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6"/>
  </p:notesMasterIdLst>
  <p:sldIdLst>
    <p:sldId id="317" r:id="rId10"/>
    <p:sldId id="318" r:id="rId11"/>
    <p:sldId id="396" r:id="rId12"/>
    <p:sldId id="397" r:id="rId13"/>
    <p:sldId id="401" r:id="rId14"/>
    <p:sldId id="402" r:id="rId15"/>
    <p:sldId id="406" r:id="rId16"/>
    <p:sldId id="381" r:id="rId17"/>
    <p:sldId id="389" r:id="rId18"/>
    <p:sldId id="408" r:id="rId19"/>
    <p:sldId id="409" r:id="rId20"/>
    <p:sldId id="390" r:id="rId21"/>
    <p:sldId id="410" r:id="rId22"/>
    <p:sldId id="387" r:id="rId23"/>
    <p:sldId id="395" r:id="rId24"/>
    <p:sldId id="39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58142" autoAdjust="0"/>
  </p:normalViewPr>
  <p:slideViewPr>
    <p:cSldViewPr snapToGrid="0">
      <p:cViewPr varScale="1">
        <p:scale>
          <a:sx n="67" d="100"/>
          <a:sy n="67" d="100"/>
        </p:scale>
        <p:origin x="1230" y="60"/>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286AE0-F7C9-438C-934D-4B6A48016D1F}"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82D78620-977E-43DE-8C2C-BF5F37D67316}">
      <dgm:prSet phldrT="[Text]"/>
      <dgm:spPr/>
      <dgm:t>
        <a:bodyPr/>
        <a:lstStyle/>
        <a:p>
          <a:r>
            <a:rPr lang="en-US" dirty="0" smtClean="0"/>
            <a:t>RLIS</a:t>
          </a:r>
          <a:endParaRPr lang="en-US" dirty="0"/>
        </a:p>
      </dgm:t>
    </dgm:pt>
    <dgm:pt modelId="{35CE5EAA-549F-4178-BB76-3B611829E5A0}" type="parTrans" cxnId="{12A6BA41-9D81-487E-9BAD-EEB9CE02C7C7}">
      <dgm:prSet/>
      <dgm:spPr/>
      <dgm:t>
        <a:bodyPr/>
        <a:lstStyle/>
        <a:p>
          <a:endParaRPr lang="en-US"/>
        </a:p>
      </dgm:t>
    </dgm:pt>
    <dgm:pt modelId="{FC3A74DA-A635-418F-9C0F-0E99A543D0F1}" type="sibTrans" cxnId="{12A6BA41-9D81-487E-9BAD-EEB9CE02C7C7}">
      <dgm:prSet/>
      <dgm:spPr/>
      <dgm:t>
        <a:bodyPr/>
        <a:lstStyle/>
        <a:p>
          <a:endParaRPr lang="en-US"/>
        </a:p>
      </dgm:t>
    </dgm:pt>
    <dgm:pt modelId="{4439D86F-259F-45FF-B3C6-A71BB28172E2}">
      <dgm:prSet phldrT="[Text]"/>
      <dgm:spPr/>
      <dgm:t>
        <a:bodyPr/>
        <a:lstStyle/>
        <a:p>
          <a:r>
            <a:rPr lang="en-US" dirty="0" smtClean="0"/>
            <a:t>Rural and Low Income Schools</a:t>
          </a:r>
          <a:endParaRPr lang="en-US" dirty="0"/>
        </a:p>
      </dgm:t>
    </dgm:pt>
    <dgm:pt modelId="{789317F9-B01B-4101-88F1-153B45D0232E}" type="parTrans" cxnId="{011FAFCA-A537-4CAE-B6D1-39ED4D0E068B}">
      <dgm:prSet/>
      <dgm:spPr/>
      <dgm:t>
        <a:bodyPr/>
        <a:lstStyle/>
        <a:p>
          <a:endParaRPr lang="en-US"/>
        </a:p>
      </dgm:t>
    </dgm:pt>
    <dgm:pt modelId="{062C0749-8B9A-44A4-A0C6-A1539AD08149}" type="sibTrans" cxnId="{011FAFCA-A537-4CAE-B6D1-39ED4D0E068B}">
      <dgm:prSet/>
      <dgm:spPr/>
      <dgm:t>
        <a:bodyPr/>
        <a:lstStyle/>
        <a:p>
          <a:endParaRPr lang="en-US"/>
        </a:p>
      </dgm:t>
    </dgm:pt>
    <dgm:pt modelId="{E823B8CF-0329-482B-8E94-6807F05F1A8C}">
      <dgm:prSet phldrT="[Text]"/>
      <dgm:spPr/>
      <dgm:t>
        <a:bodyPr/>
        <a:lstStyle/>
        <a:p>
          <a:r>
            <a:rPr lang="en-US" dirty="0" smtClean="0"/>
            <a:t>Rural</a:t>
          </a:r>
          <a:endParaRPr lang="en-US" dirty="0"/>
        </a:p>
      </dgm:t>
    </dgm:pt>
    <dgm:pt modelId="{B436721F-E5B0-40D4-B888-1D6A76B75187}" type="parTrans" cxnId="{0E4804F1-C486-443D-84A2-79C990633A50}">
      <dgm:prSet/>
      <dgm:spPr/>
      <dgm:t>
        <a:bodyPr/>
        <a:lstStyle/>
        <a:p>
          <a:endParaRPr lang="en-US"/>
        </a:p>
      </dgm:t>
    </dgm:pt>
    <dgm:pt modelId="{4616160C-5E2A-4110-AFD8-546BA46DDD74}" type="sibTrans" cxnId="{0E4804F1-C486-443D-84A2-79C990633A50}">
      <dgm:prSet/>
      <dgm:spPr/>
      <dgm:t>
        <a:bodyPr/>
        <a:lstStyle/>
        <a:p>
          <a:endParaRPr lang="en-US"/>
        </a:p>
      </dgm:t>
    </dgm:pt>
    <dgm:pt modelId="{12B8B0C2-CCFD-4844-9475-5330E54CBE2B}">
      <dgm:prSet phldrT="[Text]"/>
      <dgm:spPr/>
      <dgm:t>
        <a:bodyPr/>
        <a:lstStyle/>
        <a:p>
          <a:r>
            <a:rPr lang="en-US" dirty="0" smtClean="0"/>
            <a:t>Low Income</a:t>
          </a:r>
          <a:endParaRPr lang="en-US" dirty="0"/>
        </a:p>
      </dgm:t>
    </dgm:pt>
    <dgm:pt modelId="{8C9A9C11-6949-4C36-8D80-2A697B4D7986}" type="parTrans" cxnId="{A1A8BAA6-6626-4AD0-9D10-DB40CBC75EF7}">
      <dgm:prSet/>
      <dgm:spPr/>
      <dgm:t>
        <a:bodyPr/>
        <a:lstStyle/>
        <a:p>
          <a:endParaRPr lang="en-US"/>
        </a:p>
      </dgm:t>
    </dgm:pt>
    <dgm:pt modelId="{F6719EB6-CC9D-4B93-8669-997B2EA25FB1}" type="sibTrans" cxnId="{A1A8BAA6-6626-4AD0-9D10-DB40CBC75EF7}">
      <dgm:prSet/>
      <dgm:spPr/>
      <dgm:t>
        <a:bodyPr/>
        <a:lstStyle/>
        <a:p>
          <a:endParaRPr lang="en-US"/>
        </a:p>
      </dgm:t>
    </dgm:pt>
    <dgm:pt modelId="{D82B21DC-F431-4FD9-82EC-0BAFBC7BDBEE}">
      <dgm:prSet phldrT="[Text]"/>
      <dgm:spPr/>
      <dgm:t>
        <a:bodyPr/>
        <a:lstStyle/>
        <a:p>
          <a:r>
            <a:rPr lang="en-US" dirty="0" smtClean="0"/>
            <a:t>SRSA</a:t>
          </a:r>
          <a:endParaRPr lang="en-US" dirty="0"/>
        </a:p>
      </dgm:t>
    </dgm:pt>
    <dgm:pt modelId="{5D369D75-EB2B-46DE-9531-80B0B2861036}" type="parTrans" cxnId="{141145D8-7572-4D1A-B65E-24F6C8F66BC4}">
      <dgm:prSet/>
      <dgm:spPr/>
      <dgm:t>
        <a:bodyPr/>
        <a:lstStyle/>
        <a:p>
          <a:endParaRPr lang="en-US"/>
        </a:p>
      </dgm:t>
    </dgm:pt>
    <dgm:pt modelId="{1A02F314-D637-4427-AD9F-6AC73A2EE621}" type="sibTrans" cxnId="{141145D8-7572-4D1A-B65E-24F6C8F66BC4}">
      <dgm:prSet/>
      <dgm:spPr/>
      <dgm:t>
        <a:bodyPr/>
        <a:lstStyle/>
        <a:p>
          <a:endParaRPr lang="en-US"/>
        </a:p>
      </dgm:t>
    </dgm:pt>
    <dgm:pt modelId="{2E105EB8-9757-47AB-832E-7BED17602E1D}">
      <dgm:prSet phldrT="[Text]"/>
      <dgm:spPr/>
      <dgm:t>
        <a:bodyPr/>
        <a:lstStyle/>
        <a:p>
          <a:r>
            <a:rPr lang="en-US" dirty="0" smtClean="0"/>
            <a:t>Small, Rural School Achievement Program</a:t>
          </a:r>
          <a:endParaRPr lang="en-US" dirty="0"/>
        </a:p>
      </dgm:t>
    </dgm:pt>
    <dgm:pt modelId="{53F4A0A5-C717-4A4B-965E-AD8F05DBE330}" type="parTrans" cxnId="{A9D2061B-F73E-43FA-ABEF-A456F4731A67}">
      <dgm:prSet/>
      <dgm:spPr/>
      <dgm:t>
        <a:bodyPr/>
        <a:lstStyle/>
        <a:p>
          <a:endParaRPr lang="en-US"/>
        </a:p>
      </dgm:t>
    </dgm:pt>
    <dgm:pt modelId="{A20EB55D-9848-4242-8572-98F1DD9DDE08}" type="sibTrans" cxnId="{A9D2061B-F73E-43FA-ABEF-A456F4731A67}">
      <dgm:prSet/>
      <dgm:spPr/>
      <dgm:t>
        <a:bodyPr/>
        <a:lstStyle/>
        <a:p>
          <a:endParaRPr lang="en-US"/>
        </a:p>
      </dgm:t>
    </dgm:pt>
    <dgm:pt modelId="{C5FB1B01-91D5-4D05-ABCB-C306BC0AF198}">
      <dgm:prSet phldrT="[Text]"/>
      <dgm:spPr/>
      <dgm:t>
        <a:bodyPr/>
        <a:lstStyle/>
        <a:p>
          <a:r>
            <a:rPr lang="en-US" dirty="0" smtClean="0"/>
            <a:t>Small</a:t>
          </a:r>
          <a:endParaRPr lang="en-US" dirty="0"/>
        </a:p>
      </dgm:t>
    </dgm:pt>
    <dgm:pt modelId="{650D82FB-570E-4D93-8DFD-4BB82A22E744}" type="parTrans" cxnId="{1BF5356C-C029-4561-8247-7E59E75B9002}">
      <dgm:prSet/>
      <dgm:spPr/>
      <dgm:t>
        <a:bodyPr/>
        <a:lstStyle/>
        <a:p>
          <a:endParaRPr lang="en-US"/>
        </a:p>
      </dgm:t>
    </dgm:pt>
    <dgm:pt modelId="{9EA90B37-833D-4942-8308-BE0D57FA1094}" type="sibTrans" cxnId="{1BF5356C-C029-4561-8247-7E59E75B9002}">
      <dgm:prSet/>
      <dgm:spPr/>
      <dgm:t>
        <a:bodyPr/>
        <a:lstStyle/>
        <a:p>
          <a:endParaRPr lang="en-US"/>
        </a:p>
      </dgm:t>
    </dgm:pt>
    <dgm:pt modelId="{51180915-F858-4ABE-9AEE-590F382C185B}">
      <dgm:prSet phldrT="[Text]"/>
      <dgm:spPr/>
      <dgm:t>
        <a:bodyPr/>
        <a:lstStyle/>
        <a:p>
          <a:r>
            <a:rPr lang="en-US" dirty="0" smtClean="0"/>
            <a:t>Rural</a:t>
          </a:r>
          <a:endParaRPr lang="en-US" dirty="0"/>
        </a:p>
      </dgm:t>
    </dgm:pt>
    <dgm:pt modelId="{19A2AD53-82B0-4CB2-8862-27EA63FC0967}" type="parTrans" cxnId="{A50B0309-1DCD-4F1F-8D32-CB128CBBD231}">
      <dgm:prSet/>
      <dgm:spPr/>
      <dgm:t>
        <a:bodyPr/>
        <a:lstStyle/>
        <a:p>
          <a:endParaRPr lang="en-US"/>
        </a:p>
      </dgm:t>
    </dgm:pt>
    <dgm:pt modelId="{AD517DF0-983F-4880-9876-BAAAFD6E047A}" type="sibTrans" cxnId="{A50B0309-1DCD-4F1F-8D32-CB128CBBD231}">
      <dgm:prSet/>
      <dgm:spPr/>
      <dgm:t>
        <a:bodyPr/>
        <a:lstStyle/>
        <a:p>
          <a:endParaRPr lang="en-US"/>
        </a:p>
      </dgm:t>
    </dgm:pt>
    <dgm:pt modelId="{55899E27-4475-4EA9-8EB9-B36FBD09123A}" type="pres">
      <dgm:prSet presAssocID="{9D286AE0-F7C9-438C-934D-4B6A48016D1F}" presName="Name0" presStyleCnt="0">
        <dgm:presLayoutVars>
          <dgm:chMax/>
          <dgm:chPref val="3"/>
          <dgm:dir/>
          <dgm:animOne val="branch"/>
          <dgm:animLvl val="lvl"/>
        </dgm:presLayoutVars>
      </dgm:prSet>
      <dgm:spPr/>
      <dgm:t>
        <a:bodyPr/>
        <a:lstStyle/>
        <a:p>
          <a:endParaRPr lang="en-US"/>
        </a:p>
      </dgm:t>
    </dgm:pt>
    <dgm:pt modelId="{3ECB26A2-B8B8-4FE5-96ED-8DE5E779E2FB}" type="pres">
      <dgm:prSet presAssocID="{D82B21DC-F431-4FD9-82EC-0BAFBC7BDBEE}" presName="composite" presStyleCnt="0"/>
      <dgm:spPr/>
    </dgm:pt>
    <dgm:pt modelId="{DC33E677-601A-44AF-831F-613A7FDBD7A1}" type="pres">
      <dgm:prSet presAssocID="{D82B21DC-F431-4FD9-82EC-0BAFBC7BDBEE}" presName="FirstChild" presStyleLbl="revTx" presStyleIdx="0" presStyleCnt="4">
        <dgm:presLayoutVars>
          <dgm:chMax val="0"/>
          <dgm:chPref val="0"/>
          <dgm:bulletEnabled val="1"/>
        </dgm:presLayoutVars>
      </dgm:prSet>
      <dgm:spPr/>
      <dgm:t>
        <a:bodyPr/>
        <a:lstStyle/>
        <a:p>
          <a:endParaRPr lang="en-US"/>
        </a:p>
      </dgm:t>
    </dgm:pt>
    <dgm:pt modelId="{7E2DADB1-F4B5-44C4-8C99-0048AB0647D8}" type="pres">
      <dgm:prSet presAssocID="{D82B21DC-F431-4FD9-82EC-0BAFBC7BDBEE}" presName="Parent" presStyleLbl="alignNode1" presStyleIdx="0" presStyleCnt="2">
        <dgm:presLayoutVars>
          <dgm:chMax val="3"/>
          <dgm:chPref val="3"/>
          <dgm:bulletEnabled val="1"/>
        </dgm:presLayoutVars>
      </dgm:prSet>
      <dgm:spPr/>
      <dgm:t>
        <a:bodyPr/>
        <a:lstStyle/>
        <a:p>
          <a:endParaRPr lang="en-US"/>
        </a:p>
      </dgm:t>
    </dgm:pt>
    <dgm:pt modelId="{448C3F32-F45B-4D3F-B5A0-4D17492411FC}" type="pres">
      <dgm:prSet presAssocID="{D82B21DC-F431-4FD9-82EC-0BAFBC7BDBEE}" presName="Accent" presStyleLbl="parChTrans1D1" presStyleIdx="0" presStyleCnt="2"/>
      <dgm:spPr/>
    </dgm:pt>
    <dgm:pt modelId="{6ED587E4-67E7-4DBB-9B2E-A5641AEF84A7}" type="pres">
      <dgm:prSet presAssocID="{D82B21DC-F431-4FD9-82EC-0BAFBC7BDBEE}" presName="Child" presStyleLbl="revTx" presStyleIdx="1" presStyleCnt="4">
        <dgm:presLayoutVars>
          <dgm:chMax val="0"/>
          <dgm:chPref val="0"/>
          <dgm:bulletEnabled val="1"/>
        </dgm:presLayoutVars>
      </dgm:prSet>
      <dgm:spPr/>
      <dgm:t>
        <a:bodyPr/>
        <a:lstStyle/>
        <a:p>
          <a:endParaRPr lang="en-US"/>
        </a:p>
      </dgm:t>
    </dgm:pt>
    <dgm:pt modelId="{6C94740F-FD40-4559-AC83-47E0E9780095}" type="pres">
      <dgm:prSet presAssocID="{1A02F314-D637-4427-AD9F-6AC73A2EE621}" presName="sibTrans" presStyleCnt="0"/>
      <dgm:spPr/>
    </dgm:pt>
    <dgm:pt modelId="{6988C754-0229-4F36-B15D-42D1C1DB6A5C}" type="pres">
      <dgm:prSet presAssocID="{82D78620-977E-43DE-8C2C-BF5F37D67316}" presName="composite" presStyleCnt="0"/>
      <dgm:spPr/>
    </dgm:pt>
    <dgm:pt modelId="{B9B91E47-4172-4ED0-B950-9AC1A67776D2}" type="pres">
      <dgm:prSet presAssocID="{82D78620-977E-43DE-8C2C-BF5F37D67316}" presName="FirstChild" presStyleLbl="revTx" presStyleIdx="2" presStyleCnt="4">
        <dgm:presLayoutVars>
          <dgm:chMax val="0"/>
          <dgm:chPref val="0"/>
          <dgm:bulletEnabled val="1"/>
        </dgm:presLayoutVars>
      </dgm:prSet>
      <dgm:spPr/>
      <dgm:t>
        <a:bodyPr/>
        <a:lstStyle/>
        <a:p>
          <a:endParaRPr lang="en-US"/>
        </a:p>
      </dgm:t>
    </dgm:pt>
    <dgm:pt modelId="{101C463F-CEA7-40A6-A919-F937CF88C50F}" type="pres">
      <dgm:prSet presAssocID="{82D78620-977E-43DE-8C2C-BF5F37D67316}" presName="Parent" presStyleLbl="alignNode1" presStyleIdx="1" presStyleCnt="2">
        <dgm:presLayoutVars>
          <dgm:chMax val="3"/>
          <dgm:chPref val="3"/>
          <dgm:bulletEnabled val="1"/>
        </dgm:presLayoutVars>
      </dgm:prSet>
      <dgm:spPr/>
      <dgm:t>
        <a:bodyPr/>
        <a:lstStyle/>
        <a:p>
          <a:endParaRPr lang="en-US"/>
        </a:p>
      </dgm:t>
    </dgm:pt>
    <dgm:pt modelId="{FE3B679F-FD2A-4E75-8C56-17EDC3D8402F}" type="pres">
      <dgm:prSet presAssocID="{82D78620-977E-43DE-8C2C-BF5F37D67316}" presName="Accent" presStyleLbl="parChTrans1D1" presStyleIdx="1" presStyleCnt="2"/>
      <dgm:spPr/>
    </dgm:pt>
    <dgm:pt modelId="{D940531F-1B59-4985-A9FB-C94420163961}" type="pres">
      <dgm:prSet presAssocID="{82D78620-977E-43DE-8C2C-BF5F37D67316}" presName="Child" presStyleLbl="revTx" presStyleIdx="3" presStyleCnt="4">
        <dgm:presLayoutVars>
          <dgm:chMax val="0"/>
          <dgm:chPref val="0"/>
          <dgm:bulletEnabled val="1"/>
        </dgm:presLayoutVars>
      </dgm:prSet>
      <dgm:spPr/>
      <dgm:t>
        <a:bodyPr/>
        <a:lstStyle/>
        <a:p>
          <a:endParaRPr lang="en-US"/>
        </a:p>
      </dgm:t>
    </dgm:pt>
  </dgm:ptLst>
  <dgm:cxnLst>
    <dgm:cxn modelId="{644F5BC1-FD97-4A49-9702-13B7D27144A3}" type="presOf" srcId="{82D78620-977E-43DE-8C2C-BF5F37D67316}" destId="{101C463F-CEA7-40A6-A919-F937CF88C50F}" srcOrd="0" destOrd="0" presId="urn:microsoft.com/office/officeart/2011/layout/TabList"/>
    <dgm:cxn modelId="{8935B0D3-301A-475A-AE2A-134B781B486A}" type="presOf" srcId="{12B8B0C2-CCFD-4844-9475-5330E54CBE2B}" destId="{D940531F-1B59-4985-A9FB-C94420163961}" srcOrd="0" destOrd="1" presId="urn:microsoft.com/office/officeart/2011/layout/TabList"/>
    <dgm:cxn modelId="{A3426BE7-F594-4C0C-B6FF-DB84778C4969}" type="presOf" srcId="{9D286AE0-F7C9-438C-934D-4B6A48016D1F}" destId="{55899E27-4475-4EA9-8EB9-B36FBD09123A}" srcOrd="0" destOrd="0" presId="urn:microsoft.com/office/officeart/2011/layout/TabList"/>
    <dgm:cxn modelId="{CCEEEE5B-F4F7-4C9D-AA66-91197CCD47F0}" type="presOf" srcId="{2E105EB8-9757-47AB-832E-7BED17602E1D}" destId="{DC33E677-601A-44AF-831F-613A7FDBD7A1}" srcOrd="0" destOrd="0" presId="urn:microsoft.com/office/officeart/2011/layout/TabList"/>
    <dgm:cxn modelId="{011FAFCA-A537-4CAE-B6D1-39ED4D0E068B}" srcId="{82D78620-977E-43DE-8C2C-BF5F37D67316}" destId="{4439D86F-259F-45FF-B3C6-A71BB28172E2}" srcOrd="0" destOrd="0" parTransId="{789317F9-B01B-4101-88F1-153B45D0232E}" sibTransId="{062C0749-8B9A-44A4-A0C6-A1539AD08149}"/>
    <dgm:cxn modelId="{A50B0309-1DCD-4F1F-8D32-CB128CBBD231}" srcId="{D82B21DC-F431-4FD9-82EC-0BAFBC7BDBEE}" destId="{51180915-F858-4ABE-9AEE-590F382C185B}" srcOrd="2" destOrd="0" parTransId="{19A2AD53-82B0-4CB2-8862-27EA63FC0967}" sibTransId="{AD517DF0-983F-4880-9876-BAAAFD6E047A}"/>
    <dgm:cxn modelId="{A9D2061B-F73E-43FA-ABEF-A456F4731A67}" srcId="{D82B21DC-F431-4FD9-82EC-0BAFBC7BDBEE}" destId="{2E105EB8-9757-47AB-832E-7BED17602E1D}" srcOrd="0" destOrd="0" parTransId="{53F4A0A5-C717-4A4B-965E-AD8F05DBE330}" sibTransId="{A20EB55D-9848-4242-8572-98F1DD9DDE08}"/>
    <dgm:cxn modelId="{F7481298-05AD-4FB5-86C4-FC87E9461F71}" type="presOf" srcId="{E823B8CF-0329-482B-8E94-6807F05F1A8C}" destId="{D940531F-1B59-4985-A9FB-C94420163961}" srcOrd="0" destOrd="0" presId="urn:microsoft.com/office/officeart/2011/layout/TabList"/>
    <dgm:cxn modelId="{0E4804F1-C486-443D-84A2-79C990633A50}" srcId="{82D78620-977E-43DE-8C2C-BF5F37D67316}" destId="{E823B8CF-0329-482B-8E94-6807F05F1A8C}" srcOrd="1" destOrd="0" parTransId="{B436721F-E5B0-40D4-B888-1D6A76B75187}" sibTransId="{4616160C-5E2A-4110-AFD8-546BA46DDD74}"/>
    <dgm:cxn modelId="{0D3A6231-EA70-4928-9D64-2DED16FFE825}" type="presOf" srcId="{C5FB1B01-91D5-4D05-ABCB-C306BC0AF198}" destId="{6ED587E4-67E7-4DBB-9B2E-A5641AEF84A7}" srcOrd="0" destOrd="0" presId="urn:microsoft.com/office/officeart/2011/layout/TabList"/>
    <dgm:cxn modelId="{141145D8-7572-4D1A-B65E-24F6C8F66BC4}" srcId="{9D286AE0-F7C9-438C-934D-4B6A48016D1F}" destId="{D82B21DC-F431-4FD9-82EC-0BAFBC7BDBEE}" srcOrd="0" destOrd="0" parTransId="{5D369D75-EB2B-46DE-9531-80B0B2861036}" sibTransId="{1A02F314-D637-4427-AD9F-6AC73A2EE621}"/>
    <dgm:cxn modelId="{CDAE41F7-25D6-4147-8796-E00BB53D9B6E}" type="presOf" srcId="{51180915-F858-4ABE-9AEE-590F382C185B}" destId="{6ED587E4-67E7-4DBB-9B2E-A5641AEF84A7}" srcOrd="0" destOrd="1" presId="urn:microsoft.com/office/officeart/2011/layout/TabList"/>
    <dgm:cxn modelId="{1BF5356C-C029-4561-8247-7E59E75B9002}" srcId="{D82B21DC-F431-4FD9-82EC-0BAFBC7BDBEE}" destId="{C5FB1B01-91D5-4D05-ABCB-C306BC0AF198}" srcOrd="1" destOrd="0" parTransId="{650D82FB-570E-4D93-8DFD-4BB82A22E744}" sibTransId="{9EA90B37-833D-4942-8308-BE0D57FA1094}"/>
    <dgm:cxn modelId="{913F0028-3DA2-4A79-B134-88310D1A65CD}" type="presOf" srcId="{D82B21DC-F431-4FD9-82EC-0BAFBC7BDBEE}" destId="{7E2DADB1-F4B5-44C4-8C99-0048AB0647D8}" srcOrd="0" destOrd="0" presId="urn:microsoft.com/office/officeart/2011/layout/TabList"/>
    <dgm:cxn modelId="{A1A8BAA6-6626-4AD0-9D10-DB40CBC75EF7}" srcId="{82D78620-977E-43DE-8C2C-BF5F37D67316}" destId="{12B8B0C2-CCFD-4844-9475-5330E54CBE2B}" srcOrd="2" destOrd="0" parTransId="{8C9A9C11-6949-4C36-8D80-2A697B4D7986}" sibTransId="{F6719EB6-CC9D-4B93-8669-997B2EA25FB1}"/>
    <dgm:cxn modelId="{12A6BA41-9D81-487E-9BAD-EEB9CE02C7C7}" srcId="{9D286AE0-F7C9-438C-934D-4B6A48016D1F}" destId="{82D78620-977E-43DE-8C2C-BF5F37D67316}" srcOrd="1" destOrd="0" parTransId="{35CE5EAA-549F-4178-BB76-3B611829E5A0}" sibTransId="{FC3A74DA-A635-418F-9C0F-0E99A543D0F1}"/>
    <dgm:cxn modelId="{6994AC4A-8A51-4AF0-A8B3-546475C4B83E}" type="presOf" srcId="{4439D86F-259F-45FF-B3C6-A71BB28172E2}" destId="{B9B91E47-4172-4ED0-B950-9AC1A67776D2}" srcOrd="0" destOrd="0" presId="urn:microsoft.com/office/officeart/2011/layout/TabList"/>
    <dgm:cxn modelId="{D181BE0B-5C56-443C-A27E-167A4A41BB16}" type="presParOf" srcId="{55899E27-4475-4EA9-8EB9-B36FBD09123A}" destId="{3ECB26A2-B8B8-4FE5-96ED-8DE5E779E2FB}" srcOrd="0" destOrd="0" presId="urn:microsoft.com/office/officeart/2011/layout/TabList"/>
    <dgm:cxn modelId="{5A4EB5FA-6AB3-487D-B466-08DE5C921A24}" type="presParOf" srcId="{3ECB26A2-B8B8-4FE5-96ED-8DE5E779E2FB}" destId="{DC33E677-601A-44AF-831F-613A7FDBD7A1}" srcOrd="0" destOrd="0" presId="urn:microsoft.com/office/officeart/2011/layout/TabList"/>
    <dgm:cxn modelId="{DC042807-1498-4FD2-B4D3-33193097E440}" type="presParOf" srcId="{3ECB26A2-B8B8-4FE5-96ED-8DE5E779E2FB}" destId="{7E2DADB1-F4B5-44C4-8C99-0048AB0647D8}" srcOrd="1" destOrd="0" presId="urn:microsoft.com/office/officeart/2011/layout/TabList"/>
    <dgm:cxn modelId="{40D6554B-1380-4241-AB78-410711C05065}" type="presParOf" srcId="{3ECB26A2-B8B8-4FE5-96ED-8DE5E779E2FB}" destId="{448C3F32-F45B-4D3F-B5A0-4D17492411FC}" srcOrd="2" destOrd="0" presId="urn:microsoft.com/office/officeart/2011/layout/TabList"/>
    <dgm:cxn modelId="{7901AE06-7E77-4807-88C3-CA900B7258D1}" type="presParOf" srcId="{55899E27-4475-4EA9-8EB9-B36FBD09123A}" destId="{6ED587E4-67E7-4DBB-9B2E-A5641AEF84A7}" srcOrd="1" destOrd="0" presId="urn:microsoft.com/office/officeart/2011/layout/TabList"/>
    <dgm:cxn modelId="{C204FB8D-900A-4232-88DA-FAC03571661D}" type="presParOf" srcId="{55899E27-4475-4EA9-8EB9-B36FBD09123A}" destId="{6C94740F-FD40-4559-AC83-47E0E9780095}" srcOrd="2" destOrd="0" presId="urn:microsoft.com/office/officeart/2011/layout/TabList"/>
    <dgm:cxn modelId="{9CF38806-C042-4178-88AE-F3AA75A527CF}" type="presParOf" srcId="{55899E27-4475-4EA9-8EB9-B36FBD09123A}" destId="{6988C754-0229-4F36-B15D-42D1C1DB6A5C}" srcOrd="3" destOrd="0" presId="urn:microsoft.com/office/officeart/2011/layout/TabList"/>
    <dgm:cxn modelId="{500AF5F5-BCAD-4B85-94D5-FE058EC6DC14}" type="presParOf" srcId="{6988C754-0229-4F36-B15D-42D1C1DB6A5C}" destId="{B9B91E47-4172-4ED0-B950-9AC1A67776D2}" srcOrd="0" destOrd="0" presId="urn:microsoft.com/office/officeart/2011/layout/TabList"/>
    <dgm:cxn modelId="{9FB49859-2846-4F0F-B4D3-76C6109AC8D7}" type="presParOf" srcId="{6988C754-0229-4F36-B15D-42D1C1DB6A5C}" destId="{101C463F-CEA7-40A6-A919-F937CF88C50F}" srcOrd="1" destOrd="0" presId="urn:microsoft.com/office/officeart/2011/layout/TabList"/>
    <dgm:cxn modelId="{8A5AF523-B8B1-4964-BB11-F3EDEC205A34}" type="presParOf" srcId="{6988C754-0229-4F36-B15D-42D1C1DB6A5C}" destId="{FE3B679F-FD2A-4E75-8C56-17EDC3D8402F}" srcOrd="2" destOrd="0" presId="urn:microsoft.com/office/officeart/2011/layout/TabList"/>
    <dgm:cxn modelId="{667FD988-8E7E-41F4-A826-8C68CE05A796}" type="presParOf" srcId="{55899E27-4475-4EA9-8EB9-B36FBD09123A}" destId="{D940531F-1B59-4985-A9FB-C94420163961}" srcOrd="4"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0B893E-12D1-471E-9346-510D0A6DE7FE}"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en-US"/>
        </a:p>
      </dgm:t>
    </dgm:pt>
    <dgm:pt modelId="{1766E042-2E91-4D77-8340-0C52961DFB2D}">
      <dgm:prSet phldrT="[Text]" custT="1"/>
      <dgm:spPr/>
      <dgm:t>
        <a:bodyPr/>
        <a:lstStyle/>
        <a:p>
          <a:r>
            <a:rPr lang="en-US" sz="2500" dirty="0" smtClean="0"/>
            <a:t>SRSA</a:t>
          </a:r>
          <a:endParaRPr lang="en-US" sz="2500" dirty="0"/>
        </a:p>
      </dgm:t>
    </dgm:pt>
    <dgm:pt modelId="{0C30CE82-F5BE-492D-BACF-E4A842F9F4FF}" type="parTrans" cxnId="{B12D0035-005E-43F7-8C5D-80863A8B1BD6}">
      <dgm:prSet/>
      <dgm:spPr/>
      <dgm:t>
        <a:bodyPr/>
        <a:lstStyle/>
        <a:p>
          <a:endParaRPr lang="en-US" sz="2500"/>
        </a:p>
      </dgm:t>
    </dgm:pt>
    <dgm:pt modelId="{F6CAC8C0-36E3-422F-A875-3D5AB67D1D8C}" type="sibTrans" cxnId="{B12D0035-005E-43F7-8C5D-80863A8B1BD6}">
      <dgm:prSet/>
      <dgm:spPr/>
      <dgm:t>
        <a:bodyPr/>
        <a:lstStyle/>
        <a:p>
          <a:endParaRPr lang="en-US" sz="2500"/>
        </a:p>
      </dgm:t>
    </dgm:pt>
    <dgm:pt modelId="{D4F9B836-BB6F-4FCB-B17E-6E15FD8D32C0}">
      <dgm:prSet phldrT="[Text]" custT="1"/>
      <dgm:spPr/>
      <dgm:t>
        <a:bodyPr/>
        <a:lstStyle/>
        <a:p>
          <a:r>
            <a:rPr lang="en-US" sz="2500" dirty="0" smtClean="0"/>
            <a:t>Small</a:t>
          </a:r>
          <a:endParaRPr lang="en-US" sz="2500" dirty="0"/>
        </a:p>
      </dgm:t>
    </dgm:pt>
    <dgm:pt modelId="{6C58D8DB-D167-4366-AAA3-9A5462227EEE}" type="parTrans" cxnId="{EC0390E1-8F5B-404F-A936-B609C1B34A93}">
      <dgm:prSet/>
      <dgm:spPr/>
      <dgm:t>
        <a:bodyPr/>
        <a:lstStyle/>
        <a:p>
          <a:endParaRPr lang="en-US" sz="2500"/>
        </a:p>
      </dgm:t>
    </dgm:pt>
    <dgm:pt modelId="{D3C2E704-4DE0-411F-A837-A91F41E49B5C}" type="sibTrans" cxnId="{EC0390E1-8F5B-404F-A936-B609C1B34A93}">
      <dgm:prSet/>
      <dgm:spPr/>
      <dgm:t>
        <a:bodyPr/>
        <a:lstStyle/>
        <a:p>
          <a:endParaRPr lang="en-US" sz="2500"/>
        </a:p>
      </dgm:t>
    </dgm:pt>
    <dgm:pt modelId="{99B6A270-C7DA-44C5-8BE1-DABB815A6F2D}">
      <dgm:prSet phldrT="[Text]" custT="1"/>
      <dgm:spPr/>
      <dgm:t>
        <a:bodyPr/>
        <a:lstStyle/>
        <a:p>
          <a:r>
            <a:rPr lang="en-US" sz="2500" dirty="0" smtClean="0"/>
            <a:t>Rural</a:t>
          </a:r>
          <a:endParaRPr lang="en-US" sz="2500" dirty="0"/>
        </a:p>
      </dgm:t>
    </dgm:pt>
    <dgm:pt modelId="{E06AEF5F-70FB-4AD3-A2CC-FCABFB080654}" type="parTrans" cxnId="{22615F66-F46C-43BE-86CE-3CA007E4CB99}">
      <dgm:prSet/>
      <dgm:spPr/>
      <dgm:t>
        <a:bodyPr/>
        <a:lstStyle/>
        <a:p>
          <a:endParaRPr lang="en-US" sz="2500"/>
        </a:p>
      </dgm:t>
    </dgm:pt>
    <dgm:pt modelId="{BC9D7510-2493-4EBB-AED3-E3AB0E659ACB}" type="sibTrans" cxnId="{22615F66-F46C-43BE-86CE-3CA007E4CB99}">
      <dgm:prSet/>
      <dgm:spPr/>
      <dgm:t>
        <a:bodyPr/>
        <a:lstStyle/>
        <a:p>
          <a:endParaRPr lang="en-US" sz="2500"/>
        </a:p>
      </dgm:t>
    </dgm:pt>
    <dgm:pt modelId="{AD5C5DD6-7582-48D4-9DBC-F114A2D7B19F}" type="pres">
      <dgm:prSet presAssocID="{710B893E-12D1-471E-9346-510D0A6DE7FE}" presName="hierChild1" presStyleCnt="0">
        <dgm:presLayoutVars>
          <dgm:chPref val="1"/>
          <dgm:dir/>
          <dgm:animOne val="branch"/>
          <dgm:animLvl val="lvl"/>
          <dgm:resizeHandles/>
        </dgm:presLayoutVars>
      </dgm:prSet>
      <dgm:spPr/>
      <dgm:t>
        <a:bodyPr/>
        <a:lstStyle/>
        <a:p>
          <a:endParaRPr lang="en-US"/>
        </a:p>
      </dgm:t>
    </dgm:pt>
    <dgm:pt modelId="{1901E70F-CB48-42DA-9FE8-977E58E63AF6}" type="pres">
      <dgm:prSet presAssocID="{1766E042-2E91-4D77-8340-0C52961DFB2D}" presName="hierRoot1" presStyleCnt="0"/>
      <dgm:spPr/>
    </dgm:pt>
    <dgm:pt modelId="{CA781DF4-1232-4B48-9982-A5D7ABE6C38B}" type="pres">
      <dgm:prSet presAssocID="{1766E042-2E91-4D77-8340-0C52961DFB2D}" presName="composite" presStyleCnt="0"/>
      <dgm:spPr/>
    </dgm:pt>
    <dgm:pt modelId="{61DDBA9E-CDEA-4BDB-AB3D-653326560A6A}" type="pres">
      <dgm:prSet presAssocID="{1766E042-2E91-4D77-8340-0C52961DFB2D}" presName="background" presStyleLbl="node0" presStyleIdx="0" presStyleCnt="1"/>
      <dgm:spPr/>
    </dgm:pt>
    <dgm:pt modelId="{4F834A08-8C17-4959-8B19-79FE5B478793}" type="pres">
      <dgm:prSet presAssocID="{1766E042-2E91-4D77-8340-0C52961DFB2D}" presName="text" presStyleLbl="fgAcc0" presStyleIdx="0" presStyleCnt="1">
        <dgm:presLayoutVars>
          <dgm:chPref val="3"/>
        </dgm:presLayoutVars>
      </dgm:prSet>
      <dgm:spPr/>
      <dgm:t>
        <a:bodyPr/>
        <a:lstStyle/>
        <a:p>
          <a:endParaRPr lang="en-US"/>
        </a:p>
      </dgm:t>
    </dgm:pt>
    <dgm:pt modelId="{E8A2B641-85CF-485F-8EB6-66C0993C4939}" type="pres">
      <dgm:prSet presAssocID="{1766E042-2E91-4D77-8340-0C52961DFB2D}" presName="hierChild2" presStyleCnt="0"/>
      <dgm:spPr/>
    </dgm:pt>
    <dgm:pt modelId="{4062A9D8-97C8-4A5B-BFAD-B6BD803A458D}" type="pres">
      <dgm:prSet presAssocID="{6C58D8DB-D167-4366-AAA3-9A5462227EEE}" presName="Name10" presStyleLbl="parChTrans1D2" presStyleIdx="0" presStyleCnt="2"/>
      <dgm:spPr/>
      <dgm:t>
        <a:bodyPr/>
        <a:lstStyle/>
        <a:p>
          <a:endParaRPr lang="en-US"/>
        </a:p>
      </dgm:t>
    </dgm:pt>
    <dgm:pt modelId="{2B1AB923-BB3C-4CE4-A7B8-6085F42EE489}" type="pres">
      <dgm:prSet presAssocID="{D4F9B836-BB6F-4FCB-B17E-6E15FD8D32C0}" presName="hierRoot2" presStyleCnt="0"/>
      <dgm:spPr/>
    </dgm:pt>
    <dgm:pt modelId="{0154E81E-6876-40E1-B4DF-E727207A869D}" type="pres">
      <dgm:prSet presAssocID="{D4F9B836-BB6F-4FCB-B17E-6E15FD8D32C0}" presName="composite2" presStyleCnt="0"/>
      <dgm:spPr/>
    </dgm:pt>
    <dgm:pt modelId="{8ADC135E-0C43-4639-887D-6B53F457F0D6}" type="pres">
      <dgm:prSet presAssocID="{D4F9B836-BB6F-4FCB-B17E-6E15FD8D32C0}" presName="background2" presStyleLbl="node2" presStyleIdx="0" presStyleCnt="2"/>
      <dgm:spPr/>
    </dgm:pt>
    <dgm:pt modelId="{A4C4E41D-E5FD-4F82-B840-F28B4B65F82E}" type="pres">
      <dgm:prSet presAssocID="{D4F9B836-BB6F-4FCB-B17E-6E15FD8D32C0}" presName="text2" presStyleLbl="fgAcc2" presStyleIdx="0" presStyleCnt="2">
        <dgm:presLayoutVars>
          <dgm:chPref val="3"/>
        </dgm:presLayoutVars>
      </dgm:prSet>
      <dgm:spPr/>
      <dgm:t>
        <a:bodyPr/>
        <a:lstStyle/>
        <a:p>
          <a:endParaRPr lang="en-US"/>
        </a:p>
      </dgm:t>
    </dgm:pt>
    <dgm:pt modelId="{48635959-9BBE-4853-99D3-D6B343A60D2A}" type="pres">
      <dgm:prSet presAssocID="{D4F9B836-BB6F-4FCB-B17E-6E15FD8D32C0}" presName="hierChild3" presStyleCnt="0"/>
      <dgm:spPr/>
    </dgm:pt>
    <dgm:pt modelId="{BFB23A6E-2C9E-4D91-AAF8-E230BE1C8317}" type="pres">
      <dgm:prSet presAssocID="{E06AEF5F-70FB-4AD3-A2CC-FCABFB080654}" presName="Name10" presStyleLbl="parChTrans1D2" presStyleIdx="1" presStyleCnt="2"/>
      <dgm:spPr/>
      <dgm:t>
        <a:bodyPr/>
        <a:lstStyle/>
        <a:p>
          <a:endParaRPr lang="en-US"/>
        </a:p>
      </dgm:t>
    </dgm:pt>
    <dgm:pt modelId="{D0394509-4CDE-4E69-8B7D-0E8BD1AF679D}" type="pres">
      <dgm:prSet presAssocID="{99B6A270-C7DA-44C5-8BE1-DABB815A6F2D}" presName="hierRoot2" presStyleCnt="0"/>
      <dgm:spPr/>
    </dgm:pt>
    <dgm:pt modelId="{8502769A-6035-4089-B58E-ECC0511FA527}" type="pres">
      <dgm:prSet presAssocID="{99B6A270-C7DA-44C5-8BE1-DABB815A6F2D}" presName="composite2" presStyleCnt="0"/>
      <dgm:spPr/>
    </dgm:pt>
    <dgm:pt modelId="{28802295-DA37-40A6-8B76-B2536FF4B724}" type="pres">
      <dgm:prSet presAssocID="{99B6A270-C7DA-44C5-8BE1-DABB815A6F2D}" presName="background2" presStyleLbl="node2" presStyleIdx="1" presStyleCnt="2"/>
      <dgm:spPr/>
    </dgm:pt>
    <dgm:pt modelId="{522F58BC-2C41-4820-90A1-B05473AA9692}" type="pres">
      <dgm:prSet presAssocID="{99B6A270-C7DA-44C5-8BE1-DABB815A6F2D}" presName="text2" presStyleLbl="fgAcc2" presStyleIdx="1" presStyleCnt="2">
        <dgm:presLayoutVars>
          <dgm:chPref val="3"/>
        </dgm:presLayoutVars>
      </dgm:prSet>
      <dgm:spPr/>
      <dgm:t>
        <a:bodyPr/>
        <a:lstStyle/>
        <a:p>
          <a:endParaRPr lang="en-US"/>
        </a:p>
      </dgm:t>
    </dgm:pt>
    <dgm:pt modelId="{8FD61C12-0AB1-4E70-946D-BE1B36A97DF5}" type="pres">
      <dgm:prSet presAssocID="{99B6A270-C7DA-44C5-8BE1-DABB815A6F2D}" presName="hierChild3" presStyleCnt="0"/>
      <dgm:spPr/>
    </dgm:pt>
  </dgm:ptLst>
  <dgm:cxnLst>
    <dgm:cxn modelId="{DECE8395-D05C-471E-AE69-CD59A58FF7EE}" type="presOf" srcId="{E06AEF5F-70FB-4AD3-A2CC-FCABFB080654}" destId="{BFB23A6E-2C9E-4D91-AAF8-E230BE1C8317}" srcOrd="0" destOrd="0" presId="urn:microsoft.com/office/officeart/2005/8/layout/hierarchy1"/>
    <dgm:cxn modelId="{CF1B999A-F683-4329-A93C-CCBD2131C211}" type="presOf" srcId="{1766E042-2E91-4D77-8340-0C52961DFB2D}" destId="{4F834A08-8C17-4959-8B19-79FE5B478793}" srcOrd="0" destOrd="0" presId="urn:microsoft.com/office/officeart/2005/8/layout/hierarchy1"/>
    <dgm:cxn modelId="{B12D0035-005E-43F7-8C5D-80863A8B1BD6}" srcId="{710B893E-12D1-471E-9346-510D0A6DE7FE}" destId="{1766E042-2E91-4D77-8340-0C52961DFB2D}" srcOrd="0" destOrd="0" parTransId="{0C30CE82-F5BE-492D-BACF-E4A842F9F4FF}" sibTransId="{F6CAC8C0-36E3-422F-A875-3D5AB67D1D8C}"/>
    <dgm:cxn modelId="{A3449EA8-ADFA-4417-8713-8E248C5631F2}" type="presOf" srcId="{6C58D8DB-D167-4366-AAA3-9A5462227EEE}" destId="{4062A9D8-97C8-4A5B-BFAD-B6BD803A458D}" srcOrd="0" destOrd="0" presId="urn:microsoft.com/office/officeart/2005/8/layout/hierarchy1"/>
    <dgm:cxn modelId="{9048951B-1DEA-4C2B-803B-5A4FEA06F1C0}" type="presOf" srcId="{99B6A270-C7DA-44C5-8BE1-DABB815A6F2D}" destId="{522F58BC-2C41-4820-90A1-B05473AA9692}" srcOrd="0" destOrd="0" presId="urn:microsoft.com/office/officeart/2005/8/layout/hierarchy1"/>
    <dgm:cxn modelId="{22615F66-F46C-43BE-86CE-3CA007E4CB99}" srcId="{1766E042-2E91-4D77-8340-0C52961DFB2D}" destId="{99B6A270-C7DA-44C5-8BE1-DABB815A6F2D}" srcOrd="1" destOrd="0" parTransId="{E06AEF5F-70FB-4AD3-A2CC-FCABFB080654}" sibTransId="{BC9D7510-2493-4EBB-AED3-E3AB0E659ACB}"/>
    <dgm:cxn modelId="{7EEE5F3E-B9E1-46C6-8E26-9C3F82586469}" type="presOf" srcId="{710B893E-12D1-471E-9346-510D0A6DE7FE}" destId="{AD5C5DD6-7582-48D4-9DBC-F114A2D7B19F}" srcOrd="0" destOrd="0" presId="urn:microsoft.com/office/officeart/2005/8/layout/hierarchy1"/>
    <dgm:cxn modelId="{EC0390E1-8F5B-404F-A936-B609C1B34A93}" srcId="{1766E042-2E91-4D77-8340-0C52961DFB2D}" destId="{D4F9B836-BB6F-4FCB-B17E-6E15FD8D32C0}" srcOrd="0" destOrd="0" parTransId="{6C58D8DB-D167-4366-AAA3-9A5462227EEE}" sibTransId="{D3C2E704-4DE0-411F-A837-A91F41E49B5C}"/>
    <dgm:cxn modelId="{18F6CE2F-1392-45F6-8FCC-059088F7BCC6}" type="presOf" srcId="{D4F9B836-BB6F-4FCB-B17E-6E15FD8D32C0}" destId="{A4C4E41D-E5FD-4F82-B840-F28B4B65F82E}" srcOrd="0" destOrd="0" presId="urn:microsoft.com/office/officeart/2005/8/layout/hierarchy1"/>
    <dgm:cxn modelId="{F7D07F27-C4EE-4C54-A8BC-3BC2390586C1}" type="presParOf" srcId="{AD5C5DD6-7582-48D4-9DBC-F114A2D7B19F}" destId="{1901E70F-CB48-42DA-9FE8-977E58E63AF6}" srcOrd="0" destOrd="0" presId="urn:microsoft.com/office/officeart/2005/8/layout/hierarchy1"/>
    <dgm:cxn modelId="{F39670AC-418C-4483-827E-A7EE144A1E46}" type="presParOf" srcId="{1901E70F-CB48-42DA-9FE8-977E58E63AF6}" destId="{CA781DF4-1232-4B48-9982-A5D7ABE6C38B}" srcOrd="0" destOrd="0" presId="urn:microsoft.com/office/officeart/2005/8/layout/hierarchy1"/>
    <dgm:cxn modelId="{FD56D84F-4E44-4D2E-8B12-1E72422BEFB7}" type="presParOf" srcId="{CA781DF4-1232-4B48-9982-A5D7ABE6C38B}" destId="{61DDBA9E-CDEA-4BDB-AB3D-653326560A6A}" srcOrd="0" destOrd="0" presId="urn:microsoft.com/office/officeart/2005/8/layout/hierarchy1"/>
    <dgm:cxn modelId="{0788C660-5F1B-4ACC-98BF-734949202D96}" type="presParOf" srcId="{CA781DF4-1232-4B48-9982-A5D7ABE6C38B}" destId="{4F834A08-8C17-4959-8B19-79FE5B478793}" srcOrd="1" destOrd="0" presId="urn:microsoft.com/office/officeart/2005/8/layout/hierarchy1"/>
    <dgm:cxn modelId="{2E61B831-2888-4C53-920B-F6E5C0568B5E}" type="presParOf" srcId="{1901E70F-CB48-42DA-9FE8-977E58E63AF6}" destId="{E8A2B641-85CF-485F-8EB6-66C0993C4939}" srcOrd="1" destOrd="0" presId="urn:microsoft.com/office/officeart/2005/8/layout/hierarchy1"/>
    <dgm:cxn modelId="{D6D01596-A8AA-437B-AFEB-3FCA3266A58F}" type="presParOf" srcId="{E8A2B641-85CF-485F-8EB6-66C0993C4939}" destId="{4062A9D8-97C8-4A5B-BFAD-B6BD803A458D}" srcOrd="0" destOrd="0" presId="urn:microsoft.com/office/officeart/2005/8/layout/hierarchy1"/>
    <dgm:cxn modelId="{051FD786-5BF4-4CC4-8C81-A6A21B21CDA7}" type="presParOf" srcId="{E8A2B641-85CF-485F-8EB6-66C0993C4939}" destId="{2B1AB923-BB3C-4CE4-A7B8-6085F42EE489}" srcOrd="1" destOrd="0" presId="urn:microsoft.com/office/officeart/2005/8/layout/hierarchy1"/>
    <dgm:cxn modelId="{7AF40E96-F18C-46D2-BB9E-11E633DCAE8B}" type="presParOf" srcId="{2B1AB923-BB3C-4CE4-A7B8-6085F42EE489}" destId="{0154E81E-6876-40E1-B4DF-E727207A869D}" srcOrd="0" destOrd="0" presId="urn:microsoft.com/office/officeart/2005/8/layout/hierarchy1"/>
    <dgm:cxn modelId="{444D624C-2584-4D62-90A9-45F464BA83EA}" type="presParOf" srcId="{0154E81E-6876-40E1-B4DF-E727207A869D}" destId="{8ADC135E-0C43-4639-887D-6B53F457F0D6}" srcOrd="0" destOrd="0" presId="urn:microsoft.com/office/officeart/2005/8/layout/hierarchy1"/>
    <dgm:cxn modelId="{9781E27A-3276-4643-A5AB-B6903553404F}" type="presParOf" srcId="{0154E81E-6876-40E1-B4DF-E727207A869D}" destId="{A4C4E41D-E5FD-4F82-B840-F28B4B65F82E}" srcOrd="1" destOrd="0" presId="urn:microsoft.com/office/officeart/2005/8/layout/hierarchy1"/>
    <dgm:cxn modelId="{FD67C686-2BBB-4C1C-8EDE-DDB62B9A326F}" type="presParOf" srcId="{2B1AB923-BB3C-4CE4-A7B8-6085F42EE489}" destId="{48635959-9BBE-4853-99D3-D6B343A60D2A}" srcOrd="1" destOrd="0" presId="urn:microsoft.com/office/officeart/2005/8/layout/hierarchy1"/>
    <dgm:cxn modelId="{B85CA713-3BD1-48C3-B631-8BAD859A590D}" type="presParOf" srcId="{E8A2B641-85CF-485F-8EB6-66C0993C4939}" destId="{BFB23A6E-2C9E-4D91-AAF8-E230BE1C8317}" srcOrd="2" destOrd="0" presId="urn:microsoft.com/office/officeart/2005/8/layout/hierarchy1"/>
    <dgm:cxn modelId="{50384D95-3344-4F15-977A-C38F0A21016C}" type="presParOf" srcId="{E8A2B641-85CF-485F-8EB6-66C0993C4939}" destId="{D0394509-4CDE-4E69-8B7D-0E8BD1AF679D}" srcOrd="3" destOrd="0" presId="urn:microsoft.com/office/officeart/2005/8/layout/hierarchy1"/>
    <dgm:cxn modelId="{5FA16851-6650-4143-A8E9-2A62D8ED6A70}" type="presParOf" srcId="{D0394509-4CDE-4E69-8B7D-0E8BD1AF679D}" destId="{8502769A-6035-4089-B58E-ECC0511FA527}" srcOrd="0" destOrd="0" presId="urn:microsoft.com/office/officeart/2005/8/layout/hierarchy1"/>
    <dgm:cxn modelId="{05FCE6EE-59BF-4BE5-93FB-BBEAF0CBDCEC}" type="presParOf" srcId="{8502769A-6035-4089-B58E-ECC0511FA527}" destId="{28802295-DA37-40A6-8B76-B2536FF4B724}" srcOrd="0" destOrd="0" presId="urn:microsoft.com/office/officeart/2005/8/layout/hierarchy1"/>
    <dgm:cxn modelId="{FA2E9EDF-99D6-4AE5-9DDF-94DD05574961}" type="presParOf" srcId="{8502769A-6035-4089-B58E-ECC0511FA527}" destId="{522F58BC-2C41-4820-90A1-B05473AA9692}" srcOrd="1" destOrd="0" presId="urn:microsoft.com/office/officeart/2005/8/layout/hierarchy1"/>
    <dgm:cxn modelId="{7CF8DAB3-E65C-4074-BEE8-7ED4BB246E38}" type="presParOf" srcId="{D0394509-4CDE-4E69-8B7D-0E8BD1AF679D}" destId="{8FD61C12-0AB1-4E70-946D-BE1B36A97DF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0B893E-12D1-471E-9346-510D0A6DE7FE}"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en-US"/>
        </a:p>
      </dgm:t>
    </dgm:pt>
    <dgm:pt modelId="{1766E042-2E91-4D77-8340-0C52961DFB2D}">
      <dgm:prSet phldrT="[Text]"/>
      <dgm:spPr/>
      <dgm:t>
        <a:bodyPr/>
        <a:lstStyle/>
        <a:p>
          <a:r>
            <a:rPr lang="en-US" dirty="0" smtClean="0"/>
            <a:t>RLIS</a:t>
          </a:r>
          <a:endParaRPr lang="en-US" dirty="0"/>
        </a:p>
      </dgm:t>
    </dgm:pt>
    <dgm:pt modelId="{0C30CE82-F5BE-492D-BACF-E4A842F9F4FF}" type="parTrans" cxnId="{B12D0035-005E-43F7-8C5D-80863A8B1BD6}">
      <dgm:prSet/>
      <dgm:spPr/>
      <dgm:t>
        <a:bodyPr/>
        <a:lstStyle/>
        <a:p>
          <a:endParaRPr lang="en-US"/>
        </a:p>
      </dgm:t>
    </dgm:pt>
    <dgm:pt modelId="{F6CAC8C0-36E3-422F-A875-3D5AB67D1D8C}" type="sibTrans" cxnId="{B12D0035-005E-43F7-8C5D-80863A8B1BD6}">
      <dgm:prSet/>
      <dgm:spPr/>
      <dgm:t>
        <a:bodyPr/>
        <a:lstStyle/>
        <a:p>
          <a:endParaRPr lang="en-US"/>
        </a:p>
      </dgm:t>
    </dgm:pt>
    <dgm:pt modelId="{D4F9B836-BB6F-4FCB-B17E-6E15FD8D32C0}">
      <dgm:prSet phldrT="[Text]"/>
      <dgm:spPr/>
      <dgm:t>
        <a:bodyPr/>
        <a:lstStyle/>
        <a:p>
          <a:r>
            <a:rPr lang="en-US" dirty="0" smtClean="0"/>
            <a:t>Small</a:t>
          </a:r>
          <a:endParaRPr lang="en-US" dirty="0"/>
        </a:p>
      </dgm:t>
    </dgm:pt>
    <dgm:pt modelId="{6C58D8DB-D167-4366-AAA3-9A5462227EEE}" type="parTrans" cxnId="{EC0390E1-8F5B-404F-A936-B609C1B34A93}">
      <dgm:prSet/>
      <dgm:spPr/>
      <dgm:t>
        <a:bodyPr/>
        <a:lstStyle/>
        <a:p>
          <a:endParaRPr lang="en-US"/>
        </a:p>
      </dgm:t>
    </dgm:pt>
    <dgm:pt modelId="{D3C2E704-4DE0-411F-A837-A91F41E49B5C}" type="sibTrans" cxnId="{EC0390E1-8F5B-404F-A936-B609C1B34A93}">
      <dgm:prSet/>
      <dgm:spPr/>
      <dgm:t>
        <a:bodyPr/>
        <a:lstStyle/>
        <a:p>
          <a:endParaRPr lang="en-US"/>
        </a:p>
      </dgm:t>
    </dgm:pt>
    <dgm:pt modelId="{99B6A270-C7DA-44C5-8BE1-DABB815A6F2D}">
      <dgm:prSet phldrT="[Text]"/>
      <dgm:spPr/>
      <dgm:t>
        <a:bodyPr/>
        <a:lstStyle/>
        <a:p>
          <a:r>
            <a:rPr lang="en-US" dirty="0" smtClean="0"/>
            <a:t>Low Income</a:t>
          </a:r>
          <a:endParaRPr lang="en-US" dirty="0"/>
        </a:p>
      </dgm:t>
    </dgm:pt>
    <dgm:pt modelId="{E06AEF5F-70FB-4AD3-A2CC-FCABFB080654}" type="parTrans" cxnId="{22615F66-F46C-43BE-86CE-3CA007E4CB99}">
      <dgm:prSet/>
      <dgm:spPr/>
      <dgm:t>
        <a:bodyPr/>
        <a:lstStyle/>
        <a:p>
          <a:endParaRPr lang="en-US"/>
        </a:p>
      </dgm:t>
    </dgm:pt>
    <dgm:pt modelId="{BC9D7510-2493-4EBB-AED3-E3AB0E659ACB}" type="sibTrans" cxnId="{22615F66-F46C-43BE-86CE-3CA007E4CB99}">
      <dgm:prSet/>
      <dgm:spPr/>
      <dgm:t>
        <a:bodyPr/>
        <a:lstStyle/>
        <a:p>
          <a:endParaRPr lang="en-US"/>
        </a:p>
      </dgm:t>
    </dgm:pt>
    <dgm:pt modelId="{AD5C5DD6-7582-48D4-9DBC-F114A2D7B19F}" type="pres">
      <dgm:prSet presAssocID="{710B893E-12D1-471E-9346-510D0A6DE7FE}" presName="hierChild1" presStyleCnt="0">
        <dgm:presLayoutVars>
          <dgm:chPref val="1"/>
          <dgm:dir/>
          <dgm:animOne val="branch"/>
          <dgm:animLvl val="lvl"/>
          <dgm:resizeHandles/>
        </dgm:presLayoutVars>
      </dgm:prSet>
      <dgm:spPr/>
      <dgm:t>
        <a:bodyPr/>
        <a:lstStyle/>
        <a:p>
          <a:endParaRPr lang="en-US"/>
        </a:p>
      </dgm:t>
    </dgm:pt>
    <dgm:pt modelId="{1901E70F-CB48-42DA-9FE8-977E58E63AF6}" type="pres">
      <dgm:prSet presAssocID="{1766E042-2E91-4D77-8340-0C52961DFB2D}" presName="hierRoot1" presStyleCnt="0"/>
      <dgm:spPr/>
    </dgm:pt>
    <dgm:pt modelId="{CA781DF4-1232-4B48-9982-A5D7ABE6C38B}" type="pres">
      <dgm:prSet presAssocID="{1766E042-2E91-4D77-8340-0C52961DFB2D}" presName="composite" presStyleCnt="0"/>
      <dgm:spPr/>
    </dgm:pt>
    <dgm:pt modelId="{61DDBA9E-CDEA-4BDB-AB3D-653326560A6A}" type="pres">
      <dgm:prSet presAssocID="{1766E042-2E91-4D77-8340-0C52961DFB2D}" presName="background" presStyleLbl="node0" presStyleIdx="0" presStyleCnt="1"/>
      <dgm:spPr/>
    </dgm:pt>
    <dgm:pt modelId="{4F834A08-8C17-4959-8B19-79FE5B478793}" type="pres">
      <dgm:prSet presAssocID="{1766E042-2E91-4D77-8340-0C52961DFB2D}" presName="text" presStyleLbl="fgAcc0" presStyleIdx="0" presStyleCnt="1">
        <dgm:presLayoutVars>
          <dgm:chPref val="3"/>
        </dgm:presLayoutVars>
      </dgm:prSet>
      <dgm:spPr/>
      <dgm:t>
        <a:bodyPr/>
        <a:lstStyle/>
        <a:p>
          <a:endParaRPr lang="en-US"/>
        </a:p>
      </dgm:t>
    </dgm:pt>
    <dgm:pt modelId="{E8A2B641-85CF-485F-8EB6-66C0993C4939}" type="pres">
      <dgm:prSet presAssocID="{1766E042-2E91-4D77-8340-0C52961DFB2D}" presName="hierChild2" presStyleCnt="0"/>
      <dgm:spPr/>
    </dgm:pt>
    <dgm:pt modelId="{4062A9D8-97C8-4A5B-BFAD-B6BD803A458D}" type="pres">
      <dgm:prSet presAssocID="{6C58D8DB-D167-4366-AAA3-9A5462227EEE}" presName="Name10" presStyleLbl="parChTrans1D2" presStyleIdx="0" presStyleCnt="2"/>
      <dgm:spPr/>
      <dgm:t>
        <a:bodyPr/>
        <a:lstStyle/>
        <a:p>
          <a:endParaRPr lang="en-US"/>
        </a:p>
      </dgm:t>
    </dgm:pt>
    <dgm:pt modelId="{2B1AB923-BB3C-4CE4-A7B8-6085F42EE489}" type="pres">
      <dgm:prSet presAssocID="{D4F9B836-BB6F-4FCB-B17E-6E15FD8D32C0}" presName="hierRoot2" presStyleCnt="0"/>
      <dgm:spPr/>
    </dgm:pt>
    <dgm:pt modelId="{0154E81E-6876-40E1-B4DF-E727207A869D}" type="pres">
      <dgm:prSet presAssocID="{D4F9B836-BB6F-4FCB-B17E-6E15FD8D32C0}" presName="composite2" presStyleCnt="0"/>
      <dgm:spPr/>
    </dgm:pt>
    <dgm:pt modelId="{8ADC135E-0C43-4639-887D-6B53F457F0D6}" type="pres">
      <dgm:prSet presAssocID="{D4F9B836-BB6F-4FCB-B17E-6E15FD8D32C0}" presName="background2" presStyleLbl="node2" presStyleIdx="0" presStyleCnt="2"/>
      <dgm:spPr/>
    </dgm:pt>
    <dgm:pt modelId="{A4C4E41D-E5FD-4F82-B840-F28B4B65F82E}" type="pres">
      <dgm:prSet presAssocID="{D4F9B836-BB6F-4FCB-B17E-6E15FD8D32C0}" presName="text2" presStyleLbl="fgAcc2" presStyleIdx="0" presStyleCnt="2">
        <dgm:presLayoutVars>
          <dgm:chPref val="3"/>
        </dgm:presLayoutVars>
      </dgm:prSet>
      <dgm:spPr/>
      <dgm:t>
        <a:bodyPr/>
        <a:lstStyle/>
        <a:p>
          <a:endParaRPr lang="en-US"/>
        </a:p>
      </dgm:t>
    </dgm:pt>
    <dgm:pt modelId="{48635959-9BBE-4853-99D3-D6B343A60D2A}" type="pres">
      <dgm:prSet presAssocID="{D4F9B836-BB6F-4FCB-B17E-6E15FD8D32C0}" presName="hierChild3" presStyleCnt="0"/>
      <dgm:spPr/>
    </dgm:pt>
    <dgm:pt modelId="{BFB23A6E-2C9E-4D91-AAF8-E230BE1C8317}" type="pres">
      <dgm:prSet presAssocID="{E06AEF5F-70FB-4AD3-A2CC-FCABFB080654}" presName="Name10" presStyleLbl="parChTrans1D2" presStyleIdx="1" presStyleCnt="2"/>
      <dgm:spPr/>
      <dgm:t>
        <a:bodyPr/>
        <a:lstStyle/>
        <a:p>
          <a:endParaRPr lang="en-US"/>
        </a:p>
      </dgm:t>
    </dgm:pt>
    <dgm:pt modelId="{D0394509-4CDE-4E69-8B7D-0E8BD1AF679D}" type="pres">
      <dgm:prSet presAssocID="{99B6A270-C7DA-44C5-8BE1-DABB815A6F2D}" presName="hierRoot2" presStyleCnt="0"/>
      <dgm:spPr/>
    </dgm:pt>
    <dgm:pt modelId="{8502769A-6035-4089-B58E-ECC0511FA527}" type="pres">
      <dgm:prSet presAssocID="{99B6A270-C7DA-44C5-8BE1-DABB815A6F2D}" presName="composite2" presStyleCnt="0"/>
      <dgm:spPr/>
    </dgm:pt>
    <dgm:pt modelId="{28802295-DA37-40A6-8B76-B2536FF4B724}" type="pres">
      <dgm:prSet presAssocID="{99B6A270-C7DA-44C5-8BE1-DABB815A6F2D}" presName="background2" presStyleLbl="node2" presStyleIdx="1" presStyleCnt="2"/>
      <dgm:spPr/>
    </dgm:pt>
    <dgm:pt modelId="{522F58BC-2C41-4820-90A1-B05473AA9692}" type="pres">
      <dgm:prSet presAssocID="{99B6A270-C7DA-44C5-8BE1-DABB815A6F2D}" presName="text2" presStyleLbl="fgAcc2" presStyleIdx="1" presStyleCnt="2">
        <dgm:presLayoutVars>
          <dgm:chPref val="3"/>
        </dgm:presLayoutVars>
      </dgm:prSet>
      <dgm:spPr/>
      <dgm:t>
        <a:bodyPr/>
        <a:lstStyle/>
        <a:p>
          <a:endParaRPr lang="en-US"/>
        </a:p>
      </dgm:t>
    </dgm:pt>
    <dgm:pt modelId="{8FD61C12-0AB1-4E70-946D-BE1B36A97DF5}" type="pres">
      <dgm:prSet presAssocID="{99B6A270-C7DA-44C5-8BE1-DABB815A6F2D}" presName="hierChild3" presStyleCnt="0"/>
      <dgm:spPr/>
    </dgm:pt>
  </dgm:ptLst>
  <dgm:cxnLst>
    <dgm:cxn modelId="{DECE8395-D05C-471E-AE69-CD59A58FF7EE}" type="presOf" srcId="{E06AEF5F-70FB-4AD3-A2CC-FCABFB080654}" destId="{BFB23A6E-2C9E-4D91-AAF8-E230BE1C8317}" srcOrd="0" destOrd="0" presId="urn:microsoft.com/office/officeart/2005/8/layout/hierarchy1"/>
    <dgm:cxn modelId="{CF1B999A-F683-4329-A93C-CCBD2131C211}" type="presOf" srcId="{1766E042-2E91-4D77-8340-0C52961DFB2D}" destId="{4F834A08-8C17-4959-8B19-79FE5B478793}" srcOrd="0" destOrd="0" presId="urn:microsoft.com/office/officeart/2005/8/layout/hierarchy1"/>
    <dgm:cxn modelId="{B12D0035-005E-43F7-8C5D-80863A8B1BD6}" srcId="{710B893E-12D1-471E-9346-510D0A6DE7FE}" destId="{1766E042-2E91-4D77-8340-0C52961DFB2D}" srcOrd="0" destOrd="0" parTransId="{0C30CE82-F5BE-492D-BACF-E4A842F9F4FF}" sibTransId="{F6CAC8C0-36E3-422F-A875-3D5AB67D1D8C}"/>
    <dgm:cxn modelId="{A3449EA8-ADFA-4417-8713-8E248C5631F2}" type="presOf" srcId="{6C58D8DB-D167-4366-AAA3-9A5462227EEE}" destId="{4062A9D8-97C8-4A5B-BFAD-B6BD803A458D}" srcOrd="0" destOrd="0" presId="urn:microsoft.com/office/officeart/2005/8/layout/hierarchy1"/>
    <dgm:cxn modelId="{9048951B-1DEA-4C2B-803B-5A4FEA06F1C0}" type="presOf" srcId="{99B6A270-C7DA-44C5-8BE1-DABB815A6F2D}" destId="{522F58BC-2C41-4820-90A1-B05473AA9692}" srcOrd="0" destOrd="0" presId="urn:microsoft.com/office/officeart/2005/8/layout/hierarchy1"/>
    <dgm:cxn modelId="{22615F66-F46C-43BE-86CE-3CA007E4CB99}" srcId="{1766E042-2E91-4D77-8340-0C52961DFB2D}" destId="{99B6A270-C7DA-44C5-8BE1-DABB815A6F2D}" srcOrd="1" destOrd="0" parTransId="{E06AEF5F-70FB-4AD3-A2CC-FCABFB080654}" sibTransId="{BC9D7510-2493-4EBB-AED3-E3AB0E659ACB}"/>
    <dgm:cxn modelId="{7EEE5F3E-B9E1-46C6-8E26-9C3F82586469}" type="presOf" srcId="{710B893E-12D1-471E-9346-510D0A6DE7FE}" destId="{AD5C5DD6-7582-48D4-9DBC-F114A2D7B19F}" srcOrd="0" destOrd="0" presId="urn:microsoft.com/office/officeart/2005/8/layout/hierarchy1"/>
    <dgm:cxn modelId="{EC0390E1-8F5B-404F-A936-B609C1B34A93}" srcId="{1766E042-2E91-4D77-8340-0C52961DFB2D}" destId="{D4F9B836-BB6F-4FCB-B17E-6E15FD8D32C0}" srcOrd="0" destOrd="0" parTransId="{6C58D8DB-D167-4366-AAA3-9A5462227EEE}" sibTransId="{D3C2E704-4DE0-411F-A837-A91F41E49B5C}"/>
    <dgm:cxn modelId="{18F6CE2F-1392-45F6-8FCC-059088F7BCC6}" type="presOf" srcId="{D4F9B836-BB6F-4FCB-B17E-6E15FD8D32C0}" destId="{A4C4E41D-E5FD-4F82-B840-F28B4B65F82E}" srcOrd="0" destOrd="0" presId="urn:microsoft.com/office/officeart/2005/8/layout/hierarchy1"/>
    <dgm:cxn modelId="{F7D07F27-C4EE-4C54-A8BC-3BC2390586C1}" type="presParOf" srcId="{AD5C5DD6-7582-48D4-9DBC-F114A2D7B19F}" destId="{1901E70F-CB48-42DA-9FE8-977E58E63AF6}" srcOrd="0" destOrd="0" presId="urn:microsoft.com/office/officeart/2005/8/layout/hierarchy1"/>
    <dgm:cxn modelId="{F39670AC-418C-4483-827E-A7EE144A1E46}" type="presParOf" srcId="{1901E70F-CB48-42DA-9FE8-977E58E63AF6}" destId="{CA781DF4-1232-4B48-9982-A5D7ABE6C38B}" srcOrd="0" destOrd="0" presId="urn:microsoft.com/office/officeart/2005/8/layout/hierarchy1"/>
    <dgm:cxn modelId="{FD56D84F-4E44-4D2E-8B12-1E72422BEFB7}" type="presParOf" srcId="{CA781DF4-1232-4B48-9982-A5D7ABE6C38B}" destId="{61DDBA9E-CDEA-4BDB-AB3D-653326560A6A}" srcOrd="0" destOrd="0" presId="urn:microsoft.com/office/officeart/2005/8/layout/hierarchy1"/>
    <dgm:cxn modelId="{0788C660-5F1B-4ACC-98BF-734949202D96}" type="presParOf" srcId="{CA781DF4-1232-4B48-9982-A5D7ABE6C38B}" destId="{4F834A08-8C17-4959-8B19-79FE5B478793}" srcOrd="1" destOrd="0" presId="urn:microsoft.com/office/officeart/2005/8/layout/hierarchy1"/>
    <dgm:cxn modelId="{2E61B831-2888-4C53-920B-F6E5C0568B5E}" type="presParOf" srcId="{1901E70F-CB48-42DA-9FE8-977E58E63AF6}" destId="{E8A2B641-85CF-485F-8EB6-66C0993C4939}" srcOrd="1" destOrd="0" presId="urn:microsoft.com/office/officeart/2005/8/layout/hierarchy1"/>
    <dgm:cxn modelId="{D6D01596-A8AA-437B-AFEB-3FCA3266A58F}" type="presParOf" srcId="{E8A2B641-85CF-485F-8EB6-66C0993C4939}" destId="{4062A9D8-97C8-4A5B-BFAD-B6BD803A458D}" srcOrd="0" destOrd="0" presId="urn:microsoft.com/office/officeart/2005/8/layout/hierarchy1"/>
    <dgm:cxn modelId="{051FD786-5BF4-4CC4-8C81-A6A21B21CDA7}" type="presParOf" srcId="{E8A2B641-85CF-485F-8EB6-66C0993C4939}" destId="{2B1AB923-BB3C-4CE4-A7B8-6085F42EE489}" srcOrd="1" destOrd="0" presId="urn:microsoft.com/office/officeart/2005/8/layout/hierarchy1"/>
    <dgm:cxn modelId="{7AF40E96-F18C-46D2-BB9E-11E633DCAE8B}" type="presParOf" srcId="{2B1AB923-BB3C-4CE4-A7B8-6085F42EE489}" destId="{0154E81E-6876-40E1-B4DF-E727207A869D}" srcOrd="0" destOrd="0" presId="urn:microsoft.com/office/officeart/2005/8/layout/hierarchy1"/>
    <dgm:cxn modelId="{444D624C-2584-4D62-90A9-45F464BA83EA}" type="presParOf" srcId="{0154E81E-6876-40E1-B4DF-E727207A869D}" destId="{8ADC135E-0C43-4639-887D-6B53F457F0D6}" srcOrd="0" destOrd="0" presId="urn:microsoft.com/office/officeart/2005/8/layout/hierarchy1"/>
    <dgm:cxn modelId="{9781E27A-3276-4643-A5AB-B6903553404F}" type="presParOf" srcId="{0154E81E-6876-40E1-B4DF-E727207A869D}" destId="{A4C4E41D-E5FD-4F82-B840-F28B4B65F82E}" srcOrd="1" destOrd="0" presId="urn:microsoft.com/office/officeart/2005/8/layout/hierarchy1"/>
    <dgm:cxn modelId="{FD67C686-2BBB-4C1C-8EDE-DDB62B9A326F}" type="presParOf" srcId="{2B1AB923-BB3C-4CE4-A7B8-6085F42EE489}" destId="{48635959-9BBE-4853-99D3-D6B343A60D2A}" srcOrd="1" destOrd="0" presId="urn:microsoft.com/office/officeart/2005/8/layout/hierarchy1"/>
    <dgm:cxn modelId="{B85CA713-3BD1-48C3-B631-8BAD859A590D}" type="presParOf" srcId="{E8A2B641-85CF-485F-8EB6-66C0993C4939}" destId="{BFB23A6E-2C9E-4D91-AAF8-E230BE1C8317}" srcOrd="2" destOrd="0" presId="urn:microsoft.com/office/officeart/2005/8/layout/hierarchy1"/>
    <dgm:cxn modelId="{50384D95-3344-4F15-977A-C38F0A21016C}" type="presParOf" srcId="{E8A2B641-85CF-485F-8EB6-66C0993C4939}" destId="{D0394509-4CDE-4E69-8B7D-0E8BD1AF679D}" srcOrd="3" destOrd="0" presId="urn:microsoft.com/office/officeart/2005/8/layout/hierarchy1"/>
    <dgm:cxn modelId="{5FA16851-6650-4143-A8E9-2A62D8ED6A70}" type="presParOf" srcId="{D0394509-4CDE-4E69-8B7D-0E8BD1AF679D}" destId="{8502769A-6035-4089-B58E-ECC0511FA527}" srcOrd="0" destOrd="0" presId="urn:microsoft.com/office/officeart/2005/8/layout/hierarchy1"/>
    <dgm:cxn modelId="{05FCE6EE-59BF-4BE5-93FB-BBEAF0CBDCEC}" type="presParOf" srcId="{8502769A-6035-4089-B58E-ECC0511FA527}" destId="{28802295-DA37-40A6-8B76-B2536FF4B724}" srcOrd="0" destOrd="0" presId="urn:microsoft.com/office/officeart/2005/8/layout/hierarchy1"/>
    <dgm:cxn modelId="{FA2E9EDF-99D6-4AE5-9DDF-94DD05574961}" type="presParOf" srcId="{8502769A-6035-4089-B58E-ECC0511FA527}" destId="{522F58BC-2C41-4820-90A1-B05473AA9692}" srcOrd="1" destOrd="0" presId="urn:microsoft.com/office/officeart/2005/8/layout/hierarchy1"/>
    <dgm:cxn modelId="{7CF8DAB3-E65C-4074-BEE8-7ED4BB246E38}" type="presParOf" srcId="{D0394509-4CDE-4E69-8B7D-0E8BD1AF679D}" destId="{8FD61C12-0AB1-4E70-946D-BE1B36A97DF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3B679F-FD2A-4E75-8C56-17EDC3D8402F}">
      <dsp:nvSpPr>
        <dsp:cNvPr id="0" name=""/>
        <dsp:cNvSpPr/>
      </dsp:nvSpPr>
      <dsp:spPr>
        <a:xfrm>
          <a:off x="0" y="2749846"/>
          <a:ext cx="10783888"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8C3F32-F45B-4D3F-B5A0-4D17492411FC}">
      <dsp:nvSpPr>
        <dsp:cNvPr id="0" name=""/>
        <dsp:cNvSpPr/>
      </dsp:nvSpPr>
      <dsp:spPr>
        <a:xfrm>
          <a:off x="0" y="679743"/>
          <a:ext cx="10783888"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33E677-601A-44AF-831F-613A7FDBD7A1}">
      <dsp:nvSpPr>
        <dsp:cNvPr id="0" name=""/>
        <dsp:cNvSpPr/>
      </dsp:nvSpPr>
      <dsp:spPr>
        <a:xfrm>
          <a:off x="2803810" y="1088"/>
          <a:ext cx="7980077" cy="678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1600200">
            <a:lnSpc>
              <a:spcPct val="90000"/>
            </a:lnSpc>
            <a:spcBef>
              <a:spcPct val="0"/>
            </a:spcBef>
            <a:spcAft>
              <a:spcPct val="35000"/>
            </a:spcAft>
          </a:pPr>
          <a:r>
            <a:rPr lang="en-US" sz="3600" kern="1200" dirty="0" smtClean="0"/>
            <a:t>Small, Rural School Achievement Program</a:t>
          </a:r>
          <a:endParaRPr lang="en-US" sz="3600" kern="1200" dirty="0"/>
        </a:p>
      </dsp:txBody>
      <dsp:txXfrm>
        <a:off x="2803810" y="1088"/>
        <a:ext cx="7980077" cy="678655"/>
      </dsp:txXfrm>
    </dsp:sp>
    <dsp:sp modelId="{7E2DADB1-F4B5-44C4-8C99-0048AB0647D8}">
      <dsp:nvSpPr>
        <dsp:cNvPr id="0" name=""/>
        <dsp:cNvSpPr/>
      </dsp:nvSpPr>
      <dsp:spPr>
        <a:xfrm>
          <a:off x="0" y="1088"/>
          <a:ext cx="2803810" cy="678655"/>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600200">
            <a:lnSpc>
              <a:spcPct val="90000"/>
            </a:lnSpc>
            <a:spcBef>
              <a:spcPct val="0"/>
            </a:spcBef>
            <a:spcAft>
              <a:spcPct val="35000"/>
            </a:spcAft>
          </a:pPr>
          <a:r>
            <a:rPr lang="en-US" sz="3600" kern="1200" dirty="0" smtClean="0"/>
            <a:t>SRSA</a:t>
          </a:r>
          <a:endParaRPr lang="en-US" sz="3600" kern="1200" dirty="0"/>
        </a:p>
      </dsp:txBody>
      <dsp:txXfrm>
        <a:off x="33135" y="34223"/>
        <a:ext cx="2737540" cy="645520"/>
      </dsp:txXfrm>
    </dsp:sp>
    <dsp:sp modelId="{6ED587E4-67E7-4DBB-9B2E-A5641AEF84A7}">
      <dsp:nvSpPr>
        <dsp:cNvPr id="0" name=""/>
        <dsp:cNvSpPr/>
      </dsp:nvSpPr>
      <dsp:spPr>
        <a:xfrm>
          <a:off x="0" y="679743"/>
          <a:ext cx="10783888" cy="1357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285750" lvl="1" indent="-285750" algn="l" defTabSz="1244600">
            <a:lnSpc>
              <a:spcPct val="90000"/>
            </a:lnSpc>
            <a:spcBef>
              <a:spcPct val="0"/>
            </a:spcBef>
            <a:spcAft>
              <a:spcPct val="15000"/>
            </a:spcAft>
            <a:buChar char="••"/>
          </a:pPr>
          <a:r>
            <a:rPr lang="en-US" sz="2800" kern="1200" dirty="0" smtClean="0"/>
            <a:t>Small</a:t>
          </a:r>
          <a:endParaRPr lang="en-US" sz="2800" kern="1200" dirty="0"/>
        </a:p>
        <a:p>
          <a:pPr marL="285750" lvl="1" indent="-285750" algn="l" defTabSz="1244600">
            <a:lnSpc>
              <a:spcPct val="90000"/>
            </a:lnSpc>
            <a:spcBef>
              <a:spcPct val="0"/>
            </a:spcBef>
            <a:spcAft>
              <a:spcPct val="15000"/>
            </a:spcAft>
            <a:buChar char="••"/>
          </a:pPr>
          <a:r>
            <a:rPr lang="en-US" sz="2800" kern="1200" dirty="0" smtClean="0"/>
            <a:t>Rural</a:t>
          </a:r>
          <a:endParaRPr lang="en-US" sz="2800" kern="1200" dirty="0"/>
        </a:p>
      </dsp:txBody>
      <dsp:txXfrm>
        <a:off x="0" y="679743"/>
        <a:ext cx="10783888" cy="1357514"/>
      </dsp:txXfrm>
    </dsp:sp>
    <dsp:sp modelId="{B9B91E47-4172-4ED0-B950-9AC1A67776D2}">
      <dsp:nvSpPr>
        <dsp:cNvPr id="0" name=""/>
        <dsp:cNvSpPr/>
      </dsp:nvSpPr>
      <dsp:spPr>
        <a:xfrm>
          <a:off x="2803810" y="2071191"/>
          <a:ext cx="7980077" cy="678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1600200">
            <a:lnSpc>
              <a:spcPct val="90000"/>
            </a:lnSpc>
            <a:spcBef>
              <a:spcPct val="0"/>
            </a:spcBef>
            <a:spcAft>
              <a:spcPct val="35000"/>
            </a:spcAft>
          </a:pPr>
          <a:r>
            <a:rPr lang="en-US" sz="3600" kern="1200" dirty="0" smtClean="0"/>
            <a:t>Rural and Low Income Schools</a:t>
          </a:r>
          <a:endParaRPr lang="en-US" sz="3600" kern="1200" dirty="0"/>
        </a:p>
      </dsp:txBody>
      <dsp:txXfrm>
        <a:off x="2803810" y="2071191"/>
        <a:ext cx="7980077" cy="678655"/>
      </dsp:txXfrm>
    </dsp:sp>
    <dsp:sp modelId="{101C463F-CEA7-40A6-A919-F937CF88C50F}">
      <dsp:nvSpPr>
        <dsp:cNvPr id="0" name=""/>
        <dsp:cNvSpPr/>
      </dsp:nvSpPr>
      <dsp:spPr>
        <a:xfrm>
          <a:off x="0" y="2071191"/>
          <a:ext cx="2803810" cy="678655"/>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600200">
            <a:lnSpc>
              <a:spcPct val="90000"/>
            </a:lnSpc>
            <a:spcBef>
              <a:spcPct val="0"/>
            </a:spcBef>
            <a:spcAft>
              <a:spcPct val="35000"/>
            </a:spcAft>
          </a:pPr>
          <a:r>
            <a:rPr lang="en-US" sz="3600" kern="1200" dirty="0" smtClean="0"/>
            <a:t>RLIS</a:t>
          </a:r>
          <a:endParaRPr lang="en-US" sz="3600" kern="1200" dirty="0"/>
        </a:p>
      </dsp:txBody>
      <dsp:txXfrm>
        <a:off x="33135" y="2104326"/>
        <a:ext cx="2737540" cy="645520"/>
      </dsp:txXfrm>
    </dsp:sp>
    <dsp:sp modelId="{D940531F-1B59-4985-A9FB-C94420163961}">
      <dsp:nvSpPr>
        <dsp:cNvPr id="0" name=""/>
        <dsp:cNvSpPr/>
      </dsp:nvSpPr>
      <dsp:spPr>
        <a:xfrm>
          <a:off x="0" y="2749846"/>
          <a:ext cx="10783888" cy="1357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285750" lvl="1" indent="-285750" algn="l" defTabSz="1244600">
            <a:lnSpc>
              <a:spcPct val="90000"/>
            </a:lnSpc>
            <a:spcBef>
              <a:spcPct val="0"/>
            </a:spcBef>
            <a:spcAft>
              <a:spcPct val="15000"/>
            </a:spcAft>
            <a:buChar char="••"/>
          </a:pPr>
          <a:r>
            <a:rPr lang="en-US" sz="2800" kern="1200" dirty="0" smtClean="0"/>
            <a:t>Rural</a:t>
          </a:r>
          <a:endParaRPr lang="en-US" sz="2800" kern="1200" dirty="0"/>
        </a:p>
        <a:p>
          <a:pPr marL="285750" lvl="1" indent="-285750" algn="l" defTabSz="1244600">
            <a:lnSpc>
              <a:spcPct val="90000"/>
            </a:lnSpc>
            <a:spcBef>
              <a:spcPct val="0"/>
            </a:spcBef>
            <a:spcAft>
              <a:spcPct val="15000"/>
            </a:spcAft>
            <a:buChar char="••"/>
          </a:pPr>
          <a:r>
            <a:rPr lang="en-US" sz="2800" kern="1200" dirty="0" smtClean="0"/>
            <a:t>Low Income</a:t>
          </a:r>
          <a:endParaRPr lang="en-US" sz="2800" kern="1200" dirty="0"/>
        </a:p>
      </dsp:txBody>
      <dsp:txXfrm>
        <a:off x="0" y="2749846"/>
        <a:ext cx="10783888" cy="13575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23A6E-2C9E-4D91-AAF8-E230BE1C8317}">
      <dsp:nvSpPr>
        <dsp:cNvPr id="0" name=""/>
        <dsp:cNvSpPr/>
      </dsp:nvSpPr>
      <dsp:spPr>
        <a:xfrm>
          <a:off x="2209071" y="793667"/>
          <a:ext cx="762389" cy="362828"/>
        </a:xfrm>
        <a:custGeom>
          <a:avLst/>
          <a:gdLst/>
          <a:ahLst/>
          <a:cxnLst/>
          <a:rect l="0" t="0" r="0" b="0"/>
          <a:pathLst>
            <a:path>
              <a:moveTo>
                <a:pt x="0" y="0"/>
              </a:moveTo>
              <a:lnTo>
                <a:pt x="0" y="247256"/>
              </a:lnTo>
              <a:lnTo>
                <a:pt x="762389" y="247256"/>
              </a:lnTo>
              <a:lnTo>
                <a:pt x="762389" y="362828"/>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62A9D8-97C8-4A5B-BFAD-B6BD803A458D}">
      <dsp:nvSpPr>
        <dsp:cNvPr id="0" name=""/>
        <dsp:cNvSpPr/>
      </dsp:nvSpPr>
      <dsp:spPr>
        <a:xfrm>
          <a:off x="1446682" y="793667"/>
          <a:ext cx="762389" cy="362828"/>
        </a:xfrm>
        <a:custGeom>
          <a:avLst/>
          <a:gdLst/>
          <a:ahLst/>
          <a:cxnLst/>
          <a:rect l="0" t="0" r="0" b="0"/>
          <a:pathLst>
            <a:path>
              <a:moveTo>
                <a:pt x="762389" y="0"/>
              </a:moveTo>
              <a:lnTo>
                <a:pt x="762389" y="247256"/>
              </a:lnTo>
              <a:lnTo>
                <a:pt x="0" y="247256"/>
              </a:lnTo>
              <a:lnTo>
                <a:pt x="0" y="362828"/>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DDBA9E-CDEA-4BDB-AB3D-653326560A6A}">
      <dsp:nvSpPr>
        <dsp:cNvPr id="0" name=""/>
        <dsp:cNvSpPr/>
      </dsp:nvSpPr>
      <dsp:spPr>
        <a:xfrm>
          <a:off x="1585298" y="1475"/>
          <a:ext cx="1247546" cy="792192"/>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834A08-8C17-4959-8B19-79FE5B478793}">
      <dsp:nvSpPr>
        <dsp:cNvPr id="0" name=""/>
        <dsp:cNvSpPr/>
      </dsp:nvSpPr>
      <dsp:spPr>
        <a:xfrm>
          <a:off x="1723914" y="133161"/>
          <a:ext cx="1247546" cy="792192"/>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SRSA</a:t>
          </a:r>
          <a:endParaRPr lang="en-US" sz="2500" kern="1200" dirty="0"/>
        </a:p>
      </dsp:txBody>
      <dsp:txXfrm>
        <a:off x="1747117" y="156364"/>
        <a:ext cx="1201140" cy="745786"/>
      </dsp:txXfrm>
    </dsp:sp>
    <dsp:sp modelId="{8ADC135E-0C43-4639-887D-6B53F457F0D6}">
      <dsp:nvSpPr>
        <dsp:cNvPr id="0" name=""/>
        <dsp:cNvSpPr/>
      </dsp:nvSpPr>
      <dsp:spPr>
        <a:xfrm>
          <a:off x="822909" y="1156495"/>
          <a:ext cx="1247546" cy="792192"/>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C4E41D-E5FD-4F82-B840-F28B4B65F82E}">
      <dsp:nvSpPr>
        <dsp:cNvPr id="0" name=""/>
        <dsp:cNvSpPr/>
      </dsp:nvSpPr>
      <dsp:spPr>
        <a:xfrm>
          <a:off x="961525" y="1288181"/>
          <a:ext cx="1247546" cy="79219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Small</a:t>
          </a:r>
          <a:endParaRPr lang="en-US" sz="2500" kern="1200" dirty="0"/>
        </a:p>
      </dsp:txBody>
      <dsp:txXfrm>
        <a:off x="984728" y="1311384"/>
        <a:ext cx="1201140" cy="745786"/>
      </dsp:txXfrm>
    </dsp:sp>
    <dsp:sp modelId="{28802295-DA37-40A6-8B76-B2536FF4B724}">
      <dsp:nvSpPr>
        <dsp:cNvPr id="0" name=""/>
        <dsp:cNvSpPr/>
      </dsp:nvSpPr>
      <dsp:spPr>
        <a:xfrm>
          <a:off x="2347688" y="1156495"/>
          <a:ext cx="1247546" cy="792192"/>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2F58BC-2C41-4820-90A1-B05473AA9692}">
      <dsp:nvSpPr>
        <dsp:cNvPr id="0" name=""/>
        <dsp:cNvSpPr/>
      </dsp:nvSpPr>
      <dsp:spPr>
        <a:xfrm>
          <a:off x="2486304" y="1288181"/>
          <a:ext cx="1247546" cy="79219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Rural</a:t>
          </a:r>
          <a:endParaRPr lang="en-US" sz="2500" kern="1200" dirty="0"/>
        </a:p>
      </dsp:txBody>
      <dsp:txXfrm>
        <a:off x="2509507" y="1311384"/>
        <a:ext cx="1201140" cy="7457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23A6E-2C9E-4D91-AAF8-E230BE1C8317}">
      <dsp:nvSpPr>
        <dsp:cNvPr id="0" name=""/>
        <dsp:cNvSpPr/>
      </dsp:nvSpPr>
      <dsp:spPr>
        <a:xfrm>
          <a:off x="2345441" y="975537"/>
          <a:ext cx="938722" cy="446746"/>
        </a:xfrm>
        <a:custGeom>
          <a:avLst/>
          <a:gdLst/>
          <a:ahLst/>
          <a:cxnLst/>
          <a:rect l="0" t="0" r="0" b="0"/>
          <a:pathLst>
            <a:path>
              <a:moveTo>
                <a:pt x="0" y="0"/>
              </a:moveTo>
              <a:lnTo>
                <a:pt x="0" y="304444"/>
              </a:lnTo>
              <a:lnTo>
                <a:pt x="938722" y="304444"/>
              </a:lnTo>
              <a:lnTo>
                <a:pt x="938722" y="446746"/>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62A9D8-97C8-4A5B-BFAD-B6BD803A458D}">
      <dsp:nvSpPr>
        <dsp:cNvPr id="0" name=""/>
        <dsp:cNvSpPr/>
      </dsp:nvSpPr>
      <dsp:spPr>
        <a:xfrm>
          <a:off x="1406718" y="975537"/>
          <a:ext cx="938722" cy="446746"/>
        </a:xfrm>
        <a:custGeom>
          <a:avLst/>
          <a:gdLst/>
          <a:ahLst/>
          <a:cxnLst/>
          <a:rect l="0" t="0" r="0" b="0"/>
          <a:pathLst>
            <a:path>
              <a:moveTo>
                <a:pt x="938722" y="0"/>
              </a:moveTo>
              <a:lnTo>
                <a:pt x="938722" y="304444"/>
              </a:lnTo>
              <a:lnTo>
                <a:pt x="0" y="304444"/>
              </a:lnTo>
              <a:lnTo>
                <a:pt x="0" y="446746"/>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DDBA9E-CDEA-4BDB-AB3D-653326560A6A}">
      <dsp:nvSpPr>
        <dsp:cNvPr id="0" name=""/>
        <dsp:cNvSpPr/>
      </dsp:nvSpPr>
      <dsp:spPr>
        <a:xfrm>
          <a:off x="1577395" y="119"/>
          <a:ext cx="1536091" cy="97541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834A08-8C17-4959-8B19-79FE5B478793}">
      <dsp:nvSpPr>
        <dsp:cNvPr id="0" name=""/>
        <dsp:cNvSpPr/>
      </dsp:nvSpPr>
      <dsp:spPr>
        <a:xfrm>
          <a:off x="1748072" y="162262"/>
          <a:ext cx="1536091" cy="975418"/>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RLIS</a:t>
          </a:r>
          <a:endParaRPr lang="en-US" sz="2500" kern="1200" dirty="0"/>
        </a:p>
      </dsp:txBody>
      <dsp:txXfrm>
        <a:off x="1776641" y="190831"/>
        <a:ext cx="1478953" cy="918280"/>
      </dsp:txXfrm>
    </dsp:sp>
    <dsp:sp modelId="{8ADC135E-0C43-4639-887D-6B53F457F0D6}">
      <dsp:nvSpPr>
        <dsp:cNvPr id="0" name=""/>
        <dsp:cNvSpPr/>
      </dsp:nvSpPr>
      <dsp:spPr>
        <a:xfrm>
          <a:off x="638673" y="1422283"/>
          <a:ext cx="1536091" cy="97541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C4E41D-E5FD-4F82-B840-F28B4B65F82E}">
      <dsp:nvSpPr>
        <dsp:cNvPr id="0" name=""/>
        <dsp:cNvSpPr/>
      </dsp:nvSpPr>
      <dsp:spPr>
        <a:xfrm>
          <a:off x="809350" y="1584426"/>
          <a:ext cx="1536091" cy="975418"/>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Small</a:t>
          </a:r>
          <a:endParaRPr lang="en-US" sz="2500" kern="1200" dirty="0"/>
        </a:p>
      </dsp:txBody>
      <dsp:txXfrm>
        <a:off x="837919" y="1612995"/>
        <a:ext cx="1478953" cy="918280"/>
      </dsp:txXfrm>
    </dsp:sp>
    <dsp:sp modelId="{28802295-DA37-40A6-8B76-B2536FF4B724}">
      <dsp:nvSpPr>
        <dsp:cNvPr id="0" name=""/>
        <dsp:cNvSpPr/>
      </dsp:nvSpPr>
      <dsp:spPr>
        <a:xfrm>
          <a:off x="2516118" y="1422283"/>
          <a:ext cx="1536091" cy="97541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2F58BC-2C41-4820-90A1-B05473AA9692}">
      <dsp:nvSpPr>
        <dsp:cNvPr id="0" name=""/>
        <dsp:cNvSpPr/>
      </dsp:nvSpPr>
      <dsp:spPr>
        <a:xfrm>
          <a:off x="2686795" y="1584426"/>
          <a:ext cx="1536091" cy="975418"/>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Low Income</a:t>
          </a:r>
          <a:endParaRPr lang="en-US" sz="2500" kern="1200" dirty="0"/>
        </a:p>
      </dsp:txBody>
      <dsp:txXfrm>
        <a:off x="2715364" y="1612995"/>
        <a:ext cx="1478953" cy="918280"/>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9/26/2022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All RLIS activities must include a clear description how these funds are being used to provide supplemental services and/or support that addresses the priorities identified in the comprehensive needs assessment. Be specific and list FTE (with job title) funded by this source only.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Grantees may use RLIS funds to carry out activities authorized under any of the following federal programs:</a:t>
            </a:r>
          </a:p>
          <a:p>
            <a:endParaRPr lang="en-US" altLang="en-US" dirty="0" smtClean="0"/>
          </a:p>
          <a:p>
            <a:r>
              <a:rPr lang="en-US" altLang="en-US" dirty="0" smtClean="0"/>
              <a:t>Funds remain in EGMS under the original grant award and must</a:t>
            </a:r>
            <a:r>
              <a:rPr lang="en-US" altLang="en-US" baseline="0" dirty="0" smtClean="0"/>
              <a:t> be claimed by the district as such.</a:t>
            </a:r>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extLst>
      <p:ext uri="{BB962C8B-B14F-4D97-AF65-F5344CB8AC3E}">
        <p14:creationId xmlns:p14="http://schemas.microsoft.com/office/powerpoint/2010/main" val="7781606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31774" rtl="0" eaLnBrk="1" fontAlgn="base" latinLnBrk="0" hangingPunct="1">
              <a:lnSpc>
                <a:spcPct val="100000"/>
              </a:lnSpc>
              <a:spcBef>
                <a:spcPct val="0"/>
              </a:spcBef>
              <a:spcAft>
                <a:spcPct val="0"/>
              </a:spcAft>
              <a:buClrTx/>
              <a:buSzTx/>
              <a:buFontTx/>
              <a:buNone/>
              <a:tabLst/>
              <a:defRPr/>
            </a:pPr>
            <a:r>
              <a:rPr lang="en-US" sz="1000" kern="1200" dirty="0" smtClean="0">
                <a:solidFill>
                  <a:schemeClr val="tx1"/>
                </a:solidFill>
                <a:effectLst/>
                <a:latin typeface="+mn-lt"/>
                <a:ea typeface="+mn-ea"/>
                <a:cs typeface="+mn-cs"/>
              </a:rPr>
              <a:t>For both RLIS and REAP districts enter activities by program. The flexible spending provisions</a:t>
            </a:r>
            <a:r>
              <a:rPr lang="en-US" sz="1000" kern="1200" baseline="0" dirty="0" smtClean="0">
                <a:solidFill>
                  <a:schemeClr val="tx1"/>
                </a:solidFill>
                <a:effectLst/>
                <a:latin typeface="+mn-lt"/>
                <a:ea typeface="+mn-ea"/>
                <a:cs typeface="+mn-cs"/>
              </a:rPr>
              <a:t> of both these programs mean that districts can spend all their funds on allowable activities from any program. Districts have the added flexibility with RLIS to spend the funds on parent involvement activities.</a:t>
            </a:r>
            <a:endParaRPr lang="en-US" sz="1000" kern="1200" dirty="0" smtClean="0">
              <a:solidFill>
                <a:schemeClr val="tx1"/>
              </a:solidFill>
              <a:effectLst/>
              <a:latin typeface="+mn-lt"/>
              <a:ea typeface="+mn-ea"/>
              <a:cs typeface="+mn-cs"/>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12</a:t>
            </a:fld>
            <a:endParaRPr lang="en-US" altLang="en-US"/>
          </a:p>
        </p:txBody>
      </p:sp>
    </p:spTree>
    <p:extLst>
      <p:ext uri="{BB962C8B-B14F-4D97-AF65-F5344CB8AC3E}">
        <p14:creationId xmlns:p14="http://schemas.microsoft.com/office/powerpoint/2010/main" val="852018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dirty="0" smtClean="0"/>
              <a:t>There</a:t>
            </a:r>
            <a:r>
              <a:rPr lang="en-US" baseline="0" dirty="0" smtClean="0"/>
              <a:t> are a wide variety of resources available to </a:t>
            </a:r>
            <a:r>
              <a:rPr lang="en-US" baseline="0" smtClean="0"/>
              <a:t>support districts. </a:t>
            </a:r>
            <a:r>
              <a:rPr lang="en-US" baseline="0" dirty="0" smtClean="0"/>
              <a:t>The CIP Budget Narrative User Guide and Checklists are particularly helpful tools when submitting the narrative application.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3392610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a:t>
            </a:r>
            <a:r>
              <a:rPr lang="en-US" baseline="0" dirty="0" smtClean="0"/>
              <a:t>log into your CIP Budget Narrative Dashboard through the ODE district secure site. If you do not have access to the dashboard contact your district Security Administrator </a:t>
            </a:r>
            <a:r>
              <a:rPr lang="en-US" baseline="0" smtClean="0"/>
              <a:t>for access.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3639144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team has moved from a programmatic</a:t>
            </a:r>
            <a:r>
              <a:rPr lang="en-US" baseline="0" dirty="0" smtClean="0"/>
              <a:t> model </a:t>
            </a:r>
            <a:r>
              <a:rPr lang="en-US" dirty="0" smtClean="0"/>
              <a:t>to</a:t>
            </a:r>
            <a:r>
              <a:rPr lang="en-US" baseline="0" dirty="0" smtClean="0"/>
              <a:t> a regional support model. Each of us has taken a section of the state to support across Titles IA, IIA, IVA and VB.</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1738991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Calibri" panose="020F0502020204030204" pitchFamily="34" charset="0"/>
                <a:cs typeface="Calibri" panose="020F0502020204030204" pitchFamily="34" charset="0"/>
              </a:rPr>
              <a:t>The purpose of Title V-B is to provide flexibility to rural</a:t>
            </a:r>
            <a:r>
              <a:rPr lang="en-US" baseline="0" dirty="0" smtClean="0">
                <a:latin typeface="Calibri" panose="020F0502020204030204" pitchFamily="34" charset="0"/>
                <a:cs typeface="Calibri" panose="020F0502020204030204" pitchFamily="34" charset="0"/>
              </a:rPr>
              <a:t> school districts to allow them to maximize the use of funds. </a:t>
            </a:r>
            <a:r>
              <a:rPr lang="en-US" sz="1200" dirty="0" smtClean="0"/>
              <a:t>The formula grant funds and the fund use flexibility available under REAP enable these rural LEAs to participate more fully and effectively in many of the ESEA programs and allow them to provide better educational services to their students.</a:t>
            </a:r>
            <a:endParaRPr lang="en-US" sz="1200" dirty="0" smtClean="0">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smtClean="0">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smtClean="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3</a:t>
            </a:fld>
            <a:endParaRPr lang="en-US" altLang="en-US"/>
          </a:p>
        </p:txBody>
      </p:sp>
    </p:spTree>
    <p:extLst>
      <p:ext uri="{BB962C8B-B14F-4D97-AF65-F5344CB8AC3E}">
        <p14:creationId xmlns:p14="http://schemas.microsoft.com/office/powerpoint/2010/main" val="290879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a:t>
            </a:r>
            <a:r>
              <a:rPr lang="en-US" baseline="0" dirty="0" smtClean="0"/>
              <a:t>e V-B has two distinct programs that serve rural schools.  They are referred to as “SRSA” and “RLIS”</a:t>
            </a:r>
          </a:p>
          <a:p>
            <a:endParaRPr lang="en-US" baseline="0" dirty="0" smtClean="0"/>
          </a:p>
          <a:p>
            <a:r>
              <a:rPr lang="en-US" baseline="0" dirty="0" smtClean="0"/>
              <a:t>SRSA: Small &amp; Rural (APPLIED FOR THROUGH US DEPARTMENT OF EDUCATION)</a:t>
            </a:r>
          </a:p>
          <a:p>
            <a:r>
              <a:rPr lang="en-US" baseline="0" dirty="0" smtClean="0"/>
              <a:t>RLIS: Rural &amp; Low Income (applied for through ODE)</a:t>
            </a:r>
          </a:p>
          <a:p>
            <a:endParaRPr lang="en-US" baseline="0" dirty="0" smtClean="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4</a:t>
            </a:fld>
            <a:endParaRPr lang="en-US" altLang="en-US"/>
          </a:p>
        </p:txBody>
      </p:sp>
    </p:spTree>
    <p:extLst>
      <p:ext uri="{BB962C8B-B14F-4D97-AF65-F5344CB8AC3E}">
        <p14:creationId xmlns:p14="http://schemas.microsoft.com/office/powerpoint/2010/main" val="3639906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Apply</a:t>
            </a:r>
            <a:r>
              <a:rPr lang="en-US" baseline="0" dirty="0" smtClean="0"/>
              <a:t> for funds directly to USED</a:t>
            </a:r>
          </a:p>
          <a:p>
            <a:endParaRPr lang="en-US" baseline="0" dirty="0" smtClean="0"/>
          </a:p>
          <a:p>
            <a:r>
              <a:rPr lang="en-US" baseline="0" dirty="0" smtClean="0"/>
              <a:t>Districts that are SRSA eligible fall under “Alternative Funds Use Authority.” </a:t>
            </a:r>
            <a:r>
              <a:rPr lang="en-US" dirty="0" smtClean="0"/>
              <a:t>An LEA eligible for the SRSA program not only benefits from SRSA grant program funds, but also may exercise a key flexibility provision in the ESEA. Section 5211(a) of the ESEA, known as AFUA, which gives an eligible LEA broad authority to spend funds the LEA receives under selected ESEA programs on activities authorized under several additional ESEA programs. The authority is specifically designed to give small, rural LEAs greater latitude to spend their Federal funds in ways that best address an LEA’s particular needs.</a:t>
            </a:r>
            <a:endParaRPr lang="en-US" baseline="0" dirty="0" smtClean="0"/>
          </a:p>
          <a:p>
            <a:endParaRPr lang="en-US" baseline="0" dirty="0" smtClean="0"/>
          </a:p>
          <a:p>
            <a:r>
              <a:rPr lang="en-US" baseline="0" dirty="0" smtClean="0"/>
              <a:t>For these districts, it simply combines Title II-A and Title IV-A funds and makes them more flexible.  There is not a “REAP grant”  This explains why REAP districts will claim funds in EGMS under Title II-A and IV-A, but will apply under a REAP application.</a:t>
            </a: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a:t>
            </a:fld>
            <a:endParaRPr lang="en-US"/>
          </a:p>
        </p:txBody>
      </p:sp>
    </p:spTree>
    <p:extLst>
      <p:ext uri="{BB962C8B-B14F-4D97-AF65-F5344CB8AC3E}">
        <p14:creationId xmlns:p14="http://schemas.microsoft.com/office/powerpoint/2010/main" val="2671082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Districts that are rural</a:t>
            </a:r>
            <a:r>
              <a:rPr lang="en-US" baseline="0" dirty="0" smtClean="0"/>
              <a:t> and low income, receive RLIS funds. There is flexibility in how districts can spend RLIS funds, but Alternative Funds Use Authority (AFUA) which allows SRSA districts to combine their Title IIA and Title IVA funds does NOT apply to RLIS districts.</a:t>
            </a:r>
          </a:p>
          <a:p>
            <a:endParaRPr lang="en-US" baseline="0"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6</a:t>
            </a:fld>
            <a:endParaRPr lang="en-US"/>
          </a:p>
        </p:txBody>
      </p:sp>
    </p:spTree>
    <p:extLst>
      <p:ext uri="{BB962C8B-B14F-4D97-AF65-F5344CB8AC3E}">
        <p14:creationId xmlns:p14="http://schemas.microsoft.com/office/powerpoint/2010/main" val="3280338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There is a federal provision of supplement, not supplant in ESSA:  </a:t>
            </a:r>
            <a:r>
              <a:rPr lang="en-US" sz="1200" i="1" kern="1200" dirty="0" smtClean="0">
                <a:solidFill>
                  <a:schemeClr val="tx1"/>
                </a:solidFill>
                <a:effectLst/>
                <a:latin typeface="+mn-lt"/>
                <a:ea typeface="+mn-ea"/>
                <a:cs typeface="+mn-cs"/>
              </a:rPr>
              <a:t>Funds received under this subpart shall be used to supplement, and not supplant, non-Federal funds that would otherwise be used for activities authorized under this subpart.</a:t>
            </a:r>
          </a:p>
          <a:p>
            <a:endParaRPr lang="en-US" altLang="en-US" sz="1200" i="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To determine whether a fiscal expenditure supplements and does not supplant, school districts must run the following tests:</a:t>
            </a:r>
          </a:p>
          <a:p>
            <a:pPr lvl="0"/>
            <a:r>
              <a:rPr lang="en-US" sz="1200" b="1" kern="1200" dirty="0" smtClean="0">
                <a:solidFill>
                  <a:schemeClr val="tx1"/>
                </a:solidFill>
                <a:effectLst/>
                <a:latin typeface="+mn-lt"/>
                <a:ea typeface="+mn-ea"/>
                <a:cs typeface="+mn-cs"/>
              </a:rPr>
              <a:t>Test I:</a:t>
            </a:r>
            <a:r>
              <a:rPr lang="en-US" sz="1200" kern="1200" dirty="0" smtClean="0">
                <a:solidFill>
                  <a:schemeClr val="tx1"/>
                </a:solidFill>
                <a:effectLst/>
                <a:latin typeface="+mn-lt"/>
                <a:ea typeface="+mn-ea"/>
                <a:cs typeface="+mn-cs"/>
              </a:rPr>
              <a:t> Are the services that the district wants to fund with ESEA funds required under state, local, or another federal law? If they are, there could be a presumption</a:t>
            </a:r>
            <a:r>
              <a:rPr lang="en-US" sz="1200" kern="1200" baseline="0" dirty="0" smtClean="0">
                <a:solidFill>
                  <a:schemeClr val="tx1"/>
                </a:solidFill>
                <a:effectLst/>
                <a:latin typeface="+mn-lt"/>
                <a:ea typeface="+mn-ea"/>
                <a:cs typeface="+mn-cs"/>
              </a:rPr>
              <a:t> of supplanting.</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pPr lvl="0"/>
            <a:r>
              <a:rPr lang="en-US" sz="1200" b="1" kern="1200" dirty="0" smtClean="0">
                <a:solidFill>
                  <a:schemeClr val="tx1"/>
                </a:solidFill>
                <a:effectLst/>
                <a:latin typeface="+mn-lt"/>
                <a:ea typeface="+mn-ea"/>
                <a:cs typeface="+mn-cs"/>
              </a:rPr>
              <a:t>Test II:</a:t>
            </a:r>
            <a:r>
              <a:rPr lang="en-US" sz="1200" kern="1200" dirty="0" smtClean="0">
                <a:solidFill>
                  <a:schemeClr val="tx1"/>
                </a:solidFill>
                <a:effectLst/>
                <a:latin typeface="+mn-lt"/>
                <a:ea typeface="+mn-ea"/>
                <a:cs typeface="+mn-cs"/>
              </a:rPr>
              <a:t> Were state or local funds used in the past to pay for these services? If they were, there could be a presumption of supplanting.</a:t>
            </a:r>
          </a:p>
          <a:p>
            <a:r>
              <a:rPr lang="en-US" sz="1200" kern="1200" dirty="0" smtClean="0">
                <a:solidFill>
                  <a:schemeClr val="tx1"/>
                </a:solidFill>
                <a:effectLst/>
                <a:latin typeface="+mn-lt"/>
                <a:ea typeface="+mn-ea"/>
                <a:cs typeface="+mn-cs"/>
              </a:rPr>
              <a:t> </a:t>
            </a:r>
          </a:p>
          <a:p>
            <a:endParaRPr lang="en-US" alt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t>It</a:t>
            </a:r>
            <a:r>
              <a:rPr lang="en-US" altLang="en-US" b="1" baseline="0" dirty="0" smtClean="0"/>
              <a:t> is </a:t>
            </a:r>
            <a:r>
              <a:rPr lang="en-US" altLang="en-US" baseline="0" dirty="0" smtClean="0"/>
              <a:t>possible for d</a:t>
            </a:r>
            <a:r>
              <a:rPr lang="en-US" altLang="en-US" dirty="0" smtClean="0"/>
              <a:t>istricts to overcome the presumption of supplanting. </a:t>
            </a:r>
            <a:r>
              <a:rPr lang="en-US" sz="1200" kern="1200" dirty="0" smtClean="0">
                <a:solidFill>
                  <a:schemeClr val="tx1"/>
                </a:solidFill>
                <a:effectLst/>
                <a:latin typeface="+mn-lt"/>
                <a:ea typeface="+mn-ea"/>
                <a:cs typeface="+mn-cs"/>
              </a:rPr>
              <a:t>Overcoming the presumption of supplanting requires that districts keep documentation (e.g., budget information, planning documents, or other materials). In general, a district must determine what educational activities it would support if no </a:t>
            </a:r>
            <a:r>
              <a:rPr lang="en-US" sz="1200" i="1" kern="1200" dirty="0" smtClean="0">
                <a:solidFill>
                  <a:schemeClr val="tx1"/>
                </a:solidFill>
                <a:effectLst/>
                <a:latin typeface="+mn-lt"/>
                <a:ea typeface="+mn-ea"/>
                <a:cs typeface="+mn-cs"/>
              </a:rPr>
              <a:t>ESEA </a:t>
            </a:r>
            <a:r>
              <a:rPr lang="en-US" sz="1200" kern="1200" dirty="0" smtClean="0">
                <a:solidFill>
                  <a:schemeClr val="tx1"/>
                </a:solidFill>
                <a:effectLst/>
                <a:latin typeface="+mn-lt"/>
                <a:ea typeface="+mn-ea"/>
                <a:cs typeface="+mn-cs"/>
              </a:rPr>
              <a:t>funds were available. If it is clear that no State or local funds remain available to fund certain activities that previously were funded with State or local resources, then the district may be able to use </a:t>
            </a:r>
            <a:r>
              <a:rPr lang="en-US" sz="1200" i="1" kern="1200" dirty="0" smtClean="0">
                <a:solidFill>
                  <a:schemeClr val="tx1"/>
                </a:solidFill>
                <a:effectLst/>
                <a:latin typeface="+mn-lt"/>
                <a:ea typeface="+mn-ea"/>
                <a:cs typeface="+mn-cs"/>
              </a:rPr>
              <a:t>ESEA </a:t>
            </a:r>
            <a:r>
              <a:rPr lang="en-US" sz="1200" kern="1200" dirty="0" smtClean="0">
                <a:solidFill>
                  <a:schemeClr val="tx1"/>
                </a:solidFill>
                <a:effectLst/>
                <a:latin typeface="+mn-lt"/>
                <a:ea typeface="+mn-ea"/>
                <a:cs typeface="+mn-cs"/>
              </a:rPr>
              <a:t>funds for those activities.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7</a:t>
            </a:fld>
            <a:endParaRPr lang="en-US" altLang="en-US">
              <a:latin typeface="Calibri" panose="020F0502020204030204" pitchFamily="34" charset="0"/>
            </a:endParaRPr>
          </a:p>
        </p:txBody>
      </p:sp>
    </p:spTree>
    <p:extLst>
      <p:ext uri="{BB962C8B-B14F-4D97-AF65-F5344CB8AC3E}">
        <p14:creationId xmlns:p14="http://schemas.microsoft.com/office/powerpoint/2010/main" val="4053162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1000" dirty="0" smtClean="0"/>
          </a:p>
          <a:p>
            <a:pPr defTabSz="931774" eaLnBrk="1" hangingPunct="1">
              <a:spcBef>
                <a:spcPct val="0"/>
              </a:spcBef>
              <a:defRPr/>
            </a:pPr>
            <a:r>
              <a:rPr lang="en-US" altLang="en-US" sz="1000" i="0" dirty="0" smtClean="0">
                <a:latin typeface="Calibri" pitchFamily="34" charset="0"/>
                <a:ea typeface="Calibri" pitchFamily="34" charset="0"/>
                <a:cs typeface="Calibri" pitchFamily="34" charset="0"/>
              </a:rPr>
              <a:t>There</a:t>
            </a:r>
            <a:r>
              <a:rPr lang="en-US" altLang="en-US" sz="1000" i="0" baseline="0" dirty="0" smtClean="0">
                <a:latin typeface="Calibri" pitchFamily="34" charset="0"/>
                <a:ea typeface="Calibri" pitchFamily="34" charset="0"/>
                <a:cs typeface="Calibri" pitchFamily="34" charset="0"/>
              </a:rPr>
              <a:t> are two primary sections in the Title VB CIP Budget narrative:</a:t>
            </a:r>
          </a:p>
          <a:p>
            <a:pPr defTabSz="931774" eaLnBrk="1" hangingPunct="1">
              <a:spcBef>
                <a:spcPct val="0"/>
              </a:spcBef>
              <a:defRPr/>
            </a:pPr>
            <a:r>
              <a:rPr lang="en-US" altLang="en-US" sz="1000" i="0" baseline="0" dirty="0" smtClean="0">
                <a:latin typeface="Calibri" pitchFamily="34" charset="0"/>
                <a:ea typeface="Calibri" pitchFamily="34" charset="0"/>
                <a:cs typeface="Calibri" pitchFamily="34" charset="0"/>
              </a:rPr>
              <a:t>Overview</a:t>
            </a:r>
          </a:p>
          <a:p>
            <a:pPr defTabSz="931774" eaLnBrk="1" hangingPunct="1">
              <a:spcBef>
                <a:spcPct val="0"/>
              </a:spcBef>
              <a:defRPr/>
            </a:pPr>
            <a:r>
              <a:rPr lang="en-US" altLang="en-US" sz="1000" i="0" baseline="0" dirty="0" smtClean="0">
                <a:latin typeface="Calibri" pitchFamily="34" charset="0"/>
                <a:ea typeface="Calibri" pitchFamily="34" charset="0"/>
                <a:cs typeface="Calibri" pitchFamily="34" charset="0"/>
              </a:rPr>
              <a:t>Budget Narrative</a:t>
            </a:r>
          </a:p>
          <a:p>
            <a:pPr defTabSz="931774" eaLnBrk="1" hangingPunct="1">
              <a:spcBef>
                <a:spcPct val="0"/>
              </a:spcBef>
              <a:defRPr/>
            </a:pPr>
            <a:endParaRPr lang="en-US" altLang="en-US" sz="1000" i="0" dirty="0" smtClean="0">
              <a:latin typeface="Calibri" pitchFamily="34" charset="0"/>
              <a:ea typeface="Calibri" pitchFamily="34" charset="0"/>
              <a:cs typeface="Calibri" pitchFamily="34" charset="0"/>
            </a:endParaRPr>
          </a:p>
          <a:p>
            <a:pPr marL="0" marR="0" lvl="0" indent="0" algn="l" defTabSz="931774" rtl="0" eaLnBrk="1" fontAlgn="auto" latinLnBrk="0" hangingPunct="1">
              <a:lnSpc>
                <a:spcPct val="100000"/>
              </a:lnSpc>
              <a:spcBef>
                <a:spcPct val="0"/>
              </a:spcBef>
              <a:spcAft>
                <a:spcPts val="0"/>
              </a:spcAft>
              <a:buClrTx/>
              <a:buSzTx/>
              <a:buFontTx/>
              <a:buNone/>
              <a:tabLst/>
              <a:defRPr/>
            </a:pPr>
            <a:r>
              <a:rPr lang="en-US" sz="1000" dirty="0" smtClean="0"/>
              <a:t>As a reminder, REAP applications are a combination</a:t>
            </a:r>
            <a:r>
              <a:rPr lang="en-US" sz="1000" baseline="0" dirty="0" smtClean="0"/>
              <a:t> of a district’s Title IIA and IVA funds and as a result all activities should be tied to an identified need.</a:t>
            </a:r>
          </a:p>
          <a:p>
            <a:pPr marL="0" marR="0" lvl="0" indent="0" algn="l" defTabSz="931774" rtl="0" eaLnBrk="1" fontAlgn="auto" latinLnBrk="0" hangingPunct="1">
              <a:lnSpc>
                <a:spcPct val="100000"/>
              </a:lnSpc>
              <a:spcBef>
                <a:spcPct val="0"/>
              </a:spcBef>
              <a:spcAft>
                <a:spcPts val="0"/>
              </a:spcAft>
              <a:buClrTx/>
              <a:buSzTx/>
              <a:buFontTx/>
              <a:buNone/>
              <a:tabLst/>
              <a:defRPr/>
            </a:pPr>
            <a:endParaRPr lang="en-US" sz="1000" baseline="0" dirty="0" smtClean="0"/>
          </a:p>
          <a:p>
            <a:pPr marL="0" marR="0" lvl="0" indent="0" algn="l" defTabSz="931774" rtl="0" eaLnBrk="1" fontAlgn="auto" latinLnBrk="0" hangingPunct="1">
              <a:lnSpc>
                <a:spcPct val="100000"/>
              </a:lnSpc>
              <a:spcBef>
                <a:spcPct val="0"/>
              </a:spcBef>
              <a:spcAft>
                <a:spcPts val="0"/>
              </a:spcAft>
              <a:buClrTx/>
              <a:buSzTx/>
              <a:buFontTx/>
              <a:buNone/>
              <a:tabLst/>
              <a:defRPr/>
            </a:pPr>
            <a:r>
              <a:rPr lang="en-US" sz="1000" baseline="0" dirty="0" smtClean="0"/>
              <a:t>Districts can flexibly spend the funds across a variety of Title Programs and the Budget narrative page should describe what the district is going to do with those funds.</a:t>
            </a:r>
            <a:endParaRPr lang="en-US" altLang="en-US" sz="1000" i="0" dirty="0">
              <a:latin typeface="Calibri" pitchFamily="34" charset="0"/>
              <a:ea typeface="Calibri" pitchFamily="34" charset="0"/>
              <a:cs typeface="Calibri" pitchFamily="34" charset="0"/>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9</a:t>
            </a:fld>
            <a:endParaRPr lang="en-US" altLang="en-US"/>
          </a:p>
        </p:txBody>
      </p:sp>
    </p:spTree>
    <p:extLst>
      <p:ext uri="{BB962C8B-B14F-4D97-AF65-F5344CB8AC3E}">
        <p14:creationId xmlns:p14="http://schemas.microsoft.com/office/powerpoint/2010/main" val="4041627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Grantees may use REAP funds to carry out activities authorized under any of the following federal programs:</a:t>
            </a:r>
          </a:p>
          <a:p>
            <a:endParaRPr lang="en-US" altLang="en-US" dirty="0" smtClean="0"/>
          </a:p>
          <a:p>
            <a:r>
              <a:rPr lang="en-US" altLang="en-US" dirty="0" smtClean="0"/>
              <a:t>Funds remain in EGMS under the original grant award and must</a:t>
            </a:r>
            <a:r>
              <a:rPr lang="en-US" altLang="en-US" baseline="0" dirty="0" smtClean="0"/>
              <a:t> be claimed by the district as such.</a:t>
            </a:r>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extLst>
      <p:ext uri="{BB962C8B-B14F-4D97-AF65-F5344CB8AC3E}">
        <p14:creationId xmlns:p14="http://schemas.microsoft.com/office/powerpoint/2010/main" val="21110291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2"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endParaRPr lang="en-US" altLang="en-US"/>
          </a:p>
        </p:txBody>
      </p:sp>
      <p:sp>
        <p:nvSpPr>
          <p:cNvPr id="4" name="Slide Number Placeholder 3"/>
          <p:cNvSpPr>
            <a:spLocks noGrp="1"/>
          </p:cNvSpPr>
          <p:nvPr>
            <p:ph type="sldNum" sz="quarter" idx="11"/>
          </p:nvPr>
        </p:nvSpPr>
        <p:spPr>
          <a:xfrm>
            <a:off x="8128000" y="6245225"/>
            <a:ext cx="2844800" cy="476250"/>
          </a:xfrm>
        </p:spPr>
        <p:txBody>
          <a:bodyPr/>
          <a:lstStyle>
            <a:lvl1pPr>
              <a:defRPr/>
            </a:lvl1pPr>
          </a:lstStyle>
          <a:p>
            <a:fld id="{731B009C-F82B-44BC-B1E1-09D4ED5C878A}" type="slidenum">
              <a:rPr lang="en-US" altLang="en-US"/>
              <a:pPr/>
              <a:t>‹#›</a:t>
            </a:fld>
            <a:endParaRPr lang="en-US" altLang="en-US"/>
          </a:p>
        </p:txBody>
      </p:sp>
    </p:spTree>
    <p:extLst>
      <p:ext uri="{BB962C8B-B14F-4D97-AF65-F5344CB8AC3E}">
        <p14:creationId xmlns:p14="http://schemas.microsoft.com/office/powerpoint/2010/main" val="2229840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9/26/2022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859161546"/>
      </p:ext>
    </p:extLst>
  </p:cSld>
  <p:clrMapOvr>
    <a:masterClrMapping/>
  </p:clrMapOvr>
  <p:timing>
    <p:tnLst>
      <p:par>
        <p:cTn id="1" dur="indefinite" restart="never" nodeType="tmRoot"/>
      </p:par>
    </p:tnLst>
  </p:timing>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9/26/2022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9/26/2022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9/26/2022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9/26/2022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9/26/2022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9/26/2022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9/26/2022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434936730"/>
      </p:ext>
    </p:extLst>
  </p:cSld>
  <p:clrMapOvr>
    <a:masterClrMapping/>
  </p:clrMapOvr>
  <p:timing>
    <p:tnLst>
      <p:par>
        <p:cTn id="1" dur="indefinite" restart="never" nodeType="tmRoot"/>
      </p:par>
    </p:tnLst>
  </p:timing>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9/26/2022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9/26/2022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timing>
    <p:tnLst>
      <p:par>
        <p:cTn id="1" dur="indefinite" restart="never" nodeType="tmRoot"/>
      </p:par>
    </p:tnLst>
  </p:timing>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9/26/2022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9/26/2022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9/26/2022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9/26/2022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481282686"/>
      </p:ext>
    </p:extLst>
  </p:cSld>
  <p:clrMapOvr>
    <a:masterClrMapping/>
  </p:clrMapOvr>
  <p:timing>
    <p:tnLst>
      <p:par>
        <p:cTn id="1" dur="indefinite" restart="never" nodeType="tmRoot"/>
      </p:par>
    </p:tnLst>
  </p:timing>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9/26/2022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9/26/2022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smtClean="0"/>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9/26/2022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9/26/2022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9/26/2022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9/26/2022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9/26/2022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timing>
    <p:tnLst>
      <p:par>
        <p:cTn id="1" dur="indefinite" restart="never" nodeType="tmRoot"/>
      </p:par>
    </p:tnLst>
  </p:timing>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9/26/2022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9/26/2022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9/26/2022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9/26/2022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9/26/2022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9/26/2022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72431344"/>
      </p:ext>
    </p:extLst>
  </p:cSld>
  <p:clrMapOvr>
    <a:masterClrMapping/>
  </p:clrMapOvr>
  <p:timing>
    <p:tnLst>
      <p:par>
        <p:cTn id="1" dur="indefinite" restart="never" nodeType="tmRoot"/>
      </p:par>
    </p:tnLst>
  </p:timing>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9/26/2022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9/26/2022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9/26/2022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9/26/2022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9/26/2022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9/26/2022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9/26/2022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9/26/2022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9/26/2022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9/26/2022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9/26/2022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32" r:id="rId12"/>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9/26/2022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9/26/2022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9/26/2022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9/26/2022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9/26/2022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oese.ed.gov/offices/office-of-formula-grants/school-support-and-accountability/21st-century-community-learning-centers/" TargetMode="External"/><Relationship Id="rId3" Type="http://schemas.openxmlformats.org/officeDocument/2006/relationships/image" Target="../media/image9.jpg"/><Relationship Id="rId7" Type="http://schemas.openxmlformats.org/officeDocument/2006/relationships/hyperlink" Target="https://oese.ed.gov/offices/office-of-formula-grants/safe-supportive-schools/student-support-and-academic-enrichment-program/" TargetMode="External"/><Relationship Id="rId2" Type="http://schemas.openxmlformats.org/officeDocument/2006/relationships/notesSlide" Target="../notesSlides/notesSlide9.xml"/><Relationship Id="rId1" Type="http://schemas.openxmlformats.org/officeDocument/2006/relationships/slideLayout" Target="../slideLayouts/slideLayout49.xml"/><Relationship Id="rId6" Type="http://schemas.openxmlformats.org/officeDocument/2006/relationships/hyperlink" Target="https://oese.ed.gov/offices/office-of-formula-grants/school-support-and-accountability/english-language-acquisition-state-grants/" TargetMode="External"/><Relationship Id="rId5" Type="http://schemas.openxmlformats.org/officeDocument/2006/relationships/hyperlink" Target="https://oese.ed.gov/offices/office-of-formula-grants/school-support-and-accountability/instruction-state-grants-title-ii-part-a/" TargetMode="External"/><Relationship Id="rId4" Type="http://schemas.openxmlformats.org/officeDocument/2006/relationships/hyperlink" Target="https://oese.ed.gov/offices/office-of-formula-grants/school-support-and-accountability/title-i-part-a-progra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hyperlink" Target="https://oese.ed.gov/offices/office-of-formula-grants/safe-supportive-schools/student-support-and-academic-enrichment-program/" TargetMode="External"/><Relationship Id="rId2" Type="http://schemas.openxmlformats.org/officeDocument/2006/relationships/notesSlide" Target="../notesSlides/notesSlide10.xml"/><Relationship Id="rId1" Type="http://schemas.openxmlformats.org/officeDocument/2006/relationships/slideLayout" Target="../slideLayouts/slideLayout49.xml"/><Relationship Id="rId6" Type="http://schemas.openxmlformats.org/officeDocument/2006/relationships/hyperlink" Target="https://oese.ed.gov/offices/office-of-formula-grants/school-support-and-accountability/english-language-acquisition-state-grants/" TargetMode="External"/><Relationship Id="rId5" Type="http://schemas.openxmlformats.org/officeDocument/2006/relationships/hyperlink" Target="https://oese.ed.gov/offices/office-of-formula-grants/school-support-and-accountability/instruction-state-grants-title-ii-part-a/" TargetMode="External"/><Relationship Id="rId4" Type="http://schemas.openxmlformats.org/officeDocument/2006/relationships/hyperlink" Target="https://oese.ed.gov/offices/office-of-formula-grants/school-support-and-accountability/title-i-part-a-progra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8" Type="http://schemas.openxmlformats.org/officeDocument/2006/relationships/hyperlink" Target="https://oese.ed.gov/files/2022/02/Within-district-allocations-FINAL.pdf" TargetMode="External"/><Relationship Id="rId3" Type="http://schemas.openxmlformats.org/officeDocument/2006/relationships/hyperlink" Target="https://oese.ed.gov/files/2021/01/19-0043-REAP-Informational-Document-final-OS-Approved-1.pdf" TargetMode="External"/><Relationship Id="rId7" Type="http://schemas.openxmlformats.org/officeDocument/2006/relationships/hyperlink" Target="https://www.oregon.gov/ode/schools-and-districts/grants/ESEA/Documents/CIP%20Budget%20Narrative%20User%20Guide.docx"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s://www.oregon.gov/ode/schools-and-districts/grants/ESEA/Pages/BN.aspx" TargetMode="External"/><Relationship Id="rId11" Type="http://schemas.openxmlformats.org/officeDocument/2006/relationships/image" Target="../media/image11.png"/><Relationship Id="rId5" Type="http://schemas.openxmlformats.org/officeDocument/2006/relationships/hyperlink" Target="https://www.oregon.gov/ode/schools-and-districts/grants/ESEA/Documents/ESSA%20Oregon%20Guide.docx" TargetMode="External"/><Relationship Id="rId10" Type="http://schemas.openxmlformats.org/officeDocument/2006/relationships/hyperlink" Target="https://oese.ed.gov/offices/office-of-formula-grants/rural-insular-native-achievement-programs/rural-education-achievement-program/rural-and-low-income-school-program/" TargetMode="External"/><Relationship Id="rId4" Type="http://schemas.openxmlformats.org/officeDocument/2006/relationships/hyperlink" Target="https://www.oregon.gov/ode/schools-and-districts/grants/ESEA/Pages/REAP.aspx" TargetMode="External"/><Relationship Id="rId9" Type="http://schemas.openxmlformats.org/officeDocument/2006/relationships/hyperlink" Target="https://oese.ed.gov/offices/office-of-formula-grants/rural-insular-native-achievement-programs/rural-education-achievement-program/small-rural-school-achievement-program/applicant-information-2-2/"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inside.ode.state.or.us/apps/MyApps"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mailto:Jennifer.Engberg@ode.oregon.gov"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5.jpeg"/><Relationship Id="rId5" Type="http://schemas.openxmlformats.org/officeDocument/2006/relationships/hyperlink" Target="mailto:Lisa.Plumb@ode.oregon.gov" TargetMode="External"/><Relationship Id="rId4" Type="http://schemas.openxmlformats.org/officeDocument/2006/relationships/hyperlink" Target="mailto:Sarah.Martin@ode.oregon.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de/schools-and-districts/grants/ESEA/Documents/SNS.docx"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lstStyle/>
          <a:p>
            <a:r>
              <a:rPr lang="en-US" altLang="en-US" sz="4400" dirty="0">
                <a:latin typeface="Arial" charset="0"/>
                <a:cs typeface="Arial" charset="0"/>
              </a:rPr>
              <a:t>Title </a:t>
            </a:r>
            <a:r>
              <a:rPr lang="en-US" altLang="en-US" sz="4400" dirty="0" smtClean="0">
                <a:latin typeface="Arial" charset="0"/>
                <a:cs typeface="Arial" charset="0"/>
              </a:rPr>
              <a:t>V, </a:t>
            </a:r>
            <a:r>
              <a:rPr lang="en-US" altLang="en-US" sz="4400" dirty="0">
                <a:latin typeface="Arial" charset="0"/>
                <a:cs typeface="Arial" charset="0"/>
              </a:rPr>
              <a:t>Part </a:t>
            </a:r>
            <a:r>
              <a:rPr lang="en-US" altLang="en-US" sz="4400" dirty="0" smtClean="0">
                <a:latin typeface="Arial" charset="0"/>
                <a:cs typeface="Arial" charset="0"/>
              </a:rPr>
              <a:t>B: REAP and RLIS</a:t>
            </a:r>
            <a:endParaRPr lang="en-US" altLang="en-US" sz="4400" dirty="0">
              <a:latin typeface="Arial" charset="0"/>
              <a:cs typeface="Arial" charset="0"/>
            </a:endParaRPr>
          </a:p>
        </p:txBody>
      </p:sp>
      <p:sp>
        <p:nvSpPr>
          <p:cNvPr id="14339" name="Rectangle 3"/>
          <p:cNvSpPr>
            <a:spLocks noGrp="1" noChangeArrowheads="1"/>
          </p:cNvSpPr>
          <p:nvPr>
            <p:ph type="subTitle" idx="1"/>
          </p:nvPr>
        </p:nvSpPr>
        <p:spPr/>
        <p:txBody>
          <a:bodyPr/>
          <a:lstStyle/>
          <a:p>
            <a:r>
              <a:rPr lang="en-US" altLang="en-US" sz="3600" smtClean="0">
                <a:latin typeface="Arial" charset="0"/>
                <a:cs typeface="Arial" charset="0"/>
              </a:rPr>
              <a:t>Completing the CIP </a:t>
            </a:r>
            <a:r>
              <a:rPr lang="en-US" altLang="en-US" sz="3600" dirty="0" smtClean="0">
                <a:latin typeface="Arial" charset="0"/>
                <a:cs typeface="Arial" charset="0"/>
              </a:rPr>
              <a:t>Budget Narrative</a:t>
            </a:r>
            <a:endParaRPr lang="en-US" altLang="en-US" sz="3600" dirty="0">
              <a:latin typeface="Arial" charset="0"/>
              <a:cs typeface="Arial" charset="0"/>
            </a:endParaRPr>
          </a:p>
        </p:txBody>
      </p:sp>
    </p:spTree>
    <p:extLst>
      <p:ext uri="{BB962C8B-B14F-4D97-AF65-F5344CB8AC3E}">
        <p14:creationId xmlns:p14="http://schemas.microsoft.com/office/powerpoint/2010/main" val="28965440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lstStyle/>
          <a:p>
            <a:r>
              <a:rPr lang="en-US" altLang="en-US" dirty="0" smtClean="0"/>
              <a:t>REAP Application</a:t>
            </a:r>
            <a:endParaRPr lang="en-US" altLang="en-US" dirty="0" smtClean="0">
              <a:solidFill>
                <a:srgbClr val="7B9899"/>
              </a:solidFill>
            </a:endParaRPr>
          </a:p>
        </p:txBody>
      </p:sp>
      <p:sp>
        <p:nvSpPr>
          <p:cNvPr id="19460" name="Content Placeholder 4" descr="This image shows a pencil checking off boxes. it is included to demonstrate allowable costs under the SRSA grant." title="REAP application"/>
          <p:cNvSpPr>
            <a:spLocks noGrp="1"/>
          </p:cNvSpPr>
          <p:nvPr>
            <p:ph idx="1"/>
          </p:nvPr>
        </p:nvSpPr>
        <p:spPr/>
        <p:txBody>
          <a:bodyPr>
            <a:normAutofit/>
          </a:bodyPr>
          <a:lstStyle/>
          <a:p>
            <a:pPr eaLnBrk="1" hangingPunct="1">
              <a:defRPr/>
            </a:pPr>
            <a:endParaRPr lang="en-US" altLang="en-US" sz="2800" dirty="0"/>
          </a:p>
          <a:p>
            <a:pPr marL="0" indent="0">
              <a:buNone/>
              <a:defRPr/>
            </a:pPr>
            <a:endParaRPr lang="en-US" sz="2800" dirty="0"/>
          </a:p>
          <a:p>
            <a:pPr marL="0" indent="0">
              <a:buNone/>
              <a:defRPr/>
            </a:pPr>
            <a:endParaRPr lang="en-US" altLang="en-US" sz="2800" dirty="0"/>
          </a:p>
          <a:p>
            <a:pPr eaLnBrk="1" hangingPunct="1">
              <a:defRPr/>
            </a:pPr>
            <a:endParaRPr lang="en-US" altLang="en-US" dirty="0" smtClean="0"/>
          </a:p>
        </p:txBody>
      </p:sp>
      <p:sp>
        <p:nvSpPr>
          <p:cNvPr id="5" name="Footer Placeholder 3"/>
          <p:cNvSpPr>
            <a:spLocks noGrp="1"/>
          </p:cNvSpPr>
          <p:nvPr>
            <p:ph type="ftr" sz="quarter" idx="11"/>
          </p:nvPr>
        </p:nvSpPr>
        <p:spPr/>
        <p:txBody>
          <a:bodyPr/>
          <a:lstStyle/>
          <a:p>
            <a:r>
              <a:rPr lang="en-US" dirty="0" smtClean="0"/>
              <a:t>Oregon Department of Education</a:t>
            </a:r>
            <a:endParaRPr lang="en-US" dirty="0"/>
          </a:p>
        </p:txBody>
      </p:sp>
      <p:pic>
        <p:nvPicPr>
          <p:cNvPr id="3" name="Picture Placeholder 2" descr="This image shows a pencil checking off boxes. It is included to demonstrate the allowable uses of SRSA funds." title="REAP application"/>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0073" b="10073"/>
          <a:stretch>
            <a:fillRect/>
          </a:stretch>
        </p:blipFill>
        <p:spPr/>
      </p:pic>
      <p:sp>
        <p:nvSpPr>
          <p:cNvPr id="2" name="Rectangle 1"/>
          <p:cNvSpPr/>
          <p:nvPr/>
        </p:nvSpPr>
        <p:spPr>
          <a:xfrm>
            <a:off x="5375563" y="770301"/>
            <a:ext cx="6096000" cy="5878532"/>
          </a:xfrm>
          <a:prstGeom prst="rect">
            <a:avLst/>
          </a:prstGeom>
        </p:spPr>
        <p:txBody>
          <a:bodyPr>
            <a:spAutoFit/>
          </a:bodyPr>
          <a:lstStyle/>
          <a:p>
            <a:r>
              <a:rPr lang="en-US" sz="3000" dirty="0">
                <a:latin typeface="Calibri" panose="020F0502020204030204" pitchFamily="34" charset="0"/>
                <a:cs typeface="Calibri" panose="020F0502020204030204" pitchFamily="34" charset="0"/>
              </a:rPr>
              <a:t>Activities authorized under:</a:t>
            </a:r>
          </a:p>
          <a:p>
            <a:pPr lvl="1">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4"/>
              </a:rPr>
              <a:t>Title I-A</a:t>
            </a:r>
            <a:r>
              <a:rPr lang="en-US" sz="2600" dirty="0">
                <a:latin typeface="Calibri" panose="020F0502020204030204" pitchFamily="34" charset="0"/>
                <a:cs typeface="Calibri" panose="020F0502020204030204" pitchFamily="34" charset="0"/>
                <a:hlinkClick r:id="rId4"/>
              </a:rPr>
              <a:t> </a:t>
            </a:r>
            <a:r>
              <a:rPr lang="en-US" sz="2600" dirty="0">
                <a:latin typeface="Calibri" panose="020F0502020204030204" pitchFamily="34" charset="0"/>
                <a:cs typeface="Calibri" panose="020F0502020204030204" pitchFamily="34" charset="0"/>
              </a:rPr>
              <a:t>(Improving Basic Programs) </a:t>
            </a:r>
          </a:p>
          <a:p>
            <a:pPr lvl="1">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5"/>
              </a:rPr>
              <a:t>Title II-A</a:t>
            </a:r>
            <a:r>
              <a:rPr lang="en-US" sz="2600" dirty="0">
                <a:latin typeface="Calibri" panose="020F0502020204030204" pitchFamily="34" charset="0"/>
                <a:cs typeface="Calibri" panose="020F0502020204030204" pitchFamily="34" charset="0"/>
                <a:hlinkClick r:id="rId5"/>
              </a:rPr>
              <a:t> </a:t>
            </a:r>
            <a:r>
              <a:rPr lang="en-US" sz="2600" dirty="0">
                <a:latin typeface="Calibri" panose="020F0502020204030204" pitchFamily="34" charset="0"/>
                <a:cs typeface="Calibri" panose="020F0502020204030204" pitchFamily="34" charset="0"/>
              </a:rPr>
              <a:t>(Supporting Effective Instruction)</a:t>
            </a:r>
          </a:p>
          <a:p>
            <a:pPr lvl="1">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6"/>
              </a:rPr>
              <a:t>Title III</a:t>
            </a:r>
            <a:r>
              <a:rPr lang="en-US" sz="2600" dirty="0">
                <a:latin typeface="Calibri" panose="020F0502020204030204" pitchFamily="34" charset="0"/>
                <a:cs typeface="Calibri" panose="020F0502020204030204" pitchFamily="34" charset="0"/>
                <a:hlinkClick r:id="rId6"/>
              </a:rPr>
              <a:t> </a:t>
            </a:r>
            <a:r>
              <a:rPr lang="en-US" sz="2600" dirty="0">
                <a:latin typeface="Calibri" panose="020F0502020204030204" pitchFamily="34" charset="0"/>
                <a:cs typeface="Calibri" panose="020F0502020204030204" pitchFamily="34" charset="0"/>
              </a:rPr>
              <a:t>(Language Instruction for English Learners and Immigrant Students) </a:t>
            </a:r>
          </a:p>
          <a:p>
            <a:pPr lvl="1">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7"/>
              </a:rPr>
              <a:t>Title IV-A</a:t>
            </a:r>
            <a:r>
              <a:rPr lang="en-US" sz="2600" dirty="0">
                <a:latin typeface="Calibri" panose="020F0502020204030204" pitchFamily="34" charset="0"/>
                <a:cs typeface="Calibri" panose="020F0502020204030204" pitchFamily="34" charset="0"/>
                <a:hlinkClick r:id="rId7"/>
              </a:rPr>
              <a:t> </a:t>
            </a:r>
            <a:r>
              <a:rPr lang="en-US" sz="2600" dirty="0">
                <a:latin typeface="Calibri" panose="020F0502020204030204" pitchFamily="34" charset="0"/>
                <a:cs typeface="Calibri" panose="020F0502020204030204" pitchFamily="34" charset="0"/>
              </a:rPr>
              <a:t>(Student Support and Academic Enrichment)</a:t>
            </a:r>
          </a:p>
          <a:p>
            <a:pPr lvl="1">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8"/>
              </a:rPr>
              <a:t>Title IV-B</a:t>
            </a:r>
            <a:r>
              <a:rPr lang="en-US" sz="2600" dirty="0">
                <a:latin typeface="Calibri" panose="020F0502020204030204" pitchFamily="34" charset="0"/>
                <a:cs typeface="Calibri" panose="020F0502020204030204" pitchFamily="34" charset="0"/>
                <a:hlinkClick r:id="rId8"/>
              </a:rPr>
              <a:t> </a:t>
            </a:r>
            <a:r>
              <a:rPr lang="en-US" sz="2600" dirty="0">
                <a:latin typeface="Calibri" panose="020F0502020204030204" pitchFamily="34" charset="0"/>
                <a:cs typeface="Calibri" panose="020F0502020204030204" pitchFamily="34" charset="0"/>
              </a:rPr>
              <a:t>(21st Century Community Learning Centers)</a:t>
            </a:r>
          </a:p>
          <a:p>
            <a:pPr lvl="1"/>
            <a:endParaRPr lang="en-US" sz="26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3000" dirty="0">
                <a:latin typeface="Calibri" panose="020F0502020204030204" pitchFamily="34" charset="0"/>
                <a:cs typeface="Calibri" panose="020F0502020204030204" pitchFamily="34" charset="0"/>
              </a:rPr>
              <a:t>Funds must be claimed out of original grant in EGMS</a:t>
            </a:r>
            <a:endParaRPr lang="en-US" dirty="0"/>
          </a:p>
        </p:txBody>
      </p:sp>
    </p:spTree>
    <p:extLst>
      <p:ext uri="{BB962C8B-B14F-4D97-AF65-F5344CB8AC3E}">
        <p14:creationId xmlns:p14="http://schemas.microsoft.com/office/powerpoint/2010/main" val="41257603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lstStyle/>
          <a:p>
            <a:r>
              <a:rPr lang="en-US" altLang="en-US" dirty="0" smtClean="0"/>
              <a:t>RLIS Application</a:t>
            </a:r>
            <a:endParaRPr lang="en-US" altLang="en-US" dirty="0" smtClean="0">
              <a:solidFill>
                <a:srgbClr val="7B9899"/>
              </a:solidFill>
            </a:endParaRPr>
          </a:p>
        </p:txBody>
      </p:sp>
      <p:sp>
        <p:nvSpPr>
          <p:cNvPr id="5" name="Footer Placeholder 3"/>
          <p:cNvSpPr>
            <a:spLocks noGrp="1"/>
          </p:cNvSpPr>
          <p:nvPr>
            <p:ph type="ftr" sz="quarter" idx="11"/>
          </p:nvPr>
        </p:nvSpPr>
        <p:spPr/>
        <p:txBody>
          <a:bodyPr/>
          <a:lstStyle/>
          <a:p>
            <a:r>
              <a:rPr lang="en-US" dirty="0" smtClean="0"/>
              <a:t>Oregon Department of Education</a:t>
            </a:r>
            <a:endParaRPr lang="en-US" dirty="0"/>
          </a:p>
        </p:txBody>
      </p:sp>
      <p:pic>
        <p:nvPicPr>
          <p:cNvPr id="3" name="Picture Placeholder 2" descr="This image shows a pencil checking off boxes. It is included to demonstrate the allowable uses of RLIS funds." title="RLIS Application"/>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0073" b="10073"/>
          <a:stretch>
            <a:fillRect/>
          </a:stretch>
        </p:blipFill>
        <p:spPr/>
      </p:pic>
      <p:sp>
        <p:nvSpPr>
          <p:cNvPr id="2" name="Rectangle 1"/>
          <p:cNvSpPr/>
          <p:nvPr/>
        </p:nvSpPr>
        <p:spPr>
          <a:xfrm>
            <a:off x="5375563" y="770301"/>
            <a:ext cx="6096000" cy="5478423"/>
          </a:xfrm>
          <a:prstGeom prst="rect">
            <a:avLst/>
          </a:prstGeom>
        </p:spPr>
        <p:txBody>
          <a:bodyPr>
            <a:spAutoFit/>
          </a:bodyPr>
          <a:lstStyle/>
          <a:p>
            <a:r>
              <a:rPr lang="en-US" sz="3000" dirty="0">
                <a:latin typeface="Calibri" panose="020F0502020204030204" pitchFamily="34" charset="0"/>
                <a:cs typeface="Calibri" panose="020F0502020204030204" pitchFamily="34" charset="0"/>
              </a:rPr>
              <a:t>Activities authorized under:</a:t>
            </a:r>
          </a:p>
          <a:p>
            <a:pPr lvl="1">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4"/>
              </a:rPr>
              <a:t>Title I-A</a:t>
            </a:r>
            <a:r>
              <a:rPr lang="en-US" sz="2600" dirty="0">
                <a:latin typeface="Calibri" panose="020F0502020204030204" pitchFamily="34" charset="0"/>
                <a:cs typeface="Calibri" panose="020F0502020204030204" pitchFamily="34" charset="0"/>
                <a:hlinkClick r:id="rId4"/>
              </a:rPr>
              <a:t> </a:t>
            </a:r>
            <a:r>
              <a:rPr lang="en-US" sz="2600" dirty="0">
                <a:latin typeface="Calibri" panose="020F0502020204030204" pitchFamily="34" charset="0"/>
                <a:cs typeface="Calibri" panose="020F0502020204030204" pitchFamily="34" charset="0"/>
              </a:rPr>
              <a:t>(Improving Basic Programs) </a:t>
            </a:r>
          </a:p>
          <a:p>
            <a:pPr lvl="1">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5"/>
              </a:rPr>
              <a:t>Title II-A</a:t>
            </a:r>
            <a:r>
              <a:rPr lang="en-US" sz="2600" dirty="0">
                <a:latin typeface="Calibri" panose="020F0502020204030204" pitchFamily="34" charset="0"/>
                <a:cs typeface="Calibri" panose="020F0502020204030204" pitchFamily="34" charset="0"/>
                <a:hlinkClick r:id="rId5"/>
              </a:rPr>
              <a:t> </a:t>
            </a:r>
            <a:r>
              <a:rPr lang="en-US" sz="2600" dirty="0">
                <a:latin typeface="Calibri" panose="020F0502020204030204" pitchFamily="34" charset="0"/>
                <a:cs typeface="Calibri" panose="020F0502020204030204" pitchFamily="34" charset="0"/>
              </a:rPr>
              <a:t>(Supporting Effective Instruction)</a:t>
            </a:r>
          </a:p>
          <a:p>
            <a:pPr lvl="1">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6"/>
              </a:rPr>
              <a:t>Title III</a:t>
            </a:r>
            <a:r>
              <a:rPr lang="en-US" sz="2600" dirty="0">
                <a:latin typeface="Calibri" panose="020F0502020204030204" pitchFamily="34" charset="0"/>
                <a:cs typeface="Calibri" panose="020F0502020204030204" pitchFamily="34" charset="0"/>
                <a:hlinkClick r:id="rId6"/>
              </a:rPr>
              <a:t> </a:t>
            </a:r>
            <a:r>
              <a:rPr lang="en-US" sz="2600" dirty="0">
                <a:latin typeface="Calibri" panose="020F0502020204030204" pitchFamily="34" charset="0"/>
                <a:cs typeface="Calibri" panose="020F0502020204030204" pitchFamily="34" charset="0"/>
              </a:rPr>
              <a:t>(Language Instruction for English Learners and Immigrant Students) </a:t>
            </a:r>
          </a:p>
          <a:p>
            <a:pPr lvl="1">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7"/>
              </a:rPr>
              <a:t>Title IV-A</a:t>
            </a:r>
            <a:r>
              <a:rPr lang="en-US" sz="2600" dirty="0">
                <a:latin typeface="Calibri" panose="020F0502020204030204" pitchFamily="34" charset="0"/>
                <a:cs typeface="Calibri" panose="020F0502020204030204" pitchFamily="34" charset="0"/>
                <a:hlinkClick r:id="rId7"/>
              </a:rPr>
              <a:t> </a:t>
            </a:r>
            <a:r>
              <a:rPr lang="en-US" sz="2600" dirty="0">
                <a:latin typeface="Calibri" panose="020F0502020204030204" pitchFamily="34" charset="0"/>
                <a:cs typeface="Calibri" panose="020F0502020204030204" pitchFamily="34" charset="0"/>
              </a:rPr>
              <a:t>(Student Support and Academic Enrichment)</a:t>
            </a:r>
          </a:p>
          <a:p>
            <a:pPr lvl="1">
              <a:buFont typeface="Arial" panose="020B0604020202020204" pitchFamily="34" charset="0"/>
              <a:buChar char="•"/>
            </a:pPr>
            <a:r>
              <a:rPr lang="en-US" sz="2600" dirty="0" smtClean="0">
                <a:latin typeface="Calibri" panose="020F0502020204030204" pitchFamily="34" charset="0"/>
                <a:cs typeface="Calibri" panose="020F0502020204030204" pitchFamily="34" charset="0"/>
              </a:rPr>
              <a:t>Parent </a:t>
            </a:r>
            <a:r>
              <a:rPr lang="en-US" sz="2600" dirty="0">
                <a:latin typeface="Calibri" panose="020F0502020204030204" pitchFamily="34" charset="0"/>
                <a:cs typeface="Calibri" panose="020F0502020204030204" pitchFamily="34" charset="0"/>
              </a:rPr>
              <a:t>Involvement </a:t>
            </a:r>
            <a:r>
              <a:rPr lang="en-US" sz="2600" dirty="0" smtClean="0">
                <a:latin typeface="Calibri" panose="020F0502020204030204" pitchFamily="34" charset="0"/>
                <a:cs typeface="Calibri" panose="020F0502020204030204" pitchFamily="34" charset="0"/>
              </a:rPr>
              <a:t>Activities</a:t>
            </a:r>
          </a:p>
          <a:p>
            <a:pPr lvl="1"/>
            <a:endParaRPr lang="en-US" sz="26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3000" dirty="0">
                <a:latin typeface="Calibri" panose="020F0502020204030204" pitchFamily="34" charset="0"/>
                <a:cs typeface="Calibri" panose="020F0502020204030204" pitchFamily="34" charset="0"/>
              </a:rPr>
              <a:t>Funds must be claimed out of original grant in EGMS</a:t>
            </a:r>
            <a:endParaRPr lang="en-US" dirty="0"/>
          </a:p>
        </p:txBody>
      </p:sp>
    </p:spTree>
    <p:extLst>
      <p:ext uri="{BB962C8B-B14F-4D97-AF65-F5344CB8AC3E}">
        <p14:creationId xmlns:p14="http://schemas.microsoft.com/office/powerpoint/2010/main" val="32313260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altLang="en-US" dirty="0" smtClean="0"/>
              <a:t>Budget Narrative</a:t>
            </a:r>
            <a:endParaRPr lang="en-US" dirty="0"/>
          </a:p>
        </p:txBody>
      </p:sp>
      <p:sp>
        <p:nvSpPr>
          <p:cNvPr id="4" name="Footer Placeholder 2"/>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Oregon Department of Education</a:t>
            </a:r>
            <a:endParaRPr lang="en-US" dirty="0"/>
          </a:p>
        </p:txBody>
      </p:sp>
      <p:pic>
        <p:nvPicPr>
          <p:cNvPr id="9" name="Picture 8" descr="This box shows the areas in which districts can choose to spend RLIS funds: Parent Involvement, Title I-A, Title II-A&lt; Title III and TItle IV-A." title="RLIS Budget Narrative"/>
          <p:cNvPicPr/>
          <p:nvPr/>
        </p:nvPicPr>
        <p:blipFill rotWithShape="1">
          <a:blip r:embed="rId3"/>
          <a:srcRect l="616" t="30632" r="1881" b="21228"/>
          <a:stretch/>
        </p:blipFill>
        <p:spPr bwMode="auto">
          <a:xfrm>
            <a:off x="1019287" y="1825624"/>
            <a:ext cx="10180320" cy="416848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583936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Resources</a:t>
            </a:r>
            <a:endParaRPr lang="en-US" dirty="0"/>
          </a:p>
        </p:txBody>
      </p:sp>
      <p:sp>
        <p:nvSpPr>
          <p:cNvPr id="7" name="Content Placeholder 6"/>
          <p:cNvSpPr>
            <a:spLocks noGrp="1"/>
          </p:cNvSpPr>
          <p:nvPr>
            <p:ph idx="1"/>
          </p:nvPr>
        </p:nvSpPr>
        <p:spPr>
          <a:xfrm>
            <a:off x="5183188" y="779646"/>
            <a:ext cx="6172200" cy="5590673"/>
          </a:xfrm>
        </p:spPr>
        <p:txBody>
          <a:bodyPr>
            <a:normAutofit fontScale="85000" lnSpcReduction="20000"/>
          </a:bodyPr>
          <a:lstStyle/>
          <a:p>
            <a:pPr lvl="0"/>
            <a:r>
              <a:rPr lang="en-US" sz="3200" dirty="0" smtClean="0">
                <a:latin typeface="Calibri" panose="020F0502020204030204" pitchFamily="34" charset="0"/>
                <a:cs typeface="Calibri" panose="020F0502020204030204" pitchFamily="34" charset="0"/>
                <a:hlinkClick r:id="rId3"/>
              </a:rPr>
              <a:t>REAP Informational Document</a:t>
            </a:r>
            <a:endParaRPr lang="en-US" sz="3200" dirty="0" smtClean="0">
              <a:latin typeface="Calibri" panose="020F0502020204030204" pitchFamily="34" charset="0"/>
              <a:cs typeface="Calibri" panose="020F0502020204030204" pitchFamily="34" charset="0"/>
            </a:endParaRPr>
          </a:p>
          <a:p>
            <a:pPr lvl="0"/>
            <a:endParaRPr lang="en-US" sz="3200" dirty="0" smtClean="0">
              <a:latin typeface="Calibri" panose="020F0502020204030204" pitchFamily="34" charset="0"/>
              <a:cs typeface="Calibri" panose="020F0502020204030204" pitchFamily="34" charset="0"/>
              <a:hlinkClick r:id="rId4"/>
            </a:endParaRPr>
          </a:p>
          <a:p>
            <a:pPr lvl="0"/>
            <a:r>
              <a:rPr lang="en-US" sz="3200" u="sng" dirty="0" smtClean="0">
                <a:latin typeface="Calibri" panose="020F0502020204030204" pitchFamily="34" charset="0"/>
                <a:cs typeface="Calibri" panose="020F0502020204030204" pitchFamily="34" charset="0"/>
                <a:hlinkClick r:id="rId4"/>
              </a:rPr>
              <a:t>ODE </a:t>
            </a:r>
            <a:r>
              <a:rPr lang="en-US" sz="3200" u="sng" dirty="0">
                <a:latin typeface="Calibri" panose="020F0502020204030204" pitchFamily="34" charset="0"/>
                <a:cs typeface="Calibri" panose="020F0502020204030204" pitchFamily="34" charset="0"/>
                <a:hlinkClick r:id="rId4"/>
              </a:rPr>
              <a:t>Title V-B </a:t>
            </a:r>
            <a:r>
              <a:rPr lang="en-US" sz="3200" u="sng" dirty="0" smtClean="0">
                <a:latin typeface="Calibri" panose="020F0502020204030204" pitchFamily="34" charset="0"/>
                <a:cs typeface="Calibri" panose="020F0502020204030204" pitchFamily="34" charset="0"/>
                <a:hlinkClick r:id="rId4"/>
              </a:rPr>
              <a:t>webpage</a:t>
            </a:r>
            <a:endParaRPr lang="en-US" sz="3200" u="sng" dirty="0" smtClean="0">
              <a:latin typeface="Calibri" panose="020F0502020204030204" pitchFamily="34" charset="0"/>
              <a:cs typeface="Calibri" panose="020F0502020204030204" pitchFamily="34" charset="0"/>
            </a:endParaRPr>
          </a:p>
          <a:p>
            <a:pPr marL="0" lvl="0" indent="0">
              <a:buNone/>
            </a:pPr>
            <a:endParaRPr lang="en-US" sz="3200" u="sng" dirty="0" smtClean="0">
              <a:latin typeface="Calibri" panose="020F0502020204030204" pitchFamily="34" charset="0"/>
              <a:cs typeface="Calibri" panose="020F0502020204030204" pitchFamily="34" charset="0"/>
            </a:endParaRPr>
          </a:p>
          <a:p>
            <a:pPr lvl="0"/>
            <a:r>
              <a:rPr lang="en-US" sz="3200" dirty="0" smtClean="0">
                <a:latin typeface="Calibri" panose="020F0502020204030204" pitchFamily="34" charset="0"/>
                <a:cs typeface="Calibri" panose="020F0502020204030204" pitchFamily="34" charset="0"/>
                <a:hlinkClick r:id="rId5"/>
              </a:rPr>
              <a:t>Oregon Federal Funds Guide</a:t>
            </a:r>
            <a:endParaRPr lang="en-US" sz="3200" dirty="0" smtClean="0">
              <a:latin typeface="Calibri" panose="020F0502020204030204" pitchFamily="34" charset="0"/>
              <a:cs typeface="Calibri" panose="020F0502020204030204" pitchFamily="34" charset="0"/>
            </a:endParaRPr>
          </a:p>
          <a:p>
            <a:pPr lvl="0"/>
            <a:endParaRPr lang="en-US" sz="3200" u="sng" dirty="0" smtClean="0">
              <a:latin typeface="Calibri" panose="020F0502020204030204" pitchFamily="34" charset="0"/>
              <a:cs typeface="Calibri" panose="020F0502020204030204" pitchFamily="34" charset="0"/>
            </a:endParaRPr>
          </a:p>
          <a:p>
            <a:pPr lvl="0"/>
            <a:r>
              <a:rPr lang="en-US" sz="3200" dirty="0" smtClean="0">
                <a:latin typeface="Calibri" panose="020F0502020204030204" pitchFamily="34" charset="0"/>
                <a:cs typeface="Calibri" panose="020F0502020204030204" pitchFamily="34" charset="0"/>
                <a:hlinkClick r:id="rId6"/>
              </a:rPr>
              <a:t>CIP Budget Narrative Checklists</a:t>
            </a:r>
            <a:endParaRPr lang="en-US" sz="3200" dirty="0" smtClean="0">
              <a:latin typeface="Calibri" panose="020F0502020204030204" pitchFamily="34" charset="0"/>
              <a:cs typeface="Calibri" panose="020F0502020204030204" pitchFamily="34" charset="0"/>
            </a:endParaRPr>
          </a:p>
          <a:p>
            <a:pPr lvl="0"/>
            <a:endParaRPr lang="en-US" sz="3200" dirty="0">
              <a:latin typeface="Calibri" panose="020F0502020204030204" pitchFamily="34" charset="0"/>
              <a:cs typeface="Calibri" panose="020F0502020204030204" pitchFamily="34" charset="0"/>
            </a:endParaRPr>
          </a:p>
          <a:p>
            <a:r>
              <a:rPr lang="en-US" altLang="en-US" sz="3200" dirty="0">
                <a:latin typeface="Calibri" panose="020F0502020204030204" pitchFamily="34" charset="0"/>
                <a:cs typeface="Calibri" panose="020F0502020204030204" pitchFamily="34" charset="0"/>
                <a:hlinkClick r:id="rId7"/>
              </a:rPr>
              <a:t>CIP Budget Narrative User Guide</a:t>
            </a:r>
            <a:endParaRPr lang="en-US" altLang="en-US" sz="3200" dirty="0">
              <a:latin typeface="Calibri" panose="020F0502020204030204" pitchFamily="34" charset="0"/>
              <a:cs typeface="Calibri" panose="020F0502020204030204" pitchFamily="34" charset="0"/>
              <a:hlinkClick r:id="rId8"/>
            </a:endParaRPr>
          </a:p>
          <a:p>
            <a:pPr marL="0" lvl="0" indent="0">
              <a:buNone/>
            </a:pPr>
            <a:endParaRPr lang="en-US" sz="3200" dirty="0">
              <a:latin typeface="Calibri" panose="020F0502020204030204" pitchFamily="34" charset="0"/>
              <a:cs typeface="Calibri" panose="020F0502020204030204" pitchFamily="34" charset="0"/>
            </a:endParaRPr>
          </a:p>
          <a:p>
            <a:pPr lvl="0"/>
            <a:r>
              <a:rPr lang="en-US" sz="3200" u="sng" dirty="0" smtClean="0">
                <a:latin typeface="Calibri" panose="020F0502020204030204" pitchFamily="34" charset="0"/>
                <a:cs typeface="Calibri" panose="020F0502020204030204" pitchFamily="34" charset="0"/>
                <a:hlinkClick r:id="rId9"/>
              </a:rPr>
              <a:t>SRSA Applicant Information</a:t>
            </a:r>
            <a:r>
              <a:rPr lang="en-US" sz="3200" dirty="0" smtClean="0">
                <a:latin typeface="Calibri" panose="020F0502020204030204" pitchFamily="34" charset="0"/>
                <a:cs typeface="Calibri" panose="020F0502020204030204" pitchFamily="34" charset="0"/>
              </a:rPr>
              <a:t> (USED)</a:t>
            </a:r>
          </a:p>
          <a:p>
            <a:pPr lvl="0"/>
            <a:endParaRPr lang="en-US" sz="3200" dirty="0">
              <a:latin typeface="Calibri" panose="020F0502020204030204" pitchFamily="34" charset="0"/>
              <a:cs typeface="Calibri" panose="020F0502020204030204" pitchFamily="34" charset="0"/>
            </a:endParaRPr>
          </a:p>
          <a:p>
            <a:pPr lvl="0"/>
            <a:r>
              <a:rPr lang="en-US" sz="3200" u="sng" dirty="0" smtClean="0">
                <a:latin typeface="Calibri" panose="020F0502020204030204" pitchFamily="34" charset="0"/>
                <a:cs typeface="Calibri" panose="020F0502020204030204" pitchFamily="34" charset="0"/>
                <a:hlinkClick r:id="rId10"/>
              </a:rPr>
              <a:t>RLIS web page</a:t>
            </a:r>
            <a:r>
              <a:rPr lang="en-US" sz="3200" dirty="0" smtClean="0">
                <a:latin typeface="Calibri" panose="020F0502020204030204" pitchFamily="34" charset="0"/>
                <a:cs typeface="Calibri" panose="020F0502020204030204" pitchFamily="34" charset="0"/>
              </a:rPr>
              <a:t> (USED)</a:t>
            </a:r>
            <a:endParaRPr lang="en-US" sz="3200" dirty="0">
              <a:latin typeface="Calibri" panose="020F0502020204030204" pitchFamily="34" charset="0"/>
              <a:cs typeface="Calibri" panose="020F0502020204030204" pitchFamily="34" charset="0"/>
            </a:endParaRPr>
          </a:p>
          <a:p>
            <a:pPr marL="0" indent="0">
              <a:buNone/>
            </a:pPr>
            <a:endParaRPr lang="en-US" sz="2800" u="sng" dirty="0" smtClean="0">
              <a:hlinkClick r:id="rId7"/>
            </a:endParaRP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pic>
        <p:nvPicPr>
          <p:cNvPr id="5" name="Picture Placeholder 4" descr="This image shows a street sign with the following labels: Help, Tips, Assistance, Guidance, Support and Advice." title="Resources"/>
          <p:cNvPicPr>
            <a:picLocks noGrp="1" noChangeAspect="1"/>
          </p:cNvPicPr>
          <p:nvPr>
            <p:ph type="pic" sz="quarter" idx="13"/>
          </p:nvPr>
        </p:nvPicPr>
        <p:blipFill>
          <a:blip r:embed="rId11">
            <a:extLst>
              <a:ext uri="{28A0092B-C50C-407E-A947-70E740481C1C}">
                <a14:useLocalDpi xmlns:a14="http://schemas.microsoft.com/office/drawing/2010/main" val="0"/>
              </a:ext>
            </a:extLst>
          </a:blip>
          <a:srcRect l="3517" r="3517"/>
          <a:stretch>
            <a:fillRect/>
          </a:stretch>
        </p:blipFill>
        <p:spPr>
          <a:xfrm>
            <a:off x="549537" y="2401601"/>
            <a:ext cx="3931826" cy="2320926"/>
          </a:xfrm>
        </p:spPr>
      </p:pic>
    </p:spTree>
    <p:extLst>
      <p:ext uri="{BB962C8B-B14F-4D97-AF65-F5344CB8AC3E}">
        <p14:creationId xmlns:p14="http://schemas.microsoft.com/office/powerpoint/2010/main" val="34212899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7" y="779645"/>
            <a:ext cx="3931826" cy="1093901"/>
          </a:xfrm>
        </p:spPr>
        <p:txBody>
          <a:bodyPr/>
          <a:lstStyle/>
          <a:p>
            <a:r>
              <a:rPr lang="en-US" dirty="0" smtClean="0"/>
              <a:t>Take a look!</a:t>
            </a:r>
            <a:endParaRPr lang="en-US" dirty="0"/>
          </a:p>
        </p:txBody>
      </p:sp>
      <p:sp>
        <p:nvSpPr>
          <p:cNvPr id="2" name="Content Placeholder 1"/>
          <p:cNvSpPr>
            <a:spLocks noGrp="1"/>
          </p:cNvSpPr>
          <p:nvPr>
            <p:ph idx="1"/>
          </p:nvPr>
        </p:nvSpPr>
        <p:spPr/>
        <p:txBody>
          <a:bodyPr/>
          <a:lstStyle/>
          <a:p>
            <a:pPr marL="0" indent="0" algn="ctr">
              <a:buNone/>
            </a:pPr>
            <a:r>
              <a:rPr lang="en-US" sz="3200" dirty="0" smtClean="0">
                <a:hlinkClick r:id="rId3"/>
              </a:rPr>
              <a:t>District Secure Site</a:t>
            </a:r>
            <a:endParaRPr lang="en-US" sz="3200" dirty="0" smtClean="0"/>
          </a:p>
          <a:p>
            <a:pPr marL="0" indent="0">
              <a:buNone/>
            </a:pP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pic>
        <p:nvPicPr>
          <p:cNvPr id="10" name="Picture 9" descr="This is a screenshot of the login page for the District Secure Site." title="District Secure Site"/>
          <p:cNvPicPr/>
          <p:nvPr/>
        </p:nvPicPr>
        <p:blipFill rotWithShape="1">
          <a:blip r:embed="rId4"/>
          <a:srcRect l="-1" t="9409" r="1148" b="28014"/>
          <a:stretch/>
        </p:blipFill>
        <p:spPr bwMode="auto">
          <a:xfrm>
            <a:off x="4983480" y="1597815"/>
            <a:ext cx="6890853" cy="3423285"/>
          </a:xfrm>
          <a:prstGeom prst="rect">
            <a:avLst/>
          </a:prstGeom>
          <a:ln>
            <a:noFill/>
          </a:ln>
          <a:extLst>
            <a:ext uri="{53640926-AAD7-44D8-BBD7-CCE9431645EC}">
              <a14:shadowObscured xmlns:a14="http://schemas.microsoft.com/office/drawing/2010/main"/>
            </a:ext>
          </a:extLst>
        </p:spPr>
      </p:pic>
      <p:pic>
        <p:nvPicPr>
          <p:cNvPr id="9" name="Picture Placeholder 8" descr="This is the image of a magnifying glass. It is included for aesthetic purposes." title="Take a look!"/>
          <p:cNvPicPr>
            <a:picLocks noGrp="1" noChangeAspect="1"/>
          </p:cNvPicPr>
          <p:nvPr>
            <p:ph type="pic" sz="quarter" idx="13"/>
          </p:nvPr>
        </p:nvPicPr>
        <p:blipFill rotWithShape="1">
          <a:blip r:embed="rId5" cstate="print">
            <a:extLst>
              <a:ext uri="{28A0092B-C50C-407E-A947-70E740481C1C}">
                <a14:useLocalDpi xmlns:a14="http://schemas.microsoft.com/office/drawing/2010/main" val="0"/>
              </a:ext>
            </a:extLst>
          </a:blip>
          <a:srcRect l="482" r="482" b="5156"/>
          <a:stretch/>
        </p:blipFill>
        <p:spPr>
          <a:xfrm>
            <a:off x="532297" y="2238671"/>
            <a:ext cx="3932238" cy="3901122"/>
          </a:xfrm>
        </p:spPr>
      </p:pic>
    </p:spTree>
    <p:extLst>
      <p:ext uri="{BB962C8B-B14F-4D97-AF65-F5344CB8AC3E}">
        <p14:creationId xmlns:p14="http://schemas.microsoft.com/office/powerpoint/2010/main" val="8870490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Regional Contacts by ESD</a:t>
            </a:r>
            <a:endParaRPr lang="en-US" dirty="0"/>
          </a:p>
        </p:txBody>
      </p:sp>
      <p:sp>
        <p:nvSpPr>
          <p:cNvPr id="6" name="Content Placeholder 5"/>
          <p:cNvSpPr>
            <a:spLocks noGrp="1"/>
          </p:cNvSpPr>
          <p:nvPr>
            <p:ph idx="1"/>
          </p:nvPr>
        </p:nvSpPr>
        <p:spPr/>
        <p:txBody>
          <a:bodyPr>
            <a:normAutofit fontScale="92500" lnSpcReduction="10000"/>
          </a:bodyPr>
          <a:lstStyle/>
          <a:p>
            <a:pPr marL="457200" lvl="0" indent="-381000">
              <a:lnSpc>
                <a:spcPct val="105000"/>
              </a:lnSpc>
              <a:spcBef>
                <a:spcPts val="1200"/>
              </a:spcBef>
              <a:buSzPts val="2400"/>
              <a:buChar char="●"/>
            </a:pPr>
            <a:r>
              <a:rPr lang="en-US" dirty="0"/>
              <a:t>Jen Engberg</a:t>
            </a:r>
          </a:p>
          <a:p>
            <a:pPr marL="914400" lvl="1" indent="-381000">
              <a:lnSpc>
                <a:spcPct val="105000"/>
              </a:lnSpc>
              <a:spcBef>
                <a:spcPts val="0"/>
              </a:spcBef>
              <a:buSzPts val="2400"/>
              <a:buFont typeface="Arial"/>
              <a:buChar char="○"/>
            </a:pPr>
            <a:r>
              <a:rPr lang="en-US" dirty="0"/>
              <a:t>Clackamas</a:t>
            </a:r>
            <a:r>
              <a:rPr lang="en-US" dirty="0" smtClean="0"/>
              <a:t>, Columbia Gorge, Multnomah and Northwest Regional</a:t>
            </a:r>
            <a:r>
              <a:rPr lang="en-US" dirty="0"/>
              <a:t/>
            </a:r>
            <a:br>
              <a:rPr lang="en-US" dirty="0"/>
            </a:br>
            <a:r>
              <a:rPr lang="en-US" dirty="0"/>
              <a:t> </a:t>
            </a:r>
          </a:p>
          <a:p>
            <a:pPr marL="457200" lvl="0" indent="-381000">
              <a:lnSpc>
                <a:spcPct val="105000"/>
              </a:lnSpc>
              <a:spcBef>
                <a:spcPts val="0"/>
              </a:spcBef>
              <a:buSzPts val="2400"/>
              <a:buChar char="●"/>
            </a:pPr>
            <a:r>
              <a:rPr lang="en-US" dirty="0"/>
              <a:t>Sarah Martin</a:t>
            </a:r>
          </a:p>
          <a:p>
            <a:pPr marL="914400" lvl="1" indent="-381000">
              <a:lnSpc>
                <a:spcPct val="105000"/>
              </a:lnSpc>
              <a:spcBef>
                <a:spcPts val="0"/>
              </a:spcBef>
              <a:buSzPts val="2400"/>
              <a:buFont typeface="Arial"/>
              <a:buChar char="○"/>
            </a:pPr>
            <a:r>
              <a:rPr lang="en-US" dirty="0"/>
              <a:t>Douglas, </a:t>
            </a:r>
            <a:r>
              <a:rPr lang="en-US" dirty="0" smtClean="0"/>
              <a:t>Lake</a:t>
            </a:r>
            <a:r>
              <a:rPr lang="en-US" dirty="0"/>
              <a:t>, Malheur, South Coast and </a:t>
            </a:r>
            <a:r>
              <a:rPr lang="en-US"/>
              <a:t>Southern </a:t>
            </a:r>
            <a:r>
              <a:rPr lang="en-US" smtClean="0"/>
              <a:t>Oregon</a:t>
            </a:r>
            <a:r>
              <a:rPr lang="en-US" dirty="0"/>
              <a:t/>
            </a:r>
            <a:br>
              <a:rPr lang="en-US" dirty="0"/>
            </a:br>
            <a:r>
              <a:rPr lang="en-US" dirty="0"/>
              <a:t> </a:t>
            </a:r>
          </a:p>
          <a:p>
            <a:pPr marL="457200" lvl="0" indent="-381000">
              <a:lnSpc>
                <a:spcPct val="105000"/>
              </a:lnSpc>
              <a:spcBef>
                <a:spcPts val="0"/>
              </a:spcBef>
              <a:buSzPts val="2400"/>
              <a:buChar char="●"/>
            </a:pPr>
            <a:r>
              <a:rPr lang="en-US" dirty="0"/>
              <a:t>Lisa Plumb</a:t>
            </a:r>
          </a:p>
          <a:p>
            <a:pPr marL="914400" lvl="1" indent="-381000">
              <a:lnSpc>
                <a:spcPct val="105000"/>
              </a:lnSpc>
              <a:spcBef>
                <a:spcPts val="0"/>
              </a:spcBef>
              <a:buSzPts val="2400"/>
              <a:buFont typeface="Arial"/>
              <a:buChar char="○"/>
            </a:pPr>
            <a:r>
              <a:rPr lang="en-US" dirty="0" smtClean="0"/>
              <a:t>Lane</a:t>
            </a:r>
            <a:r>
              <a:rPr lang="en-US" dirty="0"/>
              <a:t>, Linn Benton </a:t>
            </a:r>
            <a:r>
              <a:rPr lang="en-US" dirty="0" smtClean="0"/>
              <a:t>Lincoln and Willamette</a:t>
            </a:r>
          </a:p>
          <a:p>
            <a:pPr marL="533400" lvl="1" indent="0">
              <a:lnSpc>
                <a:spcPct val="105000"/>
              </a:lnSpc>
              <a:spcBef>
                <a:spcPts val="0"/>
              </a:spcBef>
              <a:buSzPts val="2400"/>
              <a:buNone/>
            </a:pPr>
            <a:endParaRPr lang="en-US" dirty="0" smtClean="0"/>
          </a:p>
          <a:p>
            <a:pPr marL="457200" indent="-381000">
              <a:lnSpc>
                <a:spcPct val="115000"/>
              </a:lnSpc>
              <a:spcBef>
                <a:spcPts val="0"/>
              </a:spcBef>
              <a:buSzPts val="2400"/>
              <a:buFont typeface="Arial" panose="020B0604020202020204" pitchFamily="34" charset="0"/>
              <a:buChar char="●"/>
            </a:pPr>
            <a:r>
              <a:rPr lang="en-US" dirty="0" smtClean="0"/>
              <a:t>Amy Tidwell</a:t>
            </a:r>
          </a:p>
          <a:p>
            <a:pPr marL="914400" lvl="1" indent="-381000">
              <a:lnSpc>
                <a:spcPct val="115000"/>
              </a:lnSpc>
              <a:spcBef>
                <a:spcPts val="0"/>
              </a:spcBef>
              <a:buSzPts val="2400"/>
              <a:buFont typeface="Courier New" panose="02070309020205020404" pitchFamily="49" charset="0"/>
              <a:buChar char="o"/>
            </a:pPr>
            <a:r>
              <a:rPr lang="en-US" dirty="0" smtClean="0"/>
              <a:t>Grant</a:t>
            </a:r>
            <a:r>
              <a:rPr lang="en-US" dirty="0"/>
              <a:t>, </a:t>
            </a:r>
            <a:r>
              <a:rPr lang="en-US" dirty="0" smtClean="0"/>
              <a:t>Harney, High Desert, </a:t>
            </a:r>
            <a:r>
              <a:rPr lang="en-US" dirty="0" err="1" smtClean="0"/>
              <a:t>InterMountain</a:t>
            </a:r>
            <a:r>
              <a:rPr lang="en-US" dirty="0"/>
              <a:t>, </a:t>
            </a:r>
            <a:r>
              <a:rPr lang="en-US" dirty="0" smtClean="0"/>
              <a:t>Jefferson, North Central and </a:t>
            </a:r>
            <a:r>
              <a:rPr lang="en-US" dirty="0"/>
              <a:t>Region 18</a:t>
            </a:r>
            <a:endParaRPr lang="en-US" dirty="0" smtClean="0">
              <a:solidFill>
                <a:srgbClr val="FF0000"/>
              </a:solidFill>
            </a:endParaRP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39924359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lvl="0" indent="-342900">
              <a:spcBef>
                <a:spcPts val="0"/>
              </a:spcBef>
              <a:buClr>
                <a:schemeClr val="dk1"/>
              </a:buClr>
              <a:buSzPts val="2400"/>
            </a:pPr>
            <a:r>
              <a:rPr lang="nb-NO" dirty="0"/>
              <a:t>Jen Engberg</a:t>
            </a:r>
            <a:br>
              <a:rPr lang="nb-NO" dirty="0"/>
            </a:br>
            <a:r>
              <a:rPr lang="nb-NO" u="sng" dirty="0" smtClean="0">
                <a:solidFill>
                  <a:schemeClr val="hlink"/>
                </a:solidFill>
                <a:hlinkClick r:id="rId3"/>
              </a:rPr>
              <a:t>Jennifer.Engberg@ode.oregon.gov</a:t>
            </a:r>
            <a:endParaRPr lang="nb-NO" dirty="0"/>
          </a:p>
          <a:p>
            <a:pPr marL="342900" lvl="0" indent="-342900">
              <a:lnSpc>
                <a:spcPct val="110000"/>
              </a:lnSpc>
              <a:buClr>
                <a:schemeClr val="dk1"/>
              </a:buClr>
              <a:buSzPts val="2400"/>
            </a:pPr>
            <a:r>
              <a:rPr lang="nb-NO" dirty="0" smtClean="0"/>
              <a:t>Sarah Martin</a:t>
            </a:r>
            <a:br>
              <a:rPr lang="nb-NO" dirty="0" smtClean="0"/>
            </a:br>
            <a:r>
              <a:rPr lang="nb-NO" u="sng" dirty="0" smtClean="0">
                <a:solidFill>
                  <a:schemeClr val="hlink"/>
                </a:solidFill>
                <a:hlinkClick r:id="rId4"/>
              </a:rPr>
              <a:t>Sarah.Martin@ode.oregon.gov</a:t>
            </a:r>
            <a:endParaRPr lang="nb-NO" dirty="0" smtClean="0"/>
          </a:p>
          <a:p>
            <a:pPr marL="342900" lvl="0" indent="-342900">
              <a:lnSpc>
                <a:spcPct val="110000"/>
              </a:lnSpc>
              <a:buClr>
                <a:schemeClr val="dk1"/>
              </a:buClr>
              <a:buSzPts val="2400"/>
            </a:pPr>
            <a:r>
              <a:rPr lang="nb-NO" dirty="0" smtClean="0"/>
              <a:t>Lisa </a:t>
            </a:r>
            <a:r>
              <a:rPr lang="nb-NO" dirty="0"/>
              <a:t>Plumb</a:t>
            </a:r>
            <a:br>
              <a:rPr lang="nb-NO" dirty="0"/>
            </a:br>
            <a:r>
              <a:rPr lang="nb-NO" u="sng" dirty="0" smtClean="0">
                <a:solidFill>
                  <a:schemeClr val="hlink"/>
                </a:solidFill>
                <a:hlinkClick r:id="rId5"/>
              </a:rPr>
              <a:t>Lisa.Plumb@ode.oregon.gov</a:t>
            </a:r>
            <a:endParaRPr lang="nb-NO" u="sng" dirty="0" smtClean="0">
              <a:solidFill>
                <a:schemeClr val="hlink"/>
              </a:solidFill>
            </a:endParaRPr>
          </a:p>
          <a:p>
            <a:pPr marL="342900" lvl="0" indent="-342900">
              <a:lnSpc>
                <a:spcPct val="110000"/>
              </a:lnSpc>
              <a:buClr>
                <a:schemeClr val="dk1"/>
              </a:buClr>
              <a:buSzPts val="2400"/>
            </a:pPr>
            <a:r>
              <a:rPr lang="nb-NO" dirty="0" smtClean="0"/>
              <a:t>Amy Tidwell</a:t>
            </a:r>
            <a:r>
              <a:rPr lang="nb-NO" dirty="0"/>
              <a:t/>
            </a:r>
            <a:br>
              <a:rPr lang="nb-NO" dirty="0"/>
            </a:br>
            <a:r>
              <a:rPr lang="nb-NO" u="sng" dirty="0" smtClean="0">
                <a:solidFill>
                  <a:schemeClr val="hlink"/>
                </a:solidFill>
                <a:hlinkClick r:id="rId4"/>
              </a:rPr>
              <a:t>Amy.Tidwell@ode.oregon.gov</a:t>
            </a:r>
            <a:endParaRPr lang="nb-NO" dirty="0"/>
          </a:p>
          <a:p>
            <a:pPr marL="0" lvl="0" indent="0">
              <a:lnSpc>
                <a:spcPct val="110000"/>
              </a:lnSpc>
              <a:buClr>
                <a:schemeClr val="dk1"/>
              </a:buClr>
              <a:buSzPts val="2400"/>
              <a:buNone/>
            </a:pPr>
            <a:endParaRPr lang="nb-NO"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sp>
        <p:nvSpPr>
          <p:cNvPr id="5" name="Title 4"/>
          <p:cNvSpPr>
            <a:spLocks noGrp="1"/>
          </p:cNvSpPr>
          <p:nvPr>
            <p:ph type="title"/>
          </p:nvPr>
        </p:nvSpPr>
        <p:spPr/>
        <p:txBody>
          <a:bodyPr/>
          <a:lstStyle/>
          <a:p>
            <a:r>
              <a:rPr lang="en-US" dirty="0" smtClean="0"/>
              <a:t>Please reach out!</a:t>
            </a:r>
            <a:endParaRPr lang="en-US" dirty="0"/>
          </a:p>
        </p:txBody>
      </p:sp>
      <p:pic>
        <p:nvPicPr>
          <p:cNvPr id="3074" name="Picture 2" descr="DFA :: Questions? Contact u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7333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4"/>
            <a:ext cx="10784542" cy="4468495"/>
          </a:xfrm>
        </p:spPr>
        <p:txBody>
          <a:bodyPr>
            <a:normAutofit/>
          </a:bodyPr>
          <a:lstStyle/>
          <a:p>
            <a:endParaRPr lang="en-US" sz="1100" dirty="0" smtClean="0">
              <a:latin typeface="Calibri" panose="020F0502020204030204" pitchFamily="34" charset="0"/>
              <a:cs typeface="Calibri" panose="020F0502020204030204" pitchFamily="34" charset="0"/>
            </a:endParaRPr>
          </a:p>
          <a:p>
            <a:r>
              <a:rPr lang="en-US" sz="3200" dirty="0" smtClean="0">
                <a:latin typeface="Calibri" panose="020F0502020204030204" pitchFamily="34" charset="0"/>
                <a:cs typeface="Calibri" panose="020F0502020204030204" pitchFamily="34" charset="0"/>
              </a:rPr>
              <a:t>Overview of Title V, Part B</a:t>
            </a:r>
          </a:p>
          <a:p>
            <a:endParaRPr lang="en-US" sz="1100" dirty="0" smtClean="0">
              <a:latin typeface="Calibri" panose="020F0502020204030204" pitchFamily="34" charset="0"/>
              <a:cs typeface="Calibri" panose="020F0502020204030204" pitchFamily="34" charset="0"/>
            </a:endParaRPr>
          </a:p>
          <a:p>
            <a:r>
              <a:rPr lang="en-US" sz="3200" dirty="0" smtClean="0">
                <a:latin typeface="Calibri" panose="020F0502020204030204" pitchFamily="34" charset="0"/>
                <a:cs typeface="Calibri" panose="020F0502020204030204" pitchFamily="34" charset="0"/>
              </a:rPr>
              <a:t>Review CIP Budget Narrative components</a:t>
            </a:r>
            <a:endParaRPr lang="en-US" sz="3200" dirty="0">
              <a:latin typeface="Calibri" panose="020F0502020204030204" pitchFamily="34" charset="0"/>
              <a:cs typeface="Calibri" panose="020F0502020204030204" pitchFamily="34" charset="0"/>
            </a:endParaRPr>
          </a:p>
          <a:p>
            <a:pPr marL="0" indent="0">
              <a:buNone/>
            </a:pPr>
            <a:endParaRPr lang="en-US" sz="1000" dirty="0" smtClean="0">
              <a:latin typeface="Calibri" panose="020F0502020204030204" pitchFamily="34" charset="0"/>
              <a:cs typeface="Calibri" panose="020F0502020204030204" pitchFamily="34" charset="0"/>
            </a:endParaRPr>
          </a:p>
          <a:p>
            <a:r>
              <a:rPr lang="en-US" sz="3200" dirty="0" smtClean="0">
                <a:latin typeface="Calibri" panose="020F0502020204030204" pitchFamily="34" charset="0"/>
                <a:cs typeface="Calibri" panose="020F0502020204030204" pitchFamily="34" charset="0"/>
              </a:rPr>
              <a:t>Resources</a:t>
            </a:r>
            <a:endParaRPr lang="en-US" sz="3200" dirty="0"/>
          </a:p>
        </p:txBody>
      </p:sp>
      <p:sp>
        <p:nvSpPr>
          <p:cNvPr id="2" name="Title 1"/>
          <p:cNvSpPr>
            <a:spLocks noGrp="1"/>
          </p:cNvSpPr>
          <p:nvPr>
            <p:ph type="title"/>
          </p:nvPr>
        </p:nvSpPr>
        <p:spPr/>
        <p:txBody>
          <a:bodyPr/>
          <a:lstStyle/>
          <a:p>
            <a:r>
              <a:rPr lang="en-US" dirty="0" smtClean="0"/>
              <a:t>Outcomes</a:t>
            </a:r>
            <a:endParaRPr lang="en-US" dirty="0">
              <a:solidFill>
                <a:schemeClr val="tx1"/>
              </a:solidFill>
            </a:endParaRPr>
          </a:p>
        </p:txBody>
      </p:sp>
      <p:sp>
        <p:nvSpPr>
          <p:cNvPr id="4" name="Footer Placeholder 2"/>
          <p:cNvSpPr>
            <a:spLocks noGrp="1"/>
          </p:cNvSpPr>
          <p:nvPr/>
        </p:nvSpPr>
        <p:spPr>
          <a:xfrm>
            <a:off x="717176" y="609403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Oregon Department of Education</a:t>
            </a:r>
            <a:endParaRPr lang="en-US" dirty="0"/>
          </a:p>
        </p:txBody>
      </p:sp>
      <p:pic>
        <p:nvPicPr>
          <p:cNvPr id="5" name="Picture 4"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888451" y="5008702"/>
            <a:ext cx="4613267" cy="1131091"/>
          </a:xfrm>
          <a:prstGeom prst="rect">
            <a:avLst/>
          </a:prstGeom>
        </p:spPr>
      </p:pic>
    </p:spTree>
    <p:extLst>
      <p:ext uri="{BB962C8B-B14F-4D97-AF65-F5344CB8AC3E}">
        <p14:creationId xmlns:p14="http://schemas.microsoft.com/office/powerpoint/2010/main" val="365050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Title V-B</a:t>
            </a:r>
            <a:endParaRPr lang="en-US" dirty="0">
              <a:solidFill>
                <a:schemeClr val="tx1"/>
              </a:solidFill>
            </a:endParaRPr>
          </a:p>
        </p:txBody>
      </p:sp>
      <p:sp>
        <p:nvSpPr>
          <p:cNvPr id="3" name="Content Placeholder 2"/>
          <p:cNvSpPr>
            <a:spLocks noGrp="1"/>
          </p:cNvSpPr>
          <p:nvPr>
            <p:ph idx="1"/>
          </p:nvPr>
        </p:nvSpPr>
        <p:spPr>
          <a:xfrm>
            <a:off x="5183188" y="779646"/>
            <a:ext cx="6172200" cy="5676571"/>
          </a:xfrm>
        </p:spPr>
        <p:txBody>
          <a:bodyPr>
            <a:normAutofit/>
          </a:bodyPr>
          <a:lstStyle/>
          <a:p>
            <a:r>
              <a:rPr lang="en-US" sz="3200" dirty="0">
                <a:latin typeface="Calibri" panose="020F0502020204030204" pitchFamily="34" charset="0"/>
                <a:cs typeface="Calibri" panose="020F0502020204030204" pitchFamily="34" charset="0"/>
              </a:rPr>
              <a:t>Title V-B programs are designed to assist rural school districts in improving the quality of instruction and student academic achievement by providing greater flexibility in the use of formula grant funds</a:t>
            </a:r>
          </a:p>
          <a:p>
            <a:endParaRPr lang="en-US" sz="3200" dirty="0">
              <a:latin typeface="Calibri" panose="020F0502020204030204" pitchFamily="34" charset="0"/>
              <a:cs typeface="Calibri" panose="020F0502020204030204" pitchFamily="34" charset="0"/>
            </a:endParaRPr>
          </a:p>
        </p:txBody>
      </p:sp>
      <p:pic>
        <p:nvPicPr>
          <p:cNvPr id="6" name="Picture Placeholder 5" descr="This image shows the US Department of Education logo, which is an oak tree that has grown from an acorn." title="US Department of Education Logo"/>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447" b="447"/>
          <a:stretch>
            <a:fillRect/>
          </a:stretch>
        </p:blipFill>
        <p:spPr>
          <a:xfrm>
            <a:off x="642358" y="2230582"/>
            <a:ext cx="4081463" cy="4044950"/>
          </a:xfrm>
        </p:spPr>
      </p:pic>
      <p:sp>
        <p:nvSpPr>
          <p:cNvPr id="5" name="Footer Placeholder 3"/>
          <p:cNvSpPr>
            <a:spLocks noGrp="1"/>
          </p:cNvSpPr>
          <p:nvPr>
            <p:ph type="ftr" sz="quarter" idx="11"/>
          </p:nvPr>
        </p:nvSpPr>
        <p:spPr>
          <a:xfrm>
            <a:off x="481649" y="6275532"/>
            <a:ext cx="2864224" cy="365125"/>
          </a:xfrm>
        </p:spPr>
        <p:txBody>
          <a:bodyPr/>
          <a:lstStyle/>
          <a:p>
            <a:r>
              <a:rPr lang="en-US" dirty="0" smtClean="0"/>
              <a:t>Oregon Department of Education</a:t>
            </a:r>
            <a:endParaRPr lang="en-US" dirty="0"/>
          </a:p>
        </p:txBody>
      </p:sp>
    </p:spTree>
    <p:extLst>
      <p:ext uri="{BB962C8B-B14F-4D97-AF65-F5344CB8AC3E}">
        <p14:creationId xmlns:p14="http://schemas.microsoft.com/office/powerpoint/2010/main" val="214191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descr="SRSA or Small Rural Acheivement Program is for small and rural schools.  This grant is administered directly through USDE&#10;&#10;REAP or Rural Education Acheivement Program is also for small and rural schools.&#10;&#10;RLIS or Rural and Low Income Schools." title="Three Title V-B Programs"/>
          <p:cNvGraphicFramePr>
            <a:graphicFrameLocks noGrp="1"/>
          </p:cNvGraphicFramePr>
          <p:nvPr>
            <p:ph idx="1"/>
            <p:extLst/>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r>
              <a:rPr lang="en-US" dirty="0" smtClean="0">
                <a:solidFill>
                  <a:schemeClr val="tx1"/>
                </a:solidFill>
              </a:rPr>
              <a:t>Title V-B: Two Programs </a:t>
            </a:r>
            <a:endParaRPr lang="en-US" dirty="0">
              <a:solidFill>
                <a:schemeClr val="tx1"/>
              </a:solidFill>
            </a:endParaRPr>
          </a:p>
        </p:txBody>
      </p:sp>
      <p:sp>
        <p:nvSpPr>
          <p:cNvPr id="3" name="TextBox 2"/>
          <p:cNvSpPr txBox="1"/>
          <p:nvPr/>
        </p:nvSpPr>
        <p:spPr>
          <a:xfrm>
            <a:off x="4284483" y="2556388"/>
            <a:ext cx="6071342" cy="369332"/>
          </a:xfrm>
          <a:prstGeom prst="rect">
            <a:avLst/>
          </a:prstGeom>
          <a:noFill/>
        </p:spPr>
        <p:txBody>
          <a:bodyPr wrap="none" rtlCol="0">
            <a:spAutoFit/>
          </a:bodyPr>
          <a:lstStyle/>
          <a:p>
            <a:r>
              <a:rPr lang="en-US" dirty="0"/>
              <a:t>**Administered directly through U.S. Department of Education</a:t>
            </a:r>
          </a:p>
        </p:txBody>
      </p:sp>
      <p:sp>
        <p:nvSpPr>
          <p:cNvPr id="7" name="Footer Placeholder 3"/>
          <p:cNvSpPr>
            <a:spLocks noGrp="1"/>
          </p:cNvSpPr>
          <p:nvPr>
            <p:ph type="ftr" sz="quarter" idx="11"/>
          </p:nvPr>
        </p:nvSpPr>
        <p:spPr>
          <a:xfrm>
            <a:off x="717176" y="6139793"/>
            <a:ext cx="2864224" cy="365125"/>
          </a:xfrm>
        </p:spPr>
        <p:txBody>
          <a:bodyPr/>
          <a:lstStyle/>
          <a:p>
            <a:r>
              <a:rPr lang="en-US" dirty="0" smtClean="0"/>
              <a:t>Oregon Department of Education</a:t>
            </a:r>
            <a:endParaRPr lang="en-US" dirty="0"/>
          </a:p>
        </p:txBody>
      </p:sp>
    </p:spTree>
    <p:extLst>
      <p:ext uri="{BB962C8B-B14F-4D97-AF65-F5344CB8AC3E}">
        <p14:creationId xmlns:p14="http://schemas.microsoft.com/office/powerpoint/2010/main" val="2544685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4"/>
            <a:ext cx="10784542" cy="4468495"/>
          </a:xfrm>
        </p:spPr>
        <p:txBody>
          <a:bodyPr>
            <a:normAutofit fontScale="92500" lnSpcReduction="10000"/>
          </a:bodyPr>
          <a:lstStyle/>
          <a:p>
            <a:r>
              <a:rPr lang="en-US" sz="3200" dirty="0" smtClean="0"/>
              <a:t>Eligible districts receive SRSA grant directly from U.S. Department of Education </a:t>
            </a:r>
          </a:p>
          <a:p>
            <a:endParaRPr lang="en-US" sz="3200" dirty="0"/>
          </a:p>
          <a:p>
            <a:r>
              <a:rPr lang="en-US" sz="3200" dirty="0"/>
              <a:t>Alternative Funds </a:t>
            </a:r>
            <a:r>
              <a:rPr lang="en-US" sz="3200" dirty="0" smtClean="0"/>
              <a:t>Use Authority (AFUA)</a:t>
            </a:r>
            <a:endParaRPr lang="en-US" sz="3200" dirty="0"/>
          </a:p>
          <a:p>
            <a:pPr lvl="1"/>
            <a:r>
              <a:rPr lang="en-US" sz="2800" dirty="0" smtClean="0"/>
              <a:t>Flexibility in spending funds under Titles I-A, </a:t>
            </a:r>
          </a:p>
          <a:p>
            <a:pPr marL="457200" lvl="1" indent="0">
              <a:buNone/>
            </a:pPr>
            <a:r>
              <a:rPr lang="en-US" sz="2800" dirty="0" smtClean="0"/>
              <a:t>   II-A, IV-A and V-B</a:t>
            </a:r>
          </a:p>
          <a:p>
            <a:pPr lvl="1"/>
            <a:endParaRPr lang="en-US" sz="2800" dirty="0" smtClean="0"/>
          </a:p>
          <a:p>
            <a:r>
              <a:rPr lang="en-US" sz="3200" dirty="0" smtClean="0"/>
              <a:t>In CIP Budget Narrative this flexibility shows up </a:t>
            </a:r>
          </a:p>
          <a:p>
            <a:pPr marL="0" indent="0">
              <a:buNone/>
            </a:pPr>
            <a:r>
              <a:rPr lang="en-US" sz="3200" dirty="0"/>
              <a:t> </a:t>
            </a:r>
            <a:r>
              <a:rPr lang="en-US" sz="3200" dirty="0" smtClean="0"/>
              <a:t>  as a “REAP” application</a:t>
            </a:r>
            <a:endParaRPr lang="en-US" sz="3200" dirty="0"/>
          </a:p>
          <a:p>
            <a:pPr lvl="1"/>
            <a:r>
              <a:rPr lang="en-US" sz="2800" dirty="0"/>
              <a:t>Title II-A + Title IV-A</a:t>
            </a:r>
          </a:p>
          <a:p>
            <a:endParaRPr lang="en-US" sz="3200" dirty="0" smtClean="0">
              <a:solidFill>
                <a:srgbClr val="FF0000"/>
              </a:solidFill>
            </a:endParaRPr>
          </a:p>
          <a:p>
            <a:pPr marL="0" indent="0">
              <a:buNone/>
            </a:pPr>
            <a:endParaRPr lang="en-US" dirty="0"/>
          </a:p>
        </p:txBody>
      </p:sp>
      <p:sp>
        <p:nvSpPr>
          <p:cNvPr id="2" name="Title 1"/>
          <p:cNvSpPr>
            <a:spLocks noGrp="1"/>
          </p:cNvSpPr>
          <p:nvPr>
            <p:ph type="title"/>
          </p:nvPr>
        </p:nvSpPr>
        <p:spPr/>
        <p:txBody>
          <a:bodyPr>
            <a:normAutofit fontScale="90000"/>
          </a:bodyPr>
          <a:lstStyle/>
          <a:p>
            <a:r>
              <a:rPr lang="en-US" dirty="0" smtClean="0"/>
              <a:t>Small Rural School Achievement Program (SRSA)</a:t>
            </a:r>
            <a:endParaRPr lang="en-US" dirty="0"/>
          </a:p>
        </p:txBody>
      </p:sp>
      <p:graphicFrame>
        <p:nvGraphicFramePr>
          <p:cNvPr id="5" name="Content Placeholder 6" title="Rural School Funding Options"/>
          <p:cNvGraphicFramePr>
            <a:graphicFrameLocks/>
          </p:cNvGraphicFramePr>
          <p:nvPr>
            <p:extLst>
              <p:ext uri="{D42A27DB-BD31-4B8C-83A1-F6EECF244321}">
                <p14:modId xmlns:p14="http://schemas.microsoft.com/office/powerpoint/2010/main" val="30491740"/>
              </p:ext>
            </p:extLst>
          </p:nvPr>
        </p:nvGraphicFramePr>
        <p:xfrm>
          <a:off x="7757160" y="4059870"/>
          <a:ext cx="4556760" cy="20818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2924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smtClean="0"/>
              <a:t>Also a grant from USED, but it is administered by ODE</a:t>
            </a:r>
          </a:p>
          <a:p>
            <a:pPr marL="0" indent="0">
              <a:buNone/>
            </a:pPr>
            <a:endParaRPr lang="en-US" sz="3200" dirty="0"/>
          </a:p>
          <a:p>
            <a:r>
              <a:rPr lang="en-US" sz="3200" dirty="0" smtClean="0"/>
              <a:t>In CIP Budget Narrative RLIS districts will see an RLIS application in addition to their other title grants </a:t>
            </a:r>
          </a:p>
          <a:p>
            <a:pPr lvl="1"/>
            <a:r>
              <a:rPr lang="en-US" sz="2800" dirty="0" smtClean="0"/>
              <a:t>I-A</a:t>
            </a:r>
            <a:endParaRPr lang="en-US" sz="2800" dirty="0"/>
          </a:p>
          <a:p>
            <a:pPr lvl="1"/>
            <a:r>
              <a:rPr lang="en-US" sz="2800" dirty="0" smtClean="0"/>
              <a:t>II-A</a:t>
            </a:r>
          </a:p>
          <a:p>
            <a:pPr lvl="1"/>
            <a:r>
              <a:rPr lang="en-US" sz="2800" dirty="0" smtClean="0"/>
              <a:t>IV-A</a:t>
            </a:r>
          </a:p>
          <a:p>
            <a:pPr lvl="1"/>
            <a:r>
              <a:rPr lang="en-US" sz="2800" dirty="0" smtClean="0"/>
              <a:t>RLIS</a:t>
            </a:r>
          </a:p>
        </p:txBody>
      </p:sp>
      <p:sp>
        <p:nvSpPr>
          <p:cNvPr id="2" name="Title 1"/>
          <p:cNvSpPr>
            <a:spLocks noGrp="1"/>
          </p:cNvSpPr>
          <p:nvPr>
            <p:ph type="title"/>
          </p:nvPr>
        </p:nvSpPr>
        <p:spPr/>
        <p:txBody>
          <a:bodyPr/>
          <a:lstStyle/>
          <a:p>
            <a:r>
              <a:rPr lang="en-US" dirty="0" smtClean="0"/>
              <a:t>Rural Low-Income Schools (RLIS)</a:t>
            </a:r>
            <a:endParaRPr lang="en-US" dirty="0"/>
          </a:p>
        </p:txBody>
      </p:sp>
      <p:graphicFrame>
        <p:nvGraphicFramePr>
          <p:cNvPr id="4" name="Content Placeholder 6" title="Rural School Funding Options"/>
          <p:cNvGraphicFramePr>
            <a:graphicFrameLocks/>
          </p:cNvGraphicFramePr>
          <p:nvPr>
            <p:extLst>
              <p:ext uri="{D42A27DB-BD31-4B8C-83A1-F6EECF244321}">
                <p14:modId xmlns:p14="http://schemas.microsoft.com/office/powerpoint/2010/main" val="558441615"/>
              </p:ext>
            </p:extLst>
          </p:nvPr>
        </p:nvGraphicFramePr>
        <p:xfrm>
          <a:off x="7604760" y="3544850"/>
          <a:ext cx="4861560" cy="25599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96030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Content Placeholder 4"/>
          <p:cNvSpPr>
            <a:spLocks noGrp="1"/>
          </p:cNvSpPr>
          <p:nvPr>
            <p:ph idx="1"/>
          </p:nvPr>
        </p:nvSpPr>
        <p:spPr>
          <a:xfrm>
            <a:off x="717175" y="1825624"/>
            <a:ext cx="11045333" cy="4478193"/>
          </a:xfrm>
        </p:spPr>
        <p:txBody>
          <a:bodyPr>
            <a:normAutofit/>
          </a:bodyPr>
          <a:lstStyle/>
          <a:p>
            <a:pPr marL="0" indent="0">
              <a:buNone/>
            </a:pPr>
            <a:r>
              <a:rPr lang="en-US" sz="2800" dirty="0">
                <a:latin typeface="Calibri" panose="020F0502020204030204" pitchFamily="34" charset="0"/>
                <a:cs typeface="Calibri" panose="020F0502020204030204" pitchFamily="34" charset="0"/>
              </a:rPr>
              <a:t>Federal funds cannot be used to supplant, or </a:t>
            </a:r>
            <a:r>
              <a:rPr lang="en-US" sz="2800" b="1" dirty="0">
                <a:latin typeface="Calibri" panose="020F0502020204030204" pitchFamily="34" charset="0"/>
                <a:cs typeface="Calibri" panose="020F0502020204030204" pitchFamily="34" charset="0"/>
              </a:rPr>
              <a:t>take the place of</a:t>
            </a:r>
            <a:r>
              <a:rPr lang="en-US" sz="2800" dirty="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state and local funds </a:t>
            </a:r>
            <a:r>
              <a:rPr lang="en-US" sz="2800" dirty="0">
                <a:latin typeface="Calibri" panose="020F0502020204030204" pitchFamily="34" charset="0"/>
                <a:cs typeface="Calibri" panose="020F0502020204030204" pitchFamily="34" charset="0"/>
              </a:rPr>
              <a:t>that would have been spent </a:t>
            </a:r>
            <a:r>
              <a:rPr lang="en-US" sz="2800" u="sng" dirty="0">
                <a:latin typeface="Calibri" panose="020F0502020204030204" pitchFamily="34" charset="0"/>
                <a:cs typeface="Calibri" panose="020F0502020204030204" pitchFamily="34" charset="0"/>
              </a:rPr>
              <a:t>if </a:t>
            </a:r>
            <a:r>
              <a:rPr lang="en-US" sz="2800" u="sng" dirty="0" smtClean="0">
                <a:latin typeface="Calibri" panose="020F0502020204030204" pitchFamily="34" charset="0"/>
                <a:cs typeface="Calibri" panose="020F0502020204030204" pitchFamily="34" charset="0"/>
              </a:rPr>
              <a:t>federal funds </a:t>
            </a:r>
            <a:r>
              <a:rPr lang="en-US" sz="2800" u="sng" dirty="0">
                <a:latin typeface="Calibri" panose="020F0502020204030204" pitchFamily="34" charset="0"/>
                <a:cs typeface="Calibri" panose="020F0502020204030204" pitchFamily="34" charset="0"/>
              </a:rPr>
              <a:t>were not </a:t>
            </a:r>
            <a:r>
              <a:rPr lang="en-US" sz="2800" u="sng" dirty="0" smtClean="0">
                <a:latin typeface="Calibri" panose="020F0502020204030204" pitchFamily="34" charset="0"/>
                <a:cs typeface="Calibri" panose="020F0502020204030204" pitchFamily="34" charset="0"/>
              </a:rPr>
              <a:t>available</a:t>
            </a:r>
            <a:endParaRPr lang="en-US" sz="2800" dirty="0" smtClean="0">
              <a:latin typeface="Calibri" panose="020F0502020204030204" pitchFamily="34" charset="0"/>
              <a:cs typeface="Calibri" panose="020F0502020204030204" pitchFamily="34" charset="0"/>
            </a:endParaRPr>
          </a:p>
          <a:p>
            <a:pPr marL="0" indent="0">
              <a:buNone/>
            </a:pPr>
            <a:endParaRPr lang="en-US" sz="2800" b="1" dirty="0">
              <a:latin typeface="Calibri" panose="020F0502020204030204" pitchFamily="34" charset="0"/>
              <a:cs typeface="Calibri" panose="020F0502020204030204" pitchFamily="34" charset="0"/>
            </a:endParaRPr>
          </a:p>
          <a:p>
            <a:pPr lvl="1"/>
            <a:r>
              <a:rPr lang="en-US" b="1" dirty="0">
                <a:latin typeface="Calibri" panose="020F0502020204030204" pitchFamily="34" charset="0"/>
                <a:cs typeface="Calibri" panose="020F0502020204030204" pitchFamily="34" charset="0"/>
              </a:rPr>
              <a:t>Test I:</a:t>
            </a:r>
            <a:r>
              <a:rPr lang="en-US" dirty="0">
                <a:latin typeface="Calibri" panose="020F0502020204030204" pitchFamily="34" charset="0"/>
                <a:cs typeface="Calibri" panose="020F0502020204030204" pitchFamily="34" charset="0"/>
              </a:rPr>
              <a:t> Are the services that the district wants to fund with ESEA funds required under state, local, or another federal law? </a:t>
            </a:r>
            <a:r>
              <a:rPr lang="en-US" b="1" dirty="0">
                <a:latin typeface="Calibri" panose="020F0502020204030204" pitchFamily="34" charset="0"/>
                <a:cs typeface="Calibri" panose="020F0502020204030204" pitchFamily="34" charset="0"/>
              </a:rPr>
              <a:t>If they are, </a:t>
            </a:r>
            <a:r>
              <a:rPr lang="en-US" b="1" dirty="0" smtClean="0">
                <a:latin typeface="Calibri" panose="020F0502020204030204" pitchFamily="34" charset="0"/>
                <a:cs typeface="Calibri" panose="020F0502020204030204" pitchFamily="34" charset="0"/>
              </a:rPr>
              <a:t>there could be the presumption of supplanting. </a:t>
            </a:r>
            <a:endParaRPr lang="en-US" b="1" dirty="0">
              <a:latin typeface="Calibri" panose="020F0502020204030204" pitchFamily="34" charset="0"/>
              <a:cs typeface="Calibri" panose="020F0502020204030204" pitchFamily="34" charset="0"/>
            </a:endParaRPr>
          </a:p>
          <a:p>
            <a:pPr lvl="1"/>
            <a:endParaRPr lang="en-US" dirty="0">
              <a:latin typeface="Calibri" panose="020F0502020204030204" pitchFamily="34" charset="0"/>
              <a:cs typeface="Calibri" panose="020F0502020204030204" pitchFamily="34" charset="0"/>
            </a:endParaRPr>
          </a:p>
          <a:p>
            <a:pPr lvl="1"/>
            <a:r>
              <a:rPr lang="en-US" b="1" dirty="0">
                <a:latin typeface="Calibri" panose="020F0502020204030204" pitchFamily="34" charset="0"/>
                <a:cs typeface="Calibri" panose="020F0502020204030204" pitchFamily="34" charset="0"/>
              </a:rPr>
              <a:t>Test II:</a:t>
            </a:r>
            <a:r>
              <a:rPr lang="en-US" dirty="0">
                <a:latin typeface="Calibri" panose="020F0502020204030204" pitchFamily="34" charset="0"/>
                <a:cs typeface="Calibri" panose="020F0502020204030204" pitchFamily="34" charset="0"/>
              </a:rPr>
              <a:t> Were state or local funds used in the </a:t>
            </a:r>
            <a:r>
              <a:rPr lang="en-US" dirty="0" smtClean="0">
                <a:latin typeface="Calibri" panose="020F0502020204030204" pitchFamily="34" charset="0"/>
                <a:cs typeface="Calibri" panose="020F0502020204030204" pitchFamily="34" charset="0"/>
              </a:rPr>
              <a:t>last year </a:t>
            </a:r>
            <a:r>
              <a:rPr lang="en-US" dirty="0">
                <a:latin typeface="Calibri" panose="020F0502020204030204" pitchFamily="34" charset="0"/>
                <a:cs typeface="Calibri" panose="020F0502020204030204" pitchFamily="34" charset="0"/>
              </a:rPr>
              <a:t>to pay for these services? </a:t>
            </a:r>
            <a:r>
              <a:rPr lang="en-US" b="1" dirty="0">
                <a:latin typeface="Calibri" panose="020F0502020204030204" pitchFamily="34" charset="0"/>
                <a:cs typeface="Calibri" panose="020F0502020204030204" pitchFamily="34" charset="0"/>
              </a:rPr>
              <a:t>If they were, </a:t>
            </a:r>
            <a:r>
              <a:rPr lang="en-US" b="1" dirty="0" smtClean="0">
                <a:latin typeface="Calibri" panose="020F0502020204030204" pitchFamily="34" charset="0"/>
                <a:cs typeface="Calibri" panose="020F0502020204030204" pitchFamily="34" charset="0"/>
              </a:rPr>
              <a:t>there could be a presumption of supplanting.</a:t>
            </a:r>
          </a:p>
          <a:p>
            <a:pPr lvl="1"/>
            <a:endParaRPr lang="en-US" b="1" dirty="0">
              <a:latin typeface="Calibri" panose="020F0502020204030204" pitchFamily="34" charset="0"/>
              <a:cs typeface="Calibri" panose="020F0502020204030204" pitchFamily="34" charset="0"/>
            </a:endParaRPr>
          </a:p>
          <a:p>
            <a:pPr marL="0" indent="0" algn="ctr">
              <a:buNone/>
              <a:defRPr/>
            </a:pPr>
            <a:r>
              <a:rPr lang="en-US" sz="2800" i="1" dirty="0" smtClean="0">
                <a:hlinkClick r:id="rId3"/>
              </a:rPr>
              <a:t>ESSA Quick Reference Brief: Supplement Not Supplant </a:t>
            </a:r>
            <a:endParaRPr lang="en-US" sz="2800" i="1" dirty="0"/>
          </a:p>
        </p:txBody>
      </p:sp>
      <p:sp>
        <p:nvSpPr>
          <p:cNvPr id="30722" name="Title 2"/>
          <p:cNvSpPr>
            <a:spLocks noGrp="1"/>
          </p:cNvSpPr>
          <p:nvPr>
            <p:ph type="title"/>
          </p:nvPr>
        </p:nvSpPr>
        <p:spPr/>
        <p:txBody>
          <a:bodyPr>
            <a:normAutofit/>
          </a:bodyPr>
          <a:lstStyle/>
          <a:p>
            <a:r>
              <a:rPr lang="en-US" altLang="en-US" dirty="0"/>
              <a:t>Supplement Not Supplant</a:t>
            </a:r>
          </a:p>
        </p:txBody>
      </p:sp>
      <p:sp>
        <p:nvSpPr>
          <p:cNvPr id="4" name="Footer Placeholder 2"/>
          <p:cNvSpPr>
            <a:spLocks noGrp="1"/>
          </p:cNvSpPr>
          <p:nvPr>
            <p:ph type="ftr" sz="quarter" idx="11"/>
          </p:nvPr>
        </p:nvSpPr>
        <p:spPr>
          <a:xfrm>
            <a:off x="717176" y="6139793"/>
            <a:ext cx="2864224" cy="365125"/>
          </a:xfrm>
        </p:spPr>
        <p:txBody>
          <a:bodyPr/>
          <a:lstStyle/>
          <a:p>
            <a:r>
              <a:rPr lang="en-US" dirty="0" smtClean="0"/>
              <a:t>Oregon Department of Education</a:t>
            </a:r>
            <a:endParaRPr lang="en-US" dirty="0"/>
          </a:p>
        </p:txBody>
      </p:sp>
    </p:spTree>
    <p:extLst>
      <p:ext uri="{BB962C8B-B14F-4D97-AF65-F5344CB8AC3E}">
        <p14:creationId xmlns:p14="http://schemas.microsoft.com/office/powerpoint/2010/main" val="16853298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CIP Budget Narrative</a:t>
            </a: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27667854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457200" indent="-457200">
              <a:spcBef>
                <a:spcPct val="50000"/>
              </a:spcBef>
              <a:defRPr/>
            </a:pPr>
            <a:r>
              <a:rPr lang="en-US" altLang="en-US" sz="3200" dirty="0" smtClean="0">
                <a:latin typeface="Calibri" panose="020F0502020204030204" pitchFamily="34" charset="0"/>
                <a:cs typeface="Calibri" panose="020F0502020204030204" pitchFamily="34" charset="0"/>
              </a:rPr>
              <a:t>Overview</a:t>
            </a:r>
            <a:endParaRPr lang="en-US" altLang="en-US" sz="3200" dirty="0">
              <a:latin typeface="Calibri" panose="020F0502020204030204" pitchFamily="34" charset="0"/>
              <a:cs typeface="Calibri" panose="020F0502020204030204" pitchFamily="34" charset="0"/>
            </a:endParaRPr>
          </a:p>
          <a:p>
            <a:pPr marL="914400" lvl="1" indent="-457200">
              <a:spcBef>
                <a:spcPct val="50000"/>
              </a:spcBef>
              <a:defRPr/>
            </a:pPr>
            <a:r>
              <a:rPr lang="en-US" altLang="en-US" dirty="0" smtClean="0"/>
              <a:t>What are our needs? (WHY)</a:t>
            </a:r>
            <a:endParaRPr lang="en-US" altLang="en-US" dirty="0"/>
          </a:p>
          <a:p>
            <a:pPr marL="457200" indent="-457200">
              <a:spcBef>
                <a:spcPct val="50000"/>
              </a:spcBef>
              <a:defRPr/>
            </a:pPr>
            <a:r>
              <a:rPr lang="en-US" altLang="en-US" sz="3200" dirty="0" smtClean="0"/>
              <a:t>Budget Narrative</a:t>
            </a:r>
          </a:p>
          <a:p>
            <a:pPr marL="914400" lvl="1" indent="-457200">
              <a:spcBef>
                <a:spcPct val="50000"/>
              </a:spcBef>
              <a:defRPr/>
            </a:pPr>
            <a:r>
              <a:rPr lang="en-US" altLang="en-US" dirty="0" smtClean="0"/>
              <a:t>WHAT are we going to do?</a:t>
            </a:r>
          </a:p>
          <a:p>
            <a:pPr marL="914400" lvl="1" indent="-457200">
              <a:spcBef>
                <a:spcPct val="50000"/>
              </a:spcBef>
              <a:defRPr/>
            </a:pPr>
            <a:r>
              <a:rPr lang="en-US" altLang="en-US" dirty="0" smtClean="0"/>
              <a:t>WHO is going to participate?</a:t>
            </a:r>
          </a:p>
          <a:p>
            <a:pPr marL="914400" lvl="1" indent="-457200">
              <a:spcBef>
                <a:spcPct val="50000"/>
              </a:spcBef>
              <a:defRPr/>
            </a:pPr>
            <a:r>
              <a:rPr lang="en-US" altLang="en-US" dirty="0" smtClean="0"/>
              <a:t>HOW will we measure impact?</a:t>
            </a:r>
          </a:p>
          <a:p>
            <a:pPr marL="914400" lvl="1" indent="-457200">
              <a:spcBef>
                <a:spcPct val="50000"/>
              </a:spcBef>
              <a:defRPr/>
            </a:pPr>
            <a:endParaRPr lang="en-US" altLang="en-US" dirty="0"/>
          </a:p>
          <a:p>
            <a:endParaRPr lang="en-US" dirty="0"/>
          </a:p>
        </p:txBody>
      </p:sp>
      <p:sp>
        <p:nvSpPr>
          <p:cNvPr id="240643" name="Title 1"/>
          <p:cNvSpPr>
            <a:spLocks noGrp="1"/>
          </p:cNvSpPr>
          <p:nvPr>
            <p:ph type="title"/>
          </p:nvPr>
        </p:nvSpPr>
        <p:spPr/>
        <p:txBody>
          <a:bodyPr>
            <a:noAutofit/>
          </a:bodyPr>
          <a:lstStyle/>
          <a:p>
            <a:pPr>
              <a:defRPr/>
            </a:pPr>
            <a:r>
              <a:rPr lang="en-US" dirty="0" smtClean="0"/>
              <a:t>REAP Application Requirements</a:t>
            </a:r>
            <a:endParaRPr lang="en-US" dirty="0"/>
          </a:p>
        </p:txBody>
      </p:sp>
      <p:sp>
        <p:nvSpPr>
          <p:cNvPr id="4" name="Footer Placeholder 2"/>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Oregon Department of Education</a:t>
            </a:r>
            <a:endParaRPr lang="en-US" dirty="0"/>
          </a:p>
        </p:txBody>
      </p:sp>
      <p:pic>
        <p:nvPicPr>
          <p:cNvPr id="5" name="Content Placeholder 3" descr="Set the vision, assess needs, create a strategic plan, implement strategic plan, moitor and adjust" title="Continuous improvement cycle"/>
          <p:cNvPicPr>
            <a:picLocks noChangeAspect="1"/>
          </p:cNvPicPr>
          <p:nvPr/>
        </p:nvPicPr>
        <p:blipFill>
          <a:blip r:embed="rId3">
            <a:extLst>
              <a:ext uri="{28A0092B-C50C-407E-A947-70E740481C1C}">
                <a14:useLocalDpi xmlns:a14="http://schemas.microsoft.com/office/drawing/2010/main" val="0"/>
              </a:ext>
            </a:extLst>
          </a:blip>
          <a:srcRect t="11777" b="16698"/>
          <a:stretch>
            <a:fillRect/>
          </a:stretch>
        </p:blipFill>
        <p:spPr bwMode="auto">
          <a:xfrm>
            <a:off x="7670936" y="2057372"/>
            <a:ext cx="3830782" cy="3645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4175761"/>
      </p:ext>
    </p:extLst>
  </p:cSld>
  <p:clrMapOvr>
    <a:masterClrMapping/>
  </p:clrMapOvr>
  <p:timing>
    <p:tnLst>
      <p:par>
        <p:cTn id="1" dur="indefinite" restart="never" nodeType="tmRoot"/>
      </p:par>
    </p:tnLst>
  </p:timing>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Estimated_x0020_Creation_x0020_Date xmlns="d8b1ca5f-fa87-4d34-92e4-f61eb50f411a" xsi:nil="true"/>
    <Remediation_x0020_Date xmlns="d8b1ca5f-fa87-4d34-92e4-f61eb50f411a" xsi:nil="true"/>
    <PublishingExpirationDate xmlns="http://schemas.microsoft.com/sharepoint/v3" xsi:nil="true"/>
    <PublishingStartDate xmlns="http://schemas.microsoft.com/sharepoint/v3" xsi:nil="true"/>
    <Priority xmlns="d8b1ca5f-fa87-4d34-92e4-f61eb50f411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5196C7C289ABA4D9FDD1361C84C4FA1" ma:contentTypeVersion="9" ma:contentTypeDescription="Create a new document." ma:contentTypeScope="" ma:versionID="6b9fdf00ef9f5a154dfcfe56a7502ac8">
  <xsd:schema xmlns:xsd="http://www.w3.org/2001/XMLSchema" xmlns:xs="http://www.w3.org/2001/XMLSchema" xmlns:p="http://schemas.microsoft.com/office/2006/metadata/properties" xmlns:ns1="http://schemas.microsoft.com/sharepoint/v3" xmlns:ns2="d8b1ca5f-fa87-4d34-92e4-f61eb50f411a" xmlns:ns3="54031767-dd6d-417c-ab73-583408f47564" targetNamespace="http://schemas.microsoft.com/office/2006/metadata/properties" ma:root="true" ma:fieldsID="84794879debda2d3f1bad4b7d09b61eb" ns1:_="" ns2:_="" ns3:_="">
    <xsd:import namespace="http://schemas.microsoft.com/sharepoint/v3"/>
    <xsd:import namespace="d8b1ca5f-fa87-4d34-92e4-f61eb50f411a"/>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8b1ca5f-fa87-4d34-92e4-f61eb50f411a"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2AA772-8C0A-480C-9E0C-84C76C73C71D}">
  <ds:schemaRefs>
    <ds:schemaRef ds:uri="http://schemas.microsoft.com/office/infopath/2007/PartnerControls"/>
    <ds:schemaRef ds:uri="ded391c6-298c-4d80-b5b1-ff32f9779621"/>
    <ds:schemaRef ds:uri="http://purl.org/dc/elements/1.1/"/>
    <ds:schemaRef ds:uri="http://schemas.microsoft.com/office/2006/metadata/properties"/>
    <ds:schemaRef ds:uri="http://purl.org/dc/terms/"/>
    <ds:schemaRef ds:uri="547ed97a-188f-4e75-98a3-ee6136232f7e"/>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3.xml><?xml version="1.0" encoding="utf-8"?>
<ds:datastoreItem xmlns:ds="http://schemas.openxmlformats.org/officeDocument/2006/customXml" ds:itemID="{3D846EFD-8B38-4244-8833-974F77D4C465}"/>
</file>

<file path=docProps/app.xml><?xml version="1.0" encoding="utf-8"?>
<Properties xmlns="http://schemas.openxmlformats.org/officeDocument/2006/extended-properties" xmlns:vt="http://schemas.openxmlformats.org/officeDocument/2006/docPropsVTypes">
  <Template>ODE-PowerPoint-Template</Template>
  <TotalTime>2220</TotalTime>
  <Words>1554</Words>
  <Application>Microsoft Office PowerPoint</Application>
  <PresentationFormat>Widescreen</PresentationFormat>
  <Paragraphs>196</Paragraphs>
  <Slides>16</Slides>
  <Notes>14</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16</vt:i4>
      </vt:variant>
    </vt:vector>
  </HeadingPairs>
  <TitlesOfParts>
    <vt:vector size="25" baseType="lpstr">
      <vt:lpstr>Arial</vt:lpstr>
      <vt:lpstr>Calibri</vt:lpstr>
      <vt:lpstr>Courier New</vt:lpstr>
      <vt:lpstr>2021ODE</vt:lpstr>
      <vt:lpstr>Green_2021ODE</vt:lpstr>
      <vt:lpstr>Gold_2021ODE</vt:lpstr>
      <vt:lpstr>Orange_2021ODE</vt:lpstr>
      <vt:lpstr>Red_2021ODE</vt:lpstr>
      <vt:lpstr>Teal_2021ODE</vt:lpstr>
      <vt:lpstr>Title V, Part B: REAP and RLIS</vt:lpstr>
      <vt:lpstr>Outcomes</vt:lpstr>
      <vt:lpstr>Purpose of Title V-B</vt:lpstr>
      <vt:lpstr>Title V-B: Two Programs </vt:lpstr>
      <vt:lpstr>Small Rural School Achievement Program (SRSA)</vt:lpstr>
      <vt:lpstr>Rural Low-Income Schools (RLIS)</vt:lpstr>
      <vt:lpstr>Supplement Not Supplant</vt:lpstr>
      <vt:lpstr>CIP Budget Narrative</vt:lpstr>
      <vt:lpstr>REAP Application Requirements</vt:lpstr>
      <vt:lpstr>REAP Application</vt:lpstr>
      <vt:lpstr>RLIS Application</vt:lpstr>
      <vt:lpstr>Budget Narrative</vt:lpstr>
      <vt:lpstr>Resources</vt:lpstr>
      <vt:lpstr>Take a look!</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V-B CIP Budget Narrative</dc:title>
  <dc:creator>MARTIN Sarah * ODE</dc:creator>
  <cp:lastModifiedBy>LAWRENCE Maddie * ODE</cp:lastModifiedBy>
  <cp:revision>186</cp:revision>
  <dcterms:created xsi:type="dcterms:W3CDTF">2021-11-08T23:34:50Z</dcterms:created>
  <dcterms:modified xsi:type="dcterms:W3CDTF">2022-09-26T20:27:09Z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0x01010015196C7C289ABA4D9FDD1361C84C4FA1</vt:lpwstr>
  </property>
</Properties>
</file>