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notesSlides/notesSlide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71" r:id="rId1"/>
  </p:sldMasterIdLst>
  <p:notesMasterIdLst>
    <p:notesMasterId r:id="rId11"/>
  </p:notesMasterIdLst>
  <p:sldIdLst>
    <p:sldId id="378" r:id="rId2"/>
    <p:sldId id="516" r:id="rId3"/>
    <p:sldId id="511" r:id="rId4"/>
    <p:sldId id="517" r:id="rId5"/>
    <p:sldId id="518" r:id="rId6"/>
    <p:sldId id="523" r:id="rId7"/>
    <p:sldId id="519" r:id="rId8"/>
    <p:sldId id="520" r:id="rId9"/>
    <p:sldId id="521" r:id="rId1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anose="020406040505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1" autoAdjust="0"/>
    <p:restoredTop sz="79607" autoAdjust="0"/>
  </p:normalViewPr>
  <p:slideViewPr>
    <p:cSldViewPr>
      <p:cViewPr varScale="1">
        <p:scale>
          <a:sx n="87" d="100"/>
          <a:sy n="87" d="100"/>
        </p:scale>
        <p:origin x="23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6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-1632" y="45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3799" tIns="46900" rIns="93799" bIns="4690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lIns="93799" tIns="46900" rIns="93799" bIns="4690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E68E104-3F84-49DD-BDD6-A4B88FB1CB13}" type="datetimeFigureOut">
              <a:rPr lang="en-US"/>
              <a:pPr>
                <a:defRPr/>
              </a:pPr>
              <a:t>6/13/2019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99" tIns="46900" rIns="93799" bIns="4690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vert="horz" lIns="93799" tIns="46900" rIns="93799" bIns="4690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3799" tIns="46900" rIns="93799" bIns="4690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3799" tIns="46900" rIns="93799" bIns="469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82BD09-C7C9-4970-9706-581E9D2AE3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5963" indent="-2746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1725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41463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82788" indent="-2190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39988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97188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4388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1588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BBF42F-6BE6-4C80-8C6B-41C8C6604D00}" type="slidenum">
              <a:rPr lang="en-US" altLang="en-US" sz="1300" smtClean="0"/>
              <a:pPr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626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4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/>
            <a:fld id="{00000000-1234-1234-1234-123412341234}" type="slidenum">
              <a:rPr lang="en-US"/>
              <a:pPr algn="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7195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9279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9775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 dirty="0" smtClean="0"/>
          </a:p>
          <a:p>
            <a:pPr marL="0" indent="0"/>
            <a:endParaRPr lang="en-US" dirty="0" smtClean="0"/>
          </a:p>
          <a:p>
            <a:pPr marL="0" indent="0"/>
            <a:endParaRPr lang="en-US" dirty="0" smtClean="0"/>
          </a:p>
          <a:p>
            <a:pPr marL="0" indent="0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001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5548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3629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2BD09-C7C9-4970-9706-581E9D2AE36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43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3" y="609600"/>
            <a:ext cx="371157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2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Bookman Old Style" panose="0205060405050502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Bookman Old Style" panose="02050604050505020204" pitchFamily="18" charset="0"/>
              </a:defRPr>
            </a:lvl1pPr>
            <a:lvl2pPr>
              <a:defRPr>
                <a:latin typeface="Bookman Old Style" panose="02050604050505020204" pitchFamily="18" charset="0"/>
              </a:defRPr>
            </a:lvl2pPr>
            <a:lvl3pPr>
              <a:defRPr>
                <a:latin typeface="Bookman Old Style" panose="02050604050505020204" pitchFamily="18" charset="0"/>
              </a:defRPr>
            </a:lvl3pPr>
            <a:lvl4pPr>
              <a:defRPr>
                <a:latin typeface="Bookman Old Style" panose="02050604050505020204" pitchFamily="18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078AD-ABB6-4611-B690-35861FCCBF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722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274638"/>
            <a:ext cx="2057400" cy="5851525"/>
          </a:xfrm>
        </p:spPr>
        <p:txBody>
          <a:bodyPr vert="eaVert"/>
          <a:lstStyle>
            <a:lvl1pPr>
              <a:defRPr sz="4000">
                <a:latin typeface="Bookman Old Style" panose="0205060405050502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6019800" cy="5578705"/>
          </a:xfrm>
        </p:spPr>
        <p:txBody>
          <a:bodyPr vert="eaVert"/>
          <a:lstStyle>
            <a:lvl1pPr>
              <a:defRPr>
                <a:latin typeface="Bookman Old Style" panose="02050604050505020204" pitchFamily="18" charset="0"/>
              </a:defRPr>
            </a:lvl1pPr>
            <a:lvl2pPr>
              <a:defRPr>
                <a:latin typeface="Bookman Old Style" panose="02050604050505020204" pitchFamily="18" charset="0"/>
              </a:defRPr>
            </a:lvl2pPr>
            <a:lvl3pPr>
              <a:defRPr>
                <a:latin typeface="Bookman Old Style" panose="02050604050505020204" pitchFamily="18" charset="0"/>
              </a:defRPr>
            </a:lvl3pPr>
            <a:lvl4pPr>
              <a:defRPr>
                <a:latin typeface="Bookman Old Style" panose="02050604050505020204" pitchFamily="18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latin typeface="Bookman Old Style" panose="020506040505050202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3509B-7A7F-47C7-B0FF-84D824B4E0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37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229600" cy="42671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5F231-489E-4187-B21B-E0F1CABB0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499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3" y="609600"/>
            <a:ext cx="3711575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865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4038600" cy="42531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038600" cy="42531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005A0-FA64-4DFD-A65D-46BB33EE15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309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 u="sng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 u="sng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4DFFE-1192-46E2-BAC9-840011F8F8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098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98C06-D326-4C18-BBF9-4C71BDB9E7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96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FE450-5F7D-4DC2-98AD-35B9E58B59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1298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ctr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58029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472407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01D24-419D-4227-9A87-FBD9645CA4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25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:\aOutsideOffice\Jenni Knaus ODE\Publishing Development ODE\1170823_ODE_HLogo TAG_2016-FINAL-RGB from Illustratorr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853113"/>
            <a:ext cx="19050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ctr">
              <a:defRPr sz="2000" b="0" u="sng">
                <a:latin typeface="Bookman Old Style" panose="020506040505050202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Bookman Old Style" panose="020506040505050202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86005"/>
          </a:xfrm>
        </p:spPr>
        <p:txBody>
          <a:bodyPr/>
          <a:lstStyle>
            <a:lvl1pPr marL="0" indent="0" algn="ctr">
              <a:buNone/>
              <a:defRPr sz="1400">
                <a:latin typeface="Bookman Old Style" panose="020506040505050202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0960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ED706-F20C-49D9-A7B0-A641D84BB6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384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8229600" cy="431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246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58EAD34-A2BB-43DA-88F3-FB83E191B7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6" r:id="rId1"/>
    <p:sldLayoutId id="2147485987" r:id="rId2"/>
    <p:sldLayoutId id="2147485988" r:id="rId3"/>
    <p:sldLayoutId id="2147485989" r:id="rId4"/>
    <p:sldLayoutId id="2147485990" r:id="rId5"/>
    <p:sldLayoutId id="2147485991" r:id="rId6"/>
    <p:sldLayoutId id="2147485992" r:id="rId7"/>
    <p:sldLayoutId id="2147485993" r:id="rId8"/>
    <p:sldLayoutId id="2147485994" r:id="rId9"/>
    <p:sldLayoutId id="2147485995" r:id="rId10"/>
    <p:sldLayoutId id="21474859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chools-and-districts/Pages/CIP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smartsheet.com/b/form/cb6590c140e74876b2e2603f444b289e?utm_medium=email&amp;utm_source=govdeliver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chools-and-districts/Pages/CIP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chools-and-districts/Pages/CIP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ode.cip@ode.state.or.us" TargetMode="External"/><Relationship Id="rId4" Type="http://schemas.openxmlformats.org/officeDocument/2006/relationships/hyperlink" Target="https://public.govdelivery.com/accounts/ORED/subscriber/new?topic_id=ORED_137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3;p14" descr="idea, plan, action 2019" title="Planning Graph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6900" y="4126992"/>
            <a:ext cx="6019800" cy="19958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District Continuous Improvement Planning</a:t>
            </a:r>
            <a:endParaRPr lang="en-US" sz="5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clarify the information shared in Executive Memo </a:t>
            </a:r>
            <a:r>
              <a:rPr lang="en-US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005-2018-19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lang="en-US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Illustrate what is required for all Oregon </a:t>
            </a:r>
            <a:r>
              <a:rPr lang="en-US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districts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lang="en-US" dirty="0"/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resources and tools to support districts in this work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838200" y="457200"/>
            <a:ext cx="8229600" cy="102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 dirty="0"/>
              <a:t>Executive Memo 005-2018-19</a:t>
            </a:r>
            <a:br>
              <a:rPr lang="en-US" sz="3959" dirty="0"/>
            </a:br>
            <a:r>
              <a:rPr lang="en-US" sz="2400" i="1" dirty="0"/>
              <a:t>Shifts in the overarching vision of continuous improvement</a:t>
            </a:r>
            <a:r>
              <a:rPr lang="en-US" sz="3959" dirty="0"/>
              <a:t/>
            </a:r>
            <a:br>
              <a:rPr lang="en-US" sz="3959" dirty="0"/>
            </a:br>
            <a:endParaRPr sz="3959" dirty="0"/>
          </a:p>
        </p:txBody>
      </p:sp>
      <p:sp>
        <p:nvSpPr>
          <p:cNvPr id="107" name="Google Shape;107;p16"/>
          <p:cNvSpPr txBox="1">
            <a:spLocks noGrp="1"/>
          </p:cNvSpPr>
          <p:nvPr>
            <p:ph idx="1"/>
          </p:nvPr>
        </p:nvSpPr>
        <p:spPr>
          <a:xfrm>
            <a:off x="1143000" y="1477962"/>
            <a:ext cx="7848600" cy="4267199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“In Oregon, we are collectively committed to deepening our practice in ways that foster </a:t>
            </a:r>
            <a:r>
              <a:rPr lang="en-US" sz="2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equitable learning outcomes for the students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all serve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 As we study the best levers for system change and impact, </a:t>
            </a:r>
            <a:r>
              <a:rPr lang="en-US" sz="2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continuous improvement process provides a powerful mechanism for promoting shifts in educator behaviors that will lead to improved learning for students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 addition, it is a process that allows us to engage in </a:t>
            </a:r>
            <a:r>
              <a:rPr lang="en-US" sz="28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collaboration, data analysis, professional learning and reflection –  all attributes of high functioning learning organizations.”</a:t>
            </a:r>
            <a:endParaRPr sz="2800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81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1143000"/>
          </a:xfrm>
        </p:spPr>
        <p:txBody>
          <a:bodyPr/>
          <a:lstStyle/>
          <a:p>
            <a:pPr algn="r"/>
            <a:r>
              <a:rPr lang="en-US" dirty="0" smtClean="0">
                <a:latin typeface="+mj-lt"/>
                <a:cs typeface="Calibri" panose="020F0502020204030204" pitchFamily="34" charset="0"/>
              </a:rPr>
              <a:t>ODE Commitments</a:t>
            </a:r>
            <a:endParaRPr lang="en-US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3000" y="1600201"/>
            <a:ext cx="7543800" cy="4267199"/>
          </a:xfrm>
        </p:spPr>
        <p:txBody>
          <a:bodyPr/>
          <a:lstStyle/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Authentic 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 assessment process as a collaborative </a:t>
            </a: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</a:t>
            </a: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endParaRPr lang="en-US" sz="10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Elevation of key priorities that are written as goals, strategies and actions in the continuous improvement plan (or strategic plan</a:t>
            </a: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endParaRPr lang="en-US" sz="1200" dirty="0" smtClean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 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short terms measures pre-planned in </a:t>
            </a: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order 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district team to self-monitor </a:t>
            </a:r>
            <a:r>
              <a:rPr lang="en-US" sz="24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implementation</a:t>
            </a: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endParaRPr lang="en-US" sz="12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Value-add to districts </a:t>
            </a:r>
            <a:endParaRPr lang="en-US" sz="2400" dirty="0" smtClean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endParaRPr lang="en-US" sz="12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Submission to ODE as a by-product of the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23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Nuts &amp; Bolts</a:t>
            </a:r>
            <a:br>
              <a:rPr lang="en-US" dirty="0"/>
            </a:br>
            <a:r>
              <a:rPr lang="en-US" sz="2400" dirty="0"/>
              <a:t>What ALL Oregon Districts must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7638"/>
            <a:ext cx="8229600" cy="4876799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/>
              <a:t>Create a Continuous Improvement Plan that includes 5 Key Elements: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/>
              <a:t>Vision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/>
              <a:t>Mission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/>
              <a:t>Goals/Strategies (grounded in evidence)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 smtClean="0"/>
              <a:t>Implementation Plan (action </a:t>
            </a:r>
            <a:r>
              <a:rPr lang="en-US" sz="2400" dirty="0"/>
              <a:t>steps), </a:t>
            </a:r>
            <a:r>
              <a:rPr lang="en-US" sz="2400" dirty="0" smtClean="0"/>
              <a:t>including initiative alignment to support district goals 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2400" dirty="0" smtClean="0"/>
              <a:t>Install </a:t>
            </a:r>
            <a:r>
              <a:rPr lang="en-US" sz="2400" dirty="0"/>
              <a:t>systems to review and monitor implementation of the </a:t>
            </a:r>
            <a:r>
              <a:rPr lang="en-US" sz="2400" u="sng" dirty="0" smtClean="0">
                <a:solidFill>
                  <a:schemeClr val="hlink"/>
                </a:solidFill>
                <a:hlinkClick r:id="rId3"/>
              </a:rPr>
              <a:t>plan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0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Nuts &amp; </a:t>
            </a:r>
            <a:r>
              <a:rPr lang="en-US" dirty="0" smtClean="0"/>
              <a:t>Bolts </a:t>
            </a:r>
            <a:r>
              <a:rPr lang="en-US" baseline="0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/>
              <a:t>What ALL Oregon Districts must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229600" cy="4038601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 smtClean="0"/>
              <a:t>Submit </a:t>
            </a:r>
            <a:r>
              <a:rPr lang="en-US" dirty="0"/>
              <a:t>Plan by </a:t>
            </a:r>
            <a:r>
              <a:rPr lang="en-US" dirty="0" smtClean="0"/>
              <a:t>November </a:t>
            </a:r>
            <a:r>
              <a:rPr lang="en-US" dirty="0"/>
              <a:t>1, </a:t>
            </a:r>
            <a:r>
              <a:rPr lang="en-US" dirty="0" smtClean="0"/>
              <a:t>2019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dirty="0"/>
              <a:t>A</a:t>
            </a:r>
            <a:r>
              <a:rPr lang="en-US" dirty="0" smtClean="0"/>
              <a:t>nswer Supplemental </a:t>
            </a:r>
            <a:r>
              <a:rPr lang="en-US" dirty="0"/>
              <a:t>Questions 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Use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link provided in memo</a:t>
            </a:r>
            <a:r>
              <a:rPr lang="en-US" dirty="0"/>
              <a:t> 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Make plan publicly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4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Nuts &amp; Bolts</a:t>
            </a:r>
            <a:br>
              <a:rPr lang="en-US" dirty="0"/>
            </a:br>
            <a:r>
              <a:rPr lang="en-US" sz="2400" dirty="0"/>
              <a:t>Optional ODE Continuous Improvement Tools &amp;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8001000" cy="4267199"/>
          </a:xfrm>
        </p:spPr>
        <p:txBody>
          <a:bodyPr/>
          <a:lstStyle/>
          <a:p>
            <a:pPr marL="45720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Oregon Comprehensive Needs Assessment Guidance Document</a:t>
            </a:r>
          </a:p>
          <a:p>
            <a:pPr marL="45720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Oregon Integrated Systems Framework (ORIS) District Needs Assessment Tool (to measure systems health)</a:t>
            </a:r>
          </a:p>
          <a:p>
            <a:pPr marL="45720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District Plan Template</a:t>
            </a:r>
          </a:p>
          <a:p>
            <a:pPr marL="45720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(Coming Soon!) Guidance on Installing Plan Review Routines</a:t>
            </a:r>
          </a:p>
          <a:p>
            <a:pPr marL="45720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Information on Evidence Based Practices</a:t>
            </a:r>
          </a:p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Visit the ODE Continuous Improvement Webpage </a:t>
            </a:r>
            <a:r>
              <a:rPr lang="en-US" sz="2400" u="sng" dirty="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here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26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Resources, Supports and Tools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Communication Channels</a:t>
            </a:r>
            <a:endParaRPr lang="en-US" sz="2800" dirty="0" smtClean="0">
              <a:hlinkClick r:id="rId3"/>
            </a:endParaRPr>
          </a:p>
          <a:p>
            <a:pPr lvl="1"/>
            <a:r>
              <a:rPr lang="en-US" sz="2400" dirty="0" smtClean="0">
                <a:hlinkClick r:id="rId3"/>
              </a:rPr>
              <a:t>ODE Continuous Improvement Web Page</a:t>
            </a:r>
            <a:endParaRPr lang="en-US" sz="2400" dirty="0" smtClean="0">
              <a:hlinkClick r:id="rId4"/>
            </a:endParaRPr>
          </a:p>
          <a:p>
            <a:pPr lvl="1"/>
            <a:r>
              <a:rPr lang="en-US" sz="2400" dirty="0" smtClean="0">
                <a:hlinkClick r:id="rId4"/>
              </a:rPr>
              <a:t>Continuous Improvement Listserv</a:t>
            </a:r>
            <a:endParaRPr lang="en-US" sz="2400" dirty="0"/>
          </a:p>
          <a:p>
            <a:pPr lvl="1"/>
            <a:r>
              <a:rPr lang="en-US" sz="2400" dirty="0" smtClean="0">
                <a:hlinkClick r:id="rId5"/>
              </a:rPr>
              <a:t>ode.cip@ode.state.or.us</a:t>
            </a:r>
            <a:r>
              <a:rPr lang="en-US" sz="2400" dirty="0" smtClean="0"/>
              <a:t> </a:t>
            </a:r>
          </a:p>
          <a:p>
            <a:pPr lvl="1"/>
            <a:endParaRPr lang="en-US" sz="1200" dirty="0" smtClean="0"/>
          </a:p>
          <a:p>
            <a:r>
              <a:rPr lang="en-US" sz="2800" dirty="0" smtClean="0"/>
              <a:t>Community Gatherings</a:t>
            </a:r>
          </a:p>
          <a:p>
            <a:pPr lvl="1"/>
            <a:r>
              <a:rPr lang="en-US" sz="2400" dirty="0" smtClean="0"/>
              <a:t>Malheur Summer Institute – July 22-24</a:t>
            </a:r>
          </a:p>
          <a:p>
            <a:pPr lvl="1"/>
            <a:r>
              <a:rPr lang="en-US" sz="2400" dirty="0" smtClean="0"/>
              <a:t>Summer Assessment Institute – August 7-9</a:t>
            </a:r>
          </a:p>
          <a:p>
            <a:pPr lvl="1"/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773526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Resources, Supports and </a:t>
            </a:r>
            <a:r>
              <a:rPr lang="en-US" dirty="0" smtClean="0"/>
              <a:t>Tools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Regional Workshops</a:t>
            </a:r>
          </a:p>
          <a:p>
            <a:pPr lvl="1"/>
            <a:r>
              <a:rPr lang="en-US" sz="2400" dirty="0" smtClean="0"/>
              <a:t>Clackamas ESD – September 17</a:t>
            </a:r>
          </a:p>
          <a:p>
            <a:pPr lvl="1"/>
            <a:r>
              <a:rPr lang="en-US" sz="2400" dirty="0" smtClean="0"/>
              <a:t>Southern Oregon ESD – September 20</a:t>
            </a:r>
          </a:p>
          <a:p>
            <a:pPr lvl="1"/>
            <a:r>
              <a:rPr lang="en-US" sz="2400" dirty="0" smtClean="0"/>
              <a:t>Douglas ESD – September 24</a:t>
            </a:r>
          </a:p>
          <a:p>
            <a:pPr lvl="1"/>
            <a:r>
              <a:rPr lang="en-US" sz="2400" dirty="0" smtClean="0"/>
              <a:t>Lane ESD – September 24</a:t>
            </a:r>
          </a:p>
          <a:p>
            <a:pPr lvl="1"/>
            <a:r>
              <a:rPr lang="en-US" sz="2400" dirty="0" smtClean="0"/>
              <a:t>High Desert ESD – September 25</a:t>
            </a:r>
          </a:p>
          <a:p>
            <a:pPr lvl="1"/>
            <a:r>
              <a:rPr lang="en-US" sz="2400" dirty="0" smtClean="0"/>
              <a:t>Willamette ESD – September 26</a:t>
            </a:r>
          </a:p>
          <a:p>
            <a:pPr lvl="1"/>
            <a:r>
              <a:rPr lang="en-US" sz="2400" dirty="0" smtClean="0"/>
              <a:t>Intermountain ESD – October 2</a:t>
            </a:r>
          </a:p>
          <a:p>
            <a:pPr lvl="1"/>
            <a:r>
              <a:rPr lang="en-US" sz="2400" dirty="0" smtClean="0"/>
              <a:t>Multnomah ESD - TBD</a:t>
            </a:r>
          </a:p>
          <a:p>
            <a:pPr lvl="1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66792"/>
      </p:ext>
    </p:extLst>
  </p:cSld>
  <p:clrMapOvr>
    <a:masterClrMapping/>
  </p:clrMapOvr>
</p:sld>
</file>

<file path=ppt/theme/theme1.xml><?xml version="1.0" encoding="utf-8"?>
<a:theme xmlns:a="http://schemas.openxmlformats.org/drawingml/2006/main" name="1_simple">
  <a:themeElements>
    <a:clrScheme name="1_simple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_sim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imple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imple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imple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96C7C289ABA4D9FDD1361C84C4FA1" ma:contentTypeVersion="9" ma:contentTypeDescription="Create a new document." ma:contentTypeScope="" ma:versionID="6b9fdf00ef9f5a154dfcfe56a7502ac8">
  <xsd:schema xmlns:xsd="http://www.w3.org/2001/XMLSchema" xmlns:xs="http://www.w3.org/2001/XMLSchema" xmlns:p="http://schemas.microsoft.com/office/2006/metadata/properties" xmlns:ns1="http://schemas.microsoft.com/sharepoint/v3" xmlns:ns2="d8b1ca5f-fa87-4d34-92e4-f61eb50f411a" xmlns:ns3="54031767-dd6d-417c-ab73-583408f47564" targetNamespace="http://schemas.microsoft.com/office/2006/metadata/properties" ma:root="true" ma:fieldsID="84794879debda2d3f1bad4b7d09b61eb" ns1:_="" ns2:_="" ns3:_="">
    <xsd:import namespace="http://schemas.microsoft.com/sharepoint/v3"/>
    <xsd:import namespace="d8b1ca5f-fa87-4d34-92e4-f61eb50f411a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1ca5f-fa87-4d34-92e4-f61eb50f411a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Priority xmlns="d8b1ca5f-fa87-4d34-92e4-f61eb50f411a">New</Priority>
    <Estimated_x0020_Creation_x0020_Date xmlns="d8b1ca5f-fa87-4d34-92e4-f61eb50f411a" xsi:nil="true"/>
    <Remediation_x0020_Date xmlns="d8b1ca5f-fa87-4d34-92e4-f61eb50f411a">2019-06-13T07:00:00+00:00</Remediation_x0020_Date>
  </documentManagement>
</p:properties>
</file>

<file path=customXml/itemProps1.xml><?xml version="1.0" encoding="utf-8"?>
<ds:datastoreItem xmlns:ds="http://schemas.openxmlformats.org/officeDocument/2006/customXml" ds:itemID="{738DC3D5-F859-4A1B-A093-2D652FFBA84B}"/>
</file>

<file path=customXml/itemProps2.xml><?xml version="1.0" encoding="utf-8"?>
<ds:datastoreItem xmlns:ds="http://schemas.openxmlformats.org/officeDocument/2006/customXml" ds:itemID="{768A937D-1A37-4057-9F38-10FC47614349}"/>
</file>

<file path=customXml/itemProps3.xml><?xml version="1.0" encoding="utf-8"?>
<ds:datastoreItem xmlns:ds="http://schemas.openxmlformats.org/officeDocument/2006/customXml" ds:itemID="{1A1F08BA-0B4F-4D9B-8998-5662554F8AD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35591</TotalTime>
  <Words>393</Words>
  <Application>Microsoft Office PowerPoint</Application>
  <PresentationFormat>On-screen Show (4:3)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Century Schoolbook</vt:lpstr>
      <vt:lpstr>1_simple</vt:lpstr>
      <vt:lpstr>District Continuous Improvement Planning</vt:lpstr>
      <vt:lpstr>Objectives</vt:lpstr>
      <vt:lpstr>Executive Memo 005-2018-19 Shifts in the overarching vision of continuous improvement </vt:lpstr>
      <vt:lpstr>ODE Commitments</vt:lpstr>
      <vt:lpstr>Nuts &amp; Bolts What ALL Oregon Districts must do</vt:lpstr>
      <vt:lpstr>Nuts &amp; Bolts   What ALL Oregon Districts must do</vt:lpstr>
      <vt:lpstr>Nuts &amp; Bolts Optional ODE Continuous Improvement Tools &amp; Resources</vt:lpstr>
      <vt:lpstr>Resources, Supports and Tools </vt:lpstr>
      <vt:lpstr>Resources, Supports and Tools  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IIA TA Webinar</dc:title>
  <dc:creator>Sarah Martin</dc:creator>
  <cp:lastModifiedBy>DUMAS Sheli - ODE</cp:lastModifiedBy>
  <cp:revision>654</cp:revision>
  <cp:lastPrinted>2019-06-10T18:30:00Z</cp:lastPrinted>
  <dcterms:created xsi:type="dcterms:W3CDTF">2013-04-23T19:56:04Z</dcterms:created>
  <dcterms:modified xsi:type="dcterms:W3CDTF">2019-06-13T21:50:45Z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0x01010015196C7C289ABA4D9FDD1361C84C4FA1</vt:lpwstr>
  </property>
</Properties>
</file>