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815" r:id="rId5"/>
    <p:sldMasterId id="2147483803" r:id="rId6"/>
    <p:sldMasterId id="2147483791" r:id="rId7"/>
    <p:sldMasterId id="2147483779" r:id="rId8"/>
    <p:sldMasterId id="2147483767" r:id="rId9"/>
    <p:sldMasterId id="2147483830" r:id="rId10"/>
  </p:sldMasterIdLst>
  <p:notesMasterIdLst>
    <p:notesMasterId r:id="rId39"/>
  </p:notesMasterIdLst>
  <p:sldIdLst>
    <p:sldId id="317" r:id="rId11"/>
    <p:sldId id="400" r:id="rId12"/>
    <p:sldId id="389" r:id="rId13"/>
    <p:sldId id="349" r:id="rId14"/>
    <p:sldId id="397" r:id="rId15"/>
    <p:sldId id="353" r:id="rId16"/>
    <p:sldId id="398" r:id="rId17"/>
    <p:sldId id="387" r:id="rId18"/>
    <p:sldId id="357" r:id="rId19"/>
    <p:sldId id="376" r:id="rId20"/>
    <p:sldId id="379" r:id="rId21"/>
    <p:sldId id="380" r:id="rId22"/>
    <p:sldId id="381" r:id="rId23"/>
    <p:sldId id="386" r:id="rId24"/>
    <p:sldId id="368" r:id="rId25"/>
    <p:sldId id="399" r:id="rId26"/>
    <p:sldId id="350" r:id="rId27"/>
    <p:sldId id="414" r:id="rId28"/>
    <p:sldId id="363" r:id="rId29"/>
    <p:sldId id="342" r:id="rId30"/>
    <p:sldId id="328" r:id="rId31"/>
    <p:sldId id="356" r:id="rId32"/>
    <p:sldId id="388" r:id="rId33"/>
    <p:sldId id="417" r:id="rId34"/>
    <p:sldId id="375" r:id="rId35"/>
    <p:sldId id="346" r:id="rId36"/>
    <p:sldId id="415" r:id="rId37"/>
    <p:sldId id="374"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EDE1"/>
    <a:srgbClr val="F0F4E6"/>
    <a:srgbClr val="E7F5F3"/>
    <a:srgbClr val="FCF4F8"/>
    <a:srgbClr val="639729"/>
    <a:srgbClr val="FAF5E3"/>
    <a:srgbClr val="20552D"/>
    <a:srgbClr val="AC471A"/>
    <a:srgbClr val="5D0541"/>
    <a:srgbClr val="926700"/>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F57251-FE03-42A4-BDE0-C1D2B2BC96B4}" v="5" dt="2026-03-11T21:53:05.80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69542" autoAdjust="0"/>
  </p:normalViewPr>
  <p:slideViewPr>
    <p:cSldViewPr snapToGrid="0">
      <p:cViewPr varScale="1">
        <p:scale>
          <a:sx n="57" d="100"/>
          <a:sy n="57" d="100"/>
        </p:scale>
        <p:origin x="936" y="53"/>
      </p:cViewPr>
      <p:guideLst/>
    </p:cSldViewPr>
  </p:slideViewPr>
  <p:notesTextViewPr>
    <p:cViewPr>
      <p:scale>
        <a:sx n="1" d="1"/>
        <a:sy n="1" d="1"/>
      </p:scale>
      <p:origin x="0" y="0"/>
    </p:cViewPr>
  </p:notesTextViewPr>
  <p:notesViewPr>
    <p:cSldViewPr snapToGrid="0">
      <p:cViewPr varScale="1">
        <p:scale>
          <a:sx n="67" d="100"/>
          <a:sy n="67" d="100"/>
        </p:scale>
        <p:origin x="891" y="3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IN Sarah * ODE" userId="5e8297d7-626b-4927-b934-2c5a70fc295f" providerId="ADAL" clId="{BD979105-30E3-4EF9-9DCB-706A0F672305}"/>
    <pc:docChg chg="custSel delSld modSld sldOrd">
      <pc:chgData name="MARTIN Sarah * ODE" userId="5e8297d7-626b-4927-b934-2c5a70fc295f" providerId="ADAL" clId="{BD979105-30E3-4EF9-9DCB-706A0F672305}" dt="2026-03-12T14:54:15.152" v="77" actId="962"/>
      <pc:docMkLst>
        <pc:docMk/>
      </pc:docMkLst>
      <pc:sldChg chg="modSp mod">
        <pc:chgData name="MARTIN Sarah * ODE" userId="5e8297d7-626b-4927-b934-2c5a70fc295f" providerId="ADAL" clId="{BD979105-30E3-4EF9-9DCB-706A0F672305}" dt="2026-03-12T14:51:24.242" v="8"/>
        <pc:sldMkLst>
          <pc:docMk/>
          <pc:sldMk cId="814839183" sldId="342"/>
        </pc:sldMkLst>
        <pc:spChg chg="ord">
          <ac:chgData name="MARTIN Sarah * ODE" userId="5e8297d7-626b-4927-b934-2c5a70fc295f" providerId="ADAL" clId="{BD979105-30E3-4EF9-9DCB-706A0F672305}" dt="2026-03-12T14:51:24.242" v="8"/>
          <ac:spMkLst>
            <pc:docMk/>
            <pc:sldMk cId="814839183" sldId="342"/>
            <ac:spMk id="4" creationId="{106145DC-4982-D427-21D7-11BDE37B5956}"/>
          </ac:spMkLst>
        </pc:spChg>
        <pc:spChg chg="ord">
          <ac:chgData name="MARTIN Sarah * ODE" userId="5e8297d7-626b-4927-b934-2c5a70fc295f" providerId="ADAL" clId="{BD979105-30E3-4EF9-9DCB-706A0F672305}" dt="2026-03-12T14:50:35.760" v="7" actId="13244"/>
          <ac:spMkLst>
            <pc:docMk/>
            <pc:sldMk cId="814839183" sldId="342"/>
            <ac:spMk id="24" creationId="{00000000-0000-0000-0000-000000000000}"/>
          </ac:spMkLst>
        </pc:spChg>
      </pc:sldChg>
      <pc:sldChg chg="modSp mod">
        <pc:chgData name="MARTIN Sarah * ODE" userId="5e8297d7-626b-4927-b934-2c5a70fc295f" providerId="ADAL" clId="{BD979105-30E3-4EF9-9DCB-706A0F672305}" dt="2026-03-12T14:53:58.427" v="76" actId="20577"/>
        <pc:sldMkLst>
          <pc:docMk/>
          <pc:sldMk cId="125285900" sldId="374"/>
        </pc:sldMkLst>
        <pc:spChg chg="mod">
          <ac:chgData name="MARTIN Sarah * ODE" userId="5e8297d7-626b-4927-b934-2c5a70fc295f" providerId="ADAL" clId="{BD979105-30E3-4EF9-9DCB-706A0F672305}" dt="2026-03-12T14:53:58.427" v="76" actId="20577"/>
          <ac:spMkLst>
            <pc:docMk/>
            <pc:sldMk cId="125285900" sldId="374"/>
            <ac:spMk id="2" creationId="{00000000-0000-0000-0000-000000000000}"/>
          </ac:spMkLst>
        </pc:spChg>
      </pc:sldChg>
      <pc:sldChg chg="modSp mod modNotesTx">
        <pc:chgData name="MARTIN Sarah * ODE" userId="5e8297d7-626b-4927-b934-2c5a70fc295f" providerId="ADAL" clId="{BD979105-30E3-4EF9-9DCB-706A0F672305}" dt="2026-03-12T14:54:15.152" v="77" actId="962"/>
        <pc:sldMkLst>
          <pc:docMk/>
          <pc:sldMk cId="61833252" sldId="415"/>
        </pc:sldMkLst>
        <pc:spChg chg="mod">
          <ac:chgData name="MARTIN Sarah * ODE" userId="5e8297d7-626b-4927-b934-2c5a70fc295f" providerId="ADAL" clId="{BD979105-30E3-4EF9-9DCB-706A0F672305}" dt="2026-03-12T14:53:43.718" v="70" actId="20577"/>
          <ac:spMkLst>
            <pc:docMk/>
            <pc:sldMk cId="61833252" sldId="415"/>
            <ac:spMk id="6" creationId="{00000000-0000-0000-0000-000000000000}"/>
          </ac:spMkLst>
        </pc:spChg>
        <pc:picChg chg="mod">
          <ac:chgData name="MARTIN Sarah * ODE" userId="5e8297d7-626b-4927-b934-2c5a70fc295f" providerId="ADAL" clId="{BD979105-30E3-4EF9-9DCB-706A0F672305}" dt="2026-03-12T14:54:15.152" v="77" actId="962"/>
          <ac:picMkLst>
            <pc:docMk/>
            <pc:sldMk cId="61833252" sldId="415"/>
            <ac:picMk id="9" creationId="{AAE4E2EC-0896-CFA5-52A6-1A1E669F0030}"/>
          </ac:picMkLst>
        </pc:picChg>
      </pc:sldChg>
      <pc:sldChg chg="del">
        <pc:chgData name="MARTIN Sarah * ODE" userId="5e8297d7-626b-4927-b934-2c5a70fc295f" providerId="ADAL" clId="{BD979105-30E3-4EF9-9DCB-706A0F672305}" dt="2026-03-11T21:53:11.500" v="0" actId="2696"/>
        <pc:sldMkLst>
          <pc:docMk/>
          <pc:sldMk cId="1591933621" sldId="416"/>
        </pc:sldMkLst>
      </pc:sldChg>
      <pc:sldChg chg="modSp mod ord modClrScheme chgLayout">
        <pc:chgData name="MARTIN Sarah * ODE" userId="5e8297d7-626b-4927-b934-2c5a70fc295f" providerId="ADAL" clId="{BD979105-30E3-4EF9-9DCB-706A0F672305}" dt="2026-03-12T14:51:57.807" v="12" actId="13244"/>
        <pc:sldMkLst>
          <pc:docMk/>
          <pc:sldMk cId="208451569" sldId="417"/>
        </pc:sldMkLst>
        <pc:spChg chg="mod ord">
          <ac:chgData name="MARTIN Sarah * ODE" userId="5e8297d7-626b-4927-b934-2c5a70fc295f" providerId="ADAL" clId="{BD979105-30E3-4EF9-9DCB-706A0F672305}" dt="2026-03-12T14:51:54.461" v="11" actId="962"/>
          <ac:spMkLst>
            <pc:docMk/>
            <pc:sldMk cId="208451569" sldId="417"/>
            <ac:spMk id="3" creationId="{FF0F06E2-5C4C-D7CE-E52D-C8E40759AF7D}"/>
          </ac:spMkLst>
        </pc:spChg>
        <pc:spChg chg="mod ord">
          <ac:chgData name="MARTIN Sarah * ODE" userId="5e8297d7-626b-4927-b934-2c5a70fc295f" providerId="ADAL" clId="{BD979105-30E3-4EF9-9DCB-706A0F672305}" dt="2026-03-11T21:53:37.412" v="3" actId="700"/>
          <ac:spMkLst>
            <pc:docMk/>
            <pc:sldMk cId="208451569" sldId="417"/>
            <ac:spMk id="4" creationId="{474A4CCA-129C-033D-A5D3-9F2DC5CBB1B5}"/>
          </ac:spMkLst>
        </pc:spChg>
        <pc:spChg chg="mod ord">
          <ac:chgData name="MARTIN Sarah * ODE" userId="5e8297d7-626b-4927-b934-2c5a70fc295f" providerId="ADAL" clId="{BD979105-30E3-4EF9-9DCB-706A0F672305}" dt="2026-03-12T14:51:44.440" v="9" actId="13244"/>
          <ac:spMkLst>
            <pc:docMk/>
            <pc:sldMk cId="208451569" sldId="417"/>
            <ac:spMk id="6" creationId="{3BF51F55-5182-038C-1CC3-68063DF0179A}"/>
          </ac:spMkLst>
        </pc:spChg>
        <pc:spChg chg="ord">
          <ac:chgData name="MARTIN Sarah * ODE" userId="5e8297d7-626b-4927-b934-2c5a70fc295f" providerId="ADAL" clId="{BD979105-30E3-4EF9-9DCB-706A0F672305}" dt="2026-03-12T14:51:57.807" v="12" actId="13244"/>
          <ac:spMkLst>
            <pc:docMk/>
            <pc:sldMk cId="208451569" sldId="417"/>
            <ac:spMk id="9" creationId="{1EFC25CF-9D7C-C6EB-0B7E-4E8FB4C0BD76}"/>
          </ac:spMkLst>
        </pc:spChg>
        <pc:picChg chg="mod ord">
          <ac:chgData name="MARTIN Sarah * ODE" userId="5e8297d7-626b-4927-b934-2c5a70fc295f" providerId="ADAL" clId="{BD979105-30E3-4EF9-9DCB-706A0F672305}" dt="2026-03-12T14:51:52.164" v="10" actId="13244"/>
          <ac:picMkLst>
            <pc:docMk/>
            <pc:sldMk cId="208451569" sldId="417"/>
            <ac:picMk id="8" creationId="{3D587493-3024-263F-522F-313A22B27A5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3/12/2026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57066" indent="-291179">
              <a:spcBef>
                <a:spcPct val="30000"/>
              </a:spcBef>
              <a:defRPr sz="1200">
                <a:solidFill>
                  <a:schemeClr val="tx1"/>
                </a:solidFill>
                <a:latin typeface="Calibri" pitchFamily="34" charset="0"/>
              </a:defRPr>
            </a:lvl2pPr>
            <a:lvl3pPr marL="1164717" indent="-232943">
              <a:spcBef>
                <a:spcPct val="30000"/>
              </a:spcBef>
              <a:defRPr sz="1200">
                <a:solidFill>
                  <a:schemeClr val="tx1"/>
                </a:solidFill>
                <a:latin typeface="Calibri" pitchFamily="34" charset="0"/>
              </a:defRPr>
            </a:lvl3pPr>
            <a:lvl4pPr marL="1630604" indent="-232943">
              <a:spcBef>
                <a:spcPct val="30000"/>
              </a:spcBef>
              <a:defRPr sz="1200">
                <a:solidFill>
                  <a:schemeClr val="tx1"/>
                </a:solidFill>
                <a:latin typeface="Calibri" pitchFamily="34" charset="0"/>
              </a:defRPr>
            </a:lvl4pPr>
            <a:lvl5pPr marL="2096491" indent="-232943">
              <a:spcBef>
                <a:spcPct val="30000"/>
              </a:spcBef>
              <a:defRPr sz="1200">
                <a:solidFill>
                  <a:schemeClr val="tx1"/>
                </a:solidFill>
                <a:latin typeface="Calibri" pitchFamily="34" charset="0"/>
              </a:defRPr>
            </a:lvl5pPr>
            <a:lvl6pPr marL="2562377" indent="-232943" eaLnBrk="0" fontAlgn="base" hangingPunct="0">
              <a:spcBef>
                <a:spcPct val="30000"/>
              </a:spcBef>
              <a:spcAft>
                <a:spcPct val="0"/>
              </a:spcAft>
              <a:defRPr sz="1200">
                <a:solidFill>
                  <a:schemeClr val="tx1"/>
                </a:solidFill>
                <a:latin typeface="Calibri" pitchFamily="34" charset="0"/>
              </a:defRPr>
            </a:lvl6pPr>
            <a:lvl7pPr marL="3028264" indent="-232943" eaLnBrk="0" fontAlgn="base" hangingPunct="0">
              <a:spcBef>
                <a:spcPct val="30000"/>
              </a:spcBef>
              <a:spcAft>
                <a:spcPct val="0"/>
              </a:spcAft>
              <a:defRPr sz="1200">
                <a:solidFill>
                  <a:schemeClr val="tx1"/>
                </a:solidFill>
                <a:latin typeface="Calibri" pitchFamily="34" charset="0"/>
              </a:defRPr>
            </a:lvl7pPr>
            <a:lvl8pPr marL="3494151" indent="-232943" eaLnBrk="0" fontAlgn="base" hangingPunct="0">
              <a:spcBef>
                <a:spcPct val="30000"/>
              </a:spcBef>
              <a:spcAft>
                <a:spcPct val="0"/>
              </a:spcAft>
              <a:defRPr sz="1200">
                <a:solidFill>
                  <a:schemeClr val="tx1"/>
                </a:solidFill>
                <a:latin typeface="Calibri" pitchFamily="34" charset="0"/>
              </a:defRPr>
            </a:lvl8pPr>
            <a:lvl9pPr marL="3960038" indent="-232943" eaLnBrk="0" fontAlgn="base" hangingPunct="0">
              <a:spcBef>
                <a:spcPct val="30000"/>
              </a:spcBef>
              <a:spcAft>
                <a:spcPct val="0"/>
              </a:spcAft>
              <a:defRPr sz="1200">
                <a:solidFill>
                  <a:schemeClr val="tx1"/>
                </a:solidFill>
                <a:latin typeface="Calibri" pitchFamily="34" charset="0"/>
              </a:defRPr>
            </a:lvl9pPr>
          </a:lstStyle>
          <a:p>
            <a:pPr>
              <a:spcBef>
                <a:spcPct val="0"/>
              </a:spcBef>
            </a:pPr>
            <a:fld id="{6913FAD6-FB7B-4C01-8174-B681BCEE03A7}" type="slidenum">
              <a:rPr lang="en-US" altLang="en-US">
                <a:latin typeface="Arial" charset="0"/>
              </a:rPr>
              <a:pPr>
                <a:spcBef>
                  <a:spcPct val="0"/>
                </a:spcBef>
              </a:pPr>
              <a:t>1</a:t>
            </a:fld>
            <a:endParaRPr lang="en-US" altLang="en-US">
              <a:latin typeface="Arial" charset="0"/>
            </a:endParaRPr>
          </a:p>
        </p:txBody>
      </p:sp>
    </p:spTree>
    <p:extLst>
      <p:ext uri="{BB962C8B-B14F-4D97-AF65-F5344CB8AC3E}">
        <p14:creationId xmlns:p14="http://schemas.microsoft.com/office/powerpoint/2010/main" val="13128987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Even though Oregon has a law allowing students ages 14 and above to consent to treatment, the parent/guardian consent required by federal law applies if Title IVA funds are being used. </a:t>
            </a:r>
          </a:p>
        </p:txBody>
      </p:sp>
      <p:sp>
        <p:nvSpPr>
          <p:cNvPr id="4" name="Slide Number Placeholder 3"/>
          <p:cNvSpPr>
            <a:spLocks noGrp="1"/>
          </p:cNvSpPr>
          <p:nvPr>
            <p:ph type="sldNum" sz="quarter" idx="5"/>
          </p:nvPr>
        </p:nvSpPr>
        <p:spPr/>
        <p:txBody>
          <a:bodyPr/>
          <a:lstStyle/>
          <a:p>
            <a:fld id="{42042C83-F474-4689-992F-134064305DAD}" type="slidenum">
              <a:rPr lang="en-US" smtClean="0"/>
              <a:t>12</a:t>
            </a:fld>
            <a:endParaRPr lang="en-US"/>
          </a:p>
        </p:txBody>
      </p:sp>
    </p:spTree>
    <p:extLst>
      <p:ext uri="{BB962C8B-B14F-4D97-AF65-F5344CB8AC3E}">
        <p14:creationId xmlns:p14="http://schemas.microsoft.com/office/powerpoint/2010/main" val="36300230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Providing PD to staff in technology increases the capacity of staff to take full advantage of technology-rich learning environments.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Districts that receive more than $30K in Title IVA funds cannot spend more than 15% of their Title IVA allocation on tech infrastructure costs. </a:t>
            </a:r>
          </a:p>
          <a:p>
            <a:r>
              <a:rPr lang="en-US" dirty="0"/>
              <a:t> </a:t>
            </a:r>
          </a:p>
        </p:txBody>
      </p:sp>
      <p:sp>
        <p:nvSpPr>
          <p:cNvPr id="4" name="Slide Number Placeholder 3"/>
          <p:cNvSpPr>
            <a:spLocks noGrp="1"/>
          </p:cNvSpPr>
          <p:nvPr>
            <p:ph type="sldNum" sz="quarter" idx="5"/>
          </p:nvPr>
        </p:nvSpPr>
        <p:spPr/>
        <p:txBody>
          <a:bodyPr/>
          <a:lstStyle/>
          <a:p>
            <a:fld id="{42042C83-F474-4689-992F-134064305DAD}" type="slidenum">
              <a:rPr lang="en-US" smtClean="0"/>
              <a:t>13</a:t>
            </a:fld>
            <a:endParaRPr lang="en-US"/>
          </a:p>
        </p:txBody>
      </p:sp>
    </p:spTree>
    <p:extLst>
      <p:ext uri="{BB962C8B-B14F-4D97-AF65-F5344CB8AC3E}">
        <p14:creationId xmlns:p14="http://schemas.microsoft.com/office/powerpoint/2010/main" val="29271287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definition comes from the Oregon Federal Funds Guide, p. 37. This is not an exhaustive list.</a:t>
            </a:r>
          </a:p>
        </p:txBody>
      </p:sp>
      <p:sp>
        <p:nvSpPr>
          <p:cNvPr id="4" name="Slide Number Placeholder 3"/>
          <p:cNvSpPr>
            <a:spLocks noGrp="1"/>
          </p:cNvSpPr>
          <p:nvPr>
            <p:ph type="sldNum" sz="quarter" idx="5"/>
          </p:nvPr>
        </p:nvSpPr>
        <p:spPr/>
        <p:txBody>
          <a:bodyPr/>
          <a:lstStyle/>
          <a:p>
            <a:fld id="{42042C83-F474-4689-992F-134064305DAD}" type="slidenum">
              <a:rPr lang="en-US" smtClean="0"/>
              <a:t>14</a:t>
            </a:fld>
            <a:endParaRPr lang="en-US"/>
          </a:p>
        </p:txBody>
      </p:sp>
    </p:spTree>
    <p:extLst>
      <p:ext uri="{BB962C8B-B14F-4D97-AF65-F5344CB8AC3E}">
        <p14:creationId xmlns:p14="http://schemas.microsoft.com/office/powerpoint/2010/main" val="8589515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a:solidFill>
                  <a:schemeClr val="tx1"/>
                </a:solidFill>
                <a:effectLst/>
                <a:latin typeface="+mn-lt"/>
                <a:ea typeface="+mn-ea"/>
                <a:cs typeface="+mn-cs"/>
              </a:rPr>
              <a:t>There is a federal provision of supplement, not supplant in Title IV, Part A:  </a:t>
            </a:r>
            <a:r>
              <a:rPr lang="en-US" sz="1200" i="1" kern="1200" dirty="0">
                <a:solidFill>
                  <a:schemeClr val="tx1"/>
                </a:solidFill>
                <a:effectLst/>
                <a:latin typeface="+mn-lt"/>
                <a:ea typeface="+mn-ea"/>
                <a:cs typeface="+mn-cs"/>
              </a:rPr>
              <a:t>Funds received under this subpart shall be used to supplement, and not supplant, non-Federal funds that would otherwise be used for activities authorized under this subpart.</a:t>
            </a:r>
          </a:p>
          <a:p>
            <a:endParaRPr lang="en-US" altLang="en-US" sz="1200" i="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determine whether a fiscal expenditure supplements and does not supplant, school districts must run the following tests:</a:t>
            </a:r>
          </a:p>
          <a:p>
            <a:pPr lvl="0"/>
            <a:r>
              <a:rPr lang="en-US" sz="1200" b="1" kern="1200" dirty="0">
                <a:solidFill>
                  <a:schemeClr val="tx1"/>
                </a:solidFill>
                <a:effectLst/>
                <a:latin typeface="+mn-lt"/>
                <a:ea typeface="+mn-ea"/>
                <a:cs typeface="+mn-cs"/>
              </a:rPr>
              <a:t>Test I:</a:t>
            </a:r>
            <a:r>
              <a:rPr lang="en-US" sz="1200" kern="1200" dirty="0">
                <a:solidFill>
                  <a:schemeClr val="tx1"/>
                </a:solidFill>
                <a:effectLst/>
                <a:latin typeface="+mn-lt"/>
                <a:ea typeface="+mn-ea"/>
                <a:cs typeface="+mn-cs"/>
              </a:rPr>
              <a:t> Are the services that the district wants to fund with ESEA funds required under state, local, or another federal law? If they are, there could be a presumption</a:t>
            </a:r>
            <a:r>
              <a:rPr lang="en-US" sz="1200" kern="1200" baseline="0" dirty="0">
                <a:solidFill>
                  <a:schemeClr val="tx1"/>
                </a:solidFill>
                <a:effectLst/>
                <a:latin typeface="+mn-lt"/>
                <a:ea typeface="+mn-ea"/>
                <a:cs typeface="+mn-cs"/>
              </a:rPr>
              <a:t> of supplanting.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pPr lvl="0"/>
            <a:r>
              <a:rPr lang="en-US" sz="1200" b="1" kern="1200" dirty="0">
                <a:solidFill>
                  <a:schemeClr val="tx1"/>
                </a:solidFill>
                <a:effectLst/>
                <a:latin typeface="+mn-lt"/>
                <a:ea typeface="+mn-ea"/>
                <a:cs typeface="+mn-cs"/>
              </a:rPr>
              <a:t>Test II:</a:t>
            </a:r>
            <a:r>
              <a:rPr lang="en-US" sz="1200" kern="1200" dirty="0">
                <a:solidFill>
                  <a:schemeClr val="tx1"/>
                </a:solidFill>
                <a:effectLst/>
                <a:latin typeface="+mn-lt"/>
                <a:ea typeface="+mn-ea"/>
                <a:cs typeface="+mn-cs"/>
              </a:rPr>
              <a:t> Were state or local funds used in the past to pay for these services? If they were, there could be a presumption of supplanting.</a:t>
            </a:r>
          </a:p>
          <a:p>
            <a:r>
              <a:rPr lang="en-US" sz="1200" kern="1200" dirty="0">
                <a:solidFill>
                  <a:schemeClr val="tx1"/>
                </a:solidFill>
                <a:effectLst/>
                <a:latin typeface="+mn-lt"/>
                <a:ea typeface="+mn-ea"/>
                <a:cs typeface="+mn-cs"/>
              </a:rPr>
              <a:t> </a:t>
            </a:r>
          </a:p>
          <a:p>
            <a:endParaRPr lang="en-US" alt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It</a:t>
            </a:r>
            <a:r>
              <a:rPr lang="en-US" altLang="en-US" b="1" baseline="0" dirty="0"/>
              <a:t> is </a:t>
            </a:r>
            <a:r>
              <a:rPr lang="en-US" altLang="en-US" baseline="0" dirty="0"/>
              <a:t>possible for d</a:t>
            </a:r>
            <a:r>
              <a:rPr lang="en-US" altLang="en-US" dirty="0"/>
              <a:t>istricts to overcome the presumption of supplanting. </a:t>
            </a:r>
            <a:r>
              <a:rPr lang="en-US" sz="1200" kern="1200" dirty="0">
                <a:solidFill>
                  <a:schemeClr val="tx1"/>
                </a:solidFill>
                <a:effectLst/>
                <a:latin typeface="+mn-lt"/>
                <a:ea typeface="+mn-ea"/>
                <a:cs typeface="+mn-cs"/>
              </a:rPr>
              <a:t>Overcoming the presumption of supplanting requires that districts keep documentation (e.g., budget information, planning documents, or other materials). In general, a district must determine what educational activities it would support if no </a:t>
            </a:r>
            <a:r>
              <a:rPr lang="en-US" sz="1200" i="1" kern="1200" dirty="0">
                <a:solidFill>
                  <a:schemeClr val="tx1"/>
                </a:solidFill>
                <a:effectLst/>
                <a:latin typeface="+mn-lt"/>
                <a:ea typeface="+mn-ea"/>
                <a:cs typeface="+mn-cs"/>
              </a:rPr>
              <a:t>ESEA </a:t>
            </a:r>
            <a:r>
              <a:rPr lang="en-US" sz="1200" kern="1200" dirty="0">
                <a:solidFill>
                  <a:schemeClr val="tx1"/>
                </a:solidFill>
                <a:effectLst/>
                <a:latin typeface="+mn-lt"/>
                <a:ea typeface="+mn-ea"/>
                <a:cs typeface="+mn-cs"/>
              </a:rPr>
              <a:t>funds were available. If it is clear that no State or local funds remain available to fund certain activities that previously were funded with State or local resources, then the district may be able to use </a:t>
            </a:r>
            <a:r>
              <a:rPr lang="en-US" sz="1200" i="1" kern="1200" dirty="0">
                <a:solidFill>
                  <a:schemeClr val="tx1"/>
                </a:solidFill>
                <a:effectLst/>
                <a:latin typeface="+mn-lt"/>
                <a:ea typeface="+mn-ea"/>
                <a:cs typeface="+mn-cs"/>
              </a:rPr>
              <a:t>ESEA </a:t>
            </a:r>
            <a:r>
              <a:rPr lang="en-US" sz="1200" kern="1200" dirty="0">
                <a:solidFill>
                  <a:schemeClr val="tx1"/>
                </a:solidFill>
                <a:effectLst/>
                <a:latin typeface="+mn-lt"/>
                <a:ea typeface="+mn-ea"/>
                <a:cs typeface="+mn-cs"/>
              </a:rPr>
              <a:t>funds for those activities. </a:t>
            </a:r>
          </a:p>
          <a:p>
            <a:endParaRPr lang="en-US" altLang="en-US" dirty="0"/>
          </a:p>
          <a:p>
            <a:endParaRPr lang="en-US" altLang="en-US" dirty="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42950" indent="-285750" eaLnBrk="0" hangingPunct="0">
              <a:defRPr>
                <a:solidFill>
                  <a:schemeClr val="tx1"/>
                </a:solidFill>
                <a:latin typeface="Century Schoolbook" panose="02040604050505020304" pitchFamily="18" charset="0"/>
                <a:cs typeface="Arial" panose="020B0604020202020204" pitchFamily="34" charset="0"/>
              </a:defRPr>
            </a:lvl2pPr>
            <a:lvl3pPr marL="1143000" indent="-228600" eaLnBrk="0" hangingPunct="0">
              <a:defRPr>
                <a:solidFill>
                  <a:schemeClr val="tx1"/>
                </a:solidFill>
                <a:latin typeface="Century Schoolbook" panose="02040604050505020304" pitchFamily="18" charset="0"/>
                <a:cs typeface="Arial" panose="020B0604020202020204" pitchFamily="34" charset="0"/>
              </a:defRPr>
            </a:lvl3pPr>
            <a:lvl4pPr marL="1600200" indent="-228600" eaLnBrk="0" hangingPunct="0">
              <a:defRPr>
                <a:solidFill>
                  <a:schemeClr val="tx1"/>
                </a:solidFill>
                <a:latin typeface="Century Schoolbook" panose="02040604050505020304" pitchFamily="18" charset="0"/>
                <a:cs typeface="Arial" panose="020B0604020202020204" pitchFamily="34" charset="0"/>
              </a:defRPr>
            </a:lvl4pPr>
            <a:lvl5pPr marL="2057400" indent="-228600" eaLnBrk="0" hangingPunct="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pPr eaLnBrk="1" hangingPunct="1"/>
            <a:fld id="{2E6FFBF0-4AC6-4278-94EF-5A6AA837AF80}" type="slidenum">
              <a:rPr lang="en-US" altLang="en-US">
                <a:latin typeface="Calibri" panose="020F0502020204030204" pitchFamily="34" charset="0"/>
              </a:rPr>
              <a:pPr eaLnBrk="1" hangingPunct="1"/>
              <a:t>15</a:t>
            </a:fld>
            <a:endParaRPr lang="en-US" altLang="en-US">
              <a:latin typeface="Calibri" panose="020F0502020204030204" pitchFamily="34" charset="0"/>
            </a:endParaRPr>
          </a:p>
        </p:txBody>
      </p:sp>
    </p:spTree>
    <p:extLst>
      <p:ext uri="{BB962C8B-B14F-4D97-AF65-F5344CB8AC3E}">
        <p14:creationId xmlns:p14="http://schemas.microsoft.com/office/powerpoint/2010/main" val="1607187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16</a:t>
            </a:fld>
            <a:endParaRPr lang="en-US"/>
          </a:p>
        </p:txBody>
      </p:sp>
    </p:spTree>
    <p:extLst>
      <p:ext uri="{BB962C8B-B14F-4D97-AF65-F5344CB8AC3E}">
        <p14:creationId xmlns:p14="http://schemas.microsoft.com/office/powerpoint/2010/main" val="17927104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In order to be eligible for Title IV-A funds, an LEA must have been allocated Title I-A funds the prior year, then applied for and been approved for those funds.</a:t>
            </a:r>
            <a:r>
              <a:rPr lang="en-US" dirty="0"/>
              <a:t> For example, a district that received 5% of Oregon’s Title I-A allocation to districts in 2020-21 can expect to receive 5% of Oregon’s Title IV-A allocation to districts in 2021-22. Districts that did not qualify for or that did not accept a Title I-A allocation in the previous year do not receive a Title IV-A grant for the following school year.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No eligible district may receive less than $10,000. If the $10,000 threshold cannot be reached for every LEA, then all grants are ratably reduced.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r>
              <a:rPr lang="en-US" sz="1200" b="1" kern="1200" cap="small" dirty="0">
                <a:solidFill>
                  <a:schemeClr val="tx1"/>
                </a:solidFill>
                <a:effectLst/>
                <a:latin typeface="+mn-lt"/>
                <a:ea typeface="+mn-ea"/>
                <a:cs typeface="+mn-cs"/>
              </a:rPr>
              <a:t>Cap on Technology Infrastructure</a:t>
            </a:r>
          </a:p>
          <a:p>
            <a:r>
              <a:rPr lang="en-US" sz="1200" kern="1200" dirty="0">
                <a:solidFill>
                  <a:schemeClr val="tx1"/>
                </a:solidFill>
                <a:effectLst/>
                <a:latin typeface="+mn-lt"/>
                <a:ea typeface="+mn-ea"/>
                <a:cs typeface="+mn-cs"/>
              </a:rPr>
              <a:t>Of the SSAE funds spent on technology, LEAs may not spend more than fifteen percent of those technology funds to purchase technology infrastructure. Specifically, this means that LEAs may not spend more than fifteen percent of its SSAE technology funds on devices, equipment, software applications, platforms, digital instructional resources and/or other one-time IT purchases.</a:t>
            </a:r>
          </a:p>
          <a:p>
            <a:endParaRPr lang="en-US" dirty="0"/>
          </a:p>
          <a:p>
            <a:r>
              <a:rPr lang="en-US" sz="1200" b="1" kern="1200" cap="small" dirty="0">
                <a:solidFill>
                  <a:schemeClr val="tx1"/>
                </a:solidFill>
                <a:effectLst/>
                <a:latin typeface="+mn-lt"/>
                <a:ea typeface="+mn-ea"/>
                <a:cs typeface="+mn-cs"/>
              </a:rPr>
              <a:t>Cap on Administrative Costs</a:t>
            </a:r>
          </a:p>
          <a:p>
            <a:r>
              <a:rPr lang="en-US" sz="1200" kern="1200" dirty="0">
                <a:solidFill>
                  <a:schemeClr val="tx1"/>
                </a:solidFill>
                <a:effectLst/>
                <a:latin typeface="+mn-lt"/>
                <a:ea typeface="+mn-ea"/>
                <a:cs typeface="+mn-cs"/>
              </a:rPr>
              <a:t>LEAs may not spend more than two percent of their SSAE funds on direct administrative costs.</a:t>
            </a:r>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15963" indent="-274638">
              <a:spcBef>
                <a:spcPct val="30000"/>
              </a:spcBef>
              <a:defRPr sz="1200">
                <a:solidFill>
                  <a:schemeClr val="tx1"/>
                </a:solidFill>
                <a:latin typeface="Calibri" panose="020F0502020204030204" pitchFamily="34" charset="0"/>
              </a:defRPr>
            </a:lvl2pPr>
            <a:lvl3pPr marL="1101725" indent="-219075">
              <a:spcBef>
                <a:spcPct val="30000"/>
              </a:spcBef>
              <a:defRPr sz="1200">
                <a:solidFill>
                  <a:schemeClr val="tx1"/>
                </a:solidFill>
                <a:latin typeface="Calibri" panose="020F0502020204030204" pitchFamily="34" charset="0"/>
              </a:defRPr>
            </a:lvl3pPr>
            <a:lvl4pPr marL="1541463" indent="-219075">
              <a:spcBef>
                <a:spcPct val="30000"/>
              </a:spcBef>
              <a:defRPr sz="1200">
                <a:solidFill>
                  <a:schemeClr val="tx1"/>
                </a:solidFill>
                <a:latin typeface="Calibri" panose="020F0502020204030204" pitchFamily="34" charset="0"/>
              </a:defRPr>
            </a:lvl4pPr>
            <a:lvl5pPr marL="1982788" indent="-219075">
              <a:spcBef>
                <a:spcPct val="30000"/>
              </a:spcBef>
              <a:defRPr sz="1200">
                <a:solidFill>
                  <a:schemeClr val="tx1"/>
                </a:solidFill>
                <a:latin typeface="Calibri" panose="020F0502020204030204" pitchFamily="34" charset="0"/>
              </a:defRPr>
            </a:lvl5pPr>
            <a:lvl6pPr marL="2439988" indent="-219075" eaLnBrk="0" fontAlgn="base" hangingPunct="0">
              <a:spcBef>
                <a:spcPct val="30000"/>
              </a:spcBef>
              <a:spcAft>
                <a:spcPct val="0"/>
              </a:spcAft>
              <a:defRPr sz="1200">
                <a:solidFill>
                  <a:schemeClr val="tx1"/>
                </a:solidFill>
                <a:latin typeface="Calibri" panose="020F0502020204030204" pitchFamily="34" charset="0"/>
              </a:defRPr>
            </a:lvl6pPr>
            <a:lvl7pPr marL="2897188" indent="-219075" eaLnBrk="0" fontAlgn="base" hangingPunct="0">
              <a:spcBef>
                <a:spcPct val="30000"/>
              </a:spcBef>
              <a:spcAft>
                <a:spcPct val="0"/>
              </a:spcAft>
              <a:defRPr sz="1200">
                <a:solidFill>
                  <a:schemeClr val="tx1"/>
                </a:solidFill>
                <a:latin typeface="Calibri" panose="020F0502020204030204" pitchFamily="34" charset="0"/>
              </a:defRPr>
            </a:lvl7pPr>
            <a:lvl8pPr marL="3354388" indent="-219075" eaLnBrk="0" fontAlgn="base" hangingPunct="0">
              <a:spcBef>
                <a:spcPct val="30000"/>
              </a:spcBef>
              <a:spcAft>
                <a:spcPct val="0"/>
              </a:spcAft>
              <a:defRPr sz="1200">
                <a:solidFill>
                  <a:schemeClr val="tx1"/>
                </a:solidFill>
                <a:latin typeface="Calibri" panose="020F0502020204030204" pitchFamily="34" charset="0"/>
              </a:defRPr>
            </a:lvl8pPr>
            <a:lvl9pPr marL="3811588" indent="-2190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12828CD-D8CC-495D-B3C3-19409D43D34D}" type="slidenum">
              <a:rPr lang="en-US" altLang="en-US" sz="1300" smtClean="0"/>
              <a:pPr>
                <a:spcBef>
                  <a:spcPct val="0"/>
                </a:spcBef>
              </a:pPr>
              <a:t>17</a:t>
            </a:fld>
            <a:endParaRPr lang="en-US" altLang="en-US" sz="1300"/>
          </a:p>
        </p:txBody>
      </p:sp>
    </p:spTree>
    <p:extLst>
      <p:ext uri="{BB962C8B-B14F-4D97-AF65-F5344CB8AC3E}">
        <p14:creationId xmlns:p14="http://schemas.microsoft.com/office/powerpoint/2010/main" val="11126877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94ED4-E284-DC48-2A8B-38BDDC5AD10D}"/>
            </a:ext>
          </a:extLst>
        </p:cNvPr>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66B67ADC-B001-8F0F-8A96-41DF3177643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B54F2A97-4637-1F0F-7EBA-8BA171CAE1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dirty="0"/>
              <a:t>First: Federal funds originate in Congress </a:t>
            </a:r>
          </a:p>
          <a:p>
            <a:endParaRPr lang="en-US" sz="1200" dirty="0"/>
          </a:p>
          <a:p>
            <a:r>
              <a:rPr lang="en-US" sz="1200" dirty="0"/>
              <a:t>Second: The U.S. Department of Education calculates state level allocations </a:t>
            </a:r>
          </a:p>
          <a:p>
            <a:endParaRPr lang="en-US" sz="1200" dirty="0"/>
          </a:p>
          <a:p>
            <a:r>
              <a:rPr lang="en-US" sz="1200" dirty="0"/>
              <a:t>Third: ODE calculates each district’s allocation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Title I-A is comprised of four separate formulas. Some districts are eligible to receive funding in all four areas, while others are eligible in only a few. There are different criteria for each formula, though all are based on census poverty.</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baseline="0" dirty="0"/>
          </a:p>
        </p:txBody>
      </p:sp>
      <p:sp>
        <p:nvSpPr>
          <p:cNvPr id="19460" name="Slide Number Placeholder 3">
            <a:extLst>
              <a:ext uri="{FF2B5EF4-FFF2-40B4-BE49-F238E27FC236}">
                <a16:creationId xmlns:a16="http://schemas.microsoft.com/office/drawing/2014/main" id="{376BE89F-3D79-1A7D-A478-9D2B40B9051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15963" indent="-274638">
              <a:spcBef>
                <a:spcPct val="30000"/>
              </a:spcBef>
              <a:defRPr sz="1200">
                <a:solidFill>
                  <a:schemeClr val="tx1"/>
                </a:solidFill>
                <a:latin typeface="Calibri" panose="020F0502020204030204" pitchFamily="34" charset="0"/>
              </a:defRPr>
            </a:lvl2pPr>
            <a:lvl3pPr marL="1101725" indent="-219075">
              <a:spcBef>
                <a:spcPct val="30000"/>
              </a:spcBef>
              <a:defRPr sz="1200">
                <a:solidFill>
                  <a:schemeClr val="tx1"/>
                </a:solidFill>
                <a:latin typeface="Calibri" panose="020F0502020204030204" pitchFamily="34" charset="0"/>
              </a:defRPr>
            </a:lvl3pPr>
            <a:lvl4pPr marL="1541463" indent="-219075">
              <a:spcBef>
                <a:spcPct val="30000"/>
              </a:spcBef>
              <a:defRPr sz="1200">
                <a:solidFill>
                  <a:schemeClr val="tx1"/>
                </a:solidFill>
                <a:latin typeface="Calibri" panose="020F0502020204030204" pitchFamily="34" charset="0"/>
              </a:defRPr>
            </a:lvl4pPr>
            <a:lvl5pPr marL="1982788" indent="-219075">
              <a:spcBef>
                <a:spcPct val="30000"/>
              </a:spcBef>
              <a:defRPr sz="1200">
                <a:solidFill>
                  <a:schemeClr val="tx1"/>
                </a:solidFill>
                <a:latin typeface="Calibri" panose="020F0502020204030204" pitchFamily="34" charset="0"/>
              </a:defRPr>
            </a:lvl5pPr>
            <a:lvl6pPr marL="2439988" indent="-219075" eaLnBrk="0" fontAlgn="base" hangingPunct="0">
              <a:spcBef>
                <a:spcPct val="30000"/>
              </a:spcBef>
              <a:spcAft>
                <a:spcPct val="0"/>
              </a:spcAft>
              <a:defRPr sz="1200">
                <a:solidFill>
                  <a:schemeClr val="tx1"/>
                </a:solidFill>
                <a:latin typeface="Calibri" panose="020F0502020204030204" pitchFamily="34" charset="0"/>
              </a:defRPr>
            </a:lvl6pPr>
            <a:lvl7pPr marL="2897188" indent="-219075" eaLnBrk="0" fontAlgn="base" hangingPunct="0">
              <a:spcBef>
                <a:spcPct val="30000"/>
              </a:spcBef>
              <a:spcAft>
                <a:spcPct val="0"/>
              </a:spcAft>
              <a:defRPr sz="1200">
                <a:solidFill>
                  <a:schemeClr val="tx1"/>
                </a:solidFill>
                <a:latin typeface="Calibri" panose="020F0502020204030204" pitchFamily="34" charset="0"/>
              </a:defRPr>
            </a:lvl7pPr>
            <a:lvl8pPr marL="3354388" indent="-219075" eaLnBrk="0" fontAlgn="base" hangingPunct="0">
              <a:spcBef>
                <a:spcPct val="30000"/>
              </a:spcBef>
              <a:spcAft>
                <a:spcPct val="0"/>
              </a:spcAft>
              <a:defRPr sz="1200">
                <a:solidFill>
                  <a:schemeClr val="tx1"/>
                </a:solidFill>
                <a:latin typeface="Calibri" panose="020F0502020204030204" pitchFamily="34" charset="0"/>
              </a:defRPr>
            </a:lvl8pPr>
            <a:lvl9pPr marL="3811588" indent="-2190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12828CD-D8CC-495D-B3C3-19409D43D34D}" type="slidenum">
              <a:rPr lang="en-US" altLang="en-US" sz="1300" smtClean="0"/>
              <a:pPr>
                <a:spcBef>
                  <a:spcPct val="0"/>
                </a:spcBef>
              </a:pPr>
              <a:t>18</a:t>
            </a:fld>
            <a:endParaRPr lang="en-US" altLang="en-US" sz="1300"/>
          </a:p>
        </p:txBody>
      </p:sp>
    </p:spTree>
    <p:extLst>
      <p:ext uri="{BB962C8B-B14F-4D97-AF65-F5344CB8AC3E}">
        <p14:creationId xmlns:p14="http://schemas.microsoft.com/office/powerpoint/2010/main" val="40923685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kern="1200" dirty="0">
                <a:solidFill>
                  <a:schemeClr val="tx1"/>
                </a:solidFill>
                <a:effectLst/>
                <a:latin typeface="+mn-lt"/>
                <a:ea typeface="+mn-ea"/>
                <a:cs typeface="+mn-cs"/>
              </a:rPr>
              <a:t>Under ESEA districts have the ability to transfer funds it receives by formula under certain programs to other programs to better address local needs. It is important to keep in mind that once funds are transferred, they take on the identity of the Title to which they were transferred and must be spent under rules applicable to that Title. </a:t>
            </a:r>
          </a:p>
          <a:p>
            <a:endParaRPr lang="en-US" sz="1200" b="0" i="0" kern="1200" dirty="0">
              <a:solidFill>
                <a:schemeClr val="tx1"/>
              </a:solidFill>
              <a:effectLst/>
              <a:latin typeface="+mn-lt"/>
              <a:ea typeface="+mn-ea"/>
              <a:cs typeface="+mn-cs"/>
            </a:endParaRPr>
          </a:p>
          <a:p>
            <a:pPr rtl="0" fontAlgn="base"/>
            <a:r>
              <a:rPr lang="en-US" sz="1200" b="0" i="0" u="none" strike="noStrike" kern="1200" dirty="0">
                <a:solidFill>
                  <a:schemeClr val="tx1"/>
                </a:solidFill>
                <a:effectLst/>
                <a:latin typeface="+mn-lt"/>
                <a:ea typeface="+mn-ea"/>
                <a:cs typeface="+mn-cs"/>
              </a:rPr>
              <a:t>Before an LEA may transfer funds from a program subject to equitable services requirements, it must engage in timely and meaningful consultation </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with appropriate private school officials. (ESEA section 5103(e)(2).) With respect to the transferred funds, the LEA must provide private school students and teachers equitable services under the program(s) to which, and from which, the funds are transferred, based on the total amount of funds available to each program after the transfer. A district may not reserve Title II-A or IV-A funds solely to provide equitable services. </a:t>
            </a:r>
            <a:endParaRPr lang="en-US" sz="1200" b="0" i="0" kern="1200" dirty="0">
              <a:solidFill>
                <a:schemeClr val="tx1"/>
              </a:solidFill>
              <a:effectLst/>
              <a:latin typeface="+mn-lt"/>
              <a:ea typeface="+mn-ea"/>
              <a:cs typeface="+mn-cs"/>
            </a:endParaRPr>
          </a:p>
          <a:p>
            <a:endParaRPr lang="en-US" altLang="en-US" sz="1200" b="0" i="0" kern="1200" dirty="0">
              <a:solidFill>
                <a:schemeClr val="tx1"/>
              </a:solidFill>
              <a:effectLst/>
              <a:latin typeface="+mn-lt"/>
              <a:ea typeface="+mn-ea"/>
              <a:cs typeface="+mn-cs"/>
            </a:endParaRPr>
          </a:p>
          <a:p>
            <a:pPr rtl="0" fontAlgn="base"/>
            <a:r>
              <a:rPr lang="en-US" sz="1200" b="0" i="0" u="none" strike="noStrike" kern="1200" dirty="0">
                <a:solidFill>
                  <a:schemeClr val="tx1"/>
                </a:solidFill>
                <a:effectLst/>
                <a:latin typeface="+mn-lt"/>
                <a:ea typeface="+mn-ea"/>
                <a:cs typeface="+mn-cs"/>
              </a:rPr>
              <a:t>There is no limit on the amount of funds that can be transferred from one grant to another, but transfers of funds cannot cross years.</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A district cannot transfer funds into a program it does not receive an allocation for, or a program for which it declined an allocation.</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Carryover funds cannot be transferred between title programs. Once it becomes carryover, transferability is no longer an option. (NOTE FOR US: This means that if you didn’t transfer it in the initial year, you can’t transfer the remainder once it becomes carryover. If a district did not spend all its transferred funds from the first year it can still use them as transferred funds in the carryover year. </a:t>
            </a:r>
            <a:endParaRPr lang="en-US" sz="1200" b="0" i="0" kern="1200" dirty="0">
              <a:solidFill>
                <a:schemeClr val="tx1"/>
              </a:solidFill>
              <a:effectLst/>
              <a:latin typeface="+mn-lt"/>
              <a:ea typeface="+mn-ea"/>
              <a:cs typeface="+mn-cs"/>
            </a:endParaRPr>
          </a:p>
          <a:p>
            <a:endParaRPr lang="en-US" altLang="en-US" dirty="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42950" indent="-285750" eaLnBrk="0" hangingPunct="0">
              <a:defRPr>
                <a:solidFill>
                  <a:schemeClr val="tx1"/>
                </a:solidFill>
                <a:latin typeface="Century Schoolbook" panose="02040604050505020304" pitchFamily="18" charset="0"/>
                <a:cs typeface="Arial" panose="020B0604020202020204" pitchFamily="34" charset="0"/>
              </a:defRPr>
            </a:lvl2pPr>
            <a:lvl3pPr marL="1143000" indent="-228600" eaLnBrk="0" hangingPunct="0">
              <a:defRPr>
                <a:solidFill>
                  <a:schemeClr val="tx1"/>
                </a:solidFill>
                <a:latin typeface="Century Schoolbook" panose="02040604050505020304" pitchFamily="18" charset="0"/>
                <a:cs typeface="Arial" panose="020B0604020202020204" pitchFamily="34" charset="0"/>
              </a:defRPr>
            </a:lvl3pPr>
            <a:lvl4pPr marL="1600200" indent="-228600" eaLnBrk="0" hangingPunct="0">
              <a:defRPr>
                <a:solidFill>
                  <a:schemeClr val="tx1"/>
                </a:solidFill>
                <a:latin typeface="Century Schoolbook" panose="02040604050505020304" pitchFamily="18" charset="0"/>
                <a:cs typeface="Arial" panose="020B0604020202020204" pitchFamily="34" charset="0"/>
              </a:defRPr>
            </a:lvl4pPr>
            <a:lvl5pPr marL="2057400" indent="-228600" eaLnBrk="0" hangingPunct="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pPr eaLnBrk="1" hangingPunct="1"/>
            <a:fld id="{2E6FFBF0-4AC6-4278-94EF-5A6AA837AF80}" type="slidenum">
              <a:rPr lang="en-US" altLang="en-US">
                <a:latin typeface="Calibri" panose="020F0502020204030204" pitchFamily="34" charset="0"/>
              </a:rPr>
              <a:pPr eaLnBrk="1" hangingPunct="1"/>
              <a:t>19</a:t>
            </a:fld>
            <a:endParaRPr lang="en-US" altLang="en-US">
              <a:latin typeface="Calibri" panose="020F0502020204030204" pitchFamily="34" charset="0"/>
            </a:endParaRPr>
          </a:p>
        </p:txBody>
      </p:sp>
    </p:spTree>
    <p:extLst>
      <p:ext uri="{BB962C8B-B14F-4D97-AF65-F5344CB8AC3E}">
        <p14:creationId xmlns:p14="http://schemas.microsoft.com/office/powerpoint/2010/main" val="2433744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4050" y="1162050"/>
            <a:ext cx="5575300" cy="313690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a:solidFill>
                  <a:schemeClr val="tx1"/>
                </a:solidFill>
                <a:effectLst/>
                <a:latin typeface="+mn-lt"/>
                <a:ea typeface="+mn-ea"/>
                <a:cs typeface="+mn-cs"/>
              </a:rPr>
              <a:t>Title IVA </a:t>
            </a:r>
            <a:r>
              <a:rPr lang="en-US" sz="1200" kern="1200" dirty="0">
                <a:solidFill>
                  <a:schemeClr val="tx1"/>
                </a:solidFill>
                <a:effectLst/>
                <a:latin typeface="+mn-lt"/>
                <a:ea typeface="+mn-ea"/>
                <a:cs typeface="+mn-cs"/>
              </a:rPr>
              <a:t>funds are made available on July 1 of the fiscal year and remain available for obligation for a period of 27 months. This 27-month period includes an initial 15-month period of availability and an automatic 12-month extension permitted under the “</a:t>
            </a:r>
            <a:r>
              <a:rPr lang="en-US" sz="1200" kern="1200" dirty="0" err="1">
                <a:solidFill>
                  <a:schemeClr val="tx1"/>
                </a:solidFill>
                <a:effectLst/>
                <a:latin typeface="+mn-lt"/>
                <a:ea typeface="+mn-ea"/>
                <a:cs typeface="+mn-cs"/>
              </a:rPr>
              <a:t>Tydings</a:t>
            </a:r>
            <a:r>
              <a:rPr lang="en-US" sz="1200" kern="1200" dirty="0">
                <a:solidFill>
                  <a:schemeClr val="tx1"/>
                </a:solidFill>
                <a:effectLst/>
                <a:latin typeface="+mn-lt"/>
                <a:ea typeface="+mn-ea"/>
                <a:cs typeface="+mn-cs"/>
              </a:rPr>
              <a:t> Amendment”.  While</a:t>
            </a:r>
            <a:r>
              <a:rPr lang="en-US" sz="1200" kern="1200" baseline="0" dirty="0">
                <a:solidFill>
                  <a:schemeClr val="tx1"/>
                </a:solidFill>
                <a:effectLst/>
                <a:latin typeface="+mn-lt"/>
                <a:ea typeface="+mn-ea"/>
                <a:cs typeface="+mn-cs"/>
              </a:rPr>
              <a:t> districts are encouraged to obligate funds in the initial grant year, it is not uncommon for districts to have funds available from two different grant years.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slide shows the 2022-23 grant year timeline. </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14970C-3301-4DD8-87C8-448E3F8939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05314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The district applies for Title IVA funds through the CIP Budget narrative on the secure district site. I</a:t>
            </a:r>
            <a:r>
              <a:rPr lang="en-US" sz="1200" kern="1200" dirty="0">
                <a:solidFill>
                  <a:schemeClr val="tx1"/>
                </a:solidFill>
                <a:effectLst/>
                <a:latin typeface="+mn-lt"/>
                <a:ea typeface="+mn-ea"/>
                <a:cs typeface="+mn-cs"/>
              </a:rPr>
              <a:t>deally, the district’s application for Title IVA reflects the larger district plan for improvement. </a:t>
            </a:r>
          </a:p>
          <a:p>
            <a:r>
              <a:rPr lang="en-US" sz="1200" kern="1200" dirty="0">
                <a:solidFill>
                  <a:schemeClr val="tx1"/>
                </a:solidFill>
                <a:effectLst/>
                <a:latin typeface="+mn-lt"/>
                <a:ea typeface="+mn-ea"/>
                <a:cs typeface="+mn-cs"/>
              </a:rPr>
              <a:t>The two main parts are the needs assessment and the budget narrative. If a district has</a:t>
            </a:r>
            <a:r>
              <a:rPr lang="en-US" sz="1200" kern="1200" baseline="0" dirty="0">
                <a:solidFill>
                  <a:schemeClr val="tx1"/>
                </a:solidFill>
                <a:effectLst/>
                <a:latin typeface="+mn-lt"/>
                <a:ea typeface="+mn-ea"/>
                <a:cs typeface="+mn-cs"/>
              </a:rPr>
              <a:t> participating private schools then an Equitable Services tab will also appear.  The Overview and Spending pages are auto-populated.</a:t>
            </a:r>
          </a:p>
          <a:p>
            <a:pPr eaLnBrk="1" hangingPunct="1">
              <a:spcBef>
                <a:spcPct val="0"/>
              </a:spcBef>
            </a:pPr>
            <a:endParaRPr lang="en-US" altLang="en-US" sz="1000" dirty="0"/>
          </a:p>
          <a:p>
            <a:pPr defTabSz="931774" eaLnBrk="1" hangingPunct="1">
              <a:spcBef>
                <a:spcPct val="0"/>
              </a:spcBef>
              <a:defRPr/>
            </a:pPr>
            <a:endParaRPr lang="en-US" altLang="en-US" sz="1000" i="1" dirty="0">
              <a:latin typeface="Calibri" pitchFamily="34" charset="0"/>
              <a:ea typeface="Calibri" pitchFamily="34" charset="0"/>
              <a:cs typeface="Calibri" pitchFamily="34" charset="0"/>
            </a:endParaRPr>
          </a:p>
        </p:txBody>
      </p:sp>
      <p:sp>
        <p:nvSpPr>
          <p:cNvPr id="73732" name="Slide Number Placeholder 3"/>
          <p:cNvSpPr txBox="1">
            <a:spLocks noGrp="1"/>
          </p:cNvSpPr>
          <p:nvPr/>
        </p:nvSpPr>
        <p:spPr bwMode="auto">
          <a:xfrm>
            <a:off x="3972561" y="8829675"/>
            <a:ext cx="303621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701" tIns="47350" rIns="94701" bIns="47350" anchor="b"/>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C38F090B-F403-44D0-A85B-F2CE10BE0D21}" type="slidenum">
              <a:rPr lang="en-US" altLang="en-US"/>
              <a:pPr algn="r" eaLnBrk="1" hangingPunct="1">
                <a:spcBef>
                  <a:spcPct val="0"/>
                </a:spcBef>
              </a:pPr>
              <a:t>21</a:t>
            </a:fld>
            <a:endParaRPr lang="en-US" altLang="en-US"/>
          </a:p>
        </p:txBody>
      </p:sp>
    </p:spTree>
    <p:extLst>
      <p:ext uri="{BB962C8B-B14F-4D97-AF65-F5344CB8AC3E}">
        <p14:creationId xmlns:p14="http://schemas.microsoft.com/office/powerpoint/2010/main" val="35960046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0C9ABCD5-98F5-410A-83F4-317D58C43391}" type="slidenum">
              <a:rPr lang="en-US" altLang="en-US" smtClean="0"/>
              <a:pPr/>
              <a:t>3</a:t>
            </a:fld>
            <a:endParaRPr lang="en-US" altLang="en-US"/>
          </a:p>
        </p:txBody>
      </p:sp>
    </p:spTree>
    <p:extLst>
      <p:ext uri="{BB962C8B-B14F-4D97-AF65-F5344CB8AC3E}">
        <p14:creationId xmlns:p14="http://schemas.microsoft.com/office/powerpoint/2010/main" val="2025991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31774" rtl="0" eaLnBrk="1" fontAlgn="base" latinLnBrk="0" hangingPunct="1">
              <a:lnSpc>
                <a:spcPct val="100000"/>
              </a:lnSpc>
              <a:spcBef>
                <a:spcPct val="0"/>
              </a:spcBef>
              <a:spcAft>
                <a:spcPct val="0"/>
              </a:spcAft>
              <a:buClrTx/>
              <a:buSzTx/>
              <a:buFontTx/>
              <a:buNone/>
              <a:tabLst/>
              <a:defRPr/>
            </a:pPr>
            <a:endParaRPr lang="en-US" sz="1000" kern="1200" dirty="0">
              <a:solidFill>
                <a:schemeClr val="tx1"/>
              </a:solidFill>
              <a:effectLst/>
              <a:latin typeface="+mn-lt"/>
              <a:ea typeface="+mn-ea"/>
              <a:cs typeface="+mn-cs"/>
            </a:endParaRPr>
          </a:p>
        </p:txBody>
      </p:sp>
      <p:sp>
        <p:nvSpPr>
          <p:cNvPr id="73732" name="Slide Number Placeholder 3"/>
          <p:cNvSpPr txBox="1">
            <a:spLocks noGrp="1"/>
          </p:cNvSpPr>
          <p:nvPr/>
        </p:nvSpPr>
        <p:spPr bwMode="auto">
          <a:xfrm>
            <a:off x="3972561" y="8829675"/>
            <a:ext cx="303621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701" tIns="47350" rIns="94701" bIns="47350" anchor="b"/>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C38F090B-F403-44D0-A85B-F2CE10BE0D21}" type="slidenum">
              <a:rPr lang="en-US" altLang="en-US"/>
              <a:pPr algn="r" eaLnBrk="1" hangingPunct="1">
                <a:spcBef>
                  <a:spcPct val="0"/>
                </a:spcBef>
              </a:pPr>
              <a:t>22</a:t>
            </a:fld>
            <a:endParaRPr lang="en-US" altLang="en-US"/>
          </a:p>
        </p:txBody>
      </p:sp>
    </p:spTree>
    <p:extLst>
      <p:ext uri="{BB962C8B-B14F-4D97-AF65-F5344CB8AC3E}">
        <p14:creationId xmlns:p14="http://schemas.microsoft.com/office/powerpoint/2010/main" val="582243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information is included in the Needs Assessment section of the IVA CIP Budget narrative. While districts that receive less than $30K do not have to conduct a comprehensive needs assessment, all districts should reflect on these questions when planning how to spend IVA funds. </a:t>
            </a:r>
          </a:p>
          <a:p>
            <a:endParaRPr lang="en-US" dirty="0"/>
          </a:p>
          <a:p>
            <a:r>
              <a:rPr lang="en-US" dirty="0"/>
              <a:t>Needs identified as part of the integrated guidance plan can be used to meet the IVA needs assessment requirement, as long as activities identified meet allowability and SNS requirements. </a:t>
            </a:r>
          </a:p>
        </p:txBody>
      </p:sp>
      <p:sp>
        <p:nvSpPr>
          <p:cNvPr id="4" name="Slide Number Placeholder 3"/>
          <p:cNvSpPr>
            <a:spLocks noGrp="1"/>
          </p:cNvSpPr>
          <p:nvPr>
            <p:ph type="sldNum" sz="quarter" idx="5"/>
          </p:nvPr>
        </p:nvSpPr>
        <p:spPr/>
        <p:txBody>
          <a:bodyPr/>
          <a:lstStyle/>
          <a:p>
            <a:fld id="{42042C83-F474-4689-992F-134064305DAD}" type="slidenum">
              <a:rPr lang="en-US" smtClean="0"/>
              <a:t>23</a:t>
            </a:fld>
            <a:endParaRPr lang="en-US"/>
          </a:p>
        </p:txBody>
      </p:sp>
    </p:spTree>
    <p:extLst>
      <p:ext uri="{BB962C8B-B14F-4D97-AF65-F5344CB8AC3E}">
        <p14:creationId xmlns:p14="http://schemas.microsoft.com/office/powerpoint/2010/main" val="28407019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Objectives</a:t>
            </a:r>
            <a:r>
              <a:rPr lang="en-US" sz="1200" kern="1200" dirty="0">
                <a:solidFill>
                  <a:schemeClr val="tx1"/>
                </a:solidFill>
                <a:effectLst/>
                <a:latin typeface="+mn-lt"/>
                <a:ea typeface="+mn-ea"/>
                <a:cs typeface="+mn-cs"/>
              </a:rPr>
              <a:t> are the </a:t>
            </a:r>
            <a:r>
              <a:rPr lang="en-US" sz="1200" b="1" kern="1200" dirty="0">
                <a:solidFill>
                  <a:schemeClr val="tx1"/>
                </a:solidFill>
                <a:effectLst/>
                <a:latin typeface="+mn-lt"/>
                <a:ea typeface="+mn-ea"/>
                <a:cs typeface="+mn-cs"/>
              </a:rPr>
              <a:t>actionable, incremental steps that LEAs take toward achieving their outcomes</a:t>
            </a:r>
            <a:r>
              <a:rPr lang="en-US" sz="1200" kern="1200" dirty="0">
                <a:solidFill>
                  <a:schemeClr val="tx1"/>
                </a:solidFill>
                <a:effectLst/>
                <a:latin typeface="+mn-lt"/>
                <a:ea typeface="+mn-ea"/>
                <a:cs typeface="+mn-cs"/>
              </a:rPr>
              <a:t>. Once LEAs identify outcomes tied directly to needs, they can create high-quality objectives that align with the needs and outcomes. However, objectives must also be measurable to determine whether the outcomes are met. Therefore, when writing high-quality objectives, it is best to use the S.M.A.R.T or S.M.A.R.T.I.E. acronym so that they are specific, measurable, attainable, relevant, and time bound or, additionally, inclusive, and equitable.</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Outcomes</a:t>
            </a:r>
            <a:r>
              <a:rPr lang="en-US" sz="1200" kern="1200" dirty="0">
                <a:solidFill>
                  <a:schemeClr val="tx1"/>
                </a:solidFill>
                <a:effectLst/>
                <a:latin typeface="+mn-lt"/>
                <a:ea typeface="+mn-ea"/>
                <a:cs typeface="+mn-cs"/>
              </a:rPr>
              <a:t> are the broad, </a:t>
            </a:r>
            <a:r>
              <a:rPr lang="en-US" sz="1200" b="1" kern="1200" dirty="0">
                <a:solidFill>
                  <a:schemeClr val="tx1"/>
                </a:solidFill>
                <a:effectLst/>
                <a:latin typeface="+mn-lt"/>
                <a:ea typeface="+mn-ea"/>
                <a:cs typeface="+mn-cs"/>
              </a:rPr>
              <a:t>big-picture end results</a:t>
            </a:r>
            <a:r>
              <a:rPr lang="en-US" sz="1200" kern="1200" dirty="0">
                <a:solidFill>
                  <a:schemeClr val="tx1"/>
                </a:solidFill>
                <a:effectLst/>
                <a:latin typeface="+mn-lt"/>
                <a:ea typeface="+mn-ea"/>
                <a:cs typeface="+mn-cs"/>
              </a:rPr>
              <a:t> that LEAs expect their Title IV, Part A programs to accomplish. If objectives are the incremental steps that LEAs take toward achieving the end results, then outcomes are the top of the staircase. Although outcomes can be broken down into short- or long-term outcomes, they still encompass the overall impact the program expects to achieve. High-quality outcomes tie back to the needs identified in the needs assessment. Additionally, outcomes should be actionable and easily convey the change or effect the LEA expects to see.</a:t>
            </a:r>
          </a:p>
          <a:p>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24</a:t>
            </a:fld>
            <a:endParaRPr lang="en-US"/>
          </a:p>
        </p:txBody>
      </p:sp>
    </p:spTree>
    <p:extLst>
      <p:ext uri="{BB962C8B-B14F-4D97-AF65-F5344CB8AC3E}">
        <p14:creationId xmlns:p14="http://schemas.microsoft.com/office/powerpoint/2010/main" val="15641354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000" dirty="0"/>
              <a:t>We don’t know yet what the reporting will look like, but our team is working on it.</a:t>
            </a:r>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Schoolbook" panose="02040604050505020304" pitchFamily="18" charset="0"/>
                <a:cs typeface="Arial" panose="020B0604020202020204" pitchFamily="34" charset="0"/>
              </a:defRPr>
            </a:lvl1pPr>
            <a:lvl2pPr marL="715963" indent="-274638">
              <a:defRPr>
                <a:solidFill>
                  <a:schemeClr val="tx1"/>
                </a:solidFill>
                <a:latin typeface="Century Schoolbook" panose="02040604050505020304" pitchFamily="18" charset="0"/>
                <a:cs typeface="Arial" panose="020B0604020202020204" pitchFamily="34" charset="0"/>
              </a:defRPr>
            </a:lvl2pPr>
            <a:lvl3pPr marL="1101725" indent="-219075">
              <a:defRPr>
                <a:solidFill>
                  <a:schemeClr val="tx1"/>
                </a:solidFill>
                <a:latin typeface="Century Schoolbook" panose="02040604050505020304" pitchFamily="18" charset="0"/>
                <a:cs typeface="Arial" panose="020B0604020202020204" pitchFamily="34" charset="0"/>
              </a:defRPr>
            </a:lvl3pPr>
            <a:lvl4pPr marL="1541463" indent="-219075">
              <a:defRPr>
                <a:solidFill>
                  <a:schemeClr val="tx1"/>
                </a:solidFill>
                <a:latin typeface="Century Schoolbook" panose="02040604050505020304" pitchFamily="18" charset="0"/>
                <a:cs typeface="Arial" panose="020B0604020202020204" pitchFamily="34" charset="0"/>
              </a:defRPr>
            </a:lvl4pPr>
            <a:lvl5pPr marL="1982788" indent="-219075">
              <a:defRPr>
                <a:solidFill>
                  <a:schemeClr val="tx1"/>
                </a:solidFill>
                <a:latin typeface="Century Schoolbook" panose="02040604050505020304" pitchFamily="18" charset="0"/>
                <a:cs typeface="Arial" panose="020B0604020202020204" pitchFamily="34" charset="0"/>
              </a:defRPr>
            </a:lvl5pPr>
            <a:lvl6pPr marL="2439988" indent="-219075"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897188" indent="-219075"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354388" indent="-219075"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11588" indent="-219075"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fld id="{C7AC7CBD-3F5A-491A-A92A-B2E8AF1BD291}" type="slidenum">
              <a:rPr lang="en-US" altLang="en-US" smtClean="0">
                <a:latin typeface="Calibri" panose="020F0502020204030204" pitchFamily="34" charset="0"/>
              </a:rPr>
              <a:pPr/>
              <a:t>25</a:t>
            </a:fld>
            <a:endParaRPr lang="en-US" altLang="en-US">
              <a:latin typeface="Calibri" panose="020F0502020204030204" pitchFamily="34" charset="0"/>
            </a:endParaRPr>
          </a:p>
        </p:txBody>
      </p:sp>
    </p:spTree>
    <p:extLst>
      <p:ext uri="{BB962C8B-B14F-4D97-AF65-F5344CB8AC3E}">
        <p14:creationId xmlns:p14="http://schemas.microsoft.com/office/powerpoint/2010/main" val="11361923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9350"/>
            <a:ext cx="5486400" cy="3086100"/>
          </a:xfrm>
        </p:spPr>
      </p:sp>
      <p:sp>
        <p:nvSpPr>
          <p:cNvPr id="3" name="Notes Placeholder 2"/>
          <p:cNvSpPr>
            <a:spLocks noGrp="1"/>
          </p:cNvSpPr>
          <p:nvPr>
            <p:ph type="body" idx="1"/>
          </p:nvPr>
        </p:nvSpPr>
        <p:spPr>
          <a:xfrm>
            <a:off x="590550" y="4394200"/>
            <a:ext cx="5486400" cy="3600450"/>
          </a:xfrm>
        </p:spPr>
        <p:txBody>
          <a:bodyPr/>
          <a:lstStyle/>
          <a:p>
            <a:r>
              <a:rPr lang="en-US" dirty="0"/>
              <a:t>There</a:t>
            </a:r>
            <a:r>
              <a:rPr lang="en-US" baseline="0" dirty="0"/>
              <a:t> are a wide variety of resources available to support districts with Title IVA. The CIP Budget Narrative User Guide and Checklists are particularly helpful tools when submitting the narrative application.</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26</a:t>
            </a:fld>
            <a:endParaRPr lang="en-US"/>
          </a:p>
        </p:txBody>
      </p:sp>
    </p:spTree>
    <p:extLst>
      <p:ext uri="{BB962C8B-B14F-4D97-AF65-F5344CB8AC3E}">
        <p14:creationId xmlns:p14="http://schemas.microsoft.com/office/powerpoint/2010/main" val="24613065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divided</a:t>
            </a:r>
            <a:r>
              <a:rPr lang="en-US" baseline="0" dirty="0"/>
              <a:t> up the state into three sections. Each of us serves as the primary contact for the districts in these ESDs</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27</a:t>
            </a:fld>
            <a:endParaRPr lang="en-US"/>
          </a:p>
        </p:txBody>
      </p:sp>
    </p:spTree>
    <p:extLst>
      <p:ext uri="{BB962C8B-B14F-4D97-AF65-F5344CB8AC3E}">
        <p14:creationId xmlns:p14="http://schemas.microsoft.com/office/powerpoint/2010/main" val="36375439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team has moved from a programmatic</a:t>
            </a:r>
            <a:r>
              <a:rPr lang="en-US" baseline="0" dirty="0"/>
              <a:t> model </a:t>
            </a:r>
            <a:r>
              <a:rPr lang="en-US" dirty="0"/>
              <a:t>to</a:t>
            </a:r>
            <a:r>
              <a:rPr lang="en-US" baseline="0" dirty="0"/>
              <a:t> a regional support model. Each of us has taken a section of the state to support across Titles IA, IIA, IVA and VB.</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28</a:t>
            </a:fld>
            <a:endParaRPr lang="en-US"/>
          </a:p>
        </p:txBody>
      </p:sp>
    </p:spTree>
    <p:extLst>
      <p:ext uri="{BB962C8B-B14F-4D97-AF65-F5344CB8AC3E}">
        <p14:creationId xmlns:p14="http://schemas.microsoft.com/office/powerpoint/2010/main" val="24210671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a:solidFill>
                  <a:schemeClr val="tx1"/>
                </a:solidFill>
                <a:effectLst/>
                <a:latin typeface="+mn-lt"/>
                <a:ea typeface="+mn-ea"/>
                <a:cs typeface="+mn-cs"/>
              </a:rPr>
              <a:t>The purpose of the SSAE grant program is to improve students’ academic achievement by increasing the capacity of states, LEAs, schools, and local communities to:</a:t>
            </a:r>
          </a:p>
          <a:p>
            <a:endParaRPr lang="en-US" sz="1200" kern="1200" dirty="0">
              <a:solidFill>
                <a:schemeClr val="tx1"/>
              </a:solidFill>
              <a:effectLst/>
              <a:latin typeface="+mn-lt"/>
              <a:ea typeface="+mn-ea"/>
              <a:cs typeface="+mn-cs"/>
            </a:endParaRPr>
          </a:p>
          <a:p>
            <a:pPr lvl="0"/>
            <a:r>
              <a:rPr lang="en-US" dirty="0">
                <a:effectLst/>
              </a:rPr>
              <a:t>Provide all students with access to a well-rounded education;</a:t>
            </a:r>
          </a:p>
          <a:p>
            <a:pPr lvl="0"/>
            <a:r>
              <a:rPr lang="en-US" dirty="0">
                <a:effectLst/>
              </a:rPr>
              <a:t>Improve school conditions for student learning; and </a:t>
            </a:r>
          </a:p>
          <a:p>
            <a:pPr lvl="0"/>
            <a:r>
              <a:rPr lang="en-US" sz="1200" kern="1200" dirty="0">
                <a:solidFill>
                  <a:schemeClr val="tx1"/>
                </a:solidFill>
                <a:effectLst/>
                <a:latin typeface="+mn-lt"/>
                <a:ea typeface="+mn-ea"/>
                <a:cs typeface="+mn-cs"/>
              </a:rPr>
              <a:t>Improve the use of technology in order to improve the academic achievement and digital literacy of all students.</a:t>
            </a:r>
          </a:p>
          <a:p>
            <a:endParaRPr lang="en-US" altLang="en-US" dirty="0"/>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15963" indent="-274638">
              <a:spcBef>
                <a:spcPct val="30000"/>
              </a:spcBef>
              <a:defRPr sz="1200">
                <a:solidFill>
                  <a:schemeClr val="tx1"/>
                </a:solidFill>
                <a:latin typeface="Calibri" panose="020F0502020204030204" pitchFamily="34" charset="0"/>
              </a:defRPr>
            </a:lvl2pPr>
            <a:lvl3pPr marL="1101725" indent="-219075">
              <a:spcBef>
                <a:spcPct val="30000"/>
              </a:spcBef>
              <a:defRPr sz="1200">
                <a:solidFill>
                  <a:schemeClr val="tx1"/>
                </a:solidFill>
                <a:latin typeface="Calibri" panose="020F0502020204030204" pitchFamily="34" charset="0"/>
              </a:defRPr>
            </a:lvl3pPr>
            <a:lvl4pPr marL="1541463" indent="-219075">
              <a:spcBef>
                <a:spcPct val="30000"/>
              </a:spcBef>
              <a:defRPr sz="1200">
                <a:solidFill>
                  <a:schemeClr val="tx1"/>
                </a:solidFill>
                <a:latin typeface="Calibri" panose="020F0502020204030204" pitchFamily="34" charset="0"/>
              </a:defRPr>
            </a:lvl4pPr>
            <a:lvl5pPr marL="1982788" indent="-219075">
              <a:spcBef>
                <a:spcPct val="30000"/>
              </a:spcBef>
              <a:defRPr sz="1200">
                <a:solidFill>
                  <a:schemeClr val="tx1"/>
                </a:solidFill>
                <a:latin typeface="Calibri" panose="020F0502020204030204" pitchFamily="34" charset="0"/>
              </a:defRPr>
            </a:lvl5pPr>
            <a:lvl6pPr marL="2439988" indent="-219075" eaLnBrk="0" fontAlgn="base" hangingPunct="0">
              <a:spcBef>
                <a:spcPct val="30000"/>
              </a:spcBef>
              <a:spcAft>
                <a:spcPct val="0"/>
              </a:spcAft>
              <a:defRPr sz="1200">
                <a:solidFill>
                  <a:schemeClr val="tx1"/>
                </a:solidFill>
                <a:latin typeface="Calibri" panose="020F0502020204030204" pitchFamily="34" charset="0"/>
              </a:defRPr>
            </a:lvl6pPr>
            <a:lvl7pPr marL="2897188" indent="-219075" eaLnBrk="0" fontAlgn="base" hangingPunct="0">
              <a:spcBef>
                <a:spcPct val="30000"/>
              </a:spcBef>
              <a:spcAft>
                <a:spcPct val="0"/>
              </a:spcAft>
              <a:defRPr sz="1200">
                <a:solidFill>
                  <a:schemeClr val="tx1"/>
                </a:solidFill>
                <a:latin typeface="Calibri" panose="020F0502020204030204" pitchFamily="34" charset="0"/>
              </a:defRPr>
            </a:lvl7pPr>
            <a:lvl8pPr marL="3354388" indent="-219075" eaLnBrk="0" fontAlgn="base" hangingPunct="0">
              <a:spcBef>
                <a:spcPct val="30000"/>
              </a:spcBef>
              <a:spcAft>
                <a:spcPct val="0"/>
              </a:spcAft>
              <a:defRPr sz="1200">
                <a:solidFill>
                  <a:schemeClr val="tx1"/>
                </a:solidFill>
                <a:latin typeface="Calibri" panose="020F0502020204030204" pitchFamily="34" charset="0"/>
              </a:defRPr>
            </a:lvl8pPr>
            <a:lvl9pPr marL="3811588" indent="-2190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12828CD-D8CC-495D-B3C3-19409D43D34D}" type="slidenum">
              <a:rPr lang="en-US" altLang="en-US" sz="1300" smtClean="0"/>
              <a:pPr>
                <a:spcBef>
                  <a:spcPct val="0"/>
                </a:spcBef>
              </a:pPr>
              <a:t>4</a:t>
            </a:fld>
            <a:endParaRPr lang="en-US" altLang="en-US" sz="1300"/>
          </a:p>
        </p:txBody>
      </p:sp>
    </p:spTree>
    <p:extLst>
      <p:ext uri="{BB962C8B-B14F-4D97-AF65-F5344CB8AC3E}">
        <p14:creationId xmlns:p14="http://schemas.microsoft.com/office/powerpoint/2010/main" val="40620297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21843958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31774" rtl="0" eaLnBrk="1" fontAlgn="base" latinLnBrk="0" hangingPunct="1">
              <a:lnSpc>
                <a:spcPct val="100000"/>
              </a:lnSpc>
              <a:spcBef>
                <a:spcPct val="0"/>
              </a:spcBef>
              <a:spcAft>
                <a:spcPct val="0"/>
              </a:spcAft>
              <a:buClrTx/>
              <a:buSzTx/>
              <a:buFontTx/>
              <a:buNone/>
              <a:tabLst/>
              <a:defRPr/>
            </a:pPr>
            <a:r>
              <a:rPr lang="en-US" sz="1000" kern="1200" baseline="0" dirty="0">
                <a:solidFill>
                  <a:schemeClr val="tx1"/>
                </a:solidFill>
                <a:effectLst/>
                <a:latin typeface="+mn-lt"/>
                <a:ea typeface="+mn-ea"/>
                <a:cs typeface="+mn-cs"/>
              </a:rPr>
              <a:t>I</a:t>
            </a:r>
            <a:r>
              <a:rPr lang="en-US" sz="1000" kern="1200" dirty="0">
                <a:solidFill>
                  <a:schemeClr val="tx1"/>
                </a:solidFill>
                <a:effectLst/>
                <a:latin typeface="+mn-lt"/>
                <a:ea typeface="+mn-ea"/>
                <a:cs typeface="+mn-cs"/>
              </a:rPr>
              <a:t>deally, the district’s application for Title IVA reflects the larger district plan for improvement. Districts are not expected to engage in a “needs assessment process” just for Title IVA.</a:t>
            </a:r>
          </a:p>
          <a:p>
            <a:pPr marL="0" marR="0" indent="0" algn="l" defTabSz="931774" rtl="0" eaLnBrk="1" fontAlgn="base" latinLnBrk="0" hangingPunct="1">
              <a:lnSpc>
                <a:spcPct val="100000"/>
              </a:lnSpc>
              <a:spcBef>
                <a:spcPct val="0"/>
              </a:spcBef>
              <a:spcAft>
                <a:spcPct val="0"/>
              </a:spcAft>
              <a:buClrTx/>
              <a:buSzTx/>
              <a:buFontTx/>
              <a:buNone/>
              <a:tabLst/>
              <a:defRPr/>
            </a:pPr>
            <a:endParaRPr lang="en-US" sz="1000" kern="1200" dirty="0">
              <a:solidFill>
                <a:schemeClr val="tx1"/>
              </a:solidFill>
              <a:effectLst/>
              <a:latin typeface="+mn-lt"/>
              <a:ea typeface="+mn-ea"/>
              <a:cs typeface="+mn-cs"/>
            </a:endParaRPr>
          </a:p>
          <a:p>
            <a:pPr marL="0" marR="0" indent="0" algn="l" defTabSz="931774" rtl="0" eaLnBrk="1" fontAlgn="base" latinLnBrk="0" hangingPunct="1">
              <a:lnSpc>
                <a:spcPct val="100000"/>
              </a:lnSpc>
              <a:spcBef>
                <a:spcPct val="0"/>
              </a:spcBef>
              <a:spcAft>
                <a:spcPct val="0"/>
              </a:spcAft>
              <a:buClrTx/>
              <a:buSzTx/>
              <a:buFontTx/>
              <a:buNone/>
              <a:tabLst/>
              <a:defRPr/>
            </a:pPr>
            <a:r>
              <a:rPr lang="en-US" sz="1000" kern="1200" dirty="0">
                <a:solidFill>
                  <a:schemeClr val="tx1"/>
                </a:solidFill>
                <a:effectLst/>
                <a:latin typeface="+mn-lt"/>
                <a:ea typeface="+mn-ea"/>
                <a:cs typeface="+mn-cs"/>
              </a:rPr>
              <a:t>In the Needs Assessment section of the Title IVA application, districts respond to two prompts:</a:t>
            </a:r>
            <a:r>
              <a:rPr lang="en-US" sz="1000" kern="1200" baseline="0" dirty="0">
                <a:solidFill>
                  <a:schemeClr val="tx1"/>
                </a:solidFill>
                <a:effectLst/>
                <a:latin typeface="+mn-lt"/>
                <a:ea typeface="+mn-ea"/>
                <a:cs typeface="+mn-cs"/>
              </a:rPr>
              <a:t> one identifying the needs and priorities of the district that will be supported with IVA funds and the other </a:t>
            </a:r>
            <a:r>
              <a:rPr lang="en-US" sz="1200" b="0" i="0" kern="1200" baseline="0" dirty="0">
                <a:solidFill>
                  <a:schemeClr val="tx1"/>
                </a:solidFill>
                <a:effectLst/>
                <a:latin typeface="+mn-lt"/>
                <a:ea typeface="+mn-ea"/>
                <a:cs typeface="+mn-cs"/>
              </a:rPr>
              <a:t>listing </a:t>
            </a:r>
            <a:r>
              <a:rPr lang="en-US" sz="1200" b="0" i="0" kern="1200" dirty="0">
                <a:solidFill>
                  <a:schemeClr val="tx1"/>
                </a:solidFill>
                <a:effectLst/>
                <a:latin typeface="+mn-lt"/>
                <a:ea typeface="+mn-ea"/>
                <a:cs typeface="+mn-cs"/>
              </a:rPr>
              <a:t>the program objectives and outcomes for the Title IV-A funded activities and how the district will periodically evaluate the effectiveness of these activities.</a:t>
            </a:r>
          </a:p>
          <a:p>
            <a:pPr marL="0" marR="0" indent="0" algn="l" defTabSz="931774" rtl="0" eaLnBrk="1" fontAlgn="base" latinLnBrk="0" hangingPunct="1">
              <a:lnSpc>
                <a:spcPct val="100000"/>
              </a:lnSpc>
              <a:spcBef>
                <a:spcPct val="0"/>
              </a:spcBef>
              <a:spcAft>
                <a:spcPct val="0"/>
              </a:spcAft>
              <a:buClrTx/>
              <a:buSzTx/>
              <a:buFontTx/>
              <a:buNone/>
              <a:tabLst/>
              <a:defRPr/>
            </a:pPr>
            <a:endParaRPr lang="en-US" sz="1200" b="1" i="0" kern="1200" dirty="0">
              <a:solidFill>
                <a:schemeClr val="tx1"/>
              </a:solidFill>
              <a:effectLst/>
              <a:latin typeface="+mn-lt"/>
              <a:ea typeface="+mn-ea"/>
              <a:cs typeface="+mn-cs"/>
            </a:endParaRPr>
          </a:p>
          <a:p>
            <a:pPr marL="0" marR="0" indent="0" algn="l" defTabSz="931774" rtl="0" eaLnBrk="1" fontAlgn="base" latinLnBrk="0" hangingPunct="1">
              <a:lnSpc>
                <a:spcPct val="100000"/>
              </a:lnSpc>
              <a:spcBef>
                <a:spcPct val="0"/>
              </a:spcBef>
              <a:spcAft>
                <a:spcPct val="0"/>
              </a:spcAft>
              <a:buClrTx/>
              <a:buSzTx/>
              <a:buFontTx/>
              <a:buNone/>
              <a:tabLst/>
              <a:defRPr/>
            </a:pPr>
            <a:r>
              <a:rPr lang="en-US" sz="1000" dirty="0">
                <a:ea typeface="Times New Roman" panose="02020603050405020304" pitchFamily="18" charset="0"/>
              </a:rPr>
              <a:t>LEAs must meaningfully consult with a wide array of stakeholders when designing their SSAE programs and before transferring funds. </a:t>
            </a:r>
          </a:p>
          <a:p>
            <a:pPr marL="0" indent="0">
              <a:buNone/>
            </a:pPr>
            <a:endParaRPr lang="en-US" sz="1000" dirty="0">
              <a:ea typeface="Times New Roman" panose="02020603050405020304" pitchFamily="18" charset="0"/>
            </a:endParaRPr>
          </a:p>
          <a:p>
            <a:r>
              <a:rPr lang="en-US" sz="1000" dirty="0">
                <a:ea typeface="Times New Roman" panose="02020603050405020304" pitchFamily="18" charset="0"/>
              </a:rPr>
              <a:t>They must also engage in continuing consultation with stakeholders to improve SSAE activities and to coordinate SSAE activities with other activities conducted in the community.</a:t>
            </a:r>
          </a:p>
          <a:p>
            <a:endParaRPr lang="en-US" sz="1000" dirty="0">
              <a:ea typeface="Times New Roman" panose="02020603050405020304" pitchFamily="18" charset="0"/>
            </a:endParaRPr>
          </a:p>
          <a:p>
            <a:pPr marL="0" marR="0" indent="0" algn="l" defTabSz="931774" rtl="0" eaLnBrk="1" fontAlgn="base" latinLnBrk="0" hangingPunct="1">
              <a:lnSpc>
                <a:spcPct val="100000"/>
              </a:lnSpc>
              <a:spcBef>
                <a:spcPct val="0"/>
              </a:spcBef>
              <a:spcAft>
                <a:spcPct val="0"/>
              </a:spcAft>
              <a:buClrTx/>
              <a:buSzTx/>
              <a:buFontTx/>
              <a:buNone/>
              <a:tabLst/>
              <a:defRPr/>
            </a:pPr>
            <a:endParaRPr lang="en-US" sz="1000" kern="1200" dirty="0">
              <a:solidFill>
                <a:schemeClr val="tx1"/>
              </a:solidFill>
              <a:effectLst/>
              <a:latin typeface="+mn-lt"/>
              <a:ea typeface="+mn-ea"/>
              <a:cs typeface="+mn-cs"/>
            </a:endParaRPr>
          </a:p>
        </p:txBody>
      </p:sp>
      <p:sp>
        <p:nvSpPr>
          <p:cNvPr id="73732" name="Slide Number Placeholder 3"/>
          <p:cNvSpPr txBox="1">
            <a:spLocks noGrp="1"/>
          </p:cNvSpPr>
          <p:nvPr/>
        </p:nvSpPr>
        <p:spPr bwMode="auto">
          <a:xfrm>
            <a:off x="3972561" y="8829675"/>
            <a:ext cx="303621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701" tIns="47350" rIns="94701" bIns="47350" anchor="b"/>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C38F090B-F403-44D0-A85B-F2CE10BE0D21}" type="slidenum">
              <a:rPr lang="en-US" altLang="en-US"/>
              <a:pPr algn="r" eaLnBrk="1" hangingPunct="1">
                <a:spcBef>
                  <a:spcPct val="0"/>
                </a:spcBef>
              </a:pPr>
              <a:t>6</a:t>
            </a:fld>
            <a:endParaRPr lang="en-US" altLang="en-US"/>
          </a:p>
        </p:txBody>
      </p:sp>
    </p:spTree>
    <p:extLst>
      <p:ext uri="{BB962C8B-B14F-4D97-AF65-F5344CB8AC3E}">
        <p14:creationId xmlns:p14="http://schemas.microsoft.com/office/powerpoint/2010/main" val="1157837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1200" i="0" dirty="0">
                <a:cs typeface="Calibri" panose="020F0502020204030204" pitchFamily="34" charset="0"/>
              </a:rPr>
              <a:t>It</a:t>
            </a:r>
            <a:r>
              <a:rPr lang="en-US" altLang="en-US" sz="1200" i="0" baseline="0" dirty="0">
                <a:cs typeface="Calibri" panose="020F0502020204030204" pitchFamily="34" charset="0"/>
              </a:rPr>
              <a:t> is important to note that p</a:t>
            </a:r>
            <a:r>
              <a:rPr lang="en-US" altLang="en-US" sz="1200" i="0" dirty="0">
                <a:cs typeface="Calibri" panose="020F0502020204030204" pitchFamily="34" charset="0"/>
              </a:rPr>
              <a:t>rivate schools are eligible</a:t>
            </a:r>
            <a:r>
              <a:rPr lang="en-US" altLang="en-US" sz="1200" i="0" baseline="0" dirty="0">
                <a:cs typeface="Calibri" panose="020F0502020204030204" pitchFamily="34" charset="0"/>
              </a:rPr>
              <a:t> for equitable services under Title IIA. Districts must engage in consultation with private schools within district boundaries annually to determine if they wish to participate. As a result of completing the Private School information linked in the district’s CIP Budget narrative dashboard an equitable services worksheet will automatically be generated. </a:t>
            </a:r>
            <a:r>
              <a:rPr lang="en-US" altLang="en-US" dirty="0"/>
              <a:t>When calculating total enrollment on the ES worksheet – all students in the district and PS are included which is different from the Title IA</a:t>
            </a:r>
            <a:r>
              <a:rPr lang="en-US" altLang="en-US" baseline="0" dirty="0"/>
              <a:t> calculation.</a:t>
            </a:r>
            <a:endParaRPr lang="en-US" altLang="en-US" sz="1200" i="0" dirty="0">
              <a:cs typeface="Calibri" panose="020F0502020204030204" pitchFamily="34" charset="0"/>
            </a:endParaRPr>
          </a:p>
          <a:p>
            <a:pPr marL="0" marR="0" indent="0" algn="l" defTabSz="914400" rtl="0" eaLnBrk="1" fontAlgn="base" latinLnBrk="0" hangingPunct="1">
              <a:lnSpc>
                <a:spcPct val="100000"/>
              </a:lnSpc>
              <a:spcBef>
                <a:spcPct val="0"/>
              </a:spcBef>
              <a:spcAft>
                <a:spcPct val="0"/>
              </a:spcAft>
              <a:buClrTx/>
              <a:buSzTx/>
              <a:buFontTx/>
              <a:buNone/>
              <a:tabLst/>
              <a:defRPr/>
            </a:pPr>
            <a:endParaRPr lang="en-US" altLang="en-US" sz="1200" i="0" dirty="0">
              <a:cs typeface="Calibri" panose="020F0502020204030204" pitchFamily="34" charset="0"/>
            </a:endParaRPr>
          </a:p>
          <a:p>
            <a:r>
              <a:rPr lang="en-US" altLang="en-US" dirty="0">
                <a:solidFill>
                  <a:srgbClr val="FF0000"/>
                </a:solidFill>
              </a:rPr>
              <a:t>The amount a district must reserve to provide equitable services for private school teachers and other educational personnel is based on the district’s </a:t>
            </a:r>
            <a:r>
              <a:rPr lang="en-US" altLang="en-US" b="1" dirty="0">
                <a:solidFill>
                  <a:srgbClr val="FF0000"/>
                </a:solidFill>
              </a:rPr>
              <a:t>total </a:t>
            </a:r>
            <a:r>
              <a:rPr lang="en-US" altLang="en-US" dirty="0">
                <a:solidFill>
                  <a:srgbClr val="FF0000"/>
                </a:solidFill>
              </a:rPr>
              <a:t>Title II</a:t>
            </a:r>
            <a:r>
              <a:rPr lang="en-US" altLang="en-US" baseline="0" dirty="0">
                <a:solidFill>
                  <a:srgbClr val="FF0000"/>
                </a:solidFill>
              </a:rPr>
              <a:t> </a:t>
            </a:r>
            <a:r>
              <a:rPr lang="en-US" altLang="en-US" dirty="0">
                <a:solidFill>
                  <a:srgbClr val="FF0000"/>
                </a:solidFill>
              </a:rPr>
              <a:t>allocation less administrative costs. </a:t>
            </a:r>
          </a:p>
          <a:p>
            <a:endParaRPr lang="en-US" altLang="en-US" dirty="0"/>
          </a:p>
          <a:p>
            <a:r>
              <a:rPr lang="en-US" altLang="en-US" dirty="0"/>
              <a:t>The district can deduct costs for administering IIA to private schools,</a:t>
            </a:r>
            <a:r>
              <a:rPr lang="en-US" altLang="en-US" baseline="0" dirty="0"/>
              <a:t> which </a:t>
            </a:r>
            <a:r>
              <a:rPr lang="en-US" altLang="en-US" dirty="0"/>
              <a:t>means costs that are incurred in operating the grant. This includes things like conducting meetings, negotiating contracts, processing purchase orders, accounting activities, file maintenance, conference registration, etc</a:t>
            </a:r>
            <a:r>
              <a:rPr lang="en-US" altLang="en-US" baseline="0" dirty="0"/>
              <a:t>. However, the total for administrative costs for the purpose of calculating the equitable share cannot exceed the district’s indirect rate.</a:t>
            </a:r>
            <a:endParaRPr lang="en-US" altLang="en-US" dirty="0"/>
          </a:p>
          <a:p>
            <a:endParaRPr lang="en-US" altLang="en-US" dirty="0"/>
          </a:p>
          <a:p>
            <a:endParaRPr lang="en-US" altLang="en-US" dirty="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15963" indent="-274638">
              <a:spcBef>
                <a:spcPct val="30000"/>
              </a:spcBef>
              <a:defRPr sz="1200">
                <a:solidFill>
                  <a:schemeClr val="tx1"/>
                </a:solidFill>
                <a:latin typeface="Calibri" panose="020F0502020204030204" pitchFamily="34" charset="0"/>
              </a:defRPr>
            </a:lvl2pPr>
            <a:lvl3pPr marL="1101725" indent="-219075">
              <a:spcBef>
                <a:spcPct val="30000"/>
              </a:spcBef>
              <a:defRPr sz="1200">
                <a:solidFill>
                  <a:schemeClr val="tx1"/>
                </a:solidFill>
                <a:latin typeface="Calibri" panose="020F0502020204030204" pitchFamily="34" charset="0"/>
              </a:defRPr>
            </a:lvl3pPr>
            <a:lvl4pPr marL="1541463" indent="-219075">
              <a:spcBef>
                <a:spcPct val="30000"/>
              </a:spcBef>
              <a:defRPr sz="1200">
                <a:solidFill>
                  <a:schemeClr val="tx1"/>
                </a:solidFill>
                <a:latin typeface="Calibri" panose="020F0502020204030204" pitchFamily="34" charset="0"/>
              </a:defRPr>
            </a:lvl4pPr>
            <a:lvl5pPr marL="1982788" indent="-219075">
              <a:spcBef>
                <a:spcPct val="30000"/>
              </a:spcBef>
              <a:defRPr sz="1200">
                <a:solidFill>
                  <a:schemeClr val="tx1"/>
                </a:solidFill>
                <a:latin typeface="Calibri" panose="020F0502020204030204" pitchFamily="34" charset="0"/>
              </a:defRPr>
            </a:lvl5pPr>
            <a:lvl6pPr marL="2439988" indent="-219075" eaLnBrk="0" fontAlgn="base" hangingPunct="0">
              <a:spcBef>
                <a:spcPct val="30000"/>
              </a:spcBef>
              <a:spcAft>
                <a:spcPct val="0"/>
              </a:spcAft>
              <a:defRPr sz="1200">
                <a:solidFill>
                  <a:schemeClr val="tx1"/>
                </a:solidFill>
                <a:latin typeface="Calibri" panose="020F0502020204030204" pitchFamily="34" charset="0"/>
              </a:defRPr>
            </a:lvl6pPr>
            <a:lvl7pPr marL="2897188" indent="-219075" eaLnBrk="0" fontAlgn="base" hangingPunct="0">
              <a:spcBef>
                <a:spcPct val="30000"/>
              </a:spcBef>
              <a:spcAft>
                <a:spcPct val="0"/>
              </a:spcAft>
              <a:defRPr sz="1200">
                <a:solidFill>
                  <a:schemeClr val="tx1"/>
                </a:solidFill>
                <a:latin typeface="Calibri" panose="020F0502020204030204" pitchFamily="34" charset="0"/>
              </a:defRPr>
            </a:lvl7pPr>
            <a:lvl8pPr marL="3354388" indent="-219075" eaLnBrk="0" fontAlgn="base" hangingPunct="0">
              <a:spcBef>
                <a:spcPct val="30000"/>
              </a:spcBef>
              <a:spcAft>
                <a:spcPct val="0"/>
              </a:spcAft>
              <a:defRPr sz="1200">
                <a:solidFill>
                  <a:schemeClr val="tx1"/>
                </a:solidFill>
                <a:latin typeface="Calibri" panose="020F0502020204030204" pitchFamily="34" charset="0"/>
              </a:defRPr>
            </a:lvl8pPr>
            <a:lvl9pPr marL="3811588" indent="-2190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5734507-439F-4137-AF23-DBE1D40877DF}" type="slidenum">
              <a:rPr lang="en-US" altLang="en-US" sz="1300" smtClean="0"/>
              <a:pPr>
                <a:spcBef>
                  <a:spcPct val="0"/>
                </a:spcBef>
              </a:pPr>
              <a:t>7</a:t>
            </a:fld>
            <a:endParaRPr lang="en-US" altLang="en-US" sz="1300"/>
          </a:p>
        </p:txBody>
      </p:sp>
    </p:spTree>
    <p:extLst>
      <p:ext uri="{BB962C8B-B14F-4D97-AF65-F5344CB8AC3E}">
        <p14:creationId xmlns:p14="http://schemas.microsoft.com/office/powerpoint/2010/main" val="42675377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The spending options are organized by the three spending categories described in the law.</a:t>
            </a:r>
          </a:p>
          <a:p>
            <a:endParaRPr lang="en-US" altLang="en-US" dirty="0"/>
          </a:p>
          <a:p>
            <a:endParaRPr lang="en-US" altLang="en-US" dirty="0"/>
          </a:p>
          <a:p>
            <a:endParaRPr lang="en-US" altLang="en-US" dirty="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42950" indent="-285750" eaLnBrk="0" hangingPunct="0">
              <a:defRPr>
                <a:solidFill>
                  <a:schemeClr val="tx1"/>
                </a:solidFill>
                <a:latin typeface="Century Schoolbook" panose="02040604050505020304" pitchFamily="18" charset="0"/>
                <a:cs typeface="Arial" panose="020B0604020202020204" pitchFamily="34" charset="0"/>
              </a:defRPr>
            </a:lvl2pPr>
            <a:lvl3pPr marL="1143000" indent="-228600" eaLnBrk="0" hangingPunct="0">
              <a:defRPr>
                <a:solidFill>
                  <a:schemeClr val="tx1"/>
                </a:solidFill>
                <a:latin typeface="Century Schoolbook" panose="02040604050505020304" pitchFamily="18" charset="0"/>
                <a:cs typeface="Arial" panose="020B0604020202020204" pitchFamily="34" charset="0"/>
              </a:defRPr>
            </a:lvl3pPr>
            <a:lvl4pPr marL="1600200" indent="-228600" eaLnBrk="0" hangingPunct="0">
              <a:defRPr>
                <a:solidFill>
                  <a:schemeClr val="tx1"/>
                </a:solidFill>
                <a:latin typeface="Century Schoolbook" panose="02040604050505020304" pitchFamily="18" charset="0"/>
                <a:cs typeface="Arial" panose="020B0604020202020204" pitchFamily="34" charset="0"/>
              </a:defRPr>
            </a:lvl4pPr>
            <a:lvl5pPr marL="2057400" indent="-228600" eaLnBrk="0" hangingPunct="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pPr eaLnBrk="1" hangingPunct="1"/>
            <a:fld id="{2E6FFBF0-4AC6-4278-94EF-5A6AA837AF80}" type="slidenum">
              <a:rPr lang="en-US" altLang="en-US">
                <a:latin typeface="Calibri" panose="020F0502020204030204" pitchFamily="34" charset="0"/>
              </a:rPr>
              <a:pPr eaLnBrk="1" hangingPunct="1"/>
              <a:t>9</a:t>
            </a:fld>
            <a:endParaRPr lang="en-US" altLang="en-US">
              <a:latin typeface="Calibri" panose="020F0502020204030204" pitchFamily="34" charset="0"/>
            </a:endParaRPr>
          </a:p>
        </p:txBody>
      </p:sp>
    </p:spTree>
    <p:extLst>
      <p:ext uri="{BB962C8B-B14F-4D97-AF65-F5344CB8AC3E}">
        <p14:creationId xmlns:p14="http://schemas.microsoft.com/office/powerpoint/2010/main" val="11774263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language out of the non-regulatory guidance. Activities in the well rounded education bucket should reflect increasing opportunities for students. Making sure that all students have access is a central tenet of WRE.</a:t>
            </a:r>
          </a:p>
          <a:p>
            <a:endParaRPr lang="en-US" dirty="0"/>
          </a:p>
          <a:p>
            <a:r>
              <a:rPr lang="en-US" dirty="0"/>
              <a:t>Districts that receive more than $30K in Title IVA funds must spend at least 20% in this category.</a:t>
            </a:r>
          </a:p>
          <a:p>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10</a:t>
            </a:fld>
            <a:endParaRPr lang="en-US"/>
          </a:p>
        </p:txBody>
      </p:sp>
    </p:spTree>
    <p:extLst>
      <p:ext uri="{BB962C8B-B14F-4D97-AF65-F5344CB8AC3E}">
        <p14:creationId xmlns:p14="http://schemas.microsoft.com/office/powerpoint/2010/main" val="1569609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Safe and healthy students encompasses environment as well as programs. It can also support professional development in these areas. Activities in this bucket should demonstrate how they foster safe, healthy, supportive, and drug-free school environments.</a:t>
            </a:r>
          </a:p>
        </p:txBody>
      </p:sp>
      <p:sp>
        <p:nvSpPr>
          <p:cNvPr id="4" name="Slide Number Placeholder 3"/>
          <p:cNvSpPr>
            <a:spLocks noGrp="1"/>
          </p:cNvSpPr>
          <p:nvPr>
            <p:ph type="sldNum" sz="quarter" idx="5"/>
          </p:nvPr>
        </p:nvSpPr>
        <p:spPr/>
        <p:txBody>
          <a:bodyPr/>
          <a:lstStyle/>
          <a:p>
            <a:fld id="{42042C83-F474-4689-992F-134064305DAD}" type="slidenum">
              <a:rPr lang="en-US" smtClean="0"/>
              <a:t>11</a:t>
            </a:fld>
            <a:endParaRPr lang="en-US"/>
          </a:p>
        </p:txBody>
      </p:sp>
    </p:spTree>
    <p:extLst>
      <p:ext uri="{BB962C8B-B14F-4D97-AF65-F5344CB8AC3E}">
        <p14:creationId xmlns:p14="http://schemas.microsoft.com/office/powerpoint/2010/main" val="16345126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3/12/2026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3/12/2026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3/12/2026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pic>
        <p:nvPicPr>
          <p:cNvPr id="2" name="Picture 5" descr="I:\aOutsideOffice\Jenni Knaus ODE\Publishing Development ODE\1170823_ODE_HLogo TAG_2016-FINAL-RGB from Illustratorr.jpg"/>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73600" y="5853114"/>
            <a:ext cx="2540000"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1"/>
          <p:cNvSpPr>
            <a:spLocks noGrp="1"/>
          </p:cNvSpPr>
          <p:nvPr>
            <p:ph type="dt" sz="half" idx="10"/>
          </p:nvPr>
        </p:nvSpPr>
        <p:spPr/>
        <p:txBody>
          <a:bodyPr/>
          <a:lstStyle>
            <a:lvl1pPr>
              <a:defRPr/>
            </a:lvl1pPr>
          </a:lstStyle>
          <a:p>
            <a:pPr>
              <a:defRPr/>
            </a:pPr>
            <a:endParaRPr lang="en-US" altLang="en-US"/>
          </a:p>
        </p:txBody>
      </p:sp>
      <p:sp>
        <p:nvSpPr>
          <p:cNvPr id="4" name="Slide Number Placeholder 3"/>
          <p:cNvSpPr>
            <a:spLocks noGrp="1"/>
          </p:cNvSpPr>
          <p:nvPr>
            <p:ph type="sldNum" sz="quarter" idx="11"/>
          </p:nvPr>
        </p:nvSpPr>
        <p:spPr>
          <a:xfrm>
            <a:off x="8128000" y="6245225"/>
            <a:ext cx="2844800" cy="476250"/>
          </a:xfrm>
        </p:spPr>
        <p:txBody>
          <a:bodyPr/>
          <a:lstStyle>
            <a:lvl1pPr>
              <a:defRPr/>
            </a:lvl1pPr>
          </a:lstStyle>
          <a:p>
            <a:fld id="{731B009C-F82B-44BC-B1E1-09D4ED5C878A}" type="slidenum">
              <a:rPr lang="en-US" altLang="en-US"/>
              <a:pPr/>
              <a:t>‹#›</a:t>
            </a:fld>
            <a:endParaRPr lang="en-US" altLang="en-US"/>
          </a:p>
        </p:txBody>
      </p:sp>
    </p:spTree>
    <p:extLst>
      <p:ext uri="{BB962C8B-B14F-4D97-AF65-F5344CB8AC3E}">
        <p14:creationId xmlns:p14="http://schemas.microsoft.com/office/powerpoint/2010/main" val="22298404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3/12/2026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3/12/2026</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3/12/2026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3/12/2026</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3/12/2026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3/12/2026</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3/12/2026</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3/12/2026</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3/12/2026</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3/12/2026</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3/12/2026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3/12/2026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3/12/2026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3/12/2026</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3/12/2026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3/12/2026</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3/12/2026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3/12/2026</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3/12/2026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3/12/2026</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3/12/2026</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3/12/2026</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3/12/2026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3/12/2026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3/12/2026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3/12/2026</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3/12/2026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3/12/2026</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3/12/2026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3/12/2026</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3/12/2026</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3/12/2026</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3/12/2026</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3/12/2026</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3/12/2026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3/12/2026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3/12/2026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3/12/2026</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3/12/2026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hf hdr="0" dt="0"/>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3/12/2026</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3/12/2026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3/12/2026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3/12/2026</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3/12/2026</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3/12/2026</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3/12/2026</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3/12/2026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3/12/2026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3/12/2026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3/12/2026</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3/12/2026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3/12/2026</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3/12/2026</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3/12/2026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3/12/2026</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3/12/2026</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3/12/2026</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3/12/2026</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3/12/2026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3/12/2026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69A71A3-950D-4899-B79B-35F2758BD331}"/>
              </a:ext>
            </a:extLst>
          </p:cNvPr>
          <p:cNvGrpSpPr/>
          <p:nvPr userDrawn="1"/>
        </p:nvGrpSpPr>
        <p:grpSpPr>
          <a:xfrm>
            <a:off x="0" y="1207341"/>
            <a:ext cx="12192000" cy="4467863"/>
            <a:chOff x="0" y="1207336"/>
            <a:chExt cx="12192000" cy="4467863"/>
          </a:xfrm>
        </p:grpSpPr>
        <p:sp>
          <p:nvSpPr>
            <p:cNvPr id="33" name="Flowchart: Delay 24">
              <a:extLst>
                <a:ext uri="{FF2B5EF4-FFF2-40B4-BE49-F238E27FC236}">
                  <a16:creationId xmlns:a16="http://schemas.microsoft.com/office/drawing/2014/main" id="{928187B2-0394-40AE-9F9C-6682AC71596C}"/>
                </a:ext>
              </a:extLst>
            </p:cNvPr>
            <p:cNvSpPr/>
            <p:nvPr userDrawn="1"/>
          </p:nvSpPr>
          <p:spPr>
            <a:xfrm flipH="1">
              <a:off x="2613003" y="3441616"/>
              <a:ext cx="1849273" cy="2052000"/>
            </a:xfrm>
            <a:custGeom>
              <a:avLst/>
              <a:gdLst>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 name="connsiteX5" fmla="*/ 0 w 2066400"/>
                <a:gd name="connsiteY5" fmla="*/ 0 h 2422800"/>
                <a:gd name="connsiteX0" fmla="*/ 7185 w 2073585"/>
                <a:gd name="connsiteY0" fmla="*/ 0 h 2422800"/>
                <a:gd name="connsiteX1" fmla="*/ 1040385 w 2073585"/>
                <a:gd name="connsiteY1" fmla="*/ 0 h 2422800"/>
                <a:gd name="connsiteX2" fmla="*/ 2073585 w 2073585"/>
                <a:gd name="connsiteY2" fmla="*/ 1211400 h 2422800"/>
                <a:gd name="connsiteX3" fmla="*/ 1040385 w 2073585"/>
                <a:gd name="connsiteY3" fmla="*/ 2422800 h 2422800"/>
                <a:gd name="connsiteX4" fmla="*/ 7185 w 2073585"/>
                <a:gd name="connsiteY4" fmla="*/ 2422800 h 2422800"/>
                <a:gd name="connsiteX5" fmla="*/ 0 w 2073585"/>
                <a:gd name="connsiteY5" fmla="*/ 1045208 h 2422800"/>
                <a:gd name="connsiteX6" fmla="*/ 7185 w 2073585"/>
                <a:gd name="connsiteY6" fmla="*/ 0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6" fmla="*/ 91440 w 2073585"/>
                <a:gd name="connsiteY6" fmla="*/ 1136648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6400" h="2422800">
                  <a:moveTo>
                    <a:pt x="0" y="0"/>
                  </a:moveTo>
                  <a:lnTo>
                    <a:pt x="1033200" y="0"/>
                  </a:lnTo>
                  <a:cubicBezTo>
                    <a:pt x="1603821" y="0"/>
                    <a:pt x="2066400" y="542362"/>
                    <a:pt x="2066400" y="1211400"/>
                  </a:cubicBezTo>
                  <a:cubicBezTo>
                    <a:pt x="2066400" y="1880438"/>
                    <a:pt x="1603821" y="2422800"/>
                    <a:pt x="1033200" y="2422800"/>
                  </a:cubicBezTo>
                  <a:lnTo>
                    <a:pt x="0" y="2422800"/>
                  </a:lnTo>
                </a:path>
              </a:pathLst>
            </a:custGeom>
            <a:noFill/>
            <a:ln w="3556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25" name="Flowchart: Delay 24">
              <a:extLst>
                <a:ext uri="{FF2B5EF4-FFF2-40B4-BE49-F238E27FC236}">
                  <a16:creationId xmlns:a16="http://schemas.microsoft.com/office/drawing/2014/main" id="{355D9AC9-E7B7-459E-925B-0047C675B750}"/>
                </a:ext>
              </a:extLst>
            </p:cNvPr>
            <p:cNvSpPr/>
            <p:nvPr userDrawn="1"/>
          </p:nvSpPr>
          <p:spPr>
            <a:xfrm>
              <a:off x="9491472" y="1379494"/>
              <a:ext cx="1849273" cy="2052000"/>
            </a:xfrm>
            <a:custGeom>
              <a:avLst/>
              <a:gdLst>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 name="connsiteX5" fmla="*/ 0 w 2066400"/>
                <a:gd name="connsiteY5" fmla="*/ 0 h 2422800"/>
                <a:gd name="connsiteX0" fmla="*/ 7185 w 2073585"/>
                <a:gd name="connsiteY0" fmla="*/ 0 h 2422800"/>
                <a:gd name="connsiteX1" fmla="*/ 1040385 w 2073585"/>
                <a:gd name="connsiteY1" fmla="*/ 0 h 2422800"/>
                <a:gd name="connsiteX2" fmla="*/ 2073585 w 2073585"/>
                <a:gd name="connsiteY2" fmla="*/ 1211400 h 2422800"/>
                <a:gd name="connsiteX3" fmla="*/ 1040385 w 2073585"/>
                <a:gd name="connsiteY3" fmla="*/ 2422800 h 2422800"/>
                <a:gd name="connsiteX4" fmla="*/ 7185 w 2073585"/>
                <a:gd name="connsiteY4" fmla="*/ 2422800 h 2422800"/>
                <a:gd name="connsiteX5" fmla="*/ 0 w 2073585"/>
                <a:gd name="connsiteY5" fmla="*/ 1045208 h 2422800"/>
                <a:gd name="connsiteX6" fmla="*/ 7185 w 2073585"/>
                <a:gd name="connsiteY6" fmla="*/ 0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6" fmla="*/ 91440 w 2073585"/>
                <a:gd name="connsiteY6" fmla="*/ 1136648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6400" h="2422800">
                  <a:moveTo>
                    <a:pt x="0" y="0"/>
                  </a:moveTo>
                  <a:lnTo>
                    <a:pt x="1033200" y="0"/>
                  </a:lnTo>
                  <a:cubicBezTo>
                    <a:pt x="1603821" y="0"/>
                    <a:pt x="2066400" y="542362"/>
                    <a:pt x="2066400" y="1211400"/>
                  </a:cubicBezTo>
                  <a:cubicBezTo>
                    <a:pt x="2066400" y="1880438"/>
                    <a:pt x="1603821" y="2422800"/>
                    <a:pt x="1033200" y="2422800"/>
                  </a:cubicBezTo>
                  <a:lnTo>
                    <a:pt x="0" y="2422800"/>
                  </a:lnTo>
                </a:path>
              </a:pathLst>
            </a:custGeom>
            <a:noFill/>
            <a:ln w="3556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15" name="Rectangle 14">
              <a:extLst>
                <a:ext uri="{FF2B5EF4-FFF2-40B4-BE49-F238E27FC236}">
                  <a16:creationId xmlns:a16="http://schemas.microsoft.com/office/drawing/2014/main" id="{5302FB5C-BDE1-4891-8E91-CB3F868629BB}"/>
                </a:ext>
              </a:extLst>
            </p:cNvPr>
            <p:cNvSpPr/>
            <p:nvPr userDrawn="1"/>
          </p:nvSpPr>
          <p:spPr>
            <a:xfrm>
              <a:off x="4416552" y="1207336"/>
              <a:ext cx="5074920" cy="356616"/>
            </a:xfrm>
            <a:prstGeom prst="rect">
              <a:avLst/>
            </a:prstGeom>
            <a:gradFill flip="none" rotWithShape="1">
              <a:gsLst>
                <a:gs pos="0">
                  <a:srgbClr val="BAC82F"/>
                </a:gs>
                <a:gs pos="100000">
                  <a:srgbClr val="0C6D8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11" name="Rectangle 10">
              <a:extLst>
                <a:ext uri="{FF2B5EF4-FFF2-40B4-BE49-F238E27FC236}">
                  <a16:creationId xmlns:a16="http://schemas.microsoft.com/office/drawing/2014/main" id="{D09DE4F0-7E7E-4423-A407-CD6485ACBB4F}"/>
                </a:ext>
              </a:extLst>
            </p:cNvPr>
            <p:cNvSpPr/>
            <p:nvPr userDrawn="1"/>
          </p:nvSpPr>
          <p:spPr>
            <a:xfrm>
              <a:off x="0" y="1207336"/>
              <a:ext cx="4416552" cy="356616"/>
            </a:xfrm>
            <a:prstGeom prst="rect">
              <a:avLst/>
            </a:prstGeom>
            <a:gradFill flip="none" rotWithShape="1">
              <a:gsLst>
                <a:gs pos="0">
                  <a:srgbClr val="F2C020"/>
                </a:gs>
                <a:gs pos="100000">
                  <a:srgbClr val="BAC82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28" name="Rectangle 27">
              <a:extLst>
                <a:ext uri="{FF2B5EF4-FFF2-40B4-BE49-F238E27FC236}">
                  <a16:creationId xmlns:a16="http://schemas.microsoft.com/office/drawing/2014/main" id="{4ED74833-8EE3-4FA9-B6D2-03710E410482}"/>
                </a:ext>
              </a:extLst>
            </p:cNvPr>
            <p:cNvSpPr/>
            <p:nvPr userDrawn="1"/>
          </p:nvSpPr>
          <p:spPr>
            <a:xfrm>
              <a:off x="4416552" y="3269385"/>
              <a:ext cx="5074920" cy="356616"/>
            </a:xfrm>
            <a:prstGeom prst="rect">
              <a:avLst/>
            </a:prstGeom>
            <a:gradFill flip="none" rotWithShape="1">
              <a:gsLst>
                <a:gs pos="0">
                  <a:schemeClr val="tx2"/>
                </a:gs>
                <a:gs pos="100000">
                  <a:schemeClr val="tx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37" name="Rectangle 36">
              <a:extLst>
                <a:ext uri="{FF2B5EF4-FFF2-40B4-BE49-F238E27FC236}">
                  <a16:creationId xmlns:a16="http://schemas.microsoft.com/office/drawing/2014/main" id="{94005B59-B78D-469E-BAA4-E7B2A61E103D}"/>
                </a:ext>
              </a:extLst>
            </p:cNvPr>
            <p:cNvSpPr/>
            <p:nvPr userDrawn="1"/>
          </p:nvSpPr>
          <p:spPr>
            <a:xfrm>
              <a:off x="4414968" y="5318583"/>
              <a:ext cx="5074920" cy="356616"/>
            </a:xfrm>
            <a:prstGeom prst="rect">
              <a:avLst/>
            </a:prstGeom>
            <a:gradFill flip="none" rotWithShape="1">
              <a:gsLst>
                <a:gs pos="0">
                  <a:schemeClr val="tx2"/>
                </a:gs>
                <a:gs pos="52000">
                  <a:schemeClr val="accent3"/>
                </a:gs>
                <a:gs pos="100000">
                  <a:srgbClr val="F2C02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64" name="Rectangle 63">
              <a:extLst>
                <a:ext uri="{FF2B5EF4-FFF2-40B4-BE49-F238E27FC236}">
                  <a16:creationId xmlns:a16="http://schemas.microsoft.com/office/drawing/2014/main" id="{40BE4BEF-834D-4D0F-8E96-F1F8E6600C46}"/>
                </a:ext>
              </a:extLst>
            </p:cNvPr>
            <p:cNvSpPr/>
            <p:nvPr userDrawn="1"/>
          </p:nvSpPr>
          <p:spPr>
            <a:xfrm>
              <a:off x="9448800" y="5317275"/>
              <a:ext cx="2743200" cy="356616"/>
            </a:xfrm>
            <a:prstGeom prst="rect">
              <a:avLst/>
            </a:prstGeom>
            <a:gradFill flip="none" rotWithShape="1">
              <a:gsLst>
                <a:gs pos="0">
                  <a:schemeClr val="accent5"/>
                </a:gs>
                <a:gs pos="100000">
                  <a:srgbClr val="F2C02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grpSp>
      <p:sp>
        <p:nvSpPr>
          <p:cNvPr id="2" name="Title 1">
            <a:extLst>
              <a:ext uri="{FF2B5EF4-FFF2-40B4-BE49-F238E27FC236}">
                <a16:creationId xmlns:a16="http://schemas.microsoft.com/office/drawing/2014/main" id="{1A4D6C00-E83E-4187-903F-A0A515BA93F6}"/>
              </a:ext>
            </a:extLst>
          </p:cNvPr>
          <p:cNvSpPr>
            <a:spLocks noGrp="1"/>
          </p:cNvSpPr>
          <p:nvPr>
            <p:ph type="title" hasCustomPrompt="1"/>
          </p:nvPr>
        </p:nvSpPr>
        <p:spPr>
          <a:xfrm>
            <a:off x="462642" y="2079876"/>
            <a:ext cx="3052087" cy="1475598"/>
          </a:xfrm>
        </p:spPr>
        <p:txBody>
          <a:bodyPr lIns="0" tIns="0" rIns="0" bIns="0"/>
          <a:lstStyle>
            <a:lvl1pPr>
              <a:defRPr/>
            </a:lvl1pPr>
          </a:lstStyle>
          <a:p>
            <a:r>
              <a:rPr lang="en-US" noProof="0"/>
              <a:t>CLICK TO EDIT</a:t>
            </a:r>
            <a:br>
              <a:rPr lang="en-US" noProof="0"/>
            </a:br>
            <a:r>
              <a:rPr lang="en-US" noProof="0"/>
              <a:t>MASTER TITLE</a:t>
            </a:r>
            <a:br>
              <a:rPr lang="en-US" noProof="0"/>
            </a:br>
            <a:r>
              <a:rPr lang="en-US" noProof="0"/>
              <a:t>STYLE</a:t>
            </a:r>
          </a:p>
        </p:txBody>
      </p:sp>
      <p:sp>
        <p:nvSpPr>
          <p:cNvPr id="8" name="Text Placeholder 7">
            <a:extLst>
              <a:ext uri="{FF2B5EF4-FFF2-40B4-BE49-F238E27FC236}">
                <a16:creationId xmlns:a16="http://schemas.microsoft.com/office/drawing/2014/main" id="{00F0DE95-4ED7-482F-BB4E-C1238B352DAD}"/>
              </a:ext>
            </a:extLst>
          </p:cNvPr>
          <p:cNvSpPr>
            <a:spLocks noGrp="1"/>
          </p:cNvSpPr>
          <p:nvPr>
            <p:ph type="body" sz="quarter" idx="13" hasCustomPrompt="1"/>
          </p:nvPr>
        </p:nvSpPr>
        <p:spPr>
          <a:xfrm>
            <a:off x="461968" y="3587774"/>
            <a:ext cx="1726129" cy="291597"/>
          </a:xfrm>
        </p:spPr>
        <p:txBody>
          <a:bodyPr lIns="0" tIns="0" rIns="0" bIns="0">
            <a:normAutofit/>
          </a:bodyPr>
          <a:lstStyle>
            <a:lvl1pPr marL="0" indent="0">
              <a:buNone/>
              <a:defRPr sz="1500" b="1" i="1">
                <a:solidFill>
                  <a:schemeClr val="tx2"/>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20XX-20XX</a:t>
            </a:r>
          </a:p>
        </p:txBody>
      </p:sp>
      <p:sp>
        <p:nvSpPr>
          <p:cNvPr id="9" name="Text Placeholder 7">
            <a:extLst>
              <a:ext uri="{FF2B5EF4-FFF2-40B4-BE49-F238E27FC236}">
                <a16:creationId xmlns:a16="http://schemas.microsoft.com/office/drawing/2014/main" id="{1F135EA3-D982-467F-B90A-B791DFDDA877}"/>
              </a:ext>
            </a:extLst>
          </p:cNvPr>
          <p:cNvSpPr>
            <a:spLocks noGrp="1"/>
          </p:cNvSpPr>
          <p:nvPr>
            <p:ph type="body" sz="quarter" idx="14" hasCustomPrompt="1"/>
          </p:nvPr>
        </p:nvSpPr>
        <p:spPr>
          <a:xfrm>
            <a:off x="461968" y="3927199"/>
            <a:ext cx="1726129" cy="378571"/>
          </a:xfrm>
        </p:spPr>
        <p:txBody>
          <a:bodyPr lIns="0" tIns="0" rIns="0" bIns="0">
            <a:normAutofit/>
          </a:bodyPr>
          <a:lstStyle>
            <a:lvl1pPr marL="0" indent="0">
              <a:buNone/>
              <a:defRPr sz="150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3 Years Plan</a:t>
            </a:r>
          </a:p>
        </p:txBody>
      </p:sp>
      <p:sp>
        <p:nvSpPr>
          <p:cNvPr id="106" name="Picture Placeholder 104">
            <a:extLst>
              <a:ext uri="{FF2B5EF4-FFF2-40B4-BE49-F238E27FC236}">
                <a16:creationId xmlns:a16="http://schemas.microsoft.com/office/drawing/2014/main" id="{4580320F-7723-4672-AB19-22C87ECD53D3}"/>
              </a:ext>
            </a:extLst>
          </p:cNvPr>
          <p:cNvSpPr>
            <a:spLocks noGrp="1"/>
          </p:cNvSpPr>
          <p:nvPr>
            <p:ph type="pic" sz="quarter" idx="56"/>
          </p:nvPr>
        </p:nvSpPr>
        <p:spPr>
          <a:xfrm>
            <a:off x="461963" y="5725379"/>
            <a:ext cx="950912" cy="685800"/>
          </a:xfrm>
          <a:ln w="3556">
            <a:solidFill>
              <a:srgbClr val="454D55"/>
            </a:solidFill>
          </a:ln>
        </p:spPr>
        <p:txBody>
          <a:bodyPr anchor="ctr" anchorCtr="0">
            <a:noAutofit/>
          </a:bodyPr>
          <a:lstStyle>
            <a:lvl1pPr marL="0" indent="0" algn="ctr">
              <a:buNone/>
              <a:defRPr sz="900"/>
            </a:lvl1pPr>
          </a:lstStyle>
          <a:p>
            <a:r>
              <a:rPr lang="en-US" noProof="0"/>
              <a:t>Click icon to add picture</a:t>
            </a:r>
          </a:p>
        </p:txBody>
      </p:sp>
      <p:sp>
        <p:nvSpPr>
          <p:cNvPr id="108" name="Text Placeholder 42">
            <a:extLst>
              <a:ext uri="{FF2B5EF4-FFF2-40B4-BE49-F238E27FC236}">
                <a16:creationId xmlns:a16="http://schemas.microsoft.com/office/drawing/2014/main" id="{F6CA33C8-1786-4D07-8C52-AE1469894B67}"/>
              </a:ext>
            </a:extLst>
          </p:cNvPr>
          <p:cNvSpPr>
            <a:spLocks noGrp="1"/>
          </p:cNvSpPr>
          <p:nvPr>
            <p:ph type="body" sz="quarter" idx="57" hasCustomPrompt="1"/>
          </p:nvPr>
        </p:nvSpPr>
        <p:spPr>
          <a:xfrm>
            <a:off x="2565129" y="863644"/>
            <a:ext cx="1044000" cy="1044000"/>
          </a:xfrm>
          <a:prstGeom prst="ellipse">
            <a:avLst/>
          </a:prstGeom>
          <a:solidFill>
            <a:srgbClr val="BAC82F"/>
          </a:solidFill>
          <a:ln w="72390">
            <a:solidFill>
              <a:schemeClr val="bg1"/>
            </a:solidFill>
          </a:ln>
        </p:spPr>
        <p:txBody>
          <a:bodyPr lIns="0" tIns="0" rIns="0" bIns="0" anchor="ctr" anchorCtr="0">
            <a:normAutofit/>
          </a:bodyPr>
          <a:lstStyle>
            <a:lvl1pPr marL="0" indent="0" algn="ctr">
              <a:buNone/>
              <a:defRPr lang="ru-RU" sz="1650" kern="1200" dirty="0">
                <a:solidFill>
                  <a:srgbClr val="454D55"/>
                </a:solidFill>
                <a:latin typeface="+mj-lt"/>
                <a:ea typeface="+mn-ea"/>
                <a:cs typeface="+mn-cs"/>
              </a:defRPr>
            </a:lvl1pPr>
          </a:lstStyle>
          <a:p>
            <a:pPr lvl="0"/>
            <a:r>
              <a:rPr lang="en-US" noProof="0"/>
              <a:t>20XX</a:t>
            </a:r>
          </a:p>
        </p:txBody>
      </p:sp>
      <p:sp>
        <p:nvSpPr>
          <p:cNvPr id="44" name="Text Placeholder 42">
            <a:extLst>
              <a:ext uri="{FF2B5EF4-FFF2-40B4-BE49-F238E27FC236}">
                <a16:creationId xmlns:a16="http://schemas.microsoft.com/office/drawing/2014/main" id="{62E3BBD0-72BD-45D7-BE15-8B93AFB86258}"/>
              </a:ext>
            </a:extLst>
          </p:cNvPr>
          <p:cNvSpPr>
            <a:spLocks noGrp="1"/>
          </p:cNvSpPr>
          <p:nvPr>
            <p:ph type="body" sz="quarter" idx="15" hasCustomPrompt="1"/>
          </p:nvPr>
        </p:nvSpPr>
        <p:spPr>
          <a:xfrm>
            <a:off x="4414968" y="843980"/>
            <a:ext cx="1044000" cy="1044000"/>
          </a:xfrm>
          <a:prstGeom prst="ellipse">
            <a:avLst/>
          </a:prstGeom>
          <a:solidFill>
            <a:schemeClr val="bg1"/>
          </a:solidFill>
          <a:ln w="72390">
            <a:solidFill>
              <a:srgbClr val="BAC82F"/>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Q1</a:t>
            </a:r>
          </a:p>
        </p:txBody>
      </p:sp>
      <p:sp>
        <p:nvSpPr>
          <p:cNvPr id="80" name="Text Placeholder 7">
            <a:extLst>
              <a:ext uri="{FF2B5EF4-FFF2-40B4-BE49-F238E27FC236}">
                <a16:creationId xmlns:a16="http://schemas.microsoft.com/office/drawing/2014/main" id="{C695E72E-773D-407A-AFA4-EF90ADF9D131}"/>
              </a:ext>
            </a:extLst>
          </p:cNvPr>
          <p:cNvSpPr>
            <a:spLocks noGrp="1"/>
          </p:cNvSpPr>
          <p:nvPr>
            <p:ph type="body" sz="quarter" idx="32" hasCustomPrompt="1"/>
          </p:nvPr>
        </p:nvSpPr>
        <p:spPr>
          <a:xfrm>
            <a:off x="4078440" y="436306"/>
            <a:ext cx="1726129" cy="204276"/>
          </a:xfrm>
        </p:spPr>
        <p:txBody>
          <a:bodyPr lIns="0" tIns="0" rIns="0" bIns="0">
            <a:normAutofit/>
          </a:bodyPr>
          <a:lstStyle>
            <a:lvl1pPr marL="0" indent="0" algn="ctr">
              <a:buNone/>
              <a:defRPr sz="1125" b="0" i="0">
                <a:solidFill>
                  <a:srgbClr val="BAC82F"/>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1" name="Text Placeholder 7">
            <a:extLst>
              <a:ext uri="{FF2B5EF4-FFF2-40B4-BE49-F238E27FC236}">
                <a16:creationId xmlns:a16="http://schemas.microsoft.com/office/drawing/2014/main" id="{7463FB1C-AFEB-4EAE-B84D-A1613AF5BA7C}"/>
              </a:ext>
            </a:extLst>
          </p:cNvPr>
          <p:cNvSpPr>
            <a:spLocks noGrp="1"/>
          </p:cNvSpPr>
          <p:nvPr>
            <p:ph type="body" sz="quarter" idx="33" hasCustomPrompt="1"/>
          </p:nvPr>
        </p:nvSpPr>
        <p:spPr>
          <a:xfrm>
            <a:off x="4078438" y="618762"/>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0" name="Text Placeholder 42">
            <a:extLst>
              <a:ext uri="{FF2B5EF4-FFF2-40B4-BE49-F238E27FC236}">
                <a16:creationId xmlns:a16="http://schemas.microsoft.com/office/drawing/2014/main" id="{12DFAD2F-3ED1-46BF-B662-2E96A42C48E7}"/>
              </a:ext>
            </a:extLst>
          </p:cNvPr>
          <p:cNvSpPr>
            <a:spLocks noGrp="1"/>
          </p:cNvSpPr>
          <p:nvPr>
            <p:ph type="body" sz="quarter" idx="17" hasCustomPrompt="1"/>
          </p:nvPr>
        </p:nvSpPr>
        <p:spPr>
          <a:xfrm>
            <a:off x="5759136" y="863644"/>
            <a:ext cx="1044000" cy="1044000"/>
          </a:xfrm>
          <a:prstGeom prst="ellipse">
            <a:avLst/>
          </a:prstGeom>
          <a:solidFill>
            <a:schemeClr val="bg1"/>
          </a:solidFill>
          <a:ln w="72390">
            <a:solidFill>
              <a:schemeClr val="accent2">
                <a:alpha val="60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Q2</a:t>
            </a:r>
          </a:p>
        </p:txBody>
      </p:sp>
      <p:sp>
        <p:nvSpPr>
          <p:cNvPr id="82" name="Text Placeholder 7">
            <a:extLst>
              <a:ext uri="{FF2B5EF4-FFF2-40B4-BE49-F238E27FC236}">
                <a16:creationId xmlns:a16="http://schemas.microsoft.com/office/drawing/2014/main" id="{622FB247-DB8F-4B67-B9EA-5741E1DDBEEE}"/>
              </a:ext>
            </a:extLst>
          </p:cNvPr>
          <p:cNvSpPr>
            <a:spLocks noGrp="1"/>
          </p:cNvSpPr>
          <p:nvPr>
            <p:ph type="body" sz="quarter" idx="34" hasCustomPrompt="1"/>
          </p:nvPr>
        </p:nvSpPr>
        <p:spPr>
          <a:xfrm>
            <a:off x="5422685" y="2025874"/>
            <a:ext cx="1726129" cy="204276"/>
          </a:xfrm>
        </p:spPr>
        <p:txBody>
          <a:bodyPr lIns="0" tIns="0" rIns="0" bIns="0">
            <a:normAutofit/>
          </a:bodyPr>
          <a:lstStyle>
            <a:lvl1pPr marL="0" indent="0" algn="ctr">
              <a:buNone/>
              <a:defRPr sz="1125" b="0" i="0">
                <a:solidFill>
                  <a:srgbClr val="81BF3B"/>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3" name="Text Placeholder 7">
            <a:extLst>
              <a:ext uri="{FF2B5EF4-FFF2-40B4-BE49-F238E27FC236}">
                <a16:creationId xmlns:a16="http://schemas.microsoft.com/office/drawing/2014/main" id="{CE2C8800-C93B-4E93-9AE2-9CBFC1E6D764}"/>
              </a:ext>
            </a:extLst>
          </p:cNvPr>
          <p:cNvSpPr>
            <a:spLocks noGrp="1"/>
          </p:cNvSpPr>
          <p:nvPr>
            <p:ph type="body" sz="quarter" idx="35" hasCustomPrompt="1"/>
          </p:nvPr>
        </p:nvSpPr>
        <p:spPr>
          <a:xfrm>
            <a:off x="5422684" y="220833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49" name="Text Placeholder 42">
            <a:extLst>
              <a:ext uri="{FF2B5EF4-FFF2-40B4-BE49-F238E27FC236}">
                <a16:creationId xmlns:a16="http://schemas.microsoft.com/office/drawing/2014/main" id="{CC1B1148-CFC2-4FF7-8B7C-9502EB650064}"/>
              </a:ext>
            </a:extLst>
          </p:cNvPr>
          <p:cNvSpPr>
            <a:spLocks noGrp="1"/>
          </p:cNvSpPr>
          <p:nvPr>
            <p:ph type="body" sz="quarter" idx="18" hasCustomPrompt="1"/>
          </p:nvPr>
        </p:nvSpPr>
        <p:spPr>
          <a:xfrm>
            <a:off x="7103304" y="863644"/>
            <a:ext cx="1044000" cy="1044000"/>
          </a:xfrm>
          <a:prstGeom prst="ellipse">
            <a:avLst/>
          </a:prstGeom>
          <a:solidFill>
            <a:schemeClr val="bg1"/>
          </a:solidFill>
          <a:ln w="72390">
            <a:solidFill>
              <a:schemeClr val="accent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Q3</a:t>
            </a:r>
          </a:p>
        </p:txBody>
      </p:sp>
      <p:sp>
        <p:nvSpPr>
          <p:cNvPr id="84" name="Text Placeholder 7">
            <a:extLst>
              <a:ext uri="{FF2B5EF4-FFF2-40B4-BE49-F238E27FC236}">
                <a16:creationId xmlns:a16="http://schemas.microsoft.com/office/drawing/2014/main" id="{60559160-7568-4A5B-88B4-DBB3C42D5D10}"/>
              </a:ext>
            </a:extLst>
          </p:cNvPr>
          <p:cNvSpPr>
            <a:spLocks noGrp="1"/>
          </p:cNvSpPr>
          <p:nvPr>
            <p:ph type="body" sz="quarter" idx="36" hasCustomPrompt="1"/>
          </p:nvPr>
        </p:nvSpPr>
        <p:spPr>
          <a:xfrm>
            <a:off x="6755395" y="437795"/>
            <a:ext cx="1726129" cy="204276"/>
          </a:xfrm>
        </p:spPr>
        <p:txBody>
          <a:bodyPr lIns="0" tIns="0" rIns="0" bIns="0">
            <a:normAutofit/>
          </a:bodyPr>
          <a:lstStyle>
            <a:lvl1pPr marL="0" indent="0" algn="ctr">
              <a:buNone/>
              <a:defRPr sz="1125" b="0" i="0">
                <a:solidFill>
                  <a:srgbClr val="2CA05B"/>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5" name="Text Placeholder 7">
            <a:extLst>
              <a:ext uri="{FF2B5EF4-FFF2-40B4-BE49-F238E27FC236}">
                <a16:creationId xmlns:a16="http://schemas.microsoft.com/office/drawing/2014/main" id="{AED30C6D-348A-4701-A27D-F10DFC175AC0}"/>
              </a:ext>
            </a:extLst>
          </p:cNvPr>
          <p:cNvSpPr>
            <a:spLocks noGrp="1"/>
          </p:cNvSpPr>
          <p:nvPr>
            <p:ph type="body" sz="quarter" idx="37" hasCustomPrompt="1"/>
          </p:nvPr>
        </p:nvSpPr>
        <p:spPr>
          <a:xfrm>
            <a:off x="6755394" y="618762"/>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46" name="Text Placeholder 42">
            <a:extLst>
              <a:ext uri="{FF2B5EF4-FFF2-40B4-BE49-F238E27FC236}">
                <a16:creationId xmlns:a16="http://schemas.microsoft.com/office/drawing/2014/main" id="{DC934A70-FE40-4A89-9799-1A672346662A}"/>
              </a:ext>
            </a:extLst>
          </p:cNvPr>
          <p:cNvSpPr>
            <a:spLocks noGrp="1"/>
          </p:cNvSpPr>
          <p:nvPr>
            <p:ph type="body" sz="quarter" idx="16" hasCustomPrompt="1"/>
          </p:nvPr>
        </p:nvSpPr>
        <p:spPr>
          <a:xfrm>
            <a:off x="8447472" y="863644"/>
            <a:ext cx="1044000" cy="1044000"/>
          </a:xfrm>
          <a:prstGeom prst="ellipse">
            <a:avLst/>
          </a:prstGeom>
          <a:solidFill>
            <a:schemeClr val="bg1"/>
          </a:solidFill>
          <a:ln w="72390">
            <a:solidFill>
              <a:schemeClr val="accent2">
                <a:lumMod val="75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Q4</a:t>
            </a:r>
          </a:p>
        </p:txBody>
      </p:sp>
      <p:sp>
        <p:nvSpPr>
          <p:cNvPr id="86" name="Text Placeholder 7">
            <a:extLst>
              <a:ext uri="{FF2B5EF4-FFF2-40B4-BE49-F238E27FC236}">
                <a16:creationId xmlns:a16="http://schemas.microsoft.com/office/drawing/2014/main" id="{AB11D018-DEEE-4BCE-B5F0-2B33DD39A6B9}"/>
              </a:ext>
            </a:extLst>
          </p:cNvPr>
          <p:cNvSpPr>
            <a:spLocks noGrp="1"/>
          </p:cNvSpPr>
          <p:nvPr>
            <p:ph type="body" sz="quarter" idx="38" hasCustomPrompt="1"/>
          </p:nvPr>
        </p:nvSpPr>
        <p:spPr>
          <a:xfrm>
            <a:off x="8106877" y="2025874"/>
            <a:ext cx="1726129" cy="204276"/>
          </a:xfrm>
        </p:spPr>
        <p:txBody>
          <a:bodyPr lIns="0" tIns="0" rIns="0" bIns="0">
            <a:normAutofit/>
          </a:bodyPr>
          <a:lstStyle>
            <a:lvl1pPr marL="0" indent="0" algn="ctr">
              <a:buNone/>
              <a:defRPr sz="1125" b="0" i="0">
                <a:solidFill>
                  <a:srgbClr val="1B866F"/>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7" name="Text Placeholder 7">
            <a:extLst>
              <a:ext uri="{FF2B5EF4-FFF2-40B4-BE49-F238E27FC236}">
                <a16:creationId xmlns:a16="http://schemas.microsoft.com/office/drawing/2014/main" id="{085539ED-B933-484F-8ECB-700829A52CAB}"/>
              </a:ext>
            </a:extLst>
          </p:cNvPr>
          <p:cNvSpPr>
            <a:spLocks noGrp="1"/>
          </p:cNvSpPr>
          <p:nvPr>
            <p:ph type="body" sz="quarter" idx="39" hasCustomPrompt="1"/>
          </p:nvPr>
        </p:nvSpPr>
        <p:spPr>
          <a:xfrm>
            <a:off x="8106876" y="220833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73" name="Text Placeholder 42">
            <a:extLst>
              <a:ext uri="{FF2B5EF4-FFF2-40B4-BE49-F238E27FC236}">
                <a16:creationId xmlns:a16="http://schemas.microsoft.com/office/drawing/2014/main" id="{F3728A77-BAED-49CA-87A0-DFCB220B3A28}"/>
              </a:ext>
            </a:extLst>
          </p:cNvPr>
          <p:cNvSpPr>
            <a:spLocks noGrp="1"/>
          </p:cNvSpPr>
          <p:nvPr>
            <p:ph type="body" sz="quarter" idx="28" hasCustomPrompt="1"/>
          </p:nvPr>
        </p:nvSpPr>
        <p:spPr>
          <a:xfrm>
            <a:off x="10705088" y="1917406"/>
            <a:ext cx="1044000" cy="1044000"/>
          </a:xfrm>
          <a:prstGeom prst="ellipse">
            <a:avLst/>
          </a:prstGeom>
          <a:solidFill>
            <a:schemeClr val="tx1"/>
          </a:solidFill>
          <a:ln w="72390">
            <a:solidFill>
              <a:schemeClr val="bg1"/>
            </a:solidFill>
          </a:ln>
        </p:spPr>
        <p:txBody>
          <a:bodyPr lIns="0" tIns="0" rIns="0" bIns="0" anchor="ctr" anchorCtr="0">
            <a:normAutofit/>
          </a:bodyPr>
          <a:lstStyle>
            <a:lvl1pPr marL="0" indent="0" algn="ctr">
              <a:buNone/>
              <a:defRPr lang="ru-RU" sz="1650" kern="1200" dirty="0">
                <a:solidFill>
                  <a:schemeClr val="bg1"/>
                </a:solidFill>
                <a:latin typeface="+mj-lt"/>
                <a:ea typeface="+mn-ea"/>
                <a:cs typeface="+mn-cs"/>
              </a:defRPr>
            </a:lvl1pPr>
          </a:lstStyle>
          <a:p>
            <a:pPr lvl="0"/>
            <a:r>
              <a:rPr lang="en-US" noProof="0"/>
              <a:t>20XX</a:t>
            </a:r>
          </a:p>
        </p:txBody>
      </p:sp>
      <p:sp>
        <p:nvSpPr>
          <p:cNvPr id="57" name="Text Placeholder 42">
            <a:extLst>
              <a:ext uri="{FF2B5EF4-FFF2-40B4-BE49-F238E27FC236}">
                <a16:creationId xmlns:a16="http://schemas.microsoft.com/office/drawing/2014/main" id="{D7526F27-FC58-40E7-A76A-47A27D23255B}"/>
              </a:ext>
            </a:extLst>
          </p:cNvPr>
          <p:cNvSpPr>
            <a:spLocks noGrp="1"/>
          </p:cNvSpPr>
          <p:nvPr>
            <p:ph type="body" sz="quarter" idx="20" hasCustomPrompt="1"/>
          </p:nvPr>
        </p:nvSpPr>
        <p:spPr>
          <a:xfrm>
            <a:off x="8447472" y="2914158"/>
            <a:ext cx="1044000" cy="1044000"/>
          </a:xfrm>
          <a:prstGeom prst="ellipse">
            <a:avLst/>
          </a:prstGeom>
          <a:solidFill>
            <a:schemeClr val="bg1"/>
          </a:solidFill>
          <a:ln w="72390">
            <a:solidFill>
              <a:schemeClr val="bg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Q1</a:t>
            </a:r>
          </a:p>
        </p:txBody>
      </p:sp>
      <p:sp>
        <p:nvSpPr>
          <p:cNvPr id="94" name="Text Placeholder 7">
            <a:extLst>
              <a:ext uri="{FF2B5EF4-FFF2-40B4-BE49-F238E27FC236}">
                <a16:creationId xmlns:a16="http://schemas.microsoft.com/office/drawing/2014/main" id="{0D030018-A573-45D1-B6EF-210F3CF92D5F}"/>
              </a:ext>
            </a:extLst>
          </p:cNvPr>
          <p:cNvSpPr>
            <a:spLocks noGrp="1"/>
          </p:cNvSpPr>
          <p:nvPr>
            <p:ph type="body" sz="quarter" idx="46" hasCustomPrompt="1"/>
          </p:nvPr>
        </p:nvSpPr>
        <p:spPr>
          <a:xfrm>
            <a:off x="8105174" y="4073394"/>
            <a:ext cx="1726129" cy="204276"/>
          </a:xfrm>
        </p:spPr>
        <p:txBody>
          <a:bodyPr lIns="0" tIns="0" rIns="0" bIns="0">
            <a:normAutofit/>
          </a:bodyPr>
          <a:lstStyle>
            <a:lvl1pPr marL="0" indent="0" algn="ctr">
              <a:buNone/>
              <a:defRPr sz="1125" b="0" i="0">
                <a:solidFill>
                  <a:srgbClr val="0C6D8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5" name="Text Placeholder 7">
            <a:extLst>
              <a:ext uri="{FF2B5EF4-FFF2-40B4-BE49-F238E27FC236}">
                <a16:creationId xmlns:a16="http://schemas.microsoft.com/office/drawing/2014/main" id="{91FC8372-90CA-42B7-A237-0BC81F2687CB}"/>
              </a:ext>
            </a:extLst>
          </p:cNvPr>
          <p:cNvSpPr>
            <a:spLocks noGrp="1"/>
          </p:cNvSpPr>
          <p:nvPr>
            <p:ph type="body" sz="quarter" idx="47" hasCustomPrompt="1"/>
          </p:nvPr>
        </p:nvSpPr>
        <p:spPr>
          <a:xfrm>
            <a:off x="8105173" y="425585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8" name="Text Placeholder 42">
            <a:extLst>
              <a:ext uri="{FF2B5EF4-FFF2-40B4-BE49-F238E27FC236}">
                <a16:creationId xmlns:a16="http://schemas.microsoft.com/office/drawing/2014/main" id="{242D0BB2-4F17-4A8D-87A7-FADA2CAEC6F5}"/>
              </a:ext>
            </a:extLst>
          </p:cNvPr>
          <p:cNvSpPr>
            <a:spLocks noGrp="1"/>
          </p:cNvSpPr>
          <p:nvPr>
            <p:ph type="body" sz="quarter" idx="21" hasCustomPrompt="1"/>
          </p:nvPr>
        </p:nvSpPr>
        <p:spPr>
          <a:xfrm>
            <a:off x="7103304" y="2914158"/>
            <a:ext cx="1044000" cy="1044000"/>
          </a:xfrm>
          <a:prstGeom prst="ellipse">
            <a:avLst/>
          </a:prstGeom>
          <a:solidFill>
            <a:schemeClr val="bg1"/>
          </a:solidFill>
          <a:ln w="72390">
            <a:solidFill>
              <a:schemeClr val="bg2">
                <a:lumMod val="75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Q2</a:t>
            </a:r>
          </a:p>
        </p:txBody>
      </p:sp>
      <p:sp>
        <p:nvSpPr>
          <p:cNvPr id="90" name="Text Placeholder 7">
            <a:extLst>
              <a:ext uri="{FF2B5EF4-FFF2-40B4-BE49-F238E27FC236}">
                <a16:creationId xmlns:a16="http://schemas.microsoft.com/office/drawing/2014/main" id="{7F7CC596-D7AD-4DCE-B864-BB1A6A7C8B15}"/>
              </a:ext>
            </a:extLst>
          </p:cNvPr>
          <p:cNvSpPr>
            <a:spLocks noGrp="1"/>
          </p:cNvSpPr>
          <p:nvPr>
            <p:ph type="body" sz="quarter" idx="42" hasCustomPrompt="1"/>
          </p:nvPr>
        </p:nvSpPr>
        <p:spPr>
          <a:xfrm>
            <a:off x="6755394" y="2505648"/>
            <a:ext cx="1726129" cy="204276"/>
          </a:xfrm>
        </p:spPr>
        <p:txBody>
          <a:bodyPr lIns="0" tIns="0" rIns="0" bIns="0">
            <a:normAutofit/>
          </a:bodyPr>
          <a:lstStyle>
            <a:lvl1pPr marL="0" indent="0" algn="ctr">
              <a:buNone/>
              <a:defRPr sz="1125" b="0" i="0">
                <a:solidFill>
                  <a:srgbClr val="403474"/>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1" name="Text Placeholder 7">
            <a:extLst>
              <a:ext uri="{FF2B5EF4-FFF2-40B4-BE49-F238E27FC236}">
                <a16:creationId xmlns:a16="http://schemas.microsoft.com/office/drawing/2014/main" id="{28E66912-ACE9-4007-9A2B-050DC9408A24}"/>
              </a:ext>
            </a:extLst>
          </p:cNvPr>
          <p:cNvSpPr>
            <a:spLocks noGrp="1"/>
          </p:cNvSpPr>
          <p:nvPr>
            <p:ph type="body" sz="quarter" idx="43" hasCustomPrompt="1"/>
          </p:nvPr>
        </p:nvSpPr>
        <p:spPr>
          <a:xfrm>
            <a:off x="6755393" y="2688104"/>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9" name="Text Placeholder 42">
            <a:extLst>
              <a:ext uri="{FF2B5EF4-FFF2-40B4-BE49-F238E27FC236}">
                <a16:creationId xmlns:a16="http://schemas.microsoft.com/office/drawing/2014/main" id="{CC1EC2BE-5D73-4D49-B2F2-4DA2785D6EAD}"/>
              </a:ext>
            </a:extLst>
          </p:cNvPr>
          <p:cNvSpPr>
            <a:spLocks noGrp="1"/>
          </p:cNvSpPr>
          <p:nvPr>
            <p:ph type="body" sz="quarter" idx="22" hasCustomPrompt="1"/>
          </p:nvPr>
        </p:nvSpPr>
        <p:spPr>
          <a:xfrm>
            <a:off x="5759136" y="2914158"/>
            <a:ext cx="1044000" cy="1044000"/>
          </a:xfrm>
          <a:prstGeom prst="ellipse">
            <a:avLst/>
          </a:prstGeom>
          <a:solidFill>
            <a:schemeClr val="bg1"/>
          </a:solidFill>
          <a:ln w="72390">
            <a:solidFill>
              <a:schemeClr val="accent1">
                <a:lumMod val="75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Q3</a:t>
            </a:r>
          </a:p>
        </p:txBody>
      </p:sp>
      <p:sp>
        <p:nvSpPr>
          <p:cNvPr id="92" name="Text Placeholder 7">
            <a:extLst>
              <a:ext uri="{FF2B5EF4-FFF2-40B4-BE49-F238E27FC236}">
                <a16:creationId xmlns:a16="http://schemas.microsoft.com/office/drawing/2014/main" id="{441FE3C4-7737-4EB6-9280-FAD8852FB4B8}"/>
              </a:ext>
            </a:extLst>
          </p:cNvPr>
          <p:cNvSpPr>
            <a:spLocks noGrp="1"/>
          </p:cNvSpPr>
          <p:nvPr>
            <p:ph type="body" sz="quarter" idx="44" hasCustomPrompt="1"/>
          </p:nvPr>
        </p:nvSpPr>
        <p:spPr>
          <a:xfrm>
            <a:off x="5420982" y="4073394"/>
            <a:ext cx="1726129" cy="204276"/>
          </a:xfrm>
        </p:spPr>
        <p:txBody>
          <a:bodyPr lIns="0" tIns="0" rIns="0" bIns="0">
            <a:normAutofit/>
          </a:bodyPr>
          <a:lstStyle>
            <a:lvl1pPr marL="0" indent="0" algn="ctr">
              <a:buNone/>
              <a:defRPr sz="1125" b="0" i="0">
                <a:solidFill>
                  <a:srgbClr val="571B6D"/>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3" name="Text Placeholder 7">
            <a:extLst>
              <a:ext uri="{FF2B5EF4-FFF2-40B4-BE49-F238E27FC236}">
                <a16:creationId xmlns:a16="http://schemas.microsoft.com/office/drawing/2014/main" id="{70EF49EC-F8D8-463F-B786-F2C04C33AEE7}"/>
              </a:ext>
            </a:extLst>
          </p:cNvPr>
          <p:cNvSpPr>
            <a:spLocks noGrp="1"/>
          </p:cNvSpPr>
          <p:nvPr>
            <p:ph type="body" sz="quarter" idx="45" hasCustomPrompt="1"/>
          </p:nvPr>
        </p:nvSpPr>
        <p:spPr>
          <a:xfrm>
            <a:off x="5420981" y="425585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6" name="Text Placeholder 42">
            <a:extLst>
              <a:ext uri="{FF2B5EF4-FFF2-40B4-BE49-F238E27FC236}">
                <a16:creationId xmlns:a16="http://schemas.microsoft.com/office/drawing/2014/main" id="{997AC0B1-99FC-455E-A896-3C370BB38C53}"/>
              </a:ext>
            </a:extLst>
          </p:cNvPr>
          <p:cNvSpPr>
            <a:spLocks noGrp="1"/>
          </p:cNvSpPr>
          <p:nvPr>
            <p:ph type="body" sz="quarter" idx="19" hasCustomPrompt="1"/>
          </p:nvPr>
        </p:nvSpPr>
        <p:spPr>
          <a:xfrm>
            <a:off x="4414968" y="2914158"/>
            <a:ext cx="1044000" cy="1044000"/>
          </a:xfrm>
          <a:prstGeom prst="ellipse">
            <a:avLst/>
          </a:prstGeom>
          <a:solidFill>
            <a:schemeClr val="bg1"/>
          </a:solidFill>
          <a:ln w="72390">
            <a:solidFill>
              <a:schemeClr val="tx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Q4</a:t>
            </a:r>
          </a:p>
        </p:txBody>
      </p:sp>
      <p:sp>
        <p:nvSpPr>
          <p:cNvPr id="88" name="Text Placeholder 7">
            <a:extLst>
              <a:ext uri="{FF2B5EF4-FFF2-40B4-BE49-F238E27FC236}">
                <a16:creationId xmlns:a16="http://schemas.microsoft.com/office/drawing/2014/main" id="{D66EAED5-741C-44D6-840F-C90C1AF74A23}"/>
              </a:ext>
            </a:extLst>
          </p:cNvPr>
          <p:cNvSpPr>
            <a:spLocks noGrp="1"/>
          </p:cNvSpPr>
          <p:nvPr>
            <p:ph type="body" sz="quarter" idx="40" hasCustomPrompt="1"/>
          </p:nvPr>
        </p:nvSpPr>
        <p:spPr>
          <a:xfrm>
            <a:off x="4071202" y="2505648"/>
            <a:ext cx="1726129" cy="204276"/>
          </a:xfrm>
        </p:spPr>
        <p:txBody>
          <a:bodyPr lIns="0" tIns="0" rIns="0" bIns="0">
            <a:normAutofit/>
          </a:bodyPr>
          <a:lstStyle>
            <a:lvl1pPr marL="0" indent="0" algn="ctr">
              <a:buNone/>
              <a:defRPr sz="1125" b="0" i="0">
                <a:solidFill>
                  <a:srgbClr val="6F0066"/>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9" name="Text Placeholder 7">
            <a:extLst>
              <a:ext uri="{FF2B5EF4-FFF2-40B4-BE49-F238E27FC236}">
                <a16:creationId xmlns:a16="http://schemas.microsoft.com/office/drawing/2014/main" id="{7887B0FE-2AB8-455F-8EC7-C8F31FEA27CC}"/>
              </a:ext>
            </a:extLst>
          </p:cNvPr>
          <p:cNvSpPr>
            <a:spLocks noGrp="1"/>
          </p:cNvSpPr>
          <p:nvPr>
            <p:ph type="body" sz="quarter" idx="41" hasCustomPrompt="1"/>
          </p:nvPr>
        </p:nvSpPr>
        <p:spPr>
          <a:xfrm>
            <a:off x="4071201" y="2688104"/>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75" name="Text Placeholder 42">
            <a:extLst>
              <a:ext uri="{FF2B5EF4-FFF2-40B4-BE49-F238E27FC236}">
                <a16:creationId xmlns:a16="http://schemas.microsoft.com/office/drawing/2014/main" id="{6F1AC56E-6618-4728-A6EA-8B021EB6BCFB}"/>
              </a:ext>
            </a:extLst>
          </p:cNvPr>
          <p:cNvSpPr>
            <a:spLocks noGrp="1"/>
          </p:cNvSpPr>
          <p:nvPr>
            <p:ph type="body" sz="quarter" idx="29" hasCustomPrompt="1"/>
          </p:nvPr>
        </p:nvSpPr>
        <p:spPr>
          <a:xfrm>
            <a:off x="2188092" y="3979528"/>
            <a:ext cx="1044000" cy="1044000"/>
          </a:xfrm>
          <a:prstGeom prst="ellipse">
            <a:avLst/>
          </a:prstGeom>
          <a:solidFill>
            <a:schemeClr val="tx2"/>
          </a:solidFill>
          <a:ln w="72390">
            <a:solidFill>
              <a:schemeClr val="bg1"/>
            </a:solidFill>
          </a:ln>
        </p:spPr>
        <p:txBody>
          <a:bodyPr lIns="0" tIns="0" rIns="0" bIns="0" anchor="ctr" anchorCtr="0">
            <a:normAutofit/>
          </a:bodyPr>
          <a:lstStyle>
            <a:lvl1pPr marL="0" indent="0" algn="ctr">
              <a:buNone/>
              <a:defRPr lang="ru-RU" sz="1650" kern="1200" dirty="0">
                <a:solidFill>
                  <a:schemeClr val="bg1"/>
                </a:solidFill>
                <a:latin typeface="+mj-lt"/>
                <a:ea typeface="+mn-ea"/>
                <a:cs typeface="+mn-cs"/>
              </a:defRPr>
            </a:lvl1pPr>
          </a:lstStyle>
          <a:p>
            <a:pPr lvl="0"/>
            <a:r>
              <a:rPr lang="en-US" noProof="0"/>
              <a:t>20XX</a:t>
            </a:r>
          </a:p>
        </p:txBody>
      </p:sp>
      <p:sp>
        <p:nvSpPr>
          <p:cNvPr id="60" name="Text Placeholder 42">
            <a:extLst>
              <a:ext uri="{FF2B5EF4-FFF2-40B4-BE49-F238E27FC236}">
                <a16:creationId xmlns:a16="http://schemas.microsoft.com/office/drawing/2014/main" id="{DB4C9C65-90B1-4A40-BB7B-DE799076D1B1}"/>
              </a:ext>
            </a:extLst>
          </p:cNvPr>
          <p:cNvSpPr>
            <a:spLocks noGrp="1"/>
          </p:cNvSpPr>
          <p:nvPr>
            <p:ph type="body" sz="quarter" idx="23" hasCustomPrompt="1"/>
          </p:nvPr>
        </p:nvSpPr>
        <p:spPr>
          <a:xfrm>
            <a:off x="4414968" y="4970360"/>
            <a:ext cx="1044000" cy="1044000"/>
          </a:xfrm>
          <a:prstGeom prst="ellipse">
            <a:avLst/>
          </a:prstGeom>
          <a:solidFill>
            <a:schemeClr val="bg1"/>
          </a:solidFill>
          <a:ln w="72390">
            <a:solidFill>
              <a:schemeClr val="tx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Q1</a:t>
            </a:r>
          </a:p>
        </p:txBody>
      </p:sp>
      <p:sp>
        <p:nvSpPr>
          <p:cNvPr id="96" name="Text Placeholder 7">
            <a:extLst>
              <a:ext uri="{FF2B5EF4-FFF2-40B4-BE49-F238E27FC236}">
                <a16:creationId xmlns:a16="http://schemas.microsoft.com/office/drawing/2014/main" id="{E9ED50CB-058A-4C6B-A8E2-0536EC0E40DA}"/>
              </a:ext>
            </a:extLst>
          </p:cNvPr>
          <p:cNvSpPr>
            <a:spLocks noGrp="1"/>
          </p:cNvSpPr>
          <p:nvPr>
            <p:ph type="body" sz="quarter" idx="48" hasCustomPrompt="1"/>
          </p:nvPr>
        </p:nvSpPr>
        <p:spPr>
          <a:xfrm>
            <a:off x="4075661" y="4567759"/>
            <a:ext cx="1726129" cy="204276"/>
          </a:xfrm>
        </p:spPr>
        <p:txBody>
          <a:bodyPr lIns="0" tIns="0" rIns="0" bIns="0">
            <a:normAutofit/>
          </a:bodyPr>
          <a:lstStyle>
            <a:lvl1pPr marL="0" indent="0" algn="ctr">
              <a:buNone/>
              <a:defRPr sz="1125" b="0" i="0">
                <a:solidFill>
                  <a:schemeClr val="tx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7" name="Text Placeholder 7">
            <a:extLst>
              <a:ext uri="{FF2B5EF4-FFF2-40B4-BE49-F238E27FC236}">
                <a16:creationId xmlns:a16="http://schemas.microsoft.com/office/drawing/2014/main" id="{04D14365-5F59-4F4F-B237-26A11A2DDDD1}"/>
              </a:ext>
            </a:extLst>
          </p:cNvPr>
          <p:cNvSpPr>
            <a:spLocks noGrp="1"/>
          </p:cNvSpPr>
          <p:nvPr>
            <p:ph type="body" sz="quarter" idx="49" hasCustomPrompt="1"/>
          </p:nvPr>
        </p:nvSpPr>
        <p:spPr>
          <a:xfrm>
            <a:off x="4075660" y="4750215"/>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63" name="Text Placeholder 42">
            <a:extLst>
              <a:ext uri="{FF2B5EF4-FFF2-40B4-BE49-F238E27FC236}">
                <a16:creationId xmlns:a16="http://schemas.microsoft.com/office/drawing/2014/main" id="{CFA7DBCF-F797-4B29-8C96-7AC1602BBC81}"/>
              </a:ext>
            </a:extLst>
          </p:cNvPr>
          <p:cNvSpPr>
            <a:spLocks noGrp="1"/>
          </p:cNvSpPr>
          <p:nvPr>
            <p:ph type="body" sz="quarter" idx="26" hasCustomPrompt="1"/>
          </p:nvPr>
        </p:nvSpPr>
        <p:spPr>
          <a:xfrm>
            <a:off x="5759136" y="4970360"/>
            <a:ext cx="1044000" cy="1044000"/>
          </a:xfrm>
          <a:prstGeom prst="ellipse">
            <a:avLst/>
          </a:prstGeom>
          <a:solidFill>
            <a:schemeClr val="bg1"/>
          </a:solidFill>
          <a:ln w="72390">
            <a:solidFill>
              <a:schemeClr val="accent3"/>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Q2</a:t>
            </a:r>
          </a:p>
        </p:txBody>
      </p:sp>
      <p:sp>
        <p:nvSpPr>
          <p:cNvPr id="100" name="Text Placeholder 7">
            <a:extLst>
              <a:ext uri="{FF2B5EF4-FFF2-40B4-BE49-F238E27FC236}">
                <a16:creationId xmlns:a16="http://schemas.microsoft.com/office/drawing/2014/main" id="{07524528-CBB1-40C1-A6F2-855A4D99478D}"/>
              </a:ext>
            </a:extLst>
          </p:cNvPr>
          <p:cNvSpPr>
            <a:spLocks noGrp="1"/>
          </p:cNvSpPr>
          <p:nvPr>
            <p:ph type="body" sz="quarter" idx="52" hasCustomPrompt="1"/>
          </p:nvPr>
        </p:nvSpPr>
        <p:spPr>
          <a:xfrm>
            <a:off x="5423468" y="6121335"/>
            <a:ext cx="1726129" cy="204276"/>
          </a:xfrm>
        </p:spPr>
        <p:txBody>
          <a:bodyPr lIns="0" tIns="0" rIns="0" bIns="0">
            <a:normAutofit/>
          </a:bodyPr>
          <a:lstStyle>
            <a:lvl1pPr marL="0" indent="0" algn="ctr">
              <a:buNone/>
              <a:defRPr sz="1125" b="0" i="0">
                <a:solidFill>
                  <a:schemeClr val="accent3"/>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101" name="Text Placeholder 7">
            <a:extLst>
              <a:ext uri="{FF2B5EF4-FFF2-40B4-BE49-F238E27FC236}">
                <a16:creationId xmlns:a16="http://schemas.microsoft.com/office/drawing/2014/main" id="{41F799BD-659E-472B-98A7-7C06C2F7458C}"/>
              </a:ext>
            </a:extLst>
          </p:cNvPr>
          <p:cNvSpPr>
            <a:spLocks noGrp="1"/>
          </p:cNvSpPr>
          <p:nvPr>
            <p:ph type="body" sz="quarter" idx="53" hasCustomPrompt="1"/>
          </p:nvPr>
        </p:nvSpPr>
        <p:spPr>
          <a:xfrm>
            <a:off x="5423468" y="6303791"/>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62" name="Text Placeholder 42">
            <a:extLst>
              <a:ext uri="{FF2B5EF4-FFF2-40B4-BE49-F238E27FC236}">
                <a16:creationId xmlns:a16="http://schemas.microsoft.com/office/drawing/2014/main" id="{113ADCA9-C0A6-4FAB-A09E-4DECBD41D738}"/>
              </a:ext>
            </a:extLst>
          </p:cNvPr>
          <p:cNvSpPr>
            <a:spLocks noGrp="1"/>
          </p:cNvSpPr>
          <p:nvPr>
            <p:ph type="body" sz="quarter" idx="25" hasCustomPrompt="1"/>
          </p:nvPr>
        </p:nvSpPr>
        <p:spPr>
          <a:xfrm>
            <a:off x="7103304" y="4970360"/>
            <a:ext cx="1044000" cy="1044000"/>
          </a:xfrm>
          <a:prstGeom prst="ellipse">
            <a:avLst/>
          </a:prstGeom>
          <a:solidFill>
            <a:schemeClr val="bg1"/>
          </a:solidFill>
          <a:ln w="72390">
            <a:solidFill>
              <a:schemeClr val="accent4"/>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Q3</a:t>
            </a:r>
          </a:p>
        </p:txBody>
      </p:sp>
      <p:sp>
        <p:nvSpPr>
          <p:cNvPr id="98" name="Text Placeholder 7">
            <a:extLst>
              <a:ext uri="{FF2B5EF4-FFF2-40B4-BE49-F238E27FC236}">
                <a16:creationId xmlns:a16="http://schemas.microsoft.com/office/drawing/2014/main" id="{3EC66011-3B65-49CC-8886-E2CCFBFFABD7}"/>
              </a:ext>
            </a:extLst>
          </p:cNvPr>
          <p:cNvSpPr>
            <a:spLocks noGrp="1"/>
          </p:cNvSpPr>
          <p:nvPr>
            <p:ph type="body" sz="quarter" idx="50" hasCustomPrompt="1"/>
          </p:nvPr>
        </p:nvSpPr>
        <p:spPr>
          <a:xfrm>
            <a:off x="6759853" y="4567759"/>
            <a:ext cx="1726129" cy="204276"/>
          </a:xfrm>
        </p:spPr>
        <p:txBody>
          <a:bodyPr lIns="0" tIns="0" rIns="0" bIns="0">
            <a:normAutofit/>
          </a:bodyPr>
          <a:lstStyle>
            <a:lvl1pPr marL="0" indent="0" algn="ctr">
              <a:buNone/>
              <a:defRPr sz="1125" b="0" i="0">
                <a:solidFill>
                  <a:srgbClr val="E8611D"/>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9" name="Text Placeholder 7">
            <a:extLst>
              <a:ext uri="{FF2B5EF4-FFF2-40B4-BE49-F238E27FC236}">
                <a16:creationId xmlns:a16="http://schemas.microsoft.com/office/drawing/2014/main" id="{3B2B5959-E5CC-42A7-B797-463098BE6290}"/>
              </a:ext>
            </a:extLst>
          </p:cNvPr>
          <p:cNvSpPr>
            <a:spLocks noGrp="1"/>
          </p:cNvSpPr>
          <p:nvPr>
            <p:ph type="body" sz="quarter" idx="51" hasCustomPrompt="1"/>
          </p:nvPr>
        </p:nvSpPr>
        <p:spPr>
          <a:xfrm>
            <a:off x="6759852" y="4750215"/>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61" name="Text Placeholder 42">
            <a:extLst>
              <a:ext uri="{FF2B5EF4-FFF2-40B4-BE49-F238E27FC236}">
                <a16:creationId xmlns:a16="http://schemas.microsoft.com/office/drawing/2014/main" id="{91E8A179-36A3-4D0A-96E7-689F93F9B8F2}"/>
              </a:ext>
            </a:extLst>
          </p:cNvPr>
          <p:cNvSpPr>
            <a:spLocks noGrp="1"/>
          </p:cNvSpPr>
          <p:nvPr>
            <p:ph type="body" sz="quarter" idx="24" hasCustomPrompt="1"/>
          </p:nvPr>
        </p:nvSpPr>
        <p:spPr>
          <a:xfrm>
            <a:off x="8447472" y="4970360"/>
            <a:ext cx="1044000" cy="1044000"/>
          </a:xfrm>
          <a:prstGeom prst="ellipse">
            <a:avLst/>
          </a:prstGeom>
          <a:solidFill>
            <a:schemeClr val="bg1"/>
          </a:solidFill>
          <a:ln w="72390">
            <a:solidFill>
              <a:schemeClr val="accent5"/>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Q4</a:t>
            </a:r>
          </a:p>
        </p:txBody>
      </p:sp>
      <p:sp>
        <p:nvSpPr>
          <p:cNvPr id="102" name="Text Placeholder 7">
            <a:extLst>
              <a:ext uri="{FF2B5EF4-FFF2-40B4-BE49-F238E27FC236}">
                <a16:creationId xmlns:a16="http://schemas.microsoft.com/office/drawing/2014/main" id="{9FDC66A0-D1C5-4C83-BBEE-D079881FADA3}"/>
              </a:ext>
            </a:extLst>
          </p:cNvPr>
          <p:cNvSpPr>
            <a:spLocks noGrp="1"/>
          </p:cNvSpPr>
          <p:nvPr>
            <p:ph type="body" sz="quarter" idx="54" hasCustomPrompt="1"/>
          </p:nvPr>
        </p:nvSpPr>
        <p:spPr>
          <a:xfrm>
            <a:off x="8107660" y="6121335"/>
            <a:ext cx="1726129" cy="204276"/>
          </a:xfrm>
        </p:spPr>
        <p:txBody>
          <a:bodyPr lIns="0" tIns="0" rIns="0" bIns="0">
            <a:normAutofit/>
          </a:bodyPr>
          <a:lstStyle>
            <a:lvl1pPr marL="0" indent="0" algn="ctr">
              <a:buNone/>
              <a:defRPr sz="1125" b="0" i="0">
                <a:solidFill>
                  <a:schemeClr val="accent5"/>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103" name="Text Placeholder 7">
            <a:extLst>
              <a:ext uri="{FF2B5EF4-FFF2-40B4-BE49-F238E27FC236}">
                <a16:creationId xmlns:a16="http://schemas.microsoft.com/office/drawing/2014/main" id="{E4E5E736-BFFC-4245-916F-586110128844}"/>
              </a:ext>
            </a:extLst>
          </p:cNvPr>
          <p:cNvSpPr>
            <a:spLocks noGrp="1"/>
          </p:cNvSpPr>
          <p:nvPr>
            <p:ph type="body" sz="quarter" idx="55" hasCustomPrompt="1"/>
          </p:nvPr>
        </p:nvSpPr>
        <p:spPr>
          <a:xfrm>
            <a:off x="8107660" y="6303791"/>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110" name="Text Placeholder 42">
            <a:extLst>
              <a:ext uri="{FF2B5EF4-FFF2-40B4-BE49-F238E27FC236}">
                <a16:creationId xmlns:a16="http://schemas.microsoft.com/office/drawing/2014/main" id="{74922A2C-30D3-4ED0-8443-C57494EB4287}"/>
              </a:ext>
            </a:extLst>
          </p:cNvPr>
          <p:cNvSpPr>
            <a:spLocks noGrp="1"/>
          </p:cNvSpPr>
          <p:nvPr>
            <p:ph type="body" sz="quarter" idx="58" hasCustomPrompt="1"/>
          </p:nvPr>
        </p:nvSpPr>
        <p:spPr>
          <a:xfrm>
            <a:off x="10293432" y="4973439"/>
            <a:ext cx="1044000" cy="1044000"/>
          </a:xfrm>
          <a:prstGeom prst="ellipse">
            <a:avLst/>
          </a:prstGeom>
          <a:solidFill>
            <a:schemeClr val="accent5"/>
          </a:solidFill>
          <a:ln w="72390">
            <a:solidFill>
              <a:schemeClr val="bg1"/>
            </a:solidFill>
          </a:ln>
        </p:spPr>
        <p:txBody>
          <a:bodyPr lIns="0" tIns="0" rIns="0" bIns="0" anchor="ctr" anchorCtr="0">
            <a:normAutofit/>
          </a:bodyPr>
          <a:lstStyle>
            <a:lvl1pPr marL="0" indent="0" algn="ctr">
              <a:buNone/>
              <a:defRPr lang="ru-RU" sz="1650" kern="1200" dirty="0">
                <a:solidFill>
                  <a:srgbClr val="454D55"/>
                </a:solidFill>
                <a:latin typeface="+mj-lt"/>
                <a:ea typeface="+mn-ea"/>
                <a:cs typeface="+mn-cs"/>
              </a:defRPr>
            </a:lvl1pPr>
          </a:lstStyle>
          <a:p>
            <a:pPr lvl="0"/>
            <a:r>
              <a:rPr lang="en-US" noProof="0"/>
              <a:t>20XX</a:t>
            </a:r>
          </a:p>
        </p:txBody>
      </p:sp>
      <p:sp>
        <p:nvSpPr>
          <p:cNvPr id="5" name="Footer Placeholder 4">
            <a:extLst>
              <a:ext uri="{FF2B5EF4-FFF2-40B4-BE49-F238E27FC236}">
                <a16:creationId xmlns:a16="http://schemas.microsoft.com/office/drawing/2014/main" id="{4953E081-530B-464A-B47C-C858A60EB2EA}"/>
              </a:ext>
            </a:extLst>
          </p:cNvPr>
          <p:cNvSpPr>
            <a:spLocks noGrp="1"/>
          </p:cNvSpPr>
          <p:nvPr>
            <p:ph type="ftr" sz="quarter" idx="11"/>
          </p:nvPr>
        </p:nvSpPr>
        <p:spPr/>
        <p:txBody>
          <a:bodyPr/>
          <a:lstStyle/>
          <a:p>
            <a:r>
              <a:rPr lang="en-US" noProof="0"/>
              <a:t>ADD A FOOTER</a:t>
            </a:r>
          </a:p>
        </p:txBody>
      </p:sp>
      <p:sp>
        <p:nvSpPr>
          <p:cNvPr id="4" name="Date Placeholder 3">
            <a:extLst>
              <a:ext uri="{FF2B5EF4-FFF2-40B4-BE49-F238E27FC236}">
                <a16:creationId xmlns:a16="http://schemas.microsoft.com/office/drawing/2014/main" id="{7C0373A1-F9A6-4E7C-A04F-22454F3A60CF}"/>
              </a:ext>
            </a:extLst>
          </p:cNvPr>
          <p:cNvSpPr>
            <a:spLocks noGrp="1"/>
          </p:cNvSpPr>
          <p:nvPr>
            <p:ph type="dt" sz="half" idx="10"/>
          </p:nvPr>
        </p:nvSpPr>
        <p:spPr>
          <a:xfrm>
            <a:off x="9005888" y="550858"/>
            <a:ext cx="2743200" cy="176716"/>
          </a:xfrm>
          <a:prstGeom prst="rect">
            <a:avLst/>
          </a:prstGeom>
        </p:spPr>
        <p:txBody>
          <a:bodyPr/>
          <a:lstStyle/>
          <a:p>
            <a:fld id="{F0BF70C0-85C8-4782-A2DC-740B0F58DBF8}" type="datetime1">
              <a:rPr lang="en-US" noProof="0" smtClean="0"/>
              <a:t>3/12/2026</a:t>
            </a:fld>
            <a:endParaRPr lang="en-US" noProof="0"/>
          </a:p>
        </p:txBody>
      </p:sp>
      <p:sp>
        <p:nvSpPr>
          <p:cNvPr id="6" name="Slide Number Placeholder 5">
            <a:extLst>
              <a:ext uri="{FF2B5EF4-FFF2-40B4-BE49-F238E27FC236}">
                <a16:creationId xmlns:a16="http://schemas.microsoft.com/office/drawing/2014/main" id="{B09BF57F-FEA7-4D09-AA29-F32AA5577A04}"/>
              </a:ext>
            </a:extLst>
          </p:cNvPr>
          <p:cNvSpPr>
            <a:spLocks noGrp="1"/>
          </p:cNvSpPr>
          <p:nvPr>
            <p:ph type="sldNum" sz="quarter" idx="12"/>
          </p:nvPr>
        </p:nvSpPr>
        <p:spPr/>
        <p:txBody>
          <a:bodyPr/>
          <a:lstStyle/>
          <a:p>
            <a:fld id="{93C1428B-5ACF-4E79-A091-05E2328DA75D}" type="slidenum">
              <a:rPr lang="en-US" noProof="0" smtClean="0"/>
              <a:t>‹#›</a:t>
            </a:fld>
            <a:endParaRPr lang="en-US" noProof="0"/>
          </a:p>
        </p:txBody>
      </p:sp>
    </p:spTree>
    <p:extLst>
      <p:ext uri="{BB962C8B-B14F-4D97-AF65-F5344CB8AC3E}">
        <p14:creationId xmlns:p14="http://schemas.microsoft.com/office/powerpoint/2010/main" val="971810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3/12/2026</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3/12/2026</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3/12/2026</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1.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1.pn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image" Target="../media/image1.png"/><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6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3/12/2026</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832" r:id="rId12"/>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3/12/2026</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3/12/2026</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3/12/2026</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3/12/2026</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3/12/2026</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CAC5166-4796-40D2-A50C-05DACE2C6C35}"/>
              </a:ext>
            </a:extLst>
          </p:cNvPr>
          <p:cNvSpPr>
            <a:spLocks noGrp="1"/>
          </p:cNvSpPr>
          <p:nvPr>
            <p:ph type="title"/>
          </p:nvPr>
        </p:nvSpPr>
        <p:spPr>
          <a:xfrm>
            <a:off x="838200" y="1292589"/>
            <a:ext cx="10515600" cy="1325563"/>
          </a:xfrm>
          <a:prstGeom prst="rect">
            <a:avLst/>
          </a:prstGeom>
        </p:spPr>
        <p:txBody>
          <a:bodyPr vert="horz" lIns="91440" tIns="45720" rIns="91440" bIns="45720" rtlCol="0" anchor="ctr">
            <a:normAutofit/>
          </a:bodyPr>
          <a:lstStyle/>
          <a:p>
            <a:r>
              <a:rPr lang="en-US" noProof="0"/>
              <a:t>Click to edit Master title style</a:t>
            </a:r>
          </a:p>
        </p:txBody>
      </p:sp>
      <p:sp>
        <p:nvSpPr>
          <p:cNvPr id="3" name="Text Placeholder 2">
            <a:extLst>
              <a:ext uri="{FF2B5EF4-FFF2-40B4-BE49-F238E27FC236}">
                <a16:creationId xmlns:a16="http://schemas.microsoft.com/office/drawing/2014/main" id="{AD836682-CE55-4994-889B-5D188C3E4F73}"/>
              </a:ext>
            </a:extLst>
          </p:cNvPr>
          <p:cNvSpPr>
            <a:spLocks noGrp="1"/>
          </p:cNvSpPr>
          <p:nvPr>
            <p:ph type="body" idx="1"/>
          </p:nvPr>
        </p:nvSpPr>
        <p:spPr>
          <a:xfrm>
            <a:off x="838200" y="2753088"/>
            <a:ext cx="10515600" cy="2341426"/>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a:extLst>
              <a:ext uri="{FF2B5EF4-FFF2-40B4-BE49-F238E27FC236}">
                <a16:creationId xmlns:a16="http://schemas.microsoft.com/office/drawing/2014/main" id="{F31F9231-8DF4-411E-8324-453AB042A01C}"/>
              </a:ext>
            </a:extLst>
          </p:cNvPr>
          <p:cNvSpPr>
            <a:spLocks noGrp="1"/>
          </p:cNvSpPr>
          <p:nvPr>
            <p:ph type="dt" sz="half" idx="2"/>
          </p:nvPr>
        </p:nvSpPr>
        <p:spPr>
          <a:xfrm>
            <a:off x="9005888" y="577752"/>
            <a:ext cx="2743200" cy="176716"/>
          </a:xfrm>
          <a:prstGeom prst="rect">
            <a:avLst/>
          </a:prstGeom>
        </p:spPr>
        <p:txBody>
          <a:bodyPr vert="horz" lIns="0" tIns="0" rIns="0" bIns="0" rtlCol="0" anchor="t" anchorCtr="0"/>
          <a:lstStyle>
            <a:lvl1pPr algn="r">
              <a:defRPr sz="675" i="1">
                <a:solidFill>
                  <a:srgbClr val="454D55"/>
                </a:solidFill>
              </a:defRPr>
            </a:lvl1pPr>
          </a:lstStyle>
          <a:p>
            <a:fld id="{8BF4B2BE-5503-4E92-A98A-CA19FA0A1E48}" type="datetime1">
              <a:rPr lang="en-US" noProof="0" smtClean="0"/>
              <a:pPr/>
              <a:t>3/12/2026</a:t>
            </a:fld>
            <a:endParaRPr lang="en-US" noProof="0"/>
          </a:p>
        </p:txBody>
      </p:sp>
      <p:sp>
        <p:nvSpPr>
          <p:cNvPr id="5" name="Footer Placeholder 4">
            <a:extLst>
              <a:ext uri="{FF2B5EF4-FFF2-40B4-BE49-F238E27FC236}">
                <a16:creationId xmlns:a16="http://schemas.microsoft.com/office/drawing/2014/main" id="{C30475F0-EE3A-4617-AFAB-40BF7C148786}"/>
              </a:ext>
            </a:extLst>
          </p:cNvPr>
          <p:cNvSpPr>
            <a:spLocks noGrp="1"/>
          </p:cNvSpPr>
          <p:nvPr>
            <p:ph type="ftr" sz="quarter" idx="3"/>
          </p:nvPr>
        </p:nvSpPr>
        <p:spPr>
          <a:xfrm>
            <a:off x="9005888" y="392473"/>
            <a:ext cx="2743200" cy="176715"/>
          </a:xfrm>
          <a:prstGeom prst="rect">
            <a:avLst/>
          </a:prstGeom>
        </p:spPr>
        <p:txBody>
          <a:bodyPr vert="horz" lIns="0" tIns="0" rIns="0" bIns="0" rtlCol="0" anchor="b" anchorCtr="0"/>
          <a:lstStyle>
            <a:lvl1pPr algn="r">
              <a:defRPr sz="675" i="1">
                <a:solidFill>
                  <a:srgbClr val="454D55"/>
                </a:solidFill>
              </a:defRPr>
            </a:lvl1pPr>
          </a:lstStyle>
          <a:p>
            <a:r>
              <a:rPr lang="en-US" noProof="0"/>
              <a:t>ADD A FOOTER</a:t>
            </a:r>
          </a:p>
        </p:txBody>
      </p:sp>
      <p:sp>
        <p:nvSpPr>
          <p:cNvPr id="6" name="Slide Number Placeholder 5">
            <a:extLst>
              <a:ext uri="{FF2B5EF4-FFF2-40B4-BE49-F238E27FC236}">
                <a16:creationId xmlns:a16="http://schemas.microsoft.com/office/drawing/2014/main" id="{8AA07E7D-9F5C-43AC-A03A-432F6CB44929}"/>
              </a:ext>
            </a:extLst>
          </p:cNvPr>
          <p:cNvSpPr>
            <a:spLocks noGrp="1"/>
          </p:cNvSpPr>
          <p:nvPr>
            <p:ph type="sldNum" sz="quarter" idx="4"/>
          </p:nvPr>
        </p:nvSpPr>
        <p:spPr>
          <a:xfrm>
            <a:off x="442917" y="392473"/>
            <a:ext cx="395287" cy="176715"/>
          </a:xfrm>
          <a:prstGeom prst="rect">
            <a:avLst/>
          </a:prstGeom>
        </p:spPr>
        <p:txBody>
          <a:bodyPr vert="horz" lIns="0" tIns="0" rIns="0" bIns="0" rtlCol="0" anchor="b" anchorCtr="0"/>
          <a:lstStyle>
            <a:lvl1pPr algn="l">
              <a:defRPr sz="675" i="1">
                <a:solidFill>
                  <a:srgbClr val="454D55"/>
                </a:solidFill>
              </a:defRPr>
            </a:lvl1pPr>
          </a:lstStyle>
          <a:p>
            <a:fld id="{93C1428B-5ACF-4E79-A091-05E2328DA75D}" type="slidenum">
              <a:rPr lang="en-US" noProof="0" smtClean="0"/>
              <a:pPr/>
              <a:t>‹#›</a:t>
            </a:fld>
            <a:endParaRPr lang="en-US" noProof="0"/>
          </a:p>
        </p:txBody>
      </p:sp>
    </p:spTree>
    <p:extLst>
      <p:ext uri="{BB962C8B-B14F-4D97-AF65-F5344CB8AC3E}">
        <p14:creationId xmlns:p14="http://schemas.microsoft.com/office/powerpoint/2010/main" val="1035492439"/>
      </p:ext>
    </p:extLst>
  </p:cSld>
  <p:clrMap bg1="lt1" tx1="dk1" bg2="lt2" tx2="dk2" accent1="accent1" accent2="accent2" accent3="accent3" accent4="accent4" accent5="accent5" accent6="accent6" hlink="hlink" folHlink="folHlink"/>
  <p:sldLayoutIdLst>
    <p:sldLayoutId id="2147483831" r:id="rId1"/>
  </p:sldLayoutIdLst>
  <p:hf hdr="0"/>
  <p:txStyles>
    <p:titleStyle>
      <a:lvl1pPr algn="l" defTabSz="685783" rtl="0" eaLnBrk="1" latinLnBrk="0" hangingPunct="1">
        <a:lnSpc>
          <a:spcPct val="90000"/>
        </a:lnSpc>
        <a:spcBef>
          <a:spcPct val="0"/>
        </a:spcBef>
        <a:buNone/>
        <a:defRPr sz="2625"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p15:clr>
            <a:srgbClr val="F26B43"/>
          </p15:clr>
        </p15:guide>
        <p15:guide id="2" pos="279">
          <p15:clr>
            <a:srgbClr val="F26B43"/>
          </p15:clr>
        </p15:guide>
        <p15:guide id="3" pos="7401">
          <p15:clr>
            <a:srgbClr val="F26B43"/>
          </p15:clr>
        </p15:guide>
        <p15:guide id="4" orient="horz" pos="404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hyperlink" Target="https://www.oregon.gov/ode/schools-and-districts/grants/ESEA/Documents/SNS.docx" TargetMode="External"/><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8.xml"/></Relationships>
</file>

<file path=ppt/slides/_rels/slide1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48.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hyperlink" Target="https://www.oregon.gov/ode/schools-and-districts/grants/ESEA/Documents/transferability.pdf" TargetMode="External"/><Relationship Id="rId2" Type="http://schemas.openxmlformats.org/officeDocument/2006/relationships/notesSlide" Target="../notesSlides/notesSlide17.xml"/><Relationship Id="rId1" Type="http://schemas.openxmlformats.org/officeDocument/2006/relationships/slideLayout" Target="../slideLayouts/slideLayout48.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8.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4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8.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1.xml"/><Relationship Id="rId1" Type="http://schemas.openxmlformats.org/officeDocument/2006/relationships/slideLayout" Target="../slideLayouts/slideLayout49.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53.xml"/><Relationship Id="rId4" Type="http://schemas.openxmlformats.org/officeDocument/2006/relationships/hyperlink" Target="https://eplan.tn.gov/documentlibrary/ViewDocument.aspx?DocumentKey=2289361&amp;inline=true#:~:text=Defining%20Objectives%20and%20Outcomes,outcomes%20are%20defined%20as%20follows:&amp;text=Outcomes%20are%20typically%20the%20long,the%20program)%20expects%20to%20achieve.&amp;text=Objectives%20are%20the%20smaller%2C%20incremental,goals).&amp;text=Outcomes%20guide"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48.xml"/><Relationship Id="rId4" Type="http://schemas.openxmlformats.org/officeDocument/2006/relationships/image" Target="cid:image005.png@01D886FF.AB49C2B0"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http://www2.ed.gov/policy/elsec/guid/secletter/160713.html" TargetMode="External"/><Relationship Id="rId3" Type="http://schemas.openxmlformats.org/officeDocument/2006/relationships/hyperlink" Target="https://www.oregon.gov/ode/schools-and-districts/grants/ESEA/Documents/CIP%20Budget%20Narrative%20User%20Guide.docx" TargetMode="External"/><Relationship Id="rId7" Type="http://schemas.openxmlformats.org/officeDocument/2006/relationships/hyperlink" Target="https://www.oregon.gov/ode/schools-and-districts/grants/ESEA/Pages/BN.aspx" TargetMode="External"/><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hyperlink" Target="https://www.oregon.gov/ode/schools-and-districts/grants/ESEA/Documents/ESSA%20Oregon%20Guide.docx" TargetMode="External"/><Relationship Id="rId5" Type="http://schemas.openxmlformats.org/officeDocument/2006/relationships/hyperlink" Target="https://www2.ed.gov/policy/elsec/leg/essa/essassaegrantguid10212016.pdf" TargetMode="External"/><Relationship Id="rId10" Type="http://schemas.openxmlformats.org/officeDocument/2006/relationships/image" Target="../media/image22.png"/><Relationship Id="rId4" Type="http://schemas.openxmlformats.org/officeDocument/2006/relationships/hyperlink" Target="https://www.oregon.gov/ode/schools-and-districts/grants/ESEA/Pages/SSAE.aspx" TargetMode="External"/><Relationship Id="rId9" Type="http://schemas.openxmlformats.org/officeDocument/2006/relationships/hyperlink" Target="http://www.oregon.gov/ode/rules-and-policies/ESSA/ESSAResources/Documents/stemdearcolleagueltr.pdf"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hyperlink" Target="mailto:amy.tidwell@ode.oregon.gov"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image" Target="../media/image24.jpeg"/><Relationship Id="rId5" Type="http://schemas.openxmlformats.org/officeDocument/2006/relationships/hyperlink" Target="mailto:sarah.martin@ode.oregon.gov" TargetMode="External"/><Relationship Id="rId4" Type="http://schemas.openxmlformats.org/officeDocument/2006/relationships/hyperlink" Target="mailto:jennifer.engberg@ode.oregon.gov"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www.oregon.gov/ode/schools-and-districts/grants/ESEA/Documents/Equitable_Services.pdf"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p:txBody>
          <a:bodyPr/>
          <a:lstStyle/>
          <a:p>
            <a:r>
              <a:rPr lang="en-US" altLang="en-US" sz="4400">
                <a:latin typeface="Arial" charset="0"/>
                <a:cs typeface="Arial" charset="0"/>
              </a:rPr>
              <a:t>Title IV, Part A: Basics</a:t>
            </a:r>
            <a:endParaRPr lang="en-US" altLang="en-US" sz="4400" dirty="0">
              <a:latin typeface="Arial" charset="0"/>
              <a:cs typeface="Arial" charset="0"/>
            </a:endParaRPr>
          </a:p>
        </p:txBody>
      </p:sp>
      <p:sp>
        <p:nvSpPr>
          <p:cNvPr id="14339" name="Rectangle 3"/>
          <p:cNvSpPr>
            <a:spLocks noGrp="1" noChangeArrowheads="1"/>
          </p:cNvSpPr>
          <p:nvPr>
            <p:ph type="subTitle" idx="1"/>
          </p:nvPr>
        </p:nvSpPr>
        <p:spPr>
          <a:xfrm>
            <a:off x="1524000" y="3602038"/>
            <a:ext cx="9144000" cy="1655762"/>
          </a:xfrm>
        </p:spPr>
        <p:txBody>
          <a:bodyPr/>
          <a:lstStyle/>
          <a:p>
            <a:pPr>
              <a:lnSpc>
                <a:spcPct val="100000"/>
              </a:lnSpc>
              <a:spcBef>
                <a:spcPts val="0"/>
              </a:spcBef>
            </a:pPr>
            <a:r>
              <a:rPr lang="en-US" altLang="en-US" sz="3600">
                <a:latin typeface="Arial" charset="0"/>
                <a:cs typeface="Arial" charset="0"/>
              </a:rPr>
              <a:t>Student Success and </a:t>
            </a:r>
          </a:p>
          <a:p>
            <a:pPr>
              <a:lnSpc>
                <a:spcPct val="100000"/>
              </a:lnSpc>
              <a:spcBef>
                <a:spcPts val="0"/>
              </a:spcBef>
            </a:pPr>
            <a:r>
              <a:rPr lang="en-US" altLang="en-US" sz="3600">
                <a:latin typeface="Arial" charset="0"/>
                <a:cs typeface="Arial" charset="0"/>
              </a:rPr>
              <a:t>Academic Achievement</a:t>
            </a:r>
            <a:endParaRPr lang="en-US" altLang="en-US" sz="3600" dirty="0">
              <a:latin typeface="Arial" charset="0"/>
              <a:cs typeface="Arial" charset="0"/>
            </a:endParaRPr>
          </a:p>
        </p:txBody>
      </p:sp>
    </p:spTree>
    <p:extLst>
      <p:ext uri="{BB962C8B-B14F-4D97-AF65-F5344CB8AC3E}">
        <p14:creationId xmlns:p14="http://schemas.microsoft.com/office/powerpoint/2010/main" val="2896544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0F5C9FC-A6F6-1D53-7FD6-1CB5F56DD49F}"/>
              </a:ext>
            </a:extLst>
          </p:cNvPr>
          <p:cNvSpPr>
            <a:spLocks noGrp="1"/>
          </p:cNvSpPr>
          <p:nvPr>
            <p:ph type="title"/>
          </p:nvPr>
        </p:nvSpPr>
        <p:spPr/>
        <p:txBody>
          <a:bodyPr/>
          <a:lstStyle/>
          <a:p>
            <a:r>
              <a:rPr lang="en-US" dirty="0"/>
              <a:t>Well-Rounded Education (at least 20%*)</a:t>
            </a:r>
          </a:p>
        </p:txBody>
      </p:sp>
      <p:sp>
        <p:nvSpPr>
          <p:cNvPr id="8" name="Content Placeholder 7">
            <a:extLst>
              <a:ext uri="{FF2B5EF4-FFF2-40B4-BE49-F238E27FC236}">
                <a16:creationId xmlns:a16="http://schemas.microsoft.com/office/drawing/2014/main" id="{5A301232-FEA8-BFA6-4122-BC75BDC5DCE3}"/>
              </a:ext>
            </a:extLst>
          </p:cNvPr>
          <p:cNvSpPr>
            <a:spLocks noGrp="1"/>
          </p:cNvSpPr>
          <p:nvPr>
            <p:ph idx="1"/>
          </p:nvPr>
        </p:nvSpPr>
        <p:spPr/>
        <p:txBody>
          <a:bodyPr>
            <a:normAutofit/>
          </a:bodyPr>
          <a:lstStyle/>
          <a:p>
            <a:pPr marL="0" indent="0">
              <a:buNone/>
            </a:pPr>
            <a:r>
              <a:rPr lang="en-US" sz="2800" b="1" dirty="0"/>
              <a:t>Provide enriched curriculum and education experiences to all students</a:t>
            </a:r>
          </a:p>
          <a:p>
            <a:pPr lvl="1"/>
            <a:r>
              <a:rPr lang="en-US" dirty="0"/>
              <a:t>Promotes a diverse selection of content that goes beyond the core;</a:t>
            </a:r>
          </a:p>
          <a:p>
            <a:pPr lvl="1"/>
            <a:r>
              <a:rPr lang="en-US" dirty="0"/>
              <a:t>Integrates learning across subjects;</a:t>
            </a:r>
          </a:p>
          <a:p>
            <a:pPr lvl="1"/>
            <a:r>
              <a:rPr lang="en-US" dirty="0"/>
              <a:t>Prepares students for college, careers, and community involvement.</a:t>
            </a:r>
          </a:p>
          <a:p>
            <a:pPr lvl="1"/>
            <a:endParaRPr lang="en-US" sz="2000" dirty="0"/>
          </a:p>
          <a:p>
            <a:pPr marL="0" indent="0">
              <a:buNone/>
            </a:pPr>
            <a:r>
              <a:rPr lang="en-US" sz="2800" b="1" dirty="0"/>
              <a:t>Removal of barriers to courses and other educational opportunities </a:t>
            </a:r>
            <a:r>
              <a:rPr lang="en-US" sz="2800" dirty="0"/>
              <a:t>is central to providing all students the opportunity for a well-rounded education.</a:t>
            </a:r>
          </a:p>
          <a:p>
            <a:pPr marL="0" indent="0">
              <a:buNone/>
            </a:pPr>
            <a:r>
              <a:rPr lang="en-US" sz="2000" dirty="0"/>
              <a:t>* Applies to districts that receive $30,000 or more in IV-A funds</a:t>
            </a:r>
          </a:p>
        </p:txBody>
      </p:sp>
      <p:sp>
        <p:nvSpPr>
          <p:cNvPr id="4" name="Footer Placeholder 3">
            <a:extLst>
              <a:ext uri="{FF2B5EF4-FFF2-40B4-BE49-F238E27FC236}">
                <a16:creationId xmlns:a16="http://schemas.microsoft.com/office/drawing/2014/main" id="{ED144D9D-8793-1907-4668-86EDBB43A7BB}"/>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Oregon Department of Education</a:t>
            </a:r>
          </a:p>
        </p:txBody>
      </p:sp>
      <p:sp>
        <p:nvSpPr>
          <p:cNvPr id="5" name="Slide Number Placeholder 4">
            <a:extLst>
              <a:ext uri="{FF2B5EF4-FFF2-40B4-BE49-F238E27FC236}">
                <a16:creationId xmlns:a16="http://schemas.microsoft.com/office/drawing/2014/main" id="{17A59502-7E3E-C99C-D01C-B832D2D32658}"/>
              </a:ext>
            </a:extLst>
          </p:cNvPr>
          <p:cNvSpPr>
            <a:spLocks noGrp="1"/>
          </p:cNvSpPr>
          <p:nvPr>
            <p:ph type="sldNum" sz="quarter" idx="12"/>
          </p:nvPr>
        </p:nvSpPr>
        <p:spPr/>
        <p:txBody>
          <a:bodyPr/>
          <a:lstStyle/>
          <a:p>
            <a:fld id="{357F5B69-6281-4C1F-8C38-6DA0F56DA430}" type="slidenum">
              <a:rPr lang="en-US" smtClean="0"/>
              <a:t>10</a:t>
            </a:fld>
            <a:endParaRPr lang="en-US" dirty="0"/>
          </a:p>
        </p:txBody>
      </p:sp>
    </p:spTree>
    <p:extLst>
      <p:ext uri="{BB962C8B-B14F-4D97-AF65-F5344CB8AC3E}">
        <p14:creationId xmlns:p14="http://schemas.microsoft.com/office/powerpoint/2010/main" val="36271069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A9E9A0-D180-8CBD-9BA2-C0CB0C402D6C}"/>
              </a:ext>
            </a:extLst>
          </p:cNvPr>
          <p:cNvSpPr>
            <a:spLocks noGrp="1"/>
          </p:cNvSpPr>
          <p:nvPr>
            <p:ph type="title"/>
          </p:nvPr>
        </p:nvSpPr>
        <p:spPr/>
        <p:txBody>
          <a:bodyPr/>
          <a:lstStyle/>
          <a:p>
            <a:r>
              <a:rPr lang="en-US" dirty="0"/>
              <a:t>Safe and Healthy Students (at least 20%*)</a:t>
            </a:r>
          </a:p>
        </p:txBody>
      </p:sp>
      <p:sp>
        <p:nvSpPr>
          <p:cNvPr id="2" name="Content Placeholder 1">
            <a:extLst>
              <a:ext uri="{FF2B5EF4-FFF2-40B4-BE49-F238E27FC236}">
                <a16:creationId xmlns:a16="http://schemas.microsoft.com/office/drawing/2014/main" id="{54DB74A7-C30F-E57E-C823-154D6D888A34}"/>
              </a:ext>
            </a:extLst>
          </p:cNvPr>
          <p:cNvSpPr>
            <a:spLocks noGrp="1"/>
          </p:cNvSpPr>
          <p:nvPr>
            <p:ph idx="1"/>
          </p:nvPr>
        </p:nvSpPr>
        <p:spPr/>
        <p:txBody>
          <a:bodyPr>
            <a:normAutofit/>
          </a:bodyPr>
          <a:lstStyle/>
          <a:p>
            <a:pPr marL="0" indent="0">
              <a:buNone/>
            </a:pPr>
            <a:r>
              <a:rPr lang="en-US" sz="2800" b="1" dirty="0"/>
              <a:t>Improve school conditions for student learning</a:t>
            </a:r>
          </a:p>
          <a:p>
            <a:pPr lvl="1">
              <a:spcBef>
                <a:spcPts val="1200"/>
              </a:spcBef>
            </a:pPr>
            <a:r>
              <a:rPr lang="en-US" dirty="0"/>
              <a:t>Fosters safe, healthy, supportive, and drug-free environments;</a:t>
            </a:r>
          </a:p>
          <a:p>
            <a:pPr lvl="1">
              <a:spcBef>
                <a:spcPts val="1200"/>
              </a:spcBef>
            </a:pPr>
            <a:r>
              <a:rPr lang="en-US" dirty="0"/>
              <a:t>Addresses students’ physical health and mental health;</a:t>
            </a:r>
          </a:p>
          <a:p>
            <a:pPr lvl="1">
              <a:spcBef>
                <a:spcPts val="1200"/>
              </a:spcBef>
            </a:pPr>
            <a:r>
              <a:rPr lang="en-US" dirty="0"/>
              <a:t>Can be coordinated with other schools and community-based services and programs.</a:t>
            </a:r>
          </a:p>
          <a:p>
            <a:pPr marL="0" indent="0">
              <a:spcBef>
                <a:spcPts val="1200"/>
              </a:spcBef>
              <a:buNone/>
            </a:pPr>
            <a:r>
              <a:rPr lang="en-US" sz="2800" b="1" dirty="0"/>
              <a:t>When students are healthy and feel safe and supported</a:t>
            </a:r>
            <a:r>
              <a:rPr lang="en-US" sz="2800" dirty="0"/>
              <a:t>, they are more likely to succeed in school</a:t>
            </a:r>
            <a:r>
              <a:rPr lang="en-US" sz="1800" dirty="0"/>
              <a:t>. </a:t>
            </a:r>
            <a:endParaRPr lang="en-US" dirty="0"/>
          </a:p>
          <a:p>
            <a:pPr marL="0" indent="0">
              <a:buNone/>
            </a:pPr>
            <a:r>
              <a:rPr lang="en-US" sz="2000" dirty="0"/>
              <a:t>* Applies to districts that receive $30,000 or more in IV-A funds</a:t>
            </a:r>
          </a:p>
          <a:p>
            <a:endParaRPr lang="en-US" sz="2000" dirty="0"/>
          </a:p>
          <a:p>
            <a:endParaRPr lang="en-US" sz="2000" dirty="0"/>
          </a:p>
        </p:txBody>
      </p:sp>
      <p:sp>
        <p:nvSpPr>
          <p:cNvPr id="3" name="Footer Placeholder 2">
            <a:extLst>
              <a:ext uri="{FF2B5EF4-FFF2-40B4-BE49-F238E27FC236}">
                <a16:creationId xmlns:a16="http://schemas.microsoft.com/office/drawing/2014/main" id="{8F1DEEDA-F41A-1F59-FCD0-AD54D0E7CCD6}"/>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744C889F-21AC-9E0C-C8C2-126E80DDA4FF}"/>
              </a:ext>
            </a:extLst>
          </p:cNvPr>
          <p:cNvSpPr>
            <a:spLocks noGrp="1"/>
          </p:cNvSpPr>
          <p:nvPr>
            <p:ph type="sldNum" sz="quarter" idx="12"/>
          </p:nvPr>
        </p:nvSpPr>
        <p:spPr/>
        <p:txBody>
          <a:bodyPr/>
          <a:lstStyle/>
          <a:p>
            <a:fld id="{357F5B69-6281-4C1F-8C38-6DA0F56DA430}" type="slidenum">
              <a:rPr lang="en-US" smtClean="0"/>
              <a:pPr/>
              <a:t>11</a:t>
            </a:fld>
            <a:endParaRPr lang="en-US" dirty="0"/>
          </a:p>
        </p:txBody>
      </p:sp>
    </p:spTree>
    <p:extLst>
      <p:ext uri="{BB962C8B-B14F-4D97-AF65-F5344CB8AC3E}">
        <p14:creationId xmlns:p14="http://schemas.microsoft.com/office/powerpoint/2010/main" val="20777851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note about mental health supports…</a:t>
            </a:r>
          </a:p>
        </p:txBody>
      </p:sp>
      <p:sp>
        <p:nvSpPr>
          <p:cNvPr id="3" name="Content Placeholder 2"/>
          <p:cNvSpPr>
            <a:spLocks noGrp="1"/>
          </p:cNvSpPr>
          <p:nvPr>
            <p:ph idx="1"/>
          </p:nvPr>
        </p:nvSpPr>
        <p:spPr>
          <a:xfrm>
            <a:off x="575561" y="1616765"/>
            <a:ext cx="11192369" cy="4523028"/>
          </a:xfrm>
        </p:spPr>
        <p:txBody>
          <a:bodyPr>
            <a:normAutofit fontScale="85000" lnSpcReduction="10000"/>
          </a:bodyPr>
          <a:lstStyle/>
          <a:p>
            <a:pPr marL="0" indent="0">
              <a:lnSpc>
                <a:spcPct val="120000"/>
              </a:lnSpc>
              <a:buNone/>
            </a:pPr>
            <a:r>
              <a:rPr lang="en-US" dirty="0"/>
              <a:t>SEC. 4001. 20 U.S.C. 7101 GENERAL PROVISIONS</a:t>
            </a:r>
          </a:p>
          <a:p>
            <a:pPr marL="457200" indent="-457200">
              <a:lnSpc>
                <a:spcPct val="120000"/>
              </a:lnSpc>
              <a:spcBef>
                <a:spcPts val="600"/>
              </a:spcBef>
              <a:buAutoNum type="alphaLcParenBoth"/>
            </a:pPr>
            <a:r>
              <a:rPr lang="en-US" dirty="0"/>
              <a:t>PARENTAL CONSENT.—(1) IN GENERAL.—</a:t>
            </a:r>
          </a:p>
          <a:p>
            <a:pPr marL="0" indent="0">
              <a:lnSpc>
                <a:spcPct val="120000"/>
              </a:lnSpc>
              <a:spcBef>
                <a:spcPts val="600"/>
              </a:spcBef>
              <a:buNone/>
            </a:pPr>
            <a:endParaRPr lang="en-US" sz="1400" dirty="0"/>
          </a:p>
          <a:p>
            <a:pPr marL="0" indent="0">
              <a:lnSpc>
                <a:spcPct val="120000"/>
              </a:lnSpc>
              <a:spcBef>
                <a:spcPts val="600"/>
              </a:spcBef>
              <a:buNone/>
            </a:pPr>
            <a:r>
              <a:rPr lang="en-US" dirty="0"/>
              <a:t>(A) INFORMED WRITTEN CONSENT.—A State, local educational agency, or other entity receiving funds under this title shall obtain prior written, </a:t>
            </a:r>
            <a:r>
              <a:rPr lang="en-US" b="1" dirty="0"/>
              <a:t>informed consent </a:t>
            </a:r>
            <a:r>
              <a:rPr lang="en-US" dirty="0"/>
              <a:t>from the parent of each child who is under 18 years of age to </a:t>
            </a:r>
            <a:r>
              <a:rPr lang="en-US" b="1" dirty="0"/>
              <a:t>participate in any mental-health assessment or service that is funded under this title and conducted in connection with an elementary school or secondary school under this title.</a:t>
            </a:r>
          </a:p>
          <a:p>
            <a:pPr marL="0" indent="0">
              <a:lnSpc>
                <a:spcPct val="120000"/>
              </a:lnSpc>
              <a:spcBef>
                <a:spcPts val="600"/>
              </a:spcBef>
              <a:buNone/>
            </a:pPr>
            <a:endParaRPr lang="en-US" sz="1400" dirty="0"/>
          </a:p>
          <a:p>
            <a:pPr marL="0" indent="0">
              <a:lnSpc>
                <a:spcPct val="120000"/>
              </a:lnSpc>
              <a:spcBef>
                <a:spcPts val="600"/>
              </a:spcBef>
              <a:buNone/>
            </a:pPr>
            <a:r>
              <a:rPr lang="en-US" dirty="0"/>
              <a:t>(B) CONTENTS.—Before obtaining the consent described in subparagraph (A), the entity shall provide the parent written notice describing in detail such mental health assessment or service, including the purpose for such assessment or service, the provider of such assessment or service, when such assessment or service will begin, and how long such assessment or service may last.</a:t>
            </a:r>
          </a:p>
          <a:p>
            <a:pPr marL="0" indent="0">
              <a:buNone/>
            </a:pPr>
            <a:endParaRPr lang="en-US" dirty="0"/>
          </a:p>
        </p:txBody>
      </p:sp>
      <p:sp>
        <p:nvSpPr>
          <p:cNvPr id="4"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Oregon Department of Education</a:t>
            </a:r>
          </a:p>
        </p:txBody>
      </p:sp>
      <p:sp>
        <p:nvSpPr>
          <p:cNvPr id="6" name="Slide Number Placeholder 3">
            <a:extLst>
              <a:ext uri="{FF2B5EF4-FFF2-40B4-BE49-F238E27FC236}">
                <a16:creationId xmlns:a16="http://schemas.microsoft.com/office/drawing/2014/main" id="{968DFAFD-7F42-AB17-8A26-25A0A7E6155D}"/>
              </a:ext>
              <a:ext uri="{C183D7F6-B498-43B3-948B-1728B52AA6E4}">
                <adec:decorative xmlns:adec="http://schemas.microsoft.com/office/drawing/2017/decorative" val="0"/>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pPr/>
              <a:t>12</a:t>
            </a:fld>
            <a:endParaRPr lang="en-US" dirty="0"/>
          </a:p>
        </p:txBody>
      </p:sp>
    </p:spTree>
    <p:extLst>
      <p:ext uri="{BB962C8B-B14F-4D97-AF65-F5344CB8AC3E}">
        <p14:creationId xmlns:p14="http://schemas.microsoft.com/office/powerpoint/2010/main" val="14447839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C7E1212-D92E-2750-E5FC-A5FC203C2CA2}"/>
              </a:ext>
            </a:extLst>
          </p:cNvPr>
          <p:cNvSpPr>
            <a:spLocks noGrp="1"/>
          </p:cNvSpPr>
          <p:nvPr>
            <p:ph type="title"/>
          </p:nvPr>
        </p:nvSpPr>
        <p:spPr/>
        <p:txBody>
          <a:bodyPr/>
          <a:lstStyle/>
          <a:p>
            <a:r>
              <a:rPr lang="en-US" dirty="0"/>
              <a:t>Use of Technology (some funds)</a:t>
            </a:r>
          </a:p>
        </p:txBody>
      </p:sp>
      <p:sp>
        <p:nvSpPr>
          <p:cNvPr id="8" name="Content Placeholder 7">
            <a:extLst>
              <a:ext uri="{FF2B5EF4-FFF2-40B4-BE49-F238E27FC236}">
                <a16:creationId xmlns:a16="http://schemas.microsoft.com/office/drawing/2014/main" id="{9DB8F056-9535-BF5C-D7C6-7660EFF11DD9}"/>
              </a:ext>
            </a:extLst>
          </p:cNvPr>
          <p:cNvSpPr>
            <a:spLocks noGrp="1"/>
          </p:cNvSpPr>
          <p:nvPr>
            <p:ph idx="1"/>
          </p:nvPr>
        </p:nvSpPr>
        <p:spPr/>
        <p:txBody>
          <a:bodyPr>
            <a:normAutofit/>
          </a:bodyPr>
          <a:lstStyle/>
          <a:p>
            <a:pPr marL="0" indent="0">
              <a:buNone/>
            </a:pPr>
            <a:r>
              <a:rPr lang="en-US" sz="2800" b="1" dirty="0"/>
              <a:t>Improve the academic achievement, academic growth, and digital literacy of all students. </a:t>
            </a:r>
          </a:p>
          <a:p>
            <a:pPr lvl="1">
              <a:spcBef>
                <a:spcPts val="1200"/>
              </a:spcBef>
            </a:pPr>
            <a:r>
              <a:rPr lang="en-US" dirty="0"/>
              <a:t>Increases equity of access to high-quality learning materials and experts;</a:t>
            </a:r>
          </a:p>
          <a:p>
            <a:pPr lvl="1">
              <a:spcBef>
                <a:spcPts val="1200"/>
              </a:spcBef>
            </a:pPr>
            <a:r>
              <a:rPr lang="en-US" dirty="0"/>
              <a:t>Offers opportunities to rethink when, where, and how students learn;</a:t>
            </a:r>
          </a:p>
          <a:p>
            <a:pPr lvl="1">
              <a:spcBef>
                <a:spcPts val="1200"/>
              </a:spcBef>
            </a:pPr>
            <a:r>
              <a:rPr lang="en-US" dirty="0"/>
              <a:t>No more than 15% used for technology infrastructure.</a:t>
            </a:r>
          </a:p>
          <a:p>
            <a:pPr marL="0" indent="0">
              <a:buNone/>
            </a:pPr>
            <a:endParaRPr lang="en-US" sz="1600" b="1" dirty="0"/>
          </a:p>
          <a:p>
            <a:pPr marL="0" indent="0">
              <a:buNone/>
            </a:pPr>
            <a:r>
              <a:rPr lang="en-US" sz="2800" b="1" dirty="0"/>
              <a:t>Technology can accelerate, amplify, and expand the impact of effective practices </a:t>
            </a:r>
            <a:r>
              <a:rPr lang="en-US" sz="2800" dirty="0"/>
              <a:t>that support student learning.</a:t>
            </a:r>
          </a:p>
          <a:p>
            <a:pPr lvl="1"/>
            <a:endParaRPr lang="en-US" dirty="0"/>
          </a:p>
        </p:txBody>
      </p:sp>
      <p:sp>
        <p:nvSpPr>
          <p:cNvPr id="4" name="Footer Placeholder 3">
            <a:extLst>
              <a:ext uri="{FF2B5EF4-FFF2-40B4-BE49-F238E27FC236}">
                <a16:creationId xmlns:a16="http://schemas.microsoft.com/office/drawing/2014/main" id="{ECE16AB3-44A0-1B89-4B69-937648E4A504}"/>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5" name="Slide Number Placeholder 4">
            <a:extLst>
              <a:ext uri="{FF2B5EF4-FFF2-40B4-BE49-F238E27FC236}">
                <a16:creationId xmlns:a16="http://schemas.microsoft.com/office/drawing/2014/main" id="{DD37FEB6-A31F-EE15-F70E-42C7F645217C}"/>
              </a:ext>
            </a:extLst>
          </p:cNvPr>
          <p:cNvSpPr>
            <a:spLocks noGrp="1"/>
          </p:cNvSpPr>
          <p:nvPr>
            <p:ph type="sldNum" sz="quarter" idx="12"/>
          </p:nvPr>
        </p:nvSpPr>
        <p:spPr/>
        <p:txBody>
          <a:bodyPr/>
          <a:lstStyle/>
          <a:p>
            <a:fld id="{357F5B69-6281-4C1F-8C38-6DA0F56DA430}" type="slidenum">
              <a:rPr lang="en-US" smtClean="0"/>
              <a:t>13</a:t>
            </a:fld>
            <a:endParaRPr lang="en-US" dirty="0"/>
          </a:p>
        </p:txBody>
      </p:sp>
    </p:spTree>
    <p:extLst>
      <p:ext uri="{BB962C8B-B14F-4D97-AF65-F5344CB8AC3E}">
        <p14:creationId xmlns:p14="http://schemas.microsoft.com/office/powerpoint/2010/main" val="231345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4CE53F0-A80E-0A78-47B3-104B85C47A5B}"/>
              </a:ext>
            </a:extLst>
          </p:cNvPr>
          <p:cNvSpPr>
            <a:spLocks noGrp="1"/>
          </p:cNvSpPr>
          <p:nvPr>
            <p:ph type="title"/>
          </p:nvPr>
        </p:nvSpPr>
        <p:spPr/>
        <p:txBody>
          <a:bodyPr/>
          <a:lstStyle/>
          <a:p>
            <a:r>
              <a:rPr lang="en-US" dirty="0"/>
              <a:t>Defining “Technology Infrastructure”</a:t>
            </a:r>
          </a:p>
        </p:txBody>
      </p:sp>
      <p:sp>
        <p:nvSpPr>
          <p:cNvPr id="2" name="Content Placeholder 1">
            <a:extLst>
              <a:ext uri="{FF2B5EF4-FFF2-40B4-BE49-F238E27FC236}">
                <a16:creationId xmlns:a16="http://schemas.microsoft.com/office/drawing/2014/main" id="{4F52ADD0-9436-917A-12EF-639C7FDEC84E}"/>
              </a:ext>
            </a:extLst>
          </p:cNvPr>
          <p:cNvSpPr>
            <a:spLocks noGrp="1"/>
          </p:cNvSpPr>
          <p:nvPr>
            <p:ph idx="1"/>
          </p:nvPr>
        </p:nvSpPr>
        <p:spPr>
          <a:xfrm>
            <a:off x="5183187" y="779647"/>
            <a:ext cx="6744833" cy="5081404"/>
          </a:xfrm>
        </p:spPr>
        <p:txBody>
          <a:bodyPr>
            <a:normAutofit lnSpcReduction="10000"/>
          </a:bodyPr>
          <a:lstStyle/>
          <a:p>
            <a:r>
              <a:rPr lang="en-US" sz="3200" dirty="0">
                <a:effectLst/>
                <a:latin typeface="Calibri" panose="020F0502020204030204" pitchFamily="34" charset="0"/>
                <a:ea typeface="Times New Roman" panose="02020603050405020304" pitchFamily="18" charset="0"/>
                <a:cs typeface="Times New Roman" panose="02020603050405020304" pitchFamily="18" charset="0"/>
              </a:rPr>
              <a:t>Devices</a:t>
            </a:r>
          </a:p>
          <a:p>
            <a:r>
              <a:rPr lang="en-US" sz="3200" dirty="0">
                <a:latin typeface="Calibri" panose="020F0502020204030204" pitchFamily="34" charset="0"/>
                <a:ea typeface="Times New Roman" panose="02020603050405020304" pitchFamily="18" charset="0"/>
                <a:cs typeface="Times New Roman" panose="02020603050405020304" pitchFamily="18" charset="0"/>
              </a:rPr>
              <a:t>E</a:t>
            </a:r>
            <a:r>
              <a:rPr lang="en-US" sz="3200" dirty="0">
                <a:effectLst/>
                <a:latin typeface="Calibri" panose="020F0502020204030204" pitchFamily="34" charset="0"/>
                <a:ea typeface="Times New Roman" panose="02020603050405020304" pitchFamily="18" charset="0"/>
                <a:cs typeface="Times New Roman" panose="02020603050405020304" pitchFamily="18" charset="0"/>
              </a:rPr>
              <a:t>quipment</a:t>
            </a:r>
          </a:p>
          <a:p>
            <a:r>
              <a:rPr lang="en-US" sz="3200" dirty="0">
                <a:latin typeface="Calibri" panose="020F0502020204030204" pitchFamily="34" charset="0"/>
                <a:ea typeface="Times New Roman" panose="02020603050405020304" pitchFamily="18" charset="0"/>
                <a:cs typeface="Times New Roman" panose="02020603050405020304" pitchFamily="18" charset="0"/>
              </a:rPr>
              <a:t>S</a:t>
            </a:r>
            <a:r>
              <a:rPr lang="en-US" sz="3200" dirty="0">
                <a:effectLst/>
                <a:latin typeface="Calibri" panose="020F0502020204030204" pitchFamily="34" charset="0"/>
                <a:ea typeface="Times New Roman" panose="02020603050405020304" pitchFamily="18" charset="0"/>
                <a:cs typeface="Times New Roman" panose="02020603050405020304" pitchFamily="18" charset="0"/>
              </a:rPr>
              <a:t>oftware applications and platforms</a:t>
            </a:r>
          </a:p>
          <a:p>
            <a:r>
              <a:rPr lang="en-US" sz="3200" dirty="0">
                <a:latin typeface="Calibri" panose="020F0502020204030204" pitchFamily="34" charset="0"/>
                <a:ea typeface="Times New Roman" panose="02020603050405020304" pitchFamily="18" charset="0"/>
                <a:cs typeface="Times New Roman" panose="02020603050405020304" pitchFamily="18" charset="0"/>
              </a:rPr>
              <a:t>D</a:t>
            </a:r>
            <a:r>
              <a:rPr lang="en-US" sz="3200" dirty="0">
                <a:effectLst/>
                <a:latin typeface="Calibri" panose="020F0502020204030204" pitchFamily="34" charset="0"/>
                <a:ea typeface="Times New Roman" panose="02020603050405020304" pitchFamily="18" charset="0"/>
                <a:cs typeface="Times New Roman" panose="02020603050405020304" pitchFamily="18" charset="0"/>
              </a:rPr>
              <a:t>igital instructional resources</a:t>
            </a:r>
          </a:p>
          <a:p>
            <a:r>
              <a:rPr lang="en-US" sz="3200" dirty="0">
                <a:latin typeface="Calibri" panose="020F0502020204030204" pitchFamily="34" charset="0"/>
                <a:ea typeface="Times New Roman" panose="02020603050405020304" pitchFamily="18" charset="0"/>
                <a:cs typeface="Times New Roman" panose="02020603050405020304" pitchFamily="18" charset="0"/>
              </a:rPr>
              <a:t>O</a:t>
            </a:r>
            <a:r>
              <a:rPr lang="en-US" sz="3200" dirty="0">
                <a:effectLst/>
                <a:latin typeface="Calibri" panose="020F0502020204030204" pitchFamily="34" charset="0"/>
                <a:ea typeface="Times New Roman" panose="02020603050405020304" pitchFamily="18" charset="0"/>
                <a:cs typeface="Times New Roman" panose="02020603050405020304" pitchFamily="18" charset="0"/>
              </a:rPr>
              <a:t>ther one-time IT purchases</a:t>
            </a:r>
          </a:p>
          <a:p>
            <a:endParaRPr lang="en-US" sz="3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nSpc>
                <a:spcPct val="110000"/>
              </a:lnSpc>
              <a:buNone/>
            </a:pPr>
            <a:r>
              <a:rPr lang="en-US" sz="3000" dirty="0">
                <a:latin typeface="Calibri" panose="020F0502020204030204" pitchFamily="34" charset="0"/>
                <a:ea typeface="Times New Roman" panose="02020603050405020304" pitchFamily="18" charset="0"/>
                <a:cs typeface="Times New Roman" panose="02020603050405020304" pitchFamily="18" charset="0"/>
              </a:rPr>
              <a:t>Private school equitable share for all three categories is part of the district’s percentage, including technology infrastructure</a:t>
            </a:r>
            <a:endParaRPr lang="en-US" sz="30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3" name="Footer Placeholder 2">
            <a:extLst>
              <a:ext uri="{FF2B5EF4-FFF2-40B4-BE49-F238E27FC236}">
                <a16:creationId xmlns:a16="http://schemas.microsoft.com/office/drawing/2014/main" id="{CA66A8AC-9B95-04BA-6C76-5E2469EADAF7}"/>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pic>
        <p:nvPicPr>
          <p:cNvPr id="12" name="Picture Placeholder 11">
            <a:extLst>
              <a:ext uri="{FF2B5EF4-FFF2-40B4-BE49-F238E27FC236}">
                <a16:creationId xmlns:a16="http://schemas.microsoft.com/office/drawing/2014/main" id="{A41C6CB5-FDC4-945F-31D5-7B87C23DCA08}"/>
              </a:ext>
              <a:ext uri="{C183D7F6-B498-43B3-948B-1728B52AA6E4}">
                <adec:decorative xmlns:adec="http://schemas.microsoft.com/office/drawing/2017/decorative" val="1"/>
              </a:ext>
            </a:extLst>
          </p:cNvPr>
          <p:cNvPicPr>
            <a:picLocks noGrp="1" noChangeAspect="1"/>
          </p:cNvPicPr>
          <p:nvPr>
            <p:ph type="pic" sz="quarter" idx="13"/>
          </p:nvPr>
        </p:nvPicPr>
        <p:blipFill rotWithShape="1">
          <a:blip r:embed="rId3" cstate="hqprint">
            <a:extLst>
              <a:ext uri="{28A0092B-C50C-407E-A947-70E740481C1C}">
                <a14:useLocalDpi xmlns:a14="http://schemas.microsoft.com/office/drawing/2010/main" val="0"/>
              </a:ext>
            </a:extLst>
          </a:blip>
          <a:srcRect t="2808" b="2808"/>
          <a:stretch/>
        </p:blipFill>
        <p:spPr>
          <a:xfrm>
            <a:off x="584656" y="3155812"/>
            <a:ext cx="3931826" cy="2320926"/>
          </a:xfrm>
        </p:spPr>
      </p:pic>
      <p:sp>
        <p:nvSpPr>
          <p:cNvPr id="4" name="Slide Number Placeholder 3">
            <a:extLst>
              <a:ext uri="{FF2B5EF4-FFF2-40B4-BE49-F238E27FC236}">
                <a16:creationId xmlns:a16="http://schemas.microsoft.com/office/drawing/2014/main" id="{88B763BA-ADBD-9439-563D-75BAF343C1DA}"/>
              </a:ext>
            </a:extLst>
          </p:cNvPr>
          <p:cNvSpPr>
            <a:spLocks noGrp="1"/>
          </p:cNvSpPr>
          <p:nvPr>
            <p:ph type="sldNum" sz="quarter" idx="12"/>
          </p:nvPr>
        </p:nvSpPr>
        <p:spPr/>
        <p:txBody>
          <a:bodyPr/>
          <a:lstStyle/>
          <a:p>
            <a:fld id="{357F5B69-6281-4C1F-8C38-6DA0F56DA430}" type="slidenum">
              <a:rPr lang="en-US" smtClean="0"/>
              <a:pPr/>
              <a:t>14</a:t>
            </a:fld>
            <a:endParaRPr lang="en-US" dirty="0"/>
          </a:p>
        </p:txBody>
      </p:sp>
    </p:spTree>
    <p:extLst>
      <p:ext uri="{BB962C8B-B14F-4D97-AF65-F5344CB8AC3E}">
        <p14:creationId xmlns:p14="http://schemas.microsoft.com/office/powerpoint/2010/main" val="4151394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2"/>
          <p:cNvSpPr>
            <a:spLocks noGrp="1"/>
          </p:cNvSpPr>
          <p:nvPr>
            <p:ph type="title"/>
          </p:nvPr>
        </p:nvSpPr>
        <p:spPr/>
        <p:txBody>
          <a:bodyPr>
            <a:normAutofit/>
          </a:bodyPr>
          <a:lstStyle/>
          <a:p>
            <a:r>
              <a:rPr lang="en-US" altLang="en-US" dirty="0"/>
              <a:t>Supplement Not Supplant</a:t>
            </a:r>
          </a:p>
        </p:txBody>
      </p:sp>
      <p:sp>
        <p:nvSpPr>
          <p:cNvPr id="19460" name="Content Placeholder 4"/>
          <p:cNvSpPr>
            <a:spLocks noGrp="1"/>
          </p:cNvSpPr>
          <p:nvPr>
            <p:ph idx="1"/>
          </p:nvPr>
        </p:nvSpPr>
        <p:spPr>
          <a:xfrm>
            <a:off x="717176" y="1825625"/>
            <a:ext cx="11170024" cy="4314168"/>
          </a:xfrm>
        </p:spPr>
        <p:txBody>
          <a:bodyPr>
            <a:normAutofit fontScale="77500" lnSpcReduction="20000"/>
          </a:bodyPr>
          <a:lstStyle/>
          <a:p>
            <a:pPr marL="0" indent="0">
              <a:lnSpc>
                <a:spcPct val="120000"/>
              </a:lnSpc>
              <a:buNone/>
            </a:pPr>
            <a:r>
              <a:rPr lang="en-US" sz="3600" dirty="0">
                <a:latin typeface="Calibri" panose="020F0502020204030204" pitchFamily="34" charset="0"/>
                <a:cs typeface="Calibri" panose="020F0502020204030204" pitchFamily="34" charset="0"/>
              </a:rPr>
              <a:t>Federal funds cannot be used to supplant, or </a:t>
            </a:r>
            <a:r>
              <a:rPr lang="en-US" sz="3600" b="1" dirty="0">
                <a:latin typeface="Calibri" panose="020F0502020204030204" pitchFamily="34" charset="0"/>
                <a:cs typeface="Calibri" panose="020F0502020204030204" pitchFamily="34" charset="0"/>
              </a:rPr>
              <a:t>take the place of</a:t>
            </a:r>
            <a:r>
              <a:rPr lang="en-US" sz="3600" dirty="0">
                <a:latin typeface="Calibri" panose="020F0502020204030204" pitchFamily="34" charset="0"/>
                <a:cs typeface="Calibri" panose="020F0502020204030204" pitchFamily="34" charset="0"/>
              </a:rPr>
              <a:t>, state and local funds that would have been spent </a:t>
            </a:r>
            <a:r>
              <a:rPr lang="en-US" sz="3600" u="sng" dirty="0">
                <a:latin typeface="Calibri" panose="020F0502020204030204" pitchFamily="34" charset="0"/>
                <a:cs typeface="Calibri" panose="020F0502020204030204" pitchFamily="34" charset="0"/>
              </a:rPr>
              <a:t>if Title IV-A funds were not available</a:t>
            </a:r>
            <a:endParaRPr lang="en-US" sz="3600" dirty="0">
              <a:latin typeface="Calibri" panose="020F0502020204030204" pitchFamily="34" charset="0"/>
              <a:cs typeface="Calibri" panose="020F0502020204030204" pitchFamily="34" charset="0"/>
            </a:endParaRPr>
          </a:p>
          <a:p>
            <a:pPr marL="0" indent="0">
              <a:buNone/>
            </a:pPr>
            <a:endParaRPr lang="en-US" sz="2800" b="1" dirty="0">
              <a:latin typeface="Calibri" panose="020F0502020204030204" pitchFamily="34" charset="0"/>
              <a:cs typeface="Calibri" panose="020F0502020204030204" pitchFamily="34" charset="0"/>
            </a:endParaRPr>
          </a:p>
          <a:p>
            <a:pPr lvl="1">
              <a:lnSpc>
                <a:spcPct val="110000"/>
              </a:lnSpc>
            </a:pPr>
            <a:r>
              <a:rPr lang="en-US" sz="2800" b="1" dirty="0">
                <a:latin typeface="Calibri" panose="020F0502020204030204" pitchFamily="34" charset="0"/>
                <a:cs typeface="Calibri" panose="020F0502020204030204" pitchFamily="34" charset="0"/>
              </a:rPr>
              <a:t>Test I:</a:t>
            </a:r>
            <a:r>
              <a:rPr lang="en-US" sz="2800" dirty="0">
                <a:latin typeface="Calibri" panose="020F0502020204030204" pitchFamily="34" charset="0"/>
                <a:cs typeface="Calibri" panose="020F0502020204030204" pitchFamily="34" charset="0"/>
              </a:rPr>
              <a:t> Are the services that the district wants to fund with ESEA funds required under state, local, or another federal law? </a:t>
            </a:r>
            <a:r>
              <a:rPr lang="en-US" sz="2800" b="1" dirty="0">
                <a:latin typeface="Calibri" panose="020F0502020204030204" pitchFamily="34" charset="0"/>
                <a:cs typeface="Calibri" panose="020F0502020204030204" pitchFamily="34" charset="0"/>
              </a:rPr>
              <a:t>If they are, there could be the presumption of supplanting. </a:t>
            </a:r>
          </a:p>
          <a:p>
            <a:pPr lvl="1"/>
            <a:endParaRPr lang="en-US" sz="2800" dirty="0">
              <a:latin typeface="Calibri" panose="020F0502020204030204" pitchFamily="34" charset="0"/>
              <a:cs typeface="Calibri" panose="020F0502020204030204" pitchFamily="34" charset="0"/>
            </a:endParaRPr>
          </a:p>
          <a:p>
            <a:pPr lvl="1">
              <a:lnSpc>
                <a:spcPct val="120000"/>
              </a:lnSpc>
            </a:pPr>
            <a:r>
              <a:rPr lang="en-US" sz="2800" b="1" dirty="0">
                <a:latin typeface="Calibri" panose="020F0502020204030204" pitchFamily="34" charset="0"/>
                <a:cs typeface="Calibri" panose="020F0502020204030204" pitchFamily="34" charset="0"/>
              </a:rPr>
              <a:t>Test II:</a:t>
            </a:r>
            <a:r>
              <a:rPr lang="en-US" sz="2800" dirty="0">
                <a:latin typeface="Calibri" panose="020F0502020204030204" pitchFamily="34" charset="0"/>
                <a:cs typeface="Calibri" panose="020F0502020204030204" pitchFamily="34" charset="0"/>
              </a:rPr>
              <a:t> Were state or local funds used in the last year to pay for these services? </a:t>
            </a:r>
            <a:r>
              <a:rPr lang="en-US" sz="2800" b="1" dirty="0">
                <a:latin typeface="Calibri" panose="020F0502020204030204" pitchFamily="34" charset="0"/>
                <a:cs typeface="Calibri" panose="020F0502020204030204" pitchFamily="34" charset="0"/>
              </a:rPr>
              <a:t>If they were, there could be a presumption of supplanting.</a:t>
            </a:r>
          </a:p>
          <a:p>
            <a:pPr lvl="1"/>
            <a:endParaRPr lang="en-US" b="1" dirty="0">
              <a:latin typeface="Calibri" panose="020F0502020204030204" pitchFamily="34" charset="0"/>
              <a:cs typeface="Calibri" panose="020F0502020204030204" pitchFamily="34" charset="0"/>
            </a:endParaRPr>
          </a:p>
          <a:p>
            <a:pPr marL="0" indent="0" algn="ctr">
              <a:buNone/>
              <a:defRPr/>
            </a:pPr>
            <a:r>
              <a:rPr lang="en-US" sz="2800" i="1" dirty="0">
                <a:hlinkClick r:id="rId3"/>
              </a:rPr>
              <a:t>ESSA Quick Reference Brief: Supplement Not Supplant </a:t>
            </a:r>
            <a:endParaRPr lang="en-US" sz="2800" i="1" dirty="0"/>
          </a:p>
        </p:txBody>
      </p:sp>
      <p:sp>
        <p:nvSpPr>
          <p:cNvPr id="4"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Oregon Department of Education</a:t>
            </a:r>
          </a:p>
        </p:txBody>
      </p:sp>
      <p:sp>
        <p:nvSpPr>
          <p:cNvPr id="3" name="Slide Number Placeholder 3">
            <a:extLst>
              <a:ext uri="{FF2B5EF4-FFF2-40B4-BE49-F238E27FC236}">
                <a16:creationId xmlns:a16="http://schemas.microsoft.com/office/drawing/2014/main" id="{94BFB204-4F50-36BF-0686-C968F64299A5}"/>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15</a:t>
            </a:fld>
            <a:endParaRPr lang="en-US" dirty="0"/>
          </a:p>
        </p:txBody>
      </p:sp>
    </p:spTree>
    <p:extLst>
      <p:ext uri="{BB962C8B-B14F-4D97-AF65-F5344CB8AC3E}">
        <p14:creationId xmlns:p14="http://schemas.microsoft.com/office/powerpoint/2010/main" val="32971777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EE23B66-9300-9ECB-F82C-98D26B71434A}"/>
              </a:ext>
            </a:extLst>
          </p:cNvPr>
          <p:cNvSpPr>
            <a:spLocks noGrp="1"/>
          </p:cNvSpPr>
          <p:nvPr>
            <p:ph type="ctrTitle"/>
          </p:nvPr>
        </p:nvSpPr>
        <p:spPr/>
        <p:txBody>
          <a:bodyPr/>
          <a:lstStyle/>
          <a:p>
            <a:r>
              <a:rPr lang="en-US" dirty="0"/>
              <a:t>Eligibility &amp; Funding</a:t>
            </a:r>
          </a:p>
        </p:txBody>
      </p:sp>
      <p:sp>
        <p:nvSpPr>
          <p:cNvPr id="4" name="Footer Placeholder 3">
            <a:extLst>
              <a:ext uri="{FF2B5EF4-FFF2-40B4-BE49-F238E27FC236}">
                <a16:creationId xmlns:a16="http://schemas.microsoft.com/office/drawing/2014/main" id="{1F8B9933-2AD8-F242-AB76-E275DEA67BEF}"/>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5" name="Slide Number Placeholder 4">
            <a:extLst>
              <a:ext uri="{FF2B5EF4-FFF2-40B4-BE49-F238E27FC236}">
                <a16:creationId xmlns:a16="http://schemas.microsoft.com/office/drawing/2014/main" id="{87816FA5-B73E-07B1-F981-4C53B812DE8D}"/>
              </a:ext>
            </a:extLst>
          </p:cNvPr>
          <p:cNvSpPr>
            <a:spLocks noGrp="1"/>
          </p:cNvSpPr>
          <p:nvPr>
            <p:ph type="sldNum" sz="quarter" idx="12"/>
          </p:nvPr>
        </p:nvSpPr>
        <p:spPr/>
        <p:txBody>
          <a:bodyPr/>
          <a:lstStyle/>
          <a:p>
            <a:fld id="{357F5B69-6281-4C1F-8C38-6DA0F56DA430}" type="slidenum">
              <a:rPr lang="en-US" smtClean="0"/>
              <a:t>16</a:t>
            </a:fld>
            <a:endParaRPr lang="en-US" dirty="0"/>
          </a:p>
        </p:txBody>
      </p:sp>
    </p:spTree>
    <p:extLst>
      <p:ext uri="{BB962C8B-B14F-4D97-AF65-F5344CB8AC3E}">
        <p14:creationId xmlns:p14="http://schemas.microsoft.com/office/powerpoint/2010/main" val="37886379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a:bodyPr>
          <a:lstStyle/>
          <a:p>
            <a:pPr>
              <a:defRPr/>
            </a:pPr>
            <a:r>
              <a:rPr lang="en-US" altLang="en-US" dirty="0"/>
              <a:t>Eligibility and Funding</a:t>
            </a:r>
          </a:p>
        </p:txBody>
      </p:sp>
      <p:sp>
        <p:nvSpPr>
          <p:cNvPr id="18435" name="Content Placeholder 2"/>
          <p:cNvSpPr>
            <a:spLocks noGrp="1"/>
          </p:cNvSpPr>
          <p:nvPr>
            <p:ph idx="1"/>
          </p:nvPr>
        </p:nvSpPr>
        <p:spPr>
          <a:xfrm>
            <a:off x="717175" y="1825625"/>
            <a:ext cx="11077259" cy="4314168"/>
          </a:xfrm>
        </p:spPr>
        <p:txBody>
          <a:bodyPr>
            <a:normAutofit fontScale="92500" lnSpcReduction="20000"/>
          </a:bodyPr>
          <a:lstStyle/>
          <a:p>
            <a:pPr>
              <a:spcAft>
                <a:spcPts val="600"/>
              </a:spcAft>
            </a:pPr>
            <a:r>
              <a:rPr lang="en-US" sz="2800" dirty="0">
                <a:latin typeface="Calibri" panose="020F0502020204030204" pitchFamily="34" charset="0"/>
                <a:cs typeface="Calibri" panose="020F0502020204030204" pitchFamily="34" charset="0"/>
              </a:rPr>
              <a:t>Formula grant to all districts </a:t>
            </a:r>
            <a:r>
              <a:rPr lang="en-US" sz="2800" b="1" i="1" dirty="0">
                <a:latin typeface="Calibri" panose="020F0502020204030204" pitchFamily="34" charset="0"/>
                <a:cs typeface="Calibri" panose="020F0502020204030204" pitchFamily="34" charset="0"/>
              </a:rPr>
              <a:t>based on Title I-A formula</a:t>
            </a:r>
          </a:p>
          <a:p>
            <a:pPr lvl="1">
              <a:spcAft>
                <a:spcPts val="600"/>
              </a:spcAft>
              <a:buFont typeface="Wingdings" panose="05000000000000000000" pitchFamily="2" charset="2"/>
              <a:buChar char="§"/>
            </a:pPr>
            <a:r>
              <a:rPr lang="en-US" altLang="en-US" dirty="0">
                <a:latin typeface="Calibri" panose="020F0502020204030204" pitchFamily="34" charset="0"/>
                <a:cs typeface="Calibri" panose="020F0502020204030204" pitchFamily="34" charset="0"/>
              </a:rPr>
              <a:t>No eligible district can receive less than $10,000</a:t>
            </a:r>
          </a:p>
          <a:p>
            <a:pPr>
              <a:spcAft>
                <a:spcPts val="600"/>
              </a:spcAft>
            </a:pPr>
            <a:r>
              <a:rPr lang="en-US" sz="2800" dirty="0">
                <a:latin typeface="Calibri" panose="020F0502020204030204" pitchFamily="34" charset="0"/>
                <a:cs typeface="Calibri" panose="020F0502020204030204" pitchFamily="34" charset="0"/>
              </a:rPr>
              <a:t>Districts receiving $30K or more must spend:</a:t>
            </a:r>
          </a:p>
          <a:p>
            <a:pPr lvl="1">
              <a:spcAft>
                <a:spcPts val="600"/>
              </a:spcAft>
              <a:buFont typeface="Wingdings" panose="05000000000000000000" pitchFamily="2" charset="2"/>
              <a:buChar char="§"/>
            </a:pPr>
            <a:r>
              <a:rPr lang="en-US" dirty="0">
                <a:latin typeface="Calibri" panose="020F0502020204030204" pitchFamily="34" charset="0"/>
                <a:cs typeface="Calibri" panose="020F0502020204030204" pitchFamily="34" charset="0"/>
              </a:rPr>
              <a:t>At least 20% to support well-rounded education;</a:t>
            </a:r>
          </a:p>
          <a:p>
            <a:pPr lvl="1">
              <a:spcAft>
                <a:spcPts val="600"/>
              </a:spcAft>
              <a:buFont typeface="Wingdings" panose="05000000000000000000" pitchFamily="2" charset="2"/>
              <a:buChar char="§"/>
            </a:pPr>
            <a:r>
              <a:rPr lang="en-US" dirty="0">
                <a:latin typeface="Calibri" panose="020F0502020204030204" pitchFamily="34" charset="0"/>
                <a:cs typeface="Calibri" panose="020F0502020204030204" pitchFamily="34" charset="0"/>
              </a:rPr>
              <a:t>At least 20% to support safe and healthy students; and</a:t>
            </a:r>
          </a:p>
          <a:p>
            <a:pPr lvl="1">
              <a:spcAft>
                <a:spcPts val="600"/>
              </a:spcAft>
              <a:buFont typeface="Wingdings" panose="05000000000000000000" pitchFamily="2" charset="2"/>
              <a:buChar char="§"/>
            </a:pPr>
            <a:r>
              <a:rPr lang="en-US" dirty="0">
                <a:latin typeface="Calibri" panose="020F0502020204030204" pitchFamily="34" charset="0"/>
                <a:cs typeface="Calibri" panose="020F0502020204030204" pitchFamily="34" charset="0"/>
              </a:rPr>
              <a:t>“Some funds” to support effective use of technology</a:t>
            </a:r>
          </a:p>
          <a:p>
            <a:pPr lvl="2">
              <a:spcAft>
                <a:spcPts val="600"/>
              </a:spcAft>
            </a:pPr>
            <a:r>
              <a:rPr lang="en-US" dirty="0">
                <a:latin typeface="Calibri" panose="020F0502020204030204" pitchFamily="34" charset="0"/>
                <a:cs typeface="Calibri" panose="020F0502020204030204" pitchFamily="34" charset="0"/>
              </a:rPr>
              <a:t>No more than 15% on technology infrastructure</a:t>
            </a:r>
          </a:p>
          <a:p>
            <a:pPr>
              <a:spcAft>
                <a:spcPts val="600"/>
              </a:spcAft>
            </a:pPr>
            <a:r>
              <a:rPr lang="en-US" sz="2800" dirty="0">
                <a:latin typeface="Calibri" panose="020F0502020204030204" pitchFamily="34" charset="0"/>
                <a:cs typeface="Calibri" panose="020F0502020204030204" pitchFamily="34" charset="0"/>
              </a:rPr>
              <a:t>Districts receiving less than $30K must meet at least one of the above requirements</a:t>
            </a:r>
          </a:p>
          <a:p>
            <a:pPr>
              <a:spcAft>
                <a:spcPts val="600"/>
              </a:spcAft>
              <a:defRPr/>
            </a:pPr>
            <a:r>
              <a:rPr lang="en-US" sz="2800" dirty="0">
                <a:latin typeface="Calibri" panose="020F0502020204030204" pitchFamily="34" charset="0"/>
                <a:cs typeface="Calibri" panose="020F0502020204030204" pitchFamily="34" charset="0"/>
              </a:rPr>
              <a:t>Costs deducted for administrative costs cannot exceed 2%</a:t>
            </a:r>
          </a:p>
          <a:p>
            <a:endParaRPr lang="en-US" altLang="en-US" dirty="0">
              <a:latin typeface="Calibri" panose="020F0502020204030204" pitchFamily="34" charset="0"/>
              <a:cs typeface="Calibri" panose="020F0502020204030204" pitchFamily="34" charset="0"/>
            </a:endParaRPr>
          </a:p>
          <a:p>
            <a:endParaRPr lang="en-US" altLang="en-US" dirty="0">
              <a:latin typeface="Calibri" panose="020F0502020204030204" pitchFamily="34" charset="0"/>
              <a:cs typeface="Calibri" panose="020F0502020204030204" pitchFamily="34" charset="0"/>
            </a:endParaRPr>
          </a:p>
        </p:txBody>
      </p:sp>
      <p:sp>
        <p:nvSpPr>
          <p:cNvPr id="4"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Oregon Department of Education</a:t>
            </a:r>
          </a:p>
        </p:txBody>
      </p:sp>
      <p:sp>
        <p:nvSpPr>
          <p:cNvPr id="3" name="Slide Number Placeholder 3">
            <a:extLst>
              <a:ext uri="{FF2B5EF4-FFF2-40B4-BE49-F238E27FC236}">
                <a16:creationId xmlns:a16="http://schemas.microsoft.com/office/drawing/2014/main" id="{DCA097AC-11B3-3BB3-255A-C56E7B37E228}"/>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17</a:t>
            </a:fld>
            <a:endParaRPr lang="en-US" dirty="0"/>
          </a:p>
        </p:txBody>
      </p:sp>
    </p:spTree>
    <p:extLst>
      <p:ext uri="{BB962C8B-B14F-4D97-AF65-F5344CB8AC3E}">
        <p14:creationId xmlns:p14="http://schemas.microsoft.com/office/powerpoint/2010/main" val="21861447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0411E-E6E4-6895-1CCB-A1DFEA2D7392}"/>
            </a:ext>
          </a:extLst>
        </p:cNvPr>
        <p:cNvGrpSpPr/>
        <p:nvPr/>
      </p:nvGrpSpPr>
      <p:grpSpPr>
        <a:xfrm>
          <a:off x="0" y="0"/>
          <a:ext cx="0" cy="0"/>
          <a:chOff x="0" y="0"/>
          <a:chExt cx="0" cy="0"/>
        </a:xfrm>
      </p:grpSpPr>
      <p:sp>
        <p:nvSpPr>
          <p:cNvPr id="18434" name="Title 1">
            <a:extLst>
              <a:ext uri="{FF2B5EF4-FFF2-40B4-BE49-F238E27FC236}">
                <a16:creationId xmlns:a16="http://schemas.microsoft.com/office/drawing/2014/main" id="{B888D733-DEDA-D3D1-2E32-8CADAE0D7924}"/>
              </a:ext>
            </a:extLst>
          </p:cNvPr>
          <p:cNvSpPr>
            <a:spLocks noGrp="1"/>
          </p:cNvSpPr>
          <p:nvPr>
            <p:ph type="title"/>
          </p:nvPr>
        </p:nvSpPr>
        <p:spPr/>
        <p:txBody>
          <a:bodyPr>
            <a:normAutofit/>
          </a:bodyPr>
          <a:lstStyle/>
          <a:p>
            <a:pPr>
              <a:defRPr/>
            </a:pPr>
            <a:r>
              <a:rPr lang="en-US" altLang="en-US" dirty="0"/>
              <a:t>Funding Process</a:t>
            </a:r>
          </a:p>
        </p:txBody>
      </p:sp>
      <p:pic>
        <p:nvPicPr>
          <p:cNvPr id="7" name="Content Placeholder 6" descr="White House clip art">
            <a:extLst>
              <a:ext uri="{FF2B5EF4-FFF2-40B4-BE49-F238E27FC236}">
                <a16:creationId xmlns:a16="http://schemas.microsoft.com/office/drawing/2014/main" id="{EA730BAC-E6A5-E929-3CA9-1FEAFC8D93D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84667" y="1873823"/>
            <a:ext cx="1735079" cy="1003112"/>
          </a:xfrm>
        </p:spPr>
      </p:pic>
      <p:sp>
        <p:nvSpPr>
          <p:cNvPr id="17" name="TextBox 16">
            <a:extLst>
              <a:ext uri="{FF2B5EF4-FFF2-40B4-BE49-F238E27FC236}">
                <a16:creationId xmlns:a16="http://schemas.microsoft.com/office/drawing/2014/main" id="{45DEF71F-E54D-F997-3DF1-77E0B82DAB57}"/>
              </a:ext>
            </a:extLst>
          </p:cNvPr>
          <p:cNvSpPr txBox="1"/>
          <p:nvPr/>
        </p:nvSpPr>
        <p:spPr>
          <a:xfrm>
            <a:off x="2103931" y="1999936"/>
            <a:ext cx="1464270" cy="954107"/>
          </a:xfrm>
          <a:prstGeom prst="rect">
            <a:avLst/>
          </a:prstGeom>
          <a:noFill/>
        </p:spPr>
        <p:txBody>
          <a:bodyPr wrap="square" rtlCol="0">
            <a:spAutoFit/>
          </a:bodyPr>
          <a:lstStyle/>
          <a:p>
            <a:r>
              <a:rPr lang="en-US" sz="1400" dirty="0"/>
              <a:t>Congress passes appropriations to federal education programs</a:t>
            </a:r>
          </a:p>
        </p:txBody>
      </p:sp>
      <p:pic>
        <p:nvPicPr>
          <p:cNvPr id="9" name="Picture 8" descr="US Census Bureau logo">
            <a:extLst>
              <a:ext uri="{FF2B5EF4-FFF2-40B4-BE49-F238E27FC236}">
                <a16:creationId xmlns:a16="http://schemas.microsoft.com/office/drawing/2014/main" id="{E96DBCEC-9BB9-288F-2C16-09C4942383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90675" y="1872870"/>
            <a:ext cx="2086658" cy="1090447"/>
          </a:xfrm>
          <a:prstGeom prst="rect">
            <a:avLst/>
          </a:prstGeom>
        </p:spPr>
      </p:pic>
      <p:sp>
        <p:nvSpPr>
          <p:cNvPr id="18" name="TextBox 17">
            <a:extLst>
              <a:ext uri="{FF2B5EF4-FFF2-40B4-BE49-F238E27FC236}">
                <a16:creationId xmlns:a16="http://schemas.microsoft.com/office/drawing/2014/main" id="{87824FCE-7266-F4DC-7F41-93BB7180818C}"/>
              </a:ext>
            </a:extLst>
          </p:cNvPr>
          <p:cNvSpPr txBox="1"/>
          <p:nvPr/>
        </p:nvSpPr>
        <p:spPr>
          <a:xfrm>
            <a:off x="6042131" y="1854205"/>
            <a:ext cx="1815358" cy="1169551"/>
          </a:xfrm>
          <a:prstGeom prst="rect">
            <a:avLst/>
          </a:prstGeom>
          <a:noFill/>
        </p:spPr>
        <p:txBody>
          <a:bodyPr wrap="square" rtlCol="0">
            <a:spAutoFit/>
          </a:bodyPr>
          <a:lstStyle/>
          <a:p>
            <a:r>
              <a:rPr lang="en-US" sz="1400" dirty="0"/>
              <a:t>U.S. Census Bureau calculates annual poverty estimates for all public school districts</a:t>
            </a:r>
          </a:p>
        </p:txBody>
      </p:sp>
      <p:pic>
        <p:nvPicPr>
          <p:cNvPr id="20" name="Picture 19" descr="US Dept of Education logo">
            <a:extLst>
              <a:ext uri="{FF2B5EF4-FFF2-40B4-BE49-F238E27FC236}">
                <a16:creationId xmlns:a16="http://schemas.microsoft.com/office/drawing/2014/main" id="{4EF978A7-D650-50C9-48EF-73511C1EC82E}"/>
              </a:ext>
            </a:extLst>
          </p:cNvPr>
          <p:cNvPicPr>
            <a:picLocks noChangeAspect="1"/>
          </p:cNvPicPr>
          <p:nvPr/>
        </p:nvPicPr>
        <p:blipFill>
          <a:blip r:embed="rId5"/>
          <a:stretch>
            <a:fillRect/>
          </a:stretch>
        </p:blipFill>
        <p:spPr>
          <a:xfrm>
            <a:off x="8019745" y="1637743"/>
            <a:ext cx="1475272" cy="1475272"/>
          </a:xfrm>
          <a:prstGeom prst="rect">
            <a:avLst/>
          </a:prstGeom>
        </p:spPr>
      </p:pic>
      <p:sp>
        <p:nvSpPr>
          <p:cNvPr id="19" name="TextBox 18">
            <a:extLst>
              <a:ext uri="{FF2B5EF4-FFF2-40B4-BE49-F238E27FC236}">
                <a16:creationId xmlns:a16="http://schemas.microsoft.com/office/drawing/2014/main" id="{03CC072B-A52C-14FD-E9B6-A0D4AC314CDA}"/>
              </a:ext>
            </a:extLst>
          </p:cNvPr>
          <p:cNvSpPr txBox="1"/>
          <p:nvPr/>
        </p:nvSpPr>
        <p:spPr>
          <a:xfrm>
            <a:off x="9495017" y="1837937"/>
            <a:ext cx="2116272" cy="1169551"/>
          </a:xfrm>
          <a:prstGeom prst="rect">
            <a:avLst/>
          </a:prstGeom>
          <a:noFill/>
        </p:spPr>
        <p:txBody>
          <a:bodyPr wrap="square" rtlCol="0">
            <a:spAutoFit/>
          </a:bodyPr>
          <a:lstStyle/>
          <a:p>
            <a:r>
              <a:rPr lang="en-US" sz="1400" dirty="0"/>
              <a:t>The U.S. Department of Education allocates program funding to states based on poverty percentages</a:t>
            </a:r>
          </a:p>
        </p:txBody>
      </p:sp>
      <p:pic>
        <p:nvPicPr>
          <p:cNvPr id="12" name="Picture 11" descr="ODE Logo">
            <a:extLst>
              <a:ext uri="{FF2B5EF4-FFF2-40B4-BE49-F238E27FC236}">
                <a16:creationId xmlns:a16="http://schemas.microsoft.com/office/drawing/2014/main" id="{D1EC55A7-70A4-5F6D-D8F5-CBA86CF62D7B}"/>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84794" y="4080164"/>
            <a:ext cx="2927636" cy="1455934"/>
          </a:xfrm>
          <a:prstGeom prst="rect">
            <a:avLst/>
          </a:prstGeom>
        </p:spPr>
      </p:pic>
      <p:sp>
        <p:nvSpPr>
          <p:cNvPr id="21" name="TextBox 20">
            <a:extLst>
              <a:ext uri="{FF2B5EF4-FFF2-40B4-BE49-F238E27FC236}">
                <a16:creationId xmlns:a16="http://schemas.microsoft.com/office/drawing/2014/main" id="{9BC12739-D691-C5F8-4AA5-3908DDCCED8F}"/>
              </a:ext>
            </a:extLst>
          </p:cNvPr>
          <p:cNvSpPr txBox="1"/>
          <p:nvPr/>
        </p:nvSpPr>
        <p:spPr>
          <a:xfrm>
            <a:off x="3568201" y="4253716"/>
            <a:ext cx="2277186" cy="954107"/>
          </a:xfrm>
          <a:prstGeom prst="rect">
            <a:avLst/>
          </a:prstGeom>
          <a:noFill/>
        </p:spPr>
        <p:txBody>
          <a:bodyPr wrap="square" rtlCol="0">
            <a:spAutoFit/>
          </a:bodyPr>
          <a:lstStyle/>
          <a:p>
            <a:r>
              <a:rPr lang="en-US" sz="1400" dirty="0"/>
              <a:t>The Oregon Department of Education finalizes allocations for all Oregon School Districts</a:t>
            </a:r>
          </a:p>
        </p:txBody>
      </p:sp>
      <p:pic>
        <p:nvPicPr>
          <p:cNvPr id="16" name="Picture 15" descr="School House image">
            <a:extLst>
              <a:ext uri="{FF2B5EF4-FFF2-40B4-BE49-F238E27FC236}">
                <a16:creationId xmlns:a16="http://schemas.microsoft.com/office/drawing/2014/main" id="{A2E839DA-9887-3E67-BEE1-A0CDC9F9EF9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77333" y="3834245"/>
            <a:ext cx="1815358" cy="1833512"/>
          </a:xfrm>
          <a:prstGeom prst="rect">
            <a:avLst/>
          </a:prstGeom>
        </p:spPr>
      </p:pic>
      <p:sp>
        <p:nvSpPr>
          <p:cNvPr id="28" name="Footer Placeholder 2">
            <a:extLst>
              <a:ext uri="{FF2B5EF4-FFF2-40B4-BE49-F238E27FC236}">
                <a16:creationId xmlns:a16="http://schemas.microsoft.com/office/drawing/2014/main" id="{18F628D6-7B57-391A-E8E2-72506AEE1C06}"/>
              </a:ext>
              <a:ext uri="{C183D7F6-B498-43B3-948B-1728B52AA6E4}">
                <adec:decorative xmlns:adec="http://schemas.microsoft.com/office/drawing/2017/decorative" val="1"/>
              </a:ext>
            </a:extLst>
          </p:cNvPr>
          <p:cNvSpPr>
            <a:spLocks noGrp="1"/>
          </p:cNvSpPr>
          <p:nvPr/>
        </p:nvSpPr>
        <p:spPr>
          <a:xfrm>
            <a:off x="717176" y="5994110"/>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Oregon Department of Education</a:t>
            </a:r>
          </a:p>
        </p:txBody>
      </p:sp>
      <p:pic>
        <p:nvPicPr>
          <p:cNvPr id="29" name="Picture 28" descr="ODE School and District Continuous Improvement Process&#10;- Set the Direction/Vision&#10;- Assess Needs&#10;- Create Strategic Plan&#10;- Implement Strategic Plan&#10;- Monitor and Adjust&#10;">
            <a:extLst>
              <a:ext uri="{FF2B5EF4-FFF2-40B4-BE49-F238E27FC236}">
                <a16:creationId xmlns:a16="http://schemas.microsoft.com/office/drawing/2014/main" id="{3A92E8C5-EDD4-7248-948F-898A54BA9DA5}"/>
              </a:ext>
            </a:extLst>
          </p:cNvPr>
          <p:cNvPicPr>
            <a:picLocks noChangeAspect="1"/>
          </p:cNvPicPr>
          <p:nvPr/>
        </p:nvPicPr>
        <p:blipFill>
          <a:blip r:embed="rId8"/>
          <a:stretch>
            <a:fillRect/>
          </a:stretch>
        </p:blipFill>
        <p:spPr>
          <a:xfrm>
            <a:off x="8019745" y="3199830"/>
            <a:ext cx="3101715" cy="2958675"/>
          </a:xfrm>
          <a:prstGeom prst="rect">
            <a:avLst/>
          </a:prstGeom>
        </p:spPr>
      </p:pic>
      <p:sp>
        <p:nvSpPr>
          <p:cNvPr id="2" name="Slide Number Placeholder 4">
            <a:extLst>
              <a:ext uri="{FF2B5EF4-FFF2-40B4-BE49-F238E27FC236}">
                <a16:creationId xmlns:a16="http://schemas.microsoft.com/office/drawing/2014/main" id="{78AA8F52-89AF-BF15-F16B-804F0ED71CD9}"/>
              </a:ext>
              <a:ext uri="{C183D7F6-B498-43B3-948B-1728B52AA6E4}">
                <adec:decorative xmlns:adec="http://schemas.microsoft.com/office/drawing/2017/decorative" val="0"/>
              </a:ext>
            </a:extLst>
          </p:cNvPr>
          <p:cNvSpPr>
            <a:spLocks noGrp="1"/>
          </p:cNvSpPr>
          <p:nvPr>
            <p:ph type="sldNum" sz="quarter" idx="12"/>
          </p:nvPr>
        </p:nvSpPr>
        <p:spPr/>
        <p:txBody>
          <a:bodyPr/>
          <a:lstStyle/>
          <a:p>
            <a:fld id="{357F5B69-6281-4C1F-8C38-6DA0F56DA430}" type="slidenum">
              <a:rPr lang="en-US" smtClean="0"/>
              <a:t>18</a:t>
            </a:fld>
            <a:endParaRPr lang="en-US" dirty="0"/>
          </a:p>
        </p:txBody>
      </p:sp>
    </p:spTree>
    <p:extLst>
      <p:ext uri="{BB962C8B-B14F-4D97-AF65-F5344CB8AC3E}">
        <p14:creationId xmlns:p14="http://schemas.microsoft.com/office/powerpoint/2010/main" val="11550437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2"/>
          <p:cNvSpPr>
            <a:spLocks noGrp="1"/>
          </p:cNvSpPr>
          <p:nvPr>
            <p:ph type="title"/>
          </p:nvPr>
        </p:nvSpPr>
        <p:spPr/>
        <p:txBody>
          <a:bodyPr/>
          <a:lstStyle/>
          <a:p>
            <a:pPr eaLnBrk="1" hangingPunct="1"/>
            <a:r>
              <a:rPr lang="en-US" altLang="en-US" dirty="0"/>
              <a:t>Transferability </a:t>
            </a:r>
          </a:p>
        </p:txBody>
      </p:sp>
      <p:sp>
        <p:nvSpPr>
          <p:cNvPr id="19460" name="Content Placeholder 4"/>
          <p:cNvSpPr>
            <a:spLocks noGrp="1"/>
          </p:cNvSpPr>
          <p:nvPr>
            <p:ph idx="1"/>
          </p:nvPr>
        </p:nvSpPr>
        <p:spPr>
          <a:xfrm>
            <a:off x="717176" y="1690007"/>
            <a:ext cx="10784542" cy="4449786"/>
          </a:xfrm>
        </p:spPr>
        <p:txBody>
          <a:bodyPr>
            <a:normAutofit fontScale="77500" lnSpcReduction="20000"/>
          </a:bodyPr>
          <a:lstStyle/>
          <a:p>
            <a:pPr eaLnBrk="1" hangingPunct="1">
              <a:defRPr/>
            </a:pPr>
            <a:r>
              <a:rPr lang="en-US" altLang="en-US" sz="3300" dirty="0">
                <a:latin typeface="Calibri" panose="020F0502020204030204" pitchFamily="34" charset="0"/>
                <a:cs typeface="Calibri" panose="020F0502020204030204" pitchFamily="34" charset="0"/>
              </a:rPr>
              <a:t>Can transfer </a:t>
            </a:r>
            <a:r>
              <a:rPr lang="en-US" altLang="en-US" sz="3300" b="1" dirty="0">
                <a:latin typeface="Calibri" panose="020F0502020204030204" pitchFamily="34" charset="0"/>
                <a:cs typeface="Calibri" panose="020F0502020204030204" pitchFamily="34" charset="0"/>
              </a:rPr>
              <a:t>out of or into </a:t>
            </a:r>
            <a:r>
              <a:rPr lang="en-US" altLang="en-US" sz="3300" dirty="0">
                <a:latin typeface="Calibri" panose="020F0502020204030204" pitchFamily="34" charset="0"/>
                <a:cs typeface="Calibri" panose="020F0502020204030204" pitchFamily="34" charset="0"/>
              </a:rPr>
              <a:t>Title IV-A </a:t>
            </a:r>
          </a:p>
          <a:p>
            <a:pPr eaLnBrk="1" hangingPunct="1">
              <a:defRPr/>
            </a:pPr>
            <a:endParaRPr lang="en-US" altLang="en-US" sz="1200" dirty="0">
              <a:latin typeface="Calibri" panose="020F0502020204030204" pitchFamily="34" charset="0"/>
              <a:cs typeface="Calibri" panose="020F0502020204030204" pitchFamily="34" charset="0"/>
            </a:endParaRPr>
          </a:p>
          <a:p>
            <a:pPr eaLnBrk="1" hangingPunct="1">
              <a:defRPr/>
            </a:pPr>
            <a:r>
              <a:rPr lang="en-US" altLang="en-US" sz="3300" dirty="0">
                <a:latin typeface="Calibri" panose="020F0502020204030204" pitchFamily="34" charset="0"/>
                <a:cs typeface="Calibri" panose="020F0502020204030204" pitchFamily="34" charset="0"/>
              </a:rPr>
              <a:t>Must consult with private schools prior to transfer</a:t>
            </a:r>
          </a:p>
          <a:p>
            <a:pPr eaLnBrk="1" hangingPunct="1">
              <a:defRPr/>
            </a:pPr>
            <a:endParaRPr lang="en-US" altLang="en-US" sz="1200" dirty="0">
              <a:latin typeface="Calibri" panose="020F0502020204030204" pitchFamily="34" charset="0"/>
              <a:cs typeface="Calibri" panose="020F0502020204030204" pitchFamily="34" charset="0"/>
            </a:endParaRPr>
          </a:p>
          <a:p>
            <a:pPr eaLnBrk="1" hangingPunct="1">
              <a:defRPr/>
            </a:pPr>
            <a:r>
              <a:rPr lang="en-US" altLang="en-US" sz="3300" dirty="0">
                <a:latin typeface="Calibri" panose="020F0502020204030204" pitchFamily="34" charset="0"/>
                <a:cs typeface="Calibri" panose="020F0502020204030204" pitchFamily="34" charset="0"/>
              </a:rPr>
              <a:t>Must complete needs assessment if over $30K, </a:t>
            </a:r>
            <a:r>
              <a:rPr lang="en-US" altLang="en-US" sz="3300" b="1" dirty="0">
                <a:latin typeface="Calibri" panose="020F0502020204030204" pitchFamily="34" charset="0"/>
                <a:cs typeface="Calibri" panose="020F0502020204030204" pitchFamily="34" charset="0"/>
              </a:rPr>
              <a:t>even if transferring funds</a:t>
            </a:r>
          </a:p>
          <a:p>
            <a:pPr eaLnBrk="1" hangingPunct="1">
              <a:defRPr/>
            </a:pPr>
            <a:endParaRPr lang="en-US" altLang="en-US" sz="1200" dirty="0">
              <a:latin typeface="Calibri" panose="020F0502020204030204" pitchFamily="34" charset="0"/>
              <a:cs typeface="Calibri" panose="020F0502020204030204" pitchFamily="34" charset="0"/>
            </a:endParaRPr>
          </a:p>
          <a:p>
            <a:pPr eaLnBrk="1" hangingPunct="1">
              <a:defRPr/>
            </a:pPr>
            <a:r>
              <a:rPr lang="en-US" altLang="en-US" sz="3300" dirty="0">
                <a:latin typeface="Calibri" panose="020F0502020204030204" pitchFamily="34" charset="0"/>
                <a:cs typeface="Calibri" panose="020F0502020204030204" pitchFamily="34" charset="0"/>
              </a:rPr>
              <a:t>Can transfer all or a portion of the funds into a grant award for the same year</a:t>
            </a:r>
          </a:p>
          <a:p>
            <a:pPr eaLnBrk="1" hangingPunct="1">
              <a:defRPr/>
            </a:pPr>
            <a:endParaRPr lang="en-US" altLang="en-US" sz="1200" dirty="0">
              <a:latin typeface="Calibri" panose="020F0502020204030204" pitchFamily="34" charset="0"/>
              <a:cs typeface="Calibri" panose="020F0502020204030204" pitchFamily="34" charset="0"/>
            </a:endParaRPr>
          </a:p>
          <a:p>
            <a:pPr eaLnBrk="1" hangingPunct="1">
              <a:defRPr/>
            </a:pPr>
            <a:r>
              <a:rPr lang="en-US" altLang="en-US" sz="3300" dirty="0">
                <a:latin typeface="Calibri" panose="020F0502020204030204" pitchFamily="34" charset="0"/>
                <a:cs typeface="Calibri" panose="020F0502020204030204" pitchFamily="34" charset="0"/>
              </a:rPr>
              <a:t>Must be claimed from IV-A award in EGMS</a:t>
            </a:r>
          </a:p>
          <a:p>
            <a:pPr>
              <a:defRPr/>
            </a:pPr>
            <a:endParaRPr lang="en-US" altLang="en-US" sz="1200" dirty="0">
              <a:latin typeface="Calibri" panose="020F0502020204030204" pitchFamily="34" charset="0"/>
              <a:cs typeface="Calibri" panose="020F0502020204030204" pitchFamily="34" charset="0"/>
            </a:endParaRPr>
          </a:p>
          <a:p>
            <a:pPr>
              <a:defRPr/>
            </a:pPr>
            <a:r>
              <a:rPr lang="en-US" altLang="en-US" sz="3300" dirty="0">
                <a:latin typeface="Calibri" panose="020F0502020204030204" pitchFamily="34" charset="0"/>
                <a:cs typeface="Calibri" panose="020F0502020204030204" pitchFamily="34" charset="0"/>
              </a:rPr>
              <a:t>Carryover funds cannot be transferred</a:t>
            </a:r>
          </a:p>
          <a:p>
            <a:pPr>
              <a:defRPr/>
            </a:pPr>
            <a:endParaRPr lang="en-US" altLang="en-US" sz="2800" dirty="0">
              <a:latin typeface="Calibri" panose="020F0502020204030204" pitchFamily="34" charset="0"/>
              <a:cs typeface="Calibri" panose="020F0502020204030204" pitchFamily="34" charset="0"/>
            </a:endParaRPr>
          </a:p>
          <a:p>
            <a:pPr marL="0" indent="0" algn="ctr">
              <a:buNone/>
              <a:defRPr/>
            </a:pPr>
            <a:r>
              <a:rPr lang="en-US" altLang="en-US" sz="2800" i="1" dirty="0">
                <a:latin typeface="Calibri" panose="020F0502020204030204" pitchFamily="34" charset="0"/>
                <a:cs typeface="Calibri" panose="020F0502020204030204" pitchFamily="34" charset="0"/>
                <a:hlinkClick r:id="rId3"/>
              </a:rPr>
              <a:t>ESSA Quick Reference Brief: Transferability</a:t>
            </a:r>
            <a:endParaRPr lang="en-US" altLang="en-US" sz="2800" i="1" dirty="0">
              <a:latin typeface="Calibri" panose="020F0502020204030204" pitchFamily="34" charset="0"/>
              <a:cs typeface="Calibri" panose="020F0502020204030204" pitchFamily="34" charset="0"/>
            </a:endParaRPr>
          </a:p>
          <a:p>
            <a:pPr>
              <a:defRPr/>
            </a:pPr>
            <a:endParaRPr lang="en-US" altLang="en-US" sz="2800" dirty="0">
              <a:latin typeface="Calibri" panose="020F0502020204030204" pitchFamily="34" charset="0"/>
              <a:cs typeface="Calibri" panose="020F0502020204030204" pitchFamily="34" charset="0"/>
            </a:endParaRPr>
          </a:p>
          <a:p>
            <a:pPr eaLnBrk="1" hangingPunct="1">
              <a:defRPr/>
            </a:pPr>
            <a:endParaRPr lang="en-US" altLang="en-US" sz="2800" dirty="0"/>
          </a:p>
          <a:p>
            <a:pPr eaLnBrk="1" hangingPunct="1">
              <a:defRPr/>
            </a:pPr>
            <a:endParaRPr lang="en-US" altLang="en-US" sz="2800" dirty="0"/>
          </a:p>
        </p:txBody>
      </p:sp>
      <p:sp>
        <p:nvSpPr>
          <p:cNvPr id="4"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Oregon Department of Education</a:t>
            </a:r>
          </a:p>
        </p:txBody>
      </p:sp>
      <p:sp>
        <p:nvSpPr>
          <p:cNvPr id="3" name="Slide Number Placeholder 3">
            <a:extLst>
              <a:ext uri="{FF2B5EF4-FFF2-40B4-BE49-F238E27FC236}">
                <a16:creationId xmlns:a16="http://schemas.microsoft.com/office/drawing/2014/main" id="{95CAE4F2-3BF4-4BB9-CDFF-62B78F79DF90}"/>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19</a:t>
            </a:fld>
            <a:endParaRPr lang="en-US" dirty="0"/>
          </a:p>
        </p:txBody>
      </p:sp>
    </p:spTree>
    <p:extLst>
      <p:ext uri="{BB962C8B-B14F-4D97-AF65-F5344CB8AC3E}">
        <p14:creationId xmlns:p14="http://schemas.microsoft.com/office/powerpoint/2010/main" val="4188003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Oregon Department of Education – Our “Why”</a:t>
            </a:r>
          </a:p>
        </p:txBody>
      </p:sp>
      <p:sp>
        <p:nvSpPr>
          <p:cNvPr id="7" name="Content Placeholder 6">
            <a:extLst>
              <a:ext uri="{C183D7F6-B498-43B3-948B-1728B52AA6E4}">
                <adec:decorative xmlns:adec="http://schemas.microsoft.com/office/drawing/2017/decorative" val="0"/>
              </a:ext>
            </a:extLst>
          </p:cNvPr>
          <p:cNvSpPr>
            <a:spLocks noGrp="1"/>
          </p:cNvSpPr>
          <p:nvPr>
            <p:ph idx="1"/>
          </p:nvPr>
        </p:nvSpPr>
        <p:spPr>
          <a:xfrm>
            <a:off x="717175" y="1665658"/>
            <a:ext cx="10784542" cy="4109010"/>
          </a:xfrm>
        </p:spPr>
        <p:txBody>
          <a:bodyPr>
            <a:normAutofit/>
          </a:bodyPr>
          <a:lstStyle/>
          <a:p>
            <a:pPr marL="0" lvl="0" indent="0">
              <a:lnSpc>
                <a:spcPct val="100000"/>
              </a:lnSpc>
              <a:spcBef>
                <a:spcPts val="100"/>
              </a:spcBef>
              <a:buNone/>
              <a:defRPr/>
            </a:pPr>
            <a:r>
              <a:rPr lang="en-US" altLang="en-US" b="1" dirty="0">
                <a:solidFill>
                  <a:prstClr val="black"/>
                </a:solidFill>
              </a:rPr>
              <a:t>Equity and Excellence for Every Learner</a:t>
            </a:r>
          </a:p>
          <a:p>
            <a:pPr marL="285750" lvl="0" indent="-285750">
              <a:lnSpc>
                <a:spcPct val="110000"/>
              </a:lnSpc>
              <a:spcBef>
                <a:spcPts val="100"/>
              </a:spcBef>
              <a:defRPr/>
            </a:pPr>
            <a:r>
              <a:rPr lang="en-US" altLang="en-US" dirty="0">
                <a:solidFill>
                  <a:prstClr val="black"/>
                </a:solidFill>
              </a:rPr>
              <a:t>The Oregon Department of Education works in partnership with school districts, education service districts and community partners;</a:t>
            </a:r>
          </a:p>
          <a:p>
            <a:pPr marL="285750" lvl="0" indent="-285750">
              <a:lnSpc>
                <a:spcPct val="110000"/>
              </a:lnSpc>
              <a:spcBef>
                <a:spcPts val="100"/>
              </a:spcBef>
              <a:defRPr/>
            </a:pPr>
            <a:r>
              <a:rPr lang="en-US" altLang="en-US" dirty="0">
                <a:solidFill>
                  <a:prstClr val="black"/>
                </a:solidFill>
              </a:rPr>
              <a:t>Together, we serve over 580,000 K-12 students;</a:t>
            </a:r>
          </a:p>
          <a:p>
            <a:pPr marL="285750" lvl="0" indent="-285750">
              <a:lnSpc>
                <a:spcPct val="110000"/>
              </a:lnSpc>
              <a:spcBef>
                <a:spcPts val="100"/>
              </a:spcBef>
              <a:defRPr/>
            </a:pPr>
            <a:r>
              <a:rPr lang="en-US" altLang="en-US" dirty="0">
                <a:solidFill>
                  <a:prstClr val="black"/>
                </a:solidFill>
              </a:rPr>
              <a:t>We believe every student should have access to a high-quality, well-rounded learning experience;</a:t>
            </a:r>
          </a:p>
          <a:p>
            <a:pPr marL="285750" lvl="0" indent="-285750">
              <a:lnSpc>
                <a:spcPct val="110000"/>
              </a:lnSpc>
              <a:spcBef>
                <a:spcPts val="100"/>
              </a:spcBef>
              <a:defRPr/>
            </a:pPr>
            <a:r>
              <a:rPr lang="en-US" altLang="en-US" dirty="0">
                <a:solidFill>
                  <a:prstClr val="black"/>
                </a:solidFill>
              </a:rPr>
              <a:t>We work to achieve the Governor’s vision that every Oregon student graduates with a plan for their future</a:t>
            </a:r>
            <a:r>
              <a:rPr lang="en-US" dirty="0">
                <a:solidFill>
                  <a:prstClr val="black"/>
                </a:solidFill>
              </a:rPr>
              <a:t>.</a:t>
            </a:r>
          </a:p>
          <a:p>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2</a:t>
            </a:fld>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0280" t="39380" r="9995" b="18402"/>
          <a:stretch/>
        </p:blipFill>
        <p:spPr>
          <a:xfrm>
            <a:off x="4991946" y="4647771"/>
            <a:ext cx="5480224" cy="1753029"/>
          </a:xfrm>
          <a:prstGeom prst="rect">
            <a:avLst/>
          </a:prstGeom>
        </p:spPr>
      </p:pic>
    </p:spTree>
    <p:extLst>
      <p:ext uri="{BB962C8B-B14F-4D97-AF65-F5344CB8AC3E}">
        <p14:creationId xmlns:p14="http://schemas.microsoft.com/office/powerpoint/2010/main" val="26538035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2019-20 timeline"/>
          <p:cNvSpPr>
            <a:spLocks noGrp="1"/>
          </p:cNvSpPr>
          <p:nvPr>
            <p:ph type="title"/>
          </p:nvPr>
        </p:nvSpPr>
        <p:spPr>
          <a:xfrm>
            <a:off x="443800" y="1945537"/>
            <a:ext cx="2056899" cy="1809614"/>
          </a:xfrm>
        </p:spPr>
        <p:txBody>
          <a:bodyPr>
            <a:noAutofit/>
          </a:bodyPr>
          <a:lstStyle/>
          <a:p>
            <a:r>
              <a:rPr lang="en-US" sz="3200" dirty="0"/>
              <a:t>2022-23 FEDERAL FUNDS TIMELINE</a:t>
            </a:r>
          </a:p>
        </p:txBody>
      </p:sp>
      <p:sp>
        <p:nvSpPr>
          <p:cNvPr id="24" name="Initial grant period"/>
          <p:cNvSpPr/>
          <p:nvPr/>
        </p:nvSpPr>
        <p:spPr>
          <a:xfrm>
            <a:off x="223141" y="4090291"/>
            <a:ext cx="2056899" cy="646331"/>
          </a:xfrm>
          <a:prstGeom prst="rect">
            <a:avLst/>
          </a:prstGeom>
        </p:spPr>
        <p:txBody>
          <a:bodyPr wrap="square">
            <a:spAutoFit/>
          </a:bodyPr>
          <a:lstStyle/>
          <a:p>
            <a:pPr>
              <a:defRPr/>
            </a:pPr>
            <a:r>
              <a:rPr lang="en-US" sz="1200" b="1" dirty="0">
                <a:solidFill>
                  <a:srgbClr val="0070C0"/>
                </a:solidFill>
                <a:latin typeface="Segoe UI"/>
              </a:rPr>
              <a:t>*INITIAL GRANT PERIOD: 7/1/22 – 9/30/23 </a:t>
            </a:r>
          </a:p>
          <a:p>
            <a:pPr>
              <a:defRPr/>
            </a:pPr>
            <a:r>
              <a:rPr lang="en-US" sz="1200" b="1" dirty="0">
                <a:solidFill>
                  <a:srgbClr val="0070C0"/>
                </a:solidFill>
                <a:latin typeface="Segoe UI"/>
              </a:rPr>
              <a:t>(15 MONTHS</a:t>
            </a:r>
            <a:r>
              <a:rPr lang="en-US" sz="1200" dirty="0">
                <a:solidFill>
                  <a:srgbClr val="0070C0"/>
                </a:solidFill>
                <a:latin typeface="Segoe UI"/>
              </a:rPr>
              <a:t>)</a:t>
            </a:r>
            <a:endParaRPr lang="en-US" sz="1200" dirty="0">
              <a:solidFill>
                <a:srgbClr val="0C6D82"/>
              </a:solidFill>
              <a:latin typeface="Segoe UI"/>
            </a:endParaRPr>
          </a:p>
        </p:txBody>
      </p:sp>
      <p:sp>
        <p:nvSpPr>
          <p:cNvPr id="2" name="July 2019"/>
          <p:cNvSpPr>
            <a:spLocks noGrp="1"/>
          </p:cNvSpPr>
          <p:nvPr>
            <p:ph type="body" sz="quarter" idx="15"/>
          </p:nvPr>
        </p:nvSpPr>
        <p:spPr>
          <a:xfrm>
            <a:off x="3796287" y="967697"/>
            <a:ext cx="786543" cy="834861"/>
          </a:xfrm>
        </p:spPr>
        <p:txBody>
          <a:bodyPr>
            <a:noAutofit/>
          </a:bodyPr>
          <a:lstStyle/>
          <a:p>
            <a:r>
              <a:rPr lang="en-US" sz="1800" dirty="0"/>
              <a:t>JULY</a:t>
            </a:r>
          </a:p>
          <a:p>
            <a:r>
              <a:rPr lang="en-US" sz="1800" dirty="0"/>
              <a:t>2022</a:t>
            </a:r>
          </a:p>
        </p:txBody>
      </p:sp>
      <p:sp>
        <p:nvSpPr>
          <p:cNvPr id="22" name="Beginning of grant period">
            <a:extLst>
              <a:ext uri="{FF2B5EF4-FFF2-40B4-BE49-F238E27FC236}">
                <a16:creationId xmlns:a16="http://schemas.microsoft.com/office/drawing/2014/main" id="{2B193253-F94A-4164-AE5D-6B3931AE17CC}"/>
              </a:ext>
            </a:extLst>
          </p:cNvPr>
          <p:cNvSpPr>
            <a:spLocks noGrp="1"/>
          </p:cNvSpPr>
          <p:nvPr>
            <p:ph type="body" sz="quarter" idx="36"/>
          </p:nvPr>
        </p:nvSpPr>
        <p:spPr>
          <a:xfrm>
            <a:off x="3497084" y="2003349"/>
            <a:ext cx="1399985" cy="405757"/>
          </a:xfrm>
        </p:spPr>
        <p:txBody>
          <a:bodyPr>
            <a:normAutofit/>
          </a:bodyPr>
          <a:lstStyle/>
          <a:p>
            <a:r>
              <a:rPr lang="en-US" sz="1050" dirty="0"/>
              <a:t>BEGINNING OF 2022-23 GRANT PERIOD</a:t>
            </a:r>
          </a:p>
        </p:txBody>
      </p:sp>
      <p:sp>
        <p:nvSpPr>
          <p:cNvPr id="10" name="Aug 2019">
            <a:extLst>
              <a:ext uri="{FF2B5EF4-FFF2-40B4-BE49-F238E27FC236}">
                <a16:creationId xmlns:a16="http://schemas.microsoft.com/office/drawing/2014/main" id="{B71962F0-0A0F-4FC2-9E69-6265A830C45E}"/>
              </a:ext>
            </a:extLst>
          </p:cNvPr>
          <p:cNvSpPr>
            <a:spLocks noGrp="1"/>
          </p:cNvSpPr>
          <p:nvPr>
            <p:ph type="body" sz="quarter" idx="18"/>
          </p:nvPr>
        </p:nvSpPr>
        <p:spPr>
          <a:xfrm>
            <a:off x="5715000" y="967914"/>
            <a:ext cx="783000" cy="783000"/>
          </a:xfrm>
        </p:spPr>
        <p:txBody>
          <a:bodyPr>
            <a:normAutofit/>
          </a:bodyPr>
          <a:lstStyle/>
          <a:p>
            <a:r>
              <a:rPr lang="en-US" sz="1800" dirty="0"/>
              <a:t>AUG 2022</a:t>
            </a:r>
            <a:endParaRPr lang="en-US" dirty="0"/>
          </a:p>
        </p:txBody>
      </p:sp>
      <p:sp>
        <p:nvSpPr>
          <p:cNvPr id="27" name="BN open">
            <a:extLst>
              <a:ext uri="{FF2B5EF4-FFF2-40B4-BE49-F238E27FC236}">
                <a16:creationId xmlns:a16="http://schemas.microsoft.com/office/drawing/2014/main" id="{84F2613F-DCC0-4A1F-9B48-C279DDE0C201}"/>
              </a:ext>
            </a:extLst>
          </p:cNvPr>
          <p:cNvSpPr>
            <a:spLocks noGrp="1"/>
          </p:cNvSpPr>
          <p:nvPr>
            <p:ph type="body" sz="quarter" idx="38"/>
          </p:nvPr>
        </p:nvSpPr>
        <p:spPr>
          <a:xfrm>
            <a:off x="5257800" y="1961398"/>
            <a:ext cx="1743080" cy="348934"/>
          </a:xfrm>
        </p:spPr>
        <p:txBody>
          <a:bodyPr>
            <a:noAutofit/>
          </a:bodyPr>
          <a:lstStyle/>
          <a:p>
            <a:pPr>
              <a:lnSpc>
                <a:spcPct val="100000"/>
              </a:lnSpc>
              <a:spcBef>
                <a:spcPts val="0"/>
              </a:spcBef>
            </a:pPr>
            <a:r>
              <a:rPr lang="en-US" sz="1050" dirty="0"/>
              <a:t>2022-23 BUDGET NARRATIVE APPLICATION OPENS</a:t>
            </a:r>
          </a:p>
        </p:txBody>
      </p:sp>
      <p:sp>
        <p:nvSpPr>
          <p:cNvPr id="13" name="Dec 2019">
            <a:extLst>
              <a:ext uri="{FF2B5EF4-FFF2-40B4-BE49-F238E27FC236}">
                <a16:creationId xmlns:a16="http://schemas.microsoft.com/office/drawing/2014/main" id="{04306A44-50E7-4C10-ABF1-71CE55A094F5}"/>
              </a:ext>
            </a:extLst>
          </p:cNvPr>
          <p:cNvSpPr>
            <a:spLocks noGrp="1"/>
          </p:cNvSpPr>
          <p:nvPr>
            <p:ph type="body" sz="quarter" idx="20"/>
          </p:nvPr>
        </p:nvSpPr>
        <p:spPr>
          <a:xfrm>
            <a:off x="8249069" y="967914"/>
            <a:ext cx="783000" cy="783000"/>
          </a:xfrm>
        </p:spPr>
        <p:txBody>
          <a:bodyPr>
            <a:normAutofit/>
          </a:bodyPr>
          <a:lstStyle/>
          <a:p>
            <a:r>
              <a:rPr lang="en-US" sz="1800" dirty="0"/>
              <a:t>NOV 2022</a:t>
            </a:r>
          </a:p>
        </p:txBody>
      </p:sp>
      <p:sp>
        <p:nvSpPr>
          <p:cNvPr id="37" name="BN due">
            <a:extLst>
              <a:ext uri="{FF2B5EF4-FFF2-40B4-BE49-F238E27FC236}">
                <a16:creationId xmlns:a16="http://schemas.microsoft.com/office/drawing/2014/main" id="{DF4A9D67-1B01-4CF8-AC0D-C7E518691F63}"/>
              </a:ext>
            </a:extLst>
          </p:cNvPr>
          <p:cNvSpPr>
            <a:spLocks noGrp="1"/>
          </p:cNvSpPr>
          <p:nvPr>
            <p:ph type="body" sz="quarter" idx="48"/>
          </p:nvPr>
        </p:nvSpPr>
        <p:spPr>
          <a:xfrm>
            <a:off x="7828730" y="1945537"/>
            <a:ext cx="1623678" cy="336837"/>
          </a:xfrm>
        </p:spPr>
        <p:txBody>
          <a:bodyPr>
            <a:noAutofit/>
          </a:bodyPr>
          <a:lstStyle/>
          <a:p>
            <a:pPr>
              <a:lnSpc>
                <a:spcPct val="100000"/>
              </a:lnSpc>
              <a:spcBef>
                <a:spcPts val="0"/>
              </a:spcBef>
            </a:pPr>
            <a:r>
              <a:rPr lang="en-US" sz="1050" dirty="0">
                <a:solidFill>
                  <a:schemeClr val="bg2"/>
                </a:solidFill>
              </a:rPr>
              <a:t>2022-23 BUDGET NARRATIVES DUE</a:t>
            </a:r>
          </a:p>
        </p:txBody>
      </p:sp>
      <p:sp>
        <p:nvSpPr>
          <p:cNvPr id="14" name="Sept 2020">
            <a:extLst>
              <a:ext uri="{FF2B5EF4-FFF2-40B4-BE49-F238E27FC236}">
                <a16:creationId xmlns:a16="http://schemas.microsoft.com/office/drawing/2014/main" id="{18BD9AA2-DFE1-412D-BB95-7989BA1E6039}"/>
              </a:ext>
            </a:extLst>
          </p:cNvPr>
          <p:cNvSpPr>
            <a:spLocks noGrp="1"/>
          </p:cNvSpPr>
          <p:nvPr>
            <p:ph type="body" sz="quarter" idx="21"/>
          </p:nvPr>
        </p:nvSpPr>
        <p:spPr>
          <a:xfrm>
            <a:off x="8255667" y="3030893"/>
            <a:ext cx="783000" cy="783000"/>
          </a:xfrm>
        </p:spPr>
        <p:txBody>
          <a:bodyPr>
            <a:normAutofit/>
          </a:bodyPr>
          <a:lstStyle/>
          <a:p>
            <a:r>
              <a:rPr lang="en-US" sz="1800" dirty="0"/>
              <a:t>SEPT 2023 </a:t>
            </a:r>
            <a:endParaRPr lang="en-US" dirty="0"/>
          </a:p>
        </p:txBody>
      </p:sp>
      <p:sp>
        <p:nvSpPr>
          <p:cNvPr id="35" name="final obligation-igp">
            <a:extLst>
              <a:ext uri="{FF2B5EF4-FFF2-40B4-BE49-F238E27FC236}">
                <a16:creationId xmlns:a16="http://schemas.microsoft.com/office/drawing/2014/main" id="{25D376EC-609C-46F1-A4A6-22B3BCBA9777}"/>
              </a:ext>
            </a:extLst>
          </p:cNvPr>
          <p:cNvSpPr>
            <a:spLocks noGrp="1"/>
          </p:cNvSpPr>
          <p:nvPr>
            <p:ph type="body" sz="quarter" idx="46"/>
          </p:nvPr>
        </p:nvSpPr>
        <p:spPr>
          <a:xfrm>
            <a:off x="7633808" y="3908541"/>
            <a:ext cx="2063994" cy="486493"/>
          </a:xfrm>
        </p:spPr>
        <p:txBody>
          <a:bodyPr>
            <a:normAutofit/>
          </a:bodyPr>
          <a:lstStyle/>
          <a:p>
            <a:pPr>
              <a:lnSpc>
                <a:spcPct val="100000"/>
              </a:lnSpc>
              <a:spcBef>
                <a:spcPts val="0"/>
              </a:spcBef>
            </a:pPr>
            <a:r>
              <a:rPr lang="en-US" sz="1050" dirty="0"/>
              <a:t>FINAL DATE FOR OBLIGATION OF 2022-23 FUNDS FOR *INTIAL GRANT PERIOD</a:t>
            </a:r>
          </a:p>
        </p:txBody>
      </p:sp>
      <p:sp>
        <p:nvSpPr>
          <p:cNvPr id="15" name="Nov 2020">
            <a:extLst>
              <a:ext uri="{FF2B5EF4-FFF2-40B4-BE49-F238E27FC236}">
                <a16:creationId xmlns:a16="http://schemas.microsoft.com/office/drawing/2014/main" id="{CDDFF132-912B-4B2B-B3E5-D1AB199B58C1}"/>
              </a:ext>
            </a:extLst>
          </p:cNvPr>
          <p:cNvSpPr>
            <a:spLocks noGrp="1"/>
          </p:cNvSpPr>
          <p:nvPr>
            <p:ph type="body" sz="quarter" idx="22"/>
          </p:nvPr>
        </p:nvSpPr>
        <p:spPr>
          <a:xfrm>
            <a:off x="5280146" y="3029417"/>
            <a:ext cx="783000" cy="784477"/>
          </a:xfrm>
        </p:spPr>
        <p:txBody>
          <a:bodyPr>
            <a:normAutofit/>
          </a:bodyPr>
          <a:lstStyle/>
          <a:p>
            <a:r>
              <a:rPr lang="en-US" sz="1800" dirty="0"/>
              <a:t>NOV 2023 </a:t>
            </a:r>
            <a:endParaRPr lang="en-US" sz="2100" dirty="0"/>
          </a:p>
        </p:txBody>
      </p:sp>
      <p:sp>
        <p:nvSpPr>
          <p:cNvPr id="33" name="final claim-igp">
            <a:extLst>
              <a:ext uri="{FF2B5EF4-FFF2-40B4-BE49-F238E27FC236}">
                <a16:creationId xmlns:a16="http://schemas.microsoft.com/office/drawing/2014/main" id="{97AEBAB8-BDEB-4E4A-B443-829D3C340CA6}"/>
              </a:ext>
            </a:extLst>
          </p:cNvPr>
          <p:cNvSpPr>
            <a:spLocks noGrp="1"/>
          </p:cNvSpPr>
          <p:nvPr>
            <p:ph type="body" sz="quarter" idx="44"/>
          </p:nvPr>
        </p:nvSpPr>
        <p:spPr>
          <a:xfrm>
            <a:off x="4561602" y="3908541"/>
            <a:ext cx="2192500" cy="363501"/>
          </a:xfrm>
        </p:spPr>
        <p:txBody>
          <a:bodyPr>
            <a:normAutofit/>
          </a:bodyPr>
          <a:lstStyle/>
          <a:p>
            <a:pPr>
              <a:lnSpc>
                <a:spcPct val="100000"/>
              </a:lnSpc>
              <a:spcBef>
                <a:spcPts val="0"/>
              </a:spcBef>
            </a:pPr>
            <a:r>
              <a:rPr lang="en-US" sz="1050" dirty="0"/>
              <a:t>FINAL DATE FOR ALL 2022-23 CLAIMS FOR *INITIAL GRANT PERIOD</a:t>
            </a:r>
          </a:p>
        </p:txBody>
      </p:sp>
      <p:sp>
        <p:nvSpPr>
          <p:cNvPr id="23" name="Nov 2020">
            <a:extLst>
              <a:ext uri="{FF2B5EF4-FFF2-40B4-BE49-F238E27FC236}">
                <a16:creationId xmlns:a16="http://schemas.microsoft.com/office/drawing/2014/main" id="{CDDFF132-912B-4B2B-B3E5-D1AB199B58C1}"/>
              </a:ext>
            </a:extLst>
          </p:cNvPr>
          <p:cNvSpPr>
            <a:spLocks noGrp="1"/>
          </p:cNvSpPr>
          <p:nvPr>
            <p:ph type="body" sz="quarter" idx="22"/>
          </p:nvPr>
        </p:nvSpPr>
        <p:spPr>
          <a:xfrm>
            <a:off x="3047464" y="4071790"/>
            <a:ext cx="783000" cy="784477"/>
          </a:xfrm>
        </p:spPr>
        <p:txBody>
          <a:bodyPr>
            <a:normAutofit/>
          </a:bodyPr>
          <a:lstStyle/>
          <a:p>
            <a:r>
              <a:rPr lang="en-US" sz="1800" dirty="0"/>
              <a:t>NOV 2023 </a:t>
            </a:r>
            <a:endParaRPr lang="en-US" sz="2100" dirty="0"/>
          </a:p>
        </p:txBody>
      </p:sp>
      <p:sp>
        <p:nvSpPr>
          <p:cNvPr id="21" name="carryover">
            <a:extLst>
              <a:ext uri="{FF2B5EF4-FFF2-40B4-BE49-F238E27FC236}">
                <a16:creationId xmlns:a16="http://schemas.microsoft.com/office/drawing/2014/main" id="{97AEBAB8-BDEB-4E4A-B443-829D3C340CA6}"/>
              </a:ext>
            </a:extLst>
          </p:cNvPr>
          <p:cNvSpPr>
            <a:spLocks noGrp="1"/>
          </p:cNvSpPr>
          <p:nvPr>
            <p:ph type="body" sz="quarter" idx="44"/>
          </p:nvPr>
        </p:nvSpPr>
        <p:spPr>
          <a:xfrm>
            <a:off x="3848830" y="4464031"/>
            <a:ext cx="2192500" cy="345575"/>
          </a:xfrm>
        </p:spPr>
        <p:txBody>
          <a:bodyPr>
            <a:normAutofit/>
          </a:bodyPr>
          <a:lstStyle/>
          <a:p>
            <a:pPr>
              <a:lnSpc>
                <a:spcPct val="100000"/>
              </a:lnSpc>
              <a:spcBef>
                <a:spcPts val="0"/>
              </a:spcBef>
            </a:pPr>
            <a:r>
              <a:rPr lang="en-US" sz="1050" dirty="0"/>
              <a:t>UNCLAIMED FUNDS BECOME “CARRYOVER”</a:t>
            </a:r>
          </a:p>
        </p:txBody>
      </p:sp>
      <p:sp>
        <p:nvSpPr>
          <p:cNvPr id="12" name="Nov 2020">
            <a:extLst>
              <a:ext uri="{FF2B5EF4-FFF2-40B4-BE49-F238E27FC236}">
                <a16:creationId xmlns:a16="http://schemas.microsoft.com/office/drawing/2014/main" id="{0950DBC3-6438-47ED-BA7E-BBD7E08290D1}"/>
              </a:ext>
            </a:extLst>
          </p:cNvPr>
          <p:cNvSpPr>
            <a:spLocks noGrp="1"/>
          </p:cNvSpPr>
          <p:nvPr>
            <p:ph type="body" sz="quarter" idx="19"/>
          </p:nvPr>
        </p:nvSpPr>
        <p:spPr>
          <a:xfrm>
            <a:off x="4303983" y="4997626"/>
            <a:ext cx="783000" cy="783000"/>
          </a:xfrm>
        </p:spPr>
        <p:txBody>
          <a:bodyPr/>
          <a:lstStyle/>
          <a:p>
            <a:r>
              <a:rPr lang="en-US" sz="1800" dirty="0"/>
              <a:t>NOV 2023</a:t>
            </a:r>
            <a:endParaRPr lang="en-US" dirty="0"/>
          </a:p>
        </p:txBody>
      </p:sp>
      <p:sp>
        <p:nvSpPr>
          <p:cNvPr id="65" name="carryover app open">
            <a:extLst>
              <a:ext uri="{FF2B5EF4-FFF2-40B4-BE49-F238E27FC236}">
                <a16:creationId xmlns:a16="http://schemas.microsoft.com/office/drawing/2014/main" id="{71435C51-CB8E-41E5-8C00-34ADCC273A32}"/>
              </a:ext>
            </a:extLst>
          </p:cNvPr>
          <p:cNvSpPr>
            <a:spLocks noGrp="1"/>
          </p:cNvSpPr>
          <p:nvPr>
            <p:ph type="body" sz="quarter" idx="40"/>
          </p:nvPr>
        </p:nvSpPr>
        <p:spPr>
          <a:xfrm>
            <a:off x="3789253" y="5941792"/>
            <a:ext cx="1840170" cy="307027"/>
          </a:xfrm>
        </p:spPr>
        <p:txBody>
          <a:bodyPr>
            <a:normAutofit/>
          </a:bodyPr>
          <a:lstStyle/>
          <a:p>
            <a:r>
              <a:rPr lang="en-US" sz="1050" dirty="0"/>
              <a:t>CARRYOVER APPLICATIONS FOR 2022-23 FUNDS OPEN</a:t>
            </a:r>
          </a:p>
        </p:txBody>
      </p:sp>
      <p:sp>
        <p:nvSpPr>
          <p:cNvPr id="18" name="Sept 2021">
            <a:extLst>
              <a:ext uri="{FF2B5EF4-FFF2-40B4-BE49-F238E27FC236}">
                <a16:creationId xmlns:a16="http://schemas.microsoft.com/office/drawing/2014/main" id="{7073D15E-3E59-4781-BA50-8D741A373A3B}"/>
              </a:ext>
            </a:extLst>
          </p:cNvPr>
          <p:cNvSpPr>
            <a:spLocks noGrp="1"/>
          </p:cNvSpPr>
          <p:nvPr>
            <p:ph type="body" sz="quarter" idx="26"/>
          </p:nvPr>
        </p:nvSpPr>
        <p:spPr>
          <a:xfrm>
            <a:off x="6362602" y="5058550"/>
            <a:ext cx="783000" cy="783000"/>
          </a:xfrm>
        </p:spPr>
        <p:txBody>
          <a:bodyPr>
            <a:normAutofit/>
          </a:bodyPr>
          <a:lstStyle/>
          <a:p>
            <a:r>
              <a:rPr lang="en-US" sz="1800" dirty="0"/>
              <a:t>SEPT 2024</a:t>
            </a:r>
            <a:endParaRPr lang="en-US" dirty="0"/>
          </a:p>
        </p:txBody>
      </p:sp>
      <p:sp>
        <p:nvSpPr>
          <p:cNvPr id="41" name="final obligation 19-20">
            <a:extLst>
              <a:ext uri="{FF2B5EF4-FFF2-40B4-BE49-F238E27FC236}">
                <a16:creationId xmlns:a16="http://schemas.microsoft.com/office/drawing/2014/main" id="{D183E534-6B6A-4814-BF59-57A6E38C5B02}"/>
              </a:ext>
            </a:extLst>
          </p:cNvPr>
          <p:cNvSpPr>
            <a:spLocks noGrp="1"/>
          </p:cNvSpPr>
          <p:nvPr>
            <p:ph type="body" sz="quarter" idx="52"/>
          </p:nvPr>
        </p:nvSpPr>
        <p:spPr>
          <a:xfrm>
            <a:off x="6041331" y="5941792"/>
            <a:ext cx="1400669" cy="454625"/>
          </a:xfrm>
        </p:spPr>
        <p:txBody>
          <a:bodyPr>
            <a:normAutofit/>
          </a:bodyPr>
          <a:lstStyle/>
          <a:p>
            <a:r>
              <a:rPr lang="en-US" sz="1050" dirty="0"/>
              <a:t>FINAL DATE FOR OBLIGATION OF 2022-23 FUNDS</a:t>
            </a:r>
          </a:p>
        </p:txBody>
      </p:sp>
      <p:sp>
        <p:nvSpPr>
          <p:cNvPr id="17" name="Nov 2021">
            <a:extLst>
              <a:ext uri="{FF2B5EF4-FFF2-40B4-BE49-F238E27FC236}">
                <a16:creationId xmlns:a16="http://schemas.microsoft.com/office/drawing/2014/main" id="{FACEF7EF-E8CB-4008-A749-3586789460E1}"/>
              </a:ext>
            </a:extLst>
          </p:cNvPr>
          <p:cNvSpPr>
            <a:spLocks noGrp="1"/>
          </p:cNvSpPr>
          <p:nvPr>
            <p:ph type="body" sz="quarter" idx="25"/>
          </p:nvPr>
        </p:nvSpPr>
        <p:spPr>
          <a:xfrm>
            <a:off x="8453803" y="5048560"/>
            <a:ext cx="783000" cy="783000"/>
          </a:xfrm>
        </p:spPr>
        <p:txBody>
          <a:bodyPr>
            <a:normAutofit/>
          </a:bodyPr>
          <a:lstStyle/>
          <a:p>
            <a:r>
              <a:rPr lang="en-US" sz="1800" dirty="0"/>
              <a:t>NOV 2024</a:t>
            </a:r>
          </a:p>
        </p:txBody>
      </p:sp>
      <p:sp>
        <p:nvSpPr>
          <p:cNvPr id="70" name="final claim 19-20"/>
          <p:cNvSpPr>
            <a:spLocks noGrp="1"/>
          </p:cNvSpPr>
          <p:nvPr>
            <p:ph type="body" sz="quarter" idx="50"/>
          </p:nvPr>
        </p:nvSpPr>
        <p:spPr>
          <a:xfrm>
            <a:off x="8212281" y="5956156"/>
            <a:ext cx="1266047" cy="289050"/>
          </a:xfrm>
        </p:spPr>
        <p:txBody>
          <a:bodyPr>
            <a:noAutofit/>
          </a:bodyPr>
          <a:lstStyle/>
          <a:p>
            <a:r>
              <a:rPr lang="en-US" sz="1050" dirty="0"/>
              <a:t>FINAL DATE FOR ALL 2022-23 GRANT CLAIMS</a:t>
            </a:r>
          </a:p>
        </p:txBody>
      </p:sp>
      <p:sp>
        <p:nvSpPr>
          <p:cNvPr id="7" name="Footer Placeholder 2">
            <a:extLst>
              <a:ext uri="{FF2B5EF4-FFF2-40B4-BE49-F238E27FC236}">
                <a16:creationId xmlns:a16="http://schemas.microsoft.com/office/drawing/2014/main" id="{24D04626-1C0E-0DCC-84C5-8B7C68F42A6A}"/>
              </a:ext>
              <a:ext uri="{C183D7F6-B498-43B3-948B-1728B52AA6E4}">
                <adec:decorative xmlns:adec="http://schemas.microsoft.com/office/drawing/2017/decorative" val="1"/>
              </a:ext>
            </a:extLst>
          </p:cNvPr>
          <p:cNvSpPr txBox="1">
            <a:spLocks/>
          </p:cNvSpPr>
          <p:nvPr/>
        </p:nvSpPr>
        <p:spPr>
          <a:xfrm>
            <a:off x="717176" y="6139793"/>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prstClr val="black">
                    <a:lumMod val="65000"/>
                    <a:lumOff val="35000"/>
                  </a:prstClr>
                </a:solidFill>
                <a:latin typeface="Calibri" panose="020F0502020204030204"/>
              </a:rPr>
              <a:t>Oregon Department of Education</a:t>
            </a:r>
          </a:p>
        </p:txBody>
      </p:sp>
      <p:sp>
        <p:nvSpPr>
          <p:cNvPr id="4" name="Slide Number Placeholder 3">
            <a:extLst>
              <a:ext uri="{FF2B5EF4-FFF2-40B4-BE49-F238E27FC236}">
                <a16:creationId xmlns:a16="http://schemas.microsoft.com/office/drawing/2014/main" id="{106145DC-4982-D427-21D7-11BDE37B5956}"/>
              </a:ext>
            </a:extLst>
          </p:cNvPr>
          <p:cNvSpPr txBox="1">
            <a:spLocks/>
          </p:cNvSpPr>
          <p:nvPr/>
        </p:nvSpPr>
        <p:spPr>
          <a:xfrm>
            <a:off x="8610600" y="6139793"/>
            <a:ext cx="2891118"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57F5B69-6281-4C1F-8C38-6DA0F56DA430}" type="slidenum">
              <a:rPr lang="en-US" smtClean="0">
                <a:solidFill>
                  <a:prstClr val="black">
                    <a:lumMod val="65000"/>
                    <a:lumOff val="35000"/>
                  </a:prstClr>
                </a:solidFill>
                <a:latin typeface="Calibri" panose="020F0502020204030204"/>
              </a:rPr>
              <a:pPr/>
              <a:t>20</a:t>
            </a:fld>
            <a:endParaRPr lang="en-US" dirty="0">
              <a:solidFill>
                <a:prstClr val="black">
                  <a:lumMod val="65000"/>
                  <a:lumOff val="35000"/>
                </a:prstClr>
              </a:solidFill>
              <a:latin typeface="Calibri" panose="020F0502020204030204"/>
            </a:endParaRPr>
          </a:p>
        </p:txBody>
      </p:sp>
    </p:spTree>
    <p:extLst>
      <p:ext uri="{BB962C8B-B14F-4D97-AF65-F5344CB8AC3E}">
        <p14:creationId xmlns:p14="http://schemas.microsoft.com/office/powerpoint/2010/main" val="8148391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3" name="Title 1"/>
          <p:cNvSpPr>
            <a:spLocks noGrp="1"/>
          </p:cNvSpPr>
          <p:nvPr>
            <p:ph type="title"/>
          </p:nvPr>
        </p:nvSpPr>
        <p:spPr/>
        <p:txBody>
          <a:bodyPr>
            <a:noAutofit/>
          </a:bodyPr>
          <a:lstStyle/>
          <a:p>
            <a:pPr>
              <a:defRPr/>
            </a:pPr>
            <a:r>
              <a:rPr lang="en-US" dirty="0"/>
              <a:t>Application Requirements</a:t>
            </a:r>
          </a:p>
        </p:txBody>
      </p:sp>
      <p:sp>
        <p:nvSpPr>
          <p:cNvPr id="2" name="Content Placeholder 1">
            <a:extLst>
              <a:ext uri="{C183D7F6-B498-43B3-948B-1728B52AA6E4}">
                <adec:decorative xmlns:adec="http://schemas.microsoft.com/office/drawing/2017/decorative" val="1"/>
              </a:ext>
            </a:extLst>
          </p:cNvPr>
          <p:cNvSpPr>
            <a:spLocks noGrp="1"/>
          </p:cNvSpPr>
          <p:nvPr>
            <p:ph idx="1"/>
          </p:nvPr>
        </p:nvSpPr>
        <p:spPr/>
        <p:txBody>
          <a:bodyPr>
            <a:normAutofit/>
          </a:bodyPr>
          <a:lstStyle/>
          <a:p>
            <a:pPr marL="0" indent="0">
              <a:spcBef>
                <a:spcPct val="50000"/>
              </a:spcBef>
              <a:buNone/>
              <a:defRPr/>
            </a:pPr>
            <a:r>
              <a:rPr lang="en-US" altLang="en-US" sz="2800" b="1" dirty="0">
                <a:latin typeface="Calibri" panose="020F0502020204030204" pitchFamily="34" charset="0"/>
                <a:cs typeface="Calibri" panose="020F0502020204030204" pitchFamily="34" charset="0"/>
              </a:rPr>
              <a:t>Needs Assessment</a:t>
            </a:r>
          </a:p>
          <a:p>
            <a:pPr marL="1200150" lvl="1" indent="-457200">
              <a:spcBef>
                <a:spcPct val="50000"/>
              </a:spcBef>
              <a:defRPr/>
            </a:pPr>
            <a:r>
              <a:rPr lang="en-US" altLang="en-US" dirty="0"/>
              <a:t>What does the data tell us?</a:t>
            </a:r>
          </a:p>
          <a:p>
            <a:pPr marL="1200150" lvl="1" indent="-457200">
              <a:spcBef>
                <a:spcPct val="50000"/>
              </a:spcBef>
              <a:defRPr/>
            </a:pPr>
            <a:r>
              <a:rPr lang="en-US" altLang="en-US" dirty="0"/>
              <a:t>Which schools have the highest need?</a:t>
            </a:r>
          </a:p>
          <a:p>
            <a:pPr marL="0" indent="0">
              <a:spcBef>
                <a:spcPct val="50000"/>
              </a:spcBef>
              <a:buNone/>
              <a:defRPr/>
            </a:pPr>
            <a:r>
              <a:rPr lang="en-US" altLang="en-US" sz="2800" b="1" dirty="0"/>
              <a:t>Budget Narrative </a:t>
            </a:r>
          </a:p>
          <a:p>
            <a:pPr marL="1200150" lvl="1" indent="-457200">
              <a:spcBef>
                <a:spcPct val="50000"/>
              </a:spcBef>
              <a:defRPr/>
            </a:pPr>
            <a:r>
              <a:rPr lang="en-US" altLang="en-US" dirty="0"/>
              <a:t>What will we do to meet our needs?</a:t>
            </a:r>
          </a:p>
          <a:p>
            <a:pPr marL="0" indent="0">
              <a:spcBef>
                <a:spcPct val="50000"/>
              </a:spcBef>
              <a:buNone/>
              <a:defRPr/>
            </a:pPr>
            <a:r>
              <a:rPr lang="en-US" altLang="en-US" sz="2800" b="1" dirty="0"/>
              <a:t>Equitable Services Worksheet</a:t>
            </a:r>
          </a:p>
          <a:p>
            <a:pPr marL="1200150" lvl="1" indent="-457200">
              <a:spcBef>
                <a:spcPct val="50000"/>
              </a:spcBef>
              <a:defRPr/>
            </a:pPr>
            <a:r>
              <a:rPr lang="en-US" altLang="en-US" dirty="0"/>
              <a:t>Only for districts with participating schools</a:t>
            </a:r>
          </a:p>
          <a:p>
            <a:endParaRPr lang="en-US" sz="2000" dirty="0"/>
          </a:p>
        </p:txBody>
      </p:sp>
      <p:sp>
        <p:nvSpPr>
          <p:cNvPr id="5"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Oregon Department of Education</a:t>
            </a:r>
          </a:p>
        </p:txBody>
      </p:sp>
      <p:pic>
        <p:nvPicPr>
          <p:cNvPr id="7" name="Content Placeholder 3" descr="Set the vision, assess needs, create a strategic plan, implement strategic plan, moitor and adjust" title="Continuous improvement cycle"/>
          <p:cNvPicPr>
            <a:picLocks noChangeAspect="1"/>
          </p:cNvPicPr>
          <p:nvPr/>
        </p:nvPicPr>
        <p:blipFill>
          <a:blip r:embed="rId3">
            <a:extLst>
              <a:ext uri="{28A0092B-C50C-407E-A947-70E740481C1C}">
                <a14:useLocalDpi xmlns:a14="http://schemas.microsoft.com/office/drawing/2010/main" val="0"/>
              </a:ext>
            </a:extLst>
          </a:blip>
          <a:srcRect t="11777" b="16698"/>
          <a:stretch>
            <a:fillRect/>
          </a:stretch>
        </p:blipFill>
        <p:spPr bwMode="auto">
          <a:xfrm>
            <a:off x="8208021" y="2193306"/>
            <a:ext cx="3545099" cy="3373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Slide Number Placeholder 3">
            <a:extLst>
              <a:ext uri="{FF2B5EF4-FFF2-40B4-BE49-F238E27FC236}">
                <a16:creationId xmlns:a16="http://schemas.microsoft.com/office/drawing/2014/main" id="{E04252D2-CE25-C836-D37A-57160475FF61}"/>
              </a:ext>
            </a:extLst>
          </p:cNvPr>
          <p:cNvSpPr txBox="1">
            <a:spLocks/>
          </p:cNvSpPr>
          <p:nvPr/>
        </p:nvSpPr>
        <p:spPr>
          <a:xfrm>
            <a:off x="8610600" y="6139793"/>
            <a:ext cx="2891118"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57F5B69-6281-4C1F-8C38-6DA0F56DA430}" type="slidenum">
              <a:rPr lang="en-US" smtClean="0">
                <a:solidFill>
                  <a:prstClr val="black">
                    <a:lumMod val="65000"/>
                    <a:lumOff val="35000"/>
                  </a:prstClr>
                </a:solidFill>
                <a:latin typeface="Calibri" panose="020F0502020204030204"/>
              </a:rPr>
              <a:pPr/>
              <a:t>21</a:t>
            </a:fld>
            <a:endParaRPr lang="en-US" dirty="0">
              <a:solidFill>
                <a:prstClr val="black">
                  <a:lumMod val="65000"/>
                  <a:lumOff val="35000"/>
                </a:prstClr>
              </a:solidFill>
              <a:latin typeface="Calibri" panose="020F0502020204030204"/>
            </a:endParaRPr>
          </a:p>
        </p:txBody>
      </p:sp>
    </p:spTree>
    <p:extLst>
      <p:ext uri="{BB962C8B-B14F-4D97-AF65-F5344CB8AC3E}">
        <p14:creationId xmlns:p14="http://schemas.microsoft.com/office/powerpoint/2010/main" val="12637921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3" name="Title 1"/>
          <p:cNvSpPr>
            <a:spLocks noGrp="1"/>
          </p:cNvSpPr>
          <p:nvPr>
            <p:ph type="title"/>
          </p:nvPr>
        </p:nvSpPr>
        <p:spPr/>
        <p:txBody>
          <a:bodyPr>
            <a:noAutofit/>
          </a:bodyPr>
          <a:lstStyle/>
          <a:p>
            <a:pPr>
              <a:defRPr/>
            </a:pPr>
            <a:r>
              <a:rPr lang="en-US" altLang="en-US" dirty="0"/>
              <a:t>Prioritizing High Needs Schools</a:t>
            </a:r>
            <a:endParaRPr lang="en-US" dirty="0"/>
          </a:p>
        </p:txBody>
      </p:sp>
      <p:sp>
        <p:nvSpPr>
          <p:cNvPr id="2" name="Content Placeholder 1"/>
          <p:cNvSpPr>
            <a:spLocks noGrp="1"/>
          </p:cNvSpPr>
          <p:nvPr>
            <p:ph idx="1"/>
          </p:nvPr>
        </p:nvSpPr>
        <p:spPr/>
        <p:txBody>
          <a:bodyPr/>
          <a:lstStyle/>
          <a:p>
            <a:pPr marL="0" indent="0">
              <a:spcBef>
                <a:spcPct val="20000"/>
              </a:spcBef>
              <a:buNone/>
              <a:defRPr/>
            </a:pPr>
            <a:r>
              <a:rPr lang="en-US" sz="3200" b="1" dirty="0">
                <a:latin typeface="Calibri" panose="020F0502020204030204" pitchFamily="34" charset="0"/>
                <a:cs typeface="Calibri" panose="020F0502020204030204" pitchFamily="34" charset="0"/>
              </a:rPr>
              <a:t>LEAs must prioritize SSAE funds to schools that</a:t>
            </a:r>
          </a:p>
          <a:p>
            <a:pPr marL="1085850" lvl="1" indent="-342900">
              <a:lnSpc>
                <a:spcPct val="100000"/>
              </a:lnSpc>
              <a:defRPr/>
            </a:pPr>
            <a:r>
              <a:rPr lang="en-US" sz="2800" dirty="0">
                <a:latin typeface="Calibri" panose="020F0502020204030204" pitchFamily="34" charset="0"/>
                <a:cs typeface="Calibri" panose="020F0502020204030204" pitchFamily="34" charset="0"/>
              </a:rPr>
              <a:t>Have the greatest need as determined by the LEA</a:t>
            </a:r>
          </a:p>
          <a:p>
            <a:pPr marL="1085850" lvl="1" indent="-342900">
              <a:lnSpc>
                <a:spcPct val="100000"/>
              </a:lnSpc>
              <a:defRPr/>
            </a:pPr>
            <a:r>
              <a:rPr lang="en-US" sz="2800" dirty="0">
                <a:latin typeface="Calibri" panose="020F0502020204030204" pitchFamily="34" charset="0"/>
                <a:cs typeface="Calibri" panose="020F0502020204030204" pitchFamily="34" charset="0"/>
              </a:rPr>
              <a:t>Have the highest percentages or numbers of children experiencing poverty</a:t>
            </a:r>
          </a:p>
          <a:p>
            <a:pPr marL="1085850" lvl="1" indent="-342900">
              <a:lnSpc>
                <a:spcPct val="100000"/>
              </a:lnSpc>
              <a:defRPr/>
            </a:pPr>
            <a:r>
              <a:rPr lang="en-US" sz="2800" dirty="0">
                <a:latin typeface="Calibri" panose="020F0502020204030204" pitchFamily="34" charset="0"/>
                <a:cs typeface="Calibri" panose="020F0502020204030204" pitchFamily="34" charset="0"/>
              </a:rPr>
              <a:t>Are identified for CSI or TSI support</a:t>
            </a:r>
          </a:p>
          <a:p>
            <a:pPr marL="1085850" lvl="1" indent="-342900">
              <a:lnSpc>
                <a:spcPct val="100000"/>
              </a:lnSpc>
              <a:defRPr/>
            </a:pPr>
            <a:r>
              <a:rPr lang="en-US" sz="2800" dirty="0">
                <a:latin typeface="Calibri" panose="020F0502020204030204" pitchFamily="34" charset="0"/>
                <a:cs typeface="Calibri" panose="020F0502020204030204" pitchFamily="34" charset="0"/>
              </a:rPr>
              <a:t>Are identified as a persistently dangerous school under Section 8532</a:t>
            </a:r>
          </a:p>
          <a:p>
            <a:endParaRPr lang="en-US" dirty="0"/>
          </a:p>
        </p:txBody>
      </p:sp>
      <p:sp>
        <p:nvSpPr>
          <p:cNvPr id="4"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Oregon Department of Education</a:t>
            </a:r>
          </a:p>
        </p:txBody>
      </p:sp>
      <p:sp>
        <p:nvSpPr>
          <p:cNvPr id="5" name="Slide Number Placeholder 3">
            <a:extLst>
              <a:ext uri="{FF2B5EF4-FFF2-40B4-BE49-F238E27FC236}">
                <a16:creationId xmlns:a16="http://schemas.microsoft.com/office/drawing/2014/main" id="{00214F31-2FD7-4484-7D85-379CD1DB8444}"/>
              </a:ext>
            </a:extLst>
          </p:cNvPr>
          <p:cNvSpPr txBox="1">
            <a:spLocks/>
          </p:cNvSpPr>
          <p:nvPr/>
        </p:nvSpPr>
        <p:spPr>
          <a:xfrm>
            <a:off x="8610600" y="6139793"/>
            <a:ext cx="2891118"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57F5B69-6281-4C1F-8C38-6DA0F56DA430}" type="slidenum">
              <a:rPr lang="en-US" smtClean="0">
                <a:solidFill>
                  <a:prstClr val="black">
                    <a:lumMod val="65000"/>
                    <a:lumOff val="35000"/>
                  </a:prstClr>
                </a:solidFill>
                <a:latin typeface="Calibri" panose="020F0502020204030204"/>
              </a:rPr>
              <a:pPr/>
              <a:t>22</a:t>
            </a:fld>
            <a:endParaRPr lang="en-US" dirty="0">
              <a:solidFill>
                <a:prstClr val="black">
                  <a:lumMod val="65000"/>
                  <a:lumOff val="35000"/>
                </a:prstClr>
              </a:solidFill>
              <a:latin typeface="Calibri" panose="020F0502020204030204"/>
            </a:endParaRPr>
          </a:p>
        </p:txBody>
      </p:sp>
    </p:spTree>
    <p:extLst>
      <p:ext uri="{BB962C8B-B14F-4D97-AF65-F5344CB8AC3E}">
        <p14:creationId xmlns:p14="http://schemas.microsoft.com/office/powerpoint/2010/main" val="4929203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AE8434-957F-B279-188A-1528FE43820E}"/>
              </a:ext>
            </a:extLst>
          </p:cNvPr>
          <p:cNvSpPr>
            <a:spLocks noGrp="1"/>
          </p:cNvSpPr>
          <p:nvPr>
            <p:ph type="title"/>
          </p:nvPr>
        </p:nvSpPr>
        <p:spPr/>
        <p:txBody>
          <a:bodyPr/>
          <a:lstStyle/>
          <a:p>
            <a:r>
              <a:rPr lang="en-US" dirty="0"/>
              <a:t>Measuring Progress</a:t>
            </a:r>
          </a:p>
        </p:txBody>
      </p:sp>
      <p:sp>
        <p:nvSpPr>
          <p:cNvPr id="6" name="Content Placeholder 5">
            <a:extLst>
              <a:ext uri="{FF2B5EF4-FFF2-40B4-BE49-F238E27FC236}">
                <a16:creationId xmlns:a16="http://schemas.microsoft.com/office/drawing/2014/main" id="{A0C38287-414A-E502-6CBD-82B67A91E23E}"/>
              </a:ext>
            </a:extLst>
          </p:cNvPr>
          <p:cNvSpPr>
            <a:spLocks noGrp="1"/>
          </p:cNvSpPr>
          <p:nvPr>
            <p:ph idx="1"/>
          </p:nvPr>
        </p:nvSpPr>
        <p:spPr>
          <a:xfrm>
            <a:off x="5010909" y="962209"/>
            <a:ext cx="6770274" cy="5360146"/>
          </a:xfrm>
        </p:spPr>
        <p:txBody>
          <a:bodyPr>
            <a:normAutofit fontScale="92500" lnSpcReduction="10000"/>
          </a:bodyPr>
          <a:lstStyle/>
          <a:p>
            <a:pPr marL="0" indent="0">
              <a:spcAft>
                <a:spcPts val="600"/>
              </a:spcAft>
              <a:buNone/>
            </a:pPr>
            <a:r>
              <a:rPr lang="en-US" sz="2800" b="1" dirty="0"/>
              <a:t>What need(s) are you trying to meet?</a:t>
            </a:r>
          </a:p>
          <a:p>
            <a:pPr lvl="1">
              <a:spcAft>
                <a:spcPts val="600"/>
              </a:spcAft>
            </a:pPr>
            <a:r>
              <a:rPr lang="en-US" sz="2800" dirty="0"/>
              <a:t>(Priority/Goal)</a:t>
            </a:r>
          </a:p>
          <a:p>
            <a:pPr marL="0" indent="0">
              <a:spcAft>
                <a:spcPts val="600"/>
              </a:spcAft>
              <a:buNone/>
            </a:pPr>
            <a:r>
              <a:rPr lang="en-US" sz="2800" b="1" dirty="0"/>
              <a:t>What action(s) will you take to meet that goal? </a:t>
            </a:r>
          </a:p>
          <a:p>
            <a:pPr lvl="1">
              <a:spcAft>
                <a:spcPts val="600"/>
              </a:spcAft>
            </a:pPr>
            <a:r>
              <a:rPr lang="en-US" sz="2800" dirty="0"/>
              <a:t>(Objective)</a:t>
            </a:r>
          </a:p>
          <a:p>
            <a:pPr marL="0" indent="0">
              <a:spcAft>
                <a:spcPts val="600"/>
              </a:spcAft>
              <a:buNone/>
            </a:pPr>
            <a:r>
              <a:rPr lang="en-US" sz="2800" b="1" dirty="0"/>
              <a:t>What do you expect to happen? </a:t>
            </a:r>
          </a:p>
          <a:p>
            <a:pPr lvl="1">
              <a:spcAft>
                <a:spcPts val="600"/>
              </a:spcAft>
            </a:pPr>
            <a:r>
              <a:rPr lang="en-US" sz="2800" dirty="0"/>
              <a:t>(Outcome)</a:t>
            </a:r>
          </a:p>
          <a:p>
            <a:pPr marL="0" indent="0">
              <a:spcAft>
                <a:spcPts val="600"/>
              </a:spcAft>
              <a:buNone/>
            </a:pPr>
            <a:r>
              <a:rPr lang="en-US" sz="2800" b="1" dirty="0"/>
              <a:t>How will you know? </a:t>
            </a:r>
          </a:p>
          <a:p>
            <a:pPr lvl="1">
              <a:spcAft>
                <a:spcPts val="600"/>
              </a:spcAft>
            </a:pPr>
            <a:r>
              <a:rPr lang="en-US" sz="2800" dirty="0"/>
              <a:t>(Measure)</a:t>
            </a:r>
          </a:p>
          <a:p>
            <a:pPr marL="0" indent="0">
              <a:spcAft>
                <a:spcPts val="600"/>
              </a:spcAft>
              <a:buNone/>
            </a:pPr>
            <a:endParaRPr lang="en-US" sz="2800" dirty="0"/>
          </a:p>
          <a:p>
            <a:pPr marL="0" indent="0">
              <a:spcAft>
                <a:spcPts val="600"/>
              </a:spcAft>
              <a:buNone/>
            </a:pPr>
            <a:r>
              <a:rPr lang="en-US" sz="2600" i="1" dirty="0"/>
              <a:t>How can we use what we learned through Integrated Guidance work?</a:t>
            </a:r>
          </a:p>
          <a:p>
            <a:pPr marL="0" indent="0">
              <a:buNone/>
            </a:pPr>
            <a:endParaRPr lang="en-US" sz="2000" dirty="0"/>
          </a:p>
        </p:txBody>
      </p:sp>
      <p:sp>
        <p:nvSpPr>
          <p:cNvPr id="3" name="Footer Placeholder 2">
            <a:extLst>
              <a:ext uri="{FF2B5EF4-FFF2-40B4-BE49-F238E27FC236}">
                <a16:creationId xmlns:a16="http://schemas.microsoft.com/office/drawing/2014/main" id="{59959C30-FA9D-DED8-83C0-47117C5E0BB4}"/>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4E312627-B584-82B0-3607-793E6FE375FA}"/>
              </a:ext>
            </a:extLst>
          </p:cNvPr>
          <p:cNvSpPr>
            <a:spLocks noGrp="1"/>
          </p:cNvSpPr>
          <p:nvPr>
            <p:ph type="sldNum" sz="quarter" idx="12"/>
          </p:nvPr>
        </p:nvSpPr>
        <p:spPr/>
        <p:txBody>
          <a:bodyPr/>
          <a:lstStyle/>
          <a:p>
            <a:fld id="{357F5B69-6281-4C1F-8C38-6DA0F56DA430}" type="slidenum">
              <a:rPr lang="en-US" smtClean="0"/>
              <a:t>23</a:t>
            </a:fld>
            <a:endParaRPr lang="en-US" dirty="0"/>
          </a:p>
        </p:txBody>
      </p:sp>
      <p:pic>
        <p:nvPicPr>
          <p:cNvPr id="12" name="Picture 11">
            <a:extLst>
              <a:ext uri="{FF2B5EF4-FFF2-40B4-BE49-F238E27FC236}">
                <a16:creationId xmlns:a16="http://schemas.microsoft.com/office/drawing/2014/main" id="{5EA4F403-240F-18FF-8F79-A7FC371FA28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032" y="2687960"/>
            <a:ext cx="3210643" cy="2215344"/>
          </a:xfrm>
          <a:prstGeom prst="rect">
            <a:avLst/>
          </a:prstGeom>
        </p:spPr>
      </p:pic>
    </p:spTree>
    <p:extLst>
      <p:ext uri="{BB962C8B-B14F-4D97-AF65-F5344CB8AC3E}">
        <p14:creationId xmlns:p14="http://schemas.microsoft.com/office/powerpoint/2010/main" val="26316331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BF51F55-5182-038C-1CC3-68063DF0179A}"/>
              </a:ext>
            </a:extLst>
          </p:cNvPr>
          <p:cNvSpPr>
            <a:spLocks noGrp="1"/>
          </p:cNvSpPr>
          <p:nvPr>
            <p:ph type="title"/>
          </p:nvPr>
        </p:nvSpPr>
        <p:spPr/>
        <p:txBody>
          <a:bodyPr/>
          <a:lstStyle/>
          <a:p>
            <a:r>
              <a:rPr lang="en-US" dirty="0"/>
              <a:t>Example</a:t>
            </a:r>
          </a:p>
        </p:txBody>
      </p:sp>
      <p:pic>
        <p:nvPicPr>
          <p:cNvPr id="8" name="Picture 7" descr="This image shows an example of an objective and related outcome.&#10;&#10;Need: Increased mental health services for high school students&#10;Activity: LEA will hire one additional mental health couselor for each campus&#10;Objective: The LEA will increase access to on-site mental helath counselors for high school students no later than August 15, 2026.&#10;Outcome: Increase the accessibilty of school-based mental health services in the LEA">
            <a:extLst>
              <a:ext uri="{FF2B5EF4-FFF2-40B4-BE49-F238E27FC236}">
                <a16:creationId xmlns:a16="http://schemas.microsoft.com/office/drawing/2014/main" id="{3D587493-3024-263F-522F-313A22B27A57}"/>
              </a:ext>
            </a:extLst>
          </p:cNvPr>
          <p:cNvPicPr>
            <a:picLocks noChangeAspect="1"/>
          </p:cNvPicPr>
          <p:nvPr/>
        </p:nvPicPr>
        <p:blipFill>
          <a:blip r:embed="rId3"/>
          <a:stretch>
            <a:fillRect/>
          </a:stretch>
        </p:blipFill>
        <p:spPr>
          <a:xfrm>
            <a:off x="529021" y="1606310"/>
            <a:ext cx="10784542" cy="4410833"/>
          </a:xfrm>
          <a:prstGeom prst="rect">
            <a:avLst/>
          </a:prstGeom>
        </p:spPr>
      </p:pic>
      <p:sp>
        <p:nvSpPr>
          <p:cNvPr id="9" name="TextBox 8">
            <a:extLst>
              <a:ext uri="{FF2B5EF4-FFF2-40B4-BE49-F238E27FC236}">
                <a16:creationId xmlns:a16="http://schemas.microsoft.com/office/drawing/2014/main" id="{1EFC25CF-9D7C-C6EB-0B7E-4E8FB4C0BD76}"/>
              </a:ext>
            </a:extLst>
          </p:cNvPr>
          <p:cNvSpPr txBox="1"/>
          <p:nvPr/>
        </p:nvSpPr>
        <p:spPr>
          <a:xfrm>
            <a:off x="5607424" y="5493462"/>
            <a:ext cx="5302624" cy="523220"/>
          </a:xfrm>
          <a:prstGeom prst="rect">
            <a:avLst/>
          </a:prstGeom>
          <a:noFill/>
        </p:spPr>
        <p:txBody>
          <a:bodyPr wrap="square" rtlCol="0">
            <a:spAutoFit/>
          </a:bodyPr>
          <a:lstStyle/>
          <a:p>
            <a:r>
              <a:rPr lang="en-US" sz="1400" dirty="0"/>
              <a:t>Excerpted from </a:t>
            </a:r>
            <a:r>
              <a:rPr lang="en-US" sz="1400" i="1" dirty="0">
                <a:hlinkClick r:id="rId4"/>
              </a:rPr>
              <a:t>Tennessee Department of Education: Guide to Writing Quality Objectives and Outcomes</a:t>
            </a:r>
            <a:endParaRPr lang="en-US" sz="1400" i="1" dirty="0"/>
          </a:p>
        </p:txBody>
      </p:sp>
      <p:sp>
        <p:nvSpPr>
          <p:cNvPr id="3" name="Footer Placeholder 2">
            <a:extLst>
              <a:ext uri="{FF2B5EF4-FFF2-40B4-BE49-F238E27FC236}">
                <a16:creationId xmlns:a16="http://schemas.microsoft.com/office/drawing/2014/main" id="{FF0F06E2-5C4C-D7CE-E52D-C8E40759AF7D}"/>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474A4CCA-129C-033D-A5D3-9F2DC5CBB1B5}"/>
              </a:ext>
            </a:extLst>
          </p:cNvPr>
          <p:cNvSpPr>
            <a:spLocks noGrp="1"/>
          </p:cNvSpPr>
          <p:nvPr>
            <p:ph type="sldNum" sz="quarter" idx="12"/>
          </p:nvPr>
        </p:nvSpPr>
        <p:spPr/>
        <p:txBody>
          <a:bodyPr/>
          <a:lstStyle/>
          <a:p>
            <a:fld id="{357F5B69-6281-4C1F-8C38-6DA0F56DA430}" type="slidenum">
              <a:rPr lang="en-US" smtClean="0"/>
              <a:pPr/>
              <a:t>24</a:t>
            </a:fld>
            <a:endParaRPr lang="en-US" dirty="0"/>
          </a:p>
        </p:txBody>
      </p:sp>
    </p:spTree>
    <p:extLst>
      <p:ext uri="{BB962C8B-B14F-4D97-AF65-F5344CB8AC3E}">
        <p14:creationId xmlns:p14="http://schemas.microsoft.com/office/powerpoint/2010/main" val="2084515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Measuring Progress and Public Reporting</a:t>
            </a:r>
          </a:p>
        </p:txBody>
      </p:sp>
      <p:pic>
        <p:nvPicPr>
          <p:cNvPr id="2" name="Picture 1" descr="Reporting requirements for Title IV-A&#10;LEAs report annually to SEA on how funds are being use to meeting the percentage distribution requirements across the three content areas.&#10;LEAS report to SEA On the degree to which it has made progress toward meeting objectives and outcomes. Timing of this reporting is at the discretion of the SEA.&#10;&#10;The SEA must publicly report how funds are being expended by LEAs including the degree to which LEAs have made progress toward meeting objectives and outcomes.">
            <a:extLst>
              <a:ext uri="{FF2B5EF4-FFF2-40B4-BE49-F238E27FC236}">
                <a16:creationId xmlns:a16="http://schemas.microsoft.com/office/drawing/2014/main" id="{8A115CCB-23A3-B20A-F5CF-9E5DD3C3F46A}"/>
              </a:ext>
              <a:ext uri="{C183D7F6-B498-43B3-948B-1728B52AA6E4}">
                <adec:decorative xmlns:adec="http://schemas.microsoft.com/office/drawing/2017/decorative" val="0"/>
              </a:ext>
            </a:extLst>
          </p:cNvPr>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1714500" y="1552063"/>
            <a:ext cx="8472488" cy="4656133"/>
          </a:xfrm>
          <a:prstGeom prst="rect">
            <a:avLst/>
          </a:prstGeom>
          <a:noFill/>
          <a:ln>
            <a:noFill/>
          </a:ln>
        </p:spPr>
      </p:pic>
      <p:sp>
        <p:nvSpPr>
          <p:cNvPr id="5"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Oregon Department of Education</a:t>
            </a:r>
          </a:p>
        </p:txBody>
      </p:sp>
      <p:sp>
        <p:nvSpPr>
          <p:cNvPr id="6" name="Slide Number Placeholder 3">
            <a:extLst>
              <a:ext uri="{FF2B5EF4-FFF2-40B4-BE49-F238E27FC236}">
                <a16:creationId xmlns:a16="http://schemas.microsoft.com/office/drawing/2014/main" id="{4ABA8047-D0DD-06CD-C538-17FBD220EFD7}"/>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25</a:t>
            </a:fld>
            <a:endParaRPr lang="en-US" dirty="0"/>
          </a:p>
        </p:txBody>
      </p:sp>
    </p:spTree>
    <p:extLst>
      <p:ext uri="{BB962C8B-B14F-4D97-AF65-F5344CB8AC3E}">
        <p14:creationId xmlns:p14="http://schemas.microsoft.com/office/powerpoint/2010/main" val="28491141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17177" y="779646"/>
            <a:ext cx="3931826" cy="1686764"/>
          </a:xfrm>
        </p:spPr>
        <p:txBody>
          <a:bodyPr/>
          <a:lstStyle/>
          <a:p>
            <a:r>
              <a:rPr lang="en-US" dirty="0"/>
              <a:t>Resources</a:t>
            </a:r>
          </a:p>
        </p:txBody>
      </p:sp>
      <p:sp>
        <p:nvSpPr>
          <p:cNvPr id="7" name="Content Placeholder 6"/>
          <p:cNvSpPr>
            <a:spLocks noGrp="1"/>
          </p:cNvSpPr>
          <p:nvPr>
            <p:ph idx="1"/>
          </p:nvPr>
        </p:nvSpPr>
        <p:spPr>
          <a:xfrm>
            <a:off x="5183188" y="779647"/>
            <a:ext cx="6318530" cy="5627592"/>
          </a:xfrm>
        </p:spPr>
        <p:txBody>
          <a:bodyPr>
            <a:normAutofit/>
          </a:bodyPr>
          <a:lstStyle/>
          <a:p>
            <a:endParaRPr lang="en-US" sz="2800" dirty="0">
              <a:hlinkClick r:id="rId3"/>
            </a:endParaRPr>
          </a:p>
          <a:p>
            <a:r>
              <a:rPr lang="en-US" altLang="en-US" sz="3200" dirty="0">
                <a:latin typeface="Calibri" panose="020F0502020204030204" pitchFamily="34" charset="0"/>
                <a:cs typeface="Calibri" panose="020F0502020204030204" pitchFamily="34" charset="0"/>
                <a:hlinkClick r:id="rId4"/>
              </a:rPr>
              <a:t>Title IV-A web page</a:t>
            </a:r>
            <a:endParaRPr lang="en-US" altLang="en-US" sz="3200" dirty="0">
              <a:latin typeface="Calibri" panose="020F0502020204030204" pitchFamily="34" charset="0"/>
              <a:cs typeface="Calibri" panose="020F0502020204030204" pitchFamily="34" charset="0"/>
              <a:hlinkClick r:id="rId3"/>
            </a:endParaRPr>
          </a:p>
          <a:p>
            <a:pPr lvl="0"/>
            <a:r>
              <a:rPr lang="en-US" sz="3200" dirty="0">
                <a:latin typeface="Calibri" panose="020F0502020204030204" pitchFamily="34" charset="0"/>
                <a:cs typeface="Calibri" panose="020F0502020204030204" pitchFamily="34" charset="0"/>
                <a:hlinkClick r:id="rId5"/>
              </a:rPr>
              <a:t>USED Non-Regulatory Guidance</a:t>
            </a:r>
            <a:endParaRPr lang="en-US" sz="3200" dirty="0">
              <a:latin typeface="Calibri" panose="020F0502020204030204" pitchFamily="34" charset="0"/>
              <a:cs typeface="Calibri" panose="020F0502020204030204" pitchFamily="34" charset="0"/>
            </a:endParaRPr>
          </a:p>
          <a:p>
            <a:r>
              <a:rPr lang="en-US" altLang="en-US" sz="3200" dirty="0">
                <a:latin typeface="Calibri" panose="020F0502020204030204" pitchFamily="34" charset="0"/>
                <a:cs typeface="Calibri" panose="020F0502020204030204" pitchFamily="34" charset="0"/>
                <a:hlinkClick r:id="rId6"/>
              </a:rPr>
              <a:t>Oregon Federal Funds Guide</a:t>
            </a:r>
            <a:endParaRPr lang="en-US" altLang="en-US" sz="3200" dirty="0">
              <a:latin typeface="Calibri" panose="020F0502020204030204" pitchFamily="34" charset="0"/>
              <a:cs typeface="Calibri" panose="020F0502020204030204" pitchFamily="34" charset="0"/>
              <a:hlinkClick r:id="rId3"/>
            </a:endParaRPr>
          </a:p>
          <a:p>
            <a:r>
              <a:rPr lang="en-US" altLang="en-US" sz="3200" dirty="0">
                <a:latin typeface="Calibri" panose="020F0502020204030204" pitchFamily="34" charset="0"/>
                <a:cs typeface="Calibri" panose="020F0502020204030204" pitchFamily="34" charset="0"/>
                <a:hlinkClick r:id="rId3"/>
              </a:rPr>
              <a:t>CIP Budget Narrative User Guide</a:t>
            </a:r>
          </a:p>
          <a:p>
            <a:r>
              <a:rPr lang="en-US" sz="3200" dirty="0">
                <a:latin typeface="Calibri" panose="020F0502020204030204" pitchFamily="34" charset="0"/>
                <a:cs typeface="Calibri" panose="020F0502020204030204" pitchFamily="34" charset="0"/>
                <a:hlinkClick r:id="rId7"/>
              </a:rPr>
              <a:t>CIP Budget Narrative Checklists</a:t>
            </a:r>
            <a:endParaRPr lang="en-US" sz="3200" dirty="0">
              <a:latin typeface="Calibri" panose="020F0502020204030204" pitchFamily="34" charset="0"/>
              <a:cs typeface="Calibri" panose="020F0502020204030204" pitchFamily="34" charset="0"/>
            </a:endParaRPr>
          </a:p>
          <a:p>
            <a:r>
              <a:rPr lang="en-US" sz="3200" dirty="0">
                <a:latin typeface="Calibri" panose="020F0502020204030204" pitchFamily="34" charset="0"/>
                <a:cs typeface="Calibri" panose="020F0502020204030204" pitchFamily="34" charset="0"/>
                <a:hlinkClick r:id="rId8"/>
              </a:rPr>
              <a:t>Humanities Education</a:t>
            </a:r>
            <a:endParaRPr lang="en-US" sz="3200" dirty="0">
              <a:latin typeface="Calibri" panose="020F0502020204030204" pitchFamily="34" charset="0"/>
              <a:cs typeface="Calibri" panose="020F0502020204030204" pitchFamily="34" charset="0"/>
              <a:hlinkClick r:id="rId3"/>
            </a:endParaRPr>
          </a:p>
          <a:p>
            <a:pPr lvl="0"/>
            <a:r>
              <a:rPr lang="en-US" sz="3200" u="sng" dirty="0">
                <a:latin typeface="Calibri" panose="020F0502020204030204" pitchFamily="34" charset="0"/>
                <a:cs typeface="Calibri" panose="020F0502020204030204" pitchFamily="34" charset="0"/>
                <a:hlinkClick r:id="rId9"/>
              </a:rPr>
              <a:t>STEM and CTE</a:t>
            </a:r>
            <a:endParaRPr lang="en-US" sz="3200" dirty="0">
              <a:latin typeface="Calibri" panose="020F0502020204030204" pitchFamily="34" charset="0"/>
              <a:cs typeface="Calibri" panose="020F0502020204030204" pitchFamily="34" charset="0"/>
            </a:endParaRPr>
          </a:p>
          <a:p>
            <a:endParaRPr lang="en-US" altLang="en-US" sz="3200" dirty="0">
              <a:latin typeface="Calibri" panose="020F0502020204030204" pitchFamily="34" charset="0"/>
              <a:cs typeface="Calibri" panose="020F0502020204030204" pitchFamily="34" charset="0"/>
              <a:hlinkClick r:id="rId3"/>
            </a:endParaRPr>
          </a:p>
          <a:p>
            <a:pPr marL="0" indent="0">
              <a:buNone/>
            </a:pPr>
            <a:endParaRPr lang="en-US" sz="2800" u="sng" dirty="0">
              <a:hlinkClick r:id="rId3"/>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Oregon Department of Education</a:t>
            </a:r>
          </a:p>
        </p:txBody>
      </p:sp>
      <p:pic>
        <p:nvPicPr>
          <p:cNvPr id="5" name="Picture Placeholder 4">
            <a:extLst>
              <a:ext uri="{C183D7F6-B498-43B3-948B-1728B52AA6E4}">
                <adec:decorative xmlns:adec="http://schemas.microsoft.com/office/drawing/2017/decorative" val="1"/>
              </a:ext>
            </a:extLst>
          </p:cNvPr>
          <p:cNvPicPr>
            <a:picLocks noGrp="1" noChangeAspect="1"/>
          </p:cNvPicPr>
          <p:nvPr>
            <p:ph type="pic" sz="quarter" idx="13"/>
          </p:nvPr>
        </p:nvPicPr>
        <p:blipFill>
          <a:blip r:embed="rId10">
            <a:extLst>
              <a:ext uri="{28A0092B-C50C-407E-A947-70E740481C1C}">
                <a14:useLocalDpi xmlns:a14="http://schemas.microsoft.com/office/drawing/2010/main" val="0"/>
              </a:ext>
            </a:extLst>
          </a:blip>
          <a:srcRect t="841" b="841"/>
          <a:stretch>
            <a:fillRect/>
          </a:stretch>
        </p:blipFill>
        <p:spPr>
          <a:xfrm>
            <a:off x="531813" y="2600325"/>
            <a:ext cx="4302125" cy="2320925"/>
          </a:xfrm>
        </p:spPr>
      </p:pic>
      <p:sp>
        <p:nvSpPr>
          <p:cNvPr id="4" name="Slide Number Placeholder 3"/>
          <p:cNvSpPr>
            <a:spLocks noGrp="1"/>
          </p:cNvSpPr>
          <p:nvPr>
            <p:ph type="sldNum" sz="quarter" idx="12"/>
          </p:nvPr>
        </p:nvSpPr>
        <p:spPr/>
        <p:txBody>
          <a:bodyPr/>
          <a:lstStyle/>
          <a:p>
            <a:fld id="{357F5B69-6281-4C1F-8C38-6DA0F56DA430}" type="slidenum">
              <a:rPr lang="en-US" smtClean="0"/>
              <a:pPr/>
              <a:t>26</a:t>
            </a:fld>
            <a:endParaRPr lang="en-US" dirty="0"/>
          </a:p>
        </p:txBody>
      </p:sp>
    </p:spTree>
    <p:extLst>
      <p:ext uri="{BB962C8B-B14F-4D97-AF65-F5344CB8AC3E}">
        <p14:creationId xmlns:p14="http://schemas.microsoft.com/office/powerpoint/2010/main" val="11732467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Regional Contacts by ESD</a:t>
            </a:r>
          </a:p>
        </p:txBody>
      </p:sp>
      <p:sp>
        <p:nvSpPr>
          <p:cNvPr id="6" name="Content Placeholder 5"/>
          <p:cNvSpPr>
            <a:spLocks noGrp="1"/>
          </p:cNvSpPr>
          <p:nvPr>
            <p:ph idx="1"/>
          </p:nvPr>
        </p:nvSpPr>
        <p:spPr>
          <a:xfrm>
            <a:off x="5183188" y="779646"/>
            <a:ext cx="6172200" cy="5725272"/>
          </a:xfrm>
        </p:spPr>
        <p:txBody>
          <a:bodyPr>
            <a:normAutofit/>
          </a:bodyPr>
          <a:lstStyle/>
          <a:p>
            <a:pPr marL="76200" indent="0">
              <a:lnSpc>
                <a:spcPct val="115000"/>
              </a:lnSpc>
              <a:spcBef>
                <a:spcPts val="0"/>
              </a:spcBef>
              <a:buSzPts val="2400"/>
              <a:buNone/>
            </a:pPr>
            <a:r>
              <a:rPr lang="en-US" sz="3000" b="1" dirty="0"/>
              <a:t>Amy Tidwell</a:t>
            </a:r>
          </a:p>
          <a:p>
            <a:pPr marL="457200" indent="-381000">
              <a:lnSpc>
                <a:spcPct val="115000"/>
              </a:lnSpc>
              <a:spcBef>
                <a:spcPts val="0"/>
              </a:spcBef>
              <a:buSzPts val="2400"/>
            </a:pPr>
            <a:r>
              <a:rPr lang="en-US" dirty="0"/>
              <a:t>Grant, Harney, High Desert, </a:t>
            </a:r>
            <a:r>
              <a:rPr lang="en-US" dirty="0" err="1"/>
              <a:t>InterMountain</a:t>
            </a:r>
            <a:r>
              <a:rPr lang="en-US" dirty="0"/>
              <a:t>, Jefferson, North Central, Region 18, and Willamette</a:t>
            </a:r>
            <a:endParaRPr lang="en-US" dirty="0">
              <a:solidFill>
                <a:srgbClr val="FF0000"/>
              </a:solidFill>
            </a:endParaRPr>
          </a:p>
          <a:p>
            <a:pPr marL="76200" lvl="0" indent="0">
              <a:lnSpc>
                <a:spcPct val="105000"/>
              </a:lnSpc>
              <a:spcBef>
                <a:spcPts val="1200"/>
              </a:spcBef>
              <a:buSzPts val="2400"/>
              <a:buNone/>
            </a:pPr>
            <a:r>
              <a:rPr lang="en-US" sz="3000" b="1" dirty="0"/>
              <a:t>Jen Engberg</a:t>
            </a:r>
          </a:p>
          <a:p>
            <a:pPr marL="457200" indent="-381000">
              <a:lnSpc>
                <a:spcPct val="105000"/>
              </a:lnSpc>
              <a:spcBef>
                <a:spcPts val="0"/>
              </a:spcBef>
              <a:buSzPts val="2400"/>
            </a:pPr>
            <a:r>
              <a:rPr lang="en-US" dirty="0"/>
              <a:t>Clackamas, Columbia Gorge, Linn-Benton-Lincoln, Multnomah, and Northwest Regional </a:t>
            </a:r>
            <a:endParaRPr lang="en-US" sz="900" dirty="0"/>
          </a:p>
          <a:p>
            <a:pPr marL="76200" lvl="0" indent="0">
              <a:lnSpc>
                <a:spcPct val="105000"/>
              </a:lnSpc>
              <a:spcBef>
                <a:spcPts val="0"/>
              </a:spcBef>
              <a:buSzPts val="2400"/>
              <a:buNone/>
            </a:pPr>
            <a:r>
              <a:rPr lang="en-US" sz="3000" b="1" dirty="0"/>
              <a:t>Sarah Martin</a:t>
            </a:r>
          </a:p>
          <a:p>
            <a:pPr marL="457200" indent="-381000">
              <a:lnSpc>
                <a:spcPct val="105000"/>
              </a:lnSpc>
              <a:spcBef>
                <a:spcPts val="0"/>
              </a:spcBef>
              <a:buSzPts val="2400"/>
            </a:pPr>
            <a:r>
              <a:rPr lang="en-US" dirty="0"/>
              <a:t>Douglas, Lake, Lane, Malheur, South Coast, and Southern Oregon</a:t>
            </a:r>
          </a:p>
          <a:p>
            <a:pPr marL="533400" lvl="1" indent="0">
              <a:lnSpc>
                <a:spcPct val="105000"/>
              </a:lnSpc>
              <a:spcBef>
                <a:spcPts val="0"/>
              </a:spcBef>
              <a:buSzPts val="2400"/>
              <a:buNone/>
            </a:pPr>
            <a:endParaRPr lang="en-US" dirty="0"/>
          </a:p>
          <a:p>
            <a:pPr marL="914400" lvl="1" indent="-381000">
              <a:lnSpc>
                <a:spcPct val="115000"/>
              </a:lnSpc>
              <a:spcBef>
                <a:spcPts val="0"/>
              </a:spcBef>
              <a:buSzPts val="2400"/>
              <a:buFont typeface="Arial" panose="020B0604020202020204" pitchFamily="34" charset="0"/>
              <a:buChar char="●"/>
            </a:pPr>
            <a:endParaRPr lang="en-US" dirty="0">
              <a:solidFill>
                <a:srgbClr val="FF0000"/>
              </a:solidFill>
            </a:endParaRPr>
          </a:p>
          <a:p>
            <a:pPr marL="457200" indent="-381000">
              <a:lnSpc>
                <a:spcPct val="105000"/>
              </a:lnSpc>
              <a:spcBef>
                <a:spcPts val="0"/>
              </a:spcBef>
              <a:buSzPts val="2400"/>
              <a:buFont typeface="Arial"/>
              <a:buChar char="○"/>
            </a:pPr>
            <a:endParaRPr lang="en-US" sz="3000" dirty="0"/>
          </a:p>
          <a:p>
            <a:endParaRPr lang="en-US" dirty="0"/>
          </a:p>
        </p:txBody>
      </p:sp>
      <p:pic>
        <p:nvPicPr>
          <p:cNvPr id="9" name="Picture 8">
            <a:extLst>
              <a:ext uri="{FF2B5EF4-FFF2-40B4-BE49-F238E27FC236}">
                <a16:creationId xmlns:a16="http://schemas.microsoft.com/office/drawing/2014/main" id="{AAE4E2EC-0896-CFA5-52A6-1A1E669F003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764" y="2503344"/>
            <a:ext cx="4696233" cy="2780792"/>
          </a:xfrm>
          <a:prstGeom prst="rect">
            <a:avLst/>
          </a:prstGeom>
        </p:spPr>
      </p:pic>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C183D7F6-B498-43B3-948B-1728B52AA6E4}">
                <adec:decorative xmlns:adec="http://schemas.microsoft.com/office/drawing/2017/decorative" val="0"/>
              </a:ext>
            </a:extLst>
          </p:cNvPr>
          <p:cNvSpPr>
            <a:spLocks noGrp="1"/>
          </p:cNvSpPr>
          <p:nvPr>
            <p:ph type="sldNum" sz="quarter" idx="12"/>
          </p:nvPr>
        </p:nvSpPr>
        <p:spPr/>
        <p:txBody>
          <a:bodyPr/>
          <a:lstStyle/>
          <a:p>
            <a:fld id="{357F5B69-6281-4C1F-8C38-6DA0F56DA430}" type="slidenum">
              <a:rPr lang="en-US" smtClean="0"/>
              <a:pPr/>
              <a:t>27</a:t>
            </a:fld>
            <a:endParaRPr lang="en-US" dirty="0"/>
          </a:p>
        </p:txBody>
      </p:sp>
    </p:spTree>
    <p:extLst>
      <p:ext uri="{BB962C8B-B14F-4D97-AF65-F5344CB8AC3E}">
        <p14:creationId xmlns:p14="http://schemas.microsoft.com/office/powerpoint/2010/main" val="618332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Please reach out!</a:t>
            </a:r>
          </a:p>
        </p:txBody>
      </p:sp>
      <p:sp>
        <p:nvSpPr>
          <p:cNvPr id="2" name="Content Placeholder 1"/>
          <p:cNvSpPr>
            <a:spLocks noGrp="1"/>
          </p:cNvSpPr>
          <p:nvPr>
            <p:ph idx="1"/>
          </p:nvPr>
        </p:nvSpPr>
        <p:spPr/>
        <p:txBody>
          <a:bodyPr/>
          <a:lstStyle/>
          <a:p>
            <a:pPr marL="342900" indent="-342900">
              <a:lnSpc>
                <a:spcPct val="110000"/>
              </a:lnSpc>
              <a:buClr>
                <a:schemeClr val="dk1"/>
              </a:buClr>
              <a:buSzPts val="2400"/>
            </a:pPr>
            <a:r>
              <a:rPr lang="nb-NO" dirty="0"/>
              <a:t>Amy Tidwell</a:t>
            </a:r>
            <a:br>
              <a:rPr lang="nb-NO" dirty="0"/>
            </a:br>
            <a:r>
              <a:rPr lang="nb-NO" u="sng" dirty="0">
                <a:solidFill>
                  <a:schemeClr val="hlink"/>
                </a:solidFill>
                <a:hlinkClick r:id="rId3"/>
              </a:rPr>
              <a:t>amy.tidwell@ode.oregon.gov</a:t>
            </a:r>
            <a:endParaRPr lang="nb-NO" u="sng" dirty="0">
              <a:solidFill>
                <a:schemeClr val="hlink"/>
              </a:solidFill>
            </a:endParaRPr>
          </a:p>
          <a:p>
            <a:pPr>
              <a:lnSpc>
                <a:spcPct val="110000"/>
              </a:lnSpc>
              <a:buClr>
                <a:schemeClr val="dk1"/>
              </a:buClr>
              <a:buSzPts val="2400"/>
            </a:pPr>
            <a:r>
              <a:rPr lang="nb-NO" dirty="0"/>
              <a:t>Jen Engberg</a:t>
            </a:r>
            <a:br>
              <a:rPr lang="nb-NO" dirty="0"/>
            </a:br>
            <a:r>
              <a:rPr lang="nb-NO" u="sng" dirty="0">
                <a:solidFill>
                  <a:schemeClr val="hlink"/>
                </a:solidFill>
                <a:hlinkClick r:id="rId4"/>
              </a:rPr>
              <a:t>jennifer.engberg@ode.oregon.gov</a:t>
            </a:r>
            <a:endParaRPr lang="nb-NO" dirty="0"/>
          </a:p>
          <a:p>
            <a:pPr>
              <a:lnSpc>
                <a:spcPct val="110000"/>
              </a:lnSpc>
              <a:buClr>
                <a:schemeClr val="dk1"/>
              </a:buClr>
              <a:buSzPts val="2400"/>
            </a:pPr>
            <a:r>
              <a:rPr lang="nb-NO" dirty="0"/>
              <a:t>Sarah Martin</a:t>
            </a:r>
            <a:br>
              <a:rPr lang="nb-NO" dirty="0"/>
            </a:br>
            <a:r>
              <a:rPr lang="nb-NO" u="sng" dirty="0">
                <a:solidFill>
                  <a:schemeClr val="hlink"/>
                </a:solidFill>
                <a:hlinkClick r:id="rId5"/>
              </a:rPr>
              <a:t>sarah.martin@ode.oregon.gov</a:t>
            </a:r>
            <a:endParaRPr lang="nb-NO" dirty="0"/>
          </a:p>
          <a:p>
            <a:pPr marL="0" lvl="0" indent="0">
              <a:lnSpc>
                <a:spcPct val="110000"/>
              </a:lnSpc>
              <a:buClr>
                <a:schemeClr val="dk1"/>
              </a:buClr>
              <a:buSzPts val="2400"/>
              <a:buNone/>
            </a:pPr>
            <a:endParaRPr lang="nb-NO" dirty="0"/>
          </a:p>
          <a:p>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pic>
        <p:nvPicPr>
          <p:cNvPr id="3074" name="Picture 2">
            <a:extLs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71943" y="3618964"/>
            <a:ext cx="6132588" cy="2130269"/>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357F5B69-6281-4C1F-8C38-6DA0F56DA430}" type="slidenum">
              <a:rPr lang="en-US" smtClean="0"/>
              <a:pPr/>
              <a:t>28</a:t>
            </a:fld>
            <a:endParaRPr lang="en-US" dirty="0"/>
          </a:p>
        </p:txBody>
      </p:sp>
    </p:spTree>
    <p:extLst>
      <p:ext uri="{BB962C8B-B14F-4D97-AF65-F5344CB8AC3E}">
        <p14:creationId xmlns:p14="http://schemas.microsoft.com/office/powerpoint/2010/main" val="125285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Outcomes for Today</a:t>
            </a:r>
            <a:endParaRPr lang="en-US" dirty="0">
              <a:solidFill>
                <a:schemeClr val="tx1"/>
              </a:solidFill>
            </a:endParaRPr>
          </a:p>
        </p:txBody>
      </p:sp>
      <p:sp>
        <p:nvSpPr>
          <p:cNvPr id="3" name="Content Placeholder 2"/>
          <p:cNvSpPr>
            <a:spLocks noGrp="1"/>
          </p:cNvSpPr>
          <p:nvPr>
            <p:ph idx="1"/>
          </p:nvPr>
        </p:nvSpPr>
        <p:spPr/>
        <p:txBody>
          <a:bodyPr>
            <a:normAutofit/>
          </a:bodyPr>
          <a:lstStyle/>
          <a:p>
            <a:pPr>
              <a:spcAft>
                <a:spcPts val="1200"/>
              </a:spcAft>
            </a:pPr>
            <a:r>
              <a:rPr lang="en-US" sz="3200" dirty="0">
                <a:latin typeface="Calibri" panose="020F0502020204030204" pitchFamily="34" charset="0"/>
                <a:cs typeface="Calibri" panose="020F0502020204030204" pitchFamily="34" charset="0"/>
              </a:rPr>
              <a:t>Overview of Title IV, Part A</a:t>
            </a:r>
          </a:p>
          <a:p>
            <a:pPr>
              <a:spcAft>
                <a:spcPts val="1200"/>
              </a:spcAft>
            </a:pPr>
            <a:r>
              <a:rPr lang="en-US" sz="3200" dirty="0">
                <a:latin typeface="Calibri" panose="020F0502020204030204" pitchFamily="34" charset="0"/>
                <a:cs typeface="Calibri" panose="020F0502020204030204" pitchFamily="34" charset="0"/>
              </a:rPr>
              <a:t>Allowable Uses of Funds</a:t>
            </a:r>
          </a:p>
          <a:p>
            <a:pPr>
              <a:spcAft>
                <a:spcPts val="1200"/>
              </a:spcAft>
            </a:pPr>
            <a:r>
              <a:rPr lang="en-US" sz="3200" dirty="0">
                <a:latin typeface="Calibri" panose="020F0502020204030204" pitchFamily="34" charset="0"/>
                <a:cs typeface="Calibri" panose="020F0502020204030204" pitchFamily="34" charset="0"/>
              </a:rPr>
              <a:t>Eligibility and Funding</a:t>
            </a:r>
          </a:p>
          <a:p>
            <a:pPr>
              <a:spcAft>
                <a:spcPts val="1200"/>
              </a:spcAft>
            </a:pPr>
            <a:r>
              <a:rPr lang="en-US" sz="3200" dirty="0">
                <a:latin typeface="Calibri" panose="020F0502020204030204" pitchFamily="34" charset="0"/>
                <a:cs typeface="Calibri" panose="020F0502020204030204" pitchFamily="34" charset="0"/>
              </a:rPr>
              <a:t>Resources</a:t>
            </a:r>
            <a:endParaRPr lang="en-US" sz="3200" dirty="0"/>
          </a:p>
        </p:txBody>
      </p:sp>
      <p:pic>
        <p:nvPicPr>
          <p:cNvPr id="4" name="Picture 3">
            <a:extLs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b="8932"/>
          <a:stretch/>
        </p:blipFill>
        <p:spPr>
          <a:xfrm>
            <a:off x="6672433" y="3584344"/>
            <a:ext cx="4613267" cy="1131091"/>
          </a:xfrm>
          <a:prstGeom prst="rect">
            <a:avLst/>
          </a:prstGeom>
        </p:spPr>
      </p:pic>
      <p:sp>
        <p:nvSpPr>
          <p:cNvPr id="5" name="Footer Placeholder 2">
            <a:extLs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dirty="0"/>
              <a:t>Oregon Department of Education</a:t>
            </a:r>
          </a:p>
        </p:txBody>
      </p:sp>
      <p:sp>
        <p:nvSpPr>
          <p:cNvPr id="7" name="Slide Number Placeholder 3">
            <a:extLst>
              <a:ext uri="{FF2B5EF4-FFF2-40B4-BE49-F238E27FC236}">
                <a16:creationId xmlns:a16="http://schemas.microsoft.com/office/drawing/2014/main" id="{B8F98F9D-F59A-5697-2DF9-73E975DE2ADB}"/>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3</a:t>
            </a:fld>
            <a:endParaRPr lang="en-US" dirty="0"/>
          </a:p>
        </p:txBody>
      </p:sp>
    </p:spTree>
    <p:extLst>
      <p:ext uri="{BB962C8B-B14F-4D97-AF65-F5344CB8AC3E}">
        <p14:creationId xmlns:p14="http://schemas.microsoft.com/office/powerpoint/2010/main" val="39686481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304800" y="737305"/>
            <a:ext cx="4448829" cy="958973"/>
          </a:xfrm>
        </p:spPr>
        <p:txBody>
          <a:bodyPr>
            <a:normAutofit/>
          </a:bodyPr>
          <a:lstStyle/>
          <a:p>
            <a:pPr>
              <a:defRPr/>
            </a:pPr>
            <a:r>
              <a:rPr lang="en-US" altLang="en-US" sz="4000" dirty="0"/>
              <a:t>Purpose of Title IV-A</a:t>
            </a:r>
          </a:p>
        </p:txBody>
      </p:sp>
      <p:sp>
        <p:nvSpPr>
          <p:cNvPr id="18435" name="Content Placeholder 2"/>
          <p:cNvSpPr>
            <a:spLocks noGrp="1"/>
          </p:cNvSpPr>
          <p:nvPr>
            <p:ph idx="1"/>
          </p:nvPr>
        </p:nvSpPr>
        <p:spPr>
          <a:xfrm>
            <a:off x="5183187" y="779646"/>
            <a:ext cx="6601759" cy="5371771"/>
          </a:xfrm>
        </p:spPr>
        <p:txBody>
          <a:bodyPr>
            <a:normAutofit/>
          </a:bodyPr>
          <a:lstStyle/>
          <a:p>
            <a:pPr marL="0" indent="0">
              <a:buNone/>
            </a:pPr>
            <a:r>
              <a:rPr lang="en-US" sz="2800" dirty="0">
                <a:latin typeface="Calibri" panose="020F0502020204030204" pitchFamily="34" charset="0"/>
                <a:cs typeface="Calibri" panose="020F0502020204030204" pitchFamily="34" charset="0"/>
              </a:rPr>
              <a:t>The purpose of Title IV-A is to improve student academic achievement through:</a:t>
            </a:r>
          </a:p>
          <a:p>
            <a:pPr marL="0" indent="0">
              <a:buNone/>
            </a:pPr>
            <a:endParaRPr lang="en-US" sz="1100" dirty="0">
              <a:latin typeface="Calibri" panose="020F0502020204030204" pitchFamily="34" charset="0"/>
              <a:cs typeface="Calibri" panose="020F0502020204030204" pitchFamily="34" charset="0"/>
            </a:endParaRPr>
          </a:p>
          <a:p>
            <a:pPr>
              <a:lnSpc>
                <a:spcPct val="100000"/>
              </a:lnSpc>
              <a:spcBef>
                <a:spcPts val="1200"/>
              </a:spcBef>
            </a:pPr>
            <a:r>
              <a:rPr lang="en-US" sz="2800" dirty="0">
                <a:latin typeface="Calibri" panose="020F0502020204030204" pitchFamily="34" charset="0"/>
                <a:cs typeface="Calibri" panose="020F0502020204030204" pitchFamily="34" charset="0"/>
              </a:rPr>
              <a:t>Access to a well-rounded education;</a:t>
            </a:r>
          </a:p>
          <a:p>
            <a:pPr>
              <a:lnSpc>
                <a:spcPct val="100000"/>
              </a:lnSpc>
              <a:spcBef>
                <a:spcPts val="1200"/>
              </a:spcBef>
            </a:pPr>
            <a:r>
              <a:rPr lang="en-US" sz="2800" dirty="0">
                <a:latin typeface="Calibri" panose="020F0502020204030204" pitchFamily="34" charset="0"/>
                <a:cs typeface="Calibri" panose="020F0502020204030204" pitchFamily="34" charset="0"/>
              </a:rPr>
              <a:t>Improved school conditions regarding the health and safety of students; and </a:t>
            </a:r>
          </a:p>
          <a:p>
            <a:pPr>
              <a:lnSpc>
                <a:spcPct val="100000"/>
              </a:lnSpc>
              <a:spcBef>
                <a:spcPts val="1200"/>
              </a:spcBef>
            </a:pPr>
            <a:r>
              <a:rPr lang="en-US" sz="2800" dirty="0">
                <a:latin typeface="Calibri" panose="020F0502020204030204" pitchFamily="34" charset="0"/>
                <a:cs typeface="Calibri" panose="020F0502020204030204" pitchFamily="34" charset="0"/>
              </a:rPr>
              <a:t>Improved use of technology in order to improve the digital literacy of all students.</a:t>
            </a:r>
            <a:endParaRPr lang="en-US" altLang="en-US" dirty="0">
              <a:latin typeface="Calibri" panose="020F0502020204030204" pitchFamily="34" charset="0"/>
              <a:cs typeface="Calibri" panose="020F0502020204030204" pitchFamily="34" charset="0"/>
            </a:endParaRPr>
          </a:p>
        </p:txBody>
      </p:sp>
      <p:pic>
        <p:nvPicPr>
          <p:cNvPr id="5" name="Picture Placeholder 4">
            <a:extLs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40" r="40"/>
          <a:stretch>
            <a:fillRect/>
          </a:stretch>
        </p:blipFill>
        <p:spPr>
          <a:xfrm>
            <a:off x="982594" y="2581276"/>
            <a:ext cx="2436467" cy="2438434"/>
          </a:xfrm>
        </p:spPr>
      </p:pic>
      <p:sp>
        <p:nvSpPr>
          <p:cNvPr id="6" name="Footer Placeholder 2">
            <a:extLs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dirty="0"/>
              <a:t>Oregon Department of Education</a:t>
            </a:r>
          </a:p>
        </p:txBody>
      </p:sp>
      <p:sp>
        <p:nvSpPr>
          <p:cNvPr id="3" name="Slide Number Placeholder 3">
            <a:extLst>
              <a:ext uri="{FF2B5EF4-FFF2-40B4-BE49-F238E27FC236}">
                <a16:creationId xmlns:a16="http://schemas.microsoft.com/office/drawing/2014/main" id="{F0CF24B9-8FB7-227A-CFE7-410E60A2A25E}"/>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4</a:t>
            </a:fld>
            <a:endParaRPr lang="en-US" dirty="0"/>
          </a:p>
        </p:txBody>
      </p:sp>
    </p:spTree>
    <p:extLst>
      <p:ext uri="{BB962C8B-B14F-4D97-AF65-F5344CB8AC3E}">
        <p14:creationId xmlns:p14="http://schemas.microsoft.com/office/powerpoint/2010/main" val="2549126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5079" y="581578"/>
            <a:ext cx="3931826" cy="1262462"/>
          </a:xfrm>
        </p:spPr>
        <p:txBody>
          <a:bodyPr>
            <a:normAutofit/>
          </a:bodyPr>
          <a:lstStyle/>
          <a:p>
            <a:r>
              <a:rPr lang="en-US" dirty="0"/>
              <a:t>Consultation</a:t>
            </a:r>
          </a:p>
        </p:txBody>
      </p:sp>
      <p:sp>
        <p:nvSpPr>
          <p:cNvPr id="3" name="Content Placeholder 2"/>
          <p:cNvSpPr>
            <a:spLocks noGrp="1"/>
          </p:cNvSpPr>
          <p:nvPr>
            <p:ph idx="1"/>
          </p:nvPr>
        </p:nvSpPr>
        <p:spPr>
          <a:xfrm>
            <a:off x="5183188" y="779647"/>
            <a:ext cx="6706888" cy="5081404"/>
          </a:xfrm>
        </p:spPr>
        <p:txBody>
          <a:bodyPr>
            <a:normAutofit/>
          </a:bodyPr>
          <a:lstStyle/>
          <a:p>
            <a:pPr marL="0" indent="0">
              <a:spcBef>
                <a:spcPts val="1200"/>
              </a:spcBef>
              <a:buNone/>
            </a:pPr>
            <a:r>
              <a:rPr lang="en-US" sz="2800" dirty="0">
                <a:ea typeface="Times New Roman" panose="02020603050405020304" pitchFamily="18" charset="0"/>
              </a:rPr>
              <a:t>Districts must meaningfully consult with a wide array of stakeholders when determining the use of Title IV-A funds</a:t>
            </a:r>
          </a:p>
          <a:p>
            <a:pPr lvl="1">
              <a:spcBef>
                <a:spcPts val="1200"/>
              </a:spcBef>
            </a:pPr>
            <a:r>
              <a:rPr lang="en-US" sz="2800" dirty="0">
                <a:ea typeface="Times New Roman" panose="02020603050405020304" pitchFamily="18" charset="0"/>
              </a:rPr>
              <a:t>Administrators</a:t>
            </a:r>
          </a:p>
          <a:p>
            <a:pPr lvl="1">
              <a:spcBef>
                <a:spcPts val="1200"/>
              </a:spcBef>
            </a:pPr>
            <a:r>
              <a:rPr lang="en-US" sz="2800" dirty="0">
                <a:ea typeface="Times New Roman" panose="02020603050405020304" pitchFamily="18" charset="0"/>
              </a:rPr>
              <a:t>Teachers</a:t>
            </a:r>
          </a:p>
          <a:p>
            <a:pPr lvl="1">
              <a:spcBef>
                <a:spcPts val="1200"/>
              </a:spcBef>
            </a:pPr>
            <a:r>
              <a:rPr lang="en-US" sz="2800" dirty="0">
                <a:ea typeface="Times New Roman" panose="02020603050405020304" pitchFamily="18" charset="0"/>
              </a:rPr>
              <a:t>Paraprofessionals</a:t>
            </a:r>
          </a:p>
          <a:p>
            <a:pPr lvl="1">
              <a:spcBef>
                <a:spcPts val="1200"/>
              </a:spcBef>
            </a:pPr>
            <a:r>
              <a:rPr lang="en-US" sz="2800" dirty="0">
                <a:ea typeface="Times New Roman" panose="02020603050405020304" pitchFamily="18" charset="0"/>
              </a:rPr>
              <a:t>Instructional support personnel</a:t>
            </a:r>
          </a:p>
          <a:p>
            <a:pPr lvl="1">
              <a:spcBef>
                <a:spcPts val="1200"/>
              </a:spcBef>
            </a:pPr>
            <a:r>
              <a:rPr lang="en-US" sz="2800" dirty="0">
                <a:ea typeface="Times New Roman" panose="02020603050405020304" pitchFamily="18" charset="0"/>
              </a:rPr>
              <a:t>Families</a:t>
            </a:r>
          </a:p>
          <a:p>
            <a:pPr lvl="1">
              <a:spcBef>
                <a:spcPts val="1200"/>
              </a:spcBef>
            </a:pPr>
            <a:r>
              <a:rPr lang="en-US" sz="2800" dirty="0">
                <a:ea typeface="Times New Roman" panose="02020603050405020304" pitchFamily="18" charset="0"/>
              </a:rPr>
              <a:t>Community members and partners</a:t>
            </a:r>
          </a:p>
          <a:p>
            <a:pPr lvl="1">
              <a:spcBef>
                <a:spcPts val="1200"/>
              </a:spcBef>
            </a:pPr>
            <a:r>
              <a:rPr lang="en-US" sz="2800" dirty="0">
                <a:ea typeface="Times New Roman" panose="02020603050405020304" pitchFamily="18" charset="0"/>
              </a:rPr>
              <a:t>Tribes and tribal organizations</a:t>
            </a:r>
            <a:endParaRPr lang="en-US" dirty="0"/>
          </a:p>
        </p:txBody>
      </p:sp>
      <p:sp>
        <p:nvSpPr>
          <p:cNvPr id="6"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Oregon Department of Education</a:t>
            </a:r>
          </a:p>
        </p:txBody>
      </p:sp>
      <p:pic>
        <p:nvPicPr>
          <p:cNvPr id="11" name="Picture 10">
            <a:extLst>
              <a:ext uri="{FF2B5EF4-FFF2-40B4-BE49-F238E27FC236}">
                <a16:creationId xmlns:a16="http://schemas.microsoft.com/office/drawing/2014/main" id="{473E4A4F-1EE6-89B5-A9F0-5CF0927CB78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1925" y="2410088"/>
            <a:ext cx="4536204" cy="2373947"/>
          </a:xfrm>
          <a:prstGeom prst="rect">
            <a:avLst/>
          </a:prstGeom>
        </p:spPr>
      </p:pic>
      <p:sp>
        <p:nvSpPr>
          <p:cNvPr id="7" name="Slide Number Placeholder 3">
            <a:extLst>
              <a:ext uri="{FF2B5EF4-FFF2-40B4-BE49-F238E27FC236}">
                <a16:creationId xmlns:a16="http://schemas.microsoft.com/office/drawing/2014/main" id="{4F7DC6E3-7A8E-E989-BC34-3AC6055591F0}"/>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5</a:t>
            </a:fld>
            <a:endParaRPr lang="en-US" dirty="0"/>
          </a:p>
        </p:txBody>
      </p:sp>
    </p:spTree>
    <p:extLst>
      <p:ext uri="{BB962C8B-B14F-4D97-AF65-F5344CB8AC3E}">
        <p14:creationId xmlns:p14="http://schemas.microsoft.com/office/powerpoint/2010/main" val="15812102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3" name="Title 1"/>
          <p:cNvSpPr>
            <a:spLocks noGrp="1"/>
          </p:cNvSpPr>
          <p:nvPr>
            <p:ph type="title"/>
          </p:nvPr>
        </p:nvSpPr>
        <p:spPr/>
        <p:txBody>
          <a:bodyPr>
            <a:noAutofit/>
          </a:bodyPr>
          <a:lstStyle/>
          <a:p>
            <a:pPr>
              <a:defRPr/>
            </a:pPr>
            <a:r>
              <a:rPr lang="en-US" altLang="en-US" dirty="0"/>
              <a:t>Based on Needs Assessment</a:t>
            </a:r>
            <a:endParaRPr lang="en-US" dirty="0"/>
          </a:p>
        </p:txBody>
      </p:sp>
      <p:sp>
        <p:nvSpPr>
          <p:cNvPr id="2" name="Content Placeholder 1"/>
          <p:cNvSpPr>
            <a:spLocks noGrp="1"/>
          </p:cNvSpPr>
          <p:nvPr>
            <p:ph idx="1"/>
          </p:nvPr>
        </p:nvSpPr>
        <p:spPr>
          <a:xfrm>
            <a:off x="717176" y="1825624"/>
            <a:ext cx="10784542" cy="4478193"/>
          </a:xfrm>
        </p:spPr>
        <p:txBody>
          <a:bodyPr>
            <a:normAutofit/>
          </a:bodyPr>
          <a:lstStyle/>
          <a:p>
            <a:pPr marL="342900" indent="-342900">
              <a:spcBef>
                <a:spcPct val="20000"/>
              </a:spcBef>
              <a:defRPr/>
            </a:pPr>
            <a:r>
              <a:rPr lang="en-US" sz="3200" dirty="0">
                <a:latin typeface="Calibri" panose="020F0502020204030204" pitchFamily="34" charset="0"/>
                <a:cs typeface="Calibri" panose="020F0502020204030204" pitchFamily="34" charset="0"/>
              </a:rPr>
              <a:t>Required for districts that receive $30,000 or more</a:t>
            </a:r>
          </a:p>
          <a:p>
            <a:pPr marL="1085850" lvl="1" indent="-342900">
              <a:defRPr/>
            </a:pPr>
            <a:r>
              <a:rPr lang="en-US" sz="2800" dirty="0">
                <a:latin typeface="Calibri" panose="020F0502020204030204" pitchFamily="34" charset="0"/>
                <a:cs typeface="Calibri" panose="020F0502020204030204" pitchFamily="34" charset="0"/>
              </a:rPr>
              <a:t>Identified Needs and Priorities</a:t>
            </a:r>
          </a:p>
          <a:p>
            <a:pPr marL="1085850" lvl="1" indent="-342900">
              <a:defRPr/>
            </a:pPr>
            <a:r>
              <a:rPr lang="en-US" sz="2800" dirty="0">
                <a:latin typeface="Calibri" panose="020F0502020204030204" pitchFamily="34" charset="0"/>
                <a:cs typeface="Calibri" panose="020F0502020204030204" pitchFamily="34" charset="0"/>
              </a:rPr>
              <a:t>Program Objectives and Intended Outcomes</a:t>
            </a:r>
          </a:p>
          <a:p>
            <a:pPr marL="1085850" lvl="1" indent="-342900">
              <a:defRPr/>
            </a:pPr>
            <a:endParaRPr lang="en-US" sz="1000" dirty="0">
              <a:latin typeface="Calibri" panose="020F0502020204030204" pitchFamily="34" charset="0"/>
              <a:cs typeface="Calibri" panose="020F0502020204030204" pitchFamily="34" charset="0"/>
            </a:endParaRPr>
          </a:p>
          <a:p>
            <a:pPr marL="342900" indent="-342900">
              <a:defRPr/>
            </a:pPr>
            <a:r>
              <a:rPr lang="en-US" sz="3100" dirty="0">
                <a:latin typeface="Calibri" panose="020F0502020204030204" pitchFamily="34" charset="0"/>
                <a:cs typeface="Calibri" panose="020F0502020204030204" pitchFamily="34" charset="0"/>
              </a:rPr>
              <a:t>Must be completed even if the district plans to transfer funds into other programs</a:t>
            </a:r>
          </a:p>
          <a:p>
            <a:pPr marL="1085850" lvl="1" indent="-342900">
              <a:defRPr/>
            </a:pPr>
            <a:r>
              <a:rPr lang="en-US" sz="2800" dirty="0">
                <a:latin typeface="Calibri" panose="020F0502020204030204" pitchFamily="34" charset="0"/>
                <a:cs typeface="Calibri" panose="020F0502020204030204" pitchFamily="34" charset="0"/>
              </a:rPr>
              <a:t>Consult with stakeholders prior to transfer</a:t>
            </a:r>
          </a:p>
        </p:txBody>
      </p:sp>
      <p:sp>
        <p:nvSpPr>
          <p:cNvPr id="4"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Oregon Department of Education</a:t>
            </a:r>
          </a:p>
        </p:txBody>
      </p:sp>
      <p:sp>
        <p:nvSpPr>
          <p:cNvPr id="3" name="Slide Number Placeholder 3">
            <a:extLst>
              <a:ext uri="{FF2B5EF4-FFF2-40B4-BE49-F238E27FC236}">
                <a16:creationId xmlns:a16="http://schemas.microsoft.com/office/drawing/2014/main" id="{29687C64-77CB-79D5-9678-2C43C0BDB0EF}"/>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6</a:t>
            </a:fld>
            <a:endParaRPr lang="en-US" dirty="0"/>
          </a:p>
        </p:txBody>
      </p:sp>
    </p:spTree>
    <p:extLst>
      <p:ext uri="{BB962C8B-B14F-4D97-AF65-F5344CB8AC3E}">
        <p14:creationId xmlns:p14="http://schemas.microsoft.com/office/powerpoint/2010/main" val="21695753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a:defRPr/>
            </a:pPr>
            <a:r>
              <a:rPr lang="en-US" altLang="en-US" dirty="0"/>
              <a:t>Equitable Services*</a:t>
            </a:r>
            <a:endParaRPr lang="en-US" altLang="en-US" dirty="0">
              <a:solidFill>
                <a:schemeClr val="bg2">
                  <a:lumMod val="60000"/>
                  <a:lumOff val="40000"/>
                </a:schemeClr>
              </a:solidFill>
            </a:endParaRPr>
          </a:p>
        </p:txBody>
      </p:sp>
      <p:sp>
        <p:nvSpPr>
          <p:cNvPr id="3" name="Content Placeholder 2"/>
          <p:cNvSpPr>
            <a:spLocks noGrp="1"/>
          </p:cNvSpPr>
          <p:nvPr>
            <p:ph idx="1"/>
          </p:nvPr>
        </p:nvSpPr>
        <p:spPr>
          <a:xfrm>
            <a:off x="5140324" y="675617"/>
            <a:ext cx="6839641" cy="5646738"/>
          </a:xfrm>
        </p:spPr>
        <p:txBody>
          <a:bodyPr>
            <a:normAutofit/>
          </a:bodyPr>
          <a:lstStyle/>
          <a:p>
            <a:pPr marL="0" indent="0" eaLnBrk="1" hangingPunct="1">
              <a:spcBef>
                <a:spcPts val="1200"/>
              </a:spcBef>
              <a:buNone/>
              <a:defRPr/>
            </a:pPr>
            <a:r>
              <a:rPr lang="en-US" sz="2800" dirty="0">
                <a:latin typeface="Calibri" panose="020F0502020204030204" pitchFamily="34" charset="0"/>
                <a:cs typeface="Calibri" panose="020F0502020204030204" pitchFamily="34" charset="0"/>
              </a:rPr>
              <a:t>Private schools are eligible for equitable services under Title IV-A</a:t>
            </a:r>
          </a:p>
          <a:p>
            <a:pPr eaLnBrk="1" hangingPunct="1">
              <a:spcBef>
                <a:spcPts val="1200"/>
              </a:spcBef>
              <a:spcAft>
                <a:spcPts val="1200"/>
              </a:spcAft>
              <a:defRPr/>
            </a:pPr>
            <a:r>
              <a:rPr lang="en-US" dirty="0">
                <a:latin typeface="Calibri" panose="020F0502020204030204" pitchFamily="34" charset="0"/>
                <a:cs typeface="Calibri" panose="020F0502020204030204" pitchFamily="34" charset="0"/>
              </a:rPr>
              <a:t>Timely, meaningful, annual consultation</a:t>
            </a:r>
          </a:p>
          <a:p>
            <a:pPr eaLnBrk="1" hangingPunct="1">
              <a:spcAft>
                <a:spcPts val="1200"/>
              </a:spcAft>
              <a:defRPr/>
            </a:pPr>
            <a:r>
              <a:rPr lang="en-US" dirty="0">
                <a:latin typeface="Calibri" panose="020F0502020204030204" pitchFamily="34" charset="0"/>
                <a:cs typeface="Calibri" panose="020F0502020204030204" pitchFamily="34" charset="0"/>
              </a:rPr>
              <a:t>Activities based on the </a:t>
            </a:r>
            <a:r>
              <a:rPr lang="en-US" b="1" dirty="0">
                <a:latin typeface="Calibri" panose="020F0502020204030204" pitchFamily="34" charset="0"/>
                <a:cs typeface="Calibri" panose="020F0502020204030204" pitchFamily="34" charset="0"/>
              </a:rPr>
              <a:t>needs of the private school</a:t>
            </a:r>
          </a:p>
          <a:p>
            <a:pPr eaLnBrk="1" hangingPunct="1">
              <a:spcAft>
                <a:spcPts val="1200"/>
              </a:spcAft>
              <a:defRPr/>
            </a:pPr>
            <a:r>
              <a:rPr lang="en-US" dirty="0">
                <a:latin typeface="Calibri" panose="020F0502020204030204" pitchFamily="34" charset="0"/>
                <a:cs typeface="Calibri" panose="020F0502020204030204" pitchFamily="34" charset="0"/>
              </a:rPr>
              <a:t>Most activities allowable for the district are allowable for the private school</a:t>
            </a:r>
          </a:p>
          <a:p>
            <a:pPr lvl="1">
              <a:spcAft>
                <a:spcPts val="1200"/>
              </a:spcAft>
              <a:buFont typeface="Wingdings" panose="05000000000000000000" pitchFamily="2" charset="2"/>
              <a:buChar char="§"/>
              <a:defRPr/>
            </a:pPr>
            <a:r>
              <a:rPr lang="en-US" dirty="0">
                <a:latin typeface="Calibri" panose="020F0502020204030204" pitchFamily="34" charset="0"/>
                <a:cs typeface="Calibri" panose="020F0502020204030204" pitchFamily="34" charset="0"/>
              </a:rPr>
              <a:t>Must be secular, neutral, non-ideological</a:t>
            </a:r>
          </a:p>
          <a:p>
            <a:pPr lvl="1">
              <a:spcAft>
                <a:spcPts val="1200"/>
              </a:spcAft>
              <a:buFont typeface="Wingdings" panose="05000000000000000000" pitchFamily="2" charset="2"/>
              <a:buChar char="§"/>
              <a:defRPr/>
            </a:pPr>
            <a:r>
              <a:rPr lang="en-US" dirty="0">
                <a:latin typeface="Calibri" panose="020F0502020204030204" pitchFamily="34" charset="0"/>
                <a:cs typeface="Calibri" panose="020F0502020204030204" pitchFamily="34" charset="0"/>
              </a:rPr>
              <a:t>No salaries, benefits, or substitute costs</a:t>
            </a:r>
          </a:p>
          <a:p>
            <a:pPr marL="0" indent="0">
              <a:buNone/>
              <a:defRPr/>
            </a:pPr>
            <a:r>
              <a:rPr lang="en-US" i="1" dirty="0">
                <a:latin typeface="Calibri" panose="020F0502020204030204" pitchFamily="34" charset="0"/>
                <a:cs typeface="Calibri" panose="020F0502020204030204" pitchFamily="34" charset="0"/>
                <a:hlinkClick r:id="rId3"/>
              </a:rPr>
              <a:t>ESSA Quick Reference Brief: Equitable Services</a:t>
            </a:r>
            <a:endParaRPr lang="en-US" i="1" dirty="0">
              <a:latin typeface="Calibri" panose="020F0502020204030204" pitchFamily="34" charset="0"/>
              <a:cs typeface="Calibri" panose="020F0502020204030204" pitchFamily="34" charset="0"/>
            </a:endParaRPr>
          </a:p>
          <a:p>
            <a:pPr marL="0" indent="0">
              <a:buNone/>
              <a:defRPr/>
            </a:pPr>
            <a:endParaRPr lang="en-US" sz="1800" dirty="0">
              <a:latin typeface="Calibri" panose="020F0502020204030204" pitchFamily="34" charset="0"/>
              <a:cs typeface="Calibri" panose="020F0502020204030204" pitchFamily="34" charset="0"/>
            </a:endParaRPr>
          </a:p>
          <a:p>
            <a:pPr marL="0" indent="0">
              <a:buNone/>
              <a:defRPr/>
            </a:pPr>
            <a:r>
              <a:rPr lang="en-US" sz="2000" dirty="0">
                <a:latin typeface="Calibri" panose="020F0502020204030204" pitchFamily="34" charset="0"/>
                <a:cs typeface="Calibri" panose="020F0502020204030204" pitchFamily="34" charset="0"/>
              </a:rPr>
              <a:t>*Administrative costs cannot exceed 2%</a:t>
            </a:r>
          </a:p>
          <a:p>
            <a:pPr marL="0" indent="0">
              <a:buNone/>
              <a:defRPr/>
            </a:pPr>
            <a:endParaRPr lang="en-US" sz="2000" i="1" dirty="0">
              <a:latin typeface="Calibri" panose="020F0502020204030204" pitchFamily="34" charset="0"/>
              <a:cs typeface="Calibri" panose="020F0502020204030204" pitchFamily="34" charset="0"/>
            </a:endParaRPr>
          </a:p>
        </p:txBody>
      </p:sp>
      <p:pic>
        <p:nvPicPr>
          <p:cNvPr id="4" name="Picture Placeholder 3">
            <a:extLst>
              <a:ext uri="{C183D7F6-B498-43B3-948B-1728B52AA6E4}">
                <adec:decorative xmlns:adec="http://schemas.microsoft.com/office/drawing/2017/decorative" val="1"/>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4079" r="4079"/>
          <a:stretch>
            <a:fillRect/>
          </a:stretch>
        </p:blipFill>
        <p:spPr>
          <a:xfrm>
            <a:off x="717550" y="3006725"/>
            <a:ext cx="3932238" cy="2854325"/>
          </a:xfrm>
        </p:spPr>
      </p:pic>
      <p:sp>
        <p:nvSpPr>
          <p:cNvPr id="5" name="Footer Placeholder 2">
            <a:extLs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dirty="0"/>
              <a:t>Oregon Department of Education</a:t>
            </a:r>
          </a:p>
        </p:txBody>
      </p:sp>
      <p:sp>
        <p:nvSpPr>
          <p:cNvPr id="2" name="Slide Number Placeholder 3">
            <a:extLst>
              <a:ext uri="{FF2B5EF4-FFF2-40B4-BE49-F238E27FC236}">
                <a16:creationId xmlns:a16="http://schemas.microsoft.com/office/drawing/2014/main" id="{DD414AE9-DD69-E437-75FD-C8F5022C80BD}"/>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7</a:t>
            </a:fld>
            <a:endParaRPr lang="en-US" dirty="0"/>
          </a:p>
        </p:txBody>
      </p:sp>
    </p:spTree>
    <p:extLst>
      <p:ext uri="{BB962C8B-B14F-4D97-AF65-F5344CB8AC3E}">
        <p14:creationId xmlns:p14="http://schemas.microsoft.com/office/powerpoint/2010/main" val="18834563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ED5E8BE-4246-09B8-2E71-1D0D11069D17}"/>
              </a:ext>
            </a:extLst>
          </p:cNvPr>
          <p:cNvSpPr>
            <a:spLocks noGrp="1"/>
          </p:cNvSpPr>
          <p:nvPr>
            <p:ph type="ctrTitle"/>
          </p:nvPr>
        </p:nvSpPr>
        <p:spPr/>
        <p:txBody>
          <a:bodyPr/>
          <a:lstStyle/>
          <a:p>
            <a:r>
              <a:rPr lang="en-US" dirty="0"/>
              <a:t>Allowable Uses</a:t>
            </a:r>
          </a:p>
        </p:txBody>
      </p:sp>
      <p:sp>
        <p:nvSpPr>
          <p:cNvPr id="3" name="Footer Placeholder 2">
            <a:extLst>
              <a:ext uri="{FF2B5EF4-FFF2-40B4-BE49-F238E27FC236}">
                <a16:creationId xmlns:a16="http://schemas.microsoft.com/office/drawing/2014/main" id="{964337CB-E2AC-717C-8A48-0895980ACDBE}"/>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DAC438B4-9F32-FE81-F798-9258A4A65358}"/>
              </a:ext>
            </a:extLst>
          </p:cNvPr>
          <p:cNvSpPr>
            <a:spLocks noGrp="1"/>
          </p:cNvSpPr>
          <p:nvPr>
            <p:ph type="sldNum" sz="quarter" idx="12"/>
          </p:nvPr>
        </p:nvSpPr>
        <p:spPr/>
        <p:txBody>
          <a:bodyPr/>
          <a:lstStyle/>
          <a:p>
            <a:fld id="{357F5B69-6281-4C1F-8C38-6DA0F56DA430}" type="slidenum">
              <a:rPr lang="en-US" smtClean="0"/>
              <a:pPr/>
              <a:t>8</a:t>
            </a:fld>
            <a:endParaRPr lang="en-US" dirty="0"/>
          </a:p>
        </p:txBody>
      </p:sp>
    </p:spTree>
    <p:extLst>
      <p:ext uri="{BB962C8B-B14F-4D97-AF65-F5344CB8AC3E}">
        <p14:creationId xmlns:p14="http://schemas.microsoft.com/office/powerpoint/2010/main" val="1832870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2"/>
          <p:cNvSpPr>
            <a:spLocks noGrp="1"/>
          </p:cNvSpPr>
          <p:nvPr>
            <p:ph type="title"/>
          </p:nvPr>
        </p:nvSpPr>
        <p:spPr/>
        <p:txBody>
          <a:bodyPr/>
          <a:lstStyle/>
          <a:p>
            <a:pPr eaLnBrk="1" hangingPunct="1"/>
            <a:r>
              <a:rPr lang="en-US" altLang="en-US" dirty="0"/>
              <a:t>Allowable Costs Under Title IV-A</a:t>
            </a:r>
          </a:p>
        </p:txBody>
      </p:sp>
      <p:graphicFrame>
        <p:nvGraphicFramePr>
          <p:cNvPr id="3" name="Content Placeholder 2" descr="Well-Rounded Education&#10;Safe and Healthy Students&#10;Use of Technology" title="Allowable Costs under TItle IV-A"/>
          <p:cNvGraphicFramePr>
            <a:graphicFrameLocks noGrp="1"/>
          </p:cNvGraphicFramePr>
          <p:nvPr>
            <p:ph idx="1"/>
            <p:extLst>
              <p:ext uri="{D42A27DB-BD31-4B8C-83A1-F6EECF244321}">
                <p14:modId xmlns:p14="http://schemas.microsoft.com/office/powerpoint/2010/main" val="3430261928"/>
              </p:ext>
            </p:extLst>
          </p:nvPr>
        </p:nvGraphicFramePr>
        <p:xfrm>
          <a:off x="342869" y="1739086"/>
          <a:ext cx="11533155" cy="4145280"/>
        </p:xfrm>
        <a:graphic>
          <a:graphicData uri="http://schemas.openxmlformats.org/drawingml/2006/table">
            <a:tbl>
              <a:tblPr firstRow="1" bandRow="1">
                <a:tableStyleId>{5C22544A-7EE6-4342-B048-85BDC9FD1C3A}</a:tableStyleId>
              </a:tblPr>
              <a:tblGrid>
                <a:gridCol w="4346713">
                  <a:extLst>
                    <a:ext uri="{9D8B030D-6E8A-4147-A177-3AD203B41FA5}">
                      <a16:colId xmlns:a16="http://schemas.microsoft.com/office/drawing/2014/main" val="2870098010"/>
                    </a:ext>
                  </a:extLst>
                </a:gridCol>
                <a:gridCol w="3723861">
                  <a:extLst>
                    <a:ext uri="{9D8B030D-6E8A-4147-A177-3AD203B41FA5}">
                      <a16:colId xmlns:a16="http://schemas.microsoft.com/office/drawing/2014/main" val="4260964141"/>
                    </a:ext>
                  </a:extLst>
                </a:gridCol>
                <a:gridCol w="3462581">
                  <a:extLst>
                    <a:ext uri="{9D8B030D-6E8A-4147-A177-3AD203B41FA5}">
                      <a16:colId xmlns:a16="http://schemas.microsoft.com/office/drawing/2014/main" val="1059052049"/>
                    </a:ext>
                  </a:extLst>
                </a:gridCol>
              </a:tblGrid>
              <a:tr h="383461">
                <a:tc>
                  <a:txBody>
                    <a:bodyPr/>
                    <a:lstStyle/>
                    <a:p>
                      <a:r>
                        <a:rPr lang="en-US" sz="2000" dirty="0"/>
                        <a:t>Well-Rounded Education</a:t>
                      </a:r>
                    </a:p>
                  </a:txBody>
                  <a:tcPr marL="88597" marR="88597"/>
                </a:tc>
                <a:tc>
                  <a:txBody>
                    <a:bodyPr/>
                    <a:lstStyle/>
                    <a:p>
                      <a:r>
                        <a:rPr lang="en-US" sz="2000" dirty="0"/>
                        <a:t>Safe and Healthy</a:t>
                      </a:r>
                      <a:r>
                        <a:rPr lang="en-US" sz="2000" baseline="0" dirty="0"/>
                        <a:t> Students</a:t>
                      </a:r>
                      <a:endParaRPr lang="en-US" sz="2000" dirty="0"/>
                    </a:p>
                  </a:txBody>
                  <a:tcPr marL="88597" marR="88597"/>
                </a:tc>
                <a:tc>
                  <a:txBody>
                    <a:bodyPr/>
                    <a:lstStyle/>
                    <a:p>
                      <a:r>
                        <a:rPr lang="en-US" sz="2000" dirty="0"/>
                        <a:t>Use of</a:t>
                      </a:r>
                      <a:r>
                        <a:rPr lang="en-US" sz="2000" baseline="0" dirty="0"/>
                        <a:t> Technology</a:t>
                      </a:r>
                      <a:endParaRPr lang="en-US" sz="2000" dirty="0"/>
                    </a:p>
                  </a:txBody>
                  <a:tcPr marL="88597" marR="88597"/>
                </a:tc>
                <a:extLst>
                  <a:ext uri="{0D108BD9-81ED-4DB2-BD59-A6C34878D82A}">
                    <a16:rowId xmlns:a16="http://schemas.microsoft.com/office/drawing/2014/main" val="1530538354"/>
                  </a:ext>
                </a:extLst>
              </a:tr>
              <a:tr h="3630098">
                <a:tc>
                  <a:txBody>
                    <a:bodyPr/>
                    <a:lstStyle/>
                    <a:p>
                      <a:pPr marL="285750" indent="-285750">
                        <a:buFont typeface="Wingdings" panose="05000000000000000000" pitchFamily="2" charset="2"/>
                        <a:buChar char="§"/>
                      </a:pPr>
                      <a:r>
                        <a:rPr lang="en-US" sz="2000" dirty="0"/>
                        <a:t>College &amp; career</a:t>
                      </a:r>
                      <a:r>
                        <a:rPr lang="en-US" sz="2000" baseline="0" dirty="0"/>
                        <a:t> guidance</a:t>
                      </a:r>
                    </a:p>
                    <a:p>
                      <a:pPr marL="285750" indent="-285750">
                        <a:buFont typeface="Wingdings" panose="05000000000000000000" pitchFamily="2" charset="2"/>
                        <a:buChar char="§"/>
                      </a:pPr>
                      <a:r>
                        <a:rPr lang="en-US" sz="2000" baseline="0" dirty="0"/>
                        <a:t>Music &amp; Arts</a:t>
                      </a:r>
                    </a:p>
                    <a:p>
                      <a:pPr marL="285750" indent="-285750">
                        <a:buFont typeface="Wingdings" panose="05000000000000000000" pitchFamily="2" charset="2"/>
                        <a:buChar char="§"/>
                      </a:pPr>
                      <a:r>
                        <a:rPr lang="en-US" sz="2000" baseline="0" dirty="0"/>
                        <a:t>STEM</a:t>
                      </a:r>
                    </a:p>
                    <a:p>
                      <a:pPr marL="285750" indent="-285750">
                        <a:buFont typeface="Wingdings" panose="05000000000000000000" pitchFamily="2" charset="2"/>
                        <a:buChar char="§"/>
                      </a:pPr>
                      <a:r>
                        <a:rPr lang="en-US" sz="2000" baseline="0" dirty="0"/>
                        <a:t>Accelerated learning</a:t>
                      </a:r>
                    </a:p>
                    <a:p>
                      <a:pPr marL="285750" indent="-285750">
                        <a:buFont typeface="Wingdings" panose="05000000000000000000" pitchFamily="2" charset="2"/>
                        <a:buChar char="§"/>
                      </a:pPr>
                      <a:r>
                        <a:rPr lang="en-US" sz="2000" baseline="0" dirty="0"/>
                        <a:t>History, civics, economics, geography, government education</a:t>
                      </a:r>
                    </a:p>
                    <a:p>
                      <a:pPr marL="285750" indent="-285750">
                        <a:buFont typeface="Wingdings" panose="05000000000000000000" pitchFamily="2" charset="2"/>
                        <a:buChar char="§"/>
                      </a:pPr>
                      <a:r>
                        <a:rPr lang="en-US" sz="2000" baseline="0" dirty="0"/>
                        <a:t>Foreign language </a:t>
                      </a:r>
                    </a:p>
                    <a:p>
                      <a:pPr marL="285750" indent="-285750">
                        <a:buFont typeface="Wingdings" panose="05000000000000000000" pitchFamily="2" charset="2"/>
                        <a:buChar char="§"/>
                      </a:pPr>
                      <a:r>
                        <a:rPr lang="en-US" sz="2000" baseline="0" dirty="0"/>
                        <a:t>Environmental education</a:t>
                      </a:r>
                    </a:p>
                    <a:p>
                      <a:pPr marL="285750" indent="-285750">
                        <a:buFont typeface="Wingdings" panose="05000000000000000000" pitchFamily="2" charset="2"/>
                        <a:buChar char="§"/>
                      </a:pPr>
                      <a:r>
                        <a:rPr lang="en-US" sz="2000" baseline="0" dirty="0"/>
                        <a:t>Volunteerism &amp; community involvement</a:t>
                      </a:r>
                    </a:p>
                    <a:p>
                      <a:pPr marL="285750" indent="-285750">
                        <a:buFont typeface="Wingdings" panose="05000000000000000000" pitchFamily="2" charset="2"/>
                        <a:buChar char="§"/>
                      </a:pPr>
                      <a:r>
                        <a:rPr lang="en-US" sz="2000" baseline="0" dirty="0"/>
                        <a:t>Integrating multiple disciplines</a:t>
                      </a:r>
                    </a:p>
                    <a:p>
                      <a:endParaRPr lang="en-US" dirty="0"/>
                    </a:p>
                  </a:txBody>
                  <a:tcPr marL="88597" marR="88597"/>
                </a:tc>
                <a:tc>
                  <a:txBody>
                    <a:bodyPr/>
                    <a:lstStyle/>
                    <a:p>
                      <a:pPr marL="285750" indent="-285750">
                        <a:buFont typeface="Wingdings" panose="05000000000000000000" pitchFamily="2" charset="2"/>
                        <a:buChar char="§"/>
                      </a:pPr>
                      <a:r>
                        <a:rPr lang="en-US" sz="2000" dirty="0"/>
                        <a:t>Drug &amp; violence prevention</a:t>
                      </a:r>
                    </a:p>
                    <a:p>
                      <a:pPr marL="285750" indent="-285750">
                        <a:buFont typeface="Wingdings" panose="05000000000000000000" pitchFamily="2" charset="2"/>
                        <a:buChar char="§"/>
                      </a:pPr>
                      <a:r>
                        <a:rPr lang="en-US" sz="2000" dirty="0"/>
                        <a:t>School-based mental health services</a:t>
                      </a:r>
                    </a:p>
                    <a:p>
                      <a:pPr marL="285750" indent="-285750">
                        <a:buFont typeface="Wingdings" panose="05000000000000000000" pitchFamily="2" charset="2"/>
                        <a:buChar char="§"/>
                      </a:pPr>
                      <a:r>
                        <a:rPr lang="en-US" sz="2000" dirty="0"/>
                        <a:t>Health &amp; safety programs</a:t>
                      </a:r>
                    </a:p>
                    <a:p>
                      <a:pPr marL="285750" indent="-285750">
                        <a:buFont typeface="Wingdings" panose="05000000000000000000" pitchFamily="2" charset="2"/>
                        <a:buChar char="§"/>
                      </a:pPr>
                      <a:r>
                        <a:rPr lang="en-US" sz="2000" dirty="0"/>
                        <a:t>Addressing</a:t>
                      </a:r>
                      <a:r>
                        <a:rPr lang="en-US" sz="2000" baseline="0" dirty="0"/>
                        <a:t> trauma </a:t>
                      </a:r>
                    </a:p>
                    <a:p>
                      <a:pPr marL="285750" indent="-285750">
                        <a:buFont typeface="Wingdings" panose="05000000000000000000" pitchFamily="2" charset="2"/>
                        <a:buChar char="§"/>
                      </a:pPr>
                      <a:r>
                        <a:rPr lang="en-US" sz="2000" baseline="0" dirty="0"/>
                        <a:t>Addressing sexual abuse</a:t>
                      </a:r>
                    </a:p>
                    <a:p>
                      <a:pPr marL="285750" indent="-285750">
                        <a:buFont typeface="Wingdings" panose="05000000000000000000" pitchFamily="2" charset="2"/>
                        <a:buChar char="§"/>
                      </a:pPr>
                      <a:r>
                        <a:rPr lang="en-US" sz="2000" baseline="0" dirty="0"/>
                        <a:t>Reducing exclusionary discipline practices</a:t>
                      </a:r>
                    </a:p>
                    <a:p>
                      <a:pPr marL="285750" indent="-285750">
                        <a:buFont typeface="Wingdings" panose="05000000000000000000" pitchFamily="2" charset="2"/>
                        <a:buChar char="§"/>
                      </a:pPr>
                      <a:r>
                        <a:rPr lang="en-US" sz="2000" baseline="0" dirty="0"/>
                        <a:t>Positive behavioral interventions</a:t>
                      </a:r>
                    </a:p>
                    <a:p>
                      <a:pPr marL="285750" indent="-285750">
                        <a:buFont typeface="Wingdings" panose="05000000000000000000" pitchFamily="2" charset="2"/>
                        <a:buChar char="§"/>
                      </a:pPr>
                      <a:r>
                        <a:rPr lang="en-US" sz="2000" baseline="0" dirty="0"/>
                        <a:t>Resource coordinator</a:t>
                      </a:r>
                    </a:p>
                    <a:p>
                      <a:pPr marL="285750" indent="-285750">
                        <a:buFont typeface="Wingdings" panose="05000000000000000000" pitchFamily="2" charset="2"/>
                        <a:buChar char="§"/>
                      </a:pPr>
                      <a:r>
                        <a:rPr lang="en-US" sz="2000" baseline="0" dirty="0"/>
                        <a:t>Pay for success</a:t>
                      </a:r>
                      <a:endParaRPr lang="en-US" dirty="0"/>
                    </a:p>
                  </a:txBody>
                  <a:tcPr marL="88597" marR="88597"/>
                </a:tc>
                <a:tc>
                  <a:txBody>
                    <a:bodyPr/>
                    <a:lstStyle/>
                    <a:p>
                      <a:pPr marL="285750" indent="-285750">
                        <a:buFont typeface="Wingdings" panose="05000000000000000000" pitchFamily="2" charset="2"/>
                        <a:buChar char="§"/>
                      </a:pPr>
                      <a:r>
                        <a:rPr lang="en-US" sz="2000" dirty="0"/>
                        <a:t>Professional learning</a:t>
                      </a:r>
                    </a:p>
                    <a:p>
                      <a:pPr marL="285750" indent="-285750">
                        <a:buFont typeface="Wingdings" panose="05000000000000000000" pitchFamily="2" charset="2"/>
                        <a:buChar char="§"/>
                      </a:pPr>
                      <a:r>
                        <a:rPr lang="en-US" sz="2000" dirty="0"/>
                        <a:t>Technological</a:t>
                      </a:r>
                      <a:r>
                        <a:rPr lang="en-US" sz="2000" baseline="0" dirty="0"/>
                        <a:t>  capacity &amp; infrastructure</a:t>
                      </a:r>
                    </a:p>
                    <a:p>
                      <a:pPr marL="285750" indent="-285750">
                        <a:buFont typeface="Wingdings" panose="05000000000000000000" pitchFamily="2" charset="2"/>
                        <a:buChar char="§"/>
                      </a:pPr>
                      <a:r>
                        <a:rPr lang="en-US" sz="2000" baseline="0" dirty="0"/>
                        <a:t>Delivering courses through technology</a:t>
                      </a:r>
                    </a:p>
                    <a:p>
                      <a:pPr marL="285750" indent="-285750">
                        <a:buFont typeface="Wingdings" panose="05000000000000000000" pitchFamily="2" charset="2"/>
                        <a:buChar char="§"/>
                      </a:pPr>
                      <a:r>
                        <a:rPr lang="en-US" sz="2000" baseline="0" dirty="0"/>
                        <a:t>Blended learning</a:t>
                      </a:r>
                    </a:p>
                    <a:p>
                      <a:pPr marL="285750" indent="-285750">
                        <a:buFont typeface="Wingdings" panose="05000000000000000000" pitchFamily="2" charset="2"/>
                        <a:buChar char="§"/>
                      </a:pPr>
                      <a:r>
                        <a:rPr lang="en-US" sz="2000" baseline="0" dirty="0"/>
                        <a:t>PD on use of technology in STEM areas</a:t>
                      </a:r>
                    </a:p>
                    <a:p>
                      <a:pPr marL="285750" indent="-285750">
                        <a:buFont typeface="Wingdings" panose="05000000000000000000" pitchFamily="2" charset="2"/>
                        <a:buChar char="§"/>
                      </a:pPr>
                      <a:r>
                        <a:rPr lang="en-US" sz="2000" baseline="0" dirty="0"/>
                        <a:t>Access to digital learning</a:t>
                      </a:r>
                    </a:p>
                    <a:p>
                      <a:endParaRPr lang="en-US" dirty="0"/>
                    </a:p>
                  </a:txBody>
                  <a:tcPr marL="88597" marR="88597"/>
                </a:tc>
                <a:extLst>
                  <a:ext uri="{0D108BD9-81ED-4DB2-BD59-A6C34878D82A}">
                    <a16:rowId xmlns:a16="http://schemas.microsoft.com/office/drawing/2014/main" val="1331796440"/>
                  </a:ext>
                </a:extLst>
              </a:tr>
            </a:tbl>
          </a:graphicData>
        </a:graphic>
      </p:graphicFrame>
      <p:sp>
        <p:nvSpPr>
          <p:cNvPr id="4" name="Slide Number Placeholder 3">
            <a:extLst>
              <a:ext uri="{FF2B5EF4-FFF2-40B4-BE49-F238E27FC236}">
                <a16:creationId xmlns:a16="http://schemas.microsoft.com/office/drawing/2014/main" id="{CDCD9257-A564-7D74-83F5-BEFF13271698}"/>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9</a:t>
            </a:fld>
            <a:endParaRPr lang="en-US" dirty="0"/>
          </a:p>
        </p:txBody>
      </p:sp>
      <p:sp>
        <p:nvSpPr>
          <p:cNvPr id="5" name="Footer Placeholder 3">
            <a:extLst>
              <a:ext uri="{FF2B5EF4-FFF2-40B4-BE49-F238E27FC236}">
                <a16:creationId xmlns:a16="http://schemas.microsoft.com/office/drawing/2014/main" id="{6722D94A-B362-9044-97B5-8CB7A9F7F895}"/>
              </a:ex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dirty="0"/>
              <a:t>Oregon Department of Education</a:t>
            </a:r>
          </a:p>
        </p:txBody>
      </p:sp>
    </p:spTree>
    <p:extLst>
      <p:ext uri="{BB962C8B-B14F-4D97-AF65-F5344CB8AC3E}">
        <p14:creationId xmlns:p14="http://schemas.microsoft.com/office/powerpoint/2010/main" val="101709568"/>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Custom 7">
      <a:dk1>
        <a:srgbClr val="0C6D82"/>
      </a:dk1>
      <a:lt1>
        <a:srgbClr val="FFFFFF"/>
      </a:lt1>
      <a:dk2>
        <a:srgbClr val="6F0066"/>
      </a:dk2>
      <a:lt2>
        <a:srgbClr val="1E597D"/>
      </a:lt2>
      <a:accent1>
        <a:srgbClr val="571B6D"/>
      </a:accent1>
      <a:accent2>
        <a:srgbClr val="2CA05B"/>
      </a:accent2>
      <a:accent3>
        <a:srgbClr val="C90B24"/>
      </a:accent3>
      <a:accent4>
        <a:srgbClr val="E8611D"/>
      </a:accent4>
      <a:accent5>
        <a:srgbClr val="F39D21"/>
      </a:accent5>
      <a:accent6>
        <a:srgbClr val="1B866F"/>
      </a:accent6>
      <a:hlink>
        <a:srgbClr val="0C6D82"/>
      </a:hlink>
      <a:folHlink>
        <a:srgbClr val="0C6D82"/>
      </a:folHlink>
    </a:clrScheme>
    <a:fontScheme name="Custom 10">
      <a:majorFont>
        <a:latin typeface="Franklin Gothic Dem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72390">
          <a:solidFill>
            <a:srgbClr val="454D55"/>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M16411242_Colorful product roadmap timeline_SL_V1.pptx" id="{6D8823AB-3E34-4E8D-AE3C-7D7916AE70B3}" vid="{BC540765-6631-455E-9814-9685D6B351E6}"/>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812F45279552458458D0611D127A50" ma:contentTypeVersion="9" ma:contentTypeDescription="Create a new document." ma:contentTypeScope="" ma:versionID="c64043aaf3ed07caea91b7ad64c9ba0c">
  <xsd:schema xmlns:xsd="http://www.w3.org/2001/XMLSchema" xmlns:xs="http://www.w3.org/2001/XMLSchema" xmlns:p="http://schemas.microsoft.com/office/2006/metadata/properties" xmlns:ns1="http://schemas.microsoft.com/sharepoint/v3" xmlns:ns2="033ab11c-6041-4f50-b845-c0c38e41b3e3" xmlns:ns3="54031767-dd6d-417c-ab73-583408f47564" targetNamespace="http://schemas.microsoft.com/office/2006/metadata/properties" ma:root="true" ma:fieldsID="1967e753d4d3c1adf4ed36dc9b1b9a68" ns1:_="" ns2:_="" ns3:_="">
    <xsd:import namespace="http://schemas.microsoft.com/sharepoint/v3"/>
    <xsd:import namespace="033ab11c-6041-4f50-b845-c0c38e41b3e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33ab11c-6041-4f50-b845-c0c38e41b3e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Estimated_x0020_Creation_x0020_Date xmlns="033ab11c-6041-4f50-b845-c0c38e41b3e3" xsi:nil="true"/>
    <PublishingStartDate xmlns="http://schemas.microsoft.com/sharepoint/v3" xsi:nil="true"/>
    <Remediation_x0020_Date xmlns="033ab11c-6041-4f50-b845-c0c38e41b3e3">2026-03-16T22:35:15+00:00</Remediation_x0020_Date>
    <Priority xmlns="033ab11c-6041-4f50-b845-c0c38e41b3e3">New</Priority>
  </documentManagement>
</p:properties>
</file>

<file path=customXml/itemProps1.xml><?xml version="1.0" encoding="utf-8"?>
<ds:datastoreItem xmlns:ds="http://schemas.openxmlformats.org/officeDocument/2006/customXml" ds:itemID="{4321BCE1-A5D2-4E25-B29F-247BDC9034AE}"/>
</file>

<file path=customXml/itemProps2.xml><?xml version="1.0" encoding="utf-8"?>
<ds:datastoreItem xmlns:ds="http://schemas.openxmlformats.org/officeDocument/2006/customXml" ds:itemID="{FA537A3C-07AB-4ED3-ABE5-8FDAADAD9E20}">
  <ds:schemaRefs>
    <ds:schemaRef ds:uri="http://schemas.microsoft.com/sharepoint/v3/contenttype/forms"/>
  </ds:schemaRefs>
</ds:datastoreItem>
</file>

<file path=customXml/itemProps3.xml><?xml version="1.0" encoding="utf-8"?>
<ds:datastoreItem xmlns:ds="http://schemas.openxmlformats.org/officeDocument/2006/customXml" ds:itemID="{1C2AA772-8C0A-480C-9E0C-84C76C73C71D}">
  <ds:schemaRefs>
    <ds:schemaRef ds:uri="http://schemas.openxmlformats.org/package/2006/metadata/core-properties"/>
    <ds:schemaRef ds:uri="http://purl.org/dc/dcmitype/"/>
    <ds:schemaRef ds:uri="http://schemas.microsoft.com/office/2006/documentManagement/types"/>
    <ds:schemaRef ds:uri="http://purl.org/dc/elements/1.1/"/>
    <ds:schemaRef ds:uri="http://schemas.microsoft.com/office/2006/metadata/properties"/>
    <ds:schemaRef ds:uri="77dff028-498b-4628-9981-f9976e620c0a"/>
    <ds:schemaRef ds:uri="http://schemas.microsoft.com/sharepoint/v3"/>
    <ds:schemaRef ds:uri="http://purl.org/dc/terms/"/>
    <ds:schemaRef ds:uri="http://schemas.microsoft.com/office/infopath/2007/PartnerControls"/>
    <ds:schemaRef ds:uri="433e698d-7254-4e25-abdf-a99750304ef2"/>
    <ds:schemaRef ds:uri="http://www.w3.org/XML/1998/namespace"/>
  </ds:schemaRefs>
</ds:datastoreItem>
</file>

<file path=docMetadata/LabelInfo.xml><?xml version="1.0" encoding="utf-8"?>
<clbl:labelList xmlns:clbl="http://schemas.microsoft.com/office/2020/mipLabelMetadata">
  <clbl:label id="{7730ea53-6f5e-4160-81a5-992a9105450a}" enabled="1" method="Standard" siteId="{b4f51418-b269-49a2-935a-fa54bf584fc8}" removed="0"/>
</clbl:labelList>
</file>

<file path=docProps/app.xml><?xml version="1.0" encoding="utf-8"?>
<Properties xmlns="http://schemas.openxmlformats.org/officeDocument/2006/extended-properties" xmlns:vt="http://schemas.openxmlformats.org/officeDocument/2006/docPropsVTypes">
  <Template>ODE-PowerPoint-Template</Template>
  <TotalTime>2193</TotalTime>
  <Words>3719</Words>
  <Application>Microsoft Office PowerPoint</Application>
  <PresentationFormat>Widescreen</PresentationFormat>
  <Paragraphs>383</Paragraphs>
  <Slides>28</Slides>
  <Notes>26</Notes>
  <HiddenSlides>0</HiddenSlides>
  <MMClips>0</MMClips>
  <ScaleCrop>false</ScaleCrop>
  <HeadingPairs>
    <vt:vector size="6" baseType="variant">
      <vt:variant>
        <vt:lpstr>Fonts Used</vt:lpstr>
      </vt:variant>
      <vt:variant>
        <vt:i4>6</vt:i4>
      </vt:variant>
      <vt:variant>
        <vt:lpstr>Theme</vt:lpstr>
      </vt:variant>
      <vt:variant>
        <vt:i4>7</vt:i4>
      </vt:variant>
      <vt:variant>
        <vt:lpstr>Slide Titles</vt:lpstr>
      </vt:variant>
      <vt:variant>
        <vt:i4>28</vt:i4>
      </vt:variant>
    </vt:vector>
  </HeadingPairs>
  <TitlesOfParts>
    <vt:vector size="41" baseType="lpstr">
      <vt:lpstr>Arial</vt:lpstr>
      <vt:lpstr>Calibri</vt:lpstr>
      <vt:lpstr>Franklin Gothic Demi</vt:lpstr>
      <vt:lpstr>Segoe UI</vt:lpstr>
      <vt:lpstr>Times New Roman</vt:lpstr>
      <vt:lpstr>Wingdings</vt:lpstr>
      <vt:lpstr>2021ODE</vt:lpstr>
      <vt:lpstr>Green_2021ODE</vt:lpstr>
      <vt:lpstr>Gold_2021ODE</vt:lpstr>
      <vt:lpstr>Orange_2021ODE</vt:lpstr>
      <vt:lpstr>Red_2021ODE</vt:lpstr>
      <vt:lpstr>Teal_2021ODE</vt:lpstr>
      <vt:lpstr>Office Theme</vt:lpstr>
      <vt:lpstr>Title IV, Part A: Basics</vt:lpstr>
      <vt:lpstr>Oregon Department of Education – Our “Why”</vt:lpstr>
      <vt:lpstr>Outcomes for Today</vt:lpstr>
      <vt:lpstr>Purpose of Title IV-A</vt:lpstr>
      <vt:lpstr>Consultation</vt:lpstr>
      <vt:lpstr>Based on Needs Assessment</vt:lpstr>
      <vt:lpstr>Equitable Services*</vt:lpstr>
      <vt:lpstr>Allowable Uses</vt:lpstr>
      <vt:lpstr>Allowable Costs Under Title IV-A</vt:lpstr>
      <vt:lpstr>Well-Rounded Education (at least 20%*)</vt:lpstr>
      <vt:lpstr>Safe and Healthy Students (at least 20%*)</vt:lpstr>
      <vt:lpstr>A note about mental health supports…</vt:lpstr>
      <vt:lpstr>Use of Technology (some funds)</vt:lpstr>
      <vt:lpstr>Defining “Technology Infrastructure”</vt:lpstr>
      <vt:lpstr>Supplement Not Supplant</vt:lpstr>
      <vt:lpstr>Eligibility &amp; Funding</vt:lpstr>
      <vt:lpstr>Eligibility and Funding</vt:lpstr>
      <vt:lpstr>Funding Process</vt:lpstr>
      <vt:lpstr>Transferability </vt:lpstr>
      <vt:lpstr>2022-23 FEDERAL FUNDS TIMELINE</vt:lpstr>
      <vt:lpstr>Application Requirements</vt:lpstr>
      <vt:lpstr>Prioritizing High Needs Schools</vt:lpstr>
      <vt:lpstr>Measuring Progress</vt:lpstr>
      <vt:lpstr>Example</vt:lpstr>
      <vt:lpstr>Measuring Progress and Public Reporting</vt:lpstr>
      <vt:lpstr>Resources</vt:lpstr>
      <vt:lpstr>Regional Contacts by ESD</vt:lpstr>
      <vt:lpstr>Please reach out!</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IV-A Basics</dc:title>
  <dc:creator>MARTIN Sarah * ODE</dc:creator>
  <cp:lastModifiedBy>MARTIN Sarah * ODE</cp:lastModifiedBy>
  <cp:revision>164</cp:revision>
  <dcterms:created xsi:type="dcterms:W3CDTF">2021-11-08T23:34:50Z</dcterms:created>
  <dcterms:modified xsi:type="dcterms:W3CDTF">2026-03-12T14:54:15Z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0x010100B3812F45279552458458D0611D127A50</vt:lpwstr>
  </property>
  <property fmtid="{D5CDD505-2E9C-101B-9397-08002B2CF9AE}" pid="3" name="MSIP_Label_7730ea53-6f5e-4160-81a5-992a9105450a_Enabled">
    <vt:lpwstr>true</vt:lpwstr>
  </property>
  <property fmtid="{D5CDD505-2E9C-101B-9397-08002B2CF9AE}" pid="4" name="MSIP_Label_7730ea53-6f5e-4160-81a5-992a9105450a_SetDate">
    <vt:lpwstr>2024-02-26T16:58:01Z</vt:lpwstr>
  </property>
  <property fmtid="{D5CDD505-2E9C-101B-9397-08002B2CF9AE}" pid="5" name="MSIP_Label_7730ea53-6f5e-4160-81a5-992a9105450a_Method">
    <vt:lpwstr>Standard</vt:lpwstr>
  </property>
  <property fmtid="{D5CDD505-2E9C-101B-9397-08002B2CF9AE}" pid="6" name="MSIP_Label_7730ea53-6f5e-4160-81a5-992a9105450a_Name">
    <vt:lpwstr>Level 2 - Limited (Items)</vt:lpwstr>
  </property>
  <property fmtid="{D5CDD505-2E9C-101B-9397-08002B2CF9AE}" pid="7" name="MSIP_Label_7730ea53-6f5e-4160-81a5-992a9105450a_SiteId">
    <vt:lpwstr>b4f51418-b269-49a2-935a-fa54bf584fc8</vt:lpwstr>
  </property>
  <property fmtid="{D5CDD505-2E9C-101B-9397-08002B2CF9AE}" pid="8" name="MSIP_Label_7730ea53-6f5e-4160-81a5-992a9105450a_ActionId">
    <vt:lpwstr>5ef91e6a-6728-4af1-8a93-56f1e5498f3c</vt:lpwstr>
  </property>
  <property fmtid="{D5CDD505-2E9C-101B-9397-08002B2CF9AE}" pid="9" name="MSIP_Label_7730ea53-6f5e-4160-81a5-992a9105450a_ContentBits">
    <vt:lpwstr>0</vt:lpwstr>
  </property>
  <property fmtid="{D5CDD505-2E9C-101B-9397-08002B2CF9AE}" pid="10" name="MediaServiceImageTags">
    <vt:lpwstr/>
  </property>
</Properties>
</file>