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 id="2147483830" r:id="rId10"/>
  </p:sldMasterIdLst>
  <p:notesMasterIdLst>
    <p:notesMasterId r:id="rId37"/>
  </p:notesMasterIdLst>
  <p:sldIdLst>
    <p:sldId id="317" r:id="rId11"/>
    <p:sldId id="318" r:id="rId12"/>
    <p:sldId id="497" r:id="rId13"/>
    <p:sldId id="388" r:id="rId14"/>
    <p:sldId id="498" r:id="rId15"/>
    <p:sldId id="373" r:id="rId16"/>
    <p:sldId id="408" r:id="rId17"/>
    <p:sldId id="328" r:id="rId18"/>
    <p:sldId id="397" r:id="rId19"/>
    <p:sldId id="409" r:id="rId20"/>
    <p:sldId id="410" r:id="rId21"/>
    <p:sldId id="344" r:id="rId22"/>
    <p:sldId id="411" r:id="rId23"/>
    <p:sldId id="335" r:id="rId24"/>
    <p:sldId id="494" r:id="rId25"/>
    <p:sldId id="495" r:id="rId26"/>
    <p:sldId id="491" r:id="rId27"/>
    <p:sldId id="496" r:id="rId28"/>
    <p:sldId id="416" r:id="rId29"/>
    <p:sldId id="391" r:id="rId30"/>
    <p:sldId id="417" r:id="rId31"/>
    <p:sldId id="418" r:id="rId32"/>
    <p:sldId id="398" r:id="rId33"/>
    <p:sldId id="346" r:id="rId34"/>
    <p:sldId id="350" r:id="rId35"/>
    <p:sldId id="347"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F5F3"/>
    <a:srgbClr val="FAF5E3"/>
    <a:srgbClr val="FCF4F8"/>
    <a:srgbClr val="FCEDE1"/>
    <a:srgbClr val="F0F4E6"/>
    <a:srgbClr val="639729"/>
    <a:srgbClr val="20552D"/>
    <a:srgbClr val="AC471A"/>
    <a:srgbClr val="5D0541"/>
    <a:srgbClr val="926700"/>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759" autoAdjust="0"/>
  </p:normalViewPr>
  <p:slideViewPr>
    <p:cSldViewPr snapToGrid="0">
      <p:cViewPr>
        <p:scale>
          <a:sx n="96" d="100"/>
          <a:sy n="96" d="100"/>
        </p:scale>
        <p:origin x="68" y="4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slide" Target="slides/slide24.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s>
</file>

<file path=ppt/diagrams/_rels/data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52A170-B898-42C5-8CC5-DB8530CDD385}" type="doc">
      <dgm:prSet loTypeId="urn:microsoft.com/office/officeart/2005/8/layout/hChevron3" loCatId="process" qsTypeId="urn:microsoft.com/office/officeart/2005/8/quickstyle/simple1" qsCatId="simple" csTypeId="urn:microsoft.com/office/officeart/2005/8/colors/colorful1" csCatId="colorful" phldr="1"/>
      <dgm:spPr/>
    </dgm:pt>
    <dgm:pt modelId="{87035678-4439-403E-8E9E-B18E9C2B7B0F}">
      <dgm:prSet phldrT="[Text]"/>
      <dgm:spPr/>
      <dgm:t>
        <a:bodyPr/>
        <a:lstStyle/>
        <a:p>
          <a:r>
            <a:rPr lang="en-US"/>
            <a:t>If we…</a:t>
          </a:r>
        </a:p>
      </dgm:t>
    </dgm:pt>
    <dgm:pt modelId="{E4DBD1B2-0B26-4D68-960F-4D380EF6683B}" type="parTrans" cxnId="{2DFD0DF7-EB97-4860-BCE7-003EC3DF75B1}">
      <dgm:prSet/>
      <dgm:spPr/>
      <dgm:t>
        <a:bodyPr/>
        <a:lstStyle/>
        <a:p>
          <a:endParaRPr lang="en-US"/>
        </a:p>
      </dgm:t>
    </dgm:pt>
    <dgm:pt modelId="{DA84B923-4F82-4DBE-A15A-839D0A22D926}" type="sibTrans" cxnId="{2DFD0DF7-EB97-4860-BCE7-003EC3DF75B1}">
      <dgm:prSet/>
      <dgm:spPr/>
      <dgm:t>
        <a:bodyPr/>
        <a:lstStyle/>
        <a:p>
          <a:endParaRPr lang="en-US"/>
        </a:p>
      </dgm:t>
    </dgm:pt>
    <dgm:pt modelId="{8A23D36C-EC62-4F32-A1D0-7575BDA2FF62}">
      <dgm:prSet phldrT="[Text]"/>
      <dgm:spPr/>
      <dgm:t>
        <a:bodyPr/>
        <a:lstStyle/>
        <a:p>
          <a:r>
            <a:rPr lang="en-US"/>
            <a:t>Then…</a:t>
          </a:r>
        </a:p>
      </dgm:t>
    </dgm:pt>
    <dgm:pt modelId="{66051918-9175-4775-9E86-238144929992}" type="parTrans" cxnId="{3ED89666-CC77-42FD-8D01-5CE905A75394}">
      <dgm:prSet/>
      <dgm:spPr/>
      <dgm:t>
        <a:bodyPr/>
        <a:lstStyle/>
        <a:p>
          <a:endParaRPr lang="en-US"/>
        </a:p>
      </dgm:t>
    </dgm:pt>
    <dgm:pt modelId="{75BDD6C9-699F-4623-8965-5B5E38113E68}" type="sibTrans" cxnId="{3ED89666-CC77-42FD-8D01-5CE905A75394}">
      <dgm:prSet/>
      <dgm:spPr/>
      <dgm:t>
        <a:bodyPr/>
        <a:lstStyle/>
        <a:p>
          <a:endParaRPr lang="en-US"/>
        </a:p>
      </dgm:t>
    </dgm:pt>
    <dgm:pt modelId="{FD5F60EB-F233-42E7-B8AF-C7FD45DC162B}">
      <dgm:prSet phldrT="[Text]" custT="1"/>
      <dgm:spPr/>
      <dgm:t>
        <a:bodyPr/>
        <a:lstStyle/>
        <a:p>
          <a:r>
            <a:rPr lang="en-US" sz="4000"/>
            <a:t>And (So that)</a:t>
          </a:r>
        </a:p>
      </dgm:t>
    </dgm:pt>
    <dgm:pt modelId="{5FD031DF-7A6D-4B5E-B463-60B694BEF098}" type="parTrans" cxnId="{C9859212-D123-4213-B66B-C3E0BF114014}">
      <dgm:prSet/>
      <dgm:spPr/>
      <dgm:t>
        <a:bodyPr/>
        <a:lstStyle/>
        <a:p>
          <a:endParaRPr lang="en-US"/>
        </a:p>
      </dgm:t>
    </dgm:pt>
    <dgm:pt modelId="{B1FA578C-FD2E-4779-A36A-60AAFFC00E1E}" type="sibTrans" cxnId="{C9859212-D123-4213-B66B-C3E0BF114014}">
      <dgm:prSet/>
      <dgm:spPr/>
      <dgm:t>
        <a:bodyPr/>
        <a:lstStyle/>
        <a:p>
          <a:endParaRPr lang="en-US"/>
        </a:p>
      </dgm:t>
    </dgm:pt>
    <dgm:pt modelId="{06FDA80A-CC99-449B-B8D7-E48D480A6A86}" type="pres">
      <dgm:prSet presAssocID="{1F52A170-B898-42C5-8CC5-DB8530CDD385}" presName="Name0" presStyleCnt="0">
        <dgm:presLayoutVars>
          <dgm:dir/>
          <dgm:resizeHandles val="exact"/>
        </dgm:presLayoutVars>
      </dgm:prSet>
      <dgm:spPr/>
    </dgm:pt>
    <dgm:pt modelId="{94A34728-C71A-446B-9036-70D154059E0B}" type="pres">
      <dgm:prSet presAssocID="{87035678-4439-403E-8E9E-B18E9C2B7B0F}" presName="parTxOnly" presStyleLbl="node1" presStyleIdx="0" presStyleCnt="3">
        <dgm:presLayoutVars>
          <dgm:bulletEnabled val="1"/>
        </dgm:presLayoutVars>
      </dgm:prSet>
      <dgm:spPr/>
    </dgm:pt>
    <dgm:pt modelId="{E51550EA-53EC-4B2F-8A6E-D3D809351060}" type="pres">
      <dgm:prSet presAssocID="{DA84B923-4F82-4DBE-A15A-839D0A22D926}" presName="parSpace" presStyleCnt="0"/>
      <dgm:spPr/>
    </dgm:pt>
    <dgm:pt modelId="{9CE5113E-C790-4D75-95F9-5816821F0891}" type="pres">
      <dgm:prSet presAssocID="{8A23D36C-EC62-4F32-A1D0-7575BDA2FF62}" presName="parTxOnly" presStyleLbl="node1" presStyleIdx="1" presStyleCnt="3" custLinFactNeighborX="0" custLinFactNeighborY="0">
        <dgm:presLayoutVars>
          <dgm:bulletEnabled val="1"/>
        </dgm:presLayoutVars>
      </dgm:prSet>
      <dgm:spPr/>
    </dgm:pt>
    <dgm:pt modelId="{4F2A38A6-12C9-4002-8ADB-BC210322AC79}" type="pres">
      <dgm:prSet presAssocID="{75BDD6C9-699F-4623-8965-5B5E38113E68}" presName="parSpace" presStyleCnt="0"/>
      <dgm:spPr/>
    </dgm:pt>
    <dgm:pt modelId="{4DB77136-352A-4737-9F7D-1FC68CE2B0C4}" type="pres">
      <dgm:prSet presAssocID="{FD5F60EB-F233-42E7-B8AF-C7FD45DC162B}" presName="parTxOnly" presStyleLbl="node1" presStyleIdx="2" presStyleCnt="3" custScaleX="126624">
        <dgm:presLayoutVars>
          <dgm:bulletEnabled val="1"/>
        </dgm:presLayoutVars>
      </dgm:prSet>
      <dgm:spPr/>
    </dgm:pt>
  </dgm:ptLst>
  <dgm:cxnLst>
    <dgm:cxn modelId="{C9859212-D123-4213-B66B-C3E0BF114014}" srcId="{1F52A170-B898-42C5-8CC5-DB8530CDD385}" destId="{FD5F60EB-F233-42E7-B8AF-C7FD45DC162B}" srcOrd="2" destOrd="0" parTransId="{5FD031DF-7A6D-4B5E-B463-60B694BEF098}" sibTransId="{B1FA578C-FD2E-4779-A36A-60AAFFC00E1E}"/>
    <dgm:cxn modelId="{186C3636-934C-48C7-9E41-AE7B4E611CF3}" type="presOf" srcId="{1F52A170-B898-42C5-8CC5-DB8530CDD385}" destId="{06FDA80A-CC99-449B-B8D7-E48D480A6A86}" srcOrd="0" destOrd="0" presId="urn:microsoft.com/office/officeart/2005/8/layout/hChevron3"/>
    <dgm:cxn modelId="{3A7F8B39-5C3E-43BB-B951-1B369E562B3B}" type="presOf" srcId="{FD5F60EB-F233-42E7-B8AF-C7FD45DC162B}" destId="{4DB77136-352A-4737-9F7D-1FC68CE2B0C4}" srcOrd="0" destOrd="0" presId="urn:microsoft.com/office/officeart/2005/8/layout/hChevron3"/>
    <dgm:cxn modelId="{3ED89666-CC77-42FD-8D01-5CE905A75394}" srcId="{1F52A170-B898-42C5-8CC5-DB8530CDD385}" destId="{8A23D36C-EC62-4F32-A1D0-7575BDA2FF62}" srcOrd="1" destOrd="0" parTransId="{66051918-9175-4775-9E86-238144929992}" sibTransId="{75BDD6C9-699F-4623-8965-5B5E38113E68}"/>
    <dgm:cxn modelId="{F82454EB-46BB-4781-94E0-B8A1D1B70585}" type="presOf" srcId="{8A23D36C-EC62-4F32-A1D0-7575BDA2FF62}" destId="{9CE5113E-C790-4D75-95F9-5816821F0891}" srcOrd="0" destOrd="0" presId="urn:microsoft.com/office/officeart/2005/8/layout/hChevron3"/>
    <dgm:cxn modelId="{FA13D2F3-0979-44AD-866C-8E8EAFDB6675}" type="presOf" srcId="{87035678-4439-403E-8E9E-B18E9C2B7B0F}" destId="{94A34728-C71A-446B-9036-70D154059E0B}" srcOrd="0" destOrd="0" presId="urn:microsoft.com/office/officeart/2005/8/layout/hChevron3"/>
    <dgm:cxn modelId="{2DFD0DF7-EB97-4860-BCE7-003EC3DF75B1}" srcId="{1F52A170-B898-42C5-8CC5-DB8530CDD385}" destId="{87035678-4439-403E-8E9E-B18E9C2B7B0F}" srcOrd="0" destOrd="0" parTransId="{E4DBD1B2-0B26-4D68-960F-4D380EF6683B}" sibTransId="{DA84B923-4F82-4DBE-A15A-839D0A22D926}"/>
    <dgm:cxn modelId="{9E7FA7CE-9010-4CAE-93AE-82FEF4120206}" type="presParOf" srcId="{06FDA80A-CC99-449B-B8D7-E48D480A6A86}" destId="{94A34728-C71A-446B-9036-70D154059E0B}" srcOrd="0" destOrd="0" presId="urn:microsoft.com/office/officeart/2005/8/layout/hChevron3"/>
    <dgm:cxn modelId="{D0BE65D3-75A4-4721-BAAA-F8E8B8724D3D}" type="presParOf" srcId="{06FDA80A-CC99-449B-B8D7-E48D480A6A86}" destId="{E51550EA-53EC-4B2F-8A6E-D3D809351060}" srcOrd="1" destOrd="0" presId="urn:microsoft.com/office/officeart/2005/8/layout/hChevron3"/>
    <dgm:cxn modelId="{8D8894CF-685F-4CD5-8FCB-A8281DD8CB16}" type="presParOf" srcId="{06FDA80A-CC99-449B-B8D7-E48D480A6A86}" destId="{9CE5113E-C790-4D75-95F9-5816821F0891}" srcOrd="2" destOrd="0" presId="urn:microsoft.com/office/officeart/2005/8/layout/hChevron3"/>
    <dgm:cxn modelId="{6F0CF4AA-5AFD-4FE9-B56B-30E42B18B909}" type="presParOf" srcId="{06FDA80A-CC99-449B-B8D7-E48D480A6A86}" destId="{4F2A38A6-12C9-4002-8ADB-BC210322AC79}" srcOrd="3" destOrd="0" presId="urn:microsoft.com/office/officeart/2005/8/layout/hChevron3"/>
    <dgm:cxn modelId="{6C4E1AD1-B285-41EB-9621-06A999B0ECE4}" type="presParOf" srcId="{06FDA80A-CC99-449B-B8D7-E48D480A6A86}" destId="{4DB77136-352A-4737-9F7D-1FC68CE2B0C4}"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8BC6E1-2CE7-40BD-9CB9-902D28BEE242}"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8CD7D31D-E632-4A37-A72C-EB2A07696FBD}">
      <dgm:prSet custT="1"/>
      <dgm:spPr/>
      <dgm:t>
        <a:bodyPr/>
        <a:lstStyle/>
        <a:p>
          <a:r>
            <a:rPr lang="en-US" sz="2400" b="1"/>
            <a:t>Worksheet</a:t>
          </a:r>
          <a:r>
            <a:rPr lang="en-US" sz="2400"/>
            <a:t> will only show if there are schools participating in II-A</a:t>
          </a:r>
        </a:p>
      </dgm:t>
    </dgm:pt>
    <dgm:pt modelId="{CE29B05E-B087-461F-A74D-6BE95A077EAD}" type="parTrans" cxnId="{C42C6EC2-3E85-4BDB-98A5-0D10D9B0564A}">
      <dgm:prSet/>
      <dgm:spPr/>
      <dgm:t>
        <a:bodyPr/>
        <a:lstStyle/>
        <a:p>
          <a:endParaRPr lang="en-US"/>
        </a:p>
      </dgm:t>
    </dgm:pt>
    <dgm:pt modelId="{97319F2A-AC82-4FAE-9856-C4244729C55A}" type="sibTrans" cxnId="{C42C6EC2-3E85-4BDB-98A5-0D10D9B0564A}">
      <dgm:prSet/>
      <dgm:spPr/>
      <dgm:t>
        <a:bodyPr/>
        <a:lstStyle/>
        <a:p>
          <a:endParaRPr lang="en-US"/>
        </a:p>
      </dgm:t>
    </dgm:pt>
    <dgm:pt modelId="{3714B2DE-72E5-407C-902C-49EE395366F3}">
      <dgm:prSet custT="1"/>
      <dgm:spPr/>
      <dgm:t>
        <a:bodyPr/>
        <a:lstStyle/>
        <a:p>
          <a:r>
            <a:rPr lang="en-US" sz="2400"/>
            <a:t>The amount a district must reserve for equitable services is based on the </a:t>
          </a:r>
          <a:r>
            <a:rPr lang="en-US" sz="2400" b="1"/>
            <a:t>total Title II-A</a:t>
          </a:r>
          <a:r>
            <a:rPr lang="en-US" sz="2400" b="1" baseline="0"/>
            <a:t> </a:t>
          </a:r>
          <a:r>
            <a:rPr lang="en-US" sz="2400" b="1"/>
            <a:t>allocation </a:t>
          </a:r>
          <a:r>
            <a:rPr lang="en-US" sz="2400"/>
            <a:t>less administrative costs</a:t>
          </a:r>
        </a:p>
      </dgm:t>
    </dgm:pt>
    <dgm:pt modelId="{7EF119F9-9FE1-43BA-84F0-5673562DC889}" type="parTrans" cxnId="{9B390E3B-5E95-4C13-9B96-73CBFC638CAF}">
      <dgm:prSet/>
      <dgm:spPr/>
      <dgm:t>
        <a:bodyPr/>
        <a:lstStyle/>
        <a:p>
          <a:endParaRPr lang="en-US"/>
        </a:p>
      </dgm:t>
    </dgm:pt>
    <dgm:pt modelId="{5B90FE9C-AAE3-46F8-BD5B-BFFC9A77E5A5}" type="sibTrans" cxnId="{9B390E3B-5E95-4C13-9B96-73CBFC638CAF}">
      <dgm:prSet/>
      <dgm:spPr/>
      <dgm:t>
        <a:bodyPr/>
        <a:lstStyle/>
        <a:p>
          <a:endParaRPr lang="en-US"/>
        </a:p>
      </dgm:t>
    </dgm:pt>
    <dgm:pt modelId="{AD69697F-ABBC-4CA7-AC71-7C588C84E57A}">
      <dgm:prSet custT="1"/>
      <dgm:spPr/>
      <dgm:t>
        <a:bodyPr/>
        <a:lstStyle/>
        <a:p>
          <a:r>
            <a:rPr lang="en-US" sz="2400"/>
            <a:t>Administrative costs </a:t>
          </a:r>
          <a:r>
            <a:rPr lang="en-US" sz="2400" b="1"/>
            <a:t>cannot exceed </a:t>
          </a:r>
          <a:r>
            <a:rPr lang="en-US" sz="2400"/>
            <a:t>the district’s negotiated indirect rate</a:t>
          </a:r>
        </a:p>
      </dgm:t>
    </dgm:pt>
    <dgm:pt modelId="{8DF86FEF-DC5D-4E7A-9C1B-811BCB95DF3F}" type="parTrans" cxnId="{033A6088-03AD-4EDB-8C0A-8F6398D4FAD0}">
      <dgm:prSet/>
      <dgm:spPr/>
      <dgm:t>
        <a:bodyPr/>
        <a:lstStyle/>
        <a:p>
          <a:endParaRPr lang="en-US"/>
        </a:p>
      </dgm:t>
    </dgm:pt>
    <dgm:pt modelId="{3BAD9248-17C2-4860-8074-599505576B5C}" type="sibTrans" cxnId="{033A6088-03AD-4EDB-8C0A-8F6398D4FAD0}">
      <dgm:prSet/>
      <dgm:spPr/>
      <dgm:t>
        <a:bodyPr/>
        <a:lstStyle/>
        <a:p>
          <a:endParaRPr lang="en-US"/>
        </a:p>
      </dgm:t>
    </dgm:pt>
    <dgm:pt modelId="{D6A3DADE-D4EC-4E10-A839-A48AE95E0B86}">
      <dgm:prSet/>
      <dgm:spPr/>
      <dgm:t>
        <a:bodyPr/>
        <a:lstStyle/>
        <a:p>
          <a:r>
            <a:rPr lang="en-US" b="1"/>
            <a:t>All students </a:t>
          </a:r>
          <a:r>
            <a:rPr lang="en-US"/>
            <a:t>in the private school are included in enrollment</a:t>
          </a:r>
        </a:p>
      </dgm:t>
    </dgm:pt>
    <dgm:pt modelId="{10E263C7-355C-448F-BD8C-8B662BE638AE}" type="parTrans" cxnId="{5DE13E7D-ACCC-4549-962B-F6C10C088D2B}">
      <dgm:prSet/>
      <dgm:spPr/>
      <dgm:t>
        <a:bodyPr/>
        <a:lstStyle/>
        <a:p>
          <a:endParaRPr lang="en-US"/>
        </a:p>
      </dgm:t>
    </dgm:pt>
    <dgm:pt modelId="{CB1156D1-B31E-47C9-B6FB-9F43707B4CDE}" type="sibTrans" cxnId="{5DE13E7D-ACCC-4549-962B-F6C10C088D2B}">
      <dgm:prSet/>
      <dgm:spPr/>
      <dgm:t>
        <a:bodyPr/>
        <a:lstStyle/>
        <a:p>
          <a:endParaRPr lang="en-US"/>
        </a:p>
      </dgm:t>
    </dgm:pt>
    <dgm:pt modelId="{78C062AC-782C-4266-AC84-637F73A1BA3F}" type="pres">
      <dgm:prSet presAssocID="{DD8BC6E1-2CE7-40BD-9CB9-902D28BEE242}" presName="root" presStyleCnt="0">
        <dgm:presLayoutVars>
          <dgm:dir/>
          <dgm:resizeHandles val="exact"/>
        </dgm:presLayoutVars>
      </dgm:prSet>
      <dgm:spPr/>
    </dgm:pt>
    <dgm:pt modelId="{B40EDFA1-D261-4594-9FA3-557C0B756C9D}" type="pres">
      <dgm:prSet presAssocID="{DD8BC6E1-2CE7-40BD-9CB9-902D28BEE242}" presName="container" presStyleCnt="0">
        <dgm:presLayoutVars>
          <dgm:dir/>
          <dgm:resizeHandles val="exact"/>
        </dgm:presLayoutVars>
      </dgm:prSet>
      <dgm:spPr/>
    </dgm:pt>
    <dgm:pt modelId="{A58674AE-597B-43D3-8E17-66BF2890414B}" type="pres">
      <dgm:prSet presAssocID="{8CD7D31D-E632-4A37-A72C-EB2A07696FBD}" presName="compNode" presStyleCnt="0"/>
      <dgm:spPr/>
    </dgm:pt>
    <dgm:pt modelId="{0C8099CC-43D0-4C95-9105-102C639D3934}" type="pres">
      <dgm:prSet presAssocID="{8CD7D31D-E632-4A37-A72C-EB2A07696FBD}" presName="iconBgRect" presStyleLbl="bgShp" presStyleIdx="0" presStyleCnt="4"/>
      <dgm:spPr/>
    </dgm:pt>
    <dgm:pt modelId="{40A838A8-23C9-4765-BB9A-AF94944FCA6E}" type="pres">
      <dgm:prSet presAssocID="{8CD7D31D-E632-4A37-A72C-EB2A07696FBD}"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ble"/>
        </a:ext>
      </dgm:extLst>
    </dgm:pt>
    <dgm:pt modelId="{35729C36-F43B-4F71-968A-470E89A14A78}" type="pres">
      <dgm:prSet presAssocID="{8CD7D31D-E632-4A37-A72C-EB2A07696FBD}" presName="spaceRect" presStyleCnt="0"/>
      <dgm:spPr/>
    </dgm:pt>
    <dgm:pt modelId="{C384A8A5-F7CE-4E8B-8F41-1D6B46D3CD7C}" type="pres">
      <dgm:prSet presAssocID="{8CD7D31D-E632-4A37-A72C-EB2A07696FBD}" presName="textRect" presStyleLbl="revTx" presStyleIdx="0" presStyleCnt="4">
        <dgm:presLayoutVars>
          <dgm:chMax val="1"/>
          <dgm:chPref val="1"/>
        </dgm:presLayoutVars>
      </dgm:prSet>
      <dgm:spPr/>
    </dgm:pt>
    <dgm:pt modelId="{A1C5778C-5C31-4D7A-B650-7E09BAA05D0D}" type="pres">
      <dgm:prSet presAssocID="{97319F2A-AC82-4FAE-9856-C4244729C55A}" presName="sibTrans" presStyleLbl="sibTrans2D1" presStyleIdx="0" presStyleCnt="0"/>
      <dgm:spPr/>
    </dgm:pt>
    <dgm:pt modelId="{D3B7961D-1805-4447-9707-00FA615FD224}" type="pres">
      <dgm:prSet presAssocID="{3714B2DE-72E5-407C-902C-49EE395366F3}" presName="compNode" presStyleCnt="0"/>
      <dgm:spPr/>
    </dgm:pt>
    <dgm:pt modelId="{40BE260E-B93C-40BA-89E3-1B52789B357E}" type="pres">
      <dgm:prSet presAssocID="{3714B2DE-72E5-407C-902C-49EE395366F3}" presName="iconBgRect" presStyleLbl="bgShp" presStyleIdx="1" presStyleCnt="4"/>
      <dgm:spPr/>
    </dgm:pt>
    <dgm:pt modelId="{E31F44EB-5819-4289-84F0-378FF0ABCDFC}" type="pres">
      <dgm:prSet presAssocID="{3714B2DE-72E5-407C-902C-49EE395366F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llar"/>
        </a:ext>
      </dgm:extLst>
    </dgm:pt>
    <dgm:pt modelId="{F3B5283E-A80F-4223-B0BC-6D13A16F0DFC}" type="pres">
      <dgm:prSet presAssocID="{3714B2DE-72E5-407C-902C-49EE395366F3}" presName="spaceRect" presStyleCnt="0"/>
      <dgm:spPr/>
    </dgm:pt>
    <dgm:pt modelId="{D681C307-86CE-4ABF-BB4F-2DB5912B0596}" type="pres">
      <dgm:prSet presAssocID="{3714B2DE-72E5-407C-902C-49EE395366F3}" presName="textRect" presStyleLbl="revTx" presStyleIdx="1" presStyleCnt="4">
        <dgm:presLayoutVars>
          <dgm:chMax val="1"/>
          <dgm:chPref val="1"/>
        </dgm:presLayoutVars>
      </dgm:prSet>
      <dgm:spPr/>
    </dgm:pt>
    <dgm:pt modelId="{B295223E-81BF-4401-9913-D2A621D880B4}" type="pres">
      <dgm:prSet presAssocID="{5B90FE9C-AAE3-46F8-BD5B-BFFC9A77E5A5}" presName="sibTrans" presStyleLbl="sibTrans2D1" presStyleIdx="0" presStyleCnt="0"/>
      <dgm:spPr/>
    </dgm:pt>
    <dgm:pt modelId="{B859BDEA-8F4A-4AA0-8766-01374006229B}" type="pres">
      <dgm:prSet presAssocID="{AD69697F-ABBC-4CA7-AC71-7C588C84E57A}" presName="compNode" presStyleCnt="0"/>
      <dgm:spPr/>
    </dgm:pt>
    <dgm:pt modelId="{5B4814A7-C5F5-490A-8024-FC9B230F1CF5}" type="pres">
      <dgm:prSet presAssocID="{AD69697F-ABBC-4CA7-AC71-7C588C84E57A}" presName="iconBgRect" presStyleLbl="bgShp" presStyleIdx="2" presStyleCnt="4"/>
      <dgm:spPr/>
    </dgm:pt>
    <dgm:pt modelId="{5799BE65-884A-4463-9E9C-3C54ED52250C}" type="pres">
      <dgm:prSet presAssocID="{AD69697F-ABBC-4CA7-AC71-7C588C84E57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oney"/>
        </a:ext>
      </dgm:extLst>
    </dgm:pt>
    <dgm:pt modelId="{16F9E85D-9363-40FC-8775-D6C3A0CE03B4}" type="pres">
      <dgm:prSet presAssocID="{AD69697F-ABBC-4CA7-AC71-7C588C84E57A}" presName="spaceRect" presStyleCnt="0"/>
      <dgm:spPr/>
    </dgm:pt>
    <dgm:pt modelId="{3808E334-CCF6-4BE5-BBE8-BC50AF119BE2}" type="pres">
      <dgm:prSet presAssocID="{AD69697F-ABBC-4CA7-AC71-7C588C84E57A}" presName="textRect" presStyleLbl="revTx" presStyleIdx="2" presStyleCnt="4">
        <dgm:presLayoutVars>
          <dgm:chMax val="1"/>
          <dgm:chPref val="1"/>
        </dgm:presLayoutVars>
      </dgm:prSet>
      <dgm:spPr/>
    </dgm:pt>
    <dgm:pt modelId="{C54FA61D-2A15-408E-8872-02AE8B86CE0E}" type="pres">
      <dgm:prSet presAssocID="{3BAD9248-17C2-4860-8074-599505576B5C}" presName="sibTrans" presStyleLbl="sibTrans2D1" presStyleIdx="0" presStyleCnt="0"/>
      <dgm:spPr/>
    </dgm:pt>
    <dgm:pt modelId="{47886838-DD31-48C0-BB5C-526CF8F88B18}" type="pres">
      <dgm:prSet presAssocID="{D6A3DADE-D4EC-4E10-A839-A48AE95E0B86}" presName="compNode" presStyleCnt="0"/>
      <dgm:spPr/>
    </dgm:pt>
    <dgm:pt modelId="{E6969332-9893-4212-9BF0-6647A142BD0E}" type="pres">
      <dgm:prSet presAssocID="{D6A3DADE-D4EC-4E10-A839-A48AE95E0B86}" presName="iconBgRect" presStyleLbl="bgShp" presStyleIdx="3" presStyleCnt="4"/>
      <dgm:spPr/>
    </dgm:pt>
    <dgm:pt modelId="{6128B00D-1CE9-45F5-89ED-4859247280B5}" type="pres">
      <dgm:prSet presAssocID="{D6A3DADE-D4EC-4E10-A839-A48AE95E0B8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choolhouse"/>
        </a:ext>
      </dgm:extLst>
    </dgm:pt>
    <dgm:pt modelId="{5CD561C7-ADEE-47DB-84AC-016651028B16}" type="pres">
      <dgm:prSet presAssocID="{D6A3DADE-D4EC-4E10-A839-A48AE95E0B86}" presName="spaceRect" presStyleCnt="0"/>
      <dgm:spPr/>
    </dgm:pt>
    <dgm:pt modelId="{A166E5AF-C995-4280-BF18-100DC11EE812}" type="pres">
      <dgm:prSet presAssocID="{D6A3DADE-D4EC-4E10-A839-A48AE95E0B86}" presName="textRect" presStyleLbl="revTx" presStyleIdx="3" presStyleCnt="4">
        <dgm:presLayoutVars>
          <dgm:chMax val="1"/>
          <dgm:chPref val="1"/>
        </dgm:presLayoutVars>
      </dgm:prSet>
      <dgm:spPr/>
    </dgm:pt>
  </dgm:ptLst>
  <dgm:cxnLst>
    <dgm:cxn modelId="{0D269817-894E-4D53-A6FF-35C9E7BF527A}" type="presOf" srcId="{5B90FE9C-AAE3-46F8-BD5B-BFFC9A77E5A5}" destId="{B295223E-81BF-4401-9913-D2A621D880B4}" srcOrd="0" destOrd="0" presId="urn:microsoft.com/office/officeart/2018/2/layout/IconCircleList"/>
    <dgm:cxn modelId="{3693512F-D8CA-464E-ADBB-6C097B28B8A8}" type="presOf" srcId="{3BAD9248-17C2-4860-8074-599505576B5C}" destId="{C54FA61D-2A15-408E-8872-02AE8B86CE0E}" srcOrd="0" destOrd="0" presId="urn:microsoft.com/office/officeart/2018/2/layout/IconCircleList"/>
    <dgm:cxn modelId="{9B390E3B-5E95-4C13-9B96-73CBFC638CAF}" srcId="{DD8BC6E1-2CE7-40BD-9CB9-902D28BEE242}" destId="{3714B2DE-72E5-407C-902C-49EE395366F3}" srcOrd="1" destOrd="0" parTransId="{7EF119F9-9FE1-43BA-84F0-5673562DC889}" sibTransId="{5B90FE9C-AAE3-46F8-BD5B-BFFC9A77E5A5}"/>
    <dgm:cxn modelId="{F2C28D54-AD70-4A9A-A862-436FDE01BC2E}" type="presOf" srcId="{D6A3DADE-D4EC-4E10-A839-A48AE95E0B86}" destId="{A166E5AF-C995-4280-BF18-100DC11EE812}" srcOrd="0" destOrd="0" presId="urn:microsoft.com/office/officeart/2018/2/layout/IconCircleList"/>
    <dgm:cxn modelId="{44F1E775-7C5C-4FE8-96BF-C4DF20224F72}" type="presOf" srcId="{97319F2A-AC82-4FAE-9856-C4244729C55A}" destId="{A1C5778C-5C31-4D7A-B650-7E09BAA05D0D}" srcOrd="0" destOrd="0" presId="urn:microsoft.com/office/officeart/2018/2/layout/IconCircleList"/>
    <dgm:cxn modelId="{5DE13E7D-ACCC-4549-962B-F6C10C088D2B}" srcId="{DD8BC6E1-2CE7-40BD-9CB9-902D28BEE242}" destId="{D6A3DADE-D4EC-4E10-A839-A48AE95E0B86}" srcOrd="3" destOrd="0" parTransId="{10E263C7-355C-448F-BD8C-8B662BE638AE}" sibTransId="{CB1156D1-B31E-47C9-B6FB-9F43707B4CDE}"/>
    <dgm:cxn modelId="{033A6088-03AD-4EDB-8C0A-8F6398D4FAD0}" srcId="{DD8BC6E1-2CE7-40BD-9CB9-902D28BEE242}" destId="{AD69697F-ABBC-4CA7-AC71-7C588C84E57A}" srcOrd="2" destOrd="0" parTransId="{8DF86FEF-DC5D-4E7A-9C1B-811BCB95DF3F}" sibTransId="{3BAD9248-17C2-4860-8074-599505576B5C}"/>
    <dgm:cxn modelId="{55C63BA4-457E-4025-B691-F90EFEFF7FA5}" type="presOf" srcId="{DD8BC6E1-2CE7-40BD-9CB9-902D28BEE242}" destId="{78C062AC-782C-4266-AC84-637F73A1BA3F}" srcOrd="0" destOrd="0" presId="urn:microsoft.com/office/officeart/2018/2/layout/IconCircleList"/>
    <dgm:cxn modelId="{82282ABB-C031-475E-BC7A-241CB769BE7E}" type="presOf" srcId="{3714B2DE-72E5-407C-902C-49EE395366F3}" destId="{D681C307-86CE-4ABF-BB4F-2DB5912B0596}" srcOrd="0" destOrd="0" presId="urn:microsoft.com/office/officeart/2018/2/layout/IconCircleList"/>
    <dgm:cxn modelId="{C42C6EC2-3E85-4BDB-98A5-0D10D9B0564A}" srcId="{DD8BC6E1-2CE7-40BD-9CB9-902D28BEE242}" destId="{8CD7D31D-E632-4A37-A72C-EB2A07696FBD}" srcOrd="0" destOrd="0" parTransId="{CE29B05E-B087-461F-A74D-6BE95A077EAD}" sibTransId="{97319F2A-AC82-4FAE-9856-C4244729C55A}"/>
    <dgm:cxn modelId="{687C08CC-532F-4877-936D-D849C54F9C3E}" type="presOf" srcId="{8CD7D31D-E632-4A37-A72C-EB2A07696FBD}" destId="{C384A8A5-F7CE-4E8B-8F41-1D6B46D3CD7C}" srcOrd="0" destOrd="0" presId="urn:microsoft.com/office/officeart/2018/2/layout/IconCircleList"/>
    <dgm:cxn modelId="{10813DD2-F42C-44D4-8983-EF609F2A9002}" type="presOf" srcId="{AD69697F-ABBC-4CA7-AC71-7C588C84E57A}" destId="{3808E334-CCF6-4BE5-BBE8-BC50AF119BE2}" srcOrd="0" destOrd="0" presId="urn:microsoft.com/office/officeart/2018/2/layout/IconCircleList"/>
    <dgm:cxn modelId="{A8D568E7-0DD6-4016-829C-EBBFE40701F6}" type="presParOf" srcId="{78C062AC-782C-4266-AC84-637F73A1BA3F}" destId="{B40EDFA1-D261-4594-9FA3-557C0B756C9D}" srcOrd="0" destOrd="0" presId="urn:microsoft.com/office/officeart/2018/2/layout/IconCircleList"/>
    <dgm:cxn modelId="{3DB5CBE2-FD73-46E3-866C-C383005B1C56}" type="presParOf" srcId="{B40EDFA1-D261-4594-9FA3-557C0B756C9D}" destId="{A58674AE-597B-43D3-8E17-66BF2890414B}" srcOrd="0" destOrd="0" presId="urn:microsoft.com/office/officeart/2018/2/layout/IconCircleList"/>
    <dgm:cxn modelId="{7F5950A4-F579-40C2-B503-8CB70BC059AE}" type="presParOf" srcId="{A58674AE-597B-43D3-8E17-66BF2890414B}" destId="{0C8099CC-43D0-4C95-9105-102C639D3934}" srcOrd="0" destOrd="0" presId="urn:microsoft.com/office/officeart/2018/2/layout/IconCircleList"/>
    <dgm:cxn modelId="{422F7476-68C3-40B4-885D-9E3DDC3498EF}" type="presParOf" srcId="{A58674AE-597B-43D3-8E17-66BF2890414B}" destId="{40A838A8-23C9-4765-BB9A-AF94944FCA6E}" srcOrd="1" destOrd="0" presId="urn:microsoft.com/office/officeart/2018/2/layout/IconCircleList"/>
    <dgm:cxn modelId="{5BE58725-3C72-4A13-BBF2-FABF78429FEA}" type="presParOf" srcId="{A58674AE-597B-43D3-8E17-66BF2890414B}" destId="{35729C36-F43B-4F71-968A-470E89A14A78}" srcOrd="2" destOrd="0" presId="urn:microsoft.com/office/officeart/2018/2/layout/IconCircleList"/>
    <dgm:cxn modelId="{807A94EA-872E-4FE0-B1F8-7D5647EF6329}" type="presParOf" srcId="{A58674AE-597B-43D3-8E17-66BF2890414B}" destId="{C384A8A5-F7CE-4E8B-8F41-1D6B46D3CD7C}" srcOrd="3" destOrd="0" presId="urn:microsoft.com/office/officeart/2018/2/layout/IconCircleList"/>
    <dgm:cxn modelId="{8E8706A7-1F44-4BA9-B87A-301B15EAF138}" type="presParOf" srcId="{B40EDFA1-D261-4594-9FA3-557C0B756C9D}" destId="{A1C5778C-5C31-4D7A-B650-7E09BAA05D0D}" srcOrd="1" destOrd="0" presId="urn:microsoft.com/office/officeart/2018/2/layout/IconCircleList"/>
    <dgm:cxn modelId="{2A42A473-1A3E-4A67-879B-55CC54CE4120}" type="presParOf" srcId="{B40EDFA1-D261-4594-9FA3-557C0B756C9D}" destId="{D3B7961D-1805-4447-9707-00FA615FD224}" srcOrd="2" destOrd="0" presId="urn:microsoft.com/office/officeart/2018/2/layout/IconCircleList"/>
    <dgm:cxn modelId="{5CE0B2D5-CA47-4EDE-833B-7B8BD9571BF2}" type="presParOf" srcId="{D3B7961D-1805-4447-9707-00FA615FD224}" destId="{40BE260E-B93C-40BA-89E3-1B52789B357E}" srcOrd="0" destOrd="0" presId="urn:microsoft.com/office/officeart/2018/2/layout/IconCircleList"/>
    <dgm:cxn modelId="{3140D62C-8B46-4FE1-BA40-BDDCA59810E9}" type="presParOf" srcId="{D3B7961D-1805-4447-9707-00FA615FD224}" destId="{E31F44EB-5819-4289-84F0-378FF0ABCDFC}" srcOrd="1" destOrd="0" presId="urn:microsoft.com/office/officeart/2018/2/layout/IconCircleList"/>
    <dgm:cxn modelId="{CAB82829-1066-4747-AAEC-61E5CA4B7A1F}" type="presParOf" srcId="{D3B7961D-1805-4447-9707-00FA615FD224}" destId="{F3B5283E-A80F-4223-B0BC-6D13A16F0DFC}" srcOrd="2" destOrd="0" presId="urn:microsoft.com/office/officeart/2018/2/layout/IconCircleList"/>
    <dgm:cxn modelId="{57F4B366-4400-49F1-A928-6CB3FD4EDE03}" type="presParOf" srcId="{D3B7961D-1805-4447-9707-00FA615FD224}" destId="{D681C307-86CE-4ABF-BB4F-2DB5912B0596}" srcOrd="3" destOrd="0" presId="urn:microsoft.com/office/officeart/2018/2/layout/IconCircleList"/>
    <dgm:cxn modelId="{F04A575E-CBB3-4EEE-A54D-C80EDA8C5ADD}" type="presParOf" srcId="{B40EDFA1-D261-4594-9FA3-557C0B756C9D}" destId="{B295223E-81BF-4401-9913-D2A621D880B4}" srcOrd="3" destOrd="0" presId="urn:microsoft.com/office/officeart/2018/2/layout/IconCircleList"/>
    <dgm:cxn modelId="{36CAB5BD-A587-47E4-8F10-C15BE18664CE}" type="presParOf" srcId="{B40EDFA1-D261-4594-9FA3-557C0B756C9D}" destId="{B859BDEA-8F4A-4AA0-8766-01374006229B}" srcOrd="4" destOrd="0" presId="urn:microsoft.com/office/officeart/2018/2/layout/IconCircleList"/>
    <dgm:cxn modelId="{5EB8798D-29D3-46C5-9DEE-65D7D1DDECE0}" type="presParOf" srcId="{B859BDEA-8F4A-4AA0-8766-01374006229B}" destId="{5B4814A7-C5F5-490A-8024-FC9B230F1CF5}" srcOrd="0" destOrd="0" presId="urn:microsoft.com/office/officeart/2018/2/layout/IconCircleList"/>
    <dgm:cxn modelId="{FEDD7596-9AAD-4D4A-A3C4-12BBA78D5EA7}" type="presParOf" srcId="{B859BDEA-8F4A-4AA0-8766-01374006229B}" destId="{5799BE65-884A-4463-9E9C-3C54ED52250C}" srcOrd="1" destOrd="0" presId="urn:microsoft.com/office/officeart/2018/2/layout/IconCircleList"/>
    <dgm:cxn modelId="{BAE8DF5E-8D0C-4D18-BE80-E2467E029254}" type="presParOf" srcId="{B859BDEA-8F4A-4AA0-8766-01374006229B}" destId="{16F9E85D-9363-40FC-8775-D6C3A0CE03B4}" srcOrd="2" destOrd="0" presId="urn:microsoft.com/office/officeart/2018/2/layout/IconCircleList"/>
    <dgm:cxn modelId="{3AA4C4A0-0A65-4582-BEA7-9D0F31DCD97A}" type="presParOf" srcId="{B859BDEA-8F4A-4AA0-8766-01374006229B}" destId="{3808E334-CCF6-4BE5-BBE8-BC50AF119BE2}" srcOrd="3" destOrd="0" presId="urn:microsoft.com/office/officeart/2018/2/layout/IconCircleList"/>
    <dgm:cxn modelId="{36E34F44-8427-4F09-A547-1FE0C50F97C5}" type="presParOf" srcId="{B40EDFA1-D261-4594-9FA3-557C0B756C9D}" destId="{C54FA61D-2A15-408E-8872-02AE8B86CE0E}" srcOrd="5" destOrd="0" presId="urn:microsoft.com/office/officeart/2018/2/layout/IconCircleList"/>
    <dgm:cxn modelId="{0C59158D-25FC-4344-BECB-D06F99F6C4E1}" type="presParOf" srcId="{B40EDFA1-D261-4594-9FA3-557C0B756C9D}" destId="{47886838-DD31-48C0-BB5C-526CF8F88B18}" srcOrd="6" destOrd="0" presId="urn:microsoft.com/office/officeart/2018/2/layout/IconCircleList"/>
    <dgm:cxn modelId="{F7C88B39-39A3-457D-9B07-B2E7778A7216}" type="presParOf" srcId="{47886838-DD31-48C0-BB5C-526CF8F88B18}" destId="{E6969332-9893-4212-9BF0-6647A142BD0E}" srcOrd="0" destOrd="0" presId="urn:microsoft.com/office/officeart/2018/2/layout/IconCircleList"/>
    <dgm:cxn modelId="{C6E7CB28-6F51-4FF9-9085-A22777E2FFCD}" type="presParOf" srcId="{47886838-DD31-48C0-BB5C-526CF8F88B18}" destId="{6128B00D-1CE9-45F5-89ED-4859247280B5}" srcOrd="1" destOrd="0" presId="urn:microsoft.com/office/officeart/2018/2/layout/IconCircleList"/>
    <dgm:cxn modelId="{93A73365-4204-4852-BBA9-87621AE3875D}" type="presParOf" srcId="{47886838-DD31-48C0-BB5C-526CF8F88B18}" destId="{5CD561C7-ADEE-47DB-84AC-016651028B16}" srcOrd="2" destOrd="0" presId="urn:microsoft.com/office/officeart/2018/2/layout/IconCircleList"/>
    <dgm:cxn modelId="{87A2115A-DF4C-42E1-AD1A-1270336AC23F}" type="presParOf" srcId="{47886838-DD31-48C0-BB5C-526CF8F88B18}" destId="{A166E5AF-C995-4280-BF18-100DC11EE812}"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A34728-C71A-446B-9036-70D154059E0B}">
      <dsp:nvSpPr>
        <dsp:cNvPr id="0" name=""/>
        <dsp:cNvSpPr/>
      </dsp:nvSpPr>
      <dsp:spPr>
        <a:xfrm>
          <a:off x="3705" y="544179"/>
          <a:ext cx="3516650" cy="1406660"/>
        </a:xfrm>
        <a:prstGeom prst="homePlat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138684" rIns="69342" bIns="138684" numCol="1" spcCol="1270" anchor="ctr" anchorCtr="0">
          <a:noAutofit/>
        </a:bodyPr>
        <a:lstStyle/>
        <a:p>
          <a:pPr marL="0" lvl="0" indent="0" algn="ctr" defTabSz="2311400">
            <a:lnSpc>
              <a:spcPct val="90000"/>
            </a:lnSpc>
            <a:spcBef>
              <a:spcPct val="0"/>
            </a:spcBef>
            <a:spcAft>
              <a:spcPct val="35000"/>
            </a:spcAft>
            <a:buNone/>
          </a:pPr>
          <a:r>
            <a:rPr lang="en-US" sz="5200" kern="1200"/>
            <a:t>If we…</a:t>
          </a:r>
        </a:p>
      </dsp:txBody>
      <dsp:txXfrm>
        <a:off x="3705" y="544179"/>
        <a:ext cx="3164985" cy="1406660"/>
      </dsp:txXfrm>
    </dsp:sp>
    <dsp:sp modelId="{9CE5113E-C790-4D75-95F9-5816821F0891}">
      <dsp:nvSpPr>
        <dsp:cNvPr id="0" name=""/>
        <dsp:cNvSpPr/>
      </dsp:nvSpPr>
      <dsp:spPr>
        <a:xfrm>
          <a:off x="2817025" y="544179"/>
          <a:ext cx="3516650" cy="1406660"/>
        </a:xfrm>
        <a:prstGeom prst="chevron">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8026" tIns="138684" rIns="69342" bIns="138684" numCol="1" spcCol="1270" anchor="ctr" anchorCtr="0">
          <a:noAutofit/>
        </a:bodyPr>
        <a:lstStyle/>
        <a:p>
          <a:pPr marL="0" lvl="0" indent="0" algn="ctr" defTabSz="2311400">
            <a:lnSpc>
              <a:spcPct val="90000"/>
            </a:lnSpc>
            <a:spcBef>
              <a:spcPct val="0"/>
            </a:spcBef>
            <a:spcAft>
              <a:spcPct val="35000"/>
            </a:spcAft>
            <a:buNone/>
          </a:pPr>
          <a:r>
            <a:rPr lang="en-US" sz="5200" kern="1200"/>
            <a:t>Then…</a:t>
          </a:r>
        </a:p>
      </dsp:txBody>
      <dsp:txXfrm>
        <a:off x="3520355" y="544179"/>
        <a:ext cx="2109990" cy="1406660"/>
      </dsp:txXfrm>
    </dsp:sp>
    <dsp:sp modelId="{4DB77136-352A-4737-9F7D-1FC68CE2B0C4}">
      <dsp:nvSpPr>
        <dsp:cNvPr id="0" name=""/>
        <dsp:cNvSpPr/>
      </dsp:nvSpPr>
      <dsp:spPr>
        <a:xfrm>
          <a:off x="5630346" y="544179"/>
          <a:ext cx="4452923" cy="1406660"/>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06680" rIns="53340" bIns="106680" numCol="1" spcCol="1270" anchor="ctr" anchorCtr="0">
          <a:noAutofit/>
        </a:bodyPr>
        <a:lstStyle/>
        <a:p>
          <a:pPr marL="0" lvl="0" indent="0" algn="ctr" defTabSz="1778000">
            <a:lnSpc>
              <a:spcPct val="90000"/>
            </a:lnSpc>
            <a:spcBef>
              <a:spcPct val="0"/>
            </a:spcBef>
            <a:spcAft>
              <a:spcPct val="35000"/>
            </a:spcAft>
            <a:buNone/>
          </a:pPr>
          <a:r>
            <a:rPr lang="en-US" sz="4000" kern="1200"/>
            <a:t>And (So that)</a:t>
          </a:r>
        </a:p>
      </dsp:txBody>
      <dsp:txXfrm>
        <a:off x="6333676" y="544179"/>
        <a:ext cx="3046263" cy="14066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8099CC-43D0-4C95-9105-102C639D3934}">
      <dsp:nvSpPr>
        <dsp:cNvPr id="0" name=""/>
        <dsp:cNvSpPr/>
      </dsp:nvSpPr>
      <dsp:spPr>
        <a:xfrm>
          <a:off x="257818" y="345616"/>
          <a:ext cx="1359390" cy="135939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A838A8-23C9-4765-BB9A-AF94944FCA6E}">
      <dsp:nvSpPr>
        <dsp:cNvPr id="0" name=""/>
        <dsp:cNvSpPr/>
      </dsp:nvSpPr>
      <dsp:spPr>
        <a:xfrm>
          <a:off x="543290" y="631088"/>
          <a:ext cx="788446" cy="78844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384A8A5-F7CE-4E8B-8F41-1D6B46D3CD7C}">
      <dsp:nvSpPr>
        <dsp:cNvPr id="0" name=""/>
        <dsp:cNvSpPr/>
      </dsp:nvSpPr>
      <dsp:spPr>
        <a:xfrm>
          <a:off x="1908506" y="345616"/>
          <a:ext cx="3204276" cy="1359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b="1" kern="1200"/>
            <a:t>Worksheet</a:t>
          </a:r>
          <a:r>
            <a:rPr lang="en-US" sz="2400" kern="1200"/>
            <a:t> will only show if there are schools participating in II-A</a:t>
          </a:r>
        </a:p>
      </dsp:txBody>
      <dsp:txXfrm>
        <a:off x="1908506" y="345616"/>
        <a:ext cx="3204276" cy="1359390"/>
      </dsp:txXfrm>
    </dsp:sp>
    <dsp:sp modelId="{40BE260E-B93C-40BA-89E3-1B52789B357E}">
      <dsp:nvSpPr>
        <dsp:cNvPr id="0" name=""/>
        <dsp:cNvSpPr/>
      </dsp:nvSpPr>
      <dsp:spPr>
        <a:xfrm>
          <a:off x="5671104" y="345616"/>
          <a:ext cx="1359390" cy="135939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1F44EB-5819-4289-84F0-378FF0ABCDFC}">
      <dsp:nvSpPr>
        <dsp:cNvPr id="0" name=""/>
        <dsp:cNvSpPr/>
      </dsp:nvSpPr>
      <dsp:spPr>
        <a:xfrm>
          <a:off x="5956576" y="631088"/>
          <a:ext cx="788446" cy="78844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81C307-86CE-4ABF-BB4F-2DB5912B0596}">
      <dsp:nvSpPr>
        <dsp:cNvPr id="0" name=""/>
        <dsp:cNvSpPr/>
      </dsp:nvSpPr>
      <dsp:spPr>
        <a:xfrm>
          <a:off x="7321792" y="345616"/>
          <a:ext cx="3204276" cy="1359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a:t>The amount a district must reserve for equitable services is based on the </a:t>
          </a:r>
          <a:r>
            <a:rPr lang="en-US" sz="2400" b="1" kern="1200"/>
            <a:t>total Title II-A</a:t>
          </a:r>
          <a:r>
            <a:rPr lang="en-US" sz="2400" b="1" kern="1200" baseline="0"/>
            <a:t> </a:t>
          </a:r>
          <a:r>
            <a:rPr lang="en-US" sz="2400" b="1" kern="1200"/>
            <a:t>allocation </a:t>
          </a:r>
          <a:r>
            <a:rPr lang="en-US" sz="2400" kern="1200"/>
            <a:t>less administrative costs</a:t>
          </a:r>
        </a:p>
      </dsp:txBody>
      <dsp:txXfrm>
        <a:off x="7321792" y="345616"/>
        <a:ext cx="3204276" cy="1359390"/>
      </dsp:txXfrm>
    </dsp:sp>
    <dsp:sp modelId="{5B4814A7-C5F5-490A-8024-FC9B230F1CF5}">
      <dsp:nvSpPr>
        <dsp:cNvPr id="0" name=""/>
        <dsp:cNvSpPr/>
      </dsp:nvSpPr>
      <dsp:spPr>
        <a:xfrm>
          <a:off x="257818" y="2403443"/>
          <a:ext cx="1359390" cy="135939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99BE65-884A-4463-9E9C-3C54ED52250C}">
      <dsp:nvSpPr>
        <dsp:cNvPr id="0" name=""/>
        <dsp:cNvSpPr/>
      </dsp:nvSpPr>
      <dsp:spPr>
        <a:xfrm>
          <a:off x="543290" y="2688915"/>
          <a:ext cx="788446" cy="78844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808E334-CCF6-4BE5-BBE8-BC50AF119BE2}">
      <dsp:nvSpPr>
        <dsp:cNvPr id="0" name=""/>
        <dsp:cNvSpPr/>
      </dsp:nvSpPr>
      <dsp:spPr>
        <a:xfrm>
          <a:off x="1908506" y="2403443"/>
          <a:ext cx="3204276" cy="1359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a:t>Administrative costs </a:t>
          </a:r>
          <a:r>
            <a:rPr lang="en-US" sz="2400" b="1" kern="1200"/>
            <a:t>cannot exceed </a:t>
          </a:r>
          <a:r>
            <a:rPr lang="en-US" sz="2400" kern="1200"/>
            <a:t>the district’s negotiated indirect rate</a:t>
          </a:r>
        </a:p>
      </dsp:txBody>
      <dsp:txXfrm>
        <a:off x="1908506" y="2403443"/>
        <a:ext cx="3204276" cy="1359390"/>
      </dsp:txXfrm>
    </dsp:sp>
    <dsp:sp modelId="{E6969332-9893-4212-9BF0-6647A142BD0E}">
      <dsp:nvSpPr>
        <dsp:cNvPr id="0" name=""/>
        <dsp:cNvSpPr/>
      </dsp:nvSpPr>
      <dsp:spPr>
        <a:xfrm>
          <a:off x="5671104" y="2403443"/>
          <a:ext cx="1359390" cy="135939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28B00D-1CE9-45F5-89ED-4859247280B5}">
      <dsp:nvSpPr>
        <dsp:cNvPr id="0" name=""/>
        <dsp:cNvSpPr/>
      </dsp:nvSpPr>
      <dsp:spPr>
        <a:xfrm>
          <a:off x="5956576" y="2688915"/>
          <a:ext cx="788446" cy="78844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166E5AF-C995-4280-BF18-100DC11EE812}">
      <dsp:nvSpPr>
        <dsp:cNvPr id="0" name=""/>
        <dsp:cNvSpPr/>
      </dsp:nvSpPr>
      <dsp:spPr>
        <a:xfrm>
          <a:off x="7321792" y="2403443"/>
          <a:ext cx="3204276" cy="13593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b="1" kern="1200"/>
            <a:t>All students </a:t>
          </a:r>
          <a:r>
            <a:rPr lang="en-US" sz="2400" kern="1200"/>
            <a:t>in the private school are included in enrollment</a:t>
          </a:r>
        </a:p>
      </dsp:txBody>
      <dsp:txXfrm>
        <a:off x="7321792" y="2403443"/>
        <a:ext cx="3204276" cy="1359390"/>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3/26/2025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7066" indent="-291179">
              <a:spcBef>
                <a:spcPct val="30000"/>
              </a:spcBef>
              <a:defRPr sz="1200">
                <a:solidFill>
                  <a:schemeClr val="tx1"/>
                </a:solidFill>
                <a:latin typeface="Calibri" pitchFamily="34" charset="0"/>
              </a:defRPr>
            </a:lvl2pPr>
            <a:lvl3pPr marL="1164717" indent="-232943">
              <a:spcBef>
                <a:spcPct val="30000"/>
              </a:spcBef>
              <a:defRPr sz="1200">
                <a:solidFill>
                  <a:schemeClr val="tx1"/>
                </a:solidFill>
                <a:latin typeface="Calibri" pitchFamily="34" charset="0"/>
              </a:defRPr>
            </a:lvl3pPr>
            <a:lvl4pPr marL="1630604" indent="-232943">
              <a:spcBef>
                <a:spcPct val="30000"/>
              </a:spcBef>
              <a:defRPr sz="1200">
                <a:solidFill>
                  <a:schemeClr val="tx1"/>
                </a:solidFill>
                <a:latin typeface="Calibri" pitchFamily="34" charset="0"/>
              </a:defRPr>
            </a:lvl4pPr>
            <a:lvl5pPr marL="2096491" indent="-232943">
              <a:spcBef>
                <a:spcPct val="30000"/>
              </a:spcBef>
              <a:defRPr sz="1200">
                <a:solidFill>
                  <a:schemeClr val="tx1"/>
                </a:solidFill>
                <a:latin typeface="Calibri" pitchFamily="34" charset="0"/>
              </a:defRPr>
            </a:lvl5pPr>
            <a:lvl6pPr marL="2562377" indent="-232943" eaLnBrk="0" fontAlgn="base" hangingPunct="0">
              <a:spcBef>
                <a:spcPct val="30000"/>
              </a:spcBef>
              <a:spcAft>
                <a:spcPct val="0"/>
              </a:spcAft>
              <a:defRPr sz="1200">
                <a:solidFill>
                  <a:schemeClr val="tx1"/>
                </a:solidFill>
                <a:latin typeface="Calibri" pitchFamily="34" charset="0"/>
              </a:defRPr>
            </a:lvl6pPr>
            <a:lvl7pPr marL="3028264" indent="-232943" eaLnBrk="0" fontAlgn="base" hangingPunct="0">
              <a:spcBef>
                <a:spcPct val="30000"/>
              </a:spcBef>
              <a:spcAft>
                <a:spcPct val="0"/>
              </a:spcAft>
              <a:defRPr sz="1200">
                <a:solidFill>
                  <a:schemeClr val="tx1"/>
                </a:solidFill>
                <a:latin typeface="Calibri" pitchFamily="34" charset="0"/>
              </a:defRPr>
            </a:lvl7pPr>
            <a:lvl8pPr marL="3494151" indent="-232943" eaLnBrk="0" fontAlgn="base" hangingPunct="0">
              <a:spcBef>
                <a:spcPct val="30000"/>
              </a:spcBef>
              <a:spcAft>
                <a:spcPct val="0"/>
              </a:spcAft>
              <a:defRPr sz="1200">
                <a:solidFill>
                  <a:schemeClr val="tx1"/>
                </a:solidFill>
                <a:latin typeface="Calibri" pitchFamily="34" charset="0"/>
              </a:defRPr>
            </a:lvl8pPr>
            <a:lvl9pPr marL="3960038" indent="-232943" eaLnBrk="0" fontAlgn="base" hangingPunct="0">
              <a:spcBef>
                <a:spcPct val="30000"/>
              </a:spcBef>
              <a:spcAft>
                <a:spcPct val="0"/>
              </a:spcAft>
              <a:defRPr sz="1200">
                <a:solidFill>
                  <a:schemeClr val="tx1"/>
                </a:solidFill>
                <a:latin typeface="Calibri" pitchFamily="34" charset="0"/>
              </a:defRPr>
            </a:lvl9pPr>
          </a:lstStyle>
          <a:p>
            <a:pPr>
              <a:spcBef>
                <a:spcPct val="0"/>
              </a:spcBef>
            </a:pPr>
            <a:fld id="{6913FAD6-FB7B-4C01-8174-B681BCEE03A7}" type="slidenum">
              <a:rPr lang="en-US" altLang="en-US">
                <a:latin typeface="Arial" charset="0"/>
              </a:rPr>
              <a:pPr>
                <a:spcBef>
                  <a:spcPct val="0"/>
                </a:spcBef>
              </a:pPr>
              <a:t>1</a:t>
            </a:fld>
            <a:endParaRPr lang="en-US" altLang="en-US">
              <a:latin typeface="Arial" charset="0"/>
            </a:endParaRPr>
          </a:p>
        </p:txBody>
      </p:sp>
    </p:spTree>
    <p:extLst>
      <p:ext uri="{BB962C8B-B14F-4D97-AF65-F5344CB8AC3E}">
        <p14:creationId xmlns:p14="http://schemas.microsoft.com/office/powerpoint/2010/main" val="1312898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200"/>
              <a:t>Multiple sources of data are key to a comprehensive needs assessment. Surveys, while providing valuable information, are not what is meant by “needs assessment” in the context of IIA. </a:t>
            </a:r>
          </a:p>
          <a:p>
            <a:endParaRPr lang="en-US" altLang="en-US" sz="1200"/>
          </a:p>
          <a:p>
            <a:r>
              <a:rPr lang="en-US" altLang="en-US" sz="1200"/>
              <a:t>Student learning data is only one source of data about students. In addition to statewide and local assessment data, demographic data, perception data and process data are all valuable sources of data that provide a more complete picture of student needs.</a:t>
            </a:r>
          </a:p>
          <a:p>
            <a:endParaRPr lang="en-US" altLang="en-US" sz="1200"/>
          </a:p>
          <a:p>
            <a:r>
              <a:rPr lang="en-US" altLang="en-US" sz="1200"/>
              <a:t>Student level data encompasses more than just academic information -  </a:t>
            </a:r>
            <a:r>
              <a:rPr lang="en-US" altLang="en-US" sz="1200" err="1"/>
              <a:t>PreK</a:t>
            </a:r>
            <a:r>
              <a:rPr lang="en-US" altLang="en-US" sz="1200"/>
              <a:t>/early learning experiences children have had before arriving in kindergarten  Academic outcomes (state level data and local assessment data)  Discipline rates  Attendance and mobility  Rates of participation in academic, social-emotional supports  Graduation rates  9 </a:t>
            </a:r>
            <a:r>
              <a:rPr lang="en-US" altLang="en-US" sz="1200" err="1"/>
              <a:t>th</a:t>
            </a:r>
            <a:r>
              <a:rPr lang="en-US" altLang="en-US" sz="1200"/>
              <a:t> Grade on track  Course grades Oregon Department of Education, Fall 2018  Credits earned  Rates of participation and success in college level courses  Rates of participation</a:t>
            </a:r>
          </a:p>
          <a:p>
            <a:endParaRPr lang="en-US" altLang="en-US" sz="1200"/>
          </a:p>
          <a:p>
            <a:r>
              <a:rPr lang="en-US" altLang="en-US" sz="1200"/>
              <a:t>Perception data is a valuable source, but should not be the only source. Think about who your stakeholders are (including parents and students) and how you are collecting data from them. The EVE survey is one source that many districts tap in addition to district-created surveys for students, staff and parents.</a:t>
            </a:r>
          </a:p>
          <a:p>
            <a:endParaRPr lang="en-US" altLang="en-US" sz="1200"/>
          </a:p>
          <a:p>
            <a:r>
              <a:rPr lang="en-US" altLang="en-US" sz="1200"/>
              <a:t>System health – This is data gathered about the systems within the district. This includes your educator</a:t>
            </a:r>
            <a:r>
              <a:rPr lang="en-US" altLang="en-US" sz="1200" baseline="0"/>
              <a:t> evaluation data, retention data</a:t>
            </a:r>
            <a:endParaRPr lang="en-US" altLang="en-US"/>
          </a:p>
        </p:txBody>
      </p:sp>
      <p:sp>
        <p:nvSpPr>
          <p:cNvPr id="276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Schoolbook" panose="02040604050505020304" pitchFamily="18" charset="0"/>
                <a:cs typeface="Arial" panose="020B0604020202020204" pitchFamily="34" charset="0"/>
              </a:defRPr>
            </a:lvl1pPr>
            <a:lvl2pPr marL="742950" indent="-285750">
              <a:defRPr>
                <a:solidFill>
                  <a:schemeClr val="tx1"/>
                </a:solidFill>
                <a:latin typeface="Century Schoolbook" panose="02040604050505020304" pitchFamily="18" charset="0"/>
                <a:cs typeface="Arial" panose="020B0604020202020204" pitchFamily="34" charset="0"/>
              </a:defRPr>
            </a:lvl2pPr>
            <a:lvl3pPr marL="1143000" indent="-228600">
              <a:defRPr>
                <a:solidFill>
                  <a:schemeClr val="tx1"/>
                </a:solidFill>
                <a:latin typeface="Century Schoolbook" panose="02040604050505020304" pitchFamily="18" charset="0"/>
                <a:cs typeface="Arial" panose="020B0604020202020204" pitchFamily="34" charset="0"/>
              </a:defRPr>
            </a:lvl3pPr>
            <a:lvl4pPr marL="1600200" indent="-228600">
              <a:defRPr>
                <a:solidFill>
                  <a:schemeClr val="tx1"/>
                </a:solidFill>
                <a:latin typeface="Century Schoolbook" panose="02040604050505020304" pitchFamily="18" charset="0"/>
                <a:cs typeface="Arial" panose="020B0604020202020204" pitchFamily="34" charset="0"/>
              </a:defRPr>
            </a:lvl4pPr>
            <a:lvl5pPr marL="2057400" indent="-22860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fld id="{127FE5BD-9E1D-40D7-A183-D76A3B0AE4A3}" type="slidenum">
              <a:rPr lang="en-US" altLang="en-US" smtClean="0">
                <a:latin typeface="Calibri" panose="020F0502020204030204" pitchFamily="34" charset="0"/>
              </a:rPr>
              <a:pPr/>
              <a:t>11</a:t>
            </a:fld>
            <a:endParaRPr lang="en-US" altLang="en-US">
              <a:latin typeface="Calibri" panose="020F0502020204030204" pitchFamily="34" charset="0"/>
            </a:endParaRPr>
          </a:p>
        </p:txBody>
      </p:sp>
    </p:spTree>
    <p:extLst>
      <p:ext uri="{BB962C8B-B14F-4D97-AF65-F5344CB8AC3E}">
        <p14:creationId xmlns:p14="http://schemas.microsoft.com/office/powerpoint/2010/main" val="26751479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000"/>
              <a:t>It is important to keep in mind that district-sponsored charter schools are a part of the district. The needs of their teachers and students must be included as part of the data that is analyzed when determining prioritized needs. </a:t>
            </a:r>
          </a:p>
          <a:p>
            <a:endParaRPr lang="en-US" altLang="en-US" sz="1000"/>
          </a:p>
          <a:p>
            <a:r>
              <a:rPr lang="en-US" altLang="en-US" sz="1000"/>
              <a:t>Once priority needs are determined it is always possible that the strategies identified will not directly impact all teachers (.e.g., focus on K-3 reading and HS teachers).</a:t>
            </a:r>
          </a:p>
          <a:p>
            <a:endParaRPr lang="en-US" altLang="en-US" sz="1000"/>
          </a:p>
          <a:p>
            <a:r>
              <a:rPr lang="en-US" altLang="en-US" sz="1000"/>
              <a:t>While charter schools do not get an “allocation” like private schools, they do have unique needs that should be considered. There are several different approaches to supporting charter schools that districts have taken. Ultimately it comes down to good communication between districts and charters.</a:t>
            </a:r>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Schoolbook" panose="02040604050505020304" pitchFamily="18" charset="0"/>
                <a:cs typeface="Arial" panose="020B0604020202020204" pitchFamily="34" charset="0"/>
              </a:defRPr>
            </a:lvl1pPr>
            <a:lvl2pPr marL="715963" indent="-274638">
              <a:defRPr>
                <a:solidFill>
                  <a:schemeClr val="tx1"/>
                </a:solidFill>
                <a:latin typeface="Century Schoolbook" panose="02040604050505020304" pitchFamily="18" charset="0"/>
                <a:cs typeface="Arial" panose="020B0604020202020204" pitchFamily="34" charset="0"/>
              </a:defRPr>
            </a:lvl2pPr>
            <a:lvl3pPr marL="1101725" indent="-219075">
              <a:defRPr>
                <a:solidFill>
                  <a:schemeClr val="tx1"/>
                </a:solidFill>
                <a:latin typeface="Century Schoolbook" panose="02040604050505020304" pitchFamily="18" charset="0"/>
                <a:cs typeface="Arial" panose="020B0604020202020204" pitchFamily="34" charset="0"/>
              </a:defRPr>
            </a:lvl3pPr>
            <a:lvl4pPr marL="1541463" indent="-219075">
              <a:defRPr>
                <a:solidFill>
                  <a:schemeClr val="tx1"/>
                </a:solidFill>
                <a:latin typeface="Century Schoolbook" panose="02040604050505020304" pitchFamily="18" charset="0"/>
                <a:cs typeface="Arial" panose="020B0604020202020204" pitchFamily="34" charset="0"/>
              </a:defRPr>
            </a:lvl4pPr>
            <a:lvl5pPr marL="1982788" indent="-219075">
              <a:defRPr>
                <a:solidFill>
                  <a:schemeClr val="tx1"/>
                </a:solidFill>
                <a:latin typeface="Century Schoolbook" panose="02040604050505020304" pitchFamily="18" charset="0"/>
                <a:cs typeface="Arial" panose="020B0604020202020204" pitchFamily="34" charset="0"/>
              </a:defRPr>
            </a:lvl5pPr>
            <a:lvl6pPr marL="24399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8971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3543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115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fld id="{C7AC7CBD-3F5A-491A-A92A-B2E8AF1BD291}" type="slidenum">
              <a:rPr lang="en-US" altLang="en-US" smtClean="0">
                <a:latin typeface="Calibri" panose="020F0502020204030204" pitchFamily="34" charset="0"/>
              </a:rPr>
              <a:pPr/>
              <a:t>12</a:t>
            </a:fld>
            <a:endParaRPr lang="en-US" altLang="en-US">
              <a:latin typeface="Calibri" panose="020F0502020204030204" pitchFamily="34" charset="0"/>
            </a:endParaRPr>
          </a:p>
        </p:txBody>
      </p:sp>
    </p:spTree>
    <p:extLst>
      <p:ext uri="{BB962C8B-B14F-4D97-AF65-F5344CB8AC3E}">
        <p14:creationId xmlns:p14="http://schemas.microsoft.com/office/powerpoint/2010/main" val="358501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31774" eaLnBrk="1" hangingPunct="1">
              <a:spcBef>
                <a:spcPct val="0"/>
              </a:spcBef>
              <a:defRPr/>
            </a:pPr>
            <a:r>
              <a:rPr lang="en-US" altLang="en-US" sz="1000">
                <a:latin typeface="Calibri" pitchFamily="34" charset="0"/>
                <a:ea typeface="Calibri" pitchFamily="34" charset="0"/>
                <a:cs typeface="Calibri" pitchFamily="34" charset="0"/>
              </a:rPr>
              <a:t>The</a:t>
            </a:r>
            <a:r>
              <a:rPr lang="en-US" altLang="en-US" sz="1000" baseline="0">
                <a:latin typeface="Calibri" pitchFamily="34" charset="0"/>
                <a:ea typeface="Calibri" pitchFamily="34" charset="0"/>
                <a:cs typeface="Calibri" pitchFamily="34" charset="0"/>
              </a:rPr>
              <a:t> Budget narrative section is where districts describe what they will do to meet their identified needs. Based on the needs identified (the WHY), s</a:t>
            </a:r>
            <a:r>
              <a:rPr lang="en-US" altLang="en-US" sz="1000">
                <a:latin typeface="Calibri" pitchFamily="34" charset="0"/>
                <a:ea typeface="Calibri" pitchFamily="34" charset="0"/>
                <a:cs typeface="Calibri" pitchFamily="34" charset="0"/>
              </a:rPr>
              <a:t>trategies in the Budget Narrative should describe WHAT,</a:t>
            </a:r>
            <a:r>
              <a:rPr lang="en-US" altLang="en-US" sz="1000" baseline="0">
                <a:latin typeface="Calibri" pitchFamily="34" charset="0"/>
                <a:ea typeface="Calibri" pitchFamily="34" charset="0"/>
                <a:cs typeface="Calibri" pitchFamily="34" charset="0"/>
              </a:rPr>
              <a:t> WHO and HOW.</a:t>
            </a:r>
          </a:p>
          <a:p>
            <a:pPr defTabSz="931774" eaLnBrk="1" hangingPunct="1">
              <a:spcBef>
                <a:spcPct val="0"/>
              </a:spcBef>
              <a:defRPr/>
            </a:pPr>
            <a:endParaRPr lang="en-US" altLang="en-US" sz="1000" i="1">
              <a:latin typeface="Calibri" pitchFamily="34" charset="0"/>
              <a:ea typeface="Calibri" pitchFamily="34" charset="0"/>
              <a:cs typeface="Calibri" pitchFamily="34" charset="0"/>
            </a:endParaRPr>
          </a:p>
          <a:p>
            <a:pPr eaLnBrk="1" hangingPunct="1">
              <a:spcBef>
                <a:spcPct val="0"/>
              </a:spcBef>
            </a:pPr>
            <a:r>
              <a:rPr lang="en-US" altLang="en-US" sz="1000" b="1"/>
              <a:t>FOR THE WHAT</a:t>
            </a:r>
          </a:p>
          <a:p>
            <a:pPr eaLnBrk="1" hangingPunct="1">
              <a:spcBef>
                <a:spcPct val="0"/>
              </a:spcBef>
            </a:pPr>
            <a:r>
              <a:rPr lang="en-US" altLang="en-US" sz="1000"/>
              <a:t>All strategies must tie back to a prioritized need listed in the Needs Assessment. The description needs to provide a picture of what knowledge and skills participants will walk away with. </a:t>
            </a:r>
          </a:p>
          <a:p>
            <a:pPr eaLnBrk="1" hangingPunct="1">
              <a:spcBef>
                <a:spcPct val="0"/>
              </a:spcBef>
            </a:pPr>
            <a:endParaRPr lang="en-US" altLang="en-US" sz="1000" b="1"/>
          </a:p>
          <a:p>
            <a:pPr eaLnBrk="1" hangingPunct="1">
              <a:spcBef>
                <a:spcPct val="0"/>
              </a:spcBef>
            </a:pPr>
            <a:r>
              <a:rPr lang="en-US" altLang="en-US" sz="1000" b="1"/>
              <a:t>THE WHO SHOULD</a:t>
            </a:r>
          </a:p>
          <a:p>
            <a:pPr eaLnBrk="1" hangingPunct="1">
              <a:spcBef>
                <a:spcPct val="0"/>
              </a:spcBef>
            </a:pPr>
            <a:r>
              <a:rPr lang="en-US" altLang="en-US" sz="1000"/>
              <a:t>List the type</a:t>
            </a:r>
            <a:r>
              <a:rPr lang="en-US" altLang="en-US" sz="1000" baseline="0"/>
              <a:t> and number of participants. Individual names are not necessary.</a:t>
            </a:r>
            <a:endParaRPr lang="en-US" altLang="en-US" sz="1000"/>
          </a:p>
          <a:p>
            <a:pPr defTabSz="931774" eaLnBrk="1" hangingPunct="1">
              <a:spcBef>
                <a:spcPct val="0"/>
              </a:spcBef>
              <a:defRPr/>
            </a:pPr>
            <a:endParaRPr lang="en-US" altLang="en-US" sz="1000"/>
          </a:p>
          <a:p>
            <a:pPr eaLnBrk="1" hangingPunct="1">
              <a:spcBef>
                <a:spcPct val="0"/>
              </a:spcBef>
            </a:pPr>
            <a:r>
              <a:rPr lang="en-US" altLang="en-US" sz="1000"/>
              <a:t>The </a:t>
            </a:r>
            <a:r>
              <a:rPr lang="en-US" altLang="en-US" sz="1000" b="1"/>
              <a:t>HOW</a:t>
            </a:r>
            <a:r>
              <a:rPr lang="en-US" altLang="en-US" sz="1000"/>
              <a:t> is about identifying the measure(s)/process you are planning to use to determine whether the strategy is generating the results you expect. </a:t>
            </a:r>
            <a:r>
              <a:rPr lang="en-US" altLang="en-US" sz="1000">
                <a:cs typeface="Calibri" panose="020F0502020204030204" pitchFamily="34" charset="0"/>
              </a:rPr>
              <a:t>It is important to note that impact is not restricted to student achievement, and can include impact on educator practice</a:t>
            </a:r>
            <a:r>
              <a:rPr lang="en-US" altLang="en-US" sz="1000" i="1">
                <a:cs typeface="Calibri" panose="020F0502020204030204" pitchFamily="34" charset="0"/>
              </a:rPr>
              <a:t>. Evidence of impact could include surveys, educator evaluation data, attendance, behavior, graduation rate, course participation, etc.</a:t>
            </a:r>
          </a:p>
          <a:p>
            <a:endParaRPr lang="en-US" altLang="en-US" sz="1000"/>
          </a:p>
          <a:p>
            <a:r>
              <a:rPr lang="en-US" altLang="en-US" sz="1000"/>
              <a:t>Just as we would not give students a multiple choice test to measure their demonstration of a performance-based skill, we need to make sure we have the right fit of the measure of our strategy for improving educator</a:t>
            </a:r>
            <a:r>
              <a:rPr lang="en-US" altLang="en-US" sz="1000" baseline="0"/>
              <a:t> practice</a:t>
            </a:r>
            <a:r>
              <a:rPr lang="en-US" altLang="en-US" sz="1000"/>
              <a:t>. What are we trying to change and how can we measure that change? </a:t>
            </a:r>
          </a:p>
          <a:p>
            <a:pPr defTabSz="931774" eaLnBrk="1" hangingPunct="1">
              <a:spcBef>
                <a:spcPct val="0"/>
              </a:spcBef>
              <a:defRPr/>
            </a:pPr>
            <a:endParaRPr lang="en-US" altLang="en-US" sz="100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Schoolbook" panose="02040604050505020304" pitchFamily="18" charset="0"/>
                <a:cs typeface="Arial" panose="020B0604020202020204" pitchFamily="34" charset="0"/>
              </a:defRPr>
            </a:lvl1pPr>
            <a:lvl2pPr marL="715963" indent="-274638">
              <a:defRPr>
                <a:solidFill>
                  <a:schemeClr val="tx1"/>
                </a:solidFill>
                <a:latin typeface="Century Schoolbook" panose="02040604050505020304" pitchFamily="18" charset="0"/>
                <a:cs typeface="Arial" panose="020B0604020202020204" pitchFamily="34" charset="0"/>
              </a:defRPr>
            </a:lvl2pPr>
            <a:lvl3pPr marL="1101725" indent="-219075">
              <a:defRPr>
                <a:solidFill>
                  <a:schemeClr val="tx1"/>
                </a:solidFill>
                <a:latin typeface="Century Schoolbook" panose="02040604050505020304" pitchFamily="18" charset="0"/>
                <a:cs typeface="Arial" panose="020B0604020202020204" pitchFamily="34" charset="0"/>
              </a:defRPr>
            </a:lvl3pPr>
            <a:lvl4pPr marL="1541463" indent="-219075">
              <a:defRPr>
                <a:solidFill>
                  <a:schemeClr val="tx1"/>
                </a:solidFill>
                <a:latin typeface="Century Schoolbook" panose="02040604050505020304" pitchFamily="18" charset="0"/>
                <a:cs typeface="Arial" panose="020B0604020202020204" pitchFamily="34" charset="0"/>
              </a:defRPr>
            </a:lvl4pPr>
            <a:lvl5pPr marL="1982788" indent="-219075">
              <a:defRPr>
                <a:solidFill>
                  <a:schemeClr val="tx1"/>
                </a:solidFill>
                <a:latin typeface="Century Schoolbook" panose="02040604050505020304" pitchFamily="18" charset="0"/>
                <a:cs typeface="Arial" panose="020B0604020202020204" pitchFamily="34" charset="0"/>
              </a:defRPr>
            </a:lvl5pPr>
            <a:lvl6pPr marL="24399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8971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3543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115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fld id="{C7AC7CBD-3F5A-491A-A92A-B2E8AF1BD291}" type="slidenum">
              <a:rPr lang="en-US" altLang="en-US" smtClean="0">
                <a:latin typeface="Calibri" panose="020F0502020204030204" pitchFamily="34" charset="0"/>
              </a:rPr>
              <a:pPr/>
              <a:t>13</a:t>
            </a:fld>
            <a:endParaRPr lang="en-US" altLang="en-US">
              <a:latin typeface="Calibri" panose="020F0502020204030204" pitchFamily="34" charset="0"/>
            </a:endParaRPr>
          </a:p>
        </p:txBody>
      </p:sp>
    </p:spTree>
    <p:extLst>
      <p:ext uri="{BB962C8B-B14F-4D97-AF65-F5344CB8AC3E}">
        <p14:creationId xmlns:p14="http://schemas.microsoft.com/office/powerpoint/2010/main" val="10720083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a:t>This slide includes the definition</a:t>
            </a:r>
            <a:r>
              <a:rPr lang="en-US" altLang="en-US" baseline="0"/>
              <a:t> of professional learning as described in ESSA.</a:t>
            </a:r>
            <a:r>
              <a:rPr lang="en-US" altLang="en-US"/>
              <a:t> PL </a:t>
            </a:r>
            <a:r>
              <a:rPr lang="en-US" altLang="en-US" baseline="0"/>
              <a:t>must be ongoing, </a:t>
            </a:r>
            <a:r>
              <a:rPr lang="en-US" altLang="en-US"/>
              <a:t>job-embedded, differentiated, and classroom-based. </a:t>
            </a:r>
            <a:r>
              <a:rPr lang="en-US" altLang="en-US" baseline="0"/>
              <a:t>This definition is intended to </a:t>
            </a:r>
            <a:r>
              <a:rPr lang="en-US" altLang="en-US"/>
              <a:t>remind states and districts that one-day conferences and workshops, when done in isolation, do not meet this requirement.</a:t>
            </a:r>
            <a:r>
              <a:rPr lang="en-US" altLang="en-US" baseline="0"/>
              <a:t> Districts that would like to fund workshops or conferences should include a description of how it </a:t>
            </a:r>
            <a:r>
              <a:rPr lang="en-US" altLang="en-US"/>
              <a:t>is part of a sustained, job-embedded plan for professional learning in it’s description</a:t>
            </a:r>
            <a:r>
              <a:rPr lang="en-US" altLang="en-US" baseline="0"/>
              <a:t> of WHAT.</a:t>
            </a:r>
            <a:endParaRPr lang="en-US" altLang="en-US"/>
          </a:p>
          <a:p>
            <a:endParaRPr lang="en-US" altLang="en-US"/>
          </a:p>
          <a:p>
            <a:r>
              <a:rPr lang="en-US" altLang="en-US"/>
              <a:t>This USED definition brings up the issue of conferences and workshops. Sending individuals to conferences is a common practice and can be a valuable one when it is part of a larger strategy. Many districts use a “train the trainer” approach sending a few individuals to bring back information. </a:t>
            </a:r>
          </a:p>
          <a:p>
            <a:endParaRPr lang="en-US" altLang="en-US"/>
          </a:p>
          <a:p>
            <a:r>
              <a:rPr lang="en-US" altLang="en-US"/>
              <a:t>Some questions to consider when thinking about conference attendance include:</a:t>
            </a:r>
          </a:p>
          <a:p>
            <a:r>
              <a:rPr lang="en-US" altLang="en-US"/>
              <a:t>What is the role of the conference in meeting the prioritized need? How is it part of a sustained, job-embedded plan for professional learning?</a:t>
            </a:r>
          </a:p>
          <a:p>
            <a:r>
              <a:rPr lang="en-US" altLang="en-US">
                <a:cs typeface="Calibri" panose="020F0502020204030204" pitchFamily="34" charset="0"/>
              </a:rPr>
              <a:t>What is the plan for delivering the content so that the learning extends beyond those who attended?</a:t>
            </a:r>
          </a:p>
          <a:p>
            <a:endParaRPr lang="en-US" altLang="en-US">
              <a:cs typeface="Calibri" panose="020F0502020204030204" pitchFamily="34" charset="0"/>
            </a:endParaRPr>
          </a:p>
          <a:p>
            <a:r>
              <a:rPr lang="en-US" altLang="en-US">
                <a:cs typeface="Calibri" panose="020F0502020204030204" pitchFamily="34" charset="0"/>
              </a:rPr>
              <a:t>If you include conference attendance as an activity</a:t>
            </a:r>
            <a:r>
              <a:rPr lang="en-US" altLang="en-US" baseline="0">
                <a:cs typeface="Calibri" panose="020F0502020204030204" pitchFamily="34" charset="0"/>
              </a:rPr>
              <a:t> </a:t>
            </a:r>
            <a:r>
              <a:rPr lang="en-US" altLang="en-US">
                <a:cs typeface="Calibri" panose="020F0502020204030204" pitchFamily="34" charset="0"/>
              </a:rPr>
              <a:t>and do not articulate how it will be part of a larger strategy (what will the follow up be?) your reviewer will ask you. </a:t>
            </a:r>
          </a:p>
          <a:p>
            <a:endParaRPr lang="en-US" altLang="en-US">
              <a:cs typeface="Calibri" panose="020F0502020204030204" pitchFamily="34" charset="0"/>
            </a:endParaRPr>
          </a:p>
          <a:p>
            <a:endParaRPr lang="en-US" altLang="en-US" baseline="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Schoolbook" panose="02040604050505020304" pitchFamily="18" charset="0"/>
                <a:cs typeface="Arial" panose="020B0604020202020204" pitchFamily="34" charset="0"/>
              </a:defRPr>
            </a:lvl1pPr>
            <a:lvl2pPr marL="729566" indent="-279856">
              <a:defRPr>
                <a:solidFill>
                  <a:schemeClr val="tx1"/>
                </a:solidFill>
                <a:latin typeface="Century Schoolbook" panose="02040604050505020304" pitchFamily="18" charset="0"/>
                <a:cs typeface="Arial" panose="020B0604020202020204" pitchFamily="34" charset="0"/>
              </a:defRPr>
            </a:lvl2pPr>
            <a:lvl3pPr marL="1122658" indent="-223237">
              <a:defRPr>
                <a:solidFill>
                  <a:schemeClr val="tx1"/>
                </a:solidFill>
                <a:latin typeface="Century Schoolbook" panose="02040604050505020304" pitchFamily="18" charset="0"/>
                <a:cs typeface="Arial" panose="020B0604020202020204" pitchFamily="34" charset="0"/>
              </a:defRPr>
            </a:lvl3pPr>
            <a:lvl4pPr marL="1570751" indent="-223237">
              <a:defRPr>
                <a:solidFill>
                  <a:schemeClr val="tx1"/>
                </a:solidFill>
                <a:latin typeface="Century Schoolbook" panose="02040604050505020304" pitchFamily="18" charset="0"/>
                <a:cs typeface="Arial" panose="020B0604020202020204" pitchFamily="34" charset="0"/>
              </a:defRPr>
            </a:lvl4pPr>
            <a:lvl5pPr marL="2020461" indent="-223237">
              <a:defRPr>
                <a:solidFill>
                  <a:schemeClr val="tx1"/>
                </a:solidFill>
                <a:latin typeface="Century Schoolbook" panose="02040604050505020304" pitchFamily="18" charset="0"/>
                <a:cs typeface="Arial" panose="020B0604020202020204" pitchFamily="34" charset="0"/>
              </a:defRPr>
            </a:lvl5pPr>
            <a:lvl6pPr marL="2486348" indent="-223237"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52235" indent="-223237"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18121" indent="-223237"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4008" indent="-223237"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fld id="{EACA39BB-8C0B-4337-860B-1D99ACB7267B}" type="slidenum">
              <a:rPr lang="en-US" altLang="en-US" smtClean="0">
                <a:latin typeface="Calibri" panose="020F0502020204030204" pitchFamily="34" charset="0"/>
              </a:rPr>
              <a:pPr/>
              <a:t>14</a:t>
            </a:fld>
            <a:endParaRPr lang="en-US" altLang="en-US">
              <a:latin typeface="Calibri" panose="020F0502020204030204" pitchFamily="34" charset="0"/>
            </a:endParaRPr>
          </a:p>
        </p:txBody>
      </p:sp>
    </p:spTree>
    <p:extLst>
      <p:ext uri="{BB962C8B-B14F-4D97-AF65-F5344CB8AC3E}">
        <p14:creationId xmlns:p14="http://schemas.microsoft.com/office/powerpoint/2010/main" val="19393484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is an example of a Title II-A line item. All activities in the CIP Budget narrative must connect back to the needs assessment section. This provides the “WHY”.</a:t>
            </a:r>
          </a:p>
          <a:p>
            <a:endParaRPr lang="en-US"/>
          </a:p>
          <a:p>
            <a:r>
              <a:rPr lang="en-US"/>
              <a:t>The description does not need to be long, as long as it includes all the components you see listed. For the HOW, while it is often hard to draw a direct throughline from PL to student performance, the goal of Title IIA is to improve outcomes for students. The leading measures are those related to adult behaviors, but there is a place for lagging measures as well.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pink highlight shows how to demonstrate that the activity meets the USED definition of PL.</a:t>
            </a:r>
          </a:p>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17106589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a:t>Sometimes districts have the most difficulty with the HOW (measuring impact). A Theory of Action model works really well for helping to articulate what impact you are looking for.</a:t>
            </a:r>
          </a:p>
          <a:p>
            <a:endParaRPr lang="en-US" altLang="en-US"/>
          </a:p>
          <a:p>
            <a:r>
              <a:rPr lang="en-US" altLang="en-US"/>
              <a:t>If we…  The “If” part of the statement describes or is aligned to the evidence-based practice that will be implemented </a:t>
            </a:r>
          </a:p>
          <a:p>
            <a:r>
              <a:rPr lang="en-US" altLang="en-US"/>
              <a:t>Then… what changes we will see in adult behavior/practice</a:t>
            </a:r>
          </a:p>
          <a:p>
            <a:r>
              <a:rPr lang="en-US" altLang="en-US"/>
              <a:t>And…outcomes we are seeking for students.</a:t>
            </a:r>
          </a:p>
          <a:p>
            <a:endParaRPr lang="en-US" altLang="en-US"/>
          </a:p>
          <a:p>
            <a:r>
              <a:rPr lang="en-US" altLang="en-US"/>
              <a:t>Using a TOA model can help you succinctly describe what you are doing, why, and how you will know it is working.</a:t>
            </a:r>
          </a:p>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40829472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Here is the same activity we looked at earlier, in a TOA model that gets at the required components of WHAT, WHO, HOW and the definition of PD</a:t>
            </a:r>
          </a:p>
          <a:p>
            <a:endParaRPr lang="en-US" dirty="0"/>
          </a:p>
          <a:p>
            <a:r>
              <a:rPr lang="en-US" dirty="0"/>
              <a:t>YELLOW = WHAT</a:t>
            </a:r>
          </a:p>
          <a:p>
            <a:r>
              <a:rPr lang="en-US" dirty="0"/>
              <a:t>GREY= WHO</a:t>
            </a:r>
          </a:p>
          <a:p>
            <a:r>
              <a:rPr lang="en-US" dirty="0"/>
              <a:t>GREEN= USED PL definition</a:t>
            </a:r>
          </a:p>
          <a:p>
            <a:r>
              <a:rPr lang="en-US" dirty="0"/>
              <a:t>BLUE = HOW</a:t>
            </a:r>
          </a:p>
        </p:txBody>
      </p:sp>
      <p:sp>
        <p:nvSpPr>
          <p:cNvPr id="4" name="Slide Number Placeholder 3"/>
          <p:cNvSpPr>
            <a:spLocks noGrp="1"/>
          </p:cNvSpPr>
          <p:nvPr>
            <p:ph type="sldNum" sz="quarter" idx="5"/>
          </p:nvPr>
        </p:nvSpPr>
        <p:spPr/>
        <p:txBody>
          <a:bodyPr/>
          <a:lstStyle/>
          <a:p>
            <a:fld id="{42042C83-F474-4689-992F-134064305DAD}" type="slidenum">
              <a:rPr lang="en-US" smtClean="0"/>
              <a:t>17</a:t>
            </a:fld>
            <a:endParaRPr lang="en-US"/>
          </a:p>
        </p:txBody>
      </p:sp>
    </p:spTree>
    <p:extLst>
      <p:ext uri="{BB962C8B-B14F-4D97-AF65-F5344CB8AC3E}">
        <p14:creationId xmlns:p14="http://schemas.microsoft.com/office/powerpoint/2010/main" val="28087182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0"/>
              </a:spcAft>
            </a:pPr>
            <a:r>
              <a:rPr lang="en-US" sz="1000">
                <a:effectLst/>
                <a:latin typeface="Calibri" panose="020F0502020204030204" pitchFamily="34" charset="0"/>
                <a:ea typeface="Calibri" panose="020F0502020204030204" pitchFamily="34" charset="0"/>
                <a:cs typeface="Calibri" panose="020F0502020204030204" pitchFamily="34" charset="0"/>
              </a:rPr>
              <a:t>The third section of the CIP Budget Narrative that may need to be completed is the Equitable Services Worksheet. This worksheet appears as a tab in the district’s application once the district has entered the names of the participating private schools through the Private Schools section on the CIP Budget Narrative dashboard. The yellow boxes in the worksheet indicate fields that must be completed by the district. The remaining boxes will be auto-calculated.</a:t>
            </a:r>
          </a:p>
          <a:p>
            <a:pPr marL="0" marR="0" algn="just">
              <a:lnSpc>
                <a:spcPct val="115000"/>
              </a:lnSpc>
              <a:spcBef>
                <a:spcPts val="0"/>
              </a:spcBef>
              <a:spcAft>
                <a:spcPts val="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en-US" sz="1000" b="1">
                <a:effectLst/>
                <a:latin typeface="Calibri" panose="020F0502020204030204" pitchFamily="34" charset="0"/>
                <a:ea typeface="Calibri" panose="020F0502020204030204" pitchFamily="34" charset="0"/>
                <a:cs typeface="Calibri" panose="020F0502020204030204" pitchFamily="34" charset="0"/>
              </a:rPr>
              <a:t>Student Enrollment:</a:t>
            </a:r>
            <a:r>
              <a:rPr lang="en-US" sz="1000">
                <a:effectLst/>
                <a:latin typeface="Calibri" panose="020F0502020204030204" pitchFamily="34" charset="0"/>
                <a:ea typeface="Calibri" panose="020F0502020204030204" pitchFamily="34" charset="0"/>
                <a:cs typeface="Calibri" panose="020F0502020204030204" pitchFamily="34" charset="0"/>
              </a:rPr>
              <a:t> For </a:t>
            </a:r>
            <a:r>
              <a:rPr lang="en-US" sz="1000" i="1">
                <a:effectLst/>
                <a:latin typeface="Calibri" panose="020F0502020204030204" pitchFamily="34" charset="0"/>
                <a:ea typeface="Calibri" panose="020F0502020204030204" pitchFamily="34" charset="0"/>
                <a:cs typeface="Calibri" panose="020F0502020204030204" pitchFamily="34" charset="0"/>
              </a:rPr>
              <a:t>District Enrollment</a:t>
            </a:r>
            <a:r>
              <a:rPr lang="en-US" sz="1000">
                <a:effectLst/>
                <a:latin typeface="Calibri" panose="020F0502020204030204" pitchFamily="34" charset="0"/>
                <a:ea typeface="Calibri" panose="020F0502020204030204" pitchFamily="34" charset="0"/>
                <a:cs typeface="Calibri" panose="020F0502020204030204" pitchFamily="34" charset="0"/>
              </a:rPr>
              <a:t> enter the total student enrollment in the district; for </a:t>
            </a:r>
            <a:r>
              <a:rPr lang="en-US" sz="1000" i="1">
                <a:effectLst/>
                <a:latin typeface="Calibri" panose="020F0502020204030204" pitchFamily="34" charset="0"/>
                <a:ea typeface="Calibri" panose="020F0502020204030204" pitchFamily="34" charset="0"/>
                <a:cs typeface="Calibri" panose="020F0502020204030204" pitchFamily="34" charset="0"/>
              </a:rPr>
              <a:t>Participating Private School Enrollment</a:t>
            </a:r>
            <a:r>
              <a:rPr lang="en-US" sz="1000">
                <a:effectLst/>
                <a:latin typeface="Calibri" panose="020F0502020204030204" pitchFamily="34" charset="0"/>
                <a:ea typeface="Calibri" panose="020F0502020204030204" pitchFamily="34" charset="0"/>
                <a:cs typeface="Calibri" panose="020F0502020204030204" pitchFamily="34" charset="0"/>
              </a:rPr>
              <a:t> enter the total enrollment of the participating private school(s). The worksheet will automatically add these two numbers to calculate the </a:t>
            </a:r>
            <a:r>
              <a:rPr lang="en-US" sz="1000" i="1">
                <a:effectLst/>
                <a:latin typeface="Calibri" panose="020F0502020204030204" pitchFamily="34" charset="0"/>
                <a:ea typeface="Calibri" panose="020F0502020204030204" pitchFamily="34" charset="0"/>
                <a:cs typeface="Calibri" panose="020F0502020204030204" pitchFamily="34" charset="0"/>
              </a:rPr>
              <a:t>Total Enrollment</a:t>
            </a:r>
            <a:r>
              <a:rPr lang="en-US" sz="1000">
                <a:effectLst/>
                <a:latin typeface="Calibri" panose="020F0502020204030204" pitchFamily="34" charset="0"/>
                <a:ea typeface="Calibri" panose="020F0502020204030204" pitchFamily="34" charset="0"/>
                <a:cs typeface="Calibri" panose="020F0502020204030204" pitchFamily="34" charset="0"/>
              </a:rPr>
              <a:t>. </a:t>
            </a:r>
            <a:r>
              <a:rPr lang="en-US" sz="1000" b="1">
                <a:effectLst/>
                <a:latin typeface="Calibri" panose="020F0502020204030204" pitchFamily="34" charset="0"/>
                <a:ea typeface="Calibri" panose="020F0502020204030204" pitchFamily="34" charset="0"/>
                <a:cs typeface="Calibri" panose="020F0502020204030204" pitchFamily="34" charset="0"/>
              </a:rPr>
              <a:t>NOTE:</a:t>
            </a:r>
            <a:r>
              <a:rPr lang="en-US" sz="1000">
                <a:effectLst/>
                <a:latin typeface="Calibri" panose="020F0502020204030204" pitchFamily="34" charset="0"/>
                <a:ea typeface="Calibri" panose="020F0502020204030204" pitchFamily="34" charset="0"/>
                <a:cs typeface="Calibri" panose="020F0502020204030204" pitchFamily="34" charset="0"/>
              </a:rPr>
              <a:t> All students enrolled in the private school are included in the calculation, regardless of whether they live within the district boundaries.</a:t>
            </a:r>
          </a:p>
          <a:p>
            <a:pPr marL="0" marR="0" algn="just">
              <a:lnSpc>
                <a:spcPct val="115000"/>
              </a:lnSpc>
              <a:spcBef>
                <a:spcPts val="0"/>
              </a:spcBef>
              <a:spcAft>
                <a:spcPts val="100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en-US" sz="10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Title II, Part A Allocation: </a:t>
            </a: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For </a:t>
            </a:r>
            <a:r>
              <a:rPr lang="en-US" sz="1000" i="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District Title II, Part A Entitlement </a:t>
            </a: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enter the district allocation for Title II-A for the current year. For </a:t>
            </a:r>
            <a:r>
              <a:rPr lang="en-US" sz="1000" i="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Allocations for Administration, </a:t>
            </a: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include the costs</a:t>
            </a:r>
            <a:r>
              <a:rPr lang="en-US" sz="1000">
                <a:effectLst/>
                <a:latin typeface="Calibri" panose="020F0502020204030204" pitchFamily="34" charset="0"/>
                <a:ea typeface="Calibri" panose="020F0502020204030204" pitchFamily="34" charset="0"/>
                <a:cs typeface="Calibri" panose="020F0502020204030204" pitchFamily="34" charset="0"/>
              </a:rPr>
              <a:t> that are incurred in operating the grant which can include conducting meetings, negotiating contracts, processing purchase orders, accounting activities, file maintenance, conference registration, etc. </a:t>
            </a:r>
            <a:r>
              <a:rPr lang="en-US" sz="1000" b="1">
                <a:effectLst/>
                <a:latin typeface="Calibri" panose="020F0502020204030204" pitchFamily="34" charset="0"/>
                <a:ea typeface="Calibri" panose="020F0502020204030204" pitchFamily="34" charset="0"/>
                <a:cs typeface="Calibri" panose="020F0502020204030204" pitchFamily="34" charset="0"/>
              </a:rPr>
              <a:t>This amount cannot exceed the district’s negotiated indirect rate.</a:t>
            </a:r>
            <a:r>
              <a:rPr lang="en-US" sz="1000">
                <a:effectLst/>
                <a:latin typeface="Calibri" panose="020F0502020204030204" pitchFamily="34" charset="0"/>
                <a:ea typeface="Calibri" panose="020F0502020204030204" pitchFamily="34" charset="0"/>
                <a:cs typeface="Calibri" panose="020F0502020204030204" pitchFamily="34" charset="0"/>
              </a:rPr>
              <a:t> </a:t>
            </a: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worksheet will subtract these costs from the district entitlement to calculate the </a:t>
            </a:r>
            <a:r>
              <a:rPr lang="en-US" sz="1000" i="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District’s Remaining Allocation. </a:t>
            </a:r>
          </a:p>
          <a:p>
            <a:pPr marL="0" marR="0" algn="just">
              <a:lnSpc>
                <a:spcPct val="115000"/>
              </a:lnSpc>
              <a:spcBef>
                <a:spcPts val="0"/>
              </a:spcBef>
              <a:spcAft>
                <a:spcPts val="1000"/>
              </a:spcAft>
            </a:pP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1000"/>
              </a:spcAft>
            </a:pP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Once the remaining district allocation has been determined, the spreadsheet will calculate the </a:t>
            </a:r>
            <a:r>
              <a:rPr lang="en-US" sz="1000" i="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Per Pupil Allocation</a:t>
            </a: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and the resulting </a:t>
            </a:r>
            <a:r>
              <a:rPr lang="en-US" sz="1000" i="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Equitable Services Amount</a:t>
            </a:r>
            <a:r>
              <a:rPr lang="en-US" sz="1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This represents the funds that must be made available to the participating private school(s).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18</a:t>
            </a:fld>
            <a:endParaRPr lang="en-US"/>
          </a:p>
        </p:txBody>
      </p:sp>
    </p:spTree>
    <p:extLst>
      <p:ext uri="{BB962C8B-B14F-4D97-AF65-F5344CB8AC3E}">
        <p14:creationId xmlns:p14="http://schemas.microsoft.com/office/powerpoint/2010/main" val="611925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aseline="0"/>
          </a:p>
          <a:p>
            <a:r>
              <a:rPr lang="en-US" altLang="en-US" baseline="0"/>
              <a:t>Districts are responsible for ensuring that private schools have plans that meet the requirements of Title IIA, but do not need to communicate the content of those plans to ODE.  Those plans should reflect the same WHO, WHAT and HOW information. </a:t>
            </a:r>
            <a:endParaRPr lang="en-US" altLang="en-US"/>
          </a:p>
          <a:p>
            <a:endParaRPr lang="en-US" alt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Calibri" panose="020F0502020204030204" pitchFamily="34" charset="0"/>
                <a:cs typeface="Calibri" panose="020F0502020204030204" pitchFamily="34" charset="0"/>
              </a:rPr>
              <a:t>Details may be added to the Budget Narrative later if the school has not finalized its plan by the time the district is ready to submit</a:t>
            </a:r>
          </a:p>
          <a:p>
            <a:endParaRPr lang="en-US" altLang="en-US"/>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5734507-439F-4137-AF23-DBE1D40877DF}" type="slidenum">
              <a:rPr lang="en-US" altLang="en-US" sz="1300" smtClean="0"/>
              <a:pPr>
                <a:spcBef>
                  <a:spcPct val="0"/>
                </a:spcBef>
              </a:pPr>
              <a:t>19</a:t>
            </a:fld>
            <a:endParaRPr lang="en-US" altLang="en-US" sz="1300"/>
          </a:p>
        </p:txBody>
      </p:sp>
    </p:spTree>
    <p:extLst>
      <p:ext uri="{BB962C8B-B14F-4D97-AF65-F5344CB8AC3E}">
        <p14:creationId xmlns:p14="http://schemas.microsoft.com/office/powerpoint/2010/main" val="29542671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a:solidFill>
                  <a:schemeClr val="tx1"/>
                </a:solidFill>
                <a:effectLst/>
                <a:latin typeface="+mn-lt"/>
                <a:ea typeface="+mn-ea"/>
                <a:cs typeface="+mn-cs"/>
              </a:rPr>
              <a:t>LEAs can use Title II-A funds for a wide range of strategies and activities to support the quality and effectiveness of teachers, principals and other school leaders. Activities supported with these funds must: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Be consistent with the purpose of Title II-A and </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Address the learning needs of all students, including children with disabilities, English learners, and gifted and talented students. </a:t>
            </a:r>
          </a:p>
          <a:p>
            <a:pPr marL="171450" lvl="0" indent="-171450">
              <a:buFont typeface="Arial" panose="020B0604020202020204" pitchFamily="34" charset="0"/>
              <a:buChar char="•"/>
            </a:pPr>
            <a:endParaRPr lang="en-US" sz="1200" kern="1200">
              <a:solidFill>
                <a:schemeClr val="tx1"/>
              </a:solidFill>
              <a:effectLst/>
              <a:latin typeface="+mn-lt"/>
              <a:ea typeface="+mn-ea"/>
              <a:cs typeface="+mn-cs"/>
            </a:endParaRPr>
          </a:p>
          <a:p>
            <a:r>
              <a:rPr lang="en-US" altLang="en-US"/>
              <a:t>This is not an exclusive</a:t>
            </a:r>
            <a:r>
              <a:rPr lang="en-US" altLang="en-US" baseline="0"/>
              <a:t> list, but it </a:t>
            </a:r>
            <a:r>
              <a:rPr lang="en-US" altLang="en-US"/>
              <a:t>demonstrates that</a:t>
            </a:r>
            <a:r>
              <a:rPr lang="en-US" altLang="en-US" baseline="0"/>
              <a:t> there are many things Title IIA can fund related to improving teacher and leader quality. Something to consider is t</a:t>
            </a:r>
            <a:r>
              <a:rPr lang="en-US" altLang="en-US"/>
              <a:t>he emphasis the USED non-regulatory guidance places on systems- systems designed to support educators across the continuum</a:t>
            </a:r>
            <a:r>
              <a:rPr lang="en-US" altLang="en-US" baseline="0"/>
              <a:t> of their career as well as</a:t>
            </a:r>
            <a:r>
              <a:rPr lang="en-US" altLang="en-US"/>
              <a:t> systems designed to support students in accessing effective educators.</a:t>
            </a:r>
            <a:r>
              <a:rPr lang="en-US" altLang="en-US" baseline="0"/>
              <a:t> </a:t>
            </a:r>
            <a:r>
              <a:rPr lang="en-US" altLang="en-US">
                <a:latin typeface="Calibri" panose="020F0502020204030204" pitchFamily="34" charset="0"/>
                <a:cs typeface="Calibri" panose="020F0502020204030204" pitchFamily="34" charset="0"/>
              </a:rPr>
              <a:t>In other words, how can Title IIA funds be used “more strategically and for greater impact”?</a:t>
            </a:r>
          </a:p>
          <a:p>
            <a:endParaRPr lang="en-US" altLang="en-US"/>
          </a:p>
          <a:p>
            <a:endParaRPr lang="en-US" altLang="en-US"/>
          </a:p>
          <a:p>
            <a:endParaRPr lang="en-US" altLang="en-US"/>
          </a:p>
          <a:p>
            <a:endParaRPr lang="en-US" altLang="en-US"/>
          </a:p>
          <a:p>
            <a:endParaRPr lang="en-US" altLang="en-US"/>
          </a:p>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21</a:t>
            </a:fld>
            <a:endParaRPr lang="en-US" altLang="en-US">
              <a:latin typeface="Calibri" panose="020F0502020204030204" pitchFamily="34" charset="0"/>
            </a:endParaRPr>
          </a:p>
        </p:txBody>
      </p:sp>
    </p:spTree>
    <p:extLst>
      <p:ext uri="{BB962C8B-B14F-4D97-AF65-F5344CB8AC3E}">
        <p14:creationId xmlns:p14="http://schemas.microsoft.com/office/powerpoint/2010/main" val="352752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presentation will provide</a:t>
            </a:r>
            <a:r>
              <a:rPr lang="en-US" baseline="0"/>
              <a:t> </a:t>
            </a:r>
            <a:r>
              <a:rPr lang="en-US"/>
              <a:t>an overview of </a:t>
            </a:r>
            <a:r>
              <a:rPr lang="en-US" baseline="0"/>
              <a:t>the basic components and requirements of Title II-A including funding &amp; eligibility, timelines and major milestones, as well as a discussion of  the requirements for providing equitable services to private schools. </a:t>
            </a:r>
          </a:p>
          <a:p>
            <a:endParaRPr lang="en-US" baseline="0"/>
          </a:p>
          <a:p>
            <a:r>
              <a:rPr lang="en-US" baseline="0"/>
              <a:t>We’ll also discuss requirements for submitting the Title IIA application, allowable uses of funds and how Title IIA funds can be used to support district continuous improvement plans and goals.</a:t>
            </a:r>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2</a:t>
            </a:fld>
            <a:endParaRPr lang="en-US" altLang="en-US"/>
          </a:p>
        </p:txBody>
      </p:sp>
    </p:spTree>
    <p:extLst>
      <p:ext uri="{BB962C8B-B14F-4D97-AF65-F5344CB8AC3E}">
        <p14:creationId xmlns:p14="http://schemas.microsoft.com/office/powerpoint/2010/main" val="2025991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Only the portion of the salary that provides direct support of Title IIA allowable activities can be charged to Title II-A</a:t>
            </a:r>
          </a:p>
          <a:p>
            <a:endParaRPr lang="en-US"/>
          </a:p>
          <a:p>
            <a:r>
              <a:rPr lang="en-US"/>
              <a:t>Time and effort documentation must be maintained for staff paid with Title II-A funds</a:t>
            </a:r>
          </a:p>
        </p:txBody>
      </p:sp>
      <p:sp>
        <p:nvSpPr>
          <p:cNvPr id="4" name="Slide Number Placeholder 3"/>
          <p:cNvSpPr>
            <a:spLocks noGrp="1"/>
          </p:cNvSpPr>
          <p:nvPr>
            <p:ph type="sldNum" sz="quarter" idx="5"/>
          </p:nvPr>
        </p:nvSpPr>
        <p:spPr/>
        <p:txBody>
          <a:bodyPr/>
          <a:lstStyle/>
          <a:p>
            <a:fld id="{42042C83-F474-4689-992F-134064305DAD}" type="slidenum">
              <a:rPr lang="en-US" smtClean="0"/>
              <a:t>22</a:t>
            </a:fld>
            <a:endParaRPr lang="en-US"/>
          </a:p>
        </p:txBody>
      </p:sp>
    </p:spTree>
    <p:extLst>
      <p:ext uri="{BB962C8B-B14F-4D97-AF65-F5344CB8AC3E}">
        <p14:creationId xmlns:p14="http://schemas.microsoft.com/office/powerpoint/2010/main" val="29163612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Reminder that all activities are for educators, not direct benefit to students</a:t>
            </a:r>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23</a:t>
            </a:fld>
            <a:endParaRPr lang="en-US" altLang="en-US">
              <a:latin typeface="Calibri" panose="020F0502020204030204" pitchFamily="34" charset="0"/>
            </a:endParaRPr>
          </a:p>
        </p:txBody>
      </p:sp>
    </p:spTree>
    <p:extLst>
      <p:ext uri="{BB962C8B-B14F-4D97-AF65-F5344CB8AC3E}">
        <p14:creationId xmlns:p14="http://schemas.microsoft.com/office/powerpoint/2010/main" val="38578175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r>
              <a:rPr lang="en-US"/>
              <a:t>There</a:t>
            </a:r>
            <a:r>
              <a:rPr lang="en-US" baseline="0"/>
              <a:t> are a wide variety of resources available to support districts with Title IIA. The CIP Budget Narrative User Guide and Checklists are particularly helpful tools when submitting the narrative application.</a:t>
            </a:r>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24</a:t>
            </a:fld>
            <a:endParaRPr lang="en-US"/>
          </a:p>
        </p:txBody>
      </p:sp>
    </p:spTree>
    <p:extLst>
      <p:ext uri="{BB962C8B-B14F-4D97-AF65-F5344CB8AC3E}">
        <p14:creationId xmlns:p14="http://schemas.microsoft.com/office/powerpoint/2010/main" val="24613065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have divided</a:t>
            </a:r>
            <a:r>
              <a:rPr lang="en-US" baseline="0"/>
              <a:t> up the state into four sections. Each of us serves as the primary contact for the districts in these ESDs</a:t>
            </a:r>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25</a:t>
            </a:fld>
            <a:endParaRPr lang="en-US"/>
          </a:p>
        </p:txBody>
      </p:sp>
    </p:spTree>
    <p:extLst>
      <p:ext uri="{BB962C8B-B14F-4D97-AF65-F5344CB8AC3E}">
        <p14:creationId xmlns:p14="http://schemas.microsoft.com/office/powerpoint/2010/main" val="13355532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team has moved from a programmatic</a:t>
            </a:r>
            <a:r>
              <a:rPr lang="en-US" baseline="0"/>
              <a:t> model </a:t>
            </a:r>
            <a:r>
              <a:rPr lang="en-US"/>
              <a:t>to</a:t>
            </a:r>
            <a:r>
              <a:rPr lang="en-US" baseline="0"/>
              <a:t> a regional support model. Each of us has taken a section of the state to support across Titles IA, IIA, IVA and VB.</a:t>
            </a:r>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26</a:t>
            </a:fld>
            <a:endParaRPr lang="en-US"/>
          </a:p>
        </p:txBody>
      </p:sp>
    </p:spTree>
    <p:extLst>
      <p:ext uri="{BB962C8B-B14F-4D97-AF65-F5344CB8AC3E}">
        <p14:creationId xmlns:p14="http://schemas.microsoft.com/office/powerpoint/2010/main" val="2514325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B010C-F5C5-84F2-9192-432DD650A5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4559D6-3FF4-946E-BEC6-55B3A2A7E1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06B8B6-1412-FA23-8722-84280E2AF19B}"/>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atin typeface="Calibri" panose="020F0502020204030204" pitchFamily="34" charset="0"/>
                <a:cs typeface="Calibri" panose="020F0502020204030204" pitchFamily="34" charset="0"/>
              </a:rPr>
              <a:t>The purpose of Title II-A is to improve teacher and leader quality and focuses on preparing, training, and recruiting high-quality teachers and principals. </a:t>
            </a:r>
          </a:p>
          <a:p>
            <a:r>
              <a:rPr lang="en-US" sz="1200" kern="1200">
                <a:solidFill>
                  <a:schemeClr val="tx1"/>
                </a:solidFill>
                <a:effectLst/>
                <a:latin typeface="+mn-lt"/>
                <a:ea typeface="+mn-ea"/>
                <a:cs typeface="+mn-cs"/>
              </a:rPr>
              <a:t>The Title II-A program is intended</a:t>
            </a:r>
            <a:r>
              <a:rPr lang="en-US" sz="1200" kern="1200" baseline="0">
                <a:solidFill>
                  <a:schemeClr val="tx1"/>
                </a:solidFill>
                <a:effectLst/>
                <a:latin typeface="+mn-lt"/>
                <a:ea typeface="+mn-ea"/>
                <a:cs typeface="+mn-cs"/>
              </a:rPr>
              <a:t> </a:t>
            </a:r>
            <a:r>
              <a:rPr lang="en-US" sz="1200" kern="1200">
                <a:solidFill>
                  <a:schemeClr val="tx1"/>
                </a:solidFill>
                <a:effectLst/>
                <a:latin typeface="+mn-lt"/>
                <a:ea typeface="+mn-ea"/>
                <a:cs typeface="+mn-cs"/>
              </a:rPr>
              <a:t>to provide historically underserved students, particularly students of color and students experiencing</a:t>
            </a:r>
            <a:r>
              <a:rPr lang="en-US" sz="1200" kern="1200" baseline="0">
                <a:solidFill>
                  <a:schemeClr val="tx1"/>
                </a:solidFill>
                <a:effectLst/>
                <a:latin typeface="+mn-lt"/>
                <a:ea typeface="+mn-ea"/>
                <a:cs typeface="+mn-cs"/>
              </a:rPr>
              <a:t> poverty </a:t>
            </a:r>
            <a:r>
              <a:rPr lang="en-US" sz="1200" kern="1200">
                <a:solidFill>
                  <a:schemeClr val="tx1"/>
                </a:solidFill>
                <a:effectLst/>
                <a:latin typeface="+mn-lt"/>
                <a:ea typeface="+mn-ea"/>
                <a:cs typeface="+mn-cs"/>
              </a:rPr>
              <a:t>with greater access to effective educators. </a:t>
            </a:r>
            <a:r>
              <a:rPr lang="en-US" altLang="en-US"/>
              <a:t>While the goal of Title</a:t>
            </a:r>
            <a:r>
              <a:rPr lang="en-US" altLang="en-US" baseline="0"/>
              <a:t> </a:t>
            </a:r>
            <a:r>
              <a:rPr lang="en-US" altLang="en-US"/>
              <a:t>IIA is to improve outcomes for students,</a:t>
            </a:r>
            <a:r>
              <a:rPr lang="en-US" altLang="en-US" baseline="0"/>
              <a:t> </a:t>
            </a:r>
            <a:r>
              <a:rPr lang="en-US" altLang="en-US"/>
              <a:t>the</a:t>
            </a:r>
            <a:r>
              <a:rPr lang="en-US" altLang="en-US" baseline="0"/>
              <a:t> focus </a:t>
            </a:r>
            <a:r>
              <a:rPr lang="en-US" altLang="en-US"/>
              <a:t>is on supporting educators to become more</a:t>
            </a:r>
            <a:r>
              <a:rPr lang="en-US" altLang="en-US" baseline="0"/>
              <a:t> effective practitioners.</a:t>
            </a:r>
          </a:p>
          <a:p>
            <a:endParaRPr lang="en-US" altLang="en-US" baseline="0"/>
          </a:p>
          <a:p>
            <a:r>
              <a:rPr lang="en-US">
                <a:latin typeface="Calibri" panose="020F0502020204030204" pitchFamily="34" charset="0"/>
                <a:cs typeface="Calibri" panose="020F0502020204030204" pitchFamily="34" charset="0"/>
              </a:rPr>
              <a:t>Participants can include:</a:t>
            </a:r>
          </a:p>
          <a:p>
            <a:pPr lvl="1"/>
            <a:r>
              <a:rPr lang="en-US">
                <a:latin typeface="Calibri" panose="020F0502020204030204" pitchFamily="34" charset="0"/>
                <a:cs typeface="Calibri" panose="020F0502020204030204" pitchFamily="34" charset="0"/>
              </a:rPr>
              <a:t>Teachers</a:t>
            </a:r>
          </a:p>
          <a:p>
            <a:pPr lvl="1"/>
            <a:r>
              <a:rPr lang="en-US">
                <a:latin typeface="Calibri" panose="020F0502020204030204" pitchFamily="34" charset="0"/>
                <a:cs typeface="Calibri" panose="020F0502020204030204" pitchFamily="34" charset="0"/>
              </a:rPr>
              <a:t>Principals/Assistant Principals</a:t>
            </a:r>
          </a:p>
          <a:p>
            <a:pPr lvl="1"/>
            <a:r>
              <a:rPr lang="en-US">
                <a:latin typeface="Calibri" panose="020F0502020204030204" pitchFamily="34" charset="0"/>
                <a:cs typeface="Calibri" panose="020F0502020204030204" pitchFamily="34" charset="0"/>
              </a:rPr>
              <a:t>Paraprofessionals</a:t>
            </a:r>
          </a:p>
          <a:p>
            <a:pPr lvl="1"/>
            <a:r>
              <a:rPr lang="en-US">
                <a:latin typeface="Calibri" panose="020F0502020204030204" pitchFamily="34" charset="0"/>
                <a:cs typeface="Calibri" panose="020F0502020204030204" pitchFamily="34" charset="0"/>
              </a:rPr>
              <a:t>Other School Leaders</a:t>
            </a:r>
          </a:p>
          <a:p>
            <a:endParaRPr lang="en-US" altLang="en-US"/>
          </a:p>
        </p:txBody>
      </p:sp>
      <p:sp>
        <p:nvSpPr>
          <p:cNvPr id="4" name="Slide Number Placeholder 3">
            <a:extLst>
              <a:ext uri="{FF2B5EF4-FFF2-40B4-BE49-F238E27FC236}">
                <a16:creationId xmlns:a16="http://schemas.microsoft.com/office/drawing/2014/main" id="{175A4BA2-F736-7D6E-C691-55B78932C7E6}"/>
              </a:ext>
            </a:extLst>
          </p:cNvPr>
          <p:cNvSpPr>
            <a:spLocks noGrp="1"/>
          </p:cNvSpPr>
          <p:nvPr>
            <p:ph type="sldNum" sz="quarter" idx="10"/>
          </p:nvPr>
        </p:nvSpPr>
        <p:spPr/>
        <p:txBody>
          <a:bodyPr/>
          <a:lstStyle/>
          <a:p>
            <a:fld id="{0C9ABCD5-98F5-410A-83F4-317D58C43391}" type="slidenum">
              <a:rPr lang="en-US" altLang="en-US" smtClean="0"/>
              <a:pPr/>
              <a:t>3</a:t>
            </a:fld>
            <a:endParaRPr lang="en-US" altLang="en-US"/>
          </a:p>
        </p:txBody>
      </p:sp>
    </p:spTree>
    <p:extLst>
      <p:ext uri="{BB962C8B-B14F-4D97-AF65-F5344CB8AC3E}">
        <p14:creationId xmlns:p14="http://schemas.microsoft.com/office/powerpoint/2010/main" val="5339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a:solidFill>
                  <a:schemeClr val="tx1"/>
                </a:solidFill>
                <a:effectLst/>
                <a:latin typeface="+mn-lt"/>
                <a:ea typeface="+mn-ea"/>
                <a:cs typeface="+mn-cs"/>
              </a:rPr>
              <a:t>There is a federal provision of supplement, not supplant in Title IIA : </a:t>
            </a:r>
            <a:r>
              <a:rPr lang="en-US" sz="1200" i="1" kern="1200">
                <a:solidFill>
                  <a:schemeClr val="tx1"/>
                </a:solidFill>
                <a:effectLst/>
                <a:latin typeface="+mn-lt"/>
                <a:ea typeface="+mn-ea"/>
                <a:cs typeface="+mn-cs"/>
              </a:rPr>
              <a:t>Funds received under this subpart shall be used to supplement, and not supplant, non-Federal funds that would otherwise be used for activities authorized under this subpart.</a:t>
            </a:r>
          </a:p>
          <a:p>
            <a:endParaRPr lang="en-US" altLang="en-US" sz="1200" i="1" kern="1200">
              <a:solidFill>
                <a:schemeClr val="tx1"/>
              </a:solidFill>
              <a:effectLst/>
              <a:latin typeface="+mn-lt"/>
              <a:ea typeface="+mn-ea"/>
              <a:cs typeface="+mn-cs"/>
            </a:endParaRPr>
          </a:p>
          <a:p>
            <a:r>
              <a:rPr lang="en-US" sz="1200" kern="1200">
                <a:solidFill>
                  <a:schemeClr val="tx1"/>
                </a:solidFill>
                <a:effectLst/>
                <a:latin typeface="+mn-lt"/>
                <a:ea typeface="+mn-ea"/>
                <a:cs typeface="+mn-cs"/>
              </a:rPr>
              <a:t>To determine whether a fiscal expenditure supplements and does not supplant, school districts must run the following tests:</a:t>
            </a:r>
          </a:p>
          <a:p>
            <a:pPr lvl="0"/>
            <a:r>
              <a:rPr lang="en-US" sz="1200" b="1" kern="1200">
                <a:solidFill>
                  <a:schemeClr val="tx1"/>
                </a:solidFill>
                <a:effectLst/>
                <a:latin typeface="+mn-lt"/>
                <a:ea typeface="+mn-ea"/>
                <a:cs typeface="+mn-cs"/>
              </a:rPr>
              <a:t>Test I:</a:t>
            </a:r>
            <a:r>
              <a:rPr lang="en-US" sz="1200" kern="1200">
                <a:solidFill>
                  <a:schemeClr val="tx1"/>
                </a:solidFill>
                <a:effectLst/>
                <a:latin typeface="+mn-lt"/>
                <a:ea typeface="+mn-ea"/>
                <a:cs typeface="+mn-cs"/>
              </a:rPr>
              <a:t> Are the services that the district wants to fund with ESEA funds required under state, local, or another federal law? If they are, there could be a presumption</a:t>
            </a:r>
            <a:r>
              <a:rPr lang="en-US" sz="1200" kern="1200" baseline="0">
                <a:solidFill>
                  <a:schemeClr val="tx1"/>
                </a:solidFill>
                <a:effectLst/>
                <a:latin typeface="+mn-lt"/>
                <a:ea typeface="+mn-ea"/>
                <a:cs typeface="+mn-cs"/>
              </a:rPr>
              <a:t> of supplanting.</a:t>
            </a:r>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 </a:t>
            </a:r>
          </a:p>
          <a:p>
            <a:pPr lvl="0"/>
            <a:r>
              <a:rPr lang="en-US" sz="1200" b="1" kern="1200">
                <a:solidFill>
                  <a:schemeClr val="tx1"/>
                </a:solidFill>
                <a:effectLst/>
                <a:latin typeface="+mn-lt"/>
                <a:ea typeface="+mn-ea"/>
                <a:cs typeface="+mn-cs"/>
              </a:rPr>
              <a:t>Test II:</a:t>
            </a:r>
            <a:r>
              <a:rPr lang="en-US" sz="1200" kern="1200">
                <a:solidFill>
                  <a:schemeClr val="tx1"/>
                </a:solidFill>
                <a:effectLst/>
                <a:latin typeface="+mn-lt"/>
                <a:ea typeface="+mn-ea"/>
                <a:cs typeface="+mn-cs"/>
              </a:rPr>
              <a:t> Were state or local funds used in the past to pay for these services? If they were, there could be a presumption of supplanting.</a:t>
            </a:r>
          </a:p>
          <a:p>
            <a:r>
              <a:rPr lang="en-US" sz="1200" kern="1200">
                <a:solidFill>
                  <a:schemeClr val="tx1"/>
                </a:solidFill>
                <a:effectLst/>
                <a:latin typeface="+mn-lt"/>
                <a:ea typeface="+mn-ea"/>
                <a:cs typeface="+mn-cs"/>
              </a:rPr>
              <a:t> </a:t>
            </a:r>
          </a:p>
          <a:p>
            <a:endParaRPr lang="en-US" altLang="en-US"/>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a:t>It</a:t>
            </a:r>
            <a:r>
              <a:rPr lang="en-US" altLang="en-US" b="1" baseline="0"/>
              <a:t> is </a:t>
            </a:r>
            <a:r>
              <a:rPr lang="en-US" altLang="en-US" baseline="0"/>
              <a:t>possible for d</a:t>
            </a:r>
            <a:r>
              <a:rPr lang="en-US" altLang="en-US"/>
              <a:t>istricts to overcome the presumption of supplanting. </a:t>
            </a:r>
            <a:r>
              <a:rPr lang="en-US" sz="1200" kern="1200">
                <a:solidFill>
                  <a:schemeClr val="tx1"/>
                </a:solidFill>
                <a:effectLst/>
                <a:latin typeface="+mn-lt"/>
                <a:ea typeface="+mn-ea"/>
                <a:cs typeface="+mn-cs"/>
              </a:rPr>
              <a:t>Overcoming the presumption of supplanting requires that districts keep documentation (e.g., budget information, planning documents, or other materials). In general, a district must determine what educational activities it would support if no </a:t>
            </a:r>
            <a:r>
              <a:rPr lang="en-US" sz="1200" i="1" kern="1200">
                <a:solidFill>
                  <a:schemeClr val="tx1"/>
                </a:solidFill>
                <a:effectLst/>
                <a:latin typeface="+mn-lt"/>
                <a:ea typeface="+mn-ea"/>
                <a:cs typeface="+mn-cs"/>
              </a:rPr>
              <a:t>ESEA </a:t>
            </a:r>
            <a:r>
              <a:rPr lang="en-US" sz="1200" kern="1200">
                <a:solidFill>
                  <a:schemeClr val="tx1"/>
                </a:solidFill>
                <a:effectLst/>
                <a:latin typeface="+mn-lt"/>
                <a:ea typeface="+mn-ea"/>
                <a:cs typeface="+mn-cs"/>
              </a:rPr>
              <a:t>funds were available. If it is clear that no State or local funds remain available to fund certain activities that previously were funded with State or local resources, then the district may be able to use </a:t>
            </a:r>
            <a:r>
              <a:rPr lang="en-US" sz="1200" i="1" kern="1200">
                <a:solidFill>
                  <a:schemeClr val="tx1"/>
                </a:solidFill>
                <a:effectLst/>
                <a:latin typeface="+mn-lt"/>
                <a:ea typeface="+mn-ea"/>
                <a:cs typeface="+mn-cs"/>
              </a:rPr>
              <a:t>ESEA </a:t>
            </a:r>
            <a:r>
              <a:rPr lang="en-US" sz="1200" kern="1200">
                <a:solidFill>
                  <a:schemeClr val="tx1"/>
                </a:solidFill>
                <a:effectLst/>
                <a:latin typeface="+mn-lt"/>
                <a:ea typeface="+mn-ea"/>
                <a:cs typeface="+mn-cs"/>
              </a:rPr>
              <a:t>funds for those activities. </a:t>
            </a:r>
          </a:p>
          <a:p>
            <a:endParaRPr lang="en-US" altLang="en-US"/>
          </a:p>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4</a:t>
            </a:fld>
            <a:endParaRPr lang="en-US" altLang="en-US">
              <a:latin typeface="Calibri" panose="020F0502020204030204" pitchFamily="34" charset="0"/>
            </a:endParaRPr>
          </a:p>
        </p:txBody>
      </p:sp>
    </p:spTree>
    <p:extLst>
      <p:ext uri="{BB962C8B-B14F-4D97-AF65-F5344CB8AC3E}">
        <p14:creationId xmlns:p14="http://schemas.microsoft.com/office/powerpoint/2010/main" val="2126374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54050" y="1162050"/>
            <a:ext cx="5575300" cy="31369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a:solidFill>
                  <a:schemeClr val="tx1"/>
                </a:solidFill>
                <a:effectLst/>
                <a:latin typeface="+mn-lt"/>
                <a:ea typeface="+mn-ea"/>
                <a:cs typeface="+mn-cs"/>
              </a:rPr>
              <a:t>Title IIA funds are made available on July 1 of the fiscal year and remain available for obligation for a period of 27 months. This 27-month period includes an initial 15-month period of availability and an automatic 12-month extension permitted under the “</a:t>
            </a:r>
            <a:r>
              <a:rPr lang="en-US" sz="1200" kern="1200" err="1">
                <a:solidFill>
                  <a:schemeClr val="tx1"/>
                </a:solidFill>
                <a:effectLst/>
                <a:latin typeface="+mn-lt"/>
                <a:ea typeface="+mn-ea"/>
                <a:cs typeface="+mn-cs"/>
              </a:rPr>
              <a:t>Tydings</a:t>
            </a:r>
            <a:r>
              <a:rPr lang="en-US" sz="1200" kern="1200">
                <a:solidFill>
                  <a:schemeClr val="tx1"/>
                </a:solidFill>
                <a:effectLst/>
                <a:latin typeface="+mn-lt"/>
                <a:ea typeface="+mn-ea"/>
                <a:cs typeface="+mn-cs"/>
              </a:rPr>
              <a:t> Amendment”.  While</a:t>
            </a:r>
            <a:r>
              <a:rPr lang="en-US" sz="1200" kern="1200" baseline="0">
                <a:solidFill>
                  <a:schemeClr val="tx1"/>
                </a:solidFill>
                <a:effectLst/>
                <a:latin typeface="+mn-lt"/>
                <a:ea typeface="+mn-ea"/>
                <a:cs typeface="+mn-cs"/>
              </a:rPr>
              <a:t> districts are encouraged to obligate funds in the initial grant year, it is not uncommon for districts to have funds available from two different grant years.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a:solidFill>
                  <a:schemeClr val="tx1"/>
                </a:solidFill>
                <a:effectLst/>
                <a:latin typeface="+mn-lt"/>
                <a:ea typeface="+mn-ea"/>
                <a:cs typeface="+mn-cs"/>
              </a:rPr>
              <a:t>This slide shows the 2022-23 grant year timeline. </a:t>
            </a: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14970C-3301-4DD8-87C8-448E3F8939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05314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will need to have permissions to access the application. These permissions are granted by the district security administrator, not ODE.</a:t>
            </a:r>
          </a:p>
        </p:txBody>
      </p:sp>
      <p:sp>
        <p:nvSpPr>
          <p:cNvPr id="4" name="Slide Number Placeholder 3"/>
          <p:cNvSpPr>
            <a:spLocks noGrp="1"/>
          </p:cNvSpPr>
          <p:nvPr>
            <p:ph type="sldNum" sz="quarter" idx="5"/>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1547613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a:solidFill>
                  <a:schemeClr val="tx1"/>
                </a:solidFill>
                <a:effectLst/>
                <a:latin typeface="+mn-lt"/>
                <a:ea typeface="+mn-ea"/>
                <a:cs typeface="+mn-cs"/>
              </a:rPr>
              <a:t>I</a:t>
            </a:r>
            <a:r>
              <a:rPr lang="en-US" sz="1200" kern="1200">
                <a:solidFill>
                  <a:schemeClr val="tx1"/>
                </a:solidFill>
                <a:effectLst/>
                <a:latin typeface="+mn-lt"/>
                <a:ea typeface="+mn-ea"/>
                <a:cs typeface="+mn-cs"/>
              </a:rPr>
              <a:t>deally, the district’s application for Title IIA reflects the larger district plan for improvement. Focusing the Title IIA narrative around district priorities established as part of the overall continuous improvement process will help ensure that the district is using its Title IIA funds “more strategically and for greater impact” as the non-regulatory guidance recommends.</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Once you get into the CIP Budget Narrative there</a:t>
            </a:r>
            <a:r>
              <a:rPr lang="en-US" sz="1200" kern="1200" baseline="0">
                <a:solidFill>
                  <a:schemeClr val="tx1"/>
                </a:solidFill>
                <a:effectLst/>
                <a:latin typeface="+mn-lt"/>
                <a:ea typeface="+mn-ea"/>
                <a:cs typeface="+mn-cs"/>
              </a:rPr>
              <a:t> are 5 tabs on the</a:t>
            </a:r>
            <a:r>
              <a:rPr lang="en-US" sz="1200" kern="1200">
                <a:solidFill>
                  <a:schemeClr val="tx1"/>
                </a:solidFill>
                <a:effectLst/>
                <a:latin typeface="+mn-lt"/>
                <a:ea typeface="+mn-ea"/>
                <a:cs typeface="+mn-cs"/>
              </a:rPr>
              <a:t> Title IIA application. The two main parts are the needs assessment and the budget narrative. If a district has</a:t>
            </a:r>
            <a:r>
              <a:rPr lang="en-US" sz="1200" kern="1200" baseline="0">
                <a:solidFill>
                  <a:schemeClr val="tx1"/>
                </a:solidFill>
                <a:effectLst/>
                <a:latin typeface="+mn-lt"/>
                <a:ea typeface="+mn-ea"/>
                <a:cs typeface="+mn-cs"/>
              </a:rPr>
              <a:t> participating private schools then an Equitable Services tab will also appear.  The Overview and Spending pages are auto-populated and do not require work from the district.</a:t>
            </a:r>
          </a:p>
          <a:p>
            <a:pPr eaLnBrk="1" hangingPunct="1">
              <a:spcBef>
                <a:spcPct val="0"/>
              </a:spcBef>
            </a:pPr>
            <a:endParaRPr lang="en-US" altLang="en-US" sz="1000"/>
          </a:p>
          <a:p>
            <a:pPr defTabSz="931774" eaLnBrk="1" hangingPunct="1">
              <a:spcBef>
                <a:spcPct val="0"/>
              </a:spcBef>
              <a:defRPr/>
            </a:pPr>
            <a:endParaRPr lang="en-US" altLang="en-US" sz="1000" i="1">
              <a:latin typeface="Calibri" pitchFamily="34" charset="0"/>
              <a:ea typeface="Calibri" pitchFamily="34" charset="0"/>
              <a:cs typeface="Calibri" pitchFamily="34" charset="0"/>
            </a:endParaRPr>
          </a:p>
        </p:txBody>
      </p:sp>
      <p:sp>
        <p:nvSpPr>
          <p:cNvPr id="73732" name="Slide Number Placeholder 3"/>
          <p:cNvSpPr txBox="1">
            <a:spLocks noGrp="1"/>
          </p:cNvSpPr>
          <p:nvPr/>
        </p:nvSpPr>
        <p:spPr bwMode="auto">
          <a:xfrm>
            <a:off x="3972561" y="8829675"/>
            <a:ext cx="303621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01" tIns="47350" rIns="94701" bIns="47350"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38F090B-F403-44D0-A85B-F2CE10BE0D21}" type="slidenum">
              <a:rPr lang="en-US" altLang="en-US"/>
              <a:pPr algn="r" eaLnBrk="1" hangingPunct="1">
                <a:spcBef>
                  <a:spcPct val="0"/>
                </a:spcBef>
              </a:pPr>
              <a:t>8</a:t>
            </a:fld>
            <a:endParaRPr lang="en-US" altLang="en-US"/>
          </a:p>
        </p:txBody>
      </p:sp>
    </p:spTree>
    <p:extLst>
      <p:ext uri="{BB962C8B-B14F-4D97-AF65-F5344CB8AC3E}">
        <p14:creationId xmlns:p14="http://schemas.microsoft.com/office/powerpoint/2010/main" val="35960046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ESEA requires that districts consult with a wide variety of groups as part of the decision making process for how II-A funds will be spent. However, engagement does not have to be a process that is specific to Title II-A</a:t>
            </a:r>
            <a:r>
              <a:rPr lang="en-US" altLang="en-US"/>
              <a:t>. Whatever comprehensive needs assessment and engagement process the district uses can meet the needs assessment and consultation requirement for Title II-A with 2 caveats: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altLang="en-US"/>
              <a:t>It must include the individuals listed on this slide and</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altLang="en-US"/>
              <a:t>Engagement must include discussion of how the district is proposing to use Title II-A funds.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a:p>
          <a:p>
            <a:r>
              <a:rPr lang="en-US" altLang="en-US"/>
              <a:t>The work done in engaging staff, students, families and communities as part of Integrated Planning can be used for this purpose. </a:t>
            </a:r>
          </a:p>
          <a:p>
            <a:endParaRPr lang="en-US"/>
          </a:p>
          <a:p>
            <a:r>
              <a:rPr lang="en-US"/>
              <a:t>An important</a:t>
            </a:r>
            <a:r>
              <a:rPr lang="en-US" baseline="0"/>
              <a:t> caveat is around ensuring that activities meet the intent of the program and that they do not represent a supplanting situation.</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a:p>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2184395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31774" rtl="0" eaLnBrk="1" fontAlgn="base" latinLnBrk="0" hangingPunct="1">
              <a:lnSpc>
                <a:spcPct val="100000"/>
              </a:lnSpc>
              <a:spcBef>
                <a:spcPct val="0"/>
              </a:spcBef>
              <a:spcAft>
                <a:spcPct val="0"/>
              </a:spcAft>
              <a:buClrTx/>
              <a:buSzTx/>
              <a:buFontTx/>
              <a:buNone/>
              <a:tabLst/>
              <a:defRPr/>
            </a:pPr>
            <a:r>
              <a:rPr lang="en-US" sz="1000" kern="1200">
                <a:solidFill>
                  <a:schemeClr val="tx1"/>
                </a:solidFill>
                <a:effectLst/>
                <a:latin typeface="+mn-lt"/>
                <a:ea typeface="+mn-ea"/>
                <a:cs typeface="+mn-cs"/>
              </a:rPr>
              <a:t>In the Needs Assessment section of the Title IIA application, districts respond to four prompts to summarize their comprehensive needs assessment process. The district is asked to list</a:t>
            </a:r>
            <a:r>
              <a:rPr lang="en-US" sz="1000" kern="1200" baseline="0">
                <a:solidFill>
                  <a:schemeClr val="tx1"/>
                </a:solidFill>
                <a:effectLst/>
                <a:latin typeface="+mn-lt"/>
                <a:ea typeface="+mn-ea"/>
                <a:cs typeface="+mn-cs"/>
              </a:rPr>
              <a:t> the data that was analyzed, what was learned from that data, what priorities were identified as a result and who was involved. Ideally the data used will include a variety of student data as well as systems and perception data. This does not mean districts needs to conduct a special needs assessment process for IIA. It is simply a summary of the larger process the district uses to determine needs.</a:t>
            </a:r>
          </a:p>
          <a:p>
            <a:pPr eaLnBrk="1" hangingPunct="1">
              <a:spcBef>
                <a:spcPct val="0"/>
              </a:spcBef>
            </a:pPr>
            <a:endParaRPr lang="en-US" altLang="en-US" sz="1000"/>
          </a:p>
          <a:p>
            <a:pPr eaLnBrk="1" hangingPunct="1">
              <a:spcBef>
                <a:spcPct val="0"/>
              </a:spcBef>
            </a:pPr>
            <a:r>
              <a:rPr lang="en-US" altLang="en-US" sz="1000"/>
              <a:t>DATA SOURCES – This is a list of what data you looked at, both statewide and local data. Remember, achievement data is only one source. Any data that tells you about the students can be used (behavior, attendance, surveys, etc.)</a:t>
            </a:r>
          </a:p>
          <a:p>
            <a:pPr eaLnBrk="1" hangingPunct="1">
              <a:spcBef>
                <a:spcPct val="0"/>
              </a:spcBef>
            </a:pPr>
            <a:endParaRPr lang="en-US" altLang="en-US" sz="1000"/>
          </a:p>
          <a:p>
            <a:pPr eaLnBrk="1" hangingPunct="1">
              <a:spcBef>
                <a:spcPct val="0"/>
              </a:spcBef>
            </a:pPr>
            <a:r>
              <a:rPr lang="en-US" altLang="en-US" sz="1000"/>
              <a:t>ANALYSIS</a:t>
            </a:r>
            <a:r>
              <a:rPr lang="en-US" altLang="en-US" sz="1000" baseline="0"/>
              <a:t> - </a:t>
            </a:r>
            <a:r>
              <a:rPr lang="en-US" altLang="en-US" sz="1000"/>
              <a:t>In this section you are creating a clear connection between the activities/strategies you plan to undertake and how they relate to what the data show about needs. If you conducted the ORIS Needs Assessment, you can identify what was elevated as a result of that process in the Data Analysis section. </a:t>
            </a:r>
          </a:p>
          <a:p>
            <a:pPr eaLnBrk="1" hangingPunct="1">
              <a:spcBef>
                <a:spcPct val="0"/>
              </a:spcBef>
            </a:pPr>
            <a:endParaRPr lang="en-US" altLang="en-US" sz="800"/>
          </a:p>
          <a:p>
            <a:pPr marL="0" lvl="1" eaLnBrk="1" hangingPunct="1">
              <a:spcBef>
                <a:spcPct val="0"/>
              </a:spcBef>
            </a:pPr>
            <a:r>
              <a:rPr lang="en-US" altLang="en-US" sz="1000"/>
              <a:t>PRIORITIZED NEEDS</a:t>
            </a:r>
            <a:r>
              <a:rPr lang="en-US" altLang="en-US" sz="1000" baseline="0"/>
              <a:t> - </a:t>
            </a:r>
            <a:r>
              <a:rPr lang="en-US" altLang="en-US" sz="1000"/>
              <a:t>Trying to address every identified need may result in no need being addressed well, so “prioritized” is the operative word.</a:t>
            </a:r>
            <a:r>
              <a:rPr lang="en-US" altLang="en-US" sz="1000" baseline="0"/>
              <a:t> </a:t>
            </a:r>
            <a:r>
              <a:rPr lang="en-US" altLang="en-US" sz="1000"/>
              <a:t>All strategies/activities that are included in the budget narrative must be tied back to a prioritized need. Needs should be numbered to make reference to them in the narrative easier.</a:t>
            </a:r>
          </a:p>
          <a:p>
            <a:pPr eaLnBrk="1" hangingPunct="1">
              <a:spcBef>
                <a:spcPct val="0"/>
              </a:spcBef>
            </a:pPr>
            <a:endParaRPr lang="en-US" altLang="en-US" sz="800"/>
          </a:p>
          <a:p>
            <a:pPr eaLnBrk="1" hangingPunct="1">
              <a:spcBef>
                <a:spcPct val="0"/>
              </a:spcBef>
            </a:pPr>
            <a:r>
              <a:rPr lang="en-US" altLang="en-US" sz="1000"/>
              <a:t>PROCESS</a:t>
            </a:r>
            <a:r>
              <a:rPr lang="en-US" altLang="en-US" sz="1000" baseline="0"/>
              <a:t> - </a:t>
            </a:r>
            <a:r>
              <a:rPr lang="en-US" altLang="en-US" sz="1000"/>
              <a:t>Districts are asked to describe their process for developing the plan and including the necessary stakeholders (How </a:t>
            </a:r>
            <a:r>
              <a:rPr lang="en-US" altLang="en-US" sz="1000" b="1"/>
              <a:t>parents and other relevant school personnel</a:t>
            </a:r>
            <a:r>
              <a:rPr lang="en-US" altLang="en-US" sz="1000"/>
              <a:t>, including paraprofessionals where appropriate, were engaged in this process). Many districts already include this as part of their description of the data analysis in section 2. If this is the case, you can reference that information or repeat it. </a:t>
            </a:r>
          </a:p>
          <a:p>
            <a:pPr eaLnBrk="1" hangingPunct="1">
              <a:spcBef>
                <a:spcPct val="0"/>
              </a:spcBef>
            </a:pPr>
            <a:endParaRPr lang="en-US" altLang="en-US" sz="1000"/>
          </a:p>
        </p:txBody>
      </p:sp>
      <p:sp>
        <p:nvSpPr>
          <p:cNvPr id="31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Schoolbook" panose="02040604050505020304" pitchFamily="18" charset="0"/>
                <a:cs typeface="Arial" panose="020B0604020202020204" pitchFamily="34" charset="0"/>
              </a:defRPr>
            </a:lvl1pPr>
            <a:lvl2pPr marL="715963" indent="-274638">
              <a:defRPr>
                <a:solidFill>
                  <a:schemeClr val="tx1"/>
                </a:solidFill>
                <a:latin typeface="Century Schoolbook" panose="02040604050505020304" pitchFamily="18" charset="0"/>
                <a:cs typeface="Arial" panose="020B0604020202020204" pitchFamily="34" charset="0"/>
              </a:defRPr>
            </a:lvl2pPr>
            <a:lvl3pPr marL="1101725" indent="-219075">
              <a:defRPr>
                <a:solidFill>
                  <a:schemeClr val="tx1"/>
                </a:solidFill>
                <a:latin typeface="Century Schoolbook" panose="02040604050505020304" pitchFamily="18" charset="0"/>
                <a:cs typeface="Arial" panose="020B0604020202020204" pitchFamily="34" charset="0"/>
              </a:defRPr>
            </a:lvl3pPr>
            <a:lvl4pPr marL="1541463" indent="-219075">
              <a:defRPr>
                <a:solidFill>
                  <a:schemeClr val="tx1"/>
                </a:solidFill>
                <a:latin typeface="Century Schoolbook" panose="02040604050505020304" pitchFamily="18" charset="0"/>
                <a:cs typeface="Arial" panose="020B0604020202020204" pitchFamily="34" charset="0"/>
              </a:defRPr>
            </a:lvl4pPr>
            <a:lvl5pPr marL="1982788" indent="-219075">
              <a:defRPr>
                <a:solidFill>
                  <a:schemeClr val="tx1"/>
                </a:solidFill>
                <a:latin typeface="Century Schoolbook" panose="02040604050505020304" pitchFamily="18" charset="0"/>
                <a:cs typeface="Arial" panose="020B0604020202020204" pitchFamily="34" charset="0"/>
              </a:defRPr>
            </a:lvl5pPr>
            <a:lvl6pPr marL="24399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8971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3543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11588" indent="-219075"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fld id="{C7AC7CBD-3F5A-491A-A92A-B2E8AF1BD291}" type="slidenum">
              <a:rPr lang="en-US" altLang="en-US" smtClean="0">
                <a:latin typeface="Calibri" panose="020F0502020204030204" pitchFamily="34" charset="0"/>
              </a:rPr>
              <a:pPr/>
              <a:t>10</a:t>
            </a:fld>
            <a:endParaRPr lang="en-US" altLang="en-US">
              <a:latin typeface="Calibri" panose="020F0502020204030204" pitchFamily="34" charset="0"/>
            </a:endParaRPr>
          </a:p>
        </p:txBody>
      </p:sp>
    </p:spTree>
    <p:extLst>
      <p:ext uri="{BB962C8B-B14F-4D97-AF65-F5344CB8AC3E}">
        <p14:creationId xmlns:p14="http://schemas.microsoft.com/office/powerpoint/2010/main" val="6172813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3/26/2025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3/26/2025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3/26/2025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3/26/2025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3/26/2025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3/26/2025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3/26/2025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3/26/2025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3/26/2025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3/26/2025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3/26/2025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3/26/2025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3/26/2025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3/26/2025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3/26/2025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3/26/2025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3/26/2025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3/26/2025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3/26/2025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3/26/2025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3/26/2025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3/26/2025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3/26/2025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3/26/2025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3/26/2025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3/26/2025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3/26/2025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3/26/2025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3/26/2025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3/26/2025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3/26/2025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3/26/2025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3/26/2025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3/26/2025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69A71A3-950D-4899-B79B-35F2758BD331}"/>
              </a:ext>
            </a:extLst>
          </p:cNvPr>
          <p:cNvGrpSpPr/>
          <p:nvPr userDrawn="1"/>
        </p:nvGrpSpPr>
        <p:grpSpPr>
          <a:xfrm>
            <a:off x="0" y="1207341"/>
            <a:ext cx="12192000" cy="4467863"/>
            <a:chOff x="0" y="1207336"/>
            <a:chExt cx="12192000" cy="4467863"/>
          </a:xfrm>
        </p:grpSpPr>
        <p:sp>
          <p:nvSpPr>
            <p:cNvPr id="33" name="Flowchart: Delay 24">
              <a:extLst>
                <a:ext uri="{FF2B5EF4-FFF2-40B4-BE49-F238E27FC236}">
                  <a16:creationId xmlns:a16="http://schemas.microsoft.com/office/drawing/2014/main" id="{928187B2-0394-40AE-9F9C-6682AC71596C}"/>
                </a:ext>
              </a:extLst>
            </p:cNvPr>
            <p:cNvSpPr/>
            <p:nvPr userDrawn="1"/>
          </p:nvSpPr>
          <p:spPr>
            <a:xfrm flipH="1">
              <a:off x="2613003" y="3441616"/>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25" name="Flowchart: Delay 24">
              <a:extLst>
                <a:ext uri="{FF2B5EF4-FFF2-40B4-BE49-F238E27FC236}">
                  <a16:creationId xmlns:a16="http://schemas.microsoft.com/office/drawing/2014/main" id="{355D9AC9-E7B7-459E-925B-0047C675B750}"/>
                </a:ext>
              </a:extLst>
            </p:cNvPr>
            <p:cNvSpPr/>
            <p:nvPr userDrawn="1"/>
          </p:nvSpPr>
          <p:spPr>
            <a:xfrm>
              <a:off x="9491472" y="1379494"/>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15" name="Rectangle 14">
              <a:extLst>
                <a:ext uri="{FF2B5EF4-FFF2-40B4-BE49-F238E27FC236}">
                  <a16:creationId xmlns:a16="http://schemas.microsoft.com/office/drawing/2014/main" id="{5302FB5C-BDE1-4891-8E91-CB3F868629BB}"/>
                </a:ext>
              </a:extLst>
            </p:cNvPr>
            <p:cNvSpPr/>
            <p:nvPr userDrawn="1"/>
          </p:nvSpPr>
          <p:spPr>
            <a:xfrm>
              <a:off x="4416552" y="1207336"/>
              <a:ext cx="5074920" cy="356616"/>
            </a:xfrm>
            <a:prstGeom prst="rect">
              <a:avLst/>
            </a:prstGeom>
            <a:gradFill flip="none" rotWithShape="1">
              <a:gsLst>
                <a:gs pos="0">
                  <a:srgbClr val="BAC82F"/>
                </a:gs>
                <a:gs pos="100000">
                  <a:srgbClr val="0C6D8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11" name="Rectangle 10">
              <a:extLst>
                <a:ext uri="{FF2B5EF4-FFF2-40B4-BE49-F238E27FC236}">
                  <a16:creationId xmlns:a16="http://schemas.microsoft.com/office/drawing/2014/main" id="{D09DE4F0-7E7E-4423-A407-CD6485ACBB4F}"/>
                </a:ext>
              </a:extLst>
            </p:cNvPr>
            <p:cNvSpPr/>
            <p:nvPr userDrawn="1"/>
          </p:nvSpPr>
          <p:spPr>
            <a:xfrm>
              <a:off x="0" y="1207336"/>
              <a:ext cx="4416552" cy="356616"/>
            </a:xfrm>
            <a:prstGeom prst="rect">
              <a:avLst/>
            </a:prstGeom>
            <a:gradFill flip="none" rotWithShape="1">
              <a:gsLst>
                <a:gs pos="0">
                  <a:srgbClr val="F2C020"/>
                </a:gs>
                <a:gs pos="100000">
                  <a:srgbClr val="BAC82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28" name="Rectangle 27">
              <a:extLst>
                <a:ext uri="{FF2B5EF4-FFF2-40B4-BE49-F238E27FC236}">
                  <a16:creationId xmlns:a16="http://schemas.microsoft.com/office/drawing/2014/main" id="{4ED74833-8EE3-4FA9-B6D2-03710E410482}"/>
                </a:ext>
              </a:extLst>
            </p:cNvPr>
            <p:cNvSpPr/>
            <p:nvPr userDrawn="1"/>
          </p:nvSpPr>
          <p:spPr>
            <a:xfrm>
              <a:off x="4416552" y="3269385"/>
              <a:ext cx="5074920" cy="356616"/>
            </a:xfrm>
            <a:prstGeom prst="rect">
              <a:avLst/>
            </a:prstGeom>
            <a:gradFill flip="none" rotWithShape="1">
              <a:gsLst>
                <a:gs pos="0">
                  <a:schemeClr val="tx2"/>
                </a:gs>
                <a:gs pos="100000">
                  <a:schemeClr val="tx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37" name="Rectangle 36">
              <a:extLst>
                <a:ext uri="{FF2B5EF4-FFF2-40B4-BE49-F238E27FC236}">
                  <a16:creationId xmlns:a16="http://schemas.microsoft.com/office/drawing/2014/main" id="{94005B59-B78D-469E-BAA4-E7B2A61E103D}"/>
                </a:ext>
              </a:extLst>
            </p:cNvPr>
            <p:cNvSpPr/>
            <p:nvPr userDrawn="1"/>
          </p:nvSpPr>
          <p:spPr>
            <a:xfrm>
              <a:off x="4414968" y="5318583"/>
              <a:ext cx="5074920" cy="356616"/>
            </a:xfrm>
            <a:prstGeom prst="rect">
              <a:avLst/>
            </a:prstGeom>
            <a:gradFill flip="none" rotWithShape="1">
              <a:gsLst>
                <a:gs pos="0">
                  <a:schemeClr val="tx2"/>
                </a:gs>
                <a:gs pos="52000">
                  <a:schemeClr val="accent3"/>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sp>
          <p:nvSpPr>
            <p:cNvPr id="64" name="Rectangle 63">
              <a:extLst>
                <a:ext uri="{FF2B5EF4-FFF2-40B4-BE49-F238E27FC236}">
                  <a16:creationId xmlns:a16="http://schemas.microsoft.com/office/drawing/2014/main" id="{40BE4BEF-834D-4D0F-8E96-F1F8E6600C46}"/>
                </a:ext>
              </a:extLst>
            </p:cNvPr>
            <p:cNvSpPr/>
            <p:nvPr userDrawn="1"/>
          </p:nvSpPr>
          <p:spPr>
            <a:xfrm>
              <a:off x="9448800" y="5317275"/>
              <a:ext cx="2743200" cy="356616"/>
            </a:xfrm>
            <a:prstGeom prst="rect">
              <a:avLst/>
            </a:prstGeom>
            <a:gradFill flip="none" rotWithShape="1">
              <a:gsLst>
                <a:gs pos="0">
                  <a:schemeClr val="accent5"/>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a:p>
          </p:txBody>
        </p:sp>
      </p:grpSp>
      <p:sp>
        <p:nvSpPr>
          <p:cNvPr id="2" name="Title 1">
            <a:extLst>
              <a:ext uri="{FF2B5EF4-FFF2-40B4-BE49-F238E27FC236}">
                <a16:creationId xmlns:a16="http://schemas.microsoft.com/office/drawing/2014/main" id="{1A4D6C00-E83E-4187-903F-A0A515BA93F6}"/>
              </a:ext>
            </a:extLst>
          </p:cNvPr>
          <p:cNvSpPr>
            <a:spLocks noGrp="1"/>
          </p:cNvSpPr>
          <p:nvPr>
            <p:ph type="title" hasCustomPrompt="1"/>
          </p:nvPr>
        </p:nvSpPr>
        <p:spPr>
          <a:xfrm>
            <a:off x="462642" y="2079876"/>
            <a:ext cx="3052087" cy="1475598"/>
          </a:xfrm>
        </p:spPr>
        <p:txBody>
          <a:bodyPr lIns="0" tIns="0" rIns="0" bIns="0"/>
          <a:lstStyle>
            <a:lvl1pPr>
              <a:defRPr/>
            </a:lvl1pPr>
          </a:lstStyle>
          <a:p>
            <a:r>
              <a:rPr lang="en-US" noProof="0"/>
              <a:t>CLICK TO EDIT</a:t>
            </a:r>
            <a:br>
              <a:rPr lang="en-US" noProof="0"/>
            </a:br>
            <a:r>
              <a:rPr lang="en-US" noProof="0"/>
              <a:t>MASTER TITLE</a:t>
            </a:r>
            <a:br>
              <a:rPr lang="en-US" noProof="0"/>
            </a:br>
            <a:r>
              <a:rPr lang="en-US" noProof="0"/>
              <a:t>STYLE</a:t>
            </a:r>
          </a:p>
        </p:txBody>
      </p:sp>
      <p:sp>
        <p:nvSpPr>
          <p:cNvPr id="8" name="Text Placeholder 7">
            <a:extLst>
              <a:ext uri="{FF2B5EF4-FFF2-40B4-BE49-F238E27FC236}">
                <a16:creationId xmlns:a16="http://schemas.microsoft.com/office/drawing/2014/main" id="{00F0DE95-4ED7-482F-BB4E-C1238B352DAD}"/>
              </a:ext>
            </a:extLst>
          </p:cNvPr>
          <p:cNvSpPr>
            <a:spLocks noGrp="1"/>
          </p:cNvSpPr>
          <p:nvPr>
            <p:ph type="body" sz="quarter" idx="13" hasCustomPrompt="1"/>
          </p:nvPr>
        </p:nvSpPr>
        <p:spPr>
          <a:xfrm>
            <a:off x="461968" y="3587774"/>
            <a:ext cx="1726129" cy="291597"/>
          </a:xfrm>
        </p:spPr>
        <p:txBody>
          <a:bodyPr lIns="0" tIns="0" rIns="0" bIns="0">
            <a:normAutofit/>
          </a:bodyPr>
          <a:lstStyle>
            <a:lvl1pPr marL="0" indent="0">
              <a:buNone/>
              <a:defRPr sz="1500" b="1" i="1">
                <a:solidFill>
                  <a:schemeClr val="tx2"/>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20XX-20XX</a:t>
            </a:r>
          </a:p>
        </p:txBody>
      </p:sp>
      <p:sp>
        <p:nvSpPr>
          <p:cNvPr id="9" name="Text Placeholder 7">
            <a:extLst>
              <a:ext uri="{FF2B5EF4-FFF2-40B4-BE49-F238E27FC236}">
                <a16:creationId xmlns:a16="http://schemas.microsoft.com/office/drawing/2014/main" id="{1F135EA3-D982-467F-B90A-B791DFDDA877}"/>
              </a:ext>
            </a:extLst>
          </p:cNvPr>
          <p:cNvSpPr>
            <a:spLocks noGrp="1"/>
          </p:cNvSpPr>
          <p:nvPr>
            <p:ph type="body" sz="quarter" idx="14" hasCustomPrompt="1"/>
          </p:nvPr>
        </p:nvSpPr>
        <p:spPr>
          <a:xfrm>
            <a:off x="461968" y="3927199"/>
            <a:ext cx="1726129" cy="378571"/>
          </a:xfrm>
        </p:spPr>
        <p:txBody>
          <a:bodyPr lIns="0" tIns="0" rIns="0" bIns="0">
            <a:normAutofit/>
          </a:bodyPr>
          <a:lstStyle>
            <a:lvl1pPr marL="0" indent="0">
              <a:buNone/>
              <a:defRPr sz="150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3 Years Plan</a:t>
            </a:r>
          </a:p>
        </p:txBody>
      </p:sp>
      <p:sp>
        <p:nvSpPr>
          <p:cNvPr id="106" name="Picture Placeholder 104">
            <a:extLst>
              <a:ext uri="{FF2B5EF4-FFF2-40B4-BE49-F238E27FC236}">
                <a16:creationId xmlns:a16="http://schemas.microsoft.com/office/drawing/2014/main" id="{4580320F-7723-4672-AB19-22C87ECD53D3}"/>
              </a:ext>
            </a:extLst>
          </p:cNvPr>
          <p:cNvSpPr>
            <a:spLocks noGrp="1"/>
          </p:cNvSpPr>
          <p:nvPr>
            <p:ph type="pic" sz="quarter" idx="56"/>
          </p:nvPr>
        </p:nvSpPr>
        <p:spPr>
          <a:xfrm>
            <a:off x="461963" y="5725379"/>
            <a:ext cx="950912" cy="685800"/>
          </a:xfrm>
          <a:ln w="3556">
            <a:solidFill>
              <a:srgbClr val="454D55"/>
            </a:solidFill>
          </a:ln>
        </p:spPr>
        <p:txBody>
          <a:bodyPr anchor="ctr" anchorCtr="0">
            <a:noAutofit/>
          </a:bodyPr>
          <a:lstStyle>
            <a:lvl1pPr marL="0" indent="0" algn="ctr">
              <a:buNone/>
              <a:defRPr sz="900"/>
            </a:lvl1pPr>
          </a:lstStyle>
          <a:p>
            <a:r>
              <a:rPr lang="en-US" noProof="0"/>
              <a:t>Click icon to add picture</a:t>
            </a:r>
          </a:p>
        </p:txBody>
      </p:sp>
      <p:sp>
        <p:nvSpPr>
          <p:cNvPr id="108" name="Text Placeholder 42">
            <a:extLst>
              <a:ext uri="{FF2B5EF4-FFF2-40B4-BE49-F238E27FC236}">
                <a16:creationId xmlns:a16="http://schemas.microsoft.com/office/drawing/2014/main" id="{F6CA33C8-1786-4D07-8C52-AE1469894B67}"/>
              </a:ext>
            </a:extLst>
          </p:cNvPr>
          <p:cNvSpPr>
            <a:spLocks noGrp="1"/>
          </p:cNvSpPr>
          <p:nvPr>
            <p:ph type="body" sz="quarter" idx="57" hasCustomPrompt="1"/>
          </p:nvPr>
        </p:nvSpPr>
        <p:spPr>
          <a:xfrm>
            <a:off x="2565129" y="863644"/>
            <a:ext cx="1044000" cy="1044000"/>
          </a:xfrm>
          <a:prstGeom prst="ellipse">
            <a:avLst/>
          </a:prstGeom>
          <a:solidFill>
            <a:srgbClr val="BAC82F"/>
          </a:solidFill>
          <a:ln w="72390">
            <a:solidFill>
              <a:schemeClr val="bg1"/>
            </a:solidFill>
          </a:ln>
        </p:spPr>
        <p:txBody>
          <a:bodyPr lIns="0" tIns="0" rIns="0" bIns="0" anchor="ctr" anchorCtr="0">
            <a:normAutofit/>
          </a:bodyPr>
          <a:lstStyle>
            <a:lvl1pPr marL="0" indent="0" algn="ctr">
              <a:buNone/>
              <a:defRPr lang="ru-RU" sz="1650" kern="1200" dirty="0">
                <a:solidFill>
                  <a:srgbClr val="454D55"/>
                </a:solidFill>
                <a:latin typeface="+mj-lt"/>
                <a:ea typeface="+mn-ea"/>
                <a:cs typeface="+mn-cs"/>
              </a:defRPr>
            </a:lvl1pPr>
          </a:lstStyle>
          <a:p>
            <a:pPr lvl="0"/>
            <a:r>
              <a:rPr lang="en-US" noProof="0"/>
              <a:t>20XX</a:t>
            </a:r>
          </a:p>
        </p:txBody>
      </p:sp>
      <p:sp>
        <p:nvSpPr>
          <p:cNvPr id="44" name="Text Placeholder 42">
            <a:extLst>
              <a:ext uri="{FF2B5EF4-FFF2-40B4-BE49-F238E27FC236}">
                <a16:creationId xmlns:a16="http://schemas.microsoft.com/office/drawing/2014/main" id="{62E3BBD0-72BD-45D7-BE15-8B93AFB86258}"/>
              </a:ext>
            </a:extLst>
          </p:cNvPr>
          <p:cNvSpPr>
            <a:spLocks noGrp="1"/>
          </p:cNvSpPr>
          <p:nvPr>
            <p:ph type="body" sz="quarter" idx="15" hasCustomPrompt="1"/>
          </p:nvPr>
        </p:nvSpPr>
        <p:spPr>
          <a:xfrm>
            <a:off x="4414968" y="843980"/>
            <a:ext cx="1044000" cy="1044000"/>
          </a:xfrm>
          <a:prstGeom prst="ellipse">
            <a:avLst/>
          </a:prstGeom>
          <a:solidFill>
            <a:schemeClr val="bg1"/>
          </a:solidFill>
          <a:ln w="72390">
            <a:solidFill>
              <a:srgbClr val="BAC82F"/>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80" name="Text Placeholder 7">
            <a:extLst>
              <a:ext uri="{FF2B5EF4-FFF2-40B4-BE49-F238E27FC236}">
                <a16:creationId xmlns:a16="http://schemas.microsoft.com/office/drawing/2014/main" id="{C695E72E-773D-407A-AFA4-EF90ADF9D131}"/>
              </a:ext>
            </a:extLst>
          </p:cNvPr>
          <p:cNvSpPr>
            <a:spLocks noGrp="1"/>
          </p:cNvSpPr>
          <p:nvPr>
            <p:ph type="body" sz="quarter" idx="32" hasCustomPrompt="1"/>
          </p:nvPr>
        </p:nvSpPr>
        <p:spPr>
          <a:xfrm>
            <a:off x="4078440" y="436306"/>
            <a:ext cx="1726129" cy="204276"/>
          </a:xfrm>
        </p:spPr>
        <p:txBody>
          <a:bodyPr lIns="0" tIns="0" rIns="0" bIns="0">
            <a:normAutofit/>
          </a:bodyPr>
          <a:lstStyle>
            <a:lvl1pPr marL="0" indent="0" algn="ctr">
              <a:buNone/>
              <a:defRPr sz="1125" b="0" i="0">
                <a:solidFill>
                  <a:srgbClr val="BAC82F"/>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1" name="Text Placeholder 7">
            <a:extLst>
              <a:ext uri="{FF2B5EF4-FFF2-40B4-BE49-F238E27FC236}">
                <a16:creationId xmlns:a16="http://schemas.microsoft.com/office/drawing/2014/main" id="{7463FB1C-AFEB-4EAE-B84D-A1613AF5BA7C}"/>
              </a:ext>
            </a:extLst>
          </p:cNvPr>
          <p:cNvSpPr>
            <a:spLocks noGrp="1"/>
          </p:cNvSpPr>
          <p:nvPr>
            <p:ph type="body" sz="quarter" idx="33" hasCustomPrompt="1"/>
          </p:nvPr>
        </p:nvSpPr>
        <p:spPr>
          <a:xfrm>
            <a:off x="4078438" y="618762"/>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0" name="Text Placeholder 42">
            <a:extLst>
              <a:ext uri="{FF2B5EF4-FFF2-40B4-BE49-F238E27FC236}">
                <a16:creationId xmlns:a16="http://schemas.microsoft.com/office/drawing/2014/main" id="{12DFAD2F-3ED1-46BF-B662-2E96A42C48E7}"/>
              </a:ext>
            </a:extLst>
          </p:cNvPr>
          <p:cNvSpPr>
            <a:spLocks noGrp="1"/>
          </p:cNvSpPr>
          <p:nvPr>
            <p:ph type="body" sz="quarter" idx="17" hasCustomPrompt="1"/>
          </p:nvPr>
        </p:nvSpPr>
        <p:spPr>
          <a:xfrm>
            <a:off x="5759136" y="863644"/>
            <a:ext cx="1044000" cy="1044000"/>
          </a:xfrm>
          <a:prstGeom prst="ellipse">
            <a:avLst/>
          </a:prstGeom>
          <a:solidFill>
            <a:schemeClr val="bg1"/>
          </a:solidFill>
          <a:ln w="72390">
            <a:solidFill>
              <a:schemeClr val="accent2">
                <a:alpha val="60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82" name="Text Placeholder 7">
            <a:extLst>
              <a:ext uri="{FF2B5EF4-FFF2-40B4-BE49-F238E27FC236}">
                <a16:creationId xmlns:a16="http://schemas.microsoft.com/office/drawing/2014/main" id="{622FB247-DB8F-4B67-B9EA-5741E1DDBEEE}"/>
              </a:ext>
            </a:extLst>
          </p:cNvPr>
          <p:cNvSpPr>
            <a:spLocks noGrp="1"/>
          </p:cNvSpPr>
          <p:nvPr>
            <p:ph type="body" sz="quarter" idx="34" hasCustomPrompt="1"/>
          </p:nvPr>
        </p:nvSpPr>
        <p:spPr>
          <a:xfrm>
            <a:off x="5422685" y="2025874"/>
            <a:ext cx="1726129" cy="204276"/>
          </a:xfrm>
        </p:spPr>
        <p:txBody>
          <a:bodyPr lIns="0" tIns="0" rIns="0" bIns="0">
            <a:normAutofit/>
          </a:bodyPr>
          <a:lstStyle>
            <a:lvl1pPr marL="0" indent="0" algn="ctr">
              <a:buNone/>
              <a:defRPr sz="1125" b="0" i="0">
                <a:solidFill>
                  <a:srgbClr val="81BF3B"/>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3" name="Text Placeholder 7">
            <a:extLst>
              <a:ext uri="{FF2B5EF4-FFF2-40B4-BE49-F238E27FC236}">
                <a16:creationId xmlns:a16="http://schemas.microsoft.com/office/drawing/2014/main" id="{CE2C8800-C93B-4E93-9AE2-9CBFC1E6D764}"/>
              </a:ext>
            </a:extLst>
          </p:cNvPr>
          <p:cNvSpPr>
            <a:spLocks noGrp="1"/>
          </p:cNvSpPr>
          <p:nvPr>
            <p:ph type="body" sz="quarter" idx="35" hasCustomPrompt="1"/>
          </p:nvPr>
        </p:nvSpPr>
        <p:spPr>
          <a:xfrm>
            <a:off x="5422684" y="220833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49" name="Text Placeholder 42">
            <a:extLst>
              <a:ext uri="{FF2B5EF4-FFF2-40B4-BE49-F238E27FC236}">
                <a16:creationId xmlns:a16="http://schemas.microsoft.com/office/drawing/2014/main" id="{CC1B1148-CFC2-4FF7-8B7C-9502EB650064}"/>
              </a:ext>
            </a:extLst>
          </p:cNvPr>
          <p:cNvSpPr>
            <a:spLocks noGrp="1"/>
          </p:cNvSpPr>
          <p:nvPr>
            <p:ph type="body" sz="quarter" idx="18" hasCustomPrompt="1"/>
          </p:nvPr>
        </p:nvSpPr>
        <p:spPr>
          <a:xfrm>
            <a:off x="7103304" y="863644"/>
            <a:ext cx="1044000" cy="1044000"/>
          </a:xfrm>
          <a:prstGeom prst="ellipse">
            <a:avLst/>
          </a:prstGeom>
          <a:solidFill>
            <a:schemeClr val="bg1"/>
          </a:solidFill>
          <a:ln w="72390">
            <a:solidFill>
              <a:schemeClr val="accent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84" name="Text Placeholder 7">
            <a:extLst>
              <a:ext uri="{FF2B5EF4-FFF2-40B4-BE49-F238E27FC236}">
                <a16:creationId xmlns:a16="http://schemas.microsoft.com/office/drawing/2014/main" id="{60559160-7568-4A5B-88B4-DBB3C42D5D10}"/>
              </a:ext>
            </a:extLst>
          </p:cNvPr>
          <p:cNvSpPr>
            <a:spLocks noGrp="1"/>
          </p:cNvSpPr>
          <p:nvPr>
            <p:ph type="body" sz="quarter" idx="36" hasCustomPrompt="1"/>
          </p:nvPr>
        </p:nvSpPr>
        <p:spPr>
          <a:xfrm>
            <a:off x="6755395" y="437795"/>
            <a:ext cx="1726129" cy="204276"/>
          </a:xfrm>
        </p:spPr>
        <p:txBody>
          <a:bodyPr lIns="0" tIns="0" rIns="0" bIns="0">
            <a:normAutofit/>
          </a:bodyPr>
          <a:lstStyle>
            <a:lvl1pPr marL="0" indent="0" algn="ctr">
              <a:buNone/>
              <a:defRPr sz="1125" b="0" i="0">
                <a:solidFill>
                  <a:srgbClr val="2CA05B"/>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5" name="Text Placeholder 7">
            <a:extLst>
              <a:ext uri="{FF2B5EF4-FFF2-40B4-BE49-F238E27FC236}">
                <a16:creationId xmlns:a16="http://schemas.microsoft.com/office/drawing/2014/main" id="{AED30C6D-348A-4701-A27D-F10DFC175AC0}"/>
              </a:ext>
            </a:extLst>
          </p:cNvPr>
          <p:cNvSpPr>
            <a:spLocks noGrp="1"/>
          </p:cNvSpPr>
          <p:nvPr>
            <p:ph type="body" sz="quarter" idx="37" hasCustomPrompt="1"/>
          </p:nvPr>
        </p:nvSpPr>
        <p:spPr>
          <a:xfrm>
            <a:off x="6755394" y="618762"/>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46" name="Text Placeholder 42">
            <a:extLst>
              <a:ext uri="{FF2B5EF4-FFF2-40B4-BE49-F238E27FC236}">
                <a16:creationId xmlns:a16="http://schemas.microsoft.com/office/drawing/2014/main" id="{DC934A70-FE40-4A89-9799-1A672346662A}"/>
              </a:ext>
            </a:extLst>
          </p:cNvPr>
          <p:cNvSpPr>
            <a:spLocks noGrp="1"/>
          </p:cNvSpPr>
          <p:nvPr>
            <p:ph type="body" sz="quarter" idx="16" hasCustomPrompt="1"/>
          </p:nvPr>
        </p:nvSpPr>
        <p:spPr>
          <a:xfrm>
            <a:off x="8447472" y="863644"/>
            <a:ext cx="1044000" cy="1044000"/>
          </a:xfrm>
          <a:prstGeom prst="ellipse">
            <a:avLst/>
          </a:prstGeom>
          <a:solidFill>
            <a:schemeClr val="bg1"/>
          </a:solidFill>
          <a:ln w="72390">
            <a:solidFill>
              <a:schemeClr val="accent2">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86" name="Text Placeholder 7">
            <a:extLst>
              <a:ext uri="{FF2B5EF4-FFF2-40B4-BE49-F238E27FC236}">
                <a16:creationId xmlns:a16="http://schemas.microsoft.com/office/drawing/2014/main" id="{AB11D018-DEEE-4BCE-B5F0-2B33DD39A6B9}"/>
              </a:ext>
            </a:extLst>
          </p:cNvPr>
          <p:cNvSpPr>
            <a:spLocks noGrp="1"/>
          </p:cNvSpPr>
          <p:nvPr>
            <p:ph type="body" sz="quarter" idx="38" hasCustomPrompt="1"/>
          </p:nvPr>
        </p:nvSpPr>
        <p:spPr>
          <a:xfrm>
            <a:off x="8106877" y="2025874"/>
            <a:ext cx="1726129" cy="204276"/>
          </a:xfrm>
        </p:spPr>
        <p:txBody>
          <a:bodyPr lIns="0" tIns="0" rIns="0" bIns="0">
            <a:normAutofit/>
          </a:bodyPr>
          <a:lstStyle>
            <a:lvl1pPr marL="0" indent="0" algn="ctr">
              <a:buNone/>
              <a:defRPr sz="1125" b="0" i="0">
                <a:solidFill>
                  <a:srgbClr val="1B866F"/>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7" name="Text Placeholder 7">
            <a:extLst>
              <a:ext uri="{FF2B5EF4-FFF2-40B4-BE49-F238E27FC236}">
                <a16:creationId xmlns:a16="http://schemas.microsoft.com/office/drawing/2014/main" id="{085539ED-B933-484F-8ECB-700829A52CAB}"/>
              </a:ext>
            </a:extLst>
          </p:cNvPr>
          <p:cNvSpPr>
            <a:spLocks noGrp="1"/>
          </p:cNvSpPr>
          <p:nvPr>
            <p:ph type="body" sz="quarter" idx="39" hasCustomPrompt="1"/>
          </p:nvPr>
        </p:nvSpPr>
        <p:spPr>
          <a:xfrm>
            <a:off x="8106876" y="220833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73" name="Text Placeholder 42">
            <a:extLst>
              <a:ext uri="{FF2B5EF4-FFF2-40B4-BE49-F238E27FC236}">
                <a16:creationId xmlns:a16="http://schemas.microsoft.com/office/drawing/2014/main" id="{F3728A77-BAED-49CA-87A0-DFCB220B3A28}"/>
              </a:ext>
            </a:extLst>
          </p:cNvPr>
          <p:cNvSpPr>
            <a:spLocks noGrp="1"/>
          </p:cNvSpPr>
          <p:nvPr>
            <p:ph type="body" sz="quarter" idx="28" hasCustomPrompt="1"/>
          </p:nvPr>
        </p:nvSpPr>
        <p:spPr>
          <a:xfrm>
            <a:off x="10705088" y="1917406"/>
            <a:ext cx="1044000" cy="1044000"/>
          </a:xfrm>
          <a:prstGeom prst="ellipse">
            <a:avLst/>
          </a:prstGeom>
          <a:solidFill>
            <a:schemeClr val="tx1"/>
          </a:solidFill>
          <a:ln w="72390">
            <a:solidFill>
              <a:schemeClr val="bg1"/>
            </a:solidFill>
          </a:ln>
        </p:spPr>
        <p:txBody>
          <a:bodyPr lIns="0" tIns="0" rIns="0" bIns="0" anchor="ctr" anchorCtr="0">
            <a:normAutofit/>
          </a:bodyPr>
          <a:lstStyle>
            <a:lvl1pPr marL="0" indent="0" algn="ctr">
              <a:buNone/>
              <a:defRPr lang="ru-RU" sz="1650" kern="1200" dirty="0">
                <a:solidFill>
                  <a:schemeClr val="bg1"/>
                </a:solidFill>
                <a:latin typeface="+mj-lt"/>
                <a:ea typeface="+mn-ea"/>
                <a:cs typeface="+mn-cs"/>
              </a:defRPr>
            </a:lvl1pPr>
          </a:lstStyle>
          <a:p>
            <a:pPr lvl="0"/>
            <a:r>
              <a:rPr lang="en-US" noProof="0"/>
              <a:t>20XX</a:t>
            </a:r>
          </a:p>
        </p:txBody>
      </p:sp>
      <p:sp>
        <p:nvSpPr>
          <p:cNvPr id="57" name="Text Placeholder 42">
            <a:extLst>
              <a:ext uri="{FF2B5EF4-FFF2-40B4-BE49-F238E27FC236}">
                <a16:creationId xmlns:a16="http://schemas.microsoft.com/office/drawing/2014/main" id="{D7526F27-FC58-40E7-A76A-47A27D23255B}"/>
              </a:ext>
            </a:extLst>
          </p:cNvPr>
          <p:cNvSpPr>
            <a:spLocks noGrp="1"/>
          </p:cNvSpPr>
          <p:nvPr>
            <p:ph type="body" sz="quarter" idx="20" hasCustomPrompt="1"/>
          </p:nvPr>
        </p:nvSpPr>
        <p:spPr>
          <a:xfrm>
            <a:off x="8447472" y="2914158"/>
            <a:ext cx="1044000" cy="1044000"/>
          </a:xfrm>
          <a:prstGeom prst="ellipse">
            <a:avLst/>
          </a:prstGeom>
          <a:solidFill>
            <a:schemeClr val="bg1"/>
          </a:solidFill>
          <a:ln w="72390">
            <a:solidFill>
              <a:schemeClr val="bg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94" name="Text Placeholder 7">
            <a:extLst>
              <a:ext uri="{FF2B5EF4-FFF2-40B4-BE49-F238E27FC236}">
                <a16:creationId xmlns:a16="http://schemas.microsoft.com/office/drawing/2014/main" id="{0D030018-A573-45D1-B6EF-210F3CF92D5F}"/>
              </a:ext>
            </a:extLst>
          </p:cNvPr>
          <p:cNvSpPr>
            <a:spLocks noGrp="1"/>
          </p:cNvSpPr>
          <p:nvPr>
            <p:ph type="body" sz="quarter" idx="46" hasCustomPrompt="1"/>
          </p:nvPr>
        </p:nvSpPr>
        <p:spPr>
          <a:xfrm>
            <a:off x="8105174" y="4073394"/>
            <a:ext cx="1726129" cy="204276"/>
          </a:xfrm>
        </p:spPr>
        <p:txBody>
          <a:bodyPr lIns="0" tIns="0" rIns="0" bIns="0">
            <a:normAutofit/>
          </a:bodyPr>
          <a:lstStyle>
            <a:lvl1pPr marL="0" indent="0" algn="ctr">
              <a:buNone/>
              <a:defRPr sz="1125" b="0" i="0">
                <a:solidFill>
                  <a:srgbClr val="0C6D8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5" name="Text Placeholder 7">
            <a:extLst>
              <a:ext uri="{FF2B5EF4-FFF2-40B4-BE49-F238E27FC236}">
                <a16:creationId xmlns:a16="http://schemas.microsoft.com/office/drawing/2014/main" id="{91FC8372-90CA-42B7-A237-0BC81F2687CB}"/>
              </a:ext>
            </a:extLst>
          </p:cNvPr>
          <p:cNvSpPr>
            <a:spLocks noGrp="1"/>
          </p:cNvSpPr>
          <p:nvPr>
            <p:ph type="body" sz="quarter" idx="47" hasCustomPrompt="1"/>
          </p:nvPr>
        </p:nvSpPr>
        <p:spPr>
          <a:xfrm>
            <a:off x="8105173" y="425585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8" name="Text Placeholder 42">
            <a:extLst>
              <a:ext uri="{FF2B5EF4-FFF2-40B4-BE49-F238E27FC236}">
                <a16:creationId xmlns:a16="http://schemas.microsoft.com/office/drawing/2014/main" id="{242D0BB2-4F17-4A8D-87A7-FADA2CAEC6F5}"/>
              </a:ext>
            </a:extLst>
          </p:cNvPr>
          <p:cNvSpPr>
            <a:spLocks noGrp="1"/>
          </p:cNvSpPr>
          <p:nvPr>
            <p:ph type="body" sz="quarter" idx="21" hasCustomPrompt="1"/>
          </p:nvPr>
        </p:nvSpPr>
        <p:spPr>
          <a:xfrm>
            <a:off x="7103304" y="2914158"/>
            <a:ext cx="1044000" cy="1044000"/>
          </a:xfrm>
          <a:prstGeom prst="ellipse">
            <a:avLst/>
          </a:prstGeom>
          <a:solidFill>
            <a:schemeClr val="bg1"/>
          </a:solidFill>
          <a:ln w="72390">
            <a:solidFill>
              <a:schemeClr val="bg2">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90" name="Text Placeholder 7">
            <a:extLst>
              <a:ext uri="{FF2B5EF4-FFF2-40B4-BE49-F238E27FC236}">
                <a16:creationId xmlns:a16="http://schemas.microsoft.com/office/drawing/2014/main" id="{7F7CC596-D7AD-4DCE-B864-BB1A6A7C8B15}"/>
              </a:ext>
            </a:extLst>
          </p:cNvPr>
          <p:cNvSpPr>
            <a:spLocks noGrp="1"/>
          </p:cNvSpPr>
          <p:nvPr>
            <p:ph type="body" sz="quarter" idx="42" hasCustomPrompt="1"/>
          </p:nvPr>
        </p:nvSpPr>
        <p:spPr>
          <a:xfrm>
            <a:off x="6755394" y="2505648"/>
            <a:ext cx="1726129" cy="204276"/>
          </a:xfrm>
        </p:spPr>
        <p:txBody>
          <a:bodyPr lIns="0" tIns="0" rIns="0" bIns="0">
            <a:normAutofit/>
          </a:bodyPr>
          <a:lstStyle>
            <a:lvl1pPr marL="0" indent="0" algn="ctr">
              <a:buNone/>
              <a:defRPr sz="1125" b="0" i="0">
                <a:solidFill>
                  <a:srgbClr val="403474"/>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1" name="Text Placeholder 7">
            <a:extLst>
              <a:ext uri="{FF2B5EF4-FFF2-40B4-BE49-F238E27FC236}">
                <a16:creationId xmlns:a16="http://schemas.microsoft.com/office/drawing/2014/main" id="{28E66912-ACE9-4007-9A2B-050DC9408A24}"/>
              </a:ext>
            </a:extLst>
          </p:cNvPr>
          <p:cNvSpPr>
            <a:spLocks noGrp="1"/>
          </p:cNvSpPr>
          <p:nvPr>
            <p:ph type="body" sz="quarter" idx="43" hasCustomPrompt="1"/>
          </p:nvPr>
        </p:nvSpPr>
        <p:spPr>
          <a:xfrm>
            <a:off x="6755393" y="2688104"/>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9" name="Text Placeholder 42">
            <a:extLst>
              <a:ext uri="{FF2B5EF4-FFF2-40B4-BE49-F238E27FC236}">
                <a16:creationId xmlns:a16="http://schemas.microsoft.com/office/drawing/2014/main" id="{CC1EC2BE-5D73-4D49-B2F2-4DA2785D6EAD}"/>
              </a:ext>
            </a:extLst>
          </p:cNvPr>
          <p:cNvSpPr>
            <a:spLocks noGrp="1"/>
          </p:cNvSpPr>
          <p:nvPr>
            <p:ph type="body" sz="quarter" idx="22" hasCustomPrompt="1"/>
          </p:nvPr>
        </p:nvSpPr>
        <p:spPr>
          <a:xfrm>
            <a:off x="5759136" y="2914158"/>
            <a:ext cx="1044000" cy="1044000"/>
          </a:xfrm>
          <a:prstGeom prst="ellipse">
            <a:avLst/>
          </a:prstGeom>
          <a:solidFill>
            <a:schemeClr val="bg1"/>
          </a:solidFill>
          <a:ln w="72390">
            <a:solidFill>
              <a:schemeClr val="accent1">
                <a:lumMod val="75000"/>
              </a:schemeClr>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92" name="Text Placeholder 7">
            <a:extLst>
              <a:ext uri="{FF2B5EF4-FFF2-40B4-BE49-F238E27FC236}">
                <a16:creationId xmlns:a16="http://schemas.microsoft.com/office/drawing/2014/main" id="{441FE3C4-7737-4EB6-9280-FAD8852FB4B8}"/>
              </a:ext>
            </a:extLst>
          </p:cNvPr>
          <p:cNvSpPr>
            <a:spLocks noGrp="1"/>
          </p:cNvSpPr>
          <p:nvPr>
            <p:ph type="body" sz="quarter" idx="44" hasCustomPrompt="1"/>
          </p:nvPr>
        </p:nvSpPr>
        <p:spPr>
          <a:xfrm>
            <a:off x="5420982" y="4073394"/>
            <a:ext cx="1726129" cy="204276"/>
          </a:xfrm>
        </p:spPr>
        <p:txBody>
          <a:bodyPr lIns="0" tIns="0" rIns="0" bIns="0">
            <a:normAutofit/>
          </a:bodyPr>
          <a:lstStyle>
            <a:lvl1pPr marL="0" indent="0" algn="ctr">
              <a:buNone/>
              <a:defRPr sz="1125" b="0" i="0">
                <a:solidFill>
                  <a:srgbClr val="571B6D"/>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3" name="Text Placeholder 7">
            <a:extLst>
              <a:ext uri="{FF2B5EF4-FFF2-40B4-BE49-F238E27FC236}">
                <a16:creationId xmlns:a16="http://schemas.microsoft.com/office/drawing/2014/main" id="{70EF49EC-F8D8-463F-B786-F2C04C33AEE7}"/>
              </a:ext>
            </a:extLst>
          </p:cNvPr>
          <p:cNvSpPr>
            <a:spLocks noGrp="1"/>
          </p:cNvSpPr>
          <p:nvPr>
            <p:ph type="body" sz="quarter" idx="45" hasCustomPrompt="1"/>
          </p:nvPr>
        </p:nvSpPr>
        <p:spPr>
          <a:xfrm>
            <a:off x="5420981" y="4255850"/>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56" name="Text Placeholder 42">
            <a:extLst>
              <a:ext uri="{FF2B5EF4-FFF2-40B4-BE49-F238E27FC236}">
                <a16:creationId xmlns:a16="http://schemas.microsoft.com/office/drawing/2014/main" id="{997AC0B1-99FC-455E-A896-3C370BB38C53}"/>
              </a:ext>
            </a:extLst>
          </p:cNvPr>
          <p:cNvSpPr>
            <a:spLocks noGrp="1"/>
          </p:cNvSpPr>
          <p:nvPr>
            <p:ph type="body" sz="quarter" idx="19" hasCustomPrompt="1"/>
          </p:nvPr>
        </p:nvSpPr>
        <p:spPr>
          <a:xfrm>
            <a:off x="4414968" y="2914158"/>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88" name="Text Placeholder 7">
            <a:extLst>
              <a:ext uri="{FF2B5EF4-FFF2-40B4-BE49-F238E27FC236}">
                <a16:creationId xmlns:a16="http://schemas.microsoft.com/office/drawing/2014/main" id="{D66EAED5-741C-44D6-840F-C90C1AF74A23}"/>
              </a:ext>
            </a:extLst>
          </p:cNvPr>
          <p:cNvSpPr>
            <a:spLocks noGrp="1"/>
          </p:cNvSpPr>
          <p:nvPr>
            <p:ph type="body" sz="quarter" idx="40" hasCustomPrompt="1"/>
          </p:nvPr>
        </p:nvSpPr>
        <p:spPr>
          <a:xfrm>
            <a:off x="4071202" y="2505648"/>
            <a:ext cx="1726129" cy="204276"/>
          </a:xfrm>
        </p:spPr>
        <p:txBody>
          <a:bodyPr lIns="0" tIns="0" rIns="0" bIns="0">
            <a:normAutofit/>
          </a:bodyPr>
          <a:lstStyle>
            <a:lvl1pPr marL="0" indent="0" algn="ctr">
              <a:buNone/>
              <a:defRPr sz="1125" b="0" i="0">
                <a:solidFill>
                  <a:srgbClr val="6F0066"/>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89" name="Text Placeholder 7">
            <a:extLst>
              <a:ext uri="{FF2B5EF4-FFF2-40B4-BE49-F238E27FC236}">
                <a16:creationId xmlns:a16="http://schemas.microsoft.com/office/drawing/2014/main" id="{7887B0FE-2AB8-455F-8EC7-C8F31FEA27CC}"/>
              </a:ext>
            </a:extLst>
          </p:cNvPr>
          <p:cNvSpPr>
            <a:spLocks noGrp="1"/>
          </p:cNvSpPr>
          <p:nvPr>
            <p:ph type="body" sz="quarter" idx="41" hasCustomPrompt="1"/>
          </p:nvPr>
        </p:nvSpPr>
        <p:spPr>
          <a:xfrm>
            <a:off x="4071201" y="2688104"/>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75" name="Text Placeholder 42">
            <a:extLst>
              <a:ext uri="{FF2B5EF4-FFF2-40B4-BE49-F238E27FC236}">
                <a16:creationId xmlns:a16="http://schemas.microsoft.com/office/drawing/2014/main" id="{6F1AC56E-6618-4728-A6EA-8B021EB6BCFB}"/>
              </a:ext>
            </a:extLst>
          </p:cNvPr>
          <p:cNvSpPr>
            <a:spLocks noGrp="1"/>
          </p:cNvSpPr>
          <p:nvPr>
            <p:ph type="body" sz="quarter" idx="29" hasCustomPrompt="1"/>
          </p:nvPr>
        </p:nvSpPr>
        <p:spPr>
          <a:xfrm>
            <a:off x="2188092" y="3979528"/>
            <a:ext cx="1044000" cy="1044000"/>
          </a:xfrm>
          <a:prstGeom prst="ellipse">
            <a:avLst/>
          </a:prstGeom>
          <a:solidFill>
            <a:schemeClr val="tx2"/>
          </a:solidFill>
          <a:ln w="72390">
            <a:solidFill>
              <a:schemeClr val="bg1"/>
            </a:solidFill>
          </a:ln>
        </p:spPr>
        <p:txBody>
          <a:bodyPr lIns="0" tIns="0" rIns="0" bIns="0" anchor="ctr" anchorCtr="0">
            <a:normAutofit/>
          </a:bodyPr>
          <a:lstStyle>
            <a:lvl1pPr marL="0" indent="0" algn="ctr">
              <a:buNone/>
              <a:defRPr lang="ru-RU" sz="1650" kern="1200" dirty="0">
                <a:solidFill>
                  <a:schemeClr val="bg1"/>
                </a:solidFill>
                <a:latin typeface="+mj-lt"/>
                <a:ea typeface="+mn-ea"/>
                <a:cs typeface="+mn-cs"/>
              </a:defRPr>
            </a:lvl1pPr>
          </a:lstStyle>
          <a:p>
            <a:pPr lvl="0"/>
            <a:r>
              <a:rPr lang="en-US" noProof="0"/>
              <a:t>20XX</a:t>
            </a:r>
          </a:p>
        </p:txBody>
      </p:sp>
      <p:sp>
        <p:nvSpPr>
          <p:cNvPr id="60" name="Text Placeholder 42">
            <a:extLst>
              <a:ext uri="{FF2B5EF4-FFF2-40B4-BE49-F238E27FC236}">
                <a16:creationId xmlns:a16="http://schemas.microsoft.com/office/drawing/2014/main" id="{DB4C9C65-90B1-4A40-BB7B-DE799076D1B1}"/>
              </a:ext>
            </a:extLst>
          </p:cNvPr>
          <p:cNvSpPr>
            <a:spLocks noGrp="1"/>
          </p:cNvSpPr>
          <p:nvPr>
            <p:ph type="body" sz="quarter" idx="23" hasCustomPrompt="1"/>
          </p:nvPr>
        </p:nvSpPr>
        <p:spPr>
          <a:xfrm>
            <a:off x="4414968" y="4970360"/>
            <a:ext cx="1044000" cy="1044000"/>
          </a:xfrm>
          <a:prstGeom prst="ellipse">
            <a:avLst/>
          </a:prstGeom>
          <a:solidFill>
            <a:schemeClr val="bg1"/>
          </a:solidFill>
          <a:ln w="72390">
            <a:solidFill>
              <a:schemeClr val="tx2"/>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Q1</a:t>
            </a:r>
          </a:p>
        </p:txBody>
      </p:sp>
      <p:sp>
        <p:nvSpPr>
          <p:cNvPr id="96" name="Text Placeholder 7">
            <a:extLst>
              <a:ext uri="{FF2B5EF4-FFF2-40B4-BE49-F238E27FC236}">
                <a16:creationId xmlns:a16="http://schemas.microsoft.com/office/drawing/2014/main" id="{E9ED50CB-058A-4C6B-A8E2-0536EC0E40DA}"/>
              </a:ext>
            </a:extLst>
          </p:cNvPr>
          <p:cNvSpPr>
            <a:spLocks noGrp="1"/>
          </p:cNvSpPr>
          <p:nvPr>
            <p:ph type="body" sz="quarter" idx="48" hasCustomPrompt="1"/>
          </p:nvPr>
        </p:nvSpPr>
        <p:spPr>
          <a:xfrm>
            <a:off x="4075661" y="4567759"/>
            <a:ext cx="1726129" cy="204276"/>
          </a:xfrm>
        </p:spPr>
        <p:txBody>
          <a:bodyPr lIns="0" tIns="0" rIns="0" bIns="0">
            <a:normAutofit/>
          </a:bodyPr>
          <a:lstStyle>
            <a:lvl1pPr marL="0" indent="0" algn="ctr">
              <a:buNone/>
              <a:defRPr sz="1125" b="0" i="0">
                <a:solidFill>
                  <a:schemeClr val="tx2"/>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7" name="Text Placeholder 7">
            <a:extLst>
              <a:ext uri="{FF2B5EF4-FFF2-40B4-BE49-F238E27FC236}">
                <a16:creationId xmlns:a16="http://schemas.microsoft.com/office/drawing/2014/main" id="{04D14365-5F59-4F4F-B237-26A11A2DDDD1}"/>
              </a:ext>
            </a:extLst>
          </p:cNvPr>
          <p:cNvSpPr>
            <a:spLocks noGrp="1"/>
          </p:cNvSpPr>
          <p:nvPr>
            <p:ph type="body" sz="quarter" idx="49" hasCustomPrompt="1"/>
          </p:nvPr>
        </p:nvSpPr>
        <p:spPr>
          <a:xfrm>
            <a:off x="4075660" y="4750215"/>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3" name="Text Placeholder 42">
            <a:extLst>
              <a:ext uri="{FF2B5EF4-FFF2-40B4-BE49-F238E27FC236}">
                <a16:creationId xmlns:a16="http://schemas.microsoft.com/office/drawing/2014/main" id="{CFA7DBCF-F797-4B29-8C96-7AC1602BBC81}"/>
              </a:ext>
            </a:extLst>
          </p:cNvPr>
          <p:cNvSpPr>
            <a:spLocks noGrp="1"/>
          </p:cNvSpPr>
          <p:nvPr>
            <p:ph type="body" sz="quarter" idx="26" hasCustomPrompt="1"/>
          </p:nvPr>
        </p:nvSpPr>
        <p:spPr>
          <a:xfrm>
            <a:off x="5759136" y="4970360"/>
            <a:ext cx="1044000" cy="1044000"/>
          </a:xfrm>
          <a:prstGeom prst="ellipse">
            <a:avLst/>
          </a:prstGeom>
          <a:solidFill>
            <a:schemeClr val="bg1"/>
          </a:solidFill>
          <a:ln w="72390">
            <a:solidFill>
              <a:schemeClr val="accent3"/>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Q2</a:t>
            </a:r>
          </a:p>
        </p:txBody>
      </p:sp>
      <p:sp>
        <p:nvSpPr>
          <p:cNvPr id="100" name="Text Placeholder 7">
            <a:extLst>
              <a:ext uri="{FF2B5EF4-FFF2-40B4-BE49-F238E27FC236}">
                <a16:creationId xmlns:a16="http://schemas.microsoft.com/office/drawing/2014/main" id="{07524528-CBB1-40C1-A6F2-855A4D99478D}"/>
              </a:ext>
            </a:extLst>
          </p:cNvPr>
          <p:cNvSpPr>
            <a:spLocks noGrp="1"/>
          </p:cNvSpPr>
          <p:nvPr>
            <p:ph type="body" sz="quarter" idx="52" hasCustomPrompt="1"/>
          </p:nvPr>
        </p:nvSpPr>
        <p:spPr>
          <a:xfrm>
            <a:off x="5423468" y="6121335"/>
            <a:ext cx="1726129" cy="204276"/>
          </a:xfrm>
        </p:spPr>
        <p:txBody>
          <a:bodyPr lIns="0" tIns="0" rIns="0" bIns="0">
            <a:normAutofit/>
          </a:bodyPr>
          <a:lstStyle>
            <a:lvl1pPr marL="0" indent="0" algn="ctr">
              <a:buNone/>
              <a:defRPr sz="1125" b="0" i="0">
                <a:solidFill>
                  <a:schemeClr val="accent3"/>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101" name="Text Placeholder 7">
            <a:extLst>
              <a:ext uri="{FF2B5EF4-FFF2-40B4-BE49-F238E27FC236}">
                <a16:creationId xmlns:a16="http://schemas.microsoft.com/office/drawing/2014/main" id="{41F799BD-659E-472B-98A7-7C06C2F7458C}"/>
              </a:ext>
            </a:extLst>
          </p:cNvPr>
          <p:cNvSpPr>
            <a:spLocks noGrp="1"/>
          </p:cNvSpPr>
          <p:nvPr>
            <p:ph type="body" sz="quarter" idx="53" hasCustomPrompt="1"/>
          </p:nvPr>
        </p:nvSpPr>
        <p:spPr>
          <a:xfrm>
            <a:off x="5423468" y="6303791"/>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2" name="Text Placeholder 42">
            <a:extLst>
              <a:ext uri="{FF2B5EF4-FFF2-40B4-BE49-F238E27FC236}">
                <a16:creationId xmlns:a16="http://schemas.microsoft.com/office/drawing/2014/main" id="{113ADCA9-C0A6-4FAB-A09E-4DECBD41D738}"/>
              </a:ext>
            </a:extLst>
          </p:cNvPr>
          <p:cNvSpPr>
            <a:spLocks noGrp="1"/>
          </p:cNvSpPr>
          <p:nvPr>
            <p:ph type="body" sz="quarter" idx="25" hasCustomPrompt="1"/>
          </p:nvPr>
        </p:nvSpPr>
        <p:spPr>
          <a:xfrm>
            <a:off x="7103304" y="4970360"/>
            <a:ext cx="1044000" cy="1044000"/>
          </a:xfrm>
          <a:prstGeom prst="ellipse">
            <a:avLst/>
          </a:prstGeom>
          <a:solidFill>
            <a:schemeClr val="bg1"/>
          </a:solidFill>
          <a:ln w="72390">
            <a:solidFill>
              <a:schemeClr val="accent4"/>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Q3</a:t>
            </a:r>
          </a:p>
        </p:txBody>
      </p:sp>
      <p:sp>
        <p:nvSpPr>
          <p:cNvPr id="98" name="Text Placeholder 7">
            <a:extLst>
              <a:ext uri="{FF2B5EF4-FFF2-40B4-BE49-F238E27FC236}">
                <a16:creationId xmlns:a16="http://schemas.microsoft.com/office/drawing/2014/main" id="{3EC66011-3B65-49CC-8886-E2CCFBFFABD7}"/>
              </a:ext>
            </a:extLst>
          </p:cNvPr>
          <p:cNvSpPr>
            <a:spLocks noGrp="1"/>
          </p:cNvSpPr>
          <p:nvPr>
            <p:ph type="body" sz="quarter" idx="50" hasCustomPrompt="1"/>
          </p:nvPr>
        </p:nvSpPr>
        <p:spPr>
          <a:xfrm>
            <a:off x="6759853" y="4567759"/>
            <a:ext cx="1726129" cy="204276"/>
          </a:xfrm>
        </p:spPr>
        <p:txBody>
          <a:bodyPr lIns="0" tIns="0" rIns="0" bIns="0">
            <a:normAutofit/>
          </a:bodyPr>
          <a:lstStyle>
            <a:lvl1pPr marL="0" indent="0" algn="ctr">
              <a:buNone/>
              <a:defRPr sz="1125" b="0" i="0">
                <a:solidFill>
                  <a:srgbClr val="E8611D"/>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99" name="Text Placeholder 7">
            <a:extLst>
              <a:ext uri="{FF2B5EF4-FFF2-40B4-BE49-F238E27FC236}">
                <a16:creationId xmlns:a16="http://schemas.microsoft.com/office/drawing/2014/main" id="{3B2B5959-E5CC-42A7-B797-463098BE6290}"/>
              </a:ext>
            </a:extLst>
          </p:cNvPr>
          <p:cNvSpPr>
            <a:spLocks noGrp="1"/>
          </p:cNvSpPr>
          <p:nvPr>
            <p:ph type="body" sz="quarter" idx="51" hasCustomPrompt="1"/>
          </p:nvPr>
        </p:nvSpPr>
        <p:spPr>
          <a:xfrm>
            <a:off x="6759852" y="4750215"/>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61" name="Text Placeholder 42">
            <a:extLst>
              <a:ext uri="{FF2B5EF4-FFF2-40B4-BE49-F238E27FC236}">
                <a16:creationId xmlns:a16="http://schemas.microsoft.com/office/drawing/2014/main" id="{91E8A179-36A3-4D0A-96E7-689F93F9B8F2}"/>
              </a:ext>
            </a:extLst>
          </p:cNvPr>
          <p:cNvSpPr>
            <a:spLocks noGrp="1"/>
          </p:cNvSpPr>
          <p:nvPr>
            <p:ph type="body" sz="quarter" idx="24" hasCustomPrompt="1"/>
          </p:nvPr>
        </p:nvSpPr>
        <p:spPr>
          <a:xfrm>
            <a:off x="8447472" y="4970360"/>
            <a:ext cx="1044000" cy="1044000"/>
          </a:xfrm>
          <a:prstGeom prst="ellipse">
            <a:avLst/>
          </a:prstGeom>
          <a:solidFill>
            <a:schemeClr val="bg1"/>
          </a:solidFill>
          <a:ln w="72390">
            <a:solidFill>
              <a:schemeClr val="accent5"/>
            </a:solidFill>
          </a:ln>
        </p:spPr>
        <p:txBody>
          <a:bodyPr lIns="0" tIns="0" rIns="0" bIns="0" anchor="ctr" anchorCtr="0">
            <a:normAutofit/>
          </a:bodyPr>
          <a:lstStyle>
            <a:lvl1pPr marL="0" indent="0" algn="ctr">
              <a:buNone/>
              <a:defRPr sz="2250">
                <a:solidFill>
                  <a:srgbClr val="454D55"/>
                </a:solidFill>
                <a:latin typeface="+mj-lt"/>
              </a:defRPr>
            </a:lvl1pPr>
          </a:lstStyle>
          <a:p>
            <a:pPr lvl="0"/>
            <a:r>
              <a:rPr lang="en-US" noProof="0"/>
              <a:t>Q4</a:t>
            </a:r>
          </a:p>
        </p:txBody>
      </p:sp>
      <p:sp>
        <p:nvSpPr>
          <p:cNvPr id="102" name="Text Placeholder 7">
            <a:extLst>
              <a:ext uri="{FF2B5EF4-FFF2-40B4-BE49-F238E27FC236}">
                <a16:creationId xmlns:a16="http://schemas.microsoft.com/office/drawing/2014/main" id="{9FDC66A0-D1C5-4C83-BBEE-D079881FADA3}"/>
              </a:ext>
            </a:extLst>
          </p:cNvPr>
          <p:cNvSpPr>
            <a:spLocks noGrp="1"/>
          </p:cNvSpPr>
          <p:nvPr>
            <p:ph type="body" sz="quarter" idx="54" hasCustomPrompt="1"/>
          </p:nvPr>
        </p:nvSpPr>
        <p:spPr>
          <a:xfrm>
            <a:off x="8107660" y="6121335"/>
            <a:ext cx="1726129" cy="204276"/>
          </a:xfrm>
        </p:spPr>
        <p:txBody>
          <a:bodyPr lIns="0" tIns="0" rIns="0" bIns="0">
            <a:normAutofit/>
          </a:bodyPr>
          <a:lstStyle>
            <a:lvl1pPr marL="0" indent="0" algn="ctr">
              <a:buNone/>
              <a:defRPr sz="1125" b="0" i="0">
                <a:solidFill>
                  <a:schemeClr val="accent5"/>
                </a:solidFill>
                <a:latin typeface="+mj-lt"/>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TITLE</a:t>
            </a:r>
          </a:p>
        </p:txBody>
      </p:sp>
      <p:sp>
        <p:nvSpPr>
          <p:cNvPr id="103" name="Text Placeholder 7">
            <a:extLst>
              <a:ext uri="{FF2B5EF4-FFF2-40B4-BE49-F238E27FC236}">
                <a16:creationId xmlns:a16="http://schemas.microsoft.com/office/drawing/2014/main" id="{E4E5E736-BFFC-4245-916F-586110128844}"/>
              </a:ext>
            </a:extLst>
          </p:cNvPr>
          <p:cNvSpPr>
            <a:spLocks noGrp="1"/>
          </p:cNvSpPr>
          <p:nvPr>
            <p:ph type="body" sz="quarter" idx="55" hasCustomPrompt="1"/>
          </p:nvPr>
        </p:nvSpPr>
        <p:spPr>
          <a:xfrm>
            <a:off x="8107660" y="6303791"/>
            <a:ext cx="1726129" cy="176047"/>
          </a:xfrm>
        </p:spPr>
        <p:txBody>
          <a:bodyPr lIns="0" tIns="0" rIns="0" bIns="0">
            <a:normAutofit/>
          </a:bodyPr>
          <a:lstStyle>
            <a:lvl1pPr marL="0" indent="0" algn="ctr">
              <a:buNone/>
              <a:defRPr sz="750" b="0" i="1">
                <a:solidFill>
                  <a:srgbClr val="454D55"/>
                </a:solidFill>
              </a:defRPr>
            </a:lvl1pPr>
            <a:lvl2pPr marL="342892" indent="0">
              <a:buNone/>
              <a:defRPr/>
            </a:lvl2pPr>
            <a:lvl3pPr marL="685783" indent="0">
              <a:buNone/>
              <a:defRPr/>
            </a:lvl3pPr>
            <a:lvl4pPr marL="1028675" indent="0">
              <a:buNone/>
              <a:defRPr/>
            </a:lvl4pPr>
            <a:lvl5pPr marL="1371566" indent="0">
              <a:buNone/>
              <a:defRPr/>
            </a:lvl5pPr>
          </a:lstStyle>
          <a:p>
            <a:pPr lvl="0"/>
            <a:r>
              <a:rPr lang="en-US" noProof="0"/>
              <a:t>Milestone description</a:t>
            </a:r>
          </a:p>
        </p:txBody>
      </p:sp>
      <p:sp>
        <p:nvSpPr>
          <p:cNvPr id="110" name="Text Placeholder 42">
            <a:extLst>
              <a:ext uri="{FF2B5EF4-FFF2-40B4-BE49-F238E27FC236}">
                <a16:creationId xmlns:a16="http://schemas.microsoft.com/office/drawing/2014/main" id="{74922A2C-30D3-4ED0-8443-C57494EB4287}"/>
              </a:ext>
            </a:extLst>
          </p:cNvPr>
          <p:cNvSpPr>
            <a:spLocks noGrp="1"/>
          </p:cNvSpPr>
          <p:nvPr>
            <p:ph type="body" sz="quarter" idx="58" hasCustomPrompt="1"/>
          </p:nvPr>
        </p:nvSpPr>
        <p:spPr>
          <a:xfrm>
            <a:off x="10293432" y="4973439"/>
            <a:ext cx="1044000" cy="1044000"/>
          </a:xfrm>
          <a:prstGeom prst="ellipse">
            <a:avLst/>
          </a:prstGeom>
          <a:solidFill>
            <a:schemeClr val="accent5"/>
          </a:solidFill>
          <a:ln w="72390">
            <a:solidFill>
              <a:schemeClr val="bg1"/>
            </a:solidFill>
          </a:ln>
        </p:spPr>
        <p:txBody>
          <a:bodyPr lIns="0" tIns="0" rIns="0" bIns="0" anchor="ctr" anchorCtr="0">
            <a:normAutofit/>
          </a:bodyPr>
          <a:lstStyle>
            <a:lvl1pPr marL="0" indent="0" algn="ctr">
              <a:buNone/>
              <a:defRPr lang="ru-RU" sz="1650" kern="1200" dirty="0">
                <a:solidFill>
                  <a:srgbClr val="454D55"/>
                </a:solidFill>
                <a:latin typeface="+mj-lt"/>
                <a:ea typeface="+mn-ea"/>
                <a:cs typeface="+mn-cs"/>
              </a:defRPr>
            </a:lvl1pPr>
          </a:lstStyle>
          <a:p>
            <a:pPr lvl="0"/>
            <a:r>
              <a:rPr lang="en-US" noProof="0"/>
              <a:t>20XX</a:t>
            </a:r>
          </a:p>
        </p:txBody>
      </p:sp>
      <p:sp>
        <p:nvSpPr>
          <p:cNvPr id="5" name="Footer Placeholder 4">
            <a:extLst>
              <a:ext uri="{FF2B5EF4-FFF2-40B4-BE49-F238E27FC236}">
                <a16:creationId xmlns:a16="http://schemas.microsoft.com/office/drawing/2014/main" id="{4953E081-530B-464A-B47C-C858A60EB2EA}"/>
              </a:ext>
            </a:extLst>
          </p:cNvPr>
          <p:cNvSpPr>
            <a:spLocks noGrp="1"/>
          </p:cNvSpPr>
          <p:nvPr>
            <p:ph type="ftr" sz="quarter" idx="11"/>
          </p:nvPr>
        </p:nvSpPr>
        <p:spPr/>
        <p:txBody>
          <a:bodyPr/>
          <a:lstStyle/>
          <a:p>
            <a:r>
              <a:rPr lang="en-US" noProof="0"/>
              <a:t>ADD A FOOTER</a:t>
            </a:r>
          </a:p>
        </p:txBody>
      </p:sp>
      <p:sp>
        <p:nvSpPr>
          <p:cNvPr id="4" name="Date Placeholder 3">
            <a:extLst>
              <a:ext uri="{FF2B5EF4-FFF2-40B4-BE49-F238E27FC236}">
                <a16:creationId xmlns:a16="http://schemas.microsoft.com/office/drawing/2014/main" id="{7C0373A1-F9A6-4E7C-A04F-22454F3A60CF}"/>
              </a:ext>
            </a:extLst>
          </p:cNvPr>
          <p:cNvSpPr>
            <a:spLocks noGrp="1"/>
          </p:cNvSpPr>
          <p:nvPr>
            <p:ph type="dt" sz="half" idx="10"/>
          </p:nvPr>
        </p:nvSpPr>
        <p:spPr>
          <a:xfrm>
            <a:off x="9005888" y="550858"/>
            <a:ext cx="2743200" cy="176716"/>
          </a:xfrm>
          <a:prstGeom prst="rect">
            <a:avLst/>
          </a:prstGeom>
        </p:spPr>
        <p:txBody>
          <a:bodyPr/>
          <a:lstStyle/>
          <a:p>
            <a:fld id="{F0BF70C0-85C8-4782-A2DC-740B0F58DBF8}" type="datetime1">
              <a:rPr lang="en-US" noProof="0" smtClean="0"/>
              <a:t>3/26/2025</a:t>
            </a:fld>
            <a:endParaRPr lang="en-US" noProof="0"/>
          </a:p>
        </p:txBody>
      </p:sp>
      <p:sp>
        <p:nvSpPr>
          <p:cNvPr id="6" name="Slide Number Placeholder 5">
            <a:extLst>
              <a:ext uri="{FF2B5EF4-FFF2-40B4-BE49-F238E27FC236}">
                <a16:creationId xmlns:a16="http://schemas.microsoft.com/office/drawing/2014/main" id="{B09BF57F-FEA7-4D09-AA29-F32AA5577A04}"/>
              </a:ext>
            </a:extLst>
          </p:cNvPr>
          <p:cNvSpPr>
            <a:spLocks noGrp="1"/>
          </p:cNvSpPr>
          <p:nvPr>
            <p:ph type="sldNum" sz="quarter" idx="12"/>
          </p:nvPr>
        </p:nvSpPr>
        <p:spPr/>
        <p:txBody>
          <a:bodyPr/>
          <a:lstStyle/>
          <a:p>
            <a:fld id="{93C1428B-5ACF-4E79-A091-05E2328DA75D}" type="slidenum">
              <a:rPr lang="en-US" noProof="0" smtClean="0"/>
              <a:t>‹#›</a:t>
            </a:fld>
            <a:endParaRPr lang="en-US" noProof="0"/>
          </a:p>
        </p:txBody>
      </p:sp>
    </p:spTree>
    <p:extLst>
      <p:ext uri="{BB962C8B-B14F-4D97-AF65-F5344CB8AC3E}">
        <p14:creationId xmlns:p14="http://schemas.microsoft.com/office/powerpoint/2010/main" val="971810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3/26/2025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3/26/2025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3/26/2025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3/26/2025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3/26/2025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3/26/2025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3/26/2025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3/26/2025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3/26/2025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AC5166-4796-40D2-A50C-05DACE2C6C35}"/>
              </a:ext>
            </a:extLst>
          </p:cNvPr>
          <p:cNvSpPr>
            <a:spLocks noGrp="1"/>
          </p:cNvSpPr>
          <p:nvPr>
            <p:ph type="title"/>
          </p:nvPr>
        </p:nvSpPr>
        <p:spPr>
          <a:xfrm>
            <a:off x="838200" y="1292589"/>
            <a:ext cx="105156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AD836682-CE55-4994-889B-5D188C3E4F73}"/>
              </a:ext>
            </a:extLst>
          </p:cNvPr>
          <p:cNvSpPr>
            <a:spLocks noGrp="1"/>
          </p:cNvSpPr>
          <p:nvPr>
            <p:ph type="body" idx="1"/>
          </p:nvPr>
        </p:nvSpPr>
        <p:spPr>
          <a:xfrm>
            <a:off x="838200" y="2753088"/>
            <a:ext cx="10515600" cy="2341426"/>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F31F9231-8DF4-411E-8324-453AB042A01C}"/>
              </a:ext>
            </a:extLst>
          </p:cNvPr>
          <p:cNvSpPr>
            <a:spLocks noGrp="1"/>
          </p:cNvSpPr>
          <p:nvPr>
            <p:ph type="dt" sz="half" idx="2"/>
          </p:nvPr>
        </p:nvSpPr>
        <p:spPr>
          <a:xfrm>
            <a:off x="9005888" y="577752"/>
            <a:ext cx="2743200" cy="176716"/>
          </a:xfrm>
          <a:prstGeom prst="rect">
            <a:avLst/>
          </a:prstGeom>
        </p:spPr>
        <p:txBody>
          <a:bodyPr vert="horz" lIns="0" tIns="0" rIns="0" bIns="0" rtlCol="0" anchor="t" anchorCtr="0"/>
          <a:lstStyle>
            <a:lvl1pPr algn="r">
              <a:defRPr sz="675" i="1">
                <a:solidFill>
                  <a:srgbClr val="454D55"/>
                </a:solidFill>
              </a:defRPr>
            </a:lvl1pPr>
          </a:lstStyle>
          <a:p>
            <a:fld id="{8BF4B2BE-5503-4E92-A98A-CA19FA0A1E48}" type="datetime1">
              <a:rPr lang="en-US" noProof="0" smtClean="0"/>
              <a:pPr/>
              <a:t>3/26/2025</a:t>
            </a:fld>
            <a:endParaRPr lang="en-US" noProof="0"/>
          </a:p>
        </p:txBody>
      </p:sp>
      <p:sp>
        <p:nvSpPr>
          <p:cNvPr id="5" name="Footer Placeholder 4">
            <a:extLst>
              <a:ext uri="{FF2B5EF4-FFF2-40B4-BE49-F238E27FC236}">
                <a16:creationId xmlns:a16="http://schemas.microsoft.com/office/drawing/2014/main" id="{C30475F0-EE3A-4617-AFAB-40BF7C148786}"/>
              </a:ext>
            </a:extLst>
          </p:cNvPr>
          <p:cNvSpPr>
            <a:spLocks noGrp="1"/>
          </p:cNvSpPr>
          <p:nvPr>
            <p:ph type="ftr" sz="quarter" idx="3"/>
          </p:nvPr>
        </p:nvSpPr>
        <p:spPr>
          <a:xfrm>
            <a:off x="9005888" y="392473"/>
            <a:ext cx="2743200" cy="176715"/>
          </a:xfrm>
          <a:prstGeom prst="rect">
            <a:avLst/>
          </a:prstGeom>
        </p:spPr>
        <p:txBody>
          <a:bodyPr vert="horz" lIns="0" tIns="0" rIns="0" bIns="0" rtlCol="0" anchor="b" anchorCtr="0"/>
          <a:lstStyle>
            <a:lvl1pPr algn="r">
              <a:defRPr sz="675" i="1">
                <a:solidFill>
                  <a:srgbClr val="454D55"/>
                </a:solidFill>
              </a:defRPr>
            </a:lvl1pPr>
          </a:lstStyle>
          <a:p>
            <a:r>
              <a:rPr lang="en-US" noProof="0"/>
              <a:t>ADD A FOOTER</a:t>
            </a:r>
          </a:p>
        </p:txBody>
      </p:sp>
      <p:sp>
        <p:nvSpPr>
          <p:cNvPr id="6" name="Slide Number Placeholder 5">
            <a:extLst>
              <a:ext uri="{FF2B5EF4-FFF2-40B4-BE49-F238E27FC236}">
                <a16:creationId xmlns:a16="http://schemas.microsoft.com/office/drawing/2014/main" id="{8AA07E7D-9F5C-43AC-A03A-432F6CB44929}"/>
              </a:ext>
            </a:extLst>
          </p:cNvPr>
          <p:cNvSpPr>
            <a:spLocks noGrp="1"/>
          </p:cNvSpPr>
          <p:nvPr>
            <p:ph type="sldNum" sz="quarter" idx="4"/>
          </p:nvPr>
        </p:nvSpPr>
        <p:spPr>
          <a:xfrm>
            <a:off x="442917" y="392473"/>
            <a:ext cx="395287" cy="176715"/>
          </a:xfrm>
          <a:prstGeom prst="rect">
            <a:avLst/>
          </a:prstGeom>
        </p:spPr>
        <p:txBody>
          <a:bodyPr vert="horz" lIns="0" tIns="0" rIns="0" bIns="0" rtlCol="0" anchor="b" anchorCtr="0"/>
          <a:lstStyle>
            <a:lvl1pPr algn="l">
              <a:defRPr sz="675" i="1">
                <a:solidFill>
                  <a:srgbClr val="454D55"/>
                </a:solidFill>
              </a:defRPr>
            </a:lvl1pPr>
          </a:lstStyle>
          <a:p>
            <a:fld id="{93C1428B-5ACF-4E79-A091-05E2328DA75D}" type="slidenum">
              <a:rPr lang="en-US" noProof="0" smtClean="0"/>
              <a:pPr/>
              <a:t>‹#›</a:t>
            </a:fld>
            <a:endParaRPr lang="en-US" noProof="0"/>
          </a:p>
        </p:txBody>
      </p:sp>
    </p:spTree>
    <p:extLst>
      <p:ext uri="{BB962C8B-B14F-4D97-AF65-F5344CB8AC3E}">
        <p14:creationId xmlns:p14="http://schemas.microsoft.com/office/powerpoint/2010/main" val="1035492439"/>
      </p:ext>
    </p:extLst>
  </p:cSld>
  <p:clrMap bg1="lt1" tx1="dk1" bg2="lt2" tx2="dk2" accent1="accent1" accent2="accent2" accent3="accent3" accent4="accent4" accent5="accent5" accent6="accent6" hlink="hlink" folHlink="folHlink"/>
  <p:sldLayoutIdLst>
    <p:sldLayoutId id="2147483831" r:id="rId1"/>
  </p:sldLayoutIdLst>
  <p:hf hdr="0"/>
  <p:txStyles>
    <p:titleStyle>
      <a:lvl1pPr algn="l" defTabSz="685783" rtl="0" eaLnBrk="1" latinLnBrk="0" hangingPunct="1">
        <a:lnSpc>
          <a:spcPct val="90000"/>
        </a:lnSpc>
        <a:spcBef>
          <a:spcPct val="0"/>
        </a:spcBef>
        <a:buNone/>
        <a:defRPr sz="2625"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p15:clr>
            <a:srgbClr val="F26B43"/>
          </p15:clr>
        </p15:guide>
        <p15:guide id="2" pos="279">
          <p15:clr>
            <a:srgbClr val="F26B43"/>
          </p15:clr>
        </p15:guide>
        <p15:guide id="3" pos="7401">
          <p15:clr>
            <a:srgbClr val="F26B43"/>
          </p15:clr>
        </p15:guide>
        <p15:guide id="4" orient="horz" pos="404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47.xml"/></Relationships>
</file>

<file path=ppt/slides/_rels/slide11.xml.rels><?xml version="1.0" encoding="UTF-8" standalone="yes"?>
<Relationships xmlns="http://schemas.openxmlformats.org/package/2006/relationships"><Relationship Id="rId3" Type="http://schemas.openxmlformats.org/officeDocument/2006/relationships/hyperlink" Target="https://www.oregon.gov/ode/schools-and-districts/Pages/CIP.aspx" TargetMode="External"/><Relationship Id="rId2" Type="http://schemas.openxmlformats.org/officeDocument/2006/relationships/notesSlide" Target="../notesSlides/notesSlide10.xml"/><Relationship Id="rId1" Type="http://schemas.openxmlformats.org/officeDocument/2006/relationships/slideLayout" Target="../slideLayouts/slideLayout48.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4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4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8" Type="http://schemas.openxmlformats.org/officeDocument/2006/relationships/hyperlink" Target="https://www.oregon.gov/ode/schools-and-districts/grants/ESEA/IIA/Pages/Title-II-A-Guidance.aspx" TargetMode="External"/><Relationship Id="rId3" Type="http://schemas.openxmlformats.org/officeDocument/2006/relationships/hyperlink" Target="https://www.oregon.gov/ode/schools-and-districts/grants/ESEA/Documents/CIP%20Budget%20Narrative%20User%20Guide.docx" TargetMode="External"/><Relationship Id="rId7" Type="http://schemas.openxmlformats.org/officeDocument/2006/relationships/hyperlink" Target="https://www.oregon.gov/ode/schools-and-districts/grants/ESEA/Documents/ESSA%20Oregon%20Guide.docx"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hyperlink" Target="https://www.oregon.gov/ode/schools-and-districts/grants/ESEA/IIA/Documents/essatitleiipartaguidance.pdf" TargetMode="External"/><Relationship Id="rId5" Type="http://schemas.openxmlformats.org/officeDocument/2006/relationships/hyperlink" Target="https://public.govdelivery.com/accounts/ORED/subscriber/new" TargetMode="External"/><Relationship Id="rId10" Type="http://schemas.openxmlformats.org/officeDocument/2006/relationships/image" Target="../media/image20.png"/><Relationship Id="rId4" Type="http://schemas.openxmlformats.org/officeDocument/2006/relationships/hyperlink" Target="https://www.oregon.gov/ode/schools-and-districts/grants/ESEA/IIA/Pages/default.aspx" TargetMode="External"/><Relationship Id="rId9" Type="http://schemas.openxmlformats.org/officeDocument/2006/relationships/hyperlink" Target="https://www.oregon.gov/ode/schools-and-districts/grants/ESEA/Pages/BN.aspx"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mailto:amy.tidwell@ode.oregon.gov" TargetMode="External"/><Relationship Id="rId7"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hyperlink" Target="mailto:sarah.martin@ode.oregon.gov" TargetMode="External"/><Relationship Id="rId5" Type="http://schemas.openxmlformats.org/officeDocument/2006/relationships/hyperlink" Target="mailto:lisa.plumb@ode.oregon.gov" TargetMode="External"/><Relationship Id="rId4" Type="http://schemas.openxmlformats.org/officeDocument/2006/relationships/hyperlink" Target="mailto:jennifer.engberg@ode.oregon.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www.oregon.gov/ode/schools-and-districts/grants/ESEA/Documents/SNS.docx"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3" Type="http://schemas.openxmlformats.org/officeDocument/2006/relationships/hyperlink" Target="https://district.ode.state.or.us/CentralLogin" TargetMode="External"/><Relationship Id="rId2" Type="http://schemas.openxmlformats.org/officeDocument/2006/relationships/notesSlide" Target="../notesSlides/notesSlide6.xml"/><Relationship Id="rId1" Type="http://schemas.openxmlformats.org/officeDocument/2006/relationships/slideLayout" Target="../slideLayouts/slideLayout47.xml"/><Relationship Id="rId4" Type="http://schemas.openxmlformats.org/officeDocument/2006/relationships/hyperlink" Target="https://district.ode.state.or.us/apps/login/searchSA.aspx"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4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p:cNvSpPr>
            <a:spLocks noGrp="1" noChangeArrowheads="1"/>
          </p:cNvSpPr>
          <p:nvPr>
            <p:ph type="ctrTitle"/>
          </p:nvPr>
        </p:nvSpPr>
        <p:spPr/>
        <p:txBody>
          <a:bodyPr/>
          <a:lstStyle/>
          <a:p>
            <a:r>
              <a:rPr lang="en-US" altLang="en-US" sz="4400">
                <a:latin typeface="Arial" charset="0"/>
                <a:cs typeface="Arial" charset="0"/>
              </a:rPr>
              <a:t>Title II, Part A</a:t>
            </a:r>
          </a:p>
        </p:txBody>
      </p:sp>
      <p:sp>
        <p:nvSpPr>
          <p:cNvPr id="14339" name="Subtitle"/>
          <p:cNvSpPr>
            <a:spLocks noGrp="1" noChangeArrowheads="1"/>
          </p:cNvSpPr>
          <p:nvPr>
            <p:ph type="subTitle" idx="1"/>
          </p:nvPr>
        </p:nvSpPr>
        <p:spPr/>
        <p:txBody>
          <a:bodyPr/>
          <a:lstStyle/>
          <a:p>
            <a:r>
              <a:rPr lang="en-US" altLang="en-US" sz="3600">
                <a:latin typeface="Arial" charset="0"/>
                <a:cs typeface="Arial" charset="0"/>
              </a:rPr>
              <a:t>CIP Budget Narrative Walkthrough</a:t>
            </a:r>
          </a:p>
        </p:txBody>
      </p:sp>
    </p:spTree>
    <p:extLst>
      <p:ext uri="{BB962C8B-B14F-4D97-AF65-F5344CB8AC3E}">
        <p14:creationId xmlns:p14="http://schemas.microsoft.com/office/powerpoint/2010/main" val="2896544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
          <p:cNvSpPr>
            <a:spLocks noGrp="1"/>
          </p:cNvSpPr>
          <p:nvPr>
            <p:ph type="title"/>
          </p:nvPr>
        </p:nvSpPr>
        <p:spPr/>
        <p:txBody>
          <a:bodyPr/>
          <a:lstStyle/>
          <a:p>
            <a:r>
              <a:rPr lang="en-US"/>
              <a:t>Step 1: Needs Assessment Summary</a:t>
            </a:r>
          </a:p>
        </p:txBody>
      </p:sp>
      <p:sp>
        <p:nvSpPr>
          <p:cNvPr id="30723" name="Slide Content"/>
          <p:cNvSpPr>
            <a:spLocks noGrp="1"/>
          </p:cNvSpPr>
          <p:nvPr>
            <p:ph idx="1"/>
          </p:nvPr>
        </p:nvSpPr>
        <p:spPr>
          <a:xfrm>
            <a:off x="703729" y="1665658"/>
            <a:ext cx="10784542" cy="4109010"/>
          </a:xfrm>
        </p:spPr>
        <p:txBody>
          <a:bodyPr>
            <a:normAutofit/>
          </a:bodyPr>
          <a:lstStyle/>
          <a:p>
            <a:pPr eaLnBrk="1" hangingPunct="1">
              <a:spcBef>
                <a:spcPct val="50000"/>
              </a:spcBef>
              <a:buFont typeface="Wingdings" panose="05000000000000000000" pitchFamily="2" charset="2"/>
              <a:buAutoNum type="arabicPeriod"/>
            </a:pPr>
            <a:r>
              <a:rPr lang="en-US" altLang="en-US" sz="2800">
                <a:latin typeface="Calibri" panose="020F0502020204030204" pitchFamily="34" charset="0"/>
              </a:rPr>
              <a:t> Data Sources</a:t>
            </a:r>
          </a:p>
          <a:p>
            <a:pPr lvl="1" eaLnBrk="1" hangingPunct="1">
              <a:buFont typeface="Arial" panose="020B0604020202020204" pitchFamily="34" charset="0"/>
              <a:buChar char="•"/>
            </a:pPr>
            <a:r>
              <a:rPr lang="en-US" altLang="en-US">
                <a:latin typeface="Calibri" panose="020F0502020204030204" pitchFamily="34" charset="0"/>
                <a:cs typeface="Calibri" panose="020F0502020204030204" pitchFamily="34" charset="0"/>
              </a:rPr>
              <a:t>List data sources analyzed to determine need</a:t>
            </a:r>
          </a:p>
          <a:p>
            <a:pPr eaLnBrk="1" hangingPunct="1">
              <a:spcBef>
                <a:spcPct val="50000"/>
              </a:spcBef>
              <a:buFont typeface="Wingdings" panose="05000000000000000000" pitchFamily="2" charset="2"/>
              <a:buAutoNum type="arabicPeriod"/>
            </a:pPr>
            <a:r>
              <a:rPr lang="en-US" altLang="en-US" sz="2800">
                <a:latin typeface="Calibri" panose="020F0502020204030204" pitchFamily="34" charset="0"/>
              </a:rPr>
              <a:t> Data Analysis</a:t>
            </a:r>
          </a:p>
          <a:p>
            <a:pPr lvl="1" eaLnBrk="1" hangingPunct="1">
              <a:buFont typeface="Arial" panose="020B0604020202020204" pitchFamily="34" charset="0"/>
              <a:buChar char="•"/>
            </a:pPr>
            <a:r>
              <a:rPr lang="en-US" altLang="en-US">
                <a:latin typeface="Calibri" panose="020F0502020204030204" pitchFamily="34" charset="0"/>
                <a:cs typeface="Calibri" panose="020F0502020204030204" pitchFamily="34" charset="0"/>
              </a:rPr>
              <a:t>Summarize trends or gaps in performance</a:t>
            </a:r>
          </a:p>
          <a:p>
            <a:pPr eaLnBrk="1" hangingPunct="1">
              <a:spcBef>
                <a:spcPct val="50000"/>
              </a:spcBef>
              <a:buFont typeface="Wingdings" panose="05000000000000000000" pitchFamily="2" charset="2"/>
              <a:buAutoNum type="arabicPeriod"/>
            </a:pPr>
            <a:r>
              <a:rPr lang="en-US" altLang="en-US" sz="2800">
                <a:latin typeface="Calibri" panose="020F0502020204030204" pitchFamily="34" charset="0"/>
              </a:rPr>
              <a:t> Prioritized Needs</a:t>
            </a:r>
          </a:p>
          <a:p>
            <a:pPr lvl="1" eaLnBrk="1" hangingPunct="1">
              <a:buFont typeface="Arial" panose="020B0604020202020204" pitchFamily="34" charset="0"/>
              <a:buChar char="•"/>
            </a:pPr>
            <a:r>
              <a:rPr lang="en-US" altLang="en-US">
                <a:latin typeface="Calibri" panose="020F0502020204030204" pitchFamily="34" charset="0"/>
                <a:cs typeface="Calibri" panose="020F0502020204030204" pitchFamily="34" charset="0"/>
              </a:rPr>
              <a:t>Identify support educators need</a:t>
            </a:r>
          </a:p>
          <a:p>
            <a:pPr eaLnBrk="1" hangingPunct="1">
              <a:spcBef>
                <a:spcPct val="50000"/>
              </a:spcBef>
              <a:buFont typeface="Wingdings" panose="05000000000000000000" pitchFamily="2" charset="2"/>
              <a:buAutoNum type="arabicPeriod"/>
            </a:pPr>
            <a:r>
              <a:rPr lang="en-US" altLang="en-US" sz="2800">
                <a:latin typeface="Calibri" panose="020F0502020204030204" pitchFamily="34" charset="0"/>
              </a:rPr>
              <a:t> Plan Development</a:t>
            </a:r>
          </a:p>
          <a:p>
            <a:pPr lvl="1" eaLnBrk="1" hangingPunct="1">
              <a:buFont typeface="Arial" panose="020B0604020202020204" pitchFamily="34" charset="0"/>
              <a:buChar char="•"/>
            </a:pPr>
            <a:r>
              <a:rPr lang="en-US" altLang="en-US">
                <a:latin typeface="Calibri" panose="020F0502020204030204" pitchFamily="34" charset="0"/>
                <a:cs typeface="Calibri" panose="020F0502020204030204" pitchFamily="34" charset="0"/>
              </a:rPr>
              <a:t>Describe process for developing plan</a:t>
            </a:r>
          </a:p>
          <a:p>
            <a:endParaRPr lang="en-US" altLang="en-US"/>
          </a:p>
        </p:txBody>
      </p:sp>
      <p:sp>
        <p:nvSpPr>
          <p:cNvPr id="2" name="Slide Number Placeholder 3">
            <a:extLst>
              <a:ext uri="{FF2B5EF4-FFF2-40B4-BE49-F238E27FC236}">
                <a16:creationId xmlns:a16="http://schemas.microsoft.com/office/drawing/2014/main" id="{13A2ADFB-BEE6-4B5D-6B72-DEF88E87CA41}"/>
              </a:ext>
            </a:extLst>
          </p:cNvPr>
          <p:cNvSpPr>
            <a:spLocks noGrp="1"/>
          </p:cNvSpPr>
          <p:nvPr>
            <p:ph type="sldNum" sz="quarter" idx="12"/>
          </p:nvPr>
        </p:nvSpPr>
        <p:spPr/>
        <p:txBody>
          <a:bodyPr/>
          <a:lstStyle/>
          <a:p>
            <a:fld id="{357F5B69-6281-4C1F-8C38-6DA0F56DA430}" type="slidenum">
              <a:rPr lang="en-US" smtClean="0"/>
              <a:t>10</a:t>
            </a:fld>
            <a:endParaRPr lang="en-US"/>
          </a:p>
        </p:txBody>
      </p:sp>
      <p:sp>
        <p:nvSpPr>
          <p:cNvPr id="5"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pic>
        <p:nvPicPr>
          <p:cNvPr id="6" name="Picture 5">
            <a:extLst>
              <a:ext uri="{FF2B5EF4-FFF2-40B4-BE49-F238E27FC236}">
                <a16:creationId xmlns:a16="http://schemas.microsoft.com/office/drawing/2014/main" id="{4357B3C9-E96C-54F4-385A-3B1845DFE06B}"/>
              </a:ext>
              <a:ext uri="{C183D7F6-B498-43B3-948B-1728B52AA6E4}">
                <adec:decorative xmlns:adec="http://schemas.microsoft.com/office/drawing/2017/decorative" val="1"/>
              </a:ext>
            </a:extLst>
          </p:cNvPr>
          <p:cNvPicPr>
            <a:picLocks noChangeAspect="1"/>
          </p:cNvPicPr>
          <p:nvPr/>
        </p:nvPicPr>
        <p:blipFill rotWithShape="1">
          <a:blip r:embed="rId3"/>
          <a:srcRect l="21770" r="14576" b="42476"/>
          <a:stretch/>
        </p:blipFill>
        <p:spPr bwMode="auto">
          <a:xfrm>
            <a:off x="1269575" y="5569510"/>
            <a:ext cx="9074575" cy="570283"/>
          </a:xfrm>
          <a:prstGeom prst="rect">
            <a:avLst/>
          </a:prstGeom>
          <a:ln>
            <a:noFill/>
          </a:ln>
          <a:extLst>
            <a:ext uri="{53640926-AAD7-44D8-BBD7-CCE9431645EC}">
              <a14:shadowObscured xmlns:a14="http://schemas.microsoft.com/office/drawing/2010/main"/>
            </a:ext>
          </a:extLst>
        </p:spPr>
      </p:pic>
      <p:sp>
        <p:nvSpPr>
          <p:cNvPr id="4" name="Oval 3">
            <a:extLst>
              <a:ext uri="{FF2B5EF4-FFF2-40B4-BE49-F238E27FC236}">
                <a16:creationId xmlns:a16="http://schemas.microsoft.com/office/drawing/2014/main" id="{48618E01-2A5E-69B6-7B56-C703713A8ACA}"/>
              </a:ext>
              <a:ext uri="{C183D7F6-B498-43B3-948B-1728B52AA6E4}">
                <adec:decorative xmlns:adec="http://schemas.microsoft.com/office/drawing/2017/decorative" val="1"/>
              </a:ext>
            </a:extLst>
          </p:cNvPr>
          <p:cNvSpPr/>
          <p:nvPr/>
        </p:nvSpPr>
        <p:spPr>
          <a:xfrm>
            <a:off x="2674938" y="5636528"/>
            <a:ext cx="1555750" cy="436245"/>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184446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717177" y="779646"/>
            <a:ext cx="3931826" cy="1241900"/>
          </a:xfrm>
        </p:spPr>
        <p:txBody>
          <a:bodyPr>
            <a:normAutofit fontScale="90000"/>
          </a:bodyPr>
          <a:lstStyle/>
          <a:p>
            <a:pPr marL="457200" indent="-457200">
              <a:spcBef>
                <a:spcPct val="50000"/>
              </a:spcBef>
              <a:defRPr/>
            </a:pPr>
            <a:r>
              <a:rPr lang="en-US"/>
              <a:t>Possible Data Sources*</a:t>
            </a:r>
          </a:p>
        </p:txBody>
      </p:sp>
      <p:sp>
        <p:nvSpPr>
          <p:cNvPr id="26627" name="Slide Content"/>
          <p:cNvSpPr>
            <a:spLocks noGrp="1"/>
          </p:cNvSpPr>
          <p:nvPr>
            <p:ph idx="1"/>
          </p:nvPr>
        </p:nvSpPr>
        <p:spPr>
          <a:xfrm>
            <a:off x="5183188" y="779647"/>
            <a:ext cx="6172200" cy="5360146"/>
          </a:xfrm>
        </p:spPr>
        <p:txBody>
          <a:bodyPr>
            <a:normAutofit/>
          </a:bodyPr>
          <a:lstStyle/>
          <a:p>
            <a:pPr>
              <a:defRPr/>
            </a:pPr>
            <a:r>
              <a:rPr lang="en-US" altLang="en-US" sz="3200">
                <a:latin typeface="Calibri" panose="020F0502020204030204" pitchFamily="34" charset="0"/>
                <a:cs typeface="Calibri" panose="020F0502020204030204" pitchFamily="34" charset="0"/>
              </a:rPr>
              <a:t>Student data</a:t>
            </a:r>
          </a:p>
          <a:p>
            <a:pPr lvl="1">
              <a:defRPr/>
            </a:pPr>
            <a:r>
              <a:rPr lang="en-US" altLang="en-US" sz="2600">
                <a:latin typeface="Calibri" panose="020F0502020204030204" pitchFamily="34" charset="0"/>
                <a:cs typeface="Calibri" panose="020F0502020204030204" pitchFamily="34" charset="0"/>
              </a:rPr>
              <a:t>e.g.; Achievement, growth, graduation, discipline</a:t>
            </a:r>
          </a:p>
          <a:p>
            <a:pPr lvl="1">
              <a:defRPr/>
            </a:pPr>
            <a:endParaRPr lang="en-US" altLang="en-US" sz="1000">
              <a:latin typeface="Calibri" panose="020F0502020204030204" pitchFamily="34" charset="0"/>
              <a:cs typeface="Calibri" panose="020F0502020204030204" pitchFamily="34" charset="0"/>
            </a:endParaRPr>
          </a:p>
          <a:p>
            <a:pPr>
              <a:defRPr/>
            </a:pPr>
            <a:r>
              <a:rPr lang="en-US" altLang="en-US" sz="3200">
                <a:latin typeface="Calibri" panose="020F0502020204030204" pitchFamily="34" charset="0"/>
                <a:cs typeface="Calibri" panose="020F0502020204030204" pitchFamily="34" charset="0"/>
              </a:rPr>
              <a:t>Perception data</a:t>
            </a:r>
          </a:p>
          <a:p>
            <a:pPr lvl="1">
              <a:defRPr/>
            </a:pPr>
            <a:r>
              <a:rPr lang="en-US" altLang="en-US" sz="2600">
                <a:latin typeface="Calibri" panose="020F0502020204030204" pitchFamily="34" charset="0"/>
                <a:cs typeface="Calibri" panose="020F0502020204030204" pitchFamily="34" charset="0"/>
              </a:rPr>
              <a:t>e.g.; Surveys, interviews, focus groups, EVE survey, SEED survey</a:t>
            </a:r>
          </a:p>
          <a:p>
            <a:pPr lvl="1">
              <a:defRPr/>
            </a:pPr>
            <a:endParaRPr lang="en-US" altLang="en-US" sz="1000">
              <a:latin typeface="Calibri" panose="020F0502020204030204" pitchFamily="34" charset="0"/>
              <a:cs typeface="Calibri" panose="020F0502020204030204" pitchFamily="34" charset="0"/>
            </a:endParaRPr>
          </a:p>
          <a:p>
            <a:pPr>
              <a:defRPr/>
            </a:pPr>
            <a:r>
              <a:rPr lang="en-US" altLang="en-US" sz="3200">
                <a:latin typeface="Calibri" panose="020F0502020204030204" pitchFamily="34" charset="0"/>
                <a:cs typeface="Calibri" panose="020F0502020204030204" pitchFamily="34" charset="0"/>
              </a:rPr>
              <a:t>System health data</a:t>
            </a:r>
            <a:endParaRPr lang="en-US" altLang="en-US" sz="2600">
              <a:latin typeface="Calibri" panose="020F0502020204030204" pitchFamily="34" charset="0"/>
              <a:cs typeface="Calibri" panose="020F0502020204030204" pitchFamily="34" charset="0"/>
              <a:hlinkClick r:id="rId3"/>
            </a:endParaRPr>
          </a:p>
          <a:p>
            <a:pPr lvl="1">
              <a:defRPr/>
            </a:pPr>
            <a:r>
              <a:rPr lang="en-US" altLang="en-US" sz="2600">
                <a:latin typeface="Calibri" panose="020F0502020204030204" pitchFamily="34" charset="0"/>
                <a:cs typeface="Calibri" panose="020F0502020204030204" pitchFamily="34" charset="0"/>
              </a:rPr>
              <a:t>e.g.; Retention data, evaluation data, MTSS and data analysis structure</a:t>
            </a:r>
            <a:endParaRPr lang="en-US" altLang="en-US" sz="2600">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endParaRPr>
          </a:p>
          <a:p>
            <a:pPr marL="457200" lvl="1" indent="0">
              <a:buNone/>
              <a:defRPr/>
            </a:pPr>
            <a:endParaRPr lang="en-US" altLang="en-US" sz="2600">
              <a:latin typeface="Calibri" panose="020F0502020204030204" pitchFamily="34" charset="0"/>
              <a:cs typeface="Calibri" panose="020F0502020204030204" pitchFamily="34" charset="0"/>
            </a:endParaRPr>
          </a:p>
          <a:p>
            <a:pPr marL="0" indent="0">
              <a:buNone/>
              <a:defRPr/>
            </a:pPr>
            <a:r>
              <a:rPr lang="en-US" altLang="en-US" sz="2000">
                <a:latin typeface="Calibri" panose="020F0502020204030204" pitchFamily="34" charset="0"/>
                <a:cs typeface="Calibri" panose="020F0502020204030204" pitchFamily="34" charset="0"/>
              </a:rPr>
              <a:t>*Not an exhaustive list</a:t>
            </a:r>
          </a:p>
        </p:txBody>
      </p:sp>
      <p:sp>
        <p:nvSpPr>
          <p:cNvPr id="3" name="Slide Number ">
            <a:extLst>
              <a:ext uri="{FF2B5EF4-FFF2-40B4-BE49-F238E27FC236}">
                <a16:creationId xmlns:a16="http://schemas.microsoft.com/office/drawing/2014/main" id="{CC0D9BF4-CB49-5322-5B86-F028B0A2C226}"/>
              </a:ext>
            </a:extLst>
          </p:cNvPr>
          <p:cNvSpPr>
            <a:spLocks noGrp="1"/>
          </p:cNvSpPr>
          <p:nvPr>
            <p:ph type="sldNum" sz="quarter" idx="12"/>
          </p:nvPr>
        </p:nvSpPr>
        <p:spPr/>
        <p:txBody>
          <a:bodyPr/>
          <a:lstStyle/>
          <a:p>
            <a:fld id="{357F5B69-6281-4C1F-8C38-6DA0F56DA430}" type="slidenum">
              <a:rPr lang="en-US" smtClean="0"/>
              <a:t>11</a:t>
            </a:fld>
            <a:endParaRPr lang="en-US"/>
          </a:p>
        </p:txBody>
      </p:sp>
      <p:sp>
        <p:nvSpPr>
          <p:cNvPr id="5"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pic>
        <p:nvPicPr>
          <p:cNvPr id="7" name="Picture Placeholder 6">
            <a:extLst>
              <a:ext uri="{FF2B5EF4-FFF2-40B4-BE49-F238E27FC236}">
                <a16:creationId xmlns:a16="http://schemas.microsoft.com/office/drawing/2014/main" id="{C9493F42-9425-F71A-9DCE-816569F91F54}"/>
              </a:ext>
              <a:ext uri="{C183D7F6-B498-43B3-948B-1728B52AA6E4}">
                <adec:decorative xmlns:adec="http://schemas.microsoft.com/office/drawing/2017/decorative" val="1"/>
              </a:ext>
            </a:extLst>
          </p:cNvPr>
          <p:cNvPicPr>
            <a:picLocks noGrp="1" noChangeAspect="1"/>
          </p:cNvPicPr>
          <p:nvPr>
            <p:ph type="pic" sz="quarter" idx="13"/>
          </p:nvPr>
        </p:nvPicPr>
        <p:blipFill>
          <a:blip r:embed="rId4" cstate="hqprint">
            <a:extLst>
              <a:ext uri="{28A0092B-C50C-407E-A947-70E740481C1C}">
                <a14:useLocalDpi xmlns:a14="http://schemas.microsoft.com/office/drawing/2010/main" val="0"/>
              </a:ext>
            </a:extLst>
          </a:blip>
          <a:srcRect l="13195" r="13195"/>
          <a:stretch>
            <a:fillRect/>
          </a:stretch>
        </p:blipFill>
        <p:spPr>
          <a:xfrm>
            <a:off x="717550" y="2300288"/>
            <a:ext cx="3932238" cy="3560762"/>
          </a:xfrm>
        </p:spPr>
      </p:pic>
    </p:spTree>
    <p:extLst>
      <p:ext uri="{BB962C8B-B14F-4D97-AF65-F5344CB8AC3E}">
        <p14:creationId xmlns:p14="http://schemas.microsoft.com/office/powerpoint/2010/main" val="2731480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
          <p:cNvSpPr>
            <a:spLocks noGrp="1"/>
          </p:cNvSpPr>
          <p:nvPr>
            <p:ph type="title"/>
          </p:nvPr>
        </p:nvSpPr>
        <p:spPr/>
        <p:txBody>
          <a:bodyPr/>
          <a:lstStyle/>
          <a:p>
            <a:r>
              <a:rPr lang="en-US"/>
              <a:t>Reminder about Charter Schools</a:t>
            </a:r>
          </a:p>
        </p:txBody>
      </p:sp>
      <p:sp>
        <p:nvSpPr>
          <p:cNvPr id="30723" name="Slide Content"/>
          <p:cNvSpPr>
            <a:spLocks noGrp="1"/>
          </p:cNvSpPr>
          <p:nvPr>
            <p:ph idx="1"/>
          </p:nvPr>
        </p:nvSpPr>
        <p:spPr>
          <a:xfrm>
            <a:off x="525275" y="1757221"/>
            <a:ext cx="11141449" cy="4109010"/>
          </a:xfrm>
        </p:spPr>
        <p:txBody>
          <a:bodyPr>
            <a:normAutofit/>
          </a:bodyPr>
          <a:lstStyle/>
          <a:p>
            <a:pPr>
              <a:defRPr/>
            </a:pPr>
            <a:r>
              <a:rPr lang="en-US" altLang="en-US" sz="3200">
                <a:latin typeface="Calibri" panose="020F0502020204030204" pitchFamily="34" charset="0"/>
                <a:cs typeface="Calibri" panose="020F0502020204030204" pitchFamily="34" charset="0"/>
              </a:rPr>
              <a:t>District-sponsored charters are district schools</a:t>
            </a:r>
          </a:p>
          <a:p>
            <a:pPr lvl="1">
              <a:defRPr/>
            </a:pPr>
            <a:r>
              <a:rPr lang="en-US" altLang="en-US" sz="2800" b="1">
                <a:latin typeface="Calibri" panose="020F0502020204030204" pitchFamily="34" charset="0"/>
                <a:cs typeface="Calibri" panose="020F0502020204030204" pitchFamily="34" charset="0"/>
              </a:rPr>
              <a:t>Charter school data must be considered as part of needs assessment</a:t>
            </a:r>
          </a:p>
          <a:p>
            <a:pPr marL="457200" lvl="1" indent="0">
              <a:buNone/>
              <a:defRPr/>
            </a:pPr>
            <a:endParaRPr lang="en-US" altLang="en-US" sz="2800">
              <a:latin typeface="Calibri" panose="020F0502020204030204" pitchFamily="34" charset="0"/>
              <a:cs typeface="Calibri" panose="020F0502020204030204" pitchFamily="34" charset="0"/>
            </a:endParaRPr>
          </a:p>
          <a:p>
            <a:pPr>
              <a:defRPr/>
            </a:pPr>
            <a:r>
              <a:rPr lang="en-US" altLang="en-US" sz="3200">
                <a:latin typeface="Calibri" panose="020F0502020204030204" pitchFamily="34" charset="0"/>
                <a:cs typeface="Calibri" panose="020F0502020204030204" pitchFamily="34" charset="0"/>
              </a:rPr>
              <a:t>Consider ways to meet their unique needs</a:t>
            </a:r>
          </a:p>
          <a:p>
            <a:pPr lvl="2">
              <a:defRPr/>
            </a:pPr>
            <a:r>
              <a:rPr lang="en-US" altLang="en-US" sz="2800">
                <a:latin typeface="Calibri" panose="020F0502020204030204" pitchFamily="34" charset="0"/>
                <a:cs typeface="Calibri" panose="020F0502020204030204" pitchFamily="34" charset="0"/>
              </a:rPr>
              <a:t>Creating a line item for each charter</a:t>
            </a:r>
          </a:p>
          <a:p>
            <a:pPr lvl="2">
              <a:defRPr/>
            </a:pPr>
            <a:r>
              <a:rPr lang="en-US" altLang="en-US" sz="2800">
                <a:latin typeface="Calibri" panose="020F0502020204030204" pitchFamily="34" charset="0"/>
                <a:cs typeface="Calibri" panose="020F0502020204030204" pitchFamily="34" charset="0"/>
              </a:rPr>
              <a:t>District line item specifically calling out charter school participation</a:t>
            </a:r>
          </a:p>
          <a:p>
            <a:endParaRPr lang="en-US" altLang="en-US"/>
          </a:p>
        </p:txBody>
      </p:sp>
      <p:sp>
        <p:nvSpPr>
          <p:cNvPr id="2" name="Slide Number ">
            <a:extLst>
              <a:ext uri="{FF2B5EF4-FFF2-40B4-BE49-F238E27FC236}">
                <a16:creationId xmlns:a16="http://schemas.microsoft.com/office/drawing/2014/main" id="{1657B976-6A89-7EFE-AB8D-7BDC44A34C04}"/>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12</a:t>
            </a:fld>
            <a:endParaRPr lang="en-US"/>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p>
        </p:txBody>
      </p:sp>
    </p:spTree>
    <p:extLst>
      <p:ext uri="{BB962C8B-B14F-4D97-AF65-F5344CB8AC3E}">
        <p14:creationId xmlns:p14="http://schemas.microsoft.com/office/powerpoint/2010/main" val="2453549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
          <p:cNvSpPr>
            <a:spLocks noGrp="1"/>
          </p:cNvSpPr>
          <p:nvPr>
            <p:ph type="title"/>
          </p:nvPr>
        </p:nvSpPr>
        <p:spPr/>
        <p:txBody>
          <a:bodyPr/>
          <a:lstStyle/>
          <a:p>
            <a:r>
              <a:rPr lang="en-US"/>
              <a:t>Step 2: Completing the Budget Narrative </a:t>
            </a:r>
          </a:p>
        </p:txBody>
      </p:sp>
      <p:sp>
        <p:nvSpPr>
          <p:cNvPr id="30723" name="Slide Content"/>
          <p:cNvSpPr>
            <a:spLocks noGrp="1"/>
          </p:cNvSpPr>
          <p:nvPr>
            <p:ph idx="1"/>
          </p:nvPr>
        </p:nvSpPr>
        <p:spPr/>
        <p:txBody>
          <a:bodyPr>
            <a:normAutofit lnSpcReduction="10000"/>
          </a:bodyPr>
          <a:lstStyle/>
          <a:p>
            <a:r>
              <a:rPr lang="en-US" altLang="en-US" sz="2800">
                <a:latin typeface="Calibri" panose="020F0502020204030204" pitchFamily="34" charset="0"/>
                <a:cs typeface="Calibri" panose="020F0502020204030204" pitchFamily="34" charset="0"/>
              </a:rPr>
              <a:t>WHAT is the intended objective?</a:t>
            </a:r>
          </a:p>
          <a:p>
            <a:pPr lvl="1"/>
            <a:r>
              <a:rPr lang="en-US" altLang="en-US">
                <a:latin typeface="Calibri" panose="020F0502020204030204" pitchFamily="34" charset="0"/>
                <a:cs typeface="Calibri" panose="020F0502020204030204" pitchFamily="34" charset="0"/>
              </a:rPr>
              <a:t>List the prioritized need the activity addresses</a:t>
            </a:r>
          </a:p>
          <a:p>
            <a:pPr lvl="1"/>
            <a:r>
              <a:rPr lang="en-US" altLang="en-US">
                <a:latin typeface="Calibri" panose="020F0502020204030204" pitchFamily="34" charset="0"/>
                <a:cs typeface="Calibri" panose="020F0502020204030204" pitchFamily="34" charset="0"/>
              </a:rPr>
              <a:t>Briefly describe the activity including the knowledge and skills staff will receive </a:t>
            </a:r>
          </a:p>
          <a:p>
            <a:pPr lvl="1"/>
            <a:r>
              <a:rPr lang="en-US" altLang="en-US">
                <a:latin typeface="Calibri" panose="020F0502020204030204" pitchFamily="34" charset="0"/>
                <a:cs typeface="Calibri" panose="020F0502020204030204" pitchFamily="34" charset="0"/>
              </a:rPr>
              <a:t>Indicate how the strategy </a:t>
            </a:r>
            <a:r>
              <a:rPr lang="en-US" altLang="en-US" b="1">
                <a:latin typeface="Calibri" panose="020F0502020204030204" pitchFamily="34" charset="0"/>
                <a:cs typeface="Calibri" panose="020F0502020204030204" pitchFamily="34" charset="0"/>
              </a:rPr>
              <a:t>meets the USED definition of professional learning</a:t>
            </a:r>
          </a:p>
          <a:p>
            <a:pPr lvl="1"/>
            <a:endParaRPr lang="en-US" altLang="en-US" sz="1000">
              <a:latin typeface="Calibri" panose="020F0502020204030204" pitchFamily="34" charset="0"/>
              <a:cs typeface="Calibri" panose="020F0502020204030204" pitchFamily="34" charset="0"/>
            </a:endParaRPr>
          </a:p>
          <a:p>
            <a:r>
              <a:rPr lang="en-US" altLang="en-US" sz="2800">
                <a:latin typeface="Calibri" panose="020F0502020204030204" pitchFamily="34" charset="0"/>
                <a:cs typeface="Calibri" panose="020F0502020204030204" pitchFamily="34" charset="0"/>
              </a:rPr>
              <a:t>WHO will participate?</a:t>
            </a:r>
          </a:p>
          <a:p>
            <a:pPr lvl="1"/>
            <a:r>
              <a:rPr lang="en-US" altLang="en-US">
                <a:latin typeface="Calibri" panose="020F0502020204030204" pitchFamily="34" charset="0"/>
                <a:cs typeface="Calibri" panose="020F0502020204030204" pitchFamily="34" charset="0"/>
              </a:rPr>
              <a:t>List the type and number of staff participating (e.g., 10 teachers, 1 principal)</a:t>
            </a:r>
          </a:p>
          <a:p>
            <a:pPr lvl="1"/>
            <a:endParaRPr lang="en-US" altLang="en-US" sz="1000">
              <a:latin typeface="Calibri" panose="020F0502020204030204" pitchFamily="34" charset="0"/>
              <a:cs typeface="Calibri" panose="020F0502020204030204" pitchFamily="34" charset="0"/>
            </a:endParaRPr>
          </a:p>
          <a:p>
            <a:r>
              <a:rPr lang="en-US" altLang="en-US" sz="2800">
                <a:latin typeface="Calibri" panose="020F0502020204030204" pitchFamily="34" charset="0"/>
                <a:cs typeface="Calibri" panose="020F0502020204030204" pitchFamily="34" charset="0"/>
              </a:rPr>
              <a:t>HOW will you measure impact?</a:t>
            </a:r>
          </a:p>
          <a:p>
            <a:pPr lvl="1"/>
            <a:r>
              <a:rPr lang="en-US" altLang="en-US">
                <a:latin typeface="Calibri" panose="020F0502020204030204" pitchFamily="34" charset="0"/>
                <a:cs typeface="Calibri" panose="020F0502020204030204" pitchFamily="34" charset="0"/>
              </a:rPr>
              <a:t>Identify what measures will be used to determine whether the strategy is generating the results you expect</a:t>
            </a:r>
          </a:p>
          <a:p>
            <a:pPr marL="457200" lvl="1" indent="0">
              <a:buNone/>
            </a:pPr>
            <a:endParaRPr lang="en-US" altLang="en-US">
              <a:latin typeface="Calibri" panose="020F0502020204030204" pitchFamily="34" charset="0"/>
              <a:cs typeface="Calibri" panose="020F0502020204030204" pitchFamily="34" charset="0"/>
            </a:endParaRPr>
          </a:p>
          <a:p>
            <a:endParaRPr lang="en-US" altLang="en-US" sz="2800">
              <a:latin typeface="Calibri" panose="020F0502020204030204" pitchFamily="34" charset="0"/>
              <a:cs typeface="Calibri" panose="020F0502020204030204" pitchFamily="34" charset="0"/>
            </a:endParaRPr>
          </a:p>
          <a:p>
            <a:pPr lvl="1"/>
            <a:endParaRPr lang="en-US" altLang="en-US" sz="2800">
              <a:latin typeface="Calibri" panose="020F0502020204030204" pitchFamily="34" charset="0"/>
              <a:cs typeface="Calibri" panose="020F0502020204030204" pitchFamily="34" charset="0"/>
            </a:endParaRPr>
          </a:p>
          <a:p>
            <a:endParaRPr lang="en-US" altLang="en-US"/>
          </a:p>
        </p:txBody>
      </p:sp>
      <p:sp>
        <p:nvSpPr>
          <p:cNvPr id="2" name="Slide Number ">
            <a:extLst>
              <a:ext uri="{FF2B5EF4-FFF2-40B4-BE49-F238E27FC236}">
                <a16:creationId xmlns:a16="http://schemas.microsoft.com/office/drawing/2014/main" id="{D0D5CDD4-0A22-0237-9BCB-B3516A502219}"/>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13</a:t>
            </a:fld>
            <a:endParaRPr lang="en-US"/>
          </a:p>
        </p:txBody>
      </p:sp>
      <p:sp>
        <p:nvSpPr>
          <p:cNvPr id="5" name="Footer Placeholder 2">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p>
        </p:txBody>
      </p:sp>
      <p:pic>
        <p:nvPicPr>
          <p:cNvPr id="4" name="Picture 3">
            <a:extLst>
              <a:ext uri="{FF2B5EF4-FFF2-40B4-BE49-F238E27FC236}">
                <a16:creationId xmlns:a16="http://schemas.microsoft.com/office/drawing/2014/main" id="{E0B20565-0E33-D3EC-1434-4BB4784CC892}"/>
              </a:ext>
              <a:ext uri="{C183D7F6-B498-43B3-948B-1728B52AA6E4}">
                <adec:decorative xmlns:adec="http://schemas.microsoft.com/office/drawing/2017/decorative" val="1"/>
              </a:ext>
            </a:extLst>
          </p:cNvPr>
          <p:cNvPicPr>
            <a:picLocks noChangeAspect="1"/>
          </p:cNvPicPr>
          <p:nvPr/>
        </p:nvPicPr>
        <p:blipFill rotWithShape="1">
          <a:blip r:embed="rId3"/>
          <a:srcRect l="21770" r="14576" b="42476"/>
          <a:stretch/>
        </p:blipFill>
        <p:spPr bwMode="auto">
          <a:xfrm>
            <a:off x="1328952" y="5658575"/>
            <a:ext cx="9074575" cy="570283"/>
          </a:xfrm>
          <a:prstGeom prst="rect">
            <a:avLst/>
          </a:prstGeom>
          <a:ln>
            <a:noFill/>
          </a:ln>
          <a:extLst>
            <a:ext uri="{53640926-AAD7-44D8-BBD7-CCE9431645EC}">
              <a14:shadowObscured xmlns:a14="http://schemas.microsoft.com/office/drawing/2010/main"/>
            </a:ext>
          </a:extLst>
        </p:spPr>
      </p:pic>
      <p:sp>
        <p:nvSpPr>
          <p:cNvPr id="6" name="Oval 5">
            <a:extLst>
              <a:ext uri="{FF2B5EF4-FFF2-40B4-BE49-F238E27FC236}">
                <a16:creationId xmlns:a16="http://schemas.microsoft.com/office/drawing/2014/main" id="{82190297-36BE-5699-CF8D-3E33E124CC1E}"/>
              </a:ext>
              <a:ext uri="{C183D7F6-B498-43B3-948B-1728B52AA6E4}">
                <adec:decorative xmlns:adec="http://schemas.microsoft.com/office/drawing/2017/decorative" val="1"/>
              </a:ext>
            </a:extLst>
          </p:cNvPr>
          <p:cNvSpPr/>
          <p:nvPr/>
        </p:nvSpPr>
        <p:spPr>
          <a:xfrm>
            <a:off x="7261225" y="5636528"/>
            <a:ext cx="1555750" cy="436245"/>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1827203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
          <p:cNvSpPr>
            <a:spLocks noGrp="1"/>
          </p:cNvSpPr>
          <p:nvPr>
            <p:ph type="title"/>
          </p:nvPr>
        </p:nvSpPr>
        <p:spPr/>
        <p:txBody>
          <a:bodyPr/>
          <a:lstStyle/>
          <a:p>
            <a:r>
              <a:rPr lang="en-US"/>
              <a:t>Defining Professional Learning</a:t>
            </a:r>
          </a:p>
        </p:txBody>
      </p:sp>
      <p:sp>
        <p:nvSpPr>
          <p:cNvPr id="30723" name="Slide Content"/>
          <p:cNvSpPr>
            <a:spLocks noGrp="1"/>
          </p:cNvSpPr>
          <p:nvPr>
            <p:ph idx="1"/>
          </p:nvPr>
        </p:nvSpPr>
        <p:spPr/>
        <p:txBody>
          <a:bodyPr>
            <a:normAutofit/>
          </a:bodyPr>
          <a:lstStyle/>
          <a:p>
            <a:pPr marL="0" indent="0">
              <a:buNone/>
            </a:pPr>
            <a:r>
              <a:rPr lang="en-US" altLang="en-US" sz="3200">
                <a:latin typeface="Calibri" panose="020F0502020204030204" pitchFamily="34" charset="0"/>
                <a:cs typeface="Calibri" panose="020F0502020204030204" pitchFamily="34" charset="0"/>
              </a:rPr>
              <a:t>ESSA defines professional learning as:</a:t>
            </a:r>
          </a:p>
          <a:p>
            <a:pPr marL="457200" lvl="1" indent="0">
              <a:buNone/>
            </a:pPr>
            <a:r>
              <a:rPr lang="en-US" altLang="en-US" sz="2800" i="1">
                <a:latin typeface="Calibri" panose="020F0502020204030204" pitchFamily="34" charset="0"/>
                <a:cs typeface="Calibri" panose="020F0502020204030204" pitchFamily="34" charset="0"/>
              </a:rPr>
              <a:t>“… high quality, sustained, intensive, and classroom-focused in order to have a positive and lasting impact on classroom instruction and the teacher’s performance in the classroom and not 1-day or short-term workshops or conferences.” [ESEA Section 8101(42)] ”</a:t>
            </a:r>
          </a:p>
          <a:p>
            <a:pPr marL="0" indent="0">
              <a:buNone/>
            </a:pPr>
            <a:endParaRPr lang="en-US" altLang="en-US" sz="2800" i="1">
              <a:latin typeface="Calibri" panose="020F0502020204030204" pitchFamily="34" charset="0"/>
              <a:cs typeface="Calibri" panose="020F0502020204030204" pitchFamily="34" charset="0"/>
            </a:endParaRPr>
          </a:p>
          <a:p>
            <a:pPr marL="0" indent="0">
              <a:buNone/>
            </a:pPr>
            <a:r>
              <a:rPr lang="en-US" sz="2800">
                <a:latin typeface="Calibri" panose="020F0502020204030204" pitchFamily="34" charset="0"/>
                <a:cs typeface="Calibri" panose="020F0502020204030204" pitchFamily="34" charset="0"/>
              </a:rPr>
              <a:t>Conferences and workshops are approvable when they are </a:t>
            </a:r>
            <a:r>
              <a:rPr lang="en-US" sz="2800" b="1">
                <a:latin typeface="Calibri" panose="020F0502020204030204" pitchFamily="34" charset="0"/>
                <a:cs typeface="Calibri" panose="020F0502020204030204" pitchFamily="34" charset="0"/>
              </a:rPr>
              <a:t>included as part of larger strategy</a:t>
            </a:r>
            <a:r>
              <a:rPr lang="en-US" sz="2800">
                <a:latin typeface="Calibri" panose="020F0502020204030204" pitchFamily="34" charset="0"/>
                <a:cs typeface="Calibri" panose="020F0502020204030204" pitchFamily="34" charset="0"/>
              </a:rPr>
              <a:t>, not as an end in themselves</a:t>
            </a:r>
          </a:p>
          <a:p>
            <a:pPr marL="0" indent="0">
              <a:buNone/>
            </a:pPr>
            <a:endParaRPr lang="en-US" altLang="en-US"/>
          </a:p>
        </p:txBody>
      </p:sp>
      <p:sp>
        <p:nvSpPr>
          <p:cNvPr id="3" name="Slide Number Placeholder 3">
            <a:extLst>
              <a:ext uri="{FF2B5EF4-FFF2-40B4-BE49-F238E27FC236}">
                <a16:creationId xmlns:a16="http://schemas.microsoft.com/office/drawing/2014/main" id="{A3F8AA79-1799-4BAC-805A-B4C8DBCD5DD1}"/>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14</a:t>
            </a:fld>
            <a:endParaRPr lang="en-US"/>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p>
        </p:txBody>
      </p:sp>
    </p:spTree>
    <p:extLst>
      <p:ext uri="{BB962C8B-B14F-4D97-AF65-F5344CB8AC3E}">
        <p14:creationId xmlns:p14="http://schemas.microsoft.com/office/powerpoint/2010/main" val="491279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
            <a:extLst>
              <a:ext uri="{FF2B5EF4-FFF2-40B4-BE49-F238E27FC236}">
                <a16:creationId xmlns:a16="http://schemas.microsoft.com/office/drawing/2014/main" id="{41C13961-6AE4-E92E-246A-356910E6077B}"/>
              </a:ext>
            </a:extLst>
          </p:cNvPr>
          <p:cNvSpPr>
            <a:spLocks noGrp="1"/>
          </p:cNvSpPr>
          <p:nvPr>
            <p:ph type="title"/>
          </p:nvPr>
        </p:nvSpPr>
        <p:spPr/>
        <p:txBody>
          <a:bodyPr/>
          <a:lstStyle/>
          <a:p>
            <a:r>
              <a:rPr lang="en-US"/>
              <a:t>Example </a:t>
            </a:r>
          </a:p>
        </p:txBody>
      </p:sp>
      <p:sp>
        <p:nvSpPr>
          <p:cNvPr id="2" name="Slide Content">
            <a:extLst>
              <a:ext uri="{FF2B5EF4-FFF2-40B4-BE49-F238E27FC236}">
                <a16:creationId xmlns:a16="http://schemas.microsoft.com/office/drawing/2014/main" id="{61B25FE7-D141-7062-AB06-AE6A70DCBF20}"/>
              </a:ext>
            </a:extLst>
          </p:cNvPr>
          <p:cNvSpPr>
            <a:spLocks noGrp="1"/>
          </p:cNvSpPr>
          <p:nvPr>
            <p:ph idx="1"/>
          </p:nvPr>
        </p:nvSpPr>
        <p:spPr>
          <a:xfrm>
            <a:off x="717176" y="1825624"/>
            <a:ext cx="10784542" cy="4575175"/>
          </a:xfrm>
        </p:spPr>
        <p:txBody>
          <a:bodyPr>
            <a:normAutofit/>
          </a:bodyPr>
          <a:lstStyle/>
          <a:p>
            <a:pPr marL="457200" marR="0">
              <a:lnSpc>
                <a:spcPct val="107000"/>
              </a:lnSpc>
              <a:spcBef>
                <a:spcPts val="0"/>
              </a:spcBef>
              <a:spcAft>
                <a:spcPts val="800"/>
              </a:spcAft>
            </a:pPr>
            <a:r>
              <a:rPr lang="en-US" sz="2800" b="1" kern="100">
                <a:effectLst/>
                <a:latin typeface="Calibri" panose="020F0502020204030204" pitchFamily="34" charset="0"/>
                <a:ea typeface="Calibri" panose="020F0502020204030204" pitchFamily="34" charset="0"/>
                <a:cs typeface="Arial" panose="020B0604020202020204" pitchFamily="34" charset="0"/>
              </a:rPr>
              <a:t>NEED #1: Improve student achievement in reading. </a:t>
            </a:r>
          </a:p>
          <a:p>
            <a:pPr marL="457200" marR="0">
              <a:lnSpc>
                <a:spcPct val="107000"/>
              </a:lnSpc>
              <a:spcBef>
                <a:spcPts val="0"/>
              </a:spcBef>
              <a:spcAft>
                <a:spcPts val="800"/>
              </a:spcAft>
            </a:pPr>
            <a:r>
              <a:rPr lang="en-US" sz="2800" b="1" kern="100">
                <a:effectLst/>
                <a:latin typeface="Calibri" panose="020F0502020204030204" pitchFamily="34" charset="0"/>
                <a:ea typeface="Calibri" panose="020F0502020204030204" pitchFamily="34" charset="0"/>
                <a:cs typeface="Arial" panose="020B0604020202020204" pitchFamily="34" charset="0"/>
              </a:rPr>
              <a:t>WHAT: Hire </a:t>
            </a:r>
            <a:r>
              <a:rPr lang="en-US" sz="2800" kern="100">
                <a:effectLst/>
                <a:latin typeface="Calibri" panose="020F0502020204030204" pitchFamily="34" charset="0"/>
                <a:ea typeface="Calibri" panose="020F0502020204030204" pitchFamily="34" charset="0"/>
                <a:cs typeface="Arial" panose="020B0604020202020204" pitchFamily="34" charset="0"/>
              </a:rPr>
              <a:t> 2.0 FTE instructional coaches to provide </a:t>
            </a:r>
            <a:r>
              <a:rPr lang="en-US" sz="2800" kern="100">
                <a:effectLst/>
                <a:highlight>
                  <a:srgbClr val="00FF00"/>
                </a:highlight>
                <a:latin typeface="Calibri" panose="020F0502020204030204" pitchFamily="34" charset="0"/>
                <a:ea typeface="Calibri" panose="020F0502020204030204" pitchFamily="34" charset="0"/>
                <a:cs typeface="Arial" panose="020B0604020202020204" pitchFamily="34" charset="0"/>
              </a:rPr>
              <a:t>weekly in-classroom coaching support </a:t>
            </a:r>
            <a:r>
              <a:rPr lang="en-US" sz="2800" kern="100">
                <a:effectLst/>
                <a:latin typeface="Calibri" panose="020F0502020204030204" pitchFamily="34" charset="0"/>
                <a:ea typeface="Calibri" panose="020F0502020204030204" pitchFamily="34" charset="0"/>
                <a:cs typeface="Arial" panose="020B0604020202020204" pitchFamily="34" charset="0"/>
              </a:rPr>
              <a:t>on the science of reading </a:t>
            </a:r>
          </a:p>
          <a:p>
            <a:pPr marL="457200">
              <a:lnSpc>
                <a:spcPct val="107000"/>
              </a:lnSpc>
              <a:spcBef>
                <a:spcPts val="0"/>
              </a:spcBef>
              <a:spcAft>
                <a:spcPts val="800"/>
              </a:spcAft>
            </a:pPr>
            <a:r>
              <a:rPr lang="en-US" sz="2800" b="1" kern="100">
                <a:effectLst/>
                <a:latin typeface="Calibri" panose="020F0502020204030204" pitchFamily="34" charset="0"/>
                <a:ea typeface="Calibri" panose="020F0502020204030204" pitchFamily="34" charset="0"/>
                <a:cs typeface="Arial" panose="020B0604020202020204" pitchFamily="34" charset="0"/>
              </a:rPr>
              <a:t>WHO: </a:t>
            </a:r>
            <a:r>
              <a:rPr lang="en-US" sz="2800" kern="100">
                <a:latin typeface="Calibri" panose="020F0502020204030204" pitchFamily="34" charset="0"/>
                <a:ea typeface="Calibri" panose="020F0502020204030204" pitchFamily="34" charset="0"/>
                <a:cs typeface="Arial" panose="020B0604020202020204" pitchFamily="34" charset="0"/>
              </a:rPr>
              <a:t>40 </a:t>
            </a:r>
            <a:r>
              <a:rPr lang="en-US" sz="2800" kern="100">
                <a:effectLst/>
                <a:latin typeface="Calibri" panose="020F0502020204030204" pitchFamily="34" charset="0"/>
                <a:ea typeface="Calibri" panose="020F0502020204030204" pitchFamily="34" charset="0"/>
                <a:cs typeface="Arial" panose="020B0604020202020204" pitchFamily="34" charset="0"/>
              </a:rPr>
              <a:t>K-3 teachers</a:t>
            </a:r>
            <a:endParaRPr lang="en-US" sz="2800" kern="10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2800" b="1" kern="100">
                <a:effectLst/>
                <a:latin typeface="Calibri" panose="020F0502020204030204" pitchFamily="34" charset="0"/>
                <a:ea typeface="Calibri" panose="020F0502020204030204" pitchFamily="34" charset="0"/>
                <a:cs typeface="Arial" panose="020B0604020202020204" pitchFamily="34" charset="0"/>
              </a:rPr>
              <a:t>HOW: </a:t>
            </a:r>
            <a:r>
              <a:rPr lang="en-US" sz="2800" kern="100">
                <a:effectLst/>
                <a:latin typeface="Calibri" panose="020F0502020204030204" pitchFamily="34" charset="0"/>
                <a:ea typeface="Calibri" panose="020F0502020204030204" pitchFamily="34" charset="0"/>
                <a:cs typeface="Arial" panose="020B0604020202020204" pitchFamily="34" charset="0"/>
              </a:rPr>
              <a:t>Impact on </a:t>
            </a:r>
            <a:r>
              <a:rPr lang="en-US" sz="2800" b="1" kern="100">
                <a:effectLst/>
                <a:latin typeface="Calibri" panose="020F0502020204030204" pitchFamily="34" charset="0"/>
                <a:ea typeface="Calibri" panose="020F0502020204030204" pitchFamily="34" charset="0"/>
                <a:cs typeface="Arial" panose="020B0604020202020204" pitchFamily="34" charset="0"/>
              </a:rPr>
              <a:t>teacher practice</a:t>
            </a:r>
            <a:r>
              <a:rPr lang="en-US" sz="2800" kern="100">
                <a:effectLst/>
                <a:latin typeface="Calibri" panose="020F0502020204030204" pitchFamily="34" charset="0"/>
                <a:ea typeface="Calibri" panose="020F0502020204030204" pitchFamily="34" charset="0"/>
                <a:cs typeface="Arial" panose="020B0604020202020204" pitchFamily="34" charset="0"/>
              </a:rPr>
              <a:t> will be measured through instructional coaching logs, principal observations/walkthroughs, and review of lesson plans</a:t>
            </a:r>
            <a:r>
              <a:rPr lang="en-US" sz="2800" kern="100">
                <a:latin typeface="Calibri" panose="020F0502020204030204" pitchFamily="34" charset="0"/>
                <a:ea typeface="Calibri" panose="020F0502020204030204" pitchFamily="34" charset="0"/>
                <a:cs typeface="Times New Roman" panose="02020603050405020304" pitchFamily="18" charset="0"/>
              </a:rPr>
              <a:t>. </a:t>
            </a:r>
            <a:r>
              <a:rPr lang="en-US" sz="2800" kern="100">
                <a:effectLst/>
                <a:latin typeface="Calibri" panose="020F0502020204030204" pitchFamily="34" charset="0"/>
                <a:ea typeface="Calibri" panose="020F0502020204030204" pitchFamily="34" charset="0"/>
                <a:cs typeface="Arial" panose="020B0604020202020204" pitchFamily="34" charset="0"/>
              </a:rPr>
              <a:t>Impact on </a:t>
            </a:r>
            <a:r>
              <a:rPr lang="en-US" sz="2800" b="1" kern="100">
                <a:effectLst/>
                <a:latin typeface="Calibri" panose="020F0502020204030204" pitchFamily="34" charset="0"/>
                <a:ea typeface="Calibri" panose="020F0502020204030204" pitchFamily="34" charset="0"/>
                <a:cs typeface="Arial" panose="020B0604020202020204" pitchFamily="34" charset="0"/>
              </a:rPr>
              <a:t>student outcomes</a:t>
            </a:r>
            <a:r>
              <a:rPr lang="en-US" sz="2800" kern="100">
                <a:effectLst/>
                <a:latin typeface="Calibri" panose="020F0502020204030204" pitchFamily="34" charset="0"/>
                <a:ea typeface="Calibri" panose="020F0502020204030204" pitchFamily="34" charset="0"/>
                <a:cs typeface="Arial" panose="020B0604020202020204" pitchFamily="34" charset="0"/>
              </a:rPr>
              <a:t> will be measured through </a:t>
            </a:r>
            <a:r>
              <a:rPr lang="en-US" sz="2800" kern="100" err="1">
                <a:effectLst/>
                <a:latin typeface="Calibri" panose="020F0502020204030204" pitchFamily="34" charset="0"/>
                <a:ea typeface="Calibri" panose="020F0502020204030204" pitchFamily="34" charset="0"/>
                <a:cs typeface="Arial" panose="020B0604020202020204" pitchFamily="34" charset="0"/>
              </a:rPr>
              <a:t>iReady</a:t>
            </a:r>
            <a:r>
              <a:rPr lang="en-US" sz="2800" kern="100">
                <a:latin typeface="Calibri" panose="020F0502020204030204" pitchFamily="34" charset="0"/>
                <a:ea typeface="Calibri" panose="020F0502020204030204" pitchFamily="34" charset="0"/>
                <a:cs typeface="Arial" panose="020B0604020202020204" pitchFamily="34" charset="0"/>
              </a:rPr>
              <a:t> and </a:t>
            </a:r>
            <a:r>
              <a:rPr lang="en-US" sz="2800" kern="100">
                <a:effectLst/>
                <a:latin typeface="Calibri" panose="020F0502020204030204" pitchFamily="34" charset="0"/>
                <a:ea typeface="Calibri" panose="020F0502020204030204" pitchFamily="34" charset="0"/>
                <a:cs typeface="Arial" panose="020B0604020202020204" pitchFamily="34" charset="0"/>
              </a:rPr>
              <a:t>Easy CBM results.</a:t>
            </a:r>
            <a:endParaRPr lang="en-US" sz="2800" kern="1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3" name="Slide Number">
            <a:extLst>
              <a:ext uri="{FF2B5EF4-FFF2-40B4-BE49-F238E27FC236}">
                <a16:creationId xmlns:a16="http://schemas.microsoft.com/office/drawing/2014/main" id="{8AB293EA-D089-CFCE-5AC5-138FEF5C6FB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
            <a:extLst>
              <a:ext uri="{FF2B5EF4-FFF2-40B4-BE49-F238E27FC236}">
                <a16:creationId xmlns:a16="http://schemas.microsoft.com/office/drawing/2014/main" id="{8B1712FB-7F8D-2CFB-40A4-604CC971CAA2}"/>
              </a:ext>
            </a:extLst>
          </p:cNvPr>
          <p:cNvSpPr>
            <a:spLocks noGrp="1"/>
          </p:cNvSpPr>
          <p:nvPr>
            <p:ph type="sldNum" sz="quarter" idx="12"/>
          </p:nvPr>
        </p:nvSpPr>
        <p:spPr/>
        <p:txBody>
          <a:bodyPr/>
          <a:lstStyle/>
          <a:p>
            <a:fld id="{357F5B69-6281-4C1F-8C38-6DA0F56DA430}" type="slidenum">
              <a:rPr lang="en-US" smtClean="0"/>
              <a:pPr/>
              <a:t>15</a:t>
            </a:fld>
            <a:endParaRPr lang="en-US"/>
          </a:p>
        </p:txBody>
      </p:sp>
    </p:spTree>
    <p:extLst>
      <p:ext uri="{BB962C8B-B14F-4D97-AF65-F5344CB8AC3E}">
        <p14:creationId xmlns:p14="http://schemas.microsoft.com/office/powerpoint/2010/main" val="1009626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
            <a:extLst>
              <a:ext uri="{FF2B5EF4-FFF2-40B4-BE49-F238E27FC236}">
                <a16:creationId xmlns:a16="http://schemas.microsoft.com/office/drawing/2014/main" id="{41C13961-6AE4-E92E-246A-356910E6077B}"/>
              </a:ext>
            </a:extLst>
          </p:cNvPr>
          <p:cNvSpPr>
            <a:spLocks noGrp="1"/>
          </p:cNvSpPr>
          <p:nvPr>
            <p:ph type="title"/>
          </p:nvPr>
        </p:nvSpPr>
        <p:spPr/>
        <p:txBody>
          <a:bodyPr/>
          <a:lstStyle/>
          <a:p>
            <a:r>
              <a:rPr lang="en-US"/>
              <a:t>Consider a Theory of Action</a:t>
            </a:r>
          </a:p>
        </p:txBody>
      </p:sp>
      <p:sp>
        <p:nvSpPr>
          <p:cNvPr id="2" name="Slide Content">
            <a:extLst>
              <a:ext uri="{FF2B5EF4-FFF2-40B4-BE49-F238E27FC236}">
                <a16:creationId xmlns:a16="http://schemas.microsoft.com/office/drawing/2014/main" id="{61B25FE7-D141-7062-AB06-AE6A70DCBF20}"/>
              </a:ext>
            </a:extLst>
          </p:cNvPr>
          <p:cNvSpPr>
            <a:spLocks noGrp="1"/>
          </p:cNvSpPr>
          <p:nvPr>
            <p:ph idx="1"/>
          </p:nvPr>
        </p:nvSpPr>
        <p:spPr>
          <a:xfrm>
            <a:off x="717175" y="1825624"/>
            <a:ext cx="10984287" cy="4575175"/>
          </a:xfrm>
        </p:spPr>
        <p:txBody>
          <a:bodyPr>
            <a:normAutofit/>
          </a:bodyPr>
          <a:lstStyle/>
          <a:p>
            <a:pPr>
              <a:spcAft>
                <a:spcPts val="600"/>
              </a:spcAft>
            </a:pPr>
            <a:r>
              <a:rPr lang="en-US" altLang="en-US" sz="3200" b="1">
                <a:latin typeface="Calibri" panose="020F0502020204030204" pitchFamily="34" charset="0"/>
                <a:cs typeface="Calibri" panose="020F0502020204030204" pitchFamily="34" charset="0"/>
              </a:rPr>
              <a:t>If we </a:t>
            </a:r>
            <a:r>
              <a:rPr lang="en-US" altLang="en-US" sz="3200">
                <a:latin typeface="Calibri" panose="020F0502020204030204" pitchFamily="34" charset="0"/>
                <a:cs typeface="Calibri" panose="020F0502020204030204" pitchFamily="34" charset="0"/>
              </a:rPr>
              <a:t>(evidence-based practice - the work we will do)</a:t>
            </a:r>
          </a:p>
          <a:p>
            <a:pPr>
              <a:spcAft>
                <a:spcPts val="600"/>
              </a:spcAft>
            </a:pPr>
            <a:r>
              <a:rPr lang="en-US" altLang="en-US" sz="3200" b="1">
                <a:latin typeface="Calibri" panose="020F0502020204030204" pitchFamily="34" charset="0"/>
                <a:cs typeface="Calibri" panose="020F0502020204030204" pitchFamily="34" charset="0"/>
              </a:rPr>
              <a:t>then</a:t>
            </a:r>
            <a:r>
              <a:rPr lang="en-US" altLang="en-US" sz="3200">
                <a:latin typeface="Calibri" panose="020F0502020204030204" pitchFamily="34" charset="0"/>
                <a:cs typeface="Calibri" panose="020F0502020204030204" pitchFamily="34" charset="0"/>
              </a:rPr>
              <a:t> (direct short-term impact – what change adults will make)</a:t>
            </a:r>
          </a:p>
          <a:p>
            <a:pPr>
              <a:spcAft>
                <a:spcPts val="600"/>
              </a:spcAft>
            </a:pPr>
            <a:r>
              <a:rPr lang="en-US" altLang="en-US" sz="3200" b="1">
                <a:latin typeface="Calibri" panose="020F0502020204030204" pitchFamily="34" charset="0"/>
                <a:cs typeface="Calibri" panose="020F0502020204030204" pitchFamily="34" charset="0"/>
              </a:rPr>
              <a:t>and</a:t>
            </a:r>
            <a:r>
              <a:rPr lang="en-US" altLang="en-US" sz="3200">
                <a:latin typeface="Calibri" panose="020F0502020204030204" pitchFamily="34" charset="0"/>
                <a:cs typeface="Calibri" panose="020F0502020204030204" pitchFamily="34" charset="0"/>
              </a:rPr>
              <a:t> (the longer-term impact - for students)</a:t>
            </a:r>
          </a:p>
          <a:p>
            <a:endParaRPr lang="en-US"/>
          </a:p>
        </p:txBody>
      </p:sp>
      <p:sp>
        <p:nvSpPr>
          <p:cNvPr id="4" name="Slide Number">
            <a:extLst>
              <a:ext uri="{FF2B5EF4-FFF2-40B4-BE49-F238E27FC236}">
                <a16:creationId xmlns:a16="http://schemas.microsoft.com/office/drawing/2014/main" id="{8B1712FB-7F8D-2CFB-40A4-604CC971CAA2}"/>
              </a:ext>
            </a:extLst>
          </p:cNvPr>
          <p:cNvSpPr>
            <a:spLocks noGrp="1"/>
          </p:cNvSpPr>
          <p:nvPr>
            <p:ph type="sldNum" sz="quarter" idx="12"/>
          </p:nvPr>
        </p:nvSpPr>
        <p:spPr/>
        <p:txBody>
          <a:bodyPr/>
          <a:lstStyle/>
          <a:p>
            <a:fld id="{357F5B69-6281-4C1F-8C38-6DA0F56DA430}" type="slidenum">
              <a:rPr lang="en-US" smtClean="0"/>
              <a:pPr/>
              <a:t>16</a:t>
            </a:fld>
            <a:endParaRPr lang="en-US"/>
          </a:p>
        </p:txBody>
      </p:sp>
      <p:sp>
        <p:nvSpPr>
          <p:cNvPr id="3" name="Footer Placeholder 2">
            <a:extLst>
              <a:ext uri="{FF2B5EF4-FFF2-40B4-BE49-F238E27FC236}">
                <a16:creationId xmlns:a16="http://schemas.microsoft.com/office/drawing/2014/main" id="{8AB293EA-D089-CFCE-5AC5-138FEF5C6FB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graphicFrame>
        <p:nvGraphicFramePr>
          <p:cNvPr id="6" name="Diagram 5">
            <a:extLst>
              <a:ext uri="{FF2B5EF4-FFF2-40B4-BE49-F238E27FC236}">
                <a16:creationId xmlns:a16="http://schemas.microsoft.com/office/drawing/2014/main" id="{19E7AB26-8E31-1114-AAE7-C4FB6618D9E3}"/>
              </a:ext>
              <a:ext uri="{C183D7F6-B498-43B3-948B-1728B52AA6E4}">
                <adec:decorative xmlns:adec="http://schemas.microsoft.com/office/drawing/2017/decorative" val="1"/>
              </a:ext>
            </a:extLst>
          </p:cNvPr>
          <p:cNvGraphicFramePr/>
          <p:nvPr/>
        </p:nvGraphicFramePr>
        <p:xfrm>
          <a:off x="1200149" y="3643313"/>
          <a:ext cx="10086975" cy="24950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060783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
            <a:extLst>
              <a:ext uri="{FF2B5EF4-FFF2-40B4-BE49-F238E27FC236}">
                <a16:creationId xmlns:a16="http://schemas.microsoft.com/office/drawing/2014/main" id="{41C13961-6AE4-E92E-246A-356910E6077B}"/>
              </a:ext>
            </a:extLst>
          </p:cNvPr>
          <p:cNvSpPr>
            <a:spLocks noGrp="1"/>
          </p:cNvSpPr>
          <p:nvPr>
            <p:ph type="title"/>
          </p:nvPr>
        </p:nvSpPr>
        <p:spPr/>
        <p:txBody>
          <a:bodyPr/>
          <a:lstStyle/>
          <a:p>
            <a:r>
              <a:rPr lang="en-US"/>
              <a:t>Example of Theory of Action </a:t>
            </a:r>
          </a:p>
        </p:txBody>
      </p:sp>
      <p:sp>
        <p:nvSpPr>
          <p:cNvPr id="2" name="Slide Content">
            <a:extLst>
              <a:ext uri="{FF2B5EF4-FFF2-40B4-BE49-F238E27FC236}">
                <a16:creationId xmlns:a16="http://schemas.microsoft.com/office/drawing/2014/main" id="{61B25FE7-D141-7062-AB06-AE6A70DCBF20}"/>
              </a:ext>
            </a:extLst>
          </p:cNvPr>
          <p:cNvSpPr>
            <a:spLocks noGrp="1"/>
          </p:cNvSpPr>
          <p:nvPr>
            <p:ph idx="1"/>
          </p:nvPr>
        </p:nvSpPr>
        <p:spPr>
          <a:xfrm>
            <a:off x="717176" y="1825624"/>
            <a:ext cx="10784542" cy="4575175"/>
          </a:xfrm>
        </p:spPr>
        <p:txBody>
          <a:bodyPr>
            <a:normAutofit fontScale="92500" lnSpcReduction="10000"/>
          </a:bodyPr>
          <a:lstStyle/>
          <a:p>
            <a:pPr marL="457200" marR="0">
              <a:lnSpc>
                <a:spcPct val="107000"/>
              </a:lnSpc>
              <a:spcBef>
                <a:spcPts val="0"/>
              </a:spcBef>
              <a:spcAft>
                <a:spcPts val="800"/>
              </a:spcAft>
            </a:pPr>
            <a:r>
              <a:rPr lang="en-US" sz="2800" b="1" i="1" kern="100">
                <a:effectLst/>
                <a:latin typeface="Calibri" panose="020F0502020204030204" pitchFamily="34" charset="0"/>
                <a:ea typeface="Calibri" panose="020F0502020204030204" pitchFamily="34" charset="0"/>
                <a:cs typeface="Arial" panose="020B0604020202020204" pitchFamily="34" charset="0"/>
              </a:rPr>
              <a:t>IF</a:t>
            </a:r>
            <a:r>
              <a:rPr lang="en-US" sz="2800" i="1" kern="100">
                <a:effectLst/>
                <a:latin typeface="Calibri" panose="020F0502020204030204" pitchFamily="34" charset="0"/>
                <a:ea typeface="Calibri" panose="020F0502020204030204" pitchFamily="34" charset="0"/>
                <a:cs typeface="Arial" panose="020B0604020202020204" pitchFamily="34" charset="0"/>
              </a:rPr>
              <a:t> we provide </a:t>
            </a:r>
            <a:r>
              <a:rPr lang="en-US" sz="2800" i="1" kern="100">
                <a:effectLst/>
                <a:highlight>
                  <a:srgbClr val="00FF00"/>
                </a:highlight>
                <a:latin typeface="Calibri" panose="020F0502020204030204" pitchFamily="34" charset="0"/>
                <a:ea typeface="Calibri" panose="020F0502020204030204" pitchFamily="34" charset="0"/>
                <a:cs typeface="Arial" panose="020B0604020202020204" pitchFamily="34" charset="0"/>
              </a:rPr>
              <a:t>weekly </a:t>
            </a:r>
            <a:r>
              <a:rPr lang="en-US" sz="2800" i="1" kern="100">
                <a:effectLst/>
                <a:highlight>
                  <a:srgbClr val="FFFF00"/>
                </a:highlight>
                <a:latin typeface="Calibri" panose="020F0502020204030204" pitchFamily="34" charset="0"/>
                <a:ea typeface="Calibri" panose="020F0502020204030204" pitchFamily="34" charset="0"/>
                <a:cs typeface="Arial" panose="020B0604020202020204" pitchFamily="34" charset="0"/>
              </a:rPr>
              <a:t>coaching support </a:t>
            </a:r>
            <a:r>
              <a:rPr lang="en-US" sz="2800" i="1" kern="100">
                <a:effectLst/>
                <a:highlight>
                  <a:srgbClr val="C0C0C0"/>
                </a:highlight>
                <a:latin typeface="Calibri" panose="020F0502020204030204" pitchFamily="34" charset="0"/>
                <a:ea typeface="Calibri" panose="020F0502020204030204" pitchFamily="34" charset="0"/>
                <a:cs typeface="Arial" panose="020B0604020202020204" pitchFamily="34" charset="0"/>
              </a:rPr>
              <a:t>(2.0 FTE) </a:t>
            </a:r>
            <a:r>
              <a:rPr lang="en-US" sz="2800" i="1" kern="100">
                <a:effectLst/>
                <a:highlight>
                  <a:srgbClr val="FFFF00"/>
                </a:highlight>
                <a:latin typeface="Calibri" panose="020F0502020204030204" pitchFamily="34" charset="0"/>
                <a:ea typeface="Calibri" panose="020F0502020204030204" pitchFamily="34" charset="0"/>
                <a:cs typeface="Arial" panose="020B0604020202020204" pitchFamily="34" charset="0"/>
              </a:rPr>
              <a:t>on the science of reading </a:t>
            </a:r>
            <a:r>
              <a:rPr lang="en-US" sz="2800" i="1" kern="100">
                <a:effectLst/>
                <a:latin typeface="Calibri" panose="020F0502020204030204" pitchFamily="34" charset="0"/>
                <a:ea typeface="Calibri" panose="020F0502020204030204" pitchFamily="34" charset="0"/>
                <a:cs typeface="Arial" panose="020B0604020202020204" pitchFamily="34" charset="0"/>
              </a:rPr>
              <a:t>to </a:t>
            </a:r>
            <a:r>
              <a:rPr lang="en-US" sz="2800" i="1" kern="100">
                <a:highlight>
                  <a:srgbClr val="C0C0C0"/>
                </a:highlight>
                <a:latin typeface="Calibri" panose="020F0502020204030204" pitchFamily="34" charset="0"/>
                <a:ea typeface="Calibri" panose="020F0502020204030204" pitchFamily="34" charset="0"/>
                <a:cs typeface="Arial" panose="020B0604020202020204" pitchFamily="34" charset="0"/>
              </a:rPr>
              <a:t>40 </a:t>
            </a:r>
            <a:r>
              <a:rPr lang="en-US" sz="2800" i="1" kern="100">
                <a:effectLst/>
                <a:highlight>
                  <a:srgbClr val="C0C0C0"/>
                </a:highlight>
                <a:latin typeface="Calibri" panose="020F0502020204030204" pitchFamily="34" charset="0"/>
                <a:ea typeface="Calibri" panose="020F0502020204030204" pitchFamily="34" charset="0"/>
                <a:cs typeface="Arial" panose="020B0604020202020204" pitchFamily="34" charset="0"/>
              </a:rPr>
              <a:t>K-3 teachers</a:t>
            </a:r>
            <a:r>
              <a:rPr lang="en-US" sz="2800" i="1" kern="100">
                <a:effectLst/>
                <a:latin typeface="Calibri" panose="020F0502020204030204" pitchFamily="34" charset="0"/>
                <a:ea typeface="Calibri" panose="020F0502020204030204" pitchFamily="34" charset="0"/>
                <a:cs typeface="Arial" panose="020B0604020202020204" pitchFamily="34" charset="0"/>
              </a:rPr>
              <a:t>,</a:t>
            </a:r>
            <a:endParaRPr lang="en-US" sz="2800" kern="10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2800" b="1" i="1" kern="100">
                <a:effectLst/>
                <a:latin typeface="Calibri" panose="020F0502020204030204" pitchFamily="34" charset="0"/>
                <a:ea typeface="Calibri" panose="020F0502020204030204" pitchFamily="34" charset="0"/>
                <a:cs typeface="Arial" panose="020B0604020202020204" pitchFamily="34" charset="0"/>
              </a:rPr>
              <a:t>THEN</a:t>
            </a:r>
            <a:r>
              <a:rPr lang="en-US" sz="2800" i="1" kern="100">
                <a:effectLst/>
                <a:latin typeface="Calibri" panose="020F0502020204030204" pitchFamily="34" charset="0"/>
                <a:ea typeface="Calibri" panose="020F0502020204030204" pitchFamily="34" charset="0"/>
                <a:cs typeface="Arial" panose="020B0604020202020204" pitchFamily="34" charset="0"/>
              </a:rPr>
              <a:t> teachers will </a:t>
            </a:r>
            <a:r>
              <a:rPr lang="en-US" sz="2800" i="1" kern="100">
                <a:effectLst/>
                <a:highlight>
                  <a:srgbClr val="FFFF00"/>
                </a:highlight>
                <a:latin typeface="Calibri" panose="020F0502020204030204" pitchFamily="34" charset="0"/>
                <a:ea typeface="Calibri" panose="020F0502020204030204" pitchFamily="34" charset="0"/>
                <a:cs typeface="Arial" panose="020B0604020202020204" pitchFamily="34" charset="0"/>
              </a:rPr>
              <a:t>implement science-based reading instruction </a:t>
            </a:r>
            <a:r>
              <a:rPr lang="en-US" sz="2800" i="1" kern="100">
                <a:effectLst/>
                <a:latin typeface="Calibri" panose="020F0502020204030204" pitchFamily="34" charset="0"/>
                <a:ea typeface="Calibri" panose="020F0502020204030204" pitchFamily="34" charset="0"/>
                <a:cs typeface="Arial" panose="020B0604020202020204" pitchFamily="34" charset="0"/>
              </a:rPr>
              <a:t>with efficacy,</a:t>
            </a:r>
            <a:endParaRPr lang="en-US" sz="2800" kern="10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2800" b="1" i="1" kern="100">
                <a:effectLst/>
                <a:latin typeface="Calibri" panose="020F0502020204030204" pitchFamily="34" charset="0"/>
                <a:ea typeface="Calibri" panose="020F0502020204030204" pitchFamily="34" charset="0"/>
                <a:cs typeface="Arial" panose="020B0604020202020204" pitchFamily="34" charset="0"/>
              </a:rPr>
              <a:t>AND</a:t>
            </a:r>
            <a:r>
              <a:rPr lang="en-US" sz="2800" i="1" kern="100">
                <a:effectLst/>
                <a:latin typeface="Calibri" panose="020F0502020204030204" pitchFamily="34" charset="0"/>
                <a:ea typeface="Calibri" panose="020F0502020204030204" pitchFamily="34" charset="0"/>
                <a:cs typeface="Arial" panose="020B0604020202020204" pitchFamily="34" charset="0"/>
              </a:rPr>
              <a:t> student achievement in reading and writing will increase.</a:t>
            </a:r>
            <a:endParaRPr lang="en-US" sz="2800" i="1" kern="100">
              <a:effectLst/>
              <a:latin typeface="Calibri" panose="020F0502020204030204" pitchFamily="34" charset="0"/>
              <a:ea typeface="Calibri" panose="020F0502020204030204" pitchFamily="34" charset="0"/>
              <a:cs typeface="Times New Roman" panose="02020603050405020304" pitchFamily="18" charset="0"/>
            </a:endParaRPr>
          </a:p>
          <a:p>
            <a:pPr marR="0" indent="0">
              <a:lnSpc>
                <a:spcPct val="107000"/>
              </a:lnSpc>
              <a:spcBef>
                <a:spcPts val="0"/>
              </a:spcBef>
              <a:spcAft>
                <a:spcPts val="800"/>
              </a:spcAft>
              <a:buNone/>
            </a:pPr>
            <a:r>
              <a:rPr lang="en-US" sz="2800" b="1" kern="100">
                <a:effectLst/>
                <a:latin typeface="Calibri" panose="020F0502020204030204" pitchFamily="34" charset="0"/>
                <a:ea typeface="Calibri" panose="020F0502020204030204" pitchFamily="34" charset="0"/>
                <a:cs typeface="Arial" panose="020B0604020202020204" pitchFamily="34" charset="0"/>
              </a:rPr>
              <a:t>MEASURES OF IMPACT:</a:t>
            </a:r>
            <a:endParaRPr lang="en-US" sz="2800" kern="10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buFont typeface="Symbol" panose="05050102010706020507" pitchFamily="18" charset="2"/>
              <a:buChar char=""/>
            </a:pPr>
            <a:r>
              <a:rPr lang="en-US" sz="2600" kern="100">
                <a:effectLst/>
                <a:latin typeface="Calibri" panose="020F0502020204030204" pitchFamily="34" charset="0"/>
                <a:ea typeface="Calibri" panose="020F0502020204030204" pitchFamily="34" charset="0"/>
                <a:cs typeface="Arial" panose="020B0604020202020204" pitchFamily="34" charset="0"/>
              </a:rPr>
              <a:t>Impact on </a:t>
            </a:r>
            <a:r>
              <a:rPr lang="en-US" sz="2600" b="1" kern="100">
                <a:effectLst/>
                <a:latin typeface="Calibri" panose="020F0502020204030204" pitchFamily="34" charset="0"/>
                <a:ea typeface="Calibri" panose="020F0502020204030204" pitchFamily="34" charset="0"/>
                <a:cs typeface="Arial" panose="020B0604020202020204" pitchFamily="34" charset="0"/>
              </a:rPr>
              <a:t>teacher practice</a:t>
            </a:r>
            <a:r>
              <a:rPr lang="en-US" sz="2600" kern="100">
                <a:effectLst/>
                <a:latin typeface="Calibri" panose="020F0502020204030204" pitchFamily="34" charset="0"/>
                <a:ea typeface="Calibri" panose="020F0502020204030204" pitchFamily="34" charset="0"/>
                <a:cs typeface="Arial" panose="020B0604020202020204" pitchFamily="34" charset="0"/>
              </a:rPr>
              <a:t> will be measured through </a:t>
            </a:r>
            <a:r>
              <a:rPr lang="en-US" sz="2600" kern="100">
                <a:effectLst/>
                <a:highlight>
                  <a:srgbClr val="00FFFF"/>
                </a:highlight>
                <a:latin typeface="Calibri" panose="020F0502020204030204" pitchFamily="34" charset="0"/>
                <a:ea typeface="Calibri" panose="020F0502020204030204" pitchFamily="34" charset="0"/>
                <a:cs typeface="Arial" panose="020B0604020202020204" pitchFamily="34" charset="0"/>
              </a:rPr>
              <a:t>instructional coaching logs, principal observations/walkthroughs, and review of lesson plans</a:t>
            </a:r>
            <a:endParaRPr lang="en-US" sz="2600" kern="100">
              <a:effectLst/>
              <a:highlight>
                <a:srgbClr val="00FFFF"/>
              </a:highligh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Bef>
                <a:spcPts val="0"/>
              </a:spcBef>
              <a:spcAft>
                <a:spcPts val="800"/>
              </a:spcAft>
              <a:buFont typeface="Symbol" panose="05050102010706020507" pitchFamily="18" charset="2"/>
              <a:buChar char=""/>
            </a:pPr>
            <a:r>
              <a:rPr lang="en-US" sz="2600" kern="100">
                <a:effectLst/>
                <a:latin typeface="Calibri" panose="020F0502020204030204" pitchFamily="34" charset="0"/>
                <a:ea typeface="Calibri" panose="020F0502020204030204" pitchFamily="34" charset="0"/>
                <a:cs typeface="Arial" panose="020B0604020202020204" pitchFamily="34" charset="0"/>
              </a:rPr>
              <a:t>Impact on </a:t>
            </a:r>
            <a:r>
              <a:rPr lang="en-US" sz="2600" b="1" kern="100">
                <a:effectLst/>
                <a:latin typeface="Calibri" panose="020F0502020204030204" pitchFamily="34" charset="0"/>
                <a:ea typeface="Calibri" panose="020F0502020204030204" pitchFamily="34" charset="0"/>
                <a:cs typeface="Arial" panose="020B0604020202020204" pitchFamily="34" charset="0"/>
              </a:rPr>
              <a:t>student outcomes</a:t>
            </a:r>
            <a:r>
              <a:rPr lang="en-US" sz="2600" kern="100">
                <a:effectLst/>
                <a:latin typeface="Calibri" panose="020F0502020204030204" pitchFamily="34" charset="0"/>
                <a:ea typeface="Calibri" panose="020F0502020204030204" pitchFamily="34" charset="0"/>
                <a:cs typeface="Arial" panose="020B0604020202020204" pitchFamily="34" charset="0"/>
              </a:rPr>
              <a:t> will be measured </a:t>
            </a:r>
            <a:r>
              <a:rPr lang="en-US" sz="2600" kern="100">
                <a:effectLst/>
                <a:highlight>
                  <a:srgbClr val="00FFFF"/>
                </a:highlight>
                <a:latin typeface="Calibri" panose="020F0502020204030204" pitchFamily="34" charset="0"/>
                <a:ea typeface="Calibri" panose="020F0502020204030204" pitchFamily="34" charset="0"/>
                <a:cs typeface="Arial" panose="020B0604020202020204" pitchFamily="34" charset="0"/>
              </a:rPr>
              <a:t>through </a:t>
            </a:r>
            <a:r>
              <a:rPr lang="en-US" sz="2600" kern="100" err="1">
                <a:effectLst/>
                <a:highlight>
                  <a:srgbClr val="00FFFF"/>
                </a:highlight>
                <a:latin typeface="Calibri" panose="020F0502020204030204" pitchFamily="34" charset="0"/>
                <a:ea typeface="Calibri" panose="020F0502020204030204" pitchFamily="34" charset="0"/>
                <a:cs typeface="Arial" panose="020B0604020202020204" pitchFamily="34" charset="0"/>
              </a:rPr>
              <a:t>iReady</a:t>
            </a:r>
            <a:r>
              <a:rPr lang="en-US" sz="2600" kern="100">
                <a:effectLst/>
                <a:highlight>
                  <a:srgbClr val="00FFFF"/>
                </a:highlight>
                <a:latin typeface="Calibri" panose="020F0502020204030204" pitchFamily="34" charset="0"/>
                <a:ea typeface="Calibri" panose="020F0502020204030204" pitchFamily="34" charset="0"/>
                <a:cs typeface="Arial" panose="020B0604020202020204" pitchFamily="34" charset="0"/>
              </a:rPr>
              <a:t>, Easy CBM and SBAC results</a:t>
            </a:r>
            <a:endParaRPr lang="en-US" sz="2600" kern="100">
              <a:effectLst/>
              <a:highlight>
                <a:srgbClr val="00FFFF"/>
              </a:highligh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
            <a:extLst>
              <a:ext uri="{FF2B5EF4-FFF2-40B4-BE49-F238E27FC236}">
                <a16:creationId xmlns:a16="http://schemas.microsoft.com/office/drawing/2014/main" id="{8B1712FB-7F8D-2CFB-40A4-604CC971CAA2}"/>
              </a:ext>
            </a:extLst>
          </p:cNvPr>
          <p:cNvSpPr>
            <a:spLocks noGrp="1"/>
          </p:cNvSpPr>
          <p:nvPr>
            <p:ph type="sldNum" sz="quarter" idx="12"/>
          </p:nvPr>
        </p:nvSpPr>
        <p:spPr/>
        <p:txBody>
          <a:bodyPr/>
          <a:lstStyle/>
          <a:p>
            <a:fld id="{357F5B69-6281-4C1F-8C38-6DA0F56DA430}" type="slidenum">
              <a:rPr lang="en-US" smtClean="0"/>
              <a:pPr/>
              <a:t>17</a:t>
            </a:fld>
            <a:endParaRPr lang="en-US"/>
          </a:p>
        </p:txBody>
      </p:sp>
      <p:sp>
        <p:nvSpPr>
          <p:cNvPr id="3" name="Footer Placeholder 2">
            <a:extLst>
              <a:ext uri="{FF2B5EF4-FFF2-40B4-BE49-F238E27FC236}">
                <a16:creationId xmlns:a16="http://schemas.microsoft.com/office/drawing/2014/main" id="{8AB293EA-D089-CFCE-5AC5-138FEF5C6FB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Tree>
    <p:extLst>
      <p:ext uri="{BB962C8B-B14F-4D97-AF65-F5344CB8AC3E}">
        <p14:creationId xmlns:p14="http://schemas.microsoft.com/office/powerpoint/2010/main" val="1255905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5CBC175-E7A9-C320-4788-26FB7DDD56AC}"/>
              </a:ext>
            </a:extLst>
          </p:cNvPr>
          <p:cNvSpPr>
            <a:spLocks noGrp="1"/>
          </p:cNvSpPr>
          <p:nvPr>
            <p:ph type="title"/>
          </p:nvPr>
        </p:nvSpPr>
        <p:spPr>
          <a:xfrm>
            <a:off x="717176" y="457200"/>
            <a:ext cx="10784542" cy="1026460"/>
          </a:xfrm>
        </p:spPr>
        <p:txBody>
          <a:bodyPr anchor="b">
            <a:normAutofit/>
          </a:bodyPr>
          <a:lstStyle/>
          <a:p>
            <a:r>
              <a:rPr lang="en-US"/>
              <a:t>Step 3: Equitable Services Worksheet</a:t>
            </a:r>
          </a:p>
        </p:txBody>
      </p:sp>
      <p:graphicFrame>
        <p:nvGraphicFramePr>
          <p:cNvPr id="12" name="Content Placeholder 1" descr="Worksheet will only show if there are schools participating in II-A&#10;The amount a district must reserve for equitable services is based on the total Title II-A allocation less administrative costs&#10;Administrative costs cannot exceed the district’s negotiated indirect rate&#10;All students in the private school are included in enrollment&#10;">
            <a:extLst>
              <a:ext uri="{FF2B5EF4-FFF2-40B4-BE49-F238E27FC236}">
                <a16:creationId xmlns:a16="http://schemas.microsoft.com/office/drawing/2014/main" id="{B8326A67-9FBD-FB01-0E6D-65479CC75296}"/>
              </a:ext>
            </a:extLst>
          </p:cNvPr>
          <p:cNvGraphicFramePr>
            <a:graphicFrameLocks noGrp="1"/>
          </p:cNvGraphicFramePr>
          <p:nvPr>
            <p:ph idx="1"/>
            <p:extLst>
              <p:ext uri="{D42A27DB-BD31-4B8C-83A1-F6EECF244321}">
                <p14:modId xmlns:p14="http://schemas.microsoft.com/office/powerpoint/2010/main" val="2906159567"/>
              </p:ext>
            </p:extLst>
          </p:nvPr>
        </p:nvGraphicFramePr>
        <p:xfrm>
          <a:off x="717550" y="1825625"/>
          <a:ext cx="10783888" cy="4108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E4E14166-E8AC-0C04-0BCD-61CAD40DDAEC}"/>
              </a:ext>
            </a:extLst>
          </p:cNvPr>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18</a:t>
            </a:fld>
            <a:endParaRPr lang="en-US"/>
          </a:p>
        </p:txBody>
      </p:sp>
      <p:sp>
        <p:nvSpPr>
          <p:cNvPr id="3" name="Footer Placeholder 2">
            <a:extLst>
              <a:ext uri="{FF2B5EF4-FFF2-40B4-BE49-F238E27FC236}">
                <a16:creationId xmlns:a16="http://schemas.microsoft.com/office/drawing/2014/main" id="{37CC797C-C4C9-AF84-9BAF-8B586A24F939}"/>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Tree>
    <p:extLst>
      <p:ext uri="{BB962C8B-B14F-4D97-AF65-F5344CB8AC3E}">
        <p14:creationId xmlns:p14="http://schemas.microsoft.com/office/powerpoint/2010/main" val="42765846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a:defRPr/>
            </a:pPr>
            <a:r>
              <a:rPr lang="en-US" altLang="en-US"/>
              <a:t>Private School Equitable Share</a:t>
            </a:r>
          </a:p>
        </p:txBody>
      </p:sp>
      <p:sp>
        <p:nvSpPr>
          <p:cNvPr id="3" name="Content Placeholder 2"/>
          <p:cNvSpPr>
            <a:spLocks noGrp="1"/>
          </p:cNvSpPr>
          <p:nvPr>
            <p:ph idx="1"/>
          </p:nvPr>
        </p:nvSpPr>
        <p:spPr>
          <a:xfrm>
            <a:off x="717176" y="1825625"/>
            <a:ext cx="10784542" cy="4432300"/>
          </a:xfrm>
        </p:spPr>
        <p:txBody>
          <a:bodyPr>
            <a:normAutofit/>
          </a:bodyPr>
          <a:lstStyle/>
          <a:p>
            <a:pPr>
              <a:spcAft>
                <a:spcPts val="600"/>
              </a:spcAft>
              <a:defRPr/>
            </a:pPr>
            <a:r>
              <a:rPr lang="en-US" sz="3200">
                <a:latin typeface="Calibri" panose="020F0502020204030204" pitchFamily="34" charset="0"/>
                <a:cs typeface="Calibri" panose="020F0502020204030204" pitchFamily="34" charset="0"/>
              </a:rPr>
              <a:t>Create a</a:t>
            </a:r>
            <a:r>
              <a:rPr lang="en-US" sz="3200" b="1">
                <a:solidFill>
                  <a:srgbClr val="FF0000"/>
                </a:solidFill>
                <a:latin typeface="Calibri" panose="020F0502020204030204" pitchFamily="34" charset="0"/>
                <a:cs typeface="Calibri" panose="020F0502020204030204" pitchFamily="34" charset="0"/>
              </a:rPr>
              <a:t> </a:t>
            </a:r>
            <a:r>
              <a:rPr lang="en-US" sz="3200">
                <a:latin typeface="Calibri" panose="020F0502020204030204" pitchFamily="34" charset="0"/>
                <a:cs typeface="Calibri" panose="020F0502020204030204" pitchFamily="34" charset="0"/>
              </a:rPr>
              <a:t>line item in the narrative for each participating school</a:t>
            </a:r>
          </a:p>
          <a:p>
            <a:pPr lvl="1">
              <a:spcAft>
                <a:spcPts val="600"/>
              </a:spcAft>
              <a:defRPr/>
            </a:pPr>
            <a:r>
              <a:rPr lang="en-US" sz="2800">
                <a:latin typeface="Calibri" panose="020F0502020204030204" pitchFamily="34" charset="0"/>
                <a:cs typeface="Calibri" panose="020F0502020204030204" pitchFamily="34" charset="0"/>
              </a:rPr>
              <a:t>Date of initial consultation </a:t>
            </a:r>
          </a:p>
          <a:p>
            <a:pPr lvl="1">
              <a:spcAft>
                <a:spcPts val="600"/>
              </a:spcAft>
              <a:defRPr/>
            </a:pPr>
            <a:r>
              <a:rPr lang="en-US" sz="2800">
                <a:latin typeface="Calibri" panose="020F0502020204030204" pitchFamily="34" charset="0"/>
                <a:cs typeface="Calibri" panose="020F0502020204030204" pitchFamily="34" charset="0"/>
              </a:rPr>
              <a:t>Total equitable services amount from worksheet</a:t>
            </a:r>
            <a:endParaRPr lang="en-US">
              <a:latin typeface="Calibri" panose="020F0502020204030204" pitchFamily="34" charset="0"/>
              <a:cs typeface="Calibri" panose="020F0502020204030204" pitchFamily="34" charset="0"/>
            </a:endParaRPr>
          </a:p>
          <a:p>
            <a:pPr eaLnBrk="1" hangingPunct="1">
              <a:spcAft>
                <a:spcPts val="600"/>
              </a:spcAft>
              <a:defRPr/>
            </a:pPr>
            <a:r>
              <a:rPr lang="en-US" sz="3200">
                <a:latin typeface="Calibri" panose="020F0502020204030204" pitchFamily="34" charset="0"/>
                <a:cs typeface="Calibri" panose="020F0502020204030204" pitchFamily="34" charset="0"/>
              </a:rPr>
              <a:t>Most activities allowable for the district are allowable for the private school</a:t>
            </a:r>
          </a:p>
          <a:p>
            <a:pPr lvl="1">
              <a:spcAft>
                <a:spcPts val="600"/>
              </a:spcAft>
              <a:defRPr/>
            </a:pPr>
            <a:r>
              <a:rPr lang="en-US" sz="2800">
                <a:latin typeface="Calibri" panose="020F0502020204030204" pitchFamily="34" charset="0"/>
                <a:cs typeface="Calibri" panose="020F0502020204030204" pitchFamily="34" charset="0"/>
              </a:rPr>
              <a:t>Must be secular, neutral, non-ideological</a:t>
            </a:r>
          </a:p>
          <a:p>
            <a:pPr lvl="1">
              <a:spcAft>
                <a:spcPts val="600"/>
              </a:spcAft>
              <a:defRPr/>
            </a:pPr>
            <a:r>
              <a:rPr lang="en-US" sz="2800">
                <a:latin typeface="Calibri" panose="020F0502020204030204" pitchFamily="34" charset="0"/>
                <a:cs typeface="Calibri" panose="020F0502020204030204" pitchFamily="34" charset="0"/>
              </a:rPr>
              <a:t>No salaries, benefits, or substitute costs</a:t>
            </a:r>
          </a:p>
          <a:p>
            <a:pPr>
              <a:spcAft>
                <a:spcPts val="600"/>
              </a:spcAft>
              <a:defRPr/>
            </a:pPr>
            <a:r>
              <a:rPr lang="en-US" sz="3200" b="1">
                <a:latin typeface="Calibri" panose="020F0502020204030204" pitchFamily="34" charset="0"/>
                <a:cs typeface="Calibri" panose="020F0502020204030204" pitchFamily="34" charset="0"/>
              </a:rPr>
              <a:t>District must approve school plan for use of funds</a:t>
            </a:r>
          </a:p>
        </p:txBody>
      </p:sp>
      <p:sp>
        <p:nvSpPr>
          <p:cNvPr id="2" name="Slide Number Placeholder 3">
            <a:extLst>
              <a:ext uri="{FF2B5EF4-FFF2-40B4-BE49-F238E27FC236}">
                <a16:creationId xmlns:a16="http://schemas.microsoft.com/office/drawing/2014/main" id="{263A07F8-EF8C-0471-5B0E-856C78E76F46}"/>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19</a:t>
            </a:fld>
            <a:endParaRPr lang="en-US"/>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p>
        </p:txBody>
      </p:sp>
    </p:spTree>
    <p:extLst>
      <p:ext uri="{BB962C8B-B14F-4D97-AF65-F5344CB8AC3E}">
        <p14:creationId xmlns:p14="http://schemas.microsoft.com/office/powerpoint/2010/main" val="4032857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
          <p:cNvSpPr>
            <a:spLocks noGrp="1"/>
          </p:cNvSpPr>
          <p:nvPr>
            <p:ph type="title"/>
          </p:nvPr>
        </p:nvSpPr>
        <p:spPr/>
        <p:txBody>
          <a:bodyPr/>
          <a:lstStyle/>
          <a:p>
            <a:r>
              <a:rPr lang="en-US"/>
              <a:t>Outcomes for Today</a:t>
            </a:r>
            <a:endParaRPr lang="en-US">
              <a:solidFill>
                <a:schemeClr val="tx1"/>
              </a:solidFill>
            </a:endParaRPr>
          </a:p>
        </p:txBody>
      </p:sp>
      <p:sp>
        <p:nvSpPr>
          <p:cNvPr id="3" name="Slide Content"/>
          <p:cNvSpPr>
            <a:spLocks noGrp="1"/>
          </p:cNvSpPr>
          <p:nvPr>
            <p:ph idx="1"/>
          </p:nvPr>
        </p:nvSpPr>
        <p:spPr/>
        <p:txBody>
          <a:bodyPr>
            <a:normAutofit/>
          </a:bodyPr>
          <a:lstStyle/>
          <a:p>
            <a:pPr>
              <a:spcAft>
                <a:spcPts val="1200"/>
              </a:spcAft>
            </a:pPr>
            <a:r>
              <a:rPr lang="en-US" sz="3200">
                <a:latin typeface="Calibri" panose="020F0502020204030204" pitchFamily="34" charset="0"/>
                <a:cs typeface="Calibri" panose="020F0502020204030204" pitchFamily="34" charset="0"/>
              </a:rPr>
              <a:t>Walkthrough application requirements</a:t>
            </a:r>
          </a:p>
          <a:p>
            <a:pPr>
              <a:spcAft>
                <a:spcPts val="1200"/>
              </a:spcAft>
            </a:pPr>
            <a:r>
              <a:rPr lang="en-US" sz="3200">
                <a:latin typeface="Calibri" panose="020F0502020204030204" pitchFamily="34" charset="0"/>
                <a:cs typeface="Calibri" panose="020F0502020204030204" pitchFamily="34" charset="0"/>
              </a:rPr>
              <a:t>Understand allowable uses of funds</a:t>
            </a:r>
          </a:p>
          <a:p>
            <a:pPr>
              <a:spcAft>
                <a:spcPts val="1200"/>
              </a:spcAft>
            </a:pPr>
            <a:r>
              <a:rPr lang="en-US" sz="3200">
                <a:latin typeface="Calibri" panose="020F0502020204030204" pitchFamily="34" charset="0"/>
                <a:cs typeface="Calibri" panose="020F0502020204030204" pitchFamily="34" charset="0"/>
              </a:rPr>
              <a:t>Share resources</a:t>
            </a:r>
            <a:endParaRPr lang="en-US" sz="3200"/>
          </a:p>
        </p:txBody>
      </p:sp>
      <p:sp>
        <p:nvSpPr>
          <p:cNvPr id="6" name="Slide Number ">
            <a:extLst>
              <a:ext uri="{FF2B5EF4-FFF2-40B4-BE49-F238E27FC236}">
                <a16:creationId xmlns:a16="http://schemas.microsoft.com/office/drawing/2014/main" id="{4CEA415B-20F5-2E63-1FB4-36ADD625642E}"/>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2</a:t>
            </a:fld>
            <a:endParaRPr lang="en-US"/>
          </a:p>
        </p:txBody>
      </p:sp>
      <p:pic>
        <p:nvPicPr>
          <p:cNvPr id="4" name="Picture 3">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6432932" y="4906123"/>
            <a:ext cx="4613267" cy="1131091"/>
          </a:xfrm>
          <a:prstGeom prst="rect">
            <a:avLst/>
          </a:prstGeom>
        </p:spPr>
      </p:pic>
      <p:sp>
        <p:nvSpPr>
          <p:cNvPr id="5" name="Footer Placeholder 2">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p>
        </p:txBody>
      </p:sp>
    </p:spTree>
    <p:extLst>
      <p:ext uri="{BB962C8B-B14F-4D97-AF65-F5344CB8AC3E}">
        <p14:creationId xmlns:p14="http://schemas.microsoft.com/office/powerpoint/2010/main" val="3650507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7656E88-80BA-3271-F5C2-14E74BD0EF00}"/>
              </a:ext>
            </a:extLst>
          </p:cNvPr>
          <p:cNvSpPr>
            <a:spLocks noGrp="1"/>
          </p:cNvSpPr>
          <p:nvPr>
            <p:ph type="ctrTitle"/>
          </p:nvPr>
        </p:nvSpPr>
        <p:spPr/>
        <p:txBody>
          <a:bodyPr/>
          <a:lstStyle/>
          <a:p>
            <a:r>
              <a:rPr lang="en-US"/>
              <a:t>Allowable Uses</a:t>
            </a:r>
          </a:p>
        </p:txBody>
      </p:sp>
      <p:sp>
        <p:nvSpPr>
          <p:cNvPr id="4" name="Slide Number Placeholder 3">
            <a:extLst>
              <a:ext uri="{FF2B5EF4-FFF2-40B4-BE49-F238E27FC236}">
                <a16:creationId xmlns:a16="http://schemas.microsoft.com/office/drawing/2014/main" id="{613CD68B-F69B-0593-CAF3-2678C7AB964D}"/>
              </a:ext>
            </a:extLst>
          </p:cNvPr>
          <p:cNvSpPr>
            <a:spLocks noGrp="1"/>
          </p:cNvSpPr>
          <p:nvPr>
            <p:ph type="sldNum" sz="quarter" idx="12"/>
          </p:nvPr>
        </p:nvSpPr>
        <p:spPr/>
        <p:txBody>
          <a:bodyPr/>
          <a:lstStyle/>
          <a:p>
            <a:fld id="{357F5B69-6281-4C1F-8C38-6DA0F56DA430}" type="slidenum">
              <a:rPr lang="en-US" smtClean="0"/>
              <a:pPr/>
              <a:t>20</a:t>
            </a:fld>
            <a:endParaRPr lang="en-US"/>
          </a:p>
        </p:txBody>
      </p:sp>
      <p:sp>
        <p:nvSpPr>
          <p:cNvPr id="3" name="Footer Placeholder 2">
            <a:extLst>
              <a:ext uri="{FF2B5EF4-FFF2-40B4-BE49-F238E27FC236}">
                <a16:creationId xmlns:a16="http://schemas.microsoft.com/office/drawing/2014/main" id="{D537E0D3-7BBB-4F33-F1E0-E8EEDBCA3C46}"/>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Tree>
    <p:extLst>
      <p:ext uri="{BB962C8B-B14F-4D97-AF65-F5344CB8AC3E}">
        <p14:creationId xmlns:p14="http://schemas.microsoft.com/office/powerpoint/2010/main" val="14296530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lstStyle/>
          <a:p>
            <a:r>
              <a:rPr lang="en-US" altLang="en-US"/>
              <a:t>Allowable Costs under Title II-A*</a:t>
            </a:r>
            <a:br>
              <a:rPr lang="en-US" altLang="en-US"/>
            </a:br>
            <a:endParaRPr lang="en-US" altLang="en-US">
              <a:solidFill>
                <a:srgbClr val="7B9899"/>
              </a:solidFill>
            </a:endParaRPr>
          </a:p>
        </p:txBody>
      </p:sp>
      <p:sp>
        <p:nvSpPr>
          <p:cNvPr id="19460" name="Content Placeholder 4"/>
          <p:cNvSpPr>
            <a:spLocks noGrp="1"/>
          </p:cNvSpPr>
          <p:nvPr>
            <p:ph idx="1"/>
          </p:nvPr>
        </p:nvSpPr>
        <p:spPr>
          <a:xfrm>
            <a:off x="5183188" y="779647"/>
            <a:ext cx="6172200" cy="5360146"/>
          </a:xfrm>
        </p:spPr>
        <p:txBody>
          <a:bodyPr>
            <a:normAutofit fontScale="47500" lnSpcReduction="20000"/>
          </a:bodyPr>
          <a:lstStyle/>
          <a:p>
            <a:pPr eaLnBrk="1" hangingPunct="1">
              <a:defRPr/>
            </a:pPr>
            <a:r>
              <a:rPr lang="en-US" altLang="en-US" sz="4200"/>
              <a:t>Evaluation and support systems</a:t>
            </a:r>
          </a:p>
          <a:p>
            <a:pPr eaLnBrk="1" hangingPunct="1">
              <a:defRPr/>
            </a:pPr>
            <a:r>
              <a:rPr lang="en-US" altLang="en-US" sz="4200"/>
              <a:t>Collaborative learning (PLCs)</a:t>
            </a:r>
          </a:p>
          <a:p>
            <a:pPr eaLnBrk="1" hangingPunct="1">
              <a:defRPr/>
            </a:pPr>
            <a:r>
              <a:rPr lang="en-US" altLang="en-US" sz="4200"/>
              <a:t>Teacher leadership (coaching, mentoring)</a:t>
            </a:r>
          </a:p>
          <a:p>
            <a:pPr eaLnBrk="1" hangingPunct="1">
              <a:defRPr/>
            </a:pPr>
            <a:r>
              <a:rPr lang="en-US" altLang="en-US" sz="4200"/>
              <a:t>Recruitment and retention strategies</a:t>
            </a:r>
          </a:p>
          <a:p>
            <a:pPr eaLnBrk="1" hangingPunct="1">
              <a:defRPr/>
            </a:pPr>
            <a:r>
              <a:rPr lang="en-US" altLang="en-US" sz="4200"/>
              <a:t>Endorsements in areas of district need</a:t>
            </a:r>
          </a:p>
          <a:p>
            <a:pPr eaLnBrk="1" hangingPunct="1">
              <a:defRPr/>
            </a:pPr>
            <a:r>
              <a:rPr lang="en-US" altLang="en-US" sz="4200"/>
              <a:t>Technology integration</a:t>
            </a:r>
          </a:p>
          <a:p>
            <a:pPr eaLnBrk="1" hangingPunct="1">
              <a:defRPr/>
            </a:pPr>
            <a:r>
              <a:rPr lang="en-US" altLang="en-US" sz="4200"/>
              <a:t>Class size reduction</a:t>
            </a:r>
          </a:p>
          <a:p>
            <a:pPr eaLnBrk="1" hangingPunct="1">
              <a:defRPr/>
            </a:pPr>
            <a:r>
              <a:rPr lang="en-US" altLang="en-US" sz="4200"/>
              <a:t>Using data to inform instruction</a:t>
            </a:r>
          </a:p>
          <a:p>
            <a:pPr eaLnBrk="1" hangingPunct="1">
              <a:defRPr/>
            </a:pPr>
            <a:r>
              <a:rPr lang="en-US" altLang="en-US" sz="4200"/>
              <a:t>Differentiating instruction for focal student groups</a:t>
            </a:r>
          </a:p>
          <a:p>
            <a:r>
              <a:rPr lang="en-US" altLang="en-US" sz="4200"/>
              <a:t>Early learning </a:t>
            </a:r>
          </a:p>
          <a:p>
            <a:r>
              <a:rPr lang="en-US" altLang="en-US" sz="4200"/>
              <a:t>Needs and evidenced based professional learning</a:t>
            </a:r>
          </a:p>
          <a:p>
            <a:r>
              <a:rPr lang="en-US" altLang="en-US" sz="4200"/>
              <a:t>PL focused on abuse, trauma, or mental health supports</a:t>
            </a:r>
          </a:p>
          <a:p>
            <a:r>
              <a:rPr lang="en-US" altLang="en-US" sz="4200"/>
              <a:t>STEM and CTE</a:t>
            </a:r>
          </a:p>
          <a:p>
            <a:pPr eaLnBrk="1" hangingPunct="1">
              <a:defRPr/>
            </a:pPr>
            <a:endParaRPr lang="en-US" altLang="en-US" sz="2800"/>
          </a:p>
          <a:p>
            <a:pPr marL="0" indent="0" eaLnBrk="1" hangingPunct="1">
              <a:buNone/>
              <a:defRPr/>
            </a:pPr>
            <a:r>
              <a:rPr lang="en-US" altLang="en-US" sz="2900"/>
              <a:t>* Not an exclusive list</a:t>
            </a:r>
          </a:p>
          <a:p>
            <a:pPr marL="0" indent="0" eaLnBrk="1" hangingPunct="1">
              <a:buNone/>
              <a:defRPr/>
            </a:pPr>
            <a:endParaRPr lang="en-US" altLang="en-US"/>
          </a:p>
        </p:txBody>
      </p:sp>
      <p:sp>
        <p:nvSpPr>
          <p:cNvPr id="2" name="Slide Number Placeholder 3">
            <a:extLst>
              <a:ext uri="{FF2B5EF4-FFF2-40B4-BE49-F238E27FC236}">
                <a16:creationId xmlns:a16="http://schemas.microsoft.com/office/drawing/2014/main" id="{A90E2CD5-CA7E-1B93-8CF0-130A12847240}"/>
              </a:ext>
              <a:ext uri="{C183D7F6-B498-43B3-948B-1728B52AA6E4}">
                <adec:decorative xmlns:adec="http://schemas.microsoft.com/office/drawing/2017/decorative" val="0"/>
              </a:ext>
            </a:extLst>
          </p:cNvPr>
          <p:cNvSpPr>
            <a:spLocks noGrp="1"/>
          </p:cNvSpPr>
          <p:nvPr>
            <p:ph type="sldNum" sz="quarter" idx="12"/>
          </p:nvPr>
        </p:nvSpPr>
        <p:spPr/>
        <p:txBody>
          <a:bodyPr/>
          <a:lstStyle/>
          <a:p>
            <a:fld id="{357F5B69-6281-4C1F-8C38-6DA0F56DA430}" type="slidenum">
              <a:rPr lang="en-US" smtClean="0"/>
              <a:t>21</a:t>
            </a:fld>
            <a:endParaRPr lang="en-US"/>
          </a:p>
        </p:txBody>
      </p:sp>
      <p:sp>
        <p:nvSpPr>
          <p:cNvPr id="5"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pic>
        <p:nvPicPr>
          <p:cNvPr id="3" name="Picture Placeholder 2">
            <a:extLs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0073" b="10073"/>
          <a:stretch/>
        </p:blipFill>
        <p:spPr/>
      </p:pic>
    </p:spTree>
    <p:extLst>
      <p:ext uri="{BB962C8B-B14F-4D97-AF65-F5344CB8AC3E}">
        <p14:creationId xmlns:p14="http://schemas.microsoft.com/office/powerpoint/2010/main" val="20023385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9EAE771-3EEC-E9A8-A550-385C961E784C}"/>
              </a:ext>
            </a:extLst>
          </p:cNvPr>
          <p:cNvSpPr>
            <a:spLocks noGrp="1"/>
          </p:cNvSpPr>
          <p:nvPr>
            <p:ph type="title"/>
          </p:nvPr>
        </p:nvSpPr>
        <p:spPr/>
        <p:txBody>
          <a:bodyPr/>
          <a:lstStyle/>
          <a:p>
            <a:r>
              <a:rPr lang="en-US"/>
              <a:t>Personnel Costs</a:t>
            </a:r>
          </a:p>
        </p:txBody>
      </p:sp>
      <p:sp>
        <p:nvSpPr>
          <p:cNvPr id="8" name="Content Placeholder 7">
            <a:extLst>
              <a:ext uri="{FF2B5EF4-FFF2-40B4-BE49-F238E27FC236}">
                <a16:creationId xmlns:a16="http://schemas.microsoft.com/office/drawing/2014/main" id="{BFD43726-0471-8C72-F4C6-C25EF7ACF033}"/>
              </a:ext>
            </a:extLst>
          </p:cNvPr>
          <p:cNvSpPr>
            <a:spLocks noGrp="1"/>
          </p:cNvSpPr>
          <p:nvPr>
            <p:ph idx="1"/>
          </p:nvPr>
        </p:nvSpPr>
        <p:spPr/>
        <p:txBody>
          <a:bodyPr>
            <a:normAutofit lnSpcReduction="10000"/>
          </a:bodyPr>
          <a:lstStyle/>
          <a:p>
            <a:r>
              <a:rPr lang="en-US" sz="3200" b="1"/>
              <a:t>Proportional </a:t>
            </a:r>
            <a:r>
              <a:rPr lang="en-US" sz="3200"/>
              <a:t>salaries and benefits for staff who:</a:t>
            </a:r>
          </a:p>
          <a:p>
            <a:pPr lvl="1"/>
            <a:r>
              <a:rPr lang="en-US" sz="2800"/>
              <a:t>provide professional learning (e.g.; instructional coaches, mentors)</a:t>
            </a:r>
          </a:p>
          <a:p>
            <a:pPr lvl="1"/>
            <a:r>
              <a:rPr lang="en-US" sz="2800"/>
              <a:t>administer the Title II-A program</a:t>
            </a:r>
          </a:p>
          <a:p>
            <a:r>
              <a:rPr lang="en-US" sz="3200" b="1"/>
              <a:t>Stipends</a:t>
            </a:r>
            <a:r>
              <a:rPr lang="en-US" sz="3200"/>
              <a:t> for staff who:</a:t>
            </a:r>
          </a:p>
          <a:p>
            <a:pPr lvl="1"/>
            <a:r>
              <a:rPr lang="en-US" sz="2800"/>
              <a:t>Participate in, facilitate, or plan Title II-A funded professional learning</a:t>
            </a:r>
          </a:p>
          <a:p>
            <a:r>
              <a:rPr lang="en-US" sz="3200"/>
              <a:t>Signing and/or retention </a:t>
            </a:r>
            <a:r>
              <a:rPr lang="en-US" sz="3200" b="1"/>
              <a:t>bonuses</a:t>
            </a:r>
            <a:r>
              <a:rPr lang="en-US" sz="3200"/>
              <a:t> to hire and retain a diverse workforce and/or effective teachers in high need schools</a:t>
            </a:r>
          </a:p>
          <a:p>
            <a:r>
              <a:rPr lang="en-US" sz="3200" b="1"/>
              <a:t>Substitute costs </a:t>
            </a:r>
            <a:r>
              <a:rPr lang="en-US" sz="3200"/>
              <a:t>for staff who participate in Title II-A funded PL</a:t>
            </a:r>
          </a:p>
          <a:p>
            <a:endParaRPr lang="en-US"/>
          </a:p>
        </p:txBody>
      </p:sp>
      <p:sp>
        <p:nvSpPr>
          <p:cNvPr id="5" name="Slide Number Placeholder 4">
            <a:extLst>
              <a:ext uri="{FF2B5EF4-FFF2-40B4-BE49-F238E27FC236}">
                <a16:creationId xmlns:a16="http://schemas.microsoft.com/office/drawing/2014/main" id="{3ADF14B2-C7B3-77E0-F44A-D153445B3591}"/>
              </a:ext>
            </a:extLst>
          </p:cNvPr>
          <p:cNvSpPr>
            <a:spLocks noGrp="1"/>
          </p:cNvSpPr>
          <p:nvPr>
            <p:ph type="sldNum" sz="quarter" idx="12"/>
          </p:nvPr>
        </p:nvSpPr>
        <p:spPr/>
        <p:txBody>
          <a:bodyPr/>
          <a:lstStyle/>
          <a:p>
            <a:fld id="{357F5B69-6281-4C1F-8C38-6DA0F56DA430}" type="slidenum">
              <a:rPr lang="en-US" smtClean="0"/>
              <a:t>22</a:t>
            </a:fld>
            <a:endParaRPr lang="en-US"/>
          </a:p>
        </p:txBody>
      </p:sp>
      <p:sp>
        <p:nvSpPr>
          <p:cNvPr id="4" name="Footer Placeholder 3">
            <a:extLst>
              <a:ext uri="{FF2B5EF4-FFF2-40B4-BE49-F238E27FC236}">
                <a16:creationId xmlns:a16="http://schemas.microsoft.com/office/drawing/2014/main" id="{816D1423-F2B8-D508-CB84-B9D8B544B205}"/>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Tree>
    <p:extLst>
      <p:ext uri="{BB962C8B-B14F-4D97-AF65-F5344CB8AC3E}">
        <p14:creationId xmlns:p14="http://schemas.microsoft.com/office/powerpoint/2010/main" val="4807978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normAutofit/>
          </a:bodyPr>
          <a:lstStyle/>
          <a:p>
            <a:r>
              <a:rPr lang="en-US"/>
              <a:t>Common Uses</a:t>
            </a:r>
            <a:endParaRPr lang="en-US" altLang="en-US" i="1">
              <a:solidFill>
                <a:srgbClr val="7B9899"/>
              </a:solidFill>
            </a:endParaRPr>
          </a:p>
        </p:txBody>
      </p:sp>
      <p:sp>
        <p:nvSpPr>
          <p:cNvPr id="2" name="Content Placeholder 1"/>
          <p:cNvSpPr>
            <a:spLocks noGrp="1"/>
          </p:cNvSpPr>
          <p:nvPr>
            <p:ph sz="half" idx="1"/>
          </p:nvPr>
        </p:nvSpPr>
        <p:spPr/>
        <p:txBody>
          <a:bodyPr>
            <a:normAutofit lnSpcReduction="10000"/>
          </a:bodyPr>
          <a:lstStyle/>
          <a:p>
            <a:r>
              <a:rPr lang="en-US" sz="2800">
                <a:latin typeface="Calibri" panose="020F0502020204030204" pitchFamily="34" charset="0"/>
                <a:cs typeface="Calibri" panose="020F0502020204030204" pitchFamily="34" charset="0"/>
              </a:rPr>
              <a:t>Job-embedded Professional Learning </a:t>
            </a:r>
          </a:p>
          <a:p>
            <a:pPr lvl="1"/>
            <a:r>
              <a:rPr lang="en-US">
                <a:latin typeface="Calibri" panose="020F0502020204030204" pitchFamily="34" charset="0"/>
                <a:cs typeface="Calibri" panose="020F0502020204030204" pitchFamily="34" charset="0"/>
              </a:rPr>
              <a:t>Data teams/PLCs</a:t>
            </a:r>
          </a:p>
          <a:p>
            <a:pPr lvl="1"/>
            <a:r>
              <a:rPr lang="en-US">
                <a:latin typeface="Calibri" panose="020F0502020204030204" pitchFamily="34" charset="0"/>
                <a:cs typeface="Calibri" panose="020F0502020204030204" pitchFamily="34" charset="0"/>
              </a:rPr>
              <a:t>Instructional coaching</a:t>
            </a:r>
          </a:p>
          <a:p>
            <a:pPr lvl="1"/>
            <a:r>
              <a:rPr lang="en-US">
                <a:latin typeface="Calibri" panose="020F0502020204030204" pitchFamily="34" charset="0"/>
                <a:cs typeface="Calibri" panose="020F0502020204030204" pitchFamily="34" charset="0"/>
              </a:rPr>
              <a:t>Learning Walks</a:t>
            </a:r>
          </a:p>
          <a:p>
            <a:r>
              <a:rPr lang="en-US" sz="2800">
                <a:latin typeface="Calibri" panose="020F0502020204030204" pitchFamily="34" charset="0"/>
                <a:cs typeface="Calibri" panose="020F0502020204030204" pitchFamily="34" charset="0"/>
              </a:rPr>
              <a:t>Supporting Student Needs</a:t>
            </a:r>
          </a:p>
          <a:p>
            <a:pPr lvl="1"/>
            <a:r>
              <a:rPr lang="en-US">
                <a:latin typeface="Calibri" panose="020F0502020204030204" pitchFamily="34" charset="0"/>
                <a:cs typeface="Calibri" panose="020F0502020204030204" pitchFamily="34" charset="0"/>
              </a:rPr>
              <a:t>Universal Design for Learning (UDL)</a:t>
            </a:r>
          </a:p>
          <a:p>
            <a:pPr lvl="1"/>
            <a:r>
              <a:rPr lang="en-US">
                <a:latin typeface="Calibri" panose="020F0502020204030204" pitchFamily="34" charset="0"/>
                <a:cs typeface="Calibri" panose="020F0502020204030204" pitchFamily="34" charset="0"/>
              </a:rPr>
              <a:t>Culturally responsive teaching</a:t>
            </a:r>
          </a:p>
          <a:p>
            <a:pPr lvl="1"/>
            <a:r>
              <a:rPr lang="en-US">
                <a:latin typeface="Calibri" panose="020F0502020204030204" pitchFamily="34" charset="0"/>
                <a:cs typeface="Calibri" panose="020F0502020204030204" pitchFamily="34" charset="0"/>
              </a:rPr>
              <a:t>Trauma-informed practices</a:t>
            </a:r>
          </a:p>
          <a:p>
            <a:pPr lvl="1"/>
            <a:r>
              <a:rPr lang="en-US">
                <a:latin typeface="Calibri" panose="020F0502020204030204" pitchFamily="34" charset="0"/>
                <a:cs typeface="Calibri" panose="020F0502020204030204" pitchFamily="34" charset="0"/>
              </a:rPr>
              <a:t>SEL and mental health</a:t>
            </a:r>
          </a:p>
          <a:p>
            <a:endParaRPr lang="en-US"/>
          </a:p>
        </p:txBody>
      </p:sp>
      <p:sp>
        <p:nvSpPr>
          <p:cNvPr id="3" name="Content Placeholder 2">
            <a:extLst>
              <a:ext uri="{FF2B5EF4-FFF2-40B4-BE49-F238E27FC236}">
                <a16:creationId xmlns:a16="http://schemas.microsoft.com/office/drawing/2014/main" id="{C9531D8B-9F91-87B8-C769-12E6356BFE38}"/>
              </a:ext>
            </a:extLst>
          </p:cNvPr>
          <p:cNvSpPr>
            <a:spLocks noGrp="1"/>
          </p:cNvSpPr>
          <p:nvPr>
            <p:ph sz="half" idx="2"/>
          </p:nvPr>
        </p:nvSpPr>
        <p:spPr/>
        <p:txBody>
          <a:bodyPr>
            <a:normAutofit lnSpcReduction="10000"/>
          </a:bodyPr>
          <a:lstStyle/>
          <a:p>
            <a:r>
              <a:rPr lang="en-US" sz="2800">
                <a:latin typeface="Calibri" panose="020F0502020204030204" pitchFamily="34" charset="0"/>
                <a:cs typeface="Calibri" panose="020F0502020204030204" pitchFamily="34" charset="0"/>
              </a:rPr>
              <a:t>Recruitment and Retention</a:t>
            </a:r>
          </a:p>
          <a:p>
            <a:pPr lvl="1"/>
            <a:r>
              <a:rPr lang="en-US">
                <a:latin typeface="Calibri" panose="020F0502020204030204" pitchFamily="34" charset="0"/>
                <a:cs typeface="Calibri" panose="020F0502020204030204" pitchFamily="34" charset="0"/>
              </a:rPr>
              <a:t>Endorsements in areas of need (e.g. SPED, ESOL)</a:t>
            </a:r>
          </a:p>
          <a:p>
            <a:pPr lvl="1"/>
            <a:r>
              <a:rPr lang="en-US">
                <a:latin typeface="Calibri" panose="020F0502020204030204" pitchFamily="34" charset="0"/>
                <a:cs typeface="Calibri" panose="020F0502020204030204" pitchFamily="34" charset="0"/>
              </a:rPr>
              <a:t>Induction and mentoring</a:t>
            </a:r>
          </a:p>
          <a:p>
            <a:pPr lvl="1"/>
            <a:r>
              <a:rPr lang="en-US">
                <a:latin typeface="Calibri" panose="020F0502020204030204" pitchFamily="34" charset="0"/>
                <a:cs typeface="Calibri" panose="020F0502020204030204" pitchFamily="34" charset="0"/>
              </a:rPr>
              <a:t>“Grow Your Own” programs</a:t>
            </a:r>
          </a:p>
          <a:p>
            <a:pPr marL="0" indent="0">
              <a:buNone/>
            </a:pPr>
            <a:endParaRPr lang="en-US">
              <a:solidFill>
                <a:srgbClr val="FF0000"/>
              </a:solidFill>
            </a:endParaRPr>
          </a:p>
          <a:p>
            <a:pPr marL="0" indent="0">
              <a:buNone/>
            </a:pPr>
            <a:r>
              <a:rPr lang="en-US">
                <a:solidFill>
                  <a:srgbClr val="FF0000"/>
                </a:solidFill>
              </a:rPr>
              <a:t>REMEMBER: Funds are used to support educators and cannot provide direct services to students.</a:t>
            </a:r>
          </a:p>
          <a:p>
            <a:endParaRPr lang="en-US"/>
          </a:p>
        </p:txBody>
      </p:sp>
      <p:sp>
        <p:nvSpPr>
          <p:cNvPr id="5" name="Slide Number Placeholder 3">
            <a:extLst>
              <a:ext uri="{FF2B5EF4-FFF2-40B4-BE49-F238E27FC236}">
                <a16:creationId xmlns:a16="http://schemas.microsoft.com/office/drawing/2014/main" id="{A7204D6A-4824-C808-36E7-3E46B4E226D0}"/>
              </a:ext>
              <a:ext uri="{C183D7F6-B498-43B3-948B-1728B52AA6E4}">
                <adec:decorative xmlns:adec="http://schemas.microsoft.com/office/drawing/2017/decorative" val="0"/>
              </a:ext>
            </a:extLst>
          </p:cNvPr>
          <p:cNvSpPr>
            <a:spLocks noGrp="1"/>
          </p:cNvSpPr>
          <p:nvPr>
            <p:ph type="sldNum" sz="quarter" idx="12"/>
          </p:nvPr>
        </p:nvSpPr>
        <p:spPr/>
        <p:txBody>
          <a:bodyPr/>
          <a:lstStyle/>
          <a:p>
            <a:fld id="{357F5B69-6281-4C1F-8C38-6DA0F56DA430}" type="slidenum">
              <a:rPr lang="en-US" smtClean="0"/>
              <a:t>23</a:t>
            </a:fld>
            <a:endParaRPr lang="en-US"/>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Tree>
    <p:extLst>
      <p:ext uri="{BB962C8B-B14F-4D97-AF65-F5344CB8AC3E}">
        <p14:creationId xmlns:p14="http://schemas.microsoft.com/office/powerpoint/2010/main" val="27374786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a:t>Resources</a:t>
            </a:r>
          </a:p>
        </p:txBody>
      </p:sp>
      <p:sp>
        <p:nvSpPr>
          <p:cNvPr id="7" name="Content Placeholder 6"/>
          <p:cNvSpPr>
            <a:spLocks noGrp="1"/>
          </p:cNvSpPr>
          <p:nvPr>
            <p:ph idx="1"/>
          </p:nvPr>
        </p:nvSpPr>
        <p:spPr>
          <a:xfrm>
            <a:off x="5183188" y="779647"/>
            <a:ext cx="6318530" cy="5627592"/>
          </a:xfrm>
        </p:spPr>
        <p:txBody>
          <a:bodyPr>
            <a:normAutofit/>
          </a:bodyPr>
          <a:lstStyle/>
          <a:p>
            <a:endParaRPr lang="en-US" sz="2800">
              <a:hlinkClick r:id="rId3"/>
            </a:endParaRPr>
          </a:p>
          <a:p>
            <a:r>
              <a:rPr lang="en-US" altLang="en-US" sz="3200">
                <a:latin typeface="Calibri" panose="020F0502020204030204" pitchFamily="34" charset="0"/>
                <a:cs typeface="Calibri" panose="020F0502020204030204" pitchFamily="34" charset="0"/>
                <a:hlinkClick r:id="rId4"/>
              </a:rPr>
              <a:t>Title II-A web page</a:t>
            </a:r>
            <a:endParaRPr lang="en-US" altLang="en-US" sz="3200">
              <a:latin typeface="Calibri" panose="020F0502020204030204" pitchFamily="34" charset="0"/>
              <a:cs typeface="Calibri" panose="020F0502020204030204" pitchFamily="34" charset="0"/>
              <a:hlinkClick r:id="rId3"/>
            </a:endParaRPr>
          </a:p>
          <a:p>
            <a:r>
              <a:rPr lang="en-US" altLang="en-US" sz="3200">
                <a:latin typeface="Calibri" panose="020F0502020204030204" pitchFamily="34" charset="0"/>
                <a:cs typeface="Calibri" panose="020F0502020204030204" pitchFamily="34" charset="0"/>
                <a:hlinkClick r:id="rId5"/>
              </a:rPr>
              <a:t>Title II-A Listserv</a:t>
            </a:r>
            <a:endParaRPr lang="en-US" altLang="en-US" sz="3200">
              <a:latin typeface="Calibri" panose="020F0502020204030204" pitchFamily="34" charset="0"/>
              <a:cs typeface="Calibri" panose="020F0502020204030204" pitchFamily="34" charset="0"/>
              <a:hlinkClick r:id="rId3"/>
            </a:endParaRPr>
          </a:p>
          <a:p>
            <a:r>
              <a:rPr lang="en-US" altLang="en-US" sz="3200">
                <a:latin typeface="Calibri" panose="020F0502020204030204" pitchFamily="34" charset="0"/>
                <a:cs typeface="Calibri" panose="020F0502020204030204" pitchFamily="34" charset="0"/>
                <a:hlinkClick r:id="rId6"/>
              </a:rPr>
              <a:t>Federal Non-Regulatory Guidance </a:t>
            </a:r>
            <a:endParaRPr lang="en-US" altLang="en-US" sz="3200">
              <a:latin typeface="Calibri" panose="020F0502020204030204" pitchFamily="34" charset="0"/>
              <a:cs typeface="Calibri" panose="020F0502020204030204" pitchFamily="34" charset="0"/>
              <a:hlinkClick r:id="rId3"/>
            </a:endParaRPr>
          </a:p>
          <a:p>
            <a:r>
              <a:rPr lang="en-US" altLang="en-US" sz="3200">
                <a:latin typeface="Calibri" panose="020F0502020204030204" pitchFamily="34" charset="0"/>
                <a:cs typeface="Calibri" panose="020F0502020204030204" pitchFamily="34" charset="0"/>
                <a:hlinkClick r:id="rId7"/>
              </a:rPr>
              <a:t>Oregon Federal Funds Guide</a:t>
            </a:r>
            <a:endParaRPr lang="en-US" altLang="en-US" sz="3200">
              <a:latin typeface="Calibri" panose="020F0502020204030204" pitchFamily="34" charset="0"/>
              <a:cs typeface="Calibri" panose="020F0502020204030204" pitchFamily="34" charset="0"/>
            </a:endParaRPr>
          </a:p>
          <a:p>
            <a:r>
              <a:rPr lang="en-US" altLang="en-US" sz="3200">
                <a:latin typeface="Calibri" panose="020F0502020204030204" pitchFamily="34" charset="0"/>
                <a:cs typeface="Calibri" panose="020F0502020204030204" pitchFamily="34" charset="0"/>
                <a:hlinkClick r:id="rId8"/>
              </a:rPr>
              <a:t>Title II-A User Guide</a:t>
            </a:r>
            <a:endParaRPr lang="en-US" altLang="en-US" sz="3200">
              <a:latin typeface="Calibri" panose="020F0502020204030204" pitchFamily="34" charset="0"/>
              <a:cs typeface="Calibri" panose="020F0502020204030204" pitchFamily="34" charset="0"/>
              <a:hlinkClick r:id="rId3"/>
            </a:endParaRPr>
          </a:p>
          <a:p>
            <a:r>
              <a:rPr lang="en-US" altLang="en-US" sz="3200">
                <a:latin typeface="Calibri" panose="020F0502020204030204" pitchFamily="34" charset="0"/>
                <a:cs typeface="Calibri" panose="020F0502020204030204" pitchFamily="34" charset="0"/>
                <a:hlinkClick r:id="rId3"/>
              </a:rPr>
              <a:t>CIP Budget Narrative User Guide</a:t>
            </a:r>
          </a:p>
          <a:p>
            <a:r>
              <a:rPr lang="en-US" sz="3200" u="sng">
                <a:solidFill>
                  <a:schemeClr val="hlink"/>
                </a:solidFill>
                <a:hlinkClick r:id="rId9"/>
              </a:rPr>
              <a:t>CIP Budget Narrative Checklists</a:t>
            </a:r>
            <a:endParaRPr lang="en-US" altLang="en-US" sz="3200">
              <a:latin typeface="Calibri" panose="020F0502020204030204" pitchFamily="34" charset="0"/>
              <a:cs typeface="Calibri" panose="020F0502020204030204" pitchFamily="34" charset="0"/>
              <a:hlinkClick r:id="rId3"/>
            </a:endParaRPr>
          </a:p>
          <a:p>
            <a:pPr marL="0" indent="0">
              <a:buNone/>
            </a:pPr>
            <a:endParaRPr lang="en-US" sz="2800" u="sng">
              <a:hlinkClick r:id="rId3"/>
            </a:endParaRPr>
          </a:p>
        </p:txBody>
      </p:sp>
      <p:sp>
        <p:nvSpPr>
          <p:cNvPr id="4" name="Slide Number Placeholder 3"/>
          <p:cNvSpPr>
            <a:spLocks noGrp="1"/>
          </p:cNvSpPr>
          <p:nvPr>
            <p:ph type="sldNum" sz="quarter" idx="12"/>
          </p:nvPr>
        </p:nvSpPr>
        <p:spPr/>
        <p:txBody>
          <a:bodyPr/>
          <a:lstStyle/>
          <a:p>
            <a:fld id="{357F5B69-6281-4C1F-8C38-6DA0F56DA430}" type="slidenum">
              <a:rPr lang="en-US" smtClean="0"/>
              <a:pPr/>
              <a:t>24</a:t>
            </a:fld>
            <a:endParaRPr lang="en-US"/>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pic>
        <p:nvPicPr>
          <p:cNvPr id="5" name="Picture Placeholder 4">
            <a:extLst>
              <a:ext uri="{C183D7F6-B498-43B3-948B-1728B52AA6E4}">
                <adec:decorative xmlns:adec="http://schemas.microsoft.com/office/drawing/2017/decorative" val="1"/>
              </a:ext>
            </a:extLst>
          </p:cNvPr>
          <p:cNvPicPr>
            <a:picLocks noGrp="1" noChangeAspect="1"/>
          </p:cNvPicPr>
          <p:nvPr>
            <p:ph type="pic" sz="quarter" idx="13"/>
          </p:nvPr>
        </p:nvPicPr>
        <p:blipFill>
          <a:blip r:embed="rId10">
            <a:extLst>
              <a:ext uri="{28A0092B-C50C-407E-A947-70E740481C1C}">
                <a14:useLocalDpi xmlns:a14="http://schemas.microsoft.com/office/drawing/2010/main" val="0"/>
              </a:ext>
            </a:extLst>
          </a:blip>
          <a:srcRect t="1111" b="1111"/>
          <a:stretch>
            <a:fillRect/>
          </a:stretch>
        </p:blipFill>
        <p:spPr>
          <a:xfrm>
            <a:off x="425450" y="2882900"/>
            <a:ext cx="4325938" cy="2320925"/>
          </a:xfrm>
        </p:spPr>
      </p:pic>
    </p:spTree>
    <p:extLst>
      <p:ext uri="{BB962C8B-B14F-4D97-AF65-F5344CB8AC3E}">
        <p14:creationId xmlns:p14="http://schemas.microsoft.com/office/powerpoint/2010/main" val="11732467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
          <p:cNvSpPr>
            <a:spLocks noGrp="1"/>
          </p:cNvSpPr>
          <p:nvPr>
            <p:ph type="title"/>
          </p:nvPr>
        </p:nvSpPr>
        <p:spPr/>
        <p:txBody>
          <a:bodyPr/>
          <a:lstStyle/>
          <a:p>
            <a:r>
              <a:rPr lang="en-US"/>
              <a:t>Regional Contacts by ESD</a:t>
            </a:r>
          </a:p>
        </p:txBody>
      </p:sp>
      <p:sp>
        <p:nvSpPr>
          <p:cNvPr id="6" name="Content Placeholder 5"/>
          <p:cNvSpPr>
            <a:spLocks noGrp="1"/>
          </p:cNvSpPr>
          <p:nvPr>
            <p:ph idx="1"/>
          </p:nvPr>
        </p:nvSpPr>
        <p:spPr>
          <a:xfrm>
            <a:off x="5183188" y="779646"/>
            <a:ext cx="6172200" cy="5725272"/>
          </a:xfrm>
        </p:spPr>
        <p:txBody>
          <a:bodyPr>
            <a:normAutofit lnSpcReduction="10000"/>
          </a:bodyPr>
          <a:lstStyle/>
          <a:p>
            <a:pPr marL="457200" indent="-381000">
              <a:lnSpc>
                <a:spcPct val="115000"/>
              </a:lnSpc>
              <a:spcBef>
                <a:spcPts val="0"/>
              </a:spcBef>
              <a:buSzPts val="2400"/>
              <a:buFont typeface="Arial" panose="020B0604020202020204" pitchFamily="34" charset="0"/>
              <a:buChar char="●"/>
            </a:pPr>
            <a:r>
              <a:rPr lang="en-US" sz="3000"/>
              <a:t>Amy Tidwell</a:t>
            </a:r>
          </a:p>
          <a:p>
            <a:pPr marL="914400" lvl="1" indent="-381000">
              <a:lnSpc>
                <a:spcPct val="115000"/>
              </a:lnSpc>
              <a:spcBef>
                <a:spcPts val="0"/>
              </a:spcBef>
              <a:buSzPts val="2400"/>
              <a:buFont typeface="Courier New" panose="02070309020205020404" pitchFamily="49" charset="0"/>
              <a:buChar char="o"/>
            </a:pPr>
            <a:r>
              <a:rPr lang="en-US"/>
              <a:t>Grant, Harney, High Desert, </a:t>
            </a:r>
            <a:r>
              <a:rPr lang="en-US" err="1"/>
              <a:t>InterMountain</a:t>
            </a:r>
            <a:r>
              <a:rPr lang="en-US"/>
              <a:t>, Jefferson, North Central and Region 18</a:t>
            </a:r>
            <a:endParaRPr lang="en-US">
              <a:solidFill>
                <a:srgbClr val="FF0000"/>
              </a:solidFill>
            </a:endParaRPr>
          </a:p>
          <a:p>
            <a:pPr marL="457200" lvl="0" indent="-381000">
              <a:lnSpc>
                <a:spcPct val="105000"/>
              </a:lnSpc>
              <a:spcBef>
                <a:spcPts val="1200"/>
              </a:spcBef>
              <a:buSzPts val="2400"/>
              <a:buChar char="●"/>
            </a:pPr>
            <a:r>
              <a:rPr lang="en-US" sz="3000"/>
              <a:t>Jen Engberg</a:t>
            </a:r>
          </a:p>
          <a:p>
            <a:pPr marL="914400" lvl="1" indent="-381000">
              <a:lnSpc>
                <a:spcPct val="105000"/>
              </a:lnSpc>
              <a:spcBef>
                <a:spcPts val="0"/>
              </a:spcBef>
              <a:buSzPts val="2400"/>
              <a:buFont typeface="Arial"/>
              <a:buChar char="○"/>
            </a:pPr>
            <a:r>
              <a:rPr lang="en-US"/>
              <a:t>Clackamas, Columbia Gorge, Multnomah and Northwest Regional </a:t>
            </a:r>
          </a:p>
          <a:p>
            <a:pPr marL="533400" lvl="1" indent="0">
              <a:lnSpc>
                <a:spcPct val="105000"/>
              </a:lnSpc>
              <a:spcBef>
                <a:spcPts val="0"/>
              </a:spcBef>
              <a:buSzPts val="2400"/>
              <a:buNone/>
            </a:pPr>
            <a:endParaRPr lang="en-US" sz="800"/>
          </a:p>
          <a:p>
            <a:pPr marL="457200" lvl="0" indent="-381000">
              <a:lnSpc>
                <a:spcPct val="105000"/>
              </a:lnSpc>
              <a:spcBef>
                <a:spcPts val="0"/>
              </a:spcBef>
              <a:buSzPts val="2400"/>
              <a:buChar char="●"/>
            </a:pPr>
            <a:r>
              <a:rPr lang="en-US" sz="3000"/>
              <a:t>Lisa Plumb</a:t>
            </a:r>
          </a:p>
          <a:p>
            <a:pPr marL="914400" lvl="1" indent="-381000">
              <a:lnSpc>
                <a:spcPct val="105000"/>
              </a:lnSpc>
              <a:spcBef>
                <a:spcPts val="0"/>
              </a:spcBef>
              <a:buSzPts val="2400"/>
              <a:buFont typeface="Arial"/>
              <a:buChar char="○"/>
            </a:pPr>
            <a:r>
              <a:rPr lang="en-US"/>
              <a:t>Lane, Linn Benton Lincoln and Willamette</a:t>
            </a:r>
          </a:p>
          <a:p>
            <a:pPr marL="533400" lvl="1" indent="0">
              <a:lnSpc>
                <a:spcPct val="105000"/>
              </a:lnSpc>
              <a:spcBef>
                <a:spcPts val="0"/>
              </a:spcBef>
              <a:buSzPts val="2400"/>
              <a:buNone/>
            </a:pPr>
            <a:endParaRPr lang="en-US" sz="900"/>
          </a:p>
          <a:p>
            <a:pPr marL="457200" lvl="0" indent="-381000">
              <a:lnSpc>
                <a:spcPct val="105000"/>
              </a:lnSpc>
              <a:spcBef>
                <a:spcPts val="0"/>
              </a:spcBef>
              <a:buSzPts val="2400"/>
              <a:buChar char="●"/>
            </a:pPr>
            <a:r>
              <a:rPr lang="en-US" sz="3000"/>
              <a:t>Sarah Martin</a:t>
            </a:r>
          </a:p>
          <a:p>
            <a:pPr marL="914400" lvl="1" indent="-381000">
              <a:lnSpc>
                <a:spcPct val="105000"/>
              </a:lnSpc>
              <a:spcBef>
                <a:spcPts val="0"/>
              </a:spcBef>
              <a:buSzPts val="2400"/>
              <a:buFont typeface="Arial"/>
              <a:buChar char="○"/>
            </a:pPr>
            <a:r>
              <a:rPr lang="en-US"/>
              <a:t>Douglas, Lake, Malheur, South Coast and Southern Oregon</a:t>
            </a:r>
          </a:p>
          <a:p>
            <a:pPr marL="533400" lvl="1" indent="0">
              <a:lnSpc>
                <a:spcPct val="105000"/>
              </a:lnSpc>
              <a:spcBef>
                <a:spcPts val="0"/>
              </a:spcBef>
              <a:buSzPts val="2400"/>
              <a:buNone/>
            </a:pPr>
            <a:endParaRPr lang="en-US"/>
          </a:p>
          <a:p>
            <a:pPr marL="914400" lvl="1" indent="-381000">
              <a:lnSpc>
                <a:spcPct val="115000"/>
              </a:lnSpc>
              <a:spcBef>
                <a:spcPts val="0"/>
              </a:spcBef>
              <a:buSzPts val="2400"/>
              <a:buFont typeface="Arial" panose="020B0604020202020204" pitchFamily="34" charset="0"/>
              <a:buChar char="●"/>
            </a:pPr>
            <a:endParaRPr lang="en-US">
              <a:solidFill>
                <a:srgbClr val="FF0000"/>
              </a:solidFill>
            </a:endParaRPr>
          </a:p>
          <a:p>
            <a:pPr marL="457200" indent="-381000">
              <a:lnSpc>
                <a:spcPct val="105000"/>
              </a:lnSpc>
              <a:spcBef>
                <a:spcPts val="0"/>
              </a:spcBef>
              <a:buSzPts val="2400"/>
              <a:buFont typeface="Arial"/>
              <a:buChar char="○"/>
            </a:pPr>
            <a:endParaRPr lang="en-US" sz="3000"/>
          </a:p>
          <a:p>
            <a:endParaRPr lang="en-US"/>
          </a:p>
        </p:txBody>
      </p:sp>
      <p:sp>
        <p:nvSpPr>
          <p:cNvPr id="4" name="Slide Number Placeholder 3"/>
          <p:cNvSpPr>
            <a:spLocks noGrp="1"/>
          </p:cNvSpPr>
          <p:nvPr>
            <p:ph type="sldNum" sz="quarter" idx="12"/>
          </p:nvPr>
        </p:nvSpPr>
        <p:spPr/>
        <p:txBody>
          <a:bodyPr/>
          <a:lstStyle/>
          <a:p>
            <a:fld id="{357F5B69-6281-4C1F-8C38-6DA0F56DA430}" type="slidenum">
              <a:rPr lang="en-US" smtClean="0"/>
              <a:pPr/>
              <a:t>25</a:t>
            </a:fld>
            <a:endParaRPr lang="en-US"/>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pic>
        <p:nvPicPr>
          <p:cNvPr id="13" name="Picture Placeholder 12">
            <a:extLs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695" b="3695"/>
          <a:stretch>
            <a:fillRect/>
          </a:stretch>
        </p:blipFill>
        <p:spPr/>
      </p:pic>
    </p:spTree>
    <p:extLst>
      <p:ext uri="{BB962C8B-B14F-4D97-AF65-F5344CB8AC3E}">
        <p14:creationId xmlns:p14="http://schemas.microsoft.com/office/powerpoint/2010/main" val="41468097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Please reach out!</a:t>
            </a:r>
          </a:p>
        </p:txBody>
      </p:sp>
      <p:sp>
        <p:nvSpPr>
          <p:cNvPr id="2" name="Content Placeholder 1"/>
          <p:cNvSpPr>
            <a:spLocks noGrp="1"/>
          </p:cNvSpPr>
          <p:nvPr>
            <p:ph idx="1"/>
          </p:nvPr>
        </p:nvSpPr>
        <p:spPr/>
        <p:txBody>
          <a:bodyPr/>
          <a:lstStyle/>
          <a:p>
            <a:pPr marL="342900" indent="-342900">
              <a:lnSpc>
                <a:spcPct val="110000"/>
              </a:lnSpc>
              <a:buClr>
                <a:schemeClr val="dk1"/>
              </a:buClr>
              <a:buSzPts val="2400"/>
            </a:pPr>
            <a:r>
              <a:rPr lang="nb-NO"/>
              <a:t>Amy Tidwell</a:t>
            </a:r>
            <a:br>
              <a:rPr lang="nb-NO"/>
            </a:br>
            <a:r>
              <a:rPr lang="nb-NO" u="sng">
                <a:solidFill>
                  <a:schemeClr val="hlink"/>
                </a:solidFill>
                <a:hlinkClick r:id="rId3"/>
              </a:rPr>
              <a:t>amy.tidwell@ode.oregon.gov</a:t>
            </a:r>
            <a:endParaRPr lang="nb-NO" u="sng">
              <a:solidFill>
                <a:schemeClr val="hlink"/>
              </a:solidFill>
            </a:endParaRPr>
          </a:p>
          <a:p>
            <a:pPr>
              <a:lnSpc>
                <a:spcPct val="110000"/>
              </a:lnSpc>
              <a:buClr>
                <a:schemeClr val="dk1"/>
              </a:buClr>
              <a:buSzPts val="2400"/>
            </a:pPr>
            <a:r>
              <a:rPr lang="nb-NO"/>
              <a:t>Jen Engberg</a:t>
            </a:r>
            <a:br>
              <a:rPr lang="nb-NO"/>
            </a:br>
            <a:r>
              <a:rPr lang="nb-NO" u="sng">
                <a:solidFill>
                  <a:schemeClr val="hlink"/>
                </a:solidFill>
              </a:rPr>
              <a:t>j</a:t>
            </a:r>
            <a:r>
              <a:rPr lang="nb-NO" u="sng">
                <a:solidFill>
                  <a:schemeClr val="hlink"/>
                </a:solidFill>
                <a:hlinkClick r:id="rId4"/>
              </a:rPr>
              <a:t>ennifer.engberg@ode.oregon.gov</a:t>
            </a:r>
            <a:endParaRPr lang="nb-NO"/>
          </a:p>
          <a:p>
            <a:pPr>
              <a:lnSpc>
                <a:spcPct val="110000"/>
              </a:lnSpc>
              <a:buClr>
                <a:schemeClr val="dk1"/>
              </a:buClr>
              <a:buSzPts val="2400"/>
            </a:pPr>
            <a:r>
              <a:rPr lang="nb-NO"/>
              <a:t>Lisa Plumb</a:t>
            </a:r>
            <a:br>
              <a:rPr lang="nb-NO"/>
            </a:br>
            <a:r>
              <a:rPr lang="nb-NO" u="sng">
                <a:solidFill>
                  <a:schemeClr val="hlink"/>
                </a:solidFill>
              </a:rPr>
              <a:t>l</a:t>
            </a:r>
            <a:r>
              <a:rPr lang="nb-NO" u="sng">
                <a:solidFill>
                  <a:schemeClr val="hlink"/>
                </a:solidFill>
                <a:hlinkClick r:id="rId5"/>
              </a:rPr>
              <a:t>isa.plumb@ode.oregon.gov</a:t>
            </a:r>
            <a:endParaRPr lang="nb-NO" u="sng">
              <a:solidFill>
                <a:schemeClr val="hlink"/>
              </a:solidFill>
            </a:endParaRPr>
          </a:p>
          <a:p>
            <a:pPr>
              <a:lnSpc>
                <a:spcPct val="110000"/>
              </a:lnSpc>
              <a:buClr>
                <a:schemeClr val="dk1"/>
              </a:buClr>
              <a:buSzPts val="2400"/>
            </a:pPr>
            <a:r>
              <a:rPr lang="nb-NO"/>
              <a:t>Sarah Martin</a:t>
            </a:r>
            <a:br>
              <a:rPr lang="nb-NO"/>
            </a:br>
            <a:r>
              <a:rPr lang="nb-NO" u="sng">
                <a:solidFill>
                  <a:schemeClr val="hlink"/>
                </a:solidFill>
              </a:rPr>
              <a:t>s</a:t>
            </a:r>
            <a:r>
              <a:rPr lang="nb-NO" u="sng">
                <a:solidFill>
                  <a:schemeClr val="hlink"/>
                </a:solidFill>
                <a:hlinkClick r:id="rId6"/>
              </a:rPr>
              <a:t>arah.martin@ode.oregon.gov</a:t>
            </a:r>
            <a:endParaRPr lang="nb-NO"/>
          </a:p>
          <a:p>
            <a:pPr marL="0" lvl="0" indent="0">
              <a:lnSpc>
                <a:spcPct val="110000"/>
              </a:lnSpc>
              <a:buClr>
                <a:schemeClr val="dk1"/>
              </a:buClr>
              <a:buSzPts val="2400"/>
              <a:buNone/>
            </a:pPr>
            <a:endParaRPr lang="nb-NO"/>
          </a:p>
          <a:p>
            <a:endParaRPr lang="en-US"/>
          </a:p>
        </p:txBody>
      </p:sp>
      <p:sp>
        <p:nvSpPr>
          <p:cNvPr id="4" name="Slide Number Placeholder 3"/>
          <p:cNvSpPr>
            <a:spLocks noGrp="1"/>
          </p:cNvSpPr>
          <p:nvPr>
            <p:ph type="sldNum" sz="quarter" idx="12"/>
          </p:nvPr>
        </p:nvSpPr>
        <p:spPr/>
        <p:txBody>
          <a:bodyPr/>
          <a:lstStyle/>
          <a:p>
            <a:fld id="{357F5B69-6281-4C1F-8C38-6DA0F56DA430}" type="slidenum">
              <a:rPr lang="en-US" smtClean="0"/>
              <a:pPr/>
              <a:t>26</a:t>
            </a:fld>
            <a:endParaRPr lang="en-US"/>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pic>
        <p:nvPicPr>
          <p:cNvPr id="3074" name="Picture 2">
            <a:extLs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22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C90CC-4EE4-8024-7FEF-5D2E84959049}"/>
            </a:ext>
          </a:extLst>
        </p:cNvPr>
        <p:cNvGrpSpPr/>
        <p:nvPr/>
      </p:nvGrpSpPr>
      <p:grpSpPr>
        <a:xfrm>
          <a:off x="0" y="0"/>
          <a:ext cx="0" cy="0"/>
          <a:chOff x="0" y="0"/>
          <a:chExt cx="0" cy="0"/>
        </a:xfrm>
      </p:grpSpPr>
      <p:sp>
        <p:nvSpPr>
          <p:cNvPr id="2" name="Title ">
            <a:extLst>
              <a:ext uri="{FF2B5EF4-FFF2-40B4-BE49-F238E27FC236}">
                <a16:creationId xmlns:a16="http://schemas.microsoft.com/office/drawing/2014/main" id="{4CA09242-D061-7990-60D4-3E769D4B0551}"/>
              </a:ext>
            </a:extLst>
          </p:cNvPr>
          <p:cNvSpPr>
            <a:spLocks noGrp="1"/>
          </p:cNvSpPr>
          <p:nvPr>
            <p:ph type="title"/>
          </p:nvPr>
        </p:nvSpPr>
        <p:spPr/>
        <p:txBody>
          <a:bodyPr/>
          <a:lstStyle/>
          <a:p>
            <a:r>
              <a:rPr lang="en-US"/>
              <a:t>Purpose of Title II-A</a:t>
            </a:r>
            <a:endParaRPr lang="en-US">
              <a:solidFill>
                <a:schemeClr val="tx1"/>
              </a:solidFill>
            </a:endParaRPr>
          </a:p>
        </p:txBody>
      </p:sp>
      <p:sp>
        <p:nvSpPr>
          <p:cNvPr id="3" name="Slide Content">
            <a:extLst>
              <a:ext uri="{FF2B5EF4-FFF2-40B4-BE49-F238E27FC236}">
                <a16:creationId xmlns:a16="http://schemas.microsoft.com/office/drawing/2014/main" id="{57E5A4D9-94CC-558E-511E-75F2866010F0}"/>
              </a:ext>
            </a:extLst>
          </p:cNvPr>
          <p:cNvSpPr>
            <a:spLocks noGrp="1"/>
          </p:cNvSpPr>
          <p:nvPr>
            <p:ph idx="1"/>
          </p:nvPr>
        </p:nvSpPr>
        <p:spPr>
          <a:xfrm>
            <a:off x="5183187" y="537030"/>
            <a:ext cx="6544355" cy="5733141"/>
          </a:xfrm>
        </p:spPr>
        <p:txBody>
          <a:bodyPr>
            <a:normAutofit/>
          </a:bodyPr>
          <a:lstStyle/>
          <a:p>
            <a:pPr marL="0" indent="0">
              <a:spcBef>
                <a:spcPts val="1200"/>
              </a:spcBef>
              <a:buNone/>
            </a:pPr>
            <a:r>
              <a:rPr lang="en-US" sz="3200">
                <a:solidFill>
                  <a:srgbClr val="000000"/>
                </a:solidFill>
              </a:rPr>
              <a:t>Title II-A provides supplemental funds to:</a:t>
            </a:r>
          </a:p>
          <a:p>
            <a:pPr lvl="1">
              <a:spcBef>
                <a:spcPts val="1200"/>
              </a:spcBef>
            </a:pPr>
            <a:r>
              <a:rPr lang="en-US" sz="2800">
                <a:solidFill>
                  <a:srgbClr val="000000"/>
                </a:solidFill>
              </a:rPr>
              <a:t>i</a:t>
            </a:r>
            <a:r>
              <a:rPr lang="en-US" sz="2800" b="0" i="0" u="none" strike="noStrike">
                <a:solidFill>
                  <a:srgbClr val="000000"/>
                </a:solidFill>
                <a:effectLst/>
              </a:rPr>
              <a:t>ncrease student achievement,</a:t>
            </a:r>
          </a:p>
          <a:p>
            <a:pPr lvl="1">
              <a:spcBef>
                <a:spcPts val="1200"/>
              </a:spcBef>
            </a:pPr>
            <a:r>
              <a:rPr lang="en-US" sz="2800">
                <a:solidFill>
                  <a:srgbClr val="000000"/>
                </a:solidFill>
              </a:rPr>
              <a:t>i</a:t>
            </a:r>
            <a:r>
              <a:rPr lang="en-US" sz="2800" b="0" i="0" u="none" strike="noStrike">
                <a:solidFill>
                  <a:srgbClr val="000000"/>
                </a:solidFill>
                <a:effectLst/>
              </a:rPr>
              <a:t>mprove the quality and effectiveness of teachers, principals, and other school leaders, and,</a:t>
            </a:r>
          </a:p>
          <a:p>
            <a:pPr lvl="1">
              <a:spcBef>
                <a:spcPts val="1200"/>
              </a:spcBef>
            </a:pPr>
            <a:r>
              <a:rPr lang="en-US" sz="2800">
                <a:solidFill>
                  <a:srgbClr val="000000"/>
                </a:solidFill>
              </a:rPr>
              <a:t>i</a:t>
            </a:r>
            <a:r>
              <a:rPr lang="en-US" sz="2800" b="0" i="0" u="none" strike="noStrike">
                <a:solidFill>
                  <a:srgbClr val="000000"/>
                </a:solidFill>
                <a:effectLst/>
              </a:rPr>
              <a:t>ncrease the number of effective teachers and leaders, </a:t>
            </a:r>
            <a:endParaRPr lang="en-US" sz="2800">
              <a:solidFill>
                <a:srgbClr val="000000"/>
              </a:solidFill>
            </a:endParaRPr>
          </a:p>
          <a:p>
            <a:pPr marL="0" indent="0">
              <a:spcBef>
                <a:spcPts val="1200"/>
              </a:spcBef>
              <a:buNone/>
            </a:pPr>
            <a:r>
              <a:rPr lang="en-US" sz="3200" b="1" i="0" u="none" strike="noStrike">
                <a:solidFill>
                  <a:srgbClr val="000000"/>
                </a:solidFill>
                <a:effectLst/>
              </a:rPr>
              <a:t>so that</a:t>
            </a:r>
            <a:endParaRPr lang="en-US" sz="3200"/>
          </a:p>
          <a:p>
            <a:pPr lvl="1">
              <a:spcBef>
                <a:spcPts val="1200"/>
              </a:spcBef>
            </a:pPr>
            <a:r>
              <a:rPr lang="en-US" sz="2800">
                <a:solidFill>
                  <a:srgbClr val="000000"/>
                </a:solidFill>
              </a:rPr>
              <a:t>h</a:t>
            </a:r>
            <a:r>
              <a:rPr lang="en-US" sz="2800" b="0" i="0" u="none" strike="noStrike">
                <a:solidFill>
                  <a:srgbClr val="000000"/>
                </a:solidFill>
                <a:effectLst/>
              </a:rPr>
              <a:t>istorically underserved students and students experiencing poverty have greater access to effective educators.</a:t>
            </a:r>
            <a:endParaRPr lang="en-US" sz="2800">
              <a:cs typeface="Calibri" panose="020F0502020204030204" pitchFamily="34" charset="0"/>
            </a:endParaRPr>
          </a:p>
        </p:txBody>
      </p:sp>
      <p:sp>
        <p:nvSpPr>
          <p:cNvPr id="4" name="Slide Number">
            <a:extLst>
              <a:ext uri="{FF2B5EF4-FFF2-40B4-BE49-F238E27FC236}">
                <a16:creationId xmlns:a16="http://schemas.microsoft.com/office/drawing/2014/main" id="{DC86C7DD-DCD7-37A5-04CC-B0CBFF2D5F5E}"/>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3</a:t>
            </a:fld>
            <a:endParaRPr lang="en-US"/>
          </a:p>
        </p:txBody>
      </p:sp>
      <p:pic>
        <p:nvPicPr>
          <p:cNvPr id="6" name="Picture Placeholder 5">
            <a:extLst>
              <a:ext uri="{FF2B5EF4-FFF2-40B4-BE49-F238E27FC236}">
                <a16:creationId xmlns:a16="http://schemas.microsoft.com/office/drawing/2014/main" id="{114E8703-5E84-20BB-803C-BAFB1FA801A4}"/>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447" b="447"/>
          <a:stretch>
            <a:fillRect/>
          </a:stretch>
        </p:blipFill>
        <p:spPr>
          <a:xfrm>
            <a:off x="642359" y="2230582"/>
            <a:ext cx="3395070" cy="3364698"/>
          </a:xfrm>
        </p:spPr>
      </p:pic>
      <p:sp>
        <p:nvSpPr>
          <p:cNvPr id="5" name="Footer Placeholder 2">
            <a:extLst>
              <a:ext uri="{FF2B5EF4-FFF2-40B4-BE49-F238E27FC236}">
                <a16:creationId xmlns:a16="http://schemas.microsoft.com/office/drawing/2014/main" id="{1FA25B67-A58B-E10F-120E-07CD38B6BD3D}"/>
              </a:ex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p>
        </p:txBody>
      </p:sp>
    </p:spTree>
    <p:extLst>
      <p:ext uri="{BB962C8B-B14F-4D97-AF65-F5344CB8AC3E}">
        <p14:creationId xmlns:p14="http://schemas.microsoft.com/office/powerpoint/2010/main" val="485424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
          <p:cNvSpPr>
            <a:spLocks noGrp="1"/>
          </p:cNvSpPr>
          <p:nvPr>
            <p:ph type="title"/>
          </p:nvPr>
        </p:nvSpPr>
        <p:spPr/>
        <p:txBody>
          <a:bodyPr>
            <a:normAutofit/>
          </a:bodyPr>
          <a:lstStyle/>
          <a:p>
            <a:r>
              <a:rPr lang="en-US" altLang="en-US"/>
              <a:t>Supplement Not Supplant</a:t>
            </a:r>
          </a:p>
        </p:txBody>
      </p:sp>
      <p:sp>
        <p:nvSpPr>
          <p:cNvPr id="19460" name="Slide Content"/>
          <p:cNvSpPr>
            <a:spLocks noGrp="1"/>
          </p:cNvSpPr>
          <p:nvPr>
            <p:ph idx="1"/>
          </p:nvPr>
        </p:nvSpPr>
        <p:spPr>
          <a:xfrm>
            <a:off x="717176" y="1825624"/>
            <a:ext cx="10784542" cy="4478193"/>
          </a:xfrm>
        </p:spPr>
        <p:txBody>
          <a:bodyPr>
            <a:normAutofit/>
          </a:bodyPr>
          <a:lstStyle/>
          <a:p>
            <a:pPr marL="0" indent="0">
              <a:buNone/>
            </a:pPr>
            <a:r>
              <a:rPr lang="en-US" sz="2800">
                <a:latin typeface="Calibri" panose="020F0502020204030204" pitchFamily="34" charset="0"/>
                <a:cs typeface="Calibri" panose="020F0502020204030204" pitchFamily="34" charset="0"/>
              </a:rPr>
              <a:t>Federal funds cannot be used to supplant, or </a:t>
            </a:r>
            <a:r>
              <a:rPr lang="en-US" sz="2800" b="1">
                <a:latin typeface="Calibri" panose="020F0502020204030204" pitchFamily="34" charset="0"/>
                <a:cs typeface="Calibri" panose="020F0502020204030204" pitchFamily="34" charset="0"/>
              </a:rPr>
              <a:t>take the place of</a:t>
            </a:r>
            <a:r>
              <a:rPr lang="en-US" sz="2800">
                <a:latin typeface="Calibri" panose="020F0502020204030204" pitchFamily="34" charset="0"/>
                <a:cs typeface="Calibri" panose="020F0502020204030204" pitchFamily="34" charset="0"/>
              </a:rPr>
              <a:t>, state and local funds that would have been spent </a:t>
            </a:r>
            <a:r>
              <a:rPr lang="en-US" sz="2800" u="sng">
                <a:latin typeface="Calibri" panose="020F0502020204030204" pitchFamily="34" charset="0"/>
                <a:cs typeface="Calibri" panose="020F0502020204030204" pitchFamily="34" charset="0"/>
              </a:rPr>
              <a:t>if Title II-A funds were not available</a:t>
            </a:r>
            <a:endParaRPr lang="en-US" sz="2800" b="1">
              <a:latin typeface="Calibri" panose="020F0502020204030204" pitchFamily="34" charset="0"/>
              <a:cs typeface="Calibri" panose="020F0502020204030204" pitchFamily="34" charset="0"/>
            </a:endParaRPr>
          </a:p>
          <a:p>
            <a:pPr lvl="1"/>
            <a:r>
              <a:rPr lang="en-US" b="1">
                <a:latin typeface="Calibri" panose="020F0502020204030204" pitchFamily="34" charset="0"/>
                <a:cs typeface="Calibri" panose="020F0502020204030204" pitchFamily="34" charset="0"/>
              </a:rPr>
              <a:t>Test I:</a:t>
            </a:r>
            <a:r>
              <a:rPr lang="en-US">
                <a:latin typeface="Calibri" panose="020F0502020204030204" pitchFamily="34" charset="0"/>
                <a:cs typeface="Calibri" panose="020F0502020204030204" pitchFamily="34" charset="0"/>
              </a:rPr>
              <a:t> Are the services that the district wants to fund with ESEA funds required under state, local, or another federal law? </a:t>
            </a:r>
            <a:r>
              <a:rPr lang="en-US" b="1">
                <a:latin typeface="Calibri" panose="020F0502020204030204" pitchFamily="34" charset="0"/>
                <a:cs typeface="Calibri" panose="020F0502020204030204" pitchFamily="34" charset="0"/>
              </a:rPr>
              <a:t>If they are, there could be the presumption of supplanting. </a:t>
            </a:r>
          </a:p>
          <a:p>
            <a:pPr lvl="1"/>
            <a:endParaRPr lang="en-US">
              <a:latin typeface="Calibri" panose="020F0502020204030204" pitchFamily="34" charset="0"/>
              <a:cs typeface="Calibri" panose="020F0502020204030204" pitchFamily="34" charset="0"/>
            </a:endParaRPr>
          </a:p>
          <a:p>
            <a:pPr lvl="1"/>
            <a:r>
              <a:rPr lang="en-US" b="1">
                <a:latin typeface="Calibri" panose="020F0502020204030204" pitchFamily="34" charset="0"/>
                <a:cs typeface="Calibri" panose="020F0502020204030204" pitchFamily="34" charset="0"/>
              </a:rPr>
              <a:t>Test II:</a:t>
            </a:r>
            <a:r>
              <a:rPr lang="en-US">
                <a:latin typeface="Calibri" panose="020F0502020204030204" pitchFamily="34" charset="0"/>
                <a:cs typeface="Calibri" panose="020F0502020204030204" pitchFamily="34" charset="0"/>
              </a:rPr>
              <a:t> Were state or local funds used in the last year to pay for these services? </a:t>
            </a:r>
            <a:r>
              <a:rPr lang="en-US" b="1">
                <a:latin typeface="Calibri" panose="020F0502020204030204" pitchFamily="34" charset="0"/>
                <a:cs typeface="Calibri" panose="020F0502020204030204" pitchFamily="34" charset="0"/>
              </a:rPr>
              <a:t>If they were, there could be a presumption of supplanting.</a:t>
            </a:r>
          </a:p>
          <a:p>
            <a:pPr lvl="1"/>
            <a:endParaRPr lang="en-US" sz="1000" b="1">
              <a:latin typeface="Calibri" panose="020F0502020204030204" pitchFamily="34" charset="0"/>
              <a:cs typeface="Calibri" panose="020F0502020204030204" pitchFamily="34" charset="0"/>
            </a:endParaRPr>
          </a:p>
          <a:p>
            <a:pPr marL="0" indent="0" algn="ctr">
              <a:buNone/>
              <a:defRPr/>
            </a:pPr>
            <a:r>
              <a:rPr lang="en-US" sz="2800" i="1">
                <a:hlinkClick r:id="rId3"/>
              </a:rPr>
              <a:t>ESSA Quick Reference Brief: Supplement Not Supplant </a:t>
            </a:r>
            <a:endParaRPr lang="en-US" sz="2800" i="1"/>
          </a:p>
        </p:txBody>
      </p:sp>
      <p:sp>
        <p:nvSpPr>
          <p:cNvPr id="2" name="Slide Number Placeholder 3">
            <a:extLst>
              <a:ext uri="{FF2B5EF4-FFF2-40B4-BE49-F238E27FC236}">
                <a16:creationId xmlns:a16="http://schemas.microsoft.com/office/drawing/2014/main" id="{A1EF6113-9826-DDD6-05C6-3EB83675946E}"/>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4</a:t>
            </a:fld>
            <a:endParaRPr lang="en-US"/>
          </a:p>
        </p:txBody>
      </p:sp>
      <p:sp>
        <p:nvSpPr>
          <p:cNvPr id="4" name="Footer Placeholder 2">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p>
        </p:txBody>
      </p:sp>
    </p:spTree>
    <p:extLst>
      <p:ext uri="{BB962C8B-B14F-4D97-AF65-F5344CB8AC3E}">
        <p14:creationId xmlns:p14="http://schemas.microsoft.com/office/powerpoint/2010/main" val="26182742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Federal Funds timeline"/>
          <p:cNvSpPr>
            <a:spLocks noGrp="1"/>
          </p:cNvSpPr>
          <p:nvPr>
            <p:ph type="title"/>
          </p:nvPr>
        </p:nvSpPr>
        <p:spPr>
          <a:xfrm>
            <a:off x="443800" y="1945537"/>
            <a:ext cx="2056899" cy="1809614"/>
          </a:xfrm>
        </p:spPr>
        <p:txBody>
          <a:bodyPr>
            <a:noAutofit/>
          </a:bodyPr>
          <a:lstStyle/>
          <a:p>
            <a:r>
              <a:rPr lang="en-US" sz="3200"/>
              <a:t>2024-25 FEDERAL FUNDS TIMELINE</a:t>
            </a:r>
          </a:p>
        </p:txBody>
      </p:sp>
      <p:sp>
        <p:nvSpPr>
          <p:cNvPr id="24" name="Initial grant period"/>
          <p:cNvSpPr/>
          <p:nvPr/>
        </p:nvSpPr>
        <p:spPr>
          <a:xfrm>
            <a:off x="1616586" y="6245207"/>
            <a:ext cx="249821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70C0"/>
                </a:solidFill>
                <a:effectLst/>
                <a:uLnTx/>
                <a:uFillTx/>
                <a:latin typeface="Segoe UI"/>
                <a:ea typeface="+mn-ea"/>
                <a:cs typeface="+mn-cs"/>
              </a:rPr>
              <a:t>*INITIAL GRANT PERIOD: 7/1/24 – 9/30/25 (15 MONTHS</a:t>
            </a:r>
            <a:r>
              <a:rPr kumimoji="0" lang="en-US" sz="1200" b="0" i="0" u="none" strike="noStrike" kern="1200" cap="none" spc="0" normalizeH="0" baseline="0" noProof="0">
                <a:ln>
                  <a:noFill/>
                </a:ln>
                <a:solidFill>
                  <a:srgbClr val="0070C0"/>
                </a:solidFill>
                <a:effectLst/>
                <a:uLnTx/>
                <a:uFillTx/>
                <a:latin typeface="Segoe UI"/>
                <a:ea typeface="+mn-ea"/>
                <a:cs typeface="+mn-cs"/>
              </a:rPr>
              <a:t>)</a:t>
            </a:r>
            <a:endParaRPr kumimoji="0" lang="en-US" sz="1200" b="0" i="0" u="none" strike="noStrike" kern="1200" cap="none" spc="0" normalizeH="0" baseline="0" noProof="0">
              <a:ln>
                <a:noFill/>
              </a:ln>
              <a:solidFill>
                <a:srgbClr val="0C6D82"/>
              </a:solidFill>
              <a:effectLst/>
              <a:uLnTx/>
              <a:uFillTx/>
              <a:latin typeface="Segoe UI"/>
              <a:ea typeface="+mn-ea"/>
              <a:cs typeface="+mn-cs"/>
            </a:endParaRPr>
          </a:p>
        </p:txBody>
      </p:sp>
      <p:sp>
        <p:nvSpPr>
          <p:cNvPr id="2" name="Slide Number "/>
          <p:cNvSpPr>
            <a:spLocks noGrp="1"/>
          </p:cNvSpPr>
          <p:nvPr>
            <p:ph type="body" sz="quarter" idx="15"/>
          </p:nvPr>
        </p:nvSpPr>
        <p:spPr>
          <a:xfrm>
            <a:off x="3796287" y="967697"/>
            <a:ext cx="786543" cy="834861"/>
          </a:xfrm>
        </p:spPr>
        <p:txBody>
          <a:bodyPr>
            <a:noAutofit/>
          </a:bodyPr>
          <a:lstStyle/>
          <a:p>
            <a:r>
              <a:rPr lang="en-US" sz="1800"/>
              <a:t>JULY</a:t>
            </a:r>
          </a:p>
          <a:p>
            <a:r>
              <a:rPr lang="en-US" sz="1800"/>
              <a:t>2024</a:t>
            </a:r>
          </a:p>
        </p:txBody>
      </p:sp>
      <p:sp>
        <p:nvSpPr>
          <p:cNvPr id="22" name="Beginning of grant period">
            <a:extLst>
              <a:ext uri="{FF2B5EF4-FFF2-40B4-BE49-F238E27FC236}">
                <a16:creationId xmlns:a16="http://schemas.microsoft.com/office/drawing/2014/main" id="{2B193253-F94A-4164-AE5D-6B3931AE17CC}"/>
              </a:ext>
            </a:extLst>
          </p:cNvPr>
          <p:cNvSpPr>
            <a:spLocks noGrp="1"/>
          </p:cNvSpPr>
          <p:nvPr>
            <p:ph type="body" sz="quarter" idx="36"/>
          </p:nvPr>
        </p:nvSpPr>
        <p:spPr>
          <a:xfrm>
            <a:off x="3497084" y="1974594"/>
            <a:ext cx="1399985" cy="405757"/>
          </a:xfrm>
        </p:spPr>
        <p:txBody>
          <a:bodyPr vert="horz" lIns="0" tIns="0" rIns="0" bIns="0" rtlCol="0" anchor="t">
            <a:normAutofit/>
          </a:bodyPr>
          <a:lstStyle/>
          <a:p>
            <a:r>
              <a:rPr lang="en-US" sz="1050"/>
              <a:t>BEGINNING OF 2024-25 GRANT PERIOD</a:t>
            </a:r>
          </a:p>
        </p:txBody>
      </p:sp>
      <p:sp>
        <p:nvSpPr>
          <p:cNvPr id="10" name="Aug of initial grant period">
            <a:extLst>
              <a:ext uri="{FF2B5EF4-FFF2-40B4-BE49-F238E27FC236}">
                <a16:creationId xmlns:a16="http://schemas.microsoft.com/office/drawing/2014/main" id="{B71962F0-0A0F-4FC2-9E69-6265A830C45E}"/>
              </a:ext>
            </a:extLst>
          </p:cNvPr>
          <p:cNvSpPr>
            <a:spLocks noGrp="1"/>
          </p:cNvSpPr>
          <p:nvPr>
            <p:ph type="body" sz="quarter" idx="18"/>
          </p:nvPr>
        </p:nvSpPr>
        <p:spPr>
          <a:xfrm>
            <a:off x="5715000" y="967914"/>
            <a:ext cx="783000" cy="783000"/>
          </a:xfrm>
        </p:spPr>
        <p:txBody>
          <a:bodyPr>
            <a:normAutofit/>
          </a:bodyPr>
          <a:lstStyle/>
          <a:p>
            <a:r>
              <a:rPr lang="en-US" sz="1800"/>
              <a:t>AUG 2024</a:t>
            </a:r>
            <a:endParaRPr lang="en-US"/>
          </a:p>
        </p:txBody>
      </p:sp>
      <p:sp>
        <p:nvSpPr>
          <p:cNvPr id="27" name="Budget Narrative opens">
            <a:extLst>
              <a:ext uri="{FF2B5EF4-FFF2-40B4-BE49-F238E27FC236}">
                <a16:creationId xmlns:a16="http://schemas.microsoft.com/office/drawing/2014/main" id="{84F2613F-DCC0-4A1F-9B48-C279DDE0C201}"/>
              </a:ext>
            </a:extLst>
          </p:cNvPr>
          <p:cNvSpPr>
            <a:spLocks noGrp="1"/>
          </p:cNvSpPr>
          <p:nvPr>
            <p:ph type="body" sz="quarter" idx="38"/>
          </p:nvPr>
        </p:nvSpPr>
        <p:spPr>
          <a:xfrm>
            <a:off x="5257800" y="1961398"/>
            <a:ext cx="1743080" cy="348934"/>
          </a:xfrm>
        </p:spPr>
        <p:txBody>
          <a:bodyPr vert="horz" lIns="0" tIns="0" rIns="0" bIns="0" rtlCol="0" anchor="t">
            <a:noAutofit/>
          </a:bodyPr>
          <a:lstStyle/>
          <a:p>
            <a:pPr>
              <a:lnSpc>
                <a:spcPct val="100000"/>
              </a:lnSpc>
              <a:spcBef>
                <a:spcPts val="0"/>
              </a:spcBef>
            </a:pPr>
            <a:r>
              <a:rPr lang="en-US" sz="1050"/>
              <a:t>2024-25 BUDGET NARRATIVE APPLICATION OPENS</a:t>
            </a:r>
          </a:p>
        </p:txBody>
      </p:sp>
      <p:sp>
        <p:nvSpPr>
          <p:cNvPr id="13" name="Nov of initial grant period">
            <a:extLst>
              <a:ext uri="{FF2B5EF4-FFF2-40B4-BE49-F238E27FC236}">
                <a16:creationId xmlns:a16="http://schemas.microsoft.com/office/drawing/2014/main" id="{04306A44-50E7-4C10-ABF1-71CE55A094F5}"/>
              </a:ext>
            </a:extLst>
          </p:cNvPr>
          <p:cNvSpPr>
            <a:spLocks noGrp="1"/>
          </p:cNvSpPr>
          <p:nvPr>
            <p:ph type="body" sz="quarter" idx="20"/>
          </p:nvPr>
        </p:nvSpPr>
        <p:spPr>
          <a:xfrm>
            <a:off x="8249069" y="967914"/>
            <a:ext cx="783000" cy="783000"/>
          </a:xfrm>
        </p:spPr>
        <p:txBody>
          <a:bodyPr>
            <a:normAutofit/>
          </a:bodyPr>
          <a:lstStyle/>
          <a:p>
            <a:r>
              <a:rPr lang="en-US" sz="1800"/>
              <a:t>NOV 2024</a:t>
            </a:r>
          </a:p>
        </p:txBody>
      </p:sp>
      <p:sp>
        <p:nvSpPr>
          <p:cNvPr id="37" name="Budget Narrative due">
            <a:extLst>
              <a:ext uri="{FF2B5EF4-FFF2-40B4-BE49-F238E27FC236}">
                <a16:creationId xmlns:a16="http://schemas.microsoft.com/office/drawing/2014/main" id="{DF4A9D67-1B01-4CF8-AC0D-C7E518691F63}"/>
              </a:ext>
            </a:extLst>
          </p:cNvPr>
          <p:cNvSpPr>
            <a:spLocks noGrp="1"/>
          </p:cNvSpPr>
          <p:nvPr>
            <p:ph type="body" sz="quarter" idx="48"/>
          </p:nvPr>
        </p:nvSpPr>
        <p:spPr>
          <a:xfrm>
            <a:off x="7828730" y="1945537"/>
            <a:ext cx="1623678" cy="336837"/>
          </a:xfrm>
        </p:spPr>
        <p:txBody>
          <a:bodyPr vert="horz" lIns="0" tIns="0" rIns="0" bIns="0" rtlCol="0" anchor="t">
            <a:noAutofit/>
          </a:bodyPr>
          <a:lstStyle/>
          <a:p>
            <a:pPr>
              <a:lnSpc>
                <a:spcPct val="100000"/>
              </a:lnSpc>
              <a:spcBef>
                <a:spcPts val="0"/>
              </a:spcBef>
            </a:pPr>
            <a:r>
              <a:rPr lang="en-US" sz="1050">
                <a:solidFill>
                  <a:schemeClr val="bg2"/>
                </a:solidFill>
              </a:rPr>
              <a:t>2024-25 BUDGET NARRATIVES DUE</a:t>
            </a:r>
          </a:p>
        </p:txBody>
      </p:sp>
      <p:sp>
        <p:nvSpPr>
          <p:cNvPr id="14" name="Sept 30">
            <a:extLst>
              <a:ext uri="{FF2B5EF4-FFF2-40B4-BE49-F238E27FC236}">
                <a16:creationId xmlns:a16="http://schemas.microsoft.com/office/drawing/2014/main" id="{18BD9AA2-DFE1-412D-BB95-7989BA1E6039}"/>
              </a:ext>
            </a:extLst>
          </p:cNvPr>
          <p:cNvSpPr>
            <a:spLocks noGrp="1"/>
          </p:cNvSpPr>
          <p:nvPr>
            <p:ph type="body" sz="quarter" idx="21"/>
          </p:nvPr>
        </p:nvSpPr>
        <p:spPr>
          <a:xfrm>
            <a:off x="8255667" y="3030893"/>
            <a:ext cx="783000" cy="783000"/>
          </a:xfrm>
        </p:spPr>
        <p:txBody>
          <a:bodyPr>
            <a:normAutofit/>
          </a:bodyPr>
          <a:lstStyle/>
          <a:p>
            <a:r>
              <a:rPr lang="en-US" sz="1800"/>
              <a:t>SEPT 2024 </a:t>
            </a:r>
            <a:endParaRPr lang="en-US"/>
          </a:p>
        </p:txBody>
      </p:sp>
      <p:sp>
        <p:nvSpPr>
          <p:cNvPr id="35" name="final obligation-initial grant period">
            <a:extLst>
              <a:ext uri="{FF2B5EF4-FFF2-40B4-BE49-F238E27FC236}">
                <a16:creationId xmlns:a16="http://schemas.microsoft.com/office/drawing/2014/main" id="{25D376EC-609C-46F1-A4A6-22B3BCBA9777}"/>
              </a:ext>
            </a:extLst>
          </p:cNvPr>
          <p:cNvSpPr>
            <a:spLocks noGrp="1"/>
          </p:cNvSpPr>
          <p:nvPr>
            <p:ph type="body" sz="quarter" idx="46"/>
          </p:nvPr>
        </p:nvSpPr>
        <p:spPr>
          <a:xfrm>
            <a:off x="7633808" y="3908541"/>
            <a:ext cx="2063994" cy="486493"/>
          </a:xfrm>
        </p:spPr>
        <p:txBody>
          <a:bodyPr vert="horz" lIns="0" tIns="0" rIns="0" bIns="0" rtlCol="0" anchor="t">
            <a:normAutofit/>
          </a:bodyPr>
          <a:lstStyle/>
          <a:p>
            <a:pPr>
              <a:lnSpc>
                <a:spcPct val="100000"/>
              </a:lnSpc>
              <a:spcBef>
                <a:spcPts val="0"/>
              </a:spcBef>
            </a:pPr>
            <a:r>
              <a:rPr lang="en-US" sz="1050"/>
              <a:t>FINAL DATE FOR OBLIGATION OF 2024-25 FUNDS FOR *INTIAL GRANT PERIOD</a:t>
            </a:r>
          </a:p>
        </p:txBody>
      </p:sp>
      <p:sp>
        <p:nvSpPr>
          <p:cNvPr id="15" name="Nov ">
            <a:extLst>
              <a:ext uri="{FF2B5EF4-FFF2-40B4-BE49-F238E27FC236}">
                <a16:creationId xmlns:a16="http://schemas.microsoft.com/office/drawing/2014/main" id="{CDDFF132-912B-4B2B-B3E5-D1AB199B58C1}"/>
              </a:ext>
            </a:extLst>
          </p:cNvPr>
          <p:cNvSpPr>
            <a:spLocks noGrp="1"/>
          </p:cNvSpPr>
          <p:nvPr>
            <p:ph type="body" sz="quarter" idx="22"/>
          </p:nvPr>
        </p:nvSpPr>
        <p:spPr>
          <a:xfrm>
            <a:off x="5280146" y="3029417"/>
            <a:ext cx="783000" cy="784477"/>
          </a:xfrm>
        </p:spPr>
        <p:txBody>
          <a:bodyPr>
            <a:normAutofit/>
          </a:bodyPr>
          <a:lstStyle/>
          <a:p>
            <a:r>
              <a:rPr lang="en-US" sz="1800"/>
              <a:t>NOV 2024 </a:t>
            </a:r>
            <a:endParaRPr lang="en-US" sz="2100"/>
          </a:p>
        </p:txBody>
      </p:sp>
      <p:sp>
        <p:nvSpPr>
          <p:cNvPr id="33" name="final claim-igp">
            <a:extLst>
              <a:ext uri="{FF2B5EF4-FFF2-40B4-BE49-F238E27FC236}">
                <a16:creationId xmlns:a16="http://schemas.microsoft.com/office/drawing/2014/main" id="{97AEBAB8-BDEB-4E4A-B443-829D3C340CA6}"/>
              </a:ext>
            </a:extLst>
          </p:cNvPr>
          <p:cNvSpPr>
            <a:spLocks noGrp="1"/>
          </p:cNvSpPr>
          <p:nvPr>
            <p:ph type="body" sz="quarter" idx="44"/>
          </p:nvPr>
        </p:nvSpPr>
        <p:spPr>
          <a:xfrm>
            <a:off x="4561602" y="3908541"/>
            <a:ext cx="2192500" cy="363501"/>
          </a:xfrm>
        </p:spPr>
        <p:txBody>
          <a:bodyPr vert="horz" lIns="0" tIns="0" rIns="0" bIns="0" rtlCol="0" anchor="t">
            <a:normAutofit/>
          </a:bodyPr>
          <a:lstStyle/>
          <a:p>
            <a:pPr>
              <a:lnSpc>
                <a:spcPct val="100000"/>
              </a:lnSpc>
              <a:spcBef>
                <a:spcPts val="0"/>
              </a:spcBef>
            </a:pPr>
            <a:r>
              <a:rPr lang="en-US" sz="1050"/>
              <a:t>FINAL DATE FOR ALL 2024-25 CLAIMS FOR *INITIAL GRANT PERIOD</a:t>
            </a:r>
          </a:p>
        </p:txBody>
      </p:sp>
      <p:sp>
        <p:nvSpPr>
          <p:cNvPr id="23" name="Nov">
            <a:extLst>
              <a:ext uri="{FF2B5EF4-FFF2-40B4-BE49-F238E27FC236}">
                <a16:creationId xmlns:a16="http://schemas.microsoft.com/office/drawing/2014/main" id="{CDDFF132-912B-4B2B-B3E5-D1AB199B58C1}"/>
              </a:ext>
            </a:extLst>
          </p:cNvPr>
          <p:cNvSpPr>
            <a:spLocks noGrp="1"/>
          </p:cNvSpPr>
          <p:nvPr>
            <p:ph type="body" sz="quarter" idx="22"/>
          </p:nvPr>
        </p:nvSpPr>
        <p:spPr>
          <a:xfrm>
            <a:off x="3047464" y="4071790"/>
            <a:ext cx="783000" cy="784477"/>
          </a:xfrm>
        </p:spPr>
        <p:txBody>
          <a:bodyPr>
            <a:normAutofit/>
          </a:bodyPr>
          <a:lstStyle/>
          <a:p>
            <a:r>
              <a:rPr lang="en-US" sz="1800"/>
              <a:t>NOV 2024 </a:t>
            </a:r>
            <a:endParaRPr lang="en-US" sz="2100"/>
          </a:p>
        </p:txBody>
      </p:sp>
      <p:sp>
        <p:nvSpPr>
          <p:cNvPr id="21" name="carryover">
            <a:extLst>
              <a:ext uri="{FF2B5EF4-FFF2-40B4-BE49-F238E27FC236}">
                <a16:creationId xmlns:a16="http://schemas.microsoft.com/office/drawing/2014/main" id="{97AEBAB8-BDEB-4E4A-B443-829D3C340CA6}"/>
              </a:ext>
            </a:extLst>
          </p:cNvPr>
          <p:cNvSpPr>
            <a:spLocks noGrp="1"/>
          </p:cNvSpPr>
          <p:nvPr>
            <p:ph type="body" sz="quarter" idx="44"/>
          </p:nvPr>
        </p:nvSpPr>
        <p:spPr>
          <a:xfrm>
            <a:off x="3848830" y="4464031"/>
            <a:ext cx="2192500" cy="345575"/>
          </a:xfrm>
        </p:spPr>
        <p:txBody>
          <a:bodyPr>
            <a:normAutofit/>
          </a:bodyPr>
          <a:lstStyle/>
          <a:p>
            <a:pPr>
              <a:lnSpc>
                <a:spcPct val="100000"/>
              </a:lnSpc>
              <a:spcBef>
                <a:spcPts val="0"/>
              </a:spcBef>
            </a:pPr>
            <a:r>
              <a:rPr lang="en-US" sz="1050"/>
              <a:t>UNCLAIMED FUNDS BECOME “CARRYOVER”</a:t>
            </a:r>
          </a:p>
        </p:txBody>
      </p:sp>
      <p:sp>
        <p:nvSpPr>
          <p:cNvPr id="12" name="Nov of Tydings period">
            <a:extLst>
              <a:ext uri="{FF2B5EF4-FFF2-40B4-BE49-F238E27FC236}">
                <a16:creationId xmlns:a16="http://schemas.microsoft.com/office/drawing/2014/main" id="{0950DBC3-6438-47ED-BA7E-BBD7E08290D1}"/>
              </a:ext>
            </a:extLst>
          </p:cNvPr>
          <p:cNvSpPr>
            <a:spLocks noGrp="1"/>
          </p:cNvSpPr>
          <p:nvPr>
            <p:ph type="body" sz="quarter" idx="19"/>
          </p:nvPr>
        </p:nvSpPr>
        <p:spPr>
          <a:xfrm>
            <a:off x="4303983" y="4997626"/>
            <a:ext cx="783000" cy="783000"/>
          </a:xfrm>
        </p:spPr>
        <p:txBody>
          <a:bodyPr/>
          <a:lstStyle/>
          <a:p>
            <a:r>
              <a:rPr lang="en-US" sz="1800"/>
              <a:t>NOV 2024</a:t>
            </a:r>
            <a:endParaRPr lang="en-US"/>
          </a:p>
        </p:txBody>
      </p:sp>
      <p:sp>
        <p:nvSpPr>
          <p:cNvPr id="65" name="carryover app open">
            <a:extLst>
              <a:ext uri="{FF2B5EF4-FFF2-40B4-BE49-F238E27FC236}">
                <a16:creationId xmlns:a16="http://schemas.microsoft.com/office/drawing/2014/main" id="{71435C51-CB8E-41E5-8C00-34ADCC273A32}"/>
              </a:ext>
            </a:extLst>
          </p:cNvPr>
          <p:cNvSpPr>
            <a:spLocks noGrp="1"/>
          </p:cNvSpPr>
          <p:nvPr>
            <p:ph type="body" sz="quarter" idx="40"/>
          </p:nvPr>
        </p:nvSpPr>
        <p:spPr>
          <a:xfrm>
            <a:off x="3789253" y="5941792"/>
            <a:ext cx="1840170" cy="307027"/>
          </a:xfrm>
        </p:spPr>
        <p:txBody>
          <a:bodyPr vert="horz" lIns="0" tIns="0" rIns="0" bIns="0" rtlCol="0" anchor="t">
            <a:normAutofit/>
          </a:bodyPr>
          <a:lstStyle/>
          <a:p>
            <a:r>
              <a:rPr lang="en-US" sz="1050"/>
              <a:t>CARRYOVER APPLICATIONS FOR 2024-25 FUNDS OPEN</a:t>
            </a:r>
          </a:p>
        </p:txBody>
      </p:sp>
      <p:sp>
        <p:nvSpPr>
          <p:cNvPr id="18" name="Sept of Tydings period">
            <a:extLst>
              <a:ext uri="{FF2B5EF4-FFF2-40B4-BE49-F238E27FC236}">
                <a16:creationId xmlns:a16="http://schemas.microsoft.com/office/drawing/2014/main" id="{7073D15E-3E59-4781-BA50-8D741A373A3B}"/>
              </a:ext>
            </a:extLst>
          </p:cNvPr>
          <p:cNvSpPr>
            <a:spLocks noGrp="1"/>
          </p:cNvSpPr>
          <p:nvPr>
            <p:ph type="body" sz="quarter" idx="26"/>
          </p:nvPr>
        </p:nvSpPr>
        <p:spPr>
          <a:xfrm>
            <a:off x="6362602" y="5058550"/>
            <a:ext cx="783000" cy="783000"/>
          </a:xfrm>
        </p:spPr>
        <p:txBody>
          <a:bodyPr>
            <a:normAutofit/>
          </a:bodyPr>
          <a:lstStyle/>
          <a:p>
            <a:r>
              <a:rPr lang="en-US" sz="1800"/>
              <a:t>SEPT 2025</a:t>
            </a:r>
            <a:endParaRPr lang="en-US"/>
          </a:p>
        </p:txBody>
      </p:sp>
      <p:sp>
        <p:nvSpPr>
          <p:cNvPr id="41" name="final obligation date">
            <a:extLst>
              <a:ext uri="{FF2B5EF4-FFF2-40B4-BE49-F238E27FC236}">
                <a16:creationId xmlns:a16="http://schemas.microsoft.com/office/drawing/2014/main" id="{D183E534-6B6A-4814-BF59-57A6E38C5B02}"/>
              </a:ext>
            </a:extLst>
          </p:cNvPr>
          <p:cNvSpPr>
            <a:spLocks noGrp="1"/>
          </p:cNvSpPr>
          <p:nvPr>
            <p:ph type="body" sz="quarter" idx="52"/>
          </p:nvPr>
        </p:nvSpPr>
        <p:spPr>
          <a:xfrm>
            <a:off x="6041331" y="5941792"/>
            <a:ext cx="1400669" cy="454625"/>
          </a:xfrm>
        </p:spPr>
        <p:txBody>
          <a:bodyPr vert="horz" lIns="0" tIns="0" rIns="0" bIns="0" rtlCol="0" anchor="t">
            <a:normAutofit/>
          </a:bodyPr>
          <a:lstStyle/>
          <a:p>
            <a:r>
              <a:rPr lang="en-US" sz="1050"/>
              <a:t>FINAL DATE FOR OBLIGATION OF 2024-25 FUNDS</a:t>
            </a:r>
          </a:p>
        </p:txBody>
      </p:sp>
      <p:sp>
        <p:nvSpPr>
          <p:cNvPr id="17" name="Nov ">
            <a:extLst>
              <a:ext uri="{FF2B5EF4-FFF2-40B4-BE49-F238E27FC236}">
                <a16:creationId xmlns:a16="http://schemas.microsoft.com/office/drawing/2014/main" id="{FACEF7EF-E8CB-4008-A749-3586789460E1}"/>
              </a:ext>
            </a:extLst>
          </p:cNvPr>
          <p:cNvSpPr>
            <a:spLocks noGrp="1"/>
          </p:cNvSpPr>
          <p:nvPr>
            <p:ph type="body" sz="quarter" idx="25"/>
          </p:nvPr>
        </p:nvSpPr>
        <p:spPr>
          <a:xfrm>
            <a:off x="8453803" y="5048560"/>
            <a:ext cx="783000" cy="783000"/>
          </a:xfrm>
        </p:spPr>
        <p:txBody>
          <a:bodyPr>
            <a:normAutofit/>
          </a:bodyPr>
          <a:lstStyle/>
          <a:p>
            <a:r>
              <a:rPr lang="en-US" sz="1800"/>
              <a:t>NOV 2025</a:t>
            </a:r>
          </a:p>
        </p:txBody>
      </p:sp>
      <p:sp>
        <p:nvSpPr>
          <p:cNvPr id="3" name="Slide Number Placeholder 3">
            <a:extLst>
              <a:ext uri="{FF2B5EF4-FFF2-40B4-BE49-F238E27FC236}">
                <a16:creationId xmlns:a16="http://schemas.microsoft.com/office/drawing/2014/main" id="{0CDA64BD-CEEF-40AA-69BA-C8C6124A8898}"/>
              </a:ext>
              <a:ext uri="{C183D7F6-B498-43B3-948B-1728B52AA6E4}">
                <adec:decorative xmlns:adec="http://schemas.microsoft.com/office/drawing/2017/decorative" val="1"/>
              </a:ext>
            </a:extLst>
          </p:cNvPr>
          <p:cNvSpPr>
            <a:spLocks noGrp="1"/>
          </p:cNvSpPr>
          <p:nvPr>
            <p:ph type="sldNum" sz="quarter" idx="12"/>
          </p:nvPr>
        </p:nvSpPr>
        <p:spPr>
          <a:xfrm>
            <a:off x="9038667" y="6369802"/>
            <a:ext cx="2891118"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57F5B69-6281-4C1F-8C38-6DA0F56DA430}" type="slidenum">
              <a:rPr kumimoji="0" lang="en-US" sz="675" b="0" i="1" u="none" strike="noStrike" kern="1200" cap="none" spc="0" normalizeH="0" baseline="0" noProof="0" smtClean="0">
                <a:ln>
                  <a:noFill/>
                </a:ln>
                <a:solidFill>
                  <a:srgbClr val="454D55"/>
                </a:solidFill>
                <a:effectLst/>
                <a:uLnTx/>
                <a:uFillTx/>
                <a:latin typeface="Segoe U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675" b="0" i="1" u="none" strike="noStrike" kern="1200" cap="none" spc="0" normalizeH="0" baseline="0" noProof="0">
              <a:ln>
                <a:noFill/>
              </a:ln>
              <a:solidFill>
                <a:srgbClr val="454D55"/>
              </a:solidFill>
              <a:effectLst/>
              <a:uLnTx/>
              <a:uFillTx/>
              <a:latin typeface="Segoe UI"/>
              <a:ea typeface="+mn-ea"/>
              <a:cs typeface="+mn-cs"/>
            </a:endParaRPr>
          </a:p>
        </p:txBody>
      </p:sp>
      <p:sp>
        <p:nvSpPr>
          <p:cNvPr id="5" name="Text Placeholder 4">
            <a:extLst>
              <a:ext uri="{FF2B5EF4-FFF2-40B4-BE49-F238E27FC236}">
                <a16:creationId xmlns:a16="http://schemas.microsoft.com/office/drawing/2014/main" id="{823B3D2E-FE70-5F86-D19E-D564A0D8C3F7}"/>
              </a:ext>
            </a:extLst>
          </p:cNvPr>
          <p:cNvSpPr>
            <a:spLocks noGrp="1"/>
          </p:cNvSpPr>
          <p:nvPr>
            <p:ph type="body" sz="quarter" idx="50"/>
          </p:nvPr>
        </p:nvSpPr>
        <p:spPr>
          <a:xfrm>
            <a:off x="7708759" y="5976740"/>
            <a:ext cx="1726129" cy="204276"/>
          </a:xfrm>
        </p:spPr>
        <p:txBody>
          <a:bodyPr vert="horz" lIns="0" tIns="0" rIns="0" bIns="0" rtlCol="0" anchor="t">
            <a:noAutofit/>
          </a:bodyPr>
          <a:lstStyle/>
          <a:p>
            <a:r>
              <a:rPr lang="en-US" sz="1050"/>
              <a:t>FINAL DATE FOR ALL 2024-25 GRANT CLAIMS</a:t>
            </a:r>
          </a:p>
        </p:txBody>
      </p:sp>
    </p:spTree>
    <p:extLst>
      <p:ext uri="{BB962C8B-B14F-4D97-AF65-F5344CB8AC3E}">
        <p14:creationId xmlns:p14="http://schemas.microsoft.com/office/powerpoint/2010/main" val="212939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
          <p:cNvSpPr>
            <a:spLocks noGrp="1"/>
          </p:cNvSpPr>
          <p:nvPr>
            <p:ph type="ctrTitle"/>
          </p:nvPr>
        </p:nvSpPr>
        <p:spPr/>
        <p:txBody>
          <a:bodyPr/>
          <a:lstStyle/>
          <a:p>
            <a:r>
              <a:rPr lang="en-US"/>
              <a:t>Application Requirements</a:t>
            </a:r>
            <a:br>
              <a:rPr lang="en-US"/>
            </a:br>
            <a:r>
              <a:rPr lang="en-US" sz="4400"/>
              <a:t>Title II-A CIP Budget Narrative</a:t>
            </a:r>
          </a:p>
        </p:txBody>
      </p:sp>
      <p:sp>
        <p:nvSpPr>
          <p:cNvPr id="4" name="Slide Number Placeholder 3"/>
          <p:cNvSpPr>
            <a:spLocks noGrp="1"/>
          </p:cNvSpPr>
          <p:nvPr>
            <p:ph type="sldNum" sz="quarter" idx="12"/>
          </p:nvPr>
        </p:nvSpPr>
        <p:spPr/>
        <p:txBody>
          <a:bodyPr/>
          <a:lstStyle/>
          <a:p>
            <a:fld id="{357F5B69-6281-4C1F-8C38-6DA0F56DA430}" type="slidenum">
              <a:rPr lang="en-US" smtClean="0"/>
              <a:t>6</a:t>
            </a:fld>
            <a:endParaRPr lang="en-US"/>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Tree>
    <p:extLst>
      <p:ext uri="{BB962C8B-B14F-4D97-AF65-F5344CB8AC3E}">
        <p14:creationId xmlns:p14="http://schemas.microsoft.com/office/powerpoint/2010/main" val="1355392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
            <a:extLst>
              <a:ext uri="{FF2B5EF4-FFF2-40B4-BE49-F238E27FC236}">
                <a16:creationId xmlns:a16="http://schemas.microsoft.com/office/drawing/2014/main" id="{E5EAC9CF-6C30-EFB6-A352-3CCE30CA6BAA}"/>
              </a:ext>
            </a:extLst>
          </p:cNvPr>
          <p:cNvSpPr>
            <a:spLocks noGrp="1"/>
          </p:cNvSpPr>
          <p:nvPr>
            <p:ph type="title"/>
          </p:nvPr>
        </p:nvSpPr>
        <p:spPr/>
        <p:txBody>
          <a:bodyPr/>
          <a:lstStyle/>
          <a:p>
            <a:r>
              <a:rPr lang="en-US"/>
              <a:t>Accessing the CIP Budget Narrative</a:t>
            </a:r>
          </a:p>
        </p:txBody>
      </p:sp>
      <p:sp>
        <p:nvSpPr>
          <p:cNvPr id="6" name="Slide Content">
            <a:extLst>
              <a:ext uri="{FF2B5EF4-FFF2-40B4-BE49-F238E27FC236}">
                <a16:creationId xmlns:a16="http://schemas.microsoft.com/office/drawing/2014/main" id="{BF68419D-8210-1839-4F26-4CF32EFAB4F3}"/>
              </a:ext>
            </a:extLst>
          </p:cNvPr>
          <p:cNvSpPr>
            <a:spLocks noGrp="1"/>
          </p:cNvSpPr>
          <p:nvPr>
            <p:ph idx="1"/>
          </p:nvPr>
        </p:nvSpPr>
        <p:spPr>
          <a:xfrm>
            <a:off x="717176" y="1825625"/>
            <a:ext cx="10556070" cy="4109010"/>
          </a:xfrm>
        </p:spPr>
        <p:txBody>
          <a:bodyPr>
            <a:normAutofit/>
          </a:bodyPr>
          <a:lstStyle/>
          <a:p>
            <a:r>
              <a:rPr lang="en-US" sz="3200"/>
              <a:t>Login to the </a:t>
            </a:r>
            <a:r>
              <a:rPr lang="en-US" sz="3200">
                <a:hlinkClick r:id="rId3"/>
              </a:rPr>
              <a:t>District Secure website</a:t>
            </a:r>
            <a:endParaRPr lang="en-US" sz="3200"/>
          </a:p>
          <a:p>
            <a:pPr marL="0" indent="0">
              <a:buNone/>
            </a:pPr>
            <a:endParaRPr lang="en-US" sz="3200"/>
          </a:p>
          <a:p>
            <a:r>
              <a:rPr lang="en-US" sz="3200"/>
              <a:t>Choose CIP Budget Narrative from the “Applications” list</a:t>
            </a:r>
          </a:p>
          <a:p>
            <a:endParaRPr lang="en-US" sz="3200"/>
          </a:p>
          <a:p>
            <a:r>
              <a:rPr lang="en-US" sz="3200"/>
              <a:t>If you do not have access to the CIP Budget Narratives, reach out to your district </a:t>
            </a:r>
            <a:r>
              <a:rPr lang="en-US" sz="3200">
                <a:hlinkClick r:id="rId4"/>
              </a:rPr>
              <a:t>Security Administrator</a:t>
            </a:r>
            <a:endParaRPr lang="en-US" sz="3200"/>
          </a:p>
        </p:txBody>
      </p:sp>
      <p:sp>
        <p:nvSpPr>
          <p:cNvPr id="4" name="Slide Number ">
            <a:extLst>
              <a:ext uri="{FF2B5EF4-FFF2-40B4-BE49-F238E27FC236}">
                <a16:creationId xmlns:a16="http://schemas.microsoft.com/office/drawing/2014/main" id="{E1884779-5E0C-70AF-253A-665196E36D51}"/>
              </a:ext>
            </a:extLst>
          </p:cNvPr>
          <p:cNvSpPr>
            <a:spLocks noGrp="1"/>
          </p:cNvSpPr>
          <p:nvPr>
            <p:ph type="sldNum" sz="quarter" idx="12"/>
          </p:nvPr>
        </p:nvSpPr>
        <p:spPr/>
        <p:txBody>
          <a:bodyPr/>
          <a:lstStyle/>
          <a:p>
            <a:fld id="{357F5B69-6281-4C1F-8C38-6DA0F56DA430}" type="slidenum">
              <a:rPr lang="en-US" smtClean="0"/>
              <a:t>7</a:t>
            </a:fld>
            <a:endParaRPr lang="en-US"/>
          </a:p>
        </p:txBody>
      </p:sp>
      <p:sp>
        <p:nvSpPr>
          <p:cNvPr id="3" name="Footer Placeholder 2">
            <a:extLst>
              <a:ext uri="{FF2B5EF4-FFF2-40B4-BE49-F238E27FC236}">
                <a16:creationId xmlns:a16="http://schemas.microsoft.com/office/drawing/2014/main" id="{A49F39B4-3466-6520-EEEC-6D8471E69166}"/>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Tree>
    <p:extLst>
      <p:ext uri="{BB962C8B-B14F-4D97-AF65-F5344CB8AC3E}">
        <p14:creationId xmlns:p14="http://schemas.microsoft.com/office/powerpoint/2010/main" val="2241138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3" name="Title "/>
          <p:cNvSpPr>
            <a:spLocks noGrp="1"/>
          </p:cNvSpPr>
          <p:nvPr>
            <p:ph type="title"/>
          </p:nvPr>
        </p:nvSpPr>
        <p:spPr/>
        <p:txBody>
          <a:bodyPr>
            <a:noAutofit/>
          </a:bodyPr>
          <a:lstStyle/>
          <a:p>
            <a:pPr>
              <a:defRPr/>
            </a:pPr>
            <a:r>
              <a:rPr lang="en-US" sz="4000"/>
              <a:t>Title II-A CIP Budget Narrative Components</a:t>
            </a:r>
          </a:p>
        </p:txBody>
      </p:sp>
      <p:sp>
        <p:nvSpPr>
          <p:cNvPr id="2" name="Slide Content"/>
          <p:cNvSpPr>
            <a:spLocks noGrp="1"/>
          </p:cNvSpPr>
          <p:nvPr>
            <p:ph idx="1"/>
          </p:nvPr>
        </p:nvSpPr>
        <p:spPr>
          <a:xfrm>
            <a:off x="717176" y="1825625"/>
            <a:ext cx="7371353" cy="4109010"/>
          </a:xfrm>
        </p:spPr>
        <p:txBody>
          <a:bodyPr/>
          <a:lstStyle/>
          <a:p>
            <a:pPr marL="457200" indent="-457200">
              <a:spcBef>
                <a:spcPct val="50000"/>
              </a:spcBef>
              <a:defRPr/>
            </a:pPr>
            <a:r>
              <a:rPr lang="en-US" altLang="en-US" sz="3200">
                <a:latin typeface="Calibri" panose="020F0502020204030204" pitchFamily="34" charset="0"/>
                <a:cs typeface="Calibri" panose="020F0502020204030204" pitchFamily="34" charset="0"/>
              </a:rPr>
              <a:t>Needs Assessment</a:t>
            </a:r>
          </a:p>
          <a:p>
            <a:pPr marL="1200150" lvl="1" indent="-457200">
              <a:spcBef>
                <a:spcPct val="50000"/>
              </a:spcBef>
              <a:defRPr/>
            </a:pPr>
            <a:r>
              <a:rPr lang="en-US" altLang="en-US" sz="2800"/>
              <a:t>What does the data tell us?</a:t>
            </a:r>
          </a:p>
          <a:p>
            <a:pPr marL="457200" indent="-457200">
              <a:spcBef>
                <a:spcPct val="50000"/>
              </a:spcBef>
              <a:defRPr/>
            </a:pPr>
            <a:r>
              <a:rPr lang="en-US" altLang="en-US" sz="3200"/>
              <a:t>Budget Narrative </a:t>
            </a:r>
          </a:p>
          <a:p>
            <a:pPr marL="1200150" lvl="1" indent="-457200">
              <a:spcBef>
                <a:spcPct val="50000"/>
              </a:spcBef>
              <a:defRPr/>
            </a:pPr>
            <a:r>
              <a:rPr lang="en-US" altLang="en-US" sz="2800"/>
              <a:t>What will we do to meet our needs?</a:t>
            </a:r>
          </a:p>
          <a:p>
            <a:pPr marL="457200" indent="-457200">
              <a:spcBef>
                <a:spcPct val="50000"/>
              </a:spcBef>
              <a:defRPr/>
            </a:pPr>
            <a:r>
              <a:rPr lang="en-US" altLang="en-US" sz="3200"/>
              <a:t>Equitable Services Worksheet</a:t>
            </a:r>
          </a:p>
          <a:p>
            <a:pPr marL="1200150" lvl="1" indent="-457200">
              <a:spcBef>
                <a:spcPct val="50000"/>
              </a:spcBef>
              <a:defRPr/>
            </a:pPr>
            <a:r>
              <a:rPr lang="en-US" altLang="en-US" sz="2800"/>
              <a:t>Only for districts with participating schools</a:t>
            </a:r>
          </a:p>
          <a:p>
            <a:endParaRPr lang="en-US"/>
          </a:p>
        </p:txBody>
      </p:sp>
      <p:pic>
        <p:nvPicPr>
          <p:cNvPr id="7" name="Slide Content 2" descr="Set the vision, assess needs, create a strategic plan, implement strategic plan, moitor and adjust" title="Continuous improvement cycle"/>
          <p:cNvPicPr>
            <a:picLocks noChangeAspect="1"/>
          </p:cNvPicPr>
          <p:nvPr/>
        </p:nvPicPr>
        <p:blipFill>
          <a:blip r:embed="rId3">
            <a:extLst>
              <a:ext uri="{28A0092B-C50C-407E-A947-70E740481C1C}">
                <a14:useLocalDpi xmlns:a14="http://schemas.microsoft.com/office/drawing/2010/main" val="0"/>
              </a:ext>
            </a:extLst>
          </a:blip>
          <a:srcRect t="11777" b="16698"/>
          <a:stretch>
            <a:fillRect/>
          </a:stretch>
        </p:blipFill>
        <p:spPr bwMode="auto">
          <a:xfrm>
            <a:off x="8088529" y="2386013"/>
            <a:ext cx="3728965" cy="35486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3">
            <a:extLst>
              <a:ext uri="{FF2B5EF4-FFF2-40B4-BE49-F238E27FC236}">
                <a16:creationId xmlns:a16="http://schemas.microsoft.com/office/drawing/2014/main" id="{C5E306F0-E6D0-5D57-B141-1734D4DFF71A}"/>
              </a:ext>
            </a:extLst>
          </p:cNvPr>
          <p:cNvSpPr>
            <a:spLocks noGrp="1"/>
          </p:cNvSpPr>
          <p:nvPr>
            <p:ph type="sldNum" sz="quarter" idx="12"/>
          </p:nvPr>
        </p:nvSpPr>
        <p:spPr>
          <a:xfrm>
            <a:off x="8610600" y="6139793"/>
            <a:ext cx="2891118" cy="365125"/>
          </a:xfrm>
        </p:spPr>
        <p:txBody>
          <a:bodyPr/>
          <a:lstStyle/>
          <a:p>
            <a:fld id="{357F5B69-6281-4C1F-8C38-6DA0F56DA430}" type="slidenum">
              <a:rPr lang="en-US" smtClean="0"/>
              <a:t>8</a:t>
            </a:fld>
            <a:endParaRPr lang="en-US"/>
          </a:p>
        </p:txBody>
      </p:sp>
      <p:sp>
        <p:nvSpPr>
          <p:cNvPr id="5" name="Footer Placeholder 2">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lstStyle/>
          <a:p>
            <a:r>
              <a:rPr lang="en-US"/>
              <a:t>Oregon Department of Education</a:t>
            </a:r>
          </a:p>
        </p:txBody>
      </p:sp>
    </p:spTree>
    <p:extLst>
      <p:ext uri="{BB962C8B-B14F-4D97-AF65-F5344CB8AC3E}">
        <p14:creationId xmlns:p14="http://schemas.microsoft.com/office/powerpoint/2010/main" val="1263792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
          <p:cNvSpPr>
            <a:spLocks noGrp="1"/>
          </p:cNvSpPr>
          <p:nvPr>
            <p:ph type="title"/>
          </p:nvPr>
        </p:nvSpPr>
        <p:spPr>
          <a:xfrm>
            <a:off x="717177" y="779645"/>
            <a:ext cx="3931826" cy="1349193"/>
          </a:xfrm>
        </p:spPr>
        <p:txBody>
          <a:bodyPr>
            <a:normAutofit/>
          </a:bodyPr>
          <a:lstStyle/>
          <a:p>
            <a:r>
              <a:rPr lang="en-US"/>
              <a:t>Consultation &amp; Engagement</a:t>
            </a:r>
          </a:p>
        </p:txBody>
      </p:sp>
      <p:sp>
        <p:nvSpPr>
          <p:cNvPr id="3" name="Slide Content"/>
          <p:cNvSpPr>
            <a:spLocks noGrp="1"/>
          </p:cNvSpPr>
          <p:nvPr>
            <p:ph idx="1"/>
          </p:nvPr>
        </p:nvSpPr>
        <p:spPr>
          <a:xfrm>
            <a:off x="5126038" y="361201"/>
            <a:ext cx="6172200" cy="6025311"/>
          </a:xfrm>
        </p:spPr>
        <p:txBody>
          <a:bodyPr>
            <a:normAutofit/>
          </a:bodyPr>
          <a:lstStyle/>
          <a:p>
            <a:r>
              <a:rPr lang="en-US" sz="2800">
                <a:ea typeface="Times New Roman" panose="02020603050405020304" pitchFamily="18" charset="0"/>
              </a:rPr>
              <a:t>Districts must meaningfully consult with a wide array of partners when determining the use of Title II-A funds</a:t>
            </a:r>
          </a:p>
          <a:p>
            <a:pPr lvl="1"/>
            <a:r>
              <a:rPr lang="en-US">
                <a:ea typeface="Times New Roman" panose="02020603050405020304" pitchFamily="18" charset="0"/>
              </a:rPr>
              <a:t>Administrators</a:t>
            </a:r>
          </a:p>
          <a:p>
            <a:pPr lvl="1"/>
            <a:r>
              <a:rPr lang="en-US">
                <a:ea typeface="Times New Roman" panose="02020603050405020304" pitchFamily="18" charset="0"/>
              </a:rPr>
              <a:t>Teachers</a:t>
            </a:r>
          </a:p>
          <a:p>
            <a:pPr lvl="1"/>
            <a:r>
              <a:rPr lang="en-US">
                <a:ea typeface="Times New Roman" panose="02020603050405020304" pitchFamily="18" charset="0"/>
              </a:rPr>
              <a:t>Paraprofessionals</a:t>
            </a:r>
          </a:p>
          <a:p>
            <a:pPr lvl="1"/>
            <a:r>
              <a:rPr lang="en-US">
                <a:ea typeface="Times New Roman" panose="02020603050405020304" pitchFamily="18" charset="0"/>
              </a:rPr>
              <a:t>Instructional support personnel</a:t>
            </a:r>
          </a:p>
          <a:p>
            <a:pPr lvl="1"/>
            <a:r>
              <a:rPr lang="en-US">
                <a:ea typeface="Times New Roman" panose="02020603050405020304" pitchFamily="18" charset="0"/>
              </a:rPr>
              <a:t>Families</a:t>
            </a:r>
          </a:p>
          <a:p>
            <a:pPr lvl="1"/>
            <a:r>
              <a:rPr lang="en-US">
                <a:ea typeface="Times New Roman" panose="02020603050405020304" pitchFamily="18" charset="0"/>
              </a:rPr>
              <a:t>Community members and partners</a:t>
            </a:r>
          </a:p>
          <a:p>
            <a:pPr lvl="1"/>
            <a:r>
              <a:rPr lang="en-US">
                <a:ea typeface="Times New Roman" panose="02020603050405020304" pitchFamily="18" charset="0"/>
              </a:rPr>
              <a:t>Tribes and tribal organizations</a:t>
            </a:r>
          </a:p>
          <a:p>
            <a:endParaRPr lang="en-US" sz="2800">
              <a:ea typeface="Times New Roman" panose="02020603050405020304" pitchFamily="18" charset="0"/>
            </a:endParaRPr>
          </a:p>
          <a:p>
            <a:r>
              <a:rPr lang="en-US" sz="2800">
                <a:ea typeface="Times New Roman" panose="02020603050405020304" pitchFamily="18" charset="0"/>
              </a:rPr>
              <a:t>Consultation as part of Integrated Plan work can count as consultation, as long as Title II-A is part of the discussion</a:t>
            </a:r>
          </a:p>
          <a:p>
            <a:endParaRPr lang="en-US" sz="2800">
              <a:ea typeface="Times New Roman" panose="02020603050405020304" pitchFamily="18" charset="0"/>
            </a:endParaRPr>
          </a:p>
          <a:p>
            <a:pPr marL="457200" lvl="1" indent="0">
              <a:buNone/>
            </a:pPr>
            <a:endParaRPr lang="en-US" sz="3200">
              <a:ea typeface="Times New Roman" panose="02020603050405020304" pitchFamily="18" charset="0"/>
            </a:endParaRPr>
          </a:p>
        </p:txBody>
      </p:sp>
      <p:sp>
        <p:nvSpPr>
          <p:cNvPr id="4" name="Slide Number">
            <a:extLst>
              <a:ext uri="{FF2B5EF4-FFF2-40B4-BE49-F238E27FC236}">
                <a16:creationId xmlns:a16="http://schemas.microsoft.com/office/drawing/2014/main" id="{A6D2B0DF-990F-0693-1974-E2031452BD0F}"/>
              </a:ext>
              <a:ext uri="{C183D7F6-B498-43B3-948B-1728B52AA6E4}">
                <adec:decorative xmlns:adec="http://schemas.microsoft.com/office/drawing/2017/decorative" val="0"/>
              </a:ext>
            </a:extLst>
          </p:cNvPr>
          <p:cNvSpPr>
            <a:spLocks noGrp="1"/>
          </p:cNvSpPr>
          <p:nvPr>
            <p:ph type="sldNum" sz="quarter" idx="12"/>
          </p:nvPr>
        </p:nvSpPr>
        <p:spPr/>
        <p:txBody>
          <a:bodyPr/>
          <a:lstStyle/>
          <a:p>
            <a:fld id="{357F5B69-6281-4C1F-8C38-6DA0F56DA430}" type="slidenum">
              <a:rPr lang="en-US" smtClean="0"/>
              <a:t>9</a:t>
            </a:fld>
            <a:endParaRPr lang="en-US"/>
          </a:p>
        </p:txBody>
      </p:sp>
      <p:pic>
        <p:nvPicPr>
          <p:cNvPr id="5" name="Picture 4">
            <a:extLst>
              <a:ext uri="{FF2B5EF4-FFF2-40B4-BE49-F238E27FC236}">
                <a16:creationId xmlns:a16="http://schemas.microsoft.com/office/drawing/2014/main" id="{098D6B50-C3A1-3C54-861A-9BA5B0DD5C4D}"/>
              </a:ext>
              <a:ext uri="{C183D7F6-B498-43B3-948B-1728B52AA6E4}">
                <adec:decorative xmlns:adec="http://schemas.microsoft.com/office/drawing/2017/decorative" val="1"/>
              </a:ext>
            </a:extLst>
          </p:cNvPr>
          <p:cNvPicPr/>
          <p:nvPr/>
        </p:nvPicPr>
        <p:blipFill rotWithShape="1">
          <a:blip r:embed="rId3"/>
          <a:srcRect l="40769" t="39203" r="22692" b="11338"/>
          <a:stretch/>
        </p:blipFill>
        <p:spPr bwMode="auto">
          <a:xfrm>
            <a:off x="416942" y="2271713"/>
            <a:ext cx="4232061" cy="3717926"/>
          </a:xfrm>
          <a:prstGeom prst="rect">
            <a:avLst/>
          </a:prstGeom>
          <a:ln>
            <a:noFill/>
          </a:ln>
          <a:extLst>
            <a:ext uri="{53640926-AAD7-44D8-BBD7-CCE9431645EC}">
              <a14:shadowObscured xmlns:a14="http://schemas.microsoft.com/office/drawing/2010/main"/>
            </a:ext>
          </a:extLst>
        </p:spPr>
      </p:pic>
      <p:sp>
        <p:nvSpPr>
          <p:cNvPr id="6"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Tree>
    <p:extLst>
      <p:ext uri="{BB962C8B-B14F-4D97-AF65-F5344CB8AC3E}">
        <p14:creationId xmlns:p14="http://schemas.microsoft.com/office/powerpoint/2010/main" val="1581210256"/>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Custom 7">
      <a:dk1>
        <a:srgbClr val="0C6D82"/>
      </a:dk1>
      <a:lt1>
        <a:srgbClr val="FFFFFF"/>
      </a:lt1>
      <a:dk2>
        <a:srgbClr val="6F0066"/>
      </a:dk2>
      <a:lt2>
        <a:srgbClr val="1E597D"/>
      </a:lt2>
      <a:accent1>
        <a:srgbClr val="571B6D"/>
      </a:accent1>
      <a:accent2>
        <a:srgbClr val="2CA05B"/>
      </a:accent2>
      <a:accent3>
        <a:srgbClr val="C90B24"/>
      </a:accent3>
      <a:accent4>
        <a:srgbClr val="E8611D"/>
      </a:accent4>
      <a:accent5>
        <a:srgbClr val="F39D21"/>
      </a:accent5>
      <a:accent6>
        <a:srgbClr val="1B866F"/>
      </a:accent6>
      <a:hlink>
        <a:srgbClr val="0C6D82"/>
      </a:hlink>
      <a:folHlink>
        <a:srgbClr val="0C6D82"/>
      </a:folHlink>
    </a:clrScheme>
    <a:fontScheme name="Custom 10">
      <a:majorFont>
        <a:latin typeface="Franklin Gothic Dem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72390">
          <a:solidFill>
            <a:srgbClr val="454D55"/>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6411242_Colorful product roadmap timeline_SL_V1.pptx" id="{6D8823AB-3E34-4E8D-AE3C-7D7916AE70B3}" vid="{BC540765-6631-455E-9814-9685D6B351E6}"/>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2025-03-26T22:38:11+00:00</Remediation_x0020_Date>
    <Priority xmlns="033ab11c-6041-4f50-b845-c0c38e41b3e3">New</Priorit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2.xml><?xml version="1.0" encoding="utf-8"?>
<ds:datastoreItem xmlns:ds="http://schemas.openxmlformats.org/officeDocument/2006/customXml" ds:itemID="{1C2AA772-8C0A-480C-9E0C-84C76C73C71D}">
  <ds:schemaRefs>
    <ds:schemaRef ds:uri="547ed97a-188f-4e75-98a3-ee6136232f7e"/>
    <ds:schemaRef ds:uri="ded391c6-298c-4d80-b5b1-ff32f977962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476E814-FCED-487C-BD3F-A2B046B5E0F3}"/>
</file>

<file path=docProps/app.xml><?xml version="1.0" encoding="utf-8"?>
<Properties xmlns="http://schemas.openxmlformats.org/officeDocument/2006/extended-properties" xmlns:vt="http://schemas.openxmlformats.org/officeDocument/2006/docPropsVTypes">
  <Template>ODE-PowerPoint-Template</Template>
  <TotalTime>1</TotalTime>
  <Words>4412</Words>
  <Application>Microsoft Office PowerPoint</Application>
  <PresentationFormat>Widescreen</PresentationFormat>
  <Paragraphs>406</Paragraphs>
  <Slides>26</Slides>
  <Notes>24</Notes>
  <HiddenSlides>0</HiddenSlides>
  <MMClips>0</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26</vt:i4>
      </vt:variant>
    </vt:vector>
  </HeadingPairs>
  <TitlesOfParts>
    <vt:vector size="41" baseType="lpstr">
      <vt:lpstr>Arial</vt:lpstr>
      <vt:lpstr>Calibri</vt:lpstr>
      <vt:lpstr>Courier New</vt:lpstr>
      <vt:lpstr>Franklin Gothic Demi</vt:lpstr>
      <vt:lpstr>Segoe UI</vt:lpstr>
      <vt:lpstr>Symbol</vt:lpstr>
      <vt:lpstr>Times New Roman</vt:lpstr>
      <vt:lpstr>Wingdings</vt:lpstr>
      <vt:lpstr>2021ODE</vt:lpstr>
      <vt:lpstr>Green_2021ODE</vt:lpstr>
      <vt:lpstr>Gold_2021ODE</vt:lpstr>
      <vt:lpstr>Orange_2021ODE</vt:lpstr>
      <vt:lpstr>Red_2021ODE</vt:lpstr>
      <vt:lpstr>Teal_2021ODE</vt:lpstr>
      <vt:lpstr>Office Theme</vt:lpstr>
      <vt:lpstr>Title II, Part A</vt:lpstr>
      <vt:lpstr>Outcomes for Today</vt:lpstr>
      <vt:lpstr>Purpose of Title II-A</vt:lpstr>
      <vt:lpstr>Supplement Not Supplant</vt:lpstr>
      <vt:lpstr>2024-25 FEDERAL FUNDS TIMELINE</vt:lpstr>
      <vt:lpstr>Application Requirements Title II-A CIP Budget Narrative</vt:lpstr>
      <vt:lpstr>Accessing the CIP Budget Narrative</vt:lpstr>
      <vt:lpstr>Title II-A CIP Budget Narrative Components</vt:lpstr>
      <vt:lpstr>Consultation &amp; Engagement</vt:lpstr>
      <vt:lpstr>Step 1: Needs Assessment Summary</vt:lpstr>
      <vt:lpstr>Possible Data Sources*</vt:lpstr>
      <vt:lpstr>Reminder about Charter Schools</vt:lpstr>
      <vt:lpstr>Step 2: Completing the Budget Narrative </vt:lpstr>
      <vt:lpstr>Defining Professional Learning</vt:lpstr>
      <vt:lpstr>Example </vt:lpstr>
      <vt:lpstr>Consider a Theory of Action</vt:lpstr>
      <vt:lpstr>Example of Theory of Action </vt:lpstr>
      <vt:lpstr>Step 3: Equitable Services Worksheet</vt:lpstr>
      <vt:lpstr>Private School Equitable Share</vt:lpstr>
      <vt:lpstr>Allowable Uses</vt:lpstr>
      <vt:lpstr>Allowable Costs under Title II-A* </vt:lpstr>
      <vt:lpstr>Personnel Costs</vt:lpstr>
      <vt:lpstr>Common Uses</vt:lpstr>
      <vt:lpstr>Resources</vt:lpstr>
      <vt:lpstr>Regional Contacts by ESD</vt:lpstr>
      <vt:lpstr>Please reach out!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II-A CIP Budget Narrative</dc:title>
  <dc:creator>MARTIN Sarah * ODE</dc:creator>
  <cp:lastModifiedBy>MARTIN Sarah * ODE</cp:lastModifiedBy>
  <cp:revision>3</cp:revision>
  <dcterms:created xsi:type="dcterms:W3CDTF">2021-11-08T23:34:50Z</dcterms:created>
  <dcterms:modified xsi:type="dcterms:W3CDTF">2025-03-26T22:30:44Z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y fmtid="{D5CDD505-2E9C-101B-9397-08002B2CF9AE}" pid="3" name="MSIP_Label_7730ea53-6f5e-4160-81a5-992a9105450a_Enabled">
    <vt:lpwstr>true</vt:lpwstr>
  </property>
  <property fmtid="{D5CDD505-2E9C-101B-9397-08002B2CF9AE}" pid="4" name="MSIP_Label_7730ea53-6f5e-4160-81a5-992a9105450a_SetDate">
    <vt:lpwstr>2024-02-26T17:32:05Z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52116d91-a201-43f2-88b0-4a496ad8708b</vt:lpwstr>
  </property>
  <property fmtid="{D5CDD505-2E9C-101B-9397-08002B2CF9AE}" pid="9" name="MSIP_Label_7730ea53-6f5e-4160-81a5-992a9105450a_ContentBits">
    <vt:lpwstr>0</vt:lpwstr>
  </property>
</Properties>
</file>