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1"/>
  </p:notesMasterIdLst>
  <p:sldIdLst>
    <p:sldId id="256" r:id="rId10"/>
    <p:sldId id="267" r:id="rId11"/>
    <p:sldId id="265" r:id="rId12"/>
    <p:sldId id="274" r:id="rId13"/>
    <p:sldId id="260" r:id="rId14"/>
    <p:sldId id="262" r:id="rId15"/>
    <p:sldId id="268" r:id="rId16"/>
    <p:sldId id="276" r:id="rId17"/>
    <p:sldId id="272" r:id="rId18"/>
    <p:sldId id="281" r:id="rId19"/>
    <p:sldId id="28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75526" autoAdjust="0"/>
  </p:normalViewPr>
  <p:slideViewPr>
    <p:cSldViewPr snapToGrid="0">
      <p:cViewPr varScale="1">
        <p:scale>
          <a:sx n="56" d="100"/>
          <a:sy n="56" d="100"/>
        </p:scale>
        <p:origin x="13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695993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 incentives can be effective in improving outcomes</a:t>
            </a:r>
            <a:r>
              <a:rPr lang="en-US" baseline="0" dirty="0"/>
              <a:t> and can be allowable under certain federal programs.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82608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Necessary:</a:t>
            </a:r>
          </a:p>
          <a:p>
            <a:pPr marL="0" indent="0">
              <a:buNone/>
            </a:pPr>
            <a:r>
              <a:rPr lang="en-US" dirty="0"/>
              <a:t>Is the cost included and identifiable in your agency’s plan </a:t>
            </a:r>
            <a:r>
              <a:rPr lang="en-US" u="sng" dirty="0"/>
              <a:t>and</a:t>
            </a:r>
            <a:r>
              <a:rPr lang="en-US" dirty="0"/>
              <a:t> allowable under the program?</a:t>
            </a:r>
          </a:p>
          <a:p>
            <a:r>
              <a:rPr lang="en-US" dirty="0"/>
              <a:t>In the district or school level plan?</a:t>
            </a:r>
          </a:p>
          <a:p>
            <a:r>
              <a:rPr lang="en-US" dirty="0"/>
              <a:t>If something is not in the plan, it is not necessary.  To</a:t>
            </a:r>
            <a:r>
              <a:rPr lang="en-US" baseline="0" dirty="0"/>
              <a:t> be necessary it should be connected to the needs assessment.</a:t>
            </a:r>
            <a:endParaRPr lang="en-US" dirty="0"/>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Reasonable:</a:t>
            </a:r>
            <a:r>
              <a:rPr lang="en-US" baseline="0" dirty="0"/>
              <a:t> </a:t>
            </a:r>
            <a:r>
              <a:rPr lang="en-US" dirty="0"/>
              <a:t>“ordinary”</a:t>
            </a:r>
            <a:r>
              <a:rPr lang="en-US" baseline="0" dirty="0"/>
              <a:t>. How does the amount of money being spent compare to the number of people who will benefit? </a:t>
            </a:r>
            <a:r>
              <a:rPr lang="en-US" dirty="0"/>
              <a:t>Was the item purchases consistent with your agency’s procurement or purchasing procedures?</a:t>
            </a:r>
            <a:r>
              <a:rPr lang="en-US" baseline="0" dirty="0"/>
              <a:t> Would you be able to defend the cost if it was in the paper?</a:t>
            </a:r>
          </a:p>
          <a:p>
            <a:pPr marL="0" indent="0">
              <a:buNone/>
            </a:pPr>
            <a:endParaRPr lang="en-US" baseline="0" dirty="0"/>
          </a:p>
          <a:p>
            <a:r>
              <a:rPr lang="en-US" baseline="0" dirty="0"/>
              <a:t>Allocable:  This is the clearest of the three. Does the purchase serve the purpose of the program? </a:t>
            </a:r>
            <a:r>
              <a:rPr lang="en-US" dirty="0"/>
              <a:t>Will the item benefit Title I, Part A in proportion to the percentage that Title I, Part A pays for the item?</a:t>
            </a:r>
          </a:p>
          <a:p>
            <a:r>
              <a:rPr lang="en-US" dirty="0"/>
              <a:t>Will any use by another program be allocated out if that use is not deemed an incidental benefit?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265918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Letter to Anderson was a r</a:t>
            </a:r>
            <a:r>
              <a:rPr lang="en-US" dirty="0"/>
              <a:t>esponse to an inquiry</a:t>
            </a:r>
            <a:r>
              <a:rPr lang="en-US" baseline="0" dirty="0"/>
              <a:t> from the state of Wisconsin. According to the letter to Anderson, “Title I-A funds may be used for non-monetary reward of nominal value (e.g. a plaque, gift certificate for a pizza, or a book) to recognize Title I-A students for good performance unless prohibited under state or local law. Title I-A funds may not be used to pay students a stipend or provide some other type of award as an incentive for participation as that is tantamount to paying students to attend class.”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026151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states</a:t>
            </a:r>
            <a:r>
              <a:rPr lang="en-US" baseline="0" dirty="0"/>
              <a:t> have exact amounts listed, others don’t.</a:t>
            </a:r>
          </a:p>
          <a:p>
            <a:endParaRPr lang="en-US" baseline="0" dirty="0"/>
          </a:p>
          <a:p>
            <a:r>
              <a:rPr lang="en-US" baseline="0" dirty="0"/>
              <a:t>Is it a percentage of Title I-A budget?</a:t>
            </a:r>
          </a:p>
          <a:p>
            <a:endParaRPr lang="en-US" baseline="0" dirty="0"/>
          </a:p>
          <a:p>
            <a:r>
              <a:rPr lang="en-US" baseline="0" dirty="0"/>
              <a:t>What kinds of incentives are appropriate?</a:t>
            </a:r>
          </a:p>
          <a:p>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488995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dirty="0"/>
              <a:t>If your CIP BN</a:t>
            </a:r>
            <a:r>
              <a:rPr lang="en-US" baseline="0" dirty="0"/>
              <a:t> includes incentives as a strategy, we may reach out with questions to get more context.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75288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be sure to include a description of the incentives being purchased and how they connect</a:t>
            </a:r>
            <a:r>
              <a:rPr lang="en-US" baseline="0" dirty="0"/>
              <a:t> to the goals in the school plan. You do not have to list every item, but we need to get a sense of what you are buying and how it connects to your goals in order to determine whether it meets the “reasonable, necessary and allocable” requirement</a:t>
            </a:r>
          </a:p>
          <a:p>
            <a:endParaRPr lang="en-US" baseline="0" dirty="0"/>
          </a:p>
          <a:p>
            <a:r>
              <a:rPr lang="en-US" baseline="0" dirty="0"/>
              <a:t>Your input will be invaluable as we work to craft this guidance together!</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912996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640972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3297889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5BDA99-95D0-4A1F-8940-DB88351E9EE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E39BFAD2-F3C7-4567-B97A-70CBDA4C4DC9}"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AF9AC5A0-1FC0-46D9-86EC-984F888CAFE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508FE2-BB35-4C9D-85FB-0E0811130FC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40210473-9966-4EF1-B664-779B5B94640A}"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80794C-E834-4DBE-A61A-7E5612600D4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8395CC-B2A7-4715-911C-190645AA25DE}"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D94D96-42C7-46FA-9577-357778F3414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4C76BA-F591-4C27-93E2-7A2F8A91FD2F}"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71A551-8498-444C-BB23-797D5717A646}"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D3B1BD9-AEAA-47DD-92E3-4CEC22B851A9}"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F1EDE43E-6230-4197-A64A-295DCA5C0B64}"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51081AD8-EBE9-472E-B3F6-3AFDC02DD50B}"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95C397E7-7F01-4EC7-B90B-03F443ABAB9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C4240973-7644-4031-A756-3562443390B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31EA01-20D8-4C5A-A7D8-914944F8D76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8F5CA8B-CAE7-46D5-AF51-37D735823BFD}"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4AE668-4657-4B9A-BEF1-58E7A02E482F}"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DF54E4-2FD2-475D-8E06-F66047F7ECC6}"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5431EA-5B6E-4EE7-BD53-4F4CA72813C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501DE-0CC9-4920-A5DD-08399760613C}"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D1351B-2760-472F-AE25-09BDEE7F779B}"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C98ABA-33DA-4FF4-85A2-431E7D2CF7C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7736153-0BA7-49D3-8F03-2D76F535EBB6}"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BEA9EBB-AF8A-48C8-97EB-9FD2A840A2BB}"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6983BF0A-C860-4469-A041-4011D608F1FF}"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998271FC-D055-49CA-BD2D-B94B542FFFB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09F3E8-FA5E-4CE5-9AB3-B3C44A704C00}"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B8938575-AFA6-4F8F-89AA-6B8E7230C960}"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BE6E3-4938-4E04-BB84-0647BFC6DC2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9638D0-C6DB-4FDF-953C-2A5B4072C823}"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D55E6A-266E-4201-81F8-3B4AD483E407}"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560393-715A-4FED-BE47-A3BC4A5DFD27}"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7B99D6-4199-4A39-89C7-705668E65232}"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96D055-6D49-4AEA-A5F6-6E12B0C64CCB}"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3D04CE8-05B4-425C-BFF1-1FE7EAC3A84E}"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E9438C0-6004-42FD-BBCD-D8F2501C7571}"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88C4390B-463A-4CDB-90AC-4163FBE6D1CD}"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CB0106A9-213B-464B-9E16-0CBD5A2F5B91}"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09F202-2730-42A1-8313-BF7D8E6E020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1F83FFCE-5797-43BA-980D-332CFD8DE35A}"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86A808-A0AF-4A53-A4FF-8F1D05A61F28}"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2C46D9-7837-4AC9-B92C-A5B4BD4928F5}"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9E7151-75D7-40C6-8FC7-A634DED0DC7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5FB63F-D8BC-4F87-8ECA-A9A77D438872}"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12F04A7-75D2-40F5-A169-5736EA160708}"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F8683D-89CF-4AF9-A53C-3FA7BC88624C}"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905B278-DA94-4372-AF30-5D3E4DB9DDD6}"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505316C-A816-45DA-AD6A-146EC0D2AEDB}"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376B72AA-D0E1-40EC-AB64-0589ADBE905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DB28C085-BCBE-4082-900B-3C9F2B9B1D23}"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5DD0B00-467E-4384-9A56-74142B73FADA}"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73140B-2152-4957-85BF-0CAF8C34567B}" type="datetime1">
              <a:rPr lang="en-US" smtClean="0"/>
              <a:t>8/22/2023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2BA963-837C-41DD-9C70-C2819FEFC8DE}"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035377-7A8E-4BAF-9A9D-C54C958E1A0F}"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5CFBA1-D5C8-450C-B0EE-2D721D496B71}"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3C35B4-619A-47BA-8347-396DBA2DE174}"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93F734-B128-4EEC-9BB2-B35165A78A10}" type="datetime1">
              <a:rPr lang="en-US" smtClean="0"/>
              <a:t>8/22/2023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5EB796-BC66-4F1A-8B22-C2A4C18857B3}"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7F36A89-94A2-47C7-9D44-4287B1EECFF7}"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1A9D72F0-68E3-4B44-9BEA-AEE2794335EF}"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97CCF882-55DB-42C6-830D-68086B75A78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56005C39-90EF-4F53-A270-5862A333BB15}" type="datetime1">
              <a:rPr lang="en-US" smtClean="0"/>
              <a:t>8/22/2023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597966-60F4-4178-83E5-10B74B9F152F}" type="datetime1">
              <a:rPr lang="en-US" smtClean="0"/>
              <a:t>8/22/2023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5B08D4FD-E78A-4825-8078-C027F91160A0}" type="datetime1">
              <a:rPr lang="en-US" smtClean="0"/>
              <a:t>8/22/2023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C343BB2-0CC7-4959-9723-0AF52C10A646}" type="datetime1">
              <a:rPr lang="en-US" smtClean="0"/>
              <a:t>8/22/2023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E7988713-79D8-4A98-AAE3-C8881A417AF3}"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0D12EE20-B5B1-4022-A6C0-D1B708C3DA28}"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E83A8C8-08B8-4BA1-9124-D4AF61FB71C6}"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9226D30-8455-4BD7-BA7C-E212D96F5843}"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565703D-1A22-45C0-97B6-5C58A9806302}"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9476AE9-344C-4B3C-B2BA-E9C80ECF9D99}" type="datetime1">
              <a:rPr lang="en-US" smtClean="0"/>
              <a:t>8/22/2023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Exploring Student Incentives</a:t>
            </a:r>
            <a:br>
              <a:rPr lang="en-US" dirty="0"/>
            </a:br>
            <a:r>
              <a:rPr lang="en-US" sz="4400" dirty="0"/>
              <a:t>Part I</a:t>
            </a:r>
          </a:p>
        </p:txBody>
      </p:sp>
      <p:sp>
        <p:nvSpPr>
          <p:cNvPr id="3" name="Subtitle 2"/>
          <p:cNvSpPr>
            <a:spLocks noGrp="1"/>
          </p:cNvSpPr>
          <p:nvPr>
            <p:ph type="subTitle" idx="1"/>
          </p:nvPr>
        </p:nvSpPr>
        <p:spPr/>
        <p:txBody>
          <a:bodyPr/>
          <a:lstStyle/>
          <a:p>
            <a:r>
              <a:rPr lang="en-US" dirty="0"/>
              <a:t>April 18, 2023</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1065696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130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717176" y="2213345"/>
            <a:ext cx="10784542" cy="4109010"/>
          </a:xfrm>
        </p:spPr>
        <p:txBody>
          <a:bodyPr>
            <a:normAutofit/>
          </a:bodyPr>
          <a:lstStyle/>
          <a:p>
            <a:r>
              <a:rPr lang="en-US" sz="3200" dirty="0"/>
              <a:t>What do we know for sure?</a:t>
            </a:r>
          </a:p>
          <a:p>
            <a:r>
              <a:rPr lang="en-US" sz="3200" dirty="0"/>
              <a:t>What don’t we know about student incentives?</a:t>
            </a:r>
          </a:p>
          <a:p>
            <a:r>
              <a:rPr lang="en-US" sz="3200" dirty="0"/>
              <a:t>What other guidance is out there?</a:t>
            </a:r>
          </a:p>
          <a:p>
            <a:pPr marL="0" indent="0">
              <a:buNone/>
            </a:pPr>
            <a:endParaRPr lang="en-US" sz="3200" dirty="0"/>
          </a:p>
          <a:p>
            <a:pPr marL="0" indent="0">
              <a:buNone/>
            </a:pPr>
            <a:r>
              <a:rPr lang="en-US" sz="3200" dirty="0"/>
              <a:t>GOAL: Build Oregon’s incentive guidance together</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Agenda for Today’s Session</a:t>
            </a:r>
          </a:p>
        </p:txBody>
      </p:sp>
      <p:pic>
        <p:nvPicPr>
          <p:cNvPr id="7" name="Picture 6"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189392" y="5008702"/>
            <a:ext cx="4613267" cy="1131091"/>
          </a:xfrm>
          <a:prstGeom prst="rect">
            <a:avLst/>
          </a:prstGeom>
        </p:spPr>
      </p:pic>
    </p:spTree>
    <p:extLst>
      <p:ext uri="{BB962C8B-B14F-4D97-AF65-F5344CB8AC3E}">
        <p14:creationId xmlns:p14="http://schemas.microsoft.com/office/powerpoint/2010/main" val="113358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know for sure</a:t>
            </a:r>
          </a:p>
        </p:txBody>
      </p:sp>
      <p:sp>
        <p:nvSpPr>
          <p:cNvPr id="3" name="Content Placeholder 2"/>
          <p:cNvSpPr>
            <a:spLocks noGrp="1"/>
          </p:cNvSpPr>
          <p:nvPr>
            <p:ph idx="1"/>
          </p:nvPr>
        </p:nvSpPr>
        <p:spPr/>
        <p:txBody>
          <a:bodyPr>
            <a:normAutofit lnSpcReduction="10000"/>
          </a:bodyPr>
          <a:lstStyle/>
          <a:p>
            <a:pPr marL="0" indent="0">
              <a:buNone/>
            </a:pPr>
            <a:r>
              <a:rPr lang="en-US" sz="3200" dirty="0"/>
              <a:t>Student Incentives…</a:t>
            </a:r>
          </a:p>
          <a:p>
            <a:pPr marL="0" indent="0">
              <a:buNone/>
            </a:pPr>
            <a:endParaRPr lang="en-US" dirty="0"/>
          </a:p>
          <a:p>
            <a:pPr lvl="1"/>
            <a:r>
              <a:rPr lang="en-US" sz="2800" dirty="0"/>
              <a:t>can improve student achievement, behavioral outcomes, and engagement</a:t>
            </a:r>
          </a:p>
          <a:p>
            <a:pPr marL="457200" lvl="1" indent="0">
              <a:buNone/>
            </a:pPr>
            <a:endParaRPr lang="en-US" sz="2800" dirty="0"/>
          </a:p>
          <a:p>
            <a:pPr lvl="1"/>
            <a:r>
              <a:rPr lang="en-US" sz="2800" dirty="0"/>
              <a:t>should include student input</a:t>
            </a:r>
          </a:p>
          <a:p>
            <a:pPr marL="457200" lvl="1" indent="0">
              <a:buNone/>
            </a:pPr>
            <a:endParaRPr lang="en-US" sz="2800" dirty="0"/>
          </a:p>
          <a:p>
            <a:pPr lvl="1"/>
            <a:r>
              <a:rPr lang="en-US" sz="2800" dirty="0"/>
              <a:t>should be used strategically</a:t>
            </a:r>
          </a:p>
          <a:p>
            <a:pPr lvl="1"/>
            <a:endParaRPr lang="en-US" sz="2800" dirty="0"/>
          </a:p>
          <a:p>
            <a:pPr lvl="1"/>
            <a:r>
              <a:rPr lang="en-US" sz="2800" dirty="0"/>
              <a:t>are allowable under Title programs, with some restrictions</a:t>
            </a:r>
          </a:p>
          <a:p>
            <a:pPr marL="457200" lvl="1" indent="0">
              <a:buNone/>
            </a:pPr>
            <a:endParaRPr lang="en-US" dirty="0"/>
          </a:p>
          <a:p>
            <a:pPr marL="457200" lvl="1" indent="0">
              <a:buNone/>
            </a:pPr>
            <a:endParaRPr lang="en-US" dirty="0"/>
          </a:p>
          <a:p>
            <a:pPr lvl="1"/>
            <a:endParaRPr lang="en-US" dirty="0"/>
          </a:p>
          <a:p>
            <a:pPr lvl="1"/>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pic>
        <p:nvPicPr>
          <p:cNvPr id="10" name="Picture 9" descr="Free vector graphic: Award, Cup, Prize, Trophy, Success - Free Image on Pixabay - 30908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537" y="2460985"/>
            <a:ext cx="3261106" cy="3240724"/>
          </a:xfrm>
          <a:prstGeom prst="rect">
            <a:avLst/>
          </a:prstGeom>
        </p:spPr>
      </p:pic>
    </p:spTree>
    <p:extLst>
      <p:ext uri="{BB962C8B-B14F-4D97-AF65-F5344CB8AC3E}">
        <p14:creationId xmlns:p14="http://schemas.microsoft.com/office/powerpoint/2010/main" val="3667417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
        <p:nvSpPr>
          <p:cNvPr id="7" name="Title 6"/>
          <p:cNvSpPr>
            <a:spLocks noGrp="1"/>
          </p:cNvSpPr>
          <p:nvPr>
            <p:ph type="title"/>
          </p:nvPr>
        </p:nvSpPr>
        <p:spPr/>
        <p:txBody>
          <a:bodyPr/>
          <a:lstStyle/>
          <a:p>
            <a:r>
              <a:rPr lang="en-US" dirty="0"/>
              <a:t>Student Incentives: What the Feds Say</a:t>
            </a:r>
          </a:p>
        </p:txBody>
      </p:sp>
      <p:sp>
        <p:nvSpPr>
          <p:cNvPr id="9" name="Rectangle 8"/>
          <p:cNvSpPr/>
          <p:nvPr/>
        </p:nvSpPr>
        <p:spPr>
          <a:xfrm>
            <a:off x="-1290626" y="1767948"/>
            <a:ext cx="10721436" cy="646331"/>
          </a:xfrm>
          <a:prstGeom prst="rect">
            <a:avLst/>
          </a:prstGeom>
          <a:noFill/>
        </p:spPr>
        <p:txBody>
          <a:bodyPr wrap="square" lIns="91440" tIns="45720" rIns="91440" bIns="45720">
            <a:spAutoFit/>
          </a:bodyPr>
          <a:lstStyle/>
          <a:p>
            <a:pPr algn="ctr"/>
            <a:r>
              <a:rPr lang="en-US" sz="3600" b="0" cap="none" spc="0" dirty="0">
                <a:ln w="0"/>
                <a:solidFill>
                  <a:schemeClr val="accent3"/>
                </a:solidFill>
                <a:effectLst>
                  <a:outerShdw blurRad="38100" dist="25400" dir="5400000" algn="ctr" rotWithShape="0">
                    <a:srgbClr val="6E747A">
                      <a:alpha val="43000"/>
                    </a:srgbClr>
                  </a:outerShdw>
                </a:effectLst>
              </a:rPr>
              <a:t>Necessary, Reasonable &amp; Allocabl</a:t>
            </a:r>
            <a:r>
              <a:rPr lang="en-US" sz="3600" dirty="0">
                <a:ln w="0"/>
                <a:solidFill>
                  <a:schemeClr val="accent3"/>
                </a:solidFill>
                <a:effectLst>
                  <a:outerShdw blurRad="38100" dist="25400" dir="5400000" algn="ctr" rotWithShape="0">
                    <a:srgbClr val="6E747A">
                      <a:alpha val="43000"/>
                    </a:srgbClr>
                  </a:outerShdw>
                </a:effectLst>
              </a:rPr>
              <a:t>e</a:t>
            </a:r>
            <a:endParaRPr lang="en-US" sz="3600" b="0" cap="none" spc="0" dirty="0">
              <a:ln w="0"/>
              <a:solidFill>
                <a:schemeClr val="accent3"/>
              </a:solidFill>
              <a:effectLst>
                <a:outerShdw blurRad="38100" dist="25400" dir="5400000" algn="ctr" rotWithShape="0">
                  <a:srgbClr val="6E747A">
                    <a:alpha val="43000"/>
                  </a:srgbClr>
                </a:outerShdw>
              </a:effectLst>
            </a:endParaRPr>
          </a:p>
        </p:txBody>
      </p:sp>
      <p:sp>
        <p:nvSpPr>
          <p:cNvPr id="10" name="Rectangle 9"/>
          <p:cNvSpPr/>
          <p:nvPr/>
        </p:nvSpPr>
        <p:spPr>
          <a:xfrm>
            <a:off x="6109447" y="3866821"/>
            <a:ext cx="5521383" cy="923330"/>
          </a:xfrm>
          <a:prstGeom prst="rect">
            <a:avLst/>
          </a:prstGeom>
          <a:noFill/>
        </p:spPr>
        <p:txBody>
          <a:bodyPr wrap="none" lIns="91440" tIns="45720" rIns="91440" bIns="45720">
            <a:spAutoFit/>
          </a:bodyPr>
          <a:lstStyle/>
          <a:p>
            <a:pPr algn="ctr"/>
            <a:r>
              <a:rPr lang="en-US" sz="5400" b="0" cap="none" spc="0" dirty="0">
                <a:ln w="0"/>
                <a:solidFill>
                  <a:schemeClr val="accent2"/>
                </a:solidFill>
                <a:effectLst>
                  <a:outerShdw blurRad="38100" dist="25400" dir="5400000" algn="ctr" rotWithShape="0">
                    <a:srgbClr val="6E747A">
                      <a:alpha val="43000"/>
                    </a:srgbClr>
                  </a:outerShdw>
                </a:effectLst>
              </a:rPr>
              <a:t>Conform to EDGAR</a:t>
            </a:r>
          </a:p>
        </p:txBody>
      </p:sp>
      <p:sp>
        <p:nvSpPr>
          <p:cNvPr id="11" name="Rectangle 10"/>
          <p:cNvSpPr/>
          <p:nvPr/>
        </p:nvSpPr>
        <p:spPr>
          <a:xfrm>
            <a:off x="904809" y="5209174"/>
            <a:ext cx="8413842" cy="646331"/>
          </a:xfrm>
          <a:prstGeom prst="rect">
            <a:avLst/>
          </a:prstGeom>
          <a:noFill/>
        </p:spPr>
        <p:txBody>
          <a:bodyPr wrap="none" lIns="91440" tIns="45720" rIns="91440" bIns="45720">
            <a:spAutoFit/>
          </a:bodyPr>
          <a:lstStyle/>
          <a:p>
            <a:pPr algn="ctr"/>
            <a:r>
              <a:rPr lang="en-US" sz="3600" b="0" cap="none" spc="0" dirty="0">
                <a:ln w="0"/>
                <a:solidFill>
                  <a:schemeClr val="tx2"/>
                </a:solidFill>
                <a:effectLst>
                  <a:outerShdw blurRad="38100" dist="25400" dir="5400000" algn="ctr" rotWithShape="0">
                    <a:srgbClr val="6E747A">
                      <a:alpha val="43000"/>
                    </a:srgbClr>
                  </a:outerShdw>
                </a:effectLst>
              </a:rPr>
              <a:t>Consistent with state and local laws/policies</a:t>
            </a:r>
          </a:p>
        </p:txBody>
      </p:sp>
      <p:sp>
        <p:nvSpPr>
          <p:cNvPr id="12" name="Rectangle 11"/>
          <p:cNvSpPr/>
          <p:nvPr/>
        </p:nvSpPr>
        <p:spPr>
          <a:xfrm>
            <a:off x="7747932" y="2604619"/>
            <a:ext cx="3141437" cy="584775"/>
          </a:xfrm>
          <a:prstGeom prst="rect">
            <a:avLst/>
          </a:prstGeom>
          <a:noFill/>
        </p:spPr>
        <p:txBody>
          <a:bodyPr wrap="none" lIns="91440" tIns="45720" rIns="91440" bIns="45720">
            <a:spAutoFit/>
          </a:bodyPr>
          <a:lstStyle/>
          <a:p>
            <a:pPr algn="ctr"/>
            <a:r>
              <a:rPr lang="en-US" sz="3200" b="0" cap="none" spc="0" dirty="0">
                <a:ln w="0"/>
                <a:solidFill>
                  <a:schemeClr val="accent5"/>
                </a:solidFill>
                <a:effectLst>
                  <a:outerShdw blurRad="38100" dist="25400" dir="5400000" algn="ctr" rotWithShape="0">
                    <a:srgbClr val="6E747A">
                      <a:alpha val="43000"/>
                    </a:srgbClr>
                  </a:outerShdw>
                </a:effectLst>
              </a:rPr>
              <a:t>Well documented</a:t>
            </a:r>
          </a:p>
        </p:txBody>
      </p:sp>
      <p:sp>
        <p:nvSpPr>
          <p:cNvPr id="13" name="Rectangle 12"/>
          <p:cNvSpPr/>
          <p:nvPr/>
        </p:nvSpPr>
        <p:spPr>
          <a:xfrm>
            <a:off x="880573" y="3082383"/>
            <a:ext cx="4066691"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Supplemental</a:t>
            </a:r>
          </a:p>
        </p:txBody>
      </p:sp>
    </p:spTree>
    <p:extLst>
      <p:ext uri="{BB962C8B-B14F-4D97-AF65-F5344CB8AC3E}">
        <p14:creationId xmlns:p14="http://schemas.microsoft.com/office/powerpoint/2010/main" val="161062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dirty="0"/>
              <a:t>Allowable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16" name="Rectangle 15"/>
          <p:cNvSpPr/>
          <p:nvPr/>
        </p:nvSpPr>
        <p:spPr>
          <a:xfrm>
            <a:off x="1135634" y="1922461"/>
            <a:ext cx="2647391" cy="317009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dirty="0">
                <a:ln/>
                <a:solidFill>
                  <a:schemeClr val="accent4"/>
                </a:solidFill>
                <a:effectLst/>
              </a:rPr>
              <a:t>Necessary</a:t>
            </a:r>
          </a:p>
          <a:p>
            <a:pPr algn="ctr"/>
            <a:r>
              <a:rPr lang="en-US" sz="4000" b="1" dirty="0">
                <a:ln/>
                <a:solidFill>
                  <a:schemeClr val="accent4"/>
                </a:solidFill>
              </a:rPr>
              <a:t>+</a:t>
            </a:r>
          </a:p>
          <a:p>
            <a:pPr algn="ctr"/>
            <a:r>
              <a:rPr lang="en-US" sz="4000" b="1" cap="none" spc="0" dirty="0">
                <a:ln/>
                <a:solidFill>
                  <a:schemeClr val="accent4"/>
                </a:solidFill>
                <a:effectLst/>
              </a:rPr>
              <a:t>Reasonable</a:t>
            </a:r>
          </a:p>
          <a:p>
            <a:pPr algn="ctr"/>
            <a:r>
              <a:rPr lang="en-US" sz="4000" b="1" dirty="0">
                <a:ln/>
                <a:solidFill>
                  <a:schemeClr val="accent4"/>
                </a:solidFill>
              </a:rPr>
              <a:t>+</a:t>
            </a:r>
          </a:p>
          <a:p>
            <a:pPr algn="ctr"/>
            <a:r>
              <a:rPr lang="en-US" sz="4000" b="1" cap="none" spc="0" dirty="0">
                <a:ln/>
                <a:solidFill>
                  <a:schemeClr val="accent4"/>
                </a:solidFill>
                <a:effectLst/>
              </a:rPr>
              <a:t>Allocable</a:t>
            </a:r>
          </a:p>
        </p:txBody>
      </p:sp>
      <p:sp>
        <p:nvSpPr>
          <p:cNvPr id="2" name="TextBox 1"/>
          <p:cNvSpPr txBox="1"/>
          <p:nvPr/>
        </p:nvSpPr>
        <p:spPr>
          <a:xfrm>
            <a:off x="4940528" y="507482"/>
            <a:ext cx="6826623" cy="5632311"/>
          </a:xfrm>
          <a:prstGeom prst="rect">
            <a:avLst/>
          </a:prstGeom>
          <a:noFill/>
        </p:spPr>
        <p:txBody>
          <a:bodyPr wrap="square" rtlCol="0">
            <a:spAutoFit/>
          </a:bodyPr>
          <a:lstStyle/>
          <a:p>
            <a:r>
              <a:rPr lang="en-US" sz="3200" dirty="0"/>
              <a:t>Necessary: </a:t>
            </a:r>
          </a:p>
          <a:p>
            <a:pPr marL="342900" indent="-342900">
              <a:buFont typeface="Arial" panose="020B0604020202020204" pitchFamily="34" charset="0"/>
              <a:buChar char="•"/>
            </a:pPr>
            <a:r>
              <a:rPr lang="en-US" sz="2400" dirty="0"/>
              <a:t>Is the cost needed for the operation of the program?</a:t>
            </a:r>
          </a:p>
          <a:p>
            <a:pPr marL="342900" indent="-342900">
              <a:buFont typeface="Arial" panose="020B0604020202020204" pitchFamily="34" charset="0"/>
              <a:buChar char="•"/>
            </a:pPr>
            <a:r>
              <a:rPr lang="en-US" sz="2400" i="1" dirty="0"/>
              <a:t>What does your needs assessment and plan say?</a:t>
            </a:r>
          </a:p>
          <a:p>
            <a:endParaRPr lang="en-US" sz="2400" dirty="0"/>
          </a:p>
          <a:p>
            <a:r>
              <a:rPr lang="en-US" sz="3200" dirty="0"/>
              <a:t>Reasonable:</a:t>
            </a:r>
          </a:p>
          <a:p>
            <a:pPr marL="342900" indent="-342900">
              <a:buFont typeface="Arial" panose="020B0604020202020204" pitchFamily="34" charset="0"/>
              <a:buChar char="•"/>
            </a:pPr>
            <a:r>
              <a:rPr lang="en-US" sz="2400" dirty="0"/>
              <a:t>Does the purchase exceed the cost of what a “prudent person” would incur?</a:t>
            </a:r>
          </a:p>
          <a:p>
            <a:pPr marL="342900" indent="-342900">
              <a:buFont typeface="Arial" panose="020B0604020202020204" pitchFamily="34" charset="0"/>
              <a:buChar char="•"/>
            </a:pPr>
            <a:r>
              <a:rPr lang="en-US" sz="2400" i="1" dirty="0"/>
              <a:t>Headline test and Cost/Benefit Analysis</a:t>
            </a:r>
          </a:p>
          <a:p>
            <a:endParaRPr lang="en-US" sz="2400" dirty="0"/>
          </a:p>
          <a:p>
            <a:r>
              <a:rPr lang="en-US" sz="3200" dirty="0"/>
              <a:t>Allocable:</a:t>
            </a:r>
          </a:p>
          <a:p>
            <a:pPr marL="342900" indent="-342900">
              <a:buFont typeface="Arial" panose="020B0604020202020204" pitchFamily="34" charset="0"/>
              <a:buChar char="•"/>
            </a:pPr>
            <a:r>
              <a:rPr lang="en-US" sz="2400" dirty="0"/>
              <a:t>Does it serve the purpose of the program?</a:t>
            </a:r>
          </a:p>
          <a:p>
            <a:pPr marL="342900" indent="-342900">
              <a:buFont typeface="Arial" panose="020B0604020202020204" pitchFamily="34" charset="0"/>
              <a:buChar char="•"/>
            </a:pPr>
            <a:r>
              <a:rPr lang="en-US" sz="2400" i="1" dirty="0"/>
              <a:t>Is the cost permissible under federal, district, state, and local policies?</a:t>
            </a:r>
          </a:p>
        </p:txBody>
      </p:sp>
    </p:spTree>
    <p:extLst>
      <p:ext uri="{BB962C8B-B14F-4D97-AF65-F5344CB8AC3E}">
        <p14:creationId xmlns:p14="http://schemas.microsoft.com/office/powerpoint/2010/main" val="396641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le:Flag of the United States Department of Education.svg - Wikipedia"/>
          <p:cNvPicPr>
            <a:picLocks noChangeAspect="1"/>
          </p:cNvPicPr>
          <p:nvPr/>
        </p:nvPicPr>
        <p:blipFill rotWithShape="1">
          <a:blip r:embed="rId3" cstate="hqprint">
            <a:extLst>
              <a:ext uri="{28A0092B-C50C-407E-A947-70E740481C1C}">
                <a14:useLocalDpi xmlns:a14="http://schemas.microsoft.com/office/drawing/2010/main" val="0"/>
              </a:ext>
            </a:extLst>
          </a:blip>
          <a:srcRect l="23373" t="8609" r="23137" b="11802"/>
          <a:stretch/>
        </p:blipFill>
        <p:spPr>
          <a:xfrm>
            <a:off x="9306045" y="2973443"/>
            <a:ext cx="2546430" cy="2408785"/>
          </a:xfrm>
          <a:prstGeom prst="rect">
            <a:avLst/>
          </a:prstGeom>
        </p:spPr>
      </p:pic>
      <p:sp>
        <p:nvSpPr>
          <p:cNvPr id="2" name="Content Placeholder 1"/>
          <p:cNvSpPr>
            <a:spLocks noGrp="1"/>
          </p:cNvSpPr>
          <p:nvPr>
            <p:ph idx="1"/>
          </p:nvPr>
        </p:nvSpPr>
        <p:spPr>
          <a:xfrm>
            <a:off x="505140" y="1742800"/>
            <a:ext cx="9842627" cy="4519104"/>
          </a:xfrm>
        </p:spPr>
        <p:txBody>
          <a:bodyPr>
            <a:normAutofit fontScale="92500" lnSpcReduction="20000"/>
          </a:bodyPr>
          <a:lstStyle/>
          <a:p>
            <a:pPr marL="0" indent="0">
              <a:buNone/>
            </a:pPr>
            <a:r>
              <a:rPr lang="en-US" sz="3500" dirty="0"/>
              <a:t>Letter to Anderson (January 2008)</a:t>
            </a:r>
          </a:p>
          <a:p>
            <a:pPr marL="0" indent="0">
              <a:buNone/>
            </a:pPr>
            <a:endParaRPr lang="en-US" sz="1300" dirty="0"/>
          </a:p>
          <a:p>
            <a:pPr marL="0" indent="0">
              <a:buNone/>
            </a:pPr>
            <a:r>
              <a:rPr lang="en-US" sz="3000" dirty="0"/>
              <a:t>Question: What are the rules governing the use of Title I funds for rewards and incentives?  How can a district judge whether a particular initiative is allowable?</a:t>
            </a:r>
          </a:p>
          <a:p>
            <a:pPr marL="0" indent="0">
              <a:buNone/>
            </a:pPr>
            <a:endParaRPr lang="en-US" dirty="0"/>
          </a:p>
          <a:p>
            <a:pPr marL="0" indent="0">
              <a:buNone/>
            </a:pPr>
            <a:r>
              <a:rPr lang="en-US" sz="3000" dirty="0"/>
              <a:t>USDE’s Response:</a:t>
            </a:r>
          </a:p>
          <a:p>
            <a:r>
              <a:rPr lang="en-US" sz="2600" dirty="0"/>
              <a:t>May reward for </a:t>
            </a:r>
            <a:r>
              <a:rPr lang="en-US" sz="2600" u="sng" dirty="0"/>
              <a:t>effort</a:t>
            </a:r>
            <a:r>
              <a:rPr lang="en-US" sz="2600" dirty="0"/>
              <a:t> and </a:t>
            </a:r>
            <a:r>
              <a:rPr lang="en-US" sz="2600" u="sng" dirty="0"/>
              <a:t>achievement</a:t>
            </a:r>
            <a:r>
              <a:rPr lang="en-US" sz="2600" dirty="0"/>
              <a:t>, not participation</a:t>
            </a:r>
          </a:p>
          <a:p>
            <a:r>
              <a:rPr lang="en-US" sz="2600" dirty="0"/>
              <a:t>Must be nominal and non-monetary</a:t>
            </a:r>
          </a:p>
          <a:p>
            <a:r>
              <a:rPr lang="en-US" sz="2600" dirty="0"/>
              <a:t>May not be “entertainment”</a:t>
            </a:r>
          </a:p>
          <a:p>
            <a:r>
              <a:rPr lang="en-US" sz="2600" dirty="0"/>
              <a:t>May not be used to pay students stipends or provide an award for attendance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a:t>Student Incentives: What the Feds Say</a:t>
            </a:r>
          </a:p>
        </p:txBody>
      </p:sp>
    </p:spTree>
    <p:extLst>
      <p:ext uri="{BB962C8B-B14F-4D97-AF65-F5344CB8AC3E}">
        <p14:creationId xmlns:p14="http://schemas.microsoft.com/office/powerpoint/2010/main" val="107122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don’t know</a:t>
            </a:r>
          </a:p>
        </p:txBody>
      </p:sp>
      <p:sp>
        <p:nvSpPr>
          <p:cNvPr id="3" name="Content Placeholder 2"/>
          <p:cNvSpPr>
            <a:spLocks noGrp="1"/>
          </p:cNvSpPr>
          <p:nvPr>
            <p:ph idx="1"/>
          </p:nvPr>
        </p:nvSpPr>
        <p:spPr/>
        <p:txBody>
          <a:bodyPr>
            <a:normAutofit fontScale="92500" lnSpcReduction="10000"/>
          </a:bodyPr>
          <a:lstStyle/>
          <a:p>
            <a:pPr marL="457200" lvl="1" indent="0">
              <a:buNone/>
            </a:pPr>
            <a:endParaRPr lang="en-US" dirty="0"/>
          </a:p>
          <a:p>
            <a:pPr lvl="1"/>
            <a:r>
              <a:rPr lang="en-US" sz="3200" dirty="0"/>
              <a:t>How much is reasonable?</a:t>
            </a:r>
          </a:p>
          <a:p>
            <a:pPr lvl="1"/>
            <a:endParaRPr lang="en-US" sz="3200" dirty="0"/>
          </a:p>
          <a:p>
            <a:pPr lvl="1"/>
            <a:r>
              <a:rPr lang="en-US" sz="3200" dirty="0"/>
              <a:t>How would we determine what is reasonable?</a:t>
            </a:r>
          </a:p>
          <a:p>
            <a:pPr lvl="1"/>
            <a:endParaRPr lang="en-US" sz="3200" dirty="0"/>
          </a:p>
          <a:p>
            <a:pPr lvl="1"/>
            <a:r>
              <a:rPr lang="en-US" sz="3200" dirty="0"/>
              <a:t>How do we know the incentive program is helping us achieve our goals?</a:t>
            </a:r>
          </a:p>
          <a:p>
            <a:pPr lvl="1"/>
            <a:endParaRPr lang="en-US" sz="3200" dirty="0"/>
          </a:p>
          <a:p>
            <a:pPr lvl="1"/>
            <a:r>
              <a:rPr lang="en-US" sz="3200" dirty="0"/>
              <a:t>How is the incentive program be equitably implemented?</a:t>
            </a:r>
          </a:p>
          <a:p>
            <a:pPr marL="457200" lvl="1" indent="0">
              <a:buNone/>
            </a:pPr>
            <a:endParaRPr lang="en-US" dirty="0"/>
          </a:p>
          <a:p>
            <a:pPr marL="457200" lvl="1" indent="0">
              <a:buNone/>
            </a:pPr>
            <a:endParaRPr lang="en-US" dirty="0"/>
          </a:p>
          <a:p>
            <a:pPr marL="457200" lvl="1" indent="0">
              <a:buNone/>
            </a:pPr>
            <a:endParaRPr lang="en-US" dirty="0"/>
          </a:p>
          <a:p>
            <a:pPr lvl="1"/>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pic>
        <p:nvPicPr>
          <p:cNvPr id="12" name="Picture Placeholder 11">
            <a:extLst>
              <a:ext uri="{FF2B5EF4-FFF2-40B4-BE49-F238E27FC236}">
                <a16:creationId xmlns:a16="http://schemas.microsoft.com/office/drawing/2014/main" id="{C9612292-3831-898B-5AD8-21393A4DC035}"/>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1" r="31"/>
          <a:stretch>
            <a:fillRect/>
          </a:stretch>
        </p:blipFill>
        <p:spPr/>
      </p:pic>
    </p:spTree>
    <p:extLst>
      <p:ext uri="{BB962C8B-B14F-4D97-AF65-F5344CB8AC3E}">
        <p14:creationId xmlns:p14="http://schemas.microsoft.com/office/powerpoint/2010/main" val="1901899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320">
              <a:spcBef>
                <a:spcPts val="600"/>
              </a:spcBef>
            </a:pPr>
            <a:r>
              <a:rPr lang="en-US" sz="3200" dirty="0"/>
              <a:t>Headline test</a:t>
            </a:r>
          </a:p>
          <a:p>
            <a:pPr marL="274320">
              <a:spcBef>
                <a:spcPts val="600"/>
              </a:spcBef>
            </a:pPr>
            <a:endParaRPr lang="en-US" sz="3200" dirty="0"/>
          </a:p>
          <a:p>
            <a:pPr marL="274320">
              <a:spcBef>
                <a:spcPts val="600"/>
              </a:spcBef>
            </a:pPr>
            <a:r>
              <a:rPr lang="en-US" sz="3200" dirty="0"/>
              <a:t>High value items</a:t>
            </a:r>
          </a:p>
          <a:p>
            <a:pPr marL="274320">
              <a:spcBef>
                <a:spcPts val="600"/>
              </a:spcBef>
            </a:pPr>
            <a:endParaRPr lang="en-US" sz="3200" dirty="0"/>
          </a:p>
          <a:p>
            <a:pPr marL="274320">
              <a:spcBef>
                <a:spcPts val="600"/>
              </a:spcBef>
            </a:pPr>
            <a:r>
              <a:rPr lang="en-US" sz="3200" dirty="0"/>
              <a:t>Systems where not all students get to participate</a:t>
            </a:r>
          </a:p>
          <a:p>
            <a:pPr marL="274320">
              <a:spcBef>
                <a:spcPts val="600"/>
              </a:spcBef>
            </a:pPr>
            <a:endParaRPr lang="en-US" sz="3200" dirty="0"/>
          </a:p>
          <a:p>
            <a:pPr marL="274320">
              <a:spcBef>
                <a:spcPts val="600"/>
              </a:spcBef>
            </a:pPr>
            <a:r>
              <a:rPr lang="en-US" sz="3200" dirty="0"/>
              <a:t>High percentage of allocation going to incentives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2" name="Title 1"/>
          <p:cNvSpPr>
            <a:spLocks noGrp="1"/>
          </p:cNvSpPr>
          <p:nvPr>
            <p:ph type="title"/>
          </p:nvPr>
        </p:nvSpPr>
        <p:spPr/>
        <p:txBody>
          <a:bodyPr/>
          <a:lstStyle/>
          <a:p>
            <a:r>
              <a:rPr lang="en-US" dirty="0"/>
              <a:t>Questions that come up for ODE… </a:t>
            </a:r>
          </a:p>
        </p:txBody>
      </p:sp>
      <p:pic>
        <p:nvPicPr>
          <p:cNvPr id="6" name="Picture Placeholder 5" descr="This image shows a person leaning on aquestion mark. It is included for aesthetic purposes." title="Question"/>
          <p:cNvPicPr>
            <a:picLocks noChangeAspect="1"/>
          </p:cNvPicPr>
          <p:nvPr/>
        </p:nvPicPr>
        <p:blipFill rotWithShape="1">
          <a:blip r:embed="rId3" cstate="hqprint">
            <a:extLst>
              <a:ext uri="{28A0092B-C50C-407E-A947-70E740481C1C}">
                <a14:useLocalDpi xmlns:a14="http://schemas.microsoft.com/office/drawing/2010/main" val="0"/>
              </a:ext>
            </a:extLst>
          </a:blip>
          <a:srcRect t="5769" b="7854"/>
          <a:stretch/>
        </p:blipFill>
        <p:spPr>
          <a:xfrm>
            <a:off x="8977572" y="1620467"/>
            <a:ext cx="2814918" cy="2591015"/>
          </a:xfrm>
          <a:prstGeom prst="rect">
            <a:avLst/>
          </a:prstGeom>
        </p:spPr>
      </p:pic>
    </p:spTree>
    <p:extLst>
      <p:ext uri="{BB962C8B-B14F-4D97-AF65-F5344CB8AC3E}">
        <p14:creationId xmlns:p14="http://schemas.microsoft.com/office/powerpoint/2010/main" val="380181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3600" b="1" dirty="0"/>
              <a:t>Districts</a:t>
            </a:r>
            <a:r>
              <a:rPr lang="en-US" sz="3600" dirty="0"/>
              <a:t>:</a:t>
            </a:r>
          </a:p>
          <a:p>
            <a:pPr lvl="1"/>
            <a:r>
              <a:rPr lang="en-US" sz="3200" dirty="0"/>
              <a:t>Describe incentives in budget narrative</a:t>
            </a:r>
          </a:p>
          <a:p>
            <a:pPr marL="0" indent="0">
              <a:buNone/>
            </a:pPr>
            <a:endParaRPr lang="en-US" sz="2800" dirty="0"/>
          </a:p>
          <a:p>
            <a:pPr marL="0" indent="0">
              <a:buNone/>
            </a:pPr>
            <a:r>
              <a:rPr lang="en-US" sz="3600" b="1" dirty="0"/>
              <a:t>ODE</a:t>
            </a:r>
            <a:r>
              <a:rPr lang="en-US" sz="3600" dirty="0"/>
              <a:t>:</a:t>
            </a:r>
          </a:p>
          <a:p>
            <a:pPr lvl="1"/>
            <a:r>
              <a:rPr lang="en-US" sz="3200" dirty="0"/>
              <a:t>Draft a document for district review</a:t>
            </a:r>
          </a:p>
          <a:p>
            <a:pPr lvl="1"/>
            <a:r>
              <a:rPr lang="en-US" sz="3200" dirty="0"/>
              <a:t>Continue to review other states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
        <p:nvSpPr>
          <p:cNvPr id="2" name="Title 1"/>
          <p:cNvSpPr>
            <a:spLocks noGrp="1"/>
          </p:cNvSpPr>
          <p:nvPr>
            <p:ph type="title"/>
          </p:nvPr>
        </p:nvSpPr>
        <p:spPr/>
        <p:txBody>
          <a:bodyPr/>
          <a:lstStyle/>
          <a:p>
            <a:r>
              <a:rPr lang="en-US" dirty="0"/>
              <a:t>Next Steps </a:t>
            </a:r>
          </a:p>
        </p:txBody>
      </p:sp>
    </p:spTree>
    <p:extLst>
      <p:ext uri="{BB962C8B-B14F-4D97-AF65-F5344CB8AC3E}">
        <p14:creationId xmlns:p14="http://schemas.microsoft.com/office/powerpoint/2010/main" val="784585490"/>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2023-05-19T07:00:00+00:00</Remediation_x0020_Date>
    <Priority xmlns="033ab11c-6041-4f50-b845-c0c38e41b3e3">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042F98-3B4E-462F-94CE-3576B78B3640}">
  <ds:schemaRefs>
    <ds:schemaRef ds:uri="http://schemas.microsoft.com/office/2006/metadata/properties"/>
    <ds:schemaRef ds:uri="http://schemas.microsoft.com/office/infopath/2007/PartnerControls"/>
    <ds:schemaRef ds:uri="http://schemas.microsoft.com/sharepoint/v3"/>
    <ds:schemaRef ds:uri="033ab11c-6041-4f50-b845-c0c38e41b3e3"/>
  </ds:schemaRefs>
</ds:datastoreItem>
</file>

<file path=customXml/itemProps2.xml><?xml version="1.0" encoding="utf-8"?>
<ds:datastoreItem xmlns:ds="http://schemas.openxmlformats.org/officeDocument/2006/customXml" ds:itemID="{7B251996-4B23-458E-91EE-3A56FADE8230}">
  <ds:schemaRefs>
    <ds:schemaRef ds:uri="http://schemas.microsoft.com/sharepoint/v3/contenttype/forms"/>
  </ds:schemaRefs>
</ds:datastoreItem>
</file>

<file path=customXml/itemProps3.xml><?xml version="1.0" encoding="utf-8"?>
<ds:datastoreItem xmlns:ds="http://schemas.openxmlformats.org/officeDocument/2006/customXml" ds:itemID="{15C694AF-4B36-45CE-8AA8-9C3F798991C9}"/>
</file>

<file path=docProps/app.xml><?xml version="1.0" encoding="utf-8"?>
<Properties xmlns="http://schemas.openxmlformats.org/officeDocument/2006/extended-properties" xmlns:vt="http://schemas.openxmlformats.org/officeDocument/2006/docPropsVTypes">
  <Template>ODE PowerPoint Template</Template>
  <TotalTime>13395</TotalTime>
  <Words>961</Words>
  <Application>Microsoft Office PowerPoint</Application>
  <PresentationFormat>Widescreen</PresentationFormat>
  <Paragraphs>152</Paragraphs>
  <Slides>11</Slides>
  <Notes>9</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11</vt:i4>
      </vt:variant>
    </vt:vector>
  </HeadingPairs>
  <TitlesOfParts>
    <vt:vector size="20" baseType="lpstr">
      <vt:lpstr>Arial</vt:lpstr>
      <vt:lpstr>Calibri</vt:lpstr>
      <vt:lpstr>Courier New</vt:lpstr>
      <vt:lpstr>2021ODE</vt:lpstr>
      <vt:lpstr>Green_2021ODE</vt:lpstr>
      <vt:lpstr>Gold_2021ODE</vt:lpstr>
      <vt:lpstr>Orange_2021ODE</vt:lpstr>
      <vt:lpstr>Red_2021ODE</vt:lpstr>
      <vt:lpstr>Teal_2021ODE</vt:lpstr>
      <vt:lpstr>Exploring Student Incentives Part I</vt:lpstr>
      <vt:lpstr>Agenda for Today’s Session</vt:lpstr>
      <vt:lpstr>What we know for sure</vt:lpstr>
      <vt:lpstr>Student Incentives: What the Feds Say</vt:lpstr>
      <vt:lpstr>Allowable =</vt:lpstr>
      <vt:lpstr>Student Incentives: What the Feds Say</vt:lpstr>
      <vt:lpstr>What we don’t know</vt:lpstr>
      <vt:lpstr>Questions that come up for ODE… </vt:lpstr>
      <vt:lpstr>Next Steps </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Incentives</dc:title>
  <dc:creator>ENGBERG Jennifer - ODE</dc:creator>
  <cp:lastModifiedBy>SAPPINGTON Jennifer * ODE</cp:lastModifiedBy>
  <cp:revision>50</cp:revision>
  <dcterms:created xsi:type="dcterms:W3CDTF">2023-03-07T18:26:56Z</dcterms:created>
  <dcterms:modified xsi:type="dcterms:W3CDTF">2023-08-22T20:41:38Z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