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28" r:id="rId10"/>
  </p:sldMasterIdLst>
  <p:notesMasterIdLst>
    <p:notesMasterId r:id="rId23"/>
  </p:notesMasterIdLst>
  <p:sldIdLst>
    <p:sldId id="307" r:id="rId11"/>
    <p:sldId id="258" r:id="rId12"/>
    <p:sldId id="268" r:id="rId13"/>
    <p:sldId id="300" r:id="rId14"/>
    <p:sldId id="302" r:id="rId15"/>
    <p:sldId id="306" r:id="rId16"/>
    <p:sldId id="308" r:id="rId17"/>
    <p:sldId id="303" r:id="rId18"/>
    <p:sldId id="290" r:id="rId19"/>
    <p:sldId id="305" r:id="rId20"/>
    <p:sldId id="304" r:id="rId21"/>
    <p:sldId id="29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DWELL Amy * ODE" initials="TA*O" lastIdx="1" clrIdx="0">
    <p:extLst>
      <p:ext uri="{19B8F6BF-5375-455C-9EA6-DF929625EA0E}">
        <p15:presenceInfo xmlns:p15="http://schemas.microsoft.com/office/powerpoint/2012/main" userId="S-1-5-21-2237050375-1962090969-1930583096-546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E"/>
    <a:srgbClr val="FCEDE1"/>
    <a:srgbClr val="F0F4E6"/>
    <a:srgbClr val="FCF4F8"/>
    <a:srgbClr val="FAF5E3"/>
    <a:srgbClr val="E7F5F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64950" autoAdjust="0"/>
  </p:normalViewPr>
  <p:slideViewPr>
    <p:cSldViewPr snapToGrid="0">
      <p:cViewPr varScale="1">
        <p:scale>
          <a:sx n="55" d="100"/>
          <a:sy n="55" d="100"/>
        </p:scale>
        <p:origin x="94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1EECF3-1691-42A6-AE29-40F915A1EED5}" type="doc">
      <dgm:prSet loTypeId="urn:microsoft.com/office/officeart/2005/8/layout/hList7" loCatId="relationship" qsTypeId="urn:microsoft.com/office/officeart/2005/8/quickstyle/simple1" qsCatId="simple" csTypeId="urn:microsoft.com/office/officeart/2005/8/colors/accent1_2" csCatId="accent1" phldr="1"/>
      <dgm:spPr/>
    </dgm:pt>
    <dgm:pt modelId="{E1E46960-63C2-4850-A6EA-B54FE51CDCB8}">
      <dgm:prSet phldrT="[Text]"/>
      <dgm:spPr/>
      <dgm:t>
        <a:bodyPr/>
        <a:lstStyle/>
        <a:p>
          <a:r>
            <a:rPr lang="en-US" dirty="0"/>
            <a:t>Positions described in Budget Narrative</a:t>
          </a:r>
        </a:p>
      </dgm:t>
    </dgm:pt>
    <dgm:pt modelId="{1C799241-0937-4264-9A74-2B5D01C10B20}" type="parTrans" cxnId="{A16224F5-7784-4B96-A0A6-7227EF659AD9}">
      <dgm:prSet/>
      <dgm:spPr/>
      <dgm:t>
        <a:bodyPr/>
        <a:lstStyle/>
        <a:p>
          <a:endParaRPr lang="en-US"/>
        </a:p>
      </dgm:t>
    </dgm:pt>
    <dgm:pt modelId="{CECAF7B3-C4F2-4684-9044-0BA8D15A0C4F}" type="sibTrans" cxnId="{A16224F5-7784-4B96-A0A6-7227EF659AD9}">
      <dgm:prSet/>
      <dgm:spPr/>
      <dgm:t>
        <a:bodyPr/>
        <a:lstStyle/>
        <a:p>
          <a:endParaRPr lang="en-US"/>
        </a:p>
      </dgm:t>
    </dgm:pt>
    <dgm:pt modelId="{5EA3AF2D-1393-4454-AA50-4FB93088699F}">
      <dgm:prSet phldrT="[Text]"/>
      <dgm:spPr/>
      <dgm:t>
        <a:bodyPr/>
        <a:lstStyle/>
        <a:p>
          <a:r>
            <a:rPr lang="en-US" dirty="0"/>
            <a:t>Object codes in Expenditure Reports</a:t>
          </a:r>
        </a:p>
      </dgm:t>
    </dgm:pt>
    <dgm:pt modelId="{0B215683-5954-475C-80FB-A95E024851BD}" type="parTrans" cxnId="{5D9F275B-4E53-44BC-B4A6-95317FDB7452}">
      <dgm:prSet/>
      <dgm:spPr/>
      <dgm:t>
        <a:bodyPr/>
        <a:lstStyle/>
        <a:p>
          <a:endParaRPr lang="en-US"/>
        </a:p>
      </dgm:t>
    </dgm:pt>
    <dgm:pt modelId="{81881FB1-5F66-45B6-81E7-CC4559FCDF29}" type="sibTrans" cxnId="{5D9F275B-4E53-44BC-B4A6-95317FDB7452}">
      <dgm:prSet/>
      <dgm:spPr/>
      <dgm:t>
        <a:bodyPr/>
        <a:lstStyle/>
        <a:p>
          <a:endParaRPr lang="en-US"/>
        </a:p>
      </dgm:t>
    </dgm:pt>
    <dgm:pt modelId="{F69E81CF-1606-4494-9C29-34EA8364D3C3}">
      <dgm:prSet phldrT="[Text]"/>
      <dgm:spPr/>
      <dgm:t>
        <a:bodyPr/>
        <a:lstStyle/>
        <a:p>
          <a:r>
            <a:rPr lang="en-US" dirty="0"/>
            <a:t>Time and Effort Reporting</a:t>
          </a:r>
        </a:p>
      </dgm:t>
    </dgm:pt>
    <dgm:pt modelId="{E32B67FD-7545-40B9-8AD8-496DFF79D15E}" type="parTrans" cxnId="{F8883AA2-57A0-4EA2-AD33-D058B32F7A5E}">
      <dgm:prSet/>
      <dgm:spPr/>
      <dgm:t>
        <a:bodyPr/>
        <a:lstStyle/>
        <a:p>
          <a:endParaRPr lang="en-US"/>
        </a:p>
      </dgm:t>
    </dgm:pt>
    <dgm:pt modelId="{684F20F3-7440-4B42-983C-157C9CB911BF}" type="sibTrans" cxnId="{F8883AA2-57A0-4EA2-AD33-D058B32F7A5E}">
      <dgm:prSet/>
      <dgm:spPr/>
      <dgm:t>
        <a:bodyPr/>
        <a:lstStyle/>
        <a:p>
          <a:endParaRPr lang="en-US"/>
        </a:p>
      </dgm:t>
    </dgm:pt>
    <dgm:pt modelId="{7980E9B2-04F6-4409-AE44-E6D63D09CAB1}" type="pres">
      <dgm:prSet presAssocID="{371EECF3-1691-42A6-AE29-40F915A1EED5}" presName="Name0" presStyleCnt="0">
        <dgm:presLayoutVars>
          <dgm:dir/>
          <dgm:resizeHandles val="exact"/>
        </dgm:presLayoutVars>
      </dgm:prSet>
      <dgm:spPr/>
    </dgm:pt>
    <dgm:pt modelId="{EBA00E12-8A30-4D52-886B-A504A4EE0FFC}" type="pres">
      <dgm:prSet presAssocID="{371EECF3-1691-42A6-AE29-40F915A1EED5}" presName="fgShape" presStyleLbl="fgShp" presStyleIdx="0" presStyleCnt="1"/>
      <dgm:spPr/>
    </dgm:pt>
    <dgm:pt modelId="{38A9F9F8-63BB-4ECA-A405-4033F220F35D}" type="pres">
      <dgm:prSet presAssocID="{371EECF3-1691-42A6-AE29-40F915A1EED5}" presName="linComp" presStyleCnt="0"/>
      <dgm:spPr/>
    </dgm:pt>
    <dgm:pt modelId="{6C06F0B2-F07B-4AA5-8472-85A8AF13881B}" type="pres">
      <dgm:prSet presAssocID="{E1E46960-63C2-4850-A6EA-B54FE51CDCB8}" presName="compNode" presStyleCnt="0"/>
      <dgm:spPr/>
    </dgm:pt>
    <dgm:pt modelId="{18564138-922D-44D7-9975-B5F3886694AC}" type="pres">
      <dgm:prSet presAssocID="{E1E46960-63C2-4850-A6EA-B54FE51CDCB8}" presName="bkgdShape" presStyleLbl="node1" presStyleIdx="0" presStyleCnt="3"/>
      <dgm:spPr/>
    </dgm:pt>
    <dgm:pt modelId="{6D07168D-CF19-4104-B5F1-742A1D066911}" type="pres">
      <dgm:prSet presAssocID="{E1E46960-63C2-4850-A6EA-B54FE51CDCB8}" presName="nodeTx" presStyleLbl="node1" presStyleIdx="0" presStyleCnt="3">
        <dgm:presLayoutVars>
          <dgm:bulletEnabled val="1"/>
        </dgm:presLayoutVars>
      </dgm:prSet>
      <dgm:spPr/>
    </dgm:pt>
    <dgm:pt modelId="{7D35890D-800B-4E99-83E7-394F2538F615}" type="pres">
      <dgm:prSet presAssocID="{E1E46960-63C2-4850-A6EA-B54FE51CDCB8}" presName="invisiNode" presStyleLbl="node1" presStyleIdx="0" presStyleCnt="3"/>
      <dgm:spPr/>
    </dgm:pt>
    <dgm:pt modelId="{345C9556-31B8-4440-8608-DE2B560814A3}" type="pres">
      <dgm:prSet presAssocID="{E1E46960-63C2-4850-A6EA-B54FE51CDCB8}"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cument with solid fill"/>
        </a:ext>
      </dgm:extLst>
    </dgm:pt>
    <dgm:pt modelId="{C73E1080-7F6C-459C-97DA-70ABABB1A0D1}" type="pres">
      <dgm:prSet presAssocID="{CECAF7B3-C4F2-4684-9044-0BA8D15A0C4F}" presName="sibTrans" presStyleLbl="sibTrans2D1" presStyleIdx="0" presStyleCnt="0"/>
      <dgm:spPr/>
    </dgm:pt>
    <dgm:pt modelId="{4C85B1B7-F0EF-4C3C-9CE2-2E8A9ADDDDAC}" type="pres">
      <dgm:prSet presAssocID="{5EA3AF2D-1393-4454-AA50-4FB93088699F}" presName="compNode" presStyleCnt="0"/>
      <dgm:spPr/>
    </dgm:pt>
    <dgm:pt modelId="{9DC21943-893B-4280-9168-BA50324A1FAF}" type="pres">
      <dgm:prSet presAssocID="{5EA3AF2D-1393-4454-AA50-4FB93088699F}" presName="bkgdShape" presStyleLbl="node1" presStyleIdx="1" presStyleCnt="3" custLinFactNeighborX="-383"/>
      <dgm:spPr/>
    </dgm:pt>
    <dgm:pt modelId="{506733DB-9D25-4213-8E2C-B9CE0D726ED4}" type="pres">
      <dgm:prSet presAssocID="{5EA3AF2D-1393-4454-AA50-4FB93088699F}" presName="nodeTx" presStyleLbl="node1" presStyleIdx="1" presStyleCnt="3">
        <dgm:presLayoutVars>
          <dgm:bulletEnabled val="1"/>
        </dgm:presLayoutVars>
      </dgm:prSet>
      <dgm:spPr/>
    </dgm:pt>
    <dgm:pt modelId="{13895767-FE0B-47DB-920E-AF2956905EC9}" type="pres">
      <dgm:prSet presAssocID="{5EA3AF2D-1393-4454-AA50-4FB93088699F}" presName="invisiNode" presStyleLbl="node1" presStyleIdx="1" presStyleCnt="3"/>
      <dgm:spPr/>
    </dgm:pt>
    <dgm:pt modelId="{1D6AA557-00F5-4884-921A-BF229CE6D558}" type="pres">
      <dgm:prSet presAssocID="{5EA3AF2D-1393-4454-AA50-4FB93088699F}" presName="imagNode"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llar with solid fill"/>
        </a:ext>
      </dgm:extLst>
    </dgm:pt>
    <dgm:pt modelId="{90661C21-1821-44F6-ADD8-3094A7314ED0}" type="pres">
      <dgm:prSet presAssocID="{81881FB1-5F66-45B6-81E7-CC4559FCDF29}" presName="sibTrans" presStyleLbl="sibTrans2D1" presStyleIdx="0" presStyleCnt="0"/>
      <dgm:spPr/>
    </dgm:pt>
    <dgm:pt modelId="{2E6A5EA8-F777-45A3-8157-C9FD11AF4684}" type="pres">
      <dgm:prSet presAssocID="{F69E81CF-1606-4494-9C29-34EA8364D3C3}" presName="compNode" presStyleCnt="0"/>
      <dgm:spPr/>
    </dgm:pt>
    <dgm:pt modelId="{898C5E2A-2F2F-436C-8AD3-0B957629D729}" type="pres">
      <dgm:prSet presAssocID="{F69E81CF-1606-4494-9C29-34EA8364D3C3}" presName="bkgdShape" presStyleLbl="node1" presStyleIdx="2" presStyleCnt="3"/>
      <dgm:spPr/>
    </dgm:pt>
    <dgm:pt modelId="{D827951B-922C-42D6-9F96-4D3494667526}" type="pres">
      <dgm:prSet presAssocID="{F69E81CF-1606-4494-9C29-34EA8364D3C3}" presName="nodeTx" presStyleLbl="node1" presStyleIdx="2" presStyleCnt="3">
        <dgm:presLayoutVars>
          <dgm:bulletEnabled val="1"/>
        </dgm:presLayoutVars>
      </dgm:prSet>
      <dgm:spPr/>
    </dgm:pt>
    <dgm:pt modelId="{D148D69B-E7F9-470D-9DDE-E700EA4C8F11}" type="pres">
      <dgm:prSet presAssocID="{F69E81CF-1606-4494-9C29-34EA8364D3C3}" presName="invisiNode" presStyleLbl="node1" presStyleIdx="2" presStyleCnt="3"/>
      <dgm:spPr/>
    </dgm:pt>
    <dgm:pt modelId="{350D50A1-3D7F-4F56-BD06-65F5F06FB2C7}" type="pres">
      <dgm:prSet presAssocID="{F69E81CF-1606-4494-9C29-34EA8364D3C3}" presName="imagNode"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ser with solid fill"/>
        </a:ext>
      </dgm:extLst>
    </dgm:pt>
  </dgm:ptLst>
  <dgm:cxnLst>
    <dgm:cxn modelId="{F588C83A-7AC6-438E-ADC6-D59310C46249}" type="presOf" srcId="{E1E46960-63C2-4850-A6EA-B54FE51CDCB8}" destId="{18564138-922D-44D7-9975-B5F3886694AC}" srcOrd="0" destOrd="0" presId="urn:microsoft.com/office/officeart/2005/8/layout/hList7"/>
    <dgm:cxn modelId="{5D9F275B-4E53-44BC-B4A6-95317FDB7452}" srcId="{371EECF3-1691-42A6-AE29-40F915A1EED5}" destId="{5EA3AF2D-1393-4454-AA50-4FB93088699F}" srcOrd="1" destOrd="0" parTransId="{0B215683-5954-475C-80FB-A95E024851BD}" sibTransId="{81881FB1-5F66-45B6-81E7-CC4559FCDF29}"/>
    <dgm:cxn modelId="{5DB8E261-915B-4087-AACF-094012177729}" type="presOf" srcId="{5EA3AF2D-1393-4454-AA50-4FB93088699F}" destId="{506733DB-9D25-4213-8E2C-B9CE0D726ED4}" srcOrd="1" destOrd="0" presId="urn:microsoft.com/office/officeart/2005/8/layout/hList7"/>
    <dgm:cxn modelId="{08A64A48-0D8F-4465-838B-07E257066D78}" type="presOf" srcId="{E1E46960-63C2-4850-A6EA-B54FE51CDCB8}" destId="{6D07168D-CF19-4104-B5F1-742A1D066911}" srcOrd="1" destOrd="0" presId="urn:microsoft.com/office/officeart/2005/8/layout/hList7"/>
    <dgm:cxn modelId="{DA01CC8B-E4E9-40B9-9247-BB74E9EDBB1F}" type="presOf" srcId="{81881FB1-5F66-45B6-81E7-CC4559FCDF29}" destId="{90661C21-1821-44F6-ADD8-3094A7314ED0}" srcOrd="0" destOrd="0" presId="urn:microsoft.com/office/officeart/2005/8/layout/hList7"/>
    <dgm:cxn modelId="{B503BA8D-C57F-4C88-96C9-5E060D91A4FE}" type="presOf" srcId="{F69E81CF-1606-4494-9C29-34EA8364D3C3}" destId="{898C5E2A-2F2F-436C-8AD3-0B957629D729}" srcOrd="0" destOrd="0" presId="urn:microsoft.com/office/officeart/2005/8/layout/hList7"/>
    <dgm:cxn modelId="{F8883AA2-57A0-4EA2-AD33-D058B32F7A5E}" srcId="{371EECF3-1691-42A6-AE29-40F915A1EED5}" destId="{F69E81CF-1606-4494-9C29-34EA8364D3C3}" srcOrd="2" destOrd="0" parTransId="{E32B67FD-7545-40B9-8AD8-496DFF79D15E}" sibTransId="{684F20F3-7440-4B42-983C-157C9CB911BF}"/>
    <dgm:cxn modelId="{E7E538BF-96BF-4800-90DC-AE6CC963B50A}" type="presOf" srcId="{371EECF3-1691-42A6-AE29-40F915A1EED5}" destId="{7980E9B2-04F6-4409-AE44-E6D63D09CAB1}" srcOrd="0" destOrd="0" presId="urn:microsoft.com/office/officeart/2005/8/layout/hList7"/>
    <dgm:cxn modelId="{2EA289C0-80BC-4FEC-885D-6D24047A50AA}" type="presOf" srcId="{CECAF7B3-C4F2-4684-9044-0BA8D15A0C4F}" destId="{C73E1080-7F6C-459C-97DA-70ABABB1A0D1}" srcOrd="0" destOrd="0" presId="urn:microsoft.com/office/officeart/2005/8/layout/hList7"/>
    <dgm:cxn modelId="{CE56E5CE-D559-4B50-BD1A-9EB97AF18202}" type="presOf" srcId="{5EA3AF2D-1393-4454-AA50-4FB93088699F}" destId="{9DC21943-893B-4280-9168-BA50324A1FAF}" srcOrd="0" destOrd="0" presId="urn:microsoft.com/office/officeart/2005/8/layout/hList7"/>
    <dgm:cxn modelId="{A16224F5-7784-4B96-A0A6-7227EF659AD9}" srcId="{371EECF3-1691-42A6-AE29-40F915A1EED5}" destId="{E1E46960-63C2-4850-A6EA-B54FE51CDCB8}" srcOrd="0" destOrd="0" parTransId="{1C799241-0937-4264-9A74-2B5D01C10B20}" sibTransId="{CECAF7B3-C4F2-4684-9044-0BA8D15A0C4F}"/>
    <dgm:cxn modelId="{CFE0D3F5-E0C8-49C2-AE34-62AF933DB475}" type="presOf" srcId="{F69E81CF-1606-4494-9C29-34EA8364D3C3}" destId="{D827951B-922C-42D6-9F96-4D3494667526}" srcOrd="1" destOrd="0" presId="urn:microsoft.com/office/officeart/2005/8/layout/hList7"/>
    <dgm:cxn modelId="{77FA282A-F17C-43B3-8CCE-7CC347B18605}" type="presParOf" srcId="{7980E9B2-04F6-4409-AE44-E6D63D09CAB1}" destId="{EBA00E12-8A30-4D52-886B-A504A4EE0FFC}" srcOrd="0" destOrd="0" presId="urn:microsoft.com/office/officeart/2005/8/layout/hList7"/>
    <dgm:cxn modelId="{13A03B05-6FE8-451C-B590-0E66353493D3}" type="presParOf" srcId="{7980E9B2-04F6-4409-AE44-E6D63D09CAB1}" destId="{38A9F9F8-63BB-4ECA-A405-4033F220F35D}" srcOrd="1" destOrd="0" presId="urn:microsoft.com/office/officeart/2005/8/layout/hList7"/>
    <dgm:cxn modelId="{3179CDB1-826D-43FE-B5E8-F7D2A47C5A42}" type="presParOf" srcId="{38A9F9F8-63BB-4ECA-A405-4033F220F35D}" destId="{6C06F0B2-F07B-4AA5-8472-85A8AF13881B}" srcOrd="0" destOrd="0" presId="urn:microsoft.com/office/officeart/2005/8/layout/hList7"/>
    <dgm:cxn modelId="{F9E8F07D-4F41-4B6B-BB06-A4F98AEFA212}" type="presParOf" srcId="{6C06F0B2-F07B-4AA5-8472-85A8AF13881B}" destId="{18564138-922D-44D7-9975-B5F3886694AC}" srcOrd="0" destOrd="0" presId="urn:microsoft.com/office/officeart/2005/8/layout/hList7"/>
    <dgm:cxn modelId="{69D76152-0D65-427B-8B4C-62E7361CC4D9}" type="presParOf" srcId="{6C06F0B2-F07B-4AA5-8472-85A8AF13881B}" destId="{6D07168D-CF19-4104-B5F1-742A1D066911}" srcOrd="1" destOrd="0" presId="urn:microsoft.com/office/officeart/2005/8/layout/hList7"/>
    <dgm:cxn modelId="{C3AB3EDD-8A34-48F7-9C85-C39EB19787F8}" type="presParOf" srcId="{6C06F0B2-F07B-4AA5-8472-85A8AF13881B}" destId="{7D35890D-800B-4E99-83E7-394F2538F615}" srcOrd="2" destOrd="0" presId="urn:microsoft.com/office/officeart/2005/8/layout/hList7"/>
    <dgm:cxn modelId="{6D8F6890-225A-4786-93EA-66BCC1B2D9B2}" type="presParOf" srcId="{6C06F0B2-F07B-4AA5-8472-85A8AF13881B}" destId="{345C9556-31B8-4440-8608-DE2B560814A3}" srcOrd="3" destOrd="0" presId="urn:microsoft.com/office/officeart/2005/8/layout/hList7"/>
    <dgm:cxn modelId="{AEEAC1B0-5467-4261-9292-9125AB78A3C6}" type="presParOf" srcId="{38A9F9F8-63BB-4ECA-A405-4033F220F35D}" destId="{C73E1080-7F6C-459C-97DA-70ABABB1A0D1}" srcOrd="1" destOrd="0" presId="urn:microsoft.com/office/officeart/2005/8/layout/hList7"/>
    <dgm:cxn modelId="{0E40CB14-9E78-4419-97E6-C852A21F5F75}" type="presParOf" srcId="{38A9F9F8-63BB-4ECA-A405-4033F220F35D}" destId="{4C85B1B7-F0EF-4C3C-9CE2-2E8A9ADDDDAC}" srcOrd="2" destOrd="0" presId="urn:microsoft.com/office/officeart/2005/8/layout/hList7"/>
    <dgm:cxn modelId="{C8720768-C82B-4520-8725-FC8A01BEF38E}" type="presParOf" srcId="{4C85B1B7-F0EF-4C3C-9CE2-2E8A9ADDDDAC}" destId="{9DC21943-893B-4280-9168-BA50324A1FAF}" srcOrd="0" destOrd="0" presId="urn:microsoft.com/office/officeart/2005/8/layout/hList7"/>
    <dgm:cxn modelId="{8CAEEA17-C69D-48E3-AFB2-F7A838F7C449}" type="presParOf" srcId="{4C85B1B7-F0EF-4C3C-9CE2-2E8A9ADDDDAC}" destId="{506733DB-9D25-4213-8E2C-B9CE0D726ED4}" srcOrd="1" destOrd="0" presId="urn:microsoft.com/office/officeart/2005/8/layout/hList7"/>
    <dgm:cxn modelId="{D7D4B7E6-A6AF-4619-9531-1EF61C00FC5B}" type="presParOf" srcId="{4C85B1B7-F0EF-4C3C-9CE2-2E8A9ADDDDAC}" destId="{13895767-FE0B-47DB-920E-AF2956905EC9}" srcOrd="2" destOrd="0" presId="urn:microsoft.com/office/officeart/2005/8/layout/hList7"/>
    <dgm:cxn modelId="{ABCB4042-D2A8-4BA3-B2EC-E96DA4A2F2FD}" type="presParOf" srcId="{4C85B1B7-F0EF-4C3C-9CE2-2E8A9ADDDDAC}" destId="{1D6AA557-00F5-4884-921A-BF229CE6D558}" srcOrd="3" destOrd="0" presId="urn:microsoft.com/office/officeart/2005/8/layout/hList7"/>
    <dgm:cxn modelId="{3B383553-7986-484D-8925-ECE8588C1A43}" type="presParOf" srcId="{38A9F9F8-63BB-4ECA-A405-4033F220F35D}" destId="{90661C21-1821-44F6-ADD8-3094A7314ED0}" srcOrd="3" destOrd="0" presId="urn:microsoft.com/office/officeart/2005/8/layout/hList7"/>
    <dgm:cxn modelId="{6AF5BFCD-059E-4EE7-9020-2723B33E8FD4}" type="presParOf" srcId="{38A9F9F8-63BB-4ECA-A405-4033F220F35D}" destId="{2E6A5EA8-F777-45A3-8157-C9FD11AF4684}" srcOrd="4" destOrd="0" presId="urn:microsoft.com/office/officeart/2005/8/layout/hList7"/>
    <dgm:cxn modelId="{8753163A-0575-4B08-AD03-05B1F05B2378}" type="presParOf" srcId="{2E6A5EA8-F777-45A3-8157-C9FD11AF4684}" destId="{898C5E2A-2F2F-436C-8AD3-0B957629D729}" srcOrd="0" destOrd="0" presId="urn:microsoft.com/office/officeart/2005/8/layout/hList7"/>
    <dgm:cxn modelId="{D9A0BC2D-2D18-4C2F-9AA1-9B1C4D868833}" type="presParOf" srcId="{2E6A5EA8-F777-45A3-8157-C9FD11AF4684}" destId="{D827951B-922C-42D6-9F96-4D3494667526}" srcOrd="1" destOrd="0" presId="urn:microsoft.com/office/officeart/2005/8/layout/hList7"/>
    <dgm:cxn modelId="{4E4D155A-6994-4FC5-B469-2283E7D9A8F8}" type="presParOf" srcId="{2E6A5EA8-F777-45A3-8157-C9FD11AF4684}" destId="{D148D69B-E7F9-470D-9DDE-E700EA4C8F11}" srcOrd="2" destOrd="0" presId="urn:microsoft.com/office/officeart/2005/8/layout/hList7"/>
    <dgm:cxn modelId="{DF80EFFD-90AA-4FFB-A02F-3DF62612FFE7}" type="presParOf" srcId="{2E6A5EA8-F777-45A3-8157-C9FD11AF4684}" destId="{350D50A1-3D7F-4F56-BD06-65F5F06FB2C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64138-922D-44D7-9975-B5F3886694AC}">
      <dsp:nvSpPr>
        <dsp:cNvPr id="0" name=""/>
        <dsp:cNvSpPr/>
      </dsp:nvSpPr>
      <dsp:spPr>
        <a:xfrm>
          <a:off x="2264" y="0"/>
          <a:ext cx="3522666" cy="41084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Positions described in Budget Narrative</a:t>
          </a:r>
        </a:p>
      </dsp:txBody>
      <dsp:txXfrm>
        <a:off x="2264" y="1643380"/>
        <a:ext cx="3522666" cy="1643380"/>
      </dsp:txXfrm>
    </dsp:sp>
    <dsp:sp modelId="{345C9556-31B8-4440-8608-DE2B560814A3}">
      <dsp:nvSpPr>
        <dsp:cNvPr id="0" name=""/>
        <dsp:cNvSpPr/>
      </dsp:nvSpPr>
      <dsp:spPr>
        <a:xfrm>
          <a:off x="1079540" y="246507"/>
          <a:ext cx="1368113" cy="136811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21943-893B-4280-9168-BA50324A1FAF}">
      <dsp:nvSpPr>
        <dsp:cNvPr id="0" name=""/>
        <dsp:cNvSpPr/>
      </dsp:nvSpPr>
      <dsp:spPr>
        <a:xfrm>
          <a:off x="3617118" y="0"/>
          <a:ext cx="3522666" cy="41084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Object codes in Expenditure Reports</a:t>
          </a:r>
        </a:p>
      </dsp:txBody>
      <dsp:txXfrm>
        <a:off x="3617118" y="1643380"/>
        <a:ext cx="3522666" cy="1643380"/>
      </dsp:txXfrm>
    </dsp:sp>
    <dsp:sp modelId="{1D6AA557-00F5-4884-921A-BF229CE6D558}">
      <dsp:nvSpPr>
        <dsp:cNvPr id="0" name=""/>
        <dsp:cNvSpPr/>
      </dsp:nvSpPr>
      <dsp:spPr>
        <a:xfrm>
          <a:off x="4707887" y="246507"/>
          <a:ext cx="1368113" cy="136811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8C5E2A-2F2F-436C-8AD3-0B957629D729}">
      <dsp:nvSpPr>
        <dsp:cNvPr id="0" name=""/>
        <dsp:cNvSpPr/>
      </dsp:nvSpPr>
      <dsp:spPr>
        <a:xfrm>
          <a:off x="7258957" y="0"/>
          <a:ext cx="3522666" cy="41084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t>Time and Effort Reporting</a:t>
          </a:r>
        </a:p>
      </dsp:txBody>
      <dsp:txXfrm>
        <a:off x="7258957" y="1643380"/>
        <a:ext cx="3522666" cy="1643380"/>
      </dsp:txXfrm>
    </dsp:sp>
    <dsp:sp modelId="{350D50A1-3D7F-4F56-BD06-65F5F06FB2C7}">
      <dsp:nvSpPr>
        <dsp:cNvPr id="0" name=""/>
        <dsp:cNvSpPr/>
      </dsp:nvSpPr>
      <dsp:spPr>
        <a:xfrm>
          <a:off x="8336233" y="246507"/>
          <a:ext cx="1368113" cy="136811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A00E12-8A30-4D52-886B-A504A4EE0FFC}">
      <dsp:nvSpPr>
        <dsp:cNvPr id="0" name=""/>
        <dsp:cNvSpPr/>
      </dsp:nvSpPr>
      <dsp:spPr>
        <a:xfrm>
          <a:off x="431355" y="3286760"/>
          <a:ext cx="9921176" cy="61626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5/13/2024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19887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40263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207433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Federal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graphic shows the funding timeline for the funds districts received in the 2023-24 school year.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833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While the previous graphic shows the full 27 month lifetime of federal funds, there is an annual timeline for budget narratives that districts should also be tracking. </a:t>
            </a:r>
          </a:p>
          <a:p>
            <a:endParaRPr lang="en-US" baseline="0" dirty="0"/>
          </a:p>
          <a:p>
            <a:r>
              <a:rPr lang="en-US" baseline="0" dirty="0"/>
              <a:t>We recommend that districts submit claims at least quarterly.</a:t>
            </a:r>
          </a:p>
          <a:p>
            <a:endParaRPr lang="en-US"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611220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685800" y="4400550"/>
            <a:ext cx="5486400" cy="4438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kern="1200" dirty="0">
                <a:solidFill>
                  <a:schemeClr val="tx1"/>
                </a:solidFill>
                <a:effectLst/>
                <a:latin typeface="+mn-lt"/>
                <a:ea typeface="+mn-ea"/>
                <a:cs typeface="+mn-cs"/>
              </a:rPr>
              <a:t>Reconciliation</a:t>
            </a:r>
            <a:r>
              <a:rPr lang="en-US" sz="1000" kern="1200" baseline="0" dirty="0">
                <a:solidFill>
                  <a:schemeClr val="tx1"/>
                </a:solidFill>
                <a:effectLst/>
                <a:latin typeface="+mn-lt"/>
                <a:ea typeface="+mn-ea"/>
                <a:cs typeface="+mn-cs"/>
              </a:rPr>
              <a:t> is also helpful when the district is selected for monitoring. We often find that districts have activities in their expenditure report that are allowable, but not approved. Reconciling ensures that your fiscal documentation matches your narrative.</a:t>
            </a:r>
            <a:endParaRPr lang="en-US" sz="10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5</a:t>
            </a:fld>
            <a:endParaRPr lang="en-US" altLang="en-US" sz="1300"/>
          </a:p>
        </p:txBody>
      </p:sp>
    </p:spTree>
    <p:extLst>
      <p:ext uri="{BB962C8B-B14F-4D97-AF65-F5344CB8AC3E}">
        <p14:creationId xmlns:p14="http://schemas.microsoft.com/office/powerpoint/2010/main" val="2938565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Reconciliation also has implications for Time and Effort. During monitoring we compare your approved narrative to your expenditure reports, breakdown sheets and payroll reports.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 common finding is that there is not alignment between the positions described in the Budget narrative, the expenses charged to the grant and the documentation of people paid with federal funds. As part of the reconciliation process you will want to make sure that these align. </a:t>
            </a:r>
          </a:p>
        </p:txBody>
      </p:sp>
      <p:sp>
        <p:nvSpPr>
          <p:cNvPr id="4" name="Slide Number Placeholder 3"/>
          <p:cNvSpPr>
            <a:spLocks noGrp="1"/>
          </p:cNvSpPr>
          <p:nvPr>
            <p:ph type="sldNum" sz="quarter" idx="5"/>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076137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that the application</a:t>
            </a:r>
            <a:r>
              <a:rPr lang="en-US" baseline="0" dirty="0"/>
              <a:t> you submit is your intended plan and that plans change. When you go through the reconciliation process and find mismatches there are several solutions. If you have an allowable expense that is aligned to your needs but not in your narrative, you can change your narrative.</a:t>
            </a:r>
          </a:p>
          <a:p>
            <a:endParaRPr lang="en-US" baseline="0" dirty="0"/>
          </a:p>
          <a:p>
            <a:r>
              <a:rPr lang="en-US" baseline="0" dirty="0"/>
              <a:t>If you need to make changes to a current narrative, you can do that through your CIP BN dashboard. Simply pull the narrative back out, make any needed revisions and resubmit for approval.</a:t>
            </a:r>
          </a:p>
          <a:p>
            <a:endParaRPr lang="en-US" baseline="0" dirty="0"/>
          </a:p>
          <a:p>
            <a:r>
              <a:rPr lang="en-US" baseline="0" dirty="0"/>
              <a:t>Because of issues on ODE’s end, approved CARRYOVER narratives cannot be revised. Instead, complete the Carryover Revisions Request form and email it to your regional contact.</a:t>
            </a:r>
          </a:p>
          <a:p>
            <a:endParaRPr lang="en-US" baseline="0" dirty="0"/>
          </a:p>
          <a:p>
            <a:endParaRPr lang="en-US" baseline="0" dirty="0"/>
          </a:p>
          <a:p>
            <a:r>
              <a:rPr lang="en-US" baseline="0" dirty="0"/>
              <a:t>If you find expenditures that are not allowable or were charged to the wrong account, you send a reimbursement to ODE.</a:t>
            </a:r>
          </a:p>
          <a:p>
            <a:endParaRPr lang="en-US" baseline="0" dirty="0"/>
          </a:p>
          <a:p>
            <a:r>
              <a:rPr lang="en-US" sz="1200" dirty="0"/>
              <a:t>Sometimes the district submits its narrative with a placeholder for private school activities. Update private school line items if the narrative was submitted before the school communicated its plan to the district so that narrative accurately reflects PS activities.</a:t>
            </a:r>
            <a:endParaRPr lang="en-US" baseline="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877331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494985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2987061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1_Blank">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2509117" y="111581"/>
            <a:ext cx="9536579" cy="1013398"/>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6" name="Google Shape;56;p23" descr="Decorative geometric pattern"/>
          <p:cNvPicPr preferRelativeResize="0"/>
          <p:nvPr/>
        </p:nvPicPr>
        <p:blipFill rotWithShape="1">
          <a:blip r:embed="rId2">
            <a:alphaModFix/>
          </a:blip>
          <a:srcRect/>
          <a:stretch/>
        </p:blipFill>
        <p:spPr>
          <a:xfrm>
            <a:off x="0" y="1"/>
            <a:ext cx="12192000" cy="6494853"/>
          </a:xfrm>
          <a:prstGeom prst="rect">
            <a:avLst/>
          </a:prstGeom>
          <a:noFill/>
          <a:ln>
            <a:noFill/>
          </a:ln>
        </p:spPr>
      </p:pic>
      <p:pic>
        <p:nvPicPr>
          <p:cNvPr id="57" name="Google Shape;57;p23" descr="Decorative blue bar"/>
          <p:cNvPicPr preferRelativeResize="0"/>
          <p:nvPr/>
        </p:nvPicPr>
        <p:blipFill rotWithShape="1">
          <a:blip r:embed="rId3">
            <a:alphaModFix/>
          </a:blip>
          <a:srcRect/>
          <a:stretch/>
        </p:blipFill>
        <p:spPr>
          <a:xfrm>
            <a:off x="0" y="6494854"/>
            <a:ext cx="12192000" cy="368372"/>
          </a:xfrm>
          <a:prstGeom prst="rect">
            <a:avLst/>
          </a:prstGeom>
          <a:noFill/>
          <a:ln>
            <a:noFill/>
          </a:ln>
        </p:spPr>
      </p:pic>
      <p:pic>
        <p:nvPicPr>
          <p:cNvPr id="58" name="Google Shape;58;p23"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9" name="Google Shape;59;p23"/>
          <p:cNvSpPr txBox="1">
            <a:spLocks noGrp="1"/>
          </p:cNvSpPr>
          <p:nvPr>
            <p:ph type="sldNum" idx="12"/>
          </p:nvPr>
        </p:nvSpPr>
        <p:spPr>
          <a:xfrm>
            <a:off x="8610600" y="6492538"/>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lt1"/>
                </a:solidFill>
                <a:latin typeface="Calibri"/>
                <a:ea typeface="Calibri"/>
                <a:cs typeface="Calibri"/>
                <a:sym typeface="Calibri"/>
              </a:defRPr>
            </a:lvl1pPr>
            <a:lvl2pPr marL="0" lvl="1" indent="0" algn="r">
              <a:spcBef>
                <a:spcPts val="0"/>
              </a:spcBef>
              <a:buNone/>
              <a:defRPr sz="1200">
                <a:solidFill>
                  <a:schemeClr val="lt1"/>
                </a:solidFill>
                <a:latin typeface="Calibri"/>
                <a:ea typeface="Calibri"/>
                <a:cs typeface="Calibri"/>
                <a:sym typeface="Calibri"/>
              </a:defRPr>
            </a:lvl2pPr>
            <a:lvl3pPr marL="0" lvl="2" indent="0" algn="r">
              <a:spcBef>
                <a:spcPts val="0"/>
              </a:spcBef>
              <a:buNone/>
              <a:defRPr sz="1200">
                <a:solidFill>
                  <a:schemeClr val="lt1"/>
                </a:solidFill>
                <a:latin typeface="Calibri"/>
                <a:ea typeface="Calibri"/>
                <a:cs typeface="Calibri"/>
                <a:sym typeface="Calibri"/>
              </a:defRPr>
            </a:lvl3pPr>
            <a:lvl4pPr marL="0" lvl="3" indent="0" algn="r">
              <a:spcBef>
                <a:spcPts val="0"/>
              </a:spcBef>
              <a:buNone/>
              <a:defRPr sz="1200">
                <a:solidFill>
                  <a:schemeClr val="lt1"/>
                </a:solidFill>
                <a:latin typeface="Calibri"/>
                <a:ea typeface="Calibri"/>
                <a:cs typeface="Calibri"/>
                <a:sym typeface="Calibri"/>
              </a:defRPr>
            </a:lvl4pPr>
            <a:lvl5pPr marL="0" lvl="4" indent="0" algn="r">
              <a:spcBef>
                <a:spcPts val="0"/>
              </a:spcBef>
              <a:buNone/>
              <a:defRPr sz="1200">
                <a:solidFill>
                  <a:schemeClr val="lt1"/>
                </a:solidFill>
                <a:latin typeface="Calibri"/>
                <a:ea typeface="Calibri"/>
                <a:cs typeface="Calibri"/>
                <a:sym typeface="Calibri"/>
              </a:defRPr>
            </a:lvl5pPr>
            <a:lvl6pPr marL="0" lvl="5" indent="0" algn="r">
              <a:spcBef>
                <a:spcPts val="0"/>
              </a:spcBef>
              <a:buNone/>
              <a:defRPr sz="1200">
                <a:solidFill>
                  <a:schemeClr val="lt1"/>
                </a:solidFill>
                <a:latin typeface="Calibri"/>
                <a:ea typeface="Calibri"/>
                <a:cs typeface="Calibri"/>
                <a:sym typeface="Calibri"/>
              </a:defRPr>
            </a:lvl6pPr>
            <a:lvl7pPr marL="0" lvl="6" indent="0" algn="r">
              <a:spcBef>
                <a:spcPts val="0"/>
              </a:spcBef>
              <a:buNone/>
              <a:defRPr sz="1200">
                <a:solidFill>
                  <a:schemeClr val="lt1"/>
                </a:solidFill>
                <a:latin typeface="Calibri"/>
                <a:ea typeface="Calibri"/>
                <a:cs typeface="Calibri"/>
                <a:sym typeface="Calibri"/>
              </a:defRPr>
            </a:lvl7pPr>
            <a:lvl8pPr marL="0" lvl="7" indent="0" algn="r">
              <a:spcBef>
                <a:spcPts val="0"/>
              </a:spcBef>
              <a:buNone/>
              <a:defRPr sz="1200">
                <a:solidFill>
                  <a:schemeClr val="lt1"/>
                </a:solidFill>
                <a:latin typeface="Calibri"/>
                <a:ea typeface="Calibri"/>
                <a:cs typeface="Calibri"/>
                <a:sym typeface="Calibri"/>
              </a:defRPr>
            </a:lvl8pPr>
            <a:lvl9pPr marL="0" lvl="8" indent="0" algn="r">
              <a:spcBef>
                <a:spcPts val="0"/>
              </a:spcBef>
              <a:buNone/>
              <a:defRPr sz="1200">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361607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5/13/2024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5/13/2024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5/13/2024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5/13/2024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2103141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5/13/2024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5/13/2024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5/13/2024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5/13/2024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5/13/2024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2161650284"/>
      </p:ext>
    </p:extLst>
  </p:cSld>
  <p:clrMap bg1="lt1" tx1="dk1" bg2="lt2" tx2="dk2" accent1="accent1" accent2="accent2" accent3="accent3" accent4="accent4" accent5="accent5" accent6="accent6" hlink="hlink" folHlink="folHlink"/>
  <p:sldLayoutIdLst>
    <p:sldLayoutId id="2147483829"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app.smartsheet.com/b/form/38a06755d00d4e63a3b4b4c661aef1b5" TargetMode="External"/><Relationship Id="rId3" Type="http://schemas.openxmlformats.org/officeDocument/2006/relationships/hyperlink" Target="https://www.oregon.gov/ode/schools-and-districts/grants/ESEA/Documents/ESSA%20Oregon%20Guide.docx" TargetMode="External"/><Relationship Id="rId7" Type="http://schemas.openxmlformats.org/officeDocument/2006/relationships/hyperlink" Target="https://www.oregon.gov/ode/schools-and-districts/grants/ESEA/Documents/Template%20for%20Carryover%20change%20Requests.docx"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www.oregon.gov/ode/schools-and-districts/grants/ESEA/Documents/CIP%20BN%20timeline%20graphic.pdf" TargetMode="External"/><Relationship Id="rId5" Type="http://schemas.openxmlformats.org/officeDocument/2006/relationships/hyperlink" Target="https://www.oregon.gov/ode/schools-and-districts/grants/ESEA/Documents/CIP%20BN%20Quick%20Start%20Guide.pdf" TargetMode="External"/><Relationship Id="rId10" Type="http://schemas.openxmlformats.org/officeDocument/2006/relationships/image" Target="../media/image17.png"/><Relationship Id="rId4" Type="http://schemas.openxmlformats.org/officeDocument/2006/relationships/hyperlink" Target="https://www.oregon.gov/ode/schools-and-districts/grants/ESEA/Documents/CIP%20Budget%20Narrative%20User%20Guide%2020-21.docx" TargetMode="External"/><Relationship Id="rId9" Type="http://schemas.openxmlformats.org/officeDocument/2006/relationships/hyperlink" Target="https://www.oregon.gov/ode/schools-and-districts/grants/ESEA/Documents/TIME%20AND%20EFFORT.pd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district.ode.state.or.us/apps/login/"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jpeg"/><Relationship Id="rId5" Type="http://schemas.openxmlformats.org/officeDocument/2006/relationships/hyperlink" Target="https://app.smartsheet.com/b/form/38a06755d00d4e63a3b4b4c661aef1b5" TargetMode="External"/><Relationship Id="rId4" Type="http://schemas.openxmlformats.org/officeDocument/2006/relationships/hyperlink" Target="https://www.oregon.gov/ode/schools-and-districts/grants/ESEA/Documents/Template%20for%20Carryover%20change%20Requests.docx"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Autofit/>
          </a:bodyPr>
          <a:lstStyle/>
          <a:p>
            <a:r>
              <a:rPr lang="en-US" altLang="en-US" sz="3600" dirty="0">
                <a:latin typeface="Arial" charset="0"/>
                <a:cs typeface="Arial" charset="0"/>
              </a:rPr>
              <a:t>Reconciling CIP Budget Narratives </a:t>
            </a:r>
            <a:br>
              <a:rPr lang="en-US" altLang="en-US" sz="3600" dirty="0">
                <a:latin typeface="Arial" charset="0"/>
                <a:cs typeface="Arial" charset="0"/>
              </a:rPr>
            </a:br>
            <a:r>
              <a:rPr lang="en-US" altLang="en-US" sz="3600" dirty="0">
                <a:latin typeface="Arial" charset="0"/>
                <a:cs typeface="Arial" charset="0"/>
              </a:rPr>
              <a:t>&amp; Spending</a:t>
            </a:r>
          </a:p>
        </p:txBody>
      </p:sp>
      <p:sp>
        <p:nvSpPr>
          <p:cNvPr id="14339" name="Rectangle 3"/>
          <p:cNvSpPr>
            <a:spLocks noGrp="1" noChangeArrowheads="1"/>
          </p:cNvSpPr>
          <p:nvPr>
            <p:ph type="subTitle" idx="1"/>
          </p:nvPr>
        </p:nvSpPr>
        <p:spPr>
          <a:xfrm>
            <a:off x="1681163" y="3973513"/>
            <a:ext cx="9144000" cy="1655762"/>
          </a:xfrm>
        </p:spPr>
        <p:txBody>
          <a:bodyPr>
            <a:normAutofit/>
          </a:bodyPr>
          <a:lstStyle/>
          <a:p>
            <a:r>
              <a:rPr lang="en-US" altLang="en-US" sz="2800" dirty="0">
                <a:latin typeface="Arial" charset="0"/>
                <a:cs typeface="Arial" charset="0"/>
              </a:rPr>
              <a:t>May 7, 2024</a:t>
            </a:r>
          </a:p>
        </p:txBody>
      </p:sp>
    </p:spTree>
    <p:extLst>
      <p:ext uri="{BB962C8B-B14F-4D97-AF65-F5344CB8AC3E}">
        <p14:creationId xmlns:p14="http://schemas.microsoft.com/office/powerpoint/2010/main" val="237137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p:txBody>
          <a:bodyPr>
            <a:normAutofit lnSpcReduction="10000"/>
          </a:bodyPr>
          <a:lstStyle/>
          <a:p>
            <a:pPr>
              <a:spcAft>
                <a:spcPts val="1200"/>
              </a:spcAft>
            </a:pPr>
            <a:r>
              <a:rPr lang="en-US" sz="3200" dirty="0">
                <a:hlinkClick r:id="rId3"/>
              </a:rPr>
              <a:t>Oregon Federal Funds Guide</a:t>
            </a:r>
            <a:endParaRPr lang="en-US" sz="3200" dirty="0"/>
          </a:p>
          <a:p>
            <a:pPr>
              <a:spcAft>
                <a:spcPts val="1200"/>
              </a:spcAft>
            </a:pPr>
            <a:r>
              <a:rPr lang="en-US" sz="3200" u="sng" dirty="0">
                <a:hlinkClick r:id="rId4"/>
              </a:rPr>
              <a:t>CIP Budget Narrative User Guide</a:t>
            </a:r>
            <a:endParaRPr lang="en-US" sz="3200" u="sng" dirty="0"/>
          </a:p>
          <a:p>
            <a:pPr>
              <a:spcAft>
                <a:spcPts val="1200"/>
              </a:spcAft>
            </a:pPr>
            <a:r>
              <a:rPr lang="en-US" sz="3200" dirty="0">
                <a:hlinkClick r:id="rId5"/>
              </a:rPr>
              <a:t>CIP BN Quick Start Guide </a:t>
            </a:r>
            <a:endParaRPr lang="en-US" sz="3200" dirty="0"/>
          </a:p>
          <a:p>
            <a:pPr>
              <a:spcAft>
                <a:spcPts val="1200"/>
              </a:spcAft>
            </a:pPr>
            <a:r>
              <a:rPr lang="en-US" sz="3200" dirty="0">
                <a:hlinkClick r:id="rId6"/>
              </a:rPr>
              <a:t>Federal Funds Timeline</a:t>
            </a:r>
            <a:endParaRPr lang="en-US" sz="3200" dirty="0"/>
          </a:p>
          <a:p>
            <a:pPr>
              <a:spcAft>
                <a:spcPts val="1200"/>
              </a:spcAft>
            </a:pPr>
            <a:r>
              <a:rPr lang="en-US" sz="3200" dirty="0">
                <a:hlinkClick r:id="rId7"/>
              </a:rPr>
              <a:t>Carryover Revision Request Form</a:t>
            </a:r>
            <a:endParaRPr lang="en-US" sz="3200" dirty="0"/>
          </a:p>
          <a:p>
            <a:pPr>
              <a:spcAft>
                <a:spcPts val="1200"/>
              </a:spcAft>
            </a:pPr>
            <a:r>
              <a:rPr lang="en-US" sz="3200" dirty="0">
                <a:hlinkClick r:id="rId8"/>
              </a:rPr>
              <a:t>Reimbursement form</a:t>
            </a:r>
            <a:endParaRPr lang="en-US" sz="3200" dirty="0"/>
          </a:p>
          <a:p>
            <a:pPr>
              <a:spcAft>
                <a:spcPts val="1200"/>
              </a:spcAft>
            </a:pPr>
            <a:r>
              <a:rPr lang="en-US" sz="3200" dirty="0">
                <a:hlinkClick r:id="rId9"/>
              </a:rPr>
              <a:t>ESSA Quick Reference Brief: Time and Effort</a:t>
            </a:r>
            <a:endParaRPr lang="en-US" sz="3200" dirty="0"/>
          </a:p>
          <a:p>
            <a:endParaRPr lang="en-US" sz="32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1573967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495893"/>
          </a:xfrm>
        </p:spPr>
        <p:txBody>
          <a:bodyPr>
            <a:normAutofit fontScale="92500"/>
          </a:bodyPr>
          <a:lstStyle/>
          <a:p>
            <a:pPr marL="457200" lvl="0" indent="-381000">
              <a:lnSpc>
                <a:spcPct val="105000"/>
              </a:lnSpc>
              <a:spcBef>
                <a:spcPts val="1200"/>
              </a:spcBef>
              <a:buSzPts val="2400"/>
              <a:buChar char="●"/>
            </a:pPr>
            <a:r>
              <a:rPr lang="en-US" dirty="0"/>
              <a:t>Jen Engberg</a:t>
            </a:r>
          </a:p>
          <a:p>
            <a:pPr marL="914400" lvl="1" indent="-381000">
              <a:lnSpc>
                <a:spcPct val="105000"/>
              </a:lnSpc>
              <a:spcBef>
                <a:spcPts val="0"/>
              </a:spcBef>
              <a:buSzPts val="2400"/>
              <a:buFont typeface="Arial"/>
              <a:buChar char="○"/>
            </a:pPr>
            <a:r>
              <a:rPr lang="en-US" dirty="0"/>
              <a:t>Clackamas, Columbia Gorge, Multnomah and Northwest Regional</a:t>
            </a:r>
            <a:br>
              <a:rPr lang="en-US" dirty="0"/>
            </a:br>
            <a:r>
              <a:rPr lang="en-US" dirty="0"/>
              <a:t> </a:t>
            </a:r>
          </a:p>
          <a:p>
            <a:pPr marL="457200" lvl="0" indent="-381000">
              <a:lnSpc>
                <a:spcPct val="105000"/>
              </a:lnSpc>
              <a:spcBef>
                <a:spcPts val="0"/>
              </a:spcBef>
              <a:buSzPts val="2400"/>
              <a:buChar char="●"/>
            </a:pPr>
            <a:r>
              <a:rPr lang="en-US" dirty="0"/>
              <a:t>Sarah Martin</a:t>
            </a:r>
          </a:p>
          <a:p>
            <a:pPr marL="914400" lvl="1" indent="-381000">
              <a:lnSpc>
                <a:spcPct val="105000"/>
              </a:lnSpc>
              <a:spcBef>
                <a:spcPts val="0"/>
              </a:spcBef>
              <a:buSzPts val="2400"/>
              <a:buFont typeface="Arial"/>
              <a:buChar char="○"/>
            </a:pPr>
            <a:r>
              <a:rPr lang="en-US" dirty="0"/>
              <a:t>Douglas, Lake, Malheur, South Coast and </a:t>
            </a:r>
            <a:r>
              <a:rPr lang="en-US"/>
              <a:t>Southern Oregon</a:t>
            </a:r>
            <a:br>
              <a:rPr lang="en-US" dirty="0"/>
            </a:br>
            <a:r>
              <a:rPr lang="en-US" dirty="0"/>
              <a:t> </a:t>
            </a:r>
          </a:p>
          <a:p>
            <a:pPr marL="457200" lvl="0" indent="-381000">
              <a:lnSpc>
                <a:spcPct val="105000"/>
              </a:lnSpc>
              <a:spcBef>
                <a:spcPts val="0"/>
              </a:spcBef>
              <a:buSzPts val="2400"/>
              <a:buChar char="●"/>
            </a:pPr>
            <a:r>
              <a:rPr lang="en-US"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dirty="0"/>
          </a:p>
          <a:p>
            <a:pPr marL="457200" indent="-381000">
              <a:lnSpc>
                <a:spcPct val="115000"/>
              </a:lnSpc>
              <a:spcBef>
                <a:spcPts val="0"/>
              </a:spcBef>
              <a:buSzPts val="2400"/>
              <a:buFont typeface="Arial" panose="020B0604020202020204" pitchFamily="34" charset="0"/>
              <a:buChar char="●"/>
            </a:pPr>
            <a:r>
              <a:rPr lang="en-US"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695" b="3695"/>
          <a:stretch>
            <a:fillRect/>
          </a:stretch>
        </p:blipFill>
        <p:spPr/>
      </p:pic>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3538481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normAutofit/>
          </a:bodyPr>
          <a:lstStyle/>
          <a:p>
            <a:pPr marL="342900" indent="-342900">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3"/>
              </a:rPr>
              <a:t>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4"/>
              </a:rPr>
              <a:t>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r>
              <a:rPr lang="nb-NO" dirty="0"/>
              <a:t>Amy Tidwell</a:t>
            </a:r>
            <a:br>
              <a:rPr lang="nb-NO" dirty="0"/>
            </a:br>
            <a:r>
              <a:rPr lang="nb-NO" u="sng" dirty="0">
                <a:solidFill>
                  <a:schemeClr val="hlink"/>
                </a:solidFill>
                <a:hlinkClick r:id="rId6"/>
              </a:rPr>
              <a:t>amy.tidwell@ode.oregon.gov</a:t>
            </a:r>
            <a:endParaRPr lang="nb-NO" dirty="0"/>
          </a:p>
          <a:p>
            <a:pPr marL="0" indent="0">
              <a:buNone/>
            </a:pPr>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00543" y="356181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Tree>
    <p:extLst>
      <p:ext uri="{BB962C8B-B14F-4D97-AF65-F5344CB8AC3E}">
        <p14:creationId xmlns:p14="http://schemas.microsoft.com/office/powerpoint/2010/main" val="1185639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 for Today’s Session</a:t>
            </a:r>
          </a:p>
        </p:txBody>
      </p:sp>
      <p:sp>
        <p:nvSpPr>
          <p:cNvPr id="6" name="Content Placeholder 5"/>
          <p:cNvSpPr>
            <a:spLocks noGrp="1"/>
          </p:cNvSpPr>
          <p:nvPr>
            <p:ph idx="1"/>
          </p:nvPr>
        </p:nvSpPr>
        <p:spPr>
          <a:xfrm>
            <a:off x="703729" y="1942416"/>
            <a:ext cx="6184722" cy="4379939"/>
          </a:xfrm>
        </p:spPr>
        <p:txBody>
          <a:bodyPr>
            <a:normAutofit/>
          </a:bodyPr>
          <a:lstStyle/>
          <a:p>
            <a:pPr>
              <a:spcAft>
                <a:spcPts val="1200"/>
              </a:spcAft>
            </a:pPr>
            <a:r>
              <a:rPr lang="en-US" sz="3200" dirty="0"/>
              <a:t>Budget Narrative and Fiscal Timelines</a:t>
            </a:r>
          </a:p>
          <a:p>
            <a:pPr>
              <a:spcAft>
                <a:spcPts val="1200"/>
              </a:spcAft>
            </a:pPr>
            <a:r>
              <a:rPr lang="en-US" sz="3200" dirty="0"/>
              <a:t>Reconciliation – What, Why, and When</a:t>
            </a:r>
          </a:p>
          <a:p>
            <a:pPr>
              <a:spcAft>
                <a:spcPts val="1200"/>
              </a:spcAft>
            </a:pPr>
            <a:r>
              <a:rPr lang="en-US" sz="3200" dirty="0"/>
              <a:t>Reconciling and Personnel Costs</a:t>
            </a:r>
          </a:p>
          <a:p>
            <a:pPr>
              <a:spcAft>
                <a:spcPts val="1200"/>
              </a:spcAft>
            </a:pPr>
            <a:r>
              <a:rPr lang="en-US" sz="3200" dirty="0"/>
              <a:t>Key Takeaways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888451" y="4132385"/>
            <a:ext cx="4613267" cy="1131091"/>
          </a:xfrm>
          <a:prstGeom prst="rect">
            <a:avLst/>
          </a:prstGeom>
        </p:spPr>
      </p:pic>
    </p:spTree>
    <p:extLst>
      <p:ext uri="{BB962C8B-B14F-4D97-AF65-F5344CB8AC3E}">
        <p14:creationId xmlns:p14="http://schemas.microsoft.com/office/powerpoint/2010/main" val="2843961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20-21 timeline"/>
          <p:cNvSpPr>
            <a:spLocks noGrp="1"/>
          </p:cNvSpPr>
          <p:nvPr>
            <p:ph type="title"/>
          </p:nvPr>
        </p:nvSpPr>
        <p:spPr>
          <a:xfrm>
            <a:off x="530293" y="1961398"/>
            <a:ext cx="2056899" cy="1809614"/>
          </a:xfrm>
        </p:spPr>
        <p:txBody>
          <a:bodyPr>
            <a:noAutofit/>
          </a:bodyPr>
          <a:lstStyle/>
          <a:p>
            <a:r>
              <a:rPr lang="en-US" sz="3200" dirty="0"/>
              <a:t>2023-24</a:t>
            </a:r>
            <a:r>
              <a:rPr lang="en-US" sz="3200" dirty="0">
                <a:solidFill>
                  <a:srgbClr val="FF0000"/>
                </a:solidFill>
              </a:rPr>
              <a:t> </a:t>
            </a:r>
            <a:r>
              <a:rPr lang="en-US" sz="3200" dirty="0"/>
              <a:t>FEDERAL FUNDS TIMELINE</a:t>
            </a:r>
          </a:p>
        </p:txBody>
      </p:sp>
      <p:sp>
        <p:nvSpPr>
          <p:cNvPr id="24" name="Initial grant period"/>
          <p:cNvSpPr/>
          <p:nvPr/>
        </p:nvSpPr>
        <p:spPr>
          <a:xfrm>
            <a:off x="309635" y="4631326"/>
            <a:ext cx="1804916" cy="646331"/>
          </a:xfrm>
          <a:prstGeom prst="rect">
            <a:avLst/>
          </a:prstGeom>
        </p:spPr>
        <p:txBody>
          <a:bodyPr wrap="square">
            <a:spAutoFit/>
          </a:bodyPr>
          <a:lstStyle/>
          <a:p>
            <a:pPr>
              <a:defRPr/>
            </a:pPr>
            <a:r>
              <a:rPr lang="en-US" sz="1200" b="1" dirty="0">
                <a:solidFill>
                  <a:srgbClr val="0070C0"/>
                </a:solidFill>
                <a:latin typeface="Segoe UI"/>
              </a:rPr>
              <a:t>*INITIAL GRANT PERIOD: 7/1/23 – 9/30/24 (15 MONTHS</a:t>
            </a:r>
            <a:r>
              <a:rPr lang="en-US" sz="1200" dirty="0">
                <a:solidFill>
                  <a:srgbClr val="0070C0"/>
                </a:solidFill>
                <a:latin typeface="Segoe UI"/>
              </a:rPr>
              <a:t>)</a:t>
            </a:r>
            <a:endParaRPr lang="en-US" sz="1200" dirty="0">
              <a:solidFill>
                <a:srgbClr val="0C6D82"/>
              </a:solidFill>
              <a:latin typeface="Segoe UI"/>
            </a:endParaRPr>
          </a:p>
        </p:txBody>
      </p:sp>
      <p:sp>
        <p:nvSpPr>
          <p:cNvPr id="2" name="July 2020"/>
          <p:cNvSpPr>
            <a:spLocks noGrp="1"/>
          </p:cNvSpPr>
          <p:nvPr>
            <p:ph type="body" sz="quarter" idx="15"/>
          </p:nvPr>
        </p:nvSpPr>
        <p:spPr>
          <a:xfrm>
            <a:off x="3796287" y="967697"/>
            <a:ext cx="801577" cy="783000"/>
          </a:xfrm>
        </p:spPr>
        <p:txBody>
          <a:bodyPr>
            <a:normAutofit fontScale="62500" lnSpcReduction="20000"/>
          </a:bodyPr>
          <a:lstStyle/>
          <a:p>
            <a:r>
              <a:rPr lang="en-US" sz="2700" dirty="0"/>
              <a:t>JUL 1</a:t>
            </a:r>
          </a:p>
          <a:p>
            <a:r>
              <a:rPr lang="en-US" dirty="0"/>
              <a:t> </a:t>
            </a:r>
            <a:r>
              <a:rPr lang="en-US" sz="2700" dirty="0"/>
              <a:t>2023</a:t>
            </a:r>
          </a:p>
        </p:txBody>
      </p:sp>
      <p:sp>
        <p:nvSpPr>
          <p:cNvPr id="22" name="beg grant per">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GRANT PERIOD</a:t>
            </a:r>
          </a:p>
        </p:txBody>
      </p:sp>
      <p:sp>
        <p:nvSpPr>
          <p:cNvPr id="10" name="Aug 2020">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2023</a:t>
            </a:r>
            <a:endParaRPr lang="en-US" dirty="0"/>
          </a:p>
        </p:txBody>
      </p:sp>
      <p:sp>
        <p:nvSpPr>
          <p:cNvPr id="27" name="BN opens">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BUDGET NARRATIVE APPLICATION OPENS</a:t>
            </a:r>
          </a:p>
        </p:txBody>
      </p:sp>
      <p:sp>
        <p:nvSpPr>
          <p:cNvPr id="26" name="Oct 2020">
            <a:extLst>
              <a:ext uri="{FF2B5EF4-FFF2-40B4-BE49-F238E27FC236}">
                <a16:creationId xmlns:a16="http://schemas.microsoft.com/office/drawing/2014/main" id="{B71962F0-0A0F-4FC2-9E69-6265A830C45E}"/>
              </a:ext>
            </a:extLst>
          </p:cNvPr>
          <p:cNvSpPr>
            <a:spLocks noGrp="1"/>
          </p:cNvSpPr>
          <p:nvPr>
            <p:ph type="body" sz="quarter" idx="18"/>
          </p:nvPr>
        </p:nvSpPr>
        <p:spPr>
          <a:xfrm>
            <a:off x="6934200" y="969600"/>
            <a:ext cx="783000" cy="783000"/>
          </a:xfrm>
        </p:spPr>
        <p:txBody>
          <a:bodyPr>
            <a:normAutofit/>
          </a:bodyPr>
          <a:lstStyle/>
          <a:p>
            <a:r>
              <a:rPr lang="en-US" sz="1800" dirty="0"/>
              <a:t>OCT 2023</a:t>
            </a:r>
            <a:endParaRPr lang="en-US" dirty="0"/>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6631989" y="1771749"/>
            <a:ext cx="1623678" cy="336837"/>
          </a:xfrm>
        </p:spPr>
        <p:txBody>
          <a:bodyPr>
            <a:noAutofit/>
          </a:bodyPr>
          <a:lstStyle/>
          <a:p>
            <a:pPr>
              <a:lnSpc>
                <a:spcPct val="100000"/>
              </a:lnSpc>
              <a:spcBef>
                <a:spcPts val="0"/>
              </a:spcBef>
            </a:pPr>
            <a:r>
              <a:rPr lang="en-US" sz="1050" dirty="0">
                <a:solidFill>
                  <a:schemeClr val="bg2"/>
                </a:solidFill>
              </a:rPr>
              <a:t> </a:t>
            </a:r>
          </a:p>
          <a:p>
            <a:pPr>
              <a:lnSpc>
                <a:spcPct val="100000"/>
              </a:lnSpc>
              <a:spcBef>
                <a:spcPts val="0"/>
              </a:spcBef>
            </a:pPr>
            <a:r>
              <a:rPr lang="en-US" sz="1050" dirty="0">
                <a:solidFill>
                  <a:schemeClr val="bg2"/>
                </a:solidFill>
              </a:rPr>
              <a:t>PREREQUISITES DUE</a:t>
            </a:r>
          </a:p>
        </p:txBody>
      </p:sp>
      <p:sp>
        <p:nvSpPr>
          <p:cNvPr id="13" name="Dec 2020">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fontScale="77500" lnSpcReduction="20000"/>
          </a:bodyPr>
          <a:lstStyle/>
          <a:p>
            <a:r>
              <a:rPr lang="en-US" dirty="0"/>
              <a:t>NOV 2023</a:t>
            </a:r>
          </a:p>
        </p:txBody>
      </p:sp>
      <p:sp>
        <p:nvSpPr>
          <p:cNvPr id="25"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981130" y="2097937"/>
            <a:ext cx="1623678" cy="336837"/>
          </a:xfrm>
        </p:spPr>
        <p:txBody>
          <a:bodyPr>
            <a:noAutofit/>
          </a:bodyPr>
          <a:lstStyle/>
          <a:p>
            <a:pPr>
              <a:lnSpc>
                <a:spcPct val="100000"/>
              </a:lnSpc>
              <a:spcBef>
                <a:spcPts val="0"/>
              </a:spcBef>
            </a:pPr>
            <a:r>
              <a:rPr lang="en-US" sz="1050" dirty="0">
                <a:solidFill>
                  <a:schemeClr val="bg2"/>
                </a:solidFill>
              </a:rPr>
              <a:t>BUDGET NARRATIVES DUE</a:t>
            </a:r>
          </a:p>
        </p:txBody>
      </p:sp>
      <p:sp>
        <p:nvSpPr>
          <p:cNvPr id="14" name="Sep 2021">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fontScale="92500" lnSpcReduction="20000"/>
          </a:bodyPr>
          <a:lstStyle/>
          <a:p>
            <a:r>
              <a:rPr lang="en-US" sz="1800" dirty="0"/>
              <a:t>SEPT 30 2024 </a:t>
            </a:r>
            <a:endParaRPr lang="en-US" dirty="0"/>
          </a:p>
        </p:txBody>
      </p:sp>
      <p:sp>
        <p:nvSpPr>
          <p:cNvPr id="35" name="final obligation initial grant">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2023-24 FUNDS FOR *INTIAL GRANT PERIOD</a:t>
            </a:r>
          </a:p>
        </p:txBody>
      </p:sp>
      <p:sp>
        <p:nvSpPr>
          <p:cNvPr id="15" name="Nov 2021 1">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fontScale="92500" lnSpcReduction="20000"/>
          </a:bodyPr>
          <a:lstStyle/>
          <a:p>
            <a:r>
              <a:rPr lang="en-US" sz="1800" dirty="0"/>
              <a:t>NOV 14 2024 </a:t>
            </a:r>
          </a:p>
        </p:txBody>
      </p:sp>
      <p:sp>
        <p:nvSpPr>
          <p:cNvPr id="33" name="final claim initial grant">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0"/>
            <a:ext cx="2192500" cy="599274"/>
          </a:xfrm>
        </p:spPr>
        <p:txBody>
          <a:bodyPr>
            <a:normAutofit/>
          </a:bodyPr>
          <a:lstStyle/>
          <a:p>
            <a:pPr>
              <a:lnSpc>
                <a:spcPct val="100000"/>
              </a:lnSpc>
              <a:spcBef>
                <a:spcPts val="0"/>
              </a:spcBef>
            </a:pPr>
            <a:r>
              <a:rPr lang="en-US" sz="1050" dirty="0"/>
              <a:t>FINAL DATE FOR CLAIMS FOR *INITIAL GRANT PERIOD</a:t>
            </a:r>
          </a:p>
        </p:txBody>
      </p:sp>
      <p:sp>
        <p:nvSpPr>
          <p:cNvPr id="23" name="Nov 2021 2">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2024 </a:t>
            </a:r>
            <a:endParaRPr lang="en-US" sz="2100" dirty="0"/>
          </a:p>
        </p:txBody>
      </p:sp>
      <p:sp>
        <p:nvSpPr>
          <p:cNvPr id="21" name="Unclaimed become 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1 3">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2024</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75398" y="5941792"/>
            <a:ext cx="1840170" cy="307027"/>
          </a:xfrm>
        </p:spPr>
        <p:txBody>
          <a:bodyPr>
            <a:normAutofit/>
          </a:bodyPr>
          <a:lstStyle/>
          <a:p>
            <a:r>
              <a:rPr lang="en-US" sz="1050" dirty="0"/>
              <a:t>CARRYOVER APPLICATIONS FOR 2023-24 FUNDS OPEN</a:t>
            </a:r>
          </a:p>
        </p:txBody>
      </p:sp>
      <p:sp>
        <p:nvSpPr>
          <p:cNvPr id="18" name="Sep 2022">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fontScale="92500" lnSpcReduction="20000"/>
          </a:bodyPr>
          <a:lstStyle/>
          <a:p>
            <a:r>
              <a:rPr lang="en-US" sz="1800" dirty="0"/>
              <a:t>SEPT 30 2025</a:t>
            </a:r>
            <a:endParaRPr lang="en-US" dirty="0"/>
          </a:p>
        </p:txBody>
      </p:sp>
      <p:sp>
        <p:nvSpPr>
          <p:cNvPr id="41" name="final obligation date">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2023-24 FUNDS</a:t>
            </a:r>
          </a:p>
        </p:txBody>
      </p:sp>
      <p:sp>
        <p:nvSpPr>
          <p:cNvPr id="17" name="Nov 2022">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Autofit/>
          </a:bodyPr>
          <a:lstStyle/>
          <a:p>
            <a:r>
              <a:rPr lang="en-US" sz="1700" dirty="0"/>
              <a:t>NOV 14 2025</a:t>
            </a:r>
          </a:p>
        </p:txBody>
      </p:sp>
      <p:sp>
        <p:nvSpPr>
          <p:cNvPr id="70" name="final claim date"/>
          <p:cNvSpPr>
            <a:spLocks noGrp="1"/>
          </p:cNvSpPr>
          <p:nvPr>
            <p:ph type="body" sz="quarter" idx="50"/>
          </p:nvPr>
        </p:nvSpPr>
        <p:spPr>
          <a:xfrm>
            <a:off x="8212281" y="5956156"/>
            <a:ext cx="1266047" cy="289050"/>
          </a:xfrm>
        </p:spPr>
        <p:txBody>
          <a:bodyPr>
            <a:noAutofit/>
          </a:bodyPr>
          <a:lstStyle/>
          <a:p>
            <a:r>
              <a:rPr lang="en-US" sz="1050" dirty="0"/>
              <a:t>FINAL DATE FOR ALL 2023-24 GRANT CLAIMS</a:t>
            </a:r>
          </a:p>
        </p:txBody>
      </p:sp>
      <p:sp>
        <p:nvSpPr>
          <p:cNvPr id="6" name="Slide Number Placeholder 2">
            <a:extLst>
              <a:ext uri="{FF2B5EF4-FFF2-40B4-BE49-F238E27FC236}">
                <a16:creationId xmlns:a16="http://schemas.microsoft.com/office/drawing/2014/main" id="{78D91941-CF13-9D4E-92A2-43A93BE7AC38}"/>
              </a:ext>
            </a:extLst>
          </p:cNvPr>
          <p:cNvSpPr>
            <a:spLocks noGrp="1"/>
          </p:cNvSpPr>
          <p:nvPr>
            <p:ph type="sldNum" sz="quarter" idx="12"/>
          </p:nvPr>
        </p:nvSpPr>
        <p:spPr>
          <a:xfrm>
            <a:off x="8610600" y="6139793"/>
            <a:ext cx="2891118" cy="365125"/>
          </a:xfrm>
        </p:spPr>
        <p:txBody>
          <a:bodyPr/>
          <a:lstStyle/>
          <a:p>
            <a:pPr algn="r"/>
            <a:fld id="{357F5B69-6281-4C1F-8C38-6DA0F56DA430}" type="slidenum">
              <a:rPr lang="en-US" sz="1200" i="0" smtClean="0">
                <a:latin typeface="Calibri" panose="020F0502020204030204" pitchFamily="34" charset="0"/>
                <a:cs typeface="Calibri" panose="020F0502020204030204" pitchFamily="34" charset="0"/>
              </a:rPr>
              <a:pPr algn="r"/>
              <a:t>3</a:t>
            </a:fld>
            <a:endParaRPr lang="en-US" sz="1200" i="0" dirty="0">
              <a:latin typeface="Calibri" panose="020F0502020204030204" pitchFamily="34" charset="0"/>
              <a:cs typeface="Calibri" panose="020F0502020204030204" pitchFamily="34" charset="0"/>
            </a:endParaRPr>
          </a:p>
        </p:txBody>
      </p:sp>
      <p:sp>
        <p:nvSpPr>
          <p:cNvPr id="4" name="Footer Placeholder 1">
            <a:extLst>
              <a:ext uri="{FF2B5EF4-FFF2-40B4-BE49-F238E27FC236}">
                <a16:creationId xmlns:a16="http://schemas.microsoft.com/office/drawing/2014/main" id="{70AE4F99-F768-3174-8188-9B9DA3513961}"/>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pPr algn="l"/>
            <a:r>
              <a:rPr lang="en-US" sz="1200" i="0" dirty="0">
                <a:latin typeface="Calibri" panose="020F0502020204030204" pitchFamily="34" charset="0"/>
                <a:cs typeface="Calibri" panose="020F0502020204030204" pitchFamily="34" charset="0"/>
              </a:rPr>
              <a:t>Oregon Department of Education</a:t>
            </a:r>
          </a:p>
        </p:txBody>
      </p:sp>
    </p:spTree>
    <p:extLst>
      <p:ext uri="{BB962C8B-B14F-4D97-AF65-F5344CB8AC3E}">
        <p14:creationId xmlns:p14="http://schemas.microsoft.com/office/powerpoint/2010/main" val="130669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Annual Budget Narrative and Fiscal Timeline</a:t>
            </a:r>
          </a:p>
        </p:txBody>
      </p:sp>
      <p:grpSp>
        <p:nvGrpSpPr>
          <p:cNvPr id="4" name="Group 3" descr="timeline box" title="timeline box"/>
          <p:cNvGrpSpPr/>
          <p:nvPr/>
        </p:nvGrpSpPr>
        <p:grpSpPr>
          <a:xfrm>
            <a:off x="439272" y="1658465"/>
            <a:ext cx="2752483" cy="1914490"/>
            <a:chOff x="439272" y="1658465"/>
            <a:chExt cx="2752483" cy="1914490"/>
          </a:xfrm>
        </p:grpSpPr>
        <p:sp>
          <p:nvSpPr>
            <p:cNvPr id="23" name="Rectangular Callout 22" descr="Decorative box"/>
            <p:cNvSpPr/>
            <p:nvPr/>
          </p:nvSpPr>
          <p:spPr>
            <a:xfrm>
              <a:off x="439272" y="2970664"/>
              <a:ext cx="2752482" cy="602291"/>
            </a:xfrm>
            <a:prstGeom prst="wedgeRectCallout">
              <a:avLst>
                <a:gd name="adj1" fmla="val -20344"/>
                <a:gd name="adj2" fmla="val 8557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8" descr="Decorative box"/>
            <p:cNvSpPr txBox="1">
              <a:spLocks/>
            </p:cNvSpPr>
            <p:nvPr/>
          </p:nvSpPr>
          <p:spPr>
            <a:xfrm>
              <a:off x="439272" y="1658465"/>
              <a:ext cx="2752482" cy="1316129"/>
            </a:xfrm>
            <a:prstGeom prst="rect">
              <a:avLst/>
            </a:prstGeom>
            <a:solidFill>
              <a:schemeClr val="bg2"/>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Signed Assurances and Prayer Certificate due</a:t>
              </a:r>
            </a:p>
          </p:txBody>
        </p:sp>
        <p:sp>
          <p:nvSpPr>
            <p:cNvPr id="25" name="Text Placeholder 2"/>
            <p:cNvSpPr txBox="1">
              <a:spLocks/>
            </p:cNvSpPr>
            <p:nvPr/>
          </p:nvSpPr>
          <p:spPr>
            <a:xfrm>
              <a:off x="439273" y="2970665"/>
              <a:ext cx="2752482" cy="586760"/>
            </a:xfrm>
            <a:prstGeom prst="rect">
              <a:avLst/>
            </a:prstGeom>
          </p:spPr>
          <p:txBody>
            <a:bodyPr anchor="ctr" anchorCtr="1">
              <a:normAutofit/>
            </a:bodyPr>
            <a:lstStyle>
              <a:lvl1pPr marL="0" indent="0" algn="ctr"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June 30</a:t>
              </a:r>
            </a:p>
          </p:txBody>
        </p:sp>
      </p:grpSp>
      <p:grpSp>
        <p:nvGrpSpPr>
          <p:cNvPr id="5" name="Group 4" descr="timeline box" title="timeline box"/>
          <p:cNvGrpSpPr/>
          <p:nvPr/>
        </p:nvGrpSpPr>
        <p:grpSpPr>
          <a:xfrm>
            <a:off x="3294533" y="1658468"/>
            <a:ext cx="2752483" cy="1914490"/>
            <a:chOff x="3294533" y="1658468"/>
            <a:chExt cx="2752483" cy="1914490"/>
          </a:xfrm>
        </p:grpSpPr>
        <p:sp>
          <p:nvSpPr>
            <p:cNvPr id="26" name="Rectangular Callout 25"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18" descr="Decorative box"/>
            <p:cNvSpPr txBox="1">
              <a:spLocks/>
            </p:cNvSpPr>
            <p:nvPr/>
          </p:nvSpPr>
          <p:spPr>
            <a:xfrm>
              <a:off x="3294533" y="1658468"/>
              <a:ext cx="2752482" cy="1316129"/>
            </a:xfrm>
            <a:prstGeom prst="rect">
              <a:avLst/>
            </a:prstGeom>
            <a:solidFill>
              <a:srgbClr val="FCF4F8"/>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CIP Budget Narrative opens</a:t>
              </a:r>
            </a:p>
          </p:txBody>
        </p:sp>
        <p:sp>
          <p:nvSpPr>
            <p:cNvPr id="28" name="Text Placeholder 2"/>
            <p:cNvSpPr txBox="1">
              <a:spLocks/>
            </p:cNvSpPr>
            <p:nvPr/>
          </p:nvSpPr>
          <p:spPr>
            <a:xfrm>
              <a:off x="329453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August</a:t>
              </a:r>
            </a:p>
          </p:txBody>
        </p:sp>
      </p:grpSp>
      <p:grpSp>
        <p:nvGrpSpPr>
          <p:cNvPr id="6" name="Group 5" descr="timeline box" title="timeline box"/>
          <p:cNvGrpSpPr/>
          <p:nvPr/>
        </p:nvGrpSpPr>
        <p:grpSpPr>
          <a:xfrm>
            <a:off x="6144063" y="1658468"/>
            <a:ext cx="2752483" cy="1914490"/>
            <a:chOff x="6144063" y="1658468"/>
            <a:chExt cx="2752483" cy="1914490"/>
          </a:xfrm>
        </p:grpSpPr>
        <p:sp>
          <p:nvSpPr>
            <p:cNvPr id="32" name="Rectangular Callout 31" descr="Decorative box"/>
            <p:cNvSpPr/>
            <p:nvPr/>
          </p:nvSpPr>
          <p:spPr>
            <a:xfrm>
              <a:off x="6144063" y="2970667"/>
              <a:ext cx="2752482" cy="602291"/>
            </a:xfrm>
            <a:prstGeom prst="wedgeRectCallout">
              <a:avLst>
                <a:gd name="adj1" fmla="val -20344"/>
                <a:gd name="adj2" fmla="val 85571"/>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3" name="Text Placeholder 18" descr="Decorative box"/>
            <p:cNvSpPr txBox="1">
              <a:spLocks/>
            </p:cNvSpPr>
            <p:nvPr/>
          </p:nvSpPr>
          <p:spPr>
            <a:xfrm>
              <a:off x="6144063" y="1658468"/>
              <a:ext cx="2752482" cy="1316129"/>
            </a:xfrm>
            <a:prstGeom prst="rect">
              <a:avLst/>
            </a:prstGeom>
            <a:solidFill>
              <a:srgbClr val="F0F4E6"/>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CIP Budget Narratives due </a:t>
              </a:r>
            </a:p>
          </p:txBody>
        </p:sp>
        <p:sp>
          <p:nvSpPr>
            <p:cNvPr id="34" name="Text Placeholder 2"/>
            <p:cNvSpPr txBox="1">
              <a:spLocks/>
            </p:cNvSpPr>
            <p:nvPr/>
          </p:nvSpPr>
          <p:spPr>
            <a:xfrm>
              <a:off x="6144064" y="2970668"/>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dirty="0" smtClean="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November 1</a:t>
              </a:r>
            </a:p>
          </p:txBody>
        </p:sp>
      </p:grpSp>
      <p:grpSp>
        <p:nvGrpSpPr>
          <p:cNvPr id="7" name="Group 6" descr="timeline box" title="timeline box"/>
          <p:cNvGrpSpPr/>
          <p:nvPr/>
        </p:nvGrpSpPr>
        <p:grpSpPr>
          <a:xfrm>
            <a:off x="8987864" y="1657129"/>
            <a:ext cx="2752483" cy="1914490"/>
            <a:chOff x="8987864" y="1657129"/>
            <a:chExt cx="2752483" cy="1914490"/>
          </a:xfrm>
        </p:grpSpPr>
        <p:sp>
          <p:nvSpPr>
            <p:cNvPr id="35" name="Rectangular Callout 34" descr="Decorative box"/>
            <p:cNvSpPr/>
            <p:nvPr/>
          </p:nvSpPr>
          <p:spPr>
            <a:xfrm>
              <a:off x="8987864" y="2969328"/>
              <a:ext cx="2752482" cy="602291"/>
            </a:xfrm>
            <a:prstGeom prst="wedgeRectCallout">
              <a:avLst>
                <a:gd name="adj1" fmla="val -20344"/>
                <a:gd name="adj2" fmla="val 8557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normAutofit/>
            </a:bodyPr>
            <a:lstStyle/>
            <a:p>
              <a:pPr algn="ctr"/>
              <a:endParaRPr lang="en-US" dirty="0"/>
            </a:p>
          </p:txBody>
        </p:sp>
        <p:sp>
          <p:nvSpPr>
            <p:cNvPr id="36" name="Text Placeholder 18" descr="Decorative box"/>
            <p:cNvSpPr txBox="1">
              <a:spLocks/>
            </p:cNvSpPr>
            <p:nvPr/>
          </p:nvSpPr>
          <p:spPr>
            <a:xfrm>
              <a:off x="8987864" y="1657129"/>
              <a:ext cx="2752482" cy="1316129"/>
            </a:xfrm>
            <a:prstGeom prst="rect">
              <a:avLst/>
            </a:prstGeom>
            <a:solidFill>
              <a:srgbClr val="FCEDE1"/>
            </a:solidFill>
          </p:spPr>
          <p:txBody>
            <a:bodyPr anchor="b"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t>Claiming funds in EGMS</a:t>
              </a:r>
            </a:p>
          </p:txBody>
        </p:sp>
        <p:sp>
          <p:nvSpPr>
            <p:cNvPr id="37" name="Text Placeholder 2"/>
            <p:cNvSpPr txBox="1">
              <a:spLocks/>
            </p:cNvSpPr>
            <p:nvPr/>
          </p:nvSpPr>
          <p:spPr>
            <a:xfrm>
              <a:off x="8987865" y="2969329"/>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Quarterly</a:t>
              </a:r>
            </a:p>
          </p:txBody>
        </p:sp>
      </p:grpSp>
      <p:grpSp>
        <p:nvGrpSpPr>
          <p:cNvPr id="10" name="Group 9" descr="timeline box" title="timeline box"/>
          <p:cNvGrpSpPr/>
          <p:nvPr/>
        </p:nvGrpSpPr>
        <p:grpSpPr>
          <a:xfrm>
            <a:off x="1812651" y="4172856"/>
            <a:ext cx="2752483" cy="1910812"/>
            <a:chOff x="1812651" y="4172856"/>
            <a:chExt cx="2752483" cy="1910812"/>
          </a:xfrm>
        </p:grpSpPr>
        <p:sp>
          <p:nvSpPr>
            <p:cNvPr id="29" name="Rectangular Callout 28" descr="Decorative box"/>
            <p:cNvSpPr/>
            <p:nvPr/>
          </p:nvSpPr>
          <p:spPr>
            <a:xfrm rot="10800000" flipH="1">
              <a:off x="1812651" y="4172856"/>
              <a:ext cx="2746754" cy="602291"/>
            </a:xfrm>
            <a:prstGeom prst="wedgeRectCallout">
              <a:avLst>
                <a:gd name="adj1" fmla="val -20344"/>
                <a:gd name="adj2" fmla="val 855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18" descr="Decorative box"/>
            <p:cNvSpPr txBox="1">
              <a:spLocks/>
            </p:cNvSpPr>
            <p:nvPr/>
          </p:nvSpPr>
          <p:spPr>
            <a:xfrm>
              <a:off x="1812651" y="4767538"/>
              <a:ext cx="2746754" cy="1316130"/>
            </a:xfrm>
            <a:prstGeom prst="rect">
              <a:avLst/>
            </a:prstGeom>
            <a:solidFill>
              <a:srgbClr val="FCF4F8"/>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accent2"/>
                  </a:solidFill>
                </a:rPr>
                <a:t>Final allocations posted</a:t>
              </a:r>
            </a:p>
          </p:txBody>
        </p:sp>
        <p:sp>
          <p:nvSpPr>
            <p:cNvPr id="31" name="Text Placeholder 2"/>
            <p:cNvSpPr txBox="1">
              <a:spLocks/>
            </p:cNvSpPr>
            <p:nvPr/>
          </p:nvSpPr>
          <p:spPr>
            <a:xfrm>
              <a:off x="1812652" y="4190382"/>
              <a:ext cx="2752482" cy="586760"/>
            </a:xfrm>
            <a:prstGeom prst="rect">
              <a:avLst/>
            </a:prstGeom>
            <a:solidFill>
              <a:schemeClr val="accent2"/>
            </a:solidFill>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July</a:t>
              </a:r>
            </a:p>
          </p:txBody>
        </p:sp>
      </p:grpSp>
      <p:grpSp>
        <p:nvGrpSpPr>
          <p:cNvPr id="9" name="Group 8" descr="timeline box" title="timeline box"/>
          <p:cNvGrpSpPr/>
          <p:nvPr/>
        </p:nvGrpSpPr>
        <p:grpSpPr>
          <a:xfrm>
            <a:off x="4703601" y="4172856"/>
            <a:ext cx="2766399" cy="1918421"/>
            <a:chOff x="4703601" y="4172856"/>
            <a:chExt cx="2766399" cy="1918421"/>
          </a:xfrm>
        </p:grpSpPr>
        <p:sp>
          <p:nvSpPr>
            <p:cNvPr id="38" name="Rectangular Callout 37" descr="Decorative box"/>
            <p:cNvSpPr/>
            <p:nvPr/>
          </p:nvSpPr>
          <p:spPr>
            <a:xfrm rot="10800000" flipH="1">
              <a:off x="4717517" y="4172856"/>
              <a:ext cx="2746754" cy="602291"/>
            </a:xfrm>
            <a:prstGeom prst="wedgeRectCallout">
              <a:avLst>
                <a:gd name="adj1" fmla="val -20344"/>
                <a:gd name="adj2" fmla="val 855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18" descr="Decorative box"/>
            <p:cNvSpPr txBox="1">
              <a:spLocks/>
            </p:cNvSpPr>
            <p:nvPr/>
          </p:nvSpPr>
          <p:spPr>
            <a:xfrm>
              <a:off x="4703601" y="4775147"/>
              <a:ext cx="2746754" cy="1316130"/>
            </a:xfrm>
            <a:prstGeom prst="rect">
              <a:avLst/>
            </a:prstGeom>
            <a:solidFill>
              <a:srgbClr val="F0F4E6"/>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accent5"/>
                  </a:solidFill>
                </a:rPr>
                <a:t>Prerequisites due</a:t>
              </a:r>
            </a:p>
            <a:p>
              <a:pPr algn="ctr"/>
              <a:r>
                <a:rPr lang="en-US" sz="1700" dirty="0">
                  <a:solidFill>
                    <a:schemeClr val="accent5"/>
                  </a:solidFill>
                </a:rPr>
                <a:t>Contacts</a:t>
              </a:r>
            </a:p>
            <a:p>
              <a:pPr algn="ctr"/>
              <a:r>
                <a:rPr lang="en-US" sz="1700" dirty="0">
                  <a:solidFill>
                    <a:schemeClr val="accent5"/>
                  </a:solidFill>
                </a:rPr>
                <a:t>Private Schools</a:t>
              </a:r>
            </a:p>
            <a:p>
              <a:pPr algn="ctr"/>
              <a:r>
                <a:rPr lang="en-US" sz="1700" dirty="0">
                  <a:solidFill>
                    <a:schemeClr val="accent5"/>
                  </a:solidFill>
                </a:rPr>
                <a:t>Consolidated Spending</a:t>
              </a:r>
            </a:p>
          </p:txBody>
        </p:sp>
        <p:sp>
          <p:nvSpPr>
            <p:cNvPr id="40" name="Text Placeholder 2"/>
            <p:cNvSpPr txBox="1">
              <a:spLocks/>
            </p:cNvSpPr>
            <p:nvPr/>
          </p:nvSpPr>
          <p:spPr>
            <a:xfrm>
              <a:off x="4717518" y="4190382"/>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October 1</a:t>
              </a:r>
            </a:p>
          </p:txBody>
        </p:sp>
      </p:grpSp>
      <p:grpSp>
        <p:nvGrpSpPr>
          <p:cNvPr id="8" name="Group 7" descr="timeline box" title="timeline box"/>
          <p:cNvGrpSpPr/>
          <p:nvPr/>
        </p:nvGrpSpPr>
        <p:grpSpPr>
          <a:xfrm>
            <a:off x="7614196" y="4172859"/>
            <a:ext cx="2752483" cy="1910811"/>
            <a:chOff x="7614196" y="4172859"/>
            <a:chExt cx="2752483" cy="1910811"/>
          </a:xfrm>
        </p:grpSpPr>
        <p:sp>
          <p:nvSpPr>
            <p:cNvPr id="41" name="Rectangular Callout 40" descr="Decorative box"/>
            <p:cNvSpPr/>
            <p:nvPr/>
          </p:nvSpPr>
          <p:spPr>
            <a:xfrm rot="10800000" flipH="1">
              <a:off x="7614196" y="4172859"/>
              <a:ext cx="2746754" cy="602291"/>
            </a:xfrm>
            <a:prstGeom prst="wedgeRectCallout">
              <a:avLst>
                <a:gd name="adj1" fmla="val -20344"/>
                <a:gd name="adj2" fmla="val 8557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endParaRPr>
            </a:p>
          </p:txBody>
        </p:sp>
        <p:sp>
          <p:nvSpPr>
            <p:cNvPr id="42" name="Text Placeholder 18" descr="Decorative box"/>
            <p:cNvSpPr txBox="1">
              <a:spLocks/>
            </p:cNvSpPr>
            <p:nvPr/>
          </p:nvSpPr>
          <p:spPr>
            <a:xfrm>
              <a:off x="7614196" y="4767541"/>
              <a:ext cx="2746754" cy="1316129"/>
            </a:xfrm>
            <a:prstGeom prst="rect">
              <a:avLst/>
            </a:prstGeom>
            <a:solidFill>
              <a:srgbClr val="FCEDE1"/>
            </a:solidFill>
          </p:spPr>
          <p:txBody>
            <a:bodyPr anchor="t" anchorCtr="0">
              <a:normAutofit/>
            </a:bodyPr>
            <a:lstStyle>
              <a:lvl1pPr marL="1188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1pPr>
              <a:lvl2pPr marL="2286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2pPr>
              <a:lvl3pPr marL="34747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3pPr>
              <a:lvl4pPr marL="438912"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4pPr>
              <a:lvl5pPr marL="457200" indent="-118872" algn="l" defTabSz="914400" rtl="0" eaLnBrk="1" latinLnBrk="0" hangingPunct="1">
                <a:lnSpc>
                  <a:spcPct val="90000"/>
                </a:lnSpc>
                <a:spcBef>
                  <a:spcPts val="200"/>
                </a:spcBef>
                <a:buFont typeface="Arial" panose="020B0604020202020204" pitchFamily="34" charset="0"/>
                <a:buChar char="•"/>
                <a:defRPr lang="en-US"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accent3"/>
                  </a:solidFill>
                </a:rPr>
                <a:t>Carryover CIP Budget Narratives due</a:t>
              </a:r>
            </a:p>
          </p:txBody>
        </p:sp>
        <p:sp>
          <p:nvSpPr>
            <p:cNvPr id="43" name="Text Placeholder 2"/>
            <p:cNvSpPr txBox="1">
              <a:spLocks/>
            </p:cNvSpPr>
            <p:nvPr/>
          </p:nvSpPr>
          <p:spPr>
            <a:xfrm>
              <a:off x="7614197" y="4190385"/>
              <a:ext cx="2752482" cy="586760"/>
            </a:xfrm>
            <a:prstGeom prst="rect">
              <a:avLst/>
            </a:prstGeom>
          </p:spPr>
          <p:txBody>
            <a:bodyPr anchor="ctr" anchorCtr="1">
              <a:normAutofit/>
            </a:bodyPr>
            <a:lstStyle>
              <a:lvl1pPr marL="0" indent="0" algn="l" defTabSz="914400" rtl="0" eaLnBrk="1" latinLnBrk="0" hangingPunct="1">
                <a:lnSpc>
                  <a:spcPct val="90000"/>
                </a:lnSpc>
                <a:spcBef>
                  <a:spcPts val="1000"/>
                </a:spcBef>
                <a:buFont typeface="Arial" panose="020B0604020202020204" pitchFamily="34" charset="0"/>
                <a:buNone/>
                <a:defRPr lang="en-US" sz="24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en-US"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US"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January</a:t>
              </a:r>
            </a:p>
          </p:txBody>
        </p:sp>
      </p:grpSp>
      <p:sp>
        <p:nvSpPr>
          <p:cNvPr id="50" name="Oval 49">
            <a:extLst>
              <a:ext uri="{C183D7F6-B498-43B3-948B-1728B52AA6E4}">
                <adec:decorative xmlns:adec="http://schemas.microsoft.com/office/drawing/2017/decorative" val="1"/>
              </a:ext>
            </a:extLst>
          </p:cNvPr>
          <p:cNvSpPr/>
          <p:nvPr/>
        </p:nvSpPr>
        <p:spPr>
          <a:xfrm>
            <a:off x="9735682" y="3812294"/>
            <a:ext cx="134458" cy="134458"/>
          </a:xfrm>
          <a:prstGeom prst="ellipse">
            <a:avLst/>
          </a:prstGeom>
          <a:solidFill>
            <a:schemeClr val="tx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sp>
        <p:nvSpPr>
          <p:cNvPr id="48" name="Oval 47">
            <a:extLst>
              <a:ext uri="{C183D7F6-B498-43B3-948B-1728B52AA6E4}">
                <adec:decorative xmlns:adec="http://schemas.microsoft.com/office/drawing/2017/decorative" val="1"/>
              </a:ext>
            </a:extLst>
          </p:cNvPr>
          <p:cNvSpPr/>
          <p:nvPr/>
        </p:nvSpPr>
        <p:spPr>
          <a:xfrm>
            <a:off x="8359598" y="3805525"/>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 48">
            <a:extLst>
              <a:ext uri="{C183D7F6-B498-43B3-948B-1728B52AA6E4}">
                <adec:decorative xmlns:adec="http://schemas.microsoft.com/office/drawing/2017/decorative" val="1"/>
              </a:ext>
            </a:extLst>
          </p:cNvPr>
          <p:cNvSpPr/>
          <p:nvPr/>
        </p:nvSpPr>
        <p:spPr>
          <a:xfrm>
            <a:off x="6902833" y="3812293"/>
            <a:ext cx="134458" cy="134458"/>
          </a:xfrm>
          <a:prstGeom prst="ellipse">
            <a:avLst/>
          </a:prstGeom>
          <a:solidFill>
            <a:schemeClr val="accent5"/>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7" name="Oval 46">
            <a:extLst>
              <a:ext uri="{C183D7F6-B498-43B3-948B-1728B52AA6E4}">
                <adec:decorative xmlns:adec="http://schemas.microsoft.com/office/drawing/2017/decorative" val="1"/>
              </a:ext>
            </a:extLst>
          </p:cNvPr>
          <p:cNvSpPr/>
          <p:nvPr/>
        </p:nvSpPr>
        <p:spPr>
          <a:xfrm>
            <a:off x="5465233" y="3805521"/>
            <a:ext cx="134458" cy="134458"/>
          </a:xfrm>
          <a:prstGeom prst="ellipse">
            <a:avLst/>
          </a:prstGeom>
          <a:solidFill>
            <a:schemeClr val="accent4"/>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6" name="Oval 45">
            <a:extLst>
              <a:ext uri="{C183D7F6-B498-43B3-948B-1728B52AA6E4}">
                <adec:decorative xmlns:adec="http://schemas.microsoft.com/office/drawing/2017/decorative" val="1"/>
              </a:ext>
            </a:extLst>
          </p:cNvPr>
          <p:cNvSpPr/>
          <p:nvPr/>
        </p:nvSpPr>
        <p:spPr>
          <a:xfrm>
            <a:off x="4047574" y="3812293"/>
            <a:ext cx="134458" cy="134458"/>
          </a:xfrm>
          <a:prstGeom prst="ellipse">
            <a:avLst/>
          </a:prstGeom>
          <a:solidFill>
            <a:schemeClr val="accent2"/>
          </a:solidFill>
          <a:ln w="28575">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45" name="Oval 44">
            <a:extLst>
              <a:ext uri="{C183D7F6-B498-43B3-948B-1728B52AA6E4}">
                <adec:decorative xmlns:adec="http://schemas.microsoft.com/office/drawing/2017/decorative" val="1"/>
              </a:ext>
            </a:extLst>
          </p:cNvPr>
          <p:cNvSpPr/>
          <p:nvPr/>
        </p:nvSpPr>
        <p:spPr>
          <a:xfrm>
            <a:off x="2554951" y="3805521"/>
            <a:ext cx="134458" cy="134458"/>
          </a:xfrm>
          <a:prstGeom prst="ellipse">
            <a:avLst/>
          </a:prstGeom>
          <a:solidFill>
            <a:schemeClr val="accent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C183D7F6-B498-43B3-948B-1728B52AA6E4}">
                <adec:decorative xmlns:adec="http://schemas.microsoft.com/office/drawing/2017/decorative" val="1"/>
              </a:ext>
            </a:extLst>
          </p:cNvPr>
          <p:cNvSpPr/>
          <p:nvPr/>
        </p:nvSpPr>
        <p:spPr>
          <a:xfrm>
            <a:off x="1192313" y="3812290"/>
            <a:ext cx="134458" cy="134458"/>
          </a:xfrm>
          <a:prstGeom prst="ellipse">
            <a:avLst/>
          </a:prstGeom>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C183D7F6-B498-43B3-948B-1728B52AA6E4}">
                <adec:decorative xmlns:adec="http://schemas.microsoft.com/office/drawing/2017/decorative" val="1"/>
              </a:ext>
            </a:extLst>
          </p:cNvPr>
          <p:cNvSpPr/>
          <p:nvPr/>
        </p:nvSpPr>
        <p:spPr>
          <a:xfrm>
            <a:off x="206188" y="3841379"/>
            <a:ext cx="11775141" cy="71709"/>
          </a:xfrm>
          <a:prstGeom prst="rect">
            <a:avLst/>
          </a:prstGeom>
          <a:solidFill>
            <a:schemeClr val="tx1">
              <a:lumMod val="50000"/>
              <a:lumOff val="50000"/>
            </a:schemeClr>
          </a:solidFill>
          <a:ln>
            <a:noFill/>
          </a:ln>
        </p:spPr>
        <p:style>
          <a:lnRef idx="0">
            <a:scrgbClr r="0" g="0" b="0"/>
          </a:lnRef>
          <a:fillRef idx="0">
            <a:scrgbClr r="0" g="0" b="0"/>
          </a:fillRef>
          <a:effectRef idx="0">
            <a:scrgbClr r="0" g="0" b="0"/>
          </a:effectRef>
          <a:fontRef idx="minor">
            <a:schemeClr val="lt1"/>
          </a:fontRef>
        </p:style>
        <p:txBody>
          <a:bodyPr rtlCol="0" anchor="ctr">
            <a:noAutofit/>
          </a:bodyPr>
          <a:lstStyle/>
          <a:p>
            <a:pPr algn="ctr"/>
            <a:endParaRPr lang="en-US" dirty="0"/>
          </a:p>
        </p:txBody>
      </p:sp>
      <p:sp>
        <p:nvSpPr>
          <p:cNvPr id="2" name="Footer Placeholder 1">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3" name="Slide Number Placeholder 2"/>
          <p:cNvSpPr>
            <a:spLocks noGrp="1"/>
          </p:cNvSpPr>
          <p:nvPr>
            <p:ph type="sldNum" sz="quarter" idx="12"/>
          </p:nvPr>
        </p:nvSpPr>
        <p:spPr/>
        <p:txBody>
          <a:bodyPr/>
          <a:lstStyle/>
          <a:p>
            <a:fld id="{357F5B69-6281-4C1F-8C38-6DA0F56DA430}" type="slidenum">
              <a:rPr lang="en-US" smtClean="0"/>
              <a:t>4</a:t>
            </a:fld>
            <a:endParaRPr lang="en-US" dirty="0"/>
          </a:p>
        </p:txBody>
      </p:sp>
    </p:spTree>
    <p:extLst>
      <p:ext uri="{BB962C8B-B14F-4D97-AF65-F5344CB8AC3E}">
        <p14:creationId xmlns:p14="http://schemas.microsoft.com/office/powerpoint/2010/main" val="2414971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Reconciliation Basics</a:t>
            </a:r>
          </a:p>
        </p:txBody>
      </p:sp>
      <p:sp>
        <p:nvSpPr>
          <p:cNvPr id="18435" name="Content Placeholder 2"/>
          <p:cNvSpPr>
            <a:spLocks noGrp="1"/>
          </p:cNvSpPr>
          <p:nvPr>
            <p:ph idx="1"/>
          </p:nvPr>
        </p:nvSpPr>
        <p:spPr>
          <a:xfrm>
            <a:off x="717176" y="1825625"/>
            <a:ext cx="9812712" cy="4109010"/>
          </a:xfrm>
        </p:spPr>
        <p:txBody>
          <a:bodyPr>
            <a:normAutofit lnSpcReduction="10000"/>
          </a:bodyPr>
          <a:lstStyle/>
          <a:p>
            <a:r>
              <a:rPr lang="en-US" sz="3200" b="1" dirty="0"/>
              <a:t>What: </a:t>
            </a:r>
            <a:r>
              <a:rPr lang="en-US" sz="3200" dirty="0"/>
              <a:t>Ensuring actual spending aligns to narrative</a:t>
            </a:r>
          </a:p>
          <a:p>
            <a:endParaRPr lang="en-US" sz="1000" dirty="0"/>
          </a:p>
          <a:p>
            <a:r>
              <a:rPr lang="en-US" sz="3200" b="1" dirty="0"/>
              <a:t>Why: </a:t>
            </a:r>
            <a:r>
              <a:rPr lang="en-US" sz="3200" dirty="0"/>
              <a:t>Demonstrate that each award is used as intended</a:t>
            </a:r>
          </a:p>
          <a:p>
            <a:pPr lvl="1"/>
            <a:r>
              <a:rPr lang="en-US" sz="2800" dirty="0"/>
              <a:t>Identify transaction errors</a:t>
            </a:r>
          </a:p>
          <a:p>
            <a:pPr lvl="1"/>
            <a:r>
              <a:rPr lang="en-US" sz="2800" dirty="0"/>
              <a:t>Ensure that award expenditures are complete</a:t>
            </a:r>
          </a:p>
          <a:p>
            <a:pPr lvl="1"/>
            <a:r>
              <a:rPr lang="en-US" sz="2800" dirty="0"/>
              <a:t>Plan for remaining funds as carryover</a:t>
            </a:r>
          </a:p>
          <a:p>
            <a:pPr lvl="1"/>
            <a:endParaRPr lang="en-US" sz="1000" dirty="0"/>
          </a:p>
          <a:p>
            <a:r>
              <a:rPr lang="en-US" sz="3200" b="1" dirty="0"/>
              <a:t>When: </a:t>
            </a:r>
            <a:r>
              <a:rPr lang="en-US" sz="3200" dirty="0"/>
              <a:t>At least annually (quarterly is better)</a:t>
            </a:r>
          </a:p>
          <a:p>
            <a:pPr lvl="1"/>
            <a:r>
              <a:rPr lang="en-US" sz="2800" dirty="0"/>
              <a:t>Anytime a new activity is added</a:t>
            </a:r>
          </a:p>
          <a:p>
            <a:pPr lvl="1"/>
            <a:r>
              <a:rPr lang="en-US" sz="2800" dirty="0"/>
              <a:t>If the change is 10% or more</a:t>
            </a:r>
          </a:p>
          <a:p>
            <a:pPr lvl="1"/>
            <a:endParaRPr lang="en-US" sz="2800" dirty="0"/>
          </a:p>
          <a:p>
            <a:pPr>
              <a:spcBef>
                <a:spcPts val="0"/>
              </a:spcBef>
              <a:buClr>
                <a:schemeClr val="dk1"/>
              </a:buClr>
              <a:buSzPts val="2400"/>
            </a:pPr>
            <a:endParaRPr lang="en-US" altLang="en-US" sz="2800" dirty="0">
              <a:latin typeface="Calibri" panose="020F0502020204030204" pitchFamily="34" charset="0"/>
              <a:cs typeface="Calibri" panose="020F0502020204030204" pitchFamily="34" charset="0"/>
            </a:endParaRPr>
          </a:p>
        </p:txBody>
      </p:sp>
      <p:sp>
        <p:nvSpPr>
          <p:cNvPr id="6" name="Footer Placeholder 2">
            <a:extLst>
              <a:ext uri="{C183D7F6-B498-43B3-948B-1728B52AA6E4}">
                <adec:decorative xmlns:adec="http://schemas.microsoft.com/office/drawing/2017/decorative" val="1"/>
              </a:ext>
            </a:extLst>
          </p:cNvPr>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7" name="Picture Placeholder 5">
            <a:extLs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5769" b="7854"/>
          <a:stretch/>
        </p:blipFill>
        <p:spPr>
          <a:xfrm>
            <a:off x="9229726" y="3429000"/>
            <a:ext cx="1989274" cy="1831044"/>
          </a:xfrm>
          <a:prstGeom prst="rect">
            <a:avLst/>
          </a:prstGeom>
        </p:spPr>
      </p:pic>
      <p:sp>
        <p:nvSpPr>
          <p:cNvPr id="2" name="Slide Number Placeholder 2">
            <a:extLst>
              <a:ext uri="{FF2B5EF4-FFF2-40B4-BE49-F238E27FC236}">
                <a16:creationId xmlns:a16="http://schemas.microsoft.com/office/drawing/2014/main" id="{6DEEFE98-1A16-8C30-1641-E217B80BD0E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3507186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C5B48A6-076C-93F5-B308-154F6EDD4E6C}"/>
              </a:ext>
            </a:extLst>
          </p:cNvPr>
          <p:cNvSpPr>
            <a:spLocks noGrp="1"/>
          </p:cNvSpPr>
          <p:nvPr>
            <p:ph type="title"/>
          </p:nvPr>
        </p:nvSpPr>
        <p:spPr/>
        <p:txBody>
          <a:bodyPr/>
          <a:lstStyle/>
          <a:p>
            <a:r>
              <a:rPr lang="en-US" dirty="0"/>
              <a:t>Ensuring Alignment with Personnel Costs</a:t>
            </a:r>
          </a:p>
        </p:txBody>
      </p:sp>
      <p:graphicFrame>
        <p:nvGraphicFramePr>
          <p:cNvPr id="6" name="Content Placeholder 5" descr="Image:&#10;Positions described in Budget Narrative&#10;Object codes in Expenditure Reports&#10;Time and Effort Reporting">
            <a:extLst>
              <a:ext uri="{FF2B5EF4-FFF2-40B4-BE49-F238E27FC236}">
                <a16:creationId xmlns:a16="http://schemas.microsoft.com/office/drawing/2014/main" id="{ABFF7CC2-AEB3-D968-7C3D-99B0DCF35FBF}"/>
              </a:ext>
            </a:extLst>
          </p:cNvPr>
          <p:cNvGraphicFramePr>
            <a:graphicFrameLocks noGrp="1"/>
          </p:cNvGraphicFramePr>
          <p:nvPr>
            <p:ph idx="1"/>
            <p:extLst>
              <p:ext uri="{D42A27DB-BD31-4B8C-83A1-F6EECF244321}">
                <p14:modId xmlns:p14="http://schemas.microsoft.com/office/powerpoint/2010/main" val="2610081113"/>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B47C75DE-D20D-47BA-F4B8-B1CBF66B71A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C64D4E04-2E48-805C-9CCA-13272249C032}"/>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
        <p:nvSpPr>
          <p:cNvPr id="7" name="TextBox 6">
            <a:extLst>
              <a:ext uri="{FF2B5EF4-FFF2-40B4-BE49-F238E27FC236}">
                <a16:creationId xmlns:a16="http://schemas.microsoft.com/office/drawing/2014/main" id="{AB6B214B-618A-6E2D-4E83-03089BFCAD21}"/>
              </a:ext>
              <a:ext uri="{C183D7F6-B498-43B3-948B-1728B52AA6E4}">
                <adec:decorative xmlns:adec="http://schemas.microsoft.com/office/drawing/2017/decorative" val="1"/>
              </a:ext>
            </a:extLst>
          </p:cNvPr>
          <p:cNvSpPr txBox="1"/>
          <p:nvPr/>
        </p:nvSpPr>
        <p:spPr>
          <a:xfrm>
            <a:off x="856343" y="5225143"/>
            <a:ext cx="10929257" cy="8128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765668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6E3081-E97A-54BD-AC2E-E1CE532ED073}"/>
              </a:ext>
            </a:extLst>
          </p:cNvPr>
          <p:cNvSpPr>
            <a:spLocks noGrp="1"/>
          </p:cNvSpPr>
          <p:nvPr>
            <p:ph type="title"/>
          </p:nvPr>
        </p:nvSpPr>
        <p:spPr/>
        <p:txBody>
          <a:bodyPr>
            <a:normAutofit/>
          </a:bodyPr>
          <a:lstStyle/>
          <a:p>
            <a:r>
              <a:rPr lang="en-US" dirty="0"/>
              <a:t>Checking for Understanding</a:t>
            </a:r>
          </a:p>
        </p:txBody>
      </p:sp>
      <p:sp>
        <p:nvSpPr>
          <p:cNvPr id="2" name="Content Placeholder 1">
            <a:extLst>
              <a:ext uri="{FF2B5EF4-FFF2-40B4-BE49-F238E27FC236}">
                <a16:creationId xmlns:a16="http://schemas.microsoft.com/office/drawing/2014/main" id="{B8D25E31-CD4C-6A50-0FBA-63319F924D15}"/>
              </a:ext>
            </a:extLst>
          </p:cNvPr>
          <p:cNvSpPr>
            <a:spLocks noGrp="1"/>
          </p:cNvSpPr>
          <p:nvPr>
            <p:ph idx="1"/>
          </p:nvPr>
        </p:nvSpPr>
        <p:spPr>
          <a:xfrm>
            <a:off x="717176" y="1660239"/>
            <a:ext cx="10784542" cy="4479554"/>
          </a:xfrm>
        </p:spPr>
        <p:txBody>
          <a:bodyPr>
            <a:noAutofit/>
          </a:bodyPr>
          <a:lstStyle/>
          <a:p>
            <a:r>
              <a:rPr lang="en-US" dirty="0"/>
              <a:t>Personnel costs came in lower than projected for participation in professional learning. The district would like to use the remaining funds to pay a higher percentage of an already approved instructional coaching position.</a:t>
            </a:r>
          </a:p>
          <a:p>
            <a:pPr lvl="1"/>
            <a:r>
              <a:rPr lang="en-US" b="1" i="1" dirty="0"/>
              <a:t>NO, unless </a:t>
            </a:r>
            <a:r>
              <a:rPr lang="en-US" i="1" dirty="0"/>
              <a:t>the change in the costs is more than 10% for either activity.</a:t>
            </a:r>
          </a:p>
          <a:p>
            <a:r>
              <a:rPr lang="en-US" dirty="0"/>
              <a:t>The district was unable to hire for an EA position in one of the Title I-A schools. The school would like to use the funds to support a new activity aligned to the school plan.</a:t>
            </a:r>
          </a:p>
          <a:p>
            <a:pPr lvl="1"/>
            <a:r>
              <a:rPr lang="en-US" b="1" i="1" dirty="0"/>
              <a:t>YES</a:t>
            </a:r>
            <a:r>
              <a:rPr lang="en-US" i="1" dirty="0"/>
              <a:t>, because a new activity is proposed.</a:t>
            </a:r>
          </a:p>
          <a:p>
            <a:r>
              <a:rPr lang="en-US" dirty="0"/>
              <a:t>A training had to be rescheduled. Staff will attend the same training, but on a different day and at a different location. </a:t>
            </a:r>
          </a:p>
          <a:p>
            <a:pPr lvl="1"/>
            <a:r>
              <a:rPr lang="en-US" b="1" i="1" dirty="0"/>
              <a:t>IT DEPENDS. </a:t>
            </a:r>
            <a:r>
              <a:rPr lang="en-US" i="1" dirty="0"/>
              <a:t>Will there be any new costs incurred by traveling to the new location? Are the same number of staff attending?</a:t>
            </a:r>
          </a:p>
          <a:p>
            <a:pPr lvl="1"/>
            <a:endParaRPr lang="en-US" sz="2600" dirty="0"/>
          </a:p>
        </p:txBody>
      </p:sp>
      <p:sp>
        <p:nvSpPr>
          <p:cNvPr id="3" name="Footer Placeholder 2">
            <a:extLst>
              <a:ext uri="{FF2B5EF4-FFF2-40B4-BE49-F238E27FC236}">
                <a16:creationId xmlns:a16="http://schemas.microsoft.com/office/drawing/2014/main" id="{FE42F807-7219-76B2-06FD-46E6CE23665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141D5DF1-423B-51A5-6EC8-336AAB01D17D}"/>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42102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arn(inVertical)">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barn(inVertical)">
                                      <p:cBhvr>
                                        <p:cTn id="31" dur="500"/>
                                        <p:tgtEl>
                                          <p:spTgt spid="2">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5" end="5"/>
                                            </p:txEl>
                                          </p:spTgt>
                                        </p:tgtEl>
                                        <p:attrNameLst>
                                          <p:attrName>style.visibility</p:attrName>
                                        </p:attrNameLst>
                                      </p:cBhvr>
                                      <p:to>
                                        <p:strVal val="visible"/>
                                      </p:to>
                                    </p:set>
                                    <p:animEffect transition="in" filter="fade">
                                      <p:cBhvr>
                                        <p:cTn id="36" dur="1000"/>
                                        <p:tgtEl>
                                          <p:spTgt spid="2">
                                            <p:txEl>
                                              <p:pRg st="5" end="5"/>
                                            </p:txEl>
                                          </p:spTgt>
                                        </p:tgtEl>
                                      </p:cBhvr>
                                    </p:animEffect>
                                    <p:anim calcmode="lin" valueType="num">
                                      <p:cBhvr>
                                        <p:cTn id="3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Have a Game Plan</a:t>
            </a:r>
          </a:p>
        </p:txBody>
      </p:sp>
      <p:sp>
        <p:nvSpPr>
          <p:cNvPr id="2" name="Content Placeholder 1"/>
          <p:cNvSpPr>
            <a:spLocks noGrp="1"/>
          </p:cNvSpPr>
          <p:nvPr>
            <p:ph idx="1"/>
          </p:nvPr>
        </p:nvSpPr>
        <p:spPr>
          <a:xfrm>
            <a:off x="5225622" y="509200"/>
            <a:ext cx="6172200" cy="5995718"/>
          </a:xfrm>
        </p:spPr>
        <p:txBody>
          <a:bodyPr>
            <a:normAutofit/>
          </a:bodyPr>
          <a:lstStyle/>
          <a:p>
            <a:pPr marL="0" indent="0">
              <a:spcAft>
                <a:spcPts val="600"/>
              </a:spcAft>
              <a:buNone/>
            </a:pPr>
            <a:r>
              <a:rPr lang="en-US" sz="3200" dirty="0"/>
              <a:t>Current year narratives</a:t>
            </a:r>
          </a:p>
          <a:p>
            <a:pPr lvl="1">
              <a:spcAft>
                <a:spcPts val="600"/>
              </a:spcAft>
            </a:pPr>
            <a:r>
              <a:rPr lang="en-US" sz="2800" dirty="0"/>
              <a:t>Hit REVISE in </a:t>
            </a:r>
            <a:r>
              <a:rPr lang="en-US" sz="2800" dirty="0">
                <a:hlinkClick r:id="rId3"/>
              </a:rPr>
              <a:t>CIP Budget Narrative dashboard </a:t>
            </a:r>
            <a:endParaRPr lang="en-US" sz="2800" dirty="0"/>
          </a:p>
          <a:p>
            <a:pPr lvl="1">
              <a:spcAft>
                <a:spcPts val="600"/>
              </a:spcAft>
            </a:pPr>
            <a:r>
              <a:rPr lang="en-US" sz="2800" dirty="0"/>
              <a:t>Resubmit for review</a:t>
            </a:r>
          </a:p>
          <a:p>
            <a:pPr marL="0" indent="0">
              <a:spcAft>
                <a:spcPts val="600"/>
              </a:spcAft>
              <a:buNone/>
            </a:pPr>
            <a:r>
              <a:rPr lang="en-US" sz="3200" dirty="0"/>
              <a:t>Approved Carryover Narratives</a:t>
            </a:r>
          </a:p>
          <a:p>
            <a:pPr lvl="1">
              <a:spcAft>
                <a:spcPts val="600"/>
              </a:spcAft>
            </a:pPr>
            <a:r>
              <a:rPr lang="en-US" sz="2800" dirty="0"/>
              <a:t>Complete the </a:t>
            </a:r>
            <a:r>
              <a:rPr lang="en-US" sz="2800" dirty="0">
                <a:hlinkClick r:id="rId4"/>
              </a:rPr>
              <a:t>Carryover Revision Request form</a:t>
            </a:r>
            <a:endParaRPr lang="en-US" sz="3200" dirty="0"/>
          </a:p>
          <a:p>
            <a:pPr marL="0" indent="0">
              <a:spcAft>
                <a:spcPts val="600"/>
              </a:spcAft>
              <a:buNone/>
            </a:pPr>
            <a:r>
              <a:rPr lang="en-US" sz="3200" dirty="0"/>
              <a:t>Fiscal returns to ODE</a:t>
            </a:r>
          </a:p>
          <a:p>
            <a:pPr lvl="1">
              <a:spcAft>
                <a:spcPts val="600"/>
              </a:spcAft>
            </a:pPr>
            <a:r>
              <a:rPr lang="en-US" sz="2800" dirty="0">
                <a:hlinkClick r:id="rId5"/>
              </a:rPr>
              <a:t>Reimbursement </a:t>
            </a:r>
            <a:r>
              <a:rPr lang="en-US" sz="2800" dirty="0" err="1">
                <a:hlinkClick r:id="rId5"/>
              </a:rPr>
              <a:t>SmartSheet</a:t>
            </a:r>
            <a:endParaRPr lang="en-US" sz="2800" dirty="0"/>
          </a:p>
          <a:p>
            <a:pPr marL="0" indent="0">
              <a:spcAft>
                <a:spcPts val="600"/>
              </a:spcAft>
              <a:buNone/>
            </a:pPr>
            <a:r>
              <a:rPr lang="en-US" sz="2800" b="1" dirty="0"/>
              <a:t>Don’t forget </a:t>
            </a:r>
            <a:r>
              <a:rPr lang="en-US" sz="2800" dirty="0"/>
              <a:t>to revise private school descriptions if needed for II-A/IV-A</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3"/>
          </p:nvPr>
        </p:nvPicPr>
        <p:blipFill>
          <a:blip r:embed="rId6" cstate="hqprint">
            <a:extLst>
              <a:ext uri="{28A0092B-C50C-407E-A947-70E740481C1C}">
                <a14:useLocalDpi xmlns:a14="http://schemas.microsoft.com/office/drawing/2010/main" val="0"/>
              </a:ext>
            </a:extLst>
          </a:blip>
          <a:srcRect t="8073" b="8073"/>
          <a:stretch>
            <a:fillRect/>
          </a:stretch>
        </p:blipFill>
        <p:spPr>
          <a:xfrm>
            <a:off x="600877" y="2941912"/>
            <a:ext cx="4048126" cy="2483710"/>
          </a:xfrm>
        </p:spPr>
      </p:pic>
    </p:spTree>
    <p:extLst>
      <p:ext uri="{BB962C8B-B14F-4D97-AF65-F5344CB8AC3E}">
        <p14:creationId xmlns:p14="http://schemas.microsoft.com/office/powerpoint/2010/main" val="2078867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Takeaways</a:t>
            </a:r>
          </a:p>
        </p:txBody>
      </p:sp>
      <p:sp>
        <p:nvSpPr>
          <p:cNvPr id="2" name="Content Placeholder 1"/>
          <p:cNvSpPr>
            <a:spLocks noGrp="1"/>
          </p:cNvSpPr>
          <p:nvPr>
            <p:ph idx="1"/>
          </p:nvPr>
        </p:nvSpPr>
        <p:spPr>
          <a:xfrm>
            <a:off x="717175" y="1825624"/>
            <a:ext cx="9441237" cy="4575175"/>
          </a:xfrm>
        </p:spPr>
        <p:txBody>
          <a:bodyPr>
            <a:normAutofit/>
          </a:bodyPr>
          <a:lstStyle/>
          <a:p>
            <a:r>
              <a:rPr lang="en-US" sz="3600" dirty="0"/>
              <a:t>It is okay if plans change</a:t>
            </a:r>
          </a:p>
          <a:p>
            <a:pPr marL="0" indent="0">
              <a:buNone/>
            </a:pPr>
            <a:endParaRPr lang="en-US" sz="3600" dirty="0"/>
          </a:p>
          <a:p>
            <a:r>
              <a:rPr lang="en-US" sz="3600" dirty="0"/>
              <a:t>Expenditures must match approved plans</a:t>
            </a:r>
          </a:p>
          <a:p>
            <a:pPr marL="0" indent="0">
              <a:buNone/>
            </a:pPr>
            <a:endParaRPr lang="en-US" sz="3600" dirty="0"/>
          </a:p>
          <a:p>
            <a:pPr>
              <a:spcBef>
                <a:spcPts val="600"/>
              </a:spcBef>
            </a:pPr>
            <a:r>
              <a:rPr lang="en-US" sz="3600" dirty="0"/>
              <a:t>Accurate reconciliation requires regular communication between fiscal and program staff </a:t>
            </a:r>
          </a:p>
          <a:p>
            <a:pPr marL="0" indent="0">
              <a:spcBef>
                <a:spcPts val="600"/>
              </a:spcBef>
              <a:buNone/>
            </a:pPr>
            <a:endParaRPr 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4270313962"/>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2024-05-10T14:17:36+00:00</Remediation_x0020_Date>
    <Priority xmlns="033ab11c-6041-4f50-b845-c0c38e41b3e3">New</Priority>
  </documentManagement>
</p:properties>
</file>

<file path=customXml/itemProps1.xml><?xml version="1.0" encoding="utf-8"?>
<ds:datastoreItem xmlns:ds="http://schemas.openxmlformats.org/officeDocument/2006/customXml" ds:itemID="{14640209-5317-46EC-8D81-D3B40251460C}"/>
</file>

<file path=customXml/itemProps2.xml><?xml version="1.0" encoding="utf-8"?>
<ds:datastoreItem xmlns:ds="http://schemas.openxmlformats.org/officeDocument/2006/customXml" ds:itemID="{D6AE6CCC-93F7-4994-9BE5-CADF09C813C8}">
  <ds:schemaRefs>
    <ds:schemaRef ds:uri="http://schemas.microsoft.com/sharepoint/v3/contenttype/forms"/>
  </ds:schemaRefs>
</ds:datastoreItem>
</file>

<file path=customXml/itemProps3.xml><?xml version="1.0" encoding="utf-8"?>
<ds:datastoreItem xmlns:ds="http://schemas.openxmlformats.org/officeDocument/2006/customXml" ds:itemID="{201F176F-830C-4930-833D-C44390CFD990}">
  <ds:schemaRefs>
    <ds:schemaRef ds:uri="http://purl.org/dc/elements/1.1/"/>
    <ds:schemaRef ds:uri="http://schemas.microsoft.com/office/2006/metadata/properties"/>
    <ds:schemaRef ds:uri="http://schemas.microsoft.com/sharepoint/v3"/>
    <ds:schemaRef ds:uri="54031767-dd6d-417c-ab73-583408f47564"/>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033ab11c-6041-4f50-b845-c0c38e41b3e3"/>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3154</TotalTime>
  <Words>1126</Words>
  <Application>Microsoft Office PowerPoint</Application>
  <PresentationFormat>Widescreen</PresentationFormat>
  <Paragraphs>163</Paragraphs>
  <Slides>12</Slides>
  <Notes>10</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12</vt:i4>
      </vt:variant>
    </vt:vector>
  </HeadingPairs>
  <TitlesOfParts>
    <vt:vector size="24" baseType="lpstr">
      <vt:lpstr>Arial</vt:lpstr>
      <vt:lpstr>Calibri</vt:lpstr>
      <vt:lpstr>Courier New</vt:lpstr>
      <vt:lpstr>Franklin Gothic Demi</vt:lpstr>
      <vt:lpstr>Segoe UI</vt:lpstr>
      <vt:lpstr>2021ODE</vt:lpstr>
      <vt:lpstr>Green_2021ODE</vt:lpstr>
      <vt:lpstr>Gold_2021ODE</vt:lpstr>
      <vt:lpstr>Orange_2021ODE</vt:lpstr>
      <vt:lpstr>Red_2021ODE</vt:lpstr>
      <vt:lpstr>Teal_2021ODE</vt:lpstr>
      <vt:lpstr>Office Theme</vt:lpstr>
      <vt:lpstr>Reconciling CIP Budget Narratives  &amp; Spending</vt:lpstr>
      <vt:lpstr>Agenda for Today’s Session</vt:lpstr>
      <vt:lpstr>2023-24 FEDERAL FUNDS TIMELINE</vt:lpstr>
      <vt:lpstr>Annual Budget Narrative and Fiscal Timeline</vt:lpstr>
      <vt:lpstr>Reconciliation Basics</vt:lpstr>
      <vt:lpstr>Ensuring Alignment with Personnel Costs</vt:lpstr>
      <vt:lpstr>Checking for Understanding</vt:lpstr>
      <vt:lpstr>Have a Game Plan</vt:lpstr>
      <vt:lpstr>Key Takeaways</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Reconciling Budget Narratives</dc:title>
  <dc:creator>ENGBERG Jennifer * ODE</dc:creator>
  <cp:lastModifiedBy>MARTIN Sarah * ODE</cp:lastModifiedBy>
  <cp:revision>144</cp:revision>
  <dcterms:created xsi:type="dcterms:W3CDTF">2022-08-22T18:22:50Z</dcterms:created>
  <dcterms:modified xsi:type="dcterms:W3CDTF">2024-05-13T15:00:10Z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2024-04-08T21:36:45Z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76426740-cb79-4f65-85be-9a9b2799a164</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