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27" r:id="rId10"/>
  </p:sldMasterIdLst>
  <p:notesMasterIdLst>
    <p:notesMasterId r:id="rId45"/>
  </p:notesMasterIdLst>
  <p:sldIdLst>
    <p:sldId id="293" r:id="rId11"/>
    <p:sldId id="313" r:id="rId12"/>
    <p:sldId id="315" r:id="rId13"/>
    <p:sldId id="273" r:id="rId14"/>
    <p:sldId id="257" r:id="rId15"/>
    <p:sldId id="272" r:id="rId16"/>
    <p:sldId id="479" r:id="rId17"/>
    <p:sldId id="276" r:id="rId18"/>
    <p:sldId id="316" r:id="rId19"/>
    <p:sldId id="477" r:id="rId20"/>
    <p:sldId id="318" r:id="rId21"/>
    <p:sldId id="294" r:id="rId22"/>
    <p:sldId id="298" r:id="rId23"/>
    <p:sldId id="306" r:id="rId24"/>
    <p:sldId id="295" r:id="rId25"/>
    <p:sldId id="304" r:id="rId26"/>
    <p:sldId id="311" r:id="rId27"/>
    <p:sldId id="312" r:id="rId28"/>
    <p:sldId id="480" r:id="rId29"/>
    <p:sldId id="476" r:id="rId30"/>
    <p:sldId id="319" r:id="rId31"/>
    <p:sldId id="269" r:id="rId32"/>
    <p:sldId id="302" r:id="rId33"/>
    <p:sldId id="308" r:id="rId34"/>
    <p:sldId id="303" r:id="rId35"/>
    <p:sldId id="481" r:id="rId36"/>
    <p:sldId id="320" r:id="rId37"/>
    <p:sldId id="321" r:id="rId38"/>
    <p:sldId id="478" r:id="rId39"/>
    <p:sldId id="287" r:id="rId40"/>
    <p:sldId id="279" r:id="rId41"/>
    <p:sldId id="300" r:id="rId42"/>
    <p:sldId id="296" r:id="rId43"/>
    <p:sldId id="297" r:id="rId4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4AF54-9B21-AD42-A368-90B565EEDA73}" name="Sarah Martin" initials="SM" userId="S::MartinS@ode.oregon.gov::5e8297d7-626b-4927-b934-2c5a70fc295f" providerId="AD"/>
  <p188:author id="{1DD10E56-F16B-AC0C-62DD-FD1B6AB55280}" name="ROSS Liz * ODE" initials="RO" userId="S::liz.ross@ode.oregon.gov::aba85315-4ed1-446c-98f0-4cd346920d6f" providerId="AD"/>
  <p188:author id="{4928AF7A-ED14-4C6B-F55C-B8DE6D2967E9}" name="ENGBERG Jennifer * ODE" initials="JE" userId="S::Jennifer.Engberg@ode.oregon.gov::3520fc73-0580-4082-99a0-8130791c3159" providerId="AD"/>
  <p188:author id="{ECB6A2C6-FC8B-A1C8-DB1B-13CDA726EA6A}" name="MARTIN Sarah * ODE" initials="SM" userId="S::Sarah.Martin@ode.oregon.gov::5e8297d7-626b-4927-b934-2c5a70fc29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9207"/>
    <a:srgbClr val="FCCD06"/>
    <a:srgbClr val="FB4D07"/>
    <a:srgbClr val="FCF4F8"/>
    <a:srgbClr val="FCEDE1"/>
    <a:srgbClr val="FAF5E3"/>
    <a:srgbClr val="F0F4E6"/>
    <a:srgbClr val="E7F5F3"/>
    <a:srgbClr val="20552D"/>
    <a:srgbClr val="AC471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A67468-FCE2-4F8B-9565-089779167F86}" v="10" dt="2025-11-18T19:13:00.2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8/10/relationships/authors" Target="authors.xml"/></Relationships>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A7A0E52F-0AAA-448A-914E-7ABEB83238D3}">
      <dgm:prSet phldrT="[Text]" custT="1"/>
      <dgm:spPr/>
      <dgm:t>
        <a:bodyPr/>
        <a:lstStyle/>
        <a:p>
          <a:r>
            <a:rPr lang="en-US" sz="1400" b="1"/>
            <a:t>Title I-A Fiscal Requirements</a:t>
          </a:r>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0"/>
            <a:t>Supplement not Supplant</a:t>
          </a:r>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0"/>
            <a:t>Maintenance of Effort</a:t>
          </a:r>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pt>
    <dgm:pt modelId="{6934CD38-09E0-4F94-A74F-FBB5DD4564E5}" type="pres">
      <dgm:prSet presAssocID="{A7A0E52F-0AAA-448A-914E-7ABEB83238D3}" presName="centerShape" presStyleLbl="node0" presStyleIdx="0" presStyleCnt="1" custScaleX="125669" custScaleY="97423"/>
      <dgm:spPr/>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pt>
    <dgm:pt modelId="{2DA78158-D757-4B86-888C-73A62932BAA1}" type="pres">
      <dgm:prSet presAssocID="{233E6815-52E4-483F-825F-EFE04B24FDF7}" presName="dummy" presStyleCnt="0"/>
      <dgm:spPr/>
    </dgm:pt>
    <dgm:pt modelId="{72E1E37B-C379-4BDE-9011-BA7F11986690}" type="pres">
      <dgm:prSet presAssocID="{519FD62D-E49F-4DDD-A154-AD10D685E19B}" presName="sibTrans" presStyleLbl="sibTrans2D1" presStyleIdx="0" presStyleCnt="3"/>
      <dgm:spPr/>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pt>
    <dgm:pt modelId="{8709C03D-9EFB-4E38-BD78-DD7AE402F55F}" type="pres">
      <dgm:prSet presAssocID="{52E26A93-3E77-4F0F-A543-0696141ACAE7}" presName="dummy" presStyleCnt="0"/>
      <dgm:spPr/>
    </dgm:pt>
    <dgm:pt modelId="{5D3C94A5-C789-4876-853F-DF9B80901524}" type="pres">
      <dgm:prSet presAssocID="{D5A17D41-BE59-4EEB-A084-199DBCF492EB}" presName="sibTrans" presStyleLbl="sibTrans2D1" presStyleIdx="1" presStyleCnt="3"/>
      <dgm:spPr/>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pt>
    <dgm:pt modelId="{E0ECE12B-1824-45FB-8F6B-4721752E4FC0}" type="pres">
      <dgm:prSet presAssocID="{E45C88AE-3000-4761-8964-4CA314CFDED5}" presName="dummy" presStyleCnt="0"/>
      <dgm:spPr/>
    </dgm:pt>
    <dgm:pt modelId="{5068D3A9-97B1-4A3F-A920-00610AEE2612}" type="pres">
      <dgm:prSet presAssocID="{1EA2658B-C340-4118-83A3-594533E1E75F}" presName="sibTrans" presStyleLbl="sibTrans2D1" presStyleIdx="2" presStyleCnt="3"/>
      <dgm:spPr/>
    </dgm:pt>
  </dgm:ptLst>
  <dgm:cxnLst>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3AE5730-B196-4F39-925F-2EBF3073CFB1}" srcId="{A7A0E52F-0AAA-448A-914E-7ABEB83238D3}" destId="{E45C88AE-3000-4761-8964-4CA314CFDED5}" srcOrd="2" destOrd="0" parTransId="{ED464635-0B87-4A65-B0A6-B2FAAA66233C}" sibTransId="{1EA2658B-C340-4118-83A3-594533E1E75F}"/>
    <dgm:cxn modelId="{6A0C8639-FED9-498F-80A2-35DE1C8B01F8}" type="presOf" srcId="{233E6815-52E4-483F-825F-EFE04B24FDF7}" destId="{213ED27E-BB3C-4978-8D9A-132CF6D9D70E}"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E6FCBD49-86D2-45D6-9735-23D45A79C6AE}" type="presOf" srcId="{D5A17D41-BE59-4EEB-A084-199DBCF492EB}" destId="{5D3C94A5-C789-4876-853F-DF9B80901524}"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9EDC627C-DBD9-4E01-94D6-A100132C3BF1}" type="presOf" srcId="{E45C88AE-3000-4761-8964-4CA314CFDED5}" destId="{B348F809-25EE-421D-B06C-A817FBE6D4BC}"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33224B-3A10-47B9-A994-0FD5F260FBE8}"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98C9765E-4626-4299-A042-DD19CC70F1A8}">
      <dgm:prSet/>
      <dgm:spPr/>
      <dgm:t>
        <a:bodyPr/>
        <a:lstStyle/>
        <a:p>
          <a:r>
            <a:rPr lang="en-US"/>
            <a:t>Alcohol</a:t>
          </a:r>
        </a:p>
        <a:p>
          <a:r>
            <a:rPr lang="en-US"/>
            <a:t>200.423 (UGG)</a:t>
          </a:r>
        </a:p>
      </dgm:t>
    </dgm:pt>
    <dgm:pt modelId="{10D0607D-0717-4973-9FFA-24E129CB54B7}" type="parTrans" cxnId="{FB736235-D9EA-4766-BA75-8583ACC96C17}">
      <dgm:prSet/>
      <dgm:spPr/>
      <dgm:t>
        <a:bodyPr/>
        <a:lstStyle/>
        <a:p>
          <a:endParaRPr lang="en-US"/>
        </a:p>
      </dgm:t>
    </dgm:pt>
    <dgm:pt modelId="{A5878FEA-15CC-4F22-8ABE-42B63A5AD80C}" type="sibTrans" cxnId="{FB736235-D9EA-4766-BA75-8583ACC96C17}">
      <dgm:prSet/>
      <dgm:spPr/>
      <dgm:t>
        <a:bodyPr/>
        <a:lstStyle/>
        <a:p>
          <a:endParaRPr lang="en-US"/>
        </a:p>
      </dgm:t>
    </dgm:pt>
    <dgm:pt modelId="{F5181C75-BBDF-45CC-920B-0A5CED23197C}">
      <dgm:prSet/>
      <dgm:spPr/>
      <dgm:t>
        <a:bodyPr/>
        <a:lstStyle/>
        <a:p>
          <a:r>
            <a:rPr lang="en-US"/>
            <a:t>Entertainment</a:t>
          </a:r>
        </a:p>
        <a:p>
          <a:r>
            <a:rPr lang="en-US"/>
            <a:t>200.438 (UGG)</a:t>
          </a:r>
        </a:p>
      </dgm:t>
    </dgm:pt>
    <dgm:pt modelId="{36C00BBA-D11D-4FD0-AD37-7E996270D8F1}" type="parTrans" cxnId="{6DC26BC5-027D-4A7A-8B31-591DCCC590F3}">
      <dgm:prSet/>
      <dgm:spPr/>
      <dgm:t>
        <a:bodyPr/>
        <a:lstStyle/>
        <a:p>
          <a:endParaRPr lang="en-US"/>
        </a:p>
      </dgm:t>
    </dgm:pt>
    <dgm:pt modelId="{9F1BF272-8F7E-41E2-A150-5F6CB7E332AA}" type="sibTrans" cxnId="{6DC26BC5-027D-4A7A-8B31-591DCCC590F3}">
      <dgm:prSet/>
      <dgm:spPr/>
      <dgm:t>
        <a:bodyPr/>
        <a:lstStyle/>
        <a:p>
          <a:endParaRPr lang="en-US"/>
        </a:p>
      </dgm:t>
    </dgm:pt>
    <dgm:pt modelId="{B8546E01-FCD5-4504-801E-436AC0F89631}">
      <dgm:prSet/>
      <dgm:spPr/>
      <dgm:t>
        <a:bodyPr/>
        <a:lstStyle/>
        <a:p>
          <a:r>
            <a:rPr lang="en-US"/>
            <a:t>Construction</a:t>
          </a:r>
        </a:p>
        <a:p>
          <a:r>
            <a:rPr lang="en-US"/>
            <a:t>Sec 8526 (ESEA)</a:t>
          </a:r>
        </a:p>
      </dgm:t>
    </dgm:pt>
    <dgm:pt modelId="{0738F1D5-1AFE-4FCA-9923-2BFE5A6A2415}" type="parTrans" cxnId="{AF0EF365-F720-473D-AC62-F74191D15362}">
      <dgm:prSet/>
      <dgm:spPr/>
      <dgm:t>
        <a:bodyPr/>
        <a:lstStyle/>
        <a:p>
          <a:endParaRPr lang="en-US"/>
        </a:p>
      </dgm:t>
    </dgm:pt>
    <dgm:pt modelId="{25640090-B79E-465D-B47C-EFEE3C2C6607}" type="sibTrans" cxnId="{AF0EF365-F720-473D-AC62-F74191D15362}">
      <dgm:prSet/>
      <dgm:spPr/>
      <dgm:t>
        <a:bodyPr/>
        <a:lstStyle/>
        <a:p>
          <a:endParaRPr lang="en-US"/>
        </a:p>
      </dgm:t>
    </dgm:pt>
    <dgm:pt modelId="{AEFE264D-161E-4950-835E-0EF20B12BD6C}">
      <dgm:prSet/>
      <dgm:spPr/>
      <dgm:t>
        <a:bodyPr/>
        <a:lstStyle/>
        <a:p>
          <a:endParaRPr lang="en-US"/>
        </a:p>
        <a:p>
          <a:r>
            <a:rPr lang="en-US"/>
            <a:t>Store Cards*</a:t>
          </a:r>
        </a:p>
        <a:p>
          <a:endParaRPr lang="en-US"/>
        </a:p>
      </dgm:t>
    </dgm:pt>
    <dgm:pt modelId="{F8F0CA16-A208-40DE-97A7-DF06777112E3}" type="parTrans" cxnId="{1E1B9790-A48B-4A4B-9328-594D95C76A26}">
      <dgm:prSet/>
      <dgm:spPr/>
      <dgm:t>
        <a:bodyPr/>
        <a:lstStyle/>
        <a:p>
          <a:endParaRPr lang="en-US"/>
        </a:p>
      </dgm:t>
    </dgm:pt>
    <dgm:pt modelId="{EBED95E5-2129-4E17-AC1A-0447AFDD91DD}" type="sibTrans" cxnId="{1E1B9790-A48B-4A4B-9328-594D95C76A26}">
      <dgm:prSet/>
      <dgm:spPr/>
      <dgm:t>
        <a:bodyPr/>
        <a:lstStyle/>
        <a:p>
          <a:endParaRPr lang="en-US"/>
        </a:p>
      </dgm:t>
    </dgm:pt>
    <dgm:pt modelId="{42ABB660-FFD1-4C3C-B07A-86C308E5F06B}" type="pres">
      <dgm:prSet presAssocID="{F633224B-3A10-47B9-A994-0FD5F260FBE8}" presName="hierChild1" presStyleCnt="0">
        <dgm:presLayoutVars>
          <dgm:chPref val="1"/>
          <dgm:dir/>
          <dgm:animOne val="branch"/>
          <dgm:animLvl val="lvl"/>
          <dgm:resizeHandles/>
        </dgm:presLayoutVars>
      </dgm:prSet>
      <dgm:spPr/>
    </dgm:pt>
    <dgm:pt modelId="{581D0E32-0011-4D49-97C3-1E4B64A41720}" type="pres">
      <dgm:prSet presAssocID="{98C9765E-4626-4299-A042-DD19CC70F1A8}" presName="hierRoot1" presStyleCnt="0"/>
      <dgm:spPr/>
    </dgm:pt>
    <dgm:pt modelId="{50750B65-72B2-46F1-9295-E7514A2D272B}" type="pres">
      <dgm:prSet presAssocID="{98C9765E-4626-4299-A042-DD19CC70F1A8}" presName="composite" presStyleCnt="0"/>
      <dgm:spPr/>
    </dgm:pt>
    <dgm:pt modelId="{6985B6AE-5A10-426A-A90F-F3F84500790F}" type="pres">
      <dgm:prSet presAssocID="{98C9765E-4626-4299-A042-DD19CC70F1A8}" presName="background" presStyleLbl="node0" presStyleIdx="0" presStyleCnt="4"/>
      <dgm:spPr/>
    </dgm:pt>
    <dgm:pt modelId="{7E4E030D-6D11-440A-9932-1B15A54930DB}" type="pres">
      <dgm:prSet presAssocID="{98C9765E-4626-4299-A042-DD19CC70F1A8}" presName="text" presStyleLbl="fgAcc0" presStyleIdx="0" presStyleCnt="4">
        <dgm:presLayoutVars>
          <dgm:chPref val="3"/>
        </dgm:presLayoutVars>
      </dgm:prSet>
      <dgm:spPr/>
    </dgm:pt>
    <dgm:pt modelId="{BFF66C27-6DFA-4CA5-983E-836404CACAE4}" type="pres">
      <dgm:prSet presAssocID="{98C9765E-4626-4299-A042-DD19CC70F1A8}" presName="hierChild2" presStyleCnt="0"/>
      <dgm:spPr/>
    </dgm:pt>
    <dgm:pt modelId="{60F3880F-BB66-4196-B7BA-FC12102C7245}" type="pres">
      <dgm:prSet presAssocID="{F5181C75-BBDF-45CC-920B-0A5CED23197C}" presName="hierRoot1" presStyleCnt="0"/>
      <dgm:spPr/>
    </dgm:pt>
    <dgm:pt modelId="{BDBC37C1-9A0C-4272-87D9-5D848287D104}" type="pres">
      <dgm:prSet presAssocID="{F5181C75-BBDF-45CC-920B-0A5CED23197C}" presName="composite" presStyleCnt="0"/>
      <dgm:spPr/>
    </dgm:pt>
    <dgm:pt modelId="{D1788D44-AD33-4768-95C4-A7A66139A262}" type="pres">
      <dgm:prSet presAssocID="{F5181C75-BBDF-45CC-920B-0A5CED23197C}" presName="background" presStyleLbl="node0" presStyleIdx="1" presStyleCnt="4"/>
      <dgm:spPr/>
    </dgm:pt>
    <dgm:pt modelId="{7AE51A67-8D32-4A5D-986F-B88BC42285C9}" type="pres">
      <dgm:prSet presAssocID="{F5181C75-BBDF-45CC-920B-0A5CED23197C}" presName="text" presStyleLbl="fgAcc0" presStyleIdx="1" presStyleCnt="4">
        <dgm:presLayoutVars>
          <dgm:chPref val="3"/>
        </dgm:presLayoutVars>
      </dgm:prSet>
      <dgm:spPr/>
    </dgm:pt>
    <dgm:pt modelId="{F232469F-5B23-4A95-A109-7211F27E31BE}" type="pres">
      <dgm:prSet presAssocID="{F5181C75-BBDF-45CC-920B-0A5CED23197C}" presName="hierChild2" presStyleCnt="0"/>
      <dgm:spPr/>
    </dgm:pt>
    <dgm:pt modelId="{9A3E1240-8FFB-43CC-8456-6D113B5B802A}" type="pres">
      <dgm:prSet presAssocID="{B8546E01-FCD5-4504-801E-436AC0F89631}" presName="hierRoot1" presStyleCnt="0"/>
      <dgm:spPr/>
    </dgm:pt>
    <dgm:pt modelId="{D55B1906-0703-4184-8AFD-FAD1738B8395}" type="pres">
      <dgm:prSet presAssocID="{B8546E01-FCD5-4504-801E-436AC0F89631}" presName="composite" presStyleCnt="0"/>
      <dgm:spPr/>
    </dgm:pt>
    <dgm:pt modelId="{0282BC21-7D5E-4317-88DF-730CACFB3FD0}" type="pres">
      <dgm:prSet presAssocID="{B8546E01-FCD5-4504-801E-436AC0F89631}" presName="background" presStyleLbl="node0" presStyleIdx="2" presStyleCnt="4"/>
      <dgm:spPr/>
    </dgm:pt>
    <dgm:pt modelId="{0411F655-746E-42AA-9A18-1D94AE107BC7}" type="pres">
      <dgm:prSet presAssocID="{B8546E01-FCD5-4504-801E-436AC0F89631}" presName="text" presStyleLbl="fgAcc0" presStyleIdx="2" presStyleCnt="4">
        <dgm:presLayoutVars>
          <dgm:chPref val="3"/>
        </dgm:presLayoutVars>
      </dgm:prSet>
      <dgm:spPr/>
    </dgm:pt>
    <dgm:pt modelId="{5D6FD1B9-37BA-44BA-8322-6D596CE59851}" type="pres">
      <dgm:prSet presAssocID="{B8546E01-FCD5-4504-801E-436AC0F89631}" presName="hierChild2" presStyleCnt="0"/>
      <dgm:spPr/>
    </dgm:pt>
    <dgm:pt modelId="{C22F8087-1D1A-44D7-A110-C1E2DD402958}" type="pres">
      <dgm:prSet presAssocID="{AEFE264D-161E-4950-835E-0EF20B12BD6C}" presName="hierRoot1" presStyleCnt="0"/>
      <dgm:spPr/>
    </dgm:pt>
    <dgm:pt modelId="{54B60BD9-FDB4-42DA-9956-3C48BBBD9ED8}" type="pres">
      <dgm:prSet presAssocID="{AEFE264D-161E-4950-835E-0EF20B12BD6C}" presName="composite" presStyleCnt="0"/>
      <dgm:spPr/>
    </dgm:pt>
    <dgm:pt modelId="{C6293320-1227-416D-A6E6-5224A313FAE4}" type="pres">
      <dgm:prSet presAssocID="{AEFE264D-161E-4950-835E-0EF20B12BD6C}" presName="background" presStyleLbl="node0" presStyleIdx="3" presStyleCnt="4"/>
      <dgm:spPr/>
    </dgm:pt>
    <dgm:pt modelId="{78E7751B-A27D-4036-A545-0E0F01412E47}" type="pres">
      <dgm:prSet presAssocID="{AEFE264D-161E-4950-835E-0EF20B12BD6C}" presName="text" presStyleLbl="fgAcc0" presStyleIdx="3" presStyleCnt="4">
        <dgm:presLayoutVars>
          <dgm:chPref val="3"/>
        </dgm:presLayoutVars>
      </dgm:prSet>
      <dgm:spPr/>
    </dgm:pt>
    <dgm:pt modelId="{D9AF0761-A825-47FA-98CC-5EE08B467B68}" type="pres">
      <dgm:prSet presAssocID="{AEFE264D-161E-4950-835E-0EF20B12BD6C}" presName="hierChild2" presStyleCnt="0"/>
      <dgm:spPr/>
    </dgm:pt>
  </dgm:ptLst>
  <dgm:cxnLst>
    <dgm:cxn modelId="{1E78E407-BE5D-4F64-9089-83FE00C39245}" type="presOf" srcId="{B8546E01-FCD5-4504-801E-436AC0F89631}" destId="{0411F655-746E-42AA-9A18-1D94AE107BC7}" srcOrd="0" destOrd="0" presId="urn:microsoft.com/office/officeart/2005/8/layout/hierarchy1"/>
    <dgm:cxn modelId="{72B03A09-592C-486B-B934-65BF3BFAC401}" type="presOf" srcId="{F633224B-3A10-47B9-A994-0FD5F260FBE8}" destId="{42ABB660-FFD1-4C3C-B07A-86C308E5F06B}" srcOrd="0" destOrd="0" presId="urn:microsoft.com/office/officeart/2005/8/layout/hierarchy1"/>
    <dgm:cxn modelId="{A490BF17-5B4F-4E0B-AC6C-481AFD60D08A}" type="presOf" srcId="{98C9765E-4626-4299-A042-DD19CC70F1A8}" destId="{7E4E030D-6D11-440A-9932-1B15A54930DB}" srcOrd="0" destOrd="0" presId="urn:microsoft.com/office/officeart/2005/8/layout/hierarchy1"/>
    <dgm:cxn modelId="{56982726-6F30-4B15-AA6F-6DBC94028210}" type="presOf" srcId="{F5181C75-BBDF-45CC-920B-0A5CED23197C}" destId="{7AE51A67-8D32-4A5D-986F-B88BC42285C9}" srcOrd="0" destOrd="0" presId="urn:microsoft.com/office/officeart/2005/8/layout/hierarchy1"/>
    <dgm:cxn modelId="{FB736235-D9EA-4766-BA75-8583ACC96C17}" srcId="{F633224B-3A10-47B9-A994-0FD5F260FBE8}" destId="{98C9765E-4626-4299-A042-DD19CC70F1A8}" srcOrd="0" destOrd="0" parTransId="{10D0607D-0717-4973-9FFA-24E129CB54B7}" sibTransId="{A5878FEA-15CC-4F22-8ABE-42B63A5AD80C}"/>
    <dgm:cxn modelId="{711A2165-D1DF-462E-8DDA-2FB5EFC7E615}" type="presOf" srcId="{AEFE264D-161E-4950-835E-0EF20B12BD6C}" destId="{78E7751B-A27D-4036-A545-0E0F01412E47}" srcOrd="0" destOrd="0" presId="urn:microsoft.com/office/officeart/2005/8/layout/hierarchy1"/>
    <dgm:cxn modelId="{AF0EF365-F720-473D-AC62-F74191D15362}" srcId="{F633224B-3A10-47B9-A994-0FD5F260FBE8}" destId="{B8546E01-FCD5-4504-801E-436AC0F89631}" srcOrd="2" destOrd="0" parTransId="{0738F1D5-1AFE-4FCA-9923-2BFE5A6A2415}" sibTransId="{25640090-B79E-465D-B47C-EFEE3C2C6607}"/>
    <dgm:cxn modelId="{1E1B9790-A48B-4A4B-9328-594D95C76A26}" srcId="{F633224B-3A10-47B9-A994-0FD5F260FBE8}" destId="{AEFE264D-161E-4950-835E-0EF20B12BD6C}" srcOrd="3" destOrd="0" parTransId="{F8F0CA16-A208-40DE-97A7-DF06777112E3}" sibTransId="{EBED95E5-2129-4E17-AC1A-0447AFDD91DD}"/>
    <dgm:cxn modelId="{6DC26BC5-027D-4A7A-8B31-591DCCC590F3}" srcId="{F633224B-3A10-47B9-A994-0FD5F260FBE8}" destId="{F5181C75-BBDF-45CC-920B-0A5CED23197C}" srcOrd="1" destOrd="0" parTransId="{36C00BBA-D11D-4FD0-AD37-7E996270D8F1}" sibTransId="{9F1BF272-8F7E-41E2-A150-5F6CB7E332AA}"/>
    <dgm:cxn modelId="{E1F90E4D-C10D-4F82-A58D-9E136B43A864}" type="presParOf" srcId="{42ABB660-FFD1-4C3C-B07A-86C308E5F06B}" destId="{581D0E32-0011-4D49-97C3-1E4B64A41720}" srcOrd="0" destOrd="0" presId="urn:microsoft.com/office/officeart/2005/8/layout/hierarchy1"/>
    <dgm:cxn modelId="{5017FCF7-8A76-4AA8-83D9-8E6413D8294C}" type="presParOf" srcId="{581D0E32-0011-4D49-97C3-1E4B64A41720}" destId="{50750B65-72B2-46F1-9295-E7514A2D272B}" srcOrd="0" destOrd="0" presId="urn:microsoft.com/office/officeart/2005/8/layout/hierarchy1"/>
    <dgm:cxn modelId="{BB8B6774-3700-48DF-82D2-F30E3A4D5EB5}" type="presParOf" srcId="{50750B65-72B2-46F1-9295-E7514A2D272B}" destId="{6985B6AE-5A10-426A-A90F-F3F84500790F}" srcOrd="0" destOrd="0" presId="urn:microsoft.com/office/officeart/2005/8/layout/hierarchy1"/>
    <dgm:cxn modelId="{ADD147AC-9CFF-4A6E-A91D-D66B66EE43E9}" type="presParOf" srcId="{50750B65-72B2-46F1-9295-E7514A2D272B}" destId="{7E4E030D-6D11-440A-9932-1B15A54930DB}" srcOrd="1" destOrd="0" presId="urn:microsoft.com/office/officeart/2005/8/layout/hierarchy1"/>
    <dgm:cxn modelId="{E7B2E7F5-8D8D-466C-A00D-997E9322A451}" type="presParOf" srcId="{581D0E32-0011-4D49-97C3-1E4B64A41720}" destId="{BFF66C27-6DFA-4CA5-983E-836404CACAE4}" srcOrd="1" destOrd="0" presId="urn:microsoft.com/office/officeart/2005/8/layout/hierarchy1"/>
    <dgm:cxn modelId="{3FF5C4AE-6CEE-4F3D-9836-35CFD20FA81B}" type="presParOf" srcId="{42ABB660-FFD1-4C3C-B07A-86C308E5F06B}" destId="{60F3880F-BB66-4196-B7BA-FC12102C7245}" srcOrd="1" destOrd="0" presId="urn:microsoft.com/office/officeart/2005/8/layout/hierarchy1"/>
    <dgm:cxn modelId="{4C12194B-AB4F-4578-9D1C-1D4121FE9129}" type="presParOf" srcId="{60F3880F-BB66-4196-B7BA-FC12102C7245}" destId="{BDBC37C1-9A0C-4272-87D9-5D848287D104}" srcOrd="0" destOrd="0" presId="urn:microsoft.com/office/officeart/2005/8/layout/hierarchy1"/>
    <dgm:cxn modelId="{204006AB-0A46-4E2A-90B2-D9C58F15F789}" type="presParOf" srcId="{BDBC37C1-9A0C-4272-87D9-5D848287D104}" destId="{D1788D44-AD33-4768-95C4-A7A66139A262}" srcOrd="0" destOrd="0" presId="urn:microsoft.com/office/officeart/2005/8/layout/hierarchy1"/>
    <dgm:cxn modelId="{B6528B04-1F90-4FFB-A0A5-3980CA1CE286}" type="presParOf" srcId="{BDBC37C1-9A0C-4272-87D9-5D848287D104}" destId="{7AE51A67-8D32-4A5D-986F-B88BC42285C9}" srcOrd="1" destOrd="0" presId="urn:microsoft.com/office/officeart/2005/8/layout/hierarchy1"/>
    <dgm:cxn modelId="{126114F7-1611-4074-AECD-DABBFDB5C767}" type="presParOf" srcId="{60F3880F-BB66-4196-B7BA-FC12102C7245}" destId="{F232469F-5B23-4A95-A109-7211F27E31BE}" srcOrd="1" destOrd="0" presId="urn:microsoft.com/office/officeart/2005/8/layout/hierarchy1"/>
    <dgm:cxn modelId="{90ABCBDF-6026-4D30-9D18-CB637D6267CA}" type="presParOf" srcId="{42ABB660-FFD1-4C3C-B07A-86C308E5F06B}" destId="{9A3E1240-8FFB-43CC-8456-6D113B5B802A}" srcOrd="2" destOrd="0" presId="urn:microsoft.com/office/officeart/2005/8/layout/hierarchy1"/>
    <dgm:cxn modelId="{67BF102C-A4E1-420F-933F-10B21FEE89BE}" type="presParOf" srcId="{9A3E1240-8FFB-43CC-8456-6D113B5B802A}" destId="{D55B1906-0703-4184-8AFD-FAD1738B8395}" srcOrd="0" destOrd="0" presId="urn:microsoft.com/office/officeart/2005/8/layout/hierarchy1"/>
    <dgm:cxn modelId="{AE7C36C5-7C66-4A3A-B0F2-CBA36117A499}" type="presParOf" srcId="{D55B1906-0703-4184-8AFD-FAD1738B8395}" destId="{0282BC21-7D5E-4317-88DF-730CACFB3FD0}" srcOrd="0" destOrd="0" presId="urn:microsoft.com/office/officeart/2005/8/layout/hierarchy1"/>
    <dgm:cxn modelId="{AC14E939-1EE5-4C8B-B739-84289B46BA84}" type="presParOf" srcId="{D55B1906-0703-4184-8AFD-FAD1738B8395}" destId="{0411F655-746E-42AA-9A18-1D94AE107BC7}" srcOrd="1" destOrd="0" presId="urn:microsoft.com/office/officeart/2005/8/layout/hierarchy1"/>
    <dgm:cxn modelId="{5C6C7F0A-B146-45B3-B6F9-A1203FDD8721}" type="presParOf" srcId="{9A3E1240-8FFB-43CC-8456-6D113B5B802A}" destId="{5D6FD1B9-37BA-44BA-8322-6D596CE59851}" srcOrd="1" destOrd="0" presId="urn:microsoft.com/office/officeart/2005/8/layout/hierarchy1"/>
    <dgm:cxn modelId="{E291FD4C-069D-4C60-A61F-DCBC803E32AE}" type="presParOf" srcId="{42ABB660-FFD1-4C3C-B07A-86C308E5F06B}" destId="{C22F8087-1D1A-44D7-A110-C1E2DD402958}" srcOrd="3" destOrd="0" presId="urn:microsoft.com/office/officeart/2005/8/layout/hierarchy1"/>
    <dgm:cxn modelId="{CE2E501F-9425-4724-8757-386DAA366416}" type="presParOf" srcId="{C22F8087-1D1A-44D7-A110-C1E2DD402958}" destId="{54B60BD9-FDB4-42DA-9956-3C48BBBD9ED8}" srcOrd="0" destOrd="0" presId="urn:microsoft.com/office/officeart/2005/8/layout/hierarchy1"/>
    <dgm:cxn modelId="{1279D00B-3E1B-4ECF-BB70-9BB82CDB9555}" type="presParOf" srcId="{54B60BD9-FDB4-42DA-9956-3C48BBBD9ED8}" destId="{C6293320-1227-416D-A6E6-5224A313FAE4}" srcOrd="0" destOrd="0" presId="urn:microsoft.com/office/officeart/2005/8/layout/hierarchy1"/>
    <dgm:cxn modelId="{07B280E1-DBCC-4226-A13B-DEF857EC3B04}" type="presParOf" srcId="{54B60BD9-FDB4-42DA-9956-3C48BBBD9ED8}" destId="{78E7751B-A27D-4036-A545-0E0F01412E47}" srcOrd="1" destOrd="0" presId="urn:microsoft.com/office/officeart/2005/8/layout/hierarchy1"/>
    <dgm:cxn modelId="{8CC233C0-167A-41D4-9CEF-C1E10A494469}" type="presParOf" srcId="{C22F8087-1D1A-44D7-A110-C1E2DD402958}" destId="{D9AF0761-A825-47FA-98CC-5EE08B467B6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1EECF3-1691-42A6-AE29-40F915A1EED5}" type="doc">
      <dgm:prSet loTypeId="urn:microsoft.com/office/officeart/2005/8/layout/hList7" loCatId="relationship" qsTypeId="urn:microsoft.com/office/officeart/2005/8/quickstyle/simple1" qsCatId="simple" csTypeId="urn:microsoft.com/office/officeart/2005/8/colors/accent2_2" csCatId="accent2" phldr="1"/>
      <dgm:spPr/>
    </dgm:pt>
    <dgm:pt modelId="{E1E46960-63C2-4850-A6EA-B54FE51CDCB8}">
      <dgm:prSet phldrT="[Text]"/>
      <dgm:spPr/>
      <dgm:t>
        <a:bodyPr/>
        <a:lstStyle/>
        <a:p>
          <a:r>
            <a:rPr lang="en-US"/>
            <a:t>Positions described in Budget Narrative</a:t>
          </a:r>
        </a:p>
      </dgm:t>
    </dgm:pt>
    <dgm:pt modelId="{1C799241-0937-4264-9A74-2B5D01C10B20}" type="parTrans" cxnId="{A16224F5-7784-4B96-A0A6-7227EF659AD9}">
      <dgm:prSet/>
      <dgm:spPr/>
      <dgm:t>
        <a:bodyPr/>
        <a:lstStyle/>
        <a:p>
          <a:endParaRPr lang="en-US"/>
        </a:p>
      </dgm:t>
    </dgm:pt>
    <dgm:pt modelId="{CECAF7B3-C4F2-4684-9044-0BA8D15A0C4F}" type="sibTrans" cxnId="{A16224F5-7784-4B96-A0A6-7227EF659AD9}">
      <dgm:prSet/>
      <dgm:spPr/>
      <dgm:t>
        <a:bodyPr/>
        <a:lstStyle/>
        <a:p>
          <a:endParaRPr lang="en-US"/>
        </a:p>
      </dgm:t>
    </dgm:pt>
    <dgm:pt modelId="{5EA3AF2D-1393-4454-AA50-4FB93088699F}">
      <dgm:prSet phldrT="[Text]"/>
      <dgm:spPr/>
      <dgm:t>
        <a:bodyPr/>
        <a:lstStyle/>
        <a:p>
          <a:r>
            <a:rPr lang="en-US"/>
            <a:t>Object codes in Expenditure Reports</a:t>
          </a:r>
        </a:p>
      </dgm:t>
    </dgm:pt>
    <dgm:pt modelId="{0B215683-5954-475C-80FB-A95E024851BD}" type="parTrans" cxnId="{5D9F275B-4E53-44BC-B4A6-95317FDB7452}">
      <dgm:prSet/>
      <dgm:spPr/>
      <dgm:t>
        <a:bodyPr/>
        <a:lstStyle/>
        <a:p>
          <a:endParaRPr lang="en-US"/>
        </a:p>
      </dgm:t>
    </dgm:pt>
    <dgm:pt modelId="{81881FB1-5F66-45B6-81E7-CC4559FCDF29}" type="sibTrans" cxnId="{5D9F275B-4E53-44BC-B4A6-95317FDB7452}">
      <dgm:prSet/>
      <dgm:spPr/>
      <dgm:t>
        <a:bodyPr/>
        <a:lstStyle/>
        <a:p>
          <a:endParaRPr lang="en-US"/>
        </a:p>
      </dgm:t>
    </dgm:pt>
    <dgm:pt modelId="{F69E81CF-1606-4494-9C29-34EA8364D3C3}">
      <dgm:prSet phldrT="[Text]"/>
      <dgm:spPr/>
      <dgm:t>
        <a:bodyPr/>
        <a:lstStyle/>
        <a:p>
          <a:r>
            <a:rPr lang="en-US"/>
            <a:t>Time and Effort Reporting</a:t>
          </a:r>
        </a:p>
      </dgm:t>
    </dgm:pt>
    <dgm:pt modelId="{E32B67FD-7545-40B9-8AD8-496DFF79D15E}" type="parTrans" cxnId="{F8883AA2-57A0-4EA2-AD33-D058B32F7A5E}">
      <dgm:prSet/>
      <dgm:spPr/>
      <dgm:t>
        <a:bodyPr/>
        <a:lstStyle/>
        <a:p>
          <a:endParaRPr lang="en-US"/>
        </a:p>
      </dgm:t>
    </dgm:pt>
    <dgm:pt modelId="{684F20F3-7440-4B42-983C-157C9CB911BF}" type="sibTrans" cxnId="{F8883AA2-57A0-4EA2-AD33-D058B32F7A5E}">
      <dgm:prSet/>
      <dgm:spPr/>
      <dgm:t>
        <a:bodyPr/>
        <a:lstStyle/>
        <a:p>
          <a:endParaRPr lang="en-US"/>
        </a:p>
      </dgm:t>
    </dgm:pt>
    <dgm:pt modelId="{7980E9B2-04F6-4409-AE44-E6D63D09CAB1}" type="pres">
      <dgm:prSet presAssocID="{371EECF3-1691-42A6-AE29-40F915A1EED5}" presName="Name0" presStyleCnt="0">
        <dgm:presLayoutVars>
          <dgm:dir/>
          <dgm:resizeHandles val="exact"/>
        </dgm:presLayoutVars>
      </dgm:prSet>
      <dgm:spPr/>
    </dgm:pt>
    <dgm:pt modelId="{EBA00E12-8A30-4D52-886B-A504A4EE0FFC}" type="pres">
      <dgm:prSet presAssocID="{371EECF3-1691-42A6-AE29-40F915A1EED5}" presName="fgShape" presStyleLbl="fgShp" presStyleIdx="0" presStyleCnt="1"/>
      <dgm:spPr/>
    </dgm:pt>
    <dgm:pt modelId="{38A9F9F8-63BB-4ECA-A405-4033F220F35D}" type="pres">
      <dgm:prSet presAssocID="{371EECF3-1691-42A6-AE29-40F915A1EED5}" presName="linComp" presStyleCnt="0"/>
      <dgm:spPr/>
    </dgm:pt>
    <dgm:pt modelId="{6C06F0B2-F07B-4AA5-8472-85A8AF13881B}" type="pres">
      <dgm:prSet presAssocID="{E1E46960-63C2-4850-A6EA-B54FE51CDCB8}" presName="compNode" presStyleCnt="0"/>
      <dgm:spPr/>
    </dgm:pt>
    <dgm:pt modelId="{18564138-922D-44D7-9975-B5F3886694AC}" type="pres">
      <dgm:prSet presAssocID="{E1E46960-63C2-4850-A6EA-B54FE51CDCB8}" presName="bkgdShape" presStyleLbl="node1" presStyleIdx="0" presStyleCnt="3"/>
      <dgm:spPr/>
    </dgm:pt>
    <dgm:pt modelId="{6D07168D-CF19-4104-B5F1-742A1D066911}" type="pres">
      <dgm:prSet presAssocID="{E1E46960-63C2-4850-A6EA-B54FE51CDCB8}" presName="nodeTx" presStyleLbl="node1" presStyleIdx="0" presStyleCnt="3">
        <dgm:presLayoutVars>
          <dgm:bulletEnabled val="1"/>
        </dgm:presLayoutVars>
      </dgm:prSet>
      <dgm:spPr/>
    </dgm:pt>
    <dgm:pt modelId="{7D35890D-800B-4E99-83E7-394F2538F615}" type="pres">
      <dgm:prSet presAssocID="{E1E46960-63C2-4850-A6EA-B54FE51CDCB8}" presName="invisiNode" presStyleLbl="node1" presStyleIdx="0" presStyleCnt="3"/>
      <dgm:spPr/>
    </dgm:pt>
    <dgm:pt modelId="{345C9556-31B8-4440-8608-DE2B560814A3}" type="pres">
      <dgm:prSet presAssocID="{E1E46960-63C2-4850-A6EA-B54FE51CDCB8}"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with solid fill"/>
        </a:ext>
      </dgm:extLst>
    </dgm:pt>
    <dgm:pt modelId="{C73E1080-7F6C-459C-97DA-70ABABB1A0D1}" type="pres">
      <dgm:prSet presAssocID="{CECAF7B3-C4F2-4684-9044-0BA8D15A0C4F}" presName="sibTrans" presStyleLbl="sibTrans2D1" presStyleIdx="0" presStyleCnt="0"/>
      <dgm:spPr/>
    </dgm:pt>
    <dgm:pt modelId="{4C85B1B7-F0EF-4C3C-9CE2-2E8A9ADDDDAC}" type="pres">
      <dgm:prSet presAssocID="{5EA3AF2D-1393-4454-AA50-4FB93088699F}" presName="compNode" presStyleCnt="0"/>
      <dgm:spPr/>
    </dgm:pt>
    <dgm:pt modelId="{9DC21943-893B-4280-9168-BA50324A1FAF}" type="pres">
      <dgm:prSet presAssocID="{5EA3AF2D-1393-4454-AA50-4FB93088699F}" presName="bkgdShape" presStyleLbl="node1" presStyleIdx="1" presStyleCnt="3" custLinFactNeighborX="-383"/>
      <dgm:spPr/>
    </dgm:pt>
    <dgm:pt modelId="{506733DB-9D25-4213-8E2C-B9CE0D726ED4}" type="pres">
      <dgm:prSet presAssocID="{5EA3AF2D-1393-4454-AA50-4FB93088699F}" presName="nodeTx" presStyleLbl="node1" presStyleIdx="1" presStyleCnt="3">
        <dgm:presLayoutVars>
          <dgm:bulletEnabled val="1"/>
        </dgm:presLayoutVars>
      </dgm:prSet>
      <dgm:spPr/>
    </dgm:pt>
    <dgm:pt modelId="{13895767-FE0B-47DB-920E-AF2956905EC9}" type="pres">
      <dgm:prSet presAssocID="{5EA3AF2D-1393-4454-AA50-4FB93088699F}" presName="invisiNode" presStyleLbl="node1" presStyleIdx="1" presStyleCnt="3"/>
      <dgm:spPr/>
    </dgm:pt>
    <dgm:pt modelId="{1D6AA557-00F5-4884-921A-BF229CE6D558}" type="pres">
      <dgm:prSet presAssocID="{5EA3AF2D-1393-4454-AA50-4FB93088699F}"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ollar with solid fill"/>
        </a:ext>
      </dgm:extLst>
    </dgm:pt>
    <dgm:pt modelId="{90661C21-1821-44F6-ADD8-3094A7314ED0}" type="pres">
      <dgm:prSet presAssocID="{81881FB1-5F66-45B6-81E7-CC4559FCDF29}" presName="sibTrans" presStyleLbl="sibTrans2D1" presStyleIdx="0" presStyleCnt="0"/>
      <dgm:spPr/>
    </dgm:pt>
    <dgm:pt modelId="{2E6A5EA8-F777-45A3-8157-C9FD11AF4684}" type="pres">
      <dgm:prSet presAssocID="{F69E81CF-1606-4494-9C29-34EA8364D3C3}" presName="compNode" presStyleCnt="0"/>
      <dgm:spPr/>
    </dgm:pt>
    <dgm:pt modelId="{898C5E2A-2F2F-436C-8AD3-0B957629D729}" type="pres">
      <dgm:prSet presAssocID="{F69E81CF-1606-4494-9C29-34EA8364D3C3}" presName="bkgdShape" presStyleLbl="node1" presStyleIdx="2" presStyleCnt="3"/>
      <dgm:spPr/>
    </dgm:pt>
    <dgm:pt modelId="{D827951B-922C-42D6-9F96-4D3494667526}" type="pres">
      <dgm:prSet presAssocID="{F69E81CF-1606-4494-9C29-34EA8364D3C3}" presName="nodeTx" presStyleLbl="node1" presStyleIdx="2" presStyleCnt="3">
        <dgm:presLayoutVars>
          <dgm:bulletEnabled val="1"/>
        </dgm:presLayoutVars>
      </dgm:prSet>
      <dgm:spPr/>
    </dgm:pt>
    <dgm:pt modelId="{D148D69B-E7F9-470D-9DDE-E700EA4C8F11}" type="pres">
      <dgm:prSet presAssocID="{F69E81CF-1606-4494-9C29-34EA8364D3C3}" presName="invisiNode" presStyleLbl="node1" presStyleIdx="2" presStyleCnt="3"/>
      <dgm:spPr/>
    </dgm:pt>
    <dgm:pt modelId="{350D50A1-3D7F-4F56-BD06-65F5F06FB2C7}" type="pres">
      <dgm:prSet presAssocID="{F69E81CF-1606-4494-9C29-34EA8364D3C3}"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User with solid fill"/>
        </a:ext>
      </dgm:extLst>
    </dgm:pt>
  </dgm:ptLst>
  <dgm:cxnLst>
    <dgm:cxn modelId="{F588C83A-7AC6-438E-ADC6-D59310C46249}" type="presOf" srcId="{E1E46960-63C2-4850-A6EA-B54FE51CDCB8}" destId="{18564138-922D-44D7-9975-B5F3886694AC}" srcOrd="0" destOrd="0" presId="urn:microsoft.com/office/officeart/2005/8/layout/hList7"/>
    <dgm:cxn modelId="{5D9F275B-4E53-44BC-B4A6-95317FDB7452}" srcId="{371EECF3-1691-42A6-AE29-40F915A1EED5}" destId="{5EA3AF2D-1393-4454-AA50-4FB93088699F}" srcOrd="1" destOrd="0" parTransId="{0B215683-5954-475C-80FB-A95E024851BD}" sibTransId="{81881FB1-5F66-45B6-81E7-CC4559FCDF29}"/>
    <dgm:cxn modelId="{5DB8E261-915B-4087-AACF-094012177729}" type="presOf" srcId="{5EA3AF2D-1393-4454-AA50-4FB93088699F}" destId="{506733DB-9D25-4213-8E2C-B9CE0D726ED4}" srcOrd="1" destOrd="0" presId="urn:microsoft.com/office/officeart/2005/8/layout/hList7"/>
    <dgm:cxn modelId="{08A64A48-0D8F-4465-838B-07E257066D78}" type="presOf" srcId="{E1E46960-63C2-4850-A6EA-B54FE51CDCB8}" destId="{6D07168D-CF19-4104-B5F1-742A1D066911}" srcOrd="1" destOrd="0" presId="urn:microsoft.com/office/officeart/2005/8/layout/hList7"/>
    <dgm:cxn modelId="{DA01CC8B-E4E9-40B9-9247-BB74E9EDBB1F}" type="presOf" srcId="{81881FB1-5F66-45B6-81E7-CC4559FCDF29}" destId="{90661C21-1821-44F6-ADD8-3094A7314ED0}" srcOrd="0" destOrd="0" presId="urn:microsoft.com/office/officeart/2005/8/layout/hList7"/>
    <dgm:cxn modelId="{B503BA8D-C57F-4C88-96C9-5E060D91A4FE}" type="presOf" srcId="{F69E81CF-1606-4494-9C29-34EA8364D3C3}" destId="{898C5E2A-2F2F-436C-8AD3-0B957629D729}" srcOrd="0" destOrd="0" presId="urn:microsoft.com/office/officeart/2005/8/layout/hList7"/>
    <dgm:cxn modelId="{F8883AA2-57A0-4EA2-AD33-D058B32F7A5E}" srcId="{371EECF3-1691-42A6-AE29-40F915A1EED5}" destId="{F69E81CF-1606-4494-9C29-34EA8364D3C3}" srcOrd="2" destOrd="0" parTransId="{E32B67FD-7545-40B9-8AD8-496DFF79D15E}" sibTransId="{684F20F3-7440-4B42-983C-157C9CB911BF}"/>
    <dgm:cxn modelId="{E7E538BF-96BF-4800-90DC-AE6CC963B50A}" type="presOf" srcId="{371EECF3-1691-42A6-AE29-40F915A1EED5}" destId="{7980E9B2-04F6-4409-AE44-E6D63D09CAB1}" srcOrd="0" destOrd="0" presId="urn:microsoft.com/office/officeart/2005/8/layout/hList7"/>
    <dgm:cxn modelId="{2EA289C0-80BC-4FEC-885D-6D24047A50AA}" type="presOf" srcId="{CECAF7B3-C4F2-4684-9044-0BA8D15A0C4F}" destId="{C73E1080-7F6C-459C-97DA-70ABABB1A0D1}" srcOrd="0" destOrd="0" presId="urn:microsoft.com/office/officeart/2005/8/layout/hList7"/>
    <dgm:cxn modelId="{CE56E5CE-D559-4B50-BD1A-9EB97AF18202}" type="presOf" srcId="{5EA3AF2D-1393-4454-AA50-4FB93088699F}" destId="{9DC21943-893B-4280-9168-BA50324A1FAF}" srcOrd="0" destOrd="0" presId="urn:microsoft.com/office/officeart/2005/8/layout/hList7"/>
    <dgm:cxn modelId="{A16224F5-7784-4B96-A0A6-7227EF659AD9}" srcId="{371EECF3-1691-42A6-AE29-40F915A1EED5}" destId="{E1E46960-63C2-4850-A6EA-B54FE51CDCB8}" srcOrd="0" destOrd="0" parTransId="{1C799241-0937-4264-9A74-2B5D01C10B20}" sibTransId="{CECAF7B3-C4F2-4684-9044-0BA8D15A0C4F}"/>
    <dgm:cxn modelId="{CFE0D3F5-E0C8-49C2-AE34-62AF933DB475}" type="presOf" srcId="{F69E81CF-1606-4494-9C29-34EA8364D3C3}" destId="{D827951B-922C-42D6-9F96-4D3494667526}" srcOrd="1" destOrd="0" presId="urn:microsoft.com/office/officeart/2005/8/layout/hList7"/>
    <dgm:cxn modelId="{77FA282A-F17C-43B3-8CCE-7CC347B18605}" type="presParOf" srcId="{7980E9B2-04F6-4409-AE44-E6D63D09CAB1}" destId="{EBA00E12-8A30-4D52-886B-A504A4EE0FFC}" srcOrd="0" destOrd="0" presId="urn:microsoft.com/office/officeart/2005/8/layout/hList7"/>
    <dgm:cxn modelId="{13A03B05-6FE8-451C-B590-0E66353493D3}" type="presParOf" srcId="{7980E9B2-04F6-4409-AE44-E6D63D09CAB1}" destId="{38A9F9F8-63BB-4ECA-A405-4033F220F35D}" srcOrd="1" destOrd="0" presId="urn:microsoft.com/office/officeart/2005/8/layout/hList7"/>
    <dgm:cxn modelId="{3179CDB1-826D-43FE-B5E8-F7D2A47C5A42}" type="presParOf" srcId="{38A9F9F8-63BB-4ECA-A405-4033F220F35D}" destId="{6C06F0B2-F07B-4AA5-8472-85A8AF13881B}" srcOrd="0" destOrd="0" presId="urn:microsoft.com/office/officeart/2005/8/layout/hList7"/>
    <dgm:cxn modelId="{F9E8F07D-4F41-4B6B-BB06-A4F98AEFA212}" type="presParOf" srcId="{6C06F0B2-F07B-4AA5-8472-85A8AF13881B}" destId="{18564138-922D-44D7-9975-B5F3886694AC}" srcOrd="0" destOrd="0" presId="urn:microsoft.com/office/officeart/2005/8/layout/hList7"/>
    <dgm:cxn modelId="{69D76152-0D65-427B-8B4C-62E7361CC4D9}" type="presParOf" srcId="{6C06F0B2-F07B-4AA5-8472-85A8AF13881B}" destId="{6D07168D-CF19-4104-B5F1-742A1D066911}" srcOrd="1" destOrd="0" presId="urn:microsoft.com/office/officeart/2005/8/layout/hList7"/>
    <dgm:cxn modelId="{C3AB3EDD-8A34-48F7-9C85-C39EB19787F8}" type="presParOf" srcId="{6C06F0B2-F07B-4AA5-8472-85A8AF13881B}" destId="{7D35890D-800B-4E99-83E7-394F2538F615}" srcOrd="2" destOrd="0" presId="urn:microsoft.com/office/officeart/2005/8/layout/hList7"/>
    <dgm:cxn modelId="{6D8F6890-225A-4786-93EA-66BCC1B2D9B2}" type="presParOf" srcId="{6C06F0B2-F07B-4AA5-8472-85A8AF13881B}" destId="{345C9556-31B8-4440-8608-DE2B560814A3}" srcOrd="3" destOrd="0" presId="urn:microsoft.com/office/officeart/2005/8/layout/hList7"/>
    <dgm:cxn modelId="{AEEAC1B0-5467-4261-9292-9125AB78A3C6}" type="presParOf" srcId="{38A9F9F8-63BB-4ECA-A405-4033F220F35D}" destId="{C73E1080-7F6C-459C-97DA-70ABABB1A0D1}" srcOrd="1" destOrd="0" presId="urn:microsoft.com/office/officeart/2005/8/layout/hList7"/>
    <dgm:cxn modelId="{0E40CB14-9E78-4419-97E6-C852A21F5F75}" type="presParOf" srcId="{38A9F9F8-63BB-4ECA-A405-4033F220F35D}" destId="{4C85B1B7-F0EF-4C3C-9CE2-2E8A9ADDDDAC}" srcOrd="2" destOrd="0" presId="urn:microsoft.com/office/officeart/2005/8/layout/hList7"/>
    <dgm:cxn modelId="{C8720768-C82B-4520-8725-FC8A01BEF38E}" type="presParOf" srcId="{4C85B1B7-F0EF-4C3C-9CE2-2E8A9ADDDDAC}" destId="{9DC21943-893B-4280-9168-BA50324A1FAF}" srcOrd="0" destOrd="0" presId="urn:microsoft.com/office/officeart/2005/8/layout/hList7"/>
    <dgm:cxn modelId="{8CAEEA17-C69D-48E3-AFB2-F7A838F7C449}" type="presParOf" srcId="{4C85B1B7-F0EF-4C3C-9CE2-2E8A9ADDDDAC}" destId="{506733DB-9D25-4213-8E2C-B9CE0D726ED4}" srcOrd="1" destOrd="0" presId="urn:microsoft.com/office/officeart/2005/8/layout/hList7"/>
    <dgm:cxn modelId="{D7D4B7E6-A6AF-4619-9531-1EF61C00FC5B}" type="presParOf" srcId="{4C85B1B7-F0EF-4C3C-9CE2-2E8A9ADDDDAC}" destId="{13895767-FE0B-47DB-920E-AF2956905EC9}" srcOrd="2" destOrd="0" presId="urn:microsoft.com/office/officeart/2005/8/layout/hList7"/>
    <dgm:cxn modelId="{ABCB4042-D2A8-4BA3-B2EC-E96DA4A2F2FD}" type="presParOf" srcId="{4C85B1B7-F0EF-4C3C-9CE2-2E8A9ADDDDAC}" destId="{1D6AA557-00F5-4884-921A-BF229CE6D558}" srcOrd="3" destOrd="0" presId="urn:microsoft.com/office/officeart/2005/8/layout/hList7"/>
    <dgm:cxn modelId="{3B383553-7986-484D-8925-ECE8588C1A43}" type="presParOf" srcId="{38A9F9F8-63BB-4ECA-A405-4033F220F35D}" destId="{90661C21-1821-44F6-ADD8-3094A7314ED0}" srcOrd="3" destOrd="0" presId="urn:microsoft.com/office/officeart/2005/8/layout/hList7"/>
    <dgm:cxn modelId="{6AF5BFCD-059E-4EE7-9020-2723B33E8FD4}" type="presParOf" srcId="{38A9F9F8-63BB-4ECA-A405-4033F220F35D}" destId="{2E6A5EA8-F777-45A3-8157-C9FD11AF4684}" srcOrd="4" destOrd="0" presId="urn:microsoft.com/office/officeart/2005/8/layout/hList7"/>
    <dgm:cxn modelId="{8753163A-0575-4B08-AD03-05B1F05B2378}" type="presParOf" srcId="{2E6A5EA8-F777-45A3-8157-C9FD11AF4684}" destId="{898C5E2A-2F2F-436C-8AD3-0B957629D729}" srcOrd="0" destOrd="0" presId="urn:microsoft.com/office/officeart/2005/8/layout/hList7"/>
    <dgm:cxn modelId="{D9A0BC2D-2D18-4C2F-9AA1-9B1C4D868833}" type="presParOf" srcId="{2E6A5EA8-F777-45A3-8157-C9FD11AF4684}" destId="{D827951B-922C-42D6-9F96-4D3494667526}" srcOrd="1" destOrd="0" presId="urn:microsoft.com/office/officeart/2005/8/layout/hList7"/>
    <dgm:cxn modelId="{4E4D155A-6994-4FC5-B469-2283E7D9A8F8}" type="presParOf" srcId="{2E6A5EA8-F777-45A3-8157-C9FD11AF4684}" destId="{D148D69B-E7F9-470D-9DDE-E700EA4C8F11}" srcOrd="2" destOrd="0" presId="urn:microsoft.com/office/officeart/2005/8/layout/hList7"/>
    <dgm:cxn modelId="{DF80EFFD-90AA-4FFB-A02F-3DF62612FFE7}" type="presParOf" srcId="{2E6A5EA8-F777-45A3-8157-C9FD11AF4684}" destId="{350D50A1-3D7F-4F56-BD06-65F5F06FB2C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722102" y="610132"/>
          <a:ext cx="2832109" cy="2832109"/>
        </a:xfrm>
        <a:prstGeom prst="blockArc">
          <a:avLst>
            <a:gd name="adj1" fmla="val 9470759"/>
            <a:gd name="adj2" fmla="val 1604052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638905" y="440132"/>
          <a:ext cx="2832109" cy="2832109"/>
        </a:xfrm>
        <a:prstGeom prst="blockArc">
          <a:avLst>
            <a:gd name="adj1" fmla="val 1800000"/>
            <a:gd name="adj2" fmla="val 900000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556617" y="607903"/>
          <a:ext cx="2832109" cy="2832109"/>
        </a:xfrm>
        <a:prstGeom prst="blockArc">
          <a:avLst>
            <a:gd name="adj1" fmla="val 16452090"/>
            <a:gd name="adj2" fmla="val 1335225"/>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236091" y="1221371"/>
          <a:ext cx="1637735" cy="12696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t>Title I-A Fiscal Requirements</a:t>
          </a:r>
        </a:p>
      </dsp:txBody>
      <dsp:txXfrm>
        <a:off x="1475932" y="1407304"/>
        <a:ext cx="1158053" cy="897764"/>
      </dsp:txXfrm>
    </dsp:sp>
    <dsp:sp modelId="{213ED27E-BB3C-4978-8D9A-132CF6D9D70E}">
      <dsp:nvSpPr>
        <dsp:cNvPr id="0" name=""/>
        <dsp:cNvSpPr/>
      </dsp:nvSpPr>
      <dsp:spPr>
        <a:xfrm>
          <a:off x="1121367" y="156709"/>
          <a:ext cx="1905288" cy="9755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t>Supplement not Supplant</a:t>
          </a:r>
        </a:p>
      </dsp:txBody>
      <dsp:txXfrm>
        <a:off x="1400390" y="299568"/>
        <a:ext cx="1347242" cy="689787"/>
      </dsp:txXfrm>
    </dsp:sp>
    <dsp:sp modelId="{46609000-92EA-4A0A-B66A-1FBC4B3106E3}">
      <dsp:nvSpPr>
        <dsp:cNvPr id="0" name=""/>
        <dsp:cNvSpPr/>
      </dsp:nvSpPr>
      <dsp:spPr>
        <a:xfrm>
          <a:off x="2392734" y="2110557"/>
          <a:ext cx="1720247" cy="8744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Comparability</a:t>
          </a:r>
        </a:p>
      </dsp:txBody>
      <dsp:txXfrm>
        <a:off x="2644658" y="2238621"/>
        <a:ext cx="1216399" cy="618345"/>
      </dsp:txXfrm>
    </dsp:sp>
    <dsp:sp modelId="{B348F809-25EE-421D-B06C-A817FBE6D4BC}">
      <dsp:nvSpPr>
        <dsp:cNvPr id="0" name=""/>
        <dsp:cNvSpPr/>
      </dsp:nvSpPr>
      <dsp:spPr>
        <a:xfrm>
          <a:off x="-19450" y="2091217"/>
          <a:ext cx="1753024" cy="9131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t>Maintenance of Effort</a:t>
          </a:r>
        </a:p>
      </dsp:txBody>
      <dsp:txXfrm>
        <a:off x="237274" y="2224945"/>
        <a:ext cx="1239576" cy="645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5B6AE-5A10-426A-A90F-F3F84500790F}">
      <dsp:nvSpPr>
        <dsp:cNvPr id="0" name=""/>
        <dsp:cNvSpPr/>
      </dsp:nvSpPr>
      <dsp:spPr>
        <a:xfrm>
          <a:off x="3159" y="1218963"/>
          <a:ext cx="2255770" cy="14324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E4E030D-6D11-440A-9932-1B15A54930DB}">
      <dsp:nvSpPr>
        <dsp:cNvPr id="0" name=""/>
        <dsp:cNvSpPr/>
      </dsp:nvSpPr>
      <dsp:spPr>
        <a:xfrm>
          <a:off x="253800" y="1457072"/>
          <a:ext cx="2255770" cy="14324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Alcohol</a:t>
          </a:r>
        </a:p>
        <a:p>
          <a:pPr marL="0" lvl="0" indent="0" algn="ctr" defTabSz="977900">
            <a:lnSpc>
              <a:spcPct val="90000"/>
            </a:lnSpc>
            <a:spcBef>
              <a:spcPct val="0"/>
            </a:spcBef>
            <a:spcAft>
              <a:spcPct val="35000"/>
            </a:spcAft>
            <a:buNone/>
          </a:pPr>
          <a:r>
            <a:rPr lang="en-US" sz="2200" kern="1200"/>
            <a:t>200.423 (UGG)</a:t>
          </a:r>
        </a:p>
      </dsp:txBody>
      <dsp:txXfrm>
        <a:off x="295754" y="1499026"/>
        <a:ext cx="2171862" cy="1348506"/>
      </dsp:txXfrm>
    </dsp:sp>
    <dsp:sp modelId="{D1788D44-AD33-4768-95C4-A7A66139A262}">
      <dsp:nvSpPr>
        <dsp:cNvPr id="0" name=""/>
        <dsp:cNvSpPr/>
      </dsp:nvSpPr>
      <dsp:spPr>
        <a:xfrm>
          <a:off x="2760211" y="1218963"/>
          <a:ext cx="2255770" cy="14324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AE51A67-8D32-4A5D-986F-B88BC42285C9}">
      <dsp:nvSpPr>
        <dsp:cNvPr id="0" name=""/>
        <dsp:cNvSpPr/>
      </dsp:nvSpPr>
      <dsp:spPr>
        <a:xfrm>
          <a:off x="3010853" y="1457072"/>
          <a:ext cx="2255770" cy="14324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Entertainment</a:t>
          </a:r>
        </a:p>
        <a:p>
          <a:pPr marL="0" lvl="0" indent="0" algn="ctr" defTabSz="977900">
            <a:lnSpc>
              <a:spcPct val="90000"/>
            </a:lnSpc>
            <a:spcBef>
              <a:spcPct val="0"/>
            </a:spcBef>
            <a:spcAft>
              <a:spcPct val="35000"/>
            </a:spcAft>
            <a:buNone/>
          </a:pPr>
          <a:r>
            <a:rPr lang="en-US" sz="2200" kern="1200"/>
            <a:t>200.438 (UGG)</a:t>
          </a:r>
        </a:p>
      </dsp:txBody>
      <dsp:txXfrm>
        <a:off x="3052807" y="1499026"/>
        <a:ext cx="2171862" cy="1348506"/>
      </dsp:txXfrm>
    </dsp:sp>
    <dsp:sp modelId="{0282BC21-7D5E-4317-88DF-730CACFB3FD0}">
      <dsp:nvSpPr>
        <dsp:cNvPr id="0" name=""/>
        <dsp:cNvSpPr/>
      </dsp:nvSpPr>
      <dsp:spPr>
        <a:xfrm>
          <a:off x="5517264" y="1218963"/>
          <a:ext cx="2255770" cy="14324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411F655-746E-42AA-9A18-1D94AE107BC7}">
      <dsp:nvSpPr>
        <dsp:cNvPr id="0" name=""/>
        <dsp:cNvSpPr/>
      </dsp:nvSpPr>
      <dsp:spPr>
        <a:xfrm>
          <a:off x="5767905" y="1457072"/>
          <a:ext cx="2255770" cy="14324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Construction</a:t>
          </a:r>
        </a:p>
        <a:p>
          <a:pPr marL="0" lvl="0" indent="0" algn="ctr" defTabSz="977900">
            <a:lnSpc>
              <a:spcPct val="90000"/>
            </a:lnSpc>
            <a:spcBef>
              <a:spcPct val="0"/>
            </a:spcBef>
            <a:spcAft>
              <a:spcPct val="35000"/>
            </a:spcAft>
            <a:buNone/>
          </a:pPr>
          <a:r>
            <a:rPr lang="en-US" sz="2200" kern="1200"/>
            <a:t>Sec 8526 (ESEA)</a:t>
          </a:r>
        </a:p>
      </dsp:txBody>
      <dsp:txXfrm>
        <a:off x="5809859" y="1499026"/>
        <a:ext cx="2171862" cy="1348506"/>
      </dsp:txXfrm>
    </dsp:sp>
    <dsp:sp modelId="{C6293320-1227-416D-A6E6-5224A313FAE4}">
      <dsp:nvSpPr>
        <dsp:cNvPr id="0" name=""/>
        <dsp:cNvSpPr/>
      </dsp:nvSpPr>
      <dsp:spPr>
        <a:xfrm>
          <a:off x="8274317" y="1218963"/>
          <a:ext cx="2255770" cy="14324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8E7751B-A27D-4036-A545-0E0F01412E47}">
      <dsp:nvSpPr>
        <dsp:cNvPr id="0" name=""/>
        <dsp:cNvSpPr/>
      </dsp:nvSpPr>
      <dsp:spPr>
        <a:xfrm>
          <a:off x="8524958" y="1457072"/>
          <a:ext cx="2255770" cy="14324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US" sz="2200" kern="1200"/>
        </a:p>
        <a:p>
          <a:pPr marL="0" lvl="0" indent="0" algn="ctr" defTabSz="977900">
            <a:lnSpc>
              <a:spcPct val="90000"/>
            </a:lnSpc>
            <a:spcBef>
              <a:spcPct val="0"/>
            </a:spcBef>
            <a:spcAft>
              <a:spcPct val="35000"/>
            </a:spcAft>
            <a:buNone/>
          </a:pPr>
          <a:r>
            <a:rPr lang="en-US" sz="2200" kern="1200"/>
            <a:t>Store Cards*</a:t>
          </a:r>
        </a:p>
        <a:p>
          <a:pPr marL="0" lvl="0" indent="0" algn="ctr" defTabSz="977900">
            <a:lnSpc>
              <a:spcPct val="90000"/>
            </a:lnSpc>
            <a:spcBef>
              <a:spcPct val="0"/>
            </a:spcBef>
            <a:spcAft>
              <a:spcPct val="35000"/>
            </a:spcAft>
            <a:buNone/>
          </a:pPr>
          <a:endParaRPr lang="en-US" sz="2200" kern="1200"/>
        </a:p>
      </dsp:txBody>
      <dsp:txXfrm>
        <a:off x="8566912" y="1499026"/>
        <a:ext cx="2171862" cy="13485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64138-922D-44D7-9975-B5F3886694AC}">
      <dsp:nvSpPr>
        <dsp:cNvPr id="0" name=""/>
        <dsp:cNvSpPr/>
      </dsp:nvSpPr>
      <dsp:spPr>
        <a:xfrm>
          <a:off x="2264" y="0"/>
          <a:ext cx="3522666" cy="41084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a:t>Positions described in Budget Narrative</a:t>
          </a:r>
        </a:p>
      </dsp:txBody>
      <dsp:txXfrm>
        <a:off x="2264" y="1643380"/>
        <a:ext cx="3522666" cy="1643380"/>
      </dsp:txXfrm>
    </dsp:sp>
    <dsp:sp modelId="{345C9556-31B8-4440-8608-DE2B560814A3}">
      <dsp:nvSpPr>
        <dsp:cNvPr id="0" name=""/>
        <dsp:cNvSpPr/>
      </dsp:nvSpPr>
      <dsp:spPr>
        <a:xfrm>
          <a:off x="1079540" y="246507"/>
          <a:ext cx="1368113" cy="136811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21943-893B-4280-9168-BA50324A1FAF}">
      <dsp:nvSpPr>
        <dsp:cNvPr id="0" name=""/>
        <dsp:cNvSpPr/>
      </dsp:nvSpPr>
      <dsp:spPr>
        <a:xfrm>
          <a:off x="3617118" y="0"/>
          <a:ext cx="3522666" cy="41084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a:t>Object codes in Expenditure Reports</a:t>
          </a:r>
        </a:p>
      </dsp:txBody>
      <dsp:txXfrm>
        <a:off x="3617118" y="1643380"/>
        <a:ext cx="3522666" cy="1643380"/>
      </dsp:txXfrm>
    </dsp:sp>
    <dsp:sp modelId="{1D6AA557-00F5-4884-921A-BF229CE6D558}">
      <dsp:nvSpPr>
        <dsp:cNvPr id="0" name=""/>
        <dsp:cNvSpPr/>
      </dsp:nvSpPr>
      <dsp:spPr>
        <a:xfrm>
          <a:off x="4707887" y="246507"/>
          <a:ext cx="1368113" cy="136811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8C5E2A-2F2F-436C-8AD3-0B957629D729}">
      <dsp:nvSpPr>
        <dsp:cNvPr id="0" name=""/>
        <dsp:cNvSpPr/>
      </dsp:nvSpPr>
      <dsp:spPr>
        <a:xfrm>
          <a:off x="7258957" y="0"/>
          <a:ext cx="3522666" cy="41084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a:t>Time and Effort Reporting</a:t>
          </a:r>
        </a:p>
      </dsp:txBody>
      <dsp:txXfrm>
        <a:off x="7258957" y="1643380"/>
        <a:ext cx="3522666" cy="1643380"/>
      </dsp:txXfrm>
    </dsp:sp>
    <dsp:sp modelId="{350D50A1-3D7F-4F56-BD06-65F5F06FB2C7}">
      <dsp:nvSpPr>
        <dsp:cNvPr id="0" name=""/>
        <dsp:cNvSpPr/>
      </dsp:nvSpPr>
      <dsp:spPr>
        <a:xfrm>
          <a:off x="8336233" y="246507"/>
          <a:ext cx="1368113" cy="136811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A00E12-8A30-4D52-886B-A504A4EE0FFC}">
      <dsp:nvSpPr>
        <dsp:cNvPr id="0" name=""/>
        <dsp:cNvSpPr/>
      </dsp:nvSpPr>
      <dsp:spPr>
        <a:xfrm>
          <a:off x="431355" y="3286760"/>
          <a:ext cx="9921176" cy="616267"/>
        </a:xfrm>
        <a:prstGeom prst="leftRightArrow">
          <a:avLst/>
        </a:prstGeom>
        <a:solidFill>
          <a:schemeClr val="accent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B63DED8-CA54-42CE-AED5-48AF1E60C0FC}" type="datetimeFigureOut">
              <a:rPr lang="en-US" smtClean="0"/>
              <a:t>1/28/2026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2.ed.gov/policy/fund/reg/edgarReg/edgar.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ecure.sos.state.or.us/oard/viewSingleRule.action?ruleVrsnRsn=241524"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ed.gov/media/document/title-ii-part-non-regulatory-guidance-january-2025-109320.pdf"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493717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429503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895703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a:t>Each program within ESEA is authorized for a specific purpose, intended to support improved outcomes for identified groups of students. While “allowable activities” are often articulated in the authorizing statute, states and districts must also look to regulations from the U.S. Department of Education (ED) for direction on how to spend federal funds in allowable ways.</a:t>
            </a:r>
          </a:p>
          <a:p>
            <a:endParaRPr lang="en-US"/>
          </a:p>
          <a:p>
            <a:r>
              <a:rPr lang="en-US"/>
              <a:t>All of the administrative requirements for ED are found in the Education Department General Administrative Regulations (EDGAR), including Part 200 of Title 2 of the Code of Federal Regulations, commonly referred to as the Uniform Grants Guidance (UGG). The administrative rules and cost principles contained in Part 200 are applicable to all federal funding. This means that any use of federal funds must meet the basic cost principles as described in UGG, and not be listed as an “unallowable” cost. </a:t>
            </a:r>
          </a:p>
          <a:p>
            <a:r>
              <a:rPr lang="en-US" i="1"/>
              <a:t>2CFR 200.403</a:t>
            </a:r>
            <a:endParaRPr lang="en-US"/>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668677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a:t>Necessary, Reasonable and Allocable </a:t>
            </a:r>
            <a:r>
              <a:rPr lang="en-US"/>
              <a:t>are the first of the 8 principles that must be met and due to their foundational nature in determining allowability, but there are other requirements as well. </a:t>
            </a:r>
            <a:endParaRPr lang="en-US" b="1"/>
          </a:p>
          <a:p>
            <a:pPr lvl="0"/>
            <a:r>
              <a:rPr lang="en-US" b="1"/>
              <a:t>Conforming to limits or exclusions.</a:t>
            </a:r>
            <a:r>
              <a:rPr lang="en-US"/>
              <a:t> The cost must conform to any limitations or exclusions described in EDGAR. This includes whether the cost is allowable under the program statute.</a:t>
            </a:r>
          </a:p>
          <a:p>
            <a:r>
              <a:rPr lang="en-US"/>
              <a:t> </a:t>
            </a:r>
          </a:p>
          <a:p>
            <a:pPr lvl="0"/>
            <a:r>
              <a:rPr lang="en-US" b="1"/>
              <a:t>Not prohibited under state or local law.</a:t>
            </a:r>
            <a:r>
              <a:rPr lang="en-US"/>
              <a:t> While state and local laws do not have to explicitly authorize a particular cost, any costs that are prohibited under state or local law are not considered allowable.</a:t>
            </a:r>
          </a:p>
          <a:p>
            <a:r>
              <a:rPr lang="en-US"/>
              <a:t> </a:t>
            </a:r>
          </a:p>
          <a:p>
            <a:pPr lvl="0"/>
            <a:r>
              <a:rPr lang="en-US" b="1"/>
              <a:t>Consistent with policies, regulations, and procedures</a:t>
            </a:r>
            <a:r>
              <a:rPr lang="en-US"/>
              <a:t>. Districts must follow their own internal procedures. Costs for federal funds cannot be subject to different rules than nonfederal funds (e.g.; per diem reimbursement rate).</a:t>
            </a:r>
          </a:p>
          <a:p>
            <a:endParaRPr lang="en-US"/>
          </a:p>
          <a:p>
            <a:pPr defTabSz="942289">
              <a:defRPr/>
            </a:pPr>
            <a:r>
              <a:rPr lang="en-US"/>
              <a:t>The four remaining cost principles are outlined in more detail in </a:t>
            </a:r>
            <a:r>
              <a:rPr lang="en-US" u="sng">
                <a:hlinkClick r:id="rId3"/>
              </a:rPr>
              <a:t>EDGAR</a:t>
            </a:r>
            <a:r>
              <a:rPr lang="en-US"/>
              <a:t>.</a:t>
            </a:r>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93534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399218"/>
          </a:xfrm>
        </p:spPr>
        <p:txBody>
          <a:bodyPr/>
          <a:lstStyle/>
          <a:p>
            <a:r>
              <a:rPr lang="en-US"/>
              <a:t>There are some expenses that are clearly not allowable. This is not an exhaustive list.</a:t>
            </a:r>
          </a:p>
          <a:p>
            <a:endParaRPr lang="en-US"/>
          </a:p>
          <a:p>
            <a:r>
              <a:rPr lang="en-US"/>
              <a:t>Costs of </a:t>
            </a:r>
            <a:r>
              <a:rPr lang="en-US" b="1"/>
              <a:t>alcoholic beverages </a:t>
            </a:r>
            <a:r>
              <a:rPr lang="en-US"/>
              <a:t>are unallowable.</a:t>
            </a:r>
          </a:p>
          <a:p>
            <a:endParaRPr lang="en-US"/>
          </a:p>
          <a:p>
            <a:r>
              <a:rPr lang="en-US"/>
              <a:t>Costs of </a:t>
            </a:r>
            <a:r>
              <a:rPr lang="en-US" b="1"/>
              <a:t>entertainment</a:t>
            </a:r>
            <a:r>
              <a:rPr lang="en-US"/>
              <a:t>, including amusement, diversion, and social activities and any associated costs are unallowable, except where specific costs that might otherwise be considered entertainment have a programmatic purpose and are authorized either in the approved budget for the Federal award or with prior written approval of the Federal awarding agency.</a:t>
            </a:r>
          </a:p>
          <a:p>
            <a:endParaRPr lang="en-US"/>
          </a:p>
          <a:p>
            <a:r>
              <a:rPr lang="en-US" sz="1100" spc="36">
                <a:solidFill>
                  <a:srgbClr val="212529"/>
                </a:solidFill>
                <a:latin typeface="Roboto" panose="02000000000000000000" pitchFamily="2" charset="0"/>
                <a:ea typeface="Calibri" panose="020F0502020204030204" pitchFamily="34" charset="0"/>
                <a:cs typeface="Times New Roman" panose="02020603050405020304" pitchFamily="18" charset="0"/>
              </a:rPr>
              <a:t>SEC. 8526. [20 U.S.C. 7906] PROHIBITED USES OF FUNDS</a:t>
            </a:r>
            <a:endParaRPr lang="en-US" sz="1100">
              <a:latin typeface="Arial" panose="020B0604020202020204" pitchFamily="34" charset="0"/>
              <a:ea typeface="Calibri" panose="020F0502020204030204" pitchFamily="34" charset="0"/>
              <a:cs typeface="Times New Roman" panose="02020603050405020304" pitchFamily="18" charset="0"/>
            </a:endParaRPr>
          </a:p>
          <a:p>
            <a:r>
              <a:rPr lang="en-US" sz="1100" b="1" spc="36">
                <a:solidFill>
                  <a:srgbClr val="212529"/>
                </a:solidFill>
                <a:latin typeface="Roboto" panose="02000000000000000000" pitchFamily="2" charset="0"/>
                <a:ea typeface="Calibri" panose="020F0502020204030204" pitchFamily="34" charset="0"/>
                <a:cs typeface="Times New Roman" panose="02020603050405020304" pitchFamily="18" charset="0"/>
              </a:rPr>
              <a:t>No funds under this Act may be used—</a:t>
            </a:r>
            <a:endParaRPr lang="en-US" sz="1100" b="1">
              <a:latin typeface="Arial" panose="020B0604020202020204" pitchFamily="34" charset="0"/>
              <a:ea typeface="Calibri" panose="020F0502020204030204" pitchFamily="34" charset="0"/>
              <a:cs typeface="Times New Roman" panose="02020603050405020304" pitchFamily="18" charset="0"/>
            </a:endParaRPr>
          </a:p>
          <a:p>
            <a:pPr marL="353358" indent="-353358">
              <a:buAutoNum type="arabicParenBoth"/>
            </a:pPr>
            <a:r>
              <a:rPr lang="en-US" sz="1100" b="1" spc="36">
                <a:solidFill>
                  <a:srgbClr val="212529"/>
                </a:solidFill>
                <a:latin typeface="Roboto" panose="02000000000000000000" pitchFamily="2" charset="0"/>
                <a:ea typeface="Calibri" panose="020F0502020204030204" pitchFamily="34" charset="0"/>
                <a:cs typeface="Times New Roman" panose="02020603050405020304" pitchFamily="18" charset="0"/>
              </a:rPr>
              <a:t>for construction, renovation, or repair of any school facility</a:t>
            </a:r>
            <a:r>
              <a:rPr lang="en-US" sz="1100" spc="36">
                <a:solidFill>
                  <a:srgbClr val="212529"/>
                </a:solidFill>
                <a:latin typeface="Roboto" panose="02000000000000000000" pitchFamily="2" charset="0"/>
                <a:ea typeface="Calibri" panose="020F0502020204030204" pitchFamily="34" charset="0"/>
                <a:cs typeface="Times New Roman" panose="02020603050405020304" pitchFamily="18" charset="0"/>
              </a:rPr>
              <a:t>, except as authorized under this Act;</a:t>
            </a:r>
          </a:p>
          <a:p>
            <a:endParaRPr lang="en-US" sz="1100">
              <a:latin typeface="Arial" panose="020B0604020202020204" pitchFamily="34" charset="0"/>
              <a:ea typeface="Calibri" panose="020F0502020204030204" pitchFamily="34" charset="0"/>
              <a:cs typeface="Times New Roman" panose="02020603050405020304" pitchFamily="18" charset="0"/>
            </a:endParaRPr>
          </a:p>
          <a:p>
            <a:r>
              <a:rPr lang="en-US" sz="1100" b="1">
                <a:latin typeface="Arial" panose="020B0604020202020204" pitchFamily="34" charset="0"/>
                <a:ea typeface="Calibri" panose="020F0502020204030204" pitchFamily="34" charset="0"/>
                <a:cs typeface="Times New Roman" panose="02020603050405020304" pitchFamily="18" charset="0"/>
              </a:rPr>
              <a:t>Store</a:t>
            </a:r>
            <a:r>
              <a:rPr lang="en-US" sz="1100" b="1"/>
              <a:t> Cards </a:t>
            </a:r>
            <a:r>
              <a:rPr lang="en-US" sz="1100"/>
              <a:t>- While ESSA and UGG do not address this subject by name, the purchase of store cards (gift cards) with federal funds is not allowable because even if the card is intended to be used for allowable uses under the grant program, the recipient may not use it accordingly, either knowingly or unknowingly. There is one exception, however, related to supporting children and youth navigating housing instability</a:t>
            </a:r>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767456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that don’t fall in the “unallowable” categories, Necessary,</a:t>
            </a:r>
            <a:r>
              <a:rPr lang="en-US" baseline="0"/>
              <a:t> Reasonable and Allocable form the backbone of allowability.</a:t>
            </a:r>
          </a:p>
          <a:p>
            <a:endParaRPr lang="en-US" baseline="0"/>
          </a:p>
          <a:p>
            <a:r>
              <a:rPr lang="en-US"/>
              <a:t>Necessary:</a:t>
            </a:r>
          </a:p>
          <a:p>
            <a:r>
              <a:rPr lang="en-US"/>
              <a:t>Is the cost included and identifiable in your agency’s plan </a:t>
            </a:r>
            <a:r>
              <a:rPr lang="en-US" u="sng"/>
              <a:t>and</a:t>
            </a:r>
            <a:r>
              <a:rPr lang="en-US"/>
              <a:t> allowable under the program?</a:t>
            </a:r>
          </a:p>
          <a:p>
            <a:r>
              <a:rPr lang="en-US"/>
              <a:t>In the district or school level plan?</a:t>
            </a:r>
          </a:p>
          <a:p>
            <a:r>
              <a:rPr lang="en-US"/>
              <a:t>If something is not in the plan, it is not necessary.  To</a:t>
            </a:r>
            <a:r>
              <a:rPr lang="en-US" baseline="0"/>
              <a:t> be necessary it should be connected to the needs assessment.</a:t>
            </a:r>
            <a:endParaRPr lang="en-US"/>
          </a:p>
          <a:p>
            <a:endParaRPr lang="en-US"/>
          </a:p>
          <a:p>
            <a:pPr defTabSz="942289">
              <a:defRPr/>
            </a:pPr>
            <a:r>
              <a:rPr lang="en-US"/>
              <a:t>Reasonable:</a:t>
            </a:r>
            <a:r>
              <a:rPr lang="en-US" baseline="0"/>
              <a:t> </a:t>
            </a:r>
            <a:r>
              <a:rPr lang="en-US"/>
              <a:t>“ordinary”</a:t>
            </a:r>
            <a:r>
              <a:rPr lang="en-US" baseline="0"/>
              <a:t>. How does the amount of money being spent compare to the number of people who will benefit? </a:t>
            </a:r>
            <a:r>
              <a:rPr lang="en-US"/>
              <a:t>Was the item purchases consistent with your agency’s procurement or purchasing procedures?</a:t>
            </a:r>
            <a:r>
              <a:rPr lang="en-US" baseline="0"/>
              <a:t> Would you be able to defend the cost if it was in the paper?</a:t>
            </a:r>
          </a:p>
          <a:p>
            <a:endParaRPr lang="en-US" baseline="0"/>
          </a:p>
          <a:p>
            <a:r>
              <a:rPr lang="en-US" baseline="0"/>
              <a:t>Allocable:  This is the clearest of the three. Does the purchase serve the purpose of the program? </a:t>
            </a:r>
            <a:r>
              <a:rPr lang="en-US"/>
              <a:t>Will the item benefit Title I, Part A in proportion to the percentage that Title I, Part A pays for the item?</a:t>
            </a:r>
          </a:p>
          <a:p>
            <a:r>
              <a:rPr lang="en-US"/>
              <a:t>Will any use by another program be allocated out if that use is not deemed an incidental benefit?</a:t>
            </a:r>
          </a:p>
          <a:p>
            <a:endParaRPr lang="en-US"/>
          </a:p>
          <a:p>
            <a:endParaRPr lang="en-US"/>
          </a:p>
          <a:p>
            <a:endParaRPr lang="en-US"/>
          </a:p>
          <a:p>
            <a:endParaRPr lang="en-US"/>
          </a:p>
          <a:p>
            <a:endParaRPr lang="en-US"/>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037753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618860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4"/>
            <a:ext cx="5681980" cy="4629216"/>
          </a:xfrm>
        </p:spPr>
        <p:txBody>
          <a:bodyPr/>
          <a:lstStyle/>
          <a:p>
            <a:r>
              <a:rPr lang="en-US" sz="1000"/>
              <a:t>FOOD - </a:t>
            </a:r>
            <a:r>
              <a:rPr lang="en-US" sz="1000" b="1"/>
              <a:t>Light refreshments </a:t>
            </a:r>
            <a:r>
              <a:rPr lang="en-US" sz="1000"/>
              <a:t>are defined to include, but not be limited to, coffee, tea, milk, juice, soft drinks, donuts, bagels, fruit, pretzels, cookies, chips, or muffins. The Oregon Department of Education believes a single slice of pizza, or a culturally relevant equivalent, could be considered a light refreshment. There may be cases in which a district feels there is a need to provide a meal, as opposed to light refreshments, to facilitate family attendance and connection (e.g., engagement activities that take place in the evening over the dinner hour). Because the overall spending on food should be minimal in comparison to the programmatic activities for family engagement</a:t>
            </a:r>
            <a:r>
              <a:rPr lang="en-US" sz="1000" b="1"/>
              <a:t>, in these limited situations the per-person cost of a meal should not exceed $10, and the total cost should not exceed 10% of the school’s allocation</a:t>
            </a:r>
            <a:r>
              <a:rPr lang="en-US" sz="1000"/>
              <a:t>. Please reach out to grant managers if you have questions regarding the reasonableness of food purchases with grant funds. </a:t>
            </a:r>
          </a:p>
          <a:p>
            <a:endParaRPr lang="en-US" sz="1000"/>
          </a:p>
          <a:p>
            <a:pPr defTabSz="942289">
              <a:defRPr/>
            </a:pPr>
            <a:r>
              <a:rPr lang="en-US" sz="1000" b="1"/>
              <a:t>MV Eligible Students </a:t>
            </a:r>
            <a:r>
              <a:rPr lang="en-US" sz="1000"/>
              <a:t>- Food is allowable if it is reasonable and necessary and helps eligible students take advantage of educational opportunities. So, when sources like school meal programs, SNAP, WIC, and other community resources are unavailable or insufficient then the LEA may utilize Title I set-aside funds to cover costs of food if the student would not be able to attend or engage in school or school-related activities. Supplying food or water resources is not meant to be long term plan but more of an emergent need when other sources are unavailable. (https://schoolhouseconnection.org/tools-resources/qa-from-the-field/title-i)</a:t>
            </a:r>
          </a:p>
          <a:p>
            <a:endParaRPr lang="en-US" sz="1000"/>
          </a:p>
          <a:p>
            <a:r>
              <a:rPr lang="en-US" sz="1000"/>
              <a:t>The use of federal funds to purchase </a:t>
            </a:r>
            <a:r>
              <a:rPr lang="en-US" sz="1000" b="1"/>
              <a:t>food for staff </a:t>
            </a:r>
            <a:r>
              <a:rPr lang="en-US" sz="1000"/>
              <a:t>is generally not considered allowable, however, an exception would be per diem expenses for staff participating in approved activities that require overnight travel including allowable conference costs. Costs for food for staff celebrations are not considered an allowable use of federal funds and districts should find other sources to pay for these activities. </a:t>
            </a:r>
          </a:p>
          <a:p>
            <a:endParaRPr lang="en-US" sz="1000"/>
          </a:p>
          <a:p>
            <a:r>
              <a:rPr lang="en-US" sz="1000"/>
              <a:t>Federal grant funds should rarely, if ever, be used to pay for food for professional development. In general, the agenda should allow time for participants to purchase on-site or the time to travel to off-site restaurants.  If professional learning is being held in a location that is a significant distance from for-purchase food options, consider offering meeting participants the option of paying for food and beverages, and arrange for these items to be available for purchase at the meeting. </a:t>
            </a:r>
          </a:p>
        </p:txBody>
      </p:sp>
      <p:sp>
        <p:nvSpPr>
          <p:cNvPr id="4" name="Slide Number Placeholder 3"/>
          <p:cNvSpPr>
            <a:spLocks noGrp="1"/>
          </p:cNvSpPr>
          <p:nvPr>
            <p:ph type="sldNum" sz="quarter" idx="5"/>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652091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We know incentives can improve student achievement, behavioral outcomes, and engagement and can be allowable under Title programs, with some restrictions.</a:t>
            </a:r>
          </a:p>
        </p:txBody>
      </p:sp>
      <p:sp>
        <p:nvSpPr>
          <p:cNvPr id="4" name="Slide Number Placeholder 3"/>
          <p:cNvSpPr>
            <a:spLocks noGrp="1"/>
          </p:cNvSpPr>
          <p:nvPr>
            <p:ph type="sldNum" sz="quarter" idx="5"/>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313837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all incentives are created equal. And not all incentives cost money! Some examples of incentives we have seen include: </a:t>
            </a:r>
          </a:p>
          <a:p>
            <a:r>
              <a:rPr lang="en-US"/>
              <a:t>o 5-minute dance parties o Eating lunch with the principal/sitting in the principal’s chair o Extra recess time o Game time with a friend o Line leader o Homework pass o Wearing a hat all day o Supervising recess/reading with younger students o Office Aide/Library Aide/Helping the custodian o Making morning announcements on the intercom</a:t>
            </a:r>
          </a:p>
          <a:p>
            <a:endParaRPr lang="en-US"/>
          </a:p>
          <a:p>
            <a:r>
              <a:rPr lang="en-US"/>
              <a:t>When districts are selected for ESEA monitoring we review expenditure reports and compare them to the approved budget narrative. For items that are unallowable districts resolving findings may include these costs being removed from the grant or additional technical assistance provided to help district and building leaders better understand the parameters.</a:t>
            </a:r>
          </a:p>
        </p:txBody>
      </p:sp>
      <p:sp>
        <p:nvSpPr>
          <p:cNvPr id="4" name="Slide Number Placeholder 3"/>
          <p:cNvSpPr>
            <a:spLocks noGrp="1"/>
          </p:cNvSpPr>
          <p:nvPr>
            <p:ph type="sldNum" sz="quarter" idx="5"/>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929180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6D212-7439-A5B9-00AC-09C62C670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8F069-6F84-F86B-A1F8-745300C28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772A5-AF0E-5045-0441-0E27A3C27E2C}"/>
              </a:ext>
            </a:extLst>
          </p:cNvPr>
          <p:cNvSpPr>
            <a:spLocks noGrp="1"/>
          </p:cNvSpPr>
          <p:nvPr>
            <p:ph type="body" idx="1"/>
          </p:nvPr>
        </p:nvSpPr>
        <p:spPr/>
        <p:txBody>
          <a:bodyPr/>
          <a:lstStyle/>
          <a:p>
            <a:r>
              <a:rPr lang="en-US"/>
              <a:t>If you have not seen Let’s Make a Deal, this might be confusing!</a:t>
            </a:r>
          </a:p>
        </p:txBody>
      </p:sp>
      <p:sp>
        <p:nvSpPr>
          <p:cNvPr id="4" name="Slide Number Placeholder 3">
            <a:extLst>
              <a:ext uri="{FF2B5EF4-FFF2-40B4-BE49-F238E27FC236}">
                <a16:creationId xmlns:a16="http://schemas.microsoft.com/office/drawing/2014/main" id="{D8BF2997-035C-1211-DEAE-FB82412C2A3A}"/>
              </a:ext>
            </a:extLst>
          </p:cNvPr>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558053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144250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710694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93800"/>
            <a:ext cx="5722937" cy="3219450"/>
          </a:xfrm>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endParaRPr lang="en-US"/>
          </a:p>
          <a:p>
            <a:pPr defTabSz="942289" eaLnBrk="0" fontAlgn="base" hangingPunct="0">
              <a:spcBef>
                <a:spcPct val="30000"/>
              </a:spcBef>
              <a:spcAft>
                <a:spcPct val="0"/>
              </a:spcAft>
              <a:defRPr/>
            </a:pPr>
            <a:r>
              <a:rPr lang="en-US"/>
              <a:t>Federal funds are made available on July 1 of the fiscal year and remain available for obligation for a period of 27 months. This 27-month period includes an initial 15-month period of availability and an automatic 12-month extension permitted under the “</a:t>
            </a:r>
            <a:r>
              <a:rPr lang="en-US" err="1"/>
              <a:t>Tydings</a:t>
            </a:r>
            <a:r>
              <a:rPr lang="en-US"/>
              <a:t> Amendment”.  While districts are encouraged to obligate funds in the initial grant year, it is not uncommon for districts to have funds available from two different grant years. </a:t>
            </a:r>
          </a:p>
          <a:p>
            <a:pPr defTabSz="942289" eaLnBrk="0" fontAlgn="base" hangingPunct="0">
              <a:spcBef>
                <a:spcPct val="30000"/>
              </a:spcBef>
              <a:spcAft>
                <a:spcPct val="0"/>
              </a:spcAft>
              <a:defRPr/>
            </a:pPr>
            <a:endParaRPr lang="en-US"/>
          </a:p>
          <a:p>
            <a:pPr defTabSz="942289" eaLnBrk="0" fontAlgn="base" hangingPunct="0">
              <a:spcBef>
                <a:spcPct val="30000"/>
              </a:spcBef>
              <a:spcAft>
                <a:spcPct val="0"/>
              </a:spcAft>
              <a:defRPr/>
            </a:pPr>
            <a:r>
              <a:rPr lang="en-US"/>
              <a:t>This graphic shows the funding timeline for the funds districts will receive this school year.</a:t>
            </a:r>
          </a:p>
          <a:p>
            <a:pPr defTabSz="942289" eaLnBrk="0" fontAlgn="base" hangingPunct="0">
              <a:spcBef>
                <a:spcPct val="30000"/>
              </a:spcBef>
              <a:spcAft>
                <a:spcPct val="0"/>
              </a:spcAft>
              <a:defRPr/>
            </a:pPr>
            <a:endParaRPr lang="en-US"/>
          </a:p>
          <a:p>
            <a:pPr defTabSz="942289" eaLnBrk="0" fontAlgn="base" hangingPunct="0">
              <a:spcBef>
                <a:spcPct val="30000"/>
              </a:spcBef>
              <a:spcAft>
                <a:spcPct val="0"/>
              </a:spcAft>
              <a:defRPr/>
            </a:pPr>
            <a:endParaRPr lang="en-US"/>
          </a:p>
        </p:txBody>
      </p:sp>
      <p:sp>
        <p:nvSpPr>
          <p:cNvPr id="4" name="Slide Number Placeholder 3"/>
          <p:cNvSpPr>
            <a:spLocks noGrp="1"/>
          </p:cNvSpPr>
          <p:nvPr>
            <p:ph type="sldNum" sz="quarter" idx="5"/>
          </p:nvPr>
        </p:nvSpPr>
        <p:spPr/>
        <p:txBody>
          <a:bodyPr/>
          <a:lstStyle/>
          <a:p>
            <a:pPr defTabSz="942289">
              <a:defRPr/>
            </a:pPr>
            <a:fld id="{5A14970C-3301-4DD8-87C8-448E3F893981}" type="slidenum">
              <a:rPr lang="en-US">
                <a:solidFill>
                  <a:prstClr val="black"/>
                </a:solidFill>
                <a:latin typeface="Calibri" panose="020F0502020204030204"/>
              </a:rPr>
              <a:pPr defTabSz="942289">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1389724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10248" y="4518204"/>
            <a:ext cx="5681980" cy="45573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a:t>In additional to being a best practice, reconciliation is also helpful when the district is selected for monitoring. We often find that districts have activities in their expenditure report that are allowable but not approved. Reconciling ensures that your fiscal documentation matches your narrative.</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7800" indent="-283014">
              <a:spcBef>
                <a:spcPct val="30000"/>
              </a:spcBef>
              <a:defRPr sz="1200">
                <a:solidFill>
                  <a:schemeClr val="tx1"/>
                </a:solidFill>
                <a:latin typeface="Calibri" panose="020F0502020204030204" pitchFamily="34" charset="0"/>
              </a:defRPr>
            </a:lvl2pPr>
            <a:lvl3pPr marL="1135328" indent="-225757">
              <a:spcBef>
                <a:spcPct val="30000"/>
              </a:spcBef>
              <a:defRPr sz="1200">
                <a:solidFill>
                  <a:schemeClr val="tx1"/>
                </a:solidFill>
                <a:latin typeface="Calibri" panose="020F0502020204030204" pitchFamily="34" charset="0"/>
              </a:defRPr>
            </a:lvl3pPr>
            <a:lvl4pPr marL="1588478" indent="-225757">
              <a:spcBef>
                <a:spcPct val="30000"/>
              </a:spcBef>
              <a:defRPr sz="1200">
                <a:solidFill>
                  <a:schemeClr val="tx1"/>
                </a:solidFill>
                <a:latin typeface="Calibri" panose="020F0502020204030204" pitchFamily="34" charset="0"/>
              </a:defRPr>
            </a:lvl4pPr>
            <a:lvl5pPr marL="2043263" indent="-225757">
              <a:spcBef>
                <a:spcPct val="30000"/>
              </a:spcBef>
              <a:defRPr sz="1200">
                <a:solidFill>
                  <a:schemeClr val="tx1"/>
                </a:solidFill>
                <a:latin typeface="Calibri" panose="020F0502020204030204" pitchFamily="34" charset="0"/>
              </a:defRPr>
            </a:lvl5pPr>
            <a:lvl6pPr marL="2514408" indent="-225757" eaLnBrk="0" fontAlgn="base" hangingPunct="0">
              <a:spcBef>
                <a:spcPct val="30000"/>
              </a:spcBef>
              <a:spcAft>
                <a:spcPct val="0"/>
              </a:spcAft>
              <a:defRPr sz="1200">
                <a:solidFill>
                  <a:schemeClr val="tx1"/>
                </a:solidFill>
                <a:latin typeface="Calibri" panose="020F0502020204030204" pitchFamily="34" charset="0"/>
              </a:defRPr>
            </a:lvl6pPr>
            <a:lvl7pPr marL="2985552" indent="-225757" eaLnBrk="0" fontAlgn="base" hangingPunct="0">
              <a:spcBef>
                <a:spcPct val="30000"/>
              </a:spcBef>
              <a:spcAft>
                <a:spcPct val="0"/>
              </a:spcAft>
              <a:defRPr sz="1200">
                <a:solidFill>
                  <a:schemeClr val="tx1"/>
                </a:solidFill>
                <a:latin typeface="Calibri" panose="020F0502020204030204" pitchFamily="34" charset="0"/>
              </a:defRPr>
            </a:lvl7pPr>
            <a:lvl8pPr marL="3456697" indent="-225757" eaLnBrk="0" fontAlgn="base" hangingPunct="0">
              <a:spcBef>
                <a:spcPct val="30000"/>
              </a:spcBef>
              <a:spcAft>
                <a:spcPct val="0"/>
              </a:spcAft>
              <a:defRPr sz="1200">
                <a:solidFill>
                  <a:schemeClr val="tx1"/>
                </a:solidFill>
                <a:latin typeface="Calibri" panose="020F0502020204030204" pitchFamily="34" charset="0"/>
              </a:defRPr>
            </a:lvl8pPr>
            <a:lvl9pPr marL="3927841" indent="-2257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a:pPr>
                <a:spcBef>
                  <a:spcPct val="0"/>
                </a:spcBef>
              </a:pPr>
              <a:t>23</a:t>
            </a:fld>
            <a:endParaRPr lang="en-US" altLang="en-US" sz="1300"/>
          </a:p>
        </p:txBody>
      </p:sp>
    </p:spTree>
    <p:extLst>
      <p:ext uri="{BB962C8B-B14F-4D97-AF65-F5344CB8AC3E}">
        <p14:creationId xmlns:p14="http://schemas.microsoft.com/office/powerpoint/2010/main" val="2938565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a:t>Reconciliation also has implications for Time and Effort. During monitoring we compare your approved narrative to your expenditure reports, breakdown sheets and payroll reports.  </a:t>
            </a:r>
          </a:p>
          <a:p>
            <a:pPr defTabSz="942289">
              <a:defRPr/>
            </a:pPr>
            <a:endParaRPr lang="en-US"/>
          </a:p>
          <a:p>
            <a:r>
              <a:rPr lang="en-US"/>
              <a:t>A common finding is that there is not alignment between the positions described in the Budget narrative, the expenses charged to the grant and the documentation of people paid with federal funds. As part of the reconciliation process you will want to make sure that these align. </a:t>
            </a:r>
          </a:p>
        </p:txBody>
      </p:sp>
      <p:sp>
        <p:nvSpPr>
          <p:cNvPr id="4" name="Slide Number Placeholder 3"/>
          <p:cNvSpPr>
            <a:spLocks noGrp="1"/>
          </p:cNvSpPr>
          <p:nvPr>
            <p:ph type="sldNum" sz="quarter" idx="5"/>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3076137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3999495"/>
          </a:xfrm>
        </p:spPr>
        <p:txBody>
          <a:bodyPr/>
          <a:lstStyle/>
          <a:p>
            <a:r>
              <a:rPr lang="en-US"/>
              <a:t>We know that the application</a:t>
            </a:r>
            <a:r>
              <a:rPr lang="en-US" baseline="0"/>
              <a:t> you submit is your intended plan and that plans change. When you go through the reconciliation process and find mismatches there are several solutions. If you have an allowable expense that is aligned to your needs but not in your narrative, you can change your narrative.</a:t>
            </a:r>
          </a:p>
          <a:p>
            <a:endParaRPr lang="en-US" baseline="0"/>
          </a:p>
          <a:p>
            <a:r>
              <a:rPr lang="en-US" baseline="0"/>
              <a:t>If you need to make changes to a current narrative, you can do that through your CIP BN dashboard. Simply pull the narrative back out, make any needed revisions and resubmit for approval.</a:t>
            </a:r>
          </a:p>
          <a:p>
            <a:endParaRPr lang="en-US" baseline="0"/>
          </a:p>
          <a:p>
            <a:r>
              <a:rPr lang="en-US" baseline="0"/>
              <a:t>Because of issues on ODE’s end, approved CARRYOVER narratives cannot be revised. Instead, complete the Carryover Revisions Request form and email it to your regional contact.</a:t>
            </a:r>
          </a:p>
          <a:p>
            <a:endParaRPr lang="en-US" baseline="0"/>
          </a:p>
          <a:p>
            <a:endParaRPr lang="en-US" baseline="0"/>
          </a:p>
          <a:p>
            <a:r>
              <a:rPr lang="en-US" baseline="0"/>
              <a:t>If you find expenditures that are not allowable or were charged to the wrong account, you send a reimbursement to ODE.</a:t>
            </a:r>
          </a:p>
          <a:p>
            <a:endParaRPr lang="en-US" baseline="0"/>
          </a:p>
          <a:p>
            <a:r>
              <a:rPr lang="en-US"/>
              <a:t>Sometimes the district submits its narrative with a placeholder for private school activities. Update private school line items if the narrative was submitted before the school communicated its plan to the district so that narrative accurately reflects PS activities.</a:t>
            </a:r>
            <a:endParaRPr lang="en-US" baseline="0"/>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877331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2F2D9-57D2-10C7-FBAB-5D9C259C7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A1CAF-4DBD-8AF3-845D-4D972D976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4C836-514B-7DDE-2919-8B05B15264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52A543-E749-D39E-9217-098E944F42F5}"/>
              </a:ext>
            </a:extLst>
          </p:cNvPr>
          <p:cNvSpPr>
            <a:spLocks noGrp="1"/>
          </p:cNvSpPr>
          <p:nvPr>
            <p:ph type="sldNum" sz="quarter" idx="5"/>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1923974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Our goal is to try to get to YES. Not everything is black or white – there is some grey.  We have a few scenarios to share that are requests we have gotten from Oregon districts and we’ll use the childhood game “Red Light, Green Light” to explore each one.</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1029771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Yellow light. Yes to tables and filing cabinet, no to teacher chair</a:t>
            </a:r>
          </a:p>
        </p:txBody>
      </p:sp>
      <p:sp>
        <p:nvSpPr>
          <p:cNvPr id="4" name="Slide Number Placeholder 3"/>
          <p:cNvSpPr>
            <a:spLocks noGrp="1"/>
          </p:cNvSpPr>
          <p:nvPr>
            <p:ph type="sldNum" sz="quarter" idx="5"/>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5138396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Red light. Headline test, not all families are participating/benefitting, Meals are exception not rule.</a:t>
            </a:r>
          </a:p>
        </p:txBody>
      </p:sp>
      <p:sp>
        <p:nvSpPr>
          <p:cNvPr id="4" name="Slide Number Placeholder 3"/>
          <p:cNvSpPr>
            <a:spLocks noGrp="1"/>
          </p:cNvSpPr>
          <p:nvPr>
            <p:ph type="sldNum" sz="quarter" idx="5"/>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1596412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5555458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Red light as written. </a:t>
            </a:r>
          </a:p>
          <a:p>
            <a:r>
              <a:rPr lang="en-US" baseline="0"/>
              <a:t>Yellow: Maybe tickets and transportation if it were related to content students had learned (e.g., going to see the movie Selma after studying Civil Rights movement)</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3769385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i="1"/>
              <a:t>Develop a system that works for you.</a:t>
            </a:r>
            <a:r>
              <a:rPr lang="en-US"/>
              <a:t> Developing a system of internal controls for requesting and making purchases with federal funds, as well as approving and documenting expenditures, is key. Make sure you have enough information in the request to make an informed decision. </a:t>
            </a:r>
          </a:p>
          <a:p>
            <a:pPr lvl="0"/>
            <a:endParaRPr lang="en-US"/>
          </a:p>
          <a:p>
            <a:pPr defTabSz="942289">
              <a:defRPr/>
            </a:pPr>
            <a:r>
              <a:rPr lang="en-US"/>
              <a:t>Document, document, document. Make sure the cost is </a:t>
            </a:r>
            <a:r>
              <a:rPr lang="en-US" b="1"/>
              <a:t>adequately documented</a:t>
            </a:r>
            <a:r>
              <a:rPr lang="en-US"/>
              <a:t> to demonstrate compliance with all applicable funding rules and restrictions.</a:t>
            </a:r>
          </a:p>
          <a:p>
            <a:r>
              <a:rPr lang="en-US"/>
              <a:t>  </a:t>
            </a:r>
          </a:p>
          <a:p>
            <a:r>
              <a:rPr lang="en-US"/>
              <a:t> E</a:t>
            </a:r>
            <a:r>
              <a:rPr lang="en-US" i="1"/>
              <a:t>ducate staff.</a:t>
            </a:r>
            <a:r>
              <a:rPr lang="en-US"/>
              <a:t> Make sure everyone understands their roles and responsibilities within the system you create. This ensures that the system is well understood and helps safeguard against confusion and errors. Consider providing regular training and reminders.</a:t>
            </a:r>
          </a:p>
          <a:p>
            <a:r>
              <a:rPr lang="en-US"/>
              <a:t> </a:t>
            </a:r>
          </a:p>
          <a:p>
            <a:pPr lvl="0"/>
            <a:r>
              <a:rPr lang="en-US" i="1"/>
              <a:t>Build relationships.</a:t>
            </a:r>
            <a:r>
              <a:rPr lang="en-US"/>
              <a:t> Collaboration between fiscal staff and federal program staff is central to ensuring all purchases meet allowability requirements. Consider regularly scheduled meetings to facilitate communication and collaboration.</a:t>
            </a:r>
          </a:p>
          <a:p>
            <a:pPr lvl="0"/>
            <a:endParaRPr lang="en-US"/>
          </a:p>
          <a:p>
            <a:pPr lvl="0"/>
            <a:r>
              <a:rPr lang="en-US" i="1"/>
              <a:t>Reach out with questions. </a:t>
            </a:r>
            <a:r>
              <a:rPr lang="en-US"/>
              <a:t>We are here to help! Please reach out any time you have a question.</a:t>
            </a:r>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24347128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9513"/>
            <a:ext cx="5632450" cy="3168650"/>
          </a:xfrm>
        </p:spPr>
      </p:sp>
      <p:sp>
        <p:nvSpPr>
          <p:cNvPr id="3" name="Notes Placeholder 2"/>
          <p:cNvSpPr>
            <a:spLocks noGrp="1"/>
          </p:cNvSpPr>
          <p:nvPr>
            <p:ph type="body" idx="1"/>
          </p:nvPr>
        </p:nvSpPr>
        <p:spPr>
          <a:xfrm>
            <a:off x="611602" y="4511684"/>
            <a:ext cx="5681980" cy="3696712"/>
          </a:xfrm>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7667697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divided</a:t>
            </a:r>
            <a:r>
              <a:rPr lang="en-US" baseline="0"/>
              <a:t> up the state into three sections. Each of us serves as the primary contact for the districts in these ESDs</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199860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34</a:t>
            </a:fld>
            <a:endParaRPr lang="en-US"/>
          </a:p>
        </p:txBody>
      </p:sp>
    </p:spTree>
    <p:extLst>
      <p:ext uri="{BB962C8B-B14F-4D97-AF65-F5344CB8AC3E}">
        <p14:creationId xmlns:p14="http://schemas.microsoft.com/office/powerpoint/2010/main" val="4192129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a:t>Most Every Student Succeeds Act (ESSA) programs require districts to supplement, and not supplant, the state and local funds they would otherwise spend on education. Generally, this means, ESSA funds should add to (supplement) and not replace (supplant) state and local funds. A few programs also require districts to use federal program funds to add to and not replace other federal funds. The tests for compliance with supplement not supplant requirements vary depending on the federal program being implemented. </a:t>
            </a:r>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938268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LEA must be able to operate its schools and its core foundation programs without any federal funds.</a:t>
            </a:r>
          </a:p>
          <a:p>
            <a:endParaRPr lang="en-US"/>
          </a:p>
          <a:p>
            <a:r>
              <a:rPr lang="en-US"/>
              <a:t>Our team has created a brief on this topic that outlines SNS rules by program. In this presentation we will be addressing Titles IA, IIA and IVA only. Keep in mind that Perkins and IDEA also have their own SNS rules.</a:t>
            </a:r>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091467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Titles IIA and IVA follow the same SNS rules. </a:t>
            </a:r>
          </a:p>
          <a:p>
            <a:endParaRPr lang="en-US" altLang="en-US"/>
          </a:p>
          <a:p>
            <a:r>
              <a:rPr lang="en-US"/>
              <a:t>To determine whether a fiscal expenditure supplements and does not supplant, school districts must run the following tests:</a:t>
            </a:r>
          </a:p>
          <a:p>
            <a:pPr lvl="0"/>
            <a:r>
              <a:rPr lang="en-US" b="1"/>
              <a:t>Test I:</a:t>
            </a:r>
            <a:r>
              <a:rPr lang="en-US"/>
              <a:t> Are the services that the district wants to fund with ESEA funds required under state, local, or another federal law? If they are, there could be a presumption of supplanting.</a:t>
            </a:r>
          </a:p>
          <a:p>
            <a:r>
              <a:rPr lang="en-US"/>
              <a:t> </a:t>
            </a:r>
          </a:p>
          <a:p>
            <a:pPr lvl="0"/>
            <a:r>
              <a:rPr lang="en-US" b="1"/>
              <a:t>Test II:</a:t>
            </a:r>
            <a:r>
              <a:rPr lang="en-US"/>
              <a:t> Were state or local funds used in the past to pay for these services? If they were, there could be a presumption of supplanting.</a:t>
            </a:r>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65610" indent="-294465" eaLnBrk="0" hangingPunct="0">
              <a:defRPr>
                <a:solidFill>
                  <a:schemeClr val="tx1"/>
                </a:solidFill>
                <a:latin typeface="Century Schoolbook" panose="02040604050505020304" pitchFamily="18" charset="0"/>
                <a:cs typeface="Arial" panose="020B0604020202020204" pitchFamily="34" charset="0"/>
              </a:defRPr>
            </a:lvl2pPr>
            <a:lvl3pPr marL="1177862" indent="-235572" eaLnBrk="0" hangingPunct="0">
              <a:defRPr>
                <a:solidFill>
                  <a:schemeClr val="tx1"/>
                </a:solidFill>
                <a:latin typeface="Century Schoolbook" panose="02040604050505020304" pitchFamily="18" charset="0"/>
                <a:cs typeface="Arial" panose="020B0604020202020204" pitchFamily="34" charset="0"/>
              </a:defRPr>
            </a:lvl3pPr>
            <a:lvl4pPr marL="1649006" indent="-235572" eaLnBrk="0" hangingPunct="0">
              <a:defRPr>
                <a:solidFill>
                  <a:schemeClr val="tx1"/>
                </a:solidFill>
                <a:latin typeface="Century Schoolbook" panose="02040604050505020304" pitchFamily="18" charset="0"/>
                <a:cs typeface="Arial" panose="020B0604020202020204" pitchFamily="34" charset="0"/>
              </a:defRPr>
            </a:lvl4pPr>
            <a:lvl5pPr marL="2120151" indent="-235572" eaLnBrk="0" hangingPunct="0">
              <a:defRPr>
                <a:solidFill>
                  <a:schemeClr val="tx1"/>
                </a:solidFill>
                <a:latin typeface="Century Schoolbook" panose="02040604050505020304" pitchFamily="18" charset="0"/>
                <a:cs typeface="Arial" panose="020B0604020202020204" pitchFamily="34" charset="0"/>
              </a:defRPr>
            </a:lvl5pPr>
            <a:lvl6pPr marL="2591295"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3062440"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533585"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4004729"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extLst>
      <p:ext uri="{BB962C8B-B14F-4D97-AF65-F5344CB8AC3E}">
        <p14:creationId xmlns:p14="http://schemas.microsoft.com/office/powerpoint/2010/main" val="2116354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t>When the state imposes </a:t>
            </a:r>
            <a:r>
              <a:rPr lang="en-US" b="1"/>
              <a:t>requirements on districts</a:t>
            </a:r>
            <a:r>
              <a:rPr lang="en-US"/>
              <a:t>, Title II-A funds may only be used to enhance these efforts, not replace them. For example, </a:t>
            </a:r>
            <a:r>
              <a:rPr lang="en-US" u="sng">
                <a:hlinkClick r:id="rId3"/>
              </a:rPr>
              <a:t>OAR 581-022-2440</a:t>
            </a:r>
            <a:r>
              <a:rPr lang="en-US"/>
              <a:t> requires that one teacher in each K-5 school receive training related to dyslexia. Because it would violate the first supplanting test, Title II-A funds could not be used to pay to pay for training for these teachers. </a:t>
            </a:r>
          </a:p>
          <a:p>
            <a:r>
              <a:rPr lang="en-US"/>
              <a:t>However, if the state’s </a:t>
            </a:r>
            <a:r>
              <a:rPr lang="en-US" b="1"/>
              <a:t>requirement is directed to teachers</a:t>
            </a:r>
            <a:r>
              <a:rPr lang="en-US"/>
              <a:t>, specifically in professional development, II-A funds may be used. For example, if the state mandates that all teachers must</a:t>
            </a:r>
            <a:r>
              <a:rPr lang="en-US" i="1"/>
              <a:t> </a:t>
            </a:r>
            <a:r>
              <a:rPr lang="en-US"/>
              <a:t>take a minimum number of hours of professional development on college</a:t>
            </a:r>
            <a:r>
              <a:rPr lang="en-US" u="sng"/>
              <a:t> </a:t>
            </a:r>
            <a:r>
              <a:rPr lang="en-US" strike="sngStrike"/>
              <a:t>- </a:t>
            </a:r>
            <a:r>
              <a:rPr lang="en-US"/>
              <a:t>and career</a:t>
            </a:r>
            <a:r>
              <a:rPr lang="en-US" strike="sngStrike"/>
              <a:t>-ready </a:t>
            </a:r>
            <a:r>
              <a:rPr lang="en-US"/>
              <a:t>standards, a district could use Title II-A funds to cover these costs for teachers, provided it had not previously been required to pay for this professional development. </a:t>
            </a:r>
          </a:p>
          <a:p>
            <a:r>
              <a:rPr lang="en-US"/>
              <a:t> This was taken from D-24 in the new IIA NRG </a:t>
            </a:r>
            <a:r>
              <a:rPr lang="en-US" u="sng">
                <a:hlinkClick r:id="rId4"/>
              </a:rPr>
              <a:t>https://www.ed.gov/media/document/title-ii-part-non-regulatory-guidance-january-2025-109320.pdf</a:t>
            </a:r>
            <a:endParaRPr lang="en-US"/>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111173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a:p>
            <a:r>
              <a:rPr lang="en-US"/>
              <a:t>There are three fiscal tests for Title I-A:</a:t>
            </a:r>
          </a:p>
          <a:p>
            <a:endParaRPr lang="en-US"/>
          </a:p>
          <a:p>
            <a:pPr marL="235572" indent="-235572">
              <a:buAutoNum type="arabicPeriod"/>
            </a:pPr>
            <a:r>
              <a:rPr lang="en-US"/>
              <a:t>Supplement, not Supplant  – LEAs must distribute state and local funds to schools without taking into account a school’s participation in the Title I program. (Methodology)</a:t>
            </a:r>
          </a:p>
          <a:p>
            <a:pPr marL="235572" indent="-235572">
              <a:buAutoNum type="arabicPeriod"/>
            </a:pPr>
            <a:r>
              <a:rPr lang="en-US"/>
              <a:t>Comparability – state and local funds are used to provide services that, taken as a whole, are comparable between Title I and non-Title schools.</a:t>
            </a:r>
          </a:p>
          <a:p>
            <a:pPr marL="235572" indent="-235572" defTabSz="942289">
              <a:buFontTx/>
              <a:buAutoNum type="arabicPeriod"/>
              <a:defRPr/>
            </a:pPr>
            <a:r>
              <a:rPr lang="en-US"/>
              <a:t>Maintenance of Effort (MOE) – LEAs must maintain a consistent floor of state and local funding for free public education from year-to-year. </a:t>
            </a:r>
          </a:p>
          <a:p>
            <a:pPr marL="235572" indent="-235572">
              <a:buAutoNum type="arabicPeriod"/>
            </a:pPr>
            <a:endParaRPr lang="en-US"/>
          </a:p>
          <a:p>
            <a:endParaRPr lang="en-US"/>
          </a:p>
          <a:p>
            <a:endParaRPr lang="en-US" altLang="en-US"/>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65610" indent="-294465" eaLnBrk="0" hangingPunct="0">
              <a:defRPr>
                <a:solidFill>
                  <a:schemeClr val="tx1"/>
                </a:solidFill>
                <a:latin typeface="Century Schoolbook" panose="02040604050505020304" pitchFamily="18" charset="0"/>
                <a:cs typeface="Arial" panose="020B0604020202020204" pitchFamily="34" charset="0"/>
              </a:defRPr>
            </a:lvl2pPr>
            <a:lvl3pPr marL="1177862" indent="-235572" eaLnBrk="0" hangingPunct="0">
              <a:defRPr>
                <a:solidFill>
                  <a:schemeClr val="tx1"/>
                </a:solidFill>
                <a:latin typeface="Century Schoolbook" panose="02040604050505020304" pitchFamily="18" charset="0"/>
                <a:cs typeface="Arial" panose="020B0604020202020204" pitchFamily="34" charset="0"/>
              </a:defRPr>
            </a:lvl3pPr>
            <a:lvl4pPr marL="1649006" indent="-235572" eaLnBrk="0" hangingPunct="0">
              <a:defRPr>
                <a:solidFill>
                  <a:schemeClr val="tx1"/>
                </a:solidFill>
                <a:latin typeface="Century Schoolbook" panose="02040604050505020304" pitchFamily="18" charset="0"/>
                <a:cs typeface="Arial" panose="020B0604020202020204" pitchFamily="34" charset="0"/>
              </a:defRPr>
            </a:lvl4pPr>
            <a:lvl5pPr marL="2120151" indent="-235572" eaLnBrk="0" hangingPunct="0">
              <a:defRPr>
                <a:solidFill>
                  <a:schemeClr val="tx1"/>
                </a:solidFill>
                <a:latin typeface="Century Schoolbook" panose="02040604050505020304" pitchFamily="18" charset="0"/>
                <a:cs typeface="Arial" panose="020B0604020202020204" pitchFamily="34" charset="0"/>
              </a:defRPr>
            </a:lvl5pPr>
            <a:lvl6pPr marL="2591295"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3062440"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533585"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4004729"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4241657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6985F-A104-4A62-0312-411884125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AF7813-0F19-56E2-6110-0F19D0B46A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F9193-CAEE-BD42-FDBA-092E2A971259}"/>
              </a:ext>
            </a:extLst>
          </p:cNvPr>
          <p:cNvSpPr>
            <a:spLocks noGrp="1"/>
          </p:cNvSpPr>
          <p:nvPr>
            <p:ph type="body" idx="1"/>
          </p:nvPr>
        </p:nvSpPr>
        <p:spPr>
          <a:xfrm>
            <a:off x="710248" y="4518203"/>
            <a:ext cx="5681980" cy="4515032"/>
          </a:xfrm>
        </p:spPr>
        <p:txBody>
          <a:bodyPr/>
          <a:lstStyle/>
          <a:p>
            <a:pPr defTabSz="942289">
              <a:defRPr/>
            </a:pPr>
            <a:r>
              <a:rPr lang="en-US"/>
              <a:t>The reauthorization of ESEA under the Every Student Succeeds Act (ESSA) changed the way supplement, not supplant (SNS) compliance is tested for districts and schools that receive Title I-A funds.  ESSA’s revised SNS test does not look at how districts and schools spend Title I-A funds as a specific cost test, but instead looks at how districts distribute State and local funds to Title I-A schools. This is also know as the district’s “methodology”.</a:t>
            </a:r>
          </a:p>
          <a:p>
            <a:pPr defTabSz="942289">
              <a:defRPr/>
            </a:pPr>
            <a:endParaRPr lang="en-US" altLang="en-US"/>
          </a:p>
          <a:p>
            <a:pPr defTabSz="942289">
              <a:defRPr/>
            </a:pPr>
            <a:r>
              <a:rPr lang="en-US" b="1"/>
              <a:t>A district’s methodology </a:t>
            </a:r>
            <a:r>
              <a:rPr lang="en-US"/>
              <a:t>must be “Title I neutral” in that it allocates State and local funds to schools without regard for Title I-A status. </a:t>
            </a:r>
          </a:p>
          <a:p>
            <a:pPr defTabSz="942289">
              <a:defRPr/>
            </a:pPr>
            <a:endParaRPr lang="en-US" altLang="en-US"/>
          </a:p>
          <a:p>
            <a:pPr defTabSz="942289">
              <a:defRPr/>
            </a:pPr>
            <a:r>
              <a:rPr lang="en-US" b="1"/>
              <a:t>Comparability</a:t>
            </a:r>
            <a:r>
              <a:rPr lang="en-US"/>
              <a:t> is a school-level calculation that measures the level of State and local funds and resources provided to a district's Title I-A and non-Title I-A schools. The goal is to determine whether the distribution of State and local funds and resources to schools are comparable regardless of Title I-A status. </a:t>
            </a:r>
          </a:p>
          <a:p>
            <a:pPr defTabSz="942289">
              <a:defRPr/>
            </a:pPr>
            <a:endParaRPr lang="en-US" altLang="en-US"/>
          </a:p>
          <a:p>
            <a:pPr defTabSz="942289">
              <a:defRPr/>
            </a:pPr>
            <a:r>
              <a:rPr lang="en-US" b="1"/>
              <a:t>Maintenance of Effort</a:t>
            </a:r>
            <a:r>
              <a:rPr lang="en-US"/>
              <a:t> focuses on spending at the LEA level and requires districts to have a consistent base of state and local funding for public education from year to year. Each year, LEAs receiving funds under ESEA must ensure that district or per-pupil spending of state and local funds remains at 90 percent or above what was spent in the preceding year.  ESSA states that funding will be reduced if an LEA fails to meet the 90 percent threshold twice in a five year span. This reduction is made by ODE in the LEA’s Title I-A allocation. </a:t>
            </a:r>
          </a:p>
          <a:p>
            <a:pPr defTabSz="942289">
              <a:defRPr/>
            </a:pPr>
            <a:endParaRPr lang="en-US" altLang="en-US"/>
          </a:p>
          <a:p>
            <a:endParaRPr lang="en-US"/>
          </a:p>
        </p:txBody>
      </p:sp>
      <p:sp>
        <p:nvSpPr>
          <p:cNvPr id="4" name="Slide Number Placeholder 3">
            <a:extLst>
              <a:ext uri="{FF2B5EF4-FFF2-40B4-BE49-F238E27FC236}">
                <a16:creationId xmlns:a16="http://schemas.microsoft.com/office/drawing/2014/main" id="{74100681-D236-E8E7-1F05-B3C97D62D22A}"/>
              </a:ext>
            </a:extLst>
          </p:cNvPr>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417501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1/28/2026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1/28/2026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1/28/2026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1/28/2026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1/28/2026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1/28/2026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1/28/2026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1/28/2026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1/28/2026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1/28/2026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1/28/2026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1/28/2026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1/28/2026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1/28/2026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1/28/2026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1/28/2026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1/28/2026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1/28/2026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1/28/2026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1/28/2026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1/28/2026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1/28/2026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1/28/2026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1/28/2026</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857377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1/28/2026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1/28/2026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1/28/2026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1/28/2026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1/28/2026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1/28/2026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1/28/2026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1/28/2026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1/28/2026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1/28/2026</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488323067"/>
      </p:ext>
    </p:extLst>
  </p:cSld>
  <p:clrMap bg1="lt1" tx1="dk1" bg2="lt2" tx2="dk2" accent1="accent1" accent2="accent2" accent3="accent3" accent4="accent4" accent5="accent5" accent6="accent6" hlink="hlink" folHlink="folHlink"/>
  <p:sldLayoutIdLst>
    <p:sldLayoutId id="2147483828"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https://www.oregon.gov/ode/schools-and-districts/grants/ESEA/Documents/FOOD.pdf"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s://creativecommons.org/licenses/by-sa/3.0/" TargetMode="External"/><Relationship Id="rId5" Type="http://schemas.openxmlformats.org/officeDocument/2006/relationships/hyperlink" Target="https://www.atlantictraining.com/blog/stop-light-stock-photo/" TargetMode="Externa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schools-and-districts/grants/ESEA/Documents/Student%20Incentives.pdf"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4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district.ode.state.or.us/apps/login/" TargetMode="External"/><Relationship Id="rId2" Type="http://schemas.openxmlformats.org/officeDocument/2006/relationships/notesSlide" Target="../notesSlides/notesSlide25.xml"/><Relationship Id="rId1" Type="http://schemas.openxmlformats.org/officeDocument/2006/relationships/slideLayout" Target="../slideLayouts/slideLayout48.xml"/><Relationship Id="rId6" Type="http://schemas.openxmlformats.org/officeDocument/2006/relationships/image" Target="../media/image18.jpeg"/><Relationship Id="rId5" Type="http://schemas.openxmlformats.org/officeDocument/2006/relationships/hyperlink" Target="https://app.smartsheet.com/b/form/38a06755d00d4e63a3b4b4c661aef1b5" TargetMode="External"/><Relationship Id="rId4" Type="http://schemas.openxmlformats.org/officeDocument/2006/relationships/hyperlink" Target="https://www.oregon.gov/ode/schools-and-districts/grants/ESEA/Documents/Template%20for%20Carryover%20change%20Requests.docx"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58.xml"/><Relationship Id="rId5" Type="http://schemas.openxmlformats.org/officeDocument/2006/relationships/hyperlink" Target="https://creativecommons.org/licenses/by-sa/3.0/" TargetMode="External"/><Relationship Id="rId4" Type="http://schemas.openxmlformats.org/officeDocument/2006/relationships/hyperlink" Target="https://www.atlantictraining.com/blog/stop-light-stock-photo/"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58.xml"/><Relationship Id="rId5" Type="http://schemas.openxmlformats.org/officeDocument/2006/relationships/hyperlink" Target="https://creativecommons.org/licenses/by-sa/3.0/" TargetMode="External"/><Relationship Id="rId4" Type="http://schemas.openxmlformats.org/officeDocument/2006/relationships/hyperlink" Target="https://www.atlantictraining.com/blog/stop-light-stock-photo/"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58.xml"/><Relationship Id="rId5" Type="http://schemas.openxmlformats.org/officeDocument/2006/relationships/hyperlink" Target="https://creativecommons.org/licenses/by-sa/3.0/" TargetMode="External"/><Relationship Id="rId4" Type="http://schemas.openxmlformats.org/officeDocument/2006/relationships/hyperlink" Target="https://www.atlantictraining.com/blog/stop-light-stock-photo/"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2.ed.gov/policy/fund/reg/edgarReg/edgar.html" TargetMode="External"/><Relationship Id="rId7" Type="http://schemas.openxmlformats.org/officeDocument/2006/relationships/hyperlink" Target="https://www.oregon.gov/ode/schools-and-districts/grants/ESEA/Pages/ESEA-Quick-Reference-Briefs.aspx"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ESSA%20Oregon%20Guide.docx" TargetMode="External"/><Relationship Id="rId5" Type="http://schemas.openxmlformats.org/officeDocument/2006/relationships/hyperlink" Target="https://www.shoplrp.com/product_p/300906.5ed.htm" TargetMode="External"/><Relationship Id="rId4" Type="http://schemas.openxmlformats.org/officeDocument/2006/relationships/hyperlink" Target="https://www.ecfr.gov/current/title-2/subtitle-A/chapter-II/part-200#_top"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hyperlink" Target="mailto:arah.martin@ode.oregon.gov" TargetMode="External"/><Relationship Id="rId4" Type="http://schemas.openxmlformats.org/officeDocument/2006/relationships/hyperlink" Target="mailto:ennifer.engberg@ode.oregon.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6701"/>
            <a:ext cx="9888638" cy="1023261"/>
          </a:xfrm>
        </p:spPr>
        <p:txBody>
          <a:bodyPr>
            <a:normAutofit fontScale="90000"/>
          </a:bodyPr>
          <a:lstStyle/>
          <a:p>
            <a:r>
              <a:rPr lang="en-US"/>
              <a:t>Let’s Make a Deal!*</a:t>
            </a:r>
            <a:br>
              <a:rPr lang="en-US"/>
            </a:br>
            <a:r>
              <a:rPr lang="en-US"/>
              <a:t>Determining Allowability</a:t>
            </a:r>
          </a:p>
        </p:txBody>
      </p:sp>
      <p:sp>
        <p:nvSpPr>
          <p:cNvPr id="3" name="Subtitle 2"/>
          <p:cNvSpPr>
            <a:spLocks noGrp="1"/>
          </p:cNvSpPr>
          <p:nvPr>
            <p:ph type="subTitle" idx="1"/>
          </p:nvPr>
        </p:nvSpPr>
        <p:spPr>
          <a:xfrm>
            <a:off x="1524000" y="3602038"/>
            <a:ext cx="9144000" cy="2242708"/>
          </a:xfrm>
        </p:spPr>
        <p:txBody>
          <a:bodyPr/>
          <a:lstStyle/>
          <a:p>
            <a:r>
              <a:rPr lang="en-US"/>
              <a:t>November 18, 2025</a:t>
            </a:r>
          </a:p>
          <a:p>
            <a:endParaRPr lang="en-US"/>
          </a:p>
          <a:p>
            <a:r>
              <a:rPr lang="en-US" sz="2800">
                <a:solidFill>
                  <a:srgbClr val="FF0000"/>
                </a:solidFill>
              </a:rPr>
              <a:t>In the chat: What was/is your favorite game show?</a:t>
            </a:r>
          </a:p>
          <a:p>
            <a:pPr algn="l"/>
            <a:endParaRPr lang="en-US" sz="1800"/>
          </a:p>
          <a:p>
            <a:pPr algn="l"/>
            <a:r>
              <a:rPr lang="en-US" sz="1800"/>
              <a:t>*We can’t negotiate on the law and regulations </a:t>
            </a:r>
            <a:r>
              <a:rPr lang="en-US" sz="1800">
                <a:sym typeface="Wingdings" panose="05000000000000000000" pitchFamily="2" charset="2"/>
              </a:rPr>
              <a:t> </a:t>
            </a:r>
            <a:r>
              <a:rPr lang="en-US" sz="1800"/>
              <a:t>.</a:t>
            </a: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a:p>
        </p:txBody>
      </p:sp>
    </p:spTree>
    <p:extLst>
      <p:ext uri="{BB962C8B-B14F-4D97-AF65-F5344CB8AC3E}">
        <p14:creationId xmlns:p14="http://schemas.microsoft.com/office/powerpoint/2010/main" val="927056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69FFA-2B51-B721-2D57-B43FE83BCF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62BA94-9F82-43E8-FD9B-581CF15DFA70}"/>
              </a:ext>
            </a:extLst>
          </p:cNvPr>
          <p:cNvSpPr>
            <a:spLocks noGrp="1"/>
          </p:cNvSpPr>
          <p:nvPr>
            <p:ph type="title"/>
          </p:nvPr>
        </p:nvSpPr>
        <p:spPr>
          <a:xfrm>
            <a:off x="717176" y="457200"/>
            <a:ext cx="10784542" cy="1026460"/>
          </a:xfrm>
        </p:spPr>
        <p:txBody>
          <a:bodyPr anchor="b">
            <a:normAutofit/>
          </a:bodyPr>
          <a:lstStyle/>
          <a:p>
            <a:r>
              <a:rPr lang="en-US"/>
              <a:t>Questions?</a:t>
            </a:r>
          </a:p>
        </p:txBody>
      </p:sp>
      <p:pic>
        <p:nvPicPr>
          <p:cNvPr id="9" name="Content Placeholder 8" descr="Back of people's heads and raised hands at corporate presentation with speaker and whiteboard out of focus in background">
            <a:extLst>
              <a:ext uri="{FF2B5EF4-FFF2-40B4-BE49-F238E27FC236}">
                <a16:creationId xmlns:a16="http://schemas.microsoft.com/office/drawing/2014/main" id="{1F0F5817-7216-70F9-2D70-C7582035DFC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2516" r="-1" b="10189"/>
          <a:stretch>
            <a:fillRect/>
          </a:stretch>
        </p:blipFill>
        <p:spPr>
          <a:xfrm>
            <a:off x="717176" y="1825625"/>
            <a:ext cx="10784542" cy="4109010"/>
          </a:xfrm>
          <a:noFill/>
        </p:spPr>
      </p:pic>
      <p:sp>
        <p:nvSpPr>
          <p:cNvPr id="3" name="Footer Placeholder 2">
            <a:extLst>
              <a:ext uri="{FF2B5EF4-FFF2-40B4-BE49-F238E27FC236}">
                <a16:creationId xmlns:a16="http://schemas.microsoft.com/office/drawing/2014/main" id="{4A7BDE1A-E949-FACD-B485-0CB0B840F034}"/>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7E44DBF0-B4FC-E123-D2D9-9E3CAA8B3BC8}"/>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10</a:t>
            </a:fld>
            <a:endParaRPr lang="en-US"/>
          </a:p>
        </p:txBody>
      </p:sp>
    </p:spTree>
    <p:extLst>
      <p:ext uri="{BB962C8B-B14F-4D97-AF65-F5344CB8AC3E}">
        <p14:creationId xmlns:p14="http://schemas.microsoft.com/office/powerpoint/2010/main" val="2242441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835738A-9C05-D8CD-CEF6-1FF1D7862638}"/>
              </a:ext>
            </a:extLst>
          </p:cNvPr>
          <p:cNvSpPr>
            <a:spLocks noGrp="1"/>
          </p:cNvSpPr>
          <p:nvPr>
            <p:ph type="ctrTitle"/>
          </p:nvPr>
        </p:nvSpPr>
        <p:spPr/>
        <p:txBody>
          <a:bodyPr/>
          <a:lstStyle/>
          <a:p>
            <a:r>
              <a:rPr lang="en-US"/>
              <a:t>Door #2: Rules and Regulations</a:t>
            </a:r>
          </a:p>
        </p:txBody>
      </p:sp>
      <p:sp>
        <p:nvSpPr>
          <p:cNvPr id="3" name="Footer Placeholder 2">
            <a:extLst>
              <a:ext uri="{FF2B5EF4-FFF2-40B4-BE49-F238E27FC236}">
                <a16:creationId xmlns:a16="http://schemas.microsoft.com/office/drawing/2014/main" id="{A59EBADB-2EF5-225F-B8E7-2CE8B67DEFC8}"/>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E0356420-23C8-E5D2-7796-86F09BA4D1F9}"/>
              </a:ext>
            </a:extLst>
          </p:cNvPr>
          <p:cNvSpPr>
            <a:spLocks noGrp="1"/>
          </p:cNvSpPr>
          <p:nvPr>
            <p:ph type="sldNum" sz="quarter" idx="12"/>
          </p:nvPr>
        </p:nvSpPr>
        <p:spPr/>
        <p:txBody>
          <a:bodyPr/>
          <a:lstStyle/>
          <a:p>
            <a:fld id="{357F5B69-6281-4C1F-8C38-6DA0F56DA430}" type="slidenum">
              <a:rPr lang="en-US" smtClean="0"/>
              <a:pPr/>
              <a:t>11</a:t>
            </a:fld>
            <a:endParaRPr lang="en-US"/>
          </a:p>
        </p:txBody>
      </p:sp>
    </p:spTree>
    <p:extLst>
      <p:ext uri="{BB962C8B-B14F-4D97-AF65-F5344CB8AC3E}">
        <p14:creationId xmlns:p14="http://schemas.microsoft.com/office/powerpoint/2010/main" val="2114686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What the Law Says</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3373" t="8609" r="23137" b="11802"/>
          <a:stretch/>
        </p:blipFill>
        <p:spPr>
          <a:xfrm>
            <a:off x="9564130" y="2646078"/>
            <a:ext cx="2226970" cy="2106593"/>
          </a:xfrm>
          <a:prstGeom prst="rect">
            <a:avLst/>
          </a:prstGeom>
        </p:spPr>
      </p:pic>
      <p:sp>
        <p:nvSpPr>
          <p:cNvPr id="2" name="Content Placeholder 1"/>
          <p:cNvSpPr>
            <a:spLocks noGrp="1"/>
          </p:cNvSpPr>
          <p:nvPr>
            <p:ph idx="1"/>
          </p:nvPr>
        </p:nvSpPr>
        <p:spPr>
          <a:xfrm>
            <a:off x="717177" y="1825625"/>
            <a:ext cx="9019948" cy="4109010"/>
          </a:xfrm>
        </p:spPr>
        <p:txBody>
          <a:bodyPr>
            <a:normAutofit/>
          </a:bodyPr>
          <a:lstStyle/>
          <a:p>
            <a:pPr marL="0" indent="0">
              <a:buNone/>
            </a:pPr>
            <a:r>
              <a:rPr lang="en-US" sz="3500"/>
              <a:t>There are two primary sources for determining allowability:</a:t>
            </a:r>
          </a:p>
          <a:p>
            <a:pPr lvl="1">
              <a:spcBef>
                <a:spcPts val="1200"/>
              </a:spcBef>
            </a:pPr>
            <a:r>
              <a:rPr lang="en-US" sz="3000"/>
              <a:t>Allowable uses articulated in the </a:t>
            </a:r>
            <a:r>
              <a:rPr lang="en-US" sz="3000" b="1"/>
              <a:t>authorizing statute </a:t>
            </a:r>
            <a:r>
              <a:rPr lang="en-US" sz="3000"/>
              <a:t>(e.g.; Title I-A section of ESEA)</a:t>
            </a:r>
          </a:p>
          <a:p>
            <a:pPr lvl="1">
              <a:spcBef>
                <a:spcPts val="1200"/>
              </a:spcBef>
            </a:pPr>
            <a:r>
              <a:rPr lang="en-US" sz="3000"/>
              <a:t>Education Department General Administrative </a:t>
            </a:r>
            <a:r>
              <a:rPr lang="en-US" sz="3000" b="1"/>
              <a:t>Regulations</a:t>
            </a:r>
            <a:r>
              <a:rPr lang="en-US" sz="3000"/>
              <a:t> (EDGAR)</a:t>
            </a:r>
          </a:p>
          <a:p>
            <a:pPr lvl="2">
              <a:spcBef>
                <a:spcPts val="1200"/>
              </a:spcBef>
            </a:pPr>
            <a:r>
              <a:rPr lang="en-US" sz="2600"/>
              <a:t>Title 2 of the Code of Federal Regulations (Part 200), otherwise known as Uniform Grants Guidance (UGG)</a:t>
            </a:r>
          </a:p>
          <a:p>
            <a:pPr marL="0" indent="0">
              <a:buNone/>
            </a:pPr>
            <a:endParaRPr lang="en-US" sz="3000"/>
          </a:p>
          <a:p>
            <a:pPr marL="0" indent="0">
              <a:buNone/>
            </a:pPr>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a:p>
        </p:txBody>
      </p:sp>
    </p:spTree>
    <p:extLst>
      <p:ext uri="{BB962C8B-B14F-4D97-AF65-F5344CB8AC3E}">
        <p14:creationId xmlns:p14="http://schemas.microsoft.com/office/powerpoint/2010/main" val="752744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8 Cost Principles in Uniform Grants Guidance</a:t>
            </a:r>
          </a:p>
        </p:txBody>
      </p:sp>
      <p:sp>
        <p:nvSpPr>
          <p:cNvPr id="2" name="Content Placeholder 1"/>
          <p:cNvSpPr>
            <a:spLocks noGrp="1"/>
          </p:cNvSpPr>
          <p:nvPr>
            <p:ph idx="1"/>
          </p:nvPr>
        </p:nvSpPr>
        <p:spPr/>
        <p:txBody>
          <a:bodyPr>
            <a:normAutofit fontScale="92500" lnSpcReduction="10000"/>
          </a:bodyPr>
          <a:lstStyle/>
          <a:p>
            <a:pPr marL="0" indent="0">
              <a:buNone/>
            </a:pPr>
            <a:r>
              <a:rPr lang="en-US" sz="3200"/>
              <a:t>The use of federal funds must meet the basic cost principles as described in UGG, and not be listed as an “unallowable” cost </a:t>
            </a:r>
          </a:p>
          <a:p>
            <a:pPr marL="971550" lvl="1" indent="-514350">
              <a:buAutoNum type="arabicPeriod"/>
            </a:pPr>
            <a:r>
              <a:rPr lang="en-US" sz="2800" b="1"/>
              <a:t>Necessary, Reasonable, and Allocable</a:t>
            </a:r>
          </a:p>
          <a:p>
            <a:pPr marL="971550" lvl="1" indent="-514350">
              <a:buAutoNum type="arabicPeriod"/>
            </a:pPr>
            <a:r>
              <a:rPr lang="en-US" sz="2800"/>
              <a:t>Conforming to limits or exclusions</a:t>
            </a:r>
          </a:p>
          <a:p>
            <a:pPr marL="971550" lvl="1" indent="-514350">
              <a:buAutoNum type="arabicPeriod"/>
            </a:pPr>
            <a:r>
              <a:rPr lang="en-US" sz="2800"/>
              <a:t>Not prohibited under state or local law</a:t>
            </a:r>
          </a:p>
          <a:p>
            <a:pPr marL="971550" lvl="1" indent="-514350">
              <a:buAutoNum type="arabicPeriod"/>
            </a:pPr>
            <a:r>
              <a:rPr lang="en-US" sz="2800"/>
              <a:t>Consistent with policies, regulations, and procedures</a:t>
            </a:r>
          </a:p>
          <a:p>
            <a:pPr marL="971550" lvl="1" indent="-514350">
              <a:buAutoNum type="arabicPeriod"/>
            </a:pPr>
            <a:r>
              <a:rPr lang="en-US" sz="2800"/>
              <a:t>Accorded consistent treatment</a:t>
            </a:r>
          </a:p>
          <a:p>
            <a:pPr marL="971550" lvl="1" indent="-514350">
              <a:buAutoNum type="arabicPeriod"/>
            </a:pPr>
            <a:r>
              <a:rPr lang="en-US" sz="2800"/>
              <a:t>Determined in accordance with GAAP</a:t>
            </a:r>
          </a:p>
          <a:p>
            <a:pPr marL="971550" lvl="1" indent="-514350">
              <a:buAutoNum type="arabicPeriod"/>
            </a:pPr>
            <a:r>
              <a:rPr lang="en-US" sz="2800"/>
              <a:t>Not included as match or cost share for another federal program</a:t>
            </a:r>
          </a:p>
          <a:p>
            <a:pPr marL="971550" lvl="1" indent="-514350">
              <a:buAutoNum type="arabicPeriod"/>
            </a:pPr>
            <a:r>
              <a:rPr lang="en-US" sz="2800"/>
              <a:t>Adequately documented</a:t>
            </a:r>
          </a:p>
          <a:p>
            <a:pPr lvl="1"/>
            <a:endParaRPr lang="en-US" sz="3200"/>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a:p>
        </p:txBody>
      </p:sp>
    </p:spTree>
    <p:extLst>
      <p:ext uri="{BB962C8B-B14F-4D97-AF65-F5344CB8AC3E}">
        <p14:creationId xmlns:p14="http://schemas.microsoft.com/office/powerpoint/2010/main" val="1351285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2555EA-E5AD-276A-396A-88DE6E71F849}"/>
              </a:ext>
            </a:extLst>
          </p:cNvPr>
          <p:cNvSpPr>
            <a:spLocks noGrp="1"/>
          </p:cNvSpPr>
          <p:nvPr>
            <p:ph type="title"/>
          </p:nvPr>
        </p:nvSpPr>
        <p:spPr/>
        <p:txBody>
          <a:bodyPr anchor="t">
            <a:normAutofit/>
          </a:bodyPr>
          <a:lstStyle/>
          <a:p>
            <a:r>
              <a:rPr lang="en-US"/>
              <a:t>Examples of Non-Allowable Expenses</a:t>
            </a:r>
          </a:p>
        </p:txBody>
      </p:sp>
      <p:graphicFrame>
        <p:nvGraphicFramePr>
          <p:cNvPr id="7" name="Content Placeholder 1" descr="Non-allowable expenses include alcohol, entertainment, construction, and store cards/gift cards">
            <a:extLst>
              <a:ext uri="{FF2B5EF4-FFF2-40B4-BE49-F238E27FC236}">
                <a16:creationId xmlns:a16="http://schemas.microsoft.com/office/drawing/2014/main" id="{9C655713-754F-B116-2E84-80138EB41022}"/>
              </a:ext>
            </a:extLst>
          </p:cNvPr>
          <p:cNvGraphicFramePr>
            <a:graphicFrameLocks noGrp="1"/>
          </p:cNvGraphicFramePr>
          <p:nvPr>
            <p:ph idx="1"/>
            <p:extLst>
              <p:ext uri="{D42A27DB-BD31-4B8C-83A1-F6EECF244321}">
                <p14:modId xmlns:p14="http://schemas.microsoft.com/office/powerpoint/2010/main" val="1353664596"/>
              </p:ext>
            </p:extLst>
          </p:nvPr>
        </p:nvGraphicFramePr>
        <p:xfrm>
          <a:off x="717550" y="1376240"/>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F9C8A1FF-FCB4-01EA-8995-D0ADD7C0816F}"/>
              </a:ext>
              <a:ext uri="{C183D7F6-B498-43B3-948B-1728B52AA6E4}">
                <adec:decorative xmlns:adec="http://schemas.microsoft.com/office/drawing/2017/decorative" val="1"/>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2" name="TextBox 1">
            <a:extLst>
              <a:ext uri="{FF2B5EF4-FFF2-40B4-BE49-F238E27FC236}">
                <a16:creationId xmlns:a16="http://schemas.microsoft.com/office/drawing/2014/main" id="{E1561321-C799-5908-A49A-7DA353282439}"/>
              </a:ext>
            </a:extLst>
          </p:cNvPr>
          <p:cNvSpPr txBox="1"/>
          <p:nvPr/>
        </p:nvSpPr>
        <p:spPr>
          <a:xfrm>
            <a:off x="1161535" y="5474043"/>
            <a:ext cx="9205784" cy="369332"/>
          </a:xfrm>
          <a:prstGeom prst="rect">
            <a:avLst/>
          </a:prstGeom>
          <a:noFill/>
        </p:spPr>
        <p:txBody>
          <a:bodyPr wrap="square" rtlCol="0">
            <a:spAutoFit/>
          </a:bodyPr>
          <a:lstStyle/>
          <a:p>
            <a:r>
              <a:rPr lang="en-US"/>
              <a:t>*Store cards can be allowable for some expenses related to supporting MV eligible students  </a:t>
            </a:r>
          </a:p>
        </p:txBody>
      </p:sp>
      <p:sp>
        <p:nvSpPr>
          <p:cNvPr id="4" name="Slide Number Placeholder 3">
            <a:extLst>
              <a:ext uri="{FF2B5EF4-FFF2-40B4-BE49-F238E27FC236}">
                <a16:creationId xmlns:a16="http://schemas.microsoft.com/office/drawing/2014/main" id="{C31E0F4B-7FBB-0D4A-C3D5-E259788FE7FF}"/>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14</a:t>
            </a:fld>
            <a:endParaRPr lang="en-US"/>
          </a:p>
        </p:txBody>
      </p:sp>
    </p:spTree>
    <p:extLst>
      <p:ext uri="{BB962C8B-B14F-4D97-AF65-F5344CB8AC3E}">
        <p14:creationId xmlns:p14="http://schemas.microsoft.com/office/powerpoint/2010/main" val="302122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5400"/>
              <a:t>Allowable =</a:t>
            </a:r>
          </a:p>
        </p:txBody>
      </p:sp>
      <p:sp>
        <p:nvSpPr>
          <p:cNvPr id="16" name="Rectangle 15"/>
          <p:cNvSpPr/>
          <p:nvPr/>
        </p:nvSpPr>
        <p:spPr>
          <a:xfrm>
            <a:off x="1135634" y="1922461"/>
            <a:ext cx="2647391" cy="31700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chemeClr val="accent4"/>
                </a:solidFill>
                <a:effectLst/>
              </a:rPr>
              <a:t>Necessary</a:t>
            </a:r>
          </a:p>
          <a:p>
            <a:pPr algn="ctr"/>
            <a:r>
              <a:rPr lang="en-US" sz="4000" b="1">
                <a:ln/>
                <a:solidFill>
                  <a:schemeClr val="accent4"/>
                </a:solidFill>
              </a:rPr>
              <a:t>+</a:t>
            </a:r>
          </a:p>
          <a:p>
            <a:pPr algn="ctr"/>
            <a:r>
              <a:rPr lang="en-US" sz="4000" b="1" cap="none" spc="0">
                <a:ln/>
                <a:solidFill>
                  <a:schemeClr val="accent4"/>
                </a:solidFill>
                <a:effectLst/>
              </a:rPr>
              <a:t>Reasonable</a:t>
            </a:r>
          </a:p>
          <a:p>
            <a:pPr algn="ctr"/>
            <a:r>
              <a:rPr lang="en-US" sz="4000" b="1">
                <a:ln/>
                <a:solidFill>
                  <a:schemeClr val="accent4"/>
                </a:solidFill>
              </a:rPr>
              <a:t>+</a:t>
            </a:r>
          </a:p>
          <a:p>
            <a:pPr algn="ctr"/>
            <a:r>
              <a:rPr lang="en-US" sz="4000" b="1" cap="none" spc="0">
                <a:ln/>
                <a:solidFill>
                  <a:schemeClr val="accent4"/>
                </a:solidFill>
                <a:effectLst/>
              </a:rPr>
              <a:t>Allocable</a:t>
            </a:r>
          </a:p>
        </p:txBody>
      </p:sp>
      <p:sp>
        <p:nvSpPr>
          <p:cNvPr id="2" name="TextBox 1"/>
          <p:cNvSpPr txBox="1"/>
          <p:nvPr/>
        </p:nvSpPr>
        <p:spPr>
          <a:xfrm>
            <a:off x="5197288" y="443823"/>
            <a:ext cx="6826623" cy="5878532"/>
          </a:xfrm>
          <a:prstGeom prst="rect">
            <a:avLst/>
          </a:prstGeom>
          <a:noFill/>
        </p:spPr>
        <p:txBody>
          <a:bodyPr wrap="square" rtlCol="0">
            <a:spAutoFit/>
          </a:bodyPr>
          <a:lstStyle/>
          <a:p>
            <a:r>
              <a:rPr lang="en-US" sz="3200"/>
              <a:t>Necessary: </a:t>
            </a:r>
          </a:p>
          <a:p>
            <a:pPr marL="342900" indent="-342900">
              <a:buFont typeface="Arial" panose="020B0604020202020204" pitchFamily="34" charset="0"/>
              <a:buChar char="•"/>
            </a:pPr>
            <a:r>
              <a:rPr lang="en-US" sz="2400"/>
              <a:t>Is the cost needed for the operation of the program?</a:t>
            </a:r>
          </a:p>
          <a:p>
            <a:pPr marL="342900" indent="-342900">
              <a:buFont typeface="Arial" panose="020B0604020202020204" pitchFamily="34" charset="0"/>
              <a:buChar char="•"/>
            </a:pPr>
            <a:r>
              <a:rPr lang="en-US" sz="2400" i="1"/>
              <a:t>Is it aligned with your needs assessment and included in your approved narrative?</a:t>
            </a:r>
          </a:p>
          <a:p>
            <a:endParaRPr lang="en-US" sz="800"/>
          </a:p>
          <a:p>
            <a:r>
              <a:rPr lang="en-US" sz="3200"/>
              <a:t>Reasonable:</a:t>
            </a:r>
          </a:p>
          <a:p>
            <a:pPr marL="342900" indent="-342900">
              <a:buFont typeface="Arial" panose="020B0604020202020204" pitchFamily="34" charset="0"/>
              <a:buChar char="•"/>
            </a:pPr>
            <a:r>
              <a:rPr lang="en-US" sz="2400"/>
              <a:t>Does the purchase exceed the cost of what a “prudent person” would incur?</a:t>
            </a:r>
          </a:p>
          <a:p>
            <a:pPr marL="342900" indent="-342900">
              <a:buFont typeface="Arial" panose="020B0604020202020204" pitchFamily="34" charset="0"/>
              <a:buChar char="•"/>
            </a:pPr>
            <a:r>
              <a:rPr lang="en-US" sz="2400" i="1"/>
              <a:t>What is the size of the cost compared to the overall budget? Would it pass the “headline test”?</a:t>
            </a:r>
          </a:p>
          <a:p>
            <a:endParaRPr lang="en-US" sz="800"/>
          </a:p>
          <a:p>
            <a:r>
              <a:rPr lang="en-US" sz="3200"/>
              <a:t>Allocable:</a:t>
            </a:r>
          </a:p>
          <a:p>
            <a:pPr marL="342900" indent="-342900">
              <a:buFont typeface="Arial" panose="020B0604020202020204" pitchFamily="34" charset="0"/>
              <a:buChar char="•"/>
            </a:pPr>
            <a:r>
              <a:rPr lang="en-US" sz="2400"/>
              <a:t>Does it serve the purpose of the program?</a:t>
            </a:r>
          </a:p>
          <a:p>
            <a:pPr marL="342900" indent="-342900">
              <a:buFont typeface="Arial" panose="020B0604020202020204" pitchFamily="34" charset="0"/>
              <a:buChar char="•"/>
            </a:pPr>
            <a:r>
              <a:rPr lang="en-US" sz="2400" i="1"/>
              <a:t>Is the cost permissible under federal, district, state, and local policies?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a:p>
        </p:txBody>
      </p:sp>
    </p:spTree>
    <p:extLst>
      <p:ext uri="{BB962C8B-B14F-4D97-AF65-F5344CB8AC3E}">
        <p14:creationId xmlns:p14="http://schemas.microsoft.com/office/powerpoint/2010/main" val="278315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04A341D-4EC3-6AA9-F5DA-3A973F29DF91}"/>
              </a:ext>
            </a:extLst>
          </p:cNvPr>
          <p:cNvSpPr>
            <a:spLocks noGrp="1"/>
          </p:cNvSpPr>
          <p:nvPr>
            <p:ph type="title"/>
          </p:nvPr>
        </p:nvSpPr>
        <p:spPr/>
        <p:txBody>
          <a:bodyPr/>
          <a:lstStyle/>
          <a:p>
            <a:r>
              <a:rPr lang="en-US"/>
              <a:t>Questions to Consider</a:t>
            </a:r>
          </a:p>
        </p:txBody>
      </p:sp>
      <p:sp>
        <p:nvSpPr>
          <p:cNvPr id="8" name="Content Placeholder 7">
            <a:extLst>
              <a:ext uri="{FF2B5EF4-FFF2-40B4-BE49-F238E27FC236}">
                <a16:creationId xmlns:a16="http://schemas.microsoft.com/office/drawing/2014/main" id="{A3E59B6E-A037-7F65-8587-6FA289ED9EB3}"/>
              </a:ext>
            </a:extLst>
          </p:cNvPr>
          <p:cNvSpPr>
            <a:spLocks noGrp="1"/>
          </p:cNvSpPr>
          <p:nvPr>
            <p:ph idx="1"/>
          </p:nvPr>
        </p:nvSpPr>
        <p:spPr/>
        <p:txBody>
          <a:bodyPr>
            <a:normAutofit/>
          </a:bodyPr>
          <a:lstStyle/>
          <a:p>
            <a:pPr marL="457200" indent="-457200">
              <a:buFont typeface="+mj-lt"/>
              <a:buAutoNum type="arabicPeriod"/>
            </a:pPr>
            <a:r>
              <a:rPr lang="en-US" sz="2800"/>
              <a:t>Does the cost align with the result of the comprehensive needs assessment and the school/program plan?</a:t>
            </a:r>
          </a:p>
          <a:p>
            <a:pPr marL="457200" indent="-457200">
              <a:buFont typeface="+mj-lt"/>
              <a:buAutoNum type="arabicPeriod"/>
            </a:pPr>
            <a:r>
              <a:rPr lang="en-US" sz="2800"/>
              <a:t>Is the cost necessary for the performance of the program?</a:t>
            </a:r>
          </a:p>
          <a:p>
            <a:pPr marL="457200" indent="-457200">
              <a:buFont typeface="+mj-lt"/>
              <a:buAutoNum type="arabicPeriod"/>
            </a:pPr>
            <a:r>
              <a:rPr lang="en-US" sz="2800"/>
              <a:t>Is the cost allocable to the program? Is the cost charged in proportion to the benefit received?</a:t>
            </a:r>
          </a:p>
          <a:p>
            <a:pPr marL="457200" indent="-457200">
              <a:buFont typeface="+mj-lt"/>
              <a:buAutoNum type="arabicPeriod"/>
            </a:pPr>
            <a:r>
              <a:rPr lang="en-US" sz="2800"/>
              <a:t>Is the cost reasonable? Is the cost comparable to market prices for the geographic area?</a:t>
            </a:r>
          </a:p>
          <a:p>
            <a:pPr marL="457200" indent="-457200">
              <a:buFont typeface="+mj-lt"/>
              <a:buAutoNum type="arabicPeriod"/>
            </a:pPr>
            <a:r>
              <a:rPr lang="en-US" sz="2800"/>
              <a:t>Does the cost supplement, and not supplant, costs provided from non-federal funds?</a:t>
            </a:r>
          </a:p>
        </p:txBody>
      </p:sp>
      <p:sp>
        <p:nvSpPr>
          <p:cNvPr id="4" name="Footer Placeholder 3">
            <a:extLst>
              <a:ext uri="{FF2B5EF4-FFF2-40B4-BE49-F238E27FC236}">
                <a16:creationId xmlns:a16="http://schemas.microsoft.com/office/drawing/2014/main" id="{5DBF3B66-9CAA-7CBE-94C0-D86598DFB65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37A070C5-5F9F-0481-6E97-875025A3F024}"/>
              </a:ext>
            </a:extLst>
          </p:cNvPr>
          <p:cNvSpPr>
            <a:spLocks noGrp="1"/>
          </p:cNvSpPr>
          <p:nvPr>
            <p:ph type="sldNum" sz="quarter" idx="12"/>
          </p:nvPr>
        </p:nvSpPr>
        <p:spPr/>
        <p:txBody>
          <a:bodyPr/>
          <a:lstStyle/>
          <a:p>
            <a:fld id="{357F5B69-6281-4C1F-8C38-6DA0F56DA430}" type="slidenum">
              <a:rPr lang="en-US" smtClean="0"/>
              <a:t>16</a:t>
            </a:fld>
            <a:endParaRPr lang="en-US"/>
          </a:p>
        </p:txBody>
      </p:sp>
    </p:spTree>
    <p:extLst>
      <p:ext uri="{BB962C8B-B14F-4D97-AF65-F5344CB8AC3E}">
        <p14:creationId xmlns:p14="http://schemas.microsoft.com/office/powerpoint/2010/main" val="3948774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BCC05D-AFC5-A60E-109F-407C4ADEC3A9}"/>
              </a:ext>
            </a:extLst>
          </p:cNvPr>
          <p:cNvSpPr>
            <a:spLocks noGrp="1"/>
          </p:cNvSpPr>
          <p:nvPr>
            <p:ph type="title"/>
          </p:nvPr>
        </p:nvSpPr>
        <p:spPr/>
        <p:txBody>
          <a:bodyPr/>
          <a:lstStyle/>
          <a:p>
            <a:r>
              <a:rPr lang="en-US"/>
              <a:t>Food</a:t>
            </a:r>
          </a:p>
        </p:txBody>
      </p:sp>
      <p:sp>
        <p:nvSpPr>
          <p:cNvPr id="2" name="Content Placeholder 1">
            <a:extLst>
              <a:ext uri="{FF2B5EF4-FFF2-40B4-BE49-F238E27FC236}">
                <a16:creationId xmlns:a16="http://schemas.microsoft.com/office/drawing/2014/main" id="{24A4E379-57C9-23DB-A773-80E4855C64E8}"/>
              </a:ext>
            </a:extLst>
          </p:cNvPr>
          <p:cNvSpPr>
            <a:spLocks noGrp="1"/>
          </p:cNvSpPr>
          <p:nvPr>
            <p:ph idx="1"/>
          </p:nvPr>
        </p:nvSpPr>
        <p:spPr>
          <a:xfrm>
            <a:off x="5195544" y="259492"/>
            <a:ext cx="6568087" cy="6245425"/>
          </a:xfrm>
        </p:spPr>
        <p:txBody>
          <a:bodyPr vert="horz" lIns="91440" tIns="45720" rIns="91440" bIns="45720" rtlCol="0" anchor="t">
            <a:noAutofit/>
          </a:bodyPr>
          <a:lstStyle/>
          <a:p>
            <a:r>
              <a:rPr lang="en-US" sz="2800"/>
              <a:t>Families</a:t>
            </a:r>
          </a:p>
          <a:p>
            <a:pPr lvl="1"/>
            <a:r>
              <a:rPr lang="en-US">
                <a:solidFill>
                  <a:srgbClr val="00B050"/>
                </a:solidFill>
              </a:rPr>
              <a:t>Light refreshments</a:t>
            </a:r>
            <a:endParaRPr lang="en-US">
              <a:solidFill>
                <a:srgbClr val="00B050"/>
              </a:solidFill>
              <a:ea typeface="Calibri"/>
              <a:cs typeface="Calibri"/>
            </a:endParaRPr>
          </a:p>
          <a:p>
            <a:pPr lvl="1"/>
            <a:r>
              <a:rPr lang="en-US">
                <a:solidFill>
                  <a:srgbClr val="FB9207"/>
                </a:solidFill>
              </a:rPr>
              <a:t>Meals, but with caution</a:t>
            </a:r>
            <a:endParaRPr lang="en-US">
              <a:solidFill>
                <a:srgbClr val="FB9207"/>
              </a:solidFill>
              <a:ea typeface="Calibri"/>
              <a:cs typeface="Calibri"/>
            </a:endParaRPr>
          </a:p>
          <a:p>
            <a:r>
              <a:rPr lang="en-US" sz="2800"/>
              <a:t>Students</a:t>
            </a:r>
            <a:endParaRPr lang="en-US" sz="2800">
              <a:ea typeface="Calibri"/>
              <a:cs typeface="Calibri"/>
            </a:endParaRPr>
          </a:p>
          <a:p>
            <a:pPr lvl="1"/>
            <a:r>
              <a:rPr lang="en-US">
                <a:solidFill>
                  <a:srgbClr val="00B050"/>
                </a:solidFill>
              </a:rPr>
              <a:t>Snacks (extended day/family engagement)</a:t>
            </a:r>
            <a:endParaRPr lang="en-US">
              <a:solidFill>
                <a:srgbClr val="00B050"/>
              </a:solidFill>
              <a:ea typeface="Calibri"/>
              <a:cs typeface="Calibri"/>
            </a:endParaRPr>
          </a:p>
          <a:p>
            <a:pPr lvl="1"/>
            <a:r>
              <a:rPr lang="en-US">
                <a:solidFill>
                  <a:srgbClr val="00B050"/>
                </a:solidFill>
              </a:rPr>
              <a:t>Emergency food and water for students navigating housing instability</a:t>
            </a:r>
            <a:endParaRPr lang="en-US">
              <a:solidFill>
                <a:srgbClr val="00B050"/>
              </a:solidFill>
              <a:ea typeface="Calibri"/>
              <a:cs typeface="Calibri"/>
            </a:endParaRPr>
          </a:p>
          <a:p>
            <a:pPr lvl="1"/>
            <a:r>
              <a:rPr lang="en-US">
                <a:solidFill>
                  <a:srgbClr val="FF0000"/>
                </a:solidFill>
              </a:rPr>
              <a:t>Lunches for field trips</a:t>
            </a:r>
            <a:endParaRPr lang="en-US">
              <a:solidFill>
                <a:srgbClr val="FF0000"/>
              </a:solidFill>
              <a:ea typeface="Calibri"/>
              <a:cs typeface="Calibri"/>
            </a:endParaRPr>
          </a:p>
          <a:p>
            <a:r>
              <a:rPr lang="en-US" sz="2800"/>
              <a:t>Staff</a:t>
            </a:r>
            <a:endParaRPr lang="en-US" sz="2800">
              <a:ea typeface="Calibri"/>
              <a:cs typeface="Calibri"/>
            </a:endParaRPr>
          </a:p>
          <a:p>
            <a:pPr lvl="1"/>
            <a:r>
              <a:rPr lang="en-US">
                <a:solidFill>
                  <a:srgbClr val="00B050"/>
                </a:solidFill>
              </a:rPr>
              <a:t>Per diem costs associated with travel</a:t>
            </a:r>
            <a:endParaRPr lang="en-US">
              <a:solidFill>
                <a:srgbClr val="00B050"/>
              </a:solidFill>
              <a:ea typeface="Calibri"/>
              <a:cs typeface="Calibri"/>
            </a:endParaRPr>
          </a:p>
          <a:p>
            <a:pPr lvl="1"/>
            <a:r>
              <a:rPr lang="en-US">
                <a:solidFill>
                  <a:srgbClr val="FF0000"/>
                </a:solidFill>
              </a:rPr>
              <a:t>Food for PD/staff celebrations</a:t>
            </a:r>
            <a:endParaRPr lang="en-US" b="1">
              <a:solidFill>
                <a:srgbClr val="FF0000"/>
              </a:solidFill>
            </a:endParaRPr>
          </a:p>
          <a:p>
            <a:pPr marL="0" indent="0">
              <a:buNone/>
            </a:pPr>
            <a:r>
              <a:rPr lang="en-US" sz="2800"/>
              <a:t>Always check with the program specialist, as allowability varies by program. </a:t>
            </a:r>
            <a:endParaRPr lang="en-US" sz="2800">
              <a:ea typeface="Calibri"/>
              <a:cs typeface="Calibri"/>
            </a:endParaRPr>
          </a:p>
          <a:p>
            <a:pPr marL="0" indent="0">
              <a:buNone/>
            </a:pPr>
            <a:r>
              <a:rPr lang="en-US" sz="2800" i="1">
                <a:hlinkClick r:id="rId3"/>
              </a:rPr>
              <a:t>Purchasing Food with Federal Funds</a:t>
            </a:r>
            <a:endParaRPr lang="en-US" sz="2800" i="1"/>
          </a:p>
          <a:p>
            <a:pPr lvl="1"/>
            <a:endParaRPr lang="en-US" sz="2800"/>
          </a:p>
        </p:txBody>
      </p:sp>
      <p:sp>
        <p:nvSpPr>
          <p:cNvPr id="3" name="Footer Placeholder 2">
            <a:extLst>
              <a:ext uri="{FF2B5EF4-FFF2-40B4-BE49-F238E27FC236}">
                <a16:creationId xmlns:a16="http://schemas.microsoft.com/office/drawing/2014/main" id="{5489527D-540D-81B0-20A5-E9E85766331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CD209A60-0874-6F9F-221B-368B2C647302}"/>
              </a:ext>
            </a:extLst>
          </p:cNvPr>
          <p:cNvSpPr>
            <a:spLocks noGrp="1"/>
          </p:cNvSpPr>
          <p:nvPr>
            <p:ph type="sldNum" sz="quarter" idx="12"/>
          </p:nvPr>
        </p:nvSpPr>
        <p:spPr/>
        <p:txBody>
          <a:bodyPr/>
          <a:lstStyle/>
          <a:p>
            <a:fld id="{357F5B69-6281-4C1F-8C38-6DA0F56DA430}" type="slidenum">
              <a:rPr lang="en-US" smtClean="0"/>
              <a:pPr/>
              <a:t>17</a:t>
            </a:fld>
            <a:endParaRPr lang="en-US"/>
          </a:p>
        </p:txBody>
      </p:sp>
      <p:pic>
        <p:nvPicPr>
          <p:cNvPr id="7" name="Picture Placeholder 31">
            <a:extLst>
              <a:ext uri="{FF2B5EF4-FFF2-40B4-BE49-F238E27FC236}">
                <a16:creationId xmlns:a16="http://schemas.microsoft.com/office/drawing/2014/main" id="{521DDC85-25A2-B37F-18D6-8BC2671758CA}"/>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623" b="26626"/>
          <a:stretch/>
        </p:blipFill>
        <p:spPr>
          <a:xfrm>
            <a:off x="892230" y="1922319"/>
            <a:ext cx="3039278" cy="3527720"/>
          </a:xfrm>
          <a:prstGeom prst="rect">
            <a:avLst/>
          </a:prstGeom>
        </p:spPr>
      </p:pic>
      <p:sp>
        <p:nvSpPr>
          <p:cNvPr id="8" name="TextBox 7">
            <a:extLst>
              <a:ext uri="{FF2B5EF4-FFF2-40B4-BE49-F238E27FC236}">
                <a16:creationId xmlns:a16="http://schemas.microsoft.com/office/drawing/2014/main" id="{EE6584A2-A80B-EF47-69E0-DCA97182163F}"/>
              </a:ext>
              <a:ext uri="{C183D7F6-B498-43B3-948B-1728B52AA6E4}">
                <adec:decorative xmlns:adec="http://schemas.microsoft.com/office/drawing/2017/decorative" val="1"/>
              </a:ext>
            </a:extLst>
          </p:cNvPr>
          <p:cNvSpPr txBox="1"/>
          <p:nvPr/>
        </p:nvSpPr>
        <p:spPr>
          <a:xfrm>
            <a:off x="923925" y="5861050"/>
            <a:ext cx="3519488" cy="230832"/>
          </a:xfrm>
          <a:prstGeom prst="rect">
            <a:avLst/>
          </a:prstGeom>
          <a:noFill/>
        </p:spPr>
        <p:txBody>
          <a:bodyPr wrap="square" rtlCol="0">
            <a:spAutoFit/>
          </a:bodyPr>
          <a:lstStyle/>
          <a:p>
            <a:r>
              <a:rPr lang="en-US" sz="900">
                <a:hlinkClick r:id="rId5" tooltip="https://www.atlantictraining.com/blog/stop-light-stock-photo/"/>
              </a:rPr>
              <a:t>This Photo</a:t>
            </a:r>
            <a:r>
              <a:rPr lang="en-US" sz="900"/>
              <a:t> by Unknown Author is licensed under </a:t>
            </a:r>
            <a:r>
              <a:rPr lang="en-US" sz="900">
                <a:hlinkClick r:id="rId6" tooltip="https://creativecommons.org/licenses/by-sa/3.0/"/>
              </a:rPr>
              <a:t>CC BY-SA</a:t>
            </a:r>
            <a:endParaRPr lang="en-US" sz="900"/>
          </a:p>
        </p:txBody>
      </p:sp>
    </p:spTree>
    <p:extLst>
      <p:ext uri="{BB962C8B-B14F-4D97-AF65-F5344CB8AC3E}">
        <p14:creationId xmlns:p14="http://schemas.microsoft.com/office/powerpoint/2010/main" val="2981402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9869EF-C620-EFE2-5339-5CF172876DA5}"/>
              </a:ext>
            </a:extLst>
          </p:cNvPr>
          <p:cNvSpPr>
            <a:spLocks noGrp="1"/>
          </p:cNvSpPr>
          <p:nvPr>
            <p:ph type="title"/>
          </p:nvPr>
        </p:nvSpPr>
        <p:spPr/>
        <p:txBody>
          <a:bodyPr/>
          <a:lstStyle/>
          <a:p>
            <a:r>
              <a:rPr lang="en-US"/>
              <a:t>Student Incentives</a:t>
            </a:r>
          </a:p>
        </p:txBody>
      </p:sp>
      <p:sp>
        <p:nvSpPr>
          <p:cNvPr id="7" name="Content Placeholder 6">
            <a:extLst>
              <a:ext uri="{FF2B5EF4-FFF2-40B4-BE49-F238E27FC236}">
                <a16:creationId xmlns:a16="http://schemas.microsoft.com/office/drawing/2014/main" id="{A84007BD-726A-F201-55C3-637F61D75431}"/>
              </a:ext>
            </a:extLst>
          </p:cNvPr>
          <p:cNvSpPr>
            <a:spLocks noGrp="1"/>
          </p:cNvSpPr>
          <p:nvPr>
            <p:ph sz="half" idx="1"/>
          </p:nvPr>
        </p:nvSpPr>
        <p:spPr/>
        <p:txBody>
          <a:bodyPr>
            <a:normAutofit lnSpcReduction="10000"/>
          </a:bodyPr>
          <a:lstStyle/>
          <a:p>
            <a:pPr marL="0" indent="0">
              <a:buNone/>
            </a:pPr>
            <a:r>
              <a:rPr lang="en-US" sz="3200" b="1"/>
              <a:t>Remember that incentives…</a:t>
            </a:r>
          </a:p>
          <a:p>
            <a:r>
              <a:rPr lang="en-US" sz="2800"/>
              <a:t>May reward for </a:t>
            </a:r>
            <a:r>
              <a:rPr lang="en-US" sz="2800" u="sng"/>
              <a:t>effort</a:t>
            </a:r>
            <a:r>
              <a:rPr lang="en-US" sz="2800"/>
              <a:t> and </a:t>
            </a:r>
            <a:r>
              <a:rPr lang="en-US" sz="2800" u="sng"/>
              <a:t>achievement</a:t>
            </a:r>
            <a:r>
              <a:rPr lang="en-US" sz="2800"/>
              <a:t>, </a:t>
            </a:r>
            <a:r>
              <a:rPr lang="en-US" sz="2800" b="1"/>
              <a:t>not participation or attendance</a:t>
            </a:r>
          </a:p>
          <a:p>
            <a:r>
              <a:rPr lang="en-US" sz="2800"/>
              <a:t>Must be nominal and non-monetary</a:t>
            </a:r>
          </a:p>
          <a:p>
            <a:r>
              <a:rPr lang="en-US" sz="2800"/>
              <a:t>Cannot be “entertainment”</a:t>
            </a:r>
          </a:p>
          <a:p>
            <a:pPr marL="274320">
              <a:spcBef>
                <a:spcPts val="600"/>
              </a:spcBef>
            </a:pPr>
            <a:endParaRPr lang="en-US"/>
          </a:p>
          <a:p>
            <a:pPr marL="45720" indent="0">
              <a:spcBef>
                <a:spcPts val="600"/>
              </a:spcBef>
              <a:buNone/>
            </a:pPr>
            <a:endParaRPr lang="en-US"/>
          </a:p>
          <a:p>
            <a:pPr marL="0" indent="0">
              <a:buNone/>
            </a:pPr>
            <a:endParaRPr lang="en-US"/>
          </a:p>
          <a:p>
            <a:endParaRPr lang="en-US"/>
          </a:p>
        </p:txBody>
      </p:sp>
      <p:sp>
        <p:nvSpPr>
          <p:cNvPr id="2" name="Content Placeholder 1">
            <a:extLst>
              <a:ext uri="{FF2B5EF4-FFF2-40B4-BE49-F238E27FC236}">
                <a16:creationId xmlns:a16="http://schemas.microsoft.com/office/drawing/2014/main" id="{0CE48249-1AC3-9A1A-B5E2-570256187F1C}"/>
              </a:ext>
            </a:extLst>
          </p:cNvPr>
          <p:cNvSpPr>
            <a:spLocks noGrp="1"/>
          </p:cNvSpPr>
          <p:nvPr>
            <p:ph sz="half" idx="2"/>
          </p:nvPr>
        </p:nvSpPr>
        <p:spPr>
          <a:xfrm>
            <a:off x="6172199" y="1825625"/>
            <a:ext cx="5628504" cy="4106048"/>
          </a:xfrm>
        </p:spPr>
        <p:txBody>
          <a:bodyPr vert="horz" lIns="91440" tIns="45720" rIns="91440" bIns="45720" rtlCol="0" anchor="t">
            <a:normAutofit lnSpcReduction="10000"/>
          </a:bodyPr>
          <a:lstStyle/>
          <a:p>
            <a:pPr marL="0" indent="0">
              <a:buNone/>
            </a:pPr>
            <a:r>
              <a:rPr lang="en-US" sz="3200" b="1"/>
              <a:t>ODE will have questions when…</a:t>
            </a:r>
          </a:p>
          <a:p>
            <a:pPr marL="274320">
              <a:spcBef>
                <a:spcPts val="600"/>
              </a:spcBef>
            </a:pPr>
            <a:r>
              <a:rPr lang="en-US" sz="2800"/>
              <a:t>Not all students get to participate</a:t>
            </a:r>
          </a:p>
          <a:p>
            <a:pPr marL="274320">
              <a:spcBef>
                <a:spcPts val="600"/>
              </a:spcBef>
            </a:pPr>
            <a:r>
              <a:rPr lang="en-US" sz="2800"/>
              <a:t>High percentage of allocation goes to incentives</a:t>
            </a:r>
          </a:p>
          <a:p>
            <a:pPr marL="274320">
              <a:spcBef>
                <a:spcPts val="600"/>
              </a:spcBef>
            </a:pPr>
            <a:r>
              <a:rPr lang="en-US" sz="2800"/>
              <a:t>Incentives are high value items</a:t>
            </a:r>
          </a:p>
          <a:p>
            <a:pPr marL="274320">
              <a:spcBef>
                <a:spcPts val="600"/>
              </a:spcBef>
            </a:pPr>
            <a:r>
              <a:rPr lang="en-US" sz="2800"/>
              <a:t>Request does not appear to pass the “headline test”</a:t>
            </a:r>
          </a:p>
          <a:p>
            <a:pPr marL="45720" indent="0">
              <a:spcBef>
                <a:spcPts val="600"/>
              </a:spcBef>
              <a:buNone/>
            </a:pPr>
            <a:endParaRPr lang="en-US" sz="2800">
              <a:ea typeface="Calibri" panose="020F0502020204030204"/>
              <a:cs typeface="Calibri" panose="020F0502020204030204"/>
            </a:endParaRPr>
          </a:p>
          <a:p>
            <a:pPr marL="0" indent="0">
              <a:buNone/>
            </a:pPr>
            <a:r>
              <a:rPr lang="en-US" sz="2800">
                <a:ea typeface="Calibri" panose="020F0502020204030204"/>
                <a:cs typeface="Calibri" panose="020F0502020204030204"/>
                <a:hlinkClick r:id="rId3"/>
              </a:rPr>
              <a:t>Student Incentives and Federal Funds</a:t>
            </a:r>
            <a:endParaRPr lang="en-US" sz="2800">
              <a:ea typeface="Calibri" panose="020F0502020204030204"/>
              <a:cs typeface="Calibri" panose="020F0502020204030204"/>
            </a:endParaRPr>
          </a:p>
        </p:txBody>
      </p:sp>
      <p:sp>
        <p:nvSpPr>
          <p:cNvPr id="3" name="Footer Placeholder 2">
            <a:extLst>
              <a:ext uri="{FF2B5EF4-FFF2-40B4-BE49-F238E27FC236}">
                <a16:creationId xmlns:a16="http://schemas.microsoft.com/office/drawing/2014/main" id="{DBE77BE7-3FB3-1980-F798-743AB70772B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D77E4AB-83CF-0F24-93C5-BF5521DCE1E1}"/>
              </a:ext>
            </a:extLst>
          </p:cNvPr>
          <p:cNvSpPr>
            <a:spLocks noGrp="1"/>
          </p:cNvSpPr>
          <p:nvPr>
            <p:ph type="sldNum" sz="quarter" idx="12"/>
          </p:nvPr>
        </p:nvSpPr>
        <p:spPr/>
        <p:txBody>
          <a:bodyPr/>
          <a:lstStyle/>
          <a:p>
            <a:fld id="{357F5B69-6281-4C1F-8C38-6DA0F56DA430}" type="slidenum">
              <a:rPr lang="en-US" smtClean="0"/>
              <a:pPr/>
              <a:t>18</a:t>
            </a:fld>
            <a:endParaRPr lang="en-US"/>
          </a:p>
        </p:txBody>
      </p:sp>
      <p:pic>
        <p:nvPicPr>
          <p:cNvPr id="8" name="Picture 7">
            <a:extLst>
              <a:ext uri="{FF2B5EF4-FFF2-40B4-BE49-F238E27FC236}">
                <a16:creationId xmlns:a16="http://schemas.microsoft.com/office/drawing/2014/main" id="{F3CE6CB5-2E2C-0791-4EB0-163827B8C8BE}"/>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rcRect l="27318" t="13615" r="30662"/>
          <a:stretch>
            <a:fillRect/>
          </a:stretch>
        </p:blipFill>
        <p:spPr>
          <a:xfrm>
            <a:off x="4887095" y="4490767"/>
            <a:ext cx="1371601" cy="2014151"/>
          </a:xfrm>
          <a:prstGeom prst="rect">
            <a:avLst/>
          </a:prstGeom>
        </p:spPr>
      </p:pic>
    </p:spTree>
    <p:extLst>
      <p:ext uri="{BB962C8B-B14F-4D97-AF65-F5344CB8AC3E}">
        <p14:creationId xmlns:p14="http://schemas.microsoft.com/office/powerpoint/2010/main" val="54232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727F584-34E2-1145-5B64-3B2D30D2B25B}"/>
              </a:ext>
            </a:extLst>
          </p:cNvPr>
          <p:cNvSpPr>
            <a:spLocks noGrp="1"/>
          </p:cNvSpPr>
          <p:nvPr>
            <p:ph type="title"/>
          </p:nvPr>
        </p:nvSpPr>
        <p:spPr/>
        <p:txBody>
          <a:bodyPr>
            <a:normAutofit/>
          </a:bodyPr>
          <a:lstStyle/>
          <a:p>
            <a:r>
              <a:rPr lang="en-US" sz="4400"/>
              <a:t>Example Incentives</a:t>
            </a:r>
          </a:p>
        </p:txBody>
      </p:sp>
      <p:sp>
        <p:nvSpPr>
          <p:cNvPr id="9" name="Text Placeholder 8">
            <a:extLst>
              <a:ext uri="{FF2B5EF4-FFF2-40B4-BE49-F238E27FC236}">
                <a16:creationId xmlns:a16="http://schemas.microsoft.com/office/drawing/2014/main" id="{696AB1F2-09F2-7C60-983E-91B8C50B0AEB}"/>
              </a:ext>
            </a:extLst>
          </p:cNvPr>
          <p:cNvSpPr>
            <a:spLocks noGrp="1"/>
          </p:cNvSpPr>
          <p:nvPr>
            <p:ph type="body" idx="1"/>
          </p:nvPr>
        </p:nvSpPr>
        <p:spPr/>
        <p:txBody>
          <a:bodyPr/>
          <a:lstStyle/>
          <a:p>
            <a:r>
              <a:rPr lang="en-US"/>
              <a:t>Green Light</a:t>
            </a:r>
          </a:p>
        </p:txBody>
      </p:sp>
      <p:sp>
        <p:nvSpPr>
          <p:cNvPr id="8" name="Content Placeholder 7">
            <a:extLst>
              <a:ext uri="{FF2B5EF4-FFF2-40B4-BE49-F238E27FC236}">
                <a16:creationId xmlns:a16="http://schemas.microsoft.com/office/drawing/2014/main" id="{4EFB237C-5EE7-9602-B085-505BB79B72F8}"/>
              </a:ext>
            </a:extLst>
          </p:cNvPr>
          <p:cNvSpPr>
            <a:spLocks noGrp="1"/>
          </p:cNvSpPr>
          <p:nvPr>
            <p:ph sz="half" idx="2"/>
          </p:nvPr>
        </p:nvSpPr>
        <p:spPr/>
        <p:txBody>
          <a:bodyPr vert="horz" lIns="91440" tIns="45720" rIns="91440" bIns="45720" rtlCol="0" anchor="t">
            <a:normAutofit/>
          </a:bodyPr>
          <a:lstStyle/>
          <a:p>
            <a:r>
              <a:rPr lang="en-US" sz="2800"/>
              <a:t>Books</a:t>
            </a:r>
          </a:p>
          <a:p>
            <a:r>
              <a:rPr lang="en-US" sz="2800"/>
              <a:t>STEM materials</a:t>
            </a:r>
            <a:endParaRPr lang="en-US" sz="2800">
              <a:ea typeface="Calibri"/>
              <a:cs typeface="Calibri"/>
            </a:endParaRPr>
          </a:p>
          <a:p>
            <a:r>
              <a:rPr lang="en-US" sz="2800"/>
              <a:t>Art supplies</a:t>
            </a:r>
            <a:endParaRPr lang="en-US" sz="2800">
              <a:ea typeface="Calibri"/>
              <a:cs typeface="Calibri"/>
            </a:endParaRPr>
          </a:p>
          <a:p>
            <a:r>
              <a:rPr lang="en-US" sz="2800"/>
              <a:t>Educational games</a:t>
            </a:r>
            <a:endParaRPr lang="en-US" sz="2800">
              <a:ea typeface="Calibri"/>
              <a:cs typeface="Calibri"/>
            </a:endParaRPr>
          </a:p>
          <a:p>
            <a:r>
              <a:rPr lang="en-US" sz="2800"/>
              <a:t>Items that are nominal in value</a:t>
            </a:r>
            <a:endParaRPr lang="en-US" sz="2800">
              <a:ea typeface="Calibri"/>
              <a:cs typeface="Calibri"/>
            </a:endParaRPr>
          </a:p>
          <a:p>
            <a:endParaRPr lang="en-US"/>
          </a:p>
        </p:txBody>
      </p:sp>
      <p:sp>
        <p:nvSpPr>
          <p:cNvPr id="10" name="Text Placeholder 9">
            <a:extLst>
              <a:ext uri="{FF2B5EF4-FFF2-40B4-BE49-F238E27FC236}">
                <a16:creationId xmlns:a16="http://schemas.microsoft.com/office/drawing/2014/main" id="{3F0A8452-4A71-F92E-9011-C9EC0B879194}"/>
              </a:ext>
            </a:extLst>
          </p:cNvPr>
          <p:cNvSpPr>
            <a:spLocks noGrp="1"/>
          </p:cNvSpPr>
          <p:nvPr>
            <p:ph type="body" sz="quarter" idx="3"/>
          </p:nvPr>
        </p:nvSpPr>
        <p:spPr/>
        <p:txBody>
          <a:bodyPr/>
          <a:lstStyle/>
          <a:p>
            <a:r>
              <a:rPr lang="en-US">
                <a:solidFill>
                  <a:srgbClr val="FF0000"/>
                </a:solidFill>
              </a:rPr>
              <a:t>Red Light</a:t>
            </a:r>
          </a:p>
        </p:txBody>
      </p:sp>
      <p:sp>
        <p:nvSpPr>
          <p:cNvPr id="11" name="Content Placeholder 10">
            <a:extLst>
              <a:ext uri="{FF2B5EF4-FFF2-40B4-BE49-F238E27FC236}">
                <a16:creationId xmlns:a16="http://schemas.microsoft.com/office/drawing/2014/main" id="{8CC254B6-5320-CCA3-0A93-870AE5C4F95D}"/>
              </a:ext>
            </a:extLst>
          </p:cNvPr>
          <p:cNvSpPr>
            <a:spLocks noGrp="1"/>
          </p:cNvSpPr>
          <p:nvPr>
            <p:ph sz="quarter" idx="4"/>
          </p:nvPr>
        </p:nvSpPr>
        <p:spPr/>
        <p:txBody>
          <a:bodyPr vert="horz" lIns="91440" tIns="45720" rIns="91440" bIns="45720" rtlCol="0" anchor="t">
            <a:normAutofit/>
          </a:bodyPr>
          <a:lstStyle/>
          <a:p>
            <a:r>
              <a:rPr lang="en-US" sz="2800"/>
              <a:t>Gift cards</a:t>
            </a:r>
          </a:p>
          <a:p>
            <a:r>
              <a:rPr lang="en-US" sz="2800"/>
              <a:t>Video games</a:t>
            </a:r>
            <a:endParaRPr lang="en-US" sz="2800">
              <a:ea typeface="Calibri" panose="020F0502020204030204"/>
              <a:cs typeface="Calibri" panose="020F0502020204030204"/>
            </a:endParaRPr>
          </a:p>
          <a:p>
            <a:r>
              <a:rPr lang="en-US" sz="2800">
                <a:ea typeface="Calibri" panose="020F0502020204030204"/>
                <a:cs typeface="Calibri" panose="020F0502020204030204"/>
              </a:rPr>
              <a:t>Entertainment</a:t>
            </a:r>
          </a:p>
          <a:p>
            <a:r>
              <a:rPr lang="en-US" sz="2800">
                <a:ea typeface="Calibri" panose="020F0502020204030204"/>
                <a:cs typeface="Calibri" panose="020F0502020204030204"/>
              </a:rPr>
              <a:t>Items that are NOT nominal in value</a:t>
            </a:r>
            <a:endParaRPr lang="en-US" sz="2800"/>
          </a:p>
          <a:p>
            <a:pPr marL="0" indent="0">
              <a:buNone/>
            </a:pPr>
            <a:endParaRPr lang="en-US" sz="2800">
              <a:ea typeface="Calibri" panose="020F0502020204030204"/>
              <a:cs typeface="Calibri" panose="020F0502020204030204"/>
            </a:endParaRPr>
          </a:p>
          <a:p>
            <a:endParaRPr lang="en-US"/>
          </a:p>
        </p:txBody>
      </p:sp>
      <p:sp>
        <p:nvSpPr>
          <p:cNvPr id="5" name="Footer Placeholder 4">
            <a:extLst>
              <a:ext uri="{FF2B5EF4-FFF2-40B4-BE49-F238E27FC236}">
                <a16:creationId xmlns:a16="http://schemas.microsoft.com/office/drawing/2014/main" id="{B1F7B43E-C1C5-7F48-955E-96453D15AE4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6" name="Slide Number Placeholder 5">
            <a:extLst>
              <a:ext uri="{FF2B5EF4-FFF2-40B4-BE49-F238E27FC236}">
                <a16:creationId xmlns:a16="http://schemas.microsoft.com/office/drawing/2014/main" id="{79B34470-1508-EA1B-CD61-D0A8159B5A6D}"/>
              </a:ext>
            </a:extLst>
          </p:cNvPr>
          <p:cNvSpPr>
            <a:spLocks noGrp="1"/>
          </p:cNvSpPr>
          <p:nvPr>
            <p:ph type="sldNum" sz="quarter" idx="12"/>
          </p:nvPr>
        </p:nvSpPr>
        <p:spPr/>
        <p:txBody>
          <a:bodyPr/>
          <a:lstStyle/>
          <a:p>
            <a:fld id="{357F5B69-6281-4C1F-8C38-6DA0F56DA430}" type="slidenum">
              <a:rPr lang="en-US" smtClean="0"/>
              <a:t>19</a:t>
            </a:fld>
            <a:endParaRPr lang="en-US"/>
          </a:p>
        </p:txBody>
      </p:sp>
    </p:spTree>
    <p:extLst>
      <p:ext uri="{BB962C8B-B14F-4D97-AF65-F5344CB8AC3E}">
        <p14:creationId xmlns:p14="http://schemas.microsoft.com/office/powerpoint/2010/main" val="2625204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397F4-2E08-6DDD-A121-F0DF8B9616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F621037-A3DC-444C-67D9-AA1D2E85DA20}"/>
              </a:ext>
            </a:extLst>
          </p:cNvPr>
          <p:cNvSpPr>
            <a:spLocks noGrp="1"/>
          </p:cNvSpPr>
          <p:nvPr>
            <p:ph type="title"/>
          </p:nvPr>
        </p:nvSpPr>
        <p:spPr/>
        <p:txBody>
          <a:bodyPr/>
          <a:lstStyle/>
          <a:p>
            <a:r>
              <a:rPr lang="en-US"/>
              <a:t>Agenda for Today’s Session</a:t>
            </a:r>
          </a:p>
        </p:txBody>
      </p:sp>
      <p:sp>
        <p:nvSpPr>
          <p:cNvPr id="6" name="Content Placeholder 5">
            <a:extLst>
              <a:ext uri="{FF2B5EF4-FFF2-40B4-BE49-F238E27FC236}">
                <a16:creationId xmlns:a16="http://schemas.microsoft.com/office/drawing/2014/main" id="{E8470AD1-7B17-2B2A-BAC5-3D72675C501E}"/>
              </a:ext>
            </a:extLst>
          </p:cNvPr>
          <p:cNvSpPr>
            <a:spLocks noGrp="1"/>
          </p:cNvSpPr>
          <p:nvPr>
            <p:ph idx="1"/>
          </p:nvPr>
        </p:nvSpPr>
        <p:spPr>
          <a:xfrm>
            <a:off x="717176" y="1757221"/>
            <a:ext cx="10784542" cy="4109010"/>
          </a:xfrm>
        </p:spPr>
        <p:txBody>
          <a:bodyPr>
            <a:normAutofit/>
          </a:bodyPr>
          <a:lstStyle/>
          <a:p>
            <a:pPr>
              <a:spcAft>
                <a:spcPts val="1200"/>
              </a:spcAft>
            </a:pPr>
            <a:r>
              <a:rPr lang="en-US" sz="3200"/>
              <a:t>Door #1: Is it supplanting?</a:t>
            </a:r>
          </a:p>
          <a:p>
            <a:pPr>
              <a:spcAft>
                <a:spcPts val="1200"/>
              </a:spcAft>
            </a:pPr>
            <a:r>
              <a:rPr lang="en-US" sz="3200"/>
              <a:t>Door #2: What do the statute and regulations say?</a:t>
            </a:r>
          </a:p>
          <a:p>
            <a:pPr>
              <a:spcAft>
                <a:spcPts val="1200"/>
              </a:spcAft>
            </a:pPr>
            <a:r>
              <a:rPr lang="en-US" sz="3200"/>
              <a:t>Door #3: Does our spending align with our approved plan?</a:t>
            </a:r>
          </a:p>
          <a:p>
            <a:pPr>
              <a:spcAft>
                <a:spcPts val="1200"/>
              </a:spcAft>
            </a:pPr>
            <a:r>
              <a:rPr lang="en-US" sz="3200"/>
              <a:t>Bonus Round: Exploring Examples</a:t>
            </a:r>
          </a:p>
          <a:p>
            <a:pPr>
              <a:spcAft>
                <a:spcPts val="1200"/>
              </a:spcAft>
            </a:pPr>
            <a:r>
              <a:rPr lang="en-US" sz="3200"/>
              <a:t>Resources</a:t>
            </a:r>
          </a:p>
          <a:p>
            <a:pPr marL="0" indent="0">
              <a:buNone/>
            </a:pPr>
            <a:endParaRPr lang="en-US" sz="1200"/>
          </a:p>
        </p:txBody>
      </p:sp>
      <p:pic>
        <p:nvPicPr>
          <p:cNvPr id="7" name="Picture 6">
            <a:extLst>
              <a:ext uri="{FF2B5EF4-FFF2-40B4-BE49-F238E27FC236}">
                <a16:creationId xmlns:a16="http://schemas.microsoft.com/office/drawing/2014/main" id="{92869EE6-A0B5-0856-1DF4-B2B62FB0E5D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115078" y="5008702"/>
            <a:ext cx="4613267" cy="1131091"/>
          </a:xfrm>
          <a:prstGeom prst="rect">
            <a:avLst/>
          </a:prstGeom>
        </p:spPr>
      </p:pic>
      <p:sp>
        <p:nvSpPr>
          <p:cNvPr id="3" name="Footer Placeholder 2">
            <a:extLst>
              <a:ext uri="{FF2B5EF4-FFF2-40B4-BE49-F238E27FC236}">
                <a16:creationId xmlns:a16="http://schemas.microsoft.com/office/drawing/2014/main" id="{FDB11909-EFFD-AF7C-CAC8-3D733B5F124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0595C2FF-5FBC-66BD-57EA-CF21D8FDF42F}"/>
              </a:ext>
            </a:extLst>
          </p:cNvPr>
          <p:cNvSpPr>
            <a:spLocks noGrp="1"/>
          </p:cNvSpPr>
          <p:nvPr>
            <p:ph type="sldNum" sz="quarter" idx="12"/>
          </p:nvPr>
        </p:nvSpPr>
        <p:spPr/>
        <p:txBody>
          <a:bodyPr/>
          <a:lstStyle/>
          <a:p>
            <a:fld id="{357F5B69-6281-4C1F-8C38-6DA0F56DA430}" type="slidenum">
              <a:rPr lang="en-US" smtClean="0"/>
              <a:t>2</a:t>
            </a:fld>
            <a:endParaRPr lang="en-US"/>
          </a:p>
        </p:txBody>
      </p:sp>
    </p:spTree>
    <p:extLst>
      <p:ext uri="{BB962C8B-B14F-4D97-AF65-F5344CB8AC3E}">
        <p14:creationId xmlns:p14="http://schemas.microsoft.com/office/powerpoint/2010/main" val="3523185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E2B58-6D46-6123-9442-CF2478A4FC5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AF9912D-488D-3276-03B9-75D97AB10630}"/>
              </a:ext>
            </a:extLst>
          </p:cNvPr>
          <p:cNvSpPr>
            <a:spLocks noGrp="1"/>
          </p:cNvSpPr>
          <p:nvPr>
            <p:ph type="title"/>
          </p:nvPr>
        </p:nvSpPr>
        <p:spPr>
          <a:xfrm>
            <a:off x="717176" y="457200"/>
            <a:ext cx="10784542" cy="1026460"/>
          </a:xfrm>
        </p:spPr>
        <p:txBody>
          <a:bodyPr anchor="b">
            <a:normAutofit/>
          </a:bodyPr>
          <a:lstStyle/>
          <a:p>
            <a:r>
              <a:rPr lang="en-US"/>
              <a:t>Any new questions?</a:t>
            </a:r>
          </a:p>
        </p:txBody>
      </p:sp>
      <p:pic>
        <p:nvPicPr>
          <p:cNvPr id="9" name="Content Placeholder 8" descr="Back of people's heads and raised hands at corporate presentation with speaker and whiteboard out of focus in background">
            <a:extLst>
              <a:ext uri="{FF2B5EF4-FFF2-40B4-BE49-F238E27FC236}">
                <a16:creationId xmlns:a16="http://schemas.microsoft.com/office/drawing/2014/main" id="{A2C06D4C-24D3-27AD-0435-63ED8844C79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2516" r="-1" b="10189"/>
          <a:stretch>
            <a:fillRect/>
          </a:stretch>
        </p:blipFill>
        <p:spPr>
          <a:xfrm>
            <a:off x="717176" y="1825625"/>
            <a:ext cx="10784542" cy="4109010"/>
          </a:xfrm>
          <a:noFill/>
        </p:spPr>
      </p:pic>
      <p:sp>
        <p:nvSpPr>
          <p:cNvPr id="3" name="Footer Placeholder 2">
            <a:extLst>
              <a:ext uri="{FF2B5EF4-FFF2-40B4-BE49-F238E27FC236}">
                <a16:creationId xmlns:a16="http://schemas.microsoft.com/office/drawing/2014/main" id="{AE7FAEDE-2B1F-A17A-C47A-A4B6042E86A3}"/>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AC88DB5F-FE2D-13AE-19C2-5E4654794D63}"/>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20</a:t>
            </a:fld>
            <a:endParaRPr lang="en-US"/>
          </a:p>
        </p:txBody>
      </p:sp>
    </p:spTree>
    <p:extLst>
      <p:ext uri="{BB962C8B-B14F-4D97-AF65-F5344CB8AC3E}">
        <p14:creationId xmlns:p14="http://schemas.microsoft.com/office/powerpoint/2010/main" val="351084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7C8250-CE90-A361-2F00-FADEBB6C7345}"/>
              </a:ext>
            </a:extLst>
          </p:cNvPr>
          <p:cNvSpPr>
            <a:spLocks noGrp="1"/>
          </p:cNvSpPr>
          <p:nvPr>
            <p:ph type="ctrTitle"/>
          </p:nvPr>
        </p:nvSpPr>
        <p:spPr/>
        <p:txBody>
          <a:bodyPr/>
          <a:lstStyle/>
          <a:p>
            <a:r>
              <a:rPr lang="en-US"/>
              <a:t>Door #3: Reconciling Spending</a:t>
            </a:r>
          </a:p>
        </p:txBody>
      </p:sp>
      <p:sp>
        <p:nvSpPr>
          <p:cNvPr id="3" name="Footer Placeholder 2">
            <a:extLst>
              <a:ext uri="{FF2B5EF4-FFF2-40B4-BE49-F238E27FC236}">
                <a16:creationId xmlns:a16="http://schemas.microsoft.com/office/drawing/2014/main" id="{3C477181-A975-0813-1FAE-EDE28D474523}"/>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B5B69D64-5D98-AD2F-AC75-66649A908EDF}"/>
              </a:ext>
            </a:extLst>
          </p:cNvPr>
          <p:cNvSpPr>
            <a:spLocks noGrp="1"/>
          </p:cNvSpPr>
          <p:nvPr>
            <p:ph type="sldNum" sz="quarter" idx="12"/>
          </p:nvPr>
        </p:nvSpPr>
        <p:spPr/>
        <p:txBody>
          <a:bodyPr/>
          <a:lstStyle/>
          <a:p>
            <a:fld id="{357F5B69-6281-4C1F-8C38-6DA0F56DA430}" type="slidenum">
              <a:rPr lang="en-US" smtClean="0"/>
              <a:pPr/>
              <a:t>21</a:t>
            </a:fld>
            <a:endParaRPr lang="en-US"/>
          </a:p>
        </p:txBody>
      </p:sp>
    </p:spTree>
    <p:extLst>
      <p:ext uri="{BB962C8B-B14F-4D97-AF65-F5344CB8AC3E}">
        <p14:creationId xmlns:p14="http://schemas.microsoft.com/office/powerpoint/2010/main" val="3546367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20-21 timeline">
            <a:extLst>
              <a:ext uri="{C183D7F6-B498-43B3-948B-1728B52AA6E4}">
                <adec:decorative xmlns:adec="http://schemas.microsoft.com/office/drawing/2017/decorative" val="1"/>
              </a:ext>
            </a:extLst>
          </p:cNvPr>
          <p:cNvSpPr>
            <a:spLocks noGrp="1"/>
          </p:cNvSpPr>
          <p:nvPr>
            <p:ph type="title"/>
          </p:nvPr>
        </p:nvSpPr>
        <p:spPr>
          <a:xfrm>
            <a:off x="664167" y="2019706"/>
            <a:ext cx="2056899" cy="1809614"/>
          </a:xfrm>
        </p:spPr>
        <p:txBody>
          <a:bodyPr>
            <a:noAutofit/>
          </a:bodyPr>
          <a:lstStyle/>
          <a:p>
            <a:r>
              <a:rPr lang="en-US" sz="3200"/>
              <a:t>2025-26</a:t>
            </a:r>
            <a:r>
              <a:rPr lang="en-US" sz="3200">
                <a:solidFill>
                  <a:srgbClr val="FF0000"/>
                </a:solidFill>
              </a:rPr>
              <a:t> </a:t>
            </a:r>
            <a:r>
              <a:rPr lang="en-US" sz="3200"/>
              <a:t>FEDERAL FUNDS TIMELINE</a:t>
            </a:r>
          </a:p>
        </p:txBody>
      </p:sp>
      <p:sp>
        <p:nvSpPr>
          <p:cNvPr id="3" name="July 2020">
            <a:extLst>
              <a:ext uri="{FF2B5EF4-FFF2-40B4-BE49-F238E27FC236}">
                <a16:creationId xmlns:a16="http://schemas.microsoft.com/office/drawing/2014/main" id="{E59991AC-2D02-74FA-1CC1-48783CBF9C2D}"/>
              </a:ext>
              <a:ext uri="{C183D7F6-B498-43B3-948B-1728B52AA6E4}">
                <adec:decorative xmlns:adec="http://schemas.microsoft.com/office/drawing/2017/decorative" val="1"/>
              </a:ext>
            </a:extLst>
          </p:cNvPr>
          <p:cNvSpPr txBox="1">
            <a:spLocks/>
          </p:cNvSpPr>
          <p:nvPr/>
        </p:nvSpPr>
        <p:spPr>
          <a:xfrm>
            <a:off x="2596002" y="967697"/>
            <a:ext cx="801577" cy="783000"/>
          </a:xfrm>
          <a:prstGeom prst="ellipse">
            <a:avLst/>
          </a:prstGeom>
          <a:solidFill>
            <a:schemeClr val="bg1"/>
          </a:solidFill>
          <a:ln w="72390">
            <a:solidFill>
              <a:srgbClr val="BAC82F"/>
            </a:solidFill>
          </a:ln>
        </p:spPr>
        <p:txBody>
          <a:bodyPr vert="horz" lIns="0" tIns="0" rIns="0" bIns="0" rtlCol="0" anchor="ctr" anchorCtr="0">
            <a:noAutofit/>
          </a:bodyPr>
          <a:lstStyle>
            <a:lvl1pPr marL="0" indent="0" algn="ctr" defTabSz="685783" rtl="0" eaLnBrk="1" latinLnBrk="0" hangingPunct="1">
              <a:lnSpc>
                <a:spcPct val="90000"/>
              </a:lnSpc>
              <a:spcBef>
                <a:spcPts val="750"/>
              </a:spcBef>
              <a:buFont typeface="Arial" panose="020B0604020202020204" pitchFamily="34" charset="0"/>
              <a:buNone/>
              <a:defRPr sz="2250" kern="1200">
                <a:solidFill>
                  <a:srgbClr val="454D55"/>
                </a:solidFill>
                <a:latin typeface="+mj-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pPr>
            <a:r>
              <a:rPr lang="en-US" sz="1700">
                <a:latin typeface="Franklin Gothic Demi"/>
              </a:rPr>
              <a:t>JUNE</a:t>
            </a:r>
          </a:p>
          <a:p>
            <a:pPr>
              <a:spcBef>
                <a:spcPts val="0"/>
              </a:spcBef>
            </a:pPr>
            <a:r>
              <a:rPr lang="en-US" sz="1700">
                <a:latin typeface="Franklin Gothic Demi"/>
              </a:rPr>
              <a:t>30</a:t>
            </a:r>
          </a:p>
          <a:p>
            <a:pPr>
              <a:spcBef>
                <a:spcPts val="0"/>
              </a:spcBef>
            </a:pPr>
            <a:r>
              <a:rPr lang="en-US" sz="1700">
                <a:latin typeface="Franklin Gothic Demi"/>
              </a:rPr>
              <a:t> 2025</a:t>
            </a:r>
          </a:p>
        </p:txBody>
      </p:sp>
      <p:sp>
        <p:nvSpPr>
          <p:cNvPr id="4" name="beg grant per">
            <a:extLst>
              <a:ext uri="{FF2B5EF4-FFF2-40B4-BE49-F238E27FC236}">
                <a16:creationId xmlns:a16="http://schemas.microsoft.com/office/drawing/2014/main" id="{144B47F4-FBBC-933A-8022-51727B4EF4B3}"/>
              </a:ext>
            </a:extLst>
          </p:cNvPr>
          <p:cNvSpPr txBox="1">
            <a:spLocks/>
          </p:cNvSpPr>
          <p:nvPr/>
        </p:nvSpPr>
        <p:spPr>
          <a:xfrm>
            <a:off x="2215434" y="1819377"/>
            <a:ext cx="1399985" cy="405757"/>
          </a:xfrm>
          <a:prstGeom prst="rect">
            <a:avLst/>
          </a:prstGeom>
        </p:spPr>
        <p:txBody>
          <a:bodyPr vert="horz" lIns="0" tIns="0" rIns="0" bIns="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125" b="0" i="0" kern="1200">
                <a:solidFill>
                  <a:srgbClr val="2CA05B"/>
                </a:solidFill>
                <a:latin typeface="+mj-lt"/>
                <a:ea typeface="+mn-ea"/>
                <a:cs typeface="+mn-cs"/>
              </a:defRPr>
            </a:lvl1pPr>
            <a:lvl2pPr marL="342892" indent="0" algn="l" defTabSz="685783"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783" indent="0" algn="l"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675" indent="0" algn="l"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566" indent="0" algn="l"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a:latin typeface="Franklin Gothic Demi"/>
              </a:rPr>
              <a:t>2025-26 ASSURANCES DUE</a:t>
            </a:r>
          </a:p>
        </p:txBody>
      </p:sp>
      <p:sp>
        <p:nvSpPr>
          <p:cNvPr id="2" name="July 2020">
            <a:extLst>
              <a:ext uri="{C183D7F6-B498-43B3-948B-1728B52AA6E4}">
                <adec:decorative xmlns:adec="http://schemas.microsoft.com/office/drawing/2017/decorative" val="1"/>
              </a:ext>
            </a:extLst>
          </p:cNvPr>
          <p:cNvSpPr>
            <a:spLocks noGrp="1"/>
          </p:cNvSpPr>
          <p:nvPr>
            <p:ph type="body" sz="quarter" idx="15"/>
          </p:nvPr>
        </p:nvSpPr>
        <p:spPr>
          <a:xfrm>
            <a:off x="4095492" y="980051"/>
            <a:ext cx="801577" cy="783000"/>
          </a:xfrm>
        </p:spPr>
        <p:txBody>
          <a:bodyPr>
            <a:normAutofit fontScale="62500" lnSpcReduction="20000"/>
          </a:bodyPr>
          <a:lstStyle/>
          <a:p>
            <a:r>
              <a:rPr lang="en-US" sz="2700"/>
              <a:t>JUL 1</a:t>
            </a:r>
          </a:p>
          <a:p>
            <a:r>
              <a:rPr lang="en-US"/>
              <a:t> </a:t>
            </a:r>
            <a:r>
              <a:rPr lang="en-US" sz="2700"/>
              <a:t>2025</a:t>
            </a:r>
          </a:p>
        </p:txBody>
      </p:sp>
      <p:sp>
        <p:nvSpPr>
          <p:cNvPr id="22" name="beg grant per">
            <a:extLst>
              <a:ext uri="{FF2B5EF4-FFF2-40B4-BE49-F238E27FC236}">
                <a16:creationId xmlns:a16="http://schemas.microsoft.com/office/drawing/2014/main" id="{2B193253-F94A-4164-AE5D-6B3931AE17CC}"/>
              </a:ext>
            </a:extLst>
          </p:cNvPr>
          <p:cNvSpPr>
            <a:spLocks noGrp="1"/>
          </p:cNvSpPr>
          <p:nvPr>
            <p:ph type="body" sz="quarter" idx="36"/>
          </p:nvPr>
        </p:nvSpPr>
        <p:spPr>
          <a:xfrm>
            <a:off x="3752687" y="1977170"/>
            <a:ext cx="1399985" cy="405757"/>
          </a:xfrm>
        </p:spPr>
        <p:txBody>
          <a:bodyPr>
            <a:normAutofit/>
          </a:bodyPr>
          <a:lstStyle/>
          <a:p>
            <a:r>
              <a:rPr lang="en-US" sz="1050"/>
              <a:t>BEGINNING OF 2025-26  GRANT PERIOD</a:t>
            </a:r>
          </a:p>
        </p:txBody>
      </p:sp>
      <p:sp>
        <p:nvSpPr>
          <p:cNvPr id="10" name="Aug 2020">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a:t>AUG 2025</a:t>
            </a:r>
            <a:endParaRPr lang="en-US"/>
          </a:p>
        </p:txBody>
      </p:sp>
      <p:sp>
        <p:nvSpPr>
          <p:cNvPr id="27" name="BN opens">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560014" cy="599273"/>
          </a:xfrm>
        </p:spPr>
        <p:txBody>
          <a:bodyPr>
            <a:noAutofit/>
          </a:bodyPr>
          <a:lstStyle/>
          <a:p>
            <a:pPr>
              <a:lnSpc>
                <a:spcPct val="100000"/>
              </a:lnSpc>
              <a:spcBef>
                <a:spcPts val="0"/>
              </a:spcBef>
            </a:pPr>
            <a:r>
              <a:rPr lang="en-US" sz="1050"/>
              <a:t>2025-26 BUDGET NARRATIVE APPLICATION OPENS</a:t>
            </a:r>
          </a:p>
        </p:txBody>
      </p:sp>
      <p:sp>
        <p:nvSpPr>
          <p:cNvPr id="26" name="Oct 2020">
            <a:extLst>
              <a:ext uri="{FF2B5EF4-FFF2-40B4-BE49-F238E27FC236}">
                <a16:creationId xmlns:a16="http://schemas.microsoft.com/office/drawing/2014/main" id="{B71962F0-0A0F-4FC2-9E69-6265A830C45E}"/>
              </a:ext>
              <a:ext uri="{C183D7F6-B498-43B3-948B-1728B52AA6E4}">
                <adec:decorative xmlns:adec="http://schemas.microsoft.com/office/drawing/2017/decorative" val="1"/>
              </a:ext>
            </a:extLst>
          </p:cNvPr>
          <p:cNvSpPr>
            <a:spLocks noGrp="1"/>
          </p:cNvSpPr>
          <p:nvPr>
            <p:ph type="body" sz="quarter" idx="18"/>
          </p:nvPr>
        </p:nvSpPr>
        <p:spPr>
          <a:xfrm>
            <a:off x="6934200" y="969600"/>
            <a:ext cx="783000" cy="783000"/>
          </a:xfrm>
        </p:spPr>
        <p:txBody>
          <a:bodyPr>
            <a:normAutofit/>
          </a:bodyPr>
          <a:lstStyle/>
          <a:p>
            <a:r>
              <a:rPr lang="en-US" sz="1800"/>
              <a:t>OCT 2025</a:t>
            </a:r>
            <a:endParaRPr lang="en-US"/>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6631989" y="1773619"/>
            <a:ext cx="1623678" cy="336837"/>
          </a:xfrm>
        </p:spPr>
        <p:txBody>
          <a:bodyPr>
            <a:noAutofit/>
          </a:bodyPr>
          <a:lstStyle/>
          <a:p>
            <a:pPr>
              <a:lnSpc>
                <a:spcPct val="100000"/>
              </a:lnSpc>
              <a:spcBef>
                <a:spcPts val="0"/>
              </a:spcBef>
            </a:pPr>
            <a:r>
              <a:rPr lang="en-US" sz="1050">
                <a:solidFill>
                  <a:schemeClr val="bg2"/>
                </a:solidFill>
              </a:rPr>
              <a:t> </a:t>
            </a:r>
          </a:p>
          <a:p>
            <a:pPr>
              <a:lnSpc>
                <a:spcPct val="100000"/>
              </a:lnSpc>
              <a:spcBef>
                <a:spcPts val="0"/>
              </a:spcBef>
            </a:pPr>
            <a:r>
              <a:rPr lang="en-US" sz="1050">
                <a:solidFill>
                  <a:schemeClr val="bg2"/>
                </a:solidFill>
              </a:rPr>
              <a:t>PREREQUISITES DUE</a:t>
            </a:r>
          </a:p>
        </p:txBody>
      </p:sp>
      <p:sp>
        <p:nvSpPr>
          <p:cNvPr id="13" name="Dec 2020">
            <a:extLst>
              <a:ext uri="{FF2B5EF4-FFF2-40B4-BE49-F238E27FC236}">
                <a16:creationId xmlns:a16="http://schemas.microsoft.com/office/drawing/2014/main" id="{04306A44-50E7-4C10-ABF1-71CE55A094F5}"/>
              </a:ext>
              <a:ext uri="{C183D7F6-B498-43B3-948B-1728B52AA6E4}">
                <adec:decorative xmlns:adec="http://schemas.microsoft.com/office/drawing/2017/decorative" val="1"/>
              </a:ext>
            </a:extLst>
          </p:cNvPr>
          <p:cNvSpPr>
            <a:spLocks noGrp="1"/>
          </p:cNvSpPr>
          <p:nvPr>
            <p:ph type="body" sz="quarter" idx="20"/>
          </p:nvPr>
        </p:nvSpPr>
        <p:spPr>
          <a:xfrm>
            <a:off x="8249069" y="967914"/>
            <a:ext cx="783000" cy="783000"/>
          </a:xfrm>
        </p:spPr>
        <p:txBody>
          <a:bodyPr>
            <a:normAutofit fontScale="77500" lnSpcReduction="20000"/>
          </a:bodyPr>
          <a:lstStyle/>
          <a:p>
            <a:r>
              <a:rPr lang="en-US"/>
              <a:t>NOV 2025</a:t>
            </a:r>
          </a:p>
        </p:txBody>
      </p:sp>
      <p:sp>
        <p:nvSpPr>
          <p:cNvPr id="25"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981130" y="2097937"/>
            <a:ext cx="1623678" cy="336837"/>
          </a:xfrm>
        </p:spPr>
        <p:txBody>
          <a:bodyPr>
            <a:noAutofit/>
          </a:bodyPr>
          <a:lstStyle/>
          <a:p>
            <a:pPr>
              <a:lnSpc>
                <a:spcPct val="100000"/>
              </a:lnSpc>
              <a:spcBef>
                <a:spcPts val="0"/>
              </a:spcBef>
            </a:pPr>
            <a:r>
              <a:rPr lang="en-US" sz="1050">
                <a:solidFill>
                  <a:schemeClr val="bg2"/>
                </a:solidFill>
              </a:rPr>
              <a:t>2025-26 BUDGET NARRATIVES DUE</a:t>
            </a:r>
          </a:p>
        </p:txBody>
      </p:sp>
      <p:sp>
        <p:nvSpPr>
          <p:cNvPr id="14" name="Sep 2021">
            <a:extLst>
              <a:ext uri="{FF2B5EF4-FFF2-40B4-BE49-F238E27FC236}">
                <a16:creationId xmlns:a16="http://schemas.microsoft.com/office/drawing/2014/main" id="{18BD9AA2-DFE1-412D-BB95-7989BA1E6039}"/>
              </a:ext>
              <a:ext uri="{C183D7F6-B498-43B3-948B-1728B52AA6E4}">
                <adec:decorative xmlns:adec="http://schemas.microsoft.com/office/drawing/2017/decorative" val="1"/>
              </a:ext>
            </a:extLst>
          </p:cNvPr>
          <p:cNvSpPr>
            <a:spLocks noGrp="1"/>
          </p:cNvSpPr>
          <p:nvPr>
            <p:ph type="body" sz="quarter" idx="21"/>
          </p:nvPr>
        </p:nvSpPr>
        <p:spPr>
          <a:xfrm>
            <a:off x="8255667" y="3030893"/>
            <a:ext cx="783000" cy="783000"/>
          </a:xfrm>
        </p:spPr>
        <p:txBody>
          <a:bodyPr>
            <a:normAutofit fontScale="92500" lnSpcReduction="20000"/>
          </a:bodyPr>
          <a:lstStyle/>
          <a:p>
            <a:r>
              <a:rPr lang="en-US" sz="1800"/>
              <a:t>SEPT 30 2026 </a:t>
            </a:r>
            <a:endParaRPr lang="en-US"/>
          </a:p>
        </p:txBody>
      </p:sp>
      <p:sp>
        <p:nvSpPr>
          <p:cNvPr id="35" name="final obligation initial grant">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a:t>FINAL DATE FOR OBLIGATION OF 2025-26 FUNDS FOR *INTIAL GRANT PERIOD</a:t>
            </a:r>
          </a:p>
        </p:txBody>
      </p:sp>
      <p:sp>
        <p:nvSpPr>
          <p:cNvPr id="24" name="Initial grant period"/>
          <p:cNvSpPr/>
          <p:nvPr/>
        </p:nvSpPr>
        <p:spPr>
          <a:xfrm>
            <a:off x="1616586" y="6245207"/>
            <a:ext cx="2498215" cy="461665"/>
          </a:xfrm>
          <a:prstGeom prst="rect">
            <a:avLst/>
          </a:prstGeom>
        </p:spPr>
        <p:txBody>
          <a:bodyPr wrap="square">
            <a:spAutoFit/>
          </a:bodyPr>
          <a:lstStyle/>
          <a:p>
            <a:pPr>
              <a:defRPr/>
            </a:pPr>
            <a:r>
              <a:rPr lang="en-US" sz="1200" b="1">
                <a:solidFill>
                  <a:srgbClr val="0070C0"/>
                </a:solidFill>
                <a:latin typeface="Segoe UI"/>
              </a:rPr>
              <a:t>*INITIAL GRANT PERIOD: 7/1/25 – 9/30/26 (15 MONTHS</a:t>
            </a:r>
            <a:r>
              <a:rPr lang="en-US" sz="1200">
                <a:solidFill>
                  <a:srgbClr val="0070C0"/>
                </a:solidFill>
                <a:latin typeface="Segoe UI"/>
              </a:rPr>
              <a:t>)</a:t>
            </a:r>
            <a:endParaRPr lang="en-US" sz="1200">
              <a:solidFill>
                <a:srgbClr val="0C6D82"/>
              </a:solidFill>
              <a:latin typeface="Segoe UI"/>
            </a:endParaRPr>
          </a:p>
        </p:txBody>
      </p:sp>
      <p:sp>
        <p:nvSpPr>
          <p:cNvPr id="15" name="Nov 2021 1">
            <a:extLst>
              <a:ext uri="{FF2B5EF4-FFF2-40B4-BE49-F238E27FC236}">
                <a16:creationId xmlns:a16="http://schemas.microsoft.com/office/drawing/2014/main" id="{CDDFF132-912B-4B2B-B3E5-D1AB199B58C1}"/>
              </a:ext>
              <a:ext uri="{C183D7F6-B498-43B3-948B-1728B52AA6E4}">
                <adec:decorative xmlns:adec="http://schemas.microsoft.com/office/drawing/2017/decorative" val="1"/>
              </a:ext>
            </a:extLst>
          </p:cNvPr>
          <p:cNvSpPr>
            <a:spLocks noGrp="1"/>
          </p:cNvSpPr>
          <p:nvPr>
            <p:ph type="body" sz="quarter" idx="22"/>
          </p:nvPr>
        </p:nvSpPr>
        <p:spPr>
          <a:xfrm>
            <a:off x="5280146" y="3029417"/>
            <a:ext cx="783000" cy="784477"/>
          </a:xfrm>
        </p:spPr>
        <p:txBody>
          <a:bodyPr>
            <a:normAutofit fontScale="92500" lnSpcReduction="20000"/>
          </a:bodyPr>
          <a:lstStyle/>
          <a:p>
            <a:r>
              <a:rPr lang="en-US" sz="1800"/>
              <a:t>NOV 14 2026 </a:t>
            </a:r>
          </a:p>
        </p:txBody>
      </p:sp>
      <p:sp>
        <p:nvSpPr>
          <p:cNvPr id="33" name="final claim initial grant">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0"/>
            <a:ext cx="2192500" cy="599274"/>
          </a:xfrm>
        </p:spPr>
        <p:txBody>
          <a:bodyPr>
            <a:normAutofit/>
          </a:bodyPr>
          <a:lstStyle/>
          <a:p>
            <a:pPr>
              <a:lnSpc>
                <a:spcPct val="100000"/>
              </a:lnSpc>
              <a:spcBef>
                <a:spcPts val="0"/>
              </a:spcBef>
            </a:pPr>
            <a:r>
              <a:rPr lang="en-US" sz="1050"/>
              <a:t>FINAL DATE FOR CLAIMS FOR *INITIAL GRANT PERIOD</a:t>
            </a:r>
          </a:p>
        </p:txBody>
      </p:sp>
      <p:sp>
        <p:nvSpPr>
          <p:cNvPr id="23" name="Nov 2021 2">
            <a:extLst>
              <a:ext uri="{FF2B5EF4-FFF2-40B4-BE49-F238E27FC236}">
                <a16:creationId xmlns:a16="http://schemas.microsoft.com/office/drawing/2014/main" id="{CDDFF132-912B-4B2B-B3E5-D1AB199B58C1}"/>
              </a:ext>
              <a:ext uri="{C183D7F6-B498-43B3-948B-1728B52AA6E4}">
                <adec:decorative xmlns:adec="http://schemas.microsoft.com/office/drawing/2017/decorative" val="1"/>
              </a:ext>
            </a:extLst>
          </p:cNvPr>
          <p:cNvSpPr>
            <a:spLocks noGrp="1"/>
          </p:cNvSpPr>
          <p:nvPr>
            <p:ph type="body" sz="quarter" idx="22"/>
          </p:nvPr>
        </p:nvSpPr>
        <p:spPr>
          <a:xfrm>
            <a:off x="3047464" y="4071790"/>
            <a:ext cx="783000" cy="784477"/>
          </a:xfrm>
        </p:spPr>
        <p:txBody>
          <a:bodyPr>
            <a:normAutofit/>
          </a:bodyPr>
          <a:lstStyle/>
          <a:p>
            <a:r>
              <a:rPr lang="en-US" sz="1800"/>
              <a:t>NOV 2026 </a:t>
            </a:r>
            <a:endParaRPr lang="en-US" sz="2100"/>
          </a:p>
        </p:txBody>
      </p:sp>
      <p:sp>
        <p:nvSpPr>
          <p:cNvPr id="21" name="Unclaimed become 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a:t>UNCLAIMED FUNDS BECOME “CARRYOVER”</a:t>
            </a:r>
          </a:p>
        </p:txBody>
      </p:sp>
      <p:sp>
        <p:nvSpPr>
          <p:cNvPr id="12" name="Nov 2021 3">
            <a:extLst>
              <a:ext uri="{FF2B5EF4-FFF2-40B4-BE49-F238E27FC236}">
                <a16:creationId xmlns:a16="http://schemas.microsoft.com/office/drawing/2014/main" id="{0950DBC3-6438-47ED-BA7E-BBD7E08290D1}"/>
              </a:ext>
              <a:ext uri="{C183D7F6-B498-43B3-948B-1728B52AA6E4}">
                <adec:decorative xmlns:adec="http://schemas.microsoft.com/office/drawing/2017/decorative" val="1"/>
              </a:ext>
            </a:extLst>
          </p:cNvPr>
          <p:cNvSpPr>
            <a:spLocks noGrp="1"/>
          </p:cNvSpPr>
          <p:nvPr>
            <p:ph type="body" sz="quarter" idx="19"/>
          </p:nvPr>
        </p:nvSpPr>
        <p:spPr>
          <a:xfrm>
            <a:off x="4303983" y="4997626"/>
            <a:ext cx="783000" cy="783000"/>
          </a:xfrm>
        </p:spPr>
        <p:txBody>
          <a:bodyPr/>
          <a:lstStyle/>
          <a:p>
            <a:r>
              <a:rPr lang="en-US" sz="1800"/>
              <a:t>NOV 2026</a:t>
            </a:r>
            <a:endParaRPr lang="en-US"/>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75398" y="5941792"/>
            <a:ext cx="1840170" cy="307027"/>
          </a:xfrm>
        </p:spPr>
        <p:txBody>
          <a:bodyPr>
            <a:normAutofit/>
          </a:bodyPr>
          <a:lstStyle/>
          <a:p>
            <a:r>
              <a:rPr lang="en-US" sz="1050"/>
              <a:t>CARRYOVER APPLICATIONS FOR 2025-26 FUNDS OPEN</a:t>
            </a:r>
          </a:p>
        </p:txBody>
      </p:sp>
      <p:sp>
        <p:nvSpPr>
          <p:cNvPr id="18" name="Sep 2022">
            <a:extLst>
              <a:ext uri="{FF2B5EF4-FFF2-40B4-BE49-F238E27FC236}">
                <a16:creationId xmlns:a16="http://schemas.microsoft.com/office/drawing/2014/main" id="{7073D15E-3E59-4781-BA50-8D741A373A3B}"/>
              </a:ext>
              <a:ext uri="{C183D7F6-B498-43B3-948B-1728B52AA6E4}">
                <adec:decorative xmlns:adec="http://schemas.microsoft.com/office/drawing/2017/decorative" val="1"/>
              </a:ext>
            </a:extLst>
          </p:cNvPr>
          <p:cNvSpPr>
            <a:spLocks noGrp="1"/>
          </p:cNvSpPr>
          <p:nvPr>
            <p:ph type="body" sz="quarter" idx="26"/>
          </p:nvPr>
        </p:nvSpPr>
        <p:spPr>
          <a:xfrm>
            <a:off x="6362602" y="5058550"/>
            <a:ext cx="783000" cy="783000"/>
          </a:xfrm>
        </p:spPr>
        <p:txBody>
          <a:bodyPr>
            <a:normAutofit fontScale="92500" lnSpcReduction="20000"/>
          </a:bodyPr>
          <a:lstStyle/>
          <a:p>
            <a:r>
              <a:rPr lang="en-US" sz="1800"/>
              <a:t>SEPT 30 2027</a:t>
            </a:r>
            <a:endParaRPr lang="en-US"/>
          </a:p>
        </p:txBody>
      </p:sp>
      <p:sp>
        <p:nvSpPr>
          <p:cNvPr id="41" name="final obligation date">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a:t>FINAL DATE FOR OBLIGATION OF 2025-26 FUNDS</a:t>
            </a:r>
          </a:p>
        </p:txBody>
      </p:sp>
      <p:sp>
        <p:nvSpPr>
          <p:cNvPr id="70" name="final claim date"/>
          <p:cNvSpPr>
            <a:spLocks noGrp="1"/>
          </p:cNvSpPr>
          <p:nvPr>
            <p:ph type="body" sz="quarter" idx="50"/>
          </p:nvPr>
        </p:nvSpPr>
        <p:spPr>
          <a:xfrm>
            <a:off x="8212281" y="5956156"/>
            <a:ext cx="1266047" cy="289050"/>
          </a:xfrm>
        </p:spPr>
        <p:txBody>
          <a:bodyPr>
            <a:noAutofit/>
          </a:bodyPr>
          <a:lstStyle/>
          <a:p>
            <a:r>
              <a:rPr lang="en-US" sz="1050"/>
              <a:t>FINAL DATE FOR ALL 2025-26 GRANT CLAIMS</a:t>
            </a:r>
          </a:p>
        </p:txBody>
      </p:sp>
      <p:sp>
        <p:nvSpPr>
          <p:cNvPr id="17" name="Nov 2022">
            <a:extLst>
              <a:ext uri="{FF2B5EF4-FFF2-40B4-BE49-F238E27FC236}">
                <a16:creationId xmlns:a16="http://schemas.microsoft.com/office/drawing/2014/main" id="{FACEF7EF-E8CB-4008-A749-3586789460E1}"/>
              </a:ext>
              <a:ext uri="{C183D7F6-B498-43B3-948B-1728B52AA6E4}">
                <adec:decorative xmlns:adec="http://schemas.microsoft.com/office/drawing/2017/decorative" val="1"/>
              </a:ext>
            </a:extLst>
          </p:cNvPr>
          <p:cNvSpPr>
            <a:spLocks noGrp="1"/>
          </p:cNvSpPr>
          <p:nvPr>
            <p:ph type="body" sz="quarter" idx="25"/>
          </p:nvPr>
        </p:nvSpPr>
        <p:spPr>
          <a:xfrm>
            <a:off x="8453803" y="5048560"/>
            <a:ext cx="783000" cy="783000"/>
          </a:xfrm>
        </p:spPr>
        <p:txBody>
          <a:bodyPr>
            <a:noAutofit/>
          </a:bodyPr>
          <a:lstStyle/>
          <a:p>
            <a:r>
              <a:rPr lang="en-US" sz="1700"/>
              <a:t>NOV 14 2027</a:t>
            </a:r>
          </a:p>
        </p:txBody>
      </p:sp>
    </p:spTree>
    <p:extLst>
      <p:ext uri="{BB962C8B-B14F-4D97-AF65-F5344CB8AC3E}">
        <p14:creationId xmlns:p14="http://schemas.microsoft.com/office/powerpoint/2010/main" val="2931508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a:t>Reconciliation Basics</a:t>
            </a:r>
          </a:p>
        </p:txBody>
      </p:sp>
      <p:sp>
        <p:nvSpPr>
          <p:cNvPr id="18435" name="Content Placeholder 2"/>
          <p:cNvSpPr>
            <a:spLocks noGrp="1"/>
          </p:cNvSpPr>
          <p:nvPr>
            <p:ph idx="1"/>
          </p:nvPr>
        </p:nvSpPr>
        <p:spPr/>
        <p:txBody>
          <a:bodyPr vert="horz" lIns="91440" tIns="45720" rIns="91440" bIns="45720" rtlCol="0" anchor="t">
            <a:normAutofit lnSpcReduction="10000"/>
          </a:bodyPr>
          <a:lstStyle/>
          <a:p>
            <a:pPr marL="0" indent="0">
              <a:buNone/>
            </a:pPr>
            <a:r>
              <a:rPr lang="en-US" sz="3200" b="1"/>
              <a:t>What: </a:t>
            </a:r>
            <a:r>
              <a:rPr lang="en-US" sz="3200"/>
              <a:t>Ensuring actual spending aligns to narrative</a:t>
            </a:r>
            <a:endParaRPr lang="en-US"/>
          </a:p>
          <a:p>
            <a:endParaRPr lang="en-US" sz="1000"/>
          </a:p>
          <a:p>
            <a:pPr marL="0" indent="0">
              <a:buNone/>
            </a:pPr>
            <a:r>
              <a:rPr lang="en-US" sz="3200" b="1"/>
              <a:t>Why: </a:t>
            </a:r>
            <a:r>
              <a:rPr lang="en-US" sz="3200"/>
              <a:t>Demonstrate that each award is used as intended</a:t>
            </a:r>
            <a:endParaRPr lang="en-US" sz="3200">
              <a:ea typeface="Calibri"/>
              <a:cs typeface="Calibri"/>
            </a:endParaRPr>
          </a:p>
          <a:p>
            <a:pPr lvl="1"/>
            <a:r>
              <a:rPr lang="en-US" sz="2800"/>
              <a:t>Identify transaction errors</a:t>
            </a:r>
            <a:endParaRPr lang="en-US" sz="2800">
              <a:ea typeface="Calibri"/>
              <a:cs typeface="Calibri"/>
            </a:endParaRPr>
          </a:p>
          <a:p>
            <a:pPr lvl="1"/>
            <a:r>
              <a:rPr lang="en-US" sz="2800"/>
              <a:t>Ensure that award expenditures are complete</a:t>
            </a:r>
            <a:endParaRPr lang="en-US" sz="2800">
              <a:ea typeface="Calibri"/>
              <a:cs typeface="Calibri"/>
            </a:endParaRPr>
          </a:p>
          <a:p>
            <a:pPr lvl="1"/>
            <a:r>
              <a:rPr lang="en-US" sz="2800"/>
              <a:t>Plan for remaining funds as carryover</a:t>
            </a:r>
            <a:endParaRPr lang="en-US" sz="2800">
              <a:ea typeface="Calibri"/>
              <a:cs typeface="Calibri"/>
            </a:endParaRPr>
          </a:p>
          <a:p>
            <a:pPr lvl="1"/>
            <a:endParaRPr lang="en-US" sz="1000"/>
          </a:p>
          <a:p>
            <a:pPr marL="0" indent="0">
              <a:buNone/>
            </a:pPr>
            <a:r>
              <a:rPr lang="en-US" sz="3200" b="1"/>
              <a:t>When: </a:t>
            </a:r>
            <a:r>
              <a:rPr lang="en-US" sz="3200"/>
              <a:t>At least annually (quarterly is better)</a:t>
            </a:r>
            <a:endParaRPr lang="en-US" sz="3200">
              <a:ea typeface="Calibri"/>
              <a:cs typeface="Calibri"/>
            </a:endParaRPr>
          </a:p>
          <a:p>
            <a:pPr lvl="1"/>
            <a:r>
              <a:rPr lang="en-US" sz="2800"/>
              <a:t>Any time a new activity is added</a:t>
            </a:r>
            <a:endParaRPr lang="en-US" sz="2800">
              <a:ea typeface="Calibri"/>
              <a:cs typeface="Calibri"/>
            </a:endParaRPr>
          </a:p>
          <a:p>
            <a:pPr lvl="1"/>
            <a:r>
              <a:rPr lang="en-US" sz="2800"/>
              <a:t>If the change is 10% or more</a:t>
            </a:r>
            <a:endParaRPr lang="en-US" sz="2800">
              <a:ea typeface="Calibri"/>
              <a:cs typeface="Calibri"/>
            </a:endParaRPr>
          </a:p>
          <a:p>
            <a:pPr lvl="1"/>
            <a:endParaRPr lang="en-US" sz="2800"/>
          </a:p>
          <a:p>
            <a:pPr>
              <a:spcBef>
                <a:spcPts val="0"/>
              </a:spcBef>
              <a:buClr>
                <a:schemeClr val="dk1"/>
              </a:buClr>
              <a:buSzPts val="2400"/>
            </a:pPr>
            <a:endParaRPr lang="en-US" altLang="en-US" sz="2800">
              <a:latin typeface="Calibri" panose="020F0502020204030204" pitchFamily="34" charset="0"/>
              <a:cs typeface="Calibri" panose="020F0502020204030204" pitchFamily="34" charset="0"/>
            </a:endParaRPr>
          </a:p>
        </p:txBody>
      </p:sp>
      <p:sp>
        <p:nvSpPr>
          <p:cNvPr id="2" name="Slide Number Placeholder 2">
            <a:extLst>
              <a:ext uri="{FF2B5EF4-FFF2-40B4-BE49-F238E27FC236}">
                <a16:creationId xmlns:a16="http://schemas.microsoft.com/office/drawing/2014/main" id="{6DEEFE98-1A16-8C30-1641-E217B80BD0EE}"/>
              </a:ext>
            </a:extLst>
          </p:cNvPr>
          <p:cNvSpPr>
            <a:spLocks noGrp="1"/>
          </p:cNvSpPr>
          <p:nvPr>
            <p:ph type="sldNum" sz="quarter" idx="12"/>
          </p:nvPr>
        </p:nvSpPr>
        <p:spPr/>
        <p:txBody>
          <a:bodyPr/>
          <a:lstStyle/>
          <a:p>
            <a:fld id="{357F5B69-6281-4C1F-8C38-6DA0F56DA430}" type="slidenum">
              <a:rPr lang="en-US" smtClean="0"/>
              <a:t>23</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Oregon Department of Education</a:t>
            </a:r>
          </a:p>
        </p:txBody>
      </p:sp>
      <p:pic>
        <p:nvPicPr>
          <p:cNvPr id="7" name="Picture Placeholder 5">
            <a:extLs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5769" b="7854"/>
          <a:stretch/>
        </p:blipFill>
        <p:spPr>
          <a:xfrm>
            <a:off x="9229726" y="3429000"/>
            <a:ext cx="1989274" cy="1831044"/>
          </a:xfrm>
          <a:prstGeom prst="rect">
            <a:avLst/>
          </a:prstGeom>
        </p:spPr>
      </p:pic>
    </p:spTree>
    <p:extLst>
      <p:ext uri="{BB962C8B-B14F-4D97-AF65-F5344CB8AC3E}">
        <p14:creationId xmlns:p14="http://schemas.microsoft.com/office/powerpoint/2010/main" val="3507186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5B48A6-076C-93F5-B308-154F6EDD4E6C}"/>
              </a:ext>
            </a:extLst>
          </p:cNvPr>
          <p:cNvSpPr>
            <a:spLocks noGrp="1"/>
          </p:cNvSpPr>
          <p:nvPr>
            <p:ph type="title"/>
          </p:nvPr>
        </p:nvSpPr>
        <p:spPr/>
        <p:txBody>
          <a:bodyPr/>
          <a:lstStyle/>
          <a:p>
            <a:r>
              <a:rPr lang="en-US"/>
              <a:t>Ensuring Alignment with Personnel Costs</a:t>
            </a:r>
          </a:p>
        </p:txBody>
      </p:sp>
      <p:graphicFrame>
        <p:nvGraphicFramePr>
          <p:cNvPr id="6" name="Content Placeholder 5" descr="Image:&#10;Positions described in Budget Narrative&#10;Object codes in Expenditure Reports&#10;Time and Effort Reporting">
            <a:extLst>
              <a:ext uri="{FF2B5EF4-FFF2-40B4-BE49-F238E27FC236}">
                <a16:creationId xmlns:a16="http://schemas.microsoft.com/office/drawing/2014/main" id="{ABFF7CC2-AEB3-D968-7C3D-99B0DCF35FBF}"/>
              </a:ext>
            </a:extLst>
          </p:cNvPr>
          <p:cNvGraphicFramePr>
            <a:graphicFrameLocks noGrp="1"/>
          </p:cNvGraphicFramePr>
          <p:nvPr>
            <p:ph idx="1"/>
            <p:extLst>
              <p:ext uri="{D42A27DB-BD31-4B8C-83A1-F6EECF244321}">
                <p14:modId xmlns:p14="http://schemas.microsoft.com/office/powerpoint/2010/main" val="2961979701"/>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B47C75DE-D20D-47BA-F4B8-B1CBF66B71A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C64D4E04-2E48-805C-9CCA-13272249C032}"/>
              </a:ext>
            </a:extLst>
          </p:cNvPr>
          <p:cNvSpPr>
            <a:spLocks noGrp="1"/>
          </p:cNvSpPr>
          <p:nvPr>
            <p:ph type="sldNum" sz="quarter" idx="12"/>
          </p:nvPr>
        </p:nvSpPr>
        <p:spPr/>
        <p:txBody>
          <a:bodyPr/>
          <a:lstStyle/>
          <a:p>
            <a:fld id="{357F5B69-6281-4C1F-8C38-6DA0F56DA430}" type="slidenum">
              <a:rPr lang="en-US" smtClean="0"/>
              <a:pPr/>
              <a:t>24</a:t>
            </a:fld>
            <a:endParaRPr lang="en-US"/>
          </a:p>
        </p:txBody>
      </p:sp>
      <p:sp>
        <p:nvSpPr>
          <p:cNvPr id="7" name="TextBox 6">
            <a:extLst>
              <a:ext uri="{FF2B5EF4-FFF2-40B4-BE49-F238E27FC236}">
                <a16:creationId xmlns:a16="http://schemas.microsoft.com/office/drawing/2014/main" id="{AB6B214B-618A-6E2D-4E83-03089BFCAD21}"/>
              </a:ext>
              <a:ext uri="{C183D7F6-B498-43B3-948B-1728B52AA6E4}">
                <adec:decorative xmlns:adec="http://schemas.microsoft.com/office/drawing/2017/decorative" val="1"/>
              </a:ext>
            </a:extLst>
          </p:cNvPr>
          <p:cNvSpPr txBox="1"/>
          <p:nvPr/>
        </p:nvSpPr>
        <p:spPr>
          <a:xfrm>
            <a:off x="856343" y="5225143"/>
            <a:ext cx="10929257" cy="8128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1765668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Have a Game Plan</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marL="0" indent="0">
              <a:spcAft>
                <a:spcPts val="600"/>
              </a:spcAft>
              <a:buNone/>
            </a:pPr>
            <a:r>
              <a:rPr lang="en-US" sz="3200"/>
              <a:t>Current year narratives</a:t>
            </a:r>
          </a:p>
          <a:p>
            <a:pPr lvl="1">
              <a:spcAft>
                <a:spcPts val="600"/>
              </a:spcAft>
            </a:pPr>
            <a:r>
              <a:rPr lang="en-US" sz="2800"/>
              <a:t>Hit REVISE in </a:t>
            </a:r>
            <a:r>
              <a:rPr lang="en-US" sz="2800">
                <a:hlinkClick r:id="rId3"/>
              </a:rPr>
              <a:t>CIP Budget Narrative dashboard </a:t>
            </a:r>
            <a:endParaRPr lang="en-US" sz="2800"/>
          </a:p>
          <a:p>
            <a:pPr lvl="1">
              <a:spcAft>
                <a:spcPts val="600"/>
              </a:spcAft>
            </a:pPr>
            <a:r>
              <a:rPr lang="en-US" sz="2800"/>
              <a:t>Resubmit for review</a:t>
            </a:r>
            <a:endParaRPr lang="en-US" sz="2800">
              <a:ea typeface="Calibri"/>
              <a:cs typeface="Calibri"/>
            </a:endParaRPr>
          </a:p>
          <a:p>
            <a:pPr marL="0" indent="0">
              <a:spcAft>
                <a:spcPts val="600"/>
              </a:spcAft>
              <a:buNone/>
            </a:pPr>
            <a:r>
              <a:rPr lang="en-US" sz="3200"/>
              <a:t>Approved Carryover Narratives</a:t>
            </a:r>
            <a:endParaRPr lang="en-US" sz="3200">
              <a:ea typeface="Calibri"/>
              <a:cs typeface="Calibri"/>
            </a:endParaRPr>
          </a:p>
          <a:p>
            <a:pPr lvl="1">
              <a:spcAft>
                <a:spcPts val="600"/>
              </a:spcAft>
            </a:pPr>
            <a:r>
              <a:rPr lang="en-US" sz="2800"/>
              <a:t>Complete the </a:t>
            </a:r>
            <a:r>
              <a:rPr lang="en-US" sz="2800">
                <a:hlinkClick r:id="rId4"/>
              </a:rPr>
              <a:t>Carryover Revision Request form</a:t>
            </a:r>
            <a:endParaRPr lang="en-US" sz="3200"/>
          </a:p>
          <a:p>
            <a:pPr marL="0" indent="0">
              <a:spcAft>
                <a:spcPts val="600"/>
              </a:spcAft>
              <a:buNone/>
            </a:pPr>
            <a:r>
              <a:rPr lang="en-US" sz="3200"/>
              <a:t>Fiscal returns to ODE</a:t>
            </a:r>
            <a:endParaRPr lang="en-US" sz="3200">
              <a:ea typeface="Calibri"/>
              <a:cs typeface="Calibri"/>
            </a:endParaRPr>
          </a:p>
          <a:p>
            <a:pPr lvl="1">
              <a:spcAft>
                <a:spcPts val="600"/>
              </a:spcAft>
            </a:pPr>
            <a:r>
              <a:rPr lang="en-US" sz="2800">
                <a:hlinkClick r:id="rId5"/>
              </a:rPr>
              <a:t>Reimbursement Smartsheet</a:t>
            </a:r>
            <a:endParaRPr lang="en-US" sz="2800"/>
          </a:p>
          <a:p>
            <a:pPr marL="0" indent="0">
              <a:spcAft>
                <a:spcPts val="600"/>
              </a:spcAft>
              <a:buNone/>
            </a:pPr>
            <a:r>
              <a:rPr lang="en-US" sz="2800" b="1"/>
              <a:t>Remember </a:t>
            </a:r>
            <a:r>
              <a:rPr lang="en-US" sz="2800"/>
              <a:t>to revise private school descriptions if needed for II-A/IV-A</a:t>
            </a:r>
            <a:endParaRPr lang="en-US" sz="2800">
              <a:ea typeface="Calibri"/>
              <a:cs typeface="Calibri"/>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6" cstate="hqprint">
            <a:extLst>
              <a:ext uri="{28A0092B-C50C-407E-A947-70E740481C1C}">
                <a14:useLocalDpi xmlns:a14="http://schemas.microsoft.com/office/drawing/2010/main" val="0"/>
              </a:ext>
            </a:extLst>
          </a:blip>
          <a:srcRect t="9667" b="9667"/>
          <a:stretch/>
        </p:blipFill>
        <p:spPr>
          <a:xfrm>
            <a:off x="568896" y="2761650"/>
            <a:ext cx="3931826" cy="2320926"/>
          </a:xfrm>
        </p:spPr>
      </p:pic>
    </p:spTree>
    <p:extLst>
      <p:ext uri="{BB962C8B-B14F-4D97-AF65-F5344CB8AC3E}">
        <p14:creationId xmlns:p14="http://schemas.microsoft.com/office/powerpoint/2010/main" val="2078867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1EDFE-07AA-0277-EA89-08BACA6869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9CA7062-E59B-6941-15DB-03F8DE025BA7}"/>
              </a:ext>
            </a:extLst>
          </p:cNvPr>
          <p:cNvSpPr>
            <a:spLocks noGrp="1"/>
          </p:cNvSpPr>
          <p:nvPr>
            <p:ph type="title"/>
          </p:nvPr>
        </p:nvSpPr>
        <p:spPr>
          <a:xfrm>
            <a:off x="717176" y="457200"/>
            <a:ext cx="10784542" cy="1026460"/>
          </a:xfrm>
        </p:spPr>
        <p:txBody>
          <a:bodyPr anchor="b">
            <a:normAutofit/>
          </a:bodyPr>
          <a:lstStyle/>
          <a:p>
            <a:r>
              <a:rPr lang="en-US"/>
              <a:t>Any remaining questions?</a:t>
            </a:r>
          </a:p>
        </p:txBody>
      </p:sp>
      <p:pic>
        <p:nvPicPr>
          <p:cNvPr id="9" name="Content Placeholder 8" descr="Back of people's heads and raised hands at corporate presentation with speaker and whiteboard out of focus in background">
            <a:extLst>
              <a:ext uri="{FF2B5EF4-FFF2-40B4-BE49-F238E27FC236}">
                <a16:creationId xmlns:a16="http://schemas.microsoft.com/office/drawing/2014/main" id="{C534E07F-EF52-F190-3641-21031AA14AA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2516" r="-1" b="10189"/>
          <a:stretch>
            <a:fillRect/>
          </a:stretch>
        </p:blipFill>
        <p:spPr>
          <a:xfrm>
            <a:off x="717176" y="1825625"/>
            <a:ext cx="10784542" cy="4109010"/>
          </a:xfrm>
          <a:noFill/>
        </p:spPr>
      </p:pic>
      <p:sp>
        <p:nvSpPr>
          <p:cNvPr id="3" name="Footer Placeholder 2">
            <a:extLst>
              <a:ext uri="{FF2B5EF4-FFF2-40B4-BE49-F238E27FC236}">
                <a16:creationId xmlns:a16="http://schemas.microsoft.com/office/drawing/2014/main" id="{EAA89F78-B793-7DB0-A10F-505C407A988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7A288FC6-505B-DD08-9420-D8F821ECD7F5}"/>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26</a:t>
            </a:fld>
            <a:endParaRPr lang="en-US"/>
          </a:p>
        </p:txBody>
      </p:sp>
    </p:spTree>
    <p:extLst>
      <p:ext uri="{BB962C8B-B14F-4D97-AF65-F5344CB8AC3E}">
        <p14:creationId xmlns:p14="http://schemas.microsoft.com/office/powerpoint/2010/main" val="1607056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8FC440-6791-7C76-7A47-0F16239F19B0}"/>
              </a:ext>
            </a:extLst>
          </p:cNvPr>
          <p:cNvSpPr>
            <a:spLocks noGrp="1"/>
          </p:cNvSpPr>
          <p:nvPr>
            <p:ph type="ctrTitle"/>
          </p:nvPr>
        </p:nvSpPr>
        <p:spPr/>
        <p:txBody>
          <a:bodyPr/>
          <a:lstStyle/>
          <a:p>
            <a:r>
              <a:rPr lang="en-US"/>
              <a:t>Bonus Round: Red Light, Green Light</a:t>
            </a:r>
          </a:p>
        </p:txBody>
      </p:sp>
      <p:sp>
        <p:nvSpPr>
          <p:cNvPr id="4" name="Footer Placeholder 3">
            <a:extLst>
              <a:ext uri="{FF2B5EF4-FFF2-40B4-BE49-F238E27FC236}">
                <a16:creationId xmlns:a16="http://schemas.microsoft.com/office/drawing/2014/main" id="{163DFEF7-1CB7-0187-9CD5-D7F302D28938}"/>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7F5BEA48-BE9F-9721-2592-9C59B0D54A49}"/>
              </a:ext>
            </a:extLst>
          </p:cNvPr>
          <p:cNvSpPr>
            <a:spLocks noGrp="1"/>
          </p:cNvSpPr>
          <p:nvPr>
            <p:ph type="sldNum" sz="quarter" idx="12"/>
          </p:nvPr>
        </p:nvSpPr>
        <p:spPr/>
        <p:txBody>
          <a:bodyPr/>
          <a:lstStyle/>
          <a:p>
            <a:fld id="{357F5B69-6281-4C1F-8C38-6DA0F56DA430}" type="slidenum">
              <a:rPr lang="en-US" smtClean="0"/>
              <a:t>27</a:t>
            </a:fld>
            <a:endParaRPr lang="en-US"/>
          </a:p>
        </p:txBody>
      </p:sp>
    </p:spTree>
    <p:extLst>
      <p:ext uri="{BB962C8B-B14F-4D97-AF65-F5344CB8AC3E}">
        <p14:creationId xmlns:p14="http://schemas.microsoft.com/office/powerpoint/2010/main" val="1569938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C82C1A-E702-3865-A6FB-2AB2C4F12709}"/>
              </a:ext>
            </a:extLst>
          </p:cNvPr>
          <p:cNvSpPr>
            <a:spLocks noGrp="1"/>
          </p:cNvSpPr>
          <p:nvPr>
            <p:ph type="title"/>
          </p:nvPr>
        </p:nvSpPr>
        <p:spPr/>
        <p:txBody>
          <a:bodyPr/>
          <a:lstStyle/>
          <a:p>
            <a:r>
              <a:rPr lang="en-US"/>
              <a:t>Scenario 1: Furniture</a:t>
            </a:r>
          </a:p>
        </p:txBody>
      </p:sp>
      <p:sp>
        <p:nvSpPr>
          <p:cNvPr id="6" name="Content Placeholder 5">
            <a:extLst>
              <a:ext uri="{FF2B5EF4-FFF2-40B4-BE49-F238E27FC236}">
                <a16:creationId xmlns:a16="http://schemas.microsoft.com/office/drawing/2014/main" id="{459B5E88-2124-B23E-073D-1E10287B53F4}"/>
              </a:ext>
            </a:extLst>
          </p:cNvPr>
          <p:cNvSpPr>
            <a:spLocks noGrp="1"/>
          </p:cNvSpPr>
          <p:nvPr>
            <p:ph idx="1"/>
          </p:nvPr>
        </p:nvSpPr>
        <p:spPr>
          <a:xfrm>
            <a:off x="703729" y="1757221"/>
            <a:ext cx="10784542" cy="4109010"/>
          </a:xfrm>
        </p:spPr>
        <p:txBody>
          <a:bodyPr>
            <a:normAutofit lnSpcReduction="10000"/>
          </a:bodyPr>
          <a:lstStyle/>
          <a:p>
            <a:pPr marL="0" indent="0">
              <a:buNone/>
            </a:pPr>
            <a:r>
              <a:rPr lang="en-US" sz="3200"/>
              <a:t>Elephant Elementary has an MTSS program for reading and math and delivers interventions using small groups. They are requesting to use Title I-A funds to purchase kidney tables for student groups, along with a chair for each teacher, and filing cabinets for materials. </a:t>
            </a:r>
          </a:p>
          <a:p>
            <a:endParaRPr lang="en-US" sz="2800"/>
          </a:p>
          <a:p>
            <a:r>
              <a:rPr lang="en-US" sz="2800">
                <a:solidFill>
                  <a:srgbClr val="FF0000"/>
                </a:solidFill>
              </a:rPr>
              <a:t>Red light: </a:t>
            </a:r>
            <a:r>
              <a:rPr lang="en-US" sz="2800"/>
              <a:t>This would never be allowable.</a:t>
            </a:r>
          </a:p>
          <a:p>
            <a:r>
              <a:rPr lang="en-US" sz="2800">
                <a:solidFill>
                  <a:srgbClr val="FB9207"/>
                </a:solidFill>
              </a:rPr>
              <a:t>Yellow light: </a:t>
            </a:r>
            <a:r>
              <a:rPr lang="en-US" sz="2800"/>
              <a:t>This could be allowable if…</a:t>
            </a:r>
          </a:p>
          <a:p>
            <a:r>
              <a:rPr lang="en-US" sz="2800">
                <a:solidFill>
                  <a:schemeClr val="accent5"/>
                </a:solidFill>
              </a:rPr>
              <a:t>Green light: </a:t>
            </a:r>
            <a:r>
              <a:rPr lang="en-US" sz="2800"/>
              <a:t>This is completely allowable.</a:t>
            </a:r>
          </a:p>
        </p:txBody>
      </p:sp>
      <p:sp>
        <p:nvSpPr>
          <p:cNvPr id="3" name="Footer Placeholder 2">
            <a:extLst>
              <a:ext uri="{FF2B5EF4-FFF2-40B4-BE49-F238E27FC236}">
                <a16:creationId xmlns:a16="http://schemas.microsoft.com/office/drawing/2014/main" id="{41967AF5-DA9E-6F34-0A6A-A09D27A0B5E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CA8BAE6A-33B4-1089-3563-06885F050DE7}"/>
              </a:ext>
            </a:extLst>
          </p:cNvPr>
          <p:cNvSpPr>
            <a:spLocks noGrp="1"/>
          </p:cNvSpPr>
          <p:nvPr>
            <p:ph type="sldNum" sz="quarter" idx="12"/>
          </p:nvPr>
        </p:nvSpPr>
        <p:spPr/>
        <p:txBody>
          <a:bodyPr/>
          <a:lstStyle/>
          <a:p>
            <a:fld id="{357F5B69-6281-4C1F-8C38-6DA0F56DA430}" type="slidenum">
              <a:rPr lang="en-US" smtClean="0"/>
              <a:t>28</a:t>
            </a:fld>
            <a:endParaRPr lang="en-US"/>
          </a:p>
        </p:txBody>
      </p:sp>
      <p:pic>
        <p:nvPicPr>
          <p:cNvPr id="2" name="Picture Placeholder 31">
            <a:extLst>
              <a:ext uri="{FF2B5EF4-FFF2-40B4-BE49-F238E27FC236}">
                <a16:creationId xmlns:a16="http://schemas.microsoft.com/office/drawing/2014/main" id="{AF5A1F5F-A359-5165-4CA9-ED96EF5F5A88}"/>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623" b="26626"/>
          <a:stretch/>
        </p:blipFill>
        <p:spPr>
          <a:xfrm>
            <a:off x="9326519" y="3811726"/>
            <a:ext cx="1653262" cy="1918958"/>
          </a:xfrm>
          <a:prstGeom prst="rect">
            <a:avLst/>
          </a:prstGeom>
        </p:spPr>
      </p:pic>
      <p:sp>
        <p:nvSpPr>
          <p:cNvPr id="7" name="TextBox 6">
            <a:extLst>
              <a:ext uri="{FF2B5EF4-FFF2-40B4-BE49-F238E27FC236}">
                <a16:creationId xmlns:a16="http://schemas.microsoft.com/office/drawing/2014/main" id="{D3B0A49C-A425-EDDC-40B8-5F2824126CA9}"/>
              </a:ext>
              <a:ext uri="{C183D7F6-B498-43B3-948B-1728B52AA6E4}">
                <adec:decorative xmlns:adec="http://schemas.microsoft.com/office/drawing/2017/decorative" val="1"/>
              </a:ext>
            </a:extLst>
          </p:cNvPr>
          <p:cNvSpPr txBox="1"/>
          <p:nvPr/>
        </p:nvSpPr>
        <p:spPr>
          <a:xfrm>
            <a:off x="9326519" y="6116408"/>
            <a:ext cx="1914480" cy="369332"/>
          </a:xfrm>
          <a:prstGeom prst="rect">
            <a:avLst/>
          </a:prstGeom>
          <a:noFill/>
        </p:spPr>
        <p:txBody>
          <a:bodyPr wrap="square" rtlCol="0">
            <a:spAutoFit/>
          </a:bodyPr>
          <a:lstStyle/>
          <a:p>
            <a:r>
              <a:rPr lang="en-US" sz="900">
                <a:hlinkClick r:id="rId4" tooltip="https://www.atlantictraining.com/blog/stop-light-stock-photo/"/>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3901272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8D1C89-5E28-7F22-F404-E5F09AA54554}"/>
              </a:ext>
            </a:extLst>
          </p:cNvPr>
          <p:cNvSpPr>
            <a:spLocks noGrp="1"/>
          </p:cNvSpPr>
          <p:nvPr>
            <p:ph type="title"/>
          </p:nvPr>
        </p:nvSpPr>
        <p:spPr/>
        <p:txBody>
          <a:bodyPr/>
          <a:lstStyle/>
          <a:p>
            <a:r>
              <a:rPr lang="en-US"/>
              <a:t>Scenario 2: Food for Family Engagement</a:t>
            </a:r>
          </a:p>
        </p:txBody>
      </p:sp>
      <p:sp>
        <p:nvSpPr>
          <p:cNvPr id="2" name="Content Placeholder 1">
            <a:extLst>
              <a:ext uri="{FF2B5EF4-FFF2-40B4-BE49-F238E27FC236}">
                <a16:creationId xmlns:a16="http://schemas.microsoft.com/office/drawing/2014/main" id="{107EB065-BAFC-0881-6FEB-E217F2244CA1}"/>
              </a:ext>
            </a:extLst>
          </p:cNvPr>
          <p:cNvSpPr>
            <a:spLocks noGrp="1"/>
          </p:cNvSpPr>
          <p:nvPr>
            <p:ph idx="1"/>
          </p:nvPr>
        </p:nvSpPr>
        <p:spPr/>
        <p:txBody>
          <a:bodyPr>
            <a:normAutofit/>
          </a:bodyPr>
          <a:lstStyle/>
          <a:p>
            <a:pPr marL="0" indent="0">
              <a:buNone/>
            </a:pPr>
            <a:r>
              <a:rPr lang="en-US" sz="3200"/>
              <a:t>Buffalo High School has low family participation and wants to encourage participation in its site council. They are requesting to use federal funds to provide dinner at monthly meetings.</a:t>
            </a:r>
          </a:p>
          <a:p>
            <a:endParaRPr lang="en-US" sz="3200"/>
          </a:p>
          <a:p>
            <a:r>
              <a:rPr lang="en-US" sz="2800">
                <a:solidFill>
                  <a:srgbClr val="FF0000"/>
                </a:solidFill>
              </a:rPr>
              <a:t>Red light: </a:t>
            </a:r>
            <a:r>
              <a:rPr lang="en-US" sz="2800"/>
              <a:t>This would never be allowable.</a:t>
            </a:r>
          </a:p>
          <a:p>
            <a:r>
              <a:rPr lang="en-US" sz="2800">
                <a:solidFill>
                  <a:srgbClr val="FB9207"/>
                </a:solidFill>
              </a:rPr>
              <a:t>Yellow light: </a:t>
            </a:r>
            <a:r>
              <a:rPr lang="en-US" sz="2800"/>
              <a:t>This could be allowable if…</a:t>
            </a:r>
          </a:p>
          <a:p>
            <a:r>
              <a:rPr lang="en-US" sz="2800">
                <a:solidFill>
                  <a:schemeClr val="accent5"/>
                </a:solidFill>
              </a:rPr>
              <a:t>Green light: </a:t>
            </a:r>
            <a:r>
              <a:rPr lang="en-US" sz="2800"/>
              <a:t>This is completely allowable.</a:t>
            </a:r>
          </a:p>
          <a:p>
            <a:pPr marL="0" indent="0">
              <a:buNone/>
            </a:pPr>
            <a:endParaRPr lang="en-US" sz="3200"/>
          </a:p>
        </p:txBody>
      </p:sp>
      <p:sp>
        <p:nvSpPr>
          <p:cNvPr id="3" name="Footer Placeholder 2">
            <a:extLst>
              <a:ext uri="{FF2B5EF4-FFF2-40B4-BE49-F238E27FC236}">
                <a16:creationId xmlns:a16="http://schemas.microsoft.com/office/drawing/2014/main" id="{B8EFB1B3-4DED-5B1D-5E00-4242A02384C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AC7E5214-9948-51EB-4101-BC06A3ABEB34}"/>
              </a:ext>
            </a:extLst>
          </p:cNvPr>
          <p:cNvSpPr>
            <a:spLocks noGrp="1"/>
          </p:cNvSpPr>
          <p:nvPr>
            <p:ph type="sldNum" sz="quarter" idx="12"/>
          </p:nvPr>
        </p:nvSpPr>
        <p:spPr/>
        <p:txBody>
          <a:bodyPr/>
          <a:lstStyle/>
          <a:p>
            <a:fld id="{357F5B69-6281-4C1F-8C38-6DA0F56DA430}" type="slidenum">
              <a:rPr lang="en-US" smtClean="0"/>
              <a:pPr/>
              <a:t>29</a:t>
            </a:fld>
            <a:endParaRPr lang="en-US"/>
          </a:p>
        </p:txBody>
      </p:sp>
      <p:pic>
        <p:nvPicPr>
          <p:cNvPr id="8" name="Picture Placeholder 31">
            <a:extLst>
              <a:ext uri="{FF2B5EF4-FFF2-40B4-BE49-F238E27FC236}">
                <a16:creationId xmlns:a16="http://schemas.microsoft.com/office/drawing/2014/main" id="{0E8B7F9C-947D-9255-BF07-4A79D7116C4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623" b="26626"/>
          <a:stretch/>
        </p:blipFill>
        <p:spPr>
          <a:xfrm>
            <a:off x="8905103" y="3416465"/>
            <a:ext cx="1808205" cy="2098801"/>
          </a:xfrm>
          <a:prstGeom prst="rect">
            <a:avLst/>
          </a:prstGeom>
        </p:spPr>
      </p:pic>
      <p:sp>
        <p:nvSpPr>
          <p:cNvPr id="9" name="TextBox 8">
            <a:extLst>
              <a:ext uri="{FF2B5EF4-FFF2-40B4-BE49-F238E27FC236}">
                <a16:creationId xmlns:a16="http://schemas.microsoft.com/office/drawing/2014/main" id="{15768651-182F-D233-75B5-334AF7E13552}"/>
              </a:ext>
              <a:ext uri="{C183D7F6-B498-43B3-948B-1728B52AA6E4}">
                <adec:decorative xmlns:adec="http://schemas.microsoft.com/office/drawing/2017/decorative" val="1"/>
              </a:ext>
            </a:extLst>
          </p:cNvPr>
          <p:cNvSpPr txBox="1"/>
          <p:nvPr/>
        </p:nvSpPr>
        <p:spPr>
          <a:xfrm>
            <a:off x="8936798" y="6031468"/>
            <a:ext cx="2093904" cy="369332"/>
          </a:xfrm>
          <a:prstGeom prst="rect">
            <a:avLst/>
          </a:prstGeom>
          <a:noFill/>
        </p:spPr>
        <p:txBody>
          <a:bodyPr wrap="square" rtlCol="0">
            <a:spAutoFit/>
          </a:bodyPr>
          <a:lstStyle/>
          <a:p>
            <a:r>
              <a:rPr lang="en-US" sz="900">
                <a:hlinkClick r:id="rId4" tooltip="https://www.atlantictraining.com/blog/stop-light-stock-photo/"/>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2097077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2137E8-0544-3B5D-C8E7-09B351FA8996}"/>
              </a:ext>
            </a:extLst>
          </p:cNvPr>
          <p:cNvSpPr>
            <a:spLocks noGrp="1"/>
          </p:cNvSpPr>
          <p:nvPr>
            <p:ph type="ctrTitle"/>
          </p:nvPr>
        </p:nvSpPr>
        <p:spPr/>
        <p:txBody>
          <a:bodyPr/>
          <a:lstStyle/>
          <a:p>
            <a:r>
              <a:rPr lang="en-US"/>
              <a:t>Door #1: Supplement not Supplant</a:t>
            </a:r>
          </a:p>
        </p:txBody>
      </p:sp>
      <p:sp>
        <p:nvSpPr>
          <p:cNvPr id="2" name="Footer Placeholder 1">
            <a:extLst>
              <a:ext uri="{FF2B5EF4-FFF2-40B4-BE49-F238E27FC236}">
                <a16:creationId xmlns:a16="http://schemas.microsoft.com/office/drawing/2014/main" id="{BE170F2A-378D-8FB4-3757-6CD35C2C84D1}"/>
              </a:ext>
            </a:extLst>
          </p:cNvPr>
          <p:cNvSpPr>
            <a:spLocks noGrp="1"/>
          </p:cNvSpPr>
          <p:nvPr>
            <p:ph type="ftr" sz="quarte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4927522C-F59E-586D-6418-C8021ACBEA69}"/>
              </a:ext>
            </a:extLst>
          </p:cNvPr>
          <p:cNvSpPr>
            <a:spLocks noGrp="1"/>
          </p:cNvSpPr>
          <p:nvPr>
            <p:ph type="sldNum" sz="quarter" idx="12"/>
          </p:nvPr>
        </p:nvSpPr>
        <p:spPr/>
        <p:txBody>
          <a:bodyPr/>
          <a:lstStyle/>
          <a:p>
            <a:fld id="{357F5B69-6281-4C1F-8C38-6DA0F56DA430}" type="slidenum">
              <a:rPr lang="en-US" smtClean="0"/>
              <a:t>3</a:t>
            </a:fld>
            <a:endParaRPr lang="en-US"/>
          </a:p>
        </p:txBody>
      </p:sp>
    </p:spTree>
    <p:extLst>
      <p:ext uri="{BB962C8B-B14F-4D97-AF65-F5344CB8AC3E}">
        <p14:creationId xmlns:p14="http://schemas.microsoft.com/office/powerpoint/2010/main" val="1260545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Scenario 3: 8</a:t>
            </a:r>
            <a:r>
              <a:rPr lang="en-US" baseline="30000"/>
              <a:t>th</a:t>
            </a:r>
            <a:r>
              <a:rPr lang="en-US"/>
              <a:t> Grade Trip</a:t>
            </a:r>
          </a:p>
        </p:txBody>
      </p:sp>
      <p:sp>
        <p:nvSpPr>
          <p:cNvPr id="2" name="Content Placeholder 1"/>
          <p:cNvSpPr>
            <a:spLocks noGrp="1"/>
          </p:cNvSpPr>
          <p:nvPr>
            <p:ph idx="1"/>
          </p:nvPr>
        </p:nvSpPr>
        <p:spPr>
          <a:xfrm>
            <a:off x="717176" y="1987851"/>
            <a:ext cx="10784542" cy="4109010"/>
          </a:xfrm>
        </p:spPr>
        <p:txBody>
          <a:bodyPr vert="horz" lIns="91440" tIns="45720" rIns="91440" bIns="45720" rtlCol="0" anchor="t">
            <a:normAutofit/>
          </a:bodyPr>
          <a:lstStyle/>
          <a:p>
            <a:pPr marL="0" indent="0">
              <a:buNone/>
            </a:pPr>
            <a:r>
              <a:rPr lang="en-US" sz="3200"/>
              <a:t>All graduating 8</a:t>
            </a:r>
            <a:r>
              <a:rPr lang="en-US" sz="3200" baseline="30000"/>
              <a:t>th</a:t>
            </a:r>
            <a:r>
              <a:rPr lang="en-US" sz="3200"/>
              <a:t> graders at Cat Middle School are going to the movies! They are requesting to use Title IV-A funds to pay for tickets, popcorn, and soda for each student, as well as transportation to the theater.</a:t>
            </a:r>
          </a:p>
          <a:p>
            <a:pPr marL="0" indent="0">
              <a:buNone/>
            </a:pPr>
            <a:endParaRPr lang="en-US" sz="2800"/>
          </a:p>
          <a:p>
            <a:r>
              <a:rPr lang="en-US" sz="2800">
                <a:solidFill>
                  <a:srgbClr val="FF0000"/>
                </a:solidFill>
              </a:rPr>
              <a:t>Red light: </a:t>
            </a:r>
            <a:r>
              <a:rPr lang="en-US" sz="2800"/>
              <a:t>This would never be allowable.</a:t>
            </a:r>
            <a:endParaRPr lang="en-US" sz="2800">
              <a:ea typeface="Calibri"/>
              <a:cs typeface="Calibri"/>
            </a:endParaRPr>
          </a:p>
          <a:p>
            <a:r>
              <a:rPr lang="en-US" sz="2800">
                <a:solidFill>
                  <a:srgbClr val="FB9207"/>
                </a:solidFill>
              </a:rPr>
              <a:t>Yellow light: </a:t>
            </a:r>
            <a:r>
              <a:rPr lang="en-US" sz="2800"/>
              <a:t>This could be allowable if…</a:t>
            </a:r>
            <a:endParaRPr lang="en-US" sz="2800">
              <a:ea typeface="Calibri"/>
              <a:cs typeface="Calibri"/>
            </a:endParaRPr>
          </a:p>
          <a:p>
            <a:r>
              <a:rPr lang="en-US" sz="2800">
                <a:solidFill>
                  <a:schemeClr val="accent5"/>
                </a:solidFill>
              </a:rPr>
              <a:t>Green light: </a:t>
            </a:r>
            <a:r>
              <a:rPr lang="en-US" sz="2800"/>
              <a:t>This is completely allowable.</a:t>
            </a:r>
            <a:endParaRPr lang="en-US" sz="2800">
              <a:ea typeface="Calibri"/>
              <a:cs typeface="Calibri"/>
            </a:endParaRPr>
          </a:p>
          <a:p>
            <a:pPr marL="0" indent="0">
              <a:buNone/>
            </a:pPr>
            <a:endParaRPr lang="en-US" sz="2800"/>
          </a:p>
          <a:p>
            <a:pPr marL="0" indent="0">
              <a:buNone/>
            </a:pPr>
            <a:endParaRPr lang="en-US" sz="2800"/>
          </a:p>
          <a:p>
            <a:pPr marL="0" indent="0">
              <a:buNone/>
            </a:pPr>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a:p>
        </p:txBody>
      </p:sp>
      <p:pic>
        <p:nvPicPr>
          <p:cNvPr id="6" name="Picture Placeholder 31">
            <a:extLst>
              <a:ext uri="{FF2B5EF4-FFF2-40B4-BE49-F238E27FC236}">
                <a16:creationId xmlns:a16="http://schemas.microsoft.com/office/drawing/2014/main" id="{BA130BB9-19E0-7967-E00E-67B53B58DCD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623" b="26626"/>
          <a:stretch/>
        </p:blipFill>
        <p:spPr>
          <a:xfrm>
            <a:off x="9393679" y="3753688"/>
            <a:ext cx="1838613" cy="2134097"/>
          </a:xfrm>
          <a:prstGeom prst="rect">
            <a:avLst/>
          </a:prstGeom>
        </p:spPr>
      </p:pic>
      <p:sp>
        <p:nvSpPr>
          <p:cNvPr id="7" name="TextBox 6">
            <a:extLst>
              <a:ext uri="{FF2B5EF4-FFF2-40B4-BE49-F238E27FC236}">
                <a16:creationId xmlns:a16="http://schemas.microsoft.com/office/drawing/2014/main" id="{24D36EC8-F49D-3354-A2C8-704638081D7A}"/>
              </a:ext>
              <a:ext uri="{C183D7F6-B498-43B3-948B-1728B52AA6E4}">
                <adec:decorative xmlns:adec="http://schemas.microsoft.com/office/drawing/2017/decorative" val="1"/>
              </a:ext>
            </a:extLst>
          </p:cNvPr>
          <p:cNvSpPr txBox="1"/>
          <p:nvPr/>
        </p:nvSpPr>
        <p:spPr>
          <a:xfrm>
            <a:off x="9312797" y="6096861"/>
            <a:ext cx="2000376" cy="369332"/>
          </a:xfrm>
          <a:prstGeom prst="rect">
            <a:avLst/>
          </a:prstGeom>
          <a:noFill/>
        </p:spPr>
        <p:txBody>
          <a:bodyPr wrap="square" rtlCol="0">
            <a:spAutoFit/>
          </a:bodyPr>
          <a:lstStyle/>
          <a:p>
            <a:r>
              <a:rPr lang="en-US" sz="900">
                <a:hlinkClick r:id="rId4" tooltip="https://www.atlantictraining.com/blog/stop-light-stock-photo/"/>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4052631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Key Takeaways and Recommendations</a:t>
            </a:r>
          </a:p>
        </p:txBody>
      </p:sp>
      <p:sp>
        <p:nvSpPr>
          <p:cNvPr id="2" name="Content Placeholder 1"/>
          <p:cNvSpPr>
            <a:spLocks noGrp="1"/>
          </p:cNvSpPr>
          <p:nvPr>
            <p:ph idx="1"/>
          </p:nvPr>
        </p:nvSpPr>
        <p:spPr>
          <a:xfrm>
            <a:off x="717176" y="1825624"/>
            <a:ext cx="10784542" cy="4575175"/>
          </a:xfrm>
        </p:spPr>
        <p:txBody>
          <a:bodyPr vert="horz" lIns="91440" tIns="45720" rIns="91440" bIns="45720" rtlCol="0" anchor="t">
            <a:normAutofit fontScale="85000" lnSpcReduction="20000"/>
          </a:bodyPr>
          <a:lstStyle/>
          <a:p>
            <a:pPr>
              <a:spcAft>
                <a:spcPts val="600"/>
              </a:spcAft>
            </a:pPr>
            <a:r>
              <a:rPr lang="en-US" sz="3000"/>
              <a:t>Know the purposes of and rules that govern each Title program</a:t>
            </a:r>
          </a:p>
          <a:p>
            <a:pPr>
              <a:spcAft>
                <a:spcPts val="600"/>
              </a:spcAft>
            </a:pPr>
            <a:r>
              <a:rPr lang="en-US" sz="3000"/>
              <a:t>Develop a system that works for your district</a:t>
            </a:r>
            <a:endParaRPr lang="en-US" sz="3500"/>
          </a:p>
          <a:p>
            <a:pPr lvl="1">
              <a:spcAft>
                <a:spcPts val="600"/>
              </a:spcAft>
            </a:pPr>
            <a:r>
              <a:rPr lang="en-US" sz="2600"/>
              <a:t>How are requests for purchases vetted? Who approves requests?</a:t>
            </a:r>
          </a:p>
          <a:p>
            <a:pPr>
              <a:spcAft>
                <a:spcPts val="600"/>
              </a:spcAft>
            </a:pPr>
            <a:r>
              <a:rPr lang="en-US" sz="3000"/>
              <a:t>Document, document, document!</a:t>
            </a:r>
          </a:p>
          <a:p>
            <a:pPr lvl="1">
              <a:spcAft>
                <a:spcPts val="600"/>
              </a:spcAft>
            </a:pPr>
            <a:r>
              <a:rPr lang="en-US" sz="2600"/>
              <a:t>What documentation is required and where is it maintained?</a:t>
            </a:r>
          </a:p>
          <a:p>
            <a:pPr>
              <a:spcAft>
                <a:spcPts val="600"/>
              </a:spcAft>
            </a:pPr>
            <a:r>
              <a:rPr lang="en-US" sz="3000"/>
              <a:t>Educate staff</a:t>
            </a:r>
          </a:p>
          <a:p>
            <a:pPr lvl="1">
              <a:spcAft>
                <a:spcPts val="600"/>
              </a:spcAft>
            </a:pPr>
            <a:r>
              <a:rPr lang="en-US" sz="2600"/>
              <a:t>Are school staff trained on allowable uses of funds?</a:t>
            </a:r>
          </a:p>
          <a:p>
            <a:pPr>
              <a:spcAft>
                <a:spcPts val="600"/>
              </a:spcAft>
            </a:pPr>
            <a:r>
              <a:rPr lang="en-US" sz="3000"/>
              <a:t>Build relationships</a:t>
            </a:r>
          </a:p>
          <a:p>
            <a:pPr lvl="1">
              <a:spcAft>
                <a:spcPts val="600"/>
              </a:spcAft>
            </a:pPr>
            <a:r>
              <a:rPr lang="en-US" sz="2600"/>
              <a:t>How do program staff and fiscal staff collaborate?</a:t>
            </a:r>
          </a:p>
          <a:p>
            <a:pPr>
              <a:spcAft>
                <a:spcPts val="600"/>
              </a:spcAft>
            </a:pPr>
            <a:r>
              <a:rPr lang="en-US" sz="3100"/>
              <a:t>Reach out with questions!</a:t>
            </a:r>
          </a:p>
          <a:p>
            <a:pPr marL="0" indent="0">
              <a:buNone/>
            </a:pPr>
            <a:endParaRPr lang="en-US" sz="3200"/>
          </a:p>
          <a:p>
            <a:endParaRPr lang="en-US" sz="3200"/>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a:p>
        </p:txBody>
      </p:sp>
      <p:pic>
        <p:nvPicPr>
          <p:cNvPr id="6" name="Picture Placeholder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0073" b="10073"/>
          <a:stretch>
            <a:fillRect/>
          </a:stretch>
        </p:blipFill>
        <p:spPr>
          <a:xfrm>
            <a:off x="8115508" y="4312508"/>
            <a:ext cx="3151431" cy="1860265"/>
          </a:xfrm>
          <a:prstGeom prst="rect">
            <a:avLst/>
          </a:prstGeom>
        </p:spPr>
      </p:pic>
    </p:spTree>
    <p:extLst>
      <p:ext uri="{BB962C8B-B14F-4D97-AF65-F5344CB8AC3E}">
        <p14:creationId xmlns:p14="http://schemas.microsoft.com/office/powerpoint/2010/main" val="1880269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a:t>Resources</a:t>
            </a:r>
          </a:p>
        </p:txBody>
      </p:sp>
      <p:sp>
        <p:nvSpPr>
          <p:cNvPr id="7" name="Content Placeholder 6">
            <a:extLst>
              <a:ext uri="{C183D7F6-B498-43B3-948B-1728B52AA6E4}">
                <adec:decorative xmlns:adec="http://schemas.microsoft.com/office/drawing/2017/decorative" val="0"/>
              </a:ext>
            </a:extLst>
          </p:cNvPr>
          <p:cNvSpPr>
            <a:spLocks noGrp="1"/>
          </p:cNvSpPr>
          <p:nvPr>
            <p:ph idx="1"/>
          </p:nvPr>
        </p:nvSpPr>
        <p:spPr>
          <a:xfrm>
            <a:off x="5183188" y="779647"/>
            <a:ext cx="6469550" cy="5627592"/>
          </a:xfrm>
        </p:spPr>
        <p:txBody>
          <a:bodyPr>
            <a:normAutofit lnSpcReduction="10000"/>
          </a:bodyPr>
          <a:lstStyle/>
          <a:p>
            <a:pPr lvl="0">
              <a:spcBef>
                <a:spcPts val="1800"/>
              </a:spcBef>
            </a:pPr>
            <a:r>
              <a:rPr lang="en-US" sz="2800">
                <a:hlinkClick r:id="rId3"/>
              </a:rPr>
              <a:t>Education Department General Administrative Regulations</a:t>
            </a:r>
            <a:endParaRPr lang="en-US" sz="2800"/>
          </a:p>
          <a:p>
            <a:pPr lvl="0">
              <a:spcBef>
                <a:spcPts val="1800"/>
              </a:spcBef>
            </a:pPr>
            <a:r>
              <a:rPr lang="en-US" sz="2800">
                <a:hlinkClick r:id="rId4"/>
              </a:rPr>
              <a:t>Electronic Code of Regulations (Part 200)</a:t>
            </a:r>
            <a:endParaRPr lang="en-US" sz="2800"/>
          </a:p>
          <a:p>
            <a:pPr lvl="0">
              <a:spcBef>
                <a:spcPts val="1800"/>
              </a:spcBef>
            </a:pPr>
            <a:r>
              <a:rPr lang="en-US" sz="2800">
                <a:hlinkClick r:id="rId5"/>
              </a:rPr>
              <a:t>Federal Education Grants Management: What Administrators Need to Know</a:t>
            </a:r>
            <a:endParaRPr lang="en-US" sz="2800"/>
          </a:p>
          <a:p>
            <a:pPr lvl="0">
              <a:spcBef>
                <a:spcPts val="1800"/>
              </a:spcBef>
            </a:pPr>
            <a:r>
              <a:rPr lang="en-US" sz="2800">
                <a:hlinkClick r:id="rId6"/>
              </a:rPr>
              <a:t>Oregon Federal Funds Guide</a:t>
            </a:r>
            <a:endParaRPr lang="en-US" sz="2800"/>
          </a:p>
          <a:p>
            <a:pPr lvl="0">
              <a:spcBef>
                <a:spcPts val="1800"/>
              </a:spcBef>
            </a:pPr>
            <a:r>
              <a:rPr lang="en-US" sz="2800">
                <a:hlinkClick r:id="rId7"/>
              </a:rPr>
              <a:t>ESSA Quick Reference Briefs and PPTs</a:t>
            </a:r>
            <a:endParaRPr lang="en-US" sz="2800"/>
          </a:p>
          <a:p>
            <a:pPr lvl="1">
              <a:spcBef>
                <a:spcPts val="1800"/>
              </a:spcBef>
            </a:pPr>
            <a:r>
              <a:rPr lang="en-US"/>
              <a:t>Determining Allowability</a:t>
            </a:r>
          </a:p>
          <a:p>
            <a:pPr lvl="1">
              <a:spcBef>
                <a:spcPts val="1800"/>
              </a:spcBef>
            </a:pPr>
            <a:r>
              <a:rPr lang="en-US"/>
              <a:t>Purchasing Food with Federal Funds</a:t>
            </a:r>
          </a:p>
          <a:p>
            <a:pPr lvl="1">
              <a:spcBef>
                <a:spcPts val="1800"/>
              </a:spcBef>
            </a:pPr>
            <a:r>
              <a:rPr lang="en-US"/>
              <a:t>Student Incentives </a:t>
            </a:r>
          </a:p>
          <a:p>
            <a:pPr lvl="1">
              <a:spcBef>
                <a:spcPts val="1800"/>
              </a:spcBef>
            </a:pPr>
            <a:r>
              <a:rPr lang="en-US"/>
              <a:t>Supplement not Supplant</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2007794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Regional Contacts by ESD</a:t>
            </a:r>
          </a:p>
        </p:txBody>
      </p:sp>
      <p:sp>
        <p:nvSpPr>
          <p:cNvPr id="6" name="Content Placeholder 5"/>
          <p:cNvSpPr>
            <a:spLocks noGrp="1"/>
          </p:cNvSpPr>
          <p:nvPr>
            <p:ph idx="1"/>
          </p:nvPr>
        </p:nvSpPr>
        <p:spPr>
          <a:xfrm>
            <a:off x="5183188" y="779646"/>
            <a:ext cx="6172200" cy="5725272"/>
          </a:xfrm>
        </p:spPr>
        <p:txBody>
          <a:bodyPr>
            <a:normAutofit/>
          </a:bodyPr>
          <a:lstStyle/>
          <a:p>
            <a:pPr marL="457200" indent="-381000">
              <a:lnSpc>
                <a:spcPct val="115000"/>
              </a:lnSpc>
              <a:spcBef>
                <a:spcPts val="0"/>
              </a:spcBef>
              <a:buSzPts val="2400"/>
              <a:buFont typeface="Arial" panose="020B0604020202020204" pitchFamily="34" charset="0"/>
              <a:buChar char="●"/>
            </a:pPr>
            <a:r>
              <a:rPr lang="en-US" sz="3000"/>
              <a:t>Amy Tidwell</a:t>
            </a:r>
          </a:p>
          <a:p>
            <a:pPr marL="914400" lvl="1" indent="-381000">
              <a:lnSpc>
                <a:spcPct val="115000"/>
              </a:lnSpc>
              <a:spcBef>
                <a:spcPts val="0"/>
              </a:spcBef>
              <a:buSzPts val="2400"/>
              <a:buFont typeface="Courier New" panose="02070309020205020404" pitchFamily="49" charset="0"/>
              <a:buChar char="o"/>
            </a:pPr>
            <a:r>
              <a:rPr lang="en-US"/>
              <a:t>Grant, Harney, High Desert, </a:t>
            </a:r>
            <a:r>
              <a:rPr lang="en-US" err="1"/>
              <a:t>InterMountain</a:t>
            </a:r>
            <a:r>
              <a:rPr lang="en-US"/>
              <a:t>, Jefferson, North Central, Region 18, and Willamette </a:t>
            </a:r>
            <a:endParaRPr lang="en-US">
              <a:solidFill>
                <a:srgbClr val="FF0000"/>
              </a:solidFill>
            </a:endParaRPr>
          </a:p>
          <a:p>
            <a:pPr marL="457200" lvl="0" indent="-381000">
              <a:lnSpc>
                <a:spcPct val="105000"/>
              </a:lnSpc>
              <a:spcBef>
                <a:spcPts val="1200"/>
              </a:spcBef>
              <a:buSzPts val="2400"/>
              <a:buChar char="●"/>
            </a:pPr>
            <a:r>
              <a:rPr lang="en-US" sz="3000"/>
              <a:t>Jen Engberg</a:t>
            </a:r>
          </a:p>
          <a:p>
            <a:pPr marL="914400" lvl="1" indent="-381000">
              <a:lnSpc>
                <a:spcPct val="105000"/>
              </a:lnSpc>
              <a:spcBef>
                <a:spcPts val="0"/>
              </a:spcBef>
              <a:buSzPts val="2400"/>
              <a:buFont typeface="Arial"/>
              <a:buChar char="○"/>
            </a:pPr>
            <a:r>
              <a:rPr lang="en-US"/>
              <a:t>Clackamas, Columbia Gorge, Linn-Benton-Lincoln, Multnomah, and Northwest Regional </a:t>
            </a:r>
          </a:p>
          <a:p>
            <a:pPr marL="533400" lvl="1" indent="0">
              <a:lnSpc>
                <a:spcPct val="105000"/>
              </a:lnSpc>
              <a:spcBef>
                <a:spcPts val="0"/>
              </a:spcBef>
              <a:buSzPts val="2400"/>
              <a:buNone/>
            </a:pPr>
            <a:endParaRPr lang="en-US" sz="800"/>
          </a:p>
          <a:p>
            <a:pPr marL="533400" lvl="1" indent="0">
              <a:lnSpc>
                <a:spcPct val="105000"/>
              </a:lnSpc>
              <a:spcBef>
                <a:spcPts val="0"/>
              </a:spcBef>
              <a:buSzPts val="2400"/>
              <a:buNone/>
            </a:pPr>
            <a:endParaRPr lang="en-US" sz="900"/>
          </a:p>
          <a:p>
            <a:pPr marL="457200" lvl="0" indent="-381000">
              <a:lnSpc>
                <a:spcPct val="105000"/>
              </a:lnSpc>
              <a:spcBef>
                <a:spcPts val="0"/>
              </a:spcBef>
              <a:buSzPts val="2400"/>
              <a:buChar char="●"/>
            </a:pPr>
            <a:r>
              <a:rPr lang="en-US" sz="3000"/>
              <a:t>Sarah Martin</a:t>
            </a:r>
          </a:p>
          <a:p>
            <a:pPr marL="914400" lvl="1" indent="-381000">
              <a:lnSpc>
                <a:spcPct val="105000"/>
              </a:lnSpc>
              <a:spcBef>
                <a:spcPts val="0"/>
              </a:spcBef>
              <a:buSzPts val="2400"/>
              <a:buFont typeface="Arial"/>
              <a:buChar char="○"/>
            </a:pPr>
            <a:r>
              <a:rPr lang="en-US"/>
              <a:t>Douglas, Lake, Lane, Malheur, South Coast and Southern Oregon</a:t>
            </a:r>
          </a:p>
          <a:p>
            <a:pPr marL="533400" lvl="1" indent="0">
              <a:lnSpc>
                <a:spcPct val="105000"/>
              </a:lnSpc>
              <a:spcBef>
                <a:spcPts val="0"/>
              </a:spcBef>
              <a:buSzPts val="2400"/>
              <a:buNone/>
            </a:pPr>
            <a:endParaRPr lang="en-US"/>
          </a:p>
          <a:p>
            <a:pPr marL="914400" lvl="1" indent="-381000">
              <a:lnSpc>
                <a:spcPct val="115000"/>
              </a:lnSpc>
              <a:spcBef>
                <a:spcPts val="0"/>
              </a:spcBef>
              <a:buSzPts val="2400"/>
              <a:buFont typeface="Arial" panose="020B0604020202020204" pitchFamily="34" charset="0"/>
              <a:buChar char="●"/>
            </a:pPr>
            <a:endParaRPr lang="en-US">
              <a:solidFill>
                <a:srgbClr val="FF0000"/>
              </a:solidFill>
            </a:endParaRPr>
          </a:p>
          <a:p>
            <a:pPr marL="457200" indent="-381000">
              <a:lnSpc>
                <a:spcPct val="105000"/>
              </a:lnSpc>
              <a:spcBef>
                <a:spcPts val="0"/>
              </a:spcBef>
              <a:buSzPts val="2400"/>
              <a:buFont typeface="Arial"/>
              <a:buChar char="○"/>
            </a:pPr>
            <a:endParaRPr lang="en-US" sz="3000"/>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724850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Please reach out!</a:t>
            </a:r>
          </a:p>
        </p:txBody>
      </p:sp>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a:t>Amy Tidwell</a:t>
            </a:r>
            <a:br>
              <a:rPr lang="nb-NO"/>
            </a:br>
            <a:r>
              <a:rPr lang="nb-NO" u="sng">
                <a:solidFill>
                  <a:schemeClr val="hlink"/>
                </a:solidFill>
                <a:hlinkClick r:id="rId3"/>
              </a:rPr>
              <a:t>amy.tidwell@ode.oregon.gov</a:t>
            </a:r>
            <a:endParaRPr lang="nb-NO" u="sng">
              <a:solidFill>
                <a:schemeClr val="hlink"/>
              </a:solidFill>
            </a:endParaRPr>
          </a:p>
          <a:p>
            <a:pPr>
              <a:lnSpc>
                <a:spcPct val="110000"/>
              </a:lnSpc>
              <a:buClr>
                <a:schemeClr val="dk1"/>
              </a:buClr>
              <a:buSzPts val="2400"/>
            </a:pPr>
            <a:r>
              <a:rPr lang="nb-NO"/>
              <a:t>Jen Engberg</a:t>
            </a:r>
            <a:br>
              <a:rPr lang="nb-NO"/>
            </a:br>
            <a:r>
              <a:rPr lang="nb-NO" u="sng">
                <a:solidFill>
                  <a:schemeClr val="hlink"/>
                </a:solidFill>
              </a:rPr>
              <a:t>j</a:t>
            </a:r>
            <a:r>
              <a:rPr lang="nb-NO" u="sng">
                <a:solidFill>
                  <a:schemeClr val="hlink"/>
                </a:solidFill>
                <a:hlinkClick r:id="rId4"/>
              </a:rPr>
              <a:t>ennifer.engberg@ode.oregon.gov</a:t>
            </a:r>
            <a:endParaRPr lang="nb-NO"/>
          </a:p>
          <a:p>
            <a:pPr>
              <a:lnSpc>
                <a:spcPct val="110000"/>
              </a:lnSpc>
              <a:buClr>
                <a:schemeClr val="dk1"/>
              </a:buClr>
              <a:buSzPts val="2400"/>
            </a:pPr>
            <a:r>
              <a:rPr lang="nb-NO"/>
              <a:t>Sarah Martin</a:t>
            </a:r>
            <a:br>
              <a:rPr lang="nb-NO"/>
            </a:br>
            <a:r>
              <a:rPr lang="nb-NO" u="sng">
                <a:solidFill>
                  <a:schemeClr val="hlink"/>
                </a:solidFill>
              </a:rPr>
              <a:t>s</a:t>
            </a:r>
            <a:r>
              <a:rPr lang="nb-NO" u="sng">
                <a:solidFill>
                  <a:schemeClr val="hlink"/>
                </a:solidFill>
                <a:hlinkClick r:id="rId5"/>
              </a:rPr>
              <a:t>arah.martin@ode.oregon.gov</a:t>
            </a:r>
            <a:endParaRPr lang="nb-NO"/>
          </a:p>
          <a:p>
            <a:pPr marL="0" lvl="0" indent="0">
              <a:lnSpc>
                <a:spcPct val="110000"/>
              </a:lnSpc>
              <a:buClr>
                <a:schemeClr val="dk1"/>
              </a:buClr>
              <a:buSzPts val="2400"/>
              <a:buNone/>
            </a:pPr>
            <a:endParaRPr lang="nb-NO"/>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34</a:t>
            </a:fld>
            <a:endParaRPr lang="en-US"/>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716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779645"/>
            <a:ext cx="3931826" cy="1006293"/>
          </a:xfrm>
        </p:spPr>
        <p:txBody>
          <a:bodyPr>
            <a:normAutofit/>
          </a:bodyPr>
          <a:lstStyle/>
          <a:p>
            <a:pPr algn="l"/>
            <a:r>
              <a:rPr lang="en-US" sz="2000"/>
              <a:t>		</a:t>
            </a:r>
            <a:br>
              <a:rPr lang="en-US" sz="2000" b="1"/>
            </a:br>
            <a:r>
              <a:rPr lang="en-US"/>
              <a:t>Defining SNS</a:t>
            </a:r>
            <a:endParaRPr lang="en-US" sz="2000"/>
          </a:p>
        </p:txBody>
      </p:sp>
      <p:pic>
        <p:nvPicPr>
          <p:cNvPr id="7" name="Picture 6" descr="A logo of the US Department of Education">
            <a:extLst>
              <a:ext uri="{FF2B5EF4-FFF2-40B4-BE49-F238E27FC236}">
                <a16:creationId xmlns:a16="http://schemas.microsoft.com/office/drawing/2014/main" id="{27132612-9DE1-2BA9-3C70-C89782384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22" y="1993985"/>
            <a:ext cx="3467100" cy="3467100"/>
          </a:xfrm>
          <a:prstGeom prst="rect">
            <a:avLst/>
          </a:prstGeom>
        </p:spPr>
      </p:pic>
      <p:sp>
        <p:nvSpPr>
          <p:cNvPr id="5" name="Content Placeholder 4"/>
          <p:cNvSpPr>
            <a:spLocks noGrp="1"/>
          </p:cNvSpPr>
          <p:nvPr>
            <p:ph idx="1"/>
          </p:nvPr>
        </p:nvSpPr>
        <p:spPr>
          <a:xfrm>
            <a:off x="5183187" y="1594021"/>
            <a:ext cx="6444521" cy="4267029"/>
          </a:xfrm>
        </p:spPr>
        <p:txBody>
          <a:bodyPr>
            <a:noAutofit/>
          </a:bodyPr>
          <a:lstStyle/>
          <a:p>
            <a:r>
              <a:rPr lang="en-US" sz="3200" b="1" i="1"/>
              <a:t>Supplement </a:t>
            </a:r>
            <a:r>
              <a:rPr lang="en-US" sz="3200"/>
              <a:t>– to add to; to </a:t>
            </a:r>
            <a:r>
              <a:rPr lang="en-US" sz="3200" b="1"/>
              <a:t>enhance</a:t>
            </a:r>
            <a:r>
              <a:rPr lang="en-US" sz="3200"/>
              <a:t>; to </a:t>
            </a:r>
            <a:r>
              <a:rPr lang="en-US" sz="3200" b="1"/>
              <a:t>expand</a:t>
            </a:r>
            <a:r>
              <a:rPr lang="en-US" sz="3200"/>
              <a:t>; to increase; to extend; to create something new</a:t>
            </a:r>
          </a:p>
          <a:p>
            <a:endParaRPr lang="en-US" sz="3200"/>
          </a:p>
          <a:p>
            <a:r>
              <a:rPr lang="en-US" sz="3200" b="1" i="1"/>
              <a:t>Supplant </a:t>
            </a:r>
            <a:r>
              <a:rPr lang="en-US" sz="3200"/>
              <a:t>–</a:t>
            </a:r>
            <a:r>
              <a:rPr lang="en-US" sz="3200" b="1"/>
              <a:t> </a:t>
            </a:r>
            <a:r>
              <a:rPr lang="en-US" sz="3200"/>
              <a:t>to take the place of; to </a:t>
            </a:r>
            <a:r>
              <a:rPr lang="en-US" sz="3200" b="1"/>
              <a:t>replace </a:t>
            </a:r>
            <a:r>
              <a:rPr lang="en-US" sz="3200"/>
              <a:t>by something else</a:t>
            </a:r>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4</a:t>
            </a:fld>
            <a:endParaRPr lang="en-US"/>
          </a:p>
        </p:txBody>
      </p:sp>
    </p:spTree>
    <p:extLst>
      <p:ext uri="{BB962C8B-B14F-4D97-AF65-F5344CB8AC3E}">
        <p14:creationId xmlns:p14="http://schemas.microsoft.com/office/powerpoint/2010/main" val="95177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000"/>
              <a:t>		</a:t>
            </a:r>
            <a:br>
              <a:rPr lang="en-US" sz="2000" b="1"/>
            </a:br>
            <a:r>
              <a:rPr lang="en-US"/>
              <a:t>What does it mean?</a:t>
            </a:r>
            <a:endParaRPr lang="en-US" sz="2000"/>
          </a:p>
        </p:txBody>
      </p:sp>
      <p:sp>
        <p:nvSpPr>
          <p:cNvPr id="5" name="Content Placeholder 4"/>
          <p:cNvSpPr>
            <a:spLocks noGrp="1"/>
          </p:cNvSpPr>
          <p:nvPr>
            <p:ph idx="1"/>
          </p:nvPr>
        </p:nvSpPr>
        <p:spPr>
          <a:xfrm>
            <a:off x="717176" y="1825625"/>
            <a:ext cx="10784542" cy="4109010"/>
          </a:xfrm>
        </p:spPr>
        <p:txBody>
          <a:bodyPr>
            <a:noAutofit/>
          </a:bodyPr>
          <a:lstStyle/>
          <a:p>
            <a:pPr marL="0" indent="0">
              <a:buNone/>
            </a:pPr>
            <a:r>
              <a:rPr lang="en-US" sz="2800" b="1"/>
              <a:t>Federal grant funds </a:t>
            </a:r>
            <a:r>
              <a:rPr lang="en-US" sz="2800"/>
              <a:t>may be used only to </a:t>
            </a:r>
            <a:r>
              <a:rPr lang="en-US" sz="2800" b="1"/>
              <a:t>supplement</a:t>
            </a:r>
            <a:r>
              <a:rPr lang="en-US" sz="2800"/>
              <a:t> the educational programs generally offered with and to provide supplemental services that </a:t>
            </a:r>
            <a:r>
              <a:rPr lang="en-US" sz="2800" b="1"/>
              <a:t>would not have been provided had the federal grant funds not been available.</a:t>
            </a:r>
          </a:p>
          <a:p>
            <a:pPr marL="0" indent="0">
              <a:buNone/>
            </a:pPr>
            <a:endParaRPr lang="en-US" sz="2800"/>
          </a:p>
          <a:p>
            <a:pPr marL="0" indent="0" algn="ctr">
              <a:buNone/>
            </a:pPr>
            <a:r>
              <a:rPr lang="en-US" sz="2800" i="1"/>
              <a:t>So how do you determine whether something is supplemental?</a:t>
            </a:r>
          </a:p>
          <a:p>
            <a:pPr marL="0" indent="0" algn="ctr">
              <a:buNone/>
            </a:pPr>
            <a:r>
              <a:rPr lang="en-US" sz="2800" b="1"/>
              <a:t>It depends on the program.</a:t>
            </a:r>
          </a:p>
          <a:p>
            <a:pPr marL="0" indent="0" algn="ctr">
              <a:buNone/>
            </a:pPr>
            <a:endParaRPr lang="en-US" sz="2800" i="1"/>
          </a:p>
          <a:p>
            <a:pPr marL="0" indent="0" algn="ctr">
              <a:buNone/>
            </a:pPr>
            <a:r>
              <a:rPr lang="en-US" sz="2800" i="1">
                <a:hlinkClick r:id="rId3"/>
              </a:rPr>
              <a:t>ESSA Quick Reference Brief: Supplement Not Supplant </a:t>
            </a:r>
            <a:endParaRPr lang="en-US" sz="2800" i="1"/>
          </a:p>
          <a:p>
            <a:pPr marL="0" indent="0" algn="ctr">
              <a:buNone/>
            </a:pPr>
            <a:endParaRPr lang="en-US" sz="2800" i="1"/>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5</a:t>
            </a:fld>
            <a:endParaRPr lang="en-US"/>
          </a:p>
        </p:txBody>
      </p:sp>
    </p:spTree>
    <p:extLst>
      <p:ext uri="{BB962C8B-B14F-4D97-AF65-F5344CB8AC3E}">
        <p14:creationId xmlns:p14="http://schemas.microsoft.com/office/powerpoint/2010/main" val="161306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a:t>Title II-A and Title IV-A</a:t>
            </a:r>
          </a:p>
        </p:txBody>
      </p:sp>
      <p:sp>
        <p:nvSpPr>
          <p:cNvPr id="19460" name="Content Placeholder 4"/>
          <p:cNvSpPr>
            <a:spLocks noGrp="1"/>
          </p:cNvSpPr>
          <p:nvPr>
            <p:ph idx="1"/>
          </p:nvPr>
        </p:nvSpPr>
        <p:spPr>
          <a:xfrm>
            <a:off x="481914" y="1825624"/>
            <a:ext cx="11207578" cy="4478193"/>
          </a:xfrm>
        </p:spPr>
        <p:txBody>
          <a:bodyPr>
            <a:normAutofit/>
          </a:bodyPr>
          <a:lstStyle/>
          <a:p>
            <a:pPr marL="457200" lvl="1" indent="0">
              <a:buNone/>
            </a:pPr>
            <a:r>
              <a:rPr lang="en-US" sz="3200" b="1">
                <a:latin typeface="Calibri" panose="020F0502020204030204" pitchFamily="34" charset="0"/>
                <a:cs typeface="Calibri" panose="020F0502020204030204" pitchFamily="34" charset="0"/>
              </a:rPr>
              <a:t>Test I:</a:t>
            </a:r>
            <a:r>
              <a:rPr lang="en-US" sz="3200">
                <a:latin typeface="Calibri" panose="020F0502020204030204" pitchFamily="34" charset="0"/>
                <a:cs typeface="Calibri" panose="020F0502020204030204" pitchFamily="34" charset="0"/>
              </a:rPr>
              <a:t> Are the services that the district wants to fund with ESEA funds required under state, local, or another federal law?</a:t>
            </a:r>
          </a:p>
          <a:p>
            <a:pPr lvl="2"/>
            <a:r>
              <a:rPr lang="en-US" sz="2800" b="1">
                <a:latin typeface="Calibri" panose="020F0502020204030204" pitchFamily="34" charset="0"/>
                <a:cs typeface="Calibri" panose="020F0502020204030204" pitchFamily="34" charset="0"/>
              </a:rPr>
              <a:t>If they are, there could be a presumption of supplanting. </a:t>
            </a:r>
          </a:p>
          <a:p>
            <a:pPr lvl="1"/>
            <a:endParaRPr lang="en-US" sz="3200">
              <a:latin typeface="Calibri" panose="020F0502020204030204" pitchFamily="34" charset="0"/>
              <a:cs typeface="Calibri" panose="020F0502020204030204" pitchFamily="34" charset="0"/>
            </a:endParaRPr>
          </a:p>
          <a:p>
            <a:pPr marL="457200" lvl="1" indent="0">
              <a:buNone/>
            </a:pPr>
            <a:r>
              <a:rPr lang="en-US" sz="3200" b="1">
                <a:latin typeface="Calibri" panose="020F0502020204030204" pitchFamily="34" charset="0"/>
                <a:cs typeface="Calibri" panose="020F0502020204030204" pitchFamily="34" charset="0"/>
              </a:rPr>
              <a:t>Test II:</a:t>
            </a:r>
            <a:r>
              <a:rPr lang="en-US" sz="3200">
                <a:latin typeface="Calibri" panose="020F0502020204030204" pitchFamily="34" charset="0"/>
                <a:cs typeface="Calibri" panose="020F0502020204030204" pitchFamily="34" charset="0"/>
              </a:rPr>
              <a:t> Were state or local funds used in the last year to pay for these services? </a:t>
            </a:r>
          </a:p>
          <a:p>
            <a:pPr lvl="2"/>
            <a:r>
              <a:rPr lang="en-US" sz="2800" b="1">
                <a:latin typeface="Calibri" panose="020F0502020204030204" pitchFamily="34" charset="0"/>
                <a:cs typeface="Calibri" panose="020F0502020204030204" pitchFamily="34" charset="0"/>
              </a:rPr>
              <a:t>If they were, there could be a presumption of supplanting.</a:t>
            </a:r>
          </a:p>
        </p:txBody>
      </p:sp>
      <p:sp>
        <p:nvSpPr>
          <p:cNvPr id="4" name="Footer Placeholder 2"/>
          <p:cNvSpPr>
            <a:spLocks noGrp="1"/>
          </p:cNvSpPr>
          <p:nvPr>
            <p:ph type="ftr" sz="quarter" idx="11"/>
          </p:nvPr>
        </p:nvSpPr>
        <p:spPr>
          <a:xfrm>
            <a:off x="717176" y="6139793"/>
            <a:ext cx="2864224" cy="365125"/>
          </a:xfrm>
        </p:spPr>
        <p:txBody>
          <a:bodyPr/>
          <a:lstStyle/>
          <a:p>
            <a:r>
              <a:rPr lang="en-US"/>
              <a:t>Oregon Department of Education</a:t>
            </a:r>
          </a:p>
        </p:txBody>
      </p:sp>
      <p:sp>
        <p:nvSpPr>
          <p:cNvPr id="2" name="Slide Number Placeholder 1">
            <a:extLst>
              <a:ext uri="{FF2B5EF4-FFF2-40B4-BE49-F238E27FC236}">
                <a16:creationId xmlns:a16="http://schemas.microsoft.com/office/drawing/2014/main" id="{F18F8C97-8E5F-B8FB-031A-0A1C3A9C09BE}"/>
              </a:ext>
            </a:extLst>
          </p:cNvPr>
          <p:cNvSpPr>
            <a:spLocks noGrp="1"/>
          </p:cNvSpPr>
          <p:nvPr>
            <p:ph type="sldNum" sz="quarter" idx="12"/>
          </p:nvPr>
        </p:nvSpPr>
        <p:spPr/>
        <p:txBody>
          <a:bodyPr/>
          <a:lstStyle/>
          <a:p>
            <a:fld id="{357F5B69-6281-4C1F-8C38-6DA0F56DA430}" type="slidenum">
              <a:rPr lang="en-US" smtClean="0"/>
              <a:pPr/>
              <a:t>6</a:t>
            </a:fld>
            <a:endParaRPr lang="en-US"/>
          </a:p>
        </p:txBody>
      </p:sp>
    </p:spTree>
    <p:extLst>
      <p:ext uri="{BB962C8B-B14F-4D97-AF65-F5344CB8AC3E}">
        <p14:creationId xmlns:p14="http://schemas.microsoft.com/office/powerpoint/2010/main" val="52254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11BF6F-8B5F-93C8-721D-DA051FF08FBD}"/>
              </a:ext>
            </a:extLst>
          </p:cNvPr>
          <p:cNvSpPr>
            <a:spLocks noGrp="1"/>
          </p:cNvSpPr>
          <p:nvPr>
            <p:ph type="title"/>
          </p:nvPr>
        </p:nvSpPr>
        <p:spPr/>
        <p:txBody>
          <a:bodyPr/>
          <a:lstStyle/>
          <a:p>
            <a:r>
              <a:rPr lang="en-US"/>
              <a:t>For example…</a:t>
            </a:r>
          </a:p>
        </p:txBody>
      </p:sp>
      <p:sp>
        <p:nvSpPr>
          <p:cNvPr id="2" name="Content Placeholder 1">
            <a:extLst>
              <a:ext uri="{FF2B5EF4-FFF2-40B4-BE49-F238E27FC236}">
                <a16:creationId xmlns:a16="http://schemas.microsoft.com/office/drawing/2014/main" id="{8B7FDD09-CDD9-579D-09DE-FA9BA368DA0B}"/>
              </a:ext>
            </a:extLst>
          </p:cNvPr>
          <p:cNvSpPr>
            <a:spLocks noGrp="1"/>
          </p:cNvSpPr>
          <p:nvPr>
            <p:ph idx="1"/>
          </p:nvPr>
        </p:nvSpPr>
        <p:spPr/>
        <p:txBody>
          <a:bodyPr>
            <a:normAutofit lnSpcReduction="10000"/>
          </a:bodyPr>
          <a:lstStyle/>
          <a:p>
            <a:r>
              <a:rPr lang="en-US" sz="3200"/>
              <a:t>Title II-A</a:t>
            </a:r>
          </a:p>
          <a:p>
            <a:pPr lvl="1"/>
            <a:r>
              <a:rPr lang="en-US" sz="2800"/>
              <a:t>It would be supplanting to pay for one teacher in each K-5 school to receive dyslexia training (OAR 581-033-2440).</a:t>
            </a:r>
          </a:p>
          <a:p>
            <a:pPr lvl="1"/>
            <a:r>
              <a:rPr lang="en-US" sz="2800"/>
              <a:t>However, the district could use II-A funds to pay the </a:t>
            </a:r>
            <a:r>
              <a:rPr lang="en-US" sz="2800" b="1"/>
              <a:t>costs for an additional teacher at each school to receive the training</a:t>
            </a:r>
            <a:r>
              <a:rPr lang="en-US" sz="2800"/>
              <a:t>.</a:t>
            </a:r>
          </a:p>
          <a:p>
            <a:r>
              <a:rPr lang="en-US" sz="3200"/>
              <a:t>Title IV-A</a:t>
            </a:r>
          </a:p>
          <a:p>
            <a:pPr lvl="1"/>
            <a:r>
              <a:rPr lang="en-US" sz="2800"/>
              <a:t>It would be supplanting to switch the salary of a .5 counselor funded with general funds to Title IV-A.</a:t>
            </a:r>
          </a:p>
          <a:p>
            <a:pPr lvl="1"/>
            <a:r>
              <a:rPr lang="en-US" sz="2800"/>
              <a:t>However, the district could use IV-A funds to </a:t>
            </a:r>
            <a:r>
              <a:rPr lang="en-US" sz="2800" b="1"/>
              <a:t>fund the other half of the counselor’s FTE to make it a full-time position</a:t>
            </a:r>
            <a:r>
              <a:rPr lang="en-US" sz="2800"/>
              <a:t>.</a:t>
            </a:r>
          </a:p>
          <a:p>
            <a:endParaRPr lang="en-US" sz="3200"/>
          </a:p>
        </p:txBody>
      </p:sp>
      <p:sp>
        <p:nvSpPr>
          <p:cNvPr id="3" name="Footer Placeholder 2">
            <a:extLst>
              <a:ext uri="{FF2B5EF4-FFF2-40B4-BE49-F238E27FC236}">
                <a16:creationId xmlns:a16="http://schemas.microsoft.com/office/drawing/2014/main" id="{B28127BC-1A3C-9314-8DDF-6D144E87C65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58F9ACC-9653-D4EB-7A85-0C891FF35CB0}"/>
              </a:ext>
            </a:extLst>
          </p:cNvPr>
          <p:cNvSpPr>
            <a:spLocks noGrp="1"/>
          </p:cNvSpPr>
          <p:nvPr>
            <p:ph type="sldNum" sz="quarter" idx="12"/>
          </p:nvPr>
        </p:nvSpPr>
        <p:spPr/>
        <p:txBody>
          <a:bodyPr/>
          <a:lstStyle/>
          <a:p>
            <a:fld id="{357F5B69-6281-4C1F-8C38-6DA0F56DA430}" type="slidenum">
              <a:rPr lang="en-US" smtClean="0"/>
              <a:pPr/>
              <a:t>7</a:t>
            </a:fld>
            <a:endParaRPr lang="en-US"/>
          </a:p>
        </p:txBody>
      </p:sp>
    </p:spTree>
    <p:extLst>
      <p:ext uri="{BB962C8B-B14F-4D97-AF65-F5344CB8AC3E}">
        <p14:creationId xmlns:p14="http://schemas.microsoft.com/office/powerpoint/2010/main" val="221268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a:t>SNS under Title I-A</a:t>
            </a:r>
          </a:p>
        </p:txBody>
      </p:sp>
      <p:sp>
        <p:nvSpPr>
          <p:cNvPr id="19460" name="Content Placeholder 4"/>
          <p:cNvSpPr>
            <a:spLocks noGrp="1"/>
          </p:cNvSpPr>
          <p:nvPr>
            <p:ph idx="1"/>
          </p:nvPr>
        </p:nvSpPr>
        <p:spPr/>
        <p:txBody>
          <a:bodyPr>
            <a:normAutofit/>
          </a:bodyPr>
          <a:lstStyle/>
          <a:p>
            <a:pPr marL="0" indent="0">
              <a:buNone/>
            </a:pPr>
            <a:endParaRPr lang="en-US" sz="1100" u="sng">
              <a:latin typeface="Calibri" panose="020F0502020204030204" pitchFamily="34" charset="0"/>
              <a:cs typeface="Calibri" panose="020F0502020204030204" pitchFamily="34" charset="0"/>
            </a:endParaRPr>
          </a:p>
          <a:p>
            <a:pPr marL="0" indent="0">
              <a:buNone/>
            </a:pPr>
            <a:r>
              <a:rPr lang="en-US" sz="2800">
                <a:latin typeface="Calibri" panose="020F0502020204030204" pitchFamily="34" charset="0"/>
                <a:cs typeface="Calibri" panose="020F0502020204030204" pitchFamily="34" charset="0"/>
              </a:rPr>
              <a:t>There are three fiscal tests for Title I-A through </a:t>
            </a:r>
          </a:p>
          <a:p>
            <a:pPr marL="0" indent="0">
              <a:buNone/>
            </a:pPr>
            <a:r>
              <a:rPr lang="en-US" sz="2800">
                <a:latin typeface="Calibri" panose="020F0502020204030204" pitchFamily="34" charset="0"/>
                <a:cs typeface="Calibri" panose="020F0502020204030204" pitchFamily="34" charset="0"/>
              </a:rPr>
              <a:t>which districts demonstrate that the use of</a:t>
            </a:r>
          </a:p>
          <a:p>
            <a:pPr marL="0" indent="0">
              <a:buNone/>
            </a:pPr>
            <a:r>
              <a:rPr lang="en-US" sz="2800">
                <a:latin typeface="Calibri" panose="020F0502020204030204" pitchFamily="34" charset="0"/>
                <a:cs typeface="Calibri" panose="020F0502020204030204" pitchFamily="34" charset="0"/>
              </a:rPr>
              <a:t>Title I-A funds is </a:t>
            </a:r>
            <a:r>
              <a:rPr lang="en-US" sz="2800" b="1">
                <a:latin typeface="Calibri" panose="020F0502020204030204" pitchFamily="34" charset="0"/>
                <a:cs typeface="Calibri" panose="020F0502020204030204" pitchFamily="34" charset="0"/>
              </a:rPr>
              <a:t>supplemental to state and local funds</a:t>
            </a:r>
          </a:p>
          <a:p>
            <a:pPr lvl="1"/>
            <a:endParaRPr lang="en-US" sz="800" b="1">
              <a:latin typeface="Calibri" panose="020F0502020204030204" pitchFamily="34" charset="0"/>
              <a:cs typeface="Calibri" panose="020F0502020204030204" pitchFamily="34" charset="0"/>
            </a:endParaRPr>
          </a:p>
          <a:p>
            <a:pPr>
              <a:defRPr/>
            </a:pPr>
            <a:r>
              <a:rPr lang="en-US" i="1"/>
              <a:t>Methodology</a:t>
            </a:r>
          </a:p>
          <a:p>
            <a:pPr>
              <a:defRPr/>
            </a:pPr>
            <a:r>
              <a:rPr lang="en-US" i="1"/>
              <a:t>Comparability</a:t>
            </a:r>
          </a:p>
          <a:p>
            <a:pPr>
              <a:defRPr/>
            </a:pPr>
            <a:r>
              <a:rPr lang="en-US" i="1"/>
              <a:t>Maintenance of Effort</a:t>
            </a:r>
          </a:p>
          <a:p>
            <a:pPr marL="0" indent="0">
              <a:buNone/>
              <a:defRPr/>
            </a:pPr>
            <a:endParaRPr lang="en-US" sz="2800" i="1"/>
          </a:p>
          <a:p>
            <a:pPr marL="0" indent="0">
              <a:buNone/>
              <a:defRPr/>
            </a:pPr>
            <a:endParaRPr lang="en-US" sz="2800" i="1"/>
          </a:p>
          <a:p>
            <a:pPr marL="0" indent="0">
              <a:buNone/>
              <a:defRPr/>
            </a:pPr>
            <a:endParaRPr lang="en-US" sz="2800" i="1"/>
          </a:p>
        </p:txBody>
      </p:sp>
      <p:graphicFrame>
        <p:nvGraphicFramePr>
          <p:cNvPr id="4" name="Diagram 3" descr="This image shows the three fiscal tests for Title I-A: Supplement not Supplant (Methodology), Comparability and  Maintenance of Effort." title="Title I-A fiscal requirements"/>
          <p:cNvGraphicFramePr/>
          <p:nvPr/>
        </p:nvGraphicFramePr>
        <p:xfrm>
          <a:off x="7794336" y="2865986"/>
          <a:ext cx="4093531" cy="3437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2C6DE624-23FD-27C7-4B5C-0B5399DFDA38}"/>
              </a:ext>
            </a:extLst>
          </p:cNvPr>
          <p:cNvSpPr>
            <a:spLocks noGrp="1"/>
          </p:cNvSpPr>
          <p:nvPr>
            <p:ph type="ftr" sz="quarte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FFFD07F2-E3E1-13FF-0362-6B0FD7F977CD}"/>
              </a:ext>
            </a:extLst>
          </p:cNvPr>
          <p:cNvSpPr>
            <a:spLocks noGrp="1"/>
          </p:cNvSpPr>
          <p:nvPr>
            <p:ph type="sldNum" sz="quarter" idx="12"/>
          </p:nvPr>
        </p:nvSpPr>
        <p:spPr/>
        <p:txBody>
          <a:bodyPr/>
          <a:lstStyle/>
          <a:p>
            <a:fld id="{357F5B69-6281-4C1F-8C38-6DA0F56DA430}" type="slidenum">
              <a:rPr lang="en-US" smtClean="0"/>
              <a:pPr/>
              <a:t>8</a:t>
            </a:fld>
            <a:endParaRPr lang="en-US"/>
          </a:p>
        </p:txBody>
      </p:sp>
    </p:spTree>
    <p:extLst>
      <p:ext uri="{BB962C8B-B14F-4D97-AF65-F5344CB8AC3E}">
        <p14:creationId xmlns:p14="http://schemas.microsoft.com/office/powerpoint/2010/main" val="2311509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BDB0C-1171-4FF0-3BBA-EA22543EAC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0E0FB90-B464-112F-72FC-30AACAC009CE}"/>
              </a:ext>
            </a:extLst>
          </p:cNvPr>
          <p:cNvSpPr>
            <a:spLocks noGrp="1"/>
          </p:cNvSpPr>
          <p:nvPr>
            <p:ph type="title"/>
          </p:nvPr>
        </p:nvSpPr>
        <p:spPr/>
        <p:txBody>
          <a:bodyPr/>
          <a:lstStyle/>
          <a:p>
            <a:r>
              <a:rPr lang="en-US"/>
              <a:t>Methodology, Comparability, and MOE</a:t>
            </a:r>
          </a:p>
        </p:txBody>
      </p:sp>
      <p:sp>
        <p:nvSpPr>
          <p:cNvPr id="2" name="Content Placeholder 1">
            <a:extLst>
              <a:ext uri="{FF2B5EF4-FFF2-40B4-BE49-F238E27FC236}">
                <a16:creationId xmlns:a16="http://schemas.microsoft.com/office/drawing/2014/main" id="{43C9904F-3632-3649-16C1-78F5E2D840B2}"/>
              </a:ext>
            </a:extLst>
          </p:cNvPr>
          <p:cNvSpPr>
            <a:spLocks noGrp="1"/>
          </p:cNvSpPr>
          <p:nvPr>
            <p:ph idx="1"/>
          </p:nvPr>
        </p:nvSpPr>
        <p:spPr/>
        <p:txBody>
          <a:bodyPr vert="horz" lIns="91440" tIns="45720" rIns="91440" bIns="45720" rtlCol="0" anchor="t">
            <a:normAutofit/>
          </a:bodyPr>
          <a:lstStyle/>
          <a:p>
            <a:pPr>
              <a:spcBef>
                <a:spcPts val="600"/>
              </a:spcBef>
              <a:spcAft>
                <a:spcPts val="600"/>
              </a:spcAft>
            </a:pPr>
            <a:r>
              <a:rPr lang="en-US" sz="3000" b="1"/>
              <a:t>Methodology</a:t>
            </a:r>
            <a:r>
              <a:rPr lang="en-US" sz="3000"/>
              <a:t> - Describes </a:t>
            </a:r>
            <a:r>
              <a:rPr lang="en-US" sz="3000" b="1"/>
              <a:t>the method used to allocate state and local funds</a:t>
            </a:r>
            <a:r>
              <a:rPr lang="en-US" sz="3000"/>
              <a:t> to all schools, regardless of I-A status (CIP Budget Narrative)</a:t>
            </a:r>
          </a:p>
          <a:p>
            <a:pPr>
              <a:spcBef>
                <a:spcPts val="600"/>
              </a:spcBef>
              <a:spcAft>
                <a:spcPts val="600"/>
              </a:spcAft>
            </a:pPr>
            <a:r>
              <a:rPr lang="en-US" sz="3000" b="1"/>
              <a:t>Comparability</a:t>
            </a:r>
            <a:r>
              <a:rPr lang="en-US" sz="3000"/>
              <a:t> - </a:t>
            </a:r>
            <a:r>
              <a:rPr lang="en-US" sz="3000" b="1"/>
              <a:t>Compares the use of funds </a:t>
            </a:r>
            <a:r>
              <a:rPr lang="en-US" sz="3000"/>
              <a:t>in Title I-A funded and non-Title I-A funded schools (Comparability Report)</a:t>
            </a:r>
            <a:endParaRPr lang="en-US" sz="3000">
              <a:ea typeface="Calibri"/>
              <a:cs typeface="Calibri"/>
            </a:endParaRPr>
          </a:p>
          <a:p>
            <a:pPr>
              <a:spcBef>
                <a:spcPts val="600"/>
              </a:spcBef>
              <a:spcAft>
                <a:spcPts val="600"/>
              </a:spcAft>
            </a:pPr>
            <a:r>
              <a:rPr lang="en-US" sz="3000" b="1"/>
              <a:t>Maintenance of Effort </a:t>
            </a:r>
            <a:r>
              <a:rPr lang="en-US" sz="3000"/>
              <a:t>- Demonstrates </a:t>
            </a:r>
            <a:r>
              <a:rPr lang="en-US" sz="3000" b="1"/>
              <a:t>spending of state and local funds remains at 90% or above </a:t>
            </a:r>
            <a:r>
              <a:rPr lang="en-US" sz="3000"/>
              <a:t>what was spent in the preceding year (calculated by ODE)</a:t>
            </a:r>
            <a:endParaRPr lang="en-US" sz="3000">
              <a:ea typeface="Calibri"/>
              <a:cs typeface="Calibri"/>
            </a:endParaRPr>
          </a:p>
        </p:txBody>
      </p:sp>
      <p:sp>
        <p:nvSpPr>
          <p:cNvPr id="3" name="Footer Placeholder 2">
            <a:extLst>
              <a:ext uri="{FF2B5EF4-FFF2-40B4-BE49-F238E27FC236}">
                <a16:creationId xmlns:a16="http://schemas.microsoft.com/office/drawing/2014/main" id="{0C07D4C5-E8DB-3000-2D8B-0BF966B985A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63F716EF-C01F-1BB0-18CF-0636D657C931}"/>
              </a:ext>
            </a:extLst>
          </p:cNvPr>
          <p:cNvSpPr>
            <a:spLocks noGrp="1"/>
          </p:cNvSpPr>
          <p:nvPr>
            <p:ph type="sldNum" sz="quarter" idx="12"/>
          </p:nvPr>
        </p:nvSpPr>
        <p:spPr/>
        <p:txBody>
          <a:bodyPr/>
          <a:lstStyle/>
          <a:p>
            <a:fld id="{357F5B69-6281-4C1F-8C38-6DA0F56DA430}" type="slidenum">
              <a:rPr lang="en-US" smtClean="0"/>
              <a:pPr/>
              <a:t>9</a:t>
            </a:fld>
            <a:endParaRPr lang="en-US"/>
          </a:p>
        </p:txBody>
      </p:sp>
    </p:spTree>
    <p:extLst>
      <p:ext uri="{BB962C8B-B14F-4D97-AF65-F5344CB8AC3E}">
        <p14:creationId xmlns:p14="http://schemas.microsoft.com/office/powerpoint/2010/main" val="2403574559"/>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 xsi:nil="true"/>
    <Priority xmlns="033ab11c-6041-4f50-b845-c0c38e41b3e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04B387-9E2A-4246-AD7C-04AE1F5D9227}">
  <ds:schemaRefs>
    <ds:schemaRef ds:uri="http://schemas.openxmlformats.org/package/2006/metadata/core-properties"/>
    <ds:schemaRef ds:uri="http://purl.org/dc/elements/1.1/"/>
    <ds:schemaRef ds:uri="http://purl.org/dc/dcmitype/"/>
    <ds:schemaRef ds:uri="433e698d-7254-4e25-abdf-a99750304ef2"/>
    <ds:schemaRef ds:uri="http://schemas.microsoft.com/office/2006/metadata/properties"/>
    <ds:schemaRef ds:uri="77dff028-498b-4628-9981-f9976e620c0a"/>
    <ds:schemaRef ds:uri="http://schemas.microsoft.com/office/2006/documentManagement/types"/>
    <ds:schemaRef ds:uri="http://purl.org/dc/terms/"/>
    <ds:schemaRef ds:uri="http://schemas.microsoft.com/office/infopath/2007/PartnerControls"/>
    <ds:schemaRef ds:uri="http://schemas.microsoft.com/sharepoint/v3"/>
    <ds:schemaRef ds:uri="http://www.w3.org/XML/1998/namespace"/>
  </ds:schemaRefs>
</ds:datastoreItem>
</file>

<file path=customXml/itemProps2.xml><?xml version="1.0" encoding="utf-8"?>
<ds:datastoreItem xmlns:ds="http://schemas.openxmlformats.org/officeDocument/2006/customXml" ds:itemID="{884694FE-140F-4627-8D2F-480293809282}"/>
</file>

<file path=customXml/itemProps3.xml><?xml version="1.0" encoding="utf-8"?>
<ds:datastoreItem xmlns:ds="http://schemas.openxmlformats.org/officeDocument/2006/customXml" ds:itemID="{19E2C9B1-EBDD-4D58-BAEC-193E029FA7FC}">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emplate>ODE PowerPoint Template</Template>
  <TotalTime>0</TotalTime>
  <Words>4794</Words>
  <Application>Microsoft Office PowerPoint</Application>
  <PresentationFormat>Widescreen</PresentationFormat>
  <Paragraphs>473</Paragraphs>
  <Slides>34</Slides>
  <Notes>34</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34</vt:i4>
      </vt:variant>
    </vt:vector>
  </HeadingPairs>
  <TitlesOfParts>
    <vt:vector size="48" baseType="lpstr">
      <vt:lpstr>Arial</vt:lpstr>
      <vt:lpstr>Calibri</vt:lpstr>
      <vt:lpstr>Courier New</vt:lpstr>
      <vt:lpstr>Franklin Gothic Demi</vt:lpstr>
      <vt:lpstr>Roboto</vt:lpstr>
      <vt:lpstr>Segoe UI</vt:lpstr>
      <vt:lpstr>Wingdings</vt:lpstr>
      <vt:lpstr>2021ODE</vt:lpstr>
      <vt:lpstr>Green_2021ODE</vt:lpstr>
      <vt:lpstr>Gold_2021ODE</vt:lpstr>
      <vt:lpstr>Orange_2021ODE</vt:lpstr>
      <vt:lpstr>Red_2021ODE</vt:lpstr>
      <vt:lpstr>Teal_2021ODE</vt:lpstr>
      <vt:lpstr>Office Theme</vt:lpstr>
      <vt:lpstr>Let’s Make a Deal!* Determining Allowability</vt:lpstr>
      <vt:lpstr>Agenda for Today’s Session</vt:lpstr>
      <vt:lpstr>Door #1: Supplement not Supplant</vt:lpstr>
      <vt:lpstr>   Defining SNS</vt:lpstr>
      <vt:lpstr>   What does it mean?</vt:lpstr>
      <vt:lpstr>Title II-A and Title IV-A</vt:lpstr>
      <vt:lpstr>For example…</vt:lpstr>
      <vt:lpstr>SNS under Title I-A</vt:lpstr>
      <vt:lpstr>Methodology, Comparability, and MOE</vt:lpstr>
      <vt:lpstr>Questions?</vt:lpstr>
      <vt:lpstr>Door #2: Rules and Regulations</vt:lpstr>
      <vt:lpstr>What the Law Says</vt:lpstr>
      <vt:lpstr>8 Cost Principles in Uniform Grants Guidance</vt:lpstr>
      <vt:lpstr>Examples of Non-Allowable Expenses</vt:lpstr>
      <vt:lpstr>Allowable =</vt:lpstr>
      <vt:lpstr>Questions to Consider</vt:lpstr>
      <vt:lpstr>Food</vt:lpstr>
      <vt:lpstr>Student Incentives</vt:lpstr>
      <vt:lpstr>Example Incentives</vt:lpstr>
      <vt:lpstr>Any new questions?</vt:lpstr>
      <vt:lpstr>Door #3: Reconciling Spending</vt:lpstr>
      <vt:lpstr>2025-26 FEDERAL FUNDS TIMELINE</vt:lpstr>
      <vt:lpstr>Reconciliation Basics</vt:lpstr>
      <vt:lpstr>Ensuring Alignment with Personnel Costs</vt:lpstr>
      <vt:lpstr>Have a Game Plan</vt:lpstr>
      <vt:lpstr>Any remaining questions?</vt:lpstr>
      <vt:lpstr>Bonus Round: Red Light, Green Light</vt:lpstr>
      <vt:lpstr>Scenario 1: Furniture</vt:lpstr>
      <vt:lpstr>Scenario 2: Food for Family Engagement</vt:lpstr>
      <vt:lpstr>Scenario 3: 8th Grade Trip</vt:lpstr>
      <vt:lpstr>Key Takeaways and Recommendations</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Allowability</dc:title>
  <dc:creator>ENGBERG Jennifer - ODE</dc:creator>
  <cp:lastModifiedBy>MARTIN Sarah * ODE</cp:lastModifiedBy>
  <cp:revision>2</cp:revision>
  <cp:lastPrinted>2025-11-17T19:31:01Z</cp:lastPrinted>
  <dcterms:created xsi:type="dcterms:W3CDTF">2023-03-07T18:26:56Z</dcterms:created>
  <dcterms:modified xsi:type="dcterms:W3CDTF">2026-01-28T22:51:57Z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ediaServiceImageTags">
    <vt:lpwstr/>
  </property>
</Properties>
</file>