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entation.xml" ContentType="application/vnd.openxmlformats-officedocument.presentationml.presentation.main+xml"/>
  <Override PartName="/ppt/slides/slide14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5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Masters/slideMaster2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notesSlides/notesSlide6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5.xml" ContentType="application/vnd.openxmlformats-officedocument.presentationml.notesSlide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59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7.xml" ContentType="application/vnd.openxmlformats-officedocument.theme+xml"/>
  <Override PartName="/ppt/theme/theme6.xml" ContentType="application/vnd.openxmlformats-officedocument.theme+xml"/>
  <Override PartName="/ppt/theme/theme5.xml" ContentType="application/vnd.openxmlformats-officedocument.theme+xml"/>
  <Override PartName="/ppt/theme/theme4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</p:sldMasterIdLst>
  <p:notesMasterIdLst>
    <p:notesMasterId r:id="rId23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3" autoAdjust="0"/>
    <p:restoredTop sz="81552" autoAdjust="0"/>
  </p:normalViewPr>
  <p:slideViewPr>
    <p:cSldViewPr snapToGrid="0">
      <p:cViewPr>
        <p:scale>
          <a:sx n="60" d="100"/>
          <a:sy n="60" d="100"/>
        </p:scale>
        <p:origin x="8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28" Type="http://schemas.openxmlformats.org/officeDocument/2006/relationships/customXml" Target="../customXml/item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9CCF92-58A3-4915-BA22-69E22859E156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0922E5-A29A-4954-B1FE-C03D1FCFA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706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0922E5-A29A-4954-B1FE-C03D1FCFAB3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46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 are a number of key concepts that are embedded into the Incident Command System. These</a:t>
            </a:r>
            <a:r>
              <a:rPr lang="en-US" baseline="0" dirty="0" smtClean="0"/>
              <a:t> four are particularly important for schools and should be considered at every stage of the process: before, during and after an incident.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0922E5-A29A-4954-B1FE-C03D1FCFAB3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6075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I Love U</a:t>
            </a:r>
            <a:r>
              <a:rPr lang="en-US" baseline="0" dirty="0" smtClean="0"/>
              <a:t> Guys foundation has developed a great set of language that aligns with the Incident Command System’s key concepts. It is called the Standard Response Protocol and printable resources are free at their website: iloveuguys.org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0922E5-A29A-4954-B1FE-C03D1FCFAB3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24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0922E5-A29A-4954-B1FE-C03D1FCFAB3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48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0922E5-A29A-4954-B1FE-C03D1FCFAB3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3924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0922E5-A29A-4954-B1FE-C03D1FCFAB3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80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5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6188" y="5948082"/>
            <a:ext cx="11775141" cy="6992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472133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486701"/>
            <a:ext cx="9144000" cy="1023261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F8F0A-BF6E-4D9C-AD55-2498D0C6878B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6B49-84E6-448B-9038-CA3D36FF221E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 descr="Oregon Department of Education Log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770" y="214049"/>
            <a:ext cx="2124460" cy="216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688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rge Typ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848895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499125"/>
            <a:ext cx="9144000" cy="2387600"/>
          </a:xfrm>
        </p:spPr>
        <p:txBody>
          <a:bodyPr anchor="b">
            <a:noAutofit/>
          </a:bodyPr>
          <a:lstStyle>
            <a:lvl1pPr algn="ctr">
              <a:defRPr sz="120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F8F0A-BF6E-4D9C-AD55-2498D0C6878B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6B49-84E6-448B-9038-CA3D36FF221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60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929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llow U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848895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499125"/>
            <a:ext cx="9144000" cy="2387600"/>
          </a:xfrm>
        </p:spPr>
        <p:txBody>
          <a:bodyPr anchor="b">
            <a:noAutofit/>
          </a:bodyPr>
          <a:lstStyle>
            <a:lvl1pPr algn="ctr">
              <a:defRPr sz="120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F8F0A-BF6E-4D9C-AD55-2498D0C6878B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6B49-84E6-448B-9038-CA3D36FF221E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Twitter ico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290" y="4043402"/>
            <a:ext cx="500040" cy="500040"/>
          </a:xfrm>
          <a:prstGeom prst="rect">
            <a:avLst/>
          </a:prstGeom>
        </p:spPr>
      </p:pic>
      <p:pic>
        <p:nvPicPr>
          <p:cNvPr id="12" name="Picture 11" descr="Facebook ico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960" y="4043402"/>
            <a:ext cx="500040" cy="50004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718290" y="4043402"/>
            <a:ext cx="6806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solidFill>
                  <a:schemeClr val="accent1"/>
                </a:solidFill>
              </a:rPr>
              <a:t>twitter.com/</a:t>
            </a:r>
            <a:r>
              <a:rPr lang="en-US" sz="2400" dirty="0" err="1" smtClean="0">
                <a:solidFill>
                  <a:schemeClr val="accent1"/>
                </a:solidFill>
              </a:rPr>
              <a:t>ORDeptEd</a:t>
            </a:r>
            <a:r>
              <a:rPr lang="en-US" sz="2400" dirty="0" smtClean="0">
                <a:solidFill>
                  <a:schemeClr val="accent1"/>
                </a:solidFill>
              </a:rPr>
              <a:t> | fb.com/</a:t>
            </a:r>
            <a:r>
              <a:rPr lang="en-US" sz="2400" dirty="0" err="1" smtClean="0">
                <a:solidFill>
                  <a:schemeClr val="accent1"/>
                </a:solidFill>
              </a:rPr>
              <a:t>ORDeptEd</a:t>
            </a:r>
            <a:endParaRPr lang="en-US" sz="2400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4524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6188" y="5948082"/>
            <a:ext cx="11775141" cy="699247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472133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486701"/>
            <a:ext cx="9144000" cy="1023261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accent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B781-A755-4819-BC29-540BFF075356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2" name="Picture 11" descr="Oregon Department of Education Log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770" y="214049"/>
            <a:ext cx="2124460" cy="216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9240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06187" y="2488757"/>
            <a:ext cx="11775141" cy="1900363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717177" y="2488757"/>
            <a:ext cx="10784542" cy="1900363"/>
          </a:xfrm>
        </p:spPr>
        <p:txBody>
          <a:bodyPr anchor="ctr" anchorCtr="0">
            <a:noAutofit/>
          </a:bodyPr>
          <a:lstStyle>
            <a:lvl1pPr algn="ctr">
              <a:defRPr sz="6800">
                <a:solidFill>
                  <a:schemeClr val="accent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3854824" y="6139793"/>
            <a:ext cx="4509246" cy="365125"/>
          </a:xfrm>
        </p:spPr>
        <p:txBody>
          <a:bodyPr/>
          <a:lstStyle/>
          <a:p>
            <a:fld id="{7829B781-A755-4819-BC29-540BFF075356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7176" y="6139793"/>
            <a:ext cx="2864224" cy="365125"/>
          </a:xfrm>
        </p:spPr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139793"/>
            <a:ext cx="2891118" cy="365125"/>
          </a:xfrm>
        </p:spPr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3" name="Picture 12" descr="Oregon Department of Education Logo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770" y="214049"/>
            <a:ext cx="2124460" cy="216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5960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Bar and Cont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188" y="215153"/>
            <a:ext cx="11775141" cy="1397364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9103-F9E0-4F46-ADC2-B8CD67C56AE7}" type="datetime1">
              <a:rPr lang="en-US" smtClean="0"/>
              <a:pPr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06748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Captio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189" y="215153"/>
            <a:ext cx="4730470" cy="6432176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177" y="779645"/>
            <a:ext cx="3931826" cy="2542395"/>
          </a:xfrm>
        </p:spPr>
        <p:txBody>
          <a:bodyPr anchor="t" anchorCtr="0">
            <a:normAutofit/>
          </a:bodyPr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779647"/>
            <a:ext cx="6172200" cy="508140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4264E-747B-4A66-8046-612678D808F9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717177" y="3540125"/>
            <a:ext cx="3931826" cy="23209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5904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4CE9B-FC86-4B75-8677-1AF147A5D684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2594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176" y="1825625"/>
            <a:ext cx="5302624" cy="410604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329518" cy="410604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591D8-9B02-4B28-8EF4-3003DE7E4109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7046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176" y="1681163"/>
            <a:ext cx="5280399" cy="82391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3200" b="0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7176" y="2505075"/>
            <a:ext cx="5280399" cy="343454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329518" cy="823912"/>
          </a:xfrm>
        </p:spPr>
        <p:txBody>
          <a:bodyPr anchor="t" anchorCtr="0"/>
          <a:lstStyle>
            <a:lvl1pPr marL="0" indent="0">
              <a:buNone/>
              <a:defRPr sz="3200" b="0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329518" cy="343454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E9AC3-29A7-447C-985A-56B968AD79CC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5010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Only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9103-F9E0-4F46-ADC2-B8CD67C56AE7}" type="datetime1">
              <a:rPr lang="en-US" smtClean="0"/>
              <a:pPr/>
              <a:t>2/10/2023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104422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06187" y="2488757"/>
            <a:ext cx="11775141" cy="19003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717177" y="2488757"/>
            <a:ext cx="10784542" cy="1900363"/>
          </a:xfrm>
        </p:spPr>
        <p:txBody>
          <a:bodyPr anchor="ctr" anchorCtr="0">
            <a:noAutofit/>
          </a:bodyPr>
          <a:lstStyle>
            <a:lvl1pPr algn="ctr">
              <a:defRPr sz="68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3854824" y="6139793"/>
            <a:ext cx="4509246" cy="365125"/>
          </a:xfrm>
        </p:spPr>
        <p:txBody>
          <a:bodyPr/>
          <a:lstStyle/>
          <a:p>
            <a:fld id="{563F8F0A-BF6E-4D9C-AD55-2498D0C6878B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7176" y="6139793"/>
            <a:ext cx="286422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139793"/>
            <a:ext cx="2891118" cy="365125"/>
          </a:xfrm>
        </p:spPr>
        <p:txBody>
          <a:bodyPr/>
          <a:lstStyle/>
          <a:p>
            <a:fld id="{8BB36B49-84E6-448B-9038-CA3D36FF221E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 descr="Oregon Department of Education Logo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770" y="214049"/>
            <a:ext cx="2124460" cy="216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2421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F8147-9298-48DB-8898-31538F48B62E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717176" y="659958"/>
            <a:ext cx="10784542" cy="5398936"/>
          </a:xfrm>
          <a:noFill/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924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rge Typ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848895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499125"/>
            <a:ext cx="9144000" cy="2387600"/>
          </a:xfrm>
        </p:spPr>
        <p:txBody>
          <a:bodyPr anchor="b">
            <a:noAutofit/>
          </a:bodyPr>
          <a:lstStyle>
            <a:lvl1pPr algn="ctr">
              <a:defRPr sz="12000">
                <a:solidFill>
                  <a:schemeClr val="accent5"/>
                </a:solidFill>
              </a:defRPr>
            </a:lvl1pPr>
          </a:lstStyle>
          <a:p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B781-A755-4819-BC29-540BFF075356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60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9342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llow U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848895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499125"/>
            <a:ext cx="9144000" cy="2387600"/>
          </a:xfrm>
        </p:spPr>
        <p:txBody>
          <a:bodyPr anchor="b">
            <a:noAutofit/>
          </a:bodyPr>
          <a:lstStyle>
            <a:lvl1pPr algn="ctr">
              <a:defRPr sz="12000">
                <a:solidFill>
                  <a:schemeClr val="accent5"/>
                </a:solidFill>
              </a:defRPr>
            </a:lvl1pPr>
          </a:lstStyle>
          <a:p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B781-A755-4819-BC29-540BFF075356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 descr="Twitter ico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290" y="4043402"/>
            <a:ext cx="500040" cy="500040"/>
          </a:xfrm>
          <a:prstGeom prst="rect">
            <a:avLst/>
          </a:prstGeom>
        </p:spPr>
      </p:pic>
      <p:pic>
        <p:nvPicPr>
          <p:cNvPr id="12" name="Picture 11" descr="Facebook ico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960" y="4043402"/>
            <a:ext cx="500040" cy="50004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718290" y="4043402"/>
            <a:ext cx="6806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solidFill>
                  <a:schemeClr val="accent1"/>
                </a:solidFill>
              </a:rPr>
              <a:t>twitter.com/</a:t>
            </a:r>
            <a:r>
              <a:rPr lang="en-US" sz="2400" dirty="0" err="1" smtClean="0">
                <a:solidFill>
                  <a:schemeClr val="accent1"/>
                </a:solidFill>
              </a:rPr>
              <a:t>ORDeptEd</a:t>
            </a:r>
            <a:r>
              <a:rPr lang="en-US" sz="2400" dirty="0" smtClean="0">
                <a:solidFill>
                  <a:schemeClr val="accent1"/>
                </a:solidFill>
              </a:rPr>
              <a:t> | fb.com/</a:t>
            </a:r>
            <a:r>
              <a:rPr lang="en-US" sz="2400" dirty="0" err="1" smtClean="0">
                <a:solidFill>
                  <a:schemeClr val="accent1"/>
                </a:solidFill>
              </a:rPr>
              <a:t>ORDeptEd</a:t>
            </a:r>
            <a:endParaRPr lang="en-US" sz="2400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9543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6188" y="5948082"/>
            <a:ext cx="11775141" cy="699247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472133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486701"/>
            <a:ext cx="9144000" cy="1023261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accent4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B781-A755-4819-BC29-540BFF075356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2" name="Picture 11" descr="Oregon Department of Education Log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770" y="214049"/>
            <a:ext cx="2124460" cy="216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581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06187" y="2488757"/>
            <a:ext cx="11775141" cy="1900363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717177" y="2488757"/>
            <a:ext cx="10784542" cy="1900363"/>
          </a:xfrm>
        </p:spPr>
        <p:txBody>
          <a:bodyPr anchor="ctr" anchorCtr="0">
            <a:noAutofit/>
          </a:bodyPr>
          <a:lstStyle>
            <a:lvl1pPr algn="ctr">
              <a:defRPr sz="6800">
                <a:solidFill>
                  <a:schemeClr val="accent4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3854824" y="6139793"/>
            <a:ext cx="4509246" cy="365125"/>
          </a:xfrm>
        </p:spPr>
        <p:txBody>
          <a:bodyPr/>
          <a:lstStyle/>
          <a:p>
            <a:fld id="{7829B781-A755-4819-BC29-540BFF075356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7176" y="6139793"/>
            <a:ext cx="2864224" cy="365125"/>
          </a:xfrm>
        </p:spPr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139793"/>
            <a:ext cx="2891118" cy="365125"/>
          </a:xfrm>
        </p:spPr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3" name="Picture 12" descr="Oregon Department of Education Logo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770" y="214049"/>
            <a:ext cx="2124460" cy="216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2670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Bar and Conten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188" y="215153"/>
            <a:ext cx="11775141" cy="1397364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9103-F9E0-4F46-ADC2-B8CD67C56AE7}" type="datetime1">
              <a:rPr lang="en-US" smtClean="0"/>
              <a:pPr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78843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Caption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189" y="215153"/>
            <a:ext cx="4730470" cy="6432176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177" y="779645"/>
            <a:ext cx="3931826" cy="2538201"/>
          </a:xfrm>
        </p:spPr>
        <p:txBody>
          <a:bodyPr anchor="t" anchorCtr="0">
            <a:normAutofit/>
          </a:bodyPr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779647"/>
            <a:ext cx="6172200" cy="508140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4264E-747B-4A66-8046-612678D808F9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717177" y="3540125"/>
            <a:ext cx="3931826" cy="23209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6526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4CE9B-FC86-4B75-8677-1AF147A5D684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7127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176" y="1825625"/>
            <a:ext cx="5302624" cy="410604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329518" cy="410604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591D8-9B02-4B28-8EF4-3003DE7E4109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7079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176" y="1681163"/>
            <a:ext cx="5280399" cy="82391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32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7176" y="2505075"/>
            <a:ext cx="5280399" cy="343454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329518" cy="823912"/>
          </a:xfrm>
        </p:spPr>
        <p:txBody>
          <a:bodyPr anchor="t" anchorCtr="0"/>
          <a:lstStyle>
            <a:lvl1pPr marL="0" indent="0">
              <a:buNone/>
              <a:defRPr sz="32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329518" cy="343454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E9AC3-29A7-447C-985A-56B968AD79CC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141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Bar and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188" y="215153"/>
            <a:ext cx="11775141" cy="139736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F8F0A-BF6E-4D9C-AD55-2498D0C6878B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6B49-84E6-448B-9038-CA3D36FF221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82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Onl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9103-F9E0-4F46-ADC2-B8CD67C56AE7}" type="datetime1">
              <a:rPr lang="en-US" smtClean="0"/>
              <a:pPr/>
              <a:t>2/10/2023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9104108" cy="10264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2" name="Picture 1" descr="School Safety and Emergency Management logo. By the Oregon Department of Education. Outline of the state of Oregon with a stick figure tree in the middle. " title="SSEM Logo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284" y="215153"/>
            <a:ext cx="1920240" cy="192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580081"/>
      </p:ext>
    </p:extLst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F8147-9298-48DB-8898-31538F48B62E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717176" y="659958"/>
            <a:ext cx="10784542" cy="5398936"/>
          </a:xfrm>
          <a:noFill/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3771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rge Typ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848895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499125"/>
            <a:ext cx="9144000" cy="2387600"/>
          </a:xfrm>
        </p:spPr>
        <p:txBody>
          <a:bodyPr anchor="b">
            <a:noAutofit/>
          </a:bodyPr>
          <a:lstStyle>
            <a:lvl1pPr algn="ctr">
              <a:defRPr sz="12000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B781-A755-4819-BC29-540BFF075356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60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9471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llow U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848895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499125"/>
            <a:ext cx="9144000" cy="2387600"/>
          </a:xfrm>
        </p:spPr>
        <p:txBody>
          <a:bodyPr anchor="b">
            <a:noAutofit/>
          </a:bodyPr>
          <a:lstStyle>
            <a:lvl1pPr algn="ctr">
              <a:defRPr sz="12000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B781-A755-4819-BC29-540BFF075356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 descr="Twitter ico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290" y="4043402"/>
            <a:ext cx="500040" cy="500040"/>
          </a:xfrm>
          <a:prstGeom prst="rect">
            <a:avLst/>
          </a:prstGeom>
        </p:spPr>
      </p:pic>
      <p:pic>
        <p:nvPicPr>
          <p:cNvPr id="12" name="Picture 11" descr="Facebook ico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960" y="4043402"/>
            <a:ext cx="500040" cy="50004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718290" y="4043402"/>
            <a:ext cx="6806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solidFill>
                  <a:schemeClr val="accent1"/>
                </a:solidFill>
              </a:rPr>
              <a:t>twitter.com/</a:t>
            </a:r>
            <a:r>
              <a:rPr lang="en-US" sz="2400" dirty="0" err="1" smtClean="0">
                <a:solidFill>
                  <a:schemeClr val="accent1"/>
                </a:solidFill>
              </a:rPr>
              <a:t>ORDeptEd</a:t>
            </a:r>
            <a:r>
              <a:rPr lang="en-US" sz="2400" dirty="0" smtClean="0">
                <a:solidFill>
                  <a:schemeClr val="accent1"/>
                </a:solidFill>
              </a:rPr>
              <a:t> | fb.com/</a:t>
            </a:r>
            <a:r>
              <a:rPr lang="en-US" sz="2400" dirty="0" err="1" smtClean="0">
                <a:solidFill>
                  <a:schemeClr val="accent1"/>
                </a:solidFill>
              </a:rPr>
              <a:t>ORDeptEd</a:t>
            </a:r>
            <a:endParaRPr lang="en-US" sz="2400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3373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6188" y="5948082"/>
            <a:ext cx="11775141" cy="699247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472133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486701"/>
            <a:ext cx="9144000" cy="1023261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accent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B781-A755-4819-BC29-540BFF075356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2" name="Picture 11" descr="Oregon Department of Education Log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770" y="214049"/>
            <a:ext cx="2124460" cy="216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058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06187" y="2488757"/>
            <a:ext cx="11775141" cy="1900363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717177" y="2488757"/>
            <a:ext cx="10784542" cy="1900363"/>
          </a:xfrm>
        </p:spPr>
        <p:txBody>
          <a:bodyPr anchor="ctr" anchorCtr="0">
            <a:noAutofit/>
          </a:bodyPr>
          <a:lstStyle>
            <a:lvl1pPr algn="ctr">
              <a:defRPr sz="6800">
                <a:solidFill>
                  <a:schemeClr val="accent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3854824" y="6139793"/>
            <a:ext cx="4509246" cy="365125"/>
          </a:xfrm>
        </p:spPr>
        <p:txBody>
          <a:bodyPr/>
          <a:lstStyle/>
          <a:p>
            <a:fld id="{7829B781-A755-4819-BC29-540BFF075356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7176" y="6139793"/>
            <a:ext cx="2864224" cy="365125"/>
          </a:xfrm>
        </p:spPr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139793"/>
            <a:ext cx="2891118" cy="365125"/>
          </a:xfrm>
        </p:spPr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3" name="Picture 12" descr="Oregon Department of Education Logo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770" y="214049"/>
            <a:ext cx="2124460" cy="216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8969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Bar and Conte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188" y="215153"/>
            <a:ext cx="11775141" cy="1397364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9103-F9E0-4F46-ADC2-B8CD67C56AE7}" type="datetime1">
              <a:rPr lang="en-US" smtClean="0"/>
              <a:pPr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36967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Cap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189" y="215153"/>
            <a:ext cx="4730470" cy="6432176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177" y="779646"/>
            <a:ext cx="3931826" cy="2534006"/>
          </a:xfrm>
        </p:spPr>
        <p:txBody>
          <a:bodyPr anchor="t" anchorCtr="0">
            <a:normAutofit/>
          </a:bodyPr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779647"/>
            <a:ext cx="6172200" cy="508140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4264E-747B-4A66-8046-612678D808F9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717177" y="3540125"/>
            <a:ext cx="3931826" cy="23209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194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4CE9B-FC86-4B75-8677-1AF147A5D684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7196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176" y="1825625"/>
            <a:ext cx="5302624" cy="410604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329518" cy="410604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591D8-9B02-4B28-8EF4-3003DE7E4109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563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189" y="215153"/>
            <a:ext cx="4730470" cy="64321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177" y="779645"/>
            <a:ext cx="3931826" cy="2525617"/>
          </a:xfrm>
        </p:spPr>
        <p:txBody>
          <a:bodyPr anchor="t" anchorCtr="0">
            <a:normAutofit/>
          </a:bodyPr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779647"/>
            <a:ext cx="6172200" cy="508140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F8F0A-BF6E-4D9C-AD55-2498D0C6878B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6B49-84E6-448B-9038-CA3D36FF221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717177" y="3540125"/>
            <a:ext cx="3931826" cy="23209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16966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176" y="1681163"/>
            <a:ext cx="5280399" cy="82391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32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7176" y="2505075"/>
            <a:ext cx="5280399" cy="343454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329518" cy="823912"/>
          </a:xfrm>
        </p:spPr>
        <p:txBody>
          <a:bodyPr anchor="t" anchorCtr="0"/>
          <a:lstStyle>
            <a:lvl1pPr marL="0" indent="0">
              <a:buNone/>
              <a:defRPr sz="32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329518" cy="343454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E9AC3-29A7-447C-985A-56B968AD79CC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2789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Only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9103-F9E0-4F46-ADC2-B8CD67C56AE7}" type="datetime1">
              <a:rPr lang="en-US" smtClean="0"/>
              <a:pPr/>
              <a:t>2/10/2023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505141"/>
      </p:ext>
    </p:extLst>
  </p:cSld>
  <p:clrMapOvr>
    <a:masterClrMapping/>
  </p:clrMapOvr>
  <p:hf hd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F8147-9298-48DB-8898-31538F48B62E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717176" y="659958"/>
            <a:ext cx="10784542" cy="5398936"/>
          </a:xfrm>
          <a:noFill/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33103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rge Typ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848895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499125"/>
            <a:ext cx="9144000" cy="2387600"/>
          </a:xfrm>
        </p:spPr>
        <p:txBody>
          <a:bodyPr anchor="b">
            <a:noAutofit/>
          </a:bodyPr>
          <a:lstStyle>
            <a:lvl1pPr algn="ctr">
              <a:defRPr sz="12000">
                <a:solidFill>
                  <a:schemeClr val="accent3"/>
                </a:solidFill>
              </a:defRPr>
            </a:lvl1pPr>
          </a:lstStyle>
          <a:p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B781-A755-4819-BC29-540BFF075356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60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2925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llow Us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848895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499125"/>
            <a:ext cx="9144000" cy="2387600"/>
          </a:xfrm>
        </p:spPr>
        <p:txBody>
          <a:bodyPr anchor="b">
            <a:noAutofit/>
          </a:bodyPr>
          <a:lstStyle>
            <a:lvl1pPr algn="ctr">
              <a:defRPr sz="12000">
                <a:solidFill>
                  <a:schemeClr val="accent3"/>
                </a:solidFill>
              </a:defRPr>
            </a:lvl1pPr>
          </a:lstStyle>
          <a:p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B781-A755-4819-BC29-540BFF075356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 descr="Twitter ico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290" y="4043402"/>
            <a:ext cx="500040" cy="500040"/>
          </a:xfrm>
          <a:prstGeom prst="rect">
            <a:avLst/>
          </a:prstGeom>
        </p:spPr>
      </p:pic>
      <p:pic>
        <p:nvPicPr>
          <p:cNvPr id="12" name="Picture 11" descr="Facebook ico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960" y="4043402"/>
            <a:ext cx="500040" cy="50004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718290" y="4043402"/>
            <a:ext cx="6806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solidFill>
                  <a:schemeClr val="accent1"/>
                </a:solidFill>
              </a:rPr>
              <a:t>twitter.com/</a:t>
            </a:r>
            <a:r>
              <a:rPr lang="en-US" sz="2400" dirty="0" err="1" smtClean="0">
                <a:solidFill>
                  <a:schemeClr val="accent1"/>
                </a:solidFill>
              </a:rPr>
              <a:t>ORDeptEd</a:t>
            </a:r>
            <a:r>
              <a:rPr lang="en-US" sz="2400" dirty="0" smtClean="0">
                <a:solidFill>
                  <a:schemeClr val="accent1"/>
                </a:solidFill>
              </a:rPr>
              <a:t> | fb.com/</a:t>
            </a:r>
            <a:r>
              <a:rPr lang="en-US" sz="2400" dirty="0" err="1" smtClean="0">
                <a:solidFill>
                  <a:schemeClr val="accent1"/>
                </a:solidFill>
              </a:rPr>
              <a:t>ORDeptEd</a:t>
            </a:r>
            <a:endParaRPr lang="en-US" sz="2400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35058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6188" y="5948082"/>
            <a:ext cx="11775141" cy="699247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472133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486701"/>
            <a:ext cx="9144000" cy="1023261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B781-A755-4819-BC29-540BFF075356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2" name="Picture 11" descr="Oregon Department of Education Log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770" y="214049"/>
            <a:ext cx="2124460" cy="216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4528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06187" y="2488757"/>
            <a:ext cx="11775141" cy="1900363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717177" y="2488757"/>
            <a:ext cx="10784542" cy="1900363"/>
          </a:xfrm>
        </p:spPr>
        <p:txBody>
          <a:bodyPr anchor="ctr" anchorCtr="0">
            <a:noAutofit/>
          </a:bodyPr>
          <a:lstStyle>
            <a:lvl1pPr algn="ctr">
              <a:defRPr sz="6800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3854824" y="6139793"/>
            <a:ext cx="4509246" cy="365125"/>
          </a:xfrm>
        </p:spPr>
        <p:txBody>
          <a:bodyPr/>
          <a:lstStyle/>
          <a:p>
            <a:fld id="{7829B781-A755-4819-BC29-540BFF075356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7176" y="6139793"/>
            <a:ext cx="2864224" cy="365125"/>
          </a:xfrm>
        </p:spPr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139793"/>
            <a:ext cx="2891118" cy="365125"/>
          </a:xfrm>
        </p:spPr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3" name="Picture 12" descr="Oregon Department of Education Logo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770" y="214049"/>
            <a:ext cx="2124460" cy="216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79266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Bar and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188" y="215153"/>
            <a:ext cx="11775141" cy="1397364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9103-F9E0-4F46-ADC2-B8CD67C56AE7}" type="datetime1">
              <a:rPr lang="en-US" smtClean="0"/>
              <a:pPr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36785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Cap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189" y="215153"/>
            <a:ext cx="4730470" cy="6432176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177" y="779646"/>
            <a:ext cx="3931826" cy="2529812"/>
          </a:xfrm>
        </p:spPr>
        <p:txBody>
          <a:bodyPr anchor="t" anchorCtr="0">
            <a:normAutofit/>
          </a:bodyPr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779647"/>
            <a:ext cx="6172200" cy="508140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4264E-747B-4A66-8046-612678D808F9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717177" y="3540125"/>
            <a:ext cx="3931826" cy="23209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49988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4CE9B-FC86-4B75-8677-1AF147A5D684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459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F8F0A-BF6E-4D9C-AD55-2498D0C6878B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6B49-84E6-448B-9038-CA3D36FF2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21080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176" y="1825625"/>
            <a:ext cx="5302624" cy="410604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329518" cy="410604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591D8-9B02-4B28-8EF4-3003DE7E4109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29178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176" y="1681163"/>
            <a:ext cx="5280399" cy="82391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3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7176" y="2505075"/>
            <a:ext cx="5280399" cy="343454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329518" cy="823912"/>
          </a:xfrm>
        </p:spPr>
        <p:txBody>
          <a:bodyPr anchor="t" anchorCtr="0"/>
          <a:lstStyle>
            <a:lvl1pPr marL="0" indent="0">
              <a:buNone/>
              <a:defRPr sz="3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329518" cy="343454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E9AC3-29A7-447C-985A-56B968AD79CC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508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9103-F9E0-4F46-ADC2-B8CD67C56AE7}" type="datetime1">
              <a:rPr lang="en-US" smtClean="0"/>
              <a:pPr/>
              <a:t>2/10/2023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56665"/>
      </p:ext>
    </p:extLst>
  </p:cSld>
  <p:clrMapOvr>
    <a:masterClrMapping/>
  </p:clrMapOvr>
  <p:hf hd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F8147-9298-48DB-8898-31538F48B62E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717176" y="659958"/>
            <a:ext cx="10784542" cy="5398936"/>
          </a:xfrm>
          <a:noFill/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30083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rge Typ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848895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499125"/>
            <a:ext cx="9144000" cy="2387600"/>
          </a:xfrm>
        </p:spPr>
        <p:txBody>
          <a:bodyPr anchor="b">
            <a:noAutofit/>
          </a:bodyPr>
          <a:lstStyle>
            <a:lvl1pPr algn="ctr">
              <a:defRPr sz="1200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B781-A755-4819-BC29-540BFF075356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60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85727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llow U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848895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499125"/>
            <a:ext cx="9144000" cy="2387600"/>
          </a:xfrm>
        </p:spPr>
        <p:txBody>
          <a:bodyPr anchor="b">
            <a:noAutofit/>
          </a:bodyPr>
          <a:lstStyle>
            <a:lvl1pPr algn="ctr">
              <a:defRPr sz="1200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B781-A755-4819-BC29-540BFF075356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 descr="Twitter ico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290" y="4043402"/>
            <a:ext cx="500040" cy="500040"/>
          </a:xfrm>
          <a:prstGeom prst="rect">
            <a:avLst/>
          </a:prstGeom>
        </p:spPr>
      </p:pic>
      <p:pic>
        <p:nvPicPr>
          <p:cNvPr id="12" name="Picture 11" descr="Facebook ico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960" y="4043402"/>
            <a:ext cx="500040" cy="50004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718290" y="4043402"/>
            <a:ext cx="6806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solidFill>
                  <a:schemeClr val="accent1"/>
                </a:solidFill>
              </a:rPr>
              <a:t>twitter.com/</a:t>
            </a:r>
            <a:r>
              <a:rPr lang="en-US" sz="2400" dirty="0" err="1" smtClean="0">
                <a:solidFill>
                  <a:schemeClr val="accent1"/>
                </a:solidFill>
              </a:rPr>
              <a:t>ORDeptEd</a:t>
            </a:r>
            <a:r>
              <a:rPr lang="en-US" sz="2400" dirty="0" smtClean="0">
                <a:solidFill>
                  <a:schemeClr val="accent1"/>
                </a:solidFill>
              </a:rPr>
              <a:t> | fb.com/</a:t>
            </a:r>
            <a:r>
              <a:rPr lang="en-US" sz="2400" dirty="0" err="1" smtClean="0">
                <a:solidFill>
                  <a:schemeClr val="accent1"/>
                </a:solidFill>
              </a:rPr>
              <a:t>ORDeptEd</a:t>
            </a:r>
            <a:endParaRPr lang="en-US" sz="2400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89815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6188" y="5948082"/>
            <a:ext cx="11775141" cy="699247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472133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486701"/>
            <a:ext cx="9144000" cy="1023261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B781-A755-4819-BC29-540BFF075356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2" name="Picture 11" descr="Oregon Department of Education Log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770" y="214049"/>
            <a:ext cx="2124460" cy="216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6917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06187" y="2488757"/>
            <a:ext cx="11775141" cy="1900363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717177" y="2488757"/>
            <a:ext cx="10784542" cy="1900363"/>
          </a:xfrm>
        </p:spPr>
        <p:txBody>
          <a:bodyPr anchor="ctr" anchorCtr="0">
            <a:noAutofit/>
          </a:bodyPr>
          <a:lstStyle>
            <a:lvl1pPr algn="ctr">
              <a:defRPr sz="68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3854824" y="6139793"/>
            <a:ext cx="4509246" cy="365125"/>
          </a:xfrm>
        </p:spPr>
        <p:txBody>
          <a:bodyPr/>
          <a:lstStyle/>
          <a:p>
            <a:fld id="{7829B781-A755-4819-BC29-540BFF075356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7176" y="6139793"/>
            <a:ext cx="2864224" cy="365125"/>
          </a:xfrm>
        </p:spPr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139793"/>
            <a:ext cx="2891118" cy="365125"/>
          </a:xfrm>
        </p:spPr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3" name="Picture 12" descr="Oregon Department of Education Logo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770" y="214049"/>
            <a:ext cx="2124460" cy="216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87712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Bar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188" y="215153"/>
            <a:ext cx="11775141" cy="1397364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9103-F9E0-4F46-ADC2-B8CD67C56AE7}" type="datetime1">
              <a:rPr lang="en-US" smtClean="0"/>
              <a:pPr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35404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Capti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189" y="215153"/>
            <a:ext cx="4730470" cy="6432176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177" y="779646"/>
            <a:ext cx="3931826" cy="2529812"/>
          </a:xfrm>
        </p:spPr>
        <p:txBody>
          <a:bodyPr anchor="t" anchorCtr="0">
            <a:normAutofit/>
          </a:bodyPr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779647"/>
            <a:ext cx="6172200" cy="508140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4264E-747B-4A66-8046-612678D808F9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717177" y="3540125"/>
            <a:ext cx="3931826" cy="23209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928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176" y="1825625"/>
            <a:ext cx="5302624" cy="410604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329518" cy="410604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F8F0A-BF6E-4D9C-AD55-2498D0C6878B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6B49-84E6-448B-9038-CA3D36FF2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73677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4CE9B-FC86-4B75-8677-1AF147A5D684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83358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176" y="1825625"/>
            <a:ext cx="5302624" cy="410604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329518" cy="410604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591D8-9B02-4B28-8EF4-3003DE7E4109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52661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176" y="1681163"/>
            <a:ext cx="5280399" cy="82391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3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7176" y="2505075"/>
            <a:ext cx="5280399" cy="343454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329518" cy="823912"/>
          </a:xfrm>
        </p:spPr>
        <p:txBody>
          <a:bodyPr anchor="t" anchorCtr="0"/>
          <a:lstStyle>
            <a:lvl1pPr marL="0" indent="0">
              <a:buNone/>
              <a:defRPr sz="3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329518" cy="343454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E9AC3-29A7-447C-985A-56B968AD79CC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59062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Onl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9103-F9E0-4F46-ADC2-B8CD67C56AE7}" type="datetime1">
              <a:rPr lang="en-US" smtClean="0"/>
              <a:pPr/>
              <a:t>2/10/2023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046951"/>
      </p:ext>
    </p:extLst>
  </p:cSld>
  <p:clrMapOvr>
    <a:masterClrMapping/>
  </p:clrMapOvr>
  <p:hf hd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F8147-9298-48DB-8898-31538F48B62E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717176" y="659958"/>
            <a:ext cx="10784542" cy="5398936"/>
          </a:xfrm>
          <a:noFill/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15890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rge Typ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848895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499125"/>
            <a:ext cx="9144000" cy="2387600"/>
          </a:xfrm>
        </p:spPr>
        <p:txBody>
          <a:bodyPr anchor="b">
            <a:noAutofit/>
          </a:bodyPr>
          <a:lstStyle>
            <a:lvl1pPr algn="ctr">
              <a:defRPr sz="12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B781-A755-4819-BC29-540BFF075356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60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07165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llow U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 descr="Decorative line break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70" y="3848895"/>
            <a:ext cx="1286259" cy="2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499125"/>
            <a:ext cx="9144000" cy="2387600"/>
          </a:xfrm>
        </p:spPr>
        <p:txBody>
          <a:bodyPr anchor="b">
            <a:noAutofit/>
          </a:bodyPr>
          <a:lstStyle>
            <a:lvl1pPr algn="ctr">
              <a:defRPr sz="12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B781-A755-4819-BC29-540BFF075356}" type="datetime1">
              <a:rPr lang="en-US" smtClean="0"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 descr="Twitter ico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290" y="4043402"/>
            <a:ext cx="500040" cy="500040"/>
          </a:xfrm>
          <a:prstGeom prst="rect">
            <a:avLst/>
          </a:prstGeom>
        </p:spPr>
      </p:pic>
      <p:pic>
        <p:nvPicPr>
          <p:cNvPr id="12" name="Picture 11" descr="Facebook ico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960" y="4043402"/>
            <a:ext cx="500040" cy="50004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718290" y="4043402"/>
            <a:ext cx="6806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solidFill>
                  <a:schemeClr val="accent1"/>
                </a:solidFill>
              </a:rPr>
              <a:t>twitter.com/</a:t>
            </a:r>
            <a:r>
              <a:rPr lang="en-US" sz="2400" dirty="0" err="1" smtClean="0">
                <a:solidFill>
                  <a:schemeClr val="accent1"/>
                </a:solidFill>
              </a:rPr>
              <a:t>ORDeptEd</a:t>
            </a:r>
            <a:r>
              <a:rPr lang="en-US" sz="2400" dirty="0" smtClean="0">
                <a:solidFill>
                  <a:schemeClr val="accent1"/>
                </a:solidFill>
              </a:rPr>
              <a:t> | fb.com/</a:t>
            </a:r>
            <a:r>
              <a:rPr lang="en-US" sz="2400" dirty="0" err="1" smtClean="0">
                <a:solidFill>
                  <a:schemeClr val="accent1"/>
                </a:solidFill>
              </a:rPr>
              <a:t>ORDeptEd</a:t>
            </a:r>
            <a:endParaRPr lang="en-US" sz="2400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724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176" y="1681163"/>
            <a:ext cx="5280399" cy="82391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3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7176" y="2505075"/>
            <a:ext cx="5280399" cy="343454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329518" cy="823912"/>
          </a:xfrm>
        </p:spPr>
        <p:txBody>
          <a:bodyPr anchor="t" anchorCtr="0"/>
          <a:lstStyle>
            <a:lvl1pPr marL="0" indent="0">
              <a:buNone/>
              <a:defRPr sz="3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329518" cy="343454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F8F0A-BF6E-4D9C-AD55-2498D0C6878B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6B49-84E6-448B-9038-CA3D36FF221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884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F8F0A-BF6E-4D9C-AD55-2498D0C6878B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6B49-84E6-448B-9038-CA3D36FF221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017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F8F0A-BF6E-4D9C-AD55-2498D0C6878B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6B49-84E6-448B-9038-CA3D36FF221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717176" y="659958"/>
            <a:ext cx="10784542" cy="5398936"/>
          </a:xfrm>
          <a:noFill/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09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9104108" cy="102646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63F8F0A-BF6E-4D9C-AD55-2498D0C6878B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BB36B49-84E6-448B-9038-CA3D36FF221E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Decorative line break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0" y="1558360"/>
            <a:ext cx="1286259" cy="24384"/>
          </a:xfrm>
          <a:prstGeom prst="rect">
            <a:avLst/>
          </a:prstGeom>
        </p:spPr>
      </p:pic>
      <p:pic>
        <p:nvPicPr>
          <p:cNvPr id="9" name="Picture 8" descr="School Safety and Emergency Management logo. By the Oregon Department of Education. Outline of the state of Oregon with a stick figure tree in the middle. " title="SSEM Logo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284" y="215153"/>
            <a:ext cx="1920240" cy="192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897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9104108" cy="102646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7879103-F9E0-4F46-ADC2-B8CD67C56AE7}" type="datetime1">
              <a:rPr lang="en-US" smtClean="0"/>
              <a:pPr/>
              <a:t>2/10/2023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Decorative line break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0" y="1558360"/>
            <a:ext cx="1286259" cy="24384"/>
          </a:xfrm>
          <a:prstGeom prst="rect">
            <a:avLst/>
          </a:prstGeom>
        </p:spPr>
      </p:pic>
      <p:pic>
        <p:nvPicPr>
          <p:cNvPr id="9" name="Picture 8" descr="School Safety and Emergency Management logo. By the Oregon Department of Education. Outline of the state of Oregon with a stick figure tree in the middle. " title="SSEM Logo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284" y="215153"/>
            <a:ext cx="1920240" cy="192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477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9104108" cy="102646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7879103-F9E0-4F46-ADC2-B8CD67C56AE7}" type="datetime1">
              <a:rPr lang="en-US" smtClean="0"/>
              <a:pPr/>
              <a:t>2/10/2023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Decorative line break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0" y="1558360"/>
            <a:ext cx="1286259" cy="24384"/>
          </a:xfrm>
          <a:prstGeom prst="rect">
            <a:avLst/>
          </a:prstGeom>
        </p:spPr>
      </p:pic>
      <p:pic>
        <p:nvPicPr>
          <p:cNvPr id="9" name="Picture 8" descr="School Safety and Emergency Management logo. By the Oregon Department of Education. Outline of the state of Oregon with a stick figure tree in the middle. " title="SSEM Logo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284" y="215153"/>
            <a:ext cx="1920240" cy="192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600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442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9104108" cy="102646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7879103-F9E0-4F46-ADC2-B8CD67C56AE7}" type="datetime1">
              <a:rPr lang="en-US" smtClean="0"/>
              <a:pPr/>
              <a:t>2/10/2023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Decorative line break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0" y="1558360"/>
            <a:ext cx="1286259" cy="24384"/>
          </a:xfrm>
          <a:prstGeom prst="rect">
            <a:avLst/>
          </a:prstGeom>
        </p:spPr>
      </p:pic>
      <p:pic>
        <p:nvPicPr>
          <p:cNvPr id="9" name="Picture 8" descr="School Safety and Emergency Management logo. By the Oregon Department of Education. Outline of the state of Oregon with a stick figure tree in the middle. " title="SSEM Logo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284" y="215153"/>
            <a:ext cx="1920240" cy="192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090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9104108" cy="102646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7879103-F9E0-4F46-ADC2-B8CD67C56AE7}" type="datetime1">
              <a:rPr lang="en-US" smtClean="0"/>
              <a:pPr/>
              <a:t>2/10/2023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Decorative line break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0" y="1558360"/>
            <a:ext cx="1286259" cy="24384"/>
          </a:xfrm>
          <a:prstGeom prst="rect">
            <a:avLst/>
          </a:prstGeom>
        </p:spPr>
      </p:pic>
      <p:pic>
        <p:nvPicPr>
          <p:cNvPr id="9" name="Picture 8" descr="School Safety and Emergency Management logo. By the Oregon Department of Education. Outline of the state of Oregon with a stick figure tree in the middle. " title="SSEM Logo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284" y="215153"/>
            <a:ext cx="1920240" cy="192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216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7176" y="457200"/>
            <a:ext cx="9104108" cy="102646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7879103-F9E0-4F46-ADC2-B8CD67C56AE7}" type="datetime1">
              <a:rPr lang="en-US" smtClean="0"/>
              <a:pPr/>
              <a:t>2/10/2023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57F5B69-6281-4C1F-8C38-6DA0F56DA43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Decorative line break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0" y="1558360"/>
            <a:ext cx="1286259" cy="24384"/>
          </a:xfrm>
          <a:prstGeom prst="rect">
            <a:avLst/>
          </a:prstGeom>
        </p:spPr>
      </p:pic>
      <p:pic>
        <p:nvPicPr>
          <p:cNvPr id="11" name="Picture 10" descr="School Safety and Emergency Management logo. By the Oregon Department of Education. Outline of the state of Oregon with a stick figure tree in the middle. " title="SSEM Logo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284" y="215153"/>
            <a:ext cx="1920240" cy="192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618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training.fema.gov/emiweb/is/is100c/english/handouts/ics_for_schools.pdf" TargetMode="External"/><Relationship Id="rId2" Type="http://schemas.openxmlformats.org/officeDocument/2006/relationships/hyperlink" Target="https://www.oregon.gov/ode/schools-and-districts/grants/Documents/Office%20of%20School%20Facilities/SSEM/Training/Free%20Online%20Training_FEMA.pdf" TargetMode="Externa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egon.gov/ode/schools-and-districts/grants/Pages/School-Safety-and-Emergency-Management-Contacts.aspx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iloveuguys.org/The-Standard-Response-Protocol.html" TargetMode="External"/><Relationship Id="rId3" Type="http://schemas.openxmlformats.org/officeDocument/2006/relationships/image" Target="../media/image9.gif"/><Relationship Id="rId7" Type="http://schemas.openxmlformats.org/officeDocument/2006/relationships/image" Target="../media/image1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2.gif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Incident Command System</a:t>
            </a:r>
            <a:br>
              <a:rPr lang="en-US" dirty="0" smtClean="0"/>
            </a:br>
            <a:r>
              <a:rPr lang="en-US" dirty="0" smtClean="0"/>
              <a:t>for Schools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/>
              <a:t>Presenter</a:t>
            </a:r>
          </a:p>
          <a:p>
            <a:r>
              <a:rPr lang="en-US" altLang="en-US" dirty="0"/>
              <a:t>Date</a:t>
            </a:r>
          </a:p>
          <a:p>
            <a:r>
              <a:rPr lang="en-US" altLang="en-US" dirty="0"/>
              <a:t>Conference/Meeting Name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3063" y="3602038"/>
            <a:ext cx="2394857" cy="239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643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Unity of Command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7176" y="1825625"/>
            <a:ext cx="6213013" cy="410901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People should only report to one person!</a:t>
            </a:r>
          </a:p>
          <a:p>
            <a:r>
              <a:rPr lang="en-US" dirty="0" smtClean="0"/>
              <a:t>Multiple supervisors for individuals can end up confusing a response effort with contradictory instruction.</a:t>
            </a:r>
          </a:p>
          <a:p>
            <a:r>
              <a:rPr lang="en-US" dirty="0" smtClean="0"/>
              <a:t>Ensure your teachers and staff know who their one person is who they report to during an emergency.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10</a:t>
            </a:fld>
            <a:endParaRPr lang="en-US" dirty="0"/>
          </a:p>
        </p:txBody>
      </p:sp>
      <p:pic>
        <p:nvPicPr>
          <p:cNvPr id="6" name="Picture 2" descr="A group of firefighters gather outside for instruction." title="First responders traini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45598" y="2363925"/>
            <a:ext cx="3817439" cy="25449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6535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Span of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7176" y="1825625"/>
            <a:ext cx="6020508" cy="410901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Golden Ratio: 1 to 5.</a:t>
            </a:r>
          </a:p>
          <a:p>
            <a:r>
              <a:rPr lang="en-US" dirty="0" smtClean="0"/>
              <a:t>Having 20 or more students in a classroom is one thing; having 20 teachers report to one assistant principle is another: don’t do that!</a:t>
            </a:r>
          </a:p>
          <a:p>
            <a:r>
              <a:rPr lang="en-US" dirty="0" smtClean="0"/>
              <a:t>Ways to organize this:</a:t>
            </a:r>
          </a:p>
          <a:p>
            <a:pPr lvl="1"/>
            <a:r>
              <a:rPr lang="en-US" dirty="0" smtClean="0"/>
              <a:t>Have response teams that collect attendance or status for reporting.</a:t>
            </a:r>
          </a:p>
          <a:p>
            <a:pPr lvl="1"/>
            <a:r>
              <a:rPr lang="en-US" dirty="0" smtClean="0"/>
              <a:t>Organize your assembly areas by teams.</a:t>
            </a:r>
          </a:p>
          <a:p>
            <a:pPr lvl="1"/>
            <a:r>
              <a:rPr lang="en-US" dirty="0" smtClean="0"/>
              <a:t>English Department as one accountability team; Science Department as another…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11</a:t>
            </a:fld>
            <a:endParaRPr lang="en-US" dirty="0"/>
          </a:p>
        </p:txBody>
      </p:sp>
      <p:pic>
        <p:nvPicPr>
          <p:cNvPr id="6" name="Picture 2" descr="A teacher raises her hand during instruction with students outside." title="Raise your hand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933" y="2319687"/>
            <a:ext cx="4291713" cy="30223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95979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Unified Command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7176" y="1825625"/>
            <a:ext cx="6630108" cy="4314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Less impactful for schools; a big deal for districts!</a:t>
            </a:r>
          </a:p>
          <a:p>
            <a:r>
              <a:rPr lang="en-US" dirty="0" smtClean="0"/>
              <a:t>The fire department owns the fire. You own the students.</a:t>
            </a:r>
          </a:p>
          <a:p>
            <a:r>
              <a:rPr lang="en-US" dirty="0" smtClean="0"/>
              <a:t>District should have a plan to coordinate their response (such as communication and reunification) in a Unified Command:</a:t>
            </a:r>
          </a:p>
          <a:p>
            <a:pPr lvl="1"/>
            <a:r>
              <a:rPr lang="en-US" dirty="0" smtClean="0"/>
              <a:t>Schools know how they communicate with parents.</a:t>
            </a:r>
          </a:p>
          <a:p>
            <a:pPr lvl="1"/>
            <a:r>
              <a:rPr lang="en-US" dirty="0" smtClean="0"/>
              <a:t>Schools know how they transport and reunify students.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12</a:t>
            </a:fld>
            <a:endParaRPr lang="en-US" dirty="0"/>
          </a:p>
        </p:txBody>
      </p:sp>
      <p:pic>
        <p:nvPicPr>
          <p:cNvPr id="6" name="Picture 5" descr="Looks like an administrator is organizing providing direction to some students." title="Administrator Speaking With Student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284" y="2566567"/>
            <a:ext cx="3764775" cy="28235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43956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ICS: Keep in Mind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1263" y="1825625"/>
            <a:ext cx="6708607" cy="4314168"/>
          </a:xfrm>
        </p:spPr>
        <p:txBody>
          <a:bodyPr>
            <a:normAutofit/>
          </a:bodyPr>
          <a:lstStyle/>
          <a:p>
            <a:pPr marL="0" lvl="0" indent="0">
              <a:spcBef>
                <a:spcPts val="100"/>
              </a:spcBef>
              <a:buNone/>
              <a:defRPr/>
            </a:pPr>
            <a:r>
              <a:rPr lang="en-US" sz="2800" b="1" dirty="0"/>
              <a:t>When an ICS is established for an incident or event in a school:</a:t>
            </a:r>
          </a:p>
          <a:p>
            <a:pPr marL="342900" lvl="0" indent="-342900">
              <a:spcBef>
                <a:spcPts val="100"/>
              </a:spcBef>
              <a:defRPr/>
            </a:pPr>
            <a:r>
              <a:rPr lang="en-US" dirty="0" smtClean="0"/>
              <a:t>Know who your “Incident Commander” and team leads are before an incident (not always the principle).</a:t>
            </a:r>
            <a:endParaRPr lang="en-US" dirty="0"/>
          </a:p>
          <a:p>
            <a:pPr marL="342900" lvl="0" indent="-342900">
              <a:spcBef>
                <a:spcPts val="100"/>
              </a:spcBef>
              <a:defRPr/>
            </a:pPr>
            <a:r>
              <a:rPr lang="en-US" dirty="0"/>
              <a:t>The ICS structure is different from the daily administrative structure in order to avoid confusion over whom you should take direction from.</a:t>
            </a:r>
          </a:p>
          <a:p>
            <a:pPr marL="342900" lvl="0" indent="-342900">
              <a:spcBef>
                <a:spcPts val="100"/>
              </a:spcBef>
              <a:defRPr/>
            </a:pPr>
            <a:r>
              <a:rPr lang="en-US" dirty="0"/>
              <a:t>The supervisors of the Incident Command should use the correct ICS titles; these will be different from their daily school position titles.</a:t>
            </a:r>
            <a:endParaRPr lang="en-US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13</a:t>
            </a:fld>
            <a:endParaRPr lang="en-US" dirty="0"/>
          </a:p>
        </p:txBody>
      </p:sp>
      <p:pic>
        <p:nvPicPr>
          <p:cNvPr id="6" name="Picture 2" descr="National guardsmen and other emergency personnel are coordinating an emergency response inside a tent. " title="A look inside an emergency operations center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89871" y="2059636"/>
            <a:ext cx="3638550" cy="3640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42743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You Fit Into 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7176" y="1745414"/>
            <a:ext cx="10812378" cy="46233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/>
              <a:t>Initial Response:</a:t>
            </a:r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en-US" sz="2200" dirty="0"/>
              <a:t>Eventually, police, fire, emergency medical services or another external agency will manage response to the incident. </a:t>
            </a:r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en-US" sz="2200" dirty="0" smtClean="0"/>
              <a:t>The people already in the building will respond first: </a:t>
            </a:r>
            <a:r>
              <a:rPr lang="en-US" sz="2200" dirty="0"/>
              <a:t>you!</a:t>
            </a:r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en-US" sz="2200" dirty="0"/>
              <a:t>You must act as a bridge from the time of initial response until first-responders arrive. </a:t>
            </a:r>
          </a:p>
          <a:p>
            <a:endParaRPr lang="en-US" sz="1800" dirty="0"/>
          </a:p>
          <a:p>
            <a:pPr marL="0" indent="0">
              <a:buNone/>
            </a:pPr>
            <a:r>
              <a:rPr lang="en-US" b="1" dirty="0" smtClean="0"/>
              <a:t>Remember:</a:t>
            </a:r>
            <a:endParaRPr lang="en-US" b="1" dirty="0"/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en-US" sz="2200" dirty="0" smtClean="0"/>
              <a:t>Keep the response language simple and in plain English (first responders don’t know your acronyms).</a:t>
            </a:r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en-US" sz="2200" dirty="0" smtClean="0"/>
              <a:t>One person only reports to one supervisor.</a:t>
            </a:r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en-US" sz="2200" dirty="0" smtClean="0"/>
              <a:t>Don’t overwhelm your team leads or supervisors! Try to keep it to five or fewer people per supervisor.</a:t>
            </a:r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en-US" sz="2200" dirty="0" smtClean="0"/>
              <a:t>Coordinate your activities with your first responders before, during and after.</a:t>
            </a:r>
            <a:endParaRPr lang="en-US" sz="22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7049894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ICS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Recommended Training Resources for Schools:</a:t>
            </a:r>
          </a:p>
          <a:p>
            <a:r>
              <a:rPr lang="en-US" dirty="0" smtClean="0"/>
              <a:t>List of free online courses on ICS: </a:t>
            </a: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www.oregon.gov/ode/schools-and-districts/grants/Documents/Office%20of%20School%20Facilities/SSEM/Training/Free%20Online%20Training_FEMA.pdf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/>
              <a:t>Federal Emergency Management Agency Resources: </a:t>
            </a:r>
          </a:p>
          <a:p>
            <a:r>
              <a:rPr lang="en-US" dirty="0" smtClean="0"/>
              <a:t>A </a:t>
            </a:r>
            <a:r>
              <a:rPr lang="en-US" dirty="0"/>
              <a:t>brief (8-page) document that explains ICS in a school environment: </a:t>
            </a: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training.fema.gov/emiweb/is/is100c/english/handouts/ics_for_schools.pdf</a:t>
            </a:r>
            <a:r>
              <a:rPr lang="en-US" dirty="0" smtClean="0"/>
              <a:t>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6865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We’re Here to Help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16</a:t>
            </a:fld>
            <a:endParaRPr lang="en-US" dirty="0"/>
          </a:p>
        </p:txBody>
      </p:sp>
      <p:pic>
        <p:nvPicPr>
          <p:cNvPr id="6" name="Picture 5" descr="Helicopter landing on a sports field to provide relief support durring an emergency response." title="Coast Guard Helicopter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3995" y="2094177"/>
            <a:ext cx="2170094" cy="14467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535313" y="1965262"/>
            <a:ext cx="6699676" cy="1364127"/>
          </a:xfrm>
          <a:prstGeom prst="rect">
            <a:avLst/>
          </a:prstGeom>
        </p:spPr>
        <p:txBody>
          <a:bodyPr vert="horz" wrap="square" lIns="52994" tIns="26497" rIns="52994" bIns="26497" numCol="1" spcCol="0" rtlCol="0">
            <a:sp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Char char="•"/>
              <a:defRPr/>
            </a:pPr>
            <a:r>
              <a:rPr lang="en-US" sz="2400" b="1" dirty="0"/>
              <a:t>School Safety and Emergency </a:t>
            </a:r>
            <a:r>
              <a:rPr lang="en-US" sz="2400" b="1" dirty="0" smtClean="0"/>
              <a:t>Management:</a:t>
            </a:r>
            <a:endParaRPr lang="en-US" sz="2400" b="1" dirty="0"/>
          </a:p>
          <a:p>
            <a:pPr lvl="1">
              <a:buFont typeface="Arial" charset="0"/>
              <a:buChar char="•"/>
              <a:defRPr/>
            </a:pPr>
            <a:r>
              <a:rPr lang="en-US" sz="2200" dirty="0"/>
              <a:t>Provide support to the schools and school districts in Oregon for the development and implementation of high-quality emergency operations plans.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87003" y="3700177"/>
            <a:ext cx="3904785" cy="1433297"/>
          </a:xfrm>
          <a:prstGeom prst="rect">
            <a:avLst/>
          </a:prstGeom>
        </p:spPr>
        <p:txBody>
          <a:bodyPr vert="horz" lIns="62345" tIns="31173" rIns="62345" bIns="31173" rtlCol="0">
            <a:noAutofit/>
          </a:bodyPr>
          <a:lstStyle>
            <a:lvl1pPr marL="194304" indent="-194304" algn="l" defTabSz="777218" rtl="0" eaLnBrk="1" latinLnBrk="0" hangingPunct="1">
              <a:lnSpc>
                <a:spcPct val="90000"/>
              </a:lnSpc>
              <a:spcBef>
                <a:spcPts val="850"/>
              </a:spcBef>
              <a:buFont typeface="Arial" panose="020B0604020202020204" pitchFamily="34" charset="0"/>
              <a:buChar char="•"/>
              <a:defRPr sz="2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2913" indent="-194304" algn="l" defTabSz="777218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1522" indent="-194304" algn="l" defTabSz="777218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0131" indent="-194304" algn="l" defTabSz="777218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48740" indent="-194304" algn="l" defTabSz="777218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37348" indent="-194304" algn="l" defTabSz="777218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25958" indent="-194304" algn="l" defTabSz="777218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4565" indent="-194304" algn="l" defTabSz="777218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03175" indent="-194304" algn="l" defTabSz="777218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b="1" dirty="0" smtClean="0"/>
              <a:t>Contact</a:t>
            </a:r>
            <a:r>
              <a:rPr lang="en-US" sz="2400" b="1" dirty="0"/>
              <a:t>:</a:t>
            </a:r>
          </a:p>
          <a:p>
            <a:pPr lvl="1">
              <a:defRPr/>
            </a:pPr>
            <a:r>
              <a:rPr lang="en-US" sz="2200" dirty="0"/>
              <a:t>Visit our </a:t>
            </a:r>
            <a:r>
              <a:rPr lang="en-US" sz="2200" dirty="0">
                <a:hlinkClick r:id="rId3"/>
              </a:rPr>
              <a:t>contacts page</a:t>
            </a:r>
            <a:r>
              <a:rPr lang="en-US" sz="2200" dirty="0"/>
              <a:t> to connect with your regional trainer.</a:t>
            </a:r>
          </a:p>
        </p:txBody>
      </p:sp>
      <p:pic>
        <p:nvPicPr>
          <p:cNvPr id="9" name="Picture 8" descr="A forest burns in the background of a creek with animals taking refuge in the water." title="Forest Fire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4991" y="3381704"/>
            <a:ext cx="2246293" cy="13870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9" descr="School children are leaving school grounds, single file, with a teacher." title="School Crossi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9312" y="4591327"/>
            <a:ext cx="1854777" cy="12369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1380888" y="5588757"/>
            <a:ext cx="4040581" cy="400071"/>
          </a:xfrm>
          <a:prstGeom prst="rect">
            <a:avLst/>
          </a:prstGeom>
        </p:spPr>
        <p:txBody>
          <a:bodyPr vert="horz" lIns="62345" tIns="31173" rIns="62345" bIns="31173" rtlCol="0">
            <a:noAutofit/>
          </a:bodyPr>
          <a:lstStyle>
            <a:lvl1pPr marL="194304" indent="-194304" algn="l" defTabSz="777218" rtl="0" eaLnBrk="1" latinLnBrk="0" hangingPunct="1">
              <a:lnSpc>
                <a:spcPct val="90000"/>
              </a:lnSpc>
              <a:spcBef>
                <a:spcPts val="850"/>
              </a:spcBef>
              <a:buFont typeface="Arial" panose="020B0604020202020204" pitchFamily="34" charset="0"/>
              <a:buChar char="•"/>
              <a:defRPr sz="2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2913" indent="-194304" algn="l" defTabSz="777218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1522" indent="-194304" algn="l" defTabSz="777218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0131" indent="-194304" algn="l" defTabSz="777218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48740" indent="-194304" algn="l" defTabSz="777218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37348" indent="-194304" algn="l" defTabSz="777218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25958" indent="-194304" algn="l" defTabSz="777218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4565" indent="-194304" algn="l" defTabSz="777218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03175" indent="-194304" algn="l" defTabSz="777218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en-US" sz="2400" b="1" dirty="0"/>
              <a:t>We will come to you!</a:t>
            </a:r>
            <a:endParaRPr lang="en-US" sz="2400" dirty="0"/>
          </a:p>
        </p:txBody>
      </p:sp>
      <p:pic>
        <p:nvPicPr>
          <p:cNvPr id="12" name="Picture 11" descr="C:\Users\haislipa\AppData\Local\Microsoft\Windows\INetCache\Content.MSO\97701A7E.tmp">
            <a:hlinkClick r:id="rId3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530" y="3784672"/>
            <a:ext cx="1702676" cy="17026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0291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 dirty="0"/>
              <a:t>Today’s Agenda</a:t>
            </a:r>
          </a:p>
          <a:p>
            <a:r>
              <a:rPr lang="en-US" dirty="0"/>
              <a:t>Before we begin</a:t>
            </a:r>
          </a:p>
          <a:p>
            <a:r>
              <a:rPr lang="en-US" dirty="0"/>
              <a:t>Purpose of the ICS</a:t>
            </a:r>
          </a:p>
          <a:p>
            <a:r>
              <a:rPr lang="en-US" dirty="0"/>
              <a:t>Structure of the ICS</a:t>
            </a:r>
          </a:p>
          <a:p>
            <a:r>
              <a:rPr lang="en-US" dirty="0"/>
              <a:t>ICS: Key </a:t>
            </a:r>
            <a:r>
              <a:rPr lang="en-US" dirty="0" smtClean="0"/>
              <a:t>Concepts</a:t>
            </a:r>
          </a:p>
          <a:p>
            <a:r>
              <a:rPr lang="en-US" dirty="0" smtClean="0"/>
              <a:t>How to apply the key concepts.</a:t>
            </a:r>
            <a:endParaRPr lang="en-US" dirty="0"/>
          </a:p>
          <a:p>
            <a:r>
              <a:rPr lang="en-US" dirty="0"/>
              <a:t>Where you fit into an ICS</a:t>
            </a:r>
          </a:p>
          <a:p>
            <a:r>
              <a:rPr lang="en-US" dirty="0"/>
              <a:t>Conclusion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71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Before We Begin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 dirty="0"/>
              <a:t>Coordination With Community Partners</a:t>
            </a:r>
          </a:p>
          <a:p>
            <a:r>
              <a:rPr lang="en-US" dirty="0"/>
              <a:t>Emergency management and first responders will be in your schools during an incident.</a:t>
            </a:r>
          </a:p>
          <a:p>
            <a:r>
              <a:rPr lang="en-US" dirty="0"/>
              <a:t>Prior coordination with them will ensure a smooth transition during an emergency. </a:t>
            </a:r>
          </a:p>
          <a:p>
            <a:r>
              <a:rPr lang="en-US" dirty="0"/>
              <a:t>Coordinate before an emergency happens so that first responders are not surprised by your school’s structure, environment or organization.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3</a:t>
            </a:fld>
            <a:endParaRPr lang="en-US" dirty="0"/>
          </a:p>
        </p:txBody>
      </p:sp>
      <p:pic>
        <p:nvPicPr>
          <p:cNvPr id="6" name="Picture 2" descr="A rainbow with a star at the end. &quot;The More You Know&quot; is printed atop the graphic." title="The More You Kno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549" y="4355352"/>
            <a:ext cx="4622902" cy="178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3012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of ICS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717175" y="1825625"/>
            <a:ext cx="6084677" cy="41060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600" b="1" dirty="0"/>
              <a:t>Incident Command System: Why?</a:t>
            </a:r>
          </a:p>
          <a:p>
            <a:r>
              <a:rPr lang="en-US" dirty="0"/>
              <a:t>Inadequate management is the leading cause of incident response failures.</a:t>
            </a:r>
          </a:p>
          <a:p>
            <a:r>
              <a:rPr lang="en-US" dirty="0"/>
              <a:t>Clear and definable command structure ensures unity of purpose during an incident.</a:t>
            </a:r>
          </a:p>
          <a:p>
            <a:r>
              <a:rPr lang="en-US" dirty="0"/>
              <a:t>The ICS is part of the National Incident Management System—part of a top-down approach.</a:t>
            </a:r>
          </a:p>
          <a:p>
            <a:r>
              <a:rPr lang="en-US" dirty="0"/>
              <a:t>The use of ICS is a requirement for all schools and school districts receiving emergency preparedness funding.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4</a:t>
            </a:fld>
            <a:endParaRPr lang="en-US" dirty="0"/>
          </a:p>
        </p:txBody>
      </p:sp>
      <p:pic>
        <p:nvPicPr>
          <p:cNvPr id="8" name="Picture 7" descr="See, these guys just can't wait to help you out!" title="Smiling First Responder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8703" y="2427097"/>
            <a:ext cx="3870805" cy="2903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0393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 of ICS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7176" y="1825625"/>
            <a:ext cx="10784542" cy="4683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 smtClean="0"/>
              <a:t>Incident Command System: How it is structured. </a:t>
            </a:r>
            <a:endParaRPr lang="en-US" sz="2800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5</a:t>
            </a:fld>
            <a:endParaRPr lang="en-US" dirty="0"/>
          </a:p>
        </p:txBody>
      </p:sp>
      <p:grpSp>
        <p:nvGrpSpPr>
          <p:cNvPr id="6" name="Group 5" descr="The incident commander has a command staff that includes the public information officer, the safety officer and the liaison officer. The incident commander will also have an operations section, a planning section, a logistics section, and a finance or administrative section." title="Graphic of the Incident Command Structure"/>
          <p:cNvGrpSpPr/>
          <p:nvPr/>
        </p:nvGrpSpPr>
        <p:grpSpPr>
          <a:xfrm>
            <a:off x="1414772" y="2436233"/>
            <a:ext cx="9389350" cy="3561347"/>
            <a:chOff x="239753" y="2853992"/>
            <a:chExt cx="8827540" cy="3177306"/>
          </a:xfrm>
        </p:grpSpPr>
        <p:cxnSp>
          <p:nvCxnSpPr>
            <p:cNvPr id="7" name="Straight Connector 6"/>
            <p:cNvCxnSpPr/>
            <p:nvPr/>
          </p:nvCxnSpPr>
          <p:spPr>
            <a:xfrm flipH="1">
              <a:off x="4021394" y="3338735"/>
              <a:ext cx="6133" cy="2285317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>
              <a:stCxn id="10" idx="3"/>
              <a:endCxn id="13" idx="1"/>
            </p:cNvCxnSpPr>
            <p:nvPr/>
          </p:nvCxnSpPr>
          <p:spPr>
            <a:xfrm flipV="1">
              <a:off x="2251433" y="5777175"/>
              <a:ext cx="4438420" cy="3008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3526828" y="2853992"/>
              <a:ext cx="2651760" cy="484743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 smtClean="0">
                  <a:solidFill>
                    <a:schemeClr val="tx1"/>
                  </a:solidFill>
                </a:rPr>
                <a:t>Incident Commander</a:t>
              </a:r>
              <a:endParaRPr lang="en-US" sz="2200" b="1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39753" y="5537811"/>
              <a:ext cx="2011680" cy="484743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 smtClean="0">
                  <a:solidFill>
                    <a:schemeClr val="tx1"/>
                  </a:solidFill>
                </a:rPr>
                <a:t>Operations</a:t>
              </a:r>
              <a:endParaRPr lang="en-US" sz="2200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379642" y="5537810"/>
              <a:ext cx="2011680" cy="484743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 smtClean="0">
                  <a:solidFill>
                    <a:schemeClr val="tx1"/>
                  </a:solidFill>
                </a:rPr>
                <a:t>Planning</a:t>
              </a:r>
              <a:endParaRPr lang="en-US" sz="2200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516913" y="5546555"/>
              <a:ext cx="2011680" cy="484743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 smtClean="0">
                  <a:solidFill>
                    <a:schemeClr val="tx1"/>
                  </a:solidFill>
                </a:rPr>
                <a:t>Logistics</a:t>
              </a:r>
              <a:endParaRPr lang="en-US" sz="2200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689853" y="5534803"/>
              <a:ext cx="2377440" cy="484743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 smtClean="0">
                  <a:solidFill>
                    <a:schemeClr val="tx1"/>
                  </a:solidFill>
                </a:rPr>
                <a:t>Finance/ Admin</a:t>
              </a:r>
              <a:endParaRPr lang="en-US" sz="2200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512506" y="3589932"/>
              <a:ext cx="2011680" cy="484743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 smtClean="0">
                  <a:solidFill>
                    <a:schemeClr val="tx1"/>
                  </a:solidFill>
                </a:rPr>
                <a:t>PIO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516913" y="4195671"/>
              <a:ext cx="2011680" cy="484743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 smtClean="0">
                  <a:solidFill>
                    <a:schemeClr val="tx1"/>
                  </a:solidFill>
                </a:rPr>
                <a:t>Safety</a:t>
              </a:r>
              <a:endParaRPr lang="en-US" sz="2200" dirty="0">
                <a:solidFill>
                  <a:schemeClr val="tx1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516913" y="4810615"/>
              <a:ext cx="2011680" cy="484743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 smtClean="0">
                  <a:solidFill>
                    <a:schemeClr val="tx1"/>
                  </a:solidFill>
                </a:rPr>
                <a:t>Liaison</a:t>
              </a:r>
              <a:endParaRPr lang="en-US" sz="2200" dirty="0">
                <a:solidFill>
                  <a:schemeClr val="tx1"/>
                </a:solidFill>
              </a:endParaRPr>
            </a:p>
          </p:txBody>
        </p:sp>
        <p:cxnSp>
          <p:nvCxnSpPr>
            <p:cNvPr id="17" name="Straight Connector 16"/>
            <p:cNvCxnSpPr>
              <a:endCxn id="14" idx="1"/>
            </p:cNvCxnSpPr>
            <p:nvPr/>
          </p:nvCxnSpPr>
          <p:spPr>
            <a:xfrm>
              <a:off x="4021394" y="3832303"/>
              <a:ext cx="491112" cy="1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endCxn id="15" idx="1"/>
            </p:cNvCxnSpPr>
            <p:nvPr/>
          </p:nvCxnSpPr>
          <p:spPr>
            <a:xfrm>
              <a:off x="4021642" y="4430850"/>
              <a:ext cx="495271" cy="7193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endCxn id="16" idx="1"/>
            </p:cNvCxnSpPr>
            <p:nvPr/>
          </p:nvCxnSpPr>
          <p:spPr>
            <a:xfrm>
              <a:off x="4021394" y="5052986"/>
              <a:ext cx="495519" cy="1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98338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 of ICS (explained)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 dirty="0"/>
              <a:t>Incident Command System: How it is structured</a:t>
            </a:r>
          </a:p>
          <a:p>
            <a:r>
              <a:rPr lang="en-US" dirty="0"/>
              <a:t>The ICS is adaptable and scalable—you only activate the sections you need.</a:t>
            </a:r>
          </a:p>
          <a:p>
            <a:r>
              <a:rPr lang="en-US" dirty="0"/>
              <a:t>The incident commander is responsible for the work of the sections that are not independently staffed.</a:t>
            </a:r>
          </a:p>
          <a:p>
            <a:r>
              <a:rPr lang="en-US" dirty="0"/>
              <a:t>The command staff assists and advises the incident commander.</a:t>
            </a:r>
          </a:p>
          <a:p>
            <a:pPr lvl="1"/>
            <a:r>
              <a:rPr lang="en-US" dirty="0"/>
              <a:t>Public information officer.</a:t>
            </a:r>
          </a:p>
          <a:p>
            <a:pPr lvl="1"/>
            <a:r>
              <a:rPr lang="en-US" dirty="0"/>
              <a:t>Safety officer.</a:t>
            </a:r>
          </a:p>
          <a:p>
            <a:pPr lvl="1"/>
            <a:r>
              <a:rPr lang="en-US" dirty="0"/>
              <a:t>Liaison officer.</a:t>
            </a:r>
          </a:p>
          <a:p>
            <a:r>
              <a:rPr lang="en-US" dirty="0"/>
              <a:t>The departments engage in incident response.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901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 of ICS (sections)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7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17176" y="1856569"/>
            <a:ext cx="10961477" cy="4283224"/>
          </a:xfrm>
          <a:prstGeom prst="rect">
            <a:avLst/>
          </a:prstGeom>
        </p:spPr>
        <p:txBody>
          <a:bodyPr wrap="square" numCol="2" spcCol="18288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400" b="1" noProof="0" dirty="0" smtClean="0">
                <a:solidFill>
                  <a:schemeClr val="accent2"/>
                </a:solidFill>
                <a:latin typeface="Calibri"/>
              </a:rPr>
              <a:t>Operations Section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The operations section conducts the response.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en-US" sz="2400" dirty="0" smtClean="0">
                <a:solidFill>
                  <a:prstClr val="black"/>
                </a:solidFill>
                <a:latin typeface="Calibri"/>
              </a:rPr>
              <a:t>Likely the first section that will be set up during initial response.</a:t>
            </a:r>
            <a:endParaRPr lang="en-US" altLang="en-US" sz="2400" dirty="0">
              <a:solidFill>
                <a:prstClr val="black"/>
              </a:solidFill>
              <a:latin typeface="Calibri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/>
              </a:rPr>
              <a:t>Planning</a:t>
            </a:r>
            <a:r>
              <a:rPr kumimoji="0" lang="en-US" alt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/>
              </a:rPr>
              <a:t> Section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en-US" sz="2400" baseline="0" dirty="0" smtClean="0">
                <a:solidFill>
                  <a:prstClr val="black"/>
                </a:solidFill>
                <a:latin typeface="Calibri"/>
              </a:rPr>
              <a:t>The</a:t>
            </a:r>
            <a:r>
              <a:rPr lang="en-US" altLang="en-US" sz="2400" dirty="0" smtClean="0">
                <a:solidFill>
                  <a:prstClr val="black"/>
                </a:solidFill>
                <a:latin typeface="Calibri"/>
              </a:rPr>
              <a:t> planning section plans out the response.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Coordinates</a:t>
            </a:r>
            <a:r>
              <a:rPr kumimoji="0" lang="en-US" alt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with the other sections for continued response.</a:t>
            </a:r>
          </a:p>
          <a:p>
            <a:pPr lvl="0">
              <a:spcBef>
                <a:spcPts val="100"/>
              </a:spcBef>
              <a:defRPr/>
            </a:pPr>
            <a:r>
              <a:rPr lang="en-US" altLang="en-US" sz="2400" b="1" dirty="0" smtClean="0">
                <a:solidFill>
                  <a:schemeClr val="accent3"/>
                </a:solidFill>
              </a:rPr>
              <a:t>Logistics </a:t>
            </a:r>
            <a:r>
              <a:rPr lang="en-US" altLang="en-US" sz="2400" b="1" dirty="0">
                <a:solidFill>
                  <a:schemeClr val="accent3"/>
                </a:solidFill>
              </a:rPr>
              <a:t>Section</a:t>
            </a:r>
          </a:p>
          <a:p>
            <a:pPr marL="342900" lvl="0" indent="-342900">
              <a:spcBef>
                <a:spcPts val="1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400" noProof="0" dirty="0" smtClean="0">
                <a:solidFill>
                  <a:prstClr val="black"/>
                </a:solidFill>
              </a:rPr>
              <a:t>Responsible for supplying and providing function to the incident response.</a:t>
            </a:r>
          </a:p>
          <a:p>
            <a:pPr marL="342900" lvl="0" indent="-342900">
              <a:spcBef>
                <a:spcPts val="1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400" dirty="0" smtClean="0">
                <a:solidFill>
                  <a:prstClr val="black"/>
                </a:solidFill>
                <a:latin typeface="Calibri"/>
              </a:rPr>
              <a:t>Responsible </a:t>
            </a:r>
            <a:r>
              <a:rPr kumimoji="0" lang="en-US" altLang="en-US" sz="2400" b="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for communications, transportation and supply staging.</a:t>
            </a:r>
            <a:endParaRPr kumimoji="0" lang="en-US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  <a:p>
            <a:pPr lvl="0">
              <a:spcBef>
                <a:spcPts val="100"/>
              </a:spcBef>
              <a:defRPr/>
            </a:pPr>
            <a:endParaRPr lang="en-US" altLang="en-US" sz="2400" b="1" dirty="0" smtClean="0">
              <a:solidFill>
                <a:prstClr val="black"/>
              </a:solidFill>
            </a:endParaRPr>
          </a:p>
          <a:p>
            <a:pPr lvl="0">
              <a:spcBef>
                <a:spcPts val="100"/>
              </a:spcBef>
              <a:defRPr/>
            </a:pPr>
            <a:r>
              <a:rPr lang="en-US" altLang="en-US" sz="2400" b="1" dirty="0" smtClean="0">
                <a:solidFill>
                  <a:schemeClr val="accent5"/>
                </a:solidFill>
              </a:rPr>
              <a:t>Finance and Administration </a:t>
            </a:r>
            <a:r>
              <a:rPr lang="en-US" altLang="en-US" sz="2400" b="1" dirty="0">
                <a:solidFill>
                  <a:schemeClr val="accent5"/>
                </a:solidFill>
              </a:rPr>
              <a:t>Section</a:t>
            </a:r>
          </a:p>
          <a:p>
            <a:pPr marL="342900" lvl="0" indent="-342900">
              <a:spcBef>
                <a:spcPts val="1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400" dirty="0" smtClean="0">
                <a:solidFill>
                  <a:prstClr val="black"/>
                </a:solidFill>
              </a:rPr>
              <a:t>The finance and administration section ensures the bills get paid and people get tracked. </a:t>
            </a:r>
            <a:endParaRPr lang="en-US" alt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35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ICS: Key Concepts for Schools</a:t>
            </a:r>
            <a:endParaRPr lang="en-US" dirty="0"/>
          </a:p>
        </p:txBody>
      </p:sp>
      <p:pic>
        <p:nvPicPr>
          <p:cNvPr id="4" name="Picture 3" title="Three Arrows Coming Together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4" t="-6558" r="21205" b="2"/>
          <a:stretch/>
        </p:blipFill>
        <p:spPr>
          <a:xfrm>
            <a:off x="7588456" y="1953961"/>
            <a:ext cx="3263481" cy="240295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4553" y="1953961"/>
            <a:ext cx="6481889" cy="3567643"/>
          </a:xfrm>
          <a:prstGeom prst="rect">
            <a:avLst/>
          </a:prstGeom>
        </p:spPr>
        <p:txBody>
          <a:bodyPr wrap="square" numCol="1" spcCol="18288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200" b="1" noProof="0" dirty="0" smtClean="0">
                <a:solidFill>
                  <a:schemeClr val="accent2"/>
                </a:solidFill>
                <a:latin typeface="Calibri"/>
              </a:rPr>
              <a:t>Common Terminology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en-US" sz="2200" noProof="0" dirty="0" smtClean="0">
                <a:latin typeface="Calibri"/>
              </a:rPr>
              <a:t>Use plain English and avoid jargon. </a:t>
            </a:r>
            <a:endParaRPr lang="en-US" altLang="en-US" sz="2200" b="1" dirty="0">
              <a:solidFill>
                <a:schemeClr val="accent2"/>
              </a:solidFill>
              <a:latin typeface="Calibri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200" b="1" noProof="0" dirty="0" smtClean="0">
                <a:solidFill>
                  <a:schemeClr val="accent2"/>
                </a:solidFill>
                <a:latin typeface="Calibri"/>
              </a:rPr>
              <a:t>Unity </a:t>
            </a:r>
            <a:r>
              <a:rPr lang="en-US" altLang="en-US" sz="2200" b="1" noProof="0" dirty="0" smtClean="0">
                <a:solidFill>
                  <a:schemeClr val="accent2"/>
                </a:solidFill>
                <a:latin typeface="Calibri"/>
              </a:rPr>
              <a:t>of Command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Each person should only report to one supervisor to avoid</a:t>
            </a:r>
            <a:r>
              <a:rPr kumimoji="0" lang="en-US" altLang="en-US" sz="2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confusion.</a:t>
            </a:r>
            <a:endParaRPr lang="en-US" altLang="en-US" sz="2200" dirty="0">
              <a:solidFill>
                <a:prstClr val="black"/>
              </a:solidFill>
              <a:latin typeface="Calibri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/>
              </a:rPr>
              <a:t>Span of Control</a:t>
            </a:r>
            <a:endParaRPr kumimoji="0" lang="en-US" altLang="en-US" sz="2200" b="1" i="0" u="none" strike="noStrike" kern="1200" cap="none" spc="0" normalizeH="0" noProof="0" dirty="0" smtClean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Calibri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en-US" sz="2200" baseline="0" dirty="0" smtClean="0">
                <a:solidFill>
                  <a:prstClr val="black"/>
                </a:solidFill>
                <a:latin typeface="Calibri"/>
              </a:rPr>
              <a:t>A concept</a:t>
            </a:r>
            <a:r>
              <a:rPr lang="en-US" altLang="en-US" sz="2200" dirty="0" smtClean="0">
                <a:solidFill>
                  <a:prstClr val="black"/>
                </a:solidFill>
                <a:latin typeface="Calibri"/>
              </a:rPr>
              <a:t> that describes the appropriate ratio of people supervised per supervisor.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en-US" sz="2200" dirty="0">
              <a:solidFill>
                <a:prstClr val="black"/>
              </a:solidFill>
              <a:latin typeface="Calibri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en-US" sz="220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4553" y="4790610"/>
            <a:ext cx="10307383" cy="1397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00"/>
              </a:spcBef>
              <a:defRPr/>
            </a:pPr>
            <a:r>
              <a:rPr lang="en-US" altLang="en-US" sz="2200" b="1" dirty="0">
                <a:solidFill>
                  <a:srgbClr val="E26B2A"/>
                </a:solidFill>
              </a:rPr>
              <a:t>Unified Command</a:t>
            </a:r>
          </a:p>
          <a:p>
            <a:pPr marL="342900" lvl="0" indent="-342900">
              <a:spcBef>
                <a:spcPts val="1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200" dirty="0">
                <a:solidFill>
                  <a:prstClr val="black"/>
                </a:solidFill>
              </a:rPr>
              <a:t>When multiple organizations work together with independent </a:t>
            </a:r>
            <a:r>
              <a:rPr lang="en-US" altLang="en-US" sz="2200" dirty="0" smtClean="0">
                <a:solidFill>
                  <a:prstClr val="black"/>
                </a:solidFill>
              </a:rPr>
              <a:t>commands </a:t>
            </a:r>
            <a:r>
              <a:rPr lang="en-US" altLang="en-US" sz="2200" dirty="0">
                <a:solidFill>
                  <a:prstClr val="black"/>
                </a:solidFill>
              </a:rPr>
              <a:t>they </a:t>
            </a:r>
            <a:r>
              <a:rPr lang="en-US" altLang="en-US" sz="2200" dirty="0" smtClean="0">
                <a:solidFill>
                  <a:prstClr val="black"/>
                </a:solidFill>
              </a:rPr>
              <a:t>should work together to avoid conflicts of command.</a:t>
            </a:r>
            <a:endParaRPr lang="en-US" altLang="en-US" sz="22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84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Terminology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1010" y="1714564"/>
            <a:ext cx="7510708" cy="478224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 smtClean="0"/>
              <a:t>First: speak clearly.</a:t>
            </a:r>
          </a:p>
          <a:p>
            <a:r>
              <a:rPr lang="en-US" dirty="0" smtClean="0"/>
              <a:t>Use plain English when communicating.</a:t>
            </a:r>
          </a:p>
          <a:p>
            <a:r>
              <a:rPr lang="en-US" dirty="0" smtClean="0"/>
              <a:t>First responders might not know what an “IEP” is, but they might know what you mean if you say a student has a “Personal Emergency Evacuation Plan”. </a:t>
            </a:r>
          </a:p>
          <a:p>
            <a:pPr marL="0" indent="0">
              <a:buNone/>
            </a:pPr>
            <a:r>
              <a:rPr lang="en-US" sz="2800" b="1" dirty="0" smtClean="0"/>
              <a:t>Second: Standardize with simple language.</a:t>
            </a:r>
          </a:p>
          <a:p>
            <a:r>
              <a:rPr lang="en-US" dirty="0" smtClean="0"/>
              <a:t>School districts should set the policy for emergency response language for all schools. </a:t>
            </a:r>
          </a:p>
          <a:p>
            <a:r>
              <a:rPr lang="en-US" dirty="0" smtClean="0"/>
              <a:t>Make your emergency drill language standard for all schools.</a:t>
            </a:r>
          </a:p>
          <a:p>
            <a:r>
              <a:rPr lang="en-US" dirty="0" smtClean="0"/>
              <a:t>Share your response language and procedures with your first responders.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Oregon Department of Education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5B69-6281-4C1F-8C38-6DA0F56DA430}" type="slidenum">
              <a:rPr lang="en-US" smtClean="0"/>
              <a:t>9</a:t>
            </a:fld>
            <a:endParaRPr lang="en-US" dirty="0"/>
          </a:p>
        </p:txBody>
      </p:sp>
      <p:grpSp>
        <p:nvGrpSpPr>
          <p:cNvPr id="33" name="Group 32"/>
          <p:cNvGrpSpPr/>
          <p:nvPr/>
        </p:nvGrpSpPr>
        <p:grpSpPr>
          <a:xfrm>
            <a:off x="563880" y="1683451"/>
            <a:ext cx="3017520" cy="973569"/>
            <a:chOff x="6557080" y="1449623"/>
            <a:chExt cx="3017520" cy="973569"/>
          </a:xfrm>
        </p:grpSpPr>
        <p:grpSp>
          <p:nvGrpSpPr>
            <p:cNvPr id="6" name="Group 5" descr="Icon of a door with a slash through it." title="Graphic for the Hold drill"/>
            <p:cNvGrpSpPr/>
            <p:nvPr/>
          </p:nvGrpSpPr>
          <p:grpSpPr>
            <a:xfrm>
              <a:off x="6557080" y="1449623"/>
              <a:ext cx="3017519" cy="915594"/>
              <a:chOff x="226457" y="1742420"/>
              <a:chExt cx="3049189" cy="915594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649222" y="1743614"/>
                <a:ext cx="2626424" cy="914400"/>
              </a:xfrm>
              <a:prstGeom prst="rect">
                <a:avLst/>
              </a:prstGeom>
              <a:solidFill>
                <a:srgbClr val="C9A4E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6457" y="1742420"/>
                <a:ext cx="914399" cy="914400"/>
              </a:xfrm>
              <a:prstGeom prst="rect">
                <a:avLst/>
              </a:prstGeom>
            </p:spPr>
          </p:pic>
        </p:grpSp>
        <p:sp>
          <p:nvSpPr>
            <p:cNvPr id="9" name="TextBox 8"/>
            <p:cNvSpPr txBox="1"/>
            <p:nvPr/>
          </p:nvSpPr>
          <p:spPr>
            <a:xfrm>
              <a:off x="7426529" y="1499862"/>
              <a:ext cx="214807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Hold! in your room or area. Clear the halls</a:t>
              </a:r>
              <a:r>
                <a:rPr lang="en-US" dirty="0" smtClean="0"/>
                <a:t>.</a:t>
              </a:r>
              <a:endParaRPr lang="en-US" dirty="0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59450" y="2672479"/>
            <a:ext cx="3017520" cy="914400"/>
            <a:chOff x="6557080" y="2386306"/>
            <a:chExt cx="3017520" cy="914400"/>
          </a:xfrm>
        </p:grpSpPr>
        <p:grpSp>
          <p:nvGrpSpPr>
            <p:cNvPr id="10" name="Group 9" descr="Icon of two hands held up." title="Graphic of the Secure drill"/>
            <p:cNvGrpSpPr/>
            <p:nvPr/>
          </p:nvGrpSpPr>
          <p:grpSpPr>
            <a:xfrm>
              <a:off x="6557080" y="2386306"/>
              <a:ext cx="3017519" cy="914400"/>
              <a:chOff x="223144" y="2390546"/>
              <a:chExt cx="3052502" cy="914400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646368" y="2390546"/>
                <a:ext cx="2629278" cy="9144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3144" y="2390546"/>
                <a:ext cx="914399" cy="914400"/>
              </a:xfrm>
              <a:prstGeom prst="rect">
                <a:avLst/>
              </a:prstGeom>
            </p:spPr>
          </p:pic>
        </p:grpSp>
        <p:sp>
          <p:nvSpPr>
            <p:cNvPr id="13" name="TextBox 12"/>
            <p:cNvSpPr txBox="1"/>
            <p:nvPr/>
          </p:nvSpPr>
          <p:spPr>
            <a:xfrm>
              <a:off x="7450369" y="2450331"/>
              <a:ext cx="21242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Secure! Get inside. Lock outside doors.</a:t>
              </a:r>
              <a:endParaRPr lang="en-US" dirty="0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63880" y="4613209"/>
            <a:ext cx="3017520" cy="914497"/>
            <a:chOff x="6694947" y="3341705"/>
            <a:chExt cx="3017520" cy="914497"/>
          </a:xfrm>
        </p:grpSpPr>
        <p:grpSp>
          <p:nvGrpSpPr>
            <p:cNvPr id="18" name="Group 17" descr="Icon of a person under a roof." title="Graphic of the Shelter drill"/>
            <p:cNvGrpSpPr/>
            <p:nvPr/>
          </p:nvGrpSpPr>
          <p:grpSpPr>
            <a:xfrm>
              <a:off x="6694947" y="3341705"/>
              <a:ext cx="3017520" cy="914497"/>
              <a:chOff x="223144" y="3676681"/>
              <a:chExt cx="3052504" cy="914497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626747" y="3676681"/>
                <a:ext cx="2648901" cy="914400"/>
              </a:xfrm>
              <a:prstGeom prst="rect">
                <a:avLst/>
              </a:prstGeom>
              <a:solidFill>
                <a:srgbClr val="F7C7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3144" y="3676778"/>
                <a:ext cx="914400" cy="914400"/>
              </a:xfrm>
              <a:prstGeom prst="rect">
                <a:avLst/>
              </a:prstGeom>
            </p:spPr>
          </p:pic>
        </p:grpSp>
        <p:sp>
          <p:nvSpPr>
            <p:cNvPr id="21" name="TextBox 20"/>
            <p:cNvSpPr txBox="1"/>
            <p:nvPr/>
          </p:nvSpPr>
          <p:spPr>
            <a:xfrm>
              <a:off x="7616502" y="3361865"/>
              <a:ext cx="20959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Shelter! Hazard and </a:t>
              </a:r>
              <a:r>
                <a:rPr lang="en-US" b="1" dirty="0"/>
                <a:t>s</a:t>
              </a:r>
              <a:r>
                <a:rPr lang="en-US" b="1" dirty="0" smtClean="0"/>
                <a:t>afety </a:t>
              </a:r>
              <a:r>
                <a:rPr lang="en-US" b="1" dirty="0"/>
                <a:t>s</a:t>
              </a:r>
              <a:r>
                <a:rPr lang="en-US" b="1" dirty="0" smtClean="0"/>
                <a:t>trategy.</a:t>
              </a:r>
              <a:endParaRPr lang="en-US" dirty="0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563880" y="5573484"/>
            <a:ext cx="3021187" cy="931434"/>
            <a:chOff x="6395226" y="4928651"/>
            <a:chExt cx="3021187" cy="931434"/>
          </a:xfrm>
        </p:grpSpPr>
        <p:grpSp>
          <p:nvGrpSpPr>
            <p:cNvPr id="22" name="Group 21" descr="Icon of three people together holding hands." title="Graphic of the Evacuate drill"/>
            <p:cNvGrpSpPr/>
            <p:nvPr/>
          </p:nvGrpSpPr>
          <p:grpSpPr>
            <a:xfrm>
              <a:off x="6395226" y="4944898"/>
              <a:ext cx="3021187" cy="915187"/>
              <a:chOff x="219476" y="3672703"/>
              <a:chExt cx="3021187" cy="915187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629086" y="3673490"/>
                <a:ext cx="2611577" cy="914400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9476" y="3672703"/>
                <a:ext cx="914400" cy="914400"/>
              </a:xfrm>
              <a:prstGeom prst="rect">
                <a:avLst/>
              </a:prstGeom>
            </p:spPr>
          </p:pic>
        </p:grpSp>
        <p:sp>
          <p:nvSpPr>
            <p:cNvPr id="25" name="TextBox 24"/>
            <p:cNvSpPr txBox="1"/>
            <p:nvPr/>
          </p:nvSpPr>
          <p:spPr>
            <a:xfrm>
              <a:off x="7313291" y="4928651"/>
              <a:ext cx="210312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Evacuate! (A location may be specified)</a:t>
              </a:r>
              <a:endParaRPr lang="en-US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19325" y="3633995"/>
            <a:ext cx="3053640" cy="930405"/>
            <a:chOff x="6629514" y="3218320"/>
            <a:chExt cx="3053640" cy="930405"/>
          </a:xfrm>
        </p:grpSpPr>
        <p:grpSp>
          <p:nvGrpSpPr>
            <p:cNvPr id="14" name="Group 13" descr="Icon of a lock." title="Graphic of the Lockdown drill"/>
            <p:cNvGrpSpPr/>
            <p:nvPr/>
          </p:nvGrpSpPr>
          <p:grpSpPr>
            <a:xfrm>
              <a:off x="6665634" y="3218320"/>
              <a:ext cx="3017520" cy="923249"/>
              <a:chOff x="223144" y="3025800"/>
              <a:chExt cx="3052502" cy="923249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688386" y="3034649"/>
                <a:ext cx="2587260" cy="914400"/>
              </a:xfrm>
              <a:prstGeom prst="rect">
                <a:avLst/>
              </a:prstGeom>
              <a:solidFill>
                <a:srgbClr val="FFB7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3144" y="3025800"/>
                <a:ext cx="914400" cy="914400"/>
              </a:xfrm>
              <a:prstGeom prst="rect">
                <a:avLst/>
              </a:prstGeom>
            </p:spPr>
          </p:pic>
        </p:grpSp>
        <p:sp>
          <p:nvSpPr>
            <p:cNvPr id="17" name="TextBox 16"/>
            <p:cNvSpPr txBox="1"/>
            <p:nvPr/>
          </p:nvSpPr>
          <p:spPr>
            <a:xfrm>
              <a:off x="7611090" y="3313233"/>
              <a:ext cx="20709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Lockdown! Locks, lights, out of sight</a:t>
              </a:r>
              <a:endParaRPr lang="en-US" dirty="0"/>
            </a:p>
          </p:txBody>
        </p:sp>
        <p:sp>
          <p:nvSpPr>
            <p:cNvPr id="31" name="Rectangle 30">
              <a:hlinkClick r:id="rId8"/>
            </p:cNvPr>
            <p:cNvSpPr/>
            <p:nvPr/>
          </p:nvSpPr>
          <p:spPr>
            <a:xfrm>
              <a:off x="6629514" y="3867261"/>
              <a:ext cx="2001592" cy="2814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06688209"/>
      </p:ext>
    </p:extLst>
  </p:cSld>
  <p:clrMapOvr>
    <a:masterClrMapping/>
  </p:clrMapOvr>
</p:sld>
</file>

<file path=ppt/theme/theme1.xml><?xml version="1.0" encoding="utf-8"?>
<a:theme xmlns:a="http://schemas.openxmlformats.org/drawingml/2006/main" name="New ODE and SSEM">
  <a:themeElements>
    <a:clrScheme name="ODE2021">
      <a:dk1>
        <a:sysClr val="windowText" lastClr="000000"/>
      </a:dk1>
      <a:lt1>
        <a:sysClr val="window" lastClr="FFFFFF"/>
      </a:lt1>
      <a:dk2>
        <a:srgbClr val="00A8A5"/>
      </a:dk2>
      <a:lt2>
        <a:srgbClr val="F2FAFE"/>
      </a:lt2>
      <a:accent1>
        <a:srgbClr val="006CAD"/>
      </a:accent1>
      <a:accent2>
        <a:srgbClr val="9F2065"/>
      </a:accent2>
      <a:accent3>
        <a:srgbClr val="DC5626"/>
      </a:accent3>
      <a:accent4>
        <a:srgbClr val="BB8A0A"/>
      </a:accent4>
      <a:accent5>
        <a:srgbClr val="007F43"/>
      </a:accent5>
      <a:accent6>
        <a:srgbClr val="C45BA3"/>
      </a:accent6>
      <a:hlink>
        <a:srgbClr val="1B75BC"/>
      </a:hlink>
      <a:folHlink>
        <a:srgbClr val="21AAE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 ODE and SSEM" id="{66A959FD-CD49-46A9-BD45-8402E0803BDC}" vid="{2D898FE1-2A42-446D-A2EB-E0F1DAC19639}"/>
    </a:ext>
  </a:extLst>
</a:theme>
</file>

<file path=ppt/theme/theme2.xml><?xml version="1.0" encoding="utf-8"?>
<a:theme xmlns:a="http://schemas.openxmlformats.org/drawingml/2006/main" name="Green_2021ODE">
  <a:themeElements>
    <a:clrScheme name="ODE2021">
      <a:dk1>
        <a:sysClr val="windowText" lastClr="000000"/>
      </a:dk1>
      <a:lt1>
        <a:sysClr val="window" lastClr="FFFFFF"/>
      </a:lt1>
      <a:dk2>
        <a:srgbClr val="00A8A5"/>
      </a:dk2>
      <a:lt2>
        <a:srgbClr val="F2FAFE"/>
      </a:lt2>
      <a:accent1>
        <a:srgbClr val="006CAD"/>
      </a:accent1>
      <a:accent2>
        <a:srgbClr val="9F2065"/>
      </a:accent2>
      <a:accent3>
        <a:srgbClr val="DC5626"/>
      </a:accent3>
      <a:accent4>
        <a:srgbClr val="BB8A0A"/>
      </a:accent4>
      <a:accent5>
        <a:srgbClr val="007F43"/>
      </a:accent5>
      <a:accent6>
        <a:srgbClr val="C45BA3"/>
      </a:accent6>
      <a:hlink>
        <a:srgbClr val="1B75BC"/>
      </a:hlink>
      <a:folHlink>
        <a:srgbClr val="21AAE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DE-PowerPoint-Template.potx [Read-Only]" id="{850C6C16-F693-45FA-B16A-8B66235C95CF}" vid="{012325B7-DDC9-4D29-AD0F-64B9D02A1CF2}"/>
    </a:ext>
  </a:extLst>
</a:theme>
</file>

<file path=ppt/theme/theme3.xml><?xml version="1.0" encoding="utf-8"?>
<a:theme xmlns:a="http://schemas.openxmlformats.org/drawingml/2006/main" name="Gold_2021ODE">
  <a:themeElements>
    <a:clrScheme name="ODE2021">
      <a:dk1>
        <a:sysClr val="windowText" lastClr="000000"/>
      </a:dk1>
      <a:lt1>
        <a:sysClr val="window" lastClr="FFFFFF"/>
      </a:lt1>
      <a:dk2>
        <a:srgbClr val="00A8A5"/>
      </a:dk2>
      <a:lt2>
        <a:srgbClr val="F2FAFE"/>
      </a:lt2>
      <a:accent1>
        <a:srgbClr val="006CAD"/>
      </a:accent1>
      <a:accent2>
        <a:srgbClr val="9F2065"/>
      </a:accent2>
      <a:accent3>
        <a:srgbClr val="DC5626"/>
      </a:accent3>
      <a:accent4>
        <a:srgbClr val="BB8A0A"/>
      </a:accent4>
      <a:accent5>
        <a:srgbClr val="007F43"/>
      </a:accent5>
      <a:accent6>
        <a:srgbClr val="C45BA3"/>
      </a:accent6>
      <a:hlink>
        <a:srgbClr val="1B75BC"/>
      </a:hlink>
      <a:folHlink>
        <a:srgbClr val="21AAE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DE-PowerPoint-Template.potx [Read-Only]" id="{850C6C16-F693-45FA-B16A-8B66235C95CF}" vid="{C5992B2E-D97E-4A31-9F46-1F2E2C4EE729}"/>
    </a:ext>
  </a:extLst>
</a:theme>
</file>

<file path=ppt/theme/theme4.xml><?xml version="1.0" encoding="utf-8"?>
<a:theme xmlns:a="http://schemas.openxmlformats.org/drawingml/2006/main" name="Orange_2021ODE">
  <a:themeElements>
    <a:clrScheme name="ODE2021">
      <a:dk1>
        <a:sysClr val="windowText" lastClr="000000"/>
      </a:dk1>
      <a:lt1>
        <a:sysClr val="window" lastClr="FFFFFF"/>
      </a:lt1>
      <a:dk2>
        <a:srgbClr val="00A8A5"/>
      </a:dk2>
      <a:lt2>
        <a:srgbClr val="F2FAFE"/>
      </a:lt2>
      <a:accent1>
        <a:srgbClr val="006CAD"/>
      </a:accent1>
      <a:accent2>
        <a:srgbClr val="9F2065"/>
      </a:accent2>
      <a:accent3>
        <a:srgbClr val="DC5626"/>
      </a:accent3>
      <a:accent4>
        <a:srgbClr val="BB8A0A"/>
      </a:accent4>
      <a:accent5>
        <a:srgbClr val="007F43"/>
      </a:accent5>
      <a:accent6>
        <a:srgbClr val="C45BA3"/>
      </a:accent6>
      <a:hlink>
        <a:srgbClr val="1B75BC"/>
      </a:hlink>
      <a:folHlink>
        <a:srgbClr val="21AAE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DE-PowerPoint-Template.potx [Read-Only]" id="{850C6C16-F693-45FA-B16A-8B66235C95CF}" vid="{6B4889AF-2176-4BA0-9802-DA0742E746C5}"/>
    </a:ext>
  </a:extLst>
</a:theme>
</file>

<file path=ppt/theme/theme5.xml><?xml version="1.0" encoding="utf-8"?>
<a:theme xmlns:a="http://schemas.openxmlformats.org/drawingml/2006/main" name="Red_2021ODE">
  <a:themeElements>
    <a:clrScheme name="ODE2021">
      <a:dk1>
        <a:sysClr val="windowText" lastClr="000000"/>
      </a:dk1>
      <a:lt1>
        <a:sysClr val="window" lastClr="FFFFFF"/>
      </a:lt1>
      <a:dk2>
        <a:srgbClr val="00A8A5"/>
      </a:dk2>
      <a:lt2>
        <a:srgbClr val="F2FAFE"/>
      </a:lt2>
      <a:accent1>
        <a:srgbClr val="006CAD"/>
      </a:accent1>
      <a:accent2>
        <a:srgbClr val="9F2065"/>
      </a:accent2>
      <a:accent3>
        <a:srgbClr val="DC5626"/>
      </a:accent3>
      <a:accent4>
        <a:srgbClr val="BB8A0A"/>
      </a:accent4>
      <a:accent5>
        <a:srgbClr val="007F43"/>
      </a:accent5>
      <a:accent6>
        <a:srgbClr val="C45BA3"/>
      </a:accent6>
      <a:hlink>
        <a:srgbClr val="1B75BC"/>
      </a:hlink>
      <a:folHlink>
        <a:srgbClr val="21AAE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DE-PowerPoint-Template.potx [Read-Only]" id="{850C6C16-F693-45FA-B16A-8B66235C95CF}" vid="{CD2A3DDF-09A1-4564-82FC-2063561B4B19}"/>
    </a:ext>
  </a:extLst>
</a:theme>
</file>

<file path=ppt/theme/theme6.xml><?xml version="1.0" encoding="utf-8"?>
<a:theme xmlns:a="http://schemas.openxmlformats.org/drawingml/2006/main" name="Teal_2021ODE">
  <a:themeElements>
    <a:clrScheme name="ODE2021">
      <a:dk1>
        <a:sysClr val="windowText" lastClr="000000"/>
      </a:dk1>
      <a:lt1>
        <a:sysClr val="window" lastClr="FFFFFF"/>
      </a:lt1>
      <a:dk2>
        <a:srgbClr val="00A8A5"/>
      </a:dk2>
      <a:lt2>
        <a:srgbClr val="F2FAFE"/>
      </a:lt2>
      <a:accent1>
        <a:srgbClr val="006CAD"/>
      </a:accent1>
      <a:accent2>
        <a:srgbClr val="9F2065"/>
      </a:accent2>
      <a:accent3>
        <a:srgbClr val="DC5626"/>
      </a:accent3>
      <a:accent4>
        <a:srgbClr val="BB8A0A"/>
      </a:accent4>
      <a:accent5>
        <a:srgbClr val="007F43"/>
      </a:accent5>
      <a:accent6>
        <a:srgbClr val="C45BA3"/>
      </a:accent6>
      <a:hlink>
        <a:srgbClr val="1B75BC"/>
      </a:hlink>
      <a:folHlink>
        <a:srgbClr val="21AAE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DE-PowerPoint-Template.potx [Read-Only]" id="{850C6C16-F693-45FA-B16A-8B66235C95CF}" vid="{241521BE-D49B-4EFD-B93D-78C6A349075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AD634F791A68E448BB12BA2A972606E" ma:contentTypeVersion="11" ma:contentTypeDescription="Create a new document." ma:contentTypeScope="" ma:versionID="008e88efc2c682e83d5ac27470116c31">
  <xsd:schema xmlns:xsd="http://www.w3.org/2001/XMLSchema" xmlns:xs="http://www.w3.org/2001/XMLSchema" xmlns:p="http://schemas.microsoft.com/office/2006/metadata/properties" xmlns:ns1="http://schemas.microsoft.com/sharepoint/v3" xmlns:ns2="edb5ef48-5285-463e-a2b9-308f2d437c3d" xmlns:ns3="54031767-dd6d-417c-ab73-583408f47564" targetNamespace="http://schemas.microsoft.com/office/2006/metadata/properties" ma:root="true" ma:fieldsID="f190673fa0c65f4b80affaf206cdc563" ns1:_="" ns2:_="" ns3:_="">
    <xsd:import namespace="http://schemas.microsoft.com/sharepoint/v3"/>
    <xsd:import namespace="edb5ef48-5285-463e-a2b9-308f2d437c3d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b5ef48-5285-463e-a2b9-308f2d437c3d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2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stimated_x0020_Creation_x0020_Date xmlns="edb5ef48-5285-463e-a2b9-308f2d437c3d" xsi:nil="true"/>
    <Remediation_x0020_Date xmlns="edb5ef48-5285-463e-a2b9-308f2d437c3d">2023-02-10T20:40:27+00:00</Remediation_x0020_Date>
    <Priority xmlns="edb5ef48-5285-463e-a2b9-308f2d437c3d">New</Priority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5CC4781-C528-43F3-B965-9D15A8D90B01}"/>
</file>

<file path=customXml/itemProps2.xml><?xml version="1.0" encoding="utf-8"?>
<ds:datastoreItem xmlns:ds="http://schemas.openxmlformats.org/officeDocument/2006/customXml" ds:itemID="{3BE3BB39-E3A8-4D38-B875-0FD9E43C0937}"/>
</file>

<file path=customXml/itemProps3.xml><?xml version="1.0" encoding="utf-8"?>
<ds:datastoreItem xmlns:ds="http://schemas.openxmlformats.org/officeDocument/2006/customXml" ds:itemID="{A4DFB38B-FA3A-47A2-8325-079BC098A9AA}"/>
</file>

<file path=docProps/app.xml><?xml version="1.0" encoding="utf-8"?>
<Properties xmlns="http://schemas.openxmlformats.org/officeDocument/2006/extended-properties" xmlns:vt="http://schemas.openxmlformats.org/officeDocument/2006/docPropsVTypes">
  <Template>New ODE and SSEM</Template>
  <TotalTime>90</TotalTime>
  <Words>1169</Words>
  <Application>Microsoft Office PowerPoint</Application>
  <PresentationFormat>Widescreen</PresentationFormat>
  <Paragraphs>156</Paragraphs>
  <Slides>16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New ODE and SSEM</vt:lpstr>
      <vt:lpstr>Green_2021ODE</vt:lpstr>
      <vt:lpstr>Gold_2021ODE</vt:lpstr>
      <vt:lpstr>Orange_2021ODE</vt:lpstr>
      <vt:lpstr>Red_2021ODE</vt:lpstr>
      <vt:lpstr>Teal_2021ODE</vt:lpstr>
      <vt:lpstr>Incident Command System for Schools</vt:lpstr>
      <vt:lpstr>Presentation Overview</vt:lpstr>
      <vt:lpstr>Before We Begin</vt:lpstr>
      <vt:lpstr>Purpose of ICS</vt:lpstr>
      <vt:lpstr>Structure of ICS </vt:lpstr>
      <vt:lpstr>Structure of ICS (explained)</vt:lpstr>
      <vt:lpstr>Structure of ICS (sections)</vt:lpstr>
      <vt:lpstr>ICS: Key Concepts for Schools</vt:lpstr>
      <vt:lpstr>Common Terminology</vt:lpstr>
      <vt:lpstr>Unity of Command</vt:lpstr>
      <vt:lpstr>Span of Control</vt:lpstr>
      <vt:lpstr>Unified Command</vt:lpstr>
      <vt:lpstr>ICS: Keep in Mind</vt:lpstr>
      <vt:lpstr>Where You Fit Into ICS</vt:lpstr>
      <vt:lpstr>Additional ICS Resources</vt:lpstr>
      <vt:lpstr>We’re Here to Help</vt:lpstr>
    </vt:vector>
  </TitlesOfParts>
  <Company>Oregon Department of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Incident Command System for Schools</dc:title>
  <dc:creator>HAISLIP Alex - ODE</dc:creator>
  <cp:lastModifiedBy>HAISLIP Alex - ODE</cp:lastModifiedBy>
  <cp:revision>10</cp:revision>
  <dcterms:created xsi:type="dcterms:W3CDTF">2023-02-10T19:03:41Z</dcterms:created>
  <dcterms:modified xsi:type="dcterms:W3CDTF">2023-02-10T20:34:17Z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0x0101008AD634F791A68E448BB12BA2A972606E</vt:lpwstr>
  </property>
</Properties>
</file>