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B625A1" w14:textId="77777777" w:rsidR="00B97B01" w:rsidRPr="00EF4DEB" w:rsidRDefault="00B97B01" w:rsidP="00B97B01">
      <w:pPr>
        <w:pStyle w:val="OSFTitle"/>
      </w:pPr>
      <w:r w:rsidRPr="00767FAB">
        <w:t>Priority List Explanation</w:t>
      </w:r>
    </w:p>
    <w:p w14:paraId="695F7E52" w14:textId="77777777" w:rsidR="00871DCD" w:rsidRPr="00B97B01" w:rsidRDefault="00871DCD" w:rsidP="00871DCD">
      <w:pPr>
        <w:pStyle w:val="NormalWeb"/>
        <w:rPr>
          <w:rFonts w:asciiTheme="minorHAnsi" w:hAnsiTheme="minorHAnsi" w:cstheme="minorHAnsi"/>
        </w:rPr>
      </w:pPr>
      <w:r w:rsidRPr="00B97B01">
        <w:rPr>
          <w:rFonts w:asciiTheme="minorHAnsi" w:hAnsiTheme="minorHAnsi" w:cstheme="minorHAnsi"/>
        </w:rPr>
        <w:t>The Oregon School Capital Improvement Matching (OSCIM) Program provides financial incentives to school districts that may not have previously pursued, or succeeded in passing, a local General Obligation (GO) bond due to lack of voter support. The availability of state matching funds helps districts encourage their communities to invest in local school facilities, knowing that the state also prioritizes their needs.</w:t>
      </w:r>
    </w:p>
    <w:p w14:paraId="0F7DF159" w14:textId="77777777" w:rsidR="00871DCD" w:rsidRPr="00B97B01" w:rsidRDefault="00871DCD" w:rsidP="00871DCD">
      <w:pPr>
        <w:pStyle w:val="NormalWeb"/>
        <w:rPr>
          <w:rFonts w:asciiTheme="minorHAnsi" w:hAnsiTheme="minorHAnsi" w:cstheme="minorHAnsi"/>
        </w:rPr>
      </w:pPr>
      <w:r w:rsidRPr="00B97B01">
        <w:rPr>
          <w:rFonts w:asciiTheme="minorHAnsi" w:hAnsiTheme="minorHAnsi" w:cstheme="minorHAnsi"/>
        </w:rPr>
        <w:t>The primary goal of the Priority List is to give school districts with high poverty rates and low assessed property values a better opportunity to secure matching state grants. This approach promotes equity across Oregon. The Priority List concept originated with the Task Force on School Capital Improvement Planning, which identified two key indicators of a district’s need:</w:t>
      </w:r>
    </w:p>
    <w:p w14:paraId="6DA0A9D6" w14:textId="4F24D1A3" w:rsidR="00871DCD" w:rsidRPr="00B97B01" w:rsidRDefault="00871DCD" w:rsidP="00871DCD">
      <w:pPr>
        <w:pStyle w:val="NormalWeb"/>
        <w:numPr>
          <w:ilvl w:val="0"/>
          <w:numId w:val="5"/>
        </w:numPr>
        <w:rPr>
          <w:rFonts w:asciiTheme="minorHAnsi" w:hAnsiTheme="minorHAnsi" w:cstheme="minorHAnsi"/>
        </w:rPr>
      </w:pPr>
      <w:r w:rsidRPr="00B97B01">
        <w:rPr>
          <w:rStyle w:val="Strong"/>
          <w:rFonts w:asciiTheme="minorHAnsi" w:hAnsiTheme="minorHAnsi" w:cstheme="minorHAnsi"/>
        </w:rPr>
        <w:t>Assessed value per student</w:t>
      </w:r>
      <w:r w:rsidRPr="00B97B01">
        <w:rPr>
          <w:rFonts w:asciiTheme="minorHAnsi" w:hAnsiTheme="minorHAnsi" w:cstheme="minorHAnsi"/>
        </w:rPr>
        <w:t xml:space="preserve">, measured by </w:t>
      </w:r>
      <w:r w:rsidRPr="00B97B01">
        <w:rPr>
          <w:rFonts w:asciiTheme="minorHAnsi" w:hAnsiTheme="minorHAnsi" w:cstheme="minorHAnsi"/>
        </w:rPr>
        <w:t xml:space="preserve">Extended </w:t>
      </w:r>
      <w:r w:rsidR="00E23490" w:rsidRPr="00B97B01">
        <w:rPr>
          <w:rFonts w:asciiTheme="minorHAnsi" w:hAnsiTheme="minorHAnsi" w:cstheme="minorHAnsi"/>
        </w:rPr>
        <w:t>ADMw (</w:t>
      </w:r>
      <w:r w:rsidRPr="00B97B01">
        <w:rPr>
          <w:rFonts w:asciiTheme="minorHAnsi" w:hAnsiTheme="minorHAnsi" w:cstheme="minorHAnsi"/>
        </w:rPr>
        <w:t>Average Daily Membership weighted</w:t>
      </w:r>
      <w:r w:rsidR="00E23490" w:rsidRPr="00B97B01">
        <w:rPr>
          <w:rStyle w:val="FootnoteReference"/>
          <w:rFonts w:asciiTheme="minorHAnsi" w:hAnsiTheme="minorHAnsi" w:cstheme="minorHAnsi"/>
        </w:rPr>
        <w:footnoteReference w:id="1"/>
      </w:r>
      <w:r w:rsidR="00E23490" w:rsidRPr="00B97B01">
        <w:rPr>
          <w:rFonts w:asciiTheme="minorHAnsi" w:hAnsiTheme="minorHAnsi" w:cstheme="minorHAnsi"/>
        </w:rPr>
        <w:t xml:space="preserve"> </w:t>
      </w:r>
      <w:r w:rsidRPr="00B97B01">
        <w:rPr>
          <w:rFonts w:asciiTheme="minorHAnsi" w:hAnsiTheme="minorHAnsi" w:cstheme="minorHAnsi"/>
        </w:rPr>
        <w:t>minus virtual charter school enrollment</w:t>
      </w:r>
      <w:r w:rsidRPr="00B97B01">
        <w:rPr>
          <w:rFonts w:asciiTheme="minorHAnsi" w:hAnsiTheme="minorHAnsi" w:cstheme="minorHAnsi"/>
        </w:rPr>
        <w:t>, and</w:t>
      </w:r>
    </w:p>
    <w:p w14:paraId="47A07406" w14:textId="77777777" w:rsidR="00871DCD" w:rsidRPr="00B97B01" w:rsidRDefault="00871DCD" w:rsidP="00871DCD">
      <w:pPr>
        <w:pStyle w:val="NormalWeb"/>
        <w:numPr>
          <w:ilvl w:val="0"/>
          <w:numId w:val="5"/>
        </w:numPr>
        <w:rPr>
          <w:rFonts w:asciiTheme="minorHAnsi" w:hAnsiTheme="minorHAnsi" w:cstheme="minorHAnsi"/>
        </w:rPr>
      </w:pPr>
      <w:r w:rsidRPr="00B97B01">
        <w:rPr>
          <w:rStyle w:val="Strong"/>
          <w:rFonts w:asciiTheme="minorHAnsi" w:hAnsiTheme="minorHAnsi" w:cstheme="minorHAnsi"/>
        </w:rPr>
        <w:t>Poverty levels</w:t>
      </w:r>
      <w:r w:rsidRPr="00B97B01">
        <w:rPr>
          <w:rFonts w:asciiTheme="minorHAnsi" w:hAnsiTheme="minorHAnsi" w:cstheme="minorHAnsi"/>
        </w:rPr>
        <w:t>, as reported by the U.S. Census Bureau.</w:t>
      </w:r>
    </w:p>
    <w:p w14:paraId="718FD8A0" w14:textId="77777777" w:rsidR="00871DCD" w:rsidRPr="00B97B01" w:rsidRDefault="00871DCD" w:rsidP="00871DCD">
      <w:pPr>
        <w:pStyle w:val="NormalWeb"/>
        <w:rPr>
          <w:rFonts w:asciiTheme="minorHAnsi" w:hAnsiTheme="minorHAnsi" w:cstheme="minorHAnsi"/>
        </w:rPr>
      </w:pPr>
      <w:r w:rsidRPr="00B97B01">
        <w:rPr>
          <w:rFonts w:asciiTheme="minorHAnsi" w:hAnsiTheme="minorHAnsi" w:cstheme="minorHAnsi"/>
        </w:rPr>
        <w:t>These two variables are used in:</w:t>
      </w:r>
    </w:p>
    <w:p w14:paraId="36767926" w14:textId="64E58066" w:rsidR="00871DCD" w:rsidRPr="00B97B01" w:rsidRDefault="00871DCD" w:rsidP="00871DCD">
      <w:pPr>
        <w:pStyle w:val="NormalWeb"/>
        <w:numPr>
          <w:ilvl w:val="0"/>
          <w:numId w:val="6"/>
        </w:numPr>
        <w:rPr>
          <w:rFonts w:asciiTheme="minorHAnsi" w:hAnsiTheme="minorHAnsi" w:cstheme="minorHAnsi"/>
        </w:rPr>
      </w:pPr>
      <w:r w:rsidRPr="00B97B01">
        <w:rPr>
          <w:rStyle w:val="Strong"/>
          <w:rFonts w:asciiTheme="minorHAnsi" w:hAnsiTheme="minorHAnsi" w:cstheme="minorHAnsi"/>
        </w:rPr>
        <w:t>Creating the Priority List</w:t>
      </w:r>
      <w:r w:rsidRPr="00B97B01">
        <w:rPr>
          <w:rFonts w:asciiTheme="minorHAnsi" w:hAnsiTheme="minorHAnsi" w:cstheme="minorHAnsi"/>
        </w:rPr>
        <w:t xml:space="preserve">, which determines the order in which districts </w:t>
      </w:r>
      <w:r w:rsidRPr="00B97B01">
        <w:rPr>
          <w:rFonts w:asciiTheme="minorHAnsi" w:hAnsiTheme="minorHAnsi" w:cstheme="minorHAnsi"/>
        </w:rPr>
        <w:t xml:space="preserve">that apply </w:t>
      </w:r>
      <w:r w:rsidR="00F5419B" w:rsidRPr="00B97B01">
        <w:rPr>
          <w:rFonts w:asciiTheme="minorHAnsi" w:hAnsiTheme="minorHAnsi" w:cstheme="minorHAnsi"/>
        </w:rPr>
        <w:t xml:space="preserve">to the OSCIM program </w:t>
      </w:r>
      <w:r w:rsidRPr="00B97B01">
        <w:rPr>
          <w:rFonts w:asciiTheme="minorHAnsi" w:hAnsiTheme="minorHAnsi" w:cstheme="minorHAnsi"/>
        </w:rPr>
        <w:t xml:space="preserve">for an election cycle </w:t>
      </w:r>
      <w:r w:rsidRPr="00B97B01">
        <w:rPr>
          <w:rFonts w:asciiTheme="minorHAnsi" w:hAnsiTheme="minorHAnsi" w:cstheme="minorHAnsi"/>
        </w:rPr>
        <w:t>are eligible to receive state funding if they pass a local GO bond.</w:t>
      </w:r>
    </w:p>
    <w:p w14:paraId="7A126691" w14:textId="77777777" w:rsidR="00871DCD" w:rsidRPr="00B97B01" w:rsidRDefault="00871DCD" w:rsidP="00871DCD">
      <w:pPr>
        <w:pStyle w:val="NormalWeb"/>
        <w:numPr>
          <w:ilvl w:val="0"/>
          <w:numId w:val="6"/>
        </w:numPr>
        <w:rPr>
          <w:rFonts w:asciiTheme="minorHAnsi" w:hAnsiTheme="minorHAnsi" w:cstheme="minorHAnsi"/>
        </w:rPr>
      </w:pPr>
      <w:r w:rsidRPr="00B97B01">
        <w:rPr>
          <w:rStyle w:val="Strong"/>
          <w:rFonts w:asciiTheme="minorHAnsi" w:hAnsiTheme="minorHAnsi" w:cstheme="minorHAnsi"/>
        </w:rPr>
        <w:t>Determining the matching grant amounts</w:t>
      </w:r>
      <w:r w:rsidRPr="00B97B01">
        <w:rPr>
          <w:rFonts w:asciiTheme="minorHAnsi" w:hAnsiTheme="minorHAnsi" w:cstheme="minorHAnsi"/>
        </w:rPr>
        <w:t>, based on each district’s capacity to raise local funds.</w:t>
      </w:r>
    </w:p>
    <w:p w14:paraId="761D31FA" w14:textId="1D9E4867" w:rsidR="00871DCD" w:rsidRPr="00B97B01" w:rsidRDefault="00871DCD" w:rsidP="00871DCD">
      <w:pPr>
        <w:pStyle w:val="NormalWeb"/>
        <w:rPr>
          <w:rFonts w:asciiTheme="minorHAnsi" w:hAnsiTheme="minorHAnsi" w:cstheme="minorHAnsi"/>
        </w:rPr>
      </w:pPr>
      <w:r w:rsidRPr="00B97B01">
        <w:rPr>
          <w:rFonts w:asciiTheme="minorHAnsi" w:hAnsiTheme="minorHAnsi" w:cstheme="minorHAnsi"/>
        </w:rPr>
        <w:t xml:space="preserve">The list is updated once per biennium to ensure consistent rankings throughout all four general elections in the cycle. ODE aligns all data sources to the most recent available </w:t>
      </w:r>
      <w:r w:rsidR="001C22FA" w:rsidRPr="00B97B01">
        <w:rPr>
          <w:rFonts w:asciiTheme="minorHAnsi" w:hAnsiTheme="minorHAnsi" w:cstheme="minorHAnsi"/>
        </w:rPr>
        <w:t xml:space="preserve">year, </w:t>
      </w:r>
      <w:r w:rsidRPr="00B97B01">
        <w:rPr>
          <w:rFonts w:asciiTheme="minorHAnsi" w:hAnsiTheme="minorHAnsi" w:cstheme="minorHAnsi"/>
        </w:rPr>
        <w:t>for example, 2023-24 school year data.</w:t>
      </w:r>
    </w:p>
    <w:p w14:paraId="5EF59EDB" w14:textId="4A76DD5E" w:rsidR="00975216" w:rsidRPr="00B97B01" w:rsidRDefault="00975216" w:rsidP="00F5419B">
      <w:pPr>
        <w:pStyle w:val="Heading02"/>
        <w:rPr>
          <w:rFonts w:cstheme="minorHAnsi"/>
        </w:rPr>
      </w:pPr>
      <w:r w:rsidRPr="00B97B01">
        <w:rPr>
          <w:rFonts w:cstheme="minorHAnsi"/>
        </w:rPr>
        <w:t>Priority List Formula:</w:t>
      </w:r>
    </w:p>
    <w:p w14:paraId="0D235339" w14:textId="77777777" w:rsidR="00975216" w:rsidRPr="00B97B01" w:rsidRDefault="00975216" w:rsidP="00975216">
      <w:pPr>
        <w:spacing w:after="0"/>
        <w:rPr>
          <w:rFonts w:cstheme="minorHAnsi"/>
        </w:rPr>
      </w:pPr>
      <w:r w:rsidRPr="00B97B01">
        <w:rPr>
          <w:rFonts w:cstheme="minorHAnsi"/>
        </w:rPr>
        <w:t>A Poverty Weighting Factor of twenty [20] has been used in the Priority List Formula since 2016. The Poverty Weighting Factor ensures high-poverty districts stand out and move up in the Priority List Ranking.</w:t>
      </w:r>
    </w:p>
    <w:p w14:paraId="644AD8B5" w14:textId="77777777" w:rsidR="001C22FA" w:rsidRPr="00B97B01" w:rsidRDefault="001C22FA" w:rsidP="00975216">
      <w:pPr>
        <w:spacing w:after="0"/>
        <w:rPr>
          <w:rFonts w:cstheme="minorHAnsi"/>
        </w:rPr>
      </w:pPr>
    </w:p>
    <w:p w14:paraId="1F3C7392" w14:textId="2470B4AE" w:rsidR="00975216" w:rsidRPr="00B97B01" w:rsidRDefault="001C22FA" w:rsidP="00B97B01">
      <w:pPr>
        <w:spacing w:after="0"/>
        <w:ind w:left="936"/>
        <w:rPr>
          <w:rFonts w:cstheme="minorHAnsi"/>
          <w:i/>
          <w:iCs/>
        </w:rPr>
      </w:pPr>
      <w:r w:rsidRPr="00B97B01">
        <w:rPr>
          <w:rFonts w:cstheme="minorHAnsi"/>
          <w:i/>
          <w:iCs/>
        </w:rPr>
        <w:t>The Number</w:t>
      </w:r>
      <w:r w:rsidR="00F5419B" w:rsidRPr="00B97B01">
        <w:rPr>
          <w:rFonts w:cstheme="minorHAnsi"/>
          <w:i/>
          <w:iCs/>
        </w:rPr>
        <w:t xml:space="preserve"> of Students in Poverty </w:t>
      </w:r>
      <w:r w:rsidRPr="00B97B01">
        <w:rPr>
          <w:rFonts w:cstheme="minorHAnsi"/>
          <w:i/>
          <w:iCs/>
        </w:rPr>
        <w:t xml:space="preserve">is multiplied by </w:t>
      </w:r>
      <w:r w:rsidR="00F5419B" w:rsidRPr="00B97B01">
        <w:rPr>
          <w:rFonts w:cstheme="minorHAnsi"/>
          <w:i/>
          <w:iCs/>
        </w:rPr>
        <w:t>20</w:t>
      </w:r>
      <w:r w:rsidRPr="00B97B01">
        <w:rPr>
          <w:rFonts w:cstheme="minorHAnsi"/>
          <w:i/>
          <w:iCs/>
        </w:rPr>
        <w:t xml:space="preserve"> to equal the </w:t>
      </w:r>
      <w:r w:rsidR="00F5419B" w:rsidRPr="00B97B01">
        <w:rPr>
          <w:rFonts w:cstheme="minorHAnsi"/>
          <w:i/>
          <w:iCs/>
        </w:rPr>
        <w:t xml:space="preserve">Weighted </w:t>
      </w:r>
      <w:r w:rsidRPr="00B97B01">
        <w:rPr>
          <w:rFonts w:cstheme="minorHAnsi"/>
          <w:i/>
          <w:iCs/>
        </w:rPr>
        <w:t>Number</w:t>
      </w:r>
      <w:r w:rsidR="00F5419B" w:rsidRPr="00B97B01">
        <w:rPr>
          <w:rFonts w:cstheme="minorHAnsi"/>
          <w:i/>
          <w:iCs/>
        </w:rPr>
        <w:t xml:space="preserve"> of Students in Poverty</w:t>
      </w:r>
      <w:r w:rsidRPr="00B97B01">
        <w:rPr>
          <w:rFonts w:cstheme="minorHAnsi"/>
          <w:i/>
          <w:iCs/>
        </w:rPr>
        <w:t>.</w:t>
      </w:r>
    </w:p>
    <w:p w14:paraId="65FB32A0" w14:textId="77777777" w:rsidR="00B97B01" w:rsidRPr="00B97B01" w:rsidRDefault="00B97B01" w:rsidP="00975216">
      <w:pPr>
        <w:spacing w:after="0"/>
        <w:rPr>
          <w:rFonts w:cstheme="minorHAnsi"/>
          <w:i/>
          <w:iCs/>
        </w:rPr>
      </w:pPr>
    </w:p>
    <w:p w14:paraId="34611486" w14:textId="77777777" w:rsidR="00975216" w:rsidRPr="00B97B01" w:rsidRDefault="00975216" w:rsidP="00975216">
      <w:pPr>
        <w:spacing w:after="0"/>
        <w:rPr>
          <w:rFonts w:cstheme="minorHAnsi"/>
        </w:rPr>
      </w:pPr>
      <w:r w:rsidRPr="00B97B01">
        <w:rPr>
          <w:rFonts w:cstheme="minorHAnsi"/>
        </w:rPr>
        <w:lastRenderedPageBreak/>
        <w:t xml:space="preserve">The next step is to determine the </w:t>
      </w:r>
      <w:r w:rsidRPr="00B97B01">
        <w:rPr>
          <w:rFonts w:cstheme="minorHAnsi"/>
          <w:b/>
          <w:bCs/>
        </w:rPr>
        <w:t>District’s Weighted Percentage of Students in Poverty</w:t>
      </w:r>
      <w:r w:rsidRPr="00B97B01">
        <w:rPr>
          <w:rFonts w:cstheme="minorHAnsi"/>
        </w:rPr>
        <w:t xml:space="preserve">. </w:t>
      </w:r>
    </w:p>
    <w:p w14:paraId="0B5D39CA" w14:textId="571F3251" w:rsidR="00975216" w:rsidRPr="00B97B01" w:rsidRDefault="00975216" w:rsidP="00975216">
      <w:pPr>
        <w:spacing w:after="0"/>
        <w:rPr>
          <w:rFonts w:cstheme="minorHAnsi"/>
        </w:rPr>
      </w:pPr>
    </w:p>
    <w:p w14:paraId="233687B2" w14:textId="45C85236" w:rsidR="00975216" w:rsidRPr="00B97B01" w:rsidRDefault="001C22FA" w:rsidP="00B97B01">
      <w:pPr>
        <w:spacing w:after="0"/>
        <w:ind w:left="936"/>
        <w:rPr>
          <w:rFonts w:cstheme="minorHAnsi"/>
          <w:i/>
          <w:iCs/>
        </w:rPr>
      </w:pPr>
      <w:r w:rsidRPr="00B97B01">
        <w:rPr>
          <w:rFonts w:cstheme="minorHAnsi"/>
          <w:i/>
          <w:iCs/>
        </w:rPr>
        <w:t xml:space="preserve">The Weighted Number of Students in Poverty is divided by Extended ADMw minus Virtual Charter School Enrollment. </w:t>
      </w:r>
    </w:p>
    <w:p w14:paraId="6A52492C" w14:textId="77777777" w:rsidR="001C22FA" w:rsidRPr="00B97B01" w:rsidRDefault="001C22FA" w:rsidP="001C22FA">
      <w:pPr>
        <w:spacing w:after="0"/>
        <w:rPr>
          <w:rFonts w:cstheme="minorHAnsi"/>
          <w:b/>
          <w:bCs/>
          <w:i/>
          <w:iCs/>
        </w:rPr>
      </w:pPr>
    </w:p>
    <w:p w14:paraId="74CFAB12" w14:textId="6483E5BB" w:rsidR="00975216" w:rsidRPr="00B97B01" w:rsidRDefault="00975216" w:rsidP="00975216">
      <w:pPr>
        <w:spacing w:after="0"/>
        <w:rPr>
          <w:rFonts w:cstheme="minorHAnsi"/>
        </w:rPr>
      </w:pPr>
      <w:r w:rsidRPr="00B97B01">
        <w:rPr>
          <w:rFonts w:cstheme="minorHAnsi"/>
        </w:rPr>
        <w:t xml:space="preserve">To determine the </w:t>
      </w:r>
      <w:r w:rsidRPr="00B97B01">
        <w:rPr>
          <w:rFonts w:cstheme="minorHAnsi"/>
          <w:b/>
          <w:bCs/>
        </w:rPr>
        <w:t xml:space="preserve">District’s Assessed Property Value per </w:t>
      </w:r>
      <w:proofErr w:type="gramStart"/>
      <w:r w:rsidRPr="00B97B01">
        <w:rPr>
          <w:rFonts w:cstheme="minorHAnsi"/>
          <w:b/>
          <w:bCs/>
        </w:rPr>
        <w:t>Student</w:t>
      </w:r>
      <w:proofErr w:type="gramEnd"/>
      <w:r w:rsidRPr="00B97B01">
        <w:rPr>
          <w:rFonts w:cstheme="minorHAnsi"/>
        </w:rPr>
        <w:t xml:space="preserve"> </w:t>
      </w:r>
      <w:r w:rsidR="00B97B01">
        <w:rPr>
          <w:rFonts w:cstheme="minorHAnsi"/>
        </w:rPr>
        <w:t>which</w:t>
      </w:r>
      <w:r w:rsidRPr="00B97B01">
        <w:rPr>
          <w:rFonts w:cstheme="minorHAnsi"/>
        </w:rPr>
        <w:t xml:space="preserve"> is also adjusted for poverty, we use the following formula:</w:t>
      </w:r>
    </w:p>
    <w:p w14:paraId="0D9366D3" w14:textId="77777777" w:rsidR="001C22FA" w:rsidRPr="00B97B01" w:rsidRDefault="001C22FA" w:rsidP="00975216">
      <w:pPr>
        <w:spacing w:after="0"/>
        <w:rPr>
          <w:rFonts w:cstheme="minorHAnsi"/>
        </w:rPr>
      </w:pPr>
    </w:p>
    <w:p w14:paraId="5EEED64A" w14:textId="7470807E" w:rsidR="00975216" w:rsidRPr="00B97B01" w:rsidRDefault="001C22FA" w:rsidP="00B97B01">
      <w:pPr>
        <w:spacing w:after="0"/>
        <w:ind w:left="936"/>
        <w:rPr>
          <w:rFonts w:cstheme="minorHAnsi"/>
          <w:i/>
          <w:iCs/>
        </w:rPr>
      </w:pPr>
      <w:r w:rsidRPr="00B97B01">
        <w:rPr>
          <w:rFonts w:cstheme="minorHAnsi"/>
          <w:i/>
          <w:iCs/>
        </w:rPr>
        <w:t xml:space="preserve">District Assessed Value divided by one plus the Weighted Percentage of Students in Poverty. </w:t>
      </w:r>
    </w:p>
    <w:p w14:paraId="2C99DEA4" w14:textId="77777777" w:rsidR="001C22FA" w:rsidRPr="00B97B01" w:rsidRDefault="001C22FA" w:rsidP="001C22FA">
      <w:pPr>
        <w:spacing w:after="0"/>
        <w:rPr>
          <w:rFonts w:cstheme="minorHAnsi"/>
          <w:b/>
          <w:bCs/>
          <w:i/>
          <w:iCs/>
          <w:color w:val="0070C0"/>
        </w:rPr>
      </w:pPr>
    </w:p>
    <w:p w14:paraId="0B9FC2BB" w14:textId="357A5707" w:rsidR="00975216" w:rsidRPr="00B97B01" w:rsidRDefault="00975216" w:rsidP="00975216">
      <w:pPr>
        <w:spacing w:after="0"/>
        <w:rPr>
          <w:rFonts w:cstheme="minorHAnsi"/>
        </w:rPr>
      </w:pPr>
      <w:r w:rsidRPr="00B97B01">
        <w:rPr>
          <w:rFonts w:cstheme="minorHAnsi"/>
        </w:rPr>
        <w:t xml:space="preserve">Finally, the districts are then ranked from lowest to highest </w:t>
      </w:r>
      <w:r w:rsidRPr="00B97B01">
        <w:rPr>
          <w:rFonts w:cstheme="minorHAnsi"/>
          <w:b/>
          <w:bCs/>
        </w:rPr>
        <w:t xml:space="preserve">Assessed Property Value per Student </w:t>
      </w:r>
      <w:r w:rsidRPr="00B97B01">
        <w:rPr>
          <w:rFonts w:cstheme="minorHAnsi"/>
        </w:rPr>
        <w:t xml:space="preserve">for the Priority List. </w:t>
      </w:r>
      <w:r w:rsidR="00B97B01">
        <w:rPr>
          <w:rFonts w:cstheme="minorHAnsi"/>
        </w:rPr>
        <w:t>During e</w:t>
      </w:r>
      <w:r w:rsidR="005803AF" w:rsidRPr="00B97B01">
        <w:rPr>
          <w:rFonts w:cstheme="minorHAnsi"/>
        </w:rPr>
        <w:t>ach application period (each election cycle), OSCIM funds are distributed based on this list. 66% of available funds are awarded based on a district’s position on the Priority List. The remaining 34% are allocated based on the order in which applications are received on the due date. Districts that submit between 8:00 AM and 12:30 PM qualify for the First in Time pool. These applications are then entered into a randomized lottery to determine funding order, continuing until all available funds are distributed.</w:t>
      </w:r>
    </w:p>
    <w:p w14:paraId="0AFE3E5A" w14:textId="77777777" w:rsidR="00975216" w:rsidRPr="00B97B01" w:rsidRDefault="00975216" w:rsidP="00975216">
      <w:pPr>
        <w:rPr>
          <w:rFonts w:cstheme="minorHAnsi"/>
        </w:rPr>
      </w:pPr>
    </w:p>
    <w:p w14:paraId="47F92F20" w14:textId="77777777" w:rsidR="00DC3B4E" w:rsidRPr="00B97B01" w:rsidRDefault="00DC3B4E" w:rsidP="00DC3B4E">
      <w:pPr>
        <w:pStyle w:val="OSFTitle"/>
        <w:rPr>
          <w:rFonts w:cstheme="minorHAnsi"/>
        </w:rPr>
      </w:pPr>
      <w:r w:rsidRPr="00B97B01">
        <w:rPr>
          <w:rFonts w:cstheme="minorHAnsi"/>
        </w:rPr>
        <w:t>Funding Formula Explanation</w:t>
      </w:r>
    </w:p>
    <w:p w14:paraId="41C01B66" w14:textId="77777777" w:rsidR="00F5419B" w:rsidRPr="00B97B01" w:rsidRDefault="00F5419B" w:rsidP="00F5419B">
      <w:pPr>
        <w:pStyle w:val="NormalWeb"/>
        <w:rPr>
          <w:rFonts w:asciiTheme="minorHAnsi" w:hAnsiTheme="minorHAnsi" w:cstheme="minorHAnsi"/>
        </w:rPr>
      </w:pPr>
      <w:r w:rsidRPr="00B97B01">
        <w:rPr>
          <w:rFonts w:asciiTheme="minorHAnsi" w:hAnsiTheme="minorHAnsi" w:cstheme="minorHAnsi"/>
        </w:rPr>
        <w:t xml:space="preserve">The Funding Formula builds on the Priority List by using </w:t>
      </w:r>
      <w:r w:rsidRPr="00B97B01">
        <w:rPr>
          <w:rStyle w:val="Strong"/>
          <w:rFonts w:asciiTheme="minorHAnsi" w:hAnsiTheme="minorHAnsi" w:cstheme="minorHAnsi"/>
        </w:rPr>
        <w:t>assessed value per extended ADMw</w:t>
      </w:r>
      <w:r w:rsidRPr="00B97B01">
        <w:rPr>
          <w:rFonts w:asciiTheme="minorHAnsi" w:hAnsiTheme="minorHAnsi" w:cstheme="minorHAnsi"/>
        </w:rPr>
        <w:t xml:space="preserve"> to assign :</w:t>
      </w:r>
    </w:p>
    <w:p w14:paraId="01E7DFD7" w14:textId="77777777" w:rsidR="00F5419B" w:rsidRPr="00B97B01" w:rsidRDefault="00F5419B" w:rsidP="00F5419B">
      <w:pPr>
        <w:pStyle w:val="NormalWeb"/>
        <w:numPr>
          <w:ilvl w:val="0"/>
          <w:numId w:val="8"/>
        </w:numPr>
        <w:rPr>
          <w:rFonts w:asciiTheme="minorHAnsi" w:hAnsiTheme="minorHAnsi" w:cstheme="minorHAnsi"/>
        </w:rPr>
      </w:pPr>
      <w:r w:rsidRPr="00B97B01">
        <w:rPr>
          <w:rStyle w:val="Strong"/>
          <w:rFonts w:asciiTheme="minorHAnsi" w:hAnsiTheme="minorHAnsi" w:cstheme="minorHAnsi"/>
        </w:rPr>
        <w:t>$12 million</w:t>
      </w:r>
      <w:r w:rsidRPr="00B97B01">
        <w:rPr>
          <w:rFonts w:asciiTheme="minorHAnsi" w:hAnsiTheme="minorHAnsi" w:cstheme="minorHAnsi"/>
        </w:rPr>
        <w:t xml:space="preserve"> to the 50 districts with the </w:t>
      </w:r>
      <w:r w:rsidRPr="00B97B01">
        <w:rPr>
          <w:rStyle w:val="Strong"/>
          <w:rFonts w:asciiTheme="minorHAnsi" w:hAnsiTheme="minorHAnsi" w:cstheme="minorHAnsi"/>
        </w:rPr>
        <w:t>lowest</w:t>
      </w:r>
      <w:r w:rsidRPr="00B97B01">
        <w:rPr>
          <w:rFonts w:asciiTheme="minorHAnsi" w:hAnsiTheme="minorHAnsi" w:cstheme="minorHAnsi"/>
        </w:rPr>
        <w:t xml:space="preserve"> assessed value per student</w:t>
      </w:r>
    </w:p>
    <w:p w14:paraId="3782EF08" w14:textId="77777777" w:rsidR="00F5419B" w:rsidRPr="00B97B01" w:rsidRDefault="00F5419B" w:rsidP="00F5419B">
      <w:pPr>
        <w:pStyle w:val="NormalWeb"/>
        <w:numPr>
          <w:ilvl w:val="0"/>
          <w:numId w:val="8"/>
        </w:numPr>
        <w:rPr>
          <w:rFonts w:asciiTheme="minorHAnsi" w:hAnsiTheme="minorHAnsi" w:cstheme="minorHAnsi"/>
        </w:rPr>
      </w:pPr>
      <w:r w:rsidRPr="00B97B01">
        <w:rPr>
          <w:rStyle w:val="Strong"/>
          <w:rFonts w:asciiTheme="minorHAnsi" w:hAnsiTheme="minorHAnsi" w:cstheme="minorHAnsi"/>
        </w:rPr>
        <w:t>$10 million</w:t>
      </w:r>
      <w:r w:rsidRPr="00B97B01">
        <w:rPr>
          <w:rFonts w:asciiTheme="minorHAnsi" w:hAnsiTheme="minorHAnsi" w:cstheme="minorHAnsi"/>
        </w:rPr>
        <w:t xml:space="preserve"> to the next 49 districts (low to moderate values)</w:t>
      </w:r>
    </w:p>
    <w:p w14:paraId="3518DB07" w14:textId="77777777" w:rsidR="00F5419B" w:rsidRPr="00B97B01" w:rsidRDefault="00F5419B" w:rsidP="00F5419B">
      <w:pPr>
        <w:pStyle w:val="NormalWeb"/>
        <w:numPr>
          <w:ilvl w:val="0"/>
          <w:numId w:val="8"/>
        </w:numPr>
        <w:rPr>
          <w:rFonts w:asciiTheme="minorHAnsi" w:hAnsiTheme="minorHAnsi" w:cstheme="minorHAnsi"/>
        </w:rPr>
      </w:pPr>
      <w:r w:rsidRPr="00B97B01">
        <w:rPr>
          <w:rStyle w:val="Strong"/>
          <w:rFonts w:asciiTheme="minorHAnsi" w:hAnsiTheme="minorHAnsi" w:cstheme="minorHAnsi"/>
        </w:rPr>
        <w:t>$8 million</w:t>
      </w:r>
      <w:r w:rsidRPr="00B97B01">
        <w:rPr>
          <w:rFonts w:asciiTheme="minorHAnsi" w:hAnsiTheme="minorHAnsi" w:cstheme="minorHAnsi"/>
        </w:rPr>
        <w:t xml:space="preserve"> to the next 49 districts (moderate values)</w:t>
      </w:r>
    </w:p>
    <w:p w14:paraId="15977336" w14:textId="77777777" w:rsidR="00F5419B" w:rsidRPr="00B97B01" w:rsidRDefault="00F5419B" w:rsidP="00F5419B">
      <w:pPr>
        <w:pStyle w:val="NormalWeb"/>
        <w:numPr>
          <w:ilvl w:val="0"/>
          <w:numId w:val="8"/>
        </w:numPr>
        <w:rPr>
          <w:rFonts w:asciiTheme="minorHAnsi" w:hAnsiTheme="minorHAnsi" w:cstheme="minorHAnsi"/>
        </w:rPr>
      </w:pPr>
      <w:r w:rsidRPr="00B97B01">
        <w:rPr>
          <w:rStyle w:val="Strong"/>
          <w:rFonts w:asciiTheme="minorHAnsi" w:hAnsiTheme="minorHAnsi" w:cstheme="minorHAnsi"/>
        </w:rPr>
        <w:t>$6 million</w:t>
      </w:r>
      <w:r w:rsidRPr="00B97B01">
        <w:rPr>
          <w:rFonts w:asciiTheme="minorHAnsi" w:hAnsiTheme="minorHAnsi" w:cstheme="minorHAnsi"/>
        </w:rPr>
        <w:t xml:space="preserve"> to the 49 districts with the </w:t>
      </w:r>
      <w:r w:rsidRPr="00B97B01">
        <w:rPr>
          <w:rStyle w:val="Strong"/>
          <w:rFonts w:asciiTheme="minorHAnsi" w:hAnsiTheme="minorHAnsi" w:cstheme="minorHAnsi"/>
        </w:rPr>
        <w:t>highest</w:t>
      </w:r>
      <w:r w:rsidRPr="00B97B01">
        <w:rPr>
          <w:rFonts w:asciiTheme="minorHAnsi" w:hAnsiTheme="minorHAnsi" w:cstheme="minorHAnsi"/>
        </w:rPr>
        <w:t xml:space="preserve"> assessed value per student</w:t>
      </w:r>
    </w:p>
    <w:p w14:paraId="6E2BA605" w14:textId="77777777" w:rsidR="00F5419B" w:rsidRPr="00B97B01" w:rsidRDefault="00F5419B" w:rsidP="00F5419B">
      <w:pPr>
        <w:pStyle w:val="NormalWeb"/>
        <w:rPr>
          <w:rFonts w:asciiTheme="minorHAnsi" w:hAnsiTheme="minorHAnsi" w:cstheme="minorHAnsi"/>
        </w:rPr>
      </w:pPr>
      <w:r w:rsidRPr="00B97B01">
        <w:rPr>
          <w:rFonts w:asciiTheme="minorHAnsi" w:hAnsiTheme="minorHAnsi" w:cstheme="minorHAnsi"/>
        </w:rPr>
        <w:t>This tiered model promotes equity by directing greater support to districts with fewer local resources.</w:t>
      </w:r>
    </w:p>
    <w:p w14:paraId="1B8D11FE" w14:textId="77777777" w:rsidR="00F5419B" w:rsidRPr="00B97B01" w:rsidRDefault="00F5419B" w:rsidP="00F5419B">
      <w:pPr>
        <w:pStyle w:val="Heading02"/>
        <w:rPr>
          <w:rFonts w:cstheme="minorHAnsi"/>
        </w:rPr>
      </w:pPr>
      <w:r w:rsidRPr="00B97B01">
        <w:rPr>
          <w:rFonts w:cstheme="minorHAnsi"/>
        </w:rPr>
        <w:t>2025–2027 Biennium Inflation Adjustment</w:t>
      </w:r>
    </w:p>
    <w:p w14:paraId="3ED2558C" w14:textId="2EB3EC1C" w:rsidR="00F5419B" w:rsidRPr="00B97B01" w:rsidRDefault="00F5419B" w:rsidP="00B97B01">
      <w:pPr>
        <w:pStyle w:val="NormalWeb"/>
        <w:rPr>
          <w:rStyle w:val="Strong"/>
          <w:rFonts w:asciiTheme="minorHAnsi" w:hAnsiTheme="minorHAnsi" w:cstheme="minorHAnsi"/>
          <w:b w:val="0"/>
          <w:bCs w:val="0"/>
        </w:rPr>
      </w:pPr>
      <w:r w:rsidRPr="00B97B01">
        <w:rPr>
          <w:rFonts w:asciiTheme="minorHAnsi" w:hAnsiTheme="minorHAnsi" w:cstheme="minorHAnsi"/>
        </w:rPr>
        <w:t xml:space="preserve">The grant amounts have been adjusted for inflation using the April 2025 CPI-U for the West Region, which shows a 12-month change of </w:t>
      </w:r>
      <w:r w:rsidRPr="00B97B01">
        <w:rPr>
          <w:rStyle w:val="Strong"/>
          <w:rFonts w:asciiTheme="minorHAnsi" w:hAnsiTheme="minorHAnsi" w:cstheme="minorHAnsi"/>
        </w:rPr>
        <w:t>2.1%</w:t>
      </w:r>
      <w:r w:rsidRPr="00B97B01">
        <w:rPr>
          <w:rFonts w:asciiTheme="minorHAnsi" w:hAnsiTheme="minorHAnsi" w:cstheme="minorHAnsi"/>
        </w:rPr>
        <w:t>. The adjusted funding tiers are</w:t>
      </w:r>
      <w:r w:rsidR="00B97B01">
        <w:rPr>
          <w:rFonts w:asciiTheme="minorHAnsi" w:hAnsiTheme="minorHAnsi" w:cstheme="minorHAnsi"/>
        </w:rPr>
        <w:t>: (1</w:t>
      </w:r>
      <w:r w:rsidR="00B97B01" w:rsidRPr="00B97B01">
        <w:rPr>
          <w:rFonts w:asciiTheme="minorHAnsi" w:hAnsiTheme="minorHAnsi" w:cstheme="minorHAnsi"/>
          <w:vertAlign w:val="superscript"/>
        </w:rPr>
        <w:t>st</w:t>
      </w:r>
      <w:r w:rsidR="00B97B01">
        <w:rPr>
          <w:rFonts w:asciiTheme="minorHAnsi" w:hAnsiTheme="minorHAnsi" w:cstheme="minorHAnsi"/>
        </w:rPr>
        <w:t xml:space="preserve">) </w:t>
      </w:r>
      <w:r w:rsidRPr="00B97B01">
        <w:rPr>
          <w:rStyle w:val="Strong"/>
          <w:rFonts w:asciiTheme="minorHAnsi" w:hAnsiTheme="minorHAnsi" w:cstheme="minorHAnsi"/>
          <w:b w:val="0"/>
          <w:bCs w:val="0"/>
        </w:rPr>
        <w:t>$12,252,000</w:t>
      </w:r>
      <w:r w:rsidR="00B97B01">
        <w:rPr>
          <w:rStyle w:val="Strong"/>
          <w:rFonts w:asciiTheme="minorHAnsi" w:hAnsiTheme="minorHAnsi" w:cstheme="minorHAnsi"/>
          <w:b w:val="0"/>
          <w:bCs w:val="0"/>
        </w:rPr>
        <w:t>; (2</w:t>
      </w:r>
      <w:r w:rsidR="00B97B01" w:rsidRPr="00B97B01">
        <w:rPr>
          <w:rStyle w:val="Strong"/>
          <w:rFonts w:asciiTheme="minorHAnsi" w:hAnsiTheme="minorHAnsi" w:cstheme="minorHAnsi"/>
          <w:b w:val="0"/>
          <w:bCs w:val="0"/>
          <w:vertAlign w:val="superscript"/>
        </w:rPr>
        <w:t>nd</w:t>
      </w:r>
      <w:r w:rsidR="00B97B01">
        <w:rPr>
          <w:rStyle w:val="Strong"/>
          <w:rFonts w:asciiTheme="minorHAnsi" w:hAnsiTheme="minorHAnsi" w:cstheme="minorHAnsi"/>
          <w:b w:val="0"/>
          <w:bCs w:val="0"/>
        </w:rPr>
        <w:t xml:space="preserve">) </w:t>
      </w:r>
      <w:r w:rsidRPr="00B97B01">
        <w:rPr>
          <w:rStyle w:val="Strong"/>
          <w:rFonts w:asciiTheme="minorHAnsi" w:hAnsiTheme="minorHAnsi" w:cstheme="minorHAnsi"/>
          <w:b w:val="0"/>
          <w:bCs w:val="0"/>
        </w:rPr>
        <w:t>$10,210,000</w:t>
      </w:r>
      <w:r w:rsidR="00B97B01">
        <w:rPr>
          <w:rStyle w:val="Strong"/>
          <w:rFonts w:asciiTheme="minorHAnsi" w:hAnsiTheme="minorHAnsi" w:cstheme="minorHAnsi"/>
          <w:b w:val="0"/>
          <w:bCs w:val="0"/>
        </w:rPr>
        <w:t>; (3</w:t>
      </w:r>
      <w:r w:rsidR="00B97B01" w:rsidRPr="00B97B01">
        <w:rPr>
          <w:rStyle w:val="Strong"/>
          <w:rFonts w:asciiTheme="minorHAnsi" w:hAnsiTheme="minorHAnsi" w:cstheme="minorHAnsi"/>
          <w:b w:val="0"/>
          <w:bCs w:val="0"/>
          <w:vertAlign w:val="superscript"/>
        </w:rPr>
        <w:t>rd</w:t>
      </w:r>
      <w:r w:rsidR="00B97B01">
        <w:rPr>
          <w:rStyle w:val="Strong"/>
          <w:rFonts w:asciiTheme="minorHAnsi" w:hAnsiTheme="minorHAnsi" w:cstheme="minorHAnsi"/>
          <w:b w:val="0"/>
          <w:bCs w:val="0"/>
        </w:rPr>
        <w:t xml:space="preserve">) </w:t>
      </w:r>
      <w:r w:rsidRPr="00B97B01">
        <w:rPr>
          <w:rStyle w:val="Strong"/>
          <w:rFonts w:asciiTheme="minorHAnsi" w:hAnsiTheme="minorHAnsi" w:cstheme="minorHAnsi"/>
          <w:b w:val="0"/>
          <w:bCs w:val="0"/>
        </w:rPr>
        <w:t>$8,168,000</w:t>
      </w:r>
      <w:r w:rsidR="00B97B01">
        <w:rPr>
          <w:rStyle w:val="Strong"/>
          <w:rFonts w:asciiTheme="minorHAnsi" w:hAnsiTheme="minorHAnsi" w:cstheme="minorHAnsi"/>
          <w:b w:val="0"/>
          <w:bCs w:val="0"/>
        </w:rPr>
        <w:t>; and (4</w:t>
      </w:r>
      <w:r w:rsidR="00B97B01" w:rsidRPr="00B97B01">
        <w:rPr>
          <w:rStyle w:val="Strong"/>
          <w:rFonts w:asciiTheme="minorHAnsi" w:hAnsiTheme="minorHAnsi" w:cstheme="minorHAnsi"/>
          <w:b w:val="0"/>
          <w:bCs w:val="0"/>
          <w:vertAlign w:val="superscript"/>
        </w:rPr>
        <w:t>th</w:t>
      </w:r>
      <w:r w:rsidR="00B97B01">
        <w:rPr>
          <w:rStyle w:val="Strong"/>
          <w:rFonts w:asciiTheme="minorHAnsi" w:hAnsiTheme="minorHAnsi" w:cstheme="minorHAnsi"/>
          <w:b w:val="0"/>
          <w:bCs w:val="0"/>
        </w:rPr>
        <w:t xml:space="preserve">) </w:t>
      </w:r>
      <w:r w:rsidRPr="00B97B01">
        <w:rPr>
          <w:rStyle w:val="Strong"/>
          <w:rFonts w:asciiTheme="minorHAnsi" w:hAnsiTheme="minorHAnsi" w:cstheme="minorHAnsi"/>
          <w:b w:val="0"/>
          <w:bCs w:val="0"/>
        </w:rPr>
        <w:t>$6,126,000</w:t>
      </w:r>
      <w:r w:rsidR="00B97B01">
        <w:rPr>
          <w:rStyle w:val="Strong"/>
          <w:rFonts w:asciiTheme="minorHAnsi" w:hAnsiTheme="minorHAnsi" w:cstheme="minorHAnsi"/>
          <w:b w:val="0"/>
          <w:bCs w:val="0"/>
        </w:rPr>
        <w:t>.</w:t>
      </w:r>
    </w:p>
    <w:p w14:paraId="1879D951" w14:textId="77777777" w:rsidR="00F5419B" w:rsidRPr="00B97B01" w:rsidRDefault="00F5419B" w:rsidP="00F5419B">
      <w:pPr>
        <w:pStyle w:val="Heading02"/>
        <w:rPr>
          <w:rFonts w:cstheme="minorHAnsi"/>
        </w:rPr>
      </w:pPr>
      <w:r w:rsidRPr="00B97B01">
        <w:rPr>
          <w:rFonts w:cstheme="minorHAnsi"/>
        </w:rPr>
        <w:t>Funding Formula Details</w:t>
      </w:r>
    </w:p>
    <w:p w14:paraId="1592BA4A" w14:textId="77777777" w:rsidR="00F5419B" w:rsidRPr="00B97B01" w:rsidRDefault="00F5419B" w:rsidP="00F5419B">
      <w:pPr>
        <w:pStyle w:val="NormalWeb"/>
        <w:rPr>
          <w:rFonts w:asciiTheme="minorHAnsi" w:hAnsiTheme="minorHAnsi" w:cstheme="minorHAnsi"/>
        </w:rPr>
      </w:pPr>
      <w:r w:rsidRPr="00B97B01">
        <w:rPr>
          <w:rFonts w:asciiTheme="minorHAnsi" w:hAnsiTheme="minorHAnsi" w:cstheme="minorHAnsi"/>
        </w:rPr>
        <w:t xml:space="preserve">Unlike the Priority List, the Funding Formula </w:t>
      </w:r>
      <w:r w:rsidRPr="00B97B01">
        <w:rPr>
          <w:rStyle w:val="Strong"/>
          <w:rFonts w:asciiTheme="minorHAnsi" w:hAnsiTheme="minorHAnsi" w:cstheme="minorHAnsi"/>
        </w:rPr>
        <w:t>does not adjust for poverty</w:t>
      </w:r>
      <w:r w:rsidRPr="00B97B01">
        <w:rPr>
          <w:rFonts w:asciiTheme="minorHAnsi" w:hAnsiTheme="minorHAnsi" w:cstheme="minorHAnsi"/>
        </w:rPr>
        <w:t>. It is calculated as:</w:t>
      </w:r>
    </w:p>
    <w:p w14:paraId="390175C3" w14:textId="77777777" w:rsidR="00F5419B" w:rsidRPr="00B97B01" w:rsidRDefault="00F5419B" w:rsidP="00B97B01">
      <w:pPr>
        <w:spacing w:after="0"/>
        <w:ind w:left="936"/>
        <w:rPr>
          <w:rFonts w:cstheme="minorHAnsi"/>
          <w:i/>
          <w:iCs/>
          <w:sz w:val="24"/>
          <w:szCs w:val="24"/>
        </w:rPr>
      </w:pPr>
      <w:r w:rsidRPr="00B97B01">
        <w:rPr>
          <w:rFonts w:cstheme="minorHAnsi"/>
          <w:i/>
          <w:iCs/>
          <w:sz w:val="24"/>
          <w:szCs w:val="24"/>
        </w:rPr>
        <w:t>AV/extended ADMw = Assessed Value ÷ extended ADMw</w:t>
      </w:r>
    </w:p>
    <w:p w14:paraId="080F7B42" w14:textId="77777777" w:rsidR="00F5419B" w:rsidRPr="00B97B01" w:rsidRDefault="00F5419B" w:rsidP="00F5419B">
      <w:pPr>
        <w:pStyle w:val="NormalWeb"/>
        <w:rPr>
          <w:rFonts w:asciiTheme="minorHAnsi" w:hAnsiTheme="minorHAnsi" w:cstheme="minorHAnsi"/>
        </w:rPr>
      </w:pPr>
      <w:r w:rsidRPr="00B97B01">
        <w:rPr>
          <w:rFonts w:asciiTheme="minorHAnsi" w:hAnsiTheme="minorHAnsi" w:cstheme="minorHAnsi"/>
        </w:rPr>
        <w:t xml:space="preserve">Districts are ranked from </w:t>
      </w:r>
      <w:r w:rsidRPr="00B97B01">
        <w:rPr>
          <w:rStyle w:val="Strong"/>
          <w:rFonts w:asciiTheme="minorHAnsi" w:hAnsiTheme="minorHAnsi" w:cstheme="minorHAnsi"/>
        </w:rPr>
        <w:t>lowest to highest</w:t>
      </w:r>
      <w:r w:rsidRPr="00B97B01">
        <w:rPr>
          <w:rFonts w:asciiTheme="minorHAnsi" w:hAnsiTheme="minorHAnsi" w:cstheme="minorHAnsi"/>
        </w:rPr>
        <w:t xml:space="preserve"> AV/ADMw. Funding is then awarded based on tier placement:</w:t>
      </w:r>
    </w:p>
    <w:p w14:paraId="54F8360B" w14:textId="77777777" w:rsidR="00F5419B" w:rsidRPr="00B97B01" w:rsidRDefault="00F5419B" w:rsidP="00F5419B">
      <w:pPr>
        <w:pStyle w:val="NormalWeb"/>
        <w:numPr>
          <w:ilvl w:val="0"/>
          <w:numId w:val="10"/>
        </w:numPr>
        <w:rPr>
          <w:rFonts w:asciiTheme="minorHAnsi" w:hAnsiTheme="minorHAnsi" w:cstheme="minorHAnsi"/>
        </w:rPr>
      </w:pPr>
      <w:r w:rsidRPr="00B97B01">
        <w:rPr>
          <w:rStyle w:val="Strong"/>
          <w:rFonts w:asciiTheme="minorHAnsi" w:hAnsiTheme="minorHAnsi" w:cstheme="minorHAnsi"/>
        </w:rPr>
        <w:t>Top 50 districts</w:t>
      </w:r>
      <w:r w:rsidRPr="00B97B01">
        <w:rPr>
          <w:rFonts w:asciiTheme="minorHAnsi" w:hAnsiTheme="minorHAnsi" w:cstheme="minorHAnsi"/>
        </w:rPr>
        <w:t xml:space="preserve"> (lowest AV/ADMw): eligible for </w:t>
      </w:r>
      <w:r w:rsidRPr="00B97B01">
        <w:rPr>
          <w:rStyle w:val="Strong"/>
          <w:rFonts w:asciiTheme="minorHAnsi" w:hAnsiTheme="minorHAnsi" w:cstheme="minorHAnsi"/>
        </w:rPr>
        <w:t>$12,252,000</w:t>
      </w:r>
    </w:p>
    <w:p w14:paraId="513E1E22" w14:textId="77777777" w:rsidR="00F5419B" w:rsidRPr="00B97B01" w:rsidRDefault="00F5419B" w:rsidP="00F5419B">
      <w:pPr>
        <w:pStyle w:val="NormalWeb"/>
        <w:numPr>
          <w:ilvl w:val="0"/>
          <w:numId w:val="10"/>
        </w:numPr>
        <w:rPr>
          <w:rFonts w:asciiTheme="minorHAnsi" w:hAnsiTheme="minorHAnsi" w:cstheme="minorHAnsi"/>
        </w:rPr>
      </w:pPr>
      <w:r w:rsidRPr="00B97B01">
        <w:rPr>
          <w:rStyle w:val="Strong"/>
          <w:rFonts w:asciiTheme="minorHAnsi" w:hAnsiTheme="minorHAnsi" w:cstheme="minorHAnsi"/>
        </w:rPr>
        <w:t>Next 49 districts</w:t>
      </w:r>
      <w:r w:rsidRPr="00B97B01">
        <w:rPr>
          <w:rFonts w:asciiTheme="minorHAnsi" w:hAnsiTheme="minorHAnsi" w:cstheme="minorHAnsi"/>
        </w:rPr>
        <w:t xml:space="preserve"> (low to moderate): eligible for </w:t>
      </w:r>
      <w:r w:rsidRPr="00B97B01">
        <w:rPr>
          <w:rStyle w:val="Strong"/>
          <w:rFonts w:asciiTheme="minorHAnsi" w:hAnsiTheme="minorHAnsi" w:cstheme="minorHAnsi"/>
        </w:rPr>
        <w:t>$10,210,000</w:t>
      </w:r>
    </w:p>
    <w:p w14:paraId="5716EBE5" w14:textId="77777777" w:rsidR="00F5419B" w:rsidRPr="00B97B01" w:rsidRDefault="00F5419B" w:rsidP="00F5419B">
      <w:pPr>
        <w:pStyle w:val="NormalWeb"/>
        <w:numPr>
          <w:ilvl w:val="0"/>
          <w:numId w:val="10"/>
        </w:numPr>
        <w:rPr>
          <w:rFonts w:asciiTheme="minorHAnsi" w:hAnsiTheme="minorHAnsi" w:cstheme="minorHAnsi"/>
        </w:rPr>
      </w:pPr>
      <w:r w:rsidRPr="00B97B01">
        <w:rPr>
          <w:rStyle w:val="Strong"/>
          <w:rFonts w:asciiTheme="minorHAnsi" w:hAnsiTheme="minorHAnsi" w:cstheme="minorHAnsi"/>
        </w:rPr>
        <w:t>Next 49 districts</w:t>
      </w:r>
      <w:r w:rsidRPr="00B97B01">
        <w:rPr>
          <w:rFonts w:asciiTheme="minorHAnsi" w:hAnsiTheme="minorHAnsi" w:cstheme="minorHAnsi"/>
        </w:rPr>
        <w:t xml:space="preserve"> (moderate): eligible for </w:t>
      </w:r>
      <w:r w:rsidRPr="00B97B01">
        <w:rPr>
          <w:rStyle w:val="Strong"/>
          <w:rFonts w:asciiTheme="minorHAnsi" w:hAnsiTheme="minorHAnsi" w:cstheme="minorHAnsi"/>
        </w:rPr>
        <w:t>$8,168,000</w:t>
      </w:r>
    </w:p>
    <w:p w14:paraId="25649F76" w14:textId="77777777" w:rsidR="00F5419B" w:rsidRPr="00B97B01" w:rsidRDefault="00F5419B" w:rsidP="00F5419B">
      <w:pPr>
        <w:pStyle w:val="NormalWeb"/>
        <w:numPr>
          <w:ilvl w:val="0"/>
          <w:numId w:val="10"/>
        </w:numPr>
        <w:rPr>
          <w:rFonts w:asciiTheme="minorHAnsi" w:hAnsiTheme="minorHAnsi" w:cstheme="minorHAnsi"/>
        </w:rPr>
      </w:pPr>
      <w:r w:rsidRPr="00B97B01">
        <w:rPr>
          <w:rStyle w:val="Strong"/>
          <w:rFonts w:asciiTheme="minorHAnsi" w:hAnsiTheme="minorHAnsi" w:cstheme="minorHAnsi"/>
        </w:rPr>
        <w:t>Last 49 districts</w:t>
      </w:r>
      <w:r w:rsidRPr="00B97B01">
        <w:rPr>
          <w:rFonts w:asciiTheme="minorHAnsi" w:hAnsiTheme="minorHAnsi" w:cstheme="minorHAnsi"/>
        </w:rPr>
        <w:t xml:space="preserve"> (highest AV/ADMw): eligible for </w:t>
      </w:r>
      <w:r w:rsidRPr="00B97B01">
        <w:rPr>
          <w:rStyle w:val="Strong"/>
          <w:rFonts w:asciiTheme="minorHAnsi" w:hAnsiTheme="minorHAnsi" w:cstheme="minorHAnsi"/>
        </w:rPr>
        <w:t>$6,126,000</w:t>
      </w:r>
    </w:p>
    <w:p w14:paraId="20464198" w14:textId="77777777" w:rsidR="00F5419B" w:rsidRPr="00B97B01" w:rsidRDefault="00F5419B" w:rsidP="00F5419B">
      <w:pPr>
        <w:pStyle w:val="NormalWeb"/>
        <w:rPr>
          <w:rFonts w:asciiTheme="minorHAnsi" w:hAnsiTheme="minorHAnsi" w:cstheme="minorHAnsi"/>
        </w:rPr>
      </w:pPr>
      <w:r w:rsidRPr="00B97B01">
        <w:rPr>
          <w:rFonts w:asciiTheme="minorHAnsi" w:hAnsiTheme="minorHAnsi" w:cstheme="minorHAnsi"/>
        </w:rPr>
        <w:t>These amounts are final for the 2025–2027 biennium.</w:t>
      </w:r>
    </w:p>
    <w:p w14:paraId="424F21E3" w14:textId="2DB6009C" w:rsidR="00F5419B" w:rsidRPr="00B97B01" w:rsidRDefault="00F5419B" w:rsidP="00F5419B">
      <w:pPr>
        <w:pStyle w:val="NormalWeb"/>
        <w:rPr>
          <w:rFonts w:asciiTheme="minorHAnsi" w:hAnsiTheme="minorHAnsi" w:cstheme="minorHAnsi"/>
        </w:rPr>
      </w:pPr>
      <w:r w:rsidRPr="00B97B01">
        <w:rPr>
          <w:rStyle w:val="Strong"/>
          <w:rFonts w:asciiTheme="minorHAnsi" w:hAnsiTheme="minorHAnsi" w:cstheme="minorHAnsi"/>
        </w:rPr>
        <w:t>Important Note:</w:t>
      </w:r>
      <w:r w:rsidRPr="00B97B01">
        <w:rPr>
          <w:rFonts w:asciiTheme="minorHAnsi" w:hAnsiTheme="minorHAnsi" w:cstheme="minorHAnsi"/>
        </w:rPr>
        <w:br/>
        <w:t xml:space="preserve">If a district’s local GO bond is </w:t>
      </w:r>
      <w:r w:rsidRPr="00B97B01">
        <w:rPr>
          <w:rStyle w:val="Strong"/>
          <w:rFonts w:asciiTheme="minorHAnsi" w:hAnsiTheme="minorHAnsi" w:cstheme="minorHAnsi"/>
        </w:rPr>
        <w:t>less than</w:t>
      </w:r>
      <w:r w:rsidRPr="00B97B01">
        <w:rPr>
          <w:rFonts w:asciiTheme="minorHAnsi" w:hAnsiTheme="minorHAnsi" w:cstheme="minorHAnsi"/>
        </w:rPr>
        <w:t xml:space="preserve"> the minimum matching grant of </w:t>
      </w:r>
      <w:r w:rsidRPr="00B97B01">
        <w:rPr>
          <w:rStyle w:val="Strong"/>
          <w:rFonts w:asciiTheme="minorHAnsi" w:hAnsiTheme="minorHAnsi" w:cstheme="minorHAnsi"/>
        </w:rPr>
        <w:t>$6,126,000</w:t>
      </w:r>
      <w:r w:rsidRPr="00B97B01">
        <w:rPr>
          <w:rFonts w:asciiTheme="minorHAnsi" w:hAnsiTheme="minorHAnsi" w:cstheme="minorHAnsi"/>
        </w:rPr>
        <w:t xml:space="preserve">, the OSCIM Program provides a </w:t>
      </w:r>
      <w:r w:rsidRPr="00B97B01">
        <w:rPr>
          <w:rStyle w:val="Strong"/>
          <w:rFonts w:asciiTheme="minorHAnsi" w:hAnsiTheme="minorHAnsi" w:cstheme="minorHAnsi"/>
        </w:rPr>
        <w:t>one-to-one match only</w:t>
      </w:r>
      <w:r w:rsidRPr="00B97B01">
        <w:rPr>
          <w:rFonts w:asciiTheme="minorHAnsi" w:hAnsiTheme="minorHAnsi" w:cstheme="minorHAnsi"/>
        </w:rPr>
        <w:t xml:space="preserve">. For example, a district with a $4,000,000 GO bond would receive a </w:t>
      </w:r>
      <w:r w:rsidRPr="00B97B01">
        <w:rPr>
          <w:rStyle w:val="Strong"/>
          <w:rFonts w:asciiTheme="minorHAnsi" w:hAnsiTheme="minorHAnsi" w:cstheme="minorHAnsi"/>
        </w:rPr>
        <w:t>$4,000,000</w:t>
      </w:r>
      <w:r w:rsidRPr="00B97B01">
        <w:rPr>
          <w:rFonts w:asciiTheme="minorHAnsi" w:hAnsiTheme="minorHAnsi" w:cstheme="minorHAnsi"/>
        </w:rPr>
        <w:t xml:space="preserve"> state match</w:t>
      </w:r>
      <w:r w:rsidRPr="00B97B01">
        <w:rPr>
          <w:rFonts w:asciiTheme="minorHAnsi" w:hAnsiTheme="minorHAnsi" w:cstheme="minorHAnsi"/>
        </w:rPr>
        <w:t xml:space="preserve">, </w:t>
      </w:r>
      <w:r w:rsidRPr="00B97B01">
        <w:rPr>
          <w:rFonts w:asciiTheme="minorHAnsi" w:hAnsiTheme="minorHAnsi" w:cstheme="minorHAnsi"/>
        </w:rPr>
        <w:t>not the full tier amount.</w:t>
      </w:r>
    </w:p>
    <w:p w14:paraId="18E8CFB8" w14:textId="78315AEB" w:rsidR="0014179E" w:rsidRPr="00B97B01" w:rsidRDefault="0014179E" w:rsidP="00F5419B">
      <w:pPr>
        <w:spacing w:before="100" w:beforeAutospacing="1" w:after="100" w:afterAutospacing="1" w:line="240" w:lineRule="auto"/>
        <w:rPr>
          <w:rFonts w:cstheme="minorHAnsi"/>
        </w:rPr>
      </w:pPr>
    </w:p>
    <w:sectPr w:rsidR="0014179E" w:rsidRPr="00B97B01" w:rsidSect="00C2726C">
      <w:headerReference w:type="default" r:id="rId8"/>
      <w:footerReference w:type="even" r:id="rId9"/>
      <w:footerReference w:type="default" r:id="rId10"/>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1FB297" w14:textId="77777777" w:rsidR="00C22D20" w:rsidRDefault="00C22D20" w:rsidP="00C22D20">
      <w:pPr>
        <w:spacing w:after="0" w:line="240" w:lineRule="auto"/>
      </w:pPr>
      <w:r>
        <w:separator/>
      </w:r>
    </w:p>
  </w:endnote>
  <w:endnote w:type="continuationSeparator" w:id="0">
    <w:p w14:paraId="5E7134FE" w14:textId="77777777" w:rsidR="00C22D20" w:rsidRDefault="00C22D20" w:rsidP="00C22D2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A0CBD" w14:textId="77777777" w:rsidR="00B47D99" w:rsidRDefault="00B47D99">
    <w:pPr>
      <w:pStyle w:val="Footer"/>
    </w:pPr>
  </w:p>
  <w:p w14:paraId="1A976B21" w14:textId="77777777" w:rsidR="002F2BA1" w:rsidRDefault="002F2BA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43143D" w14:textId="77777777" w:rsidR="00A37A71" w:rsidRPr="00A37A71" w:rsidRDefault="00A37A71" w:rsidP="00A37A71">
    <w:pPr>
      <w:tabs>
        <w:tab w:val="left" w:pos="5160"/>
      </w:tabs>
      <w:spacing w:after="0" w:line="240" w:lineRule="auto"/>
      <w:jc w:val="center"/>
      <w:rPr>
        <w:sz w:val="20"/>
        <w:szCs w:val="20"/>
      </w:rPr>
    </w:pPr>
    <w:r w:rsidRPr="00A37A71">
      <w:rPr>
        <w:noProof/>
        <w:sz w:val="20"/>
        <w:szCs w:val="20"/>
      </w:rPr>
      <mc:AlternateContent>
        <mc:Choice Requires="wps">
          <w:drawing>
            <wp:anchor distT="0" distB="0" distL="114300" distR="114300" simplePos="0" relativeHeight="251659264" behindDoc="0" locked="0" layoutInCell="1" allowOverlap="1" wp14:anchorId="2E4CE02E" wp14:editId="56412059">
              <wp:simplePos x="0" y="0"/>
              <wp:positionH relativeFrom="margin">
                <wp:posOffset>-9525</wp:posOffset>
              </wp:positionH>
              <wp:positionV relativeFrom="paragraph">
                <wp:posOffset>-31750</wp:posOffset>
              </wp:positionV>
              <wp:extent cx="5981700" cy="0"/>
              <wp:effectExtent l="0" t="0" r="19050" b="19050"/>
              <wp:wrapNone/>
              <wp:docPr id="17" name="Straight Connector 17" descr="&quot;&quot;"/>
              <wp:cNvGraphicFramePr/>
              <a:graphic xmlns:a="http://schemas.openxmlformats.org/drawingml/2006/main">
                <a:graphicData uri="http://schemas.microsoft.com/office/word/2010/wordprocessingShape">
                  <wps:wsp>
                    <wps:cNvCnPr/>
                    <wps:spPr>
                      <a:xfrm>
                        <a:off x="0" y="0"/>
                        <a:ext cx="5981700" cy="0"/>
                      </a:xfrm>
                      <a:prstGeom prst="line">
                        <a:avLst/>
                      </a:prstGeom>
                      <a:noFill/>
                      <a:ln w="9525" cap="flat" cmpd="sng" algn="ctr">
                        <a:solidFill>
                          <a:sysClr val="windowText" lastClr="000000"/>
                        </a:solidFill>
                        <a:prstDash val="solid"/>
                      </a:ln>
                      <a:effectLst/>
                    </wps:spPr>
                    <wps:bodyPr/>
                  </wps:wsp>
                </a:graphicData>
              </a:graphic>
            </wp:anchor>
          </w:drawing>
        </mc:Choice>
        <mc:Fallback>
          <w:pict>
            <v:line w14:anchorId="573EB2E8" id="Straight Connector 17" o:spid="_x0000_s1026" alt="&quot;&quot;" style="position:absolute;z-index:251659264;visibility:visible;mso-wrap-style:square;mso-wrap-distance-left:9pt;mso-wrap-distance-top:0;mso-wrap-distance-right:9pt;mso-wrap-distance-bottom:0;mso-position-horizontal:absolute;mso-position-horizontal-relative:margin;mso-position-vertical:absolute;mso-position-vertical-relative:text" from="-.75pt,-2.5pt" to="470.25pt,-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TI530wEAAIgDAAAOAAAAZHJzL2Uyb0RvYy54bWysU8Fu2zAMvQ/YPwg67LbYCZC1deP0kKC7&#10;DFuAdh/AyrItQBI1UY2Tvx+lpGm33Yb6QJOi+Mz3SK/uDs6KvY5k0LdyPqul0F5hZ/zQyp+P95+v&#10;paAEvgOLXrfyqEnerT9+WE2h0Qsc0XY6Cgbx1EyhlWNKoakqUqN2QDMM2nOyx+ggcRiHqoswMbqz&#10;1aKuv1QTxi5EVJqIT7enpFwX/L7XKv3oe9JJ2FZyb6nYWOxTttV6Bc0QIYxGnduA/+jCgfH80QvU&#10;FhKI52j+gXJGRSTs00yhq7DvjdKFA7OZ13+xeRgh6MKFxaFwkYneD1Z93++iMB3P7koKD45n9JAi&#10;mGFMYoPes4IYRU52mhQr9+nXM6bbk83yTYEaRtn4XTxHFHYxa3Hoo8tvZikORfLjRXJ9SELx4fLm&#10;en5V82TUS656LQyR0leNTmSnldb4rAY0sP9GiT/GV1+u5GOP98baMlHrxdTKm+ViycjAe9VbSOy6&#10;wEzJD1KAHXhhVYoFkdCaLldnHDrSxkaxB94ZXrUOp0duVwoLlDjBHMqTyXMHf5TmdrZA46m4pM7X&#10;rM/Quqzkufus3Emr7D1hdywSVjnicRf082rmfXobs//2B1r/BgAA//8DAFBLAwQUAAYACAAAACEA&#10;DyAmR9kAAAAIAQAADwAAAGRycy9kb3ducmV2LnhtbExPy07DMBC8I/EP1iJxazcpDYIQp0I87lCC&#10;BDc3XpKIeB1iNw1/z6Ie4LSah2Znis3sejXRGDrPGtJlAoq49rbjRkP18ri4AhWiYWt6z6ThmwJs&#10;ytOTwuTWH/iZpm1slIRwyI2GNsYhRwx1S86EpR+IRfvwozNR4NigHc1Bwl2PqyS5RGc6lg+tGeiu&#10;pfpzu3caLr7en7Di+m2F0332+pBWwxorrc/P5tsbUJHm+GeG3/pSHUrptPN7tkH1GhZpJk65mUwS&#10;/XqdCLE7ElgW+H9A+QMAAP//AwBQSwECLQAUAAYACAAAACEAtoM4kv4AAADhAQAAEwAAAAAAAAAA&#10;AAAAAAAAAAAAW0NvbnRlbnRfVHlwZXNdLnhtbFBLAQItABQABgAIAAAAIQA4/SH/1gAAAJQBAAAL&#10;AAAAAAAAAAAAAAAAAC8BAABfcmVscy8ucmVsc1BLAQItABQABgAIAAAAIQAhTI530wEAAIgDAAAO&#10;AAAAAAAAAAAAAAAAAC4CAABkcnMvZTJvRG9jLnhtbFBLAQItABQABgAIAAAAIQAPICZH2QAAAAgB&#10;AAAPAAAAAAAAAAAAAAAAAC0EAABkcnMvZG93bnJldi54bWxQSwUGAAAAAAQABADzAAAAMwUAAAAA&#10;" strokecolor="windowText">
              <w10:wrap anchorx="margin"/>
            </v:line>
          </w:pict>
        </mc:Fallback>
      </mc:AlternateContent>
    </w:r>
    <w:r w:rsidR="0014179E">
      <w:rPr>
        <w:sz w:val="20"/>
        <w:szCs w:val="20"/>
      </w:rPr>
      <w:t>Priority List and Funding Formula Explanation</w:t>
    </w:r>
    <w:r w:rsidRPr="00A37A71">
      <w:rPr>
        <w:sz w:val="20"/>
        <w:szCs w:val="20"/>
      </w:rPr>
      <w:ptab w:relativeTo="margin" w:alignment="right" w:leader="none"/>
    </w:r>
    <w:r w:rsidRPr="00A37A71">
      <w:rPr>
        <w:sz w:val="20"/>
        <w:szCs w:val="20"/>
      </w:rPr>
      <w:t xml:space="preserve">Page </w:t>
    </w:r>
    <w:r w:rsidRPr="00A37A71">
      <w:rPr>
        <w:bCs/>
        <w:sz w:val="20"/>
        <w:szCs w:val="20"/>
      </w:rPr>
      <w:fldChar w:fldCharType="begin"/>
    </w:r>
    <w:r w:rsidRPr="00A37A71">
      <w:rPr>
        <w:bCs/>
        <w:sz w:val="20"/>
        <w:szCs w:val="20"/>
      </w:rPr>
      <w:instrText xml:space="preserve"> PAGE  \* Arabic  \* MERGEFORMAT </w:instrText>
    </w:r>
    <w:r w:rsidRPr="00A37A71">
      <w:rPr>
        <w:bCs/>
        <w:sz w:val="20"/>
        <w:szCs w:val="20"/>
      </w:rPr>
      <w:fldChar w:fldCharType="separate"/>
    </w:r>
    <w:r w:rsidR="00BA362E">
      <w:rPr>
        <w:bCs/>
        <w:noProof/>
        <w:sz w:val="20"/>
        <w:szCs w:val="20"/>
      </w:rPr>
      <w:t>1</w:t>
    </w:r>
    <w:r w:rsidRPr="00A37A71">
      <w:rPr>
        <w:bCs/>
        <w:sz w:val="20"/>
        <w:szCs w:val="20"/>
      </w:rPr>
      <w:fldChar w:fldCharType="end"/>
    </w:r>
    <w:r w:rsidRPr="00A37A71">
      <w:rPr>
        <w:sz w:val="20"/>
        <w:szCs w:val="20"/>
      </w:rPr>
      <w:t xml:space="preserve"> of </w:t>
    </w:r>
    <w:r w:rsidRPr="00A37A71">
      <w:rPr>
        <w:bCs/>
        <w:sz w:val="20"/>
        <w:szCs w:val="20"/>
      </w:rPr>
      <w:fldChar w:fldCharType="begin"/>
    </w:r>
    <w:r w:rsidRPr="00A37A71">
      <w:rPr>
        <w:bCs/>
        <w:sz w:val="20"/>
        <w:szCs w:val="20"/>
      </w:rPr>
      <w:instrText xml:space="preserve"> NUMPAGES  \* Arabic  \* MERGEFORMAT </w:instrText>
    </w:r>
    <w:r w:rsidRPr="00A37A71">
      <w:rPr>
        <w:bCs/>
        <w:sz w:val="20"/>
        <w:szCs w:val="20"/>
      </w:rPr>
      <w:fldChar w:fldCharType="separate"/>
    </w:r>
    <w:r w:rsidR="00BA362E">
      <w:rPr>
        <w:bCs/>
        <w:noProof/>
        <w:sz w:val="20"/>
        <w:szCs w:val="20"/>
      </w:rPr>
      <w:t>2</w:t>
    </w:r>
    <w:r w:rsidRPr="00A37A71">
      <w:rPr>
        <w:bCs/>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8B38FA" w14:textId="77777777" w:rsidR="00C22D20" w:rsidRDefault="00C22D20" w:rsidP="00C22D20">
      <w:pPr>
        <w:spacing w:after="0" w:line="240" w:lineRule="auto"/>
      </w:pPr>
      <w:r>
        <w:separator/>
      </w:r>
    </w:p>
  </w:footnote>
  <w:footnote w:type="continuationSeparator" w:id="0">
    <w:p w14:paraId="1EEE164F" w14:textId="77777777" w:rsidR="00C22D20" w:rsidRDefault="00C22D20" w:rsidP="00C22D20">
      <w:pPr>
        <w:spacing w:after="0" w:line="240" w:lineRule="auto"/>
      </w:pPr>
      <w:r>
        <w:continuationSeparator/>
      </w:r>
    </w:p>
  </w:footnote>
  <w:footnote w:id="1">
    <w:p w14:paraId="528B29CA" w14:textId="29A9B438" w:rsidR="00E23490" w:rsidRDefault="00E23490" w:rsidP="00E23490">
      <w:pPr>
        <w:pStyle w:val="FootnoteText"/>
      </w:pPr>
      <w:r>
        <w:rPr>
          <w:rStyle w:val="FootnoteReference"/>
        </w:rPr>
        <w:footnoteRef/>
      </w:r>
      <w:r>
        <w:t xml:space="preserve"> </w:t>
      </w:r>
      <w:r w:rsidRPr="00E23490">
        <w:rPr>
          <w:b/>
          <w:bCs/>
        </w:rPr>
        <w:t>Extended ADMw (Average Daily Membership weighted):</w:t>
      </w:r>
      <w:r w:rsidR="001C22FA">
        <w:rPr>
          <w:b/>
          <w:bCs/>
        </w:rPr>
        <w:t xml:space="preserve">  </w:t>
      </w:r>
      <w:r>
        <w:t>This is a number that represents the size and needs of a school district’s student population. It starts with a basic headcount of students and then adds extra weight for students who may need more resources to succeed—like students in special education, English learners, students from low-income families, or those in small or remote schools.</w:t>
      </w:r>
      <w:r w:rsidR="001C22FA">
        <w:t xml:space="preserve"> </w:t>
      </w:r>
      <w:r>
        <w:t>The “extended” part means that if a district’s student count drops from one year to the next, the state will use the larger number from the past two years to help protect that district from sudden funding losses.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89813E" w14:textId="77777777" w:rsidR="00B97B01" w:rsidRPr="00853171" w:rsidRDefault="00B97B01" w:rsidP="00B97B01">
    <w:pPr>
      <w:tabs>
        <w:tab w:val="left" w:pos="3731"/>
      </w:tabs>
      <w:spacing w:after="100" w:line="240" w:lineRule="auto"/>
      <w:rPr>
        <w:rFonts w:cstheme="minorHAnsi"/>
        <w:b/>
        <w:noProof/>
        <w:color w:val="00539B"/>
        <w:sz w:val="30"/>
        <w:szCs w:val="30"/>
      </w:rPr>
    </w:pPr>
    <w:r>
      <w:rPr>
        <w:noProof/>
      </w:rPr>
      <w:drawing>
        <wp:anchor distT="0" distB="0" distL="114300" distR="114300" simplePos="0" relativeHeight="251661312" behindDoc="1" locked="0" layoutInCell="1" allowOverlap="1" wp14:anchorId="1B55D0A3" wp14:editId="4631CA77">
          <wp:simplePos x="0" y="0"/>
          <wp:positionH relativeFrom="column">
            <wp:posOffset>247650</wp:posOffset>
          </wp:positionH>
          <wp:positionV relativeFrom="paragraph">
            <wp:posOffset>0</wp:posOffset>
          </wp:positionV>
          <wp:extent cx="1722755" cy="493395"/>
          <wp:effectExtent l="0" t="0" r="0" b="1905"/>
          <wp:wrapSquare wrapText="bothSides"/>
          <wp:docPr id="4" name="Picture 4" descr="Oregon Department of Educatio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OSF Logo.PNG"/>
                  <pic:cNvPicPr/>
                </pic:nvPicPr>
                <pic:blipFill rotWithShape="1">
                  <a:blip r:embed="rId1">
                    <a:extLst>
                      <a:ext uri="{28A0092B-C50C-407E-A947-70E740481C1C}">
                        <a14:useLocalDpi xmlns:a14="http://schemas.microsoft.com/office/drawing/2010/main" val="0"/>
                      </a:ext>
                    </a:extLst>
                  </a:blip>
                  <a:srcRect l="3033" t="6763" r="68430" b="24256"/>
                  <a:stretch/>
                </pic:blipFill>
                <pic:spPr bwMode="auto">
                  <a:xfrm>
                    <a:off x="0" y="0"/>
                    <a:ext cx="1722755" cy="4933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853171">
      <w:rPr>
        <w:rFonts w:cstheme="minorHAnsi"/>
        <w:b/>
        <w:noProof/>
        <w:sz w:val="30"/>
        <w:szCs w:val="30"/>
      </w:rPr>
      <w:t>Office of Finance and Information Technology</w:t>
    </w:r>
  </w:p>
  <w:p w14:paraId="38DB6CB9" w14:textId="639EBCE2" w:rsidR="00B97B01" w:rsidRPr="00B97B01" w:rsidRDefault="00B97B01" w:rsidP="00B97B01">
    <w:pPr>
      <w:tabs>
        <w:tab w:val="left" w:pos="3690"/>
      </w:tabs>
      <w:spacing w:after="480" w:line="240" w:lineRule="auto"/>
      <w:ind w:left="1872" w:firstLine="936"/>
      <w:rPr>
        <w:rFonts w:cstheme="minorHAnsi"/>
        <w:b/>
        <w:noProof/>
        <w:color w:val="1A75BC"/>
        <w:sz w:val="34"/>
        <w:szCs w:val="34"/>
      </w:rPr>
    </w:pPr>
    <w:r w:rsidRPr="00853171">
      <w:rPr>
        <w:rFonts w:cstheme="minorHAnsi"/>
        <w:b/>
        <w:noProof/>
        <w:color w:val="1A75BC"/>
        <w:sz w:val="32"/>
        <w:szCs w:val="34"/>
      </w:rPr>
      <mc:AlternateContent>
        <mc:Choice Requires="wps">
          <w:drawing>
            <wp:anchor distT="0" distB="0" distL="114300" distR="114300" simplePos="0" relativeHeight="251662336" behindDoc="0" locked="0" layoutInCell="1" allowOverlap="1" wp14:anchorId="7F311B7B" wp14:editId="19F83F3D">
              <wp:simplePos x="0" y="0"/>
              <wp:positionH relativeFrom="margin">
                <wp:posOffset>-15240</wp:posOffset>
              </wp:positionH>
              <wp:positionV relativeFrom="paragraph">
                <wp:posOffset>271145</wp:posOffset>
              </wp:positionV>
              <wp:extent cx="5989320" cy="0"/>
              <wp:effectExtent l="0" t="0" r="30480" b="19050"/>
              <wp:wrapNone/>
              <wp:docPr id="1" name="Straight Connector 1" descr="&quot;&quot;"/>
              <wp:cNvGraphicFramePr/>
              <a:graphic xmlns:a="http://schemas.openxmlformats.org/drawingml/2006/main">
                <a:graphicData uri="http://schemas.microsoft.com/office/word/2010/wordprocessingShape">
                  <wps:wsp>
                    <wps:cNvCnPr/>
                    <wps:spPr>
                      <a:xfrm flipV="1">
                        <a:off x="0" y="0"/>
                        <a:ext cx="5989320" cy="0"/>
                      </a:xfrm>
                      <a:prstGeom prst="line">
                        <a:avLst/>
                      </a:prstGeom>
                      <a:noFill/>
                      <a:ln w="9525" cap="flat" cmpd="sng" algn="ctr">
                        <a:solidFill>
                          <a:srgbClr val="4F81BD">
                            <a:shade val="95000"/>
                            <a:satMod val="105000"/>
                          </a:srgbClr>
                        </a:solidFill>
                        <a:prstDash val="solid"/>
                      </a:ln>
                      <a:effectLst/>
                    </wps:spPr>
                    <wps:bodyPr/>
                  </wps:wsp>
                </a:graphicData>
              </a:graphic>
              <wp14:sizeRelH relativeFrom="margin">
                <wp14:pctWidth>0</wp14:pctWidth>
              </wp14:sizeRelH>
              <wp14:sizeRelV relativeFrom="margin">
                <wp14:pctHeight>0</wp14:pctHeight>
              </wp14:sizeRelV>
            </wp:anchor>
          </w:drawing>
        </mc:Choice>
        <mc:Fallback>
          <w:pict>
            <v:line w14:anchorId="78DC0C60" id="Straight Connector 1" o:spid="_x0000_s1026" alt="&quot;&quot;" style="position:absolute;flip:y;z-index:2516623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1.2pt,21.35pt" to="470.4pt,21.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v/FewAEAAHEDAAAOAAAAZHJzL2Uyb0RvYy54bWysU8uuEzEM3SPxD1H2dKaFonbU6ZW4Vdnw&#10;uBKPvZvHTKRMEsWh0/49TmZaLrBDbCLHjo99jp3dw2Ww7KwiGu9avlzUnCknvDSua/m3r8dXG84w&#10;gZNgvVMtvyrkD/uXL3ZjaNTK995KFRmBOGzG0PI+pdBUFYpeDYALH5SjoPZxgETX2FUywkjog61W&#10;df22Gn2UIXqhEMl7mIJ8X/C1ViJ91hpVYrbl1FsqZyznKZ/VfgdNFyH0RsxtwD90MYBxVPQOdYAE&#10;7Ec0f0ENRkSPXqeF8EPltTZCFQ7EZln/weZLD0EVLiQOhrtM+P9gxafzo3uKJMMYsMHwFDOLi44D&#10;09aE7zTTwos6ZZci2/Uum7okJsi53m62r1ekrrjFqgkiQ4WI6b3yA8tGy61xmRE0cP6AicrS09uT&#10;7Hb+aKwtU7GOjS3frldrQgbaDW0hkTkE2XJ0HWdgO1o6kWJBRG+NzNkZB2N3erSRnYEG/+a4Wb47&#10;TI96kGrybtd1PS8AQvro5eRe1jc/tTbDlDZ/w889HwD7KaeE8i5RinW5viq7N1P8JW22Tl5ei+JV&#10;vtFcS9q8g3lxnt/Jfv5T9j8BAAD//wMAUEsDBBQABgAIAAAAIQDV/eFQ3QAAAAgBAAAPAAAAZHJz&#10;L2Rvd25yZXYueG1sTI/NTsMwEITvSLyDtUjcWoco4ifEqSKkXAAJEbj05sRLHBqvo9ht07dnEQd6&#10;3JnR7DfFZnGjOOAcBk8KbtYJCKTOm4F6BZ8f9eoeRIiajB49oYITBtiUlxeFzo0/0jsemtgLLqGQ&#10;awU2ximXMnQWnQ5rPyGx9+VnpyOfcy/NrI9c7kaZJsmtdHog/mD1hE8Wu12zdwrqdrAvla/715P7&#10;xmZXbau3561S11dL9Qgi4hL/w/CLz+hQMlPr92SCGBWs0oyTCrL0DgT7D1nCU9o/QZaFPB9Q/gAA&#10;AP//AwBQSwECLQAUAAYACAAAACEAtoM4kv4AAADhAQAAEwAAAAAAAAAAAAAAAAAAAAAAW0NvbnRl&#10;bnRfVHlwZXNdLnhtbFBLAQItABQABgAIAAAAIQA4/SH/1gAAAJQBAAALAAAAAAAAAAAAAAAAAC8B&#10;AABfcmVscy8ucmVsc1BLAQItABQABgAIAAAAIQBiv/FewAEAAHEDAAAOAAAAAAAAAAAAAAAAAC4C&#10;AABkcnMvZTJvRG9jLnhtbFBLAQItABQABgAIAAAAIQDV/eFQ3QAAAAgBAAAPAAAAAAAAAAAAAAAA&#10;ABoEAABkcnMvZG93bnJldi54bWxQSwUGAAAAAAQABADzAAAAJAUAAAAA&#10;" strokecolor="#4a7ebb">
              <w10:wrap anchorx="margin"/>
            </v:line>
          </w:pict>
        </mc:Fallback>
      </mc:AlternateContent>
    </w:r>
    <w:r w:rsidRPr="00853171">
      <w:rPr>
        <w:rFonts w:cstheme="minorHAnsi"/>
        <w:b/>
        <w:noProof/>
        <w:color w:val="1A75BC"/>
        <w:sz w:val="32"/>
        <w:szCs w:val="34"/>
      </w:rPr>
      <w:t>Office of School Facilities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AC6BDA"/>
    <w:multiLevelType w:val="multilevel"/>
    <w:tmpl w:val="A6989B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DA52CEA"/>
    <w:multiLevelType w:val="multilevel"/>
    <w:tmpl w:val="92BE2C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3E85AEC"/>
    <w:multiLevelType w:val="multilevel"/>
    <w:tmpl w:val="CBCE15A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14842EF0"/>
    <w:multiLevelType w:val="hybridMultilevel"/>
    <w:tmpl w:val="D6CABEFE"/>
    <w:lvl w:ilvl="0" w:tplc="126AB870">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4E30966"/>
    <w:multiLevelType w:val="multilevel"/>
    <w:tmpl w:val="956255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A79551C"/>
    <w:multiLevelType w:val="multilevel"/>
    <w:tmpl w:val="C4E86A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4B85783A"/>
    <w:multiLevelType w:val="multilevel"/>
    <w:tmpl w:val="455AE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4FF52C02"/>
    <w:multiLevelType w:val="hybridMultilevel"/>
    <w:tmpl w:val="EB06FC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634350FE"/>
    <w:multiLevelType w:val="multilevel"/>
    <w:tmpl w:val="B0B830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244266624">
    <w:abstractNumId w:val="3"/>
  </w:num>
  <w:num w:numId="2" w16cid:durableId="1317149314">
    <w:abstractNumId w:val="3"/>
  </w:num>
  <w:num w:numId="3" w16cid:durableId="1202862202">
    <w:abstractNumId w:val="0"/>
  </w:num>
  <w:num w:numId="4" w16cid:durableId="1426077455">
    <w:abstractNumId w:val="8"/>
  </w:num>
  <w:num w:numId="5" w16cid:durableId="1110201493">
    <w:abstractNumId w:val="2"/>
  </w:num>
  <w:num w:numId="6" w16cid:durableId="444890394">
    <w:abstractNumId w:val="5"/>
  </w:num>
  <w:num w:numId="7" w16cid:durableId="1649900440">
    <w:abstractNumId w:val="7"/>
  </w:num>
  <w:num w:numId="8" w16cid:durableId="1557668345">
    <w:abstractNumId w:val="1"/>
  </w:num>
  <w:num w:numId="9" w16cid:durableId="1559777349">
    <w:abstractNumId w:val="4"/>
  </w:num>
  <w:num w:numId="10" w16cid:durableId="579750881">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936"/>
  <w:characterSpacingControl w:val="doNotCompress"/>
  <w:hdrShapeDefaults>
    <o:shapedefaults v:ext="edit" spidmax="143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2NDE3MTQ2sTSwMLewtDRU0lEKTi0uzszPAykwrAUAJj6kniwAAAA="/>
  </w:docVars>
  <w:rsids>
    <w:rsidRoot w:val="00C22D20"/>
    <w:rsid w:val="00010CFC"/>
    <w:rsid w:val="00026EED"/>
    <w:rsid w:val="00041142"/>
    <w:rsid w:val="00090A17"/>
    <w:rsid w:val="000D2E5E"/>
    <w:rsid w:val="000D7DD1"/>
    <w:rsid w:val="0014179E"/>
    <w:rsid w:val="001509C4"/>
    <w:rsid w:val="00156482"/>
    <w:rsid w:val="00162A88"/>
    <w:rsid w:val="001C22FA"/>
    <w:rsid w:val="001C47F0"/>
    <w:rsid w:val="00275E8B"/>
    <w:rsid w:val="002F2BA1"/>
    <w:rsid w:val="0038632D"/>
    <w:rsid w:val="003E54D4"/>
    <w:rsid w:val="003F5BB5"/>
    <w:rsid w:val="00407298"/>
    <w:rsid w:val="0047650D"/>
    <w:rsid w:val="004C0A0C"/>
    <w:rsid w:val="004D43BB"/>
    <w:rsid w:val="00500368"/>
    <w:rsid w:val="00517A32"/>
    <w:rsid w:val="005276B5"/>
    <w:rsid w:val="00527739"/>
    <w:rsid w:val="005803AF"/>
    <w:rsid w:val="005C4FCE"/>
    <w:rsid w:val="00610AEB"/>
    <w:rsid w:val="007A770A"/>
    <w:rsid w:val="007B4C4B"/>
    <w:rsid w:val="007D379A"/>
    <w:rsid w:val="007E18FB"/>
    <w:rsid w:val="007F7DB3"/>
    <w:rsid w:val="0081126B"/>
    <w:rsid w:val="00853171"/>
    <w:rsid w:val="00871DCD"/>
    <w:rsid w:val="0089449A"/>
    <w:rsid w:val="008A10E2"/>
    <w:rsid w:val="008F16E4"/>
    <w:rsid w:val="00931A14"/>
    <w:rsid w:val="00975216"/>
    <w:rsid w:val="009B02FB"/>
    <w:rsid w:val="009E54F4"/>
    <w:rsid w:val="00A37A71"/>
    <w:rsid w:val="00AD7C48"/>
    <w:rsid w:val="00B47D99"/>
    <w:rsid w:val="00B561E7"/>
    <w:rsid w:val="00B73FCB"/>
    <w:rsid w:val="00B8609F"/>
    <w:rsid w:val="00B97B01"/>
    <w:rsid w:val="00BA362E"/>
    <w:rsid w:val="00BB239D"/>
    <w:rsid w:val="00C22D20"/>
    <w:rsid w:val="00C2726C"/>
    <w:rsid w:val="00C629F0"/>
    <w:rsid w:val="00CB0AAF"/>
    <w:rsid w:val="00CB2D5E"/>
    <w:rsid w:val="00D64CC2"/>
    <w:rsid w:val="00D905DE"/>
    <w:rsid w:val="00D91BC4"/>
    <w:rsid w:val="00DC3B4E"/>
    <w:rsid w:val="00E23490"/>
    <w:rsid w:val="00E43F2E"/>
    <w:rsid w:val="00E55870"/>
    <w:rsid w:val="00E75C7F"/>
    <w:rsid w:val="00EB6DFC"/>
    <w:rsid w:val="00EE0CAB"/>
    <w:rsid w:val="00EE5399"/>
    <w:rsid w:val="00F5419B"/>
    <w:rsid w:val="00FB630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5508FF6"/>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semiHidden="1" w:uiPriority="9"/>
    <w:lsdException w:name="heading 2" w:semiHidden="1" w:uiPriority="9"/>
    <w:lsdException w:name="heading 3" w:semiHidden="1" w:uiPriority="9"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9"/>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uiPriority="22" w:qFormat="1"/>
    <w:lsdException w:name="Emphasis" w:semiHidden="1" w:uiPriority="20"/>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uiPriority="10"/>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D7DD1"/>
  </w:style>
  <w:style w:type="paragraph" w:styleId="Heading1">
    <w:name w:val="heading 1"/>
    <w:basedOn w:val="Normal"/>
    <w:next w:val="Normal"/>
    <w:link w:val="Heading1Char"/>
    <w:uiPriority w:val="9"/>
    <w:semiHidden/>
    <w:rsid w:val="00B8609F"/>
    <w:pPr>
      <w:keepNext/>
      <w:keepLines/>
      <w:outlineLvl w:val="0"/>
    </w:pPr>
    <w:rPr>
      <w:rFonts w:ascii="Calibri" w:eastAsiaTheme="majorEastAsia" w:hAnsi="Calibri" w:cstheme="majorBidi"/>
      <w:b/>
      <w:color w:val="1A75BC"/>
      <w:sz w:val="34"/>
      <w:szCs w:val="32"/>
    </w:rPr>
  </w:style>
  <w:style w:type="paragraph" w:styleId="Heading3">
    <w:name w:val="heading 3"/>
    <w:basedOn w:val="Normal"/>
    <w:next w:val="Normal"/>
    <w:link w:val="Heading3Char"/>
    <w:uiPriority w:val="9"/>
    <w:semiHidden/>
    <w:qFormat/>
    <w:rsid w:val="00F5419B"/>
    <w:pPr>
      <w:keepNext/>
      <w:keepLines/>
      <w:spacing w:before="40" w:after="0"/>
      <w:outlineLvl w:val="2"/>
    </w:pPr>
    <w:rPr>
      <w:rFonts w:asciiTheme="majorHAnsi" w:eastAsiaTheme="majorEastAsia" w:hAnsiTheme="majorHAnsi" w:cstheme="majorBidi"/>
      <w:color w:val="243F60" w:themeColor="accent1" w:themeShade="7F"/>
      <w:sz w:val="24"/>
      <w:szCs w:val="24"/>
    </w:rPr>
  </w:style>
  <w:style w:type="paragraph" w:styleId="Heading4">
    <w:name w:val="heading 4"/>
    <w:basedOn w:val="Normal"/>
    <w:next w:val="Normal"/>
    <w:link w:val="Heading4Char"/>
    <w:uiPriority w:val="9"/>
    <w:semiHidden/>
    <w:qFormat/>
    <w:rsid w:val="00F5419B"/>
    <w:pPr>
      <w:keepNext/>
      <w:keepLines/>
      <w:spacing w:before="40" w:after="0"/>
      <w:outlineLvl w:val="3"/>
    </w:pPr>
    <w:rPr>
      <w:rFonts w:asciiTheme="majorHAnsi" w:eastAsiaTheme="majorEastAsia" w:hAnsiTheme="majorHAnsi" w:cstheme="majorBidi"/>
      <w:i/>
      <w:iCs/>
      <w:color w:val="365F9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64CC2"/>
    <w:pPr>
      <w:tabs>
        <w:tab w:val="center" w:pos="4680"/>
        <w:tab w:val="right" w:pos="9360"/>
      </w:tabs>
      <w:spacing w:after="0" w:line="240" w:lineRule="auto"/>
    </w:pPr>
  </w:style>
  <w:style w:type="character" w:customStyle="1" w:styleId="HeaderChar">
    <w:name w:val="Header Char"/>
    <w:basedOn w:val="DefaultParagraphFont"/>
    <w:link w:val="Header"/>
    <w:uiPriority w:val="99"/>
    <w:semiHidden/>
    <w:rsid w:val="007D379A"/>
  </w:style>
  <w:style w:type="paragraph" w:styleId="Footer">
    <w:name w:val="footer"/>
    <w:basedOn w:val="Normal"/>
    <w:link w:val="FooterChar"/>
    <w:uiPriority w:val="99"/>
    <w:rsid w:val="00D64CC2"/>
    <w:pPr>
      <w:tabs>
        <w:tab w:val="center" w:pos="4680"/>
        <w:tab w:val="right" w:pos="9360"/>
      </w:tabs>
      <w:spacing w:after="0" w:line="240" w:lineRule="auto"/>
    </w:pPr>
  </w:style>
  <w:style w:type="character" w:customStyle="1" w:styleId="FooterChar">
    <w:name w:val="Footer Char"/>
    <w:basedOn w:val="DefaultParagraphFont"/>
    <w:link w:val="Footer"/>
    <w:uiPriority w:val="99"/>
    <w:rsid w:val="007D379A"/>
  </w:style>
  <w:style w:type="character" w:styleId="Strong">
    <w:name w:val="Strong"/>
    <w:basedOn w:val="DefaultParagraphFont"/>
    <w:uiPriority w:val="22"/>
    <w:qFormat/>
    <w:rsid w:val="00D64CC2"/>
    <w:rPr>
      <w:b/>
      <w:bCs/>
    </w:rPr>
  </w:style>
  <w:style w:type="paragraph" w:styleId="ListParagraph">
    <w:name w:val="List Paragraph"/>
    <w:basedOn w:val="Normal"/>
    <w:uiPriority w:val="34"/>
    <w:semiHidden/>
    <w:rsid w:val="00D64CC2"/>
    <w:pPr>
      <w:ind w:left="720"/>
      <w:contextualSpacing/>
    </w:pPr>
  </w:style>
  <w:style w:type="paragraph" w:styleId="IntenseQuote">
    <w:name w:val="Intense Quote"/>
    <w:basedOn w:val="Normal"/>
    <w:next w:val="Normal"/>
    <w:link w:val="IntenseQuoteChar"/>
    <w:uiPriority w:val="30"/>
    <w:semiHidden/>
    <w:rsid w:val="00D64CC2"/>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semiHidden/>
    <w:rsid w:val="007D379A"/>
    <w:rPr>
      <w:i/>
      <w:iCs/>
      <w:color w:val="4F81BD" w:themeColor="accent1"/>
    </w:rPr>
  </w:style>
  <w:style w:type="character" w:styleId="BookTitle">
    <w:name w:val="Book Title"/>
    <w:basedOn w:val="DefaultParagraphFont"/>
    <w:uiPriority w:val="33"/>
    <w:semiHidden/>
    <w:rsid w:val="00D64CC2"/>
    <w:rPr>
      <w:b/>
      <w:bCs/>
      <w:i/>
      <w:iCs/>
      <w:spacing w:val="5"/>
    </w:rPr>
  </w:style>
  <w:style w:type="paragraph" w:customStyle="1" w:styleId="Title">
    <w:name w:val="Title."/>
    <w:basedOn w:val="Normal"/>
    <w:next w:val="Normal"/>
    <w:uiPriority w:val="1"/>
    <w:qFormat/>
    <w:rsid w:val="00EE5399"/>
    <w:pPr>
      <w:jc w:val="center"/>
      <w:outlineLvl w:val="0"/>
    </w:pPr>
    <w:rPr>
      <w:b/>
      <w:smallCaps/>
      <w:color w:val="1A75BC"/>
      <w:sz w:val="36"/>
    </w:rPr>
  </w:style>
  <w:style w:type="paragraph" w:customStyle="1" w:styleId="Heading01">
    <w:name w:val="Heading 01"/>
    <w:basedOn w:val="Normal"/>
    <w:next w:val="Normal"/>
    <w:uiPriority w:val="2"/>
    <w:qFormat/>
    <w:rsid w:val="00B8609F"/>
    <w:pPr>
      <w:outlineLvl w:val="1"/>
    </w:pPr>
    <w:rPr>
      <w:b/>
      <w:color w:val="1A75BC"/>
      <w:sz w:val="32"/>
    </w:rPr>
  </w:style>
  <w:style w:type="paragraph" w:customStyle="1" w:styleId="Heading02">
    <w:name w:val="Heading 02"/>
    <w:basedOn w:val="Normal"/>
    <w:next w:val="Normal"/>
    <w:uiPriority w:val="3"/>
    <w:qFormat/>
    <w:rsid w:val="00B8609F"/>
    <w:pPr>
      <w:outlineLvl w:val="2"/>
    </w:pPr>
    <w:rPr>
      <w:b/>
      <w:color w:val="1A75BC"/>
      <w:sz w:val="26"/>
    </w:rPr>
  </w:style>
  <w:style w:type="character" w:customStyle="1" w:styleId="Heading1Char">
    <w:name w:val="Heading 1 Char"/>
    <w:basedOn w:val="DefaultParagraphFont"/>
    <w:link w:val="Heading1"/>
    <w:uiPriority w:val="9"/>
    <w:semiHidden/>
    <w:rsid w:val="00B8609F"/>
    <w:rPr>
      <w:rFonts w:ascii="Calibri" w:eastAsiaTheme="majorEastAsia" w:hAnsi="Calibri" w:cstheme="majorBidi"/>
      <w:b/>
      <w:color w:val="1A75BC"/>
      <w:sz w:val="34"/>
      <w:szCs w:val="32"/>
    </w:rPr>
  </w:style>
  <w:style w:type="character" w:styleId="Hyperlink">
    <w:name w:val="Hyperlink"/>
    <w:basedOn w:val="DefaultParagraphFont"/>
    <w:uiPriority w:val="8"/>
    <w:semiHidden/>
    <w:rsid w:val="00B8609F"/>
    <w:rPr>
      <w:color w:val="1A75BC"/>
      <w:u w:val="single"/>
    </w:rPr>
  </w:style>
  <w:style w:type="paragraph" w:customStyle="1" w:styleId="Heading03">
    <w:name w:val="Heading 03"/>
    <w:basedOn w:val="Normal"/>
    <w:next w:val="Normal"/>
    <w:uiPriority w:val="4"/>
    <w:qFormat/>
    <w:rsid w:val="00B8609F"/>
    <w:pPr>
      <w:outlineLvl w:val="3"/>
    </w:pPr>
    <w:rPr>
      <w:color w:val="1A75BC"/>
      <w:sz w:val="24"/>
    </w:rPr>
  </w:style>
  <w:style w:type="character" w:customStyle="1" w:styleId="Bold">
    <w:name w:val="Bold"/>
    <w:basedOn w:val="DefaultParagraphFont"/>
    <w:uiPriority w:val="5"/>
    <w:qFormat/>
    <w:rsid w:val="00C629F0"/>
    <w:rPr>
      <w:rFonts w:asciiTheme="minorHAnsi" w:hAnsiTheme="minorHAnsi"/>
      <w:b/>
      <w:sz w:val="22"/>
    </w:rPr>
  </w:style>
  <w:style w:type="character" w:customStyle="1" w:styleId="Italic">
    <w:name w:val="Italic"/>
    <w:basedOn w:val="DefaultParagraphFont"/>
    <w:uiPriority w:val="6"/>
    <w:qFormat/>
    <w:rsid w:val="00C629F0"/>
    <w:rPr>
      <w:rFonts w:asciiTheme="minorHAnsi" w:hAnsiTheme="minorHAnsi"/>
      <w:i/>
      <w:sz w:val="22"/>
    </w:rPr>
  </w:style>
  <w:style w:type="character" w:customStyle="1" w:styleId="Highlight">
    <w:name w:val="Highlight"/>
    <w:basedOn w:val="DefaultParagraphFont"/>
    <w:uiPriority w:val="7"/>
    <w:qFormat/>
    <w:rsid w:val="000D7DD1"/>
    <w:rPr>
      <w:rFonts w:asciiTheme="minorHAnsi" w:hAnsiTheme="minorHAnsi"/>
      <w:sz w:val="22"/>
    </w:rPr>
  </w:style>
  <w:style w:type="character" w:styleId="PlaceholderText">
    <w:name w:val="Placeholder Text"/>
    <w:basedOn w:val="DefaultParagraphFont"/>
    <w:uiPriority w:val="99"/>
    <w:semiHidden/>
    <w:rsid w:val="00B47D99"/>
    <w:rPr>
      <w:color w:val="808080"/>
    </w:rPr>
  </w:style>
  <w:style w:type="paragraph" w:customStyle="1" w:styleId="OSFTitle">
    <w:name w:val="OSF Title"/>
    <w:basedOn w:val="Normal"/>
    <w:uiPriority w:val="1"/>
    <w:qFormat/>
    <w:rsid w:val="0014179E"/>
    <w:pPr>
      <w:jc w:val="center"/>
      <w:outlineLvl w:val="0"/>
    </w:pPr>
    <w:rPr>
      <w:b/>
      <w:smallCaps/>
      <w:color w:val="1A75BC"/>
      <w:sz w:val="36"/>
    </w:rPr>
  </w:style>
  <w:style w:type="character" w:styleId="FootnoteReference">
    <w:name w:val="footnote reference"/>
    <w:basedOn w:val="DefaultParagraphFont"/>
    <w:uiPriority w:val="99"/>
    <w:semiHidden/>
    <w:unhideWhenUsed/>
    <w:rsid w:val="0014179E"/>
    <w:rPr>
      <w:vertAlign w:val="superscript"/>
    </w:rPr>
  </w:style>
  <w:style w:type="paragraph" w:styleId="Revision">
    <w:name w:val="Revision"/>
    <w:hidden/>
    <w:uiPriority w:val="99"/>
    <w:semiHidden/>
    <w:rsid w:val="007E18FB"/>
    <w:pPr>
      <w:spacing w:after="0" w:line="240" w:lineRule="auto"/>
    </w:pPr>
  </w:style>
  <w:style w:type="table" w:styleId="TableGrid">
    <w:name w:val="Table Grid"/>
    <w:basedOn w:val="TableNormal"/>
    <w:uiPriority w:val="39"/>
    <w:rsid w:val="00975216"/>
    <w:pPr>
      <w:spacing w:after="0" w:line="240" w:lineRule="auto"/>
    </w:pPr>
    <w:rPr>
      <w:rFonts w:ascii="Arial" w:eastAsia="Arial" w:hAnsi="Arial" w:cs="Arial"/>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871DCD"/>
    <w:pPr>
      <w:spacing w:before="100" w:beforeAutospacing="1" w:after="100" w:afterAutospacing="1" w:line="240" w:lineRule="auto"/>
    </w:pPr>
    <w:rPr>
      <w:rFonts w:ascii="Times New Roman" w:eastAsia="Times New Roman" w:hAnsi="Times New Roman" w:cs="Times New Roman"/>
      <w:sz w:val="24"/>
      <w:szCs w:val="24"/>
    </w:rPr>
  </w:style>
  <w:style w:type="paragraph" w:styleId="FootnoteText">
    <w:name w:val="footnote text"/>
    <w:basedOn w:val="Normal"/>
    <w:link w:val="FootnoteTextChar"/>
    <w:uiPriority w:val="99"/>
    <w:semiHidden/>
    <w:rsid w:val="00E23490"/>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E23490"/>
    <w:rPr>
      <w:sz w:val="20"/>
      <w:szCs w:val="20"/>
    </w:rPr>
  </w:style>
  <w:style w:type="character" w:customStyle="1" w:styleId="Heading4Char">
    <w:name w:val="Heading 4 Char"/>
    <w:basedOn w:val="DefaultParagraphFont"/>
    <w:link w:val="Heading4"/>
    <w:uiPriority w:val="9"/>
    <w:semiHidden/>
    <w:rsid w:val="00F5419B"/>
    <w:rPr>
      <w:rFonts w:asciiTheme="majorHAnsi" w:eastAsiaTheme="majorEastAsia" w:hAnsiTheme="majorHAnsi" w:cstheme="majorBidi"/>
      <w:i/>
      <w:iCs/>
      <w:color w:val="365F91" w:themeColor="accent1" w:themeShade="BF"/>
    </w:rPr>
  </w:style>
  <w:style w:type="character" w:customStyle="1" w:styleId="Heading3Char">
    <w:name w:val="Heading 3 Char"/>
    <w:basedOn w:val="DefaultParagraphFont"/>
    <w:link w:val="Heading3"/>
    <w:uiPriority w:val="9"/>
    <w:semiHidden/>
    <w:rsid w:val="00F5419B"/>
    <w:rPr>
      <w:rFonts w:asciiTheme="majorHAnsi" w:eastAsiaTheme="majorEastAsia" w:hAnsiTheme="majorHAnsi" w:cstheme="majorBidi"/>
      <w:color w:val="243F60" w:themeColor="accent1" w:themeShade="7F"/>
      <w:sz w:val="24"/>
      <w:szCs w:val="24"/>
    </w:rPr>
  </w:style>
  <w:style w:type="character" w:styleId="HTMLCode">
    <w:name w:val="HTML Code"/>
    <w:basedOn w:val="DefaultParagraphFont"/>
    <w:uiPriority w:val="99"/>
    <w:semiHidden/>
    <w:unhideWhenUsed/>
    <w:rsid w:val="00F5419B"/>
    <w:rPr>
      <w:rFonts w:ascii="Courier New" w:eastAsia="Times New Roman" w:hAnsi="Courier New" w:cs="Courier New"/>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37214768">
      <w:bodyDiv w:val="1"/>
      <w:marLeft w:val="0"/>
      <w:marRight w:val="0"/>
      <w:marTop w:val="0"/>
      <w:marBottom w:val="0"/>
      <w:divBdr>
        <w:top w:val="none" w:sz="0" w:space="0" w:color="auto"/>
        <w:left w:val="none" w:sz="0" w:space="0" w:color="auto"/>
        <w:bottom w:val="none" w:sz="0" w:space="0" w:color="auto"/>
        <w:right w:val="none" w:sz="0" w:space="0" w:color="auto"/>
      </w:divBdr>
    </w:div>
    <w:div w:id="451828143">
      <w:bodyDiv w:val="1"/>
      <w:marLeft w:val="0"/>
      <w:marRight w:val="0"/>
      <w:marTop w:val="0"/>
      <w:marBottom w:val="0"/>
      <w:divBdr>
        <w:top w:val="none" w:sz="0" w:space="0" w:color="auto"/>
        <w:left w:val="none" w:sz="0" w:space="0" w:color="auto"/>
        <w:bottom w:val="none" w:sz="0" w:space="0" w:color="auto"/>
        <w:right w:val="none" w:sz="0" w:space="0" w:color="auto"/>
      </w:divBdr>
    </w:div>
    <w:div w:id="785393071">
      <w:bodyDiv w:val="1"/>
      <w:marLeft w:val="0"/>
      <w:marRight w:val="0"/>
      <w:marTop w:val="0"/>
      <w:marBottom w:val="0"/>
      <w:divBdr>
        <w:top w:val="none" w:sz="0" w:space="0" w:color="auto"/>
        <w:left w:val="none" w:sz="0" w:space="0" w:color="auto"/>
        <w:bottom w:val="none" w:sz="0" w:space="0" w:color="auto"/>
        <w:right w:val="none" w:sz="0" w:space="0" w:color="auto"/>
      </w:divBdr>
    </w:div>
    <w:div w:id="1323200622">
      <w:bodyDiv w:val="1"/>
      <w:marLeft w:val="0"/>
      <w:marRight w:val="0"/>
      <w:marTop w:val="0"/>
      <w:marBottom w:val="0"/>
      <w:divBdr>
        <w:top w:val="none" w:sz="0" w:space="0" w:color="auto"/>
        <w:left w:val="none" w:sz="0" w:space="0" w:color="auto"/>
        <w:bottom w:val="none" w:sz="0" w:space="0" w:color="auto"/>
        <w:right w:val="none" w:sz="0" w:space="0" w:color="auto"/>
      </w:divBdr>
      <w:divsChild>
        <w:div w:id="122070259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customXml" Target="../customXml/item2.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theme" Target="theme/theme1.xml"/><Relationship Id="rId2" Type="http://schemas.openxmlformats.org/officeDocument/2006/relationships/numbering" Target="numbering.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customXml" Target="../customXml/item4.xml"/><Relationship Id="rId10" Type="http://schemas.openxmlformats.org/officeDocument/2006/relationships/footer" Target="footer2.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8AD634F791A68E448BB12BA2A972606E" ma:contentTypeVersion="11" ma:contentTypeDescription="Create a new document." ma:contentTypeScope="" ma:versionID="008e88efc2c682e83d5ac27470116c31">
  <xsd:schema xmlns:xsd="http://www.w3.org/2001/XMLSchema" xmlns:xs="http://www.w3.org/2001/XMLSchema" xmlns:p="http://schemas.microsoft.com/office/2006/metadata/properties" xmlns:ns1="http://schemas.microsoft.com/sharepoint/v3" xmlns:ns2="edb5ef48-5285-463e-a2b9-308f2d437c3d" xmlns:ns3="54031767-dd6d-417c-ab73-583408f47564" targetNamespace="http://schemas.microsoft.com/office/2006/metadata/properties" ma:root="true" ma:fieldsID="f190673fa0c65f4b80affaf206cdc563" ns1:_="" ns2:_="" ns3:_="">
    <xsd:import namespace="http://schemas.microsoft.com/sharepoint/v3"/>
    <xsd:import namespace="edb5ef48-5285-463e-a2b9-308f2d437c3d"/>
    <xsd:import namespace="54031767-dd6d-417c-ab73-583408f47564"/>
    <xsd:element name="properties">
      <xsd:complexType>
        <xsd:sequence>
          <xsd:element name="documentManagement">
            <xsd:complexType>
              <xsd:all>
                <xsd:element ref="ns1:PublishingStartDate" minOccurs="0"/>
                <xsd:element ref="ns1:PublishingExpirationDate" minOccurs="0"/>
                <xsd:element ref="ns2:Estimated_x0020_Creation_x0020_Date" minOccurs="0"/>
                <xsd:element ref="ns2:Remediation_x0020_Date" minOccurs="0"/>
                <xsd:element ref="ns2:Priority"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5"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db5ef48-5285-463e-a2b9-308f2d437c3d" elementFormDefault="qualified">
    <xsd:import namespace="http://schemas.microsoft.com/office/2006/documentManagement/types"/>
    <xsd:import namespace="http://schemas.microsoft.com/office/infopath/2007/PartnerControls"/>
    <xsd:element name="Estimated_x0020_Creation_x0020_Date" ma:index="6" nillable="true" ma:displayName="Estimated Creation Date" ma:format="DateOnly" ma:internalName="Estimated_x0020_Creation_x0020_Date" ma:readOnly="false">
      <xsd:simpleType>
        <xsd:restriction base="dms:DateTime"/>
      </xsd:simpleType>
    </xsd:element>
    <xsd:element name="Remediation_x0020_Date" ma:index="7" nillable="true" ma:displayName="Remediation Date" ma:default="[today]" ma:format="DateOnly" ma:internalName="Remediation_x0020_Date" ma:readOnly="false">
      <xsd:simpleType>
        <xsd:restriction base="dms:DateTime"/>
      </xsd:simpleType>
    </xsd:element>
    <xsd:element name="Priority" ma:index="8" nillable="true" ma:displayName="Priority" ma:default="New" ma:description="What Priority Level Is This Document?" ma:format="RadioButtons" ma:internalName="Priority" ma:readOnly="false">
      <xsd:simpleType>
        <xsd:restriction base="dms:Choice">
          <xsd:enumeration value="New"/>
          <xsd:enumeration value="Legacy"/>
          <xsd:enumeration value="Tier 1"/>
          <xsd:enumeration value="Tier 2"/>
          <xsd:enumeration value="Tier 3"/>
        </xsd:restriction>
      </xsd:simpleType>
    </xsd:element>
  </xsd:schema>
  <xsd:schema xmlns:xsd="http://www.w3.org/2001/XMLSchema" xmlns:xs="http://www.w3.org/2001/XMLSchema" xmlns:dms="http://schemas.microsoft.com/office/2006/documentManagement/types" xmlns:pc="http://schemas.microsoft.com/office/infopath/2007/PartnerControls" targetNamespace="54031767-dd6d-417c-ab73-583408f4756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Estimated_x0020_Creation_x0020_Date xmlns="edb5ef48-5285-463e-a2b9-308f2d437c3d" xsi:nil="true"/>
    <Remediation_x0020_Date xmlns="edb5ef48-5285-463e-a2b9-308f2d437c3d">2025-06-24T07:00:00+00:00</Remediation_x0020_Date>
    <Priority xmlns="edb5ef48-5285-463e-a2b9-308f2d437c3d">New</Priority>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C4A7166-7B5B-4A35-B581-8F6D7D5DC6AC}">
  <ds:schemaRefs>
    <ds:schemaRef ds:uri="http://schemas.openxmlformats.org/officeDocument/2006/bibliography"/>
  </ds:schemaRefs>
</ds:datastoreItem>
</file>

<file path=customXml/itemProps2.xml><?xml version="1.0" encoding="utf-8"?>
<ds:datastoreItem xmlns:ds="http://schemas.openxmlformats.org/officeDocument/2006/customXml" ds:itemID="{5F6A0E43-0F9B-42D6-BFAA-7FE23473B1C2}"/>
</file>

<file path=customXml/itemProps3.xml><?xml version="1.0" encoding="utf-8"?>
<ds:datastoreItem xmlns:ds="http://schemas.openxmlformats.org/officeDocument/2006/customXml" ds:itemID="{68F669E3-9ED7-4501-A756-190EC6175FE0}"/>
</file>

<file path=customXml/itemProps4.xml><?xml version="1.0" encoding="utf-8"?>
<ds:datastoreItem xmlns:ds="http://schemas.openxmlformats.org/officeDocument/2006/customXml" ds:itemID="{AB93436D-D9B8-4AB4-8F46-78697089D681}"/>
</file>

<file path=docMetadata/LabelInfo.xml><?xml version="1.0" encoding="utf-8"?>
<clbl:labelList xmlns:clbl="http://schemas.microsoft.com/office/2020/mipLabelMetadata">
  <clbl:label id="{7730ea53-6f5e-4160-81a5-992a9105450a}" enabled="1" method="Standard" siteId="{b4f51418-b269-49a2-935a-fa54bf584fc8}"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3</Pages>
  <Words>685</Words>
  <Characters>3910</Characters>
  <Application>Microsoft Office Word</Application>
  <DocSecurity>0</DocSecurity>
  <Lines>32</Lines>
  <Paragraphs>9</Paragraphs>
  <ScaleCrop>false</ScaleCrop>
  <Company/>
  <LinksUpToDate>false</LinksUpToDate>
  <CharactersWithSpaces>4586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2025-06-18T19:54:00Z</dcterms:created>
  <dcterms:modified xsi:type="dcterms:W3CDTF">2025-06-18T19:55:00Z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0x0101008AD634F791A68E448BB12BA2A972606E</vt:lpwstr>
  </property>
</Properties>
</file>