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11.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4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7.xml" ContentType="application/vnd.openxmlformats-officedocument.theme+xml"/>
  <Override PartName="/ppt/theme/theme1.xml" ContentType="application/vnd.openxmlformats-officedocument.theme+xml"/>
  <Override PartName="/ppt/theme/theme6.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authors.xml" ContentType="application/vnd.ms-powerpoint.authors+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57"/>
  </p:notesMasterIdLst>
  <p:sldIdLst>
    <p:sldId id="257" r:id="rId7"/>
    <p:sldId id="258" r:id="rId8"/>
    <p:sldId id="442" r:id="rId9"/>
    <p:sldId id="259" r:id="rId10"/>
    <p:sldId id="261" r:id="rId11"/>
    <p:sldId id="262" r:id="rId12"/>
    <p:sldId id="263" r:id="rId13"/>
    <p:sldId id="264" r:id="rId14"/>
    <p:sldId id="265" r:id="rId15"/>
    <p:sldId id="266" r:id="rId16"/>
    <p:sldId id="268" r:id="rId17"/>
    <p:sldId id="269" r:id="rId18"/>
    <p:sldId id="272" r:id="rId19"/>
    <p:sldId id="273" r:id="rId20"/>
    <p:sldId id="274" r:id="rId21"/>
    <p:sldId id="311" r:id="rId22"/>
    <p:sldId id="277" r:id="rId23"/>
    <p:sldId id="322" r:id="rId24"/>
    <p:sldId id="464" r:id="rId25"/>
    <p:sldId id="465" r:id="rId26"/>
    <p:sldId id="466" r:id="rId27"/>
    <p:sldId id="404" r:id="rId28"/>
    <p:sldId id="282" r:id="rId29"/>
    <p:sldId id="283" r:id="rId30"/>
    <p:sldId id="267" r:id="rId31"/>
    <p:sldId id="270" r:id="rId32"/>
    <p:sldId id="280" r:id="rId33"/>
    <p:sldId id="291" r:id="rId34"/>
    <p:sldId id="293" r:id="rId35"/>
    <p:sldId id="296" r:id="rId36"/>
    <p:sldId id="297" r:id="rId37"/>
    <p:sldId id="299" r:id="rId38"/>
    <p:sldId id="300" r:id="rId39"/>
    <p:sldId id="301" r:id="rId40"/>
    <p:sldId id="302" r:id="rId41"/>
    <p:sldId id="303" r:id="rId42"/>
    <p:sldId id="400" r:id="rId43"/>
    <p:sldId id="390" r:id="rId44"/>
    <p:sldId id="457" r:id="rId45"/>
    <p:sldId id="310" r:id="rId46"/>
    <p:sldId id="453" r:id="rId47"/>
    <p:sldId id="467" r:id="rId48"/>
    <p:sldId id="305" r:id="rId49"/>
    <p:sldId id="306" r:id="rId50"/>
    <p:sldId id="307" r:id="rId51"/>
    <p:sldId id="308" r:id="rId52"/>
    <p:sldId id="309" r:id="rId53"/>
    <p:sldId id="468" r:id="rId54"/>
    <p:sldId id="434" r:id="rId55"/>
    <p:sldId id="315" r:id="rId5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and Agenda" id="{5D379421-3075-4AE5-809C-911108C4E8D9}">
          <p14:sldIdLst>
            <p14:sldId id="257"/>
            <p14:sldId id="258"/>
            <p14:sldId id="442"/>
          </p14:sldIdLst>
        </p14:section>
        <p14:section name="Child Find" id="{24F3C235-E95B-4F93-8353-085A4AF26BBB}">
          <p14:sldIdLst>
            <p14:sldId id="259"/>
            <p14:sldId id="261"/>
            <p14:sldId id="262"/>
            <p14:sldId id="263"/>
            <p14:sldId id="264"/>
            <p14:sldId id="265"/>
            <p14:sldId id="266"/>
            <p14:sldId id="268"/>
            <p14:sldId id="269"/>
            <p14:sldId id="272"/>
            <p14:sldId id="273"/>
            <p14:sldId id="274"/>
            <p14:sldId id="311"/>
            <p14:sldId id="277"/>
            <p14:sldId id="322"/>
            <p14:sldId id="464"/>
            <p14:sldId id="465"/>
            <p14:sldId id="466"/>
            <p14:sldId id="404"/>
            <p14:sldId id="282"/>
            <p14:sldId id="283"/>
            <p14:sldId id="267"/>
          </p14:sldIdLst>
        </p14:section>
        <p14:section name="June Exit" id="{E8C2702C-5B3E-4409-9E84-B542940BF904}">
          <p14:sldIdLst>
            <p14:sldId id="270"/>
            <p14:sldId id="280"/>
            <p14:sldId id="291"/>
            <p14:sldId id="293"/>
            <p14:sldId id="296"/>
            <p14:sldId id="297"/>
            <p14:sldId id="299"/>
            <p14:sldId id="300"/>
            <p14:sldId id="301"/>
            <p14:sldId id="302"/>
            <p14:sldId id="303"/>
            <p14:sldId id="400"/>
            <p14:sldId id="390"/>
            <p14:sldId id="457"/>
            <p14:sldId id="310"/>
            <p14:sldId id="453"/>
          </p14:sldIdLst>
        </p14:section>
        <p14:section name="Errors and Verification" id="{15F78A04-4F56-4A19-9668-85518903C155}">
          <p14:sldIdLst>
            <p14:sldId id="467"/>
            <p14:sldId id="305"/>
            <p14:sldId id="306"/>
            <p14:sldId id="307"/>
            <p14:sldId id="308"/>
            <p14:sldId id="309"/>
            <p14:sldId id="468"/>
            <p14:sldId id="434"/>
          </p14:sldIdLst>
        </p14:section>
        <p14:section name="Thank You" id="{3D4B9E69-09B1-44F7-87A9-9051ED2900B8}">
          <p14:sldIdLst>
            <p14:sldId id="31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377E85-339D-AA2B-054D-8F501887E609}" name="GARTON Cynthia * ODE" initials="CG" userId="S::gartonc@ode.oregon.gov::9fa7202e-3e11-4906-8b2d-bfb8072390c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RTON Cynthia * ODE" initials="GC*O" lastIdx="7" clrIdx="0">
    <p:extLst>
      <p:ext uri="{19B8F6BF-5375-455C-9EA6-DF929625EA0E}">
        <p15:presenceInfo xmlns:p15="http://schemas.microsoft.com/office/powerpoint/2012/main" userId="S-1-5-21-2237050375-1962090969-1930583096-36631" providerId="AD"/>
      </p:ext>
    </p:extLst>
  </p:cmAuthor>
  <p:cmAuthor id="2" name="SWOPE Maxwell * ODE" initials="SM*O" lastIdx="16" clrIdx="1">
    <p:extLst>
      <p:ext uri="{19B8F6BF-5375-455C-9EA6-DF929625EA0E}">
        <p15:presenceInfo xmlns:p15="http://schemas.microsoft.com/office/powerpoint/2012/main" userId="S-1-5-21-2237050375-1962090969-1930583096-551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0BA"/>
    <a:srgbClr val="F0F4E6"/>
    <a:srgbClr val="D9FFDE"/>
    <a:srgbClr val="ABFFB5"/>
    <a:srgbClr val="F4CAE1"/>
    <a:srgbClr val="FDF5FA"/>
    <a:srgbClr val="FCEDE1"/>
    <a:srgbClr val="FCF4F8"/>
    <a:srgbClr val="C7E9F9"/>
    <a:srgbClr val="FAF5E3"/>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06" autoAdjust="0"/>
    <p:restoredTop sz="61031" autoAdjust="0"/>
  </p:normalViewPr>
  <p:slideViewPr>
    <p:cSldViewPr snapToGrid="0">
      <p:cViewPr varScale="1">
        <p:scale>
          <a:sx n="64" d="100"/>
          <a:sy n="64" d="100"/>
        </p:scale>
        <p:origin x="19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microsoft.com/office/2018/10/relationships/authors" Target="author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commentAuthors" Target="commentAuthors.xml"/><Relationship Id="rId66" Type="http://schemas.openxmlformats.org/officeDocument/2006/relationships/customXml" Target="../customXml/item3.xml"/><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ustomXml" Target="../customXml/item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viewProps" Target="viewProps.xml"/><Relationship Id="rId65"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E30A97-3285-480B-AE47-0BAE2F828D40}" type="doc">
      <dgm:prSet loTypeId="urn:microsoft.com/office/officeart/2018/2/layout/IconVerticalSolidList" loCatId="icon" qsTypeId="urn:microsoft.com/office/officeart/2005/8/quickstyle/simple4" qsCatId="simple" csTypeId="urn:microsoft.com/office/officeart/2005/8/colors/accent1_2" csCatId="accent1" phldr="1"/>
      <dgm:spPr/>
      <dgm:t>
        <a:bodyPr/>
        <a:lstStyle/>
        <a:p>
          <a:endParaRPr lang="en-US"/>
        </a:p>
      </dgm:t>
    </dgm:pt>
    <dgm:pt modelId="{7A8FD743-01F4-47CE-8B5D-6C486397CCBE}">
      <dgm:prSet/>
      <dgm:spPr/>
      <dgm:t>
        <a:bodyPr/>
        <a:lstStyle/>
        <a:p>
          <a:pPr>
            <a:lnSpc>
              <a:spcPct val="100000"/>
            </a:lnSpc>
          </a:pPr>
          <a:r>
            <a:rPr lang="en-US"/>
            <a:t>If asked to change the Timeline Not Met Code or Comment, the comment change should have sufficient details to substantiate the exemption</a:t>
          </a:r>
          <a:endParaRPr lang="en-US" dirty="0"/>
        </a:p>
      </dgm:t>
    </dgm:pt>
    <dgm:pt modelId="{F8AF5524-4387-41FB-8948-2E68A2410B4E}" type="parTrans" cxnId="{F5568EA5-5FBA-41D2-83F7-BA6AE2CF4678}">
      <dgm:prSet/>
      <dgm:spPr/>
      <dgm:t>
        <a:bodyPr/>
        <a:lstStyle/>
        <a:p>
          <a:endParaRPr lang="en-US"/>
        </a:p>
      </dgm:t>
    </dgm:pt>
    <dgm:pt modelId="{F3E45C2F-5DD7-4AB9-8131-D4F4226C815A}" type="sibTrans" cxnId="{F5568EA5-5FBA-41D2-83F7-BA6AE2CF4678}">
      <dgm:prSet/>
      <dgm:spPr/>
      <dgm:t>
        <a:bodyPr/>
        <a:lstStyle/>
        <a:p>
          <a:endParaRPr lang="en-US"/>
        </a:p>
      </dgm:t>
    </dgm:pt>
    <dgm:pt modelId="{1A2910DD-6253-4A67-8A0D-9206C5A5CF7C}">
      <dgm:prSet/>
      <dgm:spPr/>
      <dgm:t>
        <a:bodyPr/>
        <a:lstStyle/>
        <a:p>
          <a:pPr>
            <a:lnSpc>
              <a:spcPct val="100000"/>
            </a:lnSpc>
          </a:pPr>
          <a:r>
            <a:rPr lang="en-US"/>
            <a:t>Do not change the comment by one word</a:t>
          </a:r>
          <a:br>
            <a:rPr lang="en-US"/>
          </a:br>
          <a:r>
            <a:rPr lang="en-US"/>
            <a:t>Do not reword the comment, but say the same thing</a:t>
          </a:r>
          <a:endParaRPr lang="en-US" dirty="0"/>
        </a:p>
      </dgm:t>
    </dgm:pt>
    <dgm:pt modelId="{B9C0A343-6CB3-400B-86CF-2ABA35D046BB}" type="parTrans" cxnId="{68DD0736-C277-48CF-A3D1-CDD04D89D1A8}">
      <dgm:prSet/>
      <dgm:spPr/>
      <dgm:t>
        <a:bodyPr/>
        <a:lstStyle/>
        <a:p>
          <a:endParaRPr lang="en-US"/>
        </a:p>
      </dgm:t>
    </dgm:pt>
    <dgm:pt modelId="{94ABD020-5514-460D-BD83-F0112FE022CB}" type="sibTrans" cxnId="{68DD0736-C277-48CF-A3D1-CDD04D89D1A8}">
      <dgm:prSet/>
      <dgm:spPr/>
      <dgm:t>
        <a:bodyPr/>
        <a:lstStyle/>
        <a:p>
          <a:endParaRPr lang="en-US"/>
        </a:p>
      </dgm:t>
    </dgm:pt>
    <dgm:pt modelId="{B13CD483-2EE2-4CEC-B9C2-E6642B8D5F8B}">
      <dgm:prSet/>
      <dgm:spPr/>
      <dgm:t>
        <a:bodyPr/>
        <a:lstStyle/>
        <a:p>
          <a:pPr>
            <a:lnSpc>
              <a:spcPct val="100000"/>
            </a:lnSpc>
          </a:pPr>
          <a:r>
            <a:rPr lang="en-US" dirty="0"/>
            <a:t>Be careful when using Code 2</a:t>
          </a:r>
        </a:p>
      </dgm:t>
    </dgm:pt>
    <dgm:pt modelId="{FDD1EC0D-B002-49E0-819A-BC1E0BA8AA8F}" type="sibTrans" cxnId="{2E983CA6-A797-4147-A5B6-7D4F2A3F7480}">
      <dgm:prSet/>
      <dgm:spPr/>
      <dgm:t>
        <a:bodyPr/>
        <a:lstStyle/>
        <a:p>
          <a:endParaRPr lang="en-US"/>
        </a:p>
      </dgm:t>
    </dgm:pt>
    <dgm:pt modelId="{78342C08-EBE8-4405-A3C5-28361BE50BB0}" type="parTrans" cxnId="{2E983CA6-A797-4147-A5B6-7D4F2A3F7480}">
      <dgm:prSet/>
      <dgm:spPr/>
      <dgm:t>
        <a:bodyPr/>
        <a:lstStyle/>
        <a:p>
          <a:endParaRPr lang="en-US"/>
        </a:p>
      </dgm:t>
    </dgm:pt>
    <dgm:pt modelId="{B3419133-B370-4138-B6D2-F199E6A863F4}">
      <dgm:prSet/>
      <dgm:spPr/>
      <dgm:t>
        <a:bodyPr/>
        <a:lstStyle/>
        <a:p>
          <a:pPr>
            <a:lnSpc>
              <a:spcPct val="100000"/>
            </a:lnSpc>
          </a:pPr>
          <a:endParaRPr lang="en-US"/>
        </a:p>
      </dgm:t>
    </dgm:pt>
    <dgm:pt modelId="{F5240EEB-E282-4150-9597-3F56CD59E5CA}" type="parTrans" cxnId="{45EDF408-D443-4F26-BA3D-ABFF7647D24D}">
      <dgm:prSet/>
      <dgm:spPr/>
      <dgm:t>
        <a:bodyPr/>
        <a:lstStyle/>
        <a:p>
          <a:endParaRPr lang="en-US"/>
        </a:p>
      </dgm:t>
    </dgm:pt>
    <dgm:pt modelId="{ED920B1A-0244-4068-BE00-41CBCA0626B3}" type="sibTrans" cxnId="{45EDF408-D443-4F26-BA3D-ABFF7647D24D}">
      <dgm:prSet/>
      <dgm:spPr/>
      <dgm:t>
        <a:bodyPr/>
        <a:lstStyle/>
        <a:p>
          <a:endParaRPr lang="en-US"/>
        </a:p>
      </dgm:t>
    </dgm:pt>
    <dgm:pt modelId="{38D2FC1B-A828-46EB-8BAE-537BEA931615}" type="pres">
      <dgm:prSet presAssocID="{35E30A97-3285-480B-AE47-0BAE2F828D40}" presName="root" presStyleCnt="0">
        <dgm:presLayoutVars>
          <dgm:dir/>
          <dgm:resizeHandles val="exact"/>
        </dgm:presLayoutVars>
      </dgm:prSet>
      <dgm:spPr/>
    </dgm:pt>
    <dgm:pt modelId="{3BF9A1E0-A403-4F30-A39A-BEF3D1673B0C}" type="pres">
      <dgm:prSet presAssocID="{B3419133-B370-4138-B6D2-F199E6A863F4}" presName="compNode" presStyleCnt="0"/>
      <dgm:spPr/>
    </dgm:pt>
    <dgm:pt modelId="{641B4E92-E55A-46AB-BD31-2DF5832650C1}" type="pres">
      <dgm:prSet presAssocID="{B3419133-B370-4138-B6D2-F199E6A863F4}" presName="bgRect" presStyleLbl="bgShp" presStyleIdx="0" presStyleCnt="4" custLinFactNeighborX="895" custLinFactNeighborY="-295"/>
      <dgm:spPr/>
    </dgm:pt>
    <dgm:pt modelId="{640D9008-E08C-4C9F-9089-2BB2BFAD3E06}" type="pres">
      <dgm:prSet presAssocID="{B3419133-B370-4138-B6D2-F199E6A863F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Quotes with solid fill"/>
        </a:ext>
      </dgm:extLst>
    </dgm:pt>
    <dgm:pt modelId="{983DE48F-D478-4211-A47C-3DE286FB3F0C}" type="pres">
      <dgm:prSet presAssocID="{B3419133-B370-4138-B6D2-F199E6A863F4}" presName="spaceRect" presStyleCnt="0"/>
      <dgm:spPr/>
    </dgm:pt>
    <dgm:pt modelId="{BE5435D7-6211-4FAA-9E42-D42B5DABA763}" type="pres">
      <dgm:prSet presAssocID="{B3419133-B370-4138-B6D2-F199E6A863F4}" presName="parTx" presStyleLbl="revTx" presStyleIdx="0" presStyleCnt="4">
        <dgm:presLayoutVars>
          <dgm:chMax val="0"/>
          <dgm:chPref val="0"/>
        </dgm:presLayoutVars>
      </dgm:prSet>
      <dgm:spPr/>
    </dgm:pt>
    <dgm:pt modelId="{1757B8F1-70B4-4E83-9633-8724A11B7EBC}" type="pres">
      <dgm:prSet presAssocID="{ED920B1A-0244-4068-BE00-41CBCA0626B3}" presName="sibTrans" presStyleCnt="0"/>
      <dgm:spPr/>
    </dgm:pt>
    <dgm:pt modelId="{CC2DC5A3-D2AF-4F73-82D9-60B3DC99ECEB}" type="pres">
      <dgm:prSet presAssocID="{B13CD483-2EE2-4CEC-B9C2-E6642B8D5F8B}" presName="compNode" presStyleCnt="0"/>
      <dgm:spPr/>
    </dgm:pt>
    <dgm:pt modelId="{8E352DC6-7964-41D2-A245-208E17030153}" type="pres">
      <dgm:prSet presAssocID="{B13CD483-2EE2-4CEC-B9C2-E6642B8D5F8B}" presName="bgRect" presStyleLbl="bgShp" presStyleIdx="1" presStyleCnt="4" custLinFactNeighborX="895" custLinFactNeighborY="-6715"/>
      <dgm:spPr/>
    </dgm:pt>
    <dgm:pt modelId="{A5AFF174-3FD8-4A4E-B0C0-938F4ABE26FA}" type="pres">
      <dgm:prSet presAssocID="{B13CD483-2EE2-4CEC-B9C2-E6642B8D5F8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larm Ringing with solid fill"/>
        </a:ext>
      </dgm:extLst>
    </dgm:pt>
    <dgm:pt modelId="{C9DE4A73-712C-4EEE-B68F-FCE8843F1B2B}" type="pres">
      <dgm:prSet presAssocID="{B13CD483-2EE2-4CEC-B9C2-E6642B8D5F8B}" presName="spaceRect" presStyleCnt="0"/>
      <dgm:spPr/>
    </dgm:pt>
    <dgm:pt modelId="{77800E9E-70E6-45F4-A4E7-F8032549F5FC}" type="pres">
      <dgm:prSet presAssocID="{B13CD483-2EE2-4CEC-B9C2-E6642B8D5F8B}" presName="parTx" presStyleLbl="revTx" presStyleIdx="1" presStyleCnt="4" custScaleY="73150" custLinFactNeighborX="0" custLinFactNeighborY="-5494">
        <dgm:presLayoutVars>
          <dgm:chMax val="0"/>
          <dgm:chPref val="0"/>
        </dgm:presLayoutVars>
      </dgm:prSet>
      <dgm:spPr/>
    </dgm:pt>
    <dgm:pt modelId="{951D9EDF-75A8-4EA9-9F30-15DA577A4A65}" type="pres">
      <dgm:prSet presAssocID="{FDD1EC0D-B002-49E0-819A-BC1E0BA8AA8F}" presName="sibTrans" presStyleCnt="0"/>
      <dgm:spPr/>
    </dgm:pt>
    <dgm:pt modelId="{ACEA0D50-2D05-4684-A9F2-FC9FE7B45CD5}" type="pres">
      <dgm:prSet presAssocID="{7A8FD743-01F4-47CE-8B5D-6C486397CCBE}" presName="compNode" presStyleCnt="0"/>
      <dgm:spPr/>
    </dgm:pt>
    <dgm:pt modelId="{C22DECE9-8C84-4BED-A426-0AA2E56733F6}" type="pres">
      <dgm:prSet presAssocID="{7A8FD743-01F4-47CE-8B5D-6C486397CCBE}" presName="bgRect" presStyleLbl="bgShp" presStyleIdx="2" presStyleCnt="4" custLinFactNeighborX="895" custLinFactNeighborY="-3860"/>
      <dgm:spPr/>
    </dgm:pt>
    <dgm:pt modelId="{3C82E6E0-56BC-4FB4-8F6A-979B4D13E241}" type="pres">
      <dgm:prSet presAssocID="{7A8FD743-01F4-47CE-8B5D-6C486397CCB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Exclamation mark with solid fill"/>
        </a:ext>
      </dgm:extLst>
    </dgm:pt>
    <dgm:pt modelId="{A8E61317-025E-4CE3-904C-2BDB12313779}" type="pres">
      <dgm:prSet presAssocID="{7A8FD743-01F4-47CE-8B5D-6C486397CCBE}" presName="spaceRect" presStyleCnt="0"/>
      <dgm:spPr/>
    </dgm:pt>
    <dgm:pt modelId="{A45A496F-EE8D-4DA3-9601-28C721064756}" type="pres">
      <dgm:prSet presAssocID="{7A8FD743-01F4-47CE-8B5D-6C486397CCBE}" presName="parTx" presStyleLbl="revTx" presStyleIdx="2" presStyleCnt="4" custLinFactNeighborX="986" custLinFactNeighborY="-158">
        <dgm:presLayoutVars>
          <dgm:chMax val="0"/>
          <dgm:chPref val="0"/>
        </dgm:presLayoutVars>
      </dgm:prSet>
      <dgm:spPr/>
    </dgm:pt>
    <dgm:pt modelId="{604638D3-682A-4D1B-AAD0-EACEA3016E55}" type="pres">
      <dgm:prSet presAssocID="{F3E45C2F-5DD7-4AB9-8131-D4F4226C815A}" presName="sibTrans" presStyleCnt="0"/>
      <dgm:spPr/>
    </dgm:pt>
    <dgm:pt modelId="{D17B63E6-7703-41F9-A5DE-594FEFC70666}" type="pres">
      <dgm:prSet presAssocID="{1A2910DD-6253-4A67-8A0D-9206C5A5CF7C}" presName="compNode" presStyleCnt="0"/>
      <dgm:spPr/>
    </dgm:pt>
    <dgm:pt modelId="{C77E2F3D-04DA-43F5-96C5-CFA4C94A9367}" type="pres">
      <dgm:prSet presAssocID="{1A2910DD-6253-4A67-8A0D-9206C5A5CF7C}" presName="bgRect" presStyleLbl="bgShp" presStyleIdx="3" presStyleCnt="4"/>
      <dgm:spPr/>
    </dgm:pt>
    <dgm:pt modelId="{C776093D-7F0F-496E-9BC9-D083B56B8AA5}" type="pres">
      <dgm:prSet presAssocID="{1A2910DD-6253-4A67-8A0D-9206C5A5CF7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Irritant"/>
        </a:ext>
      </dgm:extLst>
    </dgm:pt>
    <dgm:pt modelId="{24CDF6B6-0998-4BF5-AF54-742D1A935204}" type="pres">
      <dgm:prSet presAssocID="{1A2910DD-6253-4A67-8A0D-9206C5A5CF7C}" presName="spaceRect" presStyleCnt="0"/>
      <dgm:spPr/>
    </dgm:pt>
    <dgm:pt modelId="{B65790D8-2A21-4F47-AB3C-60E337B9B9B4}" type="pres">
      <dgm:prSet presAssocID="{1A2910DD-6253-4A67-8A0D-9206C5A5CF7C}" presName="parTx" presStyleLbl="revTx" presStyleIdx="3" presStyleCnt="4">
        <dgm:presLayoutVars>
          <dgm:chMax val="0"/>
          <dgm:chPref val="0"/>
        </dgm:presLayoutVars>
      </dgm:prSet>
      <dgm:spPr/>
    </dgm:pt>
  </dgm:ptLst>
  <dgm:cxnLst>
    <dgm:cxn modelId="{45EDF408-D443-4F26-BA3D-ABFF7647D24D}" srcId="{35E30A97-3285-480B-AE47-0BAE2F828D40}" destId="{B3419133-B370-4138-B6D2-F199E6A863F4}" srcOrd="0" destOrd="0" parTransId="{F5240EEB-E282-4150-9597-3F56CD59E5CA}" sibTransId="{ED920B1A-0244-4068-BE00-41CBCA0626B3}"/>
    <dgm:cxn modelId="{9CB6D41E-8030-4844-9C4A-F5C80A4F3184}" type="presOf" srcId="{1A2910DD-6253-4A67-8A0D-9206C5A5CF7C}" destId="{B65790D8-2A21-4F47-AB3C-60E337B9B9B4}" srcOrd="0" destOrd="0" presId="urn:microsoft.com/office/officeart/2018/2/layout/IconVerticalSolidList"/>
    <dgm:cxn modelId="{D0959524-C17A-45EF-BA82-758339EE4642}" type="presOf" srcId="{7A8FD743-01F4-47CE-8B5D-6C486397CCBE}" destId="{A45A496F-EE8D-4DA3-9601-28C721064756}" srcOrd="0" destOrd="0" presId="urn:microsoft.com/office/officeart/2018/2/layout/IconVerticalSolidList"/>
    <dgm:cxn modelId="{68DD0736-C277-48CF-A3D1-CDD04D89D1A8}" srcId="{35E30A97-3285-480B-AE47-0BAE2F828D40}" destId="{1A2910DD-6253-4A67-8A0D-9206C5A5CF7C}" srcOrd="3" destOrd="0" parTransId="{B9C0A343-6CB3-400B-86CF-2ABA35D046BB}" sibTransId="{94ABD020-5514-460D-BD83-F0112FE022CB}"/>
    <dgm:cxn modelId="{6FB05162-479F-411A-A5ED-EF0560DBE0FB}" type="presOf" srcId="{B3419133-B370-4138-B6D2-F199E6A863F4}" destId="{BE5435D7-6211-4FAA-9E42-D42B5DABA763}" srcOrd="0" destOrd="0" presId="urn:microsoft.com/office/officeart/2018/2/layout/IconVerticalSolidList"/>
    <dgm:cxn modelId="{DE61DB6F-42F7-4992-A07A-63C75B0A4FF2}" type="presOf" srcId="{35E30A97-3285-480B-AE47-0BAE2F828D40}" destId="{38D2FC1B-A828-46EB-8BAE-537BEA931615}" srcOrd="0" destOrd="0" presId="urn:microsoft.com/office/officeart/2018/2/layout/IconVerticalSolidList"/>
    <dgm:cxn modelId="{8CB50187-EA26-4C12-AAED-F7F14D566F60}" type="presOf" srcId="{B13CD483-2EE2-4CEC-B9C2-E6642B8D5F8B}" destId="{77800E9E-70E6-45F4-A4E7-F8032549F5FC}" srcOrd="0" destOrd="0" presId="urn:microsoft.com/office/officeart/2018/2/layout/IconVerticalSolidList"/>
    <dgm:cxn modelId="{F5568EA5-5FBA-41D2-83F7-BA6AE2CF4678}" srcId="{35E30A97-3285-480B-AE47-0BAE2F828D40}" destId="{7A8FD743-01F4-47CE-8B5D-6C486397CCBE}" srcOrd="2" destOrd="0" parTransId="{F8AF5524-4387-41FB-8948-2E68A2410B4E}" sibTransId="{F3E45C2F-5DD7-4AB9-8131-D4F4226C815A}"/>
    <dgm:cxn modelId="{2E983CA6-A797-4147-A5B6-7D4F2A3F7480}" srcId="{35E30A97-3285-480B-AE47-0BAE2F828D40}" destId="{B13CD483-2EE2-4CEC-B9C2-E6642B8D5F8B}" srcOrd="1" destOrd="0" parTransId="{78342C08-EBE8-4405-A3C5-28361BE50BB0}" sibTransId="{FDD1EC0D-B002-49E0-819A-BC1E0BA8AA8F}"/>
    <dgm:cxn modelId="{B87975C4-EF9B-4525-A275-4E5B0F3B74B7}" type="presParOf" srcId="{38D2FC1B-A828-46EB-8BAE-537BEA931615}" destId="{3BF9A1E0-A403-4F30-A39A-BEF3D1673B0C}" srcOrd="0" destOrd="0" presId="urn:microsoft.com/office/officeart/2018/2/layout/IconVerticalSolidList"/>
    <dgm:cxn modelId="{AC248F39-D5AB-4478-B762-EA92F40AAB7D}" type="presParOf" srcId="{3BF9A1E0-A403-4F30-A39A-BEF3D1673B0C}" destId="{641B4E92-E55A-46AB-BD31-2DF5832650C1}" srcOrd="0" destOrd="0" presId="urn:microsoft.com/office/officeart/2018/2/layout/IconVerticalSolidList"/>
    <dgm:cxn modelId="{C8BCF2C9-A425-4E59-8BAA-7D9232C597A5}" type="presParOf" srcId="{3BF9A1E0-A403-4F30-A39A-BEF3D1673B0C}" destId="{640D9008-E08C-4C9F-9089-2BB2BFAD3E06}" srcOrd="1" destOrd="0" presId="urn:microsoft.com/office/officeart/2018/2/layout/IconVerticalSolidList"/>
    <dgm:cxn modelId="{296CD364-34C8-406F-8F03-9A986BE316A4}" type="presParOf" srcId="{3BF9A1E0-A403-4F30-A39A-BEF3D1673B0C}" destId="{983DE48F-D478-4211-A47C-3DE286FB3F0C}" srcOrd="2" destOrd="0" presId="urn:microsoft.com/office/officeart/2018/2/layout/IconVerticalSolidList"/>
    <dgm:cxn modelId="{AADF05D2-BFC8-4A42-A6E7-9FF0962C7E11}" type="presParOf" srcId="{3BF9A1E0-A403-4F30-A39A-BEF3D1673B0C}" destId="{BE5435D7-6211-4FAA-9E42-D42B5DABA763}" srcOrd="3" destOrd="0" presId="urn:microsoft.com/office/officeart/2018/2/layout/IconVerticalSolidList"/>
    <dgm:cxn modelId="{8423685B-7E28-4BCE-BEFA-F113E791A739}" type="presParOf" srcId="{38D2FC1B-A828-46EB-8BAE-537BEA931615}" destId="{1757B8F1-70B4-4E83-9633-8724A11B7EBC}" srcOrd="1" destOrd="0" presId="urn:microsoft.com/office/officeart/2018/2/layout/IconVerticalSolidList"/>
    <dgm:cxn modelId="{BAB6B21A-02D0-4FFB-B34C-677343B18D95}" type="presParOf" srcId="{38D2FC1B-A828-46EB-8BAE-537BEA931615}" destId="{CC2DC5A3-D2AF-4F73-82D9-60B3DC99ECEB}" srcOrd="2" destOrd="0" presId="urn:microsoft.com/office/officeart/2018/2/layout/IconVerticalSolidList"/>
    <dgm:cxn modelId="{2ADEE6D3-1713-4F3C-86B1-E218659CB5D5}" type="presParOf" srcId="{CC2DC5A3-D2AF-4F73-82D9-60B3DC99ECEB}" destId="{8E352DC6-7964-41D2-A245-208E17030153}" srcOrd="0" destOrd="0" presId="urn:microsoft.com/office/officeart/2018/2/layout/IconVerticalSolidList"/>
    <dgm:cxn modelId="{C800A327-EACB-448E-924D-1EA2B6A4B578}" type="presParOf" srcId="{CC2DC5A3-D2AF-4F73-82D9-60B3DC99ECEB}" destId="{A5AFF174-3FD8-4A4E-B0C0-938F4ABE26FA}" srcOrd="1" destOrd="0" presId="urn:microsoft.com/office/officeart/2018/2/layout/IconVerticalSolidList"/>
    <dgm:cxn modelId="{AB6D4E0D-53E4-4681-8E20-3389324A6ECA}" type="presParOf" srcId="{CC2DC5A3-D2AF-4F73-82D9-60B3DC99ECEB}" destId="{C9DE4A73-712C-4EEE-B68F-FCE8843F1B2B}" srcOrd="2" destOrd="0" presId="urn:microsoft.com/office/officeart/2018/2/layout/IconVerticalSolidList"/>
    <dgm:cxn modelId="{AE120CB3-16A7-4DD9-A369-FAE3B97F2F88}" type="presParOf" srcId="{CC2DC5A3-D2AF-4F73-82D9-60B3DC99ECEB}" destId="{77800E9E-70E6-45F4-A4E7-F8032549F5FC}" srcOrd="3" destOrd="0" presId="urn:microsoft.com/office/officeart/2018/2/layout/IconVerticalSolidList"/>
    <dgm:cxn modelId="{B06685A1-5FBC-4CB1-AADC-1998DB0C1263}" type="presParOf" srcId="{38D2FC1B-A828-46EB-8BAE-537BEA931615}" destId="{951D9EDF-75A8-4EA9-9F30-15DA577A4A65}" srcOrd="3" destOrd="0" presId="urn:microsoft.com/office/officeart/2018/2/layout/IconVerticalSolidList"/>
    <dgm:cxn modelId="{E98CB952-0455-4E9D-9903-75FE7D9E14D4}" type="presParOf" srcId="{38D2FC1B-A828-46EB-8BAE-537BEA931615}" destId="{ACEA0D50-2D05-4684-A9F2-FC9FE7B45CD5}" srcOrd="4" destOrd="0" presId="urn:microsoft.com/office/officeart/2018/2/layout/IconVerticalSolidList"/>
    <dgm:cxn modelId="{D87B9445-BA69-4DE9-938A-EC2303EFDDC4}" type="presParOf" srcId="{ACEA0D50-2D05-4684-A9F2-FC9FE7B45CD5}" destId="{C22DECE9-8C84-4BED-A426-0AA2E56733F6}" srcOrd="0" destOrd="0" presId="urn:microsoft.com/office/officeart/2018/2/layout/IconVerticalSolidList"/>
    <dgm:cxn modelId="{D6052BBE-8D50-4D80-BAA9-DC7FB1AA21D7}" type="presParOf" srcId="{ACEA0D50-2D05-4684-A9F2-FC9FE7B45CD5}" destId="{3C82E6E0-56BC-4FB4-8F6A-979B4D13E241}" srcOrd="1" destOrd="0" presId="urn:microsoft.com/office/officeart/2018/2/layout/IconVerticalSolidList"/>
    <dgm:cxn modelId="{4AFC6934-4EED-404B-8DF5-A6F6D2F80E43}" type="presParOf" srcId="{ACEA0D50-2D05-4684-A9F2-FC9FE7B45CD5}" destId="{A8E61317-025E-4CE3-904C-2BDB12313779}" srcOrd="2" destOrd="0" presId="urn:microsoft.com/office/officeart/2018/2/layout/IconVerticalSolidList"/>
    <dgm:cxn modelId="{60A39FC1-DB6D-4144-B51E-5A7283C27872}" type="presParOf" srcId="{ACEA0D50-2D05-4684-A9F2-FC9FE7B45CD5}" destId="{A45A496F-EE8D-4DA3-9601-28C721064756}" srcOrd="3" destOrd="0" presId="urn:microsoft.com/office/officeart/2018/2/layout/IconVerticalSolidList"/>
    <dgm:cxn modelId="{FED4058D-94C3-4A9D-9CB7-B38625951041}" type="presParOf" srcId="{38D2FC1B-A828-46EB-8BAE-537BEA931615}" destId="{604638D3-682A-4D1B-AAD0-EACEA3016E55}" srcOrd="5" destOrd="0" presId="urn:microsoft.com/office/officeart/2018/2/layout/IconVerticalSolidList"/>
    <dgm:cxn modelId="{0CCA5C60-B7F1-4A47-8D37-B25467925B9C}" type="presParOf" srcId="{38D2FC1B-A828-46EB-8BAE-537BEA931615}" destId="{D17B63E6-7703-41F9-A5DE-594FEFC70666}" srcOrd="6" destOrd="0" presId="urn:microsoft.com/office/officeart/2018/2/layout/IconVerticalSolidList"/>
    <dgm:cxn modelId="{3BA816B2-2C7B-498C-9D61-4421C1282A58}" type="presParOf" srcId="{D17B63E6-7703-41F9-A5DE-594FEFC70666}" destId="{C77E2F3D-04DA-43F5-96C5-CFA4C94A9367}" srcOrd="0" destOrd="0" presId="urn:microsoft.com/office/officeart/2018/2/layout/IconVerticalSolidList"/>
    <dgm:cxn modelId="{11301D4F-7EB5-42AA-A751-82CB09CFE0E5}" type="presParOf" srcId="{D17B63E6-7703-41F9-A5DE-594FEFC70666}" destId="{C776093D-7F0F-496E-9BC9-D083B56B8AA5}" srcOrd="1" destOrd="0" presId="urn:microsoft.com/office/officeart/2018/2/layout/IconVerticalSolidList"/>
    <dgm:cxn modelId="{46DB39A8-B8E0-436F-AB78-C65172BB83F2}" type="presParOf" srcId="{D17B63E6-7703-41F9-A5DE-594FEFC70666}" destId="{24CDF6B6-0998-4BF5-AF54-742D1A935204}" srcOrd="2" destOrd="0" presId="urn:microsoft.com/office/officeart/2018/2/layout/IconVerticalSolidList"/>
    <dgm:cxn modelId="{27FC9CC1-FBC2-42A5-8873-CD3B63730EBF}" type="presParOf" srcId="{D17B63E6-7703-41F9-A5DE-594FEFC70666}" destId="{B65790D8-2A21-4F47-AB3C-60E337B9B9B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B4E92-E55A-46AB-BD31-2DF5832650C1}">
      <dsp:nvSpPr>
        <dsp:cNvPr id="0" name=""/>
        <dsp:cNvSpPr/>
      </dsp:nvSpPr>
      <dsp:spPr>
        <a:xfrm>
          <a:off x="0" y="0"/>
          <a:ext cx="10784542" cy="8643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40D9008-E08C-4C9F-9089-2BB2BFAD3E06}">
      <dsp:nvSpPr>
        <dsp:cNvPr id="0" name=""/>
        <dsp:cNvSpPr/>
      </dsp:nvSpPr>
      <dsp:spPr>
        <a:xfrm>
          <a:off x="261461" y="196181"/>
          <a:ext cx="475385" cy="4753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E5435D7-6211-4FAA-9E42-D42B5DABA763}">
      <dsp:nvSpPr>
        <dsp:cNvPr id="0" name=""/>
        <dsp:cNvSpPr/>
      </dsp:nvSpPr>
      <dsp:spPr>
        <a:xfrm>
          <a:off x="998308" y="1705"/>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endParaRPr lang="en-US" sz="2100" kern="1200"/>
        </a:p>
      </dsp:txBody>
      <dsp:txXfrm>
        <a:off x="998308" y="1705"/>
        <a:ext cx="9786233" cy="864336"/>
      </dsp:txXfrm>
    </dsp:sp>
    <dsp:sp modelId="{8E352DC6-7964-41D2-A245-208E17030153}">
      <dsp:nvSpPr>
        <dsp:cNvPr id="0" name=""/>
        <dsp:cNvSpPr/>
      </dsp:nvSpPr>
      <dsp:spPr>
        <a:xfrm>
          <a:off x="0" y="1024086"/>
          <a:ext cx="10784542" cy="8643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5AFF174-3FD8-4A4E-B0C0-938F4ABE26FA}">
      <dsp:nvSpPr>
        <dsp:cNvPr id="0" name=""/>
        <dsp:cNvSpPr/>
      </dsp:nvSpPr>
      <dsp:spPr>
        <a:xfrm>
          <a:off x="261461" y="1276601"/>
          <a:ext cx="475385" cy="4753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7800E9E-70E6-45F4-A4E7-F8032549F5FC}">
      <dsp:nvSpPr>
        <dsp:cNvPr id="0" name=""/>
        <dsp:cNvSpPr/>
      </dsp:nvSpPr>
      <dsp:spPr>
        <a:xfrm>
          <a:off x="998308" y="1150676"/>
          <a:ext cx="9786233" cy="632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dirty="0"/>
            <a:t>Be careful when using Code 2</a:t>
          </a:r>
        </a:p>
      </dsp:txBody>
      <dsp:txXfrm>
        <a:off x="998308" y="1150676"/>
        <a:ext cx="9786233" cy="632262"/>
      </dsp:txXfrm>
    </dsp:sp>
    <dsp:sp modelId="{C22DECE9-8C84-4BED-A426-0AA2E56733F6}">
      <dsp:nvSpPr>
        <dsp:cNvPr id="0" name=""/>
        <dsp:cNvSpPr/>
      </dsp:nvSpPr>
      <dsp:spPr>
        <a:xfrm>
          <a:off x="0" y="2129183"/>
          <a:ext cx="10784542" cy="8643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C82E6E0-56BC-4FB4-8F6A-979B4D13E241}">
      <dsp:nvSpPr>
        <dsp:cNvPr id="0" name=""/>
        <dsp:cNvSpPr/>
      </dsp:nvSpPr>
      <dsp:spPr>
        <a:xfrm>
          <a:off x="261461" y="2357022"/>
          <a:ext cx="475385" cy="4753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45A496F-EE8D-4DA3-9601-28C721064756}">
      <dsp:nvSpPr>
        <dsp:cNvPr id="0" name=""/>
        <dsp:cNvSpPr/>
      </dsp:nvSpPr>
      <dsp:spPr>
        <a:xfrm>
          <a:off x="998308" y="2161181"/>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a:t>If asked to change the Timeline Not Met Code or Comment, the comment change should have sufficient details to substantiate the exemption</a:t>
          </a:r>
          <a:endParaRPr lang="en-US" sz="2100" kern="1200" dirty="0"/>
        </a:p>
      </dsp:txBody>
      <dsp:txXfrm>
        <a:off x="998308" y="2161181"/>
        <a:ext cx="9786233" cy="864336"/>
      </dsp:txXfrm>
    </dsp:sp>
    <dsp:sp modelId="{C77E2F3D-04DA-43F5-96C5-CFA4C94A9367}">
      <dsp:nvSpPr>
        <dsp:cNvPr id="0" name=""/>
        <dsp:cNvSpPr/>
      </dsp:nvSpPr>
      <dsp:spPr>
        <a:xfrm>
          <a:off x="0" y="3242967"/>
          <a:ext cx="10784542" cy="86433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776093D-7F0F-496E-9BC9-D083B56B8AA5}">
      <dsp:nvSpPr>
        <dsp:cNvPr id="0" name=""/>
        <dsp:cNvSpPr/>
      </dsp:nvSpPr>
      <dsp:spPr>
        <a:xfrm>
          <a:off x="261461" y="3437443"/>
          <a:ext cx="475385" cy="4753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65790D8-2A21-4F47-AB3C-60E337B9B9B4}">
      <dsp:nvSpPr>
        <dsp:cNvPr id="0" name=""/>
        <dsp:cNvSpPr/>
      </dsp:nvSpPr>
      <dsp:spPr>
        <a:xfrm>
          <a:off x="998308" y="3242967"/>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a:t>Do not change the comment by one word</a:t>
          </a:r>
          <a:br>
            <a:rPr lang="en-US" sz="2100" kern="1200"/>
          </a:br>
          <a:r>
            <a:rPr lang="en-US" sz="2100" kern="1200"/>
            <a:t>Do not reword the comment, but say the same thing</a:t>
          </a:r>
          <a:endParaRPr lang="en-US" sz="2100" kern="1200" dirty="0"/>
        </a:p>
      </dsp:txBody>
      <dsp:txXfrm>
        <a:off x="998308" y="3242967"/>
        <a:ext cx="9786233" cy="86433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B63DED8-CA54-42CE-AED5-48AF1E60C0FC}" type="datetimeFigureOut">
              <a:rPr lang="en-US" smtClean="0"/>
              <a:t>5/28/2025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Jackie</a:t>
            </a:r>
          </a:p>
          <a:p>
            <a:endParaRPr lang="en-US" dirty="0"/>
          </a:p>
          <a:p>
            <a:r>
              <a:rPr lang="en-US" baseline="0" dirty="0"/>
              <a:t>Good morning everyone. Welcome to this spring training webinar covering Child Find and June Exit.  </a:t>
            </a:r>
          </a:p>
          <a:p>
            <a:endParaRPr lang="en-US" baseline="0" dirty="0"/>
          </a:p>
          <a:p>
            <a:pPr eaLnBrk="1" hangingPunct="1"/>
            <a:r>
              <a:rPr lang="en-US" dirty="0">
                <a:cs typeface="Arial" pitchFamily="34" charset="0"/>
              </a:rPr>
              <a:t>My</a:t>
            </a:r>
            <a:r>
              <a:rPr lang="en-US" baseline="0" dirty="0">
                <a:cs typeface="Arial" pitchFamily="34" charset="0"/>
              </a:rPr>
              <a:t> name is Jackie McKim. I am a Research Analyst with the Oregon Department of Education, Office of Enhancing Student Opportunities. </a:t>
            </a:r>
            <a:r>
              <a:rPr lang="en-US" i="0" dirty="0">
                <a:solidFill>
                  <a:schemeClr val="tx1"/>
                </a:solidFill>
                <a:cs typeface="Arial" pitchFamily="34" charset="0"/>
              </a:rPr>
              <a:t>Presenting with me today is Cherisse Gordon</a:t>
            </a:r>
            <a:r>
              <a:rPr lang="en-US" i="0" baseline="0" dirty="0">
                <a:solidFill>
                  <a:schemeClr val="tx1"/>
                </a:solidFill>
                <a:cs typeface="Arial" pitchFamily="34" charset="0"/>
              </a:rPr>
              <a:t>. Running technology is Amanda Claycomb and monitoring chat is Cynthia Garton, Cara McMurry and Maxwell Swope.</a:t>
            </a:r>
          </a:p>
          <a:p>
            <a:pPr eaLnBrk="1" hangingPunct="1"/>
            <a:endParaRPr lang="en-US" i="0" dirty="0">
              <a:solidFill>
                <a:schemeClr val="tx1"/>
              </a:solidFill>
              <a:cs typeface="Arial" pitchFamily="34" charset="0"/>
            </a:endParaRPr>
          </a:p>
          <a:p>
            <a:pPr defTabSz="931774">
              <a:defRPr/>
            </a:pPr>
            <a:r>
              <a:rPr lang="en-US" i="0" dirty="0">
                <a:solidFill>
                  <a:schemeClr val="tx1"/>
                </a:solidFill>
                <a:cs typeface="Arial" pitchFamily="34" charset="0"/>
              </a:rPr>
              <a:t>This training is for</a:t>
            </a:r>
            <a:r>
              <a:rPr lang="en-US" i="0" baseline="0" dirty="0">
                <a:solidFill>
                  <a:schemeClr val="tx1"/>
                </a:solidFill>
                <a:cs typeface="Arial" pitchFamily="34" charset="0"/>
              </a:rPr>
              <a:t> you. If you have questions please raise your hand or type it in the chat. We will not be recording this session. The PowerPoint with presenter notes will be posted to the website later.</a:t>
            </a: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930317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8136">
              <a:defRPr/>
            </a:pPr>
            <a:r>
              <a:rPr lang="en-US" b="1" dirty="0"/>
              <a:t>Cherisse</a:t>
            </a:r>
          </a:p>
          <a:p>
            <a:pPr defTabSz="898136">
              <a:defRPr/>
            </a:pPr>
            <a:endParaRPr lang="en-US" dirty="0">
              <a:solidFill>
                <a:srgbClr val="000000"/>
              </a:solidFill>
            </a:endParaRPr>
          </a:p>
          <a:p>
            <a:pPr defTabSz="898136">
              <a:defRPr/>
            </a:pPr>
            <a:r>
              <a:rPr lang="en-US" dirty="0">
                <a:solidFill>
                  <a:srgbClr val="000000"/>
                </a:solidFill>
              </a:rPr>
              <a:t>The reporting period is the date the parent signed consent until the special education determination is completed. </a:t>
            </a:r>
          </a:p>
          <a:p>
            <a:pPr defTabSz="898136">
              <a:defRPr/>
            </a:pPr>
            <a:endParaRPr lang="en-US" dirty="0">
              <a:solidFill>
                <a:srgbClr val="000000"/>
              </a:solidFill>
            </a:endParaRPr>
          </a:p>
          <a:p>
            <a:pPr defTabSz="898136">
              <a:defRPr/>
            </a:pPr>
            <a:r>
              <a:rPr lang="en-US" dirty="0">
                <a:solidFill>
                  <a:srgbClr val="000000"/>
                </a:solidFill>
              </a:rPr>
              <a:t>“</a:t>
            </a:r>
            <a:r>
              <a:rPr lang="en-US" b="1" dirty="0">
                <a:solidFill>
                  <a:srgbClr val="000000"/>
                </a:solidFill>
              </a:rPr>
              <a:t>The date of signed consent” </a:t>
            </a:r>
            <a:r>
              <a:rPr lang="en-US" dirty="0">
                <a:solidFill>
                  <a:srgbClr val="000000"/>
                </a:solidFill>
              </a:rPr>
              <a:t>means the date the parent signed the written consent—not the date the district received it. </a:t>
            </a:r>
          </a:p>
          <a:p>
            <a:pPr defTabSz="898136">
              <a:defRPr/>
            </a:pPr>
            <a:endParaRPr lang="en-US" dirty="0">
              <a:solidFill>
                <a:srgbClr val="000000"/>
              </a:solidFill>
            </a:endParaRPr>
          </a:p>
          <a:p>
            <a:pPr defTabSz="898136">
              <a:defRPr/>
            </a:pPr>
            <a:r>
              <a:rPr lang="en-US" dirty="0">
                <a:solidFill>
                  <a:srgbClr val="000000"/>
                </a:solidFill>
              </a:rPr>
              <a:t>Records where the eligibility determination  was completed between July 1, 2024 and June 30, 2025 will be reported.</a:t>
            </a:r>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dirty="0"/>
          </a:p>
        </p:txBody>
      </p:sp>
    </p:spTree>
    <p:extLst>
      <p:ext uri="{BB962C8B-B14F-4D97-AF65-F5344CB8AC3E}">
        <p14:creationId xmlns:p14="http://schemas.microsoft.com/office/powerpoint/2010/main" val="3410346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Cherisse</a:t>
            </a:r>
            <a:endParaRPr lang="en-US" b="1" dirty="0">
              <a:solidFill>
                <a:srgbClr val="000000"/>
              </a:solidFill>
            </a:endParaRPr>
          </a:p>
          <a:p>
            <a:pPr defTabSz="931774">
              <a:defRPr/>
            </a:pPr>
            <a:endParaRPr lang="en-US" dirty="0">
              <a:solidFill>
                <a:srgbClr val="000000"/>
              </a:solidFill>
            </a:endParaRPr>
          </a:p>
          <a:p>
            <a:pPr defTabSz="931774">
              <a:defRPr/>
            </a:pPr>
            <a:r>
              <a:rPr lang="en-US" dirty="0">
                <a:solidFill>
                  <a:srgbClr val="000000"/>
                </a:solidFill>
              </a:rPr>
              <a:t>Even if parent dated it in February and didn’t turn into district until March, the date the consent was signed in February begins the 60 school day timeline countdown.</a:t>
            </a:r>
            <a:r>
              <a:rPr lang="en-US" baseline="0" dirty="0">
                <a:solidFill>
                  <a:srgbClr val="000000"/>
                </a:solidFill>
              </a:rPr>
              <a:t> The value should be entered as MMDDYYYY with no slashes.</a:t>
            </a:r>
          </a:p>
          <a:p>
            <a:pPr defTabSz="931774">
              <a:defRPr/>
            </a:pPr>
            <a:endParaRPr lang="en-US" strike="noStrike" baseline="0" dirty="0">
              <a:solidFill>
                <a:srgbClr val="000000"/>
              </a:solidFill>
            </a:endParaRPr>
          </a:p>
          <a:p>
            <a:pPr defTabSz="931774">
              <a:defRPr/>
            </a:pPr>
            <a:r>
              <a:rPr lang="en-US" strike="noStrike" dirty="0">
                <a:solidFill>
                  <a:schemeClr val="tx1"/>
                </a:solidFill>
              </a:rPr>
              <a:t>(Notice that there are no slashes or hyphens between the month, day, or year).</a:t>
            </a:r>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dirty="0"/>
          </a:p>
        </p:txBody>
      </p:sp>
    </p:spTree>
    <p:extLst>
      <p:ext uri="{BB962C8B-B14F-4D97-AF65-F5344CB8AC3E}">
        <p14:creationId xmlns:p14="http://schemas.microsoft.com/office/powerpoint/2010/main" val="1690225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Cherisse</a:t>
            </a:r>
          </a:p>
          <a:p>
            <a:pPr defTabSz="931774">
              <a:defRPr/>
            </a:pPr>
            <a:endParaRPr lang="en-US" dirty="0"/>
          </a:p>
          <a:p>
            <a:pPr defTabSz="931774">
              <a:defRPr/>
            </a:pPr>
            <a:r>
              <a:rPr lang="en-US" dirty="0"/>
              <a:t>The Determination date should coincide with the eligibility team meeting. </a:t>
            </a:r>
          </a:p>
          <a:p>
            <a:pPr defTabSz="931774">
              <a:defRPr/>
            </a:pPr>
            <a:endParaRPr lang="en-US" dirty="0"/>
          </a:p>
          <a:p>
            <a:pPr defTabSz="931774">
              <a:defRPr/>
            </a:pPr>
            <a:r>
              <a:rPr lang="en-US" dirty="0"/>
              <a:t>Leave yourself enough “wiggle” room in case the eligibility cannot be determined at the first meeting.</a:t>
            </a:r>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dirty="0"/>
          </a:p>
        </p:txBody>
      </p:sp>
    </p:spTree>
    <p:extLst>
      <p:ext uri="{BB962C8B-B14F-4D97-AF65-F5344CB8AC3E}">
        <p14:creationId xmlns:p14="http://schemas.microsoft.com/office/powerpoint/2010/main" val="61592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solidFill>
                  <a:schemeClr val="tx1"/>
                </a:solidFill>
              </a:rPr>
              <a:t>Cherisse</a:t>
            </a:r>
          </a:p>
          <a:p>
            <a:pPr lvl="0"/>
            <a:endParaRPr lang="en-US" dirty="0">
              <a:solidFill>
                <a:schemeClr val="tx1"/>
              </a:solidFill>
            </a:endParaRPr>
          </a:p>
          <a:p>
            <a:pPr lvl="0"/>
            <a:r>
              <a:rPr lang="en-US" dirty="0">
                <a:solidFill>
                  <a:schemeClr val="tx1"/>
                </a:solidFill>
              </a:rPr>
              <a:t>Again, all students need to be reported, even those who are not found eligible. </a:t>
            </a:r>
          </a:p>
          <a:p>
            <a:pPr lvl="0"/>
            <a:r>
              <a:rPr lang="en-US" dirty="0">
                <a:solidFill>
                  <a:schemeClr val="tx1"/>
                </a:solidFill>
              </a:rPr>
              <a:t>A district or agency could report a student on Child Find multiple times. </a:t>
            </a:r>
          </a:p>
          <a:p>
            <a:pPr lvl="0"/>
            <a:endParaRPr lang="en-US" dirty="0">
              <a:solidFill>
                <a:schemeClr val="tx1"/>
              </a:solidFill>
            </a:endParaRPr>
          </a:p>
          <a:p>
            <a:pPr lvl="0"/>
            <a:r>
              <a:rPr lang="en-US" dirty="0">
                <a:solidFill>
                  <a:schemeClr val="tx1"/>
                </a:solidFill>
              </a:rPr>
              <a:t>Examples: 	</a:t>
            </a:r>
          </a:p>
          <a:p>
            <a:pPr lvl="0"/>
            <a:endParaRPr lang="en-US" dirty="0">
              <a:solidFill>
                <a:schemeClr val="tx1"/>
              </a:solidFill>
            </a:endParaRPr>
          </a:p>
          <a:p>
            <a:pPr marL="174708" indent="-174708">
              <a:buFont typeface="Arial" panose="020B0604020202020204" pitchFamily="34" charset="0"/>
              <a:buChar char="•"/>
            </a:pPr>
            <a:r>
              <a:rPr lang="en-US" dirty="0">
                <a:solidFill>
                  <a:schemeClr val="tx1"/>
                </a:solidFill>
              </a:rPr>
              <a:t>Situation 1. The student was referred three times and each determination was made between July 1 and June 30, but was not found eligible the first two times and then found eligible the third. Three records would be reported.</a:t>
            </a:r>
          </a:p>
          <a:p>
            <a:pPr marL="174708" indent="-174708">
              <a:buFont typeface="Arial" panose="020B0604020202020204" pitchFamily="34" charset="0"/>
              <a:buChar char="•"/>
            </a:pPr>
            <a:r>
              <a:rPr lang="en-US" dirty="0">
                <a:solidFill>
                  <a:schemeClr val="tx1"/>
                </a:solidFill>
              </a:rPr>
              <a:t>Situation 2. The student was referred three times and each determination was made between July 1 and June 30. The student was not found eligible the first time, found eligible the second time and not found eligible the third time. Two records will be reported, the first referral where the student was not found eligible and the second referral where the student was found eligible. The third referral would not be reported.</a:t>
            </a:r>
          </a:p>
          <a:p>
            <a:pPr marL="174708" indent="-174708">
              <a:buFont typeface="Arial" panose="020B0604020202020204" pitchFamily="34" charset="0"/>
              <a:buChar char="•"/>
            </a:pPr>
            <a:endParaRPr lang="en-US" dirty="0">
              <a:solidFill>
                <a:schemeClr val="tx1"/>
              </a:solidFill>
            </a:endParaRPr>
          </a:p>
          <a:p>
            <a:pPr defTabSz="931774">
              <a:defRPr/>
            </a:pPr>
            <a:r>
              <a:rPr lang="en-US" b="1" strike="noStrike" dirty="0">
                <a:solidFill>
                  <a:schemeClr val="tx1"/>
                </a:solidFill>
              </a:rPr>
              <a:t>Warning</a:t>
            </a:r>
            <a:r>
              <a:rPr lang="en-US" strike="noStrike" dirty="0">
                <a:solidFill>
                  <a:schemeClr val="tx1"/>
                </a:solidFill>
              </a:rPr>
              <a:t>: Be careful when entering more than one record for a student. If a student was found not eligible and later found eligible, and you accidentally enter the same consent date for both records, the first record will be overwritten by the second record when using Web Submission. However, when using File Upload, the second record will throw an error.</a:t>
            </a:r>
          </a:p>
          <a:p>
            <a:pPr marL="174708" indent="-174708">
              <a:buFont typeface="Arial" panose="020B0604020202020204" pitchFamily="34" charset="0"/>
              <a:buChar char="•"/>
            </a:pPr>
            <a:endParaRPr lang="en-US"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dirty="0"/>
          </a:p>
        </p:txBody>
      </p:sp>
    </p:spTree>
    <p:extLst>
      <p:ext uri="{BB962C8B-B14F-4D97-AF65-F5344CB8AC3E}">
        <p14:creationId xmlns:p14="http://schemas.microsoft.com/office/powerpoint/2010/main" val="28543809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chemeClr val="tx1"/>
                </a:solidFill>
              </a:rPr>
              <a:t>Cherisse</a:t>
            </a:r>
          </a:p>
          <a:p>
            <a:pPr defTabSz="931774">
              <a:defRPr/>
            </a:pPr>
            <a:endParaRPr lang="en-US" dirty="0">
              <a:solidFill>
                <a:schemeClr val="tx1"/>
              </a:solidFill>
            </a:endParaRPr>
          </a:p>
          <a:p>
            <a:pPr defTabSz="931774">
              <a:defRPr/>
            </a:pPr>
            <a:r>
              <a:rPr lang="en-US" dirty="0">
                <a:solidFill>
                  <a:schemeClr val="tx1"/>
                </a:solidFill>
              </a:rPr>
              <a:t>If the evaluation is done in 60 days or less, the Timeline Not Met Code is Zero, which is Timeline Met.</a:t>
            </a:r>
          </a:p>
          <a:p>
            <a:pPr defTabSz="931774">
              <a:defRPr/>
            </a:pPr>
            <a:endParaRPr lang="en-US" dirty="0">
              <a:solidFill>
                <a:schemeClr val="tx1"/>
              </a:solidFill>
            </a:endParaRPr>
          </a:p>
          <a:p>
            <a:pPr defTabSz="931774">
              <a:defRPr/>
            </a:pPr>
            <a:r>
              <a:rPr lang="en-US" dirty="0">
                <a:solidFill>
                  <a:schemeClr val="tx1"/>
                </a:solidFill>
              </a:rPr>
              <a:t>If the evaluation is done in more than 60 days, the number of schools days must be entered. </a:t>
            </a:r>
          </a:p>
          <a:p>
            <a:pPr defTabSz="931774">
              <a:defRPr/>
            </a:pPr>
            <a:endParaRPr lang="en-US" dirty="0">
              <a:solidFill>
                <a:schemeClr val="tx1"/>
              </a:solidFill>
            </a:endParaRPr>
          </a:p>
          <a:p>
            <a:pPr defTabSz="931774">
              <a:defRPr/>
            </a:pPr>
            <a:r>
              <a:rPr lang="en-US" dirty="0">
                <a:solidFill>
                  <a:schemeClr val="tx1"/>
                </a:solidFill>
              </a:rPr>
              <a:t>School days are days that school was in session at least half of the day. School days do not include holidays, vacation/breaks, staff development days, grading days, snow days, orientation days, etc. Remember to have your school calendar available for reporting.</a:t>
            </a:r>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dirty="0"/>
          </a:p>
        </p:txBody>
      </p:sp>
    </p:spTree>
    <p:extLst>
      <p:ext uri="{BB962C8B-B14F-4D97-AF65-F5344CB8AC3E}">
        <p14:creationId xmlns:p14="http://schemas.microsoft.com/office/powerpoint/2010/main" val="3861599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chemeClr val="tx1"/>
                </a:solidFill>
              </a:rPr>
              <a:t>Cherisse</a:t>
            </a:r>
          </a:p>
          <a:p>
            <a:pPr lvl="0"/>
            <a:endParaRPr lang="en-US" dirty="0">
              <a:solidFill>
                <a:schemeClr val="tx1"/>
              </a:solidFill>
            </a:endParaRPr>
          </a:p>
          <a:p>
            <a:pPr lvl="0"/>
            <a:r>
              <a:rPr lang="en-US" dirty="0">
                <a:solidFill>
                  <a:schemeClr val="tx1"/>
                </a:solidFill>
              </a:rPr>
              <a:t>If the number</a:t>
            </a:r>
            <a:r>
              <a:rPr lang="en-US" baseline="0" dirty="0">
                <a:solidFill>
                  <a:schemeClr val="tx1"/>
                </a:solidFill>
              </a:rPr>
              <a:t> of school days exceeds 60 then Reason Timeline Not Met Code is entered.  </a:t>
            </a:r>
          </a:p>
          <a:p>
            <a:pPr lvl="0"/>
            <a:endParaRPr lang="en-US" baseline="0" dirty="0">
              <a:solidFill>
                <a:schemeClr val="tx1"/>
              </a:solidFill>
            </a:endParaRPr>
          </a:p>
          <a:p>
            <a:pPr lvl="0"/>
            <a:r>
              <a:rPr lang="en-US" baseline="0" dirty="0">
                <a:solidFill>
                  <a:schemeClr val="tx1"/>
                </a:solidFill>
              </a:rPr>
              <a:t>Codes 2, 5, and 6 require a comment.</a:t>
            </a:r>
          </a:p>
          <a:p>
            <a:pPr lvl="0"/>
            <a:r>
              <a:rPr lang="en-US" baseline="0" dirty="0">
                <a:solidFill>
                  <a:schemeClr val="tx1"/>
                </a:solidFill>
              </a:rPr>
              <a:t>Codes 2, 7 and 8 are exceptions.</a:t>
            </a:r>
          </a:p>
          <a:p>
            <a:pPr lvl="0"/>
            <a:endParaRPr lang="en-US" b="1" u="sng" baseline="0" dirty="0">
              <a:solidFill>
                <a:schemeClr val="tx1"/>
              </a:solidFill>
            </a:endParaRPr>
          </a:p>
          <a:p>
            <a:pPr defTabSz="931774">
              <a:defRPr/>
            </a:pPr>
            <a:r>
              <a:rPr lang="en-US" b="1" u="none" dirty="0">
                <a:solidFill>
                  <a:schemeClr val="tx1"/>
                </a:solidFill>
              </a:rPr>
              <a:t>Use Code 2 when </a:t>
            </a:r>
            <a:r>
              <a:rPr lang="en-US" b="1" dirty="0"/>
              <a:t>Parent/guardian did not present child/student for testing (comment required)</a:t>
            </a:r>
          </a:p>
          <a:p>
            <a:pPr marL="174708" indent="-174708">
              <a:buFont typeface="Arial" panose="020B0604020202020204" pitchFamily="34" charset="0"/>
              <a:buChar char="•"/>
            </a:pPr>
            <a:r>
              <a:rPr lang="en-US" b="0" u="none" dirty="0">
                <a:solidFill>
                  <a:schemeClr val="tx1"/>
                </a:solidFill>
              </a:rPr>
              <a:t>This is not an automatic exemption, ODE will determine the exemption after reading the comment. The comment should be specific and thorough</a:t>
            </a:r>
            <a:r>
              <a:rPr lang="en-US" b="0" u="none" baseline="0" dirty="0">
                <a:solidFill>
                  <a:schemeClr val="tx1"/>
                </a:solidFill>
              </a:rPr>
              <a:t> so an accurate determination can be made.  </a:t>
            </a:r>
          </a:p>
          <a:p>
            <a:pPr marL="174708" indent="-174708">
              <a:buFont typeface="Arial" panose="020B0604020202020204" pitchFamily="34" charset="0"/>
              <a:buChar char="•"/>
            </a:pPr>
            <a:r>
              <a:rPr lang="en-US" b="0" u="none" baseline="0" dirty="0">
                <a:solidFill>
                  <a:schemeClr val="tx1"/>
                </a:solidFill>
              </a:rPr>
              <a:t>Examples-</a:t>
            </a:r>
          </a:p>
          <a:p>
            <a:pPr marL="640594" lvl="1" indent="-174708">
              <a:buFont typeface="Arial" panose="020B0604020202020204" pitchFamily="34" charset="0"/>
              <a:buChar char="•"/>
            </a:pPr>
            <a:r>
              <a:rPr lang="en-US" b="0" u="none" baseline="0" dirty="0">
                <a:solidFill>
                  <a:schemeClr val="tx1"/>
                </a:solidFill>
              </a:rPr>
              <a:t>Use Code 2 with a comment:</a:t>
            </a:r>
          </a:p>
          <a:p>
            <a:pPr marL="1106481" lvl="2" indent="-174708">
              <a:buFont typeface="Arial" panose="020B0604020202020204" pitchFamily="34" charset="0"/>
              <a:buChar char="•"/>
            </a:pPr>
            <a:r>
              <a:rPr lang="en-US" b="0" u="none" baseline="0" dirty="0">
                <a:solidFill>
                  <a:schemeClr val="tx1"/>
                </a:solidFill>
              </a:rPr>
              <a:t>Student absent more than 45 of school days</a:t>
            </a:r>
          </a:p>
          <a:p>
            <a:pPr marL="1106481" lvl="2" indent="-174708">
              <a:buFont typeface="Arial" panose="020B0604020202020204" pitchFamily="34" charset="0"/>
              <a:buChar char="•"/>
            </a:pPr>
            <a:r>
              <a:rPr lang="en-US" b="0" u="none" baseline="0" dirty="0">
                <a:solidFill>
                  <a:schemeClr val="tx1"/>
                </a:solidFill>
              </a:rPr>
              <a:t>Student absent more than 85% of school days</a:t>
            </a:r>
          </a:p>
          <a:p>
            <a:pPr marL="931774" lvl="2"/>
            <a:endParaRPr lang="en-US" b="1" u="sng" baseline="0" dirty="0">
              <a:solidFill>
                <a:schemeClr val="tx1"/>
              </a:solidFill>
            </a:endParaRPr>
          </a:p>
          <a:p>
            <a:r>
              <a:rPr lang="en-US" b="1" u="none" dirty="0">
                <a:solidFill>
                  <a:schemeClr val="tx1"/>
                </a:solidFill>
              </a:rPr>
              <a:t>Use Code 3 when </a:t>
            </a:r>
            <a:r>
              <a:rPr lang="en-US" b="1" dirty="0"/>
              <a:t>Parent/guardian did not attend eligibility meeting</a:t>
            </a:r>
            <a:r>
              <a:rPr lang="en-US" dirty="0"/>
              <a:t> </a:t>
            </a:r>
            <a:endParaRPr lang="en-US" b="1" u="sng" baseline="0" dirty="0">
              <a:solidFill>
                <a:schemeClr val="tx1"/>
              </a:solidFill>
            </a:endParaRPr>
          </a:p>
          <a:p>
            <a:pPr marL="174708" indent="-174708">
              <a:buFont typeface="Arial" panose="020B0604020202020204" pitchFamily="34" charset="0"/>
              <a:buChar char="•"/>
            </a:pPr>
            <a:r>
              <a:rPr lang="en-US" b="0" u="none" baseline="0" dirty="0">
                <a:solidFill>
                  <a:schemeClr val="tx1"/>
                </a:solidFill>
              </a:rPr>
              <a:t>OAR 581-015-2190(5) </a:t>
            </a:r>
            <a:r>
              <a:rPr lang="en-US" dirty="0"/>
              <a:t>Conducting a meeting without a parent in attendance: A meeting may be conducted without a parent in attendance if the school district has given the parent notice under subsection (2), or, for IEP or placement meetings, in accordance with OAR 581-015-2195</a:t>
            </a:r>
          </a:p>
          <a:p>
            <a:pPr marL="174708" indent="-174708">
              <a:buFont typeface="Arial" panose="020B0604020202020204" pitchFamily="34" charset="0"/>
              <a:buChar char="•"/>
            </a:pPr>
            <a:r>
              <a:rPr lang="en-US" dirty="0"/>
              <a:t>OAR 581-015-2195(3) (3) Conducting an IEP/Placement Meeting without a Parent in Attendance: An IEP or placement meeting may be conducted without a parent in attendance if the school district is unable to convince the parents that they should attend.</a:t>
            </a:r>
          </a:p>
          <a:p>
            <a:pPr lvl="1"/>
            <a:r>
              <a:rPr lang="en-US" dirty="0"/>
              <a:t>(a) If the school district proceeds with an IEP meeting without a parent, the district must have a record of its attempts to arrange a mutually agreed on time and place such as:</a:t>
            </a:r>
          </a:p>
          <a:p>
            <a:pPr lvl="1"/>
            <a:r>
              <a:rPr lang="en-US" dirty="0"/>
              <a:t>	(A) Detailed records of telephone calls made or attempted and the results of those calls;</a:t>
            </a:r>
          </a:p>
          <a:p>
            <a:pPr lvl="1"/>
            <a:r>
              <a:rPr lang="en-US" dirty="0"/>
              <a:t>	(B) Copies of correspondence sent to the parents and any responses received; and</a:t>
            </a:r>
          </a:p>
          <a:p>
            <a:pPr lvl="1"/>
            <a:r>
              <a:rPr lang="en-US" dirty="0"/>
              <a:t>	(C) Detailed records of visits made to the parent's home or place of employment and the results of those visits.</a:t>
            </a:r>
          </a:p>
          <a:p>
            <a:pPr lvl="1"/>
            <a:r>
              <a:rPr lang="en-US" dirty="0"/>
              <a:t>(b) The Department considers school district attempts to convince parents to attend sufficient if the school district:</a:t>
            </a:r>
          </a:p>
          <a:p>
            <a:pPr lvl="1"/>
            <a:r>
              <a:rPr lang="en-US" dirty="0"/>
              <a:t>	(A) Communicates directly with the parent and arranges a mutually agreeable time and place, and sends written notice required under OAR  581-015-2190(2) to confirm this arrangement; or</a:t>
            </a:r>
          </a:p>
          <a:p>
            <a:pPr lvl="1"/>
            <a:r>
              <a:rPr lang="en-US" dirty="0"/>
              <a:t>	(B) Sends written notice required under OAR 581-015-2190(2) proposing a time and place for the meeting and states in the notice that the parent may request a different time and place, and confirms that the parent received the notice.</a:t>
            </a:r>
          </a:p>
          <a:p>
            <a:pPr lvl="1"/>
            <a:r>
              <a:rPr lang="en-US" dirty="0"/>
              <a:t>(c) "Sufficient attempts" may all occur before the scheduled IEP or placement meeting, and do not require the scheduling of multiple agreed-upon meetings unless the team believes this would be in the best interest of the child.</a:t>
            </a:r>
          </a:p>
          <a:p>
            <a:pPr marL="640594" lvl="1" indent="-174708">
              <a:buFont typeface="Arial" panose="020B0604020202020204" pitchFamily="34" charset="0"/>
              <a:buChar char="•"/>
            </a:pPr>
            <a:endParaRPr lang="en-US" dirty="0"/>
          </a:p>
          <a:p>
            <a:pPr defTabSz="931774">
              <a:defRPr/>
            </a:pPr>
            <a:r>
              <a:rPr lang="en-US" b="1" u="none" dirty="0">
                <a:solidFill>
                  <a:schemeClr val="tx1"/>
                </a:solidFill>
              </a:rPr>
              <a:t>Use Code 4 when </a:t>
            </a:r>
            <a:r>
              <a:rPr lang="en-US" b="1" dirty="0"/>
              <a:t>Initial testing results indicated need for additional testing not identified through initial evaluation planning</a:t>
            </a:r>
            <a:endParaRPr lang="en-US" b="1" i="0" u="sng"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dirty="0"/>
          </a:p>
        </p:txBody>
      </p:sp>
    </p:spTree>
    <p:extLst>
      <p:ext uri="{BB962C8B-B14F-4D97-AF65-F5344CB8AC3E}">
        <p14:creationId xmlns:p14="http://schemas.microsoft.com/office/powerpoint/2010/main" val="1829729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chemeClr val="tx1"/>
                </a:solidFill>
              </a:rPr>
              <a:t>Cherisse</a:t>
            </a:r>
            <a:endParaRPr lang="en-US" b="1" dirty="0"/>
          </a:p>
          <a:p>
            <a:pPr lvl="0"/>
            <a:endParaRPr lang="en-US" dirty="0"/>
          </a:p>
          <a:p>
            <a:pPr lvl="0"/>
            <a:r>
              <a:rPr lang="en-US" b="1" u="none" dirty="0">
                <a:solidFill>
                  <a:schemeClr val="tx1"/>
                </a:solidFill>
              </a:rPr>
              <a:t>Use Code 5 when </a:t>
            </a:r>
            <a:r>
              <a:rPr lang="en-US" b="1" dirty="0"/>
              <a:t>Delay by doctor/medical personnel (comment required) </a:t>
            </a:r>
          </a:p>
          <a:p>
            <a:pPr marL="174708" indent="-174708">
              <a:buFont typeface="Arial" panose="020B0604020202020204" pitchFamily="34" charset="0"/>
              <a:buChar char="•"/>
            </a:pPr>
            <a:r>
              <a:rPr lang="en-US" b="0" dirty="0">
                <a:solidFill>
                  <a:schemeClr val="tx1"/>
                </a:solidFill>
              </a:rPr>
              <a:t>Require a comment. Be Specific.</a:t>
            </a:r>
          </a:p>
          <a:p>
            <a:pPr lvl="0"/>
            <a:endParaRPr lang="en-US" dirty="0"/>
          </a:p>
          <a:p>
            <a:pPr marL="543535" indent="-543535">
              <a:spcBef>
                <a:spcPts val="1223"/>
              </a:spcBef>
              <a:buClr>
                <a:srgbClr val="FFFF00"/>
              </a:buClr>
              <a:defRPr/>
            </a:pPr>
            <a:r>
              <a:rPr lang="en-US" b="1" u="none" dirty="0">
                <a:solidFill>
                  <a:schemeClr val="tx1"/>
                </a:solidFill>
              </a:rPr>
              <a:t>Use Code 6 when </a:t>
            </a:r>
            <a:r>
              <a:rPr lang="en-US" b="1" dirty="0"/>
              <a:t>Delay by district/program evaluation staff (comment required)</a:t>
            </a:r>
          </a:p>
          <a:p>
            <a:pPr marL="174708" indent="-174708">
              <a:buFont typeface="Arial" panose="020B0604020202020204" pitchFamily="34" charset="0"/>
              <a:buChar char="•"/>
            </a:pPr>
            <a:r>
              <a:rPr lang="en-US" b="0" dirty="0">
                <a:solidFill>
                  <a:schemeClr val="tx1"/>
                </a:solidFill>
              </a:rPr>
              <a:t>Require a comment. Be Specific. Comment should not be a variation of “delay by staff.”</a:t>
            </a:r>
          </a:p>
          <a:p>
            <a:pPr marL="174708" indent="-174708">
              <a:buFont typeface="Arial" panose="020B0604020202020204" pitchFamily="34" charset="0"/>
              <a:buChar char="•"/>
            </a:pPr>
            <a:endParaRPr lang="en-US" b="1" dirty="0"/>
          </a:p>
          <a:p>
            <a:r>
              <a:rPr lang="en-US" b="1" u="none" dirty="0">
                <a:solidFill>
                  <a:schemeClr val="tx1"/>
                </a:solidFill>
              </a:rPr>
              <a:t>Use Code 7 when </a:t>
            </a:r>
            <a:r>
              <a:rPr lang="en-US" b="1" dirty="0"/>
              <a:t>Within extended timeline by written agreement for a transfer student</a:t>
            </a:r>
          </a:p>
          <a:p>
            <a:pPr marL="174708" indent="-174708">
              <a:buFont typeface="Arial" panose="020B0604020202020204" pitchFamily="34" charset="0"/>
              <a:buChar char="•"/>
            </a:pPr>
            <a:r>
              <a:rPr lang="en-US" dirty="0"/>
              <a:t>If a comment is provided, it must be about a student transferring from another school district. </a:t>
            </a:r>
          </a:p>
          <a:p>
            <a:endParaRPr lang="en-US" dirty="0"/>
          </a:p>
          <a:p>
            <a:pPr defTabSz="931774">
              <a:defRPr/>
            </a:pPr>
            <a:r>
              <a:rPr lang="en-US" b="1" u="none" dirty="0">
                <a:solidFill>
                  <a:schemeClr val="tx1"/>
                </a:solidFill>
              </a:rPr>
              <a:t>Use Code 8 when </a:t>
            </a:r>
            <a:r>
              <a:rPr lang="en-US" b="1" dirty="0"/>
              <a:t>Within extended timeline by written agreement to determine if a student has a specific learning disability</a:t>
            </a:r>
          </a:p>
          <a:p>
            <a:pPr marL="174708" indent="-174708" defTabSz="931774">
              <a:buFont typeface="Arial" panose="020B0604020202020204" pitchFamily="34" charset="0"/>
              <a:buChar char="•"/>
              <a:defRPr/>
            </a:pPr>
            <a:r>
              <a:rPr lang="en-US" dirty="0"/>
              <a:t>If a comment is provided, it must be about evaluating student for SLD.</a:t>
            </a:r>
          </a:p>
          <a:p>
            <a:pPr marL="174708" indent="-174708" defTabSz="931774">
              <a:buFont typeface="Arial" panose="020B0604020202020204" pitchFamily="34" charset="0"/>
              <a:buChar char="•"/>
              <a:defRPr/>
            </a:pPr>
            <a:endParaRPr lang="en-US" dirty="0"/>
          </a:p>
          <a:p>
            <a:pPr defTabSz="931774">
              <a:defRPr/>
            </a:pPr>
            <a:r>
              <a:rPr lang="en-US" dirty="0"/>
              <a:t>Please remember to include specific information when leaving a comment. ODE will review all comments to determine appropriate coding.</a:t>
            </a:r>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dirty="0"/>
          </a:p>
        </p:txBody>
      </p:sp>
    </p:spTree>
    <p:extLst>
      <p:ext uri="{BB962C8B-B14F-4D97-AF65-F5344CB8AC3E}">
        <p14:creationId xmlns:p14="http://schemas.microsoft.com/office/powerpoint/2010/main" val="3701776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Cherisse</a:t>
            </a:r>
            <a:endParaRPr lang="en-US" b="1" dirty="0">
              <a:solidFill>
                <a:srgbClr val="000000"/>
              </a:solidFill>
            </a:endParaRPr>
          </a:p>
          <a:p>
            <a:pPr defTabSz="931774">
              <a:defRPr/>
            </a:pPr>
            <a:endParaRPr lang="en-US" b="1" dirty="0">
              <a:solidFill>
                <a:srgbClr val="000000"/>
              </a:solidFill>
            </a:endParaRPr>
          </a:p>
          <a:p>
            <a:pPr defTabSz="931774">
              <a:defRPr/>
            </a:pPr>
            <a:r>
              <a:rPr lang="en-US" b="0" dirty="0">
                <a:solidFill>
                  <a:srgbClr val="000000"/>
                </a:solidFill>
              </a:rPr>
              <a:t>To submit your data, download from your Student information System or the IDEA Data Manager. You will upload a submission file into Consolidated Collections on the district website. Correct any errors and approve the verification reports.</a:t>
            </a:r>
          </a:p>
          <a:p>
            <a:pPr defTabSz="931774">
              <a:defRPr/>
            </a:pPr>
            <a:endParaRPr lang="en-US" b="1" dirty="0">
              <a:solidFill>
                <a:srgbClr val="000000"/>
              </a:solidFill>
            </a:endParaRPr>
          </a:p>
          <a:p>
            <a:pPr defTabSz="931774">
              <a:defRPr/>
            </a:pPr>
            <a:r>
              <a:rPr lang="en-US" dirty="0">
                <a:solidFill>
                  <a:srgbClr val="000000"/>
                </a:solidFill>
              </a:rPr>
              <a:t>Data must be submitted by 11:59 p.m. on July</a:t>
            </a:r>
            <a:r>
              <a:rPr lang="en-US" baseline="0" dirty="0">
                <a:solidFill>
                  <a:srgbClr val="000000"/>
                </a:solidFill>
              </a:rPr>
              <a:t> 11, 2025</a:t>
            </a:r>
            <a:r>
              <a:rPr lang="en-US" dirty="0">
                <a:solidFill>
                  <a:srgbClr val="000000"/>
                </a:solidFill>
              </a:rPr>
              <a:t>. We recommend it is done before 5 p.m.</a:t>
            </a:r>
            <a:r>
              <a:rPr lang="en-US" baseline="0" dirty="0">
                <a:solidFill>
                  <a:srgbClr val="000000"/>
                </a:solidFill>
              </a:rPr>
              <a:t>, after that there will be no one to help you if there are problems.</a:t>
            </a:r>
          </a:p>
          <a:p>
            <a:pPr defTabSz="931774">
              <a:defRPr/>
            </a:pPr>
            <a:endParaRPr lang="en-US" baseline="0" dirty="0">
              <a:solidFill>
                <a:srgbClr val="000000"/>
              </a:solidFill>
            </a:endParaRPr>
          </a:p>
          <a:p>
            <a:pPr defTabSz="931774">
              <a:defRPr/>
            </a:pPr>
            <a:r>
              <a:rPr lang="en-US" baseline="0" dirty="0">
                <a:solidFill>
                  <a:srgbClr val="000000"/>
                </a:solidFill>
              </a:rPr>
              <a:t>We will cover correcting errors later in </a:t>
            </a:r>
            <a:r>
              <a:rPr lang="en-US" baseline="0">
                <a:solidFill>
                  <a:srgbClr val="000000"/>
                </a:solidFill>
              </a:rPr>
              <a:t>the webinar, </a:t>
            </a:r>
            <a:r>
              <a:rPr lang="en-US" baseline="0" dirty="0">
                <a:solidFill>
                  <a:srgbClr val="000000"/>
                </a:solidFill>
              </a:rPr>
              <a:t>as the steps are the same.</a:t>
            </a:r>
            <a:endParaRPr lang="en-US" dirty="0">
              <a:solidFill>
                <a:srgbClr val="000000"/>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dirty="0"/>
          </a:p>
        </p:txBody>
      </p:sp>
    </p:spTree>
    <p:extLst>
      <p:ext uri="{BB962C8B-B14F-4D97-AF65-F5344CB8AC3E}">
        <p14:creationId xmlns:p14="http://schemas.microsoft.com/office/powerpoint/2010/main" val="968121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201">
              <a:defRPr/>
            </a:pPr>
            <a:r>
              <a:rPr lang="en-US" b="1" dirty="0"/>
              <a:t>Cherisse</a:t>
            </a:r>
            <a:endParaRPr lang="en-US" b="1" dirty="0">
              <a:solidFill>
                <a:srgbClr val="000000"/>
              </a:solidFill>
            </a:endParaRPr>
          </a:p>
          <a:p>
            <a:pPr defTabSz="915201">
              <a:defRPr/>
            </a:pPr>
            <a:endParaRPr lang="en-US" dirty="0"/>
          </a:p>
          <a:p>
            <a:pPr defTabSz="915201">
              <a:defRPr/>
            </a:pPr>
            <a:r>
              <a:rPr lang="en-US" dirty="0"/>
              <a:t>There are no changes to Child Find fields this year. </a:t>
            </a:r>
            <a:r>
              <a:rPr lang="en-US" dirty="0">
                <a:latin typeface="Calibri" panose="020F0502020204030204" pitchFamily="34" charset="0"/>
                <a:ea typeface="Calibri" panose="020F0502020204030204" pitchFamily="34" charset="0"/>
                <a:cs typeface="Times New Roman" panose="02020603050405020304" pitchFamily="18" charset="0"/>
              </a:rPr>
              <a:t>The only changes are the SSID core field changes.</a:t>
            </a:r>
          </a:p>
          <a:p>
            <a:pPr defTabSz="915201">
              <a:defRPr/>
            </a:pPr>
            <a:r>
              <a:rPr lang="en-US" dirty="0"/>
              <a:t> Now I’ll pass it over to Jackie to talk about Problem Areas.</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1260804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548458"/>
            <a:ext cx="5732949" cy="4253703"/>
          </a:xfrm>
        </p:spPr>
        <p:txBody>
          <a:bodyPr/>
          <a:lstStyle/>
          <a:p>
            <a:pPr marL="0" lvl="1" defTabSz="915201">
              <a:defRPr/>
            </a:pPr>
            <a:r>
              <a:rPr lang="en-US" b="1" dirty="0"/>
              <a:t>Jackie</a:t>
            </a:r>
          </a:p>
          <a:p>
            <a:pPr marL="0" lvl="1" defTabSz="915201">
              <a:defRPr/>
            </a:pPr>
            <a:endParaRPr lang="en-US" baseline="0" dirty="0">
              <a:solidFill>
                <a:schemeClr val="tx1"/>
              </a:solidFill>
            </a:endParaRPr>
          </a:p>
          <a:p>
            <a:pPr marL="0" lvl="1" defTabSz="915201">
              <a:defRPr/>
            </a:pPr>
            <a:r>
              <a:rPr lang="en-US" baseline="0" dirty="0">
                <a:solidFill>
                  <a:schemeClr val="tx1"/>
                </a:solidFill>
              </a:rPr>
              <a:t>For Child Find, some things to look out for: </a:t>
            </a:r>
          </a:p>
          <a:p>
            <a:pPr marL="171601" lvl="1" indent="-171601" defTabSz="915201">
              <a:buFont typeface="Arial" panose="020B0604020202020204" pitchFamily="34" charset="0"/>
              <a:buChar char="•"/>
              <a:defRPr/>
            </a:pPr>
            <a:r>
              <a:rPr lang="en-US" baseline="0" dirty="0">
                <a:solidFill>
                  <a:schemeClr val="tx1"/>
                </a:solidFill>
              </a:rPr>
              <a:t>Counting </a:t>
            </a:r>
            <a:r>
              <a:rPr lang="en-US" u="sng" baseline="0" dirty="0">
                <a:solidFill>
                  <a:schemeClr val="tx1"/>
                </a:solidFill>
              </a:rPr>
              <a:t>non-school days</a:t>
            </a:r>
            <a:r>
              <a:rPr lang="en-US" u="none" baseline="0" dirty="0">
                <a:solidFill>
                  <a:schemeClr val="tx1"/>
                </a:solidFill>
              </a:rPr>
              <a:t> </a:t>
            </a:r>
            <a:r>
              <a:rPr lang="en-US" baseline="0" dirty="0">
                <a:solidFill>
                  <a:schemeClr val="tx1"/>
                </a:solidFill>
              </a:rPr>
              <a:t>can impact the timeline not being met within 60 days</a:t>
            </a:r>
          </a:p>
          <a:p>
            <a:pPr marL="646339" lvl="2" indent="-171601" defTabSz="915201">
              <a:buFont typeface="Arial" panose="020B0604020202020204" pitchFamily="34" charset="0"/>
              <a:buChar char="•"/>
              <a:defRPr/>
            </a:pPr>
            <a:r>
              <a:rPr lang="en-US" baseline="0" dirty="0">
                <a:solidFill>
                  <a:schemeClr val="tx1"/>
                </a:solidFill>
              </a:rPr>
              <a:t>Be sure to count days when school is in session not business or calendar days. </a:t>
            </a:r>
          </a:p>
          <a:p>
            <a:pPr marL="646339" lvl="2" indent="-171601" defTabSz="915201">
              <a:buFont typeface="Arial" panose="020B0604020202020204" pitchFamily="34" charset="0"/>
              <a:buChar char="•"/>
              <a:defRPr/>
            </a:pPr>
            <a:r>
              <a:rPr lang="en-US" baseline="0" dirty="0">
                <a:solidFill>
                  <a:schemeClr val="tx1"/>
                </a:solidFill>
              </a:rPr>
              <a:t>Do no count holidays, winter or spring break</a:t>
            </a:r>
          </a:p>
          <a:p>
            <a:pPr marL="646339" lvl="2" indent="-171601" defTabSz="915201">
              <a:buFont typeface="Arial" panose="020B0604020202020204" pitchFamily="34" charset="0"/>
              <a:buChar char="•"/>
              <a:defRPr/>
            </a:pPr>
            <a:r>
              <a:rPr lang="en-US" dirty="0">
                <a:solidFill>
                  <a:schemeClr val="tx1"/>
                </a:solidFill>
              </a:rPr>
              <a:t>Some Student Information Systems (SIS) miscounted school days last year so we recommend that you spot check records by hand counting</a:t>
            </a:r>
          </a:p>
          <a:p>
            <a:pPr marL="646339" lvl="2" indent="-171601" defTabSz="915201">
              <a:buFont typeface="Arial" panose="020B0604020202020204" pitchFamily="34" charset="0"/>
              <a:buChar char="•"/>
              <a:defRPr/>
            </a:pPr>
            <a:r>
              <a:rPr lang="en-US" baseline="0" dirty="0">
                <a:solidFill>
                  <a:schemeClr val="tx1"/>
                </a:solidFill>
              </a:rPr>
              <a:t>Be careful when counting your school days. Many records last year the school days did not align with the reported Consent and Determination Dates.</a:t>
            </a:r>
          </a:p>
          <a:p>
            <a:pPr marL="180453" lvl="1" indent="-171601" defTabSz="915201">
              <a:buFont typeface="Arial" panose="020B0604020202020204" pitchFamily="34" charset="0"/>
              <a:buChar char="•"/>
              <a:defRPr/>
            </a:pPr>
            <a:r>
              <a:rPr lang="en-US" baseline="0" dirty="0">
                <a:solidFill>
                  <a:schemeClr val="tx1"/>
                </a:solidFill>
              </a:rPr>
              <a:t>We had quite a few records where the </a:t>
            </a:r>
            <a:r>
              <a:rPr lang="en-US" u="sng" baseline="0" dirty="0">
                <a:solidFill>
                  <a:schemeClr val="tx1"/>
                </a:solidFill>
              </a:rPr>
              <a:t>eligibility date</a:t>
            </a:r>
            <a:r>
              <a:rPr lang="en-US" u="none" baseline="0" dirty="0">
                <a:solidFill>
                  <a:schemeClr val="tx1"/>
                </a:solidFill>
              </a:rPr>
              <a:t> </a:t>
            </a:r>
            <a:r>
              <a:rPr lang="en-US" baseline="0" dirty="0">
                <a:solidFill>
                  <a:schemeClr val="tx1"/>
                </a:solidFill>
              </a:rPr>
              <a:t>was different than December Child Count. Some were just a few days apart. And some we were concerned that they might be re-evaluations rather than Child Find reportable records.</a:t>
            </a:r>
          </a:p>
          <a:p>
            <a:pPr marL="180453" lvl="1" indent="-171601" defTabSz="915201">
              <a:buFont typeface="Arial" panose="020B0604020202020204" pitchFamily="34" charset="0"/>
              <a:buChar char="•"/>
              <a:defRPr/>
            </a:pPr>
            <a:r>
              <a:rPr lang="en-US" baseline="0" dirty="0">
                <a:solidFill>
                  <a:schemeClr val="tx1"/>
                </a:solidFill>
              </a:rPr>
              <a:t>There were records with Timeline Days over 60, but the comment indicated that the Timeline was met.</a:t>
            </a:r>
          </a:p>
          <a:p>
            <a:pPr marL="171601" lvl="1" indent="-171601" defTabSz="915201">
              <a:buFont typeface="Arial" panose="020B0604020202020204" pitchFamily="34" charset="0"/>
              <a:buChar char="•"/>
              <a:defRPr/>
            </a:pPr>
            <a:r>
              <a:rPr lang="en-US" dirty="0">
                <a:solidFill>
                  <a:schemeClr val="tx1"/>
                </a:solidFill>
              </a:rPr>
              <a:t>There were </a:t>
            </a:r>
            <a:r>
              <a:rPr lang="en-US" b="1" dirty="0">
                <a:solidFill>
                  <a:schemeClr val="tx1"/>
                </a:solidFill>
              </a:rPr>
              <a:t>35</a:t>
            </a:r>
            <a:r>
              <a:rPr lang="en-US" dirty="0">
                <a:solidFill>
                  <a:schemeClr val="tx1"/>
                </a:solidFill>
              </a:rPr>
              <a:t> duplicate records audited last year, which is down from the 60 records in 2022-2023. Half were reported by two separate districts, and half were reported by a single district. Of the records submitted by a single district, the Consent or Determination date (or both) were the same or similar, which is why they received the audit.</a:t>
            </a:r>
          </a:p>
          <a:p>
            <a:pPr marL="640594" lvl="2" indent="-174708" defTabSz="915201">
              <a:buFont typeface="Arial" panose="020B0604020202020204" pitchFamily="34" charset="0"/>
              <a:buChar char="•"/>
              <a:defRPr/>
            </a:pPr>
            <a:r>
              <a:rPr lang="en-US" dirty="0">
                <a:solidFill>
                  <a:schemeClr val="tx1"/>
                </a:solidFill>
              </a:rPr>
              <a:t>After the Review Window, we reached out to districts regarding 9 duplicate records where both records were kept and the audit was confirmed, some where both records were deleted, and a couple where </a:t>
            </a:r>
            <a:r>
              <a:rPr lang="en-US" b="0" strike="noStrike" dirty="0">
                <a:solidFill>
                  <a:schemeClr val="tx1"/>
                </a:solidFill>
              </a:rPr>
              <a:t>a duplicate record was added during the Review Window. Be sure to delete the duplicate record before confirming the audit. If you get an audit for duplicate record submitted by another agency, please work with that other agency to determine who should report the record.</a:t>
            </a:r>
            <a:endParaRPr lang="en-US" b="0" strike="noStrike" baseline="0"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3299334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8136">
              <a:buClr>
                <a:srgbClr val="000000"/>
              </a:buClr>
              <a:buSzPct val="120000"/>
              <a:tabLst>
                <a:tab pos="498965" algn="l"/>
                <a:tab pos="1297308" algn="l"/>
                <a:tab pos="1853967" algn="l"/>
              </a:tabLst>
              <a:defRPr/>
            </a:pPr>
            <a:r>
              <a:rPr lang="en-US" b="1" dirty="0"/>
              <a:t>Jackie</a:t>
            </a:r>
          </a:p>
          <a:p>
            <a:pPr defTabSz="898136">
              <a:buClr>
                <a:srgbClr val="000000"/>
              </a:buClr>
              <a:buSzPct val="120000"/>
              <a:tabLst>
                <a:tab pos="498965" algn="l"/>
                <a:tab pos="1297308" algn="l"/>
                <a:tab pos="1853967" algn="l"/>
              </a:tabLst>
              <a:defRPr/>
            </a:pPr>
            <a:endParaRPr lang="en-US" dirty="0"/>
          </a:p>
          <a:p>
            <a:pPr defTabSz="898136">
              <a:buClr>
                <a:srgbClr val="000000"/>
              </a:buClr>
              <a:buSzPct val="120000"/>
              <a:tabLst>
                <a:tab pos="498965" algn="l"/>
                <a:tab pos="1297308" algn="l"/>
                <a:tab pos="1853967" algn="l"/>
              </a:tabLst>
              <a:defRPr/>
            </a:pPr>
            <a:r>
              <a:rPr lang="en-US" dirty="0"/>
              <a:t>The collections</a:t>
            </a:r>
            <a:r>
              <a:rPr lang="en-US" baseline="0" dirty="0"/>
              <a:t> that we are going to cover are Child Find and </a:t>
            </a:r>
            <a:r>
              <a:rPr lang="en-US" baseline="0"/>
              <a:t>June Exit.</a:t>
            </a: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dirty="0"/>
          </a:p>
        </p:txBody>
      </p:sp>
    </p:spTree>
    <p:extLst>
      <p:ext uri="{BB962C8B-B14F-4D97-AF65-F5344CB8AC3E}">
        <p14:creationId xmlns:p14="http://schemas.microsoft.com/office/powerpoint/2010/main" val="618289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548457"/>
            <a:ext cx="5732949" cy="4230168"/>
          </a:xfrm>
        </p:spPr>
        <p:txBody>
          <a:bodyPr/>
          <a:lstStyle/>
          <a:p>
            <a:pPr marL="0" lvl="1" defTabSz="915201">
              <a:defRPr/>
            </a:pPr>
            <a:r>
              <a:rPr lang="en-US" b="1" dirty="0"/>
              <a:t>Jackie</a:t>
            </a:r>
          </a:p>
          <a:p>
            <a:pPr marL="0" lvl="1" defTabSz="915201">
              <a:defRPr/>
            </a:pPr>
            <a:endParaRPr lang="en-US" dirty="0">
              <a:solidFill>
                <a:schemeClr val="tx1"/>
              </a:solidFill>
            </a:endParaRPr>
          </a:p>
          <a:p>
            <a:pPr marL="171601" lvl="1" indent="-171601" defTabSz="915201">
              <a:buFont typeface="Arial" panose="020B0604020202020204" pitchFamily="34" charset="0"/>
              <a:buChar char="•"/>
              <a:defRPr/>
            </a:pPr>
            <a:r>
              <a:rPr lang="en-US" dirty="0">
                <a:solidFill>
                  <a:schemeClr val="tx1"/>
                </a:solidFill>
              </a:rPr>
              <a:t>There were many records where the evaluation was completed in one day. This can happen, but we audit in case the same or similar date was entered.</a:t>
            </a:r>
          </a:p>
          <a:p>
            <a:pPr marL="171601" lvl="1" indent="-171601" defTabSz="915201">
              <a:buFont typeface="Arial" panose="020B0604020202020204" pitchFamily="34" charset="0"/>
              <a:buChar char="•"/>
              <a:defRPr/>
            </a:pPr>
            <a:r>
              <a:rPr lang="en-US" dirty="0">
                <a:solidFill>
                  <a:schemeClr val="tx1"/>
                </a:solidFill>
              </a:rPr>
              <a:t>EI/ECSE programs evaluating for EI and ECSE. If the eligibility determination happens before the student’s third birthday and the primary disability is Developmental Delay ages 0-2 (Code 26), this will cause an error in Consolidated as the record is not reportable. For example, if the evaluation and determination occur in the spring, but the birthday is in the fall after September 1, then Consolidated will throw an error for the student not being 3 as of the Student Effective Date of September 1. These records will not be reportable on Child Find.</a:t>
            </a:r>
          </a:p>
          <a:p>
            <a:pPr marL="171601" lvl="1" indent="-171601" defTabSz="915201">
              <a:buFont typeface="Arial" panose="020B0604020202020204" pitchFamily="34" charset="0"/>
              <a:buChar char="•"/>
              <a:defRPr/>
            </a:pPr>
            <a:r>
              <a:rPr lang="en-US" dirty="0">
                <a:solidFill>
                  <a:schemeClr val="tx1"/>
                </a:solidFill>
              </a:rPr>
              <a:t>Start Stops, there were instances where a student had two records reported, where the Evaluation Determination date for one record and Consent date for the second record are the same day or shortly after. </a:t>
            </a:r>
          </a:p>
          <a:p>
            <a:pPr marL="171601" lvl="1" indent="-171601" defTabSz="915201">
              <a:buFont typeface="Arial" panose="020B0604020202020204" pitchFamily="34" charset="0"/>
              <a:buChar char="•"/>
              <a:defRPr/>
            </a:pPr>
            <a:r>
              <a:rPr lang="en-US" dirty="0">
                <a:solidFill>
                  <a:schemeClr val="tx1"/>
                </a:solidFill>
              </a:rPr>
              <a:t>Be careful when submitting Child Find records, if a student is already eligible and team is doing the re-evaluation, then it’s not a Child Find record. There were a lot of students who had eligibilities from last few years reported and many students who were reported on the Child Find in 2021-2022 and/or 2022-2023 were reported again in 2023-2024.</a:t>
            </a:r>
            <a:endParaRPr lang="en-US" baseline="0"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1204454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548457"/>
            <a:ext cx="5732949" cy="4230168"/>
          </a:xfrm>
        </p:spPr>
        <p:txBody>
          <a:bodyPr/>
          <a:lstStyle/>
          <a:p>
            <a:pPr marL="0" lvl="1" defTabSz="915201">
              <a:defRPr/>
            </a:pPr>
            <a:r>
              <a:rPr lang="en-US" b="1" dirty="0"/>
              <a:t>Jackie</a:t>
            </a:r>
          </a:p>
          <a:p>
            <a:pPr marL="0" lvl="1" defTabSz="915201">
              <a:defRPr/>
            </a:pPr>
            <a:endParaRPr lang="en-US" dirty="0"/>
          </a:p>
          <a:p>
            <a:pPr marL="171601" lvl="1" indent="-171601" defTabSz="915201">
              <a:buFont typeface="Arial" panose="020B0604020202020204" pitchFamily="34" charset="0"/>
              <a:buChar char="•"/>
              <a:defRPr/>
            </a:pPr>
            <a:r>
              <a:rPr lang="en-US" dirty="0"/>
              <a:t>There were many records with Timeline Not Met Code 2 with comments that were insufficient to justify a Code 2, which is based on not having access to the </a:t>
            </a:r>
            <a:r>
              <a:rPr lang="en-US" dirty="0">
                <a:solidFill>
                  <a:schemeClr val="tx1"/>
                </a:solidFill>
              </a:rPr>
              <a:t>student. Example comments were about absences/illness without number of days, calendar issues, issues scheduling meeting, inability to schedule evaluation without providing the number of times the agency tried to evaluate but the student was not presented, etc.</a:t>
            </a:r>
          </a:p>
          <a:p>
            <a:pPr marL="171601" lvl="1" indent="-171601" defTabSz="915201">
              <a:buFont typeface="Arial" panose="020B0604020202020204" pitchFamily="34" charset="0"/>
              <a:buChar char="•"/>
              <a:defRPr/>
            </a:pPr>
            <a:r>
              <a:rPr lang="en-US" dirty="0">
                <a:solidFill>
                  <a:schemeClr val="tx1"/>
                </a:solidFill>
              </a:rPr>
              <a:t>English Learner Flag not matching what was reported in Fall ADM.</a:t>
            </a:r>
          </a:p>
          <a:p>
            <a:pPr marL="171601" lvl="1" indent="-171601" defTabSz="915201">
              <a:buFont typeface="Arial" panose="020B0604020202020204" pitchFamily="34" charset="0"/>
              <a:buChar char="•"/>
              <a:defRPr/>
            </a:pPr>
            <a:r>
              <a:rPr lang="en-US" dirty="0">
                <a:solidFill>
                  <a:schemeClr val="tx1"/>
                </a:solidFill>
              </a:rPr>
              <a:t>Records with Timeline Not Met Code 6 with a comment that was insufficient in explaining the delay by district.</a:t>
            </a:r>
          </a:p>
          <a:p>
            <a:pPr marL="171601" lvl="1" indent="-171601" defTabSz="915201">
              <a:buFont typeface="Arial" panose="020B0604020202020204" pitchFamily="34" charset="0"/>
              <a:buChar char="•"/>
              <a:defRPr/>
            </a:pPr>
            <a:r>
              <a:rPr lang="en-US" dirty="0"/>
              <a:t>Failure to change the Reason Timeline Not Met Code or the Comment during the Review Window. Be sure to read the full message and respond to the entire recode audit. For 2023-2024 these are the trends we noted for a few districts:</a:t>
            </a:r>
          </a:p>
          <a:p>
            <a:pPr marL="637487" lvl="2" indent="-171601" defTabSz="915201">
              <a:buFont typeface="Arial" panose="020B0604020202020204" pitchFamily="34" charset="0"/>
              <a:buChar char="•"/>
              <a:defRPr/>
            </a:pPr>
            <a:r>
              <a:rPr lang="en-US" dirty="0"/>
              <a:t>Some confirmed an audit without changing the Timeline Not Met Code or the Comment</a:t>
            </a:r>
          </a:p>
          <a:p>
            <a:pPr marL="637487" lvl="2" indent="-171601" defTabSz="915201">
              <a:buFont typeface="Arial" panose="020B0604020202020204" pitchFamily="34" charset="0"/>
              <a:buChar char="•"/>
              <a:defRPr/>
            </a:pPr>
            <a:r>
              <a:rPr lang="en-US" dirty="0"/>
              <a:t>Some did not provide sufficient change to the Comment to substantiate the use of Code 2</a:t>
            </a:r>
          </a:p>
          <a:p>
            <a:pPr marL="637487" lvl="2" indent="-171601" defTabSz="915201">
              <a:buFont typeface="Arial" panose="020B0604020202020204" pitchFamily="34" charset="0"/>
              <a:buChar char="•"/>
              <a:defRPr/>
            </a:pPr>
            <a:r>
              <a:rPr lang="en-US" dirty="0"/>
              <a:t>Some changed the Timeline Not Met Code to something that was not indicated in the audit message</a:t>
            </a:r>
          </a:p>
          <a:p>
            <a:pPr marL="174708" lvl="1" indent="-174708" defTabSz="915201">
              <a:buFont typeface="Arial" panose="020B0604020202020204" pitchFamily="34" charset="0"/>
              <a:buChar char="•"/>
              <a:defRPr/>
            </a:pPr>
            <a:r>
              <a:rPr lang="en-US" dirty="0"/>
              <a:t>Remember if an audit message is something like “Based on comment change Timeline Not Met Code to 2 </a:t>
            </a:r>
            <a:r>
              <a:rPr lang="en-US" b="1" dirty="0"/>
              <a:t>and</a:t>
            </a:r>
            <a:r>
              <a:rPr lang="en-US" dirty="0"/>
              <a:t> provide number days student absent” then it is required to put the number of days the student was absent.</a:t>
            </a:r>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369892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15201">
              <a:defRPr/>
            </a:pPr>
            <a:r>
              <a:rPr lang="en-US" b="1" dirty="0"/>
              <a:t>Jackie</a:t>
            </a:r>
          </a:p>
          <a:p>
            <a:pPr marL="0" lvl="1" defTabSz="915201">
              <a:defRPr/>
            </a:pPr>
            <a:endParaRPr lang="en-US" dirty="0"/>
          </a:p>
          <a:p>
            <a:pPr marL="171601" lvl="1" indent="-171601" defTabSz="915201">
              <a:buFont typeface="Arial" panose="020B0604020202020204" pitchFamily="34" charset="0"/>
              <a:buChar char="•"/>
              <a:defRPr/>
            </a:pPr>
            <a:r>
              <a:rPr lang="en-US" dirty="0"/>
              <a:t>If Reason Timeline Not Met Code is codes 2, 5 or 6, then a </a:t>
            </a:r>
            <a:r>
              <a:rPr lang="en-US" u="sng" dirty="0"/>
              <a:t>comment</a:t>
            </a:r>
            <a:r>
              <a:rPr lang="en-US" dirty="0"/>
              <a:t> is required. </a:t>
            </a:r>
          </a:p>
          <a:p>
            <a:pPr marL="171601" lvl="1" indent="-171601" defTabSz="915201">
              <a:buFont typeface="Arial" panose="020B0604020202020204" pitchFamily="34" charset="0"/>
              <a:buChar char="•"/>
              <a:defRPr/>
            </a:pPr>
            <a:r>
              <a:rPr lang="en-US" dirty="0"/>
              <a:t>Be careful when using </a:t>
            </a:r>
            <a:r>
              <a:rPr lang="en-US" u="sng" dirty="0"/>
              <a:t>Code 2</a:t>
            </a:r>
            <a:r>
              <a:rPr lang="en-US" dirty="0"/>
              <a:t>. Be sure to explain the reasons evaluations could not be completed due to not having access to the student. If absent, the number of days out must be greater than the number of days over the timeline of 60 days. For example, if Timeline Days is 90, but the student was absent for 40 days, that would be allowable to use Code 2. But if the student is absent for 15 days, then another applicable code must be used.</a:t>
            </a:r>
          </a:p>
          <a:p>
            <a:pPr marL="171601" lvl="1" indent="-171601" defTabSz="915201">
              <a:buFont typeface="Arial" panose="020B0604020202020204" pitchFamily="34" charset="0"/>
              <a:buChar char="•"/>
              <a:defRPr/>
            </a:pPr>
            <a:r>
              <a:rPr lang="en-US" dirty="0"/>
              <a:t>Some records submitted in 2021-2022 and 2022-2023 contained the code description. Please add a detailed comment as this helps the team determine if record should be re-coded or not. We do find records that meet exemptions – aka could be a Code 2 or even Meets Timeline.</a:t>
            </a:r>
          </a:p>
          <a:p>
            <a:pPr marL="171601" lvl="1" indent="-171601" defTabSz="915201">
              <a:buFont typeface="Arial" panose="020B0604020202020204" pitchFamily="34" charset="0"/>
              <a:buChar char="•"/>
              <a:defRPr/>
            </a:pPr>
            <a:r>
              <a:rPr lang="en-US" dirty="0"/>
              <a:t>Reminder that if you are asked to change the Timeline Not Met Code or the Comment, then the comment change should have sufficient details to substantiate the exemptions. </a:t>
            </a:r>
            <a:r>
              <a:rPr lang="en-US" dirty="0">
                <a:solidFill>
                  <a:srgbClr val="000000"/>
                </a:solidFill>
                <a:ea typeface="Calibri" panose="020F0502020204030204" pitchFamily="34" charset="0"/>
              </a:rPr>
              <a:t>ODE cannot accept a comment that is changed by one word, or a comment that is reworded, but says the same thing.</a:t>
            </a:r>
            <a:endParaRPr lang="en-US" dirty="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3406662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Jackie</a:t>
            </a:r>
            <a:endParaRPr lang="en-US" b="1" dirty="0">
              <a:solidFill>
                <a:srgbClr val="000000"/>
              </a:solidFill>
            </a:endParaRPr>
          </a:p>
          <a:p>
            <a:endParaRPr lang="en-US" dirty="0"/>
          </a:p>
          <a:p>
            <a:r>
              <a:rPr lang="en-US" baseline="0" dirty="0"/>
              <a:t>The Child Find page contains the Child Find Manual, Q &amp; A, User Guides and Past Training PowerPoint Presentations.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dirty="0"/>
          </a:p>
        </p:txBody>
      </p:sp>
    </p:spTree>
    <p:extLst>
      <p:ext uri="{BB962C8B-B14F-4D97-AF65-F5344CB8AC3E}">
        <p14:creationId xmlns:p14="http://schemas.microsoft.com/office/powerpoint/2010/main" val="4204392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Jackie</a:t>
            </a:r>
            <a:endParaRPr lang="en-US" b="1" dirty="0">
              <a:solidFill>
                <a:srgbClr val="000000"/>
              </a:solidFill>
            </a:endParaRPr>
          </a:p>
          <a:p>
            <a:endParaRPr lang="en-US" dirty="0"/>
          </a:p>
          <a:p>
            <a:r>
              <a:rPr lang="en-US" dirty="0"/>
              <a:t>Here</a:t>
            </a:r>
            <a:r>
              <a:rPr lang="en-US" baseline="0" dirty="0"/>
              <a:t> is the contact information for Child Find.</a:t>
            </a:r>
          </a:p>
          <a:p>
            <a:endParaRPr lang="en-US" baseline="0" dirty="0"/>
          </a:p>
          <a:p>
            <a:pPr defTabSz="898136">
              <a:defRPr/>
            </a:pPr>
            <a:r>
              <a:rPr lang="en-US" dirty="0"/>
              <a:t>Cherisse Gordon is </a:t>
            </a:r>
            <a:r>
              <a:rPr lang="en-US" baseline="0" dirty="0"/>
              <a:t>the compliance expert and data owner for Child Find, and the data team provides technical assistance for the collection.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282867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Jackie</a:t>
            </a:r>
            <a:endParaRPr lang="en-US" altLang="en-US" b="1" baseline="0" dirty="0"/>
          </a:p>
          <a:p>
            <a:pPr defTabSz="931774">
              <a:defRPr/>
            </a:pPr>
            <a:endParaRPr lang="en-US" altLang="en-US" baseline="0" dirty="0"/>
          </a:p>
          <a:p>
            <a:pPr defTabSz="931774">
              <a:defRPr/>
            </a:pPr>
            <a:r>
              <a:rPr lang="en-US" altLang="en-US" baseline="0" dirty="0"/>
              <a:t>Are there any questions about Child Find or what we covered thus far?</a:t>
            </a:r>
          </a:p>
        </p:txBody>
      </p:sp>
      <p:sp>
        <p:nvSpPr>
          <p:cNvPr id="4" name="Slide Number Placeholder 3"/>
          <p:cNvSpPr>
            <a:spLocks noGrp="1"/>
          </p:cNvSpPr>
          <p:nvPr>
            <p:ph type="sldNum" sz="quarter" idx="10"/>
          </p:nvPr>
        </p:nvSpPr>
        <p:spPr/>
        <p:txBody>
          <a:bodyPr/>
          <a:lstStyle/>
          <a:p>
            <a:pPr defTabSz="949478">
              <a:defRPr/>
            </a:pPr>
            <a:fld id="{42042C83-F474-4689-992F-134064305DAD}" type="slidenum">
              <a:rPr lang="en-US">
                <a:solidFill>
                  <a:prstClr val="black"/>
                </a:solidFill>
                <a:latin typeface="Calibri" panose="020F0502020204030204"/>
              </a:rPr>
              <a:pPr defTabSz="949478">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3186425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dirty="0"/>
          </a:p>
          <a:p>
            <a:r>
              <a:rPr lang="en-US" dirty="0"/>
              <a:t>The next collection we’ll cover is June Special Education Exit.</a:t>
            </a:r>
          </a:p>
        </p:txBody>
      </p:sp>
      <p:sp>
        <p:nvSpPr>
          <p:cNvPr id="4" name="Slide Number Placeholder 3"/>
          <p:cNvSpPr>
            <a:spLocks noGrp="1"/>
          </p:cNvSpPr>
          <p:nvPr>
            <p:ph type="sldNum" sz="quarter" idx="5"/>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19602303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altLang="en-US" u="none" baseline="0" dirty="0"/>
          </a:p>
          <a:p>
            <a:r>
              <a:rPr lang="en-US" altLang="en-US" u="none" baseline="0" dirty="0"/>
              <a:t>June Exit opens </a:t>
            </a:r>
            <a:r>
              <a:rPr lang="en-US" dirty="0"/>
              <a:t>May 29</a:t>
            </a:r>
            <a:r>
              <a:rPr lang="en-US" baseline="0" dirty="0"/>
              <a:t> and </a:t>
            </a:r>
            <a:r>
              <a:rPr lang="en-US" dirty="0"/>
              <a:t>closes July 11 </a:t>
            </a:r>
            <a:r>
              <a:rPr lang="en-US" altLang="en-US" u="none" baseline="0" dirty="0"/>
              <a:t>(Same as Child Find).</a:t>
            </a:r>
          </a:p>
          <a:p>
            <a:pPr defTabSz="931774">
              <a:defRPr/>
            </a:pPr>
            <a:r>
              <a:rPr lang="en-US" dirty="0"/>
              <a:t>Review Window will open August 21 and close September 15.</a:t>
            </a:r>
          </a:p>
          <a:p>
            <a:r>
              <a:rPr lang="en-US" altLang="en-US" u="none" baseline="0" dirty="0"/>
              <a:t>Jackie McKim is the data owner.</a:t>
            </a:r>
          </a:p>
        </p:txBody>
      </p:sp>
      <p:sp>
        <p:nvSpPr>
          <p:cNvPr id="4" name="Slide Number Placeholder 3"/>
          <p:cNvSpPr>
            <a:spLocks noGrp="1"/>
          </p:cNvSpPr>
          <p:nvPr>
            <p:ph type="sldNum" sz="quarter" idx="10"/>
          </p:nvPr>
        </p:nvSpPr>
        <p:spPr/>
        <p:txBody>
          <a:bodyPr/>
          <a:lstStyle/>
          <a:p>
            <a:pPr defTabSz="931774">
              <a:defRPr/>
            </a:pPr>
            <a:fld id="{E2B63952-BBA8-4838-A0CF-80F9272645AB}" type="slidenum">
              <a:rPr lang="en-US" sz="1300">
                <a:solidFill>
                  <a:prstClr val="black"/>
                </a:solidFill>
                <a:latin typeface="Calibri" panose="020F0502020204030204"/>
              </a:rPr>
              <a:pPr defTabSz="931774">
                <a:defRPr/>
              </a:pPr>
              <a:t>27</a:t>
            </a:fld>
            <a:endParaRPr lang="en-US" sz="1300"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931774">
              <a:defRPr/>
            </a:pPr>
            <a:endParaRPr lang="en-US" sz="1300" dirty="0">
              <a:solidFill>
                <a:prstClr val="black"/>
              </a:solidFill>
              <a:latin typeface="Calibri" panose="020F0502020204030204"/>
            </a:endParaRPr>
          </a:p>
        </p:txBody>
      </p:sp>
    </p:spTree>
    <p:extLst>
      <p:ext uri="{BB962C8B-B14F-4D97-AF65-F5344CB8AC3E}">
        <p14:creationId xmlns:p14="http://schemas.microsoft.com/office/powerpoint/2010/main" val="5562131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baseline="0" dirty="0"/>
          </a:p>
          <a:p>
            <a:pPr marL="168401" indent="-168401">
              <a:buFont typeface="Arial" panose="020B0604020202020204" pitchFamily="34" charset="0"/>
              <a:buChar char="•"/>
            </a:pPr>
            <a:r>
              <a:rPr lang="en-US" baseline="0" dirty="0"/>
              <a:t>The June Special Education Exit Collection is for students ages 0-21 who have exited special education between July 1, 2024 and June 30, 2025 with the exception that PK and KG students can’t be reported as dropped out.</a:t>
            </a:r>
          </a:p>
          <a:p>
            <a:pPr marL="168401" indent="-168401" defTabSz="898136">
              <a:buFont typeface="Arial" panose="020B0604020202020204" pitchFamily="34" charset="0"/>
              <a:buChar char="•"/>
              <a:defRPr/>
            </a:pPr>
            <a:r>
              <a:rPr lang="en-US" dirty="0"/>
              <a:t>When exiting a student, indicate the date that the student </a:t>
            </a:r>
            <a:r>
              <a:rPr lang="en-US" b="1" dirty="0"/>
              <a:t>exited</a:t>
            </a:r>
            <a:r>
              <a:rPr lang="en-US" dirty="0"/>
              <a:t> the Special Education program. Again, that date reported must fall between July 1, 2024 and June 30, 2025.  </a:t>
            </a:r>
          </a:p>
          <a:p>
            <a:pPr marL="168401" indent="-168401" defTabSz="898136">
              <a:buFont typeface="Arial" panose="020B0604020202020204" pitchFamily="34" charset="0"/>
              <a:buChar char="•"/>
              <a:defRPr/>
            </a:pPr>
            <a:r>
              <a:rPr lang="en-US" dirty="0"/>
              <a:t>Do not confuse exiting special education with exiting school. Although for some students this occurs simultaneously, students who continue to receive Special Education services even after receipt of a certificate,</a:t>
            </a:r>
            <a:r>
              <a:rPr lang="en-US" baseline="0" dirty="0"/>
              <a:t> extended </a:t>
            </a:r>
            <a:r>
              <a:rPr lang="en-US" dirty="0"/>
              <a:t>or modified diploma have not yet officially exited Special Education.</a:t>
            </a:r>
          </a:p>
          <a:p>
            <a:pPr marL="168401" indent="-168401" defTabSz="898136">
              <a:buFont typeface="Arial" panose="020B0604020202020204" pitchFamily="34" charset="0"/>
              <a:buChar char="•"/>
              <a:defRPr/>
            </a:pPr>
            <a:r>
              <a:rPr lang="en-US" baseline="0" dirty="0"/>
              <a:t>This collection is also for students who successfully transitioning from Early Intervention to Early Childhood Special Education on their 3rd birthday. These records are reported as record type A2 in order to track that they exited EI and entered ECSE.</a:t>
            </a:r>
          </a:p>
          <a:p>
            <a:pPr marL="168401" indent="-168401" defTabSz="898136">
              <a:buFont typeface="Arial" panose="020B0604020202020204" pitchFamily="34" charset="0"/>
              <a:buChar char="•"/>
              <a:defRPr/>
            </a:pPr>
            <a:r>
              <a:rPr lang="en-US" dirty="0"/>
              <a:t>These Exit data are primarily used for federal reporting purposes, so accuracy and data validity is very important.</a:t>
            </a:r>
          </a:p>
        </p:txBody>
      </p:sp>
      <p:sp>
        <p:nvSpPr>
          <p:cNvPr id="4" name="Slide Number Placeholder 3"/>
          <p:cNvSpPr>
            <a:spLocks noGrp="1"/>
          </p:cNvSpPr>
          <p:nvPr>
            <p:ph type="sldNum" sz="quarter" idx="10"/>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33796089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baseline="0" dirty="0"/>
          </a:p>
          <a:p>
            <a:pPr marL="174708" indent="-174708">
              <a:buFont typeface="Arial" panose="020B0604020202020204" pitchFamily="34" charset="0"/>
              <a:buChar char="•"/>
            </a:pPr>
            <a:r>
              <a:rPr lang="en-US" baseline="0" dirty="0"/>
              <a:t>For all exited records, you will report EI children (birth through 2), ECSE children (3 through 4), and School Age students (K through 21) with the date they exited Special Education.</a:t>
            </a:r>
          </a:p>
          <a:p>
            <a:pPr marL="174708" indent="-174708">
              <a:buFont typeface="Arial" panose="020B0604020202020204" pitchFamily="34" charset="0"/>
              <a:buChar char="•"/>
            </a:pPr>
            <a:r>
              <a:rPr lang="en-US" baseline="0" dirty="0"/>
              <a:t>The Record Type code for exited EI children is E1, for ECSE children is E2, and for School Age students is E3.</a:t>
            </a:r>
          </a:p>
          <a:p>
            <a:pPr marL="174708" indent="-174708">
              <a:buFont typeface="Arial" panose="020B0604020202020204" pitchFamily="34" charset="0"/>
              <a:buChar char="•"/>
            </a:pPr>
            <a:r>
              <a:rPr lang="en-US" baseline="0" dirty="0"/>
              <a:t>Additionally, for children transitioning from EI to ECSE, (EI students not exiting Special Education, just the EI program), these students are reported in the Exit collection as a Record Type of A2 (Active ECSE).  </a:t>
            </a:r>
          </a:p>
          <a:p>
            <a:pPr marL="174708" indent="-174708" defTabSz="898136">
              <a:buFont typeface="Arial" panose="020B0604020202020204" pitchFamily="34" charset="0"/>
              <a:buChar char="•"/>
              <a:defRPr/>
            </a:pPr>
            <a:r>
              <a:rPr lang="en-US" baseline="0" dirty="0"/>
              <a:t>Finally, report ECSE children exiting special education or transitioning to School Age.</a:t>
            </a:r>
          </a:p>
        </p:txBody>
      </p:sp>
      <p:sp>
        <p:nvSpPr>
          <p:cNvPr id="4" name="Slide Number Placeholder 3"/>
          <p:cNvSpPr>
            <a:spLocks noGrp="1"/>
          </p:cNvSpPr>
          <p:nvPr>
            <p:ph type="sldNum" sz="quarter" idx="10"/>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2832133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548458"/>
            <a:ext cx="5732949" cy="4253703"/>
          </a:xfrm>
        </p:spPr>
        <p:txBody>
          <a:bodyPr/>
          <a:lstStyle/>
          <a:p>
            <a:r>
              <a:rPr lang="en-US" dirty="0"/>
              <a:t>Jackie</a:t>
            </a:r>
          </a:p>
          <a:p>
            <a:endParaRPr lang="en-US" dirty="0"/>
          </a:p>
          <a:p>
            <a:r>
              <a:rPr lang="en-US" dirty="0"/>
              <a:t>These are the Core Field changes for SSID for 2024-2025. These changes are in effect for June Special Education Exit and Special Education Child Find.</a:t>
            </a:r>
          </a:p>
          <a:p>
            <a:endParaRPr lang="en-US" dirty="0"/>
          </a:p>
          <a:p>
            <a:pPr lvl="0"/>
            <a:r>
              <a:rPr lang="en-US" dirty="0"/>
              <a:t>Data Element changes:</a:t>
            </a:r>
          </a:p>
          <a:p>
            <a:pPr marL="640594" lvl="1" indent="-174708">
              <a:buFont typeface="Arial" panose="020B0604020202020204" pitchFamily="34" charset="0"/>
              <a:buChar char="•"/>
            </a:pPr>
            <a:r>
              <a:rPr lang="en-US" dirty="0"/>
              <a:t>Rename American Indian Tribal Membership Code to Tribal Affiliation Code (</a:t>
            </a:r>
            <a:r>
              <a:rPr lang="en-US" dirty="0" err="1"/>
              <a:t>TrbAfflnCd</a:t>
            </a:r>
            <a:r>
              <a:rPr lang="en-US" dirty="0"/>
              <a:t>). </a:t>
            </a:r>
          </a:p>
          <a:p>
            <a:pPr marL="640594" lvl="1" indent="-174708">
              <a:buFont typeface="Arial" panose="020B0604020202020204" pitchFamily="34" charset="0"/>
              <a:buChar char="•"/>
            </a:pPr>
            <a:r>
              <a:rPr lang="en-US" dirty="0"/>
              <a:t>This code indicates Tribal affiliation through self-identification, such as being enrolled in, a descendant of, or affiliated with, a tribe recognized by the federal government</a:t>
            </a:r>
          </a:p>
          <a:p>
            <a:pPr lvl="0"/>
            <a:r>
              <a:rPr lang="en-US" dirty="0"/>
              <a:t>Language of Origin changes:</a:t>
            </a:r>
          </a:p>
          <a:p>
            <a:pPr marL="640594" lvl="1" indent="-174708">
              <a:buFont typeface="Arial" panose="020B0604020202020204" pitchFamily="34" charset="0"/>
              <a:buChar char="•"/>
            </a:pPr>
            <a:r>
              <a:rPr lang="en-US" dirty="0"/>
              <a:t>Add Dari, code 6590</a:t>
            </a:r>
          </a:p>
          <a:p>
            <a:pPr marL="640594" lvl="1" indent="-174708">
              <a:buFont typeface="Arial" panose="020B0604020202020204" pitchFamily="34" charset="0"/>
              <a:buChar char="•"/>
            </a:pPr>
            <a:r>
              <a:rPr lang="en-US" dirty="0"/>
              <a:t>Add Krio, code 7000</a:t>
            </a:r>
          </a:p>
          <a:p>
            <a:pPr marL="640594" lvl="1" indent="-174708">
              <a:buFont typeface="Arial" panose="020B0604020202020204" pitchFamily="34" charset="0"/>
              <a:buChar char="•"/>
            </a:pPr>
            <a:r>
              <a:rPr lang="en-US" dirty="0"/>
              <a:t>Update Pashto, code 3720, to be Pashto/Pushto</a:t>
            </a:r>
          </a:p>
          <a:p>
            <a:pPr marL="640594" lvl="1" indent="-174708">
              <a:buFont typeface="Arial" panose="020B0604020202020204" pitchFamily="34" charset="0"/>
              <a:buChar char="•"/>
            </a:pPr>
            <a:r>
              <a:rPr lang="en-US" dirty="0"/>
              <a:t>Remove Aramaic, code 0210</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3885705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dirty="0"/>
          </a:p>
          <a:p>
            <a:pPr marL="174708" indent="-174708">
              <a:buFont typeface="Arial" pitchFamily="34" charset="0"/>
              <a:buChar char="•"/>
            </a:pPr>
            <a:r>
              <a:rPr lang="en-US" dirty="0"/>
              <a:t>For exit records</a:t>
            </a:r>
            <a:r>
              <a:rPr lang="en-US" baseline="0" dirty="0"/>
              <a:t>, we are asking how the student left special education.</a:t>
            </a:r>
          </a:p>
          <a:p>
            <a:pPr marL="174708" indent="-174708">
              <a:buFont typeface="Arial" pitchFamily="34" charset="0"/>
              <a:buChar char="•"/>
            </a:pPr>
            <a:r>
              <a:rPr lang="en-US" baseline="0" dirty="0"/>
              <a:t>Transient students are difficult to track because they may have multiple exits. If the student was there the last day of school, you will not report an exit record.</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8910004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pPr defTabSz="931774">
              <a:defRPr/>
            </a:pPr>
            <a:endParaRPr lang="en-US" b="1" dirty="0"/>
          </a:p>
          <a:p>
            <a:pPr defTabSz="931774">
              <a:defRPr/>
            </a:pPr>
            <a:r>
              <a:rPr lang="en-US" b="1" dirty="0"/>
              <a:t>Some</a:t>
            </a:r>
            <a:r>
              <a:rPr lang="en-US" b="1" baseline="0" dirty="0"/>
              <a:t> other things to keep in mind:</a:t>
            </a:r>
            <a:endParaRPr lang="en-US" b="1" dirty="0"/>
          </a:p>
          <a:p>
            <a:endParaRPr lang="en-US" dirty="0"/>
          </a:p>
          <a:p>
            <a:pPr marL="168401" indent="-168401">
              <a:buFont typeface="Arial" panose="020B0604020202020204" pitchFamily="34" charset="0"/>
              <a:buChar char="•"/>
            </a:pPr>
            <a:r>
              <a:rPr lang="en-US" dirty="0"/>
              <a:t>Counts in the</a:t>
            </a:r>
            <a:r>
              <a:rPr lang="en-US" baseline="0" dirty="0"/>
              <a:t> </a:t>
            </a:r>
            <a:r>
              <a:rPr lang="en-US" dirty="0"/>
              <a:t>collection must be unduplicated within a district.</a:t>
            </a:r>
          </a:p>
          <a:p>
            <a:pPr marL="168401" indent="-168401">
              <a:buFont typeface="Arial" panose="020B0604020202020204" pitchFamily="34" charset="0"/>
              <a:buChar char="•"/>
            </a:pPr>
            <a:r>
              <a:rPr lang="en-US" dirty="0"/>
              <a:t>This means, if a child comes and goes in Special Education throughout the reporting year </a:t>
            </a:r>
            <a:r>
              <a:rPr lang="en-US" b="1" dirty="0"/>
              <a:t>within a district or program </a:t>
            </a:r>
            <a:r>
              <a:rPr lang="en-US" dirty="0"/>
              <a:t>and did not resume services by the end of the reporting period, report the</a:t>
            </a:r>
            <a:r>
              <a:rPr lang="en-US" baseline="0" dirty="0"/>
              <a:t> most recent exit date.</a:t>
            </a:r>
            <a:endParaRPr lang="en-US" dirty="0"/>
          </a:p>
          <a:p>
            <a:pPr marL="168401" indent="-168401">
              <a:buFont typeface="Arial" panose="020B0604020202020204" pitchFamily="34" charset="0"/>
              <a:buChar char="•"/>
            </a:pPr>
            <a:r>
              <a:rPr lang="en-US" dirty="0"/>
              <a:t>Conversely,</a:t>
            </a:r>
            <a:r>
              <a:rPr lang="en-US" baseline="0" dirty="0"/>
              <a:t> d</a:t>
            </a:r>
            <a:r>
              <a:rPr lang="en-US" dirty="0"/>
              <a:t>o not exit this student</a:t>
            </a:r>
            <a:r>
              <a:rPr lang="en-US" baseline="0" dirty="0"/>
              <a:t> </a:t>
            </a:r>
            <a:r>
              <a:rPr lang="en-US" dirty="0"/>
              <a:t>if they have an active IFSP or IEP with the district or program at the end of reporting period (as of June</a:t>
            </a:r>
            <a:r>
              <a:rPr lang="en-US" baseline="0" dirty="0"/>
              <a:t> 30</a:t>
            </a:r>
            <a:r>
              <a:rPr lang="en-US" dirty="0"/>
              <a:t>, 2025). So, if a student</a:t>
            </a:r>
            <a:r>
              <a:rPr lang="en-US" baseline="0" dirty="0"/>
              <a:t> comes and goes in Special Education </a:t>
            </a:r>
            <a:r>
              <a:rPr lang="en-US" b="1" baseline="0" dirty="0"/>
              <a:t>within a district </a:t>
            </a:r>
            <a:r>
              <a:rPr lang="en-US" baseline="0" dirty="0"/>
              <a:t>throughout the year, but are back on or before June 30, 2025, they are not exited</a:t>
            </a:r>
            <a:r>
              <a:rPr lang="en-US" dirty="0"/>
              <a:t>.</a:t>
            </a:r>
          </a:p>
          <a:p>
            <a:pPr marL="168401" indent="-168401">
              <a:buFont typeface="Arial" panose="020B0604020202020204" pitchFamily="34" charset="0"/>
              <a:buChar char="•"/>
            </a:pPr>
            <a:r>
              <a:rPr lang="en-US" dirty="0"/>
              <a:t>When exiting EI children</a:t>
            </a:r>
            <a:r>
              <a:rPr lang="en-US" baseline="0" dirty="0"/>
              <a:t> (or exiting part C)</a:t>
            </a:r>
            <a:r>
              <a:rPr lang="en-US" dirty="0"/>
              <a:t>, exit all children for whom Part B eligibility has not been determined. This includes children who were referred for Part B evaluation, but for whom the eligibility determination was not made, or</a:t>
            </a:r>
            <a:r>
              <a:rPr lang="en-US" baseline="0" dirty="0"/>
              <a:t> reported, </a:t>
            </a:r>
            <a:r>
              <a:rPr lang="en-US" dirty="0"/>
              <a:t>by the child’s 3</a:t>
            </a:r>
            <a:r>
              <a:rPr lang="en-US" baseline="30000" dirty="0"/>
              <a:t>rd</a:t>
            </a:r>
            <a:r>
              <a:rPr lang="en-US" dirty="0"/>
              <a:t> birthday, or whose parents did not consent to transition planning.  </a:t>
            </a:r>
          </a:p>
          <a:p>
            <a:pPr marL="168401" indent="-168401">
              <a:buFont typeface="Arial" panose="020B0604020202020204" pitchFamily="34" charset="0"/>
              <a:buChar char="•"/>
            </a:pPr>
            <a:r>
              <a:rPr lang="en-US" dirty="0"/>
              <a:t>When exiting ECSE children, include all children who are no longer eligible for services</a:t>
            </a:r>
            <a:r>
              <a:rPr lang="en-US" baseline="0" dirty="0"/>
              <a:t>, and all ECSE children transitioning to Kindergarten, regardless of whether they are or are not eligible for school age services.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31</a:t>
            </a:fld>
            <a:endParaRPr lang="en-US"/>
          </a:p>
        </p:txBody>
      </p:sp>
    </p:spTree>
    <p:extLst>
      <p:ext uri="{BB962C8B-B14F-4D97-AF65-F5344CB8AC3E}">
        <p14:creationId xmlns:p14="http://schemas.microsoft.com/office/powerpoint/2010/main" val="2424211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rPr>
              <a:t>Jackie</a:t>
            </a:r>
          </a:p>
          <a:p>
            <a:endParaRPr lang="en-US" dirty="0">
              <a:latin typeface="+mn-lt"/>
            </a:endParaRPr>
          </a:p>
          <a:p>
            <a:r>
              <a:rPr lang="en-US" dirty="0">
                <a:latin typeface="+mn-lt"/>
              </a:rPr>
              <a:t>The next three slides will</a:t>
            </a:r>
            <a:r>
              <a:rPr lang="en-US" baseline="0" dirty="0">
                <a:latin typeface="+mn-lt"/>
              </a:rPr>
              <a:t> show the codes used to describe how a student exited Special Education. The full descriptions for these can be found in the Process and Content Manual.</a:t>
            </a:r>
          </a:p>
          <a:p>
            <a:endParaRPr lang="en-US" baseline="0" dirty="0">
              <a:latin typeface="+mn-lt"/>
            </a:endParaRPr>
          </a:p>
          <a:p>
            <a:pPr marL="168401" indent="-168401">
              <a:buFont typeface="Arial" panose="020B0604020202020204" pitchFamily="34" charset="0"/>
              <a:buChar char="•"/>
            </a:pPr>
            <a:r>
              <a:rPr lang="en-US" baseline="0" dirty="0">
                <a:latin typeface="+mn-lt"/>
              </a:rPr>
              <a:t>Exit Reason Codes 10-19 are for children exiting EI programs, </a:t>
            </a:r>
          </a:p>
          <a:p>
            <a:pPr marL="168401" indent="-168401">
              <a:buFont typeface="Arial" panose="020B0604020202020204" pitchFamily="34" charset="0"/>
              <a:buChar char="•"/>
            </a:pPr>
            <a:r>
              <a:rPr lang="en-US" baseline="0" dirty="0">
                <a:latin typeface="+mn-lt"/>
              </a:rPr>
              <a:t>Codes 20-29 are for children exiting ECSE programs, and </a:t>
            </a:r>
          </a:p>
          <a:p>
            <a:pPr marL="168401" indent="-168401">
              <a:buFont typeface="Arial" panose="020B0604020202020204" pitchFamily="34" charset="0"/>
              <a:buChar char="•"/>
            </a:pPr>
            <a:r>
              <a:rPr lang="en-US" baseline="0" dirty="0">
                <a:latin typeface="+mn-lt"/>
              </a:rPr>
              <a:t>Codes 30-39 are for students exiting School Age programs. </a:t>
            </a:r>
          </a:p>
          <a:p>
            <a:pPr marL="168401" indent="-168401">
              <a:buFont typeface="Arial" panose="020B0604020202020204" pitchFamily="34" charset="0"/>
              <a:buChar char="•"/>
            </a:pPr>
            <a:endParaRPr lang="en-US" baseline="0" dirty="0">
              <a:latin typeface="+mn-lt"/>
            </a:endParaRPr>
          </a:p>
          <a:p>
            <a:pPr defTabSz="931774">
              <a:defRPr/>
            </a:pPr>
            <a:r>
              <a:rPr lang="en-US" baseline="0" dirty="0">
                <a:latin typeface="+mn-lt"/>
              </a:rPr>
              <a:t>I am not going to go over all of them, but I do want to highlight a few.</a:t>
            </a:r>
            <a:endParaRPr lang="en-US" dirty="0">
              <a:latin typeface="+mn-lt"/>
            </a:endParaRPr>
          </a:p>
          <a:p>
            <a:endParaRPr lang="en-US" u="sng" dirty="0">
              <a:latin typeface="+mn-lt"/>
            </a:endParaRPr>
          </a:p>
          <a:p>
            <a:r>
              <a:rPr lang="en-US" u="sng" dirty="0">
                <a:latin typeface="+mn-lt"/>
              </a:rPr>
              <a:t>These</a:t>
            </a:r>
            <a:r>
              <a:rPr lang="en-US" u="sng" baseline="0" dirty="0">
                <a:latin typeface="+mn-lt"/>
              </a:rPr>
              <a:t> </a:t>
            </a:r>
            <a:r>
              <a:rPr lang="en-US" b="1" u="sng" baseline="0" dirty="0">
                <a:latin typeface="+mn-lt"/>
              </a:rPr>
              <a:t>codes (10-19</a:t>
            </a:r>
            <a:r>
              <a:rPr lang="en-US" u="sng" baseline="0" dirty="0">
                <a:latin typeface="+mn-lt"/>
              </a:rPr>
              <a:t>) are used for exiting EI children. The EI/ECSE programs report these data.  </a:t>
            </a:r>
            <a:endParaRPr lang="en-US" b="1" u="sng" baseline="0" dirty="0">
              <a:latin typeface="+mn-lt"/>
            </a:endParaRPr>
          </a:p>
          <a:p>
            <a:pPr defTabSz="931774">
              <a:defRPr/>
            </a:pPr>
            <a:r>
              <a:rPr lang="en-US" b="1" strike="noStrike" baseline="0" dirty="0">
                <a:latin typeface="+mn-lt"/>
              </a:rPr>
              <a:t>Code 11</a:t>
            </a:r>
            <a:r>
              <a:rPr lang="en-US" strike="noStrike" baseline="0" dirty="0">
                <a:latin typeface="+mn-lt"/>
              </a:rPr>
              <a:t>: These are children who have been referred for Part B services, but the determination has not been made by their 3</a:t>
            </a:r>
            <a:r>
              <a:rPr lang="en-US" strike="noStrike" baseline="30000" dirty="0">
                <a:latin typeface="+mn-lt"/>
              </a:rPr>
              <a:t>rd</a:t>
            </a:r>
            <a:r>
              <a:rPr lang="en-US" strike="noStrike" baseline="0" dirty="0">
                <a:latin typeface="+mn-lt"/>
              </a:rPr>
              <a:t> birthday. </a:t>
            </a:r>
          </a:p>
          <a:p>
            <a:pPr defTabSz="898136" eaLnBrk="0" fontAlgn="base" hangingPunct="0">
              <a:spcBef>
                <a:spcPct val="30000"/>
              </a:spcBef>
              <a:spcAft>
                <a:spcPct val="0"/>
              </a:spcAft>
              <a:defRPr/>
            </a:pPr>
            <a:endParaRPr lang="en-US" b="1" dirty="0">
              <a:solidFill>
                <a:srgbClr val="000000"/>
              </a:solidFill>
            </a:endParaRPr>
          </a:p>
          <a:p>
            <a:pPr defTabSz="898136" eaLnBrk="0" fontAlgn="base" hangingPunct="0">
              <a:spcBef>
                <a:spcPct val="30000"/>
              </a:spcBef>
              <a:spcAft>
                <a:spcPct val="0"/>
              </a:spcAft>
              <a:defRPr/>
            </a:pPr>
            <a:r>
              <a:rPr lang="en-US" b="1" dirty="0">
                <a:solidFill>
                  <a:srgbClr val="000000"/>
                </a:solidFill>
              </a:rPr>
              <a:t>Also Report: </a:t>
            </a:r>
            <a:r>
              <a:rPr lang="en-US" dirty="0">
                <a:solidFill>
                  <a:srgbClr val="000000"/>
                </a:solidFill>
              </a:rPr>
              <a:t>As I mentioned earlier, children transitioning from EI to ECSE, (so EI students not exiting Special Education, just the EI program), these students are reported in the Exit collection as a Record Type of A2 (Active ECSE).</a:t>
            </a:r>
          </a:p>
        </p:txBody>
      </p:sp>
      <p:sp>
        <p:nvSpPr>
          <p:cNvPr id="4" name="Slide Number Placeholder 3"/>
          <p:cNvSpPr>
            <a:spLocks noGrp="1"/>
          </p:cNvSpPr>
          <p:nvPr>
            <p:ph type="sldNum" sz="quarter" idx="10"/>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3531468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pPr defTabSz="931774">
              <a:defRPr/>
            </a:pPr>
            <a:endParaRPr lang="en-US" dirty="0"/>
          </a:p>
          <a:p>
            <a:r>
              <a:rPr lang="en-US" dirty="0"/>
              <a:t>These codes (20-29) are used for exiting ECSE children and are similar to the EI</a:t>
            </a:r>
            <a:r>
              <a:rPr lang="en-US" baseline="0" dirty="0"/>
              <a:t> codes</a:t>
            </a:r>
            <a:r>
              <a:rPr lang="en-US" dirty="0"/>
              <a:t>. </a:t>
            </a:r>
          </a:p>
          <a:p>
            <a:endParaRPr lang="en-US" dirty="0">
              <a:solidFill>
                <a:srgbClr val="000000"/>
              </a:solidFill>
              <a:latin typeface="Arial" charset="0"/>
            </a:endParaRPr>
          </a:p>
          <a:p>
            <a:pPr defTabSz="931774">
              <a:defRPr/>
            </a:pPr>
            <a:r>
              <a:rPr lang="en-US" b="0" strike="noStrike" baseline="0" dirty="0"/>
              <a:t>I want to point out </a:t>
            </a:r>
            <a:r>
              <a:rPr lang="en-US" b="1" strike="noStrike" baseline="0" dirty="0"/>
              <a:t>Code 21</a:t>
            </a:r>
            <a:r>
              <a:rPr lang="en-US" strike="noStrike" baseline="0" dirty="0"/>
              <a:t>: Like EI, these are children who have been referred for Part B services, but the determination has not been made. </a:t>
            </a:r>
          </a:p>
        </p:txBody>
      </p:sp>
      <p:sp>
        <p:nvSpPr>
          <p:cNvPr id="4" name="Slide Number Placeholder 3"/>
          <p:cNvSpPr>
            <a:spLocks noGrp="1"/>
          </p:cNvSpPr>
          <p:nvPr>
            <p:ph type="sldNum" sz="quarter" idx="10"/>
          </p:nvPr>
        </p:nvSpPr>
        <p:spPr/>
        <p:txBody>
          <a:bodyPr/>
          <a:lstStyle/>
          <a:p>
            <a:fld id="{42042C83-F474-4689-992F-134064305DAD}" type="slidenum">
              <a:rPr lang="en-US" smtClean="0"/>
              <a:t>33</a:t>
            </a:fld>
            <a:endParaRPr lang="en-US"/>
          </a:p>
        </p:txBody>
      </p:sp>
    </p:spTree>
    <p:extLst>
      <p:ext uri="{BB962C8B-B14F-4D97-AF65-F5344CB8AC3E}">
        <p14:creationId xmlns:p14="http://schemas.microsoft.com/office/powerpoint/2010/main" val="41003395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dirty="0"/>
          </a:p>
          <a:p>
            <a:r>
              <a:rPr lang="en-US" dirty="0"/>
              <a:t>These codes (30-39) are used to exit School Age students and are a little different than the EI and ECSE exit codes. </a:t>
            </a:r>
          </a:p>
          <a:p>
            <a:endParaRPr lang="en-US" b="1" dirty="0"/>
          </a:p>
          <a:p>
            <a:pPr defTabSz="931774">
              <a:defRPr/>
            </a:pPr>
            <a:r>
              <a:rPr lang="en-US" b="1" dirty="0"/>
              <a:t>30: Graduation with a Regular Diploma </a:t>
            </a:r>
            <a:r>
              <a:rPr lang="en-US" dirty="0"/>
              <a:t>is used for students who exited an educational program through receipt of a regular high school diploma. When a student receives a Regular Diploma, FAPE ends</a:t>
            </a:r>
            <a:r>
              <a:rPr lang="en-US" baseline="0" dirty="0"/>
              <a:t> so you must report an exit record.</a:t>
            </a:r>
          </a:p>
          <a:p>
            <a:r>
              <a:rPr lang="en-US" b="1" baseline="0" dirty="0"/>
              <a:t>31, 32 and 37</a:t>
            </a:r>
            <a:r>
              <a:rPr lang="en-US" baseline="0" dirty="0"/>
              <a:t>, If a student received a Modified or Extended diploma or Received Certificate, the student is still eligible for FAPE until age 21 and can return or continue to receive special education services, but if they exit and are not returning or continuing to receive services you will report them on your exit report.</a:t>
            </a:r>
          </a:p>
          <a:p>
            <a:pPr defTabSz="931774">
              <a:defRPr/>
            </a:pPr>
            <a:r>
              <a:rPr lang="en-US" b="1" dirty="0"/>
              <a:t>33: Students who return to regular education </a:t>
            </a:r>
            <a:r>
              <a:rPr lang="en-US" dirty="0"/>
              <a:t>have been evaluated and have been determined they are no longer eligible for Special Education services. This includes students who left to attend home school whose parents have revoked consent in writing for all special education services.</a:t>
            </a:r>
          </a:p>
          <a:p>
            <a:pPr defTabSz="931774">
              <a:defRPr/>
            </a:pPr>
            <a:r>
              <a:rPr lang="en-US" b="1" dirty="0"/>
              <a:t>34: Students who have reached maximum age (21) </a:t>
            </a:r>
            <a:r>
              <a:rPr lang="en-US" dirty="0"/>
              <a:t>without receiving a diploma or certificate should be coded as a 34. Remember that students who turn 21 during a school year may continue to receive services throughout the rest of that school year.  </a:t>
            </a:r>
          </a:p>
          <a:p>
            <a:r>
              <a:rPr lang="en-US" b="1" dirty="0"/>
              <a:t>35: Codes 15, 25, and 35 </a:t>
            </a:r>
            <a:r>
              <a:rPr lang="en-US" dirty="0"/>
              <a:t>are for students who are exited as </a:t>
            </a:r>
            <a:r>
              <a:rPr lang="en-US" b="1" dirty="0"/>
              <a:t>deceased</a:t>
            </a:r>
            <a:r>
              <a:rPr lang="en-US" dirty="0"/>
              <a:t>. This code does not need much explanation. However, every year we resurrect at least one</a:t>
            </a:r>
            <a:r>
              <a:rPr lang="en-US" baseline="0" dirty="0"/>
              <a:t> </a:t>
            </a:r>
            <a:r>
              <a:rPr lang="en-US" dirty="0"/>
              <a:t>student on the </a:t>
            </a:r>
            <a:r>
              <a:rPr lang="en-US" baseline="0" dirty="0"/>
              <a:t>subsequent December Child Count </a:t>
            </a:r>
            <a:r>
              <a:rPr lang="en-US" dirty="0"/>
              <a:t>that was coded as deceased. Oops!</a:t>
            </a:r>
          </a:p>
          <a:p>
            <a:r>
              <a:rPr lang="en-US" b="1" dirty="0"/>
              <a:t>39: </a:t>
            </a:r>
            <a:r>
              <a:rPr lang="en-US" dirty="0"/>
              <a:t>A student is considered as a </a:t>
            </a:r>
            <a:r>
              <a:rPr lang="en-US" b="1" dirty="0"/>
              <a:t>dropout</a:t>
            </a:r>
            <a:r>
              <a:rPr lang="en-US" dirty="0"/>
              <a:t> if the student was enrolled and receiving services in the current school year,</a:t>
            </a:r>
            <a:r>
              <a:rPr lang="en-US" baseline="0" dirty="0"/>
              <a:t> </a:t>
            </a:r>
            <a:r>
              <a:rPr lang="en-US" dirty="0"/>
              <a:t>not known to be enrolled and receiving services at</a:t>
            </a:r>
            <a:r>
              <a:rPr lang="en-US" baseline="0" dirty="0"/>
              <a:t> the end of the school year and </a:t>
            </a:r>
            <a:r>
              <a:rPr lang="en-US" dirty="0"/>
              <a:t>did not exit special education through any of the other means. Note that the ADM 10 day drop rule does not apply to special education students and the June Exit collection – consider the medically fragile student who still requires FAPE. Just because they have been absent for 10 days does not mean they have exited special education.</a:t>
            </a:r>
          </a:p>
          <a:p>
            <a:endParaRPr lang="en-US" dirty="0"/>
          </a:p>
          <a:p>
            <a:r>
              <a:rPr lang="en-US" baseline="0" dirty="0"/>
              <a:t>Before coding a student as a dropout:</a:t>
            </a:r>
          </a:p>
          <a:p>
            <a:pPr marL="617469" lvl="1" indent="-168401" defTabSz="898136">
              <a:buFont typeface="Arial" pitchFamily="34" charset="0"/>
              <a:buChar char="•"/>
              <a:defRPr/>
            </a:pPr>
            <a:r>
              <a:rPr lang="en-US" baseline="0" dirty="0"/>
              <a:t>Check the SSID system to see if they showed up in another district. In that case, they are considered Moved, Continuing in Education (code 36).</a:t>
            </a:r>
          </a:p>
          <a:p>
            <a:pPr marL="617469" lvl="1" indent="-168401">
              <a:buFont typeface="Arial" pitchFamily="34" charset="0"/>
              <a:buChar char="•"/>
            </a:pPr>
            <a:r>
              <a:rPr lang="en-US" baseline="0" dirty="0"/>
              <a:t>If a student left school to enter either a GED or Job Corps program, they should be considered a drop out. In rare instances, students continue to be jointly enrolled in school and either the GED or Job Corp programs and continue to receive special education services. Assuming special education services continue, these latter students would be reported as receiving a certificate upon completion of their GED or Job Corps program (code 32).</a:t>
            </a:r>
          </a:p>
          <a:p>
            <a:pPr marL="617469" lvl="1" indent="-168401">
              <a:buFont typeface="Arial" pitchFamily="34" charset="0"/>
              <a:buChar char="•"/>
            </a:pPr>
            <a:r>
              <a:rPr lang="en-US" baseline="0" dirty="0"/>
              <a:t>Note that </a:t>
            </a:r>
            <a:r>
              <a:rPr lang="en-US" baseline="0" dirty="0" err="1"/>
              <a:t>Kinders</a:t>
            </a:r>
            <a:r>
              <a:rPr lang="en-US" baseline="0" dirty="0"/>
              <a:t> can’t be reported as dropout since they are not generally compulsory attendance age.</a:t>
            </a:r>
          </a:p>
          <a:p>
            <a:endParaRPr lang="en-US" dirty="0"/>
          </a:p>
          <a:p>
            <a:r>
              <a:rPr lang="en-US" dirty="0"/>
              <a:t>Please see the Process and Content manual for examples of what is considered and what is not considered a dropout.</a:t>
            </a:r>
          </a:p>
          <a:p>
            <a:endParaRPr lang="en-US" dirty="0"/>
          </a:p>
          <a:p>
            <a:pPr defTabSz="931774">
              <a:defRPr/>
            </a:pPr>
            <a:r>
              <a:rPr lang="en-US" dirty="0"/>
              <a:t>Also, if the student will be turning age 21 and exiting between July 1 and September 1, in other words during Extended School Year, be sure to report as exited the preceding regular school year. For example, if the student will turn 21 and exits on </a:t>
            </a:r>
            <a:r>
              <a:rPr lang="en-US" b="1" dirty="0"/>
              <a:t>July 3, 2025</a:t>
            </a:r>
            <a:r>
              <a:rPr lang="en-US" dirty="0"/>
              <a:t>, be sure to report the exit record on the </a:t>
            </a:r>
            <a:r>
              <a:rPr lang="en-US" b="1" dirty="0"/>
              <a:t>June Exit 2024-2025</a:t>
            </a:r>
            <a:r>
              <a:rPr lang="en-US" dirty="0"/>
              <a:t>, using the last day of your school year or </a:t>
            </a:r>
            <a:r>
              <a:rPr lang="en-US" b="1" dirty="0"/>
              <a:t>June 30, 2025</a:t>
            </a:r>
            <a:r>
              <a:rPr lang="en-US" dirty="0"/>
              <a:t>.</a:t>
            </a:r>
          </a:p>
        </p:txBody>
      </p:sp>
      <p:sp>
        <p:nvSpPr>
          <p:cNvPr id="4" name="Slide Number Placeholder 3"/>
          <p:cNvSpPr>
            <a:spLocks noGrp="1"/>
          </p:cNvSpPr>
          <p:nvPr>
            <p:ph type="sldNum" sz="quarter" idx="10"/>
          </p:nvPr>
        </p:nvSpPr>
        <p:spPr/>
        <p:txBody>
          <a:bodyPr/>
          <a:lstStyle/>
          <a:p>
            <a:fld id="{42042C83-F474-4689-992F-134064305DAD}" type="slidenum">
              <a:rPr lang="en-US" smtClean="0"/>
              <a:t>34</a:t>
            </a:fld>
            <a:endParaRPr lang="en-US"/>
          </a:p>
        </p:txBody>
      </p:sp>
    </p:spTree>
    <p:extLst>
      <p:ext uri="{BB962C8B-B14F-4D97-AF65-F5344CB8AC3E}">
        <p14:creationId xmlns:p14="http://schemas.microsoft.com/office/powerpoint/2010/main" val="39013194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pPr defTabSz="931774">
              <a:defRPr/>
            </a:pPr>
            <a:endParaRPr lang="en-US" b="1" dirty="0"/>
          </a:p>
          <a:p>
            <a:pPr defTabSz="931774">
              <a:defRPr/>
            </a:pPr>
            <a:r>
              <a:rPr lang="en-US" baseline="0" dirty="0"/>
              <a:t>Modified diploma tends to be the most confusing exit category so we wanted to point out a few more things.</a:t>
            </a:r>
          </a:p>
          <a:p>
            <a:endParaRPr lang="en-US" baseline="0" dirty="0"/>
          </a:p>
          <a:p>
            <a:pPr marL="168401" indent="-168401">
              <a:buFont typeface="Arial" panose="020B0604020202020204" pitchFamily="34" charset="0"/>
              <a:buChar char="•"/>
            </a:pPr>
            <a:r>
              <a:rPr lang="en-US" baseline="0" dirty="0"/>
              <a:t>A student who receives a Modified diploma is still eligible for FAPE until age 21.</a:t>
            </a:r>
          </a:p>
          <a:p>
            <a:pPr marL="617469" lvl="1" indent="-168401" defTabSz="898136">
              <a:buFont typeface="Arial" panose="020B0604020202020204" pitchFamily="34" charset="0"/>
              <a:buChar char="•"/>
              <a:defRPr/>
            </a:pPr>
            <a:r>
              <a:rPr lang="en-US" baseline="0" dirty="0"/>
              <a:t>If the student is expected back, do not report an exit record. But when school starts in the fall, and it turns out the student is not returning or expected to not return, add the exit record during the Review Window.  </a:t>
            </a:r>
            <a:endParaRPr lang="en-US" dirty="0"/>
          </a:p>
          <a:p>
            <a:pPr marL="617469" lvl="1" indent="-168401">
              <a:buFont typeface="Arial" panose="020B0604020202020204" pitchFamily="34" charset="0"/>
              <a:buChar char="•"/>
            </a:pPr>
            <a:r>
              <a:rPr lang="en-US" baseline="0" dirty="0"/>
              <a:t>If the student is not expected back, and you are sure they are not returning - for example, you complete the SOP, they are set them up for post school employment or attending college, you will report as exiting with a modified diploma. But if the student shows up in the fall, during the Review Window, remove the record and do not exit the student.</a:t>
            </a:r>
          </a:p>
          <a:p>
            <a:endParaRPr lang="en-US" dirty="0"/>
          </a:p>
          <a:p>
            <a:r>
              <a:rPr lang="en-US" dirty="0"/>
              <a:t>Talk to the Special Education</a:t>
            </a:r>
            <a:r>
              <a:rPr lang="en-US" baseline="0" dirty="0"/>
              <a:t> Director, if you are not sure how to report these students. This information is discussed during the annual IEP meeting. </a:t>
            </a:r>
          </a:p>
          <a:p>
            <a:r>
              <a:rPr lang="en-US" baseline="0" dirty="0"/>
              <a:t> </a:t>
            </a:r>
          </a:p>
        </p:txBody>
      </p:sp>
      <p:sp>
        <p:nvSpPr>
          <p:cNvPr id="4" name="Slide Number Placeholder 3"/>
          <p:cNvSpPr>
            <a:spLocks noGrp="1"/>
          </p:cNvSpPr>
          <p:nvPr>
            <p:ph type="sldNum" sz="quarter" idx="10"/>
          </p:nvPr>
        </p:nvSpPr>
        <p:spPr/>
        <p:txBody>
          <a:bodyPr/>
          <a:lstStyle/>
          <a:p>
            <a:fld id="{42042C83-F474-4689-992F-134064305DAD}" type="slidenum">
              <a:rPr lang="en-US" smtClean="0"/>
              <a:t>35</a:t>
            </a:fld>
            <a:endParaRPr lang="en-US"/>
          </a:p>
        </p:txBody>
      </p:sp>
    </p:spTree>
    <p:extLst>
      <p:ext uri="{BB962C8B-B14F-4D97-AF65-F5344CB8AC3E}">
        <p14:creationId xmlns:p14="http://schemas.microsoft.com/office/powerpoint/2010/main" val="25920537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pPr defTabSz="931774">
              <a:defRPr/>
            </a:pPr>
            <a:endParaRPr lang="en-US" strike="noStrike" dirty="0">
              <a:solidFill>
                <a:srgbClr val="FF0000"/>
              </a:solidFill>
            </a:endParaRPr>
          </a:p>
          <a:p>
            <a:pPr defTabSz="931774">
              <a:lnSpc>
                <a:spcPct val="90000"/>
              </a:lnSpc>
              <a:spcBef>
                <a:spcPts val="306"/>
              </a:spcBef>
              <a:defRPr/>
            </a:pPr>
            <a:r>
              <a:rPr lang="en-US" dirty="0"/>
              <a:t>First step</a:t>
            </a:r>
            <a:r>
              <a:rPr lang="en-US" baseline="0" dirty="0"/>
              <a:t> is to enter the Special Education Record Type E1, E2 or E3. </a:t>
            </a:r>
            <a:r>
              <a:rPr lang="en-US" sz="1200" dirty="0">
                <a:solidFill>
                  <a:prstClr val="black"/>
                </a:solidFill>
                <a:latin typeface="Calibri" panose="020F0502020204030204"/>
              </a:rPr>
              <a:t>Depending on Record Type code selected, the application will display the different Exit Reason Codes for EI, ECSE or School age.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36</a:t>
            </a:fld>
            <a:endParaRPr lang="en-US"/>
          </a:p>
        </p:txBody>
      </p:sp>
    </p:spTree>
    <p:extLst>
      <p:ext uri="{BB962C8B-B14F-4D97-AF65-F5344CB8AC3E}">
        <p14:creationId xmlns:p14="http://schemas.microsoft.com/office/powerpoint/2010/main" val="7293366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Jackie</a:t>
            </a:r>
          </a:p>
          <a:p>
            <a:pPr lvl="0"/>
            <a:endParaRPr lang="en-US" b="1" dirty="0"/>
          </a:p>
          <a:p>
            <a:pPr lvl="0"/>
            <a:r>
              <a:rPr lang="en-US" dirty="0"/>
              <a:t>What’s new for 2024-2025:</a:t>
            </a:r>
          </a:p>
          <a:p>
            <a:pPr lvl="0"/>
            <a:r>
              <a:rPr lang="en-US" dirty="0"/>
              <a:t>Along with the SSID Core field changes, there are changes to June Exit.</a:t>
            </a:r>
          </a:p>
          <a:p>
            <a:pPr lvl="0"/>
            <a:endParaRPr lang="en-US" dirty="0"/>
          </a:p>
          <a:p>
            <a:pPr lvl="0"/>
            <a:r>
              <a:rPr lang="en-US" dirty="0"/>
              <a:t>New Enrollment Code: R - Recovery School</a:t>
            </a:r>
          </a:p>
          <a:p>
            <a:pPr lvl="0"/>
            <a:r>
              <a:rPr lang="en-US" dirty="0"/>
              <a:t>New Agency Serving Type Codes:</a:t>
            </a:r>
          </a:p>
          <a:p>
            <a:pPr marL="174708" indent="-174708">
              <a:buFont typeface="Arial" panose="020B0604020202020204" pitchFamily="34" charset="0"/>
              <a:buChar char="•"/>
            </a:pPr>
            <a:r>
              <a:rPr lang="en-US" dirty="0"/>
              <a:t>19 - Pediatric Nursing Facility with Regional Inclusive Services (EI)</a:t>
            </a:r>
          </a:p>
          <a:p>
            <a:pPr marL="174708" indent="-174708">
              <a:buFont typeface="Arial" panose="020B0604020202020204" pitchFamily="34" charset="0"/>
              <a:buChar char="•"/>
            </a:pPr>
            <a:r>
              <a:rPr lang="en-US" dirty="0"/>
              <a:t>29 - Pediatric Nursing Facility with Regional Inclusive Services (ECSE)</a:t>
            </a:r>
          </a:p>
          <a:p>
            <a:pPr marL="174708" indent="-174708">
              <a:buFont typeface="Arial" panose="020B0604020202020204" pitchFamily="34" charset="0"/>
              <a:buChar char="•"/>
            </a:pPr>
            <a:r>
              <a:rPr lang="en-US" dirty="0"/>
              <a:t>39 - Pediatric Nursing Facility with Regional Inclusive Services</a:t>
            </a:r>
          </a:p>
          <a:p>
            <a:pPr marL="174708" indent="-174708">
              <a:buFont typeface="Arial" panose="020B0604020202020204" pitchFamily="34" charset="0"/>
              <a:buChar char="•"/>
            </a:pPr>
            <a:r>
              <a:rPr lang="en-US" dirty="0"/>
              <a:t>40 - Recovery School Only</a:t>
            </a:r>
          </a:p>
          <a:p>
            <a:pPr marL="174708" indent="-174708">
              <a:buFont typeface="Arial" panose="020B0604020202020204" pitchFamily="34" charset="0"/>
              <a:buChar char="•"/>
            </a:pPr>
            <a:r>
              <a:rPr lang="en-US" dirty="0"/>
              <a:t>41 - Recovery School with Regional Inclusive Services</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2879298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548457"/>
            <a:ext cx="5732949" cy="4230168"/>
          </a:xfrm>
        </p:spPr>
        <p:txBody>
          <a:bodyPr/>
          <a:lstStyle/>
          <a:p>
            <a:r>
              <a:rPr lang="en-US" dirty="0">
                <a:solidFill>
                  <a:schemeClr val="tx1"/>
                </a:solidFill>
              </a:rPr>
              <a:t>For June</a:t>
            </a:r>
            <a:r>
              <a:rPr lang="en-US" baseline="0" dirty="0">
                <a:solidFill>
                  <a:schemeClr val="tx1"/>
                </a:solidFill>
              </a:rPr>
              <a:t> Exit, h</a:t>
            </a:r>
            <a:r>
              <a:rPr lang="en-US" dirty="0">
                <a:solidFill>
                  <a:schemeClr val="tx1"/>
                </a:solidFill>
              </a:rPr>
              <a:t>ere are some things to </a:t>
            </a:r>
            <a:r>
              <a:rPr lang="en-US" baseline="0" dirty="0">
                <a:solidFill>
                  <a:schemeClr val="tx1"/>
                </a:solidFill>
              </a:rPr>
              <a:t>keep an eye on</a:t>
            </a:r>
            <a:r>
              <a:rPr lang="en-US" dirty="0">
                <a:solidFill>
                  <a:schemeClr val="tx1"/>
                </a:solidFill>
              </a:rPr>
              <a:t>:</a:t>
            </a:r>
          </a:p>
          <a:p>
            <a:pPr marL="171601" indent="-171601">
              <a:buFont typeface="Arial" panose="020B0604020202020204" pitchFamily="34" charset="0"/>
              <a:buChar char="•"/>
            </a:pPr>
            <a:r>
              <a:rPr lang="en-US" b="0" u="sng" dirty="0">
                <a:solidFill>
                  <a:schemeClr val="tx1"/>
                </a:solidFill>
              </a:rPr>
              <a:t>10-day drop rule</a:t>
            </a:r>
            <a:r>
              <a:rPr lang="en-US" b="0" u="none" dirty="0">
                <a:solidFill>
                  <a:schemeClr val="tx1"/>
                </a:solidFill>
              </a:rPr>
              <a:t> </a:t>
            </a:r>
            <a:r>
              <a:rPr lang="en-US" dirty="0">
                <a:solidFill>
                  <a:schemeClr val="tx1"/>
                </a:solidFill>
              </a:rPr>
              <a:t>– must be in seat/attending for ADM. However, this does not apply to June Exit, e.g., medically fragile student still requires FAPE, and are not exiting special education.</a:t>
            </a:r>
          </a:p>
          <a:p>
            <a:pPr marL="171601" indent="-171601">
              <a:buFont typeface="Arial" panose="020B0604020202020204" pitchFamily="34" charset="0"/>
              <a:buChar char="•"/>
            </a:pPr>
            <a:r>
              <a:rPr lang="en-US" dirty="0">
                <a:solidFill>
                  <a:schemeClr val="tx1"/>
                </a:solidFill>
              </a:rPr>
              <a:t>If the student will be turning age 21 and exiting between July 1 and September 1, in other words during Extended School Year, be sure to report as exited the preceding regular school year. For example, if the student will turn 21 and exits on </a:t>
            </a:r>
            <a:r>
              <a:rPr lang="en-US" b="1" dirty="0">
                <a:solidFill>
                  <a:schemeClr val="tx1"/>
                </a:solidFill>
              </a:rPr>
              <a:t>July 3, 2025</a:t>
            </a:r>
            <a:r>
              <a:rPr lang="en-US" dirty="0">
                <a:solidFill>
                  <a:schemeClr val="tx1"/>
                </a:solidFill>
              </a:rPr>
              <a:t>, be sure to report the exit record on the </a:t>
            </a:r>
            <a:r>
              <a:rPr lang="en-US" b="1" dirty="0">
                <a:solidFill>
                  <a:schemeClr val="tx1"/>
                </a:solidFill>
              </a:rPr>
              <a:t>June Exit 2024-2025</a:t>
            </a:r>
            <a:r>
              <a:rPr lang="en-US" dirty="0">
                <a:solidFill>
                  <a:schemeClr val="tx1"/>
                </a:solidFill>
              </a:rPr>
              <a:t>, using the last day of your school year or </a:t>
            </a:r>
            <a:r>
              <a:rPr lang="en-US" b="1" dirty="0">
                <a:solidFill>
                  <a:schemeClr val="tx1"/>
                </a:solidFill>
              </a:rPr>
              <a:t>June 30, 2025 </a:t>
            </a:r>
            <a:r>
              <a:rPr lang="en-US" b="0" dirty="0">
                <a:solidFill>
                  <a:schemeClr val="tx1"/>
                </a:solidFill>
              </a:rPr>
              <a:t>as the exit date.</a:t>
            </a:r>
          </a:p>
          <a:p>
            <a:pPr marL="171601" indent="-171601" defTabSz="931774">
              <a:buFont typeface="Arial" panose="020B0604020202020204" pitchFamily="34" charset="0"/>
              <a:buChar char="•"/>
              <a:defRPr/>
            </a:pPr>
            <a:r>
              <a:rPr lang="en-US" b="0" dirty="0">
                <a:solidFill>
                  <a:schemeClr val="tx1"/>
                </a:solidFill>
              </a:rPr>
              <a:t>Students with grade 10 or 11 </a:t>
            </a:r>
            <a:r>
              <a:rPr lang="en-US" dirty="0">
                <a:solidFill>
                  <a:schemeClr val="tx1"/>
                </a:solidFill>
              </a:rPr>
              <a:t>exiting with Regular Diploma, Extended Diploma, Modified Diploma or Certificate. You will want to double check the grade level to make sure it’s reported accurately. </a:t>
            </a:r>
          </a:p>
          <a:p>
            <a:pPr marL="171601" indent="-171601" defTabSz="931774">
              <a:buFont typeface="Arial" panose="020B0604020202020204" pitchFamily="34" charset="0"/>
              <a:buChar char="•"/>
              <a:defRPr/>
            </a:pPr>
            <a:r>
              <a:rPr lang="en-US" b="0" dirty="0">
                <a:solidFill>
                  <a:schemeClr val="tx1"/>
                </a:solidFill>
              </a:rPr>
              <a:t>There were many records where the student was reported as </a:t>
            </a:r>
            <a:r>
              <a:rPr lang="en-US" dirty="0">
                <a:solidFill>
                  <a:schemeClr val="tx1"/>
                </a:solidFill>
              </a:rPr>
              <a:t>Return to Regular Education prior to December 1, but they were also reported on the December Child Count. If a student returns to regular education before December 1, they should not be reported on the Child Count. If a student returns to regular education, but then is found eligible and resumes receiving special education services before the end of the school year, they should not be reported on the June Exit.</a:t>
            </a:r>
            <a:endParaRPr lang="en-US" b="0" dirty="0">
              <a:solidFill>
                <a:schemeClr val="tx1"/>
              </a:solidFill>
            </a:endParaRPr>
          </a:p>
          <a:p>
            <a:pPr marL="171601" indent="-171601">
              <a:buFont typeface="Arial" panose="020B0604020202020204" pitchFamily="34" charset="0"/>
              <a:buChar char="•"/>
            </a:pPr>
            <a:r>
              <a:rPr lang="en-US" u="sng" dirty="0">
                <a:solidFill>
                  <a:schemeClr val="tx1"/>
                </a:solidFill>
              </a:rPr>
              <a:t>Dropped out</a:t>
            </a:r>
            <a:r>
              <a:rPr lang="en-US" u="none" dirty="0">
                <a:solidFill>
                  <a:schemeClr val="tx1"/>
                </a:solidFill>
              </a:rPr>
              <a:t> </a:t>
            </a:r>
            <a:r>
              <a:rPr lang="en-US" dirty="0">
                <a:solidFill>
                  <a:schemeClr val="tx1"/>
                </a:solidFill>
              </a:rPr>
              <a:t>- Always check SSID system to see if showed up somewhere else before reporting as drop out. </a:t>
            </a:r>
          </a:p>
          <a:p>
            <a:pPr marL="171601" indent="-171601">
              <a:buFont typeface="Arial" panose="020B0604020202020204" pitchFamily="34" charset="0"/>
              <a:buChar char="•"/>
            </a:pPr>
            <a:r>
              <a:rPr lang="en-US" dirty="0">
                <a:solidFill>
                  <a:schemeClr val="tx1"/>
                </a:solidFill>
              </a:rPr>
              <a:t>If a </a:t>
            </a:r>
            <a:r>
              <a:rPr lang="en-US" u="sng" dirty="0">
                <a:solidFill>
                  <a:schemeClr val="tx1"/>
                </a:solidFill>
              </a:rPr>
              <a:t>student</a:t>
            </a:r>
            <a:r>
              <a:rPr lang="en-US" u="sng" baseline="0" dirty="0">
                <a:solidFill>
                  <a:schemeClr val="tx1"/>
                </a:solidFill>
              </a:rPr>
              <a:t> has a GED</a:t>
            </a:r>
            <a:r>
              <a:rPr lang="en-US" u="none" baseline="0" dirty="0">
                <a:solidFill>
                  <a:schemeClr val="tx1"/>
                </a:solidFill>
              </a:rPr>
              <a:t> </a:t>
            </a:r>
            <a:r>
              <a:rPr lang="en-US" baseline="0" dirty="0">
                <a:solidFill>
                  <a:schemeClr val="tx1"/>
                </a:solidFill>
              </a:rPr>
              <a:t>then the exit reason is Received Certificate, not dropped out. There seems to have been a bit of confusion concerning this. If incorrectly reported as dropped out, it will impact your drop out rate. </a:t>
            </a:r>
          </a:p>
          <a:p>
            <a:pPr marL="171601" indent="-171601" defTabSz="949478">
              <a:buFont typeface="Arial" panose="020B0604020202020204" pitchFamily="34" charset="0"/>
              <a:buChar char="•"/>
              <a:defRPr/>
            </a:pPr>
            <a:r>
              <a:rPr lang="en-US" dirty="0">
                <a:solidFill>
                  <a:schemeClr val="tx1"/>
                </a:solidFill>
              </a:rPr>
              <a:t>Missing records</a:t>
            </a:r>
            <a:r>
              <a:rPr lang="en-US" baseline="0" dirty="0">
                <a:solidFill>
                  <a:schemeClr val="tx1"/>
                </a:solidFill>
              </a:rPr>
              <a:t> for students: </a:t>
            </a:r>
          </a:p>
          <a:p>
            <a:pPr marL="646339" lvl="1" indent="-171601" defTabSz="949478">
              <a:buFont typeface="Arial" panose="020B0604020202020204" pitchFamily="34" charset="0"/>
              <a:buChar char="•"/>
              <a:defRPr/>
            </a:pPr>
            <a:r>
              <a:rPr lang="en-US" baseline="0" dirty="0">
                <a:solidFill>
                  <a:schemeClr val="tx1"/>
                </a:solidFill>
              </a:rPr>
              <a:t>Quite a few records were not reported in 23-24 June Exit, so they had to be added to the </a:t>
            </a:r>
            <a:r>
              <a:rPr lang="en-US" dirty="0">
                <a:solidFill>
                  <a:schemeClr val="tx1"/>
                </a:solidFill>
              </a:rPr>
              <a:t>PSO Survey for the 2024-2025 collection year.</a:t>
            </a:r>
            <a:r>
              <a:rPr lang="en-US" baseline="0" dirty="0">
                <a:solidFill>
                  <a:schemeClr val="tx1"/>
                </a:solidFill>
              </a:rPr>
              <a:t> When gathering your data to submit for June Exit this spring, make sure you have all the records you need to report. </a:t>
            </a:r>
          </a:p>
          <a:p>
            <a:pPr marL="646339" lvl="1" indent="-171601" defTabSz="949478">
              <a:buFont typeface="Arial" panose="020B0604020202020204" pitchFamily="34" charset="0"/>
              <a:buChar char="•"/>
              <a:defRPr/>
            </a:pPr>
            <a:r>
              <a:rPr lang="en-US" dirty="0">
                <a:solidFill>
                  <a:schemeClr val="tx1"/>
                </a:solidFill>
              </a:rPr>
              <a:t>Students who come and go affect the survey by not being added, or excluded as they were on it the year before.</a:t>
            </a:r>
            <a:r>
              <a:rPr lang="en-US" baseline="0" dirty="0">
                <a:solidFill>
                  <a:schemeClr val="tx1"/>
                </a:solidFill>
              </a:rPr>
              <a:t> </a:t>
            </a:r>
          </a:p>
          <a:p>
            <a:pPr marL="646339" lvl="1" indent="-171601" defTabSz="949478">
              <a:buFont typeface="Arial" panose="020B0604020202020204" pitchFamily="34" charset="0"/>
              <a:buChar char="•"/>
              <a:defRPr/>
            </a:pPr>
            <a:r>
              <a:rPr lang="en-US" baseline="0" dirty="0">
                <a:solidFill>
                  <a:schemeClr val="tx1"/>
                </a:solidFill>
              </a:rPr>
              <a:t>Modified diploma are often missed so be sure to add them to your exit submission if they are not returning even if they are under age 21 </a:t>
            </a:r>
          </a:p>
          <a:p>
            <a:pPr marL="646339" lvl="1" indent="-171601" defTabSz="949478">
              <a:buFont typeface="Arial" panose="020B0604020202020204" pitchFamily="34" charset="0"/>
              <a:buChar char="•"/>
              <a:defRPr/>
            </a:pPr>
            <a:r>
              <a:rPr lang="en-US" baseline="0" dirty="0">
                <a:solidFill>
                  <a:schemeClr val="tx1"/>
                </a:solidFill>
              </a:rPr>
              <a:t>If records need to be added to PSO, then the district will be considered inaccurate</a:t>
            </a:r>
            <a:r>
              <a:rPr lang="en-US" dirty="0">
                <a:solidFill>
                  <a:schemeClr val="tx1"/>
                </a:solidFill>
              </a:rPr>
              <a:t> for their</a:t>
            </a:r>
            <a:r>
              <a:rPr lang="en-US" baseline="0" dirty="0">
                <a:solidFill>
                  <a:schemeClr val="tx1"/>
                </a:solidFill>
              </a:rPr>
              <a:t> June Exit submission.</a:t>
            </a:r>
            <a:endParaRPr lang="en-US" dirty="0">
              <a:solidFill>
                <a:schemeClr val="tx1"/>
              </a:solidFill>
            </a:endParaRPr>
          </a:p>
          <a:p>
            <a:pPr marL="171601" indent="-171601" defTabSz="949478">
              <a:buFont typeface="Arial" panose="020B0604020202020204" pitchFamily="34" charset="0"/>
              <a:buChar char="•"/>
              <a:defRPr/>
            </a:pPr>
            <a:r>
              <a:rPr lang="en-US" baseline="0" dirty="0">
                <a:solidFill>
                  <a:schemeClr val="tx1"/>
                </a:solidFill>
              </a:rPr>
              <a:t>Same as December Child Count, be sure to resubmit your </a:t>
            </a:r>
            <a:r>
              <a:rPr lang="en-US" u="sng" baseline="0" dirty="0">
                <a:solidFill>
                  <a:schemeClr val="tx1"/>
                </a:solidFill>
              </a:rPr>
              <a:t>Final Submission Form</a:t>
            </a:r>
            <a:r>
              <a:rPr lang="en-US" u="none" baseline="0" dirty="0">
                <a:solidFill>
                  <a:schemeClr val="tx1"/>
                </a:solidFill>
              </a:rPr>
              <a:t> </a:t>
            </a:r>
            <a:r>
              <a:rPr lang="en-US" baseline="0" dirty="0">
                <a:solidFill>
                  <a:schemeClr val="tx1"/>
                </a:solidFill>
              </a:rPr>
              <a:t>if you make changes to your submission.</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38</a:t>
            </a:fld>
            <a:endParaRPr lang="en-US"/>
          </a:p>
        </p:txBody>
      </p:sp>
    </p:spTree>
    <p:extLst>
      <p:ext uri="{BB962C8B-B14F-4D97-AF65-F5344CB8AC3E}">
        <p14:creationId xmlns:p14="http://schemas.microsoft.com/office/powerpoint/2010/main" val="3826019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548457"/>
            <a:ext cx="5732949" cy="4241937"/>
          </a:xfrm>
        </p:spPr>
        <p:txBody>
          <a:bodyPr/>
          <a:lstStyle/>
          <a:p>
            <a:pPr marL="0" lvl="1" defTabSz="915201">
              <a:defRPr/>
            </a:pPr>
            <a:r>
              <a:rPr lang="en-US" dirty="0"/>
              <a:t>Some other things to keep your eye on for June Exit:</a:t>
            </a:r>
          </a:p>
          <a:p>
            <a:pPr marL="171601" lvl="1" indent="-171601" defTabSz="915201">
              <a:buFont typeface="Arial" panose="020B0604020202020204" pitchFamily="34" charset="0"/>
              <a:buChar char="•"/>
              <a:defRPr/>
            </a:pPr>
            <a:r>
              <a:rPr lang="en-US" dirty="0"/>
              <a:t>Race/Ethnicity flag should match Child Count or Fall ADM.</a:t>
            </a:r>
          </a:p>
          <a:p>
            <a:pPr marL="171601" lvl="1" indent="-171601" defTabSz="915201">
              <a:buFont typeface="Arial" panose="020B0604020202020204" pitchFamily="34" charset="0"/>
              <a:buChar char="•"/>
              <a:defRPr/>
            </a:pPr>
            <a:r>
              <a:rPr lang="en-US" dirty="0"/>
              <a:t>For JDEP students both the Attending District ID and the SECC Resident District ID should be reported as 3476.</a:t>
            </a:r>
          </a:p>
          <a:p>
            <a:pPr marL="171601" lvl="1" indent="-171601" defTabSz="915201">
              <a:buFont typeface="Arial" panose="020B0604020202020204" pitchFamily="34" charset="0"/>
              <a:buChar char="•"/>
              <a:defRPr/>
            </a:pPr>
            <a:r>
              <a:rPr lang="en-US" dirty="0"/>
              <a:t>For YCEP students both the Attending District ID and the SECC Resident District ID should be reported as 3477.</a:t>
            </a:r>
          </a:p>
          <a:p>
            <a:pPr marL="171601" lvl="1" indent="-171601" defTabSz="915201">
              <a:buFont typeface="Arial" panose="020B0604020202020204" pitchFamily="34" charset="0"/>
              <a:buChar char="•"/>
              <a:defRPr/>
            </a:pPr>
            <a:r>
              <a:rPr lang="en-US" dirty="0"/>
              <a:t>For LTCT students both the Attending District ID and the SECC Resident District ID should be reported as 3559.</a:t>
            </a:r>
          </a:p>
        </p:txBody>
      </p:sp>
      <p:sp>
        <p:nvSpPr>
          <p:cNvPr id="4" name="Slide Number Placeholder 3"/>
          <p:cNvSpPr>
            <a:spLocks noGrp="1"/>
          </p:cNvSpPr>
          <p:nvPr>
            <p:ph type="sldNum" sz="quarter" idx="10"/>
          </p:nvPr>
        </p:nvSpPr>
        <p:spPr/>
        <p:txBody>
          <a:bodyPr/>
          <a:lstStyle/>
          <a:p>
            <a:fld id="{42042C83-F474-4689-992F-134064305DAD}" type="slidenum">
              <a:rPr lang="en-US" smtClean="0"/>
              <a:t>39</a:t>
            </a:fld>
            <a:endParaRPr lang="en-US"/>
          </a:p>
        </p:txBody>
      </p:sp>
    </p:spTree>
    <p:extLst>
      <p:ext uri="{BB962C8B-B14F-4D97-AF65-F5344CB8AC3E}">
        <p14:creationId xmlns:p14="http://schemas.microsoft.com/office/powerpoint/2010/main" val="1611125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endParaRPr lang="en-US" dirty="0"/>
          </a:p>
          <a:p>
            <a:endParaRPr lang="en-US" dirty="0"/>
          </a:p>
          <a:p>
            <a:r>
              <a:rPr lang="en-US" dirty="0"/>
              <a:t>The first collection we’ll cover is Special Education Child Find. And now I’ll pass it over to Cherisse.</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42246537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pPr defTabSz="898136">
              <a:defRPr/>
            </a:pPr>
            <a:endParaRPr lang="en-US" dirty="0"/>
          </a:p>
          <a:p>
            <a:pPr defTabSz="898136">
              <a:defRPr/>
            </a:pPr>
            <a:r>
              <a:rPr lang="en-US" dirty="0"/>
              <a:t>If you have Questions about</a:t>
            </a:r>
            <a:r>
              <a:rPr lang="en-US" baseline="0" dirty="0"/>
              <a:t> the Exit collection, or anything else for that matter, please do not hesitate to g</a:t>
            </a:r>
            <a:r>
              <a:rPr lang="en-US" dirty="0"/>
              <a:t>ive us a call.</a:t>
            </a:r>
          </a:p>
        </p:txBody>
      </p:sp>
      <p:sp>
        <p:nvSpPr>
          <p:cNvPr id="4" name="Slide Number Placeholder 3"/>
          <p:cNvSpPr>
            <a:spLocks noGrp="1"/>
          </p:cNvSpPr>
          <p:nvPr>
            <p:ph type="sldNum" sz="quarter" idx="10"/>
          </p:nvPr>
        </p:nvSpPr>
        <p:spPr/>
        <p:txBody>
          <a:bodyPr/>
          <a:lstStyle/>
          <a:p>
            <a:fld id="{42042C83-F474-4689-992F-134064305DAD}" type="slidenum">
              <a:rPr lang="en-US" smtClean="0"/>
              <a:t>40</a:t>
            </a:fld>
            <a:endParaRPr lang="en-US"/>
          </a:p>
        </p:txBody>
      </p:sp>
    </p:spTree>
    <p:extLst>
      <p:ext uri="{BB962C8B-B14F-4D97-AF65-F5344CB8AC3E}">
        <p14:creationId xmlns:p14="http://schemas.microsoft.com/office/powerpoint/2010/main" val="41915325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b="1" baseline="0" dirty="0"/>
              <a:t>Jackie</a:t>
            </a:r>
          </a:p>
          <a:p>
            <a:pPr defTabSz="931774">
              <a:defRPr/>
            </a:pPr>
            <a:endParaRPr lang="en-US" altLang="en-US" baseline="0" dirty="0"/>
          </a:p>
          <a:p>
            <a:pPr defTabSz="931774">
              <a:defRPr/>
            </a:pPr>
            <a:r>
              <a:rPr lang="en-US" altLang="en-US" baseline="0" dirty="0"/>
              <a:t>Are there any questions about June Exit or what we covered thus far?</a:t>
            </a:r>
          </a:p>
        </p:txBody>
      </p:sp>
      <p:sp>
        <p:nvSpPr>
          <p:cNvPr id="4" name="Slide Number Placeholder 3"/>
          <p:cNvSpPr>
            <a:spLocks noGrp="1"/>
          </p:cNvSpPr>
          <p:nvPr>
            <p:ph type="sldNum" sz="quarter" idx="10"/>
          </p:nvPr>
        </p:nvSpPr>
        <p:spPr/>
        <p:txBody>
          <a:bodyPr/>
          <a:lstStyle/>
          <a:p>
            <a:pPr defTabSz="949478">
              <a:defRPr/>
            </a:pPr>
            <a:fld id="{42042C83-F474-4689-992F-134064305DAD}" type="slidenum">
              <a:rPr lang="en-US">
                <a:solidFill>
                  <a:prstClr val="black"/>
                </a:solidFill>
                <a:latin typeface="Calibri" panose="020F0502020204030204"/>
              </a:rPr>
              <a:pPr defTabSz="949478">
                <a:defRPr/>
              </a:pPr>
              <a:t>41</a:t>
            </a:fld>
            <a:endParaRPr lang="en-US">
              <a:solidFill>
                <a:prstClr val="black"/>
              </a:solidFill>
              <a:latin typeface="Calibri" panose="020F0502020204030204"/>
            </a:endParaRPr>
          </a:p>
        </p:txBody>
      </p:sp>
    </p:spTree>
    <p:extLst>
      <p:ext uri="{BB962C8B-B14F-4D97-AF65-F5344CB8AC3E}">
        <p14:creationId xmlns:p14="http://schemas.microsoft.com/office/powerpoint/2010/main" val="14137478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b="1" dirty="0"/>
          </a:p>
          <a:p>
            <a:r>
              <a:rPr lang="en-US" dirty="0"/>
              <a:t>Next we’ll talk about reviewing and fixing errors, and how to verify the collections.</a:t>
            </a:r>
          </a:p>
        </p:txBody>
      </p:sp>
      <p:sp>
        <p:nvSpPr>
          <p:cNvPr id="4" name="Slide Number Placeholder 3"/>
          <p:cNvSpPr>
            <a:spLocks noGrp="1"/>
          </p:cNvSpPr>
          <p:nvPr>
            <p:ph type="sldNum" sz="quarter" idx="5"/>
          </p:nvPr>
        </p:nvSpPr>
        <p:spPr/>
        <p:txBody>
          <a:bodyPr/>
          <a:lstStyle/>
          <a:p>
            <a:fld id="{42042C83-F474-4689-992F-134064305DAD}" type="slidenum">
              <a:rPr lang="en-US" smtClean="0"/>
              <a:t>42</a:t>
            </a:fld>
            <a:endParaRPr lang="en-US"/>
          </a:p>
        </p:txBody>
      </p:sp>
    </p:spTree>
    <p:extLst>
      <p:ext uri="{BB962C8B-B14F-4D97-AF65-F5344CB8AC3E}">
        <p14:creationId xmlns:p14="http://schemas.microsoft.com/office/powerpoint/2010/main" val="4433328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dirty="0"/>
          </a:p>
          <a:p>
            <a:r>
              <a:rPr lang="en-US" dirty="0"/>
              <a:t>After your submission file has uploaded, you need to verify your data submission for errors, even if you have already validated your records in the IDEA</a:t>
            </a:r>
            <a:r>
              <a:rPr lang="en-US" baseline="0" dirty="0"/>
              <a:t> </a:t>
            </a:r>
            <a:r>
              <a:rPr lang="en-US" dirty="0"/>
              <a:t>Data Manager.</a:t>
            </a:r>
          </a:p>
          <a:p>
            <a:endParaRPr lang="en-US" dirty="0"/>
          </a:p>
          <a:p>
            <a:r>
              <a:rPr lang="en-US" dirty="0"/>
              <a:t>To get to your</a:t>
            </a:r>
            <a:r>
              <a:rPr lang="en-US" baseline="0" dirty="0"/>
              <a:t> errors i</a:t>
            </a:r>
            <a:r>
              <a:rPr lang="en-US" dirty="0"/>
              <a:t>n Consolidated Collections, hover your mouse over the Student Collections menu header, then over the June Special Education Exit collection, then Error Management, then click Review Errors. If errors were found in your data, they will be listed there. The process is the same for Special Education Child Find.</a:t>
            </a:r>
          </a:p>
          <a:p>
            <a:endParaRPr lang="en-US" dirty="0"/>
          </a:p>
          <a:p>
            <a:r>
              <a:rPr lang="en-US" dirty="0"/>
              <a:t>To fix your errors record by record in Consolidated, click on the expand triangle to the left of the Error Count and Error Typ</a:t>
            </a:r>
            <a:r>
              <a:rPr lang="en-US" baseline="0" dirty="0"/>
              <a:t>e columns</a:t>
            </a:r>
            <a:r>
              <a:rPr lang="en-US" dirty="0"/>
              <a:t> (red circle). You may have multiple errors under each Error Type.  After clicking</a:t>
            </a:r>
            <a:r>
              <a:rPr lang="en-US" baseline="0" dirty="0"/>
              <a:t> the expand triangle</a:t>
            </a:r>
            <a:r>
              <a:rPr lang="en-US" dirty="0"/>
              <a:t>, the screen will expand to show you the records associated with that error</a:t>
            </a:r>
            <a:r>
              <a:rPr lang="en-US" baseline="0" dirty="0"/>
              <a:t> needing attention.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43</a:t>
            </a:fld>
            <a:endParaRPr lang="en-US"/>
          </a:p>
        </p:txBody>
      </p:sp>
    </p:spTree>
    <p:extLst>
      <p:ext uri="{BB962C8B-B14F-4D97-AF65-F5344CB8AC3E}">
        <p14:creationId xmlns:p14="http://schemas.microsoft.com/office/powerpoint/2010/main" val="33252530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dirty="0"/>
          </a:p>
          <a:p>
            <a:r>
              <a:rPr lang="en-US" dirty="0"/>
              <a:t>This screen</a:t>
            </a:r>
            <a:r>
              <a:rPr lang="en-US" baseline="0" dirty="0"/>
              <a:t> will show each record with an error under a particular Error Type. This error indicates that the record being submitted has an Early Entry to Kindergarten Flag is not valid for the SECC Record Type and that the Enrolled Grade Code is not Valid for the Exit Reason Code. For this record, neither the Yes or No box for the </a:t>
            </a:r>
            <a:r>
              <a:rPr lang="en-US" dirty="0"/>
              <a:t>Early Entry to Kindergarten Flag was checked,</a:t>
            </a:r>
            <a:r>
              <a:rPr lang="en-US" baseline="0" dirty="0"/>
              <a:t> and the Enrolled Grade Code is “7 – Seventh Grade,” which is not valid for Exit Reason Code of “30 – SA – Graduation with Regular Diploma.”</a:t>
            </a:r>
          </a:p>
          <a:p>
            <a:endParaRPr lang="en-US" baseline="0" dirty="0"/>
          </a:p>
          <a:p>
            <a:r>
              <a:rPr lang="en-US" dirty="0"/>
              <a:t>To fix each record error in Consolidated,</a:t>
            </a:r>
            <a:r>
              <a:rPr lang="en-US" baseline="0" dirty="0"/>
              <a:t> select the green check mark </a:t>
            </a:r>
            <a:r>
              <a:rPr lang="en-US" dirty="0"/>
              <a:t>to the</a:t>
            </a:r>
            <a:r>
              <a:rPr lang="en-US" baseline="0" dirty="0"/>
              <a:t> left of the</a:t>
            </a:r>
            <a:r>
              <a:rPr lang="en-US" dirty="0"/>
              <a:t> record. The record itself will then</a:t>
            </a:r>
            <a:r>
              <a:rPr lang="en-US" baseline="0" dirty="0"/>
              <a:t> appear below the error.</a:t>
            </a:r>
            <a:r>
              <a:rPr lang="en-US" dirty="0"/>
              <a:t> </a:t>
            </a:r>
            <a:r>
              <a:rPr lang="en-US" baseline="0" dirty="0"/>
              <a:t>There are often multiple records with errors that need attention in this screen. To delete a record on this screen, click on the red X to the right of the record. This deletes the record from your submission.</a:t>
            </a:r>
            <a:endParaRPr lang="en-US" dirty="0"/>
          </a:p>
          <a:p>
            <a:endParaRPr lang="en-US" dirty="0"/>
          </a:p>
          <a:p>
            <a:r>
              <a:rPr lang="en-US" dirty="0"/>
              <a:t>Once you have fixed the error, click the Save button at the bottom or top of the record to save the record with the changes. “Record Saved” will appear at the top of the screen if your record is free of errors,</a:t>
            </a:r>
            <a:r>
              <a:rPr lang="en-US" baseline="0" dirty="0"/>
              <a:t> and the record will leave the Review Errors screen</a:t>
            </a:r>
            <a:r>
              <a:rPr lang="en-US" dirty="0"/>
              <a:t>. If the record still has errors after saving, the record</a:t>
            </a:r>
            <a:r>
              <a:rPr lang="en-US" baseline="0" dirty="0"/>
              <a:t> will remain on this screen. </a:t>
            </a:r>
            <a:r>
              <a:rPr lang="en-US" dirty="0"/>
              <a:t>Once you have fixed all errors, the Review Errors screen will have the message “No</a:t>
            </a:r>
            <a:r>
              <a:rPr lang="en-US" baseline="0" dirty="0"/>
              <a:t> record to </a:t>
            </a:r>
            <a:r>
              <a:rPr lang="en-US" dirty="0"/>
              <a:t>display.”</a:t>
            </a:r>
          </a:p>
        </p:txBody>
      </p:sp>
      <p:sp>
        <p:nvSpPr>
          <p:cNvPr id="4" name="Slide Number Placeholder 3"/>
          <p:cNvSpPr>
            <a:spLocks noGrp="1"/>
          </p:cNvSpPr>
          <p:nvPr>
            <p:ph type="sldNum" sz="quarter" idx="10"/>
          </p:nvPr>
        </p:nvSpPr>
        <p:spPr/>
        <p:txBody>
          <a:bodyPr/>
          <a:lstStyle/>
          <a:p>
            <a:fld id="{42042C83-F474-4689-992F-134064305DAD}" type="slidenum">
              <a:rPr lang="en-US" smtClean="0"/>
              <a:t>44</a:t>
            </a:fld>
            <a:endParaRPr lang="en-US"/>
          </a:p>
        </p:txBody>
      </p:sp>
    </p:spTree>
    <p:extLst>
      <p:ext uri="{BB962C8B-B14F-4D97-AF65-F5344CB8AC3E}">
        <p14:creationId xmlns:p14="http://schemas.microsoft.com/office/powerpoint/2010/main" val="36194946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endParaRPr lang="en-US" dirty="0"/>
          </a:p>
          <a:p>
            <a:r>
              <a:rPr lang="en-US" dirty="0"/>
              <a:t>After all errors have been fixed you need to verify the number</a:t>
            </a:r>
            <a:r>
              <a:rPr lang="en-US" baseline="0" dirty="0"/>
              <a:t> </a:t>
            </a:r>
            <a:r>
              <a:rPr lang="en-US" dirty="0"/>
              <a:t>records you submitted. The verification process is the same for June Special Education Exit and Special Education Child Find</a:t>
            </a:r>
            <a:r>
              <a:rPr lang="en-US" baseline="0" dirty="0"/>
              <a:t>. This is the easiest step to forget. Some districts upload their data early but forget to complete this final step. Your submission is not complete until all reports in Status Tracking have been verified and approved.</a:t>
            </a:r>
          </a:p>
          <a:p>
            <a:endParaRPr lang="en-US" baseline="0" dirty="0"/>
          </a:p>
          <a:p>
            <a:r>
              <a:rPr lang="en-US" baseline="0" dirty="0"/>
              <a:t>To complete these final steps, click on the Status Tracking tab to view a list of the collections you have access to (like what you see on this slide). Also be sure to select the correct School Year which you see just below the Status Tracking tab. This is important, because you may be verifying exit records for the wrong school year.</a:t>
            </a:r>
            <a:endParaRPr lang="en-US" dirty="0"/>
          </a:p>
          <a:p>
            <a:endParaRPr lang="en-US" dirty="0"/>
          </a:p>
          <a:p>
            <a:r>
              <a:rPr lang="en-US" dirty="0"/>
              <a:t>To verify your exit</a:t>
            </a:r>
            <a:r>
              <a:rPr lang="en-US" baseline="0" dirty="0"/>
              <a:t> reports, click on the tiny arrow to the left of the collection name and date. </a:t>
            </a:r>
            <a:r>
              <a:rPr lang="en-US" dirty="0"/>
              <a:t>Four reports will be listed</a:t>
            </a:r>
            <a:r>
              <a:rPr lang="en-US" baseline="0" dirty="0"/>
              <a:t> and will need to be viewed and approved.</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690547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solidFill>
              </a:rPr>
              <a:t>Jackie</a:t>
            </a:r>
          </a:p>
          <a:p>
            <a:endParaRPr lang="en-US" dirty="0">
              <a:solidFill>
                <a:schemeClr val="tx1"/>
              </a:solidFill>
            </a:endParaRPr>
          </a:p>
          <a:p>
            <a:r>
              <a:rPr lang="en-US" dirty="0">
                <a:solidFill>
                  <a:schemeClr val="tx1"/>
                </a:solidFill>
              </a:rPr>
              <a:t>Here are the four reports you need to approve for June Exit are Age At Exit By Exit Reason, Disability Type By Exit Reason, Race/Ethnicity By Exit Reason, and Leaver Verification.</a:t>
            </a:r>
          </a:p>
          <a:p>
            <a:endParaRPr lang="en-US" dirty="0">
              <a:solidFill>
                <a:schemeClr val="tx1"/>
              </a:solidFill>
            </a:endParaRPr>
          </a:p>
          <a:p>
            <a:r>
              <a:rPr lang="en-US" dirty="0">
                <a:solidFill>
                  <a:schemeClr val="tx1"/>
                </a:solidFill>
              </a:rPr>
              <a:t>For Child Find, there are five reports to approve: Initial Referrals, </a:t>
            </a:r>
            <a:r>
              <a:rPr lang="en-US" b="0" dirty="0">
                <a:solidFill>
                  <a:schemeClr val="tx1"/>
                </a:solidFill>
                <a:effectLst/>
              </a:rPr>
              <a:t>Initial Referrals By Race/Ethnicity</a:t>
            </a:r>
            <a:r>
              <a:rPr lang="en-US" b="0" dirty="0">
                <a:solidFill>
                  <a:schemeClr val="tx1"/>
                </a:solidFill>
              </a:rPr>
              <a:t>, Initial </a:t>
            </a:r>
            <a:r>
              <a:rPr lang="en-US" dirty="0">
                <a:solidFill>
                  <a:schemeClr val="tx1"/>
                </a:solidFill>
              </a:rPr>
              <a:t>Referrals By Disability, Range of Days Over the 60 day Timeline by Reason Timeline Not Met, and Initial Referrals By Grade.</a:t>
            </a:r>
          </a:p>
          <a:p>
            <a:endParaRPr lang="en-US" dirty="0">
              <a:solidFill>
                <a:schemeClr val="tx1"/>
              </a:solidFill>
            </a:endParaRPr>
          </a:p>
          <a:p>
            <a:r>
              <a:rPr lang="en-US" dirty="0">
                <a:solidFill>
                  <a:schemeClr val="tx1"/>
                </a:solidFill>
              </a:rPr>
              <a:t>To approve a report, click on the small box</a:t>
            </a:r>
            <a:r>
              <a:rPr lang="en-US" baseline="0" dirty="0">
                <a:solidFill>
                  <a:schemeClr val="tx1"/>
                </a:solidFill>
              </a:rPr>
              <a:t> to the left of the report name and verify the numbers in the table that appears.</a:t>
            </a:r>
            <a:endParaRPr lang="en-US" dirty="0">
              <a:solidFill>
                <a:schemeClr val="tx1"/>
              </a:solidFill>
            </a:endParaRPr>
          </a:p>
          <a:p>
            <a:endParaRPr lang="en-US" dirty="0">
              <a:solidFill>
                <a:schemeClr val="tx1"/>
              </a:solidFill>
            </a:endParaRPr>
          </a:p>
          <a:p>
            <a:r>
              <a:rPr lang="en-US" dirty="0">
                <a:solidFill>
                  <a:schemeClr val="tx1"/>
                </a:solidFill>
              </a:rPr>
              <a:t>If the counts are correct, click on the “Approve Report” button. The red X to the right of the report will change to a green check mark. Repeat for the remaining reports.</a:t>
            </a:r>
          </a:p>
        </p:txBody>
      </p:sp>
      <p:sp>
        <p:nvSpPr>
          <p:cNvPr id="4" name="Slide Number Placeholder 3"/>
          <p:cNvSpPr>
            <a:spLocks noGrp="1"/>
          </p:cNvSpPr>
          <p:nvPr>
            <p:ph type="sldNum" sz="quarter" idx="10"/>
          </p:nvPr>
        </p:nvSpPr>
        <p:spPr/>
        <p:txBody>
          <a:bodyPr/>
          <a:lstStyle/>
          <a:p>
            <a:fld id="{42042C83-F474-4689-992F-134064305DAD}" type="slidenum">
              <a:rPr lang="en-US" smtClean="0"/>
              <a:t>46</a:t>
            </a:fld>
            <a:endParaRPr lang="en-US"/>
          </a:p>
        </p:txBody>
      </p:sp>
    </p:spTree>
    <p:extLst>
      <p:ext uri="{BB962C8B-B14F-4D97-AF65-F5344CB8AC3E}">
        <p14:creationId xmlns:p14="http://schemas.microsoft.com/office/powerpoint/2010/main" val="17584232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Jackie</a:t>
            </a:r>
          </a:p>
          <a:p>
            <a:pPr marL="174708" indent="-174708" defTabSz="898136">
              <a:buFont typeface="Arial" panose="020B0604020202020204" pitchFamily="34" charset="0"/>
              <a:buChar char="•"/>
              <a:defRPr/>
            </a:pPr>
            <a:endParaRPr lang="en-US" dirty="0"/>
          </a:p>
          <a:p>
            <a:pPr marL="174708" indent="-174708" defTabSz="898136">
              <a:buFont typeface="Arial" panose="020B0604020202020204" pitchFamily="34" charset="0"/>
              <a:buChar char="•"/>
              <a:defRPr/>
            </a:pPr>
            <a:r>
              <a:rPr lang="en-US" dirty="0"/>
              <a:t>After approving the four reports, and the red X’s have turned to green check marks, a </a:t>
            </a:r>
            <a:r>
              <a:rPr lang="en-US" b="1" dirty="0"/>
              <a:t>Final Submission Form </a:t>
            </a:r>
            <a:r>
              <a:rPr lang="en-US" dirty="0"/>
              <a:t>button will appear above the June Exit report names. Child Find does not have a Final Submission Form.</a:t>
            </a:r>
          </a:p>
          <a:p>
            <a:pPr marL="174708" indent="-174708" defTabSz="898136">
              <a:buFont typeface="Arial" panose="020B0604020202020204" pitchFamily="34" charset="0"/>
              <a:buChar char="•"/>
              <a:defRPr/>
            </a:pPr>
            <a:r>
              <a:rPr lang="en-US" dirty="0"/>
              <a:t>Click on the button and print out your submission form, sign it, and scan and email it to our office at the address on this slide. </a:t>
            </a:r>
          </a:p>
          <a:p>
            <a:pPr marL="174708" indent="-174708" defTabSz="898136">
              <a:buFont typeface="Arial" panose="020B0604020202020204" pitchFamily="34" charset="0"/>
              <a:buChar char="•"/>
              <a:defRPr/>
            </a:pPr>
            <a:r>
              <a:rPr lang="en-US" dirty="0"/>
              <a:t>If you are unable to scan and email</a:t>
            </a:r>
            <a:r>
              <a:rPr lang="en-US" baseline="0" dirty="0"/>
              <a:t> it,</a:t>
            </a:r>
            <a:r>
              <a:rPr lang="en-US" dirty="0"/>
              <a:t> you may mail it</a:t>
            </a:r>
            <a:r>
              <a:rPr lang="en-US" baseline="0" dirty="0"/>
              <a:t> to t</a:t>
            </a:r>
            <a:r>
              <a:rPr lang="en-US" dirty="0"/>
              <a:t>he address on the bottom of the Final Submission Form. There</a:t>
            </a:r>
            <a:r>
              <a:rPr lang="en-US" baseline="0" dirty="0"/>
              <a:t> is </a:t>
            </a:r>
            <a:r>
              <a:rPr lang="en-US" b="1" baseline="0" dirty="0"/>
              <a:t>n</a:t>
            </a:r>
            <a:r>
              <a:rPr lang="en-US" b="1" dirty="0"/>
              <a:t>o need to send by registered or</a:t>
            </a:r>
            <a:r>
              <a:rPr lang="en-US" b="1" baseline="0" dirty="0"/>
              <a:t> certified </a:t>
            </a:r>
            <a:r>
              <a:rPr lang="en-US" b="1" dirty="0"/>
              <a:t>mail. </a:t>
            </a:r>
          </a:p>
          <a:p>
            <a:pPr defTabSz="898136">
              <a:defRPr/>
            </a:pP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47</a:t>
            </a:fld>
            <a:endParaRPr lang="en-US"/>
          </a:p>
        </p:txBody>
      </p:sp>
    </p:spTree>
    <p:extLst>
      <p:ext uri="{BB962C8B-B14F-4D97-AF65-F5344CB8AC3E}">
        <p14:creationId xmlns:p14="http://schemas.microsoft.com/office/powerpoint/2010/main" val="27482564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07404-1293-2105-AF90-9DE238552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7CC89-420A-213E-2B06-9FB203CD1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D0C79-7B4B-A3AD-C0B5-256558F07F07}"/>
              </a:ext>
            </a:extLst>
          </p:cNvPr>
          <p:cNvSpPr>
            <a:spLocks noGrp="1"/>
          </p:cNvSpPr>
          <p:nvPr>
            <p:ph type="body" idx="1"/>
          </p:nvPr>
        </p:nvSpPr>
        <p:spPr/>
        <p:txBody>
          <a:bodyPr/>
          <a:lstStyle/>
          <a:p>
            <a:r>
              <a:rPr lang="en-US" b="1" dirty="0"/>
              <a:t>Jackie</a:t>
            </a:r>
          </a:p>
          <a:p>
            <a:pPr marL="174708" indent="-174708" defTabSz="898136">
              <a:buFont typeface="Arial" panose="020B0604020202020204" pitchFamily="34" charset="0"/>
              <a:buChar char="•"/>
              <a:defRPr/>
            </a:pPr>
            <a:endParaRPr lang="en-US" dirty="0"/>
          </a:p>
          <a:p>
            <a:pPr marL="174708" indent="-174708">
              <a:buFont typeface="Arial" panose="020B0604020202020204" pitchFamily="34" charset="0"/>
              <a:buChar char="•"/>
            </a:pPr>
            <a:r>
              <a:rPr lang="en-US" baseline="0" dirty="0"/>
              <a:t>The schedule of due dates and pertinent collection materials for this and other collections can be found on the </a:t>
            </a:r>
            <a:r>
              <a:rPr lang="en-US" b="1" baseline="0" dirty="0"/>
              <a:t>ODE District website.</a:t>
            </a:r>
            <a:r>
              <a:rPr lang="en-US" dirty="0"/>
              <a:t> This includes manuals, file layouts and other helpful documents.</a:t>
            </a:r>
          </a:p>
          <a:p>
            <a:pPr marL="171601" indent="-171601" defTabSz="931774">
              <a:buFont typeface="Arial" panose="020B0604020202020204" pitchFamily="34" charset="0"/>
              <a:buChar char="•"/>
              <a:defRPr/>
            </a:pPr>
            <a:r>
              <a:rPr lang="en-US" dirty="0"/>
              <a:t>We send reminder messages </a:t>
            </a:r>
            <a:r>
              <a:rPr lang="en-US" baseline="0" dirty="0"/>
              <a:t>from email address </a:t>
            </a:r>
            <a:r>
              <a:rPr lang="en-US" dirty="0"/>
              <a:t>ode@public.govdelivery.com and sender Oregon Department of Education. We add</a:t>
            </a:r>
            <a:r>
              <a:rPr lang="en-US" baseline="0" dirty="0"/>
              <a:t> Special Education Data in the subject line, so the messages stand out. </a:t>
            </a:r>
            <a:r>
              <a:rPr lang="en-US" dirty="0"/>
              <a:t>If you are the Child Find or June Exit data submitter or special education director listed in the IDEA Data Manager, you are on this listserv. </a:t>
            </a:r>
          </a:p>
          <a:p>
            <a:pPr marL="171601" indent="-171601" defTabSz="931774">
              <a:buFont typeface="Arial" panose="020B0604020202020204" pitchFamily="34" charset="0"/>
              <a:buChar char="•"/>
              <a:defRPr/>
            </a:pPr>
            <a:r>
              <a:rPr lang="en-US" u="none" baseline="0" dirty="0"/>
              <a:t>Other Resources:  </a:t>
            </a:r>
            <a:r>
              <a:rPr lang="en-US" baseline="0" dirty="0"/>
              <a:t>In addition to the collection manuals, training materials, Review Window instructions, and a Q&amp;A document is posted to the public web. The Q&amp;A document was compiled based on questions asked during trainings and webinars.</a:t>
            </a:r>
          </a:p>
          <a:p>
            <a:pPr defTabSz="931774">
              <a:defRPr/>
            </a:pPr>
            <a:endParaRPr lang="en-US" baseline="0" dirty="0"/>
          </a:p>
          <a:p>
            <a:pPr marL="174708" indent="-174708" defTabSz="915201">
              <a:buFont typeface="Arial" panose="020B0604020202020204" pitchFamily="34" charset="0"/>
              <a:buChar char="•"/>
              <a:defRPr/>
            </a:pPr>
            <a:r>
              <a:rPr lang="en-US" dirty="0"/>
              <a:t>Customer Service is important to us!  </a:t>
            </a:r>
            <a:r>
              <a:rPr lang="en-US" baseline="0" dirty="0"/>
              <a:t>Please reach out to us if you have questions or need help.</a:t>
            </a:r>
          </a:p>
          <a:p>
            <a:pPr marL="174708" indent="-174708">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AD7C427-E041-8A64-7006-9F948723C60A}"/>
              </a:ext>
            </a:extLst>
          </p:cNvPr>
          <p:cNvSpPr>
            <a:spLocks noGrp="1"/>
          </p:cNvSpPr>
          <p:nvPr>
            <p:ph type="sldNum" sz="quarter" idx="10"/>
          </p:nvPr>
        </p:nvSpPr>
        <p:spPr/>
        <p:txBody>
          <a:bodyPr/>
          <a:lstStyle/>
          <a:p>
            <a:fld id="{42042C83-F474-4689-992F-134064305DAD}" type="slidenum">
              <a:rPr lang="en-US" smtClean="0"/>
              <a:t>48</a:t>
            </a:fld>
            <a:endParaRPr lang="en-US"/>
          </a:p>
        </p:txBody>
      </p:sp>
    </p:spTree>
    <p:extLst>
      <p:ext uri="{BB962C8B-B14F-4D97-AF65-F5344CB8AC3E}">
        <p14:creationId xmlns:p14="http://schemas.microsoft.com/office/powerpoint/2010/main" val="14475693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548456"/>
            <a:ext cx="5732949" cy="4428676"/>
          </a:xfrm>
        </p:spPr>
        <p:txBody>
          <a:bodyPr/>
          <a:lstStyle/>
          <a:p>
            <a:pPr marL="0" lvl="1">
              <a:buClr>
                <a:schemeClr val="dk1"/>
              </a:buClr>
              <a:buSzPts val="2300"/>
            </a:pPr>
            <a:r>
              <a:rPr lang="en-US" dirty="0"/>
              <a:t>Any final questions? </a:t>
            </a:r>
          </a:p>
        </p:txBody>
      </p:sp>
      <p:sp>
        <p:nvSpPr>
          <p:cNvPr id="4" name="Slide Number Placeholder 3"/>
          <p:cNvSpPr>
            <a:spLocks noGrp="1"/>
          </p:cNvSpPr>
          <p:nvPr>
            <p:ph type="sldNum" sz="quarter" idx="10"/>
          </p:nvPr>
        </p:nvSpPr>
        <p:spPr/>
        <p:txBody>
          <a:bodyPr/>
          <a:lstStyle/>
          <a:p>
            <a:fld id="{42042C83-F474-4689-992F-134064305DAD}" type="slidenum">
              <a:rPr lang="en-US" smtClean="0"/>
              <a:t>49</a:t>
            </a:fld>
            <a:endParaRPr lang="en-US"/>
          </a:p>
        </p:txBody>
      </p:sp>
    </p:spTree>
    <p:extLst>
      <p:ext uri="{BB962C8B-B14F-4D97-AF65-F5344CB8AC3E}">
        <p14:creationId xmlns:p14="http://schemas.microsoft.com/office/powerpoint/2010/main" val="417396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8136">
              <a:defRPr/>
            </a:pPr>
            <a:r>
              <a:rPr lang="en-US" b="1" dirty="0"/>
              <a:t>Cherisse</a:t>
            </a:r>
          </a:p>
          <a:p>
            <a:pPr defTabSz="898136">
              <a:defRPr/>
            </a:pPr>
            <a:endParaRPr lang="en-US" b="1" dirty="0"/>
          </a:p>
          <a:p>
            <a:pPr defTabSz="898136">
              <a:defRPr/>
            </a:pPr>
            <a:r>
              <a:rPr lang="en-US" dirty="0"/>
              <a:t>The collection opens May 29</a:t>
            </a:r>
            <a:r>
              <a:rPr lang="en-US" baseline="0" dirty="0"/>
              <a:t> and </a:t>
            </a:r>
            <a:r>
              <a:rPr lang="en-US" dirty="0"/>
              <a:t>closes July 11.</a:t>
            </a:r>
          </a:p>
          <a:p>
            <a:pPr defTabSz="898136">
              <a:defRPr/>
            </a:pPr>
            <a:r>
              <a:rPr lang="en-US" dirty="0"/>
              <a:t>Review Window will open August 21 and close September 15.</a:t>
            </a:r>
          </a:p>
          <a:p>
            <a:pPr defTabSz="898136">
              <a:defRPr/>
            </a:pPr>
            <a:r>
              <a:rPr lang="en-US" dirty="0"/>
              <a:t>Cherisse Gordon is the data owner.</a:t>
            </a:r>
          </a:p>
        </p:txBody>
      </p:sp>
      <p:sp>
        <p:nvSpPr>
          <p:cNvPr id="4" name="Slide Number Placeholder 3"/>
          <p:cNvSpPr>
            <a:spLocks noGrp="1"/>
          </p:cNvSpPr>
          <p:nvPr>
            <p:ph type="sldNum" sz="quarter" idx="10"/>
          </p:nvPr>
        </p:nvSpPr>
        <p:spPr/>
        <p:txBody>
          <a:bodyPr/>
          <a:lstStyle/>
          <a:p>
            <a:pPr defTabSz="931774">
              <a:defRPr/>
            </a:pPr>
            <a:fld id="{E2B63952-BBA8-4838-A0CF-80F9272645AB}" type="slidenum">
              <a:rPr lang="en-US" sz="1300">
                <a:solidFill>
                  <a:prstClr val="black"/>
                </a:solidFill>
                <a:latin typeface="Calibri" panose="020F0502020204030204"/>
              </a:rPr>
              <a:pPr defTabSz="931774">
                <a:defRPr/>
              </a:pPr>
              <a:t>5</a:t>
            </a:fld>
            <a:endParaRPr lang="en-US" sz="1300"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931774">
              <a:defRPr/>
            </a:pPr>
            <a:endParaRPr lang="en-US" sz="1300" dirty="0">
              <a:solidFill>
                <a:prstClr val="black"/>
              </a:solidFill>
              <a:latin typeface="Calibri" panose="020F0502020204030204"/>
            </a:endParaRPr>
          </a:p>
        </p:txBody>
      </p:sp>
    </p:spTree>
    <p:extLst>
      <p:ext uri="{BB962C8B-B14F-4D97-AF65-F5344CB8AC3E}">
        <p14:creationId xmlns:p14="http://schemas.microsoft.com/office/powerpoint/2010/main" val="31945982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cs typeface="Arial" pitchFamily="34" charset="0"/>
              </a:rPr>
              <a:t>Thank you so much for all that you do. We appreciate you. Have a wonderful day.</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50</a:t>
            </a:fld>
            <a:endParaRPr lang="en-US"/>
          </a:p>
        </p:txBody>
      </p:sp>
    </p:spTree>
    <p:extLst>
      <p:ext uri="{BB962C8B-B14F-4D97-AF65-F5344CB8AC3E}">
        <p14:creationId xmlns:p14="http://schemas.microsoft.com/office/powerpoint/2010/main" val="3100999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Cherisse</a:t>
            </a:r>
            <a:r>
              <a:rPr lang="en-US" b="1" dirty="0">
                <a:solidFill>
                  <a:srgbClr val="000000"/>
                </a:solidFill>
              </a:rPr>
              <a:t> </a:t>
            </a:r>
          </a:p>
          <a:p>
            <a:pPr lvl="0"/>
            <a:endParaRPr lang="en-US" dirty="0">
              <a:solidFill>
                <a:srgbClr val="000000"/>
              </a:solidFill>
            </a:endParaRPr>
          </a:p>
          <a:p>
            <a:pPr lvl="0"/>
            <a:r>
              <a:rPr lang="en-US" dirty="0">
                <a:solidFill>
                  <a:srgbClr val="000000"/>
                </a:solidFill>
              </a:rPr>
              <a:t>The requirement of a state to identify students with disabilities and evaluate for special education services.</a:t>
            </a:r>
          </a:p>
          <a:p>
            <a:pPr lvl="0"/>
            <a:r>
              <a:rPr lang="en-US" dirty="0">
                <a:solidFill>
                  <a:srgbClr val="000000"/>
                </a:solidFill>
              </a:rPr>
              <a:t>Child Find relates directly to the evaluation timeline for schools.</a:t>
            </a:r>
          </a:p>
          <a:p>
            <a:pPr lvl="0"/>
            <a:r>
              <a:rPr lang="en-US" dirty="0">
                <a:solidFill>
                  <a:srgbClr val="000000"/>
                </a:solidFill>
              </a:rPr>
              <a:t>The Child Find Data Collection is how ODE reports the information to the Federal government. </a:t>
            </a:r>
          </a:p>
          <a:p>
            <a:pPr lvl="0"/>
            <a:r>
              <a:rPr lang="en-US" b="1" u="none" dirty="0">
                <a:solidFill>
                  <a:srgbClr val="000000"/>
                </a:solidFill>
              </a:rPr>
              <a:t>All</a:t>
            </a:r>
            <a:r>
              <a:rPr lang="en-US" dirty="0">
                <a:solidFill>
                  <a:srgbClr val="000000"/>
                </a:solidFill>
              </a:rPr>
              <a:t> referrals to determine </a:t>
            </a:r>
            <a:r>
              <a:rPr lang="en-US" b="1" dirty="0">
                <a:solidFill>
                  <a:srgbClr val="000000"/>
                </a:solidFill>
              </a:rPr>
              <a:t>initial</a:t>
            </a:r>
            <a:r>
              <a:rPr lang="en-US" dirty="0">
                <a:solidFill>
                  <a:srgbClr val="000000"/>
                </a:solidFill>
              </a:rPr>
              <a:t> eligibility are included in the collection.</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dirty="0"/>
          </a:p>
        </p:txBody>
      </p:sp>
    </p:spTree>
    <p:extLst>
      <p:ext uri="{BB962C8B-B14F-4D97-AF65-F5344CB8AC3E}">
        <p14:creationId xmlns:p14="http://schemas.microsoft.com/office/powerpoint/2010/main" val="4054186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Cherisse</a:t>
            </a:r>
            <a:endParaRPr lang="en-US" b="1" dirty="0">
              <a:solidFill>
                <a:srgbClr val="000000"/>
              </a:solidFill>
            </a:endParaRPr>
          </a:p>
          <a:p>
            <a:endParaRPr lang="en-US" dirty="0">
              <a:solidFill>
                <a:srgbClr val="000000"/>
              </a:solidFill>
            </a:endParaRPr>
          </a:p>
          <a:p>
            <a:r>
              <a:rPr lang="en-US" dirty="0">
                <a:solidFill>
                  <a:srgbClr val="000000"/>
                </a:solidFill>
              </a:rPr>
              <a:t>ODE collects data to ensure that students are being evaluated in a timely manner across the state.</a:t>
            </a:r>
          </a:p>
          <a:p>
            <a:endParaRPr lang="en-US" dirty="0">
              <a:solidFill>
                <a:srgbClr val="000000"/>
              </a:solidFill>
            </a:endParaRPr>
          </a:p>
          <a:p>
            <a:pPr marL="168385" indent="-168385">
              <a:buFont typeface="Arial" pitchFamily="34" charset="0"/>
              <a:buChar char="•"/>
            </a:pPr>
            <a:r>
              <a:rPr lang="en-US" dirty="0">
                <a:solidFill>
                  <a:srgbClr val="000000"/>
                </a:solidFill>
              </a:rPr>
              <a:t>We collect data to determine if systemic issues are occurring in the State of Oregon. The goal of Child Find is to improve outcomes for students by determining if students with disabilities are eligible for special education, and to make sure that if they do qualify, they are found eligible in a timely manner. When we delay evaluations, students are not able to receive the services and supports they need to be successful.</a:t>
            </a:r>
          </a:p>
          <a:p>
            <a:pPr lvl="0"/>
            <a:endParaRPr lang="en-US" dirty="0">
              <a:solidFill>
                <a:srgbClr val="000000"/>
              </a:solidFill>
            </a:endParaRPr>
          </a:p>
          <a:p>
            <a:pPr lvl="0"/>
            <a:r>
              <a:rPr lang="en-US" dirty="0">
                <a:solidFill>
                  <a:srgbClr val="000000"/>
                </a:solidFill>
              </a:rPr>
              <a:t>The data collected informs districts on the specific causes of non-compliance.</a:t>
            </a:r>
          </a:p>
          <a:p>
            <a:pPr lvl="0"/>
            <a:endParaRPr lang="en-US" dirty="0">
              <a:solidFill>
                <a:srgbClr val="000000"/>
              </a:solidFill>
            </a:endParaRPr>
          </a:p>
          <a:p>
            <a:pPr marL="168385" indent="-168385">
              <a:buFont typeface="Arial" pitchFamily="34" charset="0"/>
              <a:buChar char="•"/>
            </a:pPr>
            <a:r>
              <a:rPr lang="en-US" dirty="0">
                <a:solidFill>
                  <a:srgbClr val="000000"/>
                </a:solidFill>
              </a:rPr>
              <a:t>The student-level and school-level data, in combination with the proper use of the “Reason Timeline Not Met” codes, allow districts to pinpoint any areas of non-compliance or areas needing improvement in their evaluation process.</a:t>
            </a:r>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dirty="0"/>
          </a:p>
        </p:txBody>
      </p:sp>
    </p:spTree>
    <p:extLst>
      <p:ext uri="{BB962C8B-B14F-4D97-AF65-F5344CB8AC3E}">
        <p14:creationId xmlns:p14="http://schemas.microsoft.com/office/powerpoint/2010/main" val="1638338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Cherisse</a:t>
            </a:r>
            <a:endParaRPr lang="en-US" b="1" dirty="0">
              <a:solidFill>
                <a:srgbClr val="000000"/>
              </a:solidFill>
            </a:endParaRPr>
          </a:p>
          <a:p>
            <a:pPr lvl="0"/>
            <a:endParaRPr lang="en-US" dirty="0">
              <a:solidFill>
                <a:srgbClr val="000000"/>
              </a:solidFill>
            </a:endParaRPr>
          </a:p>
          <a:p>
            <a:pPr lvl="0"/>
            <a:r>
              <a:rPr lang="en-US" dirty="0">
                <a:solidFill>
                  <a:srgbClr val="000000"/>
                </a:solidFill>
              </a:rPr>
              <a:t>When students are receiving EI services and are </a:t>
            </a:r>
            <a:r>
              <a:rPr lang="en-US" b="1" dirty="0">
                <a:solidFill>
                  <a:srgbClr val="000000"/>
                </a:solidFill>
              </a:rPr>
              <a:t>initially</a:t>
            </a:r>
            <a:r>
              <a:rPr lang="en-US" dirty="0">
                <a:solidFill>
                  <a:srgbClr val="000000"/>
                </a:solidFill>
              </a:rPr>
              <a:t> evaluated for ECSE at age 3, they are reported in this collection.</a:t>
            </a:r>
          </a:p>
          <a:p>
            <a:pPr lvl="0"/>
            <a:r>
              <a:rPr lang="en-US" dirty="0">
                <a:solidFill>
                  <a:srgbClr val="000000"/>
                </a:solidFill>
              </a:rPr>
              <a:t>When students in ECSE are evaluated or when school age students K-12 are evaluated for </a:t>
            </a:r>
            <a:r>
              <a:rPr lang="en-US" b="1" dirty="0">
                <a:solidFill>
                  <a:srgbClr val="000000"/>
                </a:solidFill>
              </a:rPr>
              <a:t>initial</a:t>
            </a:r>
            <a:r>
              <a:rPr lang="en-US" dirty="0">
                <a:solidFill>
                  <a:srgbClr val="000000"/>
                </a:solidFill>
              </a:rPr>
              <a:t> services, they are reported in this collection.</a:t>
            </a:r>
          </a:p>
          <a:p>
            <a:pPr lvl="0"/>
            <a:endParaRPr lang="en-US" dirty="0">
              <a:solidFill>
                <a:srgbClr val="000000"/>
              </a:solidFill>
            </a:endParaRPr>
          </a:p>
          <a:p>
            <a:pPr lvl="0"/>
            <a:r>
              <a:rPr lang="en-US" dirty="0">
                <a:solidFill>
                  <a:srgbClr val="000000"/>
                </a:solidFill>
              </a:rPr>
              <a:t>All other evaluations would be considered re-evaluations, even when transitioning from ECSE to school age (including DD).</a:t>
            </a:r>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dirty="0"/>
          </a:p>
        </p:txBody>
      </p:sp>
    </p:spTree>
    <p:extLst>
      <p:ext uri="{BB962C8B-B14F-4D97-AF65-F5344CB8AC3E}">
        <p14:creationId xmlns:p14="http://schemas.microsoft.com/office/powerpoint/2010/main" val="3970802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Cherisse</a:t>
            </a:r>
            <a:endParaRPr lang="en-US" b="1" dirty="0">
              <a:solidFill>
                <a:srgbClr val="000000"/>
              </a:solidFill>
            </a:endParaRPr>
          </a:p>
          <a:p>
            <a:pPr marL="224535" indent="-224535">
              <a:buFont typeface="+mj-lt"/>
              <a:buAutoNum type="arabicPeriod"/>
            </a:pPr>
            <a:endParaRPr lang="en-US" dirty="0">
              <a:solidFill>
                <a:srgbClr val="000000"/>
              </a:solidFill>
            </a:endParaRPr>
          </a:p>
          <a:p>
            <a:pPr marL="224535" indent="-224535">
              <a:buFont typeface="+mj-lt"/>
              <a:buAutoNum type="arabicPeriod"/>
            </a:pPr>
            <a:r>
              <a:rPr lang="en-US" dirty="0">
                <a:solidFill>
                  <a:srgbClr val="000000"/>
                </a:solidFill>
              </a:rPr>
              <a:t>The first step of the evaluation process is a review of existing records.  </a:t>
            </a:r>
          </a:p>
          <a:p>
            <a:pPr marL="224535" indent="-224535">
              <a:buFont typeface="+mj-lt"/>
              <a:buAutoNum type="arabicPeriod"/>
            </a:pPr>
            <a:r>
              <a:rPr lang="en-US" dirty="0">
                <a:solidFill>
                  <a:srgbClr val="000000"/>
                </a:solidFill>
              </a:rPr>
              <a:t>Remember, a review of existing records does not require written consent.  </a:t>
            </a:r>
          </a:p>
          <a:p>
            <a:pPr marL="224535" indent="-224535">
              <a:buFont typeface="+mj-lt"/>
              <a:buAutoNum type="arabicPeriod"/>
            </a:pPr>
            <a:r>
              <a:rPr lang="en-US" dirty="0">
                <a:solidFill>
                  <a:srgbClr val="000000"/>
                </a:solidFill>
              </a:rPr>
              <a:t>This is part of the evaluation planning meeting.  </a:t>
            </a:r>
          </a:p>
          <a:p>
            <a:pPr marL="224535" indent="-224535">
              <a:buFont typeface="+mj-lt"/>
              <a:buAutoNum type="arabicPeriod"/>
            </a:pPr>
            <a:r>
              <a:rPr lang="en-US" dirty="0">
                <a:solidFill>
                  <a:srgbClr val="000000"/>
                </a:solidFill>
              </a:rPr>
              <a:t>We review records to determine if additional information is needed to determine eligibility.  </a:t>
            </a:r>
          </a:p>
          <a:p>
            <a:pPr marL="224535" indent="-224535">
              <a:buFont typeface="+mj-lt"/>
              <a:buAutoNum type="arabicPeriod"/>
            </a:pPr>
            <a:r>
              <a:rPr lang="en-US" dirty="0">
                <a:solidFill>
                  <a:srgbClr val="000000"/>
                </a:solidFill>
              </a:rPr>
              <a:t>If no additional information is needed to determine eligibility, no consent for evaluation is needed.</a:t>
            </a:r>
          </a:p>
          <a:p>
            <a:pPr lvl="0"/>
            <a:endParaRPr lang="en-US" dirty="0">
              <a:solidFill>
                <a:srgbClr val="000000"/>
              </a:solidFill>
            </a:endParaRPr>
          </a:p>
          <a:p>
            <a:pPr marL="224535" indent="-224535">
              <a:buFont typeface="+mj-lt"/>
              <a:buAutoNum type="arabicPeriod"/>
            </a:pPr>
            <a:r>
              <a:rPr lang="en-US" dirty="0">
                <a:solidFill>
                  <a:srgbClr val="000000"/>
                </a:solidFill>
              </a:rPr>
              <a:t>For students who have been </a:t>
            </a:r>
            <a:r>
              <a:rPr lang="en-US" b="1" dirty="0">
                <a:solidFill>
                  <a:srgbClr val="000000"/>
                </a:solidFill>
              </a:rPr>
              <a:t>exited</a:t>
            </a:r>
            <a:r>
              <a:rPr lang="en-US" dirty="0">
                <a:solidFill>
                  <a:srgbClr val="000000"/>
                </a:solidFill>
              </a:rPr>
              <a:t> and are being “reevaluated” for an initial evaluation, you may not need additional evaluation data to find the student eligible for special education services.  </a:t>
            </a:r>
          </a:p>
          <a:p>
            <a:pPr marL="224535" indent="-224535">
              <a:buFont typeface="+mj-lt"/>
              <a:buAutoNum type="arabicPeriod"/>
            </a:pPr>
            <a:r>
              <a:rPr lang="en-US" dirty="0">
                <a:solidFill>
                  <a:srgbClr val="000000"/>
                </a:solidFill>
              </a:rPr>
              <a:t>The team may determine that the file contains sufficient information to determine eligibility.  </a:t>
            </a:r>
          </a:p>
          <a:p>
            <a:pPr marL="224535" indent="-224535">
              <a:buFont typeface="+mj-lt"/>
              <a:buAutoNum type="arabicPeriod"/>
            </a:pPr>
            <a:r>
              <a:rPr lang="en-US" dirty="0">
                <a:solidFill>
                  <a:srgbClr val="000000"/>
                </a:solidFill>
              </a:rPr>
              <a:t>If this is the case, you would not need signed consent, no evaluation timeline would commence, and you would have no record to report.  </a:t>
            </a:r>
          </a:p>
          <a:p>
            <a:pPr marL="224535" indent="-224535">
              <a:buFont typeface="+mj-lt"/>
              <a:buAutoNum type="arabicPeriod"/>
            </a:pPr>
            <a:r>
              <a:rPr lang="en-US" dirty="0">
                <a:solidFill>
                  <a:srgbClr val="000000"/>
                </a:solidFill>
              </a:rPr>
              <a:t>Remember, the Child Find Data Collection is the 60 school day evaluation timeline which starts with signed consent (day 1). </a:t>
            </a:r>
          </a:p>
          <a:p>
            <a:pPr lvl="0"/>
            <a:endParaRPr lang="en-US" dirty="0">
              <a:solidFill>
                <a:srgbClr val="000000"/>
              </a:solidFill>
            </a:endParaRPr>
          </a:p>
          <a:p>
            <a:pPr marL="224535" indent="-224535">
              <a:buFont typeface="+mj-lt"/>
              <a:buAutoNum type="arabicPeriod"/>
            </a:pPr>
            <a:r>
              <a:rPr lang="en-US" dirty="0">
                <a:solidFill>
                  <a:srgbClr val="000000"/>
                </a:solidFill>
              </a:rPr>
              <a:t>For students moving into the state with an out of state eligibility, the same conditions apply.  </a:t>
            </a:r>
          </a:p>
          <a:p>
            <a:pPr marL="224535" indent="-224535">
              <a:buFont typeface="+mj-lt"/>
              <a:buAutoNum type="arabicPeriod"/>
            </a:pPr>
            <a:r>
              <a:rPr lang="en-US" dirty="0">
                <a:solidFill>
                  <a:srgbClr val="000000"/>
                </a:solidFill>
              </a:rPr>
              <a:t>Review the record, determine if additional assessment information is needed.  </a:t>
            </a:r>
          </a:p>
          <a:p>
            <a:pPr marL="224535" indent="-224535">
              <a:buFont typeface="+mj-lt"/>
              <a:buAutoNum type="arabicPeriod"/>
            </a:pPr>
            <a:r>
              <a:rPr lang="en-US" dirty="0">
                <a:solidFill>
                  <a:srgbClr val="000000"/>
                </a:solidFill>
              </a:rPr>
              <a:t>If so, signed consent is required and starts the 60 school day evaluation timeline.  </a:t>
            </a:r>
          </a:p>
          <a:p>
            <a:pPr marL="224535" indent="-224535">
              <a:buFont typeface="+mj-lt"/>
              <a:buAutoNum type="arabicPeriod"/>
            </a:pPr>
            <a:r>
              <a:rPr lang="en-US" dirty="0">
                <a:solidFill>
                  <a:srgbClr val="000000"/>
                </a:solidFill>
              </a:rPr>
              <a:t>If not, no consent is needed and no record needs to be reported on The Child Find data collection.</a:t>
            </a:r>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dirty="0"/>
          </a:p>
        </p:txBody>
      </p:sp>
    </p:spTree>
    <p:extLst>
      <p:ext uri="{BB962C8B-B14F-4D97-AF65-F5344CB8AC3E}">
        <p14:creationId xmlns:p14="http://schemas.microsoft.com/office/powerpoint/2010/main" val="19155986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5/28/2025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5/28/2025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5/28/2025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5/28/2025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5/28/2025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5/28/2025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5/28/2025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5/28/2025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5/28/2025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5/28/2025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5/28/2025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dirty="0"/>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dirty="0"/>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5/28/2025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5/28/2025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5/28/2025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5/28/2025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dirty="0"/>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5/28/2025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5/28/2025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5/28/2025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a16="http://schemas.microsoft.com/office/drawing/2014/main" id="{BEFE0510-467F-A4AD-8888-72CE87900536}"/>
              </a:ext>
            </a:extLst>
          </p:cNvPr>
          <p:cNvSpPr txBox="1"/>
          <p:nvPr userDrawn="1"/>
        </p:nvSpPr>
        <p:spPr>
          <a:xfrm>
            <a:off x="169231" y="6488668"/>
            <a:ext cx="16534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April 2023 </a:t>
            </a:r>
          </a:p>
        </p:txBody>
      </p:sp>
    </p:spTree>
    <p:extLst>
      <p:ext uri="{BB962C8B-B14F-4D97-AF65-F5344CB8AC3E}">
        <p14:creationId xmlns:p14="http://schemas.microsoft.com/office/powerpoint/2010/main" val="20240041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5/28/2025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dirty="0"/>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5/28/2025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5/28/2025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5/28/2025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5/28/2025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5/28/2025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5/28/2025</a:t>
            </a:fld>
            <a:endParaRPr lang="en-US" dirty="0"/>
          </a:p>
        </p:txBody>
      </p:sp>
      <p:sp>
        <p:nvSpPr>
          <p:cNvPr id="8" name="Footer Placeholder 7"/>
          <p:cNvSpPr>
            <a:spLocks noGrp="1"/>
          </p:cNvSpPr>
          <p:nvPr>
            <p:ph type="ftr" sz="quarter" idx="11"/>
          </p:nvPr>
        </p:nvSpPr>
        <p:spPr/>
        <p:txBody>
          <a:bodyPr/>
          <a:lstStyle/>
          <a:p>
            <a:r>
              <a:rPr lang="en-US" dirty="0"/>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5/28/2025</a:t>
            </a:fld>
            <a:endParaRPr lang="en-US" dirty="0"/>
          </a:p>
        </p:txBody>
      </p:sp>
      <p:sp>
        <p:nvSpPr>
          <p:cNvPr id="4" name="Footer Placeholder 3"/>
          <p:cNvSpPr>
            <a:spLocks noGrp="1"/>
          </p:cNvSpPr>
          <p:nvPr>
            <p:ph type="ftr" sz="quarter" idx="11"/>
          </p:nvPr>
        </p:nvSpPr>
        <p:spPr/>
        <p:txBody>
          <a:bodyPr/>
          <a:lstStyle/>
          <a:p>
            <a:r>
              <a:rPr lang="en-US" dirty="0"/>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5/28/2025</a:t>
            </a:fld>
            <a:endParaRPr lang="en-US" dirty="0"/>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dirty="0"/>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5/28/2025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oregon.gov/ode/reports-and-data/SpEdReports/Pages/Child-Find-(Indicator-11)-Collection.aspx"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mailto:cherisse.gordon@ode.oregon.gov" TargetMode="External"/><Relationship Id="rId7" Type="http://schemas.openxmlformats.org/officeDocument/2006/relationships/hyperlink" Target="mailto:amanda.claycomb@ode.oregon.gov"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mailto:maxwell.swope@ode.oregon.gov" TargetMode="External"/><Relationship Id="rId5" Type="http://schemas.openxmlformats.org/officeDocument/2006/relationships/hyperlink" Target="mailto:cynthia.garton@ode.oregon.gov" TargetMode="External"/><Relationship Id="rId4" Type="http://schemas.openxmlformats.org/officeDocument/2006/relationships/hyperlink" Target="mailto:jackie.mckim@ode.oregon.gov"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jackie.mckim@ode.oregon.gov" TargetMode="External"/><Relationship Id="rId2" Type="http://schemas.openxmlformats.org/officeDocument/2006/relationships/notesSlide" Target="../notesSlides/notesSlide40.xml"/><Relationship Id="rId1" Type="http://schemas.openxmlformats.org/officeDocument/2006/relationships/slideLayout" Target="../slideLayouts/slideLayout14.xml"/><Relationship Id="rId6" Type="http://schemas.openxmlformats.org/officeDocument/2006/relationships/hyperlink" Target="mailto:amanda.claycomb@ode.oregon.gov" TargetMode="External"/><Relationship Id="rId5" Type="http://schemas.openxmlformats.org/officeDocument/2006/relationships/hyperlink" Target="mailto:maxwell.swope@ode.oregon.gov" TargetMode="External"/><Relationship Id="rId4" Type="http://schemas.openxmlformats.org/officeDocument/2006/relationships/hyperlink" Target="mailto:cynthia.garton@ode.oregon.gov"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8.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64.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64.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64.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6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9.xml"/></Relationships>
</file>

<file path=ppt/slides/_rels/slide48.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default.aspx" TargetMode="External"/><Relationship Id="rId2" Type="http://schemas.openxmlformats.org/officeDocument/2006/relationships/notesSlide" Target="../notesSlides/notesSlide48.xml"/><Relationship Id="rId1" Type="http://schemas.openxmlformats.org/officeDocument/2006/relationships/slideLayout" Target="../slideLayouts/slideLayout59.xml"/><Relationship Id="rId4" Type="http://schemas.openxmlformats.org/officeDocument/2006/relationships/hyperlink" Target="https://www.oregon.gov/ode/reports-and-data/SpEdReports/Pages/SEDC-Training-Resources.aspx"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9.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0.xml"/><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7175" y="2486701"/>
            <a:ext cx="10654869" cy="1023261"/>
          </a:xfrm>
        </p:spPr>
        <p:txBody>
          <a:bodyPr>
            <a:normAutofit/>
          </a:bodyPr>
          <a:lstStyle/>
          <a:p>
            <a:r>
              <a:rPr lang="en-US" dirty="0"/>
              <a:t>Child Find and June Exit</a:t>
            </a:r>
          </a:p>
        </p:txBody>
      </p:sp>
      <p:sp>
        <p:nvSpPr>
          <p:cNvPr id="3" name="Subtitle 2"/>
          <p:cNvSpPr>
            <a:spLocks noGrp="1"/>
          </p:cNvSpPr>
          <p:nvPr>
            <p:ph type="subTitle" idx="1"/>
          </p:nvPr>
        </p:nvSpPr>
        <p:spPr>
          <a:xfrm>
            <a:off x="1524000" y="3837904"/>
            <a:ext cx="9144000" cy="1731610"/>
          </a:xfrm>
        </p:spPr>
        <p:txBody>
          <a:bodyPr>
            <a:normAutofit lnSpcReduction="10000"/>
          </a:bodyPr>
          <a:lstStyle/>
          <a:p>
            <a:r>
              <a:rPr lang="en-US" dirty="0"/>
              <a:t>2024-2025</a:t>
            </a:r>
          </a:p>
          <a:p>
            <a:r>
              <a:rPr lang="en-US" dirty="0"/>
              <a:t>Spring Special Education Collections</a:t>
            </a:r>
          </a:p>
          <a:p>
            <a:endParaRPr lang="en-US" dirty="0"/>
          </a:p>
          <a:p>
            <a:r>
              <a:rPr lang="en-US" dirty="0"/>
              <a:t>May 13, 2025</a:t>
            </a:r>
          </a:p>
        </p:txBody>
      </p:sp>
      <p:sp>
        <p:nvSpPr>
          <p:cNvPr id="4" name="Footer Placeholder 3"/>
          <p:cNvSpPr>
            <a:spLocks noGrp="1"/>
          </p:cNvSpPr>
          <p:nvPr>
            <p:ph type="ftr" sz="quarter" idx="11"/>
          </p:nvPr>
        </p:nvSpPr>
        <p:spPr/>
        <p:txBody>
          <a:bodyPr/>
          <a:lstStyle/>
          <a:p>
            <a:r>
              <a:rPr lang="en-US" dirty="0"/>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2891941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Child Find Reporting Period</a:t>
            </a:r>
          </a:p>
        </p:txBody>
      </p:sp>
      <p:sp>
        <p:nvSpPr>
          <p:cNvPr id="2" name="Content Placeholder 1"/>
          <p:cNvSpPr>
            <a:spLocks noGrp="1"/>
          </p:cNvSpPr>
          <p:nvPr>
            <p:ph idx="1"/>
          </p:nvPr>
        </p:nvSpPr>
        <p:spPr/>
        <p:txBody>
          <a:bodyPr/>
          <a:lstStyle/>
          <a:p>
            <a:r>
              <a:rPr lang="en-US" dirty="0"/>
              <a:t>Data is collected beginning on the date the parent signs consent for a special education evaluation and continues until an initial special education eligibility determination has been complete.</a:t>
            </a:r>
          </a:p>
          <a:p>
            <a:r>
              <a:rPr lang="en-US" dirty="0"/>
              <a:t>For EI, the timeline begins with the date of the referral to the EI program.</a:t>
            </a:r>
          </a:p>
          <a:p>
            <a:r>
              <a:rPr lang="en-US" dirty="0"/>
              <a:t>Report all students for whom initial eligibility determination was completed between </a:t>
            </a:r>
            <a:r>
              <a:rPr lang="en-US" dirty="0">
                <a:solidFill>
                  <a:srgbClr val="C00000"/>
                </a:solidFill>
              </a:rPr>
              <a:t>July 1, 2024 and June 30, 2025</a:t>
            </a:r>
            <a:r>
              <a:rPr lang="en-US" dirty="0"/>
              <a:t>.</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979587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864648"/>
          </a:xfrm>
        </p:spPr>
        <p:txBody>
          <a:bodyPr/>
          <a:lstStyle/>
          <a:p>
            <a:pPr algn="ctr"/>
            <a:r>
              <a:rPr lang="en-US" dirty="0">
                <a:ln w="13335" cmpd="sng">
                  <a:noFill/>
                  <a:prstDash val="solid"/>
                </a:ln>
              </a:rPr>
              <a:t>Initial Evaluation Consent Date</a:t>
            </a:r>
            <a:endParaRPr lang="en-US" dirty="0"/>
          </a:p>
        </p:txBody>
      </p:sp>
      <p:sp>
        <p:nvSpPr>
          <p:cNvPr id="2" name="Content Placeholder 1"/>
          <p:cNvSpPr>
            <a:spLocks noGrp="1"/>
          </p:cNvSpPr>
          <p:nvPr>
            <p:ph idx="4294967295"/>
          </p:nvPr>
        </p:nvSpPr>
        <p:spPr>
          <a:xfrm>
            <a:off x="898523" y="1442434"/>
            <a:ext cx="11293478" cy="4491641"/>
          </a:xfrm>
        </p:spPr>
        <p:txBody>
          <a:bodyPr>
            <a:normAutofit/>
          </a:bodyPr>
          <a:lstStyle/>
          <a:p>
            <a:r>
              <a:rPr lang="en-US" sz="2200" dirty="0"/>
              <a:t>Enter date of consent for </a:t>
            </a:r>
            <a:r>
              <a:rPr lang="en-US" sz="2200" b="1" dirty="0"/>
              <a:t>INITIAL</a:t>
            </a:r>
            <a:r>
              <a:rPr lang="en-US" sz="2200" dirty="0"/>
              <a:t> evaluation by month, day and year. </a:t>
            </a:r>
            <a:r>
              <a:rPr lang="en-US" sz="2200" b="1" dirty="0"/>
              <a:t>This is the date the parent/guardian signed the consent form</a:t>
            </a:r>
            <a:r>
              <a:rPr lang="en-US" sz="2200" dirty="0"/>
              <a:t>, not the date the district/program received it. </a:t>
            </a:r>
          </a:p>
          <a:p>
            <a:r>
              <a:rPr lang="en-US" sz="2200" dirty="0"/>
              <a:t>The value entered should be in the format of 'MMDDYYYY'</a:t>
            </a:r>
          </a:p>
        </p:txBody>
      </p:sp>
      <p:grpSp>
        <p:nvGrpSpPr>
          <p:cNvPr id="6" name="Group 5" descr="Screenshot of Child Find required fields and arrow pointing to the Initial Evaluation Consent Date box."/>
          <p:cNvGrpSpPr/>
          <p:nvPr/>
        </p:nvGrpSpPr>
        <p:grpSpPr>
          <a:xfrm>
            <a:off x="898522" y="2871751"/>
            <a:ext cx="10146330" cy="3268042"/>
            <a:chOff x="-1606" y="3884978"/>
            <a:chExt cx="9145606" cy="2906507"/>
          </a:xfrm>
        </p:grpSpPr>
        <p:pic>
          <p:nvPicPr>
            <p:cNvPr id="7" name="Picture 6" descr="Grouping of Child Find required fields and arrow pointing to the Initial Evaluation Consent Date box."/>
            <p:cNvPicPr>
              <a:picLocks noChangeAspect="1"/>
            </p:cNvPicPr>
            <p:nvPr/>
          </p:nvPicPr>
          <p:blipFill>
            <a:blip r:embed="rId3"/>
            <a:stretch>
              <a:fillRect/>
            </a:stretch>
          </p:blipFill>
          <p:spPr>
            <a:xfrm>
              <a:off x="-1606" y="3884978"/>
              <a:ext cx="9145606" cy="2906507"/>
            </a:xfrm>
            <a:prstGeom prst="rect">
              <a:avLst/>
            </a:prstGeom>
          </p:spPr>
        </p:pic>
        <p:cxnSp>
          <p:nvCxnSpPr>
            <p:cNvPr id="8" name="Straight Arrow Connector 7" descr="Arrow pointing to the Evaluation Concent Date."/>
            <p:cNvCxnSpPr/>
            <p:nvPr/>
          </p:nvCxnSpPr>
          <p:spPr>
            <a:xfrm>
              <a:off x="1580609" y="4255723"/>
              <a:ext cx="1102839" cy="6036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91841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913470"/>
          </a:xfrm>
        </p:spPr>
        <p:txBody>
          <a:bodyPr/>
          <a:lstStyle/>
          <a:p>
            <a:pPr algn="ctr"/>
            <a:r>
              <a:rPr lang="en-US" dirty="0"/>
              <a:t>Initial Eligibility Determination Date</a:t>
            </a:r>
          </a:p>
        </p:txBody>
      </p:sp>
      <p:sp>
        <p:nvSpPr>
          <p:cNvPr id="2" name="Content Placeholder 1"/>
          <p:cNvSpPr>
            <a:spLocks noGrp="1"/>
          </p:cNvSpPr>
          <p:nvPr>
            <p:ph idx="4294967295"/>
          </p:nvPr>
        </p:nvSpPr>
        <p:spPr>
          <a:xfrm>
            <a:off x="717177" y="1468192"/>
            <a:ext cx="11279751" cy="1475715"/>
          </a:xfrm>
        </p:spPr>
        <p:txBody>
          <a:bodyPr>
            <a:normAutofit/>
          </a:bodyPr>
          <a:lstStyle/>
          <a:p>
            <a:r>
              <a:rPr lang="en-US" sz="2200" dirty="0"/>
              <a:t>Enter the date the eligibility determination was made. This date must be between </a:t>
            </a:r>
            <a:r>
              <a:rPr lang="en-US" sz="2200" dirty="0">
                <a:solidFill>
                  <a:srgbClr val="C00000"/>
                </a:solidFill>
              </a:rPr>
              <a:t>7/1/24 and 6/30/25</a:t>
            </a:r>
            <a:r>
              <a:rPr lang="en-US" sz="2200" dirty="0"/>
              <a:t>.</a:t>
            </a:r>
          </a:p>
          <a:p>
            <a:r>
              <a:rPr lang="en-US" sz="2200" dirty="0"/>
              <a:t>This date should coincide with the eligibility team meeting date. If more than one meeting was held to complete the eligibility determination, fill in the most recent date. </a:t>
            </a:r>
          </a:p>
          <a:p>
            <a:endParaRPr lang="en-US" sz="2200" dirty="0"/>
          </a:p>
        </p:txBody>
      </p:sp>
      <p:grpSp>
        <p:nvGrpSpPr>
          <p:cNvPr id="6" name="Group 5" descr="Screenshot of Child Find required fields and arrow pointing to the Initial Eligibility Determination Date box."/>
          <p:cNvGrpSpPr/>
          <p:nvPr/>
        </p:nvGrpSpPr>
        <p:grpSpPr>
          <a:xfrm>
            <a:off x="1347535" y="2943907"/>
            <a:ext cx="9721517" cy="3288451"/>
            <a:chOff x="0" y="3796078"/>
            <a:chExt cx="9145606" cy="2906507"/>
          </a:xfrm>
        </p:grpSpPr>
        <p:pic>
          <p:nvPicPr>
            <p:cNvPr id="7" name="Picture 6" descr="Grouping of Child Find required fields and arrow pointing to the Initial Eligibility Determination Date box."/>
            <p:cNvPicPr>
              <a:picLocks noChangeAspect="1"/>
            </p:cNvPicPr>
            <p:nvPr/>
          </p:nvPicPr>
          <p:blipFill>
            <a:blip r:embed="rId3"/>
            <a:stretch>
              <a:fillRect/>
            </a:stretch>
          </p:blipFill>
          <p:spPr>
            <a:xfrm>
              <a:off x="0" y="3796078"/>
              <a:ext cx="9145606" cy="2906507"/>
            </a:xfrm>
            <a:prstGeom prst="rect">
              <a:avLst/>
            </a:prstGeom>
          </p:spPr>
        </p:pic>
        <p:cxnSp>
          <p:nvCxnSpPr>
            <p:cNvPr id="8" name="Straight Arrow Connector 7" descr="Arrow pointing to the Eligibility Determination Date."/>
            <p:cNvCxnSpPr/>
            <p:nvPr/>
          </p:nvCxnSpPr>
          <p:spPr>
            <a:xfrm flipH="1">
              <a:off x="4131346" y="4497058"/>
              <a:ext cx="1008308" cy="57056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349631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825500"/>
          </a:xfrm>
        </p:spPr>
        <p:txBody>
          <a:bodyPr/>
          <a:lstStyle/>
          <a:p>
            <a:pPr algn="ctr"/>
            <a:r>
              <a:rPr lang="en-US" dirty="0"/>
              <a:t>Was the Child Found Eligible?</a:t>
            </a:r>
          </a:p>
        </p:txBody>
      </p:sp>
      <p:sp>
        <p:nvSpPr>
          <p:cNvPr id="2" name="Content Placeholder 1"/>
          <p:cNvSpPr>
            <a:spLocks noGrp="1"/>
          </p:cNvSpPr>
          <p:nvPr>
            <p:ph idx="4294967295"/>
          </p:nvPr>
        </p:nvSpPr>
        <p:spPr>
          <a:xfrm>
            <a:off x="717177" y="1506829"/>
            <a:ext cx="11474824" cy="1116142"/>
          </a:xfrm>
        </p:spPr>
        <p:txBody>
          <a:bodyPr>
            <a:normAutofit/>
          </a:bodyPr>
          <a:lstStyle/>
          <a:p>
            <a:r>
              <a:rPr lang="en-US" sz="2200" dirty="0"/>
              <a:t>If the student was found </a:t>
            </a:r>
            <a:r>
              <a:rPr lang="en-US" sz="2200" b="1" dirty="0"/>
              <a:t>eligible</a:t>
            </a:r>
            <a:r>
              <a:rPr lang="en-US" sz="2200" dirty="0"/>
              <a:t>, click the Y box (Yes flag) next to Special Education Eligible.</a:t>
            </a:r>
          </a:p>
          <a:p>
            <a:r>
              <a:rPr lang="en-US" sz="2200" dirty="0"/>
              <a:t>If the student was </a:t>
            </a:r>
            <a:r>
              <a:rPr lang="en-US" sz="2200" b="1" dirty="0"/>
              <a:t>not</a:t>
            </a:r>
            <a:r>
              <a:rPr lang="en-US" sz="2200" dirty="0"/>
              <a:t> found eligible, click the N box (No flag) next to Special Education Eligible.</a:t>
            </a:r>
          </a:p>
        </p:txBody>
      </p:sp>
      <p:grpSp>
        <p:nvGrpSpPr>
          <p:cNvPr id="6" name="Group 5" descr="Screenshot of Child Find required fields and arrow pointing to the Child Eligible checkbox."/>
          <p:cNvGrpSpPr/>
          <p:nvPr/>
        </p:nvGrpSpPr>
        <p:grpSpPr>
          <a:xfrm>
            <a:off x="1152436" y="2622970"/>
            <a:ext cx="9914021" cy="3413964"/>
            <a:chOff x="0" y="3622691"/>
            <a:chExt cx="9145606" cy="2906507"/>
          </a:xfrm>
        </p:grpSpPr>
        <p:pic>
          <p:nvPicPr>
            <p:cNvPr id="7" name="Picture 6" descr="Grouping of Child Find required fields and arrow pointing to the Special Education Eligible checkbox."/>
            <p:cNvPicPr>
              <a:picLocks noChangeAspect="1"/>
            </p:cNvPicPr>
            <p:nvPr/>
          </p:nvPicPr>
          <p:blipFill>
            <a:blip r:embed="rId3"/>
            <a:stretch>
              <a:fillRect/>
            </a:stretch>
          </p:blipFill>
          <p:spPr>
            <a:xfrm>
              <a:off x="0" y="3622691"/>
              <a:ext cx="9145606" cy="2906507"/>
            </a:xfrm>
            <a:prstGeom prst="rect">
              <a:avLst/>
            </a:prstGeom>
          </p:spPr>
        </p:pic>
        <p:cxnSp>
          <p:nvCxnSpPr>
            <p:cNvPr id="8" name="Straight Arrow Connector 7" descr="Arrow pointing to the Special Education Eligible box."/>
            <p:cNvCxnSpPr/>
            <p:nvPr/>
          </p:nvCxnSpPr>
          <p:spPr>
            <a:xfrm flipH="1">
              <a:off x="8462774" y="4559684"/>
              <a:ext cx="507153" cy="572933"/>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4066065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856247"/>
          </a:xfrm>
        </p:spPr>
        <p:txBody>
          <a:bodyPr/>
          <a:lstStyle/>
          <a:p>
            <a:pPr algn="ctr"/>
            <a:r>
              <a:rPr lang="en-US" dirty="0"/>
              <a:t>Number of School Days</a:t>
            </a:r>
          </a:p>
        </p:txBody>
      </p:sp>
      <p:sp>
        <p:nvSpPr>
          <p:cNvPr id="2" name="Content Placeholder 1"/>
          <p:cNvSpPr>
            <a:spLocks noGrp="1"/>
          </p:cNvSpPr>
          <p:nvPr>
            <p:ph idx="4294967295"/>
          </p:nvPr>
        </p:nvSpPr>
        <p:spPr>
          <a:xfrm>
            <a:off x="717176" y="1340778"/>
            <a:ext cx="11224888" cy="2014465"/>
          </a:xfrm>
        </p:spPr>
        <p:txBody>
          <a:bodyPr>
            <a:normAutofit/>
          </a:bodyPr>
          <a:lstStyle/>
          <a:p>
            <a:pPr>
              <a:spcBef>
                <a:spcPts val="600"/>
              </a:spcBef>
            </a:pPr>
            <a:r>
              <a:rPr lang="en-US" sz="2000" dirty="0"/>
              <a:t>If the evaluation takes place in 60 business days or less, the “Special Education Evaluation Timeline School Days” field can be 0 (zero). </a:t>
            </a:r>
          </a:p>
          <a:p>
            <a:pPr>
              <a:spcBef>
                <a:spcPts val="600"/>
              </a:spcBef>
            </a:pPr>
            <a:r>
              <a:rPr lang="en-US" sz="2000" dirty="0"/>
              <a:t>If it takes more than 60 business days, the actual number of </a:t>
            </a:r>
            <a:r>
              <a:rPr lang="en-US" sz="2000" b="1" u="sng" dirty="0"/>
              <a:t>school days</a:t>
            </a:r>
            <a:r>
              <a:rPr lang="en-US" sz="2000" dirty="0"/>
              <a:t> will need to be entered. </a:t>
            </a:r>
          </a:p>
          <a:p>
            <a:pPr>
              <a:spcBef>
                <a:spcPts val="600"/>
              </a:spcBef>
            </a:pPr>
            <a:r>
              <a:rPr lang="en-US" sz="2000" dirty="0"/>
              <a:t>Any number that is higher than 60 will be interpreted as an evaluation that exceeded the 60 school day timeline, so it is important to enter the actual number of </a:t>
            </a:r>
            <a:r>
              <a:rPr lang="en-US" sz="2000" b="1" dirty="0"/>
              <a:t>school days </a:t>
            </a:r>
            <a:r>
              <a:rPr lang="en-US" sz="2000" dirty="0"/>
              <a:t>(not weekdays) needed to complete the evaluation.</a:t>
            </a:r>
          </a:p>
        </p:txBody>
      </p:sp>
      <p:grpSp>
        <p:nvGrpSpPr>
          <p:cNvPr id="6" name="Group 5" descr="Grouping of Child Find required fields and arrow pointing to the Timeline School Days box."/>
          <p:cNvGrpSpPr/>
          <p:nvPr/>
        </p:nvGrpSpPr>
        <p:grpSpPr>
          <a:xfrm>
            <a:off x="1256804" y="3355243"/>
            <a:ext cx="9678392" cy="2784550"/>
            <a:chOff x="0" y="4191000"/>
            <a:chExt cx="9145606" cy="2474707"/>
          </a:xfrm>
        </p:grpSpPr>
        <p:pic>
          <p:nvPicPr>
            <p:cNvPr id="7" name="Picture 6" descr="Screenshot of Child Find required fields, with arrow pointing to the Timeline School Days box. "/>
            <p:cNvPicPr>
              <a:picLocks noChangeAspect="1"/>
            </p:cNvPicPr>
            <p:nvPr/>
          </p:nvPicPr>
          <p:blipFill rotWithShape="1">
            <a:blip r:embed="rId3"/>
            <a:srcRect t="14856"/>
            <a:stretch/>
          </p:blipFill>
          <p:spPr>
            <a:xfrm>
              <a:off x="0" y="4191000"/>
              <a:ext cx="9145606" cy="2474707"/>
            </a:xfrm>
            <a:prstGeom prst="rect">
              <a:avLst/>
            </a:prstGeom>
          </p:spPr>
        </p:pic>
        <p:cxnSp>
          <p:nvCxnSpPr>
            <p:cNvPr id="8" name="Straight Arrow Connector 7" descr="Arrow pointing to the Timeline School Days box. "/>
            <p:cNvCxnSpPr/>
            <p:nvPr/>
          </p:nvCxnSpPr>
          <p:spPr>
            <a:xfrm flipH="1">
              <a:off x="4419418" y="4912337"/>
              <a:ext cx="855961" cy="457091"/>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1035656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934107"/>
          </a:xfrm>
        </p:spPr>
        <p:txBody>
          <a:bodyPr/>
          <a:lstStyle/>
          <a:p>
            <a:pPr algn="ctr"/>
            <a:r>
              <a:rPr lang="en-US" dirty="0"/>
              <a:t>Reason Timeline Not Met Codes 0-4</a:t>
            </a:r>
          </a:p>
        </p:txBody>
      </p:sp>
      <p:sp>
        <p:nvSpPr>
          <p:cNvPr id="2" name="Content Placeholder 1"/>
          <p:cNvSpPr>
            <a:spLocks noGrp="1"/>
          </p:cNvSpPr>
          <p:nvPr>
            <p:ph idx="4294967295"/>
          </p:nvPr>
        </p:nvSpPr>
        <p:spPr>
          <a:xfrm>
            <a:off x="875764" y="1391308"/>
            <a:ext cx="11007144" cy="1962550"/>
          </a:xfrm>
        </p:spPr>
        <p:txBody>
          <a:bodyPr>
            <a:normAutofit lnSpcReduction="10000"/>
          </a:bodyPr>
          <a:lstStyle/>
          <a:p>
            <a:pPr marL="0" indent="0">
              <a:buNone/>
            </a:pPr>
            <a:r>
              <a:rPr lang="en-US" dirty="0"/>
              <a:t>0 - Not applicable (Timeline Met)	</a:t>
            </a:r>
          </a:p>
          <a:p>
            <a:pPr marL="0" indent="0">
              <a:buNone/>
            </a:pPr>
            <a:r>
              <a:rPr lang="en-US" dirty="0"/>
              <a:t>2 - Parent/guardian did not present child/student for testing </a:t>
            </a:r>
            <a:r>
              <a:rPr lang="en-US" b="1" dirty="0"/>
              <a:t>(comment required)</a:t>
            </a:r>
          </a:p>
          <a:p>
            <a:pPr marL="0" indent="0">
              <a:buNone/>
            </a:pPr>
            <a:r>
              <a:rPr lang="en-US" dirty="0"/>
              <a:t>3 - Parent/guardian did not attend eligibility meeting </a:t>
            </a:r>
          </a:p>
          <a:p>
            <a:pPr marL="0" indent="0">
              <a:buNone/>
            </a:pPr>
            <a:r>
              <a:rPr lang="en-US" dirty="0"/>
              <a:t>4 - Initial testing results indicated need for additional testing not identified through initial evaluation planning</a:t>
            </a:r>
          </a:p>
        </p:txBody>
      </p:sp>
      <p:grpSp>
        <p:nvGrpSpPr>
          <p:cNvPr id="6" name="Group 5" descr="Grouping of Child Find required fields and a box around Reason Timeline is Not Met box and the Reason Timeline Not Met Comment box."/>
          <p:cNvGrpSpPr/>
          <p:nvPr/>
        </p:nvGrpSpPr>
        <p:grpSpPr>
          <a:xfrm>
            <a:off x="1320535" y="3559832"/>
            <a:ext cx="9577824" cy="2739111"/>
            <a:chOff x="69765" y="2638612"/>
            <a:chExt cx="9145606" cy="2438675"/>
          </a:xfrm>
        </p:grpSpPr>
        <p:pic>
          <p:nvPicPr>
            <p:cNvPr id="7" name="Picture 6" descr="Screenshot of Child Find required fields and a box around Reason Timeline is Not Met box and the Reason Timeline Not Met Comment box."/>
            <p:cNvPicPr>
              <a:picLocks noChangeAspect="1"/>
            </p:cNvPicPr>
            <p:nvPr/>
          </p:nvPicPr>
          <p:blipFill rotWithShape="1">
            <a:blip r:embed="rId3"/>
            <a:srcRect t="16096"/>
            <a:stretch/>
          </p:blipFill>
          <p:spPr>
            <a:xfrm>
              <a:off x="69765" y="2638612"/>
              <a:ext cx="9145606" cy="2438675"/>
            </a:xfrm>
            <a:prstGeom prst="rect">
              <a:avLst/>
            </a:prstGeom>
          </p:spPr>
        </p:pic>
        <p:sp>
          <p:nvSpPr>
            <p:cNvPr id="8" name="Rectangle 7" descr="Box around Reason Timeline is Not Met and the Reason Timeline Not Met Comment boxes."/>
            <p:cNvSpPr/>
            <p:nvPr/>
          </p:nvSpPr>
          <p:spPr>
            <a:xfrm>
              <a:off x="199913" y="4163234"/>
              <a:ext cx="8944087" cy="91405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3934461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934107"/>
          </a:xfrm>
        </p:spPr>
        <p:txBody>
          <a:bodyPr/>
          <a:lstStyle/>
          <a:p>
            <a:pPr algn="ctr"/>
            <a:r>
              <a:rPr lang="en-US" dirty="0"/>
              <a:t>Reason Timeline Not Met Codes 5-8</a:t>
            </a:r>
          </a:p>
        </p:txBody>
      </p:sp>
      <p:sp>
        <p:nvSpPr>
          <p:cNvPr id="9" name="Content Placeholder 1"/>
          <p:cNvSpPr txBox="1">
            <a:spLocks/>
          </p:cNvSpPr>
          <p:nvPr/>
        </p:nvSpPr>
        <p:spPr>
          <a:xfrm>
            <a:off x="951410" y="1337862"/>
            <a:ext cx="10783887" cy="2162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5 - Delay by doctor/medical personnel </a:t>
            </a:r>
            <a:r>
              <a:rPr lang="en-US" b="1" dirty="0"/>
              <a:t>(comment required)</a:t>
            </a:r>
          </a:p>
          <a:p>
            <a:pPr marL="0" indent="0">
              <a:buFont typeface="Arial" panose="020B0604020202020204" pitchFamily="34" charset="0"/>
              <a:buNone/>
            </a:pPr>
            <a:r>
              <a:rPr lang="en-US" dirty="0"/>
              <a:t>6 - Delay by district/program evaluation staff </a:t>
            </a:r>
            <a:r>
              <a:rPr lang="en-US" b="1" dirty="0"/>
              <a:t>(comment required)</a:t>
            </a:r>
          </a:p>
          <a:p>
            <a:pPr marL="0" indent="0">
              <a:buFont typeface="Arial" panose="020B0604020202020204" pitchFamily="34" charset="0"/>
              <a:buNone/>
            </a:pPr>
            <a:r>
              <a:rPr lang="en-US" dirty="0"/>
              <a:t>7 - Within extended timeline by written agreement for a transfer student</a:t>
            </a:r>
          </a:p>
          <a:p>
            <a:pPr marL="0" indent="0">
              <a:buFont typeface="Arial" panose="020B0604020202020204" pitchFamily="34" charset="0"/>
              <a:buNone/>
            </a:pPr>
            <a:r>
              <a:rPr lang="en-US" dirty="0"/>
              <a:t>8 - Within extended timeline by written agreement to determine if a student has a specific learning disability</a:t>
            </a:r>
          </a:p>
        </p:txBody>
      </p:sp>
      <p:grpSp>
        <p:nvGrpSpPr>
          <p:cNvPr id="6" name="Group 5" descr="Grouping of Child Find required fields and a box around Reason Timeline is Not Met box and the Reason Timeline Not Met Comment box."/>
          <p:cNvGrpSpPr/>
          <p:nvPr/>
        </p:nvGrpSpPr>
        <p:grpSpPr>
          <a:xfrm>
            <a:off x="1320535" y="3500037"/>
            <a:ext cx="9577824" cy="2739111"/>
            <a:chOff x="69765" y="2638612"/>
            <a:chExt cx="9145606" cy="2438675"/>
          </a:xfrm>
        </p:grpSpPr>
        <p:pic>
          <p:nvPicPr>
            <p:cNvPr id="7" name="Picture 6" descr="Screenshot of Child Find required fields and a box around Reason Timeline is Not Met box and the Reason Timeline Not Met Comment box."/>
            <p:cNvPicPr>
              <a:picLocks noChangeAspect="1"/>
            </p:cNvPicPr>
            <p:nvPr/>
          </p:nvPicPr>
          <p:blipFill rotWithShape="1">
            <a:blip r:embed="rId3"/>
            <a:srcRect t="16096"/>
            <a:stretch/>
          </p:blipFill>
          <p:spPr>
            <a:xfrm>
              <a:off x="69765" y="2638612"/>
              <a:ext cx="9145606" cy="2438675"/>
            </a:xfrm>
            <a:prstGeom prst="rect">
              <a:avLst/>
            </a:prstGeom>
          </p:spPr>
        </p:pic>
        <p:sp>
          <p:nvSpPr>
            <p:cNvPr id="8" name="Rectangle 7" descr="Box around Reason Timeline is Not Met and the Reason Timeline Not Met Comment boxes."/>
            <p:cNvSpPr/>
            <p:nvPr/>
          </p:nvSpPr>
          <p:spPr>
            <a:xfrm>
              <a:off x="199913" y="4163234"/>
              <a:ext cx="8944087" cy="91405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3663139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Steps to Submit Data</a:t>
            </a:r>
          </a:p>
        </p:txBody>
      </p:sp>
      <p:sp>
        <p:nvSpPr>
          <p:cNvPr id="2" name="Content Placeholder 1"/>
          <p:cNvSpPr>
            <a:spLocks noGrp="1"/>
          </p:cNvSpPr>
          <p:nvPr>
            <p:ph idx="1"/>
          </p:nvPr>
        </p:nvSpPr>
        <p:spPr/>
        <p:txBody>
          <a:bodyPr/>
          <a:lstStyle/>
          <a:p>
            <a:pPr marL="457200" indent="-457200">
              <a:buFont typeface="+mj-lt"/>
              <a:buAutoNum type="arabicPeriod"/>
            </a:pPr>
            <a:r>
              <a:rPr lang="en-US" dirty="0"/>
              <a:t>Import or enter records into the IDEA Data Manager</a:t>
            </a:r>
          </a:p>
          <a:p>
            <a:pPr marL="457200" indent="-457200">
              <a:buFont typeface="+mj-lt"/>
              <a:buAutoNum type="arabicPeriod"/>
            </a:pPr>
            <a:r>
              <a:rPr lang="en-US" dirty="0"/>
              <a:t>Validate records in the IDEA Data Manager</a:t>
            </a:r>
          </a:p>
          <a:p>
            <a:pPr marL="457200" indent="-457200">
              <a:buFont typeface="+mj-lt"/>
              <a:buAutoNum type="arabicPeriod"/>
            </a:pPr>
            <a:r>
              <a:rPr lang="en-US" dirty="0"/>
              <a:t>Correct any errors</a:t>
            </a:r>
          </a:p>
          <a:p>
            <a:pPr marL="457200" indent="-457200">
              <a:buFont typeface="+mj-lt"/>
              <a:buAutoNum type="arabicPeriod"/>
            </a:pPr>
            <a:r>
              <a:rPr lang="en-US" dirty="0"/>
              <a:t>Create a submission file</a:t>
            </a:r>
          </a:p>
          <a:p>
            <a:pPr marL="457200" indent="-457200">
              <a:buFont typeface="+mj-lt"/>
              <a:buAutoNum type="arabicPeriod"/>
            </a:pPr>
            <a:r>
              <a:rPr lang="en-US" dirty="0"/>
              <a:t>Log onto the district website and submit the submission file</a:t>
            </a:r>
          </a:p>
          <a:p>
            <a:pPr marL="457200" indent="-457200">
              <a:buFont typeface="+mj-lt"/>
              <a:buAutoNum type="arabicPeriod"/>
            </a:pPr>
            <a:r>
              <a:rPr lang="en-US" dirty="0"/>
              <a:t>Correct any errors that appear</a:t>
            </a:r>
          </a:p>
          <a:p>
            <a:pPr marL="457200" indent="-457200">
              <a:buFont typeface="+mj-lt"/>
              <a:buAutoNum type="arabicPeriod"/>
            </a:pPr>
            <a:r>
              <a:rPr lang="en-US" dirty="0"/>
              <a:t>Approve the verification report</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3763605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What’s New for 2024-2025</a:t>
            </a:r>
          </a:p>
        </p:txBody>
      </p:sp>
      <p:sp>
        <p:nvSpPr>
          <p:cNvPr id="2" name="Content Placeholder 1"/>
          <p:cNvSpPr>
            <a:spLocks noGrp="1"/>
          </p:cNvSpPr>
          <p:nvPr>
            <p:ph idx="1"/>
          </p:nvPr>
        </p:nvSpPr>
        <p:spPr/>
        <p:txBody>
          <a:bodyPr/>
          <a:lstStyle/>
          <a:p>
            <a:pPr marL="0" lvl="0" indent="0">
              <a:buNone/>
            </a:pPr>
            <a:r>
              <a:rPr lang="en-US" b="1" dirty="0">
                <a:latin typeface="Calibri" panose="020F0502020204030204" pitchFamily="34" charset="0"/>
                <a:ea typeface="Calibri" panose="020F0502020204030204" pitchFamily="34" charset="0"/>
                <a:cs typeface="Times New Roman" panose="02020603050405020304" pitchFamily="18" charset="0"/>
              </a:rPr>
              <a:t>No collection changes</a:t>
            </a:r>
          </a:p>
          <a:p>
            <a:pPr marL="0" lvl="0" indent="0">
              <a:buNone/>
            </a:pPr>
            <a:r>
              <a:rPr lang="en-US" dirty="0">
                <a:latin typeface="Calibri" panose="020F0502020204030204" pitchFamily="34" charset="0"/>
                <a:ea typeface="Calibri" panose="020F0502020204030204" pitchFamily="34" charset="0"/>
                <a:cs typeface="Times New Roman" panose="02020603050405020304" pitchFamily="18" charset="0"/>
              </a:rPr>
              <a:t>Only changes are the SSID Core field changes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2195706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a:t>
            </a:r>
          </a:p>
        </p:txBody>
      </p:sp>
      <p:sp>
        <p:nvSpPr>
          <p:cNvPr id="2" name="Content Placeholder 1"/>
          <p:cNvSpPr>
            <a:spLocks noGrp="1"/>
          </p:cNvSpPr>
          <p:nvPr>
            <p:ph idx="1"/>
          </p:nvPr>
        </p:nvSpPr>
        <p:spPr>
          <a:xfrm>
            <a:off x="717176" y="1825625"/>
            <a:ext cx="10939364" cy="4109010"/>
          </a:xfrm>
        </p:spPr>
        <p:txBody>
          <a:bodyPr>
            <a:normAutofit/>
          </a:bodyPr>
          <a:lstStyle/>
          <a:p>
            <a:pPr marL="228594" lvl="0" indent="-228594" defTabSz="914377"/>
            <a:r>
              <a:rPr lang="en-US" sz="2600" dirty="0"/>
              <a:t>Miscounting Days</a:t>
            </a:r>
          </a:p>
          <a:p>
            <a:pPr marL="685783" lvl="1" indent="-228594" defTabSz="914377"/>
            <a:r>
              <a:rPr lang="en-US" sz="2600" dirty="0"/>
              <a:t>Counting business or calendar days rather than school days</a:t>
            </a:r>
          </a:p>
          <a:p>
            <a:pPr marL="685783" lvl="1" indent="-228594" defTabSz="914377"/>
            <a:r>
              <a:rPr lang="en-US" sz="2600" dirty="0"/>
              <a:t>Counting holidays, winter or spring break</a:t>
            </a:r>
          </a:p>
          <a:p>
            <a:pPr marL="685783" lvl="1" indent="-228594" defTabSz="914377"/>
            <a:r>
              <a:rPr lang="en-US" sz="2600" dirty="0"/>
              <a:t>Relying on SIS to calculate days (spot check to ensure accuracy)</a:t>
            </a:r>
          </a:p>
          <a:p>
            <a:pPr marL="685783" lvl="1" indent="-228594" defTabSz="914377"/>
            <a:r>
              <a:rPr lang="en-US" sz="2600" dirty="0"/>
              <a:t>Timeline days not aligning with Consent and Determination dates</a:t>
            </a:r>
          </a:p>
          <a:p>
            <a:pPr marL="228594" lvl="0" indent="-228594" defTabSz="914377"/>
            <a:r>
              <a:rPr lang="en-US" sz="2600" dirty="0"/>
              <a:t>Eligibility date on Child Find differs from Child Count</a:t>
            </a:r>
          </a:p>
          <a:p>
            <a:pPr marL="228594" indent="-228594" defTabSz="914377"/>
            <a:r>
              <a:rPr lang="en-US" sz="2600" dirty="0"/>
              <a:t>Records with comment indicating timeline met</a:t>
            </a:r>
          </a:p>
          <a:p>
            <a:pPr marL="228594" lvl="0" indent="-228594" defTabSz="914377"/>
            <a:r>
              <a:rPr lang="en-US" sz="2600" dirty="0"/>
              <a:t>Duplicate records</a:t>
            </a:r>
          </a:p>
          <a:p>
            <a:pPr marL="0" indent="-11" defTabSz="914377">
              <a:buNone/>
            </a:pPr>
            <a:endParaRPr lang="en-US" sz="2600" dirty="0">
              <a:solidFill>
                <a:schemeClr val="accent6">
                  <a:lumMod val="50000"/>
                </a:schemeClr>
              </a:solidFill>
            </a:endParaRPr>
          </a:p>
          <a:p>
            <a:pPr marL="457189" lvl="1" indent="0" defTabSz="914377">
              <a:buNone/>
            </a:pPr>
            <a:endParaRPr lang="en-US" sz="26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spTree>
    <p:extLst>
      <p:ext uri="{BB962C8B-B14F-4D97-AF65-F5344CB8AC3E}">
        <p14:creationId xmlns:p14="http://schemas.microsoft.com/office/powerpoint/2010/main" val="1059871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Today’s Agenda</a:t>
            </a:r>
          </a:p>
        </p:txBody>
      </p:sp>
      <p:sp>
        <p:nvSpPr>
          <p:cNvPr id="6" name="Content Placeholder 5"/>
          <p:cNvSpPr>
            <a:spLocks noGrp="1"/>
          </p:cNvSpPr>
          <p:nvPr>
            <p:ph idx="1"/>
          </p:nvPr>
        </p:nvSpPr>
        <p:spPr/>
        <p:txBody>
          <a:bodyPr/>
          <a:lstStyle/>
          <a:p>
            <a:r>
              <a:rPr lang="en-US" dirty="0"/>
              <a:t>Welcome!</a:t>
            </a:r>
          </a:p>
          <a:p>
            <a:r>
              <a:rPr lang="en-US" dirty="0"/>
              <a:t>Special Education Child Find</a:t>
            </a:r>
          </a:p>
          <a:p>
            <a:r>
              <a:rPr lang="en-US" dirty="0"/>
              <a:t>June Special Education Exit</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383374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 Evaluations</a:t>
            </a:r>
          </a:p>
        </p:txBody>
      </p:sp>
      <p:sp>
        <p:nvSpPr>
          <p:cNvPr id="2" name="Content Placeholder 1"/>
          <p:cNvSpPr>
            <a:spLocks noGrp="1"/>
          </p:cNvSpPr>
          <p:nvPr>
            <p:ph idx="1"/>
          </p:nvPr>
        </p:nvSpPr>
        <p:spPr>
          <a:xfrm>
            <a:off x="717176" y="1825625"/>
            <a:ext cx="10939364" cy="4109010"/>
          </a:xfrm>
        </p:spPr>
        <p:txBody>
          <a:bodyPr>
            <a:normAutofit/>
          </a:bodyPr>
          <a:lstStyle/>
          <a:p>
            <a:pPr marL="228594" lvl="0" indent="-228594" defTabSz="914377"/>
            <a:r>
              <a:rPr lang="en-US" sz="2600" dirty="0"/>
              <a:t>Evaluation completed in one day</a:t>
            </a:r>
          </a:p>
          <a:p>
            <a:pPr marL="228594" lvl="0" indent="-228594" defTabSz="914377"/>
            <a:r>
              <a:rPr lang="en-US" sz="2600" dirty="0"/>
              <a:t>EI and ECSE evaluations at same time</a:t>
            </a:r>
          </a:p>
          <a:p>
            <a:pPr marL="228594" lvl="0" indent="-228594" defTabSz="914377"/>
            <a:r>
              <a:rPr lang="en-US" sz="2600" dirty="0"/>
              <a:t>Start Stops</a:t>
            </a:r>
          </a:p>
          <a:p>
            <a:pPr marL="228594" indent="-228594" defTabSz="914377"/>
            <a:r>
              <a:rPr lang="en-US" sz="2600" dirty="0"/>
              <a:t>Re-evaluations submitted as Child Find records</a:t>
            </a:r>
          </a:p>
          <a:p>
            <a:pPr marL="457189" lvl="1" indent="0" defTabSz="914377">
              <a:buNone/>
            </a:pPr>
            <a:endParaRPr lang="en-US" sz="26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20</a:t>
            </a:fld>
            <a:endParaRPr lang="en-US" dirty="0"/>
          </a:p>
        </p:txBody>
      </p:sp>
    </p:spTree>
    <p:extLst>
      <p:ext uri="{BB962C8B-B14F-4D97-AF65-F5344CB8AC3E}">
        <p14:creationId xmlns:p14="http://schemas.microsoft.com/office/powerpoint/2010/main" val="3583596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 Coding</a:t>
            </a:r>
          </a:p>
        </p:txBody>
      </p:sp>
      <p:sp>
        <p:nvSpPr>
          <p:cNvPr id="2" name="Content Placeholder 1"/>
          <p:cNvSpPr>
            <a:spLocks noGrp="1"/>
          </p:cNvSpPr>
          <p:nvPr>
            <p:ph idx="1"/>
          </p:nvPr>
        </p:nvSpPr>
        <p:spPr>
          <a:xfrm>
            <a:off x="717176" y="1825625"/>
            <a:ext cx="10939364" cy="4314168"/>
          </a:xfrm>
        </p:spPr>
        <p:txBody>
          <a:bodyPr>
            <a:normAutofit/>
          </a:bodyPr>
          <a:lstStyle/>
          <a:p>
            <a:pPr marL="228594" lvl="0" indent="-228594" defTabSz="914377"/>
            <a:r>
              <a:rPr lang="en-US" sz="2600" dirty="0"/>
              <a:t>Records with Code 2 but comment not sufficient</a:t>
            </a:r>
          </a:p>
          <a:p>
            <a:pPr marL="685794" lvl="1" indent="-228594" defTabSz="914377"/>
            <a:r>
              <a:rPr lang="en-US" sz="2600" dirty="0"/>
              <a:t>Calendar issues</a:t>
            </a:r>
          </a:p>
          <a:p>
            <a:pPr marL="685794" lvl="1" indent="-228594" defTabSz="914377"/>
            <a:r>
              <a:rPr lang="en-US" sz="2600" dirty="0"/>
              <a:t>Issues scheduling Determination Meeting</a:t>
            </a:r>
          </a:p>
          <a:p>
            <a:pPr marL="685794" lvl="1" indent="-228594" defTabSz="914377"/>
            <a:r>
              <a:rPr lang="en-US" sz="2600" dirty="0"/>
              <a:t>Illness/absences without number of days</a:t>
            </a:r>
          </a:p>
          <a:p>
            <a:pPr marL="685794" lvl="1" indent="-228594" defTabSz="914377"/>
            <a:r>
              <a:rPr lang="en-US" sz="2600" dirty="0"/>
              <a:t>Inability to schedule evaluation without number of attempts</a:t>
            </a:r>
          </a:p>
          <a:p>
            <a:pPr marL="228594" lvl="0" indent="-228594" defTabSz="914377"/>
            <a:r>
              <a:rPr lang="en-US" sz="2600" dirty="0"/>
              <a:t>English Learner Flag not matching Fall ADM</a:t>
            </a:r>
          </a:p>
          <a:p>
            <a:pPr marL="228594" lvl="0" indent="-228594" defTabSz="914377"/>
            <a:r>
              <a:rPr lang="en-US" sz="2600" dirty="0"/>
              <a:t>Code 6 comment insufficient</a:t>
            </a:r>
          </a:p>
          <a:p>
            <a:pPr marL="228594" lvl="0" indent="-228594" defTabSz="914377"/>
            <a:r>
              <a:rPr lang="en-US" sz="2600" dirty="0"/>
              <a:t>Failure to recode or change comment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755885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Child Find – Comment Guidance</a:t>
            </a:r>
          </a:p>
        </p:txBody>
      </p:sp>
      <p:graphicFrame>
        <p:nvGraphicFramePr>
          <p:cNvPr id="7" name="Content Placeholder 1" descr="SmartArt table containing information regarding child find problem areas. ">
            <a:extLst>
              <a:ext uri="{FF2B5EF4-FFF2-40B4-BE49-F238E27FC236}">
                <a16:creationId xmlns:a16="http://schemas.microsoft.com/office/drawing/2014/main" id="{612BBF4F-ACEC-5829-57B5-B9EB1FDE3B73}"/>
              </a:ext>
            </a:extLst>
          </p:cNvPr>
          <p:cNvGraphicFramePr>
            <a:graphicFrameLocks noGrp="1"/>
          </p:cNvGraphicFramePr>
          <p:nvPr>
            <p:ph idx="1"/>
            <p:extLst>
              <p:ext uri="{D42A27DB-BD31-4B8C-83A1-F6EECF244321}">
                <p14:modId xmlns:p14="http://schemas.microsoft.com/office/powerpoint/2010/main" val="4228390315"/>
              </p:ext>
            </p:extLst>
          </p:nvPr>
        </p:nvGraphicFramePr>
        <p:xfrm>
          <a:off x="717176" y="1825625"/>
          <a:ext cx="10784542" cy="4109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descr="SmartArt table containing information regarding child find problem areas. ">
            <a:extLst>
              <a:ext uri="{FF2B5EF4-FFF2-40B4-BE49-F238E27FC236}">
                <a16:creationId xmlns:a16="http://schemas.microsoft.com/office/drawing/2014/main" id="{F0A46026-2DC2-7590-7E8F-7B654AB57DFA}"/>
              </a:ext>
            </a:extLst>
          </p:cNvPr>
          <p:cNvGrpSpPr/>
          <p:nvPr/>
        </p:nvGrpSpPr>
        <p:grpSpPr>
          <a:xfrm>
            <a:off x="1753214" y="1825625"/>
            <a:ext cx="7939426" cy="863492"/>
            <a:chOff x="997333" y="1083075"/>
            <a:chExt cx="4853043" cy="863492"/>
          </a:xfrm>
        </p:grpSpPr>
        <p:sp>
          <p:nvSpPr>
            <p:cNvPr id="8" name="Rectangle 7">
              <a:extLst>
                <a:ext uri="{FF2B5EF4-FFF2-40B4-BE49-F238E27FC236}">
                  <a16:creationId xmlns:a16="http://schemas.microsoft.com/office/drawing/2014/main" id="{7F63A65C-1A76-4353-684C-8B956F503841}"/>
                </a:ext>
              </a:extLst>
            </p:cNvPr>
            <p:cNvSpPr/>
            <p:nvPr/>
          </p:nvSpPr>
          <p:spPr>
            <a:xfrm>
              <a:off x="997333" y="1083075"/>
              <a:ext cx="4853043" cy="86349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1A182C1D-EB89-9BBC-3EA3-511DDF157D2F}"/>
                </a:ext>
              </a:extLst>
            </p:cNvPr>
            <p:cNvSpPr txBox="1"/>
            <p:nvPr/>
          </p:nvSpPr>
          <p:spPr>
            <a:xfrm>
              <a:off x="997333" y="1083075"/>
              <a:ext cx="4853043" cy="8634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386" tIns="91386" rIns="91386" bIns="91386" numCol="1" spcCol="1270" anchor="ctr" anchorCtr="0">
              <a:noAutofit/>
            </a:bodyPr>
            <a:lstStyle/>
            <a:p>
              <a:pPr marL="0" lvl="0" indent="0" algn="l" defTabSz="933450">
                <a:lnSpc>
                  <a:spcPct val="100000"/>
                </a:lnSpc>
                <a:spcBef>
                  <a:spcPct val="0"/>
                </a:spcBef>
                <a:spcAft>
                  <a:spcPct val="35000"/>
                </a:spcAft>
                <a:buNone/>
              </a:pPr>
              <a:r>
                <a:rPr lang="en-US" sz="2100" kern="1200" dirty="0"/>
                <a:t>Comments Required for Codes 2, 5 and 6</a:t>
              </a:r>
            </a:p>
          </p:txBody>
        </p:sp>
      </p:grpSp>
      <p:sp>
        <p:nvSpPr>
          <p:cNvPr id="10" name="TextBox 9">
            <a:extLst>
              <a:ext uri="{FF2B5EF4-FFF2-40B4-BE49-F238E27FC236}">
                <a16:creationId xmlns:a16="http://schemas.microsoft.com/office/drawing/2014/main" id="{9CDA8514-3F0A-41B4-6C1D-A0E7678DA568}"/>
              </a:ext>
            </a:extLst>
          </p:cNvPr>
          <p:cNvSpPr txBox="1"/>
          <p:nvPr/>
        </p:nvSpPr>
        <p:spPr>
          <a:xfrm>
            <a:off x="5428091" y="2805153"/>
            <a:ext cx="5950226" cy="8634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386" tIns="91386" rIns="91386" bIns="91386" numCol="1" spcCol="1270" anchor="ctr" anchorCtr="0">
            <a:noAutofit/>
          </a:bodyPr>
          <a:lstStyle/>
          <a:p>
            <a:pPr lvl="0">
              <a:lnSpc>
                <a:spcPct val="100000"/>
              </a:lnSpc>
            </a:pPr>
            <a:r>
              <a:rPr lang="en-US" dirty="0"/>
              <a:t>Include an explanatory comment</a:t>
            </a:r>
          </a:p>
          <a:p>
            <a:pPr lvl="0">
              <a:lnSpc>
                <a:spcPct val="100000"/>
              </a:lnSpc>
            </a:pPr>
            <a:r>
              <a:rPr lang="en-US" dirty="0"/>
              <a:t>Must be based on not having access to the student to test</a:t>
            </a:r>
          </a:p>
        </p:txBody>
      </p:sp>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22</a:t>
            </a:fld>
            <a:endParaRPr lang="en-US"/>
          </a:p>
        </p:txBody>
      </p:sp>
    </p:spTree>
    <p:extLst>
      <p:ext uri="{BB962C8B-B14F-4D97-AF65-F5344CB8AC3E}">
        <p14:creationId xmlns:p14="http://schemas.microsoft.com/office/powerpoint/2010/main" val="1200154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Child Find Resources</a:t>
            </a:r>
          </a:p>
        </p:txBody>
      </p:sp>
      <p:sp>
        <p:nvSpPr>
          <p:cNvPr id="2" name="Content Placeholder 1"/>
          <p:cNvSpPr>
            <a:spLocks noGrp="1"/>
          </p:cNvSpPr>
          <p:nvPr>
            <p:ph idx="1"/>
          </p:nvPr>
        </p:nvSpPr>
        <p:spPr>
          <a:xfrm>
            <a:off x="717176" y="1825625"/>
            <a:ext cx="10784542" cy="2654935"/>
          </a:xfrm>
        </p:spPr>
        <p:txBody>
          <a:bodyPr/>
          <a:lstStyle/>
          <a:p>
            <a:pPr marL="0" indent="0" algn="ctr">
              <a:spcAft>
                <a:spcPts val="1200"/>
              </a:spcAft>
              <a:buNone/>
            </a:pPr>
            <a:r>
              <a:rPr lang="en-US" dirty="0">
                <a:hlinkClick r:id="rId3"/>
              </a:rPr>
              <a:t>Child Find (Indicator 11) Collection</a:t>
            </a:r>
            <a:endParaRPr lang="en-US" dirty="0"/>
          </a:p>
          <a:p>
            <a:r>
              <a:rPr lang="en-US" dirty="0"/>
              <a:t>Manual</a:t>
            </a:r>
          </a:p>
          <a:p>
            <a:r>
              <a:rPr lang="en-US" dirty="0"/>
              <a:t>Q &amp; A</a:t>
            </a:r>
          </a:p>
          <a:p>
            <a:r>
              <a:rPr lang="en-US" dirty="0"/>
              <a:t>User Guides</a:t>
            </a:r>
          </a:p>
          <a:p>
            <a:r>
              <a:rPr lang="en-US" dirty="0"/>
              <a:t>Past Trainings</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spTree>
    <p:extLst>
      <p:ext uri="{BB962C8B-B14F-4D97-AF65-F5344CB8AC3E}">
        <p14:creationId xmlns:p14="http://schemas.microsoft.com/office/powerpoint/2010/main" val="250015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Child Find Contacts</a:t>
            </a:r>
          </a:p>
        </p:txBody>
      </p:sp>
      <p:sp>
        <p:nvSpPr>
          <p:cNvPr id="2" name="Content Placeholder 1"/>
          <p:cNvSpPr>
            <a:spLocks noGrp="1"/>
          </p:cNvSpPr>
          <p:nvPr>
            <p:ph idx="1"/>
          </p:nvPr>
        </p:nvSpPr>
        <p:spPr/>
        <p:txBody>
          <a:bodyPr>
            <a:normAutofit/>
          </a:bodyPr>
          <a:lstStyle/>
          <a:p>
            <a:pPr marL="0" indent="0">
              <a:spcAft>
                <a:spcPts val="1000"/>
              </a:spcAft>
              <a:buNone/>
            </a:pPr>
            <a:r>
              <a:rPr lang="en-US" dirty="0"/>
              <a:t>Contact for content questions:</a:t>
            </a:r>
          </a:p>
          <a:p>
            <a:pPr defTabSz="1030288">
              <a:tabLst>
                <a:tab pos="2981325" algn="l"/>
                <a:tab pos="5430838" algn="l"/>
              </a:tabLst>
            </a:pPr>
            <a:r>
              <a:rPr lang="en-US" dirty="0"/>
              <a:t>Cherisse Gordon	503-428-7080	</a:t>
            </a:r>
            <a:r>
              <a:rPr lang="en-US" dirty="0">
                <a:hlinkClick r:id="rId3"/>
              </a:rPr>
              <a:t>cherisse.gordon@ode.oregon.gov</a:t>
            </a:r>
            <a:endParaRPr lang="en-US" dirty="0"/>
          </a:p>
          <a:p>
            <a:endParaRPr lang="en-US" dirty="0"/>
          </a:p>
          <a:p>
            <a:pPr marL="0" indent="0">
              <a:spcAft>
                <a:spcPts val="1000"/>
              </a:spcAft>
              <a:buNone/>
            </a:pPr>
            <a:r>
              <a:rPr lang="en-US" dirty="0"/>
              <a:t>Contact for collection/submission questions:</a:t>
            </a:r>
          </a:p>
          <a:p>
            <a:pPr defTabSz="1011238">
              <a:tabLst>
                <a:tab pos="2981325" algn="l"/>
                <a:tab pos="5486400" algn="l"/>
              </a:tabLst>
            </a:pPr>
            <a:r>
              <a:rPr lang="en-US" dirty="0"/>
              <a:t>Jackie McKim 	971-240-0234	</a:t>
            </a:r>
            <a:r>
              <a:rPr lang="en-US" dirty="0">
                <a:hlinkClick r:id="rId4"/>
              </a:rPr>
              <a:t>jackie.mckim@ode.oregon.gov</a:t>
            </a:r>
            <a:endParaRPr lang="en-US" dirty="0"/>
          </a:p>
          <a:p>
            <a:pPr defTabSz="1011238">
              <a:tabLst>
                <a:tab pos="2981325" algn="l"/>
                <a:tab pos="5486400" algn="l"/>
              </a:tabLst>
            </a:pPr>
            <a:r>
              <a:rPr lang="en-US" dirty="0"/>
              <a:t>Cynthia Garton	503-508-7492	</a:t>
            </a:r>
            <a:r>
              <a:rPr lang="en-US" dirty="0">
                <a:hlinkClick r:id="rId5"/>
              </a:rPr>
              <a:t>cynthia.garton@ode.oregon.gov</a:t>
            </a:r>
            <a:endParaRPr lang="en-US" dirty="0"/>
          </a:p>
          <a:p>
            <a:pPr defTabSz="1011238">
              <a:tabLst>
                <a:tab pos="2981325" algn="l"/>
                <a:tab pos="5486400" algn="l"/>
              </a:tabLst>
            </a:pPr>
            <a:r>
              <a:rPr lang="en-US" dirty="0"/>
              <a:t>Maxwell Swope	971-208-0259	</a:t>
            </a:r>
            <a:r>
              <a:rPr lang="en-US" dirty="0">
                <a:hlinkClick r:id="rId6"/>
              </a:rPr>
              <a:t>maxwell.swope@ode.oregon.gov</a:t>
            </a:r>
            <a:endParaRPr lang="en-US" dirty="0"/>
          </a:p>
          <a:p>
            <a:pPr defTabSz="1011238">
              <a:tabLst>
                <a:tab pos="2981325" algn="l"/>
                <a:tab pos="5486400" algn="l"/>
              </a:tabLst>
            </a:pPr>
            <a:r>
              <a:rPr lang="en-US" dirty="0"/>
              <a:t>Amanda Claycomb	503-931-8003	</a:t>
            </a:r>
            <a:r>
              <a:rPr lang="en-US" dirty="0">
                <a:hlinkClick r:id="rId7"/>
              </a:rPr>
              <a:t>amanda.claycomb@ode.oregon.gov</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dirty="0"/>
          </a:p>
        </p:txBody>
      </p:sp>
    </p:spTree>
    <p:extLst>
      <p:ext uri="{BB962C8B-B14F-4D97-AF65-F5344CB8AC3E}">
        <p14:creationId xmlns:p14="http://schemas.microsoft.com/office/powerpoint/2010/main" val="2798102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chor="b">
            <a:normAutofit/>
          </a:bodyPr>
          <a:lstStyle/>
          <a:p>
            <a:pPr algn="ctr"/>
            <a:r>
              <a:rPr lang="en-US" dirty="0"/>
              <a:t>Questions?</a:t>
            </a:r>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25</a:t>
            </a:fld>
            <a:endParaRPr kumimoji="0" lang="en-US" b="0" i="0" u="none" strike="noStrike" kern="1200" cap="none" spc="0" normalizeH="0" baseline="0" noProof="0">
              <a:ln>
                <a:noFill/>
              </a:ln>
              <a:effectLst/>
              <a:uLnTx/>
              <a:uFillTx/>
            </a:endParaRPr>
          </a:p>
        </p:txBody>
      </p:sp>
      <p:pic>
        <p:nvPicPr>
          <p:cNvPr id="2" name="Picture 1" descr="Three question marks">
            <a:extLst>
              <a:ext uri="{FF2B5EF4-FFF2-40B4-BE49-F238E27FC236}">
                <a16:creationId xmlns:a16="http://schemas.microsoft.com/office/drawing/2014/main" id="{B2D8A7B0-3805-34F0-CE82-54E0AD6E591E}"/>
              </a:ext>
            </a:extLst>
          </p:cNvPr>
          <p:cNvPicPr>
            <a:picLocks noChangeAspect="1"/>
          </p:cNvPicPr>
          <p:nvPr/>
        </p:nvPicPr>
        <p:blipFill rotWithShape="1">
          <a:blip r:embed="rId3">
            <a:extLst>
              <a:ext uri="{28A0092B-C50C-407E-A947-70E740481C1C}">
                <a14:useLocalDpi xmlns:a14="http://schemas.microsoft.com/office/drawing/2010/main" val="0"/>
              </a:ext>
            </a:extLst>
          </a:blip>
          <a:srcRect l="-6137" r="6375"/>
          <a:stretch/>
        </p:blipFill>
        <p:spPr>
          <a:xfrm>
            <a:off x="-575088" y="1608481"/>
            <a:ext cx="12565983" cy="5063988"/>
          </a:xfrm>
          <a:prstGeom prst="rect">
            <a:avLst/>
          </a:prstGeom>
        </p:spPr>
      </p:pic>
    </p:spTree>
    <p:extLst>
      <p:ext uri="{BB962C8B-B14F-4D97-AF65-F5344CB8AC3E}">
        <p14:creationId xmlns:p14="http://schemas.microsoft.com/office/powerpoint/2010/main" val="4162802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June Special Education Exit</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3640385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June Special Education Exit Dates</a:t>
            </a:r>
          </a:p>
        </p:txBody>
      </p:sp>
      <p:sp>
        <p:nvSpPr>
          <p:cNvPr id="3" name="Content Placeholder 2"/>
          <p:cNvSpPr>
            <a:spLocks noGrp="1"/>
          </p:cNvSpPr>
          <p:nvPr>
            <p:ph sz="half" idx="4294967295"/>
          </p:nvPr>
        </p:nvSpPr>
        <p:spPr>
          <a:xfrm>
            <a:off x="1918952" y="2362647"/>
            <a:ext cx="3378200" cy="1690688"/>
          </a:xfrm>
          <a:prstGeom prst="rect">
            <a:avLst/>
          </a:prstGeom>
        </p:spPr>
        <p:txBody>
          <a:bodyPr>
            <a:normAutofit/>
          </a:bodyPr>
          <a:lstStyle/>
          <a:p>
            <a:pPr marL="0" indent="0" algn="ctr">
              <a:buNone/>
            </a:pPr>
            <a:r>
              <a:rPr lang="en-US" b="1" dirty="0"/>
              <a:t>Collection</a:t>
            </a:r>
          </a:p>
          <a:p>
            <a:r>
              <a:rPr lang="en-US" dirty="0"/>
              <a:t>Opens: 5/29/2025</a:t>
            </a:r>
          </a:p>
          <a:p>
            <a:r>
              <a:rPr lang="en-US" dirty="0"/>
              <a:t>Closes: 7/11/2025</a:t>
            </a:r>
            <a:endParaRPr lang="en-US" dirty="0">
              <a:solidFill>
                <a:srgbClr val="FF0000"/>
              </a:solidFill>
            </a:endParaRPr>
          </a:p>
        </p:txBody>
      </p:sp>
      <p:sp>
        <p:nvSpPr>
          <p:cNvPr id="4" name="Content Placeholder 3"/>
          <p:cNvSpPr>
            <a:spLocks noGrp="1"/>
          </p:cNvSpPr>
          <p:nvPr>
            <p:ph sz="quarter" idx="4294967295"/>
          </p:nvPr>
        </p:nvSpPr>
        <p:spPr>
          <a:xfrm>
            <a:off x="6483573" y="2362647"/>
            <a:ext cx="3209925" cy="1690688"/>
          </a:xfrm>
          <a:prstGeom prst="rect">
            <a:avLst/>
          </a:prstGeom>
        </p:spPr>
        <p:txBody>
          <a:bodyPr>
            <a:normAutofit/>
          </a:bodyPr>
          <a:lstStyle/>
          <a:p>
            <a:pPr marL="0" indent="0" algn="ctr">
              <a:buNone/>
            </a:pPr>
            <a:r>
              <a:rPr lang="en-US" b="1" dirty="0"/>
              <a:t>Review</a:t>
            </a:r>
            <a:r>
              <a:rPr lang="en-US" sz="2400" b="1" dirty="0"/>
              <a:t> </a:t>
            </a:r>
            <a:r>
              <a:rPr lang="en-US" b="1" dirty="0"/>
              <a:t>Window</a:t>
            </a:r>
          </a:p>
          <a:p>
            <a:r>
              <a:rPr lang="en-US" dirty="0"/>
              <a:t>Opens: 8/21/2025</a:t>
            </a:r>
          </a:p>
          <a:p>
            <a:r>
              <a:rPr lang="en-US" dirty="0"/>
              <a:t>Closes: 9/15/2025 </a:t>
            </a:r>
            <a:endParaRPr lang="en-US" dirty="0">
              <a:solidFill>
                <a:srgbClr val="FF0000"/>
              </a:solidFill>
            </a:endParaRPr>
          </a:p>
        </p:txBody>
      </p:sp>
      <p:sp>
        <p:nvSpPr>
          <p:cNvPr id="5" name="TextBox 4"/>
          <p:cNvSpPr txBox="1"/>
          <p:nvPr/>
        </p:nvSpPr>
        <p:spPr>
          <a:xfrm>
            <a:off x="3981069" y="4618482"/>
            <a:ext cx="4064254" cy="523220"/>
          </a:xfrm>
          <a:prstGeom prst="rect">
            <a:avLst/>
          </a:prstGeom>
          <a:noFill/>
        </p:spPr>
        <p:txBody>
          <a:bodyPr wrap="none" rtlCol="0">
            <a:spAutoFit/>
          </a:bodyPr>
          <a:lstStyle/>
          <a:p>
            <a:r>
              <a:rPr lang="en-US" sz="2800" dirty="0">
                <a:solidFill>
                  <a:prstClr val="black"/>
                </a:solidFill>
                <a:latin typeface="Calibri"/>
              </a:rPr>
              <a:t>Data Owner: Jackie McKim</a:t>
            </a:r>
          </a:p>
        </p:txBody>
      </p:sp>
      <p:sp>
        <p:nvSpPr>
          <p:cNvPr id="7" name="Footer Placeholder 6">
            <a:extLst>
              <a:ext uri="{FF2B5EF4-FFF2-40B4-BE49-F238E27FC236}">
                <a16:creationId xmlns:a16="http://schemas.microsoft.com/office/drawing/2014/main" id="{D3628439-ABF7-1B85-6244-33BB48FEC102}"/>
              </a:ext>
            </a:extLst>
          </p:cNvPr>
          <p:cNvSpPr>
            <a:spLocks noGrp="1"/>
          </p:cNvSpPr>
          <p:nvPr>
            <p:ph type="ftr" sz="quarter" idx="11"/>
          </p:nvPr>
        </p:nvSpPr>
        <p:spPr/>
        <p:txBody>
          <a:bodyPr/>
          <a:lstStyle/>
          <a:p>
            <a:r>
              <a:rPr lang="en-US"/>
              <a:t>Oregon Department of Education</a:t>
            </a:r>
            <a:endParaRPr lang="en-US" dirty="0"/>
          </a:p>
        </p:txBody>
      </p:sp>
      <p:sp>
        <p:nvSpPr>
          <p:cNvPr id="6" name="Slide Number Placeholder 5">
            <a:extLst>
              <a:ext uri="{FF2B5EF4-FFF2-40B4-BE49-F238E27FC236}">
                <a16:creationId xmlns:a16="http://schemas.microsoft.com/office/drawing/2014/main" id="{55D80BEC-59E9-5A62-43A0-1F1E652A0DFB}"/>
              </a:ext>
            </a:extLst>
          </p:cNvPr>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138135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a:t>
            </a:r>
          </a:p>
        </p:txBody>
      </p:sp>
      <p:sp>
        <p:nvSpPr>
          <p:cNvPr id="2" name="Content Placeholder 1"/>
          <p:cNvSpPr>
            <a:spLocks noGrp="1"/>
          </p:cNvSpPr>
          <p:nvPr>
            <p:ph idx="1"/>
          </p:nvPr>
        </p:nvSpPr>
        <p:spPr>
          <a:xfrm>
            <a:off x="717176" y="1825625"/>
            <a:ext cx="10784542" cy="2435479"/>
          </a:xfrm>
        </p:spPr>
        <p:txBody>
          <a:bodyPr/>
          <a:lstStyle/>
          <a:p>
            <a:pPr marL="0" indent="0">
              <a:buNone/>
            </a:pPr>
            <a:r>
              <a:rPr lang="en-US" b="1" dirty="0"/>
              <a:t>Report</a:t>
            </a:r>
          </a:p>
          <a:p>
            <a:r>
              <a:rPr lang="en-US" dirty="0"/>
              <a:t>Exit Records (E1, E2, E3) for students ages 0-21 who have exited Special Education </a:t>
            </a:r>
          </a:p>
          <a:p>
            <a:pPr lvl="1">
              <a:buFont typeface="Courier New" panose="02070309020205020404" pitchFamily="49" charset="0"/>
              <a:buChar char="o"/>
            </a:pPr>
            <a:r>
              <a:rPr lang="en-US" dirty="0"/>
              <a:t>Exception - PK and KG can’t report as dropped out</a:t>
            </a:r>
          </a:p>
          <a:p>
            <a:r>
              <a:rPr lang="en-US" dirty="0"/>
              <a:t>EI Students successfully transitioning to ECSE (A2)</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9586099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Who to Report</a:t>
            </a:r>
          </a:p>
        </p:txBody>
      </p:sp>
      <p:sp>
        <p:nvSpPr>
          <p:cNvPr id="2" name="Content Placeholder 1"/>
          <p:cNvSpPr>
            <a:spLocks noGrp="1"/>
          </p:cNvSpPr>
          <p:nvPr>
            <p:ph idx="1"/>
          </p:nvPr>
        </p:nvSpPr>
        <p:spPr>
          <a:xfrm>
            <a:off x="717176" y="1825625"/>
            <a:ext cx="10784542" cy="2380615"/>
          </a:xfrm>
        </p:spPr>
        <p:txBody>
          <a:bodyPr/>
          <a:lstStyle/>
          <a:p>
            <a:pPr marL="0" indent="0">
              <a:buNone/>
            </a:pPr>
            <a:r>
              <a:rPr lang="en-US" b="1" u="sng" dirty="0"/>
              <a:t>Report</a:t>
            </a:r>
            <a:r>
              <a:rPr lang="en-US" dirty="0"/>
              <a:t>:</a:t>
            </a:r>
          </a:p>
          <a:p>
            <a:r>
              <a:rPr lang="en-US" dirty="0"/>
              <a:t>EI children exiting Part C (E1)</a:t>
            </a:r>
          </a:p>
          <a:p>
            <a:r>
              <a:rPr lang="en-US" dirty="0"/>
              <a:t>EI children successfully transitioning to ECSE (A2)</a:t>
            </a:r>
          </a:p>
          <a:p>
            <a:r>
              <a:rPr lang="en-US" dirty="0"/>
              <a:t>ECSE children exiting special education or transitioning to School Age (E2)</a:t>
            </a:r>
          </a:p>
          <a:p>
            <a:r>
              <a:rPr lang="en-US" dirty="0"/>
              <a:t>School Age students exiting special education (E3)</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29</a:t>
            </a:fld>
            <a:endParaRPr lang="en-US" dirty="0"/>
          </a:p>
        </p:txBody>
      </p:sp>
    </p:spTree>
    <p:extLst>
      <p:ext uri="{BB962C8B-B14F-4D97-AF65-F5344CB8AC3E}">
        <p14:creationId xmlns:p14="http://schemas.microsoft.com/office/powerpoint/2010/main" val="1067600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C183D7F6-B498-43B3-948B-1728B52AA6E4}">
                <adec:decorative xmlns:adec="http://schemas.microsoft.com/office/drawing/2017/decorative" val="0"/>
              </a:ext>
            </a:extLst>
          </p:cNvPr>
          <p:cNvSpPr>
            <a:spLocks noGrp="1"/>
          </p:cNvSpPr>
          <p:nvPr>
            <p:ph type="title"/>
          </p:nvPr>
        </p:nvSpPr>
        <p:spPr>
          <a:xfrm>
            <a:off x="717176" y="468217"/>
            <a:ext cx="10784542" cy="1026460"/>
          </a:xfrm>
        </p:spPr>
        <p:txBody>
          <a:bodyPr>
            <a:normAutofit/>
          </a:bodyPr>
          <a:lstStyle/>
          <a:p>
            <a:r>
              <a:rPr lang="en-US" dirty="0"/>
              <a:t>What’s New - SSID Core Field Changes</a:t>
            </a:r>
          </a:p>
        </p:txBody>
      </p:sp>
      <p:sp>
        <p:nvSpPr>
          <p:cNvPr id="2" name="Content Placeholder 1"/>
          <p:cNvSpPr>
            <a:spLocks noGrp="1"/>
          </p:cNvSpPr>
          <p:nvPr>
            <p:ph idx="1"/>
          </p:nvPr>
        </p:nvSpPr>
        <p:spPr/>
        <p:txBody>
          <a:bodyPr>
            <a:normAutofit/>
          </a:bodyPr>
          <a:lstStyle/>
          <a:p>
            <a:pPr marL="0" lvl="0" indent="0">
              <a:buNone/>
            </a:pPr>
            <a:r>
              <a:rPr lang="en-US" dirty="0"/>
              <a:t>SSID Core Field changes for 2024-2025:</a:t>
            </a:r>
          </a:p>
          <a:p>
            <a:pPr lvl="0"/>
            <a:r>
              <a:rPr lang="en-US" dirty="0"/>
              <a:t>Data Element changes:</a:t>
            </a:r>
          </a:p>
          <a:p>
            <a:pPr lvl="1"/>
            <a:r>
              <a:rPr lang="en-US" dirty="0"/>
              <a:t>Rename American Indian Tribal Membership Code to Tribal Affiliation Code (</a:t>
            </a:r>
            <a:r>
              <a:rPr lang="en-US" dirty="0" err="1"/>
              <a:t>TrbAfflnCd</a:t>
            </a:r>
            <a:r>
              <a:rPr lang="en-US" dirty="0"/>
              <a:t>).</a:t>
            </a:r>
          </a:p>
          <a:p>
            <a:pPr lvl="0"/>
            <a:r>
              <a:rPr lang="en-US" dirty="0"/>
              <a:t>Language of Origin changes:</a:t>
            </a:r>
          </a:p>
          <a:p>
            <a:pPr lvl="1"/>
            <a:r>
              <a:rPr lang="en-US" dirty="0"/>
              <a:t>Add Dari (prs) code 6590</a:t>
            </a:r>
          </a:p>
          <a:p>
            <a:pPr lvl="1"/>
            <a:r>
              <a:rPr lang="en-US" dirty="0"/>
              <a:t>Add Krio (</a:t>
            </a:r>
            <a:r>
              <a:rPr lang="en-US" dirty="0" err="1"/>
              <a:t>kri</a:t>
            </a:r>
            <a:r>
              <a:rPr lang="en-US" dirty="0"/>
              <a:t>) code 7000</a:t>
            </a:r>
          </a:p>
          <a:p>
            <a:pPr marL="628650" lvl="1" indent="-171450">
              <a:buFont typeface="Arial" panose="020B0604020202020204" pitchFamily="34" charset="0"/>
              <a:buChar char="•"/>
            </a:pPr>
            <a:r>
              <a:rPr lang="en-US" dirty="0"/>
              <a:t>Update Pashto (pus), code 3720, to be Pashto/Pushto</a:t>
            </a:r>
          </a:p>
          <a:p>
            <a:pPr lvl="1"/>
            <a:r>
              <a:rPr lang="en-US" dirty="0"/>
              <a:t>Remove Aramaic (arc) code 0210</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072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What to Report</a:t>
            </a:r>
          </a:p>
        </p:txBody>
      </p:sp>
      <p:sp>
        <p:nvSpPr>
          <p:cNvPr id="2" name="Content Placeholder 1"/>
          <p:cNvSpPr>
            <a:spLocks noGrp="1"/>
          </p:cNvSpPr>
          <p:nvPr>
            <p:ph idx="1"/>
          </p:nvPr>
        </p:nvSpPr>
        <p:spPr>
          <a:xfrm>
            <a:off x="717176" y="1825625"/>
            <a:ext cx="10784542" cy="1941703"/>
          </a:xfrm>
        </p:spPr>
        <p:txBody>
          <a:bodyPr/>
          <a:lstStyle/>
          <a:p>
            <a:r>
              <a:rPr lang="en-US" dirty="0"/>
              <a:t>We are asking how the student left special education</a:t>
            </a:r>
          </a:p>
          <a:p>
            <a:r>
              <a:rPr lang="en-US" dirty="0"/>
              <a:t>If the student has moved and returned within the same year, you will not report an exited record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30</a:t>
            </a:fld>
            <a:endParaRPr lang="en-US" dirty="0"/>
          </a:p>
        </p:txBody>
      </p:sp>
    </p:spTree>
    <p:extLst>
      <p:ext uri="{BB962C8B-B14F-4D97-AF65-F5344CB8AC3E}">
        <p14:creationId xmlns:p14="http://schemas.microsoft.com/office/powerpoint/2010/main" val="385754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Exiting EI, ECSE and School Age</a:t>
            </a:r>
          </a:p>
        </p:txBody>
      </p:sp>
      <p:sp>
        <p:nvSpPr>
          <p:cNvPr id="2" name="Content Placeholder 1"/>
          <p:cNvSpPr>
            <a:spLocks noGrp="1"/>
          </p:cNvSpPr>
          <p:nvPr>
            <p:ph idx="1"/>
          </p:nvPr>
        </p:nvSpPr>
        <p:spPr>
          <a:xfrm>
            <a:off x="717176" y="2006825"/>
            <a:ext cx="6122035" cy="3504628"/>
          </a:xfrm>
        </p:spPr>
        <p:txBody>
          <a:bodyPr/>
          <a:lstStyle/>
          <a:p>
            <a:r>
              <a:rPr lang="en-US" dirty="0"/>
              <a:t>Counts must be unduplicated within a district</a:t>
            </a:r>
          </a:p>
          <a:p>
            <a:r>
              <a:rPr lang="en-US" dirty="0"/>
              <a:t>Do not exit if child has an active IFSP or IEP with the district or program at the end of reporting period (as of June 30, 2025)</a:t>
            </a:r>
          </a:p>
          <a:p>
            <a:r>
              <a:rPr lang="en-US" dirty="0"/>
              <a:t>Exit EI children for whom ECSE eligibility has not been made</a:t>
            </a:r>
          </a:p>
          <a:p>
            <a:r>
              <a:rPr lang="en-US" dirty="0"/>
              <a:t>Exit ECSE transitioning to Kindergarten, regardless of whether they are or are not eligible for school age services</a:t>
            </a:r>
          </a:p>
        </p:txBody>
      </p:sp>
      <p:pic>
        <p:nvPicPr>
          <p:cNvPr id="6" name="Picture 5" descr="Cat on bird bath, with text below: &quot;Contradictions, Yeah... that makes a lot of sense.&quot;"/>
          <p:cNvPicPr/>
          <p:nvPr/>
        </p:nvPicPr>
        <p:blipFill>
          <a:blip r:embed="rId3">
            <a:extLst>
              <a:ext uri="{28A0092B-C50C-407E-A947-70E740481C1C}">
                <a14:useLocalDpi xmlns:a14="http://schemas.microsoft.com/office/drawing/2010/main" val="0"/>
              </a:ext>
            </a:extLst>
          </a:blip>
          <a:srcRect/>
          <a:stretch>
            <a:fillRect/>
          </a:stretch>
        </p:blipFill>
        <p:spPr bwMode="auto">
          <a:xfrm>
            <a:off x="6839211" y="1835496"/>
            <a:ext cx="4793604" cy="4021267"/>
          </a:xfrm>
          <a:prstGeom prst="rect">
            <a:avLst/>
          </a:prstGeom>
          <a:noFill/>
          <a:ln>
            <a:noFill/>
          </a:ln>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31</a:t>
            </a:fld>
            <a:endParaRPr lang="en-US" dirty="0"/>
          </a:p>
        </p:txBody>
      </p:sp>
    </p:spTree>
    <p:extLst>
      <p:ext uri="{BB962C8B-B14F-4D97-AF65-F5344CB8AC3E}">
        <p14:creationId xmlns:p14="http://schemas.microsoft.com/office/powerpoint/2010/main" val="3371982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Codes for Exiting EI</a:t>
            </a:r>
          </a:p>
        </p:txBody>
      </p:sp>
      <p:sp>
        <p:nvSpPr>
          <p:cNvPr id="2" name="Content Placeholder 1"/>
          <p:cNvSpPr>
            <a:spLocks noGrp="1"/>
          </p:cNvSpPr>
          <p:nvPr>
            <p:ph idx="1"/>
          </p:nvPr>
        </p:nvSpPr>
        <p:spPr/>
        <p:txBody>
          <a:bodyPr>
            <a:normAutofit fontScale="92500" lnSpcReduction="20000"/>
          </a:bodyPr>
          <a:lstStyle/>
          <a:p>
            <a:pPr marL="0" indent="0">
              <a:buNone/>
            </a:pPr>
            <a:r>
              <a:rPr lang="en-US" dirty="0"/>
              <a:t>10  IFSP Completed Before Age 3</a:t>
            </a:r>
          </a:p>
          <a:p>
            <a:pPr marL="0" indent="0">
              <a:buNone/>
            </a:pPr>
            <a:r>
              <a:rPr lang="en-US" dirty="0"/>
              <a:t>11  Part B Eligibility Not Determined</a:t>
            </a:r>
          </a:p>
          <a:p>
            <a:pPr marL="0" indent="0">
              <a:buNone/>
            </a:pPr>
            <a:r>
              <a:rPr lang="en-US" dirty="0"/>
              <a:t>12  Not Eligible for Part B, Exited w/Referrals to other programs</a:t>
            </a:r>
          </a:p>
          <a:p>
            <a:pPr marL="0" indent="0">
              <a:buNone/>
            </a:pPr>
            <a:r>
              <a:rPr lang="en-US" dirty="0"/>
              <a:t>13  Not Eligible for Part B, Exited w/No Referrals</a:t>
            </a:r>
          </a:p>
          <a:p>
            <a:pPr marL="0" indent="0">
              <a:buNone/>
            </a:pPr>
            <a:r>
              <a:rPr lang="en-US" dirty="0"/>
              <a:t>15  Deceased</a:t>
            </a:r>
          </a:p>
          <a:p>
            <a:pPr marL="0" indent="0">
              <a:buNone/>
            </a:pPr>
            <a:r>
              <a:rPr lang="en-US" dirty="0"/>
              <a:t>16  Moved within Oregon</a:t>
            </a:r>
          </a:p>
          <a:p>
            <a:pPr marL="0" indent="0">
              <a:buNone/>
            </a:pPr>
            <a:r>
              <a:rPr lang="en-US" dirty="0"/>
              <a:t>17  Moved Out of State</a:t>
            </a:r>
          </a:p>
          <a:p>
            <a:pPr marL="0" indent="0">
              <a:buNone/>
            </a:pPr>
            <a:r>
              <a:rPr lang="en-US" dirty="0"/>
              <a:t>18  Withdrawal by Parent (or guardian)</a:t>
            </a:r>
          </a:p>
          <a:p>
            <a:pPr marL="0" indent="0">
              <a:buNone/>
            </a:pPr>
            <a:r>
              <a:rPr lang="en-US" dirty="0"/>
              <a:t>19  Contacts Unsuccessful</a:t>
            </a:r>
          </a:p>
          <a:p>
            <a:endParaRPr lang="en-US" dirty="0"/>
          </a:p>
          <a:p>
            <a:pPr marL="0" indent="0">
              <a:buNone/>
            </a:pPr>
            <a:r>
              <a:rPr lang="en-US" i="1" dirty="0"/>
              <a:t>Please see the Process and Content Manual for details associated with the codes listed above.</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32</a:t>
            </a:fld>
            <a:endParaRPr lang="en-US" dirty="0"/>
          </a:p>
        </p:txBody>
      </p:sp>
    </p:spTree>
    <p:extLst>
      <p:ext uri="{BB962C8B-B14F-4D97-AF65-F5344CB8AC3E}">
        <p14:creationId xmlns:p14="http://schemas.microsoft.com/office/powerpoint/2010/main" val="3161923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Codes for Exiting ECSE</a:t>
            </a:r>
          </a:p>
        </p:txBody>
      </p:sp>
      <p:sp>
        <p:nvSpPr>
          <p:cNvPr id="2" name="Content Placeholder 1"/>
          <p:cNvSpPr>
            <a:spLocks noGrp="1"/>
          </p:cNvSpPr>
          <p:nvPr>
            <p:ph idx="1"/>
          </p:nvPr>
        </p:nvSpPr>
        <p:spPr/>
        <p:txBody>
          <a:bodyPr>
            <a:normAutofit fontScale="85000" lnSpcReduction="20000"/>
          </a:bodyPr>
          <a:lstStyle/>
          <a:p>
            <a:pPr marL="0" indent="0">
              <a:buNone/>
            </a:pPr>
            <a:r>
              <a:rPr lang="en-US" dirty="0"/>
              <a:t>20  School Age (5+) Part B Eligible</a:t>
            </a:r>
          </a:p>
          <a:p>
            <a:pPr marL="0" indent="0">
              <a:buNone/>
            </a:pPr>
            <a:r>
              <a:rPr lang="en-US" dirty="0"/>
              <a:t>21  School Age Eligibility Not Determined</a:t>
            </a:r>
          </a:p>
          <a:p>
            <a:pPr marL="0" indent="0">
              <a:buNone/>
            </a:pPr>
            <a:r>
              <a:rPr lang="en-US" dirty="0"/>
              <a:t>22  Not Eligible for School Age Services, Exited w/Referrals</a:t>
            </a:r>
          </a:p>
          <a:p>
            <a:pPr marL="0" indent="0">
              <a:buNone/>
            </a:pPr>
            <a:r>
              <a:rPr lang="en-US" dirty="0"/>
              <a:t>23  Not Eligible for School Age Services, Exited w/No Referrals</a:t>
            </a:r>
          </a:p>
          <a:p>
            <a:pPr marL="0" indent="0">
              <a:buNone/>
            </a:pPr>
            <a:r>
              <a:rPr lang="en-US" dirty="0"/>
              <a:t>24  No Longer Eligible for ECSE Prior to Kindergarten</a:t>
            </a:r>
          </a:p>
          <a:p>
            <a:pPr marL="0" indent="0">
              <a:buNone/>
            </a:pPr>
            <a:r>
              <a:rPr lang="en-US" dirty="0"/>
              <a:t>25  Deceased</a:t>
            </a:r>
          </a:p>
          <a:p>
            <a:pPr marL="0" indent="0">
              <a:buNone/>
            </a:pPr>
            <a:r>
              <a:rPr lang="en-US" dirty="0"/>
              <a:t>26  Moved Within Oregon</a:t>
            </a:r>
          </a:p>
          <a:p>
            <a:pPr marL="0" indent="0">
              <a:buNone/>
            </a:pPr>
            <a:r>
              <a:rPr lang="en-US" dirty="0"/>
              <a:t>27  Moved out of State</a:t>
            </a:r>
          </a:p>
          <a:p>
            <a:pPr marL="0" indent="0">
              <a:buNone/>
            </a:pPr>
            <a:r>
              <a:rPr lang="en-US" dirty="0"/>
              <a:t>28  Withdrawal by Parent (or guardian)</a:t>
            </a:r>
          </a:p>
          <a:p>
            <a:pPr marL="0" indent="0">
              <a:buNone/>
            </a:pPr>
            <a:r>
              <a:rPr lang="en-US" dirty="0"/>
              <a:t>29  Contacts Unsuccessful</a:t>
            </a:r>
          </a:p>
          <a:p>
            <a:pPr marL="0" indent="0">
              <a:buNone/>
            </a:pPr>
            <a:endParaRPr lang="en-US" dirty="0"/>
          </a:p>
          <a:p>
            <a:pPr marL="0" indent="0">
              <a:buNone/>
            </a:pPr>
            <a:r>
              <a:rPr lang="en-US" i="1" dirty="0"/>
              <a:t>Please see the Process and Content Manual for details associated with the codes listed above.</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33</a:t>
            </a:fld>
            <a:endParaRPr lang="en-US" dirty="0"/>
          </a:p>
        </p:txBody>
      </p:sp>
    </p:spTree>
    <p:extLst>
      <p:ext uri="{BB962C8B-B14F-4D97-AF65-F5344CB8AC3E}">
        <p14:creationId xmlns:p14="http://schemas.microsoft.com/office/powerpoint/2010/main" val="3402389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Codes for Exiting School Age</a:t>
            </a:r>
          </a:p>
        </p:txBody>
      </p:sp>
      <p:sp>
        <p:nvSpPr>
          <p:cNvPr id="2" name="Content Placeholder 1"/>
          <p:cNvSpPr>
            <a:spLocks noGrp="1"/>
          </p:cNvSpPr>
          <p:nvPr>
            <p:ph idx="1"/>
          </p:nvPr>
        </p:nvSpPr>
        <p:spPr/>
        <p:txBody>
          <a:bodyPr>
            <a:normAutofit fontScale="92500" lnSpcReduction="20000"/>
          </a:bodyPr>
          <a:lstStyle/>
          <a:p>
            <a:pPr marL="0" indent="0">
              <a:buNone/>
            </a:pPr>
            <a:r>
              <a:rPr lang="en-US" dirty="0"/>
              <a:t>30  Graduation with Regular Diploma</a:t>
            </a:r>
          </a:p>
          <a:p>
            <a:pPr marL="0" indent="0">
              <a:buNone/>
            </a:pPr>
            <a:r>
              <a:rPr lang="en-US" dirty="0"/>
              <a:t>31  Received a Modified Diploma</a:t>
            </a:r>
          </a:p>
          <a:p>
            <a:pPr marL="0" indent="0">
              <a:buNone/>
            </a:pPr>
            <a:r>
              <a:rPr lang="en-US" dirty="0"/>
              <a:t>32  Received a Certificate</a:t>
            </a:r>
          </a:p>
          <a:p>
            <a:pPr marL="0" indent="0">
              <a:buNone/>
            </a:pPr>
            <a:r>
              <a:rPr lang="en-US" dirty="0"/>
              <a:t>33  Returned to Regular Education</a:t>
            </a:r>
          </a:p>
          <a:p>
            <a:pPr marL="0" indent="0">
              <a:buNone/>
            </a:pPr>
            <a:r>
              <a:rPr lang="en-US" dirty="0"/>
              <a:t>34  Reached Maximum Age</a:t>
            </a:r>
          </a:p>
          <a:p>
            <a:pPr marL="0" indent="0">
              <a:buNone/>
            </a:pPr>
            <a:r>
              <a:rPr lang="en-US" dirty="0"/>
              <a:t>35  Deceased</a:t>
            </a:r>
          </a:p>
          <a:p>
            <a:pPr marL="0" indent="0">
              <a:buNone/>
            </a:pPr>
            <a:r>
              <a:rPr lang="en-US" dirty="0"/>
              <a:t>36  Moved, Continuing in Education</a:t>
            </a:r>
          </a:p>
          <a:p>
            <a:pPr marL="0" indent="0">
              <a:buNone/>
            </a:pPr>
            <a:r>
              <a:rPr lang="en-US" dirty="0"/>
              <a:t>37  Extended Diploma</a:t>
            </a:r>
          </a:p>
          <a:p>
            <a:pPr marL="0" indent="0">
              <a:buNone/>
            </a:pPr>
            <a:r>
              <a:rPr lang="en-US" dirty="0"/>
              <a:t>39  Dropped Out</a:t>
            </a:r>
          </a:p>
          <a:p>
            <a:pPr marL="0" indent="0">
              <a:buNone/>
            </a:pPr>
            <a:endParaRPr lang="en-US" dirty="0"/>
          </a:p>
          <a:p>
            <a:pPr marL="0" indent="0">
              <a:buNone/>
            </a:pPr>
            <a:r>
              <a:rPr lang="en-US" i="1" dirty="0"/>
              <a:t>Please see the Process and Content Manual for details associated with the codes listed above.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34</a:t>
            </a:fld>
            <a:endParaRPr lang="en-US" dirty="0"/>
          </a:p>
        </p:txBody>
      </p:sp>
    </p:spTree>
    <p:extLst>
      <p:ext uri="{BB962C8B-B14F-4D97-AF65-F5344CB8AC3E}">
        <p14:creationId xmlns:p14="http://schemas.microsoft.com/office/powerpoint/2010/main" val="1434311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More on Modified Diplomas</a:t>
            </a:r>
          </a:p>
        </p:txBody>
      </p:sp>
      <p:sp>
        <p:nvSpPr>
          <p:cNvPr id="2" name="Content Placeholder 1"/>
          <p:cNvSpPr>
            <a:spLocks noGrp="1"/>
          </p:cNvSpPr>
          <p:nvPr>
            <p:ph idx="1"/>
          </p:nvPr>
        </p:nvSpPr>
        <p:spPr/>
        <p:txBody>
          <a:bodyPr/>
          <a:lstStyle/>
          <a:p>
            <a:r>
              <a:rPr lang="en-US" dirty="0"/>
              <a:t>If student is under age 21:</a:t>
            </a:r>
          </a:p>
          <a:p>
            <a:pPr lvl="1">
              <a:buFont typeface="Courier New" panose="02070309020205020404" pitchFamily="49" charset="0"/>
              <a:buChar char="o"/>
            </a:pPr>
            <a:r>
              <a:rPr lang="en-US" dirty="0"/>
              <a:t>If expected back or uncertain if student will return, report as Active Record</a:t>
            </a:r>
          </a:p>
          <a:p>
            <a:pPr lvl="1">
              <a:buFont typeface="Courier New" panose="02070309020205020404" pitchFamily="49" charset="0"/>
              <a:buChar char="o"/>
            </a:pPr>
            <a:r>
              <a:rPr lang="en-US" dirty="0"/>
              <a:t>If not expected back, report as Exit Record, </a:t>
            </a:r>
            <a:r>
              <a:rPr lang="en-US" b="1" dirty="0"/>
              <a:t>BUT</a:t>
            </a:r>
            <a:r>
              <a:rPr lang="en-US" dirty="0"/>
              <a:t> if student returns in Fall, change back to Active Record during Review Window</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35</a:t>
            </a:fld>
            <a:endParaRPr lang="en-US" dirty="0"/>
          </a:p>
        </p:txBody>
      </p:sp>
    </p:spTree>
    <p:extLst>
      <p:ext uri="{BB962C8B-B14F-4D97-AF65-F5344CB8AC3E}">
        <p14:creationId xmlns:p14="http://schemas.microsoft.com/office/powerpoint/2010/main" val="737408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Entering June Exit Records</a:t>
            </a:r>
          </a:p>
        </p:txBody>
      </p:sp>
      <p:sp>
        <p:nvSpPr>
          <p:cNvPr id="2" name="Content Placeholder 1"/>
          <p:cNvSpPr>
            <a:spLocks noGrp="1"/>
          </p:cNvSpPr>
          <p:nvPr>
            <p:ph idx="1"/>
          </p:nvPr>
        </p:nvSpPr>
        <p:spPr>
          <a:xfrm>
            <a:off x="572198" y="2059396"/>
            <a:ext cx="3154180" cy="3504661"/>
          </a:xfrm>
        </p:spPr>
        <p:txBody>
          <a:bodyPr/>
          <a:lstStyle/>
          <a:p>
            <a:pPr>
              <a:spcAft>
                <a:spcPts val="1500"/>
              </a:spcAft>
            </a:pPr>
            <a:r>
              <a:rPr lang="en-US" dirty="0"/>
              <a:t>First step is entering the Special Education Record Type Code.</a:t>
            </a:r>
          </a:p>
          <a:p>
            <a:r>
              <a:rPr lang="en-US" dirty="0"/>
              <a:t>Selecting E1, E2 or E3 will then allow the application to display the correct Special Education Exit Reason Code.</a:t>
            </a:r>
          </a:p>
          <a:p>
            <a:pPr marL="0" indent="0">
              <a:buNone/>
            </a:pPr>
            <a:endParaRPr lang="en-US" dirty="0"/>
          </a:p>
        </p:txBody>
      </p:sp>
      <p:grpSp>
        <p:nvGrpSpPr>
          <p:cNvPr id="6" name="Group 5" descr="Grouping of June Exit required fields and box around the Special Education Record Type field."/>
          <p:cNvGrpSpPr/>
          <p:nvPr/>
        </p:nvGrpSpPr>
        <p:grpSpPr>
          <a:xfrm>
            <a:off x="3908934" y="1826212"/>
            <a:ext cx="7851913" cy="4313581"/>
            <a:chOff x="316472" y="1413214"/>
            <a:chExt cx="8827528" cy="5038725"/>
          </a:xfrm>
        </p:grpSpPr>
        <p:pic>
          <p:nvPicPr>
            <p:cNvPr id="7" name="Picture 6" descr="Screenshot of June Exit required fields and box around the Special Education Record Type field."/>
            <p:cNvPicPr>
              <a:picLocks noChangeAspect="1"/>
            </p:cNvPicPr>
            <p:nvPr/>
          </p:nvPicPr>
          <p:blipFill rotWithShape="1">
            <a:blip r:embed="rId3"/>
            <a:srcRect l="444" t="592" r="1109" b="-592"/>
            <a:stretch/>
          </p:blipFill>
          <p:spPr>
            <a:xfrm>
              <a:off x="316472" y="1413214"/>
              <a:ext cx="8827528" cy="5038725"/>
            </a:xfrm>
            <a:prstGeom prst="rect">
              <a:avLst/>
            </a:prstGeom>
          </p:spPr>
        </p:pic>
        <p:sp>
          <p:nvSpPr>
            <p:cNvPr id="8" name="Rectangle 7"/>
            <p:cNvSpPr/>
            <p:nvPr/>
          </p:nvSpPr>
          <p:spPr>
            <a:xfrm>
              <a:off x="487018" y="1858617"/>
              <a:ext cx="6559826" cy="32799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36</a:t>
            </a:fld>
            <a:endParaRPr lang="en-US" dirty="0"/>
          </a:p>
        </p:txBody>
      </p:sp>
    </p:spTree>
    <p:extLst>
      <p:ext uri="{BB962C8B-B14F-4D97-AF65-F5344CB8AC3E}">
        <p14:creationId xmlns:p14="http://schemas.microsoft.com/office/powerpoint/2010/main" val="2190463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What’s New </a:t>
            </a:r>
            <a:r>
              <a:rPr lang="en-US"/>
              <a:t>for 2024-2025</a:t>
            </a:r>
            <a:endParaRPr lang="en-US" dirty="0"/>
          </a:p>
        </p:txBody>
      </p:sp>
      <p:sp>
        <p:nvSpPr>
          <p:cNvPr id="2" name="Content Placeholder 1"/>
          <p:cNvSpPr>
            <a:spLocks noGrp="1"/>
          </p:cNvSpPr>
          <p:nvPr>
            <p:ph idx="1"/>
          </p:nvPr>
        </p:nvSpPr>
        <p:spPr>
          <a:xfrm>
            <a:off x="717176" y="1825625"/>
            <a:ext cx="10784542" cy="2197735"/>
          </a:xfrm>
        </p:spPr>
        <p:txBody>
          <a:bodyPr>
            <a:normAutofit fontScale="92500" lnSpcReduction="20000"/>
          </a:bodyPr>
          <a:lstStyle/>
          <a:p>
            <a:pPr lvl="0"/>
            <a:r>
              <a:rPr lang="en-US" dirty="0"/>
              <a:t>New Enrollment Code: R - Recovery School</a:t>
            </a:r>
          </a:p>
          <a:p>
            <a:pPr lvl="0"/>
            <a:r>
              <a:rPr lang="en-US" dirty="0"/>
              <a:t>New Agency Serving Type Codes:</a:t>
            </a:r>
          </a:p>
          <a:p>
            <a:pPr lvl="1">
              <a:buSzPct val="75000"/>
              <a:buFont typeface="Courier New" panose="02070309020205020404" pitchFamily="49" charset="0"/>
              <a:buChar char="o"/>
            </a:pPr>
            <a:r>
              <a:rPr lang="en-US" dirty="0"/>
              <a:t>19 - Pediatric Nursing Facility with Regional Inclusive Services (EI)</a:t>
            </a:r>
          </a:p>
          <a:p>
            <a:pPr lvl="1">
              <a:buSzPct val="75000"/>
              <a:buFont typeface="Courier New" panose="02070309020205020404" pitchFamily="49" charset="0"/>
              <a:buChar char="o"/>
            </a:pPr>
            <a:r>
              <a:rPr lang="en-US" dirty="0"/>
              <a:t>29 - Pediatric Nursing Facility with Regional Inclusive Services (ECSE)</a:t>
            </a:r>
          </a:p>
          <a:p>
            <a:pPr lvl="1">
              <a:buSzPct val="75000"/>
              <a:buFont typeface="Courier New" panose="02070309020205020404" pitchFamily="49" charset="0"/>
              <a:buChar char="o"/>
            </a:pPr>
            <a:r>
              <a:rPr lang="en-US" dirty="0"/>
              <a:t>39 - Pediatric Nursing Facility with Regional Inclusive Services</a:t>
            </a:r>
          </a:p>
          <a:p>
            <a:pPr lvl="1">
              <a:buSzPct val="75000"/>
              <a:buFont typeface="Courier New" panose="02070309020205020404" pitchFamily="49" charset="0"/>
              <a:buChar char="o"/>
            </a:pPr>
            <a:r>
              <a:rPr lang="en-US" dirty="0"/>
              <a:t>40 - Recovery School Only</a:t>
            </a:r>
          </a:p>
          <a:p>
            <a:pPr lvl="1">
              <a:buSzPct val="75000"/>
              <a:buFont typeface="Courier New" panose="02070309020205020404" pitchFamily="49" charset="0"/>
              <a:buChar char="o"/>
            </a:pPr>
            <a:r>
              <a:rPr lang="en-US" dirty="0"/>
              <a:t>41 - Recovery School with Regional Inclusive Services</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37939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Problem Areas</a:t>
            </a:r>
          </a:p>
        </p:txBody>
      </p:sp>
      <p:sp>
        <p:nvSpPr>
          <p:cNvPr id="2" name="Content Placeholder 1"/>
          <p:cNvSpPr>
            <a:spLocks noGrp="1"/>
          </p:cNvSpPr>
          <p:nvPr>
            <p:ph idx="1"/>
          </p:nvPr>
        </p:nvSpPr>
        <p:spPr>
          <a:xfrm>
            <a:off x="717176" y="1825625"/>
            <a:ext cx="10784542" cy="4109010"/>
          </a:xfrm>
        </p:spPr>
        <p:txBody>
          <a:bodyPr>
            <a:normAutofit/>
          </a:bodyPr>
          <a:lstStyle/>
          <a:p>
            <a:r>
              <a:rPr lang="en-US" dirty="0"/>
              <a:t>10-day drop rule</a:t>
            </a:r>
          </a:p>
          <a:p>
            <a:r>
              <a:rPr lang="en-US" dirty="0"/>
              <a:t>Turning Age 21 During Summer (July 1 to September 1)</a:t>
            </a:r>
          </a:p>
          <a:p>
            <a:r>
              <a:rPr lang="en-US" dirty="0"/>
              <a:t>Students in grade 10 and 11 exiting with Regular Diploma, </a:t>
            </a:r>
            <a:br>
              <a:rPr lang="en-US" dirty="0"/>
            </a:br>
            <a:r>
              <a:rPr lang="en-US" dirty="0"/>
              <a:t>Extended Diploma, Modified Diploma or Certificate</a:t>
            </a:r>
          </a:p>
          <a:p>
            <a:r>
              <a:rPr lang="en-US" dirty="0"/>
              <a:t>Students reported as Return to Regular Education prior to Dec. 1</a:t>
            </a:r>
          </a:p>
          <a:p>
            <a:r>
              <a:rPr lang="en-US" dirty="0"/>
              <a:t>Dropped out – Check SSID system</a:t>
            </a:r>
          </a:p>
          <a:p>
            <a:r>
              <a:rPr lang="en-US" dirty="0"/>
              <a:t>Received Certificate if student has a GED when exit</a:t>
            </a:r>
          </a:p>
          <a:p>
            <a:r>
              <a:rPr lang="en-US" dirty="0"/>
              <a:t>Missing records</a:t>
            </a:r>
          </a:p>
          <a:p>
            <a:r>
              <a:rPr lang="en-US" dirty="0"/>
              <a:t>Resubmit your Final Submission Form if changes were made to your submission</a:t>
            </a:r>
          </a:p>
        </p:txBody>
      </p:sp>
      <p:pic>
        <p:nvPicPr>
          <p:cNvPr id="7" name="Picture 10" descr="Cat with paw on face.">
            <a:extLst>
              <a:ext uri="{FF2B5EF4-FFF2-40B4-BE49-F238E27FC236}">
                <a16:creationId xmlns:a16="http://schemas.microsoft.com/office/drawing/2014/main" id="{EEF718B8-B8E4-F05E-C43A-997810DA6C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509846" y="1825625"/>
            <a:ext cx="2964978" cy="1750203"/>
          </a:xfrm>
          <a:prstGeom prst="rect">
            <a:avLst/>
          </a:prstGeom>
          <a:solidFill>
            <a:srgbClr val="FFFFFF"/>
          </a:solidFill>
          <a:ln>
            <a:noFill/>
          </a:ln>
          <a:effectLst>
            <a:softEdge rad="112500"/>
          </a:effectLst>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spTree>
    <p:extLst>
      <p:ext uri="{BB962C8B-B14F-4D97-AF65-F5344CB8AC3E}">
        <p14:creationId xmlns:p14="http://schemas.microsoft.com/office/powerpoint/2010/main" val="1254079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Problem Areas Coding</a:t>
            </a:r>
          </a:p>
        </p:txBody>
      </p:sp>
      <p:sp>
        <p:nvSpPr>
          <p:cNvPr id="2" name="Content Placeholder 1"/>
          <p:cNvSpPr>
            <a:spLocks noGrp="1"/>
          </p:cNvSpPr>
          <p:nvPr>
            <p:ph idx="1"/>
          </p:nvPr>
        </p:nvSpPr>
        <p:spPr>
          <a:xfrm>
            <a:off x="717176" y="1825625"/>
            <a:ext cx="10076330" cy="4109010"/>
          </a:xfrm>
        </p:spPr>
        <p:txBody>
          <a:bodyPr>
            <a:normAutofit/>
          </a:bodyPr>
          <a:lstStyle/>
          <a:p>
            <a:r>
              <a:rPr lang="en-US" dirty="0"/>
              <a:t>Race/Ethnicity flag not matching SECC or ADM</a:t>
            </a:r>
          </a:p>
          <a:p>
            <a:r>
              <a:rPr lang="en-US" dirty="0"/>
              <a:t>JDEP students:</a:t>
            </a:r>
          </a:p>
          <a:p>
            <a:pPr lvl="1"/>
            <a:r>
              <a:rPr lang="en-US" dirty="0"/>
              <a:t>Attending District and SECC Resident District</a:t>
            </a:r>
            <a:br>
              <a:rPr lang="en-US" dirty="0"/>
            </a:br>
            <a:r>
              <a:rPr lang="en-US" dirty="0"/>
              <a:t>should be reported as 3476</a:t>
            </a:r>
          </a:p>
          <a:p>
            <a:r>
              <a:rPr lang="en-US" dirty="0"/>
              <a:t>YCEP students: </a:t>
            </a:r>
          </a:p>
          <a:p>
            <a:pPr lvl="1"/>
            <a:r>
              <a:rPr lang="en-US" dirty="0"/>
              <a:t>Attending District and SECC Resident District</a:t>
            </a:r>
            <a:br>
              <a:rPr lang="en-US" dirty="0"/>
            </a:br>
            <a:r>
              <a:rPr lang="en-US" dirty="0"/>
              <a:t>should be reported as 3477</a:t>
            </a:r>
          </a:p>
          <a:p>
            <a:r>
              <a:rPr lang="en-US" dirty="0"/>
              <a:t>LTCT students: </a:t>
            </a:r>
          </a:p>
          <a:p>
            <a:pPr lvl="1"/>
            <a:r>
              <a:rPr lang="en-US" dirty="0"/>
              <a:t>Attending District and SECC Resident District</a:t>
            </a:r>
            <a:br>
              <a:rPr lang="en-US" dirty="0"/>
            </a:br>
            <a:r>
              <a:rPr lang="en-US" dirty="0"/>
              <a:t>should be reported as 3559</a:t>
            </a:r>
          </a:p>
        </p:txBody>
      </p:sp>
      <p:pic>
        <p:nvPicPr>
          <p:cNvPr id="7" name="Picture 10" descr="Cat with paw on face.">
            <a:extLst>
              <a:ext uri="{FF2B5EF4-FFF2-40B4-BE49-F238E27FC236}">
                <a16:creationId xmlns:a16="http://schemas.microsoft.com/office/drawing/2014/main" id="{EEF718B8-B8E4-F05E-C43A-997810DA6C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509846" y="1825625"/>
            <a:ext cx="2964978" cy="1750203"/>
          </a:xfrm>
          <a:prstGeom prst="rect">
            <a:avLst/>
          </a:prstGeom>
          <a:solidFill>
            <a:srgbClr val="FFFFFF"/>
          </a:solidFill>
          <a:ln>
            <a:noFill/>
          </a:ln>
          <a:effectLst>
            <a:softEdge rad="112500"/>
          </a:effectLst>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39</a:t>
            </a:fld>
            <a:endParaRPr lang="en-US" dirty="0"/>
          </a:p>
        </p:txBody>
      </p:sp>
    </p:spTree>
    <p:extLst>
      <p:ext uri="{BB962C8B-B14F-4D97-AF65-F5344CB8AC3E}">
        <p14:creationId xmlns:p14="http://schemas.microsoft.com/office/powerpoint/2010/main" val="1281881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Special Education Child Find</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28605956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Contacts</a:t>
            </a:r>
          </a:p>
        </p:txBody>
      </p:sp>
      <p:sp>
        <p:nvSpPr>
          <p:cNvPr id="2" name="Content Placeholder 1"/>
          <p:cNvSpPr>
            <a:spLocks noGrp="1"/>
          </p:cNvSpPr>
          <p:nvPr>
            <p:ph idx="1"/>
          </p:nvPr>
        </p:nvSpPr>
        <p:spPr/>
        <p:txBody>
          <a:bodyPr/>
          <a:lstStyle/>
          <a:p>
            <a:pPr marL="0" indent="0">
              <a:spcAft>
                <a:spcPts val="2000"/>
              </a:spcAft>
              <a:buNone/>
            </a:pPr>
            <a:r>
              <a:rPr lang="en-US" dirty="0"/>
              <a:t>Contact for collection/submission questions:</a:t>
            </a:r>
          </a:p>
          <a:p>
            <a:pPr defTabSz="1011238">
              <a:tabLst>
                <a:tab pos="2981325" algn="l"/>
                <a:tab pos="5486400" algn="l"/>
              </a:tabLst>
            </a:pPr>
            <a:r>
              <a:rPr lang="en-US" dirty="0"/>
              <a:t>Jackie McKim 	971-240-0234	</a:t>
            </a:r>
            <a:r>
              <a:rPr lang="en-US" dirty="0">
                <a:hlinkClick r:id="rId3"/>
              </a:rPr>
              <a:t>jackie.mckim@ode.oregon.gov</a:t>
            </a:r>
            <a:endParaRPr lang="en-US" dirty="0"/>
          </a:p>
          <a:p>
            <a:pPr defTabSz="1011238">
              <a:tabLst>
                <a:tab pos="2981325" algn="l"/>
                <a:tab pos="5486400" algn="l"/>
              </a:tabLst>
            </a:pPr>
            <a:r>
              <a:rPr lang="en-US" dirty="0"/>
              <a:t>Cynthia Garton	503-508-7492	</a:t>
            </a:r>
            <a:r>
              <a:rPr lang="en-US" dirty="0">
                <a:hlinkClick r:id="rId4"/>
              </a:rPr>
              <a:t>cynthia.garton@ode.oregon.gov</a:t>
            </a:r>
            <a:endParaRPr lang="en-US" dirty="0"/>
          </a:p>
          <a:p>
            <a:pPr defTabSz="1011238">
              <a:tabLst>
                <a:tab pos="2981325" algn="l"/>
                <a:tab pos="5486400" algn="l"/>
              </a:tabLst>
            </a:pPr>
            <a:r>
              <a:rPr lang="en-US" dirty="0"/>
              <a:t>Maxwell Swope	971-208-0259	</a:t>
            </a:r>
            <a:r>
              <a:rPr lang="en-US" dirty="0">
                <a:hlinkClick r:id="rId5"/>
              </a:rPr>
              <a:t>maxwell.swope@ode.oregon.gov</a:t>
            </a:r>
            <a:endParaRPr lang="en-US" dirty="0"/>
          </a:p>
          <a:p>
            <a:pPr defTabSz="1011238">
              <a:tabLst>
                <a:tab pos="2981325" algn="l"/>
                <a:tab pos="5486400" algn="l"/>
              </a:tabLst>
            </a:pPr>
            <a:r>
              <a:rPr lang="en-US" dirty="0"/>
              <a:t>Amanda Claycomb	503-931-8003	</a:t>
            </a:r>
            <a:r>
              <a:rPr lang="en-US" dirty="0">
                <a:hlinkClick r:id="rId6"/>
              </a:rPr>
              <a:t>amanda.claycomb@ode.oregon.gov</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40</a:t>
            </a:fld>
            <a:endParaRPr lang="en-US" dirty="0"/>
          </a:p>
        </p:txBody>
      </p:sp>
    </p:spTree>
    <p:extLst>
      <p:ext uri="{BB962C8B-B14F-4D97-AF65-F5344CB8AC3E}">
        <p14:creationId xmlns:p14="http://schemas.microsoft.com/office/powerpoint/2010/main" val="2893159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chor="b">
            <a:normAutofit/>
          </a:bodyPr>
          <a:lstStyle/>
          <a:p>
            <a:pPr algn="ctr"/>
            <a:r>
              <a:rPr lang="en-US" dirty="0"/>
              <a:t>Questions? </a:t>
            </a:r>
          </a:p>
        </p:txBody>
      </p:sp>
      <p:pic>
        <p:nvPicPr>
          <p:cNvPr id="5" name="Picture 4" descr="A group of white question marks on chalkboard.">
            <a:extLst>
              <a:ext uri="{FF2B5EF4-FFF2-40B4-BE49-F238E27FC236}">
                <a16:creationId xmlns:a16="http://schemas.microsoft.com/office/drawing/2014/main" id="{FD4D7DE1-E79E-46B1-B6B0-81A50D5E41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82" y="1977656"/>
            <a:ext cx="11445836" cy="3944679"/>
          </a:xfrm>
          <a:prstGeom prst="rect">
            <a:avLst/>
          </a:prstGeom>
        </p:spPr>
      </p:pic>
    </p:spTree>
    <p:extLst>
      <p:ext uri="{BB962C8B-B14F-4D97-AF65-F5344CB8AC3E}">
        <p14:creationId xmlns:p14="http://schemas.microsoft.com/office/powerpoint/2010/main" val="12416479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28C28D-50CA-1596-5306-F81B78A804F1}"/>
              </a:ext>
            </a:extLst>
          </p:cNvPr>
          <p:cNvSpPr>
            <a:spLocks noGrp="1"/>
          </p:cNvSpPr>
          <p:nvPr>
            <p:ph type="ctrTitle"/>
          </p:nvPr>
        </p:nvSpPr>
        <p:spPr/>
        <p:txBody>
          <a:bodyPr/>
          <a:lstStyle/>
          <a:p>
            <a:r>
              <a:rPr lang="en-US" dirty="0"/>
              <a:t>Errors and Verification</a:t>
            </a:r>
          </a:p>
        </p:txBody>
      </p:sp>
      <p:sp>
        <p:nvSpPr>
          <p:cNvPr id="2" name="Footer Placeholder 1">
            <a:extLst>
              <a:ext uri="{FF2B5EF4-FFF2-40B4-BE49-F238E27FC236}">
                <a16:creationId xmlns:a16="http://schemas.microsoft.com/office/drawing/2014/main" id="{FEE3FCFE-227B-77C1-B3A5-4CEC3D5774B4}"/>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42290FF6-4010-30E5-C229-C51846BAB314}"/>
              </a:ext>
            </a:extLst>
          </p:cNvPr>
          <p:cNvSpPr>
            <a:spLocks noGrp="1"/>
          </p:cNvSpPr>
          <p:nvPr>
            <p:ph type="sldNum" sz="quarter" idx="12"/>
          </p:nvPr>
        </p:nvSpPr>
        <p:spPr/>
        <p:txBody>
          <a:bodyPr/>
          <a:lstStyle/>
          <a:p>
            <a:fld id="{357F5B69-6281-4C1F-8C38-6DA0F56DA430}" type="slidenum">
              <a:rPr lang="en-US" smtClean="0"/>
              <a:pPr/>
              <a:t>42</a:t>
            </a:fld>
            <a:endParaRPr lang="en-US" dirty="0"/>
          </a:p>
        </p:txBody>
      </p:sp>
    </p:spTree>
    <p:extLst>
      <p:ext uri="{BB962C8B-B14F-4D97-AF65-F5344CB8AC3E}">
        <p14:creationId xmlns:p14="http://schemas.microsoft.com/office/powerpoint/2010/main" val="20617010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C183D7F6-B498-43B3-948B-1728B52AA6E4}">
                <adec:decorative xmlns:adec="http://schemas.microsoft.com/office/drawing/2017/decorative" val="0"/>
              </a:ext>
            </a:extLst>
          </p:cNvPr>
          <p:cNvSpPr>
            <a:spLocks noGrp="1"/>
          </p:cNvSpPr>
          <p:nvPr>
            <p:ph type="title"/>
          </p:nvPr>
        </p:nvSpPr>
        <p:spPr>
          <a:xfrm>
            <a:off x="717176" y="457200"/>
            <a:ext cx="10784542" cy="423279"/>
          </a:xfrm>
        </p:spPr>
        <p:txBody>
          <a:bodyPr>
            <a:normAutofit fontScale="90000"/>
          </a:bodyPr>
          <a:lstStyle/>
          <a:p>
            <a:pPr algn="ctr"/>
            <a:br>
              <a:rPr lang="en-US" dirty="0"/>
            </a:br>
            <a:br>
              <a:rPr lang="en-US" dirty="0"/>
            </a:br>
            <a:br>
              <a:rPr lang="en-US" dirty="0"/>
            </a:br>
            <a:br>
              <a:rPr lang="en-US" dirty="0"/>
            </a:br>
            <a:br>
              <a:rPr lang="en-US" dirty="0"/>
            </a:br>
            <a:br>
              <a:rPr lang="en-US" dirty="0"/>
            </a:br>
            <a:br>
              <a:rPr lang="en-US" dirty="0"/>
            </a:br>
            <a:r>
              <a:rPr lang="en-US" dirty="0"/>
              <a:t>Reviewing Errors</a:t>
            </a:r>
          </a:p>
        </p:txBody>
      </p:sp>
      <p:pic>
        <p:nvPicPr>
          <p:cNvPr id="2" name="Picture 1" descr="Screenshot of pathway to Review Errors: select the appropriate collection, then Error Management, then Review Errors"/>
          <p:cNvPicPr>
            <a:picLocks noChangeAspect="1"/>
          </p:cNvPicPr>
          <p:nvPr/>
        </p:nvPicPr>
        <p:blipFill>
          <a:blip r:embed="rId3"/>
          <a:stretch>
            <a:fillRect/>
          </a:stretch>
        </p:blipFill>
        <p:spPr>
          <a:xfrm>
            <a:off x="778888" y="902970"/>
            <a:ext cx="5976047" cy="2917766"/>
          </a:xfrm>
          <a:prstGeom prst="rect">
            <a:avLst/>
          </a:prstGeom>
        </p:spPr>
      </p:pic>
      <p:sp>
        <p:nvSpPr>
          <p:cNvPr id="11" name="Rectangle 3"/>
          <p:cNvSpPr txBox="1">
            <a:spLocks noChangeArrowheads="1"/>
          </p:cNvSpPr>
          <p:nvPr/>
        </p:nvSpPr>
        <p:spPr>
          <a:xfrm>
            <a:off x="7025485" y="1344693"/>
            <a:ext cx="2929860" cy="868845"/>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pPr marL="0" indent="0" fontAlgn="auto">
              <a:lnSpc>
                <a:spcPct val="90000"/>
              </a:lnSpc>
              <a:spcAft>
                <a:spcPts val="0"/>
              </a:spcAft>
              <a:buClrTx/>
              <a:buNone/>
              <a:tabLst>
                <a:tab pos="346075" algn="l"/>
              </a:tabLst>
            </a:pPr>
            <a:r>
              <a:rPr lang="en-US" dirty="0">
                <a:solidFill>
                  <a:schemeClr val="tx1"/>
                </a:solidFill>
                <a:cs typeface="Arial" panose="020B0604020202020204" pitchFamily="34" charset="0"/>
              </a:rPr>
              <a:t>Always verify submission for errors.</a:t>
            </a:r>
          </a:p>
        </p:txBody>
      </p:sp>
      <p:sp>
        <p:nvSpPr>
          <p:cNvPr id="13" name="Rectangle 3"/>
          <p:cNvSpPr txBox="1">
            <a:spLocks noChangeArrowheads="1"/>
          </p:cNvSpPr>
          <p:nvPr/>
        </p:nvSpPr>
        <p:spPr>
          <a:xfrm>
            <a:off x="717176" y="4284950"/>
            <a:ext cx="3382646" cy="13906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tabLst>
                <a:tab pos="346075" algn="l"/>
              </a:tabLst>
            </a:pPr>
            <a:r>
              <a:rPr lang="en-US" sz="2300" dirty="0">
                <a:cs typeface="Arial" panose="020B0604020202020204" pitchFamily="34" charset="0"/>
              </a:rPr>
              <a:t>Click the expand triangle, which expands the page contents so users can fix errors.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grpSp>
        <p:nvGrpSpPr>
          <p:cNvPr id="7" name="Group 6" descr="Grouping of error list with a circle around the expand triangle, which expands the page contents so users can fix errors."/>
          <p:cNvGrpSpPr/>
          <p:nvPr/>
        </p:nvGrpSpPr>
        <p:grpSpPr>
          <a:xfrm>
            <a:off x="4881092" y="3906704"/>
            <a:ext cx="6925543" cy="2735645"/>
            <a:chOff x="2080592" y="3451225"/>
            <a:chExt cx="7063407" cy="2842948"/>
          </a:xfrm>
        </p:grpSpPr>
        <p:pic>
          <p:nvPicPr>
            <p:cNvPr id="8" name="Picture 7" descr="Screenshot of error list with a circle around the expand triangle, which expands the page contents so users can fix errors."/>
            <p:cNvPicPr>
              <a:picLocks noChangeAspect="1"/>
            </p:cNvPicPr>
            <p:nvPr/>
          </p:nvPicPr>
          <p:blipFill>
            <a:blip r:embed="rId4"/>
            <a:stretch>
              <a:fillRect/>
            </a:stretch>
          </p:blipFill>
          <p:spPr>
            <a:xfrm>
              <a:off x="2080592" y="3451225"/>
              <a:ext cx="7063407" cy="2842948"/>
            </a:xfrm>
            <a:prstGeom prst="rect">
              <a:avLst/>
            </a:prstGeom>
          </p:spPr>
        </p:pic>
        <p:sp>
          <p:nvSpPr>
            <p:cNvPr id="9" name="Oval 8" descr="Circle around the expand triangle."/>
            <p:cNvSpPr/>
            <p:nvPr/>
          </p:nvSpPr>
          <p:spPr>
            <a:xfrm>
              <a:off x="2247901" y="5098983"/>
              <a:ext cx="177800" cy="190500"/>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452234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7176" y="457200"/>
            <a:ext cx="10784542" cy="829393"/>
          </a:xfrm>
        </p:spPr>
        <p:txBody>
          <a:bodyPr/>
          <a:lstStyle/>
          <a:p>
            <a:pPr algn="ctr"/>
            <a:r>
              <a:rPr lang="en-US" dirty="0"/>
              <a:t>Fixing Errors in Consolidated</a:t>
            </a:r>
          </a:p>
        </p:txBody>
      </p:sp>
      <p:grpSp>
        <p:nvGrpSpPr>
          <p:cNvPr id="5" name="Group 4" descr="Grouping of the Error Details page, with red arrow next to the &quot;Fix&quot; checkmark."/>
          <p:cNvGrpSpPr/>
          <p:nvPr/>
        </p:nvGrpSpPr>
        <p:grpSpPr>
          <a:xfrm>
            <a:off x="877817" y="1381713"/>
            <a:ext cx="6781800" cy="1809750"/>
            <a:chOff x="839381" y="1862403"/>
            <a:chExt cx="6781800" cy="1809750"/>
          </a:xfrm>
        </p:grpSpPr>
        <p:pic>
          <p:nvPicPr>
            <p:cNvPr id="6" name="Picture 5" descr="Screenshot of the Error Details page, with red arrow next to the &quot;Fix&quot; checkmark."/>
            <p:cNvPicPr>
              <a:picLocks noChangeAspect="1"/>
            </p:cNvPicPr>
            <p:nvPr/>
          </p:nvPicPr>
          <p:blipFill>
            <a:blip r:embed="rId3"/>
            <a:stretch>
              <a:fillRect/>
            </a:stretch>
          </p:blipFill>
          <p:spPr>
            <a:xfrm>
              <a:off x="839381" y="1862403"/>
              <a:ext cx="6781800" cy="1809750"/>
            </a:xfrm>
            <a:prstGeom prst="rect">
              <a:avLst/>
            </a:prstGeom>
          </p:spPr>
        </p:pic>
        <p:cxnSp>
          <p:nvCxnSpPr>
            <p:cNvPr id="7" name="Straight Arrow Connector 6" descr="Arrow pointing to the &quot;Fix&quot; checkmark."/>
            <p:cNvCxnSpPr/>
            <p:nvPr/>
          </p:nvCxnSpPr>
          <p:spPr>
            <a:xfrm>
              <a:off x="839381" y="2298032"/>
              <a:ext cx="387840" cy="281213"/>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1592975" y="3528527"/>
            <a:ext cx="9196968" cy="369332"/>
          </a:xfrm>
          <a:prstGeom prst="rect">
            <a:avLst/>
          </a:prstGeom>
        </p:spPr>
        <p:txBody>
          <a:bodyPr wrap="square">
            <a:spAutoFit/>
          </a:bodyPr>
          <a:lstStyle/>
          <a:p>
            <a:r>
              <a:rPr lang="en-US" dirty="0">
                <a:cs typeface="Arial" panose="020B0604020202020204" pitchFamily="34" charset="0"/>
              </a:rPr>
              <a:t>To fix each record error in Consolidated, select the green check mark to the left of each record. </a:t>
            </a:r>
          </a:p>
        </p:txBody>
      </p:sp>
      <p:pic>
        <p:nvPicPr>
          <p:cNvPr id="11" name="Picture 10" descr="Screenshot of the error details screen for record in error for Exit Reason code mismatch with Enrolled Grade code."/>
          <p:cNvPicPr>
            <a:picLocks noChangeAspect="1"/>
          </p:cNvPicPr>
          <p:nvPr/>
        </p:nvPicPr>
        <p:blipFill>
          <a:blip r:embed="rId4"/>
          <a:stretch>
            <a:fillRect/>
          </a:stretch>
        </p:blipFill>
        <p:spPr>
          <a:xfrm>
            <a:off x="2380119" y="4189919"/>
            <a:ext cx="8409824" cy="1949874"/>
          </a:xfrm>
          <a:prstGeom prst="rect">
            <a:avLst/>
          </a:prstGeom>
        </p:spPr>
      </p:pic>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44</a:t>
            </a:fld>
            <a:endParaRPr lang="en-US" dirty="0"/>
          </a:p>
        </p:txBody>
      </p:sp>
    </p:spTree>
    <p:extLst>
      <p:ext uri="{BB962C8B-B14F-4D97-AF65-F5344CB8AC3E}">
        <p14:creationId xmlns:p14="http://schemas.microsoft.com/office/powerpoint/2010/main" val="1842838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7176" y="457200"/>
            <a:ext cx="10784542" cy="777657"/>
          </a:xfrm>
        </p:spPr>
        <p:txBody>
          <a:bodyPr/>
          <a:lstStyle/>
          <a:p>
            <a:pPr algn="ctr"/>
            <a:r>
              <a:rPr lang="en-US" dirty="0"/>
              <a:t>Verification on Status Tracking</a:t>
            </a:r>
          </a:p>
        </p:txBody>
      </p:sp>
      <p:sp>
        <p:nvSpPr>
          <p:cNvPr id="5" name="Content Placeholder 1"/>
          <p:cNvSpPr txBox="1">
            <a:spLocks/>
          </p:cNvSpPr>
          <p:nvPr/>
        </p:nvSpPr>
        <p:spPr>
          <a:xfrm>
            <a:off x="592653" y="1348330"/>
            <a:ext cx="7995080" cy="777657"/>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Aft>
                <a:spcPts val="1200"/>
              </a:spcAft>
              <a:buSzPct val="90000"/>
              <a:buNone/>
            </a:pPr>
            <a:r>
              <a:rPr lang="en-US" sz="1800" dirty="0">
                <a:solidFill>
                  <a:schemeClr val="tx1"/>
                </a:solidFill>
              </a:rPr>
              <a:t>After errors are resolved, verify submission counts by clicking arrow to the left of June Special Education Exit Collection.</a:t>
            </a:r>
          </a:p>
        </p:txBody>
      </p:sp>
      <p:grpSp>
        <p:nvGrpSpPr>
          <p:cNvPr id="7" name="Group 6" descr="Red arrows pointing to the Status Tracking page, one for the Status Tracking tab and School Year tabs, and one for the small arrow that expands to show the reports and finalize buttons."/>
          <p:cNvGrpSpPr/>
          <p:nvPr/>
        </p:nvGrpSpPr>
        <p:grpSpPr>
          <a:xfrm>
            <a:off x="592653" y="3593206"/>
            <a:ext cx="2882242" cy="1454934"/>
            <a:chOff x="569271" y="1531824"/>
            <a:chExt cx="2882242" cy="2254611"/>
          </a:xfrm>
        </p:grpSpPr>
        <p:grpSp>
          <p:nvGrpSpPr>
            <p:cNvPr id="8" name="Group 7"/>
            <p:cNvGrpSpPr/>
            <p:nvPr/>
          </p:nvGrpSpPr>
          <p:grpSpPr>
            <a:xfrm>
              <a:off x="569271" y="1531824"/>
              <a:ext cx="2882242" cy="697422"/>
              <a:chOff x="611803" y="1489292"/>
              <a:chExt cx="2882242" cy="697422"/>
            </a:xfrm>
          </p:grpSpPr>
          <p:sp>
            <p:nvSpPr>
              <p:cNvPr id="11" name="TextBox 10"/>
              <p:cNvSpPr txBox="1"/>
              <p:nvPr/>
            </p:nvSpPr>
            <p:spPr>
              <a:xfrm>
                <a:off x="611803" y="1489292"/>
                <a:ext cx="2173979" cy="697422"/>
              </a:xfrm>
              <a:prstGeom prst="rect">
                <a:avLst/>
              </a:prstGeom>
              <a:noFill/>
            </p:spPr>
            <p:txBody>
              <a:bodyPr wrap="square" rtlCol="0">
                <a:spAutoFit/>
              </a:bodyPr>
              <a:lstStyle/>
              <a:p>
                <a:r>
                  <a:rPr lang="en-US" dirty="0">
                    <a:latin typeface="+mn-lt"/>
                  </a:rPr>
                  <a:t>Status Tracking tab</a:t>
                </a:r>
              </a:p>
              <a:p>
                <a:r>
                  <a:rPr lang="en-US" dirty="0">
                    <a:latin typeface="+mn-lt"/>
                  </a:rPr>
                  <a:t>and School Year tab </a:t>
                </a:r>
              </a:p>
            </p:txBody>
          </p:sp>
          <p:cxnSp>
            <p:nvCxnSpPr>
              <p:cNvPr id="12" name="Straight Arrow Connector 11"/>
              <p:cNvCxnSpPr/>
              <p:nvPr/>
            </p:nvCxnSpPr>
            <p:spPr bwMode="auto">
              <a:xfrm flipV="1">
                <a:off x="2598969" y="1699161"/>
                <a:ext cx="895076" cy="236981"/>
              </a:xfrm>
              <a:prstGeom prst="straightConnector1">
                <a:avLst/>
              </a:prstGeom>
              <a:solidFill>
                <a:schemeClr val="accent1"/>
              </a:solidFill>
              <a:ln w="38100" cap="flat" cmpd="sng" algn="ctr">
                <a:solidFill>
                  <a:srgbClr val="C00000"/>
                </a:solidFill>
                <a:prstDash val="solid"/>
                <a:round/>
                <a:headEnd type="none" w="med" len="med"/>
                <a:tailEnd type="arrow"/>
              </a:ln>
              <a:effectLst/>
            </p:spPr>
          </p:cxnSp>
        </p:grpSp>
        <p:sp>
          <p:nvSpPr>
            <p:cNvPr id="9" name="TextBox 8"/>
            <p:cNvSpPr txBox="1"/>
            <p:nvPr/>
          </p:nvSpPr>
          <p:spPr>
            <a:xfrm>
              <a:off x="569271" y="3089013"/>
              <a:ext cx="2329241" cy="697422"/>
            </a:xfrm>
            <a:prstGeom prst="rect">
              <a:avLst/>
            </a:prstGeom>
            <a:noFill/>
          </p:spPr>
          <p:txBody>
            <a:bodyPr wrap="square" rtlCol="0">
              <a:spAutoFit/>
            </a:bodyPr>
            <a:lstStyle/>
            <a:p>
              <a:r>
                <a:rPr lang="en-US" dirty="0">
                  <a:latin typeface="+mn-lt"/>
                </a:rPr>
                <a:t>Click on </a:t>
              </a:r>
              <a:r>
                <a:rPr lang="en-US" dirty="0"/>
                <a:t>expand</a:t>
              </a:r>
              <a:r>
                <a:rPr lang="en-US" dirty="0">
                  <a:latin typeface="+mn-lt"/>
                </a:rPr>
                <a:t> arrow to view reports</a:t>
              </a:r>
            </a:p>
          </p:txBody>
        </p:sp>
        <p:cxnSp>
          <p:nvCxnSpPr>
            <p:cNvPr id="10" name="Straight Arrow Connector 9"/>
            <p:cNvCxnSpPr/>
            <p:nvPr/>
          </p:nvCxnSpPr>
          <p:spPr bwMode="auto">
            <a:xfrm>
              <a:off x="2556437" y="3670334"/>
              <a:ext cx="895076" cy="6598"/>
            </a:xfrm>
            <a:prstGeom prst="straightConnector1">
              <a:avLst/>
            </a:prstGeom>
            <a:solidFill>
              <a:schemeClr val="accent1"/>
            </a:solidFill>
            <a:ln w="38100" cap="flat" cmpd="sng" algn="ctr">
              <a:solidFill>
                <a:srgbClr val="C00000"/>
              </a:solidFill>
              <a:prstDash val="solid"/>
              <a:round/>
              <a:headEnd type="none" w="med" len="med"/>
              <a:tailEnd type="arrow"/>
            </a:ln>
            <a:effectLst/>
          </p:spPr>
        </p:cxnSp>
      </p:grpSp>
      <p:pic>
        <p:nvPicPr>
          <p:cNvPr id="15" name="Picture 14" descr="Screenshot of collections on the Status Tracking page." title="Consolidated Collections"/>
          <p:cNvPicPr/>
          <p:nvPr/>
        </p:nvPicPr>
        <p:blipFill>
          <a:blip r:embed="rId3"/>
          <a:stretch>
            <a:fillRect/>
          </a:stretch>
        </p:blipFill>
        <p:spPr>
          <a:xfrm>
            <a:off x="3497762" y="2261317"/>
            <a:ext cx="7995777" cy="3878476"/>
          </a:xfrm>
          <a:prstGeom prst="rect">
            <a:avLst/>
          </a:prstGeom>
          <a:ln w="9525">
            <a:noFill/>
          </a:ln>
        </p:spPr>
      </p:pic>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45</a:t>
            </a:fld>
            <a:endParaRPr lang="en-US" dirty="0"/>
          </a:p>
        </p:txBody>
      </p:sp>
    </p:spTree>
    <p:extLst>
      <p:ext uri="{BB962C8B-B14F-4D97-AF65-F5344CB8AC3E}">
        <p14:creationId xmlns:p14="http://schemas.microsoft.com/office/powerpoint/2010/main" val="17041041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7176" y="457200"/>
            <a:ext cx="10784542" cy="806444"/>
          </a:xfrm>
        </p:spPr>
        <p:txBody>
          <a:bodyPr/>
          <a:lstStyle/>
          <a:p>
            <a:pPr algn="ctr"/>
            <a:r>
              <a:rPr lang="en-US" dirty="0"/>
              <a:t>Verification Reports</a:t>
            </a:r>
          </a:p>
        </p:txBody>
      </p:sp>
      <p:pic>
        <p:nvPicPr>
          <p:cNvPr id="11" name="Picture 10" descr="Grouping of June Special Education Exit's verification reports, with arrows pointing to a report and the Approve Report button, as well as a circle around the red X's and green checkmark, which is used for report approval status."/>
          <p:cNvPicPr>
            <a:picLocks noChangeAspect="1"/>
          </p:cNvPicPr>
          <p:nvPr/>
        </p:nvPicPr>
        <p:blipFill>
          <a:blip r:embed="rId3"/>
          <a:stretch>
            <a:fillRect/>
          </a:stretch>
        </p:blipFill>
        <p:spPr>
          <a:xfrm>
            <a:off x="1290033" y="1478891"/>
            <a:ext cx="9232005" cy="3106925"/>
          </a:xfrm>
          <a:prstGeom prst="rect">
            <a:avLst/>
          </a:prstGeom>
        </p:spPr>
      </p:pic>
      <p:sp>
        <p:nvSpPr>
          <p:cNvPr id="17" name="TextBox 16"/>
          <p:cNvSpPr txBox="1"/>
          <p:nvPr/>
        </p:nvSpPr>
        <p:spPr>
          <a:xfrm>
            <a:off x="1146330" y="4796032"/>
            <a:ext cx="9926234" cy="1128514"/>
          </a:xfrm>
          <a:prstGeom prst="rect">
            <a:avLst/>
          </a:prstGeom>
          <a:noFill/>
        </p:spPr>
        <p:txBody>
          <a:bodyPr wrap="square" rtlCol="0">
            <a:spAutoFit/>
          </a:bodyPr>
          <a:lstStyle/>
          <a:p>
            <a:pPr marL="342900" indent="-342900">
              <a:spcAft>
                <a:spcPts val="800"/>
              </a:spcAft>
              <a:buFont typeface="+mj-lt"/>
              <a:buAutoNum type="arabicPeriod"/>
            </a:pPr>
            <a:r>
              <a:rPr lang="en-US" dirty="0"/>
              <a:t>Select the box to the left of the report name; review the data in the spreadsheet that appears below.</a:t>
            </a:r>
          </a:p>
          <a:p>
            <a:pPr marL="342900" indent="-342900">
              <a:spcAft>
                <a:spcPts val="800"/>
              </a:spcAft>
              <a:buFont typeface="+mj-lt"/>
              <a:buAutoNum type="arabicPeriod"/>
            </a:pPr>
            <a:r>
              <a:rPr lang="en-US" dirty="0"/>
              <a:t>If the data are correct, click Approve Report button and the red X will become a green check mark.</a:t>
            </a:r>
          </a:p>
          <a:p>
            <a:pPr marL="342900" indent="-342900">
              <a:spcAft>
                <a:spcPts val="800"/>
              </a:spcAft>
              <a:buFont typeface="+mj-lt"/>
              <a:buAutoNum type="arabicPeriod"/>
            </a:pPr>
            <a:r>
              <a:rPr lang="en-US" dirty="0"/>
              <a:t>Repeat for remaining reports until there are only green check marks in the current status column.</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46</a:t>
            </a:fld>
            <a:endParaRPr lang="en-US" dirty="0"/>
          </a:p>
        </p:txBody>
      </p:sp>
    </p:spTree>
    <p:extLst>
      <p:ext uri="{BB962C8B-B14F-4D97-AF65-F5344CB8AC3E}">
        <p14:creationId xmlns:p14="http://schemas.microsoft.com/office/powerpoint/2010/main" val="26335275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Final Submission Form</a:t>
            </a:r>
          </a:p>
        </p:txBody>
      </p:sp>
      <p:sp>
        <p:nvSpPr>
          <p:cNvPr id="6" name="Content Placeholder 5"/>
          <p:cNvSpPr>
            <a:spLocks noGrp="1"/>
          </p:cNvSpPr>
          <p:nvPr>
            <p:ph idx="1"/>
          </p:nvPr>
        </p:nvSpPr>
        <p:spPr/>
        <p:txBody>
          <a:bodyPr/>
          <a:lstStyle/>
          <a:p>
            <a:r>
              <a:rPr lang="en-US" dirty="0"/>
              <a:t>When all verification reports are approved, the Final Submission Form button will appear</a:t>
            </a:r>
          </a:p>
          <a:p>
            <a:r>
              <a:rPr lang="en-US" dirty="0"/>
              <a:t>Click on the Final Submission Form button</a:t>
            </a:r>
          </a:p>
          <a:p>
            <a:r>
              <a:rPr lang="en-US" dirty="0"/>
              <a:t>Open and print the Final Submission Form</a:t>
            </a:r>
          </a:p>
          <a:p>
            <a:r>
              <a:rPr lang="en-US" dirty="0"/>
              <a:t>Have the Special Education Director or Superintendent sign the form</a:t>
            </a:r>
          </a:p>
          <a:p>
            <a:r>
              <a:rPr lang="en-US" dirty="0"/>
              <a:t>Scan and email completed form to ODE.OSS-DataTeam@ode.state.or.us</a:t>
            </a:r>
          </a:p>
          <a:p>
            <a:r>
              <a:rPr lang="en-US" dirty="0"/>
              <a:t>You will receive a confirmation email within two weeks of receipt.</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47</a:t>
            </a:fld>
            <a:endParaRPr lang="en-US" dirty="0"/>
          </a:p>
        </p:txBody>
      </p:sp>
    </p:spTree>
    <p:extLst>
      <p:ext uri="{BB962C8B-B14F-4D97-AF65-F5344CB8AC3E}">
        <p14:creationId xmlns:p14="http://schemas.microsoft.com/office/powerpoint/2010/main" val="4237610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21EAD-ECA0-CAF2-984E-D613D98F6CF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91B1BA8-4681-97C9-9236-EF7268663EC4}"/>
              </a:ext>
            </a:extLst>
          </p:cNvPr>
          <p:cNvSpPr>
            <a:spLocks noGrp="1"/>
          </p:cNvSpPr>
          <p:nvPr>
            <p:ph type="title"/>
          </p:nvPr>
        </p:nvSpPr>
        <p:spPr/>
        <p:txBody>
          <a:bodyPr/>
          <a:lstStyle/>
          <a:p>
            <a:r>
              <a:rPr lang="en-US" dirty="0"/>
              <a:t>Resources</a:t>
            </a:r>
          </a:p>
        </p:txBody>
      </p:sp>
      <p:sp>
        <p:nvSpPr>
          <p:cNvPr id="6" name="Content Placeholder 5">
            <a:extLst>
              <a:ext uri="{FF2B5EF4-FFF2-40B4-BE49-F238E27FC236}">
                <a16:creationId xmlns:a16="http://schemas.microsoft.com/office/drawing/2014/main" id="{4C084C81-355B-BAF5-BD45-B2ECFC8A89C9}"/>
              </a:ext>
            </a:extLst>
          </p:cNvPr>
          <p:cNvSpPr>
            <a:spLocks noGrp="1"/>
          </p:cNvSpPr>
          <p:nvPr>
            <p:ph idx="1"/>
          </p:nvPr>
        </p:nvSpPr>
        <p:spPr>
          <a:xfrm>
            <a:off x="717176" y="1839693"/>
            <a:ext cx="10784542" cy="4109010"/>
          </a:xfrm>
        </p:spPr>
        <p:txBody>
          <a:bodyPr/>
          <a:lstStyle/>
          <a:p>
            <a:r>
              <a:rPr lang="en-US" sz="3200" dirty="0"/>
              <a:t>Schedule of Due Dates for collections materials: </a:t>
            </a:r>
            <a:r>
              <a:rPr lang="en-US" sz="3200" dirty="0">
                <a:hlinkClick r:id="rId3"/>
              </a:rPr>
              <a:t>ODE District Website</a:t>
            </a:r>
            <a:endParaRPr lang="en-US" sz="3200" dirty="0"/>
          </a:p>
          <a:p>
            <a:r>
              <a:rPr lang="en-US" sz="3200" dirty="0"/>
              <a:t>SECC GovDelivery Listserv</a:t>
            </a:r>
          </a:p>
          <a:p>
            <a:r>
              <a:rPr lang="en-US" sz="3200" dirty="0"/>
              <a:t>Other Resources: </a:t>
            </a:r>
            <a:r>
              <a:rPr lang="en-US" sz="3200" dirty="0">
                <a:solidFill>
                  <a:srgbClr val="000000"/>
                </a:solidFill>
                <a:hlinkClick r:id="rId4"/>
              </a:rPr>
              <a:t>https://www.oregon.gov/ode/reports-and-data/SpEdReports/Pages/SEDC-Training-Resources.aspx</a:t>
            </a:r>
            <a:endParaRPr lang="en-US" sz="3200" dirty="0">
              <a:solidFill>
                <a:srgbClr val="000000"/>
              </a:solidFill>
            </a:endParaRPr>
          </a:p>
          <a:p>
            <a:endParaRPr lang="en-US" sz="3200" dirty="0"/>
          </a:p>
          <a:p>
            <a:pPr marL="0" indent="0">
              <a:buNone/>
            </a:pPr>
            <a:endParaRPr lang="en-US" dirty="0"/>
          </a:p>
          <a:p>
            <a:endParaRPr lang="en-US" dirty="0"/>
          </a:p>
        </p:txBody>
      </p:sp>
      <p:sp>
        <p:nvSpPr>
          <p:cNvPr id="2" name="Footer Placeholder 1">
            <a:extLst>
              <a:ext uri="{FF2B5EF4-FFF2-40B4-BE49-F238E27FC236}">
                <a16:creationId xmlns:a16="http://schemas.microsoft.com/office/drawing/2014/main" id="{F9CD5A71-38B7-A3A3-6496-97A59759670D}"/>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a:extLst>
              <a:ext uri="{FF2B5EF4-FFF2-40B4-BE49-F238E27FC236}">
                <a16:creationId xmlns:a16="http://schemas.microsoft.com/office/drawing/2014/main" id="{1577B36F-2C8F-2B3D-0259-501C63DB44F1}"/>
              </a:ext>
            </a:extLst>
          </p:cNvPr>
          <p:cNvSpPr>
            <a:spLocks noGrp="1"/>
          </p:cNvSpPr>
          <p:nvPr>
            <p:ph type="sldNum" sz="quarter" idx="12"/>
          </p:nvPr>
        </p:nvSpPr>
        <p:spPr/>
        <p:txBody>
          <a:bodyPr/>
          <a:lstStyle/>
          <a:p>
            <a:fld id="{357F5B69-6281-4C1F-8C38-6DA0F56DA430}" type="slidenum">
              <a:rPr lang="en-US" smtClean="0"/>
              <a:pPr/>
              <a:t>48</a:t>
            </a:fld>
            <a:endParaRPr lang="en-US" dirty="0"/>
          </a:p>
        </p:txBody>
      </p:sp>
    </p:spTree>
    <p:extLst>
      <p:ext uri="{BB962C8B-B14F-4D97-AF65-F5344CB8AC3E}">
        <p14:creationId xmlns:p14="http://schemas.microsoft.com/office/powerpoint/2010/main" val="439113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545165"/>
            <a:ext cx="10784542" cy="1026460"/>
          </a:xfrm>
          <a:effectLst>
            <a:outerShdw blurRad="57150" dist="19050" dir="5400000" algn="ctr" rotWithShape="0">
              <a:srgbClr val="000000">
                <a:alpha val="50000"/>
              </a:srgbClr>
            </a:outerShdw>
          </a:effectLst>
        </p:spPr>
        <p:txBody>
          <a:bodyPr anchor="b">
            <a:normAutofit/>
          </a:bodyPr>
          <a:lstStyle/>
          <a:p>
            <a:pPr algn="ctr"/>
            <a:r>
              <a:rPr lang="en" sz="4450" b="1" dirty="0"/>
              <a:t>Questions?  </a:t>
            </a:r>
            <a:endParaRPr lang="en-US" sz="4450" dirty="0"/>
          </a:p>
        </p:txBody>
      </p:sp>
      <p:pic>
        <p:nvPicPr>
          <p:cNvPr id="13" name="Picture 12" descr="A white question mark on a teal  background.">
            <a:extLst>
              <a:ext uri="{FF2B5EF4-FFF2-40B4-BE49-F238E27FC236}">
                <a16:creationId xmlns:a16="http://schemas.microsoft.com/office/drawing/2014/main" id="{C79C069B-2241-3110-D7C7-4BD5BD698B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 y="1571625"/>
            <a:ext cx="11804073" cy="5078557"/>
          </a:xfrm>
          <a:prstGeom prst="rect">
            <a:avLst/>
          </a:prstGeom>
        </p:spPr>
      </p:pic>
    </p:spTree>
    <p:extLst>
      <p:ext uri="{BB962C8B-B14F-4D97-AF65-F5344CB8AC3E}">
        <p14:creationId xmlns:p14="http://schemas.microsoft.com/office/powerpoint/2010/main" val="3830286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Education Child Find Dates</a:t>
            </a:r>
          </a:p>
        </p:txBody>
      </p:sp>
      <p:sp>
        <p:nvSpPr>
          <p:cNvPr id="3" name="Content Placeholder 2"/>
          <p:cNvSpPr>
            <a:spLocks noGrp="1"/>
          </p:cNvSpPr>
          <p:nvPr>
            <p:ph sz="half" idx="4294967295"/>
          </p:nvPr>
        </p:nvSpPr>
        <p:spPr>
          <a:xfrm>
            <a:off x="1918952" y="2362647"/>
            <a:ext cx="3378200" cy="1690688"/>
          </a:xfrm>
          <a:prstGeom prst="rect">
            <a:avLst/>
          </a:prstGeom>
        </p:spPr>
        <p:txBody>
          <a:bodyPr>
            <a:normAutofit/>
          </a:bodyPr>
          <a:lstStyle/>
          <a:p>
            <a:pPr marL="0" indent="0" algn="ctr">
              <a:buNone/>
            </a:pPr>
            <a:r>
              <a:rPr lang="en-US" b="1" dirty="0"/>
              <a:t>Collection</a:t>
            </a:r>
          </a:p>
          <a:p>
            <a:r>
              <a:rPr lang="en-US" dirty="0"/>
              <a:t>Opens: 5/29/2025</a:t>
            </a:r>
          </a:p>
          <a:p>
            <a:r>
              <a:rPr lang="en-US" dirty="0"/>
              <a:t>Closes: 7/11/2025</a:t>
            </a:r>
            <a:endParaRPr lang="en-US" dirty="0">
              <a:solidFill>
                <a:srgbClr val="FF0000"/>
              </a:solidFill>
            </a:endParaRPr>
          </a:p>
        </p:txBody>
      </p:sp>
      <p:sp>
        <p:nvSpPr>
          <p:cNvPr id="4" name="Content Placeholder 3"/>
          <p:cNvSpPr>
            <a:spLocks noGrp="1"/>
          </p:cNvSpPr>
          <p:nvPr>
            <p:ph sz="quarter" idx="4294967295"/>
          </p:nvPr>
        </p:nvSpPr>
        <p:spPr>
          <a:xfrm>
            <a:off x="6483573" y="2362647"/>
            <a:ext cx="3209925" cy="1690688"/>
          </a:xfrm>
          <a:prstGeom prst="rect">
            <a:avLst/>
          </a:prstGeom>
        </p:spPr>
        <p:txBody>
          <a:bodyPr>
            <a:normAutofit/>
          </a:bodyPr>
          <a:lstStyle/>
          <a:p>
            <a:pPr marL="0" indent="0" algn="ctr">
              <a:buNone/>
            </a:pPr>
            <a:r>
              <a:rPr lang="en-US" b="1" dirty="0"/>
              <a:t>Review</a:t>
            </a:r>
            <a:r>
              <a:rPr lang="en-US" sz="2400" b="1" dirty="0"/>
              <a:t> </a:t>
            </a:r>
            <a:r>
              <a:rPr lang="en-US" b="1" dirty="0"/>
              <a:t>Window</a:t>
            </a:r>
          </a:p>
          <a:p>
            <a:r>
              <a:rPr lang="en-US" dirty="0"/>
              <a:t>Opens: 8/21/2025</a:t>
            </a:r>
          </a:p>
          <a:p>
            <a:r>
              <a:rPr lang="en-US" dirty="0"/>
              <a:t>Closes: 9/15/2025 </a:t>
            </a:r>
            <a:endParaRPr lang="en-US" dirty="0">
              <a:solidFill>
                <a:srgbClr val="FF0000"/>
              </a:solidFill>
            </a:endParaRPr>
          </a:p>
        </p:txBody>
      </p:sp>
      <p:sp>
        <p:nvSpPr>
          <p:cNvPr id="5" name="TextBox 4"/>
          <p:cNvSpPr txBox="1"/>
          <p:nvPr/>
        </p:nvSpPr>
        <p:spPr>
          <a:xfrm>
            <a:off x="3851360" y="4670712"/>
            <a:ext cx="4516173" cy="523220"/>
          </a:xfrm>
          <a:prstGeom prst="rect">
            <a:avLst/>
          </a:prstGeom>
          <a:noFill/>
        </p:spPr>
        <p:txBody>
          <a:bodyPr wrap="none" rtlCol="0">
            <a:spAutoFit/>
          </a:bodyPr>
          <a:lstStyle/>
          <a:p>
            <a:r>
              <a:rPr lang="en-US" sz="2800" dirty="0">
                <a:solidFill>
                  <a:prstClr val="black"/>
                </a:solidFill>
                <a:latin typeface="Calibri"/>
              </a:rPr>
              <a:t>Data Owner: Cherisse Gordon</a:t>
            </a:r>
            <a:endParaRPr lang="en-US" sz="2800" dirty="0">
              <a:latin typeface="Calibri"/>
            </a:endParaRPr>
          </a:p>
        </p:txBody>
      </p:sp>
      <p:sp>
        <p:nvSpPr>
          <p:cNvPr id="6" name="Footer Placeholder 5">
            <a:extLst>
              <a:ext uri="{FF2B5EF4-FFF2-40B4-BE49-F238E27FC236}">
                <a16:creationId xmlns:a16="http://schemas.microsoft.com/office/drawing/2014/main" id="{7CF56617-DBE6-66ED-0128-F98B4689A833}"/>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DBA1B7A1-D3EC-67CE-A137-2F14CF8FF726}"/>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2662785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Thanks for all your hard work!</a:t>
            </a:r>
          </a:p>
        </p:txBody>
      </p:sp>
      <p:sp>
        <p:nvSpPr>
          <p:cNvPr id="5" name="Content Placeholder 4"/>
          <p:cNvSpPr>
            <a:spLocks noGrp="1"/>
          </p:cNvSpPr>
          <p:nvPr>
            <p:ph idx="1"/>
          </p:nvPr>
        </p:nvSpPr>
        <p:spPr/>
        <p:txBody>
          <a:bodyPr>
            <a:normAutofit lnSpcReduction="10000"/>
          </a:bodyPr>
          <a:lstStyle/>
          <a:p>
            <a:pPr marL="0" indent="0" algn="ctr">
              <a:buNone/>
            </a:pPr>
            <a:r>
              <a:rPr lang="en-US" sz="3200" dirty="0"/>
              <a:t>We appreciate you!</a:t>
            </a:r>
          </a:p>
          <a:p>
            <a:endParaRPr lang="en-US" sz="3200" dirty="0"/>
          </a:p>
          <a:p>
            <a:endParaRPr lang="en-US" sz="3200" dirty="0"/>
          </a:p>
          <a:p>
            <a:endParaRPr lang="en-US" sz="3200" dirty="0"/>
          </a:p>
          <a:p>
            <a:endParaRPr lang="en-US" sz="3200" dirty="0"/>
          </a:p>
          <a:p>
            <a:endParaRPr lang="en-US" sz="3200" dirty="0"/>
          </a:p>
          <a:p>
            <a:pPr marL="0" indent="0" algn="ctr">
              <a:buNone/>
            </a:pPr>
            <a:r>
              <a:rPr lang="en-US" sz="3200" dirty="0"/>
              <a:t>We can’t produce accurate reports without all that great data you submit!</a:t>
            </a:r>
          </a:p>
        </p:txBody>
      </p:sp>
      <p:pic>
        <p:nvPicPr>
          <p:cNvPr id="39" name="Picture 38" descr="A blue cloud with text that states &quot;Thank You.&quot;&#10;">
            <a:extLst>
              <a:ext uri="{FF2B5EF4-FFF2-40B4-BE49-F238E27FC236}">
                <a16:creationId xmlns:a16="http://schemas.microsoft.com/office/drawing/2014/main" id="{46FA7443-1F49-0EE9-A0D2-346C56317044}"/>
              </a:ext>
            </a:extLst>
          </p:cNvPr>
          <p:cNvPicPr>
            <a:picLocks noChangeAspect="1"/>
          </p:cNvPicPr>
          <p:nvPr/>
        </p:nvPicPr>
        <p:blipFill>
          <a:blip r:embed="rId3">
            <a:extLst>
              <a:ext uri="{28A0092B-C50C-407E-A947-70E740481C1C}">
                <a14:useLocalDpi xmlns:a14="http://schemas.microsoft.com/office/drawing/2010/main" val="0"/>
              </a:ext>
            </a:extLst>
          </a:blip>
          <a:srcRect t="18929" b="19123"/>
          <a:stretch/>
        </p:blipFill>
        <p:spPr>
          <a:xfrm>
            <a:off x="4199297" y="2406316"/>
            <a:ext cx="3626041" cy="2246279"/>
          </a:xfrm>
          <a:prstGeom prst="rect">
            <a:avLst/>
          </a:prstGeom>
        </p:spPr>
      </p:pic>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50</a:t>
            </a:fld>
            <a:endParaRPr lang="en-US" dirty="0"/>
          </a:p>
        </p:txBody>
      </p:sp>
    </p:spTree>
    <p:extLst>
      <p:ext uri="{BB962C8B-B14F-4D97-AF65-F5344CB8AC3E}">
        <p14:creationId xmlns:p14="http://schemas.microsoft.com/office/powerpoint/2010/main" val="2303482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Child Find?</a:t>
            </a:r>
          </a:p>
        </p:txBody>
      </p:sp>
      <p:sp>
        <p:nvSpPr>
          <p:cNvPr id="2" name="Content Placeholder 1"/>
          <p:cNvSpPr>
            <a:spLocks noGrp="1"/>
          </p:cNvSpPr>
          <p:nvPr>
            <p:ph idx="1"/>
          </p:nvPr>
        </p:nvSpPr>
        <p:spPr/>
        <p:txBody>
          <a:bodyPr>
            <a:normAutofit fontScale="92500" lnSpcReduction="10000"/>
          </a:bodyPr>
          <a:lstStyle/>
          <a:p>
            <a:r>
              <a:rPr lang="en-US" dirty="0"/>
              <a:t>The process of identifying, locating and evaluating all children with disabilities who are in need of early intervention, early childhood special education, or special education services.</a:t>
            </a:r>
          </a:p>
          <a:p>
            <a:endParaRPr lang="en-US" dirty="0"/>
          </a:p>
          <a:p>
            <a:r>
              <a:rPr lang="en-US" dirty="0"/>
              <a:t>OAR 581-015-2110(5) </a:t>
            </a:r>
            <a:r>
              <a:rPr lang="en-US" b="1" dirty="0"/>
              <a:t>60 SCHOOL DAYS </a:t>
            </a:r>
            <a:r>
              <a:rPr lang="en-US" dirty="0"/>
              <a:t>from the date parent signs consent for Special Education evaluation for School Age (K to age 21).</a:t>
            </a:r>
          </a:p>
          <a:p>
            <a:endParaRPr lang="en-US" dirty="0"/>
          </a:p>
          <a:p>
            <a:r>
              <a:rPr lang="en-US" dirty="0"/>
              <a:t>OAR 581-015-2790(10) </a:t>
            </a:r>
            <a:r>
              <a:rPr lang="en-US" b="1" dirty="0"/>
              <a:t>60 SCHOOL DAYS </a:t>
            </a:r>
            <a:r>
              <a:rPr lang="en-US" dirty="0"/>
              <a:t>from the date parent signs consent for Special Education evaluation for Early Childhood Special Education (3 to age 5).</a:t>
            </a:r>
          </a:p>
          <a:p>
            <a:endParaRPr lang="en-US" dirty="0"/>
          </a:p>
          <a:p>
            <a:r>
              <a:rPr lang="en-US" dirty="0"/>
              <a:t>OAR 581-015-2775(6) </a:t>
            </a:r>
            <a:r>
              <a:rPr lang="en-US" b="1" dirty="0"/>
              <a:t>45 CALENDAR DAYS </a:t>
            </a:r>
            <a:r>
              <a:rPr lang="en-US" dirty="0"/>
              <a:t>from the referral for Early Intervention (birth to age 3).</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1450749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Why Do We Collect Data on Child Find?</a:t>
            </a:r>
          </a:p>
        </p:txBody>
      </p:sp>
      <p:sp>
        <p:nvSpPr>
          <p:cNvPr id="2" name="Content Placeholder 1"/>
          <p:cNvSpPr>
            <a:spLocks noGrp="1"/>
          </p:cNvSpPr>
          <p:nvPr>
            <p:ph idx="1"/>
          </p:nvPr>
        </p:nvSpPr>
        <p:spPr/>
        <p:txBody>
          <a:bodyPr/>
          <a:lstStyle/>
          <a:p>
            <a:r>
              <a:rPr lang="en-US" dirty="0"/>
              <a:t>Ensure that students with disabilities are identified and evaluated within a reasonable amount of time and without any undue delays.</a:t>
            </a:r>
          </a:p>
          <a:p>
            <a:r>
              <a:rPr lang="en-US" dirty="0"/>
              <a:t>Improve outcomes for students through identification of needed services.  </a:t>
            </a:r>
          </a:p>
          <a:p>
            <a:r>
              <a:rPr lang="en-US" dirty="0"/>
              <a:t>Identify any systemic issues and assist with improving practices and procedures.</a:t>
            </a:r>
          </a:p>
          <a:p>
            <a:r>
              <a:rPr lang="en-US" dirty="0"/>
              <a:t>Guide meaningful improvement planning by examining what’s working, what isn’t, and why.</a:t>
            </a:r>
          </a:p>
          <a:p>
            <a:r>
              <a:rPr lang="en-US" dirty="0"/>
              <a:t>Establish Federally mandated 100% compliance.</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2701849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Part B Child Find Requirements</a:t>
            </a:r>
          </a:p>
        </p:txBody>
      </p:sp>
      <p:sp>
        <p:nvSpPr>
          <p:cNvPr id="11" name="Content Placeholder 10"/>
          <p:cNvSpPr>
            <a:spLocks noGrp="1"/>
          </p:cNvSpPr>
          <p:nvPr>
            <p:ph idx="1"/>
          </p:nvPr>
        </p:nvSpPr>
        <p:spPr/>
        <p:txBody>
          <a:bodyPr/>
          <a:lstStyle/>
          <a:p>
            <a:pPr marL="0" indent="0">
              <a:buNone/>
            </a:pPr>
            <a:r>
              <a:rPr lang="en-US" dirty="0"/>
              <a:t>Districts/programs are required to collect and report data for:</a:t>
            </a:r>
          </a:p>
          <a:p>
            <a:pPr marL="463550"/>
            <a:r>
              <a:rPr lang="en-US" dirty="0"/>
              <a:t>Children currently receiving Early Intervention Services who are being evaluated to determine eligibility for Early Childhood Special Education Services</a:t>
            </a:r>
          </a:p>
          <a:p>
            <a:pPr marL="463550"/>
            <a:r>
              <a:rPr lang="en-US" dirty="0"/>
              <a:t>Students being evaluated for IDEA Part B initial special education eligibility (ECSE or School Age)</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3945498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Part B Child Find Requirements (Cont.)</a:t>
            </a:r>
          </a:p>
        </p:txBody>
      </p:sp>
      <p:sp>
        <p:nvSpPr>
          <p:cNvPr id="2" name="Content Placeholder 1"/>
          <p:cNvSpPr>
            <a:spLocks noGrp="1"/>
          </p:cNvSpPr>
          <p:nvPr>
            <p:ph idx="1"/>
          </p:nvPr>
        </p:nvSpPr>
        <p:spPr/>
        <p:txBody>
          <a:bodyPr/>
          <a:lstStyle/>
          <a:p>
            <a:r>
              <a:rPr lang="en-US" dirty="0"/>
              <a:t>Students being evaluated and considered for eligibility who were previously eligible under the IDEA, but whose eligibility was terminated by an IEP team (or parent revocation of consent). </a:t>
            </a:r>
          </a:p>
          <a:p>
            <a:r>
              <a:rPr lang="en-US" dirty="0"/>
              <a:t>Students who have moved to Oregon with an eligibility from a different state (This includes previous Oregon students who moved out of state with a current Oregon eligibility, attended school out of state, and returned to Oregon with an out of state eligibility).</a:t>
            </a:r>
          </a:p>
        </p:txBody>
      </p:sp>
      <p:sp>
        <p:nvSpPr>
          <p:cNvPr id="3" name="Footer Placeholder 2"/>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380298987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E3A0F89BB9954C8B253FD585569827" ma:contentTypeVersion="9" ma:contentTypeDescription="Create a new document." ma:contentTypeScope="" ma:versionID="116599448da08397ba0396ced8d1d52a">
  <xsd:schema xmlns:xsd="http://www.w3.org/2001/XMLSchema" xmlns:xs="http://www.w3.org/2001/XMLSchema" xmlns:p="http://schemas.microsoft.com/office/2006/metadata/properties" xmlns:ns1="http://schemas.microsoft.com/sharepoint/v3" xmlns:ns2="b4311169-ef95-4eb4-ad55-0b8e815ccd7b" xmlns:ns3="626a857a-181d-4963-b522-a6055312c9f6" targetNamespace="http://schemas.microsoft.com/office/2006/metadata/properties" ma:root="true" ma:fieldsID="8df0a5edda4fe75ae955e3a36d9b19e4" ns1:_="" ns2:_="" ns3:_="">
    <xsd:import namespace="http://schemas.microsoft.com/sharepoint/v3"/>
    <xsd:import namespace="b4311169-ef95-4eb4-ad55-0b8e815ccd7b"/>
    <xsd:import namespace="626a857a-181d-4963-b522-a6055312c9f6"/>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4311169-ef95-4eb4-ad55-0b8e815ccd7b"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626a857a-181d-4963-b522-a6055312c9f6"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b4311169-ef95-4eb4-ad55-0b8e815ccd7b">2024-08-22T07:00:00+00:00</Estimated_x0020_Creation_x0020_Date>
    <Remediation_x0020_Date xmlns="b4311169-ef95-4eb4-ad55-0b8e815ccd7b">2025-05-28T07:00:00+00:00</Remediation_x0020_Date>
    <Priority xmlns="b4311169-ef95-4eb4-ad55-0b8e815ccd7b">New</Priority>
  </documentManagement>
</p:properties>
</file>

<file path=customXml/itemProps1.xml><?xml version="1.0" encoding="utf-8"?>
<ds:datastoreItem xmlns:ds="http://schemas.openxmlformats.org/officeDocument/2006/customXml" ds:itemID="{596C7B47-20C4-4272-B5A4-933074C6CE21}"/>
</file>

<file path=customXml/itemProps2.xml><?xml version="1.0" encoding="utf-8"?>
<ds:datastoreItem xmlns:ds="http://schemas.openxmlformats.org/officeDocument/2006/customXml" ds:itemID="{B17DD531-E65C-4569-9F7E-14E89C5E2651}"/>
</file>

<file path=customXml/itemProps3.xml><?xml version="1.0" encoding="utf-8"?>
<ds:datastoreItem xmlns:ds="http://schemas.openxmlformats.org/officeDocument/2006/customXml" ds:itemID="{95A2800F-6170-4463-8DDA-5BE417250735}"/>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10413</TotalTime>
  <Words>9220</Words>
  <Application>Microsoft Office PowerPoint</Application>
  <PresentationFormat>Widescreen</PresentationFormat>
  <Paragraphs>784</Paragraphs>
  <Slides>50</Slides>
  <Notes>50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50</vt:i4>
      </vt:variant>
    </vt:vector>
  </HeadingPairs>
  <TitlesOfParts>
    <vt:vector size="59" baseType="lpstr">
      <vt:lpstr>Arial</vt:lpstr>
      <vt:lpstr>Calibri</vt:lpstr>
      <vt:lpstr>Courier New</vt:lpstr>
      <vt:lpstr>2021ODE</vt:lpstr>
      <vt:lpstr>Green_2021ODE</vt:lpstr>
      <vt:lpstr>Gold_2021ODE</vt:lpstr>
      <vt:lpstr>Orange_2021ODE</vt:lpstr>
      <vt:lpstr>Red_2021ODE</vt:lpstr>
      <vt:lpstr>Teal_2021ODE</vt:lpstr>
      <vt:lpstr>Child Find and June Exit</vt:lpstr>
      <vt:lpstr>Today’s Agenda</vt:lpstr>
      <vt:lpstr>What’s New - SSID Core Field Changes</vt:lpstr>
      <vt:lpstr>Special Education Child Find</vt:lpstr>
      <vt:lpstr>Special Education Child Find Dates</vt:lpstr>
      <vt:lpstr>What is Child Find?</vt:lpstr>
      <vt:lpstr>Why Do We Collect Data on Child Find?</vt:lpstr>
      <vt:lpstr>Part B Child Find Requirements</vt:lpstr>
      <vt:lpstr>Part B Child Find Requirements (Cont.)</vt:lpstr>
      <vt:lpstr>Child Find Reporting Period</vt:lpstr>
      <vt:lpstr>Initial Evaluation Consent Date</vt:lpstr>
      <vt:lpstr>Initial Eligibility Determination Date</vt:lpstr>
      <vt:lpstr>Was the Child Found Eligible?</vt:lpstr>
      <vt:lpstr>Number of School Days</vt:lpstr>
      <vt:lpstr>Reason Timeline Not Met Codes 0-4</vt:lpstr>
      <vt:lpstr>Reason Timeline Not Met Codes 5-8</vt:lpstr>
      <vt:lpstr>Steps to Submit Data</vt:lpstr>
      <vt:lpstr>Child Find – What’s New for 2024-2025</vt:lpstr>
      <vt:lpstr>Child Find – Problem Areas</vt:lpstr>
      <vt:lpstr>Child Find – Problem Areas Evaluations</vt:lpstr>
      <vt:lpstr>Child Find – Problem Areas Coding</vt:lpstr>
      <vt:lpstr>Child Find – Comment Guidance</vt:lpstr>
      <vt:lpstr>Child Find Resources</vt:lpstr>
      <vt:lpstr>Child Find Contacts</vt:lpstr>
      <vt:lpstr>Questions?</vt:lpstr>
      <vt:lpstr>June Special Education Exit</vt:lpstr>
      <vt:lpstr>June Special Education Exit Dates</vt:lpstr>
      <vt:lpstr>June Exit</vt:lpstr>
      <vt:lpstr>June Exit – Who to Report</vt:lpstr>
      <vt:lpstr>June Exit – What to Report</vt:lpstr>
      <vt:lpstr>Exiting EI, ECSE and School Age</vt:lpstr>
      <vt:lpstr>Codes for Exiting EI</vt:lpstr>
      <vt:lpstr>Codes for Exiting ECSE</vt:lpstr>
      <vt:lpstr>Codes for Exiting School Age</vt:lpstr>
      <vt:lpstr>More on Modified Diplomas</vt:lpstr>
      <vt:lpstr>Entering June Exit Records</vt:lpstr>
      <vt:lpstr>June Exit – What’s New for 2024-2025</vt:lpstr>
      <vt:lpstr>June Exit – Problem Areas</vt:lpstr>
      <vt:lpstr>June Exit – Problem Areas Coding</vt:lpstr>
      <vt:lpstr>June Exit Contacts</vt:lpstr>
      <vt:lpstr>Questions? </vt:lpstr>
      <vt:lpstr>Errors and Verification</vt:lpstr>
      <vt:lpstr>       Reviewing Errors</vt:lpstr>
      <vt:lpstr>Fixing Errors in Consolidated</vt:lpstr>
      <vt:lpstr>Verification on Status Tracking</vt:lpstr>
      <vt:lpstr>Verification Reports</vt:lpstr>
      <vt:lpstr>Final Submission Form</vt:lpstr>
      <vt:lpstr>Resources</vt:lpstr>
      <vt:lpstr>Questions?  </vt:lpstr>
      <vt:lpstr>Thanks for all your hard work!</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 Education Spring Collections Presentation</dc:title>
  <dc:creator>GARTON Cynthia * ODE</dc:creator>
  <cp:keywords>June Exit, Child Find, Special Education</cp:keywords>
  <cp:lastModifiedBy>GARTON Cynthia * ODE</cp:lastModifiedBy>
  <cp:revision>266</cp:revision>
  <cp:lastPrinted>2025-05-09T17:44:35Z</cp:lastPrinted>
  <dcterms:created xsi:type="dcterms:W3CDTF">2021-11-17T22:12:45Z</dcterms:created>
  <dcterms:modified xsi:type="dcterms:W3CDTF">2025-05-28T16:25:40Z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2024-04-25T18:46:47Z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64ae52aa-3254-4923-9ed3-db727ea23ae6</vt:lpwstr>
  </property>
  <property fmtid="{D5CDD505-2E9C-101B-9397-08002B2CF9AE}" pid="8" name="MSIP_Label_61f40bdc-19d8-4b8e-be88-e9eb9bcca8b8_ContentBits">
    <vt:lpwstr>0</vt:lpwstr>
  </property>
  <property fmtid="{D5CDD505-2E9C-101B-9397-08002B2CF9AE}" pid="9" name="_MarkAsFinal">
    <vt:bool>true</vt:bool>
  </property>
  <property fmtid="{D5CDD505-2E9C-101B-9397-08002B2CF9AE}" pid="10" name="ContentTypeId">
    <vt:lpwstr>0x01010054E3A0F89BB9954C8B253FD585569827</vt:lpwstr>
  </property>
</Properties>
</file>