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Override PartName="/customXml/itemProps3.xml" ContentType="application/vnd.openxmlformats-officedocument.customXmlProperties+xml"/>
  <Override PartName="/customXml/itemProps2.xml" ContentType="application/vnd.openxmlformats-officedocument.customXml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9AE1459" w14:textId="57075723" w:rsidR="00193CE5" w:rsidRPr="00193B1E" w:rsidRDefault="00F770BB" w:rsidP="00193CE5">
      <w:pPr>
        <w:pStyle w:val="Title"/>
        <w:spacing w:before="200" w:after="160"/>
        <w:rPr>
          <w:highlight w:val="cyan"/>
        </w:rPr>
      </w:pPr>
      <w:r>
        <w:rPr>
          <w:noProof/>
        </w:rPr>
        <w:drawing>
          <wp:anchor distT="0" distB="0" distL="114300" distR="114300" simplePos="0" relativeHeight="251658240" behindDoc="0" locked="0" layoutInCell="1" allowOverlap="1" wp14:anchorId="2305EC30" wp14:editId="10D7D1AC">
            <wp:simplePos x="0" y="0"/>
            <wp:positionH relativeFrom="page">
              <wp:align>right</wp:align>
            </wp:positionH>
            <wp:positionV relativeFrom="page">
              <wp:align>top</wp:align>
            </wp:positionV>
            <wp:extent cx="7762875" cy="5164455"/>
            <wp:effectExtent l="0" t="0" r="9525" b="0"/>
            <wp:wrapTopAndBottom/>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a:blip r:embed="rId8" cstate="print">
                      <a:extLst>
                        <a:ext uri="{28A0092B-C50C-407E-A947-70E740481C1C}">
                          <a14:useLocalDpi xmlns:a14="http://schemas.microsoft.com/office/drawing/2010/main" val="0"/>
                        </a:ext>
                      </a:extLst>
                    </a:blip>
                    <a:stretch>
                      <a:fillRect/>
                    </a:stretch>
                  </pic:blipFill>
                  <pic:spPr>
                    <a:xfrm>
                      <a:off x="0" y="0"/>
                      <a:ext cx="7762875" cy="5164455"/>
                    </a:xfrm>
                    <a:prstGeom prst="rect">
                      <a:avLst/>
                    </a:prstGeom>
                  </pic:spPr>
                </pic:pic>
              </a:graphicData>
            </a:graphic>
            <wp14:sizeRelH relativeFrom="margin">
              <wp14:pctWidth>0</wp14:pctWidth>
            </wp14:sizeRelH>
            <wp14:sizeRelV relativeFrom="margin">
              <wp14:pctHeight>0</wp14:pctHeight>
            </wp14:sizeRelV>
          </wp:anchor>
        </w:drawing>
      </w:r>
      <w:r w:rsidR="00C86E2D">
        <w:rPr>
          <w:noProof/>
        </w:rPr>
        <w:drawing>
          <wp:anchor distT="0" distB="0" distL="114300" distR="114300" simplePos="0" relativeHeight="251660288" behindDoc="0" locked="0" layoutInCell="1" allowOverlap="1" wp14:anchorId="581B6311" wp14:editId="5E94347D">
            <wp:simplePos x="0" y="0"/>
            <wp:positionH relativeFrom="column">
              <wp:posOffset>4314825</wp:posOffset>
            </wp:positionH>
            <wp:positionV relativeFrom="page">
              <wp:posOffset>2581275</wp:posOffset>
            </wp:positionV>
            <wp:extent cx="2313305" cy="2331720"/>
            <wp:effectExtent l="0" t="0" r="0" b="0"/>
            <wp:wrapTopAndBottom/>
            <wp:docPr id="2" name="Picture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a:extLst>
                        <a:ext uri="{C183D7F6-B498-43B3-948B-1728B52AA6E4}">
                          <adec:decorative xmlns:adec="http://schemas.microsoft.com/office/drawing/2017/decorative" val="1"/>
                        </a:ext>
                      </a:extLst>
                    </pic:cNvPr>
                    <pic:cNvPicPr/>
                  </pic:nvPicPr>
                  <pic:blipFill>
                    <a:blip r:embed="rId9" cstate="print">
                      <a:extLst>
                        <a:ext uri="{28A0092B-C50C-407E-A947-70E740481C1C}">
                          <a14:useLocalDpi xmlns:a14="http://schemas.microsoft.com/office/drawing/2010/main" val="0"/>
                        </a:ext>
                      </a:extLst>
                    </a:blip>
                    <a:stretch>
                      <a:fillRect/>
                    </a:stretch>
                  </pic:blipFill>
                  <pic:spPr>
                    <a:xfrm>
                      <a:off x="0" y="0"/>
                      <a:ext cx="2313305" cy="2331720"/>
                    </a:xfrm>
                    <a:prstGeom prst="rect">
                      <a:avLst/>
                    </a:prstGeom>
                  </pic:spPr>
                </pic:pic>
              </a:graphicData>
            </a:graphic>
            <wp14:sizeRelH relativeFrom="margin">
              <wp14:pctWidth>0</wp14:pctWidth>
            </wp14:sizeRelH>
            <wp14:sizeRelV relativeFrom="margin">
              <wp14:pctHeight>0</wp14:pctHeight>
            </wp14:sizeRelV>
          </wp:anchor>
        </w:drawing>
      </w:r>
      <w:r w:rsidR="00C86E2D">
        <w:t>20</w:t>
      </w:r>
      <w:r w:rsidR="00D72DE6">
        <w:t>2</w:t>
      </w:r>
      <w:r w:rsidR="00E356F8">
        <w:t>5</w:t>
      </w:r>
      <w:r w:rsidR="00193CE5">
        <w:t>-202</w:t>
      </w:r>
      <w:r w:rsidR="00E356F8">
        <w:t>6</w:t>
      </w:r>
      <w:r w:rsidR="00C86E2D">
        <w:t xml:space="preserve"> </w:t>
      </w:r>
      <w:r w:rsidR="0012227E">
        <w:br/>
      </w:r>
      <w:r w:rsidR="00193CE5">
        <w:t>Special Education Child Count (SECC):</w:t>
      </w:r>
    </w:p>
    <w:p w14:paraId="7E561072" w14:textId="61FDA4A0" w:rsidR="00C86E2D" w:rsidRDefault="00193CE5" w:rsidP="00193CE5">
      <w:pPr>
        <w:pStyle w:val="Title"/>
        <w:spacing w:before="200" w:after="160"/>
      </w:pPr>
      <w:r w:rsidRPr="009F791B">
        <w:t>December Child Count and June Exit</w:t>
      </w:r>
      <w:r w:rsidR="0012227E">
        <w:br/>
      </w:r>
      <w:r w:rsidR="00C86E2D">
        <w:t xml:space="preserve">Process </w:t>
      </w:r>
      <w:r w:rsidR="0012227E">
        <w:t>and</w:t>
      </w:r>
      <w:r w:rsidR="00906C99">
        <w:t xml:space="preserve"> </w:t>
      </w:r>
      <w:r w:rsidR="00C86E2D">
        <w:t xml:space="preserve">Content </w:t>
      </w:r>
      <w:r w:rsidR="00BF3BD2">
        <w:t>Supplement</w:t>
      </w:r>
    </w:p>
    <w:p w14:paraId="46C1E3D1" w14:textId="77777777" w:rsidR="00C86E2D" w:rsidRDefault="00C06A32" w:rsidP="002D7D7E">
      <w:pPr>
        <w:pStyle w:val="Subtitle"/>
        <w:spacing w:before="0" w:after="120"/>
      </w:pPr>
      <w:r>
        <w:t>Program and Institution Lists (</w:t>
      </w:r>
      <w:r w:rsidR="002D7D7E">
        <w:t>Supplement</w:t>
      </w:r>
      <w:r>
        <w:t xml:space="preserve"> A-J)</w:t>
      </w:r>
    </w:p>
    <w:p w14:paraId="174DB340" w14:textId="7269746C" w:rsidR="00C86E2D" w:rsidRDefault="00C86E2D" w:rsidP="002D7D7E">
      <w:pPr>
        <w:spacing w:after="120"/>
        <w:rPr>
          <w:rStyle w:val="SubtleEmphasis"/>
        </w:rPr>
      </w:pPr>
      <w:r w:rsidRPr="00193CE5">
        <w:rPr>
          <w:rStyle w:val="SubtleEmphasis"/>
        </w:rPr>
        <w:t xml:space="preserve">Revised </w:t>
      </w:r>
      <w:r w:rsidR="004B5D1C" w:rsidRPr="00193CE5">
        <w:rPr>
          <w:rStyle w:val="SubtleEmphasis"/>
        </w:rPr>
        <w:t xml:space="preserve">– </w:t>
      </w:r>
      <w:r w:rsidR="00453E73">
        <w:rPr>
          <w:rStyle w:val="SubtleEmphasis"/>
        </w:rPr>
        <w:t>September</w:t>
      </w:r>
      <w:r w:rsidR="00F42206">
        <w:rPr>
          <w:rStyle w:val="SubtleEmphasis"/>
        </w:rPr>
        <w:t xml:space="preserve"> </w:t>
      </w:r>
      <w:r w:rsidR="00772771">
        <w:rPr>
          <w:rStyle w:val="SubtleEmphasis"/>
        </w:rPr>
        <w:t>202</w:t>
      </w:r>
      <w:r w:rsidR="00F42206">
        <w:rPr>
          <w:rStyle w:val="SubtleEmphasis"/>
        </w:rPr>
        <w:t>5</w:t>
      </w:r>
    </w:p>
    <w:p w14:paraId="1AE26E6D" w14:textId="77777777" w:rsidR="00C86E2D" w:rsidRPr="00C86E2D" w:rsidRDefault="00C86E2D" w:rsidP="002D7D7E">
      <w:pPr>
        <w:spacing w:after="0"/>
        <w:rPr>
          <w:rStyle w:val="SubtleEmphasis"/>
          <w:i w:val="0"/>
        </w:rPr>
      </w:pPr>
      <w:r w:rsidRPr="00C86E2D">
        <w:rPr>
          <w:rStyle w:val="SubtleEmphasis"/>
          <w:i w:val="0"/>
        </w:rPr>
        <w:t>OREGON DEPARTMENT OF EDUCATION</w:t>
      </w:r>
    </w:p>
    <w:p w14:paraId="7BB30CB5" w14:textId="5641B3B9" w:rsidR="00C86E2D" w:rsidRPr="00C86E2D" w:rsidRDefault="00765FB7" w:rsidP="002D7D7E">
      <w:pPr>
        <w:spacing w:after="0"/>
        <w:rPr>
          <w:rStyle w:val="SubtleEmphasis"/>
          <w:i w:val="0"/>
        </w:rPr>
      </w:pPr>
      <w:r>
        <w:rPr>
          <w:rStyle w:val="SubtleEmphasis"/>
          <w:i w:val="0"/>
        </w:rPr>
        <w:t>Office of Enhancing Student Opportunities</w:t>
      </w:r>
    </w:p>
    <w:p w14:paraId="1EFB760A" w14:textId="77777777" w:rsidR="002D7D7E" w:rsidRDefault="00C86E2D" w:rsidP="002D7D7E">
      <w:pPr>
        <w:spacing w:after="0"/>
        <w:rPr>
          <w:rStyle w:val="SubtleEmphasis"/>
          <w:i w:val="0"/>
        </w:rPr>
      </w:pPr>
      <w:r w:rsidRPr="00C86E2D">
        <w:rPr>
          <w:rStyle w:val="SubtleEmphasis"/>
          <w:i w:val="0"/>
        </w:rPr>
        <w:t>255 Capitol Street NE</w:t>
      </w:r>
    </w:p>
    <w:p w14:paraId="2FEC21E5" w14:textId="77777777" w:rsidR="002D7D7E" w:rsidRDefault="00C86E2D" w:rsidP="002D7D7E">
      <w:pPr>
        <w:spacing w:after="120"/>
        <w:rPr>
          <w:rStyle w:val="SubtleEmphasis"/>
          <w:i w:val="0"/>
        </w:rPr>
      </w:pPr>
      <w:r w:rsidRPr="00C86E2D">
        <w:rPr>
          <w:rStyle w:val="SubtleEmphasis"/>
          <w:i w:val="0"/>
        </w:rPr>
        <w:t>Salem, Oregon 97310-0203</w:t>
      </w:r>
    </w:p>
    <w:p w14:paraId="10DD13E1" w14:textId="77777777" w:rsidR="00F770BB" w:rsidRDefault="00F770BB" w:rsidP="002D7D7E">
      <w:pPr>
        <w:spacing w:after="120"/>
        <w:rPr>
          <w:rStyle w:val="SubtleEmphasis"/>
          <w:i w:val="0"/>
        </w:rPr>
      </w:pPr>
      <w:r>
        <w:rPr>
          <w:noProof/>
        </w:rPr>
        <w:lastRenderedPageBreak/>
        <mc:AlternateContent>
          <mc:Choice Requires="wps">
            <w:drawing>
              <wp:inline distT="0" distB="0" distL="0" distR="0" wp14:anchorId="7D2A3F8F" wp14:editId="58D54DA1">
                <wp:extent cx="5927464" cy="1164179"/>
                <wp:effectExtent l="0" t="0" r="16510" b="17145"/>
                <wp:docPr id="307" name="Text Box 2" descr="Policy of no discrimination nor harassment"/>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27464" cy="1164179"/>
                        </a:xfrm>
                        <a:prstGeom prst="rect">
                          <a:avLst/>
                        </a:prstGeom>
                        <a:solidFill>
                          <a:srgbClr val="FFFFFF"/>
                        </a:solidFill>
                        <a:ln w="9525">
                          <a:solidFill>
                            <a:srgbClr val="000000"/>
                          </a:solidFill>
                          <a:miter lim="800000"/>
                          <a:headEnd/>
                          <a:tailEnd/>
                        </a:ln>
                      </wps:spPr>
                      <wps:txbx>
                        <w:txbxContent>
                          <w:p w14:paraId="7A1D5FF0" w14:textId="77777777" w:rsidR="008C1CFC" w:rsidRDefault="008C1CFC" w:rsidP="00F770BB">
                            <w:r w:rsidRPr="0085006C">
                              <w:t xml:space="preserve">It is the policy of the State Board of Education and a priority of the Oregon Department of Education that there will be no discrimination or harassment on the grounds of race, color, religion, sex, marital status, sexual orientation, national origin, age or disability in any educational programs, activities or employment. Persons having questions about equal opportunity and nondiscrimination should contact the Deputy Superintendent of Public Instruction at the </w:t>
                            </w:r>
                            <w:r>
                              <w:t>address above</w:t>
                            </w:r>
                            <w:r w:rsidRPr="0085006C">
                              <w:t>; phone 503-947-5740; or fax 503-378-4772.</w:t>
                            </w:r>
                          </w:p>
                        </w:txbxContent>
                      </wps:txbx>
                      <wps:bodyPr rot="0" vert="horz" wrap="square" lIns="91440" tIns="45720" rIns="91440" bIns="45720" anchor="t" anchorCtr="0">
                        <a:noAutofit/>
                      </wps:bodyPr>
                    </wps:wsp>
                  </a:graphicData>
                </a:graphic>
              </wp:inline>
            </w:drawing>
          </mc:Choice>
          <mc:Fallback>
            <w:pict>
              <v:shapetype w14:anchorId="7D2A3F8F" id="_x0000_t202" coordsize="21600,21600" o:spt="202" path="m,l,21600r21600,l21600,xe">
                <v:stroke joinstyle="miter"/>
                <v:path gradientshapeok="t" o:connecttype="rect"/>
              </v:shapetype>
              <v:shape id="Text Box 2" o:spid="_x0000_s1026" type="#_x0000_t202" alt="Policy of no discrimination nor harassment" style="width:466.75pt;height:91.6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WpjAEQIAACAEAAAOAAAAZHJzL2Uyb0RvYy54bWysU9tu2zAMfR+wfxD0vtgOnKQx4hRdugwD&#10;ugvQ7QNkWY6FyaImKbGzrx8lu2l2exmmB4EUqUPykNzcDp0iJ2GdBF3SbJZSIjSHWupDSb983r+6&#10;ocR5pmumQIuSnoWjt9uXLza9KcQcWlC1sARBtCt6U9LWe1MkieOt6JibgREajQ3YjnlU7SGpLesR&#10;vVPJPE2XSQ+2Nha4cA5f70cj3Ub8phHcf2waJzxRJcXcfLxtvKtwJ9sNKw6WmVbyKQ32D1l0TGoM&#10;eoG6Z56Ro5W/QXWSW3DQ+BmHLoGmkVzEGrCaLP2lmseWGRFrQXKcudDk/h8s/3B6NJ8s8cNrGLCB&#10;sQhnHoB/dUTDrmX6IO6shb4VrMbAWaAs6Y0rpq+Bale4AFL176HGJrOjhwg0NLYLrGCdBNGxAecL&#10;6WLwhOPjYj1f5cucEo62LFvm2WodY7Di6buxzr8V0JEglNRiVyM8Oz04H9JhxZNLiOZAyXovlYqK&#10;PVQ7ZcmJ4QTs45nQf3JTmvQlXS/mi5GBv0Kk8fwJopMeR1nJrqQ3FydWBN7e6DoOmmdSjTKmrPRE&#10;ZOBuZNEP1YCOgdAK6jNSamEcWVwxFFqw3ynpcVxL6r4dmRWUqHca27LO8jzMd1TyxWqOir22VNcW&#10;pjlCldRTMoo7H3ciEKbhDtvXyEjscyZTrjiGke9pZcKcX+vR63mxtz8AAAD//wMAUEsDBBQABgAI&#10;AAAAIQCRmkmQ3AAAAAUBAAAPAAAAZHJzL2Rvd25yZXYueG1sTI/BTsMwEETvSPyDtUhcEHXAUNIQ&#10;p0JIILhBW8HVTbZJhL0OtpuGv2fhApeRVjOaeVsuJ2fFiCH2njRczDIQSLVvemo1bNYP5zmImAw1&#10;xnpCDV8YYVkdH5WmaPyBXnFcpVZwCcXCaOhSGgopY92hM3HmByT2dj44k/gMrWyCOXC5s/Iyy+bS&#10;mZ54oTMD3ndYf6z2TkN+9TS+x2f18lbPd3aRzm7Gx8+g9enJdHcLIuGU/sLwg8/oUDHT1u+picJq&#10;4EfSr7K3UOoaxJZDuVIgq1L+p6++AQAA//8DAFBLAQItABQABgAIAAAAIQC2gziS/gAAAOEBAAAT&#10;AAAAAAAAAAAAAAAAAAAAAABbQ29udGVudF9UeXBlc10ueG1sUEsBAi0AFAAGAAgAAAAhADj9If/W&#10;AAAAlAEAAAsAAAAAAAAAAAAAAAAALwEAAF9yZWxzLy5yZWxzUEsBAi0AFAAGAAgAAAAhANBamMAR&#10;AgAAIAQAAA4AAAAAAAAAAAAAAAAALgIAAGRycy9lMm9Eb2MueG1sUEsBAi0AFAAGAAgAAAAhAJGa&#10;SZDcAAAABQEAAA8AAAAAAAAAAAAAAAAAawQAAGRycy9kb3ducmV2LnhtbFBLBQYAAAAABAAEAPMA&#10;AAB0BQAAAAA=&#10;">
                <v:textbox>
                  <w:txbxContent>
                    <w:p w14:paraId="7A1D5FF0" w14:textId="77777777" w:rsidR="008C1CFC" w:rsidRDefault="008C1CFC" w:rsidP="00F770BB">
                      <w:r w:rsidRPr="0085006C">
                        <w:t xml:space="preserve">It is the policy of the State Board of Education and a priority of the Oregon Department of Education that there will be no discrimination or harassment on the grounds of race, color, religion, sex, marital status, sexual orientation, national origin, age or disability in any educational programs, activities or employment. Persons having questions about equal opportunity and nondiscrimination should contact the Deputy Superintendent of Public Instruction at the </w:t>
                      </w:r>
                      <w:r>
                        <w:t>address above</w:t>
                      </w:r>
                      <w:r w:rsidRPr="0085006C">
                        <w:t>; phone 503-947-5740; or fax 503-378-4772.</w:t>
                      </w:r>
                    </w:p>
                  </w:txbxContent>
                </v:textbox>
                <w10:anchorlock/>
              </v:shape>
            </w:pict>
          </mc:Fallback>
        </mc:AlternateContent>
      </w:r>
    </w:p>
    <w:p w14:paraId="0C504F5F" w14:textId="77777777" w:rsidR="00F770BB" w:rsidRDefault="00F770BB" w:rsidP="00F770BB">
      <w:pPr>
        <w:spacing w:after="0"/>
        <w:rPr>
          <w:rStyle w:val="SubtleEmphasis"/>
          <w:i w:val="0"/>
        </w:rPr>
        <w:sectPr w:rsidR="00F770BB">
          <w:pgSz w:w="12240" w:h="15840"/>
          <w:pgMar w:top="1440" w:right="1440" w:bottom="1440" w:left="1440" w:header="720" w:footer="720" w:gutter="0"/>
          <w:cols w:space="720"/>
          <w:docGrid w:linePitch="360"/>
        </w:sectPr>
      </w:pPr>
    </w:p>
    <w:p w14:paraId="00019E92" w14:textId="77777777" w:rsidR="00F770BB" w:rsidRDefault="00F770BB" w:rsidP="00F770BB">
      <w:pPr>
        <w:spacing w:after="0"/>
        <w:rPr>
          <w:rStyle w:val="SubtleEmphasis"/>
          <w:i w:val="0"/>
        </w:rPr>
        <w:sectPr w:rsidR="00F770BB" w:rsidSect="000F5522">
          <w:footerReference w:type="first" r:id="rId10"/>
          <w:pgSz w:w="12240" w:h="15840"/>
          <w:pgMar w:top="1440" w:right="1440" w:bottom="1440" w:left="1440" w:header="720" w:footer="720" w:gutter="0"/>
          <w:cols w:space="720"/>
          <w:titlePg/>
          <w:docGrid w:linePitch="360"/>
        </w:sectPr>
      </w:pPr>
    </w:p>
    <w:sdt>
      <w:sdtPr>
        <w:rPr>
          <w:rFonts w:asciiTheme="minorHAnsi" w:eastAsiaTheme="minorHAnsi" w:hAnsiTheme="minorHAnsi" w:cstheme="minorBidi"/>
          <w:i/>
          <w:iCs/>
          <w:color w:val="auto"/>
          <w:sz w:val="22"/>
          <w:szCs w:val="22"/>
        </w:rPr>
        <w:id w:val="-1980453492"/>
        <w:docPartObj>
          <w:docPartGallery w:val="Table of Contents"/>
          <w:docPartUnique/>
        </w:docPartObj>
      </w:sdtPr>
      <w:sdtEndPr>
        <w:rPr>
          <w:b/>
          <w:bCs/>
          <w:noProof/>
        </w:rPr>
      </w:sdtEndPr>
      <w:sdtContent>
        <w:p w14:paraId="592CFD36" w14:textId="77777777" w:rsidR="00886B15" w:rsidRDefault="00886B15">
          <w:pPr>
            <w:pStyle w:val="TOCHeading"/>
          </w:pPr>
          <w:r>
            <w:t>Table of Contents</w:t>
          </w:r>
        </w:p>
        <w:p w14:paraId="742E6BF6" w14:textId="1D589454" w:rsidR="00793207" w:rsidRDefault="00886B15">
          <w:pPr>
            <w:pStyle w:val="TOC1"/>
            <w:rPr>
              <w:rFonts w:eastAsiaTheme="minorEastAsia"/>
              <w:noProof/>
              <w:kern w:val="2"/>
              <w:sz w:val="24"/>
              <w:szCs w:val="24"/>
              <w14:ligatures w14:val="standardContextual"/>
            </w:rPr>
          </w:pPr>
          <w:r>
            <w:fldChar w:fldCharType="begin"/>
          </w:r>
          <w:r>
            <w:instrText xml:space="preserve"> TOC \o "1-3" \h \z \u </w:instrText>
          </w:r>
          <w:r>
            <w:fldChar w:fldCharType="separate"/>
          </w:r>
          <w:hyperlink w:anchor="_Toc216770768" w:history="1">
            <w:r w:rsidR="00793207" w:rsidRPr="0044561C">
              <w:rPr>
                <w:rStyle w:val="Hyperlink"/>
                <w:noProof/>
              </w:rPr>
              <w:t>What’s New</w:t>
            </w:r>
            <w:r w:rsidR="00793207">
              <w:rPr>
                <w:noProof/>
                <w:webHidden/>
              </w:rPr>
              <w:tab/>
            </w:r>
            <w:r w:rsidR="00793207">
              <w:rPr>
                <w:noProof/>
                <w:webHidden/>
              </w:rPr>
              <w:fldChar w:fldCharType="begin"/>
            </w:r>
            <w:r w:rsidR="00793207">
              <w:rPr>
                <w:noProof/>
                <w:webHidden/>
              </w:rPr>
              <w:instrText xml:space="preserve"> PAGEREF _Toc216770768 \h </w:instrText>
            </w:r>
            <w:r w:rsidR="00793207">
              <w:rPr>
                <w:noProof/>
                <w:webHidden/>
              </w:rPr>
            </w:r>
            <w:r w:rsidR="00793207">
              <w:rPr>
                <w:noProof/>
                <w:webHidden/>
              </w:rPr>
              <w:fldChar w:fldCharType="separate"/>
            </w:r>
            <w:r w:rsidR="00793207">
              <w:rPr>
                <w:noProof/>
                <w:webHidden/>
              </w:rPr>
              <w:t>1</w:t>
            </w:r>
            <w:r w:rsidR="00793207">
              <w:rPr>
                <w:noProof/>
                <w:webHidden/>
              </w:rPr>
              <w:fldChar w:fldCharType="end"/>
            </w:r>
          </w:hyperlink>
        </w:p>
        <w:p w14:paraId="33F0A14C" w14:textId="106776AE" w:rsidR="00793207" w:rsidRDefault="00793207">
          <w:pPr>
            <w:pStyle w:val="TOC2"/>
            <w:tabs>
              <w:tab w:val="right" w:leader="dot" w:pos="9350"/>
            </w:tabs>
            <w:rPr>
              <w:rFonts w:eastAsiaTheme="minorEastAsia"/>
              <w:noProof/>
              <w:kern w:val="2"/>
              <w:sz w:val="24"/>
              <w:szCs w:val="24"/>
              <w14:ligatures w14:val="standardContextual"/>
            </w:rPr>
          </w:pPr>
          <w:hyperlink w:anchor="_Toc216770769" w:history="1">
            <w:r w:rsidRPr="0044561C">
              <w:rPr>
                <w:rStyle w:val="Hyperlink"/>
                <w:noProof/>
              </w:rPr>
              <w:t>September 2025</w:t>
            </w:r>
            <w:r>
              <w:rPr>
                <w:noProof/>
                <w:webHidden/>
              </w:rPr>
              <w:tab/>
            </w:r>
            <w:r>
              <w:rPr>
                <w:noProof/>
                <w:webHidden/>
              </w:rPr>
              <w:fldChar w:fldCharType="begin"/>
            </w:r>
            <w:r>
              <w:rPr>
                <w:noProof/>
                <w:webHidden/>
              </w:rPr>
              <w:instrText xml:space="preserve"> PAGEREF _Toc216770769 \h </w:instrText>
            </w:r>
            <w:r>
              <w:rPr>
                <w:noProof/>
                <w:webHidden/>
              </w:rPr>
            </w:r>
            <w:r>
              <w:rPr>
                <w:noProof/>
                <w:webHidden/>
              </w:rPr>
              <w:fldChar w:fldCharType="separate"/>
            </w:r>
            <w:r>
              <w:rPr>
                <w:noProof/>
                <w:webHidden/>
              </w:rPr>
              <w:t>1</w:t>
            </w:r>
            <w:r>
              <w:rPr>
                <w:noProof/>
                <w:webHidden/>
              </w:rPr>
              <w:fldChar w:fldCharType="end"/>
            </w:r>
          </w:hyperlink>
        </w:p>
        <w:p w14:paraId="3168ADDD" w14:textId="09874842" w:rsidR="00793207" w:rsidRDefault="00793207">
          <w:pPr>
            <w:pStyle w:val="TOC1"/>
            <w:rPr>
              <w:rFonts w:eastAsiaTheme="minorEastAsia"/>
              <w:noProof/>
              <w:kern w:val="2"/>
              <w:sz w:val="24"/>
              <w:szCs w:val="24"/>
              <w14:ligatures w14:val="standardContextual"/>
            </w:rPr>
          </w:pPr>
          <w:hyperlink w:anchor="_Toc216770770" w:history="1">
            <w:r w:rsidRPr="0044561C">
              <w:rPr>
                <w:rStyle w:val="Hyperlink"/>
                <w:noProof/>
              </w:rPr>
              <w:t>Supplement A: Long Term Care and Treatment Programs (LTCT)</w:t>
            </w:r>
            <w:r>
              <w:rPr>
                <w:noProof/>
                <w:webHidden/>
              </w:rPr>
              <w:tab/>
            </w:r>
            <w:r>
              <w:rPr>
                <w:noProof/>
                <w:webHidden/>
              </w:rPr>
              <w:fldChar w:fldCharType="begin"/>
            </w:r>
            <w:r>
              <w:rPr>
                <w:noProof/>
                <w:webHidden/>
              </w:rPr>
              <w:instrText xml:space="preserve"> PAGEREF _Toc216770770 \h </w:instrText>
            </w:r>
            <w:r>
              <w:rPr>
                <w:noProof/>
                <w:webHidden/>
              </w:rPr>
            </w:r>
            <w:r>
              <w:rPr>
                <w:noProof/>
                <w:webHidden/>
              </w:rPr>
              <w:fldChar w:fldCharType="separate"/>
            </w:r>
            <w:r>
              <w:rPr>
                <w:noProof/>
                <w:webHidden/>
              </w:rPr>
              <w:t>2</w:t>
            </w:r>
            <w:r>
              <w:rPr>
                <w:noProof/>
                <w:webHidden/>
              </w:rPr>
              <w:fldChar w:fldCharType="end"/>
            </w:r>
          </w:hyperlink>
        </w:p>
        <w:p w14:paraId="17E2B52E" w14:textId="5DD7F0EF" w:rsidR="00793207" w:rsidRDefault="00793207">
          <w:pPr>
            <w:pStyle w:val="TOC1"/>
            <w:rPr>
              <w:rFonts w:eastAsiaTheme="minorEastAsia"/>
              <w:noProof/>
              <w:kern w:val="2"/>
              <w:sz w:val="24"/>
              <w:szCs w:val="24"/>
              <w14:ligatures w14:val="standardContextual"/>
            </w:rPr>
          </w:pPr>
          <w:hyperlink w:anchor="_Toc216770771" w:history="1">
            <w:r w:rsidRPr="0044561C">
              <w:rPr>
                <w:rStyle w:val="Hyperlink"/>
                <w:noProof/>
              </w:rPr>
              <w:t>Supplement B: Hospital Programs &amp; Pediatric Nursing Facilities</w:t>
            </w:r>
            <w:r>
              <w:rPr>
                <w:noProof/>
                <w:webHidden/>
              </w:rPr>
              <w:tab/>
            </w:r>
            <w:r>
              <w:rPr>
                <w:noProof/>
                <w:webHidden/>
              </w:rPr>
              <w:fldChar w:fldCharType="begin"/>
            </w:r>
            <w:r>
              <w:rPr>
                <w:noProof/>
                <w:webHidden/>
              </w:rPr>
              <w:instrText xml:space="preserve"> PAGEREF _Toc216770771 \h </w:instrText>
            </w:r>
            <w:r>
              <w:rPr>
                <w:noProof/>
                <w:webHidden/>
              </w:rPr>
            </w:r>
            <w:r>
              <w:rPr>
                <w:noProof/>
                <w:webHidden/>
              </w:rPr>
              <w:fldChar w:fldCharType="separate"/>
            </w:r>
            <w:r>
              <w:rPr>
                <w:noProof/>
                <w:webHidden/>
              </w:rPr>
              <w:t>3</w:t>
            </w:r>
            <w:r>
              <w:rPr>
                <w:noProof/>
                <w:webHidden/>
              </w:rPr>
              <w:fldChar w:fldCharType="end"/>
            </w:r>
          </w:hyperlink>
        </w:p>
        <w:p w14:paraId="6F4D5A88" w14:textId="63BF4FE8" w:rsidR="00793207" w:rsidRDefault="00793207">
          <w:pPr>
            <w:pStyle w:val="TOC2"/>
            <w:tabs>
              <w:tab w:val="right" w:leader="dot" w:pos="9350"/>
            </w:tabs>
            <w:rPr>
              <w:rFonts w:eastAsiaTheme="minorEastAsia"/>
              <w:noProof/>
              <w:kern w:val="2"/>
              <w:sz w:val="24"/>
              <w:szCs w:val="24"/>
              <w14:ligatures w14:val="standardContextual"/>
            </w:rPr>
          </w:pPr>
          <w:hyperlink w:anchor="_Toc216770772" w:history="1">
            <w:r w:rsidRPr="0044561C">
              <w:rPr>
                <w:rStyle w:val="Hyperlink"/>
                <w:noProof/>
              </w:rPr>
              <w:t>Hospital Programs</w:t>
            </w:r>
            <w:r>
              <w:rPr>
                <w:noProof/>
                <w:webHidden/>
              </w:rPr>
              <w:tab/>
            </w:r>
            <w:r>
              <w:rPr>
                <w:noProof/>
                <w:webHidden/>
              </w:rPr>
              <w:fldChar w:fldCharType="begin"/>
            </w:r>
            <w:r>
              <w:rPr>
                <w:noProof/>
                <w:webHidden/>
              </w:rPr>
              <w:instrText xml:space="preserve"> PAGEREF _Toc216770772 \h </w:instrText>
            </w:r>
            <w:r>
              <w:rPr>
                <w:noProof/>
                <w:webHidden/>
              </w:rPr>
            </w:r>
            <w:r>
              <w:rPr>
                <w:noProof/>
                <w:webHidden/>
              </w:rPr>
              <w:fldChar w:fldCharType="separate"/>
            </w:r>
            <w:r>
              <w:rPr>
                <w:noProof/>
                <w:webHidden/>
              </w:rPr>
              <w:t>3</w:t>
            </w:r>
            <w:r>
              <w:rPr>
                <w:noProof/>
                <w:webHidden/>
              </w:rPr>
              <w:fldChar w:fldCharType="end"/>
            </w:r>
          </w:hyperlink>
        </w:p>
        <w:p w14:paraId="059715C9" w14:textId="0D5C984C" w:rsidR="00793207" w:rsidRDefault="00793207">
          <w:pPr>
            <w:pStyle w:val="TOC2"/>
            <w:tabs>
              <w:tab w:val="right" w:leader="dot" w:pos="9350"/>
            </w:tabs>
            <w:rPr>
              <w:rFonts w:eastAsiaTheme="minorEastAsia"/>
              <w:noProof/>
              <w:kern w:val="2"/>
              <w:sz w:val="24"/>
              <w:szCs w:val="24"/>
              <w14:ligatures w14:val="standardContextual"/>
            </w:rPr>
          </w:pPr>
          <w:hyperlink w:anchor="_Toc216770773" w:history="1">
            <w:r w:rsidRPr="0044561C">
              <w:rPr>
                <w:rStyle w:val="Hyperlink"/>
                <w:noProof/>
              </w:rPr>
              <w:t>Pediatric Nursing Facility (PNF)</w:t>
            </w:r>
            <w:r>
              <w:rPr>
                <w:noProof/>
                <w:webHidden/>
              </w:rPr>
              <w:tab/>
            </w:r>
            <w:r>
              <w:rPr>
                <w:noProof/>
                <w:webHidden/>
              </w:rPr>
              <w:fldChar w:fldCharType="begin"/>
            </w:r>
            <w:r>
              <w:rPr>
                <w:noProof/>
                <w:webHidden/>
              </w:rPr>
              <w:instrText xml:space="preserve"> PAGEREF _Toc216770773 \h </w:instrText>
            </w:r>
            <w:r>
              <w:rPr>
                <w:noProof/>
                <w:webHidden/>
              </w:rPr>
            </w:r>
            <w:r>
              <w:rPr>
                <w:noProof/>
                <w:webHidden/>
              </w:rPr>
              <w:fldChar w:fldCharType="separate"/>
            </w:r>
            <w:r>
              <w:rPr>
                <w:noProof/>
                <w:webHidden/>
              </w:rPr>
              <w:t>3</w:t>
            </w:r>
            <w:r>
              <w:rPr>
                <w:noProof/>
                <w:webHidden/>
              </w:rPr>
              <w:fldChar w:fldCharType="end"/>
            </w:r>
          </w:hyperlink>
        </w:p>
        <w:p w14:paraId="102B7599" w14:textId="49FD3B74" w:rsidR="00793207" w:rsidRDefault="00793207">
          <w:pPr>
            <w:pStyle w:val="TOC1"/>
            <w:rPr>
              <w:rFonts w:eastAsiaTheme="minorEastAsia"/>
              <w:noProof/>
              <w:kern w:val="2"/>
              <w:sz w:val="24"/>
              <w:szCs w:val="24"/>
              <w14:ligatures w14:val="standardContextual"/>
            </w:rPr>
          </w:pPr>
          <w:hyperlink w:anchor="_Toc216770774" w:history="1">
            <w:r w:rsidRPr="0044561C">
              <w:rPr>
                <w:rStyle w:val="Hyperlink"/>
                <w:noProof/>
              </w:rPr>
              <w:t>Supplement C: Adult Corrections Education Programs (ACEP)</w:t>
            </w:r>
            <w:r>
              <w:rPr>
                <w:noProof/>
                <w:webHidden/>
              </w:rPr>
              <w:tab/>
            </w:r>
            <w:r>
              <w:rPr>
                <w:noProof/>
                <w:webHidden/>
              </w:rPr>
              <w:fldChar w:fldCharType="begin"/>
            </w:r>
            <w:r>
              <w:rPr>
                <w:noProof/>
                <w:webHidden/>
              </w:rPr>
              <w:instrText xml:space="preserve"> PAGEREF _Toc216770774 \h </w:instrText>
            </w:r>
            <w:r>
              <w:rPr>
                <w:noProof/>
                <w:webHidden/>
              </w:rPr>
            </w:r>
            <w:r>
              <w:rPr>
                <w:noProof/>
                <w:webHidden/>
              </w:rPr>
              <w:fldChar w:fldCharType="separate"/>
            </w:r>
            <w:r>
              <w:rPr>
                <w:noProof/>
                <w:webHidden/>
              </w:rPr>
              <w:t>4</w:t>
            </w:r>
            <w:r>
              <w:rPr>
                <w:noProof/>
                <w:webHidden/>
              </w:rPr>
              <w:fldChar w:fldCharType="end"/>
            </w:r>
          </w:hyperlink>
        </w:p>
        <w:p w14:paraId="6E4B1D2F" w14:textId="0574584A" w:rsidR="00793207" w:rsidRDefault="00793207">
          <w:pPr>
            <w:pStyle w:val="TOC1"/>
            <w:rPr>
              <w:rFonts w:eastAsiaTheme="minorEastAsia"/>
              <w:noProof/>
              <w:kern w:val="2"/>
              <w:sz w:val="24"/>
              <w:szCs w:val="24"/>
              <w14:ligatures w14:val="standardContextual"/>
            </w:rPr>
          </w:pPr>
          <w:hyperlink w:anchor="_Toc216770775" w:history="1">
            <w:r w:rsidRPr="0044561C">
              <w:rPr>
                <w:rStyle w:val="Hyperlink"/>
                <w:noProof/>
              </w:rPr>
              <w:t>Supplement D: Youth Corrections Education Programs (YCEP)</w:t>
            </w:r>
            <w:r>
              <w:rPr>
                <w:noProof/>
                <w:webHidden/>
              </w:rPr>
              <w:tab/>
            </w:r>
            <w:r>
              <w:rPr>
                <w:noProof/>
                <w:webHidden/>
              </w:rPr>
              <w:fldChar w:fldCharType="begin"/>
            </w:r>
            <w:r>
              <w:rPr>
                <w:noProof/>
                <w:webHidden/>
              </w:rPr>
              <w:instrText xml:space="preserve"> PAGEREF _Toc216770775 \h </w:instrText>
            </w:r>
            <w:r>
              <w:rPr>
                <w:noProof/>
                <w:webHidden/>
              </w:rPr>
            </w:r>
            <w:r>
              <w:rPr>
                <w:noProof/>
                <w:webHidden/>
              </w:rPr>
              <w:fldChar w:fldCharType="separate"/>
            </w:r>
            <w:r>
              <w:rPr>
                <w:noProof/>
                <w:webHidden/>
              </w:rPr>
              <w:t>5</w:t>
            </w:r>
            <w:r>
              <w:rPr>
                <w:noProof/>
                <w:webHidden/>
              </w:rPr>
              <w:fldChar w:fldCharType="end"/>
            </w:r>
          </w:hyperlink>
        </w:p>
        <w:p w14:paraId="52AB9387" w14:textId="4D9F3107" w:rsidR="00793207" w:rsidRDefault="00793207">
          <w:pPr>
            <w:pStyle w:val="TOC1"/>
            <w:rPr>
              <w:rFonts w:eastAsiaTheme="minorEastAsia"/>
              <w:noProof/>
              <w:kern w:val="2"/>
              <w:sz w:val="24"/>
              <w:szCs w:val="24"/>
              <w14:ligatures w14:val="standardContextual"/>
            </w:rPr>
          </w:pPr>
          <w:hyperlink w:anchor="_Toc216770776" w:history="1">
            <w:r w:rsidRPr="0044561C">
              <w:rPr>
                <w:rStyle w:val="Hyperlink"/>
                <w:noProof/>
              </w:rPr>
              <w:t>Supplement E: Juvenile Detention Education Programs (JDEP)</w:t>
            </w:r>
            <w:r>
              <w:rPr>
                <w:noProof/>
                <w:webHidden/>
              </w:rPr>
              <w:tab/>
            </w:r>
            <w:r>
              <w:rPr>
                <w:noProof/>
                <w:webHidden/>
              </w:rPr>
              <w:fldChar w:fldCharType="begin"/>
            </w:r>
            <w:r>
              <w:rPr>
                <w:noProof/>
                <w:webHidden/>
              </w:rPr>
              <w:instrText xml:space="preserve"> PAGEREF _Toc216770776 \h </w:instrText>
            </w:r>
            <w:r>
              <w:rPr>
                <w:noProof/>
                <w:webHidden/>
              </w:rPr>
            </w:r>
            <w:r>
              <w:rPr>
                <w:noProof/>
                <w:webHidden/>
              </w:rPr>
              <w:fldChar w:fldCharType="separate"/>
            </w:r>
            <w:r>
              <w:rPr>
                <w:noProof/>
                <w:webHidden/>
              </w:rPr>
              <w:t>6</w:t>
            </w:r>
            <w:r>
              <w:rPr>
                <w:noProof/>
                <w:webHidden/>
              </w:rPr>
              <w:fldChar w:fldCharType="end"/>
            </w:r>
          </w:hyperlink>
        </w:p>
        <w:p w14:paraId="1B477AD6" w14:textId="08903B9A" w:rsidR="00793207" w:rsidRDefault="00793207">
          <w:pPr>
            <w:pStyle w:val="TOC1"/>
            <w:rPr>
              <w:rFonts w:eastAsiaTheme="minorEastAsia"/>
              <w:noProof/>
              <w:kern w:val="2"/>
              <w:sz w:val="24"/>
              <w:szCs w:val="24"/>
              <w14:ligatures w14:val="standardContextual"/>
            </w:rPr>
          </w:pPr>
          <w:hyperlink w:anchor="_Toc216770777" w:history="1">
            <w:r w:rsidRPr="0044561C">
              <w:rPr>
                <w:rStyle w:val="Hyperlink"/>
                <w:noProof/>
              </w:rPr>
              <w:t>Supplement F: Regional Programs</w:t>
            </w:r>
            <w:r>
              <w:rPr>
                <w:noProof/>
                <w:webHidden/>
              </w:rPr>
              <w:tab/>
            </w:r>
            <w:r>
              <w:rPr>
                <w:noProof/>
                <w:webHidden/>
              </w:rPr>
              <w:fldChar w:fldCharType="begin"/>
            </w:r>
            <w:r>
              <w:rPr>
                <w:noProof/>
                <w:webHidden/>
              </w:rPr>
              <w:instrText xml:space="preserve"> PAGEREF _Toc216770777 \h </w:instrText>
            </w:r>
            <w:r>
              <w:rPr>
                <w:noProof/>
                <w:webHidden/>
              </w:rPr>
            </w:r>
            <w:r>
              <w:rPr>
                <w:noProof/>
                <w:webHidden/>
              </w:rPr>
              <w:fldChar w:fldCharType="separate"/>
            </w:r>
            <w:r>
              <w:rPr>
                <w:noProof/>
                <w:webHidden/>
              </w:rPr>
              <w:t>7</w:t>
            </w:r>
            <w:r>
              <w:rPr>
                <w:noProof/>
                <w:webHidden/>
              </w:rPr>
              <w:fldChar w:fldCharType="end"/>
            </w:r>
          </w:hyperlink>
        </w:p>
        <w:p w14:paraId="20402096" w14:textId="031A0064" w:rsidR="00793207" w:rsidRDefault="00793207">
          <w:pPr>
            <w:pStyle w:val="TOC1"/>
            <w:rPr>
              <w:rFonts w:eastAsiaTheme="minorEastAsia"/>
              <w:noProof/>
              <w:kern w:val="2"/>
              <w:sz w:val="24"/>
              <w:szCs w:val="24"/>
              <w14:ligatures w14:val="standardContextual"/>
            </w:rPr>
          </w:pPr>
          <w:hyperlink w:anchor="_Toc216770778" w:history="1">
            <w:r w:rsidRPr="0044561C">
              <w:rPr>
                <w:rStyle w:val="Hyperlink"/>
                <w:noProof/>
              </w:rPr>
              <w:t>Supplement G: EI/ECSE Programs</w:t>
            </w:r>
            <w:r>
              <w:rPr>
                <w:noProof/>
                <w:webHidden/>
              </w:rPr>
              <w:tab/>
            </w:r>
            <w:r>
              <w:rPr>
                <w:noProof/>
                <w:webHidden/>
              </w:rPr>
              <w:fldChar w:fldCharType="begin"/>
            </w:r>
            <w:r>
              <w:rPr>
                <w:noProof/>
                <w:webHidden/>
              </w:rPr>
              <w:instrText xml:space="preserve"> PAGEREF _Toc216770778 \h </w:instrText>
            </w:r>
            <w:r>
              <w:rPr>
                <w:noProof/>
                <w:webHidden/>
              </w:rPr>
            </w:r>
            <w:r>
              <w:rPr>
                <w:noProof/>
                <w:webHidden/>
              </w:rPr>
              <w:fldChar w:fldCharType="separate"/>
            </w:r>
            <w:r>
              <w:rPr>
                <w:noProof/>
                <w:webHidden/>
              </w:rPr>
              <w:t>8</w:t>
            </w:r>
            <w:r>
              <w:rPr>
                <w:noProof/>
                <w:webHidden/>
              </w:rPr>
              <w:fldChar w:fldCharType="end"/>
            </w:r>
          </w:hyperlink>
        </w:p>
        <w:p w14:paraId="572EE0D9" w14:textId="2F879B91" w:rsidR="00793207" w:rsidRDefault="00793207">
          <w:pPr>
            <w:pStyle w:val="TOC1"/>
            <w:rPr>
              <w:rFonts w:eastAsiaTheme="minorEastAsia"/>
              <w:noProof/>
              <w:kern w:val="2"/>
              <w:sz w:val="24"/>
              <w:szCs w:val="24"/>
              <w14:ligatures w14:val="standardContextual"/>
            </w:rPr>
          </w:pPr>
          <w:hyperlink w:anchor="_Toc216770779" w:history="1">
            <w:r w:rsidRPr="0044561C">
              <w:rPr>
                <w:rStyle w:val="Hyperlink"/>
                <w:noProof/>
              </w:rPr>
              <w:t>Supplement H: Approved Private Schools for Special Education</w:t>
            </w:r>
            <w:r>
              <w:rPr>
                <w:noProof/>
                <w:webHidden/>
              </w:rPr>
              <w:tab/>
            </w:r>
            <w:r>
              <w:rPr>
                <w:noProof/>
                <w:webHidden/>
              </w:rPr>
              <w:fldChar w:fldCharType="begin"/>
            </w:r>
            <w:r>
              <w:rPr>
                <w:noProof/>
                <w:webHidden/>
              </w:rPr>
              <w:instrText xml:space="preserve"> PAGEREF _Toc216770779 \h </w:instrText>
            </w:r>
            <w:r>
              <w:rPr>
                <w:noProof/>
                <w:webHidden/>
              </w:rPr>
            </w:r>
            <w:r>
              <w:rPr>
                <w:noProof/>
                <w:webHidden/>
              </w:rPr>
              <w:fldChar w:fldCharType="separate"/>
            </w:r>
            <w:r>
              <w:rPr>
                <w:noProof/>
                <w:webHidden/>
              </w:rPr>
              <w:t>9</w:t>
            </w:r>
            <w:r>
              <w:rPr>
                <w:noProof/>
                <w:webHidden/>
              </w:rPr>
              <w:fldChar w:fldCharType="end"/>
            </w:r>
          </w:hyperlink>
        </w:p>
        <w:p w14:paraId="3C74D42D" w14:textId="2A14CD35" w:rsidR="00793207" w:rsidRDefault="00793207">
          <w:pPr>
            <w:pStyle w:val="TOC1"/>
            <w:rPr>
              <w:rFonts w:eastAsiaTheme="minorEastAsia"/>
              <w:noProof/>
              <w:kern w:val="2"/>
              <w:sz w:val="24"/>
              <w:szCs w:val="24"/>
              <w14:ligatures w14:val="standardContextual"/>
            </w:rPr>
          </w:pPr>
          <w:hyperlink w:anchor="_Toc216770780" w:history="1">
            <w:r w:rsidRPr="0044561C">
              <w:rPr>
                <w:rStyle w:val="Hyperlink"/>
                <w:noProof/>
              </w:rPr>
              <w:t>Supplement I: County Jails</w:t>
            </w:r>
            <w:r>
              <w:rPr>
                <w:noProof/>
                <w:webHidden/>
              </w:rPr>
              <w:tab/>
            </w:r>
            <w:r>
              <w:rPr>
                <w:noProof/>
                <w:webHidden/>
              </w:rPr>
              <w:fldChar w:fldCharType="begin"/>
            </w:r>
            <w:r>
              <w:rPr>
                <w:noProof/>
                <w:webHidden/>
              </w:rPr>
              <w:instrText xml:space="preserve"> PAGEREF _Toc216770780 \h </w:instrText>
            </w:r>
            <w:r>
              <w:rPr>
                <w:noProof/>
                <w:webHidden/>
              </w:rPr>
            </w:r>
            <w:r>
              <w:rPr>
                <w:noProof/>
                <w:webHidden/>
              </w:rPr>
              <w:fldChar w:fldCharType="separate"/>
            </w:r>
            <w:r>
              <w:rPr>
                <w:noProof/>
                <w:webHidden/>
              </w:rPr>
              <w:t>10</w:t>
            </w:r>
            <w:r>
              <w:rPr>
                <w:noProof/>
                <w:webHidden/>
              </w:rPr>
              <w:fldChar w:fldCharType="end"/>
            </w:r>
          </w:hyperlink>
        </w:p>
        <w:p w14:paraId="68FC990A" w14:textId="5EDE9EC0" w:rsidR="00793207" w:rsidRDefault="00793207">
          <w:pPr>
            <w:pStyle w:val="TOC1"/>
            <w:rPr>
              <w:rFonts w:eastAsiaTheme="minorEastAsia"/>
              <w:noProof/>
              <w:kern w:val="2"/>
              <w:sz w:val="24"/>
              <w:szCs w:val="24"/>
              <w14:ligatures w14:val="standardContextual"/>
            </w:rPr>
          </w:pPr>
          <w:hyperlink w:anchor="_Toc216770781" w:history="1">
            <w:r w:rsidRPr="0044561C">
              <w:rPr>
                <w:rStyle w:val="Hyperlink"/>
                <w:noProof/>
              </w:rPr>
              <w:t>Supplement J: Charter Schools</w:t>
            </w:r>
            <w:r>
              <w:rPr>
                <w:noProof/>
                <w:webHidden/>
              </w:rPr>
              <w:tab/>
            </w:r>
            <w:r>
              <w:rPr>
                <w:noProof/>
                <w:webHidden/>
              </w:rPr>
              <w:fldChar w:fldCharType="begin"/>
            </w:r>
            <w:r>
              <w:rPr>
                <w:noProof/>
                <w:webHidden/>
              </w:rPr>
              <w:instrText xml:space="preserve"> PAGEREF _Toc216770781 \h </w:instrText>
            </w:r>
            <w:r>
              <w:rPr>
                <w:noProof/>
                <w:webHidden/>
              </w:rPr>
            </w:r>
            <w:r>
              <w:rPr>
                <w:noProof/>
                <w:webHidden/>
              </w:rPr>
              <w:fldChar w:fldCharType="separate"/>
            </w:r>
            <w:r>
              <w:rPr>
                <w:noProof/>
                <w:webHidden/>
              </w:rPr>
              <w:t>11</w:t>
            </w:r>
            <w:r>
              <w:rPr>
                <w:noProof/>
                <w:webHidden/>
              </w:rPr>
              <w:fldChar w:fldCharType="end"/>
            </w:r>
          </w:hyperlink>
        </w:p>
        <w:p w14:paraId="3D87F48B" w14:textId="64E10EC3" w:rsidR="00793207" w:rsidRDefault="00793207">
          <w:pPr>
            <w:pStyle w:val="TOC1"/>
            <w:rPr>
              <w:rFonts w:eastAsiaTheme="minorEastAsia"/>
              <w:noProof/>
              <w:kern w:val="2"/>
              <w:sz w:val="24"/>
              <w:szCs w:val="24"/>
              <w14:ligatures w14:val="standardContextual"/>
            </w:rPr>
          </w:pPr>
          <w:hyperlink w:anchor="_Toc216770782" w:history="1">
            <w:r w:rsidRPr="0044561C">
              <w:rPr>
                <w:rStyle w:val="Hyperlink"/>
                <w:noProof/>
              </w:rPr>
              <w:t>Supplement K: Recovery Schools</w:t>
            </w:r>
            <w:r>
              <w:rPr>
                <w:noProof/>
                <w:webHidden/>
              </w:rPr>
              <w:tab/>
            </w:r>
            <w:r>
              <w:rPr>
                <w:noProof/>
                <w:webHidden/>
              </w:rPr>
              <w:fldChar w:fldCharType="begin"/>
            </w:r>
            <w:r>
              <w:rPr>
                <w:noProof/>
                <w:webHidden/>
              </w:rPr>
              <w:instrText xml:space="preserve"> PAGEREF _Toc216770782 \h </w:instrText>
            </w:r>
            <w:r>
              <w:rPr>
                <w:noProof/>
                <w:webHidden/>
              </w:rPr>
            </w:r>
            <w:r>
              <w:rPr>
                <w:noProof/>
                <w:webHidden/>
              </w:rPr>
              <w:fldChar w:fldCharType="separate"/>
            </w:r>
            <w:r>
              <w:rPr>
                <w:noProof/>
                <w:webHidden/>
              </w:rPr>
              <w:t>14</w:t>
            </w:r>
            <w:r>
              <w:rPr>
                <w:noProof/>
                <w:webHidden/>
              </w:rPr>
              <w:fldChar w:fldCharType="end"/>
            </w:r>
          </w:hyperlink>
        </w:p>
        <w:p w14:paraId="0D9F7A17" w14:textId="23BD3F28" w:rsidR="00886B15" w:rsidRDefault="00886B15">
          <w:r>
            <w:rPr>
              <w:b/>
              <w:bCs/>
              <w:noProof/>
            </w:rPr>
            <w:fldChar w:fldCharType="end"/>
          </w:r>
        </w:p>
      </w:sdtContent>
    </w:sdt>
    <w:p w14:paraId="3619C7AD" w14:textId="77777777" w:rsidR="007E6288" w:rsidRDefault="007E6288" w:rsidP="007E6288">
      <w:pPr>
        <w:spacing w:after="0"/>
        <w:jc w:val="left"/>
      </w:pPr>
    </w:p>
    <w:p w14:paraId="59BC4D08" w14:textId="2E7CF15D" w:rsidR="00B83E8D" w:rsidRDefault="00B83E8D" w:rsidP="007E6288">
      <w:pPr>
        <w:sectPr w:rsidR="00B83E8D" w:rsidSect="00B946C6">
          <w:footerReference w:type="default" r:id="rId11"/>
          <w:pgSz w:w="12240" w:h="15840"/>
          <w:pgMar w:top="1440" w:right="1440" w:bottom="1440" w:left="1440" w:header="720" w:footer="720" w:gutter="0"/>
          <w:pgNumType w:fmt="lowerRoman" w:start="1"/>
          <w:cols w:space="720"/>
          <w:docGrid w:linePitch="360"/>
        </w:sectPr>
      </w:pPr>
    </w:p>
    <w:p w14:paraId="1028B790" w14:textId="77777777" w:rsidR="007E6288" w:rsidRDefault="007E6288" w:rsidP="007E6288">
      <w:pPr>
        <w:pStyle w:val="Heading1"/>
      </w:pPr>
      <w:bookmarkStart w:id="0" w:name="_Toc216770768"/>
      <w:r>
        <w:lastRenderedPageBreak/>
        <w:t>What’s New</w:t>
      </w:r>
      <w:bookmarkEnd w:id="0"/>
    </w:p>
    <w:p w14:paraId="0516CF4E" w14:textId="16C69289" w:rsidR="007E6288" w:rsidRDefault="007E6288" w:rsidP="00EE1199">
      <w:pPr>
        <w:pStyle w:val="Heading2"/>
        <w:jc w:val="left"/>
      </w:pPr>
      <w:bookmarkStart w:id="1" w:name="_Toc216770769"/>
      <w:r w:rsidRPr="00EE1199">
        <w:t>September</w:t>
      </w:r>
      <w:r>
        <w:t xml:space="preserve"> 202</w:t>
      </w:r>
      <w:r w:rsidR="009E3ACE">
        <w:t>5</w:t>
      </w:r>
      <w:bookmarkEnd w:id="1"/>
    </w:p>
    <w:p w14:paraId="778B9E48" w14:textId="2F67C379" w:rsidR="000A7008" w:rsidRDefault="00E75D5A" w:rsidP="008C4799">
      <w:pPr>
        <w:pStyle w:val="ListParagraph"/>
        <w:numPr>
          <w:ilvl w:val="3"/>
          <w:numId w:val="3"/>
        </w:numPr>
        <w:spacing w:after="0"/>
        <w:ind w:left="720"/>
        <w:jc w:val="left"/>
      </w:pPr>
      <w:r>
        <w:t>N</w:t>
      </w:r>
      <w:r w:rsidR="000A7008">
        <w:t xml:space="preserve">ame </w:t>
      </w:r>
      <w:r w:rsidR="00BE5DF6">
        <w:t xml:space="preserve">and Contractor </w:t>
      </w:r>
      <w:r w:rsidR="000A7008">
        <w:t>changes</w:t>
      </w:r>
      <w:r>
        <w:t xml:space="preserve"> in </w:t>
      </w:r>
      <w:r w:rsidRPr="00E75D5A">
        <w:rPr>
          <w:highlight w:val="yellow"/>
        </w:rPr>
        <w:t>yellow</w:t>
      </w:r>
      <w:r w:rsidR="000A7008">
        <w:t>.</w:t>
      </w:r>
    </w:p>
    <w:p w14:paraId="0A0722B3" w14:textId="051EE1A4" w:rsidR="0006754A" w:rsidRDefault="0006754A" w:rsidP="0006754A">
      <w:pPr>
        <w:pStyle w:val="ListParagraph"/>
        <w:numPr>
          <w:ilvl w:val="0"/>
          <w:numId w:val="13"/>
        </w:numPr>
        <w:spacing w:after="0"/>
        <w:jc w:val="left"/>
      </w:pPr>
      <w:r>
        <w:t>LTCT close as of 6/30/202</w:t>
      </w:r>
      <w:r w:rsidR="00453E73">
        <w:t>5</w:t>
      </w:r>
    </w:p>
    <w:p w14:paraId="24CAD741" w14:textId="41101404" w:rsidR="0006754A" w:rsidRDefault="00453E73" w:rsidP="0006754A">
      <w:pPr>
        <w:pStyle w:val="ListParagraph"/>
        <w:numPr>
          <w:ilvl w:val="1"/>
          <w:numId w:val="13"/>
        </w:numPr>
        <w:spacing w:after="0"/>
        <w:jc w:val="left"/>
      </w:pPr>
      <w:r>
        <w:t>Olalla Center (614)</w:t>
      </w:r>
    </w:p>
    <w:p w14:paraId="0CADB182" w14:textId="7C10CA65" w:rsidR="00932A57" w:rsidRDefault="00932A57" w:rsidP="00932A57">
      <w:pPr>
        <w:pStyle w:val="ListParagraph"/>
        <w:numPr>
          <w:ilvl w:val="0"/>
          <w:numId w:val="13"/>
        </w:numPr>
        <w:spacing w:after="0"/>
        <w:jc w:val="left"/>
      </w:pPr>
      <w:r>
        <w:t xml:space="preserve">Charter </w:t>
      </w:r>
      <w:r w:rsidR="00453E73">
        <w:t>schools effective 7/1/2025</w:t>
      </w:r>
    </w:p>
    <w:p w14:paraId="3F80E8EA" w14:textId="0B0E8786" w:rsidR="00932A57" w:rsidRDefault="00453E73" w:rsidP="00932A57">
      <w:pPr>
        <w:pStyle w:val="ListParagraph"/>
        <w:numPr>
          <w:ilvl w:val="1"/>
          <w:numId w:val="13"/>
        </w:numPr>
        <w:spacing w:after="0"/>
        <w:jc w:val="left"/>
      </w:pPr>
      <w:r w:rsidRPr="00453E73">
        <w:t xml:space="preserve">Applegate Valley Virtual Charter </w:t>
      </w:r>
      <w:r w:rsidR="00932A57">
        <w:t>(</w:t>
      </w:r>
      <w:r>
        <w:t>5911</w:t>
      </w:r>
      <w:r w:rsidR="00932A57">
        <w:t>)</w:t>
      </w:r>
    </w:p>
    <w:p w14:paraId="7767B88D" w14:textId="141123EC" w:rsidR="00453E73" w:rsidRDefault="00453E73" w:rsidP="00932A57">
      <w:pPr>
        <w:pStyle w:val="ListParagraph"/>
        <w:numPr>
          <w:ilvl w:val="1"/>
          <w:numId w:val="13"/>
        </w:numPr>
        <w:spacing w:after="0"/>
        <w:jc w:val="left"/>
      </w:pPr>
      <w:r w:rsidRPr="00453E73">
        <w:t>Jefferson Classical Academy of Oregon</w:t>
      </w:r>
      <w:r>
        <w:t xml:space="preserve"> (5910)</w:t>
      </w:r>
    </w:p>
    <w:p w14:paraId="72AEF868" w14:textId="7E88852A" w:rsidR="00F22FCA" w:rsidRDefault="00453E73" w:rsidP="00F22FCA">
      <w:pPr>
        <w:pStyle w:val="ListParagraph"/>
        <w:numPr>
          <w:ilvl w:val="1"/>
          <w:numId w:val="13"/>
        </w:numPr>
        <w:spacing w:after="0"/>
        <w:jc w:val="left"/>
      </w:pPr>
      <w:r w:rsidRPr="00453E73">
        <w:t>Stellar Pines Virtual Academy</w:t>
      </w:r>
      <w:r>
        <w:t xml:space="preserve"> (5909)</w:t>
      </w:r>
    </w:p>
    <w:p w14:paraId="2E815726" w14:textId="77777777" w:rsidR="00453E73" w:rsidRDefault="00F22FCA" w:rsidP="00453E73">
      <w:pPr>
        <w:pStyle w:val="ListParagraph"/>
        <w:numPr>
          <w:ilvl w:val="3"/>
          <w:numId w:val="3"/>
        </w:numPr>
        <w:ind w:left="720"/>
        <w:jc w:val="left"/>
      </w:pPr>
      <w:r>
        <w:t>Recovery Schools</w:t>
      </w:r>
    </w:p>
    <w:p w14:paraId="09828D18" w14:textId="5F4290B6" w:rsidR="00453E73" w:rsidRDefault="00453E73" w:rsidP="00453E73">
      <w:pPr>
        <w:pStyle w:val="ListParagraph"/>
        <w:numPr>
          <w:ilvl w:val="4"/>
          <w:numId w:val="3"/>
        </w:numPr>
        <w:ind w:left="1440"/>
        <w:jc w:val="left"/>
      </w:pPr>
      <w:r>
        <w:t>Discovery Academy (5905) effective 4/1/2025</w:t>
      </w:r>
    </w:p>
    <w:p w14:paraId="4D1FD99B" w14:textId="053DEEBE" w:rsidR="00453E73" w:rsidRDefault="00453E73" w:rsidP="00453E73">
      <w:pPr>
        <w:pStyle w:val="ListParagraph"/>
        <w:numPr>
          <w:ilvl w:val="4"/>
          <w:numId w:val="3"/>
        </w:numPr>
        <w:ind w:left="1440"/>
        <w:jc w:val="left"/>
      </w:pPr>
      <w:r>
        <w:t>Harmony Academy, Special Education contractor change to Clackamas ESD</w:t>
      </w:r>
    </w:p>
    <w:p w14:paraId="22A9A23A" w14:textId="5669A8E6" w:rsidR="007E6288" w:rsidRDefault="007E6288" w:rsidP="00453E73">
      <w:pPr>
        <w:pStyle w:val="ListParagraph"/>
        <w:numPr>
          <w:ilvl w:val="3"/>
          <w:numId w:val="3"/>
        </w:numPr>
        <w:jc w:val="left"/>
      </w:pPr>
      <w:r>
        <w:br w:type="page"/>
      </w:r>
    </w:p>
    <w:p w14:paraId="27E40992" w14:textId="0495F0FA" w:rsidR="00A82E88" w:rsidRPr="00A82E88" w:rsidRDefault="00BF3BD2" w:rsidP="00BF3BD2">
      <w:pPr>
        <w:pStyle w:val="Heading1"/>
      </w:pPr>
      <w:bookmarkStart w:id="2" w:name="_Toc216770770"/>
      <w:r>
        <w:lastRenderedPageBreak/>
        <w:t>Supplement A: Long Term Care and Treatment Programs (LTCT)</w:t>
      </w:r>
      <w:bookmarkEnd w:id="2"/>
    </w:p>
    <w:p w14:paraId="21CDD356" w14:textId="186796B0" w:rsidR="007F5BC8" w:rsidRDefault="007F5BC8" w:rsidP="00B15338">
      <w:r w:rsidRPr="007F5BC8">
        <w:t xml:space="preserve">All students placed by the state in an LTCT program must have a SpEd Resident District ID number of </w:t>
      </w:r>
      <w:r w:rsidRPr="007B5690">
        <w:rPr>
          <w:b/>
        </w:rPr>
        <w:t>3559</w:t>
      </w:r>
      <w:r w:rsidRPr="007F5BC8">
        <w:t>.</w:t>
      </w:r>
    </w:p>
    <w:tbl>
      <w:tblPr>
        <w:tblStyle w:val="GridTable4-Accent1"/>
        <w:tblW w:w="5648" w:type="pct"/>
        <w:tblInd w:w="-545" w:type="dxa"/>
        <w:tblLook w:val="04A0" w:firstRow="1" w:lastRow="0" w:firstColumn="1" w:lastColumn="0" w:noHBand="0" w:noVBand="1"/>
        <w:tblDescription w:val="Long Term Care and Treatment Programs list, with LTCT ID and Name, Contractor ID and Name, and County."/>
      </w:tblPr>
      <w:tblGrid>
        <w:gridCol w:w="1419"/>
        <w:gridCol w:w="3560"/>
        <w:gridCol w:w="1445"/>
        <w:gridCol w:w="3085"/>
        <w:gridCol w:w="1866"/>
      </w:tblGrid>
      <w:tr w:rsidR="00A94361" w:rsidRPr="00A94361" w14:paraId="41CBCED2" w14:textId="77777777" w:rsidTr="008F1044">
        <w:trPr>
          <w:cnfStyle w:val="100000000000" w:firstRow="1" w:lastRow="0" w:firstColumn="0" w:lastColumn="0" w:oddVBand="0" w:evenVBand="0" w:oddHBand="0" w:evenHBand="0" w:firstRowFirstColumn="0" w:firstRowLastColumn="0" w:lastRowFirstColumn="0" w:lastRowLastColumn="0"/>
          <w:trHeight w:val="255"/>
          <w:tblHeader/>
        </w:trPr>
        <w:tc>
          <w:tcPr>
            <w:cnfStyle w:val="001000000000" w:firstRow="0" w:lastRow="0" w:firstColumn="1" w:lastColumn="0" w:oddVBand="0" w:evenVBand="0" w:oddHBand="0" w:evenHBand="0" w:firstRowFirstColumn="0" w:firstRowLastColumn="0" w:lastRowFirstColumn="0" w:lastRowLastColumn="0"/>
            <w:tcW w:w="624" w:type="pct"/>
            <w:shd w:val="clear" w:color="auto" w:fill="1F497D" w:themeFill="text2"/>
            <w:noWrap/>
            <w:vAlign w:val="center"/>
            <w:hideMark/>
          </w:tcPr>
          <w:p w14:paraId="796679AA" w14:textId="5D9EAD03" w:rsidR="00A94361" w:rsidRPr="00A94361" w:rsidRDefault="00A06EF3" w:rsidP="00A94361">
            <w:pPr>
              <w:spacing w:after="0"/>
              <w:rPr>
                <w:rFonts w:ascii="Calibri" w:eastAsia="Times New Roman" w:hAnsi="Calibri" w:cs="Calibri"/>
                <w:szCs w:val="20"/>
              </w:rPr>
            </w:pPr>
            <w:r>
              <w:t>Institution</w:t>
            </w:r>
            <w:r w:rsidRPr="008D6AA8">
              <w:t xml:space="preserve"> </w:t>
            </w:r>
            <w:r w:rsidR="00A94361" w:rsidRPr="00A94361">
              <w:rPr>
                <w:rFonts w:ascii="Calibri" w:eastAsia="Times New Roman" w:hAnsi="Calibri" w:cs="Calibri"/>
                <w:szCs w:val="20"/>
              </w:rPr>
              <w:t>ID</w:t>
            </w:r>
          </w:p>
        </w:tc>
        <w:tc>
          <w:tcPr>
            <w:tcW w:w="1565" w:type="pct"/>
            <w:shd w:val="clear" w:color="auto" w:fill="1F497D" w:themeFill="text2"/>
            <w:noWrap/>
            <w:vAlign w:val="center"/>
            <w:hideMark/>
          </w:tcPr>
          <w:p w14:paraId="6B565A5A" w14:textId="56F9B86C" w:rsidR="00A94361" w:rsidRPr="00A94361" w:rsidRDefault="00A06EF3" w:rsidP="00A94361">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Cs w:val="20"/>
              </w:rPr>
            </w:pPr>
            <w:r>
              <w:rPr>
                <w:rFonts w:ascii="Calibri" w:eastAsia="Times New Roman" w:hAnsi="Calibri" w:cs="Calibri"/>
                <w:szCs w:val="20"/>
              </w:rPr>
              <w:t>Program</w:t>
            </w:r>
            <w:r w:rsidR="00A94361" w:rsidRPr="00A94361">
              <w:rPr>
                <w:rFonts w:ascii="Calibri" w:eastAsia="Times New Roman" w:hAnsi="Calibri" w:cs="Calibri"/>
                <w:szCs w:val="20"/>
              </w:rPr>
              <w:t xml:space="preserve"> Name</w:t>
            </w:r>
          </w:p>
        </w:tc>
        <w:tc>
          <w:tcPr>
            <w:tcW w:w="635" w:type="pct"/>
            <w:shd w:val="clear" w:color="auto" w:fill="1F497D" w:themeFill="text2"/>
            <w:noWrap/>
            <w:vAlign w:val="center"/>
            <w:hideMark/>
          </w:tcPr>
          <w:p w14:paraId="6AD5289A" w14:textId="77777777" w:rsidR="00A94361" w:rsidRPr="00A94361" w:rsidRDefault="00A94361" w:rsidP="00A94361">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Cs w:val="20"/>
              </w:rPr>
            </w:pPr>
            <w:r w:rsidRPr="00A94361">
              <w:rPr>
                <w:rFonts w:ascii="Calibri" w:eastAsia="Times New Roman" w:hAnsi="Calibri" w:cs="Calibri"/>
                <w:szCs w:val="20"/>
              </w:rPr>
              <w:t>Contractor ID</w:t>
            </w:r>
          </w:p>
        </w:tc>
        <w:tc>
          <w:tcPr>
            <w:tcW w:w="1356" w:type="pct"/>
            <w:shd w:val="clear" w:color="auto" w:fill="1F497D" w:themeFill="text2"/>
            <w:noWrap/>
            <w:vAlign w:val="center"/>
            <w:hideMark/>
          </w:tcPr>
          <w:p w14:paraId="0E838A2B" w14:textId="77777777" w:rsidR="00A94361" w:rsidRPr="00A94361" w:rsidRDefault="00A94361" w:rsidP="00A94361">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Cs w:val="20"/>
              </w:rPr>
            </w:pPr>
            <w:r w:rsidRPr="00A94361">
              <w:rPr>
                <w:rFonts w:ascii="Calibri" w:eastAsia="Times New Roman" w:hAnsi="Calibri" w:cs="Calibri"/>
                <w:szCs w:val="20"/>
              </w:rPr>
              <w:t>Contractor</w:t>
            </w:r>
          </w:p>
        </w:tc>
        <w:tc>
          <w:tcPr>
            <w:tcW w:w="820" w:type="pct"/>
            <w:shd w:val="clear" w:color="auto" w:fill="1F497D" w:themeFill="text2"/>
            <w:noWrap/>
            <w:vAlign w:val="center"/>
            <w:hideMark/>
          </w:tcPr>
          <w:p w14:paraId="67584E96" w14:textId="77777777" w:rsidR="00A94361" w:rsidRPr="00A94361" w:rsidRDefault="00A94361" w:rsidP="00A94361">
            <w:pPr>
              <w:spacing w:after="0"/>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szCs w:val="20"/>
              </w:rPr>
            </w:pPr>
            <w:r w:rsidRPr="00A94361">
              <w:rPr>
                <w:rFonts w:ascii="Calibri" w:eastAsia="Times New Roman" w:hAnsi="Calibri" w:cs="Calibri"/>
                <w:szCs w:val="20"/>
              </w:rPr>
              <w:t>County</w:t>
            </w:r>
          </w:p>
        </w:tc>
      </w:tr>
      <w:tr w:rsidR="0006754A" w:rsidRPr="00A94361" w14:paraId="04D2960A" w14:textId="77777777" w:rsidTr="00256FE3">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624" w:type="pct"/>
            <w:vAlign w:val="center"/>
            <w:hideMark/>
          </w:tcPr>
          <w:p w14:paraId="47889789" w14:textId="18324CFD" w:rsidR="0006754A" w:rsidRPr="00453E73" w:rsidRDefault="0006754A" w:rsidP="00256FE3">
            <w:pPr>
              <w:spacing w:after="0"/>
              <w:rPr>
                <w:rFonts w:ascii="Calibri" w:eastAsia="Times New Roman" w:hAnsi="Calibri" w:cs="Calibri"/>
                <w:sz w:val="20"/>
                <w:szCs w:val="20"/>
              </w:rPr>
            </w:pPr>
            <w:r w:rsidRPr="00453E73">
              <w:rPr>
                <w:rFonts w:ascii="Calibri" w:eastAsia="Times New Roman" w:hAnsi="Calibri" w:cs="Calibri"/>
                <w:sz w:val="20"/>
                <w:szCs w:val="20"/>
              </w:rPr>
              <w:t>3582</w:t>
            </w:r>
          </w:p>
        </w:tc>
        <w:tc>
          <w:tcPr>
            <w:tcW w:w="1565" w:type="pct"/>
            <w:vAlign w:val="center"/>
            <w:hideMark/>
          </w:tcPr>
          <w:p w14:paraId="5E2A39C2" w14:textId="5B939096" w:rsidR="0006754A" w:rsidRPr="00453E73" w:rsidRDefault="0006754A" w:rsidP="00256FE3">
            <w:pPr>
              <w:spacing w:after="0"/>
              <w:jc w:val="lef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453E73">
              <w:rPr>
                <w:rFonts w:ascii="Calibri" w:eastAsia="Times New Roman" w:hAnsi="Calibri" w:cs="Calibri"/>
                <w:sz w:val="20"/>
                <w:szCs w:val="20"/>
              </w:rPr>
              <w:t>Children’s Day Education Center (Re-open and formerly In Program School)</w:t>
            </w:r>
          </w:p>
        </w:tc>
        <w:tc>
          <w:tcPr>
            <w:tcW w:w="635" w:type="pct"/>
            <w:vAlign w:val="center"/>
            <w:hideMark/>
          </w:tcPr>
          <w:p w14:paraId="14F6C343" w14:textId="7893E8AE" w:rsidR="0006754A" w:rsidRPr="00453E73" w:rsidRDefault="0006754A" w:rsidP="00256FE3">
            <w:pPr>
              <w:spacing w:after="0"/>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453E73">
              <w:rPr>
                <w:rFonts w:ascii="Calibri" w:eastAsia="Times New Roman" w:hAnsi="Calibri" w:cs="Calibri"/>
                <w:sz w:val="20"/>
                <w:szCs w:val="20"/>
              </w:rPr>
              <w:t>2142</w:t>
            </w:r>
          </w:p>
        </w:tc>
        <w:tc>
          <w:tcPr>
            <w:tcW w:w="1356" w:type="pct"/>
            <w:vAlign w:val="center"/>
            <w:hideMark/>
          </w:tcPr>
          <w:p w14:paraId="59AD9783" w14:textId="5BE6D87A" w:rsidR="0006754A" w:rsidRPr="00453E73" w:rsidRDefault="0006754A" w:rsidP="00256FE3">
            <w:pPr>
              <w:spacing w:after="0"/>
              <w:jc w:val="lef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453E73">
              <w:rPr>
                <w:rFonts w:ascii="Calibri" w:eastAsia="Times New Roman" w:hAnsi="Calibri" w:cs="Calibri"/>
                <w:sz w:val="20"/>
                <w:szCs w:val="20"/>
              </w:rPr>
              <w:t>Salem-Keizer SD 24J</w:t>
            </w:r>
          </w:p>
        </w:tc>
        <w:tc>
          <w:tcPr>
            <w:tcW w:w="820" w:type="pct"/>
            <w:vAlign w:val="center"/>
            <w:hideMark/>
          </w:tcPr>
          <w:p w14:paraId="739A62F0" w14:textId="68F7C59A" w:rsidR="0006754A" w:rsidRPr="00453E73" w:rsidRDefault="0006754A" w:rsidP="00256FE3">
            <w:pPr>
              <w:spacing w:after="0"/>
              <w:jc w:val="lef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453E73">
              <w:rPr>
                <w:rFonts w:ascii="Calibri" w:eastAsia="Times New Roman" w:hAnsi="Calibri" w:cs="Calibri"/>
                <w:sz w:val="20"/>
                <w:szCs w:val="20"/>
              </w:rPr>
              <w:t>Marion</w:t>
            </w:r>
          </w:p>
        </w:tc>
      </w:tr>
      <w:tr w:rsidR="00A94361" w:rsidRPr="00A94361" w14:paraId="4D6A02FC" w14:textId="77777777" w:rsidTr="00DB64C3">
        <w:trPr>
          <w:trHeight w:val="255"/>
        </w:trPr>
        <w:tc>
          <w:tcPr>
            <w:cnfStyle w:val="001000000000" w:firstRow="0" w:lastRow="0" w:firstColumn="1" w:lastColumn="0" w:oddVBand="0" w:evenVBand="0" w:oddHBand="0" w:evenHBand="0" w:firstRowFirstColumn="0" w:firstRowLastColumn="0" w:lastRowFirstColumn="0" w:lastRowLastColumn="0"/>
            <w:tcW w:w="624" w:type="pct"/>
            <w:vAlign w:val="center"/>
            <w:hideMark/>
          </w:tcPr>
          <w:p w14:paraId="4CB18D3A" w14:textId="77777777" w:rsidR="00A94361" w:rsidRPr="00453E73" w:rsidRDefault="00A94361" w:rsidP="00A94361">
            <w:pPr>
              <w:spacing w:after="0"/>
              <w:rPr>
                <w:rFonts w:ascii="Calibri" w:eastAsia="Times New Roman" w:hAnsi="Calibri" w:cs="Calibri"/>
                <w:sz w:val="20"/>
                <w:szCs w:val="20"/>
              </w:rPr>
            </w:pPr>
            <w:r w:rsidRPr="00453E73">
              <w:rPr>
                <w:rFonts w:ascii="Calibri" w:eastAsia="Times New Roman" w:hAnsi="Calibri" w:cs="Calibri"/>
                <w:sz w:val="20"/>
                <w:szCs w:val="20"/>
              </w:rPr>
              <w:t>42</w:t>
            </w:r>
          </w:p>
        </w:tc>
        <w:tc>
          <w:tcPr>
            <w:tcW w:w="1565" w:type="pct"/>
            <w:vAlign w:val="center"/>
            <w:hideMark/>
          </w:tcPr>
          <w:p w14:paraId="5283C27C" w14:textId="1AA1DC18" w:rsidR="00A94361" w:rsidRPr="00453E73" w:rsidRDefault="00A94361" w:rsidP="00A94361">
            <w:pPr>
              <w:spacing w:after="0"/>
              <w:jc w:val="left"/>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453E73">
              <w:rPr>
                <w:rFonts w:ascii="Calibri" w:eastAsia="Times New Roman" w:hAnsi="Calibri" w:cs="Calibri"/>
                <w:sz w:val="20"/>
                <w:szCs w:val="20"/>
              </w:rPr>
              <w:t>Childrens Farm Home</w:t>
            </w:r>
          </w:p>
        </w:tc>
        <w:tc>
          <w:tcPr>
            <w:tcW w:w="635" w:type="pct"/>
            <w:vAlign w:val="center"/>
            <w:hideMark/>
          </w:tcPr>
          <w:p w14:paraId="23C8F5C7" w14:textId="77777777" w:rsidR="00A94361" w:rsidRPr="00453E73" w:rsidRDefault="00A94361" w:rsidP="00A94361">
            <w:pPr>
              <w:spacing w:after="0"/>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453E73">
              <w:rPr>
                <w:rFonts w:ascii="Calibri" w:eastAsia="Times New Roman" w:hAnsi="Calibri" w:cs="Calibri"/>
                <w:sz w:val="20"/>
                <w:szCs w:val="20"/>
              </w:rPr>
              <w:t>2098</w:t>
            </w:r>
          </w:p>
        </w:tc>
        <w:tc>
          <w:tcPr>
            <w:tcW w:w="1356" w:type="pct"/>
            <w:vAlign w:val="center"/>
            <w:hideMark/>
          </w:tcPr>
          <w:p w14:paraId="6F8987E4" w14:textId="77777777" w:rsidR="00A94361" w:rsidRPr="00453E73" w:rsidRDefault="00A94361" w:rsidP="00A94361">
            <w:pPr>
              <w:spacing w:after="0"/>
              <w:jc w:val="left"/>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453E73">
              <w:rPr>
                <w:rFonts w:ascii="Calibri" w:eastAsia="Times New Roman" w:hAnsi="Calibri" w:cs="Calibri"/>
                <w:sz w:val="20"/>
                <w:szCs w:val="20"/>
              </w:rPr>
              <w:t>Linn Benton Lincoln ESD</w:t>
            </w:r>
          </w:p>
        </w:tc>
        <w:tc>
          <w:tcPr>
            <w:tcW w:w="820" w:type="pct"/>
            <w:vAlign w:val="center"/>
            <w:hideMark/>
          </w:tcPr>
          <w:p w14:paraId="0A2F234D" w14:textId="77777777" w:rsidR="00A94361" w:rsidRPr="00453E73" w:rsidRDefault="00A94361" w:rsidP="00A94361">
            <w:pPr>
              <w:spacing w:after="0"/>
              <w:jc w:val="left"/>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453E73">
              <w:rPr>
                <w:rFonts w:ascii="Calibri" w:eastAsia="Times New Roman" w:hAnsi="Calibri" w:cs="Calibri"/>
                <w:sz w:val="20"/>
                <w:szCs w:val="20"/>
              </w:rPr>
              <w:t>Benton</w:t>
            </w:r>
          </w:p>
        </w:tc>
      </w:tr>
      <w:tr w:rsidR="00FD4442" w:rsidRPr="00BE5DF6" w14:paraId="2D856DD5" w14:textId="77777777" w:rsidTr="008C1CFC">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624" w:type="pct"/>
            <w:vAlign w:val="center"/>
            <w:hideMark/>
          </w:tcPr>
          <w:p w14:paraId="4615962F" w14:textId="77777777" w:rsidR="00FD4442" w:rsidRPr="00453E73" w:rsidRDefault="00FD4442" w:rsidP="008C1CFC">
            <w:pPr>
              <w:spacing w:after="0"/>
              <w:rPr>
                <w:rFonts w:ascii="Calibri" w:eastAsia="Times New Roman" w:hAnsi="Calibri" w:cs="Calibri"/>
                <w:sz w:val="20"/>
                <w:szCs w:val="20"/>
              </w:rPr>
            </w:pPr>
            <w:r w:rsidRPr="00453E73">
              <w:rPr>
                <w:rFonts w:ascii="Calibri" w:eastAsia="Times New Roman" w:hAnsi="Calibri" w:cs="Calibri"/>
                <w:sz w:val="20"/>
                <w:szCs w:val="20"/>
              </w:rPr>
              <w:t>1648</w:t>
            </w:r>
          </w:p>
        </w:tc>
        <w:tc>
          <w:tcPr>
            <w:tcW w:w="1565" w:type="pct"/>
            <w:vAlign w:val="center"/>
            <w:hideMark/>
          </w:tcPr>
          <w:p w14:paraId="452F53B4" w14:textId="48002F3A" w:rsidR="00FD4442" w:rsidRPr="00453E73" w:rsidRDefault="00FD4442" w:rsidP="00FD4442">
            <w:pPr>
              <w:spacing w:after="0"/>
              <w:jc w:val="lef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453E73">
              <w:rPr>
                <w:rFonts w:ascii="Calibri" w:eastAsia="Times New Roman" w:hAnsi="Calibri" w:cs="Calibri"/>
                <w:sz w:val="20"/>
                <w:szCs w:val="20"/>
              </w:rPr>
              <w:t>Counterpoint School</w:t>
            </w:r>
          </w:p>
        </w:tc>
        <w:tc>
          <w:tcPr>
            <w:tcW w:w="635" w:type="pct"/>
            <w:vAlign w:val="center"/>
            <w:hideMark/>
          </w:tcPr>
          <w:p w14:paraId="43AAF6EF" w14:textId="77777777" w:rsidR="00FD4442" w:rsidRPr="00453E73" w:rsidRDefault="00FD4442" w:rsidP="008C1CFC">
            <w:pPr>
              <w:spacing w:after="0"/>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453E73">
              <w:rPr>
                <w:rFonts w:ascii="Calibri" w:eastAsia="Times New Roman" w:hAnsi="Calibri" w:cs="Calibri"/>
                <w:sz w:val="20"/>
                <w:szCs w:val="20"/>
              </w:rPr>
              <w:t>2180</w:t>
            </w:r>
          </w:p>
        </w:tc>
        <w:tc>
          <w:tcPr>
            <w:tcW w:w="1356" w:type="pct"/>
            <w:vAlign w:val="center"/>
            <w:hideMark/>
          </w:tcPr>
          <w:p w14:paraId="10D000CD" w14:textId="77777777" w:rsidR="00FD4442" w:rsidRPr="00453E73" w:rsidRDefault="00FD4442" w:rsidP="008C1CFC">
            <w:pPr>
              <w:spacing w:after="0"/>
              <w:jc w:val="lef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453E73">
              <w:rPr>
                <w:rFonts w:ascii="Calibri" w:eastAsia="Times New Roman" w:hAnsi="Calibri" w:cs="Calibri"/>
                <w:sz w:val="20"/>
                <w:szCs w:val="20"/>
              </w:rPr>
              <w:t>Portland SD 1J</w:t>
            </w:r>
          </w:p>
        </w:tc>
        <w:tc>
          <w:tcPr>
            <w:tcW w:w="820" w:type="pct"/>
            <w:vAlign w:val="center"/>
            <w:hideMark/>
          </w:tcPr>
          <w:p w14:paraId="16BB6103" w14:textId="77777777" w:rsidR="00FD4442" w:rsidRPr="00453E73" w:rsidRDefault="00FD4442" w:rsidP="008C1CFC">
            <w:pPr>
              <w:spacing w:after="0"/>
              <w:jc w:val="lef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453E73">
              <w:rPr>
                <w:rFonts w:ascii="Calibri" w:eastAsia="Times New Roman" w:hAnsi="Calibri" w:cs="Calibri"/>
                <w:sz w:val="20"/>
                <w:szCs w:val="20"/>
              </w:rPr>
              <w:t>Multnomah</w:t>
            </w:r>
          </w:p>
        </w:tc>
      </w:tr>
      <w:tr w:rsidR="00A94361" w:rsidRPr="00BE5DF6" w14:paraId="3E940563" w14:textId="77777777" w:rsidTr="00DB64C3">
        <w:trPr>
          <w:trHeight w:val="314"/>
        </w:trPr>
        <w:tc>
          <w:tcPr>
            <w:cnfStyle w:val="001000000000" w:firstRow="0" w:lastRow="0" w:firstColumn="1" w:lastColumn="0" w:oddVBand="0" w:evenVBand="0" w:oddHBand="0" w:evenHBand="0" w:firstRowFirstColumn="0" w:firstRowLastColumn="0" w:lastRowFirstColumn="0" w:lastRowLastColumn="0"/>
            <w:tcW w:w="624" w:type="pct"/>
            <w:vAlign w:val="center"/>
            <w:hideMark/>
          </w:tcPr>
          <w:p w14:paraId="7701585B" w14:textId="77777777" w:rsidR="00A94361" w:rsidRPr="00453E73" w:rsidRDefault="00A94361" w:rsidP="00A94361">
            <w:pPr>
              <w:spacing w:after="0"/>
              <w:rPr>
                <w:rFonts w:ascii="Calibri" w:eastAsia="Times New Roman" w:hAnsi="Calibri" w:cs="Calibri"/>
                <w:sz w:val="20"/>
                <w:szCs w:val="20"/>
              </w:rPr>
            </w:pPr>
            <w:r w:rsidRPr="00453E73">
              <w:rPr>
                <w:rFonts w:ascii="Calibri" w:eastAsia="Times New Roman" w:hAnsi="Calibri" w:cs="Calibri"/>
                <w:sz w:val="20"/>
                <w:szCs w:val="20"/>
              </w:rPr>
              <w:t>1262</w:t>
            </w:r>
          </w:p>
        </w:tc>
        <w:tc>
          <w:tcPr>
            <w:tcW w:w="1565" w:type="pct"/>
            <w:vAlign w:val="center"/>
            <w:hideMark/>
          </w:tcPr>
          <w:p w14:paraId="09A7A0F6" w14:textId="77777777" w:rsidR="00A94361" w:rsidRPr="00453E73" w:rsidRDefault="00A94361" w:rsidP="00A94361">
            <w:pPr>
              <w:spacing w:after="0"/>
              <w:jc w:val="left"/>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453E73">
              <w:rPr>
                <w:rFonts w:ascii="Calibri" w:eastAsia="Times New Roman" w:hAnsi="Calibri" w:cs="Calibri"/>
                <w:sz w:val="20"/>
                <w:szCs w:val="20"/>
              </w:rPr>
              <w:t>Crossroads</w:t>
            </w:r>
          </w:p>
        </w:tc>
        <w:tc>
          <w:tcPr>
            <w:tcW w:w="635" w:type="pct"/>
            <w:vAlign w:val="center"/>
            <w:hideMark/>
          </w:tcPr>
          <w:p w14:paraId="7ED6A141" w14:textId="77777777" w:rsidR="00A94361" w:rsidRPr="00453E73" w:rsidRDefault="00A94361" w:rsidP="00A94361">
            <w:pPr>
              <w:spacing w:after="0"/>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453E73">
              <w:rPr>
                <w:rFonts w:ascii="Calibri" w:eastAsia="Times New Roman" w:hAnsi="Calibri" w:cs="Calibri"/>
                <w:sz w:val="20"/>
                <w:szCs w:val="20"/>
              </w:rPr>
              <w:t>4131</w:t>
            </w:r>
          </w:p>
        </w:tc>
        <w:tc>
          <w:tcPr>
            <w:tcW w:w="1356" w:type="pct"/>
            <w:vAlign w:val="center"/>
            <w:hideMark/>
          </w:tcPr>
          <w:p w14:paraId="0AF53B0B" w14:textId="77777777" w:rsidR="00A94361" w:rsidRPr="00453E73" w:rsidRDefault="00A94361" w:rsidP="00A94361">
            <w:pPr>
              <w:spacing w:after="0"/>
              <w:jc w:val="left"/>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453E73">
              <w:rPr>
                <w:rFonts w:ascii="Calibri" w:eastAsia="Times New Roman" w:hAnsi="Calibri" w:cs="Calibri"/>
                <w:sz w:val="20"/>
                <w:szCs w:val="20"/>
              </w:rPr>
              <w:t>North Wasco County SD 21</w:t>
            </w:r>
          </w:p>
        </w:tc>
        <w:tc>
          <w:tcPr>
            <w:tcW w:w="820" w:type="pct"/>
            <w:vAlign w:val="center"/>
            <w:hideMark/>
          </w:tcPr>
          <w:p w14:paraId="7CE6D55B" w14:textId="77777777" w:rsidR="00A94361" w:rsidRPr="00453E73" w:rsidRDefault="00A94361" w:rsidP="00A94361">
            <w:pPr>
              <w:spacing w:after="0"/>
              <w:jc w:val="left"/>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453E73">
              <w:rPr>
                <w:rFonts w:ascii="Calibri" w:eastAsia="Times New Roman" w:hAnsi="Calibri" w:cs="Calibri"/>
                <w:sz w:val="20"/>
                <w:szCs w:val="20"/>
              </w:rPr>
              <w:t>Wasco</w:t>
            </w:r>
          </w:p>
        </w:tc>
      </w:tr>
      <w:tr w:rsidR="00644FF4" w:rsidRPr="00BE5DF6" w14:paraId="56DD8144" w14:textId="77777777" w:rsidTr="008C1CFC">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624" w:type="pct"/>
            <w:vAlign w:val="center"/>
            <w:hideMark/>
          </w:tcPr>
          <w:p w14:paraId="1DD52EA2" w14:textId="77777777" w:rsidR="00644FF4" w:rsidRPr="00453E73" w:rsidRDefault="00644FF4" w:rsidP="008C1CFC">
            <w:pPr>
              <w:spacing w:after="0"/>
              <w:rPr>
                <w:rFonts w:ascii="Calibri" w:eastAsia="Times New Roman" w:hAnsi="Calibri" w:cs="Calibri"/>
                <w:sz w:val="20"/>
                <w:szCs w:val="20"/>
              </w:rPr>
            </w:pPr>
            <w:r w:rsidRPr="00453E73">
              <w:rPr>
                <w:rFonts w:ascii="Calibri" w:eastAsia="Times New Roman" w:hAnsi="Calibri" w:cs="Calibri"/>
                <w:sz w:val="20"/>
                <w:szCs w:val="20"/>
              </w:rPr>
              <w:t>3584</w:t>
            </w:r>
          </w:p>
        </w:tc>
        <w:tc>
          <w:tcPr>
            <w:tcW w:w="1565" w:type="pct"/>
            <w:vAlign w:val="center"/>
            <w:hideMark/>
          </w:tcPr>
          <w:p w14:paraId="166AB2F4" w14:textId="55CDB0AC" w:rsidR="00644FF4" w:rsidRPr="00453E73" w:rsidRDefault="00FD4442" w:rsidP="00644FF4">
            <w:pPr>
              <w:spacing w:after="0"/>
              <w:jc w:val="lef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453E73">
              <w:rPr>
                <w:rFonts w:ascii="Calibri" w:eastAsia="Times New Roman" w:hAnsi="Calibri" w:cs="Calibri"/>
                <w:sz w:val="20"/>
                <w:szCs w:val="20"/>
              </w:rPr>
              <w:t>Edwards School</w:t>
            </w:r>
          </w:p>
        </w:tc>
        <w:tc>
          <w:tcPr>
            <w:tcW w:w="635" w:type="pct"/>
            <w:vAlign w:val="center"/>
            <w:hideMark/>
          </w:tcPr>
          <w:p w14:paraId="165FF3AA" w14:textId="77777777" w:rsidR="00644FF4" w:rsidRPr="00453E73" w:rsidRDefault="00644FF4" w:rsidP="008C1CFC">
            <w:pPr>
              <w:spacing w:after="0"/>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453E73">
              <w:rPr>
                <w:rFonts w:ascii="Calibri" w:eastAsia="Times New Roman" w:hAnsi="Calibri" w:cs="Calibri"/>
                <w:sz w:val="20"/>
                <w:szCs w:val="20"/>
              </w:rPr>
              <w:t>2180</w:t>
            </w:r>
          </w:p>
        </w:tc>
        <w:tc>
          <w:tcPr>
            <w:tcW w:w="1356" w:type="pct"/>
            <w:vAlign w:val="center"/>
            <w:hideMark/>
          </w:tcPr>
          <w:p w14:paraId="7A137CFF" w14:textId="77777777" w:rsidR="00644FF4" w:rsidRPr="00453E73" w:rsidRDefault="00644FF4" w:rsidP="008C1CFC">
            <w:pPr>
              <w:spacing w:after="0"/>
              <w:jc w:val="lef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453E73">
              <w:rPr>
                <w:rFonts w:ascii="Calibri" w:eastAsia="Times New Roman" w:hAnsi="Calibri" w:cs="Calibri"/>
                <w:sz w:val="20"/>
                <w:szCs w:val="20"/>
              </w:rPr>
              <w:t>Portland SD 1J</w:t>
            </w:r>
          </w:p>
        </w:tc>
        <w:tc>
          <w:tcPr>
            <w:tcW w:w="820" w:type="pct"/>
            <w:vAlign w:val="center"/>
            <w:hideMark/>
          </w:tcPr>
          <w:p w14:paraId="58AF4456" w14:textId="77777777" w:rsidR="00644FF4" w:rsidRPr="00453E73" w:rsidRDefault="00644FF4" w:rsidP="008C1CFC">
            <w:pPr>
              <w:spacing w:after="0"/>
              <w:jc w:val="lef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453E73">
              <w:rPr>
                <w:rFonts w:ascii="Calibri" w:eastAsia="Times New Roman" w:hAnsi="Calibri" w:cs="Calibri"/>
                <w:sz w:val="20"/>
                <w:szCs w:val="20"/>
              </w:rPr>
              <w:t>Multnomah</w:t>
            </w:r>
          </w:p>
        </w:tc>
      </w:tr>
      <w:tr w:rsidR="00A94361" w:rsidRPr="00BE5DF6" w14:paraId="1342EBF7" w14:textId="77777777" w:rsidTr="00DB64C3">
        <w:trPr>
          <w:trHeight w:val="255"/>
        </w:trPr>
        <w:tc>
          <w:tcPr>
            <w:cnfStyle w:val="001000000000" w:firstRow="0" w:lastRow="0" w:firstColumn="1" w:lastColumn="0" w:oddVBand="0" w:evenVBand="0" w:oddHBand="0" w:evenHBand="0" w:firstRowFirstColumn="0" w:firstRowLastColumn="0" w:lastRowFirstColumn="0" w:lastRowLastColumn="0"/>
            <w:tcW w:w="624" w:type="pct"/>
            <w:vAlign w:val="center"/>
            <w:hideMark/>
          </w:tcPr>
          <w:p w14:paraId="61F9D60E" w14:textId="77777777" w:rsidR="00A94361" w:rsidRPr="00453E73" w:rsidRDefault="00A94361" w:rsidP="00A94361">
            <w:pPr>
              <w:spacing w:after="0"/>
              <w:rPr>
                <w:rFonts w:ascii="Calibri" w:eastAsia="Times New Roman" w:hAnsi="Calibri" w:cs="Calibri"/>
                <w:sz w:val="20"/>
                <w:szCs w:val="20"/>
              </w:rPr>
            </w:pPr>
            <w:r w:rsidRPr="00453E73">
              <w:rPr>
                <w:rFonts w:ascii="Calibri" w:eastAsia="Times New Roman" w:hAnsi="Calibri" w:cs="Calibri"/>
                <w:sz w:val="20"/>
                <w:szCs w:val="20"/>
              </w:rPr>
              <w:t>1275</w:t>
            </w:r>
          </w:p>
        </w:tc>
        <w:tc>
          <w:tcPr>
            <w:tcW w:w="1565" w:type="pct"/>
            <w:vAlign w:val="center"/>
            <w:hideMark/>
          </w:tcPr>
          <w:p w14:paraId="4895CB73" w14:textId="77777777" w:rsidR="00A94361" w:rsidRPr="00453E73" w:rsidRDefault="00A94361" w:rsidP="00A94361">
            <w:pPr>
              <w:spacing w:after="0"/>
              <w:jc w:val="left"/>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453E73">
              <w:rPr>
                <w:rFonts w:ascii="Calibri" w:eastAsia="Times New Roman" w:hAnsi="Calibri" w:cs="Calibri"/>
                <w:sz w:val="20"/>
                <w:szCs w:val="20"/>
              </w:rPr>
              <w:t>Family Solutions - Grants Pass</w:t>
            </w:r>
          </w:p>
        </w:tc>
        <w:tc>
          <w:tcPr>
            <w:tcW w:w="635" w:type="pct"/>
            <w:vAlign w:val="center"/>
            <w:hideMark/>
          </w:tcPr>
          <w:p w14:paraId="35AAD7FD" w14:textId="77777777" w:rsidR="00A94361" w:rsidRPr="00453E73" w:rsidRDefault="00A94361" w:rsidP="00A94361">
            <w:pPr>
              <w:spacing w:after="0"/>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453E73">
              <w:rPr>
                <w:rFonts w:ascii="Calibri" w:eastAsia="Times New Roman" w:hAnsi="Calibri" w:cs="Calibri"/>
                <w:sz w:val="20"/>
                <w:szCs w:val="20"/>
              </w:rPr>
              <w:t>2025</w:t>
            </w:r>
          </w:p>
        </w:tc>
        <w:tc>
          <w:tcPr>
            <w:tcW w:w="1356" w:type="pct"/>
            <w:vAlign w:val="center"/>
            <w:hideMark/>
          </w:tcPr>
          <w:p w14:paraId="762CDD3F" w14:textId="77777777" w:rsidR="00A94361" w:rsidRPr="00453E73" w:rsidRDefault="00A94361" w:rsidP="00A94361">
            <w:pPr>
              <w:spacing w:after="0"/>
              <w:jc w:val="left"/>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453E73">
              <w:rPr>
                <w:rFonts w:ascii="Calibri" w:eastAsia="Times New Roman" w:hAnsi="Calibri" w:cs="Calibri"/>
                <w:sz w:val="20"/>
                <w:szCs w:val="20"/>
              </w:rPr>
              <w:t>Southern Oregon ESD</w:t>
            </w:r>
          </w:p>
        </w:tc>
        <w:tc>
          <w:tcPr>
            <w:tcW w:w="820" w:type="pct"/>
            <w:vAlign w:val="center"/>
            <w:hideMark/>
          </w:tcPr>
          <w:p w14:paraId="3230C002" w14:textId="77777777" w:rsidR="00A94361" w:rsidRPr="00453E73" w:rsidRDefault="00A94361" w:rsidP="00A94361">
            <w:pPr>
              <w:spacing w:after="0"/>
              <w:jc w:val="left"/>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453E73">
              <w:rPr>
                <w:rFonts w:ascii="Calibri" w:eastAsia="Times New Roman" w:hAnsi="Calibri" w:cs="Calibri"/>
                <w:sz w:val="20"/>
                <w:szCs w:val="20"/>
              </w:rPr>
              <w:t>Josephine</w:t>
            </w:r>
          </w:p>
        </w:tc>
      </w:tr>
      <w:tr w:rsidR="00A94361" w:rsidRPr="00BE5DF6" w14:paraId="5BDC6786" w14:textId="77777777" w:rsidTr="00DB64C3">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624" w:type="pct"/>
            <w:vAlign w:val="center"/>
            <w:hideMark/>
          </w:tcPr>
          <w:p w14:paraId="0963110A" w14:textId="77777777" w:rsidR="00A94361" w:rsidRPr="00453E73" w:rsidRDefault="00A94361" w:rsidP="00A94361">
            <w:pPr>
              <w:spacing w:after="0"/>
              <w:rPr>
                <w:rFonts w:ascii="Calibri" w:eastAsia="Times New Roman" w:hAnsi="Calibri" w:cs="Calibri"/>
                <w:sz w:val="20"/>
                <w:szCs w:val="20"/>
              </w:rPr>
            </w:pPr>
            <w:r w:rsidRPr="00453E73">
              <w:rPr>
                <w:rFonts w:ascii="Calibri" w:eastAsia="Times New Roman" w:hAnsi="Calibri" w:cs="Calibri"/>
                <w:sz w:val="20"/>
                <w:szCs w:val="20"/>
              </w:rPr>
              <w:t>3653</w:t>
            </w:r>
          </w:p>
        </w:tc>
        <w:tc>
          <w:tcPr>
            <w:tcW w:w="1565" w:type="pct"/>
            <w:vAlign w:val="center"/>
            <w:hideMark/>
          </w:tcPr>
          <w:p w14:paraId="389169DA" w14:textId="77777777" w:rsidR="00A94361" w:rsidRPr="00453E73" w:rsidRDefault="00A94361" w:rsidP="00A94361">
            <w:pPr>
              <w:spacing w:after="0"/>
              <w:jc w:val="lef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453E73">
              <w:rPr>
                <w:rFonts w:ascii="Calibri" w:eastAsia="Times New Roman" w:hAnsi="Calibri" w:cs="Calibri"/>
                <w:sz w:val="20"/>
                <w:szCs w:val="20"/>
              </w:rPr>
              <w:t>Family Solutions - Medford</w:t>
            </w:r>
          </w:p>
        </w:tc>
        <w:tc>
          <w:tcPr>
            <w:tcW w:w="635" w:type="pct"/>
            <w:vAlign w:val="center"/>
            <w:hideMark/>
          </w:tcPr>
          <w:p w14:paraId="3D969308" w14:textId="77777777" w:rsidR="00A94361" w:rsidRPr="00453E73" w:rsidRDefault="00A94361" w:rsidP="00A94361">
            <w:pPr>
              <w:spacing w:after="0"/>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453E73">
              <w:rPr>
                <w:rFonts w:ascii="Calibri" w:eastAsia="Times New Roman" w:hAnsi="Calibri" w:cs="Calibri"/>
                <w:sz w:val="20"/>
                <w:szCs w:val="20"/>
              </w:rPr>
              <w:t>2025</w:t>
            </w:r>
          </w:p>
        </w:tc>
        <w:tc>
          <w:tcPr>
            <w:tcW w:w="1356" w:type="pct"/>
            <w:vAlign w:val="center"/>
            <w:hideMark/>
          </w:tcPr>
          <w:p w14:paraId="549374A5" w14:textId="77777777" w:rsidR="00A94361" w:rsidRPr="00453E73" w:rsidRDefault="00A94361" w:rsidP="00A94361">
            <w:pPr>
              <w:spacing w:after="0"/>
              <w:jc w:val="lef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453E73">
              <w:rPr>
                <w:rFonts w:ascii="Calibri" w:eastAsia="Times New Roman" w:hAnsi="Calibri" w:cs="Calibri"/>
                <w:sz w:val="20"/>
                <w:szCs w:val="20"/>
              </w:rPr>
              <w:t>Southern Oregon ESD</w:t>
            </w:r>
          </w:p>
        </w:tc>
        <w:tc>
          <w:tcPr>
            <w:tcW w:w="820" w:type="pct"/>
            <w:vAlign w:val="center"/>
            <w:hideMark/>
          </w:tcPr>
          <w:p w14:paraId="37EEB682" w14:textId="77777777" w:rsidR="00A94361" w:rsidRPr="00453E73" w:rsidRDefault="00A94361" w:rsidP="00A94361">
            <w:pPr>
              <w:spacing w:after="0"/>
              <w:jc w:val="lef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453E73">
              <w:rPr>
                <w:rFonts w:ascii="Calibri" w:eastAsia="Times New Roman" w:hAnsi="Calibri" w:cs="Calibri"/>
                <w:sz w:val="20"/>
                <w:szCs w:val="20"/>
              </w:rPr>
              <w:t>Jackson</w:t>
            </w:r>
          </w:p>
        </w:tc>
      </w:tr>
      <w:tr w:rsidR="00A94361" w:rsidRPr="00BE5DF6" w14:paraId="0B319420" w14:textId="77777777" w:rsidTr="00DB64C3">
        <w:trPr>
          <w:trHeight w:val="255"/>
        </w:trPr>
        <w:tc>
          <w:tcPr>
            <w:cnfStyle w:val="001000000000" w:firstRow="0" w:lastRow="0" w:firstColumn="1" w:lastColumn="0" w:oddVBand="0" w:evenVBand="0" w:oddHBand="0" w:evenHBand="0" w:firstRowFirstColumn="0" w:firstRowLastColumn="0" w:lastRowFirstColumn="0" w:lastRowLastColumn="0"/>
            <w:tcW w:w="624" w:type="pct"/>
            <w:vAlign w:val="center"/>
            <w:hideMark/>
          </w:tcPr>
          <w:p w14:paraId="317C78C4" w14:textId="77777777" w:rsidR="00A94361" w:rsidRPr="00453E73" w:rsidRDefault="00A94361" w:rsidP="00A94361">
            <w:pPr>
              <w:spacing w:after="0"/>
              <w:rPr>
                <w:rFonts w:ascii="Calibri" w:eastAsia="Times New Roman" w:hAnsi="Calibri" w:cs="Calibri"/>
                <w:sz w:val="20"/>
                <w:szCs w:val="20"/>
              </w:rPr>
            </w:pPr>
            <w:r w:rsidRPr="00453E73">
              <w:rPr>
                <w:rFonts w:ascii="Calibri" w:eastAsia="Times New Roman" w:hAnsi="Calibri" w:cs="Calibri"/>
                <w:sz w:val="20"/>
                <w:szCs w:val="20"/>
              </w:rPr>
              <w:t>2270</w:t>
            </w:r>
          </w:p>
        </w:tc>
        <w:tc>
          <w:tcPr>
            <w:tcW w:w="1565" w:type="pct"/>
            <w:vAlign w:val="center"/>
            <w:hideMark/>
          </w:tcPr>
          <w:p w14:paraId="0F31BF10" w14:textId="77777777" w:rsidR="00A94361" w:rsidRPr="00453E73" w:rsidRDefault="00A94361" w:rsidP="00A94361">
            <w:pPr>
              <w:spacing w:after="0"/>
              <w:jc w:val="left"/>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453E73">
              <w:rPr>
                <w:rFonts w:ascii="Calibri" w:eastAsia="Times New Roman" w:hAnsi="Calibri" w:cs="Calibri"/>
                <w:sz w:val="20"/>
                <w:szCs w:val="20"/>
              </w:rPr>
              <w:t>Homestead Youth &amp; Family Services</w:t>
            </w:r>
          </w:p>
        </w:tc>
        <w:tc>
          <w:tcPr>
            <w:tcW w:w="635" w:type="pct"/>
            <w:vAlign w:val="center"/>
            <w:hideMark/>
          </w:tcPr>
          <w:p w14:paraId="027B83B6" w14:textId="77777777" w:rsidR="00A94361" w:rsidRPr="00453E73" w:rsidRDefault="00A94361" w:rsidP="00A94361">
            <w:pPr>
              <w:spacing w:after="0"/>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453E73">
              <w:rPr>
                <w:rFonts w:ascii="Calibri" w:eastAsia="Times New Roman" w:hAnsi="Calibri" w:cs="Calibri"/>
                <w:sz w:val="20"/>
                <w:szCs w:val="20"/>
              </w:rPr>
              <w:t>2207</w:t>
            </w:r>
          </w:p>
        </w:tc>
        <w:tc>
          <w:tcPr>
            <w:tcW w:w="1356" w:type="pct"/>
            <w:vAlign w:val="center"/>
            <w:hideMark/>
          </w:tcPr>
          <w:p w14:paraId="577887C0" w14:textId="77777777" w:rsidR="00A94361" w:rsidRPr="00453E73" w:rsidRDefault="00A94361" w:rsidP="00A94361">
            <w:pPr>
              <w:spacing w:after="0"/>
              <w:jc w:val="left"/>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453E73">
              <w:rPr>
                <w:rFonts w:ascii="Calibri" w:eastAsia="Times New Roman" w:hAnsi="Calibri" w:cs="Calibri"/>
                <w:sz w:val="20"/>
                <w:szCs w:val="20"/>
              </w:rPr>
              <w:t>Pendleton SD 16</w:t>
            </w:r>
          </w:p>
        </w:tc>
        <w:tc>
          <w:tcPr>
            <w:tcW w:w="820" w:type="pct"/>
            <w:vAlign w:val="center"/>
            <w:hideMark/>
          </w:tcPr>
          <w:p w14:paraId="45FCB827" w14:textId="77777777" w:rsidR="00A94361" w:rsidRPr="00453E73" w:rsidRDefault="00A94361" w:rsidP="00A94361">
            <w:pPr>
              <w:spacing w:after="0"/>
              <w:jc w:val="left"/>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453E73">
              <w:rPr>
                <w:rFonts w:ascii="Calibri" w:eastAsia="Times New Roman" w:hAnsi="Calibri" w:cs="Calibri"/>
                <w:sz w:val="20"/>
                <w:szCs w:val="20"/>
              </w:rPr>
              <w:t>Umatilla</w:t>
            </w:r>
          </w:p>
        </w:tc>
      </w:tr>
      <w:tr w:rsidR="00A94361" w:rsidRPr="00BE5DF6" w14:paraId="7739FB76" w14:textId="77777777" w:rsidTr="00DB64C3">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624" w:type="pct"/>
            <w:vAlign w:val="center"/>
            <w:hideMark/>
          </w:tcPr>
          <w:p w14:paraId="2AE6C04C" w14:textId="77777777" w:rsidR="00A94361" w:rsidRPr="00453E73" w:rsidRDefault="00A94361" w:rsidP="00A94361">
            <w:pPr>
              <w:spacing w:after="0"/>
              <w:rPr>
                <w:rFonts w:ascii="Calibri" w:eastAsia="Times New Roman" w:hAnsi="Calibri" w:cs="Calibri"/>
                <w:sz w:val="20"/>
                <w:szCs w:val="20"/>
              </w:rPr>
            </w:pPr>
            <w:r w:rsidRPr="00453E73">
              <w:rPr>
                <w:rFonts w:ascii="Calibri" w:eastAsia="Times New Roman" w:hAnsi="Calibri" w:cs="Calibri"/>
                <w:sz w:val="20"/>
                <w:szCs w:val="20"/>
              </w:rPr>
              <w:t>2273</w:t>
            </w:r>
          </w:p>
        </w:tc>
        <w:tc>
          <w:tcPr>
            <w:tcW w:w="1565" w:type="pct"/>
            <w:vAlign w:val="center"/>
            <w:hideMark/>
          </w:tcPr>
          <w:p w14:paraId="716BF9C7" w14:textId="77777777" w:rsidR="00A94361" w:rsidRPr="00453E73" w:rsidRDefault="00A94361" w:rsidP="00A94361">
            <w:pPr>
              <w:spacing w:after="0"/>
              <w:jc w:val="lef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453E73">
              <w:rPr>
                <w:rFonts w:ascii="Calibri" w:eastAsia="Times New Roman" w:hAnsi="Calibri" w:cs="Calibri"/>
                <w:sz w:val="20"/>
                <w:szCs w:val="20"/>
              </w:rPr>
              <w:t>Janus Youth Programs--Cordero House</w:t>
            </w:r>
          </w:p>
        </w:tc>
        <w:tc>
          <w:tcPr>
            <w:tcW w:w="635" w:type="pct"/>
            <w:vAlign w:val="center"/>
            <w:hideMark/>
          </w:tcPr>
          <w:p w14:paraId="565A2849" w14:textId="77777777" w:rsidR="00A94361" w:rsidRPr="00453E73" w:rsidRDefault="00A94361" w:rsidP="00A94361">
            <w:pPr>
              <w:spacing w:after="0"/>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453E73">
              <w:rPr>
                <w:rFonts w:ascii="Calibri" w:eastAsia="Times New Roman" w:hAnsi="Calibri" w:cs="Calibri"/>
                <w:sz w:val="20"/>
                <w:szCs w:val="20"/>
              </w:rPr>
              <w:t>2242</w:t>
            </w:r>
          </w:p>
        </w:tc>
        <w:tc>
          <w:tcPr>
            <w:tcW w:w="1356" w:type="pct"/>
            <w:vAlign w:val="center"/>
            <w:hideMark/>
          </w:tcPr>
          <w:p w14:paraId="5BC86AC9" w14:textId="77777777" w:rsidR="00A94361" w:rsidRPr="00453E73" w:rsidRDefault="00A94361" w:rsidP="00A94361">
            <w:pPr>
              <w:spacing w:after="0"/>
              <w:jc w:val="lef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453E73">
              <w:rPr>
                <w:rFonts w:ascii="Calibri" w:eastAsia="Times New Roman" w:hAnsi="Calibri" w:cs="Calibri"/>
                <w:sz w:val="20"/>
                <w:szCs w:val="20"/>
              </w:rPr>
              <w:t>Tigard-Tualatin SD 23J</w:t>
            </w:r>
          </w:p>
        </w:tc>
        <w:tc>
          <w:tcPr>
            <w:tcW w:w="820" w:type="pct"/>
            <w:vAlign w:val="center"/>
            <w:hideMark/>
          </w:tcPr>
          <w:p w14:paraId="32B57AEF" w14:textId="77777777" w:rsidR="00A94361" w:rsidRPr="00453E73" w:rsidRDefault="00A94361" w:rsidP="00A94361">
            <w:pPr>
              <w:spacing w:after="0"/>
              <w:jc w:val="lef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453E73">
              <w:rPr>
                <w:rFonts w:ascii="Calibri" w:eastAsia="Times New Roman" w:hAnsi="Calibri" w:cs="Calibri"/>
                <w:sz w:val="20"/>
                <w:szCs w:val="20"/>
              </w:rPr>
              <w:t>Washington</w:t>
            </w:r>
          </w:p>
        </w:tc>
      </w:tr>
      <w:tr w:rsidR="00A94361" w:rsidRPr="00BE5DF6" w14:paraId="061160FD" w14:textId="77777777" w:rsidTr="00DB64C3">
        <w:trPr>
          <w:trHeight w:val="255"/>
        </w:trPr>
        <w:tc>
          <w:tcPr>
            <w:cnfStyle w:val="001000000000" w:firstRow="0" w:lastRow="0" w:firstColumn="1" w:lastColumn="0" w:oddVBand="0" w:evenVBand="0" w:oddHBand="0" w:evenHBand="0" w:firstRowFirstColumn="0" w:firstRowLastColumn="0" w:lastRowFirstColumn="0" w:lastRowLastColumn="0"/>
            <w:tcW w:w="624" w:type="pct"/>
            <w:vAlign w:val="center"/>
            <w:hideMark/>
          </w:tcPr>
          <w:p w14:paraId="0670D981" w14:textId="77777777" w:rsidR="00A94361" w:rsidRPr="00453E73" w:rsidRDefault="00A94361" w:rsidP="00A94361">
            <w:pPr>
              <w:spacing w:after="0"/>
              <w:rPr>
                <w:rFonts w:ascii="Calibri" w:eastAsia="Times New Roman" w:hAnsi="Calibri" w:cs="Calibri"/>
                <w:sz w:val="20"/>
                <w:szCs w:val="20"/>
              </w:rPr>
            </w:pPr>
            <w:r w:rsidRPr="00453E73">
              <w:rPr>
                <w:rFonts w:ascii="Calibri" w:eastAsia="Times New Roman" w:hAnsi="Calibri" w:cs="Calibri"/>
                <w:sz w:val="20"/>
                <w:szCs w:val="20"/>
              </w:rPr>
              <w:t>1792</w:t>
            </w:r>
          </w:p>
        </w:tc>
        <w:tc>
          <w:tcPr>
            <w:tcW w:w="1565" w:type="pct"/>
            <w:vAlign w:val="center"/>
            <w:hideMark/>
          </w:tcPr>
          <w:p w14:paraId="3254D240" w14:textId="77777777" w:rsidR="00A94361" w:rsidRPr="00453E73" w:rsidRDefault="00A94361" w:rsidP="00A94361">
            <w:pPr>
              <w:spacing w:after="0"/>
              <w:jc w:val="left"/>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453E73">
              <w:rPr>
                <w:rFonts w:ascii="Calibri" w:eastAsia="Times New Roman" w:hAnsi="Calibri" w:cs="Calibri"/>
                <w:sz w:val="20"/>
                <w:szCs w:val="20"/>
              </w:rPr>
              <w:t>Jasper Mountain Center</w:t>
            </w:r>
          </w:p>
        </w:tc>
        <w:tc>
          <w:tcPr>
            <w:tcW w:w="635" w:type="pct"/>
            <w:vAlign w:val="center"/>
            <w:hideMark/>
          </w:tcPr>
          <w:p w14:paraId="7B12B76A" w14:textId="77777777" w:rsidR="00A94361" w:rsidRPr="00453E73" w:rsidRDefault="00A94361" w:rsidP="00A94361">
            <w:pPr>
              <w:spacing w:after="0"/>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453E73">
              <w:rPr>
                <w:rFonts w:ascii="Calibri" w:eastAsia="Times New Roman" w:hAnsi="Calibri" w:cs="Calibri"/>
                <w:sz w:val="20"/>
                <w:szCs w:val="20"/>
              </w:rPr>
              <w:t>2083</w:t>
            </w:r>
          </w:p>
        </w:tc>
        <w:tc>
          <w:tcPr>
            <w:tcW w:w="1356" w:type="pct"/>
            <w:vAlign w:val="center"/>
            <w:hideMark/>
          </w:tcPr>
          <w:p w14:paraId="1813595E" w14:textId="77777777" w:rsidR="00A94361" w:rsidRPr="00453E73" w:rsidRDefault="00A94361" w:rsidP="00A94361">
            <w:pPr>
              <w:spacing w:after="0"/>
              <w:jc w:val="left"/>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453E73">
              <w:rPr>
                <w:rFonts w:ascii="Calibri" w:eastAsia="Times New Roman" w:hAnsi="Calibri" w:cs="Calibri"/>
                <w:sz w:val="20"/>
                <w:szCs w:val="20"/>
              </w:rPr>
              <w:t>Springfield SD 19</w:t>
            </w:r>
          </w:p>
        </w:tc>
        <w:tc>
          <w:tcPr>
            <w:tcW w:w="820" w:type="pct"/>
            <w:vAlign w:val="center"/>
            <w:hideMark/>
          </w:tcPr>
          <w:p w14:paraId="3958285E" w14:textId="77777777" w:rsidR="00A94361" w:rsidRPr="00453E73" w:rsidRDefault="00A94361" w:rsidP="00A94361">
            <w:pPr>
              <w:spacing w:after="0"/>
              <w:jc w:val="left"/>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453E73">
              <w:rPr>
                <w:rFonts w:ascii="Calibri" w:eastAsia="Times New Roman" w:hAnsi="Calibri" w:cs="Calibri"/>
                <w:sz w:val="20"/>
                <w:szCs w:val="20"/>
              </w:rPr>
              <w:t>Lane</w:t>
            </w:r>
          </w:p>
        </w:tc>
      </w:tr>
      <w:tr w:rsidR="00DE624C" w:rsidRPr="00BE5DF6" w14:paraId="77853F15" w14:textId="77777777" w:rsidTr="00DB64C3">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624" w:type="pct"/>
            <w:vAlign w:val="center"/>
            <w:hideMark/>
          </w:tcPr>
          <w:p w14:paraId="753B7545" w14:textId="77777777" w:rsidR="00DE624C" w:rsidRPr="00453E73" w:rsidRDefault="00DE624C" w:rsidP="00DE624C">
            <w:pPr>
              <w:spacing w:after="0"/>
              <w:rPr>
                <w:rFonts w:ascii="Calibri" w:eastAsia="Times New Roman" w:hAnsi="Calibri" w:cs="Calibri"/>
                <w:sz w:val="20"/>
                <w:szCs w:val="20"/>
              </w:rPr>
            </w:pPr>
            <w:r w:rsidRPr="00453E73">
              <w:rPr>
                <w:rFonts w:ascii="Calibri" w:eastAsia="Times New Roman" w:hAnsi="Calibri" w:cs="Calibri"/>
                <w:sz w:val="20"/>
                <w:szCs w:val="20"/>
              </w:rPr>
              <w:t>953</w:t>
            </w:r>
          </w:p>
        </w:tc>
        <w:tc>
          <w:tcPr>
            <w:tcW w:w="1565" w:type="pct"/>
            <w:vAlign w:val="center"/>
            <w:hideMark/>
          </w:tcPr>
          <w:p w14:paraId="050EBD13" w14:textId="77777777" w:rsidR="00DE624C" w:rsidRPr="00453E73" w:rsidRDefault="00DE624C" w:rsidP="00DE624C">
            <w:pPr>
              <w:spacing w:after="0"/>
              <w:jc w:val="lef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453E73">
              <w:rPr>
                <w:rFonts w:ascii="Calibri" w:eastAsia="Times New Roman" w:hAnsi="Calibri" w:cs="Calibri"/>
                <w:sz w:val="20"/>
                <w:szCs w:val="20"/>
              </w:rPr>
              <w:t>Kerr Youth Center/Wynne Watts School</w:t>
            </w:r>
          </w:p>
        </w:tc>
        <w:tc>
          <w:tcPr>
            <w:tcW w:w="635" w:type="pct"/>
            <w:vAlign w:val="center"/>
            <w:hideMark/>
          </w:tcPr>
          <w:p w14:paraId="21782FB0" w14:textId="5B6C5B37" w:rsidR="00DE624C" w:rsidRPr="00453E73" w:rsidRDefault="00DE624C" w:rsidP="00DE624C">
            <w:pPr>
              <w:spacing w:after="0"/>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453E73">
              <w:rPr>
                <w:sz w:val="20"/>
              </w:rPr>
              <w:t>2148</w:t>
            </w:r>
          </w:p>
        </w:tc>
        <w:tc>
          <w:tcPr>
            <w:tcW w:w="1356" w:type="pct"/>
            <w:vAlign w:val="center"/>
            <w:hideMark/>
          </w:tcPr>
          <w:p w14:paraId="1ACA25BE" w14:textId="4139E42D" w:rsidR="00DE624C" w:rsidRPr="00453E73" w:rsidRDefault="00DE624C" w:rsidP="00DE624C">
            <w:pPr>
              <w:spacing w:after="0"/>
              <w:jc w:val="lef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453E73">
              <w:rPr>
                <w:sz w:val="20"/>
              </w:rPr>
              <w:t>Multnomah ESD</w:t>
            </w:r>
          </w:p>
        </w:tc>
        <w:tc>
          <w:tcPr>
            <w:tcW w:w="820" w:type="pct"/>
            <w:vAlign w:val="center"/>
            <w:hideMark/>
          </w:tcPr>
          <w:p w14:paraId="5816A358" w14:textId="77777777" w:rsidR="00DE624C" w:rsidRPr="00453E73" w:rsidRDefault="00DE624C" w:rsidP="00DE624C">
            <w:pPr>
              <w:spacing w:after="0"/>
              <w:jc w:val="lef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453E73">
              <w:rPr>
                <w:rFonts w:ascii="Calibri" w:eastAsia="Times New Roman" w:hAnsi="Calibri" w:cs="Calibri"/>
                <w:sz w:val="20"/>
                <w:szCs w:val="20"/>
              </w:rPr>
              <w:t>Multnomah</w:t>
            </w:r>
          </w:p>
        </w:tc>
      </w:tr>
      <w:tr w:rsidR="00A94361" w:rsidRPr="00BE5DF6" w14:paraId="33CD2047" w14:textId="77777777" w:rsidTr="00DB64C3">
        <w:trPr>
          <w:trHeight w:val="255"/>
        </w:trPr>
        <w:tc>
          <w:tcPr>
            <w:cnfStyle w:val="001000000000" w:firstRow="0" w:lastRow="0" w:firstColumn="1" w:lastColumn="0" w:oddVBand="0" w:evenVBand="0" w:oddHBand="0" w:evenHBand="0" w:firstRowFirstColumn="0" w:firstRowLastColumn="0" w:lastRowFirstColumn="0" w:lastRowLastColumn="0"/>
            <w:tcW w:w="624" w:type="pct"/>
            <w:vAlign w:val="center"/>
            <w:hideMark/>
          </w:tcPr>
          <w:p w14:paraId="4DD1F9D8" w14:textId="77777777" w:rsidR="00A94361" w:rsidRPr="00453E73" w:rsidRDefault="00A94361" w:rsidP="00A94361">
            <w:pPr>
              <w:spacing w:after="0"/>
              <w:rPr>
                <w:rFonts w:ascii="Calibri" w:eastAsia="Times New Roman" w:hAnsi="Calibri" w:cs="Calibri"/>
                <w:sz w:val="20"/>
                <w:szCs w:val="20"/>
              </w:rPr>
            </w:pPr>
            <w:r w:rsidRPr="00453E73">
              <w:rPr>
                <w:rFonts w:ascii="Calibri" w:eastAsia="Times New Roman" w:hAnsi="Calibri" w:cs="Calibri"/>
                <w:sz w:val="20"/>
                <w:szCs w:val="20"/>
              </w:rPr>
              <w:t>1257</w:t>
            </w:r>
          </w:p>
        </w:tc>
        <w:tc>
          <w:tcPr>
            <w:tcW w:w="1565" w:type="pct"/>
            <w:vAlign w:val="center"/>
            <w:hideMark/>
          </w:tcPr>
          <w:p w14:paraId="0B6ABEFF" w14:textId="782EFF2A" w:rsidR="00A94361" w:rsidRPr="00453E73" w:rsidRDefault="00963359" w:rsidP="00A94361">
            <w:pPr>
              <w:spacing w:after="0"/>
              <w:jc w:val="left"/>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453E73">
              <w:rPr>
                <w:rFonts w:ascii="Calibri" w:eastAsia="Times New Roman" w:hAnsi="Calibri" w:cs="Calibri"/>
                <w:sz w:val="20"/>
                <w:szCs w:val="20"/>
              </w:rPr>
              <w:t>Klamath Basin Behavioral Health (KBBH)</w:t>
            </w:r>
          </w:p>
        </w:tc>
        <w:tc>
          <w:tcPr>
            <w:tcW w:w="635" w:type="pct"/>
            <w:vAlign w:val="center"/>
            <w:hideMark/>
          </w:tcPr>
          <w:p w14:paraId="192DE2DA" w14:textId="77777777" w:rsidR="00A94361" w:rsidRPr="00453E73" w:rsidRDefault="00A94361" w:rsidP="00A94361">
            <w:pPr>
              <w:spacing w:after="0"/>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453E73">
              <w:rPr>
                <w:rFonts w:ascii="Calibri" w:eastAsia="Times New Roman" w:hAnsi="Calibri" w:cs="Calibri"/>
                <w:sz w:val="20"/>
                <w:szCs w:val="20"/>
              </w:rPr>
              <w:t>2056</w:t>
            </w:r>
          </w:p>
        </w:tc>
        <w:tc>
          <w:tcPr>
            <w:tcW w:w="1356" w:type="pct"/>
            <w:vAlign w:val="center"/>
            <w:hideMark/>
          </w:tcPr>
          <w:p w14:paraId="1064911A" w14:textId="77777777" w:rsidR="00A94361" w:rsidRPr="00453E73" w:rsidRDefault="00A94361" w:rsidP="00A94361">
            <w:pPr>
              <w:spacing w:after="0"/>
              <w:jc w:val="left"/>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453E73">
              <w:rPr>
                <w:rFonts w:ascii="Calibri" w:eastAsia="Times New Roman" w:hAnsi="Calibri" w:cs="Calibri"/>
                <w:sz w:val="20"/>
                <w:szCs w:val="20"/>
              </w:rPr>
              <w:t>Klamath Falls City Schools</w:t>
            </w:r>
          </w:p>
        </w:tc>
        <w:tc>
          <w:tcPr>
            <w:tcW w:w="820" w:type="pct"/>
            <w:vAlign w:val="center"/>
            <w:hideMark/>
          </w:tcPr>
          <w:p w14:paraId="7D1F45FE" w14:textId="77777777" w:rsidR="00A94361" w:rsidRPr="00453E73" w:rsidRDefault="00A94361" w:rsidP="00A94361">
            <w:pPr>
              <w:spacing w:after="0"/>
              <w:jc w:val="left"/>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453E73">
              <w:rPr>
                <w:rFonts w:ascii="Calibri" w:eastAsia="Times New Roman" w:hAnsi="Calibri" w:cs="Calibri"/>
                <w:sz w:val="20"/>
                <w:szCs w:val="20"/>
              </w:rPr>
              <w:t>Klamath</w:t>
            </w:r>
          </w:p>
        </w:tc>
      </w:tr>
      <w:tr w:rsidR="0006754A" w:rsidRPr="00BE5DF6" w14:paraId="17BD07CC" w14:textId="77777777" w:rsidTr="0006754A">
        <w:trPr>
          <w:cnfStyle w:val="000000100000" w:firstRow="0" w:lastRow="0" w:firstColumn="0" w:lastColumn="0" w:oddVBand="0" w:evenVBand="0" w:oddHBand="1" w:evenHBand="0" w:firstRowFirstColumn="0" w:firstRowLastColumn="0" w:lastRowFirstColumn="0" w:lastRowLastColumn="0"/>
          <w:trHeight w:val="368"/>
        </w:trPr>
        <w:tc>
          <w:tcPr>
            <w:cnfStyle w:val="001000000000" w:firstRow="0" w:lastRow="0" w:firstColumn="1" w:lastColumn="0" w:oddVBand="0" w:evenVBand="0" w:oddHBand="0" w:evenHBand="0" w:firstRowFirstColumn="0" w:firstRowLastColumn="0" w:lastRowFirstColumn="0" w:lastRowLastColumn="0"/>
            <w:tcW w:w="624" w:type="pct"/>
            <w:vAlign w:val="center"/>
            <w:hideMark/>
          </w:tcPr>
          <w:p w14:paraId="32B39657" w14:textId="77777777" w:rsidR="0006754A" w:rsidRPr="00453E73" w:rsidRDefault="0006754A" w:rsidP="00256FE3">
            <w:pPr>
              <w:spacing w:after="0"/>
              <w:rPr>
                <w:rFonts w:ascii="Calibri" w:eastAsia="Times New Roman" w:hAnsi="Calibri" w:cs="Calibri"/>
                <w:sz w:val="20"/>
                <w:szCs w:val="20"/>
              </w:rPr>
            </w:pPr>
            <w:r w:rsidRPr="00453E73">
              <w:rPr>
                <w:rFonts w:ascii="Calibri" w:eastAsia="Times New Roman" w:hAnsi="Calibri" w:cs="Calibri"/>
                <w:sz w:val="20"/>
                <w:szCs w:val="20"/>
              </w:rPr>
              <w:t>908</w:t>
            </w:r>
          </w:p>
        </w:tc>
        <w:tc>
          <w:tcPr>
            <w:tcW w:w="1565" w:type="pct"/>
            <w:vAlign w:val="center"/>
            <w:hideMark/>
          </w:tcPr>
          <w:p w14:paraId="2E9B5E00" w14:textId="44228D1B" w:rsidR="0006754A" w:rsidRPr="00453E73" w:rsidRDefault="0006754A" w:rsidP="00256FE3">
            <w:pPr>
              <w:spacing w:after="0"/>
              <w:jc w:val="lef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453E73">
              <w:rPr>
                <w:rFonts w:ascii="Calibri" w:eastAsia="Times New Roman" w:hAnsi="Calibri" w:cs="Calibri"/>
                <w:sz w:val="20"/>
                <w:szCs w:val="20"/>
              </w:rPr>
              <w:t>Kuumba School (formerly Janus Youth Programs)</w:t>
            </w:r>
          </w:p>
        </w:tc>
        <w:tc>
          <w:tcPr>
            <w:tcW w:w="635" w:type="pct"/>
            <w:vAlign w:val="center"/>
            <w:hideMark/>
          </w:tcPr>
          <w:p w14:paraId="1971EA0A" w14:textId="66D7F18A" w:rsidR="0006754A" w:rsidRPr="00453E73" w:rsidRDefault="0006754A" w:rsidP="00256FE3">
            <w:pPr>
              <w:spacing w:after="0"/>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453E73">
              <w:rPr>
                <w:rFonts w:ascii="Calibri" w:eastAsia="Times New Roman" w:hAnsi="Calibri" w:cs="Calibri"/>
                <w:sz w:val="20"/>
                <w:szCs w:val="20"/>
              </w:rPr>
              <w:t>2180</w:t>
            </w:r>
          </w:p>
        </w:tc>
        <w:tc>
          <w:tcPr>
            <w:tcW w:w="1356" w:type="pct"/>
            <w:vAlign w:val="center"/>
            <w:hideMark/>
          </w:tcPr>
          <w:p w14:paraId="422C3269" w14:textId="63CA04E6" w:rsidR="0006754A" w:rsidRPr="00453E73" w:rsidRDefault="0006754A" w:rsidP="00256FE3">
            <w:pPr>
              <w:spacing w:after="0"/>
              <w:jc w:val="lef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453E73">
              <w:rPr>
                <w:rFonts w:ascii="Calibri" w:eastAsia="Times New Roman" w:hAnsi="Calibri" w:cs="Calibri"/>
                <w:sz w:val="20"/>
                <w:szCs w:val="20"/>
              </w:rPr>
              <w:t>Portland SD 1J</w:t>
            </w:r>
          </w:p>
        </w:tc>
        <w:tc>
          <w:tcPr>
            <w:tcW w:w="820" w:type="pct"/>
            <w:vAlign w:val="center"/>
            <w:hideMark/>
          </w:tcPr>
          <w:p w14:paraId="3496C980" w14:textId="77777777" w:rsidR="0006754A" w:rsidRPr="00453E73" w:rsidRDefault="0006754A" w:rsidP="00256FE3">
            <w:pPr>
              <w:spacing w:after="0"/>
              <w:jc w:val="lef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453E73">
              <w:rPr>
                <w:rFonts w:ascii="Calibri" w:eastAsia="Times New Roman" w:hAnsi="Calibri" w:cs="Calibri"/>
                <w:sz w:val="20"/>
                <w:szCs w:val="20"/>
              </w:rPr>
              <w:t>Multnomah</w:t>
            </w:r>
          </w:p>
        </w:tc>
      </w:tr>
      <w:tr w:rsidR="00A94361" w:rsidRPr="00BE5DF6" w14:paraId="07D1177D" w14:textId="77777777" w:rsidTr="00DB64C3">
        <w:trPr>
          <w:trHeight w:val="255"/>
        </w:trPr>
        <w:tc>
          <w:tcPr>
            <w:cnfStyle w:val="001000000000" w:firstRow="0" w:lastRow="0" w:firstColumn="1" w:lastColumn="0" w:oddVBand="0" w:evenVBand="0" w:oddHBand="0" w:evenHBand="0" w:firstRowFirstColumn="0" w:firstRowLastColumn="0" w:lastRowFirstColumn="0" w:lastRowLastColumn="0"/>
            <w:tcW w:w="624" w:type="pct"/>
            <w:vAlign w:val="center"/>
            <w:hideMark/>
          </w:tcPr>
          <w:p w14:paraId="5F5C1922" w14:textId="77777777" w:rsidR="00A94361" w:rsidRPr="00BE5DF6" w:rsidRDefault="00A94361" w:rsidP="00A94361">
            <w:pPr>
              <w:spacing w:after="0"/>
              <w:rPr>
                <w:rFonts w:ascii="Calibri" w:eastAsia="Times New Roman" w:hAnsi="Calibri" w:cs="Calibri"/>
                <w:sz w:val="20"/>
                <w:szCs w:val="20"/>
              </w:rPr>
            </w:pPr>
            <w:r w:rsidRPr="00BE5DF6">
              <w:rPr>
                <w:rFonts w:ascii="Calibri" w:eastAsia="Times New Roman" w:hAnsi="Calibri" w:cs="Calibri"/>
                <w:sz w:val="20"/>
                <w:szCs w:val="20"/>
              </w:rPr>
              <w:t>1167</w:t>
            </w:r>
          </w:p>
        </w:tc>
        <w:tc>
          <w:tcPr>
            <w:tcW w:w="1565" w:type="pct"/>
            <w:vAlign w:val="center"/>
            <w:hideMark/>
          </w:tcPr>
          <w:p w14:paraId="6B3D2948" w14:textId="77777777" w:rsidR="00A94361" w:rsidRPr="00BE5DF6" w:rsidRDefault="00A94361" w:rsidP="00A94361">
            <w:pPr>
              <w:spacing w:after="0"/>
              <w:jc w:val="left"/>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Levi Anderson Learning Center</w:t>
            </w:r>
          </w:p>
        </w:tc>
        <w:tc>
          <w:tcPr>
            <w:tcW w:w="635" w:type="pct"/>
            <w:vAlign w:val="center"/>
            <w:hideMark/>
          </w:tcPr>
          <w:p w14:paraId="246599A2" w14:textId="059FE5A3" w:rsidR="00A94361" w:rsidRPr="00BE5DF6" w:rsidRDefault="00E777B3" w:rsidP="00A94361">
            <w:pPr>
              <w:spacing w:after="0"/>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2230</w:t>
            </w:r>
          </w:p>
        </w:tc>
        <w:tc>
          <w:tcPr>
            <w:tcW w:w="1356" w:type="pct"/>
            <w:vAlign w:val="center"/>
            <w:hideMark/>
          </w:tcPr>
          <w:p w14:paraId="68C393AC" w14:textId="083A6A8F" w:rsidR="00A94361" w:rsidRPr="00BE5DF6" w:rsidRDefault="00A94361" w:rsidP="00A94361">
            <w:pPr>
              <w:spacing w:after="0"/>
              <w:jc w:val="left"/>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Northwest Regional ESD</w:t>
            </w:r>
          </w:p>
        </w:tc>
        <w:tc>
          <w:tcPr>
            <w:tcW w:w="820" w:type="pct"/>
            <w:vAlign w:val="center"/>
            <w:hideMark/>
          </w:tcPr>
          <w:p w14:paraId="320513B0" w14:textId="77777777" w:rsidR="00A94361" w:rsidRPr="00BE5DF6" w:rsidRDefault="00A94361" w:rsidP="00A94361">
            <w:pPr>
              <w:spacing w:after="0"/>
              <w:jc w:val="left"/>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Washington</w:t>
            </w:r>
          </w:p>
        </w:tc>
      </w:tr>
      <w:tr w:rsidR="000D0291" w:rsidRPr="00BE5DF6" w14:paraId="43B51877" w14:textId="77777777" w:rsidTr="00DB64C3">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624" w:type="pct"/>
            <w:vAlign w:val="center"/>
            <w:hideMark/>
          </w:tcPr>
          <w:p w14:paraId="74BE5BA2" w14:textId="77777777" w:rsidR="000D0291" w:rsidRPr="00BE5DF6" w:rsidRDefault="000D0291" w:rsidP="000D0291">
            <w:pPr>
              <w:spacing w:after="0"/>
              <w:rPr>
                <w:rFonts w:ascii="Calibri" w:eastAsia="Times New Roman" w:hAnsi="Calibri" w:cs="Calibri"/>
                <w:sz w:val="20"/>
                <w:szCs w:val="20"/>
              </w:rPr>
            </w:pPr>
            <w:r w:rsidRPr="00BE5DF6">
              <w:rPr>
                <w:rFonts w:ascii="Calibri" w:eastAsia="Times New Roman" w:hAnsi="Calibri" w:cs="Calibri"/>
                <w:sz w:val="20"/>
                <w:szCs w:val="20"/>
              </w:rPr>
              <w:t>1284</w:t>
            </w:r>
          </w:p>
        </w:tc>
        <w:tc>
          <w:tcPr>
            <w:tcW w:w="1565" w:type="pct"/>
            <w:vAlign w:val="center"/>
            <w:hideMark/>
          </w:tcPr>
          <w:p w14:paraId="45CE3D8D" w14:textId="77777777" w:rsidR="000D0291" w:rsidRPr="00BE5DF6" w:rsidRDefault="000D0291" w:rsidP="000D0291">
            <w:pPr>
              <w:spacing w:after="0"/>
              <w:jc w:val="lef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Lifeworks Northwest</w:t>
            </w:r>
          </w:p>
        </w:tc>
        <w:tc>
          <w:tcPr>
            <w:tcW w:w="635" w:type="pct"/>
            <w:vAlign w:val="center"/>
            <w:hideMark/>
          </w:tcPr>
          <w:p w14:paraId="141C330D" w14:textId="70E075AC" w:rsidR="000D0291" w:rsidRPr="00BE5DF6" w:rsidRDefault="00E777B3" w:rsidP="000D0291">
            <w:pPr>
              <w:spacing w:after="0"/>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2242</w:t>
            </w:r>
          </w:p>
        </w:tc>
        <w:tc>
          <w:tcPr>
            <w:tcW w:w="1356" w:type="pct"/>
            <w:vAlign w:val="center"/>
            <w:hideMark/>
          </w:tcPr>
          <w:p w14:paraId="18DF319F" w14:textId="4EFF8FB9" w:rsidR="000D0291" w:rsidRPr="00BE5DF6" w:rsidRDefault="00E777B3" w:rsidP="000D0291">
            <w:pPr>
              <w:spacing w:after="0"/>
              <w:jc w:val="lef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 xml:space="preserve">Tigard-Tualatin SD 23J </w:t>
            </w:r>
          </w:p>
        </w:tc>
        <w:tc>
          <w:tcPr>
            <w:tcW w:w="820" w:type="pct"/>
            <w:vAlign w:val="center"/>
            <w:hideMark/>
          </w:tcPr>
          <w:p w14:paraId="457F6792" w14:textId="77777777" w:rsidR="000D0291" w:rsidRPr="00BE5DF6" w:rsidRDefault="000D0291" w:rsidP="000D0291">
            <w:pPr>
              <w:spacing w:after="0"/>
              <w:jc w:val="lef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Washington</w:t>
            </w:r>
          </w:p>
        </w:tc>
      </w:tr>
      <w:tr w:rsidR="00E777B3" w:rsidRPr="00BE5DF6" w14:paraId="06D2973F" w14:textId="77777777" w:rsidTr="008C1CFC">
        <w:trPr>
          <w:trHeight w:val="255"/>
        </w:trPr>
        <w:tc>
          <w:tcPr>
            <w:cnfStyle w:val="001000000000" w:firstRow="0" w:lastRow="0" w:firstColumn="1" w:lastColumn="0" w:oddVBand="0" w:evenVBand="0" w:oddHBand="0" w:evenHBand="0" w:firstRowFirstColumn="0" w:firstRowLastColumn="0" w:lastRowFirstColumn="0" w:lastRowLastColumn="0"/>
            <w:tcW w:w="624" w:type="pct"/>
            <w:vAlign w:val="center"/>
            <w:hideMark/>
          </w:tcPr>
          <w:p w14:paraId="3324FE07" w14:textId="77777777" w:rsidR="00E777B3" w:rsidRPr="00BE5DF6" w:rsidRDefault="00E777B3" w:rsidP="008C1CFC">
            <w:pPr>
              <w:spacing w:after="0"/>
              <w:rPr>
                <w:rFonts w:ascii="Calibri" w:eastAsia="Times New Roman" w:hAnsi="Calibri" w:cs="Calibri"/>
                <w:sz w:val="20"/>
                <w:szCs w:val="20"/>
              </w:rPr>
            </w:pPr>
            <w:r w:rsidRPr="00BE5DF6">
              <w:rPr>
                <w:rFonts w:ascii="Calibri" w:eastAsia="Times New Roman" w:hAnsi="Calibri" w:cs="Calibri"/>
                <w:sz w:val="20"/>
                <w:szCs w:val="20"/>
              </w:rPr>
              <w:t>2316</w:t>
            </w:r>
          </w:p>
        </w:tc>
        <w:tc>
          <w:tcPr>
            <w:tcW w:w="1565" w:type="pct"/>
            <w:vAlign w:val="center"/>
            <w:hideMark/>
          </w:tcPr>
          <w:p w14:paraId="2D322D82" w14:textId="3D3992DC" w:rsidR="00E777B3" w:rsidRPr="00BE5DF6" w:rsidRDefault="00E777B3" w:rsidP="008C1CFC">
            <w:pPr>
              <w:spacing w:after="0"/>
              <w:jc w:val="left"/>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 xml:space="preserve">Looking Glass Academy </w:t>
            </w:r>
          </w:p>
        </w:tc>
        <w:tc>
          <w:tcPr>
            <w:tcW w:w="635" w:type="pct"/>
            <w:vAlign w:val="center"/>
            <w:hideMark/>
          </w:tcPr>
          <w:p w14:paraId="79089B55" w14:textId="77777777" w:rsidR="00E777B3" w:rsidRPr="00BE5DF6" w:rsidRDefault="00E777B3" w:rsidP="008C1CFC">
            <w:pPr>
              <w:spacing w:after="0"/>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2082</w:t>
            </w:r>
          </w:p>
        </w:tc>
        <w:tc>
          <w:tcPr>
            <w:tcW w:w="1356" w:type="pct"/>
            <w:vAlign w:val="center"/>
            <w:hideMark/>
          </w:tcPr>
          <w:p w14:paraId="5A3BF42E" w14:textId="77777777" w:rsidR="00E777B3" w:rsidRPr="00BE5DF6" w:rsidRDefault="00E777B3" w:rsidP="008C1CFC">
            <w:pPr>
              <w:spacing w:after="0"/>
              <w:jc w:val="left"/>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Eugene SD 4J</w:t>
            </w:r>
          </w:p>
        </w:tc>
        <w:tc>
          <w:tcPr>
            <w:tcW w:w="820" w:type="pct"/>
            <w:vAlign w:val="center"/>
            <w:hideMark/>
          </w:tcPr>
          <w:p w14:paraId="49135C8E" w14:textId="77777777" w:rsidR="00E777B3" w:rsidRPr="00BE5DF6" w:rsidRDefault="00E777B3" w:rsidP="008C1CFC">
            <w:pPr>
              <w:spacing w:after="0"/>
              <w:jc w:val="left"/>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Lane</w:t>
            </w:r>
          </w:p>
        </w:tc>
      </w:tr>
      <w:tr w:rsidR="000D0291" w:rsidRPr="00BE5DF6" w14:paraId="63B85F09" w14:textId="77777777" w:rsidTr="00DB64C3">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624" w:type="pct"/>
            <w:vAlign w:val="center"/>
            <w:hideMark/>
          </w:tcPr>
          <w:p w14:paraId="7D693E6F" w14:textId="77777777" w:rsidR="000D0291" w:rsidRPr="00BE5DF6" w:rsidRDefault="000D0291" w:rsidP="000D0291">
            <w:pPr>
              <w:spacing w:after="0"/>
              <w:rPr>
                <w:rFonts w:ascii="Calibri" w:eastAsia="Times New Roman" w:hAnsi="Calibri" w:cs="Calibri"/>
                <w:sz w:val="20"/>
                <w:szCs w:val="20"/>
              </w:rPr>
            </w:pPr>
            <w:r w:rsidRPr="00BE5DF6">
              <w:rPr>
                <w:rFonts w:ascii="Calibri" w:eastAsia="Times New Roman" w:hAnsi="Calibri" w:cs="Calibri"/>
                <w:sz w:val="20"/>
                <w:szCs w:val="20"/>
              </w:rPr>
              <w:t>2300</w:t>
            </w:r>
          </w:p>
        </w:tc>
        <w:tc>
          <w:tcPr>
            <w:tcW w:w="1565" w:type="pct"/>
            <w:vAlign w:val="center"/>
            <w:hideMark/>
          </w:tcPr>
          <w:p w14:paraId="498D33D7" w14:textId="317B0A9A" w:rsidR="000D0291" w:rsidRPr="00BE5DF6" w:rsidRDefault="000D0291" w:rsidP="000D0291">
            <w:pPr>
              <w:spacing w:after="0"/>
              <w:jc w:val="lef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The Next Door</w:t>
            </w:r>
          </w:p>
        </w:tc>
        <w:tc>
          <w:tcPr>
            <w:tcW w:w="635" w:type="pct"/>
            <w:vAlign w:val="center"/>
            <w:hideMark/>
          </w:tcPr>
          <w:p w14:paraId="490AA156" w14:textId="77777777" w:rsidR="000D0291" w:rsidRPr="00BE5DF6" w:rsidRDefault="000D0291" w:rsidP="000D0291">
            <w:pPr>
              <w:spacing w:after="0"/>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2024</w:t>
            </w:r>
          </w:p>
        </w:tc>
        <w:tc>
          <w:tcPr>
            <w:tcW w:w="1356" w:type="pct"/>
            <w:vAlign w:val="center"/>
            <w:hideMark/>
          </w:tcPr>
          <w:p w14:paraId="37DC3F1A" w14:textId="77777777" w:rsidR="000D0291" w:rsidRPr="00BE5DF6" w:rsidRDefault="000D0291" w:rsidP="000D0291">
            <w:pPr>
              <w:spacing w:after="0"/>
              <w:jc w:val="lef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Hood River County SD</w:t>
            </w:r>
          </w:p>
        </w:tc>
        <w:tc>
          <w:tcPr>
            <w:tcW w:w="820" w:type="pct"/>
            <w:vAlign w:val="center"/>
            <w:hideMark/>
          </w:tcPr>
          <w:p w14:paraId="176DA0A4" w14:textId="77777777" w:rsidR="000D0291" w:rsidRPr="00BE5DF6" w:rsidRDefault="000D0291" w:rsidP="000D0291">
            <w:pPr>
              <w:spacing w:after="0"/>
              <w:jc w:val="lef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Hood River</w:t>
            </w:r>
          </w:p>
        </w:tc>
      </w:tr>
      <w:tr w:rsidR="000D0291" w:rsidRPr="00BE5DF6" w14:paraId="7D2A2815" w14:textId="77777777" w:rsidTr="00DB64C3">
        <w:trPr>
          <w:trHeight w:val="255"/>
        </w:trPr>
        <w:tc>
          <w:tcPr>
            <w:cnfStyle w:val="001000000000" w:firstRow="0" w:lastRow="0" w:firstColumn="1" w:lastColumn="0" w:oddVBand="0" w:evenVBand="0" w:oddHBand="0" w:evenHBand="0" w:firstRowFirstColumn="0" w:firstRowLastColumn="0" w:lastRowFirstColumn="0" w:lastRowLastColumn="0"/>
            <w:tcW w:w="624" w:type="pct"/>
            <w:vAlign w:val="center"/>
            <w:hideMark/>
          </w:tcPr>
          <w:p w14:paraId="3322C399" w14:textId="77777777" w:rsidR="000D0291" w:rsidRPr="00BE5DF6" w:rsidRDefault="000D0291" w:rsidP="000D0291">
            <w:pPr>
              <w:spacing w:after="0"/>
              <w:rPr>
                <w:rFonts w:ascii="Calibri" w:eastAsia="Times New Roman" w:hAnsi="Calibri" w:cs="Calibri"/>
                <w:sz w:val="20"/>
                <w:szCs w:val="20"/>
              </w:rPr>
            </w:pPr>
            <w:r w:rsidRPr="00BE5DF6">
              <w:rPr>
                <w:rFonts w:ascii="Calibri" w:eastAsia="Times New Roman" w:hAnsi="Calibri" w:cs="Calibri"/>
                <w:sz w:val="20"/>
                <w:szCs w:val="20"/>
              </w:rPr>
              <w:t>1281</w:t>
            </w:r>
          </w:p>
        </w:tc>
        <w:tc>
          <w:tcPr>
            <w:tcW w:w="1565" w:type="pct"/>
            <w:vAlign w:val="center"/>
            <w:hideMark/>
          </w:tcPr>
          <w:p w14:paraId="57B68A90" w14:textId="77777777" w:rsidR="000D0291" w:rsidRPr="00BE5DF6" w:rsidRDefault="000D0291" w:rsidP="000D0291">
            <w:pPr>
              <w:spacing w:after="0"/>
              <w:jc w:val="left"/>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Nickerson Center ADTP</w:t>
            </w:r>
          </w:p>
        </w:tc>
        <w:tc>
          <w:tcPr>
            <w:tcW w:w="635" w:type="pct"/>
            <w:vAlign w:val="center"/>
            <w:hideMark/>
          </w:tcPr>
          <w:p w14:paraId="10EEA92E" w14:textId="77777777" w:rsidR="000D0291" w:rsidRPr="00BE5DF6" w:rsidRDefault="000D0291" w:rsidP="000D0291">
            <w:pPr>
              <w:spacing w:after="0"/>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2180</w:t>
            </w:r>
          </w:p>
        </w:tc>
        <w:tc>
          <w:tcPr>
            <w:tcW w:w="1356" w:type="pct"/>
            <w:vAlign w:val="center"/>
            <w:hideMark/>
          </w:tcPr>
          <w:p w14:paraId="2EDD0EA5" w14:textId="77777777" w:rsidR="000D0291" w:rsidRPr="00BE5DF6" w:rsidRDefault="000D0291" w:rsidP="000D0291">
            <w:pPr>
              <w:spacing w:after="0"/>
              <w:jc w:val="left"/>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Portland SD 1J</w:t>
            </w:r>
          </w:p>
        </w:tc>
        <w:tc>
          <w:tcPr>
            <w:tcW w:w="820" w:type="pct"/>
            <w:vAlign w:val="center"/>
            <w:hideMark/>
          </w:tcPr>
          <w:p w14:paraId="7187ADF9" w14:textId="77777777" w:rsidR="000D0291" w:rsidRPr="00BE5DF6" w:rsidRDefault="000D0291" w:rsidP="000D0291">
            <w:pPr>
              <w:spacing w:after="0"/>
              <w:jc w:val="left"/>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Multnomah</w:t>
            </w:r>
          </w:p>
        </w:tc>
      </w:tr>
      <w:tr w:rsidR="000D0291" w:rsidRPr="00BE5DF6" w14:paraId="765103AF" w14:textId="77777777" w:rsidTr="00DB64C3">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624" w:type="pct"/>
            <w:vAlign w:val="center"/>
            <w:hideMark/>
          </w:tcPr>
          <w:p w14:paraId="5550ACEE" w14:textId="77777777" w:rsidR="000D0291" w:rsidRPr="00BE5DF6" w:rsidRDefault="000D0291" w:rsidP="000D0291">
            <w:pPr>
              <w:spacing w:after="0"/>
              <w:rPr>
                <w:rFonts w:ascii="Calibri" w:eastAsia="Times New Roman" w:hAnsi="Calibri" w:cs="Calibri"/>
                <w:sz w:val="20"/>
                <w:szCs w:val="20"/>
              </w:rPr>
            </w:pPr>
            <w:r w:rsidRPr="00BE5DF6">
              <w:rPr>
                <w:rFonts w:ascii="Calibri" w:eastAsia="Times New Roman" w:hAnsi="Calibri" w:cs="Calibri"/>
                <w:sz w:val="20"/>
                <w:szCs w:val="20"/>
              </w:rPr>
              <w:t>2376</w:t>
            </w:r>
          </w:p>
        </w:tc>
        <w:tc>
          <w:tcPr>
            <w:tcW w:w="1565" w:type="pct"/>
            <w:vAlign w:val="center"/>
            <w:hideMark/>
          </w:tcPr>
          <w:p w14:paraId="130717AE" w14:textId="77777777" w:rsidR="000D0291" w:rsidRPr="00BE5DF6" w:rsidRDefault="000D0291" w:rsidP="000D0291">
            <w:pPr>
              <w:spacing w:after="0"/>
              <w:jc w:val="lef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Oak Grove Academy</w:t>
            </w:r>
          </w:p>
        </w:tc>
        <w:tc>
          <w:tcPr>
            <w:tcW w:w="635" w:type="pct"/>
            <w:vAlign w:val="center"/>
            <w:hideMark/>
          </w:tcPr>
          <w:p w14:paraId="1224334C" w14:textId="77777777" w:rsidR="000D0291" w:rsidRPr="00BE5DF6" w:rsidRDefault="000D0291" w:rsidP="000D0291">
            <w:pPr>
              <w:spacing w:after="0"/>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2241</w:t>
            </w:r>
          </w:p>
        </w:tc>
        <w:tc>
          <w:tcPr>
            <w:tcW w:w="1356" w:type="pct"/>
            <w:vAlign w:val="center"/>
            <w:hideMark/>
          </w:tcPr>
          <w:p w14:paraId="11D0B039" w14:textId="77777777" w:rsidR="000D0291" w:rsidRPr="00BE5DF6" w:rsidRDefault="000D0291" w:rsidP="000D0291">
            <w:pPr>
              <w:spacing w:after="0"/>
              <w:jc w:val="lef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Forest Grove SD 15</w:t>
            </w:r>
          </w:p>
        </w:tc>
        <w:tc>
          <w:tcPr>
            <w:tcW w:w="820" w:type="pct"/>
            <w:vAlign w:val="center"/>
            <w:hideMark/>
          </w:tcPr>
          <w:p w14:paraId="0E05245F" w14:textId="77777777" w:rsidR="000D0291" w:rsidRPr="00BE5DF6" w:rsidRDefault="000D0291" w:rsidP="000D0291">
            <w:pPr>
              <w:spacing w:after="0"/>
              <w:jc w:val="lef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Washington</w:t>
            </w:r>
          </w:p>
        </w:tc>
      </w:tr>
      <w:tr w:rsidR="000D0291" w:rsidRPr="00BE5DF6" w14:paraId="4C61702A" w14:textId="77777777" w:rsidTr="00DB64C3">
        <w:trPr>
          <w:trHeight w:val="255"/>
        </w:trPr>
        <w:tc>
          <w:tcPr>
            <w:cnfStyle w:val="001000000000" w:firstRow="0" w:lastRow="0" w:firstColumn="1" w:lastColumn="0" w:oddVBand="0" w:evenVBand="0" w:oddHBand="0" w:evenHBand="0" w:firstRowFirstColumn="0" w:firstRowLastColumn="0" w:lastRowFirstColumn="0" w:lastRowLastColumn="0"/>
            <w:tcW w:w="624" w:type="pct"/>
            <w:vAlign w:val="center"/>
            <w:hideMark/>
          </w:tcPr>
          <w:p w14:paraId="76DE6647" w14:textId="77777777" w:rsidR="000D0291" w:rsidRPr="00BE5DF6" w:rsidRDefault="000D0291" w:rsidP="000D0291">
            <w:pPr>
              <w:spacing w:after="0"/>
              <w:rPr>
                <w:rFonts w:ascii="Calibri" w:eastAsia="Times New Roman" w:hAnsi="Calibri" w:cs="Calibri"/>
                <w:sz w:val="20"/>
                <w:szCs w:val="20"/>
              </w:rPr>
            </w:pPr>
            <w:r w:rsidRPr="00BE5DF6">
              <w:rPr>
                <w:rFonts w:ascii="Calibri" w:eastAsia="Times New Roman" w:hAnsi="Calibri" w:cs="Calibri"/>
                <w:sz w:val="20"/>
                <w:szCs w:val="20"/>
              </w:rPr>
              <w:t>1271</w:t>
            </w:r>
          </w:p>
        </w:tc>
        <w:tc>
          <w:tcPr>
            <w:tcW w:w="1565" w:type="pct"/>
            <w:vAlign w:val="center"/>
            <w:hideMark/>
          </w:tcPr>
          <w:p w14:paraId="4D06A7A8" w14:textId="77777777" w:rsidR="000D0291" w:rsidRPr="00BE5DF6" w:rsidRDefault="000D0291" w:rsidP="000D0291">
            <w:pPr>
              <w:spacing w:after="0"/>
              <w:jc w:val="left"/>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Old Mill Center for Children &amp; Families</w:t>
            </w:r>
          </w:p>
        </w:tc>
        <w:tc>
          <w:tcPr>
            <w:tcW w:w="635" w:type="pct"/>
            <w:vAlign w:val="center"/>
            <w:hideMark/>
          </w:tcPr>
          <w:p w14:paraId="135AA73C" w14:textId="77777777" w:rsidR="000D0291" w:rsidRPr="00BE5DF6" w:rsidRDefault="000D0291" w:rsidP="000D0291">
            <w:pPr>
              <w:spacing w:after="0"/>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2098</w:t>
            </w:r>
          </w:p>
        </w:tc>
        <w:tc>
          <w:tcPr>
            <w:tcW w:w="1356" w:type="pct"/>
            <w:vAlign w:val="center"/>
            <w:hideMark/>
          </w:tcPr>
          <w:p w14:paraId="17CE5C0D" w14:textId="77777777" w:rsidR="000D0291" w:rsidRPr="00BE5DF6" w:rsidRDefault="000D0291" w:rsidP="000D0291">
            <w:pPr>
              <w:spacing w:after="0"/>
              <w:jc w:val="left"/>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Linn Benton Lincoln ESD</w:t>
            </w:r>
          </w:p>
        </w:tc>
        <w:tc>
          <w:tcPr>
            <w:tcW w:w="820" w:type="pct"/>
            <w:vAlign w:val="center"/>
            <w:hideMark/>
          </w:tcPr>
          <w:p w14:paraId="62AE1B7D" w14:textId="77777777" w:rsidR="000D0291" w:rsidRPr="00BE5DF6" w:rsidRDefault="000D0291" w:rsidP="000D0291">
            <w:pPr>
              <w:spacing w:after="0"/>
              <w:jc w:val="left"/>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Benton</w:t>
            </w:r>
          </w:p>
        </w:tc>
      </w:tr>
      <w:tr w:rsidR="000D0291" w:rsidRPr="00BE5DF6" w14:paraId="007276AC" w14:textId="77777777" w:rsidTr="00DB64C3">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624" w:type="pct"/>
            <w:vAlign w:val="center"/>
            <w:hideMark/>
          </w:tcPr>
          <w:p w14:paraId="34CB3C34" w14:textId="77777777" w:rsidR="000D0291" w:rsidRPr="00BE5DF6" w:rsidRDefault="000D0291" w:rsidP="000D0291">
            <w:pPr>
              <w:spacing w:after="0"/>
              <w:rPr>
                <w:rFonts w:ascii="Calibri" w:eastAsia="Times New Roman" w:hAnsi="Calibri" w:cs="Calibri"/>
                <w:sz w:val="20"/>
                <w:szCs w:val="20"/>
              </w:rPr>
            </w:pPr>
            <w:r w:rsidRPr="00BE5DF6">
              <w:rPr>
                <w:rFonts w:ascii="Calibri" w:eastAsia="Times New Roman" w:hAnsi="Calibri" w:cs="Calibri"/>
                <w:sz w:val="20"/>
                <w:szCs w:val="20"/>
              </w:rPr>
              <w:t>1260</w:t>
            </w:r>
          </w:p>
        </w:tc>
        <w:tc>
          <w:tcPr>
            <w:tcW w:w="1565" w:type="pct"/>
            <w:vAlign w:val="center"/>
            <w:hideMark/>
          </w:tcPr>
          <w:p w14:paraId="73D1542E" w14:textId="77777777" w:rsidR="000D0291" w:rsidRPr="00BE5DF6" w:rsidRDefault="000D0291" w:rsidP="000D0291">
            <w:pPr>
              <w:spacing w:after="0"/>
              <w:jc w:val="lef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Polk ADTC</w:t>
            </w:r>
          </w:p>
        </w:tc>
        <w:tc>
          <w:tcPr>
            <w:tcW w:w="635" w:type="pct"/>
            <w:vAlign w:val="center"/>
            <w:hideMark/>
          </w:tcPr>
          <w:p w14:paraId="409758E1" w14:textId="77777777" w:rsidR="000D0291" w:rsidRPr="00BE5DF6" w:rsidRDefault="000D0291" w:rsidP="000D0291">
            <w:pPr>
              <w:spacing w:after="0"/>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2190</w:t>
            </w:r>
          </w:p>
        </w:tc>
        <w:tc>
          <w:tcPr>
            <w:tcW w:w="1356" w:type="pct"/>
            <w:vAlign w:val="center"/>
            <w:hideMark/>
          </w:tcPr>
          <w:p w14:paraId="0939866F" w14:textId="77777777" w:rsidR="000D0291" w:rsidRPr="00BE5DF6" w:rsidRDefault="000D0291" w:rsidP="000D0291">
            <w:pPr>
              <w:spacing w:after="0"/>
              <w:jc w:val="lef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Dallas SD 2</w:t>
            </w:r>
          </w:p>
        </w:tc>
        <w:tc>
          <w:tcPr>
            <w:tcW w:w="820" w:type="pct"/>
            <w:vAlign w:val="center"/>
            <w:hideMark/>
          </w:tcPr>
          <w:p w14:paraId="7EE709DE" w14:textId="77777777" w:rsidR="000D0291" w:rsidRPr="00BE5DF6" w:rsidRDefault="000D0291" w:rsidP="000D0291">
            <w:pPr>
              <w:spacing w:after="0"/>
              <w:jc w:val="lef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Polk</w:t>
            </w:r>
          </w:p>
        </w:tc>
      </w:tr>
      <w:tr w:rsidR="000D0291" w:rsidRPr="00BE5DF6" w14:paraId="4987A8EC" w14:textId="77777777" w:rsidTr="00DB64C3">
        <w:trPr>
          <w:trHeight w:val="255"/>
        </w:trPr>
        <w:tc>
          <w:tcPr>
            <w:cnfStyle w:val="001000000000" w:firstRow="0" w:lastRow="0" w:firstColumn="1" w:lastColumn="0" w:oddVBand="0" w:evenVBand="0" w:oddHBand="0" w:evenHBand="0" w:firstRowFirstColumn="0" w:firstRowLastColumn="0" w:lastRowFirstColumn="0" w:lastRowLastColumn="0"/>
            <w:tcW w:w="624" w:type="pct"/>
            <w:vAlign w:val="center"/>
            <w:hideMark/>
          </w:tcPr>
          <w:p w14:paraId="423F630D" w14:textId="77777777" w:rsidR="000D0291" w:rsidRPr="00BE5DF6" w:rsidRDefault="000D0291" w:rsidP="000D0291">
            <w:pPr>
              <w:spacing w:after="0"/>
              <w:rPr>
                <w:rFonts w:ascii="Calibri" w:eastAsia="Times New Roman" w:hAnsi="Calibri" w:cs="Calibri"/>
                <w:sz w:val="20"/>
                <w:szCs w:val="20"/>
              </w:rPr>
            </w:pPr>
            <w:r w:rsidRPr="00BE5DF6">
              <w:rPr>
                <w:rFonts w:ascii="Calibri" w:eastAsia="Times New Roman" w:hAnsi="Calibri" w:cs="Calibri"/>
                <w:sz w:val="20"/>
                <w:szCs w:val="20"/>
              </w:rPr>
              <w:t>1067</w:t>
            </w:r>
          </w:p>
        </w:tc>
        <w:tc>
          <w:tcPr>
            <w:tcW w:w="1565" w:type="pct"/>
            <w:vAlign w:val="center"/>
            <w:hideMark/>
          </w:tcPr>
          <w:p w14:paraId="14C7B6E7" w14:textId="77777777" w:rsidR="000D0291" w:rsidRPr="00BE5DF6" w:rsidRDefault="000D0291" w:rsidP="000D0291">
            <w:pPr>
              <w:spacing w:after="0"/>
              <w:jc w:val="left"/>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Rising Stars Day Treatment</w:t>
            </w:r>
          </w:p>
        </w:tc>
        <w:tc>
          <w:tcPr>
            <w:tcW w:w="635" w:type="pct"/>
            <w:vAlign w:val="center"/>
            <w:hideMark/>
          </w:tcPr>
          <w:p w14:paraId="4CC07E4E" w14:textId="77777777" w:rsidR="000D0291" w:rsidRPr="00BE5DF6" w:rsidRDefault="000D0291" w:rsidP="000D0291">
            <w:pPr>
              <w:spacing w:after="0"/>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2212</w:t>
            </w:r>
          </w:p>
        </w:tc>
        <w:tc>
          <w:tcPr>
            <w:tcW w:w="1356" w:type="pct"/>
            <w:vAlign w:val="center"/>
            <w:hideMark/>
          </w:tcPr>
          <w:p w14:paraId="0FBA4DA1" w14:textId="77777777" w:rsidR="000D0291" w:rsidRPr="00BE5DF6" w:rsidRDefault="000D0291" w:rsidP="000D0291">
            <w:pPr>
              <w:spacing w:after="0"/>
              <w:jc w:val="left"/>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La Grande SD 1</w:t>
            </w:r>
          </w:p>
        </w:tc>
        <w:tc>
          <w:tcPr>
            <w:tcW w:w="820" w:type="pct"/>
            <w:vAlign w:val="center"/>
            <w:hideMark/>
          </w:tcPr>
          <w:p w14:paraId="7940E46A" w14:textId="77777777" w:rsidR="000D0291" w:rsidRPr="00BE5DF6" w:rsidRDefault="000D0291" w:rsidP="000D0291">
            <w:pPr>
              <w:spacing w:after="0"/>
              <w:jc w:val="left"/>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Union</w:t>
            </w:r>
          </w:p>
        </w:tc>
      </w:tr>
      <w:tr w:rsidR="00BE5DF6" w:rsidRPr="009123A9" w14:paraId="5510DA93" w14:textId="77777777" w:rsidTr="00755217">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624" w:type="pct"/>
            <w:vAlign w:val="center"/>
            <w:hideMark/>
          </w:tcPr>
          <w:p w14:paraId="2E6C9FC9" w14:textId="77777777" w:rsidR="00BE5DF6" w:rsidRPr="0006754A" w:rsidRDefault="00BE5DF6" w:rsidP="00755217">
            <w:pPr>
              <w:spacing w:after="0"/>
              <w:rPr>
                <w:rFonts w:ascii="Calibri" w:eastAsia="Times New Roman" w:hAnsi="Calibri" w:cs="Calibri"/>
                <w:sz w:val="20"/>
                <w:szCs w:val="20"/>
              </w:rPr>
            </w:pPr>
            <w:r w:rsidRPr="0006754A">
              <w:rPr>
                <w:rFonts w:ascii="Calibri" w:eastAsia="Times New Roman" w:hAnsi="Calibri" w:cs="Calibri"/>
                <w:sz w:val="20"/>
                <w:szCs w:val="20"/>
              </w:rPr>
              <w:t>1252</w:t>
            </w:r>
          </w:p>
        </w:tc>
        <w:tc>
          <w:tcPr>
            <w:tcW w:w="1565" w:type="pct"/>
            <w:vAlign w:val="center"/>
            <w:hideMark/>
          </w:tcPr>
          <w:p w14:paraId="183AA11D" w14:textId="3EE6804A" w:rsidR="00BE5DF6" w:rsidRPr="0006754A" w:rsidRDefault="00BE5DF6" w:rsidP="00755217">
            <w:pPr>
              <w:spacing w:after="0"/>
              <w:jc w:val="lef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06754A">
              <w:rPr>
                <w:rFonts w:ascii="Calibri" w:eastAsia="Times New Roman" w:hAnsi="Calibri" w:cs="Calibri"/>
                <w:sz w:val="20"/>
                <w:szCs w:val="20"/>
              </w:rPr>
              <w:t>Riverview Center for Growth</w:t>
            </w:r>
          </w:p>
        </w:tc>
        <w:tc>
          <w:tcPr>
            <w:tcW w:w="635" w:type="pct"/>
            <w:vAlign w:val="center"/>
            <w:hideMark/>
          </w:tcPr>
          <w:p w14:paraId="1C4386C4" w14:textId="77777777" w:rsidR="00BE5DF6" w:rsidRPr="0006754A" w:rsidRDefault="00BE5DF6" w:rsidP="00755217">
            <w:pPr>
              <w:spacing w:after="0"/>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06754A">
              <w:rPr>
                <w:rFonts w:ascii="Calibri" w:eastAsia="Times New Roman" w:hAnsi="Calibri" w:cs="Calibri"/>
                <w:sz w:val="20"/>
                <w:szCs w:val="20"/>
              </w:rPr>
              <w:t>2083</w:t>
            </w:r>
          </w:p>
        </w:tc>
        <w:tc>
          <w:tcPr>
            <w:tcW w:w="1356" w:type="pct"/>
            <w:vAlign w:val="center"/>
            <w:hideMark/>
          </w:tcPr>
          <w:p w14:paraId="6595CDA4" w14:textId="77777777" w:rsidR="00BE5DF6" w:rsidRPr="0006754A" w:rsidRDefault="00BE5DF6" w:rsidP="00755217">
            <w:pPr>
              <w:spacing w:after="0"/>
              <w:jc w:val="lef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06754A">
              <w:rPr>
                <w:rFonts w:ascii="Calibri" w:eastAsia="Times New Roman" w:hAnsi="Calibri" w:cs="Calibri"/>
                <w:sz w:val="20"/>
                <w:szCs w:val="20"/>
              </w:rPr>
              <w:t>Springfield SD 19</w:t>
            </w:r>
          </w:p>
        </w:tc>
        <w:tc>
          <w:tcPr>
            <w:tcW w:w="820" w:type="pct"/>
            <w:vAlign w:val="center"/>
            <w:hideMark/>
          </w:tcPr>
          <w:p w14:paraId="3EFEEE83" w14:textId="77777777" w:rsidR="00BE5DF6" w:rsidRPr="0006754A" w:rsidRDefault="00BE5DF6" w:rsidP="00755217">
            <w:pPr>
              <w:spacing w:after="0"/>
              <w:jc w:val="lef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06754A">
              <w:rPr>
                <w:rFonts w:ascii="Calibri" w:eastAsia="Times New Roman" w:hAnsi="Calibri" w:cs="Calibri"/>
                <w:sz w:val="20"/>
                <w:szCs w:val="20"/>
              </w:rPr>
              <w:t>Lane</w:t>
            </w:r>
          </w:p>
        </w:tc>
      </w:tr>
      <w:tr w:rsidR="000D0291" w:rsidRPr="00BE5DF6" w14:paraId="6B3046A6" w14:textId="77777777" w:rsidTr="00DB64C3">
        <w:trPr>
          <w:trHeight w:val="255"/>
        </w:trPr>
        <w:tc>
          <w:tcPr>
            <w:cnfStyle w:val="001000000000" w:firstRow="0" w:lastRow="0" w:firstColumn="1" w:lastColumn="0" w:oddVBand="0" w:evenVBand="0" w:oddHBand="0" w:evenHBand="0" w:firstRowFirstColumn="0" w:firstRowLastColumn="0" w:lastRowFirstColumn="0" w:lastRowLastColumn="0"/>
            <w:tcW w:w="624" w:type="pct"/>
            <w:vAlign w:val="center"/>
            <w:hideMark/>
          </w:tcPr>
          <w:p w14:paraId="74684DA8" w14:textId="77777777" w:rsidR="000D0291" w:rsidRPr="00BE5DF6" w:rsidRDefault="000D0291" w:rsidP="000D0291">
            <w:pPr>
              <w:spacing w:after="0"/>
              <w:rPr>
                <w:rFonts w:ascii="Calibri" w:eastAsia="Times New Roman" w:hAnsi="Calibri" w:cs="Calibri"/>
                <w:sz w:val="20"/>
                <w:szCs w:val="20"/>
              </w:rPr>
            </w:pPr>
            <w:r w:rsidRPr="00BE5DF6">
              <w:rPr>
                <w:rFonts w:ascii="Calibri" w:eastAsia="Times New Roman" w:hAnsi="Calibri" w:cs="Calibri"/>
                <w:sz w:val="20"/>
                <w:szCs w:val="20"/>
              </w:rPr>
              <w:t>1789</w:t>
            </w:r>
          </w:p>
        </w:tc>
        <w:tc>
          <w:tcPr>
            <w:tcW w:w="1565" w:type="pct"/>
            <w:vAlign w:val="center"/>
            <w:hideMark/>
          </w:tcPr>
          <w:p w14:paraId="607823C2" w14:textId="77777777" w:rsidR="000D0291" w:rsidRPr="00BE5DF6" w:rsidRDefault="000D0291" w:rsidP="000D0291">
            <w:pPr>
              <w:spacing w:after="0"/>
              <w:jc w:val="left"/>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SAFE Center School*</w:t>
            </w:r>
          </w:p>
        </w:tc>
        <w:tc>
          <w:tcPr>
            <w:tcW w:w="635" w:type="pct"/>
            <w:vAlign w:val="center"/>
            <w:hideMark/>
          </w:tcPr>
          <w:p w14:paraId="7C00C1E2" w14:textId="77777777" w:rsidR="000D0291" w:rsidRPr="00BE5DF6" w:rsidRDefault="000D0291" w:rsidP="000D0291">
            <w:pPr>
              <w:spacing w:after="0"/>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2083</w:t>
            </w:r>
          </w:p>
        </w:tc>
        <w:tc>
          <w:tcPr>
            <w:tcW w:w="1356" w:type="pct"/>
            <w:vAlign w:val="center"/>
            <w:hideMark/>
          </w:tcPr>
          <w:p w14:paraId="441AF755" w14:textId="77777777" w:rsidR="000D0291" w:rsidRPr="00BE5DF6" w:rsidRDefault="000D0291" w:rsidP="000D0291">
            <w:pPr>
              <w:spacing w:after="0"/>
              <w:jc w:val="left"/>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Springfield SD 19</w:t>
            </w:r>
          </w:p>
        </w:tc>
        <w:tc>
          <w:tcPr>
            <w:tcW w:w="820" w:type="pct"/>
            <w:vAlign w:val="center"/>
            <w:hideMark/>
          </w:tcPr>
          <w:p w14:paraId="598F5803" w14:textId="77777777" w:rsidR="000D0291" w:rsidRPr="00BE5DF6" w:rsidRDefault="000D0291" w:rsidP="000D0291">
            <w:pPr>
              <w:spacing w:after="0"/>
              <w:jc w:val="left"/>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Lane</w:t>
            </w:r>
          </w:p>
        </w:tc>
      </w:tr>
      <w:tr w:rsidR="000D0291" w:rsidRPr="00BE5DF6" w14:paraId="68AF3E8F" w14:textId="77777777" w:rsidTr="00DB64C3">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624" w:type="pct"/>
            <w:vAlign w:val="center"/>
            <w:hideMark/>
          </w:tcPr>
          <w:p w14:paraId="36134D29" w14:textId="77777777" w:rsidR="000D0291" w:rsidRPr="00BE5DF6" w:rsidRDefault="000D0291" w:rsidP="000D0291">
            <w:pPr>
              <w:spacing w:after="0"/>
              <w:rPr>
                <w:rFonts w:ascii="Calibri" w:eastAsia="Times New Roman" w:hAnsi="Calibri" w:cs="Calibri"/>
                <w:sz w:val="20"/>
                <w:szCs w:val="20"/>
              </w:rPr>
            </w:pPr>
            <w:r w:rsidRPr="00BE5DF6">
              <w:rPr>
                <w:rFonts w:ascii="Calibri" w:eastAsia="Times New Roman" w:hAnsi="Calibri" w:cs="Calibri"/>
                <w:sz w:val="20"/>
                <w:szCs w:val="20"/>
              </w:rPr>
              <w:t>5305</w:t>
            </w:r>
          </w:p>
        </w:tc>
        <w:tc>
          <w:tcPr>
            <w:tcW w:w="1565" w:type="pct"/>
            <w:vAlign w:val="center"/>
            <w:hideMark/>
          </w:tcPr>
          <w:p w14:paraId="1D83E54E" w14:textId="77777777" w:rsidR="000D0291" w:rsidRPr="00BE5DF6" w:rsidRDefault="000D0291" w:rsidP="000D0291">
            <w:pPr>
              <w:spacing w:after="0"/>
              <w:jc w:val="lef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SAGE Youth Residential Program</w:t>
            </w:r>
          </w:p>
        </w:tc>
        <w:tc>
          <w:tcPr>
            <w:tcW w:w="635" w:type="pct"/>
            <w:vAlign w:val="center"/>
            <w:hideMark/>
          </w:tcPr>
          <w:p w14:paraId="680098C8" w14:textId="77777777" w:rsidR="000D0291" w:rsidRPr="00BE5DF6" w:rsidRDefault="000D0291" w:rsidP="000D0291">
            <w:pPr>
              <w:spacing w:after="0"/>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2180</w:t>
            </w:r>
          </w:p>
        </w:tc>
        <w:tc>
          <w:tcPr>
            <w:tcW w:w="1356" w:type="pct"/>
            <w:vAlign w:val="center"/>
            <w:hideMark/>
          </w:tcPr>
          <w:p w14:paraId="79F21A60" w14:textId="77777777" w:rsidR="000D0291" w:rsidRPr="00BE5DF6" w:rsidRDefault="000D0291" w:rsidP="000D0291">
            <w:pPr>
              <w:spacing w:after="0"/>
              <w:jc w:val="lef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Portland SD 1J</w:t>
            </w:r>
          </w:p>
        </w:tc>
        <w:tc>
          <w:tcPr>
            <w:tcW w:w="820" w:type="pct"/>
            <w:vAlign w:val="center"/>
            <w:hideMark/>
          </w:tcPr>
          <w:p w14:paraId="57EAE064" w14:textId="77777777" w:rsidR="000D0291" w:rsidRPr="00BE5DF6" w:rsidRDefault="000D0291" w:rsidP="000D0291">
            <w:pPr>
              <w:spacing w:after="0"/>
              <w:jc w:val="lef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Multnomah</w:t>
            </w:r>
          </w:p>
        </w:tc>
      </w:tr>
      <w:tr w:rsidR="00FD4442" w:rsidRPr="00BE5DF6" w14:paraId="366381BC" w14:textId="77777777" w:rsidTr="008C1CFC">
        <w:trPr>
          <w:trHeight w:val="255"/>
        </w:trPr>
        <w:tc>
          <w:tcPr>
            <w:cnfStyle w:val="001000000000" w:firstRow="0" w:lastRow="0" w:firstColumn="1" w:lastColumn="0" w:oddVBand="0" w:evenVBand="0" w:oddHBand="0" w:evenHBand="0" w:firstRowFirstColumn="0" w:firstRowLastColumn="0" w:lastRowFirstColumn="0" w:lastRowLastColumn="0"/>
            <w:tcW w:w="624" w:type="pct"/>
            <w:vAlign w:val="center"/>
            <w:hideMark/>
          </w:tcPr>
          <w:p w14:paraId="5FDB087B" w14:textId="77777777" w:rsidR="00FD4442" w:rsidRPr="00BE5DF6" w:rsidRDefault="00FD4442" w:rsidP="008C1CFC">
            <w:pPr>
              <w:spacing w:after="0"/>
              <w:rPr>
                <w:rFonts w:ascii="Calibri" w:eastAsia="Times New Roman" w:hAnsi="Calibri" w:cs="Calibri"/>
                <w:sz w:val="20"/>
                <w:szCs w:val="20"/>
              </w:rPr>
            </w:pPr>
            <w:r w:rsidRPr="00BE5DF6">
              <w:rPr>
                <w:rFonts w:ascii="Calibri" w:eastAsia="Times New Roman" w:hAnsi="Calibri" w:cs="Calibri"/>
                <w:sz w:val="20"/>
                <w:szCs w:val="20"/>
              </w:rPr>
              <w:t>240</w:t>
            </w:r>
          </w:p>
        </w:tc>
        <w:tc>
          <w:tcPr>
            <w:tcW w:w="1565" w:type="pct"/>
            <w:vAlign w:val="center"/>
            <w:hideMark/>
          </w:tcPr>
          <w:p w14:paraId="70E14041" w14:textId="0A5C8378" w:rsidR="00FD4442" w:rsidRPr="00BE5DF6" w:rsidRDefault="00FD4442" w:rsidP="008C1CFC">
            <w:pPr>
              <w:spacing w:after="0"/>
              <w:jc w:val="left"/>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Sagebrush</w:t>
            </w:r>
          </w:p>
        </w:tc>
        <w:tc>
          <w:tcPr>
            <w:tcW w:w="635" w:type="pct"/>
            <w:vAlign w:val="center"/>
            <w:hideMark/>
          </w:tcPr>
          <w:p w14:paraId="0C6AFB32" w14:textId="77777777" w:rsidR="00FD4442" w:rsidRPr="00BE5DF6" w:rsidRDefault="00FD4442" w:rsidP="008C1CFC">
            <w:pPr>
              <w:spacing w:after="0"/>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1975</w:t>
            </w:r>
          </w:p>
        </w:tc>
        <w:tc>
          <w:tcPr>
            <w:tcW w:w="1356" w:type="pct"/>
            <w:vAlign w:val="center"/>
            <w:hideMark/>
          </w:tcPr>
          <w:p w14:paraId="7F33711F" w14:textId="77777777" w:rsidR="00FD4442" w:rsidRPr="00BE5DF6" w:rsidRDefault="00FD4442" w:rsidP="008C1CFC">
            <w:pPr>
              <w:spacing w:after="0"/>
              <w:jc w:val="left"/>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High Desert ESD</w:t>
            </w:r>
          </w:p>
        </w:tc>
        <w:tc>
          <w:tcPr>
            <w:tcW w:w="820" w:type="pct"/>
            <w:vAlign w:val="center"/>
            <w:hideMark/>
          </w:tcPr>
          <w:p w14:paraId="7387A8CC" w14:textId="77777777" w:rsidR="00FD4442" w:rsidRPr="00BE5DF6" w:rsidRDefault="00FD4442" w:rsidP="008C1CFC">
            <w:pPr>
              <w:spacing w:after="0"/>
              <w:jc w:val="left"/>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Deschutes</w:t>
            </w:r>
          </w:p>
        </w:tc>
      </w:tr>
      <w:tr w:rsidR="00FD4442" w:rsidRPr="00BE5DF6" w14:paraId="79A7F49C" w14:textId="77777777" w:rsidTr="008C1CFC">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624" w:type="pct"/>
            <w:vAlign w:val="center"/>
            <w:hideMark/>
          </w:tcPr>
          <w:p w14:paraId="4293E9D5" w14:textId="77777777" w:rsidR="00FD4442" w:rsidRPr="00BE5DF6" w:rsidRDefault="00FD4442" w:rsidP="008C1CFC">
            <w:pPr>
              <w:spacing w:after="0"/>
              <w:rPr>
                <w:rFonts w:ascii="Calibri" w:eastAsia="Times New Roman" w:hAnsi="Calibri" w:cs="Calibri"/>
                <w:sz w:val="20"/>
                <w:szCs w:val="20"/>
              </w:rPr>
            </w:pPr>
            <w:r w:rsidRPr="00BE5DF6">
              <w:rPr>
                <w:rFonts w:ascii="Calibri" w:eastAsia="Times New Roman" w:hAnsi="Calibri" w:cs="Calibri"/>
                <w:sz w:val="20"/>
                <w:szCs w:val="20"/>
              </w:rPr>
              <w:t>880</w:t>
            </w:r>
          </w:p>
        </w:tc>
        <w:tc>
          <w:tcPr>
            <w:tcW w:w="1565" w:type="pct"/>
            <w:vAlign w:val="center"/>
            <w:hideMark/>
          </w:tcPr>
          <w:p w14:paraId="3F7E75D5" w14:textId="321854BA" w:rsidR="00FD4442" w:rsidRPr="00BE5DF6" w:rsidRDefault="00FD4442" w:rsidP="008C1CFC">
            <w:pPr>
              <w:spacing w:after="0"/>
              <w:jc w:val="lef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Souther School</w:t>
            </w:r>
          </w:p>
        </w:tc>
        <w:tc>
          <w:tcPr>
            <w:tcW w:w="635" w:type="pct"/>
            <w:vAlign w:val="center"/>
            <w:hideMark/>
          </w:tcPr>
          <w:p w14:paraId="717B43F8" w14:textId="77777777" w:rsidR="00FD4442" w:rsidRPr="00BE5DF6" w:rsidRDefault="00FD4442" w:rsidP="008C1CFC">
            <w:pPr>
              <w:spacing w:after="0"/>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2180</w:t>
            </w:r>
          </w:p>
        </w:tc>
        <w:tc>
          <w:tcPr>
            <w:tcW w:w="1356" w:type="pct"/>
            <w:vAlign w:val="center"/>
            <w:hideMark/>
          </w:tcPr>
          <w:p w14:paraId="20EB67E6" w14:textId="77777777" w:rsidR="00FD4442" w:rsidRPr="00BE5DF6" w:rsidRDefault="00FD4442" w:rsidP="008C1CFC">
            <w:pPr>
              <w:spacing w:after="0"/>
              <w:jc w:val="lef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Portland SD 1J</w:t>
            </w:r>
          </w:p>
        </w:tc>
        <w:tc>
          <w:tcPr>
            <w:tcW w:w="820" w:type="pct"/>
            <w:vAlign w:val="center"/>
            <w:hideMark/>
          </w:tcPr>
          <w:p w14:paraId="01FD9E20" w14:textId="77777777" w:rsidR="00FD4442" w:rsidRPr="00BE5DF6" w:rsidRDefault="00FD4442" w:rsidP="008C1CFC">
            <w:pPr>
              <w:spacing w:after="0"/>
              <w:jc w:val="lef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Multnomah</w:t>
            </w:r>
          </w:p>
        </w:tc>
      </w:tr>
      <w:tr w:rsidR="00FD4442" w:rsidRPr="00BE5DF6" w14:paraId="3A0D802B" w14:textId="77777777" w:rsidTr="00DB64C3">
        <w:trPr>
          <w:trHeight w:val="255"/>
        </w:trPr>
        <w:tc>
          <w:tcPr>
            <w:cnfStyle w:val="001000000000" w:firstRow="0" w:lastRow="0" w:firstColumn="1" w:lastColumn="0" w:oddVBand="0" w:evenVBand="0" w:oddHBand="0" w:evenHBand="0" w:firstRowFirstColumn="0" w:firstRowLastColumn="0" w:lastRowFirstColumn="0" w:lastRowLastColumn="0"/>
            <w:tcW w:w="624" w:type="pct"/>
            <w:vAlign w:val="center"/>
            <w:hideMark/>
          </w:tcPr>
          <w:p w14:paraId="060AA91A" w14:textId="77777777" w:rsidR="000D0291" w:rsidRPr="00BE5DF6" w:rsidRDefault="000D0291" w:rsidP="000D0291">
            <w:pPr>
              <w:spacing w:after="0"/>
              <w:rPr>
                <w:rFonts w:ascii="Calibri" w:eastAsia="Times New Roman" w:hAnsi="Calibri" w:cs="Calibri"/>
                <w:sz w:val="20"/>
                <w:szCs w:val="20"/>
              </w:rPr>
            </w:pPr>
            <w:r w:rsidRPr="00BE5DF6">
              <w:rPr>
                <w:rFonts w:ascii="Calibri" w:eastAsia="Times New Roman" w:hAnsi="Calibri" w:cs="Calibri"/>
                <w:sz w:val="20"/>
                <w:szCs w:val="20"/>
              </w:rPr>
              <w:t>5160</w:t>
            </w:r>
          </w:p>
        </w:tc>
        <w:tc>
          <w:tcPr>
            <w:tcW w:w="1565" w:type="pct"/>
            <w:vAlign w:val="center"/>
            <w:hideMark/>
          </w:tcPr>
          <w:p w14:paraId="6205FEE5" w14:textId="77777777" w:rsidR="000D0291" w:rsidRPr="00BE5DF6" w:rsidRDefault="000D0291" w:rsidP="000D0291">
            <w:pPr>
              <w:spacing w:after="0"/>
              <w:jc w:val="left"/>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Wake Robin School</w:t>
            </w:r>
          </w:p>
        </w:tc>
        <w:tc>
          <w:tcPr>
            <w:tcW w:w="635" w:type="pct"/>
            <w:vAlign w:val="center"/>
            <w:hideMark/>
          </w:tcPr>
          <w:p w14:paraId="1B1076BA" w14:textId="77777777" w:rsidR="000D0291" w:rsidRPr="00BE5DF6" w:rsidRDefault="000D0291" w:rsidP="000D0291">
            <w:pPr>
              <w:spacing w:after="0"/>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2098</w:t>
            </w:r>
          </w:p>
        </w:tc>
        <w:tc>
          <w:tcPr>
            <w:tcW w:w="1356" w:type="pct"/>
            <w:vAlign w:val="center"/>
            <w:hideMark/>
          </w:tcPr>
          <w:p w14:paraId="61A787BF" w14:textId="77777777" w:rsidR="000D0291" w:rsidRPr="00BE5DF6" w:rsidRDefault="000D0291" w:rsidP="000D0291">
            <w:pPr>
              <w:spacing w:after="0"/>
              <w:jc w:val="left"/>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Linn Benton Lincoln ESD</w:t>
            </w:r>
          </w:p>
        </w:tc>
        <w:tc>
          <w:tcPr>
            <w:tcW w:w="820" w:type="pct"/>
            <w:vAlign w:val="center"/>
            <w:hideMark/>
          </w:tcPr>
          <w:p w14:paraId="730FA3D8" w14:textId="77777777" w:rsidR="000D0291" w:rsidRPr="00BE5DF6" w:rsidRDefault="000D0291" w:rsidP="000D0291">
            <w:pPr>
              <w:spacing w:after="0"/>
              <w:jc w:val="left"/>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sz w:val="20"/>
                <w:szCs w:val="20"/>
              </w:rPr>
            </w:pPr>
            <w:r w:rsidRPr="00BE5DF6">
              <w:rPr>
                <w:rFonts w:ascii="Calibri" w:eastAsia="Times New Roman" w:hAnsi="Calibri" w:cs="Calibri"/>
                <w:sz w:val="20"/>
                <w:szCs w:val="20"/>
              </w:rPr>
              <w:t>Benton</w:t>
            </w:r>
          </w:p>
        </w:tc>
      </w:tr>
    </w:tbl>
    <w:p w14:paraId="2B3A3FD6" w14:textId="494D2EA4" w:rsidR="007E6288" w:rsidRPr="00BE5DF6" w:rsidRDefault="00592E0B" w:rsidP="007E6288">
      <w:pPr>
        <w:spacing w:after="120"/>
        <w:jc w:val="left"/>
      </w:pPr>
      <w:r w:rsidRPr="00BE5DF6">
        <w:t>*</w:t>
      </w:r>
      <w:r w:rsidR="008D6AA8" w:rsidRPr="00BE5DF6">
        <w:t>Approved Private Agency</w:t>
      </w:r>
      <w:r w:rsidR="007E6288" w:rsidRPr="00BE5DF6">
        <w:br w:type="page"/>
      </w:r>
    </w:p>
    <w:p w14:paraId="70C424C3" w14:textId="77777777" w:rsidR="0057776E" w:rsidRDefault="00BF3BD2" w:rsidP="0057776E">
      <w:pPr>
        <w:pStyle w:val="Heading1"/>
      </w:pPr>
      <w:bookmarkStart w:id="3" w:name="_Toc216770771"/>
      <w:r w:rsidRPr="00BE5DF6">
        <w:lastRenderedPageBreak/>
        <w:t>Supplement B: Hospital Programs</w:t>
      </w:r>
      <w:r w:rsidR="00E42975" w:rsidRPr="00BE5DF6">
        <w:t xml:space="preserve"> &amp; Pediatric Nursing Facilities</w:t>
      </w:r>
      <w:bookmarkEnd w:id="3"/>
    </w:p>
    <w:p w14:paraId="6DE624FD" w14:textId="77777777" w:rsidR="00E42975" w:rsidRDefault="00E42975" w:rsidP="00E42975">
      <w:pPr>
        <w:pStyle w:val="Heading2"/>
      </w:pPr>
      <w:bookmarkStart w:id="4" w:name="_Toc216770772"/>
      <w:r>
        <w:t>Hospital Programs</w:t>
      </w:r>
      <w:bookmarkEnd w:id="4"/>
    </w:p>
    <w:p w14:paraId="6175234E" w14:textId="3E393D86" w:rsidR="008D6AA8" w:rsidRDefault="007F5BC8" w:rsidP="00B15338">
      <w:r w:rsidRPr="007F5BC8">
        <w:t xml:space="preserve">All students placed in Hospital Programs must have a SpEd Resident District ID number of </w:t>
      </w:r>
      <w:r w:rsidRPr="007B5690">
        <w:rPr>
          <w:b/>
        </w:rPr>
        <w:t>5401</w:t>
      </w:r>
      <w:r w:rsidRPr="007F5BC8">
        <w:t>.</w:t>
      </w:r>
    </w:p>
    <w:tbl>
      <w:tblPr>
        <w:tblStyle w:val="GridTable4-Accent1"/>
        <w:tblW w:w="5000" w:type="pct"/>
        <w:tblLook w:val="04A0" w:firstRow="1" w:lastRow="0" w:firstColumn="1" w:lastColumn="0" w:noHBand="0" w:noVBand="1"/>
        <w:tblDescription w:val="Hospital programs list, with Hospital ID and Name, Contractor ID and Name, and County."/>
      </w:tblPr>
      <w:tblGrid>
        <w:gridCol w:w="1172"/>
        <w:gridCol w:w="4265"/>
        <w:gridCol w:w="1197"/>
        <w:gridCol w:w="1718"/>
        <w:gridCol w:w="1718"/>
      </w:tblGrid>
      <w:tr w:rsidR="000E78B2" w:rsidRPr="008D6AA8" w14:paraId="1D216E5A" w14:textId="77777777" w:rsidTr="008F1044">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582" w:type="pct"/>
            <w:shd w:val="clear" w:color="auto" w:fill="1F497D" w:themeFill="text2"/>
            <w:vAlign w:val="center"/>
          </w:tcPr>
          <w:p w14:paraId="65D84E23" w14:textId="22C7C939" w:rsidR="000E78B2" w:rsidRPr="008D6AA8" w:rsidRDefault="00A06EF3" w:rsidP="000E78B2">
            <w:pPr>
              <w:spacing w:after="0"/>
            </w:pPr>
            <w:r>
              <w:t>Institution</w:t>
            </w:r>
            <w:r w:rsidR="000E78B2" w:rsidRPr="008D6AA8">
              <w:t xml:space="preserve"> ID</w:t>
            </w:r>
          </w:p>
        </w:tc>
        <w:tc>
          <w:tcPr>
            <w:tcW w:w="2118" w:type="pct"/>
            <w:shd w:val="clear" w:color="auto" w:fill="1F497D" w:themeFill="text2"/>
            <w:vAlign w:val="center"/>
          </w:tcPr>
          <w:p w14:paraId="363A76A6" w14:textId="1AD0E7D1" w:rsidR="000E78B2" w:rsidRPr="008D6AA8" w:rsidRDefault="000E78B2" w:rsidP="000E78B2">
            <w:pPr>
              <w:spacing w:after="0"/>
              <w:cnfStyle w:val="100000000000" w:firstRow="1" w:lastRow="0" w:firstColumn="0" w:lastColumn="0" w:oddVBand="0" w:evenVBand="0" w:oddHBand="0" w:evenHBand="0" w:firstRowFirstColumn="0" w:firstRowLastColumn="0" w:lastRowFirstColumn="0" w:lastRowLastColumn="0"/>
            </w:pPr>
            <w:r w:rsidRPr="008D6AA8">
              <w:t>Program Name</w:t>
            </w:r>
          </w:p>
        </w:tc>
        <w:tc>
          <w:tcPr>
            <w:tcW w:w="594" w:type="pct"/>
            <w:shd w:val="clear" w:color="auto" w:fill="1F497D" w:themeFill="text2"/>
            <w:vAlign w:val="center"/>
          </w:tcPr>
          <w:p w14:paraId="7BE6814A" w14:textId="77777777" w:rsidR="000E78B2" w:rsidRPr="008D6AA8" w:rsidRDefault="000E78B2" w:rsidP="000E78B2">
            <w:pPr>
              <w:spacing w:after="0"/>
              <w:cnfStyle w:val="100000000000" w:firstRow="1" w:lastRow="0" w:firstColumn="0" w:lastColumn="0" w:oddVBand="0" w:evenVBand="0" w:oddHBand="0" w:evenHBand="0" w:firstRowFirstColumn="0" w:firstRowLastColumn="0" w:lastRowFirstColumn="0" w:lastRowLastColumn="0"/>
            </w:pPr>
            <w:r w:rsidRPr="008D6AA8">
              <w:t>Contractor ID</w:t>
            </w:r>
          </w:p>
        </w:tc>
        <w:tc>
          <w:tcPr>
            <w:tcW w:w="853" w:type="pct"/>
            <w:shd w:val="clear" w:color="auto" w:fill="1F497D" w:themeFill="text2"/>
            <w:vAlign w:val="center"/>
          </w:tcPr>
          <w:p w14:paraId="54FADC8F" w14:textId="77777777" w:rsidR="000E78B2" w:rsidRPr="008D6AA8" w:rsidRDefault="000E78B2" w:rsidP="000E78B2">
            <w:pPr>
              <w:spacing w:after="0"/>
              <w:cnfStyle w:val="100000000000" w:firstRow="1" w:lastRow="0" w:firstColumn="0" w:lastColumn="0" w:oddVBand="0" w:evenVBand="0" w:oddHBand="0" w:evenHBand="0" w:firstRowFirstColumn="0" w:firstRowLastColumn="0" w:lastRowFirstColumn="0" w:lastRowLastColumn="0"/>
            </w:pPr>
            <w:r w:rsidRPr="008D6AA8">
              <w:t>Contractor Name</w:t>
            </w:r>
          </w:p>
        </w:tc>
        <w:tc>
          <w:tcPr>
            <w:tcW w:w="853" w:type="pct"/>
            <w:shd w:val="clear" w:color="auto" w:fill="1F497D" w:themeFill="text2"/>
            <w:vAlign w:val="center"/>
          </w:tcPr>
          <w:p w14:paraId="36EC2A59" w14:textId="77777777" w:rsidR="000E78B2" w:rsidRPr="008D6AA8" w:rsidRDefault="000E78B2" w:rsidP="000E78B2">
            <w:pPr>
              <w:spacing w:after="0"/>
              <w:cnfStyle w:val="100000000000" w:firstRow="1" w:lastRow="0" w:firstColumn="0" w:lastColumn="0" w:oddVBand="0" w:evenVBand="0" w:oddHBand="0" w:evenHBand="0" w:firstRowFirstColumn="0" w:firstRowLastColumn="0" w:lastRowFirstColumn="0" w:lastRowLastColumn="0"/>
            </w:pPr>
            <w:r w:rsidRPr="008D6AA8">
              <w:t>County</w:t>
            </w:r>
          </w:p>
        </w:tc>
      </w:tr>
      <w:tr w:rsidR="000E78B2" w:rsidRPr="008D6AA8" w14:paraId="7ADB108D" w14:textId="77777777" w:rsidTr="00B1533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82" w:type="pct"/>
            <w:vAlign w:val="center"/>
          </w:tcPr>
          <w:p w14:paraId="26933A41" w14:textId="77777777" w:rsidR="000E78B2" w:rsidRPr="008D6AA8" w:rsidRDefault="000E78B2" w:rsidP="000E78B2">
            <w:pPr>
              <w:spacing w:after="0"/>
              <w:rPr>
                <w:sz w:val="20"/>
              </w:rPr>
            </w:pPr>
            <w:r w:rsidRPr="008D6AA8">
              <w:rPr>
                <w:sz w:val="20"/>
              </w:rPr>
              <w:t>4203</w:t>
            </w:r>
          </w:p>
        </w:tc>
        <w:tc>
          <w:tcPr>
            <w:tcW w:w="2118" w:type="pct"/>
            <w:vAlign w:val="center"/>
          </w:tcPr>
          <w:p w14:paraId="792E94FE" w14:textId="1A9D818D" w:rsidR="000E78B2" w:rsidRPr="008D6AA8" w:rsidRDefault="00B55E01" w:rsidP="000E78B2">
            <w:pPr>
              <w:spacing w:after="0"/>
              <w:jc w:val="left"/>
              <w:cnfStyle w:val="000000100000" w:firstRow="0" w:lastRow="0" w:firstColumn="0" w:lastColumn="0" w:oddVBand="0" w:evenVBand="0" w:oddHBand="1" w:evenHBand="0" w:firstRowFirstColumn="0" w:firstRowLastColumn="0" w:lastRowFirstColumn="0" w:lastRowLastColumn="0"/>
              <w:rPr>
                <w:sz w:val="20"/>
              </w:rPr>
            </w:pPr>
            <w:r>
              <w:rPr>
                <w:sz w:val="20"/>
              </w:rPr>
              <w:t>Doernbecher Children</w:t>
            </w:r>
            <w:r w:rsidR="000E78B2" w:rsidRPr="008D6AA8">
              <w:rPr>
                <w:sz w:val="20"/>
              </w:rPr>
              <w:t>s Hospital</w:t>
            </w:r>
          </w:p>
        </w:tc>
        <w:tc>
          <w:tcPr>
            <w:tcW w:w="594" w:type="pct"/>
            <w:vAlign w:val="center"/>
          </w:tcPr>
          <w:p w14:paraId="0B16DC1F" w14:textId="77777777" w:rsidR="000E78B2" w:rsidRPr="008D6AA8" w:rsidRDefault="000E78B2" w:rsidP="000E78B2">
            <w:pPr>
              <w:spacing w:after="0"/>
              <w:cnfStyle w:val="000000100000" w:firstRow="0" w:lastRow="0" w:firstColumn="0" w:lastColumn="0" w:oddVBand="0" w:evenVBand="0" w:oddHBand="1" w:evenHBand="0" w:firstRowFirstColumn="0" w:firstRowLastColumn="0" w:lastRowFirstColumn="0" w:lastRowLastColumn="0"/>
              <w:rPr>
                <w:sz w:val="20"/>
              </w:rPr>
            </w:pPr>
            <w:r w:rsidRPr="008D6AA8">
              <w:rPr>
                <w:sz w:val="20"/>
              </w:rPr>
              <w:t>2148</w:t>
            </w:r>
          </w:p>
        </w:tc>
        <w:tc>
          <w:tcPr>
            <w:tcW w:w="853" w:type="pct"/>
            <w:vAlign w:val="center"/>
          </w:tcPr>
          <w:p w14:paraId="070750E1" w14:textId="77777777" w:rsidR="000E78B2" w:rsidRPr="008D6AA8" w:rsidRDefault="000E78B2" w:rsidP="000E78B2">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8D6AA8">
              <w:rPr>
                <w:sz w:val="20"/>
              </w:rPr>
              <w:t>Multnomah ESD</w:t>
            </w:r>
          </w:p>
        </w:tc>
        <w:tc>
          <w:tcPr>
            <w:tcW w:w="853" w:type="pct"/>
            <w:vAlign w:val="center"/>
          </w:tcPr>
          <w:p w14:paraId="3EB68362" w14:textId="77777777" w:rsidR="000E78B2" w:rsidRPr="008D6AA8" w:rsidRDefault="000E78B2" w:rsidP="000E78B2">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8D6AA8">
              <w:rPr>
                <w:sz w:val="20"/>
              </w:rPr>
              <w:t>Multnomah</w:t>
            </w:r>
          </w:p>
        </w:tc>
      </w:tr>
      <w:tr w:rsidR="000E78B2" w:rsidRPr="008D6AA8" w14:paraId="3C5C9146" w14:textId="77777777" w:rsidTr="00B15338">
        <w:tc>
          <w:tcPr>
            <w:cnfStyle w:val="001000000000" w:firstRow="0" w:lastRow="0" w:firstColumn="1" w:lastColumn="0" w:oddVBand="0" w:evenVBand="0" w:oddHBand="0" w:evenHBand="0" w:firstRowFirstColumn="0" w:firstRowLastColumn="0" w:lastRowFirstColumn="0" w:lastRowLastColumn="0"/>
            <w:tcW w:w="582" w:type="pct"/>
            <w:vAlign w:val="center"/>
          </w:tcPr>
          <w:p w14:paraId="4116FC24" w14:textId="77777777" w:rsidR="000E78B2" w:rsidRPr="008D6AA8" w:rsidRDefault="000E78B2" w:rsidP="000E78B2">
            <w:pPr>
              <w:spacing w:after="0"/>
              <w:rPr>
                <w:sz w:val="20"/>
              </w:rPr>
            </w:pPr>
            <w:r w:rsidRPr="008D6AA8">
              <w:rPr>
                <w:sz w:val="20"/>
              </w:rPr>
              <w:t>1800</w:t>
            </w:r>
          </w:p>
        </w:tc>
        <w:tc>
          <w:tcPr>
            <w:tcW w:w="2118" w:type="pct"/>
            <w:vAlign w:val="center"/>
          </w:tcPr>
          <w:p w14:paraId="29D3C1ED" w14:textId="26889F8E" w:rsidR="000E78B2" w:rsidRPr="008D6AA8" w:rsidRDefault="00B55E01" w:rsidP="00B55E01">
            <w:pPr>
              <w:spacing w:after="0"/>
              <w:jc w:val="left"/>
              <w:cnfStyle w:val="000000000000" w:firstRow="0" w:lastRow="0" w:firstColumn="0" w:lastColumn="0" w:oddVBand="0" w:evenVBand="0" w:oddHBand="0" w:evenHBand="0" w:firstRowFirstColumn="0" w:firstRowLastColumn="0" w:lastRowFirstColumn="0" w:lastRowLastColumn="0"/>
              <w:rPr>
                <w:sz w:val="20"/>
              </w:rPr>
            </w:pPr>
            <w:r>
              <w:rPr>
                <w:sz w:val="20"/>
              </w:rPr>
              <w:t>Legacy 1</w:t>
            </w:r>
          </w:p>
        </w:tc>
        <w:tc>
          <w:tcPr>
            <w:tcW w:w="594" w:type="pct"/>
            <w:vAlign w:val="center"/>
          </w:tcPr>
          <w:p w14:paraId="3BC37A90" w14:textId="77777777" w:rsidR="000E78B2" w:rsidRPr="008D6AA8" w:rsidRDefault="000E78B2" w:rsidP="000E78B2">
            <w:pPr>
              <w:spacing w:after="0"/>
              <w:cnfStyle w:val="000000000000" w:firstRow="0" w:lastRow="0" w:firstColumn="0" w:lastColumn="0" w:oddVBand="0" w:evenVBand="0" w:oddHBand="0" w:evenHBand="0" w:firstRowFirstColumn="0" w:firstRowLastColumn="0" w:lastRowFirstColumn="0" w:lastRowLastColumn="0"/>
              <w:rPr>
                <w:sz w:val="20"/>
              </w:rPr>
            </w:pPr>
            <w:r w:rsidRPr="008D6AA8">
              <w:rPr>
                <w:sz w:val="20"/>
              </w:rPr>
              <w:t>2148</w:t>
            </w:r>
          </w:p>
        </w:tc>
        <w:tc>
          <w:tcPr>
            <w:tcW w:w="853" w:type="pct"/>
            <w:vAlign w:val="center"/>
          </w:tcPr>
          <w:p w14:paraId="5541BB81" w14:textId="77777777" w:rsidR="000E78B2" w:rsidRPr="008D6AA8" w:rsidRDefault="000E78B2" w:rsidP="000E78B2">
            <w:pPr>
              <w:spacing w:after="0"/>
              <w:jc w:val="left"/>
              <w:cnfStyle w:val="000000000000" w:firstRow="0" w:lastRow="0" w:firstColumn="0" w:lastColumn="0" w:oddVBand="0" w:evenVBand="0" w:oddHBand="0" w:evenHBand="0" w:firstRowFirstColumn="0" w:firstRowLastColumn="0" w:lastRowFirstColumn="0" w:lastRowLastColumn="0"/>
              <w:rPr>
                <w:sz w:val="20"/>
              </w:rPr>
            </w:pPr>
            <w:r w:rsidRPr="008D6AA8">
              <w:rPr>
                <w:sz w:val="20"/>
              </w:rPr>
              <w:t>Multnomah ESD</w:t>
            </w:r>
          </w:p>
        </w:tc>
        <w:tc>
          <w:tcPr>
            <w:tcW w:w="853" w:type="pct"/>
            <w:vAlign w:val="center"/>
          </w:tcPr>
          <w:p w14:paraId="55C331DB" w14:textId="77777777" w:rsidR="000E78B2" w:rsidRPr="008D6AA8" w:rsidRDefault="000E78B2" w:rsidP="000E78B2">
            <w:pPr>
              <w:spacing w:after="0"/>
              <w:jc w:val="left"/>
              <w:cnfStyle w:val="000000000000" w:firstRow="0" w:lastRow="0" w:firstColumn="0" w:lastColumn="0" w:oddVBand="0" w:evenVBand="0" w:oddHBand="0" w:evenHBand="0" w:firstRowFirstColumn="0" w:firstRowLastColumn="0" w:lastRowFirstColumn="0" w:lastRowLastColumn="0"/>
              <w:rPr>
                <w:sz w:val="20"/>
              </w:rPr>
            </w:pPr>
            <w:r w:rsidRPr="008D6AA8">
              <w:rPr>
                <w:sz w:val="20"/>
              </w:rPr>
              <w:t>Multnomah</w:t>
            </w:r>
          </w:p>
        </w:tc>
      </w:tr>
      <w:tr w:rsidR="006C3F6E" w:rsidRPr="008D6AA8" w14:paraId="65B1E30F" w14:textId="77777777" w:rsidTr="00B1533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82" w:type="pct"/>
            <w:vAlign w:val="center"/>
          </w:tcPr>
          <w:p w14:paraId="5D05BCEA" w14:textId="689F0D76" w:rsidR="006C3F6E" w:rsidRPr="008D6AA8" w:rsidRDefault="006C3F6E" w:rsidP="006C3F6E">
            <w:pPr>
              <w:spacing w:after="0"/>
              <w:rPr>
                <w:sz w:val="20"/>
              </w:rPr>
            </w:pPr>
            <w:r>
              <w:rPr>
                <w:sz w:val="20"/>
              </w:rPr>
              <w:t>5450</w:t>
            </w:r>
          </w:p>
        </w:tc>
        <w:tc>
          <w:tcPr>
            <w:tcW w:w="2118" w:type="pct"/>
            <w:vAlign w:val="center"/>
          </w:tcPr>
          <w:p w14:paraId="402D39EB" w14:textId="67610EEC" w:rsidR="006C3F6E" w:rsidRDefault="006C3F6E" w:rsidP="006C3F6E">
            <w:pPr>
              <w:spacing w:after="0"/>
              <w:jc w:val="left"/>
              <w:cnfStyle w:val="000000100000" w:firstRow="0" w:lastRow="0" w:firstColumn="0" w:lastColumn="0" w:oddVBand="0" w:evenVBand="0" w:oddHBand="1" w:evenHBand="0" w:firstRowFirstColumn="0" w:firstRowLastColumn="0" w:lastRowFirstColumn="0" w:lastRowLastColumn="0"/>
              <w:rPr>
                <w:sz w:val="20"/>
              </w:rPr>
            </w:pPr>
            <w:r>
              <w:rPr>
                <w:sz w:val="20"/>
              </w:rPr>
              <w:t xml:space="preserve">Legacy 3 </w:t>
            </w:r>
            <w:r w:rsidRPr="006C3F6E">
              <w:rPr>
                <w:sz w:val="20"/>
              </w:rPr>
              <w:t>(previously Unity Center for Behavioral Health)</w:t>
            </w:r>
          </w:p>
        </w:tc>
        <w:tc>
          <w:tcPr>
            <w:tcW w:w="594" w:type="pct"/>
            <w:vAlign w:val="center"/>
          </w:tcPr>
          <w:p w14:paraId="2213CF34" w14:textId="1E763CA7" w:rsidR="006C3F6E" w:rsidRPr="008D6AA8" w:rsidRDefault="006C3F6E" w:rsidP="006C3F6E">
            <w:pPr>
              <w:spacing w:after="0"/>
              <w:cnfStyle w:val="000000100000" w:firstRow="0" w:lastRow="0" w:firstColumn="0" w:lastColumn="0" w:oddVBand="0" w:evenVBand="0" w:oddHBand="1" w:evenHBand="0" w:firstRowFirstColumn="0" w:firstRowLastColumn="0" w:lastRowFirstColumn="0" w:lastRowLastColumn="0"/>
              <w:rPr>
                <w:sz w:val="20"/>
              </w:rPr>
            </w:pPr>
            <w:r w:rsidRPr="008D6AA8">
              <w:rPr>
                <w:sz w:val="20"/>
              </w:rPr>
              <w:t>2148</w:t>
            </w:r>
          </w:p>
        </w:tc>
        <w:tc>
          <w:tcPr>
            <w:tcW w:w="853" w:type="pct"/>
            <w:vAlign w:val="center"/>
          </w:tcPr>
          <w:p w14:paraId="6D00C7C4" w14:textId="3901937B" w:rsidR="006C3F6E" w:rsidRPr="008D6AA8" w:rsidRDefault="006C3F6E" w:rsidP="006C3F6E">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8D6AA8">
              <w:rPr>
                <w:sz w:val="20"/>
              </w:rPr>
              <w:t>Multnomah ESD</w:t>
            </w:r>
          </w:p>
        </w:tc>
        <w:tc>
          <w:tcPr>
            <w:tcW w:w="853" w:type="pct"/>
            <w:vAlign w:val="center"/>
          </w:tcPr>
          <w:p w14:paraId="51FCAE27" w14:textId="0C83B419" w:rsidR="006C3F6E" w:rsidRPr="008D6AA8" w:rsidRDefault="006C3F6E" w:rsidP="006C3F6E">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8D6AA8">
              <w:rPr>
                <w:sz w:val="20"/>
              </w:rPr>
              <w:t>Multnomah</w:t>
            </w:r>
          </w:p>
        </w:tc>
      </w:tr>
      <w:tr w:rsidR="000E78B2" w:rsidRPr="008D6AA8" w14:paraId="2694DD7D" w14:textId="77777777" w:rsidTr="00B15338">
        <w:tc>
          <w:tcPr>
            <w:cnfStyle w:val="001000000000" w:firstRow="0" w:lastRow="0" w:firstColumn="1" w:lastColumn="0" w:oddVBand="0" w:evenVBand="0" w:oddHBand="0" w:evenHBand="0" w:firstRowFirstColumn="0" w:firstRowLastColumn="0" w:lastRowFirstColumn="0" w:lastRowLastColumn="0"/>
            <w:tcW w:w="582" w:type="pct"/>
            <w:vAlign w:val="center"/>
          </w:tcPr>
          <w:p w14:paraId="463E07CA" w14:textId="77777777" w:rsidR="000E78B2" w:rsidRPr="008D6AA8" w:rsidRDefault="000E78B2" w:rsidP="000E78B2">
            <w:pPr>
              <w:spacing w:after="0"/>
              <w:rPr>
                <w:sz w:val="20"/>
              </w:rPr>
            </w:pPr>
            <w:r w:rsidRPr="008D6AA8">
              <w:rPr>
                <w:sz w:val="20"/>
              </w:rPr>
              <w:t>5299</w:t>
            </w:r>
          </w:p>
        </w:tc>
        <w:tc>
          <w:tcPr>
            <w:tcW w:w="2118" w:type="pct"/>
            <w:vAlign w:val="center"/>
          </w:tcPr>
          <w:p w14:paraId="54BDB6A9" w14:textId="77777777" w:rsidR="000E78B2" w:rsidRPr="008D6AA8" w:rsidRDefault="000E78B2" w:rsidP="000E78B2">
            <w:pPr>
              <w:spacing w:after="0"/>
              <w:jc w:val="left"/>
              <w:cnfStyle w:val="000000000000" w:firstRow="0" w:lastRow="0" w:firstColumn="0" w:lastColumn="0" w:oddVBand="0" w:evenVBand="0" w:oddHBand="0" w:evenHBand="0" w:firstRowFirstColumn="0" w:firstRowLastColumn="0" w:lastRowFirstColumn="0" w:lastRowLastColumn="0"/>
              <w:rPr>
                <w:sz w:val="20"/>
              </w:rPr>
            </w:pPr>
            <w:r w:rsidRPr="008D6AA8">
              <w:rPr>
                <w:sz w:val="20"/>
              </w:rPr>
              <w:t>Oregon State Hospital - Junction City Campus</w:t>
            </w:r>
          </w:p>
        </w:tc>
        <w:tc>
          <w:tcPr>
            <w:tcW w:w="594" w:type="pct"/>
            <w:vAlign w:val="center"/>
          </w:tcPr>
          <w:p w14:paraId="0D1548EA" w14:textId="77777777" w:rsidR="000E78B2" w:rsidRPr="008D6AA8" w:rsidRDefault="000E78B2" w:rsidP="000E78B2">
            <w:pPr>
              <w:spacing w:after="0"/>
              <w:cnfStyle w:val="000000000000" w:firstRow="0" w:lastRow="0" w:firstColumn="0" w:lastColumn="0" w:oddVBand="0" w:evenVBand="0" w:oddHBand="0" w:evenHBand="0" w:firstRowFirstColumn="0" w:firstRowLastColumn="0" w:lastRowFirstColumn="0" w:lastRowLastColumn="0"/>
              <w:rPr>
                <w:sz w:val="20"/>
              </w:rPr>
            </w:pPr>
            <w:r w:rsidRPr="008D6AA8">
              <w:rPr>
                <w:sz w:val="20"/>
              </w:rPr>
              <w:t>2064</w:t>
            </w:r>
          </w:p>
        </w:tc>
        <w:tc>
          <w:tcPr>
            <w:tcW w:w="853" w:type="pct"/>
            <w:vAlign w:val="center"/>
          </w:tcPr>
          <w:p w14:paraId="049AF27B" w14:textId="77777777" w:rsidR="000E78B2" w:rsidRPr="008D6AA8" w:rsidRDefault="000E78B2" w:rsidP="000E78B2">
            <w:pPr>
              <w:spacing w:after="0"/>
              <w:jc w:val="left"/>
              <w:cnfStyle w:val="000000000000" w:firstRow="0" w:lastRow="0" w:firstColumn="0" w:lastColumn="0" w:oddVBand="0" w:evenVBand="0" w:oddHBand="0" w:evenHBand="0" w:firstRowFirstColumn="0" w:firstRowLastColumn="0" w:lastRowFirstColumn="0" w:lastRowLastColumn="0"/>
              <w:rPr>
                <w:sz w:val="20"/>
              </w:rPr>
            </w:pPr>
            <w:r w:rsidRPr="008D6AA8">
              <w:rPr>
                <w:sz w:val="20"/>
              </w:rPr>
              <w:t>Lane ESD</w:t>
            </w:r>
          </w:p>
        </w:tc>
        <w:tc>
          <w:tcPr>
            <w:tcW w:w="853" w:type="pct"/>
            <w:vAlign w:val="center"/>
          </w:tcPr>
          <w:p w14:paraId="4755185F" w14:textId="77777777" w:rsidR="000E78B2" w:rsidRPr="008D6AA8" w:rsidRDefault="000E78B2" w:rsidP="000E78B2">
            <w:pPr>
              <w:spacing w:after="0"/>
              <w:jc w:val="left"/>
              <w:cnfStyle w:val="000000000000" w:firstRow="0" w:lastRow="0" w:firstColumn="0" w:lastColumn="0" w:oddVBand="0" w:evenVBand="0" w:oddHBand="0" w:evenHBand="0" w:firstRowFirstColumn="0" w:firstRowLastColumn="0" w:lastRowFirstColumn="0" w:lastRowLastColumn="0"/>
              <w:rPr>
                <w:sz w:val="20"/>
              </w:rPr>
            </w:pPr>
            <w:r w:rsidRPr="008D6AA8">
              <w:rPr>
                <w:sz w:val="20"/>
              </w:rPr>
              <w:t>Lane</w:t>
            </w:r>
          </w:p>
        </w:tc>
      </w:tr>
      <w:tr w:rsidR="000E78B2" w:rsidRPr="008D6AA8" w14:paraId="6325EE3C" w14:textId="77777777" w:rsidTr="00B1533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82" w:type="pct"/>
            <w:vAlign w:val="center"/>
          </w:tcPr>
          <w:p w14:paraId="3801CA3E" w14:textId="77777777" w:rsidR="000E78B2" w:rsidRPr="008D6AA8" w:rsidRDefault="000E78B2" w:rsidP="000E78B2">
            <w:pPr>
              <w:spacing w:after="0"/>
              <w:rPr>
                <w:sz w:val="20"/>
              </w:rPr>
            </w:pPr>
            <w:r w:rsidRPr="008D6AA8">
              <w:rPr>
                <w:sz w:val="20"/>
              </w:rPr>
              <w:t>2334</w:t>
            </w:r>
          </w:p>
        </w:tc>
        <w:tc>
          <w:tcPr>
            <w:tcW w:w="2118" w:type="pct"/>
            <w:vAlign w:val="center"/>
          </w:tcPr>
          <w:p w14:paraId="37B89174" w14:textId="77777777" w:rsidR="000E78B2" w:rsidRPr="008D6AA8" w:rsidRDefault="000E78B2" w:rsidP="000E78B2">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8D6AA8">
              <w:rPr>
                <w:sz w:val="20"/>
              </w:rPr>
              <w:t>Oregon State Hospital - Salem Campus</w:t>
            </w:r>
          </w:p>
        </w:tc>
        <w:tc>
          <w:tcPr>
            <w:tcW w:w="594" w:type="pct"/>
            <w:vAlign w:val="center"/>
          </w:tcPr>
          <w:p w14:paraId="3EB0DC51" w14:textId="77777777" w:rsidR="000E78B2" w:rsidRPr="008D6AA8" w:rsidRDefault="000E78B2" w:rsidP="000E78B2">
            <w:pPr>
              <w:spacing w:after="0"/>
              <w:cnfStyle w:val="000000100000" w:firstRow="0" w:lastRow="0" w:firstColumn="0" w:lastColumn="0" w:oddVBand="0" w:evenVBand="0" w:oddHBand="1" w:evenHBand="0" w:firstRowFirstColumn="0" w:firstRowLastColumn="0" w:lastRowFirstColumn="0" w:lastRowLastColumn="0"/>
              <w:rPr>
                <w:sz w:val="20"/>
              </w:rPr>
            </w:pPr>
            <w:r w:rsidRPr="008D6AA8">
              <w:rPr>
                <w:sz w:val="20"/>
              </w:rPr>
              <w:t>2117</w:t>
            </w:r>
          </w:p>
        </w:tc>
        <w:tc>
          <w:tcPr>
            <w:tcW w:w="853" w:type="pct"/>
            <w:vAlign w:val="center"/>
          </w:tcPr>
          <w:p w14:paraId="2200ECB7" w14:textId="77777777" w:rsidR="000E78B2" w:rsidRPr="008D6AA8" w:rsidRDefault="000E78B2" w:rsidP="000E78B2">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8D6AA8">
              <w:rPr>
                <w:sz w:val="20"/>
              </w:rPr>
              <w:t>Willamette ESD</w:t>
            </w:r>
          </w:p>
        </w:tc>
        <w:tc>
          <w:tcPr>
            <w:tcW w:w="853" w:type="pct"/>
            <w:vAlign w:val="center"/>
          </w:tcPr>
          <w:p w14:paraId="1885E16E" w14:textId="77777777" w:rsidR="000E78B2" w:rsidRPr="008D6AA8" w:rsidRDefault="000E78B2" w:rsidP="000E78B2">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8D6AA8">
              <w:rPr>
                <w:sz w:val="20"/>
              </w:rPr>
              <w:t>Marion</w:t>
            </w:r>
          </w:p>
        </w:tc>
      </w:tr>
      <w:tr w:rsidR="000E78B2" w:rsidRPr="008D6AA8" w14:paraId="4AC422E4" w14:textId="77777777" w:rsidTr="00B15338">
        <w:tc>
          <w:tcPr>
            <w:cnfStyle w:val="001000000000" w:firstRow="0" w:lastRow="0" w:firstColumn="1" w:lastColumn="0" w:oddVBand="0" w:evenVBand="0" w:oddHBand="0" w:evenHBand="0" w:firstRowFirstColumn="0" w:firstRowLastColumn="0" w:lastRowFirstColumn="0" w:lastRowLastColumn="0"/>
            <w:tcW w:w="582" w:type="pct"/>
            <w:vAlign w:val="center"/>
          </w:tcPr>
          <w:p w14:paraId="41315341" w14:textId="77777777" w:rsidR="000E78B2" w:rsidRPr="008D6AA8" w:rsidRDefault="000E78B2" w:rsidP="000E78B2">
            <w:pPr>
              <w:spacing w:after="0"/>
              <w:rPr>
                <w:sz w:val="20"/>
              </w:rPr>
            </w:pPr>
            <w:r w:rsidRPr="008D6AA8">
              <w:rPr>
                <w:sz w:val="20"/>
              </w:rPr>
              <w:t>5399</w:t>
            </w:r>
          </w:p>
        </w:tc>
        <w:tc>
          <w:tcPr>
            <w:tcW w:w="2118" w:type="pct"/>
            <w:vAlign w:val="center"/>
          </w:tcPr>
          <w:p w14:paraId="1C53CE31" w14:textId="4A21AE4F" w:rsidR="000E78B2" w:rsidRPr="008D6AA8" w:rsidRDefault="006C3F6E" w:rsidP="006C3F6E">
            <w:pPr>
              <w:spacing w:after="0"/>
              <w:jc w:val="left"/>
              <w:cnfStyle w:val="000000000000" w:firstRow="0" w:lastRow="0" w:firstColumn="0" w:lastColumn="0" w:oddVBand="0" w:evenVBand="0" w:oddHBand="0" w:evenHBand="0" w:firstRowFirstColumn="0" w:firstRowLastColumn="0" w:lastRowFirstColumn="0" w:lastRowLastColumn="0"/>
              <w:rPr>
                <w:sz w:val="20"/>
              </w:rPr>
            </w:pPr>
            <w:r>
              <w:rPr>
                <w:sz w:val="20"/>
              </w:rPr>
              <w:t>Providence Medical Center</w:t>
            </w:r>
          </w:p>
        </w:tc>
        <w:tc>
          <w:tcPr>
            <w:tcW w:w="594" w:type="pct"/>
            <w:vAlign w:val="center"/>
          </w:tcPr>
          <w:p w14:paraId="5619DEA7" w14:textId="77777777" w:rsidR="000E78B2" w:rsidRPr="008D6AA8" w:rsidRDefault="000E78B2" w:rsidP="000E78B2">
            <w:pPr>
              <w:spacing w:after="0"/>
              <w:cnfStyle w:val="000000000000" w:firstRow="0" w:lastRow="0" w:firstColumn="0" w:lastColumn="0" w:oddVBand="0" w:evenVBand="0" w:oddHBand="0" w:evenHBand="0" w:firstRowFirstColumn="0" w:firstRowLastColumn="0" w:lastRowFirstColumn="0" w:lastRowLastColumn="0"/>
              <w:rPr>
                <w:sz w:val="20"/>
              </w:rPr>
            </w:pPr>
            <w:r w:rsidRPr="008D6AA8">
              <w:rPr>
                <w:sz w:val="20"/>
              </w:rPr>
              <w:t>2148</w:t>
            </w:r>
          </w:p>
        </w:tc>
        <w:tc>
          <w:tcPr>
            <w:tcW w:w="853" w:type="pct"/>
            <w:vAlign w:val="center"/>
          </w:tcPr>
          <w:p w14:paraId="397F96FE" w14:textId="77777777" w:rsidR="000E78B2" w:rsidRPr="008D6AA8" w:rsidRDefault="000E78B2" w:rsidP="000E78B2">
            <w:pPr>
              <w:spacing w:after="0"/>
              <w:jc w:val="left"/>
              <w:cnfStyle w:val="000000000000" w:firstRow="0" w:lastRow="0" w:firstColumn="0" w:lastColumn="0" w:oddVBand="0" w:evenVBand="0" w:oddHBand="0" w:evenHBand="0" w:firstRowFirstColumn="0" w:firstRowLastColumn="0" w:lastRowFirstColumn="0" w:lastRowLastColumn="0"/>
              <w:rPr>
                <w:sz w:val="20"/>
              </w:rPr>
            </w:pPr>
            <w:r w:rsidRPr="008D6AA8">
              <w:rPr>
                <w:sz w:val="20"/>
              </w:rPr>
              <w:t>Multnomah ESD</w:t>
            </w:r>
          </w:p>
        </w:tc>
        <w:tc>
          <w:tcPr>
            <w:tcW w:w="853" w:type="pct"/>
            <w:vAlign w:val="center"/>
          </w:tcPr>
          <w:p w14:paraId="6ED05E72" w14:textId="77777777" w:rsidR="000E78B2" w:rsidRPr="008D6AA8" w:rsidRDefault="000E78B2" w:rsidP="000E78B2">
            <w:pPr>
              <w:spacing w:after="0"/>
              <w:jc w:val="left"/>
              <w:cnfStyle w:val="000000000000" w:firstRow="0" w:lastRow="0" w:firstColumn="0" w:lastColumn="0" w:oddVBand="0" w:evenVBand="0" w:oddHBand="0" w:evenHBand="0" w:firstRowFirstColumn="0" w:firstRowLastColumn="0" w:lastRowFirstColumn="0" w:lastRowLastColumn="0"/>
              <w:rPr>
                <w:sz w:val="20"/>
              </w:rPr>
            </w:pPr>
            <w:r w:rsidRPr="008D6AA8">
              <w:rPr>
                <w:sz w:val="20"/>
              </w:rPr>
              <w:t>Multnomah</w:t>
            </w:r>
          </w:p>
        </w:tc>
      </w:tr>
      <w:tr w:rsidR="000E78B2" w:rsidRPr="008D6AA8" w14:paraId="6A29CA9C" w14:textId="77777777" w:rsidTr="00B1533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82" w:type="pct"/>
            <w:vAlign w:val="center"/>
          </w:tcPr>
          <w:p w14:paraId="617B58D2" w14:textId="77777777" w:rsidR="000E78B2" w:rsidRPr="008D6AA8" w:rsidRDefault="000E78B2" w:rsidP="000E78B2">
            <w:pPr>
              <w:spacing w:after="0"/>
              <w:rPr>
                <w:sz w:val="20"/>
              </w:rPr>
            </w:pPr>
            <w:r w:rsidRPr="008D6AA8">
              <w:rPr>
                <w:sz w:val="20"/>
              </w:rPr>
              <w:t>1806</w:t>
            </w:r>
          </w:p>
        </w:tc>
        <w:tc>
          <w:tcPr>
            <w:tcW w:w="2118" w:type="pct"/>
            <w:vAlign w:val="center"/>
          </w:tcPr>
          <w:p w14:paraId="540B61E1" w14:textId="0811D70C" w:rsidR="000E78B2" w:rsidRPr="008D6AA8" w:rsidRDefault="000E78B2" w:rsidP="006C3F6E">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8D6AA8">
              <w:rPr>
                <w:sz w:val="20"/>
              </w:rPr>
              <w:t>Shriners Hospital</w:t>
            </w:r>
          </w:p>
        </w:tc>
        <w:tc>
          <w:tcPr>
            <w:tcW w:w="594" w:type="pct"/>
            <w:vAlign w:val="center"/>
          </w:tcPr>
          <w:p w14:paraId="53B6DCAA" w14:textId="77777777" w:rsidR="000E78B2" w:rsidRPr="008D6AA8" w:rsidRDefault="000E78B2" w:rsidP="000E78B2">
            <w:pPr>
              <w:spacing w:after="0"/>
              <w:cnfStyle w:val="000000100000" w:firstRow="0" w:lastRow="0" w:firstColumn="0" w:lastColumn="0" w:oddVBand="0" w:evenVBand="0" w:oddHBand="1" w:evenHBand="0" w:firstRowFirstColumn="0" w:firstRowLastColumn="0" w:lastRowFirstColumn="0" w:lastRowLastColumn="0"/>
              <w:rPr>
                <w:sz w:val="20"/>
              </w:rPr>
            </w:pPr>
            <w:r w:rsidRPr="008D6AA8">
              <w:rPr>
                <w:sz w:val="20"/>
              </w:rPr>
              <w:t>2148</w:t>
            </w:r>
          </w:p>
        </w:tc>
        <w:tc>
          <w:tcPr>
            <w:tcW w:w="853" w:type="pct"/>
            <w:vAlign w:val="center"/>
          </w:tcPr>
          <w:p w14:paraId="293C3D20" w14:textId="77777777" w:rsidR="000E78B2" w:rsidRPr="008D6AA8" w:rsidRDefault="000E78B2" w:rsidP="000E78B2">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8D6AA8">
              <w:rPr>
                <w:sz w:val="20"/>
              </w:rPr>
              <w:t>Multnomah ESD</w:t>
            </w:r>
          </w:p>
        </w:tc>
        <w:tc>
          <w:tcPr>
            <w:tcW w:w="853" w:type="pct"/>
            <w:vAlign w:val="center"/>
          </w:tcPr>
          <w:p w14:paraId="0701C687" w14:textId="77777777" w:rsidR="000E78B2" w:rsidRPr="008D6AA8" w:rsidRDefault="000E78B2" w:rsidP="000E78B2">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8D6AA8">
              <w:rPr>
                <w:sz w:val="20"/>
              </w:rPr>
              <w:t>Multnomah</w:t>
            </w:r>
          </w:p>
        </w:tc>
      </w:tr>
    </w:tbl>
    <w:p w14:paraId="3F31C917" w14:textId="77777777" w:rsidR="008D6AA8" w:rsidRDefault="008D6AA8" w:rsidP="00B15338">
      <w:pPr>
        <w:pStyle w:val="Heading2"/>
        <w:spacing w:before="400"/>
      </w:pPr>
      <w:bookmarkStart w:id="5" w:name="_Toc216770773"/>
      <w:r w:rsidRPr="008D6AA8">
        <w:t>Pediatric Nursing Facility (PNF)</w:t>
      </w:r>
      <w:bookmarkEnd w:id="5"/>
    </w:p>
    <w:p w14:paraId="3C4DE7ED" w14:textId="201097F6" w:rsidR="008D6AA8" w:rsidRDefault="007F5BC8" w:rsidP="00B15338">
      <w:r w:rsidRPr="007F5BC8">
        <w:t xml:space="preserve">All students in Pediatric Nursing Facility programs must have a SpEd Resident District ID number of </w:t>
      </w:r>
      <w:r w:rsidRPr="007B5690">
        <w:rPr>
          <w:b/>
        </w:rPr>
        <w:t>5269</w:t>
      </w:r>
      <w:r w:rsidRPr="007F5BC8">
        <w:t>.</w:t>
      </w:r>
    </w:p>
    <w:tbl>
      <w:tblPr>
        <w:tblStyle w:val="GridTable4-Accent1"/>
        <w:tblW w:w="5000" w:type="pct"/>
        <w:tblLook w:val="04A0" w:firstRow="1" w:lastRow="0" w:firstColumn="1" w:lastColumn="0" w:noHBand="0" w:noVBand="1"/>
        <w:tblDescription w:val="Pediatric nursing facility list, with PNF ID and Name, Contractor ID and Name, and County."/>
      </w:tblPr>
      <w:tblGrid>
        <w:gridCol w:w="1172"/>
        <w:gridCol w:w="3991"/>
        <w:gridCol w:w="1197"/>
        <w:gridCol w:w="1845"/>
        <w:gridCol w:w="1865"/>
      </w:tblGrid>
      <w:tr w:rsidR="000E78B2" w:rsidRPr="008D6AA8" w14:paraId="2793BE6D" w14:textId="77777777" w:rsidTr="008F1044">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582" w:type="pct"/>
            <w:shd w:val="clear" w:color="auto" w:fill="1F497D" w:themeFill="text2"/>
            <w:vAlign w:val="center"/>
          </w:tcPr>
          <w:p w14:paraId="13C74412" w14:textId="7B6263C6" w:rsidR="000E78B2" w:rsidRPr="008D6AA8" w:rsidRDefault="00A06EF3" w:rsidP="000E78B2">
            <w:pPr>
              <w:spacing w:after="0"/>
            </w:pPr>
            <w:r>
              <w:t>Institution</w:t>
            </w:r>
            <w:r w:rsidRPr="008D6AA8">
              <w:t xml:space="preserve"> </w:t>
            </w:r>
            <w:r w:rsidR="000E78B2" w:rsidRPr="008D6AA8">
              <w:t>ID</w:t>
            </w:r>
          </w:p>
        </w:tc>
        <w:tc>
          <w:tcPr>
            <w:tcW w:w="1982" w:type="pct"/>
            <w:shd w:val="clear" w:color="auto" w:fill="1F497D" w:themeFill="text2"/>
            <w:vAlign w:val="center"/>
          </w:tcPr>
          <w:p w14:paraId="5E8B1944" w14:textId="03C23A6E" w:rsidR="000E78B2" w:rsidRPr="008D6AA8" w:rsidRDefault="000E78B2" w:rsidP="000E78B2">
            <w:pPr>
              <w:spacing w:after="0"/>
              <w:cnfStyle w:val="100000000000" w:firstRow="1" w:lastRow="0" w:firstColumn="0" w:lastColumn="0" w:oddVBand="0" w:evenVBand="0" w:oddHBand="0" w:evenHBand="0" w:firstRowFirstColumn="0" w:firstRowLastColumn="0" w:lastRowFirstColumn="0" w:lastRowLastColumn="0"/>
            </w:pPr>
            <w:r w:rsidRPr="008D6AA8">
              <w:t>Program Name</w:t>
            </w:r>
          </w:p>
        </w:tc>
        <w:tc>
          <w:tcPr>
            <w:tcW w:w="594" w:type="pct"/>
            <w:shd w:val="clear" w:color="auto" w:fill="1F497D" w:themeFill="text2"/>
            <w:vAlign w:val="center"/>
          </w:tcPr>
          <w:p w14:paraId="19551E6C" w14:textId="77777777" w:rsidR="000E78B2" w:rsidRPr="008D6AA8" w:rsidRDefault="000E78B2" w:rsidP="000E78B2">
            <w:pPr>
              <w:spacing w:after="0"/>
              <w:cnfStyle w:val="100000000000" w:firstRow="1" w:lastRow="0" w:firstColumn="0" w:lastColumn="0" w:oddVBand="0" w:evenVBand="0" w:oddHBand="0" w:evenHBand="0" w:firstRowFirstColumn="0" w:firstRowLastColumn="0" w:lastRowFirstColumn="0" w:lastRowLastColumn="0"/>
            </w:pPr>
            <w:r w:rsidRPr="008D6AA8">
              <w:t>Contractor ID</w:t>
            </w:r>
          </w:p>
        </w:tc>
        <w:tc>
          <w:tcPr>
            <w:tcW w:w="916" w:type="pct"/>
            <w:shd w:val="clear" w:color="auto" w:fill="1F497D" w:themeFill="text2"/>
            <w:vAlign w:val="center"/>
          </w:tcPr>
          <w:p w14:paraId="717CCB1B" w14:textId="77777777" w:rsidR="000E78B2" w:rsidRPr="008D6AA8" w:rsidRDefault="000E78B2" w:rsidP="000E78B2">
            <w:pPr>
              <w:spacing w:after="0"/>
              <w:cnfStyle w:val="100000000000" w:firstRow="1" w:lastRow="0" w:firstColumn="0" w:lastColumn="0" w:oddVBand="0" w:evenVBand="0" w:oddHBand="0" w:evenHBand="0" w:firstRowFirstColumn="0" w:firstRowLastColumn="0" w:lastRowFirstColumn="0" w:lastRowLastColumn="0"/>
            </w:pPr>
            <w:r w:rsidRPr="008D6AA8">
              <w:t>Contractor Name</w:t>
            </w:r>
          </w:p>
        </w:tc>
        <w:tc>
          <w:tcPr>
            <w:tcW w:w="926" w:type="pct"/>
            <w:shd w:val="clear" w:color="auto" w:fill="1F497D" w:themeFill="text2"/>
            <w:vAlign w:val="center"/>
          </w:tcPr>
          <w:p w14:paraId="5B88BBA6" w14:textId="77777777" w:rsidR="000E78B2" w:rsidRPr="008D6AA8" w:rsidRDefault="000E78B2" w:rsidP="000E78B2">
            <w:pPr>
              <w:spacing w:after="0"/>
              <w:cnfStyle w:val="100000000000" w:firstRow="1" w:lastRow="0" w:firstColumn="0" w:lastColumn="0" w:oddVBand="0" w:evenVBand="0" w:oddHBand="0" w:evenHBand="0" w:firstRowFirstColumn="0" w:firstRowLastColumn="0" w:lastRowFirstColumn="0" w:lastRowLastColumn="0"/>
            </w:pPr>
            <w:r w:rsidRPr="008D6AA8">
              <w:t>County</w:t>
            </w:r>
          </w:p>
        </w:tc>
      </w:tr>
      <w:tr w:rsidR="000E78B2" w:rsidRPr="008D6AA8" w14:paraId="69EAC8B9" w14:textId="77777777" w:rsidTr="00B1533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82" w:type="pct"/>
            <w:vAlign w:val="center"/>
          </w:tcPr>
          <w:p w14:paraId="69FD1D62" w14:textId="77777777" w:rsidR="000E78B2" w:rsidRPr="008D6AA8" w:rsidRDefault="000E78B2" w:rsidP="000E78B2">
            <w:pPr>
              <w:spacing w:after="0"/>
              <w:rPr>
                <w:sz w:val="20"/>
              </w:rPr>
            </w:pPr>
            <w:r w:rsidRPr="008D6AA8">
              <w:rPr>
                <w:sz w:val="20"/>
              </w:rPr>
              <w:t>5270</w:t>
            </w:r>
          </w:p>
        </w:tc>
        <w:tc>
          <w:tcPr>
            <w:tcW w:w="1982" w:type="pct"/>
            <w:vAlign w:val="center"/>
          </w:tcPr>
          <w:p w14:paraId="2E5D24E0" w14:textId="77777777" w:rsidR="000E78B2" w:rsidRPr="008D6AA8" w:rsidRDefault="000E78B2" w:rsidP="000E78B2">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8D6AA8">
              <w:rPr>
                <w:sz w:val="20"/>
              </w:rPr>
              <w:t>Providence Pediatric Nursing Facility</w:t>
            </w:r>
          </w:p>
        </w:tc>
        <w:tc>
          <w:tcPr>
            <w:tcW w:w="594" w:type="pct"/>
            <w:vAlign w:val="center"/>
          </w:tcPr>
          <w:p w14:paraId="465C6AE9" w14:textId="77777777" w:rsidR="000E78B2" w:rsidRPr="008D6AA8" w:rsidRDefault="000E78B2" w:rsidP="000E78B2">
            <w:pPr>
              <w:spacing w:after="0"/>
              <w:cnfStyle w:val="000000100000" w:firstRow="0" w:lastRow="0" w:firstColumn="0" w:lastColumn="0" w:oddVBand="0" w:evenVBand="0" w:oddHBand="1" w:evenHBand="0" w:firstRowFirstColumn="0" w:firstRowLastColumn="0" w:lastRowFirstColumn="0" w:lastRowLastColumn="0"/>
              <w:rPr>
                <w:sz w:val="20"/>
              </w:rPr>
            </w:pPr>
            <w:r w:rsidRPr="008D6AA8">
              <w:rPr>
                <w:sz w:val="20"/>
              </w:rPr>
              <w:t>2180</w:t>
            </w:r>
          </w:p>
        </w:tc>
        <w:tc>
          <w:tcPr>
            <w:tcW w:w="916" w:type="pct"/>
            <w:vAlign w:val="center"/>
          </w:tcPr>
          <w:p w14:paraId="627E35B3" w14:textId="77777777" w:rsidR="000E78B2" w:rsidRPr="008D6AA8" w:rsidRDefault="000E78B2" w:rsidP="000E78B2">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8D6AA8">
              <w:rPr>
                <w:sz w:val="20"/>
              </w:rPr>
              <w:t>Portland SD 1J</w:t>
            </w:r>
          </w:p>
        </w:tc>
        <w:tc>
          <w:tcPr>
            <w:tcW w:w="926" w:type="pct"/>
            <w:vAlign w:val="center"/>
          </w:tcPr>
          <w:p w14:paraId="1EDEF1B1" w14:textId="77777777" w:rsidR="000E78B2" w:rsidRPr="008D6AA8" w:rsidRDefault="000E78B2" w:rsidP="000E78B2">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8D6AA8">
              <w:rPr>
                <w:sz w:val="20"/>
              </w:rPr>
              <w:t>Multnomah</w:t>
            </w:r>
          </w:p>
        </w:tc>
      </w:tr>
    </w:tbl>
    <w:p w14:paraId="388B4B47" w14:textId="77777777" w:rsidR="008D6AA8" w:rsidRPr="00BF3BD2" w:rsidRDefault="008D6AA8" w:rsidP="00B15338">
      <w:pPr>
        <w:jc w:val="left"/>
      </w:pPr>
      <w:r w:rsidRPr="00BF3BD2">
        <w:br w:type="page"/>
      </w:r>
    </w:p>
    <w:p w14:paraId="1FB367A1" w14:textId="5C489EC7" w:rsidR="008D6AA8" w:rsidRPr="007B5690" w:rsidRDefault="00BF3BD2" w:rsidP="00B15338">
      <w:pPr>
        <w:pStyle w:val="Heading1"/>
      </w:pPr>
      <w:bookmarkStart w:id="6" w:name="_Toc216770774"/>
      <w:r>
        <w:lastRenderedPageBreak/>
        <w:t xml:space="preserve">Supplement C: </w:t>
      </w:r>
      <w:r w:rsidR="00387E6E">
        <w:t xml:space="preserve">Adult </w:t>
      </w:r>
      <w:r w:rsidR="00387E6E" w:rsidRPr="00B15338">
        <w:t>Corrections</w:t>
      </w:r>
      <w:r w:rsidR="00387E6E">
        <w:t xml:space="preserve"> Education Programs (</w:t>
      </w:r>
      <w:r>
        <w:t>ACEP</w:t>
      </w:r>
      <w:r w:rsidR="00387E6E">
        <w:t>)</w:t>
      </w:r>
      <w:bookmarkEnd w:id="6"/>
    </w:p>
    <w:p w14:paraId="59FC105C" w14:textId="5EB7897F" w:rsidR="008D6AA8" w:rsidRDefault="007B5690" w:rsidP="00B15338">
      <w:r w:rsidRPr="007B5690">
        <w:t xml:space="preserve">All students in ACEP programs must have a SpEd Resident District ID number of </w:t>
      </w:r>
      <w:r w:rsidRPr="007B5690">
        <w:rPr>
          <w:b/>
        </w:rPr>
        <w:t>2332</w:t>
      </w:r>
      <w:r w:rsidRPr="007B5690">
        <w:t>.</w:t>
      </w:r>
    </w:p>
    <w:tbl>
      <w:tblPr>
        <w:tblStyle w:val="GridTable4-Accent1"/>
        <w:tblW w:w="5000" w:type="pct"/>
        <w:tblLook w:val="04A0" w:firstRow="1" w:lastRow="0" w:firstColumn="1" w:lastColumn="0" w:noHBand="0" w:noVBand="1"/>
        <w:tblDescription w:val="Adult corretions education programs list, with ID, Name and County."/>
      </w:tblPr>
      <w:tblGrid>
        <w:gridCol w:w="1672"/>
        <w:gridCol w:w="4199"/>
        <w:gridCol w:w="4199"/>
      </w:tblGrid>
      <w:tr w:rsidR="000E78B2" w:rsidRPr="008D6AA8" w14:paraId="72E91722" w14:textId="77777777" w:rsidTr="008F1044">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830" w:type="pct"/>
            <w:shd w:val="clear" w:color="auto" w:fill="1F497D" w:themeFill="text2"/>
            <w:vAlign w:val="center"/>
          </w:tcPr>
          <w:p w14:paraId="360C6E8B" w14:textId="77777777" w:rsidR="000E78B2" w:rsidRPr="008D6AA8" w:rsidRDefault="000E78B2" w:rsidP="000E78B2">
            <w:pPr>
              <w:spacing w:after="0"/>
            </w:pPr>
            <w:r>
              <w:t>Institution ID</w:t>
            </w:r>
          </w:p>
        </w:tc>
        <w:tc>
          <w:tcPr>
            <w:tcW w:w="2085" w:type="pct"/>
            <w:shd w:val="clear" w:color="auto" w:fill="1F497D" w:themeFill="text2"/>
            <w:vAlign w:val="center"/>
          </w:tcPr>
          <w:p w14:paraId="15F98B29" w14:textId="77777777" w:rsidR="000E78B2" w:rsidRPr="008D6AA8" w:rsidRDefault="000E78B2" w:rsidP="000E78B2">
            <w:pPr>
              <w:spacing w:after="0"/>
              <w:jc w:val="left"/>
              <w:cnfStyle w:val="100000000000" w:firstRow="1" w:lastRow="0" w:firstColumn="0" w:lastColumn="0" w:oddVBand="0" w:evenVBand="0" w:oddHBand="0" w:evenHBand="0" w:firstRowFirstColumn="0" w:firstRowLastColumn="0" w:lastRowFirstColumn="0" w:lastRowLastColumn="0"/>
            </w:pPr>
            <w:r w:rsidRPr="008D6AA8">
              <w:t>Agency Name</w:t>
            </w:r>
          </w:p>
        </w:tc>
        <w:tc>
          <w:tcPr>
            <w:tcW w:w="2085" w:type="pct"/>
            <w:shd w:val="clear" w:color="auto" w:fill="1F497D" w:themeFill="text2"/>
            <w:vAlign w:val="center"/>
          </w:tcPr>
          <w:p w14:paraId="215C745F" w14:textId="77777777" w:rsidR="000E78B2" w:rsidRPr="008D6AA8" w:rsidRDefault="000E78B2" w:rsidP="000E78B2">
            <w:pPr>
              <w:spacing w:after="0"/>
              <w:jc w:val="left"/>
              <w:cnfStyle w:val="100000000000" w:firstRow="1" w:lastRow="0" w:firstColumn="0" w:lastColumn="0" w:oddVBand="0" w:evenVBand="0" w:oddHBand="0" w:evenHBand="0" w:firstRowFirstColumn="0" w:firstRowLastColumn="0" w:lastRowFirstColumn="0" w:lastRowLastColumn="0"/>
            </w:pPr>
            <w:r w:rsidRPr="008D6AA8">
              <w:t>County</w:t>
            </w:r>
          </w:p>
        </w:tc>
      </w:tr>
      <w:tr w:rsidR="000E78B2" w:rsidRPr="008D6AA8" w14:paraId="042EA09F" w14:textId="77777777" w:rsidTr="000E78B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30" w:type="pct"/>
            <w:vAlign w:val="center"/>
          </w:tcPr>
          <w:p w14:paraId="73295D26" w14:textId="77777777" w:rsidR="000E78B2" w:rsidRPr="008D6AA8" w:rsidRDefault="000E78B2" w:rsidP="000E78B2">
            <w:pPr>
              <w:spacing w:after="0"/>
            </w:pPr>
            <w:r w:rsidRPr="008D6AA8">
              <w:t>2331</w:t>
            </w:r>
          </w:p>
        </w:tc>
        <w:tc>
          <w:tcPr>
            <w:tcW w:w="2085" w:type="pct"/>
            <w:vAlign w:val="center"/>
          </w:tcPr>
          <w:p w14:paraId="14E766EE" w14:textId="77777777" w:rsidR="000E78B2" w:rsidRPr="008D6AA8" w:rsidRDefault="000E78B2" w:rsidP="000E78B2">
            <w:pPr>
              <w:spacing w:after="0"/>
              <w:jc w:val="left"/>
              <w:cnfStyle w:val="000000100000" w:firstRow="0" w:lastRow="0" w:firstColumn="0" w:lastColumn="0" w:oddVBand="0" w:evenVBand="0" w:oddHBand="1" w:evenHBand="0" w:firstRowFirstColumn="0" w:firstRowLastColumn="0" w:lastRowFirstColumn="0" w:lastRowLastColumn="0"/>
            </w:pPr>
            <w:r w:rsidRPr="008D6AA8">
              <w:t>Coffee Creek Correctional Facility</w:t>
            </w:r>
          </w:p>
        </w:tc>
        <w:tc>
          <w:tcPr>
            <w:tcW w:w="2085" w:type="pct"/>
            <w:vAlign w:val="center"/>
          </w:tcPr>
          <w:p w14:paraId="0C647023" w14:textId="77777777" w:rsidR="000E78B2" w:rsidRPr="008D6AA8" w:rsidRDefault="000E78B2" w:rsidP="000E78B2">
            <w:pPr>
              <w:spacing w:after="0"/>
              <w:jc w:val="left"/>
              <w:cnfStyle w:val="000000100000" w:firstRow="0" w:lastRow="0" w:firstColumn="0" w:lastColumn="0" w:oddVBand="0" w:evenVBand="0" w:oddHBand="1" w:evenHBand="0" w:firstRowFirstColumn="0" w:firstRowLastColumn="0" w:lastRowFirstColumn="0" w:lastRowLastColumn="0"/>
            </w:pPr>
            <w:r w:rsidRPr="008D6AA8">
              <w:t>Clackamas</w:t>
            </w:r>
          </w:p>
        </w:tc>
      </w:tr>
      <w:tr w:rsidR="000E78B2" w:rsidRPr="008D6AA8" w14:paraId="3916C507" w14:textId="77777777" w:rsidTr="000E78B2">
        <w:tc>
          <w:tcPr>
            <w:cnfStyle w:val="001000000000" w:firstRow="0" w:lastRow="0" w:firstColumn="1" w:lastColumn="0" w:oddVBand="0" w:evenVBand="0" w:oddHBand="0" w:evenHBand="0" w:firstRowFirstColumn="0" w:firstRowLastColumn="0" w:lastRowFirstColumn="0" w:lastRowLastColumn="0"/>
            <w:tcW w:w="830" w:type="pct"/>
            <w:vAlign w:val="center"/>
          </w:tcPr>
          <w:p w14:paraId="0BD4A631" w14:textId="77777777" w:rsidR="000E78B2" w:rsidRPr="008D6AA8" w:rsidRDefault="000E78B2" w:rsidP="000E78B2">
            <w:pPr>
              <w:spacing w:after="0"/>
            </w:pPr>
            <w:r w:rsidRPr="008D6AA8">
              <w:t>2368</w:t>
            </w:r>
          </w:p>
        </w:tc>
        <w:tc>
          <w:tcPr>
            <w:tcW w:w="2085" w:type="pct"/>
            <w:vAlign w:val="center"/>
          </w:tcPr>
          <w:p w14:paraId="77F862A4" w14:textId="77777777" w:rsidR="000E78B2" w:rsidRPr="008D6AA8" w:rsidRDefault="000E78B2" w:rsidP="000E78B2">
            <w:pPr>
              <w:spacing w:after="0"/>
              <w:jc w:val="left"/>
              <w:cnfStyle w:val="000000000000" w:firstRow="0" w:lastRow="0" w:firstColumn="0" w:lastColumn="0" w:oddVBand="0" w:evenVBand="0" w:oddHBand="0" w:evenHBand="0" w:firstRowFirstColumn="0" w:firstRowLastColumn="0" w:lastRowFirstColumn="0" w:lastRowLastColumn="0"/>
            </w:pPr>
            <w:r w:rsidRPr="008D6AA8">
              <w:t>Eastern Oregon Correctional Institution</w:t>
            </w:r>
          </w:p>
        </w:tc>
        <w:tc>
          <w:tcPr>
            <w:tcW w:w="2085" w:type="pct"/>
            <w:vAlign w:val="center"/>
          </w:tcPr>
          <w:p w14:paraId="0EED1A4D" w14:textId="77777777" w:rsidR="000E78B2" w:rsidRPr="008D6AA8" w:rsidRDefault="000E78B2" w:rsidP="000E78B2">
            <w:pPr>
              <w:spacing w:after="0"/>
              <w:jc w:val="left"/>
              <w:cnfStyle w:val="000000000000" w:firstRow="0" w:lastRow="0" w:firstColumn="0" w:lastColumn="0" w:oddVBand="0" w:evenVBand="0" w:oddHBand="0" w:evenHBand="0" w:firstRowFirstColumn="0" w:firstRowLastColumn="0" w:lastRowFirstColumn="0" w:lastRowLastColumn="0"/>
            </w:pPr>
            <w:r w:rsidRPr="008D6AA8">
              <w:t>Umatilla</w:t>
            </w:r>
          </w:p>
        </w:tc>
      </w:tr>
      <w:tr w:rsidR="000E78B2" w:rsidRPr="008D6AA8" w14:paraId="41431ADB" w14:textId="77777777" w:rsidTr="000E78B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30" w:type="pct"/>
            <w:vAlign w:val="center"/>
          </w:tcPr>
          <w:p w14:paraId="39917B34" w14:textId="77777777" w:rsidR="000E78B2" w:rsidRPr="008D6AA8" w:rsidRDefault="000E78B2" w:rsidP="000E78B2">
            <w:pPr>
              <w:spacing w:after="0"/>
            </w:pPr>
            <w:r w:rsidRPr="008D6AA8">
              <w:t>2332</w:t>
            </w:r>
          </w:p>
        </w:tc>
        <w:tc>
          <w:tcPr>
            <w:tcW w:w="2085" w:type="pct"/>
            <w:vAlign w:val="center"/>
          </w:tcPr>
          <w:p w14:paraId="1D3055AE" w14:textId="77777777" w:rsidR="000E78B2" w:rsidRPr="008D6AA8" w:rsidRDefault="000E78B2" w:rsidP="000E78B2">
            <w:pPr>
              <w:spacing w:after="0"/>
              <w:jc w:val="left"/>
              <w:cnfStyle w:val="000000100000" w:firstRow="0" w:lastRow="0" w:firstColumn="0" w:lastColumn="0" w:oddVBand="0" w:evenVBand="0" w:oddHBand="1" w:evenHBand="0" w:firstRowFirstColumn="0" w:firstRowLastColumn="0" w:lastRowFirstColumn="0" w:lastRowLastColumn="0"/>
            </w:pPr>
            <w:r w:rsidRPr="008D6AA8">
              <w:t>Oregon Department of Corrections</w:t>
            </w:r>
          </w:p>
        </w:tc>
        <w:tc>
          <w:tcPr>
            <w:tcW w:w="2085" w:type="pct"/>
            <w:vAlign w:val="center"/>
          </w:tcPr>
          <w:p w14:paraId="6253BB3E" w14:textId="77777777" w:rsidR="000E78B2" w:rsidRPr="008D6AA8" w:rsidRDefault="000E78B2" w:rsidP="000E78B2">
            <w:pPr>
              <w:spacing w:after="0"/>
              <w:jc w:val="left"/>
              <w:cnfStyle w:val="000000100000" w:firstRow="0" w:lastRow="0" w:firstColumn="0" w:lastColumn="0" w:oddVBand="0" w:evenVBand="0" w:oddHBand="1" w:evenHBand="0" w:firstRowFirstColumn="0" w:firstRowLastColumn="0" w:lastRowFirstColumn="0" w:lastRowLastColumn="0"/>
            </w:pPr>
            <w:r w:rsidRPr="008D6AA8">
              <w:t>Marion</w:t>
            </w:r>
          </w:p>
        </w:tc>
      </w:tr>
      <w:tr w:rsidR="000E78B2" w:rsidRPr="008D6AA8" w14:paraId="4DD5A986" w14:textId="77777777" w:rsidTr="000E78B2">
        <w:tc>
          <w:tcPr>
            <w:cnfStyle w:val="001000000000" w:firstRow="0" w:lastRow="0" w:firstColumn="1" w:lastColumn="0" w:oddVBand="0" w:evenVBand="0" w:oddHBand="0" w:evenHBand="0" w:firstRowFirstColumn="0" w:firstRowLastColumn="0" w:lastRowFirstColumn="0" w:lastRowLastColumn="0"/>
            <w:tcW w:w="830" w:type="pct"/>
            <w:vAlign w:val="center"/>
          </w:tcPr>
          <w:p w14:paraId="466A1B86" w14:textId="77777777" w:rsidR="000E78B2" w:rsidRPr="008D6AA8" w:rsidRDefault="000E78B2" w:rsidP="000E78B2">
            <w:pPr>
              <w:spacing w:after="0"/>
            </w:pPr>
            <w:r w:rsidRPr="008D6AA8">
              <w:t>2333</w:t>
            </w:r>
          </w:p>
        </w:tc>
        <w:tc>
          <w:tcPr>
            <w:tcW w:w="2085" w:type="pct"/>
            <w:vAlign w:val="center"/>
          </w:tcPr>
          <w:p w14:paraId="6FAEC6F5" w14:textId="77777777" w:rsidR="000E78B2" w:rsidRPr="008D6AA8" w:rsidRDefault="000E78B2" w:rsidP="000E78B2">
            <w:pPr>
              <w:spacing w:after="0"/>
              <w:jc w:val="left"/>
              <w:cnfStyle w:val="000000000000" w:firstRow="0" w:lastRow="0" w:firstColumn="0" w:lastColumn="0" w:oddVBand="0" w:evenVBand="0" w:oddHBand="0" w:evenHBand="0" w:firstRowFirstColumn="0" w:firstRowLastColumn="0" w:lastRowFirstColumn="0" w:lastRowLastColumn="0"/>
            </w:pPr>
            <w:r w:rsidRPr="008D6AA8">
              <w:t>Oregon State Correctional Institution</w:t>
            </w:r>
          </w:p>
        </w:tc>
        <w:tc>
          <w:tcPr>
            <w:tcW w:w="2085" w:type="pct"/>
            <w:vAlign w:val="center"/>
          </w:tcPr>
          <w:p w14:paraId="1F1398B2" w14:textId="77777777" w:rsidR="000E78B2" w:rsidRPr="008D6AA8" w:rsidRDefault="000E78B2" w:rsidP="000E78B2">
            <w:pPr>
              <w:spacing w:after="0"/>
              <w:jc w:val="left"/>
              <w:cnfStyle w:val="000000000000" w:firstRow="0" w:lastRow="0" w:firstColumn="0" w:lastColumn="0" w:oddVBand="0" w:evenVBand="0" w:oddHBand="0" w:evenHBand="0" w:firstRowFirstColumn="0" w:firstRowLastColumn="0" w:lastRowFirstColumn="0" w:lastRowLastColumn="0"/>
            </w:pPr>
            <w:r w:rsidRPr="008D6AA8">
              <w:t>Marion</w:t>
            </w:r>
          </w:p>
        </w:tc>
      </w:tr>
      <w:tr w:rsidR="000E78B2" w:rsidRPr="008D6AA8" w14:paraId="142F2DB3" w14:textId="77777777" w:rsidTr="000E78B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30" w:type="pct"/>
            <w:vAlign w:val="center"/>
          </w:tcPr>
          <w:p w14:paraId="18D550C0" w14:textId="77777777" w:rsidR="000E78B2" w:rsidRPr="008D6AA8" w:rsidRDefault="000E78B2" w:rsidP="000E78B2">
            <w:pPr>
              <w:spacing w:after="0"/>
            </w:pPr>
            <w:r w:rsidRPr="008D6AA8">
              <w:t>2330</w:t>
            </w:r>
          </w:p>
        </w:tc>
        <w:tc>
          <w:tcPr>
            <w:tcW w:w="2085" w:type="pct"/>
            <w:vAlign w:val="center"/>
          </w:tcPr>
          <w:p w14:paraId="4A878BC6" w14:textId="77777777" w:rsidR="000E78B2" w:rsidRPr="008D6AA8" w:rsidRDefault="000E78B2" w:rsidP="000E78B2">
            <w:pPr>
              <w:spacing w:after="0"/>
              <w:jc w:val="left"/>
              <w:cnfStyle w:val="000000100000" w:firstRow="0" w:lastRow="0" w:firstColumn="0" w:lastColumn="0" w:oddVBand="0" w:evenVBand="0" w:oddHBand="1" w:evenHBand="0" w:firstRowFirstColumn="0" w:firstRowLastColumn="0" w:lastRowFirstColumn="0" w:lastRowLastColumn="0"/>
            </w:pPr>
            <w:r w:rsidRPr="008D6AA8">
              <w:t>Oregon State Penitentiary</w:t>
            </w:r>
          </w:p>
        </w:tc>
        <w:tc>
          <w:tcPr>
            <w:tcW w:w="2085" w:type="pct"/>
            <w:vAlign w:val="center"/>
          </w:tcPr>
          <w:p w14:paraId="4D0A0358" w14:textId="77777777" w:rsidR="000E78B2" w:rsidRPr="008D6AA8" w:rsidRDefault="000E78B2" w:rsidP="000E78B2">
            <w:pPr>
              <w:spacing w:after="0"/>
              <w:jc w:val="left"/>
              <w:cnfStyle w:val="000000100000" w:firstRow="0" w:lastRow="0" w:firstColumn="0" w:lastColumn="0" w:oddVBand="0" w:evenVBand="0" w:oddHBand="1" w:evenHBand="0" w:firstRowFirstColumn="0" w:firstRowLastColumn="0" w:lastRowFirstColumn="0" w:lastRowLastColumn="0"/>
            </w:pPr>
            <w:r w:rsidRPr="008D6AA8">
              <w:t>Marion</w:t>
            </w:r>
          </w:p>
        </w:tc>
      </w:tr>
      <w:tr w:rsidR="000E78B2" w:rsidRPr="008D6AA8" w14:paraId="6E74F408" w14:textId="77777777" w:rsidTr="000E78B2">
        <w:tc>
          <w:tcPr>
            <w:cnfStyle w:val="001000000000" w:firstRow="0" w:lastRow="0" w:firstColumn="1" w:lastColumn="0" w:oddVBand="0" w:evenVBand="0" w:oddHBand="0" w:evenHBand="0" w:firstRowFirstColumn="0" w:firstRowLastColumn="0" w:lastRowFirstColumn="0" w:lastRowLastColumn="0"/>
            <w:tcW w:w="830" w:type="pct"/>
            <w:vAlign w:val="center"/>
          </w:tcPr>
          <w:p w14:paraId="70F8E0A0" w14:textId="77777777" w:rsidR="000E78B2" w:rsidRPr="008D6AA8" w:rsidRDefault="000E78B2" w:rsidP="000E78B2">
            <w:pPr>
              <w:spacing w:after="0"/>
            </w:pPr>
            <w:r w:rsidRPr="008D6AA8">
              <w:t>2325</w:t>
            </w:r>
          </w:p>
        </w:tc>
        <w:tc>
          <w:tcPr>
            <w:tcW w:w="2085" w:type="pct"/>
            <w:vAlign w:val="center"/>
          </w:tcPr>
          <w:p w14:paraId="16CE4799" w14:textId="77777777" w:rsidR="000E78B2" w:rsidRPr="008D6AA8" w:rsidRDefault="000E78B2" w:rsidP="000E78B2">
            <w:pPr>
              <w:spacing w:after="0"/>
              <w:jc w:val="left"/>
              <w:cnfStyle w:val="000000000000" w:firstRow="0" w:lastRow="0" w:firstColumn="0" w:lastColumn="0" w:oddVBand="0" w:evenVBand="0" w:oddHBand="0" w:evenHBand="0" w:firstRowFirstColumn="0" w:firstRowLastColumn="0" w:lastRowFirstColumn="0" w:lastRowLastColumn="0"/>
            </w:pPr>
            <w:r w:rsidRPr="008D6AA8">
              <w:t>Snake River Correctional Institution</w:t>
            </w:r>
          </w:p>
        </w:tc>
        <w:tc>
          <w:tcPr>
            <w:tcW w:w="2085" w:type="pct"/>
            <w:vAlign w:val="center"/>
          </w:tcPr>
          <w:p w14:paraId="029D7A99" w14:textId="77777777" w:rsidR="000E78B2" w:rsidRPr="008D6AA8" w:rsidRDefault="000E78B2" w:rsidP="000E78B2">
            <w:pPr>
              <w:spacing w:after="0"/>
              <w:jc w:val="left"/>
              <w:cnfStyle w:val="000000000000" w:firstRow="0" w:lastRow="0" w:firstColumn="0" w:lastColumn="0" w:oddVBand="0" w:evenVBand="0" w:oddHBand="0" w:evenHBand="0" w:firstRowFirstColumn="0" w:firstRowLastColumn="0" w:lastRowFirstColumn="0" w:lastRowLastColumn="0"/>
            </w:pPr>
            <w:r w:rsidRPr="008D6AA8">
              <w:t>Malheur</w:t>
            </w:r>
          </w:p>
        </w:tc>
      </w:tr>
      <w:tr w:rsidR="000E78B2" w:rsidRPr="008D6AA8" w14:paraId="4195B32D" w14:textId="77777777" w:rsidTr="000E78B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30" w:type="pct"/>
            <w:vAlign w:val="center"/>
          </w:tcPr>
          <w:p w14:paraId="17C2B672" w14:textId="77777777" w:rsidR="000E78B2" w:rsidRPr="008D6AA8" w:rsidRDefault="000E78B2" w:rsidP="000E78B2">
            <w:pPr>
              <w:spacing w:after="0"/>
            </w:pPr>
            <w:r w:rsidRPr="008D6AA8">
              <w:t>3666</w:t>
            </w:r>
          </w:p>
        </w:tc>
        <w:tc>
          <w:tcPr>
            <w:tcW w:w="2085" w:type="pct"/>
            <w:vAlign w:val="center"/>
          </w:tcPr>
          <w:p w14:paraId="23DDEE3C" w14:textId="77777777" w:rsidR="000E78B2" w:rsidRPr="008D6AA8" w:rsidRDefault="000E78B2" w:rsidP="000E78B2">
            <w:pPr>
              <w:spacing w:after="0"/>
              <w:jc w:val="left"/>
              <w:cnfStyle w:val="000000100000" w:firstRow="0" w:lastRow="0" w:firstColumn="0" w:lastColumn="0" w:oddVBand="0" w:evenVBand="0" w:oddHBand="1" w:evenHBand="0" w:firstRowFirstColumn="0" w:firstRowLastColumn="0" w:lastRowFirstColumn="0" w:lastRowLastColumn="0"/>
            </w:pPr>
            <w:r w:rsidRPr="008D6AA8">
              <w:t>Two Rivers Correctional Institution</w:t>
            </w:r>
          </w:p>
        </w:tc>
        <w:tc>
          <w:tcPr>
            <w:tcW w:w="2085" w:type="pct"/>
            <w:vAlign w:val="center"/>
          </w:tcPr>
          <w:p w14:paraId="14093DD4" w14:textId="77777777" w:rsidR="000E78B2" w:rsidRPr="008D6AA8" w:rsidRDefault="000E78B2" w:rsidP="000E78B2">
            <w:pPr>
              <w:spacing w:after="0"/>
              <w:jc w:val="left"/>
              <w:cnfStyle w:val="000000100000" w:firstRow="0" w:lastRow="0" w:firstColumn="0" w:lastColumn="0" w:oddVBand="0" w:evenVBand="0" w:oddHBand="1" w:evenHBand="0" w:firstRowFirstColumn="0" w:firstRowLastColumn="0" w:lastRowFirstColumn="0" w:lastRowLastColumn="0"/>
            </w:pPr>
            <w:r w:rsidRPr="008D6AA8">
              <w:t>Umatilla</w:t>
            </w:r>
          </w:p>
        </w:tc>
      </w:tr>
    </w:tbl>
    <w:p w14:paraId="6875FCFF" w14:textId="77777777" w:rsidR="00C9188F" w:rsidRPr="00BF3BD2" w:rsidRDefault="00C9188F" w:rsidP="00E87588">
      <w:pPr>
        <w:jc w:val="left"/>
      </w:pPr>
      <w:r w:rsidRPr="00BF3BD2">
        <w:br w:type="page"/>
      </w:r>
    </w:p>
    <w:p w14:paraId="1177C2EB" w14:textId="5982472B" w:rsidR="00BF3BD2" w:rsidRPr="00BF3BD2" w:rsidRDefault="00BF3BD2" w:rsidP="00E87588">
      <w:pPr>
        <w:pStyle w:val="Heading1"/>
      </w:pPr>
      <w:bookmarkStart w:id="7" w:name="_Toc216770775"/>
      <w:r>
        <w:lastRenderedPageBreak/>
        <w:t xml:space="preserve">Supplement D: </w:t>
      </w:r>
      <w:r w:rsidR="00387E6E">
        <w:t xml:space="preserve">Youth </w:t>
      </w:r>
      <w:r w:rsidR="00387E6E" w:rsidRPr="00E87588">
        <w:t>Corrections</w:t>
      </w:r>
      <w:r w:rsidR="00387E6E">
        <w:t xml:space="preserve"> Education Programs (</w:t>
      </w:r>
      <w:r>
        <w:t>YCEP</w:t>
      </w:r>
      <w:r w:rsidR="00387E6E">
        <w:t>)</w:t>
      </w:r>
      <w:bookmarkEnd w:id="7"/>
    </w:p>
    <w:p w14:paraId="25E4C929" w14:textId="65F05CEE" w:rsidR="00C9188F" w:rsidRDefault="007B5690" w:rsidP="00E87588">
      <w:r w:rsidRPr="007B5690">
        <w:t xml:space="preserve">All students placed by the state in YCEP programs must have a SpEd Resident District ID number of </w:t>
      </w:r>
      <w:r w:rsidRPr="007B5690">
        <w:rPr>
          <w:b/>
        </w:rPr>
        <w:t>3477</w:t>
      </w:r>
      <w:r w:rsidRPr="007B5690">
        <w:t>.</w:t>
      </w:r>
    </w:p>
    <w:tbl>
      <w:tblPr>
        <w:tblStyle w:val="GridTable4-Accent1"/>
        <w:tblW w:w="5000" w:type="pct"/>
        <w:tblLook w:val="04A0" w:firstRow="1" w:lastRow="0" w:firstColumn="1" w:lastColumn="0" w:noHBand="0" w:noVBand="1"/>
        <w:tblDescription w:val="Youth corrections education programs list, with YCEP ID and Name, Contractor ID and Name, and County."/>
      </w:tblPr>
      <w:tblGrid>
        <w:gridCol w:w="1172"/>
        <w:gridCol w:w="2755"/>
        <w:gridCol w:w="1617"/>
        <w:gridCol w:w="3388"/>
        <w:gridCol w:w="1138"/>
      </w:tblGrid>
      <w:tr w:rsidR="000E78B2" w:rsidRPr="00C9188F" w14:paraId="163E6F5D" w14:textId="77777777" w:rsidTr="008F1044">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582" w:type="pct"/>
            <w:shd w:val="clear" w:color="auto" w:fill="1F497D" w:themeFill="text2"/>
            <w:vAlign w:val="center"/>
          </w:tcPr>
          <w:p w14:paraId="5505E90F" w14:textId="74054D65" w:rsidR="000E78B2" w:rsidRPr="00C9188F" w:rsidRDefault="00A06EF3" w:rsidP="000E78B2">
            <w:pPr>
              <w:spacing w:after="0"/>
            </w:pPr>
            <w:r>
              <w:t>Institution</w:t>
            </w:r>
            <w:r w:rsidRPr="008D6AA8">
              <w:t xml:space="preserve"> </w:t>
            </w:r>
            <w:r w:rsidR="000E78B2">
              <w:t>ID</w:t>
            </w:r>
          </w:p>
        </w:tc>
        <w:tc>
          <w:tcPr>
            <w:tcW w:w="1368" w:type="pct"/>
            <w:shd w:val="clear" w:color="auto" w:fill="1F497D" w:themeFill="text2"/>
            <w:vAlign w:val="center"/>
          </w:tcPr>
          <w:p w14:paraId="5ECAC302" w14:textId="2C62462E" w:rsidR="000E78B2" w:rsidRPr="00C9188F" w:rsidRDefault="00A06EF3" w:rsidP="000E78B2">
            <w:pPr>
              <w:spacing w:after="0"/>
              <w:cnfStyle w:val="100000000000" w:firstRow="1" w:lastRow="0" w:firstColumn="0" w:lastColumn="0" w:oddVBand="0" w:evenVBand="0" w:oddHBand="0" w:evenHBand="0" w:firstRowFirstColumn="0" w:firstRowLastColumn="0" w:lastRowFirstColumn="0" w:lastRowLastColumn="0"/>
            </w:pPr>
            <w:r>
              <w:t>Program</w:t>
            </w:r>
            <w:r w:rsidR="000E78B2" w:rsidRPr="00C9188F">
              <w:t xml:space="preserve"> Name</w:t>
            </w:r>
          </w:p>
        </w:tc>
        <w:tc>
          <w:tcPr>
            <w:tcW w:w="803" w:type="pct"/>
            <w:shd w:val="clear" w:color="auto" w:fill="1F497D" w:themeFill="text2"/>
            <w:vAlign w:val="center"/>
          </w:tcPr>
          <w:p w14:paraId="23A80669" w14:textId="77777777" w:rsidR="000E78B2" w:rsidRPr="00C9188F" w:rsidRDefault="000E78B2" w:rsidP="000E78B2">
            <w:pPr>
              <w:spacing w:after="0"/>
              <w:cnfStyle w:val="100000000000" w:firstRow="1" w:lastRow="0" w:firstColumn="0" w:lastColumn="0" w:oddVBand="0" w:evenVBand="0" w:oddHBand="0" w:evenHBand="0" w:firstRowFirstColumn="0" w:firstRowLastColumn="0" w:lastRowFirstColumn="0" w:lastRowLastColumn="0"/>
            </w:pPr>
            <w:r w:rsidRPr="00C9188F">
              <w:t>Contractor ID</w:t>
            </w:r>
          </w:p>
        </w:tc>
        <w:tc>
          <w:tcPr>
            <w:tcW w:w="1682" w:type="pct"/>
            <w:shd w:val="clear" w:color="auto" w:fill="1F497D" w:themeFill="text2"/>
            <w:vAlign w:val="center"/>
          </w:tcPr>
          <w:p w14:paraId="000AA617" w14:textId="61274A95" w:rsidR="000E78B2" w:rsidRPr="00C9188F" w:rsidRDefault="000E78B2" w:rsidP="00A06EF3">
            <w:pPr>
              <w:spacing w:after="0"/>
              <w:cnfStyle w:val="100000000000" w:firstRow="1" w:lastRow="0" w:firstColumn="0" w:lastColumn="0" w:oddVBand="0" w:evenVBand="0" w:oddHBand="0" w:evenHBand="0" w:firstRowFirstColumn="0" w:firstRowLastColumn="0" w:lastRowFirstColumn="0" w:lastRowLastColumn="0"/>
            </w:pPr>
            <w:r w:rsidRPr="00C9188F">
              <w:t>Contractor Name</w:t>
            </w:r>
          </w:p>
        </w:tc>
        <w:tc>
          <w:tcPr>
            <w:tcW w:w="565" w:type="pct"/>
            <w:shd w:val="clear" w:color="auto" w:fill="1F497D" w:themeFill="text2"/>
            <w:vAlign w:val="center"/>
          </w:tcPr>
          <w:p w14:paraId="33927FD2" w14:textId="77777777" w:rsidR="000E78B2" w:rsidRPr="00C9188F" w:rsidRDefault="000E78B2" w:rsidP="000E78B2">
            <w:pPr>
              <w:spacing w:after="0"/>
              <w:cnfStyle w:val="100000000000" w:firstRow="1" w:lastRow="0" w:firstColumn="0" w:lastColumn="0" w:oddVBand="0" w:evenVBand="0" w:oddHBand="0" w:evenHBand="0" w:firstRowFirstColumn="0" w:firstRowLastColumn="0" w:lastRowFirstColumn="0" w:lastRowLastColumn="0"/>
            </w:pPr>
            <w:r w:rsidRPr="00C9188F">
              <w:t>County</w:t>
            </w:r>
          </w:p>
        </w:tc>
      </w:tr>
      <w:tr w:rsidR="000E78B2" w:rsidRPr="00C9188F" w14:paraId="374AADF4" w14:textId="77777777" w:rsidTr="00E8758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82" w:type="pct"/>
            <w:vAlign w:val="center"/>
          </w:tcPr>
          <w:p w14:paraId="7442FC41" w14:textId="77777777" w:rsidR="000E78B2" w:rsidRPr="00C9188F" w:rsidRDefault="000E78B2" w:rsidP="000E78B2">
            <w:pPr>
              <w:spacing w:after="0"/>
              <w:rPr>
                <w:sz w:val="20"/>
              </w:rPr>
            </w:pPr>
            <w:r w:rsidRPr="00C9188F">
              <w:rPr>
                <w:sz w:val="20"/>
              </w:rPr>
              <w:t>2258</w:t>
            </w:r>
          </w:p>
        </w:tc>
        <w:tc>
          <w:tcPr>
            <w:tcW w:w="1368" w:type="pct"/>
            <w:vAlign w:val="center"/>
          </w:tcPr>
          <w:p w14:paraId="48D42FAA" w14:textId="77777777" w:rsidR="000E78B2" w:rsidRPr="00C9188F" w:rsidRDefault="000E78B2" w:rsidP="000E78B2">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C9188F">
              <w:rPr>
                <w:sz w:val="20"/>
              </w:rPr>
              <w:t>Monroe School</w:t>
            </w:r>
          </w:p>
        </w:tc>
        <w:tc>
          <w:tcPr>
            <w:tcW w:w="803" w:type="pct"/>
            <w:vAlign w:val="center"/>
          </w:tcPr>
          <w:p w14:paraId="0F3575E3" w14:textId="77777777" w:rsidR="000E78B2" w:rsidRPr="00C9188F" w:rsidRDefault="000E78B2" w:rsidP="000E78B2">
            <w:pPr>
              <w:spacing w:after="0"/>
              <w:cnfStyle w:val="000000100000" w:firstRow="0" w:lastRow="0" w:firstColumn="0" w:lastColumn="0" w:oddVBand="0" w:evenVBand="0" w:oddHBand="1" w:evenHBand="0" w:firstRowFirstColumn="0" w:firstRowLastColumn="0" w:lastRowFirstColumn="0" w:lastRowLastColumn="0"/>
              <w:rPr>
                <w:sz w:val="20"/>
              </w:rPr>
            </w:pPr>
            <w:r w:rsidRPr="00C9188F">
              <w:rPr>
                <w:sz w:val="20"/>
              </w:rPr>
              <w:t>2014</w:t>
            </w:r>
          </w:p>
        </w:tc>
        <w:tc>
          <w:tcPr>
            <w:tcW w:w="1682" w:type="pct"/>
            <w:vAlign w:val="center"/>
          </w:tcPr>
          <w:p w14:paraId="10F832E0" w14:textId="77777777" w:rsidR="000E78B2" w:rsidRPr="00C9188F" w:rsidRDefault="000E78B2" w:rsidP="000E78B2">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C9188F">
              <w:rPr>
                <w:sz w:val="20"/>
              </w:rPr>
              <w:t>Harney County SD 3</w:t>
            </w:r>
          </w:p>
        </w:tc>
        <w:tc>
          <w:tcPr>
            <w:tcW w:w="565" w:type="pct"/>
            <w:vAlign w:val="center"/>
          </w:tcPr>
          <w:p w14:paraId="1CC471B3" w14:textId="77777777" w:rsidR="000E78B2" w:rsidRPr="00C9188F" w:rsidRDefault="000E78B2" w:rsidP="000E78B2">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C9188F">
              <w:rPr>
                <w:sz w:val="20"/>
              </w:rPr>
              <w:t>Harney</w:t>
            </w:r>
          </w:p>
        </w:tc>
      </w:tr>
      <w:tr w:rsidR="000E78B2" w:rsidRPr="00046497" w14:paraId="3DDCA042" w14:textId="77777777" w:rsidTr="00E87588">
        <w:tc>
          <w:tcPr>
            <w:cnfStyle w:val="001000000000" w:firstRow="0" w:lastRow="0" w:firstColumn="1" w:lastColumn="0" w:oddVBand="0" w:evenVBand="0" w:oddHBand="0" w:evenHBand="0" w:firstRowFirstColumn="0" w:firstRowLastColumn="0" w:lastRowFirstColumn="0" w:lastRowLastColumn="0"/>
            <w:tcW w:w="582" w:type="pct"/>
            <w:vAlign w:val="center"/>
          </w:tcPr>
          <w:p w14:paraId="47003FE2" w14:textId="77777777" w:rsidR="000E78B2" w:rsidRPr="00046497" w:rsidRDefault="000E78B2" w:rsidP="000E78B2">
            <w:pPr>
              <w:spacing w:after="0"/>
              <w:rPr>
                <w:sz w:val="20"/>
              </w:rPr>
            </w:pPr>
            <w:r w:rsidRPr="00046497">
              <w:rPr>
                <w:sz w:val="20"/>
              </w:rPr>
              <w:t>2260</w:t>
            </w:r>
          </w:p>
        </w:tc>
        <w:tc>
          <w:tcPr>
            <w:tcW w:w="1368" w:type="pct"/>
            <w:vAlign w:val="center"/>
          </w:tcPr>
          <w:p w14:paraId="6F9F9D8F" w14:textId="77777777" w:rsidR="000E78B2" w:rsidRPr="00046497" w:rsidRDefault="000E78B2" w:rsidP="000E78B2">
            <w:pPr>
              <w:spacing w:after="0"/>
              <w:jc w:val="left"/>
              <w:cnfStyle w:val="000000000000" w:firstRow="0" w:lastRow="0" w:firstColumn="0" w:lastColumn="0" w:oddVBand="0" w:evenVBand="0" w:oddHBand="0" w:evenHBand="0" w:firstRowFirstColumn="0" w:firstRowLastColumn="0" w:lastRowFirstColumn="0" w:lastRowLastColumn="0"/>
              <w:rPr>
                <w:sz w:val="20"/>
              </w:rPr>
            </w:pPr>
            <w:r w:rsidRPr="00046497">
              <w:rPr>
                <w:sz w:val="20"/>
              </w:rPr>
              <w:t>New Bridge High School</w:t>
            </w:r>
          </w:p>
        </w:tc>
        <w:tc>
          <w:tcPr>
            <w:tcW w:w="803" w:type="pct"/>
            <w:vAlign w:val="center"/>
          </w:tcPr>
          <w:p w14:paraId="596C7CB2" w14:textId="09B56857" w:rsidR="000E78B2" w:rsidRPr="00046497" w:rsidRDefault="00BE5DF6" w:rsidP="000E78B2">
            <w:pPr>
              <w:spacing w:after="0"/>
              <w:cnfStyle w:val="000000000000" w:firstRow="0" w:lastRow="0" w:firstColumn="0" w:lastColumn="0" w:oddVBand="0" w:evenVBand="0" w:oddHBand="0" w:evenHBand="0" w:firstRowFirstColumn="0" w:firstRowLastColumn="0" w:lastRowFirstColumn="0" w:lastRowLastColumn="0"/>
              <w:rPr>
                <w:sz w:val="20"/>
              </w:rPr>
            </w:pPr>
            <w:r w:rsidRPr="00046497">
              <w:rPr>
                <w:sz w:val="20"/>
              </w:rPr>
              <w:t>2054</w:t>
            </w:r>
          </w:p>
        </w:tc>
        <w:tc>
          <w:tcPr>
            <w:tcW w:w="1682" w:type="pct"/>
            <w:vAlign w:val="center"/>
          </w:tcPr>
          <w:p w14:paraId="31F89B59" w14:textId="254F5E3B" w:rsidR="000E78B2" w:rsidRPr="00046497" w:rsidRDefault="00BE5DF6" w:rsidP="000E78B2">
            <w:pPr>
              <w:spacing w:after="0"/>
              <w:jc w:val="left"/>
              <w:cnfStyle w:val="000000000000" w:firstRow="0" w:lastRow="0" w:firstColumn="0" w:lastColumn="0" w:oddVBand="0" w:evenVBand="0" w:oddHBand="0" w:evenHBand="0" w:firstRowFirstColumn="0" w:firstRowLastColumn="0" w:lastRowFirstColumn="0" w:lastRowLastColumn="0"/>
              <w:rPr>
                <w:sz w:val="20"/>
              </w:rPr>
            </w:pPr>
            <w:r w:rsidRPr="00046497">
              <w:rPr>
                <w:sz w:val="20"/>
              </w:rPr>
              <w:t>Grants Pass SD 7</w:t>
            </w:r>
          </w:p>
        </w:tc>
        <w:tc>
          <w:tcPr>
            <w:tcW w:w="565" w:type="pct"/>
            <w:vAlign w:val="center"/>
          </w:tcPr>
          <w:p w14:paraId="296C6147" w14:textId="77777777" w:rsidR="000E78B2" w:rsidRPr="00046497" w:rsidRDefault="000E78B2" w:rsidP="000E78B2">
            <w:pPr>
              <w:spacing w:after="0"/>
              <w:jc w:val="left"/>
              <w:cnfStyle w:val="000000000000" w:firstRow="0" w:lastRow="0" w:firstColumn="0" w:lastColumn="0" w:oddVBand="0" w:evenVBand="0" w:oddHBand="0" w:evenHBand="0" w:firstRowFirstColumn="0" w:firstRowLastColumn="0" w:lastRowFirstColumn="0" w:lastRowLastColumn="0"/>
              <w:rPr>
                <w:sz w:val="20"/>
              </w:rPr>
            </w:pPr>
            <w:r w:rsidRPr="00046497">
              <w:rPr>
                <w:sz w:val="20"/>
              </w:rPr>
              <w:t>Josephine</w:t>
            </w:r>
          </w:p>
        </w:tc>
      </w:tr>
      <w:tr w:rsidR="000E78B2" w:rsidRPr="00C9188F" w14:paraId="5FA6ABB2" w14:textId="77777777" w:rsidTr="00E8758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82" w:type="pct"/>
            <w:vAlign w:val="center"/>
          </w:tcPr>
          <w:p w14:paraId="53FCD80C" w14:textId="77777777" w:rsidR="000E78B2" w:rsidRPr="00C9188F" w:rsidRDefault="000E78B2" w:rsidP="000E78B2">
            <w:pPr>
              <w:spacing w:after="0"/>
              <w:rPr>
                <w:sz w:val="20"/>
              </w:rPr>
            </w:pPr>
            <w:r w:rsidRPr="00C9188F">
              <w:rPr>
                <w:sz w:val="20"/>
              </w:rPr>
              <w:t>2387</w:t>
            </w:r>
          </w:p>
        </w:tc>
        <w:tc>
          <w:tcPr>
            <w:tcW w:w="1368" w:type="pct"/>
            <w:vAlign w:val="center"/>
          </w:tcPr>
          <w:p w14:paraId="25F9168F" w14:textId="77777777" w:rsidR="000E78B2" w:rsidRPr="00C9188F" w:rsidRDefault="000E78B2" w:rsidP="000E78B2">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C9188F">
              <w:rPr>
                <w:sz w:val="20"/>
              </w:rPr>
              <w:t>Ocean Dunes High School</w:t>
            </w:r>
          </w:p>
        </w:tc>
        <w:tc>
          <w:tcPr>
            <w:tcW w:w="803" w:type="pct"/>
            <w:vAlign w:val="center"/>
          </w:tcPr>
          <w:p w14:paraId="5FE32964" w14:textId="77777777" w:rsidR="000E78B2" w:rsidRPr="00C9188F" w:rsidRDefault="000E78B2" w:rsidP="000E78B2">
            <w:pPr>
              <w:spacing w:after="0"/>
              <w:cnfStyle w:val="000000100000" w:firstRow="0" w:lastRow="0" w:firstColumn="0" w:lastColumn="0" w:oddVBand="0" w:evenVBand="0" w:oddHBand="1" w:evenHBand="0" w:firstRowFirstColumn="0" w:firstRowLastColumn="0" w:lastRowFirstColumn="0" w:lastRowLastColumn="0"/>
              <w:rPr>
                <w:sz w:val="20"/>
              </w:rPr>
            </w:pPr>
            <w:r w:rsidRPr="00C9188F">
              <w:rPr>
                <w:sz w:val="20"/>
              </w:rPr>
              <w:t>2148</w:t>
            </w:r>
          </w:p>
        </w:tc>
        <w:tc>
          <w:tcPr>
            <w:tcW w:w="1682" w:type="pct"/>
            <w:vAlign w:val="center"/>
          </w:tcPr>
          <w:p w14:paraId="28B7B912" w14:textId="77777777" w:rsidR="000E78B2" w:rsidRPr="00C9188F" w:rsidRDefault="000E78B2" w:rsidP="000E78B2">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C9188F">
              <w:rPr>
                <w:sz w:val="20"/>
              </w:rPr>
              <w:t>Multnomah ESD</w:t>
            </w:r>
          </w:p>
        </w:tc>
        <w:tc>
          <w:tcPr>
            <w:tcW w:w="565" w:type="pct"/>
            <w:vAlign w:val="center"/>
          </w:tcPr>
          <w:p w14:paraId="2B43B5EA" w14:textId="77777777" w:rsidR="000E78B2" w:rsidRPr="00C9188F" w:rsidRDefault="000E78B2" w:rsidP="000E78B2">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C9188F">
              <w:rPr>
                <w:sz w:val="20"/>
              </w:rPr>
              <w:t>Lane</w:t>
            </w:r>
          </w:p>
        </w:tc>
      </w:tr>
      <w:tr w:rsidR="000E78B2" w:rsidRPr="00C9188F" w14:paraId="2C4DA021" w14:textId="77777777" w:rsidTr="00E87588">
        <w:tc>
          <w:tcPr>
            <w:cnfStyle w:val="001000000000" w:firstRow="0" w:lastRow="0" w:firstColumn="1" w:lastColumn="0" w:oddVBand="0" w:evenVBand="0" w:oddHBand="0" w:evenHBand="0" w:firstRowFirstColumn="0" w:firstRowLastColumn="0" w:lastRowFirstColumn="0" w:lastRowLastColumn="0"/>
            <w:tcW w:w="582" w:type="pct"/>
            <w:vAlign w:val="center"/>
          </w:tcPr>
          <w:p w14:paraId="1815B5C4" w14:textId="77777777" w:rsidR="000E78B2" w:rsidRPr="00C9188F" w:rsidRDefault="000E78B2" w:rsidP="000E78B2">
            <w:pPr>
              <w:spacing w:after="0"/>
              <w:rPr>
                <w:sz w:val="20"/>
              </w:rPr>
            </w:pPr>
            <w:r w:rsidRPr="00C9188F">
              <w:rPr>
                <w:sz w:val="20"/>
              </w:rPr>
              <w:t>2386</w:t>
            </w:r>
          </w:p>
        </w:tc>
        <w:tc>
          <w:tcPr>
            <w:tcW w:w="1368" w:type="pct"/>
            <w:vAlign w:val="center"/>
          </w:tcPr>
          <w:p w14:paraId="13EADB79" w14:textId="0AEB78DA" w:rsidR="000E78B2" w:rsidRPr="00C9188F" w:rsidRDefault="004D6503" w:rsidP="000E78B2">
            <w:pPr>
              <w:spacing w:after="0"/>
              <w:jc w:val="left"/>
              <w:cnfStyle w:val="000000000000" w:firstRow="0" w:lastRow="0" w:firstColumn="0" w:lastColumn="0" w:oddVBand="0" w:evenVBand="0" w:oddHBand="0" w:evenHBand="0" w:firstRowFirstColumn="0" w:firstRowLastColumn="0" w:lastRowFirstColumn="0" w:lastRowLastColumn="0"/>
              <w:rPr>
                <w:sz w:val="20"/>
              </w:rPr>
            </w:pPr>
            <w:r>
              <w:rPr>
                <w:sz w:val="20"/>
              </w:rPr>
              <w:t>RiverB</w:t>
            </w:r>
            <w:r w:rsidR="000E78B2" w:rsidRPr="00C9188F">
              <w:rPr>
                <w:sz w:val="20"/>
              </w:rPr>
              <w:t>end High School</w:t>
            </w:r>
          </w:p>
        </w:tc>
        <w:tc>
          <w:tcPr>
            <w:tcW w:w="803" w:type="pct"/>
            <w:vAlign w:val="center"/>
          </w:tcPr>
          <w:p w14:paraId="33F27E6F" w14:textId="77777777" w:rsidR="000E78B2" w:rsidRPr="00C9188F" w:rsidRDefault="000E78B2" w:rsidP="000E78B2">
            <w:pPr>
              <w:spacing w:after="0"/>
              <w:cnfStyle w:val="000000000000" w:firstRow="0" w:lastRow="0" w:firstColumn="0" w:lastColumn="0" w:oddVBand="0" w:evenVBand="0" w:oddHBand="0" w:evenHBand="0" w:firstRowFirstColumn="0" w:firstRowLastColumn="0" w:lastRowFirstColumn="0" w:lastRowLastColumn="0"/>
              <w:rPr>
                <w:sz w:val="20"/>
              </w:rPr>
            </w:pPr>
            <w:r w:rsidRPr="00C9188F">
              <w:rPr>
                <w:sz w:val="20"/>
              </w:rPr>
              <w:t>2200</w:t>
            </w:r>
          </w:p>
        </w:tc>
        <w:tc>
          <w:tcPr>
            <w:tcW w:w="1682" w:type="pct"/>
            <w:vAlign w:val="center"/>
          </w:tcPr>
          <w:p w14:paraId="78E93B1E" w14:textId="77777777" w:rsidR="000E78B2" w:rsidRPr="00C9188F" w:rsidRDefault="000E78B2" w:rsidP="000E78B2">
            <w:pPr>
              <w:spacing w:after="0"/>
              <w:jc w:val="left"/>
              <w:cnfStyle w:val="000000000000" w:firstRow="0" w:lastRow="0" w:firstColumn="0" w:lastColumn="0" w:oddVBand="0" w:evenVBand="0" w:oddHBand="0" w:evenHBand="0" w:firstRowFirstColumn="0" w:firstRowLastColumn="0" w:lastRowFirstColumn="0" w:lastRowLastColumn="0"/>
              <w:rPr>
                <w:sz w:val="20"/>
              </w:rPr>
            </w:pPr>
            <w:r w:rsidRPr="00C9188F">
              <w:rPr>
                <w:sz w:val="20"/>
              </w:rPr>
              <w:t>InterMountain ESD</w:t>
            </w:r>
          </w:p>
        </w:tc>
        <w:tc>
          <w:tcPr>
            <w:tcW w:w="565" w:type="pct"/>
            <w:vAlign w:val="center"/>
          </w:tcPr>
          <w:p w14:paraId="268DE317" w14:textId="77777777" w:rsidR="000E78B2" w:rsidRPr="00C9188F" w:rsidRDefault="000E78B2" w:rsidP="000E78B2">
            <w:pPr>
              <w:spacing w:after="0"/>
              <w:jc w:val="left"/>
              <w:cnfStyle w:val="000000000000" w:firstRow="0" w:lastRow="0" w:firstColumn="0" w:lastColumn="0" w:oddVBand="0" w:evenVBand="0" w:oddHBand="0" w:evenHBand="0" w:firstRowFirstColumn="0" w:firstRowLastColumn="0" w:lastRowFirstColumn="0" w:lastRowLastColumn="0"/>
              <w:rPr>
                <w:sz w:val="20"/>
              </w:rPr>
            </w:pPr>
            <w:r w:rsidRPr="00C9188F">
              <w:rPr>
                <w:sz w:val="20"/>
              </w:rPr>
              <w:t>Union</w:t>
            </w:r>
          </w:p>
        </w:tc>
      </w:tr>
      <w:tr w:rsidR="000E78B2" w:rsidRPr="00C9188F" w14:paraId="6D0E6FD7" w14:textId="77777777" w:rsidTr="00E8758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82" w:type="pct"/>
            <w:vAlign w:val="center"/>
          </w:tcPr>
          <w:p w14:paraId="3904E35C" w14:textId="77777777" w:rsidR="000E78B2" w:rsidRPr="00C9188F" w:rsidRDefault="000E78B2" w:rsidP="000E78B2">
            <w:pPr>
              <w:spacing w:after="0"/>
              <w:rPr>
                <w:sz w:val="20"/>
              </w:rPr>
            </w:pPr>
            <w:r w:rsidRPr="00C9188F">
              <w:rPr>
                <w:sz w:val="20"/>
              </w:rPr>
              <w:t>2388</w:t>
            </w:r>
          </w:p>
        </w:tc>
        <w:tc>
          <w:tcPr>
            <w:tcW w:w="1368" w:type="pct"/>
            <w:vAlign w:val="center"/>
          </w:tcPr>
          <w:p w14:paraId="0B93244E" w14:textId="77777777" w:rsidR="000E78B2" w:rsidRPr="00C9188F" w:rsidRDefault="000E78B2" w:rsidP="000E78B2">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C9188F">
              <w:rPr>
                <w:sz w:val="20"/>
              </w:rPr>
              <w:t>Riverside High School</w:t>
            </w:r>
          </w:p>
        </w:tc>
        <w:tc>
          <w:tcPr>
            <w:tcW w:w="803" w:type="pct"/>
            <w:vAlign w:val="center"/>
          </w:tcPr>
          <w:p w14:paraId="26E47CAF" w14:textId="77777777" w:rsidR="000E78B2" w:rsidRPr="00C9188F" w:rsidRDefault="000E78B2" w:rsidP="000E78B2">
            <w:pPr>
              <w:spacing w:after="0"/>
              <w:cnfStyle w:val="000000100000" w:firstRow="0" w:lastRow="0" w:firstColumn="0" w:lastColumn="0" w:oddVBand="0" w:evenVBand="0" w:oddHBand="1" w:evenHBand="0" w:firstRowFirstColumn="0" w:firstRowLastColumn="0" w:lastRowFirstColumn="0" w:lastRowLastColumn="0"/>
              <w:rPr>
                <w:sz w:val="20"/>
              </w:rPr>
            </w:pPr>
            <w:r w:rsidRPr="00C9188F">
              <w:rPr>
                <w:sz w:val="20"/>
              </w:rPr>
              <w:t>2148</w:t>
            </w:r>
          </w:p>
        </w:tc>
        <w:tc>
          <w:tcPr>
            <w:tcW w:w="1682" w:type="pct"/>
            <w:vAlign w:val="center"/>
          </w:tcPr>
          <w:p w14:paraId="26900FD4" w14:textId="77777777" w:rsidR="000E78B2" w:rsidRPr="00C9188F" w:rsidRDefault="000E78B2" w:rsidP="000E78B2">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C9188F">
              <w:rPr>
                <w:sz w:val="20"/>
              </w:rPr>
              <w:t>Multnomah ESD</w:t>
            </w:r>
          </w:p>
        </w:tc>
        <w:tc>
          <w:tcPr>
            <w:tcW w:w="565" w:type="pct"/>
            <w:vAlign w:val="center"/>
          </w:tcPr>
          <w:p w14:paraId="7FBC1213" w14:textId="77777777" w:rsidR="000E78B2" w:rsidRPr="00C9188F" w:rsidRDefault="000E78B2" w:rsidP="000E78B2">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C9188F">
              <w:rPr>
                <w:sz w:val="20"/>
              </w:rPr>
              <w:t>Linn</w:t>
            </w:r>
          </w:p>
        </w:tc>
      </w:tr>
      <w:tr w:rsidR="000E78B2" w:rsidRPr="00C9188F" w14:paraId="0E965A6B" w14:textId="77777777" w:rsidTr="00E87588">
        <w:tc>
          <w:tcPr>
            <w:cnfStyle w:val="001000000000" w:firstRow="0" w:lastRow="0" w:firstColumn="1" w:lastColumn="0" w:oddVBand="0" w:evenVBand="0" w:oddHBand="0" w:evenHBand="0" w:firstRowFirstColumn="0" w:firstRowLastColumn="0" w:lastRowFirstColumn="0" w:lastRowLastColumn="0"/>
            <w:tcW w:w="582" w:type="pct"/>
            <w:vAlign w:val="center"/>
          </w:tcPr>
          <w:p w14:paraId="5DE57E92" w14:textId="77777777" w:rsidR="000E78B2" w:rsidRPr="00C9188F" w:rsidRDefault="000E78B2" w:rsidP="000E78B2">
            <w:pPr>
              <w:spacing w:after="0"/>
              <w:rPr>
                <w:sz w:val="20"/>
              </w:rPr>
            </w:pPr>
            <w:r w:rsidRPr="00C9188F">
              <w:rPr>
                <w:sz w:val="20"/>
              </w:rPr>
              <w:t>4609</w:t>
            </w:r>
          </w:p>
        </w:tc>
        <w:tc>
          <w:tcPr>
            <w:tcW w:w="1368" w:type="pct"/>
            <w:vAlign w:val="center"/>
          </w:tcPr>
          <w:p w14:paraId="48357D6E" w14:textId="77777777" w:rsidR="000E78B2" w:rsidRPr="00C9188F" w:rsidRDefault="000E78B2" w:rsidP="000E78B2">
            <w:pPr>
              <w:spacing w:after="0"/>
              <w:jc w:val="left"/>
              <w:cnfStyle w:val="000000000000" w:firstRow="0" w:lastRow="0" w:firstColumn="0" w:lastColumn="0" w:oddVBand="0" w:evenVBand="0" w:oddHBand="0" w:evenHBand="0" w:firstRowFirstColumn="0" w:firstRowLastColumn="0" w:lastRowFirstColumn="0" w:lastRowLastColumn="0"/>
              <w:rPr>
                <w:sz w:val="20"/>
              </w:rPr>
            </w:pPr>
            <w:r w:rsidRPr="00C9188F">
              <w:rPr>
                <w:sz w:val="20"/>
              </w:rPr>
              <w:t>Three Lakes High School</w:t>
            </w:r>
          </w:p>
        </w:tc>
        <w:tc>
          <w:tcPr>
            <w:tcW w:w="803" w:type="pct"/>
            <w:vAlign w:val="center"/>
          </w:tcPr>
          <w:p w14:paraId="4719CF5C" w14:textId="77777777" w:rsidR="000E78B2" w:rsidRPr="00C9188F" w:rsidRDefault="000E78B2" w:rsidP="000E78B2">
            <w:pPr>
              <w:spacing w:after="0"/>
              <w:cnfStyle w:val="000000000000" w:firstRow="0" w:lastRow="0" w:firstColumn="0" w:lastColumn="0" w:oddVBand="0" w:evenVBand="0" w:oddHBand="0" w:evenHBand="0" w:firstRowFirstColumn="0" w:firstRowLastColumn="0" w:lastRowFirstColumn="0" w:lastRowLastColumn="0"/>
              <w:rPr>
                <w:sz w:val="20"/>
              </w:rPr>
            </w:pPr>
            <w:r w:rsidRPr="00C9188F">
              <w:rPr>
                <w:sz w:val="20"/>
              </w:rPr>
              <w:t>2148</w:t>
            </w:r>
          </w:p>
        </w:tc>
        <w:tc>
          <w:tcPr>
            <w:tcW w:w="1682" w:type="pct"/>
            <w:vAlign w:val="center"/>
          </w:tcPr>
          <w:p w14:paraId="4434D390" w14:textId="77777777" w:rsidR="000E78B2" w:rsidRPr="00C9188F" w:rsidRDefault="000E78B2" w:rsidP="000E78B2">
            <w:pPr>
              <w:spacing w:after="0"/>
              <w:jc w:val="left"/>
              <w:cnfStyle w:val="000000000000" w:firstRow="0" w:lastRow="0" w:firstColumn="0" w:lastColumn="0" w:oddVBand="0" w:evenVBand="0" w:oddHBand="0" w:evenHBand="0" w:firstRowFirstColumn="0" w:firstRowLastColumn="0" w:lastRowFirstColumn="0" w:lastRowLastColumn="0"/>
              <w:rPr>
                <w:sz w:val="20"/>
              </w:rPr>
            </w:pPr>
            <w:r w:rsidRPr="00C9188F">
              <w:rPr>
                <w:sz w:val="20"/>
              </w:rPr>
              <w:t>Multnomah ESD</w:t>
            </w:r>
          </w:p>
        </w:tc>
        <w:tc>
          <w:tcPr>
            <w:tcW w:w="565" w:type="pct"/>
            <w:vAlign w:val="center"/>
          </w:tcPr>
          <w:p w14:paraId="39A51EAB" w14:textId="77777777" w:rsidR="000E78B2" w:rsidRPr="00C9188F" w:rsidRDefault="000E78B2" w:rsidP="000E78B2">
            <w:pPr>
              <w:spacing w:after="0"/>
              <w:jc w:val="left"/>
              <w:cnfStyle w:val="000000000000" w:firstRow="0" w:lastRow="0" w:firstColumn="0" w:lastColumn="0" w:oddVBand="0" w:evenVBand="0" w:oddHBand="0" w:evenHBand="0" w:firstRowFirstColumn="0" w:firstRowLastColumn="0" w:lastRowFirstColumn="0" w:lastRowLastColumn="0"/>
              <w:rPr>
                <w:sz w:val="20"/>
              </w:rPr>
            </w:pPr>
            <w:r w:rsidRPr="00C9188F">
              <w:rPr>
                <w:sz w:val="20"/>
              </w:rPr>
              <w:t>Linn</w:t>
            </w:r>
          </w:p>
        </w:tc>
      </w:tr>
      <w:tr w:rsidR="000E78B2" w:rsidRPr="00C9188F" w14:paraId="1548BBD8" w14:textId="77777777" w:rsidTr="00E8758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82" w:type="pct"/>
            <w:vAlign w:val="center"/>
          </w:tcPr>
          <w:p w14:paraId="39177B9C" w14:textId="77777777" w:rsidR="000E78B2" w:rsidRPr="00C9188F" w:rsidRDefault="000E78B2" w:rsidP="000E78B2">
            <w:pPr>
              <w:spacing w:after="0"/>
              <w:rPr>
                <w:sz w:val="20"/>
              </w:rPr>
            </w:pPr>
            <w:r w:rsidRPr="00C9188F">
              <w:rPr>
                <w:sz w:val="20"/>
              </w:rPr>
              <w:t>4588</w:t>
            </w:r>
          </w:p>
        </w:tc>
        <w:tc>
          <w:tcPr>
            <w:tcW w:w="1368" w:type="pct"/>
            <w:vAlign w:val="center"/>
          </w:tcPr>
          <w:p w14:paraId="54EDE71D" w14:textId="77777777" w:rsidR="000E78B2" w:rsidRPr="00C9188F" w:rsidRDefault="000E78B2" w:rsidP="000E78B2">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C9188F">
              <w:rPr>
                <w:sz w:val="20"/>
              </w:rPr>
              <w:t>Trask River High School</w:t>
            </w:r>
          </w:p>
        </w:tc>
        <w:tc>
          <w:tcPr>
            <w:tcW w:w="803" w:type="pct"/>
            <w:vAlign w:val="center"/>
          </w:tcPr>
          <w:p w14:paraId="45C81C66" w14:textId="77777777" w:rsidR="000E78B2" w:rsidRPr="00C9188F" w:rsidRDefault="000E78B2" w:rsidP="000E78B2">
            <w:pPr>
              <w:spacing w:after="0"/>
              <w:cnfStyle w:val="000000100000" w:firstRow="0" w:lastRow="0" w:firstColumn="0" w:lastColumn="0" w:oddVBand="0" w:evenVBand="0" w:oddHBand="1" w:evenHBand="0" w:firstRowFirstColumn="0" w:firstRowLastColumn="0" w:lastRowFirstColumn="0" w:lastRowLastColumn="0"/>
              <w:rPr>
                <w:sz w:val="20"/>
              </w:rPr>
            </w:pPr>
            <w:r w:rsidRPr="00C9188F">
              <w:rPr>
                <w:sz w:val="20"/>
              </w:rPr>
              <w:t>2197</w:t>
            </w:r>
          </w:p>
        </w:tc>
        <w:tc>
          <w:tcPr>
            <w:tcW w:w="1682" w:type="pct"/>
            <w:vAlign w:val="center"/>
          </w:tcPr>
          <w:p w14:paraId="28F65F3B" w14:textId="77777777" w:rsidR="000E78B2" w:rsidRPr="00C9188F" w:rsidRDefault="000E78B2" w:rsidP="000E78B2">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C9188F">
              <w:rPr>
                <w:sz w:val="20"/>
              </w:rPr>
              <w:t>Tillamook SD 9</w:t>
            </w:r>
          </w:p>
        </w:tc>
        <w:tc>
          <w:tcPr>
            <w:tcW w:w="565" w:type="pct"/>
            <w:vAlign w:val="center"/>
          </w:tcPr>
          <w:p w14:paraId="0EB01CAC" w14:textId="77777777" w:rsidR="000E78B2" w:rsidRPr="00C9188F" w:rsidRDefault="000E78B2" w:rsidP="000E78B2">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C9188F">
              <w:rPr>
                <w:sz w:val="20"/>
              </w:rPr>
              <w:t>Tillamook</w:t>
            </w:r>
          </w:p>
        </w:tc>
      </w:tr>
      <w:tr w:rsidR="000E78B2" w:rsidRPr="00C9188F" w14:paraId="6B3C4A5E" w14:textId="77777777" w:rsidTr="00E87588">
        <w:tc>
          <w:tcPr>
            <w:cnfStyle w:val="001000000000" w:firstRow="0" w:lastRow="0" w:firstColumn="1" w:lastColumn="0" w:oddVBand="0" w:evenVBand="0" w:oddHBand="0" w:evenHBand="0" w:firstRowFirstColumn="0" w:firstRowLastColumn="0" w:lastRowFirstColumn="0" w:lastRowLastColumn="0"/>
            <w:tcW w:w="582" w:type="pct"/>
            <w:vAlign w:val="center"/>
          </w:tcPr>
          <w:p w14:paraId="225AFA47" w14:textId="77777777" w:rsidR="000E78B2" w:rsidRPr="00C9188F" w:rsidRDefault="000E78B2" w:rsidP="000E78B2">
            <w:pPr>
              <w:spacing w:after="0"/>
              <w:rPr>
                <w:sz w:val="20"/>
              </w:rPr>
            </w:pPr>
            <w:r w:rsidRPr="00C9188F">
              <w:rPr>
                <w:sz w:val="20"/>
              </w:rPr>
              <w:t>1828</w:t>
            </w:r>
          </w:p>
        </w:tc>
        <w:tc>
          <w:tcPr>
            <w:tcW w:w="1368" w:type="pct"/>
            <w:vAlign w:val="center"/>
          </w:tcPr>
          <w:p w14:paraId="17404119" w14:textId="77777777" w:rsidR="000E78B2" w:rsidRPr="00C9188F" w:rsidRDefault="000E78B2" w:rsidP="000E78B2">
            <w:pPr>
              <w:spacing w:after="0"/>
              <w:jc w:val="left"/>
              <w:cnfStyle w:val="000000000000" w:firstRow="0" w:lastRow="0" w:firstColumn="0" w:lastColumn="0" w:oddVBand="0" w:evenVBand="0" w:oddHBand="0" w:evenHBand="0" w:firstRowFirstColumn="0" w:firstRowLastColumn="0" w:lastRowFirstColumn="0" w:lastRowLastColumn="0"/>
              <w:rPr>
                <w:sz w:val="20"/>
              </w:rPr>
            </w:pPr>
            <w:r w:rsidRPr="00C9188F">
              <w:rPr>
                <w:sz w:val="20"/>
              </w:rPr>
              <w:t>William P. Lord High School</w:t>
            </w:r>
          </w:p>
        </w:tc>
        <w:tc>
          <w:tcPr>
            <w:tcW w:w="803" w:type="pct"/>
            <w:vAlign w:val="center"/>
          </w:tcPr>
          <w:p w14:paraId="170E249E" w14:textId="77777777" w:rsidR="000E78B2" w:rsidRPr="00C9188F" w:rsidRDefault="000E78B2" w:rsidP="000E78B2">
            <w:pPr>
              <w:spacing w:after="0"/>
              <w:cnfStyle w:val="000000000000" w:firstRow="0" w:lastRow="0" w:firstColumn="0" w:lastColumn="0" w:oddVBand="0" w:evenVBand="0" w:oddHBand="0" w:evenHBand="0" w:firstRowFirstColumn="0" w:firstRowLastColumn="0" w:lastRowFirstColumn="0" w:lastRowLastColumn="0"/>
              <w:rPr>
                <w:sz w:val="20"/>
              </w:rPr>
            </w:pPr>
            <w:r w:rsidRPr="00C9188F">
              <w:rPr>
                <w:sz w:val="20"/>
              </w:rPr>
              <w:t>2117</w:t>
            </w:r>
          </w:p>
        </w:tc>
        <w:tc>
          <w:tcPr>
            <w:tcW w:w="1682" w:type="pct"/>
            <w:vAlign w:val="center"/>
          </w:tcPr>
          <w:p w14:paraId="149F6E49" w14:textId="77777777" w:rsidR="000E78B2" w:rsidRPr="00C9188F" w:rsidRDefault="000E78B2" w:rsidP="000E78B2">
            <w:pPr>
              <w:spacing w:after="0"/>
              <w:jc w:val="left"/>
              <w:cnfStyle w:val="000000000000" w:firstRow="0" w:lastRow="0" w:firstColumn="0" w:lastColumn="0" w:oddVBand="0" w:evenVBand="0" w:oddHBand="0" w:evenHBand="0" w:firstRowFirstColumn="0" w:firstRowLastColumn="0" w:lastRowFirstColumn="0" w:lastRowLastColumn="0"/>
              <w:rPr>
                <w:sz w:val="20"/>
              </w:rPr>
            </w:pPr>
            <w:r w:rsidRPr="00C9188F">
              <w:rPr>
                <w:sz w:val="20"/>
              </w:rPr>
              <w:t>Willamette ESD</w:t>
            </w:r>
          </w:p>
        </w:tc>
        <w:tc>
          <w:tcPr>
            <w:tcW w:w="565" w:type="pct"/>
            <w:vAlign w:val="center"/>
          </w:tcPr>
          <w:p w14:paraId="4356926D" w14:textId="77777777" w:rsidR="000E78B2" w:rsidRPr="00C9188F" w:rsidRDefault="000E78B2" w:rsidP="000E78B2">
            <w:pPr>
              <w:spacing w:after="0"/>
              <w:jc w:val="left"/>
              <w:cnfStyle w:val="000000000000" w:firstRow="0" w:lastRow="0" w:firstColumn="0" w:lastColumn="0" w:oddVBand="0" w:evenVBand="0" w:oddHBand="0" w:evenHBand="0" w:firstRowFirstColumn="0" w:firstRowLastColumn="0" w:lastRowFirstColumn="0" w:lastRowLastColumn="0"/>
              <w:rPr>
                <w:sz w:val="20"/>
              </w:rPr>
            </w:pPr>
            <w:r w:rsidRPr="00C9188F">
              <w:rPr>
                <w:sz w:val="20"/>
              </w:rPr>
              <w:t>Marion</w:t>
            </w:r>
          </w:p>
        </w:tc>
      </w:tr>
    </w:tbl>
    <w:p w14:paraId="633ED119" w14:textId="77777777" w:rsidR="00C9188F" w:rsidRPr="00BF3BD2" w:rsidRDefault="00C9188F" w:rsidP="00E87588">
      <w:pPr>
        <w:jc w:val="left"/>
      </w:pPr>
      <w:r w:rsidRPr="00BF3BD2">
        <w:br w:type="page"/>
      </w:r>
    </w:p>
    <w:p w14:paraId="7BE8A89D" w14:textId="212B2181" w:rsidR="00BF3BD2" w:rsidRPr="00BF3BD2" w:rsidRDefault="00BF3BD2" w:rsidP="00E87588">
      <w:pPr>
        <w:pStyle w:val="Heading1"/>
      </w:pPr>
      <w:bookmarkStart w:id="8" w:name="_Toc216770776"/>
      <w:r>
        <w:lastRenderedPageBreak/>
        <w:t xml:space="preserve">Supplement E: </w:t>
      </w:r>
      <w:r w:rsidR="00387E6E">
        <w:t xml:space="preserve">Juvenile </w:t>
      </w:r>
      <w:r w:rsidR="00387E6E" w:rsidRPr="00E87588">
        <w:t>Detention</w:t>
      </w:r>
      <w:r w:rsidR="00387E6E">
        <w:t xml:space="preserve"> Education Programs (</w:t>
      </w:r>
      <w:r>
        <w:t>JDEP</w:t>
      </w:r>
      <w:r w:rsidR="00387E6E">
        <w:t>)</w:t>
      </w:r>
      <w:bookmarkEnd w:id="8"/>
    </w:p>
    <w:p w14:paraId="431DA015" w14:textId="0004B718" w:rsidR="00C9188F" w:rsidRDefault="007B5690" w:rsidP="00E87588">
      <w:r w:rsidRPr="007B5690">
        <w:t xml:space="preserve">All students placed by the state in JDEP programs must have a SpEd Resident District ID number of </w:t>
      </w:r>
      <w:r w:rsidRPr="007B5690">
        <w:rPr>
          <w:b/>
        </w:rPr>
        <w:t>3476</w:t>
      </w:r>
      <w:r w:rsidRPr="007B5690">
        <w:t>.</w:t>
      </w:r>
    </w:p>
    <w:tbl>
      <w:tblPr>
        <w:tblStyle w:val="GridTable4-Accent1"/>
        <w:tblW w:w="5000" w:type="pct"/>
        <w:tblLook w:val="04A0" w:firstRow="1" w:lastRow="0" w:firstColumn="1" w:lastColumn="0" w:noHBand="0" w:noVBand="1"/>
        <w:tblDescription w:val="Juvenile detention education programs list, with JDEP ID and Name, Contractor ID and Name, and County."/>
      </w:tblPr>
      <w:tblGrid>
        <w:gridCol w:w="1172"/>
        <w:gridCol w:w="3576"/>
        <w:gridCol w:w="1413"/>
        <w:gridCol w:w="2636"/>
        <w:gridCol w:w="1273"/>
      </w:tblGrid>
      <w:tr w:rsidR="000E78B2" w:rsidRPr="00C9188F" w14:paraId="0423F3BB" w14:textId="77777777" w:rsidTr="008F1044">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582" w:type="pct"/>
            <w:shd w:val="clear" w:color="auto" w:fill="1F497D" w:themeFill="text2"/>
            <w:vAlign w:val="center"/>
          </w:tcPr>
          <w:p w14:paraId="62932C94" w14:textId="04B0415C" w:rsidR="000E78B2" w:rsidRPr="00C9188F" w:rsidRDefault="00A06EF3" w:rsidP="000E78B2">
            <w:pPr>
              <w:spacing w:after="0"/>
            </w:pPr>
            <w:r>
              <w:t>Institution</w:t>
            </w:r>
            <w:r w:rsidRPr="008D6AA8">
              <w:t xml:space="preserve"> </w:t>
            </w:r>
            <w:r w:rsidR="000E78B2">
              <w:t>ID</w:t>
            </w:r>
          </w:p>
        </w:tc>
        <w:tc>
          <w:tcPr>
            <w:tcW w:w="1776" w:type="pct"/>
            <w:shd w:val="clear" w:color="auto" w:fill="1F497D" w:themeFill="text2"/>
            <w:vAlign w:val="center"/>
          </w:tcPr>
          <w:p w14:paraId="432219A2" w14:textId="77777777" w:rsidR="000E78B2" w:rsidRPr="00C9188F" w:rsidRDefault="000E78B2" w:rsidP="000E78B2">
            <w:pPr>
              <w:spacing w:after="0"/>
              <w:cnfStyle w:val="100000000000" w:firstRow="1" w:lastRow="0" w:firstColumn="0" w:lastColumn="0" w:oddVBand="0" w:evenVBand="0" w:oddHBand="0" w:evenHBand="0" w:firstRowFirstColumn="0" w:firstRowLastColumn="0" w:lastRowFirstColumn="0" w:lastRowLastColumn="0"/>
            </w:pPr>
            <w:r w:rsidRPr="00C9188F">
              <w:t>Agency Name</w:t>
            </w:r>
          </w:p>
        </w:tc>
        <w:tc>
          <w:tcPr>
            <w:tcW w:w="702" w:type="pct"/>
            <w:shd w:val="clear" w:color="auto" w:fill="1F497D" w:themeFill="text2"/>
            <w:vAlign w:val="center"/>
          </w:tcPr>
          <w:p w14:paraId="0E3E3CF6" w14:textId="77777777" w:rsidR="000E78B2" w:rsidRPr="00C9188F" w:rsidRDefault="000E78B2" w:rsidP="000E78B2">
            <w:pPr>
              <w:spacing w:after="0"/>
              <w:cnfStyle w:val="100000000000" w:firstRow="1" w:lastRow="0" w:firstColumn="0" w:lastColumn="0" w:oddVBand="0" w:evenVBand="0" w:oddHBand="0" w:evenHBand="0" w:firstRowFirstColumn="0" w:firstRowLastColumn="0" w:lastRowFirstColumn="0" w:lastRowLastColumn="0"/>
            </w:pPr>
            <w:r w:rsidRPr="00C9188F">
              <w:t>Contractor ID</w:t>
            </w:r>
          </w:p>
        </w:tc>
        <w:tc>
          <w:tcPr>
            <w:tcW w:w="1309" w:type="pct"/>
            <w:shd w:val="clear" w:color="auto" w:fill="1F497D" w:themeFill="text2"/>
            <w:vAlign w:val="center"/>
          </w:tcPr>
          <w:p w14:paraId="04B56C6F" w14:textId="5C5E7367" w:rsidR="000E78B2" w:rsidRPr="00C9188F" w:rsidRDefault="000E78B2" w:rsidP="000E78B2">
            <w:pPr>
              <w:spacing w:after="0"/>
              <w:cnfStyle w:val="100000000000" w:firstRow="1" w:lastRow="0" w:firstColumn="0" w:lastColumn="0" w:oddVBand="0" w:evenVBand="0" w:oddHBand="0" w:evenHBand="0" w:firstRowFirstColumn="0" w:firstRowLastColumn="0" w:lastRowFirstColumn="0" w:lastRowLastColumn="0"/>
            </w:pPr>
            <w:r w:rsidRPr="00C9188F">
              <w:t>Contractor Name</w:t>
            </w:r>
          </w:p>
        </w:tc>
        <w:tc>
          <w:tcPr>
            <w:tcW w:w="632" w:type="pct"/>
            <w:shd w:val="clear" w:color="auto" w:fill="1F497D" w:themeFill="text2"/>
            <w:vAlign w:val="center"/>
          </w:tcPr>
          <w:p w14:paraId="3F0D813E" w14:textId="77777777" w:rsidR="000E78B2" w:rsidRPr="00C9188F" w:rsidRDefault="000E78B2" w:rsidP="000E78B2">
            <w:pPr>
              <w:spacing w:after="0"/>
              <w:cnfStyle w:val="100000000000" w:firstRow="1" w:lastRow="0" w:firstColumn="0" w:lastColumn="0" w:oddVBand="0" w:evenVBand="0" w:oddHBand="0" w:evenHBand="0" w:firstRowFirstColumn="0" w:firstRowLastColumn="0" w:lastRowFirstColumn="0" w:lastRowLastColumn="0"/>
            </w:pPr>
            <w:r w:rsidRPr="00C9188F">
              <w:t>County</w:t>
            </w:r>
          </w:p>
        </w:tc>
      </w:tr>
      <w:tr w:rsidR="00EF5D13" w:rsidRPr="00C9188F" w14:paraId="75918630" w14:textId="77777777" w:rsidTr="00EF5D1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82" w:type="pct"/>
            <w:vAlign w:val="center"/>
          </w:tcPr>
          <w:p w14:paraId="061E598E" w14:textId="77777777" w:rsidR="00EF5D13" w:rsidRPr="00C9188F" w:rsidRDefault="00EF5D13" w:rsidP="00210F16">
            <w:pPr>
              <w:spacing w:after="0"/>
            </w:pPr>
            <w:r w:rsidRPr="00C9188F">
              <w:t>2858</w:t>
            </w:r>
          </w:p>
        </w:tc>
        <w:tc>
          <w:tcPr>
            <w:tcW w:w="1776" w:type="pct"/>
            <w:vAlign w:val="center"/>
          </w:tcPr>
          <w:p w14:paraId="555E5EF9" w14:textId="15E99E7B" w:rsidR="00EF5D13" w:rsidRPr="005F5F7B" w:rsidRDefault="00EF5D13" w:rsidP="005F5F7B">
            <w:pPr>
              <w:spacing w:after="0"/>
              <w:jc w:val="left"/>
              <w:cnfStyle w:val="000000100000" w:firstRow="0" w:lastRow="0" w:firstColumn="0" w:lastColumn="0" w:oddVBand="0" w:evenVBand="0" w:oddHBand="1" w:evenHBand="0" w:firstRowFirstColumn="0" w:firstRowLastColumn="0" w:lastRowFirstColumn="0" w:lastRowLastColumn="0"/>
            </w:pPr>
            <w:r w:rsidRPr="005F5F7B">
              <w:t>Baker Creek School</w:t>
            </w:r>
          </w:p>
        </w:tc>
        <w:tc>
          <w:tcPr>
            <w:tcW w:w="702" w:type="pct"/>
            <w:vAlign w:val="center"/>
          </w:tcPr>
          <w:p w14:paraId="206E4DC0" w14:textId="77777777" w:rsidR="00EF5D13" w:rsidRPr="00C9188F" w:rsidRDefault="00EF5D13" w:rsidP="00210F16">
            <w:pPr>
              <w:spacing w:after="0"/>
              <w:cnfStyle w:val="000000100000" w:firstRow="0" w:lastRow="0" w:firstColumn="0" w:lastColumn="0" w:oddVBand="0" w:evenVBand="0" w:oddHBand="1" w:evenHBand="0" w:firstRowFirstColumn="0" w:firstRowLastColumn="0" w:lastRowFirstColumn="0" w:lastRowLastColumn="0"/>
            </w:pPr>
            <w:r w:rsidRPr="00C9188F">
              <w:t>2148</w:t>
            </w:r>
          </w:p>
        </w:tc>
        <w:tc>
          <w:tcPr>
            <w:tcW w:w="1309" w:type="pct"/>
            <w:vAlign w:val="center"/>
          </w:tcPr>
          <w:p w14:paraId="42A989AE" w14:textId="77777777" w:rsidR="00EF5D13" w:rsidRPr="00C9188F" w:rsidRDefault="00EF5D13" w:rsidP="00210F16">
            <w:pPr>
              <w:spacing w:after="0"/>
              <w:jc w:val="left"/>
              <w:cnfStyle w:val="000000100000" w:firstRow="0" w:lastRow="0" w:firstColumn="0" w:lastColumn="0" w:oddVBand="0" w:evenVBand="0" w:oddHBand="1" w:evenHBand="0" w:firstRowFirstColumn="0" w:firstRowLastColumn="0" w:lastRowFirstColumn="0" w:lastRowLastColumn="0"/>
            </w:pPr>
            <w:r w:rsidRPr="00C9188F">
              <w:t>Multnomah ESD</w:t>
            </w:r>
          </w:p>
        </w:tc>
        <w:tc>
          <w:tcPr>
            <w:tcW w:w="632" w:type="pct"/>
            <w:vAlign w:val="center"/>
          </w:tcPr>
          <w:p w14:paraId="7D13A442" w14:textId="77777777" w:rsidR="00EF5D13" w:rsidRPr="00C9188F" w:rsidRDefault="00EF5D13" w:rsidP="00210F16">
            <w:pPr>
              <w:spacing w:after="0"/>
              <w:jc w:val="left"/>
              <w:cnfStyle w:val="000000100000" w:firstRow="0" w:lastRow="0" w:firstColumn="0" w:lastColumn="0" w:oddVBand="0" w:evenVBand="0" w:oddHBand="1" w:evenHBand="0" w:firstRowFirstColumn="0" w:firstRowLastColumn="0" w:lastRowFirstColumn="0" w:lastRowLastColumn="0"/>
            </w:pPr>
            <w:r w:rsidRPr="00C9188F">
              <w:t>Yamhill</w:t>
            </w:r>
          </w:p>
        </w:tc>
      </w:tr>
      <w:tr w:rsidR="000E78B2" w:rsidRPr="00C9188F" w14:paraId="284F6E6C" w14:textId="77777777" w:rsidTr="00EF5D13">
        <w:tc>
          <w:tcPr>
            <w:cnfStyle w:val="001000000000" w:firstRow="0" w:lastRow="0" w:firstColumn="1" w:lastColumn="0" w:oddVBand="0" w:evenVBand="0" w:oddHBand="0" w:evenHBand="0" w:firstRowFirstColumn="0" w:firstRowLastColumn="0" w:lastRowFirstColumn="0" w:lastRowLastColumn="0"/>
            <w:tcW w:w="582" w:type="pct"/>
            <w:vAlign w:val="center"/>
          </w:tcPr>
          <w:p w14:paraId="7249F5FE" w14:textId="77777777" w:rsidR="000E78B2" w:rsidRPr="00C9188F" w:rsidRDefault="000E78B2" w:rsidP="000E78B2">
            <w:pPr>
              <w:spacing w:after="0"/>
            </w:pPr>
            <w:r w:rsidRPr="00C9188F">
              <w:t>2831</w:t>
            </w:r>
          </w:p>
        </w:tc>
        <w:tc>
          <w:tcPr>
            <w:tcW w:w="1776" w:type="pct"/>
            <w:vAlign w:val="center"/>
          </w:tcPr>
          <w:p w14:paraId="1A6EFFCC" w14:textId="77777777" w:rsidR="000E78B2" w:rsidRPr="005F5F7B" w:rsidRDefault="000E78B2" w:rsidP="000E78B2">
            <w:pPr>
              <w:spacing w:after="0"/>
              <w:jc w:val="left"/>
              <w:cnfStyle w:val="000000000000" w:firstRow="0" w:lastRow="0" w:firstColumn="0" w:lastColumn="0" w:oddVBand="0" w:evenVBand="0" w:oddHBand="0" w:evenHBand="0" w:firstRowFirstColumn="0" w:firstRowLastColumn="0" w:lastRowFirstColumn="0" w:lastRowLastColumn="0"/>
            </w:pPr>
            <w:r w:rsidRPr="005F5F7B">
              <w:t>COIC Skills Lab</w:t>
            </w:r>
          </w:p>
        </w:tc>
        <w:tc>
          <w:tcPr>
            <w:tcW w:w="702" w:type="pct"/>
            <w:vAlign w:val="center"/>
          </w:tcPr>
          <w:p w14:paraId="2F57E597" w14:textId="77777777" w:rsidR="000E78B2" w:rsidRPr="00C9188F" w:rsidRDefault="000E78B2" w:rsidP="000E78B2">
            <w:pPr>
              <w:spacing w:after="0"/>
              <w:cnfStyle w:val="000000000000" w:firstRow="0" w:lastRow="0" w:firstColumn="0" w:lastColumn="0" w:oddVBand="0" w:evenVBand="0" w:oddHBand="0" w:evenHBand="0" w:firstRowFirstColumn="0" w:firstRowLastColumn="0" w:lastRowFirstColumn="0" w:lastRowLastColumn="0"/>
            </w:pPr>
            <w:r w:rsidRPr="00C9188F">
              <w:t>1976</w:t>
            </w:r>
          </w:p>
        </w:tc>
        <w:tc>
          <w:tcPr>
            <w:tcW w:w="1309" w:type="pct"/>
            <w:vAlign w:val="center"/>
          </w:tcPr>
          <w:p w14:paraId="5A0F9956" w14:textId="77777777" w:rsidR="000E78B2" w:rsidRPr="00C9188F" w:rsidRDefault="000E78B2" w:rsidP="000E78B2">
            <w:pPr>
              <w:spacing w:after="0"/>
              <w:jc w:val="left"/>
              <w:cnfStyle w:val="000000000000" w:firstRow="0" w:lastRow="0" w:firstColumn="0" w:lastColumn="0" w:oddVBand="0" w:evenVBand="0" w:oddHBand="0" w:evenHBand="0" w:firstRowFirstColumn="0" w:firstRowLastColumn="0" w:lastRowFirstColumn="0" w:lastRowLastColumn="0"/>
            </w:pPr>
            <w:r w:rsidRPr="00C9188F">
              <w:t>Bend-La Pine Admin SD 1</w:t>
            </w:r>
          </w:p>
        </w:tc>
        <w:tc>
          <w:tcPr>
            <w:tcW w:w="632" w:type="pct"/>
            <w:vAlign w:val="center"/>
          </w:tcPr>
          <w:p w14:paraId="237A5D06" w14:textId="77777777" w:rsidR="000E78B2" w:rsidRPr="00C9188F" w:rsidRDefault="000E78B2" w:rsidP="000E78B2">
            <w:pPr>
              <w:spacing w:after="0"/>
              <w:jc w:val="left"/>
              <w:cnfStyle w:val="000000000000" w:firstRow="0" w:lastRow="0" w:firstColumn="0" w:lastColumn="0" w:oddVBand="0" w:evenVBand="0" w:oddHBand="0" w:evenHBand="0" w:firstRowFirstColumn="0" w:firstRowLastColumn="0" w:lastRowFirstColumn="0" w:lastRowLastColumn="0"/>
            </w:pPr>
            <w:r w:rsidRPr="00C9188F">
              <w:t>Deschutes</w:t>
            </w:r>
          </w:p>
        </w:tc>
      </w:tr>
      <w:tr w:rsidR="000E78B2" w:rsidRPr="00C9188F" w14:paraId="38BE02FA" w14:textId="77777777" w:rsidTr="00EF5D1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82" w:type="pct"/>
            <w:vAlign w:val="center"/>
          </w:tcPr>
          <w:p w14:paraId="0A4BE467" w14:textId="77777777" w:rsidR="000E78B2" w:rsidRPr="00C9188F" w:rsidRDefault="000E78B2" w:rsidP="000E78B2">
            <w:pPr>
              <w:spacing w:after="0"/>
            </w:pPr>
            <w:r w:rsidRPr="00C9188F">
              <w:t>2848</w:t>
            </w:r>
          </w:p>
        </w:tc>
        <w:tc>
          <w:tcPr>
            <w:tcW w:w="1776" w:type="pct"/>
            <w:vAlign w:val="center"/>
          </w:tcPr>
          <w:p w14:paraId="1C85FB9E" w14:textId="77777777" w:rsidR="000E78B2" w:rsidRPr="005F5F7B" w:rsidRDefault="000E78B2" w:rsidP="000E78B2">
            <w:pPr>
              <w:spacing w:after="0"/>
              <w:jc w:val="left"/>
              <w:cnfStyle w:val="000000100000" w:firstRow="0" w:lastRow="0" w:firstColumn="0" w:lastColumn="0" w:oddVBand="0" w:evenVBand="0" w:oddHBand="1" w:evenHBand="0" w:firstRowFirstColumn="0" w:firstRowLastColumn="0" w:lastRowFirstColumn="0" w:lastRowLastColumn="0"/>
            </w:pPr>
            <w:r w:rsidRPr="005F5F7B">
              <w:t>Donald E Long School</w:t>
            </w:r>
          </w:p>
        </w:tc>
        <w:tc>
          <w:tcPr>
            <w:tcW w:w="702" w:type="pct"/>
            <w:vAlign w:val="center"/>
          </w:tcPr>
          <w:p w14:paraId="5B1298B7" w14:textId="77777777" w:rsidR="000E78B2" w:rsidRPr="00C9188F" w:rsidRDefault="000E78B2" w:rsidP="000E78B2">
            <w:pPr>
              <w:spacing w:after="0"/>
              <w:cnfStyle w:val="000000100000" w:firstRow="0" w:lastRow="0" w:firstColumn="0" w:lastColumn="0" w:oddVBand="0" w:evenVBand="0" w:oddHBand="1" w:evenHBand="0" w:firstRowFirstColumn="0" w:firstRowLastColumn="0" w:lastRowFirstColumn="0" w:lastRowLastColumn="0"/>
            </w:pPr>
            <w:r w:rsidRPr="00C9188F">
              <w:t>2148</w:t>
            </w:r>
          </w:p>
        </w:tc>
        <w:tc>
          <w:tcPr>
            <w:tcW w:w="1309" w:type="pct"/>
            <w:vAlign w:val="center"/>
          </w:tcPr>
          <w:p w14:paraId="737986C9" w14:textId="77777777" w:rsidR="000E78B2" w:rsidRPr="00C9188F" w:rsidRDefault="000E78B2" w:rsidP="000E78B2">
            <w:pPr>
              <w:spacing w:after="0"/>
              <w:jc w:val="left"/>
              <w:cnfStyle w:val="000000100000" w:firstRow="0" w:lastRow="0" w:firstColumn="0" w:lastColumn="0" w:oddVBand="0" w:evenVBand="0" w:oddHBand="1" w:evenHBand="0" w:firstRowFirstColumn="0" w:firstRowLastColumn="0" w:lastRowFirstColumn="0" w:lastRowLastColumn="0"/>
            </w:pPr>
            <w:r w:rsidRPr="00C9188F">
              <w:t>Multnomah ESD</w:t>
            </w:r>
          </w:p>
        </w:tc>
        <w:tc>
          <w:tcPr>
            <w:tcW w:w="632" w:type="pct"/>
            <w:vAlign w:val="center"/>
          </w:tcPr>
          <w:p w14:paraId="1834B2DA" w14:textId="77777777" w:rsidR="000E78B2" w:rsidRPr="00C9188F" w:rsidRDefault="000E78B2" w:rsidP="000E78B2">
            <w:pPr>
              <w:spacing w:after="0"/>
              <w:jc w:val="left"/>
              <w:cnfStyle w:val="000000100000" w:firstRow="0" w:lastRow="0" w:firstColumn="0" w:lastColumn="0" w:oddVBand="0" w:evenVBand="0" w:oddHBand="1" w:evenHBand="0" w:firstRowFirstColumn="0" w:firstRowLastColumn="0" w:lastRowFirstColumn="0" w:lastRowLastColumn="0"/>
            </w:pPr>
            <w:r w:rsidRPr="00C9188F">
              <w:t>Multnomah</w:t>
            </w:r>
          </w:p>
        </w:tc>
      </w:tr>
      <w:tr w:rsidR="000E78B2" w:rsidRPr="00C9188F" w14:paraId="27ECE595" w14:textId="77777777" w:rsidTr="00EF5D13">
        <w:tc>
          <w:tcPr>
            <w:cnfStyle w:val="001000000000" w:firstRow="0" w:lastRow="0" w:firstColumn="1" w:lastColumn="0" w:oddVBand="0" w:evenVBand="0" w:oddHBand="0" w:evenHBand="0" w:firstRowFirstColumn="0" w:firstRowLastColumn="0" w:lastRowFirstColumn="0" w:lastRowLastColumn="0"/>
            <w:tcW w:w="582" w:type="pct"/>
            <w:vAlign w:val="center"/>
          </w:tcPr>
          <w:p w14:paraId="6C8509FC" w14:textId="77777777" w:rsidR="000E78B2" w:rsidRPr="00C9188F" w:rsidRDefault="000E78B2" w:rsidP="000E78B2">
            <w:pPr>
              <w:spacing w:after="0"/>
            </w:pPr>
            <w:r w:rsidRPr="00C9188F">
              <w:t>2836</w:t>
            </w:r>
          </w:p>
        </w:tc>
        <w:tc>
          <w:tcPr>
            <w:tcW w:w="1776" w:type="pct"/>
            <w:vAlign w:val="center"/>
          </w:tcPr>
          <w:p w14:paraId="46DCE83B" w14:textId="77777777" w:rsidR="000E78B2" w:rsidRPr="005F5F7B" w:rsidRDefault="000E78B2" w:rsidP="000E78B2">
            <w:pPr>
              <w:spacing w:after="0"/>
              <w:jc w:val="left"/>
              <w:cnfStyle w:val="000000000000" w:firstRow="0" w:lastRow="0" w:firstColumn="0" w:lastColumn="0" w:oddVBand="0" w:evenVBand="0" w:oddHBand="0" w:evenHBand="0" w:firstRowFirstColumn="0" w:firstRowLastColumn="0" w:lastRowFirstColumn="0" w:lastRowLastColumn="0"/>
            </w:pPr>
            <w:r w:rsidRPr="005F5F7B">
              <w:t>Jackson County Juvenile</w:t>
            </w:r>
          </w:p>
        </w:tc>
        <w:tc>
          <w:tcPr>
            <w:tcW w:w="702" w:type="pct"/>
            <w:vAlign w:val="center"/>
          </w:tcPr>
          <w:p w14:paraId="23C5F7A0" w14:textId="77777777" w:rsidR="000E78B2" w:rsidRPr="00C9188F" w:rsidRDefault="000E78B2" w:rsidP="000E78B2">
            <w:pPr>
              <w:spacing w:after="0"/>
              <w:cnfStyle w:val="000000000000" w:firstRow="0" w:lastRow="0" w:firstColumn="0" w:lastColumn="0" w:oddVBand="0" w:evenVBand="0" w:oddHBand="0" w:evenHBand="0" w:firstRowFirstColumn="0" w:firstRowLastColumn="0" w:lastRowFirstColumn="0" w:lastRowLastColumn="0"/>
            </w:pPr>
            <w:r w:rsidRPr="00C9188F">
              <w:t>2048</w:t>
            </w:r>
          </w:p>
        </w:tc>
        <w:tc>
          <w:tcPr>
            <w:tcW w:w="1309" w:type="pct"/>
            <w:vAlign w:val="center"/>
          </w:tcPr>
          <w:p w14:paraId="7CB986F1" w14:textId="77777777" w:rsidR="000E78B2" w:rsidRPr="00C9188F" w:rsidRDefault="000E78B2" w:rsidP="000E78B2">
            <w:pPr>
              <w:spacing w:after="0"/>
              <w:jc w:val="left"/>
              <w:cnfStyle w:val="000000000000" w:firstRow="0" w:lastRow="0" w:firstColumn="0" w:lastColumn="0" w:oddVBand="0" w:evenVBand="0" w:oddHBand="0" w:evenHBand="0" w:firstRowFirstColumn="0" w:firstRowLastColumn="0" w:lastRowFirstColumn="0" w:lastRowLastColumn="0"/>
            </w:pPr>
            <w:r w:rsidRPr="00C9188F">
              <w:t>Medford SD 549C</w:t>
            </w:r>
          </w:p>
        </w:tc>
        <w:tc>
          <w:tcPr>
            <w:tcW w:w="632" w:type="pct"/>
            <w:vAlign w:val="center"/>
          </w:tcPr>
          <w:p w14:paraId="747AD93D" w14:textId="77777777" w:rsidR="000E78B2" w:rsidRPr="00C9188F" w:rsidRDefault="000E78B2" w:rsidP="000E78B2">
            <w:pPr>
              <w:spacing w:after="0"/>
              <w:jc w:val="left"/>
              <w:cnfStyle w:val="000000000000" w:firstRow="0" w:lastRow="0" w:firstColumn="0" w:lastColumn="0" w:oddVBand="0" w:evenVBand="0" w:oddHBand="0" w:evenHBand="0" w:firstRowFirstColumn="0" w:firstRowLastColumn="0" w:lastRowFirstColumn="0" w:lastRowLastColumn="0"/>
            </w:pPr>
            <w:r w:rsidRPr="00C9188F">
              <w:t>Jackson</w:t>
            </w:r>
          </w:p>
        </w:tc>
      </w:tr>
      <w:tr w:rsidR="000E78B2" w:rsidRPr="00C9188F" w14:paraId="20E40C76" w14:textId="77777777" w:rsidTr="00EF5D1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82" w:type="pct"/>
            <w:vAlign w:val="center"/>
          </w:tcPr>
          <w:p w14:paraId="463058AD" w14:textId="77777777" w:rsidR="000E78B2" w:rsidRPr="00C9188F" w:rsidRDefault="000E78B2" w:rsidP="000E78B2">
            <w:pPr>
              <w:spacing w:after="0"/>
            </w:pPr>
            <w:r w:rsidRPr="00C9188F">
              <w:t>2838</w:t>
            </w:r>
          </w:p>
        </w:tc>
        <w:tc>
          <w:tcPr>
            <w:tcW w:w="1776" w:type="pct"/>
            <w:vAlign w:val="center"/>
          </w:tcPr>
          <w:p w14:paraId="47C6ACA1" w14:textId="77777777" w:rsidR="000E78B2" w:rsidRPr="005F5F7B" w:rsidRDefault="000E78B2" w:rsidP="000E78B2">
            <w:pPr>
              <w:spacing w:after="0"/>
              <w:jc w:val="left"/>
              <w:cnfStyle w:val="000000100000" w:firstRow="0" w:lastRow="0" w:firstColumn="0" w:lastColumn="0" w:oddVBand="0" w:evenVBand="0" w:oddHBand="1" w:evenHBand="0" w:firstRowFirstColumn="0" w:firstRowLastColumn="0" w:lastRowFirstColumn="0" w:lastRowLastColumn="0"/>
            </w:pPr>
            <w:r w:rsidRPr="005F5F7B">
              <w:t>Josephine County JDC</w:t>
            </w:r>
          </w:p>
        </w:tc>
        <w:tc>
          <w:tcPr>
            <w:tcW w:w="702" w:type="pct"/>
            <w:vAlign w:val="center"/>
          </w:tcPr>
          <w:p w14:paraId="2BD976C7" w14:textId="77777777" w:rsidR="000E78B2" w:rsidRPr="00C9188F" w:rsidRDefault="000E78B2" w:rsidP="000E78B2">
            <w:pPr>
              <w:spacing w:after="0"/>
              <w:cnfStyle w:val="000000100000" w:firstRow="0" w:lastRow="0" w:firstColumn="0" w:lastColumn="0" w:oddVBand="0" w:evenVBand="0" w:oddHBand="1" w:evenHBand="0" w:firstRowFirstColumn="0" w:firstRowLastColumn="0" w:lastRowFirstColumn="0" w:lastRowLastColumn="0"/>
            </w:pPr>
            <w:r w:rsidRPr="00C9188F">
              <w:t>2054</w:t>
            </w:r>
          </w:p>
        </w:tc>
        <w:tc>
          <w:tcPr>
            <w:tcW w:w="1309" w:type="pct"/>
            <w:vAlign w:val="center"/>
          </w:tcPr>
          <w:p w14:paraId="50AE8569" w14:textId="77777777" w:rsidR="000E78B2" w:rsidRPr="00C9188F" w:rsidRDefault="000E78B2" w:rsidP="000E78B2">
            <w:pPr>
              <w:spacing w:after="0"/>
              <w:jc w:val="left"/>
              <w:cnfStyle w:val="000000100000" w:firstRow="0" w:lastRow="0" w:firstColumn="0" w:lastColumn="0" w:oddVBand="0" w:evenVBand="0" w:oddHBand="1" w:evenHBand="0" w:firstRowFirstColumn="0" w:firstRowLastColumn="0" w:lastRowFirstColumn="0" w:lastRowLastColumn="0"/>
            </w:pPr>
            <w:r w:rsidRPr="00C9188F">
              <w:t>Grants Pass SD 7</w:t>
            </w:r>
          </w:p>
        </w:tc>
        <w:tc>
          <w:tcPr>
            <w:tcW w:w="632" w:type="pct"/>
            <w:vAlign w:val="center"/>
          </w:tcPr>
          <w:p w14:paraId="5240F42C" w14:textId="77777777" w:rsidR="000E78B2" w:rsidRPr="00C9188F" w:rsidRDefault="000E78B2" w:rsidP="000E78B2">
            <w:pPr>
              <w:spacing w:after="0"/>
              <w:jc w:val="left"/>
              <w:cnfStyle w:val="000000100000" w:firstRow="0" w:lastRow="0" w:firstColumn="0" w:lastColumn="0" w:oddVBand="0" w:evenVBand="0" w:oddHBand="1" w:evenHBand="0" w:firstRowFirstColumn="0" w:firstRowLastColumn="0" w:lastRowFirstColumn="0" w:lastRowLastColumn="0"/>
            </w:pPr>
            <w:r w:rsidRPr="00C9188F">
              <w:t>Josephine</w:t>
            </w:r>
          </w:p>
        </w:tc>
      </w:tr>
      <w:tr w:rsidR="000E78B2" w:rsidRPr="00C9188F" w14:paraId="1557865D" w14:textId="77777777" w:rsidTr="00EF5D13">
        <w:tc>
          <w:tcPr>
            <w:cnfStyle w:val="001000000000" w:firstRow="0" w:lastRow="0" w:firstColumn="1" w:lastColumn="0" w:oddVBand="0" w:evenVBand="0" w:oddHBand="0" w:evenHBand="0" w:firstRowFirstColumn="0" w:firstRowLastColumn="0" w:lastRowFirstColumn="0" w:lastRowLastColumn="0"/>
            <w:tcW w:w="582" w:type="pct"/>
            <w:vAlign w:val="center"/>
          </w:tcPr>
          <w:p w14:paraId="67BEC17D" w14:textId="77777777" w:rsidR="000E78B2" w:rsidRPr="00C9188F" w:rsidRDefault="000E78B2" w:rsidP="000E78B2">
            <w:pPr>
              <w:spacing w:after="0"/>
            </w:pPr>
            <w:r w:rsidRPr="00C9188F">
              <w:t>2839</w:t>
            </w:r>
          </w:p>
        </w:tc>
        <w:tc>
          <w:tcPr>
            <w:tcW w:w="1776" w:type="pct"/>
            <w:vAlign w:val="center"/>
          </w:tcPr>
          <w:p w14:paraId="1C11C236" w14:textId="77777777" w:rsidR="000E78B2" w:rsidRPr="005F5F7B" w:rsidRDefault="000E78B2" w:rsidP="000E78B2">
            <w:pPr>
              <w:spacing w:after="0"/>
              <w:jc w:val="left"/>
              <w:cnfStyle w:val="000000000000" w:firstRow="0" w:lastRow="0" w:firstColumn="0" w:lastColumn="0" w:oddVBand="0" w:evenVBand="0" w:oddHBand="0" w:evenHBand="0" w:firstRowFirstColumn="0" w:firstRowLastColumn="0" w:lastRowFirstColumn="0" w:lastRowLastColumn="0"/>
            </w:pPr>
            <w:r w:rsidRPr="005F5F7B">
              <w:t>Klamath County Juvenile</w:t>
            </w:r>
          </w:p>
        </w:tc>
        <w:tc>
          <w:tcPr>
            <w:tcW w:w="702" w:type="pct"/>
            <w:vAlign w:val="center"/>
          </w:tcPr>
          <w:p w14:paraId="7054575F" w14:textId="77777777" w:rsidR="000E78B2" w:rsidRPr="00C9188F" w:rsidRDefault="000E78B2" w:rsidP="000E78B2">
            <w:pPr>
              <w:spacing w:after="0"/>
              <w:cnfStyle w:val="000000000000" w:firstRow="0" w:lastRow="0" w:firstColumn="0" w:lastColumn="0" w:oddVBand="0" w:evenVBand="0" w:oddHBand="0" w:evenHBand="0" w:firstRowFirstColumn="0" w:firstRowLastColumn="0" w:lastRowFirstColumn="0" w:lastRowLastColumn="0"/>
            </w:pPr>
            <w:r w:rsidRPr="00C9188F">
              <w:t>2056</w:t>
            </w:r>
          </w:p>
        </w:tc>
        <w:tc>
          <w:tcPr>
            <w:tcW w:w="1309" w:type="pct"/>
            <w:vAlign w:val="center"/>
          </w:tcPr>
          <w:p w14:paraId="6EA8DBD5" w14:textId="77777777" w:rsidR="000E78B2" w:rsidRPr="00C9188F" w:rsidRDefault="000E78B2" w:rsidP="000E78B2">
            <w:pPr>
              <w:spacing w:after="0"/>
              <w:jc w:val="left"/>
              <w:cnfStyle w:val="000000000000" w:firstRow="0" w:lastRow="0" w:firstColumn="0" w:lastColumn="0" w:oddVBand="0" w:evenVBand="0" w:oddHBand="0" w:evenHBand="0" w:firstRowFirstColumn="0" w:firstRowLastColumn="0" w:lastRowFirstColumn="0" w:lastRowLastColumn="0"/>
            </w:pPr>
            <w:r w:rsidRPr="00C9188F">
              <w:t>Klamath Falls City Schools</w:t>
            </w:r>
          </w:p>
        </w:tc>
        <w:tc>
          <w:tcPr>
            <w:tcW w:w="632" w:type="pct"/>
            <w:vAlign w:val="center"/>
          </w:tcPr>
          <w:p w14:paraId="5F067230" w14:textId="77777777" w:rsidR="000E78B2" w:rsidRPr="00C9188F" w:rsidRDefault="000E78B2" w:rsidP="000E78B2">
            <w:pPr>
              <w:spacing w:after="0"/>
              <w:jc w:val="left"/>
              <w:cnfStyle w:val="000000000000" w:firstRow="0" w:lastRow="0" w:firstColumn="0" w:lastColumn="0" w:oddVBand="0" w:evenVBand="0" w:oddHBand="0" w:evenHBand="0" w:firstRowFirstColumn="0" w:firstRowLastColumn="0" w:lastRowFirstColumn="0" w:lastRowLastColumn="0"/>
            </w:pPr>
            <w:r w:rsidRPr="00C9188F">
              <w:t>Klamath</w:t>
            </w:r>
          </w:p>
        </w:tc>
      </w:tr>
      <w:tr w:rsidR="000E78B2" w:rsidRPr="00C9188F" w14:paraId="71056665" w14:textId="77777777" w:rsidTr="00EF5D1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82" w:type="pct"/>
            <w:vAlign w:val="center"/>
          </w:tcPr>
          <w:p w14:paraId="59CA58FA" w14:textId="77777777" w:rsidR="000E78B2" w:rsidRPr="00C9188F" w:rsidRDefault="000E78B2" w:rsidP="000E78B2">
            <w:pPr>
              <w:spacing w:after="0"/>
            </w:pPr>
            <w:r w:rsidRPr="00C9188F">
              <w:t>2841</w:t>
            </w:r>
          </w:p>
        </w:tc>
        <w:tc>
          <w:tcPr>
            <w:tcW w:w="1776" w:type="pct"/>
            <w:vAlign w:val="center"/>
          </w:tcPr>
          <w:p w14:paraId="42C45BB1" w14:textId="0969A899" w:rsidR="000E78B2" w:rsidRPr="005F5F7B" w:rsidRDefault="000E78B2" w:rsidP="00AB6DCF">
            <w:pPr>
              <w:spacing w:after="0"/>
              <w:jc w:val="left"/>
              <w:cnfStyle w:val="000000100000" w:firstRow="0" w:lastRow="0" w:firstColumn="0" w:lastColumn="0" w:oddVBand="0" w:evenVBand="0" w:oddHBand="1" w:evenHBand="0" w:firstRowFirstColumn="0" w:firstRowLastColumn="0" w:lastRowFirstColumn="0" w:lastRowLastColumn="0"/>
            </w:pPr>
            <w:r w:rsidRPr="005F5F7B">
              <w:t>Lane County Dept of Youth</w:t>
            </w:r>
          </w:p>
        </w:tc>
        <w:tc>
          <w:tcPr>
            <w:tcW w:w="702" w:type="pct"/>
            <w:vAlign w:val="center"/>
          </w:tcPr>
          <w:p w14:paraId="01FE6C39" w14:textId="77777777" w:rsidR="000E78B2" w:rsidRPr="00C9188F" w:rsidRDefault="000E78B2" w:rsidP="000E78B2">
            <w:pPr>
              <w:spacing w:after="0"/>
              <w:cnfStyle w:val="000000100000" w:firstRow="0" w:lastRow="0" w:firstColumn="0" w:lastColumn="0" w:oddVBand="0" w:evenVBand="0" w:oddHBand="1" w:evenHBand="0" w:firstRowFirstColumn="0" w:firstRowLastColumn="0" w:lastRowFirstColumn="0" w:lastRowLastColumn="0"/>
            </w:pPr>
            <w:r w:rsidRPr="00C9188F">
              <w:t>2064</w:t>
            </w:r>
          </w:p>
        </w:tc>
        <w:tc>
          <w:tcPr>
            <w:tcW w:w="1309" w:type="pct"/>
            <w:vAlign w:val="center"/>
          </w:tcPr>
          <w:p w14:paraId="188A6ECC" w14:textId="77777777" w:rsidR="000E78B2" w:rsidRPr="00C9188F" w:rsidRDefault="000E78B2" w:rsidP="000E78B2">
            <w:pPr>
              <w:spacing w:after="0"/>
              <w:jc w:val="left"/>
              <w:cnfStyle w:val="000000100000" w:firstRow="0" w:lastRow="0" w:firstColumn="0" w:lastColumn="0" w:oddVBand="0" w:evenVBand="0" w:oddHBand="1" w:evenHBand="0" w:firstRowFirstColumn="0" w:firstRowLastColumn="0" w:lastRowFirstColumn="0" w:lastRowLastColumn="0"/>
            </w:pPr>
            <w:r w:rsidRPr="00C9188F">
              <w:t>Lane ESD</w:t>
            </w:r>
          </w:p>
        </w:tc>
        <w:tc>
          <w:tcPr>
            <w:tcW w:w="632" w:type="pct"/>
            <w:vAlign w:val="center"/>
          </w:tcPr>
          <w:p w14:paraId="11C94269" w14:textId="77777777" w:rsidR="000E78B2" w:rsidRPr="00C9188F" w:rsidRDefault="000E78B2" w:rsidP="000E78B2">
            <w:pPr>
              <w:spacing w:after="0"/>
              <w:jc w:val="left"/>
              <w:cnfStyle w:val="000000100000" w:firstRow="0" w:lastRow="0" w:firstColumn="0" w:lastColumn="0" w:oddVBand="0" w:evenVBand="0" w:oddHBand="1" w:evenHBand="0" w:firstRowFirstColumn="0" w:firstRowLastColumn="0" w:lastRowFirstColumn="0" w:lastRowLastColumn="0"/>
            </w:pPr>
            <w:r w:rsidRPr="00C9188F">
              <w:t>Lane</w:t>
            </w:r>
          </w:p>
        </w:tc>
      </w:tr>
      <w:tr w:rsidR="000E78B2" w:rsidRPr="00C9188F" w14:paraId="09C97C3C" w14:textId="77777777" w:rsidTr="00EF5D13">
        <w:tc>
          <w:tcPr>
            <w:cnfStyle w:val="001000000000" w:firstRow="0" w:lastRow="0" w:firstColumn="1" w:lastColumn="0" w:oddVBand="0" w:evenVBand="0" w:oddHBand="0" w:evenHBand="0" w:firstRowFirstColumn="0" w:firstRowLastColumn="0" w:lastRowFirstColumn="0" w:lastRowLastColumn="0"/>
            <w:tcW w:w="582" w:type="pct"/>
            <w:vAlign w:val="center"/>
          </w:tcPr>
          <w:p w14:paraId="7C800002" w14:textId="77777777" w:rsidR="000E78B2" w:rsidRPr="00C9188F" w:rsidRDefault="000E78B2" w:rsidP="000E78B2">
            <w:pPr>
              <w:spacing w:after="0"/>
            </w:pPr>
            <w:r w:rsidRPr="00C9188F">
              <w:t>2846</w:t>
            </w:r>
          </w:p>
        </w:tc>
        <w:tc>
          <w:tcPr>
            <w:tcW w:w="1776" w:type="pct"/>
            <w:vAlign w:val="center"/>
          </w:tcPr>
          <w:p w14:paraId="558D497B" w14:textId="77777777" w:rsidR="000E78B2" w:rsidRPr="005F5F7B" w:rsidRDefault="000E78B2" w:rsidP="000E78B2">
            <w:pPr>
              <w:spacing w:after="0"/>
              <w:jc w:val="left"/>
              <w:cnfStyle w:val="000000000000" w:firstRow="0" w:lastRow="0" w:firstColumn="0" w:lastColumn="0" w:oddVBand="0" w:evenVBand="0" w:oddHBand="0" w:evenHBand="0" w:firstRowFirstColumn="0" w:firstRowLastColumn="0" w:lastRowFirstColumn="0" w:lastRowLastColumn="0"/>
            </w:pPr>
            <w:r w:rsidRPr="005F5F7B">
              <w:t>Mill Creek Academy</w:t>
            </w:r>
          </w:p>
        </w:tc>
        <w:tc>
          <w:tcPr>
            <w:tcW w:w="702" w:type="pct"/>
            <w:vAlign w:val="center"/>
          </w:tcPr>
          <w:p w14:paraId="2848DE29" w14:textId="77777777" w:rsidR="000E78B2" w:rsidRPr="00C9188F" w:rsidRDefault="000E78B2" w:rsidP="000E78B2">
            <w:pPr>
              <w:spacing w:after="0"/>
              <w:cnfStyle w:val="000000000000" w:firstRow="0" w:lastRow="0" w:firstColumn="0" w:lastColumn="0" w:oddVBand="0" w:evenVBand="0" w:oddHBand="0" w:evenHBand="0" w:firstRowFirstColumn="0" w:firstRowLastColumn="0" w:lastRowFirstColumn="0" w:lastRowLastColumn="0"/>
            </w:pPr>
            <w:r w:rsidRPr="00C9188F">
              <w:t>2117</w:t>
            </w:r>
          </w:p>
        </w:tc>
        <w:tc>
          <w:tcPr>
            <w:tcW w:w="1309" w:type="pct"/>
            <w:vAlign w:val="center"/>
          </w:tcPr>
          <w:p w14:paraId="0E7F82A5" w14:textId="77777777" w:rsidR="000E78B2" w:rsidRPr="00C9188F" w:rsidRDefault="000E78B2" w:rsidP="000E78B2">
            <w:pPr>
              <w:spacing w:after="0"/>
              <w:jc w:val="left"/>
              <w:cnfStyle w:val="000000000000" w:firstRow="0" w:lastRow="0" w:firstColumn="0" w:lastColumn="0" w:oddVBand="0" w:evenVBand="0" w:oddHBand="0" w:evenHBand="0" w:firstRowFirstColumn="0" w:firstRowLastColumn="0" w:lastRowFirstColumn="0" w:lastRowLastColumn="0"/>
            </w:pPr>
            <w:r w:rsidRPr="00C9188F">
              <w:t>Willamette ESD</w:t>
            </w:r>
          </w:p>
        </w:tc>
        <w:tc>
          <w:tcPr>
            <w:tcW w:w="632" w:type="pct"/>
            <w:vAlign w:val="center"/>
          </w:tcPr>
          <w:p w14:paraId="4CC3ACD0" w14:textId="77777777" w:rsidR="000E78B2" w:rsidRPr="00C9188F" w:rsidRDefault="000E78B2" w:rsidP="000E78B2">
            <w:pPr>
              <w:spacing w:after="0"/>
              <w:jc w:val="left"/>
              <w:cnfStyle w:val="000000000000" w:firstRow="0" w:lastRow="0" w:firstColumn="0" w:lastColumn="0" w:oddVBand="0" w:evenVBand="0" w:oddHBand="0" w:evenHBand="0" w:firstRowFirstColumn="0" w:firstRowLastColumn="0" w:lastRowFirstColumn="0" w:lastRowLastColumn="0"/>
            </w:pPr>
            <w:r w:rsidRPr="00C9188F">
              <w:t>Marion</w:t>
            </w:r>
          </w:p>
        </w:tc>
      </w:tr>
      <w:tr w:rsidR="000E78B2" w:rsidRPr="00C9188F" w14:paraId="7B8F90B8" w14:textId="77777777" w:rsidTr="00EF5D1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82" w:type="pct"/>
            <w:vAlign w:val="center"/>
          </w:tcPr>
          <w:p w14:paraId="11AFC704" w14:textId="77777777" w:rsidR="000E78B2" w:rsidRPr="00C9188F" w:rsidRDefault="000E78B2" w:rsidP="000E78B2">
            <w:pPr>
              <w:spacing w:after="0"/>
            </w:pPr>
            <w:r w:rsidRPr="00C9188F">
              <w:t>2832</w:t>
            </w:r>
          </w:p>
        </w:tc>
        <w:tc>
          <w:tcPr>
            <w:tcW w:w="1776" w:type="pct"/>
            <w:vAlign w:val="center"/>
          </w:tcPr>
          <w:p w14:paraId="1F72A74B" w14:textId="6C29088F" w:rsidR="000E78B2" w:rsidRPr="005F5F7B" w:rsidRDefault="00AB6DCF" w:rsidP="000E78B2">
            <w:pPr>
              <w:spacing w:after="0"/>
              <w:jc w:val="left"/>
              <w:cnfStyle w:val="000000100000" w:firstRow="0" w:lastRow="0" w:firstColumn="0" w:lastColumn="0" w:oddVBand="0" w:evenVBand="0" w:oddHBand="1" w:evenHBand="0" w:firstRowFirstColumn="0" w:firstRowLastColumn="0" w:lastRowFirstColumn="0" w:lastRowLastColumn="0"/>
            </w:pPr>
            <w:r w:rsidRPr="005F5F7B">
              <w:t>Mt</w:t>
            </w:r>
            <w:r w:rsidR="000E78B2" w:rsidRPr="005F5F7B">
              <w:t xml:space="preserve"> Nebo Alt Ed</w:t>
            </w:r>
          </w:p>
        </w:tc>
        <w:tc>
          <w:tcPr>
            <w:tcW w:w="702" w:type="pct"/>
            <w:vAlign w:val="center"/>
          </w:tcPr>
          <w:p w14:paraId="0C889CA0" w14:textId="77777777" w:rsidR="000E78B2" w:rsidRPr="00C9188F" w:rsidRDefault="000E78B2" w:rsidP="000E78B2">
            <w:pPr>
              <w:spacing w:after="0"/>
              <w:cnfStyle w:val="000000100000" w:firstRow="0" w:lastRow="0" w:firstColumn="0" w:lastColumn="0" w:oddVBand="0" w:evenVBand="0" w:oddHBand="1" w:evenHBand="0" w:firstRowFirstColumn="0" w:firstRowLastColumn="0" w:lastRowFirstColumn="0" w:lastRowLastColumn="0"/>
            </w:pPr>
            <w:r w:rsidRPr="00C9188F">
              <w:t>1980</w:t>
            </w:r>
          </w:p>
        </w:tc>
        <w:tc>
          <w:tcPr>
            <w:tcW w:w="1309" w:type="pct"/>
            <w:vAlign w:val="center"/>
          </w:tcPr>
          <w:p w14:paraId="6FED5853" w14:textId="77777777" w:rsidR="000E78B2" w:rsidRPr="00C9188F" w:rsidRDefault="000E78B2" w:rsidP="000E78B2">
            <w:pPr>
              <w:spacing w:after="0"/>
              <w:jc w:val="left"/>
              <w:cnfStyle w:val="000000100000" w:firstRow="0" w:lastRow="0" w:firstColumn="0" w:lastColumn="0" w:oddVBand="0" w:evenVBand="0" w:oddHBand="1" w:evenHBand="0" w:firstRowFirstColumn="0" w:firstRowLastColumn="0" w:lastRowFirstColumn="0" w:lastRowLastColumn="0"/>
            </w:pPr>
            <w:r w:rsidRPr="00C9188F">
              <w:t>Douglas ESD</w:t>
            </w:r>
          </w:p>
        </w:tc>
        <w:tc>
          <w:tcPr>
            <w:tcW w:w="632" w:type="pct"/>
            <w:vAlign w:val="center"/>
          </w:tcPr>
          <w:p w14:paraId="7F625CD0" w14:textId="77777777" w:rsidR="000E78B2" w:rsidRPr="00C9188F" w:rsidRDefault="000E78B2" w:rsidP="000E78B2">
            <w:pPr>
              <w:spacing w:after="0"/>
              <w:jc w:val="left"/>
              <w:cnfStyle w:val="000000100000" w:firstRow="0" w:lastRow="0" w:firstColumn="0" w:lastColumn="0" w:oddVBand="0" w:evenVBand="0" w:oddHBand="1" w:evenHBand="0" w:firstRowFirstColumn="0" w:firstRowLastColumn="0" w:lastRowFirstColumn="0" w:lastRowLastColumn="0"/>
            </w:pPr>
            <w:r w:rsidRPr="00C9188F">
              <w:t>Douglas</w:t>
            </w:r>
          </w:p>
        </w:tc>
      </w:tr>
      <w:tr w:rsidR="000E78B2" w:rsidRPr="00C9188F" w14:paraId="0E678604" w14:textId="77777777" w:rsidTr="00EF5D13">
        <w:tc>
          <w:tcPr>
            <w:cnfStyle w:val="001000000000" w:firstRow="0" w:lastRow="0" w:firstColumn="1" w:lastColumn="0" w:oddVBand="0" w:evenVBand="0" w:oddHBand="0" w:evenHBand="0" w:firstRowFirstColumn="0" w:firstRowLastColumn="0" w:lastRowFirstColumn="0" w:lastRowLastColumn="0"/>
            <w:tcW w:w="582" w:type="pct"/>
            <w:vAlign w:val="center"/>
          </w:tcPr>
          <w:p w14:paraId="4DAFD81B" w14:textId="77777777" w:rsidR="000E78B2" w:rsidRPr="00C9188F" w:rsidRDefault="000E78B2" w:rsidP="000E78B2">
            <w:pPr>
              <w:spacing w:after="0"/>
            </w:pPr>
            <w:r w:rsidRPr="00C9188F">
              <w:t>3129</w:t>
            </w:r>
          </w:p>
        </w:tc>
        <w:tc>
          <w:tcPr>
            <w:tcW w:w="1776" w:type="pct"/>
            <w:vAlign w:val="center"/>
          </w:tcPr>
          <w:p w14:paraId="6E0267FC" w14:textId="77777777" w:rsidR="000E78B2" w:rsidRPr="005F5F7B" w:rsidRDefault="000E78B2" w:rsidP="000E78B2">
            <w:pPr>
              <w:spacing w:after="0"/>
              <w:jc w:val="left"/>
              <w:cnfStyle w:val="000000000000" w:firstRow="0" w:lastRow="0" w:firstColumn="0" w:lastColumn="0" w:oddVBand="0" w:evenVBand="0" w:oddHBand="0" w:evenHBand="0" w:firstRowFirstColumn="0" w:firstRowLastColumn="0" w:lastRowFirstColumn="0" w:lastRowLastColumn="0"/>
            </w:pPr>
            <w:r w:rsidRPr="005F5F7B">
              <w:t>NORCOR Education Detention Center</w:t>
            </w:r>
          </w:p>
        </w:tc>
        <w:tc>
          <w:tcPr>
            <w:tcW w:w="702" w:type="pct"/>
            <w:vAlign w:val="center"/>
          </w:tcPr>
          <w:p w14:paraId="6D5C2921" w14:textId="77777777" w:rsidR="000E78B2" w:rsidRPr="00C9188F" w:rsidRDefault="000E78B2" w:rsidP="000E78B2">
            <w:pPr>
              <w:spacing w:after="0"/>
              <w:cnfStyle w:val="000000000000" w:firstRow="0" w:lastRow="0" w:firstColumn="0" w:lastColumn="0" w:oddVBand="0" w:evenVBand="0" w:oddHBand="0" w:evenHBand="0" w:firstRowFirstColumn="0" w:firstRowLastColumn="0" w:lastRowFirstColumn="0" w:lastRowLastColumn="0"/>
            </w:pPr>
            <w:r w:rsidRPr="00C9188F">
              <w:t>4131</w:t>
            </w:r>
          </w:p>
        </w:tc>
        <w:tc>
          <w:tcPr>
            <w:tcW w:w="1309" w:type="pct"/>
            <w:vAlign w:val="center"/>
          </w:tcPr>
          <w:p w14:paraId="03A2B720" w14:textId="77777777" w:rsidR="000E78B2" w:rsidRPr="00C9188F" w:rsidRDefault="000E78B2" w:rsidP="000E78B2">
            <w:pPr>
              <w:spacing w:after="0"/>
              <w:jc w:val="left"/>
              <w:cnfStyle w:val="000000000000" w:firstRow="0" w:lastRow="0" w:firstColumn="0" w:lastColumn="0" w:oddVBand="0" w:evenVBand="0" w:oddHBand="0" w:evenHBand="0" w:firstRowFirstColumn="0" w:firstRowLastColumn="0" w:lastRowFirstColumn="0" w:lastRowLastColumn="0"/>
            </w:pPr>
            <w:r w:rsidRPr="00C9188F">
              <w:t>North Wasco County SD 21</w:t>
            </w:r>
          </w:p>
        </w:tc>
        <w:tc>
          <w:tcPr>
            <w:tcW w:w="632" w:type="pct"/>
            <w:vAlign w:val="center"/>
          </w:tcPr>
          <w:p w14:paraId="1457FBE7" w14:textId="77777777" w:rsidR="000E78B2" w:rsidRPr="00C9188F" w:rsidRDefault="000E78B2" w:rsidP="000E78B2">
            <w:pPr>
              <w:spacing w:after="0"/>
              <w:jc w:val="left"/>
              <w:cnfStyle w:val="000000000000" w:firstRow="0" w:lastRow="0" w:firstColumn="0" w:lastColumn="0" w:oddVBand="0" w:evenVBand="0" w:oddHBand="0" w:evenHBand="0" w:firstRowFirstColumn="0" w:firstRowLastColumn="0" w:lastRowFirstColumn="0" w:lastRowLastColumn="0"/>
            </w:pPr>
            <w:r w:rsidRPr="00C9188F">
              <w:t>Wasco</w:t>
            </w:r>
          </w:p>
        </w:tc>
      </w:tr>
      <w:tr w:rsidR="002D0ADE" w:rsidRPr="00C9188F" w14:paraId="4E4CA150" w14:textId="77777777" w:rsidTr="00210F1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82" w:type="pct"/>
            <w:vAlign w:val="center"/>
          </w:tcPr>
          <w:p w14:paraId="46D077B8" w14:textId="77777777" w:rsidR="002D0ADE" w:rsidRPr="00C9188F" w:rsidRDefault="002D0ADE" w:rsidP="00210F16">
            <w:pPr>
              <w:spacing w:after="0"/>
            </w:pPr>
            <w:r w:rsidRPr="00C9188F">
              <w:t>2843</w:t>
            </w:r>
          </w:p>
        </w:tc>
        <w:tc>
          <w:tcPr>
            <w:tcW w:w="1776" w:type="pct"/>
            <w:vAlign w:val="center"/>
          </w:tcPr>
          <w:p w14:paraId="468DA18A" w14:textId="1E90F589" w:rsidR="002D0ADE" w:rsidRPr="005F5F7B" w:rsidRDefault="002D0ADE" w:rsidP="005F5F7B">
            <w:pPr>
              <w:spacing w:after="0"/>
              <w:jc w:val="left"/>
              <w:cnfStyle w:val="000000100000" w:firstRow="0" w:lastRow="0" w:firstColumn="0" w:lastColumn="0" w:oddVBand="0" w:evenVBand="0" w:oddHBand="1" w:evenHBand="0" w:firstRowFirstColumn="0" w:firstRowLastColumn="0" w:lastRowFirstColumn="0" w:lastRowLastColumn="0"/>
            </w:pPr>
            <w:r w:rsidRPr="005F5F7B">
              <w:t>Ponderosa Creek School</w:t>
            </w:r>
          </w:p>
        </w:tc>
        <w:tc>
          <w:tcPr>
            <w:tcW w:w="702" w:type="pct"/>
            <w:vAlign w:val="center"/>
          </w:tcPr>
          <w:p w14:paraId="427B00DA" w14:textId="77777777" w:rsidR="002D0ADE" w:rsidRPr="00C9188F" w:rsidRDefault="002D0ADE" w:rsidP="00210F16">
            <w:pPr>
              <w:spacing w:after="0"/>
              <w:cnfStyle w:val="000000100000" w:firstRow="0" w:lastRow="0" w:firstColumn="0" w:lastColumn="0" w:oddVBand="0" w:evenVBand="0" w:oddHBand="1" w:evenHBand="0" w:firstRowFirstColumn="0" w:firstRowLastColumn="0" w:lastRowFirstColumn="0" w:lastRowLastColumn="0"/>
            </w:pPr>
            <w:r w:rsidRPr="00C9188F">
              <w:t>2117</w:t>
            </w:r>
          </w:p>
        </w:tc>
        <w:tc>
          <w:tcPr>
            <w:tcW w:w="1309" w:type="pct"/>
            <w:vAlign w:val="center"/>
          </w:tcPr>
          <w:p w14:paraId="03DC7D3F" w14:textId="77777777" w:rsidR="002D0ADE" w:rsidRPr="00C9188F" w:rsidRDefault="002D0ADE" w:rsidP="00210F16">
            <w:pPr>
              <w:spacing w:after="0"/>
              <w:jc w:val="left"/>
              <w:cnfStyle w:val="000000100000" w:firstRow="0" w:lastRow="0" w:firstColumn="0" w:lastColumn="0" w:oddVBand="0" w:evenVBand="0" w:oddHBand="1" w:evenHBand="0" w:firstRowFirstColumn="0" w:firstRowLastColumn="0" w:lastRowFirstColumn="0" w:lastRowLastColumn="0"/>
            </w:pPr>
            <w:r w:rsidRPr="00C9188F">
              <w:t>Multnomah ESD</w:t>
            </w:r>
          </w:p>
        </w:tc>
        <w:tc>
          <w:tcPr>
            <w:tcW w:w="632" w:type="pct"/>
            <w:vAlign w:val="center"/>
          </w:tcPr>
          <w:p w14:paraId="3CBD8964" w14:textId="77777777" w:rsidR="002D0ADE" w:rsidRPr="00C9188F" w:rsidRDefault="002D0ADE" w:rsidP="00210F16">
            <w:pPr>
              <w:spacing w:after="0"/>
              <w:jc w:val="left"/>
              <w:cnfStyle w:val="000000100000" w:firstRow="0" w:lastRow="0" w:firstColumn="0" w:lastColumn="0" w:oddVBand="0" w:evenVBand="0" w:oddHBand="1" w:evenHBand="0" w:firstRowFirstColumn="0" w:firstRowLastColumn="0" w:lastRowFirstColumn="0" w:lastRowLastColumn="0"/>
            </w:pPr>
            <w:r w:rsidRPr="00C9188F">
              <w:t>Linn</w:t>
            </w:r>
          </w:p>
        </w:tc>
      </w:tr>
    </w:tbl>
    <w:p w14:paraId="72031D36" w14:textId="77777777" w:rsidR="00312890" w:rsidRPr="00BF3BD2" w:rsidRDefault="00312890" w:rsidP="00E87588">
      <w:pPr>
        <w:jc w:val="left"/>
      </w:pPr>
      <w:r w:rsidRPr="00BF3BD2">
        <w:br w:type="page"/>
      </w:r>
    </w:p>
    <w:p w14:paraId="7C848791" w14:textId="77777777" w:rsidR="00BF3BD2" w:rsidRPr="00BF3BD2" w:rsidRDefault="00BF3BD2" w:rsidP="005808A0">
      <w:pPr>
        <w:pStyle w:val="Heading1"/>
      </w:pPr>
      <w:bookmarkStart w:id="9" w:name="_Toc216770777"/>
      <w:r w:rsidRPr="00BF3BD2">
        <w:lastRenderedPageBreak/>
        <w:t>Supplement F: Regional Programs</w:t>
      </w:r>
      <w:bookmarkEnd w:id="9"/>
    </w:p>
    <w:tbl>
      <w:tblPr>
        <w:tblStyle w:val="GridTable4-Accent1"/>
        <w:tblW w:w="5000" w:type="pct"/>
        <w:tblLook w:val="04A0" w:firstRow="1" w:lastRow="0" w:firstColumn="1" w:lastColumn="0" w:noHBand="0" w:noVBand="1"/>
        <w:tblDescription w:val="Regional programs list divided, with Region area, ID, Name, County and Phone."/>
      </w:tblPr>
      <w:tblGrid>
        <w:gridCol w:w="1402"/>
        <w:gridCol w:w="1635"/>
        <w:gridCol w:w="3746"/>
        <w:gridCol w:w="1478"/>
        <w:gridCol w:w="1809"/>
      </w:tblGrid>
      <w:tr w:rsidR="00312890" w:rsidRPr="00312890" w14:paraId="702FCB49" w14:textId="77777777" w:rsidTr="008F1044">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696" w:type="pct"/>
            <w:shd w:val="clear" w:color="auto" w:fill="1F497D" w:themeFill="text2"/>
            <w:vAlign w:val="center"/>
          </w:tcPr>
          <w:p w14:paraId="70B4366B" w14:textId="77777777" w:rsidR="00312890" w:rsidRPr="00312890" w:rsidRDefault="00312890" w:rsidP="00312890">
            <w:pPr>
              <w:spacing w:after="0"/>
            </w:pPr>
            <w:r w:rsidRPr="00312890">
              <w:t>Region</w:t>
            </w:r>
          </w:p>
        </w:tc>
        <w:tc>
          <w:tcPr>
            <w:tcW w:w="812" w:type="pct"/>
            <w:shd w:val="clear" w:color="auto" w:fill="1F497D" w:themeFill="text2"/>
            <w:vAlign w:val="center"/>
          </w:tcPr>
          <w:p w14:paraId="4C988F06" w14:textId="77777777" w:rsidR="00312890" w:rsidRPr="00312890" w:rsidRDefault="00312890" w:rsidP="00312890">
            <w:pPr>
              <w:spacing w:after="0"/>
              <w:cnfStyle w:val="100000000000" w:firstRow="1" w:lastRow="0" w:firstColumn="0" w:lastColumn="0" w:oddVBand="0" w:evenVBand="0" w:oddHBand="0" w:evenHBand="0" w:firstRowFirstColumn="0" w:firstRowLastColumn="0" w:lastRowFirstColumn="0" w:lastRowLastColumn="0"/>
            </w:pPr>
            <w:r w:rsidRPr="00312890">
              <w:t>Institution ID</w:t>
            </w:r>
          </w:p>
        </w:tc>
        <w:tc>
          <w:tcPr>
            <w:tcW w:w="1860" w:type="pct"/>
            <w:shd w:val="clear" w:color="auto" w:fill="1F497D" w:themeFill="text2"/>
            <w:vAlign w:val="center"/>
          </w:tcPr>
          <w:p w14:paraId="13B3B62B" w14:textId="77777777" w:rsidR="00312890" w:rsidRPr="00312890" w:rsidRDefault="00312890" w:rsidP="00312890">
            <w:pPr>
              <w:spacing w:after="0"/>
              <w:cnfStyle w:val="100000000000" w:firstRow="1" w:lastRow="0" w:firstColumn="0" w:lastColumn="0" w:oddVBand="0" w:evenVBand="0" w:oddHBand="0" w:evenHBand="0" w:firstRowFirstColumn="0" w:firstRowLastColumn="0" w:lastRowFirstColumn="0" w:lastRowLastColumn="0"/>
            </w:pPr>
            <w:r w:rsidRPr="00312890">
              <w:t>Agency Name</w:t>
            </w:r>
          </w:p>
        </w:tc>
        <w:tc>
          <w:tcPr>
            <w:tcW w:w="734" w:type="pct"/>
            <w:shd w:val="clear" w:color="auto" w:fill="1F497D" w:themeFill="text2"/>
            <w:vAlign w:val="center"/>
          </w:tcPr>
          <w:p w14:paraId="7060530E" w14:textId="77777777" w:rsidR="00312890" w:rsidRPr="00312890" w:rsidRDefault="00312890" w:rsidP="00312890">
            <w:pPr>
              <w:spacing w:after="0"/>
              <w:cnfStyle w:val="100000000000" w:firstRow="1" w:lastRow="0" w:firstColumn="0" w:lastColumn="0" w:oddVBand="0" w:evenVBand="0" w:oddHBand="0" w:evenHBand="0" w:firstRowFirstColumn="0" w:firstRowLastColumn="0" w:lastRowFirstColumn="0" w:lastRowLastColumn="0"/>
            </w:pPr>
            <w:r w:rsidRPr="00312890">
              <w:t>County</w:t>
            </w:r>
          </w:p>
        </w:tc>
        <w:tc>
          <w:tcPr>
            <w:tcW w:w="898" w:type="pct"/>
            <w:shd w:val="clear" w:color="auto" w:fill="1F497D" w:themeFill="text2"/>
            <w:vAlign w:val="center"/>
          </w:tcPr>
          <w:p w14:paraId="3A5F2C35" w14:textId="77777777" w:rsidR="00312890" w:rsidRPr="00312890" w:rsidRDefault="00312890" w:rsidP="00312890">
            <w:pPr>
              <w:spacing w:after="0"/>
              <w:cnfStyle w:val="100000000000" w:firstRow="1" w:lastRow="0" w:firstColumn="0" w:lastColumn="0" w:oddVBand="0" w:evenVBand="0" w:oddHBand="0" w:evenHBand="0" w:firstRowFirstColumn="0" w:firstRowLastColumn="0" w:lastRowFirstColumn="0" w:lastRowLastColumn="0"/>
            </w:pPr>
            <w:r w:rsidRPr="00312890">
              <w:t>Phone</w:t>
            </w:r>
          </w:p>
        </w:tc>
      </w:tr>
      <w:tr w:rsidR="00312890" w:rsidRPr="00312890" w14:paraId="7ED10140" w14:textId="77777777" w:rsidTr="0031289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96" w:type="pct"/>
            <w:vAlign w:val="center"/>
          </w:tcPr>
          <w:p w14:paraId="7496AE25" w14:textId="1DA29C04" w:rsidR="00312890" w:rsidRPr="00312890" w:rsidRDefault="00AB6DCF" w:rsidP="00312890">
            <w:pPr>
              <w:spacing w:after="0"/>
              <w:jc w:val="left"/>
            </w:pPr>
            <w:r>
              <w:t>Region 1</w:t>
            </w:r>
          </w:p>
        </w:tc>
        <w:tc>
          <w:tcPr>
            <w:tcW w:w="812" w:type="pct"/>
            <w:vAlign w:val="center"/>
          </w:tcPr>
          <w:p w14:paraId="53A3C0BE" w14:textId="77777777" w:rsidR="00312890" w:rsidRPr="00312890" w:rsidRDefault="00312890" w:rsidP="00312890">
            <w:pPr>
              <w:spacing w:after="0"/>
              <w:cnfStyle w:val="000000100000" w:firstRow="0" w:lastRow="0" w:firstColumn="0" w:lastColumn="0" w:oddVBand="0" w:evenVBand="0" w:oddHBand="1" w:evenHBand="0" w:firstRowFirstColumn="0" w:firstRowLastColumn="0" w:lastRowFirstColumn="0" w:lastRowLastColumn="0"/>
            </w:pPr>
            <w:r w:rsidRPr="00312890">
              <w:t>2371</w:t>
            </w:r>
          </w:p>
        </w:tc>
        <w:tc>
          <w:tcPr>
            <w:tcW w:w="1860" w:type="pct"/>
            <w:vAlign w:val="center"/>
          </w:tcPr>
          <w:p w14:paraId="4C262A3D" w14:textId="77777777" w:rsidR="00312890" w:rsidRPr="00312890" w:rsidRDefault="00312890" w:rsidP="00312890">
            <w:pPr>
              <w:spacing w:after="0"/>
              <w:jc w:val="left"/>
              <w:cnfStyle w:val="000000100000" w:firstRow="0" w:lastRow="0" w:firstColumn="0" w:lastColumn="0" w:oddVBand="0" w:evenVBand="0" w:oddHBand="1" w:evenHBand="0" w:firstRowFirstColumn="0" w:firstRowLastColumn="0" w:lastRowFirstColumn="0" w:lastRowLastColumn="0"/>
            </w:pPr>
            <w:r w:rsidRPr="00312890">
              <w:t>Eastern Oregon Regional Program</w:t>
            </w:r>
          </w:p>
        </w:tc>
        <w:tc>
          <w:tcPr>
            <w:tcW w:w="734" w:type="pct"/>
            <w:vAlign w:val="center"/>
          </w:tcPr>
          <w:p w14:paraId="6F2F519B" w14:textId="77777777" w:rsidR="00312890" w:rsidRPr="00312890" w:rsidRDefault="00312890" w:rsidP="00312890">
            <w:pPr>
              <w:spacing w:after="0"/>
              <w:jc w:val="left"/>
              <w:cnfStyle w:val="000000100000" w:firstRow="0" w:lastRow="0" w:firstColumn="0" w:lastColumn="0" w:oddVBand="0" w:evenVBand="0" w:oddHBand="1" w:evenHBand="0" w:firstRowFirstColumn="0" w:firstRowLastColumn="0" w:lastRowFirstColumn="0" w:lastRowLastColumn="0"/>
            </w:pPr>
            <w:r w:rsidRPr="00312890">
              <w:t>Umatilla</w:t>
            </w:r>
          </w:p>
        </w:tc>
        <w:tc>
          <w:tcPr>
            <w:tcW w:w="898" w:type="pct"/>
            <w:vAlign w:val="center"/>
          </w:tcPr>
          <w:p w14:paraId="055A9349" w14:textId="77777777" w:rsidR="00312890" w:rsidRPr="00312890" w:rsidRDefault="00312890" w:rsidP="00312890">
            <w:pPr>
              <w:spacing w:after="0"/>
              <w:jc w:val="left"/>
              <w:cnfStyle w:val="000000100000" w:firstRow="0" w:lastRow="0" w:firstColumn="0" w:lastColumn="0" w:oddVBand="0" w:evenVBand="0" w:oddHBand="1" w:evenHBand="0" w:firstRowFirstColumn="0" w:firstRowLastColumn="0" w:lastRowFirstColumn="0" w:lastRowLastColumn="0"/>
            </w:pPr>
            <w:r w:rsidRPr="00312890">
              <w:t>(541) 276-6616</w:t>
            </w:r>
          </w:p>
        </w:tc>
      </w:tr>
      <w:tr w:rsidR="00312890" w:rsidRPr="00312890" w14:paraId="2DAD6AB9" w14:textId="77777777" w:rsidTr="00312890">
        <w:tc>
          <w:tcPr>
            <w:cnfStyle w:val="001000000000" w:firstRow="0" w:lastRow="0" w:firstColumn="1" w:lastColumn="0" w:oddVBand="0" w:evenVBand="0" w:oddHBand="0" w:evenHBand="0" w:firstRowFirstColumn="0" w:firstRowLastColumn="0" w:lastRowFirstColumn="0" w:lastRowLastColumn="0"/>
            <w:tcW w:w="696" w:type="pct"/>
            <w:vAlign w:val="center"/>
          </w:tcPr>
          <w:p w14:paraId="3329FB1F" w14:textId="351F14DB" w:rsidR="00312890" w:rsidRPr="00312890" w:rsidRDefault="00AB6DCF" w:rsidP="00312890">
            <w:pPr>
              <w:spacing w:after="0"/>
              <w:jc w:val="left"/>
            </w:pPr>
            <w:r>
              <w:t>Region 2</w:t>
            </w:r>
          </w:p>
        </w:tc>
        <w:tc>
          <w:tcPr>
            <w:tcW w:w="812" w:type="pct"/>
            <w:vAlign w:val="center"/>
          </w:tcPr>
          <w:p w14:paraId="6C93AC4D" w14:textId="77777777" w:rsidR="00312890" w:rsidRPr="00312890" w:rsidRDefault="00312890" w:rsidP="00312890">
            <w:pPr>
              <w:spacing w:after="0"/>
              <w:cnfStyle w:val="000000000000" w:firstRow="0" w:lastRow="0" w:firstColumn="0" w:lastColumn="0" w:oddVBand="0" w:evenVBand="0" w:oddHBand="0" w:evenHBand="0" w:firstRowFirstColumn="0" w:firstRowLastColumn="0" w:lastRowFirstColumn="0" w:lastRowLastColumn="0"/>
            </w:pPr>
            <w:r w:rsidRPr="00312890">
              <w:t>2293</w:t>
            </w:r>
          </w:p>
        </w:tc>
        <w:tc>
          <w:tcPr>
            <w:tcW w:w="1860" w:type="pct"/>
            <w:vAlign w:val="center"/>
          </w:tcPr>
          <w:p w14:paraId="7845F038" w14:textId="77777777" w:rsidR="00312890" w:rsidRPr="00312890" w:rsidRDefault="00312890" w:rsidP="00312890">
            <w:pPr>
              <w:spacing w:after="0"/>
              <w:jc w:val="left"/>
              <w:cnfStyle w:val="000000000000" w:firstRow="0" w:lastRow="0" w:firstColumn="0" w:lastColumn="0" w:oddVBand="0" w:evenVBand="0" w:oddHBand="0" w:evenHBand="0" w:firstRowFirstColumn="0" w:firstRowLastColumn="0" w:lastRowFirstColumn="0" w:lastRowLastColumn="0"/>
            </w:pPr>
            <w:r w:rsidRPr="00312890">
              <w:t>Central Oregon Regional Program</w:t>
            </w:r>
          </w:p>
        </w:tc>
        <w:tc>
          <w:tcPr>
            <w:tcW w:w="734" w:type="pct"/>
            <w:vAlign w:val="center"/>
          </w:tcPr>
          <w:p w14:paraId="2E1D8410" w14:textId="77777777" w:rsidR="00312890" w:rsidRPr="00312890" w:rsidRDefault="00312890" w:rsidP="00312890">
            <w:pPr>
              <w:spacing w:after="0"/>
              <w:jc w:val="left"/>
              <w:cnfStyle w:val="000000000000" w:firstRow="0" w:lastRow="0" w:firstColumn="0" w:lastColumn="0" w:oddVBand="0" w:evenVBand="0" w:oddHBand="0" w:evenHBand="0" w:firstRowFirstColumn="0" w:firstRowLastColumn="0" w:lastRowFirstColumn="0" w:lastRowLastColumn="0"/>
            </w:pPr>
            <w:r w:rsidRPr="00312890">
              <w:t>Crook</w:t>
            </w:r>
          </w:p>
        </w:tc>
        <w:tc>
          <w:tcPr>
            <w:tcW w:w="898" w:type="pct"/>
            <w:vAlign w:val="center"/>
          </w:tcPr>
          <w:p w14:paraId="3D602D0F" w14:textId="77777777" w:rsidR="00312890" w:rsidRPr="00312890" w:rsidRDefault="00312890" w:rsidP="00312890">
            <w:pPr>
              <w:spacing w:after="0"/>
              <w:jc w:val="left"/>
              <w:cnfStyle w:val="000000000000" w:firstRow="0" w:lastRow="0" w:firstColumn="0" w:lastColumn="0" w:oddVBand="0" w:evenVBand="0" w:oddHBand="0" w:evenHBand="0" w:firstRowFirstColumn="0" w:firstRowLastColumn="0" w:lastRowFirstColumn="0" w:lastRowLastColumn="0"/>
            </w:pPr>
            <w:r w:rsidRPr="00312890">
              <w:t>(541) 383-6345</w:t>
            </w:r>
          </w:p>
        </w:tc>
      </w:tr>
      <w:tr w:rsidR="00312890" w:rsidRPr="00312890" w14:paraId="4627EBEA" w14:textId="77777777" w:rsidTr="0031289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96" w:type="pct"/>
            <w:vAlign w:val="center"/>
          </w:tcPr>
          <w:p w14:paraId="70E3FF9D" w14:textId="5BE1995F" w:rsidR="00312890" w:rsidRPr="00312890" w:rsidRDefault="00312890" w:rsidP="00AB6DCF">
            <w:pPr>
              <w:spacing w:after="0"/>
              <w:jc w:val="left"/>
            </w:pPr>
            <w:r w:rsidRPr="00312890">
              <w:t xml:space="preserve">Region </w:t>
            </w:r>
            <w:r w:rsidR="00AB6DCF">
              <w:t>3</w:t>
            </w:r>
          </w:p>
        </w:tc>
        <w:tc>
          <w:tcPr>
            <w:tcW w:w="812" w:type="pct"/>
            <w:vAlign w:val="center"/>
          </w:tcPr>
          <w:p w14:paraId="75D22404" w14:textId="77777777" w:rsidR="00312890" w:rsidRPr="00312890" w:rsidRDefault="00312890" w:rsidP="00312890">
            <w:pPr>
              <w:spacing w:after="0"/>
              <w:cnfStyle w:val="000000100000" w:firstRow="0" w:lastRow="0" w:firstColumn="0" w:lastColumn="0" w:oddVBand="0" w:evenVBand="0" w:oddHBand="1" w:evenHBand="0" w:firstRowFirstColumn="0" w:firstRowLastColumn="0" w:lastRowFirstColumn="0" w:lastRowLastColumn="0"/>
            </w:pPr>
            <w:r w:rsidRPr="00312890">
              <w:t>2303</w:t>
            </w:r>
          </w:p>
        </w:tc>
        <w:tc>
          <w:tcPr>
            <w:tcW w:w="1860" w:type="pct"/>
            <w:vAlign w:val="center"/>
          </w:tcPr>
          <w:p w14:paraId="19BCA292" w14:textId="77777777" w:rsidR="00312890" w:rsidRPr="00312890" w:rsidRDefault="00312890" w:rsidP="00312890">
            <w:pPr>
              <w:spacing w:after="0"/>
              <w:jc w:val="left"/>
              <w:cnfStyle w:val="000000100000" w:firstRow="0" w:lastRow="0" w:firstColumn="0" w:lastColumn="0" w:oddVBand="0" w:evenVBand="0" w:oddHBand="1" w:evenHBand="0" w:firstRowFirstColumn="0" w:firstRowLastColumn="0" w:lastRowFirstColumn="0" w:lastRowLastColumn="0"/>
            </w:pPr>
            <w:r w:rsidRPr="00312890">
              <w:t>Southern Oregon Regional Program</w:t>
            </w:r>
          </w:p>
        </w:tc>
        <w:tc>
          <w:tcPr>
            <w:tcW w:w="734" w:type="pct"/>
            <w:vAlign w:val="center"/>
          </w:tcPr>
          <w:p w14:paraId="74B56AEA" w14:textId="77777777" w:rsidR="00312890" w:rsidRPr="00312890" w:rsidRDefault="00312890" w:rsidP="00312890">
            <w:pPr>
              <w:spacing w:after="0"/>
              <w:jc w:val="left"/>
              <w:cnfStyle w:val="000000100000" w:firstRow="0" w:lastRow="0" w:firstColumn="0" w:lastColumn="0" w:oddVBand="0" w:evenVBand="0" w:oddHBand="1" w:evenHBand="0" w:firstRowFirstColumn="0" w:firstRowLastColumn="0" w:lastRowFirstColumn="0" w:lastRowLastColumn="0"/>
            </w:pPr>
            <w:r w:rsidRPr="00312890">
              <w:t>Curry</w:t>
            </w:r>
          </w:p>
        </w:tc>
        <w:tc>
          <w:tcPr>
            <w:tcW w:w="898" w:type="pct"/>
            <w:vAlign w:val="center"/>
          </w:tcPr>
          <w:p w14:paraId="6ED395D5" w14:textId="77777777" w:rsidR="00312890" w:rsidRPr="00312890" w:rsidRDefault="00312890" w:rsidP="00312890">
            <w:pPr>
              <w:spacing w:after="0"/>
              <w:jc w:val="left"/>
              <w:cnfStyle w:val="000000100000" w:firstRow="0" w:lastRow="0" w:firstColumn="0" w:lastColumn="0" w:oddVBand="0" w:evenVBand="0" w:oddHBand="1" w:evenHBand="0" w:firstRowFirstColumn="0" w:firstRowLastColumn="0" w:lastRowFirstColumn="0" w:lastRowLastColumn="0"/>
            </w:pPr>
            <w:r w:rsidRPr="00312890">
              <w:t>(541) 776-8555</w:t>
            </w:r>
          </w:p>
        </w:tc>
      </w:tr>
      <w:tr w:rsidR="00312890" w:rsidRPr="00312890" w14:paraId="6CB3BC3F" w14:textId="77777777" w:rsidTr="00312890">
        <w:tc>
          <w:tcPr>
            <w:cnfStyle w:val="001000000000" w:firstRow="0" w:lastRow="0" w:firstColumn="1" w:lastColumn="0" w:oddVBand="0" w:evenVBand="0" w:oddHBand="0" w:evenHBand="0" w:firstRowFirstColumn="0" w:firstRowLastColumn="0" w:lastRowFirstColumn="0" w:lastRowLastColumn="0"/>
            <w:tcW w:w="696" w:type="pct"/>
            <w:vAlign w:val="center"/>
          </w:tcPr>
          <w:p w14:paraId="04923A44" w14:textId="2A1144B9" w:rsidR="00312890" w:rsidRPr="00312890" w:rsidRDefault="00AB6DCF" w:rsidP="00AB6DCF">
            <w:pPr>
              <w:spacing w:after="0"/>
              <w:jc w:val="left"/>
            </w:pPr>
            <w:r>
              <w:t>Region 4</w:t>
            </w:r>
          </w:p>
        </w:tc>
        <w:tc>
          <w:tcPr>
            <w:tcW w:w="812" w:type="pct"/>
            <w:vAlign w:val="center"/>
          </w:tcPr>
          <w:p w14:paraId="78D1F667" w14:textId="77777777" w:rsidR="00312890" w:rsidRPr="00312890" w:rsidRDefault="00312890" w:rsidP="00312890">
            <w:pPr>
              <w:spacing w:after="0"/>
              <w:cnfStyle w:val="000000000000" w:firstRow="0" w:lastRow="0" w:firstColumn="0" w:lastColumn="0" w:oddVBand="0" w:evenVBand="0" w:oddHBand="0" w:evenHBand="0" w:firstRowFirstColumn="0" w:firstRowLastColumn="0" w:lastRowFirstColumn="0" w:lastRowLastColumn="0"/>
            </w:pPr>
            <w:r w:rsidRPr="00312890">
              <w:t>2322</w:t>
            </w:r>
          </w:p>
        </w:tc>
        <w:tc>
          <w:tcPr>
            <w:tcW w:w="1860" w:type="pct"/>
            <w:vAlign w:val="center"/>
          </w:tcPr>
          <w:p w14:paraId="29E6B3FF" w14:textId="77777777" w:rsidR="00312890" w:rsidRPr="00312890" w:rsidRDefault="00312890" w:rsidP="00312890">
            <w:pPr>
              <w:spacing w:after="0"/>
              <w:jc w:val="left"/>
              <w:cnfStyle w:val="000000000000" w:firstRow="0" w:lastRow="0" w:firstColumn="0" w:lastColumn="0" w:oddVBand="0" w:evenVBand="0" w:oddHBand="0" w:evenHBand="0" w:firstRowFirstColumn="0" w:firstRowLastColumn="0" w:lastRowFirstColumn="0" w:lastRowLastColumn="0"/>
            </w:pPr>
            <w:r w:rsidRPr="00312890">
              <w:t>Cascade Regional Program</w:t>
            </w:r>
          </w:p>
        </w:tc>
        <w:tc>
          <w:tcPr>
            <w:tcW w:w="734" w:type="pct"/>
            <w:vAlign w:val="center"/>
          </w:tcPr>
          <w:p w14:paraId="12940ABE" w14:textId="77777777" w:rsidR="00312890" w:rsidRPr="00312890" w:rsidRDefault="00312890" w:rsidP="00312890">
            <w:pPr>
              <w:spacing w:after="0"/>
              <w:jc w:val="left"/>
              <w:cnfStyle w:val="000000000000" w:firstRow="0" w:lastRow="0" w:firstColumn="0" w:lastColumn="0" w:oddVBand="0" w:evenVBand="0" w:oddHBand="0" w:evenHBand="0" w:firstRowFirstColumn="0" w:firstRowLastColumn="0" w:lastRowFirstColumn="0" w:lastRowLastColumn="0"/>
            </w:pPr>
            <w:r w:rsidRPr="00312890">
              <w:t>Benton</w:t>
            </w:r>
          </w:p>
        </w:tc>
        <w:tc>
          <w:tcPr>
            <w:tcW w:w="898" w:type="pct"/>
            <w:vAlign w:val="center"/>
          </w:tcPr>
          <w:p w14:paraId="546CCAFA" w14:textId="77777777" w:rsidR="00312890" w:rsidRPr="00312890" w:rsidRDefault="00312890" w:rsidP="00312890">
            <w:pPr>
              <w:spacing w:after="0"/>
              <w:jc w:val="left"/>
              <w:cnfStyle w:val="000000000000" w:firstRow="0" w:lastRow="0" w:firstColumn="0" w:lastColumn="0" w:oddVBand="0" w:evenVBand="0" w:oddHBand="0" w:evenHBand="0" w:firstRowFirstColumn="0" w:firstRowLastColumn="0" w:lastRowFirstColumn="0" w:lastRowLastColumn="0"/>
            </w:pPr>
            <w:r w:rsidRPr="00312890">
              <w:t>(541) 812-2600</w:t>
            </w:r>
          </w:p>
        </w:tc>
      </w:tr>
      <w:tr w:rsidR="00312890" w:rsidRPr="00312890" w14:paraId="5FF78D42" w14:textId="77777777" w:rsidTr="0031289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96" w:type="pct"/>
            <w:vAlign w:val="center"/>
          </w:tcPr>
          <w:p w14:paraId="4649BE83" w14:textId="0F7E4D0A" w:rsidR="00312890" w:rsidRPr="00312890" w:rsidRDefault="00AB6DCF" w:rsidP="00312890">
            <w:pPr>
              <w:spacing w:after="0"/>
              <w:jc w:val="left"/>
            </w:pPr>
            <w:r>
              <w:t>Region 5</w:t>
            </w:r>
          </w:p>
        </w:tc>
        <w:tc>
          <w:tcPr>
            <w:tcW w:w="812" w:type="pct"/>
            <w:vAlign w:val="center"/>
          </w:tcPr>
          <w:p w14:paraId="161E8AB9" w14:textId="77777777" w:rsidR="00312890" w:rsidRPr="00312890" w:rsidRDefault="00312890" w:rsidP="00312890">
            <w:pPr>
              <w:spacing w:after="0"/>
              <w:cnfStyle w:val="000000100000" w:firstRow="0" w:lastRow="0" w:firstColumn="0" w:lastColumn="0" w:oddVBand="0" w:evenVBand="0" w:oddHBand="1" w:evenHBand="0" w:firstRowFirstColumn="0" w:firstRowLastColumn="0" w:lastRowFirstColumn="0" w:lastRowLastColumn="0"/>
            </w:pPr>
            <w:r w:rsidRPr="00312890">
              <w:t>2339</w:t>
            </w:r>
          </w:p>
        </w:tc>
        <w:tc>
          <w:tcPr>
            <w:tcW w:w="1860" w:type="pct"/>
            <w:vAlign w:val="center"/>
          </w:tcPr>
          <w:p w14:paraId="2CBC9A99" w14:textId="77777777" w:rsidR="00312890" w:rsidRPr="00312890" w:rsidRDefault="00312890" w:rsidP="00312890">
            <w:pPr>
              <w:spacing w:after="0"/>
              <w:jc w:val="left"/>
              <w:cnfStyle w:val="000000100000" w:firstRow="0" w:lastRow="0" w:firstColumn="0" w:lastColumn="0" w:oddVBand="0" w:evenVBand="0" w:oddHBand="1" w:evenHBand="0" w:firstRowFirstColumn="0" w:firstRowLastColumn="0" w:lastRowFirstColumn="0" w:lastRowLastColumn="0"/>
            </w:pPr>
            <w:r w:rsidRPr="00312890">
              <w:t>Willamette Regional Program</w:t>
            </w:r>
          </w:p>
        </w:tc>
        <w:tc>
          <w:tcPr>
            <w:tcW w:w="734" w:type="pct"/>
            <w:vAlign w:val="center"/>
          </w:tcPr>
          <w:p w14:paraId="5A83ACAF" w14:textId="77777777" w:rsidR="00312890" w:rsidRPr="00312890" w:rsidRDefault="00312890" w:rsidP="00312890">
            <w:pPr>
              <w:spacing w:after="0"/>
              <w:jc w:val="left"/>
              <w:cnfStyle w:val="000000100000" w:firstRow="0" w:lastRow="0" w:firstColumn="0" w:lastColumn="0" w:oddVBand="0" w:evenVBand="0" w:oddHBand="1" w:evenHBand="0" w:firstRowFirstColumn="0" w:firstRowLastColumn="0" w:lastRowFirstColumn="0" w:lastRowLastColumn="0"/>
            </w:pPr>
            <w:r w:rsidRPr="00312890">
              <w:t>Marion</w:t>
            </w:r>
          </w:p>
        </w:tc>
        <w:tc>
          <w:tcPr>
            <w:tcW w:w="898" w:type="pct"/>
            <w:vAlign w:val="center"/>
          </w:tcPr>
          <w:p w14:paraId="08848BE5" w14:textId="77777777" w:rsidR="00312890" w:rsidRPr="00312890" w:rsidRDefault="00312890" w:rsidP="00312890">
            <w:pPr>
              <w:spacing w:after="0"/>
              <w:jc w:val="left"/>
              <w:cnfStyle w:val="000000100000" w:firstRow="0" w:lastRow="0" w:firstColumn="0" w:lastColumn="0" w:oddVBand="0" w:evenVBand="0" w:oddHBand="1" w:evenHBand="0" w:firstRowFirstColumn="0" w:firstRowLastColumn="0" w:lastRowFirstColumn="0" w:lastRowLastColumn="0"/>
            </w:pPr>
            <w:r w:rsidRPr="00312890">
              <w:t>(503) 588-6677</w:t>
            </w:r>
          </w:p>
        </w:tc>
      </w:tr>
      <w:tr w:rsidR="00312890" w:rsidRPr="00312890" w14:paraId="5C30E7B7" w14:textId="77777777" w:rsidTr="00312890">
        <w:tc>
          <w:tcPr>
            <w:cnfStyle w:val="001000000000" w:firstRow="0" w:lastRow="0" w:firstColumn="1" w:lastColumn="0" w:oddVBand="0" w:evenVBand="0" w:oddHBand="0" w:evenHBand="0" w:firstRowFirstColumn="0" w:firstRowLastColumn="0" w:lastRowFirstColumn="0" w:lastRowLastColumn="0"/>
            <w:tcW w:w="696" w:type="pct"/>
            <w:vAlign w:val="center"/>
          </w:tcPr>
          <w:p w14:paraId="36F2F83D" w14:textId="0058EBEE" w:rsidR="00312890" w:rsidRPr="00312890" w:rsidRDefault="00AB6DCF" w:rsidP="00AB6DCF">
            <w:pPr>
              <w:spacing w:after="0"/>
              <w:jc w:val="left"/>
            </w:pPr>
            <w:r>
              <w:t>Region 6</w:t>
            </w:r>
          </w:p>
        </w:tc>
        <w:tc>
          <w:tcPr>
            <w:tcW w:w="812" w:type="pct"/>
            <w:vAlign w:val="center"/>
          </w:tcPr>
          <w:p w14:paraId="222A1F24" w14:textId="77777777" w:rsidR="00312890" w:rsidRPr="00312890" w:rsidRDefault="00312890" w:rsidP="00312890">
            <w:pPr>
              <w:spacing w:after="0"/>
              <w:cnfStyle w:val="000000000000" w:firstRow="0" w:lastRow="0" w:firstColumn="0" w:lastColumn="0" w:oddVBand="0" w:evenVBand="0" w:oddHBand="0" w:evenHBand="0" w:firstRowFirstColumn="0" w:firstRowLastColumn="0" w:lastRowFirstColumn="0" w:lastRowLastColumn="0"/>
            </w:pPr>
            <w:r w:rsidRPr="00312890">
              <w:t>2356</w:t>
            </w:r>
          </w:p>
        </w:tc>
        <w:tc>
          <w:tcPr>
            <w:tcW w:w="1860" w:type="pct"/>
            <w:vAlign w:val="center"/>
          </w:tcPr>
          <w:p w14:paraId="44F97FE5" w14:textId="77777777" w:rsidR="00312890" w:rsidRPr="00312890" w:rsidRDefault="00312890" w:rsidP="00312890">
            <w:pPr>
              <w:spacing w:after="0"/>
              <w:jc w:val="left"/>
              <w:cnfStyle w:val="000000000000" w:firstRow="0" w:lastRow="0" w:firstColumn="0" w:lastColumn="0" w:oddVBand="0" w:evenVBand="0" w:oddHBand="0" w:evenHBand="0" w:firstRowFirstColumn="0" w:firstRowLastColumn="0" w:lastRowFirstColumn="0" w:lastRowLastColumn="0"/>
            </w:pPr>
            <w:r w:rsidRPr="00312890">
              <w:t>Columbia Regional Program</w:t>
            </w:r>
          </w:p>
        </w:tc>
        <w:tc>
          <w:tcPr>
            <w:tcW w:w="734" w:type="pct"/>
            <w:vAlign w:val="center"/>
          </w:tcPr>
          <w:p w14:paraId="32AC4989" w14:textId="77777777" w:rsidR="00312890" w:rsidRPr="00312890" w:rsidRDefault="00312890" w:rsidP="00312890">
            <w:pPr>
              <w:spacing w:after="0"/>
              <w:jc w:val="left"/>
              <w:cnfStyle w:val="000000000000" w:firstRow="0" w:lastRow="0" w:firstColumn="0" w:lastColumn="0" w:oddVBand="0" w:evenVBand="0" w:oddHBand="0" w:evenHBand="0" w:firstRowFirstColumn="0" w:firstRowLastColumn="0" w:lastRowFirstColumn="0" w:lastRowLastColumn="0"/>
            </w:pPr>
            <w:r w:rsidRPr="00312890">
              <w:t>Multnomah</w:t>
            </w:r>
          </w:p>
        </w:tc>
        <w:tc>
          <w:tcPr>
            <w:tcW w:w="898" w:type="pct"/>
            <w:vAlign w:val="center"/>
          </w:tcPr>
          <w:p w14:paraId="168DE257" w14:textId="77777777" w:rsidR="00312890" w:rsidRPr="00312890" w:rsidRDefault="00312890" w:rsidP="00312890">
            <w:pPr>
              <w:spacing w:after="0"/>
              <w:jc w:val="left"/>
              <w:cnfStyle w:val="000000000000" w:firstRow="0" w:lastRow="0" w:firstColumn="0" w:lastColumn="0" w:oddVBand="0" w:evenVBand="0" w:oddHBand="0" w:evenHBand="0" w:firstRowFirstColumn="0" w:firstRowLastColumn="0" w:lastRowFirstColumn="0" w:lastRowLastColumn="0"/>
            </w:pPr>
            <w:r w:rsidRPr="00312890">
              <w:t>(503) 916-5570</w:t>
            </w:r>
          </w:p>
        </w:tc>
      </w:tr>
      <w:tr w:rsidR="00312890" w:rsidRPr="00312890" w14:paraId="1140BB97" w14:textId="77777777" w:rsidTr="0031289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96" w:type="pct"/>
            <w:vAlign w:val="center"/>
          </w:tcPr>
          <w:p w14:paraId="5B363597" w14:textId="70A18727" w:rsidR="00312890" w:rsidRPr="00312890" w:rsidRDefault="00AB6DCF" w:rsidP="00AB6DCF">
            <w:pPr>
              <w:spacing w:after="0"/>
              <w:jc w:val="left"/>
            </w:pPr>
            <w:r>
              <w:t>Region 7</w:t>
            </w:r>
          </w:p>
        </w:tc>
        <w:tc>
          <w:tcPr>
            <w:tcW w:w="812" w:type="pct"/>
            <w:vAlign w:val="center"/>
          </w:tcPr>
          <w:p w14:paraId="49B2C117" w14:textId="77777777" w:rsidR="00312890" w:rsidRPr="00312890" w:rsidRDefault="00312890" w:rsidP="00312890">
            <w:pPr>
              <w:spacing w:after="0"/>
              <w:cnfStyle w:val="000000100000" w:firstRow="0" w:lastRow="0" w:firstColumn="0" w:lastColumn="0" w:oddVBand="0" w:evenVBand="0" w:oddHBand="1" w:evenHBand="0" w:firstRowFirstColumn="0" w:firstRowLastColumn="0" w:lastRowFirstColumn="0" w:lastRowLastColumn="0"/>
            </w:pPr>
            <w:r w:rsidRPr="00312890">
              <w:t>2317</w:t>
            </w:r>
          </w:p>
        </w:tc>
        <w:tc>
          <w:tcPr>
            <w:tcW w:w="1860" w:type="pct"/>
            <w:vAlign w:val="center"/>
          </w:tcPr>
          <w:p w14:paraId="69A66406" w14:textId="77777777" w:rsidR="00312890" w:rsidRPr="00312890" w:rsidRDefault="00312890" w:rsidP="00312890">
            <w:pPr>
              <w:spacing w:after="0"/>
              <w:jc w:val="left"/>
              <w:cnfStyle w:val="000000100000" w:firstRow="0" w:lastRow="0" w:firstColumn="0" w:lastColumn="0" w:oddVBand="0" w:evenVBand="0" w:oddHBand="1" w:evenHBand="0" w:firstRowFirstColumn="0" w:firstRowLastColumn="0" w:lastRowFirstColumn="0" w:lastRowLastColumn="0"/>
            </w:pPr>
            <w:r w:rsidRPr="00312890">
              <w:t>Lane Regional Program</w:t>
            </w:r>
          </w:p>
        </w:tc>
        <w:tc>
          <w:tcPr>
            <w:tcW w:w="734" w:type="pct"/>
            <w:vAlign w:val="center"/>
          </w:tcPr>
          <w:p w14:paraId="2F581DC3" w14:textId="77777777" w:rsidR="00312890" w:rsidRPr="00312890" w:rsidRDefault="00312890" w:rsidP="00312890">
            <w:pPr>
              <w:spacing w:after="0"/>
              <w:jc w:val="left"/>
              <w:cnfStyle w:val="000000100000" w:firstRow="0" w:lastRow="0" w:firstColumn="0" w:lastColumn="0" w:oddVBand="0" w:evenVBand="0" w:oddHBand="1" w:evenHBand="0" w:firstRowFirstColumn="0" w:firstRowLastColumn="0" w:lastRowFirstColumn="0" w:lastRowLastColumn="0"/>
            </w:pPr>
            <w:r w:rsidRPr="00312890">
              <w:t>Lane</w:t>
            </w:r>
          </w:p>
        </w:tc>
        <w:tc>
          <w:tcPr>
            <w:tcW w:w="898" w:type="pct"/>
            <w:vAlign w:val="center"/>
          </w:tcPr>
          <w:p w14:paraId="627A84AD" w14:textId="77777777" w:rsidR="00312890" w:rsidRPr="00312890" w:rsidRDefault="00312890" w:rsidP="00312890">
            <w:pPr>
              <w:spacing w:after="0"/>
              <w:jc w:val="left"/>
              <w:cnfStyle w:val="000000100000" w:firstRow="0" w:lastRow="0" w:firstColumn="0" w:lastColumn="0" w:oddVBand="0" w:evenVBand="0" w:oddHBand="1" w:evenHBand="0" w:firstRowFirstColumn="0" w:firstRowLastColumn="0" w:lastRowFirstColumn="0" w:lastRowLastColumn="0"/>
            </w:pPr>
            <w:r w:rsidRPr="00312890">
              <w:t>(541) 461-8264</w:t>
            </w:r>
          </w:p>
        </w:tc>
      </w:tr>
      <w:tr w:rsidR="00312890" w:rsidRPr="00312890" w14:paraId="7889957C" w14:textId="77777777" w:rsidTr="00312890">
        <w:tc>
          <w:tcPr>
            <w:cnfStyle w:val="001000000000" w:firstRow="0" w:lastRow="0" w:firstColumn="1" w:lastColumn="0" w:oddVBand="0" w:evenVBand="0" w:oddHBand="0" w:evenHBand="0" w:firstRowFirstColumn="0" w:firstRowLastColumn="0" w:lastRowFirstColumn="0" w:lastRowLastColumn="0"/>
            <w:tcW w:w="696" w:type="pct"/>
            <w:vAlign w:val="center"/>
          </w:tcPr>
          <w:p w14:paraId="7B69420E" w14:textId="36966415" w:rsidR="00312890" w:rsidRPr="00312890" w:rsidRDefault="00AB6DCF" w:rsidP="00AB6DCF">
            <w:pPr>
              <w:spacing w:after="0"/>
              <w:jc w:val="left"/>
            </w:pPr>
            <w:r>
              <w:t>Region 8</w:t>
            </w:r>
          </w:p>
        </w:tc>
        <w:tc>
          <w:tcPr>
            <w:tcW w:w="812" w:type="pct"/>
            <w:vAlign w:val="center"/>
          </w:tcPr>
          <w:p w14:paraId="101807C1" w14:textId="77777777" w:rsidR="00312890" w:rsidRPr="00312890" w:rsidRDefault="00312890" w:rsidP="00312890">
            <w:pPr>
              <w:spacing w:after="0"/>
              <w:cnfStyle w:val="000000000000" w:firstRow="0" w:lastRow="0" w:firstColumn="0" w:lastColumn="0" w:oddVBand="0" w:evenVBand="0" w:oddHBand="0" w:evenHBand="0" w:firstRowFirstColumn="0" w:firstRowLastColumn="0" w:lastRowFirstColumn="0" w:lastRowLastColumn="0"/>
            </w:pPr>
            <w:r w:rsidRPr="00312890">
              <w:t>2377</w:t>
            </w:r>
          </w:p>
        </w:tc>
        <w:tc>
          <w:tcPr>
            <w:tcW w:w="1860" w:type="pct"/>
            <w:vAlign w:val="center"/>
          </w:tcPr>
          <w:p w14:paraId="04EE238D" w14:textId="77777777" w:rsidR="00312890" w:rsidRPr="00312890" w:rsidRDefault="00312890" w:rsidP="00312890">
            <w:pPr>
              <w:spacing w:after="0"/>
              <w:jc w:val="left"/>
              <w:cnfStyle w:val="000000000000" w:firstRow="0" w:lastRow="0" w:firstColumn="0" w:lastColumn="0" w:oddVBand="0" w:evenVBand="0" w:oddHBand="0" w:evenHBand="0" w:firstRowFirstColumn="0" w:firstRowLastColumn="0" w:lastRowFirstColumn="0" w:lastRowLastColumn="0"/>
            </w:pPr>
            <w:r w:rsidRPr="00312890">
              <w:t>Northwest Regional Program</w:t>
            </w:r>
          </w:p>
        </w:tc>
        <w:tc>
          <w:tcPr>
            <w:tcW w:w="734" w:type="pct"/>
            <w:vAlign w:val="center"/>
          </w:tcPr>
          <w:p w14:paraId="3ED680AF" w14:textId="77777777" w:rsidR="00312890" w:rsidRPr="00312890" w:rsidRDefault="00312890" w:rsidP="00312890">
            <w:pPr>
              <w:spacing w:after="0"/>
              <w:jc w:val="left"/>
              <w:cnfStyle w:val="000000000000" w:firstRow="0" w:lastRow="0" w:firstColumn="0" w:lastColumn="0" w:oddVBand="0" w:evenVBand="0" w:oddHBand="0" w:evenHBand="0" w:firstRowFirstColumn="0" w:firstRowLastColumn="0" w:lastRowFirstColumn="0" w:lastRowLastColumn="0"/>
            </w:pPr>
            <w:r w:rsidRPr="00312890">
              <w:t>Clatsop</w:t>
            </w:r>
          </w:p>
        </w:tc>
        <w:tc>
          <w:tcPr>
            <w:tcW w:w="898" w:type="pct"/>
            <w:vAlign w:val="center"/>
          </w:tcPr>
          <w:p w14:paraId="461396B6" w14:textId="77777777" w:rsidR="00312890" w:rsidRPr="00312890" w:rsidRDefault="00312890" w:rsidP="00312890">
            <w:pPr>
              <w:spacing w:after="0"/>
              <w:jc w:val="left"/>
              <w:cnfStyle w:val="000000000000" w:firstRow="0" w:lastRow="0" w:firstColumn="0" w:lastColumn="0" w:oddVBand="0" w:evenVBand="0" w:oddHBand="0" w:evenHBand="0" w:firstRowFirstColumn="0" w:firstRowLastColumn="0" w:lastRowFirstColumn="0" w:lastRowLastColumn="0"/>
            </w:pPr>
            <w:r w:rsidRPr="00312890">
              <w:t>(503) 690-5448</w:t>
            </w:r>
          </w:p>
        </w:tc>
      </w:tr>
    </w:tbl>
    <w:p w14:paraId="0935B5AC" w14:textId="77777777" w:rsidR="00312890" w:rsidRPr="00BF3BD2" w:rsidRDefault="00312890" w:rsidP="005808A0">
      <w:pPr>
        <w:jc w:val="left"/>
      </w:pPr>
      <w:r w:rsidRPr="00BF3BD2">
        <w:br w:type="page"/>
      </w:r>
    </w:p>
    <w:p w14:paraId="6C873257" w14:textId="77777777" w:rsidR="00BF3BD2" w:rsidRDefault="00BF3BD2" w:rsidP="005808A0">
      <w:pPr>
        <w:pStyle w:val="Heading1"/>
      </w:pPr>
      <w:bookmarkStart w:id="10" w:name="_Toc216770778"/>
      <w:r w:rsidRPr="00BF3BD2">
        <w:lastRenderedPageBreak/>
        <w:t>Supplement G: EI/ECSE Programs</w:t>
      </w:r>
      <w:bookmarkEnd w:id="10"/>
    </w:p>
    <w:tbl>
      <w:tblPr>
        <w:tblStyle w:val="GridTable4-Accent1"/>
        <w:tblW w:w="5131" w:type="pct"/>
        <w:tblLook w:val="04A0" w:firstRow="1" w:lastRow="0" w:firstColumn="1" w:lastColumn="0" w:noHBand="0" w:noVBand="1"/>
        <w:tblDescription w:val="EI/ECSE programs list, with Region area, County, ID and Name."/>
      </w:tblPr>
      <w:tblGrid>
        <w:gridCol w:w="980"/>
        <w:gridCol w:w="1360"/>
        <w:gridCol w:w="1436"/>
        <w:gridCol w:w="6558"/>
      </w:tblGrid>
      <w:tr w:rsidR="00312890" w:rsidRPr="00F25209" w14:paraId="0B0C2FE1" w14:textId="77777777" w:rsidTr="008F1044">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474" w:type="pct"/>
            <w:shd w:val="clear" w:color="auto" w:fill="1F497D" w:themeFill="text2"/>
            <w:vAlign w:val="center"/>
          </w:tcPr>
          <w:p w14:paraId="2471E4AC" w14:textId="77777777" w:rsidR="00312890" w:rsidRPr="00F25209" w:rsidRDefault="00312890" w:rsidP="00312890">
            <w:pPr>
              <w:spacing w:after="0"/>
            </w:pPr>
            <w:r w:rsidRPr="00F25209">
              <w:t>Region</w:t>
            </w:r>
          </w:p>
        </w:tc>
        <w:tc>
          <w:tcPr>
            <w:tcW w:w="658" w:type="pct"/>
            <w:shd w:val="clear" w:color="auto" w:fill="1F497D" w:themeFill="text2"/>
            <w:vAlign w:val="center"/>
          </w:tcPr>
          <w:p w14:paraId="405E6AF5" w14:textId="77777777" w:rsidR="00312890" w:rsidRPr="00F25209" w:rsidRDefault="00312890" w:rsidP="00312890">
            <w:pPr>
              <w:spacing w:after="0"/>
              <w:jc w:val="left"/>
              <w:cnfStyle w:val="100000000000" w:firstRow="1" w:lastRow="0" w:firstColumn="0" w:lastColumn="0" w:oddVBand="0" w:evenVBand="0" w:oddHBand="0" w:evenHBand="0" w:firstRowFirstColumn="0" w:firstRowLastColumn="0" w:lastRowFirstColumn="0" w:lastRowLastColumn="0"/>
            </w:pPr>
            <w:r w:rsidRPr="00F25209">
              <w:t>County</w:t>
            </w:r>
          </w:p>
        </w:tc>
        <w:tc>
          <w:tcPr>
            <w:tcW w:w="695" w:type="pct"/>
            <w:shd w:val="clear" w:color="auto" w:fill="1F497D" w:themeFill="text2"/>
            <w:vAlign w:val="center"/>
          </w:tcPr>
          <w:p w14:paraId="013A15FE" w14:textId="221600E2" w:rsidR="00312890" w:rsidRPr="00F25209" w:rsidRDefault="00A06EF3" w:rsidP="00312890">
            <w:pPr>
              <w:spacing w:after="0"/>
              <w:cnfStyle w:val="100000000000" w:firstRow="1" w:lastRow="0" w:firstColumn="0" w:lastColumn="0" w:oddVBand="0" w:evenVBand="0" w:oddHBand="0" w:evenHBand="0" w:firstRowFirstColumn="0" w:firstRowLastColumn="0" w:lastRowFirstColumn="0" w:lastRowLastColumn="0"/>
            </w:pPr>
            <w:r>
              <w:t>Institution ID</w:t>
            </w:r>
          </w:p>
        </w:tc>
        <w:tc>
          <w:tcPr>
            <w:tcW w:w="3173" w:type="pct"/>
            <w:shd w:val="clear" w:color="auto" w:fill="1F497D" w:themeFill="text2"/>
            <w:vAlign w:val="center"/>
          </w:tcPr>
          <w:p w14:paraId="2C6A74B6" w14:textId="77777777" w:rsidR="00312890" w:rsidRPr="00F25209" w:rsidRDefault="00312890" w:rsidP="00312890">
            <w:pPr>
              <w:spacing w:after="0"/>
              <w:jc w:val="left"/>
              <w:cnfStyle w:val="100000000000" w:firstRow="1" w:lastRow="0" w:firstColumn="0" w:lastColumn="0" w:oddVBand="0" w:evenVBand="0" w:oddHBand="0" w:evenHBand="0" w:firstRowFirstColumn="0" w:firstRowLastColumn="0" w:lastRowFirstColumn="0" w:lastRowLastColumn="0"/>
            </w:pPr>
            <w:r w:rsidRPr="00F25209">
              <w:t>Agency Name</w:t>
            </w:r>
          </w:p>
        </w:tc>
      </w:tr>
      <w:tr w:rsidR="00312890" w:rsidRPr="00F25209" w14:paraId="52F181DF" w14:textId="77777777" w:rsidTr="00A06EF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74" w:type="pct"/>
            <w:tcBorders>
              <w:top w:val="single" w:sz="4" w:space="0" w:color="4F81BD" w:themeColor="accent1"/>
            </w:tcBorders>
            <w:vAlign w:val="center"/>
          </w:tcPr>
          <w:p w14:paraId="6D958DD6" w14:textId="77777777" w:rsidR="00312890" w:rsidRPr="00F25209" w:rsidRDefault="00312890" w:rsidP="00312890">
            <w:pPr>
              <w:spacing w:after="0"/>
              <w:rPr>
                <w:sz w:val="20"/>
              </w:rPr>
            </w:pPr>
            <w:r w:rsidRPr="00F25209">
              <w:rPr>
                <w:sz w:val="20"/>
              </w:rPr>
              <w:t>1</w:t>
            </w:r>
          </w:p>
        </w:tc>
        <w:tc>
          <w:tcPr>
            <w:tcW w:w="658" w:type="pct"/>
            <w:tcBorders>
              <w:top w:val="single" w:sz="4" w:space="0" w:color="4F81BD" w:themeColor="accent1"/>
            </w:tcBorders>
            <w:vAlign w:val="center"/>
          </w:tcPr>
          <w:p w14:paraId="1D6F2AB1" w14:textId="77777777" w:rsidR="00312890" w:rsidRPr="00F25209" w:rsidRDefault="00312890" w:rsidP="00312890">
            <w:pPr>
              <w:spacing w:after="0"/>
              <w:jc w:val="left"/>
              <w:cnfStyle w:val="000000100000" w:firstRow="0" w:lastRow="0" w:firstColumn="0" w:lastColumn="0" w:oddVBand="0" w:evenVBand="0" w:oddHBand="1" w:evenHBand="0" w:firstRowFirstColumn="0" w:firstRowLastColumn="0" w:lastRowFirstColumn="0" w:lastRowLastColumn="0"/>
              <w:rPr>
                <w:b/>
                <w:sz w:val="20"/>
              </w:rPr>
            </w:pPr>
            <w:r w:rsidRPr="00F25209">
              <w:rPr>
                <w:b/>
                <w:sz w:val="20"/>
              </w:rPr>
              <w:t>Umatilla</w:t>
            </w:r>
          </w:p>
        </w:tc>
        <w:tc>
          <w:tcPr>
            <w:tcW w:w="695" w:type="pct"/>
            <w:tcBorders>
              <w:top w:val="single" w:sz="4" w:space="0" w:color="4F81BD" w:themeColor="accent1"/>
            </w:tcBorders>
            <w:vAlign w:val="center"/>
          </w:tcPr>
          <w:p w14:paraId="4CC57F5F" w14:textId="77777777" w:rsidR="00312890" w:rsidRPr="00F25209" w:rsidRDefault="00312890" w:rsidP="00312890">
            <w:pPr>
              <w:spacing w:after="0"/>
              <w:cnfStyle w:val="000000100000" w:firstRow="0" w:lastRow="0" w:firstColumn="0" w:lastColumn="0" w:oddVBand="0" w:evenVBand="0" w:oddHBand="1" w:evenHBand="0" w:firstRowFirstColumn="0" w:firstRowLastColumn="0" w:lastRowFirstColumn="0" w:lastRowLastColumn="0"/>
              <w:rPr>
                <w:b/>
                <w:sz w:val="20"/>
              </w:rPr>
            </w:pPr>
            <w:r w:rsidRPr="00F25209">
              <w:rPr>
                <w:b/>
                <w:sz w:val="20"/>
              </w:rPr>
              <w:t>2366</w:t>
            </w:r>
          </w:p>
        </w:tc>
        <w:tc>
          <w:tcPr>
            <w:tcW w:w="3173" w:type="pct"/>
            <w:tcBorders>
              <w:top w:val="single" w:sz="4" w:space="0" w:color="4F81BD" w:themeColor="accent1"/>
            </w:tcBorders>
            <w:vAlign w:val="center"/>
          </w:tcPr>
          <w:p w14:paraId="4FB44CC2" w14:textId="77777777" w:rsidR="00312890" w:rsidRPr="00F25209" w:rsidRDefault="00312890" w:rsidP="00312890">
            <w:pPr>
              <w:spacing w:after="0"/>
              <w:jc w:val="left"/>
              <w:cnfStyle w:val="000000100000" w:firstRow="0" w:lastRow="0" w:firstColumn="0" w:lastColumn="0" w:oddVBand="0" w:evenVBand="0" w:oddHBand="1" w:evenHBand="0" w:firstRowFirstColumn="0" w:firstRowLastColumn="0" w:lastRowFirstColumn="0" w:lastRowLastColumn="0"/>
              <w:rPr>
                <w:b/>
                <w:sz w:val="20"/>
              </w:rPr>
            </w:pPr>
            <w:r w:rsidRPr="00F25209">
              <w:rPr>
                <w:b/>
                <w:sz w:val="20"/>
              </w:rPr>
              <w:t>InterMountain ESD EI/ECSE - Umatilla (Area 1)</w:t>
            </w:r>
          </w:p>
        </w:tc>
      </w:tr>
      <w:tr w:rsidR="00312890" w:rsidRPr="00F25209" w14:paraId="6CC62A09" w14:textId="77777777" w:rsidTr="00A06EF3">
        <w:tc>
          <w:tcPr>
            <w:cnfStyle w:val="001000000000" w:firstRow="0" w:lastRow="0" w:firstColumn="1" w:lastColumn="0" w:oddVBand="0" w:evenVBand="0" w:oddHBand="0" w:evenHBand="0" w:firstRowFirstColumn="0" w:firstRowLastColumn="0" w:lastRowFirstColumn="0" w:lastRowLastColumn="0"/>
            <w:tcW w:w="474" w:type="pct"/>
            <w:vAlign w:val="center"/>
          </w:tcPr>
          <w:p w14:paraId="16102839" w14:textId="77777777" w:rsidR="00312890" w:rsidRPr="00F25209" w:rsidRDefault="00312890" w:rsidP="00312890">
            <w:pPr>
              <w:spacing w:after="0"/>
              <w:rPr>
                <w:b w:val="0"/>
                <w:sz w:val="20"/>
              </w:rPr>
            </w:pPr>
            <w:r w:rsidRPr="00F25209">
              <w:rPr>
                <w:b w:val="0"/>
                <w:sz w:val="20"/>
              </w:rPr>
              <w:t>1</w:t>
            </w:r>
          </w:p>
        </w:tc>
        <w:tc>
          <w:tcPr>
            <w:tcW w:w="658" w:type="pct"/>
            <w:vAlign w:val="center"/>
          </w:tcPr>
          <w:p w14:paraId="04E3CEE1" w14:textId="77777777" w:rsidR="00312890" w:rsidRPr="00F25209" w:rsidRDefault="00312890" w:rsidP="00312890">
            <w:pPr>
              <w:spacing w:after="0"/>
              <w:jc w:val="left"/>
              <w:cnfStyle w:val="000000000000" w:firstRow="0" w:lastRow="0" w:firstColumn="0" w:lastColumn="0" w:oddVBand="0" w:evenVBand="0" w:oddHBand="0" w:evenHBand="0" w:firstRowFirstColumn="0" w:firstRowLastColumn="0" w:lastRowFirstColumn="0" w:lastRowLastColumn="0"/>
              <w:rPr>
                <w:sz w:val="20"/>
              </w:rPr>
            </w:pPr>
            <w:r w:rsidRPr="00F25209">
              <w:rPr>
                <w:sz w:val="20"/>
              </w:rPr>
              <w:t>Baker</w:t>
            </w:r>
          </w:p>
        </w:tc>
        <w:tc>
          <w:tcPr>
            <w:tcW w:w="695" w:type="pct"/>
            <w:vAlign w:val="center"/>
          </w:tcPr>
          <w:p w14:paraId="32843BBF" w14:textId="77777777" w:rsidR="00312890" w:rsidRPr="00F25209" w:rsidRDefault="00312890" w:rsidP="00312890">
            <w:pPr>
              <w:spacing w:after="0"/>
              <w:cnfStyle w:val="000000000000" w:firstRow="0" w:lastRow="0" w:firstColumn="0" w:lastColumn="0" w:oddVBand="0" w:evenVBand="0" w:oddHBand="0" w:evenHBand="0" w:firstRowFirstColumn="0" w:firstRowLastColumn="0" w:lastRowFirstColumn="0" w:lastRowLastColumn="0"/>
              <w:rPr>
                <w:sz w:val="20"/>
              </w:rPr>
            </w:pPr>
            <w:r w:rsidRPr="00F25209">
              <w:rPr>
                <w:sz w:val="20"/>
              </w:rPr>
              <w:t>2366</w:t>
            </w:r>
          </w:p>
        </w:tc>
        <w:tc>
          <w:tcPr>
            <w:tcW w:w="3173" w:type="pct"/>
            <w:vAlign w:val="center"/>
          </w:tcPr>
          <w:p w14:paraId="15F4D619" w14:textId="77777777" w:rsidR="00312890" w:rsidRPr="00F25209" w:rsidRDefault="00312890" w:rsidP="00AB6DCF">
            <w:pPr>
              <w:spacing w:after="0"/>
              <w:ind w:left="134"/>
              <w:jc w:val="left"/>
              <w:cnfStyle w:val="000000000000" w:firstRow="0" w:lastRow="0" w:firstColumn="0" w:lastColumn="0" w:oddVBand="0" w:evenVBand="0" w:oddHBand="0" w:evenHBand="0" w:firstRowFirstColumn="0" w:firstRowLastColumn="0" w:lastRowFirstColumn="0" w:lastRowLastColumn="0"/>
              <w:rPr>
                <w:sz w:val="20"/>
              </w:rPr>
            </w:pPr>
            <w:r w:rsidRPr="00F25209">
              <w:rPr>
                <w:sz w:val="20"/>
              </w:rPr>
              <w:t>InterMountain ESD EI/ECSE - Umatilla (Area 1)</w:t>
            </w:r>
          </w:p>
        </w:tc>
      </w:tr>
      <w:tr w:rsidR="00312890" w:rsidRPr="00F25209" w14:paraId="553D80BC" w14:textId="77777777" w:rsidTr="00A06EF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74" w:type="pct"/>
            <w:vAlign w:val="center"/>
          </w:tcPr>
          <w:p w14:paraId="09479AE0" w14:textId="77777777" w:rsidR="00312890" w:rsidRPr="00F25209" w:rsidRDefault="00312890" w:rsidP="00312890">
            <w:pPr>
              <w:spacing w:after="0"/>
              <w:rPr>
                <w:b w:val="0"/>
                <w:sz w:val="20"/>
              </w:rPr>
            </w:pPr>
            <w:r w:rsidRPr="00F25209">
              <w:rPr>
                <w:b w:val="0"/>
                <w:sz w:val="20"/>
              </w:rPr>
              <w:t>1</w:t>
            </w:r>
          </w:p>
        </w:tc>
        <w:tc>
          <w:tcPr>
            <w:tcW w:w="658" w:type="pct"/>
            <w:vAlign w:val="center"/>
          </w:tcPr>
          <w:p w14:paraId="1B0D43BE" w14:textId="77777777" w:rsidR="00312890" w:rsidRPr="00F25209" w:rsidRDefault="00312890" w:rsidP="00312890">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F25209">
              <w:rPr>
                <w:sz w:val="20"/>
              </w:rPr>
              <w:t>Grant</w:t>
            </w:r>
          </w:p>
        </w:tc>
        <w:tc>
          <w:tcPr>
            <w:tcW w:w="695" w:type="pct"/>
            <w:vAlign w:val="center"/>
          </w:tcPr>
          <w:p w14:paraId="66EC849F" w14:textId="77777777" w:rsidR="00312890" w:rsidRPr="00F25209" w:rsidRDefault="00312890" w:rsidP="00312890">
            <w:pPr>
              <w:spacing w:after="0"/>
              <w:cnfStyle w:val="000000100000" w:firstRow="0" w:lastRow="0" w:firstColumn="0" w:lastColumn="0" w:oddVBand="0" w:evenVBand="0" w:oddHBand="1" w:evenHBand="0" w:firstRowFirstColumn="0" w:firstRowLastColumn="0" w:lastRowFirstColumn="0" w:lastRowLastColumn="0"/>
              <w:rPr>
                <w:sz w:val="20"/>
              </w:rPr>
            </w:pPr>
            <w:r w:rsidRPr="00F25209">
              <w:rPr>
                <w:sz w:val="20"/>
              </w:rPr>
              <w:t>2366</w:t>
            </w:r>
          </w:p>
        </w:tc>
        <w:tc>
          <w:tcPr>
            <w:tcW w:w="3173" w:type="pct"/>
            <w:vAlign w:val="center"/>
          </w:tcPr>
          <w:p w14:paraId="1AA8B53C" w14:textId="77777777" w:rsidR="00312890" w:rsidRPr="00F25209" w:rsidRDefault="00312890" w:rsidP="00AB6DCF">
            <w:pPr>
              <w:spacing w:after="0"/>
              <w:ind w:left="134"/>
              <w:jc w:val="left"/>
              <w:cnfStyle w:val="000000100000" w:firstRow="0" w:lastRow="0" w:firstColumn="0" w:lastColumn="0" w:oddVBand="0" w:evenVBand="0" w:oddHBand="1" w:evenHBand="0" w:firstRowFirstColumn="0" w:firstRowLastColumn="0" w:lastRowFirstColumn="0" w:lastRowLastColumn="0"/>
              <w:rPr>
                <w:sz w:val="20"/>
              </w:rPr>
            </w:pPr>
            <w:r w:rsidRPr="00F25209">
              <w:rPr>
                <w:sz w:val="20"/>
              </w:rPr>
              <w:t>InterMountain ESD EI/ECSE - Umatilla (Area 1)</w:t>
            </w:r>
          </w:p>
        </w:tc>
      </w:tr>
      <w:tr w:rsidR="00312890" w:rsidRPr="00F25209" w14:paraId="6DD698C0" w14:textId="77777777" w:rsidTr="00A06EF3">
        <w:tc>
          <w:tcPr>
            <w:cnfStyle w:val="001000000000" w:firstRow="0" w:lastRow="0" w:firstColumn="1" w:lastColumn="0" w:oddVBand="0" w:evenVBand="0" w:oddHBand="0" w:evenHBand="0" w:firstRowFirstColumn="0" w:firstRowLastColumn="0" w:lastRowFirstColumn="0" w:lastRowLastColumn="0"/>
            <w:tcW w:w="474" w:type="pct"/>
            <w:vAlign w:val="center"/>
          </w:tcPr>
          <w:p w14:paraId="33808025" w14:textId="77777777" w:rsidR="00312890" w:rsidRPr="00F25209" w:rsidRDefault="00312890" w:rsidP="00DD6D08">
            <w:pPr>
              <w:spacing w:after="0"/>
              <w:rPr>
                <w:b w:val="0"/>
                <w:sz w:val="20"/>
              </w:rPr>
            </w:pPr>
            <w:r w:rsidRPr="00F25209">
              <w:rPr>
                <w:b w:val="0"/>
                <w:sz w:val="20"/>
              </w:rPr>
              <w:t>1</w:t>
            </w:r>
          </w:p>
        </w:tc>
        <w:tc>
          <w:tcPr>
            <w:tcW w:w="658" w:type="pct"/>
            <w:vAlign w:val="center"/>
          </w:tcPr>
          <w:p w14:paraId="63C0C8BB" w14:textId="77777777" w:rsidR="00312890" w:rsidRPr="00F25209" w:rsidRDefault="00312890" w:rsidP="00DD6D08">
            <w:pPr>
              <w:spacing w:after="0"/>
              <w:jc w:val="left"/>
              <w:cnfStyle w:val="000000000000" w:firstRow="0" w:lastRow="0" w:firstColumn="0" w:lastColumn="0" w:oddVBand="0" w:evenVBand="0" w:oddHBand="0" w:evenHBand="0" w:firstRowFirstColumn="0" w:firstRowLastColumn="0" w:lastRowFirstColumn="0" w:lastRowLastColumn="0"/>
              <w:rPr>
                <w:sz w:val="20"/>
              </w:rPr>
            </w:pPr>
            <w:r w:rsidRPr="00F25209">
              <w:rPr>
                <w:sz w:val="20"/>
              </w:rPr>
              <w:t>Morrow</w:t>
            </w:r>
          </w:p>
        </w:tc>
        <w:tc>
          <w:tcPr>
            <w:tcW w:w="695" w:type="pct"/>
            <w:vAlign w:val="center"/>
          </w:tcPr>
          <w:p w14:paraId="75E19E19" w14:textId="77777777" w:rsidR="00312890" w:rsidRPr="00F25209" w:rsidRDefault="00312890" w:rsidP="00DD6D08">
            <w:pPr>
              <w:spacing w:after="0"/>
              <w:cnfStyle w:val="000000000000" w:firstRow="0" w:lastRow="0" w:firstColumn="0" w:lastColumn="0" w:oddVBand="0" w:evenVBand="0" w:oddHBand="0" w:evenHBand="0" w:firstRowFirstColumn="0" w:firstRowLastColumn="0" w:lastRowFirstColumn="0" w:lastRowLastColumn="0"/>
              <w:rPr>
                <w:sz w:val="20"/>
              </w:rPr>
            </w:pPr>
            <w:r w:rsidRPr="00F25209">
              <w:rPr>
                <w:sz w:val="20"/>
              </w:rPr>
              <w:t>2366</w:t>
            </w:r>
          </w:p>
        </w:tc>
        <w:tc>
          <w:tcPr>
            <w:tcW w:w="3173" w:type="pct"/>
            <w:vAlign w:val="center"/>
          </w:tcPr>
          <w:p w14:paraId="6B7B220F" w14:textId="77777777" w:rsidR="00312890" w:rsidRPr="00F25209" w:rsidRDefault="00312890" w:rsidP="00AB6DCF">
            <w:pPr>
              <w:spacing w:after="0"/>
              <w:ind w:left="134"/>
              <w:jc w:val="left"/>
              <w:cnfStyle w:val="000000000000" w:firstRow="0" w:lastRow="0" w:firstColumn="0" w:lastColumn="0" w:oddVBand="0" w:evenVBand="0" w:oddHBand="0" w:evenHBand="0" w:firstRowFirstColumn="0" w:firstRowLastColumn="0" w:lastRowFirstColumn="0" w:lastRowLastColumn="0"/>
              <w:rPr>
                <w:sz w:val="20"/>
              </w:rPr>
            </w:pPr>
            <w:r w:rsidRPr="00F25209">
              <w:rPr>
                <w:sz w:val="20"/>
              </w:rPr>
              <w:t>InterMountain ESD EI/ECSE - Umatilla (Area 1)</w:t>
            </w:r>
          </w:p>
        </w:tc>
      </w:tr>
      <w:tr w:rsidR="00312890" w:rsidRPr="00F25209" w14:paraId="2182DD4F" w14:textId="77777777" w:rsidTr="00A06EF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74" w:type="pct"/>
            <w:vAlign w:val="center"/>
          </w:tcPr>
          <w:p w14:paraId="5CAEEEF7" w14:textId="77777777" w:rsidR="00312890" w:rsidRPr="00F25209" w:rsidRDefault="00312890" w:rsidP="00312890">
            <w:pPr>
              <w:spacing w:after="0"/>
              <w:rPr>
                <w:b w:val="0"/>
                <w:sz w:val="20"/>
              </w:rPr>
            </w:pPr>
            <w:r w:rsidRPr="00F25209">
              <w:rPr>
                <w:b w:val="0"/>
                <w:sz w:val="20"/>
              </w:rPr>
              <w:t>1</w:t>
            </w:r>
          </w:p>
        </w:tc>
        <w:tc>
          <w:tcPr>
            <w:tcW w:w="658" w:type="pct"/>
            <w:vAlign w:val="center"/>
          </w:tcPr>
          <w:p w14:paraId="3E126541" w14:textId="77777777" w:rsidR="00312890" w:rsidRPr="00F25209" w:rsidRDefault="00312890" w:rsidP="00312890">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F25209">
              <w:rPr>
                <w:sz w:val="20"/>
              </w:rPr>
              <w:t>Union</w:t>
            </w:r>
          </w:p>
        </w:tc>
        <w:tc>
          <w:tcPr>
            <w:tcW w:w="695" w:type="pct"/>
            <w:vAlign w:val="center"/>
          </w:tcPr>
          <w:p w14:paraId="62C33B30" w14:textId="77777777" w:rsidR="00312890" w:rsidRPr="00F25209" w:rsidRDefault="00312890" w:rsidP="00312890">
            <w:pPr>
              <w:spacing w:after="0"/>
              <w:cnfStyle w:val="000000100000" w:firstRow="0" w:lastRow="0" w:firstColumn="0" w:lastColumn="0" w:oddVBand="0" w:evenVBand="0" w:oddHBand="1" w:evenHBand="0" w:firstRowFirstColumn="0" w:firstRowLastColumn="0" w:lastRowFirstColumn="0" w:lastRowLastColumn="0"/>
              <w:rPr>
                <w:sz w:val="20"/>
              </w:rPr>
            </w:pPr>
            <w:r w:rsidRPr="00F25209">
              <w:rPr>
                <w:sz w:val="20"/>
              </w:rPr>
              <w:t>2366</w:t>
            </w:r>
          </w:p>
        </w:tc>
        <w:tc>
          <w:tcPr>
            <w:tcW w:w="3173" w:type="pct"/>
            <w:vAlign w:val="center"/>
          </w:tcPr>
          <w:p w14:paraId="76C292B3" w14:textId="77777777" w:rsidR="00312890" w:rsidRPr="00F25209" w:rsidRDefault="00312890" w:rsidP="00AB6DCF">
            <w:pPr>
              <w:spacing w:after="0"/>
              <w:ind w:left="134"/>
              <w:jc w:val="left"/>
              <w:cnfStyle w:val="000000100000" w:firstRow="0" w:lastRow="0" w:firstColumn="0" w:lastColumn="0" w:oddVBand="0" w:evenVBand="0" w:oddHBand="1" w:evenHBand="0" w:firstRowFirstColumn="0" w:firstRowLastColumn="0" w:lastRowFirstColumn="0" w:lastRowLastColumn="0"/>
              <w:rPr>
                <w:sz w:val="20"/>
              </w:rPr>
            </w:pPr>
            <w:r w:rsidRPr="00F25209">
              <w:rPr>
                <w:sz w:val="20"/>
              </w:rPr>
              <w:t>InterMountain ESD EI/ECSE - Umatilla (Area 1)</w:t>
            </w:r>
          </w:p>
        </w:tc>
      </w:tr>
      <w:tr w:rsidR="00F25209" w:rsidRPr="00F25209" w14:paraId="1F7A5B89" w14:textId="77777777" w:rsidTr="00A06EF3">
        <w:tc>
          <w:tcPr>
            <w:cnfStyle w:val="001000000000" w:firstRow="0" w:lastRow="0" w:firstColumn="1" w:lastColumn="0" w:oddVBand="0" w:evenVBand="0" w:oddHBand="0" w:evenHBand="0" w:firstRowFirstColumn="0" w:firstRowLastColumn="0" w:lastRowFirstColumn="0" w:lastRowLastColumn="0"/>
            <w:tcW w:w="474" w:type="pct"/>
            <w:vAlign w:val="center"/>
          </w:tcPr>
          <w:p w14:paraId="3470D1FA" w14:textId="77777777" w:rsidR="00312890" w:rsidRPr="00F25209" w:rsidRDefault="00312890" w:rsidP="00DD6D08">
            <w:pPr>
              <w:spacing w:after="0"/>
              <w:rPr>
                <w:b w:val="0"/>
                <w:sz w:val="20"/>
              </w:rPr>
            </w:pPr>
            <w:r w:rsidRPr="00F25209">
              <w:rPr>
                <w:b w:val="0"/>
                <w:sz w:val="20"/>
              </w:rPr>
              <w:t>1</w:t>
            </w:r>
          </w:p>
        </w:tc>
        <w:tc>
          <w:tcPr>
            <w:tcW w:w="658" w:type="pct"/>
            <w:vAlign w:val="center"/>
          </w:tcPr>
          <w:p w14:paraId="67343916" w14:textId="77777777" w:rsidR="00312890" w:rsidRPr="00F25209" w:rsidRDefault="00312890" w:rsidP="00DD6D08">
            <w:pPr>
              <w:spacing w:after="0"/>
              <w:jc w:val="left"/>
              <w:cnfStyle w:val="000000000000" w:firstRow="0" w:lastRow="0" w:firstColumn="0" w:lastColumn="0" w:oddVBand="0" w:evenVBand="0" w:oddHBand="0" w:evenHBand="0" w:firstRowFirstColumn="0" w:firstRowLastColumn="0" w:lastRowFirstColumn="0" w:lastRowLastColumn="0"/>
              <w:rPr>
                <w:sz w:val="20"/>
              </w:rPr>
            </w:pPr>
            <w:r w:rsidRPr="00F25209">
              <w:rPr>
                <w:sz w:val="20"/>
              </w:rPr>
              <w:t>Wallowa</w:t>
            </w:r>
          </w:p>
        </w:tc>
        <w:tc>
          <w:tcPr>
            <w:tcW w:w="695" w:type="pct"/>
            <w:vAlign w:val="center"/>
          </w:tcPr>
          <w:p w14:paraId="597EF5F4" w14:textId="5E50AF80" w:rsidR="00312890" w:rsidRPr="00F25209" w:rsidRDefault="00572D00" w:rsidP="00DD6D08">
            <w:pPr>
              <w:spacing w:after="0"/>
              <w:cnfStyle w:val="000000000000" w:firstRow="0" w:lastRow="0" w:firstColumn="0" w:lastColumn="0" w:oddVBand="0" w:evenVBand="0" w:oddHBand="0" w:evenHBand="0" w:firstRowFirstColumn="0" w:firstRowLastColumn="0" w:lastRowFirstColumn="0" w:lastRowLastColumn="0"/>
              <w:rPr>
                <w:sz w:val="20"/>
              </w:rPr>
            </w:pPr>
            <w:r w:rsidRPr="00F25209">
              <w:rPr>
                <w:sz w:val="20"/>
              </w:rPr>
              <w:t>2366</w:t>
            </w:r>
          </w:p>
        </w:tc>
        <w:tc>
          <w:tcPr>
            <w:tcW w:w="3173" w:type="pct"/>
            <w:vAlign w:val="center"/>
          </w:tcPr>
          <w:p w14:paraId="76AE803B" w14:textId="77777777" w:rsidR="00312890" w:rsidRPr="00F25209" w:rsidRDefault="00F25209" w:rsidP="00AB6DCF">
            <w:pPr>
              <w:spacing w:after="0"/>
              <w:ind w:left="134"/>
              <w:jc w:val="left"/>
              <w:cnfStyle w:val="000000000000" w:firstRow="0" w:lastRow="0" w:firstColumn="0" w:lastColumn="0" w:oddVBand="0" w:evenVBand="0" w:oddHBand="0" w:evenHBand="0" w:firstRowFirstColumn="0" w:firstRowLastColumn="0" w:lastRowFirstColumn="0" w:lastRowLastColumn="0"/>
              <w:rPr>
                <w:sz w:val="20"/>
              </w:rPr>
            </w:pPr>
            <w:r w:rsidRPr="00F25209">
              <w:rPr>
                <w:sz w:val="20"/>
              </w:rPr>
              <w:t>InterMountain ESD EI/ECSE - Umatilla (Area 1)</w:t>
            </w:r>
          </w:p>
        </w:tc>
      </w:tr>
      <w:tr w:rsidR="00312890" w:rsidRPr="00F25209" w14:paraId="092B396A" w14:textId="77777777" w:rsidTr="00A06EF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74" w:type="pct"/>
            <w:tcBorders>
              <w:bottom w:val="single" w:sz="24" w:space="0" w:color="4F81BD" w:themeColor="accent1"/>
            </w:tcBorders>
            <w:vAlign w:val="center"/>
          </w:tcPr>
          <w:p w14:paraId="3416533D" w14:textId="77777777" w:rsidR="00312890" w:rsidRPr="00F25209" w:rsidRDefault="00312890" w:rsidP="00312890">
            <w:pPr>
              <w:spacing w:after="0"/>
              <w:rPr>
                <w:b w:val="0"/>
                <w:sz w:val="20"/>
              </w:rPr>
            </w:pPr>
            <w:r w:rsidRPr="00F25209">
              <w:rPr>
                <w:b w:val="0"/>
                <w:sz w:val="20"/>
              </w:rPr>
              <w:t>1</w:t>
            </w:r>
          </w:p>
        </w:tc>
        <w:tc>
          <w:tcPr>
            <w:tcW w:w="658" w:type="pct"/>
            <w:tcBorders>
              <w:bottom w:val="single" w:sz="24" w:space="0" w:color="4F81BD" w:themeColor="accent1"/>
            </w:tcBorders>
            <w:vAlign w:val="center"/>
          </w:tcPr>
          <w:p w14:paraId="5784150A" w14:textId="77777777" w:rsidR="00312890" w:rsidRPr="00F25209" w:rsidRDefault="00312890" w:rsidP="00312890">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F25209">
              <w:rPr>
                <w:sz w:val="20"/>
              </w:rPr>
              <w:t>Malheur</w:t>
            </w:r>
          </w:p>
        </w:tc>
        <w:tc>
          <w:tcPr>
            <w:tcW w:w="695" w:type="pct"/>
            <w:tcBorders>
              <w:bottom w:val="single" w:sz="24" w:space="0" w:color="4F81BD" w:themeColor="accent1"/>
            </w:tcBorders>
            <w:vAlign w:val="center"/>
          </w:tcPr>
          <w:p w14:paraId="0127FE39" w14:textId="77777777" w:rsidR="00312890" w:rsidRPr="00F25209" w:rsidRDefault="00312890" w:rsidP="00312890">
            <w:pPr>
              <w:spacing w:after="0"/>
              <w:cnfStyle w:val="000000100000" w:firstRow="0" w:lastRow="0" w:firstColumn="0" w:lastColumn="0" w:oddVBand="0" w:evenVBand="0" w:oddHBand="1" w:evenHBand="0" w:firstRowFirstColumn="0" w:firstRowLastColumn="0" w:lastRowFirstColumn="0" w:lastRowLastColumn="0"/>
              <w:rPr>
                <w:sz w:val="20"/>
              </w:rPr>
            </w:pPr>
            <w:r w:rsidRPr="00F25209">
              <w:rPr>
                <w:sz w:val="20"/>
              </w:rPr>
              <w:t>2324</w:t>
            </w:r>
          </w:p>
        </w:tc>
        <w:tc>
          <w:tcPr>
            <w:tcW w:w="3173" w:type="pct"/>
            <w:tcBorders>
              <w:bottom w:val="single" w:sz="24" w:space="0" w:color="4F81BD" w:themeColor="accent1"/>
            </w:tcBorders>
            <w:vAlign w:val="center"/>
          </w:tcPr>
          <w:p w14:paraId="76507F29" w14:textId="77777777" w:rsidR="00312890" w:rsidRPr="00F25209" w:rsidRDefault="00312890" w:rsidP="00AB6DCF">
            <w:pPr>
              <w:spacing w:after="0"/>
              <w:ind w:left="134"/>
              <w:jc w:val="left"/>
              <w:cnfStyle w:val="000000100000" w:firstRow="0" w:lastRow="0" w:firstColumn="0" w:lastColumn="0" w:oddVBand="0" w:evenVBand="0" w:oddHBand="1" w:evenHBand="0" w:firstRowFirstColumn="0" w:firstRowLastColumn="0" w:lastRowFirstColumn="0" w:lastRowLastColumn="0"/>
              <w:rPr>
                <w:sz w:val="20"/>
              </w:rPr>
            </w:pPr>
            <w:r w:rsidRPr="00F25209">
              <w:rPr>
                <w:sz w:val="20"/>
              </w:rPr>
              <w:t>Malheur ESD EI/ECSE</w:t>
            </w:r>
          </w:p>
        </w:tc>
      </w:tr>
      <w:tr w:rsidR="00312890" w:rsidRPr="00F25209" w14:paraId="12753CAF" w14:textId="77777777" w:rsidTr="00A06EF3">
        <w:tc>
          <w:tcPr>
            <w:cnfStyle w:val="001000000000" w:firstRow="0" w:lastRow="0" w:firstColumn="1" w:lastColumn="0" w:oddVBand="0" w:evenVBand="0" w:oddHBand="0" w:evenHBand="0" w:firstRowFirstColumn="0" w:firstRowLastColumn="0" w:lastRowFirstColumn="0" w:lastRowLastColumn="0"/>
            <w:tcW w:w="474" w:type="pct"/>
            <w:tcBorders>
              <w:top w:val="single" w:sz="24" w:space="0" w:color="4F81BD" w:themeColor="accent1"/>
            </w:tcBorders>
            <w:vAlign w:val="center"/>
          </w:tcPr>
          <w:p w14:paraId="5A465DB7" w14:textId="77777777" w:rsidR="00312890" w:rsidRPr="00F25209" w:rsidRDefault="00312890" w:rsidP="00312890">
            <w:pPr>
              <w:spacing w:after="0"/>
              <w:rPr>
                <w:sz w:val="20"/>
              </w:rPr>
            </w:pPr>
            <w:r w:rsidRPr="00F25209">
              <w:rPr>
                <w:sz w:val="20"/>
              </w:rPr>
              <w:t>2</w:t>
            </w:r>
          </w:p>
        </w:tc>
        <w:tc>
          <w:tcPr>
            <w:tcW w:w="658" w:type="pct"/>
            <w:tcBorders>
              <w:top w:val="single" w:sz="24" w:space="0" w:color="4F81BD" w:themeColor="accent1"/>
            </w:tcBorders>
            <w:vAlign w:val="center"/>
          </w:tcPr>
          <w:p w14:paraId="588616E3" w14:textId="77777777" w:rsidR="00312890" w:rsidRPr="00F25209" w:rsidRDefault="00312890" w:rsidP="00312890">
            <w:pPr>
              <w:spacing w:after="0"/>
              <w:jc w:val="left"/>
              <w:cnfStyle w:val="000000000000" w:firstRow="0" w:lastRow="0" w:firstColumn="0" w:lastColumn="0" w:oddVBand="0" w:evenVBand="0" w:oddHBand="0" w:evenHBand="0" w:firstRowFirstColumn="0" w:firstRowLastColumn="0" w:lastRowFirstColumn="0" w:lastRowLastColumn="0"/>
              <w:rPr>
                <w:b/>
                <w:sz w:val="20"/>
              </w:rPr>
            </w:pPr>
            <w:r w:rsidRPr="00F25209">
              <w:rPr>
                <w:b/>
                <w:sz w:val="20"/>
              </w:rPr>
              <w:t>Deschutes</w:t>
            </w:r>
          </w:p>
        </w:tc>
        <w:tc>
          <w:tcPr>
            <w:tcW w:w="695" w:type="pct"/>
            <w:tcBorders>
              <w:top w:val="single" w:sz="24" w:space="0" w:color="4F81BD" w:themeColor="accent1"/>
            </w:tcBorders>
            <w:vAlign w:val="center"/>
          </w:tcPr>
          <w:p w14:paraId="2B28E167" w14:textId="77777777" w:rsidR="00312890" w:rsidRPr="00F25209" w:rsidRDefault="00312890" w:rsidP="00312890">
            <w:pPr>
              <w:spacing w:after="0"/>
              <w:cnfStyle w:val="000000000000" w:firstRow="0" w:lastRow="0" w:firstColumn="0" w:lastColumn="0" w:oddVBand="0" w:evenVBand="0" w:oddHBand="0" w:evenHBand="0" w:firstRowFirstColumn="0" w:firstRowLastColumn="0" w:lastRowFirstColumn="0" w:lastRowLastColumn="0"/>
              <w:rPr>
                <w:b/>
                <w:sz w:val="20"/>
              </w:rPr>
            </w:pPr>
            <w:r w:rsidRPr="00F25209">
              <w:rPr>
                <w:b/>
                <w:sz w:val="20"/>
              </w:rPr>
              <w:t>2294</w:t>
            </w:r>
          </w:p>
        </w:tc>
        <w:tc>
          <w:tcPr>
            <w:tcW w:w="3173" w:type="pct"/>
            <w:tcBorders>
              <w:top w:val="single" w:sz="24" w:space="0" w:color="4F81BD" w:themeColor="accent1"/>
            </w:tcBorders>
            <w:vAlign w:val="center"/>
          </w:tcPr>
          <w:p w14:paraId="5A5BE536" w14:textId="77777777" w:rsidR="00312890" w:rsidRPr="00F25209" w:rsidRDefault="00312890" w:rsidP="00312890">
            <w:pPr>
              <w:spacing w:after="0"/>
              <w:jc w:val="left"/>
              <w:cnfStyle w:val="000000000000" w:firstRow="0" w:lastRow="0" w:firstColumn="0" w:lastColumn="0" w:oddVBand="0" w:evenVBand="0" w:oddHBand="0" w:evenHBand="0" w:firstRowFirstColumn="0" w:firstRowLastColumn="0" w:lastRowFirstColumn="0" w:lastRowLastColumn="0"/>
              <w:rPr>
                <w:b/>
                <w:sz w:val="20"/>
              </w:rPr>
            </w:pPr>
            <w:r w:rsidRPr="00F25209">
              <w:rPr>
                <w:b/>
                <w:sz w:val="20"/>
              </w:rPr>
              <w:t>High Desert ESD EI/ECSE - Deschutes (Area 2)</w:t>
            </w:r>
          </w:p>
        </w:tc>
      </w:tr>
      <w:tr w:rsidR="00572D00" w:rsidRPr="00F25209" w14:paraId="6E895C88" w14:textId="77777777" w:rsidTr="00A06EF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74" w:type="pct"/>
            <w:vAlign w:val="center"/>
          </w:tcPr>
          <w:p w14:paraId="4D299F2C" w14:textId="010585C9" w:rsidR="00572D00" w:rsidRPr="00F25209" w:rsidRDefault="00572D00" w:rsidP="00572D00">
            <w:pPr>
              <w:spacing w:after="0"/>
              <w:rPr>
                <w:b w:val="0"/>
                <w:sz w:val="20"/>
              </w:rPr>
            </w:pPr>
            <w:r w:rsidRPr="00F25209">
              <w:rPr>
                <w:b w:val="0"/>
                <w:sz w:val="20"/>
              </w:rPr>
              <w:t>2</w:t>
            </w:r>
          </w:p>
        </w:tc>
        <w:tc>
          <w:tcPr>
            <w:tcW w:w="658" w:type="pct"/>
            <w:vAlign w:val="center"/>
          </w:tcPr>
          <w:p w14:paraId="50CC351F" w14:textId="4BEA1F13" w:rsidR="00572D00" w:rsidRPr="00F25209" w:rsidRDefault="00572D00" w:rsidP="00572D00">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F25209">
              <w:rPr>
                <w:sz w:val="20"/>
              </w:rPr>
              <w:t>Harney</w:t>
            </w:r>
          </w:p>
        </w:tc>
        <w:tc>
          <w:tcPr>
            <w:tcW w:w="695" w:type="pct"/>
            <w:vAlign w:val="center"/>
          </w:tcPr>
          <w:p w14:paraId="451ED3CF" w14:textId="6FB6F870" w:rsidR="00572D00" w:rsidRPr="00F25209" w:rsidRDefault="00572D00" w:rsidP="00572D00">
            <w:pPr>
              <w:spacing w:after="0"/>
              <w:cnfStyle w:val="000000100000" w:firstRow="0" w:lastRow="0" w:firstColumn="0" w:lastColumn="0" w:oddVBand="0" w:evenVBand="0" w:oddHBand="1" w:evenHBand="0" w:firstRowFirstColumn="0" w:firstRowLastColumn="0" w:lastRowFirstColumn="0" w:lastRowLastColumn="0"/>
              <w:rPr>
                <w:sz w:val="20"/>
              </w:rPr>
            </w:pPr>
            <w:r w:rsidRPr="00F25209">
              <w:rPr>
                <w:sz w:val="20"/>
              </w:rPr>
              <w:t>2298</w:t>
            </w:r>
          </w:p>
        </w:tc>
        <w:tc>
          <w:tcPr>
            <w:tcW w:w="3173" w:type="pct"/>
            <w:vAlign w:val="center"/>
          </w:tcPr>
          <w:p w14:paraId="4AB0751B" w14:textId="5965D281" w:rsidR="00572D00" w:rsidRPr="00F25209" w:rsidRDefault="00572D00" w:rsidP="00572D00">
            <w:pPr>
              <w:spacing w:after="0"/>
              <w:ind w:left="134"/>
              <w:jc w:val="left"/>
              <w:cnfStyle w:val="000000100000" w:firstRow="0" w:lastRow="0" w:firstColumn="0" w:lastColumn="0" w:oddVBand="0" w:evenVBand="0" w:oddHBand="1" w:evenHBand="0" w:firstRowFirstColumn="0" w:firstRowLastColumn="0" w:lastRowFirstColumn="0" w:lastRowLastColumn="0"/>
              <w:rPr>
                <w:sz w:val="20"/>
              </w:rPr>
            </w:pPr>
            <w:r w:rsidRPr="00F25209">
              <w:rPr>
                <w:sz w:val="20"/>
              </w:rPr>
              <w:t>Harney ESD EI/ECSE</w:t>
            </w:r>
          </w:p>
        </w:tc>
      </w:tr>
      <w:tr w:rsidR="00572D00" w:rsidRPr="00F25209" w14:paraId="15704094" w14:textId="77777777" w:rsidTr="00A06EF3">
        <w:tc>
          <w:tcPr>
            <w:cnfStyle w:val="001000000000" w:firstRow="0" w:lastRow="0" w:firstColumn="1" w:lastColumn="0" w:oddVBand="0" w:evenVBand="0" w:oddHBand="0" w:evenHBand="0" w:firstRowFirstColumn="0" w:firstRowLastColumn="0" w:lastRowFirstColumn="0" w:lastRowLastColumn="0"/>
            <w:tcW w:w="474" w:type="pct"/>
            <w:vAlign w:val="center"/>
          </w:tcPr>
          <w:p w14:paraId="36A5C6EA" w14:textId="77777777" w:rsidR="00572D00" w:rsidRPr="00F25209" w:rsidRDefault="00572D00" w:rsidP="00572D00">
            <w:pPr>
              <w:spacing w:after="0"/>
              <w:rPr>
                <w:b w:val="0"/>
                <w:sz w:val="20"/>
              </w:rPr>
            </w:pPr>
            <w:r w:rsidRPr="00F25209">
              <w:rPr>
                <w:b w:val="0"/>
                <w:sz w:val="20"/>
              </w:rPr>
              <w:t>2</w:t>
            </w:r>
          </w:p>
        </w:tc>
        <w:tc>
          <w:tcPr>
            <w:tcW w:w="658" w:type="pct"/>
            <w:vAlign w:val="center"/>
          </w:tcPr>
          <w:p w14:paraId="10CCC179" w14:textId="77777777" w:rsidR="00572D00" w:rsidRPr="00F25209" w:rsidRDefault="00572D00" w:rsidP="00572D00">
            <w:pPr>
              <w:spacing w:after="0"/>
              <w:jc w:val="left"/>
              <w:cnfStyle w:val="000000000000" w:firstRow="0" w:lastRow="0" w:firstColumn="0" w:lastColumn="0" w:oddVBand="0" w:evenVBand="0" w:oddHBand="0" w:evenHBand="0" w:firstRowFirstColumn="0" w:firstRowLastColumn="0" w:lastRowFirstColumn="0" w:lastRowLastColumn="0"/>
              <w:rPr>
                <w:sz w:val="20"/>
              </w:rPr>
            </w:pPr>
            <w:r w:rsidRPr="00F25209">
              <w:rPr>
                <w:sz w:val="20"/>
              </w:rPr>
              <w:t>Crook</w:t>
            </w:r>
          </w:p>
        </w:tc>
        <w:tc>
          <w:tcPr>
            <w:tcW w:w="695" w:type="pct"/>
            <w:vAlign w:val="center"/>
          </w:tcPr>
          <w:p w14:paraId="1A26F6DB" w14:textId="77777777" w:rsidR="00572D00" w:rsidRPr="00F25209" w:rsidRDefault="00572D00" w:rsidP="00572D00">
            <w:pPr>
              <w:spacing w:after="0"/>
              <w:cnfStyle w:val="000000000000" w:firstRow="0" w:lastRow="0" w:firstColumn="0" w:lastColumn="0" w:oddVBand="0" w:evenVBand="0" w:oddHBand="0" w:evenHBand="0" w:firstRowFirstColumn="0" w:firstRowLastColumn="0" w:lastRowFirstColumn="0" w:lastRowLastColumn="0"/>
              <w:rPr>
                <w:sz w:val="20"/>
              </w:rPr>
            </w:pPr>
            <w:r w:rsidRPr="00F25209">
              <w:rPr>
                <w:sz w:val="20"/>
              </w:rPr>
              <w:t>2294</w:t>
            </w:r>
          </w:p>
        </w:tc>
        <w:tc>
          <w:tcPr>
            <w:tcW w:w="3173" w:type="pct"/>
            <w:vAlign w:val="center"/>
          </w:tcPr>
          <w:p w14:paraId="63D8F65D" w14:textId="77777777" w:rsidR="00572D00" w:rsidRPr="00F25209" w:rsidRDefault="00572D00" w:rsidP="00572D00">
            <w:pPr>
              <w:spacing w:after="0"/>
              <w:ind w:left="134"/>
              <w:jc w:val="left"/>
              <w:cnfStyle w:val="000000000000" w:firstRow="0" w:lastRow="0" w:firstColumn="0" w:lastColumn="0" w:oddVBand="0" w:evenVBand="0" w:oddHBand="0" w:evenHBand="0" w:firstRowFirstColumn="0" w:firstRowLastColumn="0" w:lastRowFirstColumn="0" w:lastRowLastColumn="0"/>
              <w:rPr>
                <w:sz w:val="20"/>
              </w:rPr>
            </w:pPr>
            <w:r w:rsidRPr="00F25209">
              <w:rPr>
                <w:sz w:val="20"/>
              </w:rPr>
              <w:t>High Desert ESD EI/ECSE - Deschutes (Area 2)</w:t>
            </w:r>
          </w:p>
        </w:tc>
      </w:tr>
      <w:tr w:rsidR="00572D00" w:rsidRPr="00F25209" w14:paraId="4F0F2BF9" w14:textId="77777777" w:rsidTr="00A06EF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74" w:type="pct"/>
            <w:vAlign w:val="center"/>
          </w:tcPr>
          <w:p w14:paraId="0E6A2BBC" w14:textId="77777777" w:rsidR="00572D00" w:rsidRPr="00F25209" w:rsidRDefault="00572D00" w:rsidP="00572D00">
            <w:pPr>
              <w:spacing w:after="0"/>
              <w:rPr>
                <w:b w:val="0"/>
                <w:sz w:val="20"/>
              </w:rPr>
            </w:pPr>
            <w:r w:rsidRPr="00F25209">
              <w:rPr>
                <w:b w:val="0"/>
                <w:sz w:val="20"/>
              </w:rPr>
              <w:t>2</w:t>
            </w:r>
          </w:p>
        </w:tc>
        <w:tc>
          <w:tcPr>
            <w:tcW w:w="658" w:type="pct"/>
            <w:vAlign w:val="center"/>
          </w:tcPr>
          <w:p w14:paraId="1A1C8718" w14:textId="77777777" w:rsidR="00572D00" w:rsidRPr="00F25209" w:rsidRDefault="00572D00" w:rsidP="00572D00">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F25209">
              <w:rPr>
                <w:sz w:val="20"/>
              </w:rPr>
              <w:t>Jefferson</w:t>
            </w:r>
          </w:p>
        </w:tc>
        <w:tc>
          <w:tcPr>
            <w:tcW w:w="695" w:type="pct"/>
            <w:vAlign w:val="center"/>
          </w:tcPr>
          <w:p w14:paraId="5377553F" w14:textId="18A1956B" w:rsidR="00572D00" w:rsidRPr="00F25209" w:rsidRDefault="00572D00" w:rsidP="00572D00">
            <w:pPr>
              <w:spacing w:after="0"/>
              <w:cnfStyle w:val="000000100000" w:firstRow="0" w:lastRow="0" w:firstColumn="0" w:lastColumn="0" w:oddVBand="0" w:evenVBand="0" w:oddHBand="1" w:evenHBand="0" w:firstRowFirstColumn="0" w:firstRowLastColumn="0" w:lastRowFirstColumn="0" w:lastRowLastColumn="0"/>
              <w:rPr>
                <w:sz w:val="20"/>
              </w:rPr>
            </w:pPr>
            <w:r>
              <w:rPr>
                <w:sz w:val="20"/>
              </w:rPr>
              <w:t>2294</w:t>
            </w:r>
          </w:p>
        </w:tc>
        <w:tc>
          <w:tcPr>
            <w:tcW w:w="3173" w:type="pct"/>
            <w:vAlign w:val="center"/>
          </w:tcPr>
          <w:p w14:paraId="240E2E33" w14:textId="77777777" w:rsidR="00572D00" w:rsidRPr="00F25209" w:rsidRDefault="00572D00" w:rsidP="00572D00">
            <w:pPr>
              <w:spacing w:after="0"/>
              <w:ind w:left="134"/>
              <w:jc w:val="left"/>
              <w:cnfStyle w:val="000000100000" w:firstRow="0" w:lastRow="0" w:firstColumn="0" w:lastColumn="0" w:oddVBand="0" w:evenVBand="0" w:oddHBand="1" w:evenHBand="0" w:firstRowFirstColumn="0" w:firstRowLastColumn="0" w:lastRowFirstColumn="0" w:lastRowLastColumn="0"/>
              <w:rPr>
                <w:sz w:val="20"/>
              </w:rPr>
            </w:pPr>
            <w:r w:rsidRPr="00F25209">
              <w:rPr>
                <w:sz w:val="20"/>
              </w:rPr>
              <w:t>High Desert ESD EI/ECSE - Deschutes (Area 2)</w:t>
            </w:r>
          </w:p>
        </w:tc>
      </w:tr>
      <w:tr w:rsidR="00572D00" w:rsidRPr="00F25209" w14:paraId="5589CEF8" w14:textId="77777777" w:rsidTr="00A06EF3">
        <w:tc>
          <w:tcPr>
            <w:cnfStyle w:val="001000000000" w:firstRow="0" w:lastRow="0" w:firstColumn="1" w:lastColumn="0" w:oddVBand="0" w:evenVBand="0" w:oddHBand="0" w:evenHBand="0" w:firstRowFirstColumn="0" w:firstRowLastColumn="0" w:lastRowFirstColumn="0" w:lastRowLastColumn="0"/>
            <w:tcW w:w="474" w:type="pct"/>
            <w:vAlign w:val="center"/>
          </w:tcPr>
          <w:p w14:paraId="57ED7B4B" w14:textId="5944E710" w:rsidR="00572D00" w:rsidRPr="00F25209" w:rsidRDefault="00572D00" w:rsidP="00572D00">
            <w:pPr>
              <w:spacing w:after="0"/>
              <w:rPr>
                <w:b w:val="0"/>
                <w:sz w:val="20"/>
              </w:rPr>
            </w:pPr>
            <w:r w:rsidRPr="00F25209">
              <w:rPr>
                <w:b w:val="0"/>
                <w:sz w:val="20"/>
              </w:rPr>
              <w:t>2</w:t>
            </w:r>
          </w:p>
        </w:tc>
        <w:tc>
          <w:tcPr>
            <w:tcW w:w="658" w:type="pct"/>
            <w:vAlign w:val="center"/>
          </w:tcPr>
          <w:p w14:paraId="4C9FDF8F" w14:textId="4361396A" w:rsidR="00572D00" w:rsidRPr="00F25209" w:rsidRDefault="00572D00" w:rsidP="00572D00">
            <w:pPr>
              <w:spacing w:after="0"/>
              <w:jc w:val="left"/>
              <w:cnfStyle w:val="000000000000" w:firstRow="0" w:lastRow="0" w:firstColumn="0" w:lastColumn="0" w:oddVBand="0" w:evenVBand="0" w:oddHBand="0" w:evenHBand="0" w:firstRowFirstColumn="0" w:firstRowLastColumn="0" w:lastRowFirstColumn="0" w:lastRowLastColumn="0"/>
              <w:rPr>
                <w:sz w:val="20"/>
              </w:rPr>
            </w:pPr>
            <w:r w:rsidRPr="00F25209">
              <w:rPr>
                <w:sz w:val="20"/>
              </w:rPr>
              <w:t>Jefferson</w:t>
            </w:r>
          </w:p>
        </w:tc>
        <w:tc>
          <w:tcPr>
            <w:tcW w:w="695" w:type="pct"/>
            <w:vAlign w:val="center"/>
          </w:tcPr>
          <w:p w14:paraId="2C505FB2" w14:textId="03E460DE" w:rsidR="00572D00" w:rsidRDefault="00572D00" w:rsidP="00572D00">
            <w:pPr>
              <w:spacing w:after="0"/>
              <w:cnfStyle w:val="000000000000" w:firstRow="0" w:lastRow="0" w:firstColumn="0" w:lastColumn="0" w:oddVBand="0" w:evenVBand="0" w:oddHBand="0" w:evenHBand="0" w:firstRowFirstColumn="0" w:firstRowLastColumn="0" w:lastRowFirstColumn="0" w:lastRowLastColumn="0"/>
              <w:rPr>
                <w:sz w:val="20"/>
              </w:rPr>
            </w:pPr>
            <w:r>
              <w:rPr>
                <w:sz w:val="20"/>
              </w:rPr>
              <w:t>2307</w:t>
            </w:r>
          </w:p>
        </w:tc>
        <w:tc>
          <w:tcPr>
            <w:tcW w:w="3173" w:type="pct"/>
            <w:vAlign w:val="center"/>
          </w:tcPr>
          <w:p w14:paraId="2273F4FA" w14:textId="6B64D174" w:rsidR="00572D00" w:rsidRPr="00F25209" w:rsidRDefault="00572D00" w:rsidP="00572D00">
            <w:pPr>
              <w:spacing w:after="0"/>
              <w:ind w:left="134"/>
              <w:jc w:val="left"/>
              <w:cnfStyle w:val="000000000000" w:firstRow="0" w:lastRow="0" w:firstColumn="0" w:lastColumn="0" w:oddVBand="0" w:evenVBand="0" w:oddHBand="0" w:evenHBand="0" w:firstRowFirstColumn="0" w:firstRowLastColumn="0" w:lastRowFirstColumn="0" w:lastRowLastColumn="0"/>
              <w:rPr>
                <w:sz w:val="20"/>
              </w:rPr>
            </w:pPr>
            <w:r w:rsidRPr="00F25209">
              <w:rPr>
                <w:sz w:val="20"/>
              </w:rPr>
              <w:t>High Desert ESD EI/ECSE - Warm Springs</w:t>
            </w:r>
          </w:p>
        </w:tc>
      </w:tr>
      <w:tr w:rsidR="00572D00" w:rsidRPr="00F25209" w14:paraId="020B3283" w14:textId="77777777" w:rsidTr="00A06EF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74" w:type="pct"/>
            <w:vAlign w:val="center"/>
          </w:tcPr>
          <w:p w14:paraId="1416DA4F" w14:textId="77777777" w:rsidR="00572D00" w:rsidRPr="00F25209" w:rsidRDefault="00572D00" w:rsidP="00572D00">
            <w:pPr>
              <w:spacing w:after="0"/>
              <w:rPr>
                <w:b w:val="0"/>
                <w:sz w:val="20"/>
              </w:rPr>
            </w:pPr>
            <w:r w:rsidRPr="00F25209">
              <w:rPr>
                <w:b w:val="0"/>
                <w:sz w:val="20"/>
              </w:rPr>
              <w:t>2</w:t>
            </w:r>
          </w:p>
        </w:tc>
        <w:tc>
          <w:tcPr>
            <w:tcW w:w="658" w:type="pct"/>
            <w:vAlign w:val="center"/>
          </w:tcPr>
          <w:p w14:paraId="4BC1BCED" w14:textId="77777777" w:rsidR="00572D00" w:rsidRPr="00F25209" w:rsidRDefault="00572D00" w:rsidP="00572D00">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F25209">
              <w:rPr>
                <w:sz w:val="20"/>
              </w:rPr>
              <w:t>Gilliam</w:t>
            </w:r>
          </w:p>
        </w:tc>
        <w:tc>
          <w:tcPr>
            <w:tcW w:w="695" w:type="pct"/>
            <w:vAlign w:val="center"/>
          </w:tcPr>
          <w:p w14:paraId="62799AB9" w14:textId="77777777" w:rsidR="00572D00" w:rsidRPr="00F25209" w:rsidRDefault="00572D00" w:rsidP="00572D00">
            <w:pPr>
              <w:spacing w:after="0"/>
              <w:cnfStyle w:val="000000100000" w:firstRow="0" w:lastRow="0" w:firstColumn="0" w:lastColumn="0" w:oddVBand="0" w:evenVBand="0" w:oddHBand="1" w:evenHBand="0" w:firstRowFirstColumn="0" w:firstRowLastColumn="0" w:lastRowFirstColumn="0" w:lastRowLastColumn="0"/>
              <w:rPr>
                <w:sz w:val="20"/>
              </w:rPr>
            </w:pPr>
            <w:r w:rsidRPr="00F25209">
              <w:rPr>
                <w:sz w:val="20"/>
              </w:rPr>
              <w:t>2296</w:t>
            </w:r>
          </w:p>
        </w:tc>
        <w:tc>
          <w:tcPr>
            <w:tcW w:w="3173" w:type="pct"/>
            <w:vAlign w:val="center"/>
          </w:tcPr>
          <w:p w14:paraId="6E31A81C" w14:textId="77777777" w:rsidR="00572D00" w:rsidRPr="00F25209" w:rsidRDefault="00572D00" w:rsidP="00572D00">
            <w:pPr>
              <w:spacing w:after="0"/>
              <w:ind w:left="134"/>
              <w:jc w:val="left"/>
              <w:cnfStyle w:val="000000100000" w:firstRow="0" w:lastRow="0" w:firstColumn="0" w:lastColumn="0" w:oddVBand="0" w:evenVBand="0" w:oddHBand="1" w:evenHBand="0" w:firstRowFirstColumn="0" w:firstRowLastColumn="0" w:lastRowFirstColumn="0" w:lastRowLastColumn="0"/>
              <w:rPr>
                <w:sz w:val="20"/>
              </w:rPr>
            </w:pPr>
            <w:r w:rsidRPr="00F25209">
              <w:rPr>
                <w:sz w:val="20"/>
              </w:rPr>
              <w:t>North Central ESD EI/ECSE - Gilliam</w:t>
            </w:r>
          </w:p>
        </w:tc>
      </w:tr>
      <w:tr w:rsidR="00572D00" w:rsidRPr="00F25209" w14:paraId="20C18906" w14:textId="77777777" w:rsidTr="00A06EF3">
        <w:tc>
          <w:tcPr>
            <w:cnfStyle w:val="001000000000" w:firstRow="0" w:lastRow="0" w:firstColumn="1" w:lastColumn="0" w:oddVBand="0" w:evenVBand="0" w:oddHBand="0" w:evenHBand="0" w:firstRowFirstColumn="0" w:firstRowLastColumn="0" w:lastRowFirstColumn="0" w:lastRowLastColumn="0"/>
            <w:tcW w:w="474" w:type="pct"/>
            <w:vAlign w:val="center"/>
          </w:tcPr>
          <w:p w14:paraId="029D7448" w14:textId="77777777" w:rsidR="00572D00" w:rsidRPr="00F25209" w:rsidRDefault="00572D00" w:rsidP="00572D00">
            <w:pPr>
              <w:spacing w:after="0"/>
              <w:rPr>
                <w:b w:val="0"/>
                <w:sz w:val="20"/>
              </w:rPr>
            </w:pPr>
            <w:r w:rsidRPr="00F25209">
              <w:rPr>
                <w:b w:val="0"/>
                <w:sz w:val="20"/>
              </w:rPr>
              <w:t>2</w:t>
            </w:r>
          </w:p>
        </w:tc>
        <w:tc>
          <w:tcPr>
            <w:tcW w:w="658" w:type="pct"/>
            <w:vAlign w:val="center"/>
          </w:tcPr>
          <w:p w14:paraId="6D829378" w14:textId="77777777" w:rsidR="00572D00" w:rsidRPr="00F25209" w:rsidRDefault="00572D00" w:rsidP="00572D00">
            <w:pPr>
              <w:spacing w:after="0"/>
              <w:jc w:val="left"/>
              <w:cnfStyle w:val="000000000000" w:firstRow="0" w:lastRow="0" w:firstColumn="0" w:lastColumn="0" w:oddVBand="0" w:evenVBand="0" w:oddHBand="0" w:evenHBand="0" w:firstRowFirstColumn="0" w:firstRowLastColumn="0" w:lastRowFirstColumn="0" w:lastRowLastColumn="0"/>
              <w:rPr>
                <w:sz w:val="20"/>
              </w:rPr>
            </w:pPr>
            <w:r w:rsidRPr="00F25209">
              <w:rPr>
                <w:sz w:val="20"/>
              </w:rPr>
              <w:t>Sherman</w:t>
            </w:r>
          </w:p>
        </w:tc>
        <w:tc>
          <w:tcPr>
            <w:tcW w:w="695" w:type="pct"/>
            <w:vAlign w:val="center"/>
          </w:tcPr>
          <w:p w14:paraId="456064F7" w14:textId="77777777" w:rsidR="00572D00" w:rsidRPr="00F25209" w:rsidRDefault="00572D00" w:rsidP="00572D00">
            <w:pPr>
              <w:spacing w:after="0"/>
              <w:cnfStyle w:val="000000000000" w:firstRow="0" w:lastRow="0" w:firstColumn="0" w:lastColumn="0" w:oddVBand="0" w:evenVBand="0" w:oddHBand="0" w:evenHBand="0" w:firstRowFirstColumn="0" w:firstRowLastColumn="0" w:lastRowFirstColumn="0" w:lastRowLastColumn="0"/>
              <w:rPr>
                <w:sz w:val="20"/>
              </w:rPr>
            </w:pPr>
            <w:r w:rsidRPr="00F25209">
              <w:rPr>
                <w:sz w:val="20"/>
              </w:rPr>
              <w:t>2364</w:t>
            </w:r>
          </w:p>
        </w:tc>
        <w:tc>
          <w:tcPr>
            <w:tcW w:w="3173" w:type="pct"/>
            <w:vAlign w:val="center"/>
          </w:tcPr>
          <w:p w14:paraId="1E0E2C2D" w14:textId="77777777" w:rsidR="00572D00" w:rsidRPr="00F25209" w:rsidRDefault="00572D00" w:rsidP="00572D00">
            <w:pPr>
              <w:spacing w:after="0"/>
              <w:ind w:left="134"/>
              <w:jc w:val="left"/>
              <w:cnfStyle w:val="000000000000" w:firstRow="0" w:lastRow="0" w:firstColumn="0" w:lastColumn="0" w:oddVBand="0" w:evenVBand="0" w:oddHBand="0" w:evenHBand="0" w:firstRowFirstColumn="0" w:firstRowLastColumn="0" w:lastRowFirstColumn="0" w:lastRowLastColumn="0"/>
              <w:rPr>
                <w:sz w:val="20"/>
              </w:rPr>
            </w:pPr>
            <w:r w:rsidRPr="00F25209">
              <w:rPr>
                <w:sz w:val="20"/>
              </w:rPr>
              <w:t>North Central ESD EI/ECSE - Sherman</w:t>
            </w:r>
          </w:p>
        </w:tc>
      </w:tr>
      <w:tr w:rsidR="00572D00" w:rsidRPr="00F25209" w14:paraId="1E807463" w14:textId="77777777" w:rsidTr="00A06EF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74" w:type="pct"/>
            <w:vAlign w:val="center"/>
          </w:tcPr>
          <w:p w14:paraId="3BB27A61" w14:textId="77777777" w:rsidR="00572D00" w:rsidRPr="00F25209" w:rsidRDefault="00572D00" w:rsidP="00572D00">
            <w:pPr>
              <w:spacing w:after="0"/>
              <w:rPr>
                <w:b w:val="0"/>
                <w:sz w:val="20"/>
              </w:rPr>
            </w:pPr>
            <w:r w:rsidRPr="00F25209">
              <w:rPr>
                <w:b w:val="0"/>
                <w:sz w:val="20"/>
              </w:rPr>
              <w:t>2</w:t>
            </w:r>
          </w:p>
        </w:tc>
        <w:tc>
          <w:tcPr>
            <w:tcW w:w="658" w:type="pct"/>
            <w:vAlign w:val="center"/>
          </w:tcPr>
          <w:p w14:paraId="490DB4DA" w14:textId="77777777" w:rsidR="00572D00" w:rsidRPr="00F25209" w:rsidRDefault="00572D00" w:rsidP="00572D00">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F25209">
              <w:rPr>
                <w:sz w:val="20"/>
              </w:rPr>
              <w:t>Wheeler</w:t>
            </w:r>
          </w:p>
        </w:tc>
        <w:tc>
          <w:tcPr>
            <w:tcW w:w="695" w:type="pct"/>
            <w:vAlign w:val="center"/>
          </w:tcPr>
          <w:p w14:paraId="2DDFF254" w14:textId="77777777" w:rsidR="00572D00" w:rsidRPr="00F25209" w:rsidRDefault="00572D00" w:rsidP="00572D00">
            <w:pPr>
              <w:spacing w:after="0"/>
              <w:cnfStyle w:val="000000100000" w:firstRow="0" w:lastRow="0" w:firstColumn="0" w:lastColumn="0" w:oddVBand="0" w:evenVBand="0" w:oddHBand="1" w:evenHBand="0" w:firstRowFirstColumn="0" w:firstRowLastColumn="0" w:lastRowFirstColumn="0" w:lastRowLastColumn="0"/>
              <w:rPr>
                <w:sz w:val="20"/>
              </w:rPr>
            </w:pPr>
            <w:r w:rsidRPr="00F25209">
              <w:rPr>
                <w:sz w:val="20"/>
              </w:rPr>
              <w:t>2380</w:t>
            </w:r>
          </w:p>
        </w:tc>
        <w:tc>
          <w:tcPr>
            <w:tcW w:w="3173" w:type="pct"/>
            <w:vAlign w:val="center"/>
          </w:tcPr>
          <w:p w14:paraId="03603FE9" w14:textId="77777777" w:rsidR="00572D00" w:rsidRPr="00F25209" w:rsidRDefault="00572D00" w:rsidP="00572D00">
            <w:pPr>
              <w:spacing w:after="0"/>
              <w:ind w:left="134"/>
              <w:jc w:val="left"/>
              <w:cnfStyle w:val="000000100000" w:firstRow="0" w:lastRow="0" w:firstColumn="0" w:lastColumn="0" w:oddVBand="0" w:evenVBand="0" w:oddHBand="1" w:evenHBand="0" w:firstRowFirstColumn="0" w:firstRowLastColumn="0" w:lastRowFirstColumn="0" w:lastRowLastColumn="0"/>
              <w:rPr>
                <w:sz w:val="20"/>
              </w:rPr>
            </w:pPr>
            <w:r w:rsidRPr="00F25209">
              <w:rPr>
                <w:sz w:val="20"/>
              </w:rPr>
              <w:t>North Central ESD EI/ECSE - Wheeler</w:t>
            </w:r>
          </w:p>
        </w:tc>
      </w:tr>
      <w:tr w:rsidR="00572D00" w:rsidRPr="00F25209" w14:paraId="37074D85" w14:textId="77777777" w:rsidTr="00A06EF3">
        <w:tc>
          <w:tcPr>
            <w:cnfStyle w:val="001000000000" w:firstRow="0" w:lastRow="0" w:firstColumn="1" w:lastColumn="0" w:oddVBand="0" w:evenVBand="0" w:oddHBand="0" w:evenHBand="0" w:firstRowFirstColumn="0" w:firstRowLastColumn="0" w:lastRowFirstColumn="0" w:lastRowLastColumn="0"/>
            <w:tcW w:w="474" w:type="pct"/>
            <w:tcBorders>
              <w:top w:val="single" w:sz="24" w:space="0" w:color="4F81BD" w:themeColor="accent1"/>
            </w:tcBorders>
            <w:vAlign w:val="center"/>
          </w:tcPr>
          <w:p w14:paraId="5FFC655C" w14:textId="77777777" w:rsidR="00572D00" w:rsidRPr="00F25209" w:rsidRDefault="00572D00" w:rsidP="00572D00">
            <w:pPr>
              <w:spacing w:after="0"/>
              <w:rPr>
                <w:sz w:val="20"/>
              </w:rPr>
            </w:pPr>
            <w:r w:rsidRPr="00F25209">
              <w:rPr>
                <w:sz w:val="20"/>
              </w:rPr>
              <w:t>3</w:t>
            </w:r>
          </w:p>
        </w:tc>
        <w:tc>
          <w:tcPr>
            <w:tcW w:w="658" w:type="pct"/>
            <w:tcBorders>
              <w:top w:val="single" w:sz="24" w:space="0" w:color="4F81BD" w:themeColor="accent1"/>
            </w:tcBorders>
            <w:vAlign w:val="center"/>
          </w:tcPr>
          <w:p w14:paraId="70C955FB" w14:textId="77777777" w:rsidR="00572D00" w:rsidRPr="00F25209" w:rsidRDefault="00572D00" w:rsidP="00572D00">
            <w:pPr>
              <w:spacing w:after="0"/>
              <w:jc w:val="left"/>
              <w:cnfStyle w:val="000000000000" w:firstRow="0" w:lastRow="0" w:firstColumn="0" w:lastColumn="0" w:oddVBand="0" w:evenVBand="0" w:oddHBand="0" w:evenHBand="0" w:firstRowFirstColumn="0" w:firstRowLastColumn="0" w:lastRowFirstColumn="0" w:lastRowLastColumn="0"/>
              <w:rPr>
                <w:b/>
                <w:sz w:val="20"/>
              </w:rPr>
            </w:pPr>
            <w:r w:rsidRPr="00F25209">
              <w:rPr>
                <w:b/>
                <w:sz w:val="20"/>
              </w:rPr>
              <w:t>Douglas</w:t>
            </w:r>
          </w:p>
        </w:tc>
        <w:tc>
          <w:tcPr>
            <w:tcW w:w="695" w:type="pct"/>
            <w:tcBorders>
              <w:top w:val="single" w:sz="24" w:space="0" w:color="4F81BD" w:themeColor="accent1"/>
            </w:tcBorders>
            <w:vAlign w:val="center"/>
          </w:tcPr>
          <w:p w14:paraId="76F47D09" w14:textId="77777777" w:rsidR="00572D00" w:rsidRPr="00F25209" w:rsidRDefault="00572D00" w:rsidP="00572D00">
            <w:pPr>
              <w:spacing w:after="0"/>
              <w:cnfStyle w:val="000000000000" w:firstRow="0" w:lastRow="0" w:firstColumn="0" w:lastColumn="0" w:oddVBand="0" w:evenVBand="0" w:oddHBand="0" w:evenHBand="0" w:firstRowFirstColumn="0" w:firstRowLastColumn="0" w:lastRowFirstColumn="0" w:lastRowLastColumn="0"/>
              <w:rPr>
                <w:b/>
                <w:sz w:val="20"/>
              </w:rPr>
            </w:pPr>
            <w:r w:rsidRPr="00F25209">
              <w:rPr>
                <w:b/>
                <w:sz w:val="20"/>
              </w:rPr>
              <w:t>2295</w:t>
            </w:r>
          </w:p>
        </w:tc>
        <w:tc>
          <w:tcPr>
            <w:tcW w:w="3173" w:type="pct"/>
            <w:tcBorders>
              <w:top w:val="single" w:sz="24" w:space="0" w:color="4F81BD" w:themeColor="accent1"/>
            </w:tcBorders>
            <w:vAlign w:val="center"/>
          </w:tcPr>
          <w:p w14:paraId="1C6DB00B" w14:textId="77777777" w:rsidR="00572D00" w:rsidRPr="00F25209" w:rsidRDefault="00572D00" w:rsidP="00572D00">
            <w:pPr>
              <w:spacing w:after="0"/>
              <w:jc w:val="left"/>
              <w:cnfStyle w:val="000000000000" w:firstRow="0" w:lastRow="0" w:firstColumn="0" w:lastColumn="0" w:oddVBand="0" w:evenVBand="0" w:oddHBand="0" w:evenHBand="0" w:firstRowFirstColumn="0" w:firstRowLastColumn="0" w:lastRowFirstColumn="0" w:lastRowLastColumn="0"/>
              <w:rPr>
                <w:b/>
                <w:sz w:val="20"/>
              </w:rPr>
            </w:pPr>
            <w:r w:rsidRPr="00F25209">
              <w:rPr>
                <w:b/>
                <w:sz w:val="20"/>
              </w:rPr>
              <w:t>Douglas ESD EI/ECSE (Area 3)</w:t>
            </w:r>
          </w:p>
        </w:tc>
      </w:tr>
      <w:tr w:rsidR="00572D00" w:rsidRPr="00F25209" w14:paraId="17DFF2FA" w14:textId="77777777" w:rsidTr="00A06EF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74" w:type="pct"/>
            <w:vAlign w:val="center"/>
          </w:tcPr>
          <w:p w14:paraId="2E35B1A6" w14:textId="77777777" w:rsidR="00572D00" w:rsidRPr="00F25209" w:rsidRDefault="00572D00" w:rsidP="00572D00">
            <w:pPr>
              <w:spacing w:after="0"/>
              <w:rPr>
                <w:b w:val="0"/>
                <w:sz w:val="20"/>
              </w:rPr>
            </w:pPr>
            <w:r w:rsidRPr="00F25209">
              <w:rPr>
                <w:b w:val="0"/>
                <w:sz w:val="20"/>
              </w:rPr>
              <w:t>3</w:t>
            </w:r>
          </w:p>
        </w:tc>
        <w:tc>
          <w:tcPr>
            <w:tcW w:w="658" w:type="pct"/>
            <w:vAlign w:val="center"/>
          </w:tcPr>
          <w:p w14:paraId="5CECE7F9" w14:textId="77777777" w:rsidR="00572D00" w:rsidRPr="00F25209" w:rsidRDefault="00572D00" w:rsidP="00572D00">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F25209">
              <w:rPr>
                <w:sz w:val="20"/>
              </w:rPr>
              <w:t>Jackson</w:t>
            </w:r>
          </w:p>
        </w:tc>
        <w:tc>
          <w:tcPr>
            <w:tcW w:w="695" w:type="pct"/>
            <w:vAlign w:val="center"/>
          </w:tcPr>
          <w:p w14:paraId="078C1DEB" w14:textId="77777777" w:rsidR="00572D00" w:rsidRPr="00F25209" w:rsidRDefault="00572D00" w:rsidP="00572D00">
            <w:pPr>
              <w:spacing w:after="0"/>
              <w:cnfStyle w:val="000000100000" w:firstRow="0" w:lastRow="0" w:firstColumn="0" w:lastColumn="0" w:oddVBand="0" w:evenVBand="0" w:oddHBand="1" w:evenHBand="0" w:firstRowFirstColumn="0" w:firstRowLastColumn="0" w:lastRowFirstColumn="0" w:lastRowLastColumn="0"/>
              <w:rPr>
                <w:sz w:val="20"/>
              </w:rPr>
            </w:pPr>
            <w:r w:rsidRPr="00F25209">
              <w:rPr>
                <w:sz w:val="20"/>
              </w:rPr>
              <w:t>2295</w:t>
            </w:r>
          </w:p>
        </w:tc>
        <w:tc>
          <w:tcPr>
            <w:tcW w:w="3173" w:type="pct"/>
            <w:vAlign w:val="center"/>
          </w:tcPr>
          <w:p w14:paraId="25646769" w14:textId="77777777" w:rsidR="00572D00" w:rsidRPr="00F25209" w:rsidRDefault="00572D00" w:rsidP="00572D00">
            <w:pPr>
              <w:spacing w:after="0"/>
              <w:ind w:left="134"/>
              <w:jc w:val="left"/>
              <w:cnfStyle w:val="000000100000" w:firstRow="0" w:lastRow="0" w:firstColumn="0" w:lastColumn="0" w:oddVBand="0" w:evenVBand="0" w:oddHBand="1" w:evenHBand="0" w:firstRowFirstColumn="0" w:firstRowLastColumn="0" w:lastRowFirstColumn="0" w:lastRowLastColumn="0"/>
              <w:rPr>
                <w:sz w:val="20"/>
              </w:rPr>
            </w:pPr>
            <w:r w:rsidRPr="00F25209">
              <w:rPr>
                <w:sz w:val="20"/>
              </w:rPr>
              <w:t>Douglas ESD EI/ECSE (Area 3)</w:t>
            </w:r>
          </w:p>
        </w:tc>
      </w:tr>
      <w:tr w:rsidR="00572D00" w:rsidRPr="00F25209" w14:paraId="3D0B0ECC" w14:textId="77777777" w:rsidTr="00A06EF3">
        <w:tc>
          <w:tcPr>
            <w:cnfStyle w:val="001000000000" w:firstRow="0" w:lastRow="0" w:firstColumn="1" w:lastColumn="0" w:oddVBand="0" w:evenVBand="0" w:oddHBand="0" w:evenHBand="0" w:firstRowFirstColumn="0" w:firstRowLastColumn="0" w:lastRowFirstColumn="0" w:lastRowLastColumn="0"/>
            <w:tcW w:w="474" w:type="pct"/>
            <w:vAlign w:val="center"/>
          </w:tcPr>
          <w:p w14:paraId="05790D68" w14:textId="17537C81" w:rsidR="00572D00" w:rsidRPr="00F25209" w:rsidRDefault="00572D00" w:rsidP="00572D00">
            <w:pPr>
              <w:spacing w:after="0"/>
              <w:rPr>
                <w:b w:val="0"/>
                <w:sz w:val="20"/>
              </w:rPr>
            </w:pPr>
            <w:r w:rsidRPr="00F25209">
              <w:rPr>
                <w:b w:val="0"/>
                <w:sz w:val="20"/>
              </w:rPr>
              <w:t>3</w:t>
            </w:r>
          </w:p>
        </w:tc>
        <w:tc>
          <w:tcPr>
            <w:tcW w:w="658" w:type="pct"/>
            <w:vAlign w:val="center"/>
          </w:tcPr>
          <w:p w14:paraId="1004052F" w14:textId="30C55F98" w:rsidR="00572D00" w:rsidRPr="00F25209" w:rsidRDefault="00572D00" w:rsidP="00572D00">
            <w:pPr>
              <w:spacing w:after="0"/>
              <w:jc w:val="left"/>
              <w:cnfStyle w:val="000000000000" w:firstRow="0" w:lastRow="0" w:firstColumn="0" w:lastColumn="0" w:oddVBand="0" w:evenVBand="0" w:oddHBand="0" w:evenHBand="0" w:firstRowFirstColumn="0" w:firstRowLastColumn="0" w:lastRowFirstColumn="0" w:lastRowLastColumn="0"/>
              <w:rPr>
                <w:sz w:val="20"/>
              </w:rPr>
            </w:pPr>
            <w:r w:rsidRPr="00F25209">
              <w:rPr>
                <w:sz w:val="20"/>
              </w:rPr>
              <w:t>Klamath</w:t>
            </w:r>
          </w:p>
        </w:tc>
        <w:tc>
          <w:tcPr>
            <w:tcW w:w="695" w:type="pct"/>
            <w:vAlign w:val="center"/>
          </w:tcPr>
          <w:p w14:paraId="05478A9C" w14:textId="221E3ADA" w:rsidR="00572D00" w:rsidRPr="00F25209" w:rsidRDefault="00572D00" w:rsidP="00572D00">
            <w:pPr>
              <w:spacing w:after="0"/>
              <w:cnfStyle w:val="000000000000" w:firstRow="0" w:lastRow="0" w:firstColumn="0" w:lastColumn="0" w:oddVBand="0" w:evenVBand="0" w:oddHBand="0" w:evenHBand="0" w:firstRowFirstColumn="0" w:firstRowLastColumn="0" w:lastRowFirstColumn="0" w:lastRowLastColumn="0"/>
              <w:rPr>
                <w:sz w:val="20"/>
              </w:rPr>
            </w:pPr>
            <w:r w:rsidRPr="00F25209">
              <w:rPr>
                <w:sz w:val="20"/>
              </w:rPr>
              <w:t>2309</w:t>
            </w:r>
          </w:p>
        </w:tc>
        <w:tc>
          <w:tcPr>
            <w:tcW w:w="3173" w:type="pct"/>
            <w:vAlign w:val="center"/>
          </w:tcPr>
          <w:p w14:paraId="249D2E6F" w14:textId="175705D5" w:rsidR="00572D00" w:rsidRPr="00F25209" w:rsidRDefault="00572D00" w:rsidP="00572D00">
            <w:pPr>
              <w:spacing w:after="0"/>
              <w:ind w:left="134"/>
              <w:jc w:val="left"/>
              <w:cnfStyle w:val="000000000000" w:firstRow="0" w:lastRow="0" w:firstColumn="0" w:lastColumn="0" w:oddVBand="0" w:evenVBand="0" w:oddHBand="0" w:evenHBand="0" w:firstRowFirstColumn="0" w:firstRowLastColumn="0" w:lastRowFirstColumn="0" w:lastRowLastColumn="0"/>
              <w:rPr>
                <w:sz w:val="20"/>
              </w:rPr>
            </w:pPr>
            <w:r w:rsidRPr="00F25209">
              <w:rPr>
                <w:sz w:val="20"/>
              </w:rPr>
              <w:t>EC Intervention Klamath Falls City SD EI/ECSE - Klamath</w:t>
            </w:r>
          </w:p>
        </w:tc>
      </w:tr>
      <w:tr w:rsidR="00572D00" w:rsidRPr="00F25209" w14:paraId="3169C3B2" w14:textId="77777777" w:rsidTr="00A06EF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74" w:type="pct"/>
            <w:vAlign w:val="center"/>
          </w:tcPr>
          <w:p w14:paraId="718B6797" w14:textId="5785529F" w:rsidR="00572D00" w:rsidRPr="00F25209" w:rsidRDefault="00572D00" w:rsidP="00572D00">
            <w:pPr>
              <w:spacing w:after="0"/>
              <w:rPr>
                <w:b w:val="0"/>
                <w:sz w:val="20"/>
              </w:rPr>
            </w:pPr>
            <w:r w:rsidRPr="00F25209">
              <w:rPr>
                <w:b w:val="0"/>
                <w:sz w:val="20"/>
              </w:rPr>
              <w:t>3</w:t>
            </w:r>
          </w:p>
        </w:tc>
        <w:tc>
          <w:tcPr>
            <w:tcW w:w="658" w:type="pct"/>
            <w:vAlign w:val="center"/>
          </w:tcPr>
          <w:p w14:paraId="0C1211FB" w14:textId="30BF7534" w:rsidR="00572D00" w:rsidRPr="00F25209" w:rsidRDefault="00572D00" w:rsidP="00572D00">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F25209">
              <w:rPr>
                <w:sz w:val="20"/>
              </w:rPr>
              <w:t>Lake</w:t>
            </w:r>
          </w:p>
        </w:tc>
        <w:tc>
          <w:tcPr>
            <w:tcW w:w="695" w:type="pct"/>
            <w:vAlign w:val="center"/>
          </w:tcPr>
          <w:p w14:paraId="2C48830E" w14:textId="3C0024C2" w:rsidR="00572D00" w:rsidRPr="00F25209" w:rsidRDefault="00572D00" w:rsidP="00572D00">
            <w:pPr>
              <w:spacing w:after="0"/>
              <w:cnfStyle w:val="000000100000" w:firstRow="0" w:lastRow="0" w:firstColumn="0" w:lastColumn="0" w:oddVBand="0" w:evenVBand="0" w:oddHBand="1" w:evenHBand="0" w:firstRowFirstColumn="0" w:firstRowLastColumn="0" w:lastRowFirstColumn="0" w:lastRowLastColumn="0"/>
              <w:rPr>
                <w:sz w:val="20"/>
              </w:rPr>
            </w:pPr>
            <w:r w:rsidRPr="00F25209">
              <w:rPr>
                <w:sz w:val="20"/>
              </w:rPr>
              <w:t>2312</w:t>
            </w:r>
          </w:p>
        </w:tc>
        <w:tc>
          <w:tcPr>
            <w:tcW w:w="3173" w:type="pct"/>
            <w:vAlign w:val="center"/>
          </w:tcPr>
          <w:p w14:paraId="74D884C1" w14:textId="6C8EEA49" w:rsidR="00572D00" w:rsidRPr="00F25209" w:rsidRDefault="00572D00" w:rsidP="00572D00">
            <w:pPr>
              <w:spacing w:after="0"/>
              <w:ind w:left="134"/>
              <w:jc w:val="left"/>
              <w:cnfStyle w:val="000000100000" w:firstRow="0" w:lastRow="0" w:firstColumn="0" w:lastColumn="0" w:oddVBand="0" w:evenVBand="0" w:oddHBand="1" w:evenHBand="0" w:firstRowFirstColumn="0" w:firstRowLastColumn="0" w:lastRowFirstColumn="0" w:lastRowLastColumn="0"/>
              <w:rPr>
                <w:sz w:val="20"/>
              </w:rPr>
            </w:pPr>
            <w:r w:rsidRPr="00F25209">
              <w:rPr>
                <w:sz w:val="20"/>
              </w:rPr>
              <w:t>Lake ESD EI/ECSE</w:t>
            </w:r>
          </w:p>
        </w:tc>
      </w:tr>
      <w:tr w:rsidR="00572D00" w:rsidRPr="00F25209" w14:paraId="3FD464F7" w14:textId="77777777" w:rsidTr="00A06EF3">
        <w:tc>
          <w:tcPr>
            <w:cnfStyle w:val="001000000000" w:firstRow="0" w:lastRow="0" w:firstColumn="1" w:lastColumn="0" w:oddVBand="0" w:evenVBand="0" w:oddHBand="0" w:evenHBand="0" w:firstRowFirstColumn="0" w:firstRowLastColumn="0" w:lastRowFirstColumn="0" w:lastRowLastColumn="0"/>
            <w:tcW w:w="474" w:type="pct"/>
            <w:vAlign w:val="center"/>
          </w:tcPr>
          <w:p w14:paraId="09A38EEB" w14:textId="77777777" w:rsidR="00572D00" w:rsidRPr="00F25209" w:rsidRDefault="00572D00" w:rsidP="00572D00">
            <w:pPr>
              <w:spacing w:after="0"/>
              <w:rPr>
                <w:b w:val="0"/>
                <w:sz w:val="20"/>
              </w:rPr>
            </w:pPr>
            <w:r w:rsidRPr="00F25209">
              <w:rPr>
                <w:b w:val="0"/>
                <w:sz w:val="20"/>
              </w:rPr>
              <w:t>3</w:t>
            </w:r>
          </w:p>
        </w:tc>
        <w:tc>
          <w:tcPr>
            <w:tcW w:w="658" w:type="pct"/>
            <w:vAlign w:val="center"/>
          </w:tcPr>
          <w:p w14:paraId="62AE73F5" w14:textId="77777777" w:rsidR="00572D00" w:rsidRPr="00F25209" w:rsidRDefault="00572D00" w:rsidP="00572D00">
            <w:pPr>
              <w:spacing w:after="0"/>
              <w:jc w:val="left"/>
              <w:cnfStyle w:val="000000000000" w:firstRow="0" w:lastRow="0" w:firstColumn="0" w:lastColumn="0" w:oddVBand="0" w:evenVBand="0" w:oddHBand="0" w:evenHBand="0" w:firstRowFirstColumn="0" w:firstRowLastColumn="0" w:lastRowFirstColumn="0" w:lastRowLastColumn="0"/>
              <w:rPr>
                <w:sz w:val="20"/>
              </w:rPr>
            </w:pPr>
            <w:r w:rsidRPr="00F25209">
              <w:rPr>
                <w:sz w:val="20"/>
              </w:rPr>
              <w:t>Josephine</w:t>
            </w:r>
          </w:p>
        </w:tc>
        <w:tc>
          <w:tcPr>
            <w:tcW w:w="695" w:type="pct"/>
            <w:vAlign w:val="center"/>
          </w:tcPr>
          <w:p w14:paraId="59A36CBF" w14:textId="77777777" w:rsidR="00572D00" w:rsidRPr="00F25209" w:rsidRDefault="00572D00" w:rsidP="00572D00">
            <w:pPr>
              <w:spacing w:after="0"/>
              <w:cnfStyle w:val="000000000000" w:firstRow="0" w:lastRow="0" w:firstColumn="0" w:lastColumn="0" w:oddVBand="0" w:evenVBand="0" w:oddHBand="0" w:evenHBand="0" w:firstRowFirstColumn="0" w:firstRowLastColumn="0" w:lastRowFirstColumn="0" w:lastRowLastColumn="0"/>
              <w:rPr>
                <w:sz w:val="20"/>
              </w:rPr>
            </w:pPr>
            <w:r w:rsidRPr="00F25209">
              <w:rPr>
                <w:sz w:val="20"/>
              </w:rPr>
              <w:t>4562</w:t>
            </w:r>
          </w:p>
        </w:tc>
        <w:tc>
          <w:tcPr>
            <w:tcW w:w="3173" w:type="pct"/>
            <w:vAlign w:val="center"/>
          </w:tcPr>
          <w:p w14:paraId="6D8FC70E" w14:textId="77777777" w:rsidR="00572D00" w:rsidRPr="00F25209" w:rsidRDefault="00572D00" w:rsidP="00572D00">
            <w:pPr>
              <w:spacing w:after="0"/>
              <w:ind w:left="134"/>
              <w:jc w:val="left"/>
              <w:cnfStyle w:val="000000000000" w:firstRow="0" w:lastRow="0" w:firstColumn="0" w:lastColumn="0" w:oddVBand="0" w:evenVBand="0" w:oddHBand="0" w:evenHBand="0" w:firstRowFirstColumn="0" w:firstRowLastColumn="0" w:lastRowFirstColumn="0" w:lastRowLastColumn="0"/>
              <w:rPr>
                <w:sz w:val="20"/>
              </w:rPr>
            </w:pPr>
            <w:r w:rsidRPr="00F25209">
              <w:rPr>
                <w:sz w:val="20"/>
              </w:rPr>
              <w:t>Southern Oregon ESD EI/ECSE - Josephine</w:t>
            </w:r>
          </w:p>
        </w:tc>
      </w:tr>
      <w:tr w:rsidR="00572D00" w:rsidRPr="00F25209" w14:paraId="16A2FF7D" w14:textId="77777777" w:rsidTr="00A06EF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74" w:type="pct"/>
            <w:tcBorders>
              <w:top w:val="single" w:sz="24" w:space="0" w:color="4F81BD" w:themeColor="accent1"/>
            </w:tcBorders>
            <w:vAlign w:val="center"/>
          </w:tcPr>
          <w:p w14:paraId="42E5598B" w14:textId="77777777" w:rsidR="00572D00" w:rsidRPr="00F25209" w:rsidRDefault="00572D00" w:rsidP="00572D00">
            <w:pPr>
              <w:spacing w:after="0"/>
              <w:rPr>
                <w:sz w:val="20"/>
              </w:rPr>
            </w:pPr>
            <w:r w:rsidRPr="00F25209">
              <w:rPr>
                <w:sz w:val="20"/>
              </w:rPr>
              <w:t>4</w:t>
            </w:r>
          </w:p>
        </w:tc>
        <w:tc>
          <w:tcPr>
            <w:tcW w:w="658" w:type="pct"/>
            <w:tcBorders>
              <w:top w:val="single" w:sz="24" w:space="0" w:color="4F81BD" w:themeColor="accent1"/>
            </w:tcBorders>
            <w:vAlign w:val="center"/>
          </w:tcPr>
          <w:p w14:paraId="73A8F8B1" w14:textId="77777777" w:rsidR="00572D00" w:rsidRPr="00F25209" w:rsidRDefault="00572D00" w:rsidP="00572D00">
            <w:pPr>
              <w:spacing w:after="0"/>
              <w:jc w:val="left"/>
              <w:cnfStyle w:val="000000100000" w:firstRow="0" w:lastRow="0" w:firstColumn="0" w:lastColumn="0" w:oddVBand="0" w:evenVBand="0" w:oddHBand="1" w:evenHBand="0" w:firstRowFirstColumn="0" w:firstRowLastColumn="0" w:lastRowFirstColumn="0" w:lastRowLastColumn="0"/>
              <w:rPr>
                <w:b/>
                <w:sz w:val="20"/>
              </w:rPr>
            </w:pPr>
            <w:r w:rsidRPr="00F25209">
              <w:rPr>
                <w:b/>
                <w:sz w:val="20"/>
              </w:rPr>
              <w:t>Linn</w:t>
            </w:r>
          </w:p>
        </w:tc>
        <w:tc>
          <w:tcPr>
            <w:tcW w:w="695" w:type="pct"/>
            <w:tcBorders>
              <w:top w:val="single" w:sz="24" w:space="0" w:color="4F81BD" w:themeColor="accent1"/>
            </w:tcBorders>
            <w:vAlign w:val="center"/>
          </w:tcPr>
          <w:p w14:paraId="34599E48" w14:textId="77777777" w:rsidR="00572D00" w:rsidRPr="00F25209" w:rsidRDefault="00572D00" w:rsidP="00572D00">
            <w:pPr>
              <w:spacing w:after="0"/>
              <w:cnfStyle w:val="000000100000" w:firstRow="0" w:lastRow="0" w:firstColumn="0" w:lastColumn="0" w:oddVBand="0" w:evenVBand="0" w:oddHBand="1" w:evenHBand="0" w:firstRowFirstColumn="0" w:firstRowLastColumn="0" w:lastRowFirstColumn="0" w:lastRowLastColumn="0"/>
              <w:rPr>
                <w:b/>
                <w:sz w:val="20"/>
              </w:rPr>
            </w:pPr>
            <w:r w:rsidRPr="00F25209">
              <w:rPr>
                <w:b/>
                <w:sz w:val="20"/>
              </w:rPr>
              <w:t>2323</w:t>
            </w:r>
          </w:p>
        </w:tc>
        <w:tc>
          <w:tcPr>
            <w:tcW w:w="3173" w:type="pct"/>
            <w:tcBorders>
              <w:top w:val="single" w:sz="24" w:space="0" w:color="4F81BD" w:themeColor="accent1"/>
            </w:tcBorders>
            <w:vAlign w:val="center"/>
          </w:tcPr>
          <w:p w14:paraId="6D19ECEC" w14:textId="77777777" w:rsidR="00572D00" w:rsidRPr="00F25209" w:rsidRDefault="00572D00" w:rsidP="00572D00">
            <w:pPr>
              <w:spacing w:after="0"/>
              <w:jc w:val="left"/>
              <w:cnfStyle w:val="000000100000" w:firstRow="0" w:lastRow="0" w:firstColumn="0" w:lastColumn="0" w:oddVBand="0" w:evenVBand="0" w:oddHBand="1" w:evenHBand="0" w:firstRowFirstColumn="0" w:firstRowLastColumn="0" w:lastRowFirstColumn="0" w:lastRowLastColumn="0"/>
              <w:rPr>
                <w:b/>
                <w:sz w:val="20"/>
              </w:rPr>
            </w:pPr>
            <w:r w:rsidRPr="00F25209">
              <w:rPr>
                <w:b/>
                <w:sz w:val="20"/>
              </w:rPr>
              <w:t>Linn-Benton-Lincoln ESD EI/ECSE (Area 4)</w:t>
            </w:r>
          </w:p>
        </w:tc>
      </w:tr>
      <w:tr w:rsidR="00572D00" w:rsidRPr="00F25209" w14:paraId="62C6B075" w14:textId="77777777" w:rsidTr="00A06EF3">
        <w:tc>
          <w:tcPr>
            <w:cnfStyle w:val="001000000000" w:firstRow="0" w:lastRow="0" w:firstColumn="1" w:lastColumn="0" w:oddVBand="0" w:evenVBand="0" w:oddHBand="0" w:evenHBand="0" w:firstRowFirstColumn="0" w:firstRowLastColumn="0" w:lastRowFirstColumn="0" w:lastRowLastColumn="0"/>
            <w:tcW w:w="474" w:type="pct"/>
            <w:vAlign w:val="center"/>
          </w:tcPr>
          <w:p w14:paraId="06302BAA" w14:textId="77777777" w:rsidR="00572D00" w:rsidRPr="00F25209" w:rsidRDefault="00572D00" w:rsidP="00572D00">
            <w:pPr>
              <w:spacing w:after="0"/>
              <w:rPr>
                <w:b w:val="0"/>
                <w:sz w:val="20"/>
              </w:rPr>
            </w:pPr>
            <w:r w:rsidRPr="00F25209">
              <w:rPr>
                <w:b w:val="0"/>
                <w:sz w:val="20"/>
              </w:rPr>
              <w:t>4</w:t>
            </w:r>
          </w:p>
        </w:tc>
        <w:tc>
          <w:tcPr>
            <w:tcW w:w="658" w:type="pct"/>
            <w:vAlign w:val="center"/>
          </w:tcPr>
          <w:p w14:paraId="0107D6A7" w14:textId="77777777" w:rsidR="00572D00" w:rsidRPr="00F25209" w:rsidRDefault="00572D00" w:rsidP="00572D00">
            <w:pPr>
              <w:spacing w:after="0"/>
              <w:jc w:val="left"/>
              <w:cnfStyle w:val="000000000000" w:firstRow="0" w:lastRow="0" w:firstColumn="0" w:lastColumn="0" w:oddVBand="0" w:evenVBand="0" w:oddHBand="0" w:evenHBand="0" w:firstRowFirstColumn="0" w:firstRowLastColumn="0" w:lastRowFirstColumn="0" w:lastRowLastColumn="0"/>
              <w:rPr>
                <w:sz w:val="20"/>
              </w:rPr>
            </w:pPr>
            <w:r w:rsidRPr="00F25209">
              <w:rPr>
                <w:sz w:val="20"/>
              </w:rPr>
              <w:t>Benton</w:t>
            </w:r>
          </w:p>
        </w:tc>
        <w:tc>
          <w:tcPr>
            <w:tcW w:w="695" w:type="pct"/>
            <w:vAlign w:val="center"/>
          </w:tcPr>
          <w:p w14:paraId="24C2797F" w14:textId="77777777" w:rsidR="00572D00" w:rsidRPr="00F25209" w:rsidRDefault="00572D00" w:rsidP="00572D00">
            <w:pPr>
              <w:spacing w:after="0"/>
              <w:cnfStyle w:val="000000000000" w:firstRow="0" w:lastRow="0" w:firstColumn="0" w:lastColumn="0" w:oddVBand="0" w:evenVBand="0" w:oddHBand="0" w:evenHBand="0" w:firstRowFirstColumn="0" w:firstRowLastColumn="0" w:lastRowFirstColumn="0" w:lastRowLastColumn="0"/>
              <w:rPr>
                <w:sz w:val="20"/>
              </w:rPr>
            </w:pPr>
            <w:r w:rsidRPr="00F25209">
              <w:rPr>
                <w:sz w:val="20"/>
              </w:rPr>
              <w:t>2323</w:t>
            </w:r>
          </w:p>
        </w:tc>
        <w:tc>
          <w:tcPr>
            <w:tcW w:w="3173" w:type="pct"/>
            <w:vAlign w:val="center"/>
          </w:tcPr>
          <w:p w14:paraId="53BBB2C9" w14:textId="77777777" w:rsidR="00572D00" w:rsidRPr="00F25209" w:rsidRDefault="00572D00" w:rsidP="00572D00">
            <w:pPr>
              <w:spacing w:after="0"/>
              <w:ind w:left="134"/>
              <w:jc w:val="left"/>
              <w:cnfStyle w:val="000000000000" w:firstRow="0" w:lastRow="0" w:firstColumn="0" w:lastColumn="0" w:oddVBand="0" w:evenVBand="0" w:oddHBand="0" w:evenHBand="0" w:firstRowFirstColumn="0" w:firstRowLastColumn="0" w:lastRowFirstColumn="0" w:lastRowLastColumn="0"/>
              <w:rPr>
                <w:sz w:val="20"/>
              </w:rPr>
            </w:pPr>
            <w:r w:rsidRPr="00F25209">
              <w:rPr>
                <w:sz w:val="20"/>
              </w:rPr>
              <w:t>Linn-Benton-Lincoln ESD EI/ECSE (Area 4)</w:t>
            </w:r>
          </w:p>
        </w:tc>
      </w:tr>
      <w:tr w:rsidR="00572D00" w:rsidRPr="00F25209" w14:paraId="79FB639F" w14:textId="77777777" w:rsidTr="00A06EF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74" w:type="pct"/>
            <w:vAlign w:val="center"/>
          </w:tcPr>
          <w:p w14:paraId="3260452D" w14:textId="264ECD5E" w:rsidR="00572D00" w:rsidRPr="00F25209" w:rsidRDefault="00572D00" w:rsidP="00572D00">
            <w:pPr>
              <w:spacing w:after="0"/>
              <w:rPr>
                <w:b w:val="0"/>
                <w:sz w:val="20"/>
              </w:rPr>
            </w:pPr>
            <w:r w:rsidRPr="00F25209">
              <w:rPr>
                <w:b w:val="0"/>
                <w:sz w:val="20"/>
              </w:rPr>
              <w:t>4</w:t>
            </w:r>
          </w:p>
        </w:tc>
        <w:tc>
          <w:tcPr>
            <w:tcW w:w="658" w:type="pct"/>
            <w:vAlign w:val="center"/>
          </w:tcPr>
          <w:p w14:paraId="324AACDC" w14:textId="38295AD4" w:rsidR="00572D00" w:rsidRPr="00F25209" w:rsidRDefault="00572D00" w:rsidP="00572D00">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F25209">
              <w:rPr>
                <w:sz w:val="20"/>
              </w:rPr>
              <w:t>Lincoln</w:t>
            </w:r>
          </w:p>
        </w:tc>
        <w:tc>
          <w:tcPr>
            <w:tcW w:w="695" w:type="pct"/>
            <w:vAlign w:val="center"/>
          </w:tcPr>
          <w:p w14:paraId="75D641C5" w14:textId="258E3C07" w:rsidR="00572D00" w:rsidRPr="00F25209" w:rsidRDefault="00572D00" w:rsidP="00572D00">
            <w:pPr>
              <w:spacing w:after="0"/>
              <w:cnfStyle w:val="000000100000" w:firstRow="0" w:lastRow="0" w:firstColumn="0" w:lastColumn="0" w:oddVBand="0" w:evenVBand="0" w:oddHBand="1" w:evenHBand="0" w:firstRowFirstColumn="0" w:firstRowLastColumn="0" w:lastRowFirstColumn="0" w:lastRowLastColumn="0"/>
              <w:rPr>
                <w:sz w:val="20"/>
              </w:rPr>
            </w:pPr>
            <w:r w:rsidRPr="00F25209">
              <w:rPr>
                <w:sz w:val="20"/>
              </w:rPr>
              <w:t>2323</w:t>
            </w:r>
          </w:p>
        </w:tc>
        <w:tc>
          <w:tcPr>
            <w:tcW w:w="3173" w:type="pct"/>
            <w:vAlign w:val="center"/>
          </w:tcPr>
          <w:p w14:paraId="37A61834" w14:textId="5CA1972E" w:rsidR="00572D00" w:rsidRPr="00F25209" w:rsidRDefault="00572D00" w:rsidP="00572D00">
            <w:pPr>
              <w:spacing w:after="0"/>
              <w:ind w:left="134"/>
              <w:jc w:val="left"/>
              <w:cnfStyle w:val="000000100000" w:firstRow="0" w:lastRow="0" w:firstColumn="0" w:lastColumn="0" w:oddVBand="0" w:evenVBand="0" w:oddHBand="1" w:evenHBand="0" w:firstRowFirstColumn="0" w:firstRowLastColumn="0" w:lastRowFirstColumn="0" w:lastRowLastColumn="0"/>
              <w:rPr>
                <w:sz w:val="20"/>
              </w:rPr>
            </w:pPr>
            <w:r w:rsidRPr="00F25209">
              <w:rPr>
                <w:sz w:val="20"/>
              </w:rPr>
              <w:t>Linn-Benton-Lincoln ESD EI/ECSE (Area 4)</w:t>
            </w:r>
          </w:p>
        </w:tc>
      </w:tr>
      <w:tr w:rsidR="00572D00" w:rsidRPr="00F25209" w14:paraId="02798FC6" w14:textId="77777777" w:rsidTr="00A06EF3">
        <w:tc>
          <w:tcPr>
            <w:cnfStyle w:val="001000000000" w:firstRow="0" w:lastRow="0" w:firstColumn="1" w:lastColumn="0" w:oddVBand="0" w:evenVBand="0" w:oddHBand="0" w:evenHBand="0" w:firstRowFirstColumn="0" w:firstRowLastColumn="0" w:lastRowFirstColumn="0" w:lastRowLastColumn="0"/>
            <w:tcW w:w="474" w:type="pct"/>
            <w:vAlign w:val="center"/>
          </w:tcPr>
          <w:p w14:paraId="7B6C5C28" w14:textId="77777777" w:rsidR="00572D00" w:rsidRPr="00F25209" w:rsidRDefault="00572D00" w:rsidP="00572D00">
            <w:pPr>
              <w:spacing w:after="0"/>
              <w:rPr>
                <w:b w:val="0"/>
                <w:sz w:val="20"/>
              </w:rPr>
            </w:pPr>
            <w:r w:rsidRPr="00F25209">
              <w:rPr>
                <w:b w:val="0"/>
                <w:sz w:val="20"/>
              </w:rPr>
              <w:t>4</w:t>
            </w:r>
          </w:p>
        </w:tc>
        <w:tc>
          <w:tcPr>
            <w:tcW w:w="658" w:type="pct"/>
            <w:vAlign w:val="center"/>
          </w:tcPr>
          <w:p w14:paraId="07185AB4" w14:textId="77777777" w:rsidR="00572D00" w:rsidRPr="00F25209" w:rsidRDefault="00572D00" w:rsidP="00572D00">
            <w:pPr>
              <w:spacing w:after="0"/>
              <w:jc w:val="left"/>
              <w:cnfStyle w:val="000000000000" w:firstRow="0" w:lastRow="0" w:firstColumn="0" w:lastColumn="0" w:oddVBand="0" w:evenVBand="0" w:oddHBand="0" w:evenHBand="0" w:firstRowFirstColumn="0" w:firstRowLastColumn="0" w:lastRowFirstColumn="0" w:lastRowLastColumn="0"/>
              <w:rPr>
                <w:sz w:val="20"/>
              </w:rPr>
            </w:pPr>
            <w:r w:rsidRPr="00F25209">
              <w:rPr>
                <w:sz w:val="20"/>
              </w:rPr>
              <w:t>Coos</w:t>
            </w:r>
          </w:p>
        </w:tc>
        <w:tc>
          <w:tcPr>
            <w:tcW w:w="695" w:type="pct"/>
            <w:vAlign w:val="center"/>
          </w:tcPr>
          <w:p w14:paraId="4C5C5BB8" w14:textId="77777777" w:rsidR="00572D00" w:rsidRPr="00F25209" w:rsidRDefault="00572D00" w:rsidP="00572D00">
            <w:pPr>
              <w:spacing w:after="0"/>
              <w:cnfStyle w:val="000000000000" w:firstRow="0" w:lastRow="0" w:firstColumn="0" w:lastColumn="0" w:oddVBand="0" w:evenVBand="0" w:oddHBand="0" w:evenHBand="0" w:firstRowFirstColumn="0" w:firstRowLastColumn="0" w:lastRowFirstColumn="0" w:lastRowLastColumn="0"/>
              <w:rPr>
                <w:sz w:val="20"/>
              </w:rPr>
            </w:pPr>
            <w:r w:rsidRPr="00F25209">
              <w:rPr>
                <w:sz w:val="20"/>
              </w:rPr>
              <w:t>2287</w:t>
            </w:r>
          </w:p>
        </w:tc>
        <w:tc>
          <w:tcPr>
            <w:tcW w:w="3173" w:type="pct"/>
            <w:vAlign w:val="center"/>
          </w:tcPr>
          <w:p w14:paraId="0E3781C1" w14:textId="77777777" w:rsidR="00572D00" w:rsidRPr="00F25209" w:rsidRDefault="00572D00" w:rsidP="00572D00">
            <w:pPr>
              <w:spacing w:after="0"/>
              <w:ind w:left="134"/>
              <w:jc w:val="left"/>
              <w:cnfStyle w:val="000000000000" w:firstRow="0" w:lastRow="0" w:firstColumn="0" w:lastColumn="0" w:oddVBand="0" w:evenVBand="0" w:oddHBand="0" w:evenHBand="0" w:firstRowFirstColumn="0" w:firstRowLastColumn="0" w:lastRowFirstColumn="0" w:lastRowLastColumn="0"/>
              <w:rPr>
                <w:sz w:val="20"/>
              </w:rPr>
            </w:pPr>
            <w:r w:rsidRPr="00F25209">
              <w:rPr>
                <w:sz w:val="20"/>
              </w:rPr>
              <w:t>South Coast ESD EI/ECSE - Coos/Curry)</w:t>
            </w:r>
          </w:p>
        </w:tc>
      </w:tr>
      <w:tr w:rsidR="00572D00" w:rsidRPr="00F25209" w14:paraId="7BE0A410" w14:textId="77777777" w:rsidTr="00A06EF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74" w:type="pct"/>
            <w:vAlign w:val="center"/>
          </w:tcPr>
          <w:p w14:paraId="0C8D5D6C" w14:textId="77777777" w:rsidR="00572D00" w:rsidRPr="00F25209" w:rsidRDefault="00572D00" w:rsidP="00572D00">
            <w:pPr>
              <w:spacing w:after="0"/>
              <w:rPr>
                <w:b w:val="0"/>
                <w:sz w:val="20"/>
              </w:rPr>
            </w:pPr>
            <w:r w:rsidRPr="00F25209">
              <w:rPr>
                <w:b w:val="0"/>
                <w:sz w:val="20"/>
              </w:rPr>
              <w:t>4</w:t>
            </w:r>
          </w:p>
        </w:tc>
        <w:tc>
          <w:tcPr>
            <w:tcW w:w="658" w:type="pct"/>
            <w:vAlign w:val="center"/>
          </w:tcPr>
          <w:p w14:paraId="2645BE72" w14:textId="77777777" w:rsidR="00572D00" w:rsidRPr="00F25209" w:rsidRDefault="00572D00" w:rsidP="00572D00">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F25209">
              <w:rPr>
                <w:sz w:val="20"/>
              </w:rPr>
              <w:t>Curry</w:t>
            </w:r>
          </w:p>
        </w:tc>
        <w:tc>
          <w:tcPr>
            <w:tcW w:w="695" w:type="pct"/>
            <w:vAlign w:val="center"/>
          </w:tcPr>
          <w:p w14:paraId="5CA7ED73" w14:textId="77777777" w:rsidR="00572D00" w:rsidRPr="00F25209" w:rsidRDefault="00572D00" w:rsidP="00572D00">
            <w:pPr>
              <w:spacing w:after="0"/>
              <w:cnfStyle w:val="000000100000" w:firstRow="0" w:lastRow="0" w:firstColumn="0" w:lastColumn="0" w:oddVBand="0" w:evenVBand="0" w:oddHBand="1" w:evenHBand="0" w:firstRowFirstColumn="0" w:firstRowLastColumn="0" w:lastRowFirstColumn="0" w:lastRowLastColumn="0"/>
              <w:rPr>
                <w:sz w:val="20"/>
              </w:rPr>
            </w:pPr>
            <w:r w:rsidRPr="00F25209">
              <w:rPr>
                <w:sz w:val="20"/>
              </w:rPr>
              <w:t>2287</w:t>
            </w:r>
          </w:p>
        </w:tc>
        <w:tc>
          <w:tcPr>
            <w:tcW w:w="3173" w:type="pct"/>
            <w:vAlign w:val="center"/>
          </w:tcPr>
          <w:p w14:paraId="314D41C3" w14:textId="77777777" w:rsidR="00572D00" w:rsidRPr="00F25209" w:rsidRDefault="00572D00" w:rsidP="00572D00">
            <w:pPr>
              <w:spacing w:after="0"/>
              <w:ind w:left="134"/>
              <w:jc w:val="left"/>
              <w:cnfStyle w:val="000000100000" w:firstRow="0" w:lastRow="0" w:firstColumn="0" w:lastColumn="0" w:oddVBand="0" w:evenVBand="0" w:oddHBand="1" w:evenHBand="0" w:firstRowFirstColumn="0" w:firstRowLastColumn="0" w:lastRowFirstColumn="0" w:lastRowLastColumn="0"/>
              <w:rPr>
                <w:sz w:val="20"/>
              </w:rPr>
            </w:pPr>
            <w:r w:rsidRPr="00F25209">
              <w:rPr>
                <w:sz w:val="20"/>
              </w:rPr>
              <w:t>South Coast ESD EI/ECSE - Coos/Curry)</w:t>
            </w:r>
          </w:p>
        </w:tc>
      </w:tr>
      <w:tr w:rsidR="00572D00" w:rsidRPr="00F25209" w14:paraId="4B38F1B7" w14:textId="77777777" w:rsidTr="00A06EF3">
        <w:tc>
          <w:tcPr>
            <w:cnfStyle w:val="001000000000" w:firstRow="0" w:lastRow="0" w:firstColumn="1" w:lastColumn="0" w:oddVBand="0" w:evenVBand="0" w:oddHBand="0" w:evenHBand="0" w:firstRowFirstColumn="0" w:firstRowLastColumn="0" w:lastRowFirstColumn="0" w:lastRowLastColumn="0"/>
            <w:tcW w:w="474" w:type="pct"/>
            <w:tcBorders>
              <w:top w:val="single" w:sz="24" w:space="0" w:color="4F81BD" w:themeColor="accent1"/>
            </w:tcBorders>
            <w:vAlign w:val="center"/>
          </w:tcPr>
          <w:p w14:paraId="45445FDE" w14:textId="77777777" w:rsidR="00572D00" w:rsidRPr="00F25209" w:rsidRDefault="00572D00" w:rsidP="00572D00">
            <w:pPr>
              <w:spacing w:after="0"/>
              <w:rPr>
                <w:sz w:val="20"/>
              </w:rPr>
            </w:pPr>
            <w:r w:rsidRPr="00F25209">
              <w:rPr>
                <w:sz w:val="20"/>
              </w:rPr>
              <w:t>5</w:t>
            </w:r>
          </w:p>
        </w:tc>
        <w:tc>
          <w:tcPr>
            <w:tcW w:w="658" w:type="pct"/>
            <w:tcBorders>
              <w:top w:val="single" w:sz="24" w:space="0" w:color="4F81BD" w:themeColor="accent1"/>
            </w:tcBorders>
            <w:vAlign w:val="center"/>
          </w:tcPr>
          <w:p w14:paraId="6B1EAFDF" w14:textId="77777777" w:rsidR="00572D00" w:rsidRPr="00F25209" w:rsidRDefault="00572D00" w:rsidP="00572D00">
            <w:pPr>
              <w:spacing w:after="0"/>
              <w:jc w:val="left"/>
              <w:cnfStyle w:val="000000000000" w:firstRow="0" w:lastRow="0" w:firstColumn="0" w:lastColumn="0" w:oddVBand="0" w:evenVBand="0" w:oddHBand="0" w:evenHBand="0" w:firstRowFirstColumn="0" w:firstRowLastColumn="0" w:lastRowFirstColumn="0" w:lastRowLastColumn="0"/>
              <w:rPr>
                <w:b/>
                <w:sz w:val="20"/>
              </w:rPr>
            </w:pPr>
            <w:r w:rsidRPr="00F25209">
              <w:rPr>
                <w:b/>
                <w:sz w:val="20"/>
              </w:rPr>
              <w:t>Marion</w:t>
            </w:r>
          </w:p>
        </w:tc>
        <w:tc>
          <w:tcPr>
            <w:tcW w:w="695" w:type="pct"/>
            <w:tcBorders>
              <w:top w:val="single" w:sz="24" w:space="0" w:color="4F81BD" w:themeColor="accent1"/>
            </w:tcBorders>
            <w:vAlign w:val="center"/>
          </w:tcPr>
          <w:p w14:paraId="134DF141" w14:textId="77777777" w:rsidR="00572D00" w:rsidRPr="00F25209" w:rsidRDefault="00572D00" w:rsidP="00572D00">
            <w:pPr>
              <w:spacing w:after="0"/>
              <w:cnfStyle w:val="000000000000" w:firstRow="0" w:lastRow="0" w:firstColumn="0" w:lastColumn="0" w:oddVBand="0" w:evenVBand="0" w:oddHBand="0" w:evenHBand="0" w:firstRowFirstColumn="0" w:firstRowLastColumn="0" w:lastRowFirstColumn="0" w:lastRowLastColumn="0"/>
              <w:rPr>
                <w:b/>
                <w:sz w:val="20"/>
              </w:rPr>
            </w:pPr>
            <w:r w:rsidRPr="00F25209">
              <w:rPr>
                <w:b/>
                <w:sz w:val="20"/>
              </w:rPr>
              <w:t>2326</w:t>
            </w:r>
          </w:p>
        </w:tc>
        <w:tc>
          <w:tcPr>
            <w:tcW w:w="3173" w:type="pct"/>
            <w:tcBorders>
              <w:top w:val="single" w:sz="24" w:space="0" w:color="4F81BD" w:themeColor="accent1"/>
            </w:tcBorders>
            <w:vAlign w:val="center"/>
          </w:tcPr>
          <w:p w14:paraId="302D0C2D" w14:textId="77777777" w:rsidR="00572D00" w:rsidRPr="00F25209" w:rsidRDefault="00572D00" w:rsidP="00572D00">
            <w:pPr>
              <w:spacing w:after="0"/>
              <w:jc w:val="left"/>
              <w:cnfStyle w:val="000000000000" w:firstRow="0" w:lastRow="0" w:firstColumn="0" w:lastColumn="0" w:oddVBand="0" w:evenVBand="0" w:oddHBand="0" w:evenHBand="0" w:firstRowFirstColumn="0" w:firstRowLastColumn="0" w:lastRowFirstColumn="0" w:lastRowLastColumn="0"/>
              <w:rPr>
                <w:b/>
                <w:sz w:val="20"/>
              </w:rPr>
            </w:pPr>
            <w:r w:rsidRPr="00F25209">
              <w:rPr>
                <w:b/>
                <w:sz w:val="20"/>
              </w:rPr>
              <w:t>Willamette ESD EI/ECSE - Marion (Area 5)</w:t>
            </w:r>
          </w:p>
        </w:tc>
      </w:tr>
      <w:tr w:rsidR="00572D00" w:rsidRPr="00F25209" w14:paraId="27DAA588" w14:textId="77777777" w:rsidTr="00A06EF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74" w:type="pct"/>
            <w:vAlign w:val="center"/>
          </w:tcPr>
          <w:p w14:paraId="629DCB60" w14:textId="77777777" w:rsidR="00572D00" w:rsidRPr="00F25209" w:rsidRDefault="00572D00" w:rsidP="00572D00">
            <w:pPr>
              <w:spacing w:after="0"/>
              <w:rPr>
                <w:b w:val="0"/>
                <w:sz w:val="20"/>
              </w:rPr>
            </w:pPr>
            <w:r w:rsidRPr="00F25209">
              <w:rPr>
                <w:b w:val="0"/>
                <w:sz w:val="20"/>
              </w:rPr>
              <w:t>5</w:t>
            </w:r>
          </w:p>
        </w:tc>
        <w:tc>
          <w:tcPr>
            <w:tcW w:w="658" w:type="pct"/>
            <w:vAlign w:val="center"/>
          </w:tcPr>
          <w:p w14:paraId="5A90102B" w14:textId="77777777" w:rsidR="00572D00" w:rsidRPr="00F25209" w:rsidRDefault="00572D00" w:rsidP="00572D00">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F25209">
              <w:rPr>
                <w:sz w:val="20"/>
              </w:rPr>
              <w:t>Polk</w:t>
            </w:r>
          </w:p>
        </w:tc>
        <w:tc>
          <w:tcPr>
            <w:tcW w:w="695" w:type="pct"/>
            <w:vAlign w:val="center"/>
          </w:tcPr>
          <w:p w14:paraId="63C929D8" w14:textId="77777777" w:rsidR="00572D00" w:rsidRPr="00F25209" w:rsidRDefault="00572D00" w:rsidP="00572D00">
            <w:pPr>
              <w:spacing w:after="0"/>
              <w:cnfStyle w:val="000000100000" w:firstRow="0" w:lastRow="0" w:firstColumn="0" w:lastColumn="0" w:oddVBand="0" w:evenVBand="0" w:oddHBand="1" w:evenHBand="0" w:firstRowFirstColumn="0" w:firstRowLastColumn="0" w:lastRowFirstColumn="0" w:lastRowLastColumn="0"/>
              <w:rPr>
                <w:sz w:val="20"/>
              </w:rPr>
            </w:pPr>
            <w:r w:rsidRPr="00F25209">
              <w:rPr>
                <w:sz w:val="20"/>
              </w:rPr>
              <w:t>2326</w:t>
            </w:r>
          </w:p>
        </w:tc>
        <w:tc>
          <w:tcPr>
            <w:tcW w:w="3173" w:type="pct"/>
            <w:vAlign w:val="center"/>
          </w:tcPr>
          <w:p w14:paraId="375736B6" w14:textId="77777777" w:rsidR="00572D00" w:rsidRPr="00F25209" w:rsidRDefault="00572D00" w:rsidP="00572D00">
            <w:pPr>
              <w:spacing w:after="0"/>
              <w:ind w:left="134"/>
              <w:jc w:val="left"/>
              <w:cnfStyle w:val="000000100000" w:firstRow="0" w:lastRow="0" w:firstColumn="0" w:lastColumn="0" w:oddVBand="0" w:evenVBand="0" w:oddHBand="1" w:evenHBand="0" w:firstRowFirstColumn="0" w:firstRowLastColumn="0" w:lastRowFirstColumn="0" w:lastRowLastColumn="0"/>
              <w:rPr>
                <w:sz w:val="20"/>
              </w:rPr>
            </w:pPr>
            <w:r w:rsidRPr="00F25209">
              <w:rPr>
                <w:sz w:val="20"/>
              </w:rPr>
              <w:t>Willamette ESD EI/ECSE - Marion (Area 5)</w:t>
            </w:r>
          </w:p>
        </w:tc>
      </w:tr>
      <w:tr w:rsidR="00572D00" w:rsidRPr="00F25209" w14:paraId="05AA8953" w14:textId="77777777" w:rsidTr="00A06EF3">
        <w:tc>
          <w:tcPr>
            <w:cnfStyle w:val="001000000000" w:firstRow="0" w:lastRow="0" w:firstColumn="1" w:lastColumn="0" w:oddVBand="0" w:evenVBand="0" w:oddHBand="0" w:evenHBand="0" w:firstRowFirstColumn="0" w:firstRowLastColumn="0" w:lastRowFirstColumn="0" w:lastRowLastColumn="0"/>
            <w:tcW w:w="474" w:type="pct"/>
            <w:tcBorders>
              <w:bottom w:val="single" w:sz="24" w:space="0" w:color="4F81BD" w:themeColor="accent1"/>
            </w:tcBorders>
            <w:vAlign w:val="center"/>
          </w:tcPr>
          <w:p w14:paraId="0A0D1BD7" w14:textId="77777777" w:rsidR="00572D00" w:rsidRPr="00F25209" w:rsidRDefault="00572D00" w:rsidP="00572D00">
            <w:pPr>
              <w:spacing w:after="0"/>
              <w:rPr>
                <w:b w:val="0"/>
                <w:sz w:val="20"/>
              </w:rPr>
            </w:pPr>
            <w:r w:rsidRPr="00F25209">
              <w:rPr>
                <w:b w:val="0"/>
                <w:sz w:val="20"/>
              </w:rPr>
              <w:t>5</w:t>
            </w:r>
          </w:p>
        </w:tc>
        <w:tc>
          <w:tcPr>
            <w:tcW w:w="658" w:type="pct"/>
            <w:tcBorders>
              <w:bottom w:val="single" w:sz="24" w:space="0" w:color="4F81BD" w:themeColor="accent1"/>
            </w:tcBorders>
            <w:vAlign w:val="center"/>
          </w:tcPr>
          <w:p w14:paraId="33F1BAE2" w14:textId="77777777" w:rsidR="00572D00" w:rsidRPr="00F25209" w:rsidRDefault="00572D00" w:rsidP="00572D00">
            <w:pPr>
              <w:spacing w:after="0"/>
              <w:jc w:val="left"/>
              <w:cnfStyle w:val="000000000000" w:firstRow="0" w:lastRow="0" w:firstColumn="0" w:lastColumn="0" w:oddVBand="0" w:evenVBand="0" w:oddHBand="0" w:evenHBand="0" w:firstRowFirstColumn="0" w:firstRowLastColumn="0" w:lastRowFirstColumn="0" w:lastRowLastColumn="0"/>
              <w:rPr>
                <w:sz w:val="20"/>
              </w:rPr>
            </w:pPr>
            <w:r w:rsidRPr="00F25209">
              <w:rPr>
                <w:sz w:val="20"/>
              </w:rPr>
              <w:t>Yamhill</w:t>
            </w:r>
          </w:p>
        </w:tc>
        <w:tc>
          <w:tcPr>
            <w:tcW w:w="695" w:type="pct"/>
            <w:tcBorders>
              <w:bottom w:val="single" w:sz="24" w:space="0" w:color="4F81BD" w:themeColor="accent1"/>
            </w:tcBorders>
            <w:vAlign w:val="center"/>
          </w:tcPr>
          <w:p w14:paraId="5B9B3748" w14:textId="77777777" w:rsidR="00572D00" w:rsidRPr="00F25209" w:rsidRDefault="00572D00" w:rsidP="00572D00">
            <w:pPr>
              <w:spacing w:after="0"/>
              <w:cnfStyle w:val="000000000000" w:firstRow="0" w:lastRow="0" w:firstColumn="0" w:lastColumn="0" w:oddVBand="0" w:evenVBand="0" w:oddHBand="0" w:evenHBand="0" w:firstRowFirstColumn="0" w:firstRowLastColumn="0" w:lastRowFirstColumn="0" w:lastRowLastColumn="0"/>
              <w:rPr>
                <w:sz w:val="20"/>
              </w:rPr>
            </w:pPr>
            <w:r w:rsidRPr="00F25209">
              <w:rPr>
                <w:sz w:val="20"/>
              </w:rPr>
              <w:t>2326</w:t>
            </w:r>
          </w:p>
        </w:tc>
        <w:tc>
          <w:tcPr>
            <w:tcW w:w="3173" w:type="pct"/>
            <w:tcBorders>
              <w:bottom w:val="single" w:sz="24" w:space="0" w:color="4F81BD" w:themeColor="accent1"/>
            </w:tcBorders>
            <w:vAlign w:val="center"/>
          </w:tcPr>
          <w:p w14:paraId="6CA4B46C" w14:textId="77777777" w:rsidR="00572D00" w:rsidRPr="00F25209" w:rsidRDefault="00572D00" w:rsidP="00572D00">
            <w:pPr>
              <w:spacing w:after="0"/>
              <w:ind w:left="134"/>
              <w:jc w:val="left"/>
              <w:cnfStyle w:val="000000000000" w:firstRow="0" w:lastRow="0" w:firstColumn="0" w:lastColumn="0" w:oddVBand="0" w:evenVBand="0" w:oddHBand="0" w:evenHBand="0" w:firstRowFirstColumn="0" w:firstRowLastColumn="0" w:lastRowFirstColumn="0" w:lastRowLastColumn="0"/>
              <w:rPr>
                <w:sz w:val="20"/>
              </w:rPr>
            </w:pPr>
            <w:r w:rsidRPr="00F25209">
              <w:rPr>
                <w:sz w:val="20"/>
              </w:rPr>
              <w:t>Willamette ESD EI/ECSE - Marion (Area 5)</w:t>
            </w:r>
          </w:p>
        </w:tc>
      </w:tr>
      <w:tr w:rsidR="00572D00" w:rsidRPr="00F25209" w14:paraId="354C3F1B" w14:textId="77777777" w:rsidTr="00A06EF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74" w:type="pct"/>
            <w:tcBorders>
              <w:top w:val="single" w:sz="24" w:space="0" w:color="4F81BD" w:themeColor="accent1"/>
            </w:tcBorders>
            <w:vAlign w:val="center"/>
          </w:tcPr>
          <w:p w14:paraId="7A62F2D1" w14:textId="77777777" w:rsidR="00572D00" w:rsidRPr="00F25209" w:rsidRDefault="00572D00" w:rsidP="00572D00">
            <w:pPr>
              <w:spacing w:after="0"/>
              <w:rPr>
                <w:sz w:val="20"/>
              </w:rPr>
            </w:pPr>
            <w:r w:rsidRPr="00F25209">
              <w:rPr>
                <w:sz w:val="20"/>
              </w:rPr>
              <w:t>6</w:t>
            </w:r>
          </w:p>
        </w:tc>
        <w:tc>
          <w:tcPr>
            <w:tcW w:w="658" w:type="pct"/>
            <w:tcBorders>
              <w:top w:val="single" w:sz="24" w:space="0" w:color="4F81BD" w:themeColor="accent1"/>
            </w:tcBorders>
            <w:vAlign w:val="center"/>
          </w:tcPr>
          <w:p w14:paraId="410A2892" w14:textId="77777777" w:rsidR="00572D00" w:rsidRPr="00F25209" w:rsidRDefault="00572D00" w:rsidP="00572D00">
            <w:pPr>
              <w:spacing w:after="0"/>
              <w:jc w:val="left"/>
              <w:cnfStyle w:val="000000100000" w:firstRow="0" w:lastRow="0" w:firstColumn="0" w:lastColumn="0" w:oddVBand="0" w:evenVBand="0" w:oddHBand="1" w:evenHBand="0" w:firstRowFirstColumn="0" w:firstRowLastColumn="0" w:lastRowFirstColumn="0" w:lastRowLastColumn="0"/>
              <w:rPr>
                <w:b/>
                <w:sz w:val="20"/>
              </w:rPr>
            </w:pPr>
            <w:r w:rsidRPr="00F25209">
              <w:rPr>
                <w:b/>
                <w:sz w:val="20"/>
              </w:rPr>
              <w:t>Multnomah</w:t>
            </w:r>
          </w:p>
        </w:tc>
        <w:tc>
          <w:tcPr>
            <w:tcW w:w="695" w:type="pct"/>
            <w:tcBorders>
              <w:top w:val="single" w:sz="24" w:space="0" w:color="4F81BD" w:themeColor="accent1"/>
            </w:tcBorders>
            <w:vAlign w:val="center"/>
          </w:tcPr>
          <w:p w14:paraId="3DC35191" w14:textId="77777777" w:rsidR="00572D00" w:rsidRPr="00F25209" w:rsidRDefault="00572D00" w:rsidP="00572D00">
            <w:pPr>
              <w:spacing w:after="0"/>
              <w:cnfStyle w:val="000000100000" w:firstRow="0" w:lastRow="0" w:firstColumn="0" w:lastColumn="0" w:oddVBand="0" w:evenVBand="0" w:oddHBand="1" w:evenHBand="0" w:firstRowFirstColumn="0" w:firstRowLastColumn="0" w:lastRowFirstColumn="0" w:lastRowLastColumn="0"/>
              <w:rPr>
                <w:b/>
                <w:sz w:val="20"/>
              </w:rPr>
            </w:pPr>
            <w:r w:rsidRPr="00F25209">
              <w:rPr>
                <w:b/>
                <w:sz w:val="20"/>
              </w:rPr>
              <w:t>2342</w:t>
            </w:r>
          </w:p>
        </w:tc>
        <w:tc>
          <w:tcPr>
            <w:tcW w:w="3173" w:type="pct"/>
            <w:tcBorders>
              <w:top w:val="single" w:sz="24" w:space="0" w:color="4F81BD" w:themeColor="accent1"/>
            </w:tcBorders>
            <w:vAlign w:val="center"/>
          </w:tcPr>
          <w:p w14:paraId="091CEA11" w14:textId="77777777" w:rsidR="00572D00" w:rsidRPr="00F25209" w:rsidRDefault="00572D00" w:rsidP="00572D00">
            <w:pPr>
              <w:spacing w:after="0"/>
              <w:jc w:val="left"/>
              <w:cnfStyle w:val="000000100000" w:firstRow="0" w:lastRow="0" w:firstColumn="0" w:lastColumn="0" w:oddVBand="0" w:evenVBand="0" w:oddHBand="1" w:evenHBand="0" w:firstRowFirstColumn="0" w:firstRowLastColumn="0" w:lastRowFirstColumn="0" w:lastRowLastColumn="0"/>
              <w:rPr>
                <w:b/>
                <w:sz w:val="20"/>
              </w:rPr>
            </w:pPr>
            <w:r w:rsidRPr="00F25209">
              <w:rPr>
                <w:b/>
                <w:sz w:val="20"/>
              </w:rPr>
              <w:t>David Douglas School District EI/ECSE (Area 6)</w:t>
            </w:r>
          </w:p>
        </w:tc>
      </w:tr>
      <w:tr w:rsidR="00572D00" w:rsidRPr="00F25209" w14:paraId="174C1614" w14:textId="77777777" w:rsidTr="00A06EF3">
        <w:tc>
          <w:tcPr>
            <w:cnfStyle w:val="001000000000" w:firstRow="0" w:lastRow="0" w:firstColumn="1" w:lastColumn="0" w:oddVBand="0" w:evenVBand="0" w:oddHBand="0" w:evenHBand="0" w:firstRowFirstColumn="0" w:firstRowLastColumn="0" w:lastRowFirstColumn="0" w:lastRowLastColumn="0"/>
            <w:tcW w:w="474" w:type="pct"/>
            <w:vAlign w:val="center"/>
          </w:tcPr>
          <w:p w14:paraId="62D9601E" w14:textId="08872A65" w:rsidR="00572D00" w:rsidRPr="00F25209" w:rsidRDefault="00572D00" w:rsidP="00572D00">
            <w:pPr>
              <w:spacing w:after="0"/>
              <w:rPr>
                <w:b w:val="0"/>
                <w:sz w:val="20"/>
              </w:rPr>
            </w:pPr>
            <w:r w:rsidRPr="00F25209">
              <w:rPr>
                <w:b w:val="0"/>
                <w:sz w:val="20"/>
              </w:rPr>
              <w:t>6</w:t>
            </w:r>
          </w:p>
        </w:tc>
        <w:tc>
          <w:tcPr>
            <w:tcW w:w="658" w:type="pct"/>
            <w:vAlign w:val="center"/>
          </w:tcPr>
          <w:p w14:paraId="484958CE" w14:textId="44721146" w:rsidR="00572D00" w:rsidRPr="00F25209" w:rsidRDefault="00572D00" w:rsidP="00572D00">
            <w:pPr>
              <w:spacing w:after="0"/>
              <w:jc w:val="left"/>
              <w:cnfStyle w:val="000000000000" w:firstRow="0" w:lastRow="0" w:firstColumn="0" w:lastColumn="0" w:oddVBand="0" w:evenVBand="0" w:oddHBand="0" w:evenHBand="0" w:firstRowFirstColumn="0" w:firstRowLastColumn="0" w:lastRowFirstColumn="0" w:lastRowLastColumn="0"/>
              <w:rPr>
                <w:sz w:val="20"/>
              </w:rPr>
            </w:pPr>
            <w:r w:rsidRPr="00F25209">
              <w:rPr>
                <w:sz w:val="20"/>
              </w:rPr>
              <w:t>Wasco</w:t>
            </w:r>
          </w:p>
        </w:tc>
        <w:tc>
          <w:tcPr>
            <w:tcW w:w="695" w:type="pct"/>
            <w:vAlign w:val="center"/>
          </w:tcPr>
          <w:p w14:paraId="40E0C4FB" w14:textId="670D8730" w:rsidR="00572D00" w:rsidRPr="00F25209" w:rsidRDefault="00572D00" w:rsidP="00572D00">
            <w:pPr>
              <w:spacing w:after="0"/>
              <w:cnfStyle w:val="000000000000" w:firstRow="0" w:lastRow="0" w:firstColumn="0" w:lastColumn="0" w:oddVBand="0" w:evenVBand="0" w:oddHBand="0" w:evenHBand="0" w:firstRowFirstColumn="0" w:firstRowLastColumn="0" w:lastRowFirstColumn="0" w:lastRowLastColumn="0"/>
              <w:rPr>
                <w:sz w:val="20"/>
              </w:rPr>
            </w:pPr>
            <w:r w:rsidRPr="00F25209">
              <w:rPr>
                <w:sz w:val="20"/>
              </w:rPr>
              <w:t>2373</w:t>
            </w:r>
          </w:p>
        </w:tc>
        <w:tc>
          <w:tcPr>
            <w:tcW w:w="3173" w:type="pct"/>
            <w:vAlign w:val="center"/>
          </w:tcPr>
          <w:p w14:paraId="09F1AB7A" w14:textId="0D0837B3" w:rsidR="00572D00" w:rsidRPr="00F25209" w:rsidRDefault="00572D00" w:rsidP="00572D00">
            <w:pPr>
              <w:spacing w:after="0"/>
              <w:ind w:left="134"/>
              <w:jc w:val="left"/>
              <w:cnfStyle w:val="000000000000" w:firstRow="0" w:lastRow="0" w:firstColumn="0" w:lastColumn="0" w:oddVBand="0" w:evenVBand="0" w:oddHBand="0" w:evenHBand="0" w:firstRowFirstColumn="0" w:firstRowLastColumn="0" w:lastRowFirstColumn="0" w:lastRowLastColumn="0"/>
              <w:rPr>
                <w:sz w:val="20"/>
              </w:rPr>
            </w:pPr>
            <w:r w:rsidRPr="00F25209">
              <w:rPr>
                <w:sz w:val="20"/>
              </w:rPr>
              <w:t>Columbia Gorge ESD EI/ECSE - Wasco</w:t>
            </w:r>
          </w:p>
        </w:tc>
      </w:tr>
      <w:tr w:rsidR="00572D00" w:rsidRPr="00F25209" w14:paraId="1E187DDE" w14:textId="77777777" w:rsidTr="00A06EF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74" w:type="pct"/>
            <w:vAlign w:val="center"/>
          </w:tcPr>
          <w:p w14:paraId="491DB9BD" w14:textId="77777777" w:rsidR="00572D00" w:rsidRPr="00F25209" w:rsidRDefault="00572D00" w:rsidP="00572D00">
            <w:pPr>
              <w:spacing w:after="0"/>
              <w:rPr>
                <w:b w:val="0"/>
                <w:sz w:val="20"/>
              </w:rPr>
            </w:pPr>
            <w:r w:rsidRPr="00F25209">
              <w:rPr>
                <w:b w:val="0"/>
                <w:sz w:val="20"/>
              </w:rPr>
              <w:t>6</w:t>
            </w:r>
          </w:p>
        </w:tc>
        <w:tc>
          <w:tcPr>
            <w:tcW w:w="658" w:type="pct"/>
            <w:vAlign w:val="center"/>
          </w:tcPr>
          <w:p w14:paraId="146B53B7" w14:textId="77777777" w:rsidR="00572D00" w:rsidRPr="00F25209" w:rsidRDefault="00572D00" w:rsidP="00572D00">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F25209">
              <w:rPr>
                <w:sz w:val="20"/>
              </w:rPr>
              <w:t>Hood River</w:t>
            </w:r>
          </w:p>
        </w:tc>
        <w:tc>
          <w:tcPr>
            <w:tcW w:w="695" w:type="pct"/>
            <w:vAlign w:val="center"/>
          </w:tcPr>
          <w:p w14:paraId="747754F7" w14:textId="77777777" w:rsidR="00572D00" w:rsidRPr="00F25209" w:rsidRDefault="00572D00" w:rsidP="00572D00">
            <w:pPr>
              <w:spacing w:after="0"/>
              <w:cnfStyle w:val="000000100000" w:firstRow="0" w:lastRow="0" w:firstColumn="0" w:lastColumn="0" w:oddVBand="0" w:evenVBand="0" w:oddHBand="1" w:evenHBand="0" w:firstRowFirstColumn="0" w:firstRowLastColumn="0" w:lastRowFirstColumn="0" w:lastRowLastColumn="0"/>
              <w:rPr>
                <w:sz w:val="20"/>
              </w:rPr>
            </w:pPr>
            <w:r w:rsidRPr="00F25209">
              <w:rPr>
                <w:sz w:val="20"/>
              </w:rPr>
              <w:t>2299</w:t>
            </w:r>
          </w:p>
        </w:tc>
        <w:tc>
          <w:tcPr>
            <w:tcW w:w="3173" w:type="pct"/>
            <w:vAlign w:val="center"/>
          </w:tcPr>
          <w:p w14:paraId="21037E7E" w14:textId="77777777" w:rsidR="00572D00" w:rsidRPr="00F25209" w:rsidRDefault="00572D00" w:rsidP="00572D00">
            <w:pPr>
              <w:spacing w:after="0"/>
              <w:ind w:left="134"/>
              <w:jc w:val="left"/>
              <w:cnfStyle w:val="000000100000" w:firstRow="0" w:lastRow="0" w:firstColumn="0" w:lastColumn="0" w:oddVBand="0" w:evenVBand="0" w:oddHBand="1" w:evenHBand="0" w:firstRowFirstColumn="0" w:firstRowLastColumn="0" w:lastRowFirstColumn="0" w:lastRowLastColumn="0"/>
              <w:rPr>
                <w:sz w:val="20"/>
              </w:rPr>
            </w:pPr>
            <w:r w:rsidRPr="00F25209">
              <w:rPr>
                <w:sz w:val="20"/>
              </w:rPr>
              <w:t>Hood River County SD - EI/ECSE</w:t>
            </w:r>
          </w:p>
        </w:tc>
      </w:tr>
      <w:tr w:rsidR="00572D00" w:rsidRPr="00F25209" w14:paraId="5C75ECB4" w14:textId="77777777" w:rsidTr="00A06EF3">
        <w:tc>
          <w:tcPr>
            <w:cnfStyle w:val="001000000000" w:firstRow="0" w:lastRow="0" w:firstColumn="1" w:lastColumn="0" w:oddVBand="0" w:evenVBand="0" w:oddHBand="0" w:evenHBand="0" w:firstRowFirstColumn="0" w:firstRowLastColumn="0" w:lastRowFirstColumn="0" w:lastRowLastColumn="0"/>
            <w:tcW w:w="474" w:type="pct"/>
            <w:tcBorders>
              <w:top w:val="single" w:sz="24" w:space="0" w:color="4F81BD" w:themeColor="accent1"/>
            </w:tcBorders>
            <w:vAlign w:val="center"/>
          </w:tcPr>
          <w:p w14:paraId="6E0AB8DA" w14:textId="77777777" w:rsidR="00572D00" w:rsidRPr="00F25209" w:rsidRDefault="00572D00" w:rsidP="00572D00">
            <w:pPr>
              <w:spacing w:after="0"/>
              <w:rPr>
                <w:sz w:val="20"/>
              </w:rPr>
            </w:pPr>
            <w:r w:rsidRPr="00F25209">
              <w:rPr>
                <w:sz w:val="20"/>
              </w:rPr>
              <w:t>7</w:t>
            </w:r>
          </w:p>
        </w:tc>
        <w:tc>
          <w:tcPr>
            <w:tcW w:w="658" w:type="pct"/>
            <w:tcBorders>
              <w:top w:val="single" w:sz="24" w:space="0" w:color="4F81BD" w:themeColor="accent1"/>
            </w:tcBorders>
            <w:vAlign w:val="center"/>
          </w:tcPr>
          <w:p w14:paraId="2C627C22" w14:textId="77777777" w:rsidR="00572D00" w:rsidRPr="00F25209" w:rsidRDefault="00572D00" w:rsidP="00572D00">
            <w:pPr>
              <w:spacing w:after="0"/>
              <w:jc w:val="left"/>
              <w:cnfStyle w:val="000000000000" w:firstRow="0" w:lastRow="0" w:firstColumn="0" w:lastColumn="0" w:oddVBand="0" w:evenVBand="0" w:oddHBand="0" w:evenHBand="0" w:firstRowFirstColumn="0" w:firstRowLastColumn="0" w:lastRowFirstColumn="0" w:lastRowLastColumn="0"/>
              <w:rPr>
                <w:b/>
                <w:sz w:val="20"/>
              </w:rPr>
            </w:pPr>
            <w:r w:rsidRPr="00F25209">
              <w:rPr>
                <w:b/>
                <w:sz w:val="20"/>
              </w:rPr>
              <w:t>Lane</w:t>
            </w:r>
          </w:p>
        </w:tc>
        <w:tc>
          <w:tcPr>
            <w:tcW w:w="695" w:type="pct"/>
            <w:tcBorders>
              <w:top w:val="single" w:sz="24" w:space="0" w:color="4F81BD" w:themeColor="accent1"/>
            </w:tcBorders>
            <w:vAlign w:val="center"/>
          </w:tcPr>
          <w:p w14:paraId="5940DE6B" w14:textId="77777777" w:rsidR="00572D00" w:rsidRPr="00F25209" w:rsidRDefault="00572D00" w:rsidP="00572D00">
            <w:pPr>
              <w:spacing w:after="0"/>
              <w:cnfStyle w:val="000000000000" w:firstRow="0" w:lastRow="0" w:firstColumn="0" w:lastColumn="0" w:oddVBand="0" w:evenVBand="0" w:oddHBand="0" w:evenHBand="0" w:firstRowFirstColumn="0" w:firstRowLastColumn="0" w:lastRowFirstColumn="0" w:lastRowLastColumn="0"/>
              <w:rPr>
                <w:b/>
                <w:sz w:val="20"/>
              </w:rPr>
            </w:pPr>
            <w:r w:rsidRPr="00F25209">
              <w:rPr>
                <w:b/>
                <w:sz w:val="20"/>
              </w:rPr>
              <w:t>2318</w:t>
            </w:r>
          </w:p>
        </w:tc>
        <w:tc>
          <w:tcPr>
            <w:tcW w:w="3173" w:type="pct"/>
            <w:tcBorders>
              <w:top w:val="single" w:sz="24" w:space="0" w:color="4F81BD" w:themeColor="accent1"/>
            </w:tcBorders>
            <w:vAlign w:val="center"/>
          </w:tcPr>
          <w:p w14:paraId="28A1A64F" w14:textId="77777777" w:rsidR="00572D00" w:rsidRPr="00F25209" w:rsidRDefault="00572D00" w:rsidP="00572D00">
            <w:pPr>
              <w:spacing w:after="0"/>
              <w:jc w:val="left"/>
              <w:cnfStyle w:val="000000000000" w:firstRow="0" w:lastRow="0" w:firstColumn="0" w:lastColumn="0" w:oddVBand="0" w:evenVBand="0" w:oddHBand="0" w:evenHBand="0" w:firstRowFirstColumn="0" w:firstRowLastColumn="0" w:lastRowFirstColumn="0" w:lastRowLastColumn="0"/>
              <w:rPr>
                <w:b/>
                <w:sz w:val="20"/>
              </w:rPr>
            </w:pPr>
            <w:r w:rsidRPr="00F25209">
              <w:rPr>
                <w:b/>
                <w:sz w:val="20"/>
              </w:rPr>
              <w:t>Lane ESD-EI/ECSE (Area 7)</w:t>
            </w:r>
          </w:p>
        </w:tc>
      </w:tr>
      <w:tr w:rsidR="00572D00" w:rsidRPr="00F25209" w14:paraId="5A3FBF07" w14:textId="77777777" w:rsidTr="00A06EF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74" w:type="pct"/>
            <w:tcBorders>
              <w:bottom w:val="single" w:sz="24" w:space="0" w:color="4F81BD" w:themeColor="accent1"/>
            </w:tcBorders>
            <w:vAlign w:val="center"/>
          </w:tcPr>
          <w:p w14:paraId="3306A496" w14:textId="77777777" w:rsidR="00572D00" w:rsidRPr="00F25209" w:rsidRDefault="00572D00" w:rsidP="00572D00">
            <w:pPr>
              <w:spacing w:after="0"/>
              <w:rPr>
                <w:b w:val="0"/>
                <w:sz w:val="20"/>
              </w:rPr>
            </w:pPr>
            <w:r w:rsidRPr="00F25209">
              <w:rPr>
                <w:b w:val="0"/>
                <w:sz w:val="20"/>
              </w:rPr>
              <w:t>7</w:t>
            </w:r>
          </w:p>
        </w:tc>
        <w:tc>
          <w:tcPr>
            <w:tcW w:w="658" w:type="pct"/>
            <w:tcBorders>
              <w:bottom w:val="single" w:sz="24" w:space="0" w:color="4F81BD" w:themeColor="accent1"/>
            </w:tcBorders>
            <w:vAlign w:val="center"/>
          </w:tcPr>
          <w:p w14:paraId="20E4D740" w14:textId="77777777" w:rsidR="00572D00" w:rsidRPr="00F25209" w:rsidRDefault="00572D00" w:rsidP="00572D00">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F25209">
              <w:rPr>
                <w:sz w:val="20"/>
              </w:rPr>
              <w:t>Lane</w:t>
            </w:r>
          </w:p>
        </w:tc>
        <w:tc>
          <w:tcPr>
            <w:tcW w:w="695" w:type="pct"/>
            <w:tcBorders>
              <w:bottom w:val="single" w:sz="24" w:space="0" w:color="4F81BD" w:themeColor="accent1"/>
            </w:tcBorders>
            <w:vAlign w:val="center"/>
          </w:tcPr>
          <w:p w14:paraId="0622740A" w14:textId="77777777" w:rsidR="00572D00" w:rsidRPr="00F25209" w:rsidRDefault="00572D00" w:rsidP="00572D00">
            <w:pPr>
              <w:spacing w:after="0"/>
              <w:cnfStyle w:val="000000100000" w:firstRow="0" w:lastRow="0" w:firstColumn="0" w:lastColumn="0" w:oddVBand="0" w:evenVBand="0" w:oddHBand="1" w:evenHBand="0" w:firstRowFirstColumn="0" w:firstRowLastColumn="0" w:lastRowFirstColumn="0" w:lastRowLastColumn="0"/>
              <w:rPr>
                <w:sz w:val="20"/>
              </w:rPr>
            </w:pPr>
            <w:r w:rsidRPr="00F25209">
              <w:rPr>
                <w:sz w:val="20"/>
              </w:rPr>
              <w:t>2319</w:t>
            </w:r>
          </w:p>
        </w:tc>
        <w:tc>
          <w:tcPr>
            <w:tcW w:w="3173" w:type="pct"/>
            <w:tcBorders>
              <w:bottom w:val="single" w:sz="24" w:space="0" w:color="4F81BD" w:themeColor="accent1"/>
            </w:tcBorders>
            <w:vAlign w:val="center"/>
          </w:tcPr>
          <w:p w14:paraId="72CA698A" w14:textId="77777777" w:rsidR="00572D00" w:rsidRPr="00F25209" w:rsidRDefault="00572D00" w:rsidP="00572D00">
            <w:pPr>
              <w:spacing w:after="0"/>
              <w:ind w:left="134"/>
              <w:jc w:val="left"/>
              <w:cnfStyle w:val="000000100000" w:firstRow="0" w:lastRow="0" w:firstColumn="0" w:lastColumn="0" w:oddVBand="0" w:evenVBand="0" w:oddHBand="1" w:evenHBand="0" w:firstRowFirstColumn="0" w:firstRowLastColumn="0" w:lastRowFirstColumn="0" w:lastRowLastColumn="0"/>
              <w:rPr>
                <w:sz w:val="20"/>
              </w:rPr>
            </w:pPr>
            <w:r w:rsidRPr="00F25209">
              <w:rPr>
                <w:sz w:val="20"/>
              </w:rPr>
              <w:t>EC Cares EI/ECSE - Lane</w:t>
            </w:r>
          </w:p>
        </w:tc>
      </w:tr>
      <w:tr w:rsidR="00572D00" w:rsidRPr="00F25209" w14:paraId="1FDBCFD9" w14:textId="77777777" w:rsidTr="00A06EF3">
        <w:tc>
          <w:tcPr>
            <w:cnfStyle w:val="001000000000" w:firstRow="0" w:lastRow="0" w:firstColumn="1" w:lastColumn="0" w:oddVBand="0" w:evenVBand="0" w:oddHBand="0" w:evenHBand="0" w:firstRowFirstColumn="0" w:firstRowLastColumn="0" w:lastRowFirstColumn="0" w:lastRowLastColumn="0"/>
            <w:tcW w:w="474" w:type="pct"/>
            <w:tcBorders>
              <w:top w:val="single" w:sz="24" w:space="0" w:color="4F81BD" w:themeColor="accent1"/>
            </w:tcBorders>
            <w:vAlign w:val="center"/>
          </w:tcPr>
          <w:p w14:paraId="5A905EF6" w14:textId="77777777" w:rsidR="00572D00" w:rsidRPr="00F25209" w:rsidRDefault="00572D00" w:rsidP="00572D00">
            <w:pPr>
              <w:spacing w:after="0"/>
              <w:rPr>
                <w:sz w:val="20"/>
              </w:rPr>
            </w:pPr>
            <w:r w:rsidRPr="00F25209">
              <w:rPr>
                <w:sz w:val="20"/>
              </w:rPr>
              <w:t>8</w:t>
            </w:r>
          </w:p>
        </w:tc>
        <w:tc>
          <w:tcPr>
            <w:tcW w:w="658" w:type="pct"/>
            <w:tcBorders>
              <w:top w:val="single" w:sz="24" w:space="0" w:color="4F81BD" w:themeColor="accent1"/>
            </w:tcBorders>
            <w:vAlign w:val="center"/>
          </w:tcPr>
          <w:p w14:paraId="6F97E106" w14:textId="77777777" w:rsidR="00572D00" w:rsidRPr="00F25209" w:rsidRDefault="00572D00" w:rsidP="00572D00">
            <w:pPr>
              <w:spacing w:after="0"/>
              <w:jc w:val="left"/>
              <w:cnfStyle w:val="000000000000" w:firstRow="0" w:lastRow="0" w:firstColumn="0" w:lastColumn="0" w:oddVBand="0" w:evenVBand="0" w:oddHBand="0" w:evenHBand="0" w:firstRowFirstColumn="0" w:firstRowLastColumn="0" w:lastRowFirstColumn="0" w:lastRowLastColumn="0"/>
              <w:rPr>
                <w:b/>
                <w:sz w:val="20"/>
              </w:rPr>
            </w:pPr>
            <w:r w:rsidRPr="00F25209">
              <w:rPr>
                <w:b/>
                <w:sz w:val="20"/>
              </w:rPr>
              <w:t>Washington</w:t>
            </w:r>
          </w:p>
        </w:tc>
        <w:tc>
          <w:tcPr>
            <w:tcW w:w="695" w:type="pct"/>
            <w:tcBorders>
              <w:top w:val="single" w:sz="24" w:space="0" w:color="4F81BD" w:themeColor="accent1"/>
            </w:tcBorders>
            <w:vAlign w:val="center"/>
          </w:tcPr>
          <w:p w14:paraId="30A0A555" w14:textId="77777777" w:rsidR="00572D00" w:rsidRPr="00F25209" w:rsidRDefault="00572D00" w:rsidP="00572D00">
            <w:pPr>
              <w:spacing w:after="0"/>
              <w:cnfStyle w:val="000000000000" w:firstRow="0" w:lastRow="0" w:firstColumn="0" w:lastColumn="0" w:oddVBand="0" w:evenVBand="0" w:oddHBand="0" w:evenHBand="0" w:firstRowFirstColumn="0" w:firstRowLastColumn="0" w:lastRowFirstColumn="0" w:lastRowLastColumn="0"/>
              <w:rPr>
                <w:b/>
                <w:sz w:val="20"/>
              </w:rPr>
            </w:pPr>
            <w:r w:rsidRPr="00F25209">
              <w:rPr>
                <w:b/>
                <w:sz w:val="20"/>
              </w:rPr>
              <w:t>2375</w:t>
            </w:r>
          </w:p>
        </w:tc>
        <w:tc>
          <w:tcPr>
            <w:tcW w:w="3173" w:type="pct"/>
            <w:tcBorders>
              <w:top w:val="single" w:sz="24" w:space="0" w:color="4F81BD" w:themeColor="accent1"/>
            </w:tcBorders>
            <w:vAlign w:val="center"/>
          </w:tcPr>
          <w:p w14:paraId="1DF374FD" w14:textId="77777777" w:rsidR="00572D00" w:rsidRPr="00F25209" w:rsidRDefault="00572D00" w:rsidP="00572D00">
            <w:pPr>
              <w:spacing w:after="0"/>
              <w:jc w:val="left"/>
              <w:cnfStyle w:val="000000000000" w:firstRow="0" w:lastRow="0" w:firstColumn="0" w:lastColumn="0" w:oddVBand="0" w:evenVBand="0" w:oddHBand="0" w:evenHBand="0" w:firstRowFirstColumn="0" w:firstRowLastColumn="0" w:lastRowFirstColumn="0" w:lastRowLastColumn="0"/>
              <w:rPr>
                <w:b/>
                <w:sz w:val="20"/>
              </w:rPr>
            </w:pPr>
            <w:r w:rsidRPr="00F25209">
              <w:rPr>
                <w:b/>
                <w:sz w:val="20"/>
              </w:rPr>
              <w:t>NW Regional ESD EI/ECSE - Washington (Area 8)</w:t>
            </w:r>
          </w:p>
        </w:tc>
      </w:tr>
      <w:tr w:rsidR="00572D00" w:rsidRPr="00F25209" w14:paraId="67380278" w14:textId="77777777" w:rsidTr="00A06EF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74" w:type="pct"/>
            <w:vAlign w:val="center"/>
          </w:tcPr>
          <w:p w14:paraId="4EC18BAD" w14:textId="77777777" w:rsidR="00572D00" w:rsidRPr="00F25209" w:rsidRDefault="00572D00" w:rsidP="00572D00">
            <w:pPr>
              <w:spacing w:after="0"/>
              <w:rPr>
                <w:b w:val="0"/>
                <w:sz w:val="20"/>
              </w:rPr>
            </w:pPr>
            <w:r w:rsidRPr="00F25209">
              <w:rPr>
                <w:b w:val="0"/>
                <w:sz w:val="20"/>
              </w:rPr>
              <w:t>8</w:t>
            </w:r>
          </w:p>
        </w:tc>
        <w:tc>
          <w:tcPr>
            <w:tcW w:w="658" w:type="pct"/>
            <w:vAlign w:val="center"/>
          </w:tcPr>
          <w:p w14:paraId="72184F80" w14:textId="77777777" w:rsidR="00572D00" w:rsidRPr="00F25209" w:rsidRDefault="00572D00" w:rsidP="00572D00">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F25209">
              <w:rPr>
                <w:sz w:val="20"/>
              </w:rPr>
              <w:t>Clatsop</w:t>
            </w:r>
          </w:p>
        </w:tc>
        <w:tc>
          <w:tcPr>
            <w:tcW w:w="695" w:type="pct"/>
            <w:vAlign w:val="center"/>
          </w:tcPr>
          <w:p w14:paraId="29AED1AB" w14:textId="77777777" w:rsidR="00572D00" w:rsidRPr="00F25209" w:rsidRDefault="00572D00" w:rsidP="00572D00">
            <w:pPr>
              <w:spacing w:after="0"/>
              <w:cnfStyle w:val="000000100000" w:firstRow="0" w:lastRow="0" w:firstColumn="0" w:lastColumn="0" w:oddVBand="0" w:evenVBand="0" w:oddHBand="1" w:evenHBand="0" w:firstRowFirstColumn="0" w:firstRowLastColumn="0" w:lastRowFirstColumn="0" w:lastRowLastColumn="0"/>
              <w:rPr>
                <w:sz w:val="20"/>
              </w:rPr>
            </w:pPr>
            <w:r w:rsidRPr="00F25209">
              <w:rPr>
                <w:sz w:val="20"/>
              </w:rPr>
              <w:t>2375</w:t>
            </w:r>
          </w:p>
        </w:tc>
        <w:tc>
          <w:tcPr>
            <w:tcW w:w="3173" w:type="pct"/>
            <w:vAlign w:val="center"/>
          </w:tcPr>
          <w:p w14:paraId="32AE63D0" w14:textId="77777777" w:rsidR="00572D00" w:rsidRPr="00F25209" w:rsidRDefault="00572D00" w:rsidP="00572D00">
            <w:pPr>
              <w:spacing w:after="0"/>
              <w:ind w:left="134"/>
              <w:jc w:val="left"/>
              <w:cnfStyle w:val="000000100000" w:firstRow="0" w:lastRow="0" w:firstColumn="0" w:lastColumn="0" w:oddVBand="0" w:evenVBand="0" w:oddHBand="1" w:evenHBand="0" w:firstRowFirstColumn="0" w:firstRowLastColumn="0" w:lastRowFirstColumn="0" w:lastRowLastColumn="0"/>
              <w:rPr>
                <w:sz w:val="20"/>
              </w:rPr>
            </w:pPr>
            <w:r w:rsidRPr="00F25209">
              <w:rPr>
                <w:sz w:val="20"/>
              </w:rPr>
              <w:t>NW Regional ESD EI/ECSE - Washington (Area 8)</w:t>
            </w:r>
          </w:p>
        </w:tc>
      </w:tr>
      <w:tr w:rsidR="00572D00" w:rsidRPr="00F25209" w14:paraId="26EC4FBB" w14:textId="77777777" w:rsidTr="00A06EF3">
        <w:tc>
          <w:tcPr>
            <w:cnfStyle w:val="001000000000" w:firstRow="0" w:lastRow="0" w:firstColumn="1" w:lastColumn="0" w:oddVBand="0" w:evenVBand="0" w:oddHBand="0" w:evenHBand="0" w:firstRowFirstColumn="0" w:firstRowLastColumn="0" w:lastRowFirstColumn="0" w:lastRowLastColumn="0"/>
            <w:tcW w:w="474" w:type="pct"/>
            <w:vAlign w:val="center"/>
          </w:tcPr>
          <w:p w14:paraId="6AC3A29D" w14:textId="77777777" w:rsidR="00572D00" w:rsidRPr="00F25209" w:rsidRDefault="00572D00" w:rsidP="00572D00">
            <w:pPr>
              <w:spacing w:after="0"/>
              <w:rPr>
                <w:b w:val="0"/>
                <w:sz w:val="20"/>
              </w:rPr>
            </w:pPr>
            <w:r w:rsidRPr="00F25209">
              <w:rPr>
                <w:b w:val="0"/>
                <w:sz w:val="20"/>
              </w:rPr>
              <w:t>8</w:t>
            </w:r>
          </w:p>
        </w:tc>
        <w:tc>
          <w:tcPr>
            <w:tcW w:w="658" w:type="pct"/>
            <w:vAlign w:val="center"/>
          </w:tcPr>
          <w:p w14:paraId="6E4245E3" w14:textId="77777777" w:rsidR="00572D00" w:rsidRPr="00F25209" w:rsidRDefault="00572D00" w:rsidP="00572D00">
            <w:pPr>
              <w:spacing w:after="0"/>
              <w:jc w:val="left"/>
              <w:cnfStyle w:val="000000000000" w:firstRow="0" w:lastRow="0" w:firstColumn="0" w:lastColumn="0" w:oddVBand="0" w:evenVBand="0" w:oddHBand="0" w:evenHBand="0" w:firstRowFirstColumn="0" w:firstRowLastColumn="0" w:lastRowFirstColumn="0" w:lastRowLastColumn="0"/>
              <w:rPr>
                <w:sz w:val="20"/>
              </w:rPr>
            </w:pPr>
            <w:r w:rsidRPr="00F25209">
              <w:rPr>
                <w:sz w:val="20"/>
              </w:rPr>
              <w:t>Columbia</w:t>
            </w:r>
          </w:p>
        </w:tc>
        <w:tc>
          <w:tcPr>
            <w:tcW w:w="695" w:type="pct"/>
            <w:vAlign w:val="center"/>
          </w:tcPr>
          <w:p w14:paraId="7F800208" w14:textId="77777777" w:rsidR="00572D00" w:rsidRPr="00F25209" w:rsidRDefault="00572D00" w:rsidP="00572D00">
            <w:pPr>
              <w:spacing w:after="0"/>
              <w:cnfStyle w:val="000000000000" w:firstRow="0" w:lastRow="0" w:firstColumn="0" w:lastColumn="0" w:oddVBand="0" w:evenVBand="0" w:oddHBand="0" w:evenHBand="0" w:firstRowFirstColumn="0" w:firstRowLastColumn="0" w:lastRowFirstColumn="0" w:lastRowLastColumn="0"/>
              <w:rPr>
                <w:sz w:val="20"/>
              </w:rPr>
            </w:pPr>
            <w:r w:rsidRPr="00F25209">
              <w:rPr>
                <w:sz w:val="20"/>
              </w:rPr>
              <w:t>2375</w:t>
            </w:r>
          </w:p>
        </w:tc>
        <w:tc>
          <w:tcPr>
            <w:tcW w:w="3173" w:type="pct"/>
            <w:vAlign w:val="center"/>
          </w:tcPr>
          <w:p w14:paraId="6CDAF4C0" w14:textId="77777777" w:rsidR="00572D00" w:rsidRPr="00F25209" w:rsidRDefault="00572D00" w:rsidP="00572D00">
            <w:pPr>
              <w:spacing w:after="0"/>
              <w:ind w:left="134"/>
              <w:jc w:val="left"/>
              <w:cnfStyle w:val="000000000000" w:firstRow="0" w:lastRow="0" w:firstColumn="0" w:lastColumn="0" w:oddVBand="0" w:evenVBand="0" w:oddHBand="0" w:evenHBand="0" w:firstRowFirstColumn="0" w:firstRowLastColumn="0" w:lastRowFirstColumn="0" w:lastRowLastColumn="0"/>
              <w:rPr>
                <w:sz w:val="20"/>
              </w:rPr>
            </w:pPr>
            <w:r w:rsidRPr="00F25209">
              <w:rPr>
                <w:sz w:val="20"/>
              </w:rPr>
              <w:t>NW Regional ESD EI/ECSE - Washington (Area 8)</w:t>
            </w:r>
          </w:p>
        </w:tc>
      </w:tr>
      <w:tr w:rsidR="00572D00" w:rsidRPr="00F25209" w14:paraId="06B579F6" w14:textId="77777777" w:rsidTr="00A06EF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74" w:type="pct"/>
            <w:tcBorders>
              <w:bottom w:val="single" w:sz="24" w:space="0" w:color="4F81BD" w:themeColor="accent1"/>
            </w:tcBorders>
            <w:vAlign w:val="center"/>
          </w:tcPr>
          <w:p w14:paraId="52BB74A7" w14:textId="77777777" w:rsidR="00572D00" w:rsidRPr="00F25209" w:rsidRDefault="00572D00" w:rsidP="00572D00">
            <w:pPr>
              <w:spacing w:after="0"/>
              <w:rPr>
                <w:b w:val="0"/>
                <w:sz w:val="20"/>
              </w:rPr>
            </w:pPr>
            <w:r w:rsidRPr="00F25209">
              <w:rPr>
                <w:b w:val="0"/>
                <w:sz w:val="20"/>
              </w:rPr>
              <w:t>8</w:t>
            </w:r>
          </w:p>
        </w:tc>
        <w:tc>
          <w:tcPr>
            <w:tcW w:w="658" w:type="pct"/>
            <w:tcBorders>
              <w:bottom w:val="single" w:sz="24" w:space="0" w:color="4F81BD" w:themeColor="accent1"/>
            </w:tcBorders>
            <w:vAlign w:val="center"/>
          </w:tcPr>
          <w:p w14:paraId="7C76FB96" w14:textId="77777777" w:rsidR="00572D00" w:rsidRPr="00F25209" w:rsidRDefault="00572D00" w:rsidP="00572D00">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F25209">
              <w:rPr>
                <w:sz w:val="20"/>
              </w:rPr>
              <w:t>Tillamook</w:t>
            </w:r>
          </w:p>
        </w:tc>
        <w:tc>
          <w:tcPr>
            <w:tcW w:w="695" w:type="pct"/>
            <w:tcBorders>
              <w:bottom w:val="single" w:sz="24" w:space="0" w:color="4F81BD" w:themeColor="accent1"/>
            </w:tcBorders>
            <w:vAlign w:val="center"/>
          </w:tcPr>
          <w:p w14:paraId="7B9EB049" w14:textId="77777777" w:rsidR="00572D00" w:rsidRPr="00F25209" w:rsidRDefault="00572D00" w:rsidP="00572D00">
            <w:pPr>
              <w:spacing w:after="0"/>
              <w:cnfStyle w:val="000000100000" w:firstRow="0" w:lastRow="0" w:firstColumn="0" w:lastColumn="0" w:oddVBand="0" w:evenVBand="0" w:oddHBand="1" w:evenHBand="0" w:firstRowFirstColumn="0" w:firstRowLastColumn="0" w:lastRowFirstColumn="0" w:lastRowLastColumn="0"/>
              <w:rPr>
                <w:sz w:val="20"/>
              </w:rPr>
            </w:pPr>
            <w:r w:rsidRPr="00F25209">
              <w:rPr>
                <w:sz w:val="20"/>
              </w:rPr>
              <w:t>2375</w:t>
            </w:r>
          </w:p>
        </w:tc>
        <w:tc>
          <w:tcPr>
            <w:tcW w:w="3173" w:type="pct"/>
            <w:tcBorders>
              <w:bottom w:val="single" w:sz="24" w:space="0" w:color="4F81BD" w:themeColor="accent1"/>
            </w:tcBorders>
            <w:vAlign w:val="center"/>
          </w:tcPr>
          <w:p w14:paraId="11DDD809" w14:textId="77777777" w:rsidR="00572D00" w:rsidRPr="00F25209" w:rsidRDefault="00572D00" w:rsidP="00572D00">
            <w:pPr>
              <w:spacing w:after="0"/>
              <w:ind w:left="134"/>
              <w:jc w:val="left"/>
              <w:cnfStyle w:val="000000100000" w:firstRow="0" w:lastRow="0" w:firstColumn="0" w:lastColumn="0" w:oddVBand="0" w:evenVBand="0" w:oddHBand="1" w:evenHBand="0" w:firstRowFirstColumn="0" w:firstRowLastColumn="0" w:lastRowFirstColumn="0" w:lastRowLastColumn="0"/>
              <w:rPr>
                <w:sz w:val="20"/>
              </w:rPr>
            </w:pPr>
            <w:r w:rsidRPr="00F25209">
              <w:rPr>
                <w:sz w:val="20"/>
              </w:rPr>
              <w:t>NW Regional ESD EI/ECSE - Washington (Area 8)</w:t>
            </w:r>
          </w:p>
        </w:tc>
      </w:tr>
      <w:tr w:rsidR="00572D00" w:rsidRPr="00F25209" w14:paraId="4E76E531" w14:textId="77777777" w:rsidTr="00A06EF3">
        <w:tc>
          <w:tcPr>
            <w:cnfStyle w:val="001000000000" w:firstRow="0" w:lastRow="0" w:firstColumn="1" w:lastColumn="0" w:oddVBand="0" w:evenVBand="0" w:oddHBand="0" w:evenHBand="0" w:firstRowFirstColumn="0" w:firstRowLastColumn="0" w:lastRowFirstColumn="0" w:lastRowLastColumn="0"/>
            <w:tcW w:w="474" w:type="pct"/>
            <w:tcBorders>
              <w:top w:val="single" w:sz="24" w:space="0" w:color="4F81BD" w:themeColor="accent1"/>
            </w:tcBorders>
            <w:vAlign w:val="center"/>
          </w:tcPr>
          <w:p w14:paraId="7B1477AE" w14:textId="77777777" w:rsidR="00572D00" w:rsidRPr="00F25209" w:rsidRDefault="00572D00" w:rsidP="00572D00">
            <w:pPr>
              <w:spacing w:after="0"/>
              <w:rPr>
                <w:sz w:val="20"/>
              </w:rPr>
            </w:pPr>
            <w:r w:rsidRPr="00F25209">
              <w:rPr>
                <w:sz w:val="20"/>
              </w:rPr>
              <w:t>9</w:t>
            </w:r>
          </w:p>
        </w:tc>
        <w:tc>
          <w:tcPr>
            <w:tcW w:w="658" w:type="pct"/>
            <w:tcBorders>
              <w:top w:val="single" w:sz="24" w:space="0" w:color="4F81BD" w:themeColor="accent1"/>
            </w:tcBorders>
            <w:vAlign w:val="center"/>
          </w:tcPr>
          <w:p w14:paraId="5B403995" w14:textId="77777777" w:rsidR="00572D00" w:rsidRPr="00F25209" w:rsidRDefault="00572D00" w:rsidP="00572D00">
            <w:pPr>
              <w:spacing w:after="0"/>
              <w:jc w:val="left"/>
              <w:cnfStyle w:val="000000000000" w:firstRow="0" w:lastRow="0" w:firstColumn="0" w:lastColumn="0" w:oddVBand="0" w:evenVBand="0" w:oddHBand="0" w:evenHBand="0" w:firstRowFirstColumn="0" w:firstRowLastColumn="0" w:lastRowFirstColumn="0" w:lastRowLastColumn="0"/>
              <w:rPr>
                <w:b/>
                <w:sz w:val="20"/>
              </w:rPr>
            </w:pPr>
            <w:r w:rsidRPr="00F25209">
              <w:rPr>
                <w:b/>
                <w:sz w:val="20"/>
              </w:rPr>
              <w:t>Clackamas</w:t>
            </w:r>
          </w:p>
        </w:tc>
        <w:tc>
          <w:tcPr>
            <w:tcW w:w="695" w:type="pct"/>
            <w:tcBorders>
              <w:top w:val="single" w:sz="24" w:space="0" w:color="4F81BD" w:themeColor="accent1"/>
            </w:tcBorders>
            <w:vAlign w:val="center"/>
          </w:tcPr>
          <w:p w14:paraId="49EDEE35" w14:textId="77777777" w:rsidR="00572D00" w:rsidRPr="00F25209" w:rsidRDefault="00572D00" w:rsidP="00572D00">
            <w:pPr>
              <w:spacing w:after="0"/>
              <w:cnfStyle w:val="000000000000" w:firstRow="0" w:lastRow="0" w:firstColumn="0" w:lastColumn="0" w:oddVBand="0" w:evenVBand="0" w:oddHBand="0" w:evenHBand="0" w:firstRowFirstColumn="0" w:firstRowLastColumn="0" w:lastRowFirstColumn="0" w:lastRowLastColumn="0"/>
              <w:rPr>
                <w:b/>
                <w:sz w:val="20"/>
              </w:rPr>
            </w:pPr>
            <w:r w:rsidRPr="00F25209">
              <w:rPr>
                <w:b/>
                <w:sz w:val="20"/>
              </w:rPr>
              <w:t>2283</w:t>
            </w:r>
          </w:p>
        </w:tc>
        <w:tc>
          <w:tcPr>
            <w:tcW w:w="3173" w:type="pct"/>
            <w:tcBorders>
              <w:top w:val="single" w:sz="24" w:space="0" w:color="4F81BD" w:themeColor="accent1"/>
            </w:tcBorders>
            <w:vAlign w:val="center"/>
          </w:tcPr>
          <w:p w14:paraId="47D8425E" w14:textId="77777777" w:rsidR="00572D00" w:rsidRPr="00F25209" w:rsidRDefault="00572D00" w:rsidP="00572D00">
            <w:pPr>
              <w:spacing w:after="0"/>
              <w:jc w:val="left"/>
              <w:cnfStyle w:val="000000000000" w:firstRow="0" w:lastRow="0" w:firstColumn="0" w:lastColumn="0" w:oddVBand="0" w:evenVBand="0" w:oddHBand="0" w:evenHBand="0" w:firstRowFirstColumn="0" w:firstRowLastColumn="0" w:lastRowFirstColumn="0" w:lastRowLastColumn="0"/>
              <w:rPr>
                <w:b/>
                <w:sz w:val="20"/>
              </w:rPr>
            </w:pPr>
            <w:r w:rsidRPr="00F25209">
              <w:rPr>
                <w:b/>
                <w:sz w:val="20"/>
              </w:rPr>
              <w:t>Clackamas ESD EI/ECSE (Area 9)</w:t>
            </w:r>
          </w:p>
        </w:tc>
      </w:tr>
    </w:tbl>
    <w:p w14:paraId="424368DC" w14:textId="2676F189" w:rsidR="005808A0" w:rsidRDefault="00C80417" w:rsidP="00620EB6">
      <w:r>
        <w:t xml:space="preserve">Note: </w:t>
      </w:r>
      <w:r w:rsidR="00620EB6">
        <w:t>Agencies in bold are contractor f</w:t>
      </w:r>
      <w:r w:rsidR="00AB6DCF">
        <w:t>or the r</w:t>
      </w:r>
      <w:r w:rsidR="00620EB6">
        <w:t>egion.</w:t>
      </w:r>
      <w:r w:rsidR="005808A0">
        <w:br w:type="page"/>
      </w:r>
    </w:p>
    <w:p w14:paraId="2F1A9484" w14:textId="77777777" w:rsidR="00BF3BD2" w:rsidRPr="00BF3BD2" w:rsidRDefault="00BF3BD2" w:rsidP="005808A0">
      <w:pPr>
        <w:pStyle w:val="Heading1"/>
      </w:pPr>
      <w:bookmarkStart w:id="11" w:name="_Supplement_H:_Approved"/>
      <w:bookmarkStart w:id="12" w:name="_Toc216770779"/>
      <w:bookmarkEnd w:id="11"/>
      <w:r w:rsidRPr="00BF3BD2">
        <w:lastRenderedPageBreak/>
        <w:t>Supplement H: Approved Private Schools for Special Education</w:t>
      </w:r>
      <w:bookmarkEnd w:id="12"/>
    </w:p>
    <w:p w14:paraId="29C06891" w14:textId="34C16F5E" w:rsidR="00F25209" w:rsidRDefault="00DD71CC" w:rsidP="003F4022">
      <w:pPr>
        <w:jc w:val="left"/>
        <w:rPr>
          <w:sz w:val="20"/>
        </w:rPr>
      </w:pPr>
      <w:r w:rsidRPr="00C22999">
        <w:rPr>
          <w:sz w:val="20"/>
        </w:rPr>
        <w:t>D</w:t>
      </w:r>
      <w:r w:rsidR="0039172F" w:rsidRPr="00C22999">
        <w:rPr>
          <w:sz w:val="20"/>
        </w:rPr>
        <w:t>istricts should not place students in non-approved private schools. Districts with students placed in private schools that have not been pre-approved should work with the school to get approval.</w:t>
      </w:r>
    </w:p>
    <w:p w14:paraId="63391BBC" w14:textId="09A20B3B" w:rsidR="00832BFB" w:rsidRPr="007E6288" w:rsidRDefault="007E6288" w:rsidP="007E6288">
      <w:pPr>
        <w:jc w:val="left"/>
        <w:rPr>
          <w:sz w:val="20"/>
        </w:rPr>
      </w:pPr>
      <w:r>
        <w:rPr>
          <w:sz w:val="20"/>
        </w:rPr>
        <w:t xml:space="preserve">For more information on Approved Private Schools, please contact </w:t>
      </w:r>
      <w:r w:rsidR="00832BFB" w:rsidRPr="007E6288">
        <w:rPr>
          <w:sz w:val="20"/>
        </w:rPr>
        <w:t xml:space="preserve">Rae Ann Ray, 503-947-5722 or </w:t>
      </w:r>
      <w:hyperlink r:id="rId12" w:history="1">
        <w:r w:rsidR="00832BFB" w:rsidRPr="007E6288">
          <w:rPr>
            <w:rStyle w:val="Hyperlink"/>
            <w:sz w:val="20"/>
          </w:rPr>
          <w:t>RaeAnn.Ray@ode.state.or.us</w:t>
        </w:r>
      </w:hyperlink>
    </w:p>
    <w:p w14:paraId="19C5B359" w14:textId="77777777" w:rsidR="007C60EC" w:rsidRDefault="007C60EC" w:rsidP="003F4022">
      <w:pPr>
        <w:spacing w:after="0"/>
        <w:jc w:val="left"/>
      </w:pPr>
      <w:r>
        <w:br w:type="page"/>
      </w:r>
    </w:p>
    <w:p w14:paraId="507E1AEC" w14:textId="77777777" w:rsidR="000361A5" w:rsidRPr="000361A5" w:rsidRDefault="000361A5" w:rsidP="00592E0B">
      <w:pPr>
        <w:pStyle w:val="Heading1"/>
      </w:pPr>
      <w:bookmarkStart w:id="13" w:name="_Toc216770780"/>
      <w:r w:rsidRPr="000361A5">
        <w:lastRenderedPageBreak/>
        <w:t xml:space="preserve">Supplement I: </w:t>
      </w:r>
      <w:r w:rsidRPr="00592E0B">
        <w:t>County</w:t>
      </w:r>
      <w:r w:rsidRPr="000361A5">
        <w:t xml:space="preserve"> Jails</w:t>
      </w:r>
      <w:bookmarkEnd w:id="13"/>
    </w:p>
    <w:tbl>
      <w:tblPr>
        <w:tblStyle w:val="GridTable4-Accent1"/>
        <w:tblW w:w="5000" w:type="pct"/>
        <w:tblLook w:val="04A0" w:firstRow="1" w:lastRow="0" w:firstColumn="1" w:lastColumn="0" w:noHBand="0" w:noVBand="1"/>
        <w:tblDescription w:val="County Jails list, with ID and Name."/>
      </w:tblPr>
      <w:tblGrid>
        <w:gridCol w:w="2481"/>
        <w:gridCol w:w="7589"/>
      </w:tblGrid>
      <w:tr w:rsidR="007C60EC" w:rsidRPr="007C60EC" w14:paraId="7834E381" w14:textId="77777777" w:rsidTr="008F1044">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1232" w:type="pct"/>
            <w:shd w:val="clear" w:color="auto" w:fill="1F497D" w:themeFill="text2"/>
            <w:vAlign w:val="center"/>
          </w:tcPr>
          <w:p w14:paraId="57CB69A4" w14:textId="77777777" w:rsidR="007C60EC" w:rsidRPr="007C60EC" w:rsidRDefault="007C60EC" w:rsidP="007C60EC">
            <w:pPr>
              <w:spacing w:after="0"/>
            </w:pPr>
            <w:r w:rsidRPr="007C60EC">
              <w:t>Institution ID</w:t>
            </w:r>
          </w:p>
        </w:tc>
        <w:tc>
          <w:tcPr>
            <w:tcW w:w="3768" w:type="pct"/>
            <w:shd w:val="clear" w:color="auto" w:fill="1F497D" w:themeFill="text2"/>
            <w:vAlign w:val="center"/>
          </w:tcPr>
          <w:p w14:paraId="31A09305" w14:textId="6E135284" w:rsidR="007C60EC" w:rsidRPr="007C60EC" w:rsidRDefault="007C60EC" w:rsidP="007C60EC">
            <w:pPr>
              <w:spacing w:after="0"/>
              <w:jc w:val="left"/>
              <w:cnfStyle w:val="100000000000" w:firstRow="1" w:lastRow="0" w:firstColumn="0" w:lastColumn="0" w:oddVBand="0" w:evenVBand="0" w:oddHBand="0" w:evenHBand="0" w:firstRowFirstColumn="0" w:firstRowLastColumn="0" w:lastRowFirstColumn="0" w:lastRowLastColumn="0"/>
            </w:pPr>
            <w:r w:rsidRPr="007C60EC">
              <w:t>Institution N</w:t>
            </w:r>
            <w:r w:rsidR="00806CD2">
              <w:t>a</w:t>
            </w:r>
            <w:r w:rsidRPr="007C60EC">
              <w:t>m</w:t>
            </w:r>
            <w:r w:rsidR="00806CD2">
              <w:t>e</w:t>
            </w:r>
          </w:p>
        </w:tc>
      </w:tr>
      <w:tr w:rsidR="007C60EC" w:rsidRPr="007C60EC" w14:paraId="7F3E7FDF" w14:textId="77777777" w:rsidTr="007C60E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32" w:type="pct"/>
            <w:vAlign w:val="center"/>
          </w:tcPr>
          <w:p w14:paraId="2008D103" w14:textId="77777777" w:rsidR="007C60EC" w:rsidRPr="007C60EC" w:rsidRDefault="007C60EC" w:rsidP="007C60EC">
            <w:pPr>
              <w:spacing w:after="0"/>
              <w:rPr>
                <w:sz w:val="20"/>
              </w:rPr>
            </w:pPr>
            <w:r w:rsidRPr="007C60EC">
              <w:rPr>
                <w:sz w:val="20"/>
              </w:rPr>
              <w:t>2792</w:t>
            </w:r>
          </w:p>
        </w:tc>
        <w:tc>
          <w:tcPr>
            <w:tcW w:w="3768" w:type="pct"/>
            <w:vAlign w:val="center"/>
          </w:tcPr>
          <w:p w14:paraId="0D473164" w14:textId="77777777" w:rsidR="007C60EC" w:rsidRPr="007C60EC" w:rsidRDefault="007C60EC" w:rsidP="007C60EC">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7C60EC">
              <w:rPr>
                <w:sz w:val="20"/>
              </w:rPr>
              <w:t>Baker County Jail</w:t>
            </w:r>
          </w:p>
        </w:tc>
      </w:tr>
      <w:tr w:rsidR="007C60EC" w:rsidRPr="007C60EC" w14:paraId="30EC53CF" w14:textId="77777777" w:rsidTr="007C60EC">
        <w:tc>
          <w:tcPr>
            <w:cnfStyle w:val="001000000000" w:firstRow="0" w:lastRow="0" w:firstColumn="1" w:lastColumn="0" w:oddVBand="0" w:evenVBand="0" w:oddHBand="0" w:evenHBand="0" w:firstRowFirstColumn="0" w:firstRowLastColumn="0" w:lastRowFirstColumn="0" w:lastRowLastColumn="0"/>
            <w:tcW w:w="1232" w:type="pct"/>
            <w:vAlign w:val="center"/>
          </w:tcPr>
          <w:p w14:paraId="1BBC9735" w14:textId="77777777" w:rsidR="007C60EC" w:rsidRPr="007C60EC" w:rsidRDefault="007C60EC" w:rsidP="007C60EC">
            <w:pPr>
              <w:spacing w:after="0"/>
              <w:rPr>
                <w:sz w:val="20"/>
              </w:rPr>
            </w:pPr>
            <w:r w:rsidRPr="007C60EC">
              <w:rPr>
                <w:sz w:val="20"/>
              </w:rPr>
              <w:t>2793</w:t>
            </w:r>
          </w:p>
        </w:tc>
        <w:tc>
          <w:tcPr>
            <w:tcW w:w="3768" w:type="pct"/>
            <w:vAlign w:val="center"/>
          </w:tcPr>
          <w:p w14:paraId="2D019636" w14:textId="77777777" w:rsidR="007C60EC" w:rsidRPr="007C60EC" w:rsidRDefault="007C60EC" w:rsidP="007C60EC">
            <w:pPr>
              <w:spacing w:after="0"/>
              <w:jc w:val="left"/>
              <w:cnfStyle w:val="000000000000" w:firstRow="0" w:lastRow="0" w:firstColumn="0" w:lastColumn="0" w:oddVBand="0" w:evenVBand="0" w:oddHBand="0" w:evenHBand="0" w:firstRowFirstColumn="0" w:firstRowLastColumn="0" w:lastRowFirstColumn="0" w:lastRowLastColumn="0"/>
              <w:rPr>
                <w:sz w:val="20"/>
              </w:rPr>
            </w:pPr>
            <w:r w:rsidRPr="007C60EC">
              <w:rPr>
                <w:sz w:val="20"/>
              </w:rPr>
              <w:t>Benton County Jail</w:t>
            </w:r>
          </w:p>
        </w:tc>
      </w:tr>
      <w:tr w:rsidR="007C60EC" w:rsidRPr="007C60EC" w14:paraId="1A4E3611" w14:textId="77777777" w:rsidTr="007C60E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32" w:type="pct"/>
            <w:vAlign w:val="center"/>
          </w:tcPr>
          <w:p w14:paraId="7557FCE5" w14:textId="77777777" w:rsidR="007C60EC" w:rsidRPr="007C60EC" w:rsidRDefault="007C60EC" w:rsidP="007C60EC">
            <w:pPr>
              <w:spacing w:after="0"/>
              <w:rPr>
                <w:sz w:val="20"/>
              </w:rPr>
            </w:pPr>
            <w:r w:rsidRPr="007C60EC">
              <w:rPr>
                <w:sz w:val="20"/>
              </w:rPr>
              <w:t>2794</w:t>
            </w:r>
          </w:p>
        </w:tc>
        <w:tc>
          <w:tcPr>
            <w:tcW w:w="3768" w:type="pct"/>
            <w:vAlign w:val="center"/>
          </w:tcPr>
          <w:p w14:paraId="4B8DCF15" w14:textId="77777777" w:rsidR="007C60EC" w:rsidRPr="007C60EC" w:rsidRDefault="007C60EC" w:rsidP="007C60EC">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7C60EC">
              <w:rPr>
                <w:sz w:val="20"/>
              </w:rPr>
              <w:t>Clackamas County Jail</w:t>
            </w:r>
          </w:p>
        </w:tc>
      </w:tr>
      <w:tr w:rsidR="007C60EC" w:rsidRPr="007C60EC" w14:paraId="485901AD" w14:textId="77777777" w:rsidTr="007C60EC">
        <w:tc>
          <w:tcPr>
            <w:cnfStyle w:val="001000000000" w:firstRow="0" w:lastRow="0" w:firstColumn="1" w:lastColumn="0" w:oddVBand="0" w:evenVBand="0" w:oddHBand="0" w:evenHBand="0" w:firstRowFirstColumn="0" w:firstRowLastColumn="0" w:lastRowFirstColumn="0" w:lastRowLastColumn="0"/>
            <w:tcW w:w="1232" w:type="pct"/>
            <w:vAlign w:val="center"/>
          </w:tcPr>
          <w:p w14:paraId="457CF10F" w14:textId="77777777" w:rsidR="007C60EC" w:rsidRPr="007C60EC" w:rsidRDefault="007C60EC" w:rsidP="007C60EC">
            <w:pPr>
              <w:spacing w:after="0"/>
              <w:rPr>
                <w:sz w:val="20"/>
              </w:rPr>
            </w:pPr>
            <w:r w:rsidRPr="007C60EC">
              <w:rPr>
                <w:sz w:val="20"/>
              </w:rPr>
              <w:t>2795</w:t>
            </w:r>
          </w:p>
        </w:tc>
        <w:tc>
          <w:tcPr>
            <w:tcW w:w="3768" w:type="pct"/>
            <w:vAlign w:val="center"/>
          </w:tcPr>
          <w:p w14:paraId="65389FD8" w14:textId="77777777" w:rsidR="007C60EC" w:rsidRPr="007C60EC" w:rsidRDefault="007C60EC" w:rsidP="007C60EC">
            <w:pPr>
              <w:spacing w:after="0"/>
              <w:jc w:val="left"/>
              <w:cnfStyle w:val="000000000000" w:firstRow="0" w:lastRow="0" w:firstColumn="0" w:lastColumn="0" w:oddVBand="0" w:evenVBand="0" w:oddHBand="0" w:evenHBand="0" w:firstRowFirstColumn="0" w:firstRowLastColumn="0" w:lastRowFirstColumn="0" w:lastRowLastColumn="0"/>
              <w:rPr>
                <w:sz w:val="20"/>
              </w:rPr>
            </w:pPr>
            <w:r w:rsidRPr="007C60EC">
              <w:rPr>
                <w:sz w:val="20"/>
              </w:rPr>
              <w:t>Clatsop County Jail</w:t>
            </w:r>
          </w:p>
        </w:tc>
      </w:tr>
      <w:tr w:rsidR="007C60EC" w:rsidRPr="007C60EC" w14:paraId="32B37D61" w14:textId="77777777" w:rsidTr="007C60E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32" w:type="pct"/>
            <w:vAlign w:val="center"/>
          </w:tcPr>
          <w:p w14:paraId="19A22C62" w14:textId="77777777" w:rsidR="007C60EC" w:rsidRPr="007C60EC" w:rsidRDefault="007C60EC" w:rsidP="007C60EC">
            <w:pPr>
              <w:spacing w:after="0"/>
              <w:rPr>
                <w:sz w:val="20"/>
              </w:rPr>
            </w:pPr>
            <w:r w:rsidRPr="007C60EC">
              <w:rPr>
                <w:sz w:val="20"/>
              </w:rPr>
              <w:t>2796</w:t>
            </w:r>
          </w:p>
        </w:tc>
        <w:tc>
          <w:tcPr>
            <w:tcW w:w="3768" w:type="pct"/>
            <w:vAlign w:val="center"/>
          </w:tcPr>
          <w:p w14:paraId="7D8D599B" w14:textId="77777777" w:rsidR="007C60EC" w:rsidRPr="007C60EC" w:rsidRDefault="007C60EC" w:rsidP="007C60EC">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7C60EC">
              <w:rPr>
                <w:sz w:val="20"/>
              </w:rPr>
              <w:t>Columbia County Jail</w:t>
            </w:r>
          </w:p>
        </w:tc>
      </w:tr>
      <w:tr w:rsidR="007C60EC" w:rsidRPr="007C60EC" w14:paraId="58E8F9FB" w14:textId="77777777" w:rsidTr="007C60EC">
        <w:tc>
          <w:tcPr>
            <w:cnfStyle w:val="001000000000" w:firstRow="0" w:lastRow="0" w:firstColumn="1" w:lastColumn="0" w:oddVBand="0" w:evenVBand="0" w:oddHBand="0" w:evenHBand="0" w:firstRowFirstColumn="0" w:firstRowLastColumn="0" w:lastRowFirstColumn="0" w:lastRowLastColumn="0"/>
            <w:tcW w:w="1232" w:type="pct"/>
            <w:vAlign w:val="center"/>
          </w:tcPr>
          <w:p w14:paraId="2ADDC5A3" w14:textId="77777777" w:rsidR="007C60EC" w:rsidRPr="007C60EC" w:rsidRDefault="007C60EC" w:rsidP="007C60EC">
            <w:pPr>
              <w:spacing w:after="0"/>
              <w:rPr>
                <w:sz w:val="20"/>
              </w:rPr>
            </w:pPr>
            <w:r w:rsidRPr="007C60EC">
              <w:rPr>
                <w:sz w:val="20"/>
              </w:rPr>
              <w:t>2797</w:t>
            </w:r>
          </w:p>
        </w:tc>
        <w:tc>
          <w:tcPr>
            <w:tcW w:w="3768" w:type="pct"/>
            <w:vAlign w:val="center"/>
          </w:tcPr>
          <w:p w14:paraId="18F3B810" w14:textId="77777777" w:rsidR="007C60EC" w:rsidRPr="007C60EC" w:rsidRDefault="007C60EC" w:rsidP="007C60EC">
            <w:pPr>
              <w:spacing w:after="0"/>
              <w:jc w:val="left"/>
              <w:cnfStyle w:val="000000000000" w:firstRow="0" w:lastRow="0" w:firstColumn="0" w:lastColumn="0" w:oddVBand="0" w:evenVBand="0" w:oddHBand="0" w:evenHBand="0" w:firstRowFirstColumn="0" w:firstRowLastColumn="0" w:lastRowFirstColumn="0" w:lastRowLastColumn="0"/>
              <w:rPr>
                <w:sz w:val="20"/>
              </w:rPr>
            </w:pPr>
            <w:r w:rsidRPr="007C60EC">
              <w:rPr>
                <w:sz w:val="20"/>
              </w:rPr>
              <w:t>Coos County Jail</w:t>
            </w:r>
          </w:p>
        </w:tc>
      </w:tr>
      <w:tr w:rsidR="007C60EC" w:rsidRPr="007C60EC" w14:paraId="65CE19A4" w14:textId="77777777" w:rsidTr="007C60E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32" w:type="pct"/>
            <w:vAlign w:val="center"/>
          </w:tcPr>
          <w:p w14:paraId="7CCAE68D" w14:textId="77777777" w:rsidR="007C60EC" w:rsidRPr="007C60EC" w:rsidRDefault="007C60EC" w:rsidP="007C60EC">
            <w:pPr>
              <w:spacing w:after="0"/>
              <w:rPr>
                <w:sz w:val="20"/>
              </w:rPr>
            </w:pPr>
            <w:r w:rsidRPr="007C60EC">
              <w:rPr>
                <w:sz w:val="20"/>
              </w:rPr>
              <w:t>2798</w:t>
            </w:r>
          </w:p>
        </w:tc>
        <w:tc>
          <w:tcPr>
            <w:tcW w:w="3768" w:type="pct"/>
            <w:vAlign w:val="center"/>
          </w:tcPr>
          <w:p w14:paraId="0EFB9D4C" w14:textId="77777777" w:rsidR="007C60EC" w:rsidRPr="007C60EC" w:rsidRDefault="007C60EC" w:rsidP="007C60EC">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7C60EC">
              <w:rPr>
                <w:sz w:val="20"/>
              </w:rPr>
              <w:t>Crook County Jail</w:t>
            </w:r>
          </w:p>
        </w:tc>
      </w:tr>
      <w:tr w:rsidR="007C60EC" w:rsidRPr="007C60EC" w14:paraId="3AC41A98" w14:textId="77777777" w:rsidTr="007C60EC">
        <w:tc>
          <w:tcPr>
            <w:cnfStyle w:val="001000000000" w:firstRow="0" w:lastRow="0" w:firstColumn="1" w:lastColumn="0" w:oddVBand="0" w:evenVBand="0" w:oddHBand="0" w:evenHBand="0" w:firstRowFirstColumn="0" w:firstRowLastColumn="0" w:lastRowFirstColumn="0" w:lastRowLastColumn="0"/>
            <w:tcW w:w="1232" w:type="pct"/>
            <w:vAlign w:val="center"/>
          </w:tcPr>
          <w:p w14:paraId="2EBA88CA" w14:textId="77777777" w:rsidR="007C60EC" w:rsidRPr="007C60EC" w:rsidRDefault="007C60EC" w:rsidP="007C60EC">
            <w:pPr>
              <w:spacing w:after="0"/>
              <w:rPr>
                <w:sz w:val="20"/>
              </w:rPr>
            </w:pPr>
            <w:r w:rsidRPr="007C60EC">
              <w:rPr>
                <w:sz w:val="20"/>
              </w:rPr>
              <w:t>2799</w:t>
            </w:r>
          </w:p>
        </w:tc>
        <w:tc>
          <w:tcPr>
            <w:tcW w:w="3768" w:type="pct"/>
            <w:vAlign w:val="center"/>
          </w:tcPr>
          <w:p w14:paraId="451E698D" w14:textId="77777777" w:rsidR="007C60EC" w:rsidRPr="007C60EC" w:rsidRDefault="007C60EC" w:rsidP="007C60EC">
            <w:pPr>
              <w:spacing w:after="0"/>
              <w:jc w:val="left"/>
              <w:cnfStyle w:val="000000000000" w:firstRow="0" w:lastRow="0" w:firstColumn="0" w:lastColumn="0" w:oddVBand="0" w:evenVBand="0" w:oddHBand="0" w:evenHBand="0" w:firstRowFirstColumn="0" w:firstRowLastColumn="0" w:lastRowFirstColumn="0" w:lastRowLastColumn="0"/>
              <w:rPr>
                <w:sz w:val="20"/>
              </w:rPr>
            </w:pPr>
            <w:r w:rsidRPr="007C60EC">
              <w:rPr>
                <w:sz w:val="20"/>
              </w:rPr>
              <w:t>Curry County Jail</w:t>
            </w:r>
          </w:p>
        </w:tc>
      </w:tr>
      <w:tr w:rsidR="007C60EC" w:rsidRPr="007C60EC" w14:paraId="717B7D1C" w14:textId="77777777" w:rsidTr="007C60E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32" w:type="pct"/>
            <w:vAlign w:val="center"/>
          </w:tcPr>
          <w:p w14:paraId="103D00EE" w14:textId="77777777" w:rsidR="007C60EC" w:rsidRPr="007C60EC" w:rsidRDefault="007C60EC" w:rsidP="007C60EC">
            <w:pPr>
              <w:spacing w:after="0"/>
              <w:rPr>
                <w:sz w:val="20"/>
              </w:rPr>
            </w:pPr>
            <w:r w:rsidRPr="007C60EC">
              <w:rPr>
                <w:sz w:val="20"/>
              </w:rPr>
              <w:t>2800</w:t>
            </w:r>
          </w:p>
        </w:tc>
        <w:tc>
          <w:tcPr>
            <w:tcW w:w="3768" w:type="pct"/>
            <w:vAlign w:val="center"/>
          </w:tcPr>
          <w:p w14:paraId="0F59576C" w14:textId="77777777" w:rsidR="007C60EC" w:rsidRPr="007C60EC" w:rsidRDefault="007C60EC" w:rsidP="007C60EC">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7C60EC">
              <w:rPr>
                <w:sz w:val="20"/>
              </w:rPr>
              <w:t>Deschutes County Justice Center</w:t>
            </w:r>
          </w:p>
        </w:tc>
      </w:tr>
      <w:tr w:rsidR="007C60EC" w:rsidRPr="007C60EC" w14:paraId="12721E47" w14:textId="77777777" w:rsidTr="007C60EC">
        <w:tc>
          <w:tcPr>
            <w:cnfStyle w:val="001000000000" w:firstRow="0" w:lastRow="0" w:firstColumn="1" w:lastColumn="0" w:oddVBand="0" w:evenVBand="0" w:oddHBand="0" w:evenHBand="0" w:firstRowFirstColumn="0" w:firstRowLastColumn="0" w:lastRowFirstColumn="0" w:lastRowLastColumn="0"/>
            <w:tcW w:w="1232" w:type="pct"/>
            <w:vAlign w:val="center"/>
          </w:tcPr>
          <w:p w14:paraId="297B81D3" w14:textId="77777777" w:rsidR="007C60EC" w:rsidRPr="007C60EC" w:rsidRDefault="007C60EC" w:rsidP="007C60EC">
            <w:pPr>
              <w:spacing w:after="0"/>
              <w:rPr>
                <w:sz w:val="20"/>
              </w:rPr>
            </w:pPr>
            <w:r w:rsidRPr="007C60EC">
              <w:rPr>
                <w:sz w:val="20"/>
              </w:rPr>
              <w:t>2801</w:t>
            </w:r>
          </w:p>
        </w:tc>
        <w:tc>
          <w:tcPr>
            <w:tcW w:w="3768" w:type="pct"/>
            <w:vAlign w:val="center"/>
          </w:tcPr>
          <w:p w14:paraId="02304FCD" w14:textId="77777777" w:rsidR="007C60EC" w:rsidRPr="007C60EC" w:rsidRDefault="007C60EC" w:rsidP="007C60EC">
            <w:pPr>
              <w:spacing w:after="0"/>
              <w:jc w:val="left"/>
              <w:cnfStyle w:val="000000000000" w:firstRow="0" w:lastRow="0" w:firstColumn="0" w:lastColumn="0" w:oddVBand="0" w:evenVBand="0" w:oddHBand="0" w:evenHBand="0" w:firstRowFirstColumn="0" w:firstRowLastColumn="0" w:lastRowFirstColumn="0" w:lastRowLastColumn="0"/>
              <w:rPr>
                <w:sz w:val="20"/>
              </w:rPr>
            </w:pPr>
            <w:r w:rsidRPr="007C60EC">
              <w:rPr>
                <w:sz w:val="20"/>
              </w:rPr>
              <w:t>Douglas County Jail</w:t>
            </w:r>
          </w:p>
        </w:tc>
      </w:tr>
      <w:tr w:rsidR="007C60EC" w:rsidRPr="007C60EC" w14:paraId="26A254D2" w14:textId="77777777" w:rsidTr="007C60E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32" w:type="pct"/>
            <w:vAlign w:val="center"/>
          </w:tcPr>
          <w:p w14:paraId="3F00431E" w14:textId="77777777" w:rsidR="007C60EC" w:rsidRPr="007C60EC" w:rsidRDefault="007C60EC" w:rsidP="007C60EC">
            <w:pPr>
              <w:spacing w:after="0"/>
              <w:rPr>
                <w:sz w:val="20"/>
              </w:rPr>
            </w:pPr>
            <w:r w:rsidRPr="007C60EC">
              <w:rPr>
                <w:sz w:val="20"/>
              </w:rPr>
              <w:t>2802</w:t>
            </w:r>
          </w:p>
        </w:tc>
        <w:tc>
          <w:tcPr>
            <w:tcW w:w="3768" w:type="pct"/>
            <w:vAlign w:val="center"/>
          </w:tcPr>
          <w:p w14:paraId="081B9EA8" w14:textId="77777777" w:rsidR="007C60EC" w:rsidRPr="007C60EC" w:rsidRDefault="007C60EC" w:rsidP="007C60EC">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7C60EC">
              <w:rPr>
                <w:sz w:val="20"/>
              </w:rPr>
              <w:t>Grant County Jail</w:t>
            </w:r>
          </w:p>
        </w:tc>
      </w:tr>
      <w:tr w:rsidR="007C60EC" w:rsidRPr="007C60EC" w14:paraId="098402DF" w14:textId="77777777" w:rsidTr="007C60EC">
        <w:tc>
          <w:tcPr>
            <w:cnfStyle w:val="001000000000" w:firstRow="0" w:lastRow="0" w:firstColumn="1" w:lastColumn="0" w:oddVBand="0" w:evenVBand="0" w:oddHBand="0" w:evenHBand="0" w:firstRowFirstColumn="0" w:firstRowLastColumn="0" w:lastRowFirstColumn="0" w:lastRowLastColumn="0"/>
            <w:tcW w:w="1232" w:type="pct"/>
            <w:vAlign w:val="center"/>
          </w:tcPr>
          <w:p w14:paraId="3C9CC233" w14:textId="77777777" w:rsidR="007C60EC" w:rsidRPr="007C60EC" w:rsidRDefault="007C60EC" w:rsidP="007C60EC">
            <w:pPr>
              <w:spacing w:after="0"/>
              <w:rPr>
                <w:sz w:val="20"/>
              </w:rPr>
            </w:pPr>
            <w:r w:rsidRPr="007C60EC">
              <w:rPr>
                <w:sz w:val="20"/>
              </w:rPr>
              <w:t>2803</w:t>
            </w:r>
          </w:p>
        </w:tc>
        <w:tc>
          <w:tcPr>
            <w:tcW w:w="3768" w:type="pct"/>
            <w:vAlign w:val="center"/>
          </w:tcPr>
          <w:p w14:paraId="64D2E40F" w14:textId="77777777" w:rsidR="007C60EC" w:rsidRPr="007C60EC" w:rsidRDefault="007C60EC" w:rsidP="007C60EC">
            <w:pPr>
              <w:spacing w:after="0"/>
              <w:jc w:val="left"/>
              <w:cnfStyle w:val="000000000000" w:firstRow="0" w:lastRow="0" w:firstColumn="0" w:lastColumn="0" w:oddVBand="0" w:evenVBand="0" w:oddHBand="0" w:evenHBand="0" w:firstRowFirstColumn="0" w:firstRowLastColumn="0" w:lastRowFirstColumn="0" w:lastRowLastColumn="0"/>
              <w:rPr>
                <w:sz w:val="20"/>
              </w:rPr>
            </w:pPr>
            <w:r w:rsidRPr="007C60EC">
              <w:rPr>
                <w:sz w:val="20"/>
              </w:rPr>
              <w:t>Harney County Jail</w:t>
            </w:r>
          </w:p>
        </w:tc>
      </w:tr>
      <w:tr w:rsidR="007C60EC" w:rsidRPr="007C60EC" w14:paraId="58FAE871" w14:textId="77777777" w:rsidTr="007C60E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32" w:type="pct"/>
            <w:vAlign w:val="center"/>
          </w:tcPr>
          <w:p w14:paraId="286EDC50" w14:textId="77777777" w:rsidR="007C60EC" w:rsidRPr="007C60EC" w:rsidRDefault="007C60EC" w:rsidP="007C60EC">
            <w:pPr>
              <w:spacing w:after="0"/>
              <w:rPr>
                <w:sz w:val="20"/>
              </w:rPr>
            </w:pPr>
            <w:r w:rsidRPr="007C60EC">
              <w:rPr>
                <w:sz w:val="20"/>
              </w:rPr>
              <w:t>2804</w:t>
            </w:r>
          </w:p>
        </w:tc>
        <w:tc>
          <w:tcPr>
            <w:tcW w:w="3768" w:type="pct"/>
            <w:vAlign w:val="center"/>
          </w:tcPr>
          <w:p w14:paraId="40069E7D" w14:textId="77777777" w:rsidR="007C60EC" w:rsidRPr="007C60EC" w:rsidRDefault="007C60EC" w:rsidP="007C60EC">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7C60EC">
              <w:rPr>
                <w:sz w:val="20"/>
              </w:rPr>
              <w:t>Hood River County Jail</w:t>
            </w:r>
          </w:p>
        </w:tc>
      </w:tr>
      <w:tr w:rsidR="007C60EC" w:rsidRPr="007C60EC" w14:paraId="014B80F6" w14:textId="77777777" w:rsidTr="007C60EC">
        <w:tc>
          <w:tcPr>
            <w:cnfStyle w:val="001000000000" w:firstRow="0" w:lastRow="0" w:firstColumn="1" w:lastColumn="0" w:oddVBand="0" w:evenVBand="0" w:oddHBand="0" w:evenHBand="0" w:firstRowFirstColumn="0" w:firstRowLastColumn="0" w:lastRowFirstColumn="0" w:lastRowLastColumn="0"/>
            <w:tcW w:w="1232" w:type="pct"/>
            <w:vAlign w:val="center"/>
          </w:tcPr>
          <w:p w14:paraId="2CB41862" w14:textId="77777777" w:rsidR="007C60EC" w:rsidRPr="007C60EC" w:rsidRDefault="007C60EC" w:rsidP="007C60EC">
            <w:pPr>
              <w:spacing w:after="0"/>
              <w:rPr>
                <w:sz w:val="20"/>
              </w:rPr>
            </w:pPr>
            <w:r w:rsidRPr="007C60EC">
              <w:rPr>
                <w:sz w:val="20"/>
              </w:rPr>
              <w:t>2805</w:t>
            </w:r>
          </w:p>
        </w:tc>
        <w:tc>
          <w:tcPr>
            <w:tcW w:w="3768" w:type="pct"/>
            <w:vAlign w:val="center"/>
          </w:tcPr>
          <w:p w14:paraId="14183F92" w14:textId="77777777" w:rsidR="007C60EC" w:rsidRPr="007C60EC" w:rsidRDefault="007C60EC" w:rsidP="007C60EC">
            <w:pPr>
              <w:spacing w:after="0"/>
              <w:jc w:val="left"/>
              <w:cnfStyle w:val="000000000000" w:firstRow="0" w:lastRow="0" w:firstColumn="0" w:lastColumn="0" w:oddVBand="0" w:evenVBand="0" w:oddHBand="0" w:evenHBand="0" w:firstRowFirstColumn="0" w:firstRowLastColumn="0" w:lastRowFirstColumn="0" w:lastRowLastColumn="0"/>
              <w:rPr>
                <w:sz w:val="20"/>
              </w:rPr>
            </w:pPr>
            <w:r w:rsidRPr="007C60EC">
              <w:rPr>
                <w:sz w:val="20"/>
              </w:rPr>
              <w:t>Jackson County Jail</w:t>
            </w:r>
          </w:p>
        </w:tc>
      </w:tr>
      <w:tr w:rsidR="007C60EC" w:rsidRPr="007C60EC" w14:paraId="23613631" w14:textId="77777777" w:rsidTr="007C60E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32" w:type="pct"/>
            <w:vAlign w:val="center"/>
          </w:tcPr>
          <w:p w14:paraId="489F0454" w14:textId="77777777" w:rsidR="007C60EC" w:rsidRPr="007C60EC" w:rsidRDefault="007C60EC" w:rsidP="007C60EC">
            <w:pPr>
              <w:spacing w:after="0"/>
              <w:rPr>
                <w:sz w:val="20"/>
              </w:rPr>
            </w:pPr>
            <w:r w:rsidRPr="007C60EC">
              <w:rPr>
                <w:sz w:val="20"/>
              </w:rPr>
              <w:t>2806</w:t>
            </w:r>
          </w:p>
        </w:tc>
        <w:tc>
          <w:tcPr>
            <w:tcW w:w="3768" w:type="pct"/>
            <w:vAlign w:val="center"/>
          </w:tcPr>
          <w:p w14:paraId="1775F5BE" w14:textId="77777777" w:rsidR="007C60EC" w:rsidRPr="007C60EC" w:rsidRDefault="007C60EC" w:rsidP="007C60EC">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7C60EC">
              <w:rPr>
                <w:sz w:val="20"/>
              </w:rPr>
              <w:t>Jefferson County Jail</w:t>
            </w:r>
          </w:p>
        </w:tc>
      </w:tr>
      <w:tr w:rsidR="007C60EC" w:rsidRPr="007C60EC" w14:paraId="71B3769E" w14:textId="77777777" w:rsidTr="007C60EC">
        <w:tc>
          <w:tcPr>
            <w:cnfStyle w:val="001000000000" w:firstRow="0" w:lastRow="0" w:firstColumn="1" w:lastColumn="0" w:oddVBand="0" w:evenVBand="0" w:oddHBand="0" w:evenHBand="0" w:firstRowFirstColumn="0" w:firstRowLastColumn="0" w:lastRowFirstColumn="0" w:lastRowLastColumn="0"/>
            <w:tcW w:w="1232" w:type="pct"/>
            <w:vAlign w:val="center"/>
          </w:tcPr>
          <w:p w14:paraId="6368CA2B" w14:textId="77777777" w:rsidR="007C60EC" w:rsidRPr="007C60EC" w:rsidRDefault="007C60EC" w:rsidP="007C60EC">
            <w:pPr>
              <w:spacing w:after="0"/>
              <w:rPr>
                <w:sz w:val="20"/>
              </w:rPr>
            </w:pPr>
            <w:r w:rsidRPr="007C60EC">
              <w:rPr>
                <w:sz w:val="20"/>
              </w:rPr>
              <w:t>2807</w:t>
            </w:r>
          </w:p>
        </w:tc>
        <w:tc>
          <w:tcPr>
            <w:tcW w:w="3768" w:type="pct"/>
            <w:vAlign w:val="center"/>
          </w:tcPr>
          <w:p w14:paraId="4620C1B1" w14:textId="77777777" w:rsidR="007C60EC" w:rsidRPr="007C60EC" w:rsidRDefault="007C60EC" w:rsidP="007C60EC">
            <w:pPr>
              <w:spacing w:after="0"/>
              <w:jc w:val="left"/>
              <w:cnfStyle w:val="000000000000" w:firstRow="0" w:lastRow="0" w:firstColumn="0" w:lastColumn="0" w:oddVBand="0" w:evenVBand="0" w:oddHBand="0" w:evenHBand="0" w:firstRowFirstColumn="0" w:firstRowLastColumn="0" w:lastRowFirstColumn="0" w:lastRowLastColumn="0"/>
              <w:rPr>
                <w:sz w:val="20"/>
              </w:rPr>
            </w:pPr>
            <w:r w:rsidRPr="007C60EC">
              <w:rPr>
                <w:sz w:val="20"/>
              </w:rPr>
              <w:t>Josephine County Jail</w:t>
            </w:r>
          </w:p>
        </w:tc>
      </w:tr>
      <w:tr w:rsidR="007C60EC" w:rsidRPr="007C60EC" w14:paraId="7E326B88" w14:textId="77777777" w:rsidTr="007C60E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32" w:type="pct"/>
            <w:vAlign w:val="center"/>
          </w:tcPr>
          <w:p w14:paraId="0CDA8B01" w14:textId="77777777" w:rsidR="007C60EC" w:rsidRPr="007C60EC" w:rsidRDefault="007C60EC" w:rsidP="007C60EC">
            <w:pPr>
              <w:spacing w:after="0"/>
              <w:rPr>
                <w:sz w:val="20"/>
              </w:rPr>
            </w:pPr>
            <w:r w:rsidRPr="007C60EC">
              <w:rPr>
                <w:sz w:val="20"/>
              </w:rPr>
              <w:t>2808</w:t>
            </w:r>
          </w:p>
        </w:tc>
        <w:tc>
          <w:tcPr>
            <w:tcW w:w="3768" w:type="pct"/>
            <w:vAlign w:val="center"/>
          </w:tcPr>
          <w:p w14:paraId="371365BA" w14:textId="77777777" w:rsidR="007C60EC" w:rsidRPr="007C60EC" w:rsidRDefault="007C60EC" w:rsidP="007C60EC">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7C60EC">
              <w:rPr>
                <w:sz w:val="20"/>
              </w:rPr>
              <w:t>Klamath County Jail</w:t>
            </w:r>
          </w:p>
        </w:tc>
      </w:tr>
      <w:tr w:rsidR="007C60EC" w:rsidRPr="007C60EC" w14:paraId="0251EAA4" w14:textId="77777777" w:rsidTr="007C60EC">
        <w:tc>
          <w:tcPr>
            <w:cnfStyle w:val="001000000000" w:firstRow="0" w:lastRow="0" w:firstColumn="1" w:lastColumn="0" w:oddVBand="0" w:evenVBand="0" w:oddHBand="0" w:evenHBand="0" w:firstRowFirstColumn="0" w:firstRowLastColumn="0" w:lastRowFirstColumn="0" w:lastRowLastColumn="0"/>
            <w:tcW w:w="1232" w:type="pct"/>
            <w:vAlign w:val="center"/>
          </w:tcPr>
          <w:p w14:paraId="6F542DE0" w14:textId="77777777" w:rsidR="007C60EC" w:rsidRPr="007C60EC" w:rsidRDefault="007C60EC" w:rsidP="007C60EC">
            <w:pPr>
              <w:spacing w:after="0"/>
              <w:rPr>
                <w:sz w:val="20"/>
              </w:rPr>
            </w:pPr>
            <w:r w:rsidRPr="007C60EC">
              <w:rPr>
                <w:sz w:val="20"/>
              </w:rPr>
              <w:t>2809</w:t>
            </w:r>
          </w:p>
        </w:tc>
        <w:tc>
          <w:tcPr>
            <w:tcW w:w="3768" w:type="pct"/>
            <w:vAlign w:val="center"/>
          </w:tcPr>
          <w:p w14:paraId="0B70D2C1" w14:textId="77777777" w:rsidR="007C60EC" w:rsidRPr="007C60EC" w:rsidRDefault="007C60EC" w:rsidP="007C60EC">
            <w:pPr>
              <w:spacing w:after="0"/>
              <w:jc w:val="left"/>
              <w:cnfStyle w:val="000000000000" w:firstRow="0" w:lastRow="0" w:firstColumn="0" w:lastColumn="0" w:oddVBand="0" w:evenVBand="0" w:oddHBand="0" w:evenHBand="0" w:firstRowFirstColumn="0" w:firstRowLastColumn="0" w:lastRowFirstColumn="0" w:lastRowLastColumn="0"/>
              <w:rPr>
                <w:sz w:val="20"/>
              </w:rPr>
            </w:pPr>
            <w:r w:rsidRPr="007C60EC">
              <w:rPr>
                <w:sz w:val="20"/>
              </w:rPr>
              <w:t>Lake County Jail</w:t>
            </w:r>
          </w:p>
        </w:tc>
      </w:tr>
      <w:tr w:rsidR="007C60EC" w:rsidRPr="007C60EC" w14:paraId="29E63D65" w14:textId="77777777" w:rsidTr="007C60E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32" w:type="pct"/>
            <w:vAlign w:val="center"/>
          </w:tcPr>
          <w:p w14:paraId="1BA355B8" w14:textId="77777777" w:rsidR="007C60EC" w:rsidRPr="007C60EC" w:rsidRDefault="007C60EC" w:rsidP="007C60EC">
            <w:pPr>
              <w:spacing w:after="0"/>
              <w:rPr>
                <w:sz w:val="20"/>
              </w:rPr>
            </w:pPr>
            <w:r w:rsidRPr="007C60EC">
              <w:rPr>
                <w:sz w:val="20"/>
              </w:rPr>
              <w:t>2810</w:t>
            </w:r>
          </w:p>
        </w:tc>
        <w:tc>
          <w:tcPr>
            <w:tcW w:w="3768" w:type="pct"/>
            <w:vAlign w:val="center"/>
          </w:tcPr>
          <w:p w14:paraId="641C39E7" w14:textId="77777777" w:rsidR="007C60EC" w:rsidRPr="007C60EC" w:rsidRDefault="007C60EC" w:rsidP="007C60EC">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7C60EC">
              <w:rPr>
                <w:sz w:val="20"/>
              </w:rPr>
              <w:t>Lane County Jail</w:t>
            </w:r>
          </w:p>
        </w:tc>
      </w:tr>
      <w:tr w:rsidR="007C60EC" w:rsidRPr="007C60EC" w14:paraId="52B73867" w14:textId="77777777" w:rsidTr="007C60EC">
        <w:tc>
          <w:tcPr>
            <w:cnfStyle w:val="001000000000" w:firstRow="0" w:lastRow="0" w:firstColumn="1" w:lastColumn="0" w:oddVBand="0" w:evenVBand="0" w:oddHBand="0" w:evenHBand="0" w:firstRowFirstColumn="0" w:firstRowLastColumn="0" w:lastRowFirstColumn="0" w:lastRowLastColumn="0"/>
            <w:tcW w:w="1232" w:type="pct"/>
            <w:vAlign w:val="center"/>
          </w:tcPr>
          <w:p w14:paraId="00CE0371" w14:textId="77777777" w:rsidR="007C60EC" w:rsidRPr="007C60EC" w:rsidRDefault="007C60EC" w:rsidP="007C60EC">
            <w:pPr>
              <w:spacing w:after="0"/>
              <w:rPr>
                <w:sz w:val="20"/>
              </w:rPr>
            </w:pPr>
            <w:r w:rsidRPr="007C60EC">
              <w:rPr>
                <w:sz w:val="20"/>
              </w:rPr>
              <w:t>2811</w:t>
            </w:r>
          </w:p>
        </w:tc>
        <w:tc>
          <w:tcPr>
            <w:tcW w:w="3768" w:type="pct"/>
            <w:vAlign w:val="center"/>
          </w:tcPr>
          <w:p w14:paraId="7A66BEEB" w14:textId="77777777" w:rsidR="007C60EC" w:rsidRPr="007C60EC" w:rsidRDefault="007C60EC" w:rsidP="007C60EC">
            <w:pPr>
              <w:spacing w:after="0"/>
              <w:jc w:val="left"/>
              <w:cnfStyle w:val="000000000000" w:firstRow="0" w:lastRow="0" w:firstColumn="0" w:lastColumn="0" w:oddVBand="0" w:evenVBand="0" w:oddHBand="0" w:evenHBand="0" w:firstRowFirstColumn="0" w:firstRowLastColumn="0" w:lastRowFirstColumn="0" w:lastRowLastColumn="0"/>
              <w:rPr>
                <w:sz w:val="20"/>
              </w:rPr>
            </w:pPr>
            <w:r w:rsidRPr="007C60EC">
              <w:rPr>
                <w:sz w:val="20"/>
              </w:rPr>
              <w:t>Lincoln County Jail</w:t>
            </w:r>
          </w:p>
        </w:tc>
      </w:tr>
      <w:tr w:rsidR="007C60EC" w:rsidRPr="007C60EC" w14:paraId="32CF5CA5" w14:textId="77777777" w:rsidTr="007C60E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32" w:type="pct"/>
            <w:vAlign w:val="center"/>
          </w:tcPr>
          <w:p w14:paraId="59FBB689" w14:textId="77777777" w:rsidR="007C60EC" w:rsidRPr="007C60EC" w:rsidRDefault="007C60EC" w:rsidP="007C60EC">
            <w:pPr>
              <w:spacing w:after="0"/>
              <w:rPr>
                <w:sz w:val="20"/>
              </w:rPr>
            </w:pPr>
            <w:r w:rsidRPr="007C60EC">
              <w:rPr>
                <w:sz w:val="20"/>
              </w:rPr>
              <w:t>2812</w:t>
            </w:r>
          </w:p>
        </w:tc>
        <w:tc>
          <w:tcPr>
            <w:tcW w:w="3768" w:type="pct"/>
            <w:vAlign w:val="center"/>
          </w:tcPr>
          <w:p w14:paraId="28968DEC" w14:textId="77777777" w:rsidR="007C60EC" w:rsidRPr="007C60EC" w:rsidRDefault="007C60EC" w:rsidP="007C60EC">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7C60EC">
              <w:rPr>
                <w:sz w:val="20"/>
              </w:rPr>
              <w:t>Linn County Jail</w:t>
            </w:r>
          </w:p>
        </w:tc>
      </w:tr>
      <w:tr w:rsidR="007C60EC" w:rsidRPr="007C60EC" w14:paraId="240AF08A" w14:textId="77777777" w:rsidTr="007C60EC">
        <w:tc>
          <w:tcPr>
            <w:cnfStyle w:val="001000000000" w:firstRow="0" w:lastRow="0" w:firstColumn="1" w:lastColumn="0" w:oddVBand="0" w:evenVBand="0" w:oddHBand="0" w:evenHBand="0" w:firstRowFirstColumn="0" w:firstRowLastColumn="0" w:lastRowFirstColumn="0" w:lastRowLastColumn="0"/>
            <w:tcW w:w="1232" w:type="pct"/>
            <w:vAlign w:val="center"/>
          </w:tcPr>
          <w:p w14:paraId="5821EB79" w14:textId="77777777" w:rsidR="007C60EC" w:rsidRPr="007C60EC" w:rsidRDefault="007C60EC" w:rsidP="007C60EC">
            <w:pPr>
              <w:spacing w:after="0"/>
              <w:rPr>
                <w:sz w:val="20"/>
              </w:rPr>
            </w:pPr>
            <w:r w:rsidRPr="007C60EC">
              <w:rPr>
                <w:sz w:val="20"/>
              </w:rPr>
              <w:t>2813</w:t>
            </w:r>
          </w:p>
        </w:tc>
        <w:tc>
          <w:tcPr>
            <w:tcW w:w="3768" w:type="pct"/>
            <w:vAlign w:val="center"/>
          </w:tcPr>
          <w:p w14:paraId="28537061" w14:textId="77777777" w:rsidR="007C60EC" w:rsidRPr="007C60EC" w:rsidRDefault="007C60EC" w:rsidP="007C60EC">
            <w:pPr>
              <w:spacing w:after="0"/>
              <w:jc w:val="left"/>
              <w:cnfStyle w:val="000000000000" w:firstRow="0" w:lastRow="0" w:firstColumn="0" w:lastColumn="0" w:oddVBand="0" w:evenVBand="0" w:oddHBand="0" w:evenHBand="0" w:firstRowFirstColumn="0" w:firstRowLastColumn="0" w:lastRowFirstColumn="0" w:lastRowLastColumn="0"/>
              <w:rPr>
                <w:sz w:val="20"/>
              </w:rPr>
            </w:pPr>
            <w:r w:rsidRPr="007C60EC">
              <w:rPr>
                <w:sz w:val="20"/>
              </w:rPr>
              <w:t>Malheur County Jail</w:t>
            </w:r>
          </w:p>
        </w:tc>
      </w:tr>
      <w:tr w:rsidR="007C60EC" w:rsidRPr="007C60EC" w14:paraId="6A5BCD83" w14:textId="77777777" w:rsidTr="007C60E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32" w:type="pct"/>
            <w:vAlign w:val="center"/>
          </w:tcPr>
          <w:p w14:paraId="52BA938E" w14:textId="77777777" w:rsidR="007C60EC" w:rsidRPr="007C60EC" w:rsidRDefault="007C60EC" w:rsidP="007C60EC">
            <w:pPr>
              <w:spacing w:after="0"/>
              <w:rPr>
                <w:sz w:val="20"/>
              </w:rPr>
            </w:pPr>
            <w:r w:rsidRPr="007C60EC">
              <w:rPr>
                <w:sz w:val="20"/>
              </w:rPr>
              <w:t>2814</w:t>
            </w:r>
          </w:p>
        </w:tc>
        <w:tc>
          <w:tcPr>
            <w:tcW w:w="3768" w:type="pct"/>
            <w:vAlign w:val="center"/>
          </w:tcPr>
          <w:p w14:paraId="5ABB9BFB" w14:textId="77777777" w:rsidR="007C60EC" w:rsidRPr="007C60EC" w:rsidRDefault="007C60EC" w:rsidP="007C60EC">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7C60EC">
              <w:rPr>
                <w:sz w:val="20"/>
              </w:rPr>
              <w:t>Marion County Jail</w:t>
            </w:r>
          </w:p>
        </w:tc>
      </w:tr>
      <w:tr w:rsidR="007C60EC" w:rsidRPr="007C60EC" w14:paraId="656E1DFE" w14:textId="77777777" w:rsidTr="007C60EC">
        <w:tc>
          <w:tcPr>
            <w:cnfStyle w:val="001000000000" w:firstRow="0" w:lastRow="0" w:firstColumn="1" w:lastColumn="0" w:oddVBand="0" w:evenVBand="0" w:oddHBand="0" w:evenHBand="0" w:firstRowFirstColumn="0" w:firstRowLastColumn="0" w:lastRowFirstColumn="0" w:lastRowLastColumn="0"/>
            <w:tcW w:w="1232" w:type="pct"/>
            <w:vAlign w:val="center"/>
          </w:tcPr>
          <w:p w14:paraId="5EE818EB" w14:textId="77777777" w:rsidR="007C60EC" w:rsidRPr="007C60EC" w:rsidRDefault="007C60EC" w:rsidP="007C60EC">
            <w:pPr>
              <w:spacing w:after="0"/>
              <w:rPr>
                <w:sz w:val="20"/>
              </w:rPr>
            </w:pPr>
            <w:r w:rsidRPr="007C60EC">
              <w:rPr>
                <w:sz w:val="20"/>
              </w:rPr>
              <w:t>2815</w:t>
            </w:r>
          </w:p>
        </w:tc>
        <w:tc>
          <w:tcPr>
            <w:tcW w:w="3768" w:type="pct"/>
            <w:vAlign w:val="center"/>
          </w:tcPr>
          <w:p w14:paraId="0910D2A8" w14:textId="77777777" w:rsidR="007C60EC" w:rsidRPr="007C60EC" w:rsidRDefault="007C60EC" w:rsidP="007C60EC">
            <w:pPr>
              <w:spacing w:after="0"/>
              <w:jc w:val="left"/>
              <w:cnfStyle w:val="000000000000" w:firstRow="0" w:lastRow="0" w:firstColumn="0" w:lastColumn="0" w:oddVBand="0" w:evenVBand="0" w:oddHBand="0" w:evenHBand="0" w:firstRowFirstColumn="0" w:firstRowLastColumn="0" w:lastRowFirstColumn="0" w:lastRowLastColumn="0"/>
              <w:rPr>
                <w:sz w:val="20"/>
              </w:rPr>
            </w:pPr>
            <w:r w:rsidRPr="007C60EC">
              <w:rPr>
                <w:sz w:val="20"/>
              </w:rPr>
              <w:t>Multnomah County Jail</w:t>
            </w:r>
          </w:p>
        </w:tc>
      </w:tr>
      <w:tr w:rsidR="007C60EC" w:rsidRPr="007C60EC" w14:paraId="5CE74E47" w14:textId="77777777" w:rsidTr="007C60E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32" w:type="pct"/>
            <w:vAlign w:val="center"/>
          </w:tcPr>
          <w:p w14:paraId="4C81847F" w14:textId="77777777" w:rsidR="007C60EC" w:rsidRPr="007C60EC" w:rsidRDefault="007C60EC" w:rsidP="007C60EC">
            <w:pPr>
              <w:spacing w:after="0"/>
              <w:rPr>
                <w:sz w:val="20"/>
              </w:rPr>
            </w:pPr>
            <w:r w:rsidRPr="007C60EC">
              <w:rPr>
                <w:sz w:val="20"/>
              </w:rPr>
              <w:t>2816</w:t>
            </w:r>
          </w:p>
        </w:tc>
        <w:tc>
          <w:tcPr>
            <w:tcW w:w="3768" w:type="pct"/>
            <w:vAlign w:val="center"/>
          </w:tcPr>
          <w:p w14:paraId="1FC4D335" w14:textId="77777777" w:rsidR="007C60EC" w:rsidRPr="007C60EC" w:rsidRDefault="007C60EC" w:rsidP="007C60EC">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7C60EC">
              <w:rPr>
                <w:sz w:val="20"/>
              </w:rPr>
              <w:t>Polk County Jail</w:t>
            </w:r>
          </w:p>
        </w:tc>
      </w:tr>
      <w:tr w:rsidR="007C60EC" w:rsidRPr="007C60EC" w14:paraId="791F7525" w14:textId="77777777" w:rsidTr="007C60EC">
        <w:tc>
          <w:tcPr>
            <w:cnfStyle w:val="001000000000" w:firstRow="0" w:lastRow="0" w:firstColumn="1" w:lastColumn="0" w:oddVBand="0" w:evenVBand="0" w:oddHBand="0" w:evenHBand="0" w:firstRowFirstColumn="0" w:firstRowLastColumn="0" w:lastRowFirstColumn="0" w:lastRowLastColumn="0"/>
            <w:tcW w:w="1232" w:type="pct"/>
            <w:vAlign w:val="center"/>
          </w:tcPr>
          <w:p w14:paraId="30B2D236" w14:textId="77777777" w:rsidR="007C60EC" w:rsidRPr="007C60EC" w:rsidRDefault="007C60EC" w:rsidP="007C60EC">
            <w:pPr>
              <w:spacing w:after="0"/>
              <w:rPr>
                <w:sz w:val="20"/>
              </w:rPr>
            </w:pPr>
            <w:r w:rsidRPr="007C60EC">
              <w:rPr>
                <w:sz w:val="20"/>
              </w:rPr>
              <w:t>2817</w:t>
            </w:r>
          </w:p>
        </w:tc>
        <w:tc>
          <w:tcPr>
            <w:tcW w:w="3768" w:type="pct"/>
            <w:vAlign w:val="center"/>
          </w:tcPr>
          <w:p w14:paraId="573721FB" w14:textId="77777777" w:rsidR="007C60EC" w:rsidRPr="007C60EC" w:rsidRDefault="007C60EC" w:rsidP="007C60EC">
            <w:pPr>
              <w:spacing w:after="0"/>
              <w:jc w:val="left"/>
              <w:cnfStyle w:val="000000000000" w:firstRow="0" w:lastRow="0" w:firstColumn="0" w:lastColumn="0" w:oddVBand="0" w:evenVBand="0" w:oddHBand="0" w:evenHBand="0" w:firstRowFirstColumn="0" w:firstRowLastColumn="0" w:lastRowFirstColumn="0" w:lastRowLastColumn="0"/>
              <w:rPr>
                <w:sz w:val="20"/>
              </w:rPr>
            </w:pPr>
            <w:r w:rsidRPr="007C60EC">
              <w:rPr>
                <w:sz w:val="20"/>
              </w:rPr>
              <w:t>Tillamook County Jail</w:t>
            </w:r>
          </w:p>
        </w:tc>
      </w:tr>
      <w:tr w:rsidR="007C60EC" w:rsidRPr="007C60EC" w14:paraId="60DCC2A1" w14:textId="77777777" w:rsidTr="007C60E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32" w:type="pct"/>
            <w:vAlign w:val="center"/>
          </w:tcPr>
          <w:p w14:paraId="46DDF9E9" w14:textId="77777777" w:rsidR="007C60EC" w:rsidRPr="007C60EC" w:rsidRDefault="007C60EC" w:rsidP="007C60EC">
            <w:pPr>
              <w:spacing w:after="0"/>
              <w:rPr>
                <w:sz w:val="20"/>
              </w:rPr>
            </w:pPr>
            <w:r w:rsidRPr="007C60EC">
              <w:rPr>
                <w:sz w:val="20"/>
              </w:rPr>
              <w:t>2818</w:t>
            </w:r>
          </w:p>
        </w:tc>
        <w:tc>
          <w:tcPr>
            <w:tcW w:w="3768" w:type="pct"/>
            <w:vAlign w:val="center"/>
          </w:tcPr>
          <w:p w14:paraId="4CC94805" w14:textId="77777777" w:rsidR="007C60EC" w:rsidRPr="007C60EC" w:rsidRDefault="007C60EC" w:rsidP="007C60EC">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7C60EC">
              <w:rPr>
                <w:sz w:val="20"/>
              </w:rPr>
              <w:t>Umatilla County Jail</w:t>
            </w:r>
          </w:p>
        </w:tc>
      </w:tr>
      <w:tr w:rsidR="007C60EC" w:rsidRPr="007C60EC" w14:paraId="5A205684" w14:textId="77777777" w:rsidTr="007C60EC">
        <w:tc>
          <w:tcPr>
            <w:cnfStyle w:val="001000000000" w:firstRow="0" w:lastRow="0" w:firstColumn="1" w:lastColumn="0" w:oddVBand="0" w:evenVBand="0" w:oddHBand="0" w:evenHBand="0" w:firstRowFirstColumn="0" w:firstRowLastColumn="0" w:lastRowFirstColumn="0" w:lastRowLastColumn="0"/>
            <w:tcW w:w="1232" w:type="pct"/>
            <w:vAlign w:val="center"/>
          </w:tcPr>
          <w:p w14:paraId="10237A06" w14:textId="77777777" w:rsidR="007C60EC" w:rsidRPr="007C60EC" w:rsidRDefault="007C60EC" w:rsidP="007C60EC">
            <w:pPr>
              <w:spacing w:after="0"/>
              <w:rPr>
                <w:sz w:val="20"/>
              </w:rPr>
            </w:pPr>
            <w:r w:rsidRPr="007C60EC">
              <w:rPr>
                <w:sz w:val="20"/>
              </w:rPr>
              <w:t>2819</w:t>
            </w:r>
          </w:p>
        </w:tc>
        <w:tc>
          <w:tcPr>
            <w:tcW w:w="3768" w:type="pct"/>
            <w:vAlign w:val="center"/>
          </w:tcPr>
          <w:p w14:paraId="3C0D025C" w14:textId="77777777" w:rsidR="007C60EC" w:rsidRPr="007C60EC" w:rsidRDefault="007C60EC" w:rsidP="007C60EC">
            <w:pPr>
              <w:spacing w:after="0"/>
              <w:jc w:val="left"/>
              <w:cnfStyle w:val="000000000000" w:firstRow="0" w:lastRow="0" w:firstColumn="0" w:lastColumn="0" w:oddVBand="0" w:evenVBand="0" w:oddHBand="0" w:evenHBand="0" w:firstRowFirstColumn="0" w:firstRowLastColumn="0" w:lastRowFirstColumn="0" w:lastRowLastColumn="0"/>
              <w:rPr>
                <w:sz w:val="20"/>
              </w:rPr>
            </w:pPr>
            <w:r w:rsidRPr="007C60EC">
              <w:rPr>
                <w:sz w:val="20"/>
              </w:rPr>
              <w:t>Union County Corrections Facility</w:t>
            </w:r>
          </w:p>
        </w:tc>
      </w:tr>
      <w:tr w:rsidR="007C60EC" w:rsidRPr="007C60EC" w14:paraId="3B1033A9" w14:textId="77777777" w:rsidTr="007C60E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32" w:type="pct"/>
            <w:vAlign w:val="center"/>
          </w:tcPr>
          <w:p w14:paraId="25A3F0A7" w14:textId="77777777" w:rsidR="007C60EC" w:rsidRPr="007C60EC" w:rsidRDefault="007C60EC" w:rsidP="007C60EC">
            <w:pPr>
              <w:spacing w:after="0"/>
              <w:rPr>
                <w:sz w:val="20"/>
              </w:rPr>
            </w:pPr>
            <w:r w:rsidRPr="007C60EC">
              <w:rPr>
                <w:sz w:val="20"/>
              </w:rPr>
              <w:t>2820</w:t>
            </w:r>
          </w:p>
        </w:tc>
        <w:tc>
          <w:tcPr>
            <w:tcW w:w="3768" w:type="pct"/>
            <w:vAlign w:val="center"/>
          </w:tcPr>
          <w:p w14:paraId="1D540352" w14:textId="77777777" w:rsidR="007C60EC" w:rsidRPr="007C60EC" w:rsidRDefault="007C60EC" w:rsidP="007C60EC">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7C60EC">
              <w:rPr>
                <w:sz w:val="20"/>
              </w:rPr>
              <w:t>Wasco County Jail</w:t>
            </w:r>
          </w:p>
        </w:tc>
      </w:tr>
      <w:tr w:rsidR="007C60EC" w:rsidRPr="007C60EC" w14:paraId="574605E3" w14:textId="77777777" w:rsidTr="007C60EC">
        <w:tc>
          <w:tcPr>
            <w:cnfStyle w:val="001000000000" w:firstRow="0" w:lastRow="0" w:firstColumn="1" w:lastColumn="0" w:oddVBand="0" w:evenVBand="0" w:oddHBand="0" w:evenHBand="0" w:firstRowFirstColumn="0" w:firstRowLastColumn="0" w:lastRowFirstColumn="0" w:lastRowLastColumn="0"/>
            <w:tcW w:w="1232" w:type="pct"/>
            <w:vAlign w:val="center"/>
          </w:tcPr>
          <w:p w14:paraId="779AB02F" w14:textId="77777777" w:rsidR="007C60EC" w:rsidRPr="007C60EC" w:rsidRDefault="007C60EC" w:rsidP="007C60EC">
            <w:pPr>
              <w:spacing w:after="0"/>
              <w:rPr>
                <w:sz w:val="20"/>
              </w:rPr>
            </w:pPr>
            <w:r w:rsidRPr="007C60EC">
              <w:rPr>
                <w:sz w:val="20"/>
              </w:rPr>
              <w:t>2821</w:t>
            </w:r>
          </w:p>
        </w:tc>
        <w:tc>
          <w:tcPr>
            <w:tcW w:w="3768" w:type="pct"/>
            <w:vAlign w:val="center"/>
          </w:tcPr>
          <w:p w14:paraId="0465FA75" w14:textId="77777777" w:rsidR="007C60EC" w:rsidRPr="007C60EC" w:rsidRDefault="007C60EC" w:rsidP="007C60EC">
            <w:pPr>
              <w:spacing w:after="0"/>
              <w:jc w:val="left"/>
              <w:cnfStyle w:val="000000000000" w:firstRow="0" w:lastRow="0" w:firstColumn="0" w:lastColumn="0" w:oddVBand="0" w:evenVBand="0" w:oddHBand="0" w:evenHBand="0" w:firstRowFirstColumn="0" w:firstRowLastColumn="0" w:lastRowFirstColumn="0" w:lastRowLastColumn="0"/>
              <w:rPr>
                <w:sz w:val="20"/>
              </w:rPr>
            </w:pPr>
            <w:r w:rsidRPr="007C60EC">
              <w:rPr>
                <w:sz w:val="20"/>
              </w:rPr>
              <w:t>Washington County Jail</w:t>
            </w:r>
          </w:p>
        </w:tc>
      </w:tr>
      <w:tr w:rsidR="007C60EC" w:rsidRPr="007C60EC" w14:paraId="2B26C39B" w14:textId="77777777" w:rsidTr="007C60E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32" w:type="pct"/>
            <w:vAlign w:val="center"/>
          </w:tcPr>
          <w:p w14:paraId="345CB5D3" w14:textId="77777777" w:rsidR="007C60EC" w:rsidRPr="007C60EC" w:rsidRDefault="007C60EC" w:rsidP="007C60EC">
            <w:pPr>
              <w:spacing w:after="0"/>
              <w:rPr>
                <w:sz w:val="20"/>
              </w:rPr>
            </w:pPr>
            <w:r w:rsidRPr="007C60EC">
              <w:rPr>
                <w:sz w:val="20"/>
              </w:rPr>
              <w:t>2822</w:t>
            </w:r>
          </w:p>
        </w:tc>
        <w:tc>
          <w:tcPr>
            <w:tcW w:w="3768" w:type="pct"/>
            <w:vAlign w:val="center"/>
          </w:tcPr>
          <w:p w14:paraId="63B829C1" w14:textId="77777777" w:rsidR="007C60EC" w:rsidRPr="007C60EC" w:rsidRDefault="007C60EC" w:rsidP="007C60EC">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7C60EC">
              <w:rPr>
                <w:sz w:val="20"/>
              </w:rPr>
              <w:t>Yamhill County Jail</w:t>
            </w:r>
          </w:p>
        </w:tc>
      </w:tr>
    </w:tbl>
    <w:p w14:paraId="4BF1007B" w14:textId="6FB6D2CD" w:rsidR="007C60EC" w:rsidRDefault="007C60EC" w:rsidP="00592E0B">
      <w:pPr>
        <w:spacing w:after="0"/>
        <w:jc w:val="both"/>
      </w:pPr>
      <w:r>
        <w:br w:type="page"/>
      </w:r>
    </w:p>
    <w:p w14:paraId="77AC4513" w14:textId="77777777" w:rsidR="000361A5" w:rsidRPr="000361A5" w:rsidRDefault="000361A5" w:rsidP="00592E0B">
      <w:pPr>
        <w:pStyle w:val="Heading1"/>
      </w:pPr>
      <w:bookmarkStart w:id="14" w:name="_Supplement_J:_Charter"/>
      <w:bookmarkStart w:id="15" w:name="_Toc216770781"/>
      <w:bookmarkEnd w:id="14"/>
      <w:r w:rsidRPr="000361A5">
        <w:lastRenderedPageBreak/>
        <w:t xml:space="preserve">Supplement J: </w:t>
      </w:r>
      <w:r w:rsidRPr="00592E0B">
        <w:t>Charter</w:t>
      </w:r>
      <w:r w:rsidRPr="000361A5">
        <w:t xml:space="preserve"> Schools</w:t>
      </w:r>
      <w:bookmarkEnd w:id="15"/>
    </w:p>
    <w:tbl>
      <w:tblPr>
        <w:tblStyle w:val="GridTable4-Accent1"/>
        <w:tblW w:w="5587" w:type="pct"/>
        <w:tblInd w:w="-545" w:type="dxa"/>
        <w:tblLayout w:type="fixed"/>
        <w:tblLook w:val="04A0" w:firstRow="1" w:lastRow="0" w:firstColumn="1" w:lastColumn="0" w:noHBand="0" w:noVBand="1"/>
        <w:tblDescription w:val="Charter schools list, containing Institution ID, Institution Name, Virtual Status, District ID and District main campus is located."/>
      </w:tblPr>
      <w:tblGrid>
        <w:gridCol w:w="1258"/>
        <w:gridCol w:w="4773"/>
        <w:gridCol w:w="900"/>
        <w:gridCol w:w="990"/>
        <w:gridCol w:w="3331"/>
      </w:tblGrid>
      <w:tr w:rsidR="00EA1691" w:rsidRPr="007C60EC" w14:paraId="5802BB1F" w14:textId="778B79A1" w:rsidTr="007D5B21">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559" w:type="pct"/>
            <w:shd w:val="clear" w:color="auto" w:fill="1F497D" w:themeFill="text2"/>
          </w:tcPr>
          <w:p w14:paraId="66F7651D" w14:textId="7D6EDE2C" w:rsidR="006B5541" w:rsidRPr="007C60EC" w:rsidRDefault="006B5541" w:rsidP="006B5541">
            <w:pPr>
              <w:spacing w:after="0"/>
            </w:pPr>
            <w:r w:rsidRPr="00115122">
              <w:t>Institution ID</w:t>
            </w:r>
          </w:p>
        </w:tc>
        <w:tc>
          <w:tcPr>
            <w:tcW w:w="2121" w:type="pct"/>
            <w:shd w:val="clear" w:color="auto" w:fill="1F497D" w:themeFill="text2"/>
          </w:tcPr>
          <w:p w14:paraId="3BEEECE4" w14:textId="4E1CB291" w:rsidR="006B5541" w:rsidRPr="007C60EC" w:rsidRDefault="006B5541" w:rsidP="00EA1691">
            <w:pPr>
              <w:spacing w:after="0"/>
              <w:cnfStyle w:val="100000000000" w:firstRow="1" w:lastRow="0" w:firstColumn="0" w:lastColumn="0" w:oddVBand="0" w:evenVBand="0" w:oddHBand="0" w:evenHBand="0" w:firstRowFirstColumn="0" w:firstRowLastColumn="0" w:lastRowFirstColumn="0" w:lastRowLastColumn="0"/>
            </w:pPr>
            <w:r w:rsidRPr="00115122">
              <w:t>Institution Name</w:t>
            </w:r>
          </w:p>
        </w:tc>
        <w:tc>
          <w:tcPr>
            <w:tcW w:w="400" w:type="pct"/>
            <w:shd w:val="clear" w:color="auto" w:fill="1F497D" w:themeFill="text2"/>
          </w:tcPr>
          <w:p w14:paraId="09F3B996" w14:textId="3DFB536C" w:rsidR="006B5541" w:rsidRPr="007C60EC" w:rsidRDefault="006B5541" w:rsidP="00EA1691">
            <w:pPr>
              <w:spacing w:after="0"/>
              <w:cnfStyle w:val="100000000000" w:firstRow="1" w:lastRow="0" w:firstColumn="0" w:lastColumn="0" w:oddVBand="0" w:evenVBand="0" w:oddHBand="0" w:evenHBand="0" w:firstRowFirstColumn="0" w:firstRowLastColumn="0" w:lastRowFirstColumn="0" w:lastRowLastColumn="0"/>
            </w:pPr>
            <w:r w:rsidRPr="00115122">
              <w:t>Virtual</w:t>
            </w:r>
          </w:p>
        </w:tc>
        <w:tc>
          <w:tcPr>
            <w:tcW w:w="440" w:type="pct"/>
            <w:shd w:val="clear" w:color="auto" w:fill="1F497D" w:themeFill="text2"/>
          </w:tcPr>
          <w:p w14:paraId="75AF2766" w14:textId="6DBC1B8A" w:rsidR="006B5541" w:rsidRPr="007C60EC" w:rsidRDefault="006B5541" w:rsidP="006B5541">
            <w:pPr>
              <w:spacing w:after="0"/>
              <w:cnfStyle w:val="100000000000" w:firstRow="1" w:lastRow="0" w:firstColumn="0" w:lastColumn="0" w:oddVBand="0" w:evenVBand="0" w:oddHBand="0" w:evenHBand="0" w:firstRowFirstColumn="0" w:firstRowLastColumn="0" w:lastRowFirstColumn="0" w:lastRowLastColumn="0"/>
            </w:pPr>
            <w:r w:rsidRPr="00115122">
              <w:t>District ID</w:t>
            </w:r>
          </w:p>
        </w:tc>
        <w:tc>
          <w:tcPr>
            <w:tcW w:w="1480" w:type="pct"/>
            <w:shd w:val="clear" w:color="auto" w:fill="1F497D" w:themeFill="text2"/>
          </w:tcPr>
          <w:p w14:paraId="3CC60D60" w14:textId="3B63EFC7" w:rsidR="006B5541" w:rsidRPr="007C60EC" w:rsidRDefault="006B5541" w:rsidP="00EA1691">
            <w:pPr>
              <w:spacing w:after="0"/>
              <w:cnfStyle w:val="100000000000" w:firstRow="1" w:lastRow="0" w:firstColumn="0" w:lastColumn="0" w:oddVBand="0" w:evenVBand="0" w:oddHBand="0" w:evenHBand="0" w:firstRowFirstColumn="0" w:firstRowLastColumn="0" w:lastRowFirstColumn="0" w:lastRowLastColumn="0"/>
            </w:pPr>
            <w:r>
              <w:t xml:space="preserve">District </w:t>
            </w:r>
            <w:r w:rsidRPr="00115122">
              <w:t>main campus is located</w:t>
            </w:r>
          </w:p>
        </w:tc>
      </w:tr>
      <w:tr w:rsidR="00EA1691" w:rsidRPr="007C60EC" w14:paraId="11A26803" w14:textId="14FBE755"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7BD17B5C" w14:textId="7C642C69" w:rsidR="006B5541" w:rsidRDefault="006B5541" w:rsidP="006B5541">
            <w:pPr>
              <w:spacing w:after="0"/>
              <w:rPr>
                <w:rFonts w:ascii="Calibri" w:hAnsi="Calibri" w:cs="Calibri"/>
                <w:b w:val="0"/>
                <w:bCs w:val="0"/>
                <w:sz w:val="20"/>
                <w:szCs w:val="20"/>
              </w:rPr>
            </w:pPr>
            <w:r w:rsidRPr="00115122">
              <w:t>4555</w:t>
            </w:r>
          </w:p>
        </w:tc>
        <w:tc>
          <w:tcPr>
            <w:tcW w:w="2121" w:type="pct"/>
          </w:tcPr>
          <w:p w14:paraId="2E76763A" w14:textId="2A58CE4E"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Academy for Character Education</w:t>
            </w:r>
          </w:p>
        </w:tc>
        <w:tc>
          <w:tcPr>
            <w:tcW w:w="400" w:type="pct"/>
          </w:tcPr>
          <w:p w14:paraId="77F1863E" w14:textId="2BEF5FA7"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No</w:t>
            </w:r>
          </w:p>
        </w:tc>
        <w:tc>
          <w:tcPr>
            <w:tcW w:w="440" w:type="pct"/>
          </w:tcPr>
          <w:p w14:paraId="7680F9ED" w14:textId="193550ED"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2087</w:t>
            </w:r>
          </w:p>
        </w:tc>
        <w:tc>
          <w:tcPr>
            <w:tcW w:w="1480" w:type="pct"/>
          </w:tcPr>
          <w:p w14:paraId="1EE657FC" w14:textId="2D6E63F9"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South Lane SD 45J3</w:t>
            </w:r>
          </w:p>
        </w:tc>
      </w:tr>
      <w:tr w:rsidR="00EA1691" w:rsidRPr="007C60EC" w14:paraId="4200954C" w14:textId="05CA298E" w:rsidTr="007D5B21">
        <w:tc>
          <w:tcPr>
            <w:cnfStyle w:val="001000000000" w:firstRow="0" w:lastRow="0" w:firstColumn="1" w:lastColumn="0" w:oddVBand="0" w:evenVBand="0" w:oddHBand="0" w:evenHBand="0" w:firstRowFirstColumn="0" w:firstRowLastColumn="0" w:lastRowFirstColumn="0" w:lastRowLastColumn="0"/>
            <w:tcW w:w="559" w:type="pct"/>
          </w:tcPr>
          <w:p w14:paraId="78379B7D" w14:textId="742E0ADA" w:rsidR="006B5541" w:rsidRDefault="006B5541" w:rsidP="006B5541">
            <w:pPr>
              <w:spacing w:after="0"/>
              <w:rPr>
                <w:rFonts w:ascii="Calibri" w:hAnsi="Calibri" w:cs="Calibri"/>
                <w:sz w:val="20"/>
                <w:szCs w:val="20"/>
              </w:rPr>
            </w:pPr>
            <w:r w:rsidRPr="00115122">
              <w:t>4585</w:t>
            </w:r>
          </w:p>
        </w:tc>
        <w:tc>
          <w:tcPr>
            <w:tcW w:w="2121" w:type="pct"/>
          </w:tcPr>
          <w:p w14:paraId="08550DD7" w14:textId="6A27BBA2"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Alliance Charter Academy</w:t>
            </w:r>
          </w:p>
        </w:tc>
        <w:tc>
          <w:tcPr>
            <w:tcW w:w="400" w:type="pct"/>
          </w:tcPr>
          <w:p w14:paraId="385D82DA" w14:textId="11561982"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No</w:t>
            </w:r>
          </w:p>
        </w:tc>
        <w:tc>
          <w:tcPr>
            <w:tcW w:w="440" w:type="pct"/>
          </w:tcPr>
          <w:p w14:paraId="364C949E" w14:textId="2F1D5A08"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1928</w:t>
            </w:r>
          </w:p>
        </w:tc>
        <w:tc>
          <w:tcPr>
            <w:tcW w:w="1480" w:type="pct"/>
          </w:tcPr>
          <w:p w14:paraId="37A8D93E" w14:textId="1413BB87"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Oregon City SD 62</w:t>
            </w:r>
          </w:p>
        </w:tc>
      </w:tr>
      <w:tr w:rsidR="00EA1691" w:rsidRPr="007C60EC" w14:paraId="22C3F126" w14:textId="63A30340"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2B6C542F" w14:textId="32D58A8B" w:rsidR="006B5541" w:rsidRDefault="006B5541" w:rsidP="006B5541">
            <w:pPr>
              <w:spacing w:after="0"/>
              <w:rPr>
                <w:rFonts w:ascii="Calibri" w:hAnsi="Calibri" w:cs="Calibri"/>
                <w:sz w:val="20"/>
                <w:szCs w:val="20"/>
              </w:rPr>
            </w:pPr>
            <w:r w:rsidRPr="00115122">
              <w:t>17</w:t>
            </w:r>
          </w:p>
        </w:tc>
        <w:tc>
          <w:tcPr>
            <w:tcW w:w="2121" w:type="pct"/>
          </w:tcPr>
          <w:p w14:paraId="75E6652A" w14:textId="788DB4C3"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Alsea Charter School</w:t>
            </w:r>
          </w:p>
        </w:tc>
        <w:tc>
          <w:tcPr>
            <w:tcW w:w="400" w:type="pct"/>
          </w:tcPr>
          <w:p w14:paraId="03927B44" w14:textId="6F5C92D9"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No</w:t>
            </w:r>
          </w:p>
        </w:tc>
        <w:tc>
          <w:tcPr>
            <w:tcW w:w="440" w:type="pct"/>
          </w:tcPr>
          <w:p w14:paraId="7B674DB7" w14:textId="4D7A9255"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1899</w:t>
            </w:r>
          </w:p>
        </w:tc>
        <w:tc>
          <w:tcPr>
            <w:tcW w:w="1480" w:type="pct"/>
          </w:tcPr>
          <w:p w14:paraId="7FC0A562" w14:textId="724C9853"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Alsea SD 7J</w:t>
            </w:r>
          </w:p>
        </w:tc>
      </w:tr>
      <w:tr w:rsidR="00E959FA" w:rsidRPr="007C60EC" w14:paraId="2AD5EE51" w14:textId="77777777" w:rsidTr="007D5B21">
        <w:tc>
          <w:tcPr>
            <w:cnfStyle w:val="001000000000" w:firstRow="0" w:lastRow="0" w:firstColumn="1" w:lastColumn="0" w:oddVBand="0" w:evenVBand="0" w:oddHBand="0" w:evenHBand="0" w:firstRowFirstColumn="0" w:firstRowLastColumn="0" w:lastRowFirstColumn="0" w:lastRowLastColumn="0"/>
            <w:tcW w:w="559" w:type="pct"/>
          </w:tcPr>
          <w:p w14:paraId="3637F371" w14:textId="168A36CD" w:rsidR="00E959FA" w:rsidRPr="00E959FA" w:rsidRDefault="00E959FA" w:rsidP="00E959FA">
            <w:pPr>
              <w:spacing w:after="0"/>
              <w:rPr>
                <w:highlight w:val="yellow"/>
              </w:rPr>
            </w:pPr>
            <w:r w:rsidRPr="00E959FA">
              <w:rPr>
                <w:highlight w:val="yellow"/>
              </w:rPr>
              <w:t>5911</w:t>
            </w:r>
          </w:p>
        </w:tc>
        <w:tc>
          <w:tcPr>
            <w:tcW w:w="2121" w:type="pct"/>
          </w:tcPr>
          <w:p w14:paraId="1B82F5F8" w14:textId="71FCF782" w:rsidR="00E959FA" w:rsidRPr="00E959FA" w:rsidRDefault="00E959FA" w:rsidP="00E959FA">
            <w:pPr>
              <w:spacing w:after="0"/>
              <w:jc w:val="left"/>
              <w:cnfStyle w:val="000000000000" w:firstRow="0" w:lastRow="0" w:firstColumn="0" w:lastColumn="0" w:oddVBand="0" w:evenVBand="0" w:oddHBand="0" w:evenHBand="0" w:firstRowFirstColumn="0" w:firstRowLastColumn="0" w:lastRowFirstColumn="0" w:lastRowLastColumn="0"/>
              <w:rPr>
                <w:highlight w:val="yellow"/>
              </w:rPr>
            </w:pPr>
            <w:r w:rsidRPr="00E959FA">
              <w:rPr>
                <w:highlight w:val="yellow"/>
              </w:rPr>
              <w:t>Applegate Valley Virtual Charter</w:t>
            </w:r>
            <w:r>
              <w:rPr>
                <w:highlight w:val="yellow"/>
              </w:rPr>
              <w:t xml:space="preserve"> (new)</w:t>
            </w:r>
          </w:p>
        </w:tc>
        <w:tc>
          <w:tcPr>
            <w:tcW w:w="400" w:type="pct"/>
          </w:tcPr>
          <w:p w14:paraId="0A22DC40" w14:textId="42684F48" w:rsidR="00E959FA" w:rsidRPr="00E959FA" w:rsidRDefault="00E959FA" w:rsidP="00E959FA">
            <w:pPr>
              <w:spacing w:after="0"/>
              <w:cnfStyle w:val="000000000000" w:firstRow="0" w:lastRow="0" w:firstColumn="0" w:lastColumn="0" w:oddVBand="0" w:evenVBand="0" w:oddHBand="0" w:evenHBand="0" w:firstRowFirstColumn="0" w:firstRowLastColumn="0" w:lastRowFirstColumn="0" w:lastRowLastColumn="0"/>
              <w:rPr>
                <w:highlight w:val="yellow"/>
              </w:rPr>
            </w:pPr>
            <w:r w:rsidRPr="00E959FA">
              <w:rPr>
                <w:highlight w:val="yellow"/>
              </w:rPr>
              <w:t>Yes</w:t>
            </w:r>
          </w:p>
        </w:tc>
        <w:tc>
          <w:tcPr>
            <w:tcW w:w="440" w:type="pct"/>
          </w:tcPr>
          <w:p w14:paraId="76683CB8" w14:textId="75DB59E7" w:rsidR="00E959FA" w:rsidRPr="00E959FA" w:rsidRDefault="00E959FA" w:rsidP="00E959FA">
            <w:pPr>
              <w:spacing w:after="0"/>
              <w:cnfStyle w:val="000000000000" w:firstRow="0" w:lastRow="0" w:firstColumn="0" w:lastColumn="0" w:oddVBand="0" w:evenVBand="0" w:oddHBand="0" w:evenHBand="0" w:firstRowFirstColumn="0" w:firstRowLastColumn="0" w:lastRowFirstColumn="0" w:lastRowLastColumn="0"/>
              <w:rPr>
                <w:highlight w:val="yellow"/>
              </w:rPr>
            </w:pPr>
            <w:r w:rsidRPr="00E959FA">
              <w:rPr>
                <w:highlight w:val="yellow"/>
              </w:rPr>
              <w:t>2055</w:t>
            </w:r>
          </w:p>
        </w:tc>
        <w:tc>
          <w:tcPr>
            <w:tcW w:w="1480" w:type="pct"/>
          </w:tcPr>
          <w:p w14:paraId="17EE44E6" w14:textId="7B14D8AB" w:rsidR="00E959FA" w:rsidRPr="00E959FA" w:rsidRDefault="00E959FA" w:rsidP="00E959FA">
            <w:pPr>
              <w:spacing w:after="0"/>
              <w:jc w:val="left"/>
              <w:cnfStyle w:val="000000000000" w:firstRow="0" w:lastRow="0" w:firstColumn="0" w:lastColumn="0" w:oddVBand="0" w:evenVBand="0" w:oddHBand="0" w:evenHBand="0" w:firstRowFirstColumn="0" w:firstRowLastColumn="0" w:lastRowFirstColumn="0" w:lastRowLastColumn="0"/>
              <w:rPr>
                <w:highlight w:val="yellow"/>
              </w:rPr>
            </w:pPr>
            <w:r w:rsidRPr="00E959FA">
              <w:rPr>
                <w:highlight w:val="yellow"/>
              </w:rPr>
              <w:t>Three Rivers/Josephine County SD</w:t>
            </w:r>
          </w:p>
        </w:tc>
      </w:tr>
      <w:tr w:rsidR="00EA1691" w:rsidRPr="007C60EC" w14:paraId="4C7C0B49" w14:textId="1C959977"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52070011" w14:textId="692041BC" w:rsidR="006B5541" w:rsidRDefault="006B5541" w:rsidP="006B5541">
            <w:pPr>
              <w:spacing w:after="0"/>
              <w:rPr>
                <w:rFonts w:ascii="Calibri" w:hAnsi="Calibri" w:cs="Calibri"/>
                <w:sz w:val="20"/>
                <w:szCs w:val="20"/>
              </w:rPr>
            </w:pPr>
            <w:r w:rsidRPr="00115122">
              <w:t>705</w:t>
            </w:r>
          </w:p>
        </w:tc>
        <w:tc>
          <w:tcPr>
            <w:tcW w:w="2121" w:type="pct"/>
          </w:tcPr>
          <w:p w14:paraId="719A6E08" w14:textId="6EBF073D"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Annex Charter School</w:t>
            </w:r>
          </w:p>
        </w:tc>
        <w:tc>
          <w:tcPr>
            <w:tcW w:w="400" w:type="pct"/>
          </w:tcPr>
          <w:p w14:paraId="105E99C4" w14:textId="3185A420"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No</w:t>
            </w:r>
          </w:p>
        </w:tc>
        <w:tc>
          <w:tcPr>
            <w:tcW w:w="440" w:type="pct"/>
          </w:tcPr>
          <w:p w14:paraId="144896F2" w14:textId="6EF627EE"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2111</w:t>
            </w:r>
          </w:p>
        </w:tc>
        <w:tc>
          <w:tcPr>
            <w:tcW w:w="1480" w:type="pct"/>
          </w:tcPr>
          <w:p w14:paraId="322D1D42" w14:textId="7466BA29"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Annex SD 29</w:t>
            </w:r>
          </w:p>
        </w:tc>
      </w:tr>
      <w:tr w:rsidR="00EA1691" w:rsidRPr="007C60EC" w14:paraId="546DA256" w14:textId="07C83B35" w:rsidTr="007D5B21">
        <w:tc>
          <w:tcPr>
            <w:cnfStyle w:val="001000000000" w:firstRow="0" w:lastRow="0" w:firstColumn="1" w:lastColumn="0" w:oddVBand="0" w:evenVBand="0" w:oddHBand="0" w:evenHBand="0" w:firstRowFirstColumn="0" w:firstRowLastColumn="0" w:lastRowFirstColumn="0" w:lastRowLastColumn="0"/>
            <w:tcW w:w="559" w:type="pct"/>
          </w:tcPr>
          <w:p w14:paraId="4DC9DC64" w14:textId="4B35038D" w:rsidR="006B5541" w:rsidRDefault="006B5541" w:rsidP="006B5541">
            <w:pPr>
              <w:spacing w:after="0"/>
              <w:rPr>
                <w:rFonts w:ascii="Calibri" w:hAnsi="Calibri" w:cs="Calibri"/>
                <w:sz w:val="20"/>
                <w:szCs w:val="20"/>
              </w:rPr>
            </w:pPr>
            <w:r w:rsidRPr="00115122">
              <w:t>4805</w:t>
            </w:r>
          </w:p>
        </w:tc>
        <w:tc>
          <w:tcPr>
            <w:tcW w:w="2121" w:type="pct"/>
          </w:tcPr>
          <w:p w14:paraId="5418BF3E" w14:textId="7031CDF4"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Arco Iris Spanish Immersion School</w:t>
            </w:r>
          </w:p>
        </w:tc>
        <w:tc>
          <w:tcPr>
            <w:tcW w:w="400" w:type="pct"/>
          </w:tcPr>
          <w:p w14:paraId="1039D12E" w14:textId="41B700ED"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No</w:t>
            </w:r>
          </w:p>
        </w:tc>
        <w:tc>
          <w:tcPr>
            <w:tcW w:w="440" w:type="pct"/>
          </w:tcPr>
          <w:p w14:paraId="31A6C855" w14:textId="24AB6488"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2243</w:t>
            </w:r>
          </w:p>
        </w:tc>
        <w:tc>
          <w:tcPr>
            <w:tcW w:w="1480" w:type="pct"/>
          </w:tcPr>
          <w:p w14:paraId="279405A5" w14:textId="5E3C867A"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Beaverton SD 48J</w:t>
            </w:r>
          </w:p>
        </w:tc>
      </w:tr>
      <w:tr w:rsidR="00EA1691" w:rsidRPr="007C60EC" w14:paraId="1F09516A" w14:textId="74A956EA"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0CF99DE7" w14:textId="3DF52322" w:rsidR="006B5541" w:rsidRDefault="006B5541" w:rsidP="006B5541">
            <w:pPr>
              <w:spacing w:after="0"/>
              <w:rPr>
                <w:rFonts w:ascii="Calibri" w:hAnsi="Calibri" w:cs="Calibri"/>
                <w:sz w:val="20"/>
                <w:szCs w:val="20"/>
              </w:rPr>
            </w:pPr>
            <w:r w:rsidRPr="00115122">
              <w:t>323</w:t>
            </w:r>
          </w:p>
        </w:tc>
        <w:tc>
          <w:tcPr>
            <w:tcW w:w="2121" w:type="pct"/>
          </w:tcPr>
          <w:p w14:paraId="5F2B6688" w14:textId="55452BF5"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Arlington Community Charter School</w:t>
            </w:r>
          </w:p>
        </w:tc>
        <w:tc>
          <w:tcPr>
            <w:tcW w:w="400" w:type="pct"/>
          </w:tcPr>
          <w:p w14:paraId="35D04FF9" w14:textId="59B44247"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No</w:t>
            </w:r>
          </w:p>
        </w:tc>
        <w:tc>
          <w:tcPr>
            <w:tcW w:w="440" w:type="pct"/>
          </w:tcPr>
          <w:p w14:paraId="1492532F" w14:textId="735F71B6"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2005</w:t>
            </w:r>
          </w:p>
        </w:tc>
        <w:tc>
          <w:tcPr>
            <w:tcW w:w="1480" w:type="pct"/>
          </w:tcPr>
          <w:p w14:paraId="1F785641" w14:textId="2F9A3DBE"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Arlington SD 3</w:t>
            </w:r>
          </w:p>
        </w:tc>
      </w:tr>
      <w:tr w:rsidR="00EA1691" w:rsidRPr="007C60EC" w14:paraId="6D0007EE" w14:textId="6691D035" w:rsidTr="007D5B21">
        <w:tc>
          <w:tcPr>
            <w:cnfStyle w:val="001000000000" w:firstRow="0" w:lastRow="0" w:firstColumn="1" w:lastColumn="0" w:oddVBand="0" w:evenVBand="0" w:oddHBand="0" w:evenHBand="0" w:firstRowFirstColumn="0" w:firstRowLastColumn="0" w:lastRowFirstColumn="0" w:lastRowLastColumn="0"/>
            <w:tcW w:w="559" w:type="pct"/>
          </w:tcPr>
          <w:p w14:paraId="43851976" w14:textId="5A7D419D" w:rsidR="006B5541" w:rsidRDefault="006B5541" w:rsidP="006B5541">
            <w:pPr>
              <w:spacing w:after="0"/>
              <w:rPr>
                <w:rFonts w:ascii="Calibri" w:hAnsi="Calibri" w:cs="Calibri"/>
                <w:sz w:val="20"/>
                <w:szCs w:val="20"/>
              </w:rPr>
            </w:pPr>
            <w:r w:rsidRPr="00115122">
              <w:t>3247</w:t>
            </w:r>
          </w:p>
        </w:tc>
        <w:tc>
          <w:tcPr>
            <w:tcW w:w="2121" w:type="pct"/>
          </w:tcPr>
          <w:p w14:paraId="642EA86B" w14:textId="66725893"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Armadillo Technical Institute</w:t>
            </w:r>
          </w:p>
        </w:tc>
        <w:tc>
          <w:tcPr>
            <w:tcW w:w="400" w:type="pct"/>
          </w:tcPr>
          <w:p w14:paraId="67D95C06" w14:textId="4BBCE23B"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No</w:t>
            </w:r>
          </w:p>
        </w:tc>
        <w:tc>
          <w:tcPr>
            <w:tcW w:w="440" w:type="pct"/>
          </w:tcPr>
          <w:p w14:paraId="7BBD379B" w14:textId="283FE1AE"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2039</w:t>
            </w:r>
          </w:p>
        </w:tc>
        <w:tc>
          <w:tcPr>
            <w:tcW w:w="1480" w:type="pct"/>
          </w:tcPr>
          <w:p w14:paraId="02ED5DDF" w14:textId="35C1876F"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Phoenix-Talent SD 4</w:t>
            </w:r>
          </w:p>
        </w:tc>
      </w:tr>
      <w:tr w:rsidR="00EA1691" w:rsidRPr="007C60EC" w14:paraId="68CF303B" w14:textId="6736D49A"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353D275A" w14:textId="230E9099" w:rsidR="006B5541" w:rsidRDefault="006B5541" w:rsidP="006B5541">
            <w:pPr>
              <w:spacing w:after="0"/>
              <w:rPr>
                <w:rFonts w:ascii="Calibri" w:hAnsi="Calibri" w:cs="Calibri"/>
                <w:sz w:val="20"/>
                <w:szCs w:val="20"/>
              </w:rPr>
            </w:pPr>
            <w:r w:rsidRPr="00115122">
              <w:t>3580</w:t>
            </w:r>
          </w:p>
        </w:tc>
        <w:tc>
          <w:tcPr>
            <w:tcW w:w="2121" w:type="pct"/>
          </w:tcPr>
          <w:p w14:paraId="061B8522" w14:textId="78B6B1D5"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Arthur Academy</w:t>
            </w:r>
          </w:p>
        </w:tc>
        <w:tc>
          <w:tcPr>
            <w:tcW w:w="400" w:type="pct"/>
          </w:tcPr>
          <w:p w14:paraId="2420DF73" w14:textId="13D13045"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No</w:t>
            </w:r>
          </w:p>
        </w:tc>
        <w:tc>
          <w:tcPr>
            <w:tcW w:w="440" w:type="pct"/>
          </w:tcPr>
          <w:p w14:paraId="38D1A29E" w14:textId="5B3577B2"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2187</w:t>
            </w:r>
          </w:p>
        </w:tc>
        <w:tc>
          <w:tcPr>
            <w:tcW w:w="1480" w:type="pct"/>
          </w:tcPr>
          <w:p w14:paraId="3D8718AD" w14:textId="2D3DBD15"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David Douglas SD 40</w:t>
            </w:r>
          </w:p>
        </w:tc>
      </w:tr>
      <w:tr w:rsidR="00EA1691" w:rsidRPr="007C60EC" w14:paraId="39AF9042" w14:textId="02CA7194" w:rsidTr="007D5B21">
        <w:tc>
          <w:tcPr>
            <w:cnfStyle w:val="001000000000" w:firstRow="0" w:lastRow="0" w:firstColumn="1" w:lastColumn="0" w:oddVBand="0" w:evenVBand="0" w:oddHBand="0" w:evenHBand="0" w:firstRowFirstColumn="0" w:firstRowLastColumn="0" w:lastRowFirstColumn="0" w:lastRowLastColumn="0"/>
            <w:tcW w:w="559" w:type="pct"/>
          </w:tcPr>
          <w:p w14:paraId="6F7A4131" w14:textId="6D32509C" w:rsidR="006B5541" w:rsidRDefault="006B5541" w:rsidP="006B5541">
            <w:pPr>
              <w:spacing w:after="0"/>
              <w:rPr>
                <w:rFonts w:ascii="Calibri" w:hAnsi="Calibri" w:cs="Calibri"/>
                <w:sz w:val="20"/>
                <w:szCs w:val="20"/>
              </w:rPr>
            </w:pPr>
            <w:r w:rsidRPr="00115122">
              <w:t>4759</w:t>
            </w:r>
          </w:p>
        </w:tc>
        <w:tc>
          <w:tcPr>
            <w:tcW w:w="2121" w:type="pct"/>
          </w:tcPr>
          <w:p w14:paraId="4023D502" w14:textId="6A288D51"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Baker Early College</w:t>
            </w:r>
          </w:p>
        </w:tc>
        <w:tc>
          <w:tcPr>
            <w:tcW w:w="400" w:type="pct"/>
          </w:tcPr>
          <w:p w14:paraId="6E2C87E1" w14:textId="30C249D3"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No</w:t>
            </w:r>
          </w:p>
        </w:tc>
        <w:tc>
          <w:tcPr>
            <w:tcW w:w="440" w:type="pct"/>
          </w:tcPr>
          <w:p w14:paraId="2215D8A7" w14:textId="2896DE9F"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1894</w:t>
            </w:r>
          </w:p>
        </w:tc>
        <w:tc>
          <w:tcPr>
            <w:tcW w:w="1480" w:type="pct"/>
          </w:tcPr>
          <w:p w14:paraId="2B73EE3E" w14:textId="3EE751BA"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Baker SD 5J</w:t>
            </w:r>
          </w:p>
        </w:tc>
      </w:tr>
      <w:tr w:rsidR="00EA1691" w:rsidRPr="007C60EC" w14:paraId="1F9B80F5" w14:textId="19879233"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1F3E0859" w14:textId="1F338B86" w:rsidR="006B5541" w:rsidRDefault="006B5541" w:rsidP="006B5541">
            <w:pPr>
              <w:spacing w:after="0"/>
              <w:rPr>
                <w:rFonts w:ascii="Calibri" w:hAnsi="Calibri" w:cs="Calibri"/>
                <w:sz w:val="20"/>
                <w:szCs w:val="20"/>
              </w:rPr>
            </w:pPr>
            <w:r w:rsidRPr="00115122">
              <w:t>4728</w:t>
            </w:r>
          </w:p>
        </w:tc>
        <w:tc>
          <w:tcPr>
            <w:tcW w:w="2121" w:type="pct"/>
          </w:tcPr>
          <w:p w14:paraId="29D3060A" w14:textId="185D7D34"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Baker Web Academy</w:t>
            </w:r>
          </w:p>
        </w:tc>
        <w:tc>
          <w:tcPr>
            <w:tcW w:w="400" w:type="pct"/>
          </w:tcPr>
          <w:p w14:paraId="03AF6C68" w14:textId="5598E9EA"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Yes</w:t>
            </w:r>
          </w:p>
        </w:tc>
        <w:tc>
          <w:tcPr>
            <w:tcW w:w="440" w:type="pct"/>
          </w:tcPr>
          <w:p w14:paraId="21BBB0AB" w14:textId="71109B9B"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189</w:t>
            </w:r>
            <w:r w:rsidR="00477CB4">
              <w:t>4</w:t>
            </w:r>
          </w:p>
        </w:tc>
        <w:tc>
          <w:tcPr>
            <w:tcW w:w="1480" w:type="pct"/>
          </w:tcPr>
          <w:p w14:paraId="01007890" w14:textId="082EABF7"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Baker SD 5J</w:t>
            </w:r>
          </w:p>
        </w:tc>
      </w:tr>
      <w:tr w:rsidR="00EA1691" w:rsidRPr="007C60EC" w14:paraId="2BD92753" w14:textId="0A1DCB1D" w:rsidTr="007D5B21">
        <w:tc>
          <w:tcPr>
            <w:cnfStyle w:val="001000000000" w:firstRow="0" w:lastRow="0" w:firstColumn="1" w:lastColumn="0" w:oddVBand="0" w:evenVBand="0" w:oddHBand="0" w:evenHBand="0" w:firstRowFirstColumn="0" w:firstRowLastColumn="0" w:lastRowFirstColumn="0" w:lastRowLastColumn="0"/>
            <w:tcW w:w="559" w:type="pct"/>
          </w:tcPr>
          <w:p w14:paraId="2BAEE9E2" w14:textId="535C9EFC" w:rsidR="006B5541" w:rsidRDefault="006B5541" w:rsidP="006B5541">
            <w:pPr>
              <w:spacing w:after="0"/>
              <w:rPr>
                <w:rFonts w:ascii="Calibri" w:hAnsi="Calibri" w:cs="Calibri"/>
                <w:sz w:val="20"/>
                <w:szCs w:val="20"/>
              </w:rPr>
            </w:pPr>
            <w:r w:rsidRPr="00115122">
              <w:t>5309</w:t>
            </w:r>
          </w:p>
        </w:tc>
        <w:tc>
          <w:tcPr>
            <w:tcW w:w="2121" w:type="pct"/>
          </w:tcPr>
          <w:p w14:paraId="704F4363" w14:textId="38559124"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Bend International School</w:t>
            </w:r>
          </w:p>
        </w:tc>
        <w:tc>
          <w:tcPr>
            <w:tcW w:w="400" w:type="pct"/>
          </w:tcPr>
          <w:p w14:paraId="21383755" w14:textId="45ADEDB7"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No</w:t>
            </w:r>
          </w:p>
        </w:tc>
        <w:tc>
          <w:tcPr>
            <w:tcW w:w="440" w:type="pct"/>
          </w:tcPr>
          <w:p w14:paraId="0A1303B1" w14:textId="3C8564F1"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1976</w:t>
            </w:r>
          </w:p>
        </w:tc>
        <w:tc>
          <w:tcPr>
            <w:tcW w:w="1480" w:type="pct"/>
          </w:tcPr>
          <w:p w14:paraId="3405BDC0" w14:textId="647E34C2"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Bend-LaPine Administrative SD 1</w:t>
            </w:r>
          </w:p>
        </w:tc>
      </w:tr>
      <w:tr w:rsidR="00EA1691" w:rsidRPr="007C60EC" w14:paraId="082BAF85" w14:textId="5B4D4627"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44C66675" w14:textId="1731A769" w:rsidR="006B5541" w:rsidRDefault="006B5541" w:rsidP="006B5541">
            <w:pPr>
              <w:spacing w:after="0"/>
              <w:rPr>
                <w:rFonts w:ascii="Calibri" w:hAnsi="Calibri" w:cs="Calibri"/>
                <w:sz w:val="20"/>
                <w:szCs w:val="20"/>
              </w:rPr>
            </w:pPr>
            <w:r w:rsidRPr="00115122">
              <w:t>784</w:t>
            </w:r>
          </w:p>
        </w:tc>
        <w:tc>
          <w:tcPr>
            <w:tcW w:w="2121" w:type="pct"/>
          </w:tcPr>
          <w:p w14:paraId="0A555F0A" w14:textId="288705E7"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Bethany Charter School</w:t>
            </w:r>
          </w:p>
        </w:tc>
        <w:tc>
          <w:tcPr>
            <w:tcW w:w="400" w:type="pct"/>
          </w:tcPr>
          <w:p w14:paraId="5D95DB9A" w14:textId="5EFA42D6"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No</w:t>
            </w:r>
          </w:p>
        </w:tc>
        <w:tc>
          <w:tcPr>
            <w:tcW w:w="440" w:type="pct"/>
          </w:tcPr>
          <w:p w14:paraId="79F094DE" w14:textId="41E2F65E"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2138</w:t>
            </w:r>
          </w:p>
        </w:tc>
        <w:tc>
          <w:tcPr>
            <w:tcW w:w="1480" w:type="pct"/>
          </w:tcPr>
          <w:p w14:paraId="3E892EBB" w14:textId="3B1239D5"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Silver Falls SD 4J</w:t>
            </w:r>
          </w:p>
        </w:tc>
      </w:tr>
      <w:tr w:rsidR="00EA1691" w:rsidRPr="007C60EC" w14:paraId="6C26184D" w14:textId="2FD294F3" w:rsidTr="007D5B21">
        <w:tc>
          <w:tcPr>
            <w:cnfStyle w:val="001000000000" w:firstRow="0" w:lastRow="0" w:firstColumn="1" w:lastColumn="0" w:oddVBand="0" w:evenVBand="0" w:oddHBand="0" w:evenHBand="0" w:firstRowFirstColumn="0" w:firstRowLastColumn="0" w:lastRowFirstColumn="0" w:lastRowLastColumn="0"/>
            <w:tcW w:w="559" w:type="pct"/>
          </w:tcPr>
          <w:p w14:paraId="0EF92D3A" w14:textId="7B8D4CED" w:rsidR="006B5541" w:rsidRDefault="006B5541" w:rsidP="006B5541">
            <w:pPr>
              <w:spacing w:after="0"/>
              <w:rPr>
                <w:rFonts w:ascii="Calibri" w:hAnsi="Calibri" w:cs="Calibri"/>
                <w:color w:val="000000"/>
                <w:sz w:val="20"/>
                <w:szCs w:val="20"/>
              </w:rPr>
            </w:pPr>
            <w:r w:rsidRPr="00115122">
              <w:t>5349</w:t>
            </w:r>
          </w:p>
        </w:tc>
        <w:tc>
          <w:tcPr>
            <w:tcW w:w="2121" w:type="pct"/>
          </w:tcPr>
          <w:p w14:paraId="0848CE7C" w14:textId="36C47711"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0"/>
                <w:szCs w:val="20"/>
              </w:rPr>
            </w:pPr>
            <w:r w:rsidRPr="00115122">
              <w:t>Bridge Charter Academy</w:t>
            </w:r>
          </w:p>
        </w:tc>
        <w:tc>
          <w:tcPr>
            <w:tcW w:w="400" w:type="pct"/>
          </w:tcPr>
          <w:p w14:paraId="50DA6461" w14:textId="2A188658"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0"/>
                <w:szCs w:val="20"/>
              </w:rPr>
            </w:pPr>
            <w:r w:rsidRPr="00115122">
              <w:t>No</w:t>
            </w:r>
          </w:p>
        </w:tc>
        <w:tc>
          <w:tcPr>
            <w:tcW w:w="440" w:type="pct"/>
          </w:tcPr>
          <w:p w14:paraId="1EBE1638" w14:textId="09E6962B"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0"/>
                <w:szCs w:val="20"/>
              </w:rPr>
            </w:pPr>
            <w:r w:rsidRPr="00115122">
              <w:t>2092</w:t>
            </w:r>
          </w:p>
        </w:tc>
        <w:tc>
          <w:tcPr>
            <w:tcW w:w="1480" w:type="pct"/>
          </w:tcPr>
          <w:p w14:paraId="3CA90006" w14:textId="6E1BABF0"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0"/>
                <w:szCs w:val="20"/>
              </w:rPr>
            </w:pPr>
            <w:r w:rsidRPr="00115122">
              <w:t>Lowell SD 71</w:t>
            </w:r>
          </w:p>
        </w:tc>
      </w:tr>
      <w:tr w:rsidR="00EA1691" w:rsidRPr="007C60EC" w14:paraId="197B6343" w14:textId="3A72C68A"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0C7F3717" w14:textId="320CDF9A" w:rsidR="006B5541" w:rsidRDefault="006B5541" w:rsidP="006B5541">
            <w:pPr>
              <w:spacing w:after="0"/>
              <w:rPr>
                <w:rFonts w:ascii="Calibri" w:hAnsi="Calibri" w:cs="Calibri"/>
                <w:sz w:val="20"/>
                <w:szCs w:val="20"/>
              </w:rPr>
            </w:pPr>
            <w:r w:rsidRPr="00115122">
              <w:t>3347</w:t>
            </w:r>
          </w:p>
        </w:tc>
        <w:tc>
          <w:tcPr>
            <w:tcW w:w="2121" w:type="pct"/>
          </w:tcPr>
          <w:p w14:paraId="07711D3D" w14:textId="7946CAA5"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Burnt River School</w:t>
            </w:r>
          </w:p>
        </w:tc>
        <w:tc>
          <w:tcPr>
            <w:tcW w:w="400" w:type="pct"/>
          </w:tcPr>
          <w:p w14:paraId="56D099A5" w14:textId="2BD9261C"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No</w:t>
            </w:r>
          </w:p>
        </w:tc>
        <w:tc>
          <w:tcPr>
            <w:tcW w:w="440" w:type="pct"/>
          </w:tcPr>
          <w:p w14:paraId="7A68E0AB" w14:textId="4497D7EA"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1896</w:t>
            </w:r>
          </w:p>
        </w:tc>
        <w:tc>
          <w:tcPr>
            <w:tcW w:w="1480" w:type="pct"/>
          </w:tcPr>
          <w:p w14:paraId="6037663C" w14:textId="1042FA63"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Burnt River SD 30J</w:t>
            </w:r>
          </w:p>
        </w:tc>
      </w:tr>
      <w:tr w:rsidR="00EA1691" w:rsidRPr="007C60EC" w14:paraId="76DD6DE1" w14:textId="4859FE4A" w:rsidTr="007D5B21">
        <w:tc>
          <w:tcPr>
            <w:cnfStyle w:val="001000000000" w:firstRow="0" w:lastRow="0" w:firstColumn="1" w:lastColumn="0" w:oddVBand="0" w:evenVBand="0" w:oddHBand="0" w:evenHBand="0" w:firstRowFirstColumn="0" w:firstRowLastColumn="0" w:lastRowFirstColumn="0" w:lastRowLastColumn="0"/>
            <w:tcW w:w="559" w:type="pct"/>
          </w:tcPr>
          <w:p w14:paraId="2D9BBA5D" w14:textId="47970FFB" w:rsidR="006B5541" w:rsidRDefault="006B5541" w:rsidP="006B5541">
            <w:pPr>
              <w:spacing w:after="0"/>
              <w:rPr>
                <w:rFonts w:ascii="Calibri" w:hAnsi="Calibri" w:cs="Calibri"/>
                <w:sz w:val="20"/>
                <w:szCs w:val="20"/>
              </w:rPr>
            </w:pPr>
            <w:r w:rsidRPr="00115122">
              <w:t>406</w:t>
            </w:r>
          </w:p>
        </w:tc>
        <w:tc>
          <w:tcPr>
            <w:tcW w:w="2121" w:type="pct"/>
          </w:tcPr>
          <w:p w14:paraId="4A493E07" w14:textId="67E5AC66"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Butte Falls Charter School</w:t>
            </w:r>
          </w:p>
        </w:tc>
        <w:tc>
          <w:tcPr>
            <w:tcW w:w="400" w:type="pct"/>
          </w:tcPr>
          <w:p w14:paraId="5F88397F" w14:textId="7113BE36"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No</w:t>
            </w:r>
          </w:p>
        </w:tc>
        <w:tc>
          <w:tcPr>
            <w:tcW w:w="440" w:type="pct"/>
          </w:tcPr>
          <w:p w14:paraId="5CD00AF3" w14:textId="1D7512CF"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2046</w:t>
            </w:r>
          </w:p>
        </w:tc>
        <w:tc>
          <w:tcPr>
            <w:tcW w:w="1480" w:type="pct"/>
          </w:tcPr>
          <w:p w14:paraId="3F7D2557" w14:textId="2F5F45F9"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Butte Falls SD 91</w:t>
            </w:r>
          </w:p>
        </w:tc>
      </w:tr>
      <w:tr w:rsidR="00EA1691" w:rsidRPr="007C60EC" w14:paraId="53EEED4F" w14:textId="3F0E46E2"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27CD3AB0" w14:textId="7006D2E4" w:rsidR="006B5541" w:rsidRDefault="006B5541" w:rsidP="006B5541">
            <w:pPr>
              <w:spacing w:after="0"/>
              <w:rPr>
                <w:rFonts w:ascii="Calibri" w:hAnsi="Calibri" w:cs="Calibri"/>
                <w:sz w:val="20"/>
                <w:szCs w:val="20"/>
              </w:rPr>
            </w:pPr>
            <w:r w:rsidRPr="00115122">
              <w:t>3400</w:t>
            </w:r>
          </w:p>
        </w:tc>
        <w:tc>
          <w:tcPr>
            <w:tcW w:w="2121" w:type="pct"/>
          </w:tcPr>
          <w:p w14:paraId="075145C9" w14:textId="28B53D1F"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Camas Valley School</w:t>
            </w:r>
          </w:p>
        </w:tc>
        <w:tc>
          <w:tcPr>
            <w:tcW w:w="400" w:type="pct"/>
          </w:tcPr>
          <w:p w14:paraId="4E4D6E70" w14:textId="4BF684CF"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No</w:t>
            </w:r>
          </w:p>
        </w:tc>
        <w:tc>
          <w:tcPr>
            <w:tcW w:w="440" w:type="pct"/>
          </w:tcPr>
          <w:p w14:paraId="3CBF90EB" w14:textId="4B51DC07"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1995</w:t>
            </w:r>
          </w:p>
        </w:tc>
        <w:tc>
          <w:tcPr>
            <w:tcW w:w="1480" w:type="pct"/>
          </w:tcPr>
          <w:p w14:paraId="21C2227F" w14:textId="1E72E8CA"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Camas Valley SD 21J</w:t>
            </w:r>
          </w:p>
        </w:tc>
      </w:tr>
      <w:tr w:rsidR="00EA1691" w:rsidRPr="007C60EC" w14:paraId="414CEFA5" w14:textId="2FB2262C" w:rsidTr="007D5B21">
        <w:tc>
          <w:tcPr>
            <w:cnfStyle w:val="001000000000" w:firstRow="0" w:lastRow="0" w:firstColumn="1" w:lastColumn="0" w:oddVBand="0" w:evenVBand="0" w:oddHBand="0" w:evenHBand="0" w:firstRowFirstColumn="0" w:firstRowLastColumn="0" w:lastRowFirstColumn="0" w:lastRowLastColumn="0"/>
            <w:tcW w:w="559" w:type="pct"/>
          </w:tcPr>
          <w:p w14:paraId="1012DFDF" w14:textId="30A9C321" w:rsidR="006B5541" w:rsidRDefault="006B5541" w:rsidP="006B5541">
            <w:pPr>
              <w:spacing w:after="0"/>
              <w:rPr>
                <w:rFonts w:ascii="Calibri" w:hAnsi="Calibri" w:cs="Calibri"/>
                <w:sz w:val="20"/>
                <w:szCs w:val="20"/>
              </w:rPr>
            </w:pPr>
            <w:r w:rsidRPr="00115122">
              <w:t>5385</w:t>
            </w:r>
          </w:p>
        </w:tc>
        <w:tc>
          <w:tcPr>
            <w:tcW w:w="2121" w:type="pct"/>
          </w:tcPr>
          <w:p w14:paraId="3F231E44" w14:textId="01B5E8D6"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t>The Cannon Beach Academy</w:t>
            </w:r>
          </w:p>
        </w:tc>
        <w:tc>
          <w:tcPr>
            <w:tcW w:w="400" w:type="pct"/>
          </w:tcPr>
          <w:p w14:paraId="11FDC433" w14:textId="5034D6E8"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No</w:t>
            </w:r>
          </w:p>
        </w:tc>
        <w:tc>
          <w:tcPr>
            <w:tcW w:w="440" w:type="pct"/>
          </w:tcPr>
          <w:p w14:paraId="2E2DC1C4" w14:textId="162561BE"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1935</w:t>
            </w:r>
          </w:p>
        </w:tc>
        <w:tc>
          <w:tcPr>
            <w:tcW w:w="1480" w:type="pct"/>
          </w:tcPr>
          <w:p w14:paraId="606F3D20" w14:textId="3323793C"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Seaside SD 10</w:t>
            </w:r>
          </w:p>
        </w:tc>
      </w:tr>
      <w:tr w:rsidR="00EA1691" w:rsidRPr="007C60EC" w14:paraId="5797C3E1" w14:textId="2688D7FB"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3F9257B8" w14:textId="4DC8BF6A" w:rsidR="006B5541" w:rsidRDefault="006B5541" w:rsidP="006B5541">
            <w:pPr>
              <w:spacing w:after="0"/>
              <w:rPr>
                <w:rFonts w:ascii="Calibri" w:hAnsi="Calibri" w:cs="Calibri"/>
                <w:sz w:val="20"/>
                <w:szCs w:val="20"/>
              </w:rPr>
            </w:pPr>
            <w:r w:rsidRPr="00115122">
              <w:t>4475</w:t>
            </w:r>
          </w:p>
        </w:tc>
        <w:tc>
          <w:tcPr>
            <w:tcW w:w="2121" w:type="pct"/>
          </w:tcPr>
          <w:p w14:paraId="6C3C1252" w14:textId="7FA37B8E"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Cascade Heights Public Charter School</w:t>
            </w:r>
          </w:p>
        </w:tc>
        <w:tc>
          <w:tcPr>
            <w:tcW w:w="400" w:type="pct"/>
          </w:tcPr>
          <w:p w14:paraId="2FA9EF0D" w14:textId="3DC7ECC0"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No</w:t>
            </w:r>
          </w:p>
        </w:tc>
        <w:tc>
          <w:tcPr>
            <w:tcW w:w="440" w:type="pct"/>
          </w:tcPr>
          <w:p w14:paraId="41D548C0" w14:textId="39D24676"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1924</w:t>
            </w:r>
          </w:p>
        </w:tc>
        <w:tc>
          <w:tcPr>
            <w:tcW w:w="1480" w:type="pct"/>
          </w:tcPr>
          <w:p w14:paraId="6AD28C7A" w14:textId="52E5E5FF"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North Clackamas SD 12</w:t>
            </w:r>
          </w:p>
        </w:tc>
      </w:tr>
      <w:tr w:rsidR="00EA1691" w:rsidRPr="007C60EC" w14:paraId="0705741F" w14:textId="2A640B6C" w:rsidTr="007D5B21">
        <w:tc>
          <w:tcPr>
            <w:cnfStyle w:val="001000000000" w:firstRow="0" w:lastRow="0" w:firstColumn="1" w:lastColumn="0" w:oddVBand="0" w:evenVBand="0" w:oddHBand="0" w:evenHBand="0" w:firstRowFirstColumn="0" w:firstRowLastColumn="0" w:lastRowFirstColumn="0" w:lastRowLastColumn="0"/>
            <w:tcW w:w="559" w:type="pct"/>
          </w:tcPr>
          <w:p w14:paraId="744284BF" w14:textId="3E3BA45F" w:rsidR="006B5541" w:rsidRDefault="006B5541" w:rsidP="006B5541">
            <w:pPr>
              <w:spacing w:after="0"/>
              <w:rPr>
                <w:rFonts w:ascii="Calibri" w:hAnsi="Calibri" w:cs="Calibri"/>
                <w:sz w:val="20"/>
                <w:szCs w:val="20"/>
              </w:rPr>
            </w:pPr>
            <w:r w:rsidRPr="00115122">
              <w:t>5440</w:t>
            </w:r>
          </w:p>
        </w:tc>
        <w:tc>
          <w:tcPr>
            <w:tcW w:w="2121" w:type="pct"/>
          </w:tcPr>
          <w:p w14:paraId="36EB96D0" w14:textId="3759F02F"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Cascade Virtual Academy</w:t>
            </w:r>
          </w:p>
        </w:tc>
        <w:tc>
          <w:tcPr>
            <w:tcW w:w="400" w:type="pct"/>
          </w:tcPr>
          <w:p w14:paraId="5071599C" w14:textId="105FFE70"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Yes</w:t>
            </w:r>
          </w:p>
        </w:tc>
        <w:tc>
          <w:tcPr>
            <w:tcW w:w="440" w:type="pct"/>
          </w:tcPr>
          <w:p w14:paraId="07E3C1BA" w14:textId="4DB0CD7A"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2249</w:t>
            </w:r>
          </w:p>
        </w:tc>
        <w:tc>
          <w:tcPr>
            <w:tcW w:w="1480" w:type="pct"/>
          </w:tcPr>
          <w:p w14:paraId="5B1705AD" w14:textId="12C7A368"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Mitchell SD 55</w:t>
            </w:r>
          </w:p>
        </w:tc>
      </w:tr>
      <w:tr w:rsidR="00EA1691" w:rsidRPr="007C60EC" w14:paraId="49065B52" w14:textId="1D4196B7"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77447278" w14:textId="64F32509" w:rsidR="006B5541" w:rsidRDefault="006B5541" w:rsidP="006B5541">
            <w:pPr>
              <w:spacing w:after="0"/>
              <w:rPr>
                <w:rFonts w:ascii="Calibri" w:hAnsi="Calibri" w:cs="Calibri"/>
                <w:sz w:val="20"/>
                <w:szCs w:val="20"/>
              </w:rPr>
            </w:pPr>
            <w:r w:rsidRPr="00115122">
              <w:t>3553</w:t>
            </w:r>
          </w:p>
        </w:tc>
        <w:tc>
          <w:tcPr>
            <w:tcW w:w="2121" w:type="pct"/>
          </w:tcPr>
          <w:p w14:paraId="17E8620D" w14:textId="6F7404C2"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Center for Advanced Learning</w:t>
            </w:r>
          </w:p>
        </w:tc>
        <w:tc>
          <w:tcPr>
            <w:tcW w:w="400" w:type="pct"/>
          </w:tcPr>
          <w:p w14:paraId="18C70D2D" w14:textId="50E775AB"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No</w:t>
            </w:r>
          </w:p>
        </w:tc>
        <w:tc>
          <w:tcPr>
            <w:tcW w:w="440" w:type="pct"/>
          </w:tcPr>
          <w:p w14:paraId="544F7525" w14:textId="5A9A103D"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2183</w:t>
            </w:r>
          </w:p>
        </w:tc>
        <w:tc>
          <w:tcPr>
            <w:tcW w:w="1480" w:type="pct"/>
          </w:tcPr>
          <w:p w14:paraId="783FAE4A" w14:textId="636DDC4F"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Gresham-Barlow SD 10J</w:t>
            </w:r>
          </w:p>
        </w:tc>
      </w:tr>
      <w:tr w:rsidR="00EA1691" w:rsidRPr="007C60EC" w14:paraId="1D66BE00" w14:textId="3E0E357C" w:rsidTr="007D5B21">
        <w:tc>
          <w:tcPr>
            <w:cnfStyle w:val="001000000000" w:firstRow="0" w:lastRow="0" w:firstColumn="1" w:lastColumn="0" w:oddVBand="0" w:evenVBand="0" w:oddHBand="0" w:evenHBand="0" w:firstRowFirstColumn="0" w:firstRowLastColumn="0" w:lastRowFirstColumn="0" w:lastRowLastColumn="0"/>
            <w:tcW w:w="559" w:type="pct"/>
          </w:tcPr>
          <w:p w14:paraId="13EA4763" w14:textId="70AA4BFD" w:rsidR="006B5541" w:rsidRDefault="006B5541" w:rsidP="006B5541">
            <w:pPr>
              <w:spacing w:after="0"/>
              <w:rPr>
                <w:rFonts w:ascii="Calibri" w:hAnsi="Calibri" w:cs="Calibri"/>
                <w:sz w:val="20"/>
                <w:szCs w:val="20"/>
              </w:rPr>
            </w:pPr>
            <w:r w:rsidRPr="00115122">
              <w:t>4395</w:t>
            </w:r>
          </w:p>
        </w:tc>
        <w:tc>
          <w:tcPr>
            <w:tcW w:w="2121" w:type="pct"/>
          </w:tcPr>
          <w:p w14:paraId="1DC15857" w14:textId="2CDC2C41"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Childs Way Charter School</w:t>
            </w:r>
          </w:p>
        </w:tc>
        <w:tc>
          <w:tcPr>
            <w:tcW w:w="400" w:type="pct"/>
          </w:tcPr>
          <w:p w14:paraId="70BF287E" w14:textId="159A7602"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No</w:t>
            </w:r>
          </w:p>
        </w:tc>
        <w:tc>
          <w:tcPr>
            <w:tcW w:w="440" w:type="pct"/>
          </w:tcPr>
          <w:p w14:paraId="51EFD0AE" w14:textId="39C3FD2D"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208</w:t>
            </w:r>
            <w:r w:rsidR="00576694">
              <w:t>7</w:t>
            </w:r>
          </w:p>
        </w:tc>
        <w:tc>
          <w:tcPr>
            <w:tcW w:w="1480" w:type="pct"/>
          </w:tcPr>
          <w:p w14:paraId="42269F67" w14:textId="688267EB"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South Lane SD 45J4</w:t>
            </w:r>
          </w:p>
        </w:tc>
      </w:tr>
      <w:tr w:rsidR="00EA1691" w:rsidRPr="007C60EC" w14:paraId="6B6F7523" w14:textId="5EBE0596"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0993C8EA" w14:textId="506FBC63" w:rsidR="006B5541" w:rsidRDefault="006B5541" w:rsidP="006B5541">
            <w:pPr>
              <w:spacing w:after="0"/>
              <w:rPr>
                <w:rFonts w:ascii="Calibri" w:hAnsi="Calibri" w:cs="Calibri"/>
                <w:sz w:val="20"/>
                <w:szCs w:val="20"/>
              </w:rPr>
            </w:pPr>
            <w:r w:rsidRPr="00115122">
              <w:t>4206</w:t>
            </w:r>
          </w:p>
        </w:tc>
        <w:tc>
          <w:tcPr>
            <w:tcW w:w="2121" w:type="pct"/>
          </w:tcPr>
          <w:p w14:paraId="058F745B" w14:textId="7828719C"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City View Charter School</w:t>
            </w:r>
          </w:p>
        </w:tc>
        <w:tc>
          <w:tcPr>
            <w:tcW w:w="400" w:type="pct"/>
          </w:tcPr>
          <w:p w14:paraId="2EC8B935" w14:textId="429B6EEC"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No</w:t>
            </w:r>
          </w:p>
        </w:tc>
        <w:tc>
          <w:tcPr>
            <w:tcW w:w="440" w:type="pct"/>
          </w:tcPr>
          <w:p w14:paraId="55266042" w14:textId="5FFB3A4F"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2239</w:t>
            </w:r>
          </w:p>
        </w:tc>
        <w:tc>
          <w:tcPr>
            <w:tcW w:w="1480" w:type="pct"/>
          </w:tcPr>
          <w:p w14:paraId="3AE93D29" w14:textId="43F8DC17"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Hillsboro SD 1J</w:t>
            </w:r>
          </w:p>
        </w:tc>
      </w:tr>
      <w:tr w:rsidR="00EA1691" w:rsidRPr="007C60EC" w14:paraId="048FD96C" w14:textId="20DC166D" w:rsidTr="007D5B21">
        <w:tc>
          <w:tcPr>
            <w:cnfStyle w:val="001000000000" w:firstRow="0" w:lastRow="0" w:firstColumn="1" w:lastColumn="0" w:oddVBand="0" w:evenVBand="0" w:oddHBand="0" w:evenHBand="0" w:firstRowFirstColumn="0" w:firstRowLastColumn="0" w:lastRowFirstColumn="0" w:lastRowLastColumn="0"/>
            <w:tcW w:w="559" w:type="pct"/>
          </w:tcPr>
          <w:p w14:paraId="2DEDB4C1" w14:textId="168639F2" w:rsidR="006B5541" w:rsidRDefault="006B5541" w:rsidP="006B5541">
            <w:pPr>
              <w:spacing w:after="0"/>
              <w:rPr>
                <w:rFonts w:ascii="Calibri" w:hAnsi="Calibri" w:cs="Calibri"/>
                <w:sz w:val="20"/>
                <w:szCs w:val="20"/>
              </w:rPr>
            </w:pPr>
            <w:r w:rsidRPr="00115122">
              <w:t>4802</w:t>
            </w:r>
          </w:p>
        </w:tc>
        <w:tc>
          <w:tcPr>
            <w:tcW w:w="2121" w:type="pct"/>
          </w:tcPr>
          <w:p w14:paraId="133C1F77" w14:textId="0F2F8831"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Clackamas Academy of Industrial Sciences</w:t>
            </w:r>
          </w:p>
        </w:tc>
        <w:tc>
          <w:tcPr>
            <w:tcW w:w="400" w:type="pct"/>
          </w:tcPr>
          <w:p w14:paraId="7A02B4FE" w14:textId="2D8885DC"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No</w:t>
            </w:r>
          </w:p>
        </w:tc>
        <w:tc>
          <w:tcPr>
            <w:tcW w:w="440" w:type="pct"/>
          </w:tcPr>
          <w:p w14:paraId="255E0B7E" w14:textId="4E74C7A5"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192</w:t>
            </w:r>
            <w:r w:rsidR="009A7AC9">
              <w:t>8</w:t>
            </w:r>
          </w:p>
        </w:tc>
        <w:tc>
          <w:tcPr>
            <w:tcW w:w="1480" w:type="pct"/>
          </w:tcPr>
          <w:p w14:paraId="365526D8" w14:textId="0C420F82"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Oregon City SD 63</w:t>
            </w:r>
          </w:p>
        </w:tc>
      </w:tr>
      <w:tr w:rsidR="00EA1691" w:rsidRPr="007C60EC" w14:paraId="01DDF33F" w14:textId="7BBFFEBD"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1D94B8C3" w14:textId="534CA02C" w:rsidR="006B5541" w:rsidRDefault="006B5541" w:rsidP="006B5541">
            <w:pPr>
              <w:spacing w:after="0"/>
              <w:rPr>
                <w:rFonts w:ascii="Calibri" w:hAnsi="Calibri" w:cs="Calibri"/>
                <w:sz w:val="20"/>
                <w:szCs w:val="20"/>
              </w:rPr>
            </w:pPr>
            <w:r w:rsidRPr="00115122">
              <w:t>4226</w:t>
            </w:r>
          </w:p>
        </w:tc>
        <w:tc>
          <w:tcPr>
            <w:tcW w:w="2121" w:type="pct"/>
          </w:tcPr>
          <w:p w14:paraId="6D80D0FA" w14:textId="2FCD207C"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Clackamas Middle College</w:t>
            </w:r>
          </w:p>
        </w:tc>
        <w:tc>
          <w:tcPr>
            <w:tcW w:w="400" w:type="pct"/>
          </w:tcPr>
          <w:p w14:paraId="26E44B85" w14:textId="6B641028"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No</w:t>
            </w:r>
          </w:p>
        </w:tc>
        <w:tc>
          <w:tcPr>
            <w:tcW w:w="440" w:type="pct"/>
          </w:tcPr>
          <w:p w14:paraId="2271CC98" w14:textId="040B1324"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192</w:t>
            </w:r>
            <w:r w:rsidR="00477CB4">
              <w:t>4</w:t>
            </w:r>
          </w:p>
        </w:tc>
        <w:tc>
          <w:tcPr>
            <w:tcW w:w="1480" w:type="pct"/>
          </w:tcPr>
          <w:p w14:paraId="0F9C8370" w14:textId="636BDC52"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North Clackamas SD 13</w:t>
            </w:r>
          </w:p>
        </w:tc>
      </w:tr>
      <w:tr w:rsidR="00EA1691" w:rsidRPr="007C60EC" w14:paraId="6E85DA14" w14:textId="026B0D06" w:rsidTr="007D5B21">
        <w:tc>
          <w:tcPr>
            <w:cnfStyle w:val="001000000000" w:firstRow="0" w:lastRow="0" w:firstColumn="1" w:lastColumn="0" w:oddVBand="0" w:evenVBand="0" w:oddHBand="0" w:evenHBand="0" w:firstRowFirstColumn="0" w:firstRowLastColumn="0" w:lastRowFirstColumn="0" w:lastRowLastColumn="0"/>
            <w:tcW w:w="559" w:type="pct"/>
          </w:tcPr>
          <w:p w14:paraId="3AC96512" w14:textId="03D9620F" w:rsidR="006B5541" w:rsidRDefault="006B5541" w:rsidP="006B5541">
            <w:pPr>
              <w:spacing w:after="0"/>
              <w:rPr>
                <w:rFonts w:ascii="Calibri" w:hAnsi="Calibri" w:cs="Calibri"/>
                <w:sz w:val="20"/>
                <w:szCs w:val="20"/>
              </w:rPr>
            </w:pPr>
            <w:r w:rsidRPr="00115122">
              <w:t>4223</w:t>
            </w:r>
          </w:p>
        </w:tc>
        <w:tc>
          <w:tcPr>
            <w:tcW w:w="2121" w:type="pct"/>
          </w:tcPr>
          <w:p w14:paraId="5B372B52" w14:textId="4AEDD69C"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Clackamas Web Academy</w:t>
            </w:r>
          </w:p>
        </w:tc>
        <w:tc>
          <w:tcPr>
            <w:tcW w:w="400" w:type="pct"/>
          </w:tcPr>
          <w:p w14:paraId="5980A6C9" w14:textId="214F08FF"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Yes</w:t>
            </w:r>
          </w:p>
        </w:tc>
        <w:tc>
          <w:tcPr>
            <w:tcW w:w="440" w:type="pct"/>
          </w:tcPr>
          <w:p w14:paraId="7EDF738A" w14:textId="5F979188"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19</w:t>
            </w:r>
            <w:r w:rsidR="00477CB4">
              <w:t>24</w:t>
            </w:r>
          </w:p>
        </w:tc>
        <w:tc>
          <w:tcPr>
            <w:tcW w:w="1480" w:type="pct"/>
          </w:tcPr>
          <w:p w14:paraId="5FDF4E88" w14:textId="078E62AE"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North Clackamas SD 14</w:t>
            </w:r>
          </w:p>
        </w:tc>
      </w:tr>
      <w:tr w:rsidR="00EA1691" w:rsidRPr="007C60EC" w14:paraId="7DDBC014" w14:textId="14D4AFD2"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200C23AF" w14:textId="63E5DBB2" w:rsidR="006B5541" w:rsidRDefault="006B5541" w:rsidP="006B5541">
            <w:pPr>
              <w:spacing w:after="0"/>
              <w:rPr>
                <w:rFonts w:ascii="Calibri" w:hAnsi="Calibri" w:cs="Calibri"/>
                <w:sz w:val="20"/>
                <w:szCs w:val="20"/>
              </w:rPr>
            </w:pPr>
            <w:r w:rsidRPr="00115122">
              <w:t>507</w:t>
            </w:r>
          </w:p>
        </w:tc>
        <w:tc>
          <w:tcPr>
            <w:tcW w:w="2121" w:type="pct"/>
          </w:tcPr>
          <w:p w14:paraId="0CC1B224" w14:textId="5FA42F38"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Coburg Community Charter School</w:t>
            </w:r>
          </w:p>
        </w:tc>
        <w:tc>
          <w:tcPr>
            <w:tcW w:w="400" w:type="pct"/>
          </w:tcPr>
          <w:p w14:paraId="76410B0C" w14:textId="38B46F9B"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No</w:t>
            </w:r>
          </w:p>
        </w:tc>
        <w:tc>
          <w:tcPr>
            <w:tcW w:w="440" w:type="pct"/>
          </w:tcPr>
          <w:p w14:paraId="56B0A1DE" w14:textId="7D2A553D"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2082</w:t>
            </w:r>
          </w:p>
        </w:tc>
        <w:tc>
          <w:tcPr>
            <w:tcW w:w="1480" w:type="pct"/>
          </w:tcPr>
          <w:p w14:paraId="3E69D1CC" w14:textId="5C14ED62"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Eugene SD 4J</w:t>
            </w:r>
          </w:p>
        </w:tc>
      </w:tr>
      <w:tr w:rsidR="00EA1691" w:rsidRPr="007C60EC" w14:paraId="11AD81A2" w14:textId="7CA25606" w:rsidTr="007D5B21">
        <w:tc>
          <w:tcPr>
            <w:cnfStyle w:val="001000000000" w:firstRow="0" w:lastRow="0" w:firstColumn="1" w:lastColumn="0" w:oddVBand="0" w:evenVBand="0" w:oddHBand="0" w:evenHBand="0" w:firstRowFirstColumn="0" w:firstRowLastColumn="0" w:lastRowFirstColumn="0" w:lastRowLastColumn="0"/>
            <w:tcW w:w="559" w:type="pct"/>
          </w:tcPr>
          <w:p w14:paraId="7264B786" w14:textId="20ACEEC1" w:rsidR="006B5541" w:rsidRDefault="006B5541" w:rsidP="006B5541">
            <w:pPr>
              <w:spacing w:after="0"/>
              <w:rPr>
                <w:rFonts w:ascii="Calibri" w:hAnsi="Calibri" w:cs="Calibri"/>
                <w:sz w:val="20"/>
                <w:szCs w:val="20"/>
              </w:rPr>
            </w:pPr>
            <w:r w:rsidRPr="00115122">
              <w:t>4746</w:t>
            </w:r>
          </w:p>
        </w:tc>
        <w:tc>
          <w:tcPr>
            <w:tcW w:w="2121" w:type="pct"/>
          </w:tcPr>
          <w:p w14:paraId="1CE17E0D" w14:textId="0F0534C0"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Community Roots School, The</w:t>
            </w:r>
          </w:p>
        </w:tc>
        <w:tc>
          <w:tcPr>
            <w:tcW w:w="400" w:type="pct"/>
          </w:tcPr>
          <w:p w14:paraId="327FE1B7" w14:textId="55C56D69"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No</w:t>
            </w:r>
          </w:p>
        </w:tc>
        <w:tc>
          <w:tcPr>
            <w:tcW w:w="440" w:type="pct"/>
          </w:tcPr>
          <w:p w14:paraId="6AC2F1DD" w14:textId="08E8EFFA"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213</w:t>
            </w:r>
            <w:r w:rsidR="00576694">
              <w:t>8</w:t>
            </w:r>
          </w:p>
        </w:tc>
        <w:tc>
          <w:tcPr>
            <w:tcW w:w="1480" w:type="pct"/>
          </w:tcPr>
          <w:p w14:paraId="7ACB18FD" w14:textId="1F4DE9CC"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Silver Falls SD 4J</w:t>
            </w:r>
          </w:p>
        </w:tc>
      </w:tr>
      <w:tr w:rsidR="00F33324" w14:paraId="2E899D45" w14:textId="77777777"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7D505F8A" w14:textId="7CD0A652" w:rsidR="00F33324" w:rsidRPr="005F5F7B" w:rsidRDefault="00F33324" w:rsidP="005B4C5A">
            <w:pPr>
              <w:spacing w:after="0"/>
              <w:rPr>
                <w:rFonts w:ascii="Calibri" w:hAnsi="Calibri" w:cs="Calibri"/>
                <w:sz w:val="20"/>
                <w:szCs w:val="20"/>
              </w:rPr>
            </w:pPr>
            <w:r w:rsidRPr="005F5F7B">
              <w:t>4592</w:t>
            </w:r>
          </w:p>
        </w:tc>
        <w:tc>
          <w:tcPr>
            <w:tcW w:w="2121" w:type="pct"/>
          </w:tcPr>
          <w:p w14:paraId="0F6E3EFA" w14:textId="3D525926" w:rsidR="00F33324" w:rsidRPr="005F5F7B" w:rsidRDefault="005F5F7B" w:rsidP="005F5F7B">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F5F7B">
              <w:t>Corbett School</w:t>
            </w:r>
          </w:p>
        </w:tc>
        <w:tc>
          <w:tcPr>
            <w:tcW w:w="400" w:type="pct"/>
          </w:tcPr>
          <w:p w14:paraId="1372AA74" w14:textId="77777777" w:rsidR="00F33324" w:rsidRDefault="00F33324" w:rsidP="005B4C5A">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No</w:t>
            </w:r>
          </w:p>
        </w:tc>
        <w:tc>
          <w:tcPr>
            <w:tcW w:w="440" w:type="pct"/>
          </w:tcPr>
          <w:p w14:paraId="3101EF5F" w14:textId="326FD048" w:rsidR="00F33324" w:rsidRDefault="00F33324" w:rsidP="005B4C5A">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t>2186</w:t>
            </w:r>
          </w:p>
        </w:tc>
        <w:tc>
          <w:tcPr>
            <w:tcW w:w="1480" w:type="pct"/>
          </w:tcPr>
          <w:p w14:paraId="3248D113" w14:textId="32207D50" w:rsidR="00F33324" w:rsidRDefault="00F33324" w:rsidP="005B4C5A">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t>Corbett SD 39</w:t>
            </w:r>
          </w:p>
        </w:tc>
      </w:tr>
      <w:tr w:rsidR="00EA1691" w:rsidRPr="007C60EC" w14:paraId="6C62CA96" w14:textId="5C8AA901" w:rsidTr="007D5B21">
        <w:tc>
          <w:tcPr>
            <w:cnfStyle w:val="001000000000" w:firstRow="0" w:lastRow="0" w:firstColumn="1" w:lastColumn="0" w:oddVBand="0" w:evenVBand="0" w:oddHBand="0" w:evenHBand="0" w:firstRowFirstColumn="0" w:firstRowLastColumn="0" w:lastRowFirstColumn="0" w:lastRowLastColumn="0"/>
            <w:tcW w:w="559" w:type="pct"/>
          </w:tcPr>
          <w:p w14:paraId="4852CD36" w14:textId="5AED78C0" w:rsidR="006B5541" w:rsidRPr="005F5F7B" w:rsidRDefault="006B5541" w:rsidP="006B5541">
            <w:pPr>
              <w:spacing w:after="0"/>
              <w:rPr>
                <w:rFonts w:ascii="Calibri" w:hAnsi="Calibri" w:cs="Calibri"/>
                <w:sz w:val="20"/>
                <w:szCs w:val="20"/>
              </w:rPr>
            </w:pPr>
            <w:r w:rsidRPr="005F5F7B">
              <w:t>4604</w:t>
            </w:r>
          </w:p>
        </w:tc>
        <w:tc>
          <w:tcPr>
            <w:tcW w:w="2121" w:type="pct"/>
          </w:tcPr>
          <w:p w14:paraId="2B9774A6" w14:textId="51EAE348" w:rsidR="006B5541" w:rsidRPr="005F5F7B"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F5F7B">
              <w:t xml:space="preserve">The Cottonwood School of Civics and Science** </w:t>
            </w:r>
          </w:p>
        </w:tc>
        <w:tc>
          <w:tcPr>
            <w:tcW w:w="400" w:type="pct"/>
          </w:tcPr>
          <w:p w14:paraId="622A4C61" w14:textId="071FA08F"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No</w:t>
            </w:r>
          </w:p>
        </w:tc>
        <w:tc>
          <w:tcPr>
            <w:tcW w:w="440" w:type="pct"/>
          </w:tcPr>
          <w:p w14:paraId="5E73AD0F" w14:textId="635F3A3B"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2336</w:t>
            </w:r>
          </w:p>
        </w:tc>
        <w:tc>
          <w:tcPr>
            <w:tcW w:w="1480" w:type="pct"/>
          </w:tcPr>
          <w:p w14:paraId="4E827862" w14:textId="5749D0AF"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Portland SD 1J</w:t>
            </w:r>
          </w:p>
        </w:tc>
      </w:tr>
      <w:tr w:rsidR="00EA1691" w:rsidRPr="007C60EC" w14:paraId="295C9546" w14:textId="7E512C74" w:rsidTr="007D5B21">
        <w:trPr>
          <w:cnfStyle w:val="000000100000" w:firstRow="0" w:lastRow="0" w:firstColumn="0" w:lastColumn="0" w:oddVBand="0" w:evenVBand="0" w:oddHBand="1" w:evenHBand="0" w:firstRowFirstColumn="0" w:firstRowLastColumn="0" w:lastRowFirstColumn="0" w:lastRowLastColumn="0"/>
          <w:trHeight w:val="60"/>
        </w:trPr>
        <w:tc>
          <w:tcPr>
            <w:cnfStyle w:val="001000000000" w:firstRow="0" w:lastRow="0" w:firstColumn="1" w:lastColumn="0" w:oddVBand="0" w:evenVBand="0" w:oddHBand="0" w:evenHBand="0" w:firstRowFirstColumn="0" w:firstRowLastColumn="0" w:lastRowFirstColumn="0" w:lastRowLastColumn="0"/>
            <w:tcW w:w="559" w:type="pct"/>
          </w:tcPr>
          <w:p w14:paraId="2502C4DF" w14:textId="7E5F9743" w:rsidR="006B5541" w:rsidRPr="005F5F7B" w:rsidRDefault="006B5541" w:rsidP="006B5541">
            <w:pPr>
              <w:spacing w:after="0"/>
              <w:rPr>
                <w:rFonts w:ascii="Calibri" w:hAnsi="Calibri" w:cs="Calibri"/>
                <w:sz w:val="20"/>
                <w:szCs w:val="20"/>
              </w:rPr>
            </w:pPr>
            <w:r w:rsidRPr="005F5F7B">
              <w:t>3434</w:t>
            </w:r>
          </w:p>
        </w:tc>
        <w:tc>
          <w:tcPr>
            <w:tcW w:w="2121" w:type="pct"/>
          </w:tcPr>
          <w:p w14:paraId="76475389" w14:textId="4F547BF9" w:rsidR="006B5541" w:rsidRPr="005F5F7B"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F5F7B">
              <w:t>Cove Charter School</w:t>
            </w:r>
          </w:p>
        </w:tc>
        <w:tc>
          <w:tcPr>
            <w:tcW w:w="400" w:type="pct"/>
          </w:tcPr>
          <w:p w14:paraId="0B6FF59B" w14:textId="7724CCEE"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No</w:t>
            </w:r>
          </w:p>
        </w:tc>
        <w:tc>
          <w:tcPr>
            <w:tcW w:w="440" w:type="pct"/>
          </w:tcPr>
          <w:p w14:paraId="52065956" w14:textId="59D6BF9E"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2216</w:t>
            </w:r>
          </w:p>
        </w:tc>
        <w:tc>
          <w:tcPr>
            <w:tcW w:w="1480" w:type="pct"/>
          </w:tcPr>
          <w:p w14:paraId="0B234AB7" w14:textId="1E8205AA"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Cove SD 15</w:t>
            </w:r>
          </w:p>
        </w:tc>
      </w:tr>
      <w:tr w:rsidR="00EA1691" w:rsidRPr="007C60EC" w14:paraId="05AAB8EB" w14:textId="63F60999" w:rsidTr="007D5B21">
        <w:tc>
          <w:tcPr>
            <w:cnfStyle w:val="001000000000" w:firstRow="0" w:lastRow="0" w:firstColumn="1" w:lastColumn="0" w:oddVBand="0" w:evenVBand="0" w:oddHBand="0" w:evenHBand="0" w:firstRowFirstColumn="0" w:firstRowLastColumn="0" w:lastRowFirstColumn="0" w:lastRowLastColumn="0"/>
            <w:tcW w:w="559" w:type="pct"/>
          </w:tcPr>
          <w:p w14:paraId="5FD7647C" w14:textId="50F2E3C0" w:rsidR="006B5541" w:rsidRPr="005F5F7B" w:rsidRDefault="006B5541" w:rsidP="006B5541">
            <w:pPr>
              <w:spacing w:after="0"/>
              <w:rPr>
                <w:rFonts w:ascii="Calibri" w:hAnsi="Calibri" w:cs="Calibri"/>
                <w:sz w:val="20"/>
                <w:szCs w:val="20"/>
              </w:rPr>
            </w:pPr>
            <w:r w:rsidRPr="005F5F7B">
              <w:t>5251</w:t>
            </w:r>
          </w:p>
        </w:tc>
        <w:tc>
          <w:tcPr>
            <w:tcW w:w="2121" w:type="pct"/>
          </w:tcPr>
          <w:p w14:paraId="6536E2E1" w14:textId="57407B8D" w:rsidR="006B5541" w:rsidRPr="005F5F7B" w:rsidRDefault="002D0ADE" w:rsidP="005F5F7B">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F5F7B">
              <w:t>Crater Lake Academy</w:t>
            </w:r>
          </w:p>
        </w:tc>
        <w:tc>
          <w:tcPr>
            <w:tcW w:w="400" w:type="pct"/>
          </w:tcPr>
          <w:p w14:paraId="3B64D8BA" w14:textId="2696AD21"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Yes</w:t>
            </w:r>
          </w:p>
        </w:tc>
        <w:tc>
          <w:tcPr>
            <w:tcW w:w="440" w:type="pct"/>
          </w:tcPr>
          <w:p w14:paraId="4364DE96" w14:textId="7D7C80EF"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2043</w:t>
            </w:r>
          </w:p>
        </w:tc>
        <w:tc>
          <w:tcPr>
            <w:tcW w:w="1480" w:type="pct"/>
          </w:tcPr>
          <w:p w14:paraId="70DB187B" w14:textId="2C6B48A3"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Eagle Point SD 9</w:t>
            </w:r>
          </w:p>
        </w:tc>
      </w:tr>
      <w:tr w:rsidR="00EA1691" w:rsidRPr="007C60EC" w14:paraId="6E99F995" w14:textId="20472816"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0184C76C" w14:textId="4956E27C" w:rsidR="006B5541" w:rsidRDefault="006B5541" w:rsidP="006B5541">
            <w:pPr>
              <w:spacing w:after="0"/>
              <w:rPr>
                <w:rFonts w:ascii="Calibri" w:hAnsi="Calibri" w:cs="Calibri"/>
                <w:sz w:val="20"/>
                <w:szCs w:val="20"/>
              </w:rPr>
            </w:pPr>
            <w:r w:rsidRPr="00115122">
              <w:t>5298</w:t>
            </w:r>
          </w:p>
        </w:tc>
        <w:tc>
          <w:tcPr>
            <w:tcW w:w="2121" w:type="pct"/>
          </w:tcPr>
          <w:p w14:paraId="5DE3289D" w14:textId="7AD95D49"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Dallas Community Charter</w:t>
            </w:r>
          </w:p>
        </w:tc>
        <w:tc>
          <w:tcPr>
            <w:tcW w:w="400" w:type="pct"/>
          </w:tcPr>
          <w:p w14:paraId="3E7CC36D" w14:textId="7FDCAE54"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No</w:t>
            </w:r>
          </w:p>
        </w:tc>
        <w:tc>
          <w:tcPr>
            <w:tcW w:w="440" w:type="pct"/>
          </w:tcPr>
          <w:p w14:paraId="37F59245" w14:textId="5018D39C"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2190</w:t>
            </w:r>
          </w:p>
        </w:tc>
        <w:tc>
          <w:tcPr>
            <w:tcW w:w="1480" w:type="pct"/>
          </w:tcPr>
          <w:p w14:paraId="64D9A224" w14:textId="637AF4B1"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Dallas SD 2</w:t>
            </w:r>
          </w:p>
        </w:tc>
      </w:tr>
      <w:tr w:rsidR="00EA1691" w:rsidRPr="007C60EC" w14:paraId="7552AE34" w14:textId="0C2E2A3B" w:rsidTr="007D5B21">
        <w:tc>
          <w:tcPr>
            <w:cnfStyle w:val="001000000000" w:firstRow="0" w:lastRow="0" w:firstColumn="1" w:lastColumn="0" w:oddVBand="0" w:evenVBand="0" w:oddHBand="0" w:evenHBand="0" w:firstRowFirstColumn="0" w:firstRowLastColumn="0" w:lastRowFirstColumn="0" w:lastRowLastColumn="0"/>
            <w:tcW w:w="559" w:type="pct"/>
          </w:tcPr>
          <w:p w14:paraId="2408B9AC" w14:textId="3FF437BD" w:rsidR="006B5541" w:rsidRDefault="006B5541" w:rsidP="006B5541">
            <w:pPr>
              <w:spacing w:after="0"/>
              <w:rPr>
                <w:rFonts w:ascii="Calibri" w:hAnsi="Calibri" w:cs="Calibri"/>
                <w:sz w:val="20"/>
                <w:szCs w:val="20"/>
              </w:rPr>
            </w:pPr>
            <w:r w:rsidRPr="00115122">
              <w:t>3348</w:t>
            </w:r>
          </w:p>
        </w:tc>
        <w:tc>
          <w:tcPr>
            <w:tcW w:w="2121" w:type="pct"/>
          </w:tcPr>
          <w:p w14:paraId="7DC7CEBA" w14:textId="231C5DFC"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Days Creek Charter School</w:t>
            </w:r>
          </w:p>
        </w:tc>
        <w:tc>
          <w:tcPr>
            <w:tcW w:w="400" w:type="pct"/>
          </w:tcPr>
          <w:p w14:paraId="70FFDAFB" w14:textId="124E4139"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No</w:t>
            </w:r>
          </w:p>
        </w:tc>
        <w:tc>
          <w:tcPr>
            <w:tcW w:w="440" w:type="pct"/>
          </w:tcPr>
          <w:p w14:paraId="0CA39B7C" w14:textId="5F28F5C8"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1993</w:t>
            </w:r>
          </w:p>
        </w:tc>
        <w:tc>
          <w:tcPr>
            <w:tcW w:w="1480" w:type="pct"/>
          </w:tcPr>
          <w:p w14:paraId="6216C32B" w14:textId="4169DDD6"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Douglas County SD 15</w:t>
            </w:r>
          </w:p>
        </w:tc>
      </w:tr>
      <w:tr w:rsidR="00EA1691" w:rsidRPr="007C60EC" w14:paraId="12862B13" w14:textId="1E4A2922"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33249F98" w14:textId="0BC67381" w:rsidR="006B5541" w:rsidRPr="005710E9" w:rsidRDefault="006B5541" w:rsidP="006B5541">
            <w:pPr>
              <w:spacing w:after="0"/>
              <w:rPr>
                <w:rFonts w:ascii="Calibri" w:hAnsi="Calibri" w:cs="Calibri"/>
                <w:sz w:val="20"/>
                <w:szCs w:val="20"/>
              </w:rPr>
            </w:pPr>
            <w:r w:rsidRPr="00115122">
              <w:t>5384</w:t>
            </w:r>
          </w:p>
        </w:tc>
        <w:tc>
          <w:tcPr>
            <w:tcW w:w="2121" w:type="pct"/>
          </w:tcPr>
          <w:p w14:paraId="1F0B609D" w14:textId="45E62B4E" w:rsidR="006B5541" w:rsidRPr="005710E9"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Desert Sky Montessori</w:t>
            </w:r>
          </w:p>
        </w:tc>
        <w:tc>
          <w:tcPr>
            <w:tcW w:w="400" w:type="pct"/>
          </w:tcPr>
          <w:p w14:paraId="3F81BEAA" w14:textId="2A1816AB" w:rsidR="006B5541" w:rsidRPr="005710E9"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No</w:t>
            </w:r>
          </w:p>
        </w:tc>
        <w:tc>
          <w:tcPr>
            <w:tcW w:w="440" w:type="pct"/>
          </w:tcPr>
          <w:p w14:paraId="76455383" w14:textId="778C8EBF" w:rsidR="006B5541" w:rsidRPr="005710E9"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197</w:t>
            </w:r>
            <w:r w:rsidR="00477CB4">
              <w:t>6</w:t>
            </w:r>
          </w:p>
        </w:tc>
        <w:tc>
          <w:tcPr>
            <w:tcW w:w="1480" w:type="pct"/>
          </w:tcPr>
          <w:p w14:paraId="1E18AF08" w14:textId="0E8A63ED" w:rsidR="006B5541" w:rsidRPr="005710E9"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Bend</w:t>
            </w:r>
            <w:r w:rsidR="00EA1691">
              <w:t>-LaPine Administrative SD 1</w:t>
            </w:r>
          </w:p>
        </w:tc>
      </w:tr>
      <w:tr w:rsidR="00210F16" w:rsidRPr="00210F16" w14:paraId="687387B6" w14:textId="33FF89CB" w:rsidTr="007D5B21">
        <w:tc>
          <w:tcPr>
            <w:cnfStyle w:val="001000000000" w:firstRow="0" w:lastRow="0" w:firstColumn="1" w:lastColumn="0" w:oddVBand="0" w:evenVBand="0" w:oddHBand="0" w:evenHBand="0" w:firstRowFirstColumn="0" w:firstRowLastColumn="0" w:lastRowFirstColumn="0" w:lastRowLastColumn="0"/>
            <w:tcW w:w="559" w:type="pct"/>
          </w:tcPr>
          <w:p w14:paraId="7FF1EBCF" w14:textId="4594FB1C" w:rsidR="006B5541" w:rsidRPr="00210F16" w:rsidRDefault="006B5541" w:rsidP="006B5541">
            <w:pPr>
              <w:spacing w:after="0"/>
              <w:rPr>
                <w:rFonts w:ascii="Calibri" w:hAnsi="Calibri" w:cs="Calibri"/>
                <w:sz w:val="20"/>
                <w:szCs w:val="20"/>
              </w:rPr>
            </w:pPr>
            <w:r w:rsidRPr="00210F16">
              <w:t>5441</w:t>
            </w:r>
          </w:p>
        </w:tc>
        <w:tc>
          <w:tcPr>
            <w:tcW w:w="2121" w:type="pct"/>
          </w:tcPr>
          <w:p w14:paraId="7EF06C31" w14:textId="5DDE41C9" w:rsidR="006B5541" w:rsidRPr="00210F16"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210F16">
              <w:t>Destinations Career Academy of Oregon</w:t>
            </w:r>
          </w:p>
        </w:tc>
        <w:tc>
          <w:tcPr>
            <w:tcW w:w="400" w:type="pct"/>
          </w:tcPr>
          <w:p w14:paraId="10B6F20F" w14:textId="328E981C" w:rsidR="006B5541" w:rsidRPr="00210F16"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210F16">
              <w:t>Yes</w:t>
            </w:r>
          </w:p>
        </w:tc>
        <w:tc>
          <w:tcPr>
            <w:tcW w:w="440" w:type="pct"/>
          </w:tcPr>
          <w:p w14:paraId="42BB46DC" w14:textId="34B5A93B" w:rsidR="006B5541" w:rsidRPr="00210F16"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210F16">
              <w:t>22</w:t>
            </w:r>
            <w:r w:rsidR="001564E3">
              <w:t>49</w:t>
            </w:r>
          </w:p>
        </w:tc>
        <w:tc>
          <w:tcPr>
            <w:tcW w:w="1480" w:type="pct"/>
          </w:tcPr>
          <w:p w14:paraId="6D55F9F3" w14:textId="53D00B54" w:rsidR="006B5541" w:rsidRPr="00210F16"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210F16">
              <w:t>Mitchell SD 56</w:t>
            </w:r>
          </w:p>
        </w:tc>
      </w:tr>
      <w:tr w:rsidR="00EA1691" w:rsidRPr="007C60EC" w14:paraId="0645F043" w14:textId="1662CAE1"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332A5152" w14:textId="55616860" w:rsidR="006B5541" w:rsidRDefault="006B5541" w:rsidP="006B5541">
            <w:pPr>
              <w:spacing w:after="0"/>
              <w:rPr>
                <w:rFonts w:ascii="Calibri" w:hAnsi="Calibri" w:cs="Calibri"/>
                <w:sz w:val="20"/>
                <w:szCs w:val="20"/>
              </w:rPr>
            </w:pPr>
            <w:r w:rsidRPr="00115122">
              <w:t>4850</w:t>
            </w:r>
          </w:p>
        </w:tc>
        <w:tc>
          <w:tcPr>
            <w:tcW w:w="2121" w:type="pct"/>
          </w:tcPr>
          <w:p w14:paraId="797E8875" w14:textId="0D3FCF3D"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Eagle Charter School**</w:t>
            </w:r>
          </w:p>
        </w:tc>
        <w:tc>
          <w:tcPr>
            <w:tcW w:w="400" w:type="pct"/>
          </w:tcPr>
          <w:p w14:paraId="66C9B6E7" w14:textId="63FE0A09"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No</w:t>
            </w:r>
          </w:p>
        </w:tc>
        <w:tc>
          <w:tcPr>
            <w:tcW w:w="440" w:type="pct"/>
          </w:tcPr>
          <w:p w14:paraId="28E35525" w14:textId="23D3E1EC"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2336</w:t>
            </w:r>
          </w:p>
        </w:tc>
        <w:tc>
          <w:tcPr>
            <w:tcW w:w="1480" w:type="pct"/>
          </w:tcPr>
          <w:p w14:paraId="670DC6EB" w14:textId="128EEEBB"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Salem-Keizer SD 24J</w:t>
            </w:r>
          </w:p>
        </w:tc>
      </w:tr>
      <w:tr w:rsidR="00EA1691" w:rsidRPr="007C60EC" w14:paraId="3A73C5CB" w14:textId="450FE4A4" w:rsidTr="007D5B21">
        <w:tc>
          <w:tcPr>
            <w:cnfStyle w:val="001000000000" w:firstRow="0" w:lastRow="0" w:firstColumn="1" w:lastColumn="0" w:oddVBand="0" w:evenVBand="0" w:oddHBand="0" w:evenHBand="0" w:firstRowFirstColumn="0" w:firstRowLastColumn="0" w:lastRowFirstColumn="0" w:lastRowLastColumn="0"/>
            <w:tcW w:w="559" w:type="pct"/>
          </w:tcPr>
          <w:p w14:paraId="27EDE988" w14:textId="5DBBBB72" w:rsidR="006B5541" w:rsidRDefault="006B5541" w:rsidP="006B5541">
            <w:pPr>
              <w:spacing w:after="0"/>
              <w:rPr>
                <w:rFonts w:ascii="Calibri" w:hAnsi="Calibri" w:cs="Calibri"/>
                <w:sz w:val="20"/>
                <w:szCs w:val="20"/>
              </w:rPr>
            </w:pPr>
            <w:r w:rsidRPr="00115122">
              <w:t>3361</w:t>
            </w:r>
          </w:p>
        </w:tc>
        <w:tc>
          <w:tcPr>
            <w:tcW w:w="2121" w:type="pct"/>
          </w:tcPr>
          <w:p w14:paraId="6D24DE5F" w14:textId="1DFC08BE"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Eddyville Charter School</w:t>
            </w:r>
          </w:p>
        </w:tc>
        <w:tc>
          <w:tcPr>
            <w:tcW w:w="400" w:type="pct"/>
          </w:tcPr>
          <w:p w14:paraId="70BA7CA1" w14:textId="68E82A4D"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No</w:t>
            </w:r>
          </w:p>
        </w:tc>
        <w:tc>
          <w:tcPr>
            <w:tcW w:w="440" w:type="pct"/>
          </w:tcPr>
          <w:p w14:paraId="1DF4C50F" w14:textId="2DABBE8A"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2097</w:t>
            </w:r>
          </w:p>
        </w:tc>
        <w:tc>
          <w:tcPr>
            <w:tcW w:w="1480" w:type="pct"/>
          </w:tcPr>
          <w:p w14:paraId="0DC34E9C" w14:textId="30B9838F"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Lincoln County SD</w:t>
            </w:r>
          </w:p>
        </w:tc>
      </w:tr>
      <w:tr w:rsidR="00EA1691" w:rsidRPr="007C60EC" w14:paraId="699A1CCC" w14:textId="18AB60C9"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0677CA27" w14:textId="7EE15B92" w:rsidR="006B5541" w:rsidRDefault="006B5541" w:rsidP="006B5541">
            <w:pPr>
              <w:spacing w:after="0"/>
              <w:rPr>
                <w:rFonts w:ascii="Calibri" w:hAnsi="Calibri" w:cs="Calibri"/>
                <w:sz w:val="20"/>
                <w:szCs w:val="20"/>
              </w:rPr>
            </w:pPr>
            <w:r w:rsidRPr="00115122">
              <w:t>302</w:t>
            </w:r>
          </w:p>
        </w:tc>
        <w:tc>
          <w:tcPr>
            <w:tcW w:w="2121" w:type="pct"/>
          </w:tcPr>
          <w:p w14:paraId="3C92DFA2" w14:textId="0A3B75C5"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Elkton Charter School</w:t>
            </w:r>
          </w:p>
        </w:tc>
        <w:tc>
          <w:tcPr>
            <w:tcW w:w="400" w:type="pct"/>
          </w:tcPr>
          <w:p w14:paraId="2B4A976E" w14:textId="2621CC67"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No</w:t>
            </w:r>
          </w:p>
        </w:tc>
        <w:tc>
          <w:tcPr>
            <w:tcW w:w="440" w:type="pct"/>
          </w:tcPr>
          <w:p w14:paraId="5C9A333C" w14:textId="79AB49FB"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1998</w:t>
            </w:r>
          </w:p>
        </w:tc>
        <w:tc>
          <w:tcPr>
            <w:tcW w:w="1480" w:type="pct"/>
          </w:tcPr>
          <w:p w14:paraId="01ACB5A5" w14:textId="3B4215B9"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Elkton SD 34</w:t>
            </w:r>
          </w:p>
        </w:tc>
      </w:tr>
      <w:tr w:rsidR="00EA1691" w:rsidRPr="007C60EC" w14:paraId="59886367" w14:textId="59C13E60" w:rsidTr="007D5B21">
        <w:tc>
          <w:tcPr>
            <w:cnfStyle w:val="001000000000" w:firstRow="0" w:lastRow="0" w:firstColumn="1" w:lastColumn="0" w:oddVBand="0" w:evenVBand="0" w:oddHBand="0" w:evenHBand="0" w:firstRowFirstColumn="0" w:firstRowLastColumn="0" w:lastRowFirstColumn="0" w:lastRowLastColumn="0"/>
            <w:tcW w:w="559" w:type="pct"/>
          </w:tcPr>
          <w:p w14:paraId="584F9ADF" w14:textId="7A8B7BD2" w:rsidR="006B5541" w:rsidRPr="00BE5DF6" w:rsidRDefault="006B5541" w:rsidP="006B5541">
            <w:pPr>
              <w:spacing w:after="0"/>
              <w:rPr>
                <w:rFonts w:ascii="Calibri" w:hAnsi="Calibri" w:cs="Calibri"/>
                <w:sz w:val="20"/>
                <w:szCs w:val="20"/>
              </w:rPr>
            </w:pPr>
            <w:r w:rsidRPr="00BE5DF6">
              <w:t>3991</w:t>
            </w:r>
          </w:p>
        </w:tc>
        <w:tc>
          <w:tcPr>
            <w:tcW w:w="2121" w:type="pct"/>
          </w:tcPr>
          <w:p w14:paraId="00F531E9" w14:textId="09786963" w:rsidR="006B5541" w:rsidRPr="00BE5DF6"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BE5DF6">
              <w:t>Emerson School</w:t>
            </w:r>
          </w:p>
        </w:tc>
        <w:tc>
          <w:tcPr>
            <w:tcW w:w="400" w:type="pct"/>
          </w:tcPr>
          <w:p w14:paraId="05A2AF7D" w14:textId="6B6FB5DB" w:rsidR="006B5541" w:rsidRPr="00BE5DF6"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BE5DF6">
              <w:t>No</w:t>
            </w:r>
          </w:p>
        </w:tc>
        <w:tc>
          <w:tcPr>
            <w:tcW w:w="440" w:type="pct"/>
          </w:tcPr>
          <w:p w14:paraId="4BC84D17" w14:textId="37A089EC"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2180</w:t>
            </w:r>
          </w:p>
        </w:tc>
        <w:tc>
          <w:tcPr>
            <w:tcW w:w="1480" w:type="pct"/>
          </w:tcPr>
          <w:p w14:paraId="6582D4FF" w14:textId="24D7E3D9"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Portland SD 1J</w:t>
            </w:r>
          </w:p>
        </w:tc>
      </w:tr>
      <w:tr w:rsidR="00222DFC" w14:paraId="1E4D1ED8" w14:textId="77777777"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54758DBF" w14:textId="77777777" w:rsidR="00222DFC" w:rsidRPr="00BE5DF6" w:rsidRDefault="00222DFC" w:rsidP="00905B6A">
            <w:pPr>
              <w:spacing w:after="0"/>
              <w:rPr>
                <w:rFonts w:ascii="Calibri" w:hAnsi="Calibri" w:cs="Calibri"/>
                <w:sz w:val="20"/>
                <w:szCs w:val="20"/>
              </w:rPr>
            </w:pPr>
            <w:r w:rsidRPr="00BE5DF6">
              <w:t>4690</w:t>
            </w:r>
          </w:p>
        </w:tc>
        <w:tc>
          <w:tcPr>
            <w:tcW w:w="2121" w:type="pct"/>
          </w:tcPr>
          <w:p w14:paraId="3CCBBC91" w14:textId="7896182E" w:rsidR="00222DFC" w:rsidRPr="00BE5DF6" w:rsidRDefault="00222DFC" w:rsidP="00905B6A">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BE5DF6">
              <w:t xml:space="preserve">Evergreen Virtual Academy </w:t>
            </w:r>
          </w:p>
        </w:tc>
        <w:tc>
          <w:tcPr>
            <w:tcW w:w="400" w:type="pct"/>
          </w:tcPr>
          <w:p w14:paraId="6F0DDAE5" w14:textId="77777777" w:rsidR="00222DFC" w:rsidRPr="00BE5DF6" w:rsidRDefault="00222DFC" w:rsidP="00905B6A">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BE5DF6">
              <w:t>Yes</w:t>
            </w:r>
          </w:p>
        </w:tc>
        <w:tc>
          <w:tcPr>
            <w:tcW w:w="440" w:type="pct"/>
          </w:tcPr>
          <w:p w14:paraId="01936354" w14:textId="77777777" w:rsidR="00222DFC" w:rsidRDefault="00222DFC" w:rsidP="00905B6A">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1966</w:t>
            </w:r>
          </w:p>
        </w:tc>
        <w:tc>
          <w:tcPr>
            <w:tcW w:w="1480" w:type="pct"/>
          </w:tcPr>
          <w:p w14:paraId="0E5642CB" w14:textId="77777777" w:rsidR="00222DFC" w:rsidRDefault="00222DFC" w:rsidP="00905B6A">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North Bend SD 13</w:t>
            </w:r>
          </w:p>
        </w:tc>
      </w:tr>
      <w:tr w:rsidR="00EA1691" w:rsidRPr="007C60EC" w14:paraId="10838E1F" w14:textId="6DDC6F15" w:rsidTr="007D5B21">
        <w:tc>
          <w:tcPr>
            <w:cnfStyle w:val="001000000000" w:firstRow="0" w:lastRow="0" w:firstColumn="1" w:lastColumn="0" w:oddVBand="0" w:evenVBand="0" w:oddHBand="0" w:evenHBand="0" w:firstRowFirstColumn="0" w:firstRowLastColumn="0" w:lastRowFirstColumn="0" w:lastRowLastColumn="0"/>
            <w:tcW w:w="559" w:type="pct"/>
          </w:tcPr>
          <w:p w14:paraId="348BDE46" w14:textId="33CD1B4F" w:rsidR="006B5541" w:rsidRPr="00BE5DF6" w:rsidRDefault="006B5541" w:rsidP="006B5541">
            <w:pPr>
              <w:spacing w:after="0"/>
              <w:rPr>
                <w:rFonts w:ascii="Calibri" w:hAnsi="Calibri" w:cs="Calibri"/>
                <w:sz w:val="20"/>
                <w:szCs w:val="20"/>
              </w:rPr>
            </w:pPr>
            <w:r w:rsidRPr="00BE5DF6">
              <w:t>4595</w:t>
            </w:r>
          </w:p>
        </w:tc>
        <w:tc>
          <w:tcPr>
            <w:tcW w:w="2121" w:type="pct"/>
          </w:tcPr>
          <w:p w14:paraId="74DAFF5D" w14:textId="5BD95B4D" w:rsidR="006B5541" w:rsidRPr="00BE5DF6"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BE5DF6">
              <w:t>Forest Grove Community School</w:t>
            </w:r>
          </w:p>
        </w:tc>
        <w:tc>
          <w:tcPr>
            <w:tcW w:w="400" w:type="pct"/>
          </w:tcPr>
          <w:p w14:paraId="7EEC8F39" w14:textId="3C908FE2" w:rsidR="006B5541" w:rsidRPr="00BE5DF6"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BE5DF6">
              <w:t>No</w:t>
            </w:r>
          </w:p>
        </w:tc>
        <w:tc>
          <w:tcPr>
            <w:tcW w:w="440" w:type="pct"/>
          </w:tcPr>
          <w:p w14:paraId="4BB95CB1" w14:textId="10ECB50F"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2241</w:t>
            </w:r>
          </w:p>
        </w:tc>
        <w:tc>
          <w:tcPr>
            <w:tcW w:w="1480" w:type="pct"/>
          </w:tcPr>
          <w:p w14:paraId="3C9E5B63" w14:textId="63EABFC3"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Forest Grove SD 15</w:t>
            </w:r>
          </w:p>
        </w:tc>
      </w:tr>
      <w:tr w:rsidR="00EA1691" w:rsidRPr="007C60EC" w14:paraId="7C483924" w14:textId="2224A807"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21EFEE24" w14:textId="7E3A25AD" w:rsidR="006B5541" w:rsidRPr="00BE5DF6" w:rsidRDefault="006B5541" w:rsidP="006B5541">
            <w:pPr>
              <w:spacing w:after="0"/>
              <w:rPr>
                <w:rFonts w:ascii="Calibri" w:hAnsi="Calibri" w:cs="Calibri"/>
                <w:sz w:val="20"/>
                <w:szCs w:val="20"/>
              </w:rPr>
            </w:pPr>
            <w:r w:rsidRPr="00BE5DF6">
              <w:t>1205</w:t>
            </w:r>
          </w:p>
        </w:tc>
        <w:tc>
          <w:tcPr>
            <w:tcW w:w="2121" w:type="pct"/>
          </w:tcPr>
          <w:p w14:paraId="0C8F9B5F" w14:textId="64BA7AA3" w:rsidR="006B5541" w:rsidRPr="00BE5DF6"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BE5DF6">
              <w:t>Fossil Charter School</w:t>
            </w:r>
          </w:p>
        </w:tc>
        <w:tc>
          <w:tcPr>
            <w:tcW w:w="400" w:type="pct"/>
          </w:tcPr>
          <w:p w14:paraId="2388FCEA" w14:textId="60FF9E5F" w:rsidR="006B5541" w:rsidRPr="00BE5DF6"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BE5DF6">
              <w:t>Yes</w:t>
            </w:r>
          </w:p>
        </w:tc>
        <w:tc>
          <w:tcPr>
            <w:tcW w:w="440" w:type="pct"/>
          </w:tcPr>
          <w:p w14:paraId="4312475F" w14:textId="496B9693"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2248</w:t>
            </w:r>
          </w:p>
        </w:tc>
        <w:tc>
          <w:tcPr>
            <w:tcW w:w="1480" w:type="pct"/>
          </w:tcPr>
          <w:p w14:paraId="734EDDD2" w14:textId="3F7C6D1A"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Fossil SD 21J</w:t>
            </w:r>
          </w:p>
        </w:tc>
      </w:tr>
      <w:tr w:rsidR="00EA1691" w:rsidRPr="007C60EC" w14:paraId="7A12AECC" w14:textId="33A0B3DB" w:rsidTr="007D5B21">
        <w:tc>
          <w:tcPr>
            <w:cnfStyle w:val="001000000000" w:firstRow="0" w:lastRow="0" w:firstColumn="1" w:lastColumn="0" w:oddVBand="0" w:evenVBand="0" w:oddHBand="0" w:evenHBand="0" w:firstRowFirstColumn="0" w:firstRowLastColumn="0" w:lastRowFirstColumn="0" w:lastRowLastColumn="0"/>
            <w:tcW w:w="559" w:type="pct"/>
          </w:tcPr>
          <w:p w14:paraId="79C50BAB" w14:textId="76F0A053" w:rsidR="006B5541" w:rsidRDefault="006B5541" w:rsidP="006B5541">
            <w:pPr>
              <w:spacing w:after="0"/>
              <w:rPr>
                <w:rFonts w:ascii="Calibri" w:hAnsi="Calibri" w:cs="Calibri"/>
                <w:sz w:val="20"/>
                <w:szCs w:val="20"/>
              </w:rPr>
            </w:pPr>
            <w:r w:rsidRPr="00115122">
              <w:lastRenderedPageBreak/>
              <w:t>4040</w:t>
            </w:r>
          </w:p>
        </w:tc>
        <w:tc>
          <w:tcPr>
            <w:tcW w:w="2121" w:type="pct"/>
          </w:tcPr>
          <w:p w14:paraId="175D870D" w14:textId="202BA5A8"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Four Rivers Community School**</w:t>
            </w:r>
          </w:p>
        </w:tc>
        <w:tc>
          <w:tcPr>
            <w:tcW w:w="400" w:type="pct"/>
          </w:tcPr>
          <w:p w14:paraId="1F341655" w14:textId="457EE2F7"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No</w:t>
            </w:r>
          </w:p>
        </w:tc>
        <w:tc>
          <w:tcPr>
            <w:tcW w:w="440" w:type="pct"/>
          </w:tcPr>
          <w:p w14:paraId="174DEA26" w14:textId="2FD5FBC4"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2336</w:t>
            </w:r>
          </w:p>
        </w:tc>
        <w:tc>
          <w:tcPr>
            <w:tcW w:w="1480" w:type="pct"/>
          </w:tcPr>
          <w:p w14:paraId="3720A80F" w14:textId="3F286678"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Ontario SD 8C</w:t>
            </w:r>
          </w:p>
        </w:tc>
      </w:tr>
      <w:tr w:rsidR="00EA1691" w:rsidRPr="007C60EC" w14:paraId="5A7F42D9" w14:textId="7ADC1692"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39C8C757" w14:textId="0CCCACCF" w:rsidR="006B5541" w:rsidRDefault="006B5541" w:rsidP="006B5541">
            <w:pPr>
              <w:spacing w:after="0"/>
              <w:rPr>
                <w:rFonts w:ascii="Calibri" w:hAnsi="Calibri" w:cs="Calibri"/>
                <w:sz w:val="20"/>
                <w:szCs w:val="20"/>
              </w:rPr>
            </w:pPr>
            <w:r w:rsidRPr="00115122">
              <w:t>5392</w:t>
            </w:r>
          </w:p>
        </w:tc>
        <w:tc>
          <w:tcPr>
            <w:tcW w:w="2121" w:type="pct"/>
          </w:tcPr>
          <w:p w14:paraId="66941890" w14:textId="75DC01ED"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Frontier Charter Academy</w:t>
            </w:r>
          </w:p>
        </w:tc>
        <w:tc>
          <w:tcPr>
            <w:tcW w:w="400" w:type="pct"/>
          </w:tcPr>
          <w:p w14:paraId="1BEF9EA2" w14:textId="1442DE28"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Yes</w:t>
            </w:r>
          </w:p>
        </w:tc>
        <w:tc>
          <w:tcPr>
            <w:tcW w:w="440" w:type="pct"/>
          </w:tcPr>
          <w:p w14:paraId="16E3621A" w14:textId="64515E26"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2137</w:t>
            </w:r>
          </w:p>
        </w:tc>
        <w:tc>
          <w:tcPr>
            <w:tcW w:w="1480" w:type="pct"/>
          </w:tcPr>
          <w:p w14:paraId="685AD80C" w14:textId="2095CBCC"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Gervais SD 1</w:t>
            </w:r>
          </w:p>
        </w:tc>
      </w:tr>
      <w:tr w:rsidR="00EA1691" w:rsidRPr="007C60EC" w14:paraId="25C87006" w14:textId="001F2BB1" w:rsidTr="007D5B21">
        <w:tc>
          <w:tcPr>
            <w:cnfStyle w:val="001000000000" w:firstRow="0" w:lastRow="0" w:firstColumn="1" w:lastColumn="0" w:oddVBand="0" w:evenVBand="0" w:oddHBand="0" w:evenHBand="0" w:firstRowFirstColumn="0" w:firstRowLastColumn="0" w:lastRowFirstColumn="0" w:lastRowLastColumn="0"/>
            <w:tcW w:w="559" w:type="pct"/>
          </w:tcPr>
          <w:p w14:paraId="5F34664E" w14:textId="089D3445" w:rsidR="006B5541" w:rsidRDefault="006B5541" w:rsidP="006B5541">
            <w:pPr>
              <w:spacing w:after="0"/>
              <w:rPr>
                <w:rFonts w:ascii="Calibri" w:hAnsi="Calibri" w:cs="Calibri"/>
                <w:sz w:val="20"/>
                <w:szCs w:val="20"/>
              </w:rPr>
            </w:pPr>
            <w:r w:rsidRPr="00115122">
              <w:t>307</w:t>
            </w:r>
          </w:p>
        </w:tc>
        <w:tc>
          <w:tcPr>
            <w:tcW w:w="2121" w:type="pct"/>
          </w:tcPr>
          <w:p w14:paraId="7845B89E" w14:textId="7D69552E"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Glendale Community Charter School</w:t>
            </w:r>
          </w:p>
        </w:tc>
        <w:tc>
          <w:tcPr>
            <w:tcW w:w="400" w:type="pct"/>
          </w:tcPr>
          <w:p w14:paraId="2F7B5086" w14:textId="4CF5CD1B"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No</w:t>
            </w:r>
          </w:p>
        </w:tc>
        <w:tc>
          <w:tcPr>
            <w:tcW w:w="440" w:type="pct"/>
          </w:tcPr>
          <w:p w14:paraId="5F6C7997" w14:textId="0CCA6758"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2000</w:t>
            </w:r>
          </w:p>
        </w:tc>
        <w:tc>
          <w:tcPr>
            <w:tcW w:w="1480" w:type="pct"/>
          </w:tcPr>
          <w:p w14:paraId="46DBC4EC" w14:textId="4BEB48F9"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Glendale SD 77</w:t>
            </w:r>
          </w:p>
        </w:tc>
      </w:tr>
      <w:tr w:rsidR="00EA1691" w:rsidRPr="007C60EC" w14:paraId="49D2571A" w14:textId="781E5E3C"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157E5BF1" w14:textId="79791C5C" w:rsidR="006B5541" w:rsidRDefault="006B5541" w:rsidP="006B5541">
            <w:pPr>
              <w:spacing w:after="0"/>
              <w:rPr>
                <w:rFonts w:ascii="Calibri" w:hAnsi="Calibri" w:cs="Calibri"/>
                <w:sz w:val="20"/>
                <w:szCs w:val="20"/>
              </w:rPr>
            </w:pPr>
            <w:r w:rsidRPr="00115122">
              <w:t>4601</w:t>
            </w:r>
          </w:p>
        </w:tc>
        <w:tc>
          <w:tcPr>
            <w:tcW w:w="2121" w:type="pct"/>
          </w:tcPr>
          <w:p w14:paraId="2B99E426" w14:textId="1B61CDE9"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Gresham Arthur Academy</w:t>
            </w:r>
          </w:p>
        </w:tc>
        <w:tc>
          <w:tcPr>
            <w:tcW w:w="400" w:type="pct"/>
          </w:tcPr>
          <w:p w14:paraId="57731259" w14:textId="1225183F"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No</w:t>
            </w:r>
          </w:p>
        </w:tc>
        <w:tc>
          <w:tcPr>
            <w:tcW w:w="440" w:type="pct"/>
          </w:tcPr>
          <w:p w14:paraId="06E2AC18" w14:textId="012F35F1"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218</w:t>
            </w:r>
            <w:r w:rsidR="00477CB4">
              <w:t>3</w:t>
            </w:r>
          </w:p>
        </w:tc>
        <w:tc>
          <w:tcPr>
            <w:tcW w:w="1480" w:type="pct"/>
          </w:tcPr>
          <w:p w14:paraId="40121D7B" w14:textId="4846CB93"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Gresham-Barlow SD 10J</w:t>
            </w:r>
          </w:p>
        </w:tc>
      </w:tr>
      <w:tr w:rsidR="00EA1691" w:rsidRPr="007C60EC" w14:paraId="2C8FDDC1" w14:textId="4FB8ADF5" w:rsidTr="007D5B21">
        <w:tc>
          <w:tcPr>
            <w:cnfStyle w:val="001000000000" w:firstRow="0" w:lastRow="0" w:firstColumn="1" w:lastColumn="0" w:oddVBand="0" w:evenVBand="0" w:oddHBand="0" w:evenHBand="0" w:firstRowFirstColumn="0" w:firstRowLastColumn="0" w:lastRowFirstColumn="0" w:lastRowLastColumn="0"/>
            <w:tcW w:w="559" w:type="pct"/>
          </w:tcPr>
          <w:p w14:paraId="550FDF57" w14:textId="54BB54DC" w:rsidR="006B5541" w:rsidRDefault="006B5541" w:rsidP="006B5541">
            <w:pPr>
              <w:spacing w:after="0"/>
              <w:rPr>
                <w:rFonts w:ascii="Calibri" w:hAnsi="Calibri" w:cs="Calibri"/>
                <w:sz w:val="20"/>
                <w:szCs w:val="20"/>
              </w:rPr>
            </w:pPr>
            <w:r w:rsidRPr="00115122">
              <w:t>3362</w:t>
            </w:r>
          </w:p>
        </w:tc>
        <w:tc>
          <w:tcPr>
            <w:tcW w:w="2121" w:type="pct"/>
          </w:tcPr>
          <w:p w14:paraId="5CF7E16C" w14:textId="4B40C53B"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Harper Charter School</w:t>
            </w:r>
          </w:p>
        </w:tc>
        <w:tc>
          <w:tcPr>
            <w:tcW w:w="400" w:type="pct"/>
          </w:tcPr>
          <w:p w14:paraId="70727D18" w14:textId="0EDB499E"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No</w:t>
            </w:r>
          </w:p>
        </w:tc>
        <w:tc>
          <w:tcPr>
            <w:tcW w:w="440" w:type="pct"/>
          </w:tcPr>
          <w:p w14:paraId="663E59EC" w14:textId="0DA3FC6E"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2114</w:t>
            </w:r>
          </w:p>
        </w:tc>
        <w:tc>
          <w:tcPr>
            <w:tcW w:w="1480" w:type="pct"/>
          </w:tcPr>
          <w:p w14:paraId="7AF68198" w14:textId="6717CD1E"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Harper SD 66</w:t>
            </w:r>
          </w:p>
        </w:tc>
      </w:tr>
      <w:tr w:rsidR="00EE1199" w14:paraId="5DF97769" w14:textId="77777777" w:rsidTr="007C344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105E8DBD" w14:textId="1BD32C5F" w:rsidR="00EE1199" w:rsidRDefault="00EE1199" w:rsidP="007C344F">
            <w:pPr>
              <w:spacing w:after="0"/>
              <w:rPr>
                <w:rFonts w:ascii="Calibri" w:hAnsi="Calibri" w:cs="Calibri"/>
                <w:sz w:val="20"/>
                <w:szCs w:val="20"/>
              </w:rPr>
            </w:pPr>
            <w:r>
              <w:t>5732</w:t>
            </w:r>
          </w:p>
        </w:tc>
        <w:tc>
          <w:tcPr>
            <w:tcW w:w="2121" w:type="pct"/>
          </w:tcPr>
          <w:p w14:paraId="167057CA" w14:textId="77777777" w:rsidR="00EE1199" w:rsidRDefault="00EE1199" w:rsidP="007C344F">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Hope Chinese Charter School</w:t>
            </w:r>
          </w:p>
        </w:tc>
        <w:tc>
          <w:tcPr>
            <w:tcW w:w="400" w:type="pct"/>
          </w:tcPr>
          <w:p w14:paraId="6EE4A8D6" w14:textId="77777777" w:rsidR="00EE1199" w:rsidRDefault="00EE1199" w:rsidP="007C344F">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No</w:t>
            </w:r>
          </w:p>
        </w:tc>
        <w:tc>
          <w:tcPr>
            <w:tcW w:w="440" w:type="pct"/>
          </w:tcPr>
          <w:p w14:paraId="552E0C62" w14:textId="301ABC9B" w:rsidR="00EE1199" w:rsidRDefault="00EE1199" w:rsidP="007C344F">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224</w:t>
            </w:r>
            <w:r w:rsidR="009A7AC9">
              <w:t>3</w:t>
            </w:r>
          </w:p>
        </w:tc>
        <w:tc>
          <w:tcPr>
            <w:tcW w:w="1480" w:type="pct"/>
          </w:tcPr>
          <w:p w14:paraId="629DE224" w14:textId="77777777" w:rsidR="00EE1199" w:rsidRDefault="00EE1199" w:rsidP="007C344F">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Beaverton SD 48J</w:t>
            </w:r>
          </w:p>
        </w:tc>
      </w:tr>
      <w:tr w:rsidR="00AF173E" w:rsidRPr="007C60EC" w14:paraId="3C48A904" w14:textId="77777777" w:rsidTr="007D5B21">
        <w:tc>
          <w:tcPr>
            <w:cnfStyle w:val="001000000000" w:firstRow="0" w:lastRow="0" w:firstColumn="1" w:lastColumn="0" w:oddVBand="0" w:evenVBand="0" w:oddHBand="0" w:evenHBand="0" w:firstRowFirstColumn="0" w:firstRowLastColumn="0" w:lastRowFirstColumn="0" w:lastRowLastColumn="0"/>
            <w:tcW w:w="559" w:type="pct"/>
          </w:tcPr>
          <w:p w14:paraId="5A109800" w14:textId="3B355DA5" w:rsidR="00AF173E" w:rsidRPr="00046497" w:rsidRDefault="00AF173E" w:rsidP="00AF173E">
            <w:pPr>
              <w:spacing w:after="0"/>
            </w:pPr>
            <w:r w:rsidRPr="00046497">
              <w:t>3364</w:t>
            </w:r>
          </w:p>
        </w:tc>
        <w:tc>
          <w:tcPr>
            <w:tcW w:w="2121" w:type="pct"/>
          </w:tcPr>
          <w:p w14:paraId="49A40B18" w14:textId="3FC2A9CC" w:rsidR="00AF173E" w:rsidRPr="00046497" w:rsidRDefault="00AF173E" w:rsidP="00AF173E">
            <w:pPr>
              <w:spacing w:after="0"/>
              <w:jc w:val="left"/>
              <w:cnfStyle w:val="000000000000" w:firstRow="0" w:lastRow="0" w:firstColumn="0" w:lastColumn="0" w:oddVBand="0" w:evenVBand="0" w:oddHBand="0" w:evenHBand="0" w:firstRowFirstColumn="0" w:firstRowLastColumn="0" w:lastRowFirstColumn="0" w:lastRowLastColumn="0"/>
            </w:pPr>
            <w:r w:rsidRPr="00046497">
              <w:t>Helix Charter School</w:t>
            </w:r>
          </w:p>
        </w:tc>
        <w:tc>
          <w:tcPr>
            <w:tcW w:w="400" w:type="pct"/>
          </w:tcPr>
          <w:p w14:paraId="354A826B" w14:textId="3CD77989" w:rsidR="00AF173E" w:rsidRPr="00046497" w:rsidRDefault="00AF173E" w:rsidP="00AF173E">
            <w:pPr>
              <w:spacing w:after="0"/>
              <w:cnfStyle w:val="000000000000" w:firstRow="0" w:lastRow="0" w:firstColumn="0" w:lastColumn="0" w:oddVBand="0" w:evenVBand="0" w:oddHBand="0" w:evenHBand="0" w:firstRowFirstColumn="0" w:firstRowLastColumn="0" w:lastRowFirstColumn="0" w:lastRowLastColumn="0"/>
            </w:pPr>
            <w:r w:rsidRPr="00046497">
              <w:t>No</w:t>
            </w:r>
          </w:p>
        </w:tc>
        <w:tc>
          <w:tcPr>
            <w:tcW w:w="440" w:type="pct"/>
          </w:tcPr>
          <w:p w14:paraId="067A0F87" w14:textId="1E323F1F" w:rsidR="00AF173E" w:rsidRPr="00046497" w:rsidRDefault="00AF173E" w:rsidP="00AF173E">
            <w:pPr>
              <w:spacing w:after="0"/>
              <w:cnfStyle w:val="000000000000" w:firstRow="0" w:lastRow="0" w:firstColumn="0" w:lastColumn="0" w:oddVBand="0" w:evenVBand="0" w:oddHBand="0" w:evenHBand="0" w:firstRowFirstColumn="0" w:firstRowLastColumn="0" w:lastRowFirstColumn="0" w:lastRowLastColumn="0"/>
            </w:pPr>
            <w:r w:rsidRPr="00046497">
              <w:t>2201</w:t>
            </w:r>
          </w:p>
        </w:tc>
        <w:tc>
          <w:tcPr>
            <w:tcW w:w="1480" w:type="pct"/>
          </w:tcPr>
          <w:p w14:paraId="13B25A8E" w14:textId="08AC5B96" w:rsidR="00AF173E" w:rsidRPr="00046497" w:rsidRDefault="00AF173E" w:rsidP="00AF173E">
            <w:pPr>
              <w:spacing w:after="0"/>
              <w:jc w:val="left"/>
              <w:cnfStyle w:val="000000000000" w:firstRow="0" w:lastRow="0" w:firstColumn="0" w:lastColumn="0" w:oddVBand="0" w:evenVBand="0" w:oddHBand="0" w:evenHBand="0" w:firstRowFirstColumn="0" w:firstRowLastColumn="0" w:lastRowFirstColumn="0" w:lastRowLastColumn="0"/>
            </w:pPr>
            <w:r w:rsidRPr="00046497">
              <w:t>Helix SD 1</w:t>
            </w:r>
          </w:p>
        </w:tc>
      </w:tr>
      <w:tr w:rsidR="00EA1691" w:rsidRPr="007C60EC" w14:paraId="3F96F20C" w14:textId="5DD68C25"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263AEFB6" w14:textId="7E520601" w:rsidR="006B5541" w:rsidRPr="00046497" w:rsidRDefault="006B5541" w:rsidP="006B5541">
            <w:pPr>
              <w:spacing w:after="0"/>
              <w:rPr>
                <w:rFonts w:ascii="Calibri" w:hAnsi="Calibri" w:cs="Calibri"/>
                <w:sz w:val="20"/>
                <w:szCs w:val="20"/>
              </w:rPr>
            </w:pPr>
            <w:r w:rsidRPr="00046497">
              <w:t>4867</w:t>
            </w:r>
          </w:p>
        </w:tc>
        <w:tc>
          <w:tcPr>
            <w:tcW w:w="2121" w:type="pct"/>
          </w:tcPr>
          <w:p w14:paraId="3E0ACE3E" w14:textId="3A5478C3" w:rsidR="006B5541" w:rsidRPr="00046497" w:rsidRDefault="00EE1199"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046497">
              <w:t>HOLLA School</w:t>
            </w:r>
          </w:p>
        </w:tc>
        <w:tc>
          <w:tcPr>
            <w:tcW w:w="400" w:type="pct"/>
          </w:tcPr>
          <w:p w14:paraId="7617B8F7" w14:textId="5060699D" w:rsidR="006B5541" w:rsidRPr="00046497"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046497">
              <w:t>No</w:t>
            </w:r>
          </w:p>
        </w:tc>
        <w:tc>
          <w:tcPr>
            <w:tcW w:w="440" w:type="pct"/>
          </w:tcPr>
          <w:p w14:paraId="5BEF38C0" w14:textId="35B8ACC7" w:rsidR="006B5541" w:rsidRPr="00046497" w:rsidRDefault="00EE1199"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046497">
              <w:t>2182</w:t>
            </w:r>
          </w:p>
        </w:tc>
        <w:tc>
          <w:tcPr>
            <w:tcW w:w="1480" w:type="pct"/>
          </w:tcPr>
          <w:p w14:paraId="0ACB3EE3" w14:textId="439D257B" w:rsidR="006B5541" w:rsidRPr="00046497" w:rsidRDefault="00B8420E"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046497">
              <w:t>Reynolds</w:t>
            </w:r>
            <w:r w:rsidR="00EE1199" w:rsidRPr="00046497">
              <w:t xml:space="preserve"> SD 7</w:t>
            </w:r>
          </w:p>
        </w:tc>
      </w:tr>
      <w:tr w:rsidR="00EA1691" w:rsidRPr="007C60EC" w14:paraId="504900E9" w14:textId="32383CF8" w:rsidTr="007D5B21">
        <w:tc>
          <w:tcPr>
            <w:cnfStyle w:val="001000000000" w:firstRow="0" w:lastRow="0" w:firstColumn="1" w:lastColumn="0" w:oddVBand="0" w:evenVBand="0" w:oddHBand="0" w:evenHBand="0" w:firstRowFirstColumn="0" w:firstRowLastColumn="0" w:lastRowFirstColumn="0" w:lastRowLastColumn="0"/>
            <w:tcW w:w="559" w:type="pct"/>
          </w:tcPr>
          <w:p w14:paraId="1CD081D1" w14:textId="3C6FDAA3" w:rsidR="006B5541" w:rsidRPr="00046497" w:rsidRDefault="006B5541" w:rsidP="006B5541">
            <w:pPr>
              <w:spacing w:after="0"/>
              <w:rPr>
                <w:rFonts w:ascii="Calibri" w:hAnsi="Calibri" w:cs="Calibri"/>
                <w:color w:val="000000"/>
                <w:sz w:val="20"/>
                <w:szCs w:val="20"/>
              </w:rPr>
            </w:pPr>
            <w:r w:rsidRPr="00046497">
              <w:t>1358</w:t>
            </w:r>
          </w:p>
        </w:tc>
        <w:tc>
          <w:tcPr>
            <w:tcW w:w="2121" w:type="pct"/>
          </w:tcPr>
          <w:p w14:paraId="0610DF09" w14:textId="2B867B2D" w:rsidR="006B5541" w:rsidRPr="00046497"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0"/>
                <w:szCs w:val="20"/>
              </w:rPr>
            </w:pPr>
            <w:r w:rsidRPr="00046497">
              <w:t>Howard Street Charter</w:t>
            </w:r>
          </w:p>
        </w:tc>
        <w:tc>
          <w:tcPr>
            <w:tcW w:w="400" w:type="pct"/>
          </w:tcPr>
          <w:p w14:paraId="6CFD294B" w14:textId="61303E0B" w:rsidR="006B5541" w:rsidRPr="00046497"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0"/>
                <w:szCs w:val="20"/>
              </w:rPr>
            </w:pPr>
            <w:r w:rsidRPr="00046497">
              <w:t>No</w:t>
            </w:r>
          </w:p>
        </w:tc>
        <w:tc>
          <w:tcPr>
            <w:tcW w:w="440" w:type="pct"/>
          </w:tcPr>
          <w:p w14:paraId="3CB07A57" w14:textId="12C91DE4" w:rsidR="006B5541" w:rsidRPr="00046497"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0"/>
                <w:szCs w:val="20"/>
              </w:rPr>
            </w:pPr>
            <w:r w:rsidRPr="00046497">
              <w:t>2142</w:t>
            </w:r>
          </w:p>
        </w:tc>
        <w:tc>
          <w:tcPr>
            <w:tcW w:w="1480" w:type="pct"/>
          </w:tcPr>
          <w:p w14:paraId="3287B9E8" w14:textId="488C6AE6" w:rsidR="006B5541" w:rsidRPr="00046497"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0"/>
                <w:szCs w:val="20"/>
              </w:rPr>
            </w:pPr>
            <w:r w:rsidRPr="00046497">
              <w:t>Salem-Keizer SD 24J</w:t>
            </w:r>
          </w:p>
        </w:tc>
      </w:tr>
      <w:tr w:rsidR="00EA1691" w:rsidRPr="007C60EC" w14:paraId="5D4EBA2E" w14:textId="1BF3BB85"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1BB4BDAB" w14:textId="3ABC19DE" w:rsidR="006B5541" w:rsidRPr="00046497" w:rsidRDefault="006B5541" w:rsidP="006B5541">
            <w:pPr>
              <w:spacing w:after="0"/>
              <w:rPr>
                <w:rFonts w:ascii="Calibri" w:hAnsi="Calibri" w:cs="Calibri"/>
                <w:sz w:val="20"/>
                <w:szCs w:val="20"/>
              </w:rPr>
            </w:pPr>
            <w:r w:rsidRPr="00046497">
              <w:t>3351</w:t>
            </w:r>
          </w:p>
        </w:tc>
        <w:tc>
          <w:tcPr>
            <w:tcW w:w="2121" w:type="pct"/>
          </w:tcPr>
          <w:p w14:paraId="7FDD067C" w14:textId="776D6916" w:rsidR="006B5541" w:rsidRPr="00046497"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046497">
              <w:t>Huntington School</w:t>
            </w:r>
          </w:p>
        </w:tc>
        <w:tc>
          <w:tcPr>
            <w:tcW w:w="400" w:type="pct"/>
          </w:tcPr>
          <w:p w14:paraId="18F6B64A" w14:textId="3B656BBA" w:rsidR="006B5541" w:rsidRPr="00046497"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046497">
              <w:t>No</w:t>
            </w:r>
          </w:p>
        </w:tc>
        <w:tc>
          <w:tcPr>
            <w:tcW w:w="440" w:type="pct"/>
          </w:tcPr>
          <w:p w14:paraId="43B092E0" w14:textId="3CE2866D" w:rsidR="006B5541" w:rsidRPr="00046497"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046497">
              <w:t>1895</w:t>
            </w:r>
          </w:p>
        </w:tc>
        <w:tc>
          <w:tcPr>
            <w:tcW w:w="1480" w:type="pct"/>
          </w:tcPr>
          <w:p w14:paraId="706DA6AB" w14:textId="594BE4DA" w:rsidR="006B5541" w:rsidRPr="00046497"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046497">
              <w:t>Huntington SD 16J</w:t>
            </w:r>
          </w:p>
        </w:tc>
      </w:tr>
      <w:tr w:rsidR="00EA1691" w:rsidRPr="007C60EC" w14:paraId="6C7BF718" w14:textId="399FE7A8" w:rsidTr="007D5B21">
        <w:tc>
          <w:tcPr>
            <w:cnfStyle w:val="001000000000" w:firstRow="0" w:lastRow="0" w:firstColumn="1" w:lastColumn="0" w:oddVBand="0" w:evenVBand="0" w:oddHBand="0" w:evenHBand="0" w:firstRowFirstColumn="0" w:firstRowLastColumn="0" w:lastRowFirstColumn="0" w:lastRowLastColumn="0"/>
            <w:tcW w:w="559" w:type="pct"/>
          </w:tcPr>
          <w:p w14:paraId="30496FB9" w14:textId="00AC0CFE" w:rsidR="006B5541" w:rsidRPr="00046497" w:rsidRDefault="006B5541" w:rsidP="006B5541">
            <w:pPr>
              <w:spacing w:after="0"/>
              <w:rPr>
                <w:rFonts w:ascii="Calibri" w:hAnsi="Calibri" w:cs="Calibri"/>
                <w:color w:val="000000"/>
                <w:sz w:val="20"/>
                <w:szCs w:val="20"/>
              </w:rPr>
            </w:pPr>
            <w:r w:rsidRPr="00046497">
              <w:t>1079</w:t>
            </w:r>
          </w:p>
        </w:tc>
        <w:tc>
          <w:tcPr>
            <w:tcW w:w="2121" w:type="pct"/>
          </w:tcPr>
          <w:p w14:paraId="0C4FCD19" w14:textId="038F70AC" w:rsidR="006B5541" w:rsidRPr="00046497"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0"/>
                <w:szCs w:val="20"/>
              </w:rPr>
            </w:pPr>
            <w:r w:rsidRPr="00046497">
              <w:t>Imbler Charter School</w:t>
            </w:r>
          </w:p>
        </w:tc>
        <w:tc>
          <w:tcPr>
            <w:tcW w:w="400" w:type="pct"/>
          </w:tcPr>
          <w:p w14:paraId="038E7A6F" w14:textId="30E220E5" w:rsidR="006B5541" w:rsidRPr="00046497"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0"/>
                <w:szCs w:val="20"/>
              </w:rPr>
            </w:pPr>
            <w:r w:rsidRPr="00046497">
              <w:t>No</w:t>
            </w:r>
          </w:p>
        </w:tc>
        <w:tc>
          <w:tcPr>
            <w:tcW w:w="440" w:type="pct"/>
          </w:tcPr>
          <w:p w14:paraId="5062B814" w14:textId="6E14C3AF" w:rsidR="006B5541" w:rsidRPr="00046497"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0"/>
                <w:szCs w:val="20"/>
              </w:rPr>
            </w:pPr>
            <w:r w:rsidRPr="00046497">
              <w:t>2215</w:t>
            </w:r>
          </w:p>
        </w:tc>
        <w:tc>
          <w:tcPr>
            <w:tcW w:w="1480" w:type="pct"/>
          </w:tcPr>
          <w:p w14:paraId="4686E37C" w14:textId="2DA41041" w:rsidR="006B5541" w:rsidRPr="00046497"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0"/>
                <w:szCs w:val="20"/>
              </w:rPr>
            </w:pPr>
            <w:r w:rsidRPr="00046497">
              <w:t>Imbler SD 11</w:t>
            </w:r>
          </w:p>
        </w:tc>
      </w:tr>
      <w:tr w:rsidR="00EA1691" w:rsidRPr="007C60EC" w14:paraId="1B65CC9F" w14:textId="3FD1E284"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6AC34AB4" w14:textId="2F94BEE3" w:rsidR="006B5541" w:rsidRPr="00046497" w:rsidRDefault="006B5541" w:rsidP="006B5541">
            <w:pPr>
              <w:spacing w:after="0"/>
              <w:rPr>
                <w:rFonts w:ascii="Calibri" w:hAnsi="Calibri" w:cs="Calibri"/>
                <w:sz w:val="20"/>
                <w:szCs w:val="20"/>
              </w:rPr>
            </w:pPr>
            <w:r w:rsidRPr="00046497">
              <w:t>5150</w:t>
            </w:r>
          </w:p>
        </w:tc>
        <w:tc>
          <w:tcPr>
            <w:tcW w:w="2121" w:type="pct"/>
          </w:tcPr>
          <w:p w14:paraId="6115C650" w14:textId="5C002E94" w:rsidR="006B5541" w:rsidRPr="00046497"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046497">
              <w:t>Insight School of Oregon Painted Hills</w:t>
            </w:r>
          </w:p>
        </w:tc>
        <w:tc>
          <w:tcPr>
            <w:tcW w:w="400" w:type="pct"/>
          </w:tcPr>
          <w:p w14:paraId="4F2DA2FB" w14:textId="0E07CCE5" w:rsidR="006B5541" w:rsidRPr="00046497"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046497">
              <w:t>Yes</w:t>
            </w:r>
          </w:p>
        </w:tc>
        <w:tc>
          <w:tcPr>
            <w:tcW w:w="440" w:type="pct"/>
          </w:tcPr>
          <w:p w14:paraId="14B60434" w14:textId="7BC3F0E0" w:rsidR="006B5541" w:rsidRPr="00046497"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046497">
              <w:t>22</w:t>
            </w:r>
            <w:r w:rsidR="001564E3" w:rsidRPr="00046497">
              <w:t>49</w:t>
            </w:r>
          </w:p>
        </w:tc>
        <w:tc>
          <w:tcPr>
            <w:tcW w:w="1480" w:type="pct"/>
          </w:tcPr>
          <w:p w14:paraId="71EBACF4" w14:textId="6EA53C44" w:rsidR="006B5541" w:rsidRPr="00046497"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046497">
              <w:t>Mitchell SD 57</w:t>
            </w:r>
          </w:p>
        </w:tc>
      </w:tr>
      <w:tr w:rsidR="00EA1691" w:rsidRPr="007C60EC" w14:paraId="5317D0FF" w14:textId="79570605" w:rsidTr="007D5B21">
        <w:tc>
          <w:tcPr>
            <w:cnfStyle w:val="001000000000" w:firstRow="0" w:lastRow="0" w:firstColumn="1" w:lastColumn="0" w:oddVBand="0" w:evenVBand="0" w:oddHBand="0" w:evenHBand="0" w:firstRowFirstColumn="0" w:firstRowLastColumn="0" w:lastRowFirstColumn="0" w:lastRowLastColumn="0"/>
            <w:tcW w:w="559" w:type="pct"/>
          </w:tcPr>
          <w:p w14:paraId="2B67B645" w14:textId="02FB1685" w:rsidR="006B5541" w:rsidRPr="00046497" w:rsidRDefault="006B5541" w:rsidP="006B5541">
            <w:pPr>
              <w:spacing w:after="0"/>
              <w:rPr>
                <w:rFonts w:ascii="Calibri" w:hAnsi="Calibri" w:cs="Calibri"/>
                <w:sz w:val="20"/>
                <w:szCs w:val="20"/>
              </w:rPr>
            </w:pPr>
            <w:r w:rsidRPr="00046497">
              <w:t>3363</w:t>
            </w:r>
          </w:p>
        </w:tc>
        <w:tc>
          <w:tcPr>
            <w:tcW w:w="2121" w:type="pct"/>
          </w:tcPr>
          <w:p w14:paraId="44C84BFC" w14:textId="6EB29BE4" w:rsidR="006B5541" w:rsidRPr="00046497"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046497">
              <w:t>Ione Community Charter School</w:t>
            </w:r>
          </w:p>
        </w:tc>
        <w:tc>
          <w:tcPr>
            <w:tcW w:w="400" w:type="pct"/>
          </w:tcPr>
          <w:p w14:paraId="364124E9" w14:textId="55137370" w:rsidR="006B5541" w:rsidRPr="00046497"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046497">
              <w:t>No</w:t>
            </w:r>
          </w:p>
        </w:tc>
        <w:tc>
          <w:tcPr>
            <w:tcW w:w="440" w:type="pct"/>
          </w:tcPr>
          <w:p w14:paraId="1D3D44E4" w14:textId="66406208" w:rsidR="006B5541" w:rsidRPr="00046497"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046497">
              <w:t>3997</w:t>
            </w:r>
          </w:p>
        </w:tc>
        <w:tc>
          <w:tcPr>
            <w:tcW w:w="1480" w:type="pct"/>
          </w:tcPr>
          <w:p w14:paraId="1A8EF7E9" w14:textId="4EFDBEA6" w:rsidR="006B5541" w:rsidRPr="00046497"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046497">
              <w:t>Ione SD R2</w:t>
            </w:r>
          </w:p>
        </w:tc>
      </w:tr>
      <w:tr w:rsidR="00EA1691" w:rsidRPr="007C60EC" w14:paraId="6E1B42B6" w14:textId="79C9767D"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53B9A74B" w14:textId="2C566EF6" w:rsidR="006B5541" w:rsidRPr="00046497" w:rsidRDefault="006B5541" w:rsidP="006B5541">
            <w:pPr>
              <w:spacing w:after="0"/>
              <w:rPr>
                <w:rFonts w:ascii="Calibri" w:hAnsi="Calibri" w:cs="Calibri"/>
                <w:sz w:val="20"/>
                <w:szCs w:val="20"/>
              </w:rPr>
            </w:pPr>
            <w:r w:rsidRPr="00046497">
              <w:t>4720</w:t>
            </w:r>
          </w:p>
        </w:tc>
        <w:tc>
          <w:tcPr>
            <w:tcW w:w="2121" w:type="pct"/>
          </w:tcPr>
          <w:p w14:paraId="1453CE3A" w14:textId="072C949E" w:rsidR="006B5541" w:rsidRPr="00046497"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046497">
              <w:t>The Ivy School**</w:t>
            </w:r>
          </w:p>
        </w:tc>
        <w:tc>
          <w:tcPr>
            <w:tcW w:w="400" w:type="pct"/>
          </w:tcPr>
          <w:p w14:paraId="1C28E2CE" w14:textId="50E2F6FC" w:rsidR="006B5541" w:rsidRPr="00046497"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046497">
              <w:t>No</w:t>
            </w:r>
          </w:p>
        </w:tc>
        <w:tc>
          <w:tcPr>
            <w:tcW w:w="440" w:type="pct"/>
          </w:tcPr>
          <w:p w14:paraId="5DCBBBB6" w14:textId="2E29F22C" w:rsidR="006B5541" w:rsidRPr="00046497"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046497">
              <w:t>2336</w:t>
            </w:r>
          </w:p>
        </w:tc>
        <w:tc>
          <w:tcPr>
            <w:tcW w:w="1480" w:type="pct"/>
          </w:tcPr>
          <w:p w14:paraId="40D3993D" w14:textId="1A3C468C" w:rsidR="006B5541" w:rsidRPr="00046497"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046497">
              <w:t>Portland SD 1J</w:t>
            </w:r>
          </w:p>
        </w:tc>
      </w:tr>
      <w:tr w:rsidR="00EA1691" w:rsidRPr="007C60EC" w14:paraId="7B57C64E" w14:textId="10AA8E82" w:rsidTr="007D5B21">
        <w:tc>
          <w:tcPr>
            <w:cnfStyle w:val="001000000000" w:firstRow="0" w:lastRow="0" w:firstColumn="1" w:lastColumn="0" w:oddVBand="0" w:evenVBand="0" w:oddHBand="0" w:evenHBand="0" w:firstRowFirstColumn="0" w:firstRowLastColumn="0" w:lastRowFirstColumn="0" w:lastRowLastColumn="0"/>
            <w:tcW w:w="559" w:type="pct"/>
          </w:tcPr>
          <w:p w14:paraId="26DB3070" w14:textId="4A52F398" w:rsidR="006B5541" w:rsidRPr="00046497" w:rsidRDefault="006B5541" w:rsidP="006B5541">
            <w:pPr>
              <w:spacing w:after="0"/>
              <w:rPr>
                <w:rFonts w:ascii="Calibri" w:hAnsi="Calibri" w:cs="Calibri"/>
                <w:sz w:val="20"/>
                <w:szCs w:val="20"/>
              </w:rPr>
            </w:pPr>
            <w:r w:rsidRPr="00046497">
              <w:t>4210</w:t>
            </w:r>
          </w:p>
        </w:tc>
        <w:tc>
          <w:tcPr>
            <w:tcW w:w="2121" w:type="pct"/>
          </w:tcPr>
          <w:p w14:paraId="41DDF6F4" w14:textId="25FE3E2B" w:rsidR="006B5541" w:rsidRPr="00046497"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046497">
              <w:t>Jane Goodall Environmental Middle Charter School</w:t>
            </w:r>
          </w:p>
        </w:tc>
        <w:tc>
          <w:tcPr>
            <w:tcW w:w="400" w:type="pct"/>
          </w:tcPr>
          <w:p w14:paraId="5A52CD52" w14:textId="25A3B1FE" w:rsidR="006B5541" w:rsidRPr="00046497"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046497">
              <w:t>No</w:t>
            </w:r>
          </w:p>
        </w:tc>
        <w:tc>
          <w:tcPr>
            <w:tcW w:w="440" w:type="pct"/>
          </w:tcPr>
          <w:p w14:paraId="02FE80AD" w14:textId="7E30B751" w:rsidR="006B5541" w:rsidRPr="00046497"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046497">
              <w:t>214</w:t>
            </w:r>
            <w:r w:rsidR="000B62C5" w:rsidRPr="00046497">
              <w:t>2</w:t>
            </w:r>
          </w:p>
        </w:tc>
        <w:tc>
          <w:tcPr>
            <w:tcW w:w="1480" w:type="pct"/>
          </w:tcPr>
          <w:p w14:paraId="7A29C06E" w14:textId="7E9C6671" w:rsidR="006B5541" w:rsidRPr="00046497"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046497">
              <w:t>Salem-Keizer SD 24J</w:t>
            </w:r>
          </w:p>
        </w:tc>
      </w:tr>
      <w:tr w:rsidR="00E959FA" w:rsidRPr="007C60EC" w14:paraId="52EC9F29" w14:textId="77777777"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3A487854" w14:textId="242095BC" w:rsidR="00E959FA" w:rsidRPr="00046497" w:rsidRDefault="00E959FA" w:rsidP="00E959FA">
            <w:pPr>
              <w:spacing w:after="0"/>
            </w:pPr>
            <w:r w:rsidRPr="00F70C7A">
              <w:t>5910</w:t>
            </w:r>
          </w:p>
        </w:tc>
        <w:tc>
          <w:tcPr>
            <w:tcW w:w="2121" w:type="pct"/>
          </w:tcPr>
          <w:p w14:paraId="093CF51A" w14:textId="111D0F63" w:rsidR="00E959FA" w:rsidRPr="00046497" w:rsidRDefault="00E959FA" w:rsidP="00E959FA">
            <w:pPr>
              <w:spacing w:after="0"/>
              <w:jc w:val="left"/>
              <w:cnfStyle w:val="000000100000" w:firstRow="0" w:lastRow="0" w:firstColumn="0" w:lastColumn="0" w:oddVBand="0" w:evenVBand="0" w:oddHBand="1" w:evenHBand="0" w:firstRowFirstColumn="0" w:firstRowLastColumn="0" w:lastRowFirstColumn="0" w:lastRowLastColumn="0"/>
            </w:pPr>
            <w:r w:rsidRPr="00F70C7A">
              <w:t xml:space="preserve">Jefferson Classical Academy of Oregon </w:t>
            </w:r>
          </w:p>
        </w:tc>
        <w:tc>
          <w:tcPr>
            <w:tcW w:w="400" w:type="pct"/>
          </w:tcPr>
          <w:p w14:paraId="02939DF9" w14:textId="404D333C" w:rsidR="00E959FA" w:rsidRPr="00046497" w:rsidRDefault="00E959FA" w:rsidP="00E959FA">
            <w:pPr>
              <w:spacing w:after="0"/>
              <w:cnfStyle w:val="000000100000" w:firstRow="0" w:lastRow="0" w:firstColumn="0" w:lastColumn="0" w:oddVBand="0" w:evenVBand="0" w:oddHBand="1" w:evenHBand="0" w:firstRowFirstColumn="0" w:firstRowLastColumn="0" w:lastRowFirstColumn="0" w:lastRowLastColumn="0"/>
            </w:pPr>
            <w:r>
              <w:t>Yes</w:t>
            </w:r>
          </w:p>
        </w:tc>
        <w:tc>
          <w:tcPr>
            <w:tcW w:w="440" w:type="pct"/>
          </w:tcPr>
          <w:p w14:paraId="741FFD6B" w14:textId="0A811741" w:rsidR="00E959FA" w:rsidRPr="00046497" w:rsidRDefault="00E959FA" w:rsidP="00E959FA">
            <w:pPr>
              <w:spacing w:after="0"/>
              <w:cnfStyle w:val="000000100000" w:firstRow="0" w:lastRow="0" w:firstColumn="0" w:lastColumn="0" w:oddVBand="0" w:evenVBand="0" w:oddHBand="1" w:evenHBand="0" w:firstRowFirstColumn="0" w:firstRowLastColumn="0" w:lastRowFirstColumn="0" w:lastRowLastColumn="0"/>
            </w:pPr>
            <w:r w:rsidRPr="003A6188">
              <w:t>2247</w:t>
            </w:r>
          </w:p>
        </w:tc>
        <w:tc>
          <w:tcPr>
            <w:tcW w:w="1480" w:type="pct"/>
          </w:tcPr>
          <w:p w14:paraId="0A49F946" w14:textId="1565C919" w:rsidR="00E959FA" w:rsidRPr="00046497" w:rsidRDefault="00E959FA" w:rsidP="00E959FA">
            <w:pPr>
              <w:spacing w:after="0"/>
              <w:jc w:val="left"/>
              <w:cnfStyle w:val="000000100000" w:firstRow="0" w:lastRow="0" w:firstColumn="0" w:lastColumn="0" w:oddVBand="0" w:evenVBand="0" w:oddHBand="1" w:evenHBand="0" w:firstRowFirstColumn="0" w:firstRowLastColumn="0" w:lastRowFirstColumn="0" w:lastRowLastColumn="0"/>
            </w:pPr>
            <w:r w:rsidRPr="003A6188">
              <w:t>Spray SD 1</w:t>
            </w:r>
          </w:p>
        </w:tc>
      </w:tr>
      <w:tr w:rsidR="00EA1691" w:rsidRPr="007C60EC" w14:paraId="75430811" w14:textId="2EC8266F" w:rsidTr="007D5B21">
        <w:tc>
          <w:tcPr>
            <w:cnfStyle w:val="001000000000" w:firstRow="0" w:lastRow="0" w:firstColumn="1" w:lastColumn="0" w:oddVBand="0" w:evenVBand="0" w:oddHBand="0" w:evenHBand="0" w:firstRowFirstColumn="0" w:firstRowLastColumn="0" w:lastRowFirstColumn="0" w:lastRowLastColumn="0"/>
            <w:tcW w:w="559" w:type="pct"/>
          </w:tcPr>
          <w:p w14:paraId="715F8C1A" w14:textId="5E37730E" w:rsidR="006B5541" w:rsidRPr="00046497" w:rsidRDefault="006B5541" w:rsidP="006B5541">
            <w:pPr>
              <w:spacing w:after="0"/>
              <w:rPr>
                <w:rFonts w:ascii="Calibri" w:hAnsi="Calibri" w:cs="Calibri"/>
                <w:sz w:val="20"/>
                <w:szCs w:val="20"/>
              </w:rPr>
            </w:pPr>
            <w:r w:rsidRPr="00046497">
              <w:t>1087</w:t>
            </w:r>
          </w:p>
        </w:tc>
        <w:tc>
          <w:tcPr>
            <w:tcW w:w="2121" w:type="pct"/>
          </w:tcPr>
          <w:p w14:paraId="798EC5B1" w14:textId="5F451BE5" w:rsidR="006B5541" w:rsidRPr="00046497"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046497">
              <w:t>Joseph Charter School</w:t>
            </w:r>
          </w:p>
        </w:tc>
        <w:tc>
          <w:tcPr>
            <w:tcW w:w="400" w:type="pct"/>
          </w:tcPr>
          <w:p w14:paraId="2E9DD51C" w14:textId="794C1261" w:rsidR="006B5541" w:rsidRPr="00046497"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046497">
              <w:t>No</w:t>
            </w:r>
          </w:p>
        </w:tc>
        <w:tc>
          <w:tcPr>
            <w:tcW w:w="440" w:type="pct"/>
          </w:tcPr>
          <w:p w14:paraId="729B5D2B" w14:textId="766A0C8B" w:rsidR="006B5541" w:rsidRPr="00046497"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046497">
              <w:t>2219</w:t>
            </w:r>
          </w:p>
        </w:tc>
        <w:tc>
          <w:tcPr>
            <w:tcW w:w="1480" w:type="pct"/>
          </w:tcPr>
          <w:p w14:paraId="4F774E82" w14:textId="5D7033B2" w:rsidR="006B5541" w:rsidRPr="00046497"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046497">
              <w:t>Joseph SD 6</w:t>
            </w:r>
          </w:p>
        </w:tc>
      </w:tr>
      <w:tr w:rsidR="007D5B21" w:rsidRPr="004579E8" w14:paraId="5D702780" w14:textId="77777777" w:rsidTr="007D5B21">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559" w:type="pct"/>
            <w:vAlign w:val="center"/>
            <w:hideMark/>
          </w:tcPr>
          <w:p w14:paraId="6CE2976A" w14:textId="77777777" w:rsidR="007D5B21" w:rsidRPr="00046497" w:rsidRDefault="007D5B21" w:rsidP="007D5B21">
            <w:pPr>
              <w:spacing w:after="0"/>
              <w:rPr>
                <w:rFonts w:ascii="Calibri" w:eastAsia="Times New Roman" w:hAnsi="Calibri" w:cs="Calibri"/>
              </w:rPr>
            </w:pPr>
            <w:r w:rsidRPr="00046497">
              <w:rPr>
                <w:rFonts w:ascii="Calibri" w:eastAsia="Times New Roman" w:hAnsi="Calibri" w:cs="Calibri"/>
              </w:rPr>
              <w:t>5821</w:t>
            </w:r>
          </w:p>
        </w:tc>
        <w:tc>
          <w:tcPr>
            <w:tcW w:w="2121" w:type="pct"/>
            <w:vAlign w:val="center"/>
            <w:hideMark/>
          </w:tcPr>
          <w:p w14:paraId="4BD7AEE0" w14:textId="641E40E3" w:rsidR="007D5B21" w:rsidRPr="00046497" w:rsidRDefault="007D5B21" w:rsidP="007D5B21">
            <w:pPr>
              <w:spacing w:after="0"/>
              <w:jc w:val="lef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rPr>
            </w:pPr>
            <w:r w:rsidRPr="00046497">
              <w:rPr>
                <w:rFonts w:ascii="Calibri" w:eastAsia="Times New Roman" w:hAnsi="Calibri" w:cs="Calibri"/>
              </w:rPr>
              <w:t>Kalmiopsis Community Arts High School</w:t>
            </w:r>
          </w:p>
        </w:tc>
        <w:tc>
          <w:tcPr>
            <w:tcW w:w="400" w:type="pct"/>
            <w:vAlign w:val="center"/>
            <w:hideMark/>
          </w:tcPr>
          <w:p w14:paraId="7590F8A4" w14:textId="60A6EB12" w:rsidR="007D5B21" w:rsidRPr="00046497" w:rsidRDefault="007D5B21" w:rsidP="007D5B21">
            <w:pPr>
              <w:spacing w:after="0"/>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rPr>
            </w:pPr>
            <w:r w:rsidRPr="00046497">
              <w:rPr>
                <w:rFonts w:ascii="Calibri" w:eastAsia="Times New Roman" w:hAnsi="Calibri" w:cs="Calibri"/>
              </w:rPr>
              <w:t>No</w:t>
            </w:r>
          </w:p>
        </w:tc>
        <w:tc>
          <w:tcPr>
            <w:tcW w:w="440" w:type="pct"/>
          </w:tcPr>
          <w:p w14:paraId="2C5C9A79" w14:textId="2E3AD133" w:rsidR="007D5B21" w:rsidRPr="00046497" w:rsidRDefault="007D5B21" w:rsidP="007D5B21">
            <w:pPr>
              <w:spacing w:after="0"/>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046497">
              <w:t>2055</w:t>
            </w:r>
          </w:p>
        </w:tc>
        <w:tc>
          <w:tcPr>
            <w:tcW w:w="1480" w:type="pct"/>
            <w:hideMark/>
          </w:tcPr>
          <w:p w14:paraId="779ED84A" w14:textId="1FF8D226" w:rsidR="007D5B21" w:rsidRPr="00046497" w:rsidRDefault="007D5B21" w:rsidP="007D5B21">
            <w:pPr>
              <w:spacing w:after="0"/>
              <w:jc w:val="left"/>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sz w:val="20"/>
                <w:szCs w:val="20"/>
              </w:rPr>
            </w:pPr>
            <w:r w:rsidRPr="00046497">
              <w:t>Three Rivers/Josephine County SD</w:t>
            </w:r>
          </w:p>
        </w:tc>
      </w:tr>
      <w:tr w:rsidR="00EA1691" w:rsidRPr="007C60EC" w14:paraId="3D0D391D" w14:textId="2F0BB76E" w:rsidTr="007D5B21">
        <w:tc>
          <w:tcPr>
            <w:cnfStyle w:val="001000000000" w:firstRow="0" w:lastRow="0" w:firstColumn="1" w:lastColumn="0" w:oddVBand="0" w:evenVBand="0" w:oddHBand="0" w:evenHBand="0" w:firstRowFirstColumn="0" w:firstRowLastColumn="0" w:lastRowFirstColumn="0" w:lastRowLastColumn="0"/>
            <w:tcW w:w="559" w:type="pct"/>
          </w:tcPr>
          <w:p w14:paraId="27995C41" w14:textId="166F5BEB" w:rsidR="006B5541" w:rsidRDefault="006B5541" w:rsidP="006B5541">
            <w:pPr>
              <w:spacing w:after="0"/>
              <w:rPr>
                <w:rFonts w:ascii="Calibri" w:hAnsi="Calibri" w:cs="Calibri"/>
                <w:sz w:val="20"/>
                <w:szCs w:val="20"/>
              </w:rPr>
            </w:pPr>
            <w:r w:rsidRPr="00115122">
              <w:t>5218</w:t>
            </w:r>
          </w:p>
        </w:tc>
        <w:tc>
          <w:tcPr>
            <w:tcW w:w="2121" w:type="pct"/>
          </w:tcPr>
          <w:p w14:paraId="4174E8A1" w14:textId="50D20CCC"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Kairos PDX</w:t>
            </w:r>
          </w:p>
        </w:tc>
        <w:tc>
          <w:tcPr>
            <w:tcW w:w="400" w:type="pct"/>
          </w:tcPr>
          <w:p w14:paraId="002600F1" w14:textId="2541CA59"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No</w:t>
            </w:r>
          </w:p>
        </w:tc>
        <w:tc>
          <w:tcPr>
            <w:tcW w:w="440" w:type="pct"/>
          </w:tcPr>
          <w:p w14:paraId="650F54C3" w14:textId="557DAD7B"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218</w:t>
            </w:r>
            <w:r w:rsidR="009A7AC9">
              <w:t>0</w:t>
            </w:r>
          </w:p>
        </w:tc>
        <w:tc>
          <w:tcPr>
            <w:tcW w:w="1480" w:type="pct"/>
          </w:tcPr>
          <w:p w14:paraId="6F88C782" w14:textId="5D332E2B"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Portland SD 1J</w:t>
            </w:r>
          </w:p>
        </w:tc>
      </w:tr>
      <w:tr w:rsidR="000B2343" w14:paraId="1DD22015" w14:textId="77777777"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6244F244" w14:textId="77777777" w:rsidR="000B2343" w:rsidRDefault="000B2343" w:rsidP="00D72DE6">
            <w:pPr>
              <w:spacing w:after="0"/>
              <w:rPr>
                <w:rFonts w:ascii="Calibri" w:hAnsi="Calibri" w:cs="Calibri"/>
                <w:sz w:val="20"/>
                <w:szCs w:val="20"/>
              </w:rPr>
            </w:pPr>
            <w:r w:rsidRPr="00115122">
              <w:t>5205</w:t>
            </w:r>
          </w:p>
        </w:tc>
        <w:tc>
          <w:tcPr>
            <w:tcW w:w="2121" w:type="pct"/>
          </w:tcPr>
          <w:p w14:paraId="0A0F112B" w14:textId="77777777" w:rsidR="000B2343" w:rsidRDefault="000B2343" w:rsidP="00D72DE6">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Kids Unlimited Academy</w:t>
            </w:r>
          </w:p>
        </w:tc>
        <w:tc>
          <w:tcPr>
            <w:tcW w:w="400" w:type="pct"/>
          </w:tcPr>
          <w:p w14:paraId="7F1258C3" w14:textId="77777777" w:rsidR="000B2343" w:rsidRDefault="000B2343" w:rsidP="00D72DE6">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No</w:t>
            </w:r>
          </w:p>
        </w:tc>
        <w:tc>
          <w:tcPr>
            <w:tcW w:w="440" w:type="pct"/>
          </w:tcPr>
          <w:p w14:paraId="7DE42F3E" w14:textId="77777777" w:rsidR="000B2343" w:rsidRDefault="000B2343" w:rsidP="00D72DE6">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2048</w:t>
            </w:r>
          </w:p>
        </w:tc>
        <w:tc>
          <w:tcPr>
            <w:tcW w:w="1480" w:type="pct"/>
          </w:tcPr>
          <w:p w14:paraId="35F547D9" w14:textId="77777777" w:rsidR="000B2343" w:rsidRDefault="000B2343" w:rsidP="00D72DE6">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Medford SD 549C</w:t>
            </w:r>
          </w:p>
        </w:tc>
      </w:tr>
      <w:tr w:rsidR="00EA1691" w:rsidRPr="007C60EC" w14:paraId="68D29E4C" w14:textId="6D5AAA2E" w:rsidTr="007D5B21">
        <w:tc>
          <w:tcPr>
            <w:cnfStyle w:val="001000000000" w:firstRow="0" w:lastRow="0" w:firstColumn="1" w:lastColumn="0" w:oddVBand="0" w:evenVBand="0" w:oddHBand="0" w:evenHBand="0" w:firstRowFirstColumn="0" w:firstRowLastColumn="0" w:lastRowFirstColumn="0" w:lastRowLastColumn="0"/>
            <w:tcW w:w="559" w:type="pct"/>
          </w:tcPr>
          <w:p w14:paraId="3F54D218" w14:textId="554C01A9" w:rsidR="006B5541" w:rsidRDefault="000B2343" w:rsidP="006B5541">
            <w:pPr>
              <w:spacing w:after="0"/>
              <w:rPr>
                <w:rFonts w:ascii="Calibri" w:hAnsi="Calibri" w:cs="Calibri"/>
                <w:sz w:val="20"/>
                <w:szCs w:val="20"/>
              </w:rPr>
            </w:pPr>
            <w:r>
              <w:t>5572</w:t>
            </w:r>
          </w:p>
        </w:tc>
        <w:tc>
          <w:tcPr>
            <w:tcW w:w="2121" w:type="pct"/>
          </w:tcPr>
          <w:p w14:paraId="340CC447" w14:textId="103E5009" w:rsidR="006B5541" w:rsidRPr="005F5F7B" w:rsidRDefault="006B5541" w:rsidP="005F5F7B">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F5F7B">
              <w:t>Kids Unlimited Academy</w:t>
            </w:r>
            <w:r w:rsidR="000B2343" w:rsidRPr="005F5F7B">
              <w:t xml:space="preserve"> White City</w:t>
            </w:r>
          </w:p>
        </w:tc>
        <w:tc>
          <w:tcPr>
            <w:tcW w:w="400" w:type="pct"/>
          </w:tcPr>
          <w:p w14:paraId="67DC3D3F" w14:textId="7B7F2EE0"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No</w:t>
            </w:r>
          </w:p>
        </w:tc>
        <w:tc>
          <w:tcPr>
            <w:tcW w:w="440" w:type="pct"/>
          </w:tcPr>
          <w:p w14:paraId="109826D3" w14:textId="11339E3E" w:rsidR="006B5541" w:rsidRDefault="000B2343"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t>2043</w:t>
            </w:r>
          </w:p>
        </w:tc>
        <w:tc>
          <w:tcPr>
            <w:tcW w:w="1480" w:type="pct"/>
          </w:tcPr>
          <w:p w14:paraId="4A3F8C8A" w14:textId="622ECBB6" w:rsidR="006B5541" w:rsidRDefault="000B2343"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t>Eagle Point SD 9</w:t>
            </w:r>
          </w:p>
        </w:tc>
      </w:tr>
      <w:tr w:rsidR="00EA1691" w:rsidRPr="007C60EC" w14:paraId="2AAE6F87" w14:textId="02FF5E48"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730FC6E3" w14:textId="0A432685" w:rsidR="006B5541" w:rsidRDefault="006B5541" w:rsidP="006B5541">
            <w:pPr>
              <w:spacing w:after="0"/>
              <w:rPr>
                <w:rFonts w:ascii="Calibri" w:hAnsi="Calibri" w:cs="Calibri"/>
                <w:sz w:val="20"/>
                <w:szCs w:val="20"/>
              </w:rPr>
            </w:pPr>
            <w:r w:rsidRPr="00115122">
              <w:t>3440</w:t>
            </w:r>
          </w:p>
        </w:tc>
        <w:tc>
          <w:tcPr>
            <w:tcW w:w="2121" w:type="pct"/>
          </w:tcPr>
          <w:p w14:paraId="3F4DE747" w14:textId="48CF7AA2" w:rsidR="006B5541" w:rsidRPr="005F5F7B"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F5F7B">
              <w:t>Kings Valley Charter School</w:t>
            </w:r>
          </w:p>
        </w:tc>
        <w:tc>
          <w:tcPr>
            <w:tcW w:w="400" w:type="pct"/>
          </w:tcPr>
          <w:p w14:paraId="6D9385CD" w14:textId="5AA084E6"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No</w:t>
            </w:r>
          </w:p>
        </w:tc>
        <w:tc>
          <w:tcPr>
            <w:tcW w:w="440" w:type="pct"/>
          </w:tcPr>
          <w:p w14:paraId="42011900" w14:textId="5B17428C"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1900</w:t>
            </w:r>
          </w:p>
        </w:tc>
        <w:tc>
          <w:tcPr>
            <w:tcW w:w="1480" w:type="pct"/>
          </w:tcPr>
          <w:p w14:paraId="19D0A2F6" w14:textId="2660CA48"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Philomath SD 17J</w:t>
            </w:r>
          </w:p>
        </w:tc>
      </w:tr>
      <w:tr w:rsidR="00EA1691" w:rsidRPr="007C60EC" w14:paraId="7246A96B" w14:textId="740870B0" w:rsidTr="007D5B21">
        <w:tc>
          <w:tcPr>
            <w:cnfStyle w:val="001000000000" w:firstRow="0" w:lastRow="0" w:firstColumn="1" w:lastColumn="0" w:oddVBand="0" w:evenVBand="0" w:oddHBand="0" w:evenHBand="0" w:firstRowFirstColumn="0" w:firstRowLastColumn="0" w:lastRowFirstColumn="0" w:lastRowLastColumn="0"/>
            <w:tcW w:w="559" w:type="pct"/>
          </w:tcPr>
          <w:p w14:paraId="00F954A1" w14:textId="3CC396DE" w:rsidR="006B5541" w:rsidRDefault="006B5541" w:rsidP="006B5541">
            <w:pPr>
              <w:spacing w:after="0"/>
              <w:rPr>
                <w:rFonts w:ascii="Calibri" w:hAnsi="Calibri" w:cs="Calibri"/>
                <w:sz w:val="20"/>
                <w:szCs w:val="20"/>
              </w:rPr>
            </w:pPr>
            <w:r w:rsidRPr="00115122">
              <w:t>5060</w:t>
            </w:r>
          </w:p>
        </w:tc>
        <w:tc>
          <w:tcPr>
            <w:tcW w:w="2121" w:type="pct"/>
          </w:tcPr>
          <w:p w14:paraId="78305C02" w14:textId="59557110" w:rsidR="006B5541" w:rsidRPr="005F5F7B"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F5F7B">
              <w:t>Le Monde French Immersion Public Charter School</w:t>
            </w:r>
          </w:p>
        </w:tc>
        <w:tc>
          <w:tcPr>
            <w:tcW w:w="400" w:type="pct"/>
          </w:tcPr>
          <w:p w14:paraId="24E6FD64" w14:textId="3DDF593D"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No</w:t>
            </w:r>
          </w:p>
        </w:tc>
        <w:tc>
          <w:tcPr>
            <w:tcW w:w="440" w:type="pct"/>
          </w:tcPr>
          <w:p w14:paraId="1EB8F2CA" w14:textId="192BB9F8"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218</w:t>
            </w:r>
            <w:r w:rsidR="009A7AC9">
              <w:t>0</w:t>
            </w:r>
          </w:p>
        </w:tc>
        <w:tc>
          <w:tcPr>
            <w:tcW w:w="1480" w:type="pct"/>
          </w:tcPr>
          <w:p w14:paraId="02D7FF0F" w14:textId="178D84A1"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Portland SD 1J</w:t>
            </w:r>
          </w:p>
        </w:tc>
      </w:tr>
      <w:tr w:rsidR="00EA1691" w:rsidRPr="007C60EC" w14:paraId="0F658445" w14:textId="11B39378"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4303D28A" w14:textId="7FC38A5D" w:rsidR="006B5541" w:rsidRDefault="006B5541" w:rsidP="006B5541">
            <w:pPr>
              <w:spacing w:after="0"/>
              <w:rPr>
                <w:rFonts w:ascii="Calibri" w:hAnsi="Calibri" w:cs="Calibri"/>
                <w:sz w:val="20"/>
                <w:szCs w:val="20"/>
              </w:rPr>
            </w:pPr>
            <w:r w:rsidRPr="00115122">
              <w:t>3240</w:t>
            </w:r>
          </w:p>
        </w:tc>
        <w:tc>
          <w:tcPr>
            <w:tcW w:w="2121" w:type="pct"/>
          </w:tcPr>
          <w:p w14:paraId="04B0D845" w14:textId="141EA86B" w:rsidR="006B5541" w:rsidRPr="00BE5DF6"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BE5DF6">
              <w:t>Lincoln City Career Technical High School</w:t>
            </w:r>
          </w:p>
        </w:tc>
        <w:tc>
          <w:tcPr>
            <w:tcW w:w="400" w:type="pct"/>
          </w:tcPr>
          <w:p w14:paraId="4B0A67EE" w14:textId="772FDE0B"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No</w:t>
            </w:r>
          </w:p>
        </w:tc>
        <w:tc>
          <w:tcPr>
            <w:tcW w:w="440" w:type="pct"/>
          </w:tcPr>
          <w:p w14:paraId="6A7FD258" w14:textId="1063CC32"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209</w:t>
            </w:r>
            <w:r w:rsidR="00477CB4">
              <w:t>7</w:t>
            </w:r>
          </w:p>
        </w:tc>
        <w:tc>
          <w:tcPr>
            <w:tcW w:w="1480" w:type="pct"/>
          </w:tcPr>
          <w:p w14:paraId="312D29DA" w14:textId="2A0A4C54"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Lincoln County SD</w:t>
            </w:r>
          </w:p>
        </w:tc>
      </w:tr>
      <w:tr w:rsidR="00EA1691" w:rsidRPr="007C60EC" w14:paraId="599194FA" w14:textId="2CAB6012" w:rsidTr="007D5B21">
        <w:trPr>
          <w:trHeight w:val="62"/>
        </w:trPr>
        <w:tc>
          <w:tcPr>
            <w:cnfStyle w:val="001000000000" w:firstRow="0" w:lastRow="0" w:firstColumn="1" w:lastColumn="0" w:oddVBand="0" w:evenVBand="0" w:oddHBand="0" w:evenHBand="0" w:firstRowFirstColumn="0" w:firstRowLastColumn="0" w:lastRowFirstColumn="0" w:lastRowLastColumn="0"/>
            <w:tcW w:w="559" w:type="pct"/>
          </w:tcPr>
          <w:p w14:paraId="448FFD32" w14:textId="05BA7AD2" w:rsidR="006B5541" w:rsidRDefault="006B5541" w:rsidP="006B5541">
            <w:pPr>
              <w:spacing w:after="0"/>
              <w:rPr>
                <w:rFonts w:ascii="Calibri" w:hAnsi="Calibri" w:cs="Calibri"/>
                <w:sz w:val="20"/>
                <w:szCs w:val="20"/>
              </w:rPr>
            </w:pPr>
            <w:r w:rsidRPr="00115122">
              <w:t>4821</w:t>
            </w:r>
          </w:p>
        </w:tc>
        <w:tc>
          <w:tcPr>
            <w:tcW w:w="2121" w:type="pct"/>
          </w:tcPr>
          <w:p w14:paraId="62F12E7E" w14:textId="10EC8318" w:rsidR="006B5541" w:rsidRPr="00BE5DF6" w:rsidRDefault="008C1CFC"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BE5DF6">
              <w:t>Logos Charter School</w:t>
            </w:r>
          </w:p>
        </w:tc>
        <w:tc>
          <w:tcPr>
            <w:tcW w:w="400" w:type="pct"/>
          </w:tcPr>
          <w:p w14:paraId="23ED52F9" w14:textId="1ADDE17D"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No</w:t>
            </w:r>
          </w:p>
        </w:tc>
        <w:tc>
          <w:tcPr>
            <w:tcW w:w="440" w:type="pct"/>
          </w:tcPr>
          <w:p w14:paraId="7F3131C4" w14:textId="7A4C1413"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204</w:t>
            </w:r>
            <w:r w:rsidR="001564E3">
              <w:t>8</w:t>
            </w:r>
          </w:p>
        </w:tc>
        <w:tc>
          <w:tcPr>
            <w:tcW w:w="1480" w:type="pct"/>
          </w:tcPr>
          <w:p w14:paraId="45915E24" w14:textId="69C9EC66"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Medford SD 549C</w:t>
            </w:r>
          </w:p>
        </w:tc>
      </w:tr>
      <w:tr w:rsidR="00EA1691" w:rsidRPr="007C60EC" w14:paraId="4BE1FB5F" w14:textId="74D56F7B"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410D28AA" w14:textId="59171EE7" w:rsidR="006B5541" w:rsidRDefault="006B5541" w:rsidP="006B5541">
            <w:pPr>
              <w:spacing w:after="0"/>
              <w:rPr>
                <w:rFonts w:ascii="Calibri" w:hAnsi="Calibri" w:cs="Calibri"/>
                <w:sz w:val="20"/>
                <w:szCs w:val="20"/>
              </w:rPr>
            </w:pPr>
            <w:r w:rsidRPr="00115122">
              <w:t>2994</w:t>
            </w:r>
          </w:p>
        </w:tc>
        <w:tc>
          <w:tcPr>
            <w:tcW w:w="2121" w:type="pct"/>
          </w:tcPr>
          <w:p w14:paraId="30DDE68A" w14:textId="717DB4B0" w:rsidR="006B5541" w:rsidRPr="005F5F7B"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F5F7B">
              <w:t>Lourdes School</w:t>
            </w:r>
          </w:p>
        </w:tc>
        <w:tc>
          <w:tcPr>
            <w:tcW w:w="400" w:type="pct"/>
          </w:tcPr>
          <w:p w14:paraId="01AD1B80" w14:textId="7E89AA5C"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No</w:t>
            </w:r>
          </w:p>
        </w:tc>
        <w:tc>
          <w:tcPr>
            <w:tcW w:w="440" w:type="pct"/>
          </w:tcPr>
          <w:p w14:paraId="03756BF1" w14:textId="6D769782"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210</w:t>
            </w:r>
            <w:r w:rsidR="009A7AC9">
              <w:t>3</w:t>
            </w:r>
          </w:p>
        </w:tc>
        <w:tc>
          <w:tcPr>
            <w:tcW w:w="1480" w:type="pct"/>
          </w:tcPr>
          <w:p w14:paraId="3B22AACF" w14:textId="420EB6B2"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Scio SD 97</w:t>
            </w:r>
          </w:p>
        </w:tc>
      </w:tr>
      <w:tr w:rsidR="00EA1691" w:rsidRPr="007C60EC" w14:paraId="2829F97C" w14:textId="3BFF9B0B" w:rsidTr="007D5B21">
        <w:tc>
          <w:tcPr>
            <w:cnfStyle w:val="001000000000" w:firstRow="0" w:lastRow="0" w:firstColumn="1" w:lastColumn="0" w:oddVBand="0" w:evenVBand="0" w:oddHBand="0" w:evenHBand="0" w:firstRowFirstColumn="0" w:firstRowLastColumn="0" w:lastRowFirstColumn="0" w:lastRowLastColumn="0"/>
            <w:tcW w:w="559" w:type="pct"/>
          </w:tcPr>
          <w:p w14:paraId="3775510A" w14:textId="5CA95640" w:rsidR="006B5541" w:rsidRDefault="006B5541" w:rsidP="006B5541">
            <w:pPr>
              <w:spacing w:after="0"/>
              <w:rPr>
                <w:rFonts w:ascii="Calibri" w:hAnsi="Calibri" w:cs="Calibri"/>
                <w:sz w:val="20"/>
                <w:szCs w:val="20"/>
              </w:rPr>
            </w:pPr>
            <w:r w:rsidRPr="00115122">
              <w:t>3461</w:t>
            </w:r>
          </w:p>
        </w:tc>
        <w:tc>
          <w:tcPr>
            <w:tcW w:w="2121" w:type="pct"/>
          </w:tcPr>
          <w:p w14:paraId="2AB2CB32" w14:textId="36EE5156" w:rsidR="006B5541" w:rsidRPr="005F5F7B"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F5F7B">
              <w:t>Luckiamute Valley Charter School</w:t>
            </w:r>
          </w:p>
        </w:tc>
        <w:tc>
          <w:tcPr>
            <w:tcW w:w="400" w:type="pct"/>
          </w:tcPr>
          <w:p w14:paraId="73F4F945" w14:textId="6FB3341E"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No</w:t>
            </w:r>
          </w:p>
        </w:tc>
        <w:tc>
          <w:tcPr>
            <w:tcW w:w="440" w:type="pct"/>
          </w:tcPr>
          <w:p w14:paraId="753C8284" w14:textId="04F9D540"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219</w:t>
            </w:r>
            <w:r w:rsidR="009A7AC9">
              <w:t>0</w:t>
            </w:r>
          </w:p>
        </w:tc>
        <w:tc>
          <w:tcPr>
            <w:tcW w:w="1480" w:type="pct"/>
          </w:tcPr>
          <w:p w14:paraId="57EBD8A6" w14:textId="571885B6"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Dallas SD 3</w:t>
            </w:r>
          </w:p>
        </w:tc>
      </w:tr>
      <w:tr w:rsidR="00C24AFF" w:rsidRPr="007C60EC" w14:paraId="55536897" w14:textId="77777777"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3F9D259F" w14:textId="4B951E33" w:rsidR="00C24AFF" w:rsidRPr="00115122" w:rsidRDefault="00C24AFF" w:rsidP="00C24AFF">
            <w:pPr>
              <w:spacing w:after="0"/>
            </w:pPr>
            <w:r w:rsidRPr="00C24AFF">
              <w:rPr>
                <w:highlight w:val="yellow"/>
              </w:rPr>
              <w:t>4667</w:t>
            </w:r>
          </w:p>
        </w:tc>
        <w:tc>
          <w:tcPr>
            <w:tcW w:w="2121" w:type="pct"/>
          </w:tcPr>
          <w:p w14:paraId="0AB90E6B" w14:textId="2983FDD2" w:rsidR="00C24AFF" w:rsidRPr="005F5F7B" w:rsidRDefault="00C24AFF" w:rsidP="00C24AFF">
            <w:pPr>
              <w:spacing w:after="0"/>
              <w:jc w:val="left"/>
              <w:cnfStyle w:val="000000100000" w:firstRow="0" w:lastRow="0" w:firstColumn="0" w:lastColumn="0" w:oddVBand="0" w:evenVBand="0" w:oddHBand="1" w:evenHBand="0" w:firstRowFirstColumn="0" w:firstRowLastColumn="0" w:lastRowFirstColumn="0" w:lastRowLastColumn="0"/>
            </w:pPr>
            <w:r w:rsidRPr="00C24AFF">
              <w:rPr>
                <w:highlight w:val="yellow"/>
              </w:rPr>
              <w:t>Lupine Community Montessori Charter School</w:t>
            </w:r>
          </w:p>
        </w:tc>
        <w:tc>
          <w:tcPr>
            <w:tcW w:w="400" w:type="pct"/>
          </w:tcPr>
          <w:p w14:paraId="786AE78C" w14:textId="4BC64F7A" w:rsidR="00C24AFF" w:rsidRPr="00C24AFF" w:rsidRDefault="00C24AFF" w:rsidP="00C24AFF">
            <w:pPr>
              <w:spacing w:after="0"/>
              <w:cnfStyle w:val="000000100000" w:firstRow="0" w:lastRow="0" w:firstColumn="0" w:lastColumn="0" w:oddVBand="0" w:evenVBand="0" w:oddHBand="1" w:evenHBand="0" w:firstRowFirstColumn="0" w:firstRowLastColumn="0" w:lastRowFirstColumn="0" w:lastRowLastColumn="0"/>
            </w:pPr>
            <w:r w:rsidRPr="00C24AFF">
              <w:t>No</w:t>
            </w:r>
          </w:p>
        </w:tc>
        <w:tc>
          <w:tcPr>
            <w:tcW w:w="440" w:type="pct"/>
          </w:tcPr>
          <w:p w14:paraId="3841ED68" w14:textId="11E3E14D" w:rsidR="00C24AFF" w:rsidRPr="00C24AFF" w:rsidRDefault="00C24AFF" w:rsidP="00C24AFF">
            <w:pPr>
              <w:spacing w:after="0"/>
              <w:cnfStyle w:val="000000100000" w:firstRow="0" w:lastRow="0" w:firstColumn="0" w:lastColumn="0" w:oddVBand="0" w:evenVBand="0" w:oddHBand="1" w:evenHBand="0" w:firstRowFirstColumn="0" w:firstRowLastColumn="0" w:lastRowFirstColumn="0" w:lastRowLastColumn="0"/>
            </w:pPr>
            <w:r w:rsidRPr="00C24AFF">
              <w:t>2183</w:t>
            </w:r>
          </w:p>
        </w:tc>
        <w:tc>
          <w:tcPr>
            <w:tcW w:w="1480" w:type="pct"/>
          </w:tcPr>
          <w:p w14:paraId="543D78E2" w14:textId="6E47029D" w:rsidR="00C24AFF" w:rsidRPr="00C24AFF" w:rsidRDefault="00C24AFF" w:rsidP="00C24AFF">
            <w:pPr>
              <w:spacing w:after="0"/>
              <w:jc w:val="left"/>
              <w:cnfStyle w:val="000000100000" w:firstRow="0" w:lastRow="0" w:firstColumn="0" w:lastColumn="0" w:oddVBand="0" w:evenVBand="0" w:oddHBand="1" w:evenHBand="0" w:firstRowFirstColumn="0" w:firstRowLastColumn="0" w:lastRowFirstColumn="0" w:lastRowLastColumn="0"/>
            </w:pPr>
            <w:r w:rsidRPr="00C24AFF">
              <w:t>Gresham-Barlow SD 10J</w:t>
            </w:r>
          </w:p>
        </w:tc>
      </w:tr>
      <w:tr w:rsidR="00EA1691" w:rsidRPr="007C60EC" w14:paraId="6F5806CD" w14:textId="0DE3487A" w:rsidTr="007D5B21">
        <w:tc>
          <w:tcPr>
            <w:cnfStyle w:val="001000000000" w:firstRow="0" w:lastRow="0" w:firstColumn="1" w:lastColumn="0" w:oddVBand="0" w:evenVBand="0" w:oddHBand="0" w:evenHBand="0" w:firstRowFirstColumn="0" w:firstRowLastColumn="0" w:lastRowFirstColumn="0" w:lastRowLastColumn="0"/>
            <w:tcW w:w="559" w:type="pct"/>
          </w:tcPr>
          <w:p w14:paraId="6D54C5FD" w14:textId="24D8D84A" w:rsidR="006B5541" w:rsidRDefault="006B5541" w:rsidP="006B5541">
            <w:pPr>
              <w:spacing w:after="0"/>
              <w:rPr>
                <w:rFonts w:ascii="Calibri" w:hAnsi="Calibri" w:cs="Calibri"/>
                <w:sz w:val="20"/>
                <w:szCs w:val="20"/>
              </w:rPr>
            </w:pPr>
            <w:r w:rsidRPr="00115122">
              <w:t>4593</w:t>
            </w:r>
          </w:p>
        </w:tc>
        <w:tc>
          <w:tcPr>
            <w:tcW w:w="2121" w:type="pct"/>
          </w:tcPr>
          <w:p w14:paraId="683C60BC" w14:textId="2C48C8FF" w:rsidR="006B5541" w:rsidRPr="005F5F7B"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F5F7B">
              <w:t>Madrone Trail Public Charter School</w:t>
            </w:r>
          </w:p>
        </w:tc>
        <w:tc>
          <w:tcPr>
            <w:tcW w:w="400" w:type="pct"/>
          </w:tcPr>
          <w:p w14:paraId="133E97B7" w14:textId="7F539FD2"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No</w:t>
            </w:r>
          </w:p>
        </w:tc>
        <w:tc>
          <w:tcPr>
            <w:tcW w:w="440" w:type="pct"/>
          </w:tcPr>
          <w:p w14:paraId="094FF3E8" w14:textId="0C99AD68"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20</w:t>
            </w:r>
            <w:r w:rsidR="001564E3">
              <w:t>48</w:t>
            </w:r>
          </w:p>
        </w:tc>
        <w:tc>
          <w:tcPr>
            <w:tcW w:w="1480" w:type="pct"/>
          </w:tcPr>
          <w:p w14:paraId="63602093" w14:textId="6A4A60B5"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Medford SD 549C</w:t>
            </w:r>
          </w:p>
        </w:tc>
      </w:tr>
      <w:tr w:rsidR="00EA1691" w:rsidRPr="007C60EC" w14:paraId="1F876A6F" w14:textId="79CE8057"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1F09E601" w14:textId="68B8A1CA" w:rsidR="006B5541" w:rsidRDefault="006B5541" w:rsidP="006B5541">
            <w:pPr>
              <w:spacing w:after="0"/>
              <w:rPr>
                <w:rFonts w:ascii="Calibri" w:hAnsi="Calibri" w:cs="Calibri"/>
                <w:sz w:val="20"/>
                <w:szCs w:val="20"/>
              </w:rPr>
            </w:pPr>
            <w:r w:rsidRPr="00115122">
              <w:t>594</w:t>
            </w:r>
          </w:p>
        </w:tc>
        <w:tc>
          <w:tcPr>
            <w:tcW w:w="2121" w:type="pct"/>
          </w:tcPr>
          <w:p w14:paraId="59C96DD5" w14:textId="093B10B7" w:rsidR="006B5541" w:rsidRPr="005F5F7B"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F5F7B">
              <w:t>McKenzie River Community School</w:t>
            </w:r>
          </w:p>
        </w:tc>
        <w:tc>
          <w:tcPr>
            <w:tcW w:w="400" w:type="pct"/>
          </w:tcPr>
          <w:p w14:paraId="6B42D50A" w14:textId="39FCFC9F"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No</w:t>
            </w:r>
          </w:p>
        </w:tc>
        <w:tc>
          <w:tcPr>
            <w:tcW w:w="440" w:type="pct"/>
          </w:tcPr>
          <w:p w14:paraId="2A81072D" w14:textId="397425D2"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2090</w:t>
            </w:r>
          </w:p>
        </w:tc>
        <w:tc>
          <w:tcPr>
            <w:tcW w:w="1480" w:type="pct"/>
          </w:tcPr>
          <w:p w14:paraId="021E7AC0" w14:textId="37DBBCC3"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McKenzie SD 68</w:t>
            </w:r>
          </w:p>
        </w:tc>
      </w:tr>
      <w:tr w:rsidR="00EA1691" w:rsidRPr="007C60EC" w14:paraId="172CE3BF" w14:textId="6657D603" w:rsidTr="007D5B21">
        <w:tc>
          <w:tcPr>
            <w:cnfStyle w:val="001000000000" w:firstRow="0" w:lastRow="0" w:firstColumn="1" w:lastColumn="0" w:oddVBand="0" w:evenVBand="0" w:oddHBand="0" w:evenHBand="0" w:firstRowFirstColumn="0" w:firstRowLastColumn="0" w:lastRowFirstColumn="0" w:lastRowLastColumn="0"/>
            <w:tcW w:w="559" w:type="pct"/>
          </w:tcPr>
          <w:p w14:paraId="290AE6F0" w14:textId="0DADF615" w:rsidR="006B5541" w:rsidRDefault="006B5541" w:rsidP="006B5541">
            <w:pPr>
              <w:spacing w:after="0"/>
              <w:rPr>
                <w:rFonts w:ascii="Calibri" w:hAnsi="Calibri" w:cs="Calibri"/>
                <w:sz w:val="20"/>
                <w:szCs w:val="20"/>
              </w:rPr>
            </w:pPr>
            <w:r w:rsidRPr="00115122">
              <w:t>4740</w:t>
            </w:r>
          </w:p>
        </w:tc>
        <w:tc>
          <w:tcPr>
            <w:tcW w:w="2121" w:type="pct"/>
          </w:tcPr>
          <w:p w14:paraId="224A4B06" w14:textId="7F796145" w:rsidR="006B5541" w:rsidRPr="005F5F7B"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F5F7B">
              <w:t>Metro East Web Academy</w:t>
            </w:r>
          </w:p>
        </w:tc>
        <w:tc>
          <w:tcPr>
            <w:tcW w:w="400" w:type="pct"/>
          </w:tcPr>
          <w:p w14:paraId="0E75B565" w14:textId="6E959F81"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Yes</w:t>
            </w:r>
          </w:p>
        </w:tc>
        <w:tc>
          <w:tcPr>
            <w:tcW w:w="440" w:type="pct"/>
          </w:tcPr>
          <w:p w14:paraId="3175BA0E" w14:textId="2AA4E976"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218</w:t>
            </w:r>
            <w:r w:rsidR="00477CB4">
              <w:t>3</w:t>
            </w:r>
          </w:p>
        </w:tc>
        <w:tc>
          <w:tcPr>
            <w:tcW w:w="1480" w:type="pct"/>
          </w:tcPr>
          <w:p w14:paraId="52BA2F1F" w14:textId="2D7CD399"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Gresham-Barlow SD 10J</w:t>
            </w:r>
          </w:p>
        </w:tc>
      </w:tr>
      <w:tr w:rsidR="00EA1691" w:rsidRPr="007C60EC" w14:paraId="2DE714E4" w14:textId="4BAE96AC"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3029E390" w14:textId="0E0DE959" w:rsidR="006B5541" w:rsidRDefault="006B5541" w:rsidP="006B5541">
            <w:pPr>
              <w:spacing w:after="0"/>
              <w:rPr>
                <w:rFonts w:ascii="Calibri" w:hAnsi="Calibri" w:cs="Calibri"/>
                <w:sz w:val="20"/>
                <w:szCs w:val="20"/>
              </w:rPr>
            </w:pPr>
            <w:r w:rsidRPr="00115122">
              <w:t>4369</w:t>
            </w:r>
          </w:p>
        </w:tc>
        <w:tc>
          <w:tcPr>
            <w:tcW w:w="2121" w:type="pct"/>
          </w:tcPr>
          <w:p w14:paraId="520BE899" w14:textId="753B94A1" w:rsidR="006B5541" w:rsidRPr="005F5F7B"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F5F7B">
              <w:t>Milwaukie Academy of the Arts</w:t>
            </w:r>
          </w:p>
        </w:tc>
        <w:tc>
          <w:tcPr>
            <w:tcW w:w="400" w:type="pct"/>
          </w:tcPr>
          <w:p w14:paraId="618D2377" w14:textId="09C1CEF7"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No</w:t>
            </w:r>
          </w:p>
        </w:tc>
        <w:tc>
          <w:tcPr>
            <w:tcW w:w="440" w:type="pct"/>
          </w:tcPr>
          <w:p w14:paraId="2A8B0975" w14:textId="0C81D650"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192</w:t>
            </w:r>
            <w:r w:rsidR="00477CB4">
              <w:t>4</w:t>
            </w:r>
          </w:p>
        </w:tc>
        <w:tc>
          <w:tcPr>
            <w:tcW w:w="1480" w:type="pct"/>
          </w:tcPr>
          <w:p w14:paraId="03D7193B" w14:textId="4E35B46D"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North Clackamas SD 15</w:t>
            </w:r>
          </w:p>
        </w:tc>
      </w:tr>
      <w:tr w:rsidR="00EA1691" w:rsidRPr="007C60EC" w14:paraId="7683C782" w14:textId="6DEFB09E" w:rsidTr="007D5B21">
        <w:tc>
          <w:tcPr>
            <w:cnfStyle w:val="001000000000" w:firstRow="0" w:lastRow="0" w:firstColumn="1" w:lastColumn="0" w:oddVBand="0" w:evenVBand="0" w:oddHBand="0" w:evenHBand="0" w:firstRowFirstColumn="0" w:firstRowLastColumn="0" w:lastRowFirstColumn="0" w:lastRowLastColumn="0"/>
            <w:tcW w:w="559" w:type="pct"/>
          </w:tcPr>
          <w:p w14:paraId="15194A78" w14:textId="225B9166" w:rsidR="006B5541" w:rsidRDefault="006B5541" w:rsidP="006B5541">
            <w:pPr>
              <w:spacing w:after="0"/>
              <w:rPr>
                <w:rFonts w:ascii="Calibri" w:hAnsi="Calibri" w:cs="Calibri"/>
                <w:sz w:val="20"/>
                <w:szCs w:val="20"/>
              </w:rPr>
            </w:pPr>
            <w:r w:rsidRPr="00115122">
              <w:t>3579</w:t>
            </w:r>
          </w:p>
        </w:tc>
        <w:tc>
          <w:tcPr>
            <w:tcW w:w="2121" w:type="pct"/>
          </w:tcPr>
          <w:p w14:paraId="064A96B1" w14:textId="60718362" w:rsidR="006B5541" w:rsidRPr="005F5F7B"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F5F7B">
              <w:t>MITCH Charter School (Multi-sensory Instruction Teaching Children Hands-On)</w:t>
            </w:r>
          </w:p>
        </w:tc>
        <w:tc>
          <w:tcPr>
            <w:tcW w:w="400" w:type="pct"/>
          </w:tcPr>
          <w:p w14:paraId="6C7A3F54" w14:textId="7DCA3F28"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No</w:t>
            </w:r>
          </w:p>
        </w:tc>
        <w:tc>
          <w:tcPr>
            <w:tcW w:w="440" w:type="pct"/>
          </w:tcPr>
          <w:p w14:paraId="37823A8D" w14:textId="52E5EBB3"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2242</w:t>
            </w:r>
          </w:p>
        </w:tc>
        <w:tc>
          <w:tcPr>
            <w:tcW w:w="1480" w:type="pct"/>
          </w:tcPr>
          <w:p w14:paraId="1F57827B" w14:textId="599009C4"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Tigard-Tualatin SD 23J</w:t>
            </w:r>
          </w:p>
        </w:tc>
      </w:tr>
      <w:tr w:rsidR="00EA1691" w:rsidRPr="007C60EC" w14:paraId="0FF21512" w14:textId="7B355D81"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3889C3CF" w14:textId="219F2F3E" w:rsidR="006B5541" w:rsidRDefault="006B5541" w:rsidP="006B5541">
            <w:pPr>
              <w:spacing w:after="0"/>
              <w:rPr>
                <w:rFonts w:ascii="Calibri" w:hAnsi="Calibri" w:cs="Calibri"/>
                <w:sz w:val="20"/>
                <w:szCs w:val="20"/>
              </w:rPr>
            </w:pPr>
            <w:r w:rsidRPr="00115122">
              <w:t>4745</w:t>
            </w:r>
          </w:p>
        </w:tc>
        <w:tc>
          <w:tcPr>
            <w:tcW w:w="2121" w:type="pct"/>
          </w:tcPr>
          <w:p w14:paraId="1829A029" w14:textId="34DCC29C" w:rsidR="006B5541" w:rsidRPr="005F5F7B"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F5F7B">
              <w:t>Molalla River Academy</w:t>
            </w:r>
          </w:p>
        </w:tc>
        <w:tc>
          <w:tcPr>
            <w:tcW w:w="400" w:type="pct"/>
          </w:tcPr>
          <w:p w14:paraId="293707A2" w14:textId="1422A83A"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No</w:t>
            </w:r>
          </w:p>
        </w:tc>
        <w:tc>
          <w:tcPr>
            <w:tcW w:w="440" w:type="pct"/>
          </w:tcPr>
          <w:p w14:paraId="02700857" w14:textId="109C6C79"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1925</w:t>
            </w:r>
          </w:p>
        </w:tc>
        <w:tc>
          <w:tcPr>
            <w:tcW w:w="1480" w:type="pct"/>
          </w:tcPr>
          <w:p w14:paraId="4951203D" w14:textId="5BFA28A9"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Molalla River SD 35</w:t>
            </w:r>
          </w:p>
        </w:tc>
      </w:tr>
      <w:tr w:rsidR="00EA1691" w:rsidRPr="007C60EC" w14:paraId="496A4B1D" w14:textId="484EA019" w:rsidTr="007D5B21">
        <w:tc>
          <w:tcPr>
            <w:cnfStyle w:val="001000000000" w:firstRow="0" w:lastRow="0" w:firstColumn="1" w:lastColumn="0" w:oddVBand="0" w:evenVBand="0" w:oddHBand="0" w:evenHBand="0" w:firstRowFirstColumn="0" w:firstRowLastColumn="0" w:lastRowFirstColumn="0" w:lastRowLastColumn="0"/>
            <w:tcW w:w="559" w:type="pct"/>
          </w:tcPr>
          <w:p w14:paraId="551F14A7" w14:textId="62206A21" w:rsidR="006B5541" w:rsidRDefault="006B5541" w:rsidP="006B5541">
            <w:pPr>
              <w:spacing w:after="0"/>
              <w:rPr>
                <w:rFonts w:ascii="Calibri" w:hAnsi="Calibri" w:cs="Calibri"/>
                <w:sz w:val="20"/>
                <w:szCs w:val="20"/>
              </w:rPr>
            </w:pPr>
            <w:r w:rsidRPr="00115122">
              <w:t>1095</w:t>
            </w:r>
          </w:p>
        </w:tc>
        <w:tc>
          <w:tcPr>
            <w:tcW w:w="2121" w:type="pct"/>
          </w:tcPr>
          <w:p w14:paraId="24681E97" w14:textId="28A4FFB6" w:rsidR="006B5541" w:rsidRPr="005F5F7B"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F5F7B">
              <w:t>Mosier Community School</w:t>
            </w:r>
          </w:p>
        </w:tc>
        <w:tc>
          <w:tcPr>
            <w:tcW w:w="400" w:type="pct"/>
          </w:tcPr>
          <w:p w14:paraId="2C623DE7" w14:textId="5CF2A1C3"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No</w:t>
            </w:r>
          </w:p>
        </w:tc>
        <w:tc>
          <w:tcPr>
            <w:tcW w:w="440" w:type="pct"/>
          </w:tcPr>
          <w:p w14:paraId="5E9AB9B0" w14:textId="63349BF7"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4131</w:t>
            </w:r>
          </w:p>
        </w:tc>
        <w:tc>
          <w:tcPr>
            <w:tcW w:w="1480" w:type="pct"/>
          </w:tcPr>
          <w:p w14:paraId="0B60B40E" w14:textId="745042AC"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North Wasco County SD 21</w:t>
            </w:r>
          </w:p>
        </w:tc>
      </w:tr>
      <w:tr w:rsidR="00EA1691" w:rsidRPr="007C60EC" w14:paraId="35A7F4AE" w14:textId="17E82FD1"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0DD08396" w14:textId="07C15B55" w:rsidR="006B5541" w:rsidRDefault="006B5541" w:rsidP="006B5541">
            <w:pPr>
              <w:spacing w:after="0"/>
              <w:rPr>
                <w:rFonts w:ascii="Calibri" w:hAnsi="Calibri" w:cs="Calibri"/>
                <w:sz w:val="20"/>
                <w:szCs w:val="20"/>
              </w:rPr>
            </w:pPr>
            <w:r w:rsidRPr="00115122">
              <w:t>5252</w:t>
            </w:r>
          </w:p>
        </w:tc>
        <w:tc>
          <w:tcPr>
            <w:tcW w:w="2121" w:type="pct"/>
          </w:tcPr>
          <w:p w14:paraId="1354C220" w14:textId="749607A2" w:rsidR="006B5541" w:rsidRPr="005F5F7B"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F5F7B">
              <w:t>Mountain View Academy</w:t>
            </w:r>
          </w:p>
        </w:tc>
        <w:tc>
          <w:tcPr>
            <w:tcW w:w="400" w:type="pct"/>
          </w:tcPr>
          <w:p w14:paraId="66579106" w14:textId="3AAFD9C6"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No</w:t>
            </w:r>
          </w:p>
        </w:tc>
        <w:tc>
          <w:tcPr>
            <w:tcW w:w="440" w:type="pct"/>
          </w:tcPr>
          <w:p w14:paraId="5685BC38" w14:textId="29B9E040"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209</w:t>
            </w:r>
            <w:r w:rsidR="001564E3">
              <w:t>2</w:t>
            </w:r>
          </w:p>
        </w:tc>
        <w:tc>
          <w:tcPr>
            <w:tcW w:w="1480" w:type="pct"/>
          </w:tcPr>
          <w:p w14:paraId="417F1747" w14:textId="14C12A59"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Lowell SD 72</w:t>
            </w:r>
          </w:p>
        </w:tc>
      </w:tr>
      <w:tr w:rsidR="00EA1691" w:rsidRPr="007C60EC" w14:paraId="62E8ED25" w14:textId="43ACDB08" w:rsidTr="007D5B21">
        <w:tc>
          <w:tcPr>
            <w:cnfStyle w:val="001000000000" w:firstRow="0" w:lastRow="0" w:firstColumn="1" w:lastColumn="0" w:oddVBand="0" w:evenVBand="0" w:oddHBand="0" w:evenHBand="0" w:firstRowFirstColumn="0" w:firstRowLastColumn="0" w:lastRowFirstColumn="0" w:lastRowLastColumn="0"/>
            <w:tcW w:w="559" w:type="pct"/>
          </w:tcPr>
          <w:p w14:paraId="076293C0" w14:textId="1171B58B" w:rsidR="006B5541" w:rsidRDefault="006B5541" w:rsidP="006B5541">
            <w:pPr>
              <w:spacing w:after="0"/>
              <w:rPr>
                <w:rFonts w:ascii="Calibri" w:hAnsi="Calibri" w:cs="Calibri"/>
                <w:sz w:val="20"/>
                <w:szCs w:val="20"/>
              </w:rPr>
            </w:pPr>
            <w:r w:rsidRPr="00115122">
              <w:t>4637</w:t>
            </w:r>
          </w:p>
        </w:tc>
        <w:tc>
          <w:tcPr>
            <w:tcW w:w="2121" w:type="pct"/>
          </w:tcPr>
          <w:p w14:paraId="6BCAECBD" w14:textId="2115C156" w:rsidR="006B5541" w:rsidRPr="005F5F7B"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F5F7B">
              <w:t>Muddy Creek Charter School</w:t>
            </w:r>
          </w:p>
        </w:tc>
        <w:tc>
          <w:tcPr>
            <w:tcW w:w="400" w:type="pct"/>
          </w:tcPr>
          <w:p w14:paraId="2ADE3908" w14:textId="5AA6CDF1"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No</w:t>
            </w:r>
          </w:p>
        </w:tc>
        <w:tc>
          <w:tcPr>
            <w:tcW w:w="440" w:type="pct"/>
          </w:tcPr>
          <w:p w14:paraId="0969EC20" w14:textId="4C377E40"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1901</w:t>
            </w:r>
          </w:p>
        </w:tc>
        <w:tc>
          <w:tcPr>
            <w:tcW w:w="1480" w:type="pct"/>
          </w:tcPr>
          <w:p w14:paraId="595B8C62" w14:textId="07F34614"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Corvallis SD 509J</w:t>
            </w:r>
          </w:p>
        </w:tc>
      </w:tr>
      <w:tr w:rsidR="00EA1691" w:rsidRPr="007C60EC" w14:paraId="169F9C91" w14:textId="28257A92"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1CDE803B" w14:textId="57A28310" w:rsidR="006B5541" w:rsidRDefault="006B5541" w:rsidP="006B5541">
            <w:pPr>
              <w:spacing w:after="0"/>
              <w:rPr>
                <w:rFonts w:ascii="Calibri" w:hAnsi="Calibri" w:cs="Calibri"/>
                <w:sz w:val="20"/>
                <w:szCs w:val="20"/>
              </w:rPr>
            </w:pPr>
            <w:r w:rsidRPr="00115122">
              <w:t>3490</w:t>
            </w:r>
          </w:p>
        </w:tc>
        <w:tc>
          <w:tcPr>
            <w:tcW w:w="2121" w:type="pct"/>
          </w:tcPr>
          <w:p w14:paraId="1EEA1E78" w14:textId="1E3D4F2D" w:rsidR="006B5541" w:rsidRPr="005F5F7B" w:rsidRDefault="006B5541" w:rsidP="00EA169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F5F7B">
              <w:t>Multnomah Learning Academy</w:t>
            </w:r>
          </w:p>
        </w:tc>
        <w:tc>
          <w:tcPr>
            <w:tcW w:w="400" w:type="pct"/>
          </w:tcPr>
          <w:p w14:paraId="41A79012" w14:textId="2E811E96"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No</w:t>
            </w:r>
          </w:p>
        </w:tc>
        <w:tc>
          <w:tcPr>
            <w:tcW w:w="440" w:type="pct"/>
          </w:tcPr>
          <w:p w14:paraId="37A8C3B8" w14:textId="2A7F3862"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2182</w:t>
            </w:r>
          </w:p>
        </w:tc>
        <w:tc>
          <w:tcPr>
            <w:tcW w:w="1480" w:type="pct"/>
          </w:tcPr>
          <w:p w14:paraId="40DC0D41" w14:textId="6DA2E3E9"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Reynolds SD 7</w:t>
            </w:r>
          </w:p>
        </w:tc>
      </w:tr>
      <w:tr w:rsidR="00EA1691" w:rsidRPr="007C60EC" w14:paraId="7366893A" w14:textId="54F544C3" w:rsidTr="007D5B21">
        <w:tc>
          <w:tcPr>
            <w:cnfStyle w:val="001000000000" w:firstRow="0" w:lastRow="0" w:firstColumn="1" w:lastColumn="0" w:oddVBand="0" w:evenVBand="0" w:oddHBand="0" w:evenHBand="0" w:firstRowFirstColumn="0" w:firstRowLastColumn="0" w:lastRowFirstColumn="0" w:lastRowLastColumn="0"/>
            <w:tcW w:w="559" w:type="pct"/>
          </w:tcPr>
          <w:p w14:paraId="04461848" w14:textId="4A8AA210" w:rsidR="006B5541" w:rsidRDefault="006B5541" w:rsidP="006B5541">
            <w:pPr>
              <w:spacing w:after="0"/>
              <w:rPr>
                <w:rFonts w:ascii="Calibri" w:hAnsi="Calibri" w:cs="Calibri"/>
                <w:sz w:val="20"/>
                <w:szCs w:val="20"/>
              </w:rPr>
            </w:pPr>
            <w:r w:rsidRPr="00115122">
              <w:t>4041</w:t>
            </w:r>
          </w:p>
        </w:tc>
        <w:tc>
          <w:tcPr>
            <w:tcW w:w="2121" w:type="pct"/>
          </w:tcPr>
          <w:p w14:paraId="101E3F14" w14:textId="72A50004" w:rsidR="006B5541" w:rsidRPr="005F5F7B"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F5F7B">
              <w:t>Network Charter School</w:t>
            </w:r>
          </w:p>
        </w:tc>
        <w:tc>
          <w:tcPr>
            <w:tcW w:w="400" w:type="pct"/>
          </w:tcPr>
          <w:p w14:paraId="71CAD700" w14:textId="3EFE96BC"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No</w:t>
            </w:r>
          </w:p>
        </w:tc>
        <w:tc>
          <w:tcPr>
            <w:tcW w:w="440" w:type="pct"/>
          </w:tcPr>
          <w:p w14:paraId="3DF8090B" w14:textId="47E978BF"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2083</w:t>
            </w:r>
          </w:p>
        </w:tc>
        <w:tc>
          <w:tcPr>
            <w:tcW w:w="1480" w:type="pct"/>
          </w:tcPr>
          <w:p w14:paraId="605BD7FC" w14:textId="62CA180B"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Eugene SD 4J</w:t>
            </w:r>
          </w:p>
        </w:tc>
      </w:tr>
      <w:tr w:rsidR="00EA1691" w:rsidRPr="007C60EC" w14:paraId="68FF2651" w14:textId="3E79D502"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3FAB614B" w14:textId="44818977" w:rsidR="006B5541" w:rsidRDefault="006B5541" w:rsidP="006B5541">
            <w:pPr>
              <w:spacing w:after="0"/>
              <w:rPr>
                <w:rFonts w:ascii="Calibri" w:hAnsi="Calibri" w:cs="Calibri"/>
                <w:sz w:val="20"/>
                <w:szCs w:val="20"/>
              </w:rPr>
            </w:pPr>
            <w:r w:rsidRPr="00115122">
              <w:t>4202</w:t>
            </w:r>
          </w:p>
        </w:tc>
        <w:tc>
          <w:tcPr>
            <w:tcW w:w="2121" w:type="pct"/>
          </w:tcPr>
          <w:p w14:paraId="2CC05164" w14:textId="23A743A1" w:rsidR="006B5541" w:rsidRPr="005F5F7B"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F5F7B">
              <w:t>Nixyaawii Community School</w:t>
            </w:r>
          </w:p>
        </w:tc>
        <w:tc>
          <w:tcPr>
            <w:tcW w:w="400" w:type="pct"/>
          </w:tcPr>
          <w:p w14:paraId="5D80DA6F" w14:textId="62DA482F"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No</w:t>
            </w:r>
          </w:p>
        </w:tc>
        <w:tc>
          <w:tcPr>
            <w:tcW w:w="440" w:type="pct"/>
          </w:tcPr>
          <w:p w14:paraId="14EB4931" w14:textId="6B1024F7"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2207</w:t>
            </w:r>
          </w:p>
        </w:tc>
        <w:tc>
          <w:tcPr>
            <w:tcW w:w="1480" w:type="pct"/>
          </w:tcPr>
          <w:p w14:paraId="62ED8E3B" w14:textId="6566F52A"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Pendleton SD 16</w:t>
            </w:r>
          </w:p>
        </w:tc>
      </w:tr>
      <w:tr w:rsidR="00EA1691" w:rsidRPr="007C60EC" w14:paraId="62758BFA" w14:textId="04C50B7B" w:rsidTr="007D5B21">
        <w:tc>
          <w:tcPr>
            <w:cnfStyle w:val="001000000000" w:firstRow="0" w:lastRow="0" w:firstColumn="1" w:lastColumn="0" w:oddVBand="0" w:evenVBand="0" w:oddHBand="0" w:evenHBand="0" w:firstRowFirstColumn="0" w:firstRowLastColumn="0" w:lastRowFirstColumn="0" w:lastRowLastColumn="0"/>
            <w:tcW w:w="559" w:type="pct"/>
          </w:tcPr>
          <w:p w14:paraId="17BC8CBE" w14:textId="332D1574" w:rsidR="006B5541" w:rsidRDefault="006B5541" w:rsidP="006B5541">
            <w:pPr>
              <w:spacing w:after="0"/>
              <w:rPr>
                <w:rFonts w:ascii="Calibri" w:hAnsi="Calibri" w:cs="Calibri"/>
                <w:sz w:val="20"/>
                <w:szCs w:val="20"/>
              </w:rPr>
            </w:pPr>
            <w:r w:rsidRPr="00115122">
              <w:t>3365</w:t>
            </w:r>
          </w:p>
        </w:tc>
        <w:tc>
          <w:tcPr>
            <w:tcW w:w="2121" w:type="pct"/>
          </w:tcPr>
          <w:p w14:paraId="377018D6" w14:textId="13BF5BE5" w:rsidR="006B5541" w:rsidRPr="005F5F7B"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F5F7B">
              <w:t>North Powder Charter School</w:t>
            </w:r>
          </w:p>
        </w:tc>
        <w:tc>
          <w:tcPr>
            <w:tcW w:w="400" w:type="pct"/>
          </w:tcPr>
          <w:p w14:paraId="647245E7" w14:textId="2F350DD3"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No</w:t>
            </w:r>
          </w:p>
        </w:tc>
        <w:tc>
          <w:tcPr>
            <w:tcW w:w="440" w:type="pct"/>
          </w:tcPr>
          <w:p w14:paraId="269716D5" w14:textId="216022E2"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2214</w:t>
            </w:r>
          </w:p>
        </w:tc>
        <w:tc>
          <w:tcPr>
            <w:tcW w:w="1480" w:type="pct"/>
          </w:tcPr>
          <w:p w14:paraId="165632EC" w14:textId="0026F9AB"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North Powder SD 8J</w:t>
            </w:r>
          </w:p>
        </w:tc>
      </w:tr>
      <w:tr w:rsidR="00EA1691" w:rsidRPr="007C60EC" w14:paraId="2419A125" w14:textId="5E352974"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6466CD1B" w14:textId="3F6A5A35" w:rsidR="006B5541" w:rsidRDefault="006B5541" w:rsidP="006B5541">
            <w:pPr>
              <w:spacing w:after="0"/>
              <w:rPr>
                <w:rFonts w:ascii="Calibri" w:hAnsi="Calibri" w:cs="Calibri"/>
                <w:sz w:val="20"/>
                <w:szCs w:val="20"/>
              </w:rPr>
            </w:pPr>
            <w:r w:rsidRPr="00115122">
              <w:t>3528</w:t>
            </w:r>
          </w:p>
        </w:tc>
        <w:tc>
          <w:tcPr>
            <w:tcW w:w="2121" w:type="pct"/>
          </w:tcPr>
          <w:p w14:paraId="56D77E6B" w14:textId="7C3CF8B1" w:rsidR="006B5541" w:rsidRPr="005F5F7B"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F5F7B">
              <w:t>Optimum Learning Environment Charter School</w:t>
            </w:r>
          </w:p>
        </w:tc>
        <w:tc>
          <w:tcPr>
            <w:tcW w:w="400" w:type="pct"/>
          </w:tcPr>
          <w:p w14:paraId="1B5CA266" w14:textId="4A1D8746"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No</w:t>
            </w:r>
          </w:p>
        </w:tc>
        <w:tc>
          <w:tcPr>
            <w:tcW w:w="440" w:type="pct"/>
          </w:tcPr>
          <w:p w14:paraId="20845D77" w14:textId="73B0AFA2"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214</w:t>
            </w:r>
            <w:r w:rsidR="000B62C5">
              <w:t>2</w:t>
            </w:r>
          </w:p>
        </w:tc>
        <w:tc>
          <w:tcPr>
            <w:tcW w:w="1480" w:type="pct"/>
          </w:tcPr>
          <w:p w14:paraId="388442A0" w14:textId="2318E2ED"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Salem-Keizer SD 24J</w:t>
            </w:r>
          </w:p>
        </w:tc>
      </w:tr>
      <w:tr w:rsidR="003B3E34" w14:paraId="0D8C02E0" w14:textId="77777777" w:rsidTr="007D5B21">
        <w:tc>
          <w:tcPr>
            <w:cnfStyle w:val="001000000000" w:firstRow="0" w:lastRow="0" w:firstColumn="1" w:lastColumn="0" w:oddVBand="0" w:evenVBand="0" w:oddHBand="0" w:evenHBand="0" w:firstRowFirstColumn="0" w:firstRowLastColumn="0" w:lastRowFirstColumn="0" w:lastRowLastColumn="0"/>
            <w:tcW w:w="559" w:type="pct"/>
          </w:tcPr>
          <w:p w14:paraId="2380F6ED" w14:textId="77777777" w:rsidR="003B3E34" w:rsidRDefault="003B3E34" w:rsidP="005B4C5A">
            <w:pPr>
              <w:spacing w:after="0"/>
              <w:rPr>
                <w:rFonts w:ascii="Calibri" w:hAnsi="Calibri" w:cs="Calibri"/>
                <w:sz w:val="20"/>
                <w:szCs w:val="20"/>
              </w:rPr>
            </w:pPr>
            <w:r w:rsidRPr="00115122">
              <w:t>4399</w:t>
            </w:r>
          </w:p>
        </w:tc>
        <w:tc>
          <w:tcPr>
            <w:tcW w:w="2121" w:type="pct"/>
          </w:tcPr>
          <w:p w14:paraId="258D9CEB" w14:textId="1329508F" w:rsidR="003B3E34" w:rsidRPr="005F5F7B" w:rsidRDefault="003B3E34" w:rsidP="005F5F7B">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F5F7B">
              <w:t>Oregon Charter Academy</w:t>
            </w:r>
            <w:r w:rsidR="005F5F7B" w:rsidRPr="005F5F7B">
              <w:t xml:space="preserve"> </w:t>
            </w:r>
          </w:p>
        </w:tc>
        <w:tc>
          <w:tcPr>
            <w:tcW w:w="400" w:type="pct"/>
          </w:tcPr>
          <w:p w14:paraId="44C9AD66" w14:textId="77777777" w:rsidR="003B3E34" w:rsidRDefault="003B3E34" w:rsidP="005B4C5A">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Yes</w:t>
            </w:r>
          </w:p>
        </w:tc>
        <w:tc>
          <w:tcPr>
            <w:tcW w:w="440" w:type="pct"/>
          </w:tcPr>
          <w:p w14:paraId="080E0D95" w14:textId="77777777" w:rsidR="003B3E34" w:rsidRDefault="003B3E34" w:rsidP="005B4C5A">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2104</w:t>
            </w:r>
          </w:p>
        </w:tc>
        <w:tc>
          <w:tcPr>
            <w:tcW w:w="1480" w:type="pct"/>
          </w:tcPr>
          <w:p w14:paraId="1E2BB358" w14:textId="77777777" w:rsidR="003B3E34" w:rsidRDefault="003B3E34" w:rsidP="005B4C5A">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Santiam Canyon SD 129J</w:t>
            </w:r>
          </w:p>
        </w:tc>
      </w:tr>
      <w:tr w:rsidR="00EA1691" w:rsidRPr="007C60EC" w14:paraId="2AC6926C" w14:textId="663FA38B"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50734D04" w14:textId="428BFC39" w:rsidR="006B5541" w:rsidRDefault="003B3E34" w:rsidP="006B5541">
            <w:pPr>
              <w:spacing w:after="0"/>
              <w:rPr>
                <w:rFonts w:ascii="Calibri" w:hAnsi="Calibri" w:cs="Calibri"/>
                <w:sz w:val="20"/>
                <w:szCs w:val="20"/>
              </w:rPr>
            </w:pPr>
            <w:r>
              <w:t>5622</w:t>
            </w:r>
          </w:p>
        </w:tc>
        <w:tc>
          <w:tcPr>
            <w:tcW w:w="2121" w:type="pct"/>
          </w:tcPr>
          <w:p w14:paraId="725E67F2" w14:textId="408E0257" w:rsidR="006B5541" w:rsidRPr="005F5F7B" w:rsidRDefault="006B5541" w:rsidP="003B3E34">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F5F7B">
              <w:t xml:space="preserve">Oregon </w:t>
            </w:r>
            <w:r w:rsidR="003B3E34" w:rsidRPr="005F5F7B">
              <w:t>Connections</w:t>
            </w:r>
            <w:r w:rsidR="00791AFD" w:rsidRPr="005F5F7B">
              <w:t xml:space="preserve"> Academy</w:t>
            </w:r>
          </w:p>
        </w:tc>
        <w:tc>
          <w:tcPr>
            <w:tcW w:w="400" w:type="pct"/>
          </w:tcPr>
          <w:p w14:paraId="13B0D3F2" w14:textId="6E92D20B"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Yes</w:t>
            </w:r>
          </w:p>
        </w:tc>
        <w:tc>
          <w:tcPr>
            <w:tcW w:w="440" w:type="pct"/>
          </w:tcPr>
          <w:p w14:paraId="05177689" w14:textId="7966FD20" w:rsidR="006B5541" w:rsidRDefault="003B3E34"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t>2009</w:t>
            </w:r>
          </w:p>
        </w:tc>
        <w:tc>
          <w:tcPr>
            <w:tcW w:w="1480" w:type="pct"/>
          </w:tcPr>
          <w:p w14:paraId="3271F54C" w14:textId="307DBD5B" w:rsidR="006B5541" w:rsidRDefault="003B3E34"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3B3E34">
              <w:t>Prairie City SD 4</w:t>
            </w:r>
          </w:p>
        </w:tc>
      </w:tr>
      <w:tr w:rsidR="00EA1691" w:rsidRPr="007C60EC" w14:paraId="336C1987" w14:textId="58DC2A5E" w:rsidTr="007D5B21">
        <w:tc>
          <w:tcPr>
            <w:cnfStyle w:val="001000000000" w:firstRow="0" w:lastRow="0" w:firstColumn="1" w:lastColumn="0" w:oddVBand="0" w:evenVBand="0" w:oddHBand="0" w:evenHBand="0" w:firstRowFirstColumn="0" w:firstRowLastColumn="0" w:lastRowFirstColumn="0" w:lastRowLastColumn="0"/>
            <w:tcW w:w="559" w:type="pct"/>
          </w:tcPr>
          <w:p w14:paraId="1EEBF51B" w14:textId="0AA41C9C" w:rsidR="006B5541" w:rsidRDefault="006B5541" w:rsidP="006B5541">
            <w:pPr>
              <w:spacing w:after="0"/>
              <w:rPr>
                <w:rFonts w:ascii="Calibri" w:hAnsi="Calibri" w:cs="Calibri"/>
                <w:sz w:val="20"/>
                <w:szCs w:val="20"/>
              </w:rPr>
            </w:pPr>
            <w:r w:rsidRPr="00115122">
              <w:t>5446</w:t>
            </w:r>
          </w:p>
        </w:tc>
        <w:tc>
          <w:tcPr>
            <w:tcW w:w="2121" w:type="pct"/>
          </w:tcPr>
          <w:p w14:paraId="5D26C54E" w14:textId="3AF6549B"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Oregon Family School</w:t>
            </w:r>
          </w:p>
        </w:tc>
        <w:tc>
          <w:tcPr>
            <w:tcW w:w="400" w:type="pct"/>
          </w:tcPr>
          <w:p w14:paraId="3173B9BF" w14:textId="17188A24"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Yes</w:t>
            </w:r>
          </w:p>
        </w:tc>
        <w:tc>
          <w:tcPr>
            <w:tcW w:w="440" w:type="pct"/>
          </w:tcPr>
          <w:p w14:paraId="4193CAA0" w14:textId="237833AA"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2015</w:t>
            </w:r>
          </w:p>
        </w:tc>
        <w:tc>
          <w:tcPr>
            <w:tcW w:w="1480" w:type="pct"/>
          </w:tcPr>
          <w:p w14:paraId="1152361D" w14:textId="5562B728"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Harney County SD 4</w:t>
            </w:r>
          </w:p>
        </w:tc>
      </w:tr>
      <w:tr w:rsidR="00EA1691" w:rsidRPr="007C60EC" w14:paraId="060D0706" w14:textId="19F2A179"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551C21DD" w14:textId="30E27DB8" w:rsidR="006B5541" w:rsidRDefault="006B5541" w:rsidP="006B5541">
            <w:pPr>
              <w:spacing w:after="0"/>
              <w:rPr>
                <w:rFonts w:ascii="Calibri" w:hAnsi="Calibri" w:cs="Calibri"/>
                <w:sz w:val="20"/>
                <w:szCs w:val="20"/>
              </w:rPr>
            </w:pPr>
            <w:r w:rsidRPr="00115122">
              <w:lastRenderedPageBreak/>
              <w:t>4820</w:t>
            </w:r>
          </w:p>
        </w:tc>
        <w:tc>
          <w:tcPr>
            <w:tcW w:w="2121" w:type="pct"/>
          </w:tcPr>
          <w:p w14:paraId="334C029D" w14:textId="7AF110D1" w:rsidR="006B5541" w:rsidRDefault="005B4C5A"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t>Oregon Trail</w:t>
            </w:r>
            <w:r w:rsidR="006B5541" w:rsidRPr="00115122">
              <w:t xml:space="preserve"> Academy</w:t>
            </w:r>
          </w:p>
        </w:tc>
        <w:tc>
          <w:tcPr>
            <w:tcW w:w="400" w:type="pct"/>
          </w:tcPr>
          <w:p w14:paraId="6C9923B7" w14:textId="2A75120E"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No</w:t>
            </w:r>
          </w:p>
        </w:tc>
        <w:tc>
          <w:tcPr>
            <w:tcW w:w="440" w:type="pct"/>
          </w:tcPr>
          <w:p w14:paraId="3F8005D9" w14:textId="684267DE"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1926</w:t>
            </w:r>
          </w:p>
        </w:tc>
        <w:tc>
          <w:tcPr>
            <w:tcW w:w="1480" w:type="pct"/>
          </w:tcPr>
          <w:p w14:paraId="0C295582" w14:textId="5697A61C"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Oregon Trail SD 46</w:t>
            </w:r>
          </w:p>
        </w:tc>
      </w:tr>
      <w:tr w:rsidR="00EA1691" w:rsidRPr="007C60EC" w14:paraId="76DB7EEE" w14:textId="08186816" w:rsidTr="007D5B21">
        <w:tc>
          <w:tcPr>
            <w:cnfStyle w:val="001000000000" w:firstRow="0" w:lastRow="0" w:firstColumn="1" w:lastColumn="0" w:oddVBand="0" w:evenVBand="0" w:oddHBand="0" w:evenHBand="0" w:firstRowFirstColumn="0" w:firstRowLastColumn="0" w:lastRowFirstColumn="0" w:lastRowLastColumn="0"/>
            <w:tcW w:w="559" w:type="pct"/>
          </w:tcPr>
          <w:p w14:paraId="46586ECA" w14:textId="27530CF3" w:rsidR="006B5541" w:rsidRPr="005F5F7B" w:rsidRDefault="001E626F" w:rsidP="006B5541">
            <w:pPr>
              <w:spacing w:after="0"/>
              <w:rPr>
                <w:rFonts w:ascii="Calibri" w:hAnsi="Calibri" w:cs="Calibri"/>
                <w:sz w:val="20"/>
                <w:szCs w:val="20"/>
              </w:rPr>
            </w:pPr>
            <w:r w:rsidRPr="005F5F7B">
              <w:t>5491</w:t>
            </w:r>
          </w:p>
        </w:tc>
        <w:tc>
          <w:tcPr>
            <w:tcW w:w="2121" w:type="pct"/>
          </w:tcPr>
          <w:p w14:paraId="499F1453" w14:textId="4E897C69" w:rsidR="006B5541" w:rsidRPr="005F5F7B" w:rsidRDefault="001E626F" w:rsidP="001E626F">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F5F7B">
              <w:t>Oregon International School</w:t>
            </w:r>
          </w:p>
        </w:tc>
        <w:tc>
          <w:tcPr>
            <w:tcW w:w="400" w:type="pct"/>
          </w:tcPr>
          <w:p w14:paraId="3D1FD72C" w14:textId="1657D659" w:rsidR="006B5541" w:rsidRDefault="00872027"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Pr>
                <w:rFonts w:ascii="Calibri" w:hAnsi="Calibri" w:cs="Calibri"/>
                <w:sz w:val="20"/>
                <w:szCs w:val="20"/>
              </w:rPr>
              <w:t>No</w:t>
            </w:r>
          </w:p>
        </w:tc>
        <w:tc>
          <w:tcPr>
            <w:tcW w:w="440" w:type="pct"/>
          </w:tcPr>
          <w:p w14:paraId="73AFC2B2" w14:textId="782F04C3" w:rsidR="006B5541" w:rsidRDefault="001E626F"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t>1894</w:t>
            </w:r>
          </w:p>
        </w:tc>
        <w:tc>
          <w:tcPr>
            <w:tcW w:w="1480" w:type="pct"/>
          </w:tcPr>
          <w:p w14:paraId="2B5DC273" w14:textId="18FA3DD2" w:rsidR="006B5541" w:rsidRDefault="001E626F"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E626F">
              <w:t>Baker SD 5J</w:t>
            </w:r>
          </w:p>
        </w:tc>
      </w:tr>
      <w:tr w:rsidR="00EA1691" w:rsidRPr="007C60EC" w14:paraId="08D758AE" w14:textId="46F980EE"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5DA154F0" w14:textId="32295397" w:rsidR="006B5541" w:rsidRPr="005F5F7B" w:rsidRDefault="006B5541" w:rsidP="006B5541">
            <w:pPr>
              <w:spacing w:after="0"/>
              <w:rPr>
                <w:rFonts w:ascii="Calibri" w:hAnsi="Calibri" w:cs="Calibri"/>
                <w:sz w:val="20"/>
                <w:szCs w:val="20"/>
              </w:rPr>
            </w:pPr>
            <w:r w:rsidRPr="005F5F7B">
              <w:t>3360</w:t>
            </w:r>
          </w:p>
        </w:tc>
        <w:tc>
          <w:tcPr>
            <w:tcW w:w="2121" w:type="pct"/>
          </w:tcPr>
          <w:p w14:paraId="11446B5C" w14:textId="0C338319" w:rsidR="006B5541" w:rsidRPr="005F5F7B"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F5F7B">
              <w:t>Paisley School</w:t>
            </w:r>
          </w:p>
        </w:tc>
        <w:tc>
          <w:tcPr>
            <w:tcW w:w="400" w:type="pct"/>
          </w:tcPr>
          <w:p w14:paraId="3BD476CD" w14:textId="2F391A58"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Yes</w:t>
            </w:r>
          </w:p>
        </w:tc>
        <w:tc>
          <w:tcPr>
            <w:tcW w:w="440" w:type="pct"/>
          </w:tcPr>
          <w:p w14:paraId="2E1749E7" w14:textId="3CB467A7"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2060</w:t>
            </w:r>
          </w:p>
        </w:tc>
        <w:tc>
          <w:tcPr>
            <w:tcW w:w="1480" w:type="pct"/>
          </w:tcPr>
          <w:p w14:paraId="6CD40B6A" w14:textId="6FF948A8"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Paisley SD 11</w:t>
            </w:r>
          </w:p>
        </w:tc>
      </w:tr>
      <w:tr w:rsidR="00EA1691" w:rsidRPr="007C60EC" w14:paraId="3AEE3E60" w14:textId="1DC6E35C" w:rsidTr="007D5B21">
        <w:tc>
          <w:tcPr>
            <w:cnfStyle w:val="001000000000" w:firstRow="0" w:lastRow="0" w:firstColumn="1" w:lastColumn="0" w:oddVBand="0" w:evenVBand="0" w:oddHBand="0" w:evenHBand="0" w:firstRowFirstColumn="0" w:firstRowLastColumn="0" w:lastRowFirstColumn="0" w:lastRowLastColumn="0"/>
            <w:tcW w:w="559" w:type="pct"/>
          </w:tcPr>
          <w:p w14:paraId="4871BDCA" w14:textId="4EDA1819" w:rsidR="006B5541" w:rsidRPr="005F5F7B" w:rsidRDefault="006B5541" w:rsidP="006B5541">
            <w:pPr>
              <w:spacing w:after="0"/>
              <w:rPr>
                <w:rFonts w:ascii="Calibri" w:hAnsi="Calibri" w:cs="Calibri"/>
                <w:sz w:val="20"/>
                <w:szCs w:val="20"/>
              </w:rPr>
            </w:pPr>
            <w:r w:rsidRPr="005F5F7B">
              <w:t>4391</w:t>
            </w:r>
          </w:p>
        </w:tc>
        <w:tc>
          <w:tcPr>
            <w:tcW w:w="2121" w:type="pct"/>
          </w:tcPr>
          <w:p w14:paraId="4E8AB929" w14:textId="3D9C49CF" w:rsidR="006B5541" w:rsidRPr="005F5F7B"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F5F7B">
              <w:t>Phoenix School</w:t>
            </w:r>
          </w:p>
        </w:tc>
        <w:tc>
          <w:tcPr>
            <w:tcW w:w="400" w:type="pct"/>
          </w:tcPr>
          <w:p w14:paraId="4EBE734C" w14:textId="2FC865EA"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No</w:t>
            </w:r>
          </w:p>
        </w:tc>
        <w:tc>
          <w:tcPr>
            <w:tcW w:w="440" w:type="pct"/>
          </w:tcPr>
          <w:p w14:paraId="5B59FD06" w14:textId="35FA8213"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1991</w:t>
            </w:r>
          </w:p>
        </w:tc>
        <w:tc>
          <w:tcPr>
            <w:tcW w:w="1480" w:type="pct"/>
          </w:tcPr>
          <w:p w14:paraId="720D1204" w14:textId="665CD1FD"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Douglas County SD 4</w:t>
            </w:r>
          </w:p>
        </w:tc>
      </w:tr>
      <w:tr w:rsidR="00EA1691" w:rsidRPr="007C60EC" w14:paraId="5D879B10" w14:textId="7A791C3C"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60DBB29A" w14:textId="5F230916" w:rsidR="006B5541" w:rsidRPr="005F5F7B" w:rsidRDefault="006B5541" w:rsidP="006B5541">
            <w:pPr>
              <w:spacing w:after="0"/>
              <w:rPr>
                <w:rFonts w:ascii="Calibri" w:hAnsi="Calibri" w:cs="Calibri"/>
                <w:sz w:val="20"/>
                <w:szCs w:val="20"/>
              </w:rPr>
            </w:pPr>
            <w:r w:rsidRPr="005F5F7B">
              <w:t>15</w:t>
            </w:r>
          </w:p>
        </w:tc>
        <w:tc>
          <w:tcPr>
            <w:tcW w:w="2121" w:type="pct"/>
          </w:tcPr>
          <w:p w14:paraId="675FB3F5" w14:textId="1DE5B116" w:rsidR="006B5541" w:rsidRPr="005F5F7B"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F5F7B">
              <w:t>Pine Eagle Charter School</w:t>
            </w:r>
          </w:p>
        </w:tc>
        <w:tc>
          <w:tcPr>
            <w:tcW w:w="400" w:type="pct"/>
          </w:tcPr>
          <w:p w14:paraId="47CE1CEC" w14:textId="0FC75B4F"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No</w:t>
            </w:r>
          </w:p>
        </w:tc>
        <w:tc>
          <w:tcPr>
            <w:tcW w:w="440" w:type="pct"/>
          </w:tcPr>
          <w:p w14:paraId="67810507" w14:textId="6E068FA8"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1897</w:t>
            </w:r>
          </w:p>
        </w:tc>
        <w:tc>
          <w:tcPr>
            <w:tcW w:w="1480" w:type="pct"/>
          </w:tcPr>
          <w:p w14:paraId="133D2282" w14:textId="0CC21573"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Pine Eagle SD 61</w:t>
            </w:r>
          </w:p>
        </w:tc>
      </w:tr>
      <w:tr w:rsidR="00EA1691" w:rsidRPr="007C60EC" w14:paraId="6D4D6B89" w14:textId="2B61A0AE" w:rsidTr="007D5B21">
        <w:tc>
          <w:tcPr>
            <w:cnfStyle w:val="001000000000" w:firstRow="0" w:lastRow="0" w:firstColumn="1" w:lastColumn="0" w:oddVBand="0" w:evenVBand="0" w:oddHBand="0" w:evenHBand="0" w:firstRowFirstColumn="0" w:firstRowLastColumn="0" w:lastRowFirstColumn="0" w:lastRowLastColumn="0"/>
            <w:tcW w:w="559" w:type="pct"/>
          </w:tcPr>
          <w:p w14:paraId="3654A595" w14:textId="5D377799" w:rsidR="006B5541" w:rsidRPr="005F5F7B" w:rsidRDefault="006B5541" w:rsidP="006B5541">
            <w:pPr>
              <w:spacing w:after="0"/>
              <w:rPr>
                <w:rFonts w:ascii="Calibri" w:hAnsi="Calibri" w:cs="Calibri"/>
                <w:sz w:val="20"/>
                <w:szCs w:val="20"/>
              </w:rPr>
            </w:pPr>
            <w:r w:rsidRPr="005F5F7B">
              <w:t>4400</w:t>
            </w:r>
          </w:p>
        </w:tc>
        <w:tc>
          <w:tcPr>
            <w:tcW w:w="2121" w:type="pct"/>
          </w:tcPr>
          <w:p w14:paraId="686106C4" w14:textId="341BEEC0" w:rsidR="006B5541" w:rsidRPr="005F5F7B"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F5F7B">
              <w:t>Portland Arthur Academy Charter School</w:t>
            </w:r>
          </w:p>
        </w:tc>
        <w:tc>
          <w:tcPr>
            <w:tcW w:w="400" w:type="pct"/>
          </w:tcPr>
          <w:p w14:paraId="14A400D1" w14:textId="2EA31165"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No</w:t>
            </w:r>
          </w:p>
        </w:tc>
        <w:tc>
          <w:tcPr>
            <w:tcW w:w="440" w:type="pct"/>
          </w:tcPr>
          <w:p w14:paraId="4215BC12" w14:textId="787DD419"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218</w:t>
            </w:r>
            <w:r w:rsidR="009A7AC9">
              <w:t>0</w:t>
            </w:r>
          </w:p>
        </w:tc>
        <w:tc>
          <w:tcPr>
            <w:tcW w:w="1480" w:type="pct"/>
          </w:tcPr>
          <w:p w14:paraId="5B5E09AD" w14:textId="4A12D18E"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Portland SD 1J</w:t>
            </w:r>
          </w:p>
        </w:tc>
      </w:tr>
      <w:tr w:rsidR="00EA1691" w:rsidRPr="007C60EC" w14:paraId="292A62B9" w14:textId="41A62337"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4E235AE8" w14:textId="04599351" w:rsidR="006B5541" w:rsidRPr="005F5F7B" w:rsidRDefault="006B5541" w:rsidP="006B5541">
            <w:pPr>
              <w:spacing w:after="0"/>
              <w:rPr>
                <w:rFonts w:ascii="Calibri" w:hAnsi="Calibri" w:cs="Calibri"/>
                <w:sz w:val="20"/>
                <w:szCs w:val="20"/>
              </w:rPr>
            </w:pPr>
            <w:r w:rsidRPr="005F5F7B">
              <w:t>4534</w:t>
            </w:r>
          </w:p>
        </w:tc>
        <w:tc>
          <w:tcPr>
            <w:tcW w:w="2121" w:type="pct"/>
          </w:tcPr>
          <w:p w14:paraId="3D63651A" w14:textId="5A33CB57" w:rsidR="006B5541" w:rsidRPr="005F5F7B"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F5F7B">
              <w:t>Portland Village School</w:t>
            </w:r>
          </w:p>
        </w:tc>
        <w:tc>
          <w:tcPr>
            <w:tcW w:w="400" w:type="pct"/>
          </w:tcPr>
          <w:p w14:paraId="4D67FD66" w14:textId="100CB82D"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No</w:t>
            </w:r>
          </w:p>
        </w:tc>
        <w:tc>
          <w:tcPr>
            <w:tcW w:w="440" w:type="pct"/>
          </w:tcPr>
          <w:p w14:paraId="72C76300" w14:textId="1A520833"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218</w:t>
            </w:r>
            <w:r w:rsidR="009A7AC9">
              <w:t>0</w:t>
            </w:r>
          </w:p>
        </w:tc>
        <w:tc>
          <w:tcPr>
            <w:tcW w:w="1480" w:type="pct"/>
          </w:tcPr>
          <w:p w14:paraId="1DA1C801" w14:textId="1C8036AD"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Portland SD 1J</w:t>
            </w:r>
          </w:p>
        </w:tc>
      </w:tr>
      <w:tr w:rsidR="00EA1691" w:rsidRPr="007C60EC" w14:paraId="6EF0C053" w14:textId="62828BBA" w:rsidTr="007D5B21">
        <w:tc>
          <w:tcPr>
            <w:cnfStyle w:val="001000000000" w:firstRow="0" w:lastRow="0" w:firstColumn="1" w:lastColumn="0" w:oddVBand="0" w:evenVBand="0" w:oddHBand="0" w:evenHBand="0" w:firstRowFirstColumn="0" w:firstRowLastColumn="0" w:lastRowFirstColumn="0" w:lastRowLastColumn="0"/>
            <w:tcW w:w="559" w:type="pct"/>
          </w:tcPr>
          <w:p w14:paraId="5A1A2999" w14:textId="0974C4C8" w:rsidR="006B5541" w:rsidRPr="005F5F7B" w:rsidRDefault="006B5541" w:rsidP="006B5541">
            <w:pPr>
              <w:spacing w:after="0"/>
              <w:rPr>
                <w:rFonts w:ascii="Calibri" w:hAnsi="Calibri" w:cs="Calibri"/>
                <w:sz w:val="20"/>
                <w:szCs w:val="20"/>
              </w:rPr>
            </w:pPr>
            <w:r w:rsidRPr="005F5F7B">
              <w:t>223</w:t>
            </w:r>
          </w:p>
        </w:tc>
        <w:tc>
          <w:tcPr>
            <w:tcW w:w="2121" w:type="pct"/>
          </w:tcPr>
          <w:p w14:paraId="38BABCFB" w14:textId="2BCA120B" w:rsidR="006B5541" w:rsidRPr="005F5F7B"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F5F7B">
              <w:t>Powell Butte Community Charter School</w:t>
            </w:r>
          </w:p>
        </w:tc>
        <w:tc>
          <w:tcPr>
            <w:tcW w:w="400" w:type="pct"/>
          </w:tcPr>
          <w:p w14:paraId="6FC2AECB" w14:textId="0222FC5A"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No</w:t>
            </w:r>
          </w:p>
        </w:tc>
        <w:tc>
          <w:tcPr>
            <w:tcW w:w="440" w:type="pct"/>
          </w:tcPr>
          <w:p w14:paraId="0B26C670" w14:textId="1337BFB2"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1970</w:t>
            </w:r>
          </w:p>
        </w:tc>
        <w:tc>
          <w:tcPr>
            <w:tcW w:w="1480" w:type="pct"/>
          </w:tcPr>
          <w:p w14:paraId="453755B5" w14:textId="5CC1CF94"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Crook County SD</w:t>
            </w:r>
          </w:p>
        </w:tc>
      </w:tr>
      <w:tr w:rsidR="00EA1691" w:rsidRPr="007C60EC" w14:paraId="287A3329" w14:textId="76DFD33F"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250F1382" w14:textId="07FF7A4A" w:rsidR="006B5541" w:rsidRPr="005F5F7B" w:rsidRDefault="006B5541" w:rsidP="006B5541">
            <w:pPr>
              <w:spacing w:after="0"/>
              <w:rPr>
                <w:rFonts w:ascii="Calibri" w:hAnsi="Calibri" w:cs="Calibri"/>
                <w:sz w:val="20"/>
                <w:szCs w:val="20"/>
              </w:rPr>
            </w:pPr>
            <w:r w:rsidRPr="005F5F7B">
              <w:t>3356</w:t>
            </w:r>
          </w:p>
        </w:tc>
        <w:tc>
          <w:tcPr>
            <w:tcW w:w="2121" w:type="pct"/>
          </w:tcPr>
          <w:p w14:paraId="4E6C36AC" w14:textId="6757F097" w:rsidR="006B5541" w:rsidRPr="005F5F7B"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F5F7B">
              <w:t>Prospect Charter School</w:t>
            </w:r>
          </w:p>
        </w:tc>
        <w:tc>
          <w:tcPr>
            <w:tcW w:w="400" w:type="pct"/>
          </w:tcPr>
          <w:p w14:paraId="369D0ADF" w14:textId="33B5B616"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No</w:t>
            </w:r>
          </w:p>
        </w:tc>
        <w:tc>
          <w:tcPr>
            <w:tcW w:w="440" w:type="pct"/>
          </w:tcPr>
          <w:p w14:paraId="72C7A84B" w14:textId="5D172CAD"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2045</w:t>
            </w:r>
          </w:p>
        </w:tc>
        <w:tc>
          <w:tcPr>
            <w:tcW w:w="1480" w:type="pct"/>
          </w:tcPr>
          <w:p w14:paraId="03B81792" w14:textId="5D19DC03"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Prospect SD 59</w:t>
            </w:r>
          </w:p>
        </w:tc>
      </w:tr>
      <w:tr w:rsidR="00EA1691" w:rsidRPr="007C60EC" w14:paraId="783F9D02" w14:textId="486CDCEF" w:rsidTr="007D5B21">
        <w:tc>
          <w:tcPr>
            <w:cnfStyle w:val="001000000000" w:firstRow="0" w:lastRow="0" w:firstColumn="1" w:lastColumn="0" w:oddVBand="0" w:evenVBand="0" w:oddHBand="0" w:evenHBand="0" w:firstRowFirstColumn="0" w:firstRowLastColumn="0" w:lastRowFirstColumn="0" w:lastRowLastColumn="0"/>
            <w:tcW w:w="559" w:type="pct"/>
          </w:tcPr>
          <w:p w14:paraId="73097B17" w14:textId="3E12281B" w:rsidR="006B5541" w:rsidRPr="005F5F7B" w:rsidRDefault="006B5541" w:rsidP="006B5541">
            <w:pPr>
              <w:spacing w:after="0"/>
              <w:rPr>
                <w:rFonts w:ascii="Calibri" w:hAnsi="Calibri" w:cs="Calibri"/>
                <w:sz w:val="20"/>
                <w:szCs w:val="20"/>
              </w:rPr>
            </w:pPr>
            <w:r w:rsidRPr="005F5F7B">
              <w:t>4729</w:t>
            </w:r>
          </w:p>
        </w:tc>
        <w:tc>
          <w:tcPr>
            <w:tcW w:w="2121" w:type="pct"/>
          </w:tcPr>
          <w:p w14:paraId="4DC42155" w14:textId="6E0D6B1A" w:rsidR="006B5541" w:rsidRPr="005F5F7B"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F5F7B">
              <w:t>Redmond Proficiency Academy</w:t>
            </w:r>
          </w:p>
        </w:tc>
        <w:tc>
          <w:tcPr>
            <w:tcW w:w="400" w:type="pct"/>
          </w:tcPr>
          <w:p w14:paraId="20BA6B42" w14:textId="13D2C852"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No</w:t>
            </w:r>
          </w:p>
        </w:tc>
        <w:tc>
          <w:tcPr>
            <w:tcW w:w="440" w:type="pct"/>
          </w:tcPr>
          <w:p w14:paraId="6ADBF1E7" w14:textId="185BBFA4"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1977</w:t>
            </w:r>
          </w:p>
        </w:tc>
        <w:tc>
          <w:tcPr>
            <w:tcW w:w="1480" w:type="pct"/>
          </w:tcPr>
          <w:p w14:paraId="13648CB3" w14:textId="12D3C5DB"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Redmond SD 2J</w:t>
            </w:r>
          </w:p>
        </w:tc>
      </w:tr>
      <w:tr w:rsidR="00EA1691" w:rsidRPr="007C60EC" w14:paraId="54777714" w14:textId="13767AA2"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3B773B7B" w14:textId="590EDD4D" w:rsidR="006B5541" w:rsidRPr="005F5F7B" w:rsidRDefault="006B5541" w:rsidP="006B5541">
            <w:pPr>
              <w:spacing w:after="0"/>
              <w:rPr>
                <w:rFonts w:ascii="Calibri" w:hAnsi="Calibri" w:cs="Calibri"/>
                <w:sz w:val="20"/>
                <w:szCs w:val="20"/>
              </w:rPr>
            </w:pPr>
            <w:r w:rsidRPr="005F5F7B">
              <w:t>310</w:t>
            </w:r>
          </w:p>
        </w:tc>
        <w:tc>
          <w:tcPr>
            <w:tcW w:w="2121" w:type="pct"/>
          </w:tcPr>
          <w:p w14:paraId="6831AAEF" w14:textId="5C65E406" w:rsidR="006B5541" w:rsidRPr="005F5F7B"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F5F7B">
              <w:t>Reedsport Community Charter School</w:t>
            </w:r>
          </w:p>
        </w:tc>
        <w:tc>
          <w:tcPr>
            <w:tcW w:w="400" w:type="pct"/>
          </w:tcPr>
          <w:p w14:paraId="76E31D3F" w14:textId="4BE9A241"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No</w:t>
            </w:r>
          </w:p>
        </w:tc>
        <w:tc>
          <w:tcPr>
            <w:tcW w:w="440" w:type="pct"/>
          </w:tcPr>
          <w:p w14:paraId="20F6B276" w14:textId="5D027CEA"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2001</w:t>
            </w:r>
          </w:p>
        </w:tc>
        <w:tc>
          <w:tcPr>
            <w:tcW w:w="1480" w:type="pct"/>
          </w:tcPr>
          <w:p w14:paraId="434B56E4" w14:textId="437F0D07"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Reedsport SD 105</w:t>
            </w:r>
          </w:p>
        </w:tc>
      </w:tr>
      <w:tr w:rsidR="00EA1691" w:rsidRPr="007C60EC" w14:paraId="345D1A51" w14:textId="248B85D5" w:rsidTr="007D5B21">
        <w:tc>
          <w:tcPr>
            <w:cnfStyle w:val="001000000000" w:firstRow="0" w:lastRow="0" w:firstColumn="1" w:lastColumn="0" w:oddVBand="0" w:evenVBand="0" w:oddHBand="0" w:evenHBand="0" w:firstRowFirstColumn="0" w:firstRowLastColumn="0" w:lastRowFirstColumn="0" w:lastRowLastColumn="0"/>
            <w:tcW w:w="559" w:type="pct"/>
          </w:tcPr>
          <w:p w14:paraId="16215BC8" w14:textId="4E60246A" w:rsidR="006B5541" w:rsidRPr="005F5F7B" w:rsidRDefault="006B5541" w:rsidP="006B5541">
            <w:pPr>
              <w:spacing w:after="0"/>
              <w:rPr>
                <w:rFonts w:ascii="Calibri" w:hAnsi="Calibri" w:cs="Calibri"/>
                <w:sz w:val="20"/>
                <w:szCs w:val="20"/>
              </w:rPr>
            </w:pPr>
            <w:r w:rsidRPr="005F5F7B">
              <w:t>4079</w:t>
            </w:r>
          </w:p>
        </w:tc>
        <w:tc>
          <w:tcPr>
            <w:tcW w:w="2121" w:type="pct"/>
          </w:tcPr>
          <w:p w14:paraId="18CABA63" w14:textId="1A37A459" w:rsidR="006B5541" w:rsidRPr="005F5F7B"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F5F7B">
              <w:t>Resource Link Charter School</w:t>
            </w:r>
          </w:p>
        </w:tc>
        <w:tc>
          <w:tcPr>
            <w:tcW w:w="400" w:type="pct"/>
          </w:tcPr>
          <w:p w14:paraId="24FF7399" w14:textId="63A8B722"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No</w:t>
            </w:r>
          </w:p>
        </w:tc>
        <w:tc>
          <w:tcPr>
            <w:tcW w:w="440" w:type="pct"/>
          </w:tcPr>
          <w:p w14:paraId="7FABFCA7" w14:textId="5A867428"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1965</w:t>
            </w:r>
          </w:p>
        </w:tc>
        <w:tc>
          <w:tcPr>
            <w:tcW w:w="1480" w:type="pct"/>
          </w:tcPr>
          <w:p w14:paraId="179A0A4F" w14:textId="73231671"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Coos Bay SD 9</w:t>
            </w:r>
          </w:p>
        </w:tc>
      </w:tr>
      <w:tr w:rsidR="00EA1691" w:rsidRPr="007C60EC" w14:paraId="521959EA" w14:textId="0B8A2895"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72C771A9" w14:textId="1E37C891" w:rsidR="006B5541" w:rsidRPr="005F5F7B" w:rsidRDefault="006B5541" w:rsidP="006B5541">
            <w:pPr>
              <w:spacing w:after="0"/>
              <w:rPr>
                <w:rFonts w:ascii="Calibri" w:hAnsi="Calibri" w:cs="Calibri"/>
                <w:sz w:val="20"/>
                <w:szCs w:val="20"/>
              </w:rPr>
            </w:pPr>
            <w:r w:rsidRPr="005F5F7B">
              <w:t>4216</w:t>
            </w:r>
          </w:p>
        </w:tc>
        <w:tc>
          <w:tcPr>
            <w:tcW w:w="2121" w:type="pct"/>
          </w:tcPr>
          <w:p w14:paraId="6860513C" w14:textId="36002973" w:rsidR="006B5541" w:rsidRPr="005F5F7B"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F5F7B">
              <w:t>Reynolds Arthur Academy</w:t>
            </w:r>
          </w:p>
        </w:tc>
        <w:tc>
          <w:tcPr>
            <w:tcW w:w="400" w:type="pct"/>
          </w:tcPr>
          <w:p w14:paraId="37807E05" w14:textId="3F42F0CD"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No</w:t>
            </w:r>
          </w:p>
        </w:tc>
        <w:tc>
          <w:tcPr>
            <w:tcW w:w="440" w:type="pct"/>
          </w:tcPr>
          <w:p w14:paraId="576A6D2B" w14:textId="28C2D8AF"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218</w:t>
            </w:r>
            <w:r w:rsidR="009A7AC9">
              <w:t>2</w:t>
            </w:r>
          </w:p>
        </w:tc>
        <w:tc>
          <w:tcPr>
            <w:tcW w:w="1480" w:type="pct"/>
          </w:tcPr>
          <w:p w14:paraId="4E43923A" w14:textId="184BC941"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Reynolds SD 8</w:t>
            </w:r>
          </w:p>
        </w:tc>
      </w:tr>
      <w:tr w:rsidR="00EA1691" w:rsidRPr="007C60EC" w14:paraId="0D4CE45F" w14:textId="114D9A75" w:rsidTr="007D5B21">
        <w:tc>
          <w:tcPr>
            <w:cnfStyle w:val="001000000000" w:firstRow="0" w:lastRow="0" w:firstColumn="1" w:lastColumn="0" w:oddVBand="0" w:evenVBand="0" w:oddHBand="0" w:evenHBand="0" w:firstRowFirstColumn="0" w:firstRowLastColumn="0" w:lastRowFirstColumn="0" w:lastRowLastColumn="0"/>
            <w:tcW w:w="559" w:type="pct"/>
          </w:tcPr>
          <w:p w14:paraId="319B4E29" w14:textId="474A465A" w:rsidR="006B5541" w:rsidRPr="005F5F7B" w:rsidRDefault="006B5541" w:rsidP="006B5541">
            <w:pPr>
              <w:spacing w:after="0"/>
              <w:rPr>
                <w:rFonts w:ascii="Calibri" w:hAnsi="Calibri" w:cs="Calibri"/>
                <w:sz w:val="20"/>
                <w:szCs w:val="20"/>
              </w:rPr>
            </w:pPr>
            <w:r w:rsidRPr="005F5F7B">
              <w:t>3233</w:t>
            </w:r>
          </w:p>
        </w:tc>
        <w:tc>
          <w:tcPr>
            <w:tcW w:w="2121" w:type="pct"/>
          </w:tcPr>
          <w:p w14:paraId="2E1240CE" w14:textId="65758D70" w:rsidR="006B5541" w:rsidRPr="005F5F7B"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F5F7B">
              <w:t>Ridgeline Montessori</w:t>
            </w:r>
          </w:p>
        </w:tc>
        <w:tc>
          <w:tcPr>
            <w:tcW w:w="400" w:type="pct"/>
          </w:tcPr>
          <w:p w14:paraId="6620086D" w14:textId="69C00170"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No</w:t>
            </w:r>
          </w:p>
        </w:tc>
        <w:tc>
          <w:tcPr>
            <w:tcW w:w="440" w:type="pct"/>
          </w:tcPr>
          <w:p w14:paraId="59D4CBCD" w14:textId="3872D19B"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208</w:t>
            </w:r>
            <w:r w:rsidR="00477CB4">
              <w:t>3</w:t>
            </w:r>
          </w:p>
        </w:tc>
        <w:tc>
          <w:tcPr>
            <w:tcW w:w="1480" w:type="pct"/>
          </w:tcPr>
          <w:p w14:paraId="692B36BE" w14:textId="6670E18B"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Eugene SD 4J</w:t>
            </w:r>
          </w:p>
        </w:tc>
      </w:tr>
      <w:tr w:rsidR="00EA1691" w:rsidRPr="007C60EC" w14:paraId="4FC35807" w14:textId="39E018BA"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59E1D991" w14:textId="1D9389A0" w:rsidR="006B5541" w:rsidRDefault="006B5541" w:rsidP="006B5541">
            <w:pPr>
              <w:spacing w:after="0"/>
              <w:rPr>
                <w:rFonts w:ascii="Calibri" w:hAnsi="Calibri" w:cs="Calibri"/>
                <w:sz w:val="20"/>
                <w:szCs w:val="20"/>
              </w:rPr>
            </w:pPr>
            <w:r w:rsidRPr="00115122">
              <w:t>4856</w:t>
            </w:r>
          </w:p>
        </w:tc>
        <w:tc>
          <w:tcPr>
            <w:tcW w:w="2121" w:type="pct"/>
          </w:tcPr>
          <w:p w14:paraId="48646D56" w14:textId="4A13F696"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Rivers Edge Academy Charter School</w:t>
            </w:r>
          </w:p>
        </w:tc>
        <w:tc>
          <w:tcPr>
            <w:tcW w:w="400" w:type="pct"/>
          </w:tcPr>
          <w:p w14:paraId="1A0D0F57" w14:textId="7AE7A391"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No</w:t>
            </w:r>
          </w:p>
        </w:tc>
        <w:tc>
          <w:tcPr>
            <w:tcW w:w="440" w:type="pct"/>
          </w:tcPr>
          <w:p w14:paraId="096891C8" w14:textId="237AF208"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2044</w:t>
            </w:r>
          </w:p>
        </w:tc>
        <w:tc>
          <w:tcPr>
            <w:tcW w:w="1480" w:type="pct"/>
          </w:tcPr>
          <w:p w14:paraId="65215B27" w14:textId="3EA3D63A"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Rogue River SD 35</w:t>
            </w:r>
          </w:p>
        </w:tc>
      </w:tr>
      <w:tr w:rsidR="00EA1691" w:rsidRPr="007C60EC" w14:paraId="454D7748" w14:textId="4BB2E13A" w:rsidTr="007D5B21">
        <w:tc>
          <w:tcPr>
            <w:cnfStyle w:val="001000000000" w:firstRow="0" w:lastRow="0" w:firstColumn="1" w:lastColumn="0" w:oddVBand="0" w:evenVBand="0" w:oddHBand="0" w:evenHBand="0" w:firstRowFirstColumn="0" w:firstRowLastColumn="0" w:lastRowFirstColumn="0" w:lastRowLastColumn="0"/>
            <w:tcW w:w="559" w:type="pct"/>
          </w:tcPr>
          <w:p w14:paraId="1414F1F1" w14:textId="71DDC74A" w:rsidR="006B5541" w:rsidRDefault="006B5541" w:rsidP="006B5541">
            <w:pPr>
              <w:spacing w:after="0"/>
              <w:rPr>
                <w:rFonts w:ascii="Calibri" w:hAnsi="Calibri" w:cs="Calibri"/>
                <w:sz w:val="20"/>
                <w:szCs w:val="20"/>
              </w:rPr>
            </w:pPr>
            <w:r w:rsidRPr="00115122">
              <w:t>4822</w:t>
            </w:r>
          </w:p>
        </w:tc>
        <w:tc>
          <w:tcPr>
            <w:tcW w:w="2121" w:type="pct"/>
          </w:tcPr>
          <w:p w14:paraId="02926586" w14:textId="1F2A7BA4"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Rockwood Preparatory Academy</w:t>
            </w:r>
          </w:p>
        </w:tc>
        <w:tc>
          <w:tcPr>
            <w:tcW w:w="400" w:type="pct"/>
          </w:tcPr>
          <w:p w14:paraId="11214C67" w14:textId="3BD5FA2D"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No</w:t>
            </w:r>
          </w:p>
        </w:tc>
        <w:tc>
          <w:tcPr>
            <w:tcW w:w="440" w:type="pct"/>
          </w:tcPr>
          <w:p w14:paraId="12A071C7" w14:textId="44D9B29B"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218</w:t>
            </w:r>
            <w:r w:rsidR="009A7AC9">
              <w:t>2</w:t>
            </w:r>
          </w:p>
        </w:tc>
        <w:tc>
          <w:tcPr>
            <w:tcW w:w="1480" w:type="pct"/>
          </w:tcPr>
          <w:p w14:paraId="287743CA" w14:textId="530DD3DA"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Reynolds SD 9</w:t>
            </w:r>
          </w:p>
        </w:tc>
      </w:tr>
      <w:tr w:rsidR="00EA1691" w:rsidRPr="007C60EC" w14:paraId="2277DF93" w14:textId="4C557000"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720F448F" w14:textId="449FC5D3" w:rsidR="006B5541" w:rsidRDefault="006B5541" w:rsidP="006B5541">
            <w:pPr>
              <w:spacing w:after="0"/>
              <w:rPr>
                <w:rFonts w:ascii="Calibri" w:hAnsi="Calibri" w:cs="Calibri"/>
                <w:sz w:val="20"/>
                <w:szCs w:val="20"/>
              </w:rPr>
            </w:pPr>
            <w:r w:rsidRPr="00115122">
              <w:t>3505</w:t>
            </w:r>
          </w:p>
        </w:tc>
        <w:tc>
          <w:tcPr>
            <w:tcW w:w="2121" w:type="pct"/>
          </w:tcPr>
          <w:p w14:paraId="4EC624A0" w14:textId="64789E43"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Sand Ridge Charter School</w:t>
            </w:r>
          </w:p>
        </w:tc>
        <w:tc>
          <w:tcPr>
            <w:tcW w:w="400" w:type="pct"/>
          </w:tcPr>
          <w:p w14:paraId="384F3D6C" w14:textId="025C69BA"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No</w:t>
            </w:r>
          </w:p>
        </w:tc>
        <w:tc>
          <w:tcPr>
            <w:tcW w:w="440" w:type="pct"/>
          </w:tcPr>
          <w:p w14:paraId="2F7C8C0C" w14:textId="2E50C1F0"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2101</w:t>
            </w:r>
          </w:p>
        </w:tc>
        <w:tc>
          <w:tcPr>
            <w:tcW w:w="1480" w:type="pct"/>
          </w:tcPr>
          <w:p w14:paraId="04B694A2" w14:textId="6B2CE4F6"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Lebanon Community SD 9</w:t>
            </w:r>
          </w:p>
        </w:tc>
      </w:tr>
      <w:tr w:rsidR="00EA1691" w:rsidRPr="007C60EC" w14:paraId="02EFA4CB" w14:textId="6B70BC27" w:rsidTr="007D5B21">
        <w:tc>
          <w:tcPr>
            <w:cnfStyle w:val="001000000000" w:firstRow="0" w:lastRow="0" w:firstColumn="1" w:lastColumn="0" w:oddVBand="0" w:evenVBand="0" w:oddHBand="0" w:evenHBand="0" w:firstRowFirstColumn="0" w:firstRowLastColumn="0" w:lastRowFirstColumn="0" w:lastRowLastColumn="0"/>
            <w:tcW w:w="559" w:type="pct"/>
          </w:tcPr>
          <w:p w14:paraId="6BC8CEE2" w14:textId="463A06E6" w:rsidR="006B5541" w:rsidRDefault="006B5541" w:rsidP="006B5541">
            <w:pPr>
              <w:spacing w:after="0"/>
              <w:rPr>
                <w:rFonts w:ascii="Calibri" w:hAnsi="Calibri" w:cs="Calibri"/>
                <w:sz w:val="20"/>
                <w:szCs w:val="20"/>
              </w:rPr>
            </w:pPr>
            <w:r w:rsidRPr="00115122">
              <w:t>958</w:t>
            </w:r>
          </w:p>
        </w:tc>
        <w:tc>
          <w:tcPr>
            <w:tcW w:w="2121" w:type="pct"/>
          </w:tcPr>
          <w:p w14:paraId="11B5B50E" w14:textId="72A5D603"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Sauvie Island School</w:t>
            </w:r>
          </w:p>
        </w:tc>
        <w:tc>
          <w:tcPr>
            <w:tcW w:w="400" w:type="pct"/>
          </w:tcPr>
          <w:p w14:paraId="7963606A" w14:textId="5F101C16"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No</w:t>
            </w:r>
          </w:p>
        </w:tc>
        <w:tc>
          <w:tcPr>
            <w:tcW w:w="440" w:type="pct"/>
          </w:tcPr>
          <w:p w14:paraId="4CC90958" w14:textId="08126085"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1944</w:t>
            </w:r>
          </w:p>
        </w:tc>
        <w:tc>
          <w:tcPr>
            <w:tcW w:w="1480" w:type="pct"/>
          </w:tcPr>
          <w:p w14:paraId="5EEF11F0" w14:textId="440D90B4"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Scappoose SD 1J</w:t>
            </w:r>
          </w:p>
        </w:tc>
      </w:tr>
      <w:tr w:rsidR="00EA1691" w:rsidRPr="007C60EC" w14:paraId="778CB545" w14:textId="14900213"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3E91B6E5" w14:textId="4373A481" w:rsidR="006B5541" w:rsidRDefault="006B5541" w:rsidP="006B5541">
            <w:pPr>
              <w:spacing w:after="0"/>
              <w:rPr>
                <w:rFonts w:ascii="Calibri" w:hAnsi="Calibri" w:cs="Calibri"/>
                <w:sz w:val="20"/>
                <w:szCs w:val="20"/>
              </w:rPr>
            </w:pPr>
            <w:r w:rsidRPr="00115122">
              <w:t>4833</w:t>
            </w:r>
          </w:p>
        </w:tc>
        <w:tc>
          <w:tcPr>
            <w:tcW w:w="2121" w:type="pct"/>
          </w:tcPr>
          <w:p w14:paraId="77223D0B" w14:textId="6C7B5CDB"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Sheridan AllPrep Academy</w:t>
            </w:r>
          </w:p>
        </w:tc>
        <w:tc>
          <w:tcPr>
            <w:tcW w:w="400" w:type="pct"/>
          </w:tcPr>
          <w:p w14:paraId="07ABD963" w14:textId="53A63452"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Yes</w:t>
            </w:r>
          </w:p>
        </w:tc>
        <w:tc>
          <w:tcPr>
            <w:tcW w:w="440" w:type="pct"/>
          </w:tcPr>
          <w:p w14:paraId="3F263958" w14:textId="2A3203E2"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2257</w:t>
            </w:r>
          </w:p>
        </w:tc>
        <w:tc>
          <w:tcPr>
            <w:tcW w:w="1480" w:type="pct"/>
          </w:tcPr>
          <w:p w14:paraId="73AC5D3A" w14:textId="5BCBC3A0"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Sheridan SD 48J</w:t>
            </w:r>
          </w:p>
        </w:tc>
      </w:tr>
      <w:tr w:rsidR="00EA1691" w:rsidRPr="007C60EC" w14:paraId="02B36944" w14:textId="2B67D136" w:rsidTr="007D5B21">
        <w:tc>
          <w:tcPr>
            <w:cnfStyle w:val="001000000000" w:firstRow="0" w:lastRow="0" w:firstColumn="1" w:lastColumn="0" w:oddVBand="0" w:evenVBand="0" w:oddHBand="0" w:evenHBand="0" w:firstRowFirstColumn="0" w:firstRowLastColumn="0" w:lastRowFirstColumn="0" w:lastRowLastColumn="0"/>
            <w:tcW w:w="559" w:type="pct"/>
          </w:tcPr>
          <w:p w14:paraId="25B980A1" w14:textId="675D1F78" w:rsidR="006B5541" w:rsidRDefault="006B5541" w:rsidP="006B5541">
            <w:pPr>
              <w:spacing w:after="0"/>
              <w:rPr>
                <w:rFonts w:ascii="Calibri" w:hAnsi="Calibri" w:cs="Calibri"/>
                <w:sz w:val="20"/>
                <w:szCs w:val="20"/>
              </w:rPr>
            </w:pPr>
            <w:r w:rsidRPr="00115122">
              <w:t>4220</w:t>
            </w:r>
          </w:p>
        </w:tc>
        <w:tc>
          <w:tcPr>
            <w:tcW w:w="2121" w:type="pct"/>
          </w:tcPr>
          <w:p w14:paraId="58885F0D" w14:textId="154D8534"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Sherwood Charter School</w:t>
            </w:r>
          </w:p>
        </w:tc>
        <w:tc>
          <w:tcPr>
            <w:tcW w:w="400" w:type="pct"/>
          </w:tcPr>
          <w:p w14:paraId="42B827F9" w14:textId="59FBC660"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No</w:t>
            </w:r>
          </w:p>
        </w:tc>
        <w:tc>
          <w:tcPr>
            <w:tcW w:w="440" w:type="pct"/>
          </w:tcPr>
          <w:p w14:paraId="05A06585" w14:textId="2AF62A57"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2244</w:t>
            </w:r>
          </w:p>
        </w:tc>
        <w:tc>
          <w:tcPr>
            <w:tcW w:w="1480" w:type="pct"/>
          </w:tcPr>
          <w:p w14:paraId="48D1CC53" w14:textId="40C320CD"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Sherwood SD 88J</w:t>
            </w:r>
          </w:p>
        </w:tc>
      </w:tr>
      <w:tr w:rsidR="00EA1691" w:rsidRPr="007C60EC" w14:paraId="38C5D5F7" w14:textId="33985F79"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37DA0CA0" w14:textId="36B27829" w:rsidR="006B5541" w:rsidRDefault="006B5541" w:rsidP="006B5541">
            <w:pPr>
              <w:spacing w:after="0"/>
              <w:rPr>
                <w:rFonts w:ascii="Calibri" w:hAnsi="Calibri" w:cs="Calibri"/>
                <w:sz w:val="20"/>
                <w:szCs w:val="20"/>
              </w:rPr>
            </w:pPr>
            <w:r w:rsidRPr="00115122">
              <w:t>4038</w:t>
            </w:r>
          </w:p>
        </w:tc>
        <w:tc>
          <w:tcPr>
            <w:tcW w:w="2121" w:type="pct"/>
          </w:tcPr>
          <w:p w14:paraId="43233570" w14:textId="000295E5"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Siletz Valley Schools</w:t>
            </w:r>
          </w:p>
        </w:tc>
        <w:tc>
          <w:tcPr>
            <w:tcW w:w="400" w:type="pct"/>
          </w:tcPr>
          <w:p w14:paraId="5FA70E01" w14:textId="7E3D236A"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No</w:t>
            </w:r>
          </w:p>
        </w:tc>
        <w:tc>
          <w:tcPr>
            <w:tcW w:w="440" w:type="pct"/>
          </w:tcPr>
          <w:p w14:paraId="7BDF84C6" w14:textId="5A9FFC95" w:rsidR="006B5541" w:rsidRDefault="00477CB4"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t>2097</w:t>
            </w:r>
          </w:p>
        </w:tc>
        <w:tc>
          <w:tcPr>
            <w:tcW w:w="1480" w:type="pct"/>
          </w:tcPr>
          <w:p w14:paraId="77937E32" w14:textId="1DFB045B"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Lincoln County SD</w:t>
            </w:r>
          </w:p>
        </w:tc>
      </w:tr>
      <w:tr w:rsidR="00EA1691" w:rsidRPr="007C60EC" w14:paraId="131C708A" w14:textId="705D2AD0" w:rsidTr="007D5B21">
        <w:tc>
          <w:tcPr>
            <w:cnfStyle w:val="001000000000" w:firstRow="0" w:lastRow="0" w:firstColumn="1" w:lastColumn="0" w:oddVBand="0" w:evenVBand="0" w:oddHBand="0" w:evenHBand="0" w:firstRowFirstColumn="0" w:firstRowLastColumn="0" w:lastRowFirstColumn="0" w:lastRowLastColumn="0"/>
            <w:tcW w:w="559" w:type="pct"/>
          </w:tcPr>
          <w:p w14:paraId="18AE3B20" w14:textId="35978EE6" w:rsidR="006B5541" w:rsidRDefault="006B5541" w:rsidP="006B5541">
            <w:pPr>
              <w:spacing w:after="0"/>
              <w:rPr>
                <w:rFonts w:ascii="Calibri" w:hAnsi="Calibri" w:cs="Calibri"/>
                <w:sz w:val="20"/>
                <w:szCs w:val="20"/>
              </w:rPr>
            </w:pPr>
            <w:r w:rsidRPr="00115122">
              <w:t>4702</w:t>
            </w:r>
          </w:p>
        </w:tc>
        <w:tc>
          <w:tcPr>
            <w:tcW w:w="2121" w:type="pct"/>
          </w:tcPr>
          <w:p w14:paraId="6F1EFEA8" w14:textId="68AB9BF1"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Silvies River Charter School</w:t>
            </w:r>
          </w:p>
        </w:tc>
        <w:tc>
          <w:tcPr>
            <w:tcW w:w="400" w:type="pct"/>
          </w:tcPr>
          <w:p w14:paraId="3EF45310" w14:textId="1A8A6257"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Yes</w:t>
            </w:r>
          </w:p>
        </w:tc>
        <w:tc>
          <w:tcPr>
            <w:tcW w:w="440" w:type="pct"/>
          </w:tcPr>
          <w:p w14:paraId="0E75337C" w14:textId="4516D52A" w:rsidR="006B5541" w:rsidRPr="00540FDB" w:rsidRDefault="00540FDB"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40FDB">
              <w:t>2023</w:t>
            </w:r>
          </w:p>
        </w:tc>
        <w:tc>
          <w:tcPr>
            <w:tcW w:w="1480" w:type="pct"/>
          </w:tcPr>
          <w:p w14:paraId="41406812" w14:textId="57AC8D46" w:rsidR="006B5541" w:rsidRPr="00540FDB" w:rsidRDefault="00540FDB"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40FDB">
              <w:t>Harney County Union High SD 1J</w:t>
            </w:r>
          </w:p>
        </w:tc>
      </w:tr>
      <w:tr w:rsidR="00C24AFF" w:rsidRPr="007C60EC" w14:paraId="3C5DA710" w14:textId="77777777"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6F51A392" w14:textId="74FF27F1" w:rsidR="00C24AFF" w:rsidRPr="00C24AFF" w:rsidRDefault="00C24AFF" w:rsidP="00C24AFF">
            <w:pPr>
              <w:spacing w:after="0"/>
              <w:rPr>
                <w:highlight w:val="yellow"/>
              </w:rPr>
            </w:pPr>
            <w:r w:rsidRPr="00C24AFF">
              <w:rPr>
                <w:highlight w:val="yellow"/>
              </w:rPr>
              <w:t>5909</w:t>
            </w:r>
          </w:p>
        </w:tc>
        <w:tc>
          <w:tcPr>
            <w:tcW w:w="2121" w:type="pct"/>
          </w:tcPr>
          <w:p w14:paraId="29FCF879" w14:textId="0C9D7180" w:rsidR="00C24AFF" w:rsidRPr="00C24AFF" w:rsidRDefault="00C24AFF" w:rsidP="00C24AFF">
            <w:pPr>
              <w:spacing w:after="0"/>
              <w:jc w:val="left"/>
              <w:cnfStyle w:val="000000100000" w:firstRow="0" w:lastRow="0" w:firstColumn="0" w:lastColumn="0" w:oddVBand="0" w:evenVBand="0" w:oddHBand="1" w:evenHBand="0" w:firstRowFirstColumn="0" w:firstRowLastColumn="0" w:lastRowFirstColumn="0" w:lastRowLastColumn="0"/>
              <w:rPr>
                <w:highlight w:val="yellow"/>
              </w:rPr>
            </w:pPr>
            <w:r w:rsidRPr="00C24AFF">
              <w:rPr>
                <w:highlight w:val="yellow"/>
              </w:rPr>
              <w:t>Stellar Pines Virtual Academy</w:t>
            </w:r>
            <w:r>
              <w:rPr>
                <w:highlight w:val="yellow"/>
              </w:rPr>
              <w:t xml:space="preserve"> (new)</w:t>
            </w:r>
          </w:p>
        </w:tc>
        <w:tc>
          <w:tcPr>
            <w:tcW w:w="400" w:type="pct"/>
          </w:tcPr>
          <w:p w14:paraId="68D50B1A" w14:textId="19D7B83A" w:rsidR="00C24AFF" w:rsidRPr="00C24AFF" w:rsidRDefault="00C24AFF" w:rsidP="00C24AFF">
            <w:pPr>
              <w:spacing w:after="0"/>
              <w:cnfStyle w:val="000000100000" w:firstRow="0" w:lastRow="0" w:firstColumn="0" w:lastColumn="0" w:oddVBand="0" w:evenVBand="0" w:oddHBand="1" w:evenHBand="0" w:firstRowFirstColumn="0" w:firstRowLastColumn="0" w:lastRowFirstColumn="0" w:lastRowLastColumn="0"/>
              <w:rPr>
                <w:highlight w:val="yellow"/>
              </w:rPr>
            </w:pPr>
            <w:r w:rsidRPr="00C24AFF">
              <w:rPr>
                <w:highlight w:val="yellow"/>
              </w:rPr>
              <w:t>Yes</w:t>
            </w:r>
          </w:p>
        </w:tc>
        <w:tc>
          <w:tcPr>
            <w:tcW w:w="440" w:type="pct"/>
          </w:tcPr>
          <w:p w14:paraId="5017D9C8" w14:textId="03C34CE2" w:rsidR="00C24AFF" w:rsidRPr="00C24AFF" w:rsidRDefault="00C24AFF" w:rsidP="00C24AFF">
            <w:pPr>
              <w:spacing w:after="0"/>
              <w:cnfStyle w:val="000000100000" w:firstRow="0" w:lastRow="0" w:firstColumn="0" w:lastColumn="0" w:oddVBand="0" w:evenVBand="0" w:oddHBand="1" w:evenHBand="0" w:firstRowFirstColumn="0" w:firstRowLastColumn="0" w:lastRowFirstColumn="0" w:lastRowLastColumn="0"/>
              <w:rPr>
                <w:highlight w:val="yellow"/>
              </w:rPr>
            </w:pPr>
            <w:r w:rsidRPr="00C24AFF">
              <w:rPr>
                <w:highlight w:val="yellow"/>
              </w:rPr>
              <w:t>1927</w:t>
            </w:r>
          </w:p>
        </w:tc>
        <w:tc>
          <w:tcPr>
            <w:tcW w:w="1480" w:type="pct"/>
          </w:tcPr>
          <w:p w14:paraId="3E0AB8BB" w14:textId="76693C56" w:rsidR="00C24AFF" w:rsidRPr="00C24AFF" w:rsidRDefault="00C24AFF" w:rsidP="00C24AFF">
            <w:pPr>
              <w:spacing w:after="0"/>
              <w:jc w:val="left"/>
              <w:cnfStyle w:val="000000100000" w:firstRow="0" w:lastRow="0" w:firstColumn="0" w:lastColumn="0" w:oddVBand="0" w:evenVBand="0" w:oddHBand="1" w:evenHBand="0" w:firstRowFirstColumn="0" w:firstRowLastColumn="0" w:lastRowFirstColumn="0" w:lastRowLastColumn="0"/>
              <w:rPr>
                <w:highlight w:val="yellow"/>
              </w:rPr>
            </w:pPr>
            <w:r w:rsidRPr="00C24AFF">
              <w:rPr>
                <w:highlight w:val="yellow"/>
              </w:rPr>
              <w:t>Colton SD 53</w:t>
            </w:r>
          </w:p>
        </w:tc>
      </w:tr>
      <w:tr w:rsidR="00596433" w14:paraId="5939653F" w14:textId="77777777" w:rsidTr="007D5B21">
        <w:tc>
          <w:tcPr>
            <w:cnfStyle w:val="001000000000" w:firstRow="0" w:lastRow="0" w:firstColumn="1" w:lastColumn="0" w:oddVBand="0" w:evenVBand="0" w:oddHBand="0" w:evenHBand="0" w:firstRowFirstColumn="0" w:firstRowLastColumn="0" w:lastRowFirstColumn="0" w:lastRowLastColumn="0"/>
            <w:tcW w:w="559" w:type="pct"/>
          </w:tcPr>
          <w:p w14:paraId="7412F7C9" w14:textId="77777777" w:rsidR="00596433" w:rsidRDefault="00596433" w:rsidP="00D72DE6">
            <w:pPr>
              <w:spacing w:after="0"/>
              <w:rPr>
                <w:rFonts w:ascii="Calibri" w:hAnsi="Calibri" w:cs="Calibri"/>
                <w:color w:val="000000"/>
                <w:sz w:val="20"/>
                <w:szCs w:val="20"/>
              </w:rPr>
            </w:pPr>
            <w:r w:rsidRPr="00115122">
              <w:t>4221</w:t>
            </w:r>
          </w:p>
        </w:tc>
        <w:tc>
          <w:tcPr>
            <w:tcW w:w="2121" w:type="pct"/>
          </w:tcPr>
          <w:p w14:paraId="16B8DA60" w14:textId="77777777" w:rsidR="00596433" w:rsidRDefault="00596433" w:rsidP="00D72DE6">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0"/>
                <w:szCs w:val="20"/>
              </w:rPr>
            </w:pPr>
            <w:r w:rsidRPr="00115122">
              <w:t>South Columbia Family School</w:t>
            </w:r>
          </w:p>
        </w:tc>
        <w:tc>
          <w:tcPr>
            <w:tcW w:w="400" w:type="pct"/>
          </w:tcPr>
          <w:p w14:paraId="4C9E4E32" w14:textId="77777777" w:rsidR="00596433" w:rsidRDefault="00596433" w:rsidP="00D72DE6">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0"/>
                <w:szCs w:val="20"/>
              </w:rPr>
            </w:pPr>
            <w:r w:rsidRPr="00115122">
              <w:t>No</w:t>
            </w:r>
          </w:p>
        </w:tc>
        <w:tc>
          <w:tcPr>
            <w:tcW w:w="440" w:type="pct"/>
          </w:tcPr>
          <w:p w14:paraId="702AAC47" w14:textId="55AF9895" w:rsidR="00596433" w:rsidRDefault="00596433" w:rsidP="00D72DE6">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0"/>
                <w:szCs w:val="20"/>
              </w:rPr>
            </w:pPr>
            <w:r w:rsidRPr="00115122">
              <w:t>194</w:t>
            </w:r>
            <w:r w:rsidR="009A7AC9">
              <w:t>4</w:t>
            </w:r>
          </w:p>
        </w:tc>
        <w:tc>
          <w:tcPr>
            <w:tcW w:w="1480" w:type="pct"/>
          </w:tcPr>
          <w:p w14:paraId="30201103" w14:textId="77777777" w:rsidR="00596433" w:rsidRDefault="00596433" w:rsidP="00D72DE6">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0"/>
                <w:szCs w:val="20"/>
              </w:rPr>
            </w:pPr>
            <w:r w:rsidRPr="00115122">
              <w:t>Scappoose SD 1J</w:t>
            </w:r>
          </w:p>
        </w:tc>
      </w:tr>
      <w:tr w:rsidR="00EA1691" w:rsidRPr="007C60EC" w14:paraId="3D28B058" w14:textId="0E5B1AE9"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67198DAD" w14:textId="550D2A0D" w:rsidR="006B5541" w:rsidRDefault="006B5541" w:rsidP="006B5541">
            <w:pPr>
              <w:spacing w:after="0"/>
              <w:rPr>
                <w:rFonts w:ascii="Calibri" w:hAnsi="Calibri" w:cs="Calibri"/>
                <w:sz w:val="20"/>
                <w:szCs w:val="20"/>
              </w:rPr>
            </w:pPr>
            <w:r w:rsidRPr="00115122">
              <w:t>4480</w:t>
            </w:r>
          </w:p>
        </w:tc>
        <w:tc>
          <w:tcPr>
            <w:tcW w:w="2121" w:type="pct"/>
          </w:tcPr>
          <w:p w14:paraId="5A5D0228" w14:textId="77FCF227"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Springwater Environmental Sciences School</w:t>
            </w:r>
          </w:p>
        </w:tc>
        <w:tc>
          <w:tcPr>
            <w:tcW w:w="400" w:type="pct"/>
          </w:tcPr>
          <w:p w14:paraId="0BBEDBCC" w14:textId="3DE2BBC7"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No</w:t>
            </w:r>
          </w:p>
        </w:tc>
        <w:tc>
          <w:tcPr>
            <w:tcW w:w="440" w:type="pct"/>
          </w:tcPr>
          <w:p w14:paraId="4A4361CA" w14:textId="31C031DD" w:rsidR="006B5541" w:rsidRDefault="009A7AC9"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t>1928</w:t>
            </w:r>
          </w:p>
        </w:tc>
        <w:tc>
          <w:tcPr>
            <w:tcW w:w="1480" w:type="pct"/>
          </w:tcPr>
          <w:p w14:paraId="582427DF" w14:textId="4E0EC5F5"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Oregon City SD 65</w:t>
            </w:r>
          </w:p>
        </w:tc>
      </w:tr>
      <w:tr w:rsidR="00EA1691" w:rsidRPr="007C60EC" w14:paraId="79DCA08F" w14:textId="7E1A7DEF" w:rsidTr="007D5B21">
        <w:tc>
          <w:tcPr>
            <w:cnfStyle w:val="001000000000" w:firstRow="0" w:lastRow="0" w:firstColumn="1" w:lastColumn="0" w:oddVBand="0" w:evenVBand="0" w:oddHBand="0" w:evenHBand="0" w:firstRowFirstColumn="0" w:firstRowLastColumn="0" w:lastRowFirstColumn="0" w:lastRowLastColumn="0"/>
            <w:tcW w:w="559" w:type="pct"/>
          </w:tcPr>
          <w:p w14:paraId="5D01E474" w14:textId="020B7EFE" w:rsidR="006B5541" w:rsidRDefault="006B5541" w:rsidP="006B5541">
            <w:pPr>
              <w:spacing w:after="0"/>
              <w:rPr>
                <w:rFonts w:ascii="Calibri" w:hAnsi="Calibri" w:cs="Calibri"/>
                <w:sz w:val="20"/>
                <w:szCs w:val="20"/>
              </w:rPr>
            </w:pPr>
            <w:r w:rsidRPr="00115122">
              <w:t>4602</w:t>
            </w:r>
          </w:p>
        </w:tc>
        <w:tc>
          <w:tcPr>
            <w:tcW w:w="2121" w:type="pct"/>
          </w:tcPr>
          <w:p w14:paraId="2CA610BB" w14:textId="1D8468D8"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St Helens Arthur Academy</w:t>
            </w:r>
          </w:p>
        </w:tc>
        <w:tc>
          <w:tcPr>
            <w:tcW w:w="400" w:type="pct"/>
          </w:tcPr>
          <w:p w14:paraId="6CC4A31A" w14:textId="7BB6D61F"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No</w:t>
            </w:r>
          </w:p>
        </w:tc>
        <w:tc>
          <w:tcPr>
            <w:tcW w:w="440" w:type="pct"/>
          </w:tcPr>
          <w:p w14:paraId="4CFD66F5" w14:textId="3041512F"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1948</w:t>
            </w:r>
          </w:p>
        </w:tc>
        <w:tc>
          <w:tcPr>
            <w:tcW w:w="1480" w:type="pct"/>
          </w:tcPr>
          <w:p w14:paraId="595E378D" w14:textId="54D43D88"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St Helens SD 502</w:t>
            </w:r>
          </w:p>
        </w:tc>
      </w:tr>
      <w:tr w:rsidR="00EA1691" w:rsidRPr="007C60EC" w14:paraId="6BAE02E4" w14:textId="49D552D4"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00B41B56" w14:textId="1A86C2C7" w:rsidR="006B5541" w:rsidRDefault="006B5541" w:rsidP="006B5541">
            <w:pPr>
              <w:spacing w:after="0"/>
              <w:rPr>
                <w:rFonts w:ascii="Calibri" w:hAnsi="Calibri" w:cs="Calibri"/>
                <w:sz w:val="20"/>
                <w:szCs w:val="20"/>
              </w:rPr>
            </w:pPr>
            <w:r w:rsidRPr="00115122">
              <w:t>4670</w:t>
            </w:r>
          </w:p>
        </w:tc>
        <w:tc>
          <w:tcPr>
            <w:tcW w:w="2121" w:type="pct"/>
          </w:tcPr>
          <w:p w14:paraId="18897083" w14:textId="5CC6E7AC"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Summit Learning Charter</w:t>
            </w:r>
          </w:p>
        </w:tc>
        <w:tc>
          <w:tcPr>
            <w:tcW w:w="400" w:type="pct"/>
          </w:tcPr>
          <w:p w14:paraId="18F22535" w14:textId="55B28ACC"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Yes</w:t>
            </w:r>
          </w:p>
        </w:tc>
        <w:tc>
          <w:tcPr>
            <w:tcW w:w="440" w:type="pct"/>
          </w:tcPr>
          <w:p w14:paraId="61BD11E5" w14:textId="44624493" w:rsidR="006B5541" w:rsidRDefault="006B5541" w:rsidP="00084C6D">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193</w:t>
            </w:r>
            <w:r w:rsidR="00084C6D">
              <w:t>0</w:t>
            </w:r>
          </w:p>
        </w:tc>
        <w:tc>
          <w:tcPr>
            <w:tcW w:w="1480" w:type="pct"/>
          </w:tcPr>
          <w:p w14:paraId="17D75CA5" w14:textId="7DE052CE"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115122">
              <w:t>Estacada SD 109</w:t>
            </w:r>
          </w:p>
        </w:tc>
      </w:tr>
      <w:tr w:rsidR="00EA1691" w:rsidRPr="007C60EC" w14:paraId="1D235514" w14:textId="3C09E050" w:rsidTr="007D5B21">
        <w:tc>
          <w:tcPr>
            <w:cnfStyle w:val="001000000000" w:firstRow="0" w:lastRow="0" w:firstColumn="1" w:lastColumn="0" w:oddVBand="0" w:evenVBand="0" w:oddHBand="0" w:evenHBand="0" w:firstRowFirstColumn="0" w:firstRowLastColumn="0" w:lastRowFirstColumn="0" w:lastRowLastColumn="0"/>
            <w:tcW w:w="559" w:type="pct"/>
          </w:tcPr>
          <w:p w14:paraId="0DB1DE1A" w14:textId="1AA08EF4" w:rsidR="006B5541" w:rsidRDefault="006B5541" w:rsidP="006B5541">
            <w:pPr>
              <w:spacing w:after="0"/>
              <w:rPr>
                <w:rFonts w:ascii="Calibri" w:hAnsi="Calibri" w:cs="Calibri"/>
                <w:sz w:val="20"/>
                <w:szCs w:val="20"/>
              </w:rPr>
            </w:pPr>
            <w:r w:rsidRPr="00115122">
              <w:t>4823</w:t>
            </w:r>
          </w:p>
        </w:tc>
        <w:tc>
          <w:tcPr>
            <w:tcW w:w="2121" w:type="pct"/>
          </w:tcPr>
          <w:p w14:paraId="7BA251A6" w14:textId="324A3C29"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Sunny Wolf Charter School</w:t>
            </w:r>
          </w:p>
        </w:tc>
        <w:tc>
          <w:tcPr>
            <w:tcW w:w="400" w:type="pct"/>
          </w:tcPr>
          <w:p w14:paraId="7936CFAE" w14:textId="64F2CDF4"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No</w:t>
            </w:r>
          </w:p>
        </w:tc>
        <w:tc>
          <w:tcPr>
            <w:tcW w:w="440" w:type="pct"/>
          </w:tcPr>
          <w:p w14:paraId="7E1076E2" w14:textId="51D3FA68"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2055</w:t>
            </w:r>
          </w:p>
        </w:tc>
        <w:tc>
          <w:tcPr>
            <w:tcW w:w="1480" w:type="pct"/>
          </w:tcPr>
          <w:p w14:paraId="61EF23A5" w14:textId="4C3A4FC8"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115122">
              <w:t>Three Rivers/Josephine County SD</w:t>
            </w:r>
          </w:p>
        </w:tc>
      </w:tr>
      <w:tr w:rsidR="00EA1691" w:rsidRPr="007C60EC" w14:paraId="43ACF3C5" w14:textId="2E374ED4"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6F8398D5" w14:textId="2CA1A30D" w:rsidR="006B5541" w:rsidRDefault="006B5541" w:rsidP="006B5541">
            <w:pPr>
              <w:spacing w:after="0"/>
              <w:rPr>
                <w:rFonts w:ascii="Calibri" w:hAnsi="Calibri" w:cs="Calibri"/>
                <w:color w:val="000000"/>
                <w:sz w:val="20"/>
                <w:szCs w:val="20"/>
              </w:rPr>
            </w:pPr>
            <w:r w:rsidRPr="00115122">
              <w:t>4484</w:t>
            </w:r>
          </w:p>
        </w:tc>
        <w:tc>
          <w:tcPr>
            <w:tcW w:w="2121" w:type="pct"/>
          </w:tcPr>
          <w:p w14:paraId="268B28E7" w14:textId="1C6F9AFE"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color w:val="000000"/>
                <w:sz w:val="20"/>
                <w:szCs w:val="20"/>
              </w:rPr>
            </w:pPr>
            <w:r w:rsidRPr="00115122">
              <w:t>Sweet Home Charter School</w:t>
            </w:r>
          </w:p>
        </w:tc>
        <w:tc>
          <w:tcPr>
            <w:tcW w:w="400" w:type="pct"/>
          </w:tcPr>
          <w:p w14:paraId="568C5E64" w14:textId="0099B24F"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color w:val="000000"/>
                <w:sz w:val="20"/>
                <w:szCs w:val="20"/>
              </w:rPr>
            </w:pPr>
            <w:r w:rsidRPr="00115122">
              <w:t>No</w:t>
            </w:r>
          </w:p>
        </w:tc>
        <w:tc>
          <w:tcPr>
            <w:tcW w:w="440" w:type="pct"/>
          </w:tcPr>
          <w:p w14:paraId="1D9EFCC1" w14:textId="235A1E5F"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color w:val="000000"/>
                <w:sz w:val="20"/>
                <w:szCs w:val="20"/>
              </w:rPr>
            </w:pPr>
            <w:r w:rsidRPr="00115122">
              <w:t>2102</w:t>
            </w:r>
          </w:p>
        </w:tc>
        <w:tc>
          <w:tcPr>
            <w:tcW w:w="1480" w:type="pct"/>
          </w:tcPr>
          <w:p w14:paraId="1AD7E559" w14:textId="534BF9A7"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color w:val="000000"/>
                <w:sz w:val="20"/>
                <w:szCs w:val="20"/>
              </w:rPr>
            </w:pPr>
            <w:r w:rsidRPr="00115122">
              <w:t>Sweet Home SD 55</w:t>
            </w:r>
          </w:p>
        </w:tc>
      </w:tr>
      <w:tr w:rsidR="00EA1691" w:rsidRPr="007C60EC" w14:paraId="2591A9F3" w14:textId="67864200" w:rsidTr="007D5B21">
        <w:tc>
          <w:tcPr>
            <w:cnfStyle w:val="001000000000" w:firstRow="0" w:lastRow="0" w:firstColumn="1" w:lastColumn="0" w:oddVBand="0" w:evenVBand="0" w:oddHBand="0" w:evenHBand="0" w:firstRowFirstColumn="0" w:firstRowLastColumn="0" w:lastRowFirstColumn="0" w:lastRowLastColumn="0"/>
            <w:tcW w:w="559" w:type="pct"/>
          </w:tcPr>
          <w:p w14:paraId="5D109BD7" w14:textId="5EC47995" w:rsidR="006B5541" w:rsidRDefault="006B5541" w:rsidP="006B5541">
            <w:pPr>
              <w:spacing w:after="0"/>
              <w:rPr>
                <w:rFonts w:ascii="Calibri" w:hAnsi="Calibri" w:cs="Calibri"/>
                <w:sz w:val="20"/>
                <w:szCs w:val="20"/>
              </w:rPr>
            </w:pPr>
            <w:r w:rsidRPr="00115122">
              <w:t>5444</w:t>
            </w:r>
          </w:p>
        </w:tc>
        <w:tc>
          <w:tcPr>
            <w:tcW w:w="2121" w:type="pct"/>
          </w:tcPr>
          <w:p w14:paraId="613767B0" w14:textId="70A62311"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0"/>
                <w:szCs w:val="20"/>
              </w:rPr>
            </w:pPr>
            <w:r w:rsidRPr="00115122">
              <w:t>TEACH-NW</w:t>
            </w:r>
          </w:p>
        </w:tc>
        <w:tc>
          <w:tcPr>
            <w:tcW w:w="400" w:type="pct"/>
          </w:tcPr>
          <w:p w14:paraId="515E4373" w14:textId="309C3EBC"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0"/>
                <w:szCs w:val="20"/>
              </w:rPr>
            </w:pPr>
            <w:r w:rsidRPr="00115122">
              <w:t>Yes</w:t>
            </w:r>
          </w:p>
        </w:tc>
        <w:tc>
          <w:tcPr>
            <w:tcW w:w="440" w:type="pct"/>
          </w:tcPr>
          <w:p w14:paraId="51313E2F" w14:textId="751F7A00"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0"/>
                <w:szCs w:val="20"/>
              </w:rPr>
            </w:pPr>
            <w:r w:rsidRPr="00115122">
              <w:t>2094</w:t>
            </w:r>
          </w:p>
        </w:tc>
        <w:tc>
          <w:tcPr>
            <w:tcW w:w="1480" w:type="pct"/>
          </w:tcPr>
          <w:p w14:paraId="249EDC75" w14:textId="53984BAF"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0"/>
                <w:szCs w:val="20"/>
              </w:rPr>
            </w:pPr>
            <w:r w:rsidRPr="00115122">
              <w:t>Marcola SD 79J</w:t>
            </w:r>
          </w:p>
        </w:tc>
      </w:tr>
      <w:tr w:rsidR="00EA1691" w:rsidRPr="007C60EC" w14:paraId="6257897A" w14:textId="7D7C41E7"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60318F0A" w14:textId="4BFB7F37" w:rsidR="006B5541" w:rsidRDefault="006B5541" w:rsidP="006B5541">
            <w:pPr>
              <w:spacing w:after="0"/>
              <w:rPr>
                <w:rFonts w:ascii="Calibri" w:hAnsi="Calibri" w:cs="Calibri"/>
                <w:color w:val="000000"/>
                <w:sz w:val="20"/>
                <w:szCs w:val="20"/>
              </w:rPr>
            </w:pPr>
            <w:r w:rsidRPr="00115122">
              <w:t>3452</w:t>
            </w:r>
          </w:p>
        </w:tc>
        <w:tc>
          <w:tcPr>
            <w:tcW w:w="2121" w:type="pct"/>
          </w:tcPr>
          <w:p w14:paraId="68496293" w14:textId="2899260D"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color w:val="000000"/>
                <w:sz w:val="20"/>
                <w:szCs w:val="20"/>
              </w:rPr>
            </w:pPr>
            <w:r w:rsidRPr="00115122">
              <w:t>Three Rivers Charter School</w:t>
            </w:r>
          </w:p>
        </w:tc>
        <w:tc>
          <w:tcPr>
            <w:tcW w:w="400" w:type="pct"/>
          </w:tcPr>
          <w:p w14:paraId="66F3F52D" w14:textId="1655824A"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color w:val="000000"/>
                <w:sz w:val="20"/>
                <w:szCs w:val="20"/>
              </w:rPr>
            </w:pPr>
            <w:r w:rsidRPr="00115122">
              <w:t>No</w:t>
            </w:r>
          </w:p>
        </w:tc>
        <w:tc>
          <w:tcPr>
            <w:tcW w:w="440" w:type="pct"/>
          </w:tcPr>
          <w:p w14:paraId="43AB4DEB" w14:textId="697401E2"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color w:val="000000"/>
                <w:sz w:val="20"/>
                <w:szCs w:val="20"/>
              </w:rPr>
            </w:pPr>
            <w:r w:rsidRPr="00115122">
              <w:t>1922</w:t>
            </w:r>
          </w:p>
        </w:tc>
        <w:tc>
          <w:tcPr>
            <w:tcW w:w="1480" w:type="pct"/>
          </w:tcPr>
          <w:p w14:paraId="22F92D1C" w14:textId="2279335D"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color w:val="000000"/>
                <w:sz w:val="20"/>
                <w:szCs w:val="20"/>
              </w:rPr>
            </w:pPr>
            <w:r w:rsidRPr="00115122">
              <w:t>West Linn-Wilsonville SD 3J</w:t>
            </w:r>
          </w:p>
        </w:tc>
      </w:tr>
      <w:tr w:rsidR="00EA1691" w:rsidRPr="007C60EC" w14:paraId="08E89A57" w14:textId="4C445E1E" w:rsidTr="007D5B21">
        <w:tc>
          <w:tcPr>
            <w:cnfStyle w:val="001000000000" w:firstRow="0" w:lastRow="0" w:firstColumn="1" w:lastColumn="0" w:oddVBand="0" w:evenVBand="0" w:oddHBand="0" w:evenHBand="0" w:firstRowFirstColumn="0" w:firstRowLastColumn="0" w:lastRowFirstColumn="0" w:lastRowLastColumn="0"/>
            <w:tcW w:w="559" w:type="pct"/>
          </w:tcPr>
          <w:p w14:paraId="5341F29F" w14:textId="03D6DAB6" w:rsidR="006B5541" w:rsidRDefault="006B5541" w:rsidP="006B5541">
            <w:pPr>
              <w:spacing w:after="0"/>
              <w:rPr>
                <w:rFonts w:ascii="Calibri" w:hAnsi="Calibri" w:cs="Calibri"/>
                <w:color w:val="000000"/>
                <w:sz w:val="20"/>
                <w:szCs w:val="20"/>
              </w:rPr>
            </w:pPr>
            <w:r w:rsidRPr="00115122">
              <w:t>3401</w:t>
            </w:r>
          </w:p>
        </w:tc>
        <w:tc>
          <w:tcPr>
            <w:tcW w:w="2121" w:type="pct"/>
          </w:tcPr>
          <w:p w14:paraId="2405ADC8" w14:textId="2E50EE44"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0"/>
                <w:szCs w:val="20"/>
              </w:rPr>
            </w:pPr>
            <w:r w:rsidRPr="00115122">
              <w:t>Triangle Lake Charter School</w:t>
            </w:r>
          </w:p>
        </w:tc>
        <w:tc>
          <w:tcPr>
            <w:tcW w:w="400" w:type="pct"/>
          </w:tcPr>
          <w:p w14:paraId="19229619" w14:textId="71D17021"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0"/>
                <w:szCs w:val="20"/>
              </w:rPr>
            </w:pPr>
            <w:r w:rsidRPr="00115122">
              <w:t>No</w:t>
            </w:r>
          </w:p>
        </w:tc>
        <w:tc>
          <w:tcPr>
            <w:tcW w:w="440" w:type="pct"/>
          </w:tcPr>
          <w:p w14:paraId="2AE245DC" w14:textId="0AC7A27E" w:rsidR="006B5541" w:rsidRDefault="006B5541" w:rsidP="006B5541">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0"/>
                <w:szCs w:val="20"/>
              </w:rPr>
            </w:pPr>
            <w:r w:rsidRPr="00115122">
              <w:t>2095</w:t>
            </w:r>
          </w:p>
        </w:tc>
        <w:tc>
          <w:tcPr>
            <w:tcW w:w="1480" w:type="pct"/>
          </w:tcPr>
          <w:p w14:paraId="75DB81A8" w14:textId="27B18308" w:rsidR="006B5541" w:rsidRDefault="006B5541" w:rsidP="006B5541">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0"/>
                <w:szCs w:val="20"/>
              </w:rPr>
            </w:pPr>
            <w:r w:rsidRPr="00115122">
              <w:t>Blachly SD 90</w:t>
            </w:r>
          </w:p>
        </w:tc>
      </w:tr>
      <w:tr w:rsidR="00EA1691" w:rsidRPr="007C60EC" w14:paraId="231D0EA6" w14:textId="010A054B"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5E75B66C" w14:textId="78A45941" w:rsidR="006B5541" w:rsidRDefault="006B5541" w:rsidP="006B5541">
            <w:pPr>
              <w:spacing w:after="0"/>
              <w:rPr>
                <w:rFonts w:ascii="Calibri" w:hAnsi="Calibri" w:cs="Calibri"/>
                <w:color w:val="000000"/>
                <w:sz w:val="20"/>
                <w:szCs w:val="20"/>
              </w:rPr>
            </w:pPr>
            <w:r w:rsidRPr="00115122">
              <w:t>1861</w:t>
            </w:r>
          </w:p>
        </w:tc>
        <w:tc>
          <w:tcPr>
            <w:tcW w:w="2121" w:type="pct"/>
          </w:tcPr>
          <w:p w14:paraId="64E43DA0" w14:textId="49D0FB5D"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color w:val="000000"/>
                <w:sz w:val="20"/>
                <w:szCs w:val="20"/>
              </w:rPr>
            </w:pPr>
            <w:r w:rsidRPr="00115122">
              <w:t>Twin Rivers Charter School</w:t>
            </w:r>
          </w:p>
        </w:tc>
        <w:tc>
          <w:tcPr>
            <w:tcW w:w="400" w:type="pct"/>
          </w:tcPr>
          <w:p w14:paraId="14291EDE" w14:textId="7147F28D"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color w:val="000000"/>
                <w:sz w:val="20"/>
                <w:szCs w:val="20"/>
              </w:rPr>
            </w:pPr>
            <w:r w:rsidRPr="00115122">
              <w:t>No</w:t>
            </w:r>
          </w:p>
        </w:tc>
        <w:tc>
          <w:tcPr>
            <w:tcW w:w="440" w:type="pct"/>
          </w:tcPr>
          <w:p w14:paraId="786BC72B" w14:textId="581FFA66" w:rsidR="006B5541" w:rsidRDefault="006B5541" w:rsidP="006B5541">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color w:val="000000"/>
                <w:sz w:val="20"/>
                <w:szCs w:val="20"/>
              </w:rPr>
            </w:pPr>
            <w:r w:rsidRPr="00115122">
              <w:t>208</w:t>
            </w:r>
            <w:r w:rsidR="00477CB4">
              <w:t>3</w:t>
            </w:r>
          </w:p>
        </w:tc>
        <w:tc>
          <w:tcPr>
            <w:tcW w:w="1480" w:type="pct"/>
          </w:tcPr>
          <w:p w14:paraId="7879BA13" w14:textId="24FD616F" w:rsidR="006B5541" w:rsidRDefault="006B5541" w:rsidP="006B5541">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color w:val="000000"/>
                <w:sz w:val="20"/>
                <w:szCs w:val="20"/>
              </w:rPr>
            </w:pPr>
            <w:r w:rsidRPr="00115122">
              <w:t>Eugene SD 4J</w:t>
            </w:r>
          </w:p>
        </w:tc>
      </w:tr>
      <w:tr w:rsidR="00E75D5A" w14:paraId="194D80C5" w14:textId="77777777" w:rsidTr="007D5B21">
        <w:tc>
          <w:tcPr>
            <w:cnfStyle w:val="001000000000" w:firstRow="0" w:lastRow="0" w:firstColumn="1" w:lastColumn="0" w:oddVBand="0" w:evenVBand="0" w:oddHBand="0" w:evenHBand="0" w:firstRowFirstColumn="0" w:firstRowLastColumn="0" w:lastRowFirstColumn="0" w:lastRowLastColumn="0"/>
            <w:tcW w:w="559" w:type="pct"/>
          </w:tcPr>
          <w:p w14:paraId="46BAA50C" w14:textId="77777777" w:rsidR="00E75D5A" w:rsidRDefault="00E75D5A" w:rsidP="005B4C5A">
            <w:pPr>
              <w:spacing w:after="0"/>
              <w:rPr>
                <w:rFonts w:ascii="Calibri" w:hAnsi="Calibri" w:cs="Calibri"/>
                <w:color w:val="000000"/>
                <w:sz w:val="20"/>
                <w:szCs w:val="20"/>
              </w:rPr>
            </w:pPr>
            <w:r w:rsidRPr="00115122">
              <w:t>4390</w:t>
            </w:r>
          </w:p>
        </w:tc>
        <w:tc>
          <w:tcPr>
            <w:tcW w:w="2121" w:type="pct"/>
          </w:tcPr>
          <w:p w14:paraId="015A9BEC" w14:textId="77777777" w:rsidR="00E75D5A" w:rsidRDefault="00E75D5A" w:rsidP="005B4C5A">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0"/>
                <w:szCs w:val="20"/>
              </w:rPr>
            </w:pPr>
            <w:r w:rsidRPr="00115122">
              <w:t>Valley Inquiry Charter School</w:t>
            </w:r>
          </w:p>
        </w:tc>
        <w:tc>
          <w:tcPr>
            <w:tcW w:w="400" w:type="pct"/>
          </w:tcPr>
          <w:p w14:paraId="0C1C690E" w14:textId="77777777" w:rsidR="00E75D5A" w:rsidRDefault="00E75D5A" w:rsidP="005B4C5A">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0"/>
                <w:szCs w:val="20"/>
              </w:rPr>
            </w:pPr>
            <w:r w:rsidRPr="00115122">
              <w:t>No</w:t>
            </w:r>
          </w:p>
        </w:tc>
        <w:tc>
          <w:tcPr>
            <w:tcW w:w="440" w:type="pct"/>
          </w:tcPr>
          <w:p w14:paraId="38F6FA08" w14:textId="56443186" w:rsidR="00E75D5A" w:rsidRDefault="00E75D5A" w:rsidP="005B4C5A">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0"/>
                <w:szCs w:val="20"/>
              </w:rPr>
            </w:pPr>
            <w:r w:rsidRPr="00115122">
              <w:t>214</w:t>
            </w:r>
            <w:r w:rsidR="000B62C5">
              <w:t>2</w:t>
            </w:r>
          </w:p>
        </w:tc>
        <w:tc>
          <w:tcPr>
            <w:tcW w:w="1480" w:type="pct"/>
          </w:tcPr>
          <w:p w14:paraId="75E2CFDE" w14:textId="77777777" w:rsidR="00E75D5A" w:rsidRDefault="00E75D5A" w:rsidP="005B4C5A">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0"/>
                <w:szCs w:val="20"/>
              </w:rPr>
            </w:pPr>
            <w:r w:rsidRPr="00115122">
              <w:t>Salem-Keizer SD 24J</w:t>
            </w:r>
          </w:p>
        </w:tc>
      </w:tr>
      <w:tr w:rsidR="00E75D5A" w14:paraId="5978B4BA" w14:textId="77777777"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4D51C8A0" w14:textId="77777777" w:rsidR="00E75D5A" w:rsidRDefault="00E75D5A" w:rsidP="005B4C5A">
            <w:pPr>
              <w:spacing w:after="0"/>
              <w:rPr>
                <w:rFonts w:ascii="Calibri" w:hAnsi="Calibri" w:cs="Calibri"/>
                <w:color w:val="000000"/>
                <w:sz w:val="20"/>
                <w:szCs w:val="20"/>
              </w:rPr>
            </w:pPr>
            <w:r w:rsidRPr="00115122">
              <w:t>5304</w:t>
            </w:r>
          </w:p>
        </w:tc>
        <w:tc>
          <w:tcPr>
            <w:tcW w:w="2121" w:type="pct"/>
          </w:tcPr>
          <w:p w14:paraId="558A91C4" w14:textId="77777777" w:rsidR="00E75D5A" w:rsidRDefault="00E75D5A" w:rsidP="005B4C5A">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color w:val="000000"/>
                <w:sz w:val="20"/>
                <w:szCs w:val="20"/>
              </w:rPr>
            </w:pPr>
            <w:r>
              <w:t xml:space="preserve">The </w:t>
            </w:r>
            <w:r w:rsidRPr="00115122">
              <w:t>Valle</w:t>
            </w:r>
            <w:r>
              <w:t>y School of Southern Oregon</w:t>
            </w:r>
          </w:p>
        </w:tc>
        <w:tc>
          <w:tcPr>
            <w:tcW w:w="400" w:type="pct"/>
          </w:tcPr>
          <w:p w14:paraId="4006FEC5" w14:textId="77777777" w:rsidR="00E75D5A" w:rsidRDefault="00E75D5A" w:rsidP="005B4C5A">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color w:val="000000"/>
                <w:sz w:val="20"/>
                <w:szCs w:val="20"/>
              </w:rPr>
            </w:pPr>
            <w:r w:rsidRPr="00115122">
              <w:t>No</w:t>
            </w:r>
          </w:p>
        </w:tc>
        <w:tc>
          <w:tcPr>
            <w:tcW w:w="440" w:type="pct"/>
          </w:tcPr>
          <w:p w14:paraId="67689AFD" w14:textId="44B22267" w:rsidR="00E75D5A" w:rsidRDefault="001564E3" w:rsidP="005B4C5A">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color w:val="000000"/>
                <w:sz w:val="20"/>
                <w:szCs w:val="20"/>
              </w:rPr>
            </w:pPr>
            <w:r>
              <w:t>2048</w:t>
            </w:r>
          </w:p>
        </w:tc>
        <w:tc>
          <w:tcPr>
            <w:tcW w:w="1480" w:type="pct"/>
          </w:tcPr>
          <w:p w14:paraId="330ECA6E" w14:textId="77777777" w:rsidR="00E75D5A" w:rsidRDefault="00E75D5A" w:rsidP="005B4C5A">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color w:val="000000"/>
                <w:sz w:val="20"/>
                <w:szCs w:val="20"/>
              </w:rPr>
            </w:pPr>
            <w:r w:rsidRPr="00115122">
              <w:t>Medford SD 549C</w:t>
            </w:r>
          </w:p>
        </w:tc>
      </w:tr>
      <w:tr w:rsidR="00E75D5A" w14:paraId="212784AD" w14:textId="77777777" w:rsidTr="007D5B21">
        <w:tc>
          <w:tcPr>
            <w:cnfStyle w:val="001000000000" w:firstRow="0" w:lastRow="0" w:firstColumn="1" w:lastColumn="0" w:oddVBand="0" w:evenVBand="0" w:oddHBand="0" w:evenHBand="0" w:firstRowFirstColumn="0" w:firstRowLastColumn="0" w:lastRowFirstColumn="0" w:lastRowLastColumn="0"/>
            <w:tcW w:w="559" w:type="pct"/>
          </w:tcPr>
          <w:p w14:paraId="06BA2A73" w14:textId="77777777" w:rsidR="00E75D5A" w:rsidRDefault="00E75D5A" w:rsidP="005B4C5A">
            <w:pPr>
              <w:spacing w:after="0"/>
              <w:rPr>
                <w:rFonts w:ascii="Calibri" w:hAnsi="Calibri" w:cs="Calibri"/>
                <w:color w:val="000000"/>
                <w:sz w:val="20"/>
                <w:szCs w:val="20"/>
              </w:rPr>
            </w:pPr>
            <w:r w:rsidRPr="00115122">
              <w:t>3229</w:t>
            </w:r>
          </w:p>
        </w:tc>
        <w:tc>
          <w:tcPr>
            <w:tcW w:w="2121" w:type="pct"/>
          </w:tcPr>
          <w:p w14:paraId="2EFB4051" w14:textId="77777777" w:rsidR="00E75D5A" w:rsidRPr="00FD4442" w:rsidRDefault="00E75D5A" w:rsidP="005B4C5A">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0"/>
                <w:szCs w:val="20"/>
              </w:rPr>
            </w:pPr>
            <w:r w:rsidRPr="00FD4442">
              <w:t>Village School</w:t>
            </w:r>
          </w:p>
        </w:tc>
        <w:tc>
          <w:tcPr>
            <w:tcW w:w="400" w:type="pct"/>
          </w:tcPr>
          <w:p w14:paraId="77DF224A" w14:textId="77777777" w:rsidR="00E75D5A" w:rsidRDefault="00E75D5A" w:rsidP="005B4C5A">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0"/>
                <w:szCs w:val="20"/>
              </w:rPr>
            </w:pPr>
            <w:r w:rsidRPr="00115122">
              <w:t>No</w:t>
            </w:r>
          </w:p>
        </w:tc>
        <w:tc>
          <w:tcPr>
            <w:tcW w:w="440" w:type="pct"/>
          </w:tcPr>
          <w:p w14:paraId="463359EF" w14:textId="73C7AADF" w:rsidR="00E75D5A" w:rsidRDefault="00E75D5A" w:rsidP="005B4C5A">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0"/>
                <w:szCs w:val="20"/>
              </w:rPr>
            </w:pPr>
            <w:r w:rsidRPr="00115122">
              <w:t>208</w:t>
            </w:r>
            <w:r w:rsidR="00477CB4">
              <w:t>3</w:t>
            </w:r>
          </w:p>
        </w:tc>
        <w:tc>
          <w:tcPr>
            <w:tcW w:w="1480" w:type="pct"/>
          </w:tcPr>
          <w:p w14:paraId="3B0DF2C7" w14:textId="77777777" w:rsidR="00E75D5A" w:rsidRDefault="00E75D5A" w:rsidP="005B4C5A">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0"/>
                <w:szCs w:val="20"/>
              </w:rPr>
            </w:pPr>
            <w:r w:rsidRPr="00115122">
              <w:t>Eugene SD 4J</w:t>
            </w:r>
          </w:p>
        </w:tc>
      </w:tr>
      <w:tr w:rsidR="00E75D5A" w:rsidRPr="007C60EC" w14:paraId="494E1447" w14:textId="70E47512"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2CC7C2E2" w14:textId="5BE809BF" w:rsidR="00E75D5A" w:rsidRDefault="00E75D5A" w:rsidP="00E75D5A">
            <w:pPr>
              <w:spacing w:after="0"/>
              <w:rPr>
                <w:rFonts w:ascii="Calibri" w:hAnsi="Calibri" w:cs="Calibri"/>
                <w:color w:val="000000"/>
                <w:sz w:val="20"/>
                <w:szCs w:val="20"/>
              </w:rPr>
            </w:pPr>
            <w:r w:rsidRPr="002E26FD">
              <w:t>4045</w:t>
            </w:r>
          </w:p>
        </w:tc>
        <w:tc>
          <w:tcPr>
            <w:tcW w:w="2121" w:type="pct"/>
          </w:tcPr>
          <w:p w14:paraId="068C2402" w14:textId="6176AC0F" w:rsidR="00E75D5A" w:rsidRPr="00FD4442" w:rsidRDefault="00E75D5A" w:rsidP="00FD4442">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color w:val="000000"/>
                <w:sz w:val="20"/>
                <w:szCs w:val="20"/>
              </w:rPr>
            </w:pPr>
            <w:r w:rsidRPr="00FD4442">
              <w:t xml:space="preserve">West </w:t>
            </w:r>
            <w:r w:rsidR="00FD4442" w:rsidRPr="00FD4442">
              <w:t>Lane Charter School</w:t>
            </w:r>
          </w:p>
        </w:tc>
        <w:tc>
          <w:tcPr>
            <w:tcW w:w="400" w:type="pct"/>
          </w:tcPr>
          <w:p w14:paraId="61D4C2D6" w14:textId="74E2AD29" w:rsidR="00E75D5A" w:rsidRDefault="00E75D5A" w:rsidP="00E75D5A">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color w:val="000000"/>
                <w:sz w:val="20"/>
                <w:szCs w:val="20"/>
              </w:rPr>
            </w:pPr>
            <w:r w:rsidRPr="00A5778E">
              <w:t>Yes</w:t>
            </w:r>
          </w:p>
        </w:tc>
        <w:tc>
          <w:tcPr>
            <w:tcW w:w="440" w:type="pct"/>
          </w:tcPr>
          <w:p w14:paraId="6A450B24" w14:textId="0626C0E7" w:rsidR="00E75D5A" w:rsidRDefault="00E75D5A" w:rsidP="00E75D5A">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color w:val="000000"/>
                <w:sz w:val="20"/>
                <w:szCs w:val="20"/>
              </w:rPr>
            </w:pPr>
            <w:r w:rsidRPr="001C579D">
              <w:t>2084</w:t>
            </w:r>
          </w:p>
        </w:tc>
        <w:tc>
          <w:tcPr>
            <w:tcW w:w="1480" w:type="pct"/>
          </w:tcPr>
          <w:p w14:paraId="076C16D3" w14:textId="30C729A4" w:rsidR="00E75D5A" w:rsidRDefault="00E75D5A" w:rsidP="00E75D5A">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color w:val="000000"/>
                <w:sz w:val="20"/>
                <w:szCs w:val="20"/>
              </w:rPr>
            </w:pPr>
            <w:r w:rsidRPr="001C579D">
              <w:t>Fern Ridge SD 28J</w:t>
            </w:r>
          </w:p>
        </w:tc>
      </w:tr>
      <w:tr w:rsidR="00384837" w14:paraId="741114A9" w14:textId="77777777" w:rsidTr="007D5B21">
        <w:tc>
          <w:tcPr>
            <w:cnfStyle w:val="001000000000" w:firstRow="0" w:lastRow="0" w:firstColumn="1" w:lastColumn="0" w:oddVBand="0" w:evenVBand="0" w:oddHBand="0" w:evenHBand="0" w:firstRowFirstColumn="0" w:firstRowLastColumn="0" w:lastRowFirstColumn="0" w:lastRowLastColumn="0"/>
            <w:tcW w:w="559" w:type="pct"/>
          </w:tcPr>
          <w:p w14:paraId="29F2BDFD" w14:textId="3D602DDA" w:rsidR="00384837" w:rsidRPr="00BE5DF6" w:rsidRDefault="00384837" w:rsidP="0061104A">
            <w:pPr>
              <w:spacing w:after="0"/>
              <w:rPr>
                <w:rFonts w:ascii="Calibri" w:hAnsi="Calibri" w:cs="Calibri"/>
                <w:color w:val="000000"/>
              </w:rPr>
            </w:pPr>
            <w:r w:rsidRPr="00BE5DF6">
              <w:rPr>
                <w:rFonts w:ascii="Calibri" w:hAnsi="Calibri" w:cs="Calibri"/>
                <w:color w:val="000000"/>
              </w:rPr>
              <w:t>5809</w:t>
            </w:r>
          </w:p>
        </w:tc>
        <w:tc>
          <w:tcPr>
            <w:tcW w:w="2121" w:type="pct"/>
          </w:tcPr>
          <w:p w14:paraId="606F4AE1" w14:textId="7C100DBE" w:rsidR="00384837" w:rsidRPr="00BE5DF6" w:rsidRDefault="00384837" w:rsidP="0061104A">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color w:val="000000"/>
              </w:rPr>
            </w:pPr>
            <w:r w:rsidRPr="00BE5DF6">
              <w:t>Virtual Preparatory Academy of Oregon</w:t>
            </w:r>
          </w:p>
        </w:tc>
        <w:tc>
          <w:tcPr>
            <w:tcW w:w="400" w:type="pct"/>
          </w:tcPr>
          <w:p w14:paraId="28988DE1" w14:textId="77777777" w:rsidR="00384837" w:rsidRPr="00BE5DF6" w:rsidRDefault="00384837" w:rsidP="0061104A">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color w:val="000000"/>
              </w:rPr>
            </w:pPr>
            <w:r w:rsidRPr="00BE5DF6">
              <w:t>Yes</w:t>
            </w:r>
          </w:p>
        </w:tc>
        <w:tc>
          <w:tcPr>
            <w:tcW w:w="440" w:type="pct"/>
          </w:tcPr>
          <w:p w14:paraId="7F87B90A" w14:textId="1727E38B" w:rsidR="00384837" w:rsidRPr="00BE5DF6" w:rsidRDefault="00384837" w:rsidP="0061104A">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color w:val="000000"/>
              </w:rPr>
            </w:pPr>
            <w:r w:rsidRPr="00BE5DF6">
              <w:t>2009</w:t>
            </w:r>
          </w:p>
        </w:tc>
        <w:tc>
          <w:tcPr>
            <w:tcW w:w="1480" w:type="pct"/>
          </w:tcPr>
          <w:p w14:paraId="14D2BFB4" w14:textId="2F5471C6" w:rsidR="00384837" w:rsidRPr="00BE5DF6" w:rsidRDefault="00384837" w:rsidP="0061104A">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color w:val="000000"/>
              </w:rPr>
            </w:pPr>
            <w:r w:rsidRPr="00BE5DF6">
              <w:t>Prairie City SD 4</w:t>
            </w:r>
          </w:p>
        </w:tc>
      </w:tr>
      <w:tr w:rsidR="00E75D5A" w14:paraId="42F23D48" w14:textId="77777777"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32A87810" w14:textId="18A82B5A" w:rsidR="00E75D5A" w:rsidRPr="00BE5DF6" w:rsidRDefault="00E75D5A" w:rsidP="00E75D5A">
            <w:pPr>
              <w:spacing w:after="0"/>
              <w:rPr>
                <w:rFonts w:ascii="Calibri" w:hAnsi="Calibri" w:cs="Calibri"/>
                <w:color w:val="000000"/>
                <w:sz w:val="20"/>
                <w:szCs w:val="20"/>
              </w:rPr>
            </w:pPr>
            <w:r w:rsidRPr="00BE5DF6">
              <w:t>5457</w:t>
            </w:r>
          </w:p>
        </w:tc>
        <w:tc>
          <w:tcPr>
            <w:tcW w:w="2121" w:type="pct"/>
          </w:tcPr>
          <w:p w14:paraId="0412CE5D" w14:textId="0693DC23" w:rsidR="00E75D5A" w:rsidRPr="00BE5DF6" w:rsidRDefault="00E75D5A" w:rsidP="00E75D5A">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color w:val="000000"/>
                <w:sz w:val="20"/>
                <w:szCs w:val="20"/>
              </w:rPr>
            </w:pPr>
            <w:r w:rsidRPr="00BE5DF6">
              <w:t>Willamette Connections Academy</w:t>
            </w:r>
          </w:p>
        </w:tc>
        <w:tc>
          <w:tcPr>
            <w:tcW w:w="400" w:type="pct"/>
          </w:tcPr>
          <w:p w14:paraId="60838360" w14:textId="7913AF66" w:rsidR="00E75D5A" w:rsidRPr="00BE5DF6" w:rsidRDefault="00E75D5A" w:rsidP="00E75D5A">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color w:val="000000"/>
                <w:sz w:val="20"/>
                <w:szCs w:val="20"/>
              </w:rPr>
            </w:pPr>
            <w:r w:rsidRPr="00BE5DF6">
              <w:t>Yes</w:t>
            </w:r>
          </w:p>
        </w:tc>
        <w:tc>
          <w:tcPr>
            <w:tcW w:w="440" w:type="pct"/>
          </w:tcPr>
          <w:p w14:paraId="3053DF8E" w14:textId="06105AFB" w:rsidR="00E75D5A" w:rsidRPr="00BE5DF6" w:rsidRDefault="00E75D5A" w:rsidP="00E75D5A">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color w:val="000000"/>
                <w:sz w:val="20"/>
                <w:szCs w:val="20"/>
              </w:rPr>
            </w:pPr>
            <w:r w:rsidRPr="00BE5DF6">
              <w:t>210</w:t>
            </w:r>
            <w:r w:rsidR="009A7AC9">
              <w:t>3</w:t>
            </w:r>
          </w:p>
        </w:tc>
        <w:tc>
          <w:tcPr>
            <w:tcW w:w="1480" w:type="pct"/>
          </w:tcPr>
          <w:p w14:paraId="1CB410B9" w14:textId="7BCE8191" w:rsidR="00E75D5A" w:rsidRPr="00BE5DF6" w:rsidRDefault="00E75D5A" w:rsidP="00E75D5A">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color w:val="000000"/>
                <w:sz w:val="20"/>
                <w:szCs w:val="20"/>
              </w:rPr>
            </w:pPr>
            <w:r w:rsidRPr="00BE5DF6">
              <w:t>Scio SD 96</w:t>
            </w:r>
          </w:p>
        </w:tc>
      </w:tr>
      <w:tr w:rsidR="00E75D5A" w14:paraId="5A5A2692" w14:textId="77777777" w:rsidTr="007D5B21">
        <w:tc>
          <w:tcPr>
            <w:cnfStyle w:val="001000000000" w:firstRow="0" w:lastRow="0" w:firstColumn="1" w:lastColumn="0" w:oddVBand="0" w:evenVBand="0" w:oddHBand="0" w:evenHBand="0" w:firstRowFirstColumn="0" w:firstRowLastColumn="0" w:lastRowFirstColumn="0" w:lastRowLastColumn="0"/>
            <w:tcW w:w="559" w:type="pct"/>
          </w:tcPr>
          <w:p w14:paraId="6225D636" w14:textId="133F4182" w:rsidR="00E75D5A" w:rsidRDefault="00E75D5A" w:rsidP="00E75D5A">
            <w:pPr>
              <w:spacing w:after="0"/>
              <w:rPr>
                <w:rFonts w:ascii="Calibri" w:hAnsi="Calibri" w:cs="Calibri"/>
                <w:color w:val="000000"/>
                <w:sz w:val="20"/>
                <w:szCs w:val="20"/>
              </w:rPr>
            </w:pPr>
            <w:r w:rsidRPr="002E26FD">
              <w:t>4058</w:t>
            </w:r>
          </w:p>
        </w:tc>
        <w:tc>
          <w:tcPr>
            <w:tcW w:w="2121" w:type="pct"/>
          </w:tcPr>
          <w:p w14:paraId="6097B466" w14:textId="7CC0DAAF" w:rsidR="00E75D5A" w:rsidRDefault="00E75D5A" w:rsidP="00E75D5A">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0"/>
                <w:szCs w:val="20"/>
              </w:rPr>
            </w:pPr>
            <w:r w:rsidRPr="002E26FD">
              <w:t>Willamette Leadership Academy</w:t>
            </w:r>
          </w:p>
        </w:tc>
        <w:tc>
          <w:tcPr>
            <w:tcW w:w="400" w:type="pct"/>
          </w:tcPr>
          <w:p w14:paraId="36F0A4A4" w14:textId="4E709D74" w:rsidR="00E75D5A" w:rsidRDefault="00E75D5A" w:rsidP="00E75D5A">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0"/>
                <w:szCs w:val="20"/>
              </w:rPr>
            </w:pPr>
            <w:r w:rsidRPr="00A5778E">
              <w:t>No</w:t>
            </w:r>
          </w:p>
        </w:tc>
        <w:tc>
          <w:tcPr>
            <w:tcW w:w="440" w:type="pct"/>
          </w:tcPr>
          <w:p w14:paraId="48E8FD85" w14:textId="0929F4A8" w:rsidR="00E75D5A" w:rsidRDefault="00E75D5A" w:rsidP="00E75D5A">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0"/>
                <w:szCs w:val="20"/>
              </w:rPr>
            </w:pPr>
            <w:r w:rsidRPr="001C579D">
              <w:t>2083</w:t>
            </w:r>
          </w:p>
        </w:tc>
        <w:tc>
          <w:tcPr>
            <w:tcW w:w="1480" w:type="pct"/>
          </w:tcPr>
          <w:p w14:paraId="2D52BE45" w14:textId="4F0357B7" w:rsidR="00E75D5A" w:rsidRDefault="00E75D5A" w:rsidP="00E75D5A">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0"/>
                <w:szCs w:val="20"/>
              </w:rPr>
            </w:pPr>
            <w:r w:rsidRPr="001C579D">
              <w:t>Springfield SD 19</w:t>
            </w:r>
          </w:p>
        </w:tc>
      </w:tr>
      <w:tr w:rsidR="00E75D5A" w:rsidRPr="007C60EC" w14:paraId="5EA490D1" w14:textId="58B443B0" w:rsidTr="007D5B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9" w:type="pct"/>
          </w:tcPr>
          <w:p w14:paraId="536CC06F" w14:textId="45E71B7C" w:rsidR="00E75D5A" w:rsidRDefault="00E75D5A" w:rsidP="00E75D5A">
            <w:pPr>
              <w:spacing w:after="0"/>
              <w:rPr>
                <w:rFonts w:ascii="Calibri" w:hAnsi="Calibri" w:cs="Calibri"/>
                <w:color w:val="000000"/>
                <w:sz w:val="20"/>
                <w:szCs w:val="20"/>
              </w:rPr>
            </w:pPr>
            <w:r w:rsidRPr="002E26FD">
              <w:t>4230</w:t>
            </w:r>
          </w:p>
        </w:tc>
        <w:tc>
          <w:tcPr>
            <w:tcW w:w="2121" w:type="pct"/>
          </w:tcPr>
          <w:p w14:paraId="0E1F3799" w14:textId="4E163E69" w:rsidR="00E75D5A" w:rsidRDefault="00E75D5A" w:rsidP="00E75D5A">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color w:val="000000"/>
                <w:sz w:val="20"/>
                <w:szCs w:val="20"/>
              </w:rPr>
            </w:pPr>
            <w:r w:rsidRPr="002E26FD">
              <w:t>Woodburn Arthur Academy</w:t>
            </w:r>
          </w:p>
        </w:tc>
        <w:tc>
          <w:tcPr>
            <w:tcW w:w="400" w:type="pct"/>
          </w:tcPr>
          <w:p w14:paraId="46C2351F" w14:textId="4FBFD44C" w:rsidR="00E75D5A" w:rsidRDefault="00E75D5A" w:rsidP="00E75D5A">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color w:val="000000"/>
                <w:sz w:val="20"/>
                <w:szCs w:val="20"/>
              </w:rPr>
            </w:pPr>
            <w:r w:rsidRPr="00A5778E">
              <w:t>No</w:t>
            </w:r>
          </w:p>
        </w:tc>
        <w:tc>
          <w:tcPr>
            <w:tcW w:w="440" w:type="pct"/>
          </w:tcPr>
          <w:p w14:paraId="46BD767F" w14:textId="5F0CA089" w:rsidR="00E75D5A" w:rsidRDefault="00E75D5A" w:rsidP="00E75D5A">
            <w:pPr>
              <w:spacing w:after="0"/>
              <w:cnfStyle w:val="000000100000" w:firstRow="0" w:lastRow="0" w:firstColumn="0" w:lastColumn="0" w:oddVBand="0" w:evenVBand="0" w:oddHBand="1" w:evenHBand="0" w:firstRowFirstColumn="0" w:firstRowLastColumn="0" w:lastRowFirstColumn="0" w:lastRowLastColumn="0"/>
              <w:rPr>
                <w:rFonts w:ascii="Calibri" w:hAnsi="Calibri" w:cs="Calibri"/>
                <w:color w:val="000000"/>
                <w:sz w:val="20"/>
                <w:szCs w:val="20"/>
              </w:rPr>
            </w:pPr>
            <w:r w:rsidRPr="001C579D">
              <w:t>2146</w:t>
            </w:r>
          </w:p>
        </w:tc>
        <w:tc>
          <w:tcPr>
            <w:tcW w:w="1480" w:type="pct"/>
          </w:tcPr>
          <w:p w14:paraId="1695A922" w14:textId="3E5DA7B7" w:rsidR="00E75D5A" w:rsidRDefault="00E75D5A" w:rsidP="00E75D5A">
            <w:pPr>
              <w:spacing w:after="0"/>
              <w:jc w:val="left"/>
              <w:cnfStyle w:val="000000100000" w:firstRow="0" w:lastRow="0" w:firstColumn="0" w:lastColumn="0" w:oddVBand="0" w:evenVBand="0" w:oddHBand="1" w:evenHBand="0" w:firstRowFirstColumn="0" w:firstRowLastColumn="0" w:lastRowFirstColumn="0" w:lastRowLastColumn="0"/>
              <w:rPr>
                <w:rFonts w:ascii="Calibri" w:hAnsi="Calibri" w:cs="Calibri"/>
                <w:color w:val="000000"/>
                <w:sz w:val="20"/>
                <w:szCs w:val="20"/>
              </w:rPr>
            </w:pPr>
            <w:r w:rsidRPr="001C579D">
              <w:t>Woodburn SD 103</w:t>
            </w:r>
          </w:p>
        </w:tc>
      </w:tr>
      <w:tr w:rsidR="00E75D5A" w:rsidRPr="007C60EC" w14:paraId="2EF6017B" w14:textId="068629F0" w:rsidTr="007D5B21">
        <w:tc>
          <w:tcPr>
            <w:cnfStyle w:val="001000000000" w:firstRow="0" w:lastRow="0" w:firstColumn="1" w:lastColumn="0" w:oddVBand="0" w:evenVBand="0" w:oddHBand="0" w:evenHBand="0" w:firstRowFirstColumn="0" w:firstRowLastColumn="0" w:lastRowFirstColumn="0" w:lastRowLastColumn="0"/>
            <w:tcW w:w="559" w:type="pct"/>
          </w:tcPr>
          <w:p w14:paraId="6A549085" w14:textId="3045A057" w:rsidR="00E75D5A" w:rsidRDefault="00E75D5A" w:rsidP="00E75D5A">
            <w:pPr>
              <w:spacing w:after="0"/>
              <w:rPr>
                <w:rFonts w:ascii="Calibri" w:hAnsi="Calibri" w:cs="Calibri"/>
                <w:color w:val="000000"/>
                <w:sz w:val="20"/>
                <w:szCs w:val="20"/>
              </w:rPr>
            </w:pPr>
            <w:r w:rsidRPr="002E26FD">
              <w:t>5063</w:t>
            </w:r>
          </w:p>
        </w:tc>
        <w:tc>
          <w:tcPr>
            <w:tcW w:w="2121" w:type="pct"/>
          </w:tcPr>
          <w:p w14:paraId="49391C0D" w14:textId="7A24FA73" w:rsidR="00E75D5A" w:rsidRDefault="00E75D5A" w:rsidP="00E75D5A">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0"/>
                <w:szCs w:val="20"/>
              </w:rPr>
            </w:pPr>
            <w:r w:rsidRPr="002E26FD">
              <w:t>Woodland Charter School</w:t>
            </w:r>
          </w:p>
        </w:tc>
        <w:tc>
          <w:tcPr>
            <w:tcW w:w="400" w:type="pct"/>
          </w:tcPr>
          <w:p w14:paraId="0189B227" w14:textId="75DF21A7" w:rsidR="00E75D5A" w:rsidRDefault="00E75D5A" w:rsidP="00E75D5A">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0"/>
                <w:szCs w:val="20"/>
              </w:rPr>
            </w:pPr>
            <w:r w:rsidRPr="00A5778E">
              <w:t>No</w:t>
            </w:r>
          </w:p>
        </w:tc>
        <w:tc>
          <w:tcPr>
            <w:tcW w:w="440" w:type="pct"/>
          </w:tcPr>
          <w:p w14:paraId="26ADA440" w14:textId="268181BC" w:rsidR="00E75D5A" w:rsidRDefault="00E75D5A" w:rsidP="00E75D5A">
            <w:pPr>
              <w:spacing w:after="0"/>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0"/>
                <w:szCs w:val="20"/>
              </w:rPr>
            </w:pPr>
            <w:r w:rsidRPr="001C579D">
              <w:t>205</w:t>
            </w:r>
            <w:r w:rsidR="00576694">
              <w:t>5</w:t>
            </w:r>
          </w:p>
        </w:tc>
        <w:tc>
          <w:tcPr>
            <w:tcW w:w="1480" w:type="pct"/>
          </w:tcPr>
          <w:p w14:paraId="64039295" w14:textId="0B37EA58" w:rsidR="00E75D5A" w:rsidRDefault="00E75D5A" w:rsidP="00E75D5A">
            <w:pPr>
              <w:spacing w:after="0"/>
              <w:jc w:val="left"/>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0"/>
                <w:szCs w:val="20"/>
              </w:rPr>
            </w:pPr>
            <w:r w:rsidRPr="001C579D">
              <w:t>Three Rivers/Josephine County SD</w:t>
            </w:r>
          </w:p>
        </w:tc>
      </w:tr>
    </w:tbl>
    <w:p w14:paraId="4A3C289E" w14:textId="73C16909" w:rsidR="00DA5375" w:rsidRDefault="00D72586" w:rsidP="00592E0B">
      <w:pPr>
        <w:spacing w:after="0"/>
        <w:jc w:val="left"/>
      </w:pPr>
      <w:r>
        <w:t>**State Sponsored Charter School</w:t>
      </w:r>
    </w:p>
    <w:p w14:paraId="24906D96" w14:textId="7E36C237" w:rsidR="009B7A9B" w:rsidRDefault="009B7A9B">
      <w:pPr>
        <w:spacing w:after="0"/>
      </w:pPr>
      <w:r>
        <w:br w:type="page"/>
      </w:r>
    </w:p>
    <w:p w14:paraId="025833AB" w14:textId="34A47602" w:rsidR="009B7A9B" w:rsidRPr="00BF3BD2" w:rsidRDefault="009B7A9B" w:rsidP="009B7A9B">
      <w:pPr>
        <w:pStyle w:val="Heading1"/>
      </w:pPr>
      <w:bookmarkStart w:id="16" w:name="_Supplement_K:_Recovery"/>
      <w:bookmarkStart w:id="17" w:name="_Toc216770782"/>
      <w:bookmarkEnd w:id="16"/>
      <w:r w:rsidRPr="00BF3BD2">
        <w:lastRenderedPageBreak/>
        <w:t xml:space="preserve">Supplement </w:t>
      </w:r>
      <w:r>
        <w:t>K</w:t>
      </w:r>
      <w:r w:rsidRPr="00BF3BD2">
        <w:t>: Re</w:t>
      </w:r>
      <w:r>
        <w:t>covery Schools</w:t>
      </w:r>
      <w:bookmarkEnd w:id="17"/>
    </w:p>
    <w:p w14:paraId="2E1C01DA" w14:textId="77777777" w:rsidR="004E5383" w:rsidRDefault="004E5383" w:rsidP="009B7A9B">
      <w:pPr>
        <w:jc w:val="left"/>
      </w:pPr>
    </w:p>
    <w:tbl>
      <w:tblPr>
        <w:tblStyle w:val="GridTable4-Accent1"/>
        <w:tblW w:w="5000" w:type="pct"/>
        <w:tblLook w:val="04A0" w:firstRow="1" w:lastRow="0" w:firstColumn="1" w:lastColumn="0" w:noHBand="0" w:noVBand="1"/>
        <w:tblDescription w:val="Youth corrections education programs list, with YCEP ID and Name, Contractor ID and Name, and County."/>
      </w:tblPr>
      <w:tblGrid>
        <w:gridCol w:w="1172"/>
        <w:gridCol w:w="2741"/>
        <w:gridCol w:w="1603"/>
        <w:gridCol w:w="3299"/>
        <w:gridCol w:w="1255"/>
      </w:tblGrid>
      <w:tr w:rsidR="004E5383" w:rsidRPr="00C9188F" w14:paraId="31D78AD4" w14:textId="77777777" w:rsidTr="00653BA3">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582" w:type="pct"/>
            <w:shd w:val="clear" w:color="auto" w:fill="1F497D" w:themeFill="text2"/>
            <w:vAlign w:val="center"/>
          </w:tcPr>
          <w:p w14:paraId="243C61BA" w14:textId="77777777" w:rsidR="004E5383" w:rsidRPr="00C9188F" w:rsidRDefault="004E5383" w:rsidP="00331F4B">
            <w:pPr>
              <w:spacing w:after="0"/>
            </w:pPr>
            <w:r>
              <w:t>Institution</w:t>
            </w:r>
            <w:r w:rsidRPr="008D6AA8">
              <w:t xml:space="preserve"> </w:t>
            </w:r>
            <w:r>
              <w:t>ID</w:t>
            </w:r>
          </w:p>
        </w:tc>
        <w:tc>
          <w:tcPr>
            <w:tcW w:w="1361" w:type="pct"/>
            <w:shd w:val="clear" w:color="auto" w:fill="1F497D" w:themeFill="text2"/>
            <w:vAlign w:val="center"/>
          </w:tcPr>
          <w:p w14:paraId="3B7DD225" w14:textId="77777777" w:rsidR="004E5383" w:rsidRPr="00C9188F" w:rsidRDefault="004E5383" w:rsidP="00331F4B">
            <w:pPr>
              <w:spacing w:after="0"/>
              <w:cnfStyle w:val="100000000000" w:firstRow="1" w:lastRow="0" w:firstColumn="0" w:lastColumn="0" w:oddVBand="0" w:evenVBand="0" w:oddHBand="0" w:evenHBand="0" w:firstRowFirstColumn="0" w:firstRowLastColumn="0" w:lastRowFirstColumn="0" w:lastRowLastColumn="0"/>
            </w:pPr>
            <w:r>
              <w:t>Program</w:t>
            </w:r>
            <w:r w:rsidRPr="00C9188F">
              <w:t xml:space="preserve"> Name</w:t>
            </w:r>
          </w:p>
        </w:tc>
        <w:tc>
          <w:tcPr>
            <w:tcW w:w="796" w:type="pct"/>
            <w:shd w:val="clear" w:color="auto" w:fill="1F497D" w:themeFill="text2"/>
            <w:vAlign w:val="center"/>
          </w:tcPr>
          <w:p w14:paraId="64F3AA68" w14:textId="77777777" w:rsidR="004E5383" w:rsidRPr="00C9188F" w:rsidRDefault="004E5383" w:rsidP="00331F4B">
            <w:pPr>
              <w:spacing w:after="0"/>
              <w:cnfStyle w:val="100000000000" w:firstRow="1" w:lastRow="0" w:firstColumn="0" w:lastColumn="0" w:oddVBand="0" w:evenVBand="0" w:oddHBand="0" w:evenHBand="0" w:firstRowFirstColumn="0" w:firstRowLastColumn="0" w:lastRowFirstColumn="0" w:lastRowLastColumn="0"/>
            </w:pPr>
            <w:r w:rsidRPr="00C9188F">
              <w:t>Contractor ID</w:t>
            </w:r>
          </w:p>
        </w:tc>
        <w:tc>
          <w:tcPr>
            <w:tcW w:w="1638" w:type="pct"/>
            <w:shd w:val="clear" w:color="auto" w:fill="1F497D" w:themeFill="text2"/>
            <w:vAlign w:val="center"/>
          </w:tcPr>
          <w:p w14:paraId="72DD573B" w14:textId="77777777" w:rsidR="004E5383" w:rsidRPr="00C9188F" w:rsidRDefault="004E5383" w:rsidP="00331F4B">
            <w:pPr>
              <w:spacing w:after="0"/>
              <w:cnfStyle w:val="100000000000" w:firstRow="1" w:lastRow="0" w:firstColumn="0" w:lastColumn="0" w:oddVBand="0" w:evenVBand="0" w:oddHBand="0" w:evenHBand="0" w:firstRowFirstColumn="0" w:firstRowLastColumn="0" w:lastRowFirstColumn="0" w:lastRowLastColumn="0"/>
            </w:pPr>
            <w:r w:rsidRPr="00C9188F">
              <w:t>Contractor Name</w:t>
            </w:r>
          </w:p>
        </w:tc>
        <w:tc>
          <w:tcPr>
            <w:tcW w:w="623" w:type="pct"/>
            <w:shd w:val="clear" w:color="auto" w:fill="1F497D" w:themeFill="text2"/>
            <w:vAlign w:val="center"/>
          </w:tcPr>
          <w:p w14:paraId="30687183" w14:textId="77777777" w:rsidR="004E5383" w:rsidRPr="00C9188F" w:rsidRDefault="004E5383" w:rsidP="00331F4B">
            <w:pPr>
              <w:spacing w:after="0"/>
              <w:cnfStyle w:val="100000000000" w:firstRow="1" w:lastRow="0" w:firstColumn="0" w:lastColumn="0" w:oddVBand="0" w:evenVBand="0" w:oddHBand="0" w:evenHBand="0" w:firstRowFirstColumn="0" w:firstRowLastColumn="0" w:lastRowFirstColumn="0" w:lastRowLastColumn="0"/>
            </w:pPr>
            <w:r w:rsidRPr="00C9188F">
              <w:t>County</w:t>
            </w:r>
          </w:p>
        </w:tc>
      </w:tr>
      <w:tr w:rsidR="00453E73" w:rsidRPr="00C9188F" w14:paraId="3C27A1AD" w14:textId="77777777" w:rsidTr="003577A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82" w:type="pct"/>
            <w:vAlign w:val="center"/>
          </w:tcPr>
          <w:p w14:paraId="26C7EF86" w14:textId="5E517C3D" w:rsidR="00453E73" w:rsidRDefault="00453E73" w:rsidP="00453E73">
            <w:pPr>
              <w:spacing w:after="0"/>
              <w:rPr>
                <w:sz w:val="20"/>
              </w:rPr>
            </w:pPr>
            <w:r>
              <w:rPr>
                <w:sz w:val="20"/>
              </w:rPr>
              <w:t>5905</w:t>
            </w:r>
          </w:p>
        </w:tc>
        <w:tc>
          <w:tcPr>
            <w:tcW w:w="1361" w:type="pct"/>
            <w:vAlign w:val="center"/>
          </w:tcPr>
          <w:p w14:paraId="5F3CB022" w14:textId="19F2DDBD" w:rsidR="00453E73" w:rsidRPr="00653BA3" w:rsidRDefault="00453E73" w:rsidP="00453E73">
            <w:pPr>
              <w:spacing w:after="0"/>
              <w:jc w:val="left"/>
              <w:cnfStyle w:val="000000100000" w:firstRow="0" w:lastRow="0" w:firstColumn="0" w:lastColumn="0" w:oddVBand="0" w:evenVBand="0" w:oddHBand="1" w:evenHBand="0" w:firstRowFirstColumn="0" w:firstRowLastColumn="0" w:lastRowFirstColumn="0" w:lastRowLastColumn="0"/>
              <w:rPr>
                <w:sz w:val="20"/>
              </w:rPr>
            </w:pPr>
            <w:r>
              <w:rPr>
                <w:sz w:val="20"/>
              </w:rPr>
              <w:t>Discovery Academy</w:t>
            </w:r>
          </w:p>
        </w:tc>
        <w:tc>
          <w:tcPr>
            <w:tcW w:w="796" w:type="pct"/>
          </w:tcPr>
          <w:p w14:paraId="363DFAFE" w14:textId="64393B76" w:rsidR="00453E73" w:rsidRDefault="00453E73" w:rsidP="00453E73">
            <w:pPr>
              <w:spacing w:after="0"/>
              <w:cnfStyle w:val="000000100000" w:firstRow="0" w:lastRow="0" w:firstColumn="0" w:lastColumn="0" w:oddVBand="0" w:evenVBand="0" w:oddHBand="1" w:evenHBand="0" w:firstRowFirstColumn="0" w:firstRowLastColumn="0" w:lastRowFirstColumn="0" w:lastRowLastColumn="0"/>
              <w:rPr>
                <w:sz w:val="20"/>
              </w:rPr>
            </w:pPr>
            <w:r w:rsidRPr="00C51750">
              <w:t>2117</w:t>
            </w:r>
          </w:p>
        </w:tc>
        <w:tc>
          <w:tcPr>
            <w:tcW w:w="1638" w:type="pct"/>
          </w:tcPr>
          <w:p w14:paraId="02D2B8AB" w14:textId="02AAFD68" w:rsidR="00453E73" w:rsidRPr="00653BA3" w:rsidRDefault="00453E73" w:rsidP="00453E73">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C51750">
              <w:t>Willamette ESD</w:t>
            </w:r>
          </w:p>
        </w:tc>
        <w:tc>
          <w:tcPr>
            <w:tcW w:w="623" w:type="pct"/>
            <w:vAlign w:val="center"/>
          </w:tcPr>
          <w:p w14:paraId="69033C27" w14:textId="437E82E9" w:rsidR="00453E73" w:rsidRDefault="00453E73" w:rsidP="00453E73">
            <w:pPr>
              <w:spacing w:after="0"/>
              <w:jc w:val="left"/>
              <w:cnfStyle w:val="000000100000" w:firstRow="0" w:lastRow="0" w:firstColumn="0" w:lastColumn="0" w:oddVBand="0" w:evenVBand="0" w:oddHBand="1" w:evenHBand="0" w:firstRowFirstColumn="0" w:firstRowLastColumn="0" w:lastRowFirstColumn="0" w:lastRowLastColumn="0"/>
              <w:rPr>
                <w:sz w:val="20"/>
              </w:rPr>
            </w:pPr>
            <w:r>
              <w:rPr>
                <w:sz w:val="20"/>
              </w:rPr>
              <w:t>Marion</w:t>
            </w:r>
          </w:p>
        </w:tc>
      </w:tr>
      <w:tr w:rsidR="004E5383" w:rsidRPr="00C9188F" w14:paraId="1476C015" w14:textId="77777777" w:rsidTr="00653BA3">
        <w:tc>
          <w:tcPr>
            <w:cnfStyle w:val="001000000000" w:firstRow="0" w:lastRow="0" w:firstColumn="1" w:lastColumn="0" w:oddVBand="0" w:evenVBand="0" w:oddHBand="0" w:evenHBand="0" w:firstRowFirstColumn="0" w:firstRowLastColumn="0" w:lastRowFirstColumn="0" w:lastRowLastColumn="0"/>
            <w:tcW w:w="582" w:type="pct"/>
            <w:vAlign w:val="center"/>
          </w:tcPr>
          <w:p w14:paraId="34F5B17F" w14:textId="66F7308B" w:rsidR="004E5383" w:rsidRPr="00C9188F" w:rsidRDefault="00653BA3" w:rsidP="00331F4B">
            <w:pPr>
              <w:spacing w:after="0"/>
              <w:rPr>
                <w:sz w:val="20"/>
              </w:rPr>
            </w:pPr>
            <w:r>
              <w:rPr>
                <w:sz w:val="20"/>
              </w:rPr>
              <w:t>5455</w:t>
            </w:r>
          </w:p>
        </w:tc>
        <w:tc>
          <w:tcPr>
            <w:tcW w:w="1361" w:type="pct"/>
            <w:vAlign w:val="center"/>
          </w:tcPr>
          <w:p w14:paraId="50A71DBE" w14:textId="51769DBC" w:rsidR="004E5383" w:rsidRPr="00C9188F" w:rsidRDefault="00653BA3" w:rsidP="00331F4B">
            <w:pPr>
              <w:spacing w:after="0"/>
              <w:jc w:val="left"/>
              <w:cnfStyle w:val="000000000000" w:firstRow="0" w:lastRow="0" w:firstColumn="0" w:lastColumn="0" w:oddVBand="0" w:evenVBand="0" w:oddHBand="0" w:evenHBand="0" w:firstRowFirstColumn="0" w:firstRowLastColumn="0" w:lastRowFirstColumn="0" w:lastRowLastColumn="0"/>
              <w:rPr>
                <w:sz w:val="20"/>
              </w:rPr>
            </w:pPr>
            <w:r w:rsidRPr="00653BA3">
              <w:rPr>
                <w:sz w:val="20"/>
              </w:rPr>
              <w:t>Harmony Academy</w:t>
            </w:r>
          </w:p>
        </w:tc>
        <w:tc>
          <w:tcPr>
            <w:tcW w:w="796" w:type="pct"/>
            <w:vAlign w:val="center"/>
          </w:tcPr>
          <w:p w14:paraId="362CDC3D" w14:textId="754159CC" w:rsidR="004E5383" w:rsidRPr="00453E73" w:rsidRDefault="00653BA3" w:rsidP="00331F4B">
            <w:pPr>
              <w:spacing w:after="0"/>
              <w:cnfStyle w:val="000000000000" w:firstRow="0" w:lastRow="0" w:firstColumn="0" w:lastColumn="0" w:oddVBand="0" w:evenVBand="0" w:oddHBand="0" w:evenHBand="0" w:firstRowFirstColumn="0" w:firstRowLastColumn="0" w:lastRowFirstColumn="0" w:lastRowLastColumn="0"/>
              <w:rPr>
                <w:sz w:val="20"/>
                <w:highlight w:val="yellow"/>
              </w:rPr>
            </w:pPr>
            <w:r w:rsidRPr="00453E73">
              <w:rPr>
                <w:sz w:val="20"/>
                <w:highlight w:val="yellow"/>
              </w:rPr>
              <w:t>19</w:t>
            </w:r>
            <w:r w:rsidR="00453E73" w:rsidRPr="00453E73">
              <w:rPr>
                <w:sz w:val="20"/>
                <w:highlight w:val="yellow"/>
              </w:rPr>
              <w:t>02</w:t>
            </w:r>
          </w:p>
        </w:tc>
        <w:tc>
          <w:tcPr>
            <w:tcW w:w="1638" w:type="pct"/>
            <w:vAlign w:val="center"/>
          </w:tcPr>
          <w:p w14:paraId="7209DE4F" w14:textId="4DB4E8E7" w:rsidR="004E5383" w:rsidRPr="00453E73" w:rsidRDefault="00453E73" w:rsidP="00331F4B">
            <w:pPr>
              <w:spacing w:after="0"/>
              <w:jc w:val="left"/>
              <w:cnfStyle w:val="000000000000" w:firstRow="0" w:lastRow="0" w:firstColumn="0" w:lastColumn="0" w:oddVBand="0" w:evenVBand="0" w:oddHBand="0" w:evenHBand="0" w:firstRowFirstColumn="0" w:firstRowLastColumn="0" w:lastRowFirstColumn="0" w:lastRowLastColumn="0"/>
              <w:rPr>
                <w:sz w:val="20"/>
                <w:highlight w:val="yellow"/>
              </w:rPr>
            </w:pPr>
            <w:r w:rsidRPr="00453E73">
              <w:rPr>
                <w:sz w:val="20"/>
                <w:highlight w:val="yellow"/>
              </w:rPr>
              <w:t>Clackamas ESD</w:t>
            </w:r>
          </w:p>
        </w:tc>
        <w:tc>
          <w:tcPr>
            <w:tcW w:w="623" w:type="pct"/>
            <w:vAlign w:val="center"/>
          </w:tcPr>
          <w:p w14:paraId="7FA267D8" w14:textId="6A36EE4C" w:rsidR="004E5383" w:rsidRPr="00C9188F" w:rsidRDefault="00653BA3" w:rsidP="00331F4B">
            <w:pPr>
              <w:spacing w:after="0"/>
              <w:jc w:val="left"/>
              <w:cnfStyle w:val="000000000000" w:firstRow="0" w:lastRow="0" w:firstColumn="0" w:lastColumn="0" w:oddVBand="0" w:evenVBand="0" w:oddHBand="0" w:evenHBand="0" w:firstRowFirstColumn="0" w:firstRowLastColumn="0" w:lastRowFirstColumn="0" w:lastRowLastColumn="0"/>
              <w:rPr>
                <w:sz w:val="20"/>
              </w:rPr>
            </w:pPr>
            <w:r>
              <w:rPr>
                <w:sz w:val="20"/>
              </w:rPr>
              <w:t>Clackamas</w:t>
            </w:r>
          </w:p>
        </w:tc>
      </w:tr>
      <w:tr w:rsidR="004E5383" w:rsidRPr="00046497" w14:paraId="43AAA941" w14:textId="77777777" w:rsidTr="00653BA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82" w:type="pct"/>
            <w:vAlign w:val="center"/>
          </w:tcPr>
          <w:p w14:paraId="2AB3ADC9" w14:textId="5DF6DF7E" w:rsidR="004E5383" w:rsidRPr="00046497" w:rsidRDefault="00653BA3" w:rsidP="00331F4B">
            <w:pPr>
              <w:spacing w:after="0"/>
              <w:rPr>
                <w:sz w:val="20"/>
              </w:rPr>
            </w:pPr>
            <w:r>
              <w:rPr>
                <w:sz w:val="20"/>
              </w:rPr>
              <w:t>5820</w:t>
            </w:r>
          </w:p>
        </w:tc>
        <w:tc>
          <w:tcPr>
            <w:tcW w:w="1361" w:type="pct"/>
            <w:vAlign w:val="center"/>
          </w:tcPr>
          <w:p w14:paraId="4A1ECEC9" w14:textId="150E414C" w:rsidR="004E5383" w:rsidRPr="00046497" w:rsidRDefault="00653BA3" w:rsidP="00331F4B">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653BA3">
              <w:rPr>
                <w:sz w:val="20"/>
              </w:rPr>
              <w:t>Rivercrest Academy</w:t>
            </w:r>
          </w:p>
        </w:tc>
        <w:tc>
          <w:tcPr>
            <w:tcW w:w="796" w:type="pct"/>
            <w:vAlign w:val="center"/>
          </w:tcPr>
          <w:p w14:paraId="1AEFDBE6" w14:textId="340DA5C1" w:rsidR="004E5383" w:rsidRPr="00046497" w:rsidRDefault="00653BA3" w:rsidP="00331F4B">
            <w:pPr>
              <w:spacing w:after="0"/>
              <w:cnfStyle w:val="000000100000" w:firstRow="0" w:lastRow="0" w:firstColumn="0" w:lastColumn="0" w:oddVBand="0" w:evenVBand="0" w:oddHBand="1" w:evenHBand="0" w:firstRowFirstColumn="0" w:firstRowLastColumn="0" w:lastRowFirstColumn="0" w:lastRowLastColumn="0"/>
              <w:rPr>
                <w:sz w:val="20"/>
              </w:rPr>
            </w:pPr>
            <w:r>
              <w:rPr>
                <w:sz w:val="20"/>
              </w:rPr>
              <w:t>2148</w:t>
            </w:r>
          </w:p>
        </w:tc>
        <w:tc>
          <w:tcPr>
            <w:tcW w:w="1638" w:type="pct"/>
            <w:vAlign w:val="center"/>
          </w:tcPr>
          <w:p w14:paraId="7ED3C916" w14:textId="195EE534" w:rsidR="004E5383" w:rsidRPr="00046497" w:rsidRDefault="00653BA3" w:rsidP="00331F4B">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653BA3">
              <w:rPr>
                <w:sz w:val="20"/>
              </w:rPr>
              <w:t>Multnomah ESD</w:t>
            </w:r>
          </w:p>
        </w:tc>
        <w:tc>
          <w:tcPr>
            <w:tcW w:w="623" w:type="pct"/>
            <w:vAlign w:val="center"/>
          </w:tcPr>
          <w:p w14:paraId="1DD65C96" w14:textId="3174207A" w:rsidR="004E5383" w:rsidRPr="00046497" w:rsidRDefault="00653BA3" w:rsidP="00331F4B">
            <w:pPr>
              <w:spacing w:after="0"/>
              <w:jc w:val="left"/>
              <w:cnfStyle w:val="000000100000" w:firstRow="0" w:lastRow="0" w:firstColumn="0" w:lastColumn="0" w:oddVBand="0" w:evenVBand="0" w:oddHBand="1" w:evenHBand="0" w:firstRowFirstColumn="0" w:firstRowLastColumn="0" w:lastRowFirstColumn="0" w:lastRowLastColumn="0"/>
              <w:rPr>
                <w:sz w:val="20"/>
              </w:rPr>
            </w:pPr>
            <w:r w:rsidRPr="00653BA3">
              <w:rPr>
                <w:sz w:val="20"/>
              </w:rPr>
              <w:t>Multnomah</w:t>
            </w:r>
          </w:p>
        </w:tc>
      </w:tr>
    </w:tbl>
    <w:p w14:paraId="57DF152E" w14:textId="77777777" w:rsidR="004E5383" w:rsidRPr="00616697" w:rsidRDefault="004E5383" w:rsidP="009B7A9B">
      <w:pPr>
        <w:jc w:val="left"/>
      </w:pPr>
    </w:p>
    <w:sectPr w:rsidR="004E5383" w:rsidRPr="00616697" w:rsidSect="00E50DD8">
      <w:footerReference w:type="default" r:id="rId13"/>
      <w:pgSz w:w="12240" w:h="15840"/>
      <w:pgMar w:top="1170" w:right="1080" w:bottom="1296" w:left="1080" w:header="720" w:footer="720" w:gutter="0"/>
      <w:pgNumType w:start="1"/>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04B825F" w14:textId="77777777" w:rsidR="008C1CFC" w:rsidRDefault="008C1CFC" w:rsidP="000F5522">
      <w:pPr>
        <w:spacing w:after="0"/>
      </w:pPr>
      <w:r>
        <w:separator/>
      </w:r>
    </w:p>
  </w:endnote>
  <w:endnote w:type="continuationSeparator" w:id="0">
    <w:p w14:paraId="0D900B60" w14:textId="77777777" w:rsidR="008C1CFC" w:rsidRDefault="008C1CFC" w:rsidP="000F5522">
      <w:pPr>
        <w:spacing w:after="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8F16CC" w14:textId="77777777" w:rsidR="008C1CFC" w:rsidRPr="000F5522" w:rsidRDefault="008C1CFC" w:rsidP="000F5522">
    <w:pPr>
      <w:pStyle w:val="Footer"/>
      <w:rPr>
        <w:sz w:val="32"/>
      </w:rPr>
    </w:pPr>
    <w:r w:rsidRPr="000F5522">
      <w:rPr>
        <w:sz w:val="32"/>
      </w:rPr>
      <w:t>This Page Intentionally Blank</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848083129"/>
      <w:docPartObj>
        <w:docPartGallery w:val="Page Numbers (Bottom of Page)"/>
        <w:docPartUnique/>
      </w:docPartObj>
    </w:sdtPr>
    <w:sdtEndPr>
      <w:rPr>
        <w:noProof/>
      </w:rPr>
    </w:sdtEndPr>
    <w:sdtContent>
      <w:p w14:paraId="4B7DCB48" w14:textId="002C4F79" w:rsidR="008C1CFC" w:rsidRPr="000F5522" w:rsidRDefault="008C1CFC" w:rsidP="005D3490">
        <w:pPr>
          <w:pStyle w:val="Footer"/>
        </w:pPr>
        <w:r>
          <w:fldChar w:fldCharType="begin"/>
        </w:r>
        <w:r>
          <w:instrText xml:space="preserve"> PAGE   \* MERGEFORMAT </w:instrText>
        </w:r>
        <w:r>
          <w:fldChar w:fldCharType="separate"/>
        </w:r>
        <w:r w:rsidR="00772771">
          <w:rPr>
            <w:noProof/>
          </w:rPr>
          <w:t>i</w:t>
        </w:r>
        <w:r>
          <w:rPr>
            <w:noProof/>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1FFDB62" w14:textId="009A51F7" w:rsidR="008C1CFC" w:rsidRPr="000F5522" w:rsidRDefault="008C1CFC" w:rsidP="000F5522">
    <w:pPr>
      <w:pStyle w:val="Footer"/>
      <w:rPr>
        <w:i/>
      </w:rPr>
    </w:pPr>
    <w:r>
      <w:ptab w:relativeTo="margin" w:alignment="center" w:leader="none"/>
    </w:r>
    <w:r>
      <w:fldChar w:fldCharType="begin"/>
    </w:r>
    <w:r>
      <w:instrText xml:space="preserve"> PAGE   \* MERGEFORMAT </w:instrText>
    </w:r>
    <w:r>
      <w:fldChar w:fldCharType="separate"/>
    </w:r>
    <w:r w:rsidR="00772771">
      <w:rPr>
        <w:noProof/>
      </w:rPr>
      <w:t>13</w:t>
    </w:r>
    <w:r>
      <w:rPr>
        <w:noProof/>
      </w:rPr>
      <w:fldChar w:fldCharType="end"/>
    </w:r>
    <w:r>
      <w:ptab w:relativeTo="margin" w:alignment="right" w:leader="none"/>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E78341C" w14:textId="77777777" w:rsidR="008C1CFC" w:rsidRDefault="008C1CFC" w:rsidP="000F5522">
      <w:pPr>
        <w:spacing w:after="0"/>
      </w:pPr>
      <w:r>
        <w:separator/>
      </w:r>
    </w:p>
  </w:footnote>
  <w:footnote w:type="continuationSeparator" w:id="0">
    <w:p w14:paraId="216376E4" w14:textId="77777777" w:rsidR="008C1CFC" w:rsidRDefault="008C1CFC" w:rsidP="000F5522">
      <w:pPr>
        <w:spacing w:after="0"/>
      </w:pPr>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69B6170"/>
    <w:multiLevelType w:val="hybridMultilevel"/>
    <w:tmpl w:val="BDBEC7C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 w15:restartNumberingAfterBreak="0">
    <w:nsid w:val="1AE0328E"/>
    <w:multiLevelType w:val="hybridMultilevel"/>
    <w:tmpl w:val="57F8368A"/>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1BD5728C"/>
    <w:multiLevelType w:val="hybridMultilevel"/>
    <w:tmpl w:val="1CDEF3B0"/>
    <w:lvl w:ilvl="0" w:tplc="C06EB646">
      <w:start w:val="255"/>
      <w:numFmt w:val="bullet"/>
      <w:lvlText w:val=""/>
      <w:lvlJc w:val="left"/>
      <w:pPr>
        <w:ind w:left="720" w:hanging="360"/>
      </w:pPr>
      <w:rPr>
        <w:rFonts w:ascii="Symbol" w:eastAsiaTheme="minorHAnsi" w:hAnsi="Symbol" w:cstheme="minorBid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2093599E"/>
    <w:multiLevelType w:val="hybridMultilevel"/>
    <w:tmpl w:val="98D803F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2AA53499"/>
    <w:multiLevelType w:val="hybridMultilevel"/>
    <w:tmpl w:val="0204935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39871F82"/>
    <w:multiLevelType w:val="hybridMultilevel"/>
    <w:tmpl w:val="0C40497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 w15:restartNumberingAfterBreak="0">
    <w:nsid w:val="49C41B83"/>
    <w:multiLevelType w:val="hybridMultilevel"/>
    <w:tmpl w:val="6172A632"/>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15:restartNumberingAfterBreak="0">
    <w:nsid w:val="54576833"/>
    <w:multiLevelType w:val="hybridMultilevel"/>
    <w:tmpl w:val="5AD4D4FC"/>
    <w:lvl w:ilvl="0" w:tplc="04090003">
      <w:start w:val="1"/>
      <w:numFmt w:val="bullet"/>
      <w:lvlText w:val="o"/>
      <w:lvlJc w:val="left"/>
      <w:pPr>
        <w:ind w:left="1440" w:hanging="360"/>
      </w:pPr>
      <w:rPr>
        <w:rFonts w:ascii="Courier New" w:hAnsi="Courier New" w:cs="Courier New"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8" w15:restartNumberingAfterBreak="0">
    <w:nsid w:val="55904AAB"/>
    <w:multiLevelType w:val="hybridMultilevel"/>
    <w:tmpl w:val="C196252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 w15:restartNumberingAfterBreak="0">
    <w:nsid w:val="559509D0"/>
    <w:multiLevelType w:val="hybridMultilevel"/>
    <w:tmpl w:val="4DE2540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 w15:restartNumberingAfterBreak="0">
    <w:nsid w:val="59BA0D29"/>
    <w:multiLevelType w:val="hybridMultilevel"/>
    <w:tmpl w:val="6D4C8AC0"/>
    <w:lvl w:ilvl="0" w:tplc="FFFFFFFF">
      <w:start w:val="1"/>
      <w:numFmt w:val="bullet"/>
      <w:lvlText w:val=""/>
      <w:lvlJc w:val="left"/>
      <w:pPr>
        <w:ind w:left="720" w:hanging="360"/>
      </w:pPr>
      <w:rPr>
        <w:rFonts w:ascii="Symbol" w:hAnsi="Symbol" w:hint="default"/>
      </w:rPr>
    </w:lvl>
    <w:lvl w:ilvl="1" w:tplc="FFFFFFFF">
      <w:start w:val="1"/>
      <w:numFmt w:val="bullet"/>
      <w:lvlText w:val="o"/>
      <w:lvlJc w:val="left"/>
      <w:pPr>
        <w:ind w:left="1440" w:hanging="360"/>
      </w:pPr>
      <w:rPr>
        <w:rFonts w:ascii="Courier New" w:hAnsi="Courier New" w:cs="Courier New" w:hint="default"/>
      </w:rPr>
    </w:lvl>
    <w:lvl w:ilvl="2" w:tplc="FFFFFFFF">
      <w:start w:val="1"/>
      <w:numFmt w:val="bullet"/>
      <w:lvlText w:val=""/>
      <w:lvlJc w:val="left"/>
      <w:pPr>
        <w:ind w:left="2160" w:hanging="360"/>
      </w:pPr>
      <w:rPr>
        <w:rFonts w:ascii="Wingdings" w:hAnsi="Wingdings" w:hint="default"/>
      </w:rPr>
    </w:lvl>
    <w:lvl w:ilvl="3" w:tplc="04090003">
      <w:start w:val="1"/>
      <w:numFmt w:val="bullet"/>
      <w:lvlText w:val="o"/>
      <w:lvlJc w:val="left"/>
      <w:pPr>
        <w:ind w:left="2880" w:hanging="360"/>
      </w:pPr>
      <w:rPr>
        <w:rFonts w:ascii="Courier New" w:hAnsi="Courier New" w:cs="Courier New" w:hint="default"/>
      </w:rPr>
    </w:lvl>
    <w:lvl w:ilvl="4" w:tplc="FFFFFFFF">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1" w15:restartNumberingAfterBreak="0">
    <w:nsid w:val="718C5ABD"/>
    <w:multiLevelType w:val="multilevel"/>
    <w:tmpl w:val="04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2" w15:restartNumberingAfterBreak="0">
    <w:nsid w:val="754C477F"/>
    <w:multiLevelType w:val="hybridMultilevel"/>
    <w:tmpl w:val="4C9EA87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15:restartNumberingAfterBreak="0">
    <w:nsid w:val="779C5FCA"/>
    <w:multiLevelType w:val="hybridMultilevel"/>
    <w:tmpl w:val="15DE6E0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603001557">
    <w:abstractNumId w:val="11"/>
  </w:num>
  <w:num w:numId="2" w16cid:durableId="1268005364">
    <w:abstractNumId w:val="2"/>
  </w:num>
  <w:num w:numId="3" w16cid:durableId="578251470">
    <w:abstractNumId w:val="6"/>
  </w:num>
  <w:num w:numId="4" w16cid:durableId="1614510776">
    <w:abstractNumId w:val="4"/>
  </w:num>
  <w:num w:numId="5" w16cid:durableId="1142694394">
    <w:abstractNumId w:val="5"/>
  </w:num>
  <w:num w:numId="6" w16cid:durableId="1504776628">
    <w:abstractNumId w:val="12"/>
  </w:num>
  <w:num w:numId="7" w16cid:durableId="1077827228">
    <w:abstractNumId w:val="8"/>
  </w:num>
  <w:num w:numId="8" w16cid:durableId="456531311">
    <w:abstractNumId w:val="3"/>
  </w:num>
  <w:num w:numId="9" w16cid:durableId="1791319386">
    <w:abstractNumId w:val="9"/>
  </w:num>
  <w:num w:numId="10" w16cid:durableId="249701744">
    <w:abstractNumId w:val="0"/>
  </w:num>
  <w:num w:numId="11" w16cid:durableId="1967854119">
    <w:abstractNumId w:val="7"/>
  </w:num>
  <w:num w:numId="12" w16cid:durableId="1621452153">
    <w:abstractNumId w:val="13"/>
  </w:num>
  <w:num w:numId="13" w16cid:durableId="463695400">
    <w:abstractNumId w:val="10"/>
  </w:num>
  <w:num w:numId="14" w16cid:durableId="1525484358">
    <w:abstractNumId w:val="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efaultTabStop w:val="720"/>
  <w:characterSpacingControl w:val="doNotCompress"/>
  <w:hdrShapeDefaults>
    <o:shapedefaults v:ext="edit" spidmax="153601"/>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86E2D"/>
    <w:rsid w:val="000166B0"/>
    <w:rsid w:val="00027EE9"/>
    <w:rsid w:val="000361A5"/>
    <w:rsid w:val="00037D26"/>
    <w:rsid w:val="00046497"/>
    <w:rsid w:val="0006754A"/>
    <w:rsid w:val="000808AB"/>
    <w:rsid w:val="00080972"/>
    <w:rsid w:val="00084C6D"/>
    <w:rsid w:val="000A4C2F"/>
    <w:rsid w:val="000A7008"/>
    <w:rsid w:val="000B2343"/>
    <w:rsid w:val="000B62C5"/>
    <w:rsid w:val="000C614E"/>
    <w:rsid w:val="000D0291"/>
    <w:rsid w:val="000E5CA4"/>
    <w:rsid w:val="000E78B2"/>
    <w:rsid w:val="000F5522"/>
    <w:rsid w:val="001126E7"/>
    <w:rsid w:val="001140AA"/>
    <w:rsid w:val="0012227E"/>
    <w:rsid w:val="00127A0A"/>
    <w:rsid w:val="00137B24"/>
    <w:rsid w:val="001564E3"/>
    <w:rsid w:val="001678C6"/>
    <w:rsid w:val="00193CE5"/>
    <w:rsid w:val="001A6D33"/>
    <w:rsid w:val="001E626F"/>
    <w:rsid w:val="001F41C7"/>
    <w:rsid w:val="00200C50"/>
    <w:rsid w:val="00210F16"/>
    <w:rsid w:val="00217F5D"/>
    <w:rsid w:val="00222DFC"/>
    <w:rsid w:val="002304D9"/>
    <w:rsid w:val="00235952"/>
    <w:rsid w:val="002422DC"/>
    <w:rsid w:val="0025056C"/>
    <w:rsid w:val="00266D18"/>
    <w:rsid w:val="00273275"/>
    <w:rsid w:val="002753E2"/>
    <w:rsid w:val="002863C6"/>
    <w:rsid w:val="002C2BD7"/>
    <w:rsid w:val="002C6854"/>
    <w:rsid w:val="002D0ADE"/>
    <w:rsid w:val="002D3ADC"/>
    <w:rsid w:val="002D7D7E"/>
    <w:rsid w:val="00312890"/>
    <w:rsid w:val="00314918"/>
    <w:rsid w:val="00336587"/>
    <w:rsid w:val="003533DB"/>
    <w:rsid w:val="00367460"/>
    <w:rsid w:val="00375A14"/>
    <w:rsid w:val="00384837"/>
    <w:rsid w:val="00387C4E"/>
    <w:rsid w:val="00387E6E"/>
    <w:rsid w:val="0039172F"/>
    <w:rsid w:val="003A038E"/>
    <w:rsid w:val="003B3E34"/>
    <w:rsid w:val="003C1FE5"/>
    <w:rsid w:val="003F4022"/>
    <w:rsid w:val="004005AF"/>
    <w:rsid w:val="0042127B"/>
    <w:rsid w:val="0044782D"/>
    <w:rsid w:val="00453E73"/>
    <w:rsid w:val="004579E8"/>
    <w:rsid w:val="0046655A"/>
    <w:rsid w:val="00477CB4"/>
    <w:rsid w:val="00492FEA"/>
    <w:rsid w:val="004B5D1C"/>
    <w:rsid w:val="004D324A"/>
    <w:rsid w:val="004D6503"/>
    <w:rsid w:val="004E5383"/>
    <w:rsid w:val="004E7C88"/>
    <w:rsid w:val="00502AF8"/>
    <w:rsid w:val="00506202"/>
    <w:rsid w:val="00540FDB"/>
    <w:rsid w:val="00551366"/>
    <w:rsid w:val="005710E9"/>
    <w:rsid w:val="00572D00"/>
    <w:rsid w:val="00576694"/>
    <w:rsid w:val="0057776E"/>
    <w:rsid w:val="005808A0"/>
    <w:rsid w:val="00592E0B"/>
    <w:rsid w:val="00596433"/>
    <w:rsid w:val="005B100A"/>
    <w:rsid w:val="005B4C5A"/>
    <w:rsid w:val="005D3490"/>
    <w:rsid w:val="005D53F1"/>
    <w:rsid w:val="005E6E63"/>
    <w:rsid w:val="005F29F6"/>
    <w:rsid w:val="005F4B39"/>
    <w:rsid w:val="005F5F7B"/>
    <w:rsid w:val="00616697"/>
    <w:rsid w:val="00620EB6"/>
    <w:rsid w:val="00630C47"/>
    <w:rsid w:val="00644FF4"/>
    <w:rsid w:val="00653BA3"/>
    <w:rsid w:val="0066026A"/>
    <w:rsid w:val="00666E25"/>
    <w:rsid w:val="00693D3D"/>
    <w:rsid w:val="006B5541"/>
    <w:rsid w:val="006C3F6E"/>
    <w:rsid w:val="006E7B25"/>
    <w:rsid w:val="00765FB7"/>
    <w:rsid w:val="00766A94"/>
    <w:rsid w:val="00772771"/>
    <w:rsid w:val="00791AFD"/>
    <w:rsid w:val="00793207"/>
    <w:rsid w:val="007B5690"/>
    <w:rsid w:val="007C60EC"/>
    <w:rsid w:val="007D5B21"/>
    <w:rsid w:val="007D7F47"/>
    <w:rsid w:val="007E6288"/>
    <w:rsid w:val="007F5BC8"/>
    <w:rsid w:val="00806CD2"/>
    <w:rsid w:val="0081440C"/>
    <w:rsid w:val="00832BFB"/>
    <w:rsid w:val="00841995"/>
    <w:rsid w:val="0084749F"/>
    <w:rsid w:val="00850D65"/>
    <w:rsid w:val="00872027"/>
    <w:rsid w:val="00886B15"/>
    <w:rsid w:val="008A05E2"/>
    <w:rsid w:val="008C0E6A"/>
    <w:rsid w:val="008C1CFC"/>
    <w:rsid w:val="008C4799"/>
    <w:rsid w:val="008D2ACD"/>
    <w:rsid w:val="008D6AA8"/>
    <w:rsid w:val="008F1044"/>
    <w:rsid w:val="00906C99"/>
    <w:rsid w:val="009123A9"/>
    <w:rsid w:val="00932A57"/>
    <w:rsid w:val="00955016"/>
    <w:rsid w:val="00963359"/>
    <w:rsid w:val="00966BB2"/>
    <w:rsid w:val="00973D7F"/>
    <w:rsid w:val="00987B88"/>
    <w:rsid w:val="0099028E"/>
    <w:rsid w:val="009A7AC9"/>
    <w:rsid w:val="009B7A9B"/>
    <w:rsid w:val="009C3BC9"/>
    <w:rsid w:val="009E3ACE"/>
    <w:rsid w:val="00A06EF3"/>
    <w:rsid w:val="00A373EC"/>
    <w:rsid w:val="00A5317C"/>
    <w:rsid w:val="00A6437D"/>
    <w:rsid w:val="00A82E88"/>
    <w:rsid w:val="00A94361"/>
    <w:rsid w:val="00AA0E89"/>
    <w:rsid w:val="00AB6DCF"/>
    <w:rsid w:val="00AC1E17"/>
    <w:rsid w:val="00AF173E"/>
    <w:rsid w:val="00B00A36"/>
    <w:rsid w:val="00B15338"/>
    <w:rsid w:val="00B55E01"/>
    <w:rsid w:val="00B754CF"/>
    <w:rsid w:val="00B836D7"/>
    <w:rsid w:val="00B83E8D"/>
    <w:rsid w:val="00B8420E"/>
    <w:rsid w:val="00B946C6"/>
    <w:rsid w:val="00B96D18"/>
    <w:rsid w:val="00BA7600"/>
    <w:rsid w:val="00BC1CFD"/>
    <w:rsid w:val="00BC58B4"/>
    <w:rsid w:val="00BE5DF6"/>
    <w:rsid w:val="00BE73EC"/>
    <w:rsid w:val="00BF3BD2"/>
    <w:rsid w:val="00C02D3F"/>
    <w:rsid w:val="00C06A32"/>
    <w:rsid w:val="00C22999"/>
    <w:rsid w:val="00C24AFF"/>
    <w:rsid w:val="00C378B7"/>
    <w:rsid w:val="00C461AD"/>
    <w:rsid w:val="00C53181"/>
    <w:rsid w:val="00C569AF"/>
    <w:rsid w:val="00C80417"/>
    <w:rsid w:val="00C86E2D"/>
    <w:rsid w:val="00C9188F"/>
    <w:rsid w:val="00CB02AF"/>
    <w:rsid w:val="00CB0A7A"/>
    <w:rsid w:val="00CC300E"/>
    <w:rsid w:val="00CD0D4F"/>
    <w:rsid w:val="00CF725F"/>
    <w:rsid w:val="00D22075"/>
    <w:rsid w:val="00D27E49"/>
    <w:rsid w:val="00D434D1"/>
    <w:rsid w:val="00D570D8"/>
    <w:rsid w:val="00D72586"/>
    <w:rsid w:val="00D72DE6"/>
    <w:rsid w:val="00DA3994"/>
    <w:rsid w:val="00DA5375"/>
    <w:rsid w:val="00DB64C3"/>
    <w:rsid w:val="00DD021D"/>
    <w:rsid w:val="00DD25A8"/>
    <w:rsid w:val="00DD6D08"/>
    <w:rsid w:val="00DD71CC"/>
    <w:rsid w:val="00DE624C"/>
    <w:rsid w:val="00DF37BE"/>
    <w:rsid w:val="00E00842"/>
    <w:rsid w:val="00E04628"/>
    <w:rsid w:val="00E17D9B"/>
    <w:rsid w:val="00E218D8"/>
    <w:rsid w:val="00E356F8"/>
    <w:rsid w:val="00E35FB8"/>
    <w:rsid w:val="00E42975"/>
    <w:rsid w:val="00E50DD8"/>
    <w:rsid w:val="00E672DD"/>
    <w:rsid w:val="00E75D5A"/>
    <w:rsid w:val="00E777B3"/>
    <w:rsid w:val="00E83C60"/>
    <w:rsid w:val="00E87588"/>
    <w:rsid w:val="00E90D35"/>
    <w:rsid w:val="00E955D3"/>
    <w:rsid w:val="00E959FA"/>
    <w:rsid w:val="00EA1691"/>
    <w:rsid w:val="00EA74BD"/>
    <w:rsid w:val="00EB64E9"/>
    <w:rsid w:val="00EE1199"/>
    <w:rsid w:val="00EF0FF5"/>
    <w:rsid w:val="00EF5D13"/>
    <w:rsid w:val="00F04A0F"/>
    <w:rsid w:val="00F22FCA"/>
    <w:rsid w:val="00F25209"/>
    <w:rsid w:val="00F33324"/>
    <w:rsid w:val="00F36103"/>
    <w:rsid w:val="00F42206"/>
    <w:rsid w:val="00F448DC"/>
    <w:rsid w:val="00F507DD"/>
    <w:rsid w:val="00F67EEB"/>
    <w:rsid w:val="00F770BB"/>
    <w:rsid w:val="00F91C93"/>
    <w:rsid w:val="00F93E79"/>
    <w:rsid w:val="00FA1E80"/>
    <w:rsid w:val="00FB1B34"/>
    <w:rsid w:val="00FB6DF9"/>
    <w:rsid w:val="00FD4442"/>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153601"/>
    <o:shapelayout v:ext="edit">
      <o:idmap v:ext="edit" data="1"/>
    </o:shapelayout>
  </w:shapeDefaults>
  <w:decimalSymbol w:val="."/>
  <w:listSeparator w:val=","/>
  <w14:docId w14:val="33CE73FD"/>
  <w15:chartTrackingRefBased/>
  <w15:docId w15:val="{54CB489A-13D1-449E-B4C7-F24440F9A99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jc w:val="center"/>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B15338"/>
    <w:pPr>
      <w:spacing w:after="200"/>
    </w:pPr>
  </w:style>
  <w:style w:type="paragraph" w:styleId="Heading1">
    <w:name w:val="heading 1"/>
    <w:basedOn w:val="Normal"/>
    <w:next w:val="Normal"/>
    <w:link w:val="Heading1Char"/>
    <w:uiPriority w:val="9"/>
    <w:qFormat/>
    <w:rsid w:val="00B15338"/>
    <w:pPr>
      <w:keepNext/>
      <w:keepLines/>
      <w:outlineLvl w:val="0"/>
    </w:pPr>
    <w:rPr>
      <w:rFonts w:asciiTheme="majorHAnsi" w:eastAsiaTheme="majorEastAsia" w:hAnsiTheme="majorHAnsi" w:cstheme="majorBidi"/>
      <w:color w:val="365F91" w:themeColor="accent1" w:themeShade="BF"/>
      <w:sz w:val="32"/>
      <w:szCs w:val="32"/>
    </w:rPr>
  </w:style>
  <w:style w:type="paragraph" w:styleId="Heading2">
    <w:name w:val="heading 2"/>
    <w:basedOn w:val="Normal"/>
    <w:next w:val="Normal"/>
    <w:link w:val="Heading2Char"/>
    <w:uiPriority w:val="9"/>
    <w:unhideWhenUsed/>
    <w:qFormat/>
    <w:rsid w:val="00B15338"/>
    <w:pPr>
      <w:keepNext/>
      <w:keepLines/>
      <w:outlineLvl w:val="1"/>
    </w:pPr>
    <w:rPr>
      <w:rFonts w:asciiTheme="majorHAnsi" w:eastAsiaTheme="majorEastAsia" w:hAnsiTheme="majorHAnsi" w:cstheme="majorBidi"/>
      <w:color w:val="365F91" w:themeColor="accent1" w:themeShade="BF"/>
      <w:sz w:val="26"/>
      <w:szCs w:val="26"/>
    </w:rPr>
  </w:style>
  <w:style w:type="paragraph" w:styleId="Heading3">
    <w:name w:val="heading 3"/>
    <w:basedOn w:val="Normal"/>
    <w:next w:val="Normal"/>
    <w:link w:val="Heading3Char"/>
    <w:uiPriority w:val="9"/>
    <w:unhideWhenUsed/>
    <w:qFormat/>
    <w:rsid w:val="008D6AA8"/>
    <w:pPr>
      <w:keepNext/>
      <w:keepLines/>
      <w:spacing w:before="40" w:after="0"/>
      <w:outlineLvl w:val="2"/>
    </w:pPr>
    <w:rPr>
      <w:rFonts w:asciiTheme="majorHAnsi" w:eastAsiaTheme="majorEastAsia" w:hAnsiTheme="majorHAnsi" w:cstheme="majorBidi"/>
      <w:color w:val="243F60" w:themeColor="accent1" w:themeShade="7F"/>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itle">
    <w:name w:val="Title"/>
    <w:basedOn w:val="Normal"/>
    <w:next w:val="Normal"/>
    <w:link w:val="TitleChar"/>
    <w:uiPriority w:val="10"/>
    <w:qFormat/>
    <w:rsid w:val="00C86E2D"/>
    <w:pPr>
      <w:pBdr>
        <w:bottom w:val="single" w:sz="4" w:space="1" w:color="auto"/>
      </w:pBdr>
      <w:spacing w:after="0"/>
      <w:contextualSpacing/>
    </w:pPr>
    <w:rPr>
      <w:rFonts w:asciiTheme="majorHAnsi" w:eastAsiaTheme="majorEastAsia" w:hAnsiTheme="majorHAnsi" w:cstheme="majorBidi"/>
      <w:color w:val="17365D" w:themeColor="text2" w:themeShade="BF"/>
      <w:spacing w:val="-10"/>
      <w:kern w:val="28"/>
      <w:sz w:val="56"/>
      <w:szCs w:val="56"/>
    </w:rPr>
  </w:style>
  <w:style w:type="character" w:customStyle="1" w:styleId="TitleChar">
    <w:name w:val="Title Char"/>
    <w:basedOn w:val="DefaultParagraphFont"/>
    <w:link w:val="Title"/>
    <w:uiPriority w:val="10"/>
    <w:rsid w:val="00C86E2D"/>
    <w:rPr>
      <w:rFonts w:asciiTheme="majorHAnsi" w:eastAsiaTheme="majorEastAsia" w:hAnsiTheme="majorHAnsi" w:cstheme="majorBidi"/>
      <w:color w:val="17365D" w:themeColor="text2" w:themeShade="BF"/>
      <w:spacing w:val="-10"/>
      <w:kern w:val="28"/>
      <w:sz w:val="56"/>
      <w:szCs w:val="56"/>
    </w:rPr>
  </w:style>
  <w:style w:type="paragraph" w:styleId="Subtitle">
    <w:name w:val="Subtitle"/>
    <w:basedOn w:val="Normal"/>
    <w:next w:val="Normal"/>
    <w:link w:val="SubtitleChar"/>
    <w:uiPriority w:val="11"/>
    <w:qFormat/>
    <w:rsid w:val="00C86E2D"/>
    <w:pPr>
      <w:numPr>
        <w:ilvl w:val="1"/>
      </w:numPr>
      <w:spacing w:before="160" w:after="160"/>
    </w:pPr>
    <w:rPr>
      <w:rFonts w:eastAsiaTheme="minorEastAsia"/>
      <w:color w:val="5A5A5A" w:themeColor="text1" w:themeTint="A5"/>
      <w:spacing w:val="15"/>
      <w:sz w:val="28"/>
    </w:rPr>
  </w:style>
  <w:style w:type="character" w:customStyle="1" w:styleId="SubtitleChar">
    <w:name w:val="Subtitle Char"/>
    <w:basedOn w:val="DefaultParagraphFont"/>
    <w:link w:val="Subtitle"/>
    <w:uiPriority w:val="11"/>
    <w:rsid w:val="00C86E2D"/>
    <w:rPr>
      <w:rFonts w:eastAsiaTheme="minorEastAsia"/>
      <w:color w:val="5A5A5A" w:themeColor="text1" w:themeTint="A5"/>
      <w:spacing w:val="15"/>
      <w:sz w:val="28"/>
    </w:rPr>
  </w:style>
  <w:style w:type="character" w:styleId="SubtleEmphasis">
    <w:name w:val="Subtle Emphasis"/>
    <w:basedOn w:val="DefaultParagraphFont"/>
    <w:uiPriority w:val="19"/>
    <w:qFormat/>
    <w:rsid w:val="00C86E2D"/>
    <w:rPr>
      <w:i/>
      <w:iCs/>
      <w:color w:val="404040" w:themeColor="text1" w:themeTint="BF"/>
    </w:rPr>
  </w:style>
  <w:style w:type="character" w:customStyle="1" w:styleId="Heading1Char">
    <w:name w:val="Heading 1 Char"/>
    <w:basedOn w:val="DefaultParagraphFont"/>
    <w:link w:val="Heading1"/>
    <w:uiPriority w:val="9"/>
    <w:rsid w:val="00B15338"/>
    <w:rPr>
      <w:rFonts w:asciiTheme="majorHAnsi" w:eastAsiaTheme="majorEastAsia" w:hAnsiTheme="majorHAnsi" w:cstheme="majorBidi"/>
      <w:color w:val="365F91" w:themeColor="accent1" w:themeShade="BF"/>
      <w:sz w:val="32"/>
      <w:szCs w:val="32"/>
    </w:rPr>
  </w:style>
  <w:style w:type="paragraph" w:customStyle="1" w:styleId="ImportantHeading">
    <w:name w:val="Important Heading"/>
    <w:basedOn w:val="Normal"/>
    <w:link w:val="ImportantHeadingChar"/>
    <w:qFormat/>
    <w:rsid w:val="00F770BB"/>
    <w:pPr>
      <w:pBdr>
        <w:top w:val="single" w:sz="4" w:space="1" w:color="C0504D" w:themeColor="accent2"/>
        <w:left w:val="single" w:sz="4" w:space="4" w:color="C0504D" w:themeColor="accent2"/>
        <w:bottom w:val="single" w:sz="4" w:space="1" w:color="C0504D" w:themeColor="accent2"/>
        <w:right w:val="single" w:sz="4" w:space="4" w:color="C0504D" w:themeColor="accent2"/>
      </w:pBdr>
      <w:shd w:val="clear" w:color="auto" w:fill="C0504D" w:themeFill="accent2"/>
      <w:spacing w:after="0"/>
    </w:pPr>
    <w:rPr>
      <w:b/>
      <w:color w:val="FFFFFF" w:themeColor="background1"/>
    </w:rPr>
  </w:style>
  <w:style w:type="character" w:customStyle="1" w:styleId="ImportantHeadingChar">
    <w:name w:val="Important Heading Char"/>
    <w:basedOn w:val="DefaultParagraphFont"/>
    <w:link w:val="ImportantHeading"/>
    <w:rsid w:val="00F770BB"/>
    <w:rPr>
      <w:b/>
      <w:color w:val="FFFFFF" w:themeColor="background1"/>
      <w:shd w:val="clear" w:color="auto" w:fill="C0504D" w:themeFill="accent2"/>
    </w:rPr>
  </w:style>
  <w:style w:type="paragraph" w:customStyle="1" w:styleId="ImportantFooter">
    <w:name w:val="Important Footer"/>
    <w:basedOn w:val="Normal"/>
    <w:link w:val="ImportantFooterChar"/>
    <w:qFormat/>
    <w:rsid w:val="00F770BB"/>
    <w:pPr>
      <w:pBdr>
        <w:left w:val="single" w:sz="4" w:space="4" w:color="C0504D" w:themeColor="accent2"/>
        <w:bottom w:val="single" w:sz="4" w:space="1" w:color="C0504D" w:themeColor="accent2"/>
        <w:right w:val="single" w:sz="4" w:space="4" w:color="C0504D" w:themeColor="accent2"/>
      </w:pBdr>
      <w:jc w:val="left"/>
    </w:pPr>
    <w:rPr>
      <w:b/>
    </w:rPr>
  </w:style>
  <w:style w:type="character" w:customStyle="1" w:styleId="ImportantFooterChar">
    <w:name w:val="Important Footer Char"/>
    <w:basedOn w:val="DefaultParagraphFont"/>
    <w:link w:val="ImportantFooter"/>
    <w:rsid w:val="00F770BB"/>
    <w:rPr>
      <w:b/>
    </w:rPr>
  </w:style>
  <w:style w:type="character" w:customStyle="1" w:styleId="Heading2Char">
    <w:name w:val="Heading 2 Char"/>
    <w:basedOn w:val="DefaultParagraphFont"/>
    <w:link w:val="Heading2"/>
    <w:uiPriority w:val="9"/>
    <w:rsid w:val="00B15338"/>
    <w:rPr>
      <w:rFonts w:asciiTheme="majorHAnsi" w:eastAsiaTheme="majorEastAsia" w:hAnsiTheme="majorHAnsi" w:cstheme="majorBidi"/>
      <w:color w:val="365F91" w:themeColor="accent1" w:themeShade="BF"/>
      <w:sz w:val="26"/>
      <w:szCs w:val="26"/>
    </w:rPr>
  </w:style>
  <w:style w:type="table" w:customStyle="1" w:styleId="InformationStyle">
    <w:name w:val="Information Style"/>
    <w:basedOn w:val="TableNormal"/>
    <w:uiPriority w:val="99"/>
    <w:rsid w:val="00A82E88"/>
    <w:pPr>
      <w:jc w:val="left"/>
    </w:pPr>
    <w:tblPr>
      <w:tblBorders>
        <w:top w:val="single" w:sz="8" w:space="0" w:color="F79646" w:themeColor="accent6"/>
        <w:bottom w:val="single" w:sz="8" w:space="0" w:color="F79646" w:themeColor="accent6"/>
      </w:tblBorders>
      <w:tblCellMar>
        <w:top w:w="29" w:type="dxa"/>
        <w:left w:w="115" w:type="dxa"/>
        <w:bottom w:w="29" w:type="dxa"/>
        <w:right w:w="115" w:type="dxa"/>
      </w:tblCellMar>
    </w:tblPr>
    <w:tcPr>
      <w:vAlign w:val="center"/>
    </w:tcPr>
    <w:tblStylePr w:type="firstCol">
      <w:pPr>
        <w:jc w:val="center"/>
      </w:pPr>
    </w:tblStylePr>
    <w:tblStylePr w:type="lastCol">
      <w:pPr>
        <w:jc w:val="center"/>
      </w:pPr>
    </w:tblStylePr>
  </w:style>
  <w:style w:type="table" w:styleId="TableGrid">
    <w:name w:val="Table Grid"/>
    <w:basedOn w:val="TableNormal"/>
    <w:uiPriority w:val="59"/>
    <w:rsid w:val="00A82E88"/>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GridTable4-Accent1">
    <w:name w:val="Grid Table 4 Accent 1"/>
    <w:basedOn w:val="TableNormal"/>
    <w:uiPriority w:val="49"/>
    <w:rsid w:val="00A82E88"/>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paragraph" w:styleId="ListParagraph">
    <w:name w:val="List Paragraph"/>
    <w:basedOn w:val="Normal"/>
    <w:uiPriority w:val="34"/>
    <w:qFormat/>
    <w:rsid w:val="008D6AA8"/>
    <w:pPr>
      <w:ind w:left="720"/>
      <w:contextualSpacing/>
    </w:pPr>
  </w:style>
  <w:style w:type="table" w:styleId="ListTable4-Accent1">
    <w:name w:val="List Table 4 Accent 1"/>
    <w:basedOn w:val="TableNormal"/>
    <w:uiPriority w:val="49"/>
    <w:rsid w:val="008D6AA8"/>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character" w:customStyle="1" w:styleId="Heading3Char">
    <w:name w:val="Heading 3 Char"/>
    <w:basedOn w:val="DefaultParagraphFont"/>
    <w:link w:val="Heading3"/>
    <w:uiPriority w:val="9"/>
    <w:rsid w:val="008D6AA8"/>
    <w:rPr>
      <w:rFonts w:asciiTheme="majorHAnsi" w:eastAsiaTheme="majorEastAsia" w:hAnsiTheme="majorHAnsi" w:cstheme="majorBidi"/>
      <w:color w:val="243F60" w:themeColor="accent1" w:themeShade="7F"/>
      <w:sz w:val="24"/>
      <w:szCs w:val="24"/>
    </w:rPr>
  </w:style>
  <w:style w:type="table" w:customStyle="1" w:styleId="InformationStyle1">
    <w:name w:val="Information Style1"/>
    <w:basedOn w:val="TableNormal"/>
    <w:uiPriority w:val="99"/>
    <w:rsid w:val="008D6AA8"/>
    <w:pPr>
      <w:jc w:val="left"/>
    </w:pPr>
    <w:tblPr>
      <w:tblBorders>
        <w:top w:val="single" w:sz="8" w:space="0" w:color="F79646" w:themeColor="accent6"/>
        <w:bottom w:val="single" w:sz="8" w:space="0" w:color="F79646" w:themeColor="accent6"/>
      </w:tblBorders>
      <w:tblCellMar>
        <w:top w:w="29" w:type="dxa"/>
        <w:left w:w="115" w:type="dxa"/>
        <w:bottom w:w="29" w:type="dxa"/>
        <w:right w:w="115" w:type="dxa"/>
      </w:tblCellMar>
    </w:tblPr>
    <w:tcPr>
      <w:vAlign w:val="center"/>
    </w:tcPr>
    <w:tblStylePr w:type="firstCol">
      <w:pPr>
        <w:jc w:val="center"/>
      </w:pPr>
    </w:tblStylePr>
    <w:tblStylePr w:type="lastCol">
      <w:pPr>
        <w:jc w:val="center"/>
      </w:pPr>
    </w:tblStylePr>
  </w:style>
  <w:style w:type="table" w:customStyle="1" w:styleId="InformationStyle2">
    <w:name w:val="Information Style2"/>
    <w:basedOn w:val="TableNormal"/>
    <w:uiPriority w:val="99"/>
    <w:rsid w:val="008D6AA8"/>
    <w:pPr>
      <w:jc w:val="left"/>
    </w:pPr>
    <w:tblPr>
      <w:tblBorders>
        <w:top w:val="single" w:sz="8" w:space="0" w:color="F79646" w:themeColor="accent6"/>
        <w:bottom w:val="single" w:sz="8" w:space="0" w:color="F79646" w:themeColor="accent6"/>
      </w:tblBorders>
      <w:tblCellMar>
        <w:top w:w="29" w:type="dxa"/>
        <w:left w:w="115" w:type="dxa"/>
        <w:bottom w:w="29" w:type="dxa"/>
        <w:right w:w="115" w:type="dxa"/>
      </w:tblCellMar>
    </w:tblPr>
    <w:tcPr>
      <w:vAlign w:val="center"/>
    </w:tcPr>
    <w:tblStylePr w:type="firstCol">
      <w:pPr>
        <w:jc w:val="center"/>
      </w:pPr>
    </w:tblStylePr>
    <w:tblStylePr w:type="lastCol">
      <w:pPr>
        <w:jc w:val="center"/>
      </w:pPr>
    </w:tblStylePr>
  </w:style>
  <w:style w:type="table" w:customStyle="1" w:styleId="InformationStyle3">
    <w:name w:val="Information Style3"/>
    <w:basedOn w:val="TableNormal"/>
    <w:uiPriority w:val="99"/>
    <w:rsid w:val="00C9188F"/>
    <w:pPr>
      <w:jc w:val="left"/>
    </w:pPr>
    <w:tblPr>
      <w:tblBorders>
        <w:top w:val="single" w:sz="8" w:space="0" w:color="F79646" w:themeColor="accent6"/>
        <w:bottom w:val="single" w:sz="8" w:space="0" w:color="F79646" w:themeColor="accent6"/>
      </w:tblBorders>
      <w:tblCellMar>
        <w:top w:w="29" w:type="dxa"/>
        <w:left w:w="115" w:type="dxa"/>
        <w:bottom w:w="29" w:type="dxa"/>
        <w:right w:w="115" w:type="dxa"/>
      </w:tblCellMar>
    </w:tblPr>
    <w:tcPr>
      <w:vAlign w:val="center"/>
    </w:tcPr>
    <w:tblStylePr w:type="firstCol">
      <w:pPr>
        <w:jc w:val="center"/>
      </w:pPr>
    </w:tblStylePr>
    <w:tblStylePr w:type="lastCol">
      <w:pPr>
        <w:jc w:val="center"/>
      </w:pPr>
    </w:tblStylePr>
  </w:style>
  <w:style w:type="table" w:customStyle="1" w:styleId="InformationStyle4">
    <w:name w:val="Information Style4"/>
    <w:basedOn w:val="TableNormal"/>
    <w:uiPriority w:val="99"/>
    <w:rsid w:val="00C9188F"/>
    <w:pPr>
      <w:jc w:val="left"/>
    </w:pPr>
    <w:tblPr>
      <w:tblBorders>
        <w:top w:val="single" w:sz="8" w:space="0" w:color="F79646" w:themeColor="accent6"/>
        <w:bottom w:val="single" w:sz="8" w:space="0" w:color="F79646" w:themeColor="accent6"/>
      </w:tblBorders>
      <w:tblCellMar>
        <w:top w:w="29" w:type="dxa"/>
        <w:left w:w="115" w:type="dxa"/>
        <w:bottom w:w="29" w:type="dxa"/>
        <w:right w:w="115" w:type="dxa"/>
      </w:tblCellMar>
    </w:tblPr>
    <w:tcPr>
      <w:vAlign w:val="center"/>
    </w:tcPr>
    <w:tblStylePr w:type="firstCol">
      <w:pPr>
        <w:jc w:val="center"/>
      </w:pPr>
    </w:tblStylePr>
    <w:tblStylePr w:type="lastCol">
      <w:pPr>
        <w:jc w:val="center"/>
      </w:pPr>
    </w:tblStylePr>
  </w:style>
  <w:style w:type="table" w:customStyle="1" w:styleId="InformationStyle5">
    <w:name w:val="Information Style5"/>
    <w:basedOn w:val="TableNormal"/>
    <w:uiPriority w:val="99"/>
    <w:rsid w:val="00F25209"/>
    <w:pPr>
      <w:jc w:val="left"/>
    </w:pPr>
    <w:tblPr>
      <w:tblBorders>
        <w:top w:val="single" w:sz="8" w:space="0" w:color="F79646" w:themeColor="accent6"/>
        <w:bottom w:val="single" w:sz="8" w:space="0" w:color="F79646" w:themeColor="accent6"/>
      </w:tblBorders>
      <w:tblCellMar>
        <w:top w:w="29" w:type="dxa"/>
        <w:left w:w="115" w:type="dxa"/>
        <w:bottom w:w="29" w:type="dxa"/>
        <w:right w:w="115" w:type="dxa"/>
      </w:tblCellMar>
    </w:tblPr>
    <w:tcPr>
      <w:vAlign w:val="center"/>
    </w:tcPr>
    <w:tblStylePr w:type="firstCol">
      <w:pPr>
        <w:jc w:val="center"/>
      </w:pPr>
    </w:tblStylePr>
    <w:tblStylePr w:type="lastCol">
      <w:pPr>
        <w:jc w:val="center"/>
      </w:pPr>
    </w:tblStylePr>
  </w:style>
  <w:style w:type="table" w:customStyle="1" w:styleId="WarningStyle">
    <w:name w:val="Warning Style"/>
    <w:basedOn w:val="TableNormal"/>
    <w:uiPriority w:val="99"/>
    <w:rsid w:val="00F25209"/>
    <w:tblPr>
      <w:tblBorders>
        <w:top w:val="single" w:sz="8" w:space="0" w:color="C0504D" w:themeColor="accent2"/>
        <w:bottom w:val="single" w:sz="8" w:space="0" w:color="C0504D" w:themeColor="accent2"/>
      </w:tblBorders>
      <w:tblCellMar>
        <w:top w:w="29" w:type="dxa"/>
        <w:left w:w="115" w:type="dxa"/>
        <w:bottom w:w="29" w:type="dxa"/>
        <w:right w:w="115" w:type="dxa"/>
      </w:tblCellMar>
    </w:tblPr>
    <w:tcPr>
      <w:vAlign w:val="center"/>
    </w:tcPr>
  </w:style>
  <w:style w:type="table" w:styleId="MediumShading1-Accent1">
    <w:name w:val="Medium Shading 1 Accent 1"/>
    <w:basedOn w:val="TableNormal"/>
    <w:uiPriority w:val="63"/>
    <w:rsid w:val="00DF37BE"/>
    <w:pPr>
      <w:jc w:val="left"/>
    </w:pPr>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vAlign w:val="center"/>
    </w:tc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paragraph" w:styleId="Header">
    <w:name w:val="header"/>
    <w:basedOn w:val="Normal"/>
    <w:link w:val="HeaderChar"/>
    <w:uiPriority w:val="99"/>
    <w:unhideWhenUsed/>
    <w:rsid w:val="000F5522"/>
    <w:pPr>
      <w:tabs>
        <w:tab w:val="center" w:pos="4680"/>
        <w:tab w:val="right" w:pos="9360"/>
      </w:tabs>
      <w:spacing w:after="0"/>
    </w:pPr>
  </w:style>
  <w:style w:type="character" w:customStyle="1" w:styleId="HeaderChar">
    <w:name w:val="Header Char"/>
    <w:basedOn w:val="DefaultParagraphFont"/>
    <w:link w:val="Header"/>
    <w:uiPriority w:val="99"/>
    <w:rsid w:val="000F5522"/>
  </w:style>
  <w:style w:type="paragraph" w:styleId="Footer">
    <w:name w:val="footer"/>
    <w:basedOn w:val="Normal"/>
    <w:link w:val="FooterChar"/>
    <w:uiPriority w:val="99"/>
    <w:unhideWhenUsed/>
    <w:rsid w:val="000F5522"/>
    <w:pPr>
      <w:tabs>
        <w:tab w:val="center" w:pos="4680"/>
        <w:tab w:val="right" w:pos="9360"/>
      </w:tabs>
      <w:spacing w:after="0"/>
    </w:pPr>
  </w:style>
  <w:style w:type="character" w:customStyle="1" w:styleId="FooterChar">
    <w:name w:val="Footer Char"/>
    <w:basedOn w:val="DefaultParagraphFont"/>
    <w:link w:val="Footer"/>
    <w:uiPriority w:val="99"/>
    <w:rsid w:val="000F5522"/>
  </w:style>
  <w:style w:type="paragraph" w:styleId="TOCHeading">
    <w:name w:val="TOC Heading"/>
    <w:basedOn w:val="Heading1"/>
    <w:next w:val="Normal"/>
    <w:uiPriority w:val="39"/>
    <w:unhideWhenUsed/>
    <w:qFormat/>
    <w:rsid w:val="00886B15"/>
    <w:pPr>
      <w:spacing w:line="259" w:lineRule="auto"/>
      <w:jc w:val="left"/>
      <w:outlineLvl w:val="9"/>
    </w:pPr>
  </w:style>
  <w:style w:type="paragraph" w:styleId="TOC1">
    <w:name w:val="toc 1"/>
    <w:basedOn w:val="Normal"/>
    <w:next w:val="Normal"/>
    <w:autoRedefine/>
    <w:uiPriority w:val="39"/>
    <w:unhideWhenUsed/>
    <w:rsid w:val="00B15338"/>
    <w:pPr>
      <w:tabs>
        <w:tab w:val="right" w:leader="dot" w:pos="9350"/>
      </w:tabs>
      <w:spacing w:after="100"/>
    </w:pPr>
  </w:style>
  <w:style w:type="paragraph" w:styleId="TOC2">
    <w:name w:val="toc 2"/>
    <w:basedOn w:val="Normal"/>
    <w:next w:val="Normal"/>
    <w:autoRedefine/>
    <w:uiPriority w:val="39"/>
    <w:unhideWhenUsed/>
    <w:rsid w:val="00886B15"/>
    <w:pPr>
      <w:spacing w:after="100"/>
      <w:ind w:left="220"/>
    </w:pPr>
  </w:style>
  <w:style w:type="paragraph" w:styleId="TOC3">
    <w:name w:val="toc 3"/>
    <w:basedOn w:val="Normal"/>
    <w:next w:val="Normal"/>
    <w:autoRedefine/>
    <w:uiPriority w:val="39"/>
    <w:unhideWhenUsed/>
    <w:rsid w:val="00886B15"/>
    <w:pPr>
      <w:spacing w:after="100"/>
      <w:ind w:left="440"/>
    </w:pPr>
  </w:style>
  <w:style w:type="character" w:styleId="Hyperlink">
    <w:name w:val="Hyperlink"/>
    <w:basedOn w:val="DefaultParagraphFont"/>
    <w:uiPriority w:val="99"/>
    <w:unhideWhenUsed/>
    <w:rsid w:val="00886B15"/>
    <w:rPr>
      <w:color w:val="0000FF" w:themeColor="hyperlink"/>
      <w:u w:val="single"/>
    </w:rPr>
  </w:style>
  <w:style w:type="paragraph" w:styleId="BalloonText">
    <w:name w:val="Balloon Text"/>
    <w:basedOn w:val="Normal"/>
    <w:link w:val="BalloonTextChar"/>
    <w:uiPriority w:val="99"/>
    <w:semiHidden/>
    <w:unhideWhenUsed/>
    <w:rsid w:val="00C53181"/>
    <w:pPr>
      <w:spacing w:after="0"/>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C53181"/>
    <w:rPr>
      <w:rFonts w:ascii="Segoe UI" w:hAnsi="Segoe UI" w:cs="Segoe UI"/>
      <w:sz w:val="18"/>
      <w:szCs w:val="18"/>
    </w:rPr>
  </w:style>
  <w:style w:type="paragraph" w:styleId="FootnoteText">
    <w:name w:val="footnote text"/>
    <w:basedOn w:val="Normal"/>
    <w:link w:val="FootnoteTextChar"/>
    <w:uiPriority w:val="99"/>
    <w:semiHidden/>
    <w:unhideWhenUsed/>
    <w:rsid w:val="00BF3BD2"/>
    <w:pPr>
      <w:spacing w:after="0"/>
    </w:pPr>
    <w:rPr>
      <w:sz w:val="20"/>
      <w:szCs w:val="20"/>
    </w:rPr>
  </w:style>
  <w:style w:type="character" w:customStyle="1" w:styleId="FootnoteTextChar">
    <w:name w:val="Footnote Text Char"/>
    <w:basedOn w:val="DefaultParagraphFont"/>
    <w:link w:val="FootnoteText"/>
    <w:uiPriority w:val="99"/>
    <w:semiHidden/>
    <w:rsid w:val="00BF3BD2"/>
    <w:rPr>
      <w:sz w:val="20"/>
      <w:szCs w:val="20"/>
    </w:rPr>
  </w:style>
  <w:style w:type="character" w:styleId="FootnoteReference">
    <w:name w:val="footnote reference"/>
    <w:basedOn w:val="DefaultParagraphFont"/>
    <w:uiPriority w:val="99"/>
    <w:semiHidden/>
    <w:unhideWhenUsed/>
    <w:rsid w:val="00BF3BD2"/>
    <w:rPr>
      <w:vertAlign w:val="superscript"/>
    </w:rPr>
  </w:style>
  <w:style w:type="character" w:styleId="FollowedHyperlink">
    <w:name w:val="FollowedHyperlink"/>
    <w:basedOn w:val="DefaultParagraphFont"/>
    <w:uiPriority w:val="99"/>
    <w:semiHidden/>
    <w:unhideWhenUsed/>
    <w:rsid w:val="00B836D7"/>
    <w:rPr>
      <w:color w:val="800080" w:themeColor="followedHyperlink"/>
      <w:u w:val="single"/>
    </w:rPr>
  </w:style>
  <w:style w:type="character" w:styleId="CommentReference">
    <w:name w:val="annotation reference"/>
    <w:basedOn w:val="DefaultParagraphFont"/>
    <w:uiPriority w:val="99"/>
    <w:semiHidden/>
    <w:unhideWhenUsed/>
    <w:rsid w:val="00620EB6"/>
    <w:rPr>
      <w:sz w:val="16"/>
      <w:szCs w:val="16"/>
    </w:rPr>
  </w:style>
  <w:style w:type="paragraph" w:styleId="CommentText">
    <w:name w:val="annotation text"/>
    <w:basedOn w:val="Normal"/>
    <w:link w:val="CommentTextChar"/>
    <w:uiPriority w:val="99"/>
    <w:semiHidden/>
    <w:unhideWhenUsed/>
    <w:rsid w:val="00620EB6"/>
    <w:rPr>
      <w:sz w:val="20"/>
      <w:szCs w:val="20"/>
    </w:rPr>
  </w:style>
  <w:style w:type="character" w:customStyle="1" w:styleId="CommentTextChar">
    <w:name w:val="Comment Text Char"/>
    <w:basedOn w:val="DefaultParagraphFont"/>
    <w:link w:val="CommentText"/>
    <w:uiPriority w:val="99"/>
    <w:semiHidden/>
    <w:rsid w:val="00620EB6"/>
    <w:rPr>
      <w:sz w:val="20"/>
      <w:szCs w:val="20"/>
    </w:rPr>
  </w:style>
  <w:style w:type="paragraph" w:styleId="CommentSubject">
    <w:name w:val="annotation subject"/>
    <w:basedOn w:val="CommentText"/>
    <w:next w:val="CommentText"/>
    <w:link w:val="CommentSubjectChar"/>
    <w:uiPriority w:val="99"/>
    <w:semiHidden/>
    <w:unhideWhenUsed/>
    <w:rsid w:val="00620EB6"/>
    <w:rPr>
      <w:b/>
      <w:bCs/>
    </w:rPr>
  </w:style>
  <w:style w:type="character" w:customStyle="1" w:styleId="CommentSubjectChar">
    <w:name w:val="Comment Subject Char"/>
    <w:basedOn w:val="CommentTextChar"/>
    <w:link w:val="CommentSubject"/>
    <w:uiPriority w:val="99"/>
    <w:semiHidden/>
    <w:rsid w:val="00620EB6"/>
    <w:rPr>
      <w:b/>
      <w:bCs/>
      <w:sz w:val="20"/>
      <w:szCs w:val="20"/>
    </w:rPr>
  </w:style>
  <w:style w:type="paragraph" w:styleId="EndnoteText">
    <w:name w:val="endnote text"/>
    <w:basedOn w:val="Normal"/>
    <w:link w:val="EndnoteTextChar"/>
    <w:uiPriority w:val="99"/>
    <w:semiHidden/>
    <w:unhideWhenUsed/>
    <w:rsid w:val="00B754CF"/>
    <w:pPr>
      <w:spacing w:after="0"/>
    </w:pPr>
    <w:rPr>
      <w:sz w:val="20"/>
      <w:szCs w:val="20"/>
    </w:rPr>
  </w:style>
  <w:style w:type="character" w:customStyle="1" w:styleId="EndnoteTextChar">
    <w:name w:val="Endnote Text Char"/>
    <w:basedOn w:val="DefaultParagraphFont"/>
    <w:link w:val="EndnoteText"/>
    <w:uiPriority w:val="99"/>
    <w:semiHidden/>
    <w:rsid w:val="00B754CF"/>
    <w:rPr>
      <w:sz w:val="20"/>
      <w:szCs w:val="20"/>
    </w:rPr>
  </w:style>
  <w:style w:type="character" w:styleId="EndnoteReference">
    <w:name w:val="endnote reference"/>
    <w:basedOn w:val="DefaultParagraphFont"/>
    <w:uiPriority w:val="99"/>
    <w:semiHidden/>
    <w:unhideWhenUsed/>
    <w:rsid w:val="00B754CF"/>
    <w:rPr>
      <w:vertAlign w:val="superscript"/>
    </w:rPr>
  </w:style>
  <w:style w:type="paragraph" w:styleId="NoSpacing">
    <w:name w:val="No Spacing"/>
    <w:uiPriority w:val="1"/>
    <w:qFormat/>
    <w:rsid w:val="00B55E01"/>
    <w:pPr>
      <w:jc w:val="both"/>
    </w:pPr>
  </w:style>
  <w:style w:type="character" w:styleId="UnresolvedMention">
    <w:name w:val="Unresolved Mention"/>
    <w:basedOn w:val="DefaultParagraphFont"/>
    <w:uiPriority w:val="99"/>
    <w:semiHidden/>
    <w:unhideWhenUsed/>
    <w:rsid w:val="00653BA3"/>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23550037">
      <w:bodyDiv w:val="1"/>
      <w:marLeft w:val="0"/>
      <w:marRight w:val="0"/>
      <w:marTop w:val="0"/>
      <w:marBottom w:val="0"/>
      <w:divBdr>
        <w:top w:val="none" w:sz="0" w:space="0" w:color="auto"/>
        <w:left w:val="none" w:sz="0" w:space="0" w:color="auto"/>
        <w:bottom w:val="none" w:sz="0" w:space="0" w:color="auto"/>
        <w:right w:val="none" w:sz="0" w:space="0" w:color="auto"/>
      </w:divBdr>
    </w:div>
    <w:div w:id="558367740">
      <w:bodyDiv w:val="1"/>
      <w:marLeft w:val="0"/>
      <w:marRight w:val="0"/>
      <w:marTop w:val="0"/>
      <w:marBottom w:val="0"/>
      <w:divBdr>
        <w:top w:val="none" w:sz="0" w:space="0" w:color="auto"/>
        <w:left w:val="none" w:sz="0" w:space="0" w:color="auto"/>
        <w:bottom w:val="none" w:sz="0" w:space="0" w:color="auto"/>
        <w:right w:val="none" w:sz="0" w:space="0" w:color="auto"/>
      </w:divBdr>
    </w:div>
    <w:div w:id="117191556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image" Target="media/image1.jpeg"/><Relationship Id="rId13" Type="http://schemas.openxmlformats.org/officeDocument/2006/relationships/footer" Target="footer3.xml"/><Relationship Id="rId18" Type="http://schemas.openxmlformats.org/officeDocument/2006/relationships/customXml" Target="../customXml/item4.xml"/><Relationship Id="rId3" Type="http://schemas.openxmlformats.org/officeDocument/2006/relationships/styles" Target="styles.xml"/><Relationship Id="rId7" Type="http://schemas.openxmlformats.org/officeDocument/2006/relationships/endnotes" Target="endnotes.xml"/><Relationship Id="rId12" Type="http://schemas.openxmlformats.org/officeDocument/2006/relationships/hyperlink" Target="mailto:RaeAnn.Ray@ode.state.or.us" TargetMode="External"/><Relationship Id="rId17" Type="http://schemas.openxmlformats.org/officeDocument/2006/relationships/customXml" Target="../customXml/item3.xml"/><Relationship Id="rId2" Type="http://schemas.openxmlformats.org/officeDocument/2006/relationships/numbering" Target="numbering.xml"/><Relationship Id="rId16"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footer" Target="footer2.xml"/><Relationship Id="rId5" Type="http://schemas.openxmlformats.org/officeDocument/2006/relationships/webSettings" Target="webSettings.xml"/><Relationship Id="rId15" Type="http://schemas.openxmlformats.org/officeDocument/2006/relationships/theme" Target="theme/theme1.xml"/><Relationship Id="rId10" Type="http://schemas.openxmlformats.org/officeDocument/2006/relationships/footer" Target="footer1.xml"/><Relationship Id="rId4" Type="http://schemas.openxmlformats.org/officeDocument/2006/relationships/settings" Target="settings.xml"/><Relationship Id="rId9" Type="http://schemas.openxmlformats.org/officeDocument/2006/relationships/image" Target="media/image2.png"/><Relationship Id="rId14" Type="http://schemas.openxmlformats.org/officeDocument/2006/relationships/fontTable" Target="fontTable.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Document" ma:contentTypeID="0x010100C20683BD4F89F046B619B6B6CF6C8C39" ma:contentTypeVersion="2" ma:contentTypeDescription="Create a new document." ma:contentTypeScope="" ma:versionID="86023e69acd33933bf35f73182886ef4">
  <xsd:schema xmlns:xsd="http://www.w3.org/2001/XMLSchema" xmlns:xs="http://www.w3.org/2001/XMLSchema" xmlns:p="http://schemas.microsoft.com/office/2006/metadata/properties" targetNamespace="http://schemas.microsoft.com/office/2006/metadata/properties" ma:root="true" ma:fieldsID="4e6b3f111a8d1c7c6bdf527247549941">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4"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4D8649C-AB11-48B9-B176-CE85539E1349}">
  <ds:schemaRefs>
    <ds:schemaRef ds:uri="http://schemas.openxmlformats.org/officeDocument/2006/bibliography"/>
  </ds:schemaRefs>
</ds:datastoreItem>
</file>

<file path=customXml/itemProps2.xml><?xml version="1.0" encoding="utf-8"?>
<ds:datastoreItem xmlns:ds="http://schemas.openxmlformats.org/officeDocument/2006/customXml" ds:itemID="{8C6F0E5C-CA0C-4C6E-8FC8-052CF8960CA7}"/>
</file>

<file path=customXml/itemProps3.xml><?xml version="1.0" encoding="utf-8"?>
<ds:datastoreItem xmlns:ds="http://schemas.openxmlformats.org/officeDocument/2006/customXml" ds:itemID="{23952E98-5777-480B-BAAC-6DAEEFB00F85}"/>
</file>

<file path=customXml/itemProps4.xml><?xml version="1.0" encoding="utf-8"?>
<ds:datastoreItem xmlns:ds="http://schemas.openxmlformats.org/officeDocument/2006/customXml" ds:itemID="{73B5B6E8-ED2A-4D3A-829D-6117FC8F6DD4}"/>
</file>

<file path=docMetadata/LabelInfo.xml><?xml version="1.0" encoding="utf-8"?>
<clbl:labelList xmlns:clbl="http://schemas.microsoft.com/office/2020/mipLabelMetadata">
  <clbl:label id="{61f40bdc-19d8-4b8e-be88-e9eb9bcca8b8}" enabled="1" method="Privileged" siteId="{b4f51418-b269-49a2-935a-fa54bf584fc8}" contentBits="0" removed="0"/>
</clbl:labelList>
</file>

<file path=docProps/app.xml><?xml version="1.0" encoding="utf-8"?>
<Properties xmlns="http://schemas.openxmlformats.org/officeDocument/2006/extended-properties" xmlns:vt="http://schemas.openxmlformats.org/officeDocument/2006/docPropsVTypes">
  <Template>Normal.dotm</Template>
  <TotalTime>6160</TotalTime>
  <Pages>18</Pages>
  <Words>2925</Words>
  <Characters>16676</Characters>
  <Application>Microsoft Office Word</Application>
  <DocSecurity>0</DocSecurity>
  <Lines>138</Lines>
  <Paragraphs>39</Paragraphs>
  <ScaleCrop>false</ScaleCrop>
  <HeadingPairs>
    <vt:vector size="2" baseType="variant">
      <vt:variant>
        <vt:lpstr>Title</vt:lpstr>
      </vt:variant>
      <vt:variant>
        <vt:i4>1</vt:i4>
      </vt:variant>
    </vt:vector>
  </HeadingPairs>
  <TitlesOfParts>
    <vt:vector size="1" baseType="lpstr">
      <vt:lpstr>SECC Process and Content Supplement</vt:lpstr>
    </vt:vector>
  </TitlesOfParts>
  <Company>Oregon Department of Education</Company>
  <LinksUpToDate>false</LinksUpToDate>
  <CharactersWithSpaces>19562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SECC Process and Content Supplement</dc:title>
  <dc:subject/>
  <dc:creator>Special Education Data Team</dc:creator>
  <cp:keywords>Process and Content; Manual; June Exit; Child Count; Child Find; Data; Data Collection; IDEA; Supplement;</cp:keywords>
  <dc:description/>
  <cp:lastModifiedBy>GARTON Cynthia * ODE</cp:lastModifiedBy>
  <cp:revision>140</cp:revision>
  <cp:lastPrinted>2025-12-16T17:39:00Z</cp:lastPrinted>
  <dcterms:created xsi:type="dcterms:W3CDTF">2018-09-04T18:24:00Z</dcterms:created>
  <dcterms:modified xsi:type="dcterms:W3CDTF">2025-12-16T17:45:00Z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61f40bdc-19d8-4b8e-be88-e9eb9bcca8b8_Enabled">
    <vt:lpwstr>true</vt:lpwstr>
  </property>
  <property fmtid="{D5CDD505-2E9C-101B-9397-08002B2CF9AE}" pid="3" name="MSIP_Label_61f40bdc-19d8-4b8e-be88-e9eb9bcca8b8_SetDate">
    <vt:lpwstr>2024-04-09T20:54:36Z</vt:lpwstr>
  </property>
  <property fmtid="{D5CDD505-2E9C-101B-9397-08002B2CF9AE}" pid="4" name="MSIP_Label_61f40bdc-19d8-4b8e-be88-e9eb9bcca8b8_Method">
    <vt:lpwstr>Privileged</vt:lpwstr>
  </property>
  <property fmtid="{D5CDD505-2E9C-101B-9397-08002B2CF9AE}" pid="5" name="MSIP_Label_61f40bdc-19d8-4b8e-be88-e9eb9bcca8b8_Name">
    <vt:lpwstr>Level 1 - Published (Items)</vt:lpwstr>
  </property>
  <property fmtid="{D5CDD505-2E9C-101B-9397-08002B2CF9AE}" pid="6" name="MSIP_Label_61f40bdc-19d8-4b8e-be88-e9eb9bcca8b8_SiteId">
    <vt:lpwstr>b4f51418-b269-49a2-935a-fa54bf584fc8</vt:lpwstr>
  </property>
  <property fmtid="{D5CDD505-2E9C-101B-9397-08002B2CF9AE}" pid="7" name="MSIP_Label_61f40bdc-19d8-4b8e-be88-e9eb9bcca8b8_ActionId">
    <vt:lpwstr>f9b7d6e2-672f-4ab5-b7de-d411be044a81</vt:lpwstr>
  </property>
  <property fmtid="{D5CDD505-2E9C-101B-9397-08002B2CF9AE}" pid="8" name="MSIP_Label_61f40bdc-19d8-4b8e-be88-e9eb9bcca8b8_ContentBits">
    <vt:lpwstr>0</vt:lpwstr>
  </property>
  <property fmtid="{D5CDD505-2E9C-101B-9397-08002B2CF9AE}" pid="9" name="ContentTypeId">
    <vt:lpwstr>0x010100C20683BD4F89F046B619B6B6CF6C8C39</vt:lpwstr>
  </property>
</Properties>
</file>