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2"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Lst>
  <p:sldSz cx="9144000" cy="5143500" type="screen16x9"/>
  <p:notesSz cx="6858000" cy="9144000"/>
  <p:embeddedFontLst>
    <p:embeddedFont>
      <p:font typeface="Nunito"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hP9KKf5XG/D8hmtmxzKf16IEVbG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1" autoAdjust="0"/>
    <p:restoredTop sz="94660"/>
  </p:normalViewPr>
  <p:slideViewPr>
    <p:cSldViewPr snapToGrid="0">
      <p:cViewPr varScale="1">
        <p:scale>
          <a:sx n="102" d="100"/>
          <a:sy n="102" d="100"/>
        </p:scale>
        <p:origin x="108" y="4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Even in those Clusters that DO have a Board Recognized CTSO available, as mentioned earlier, for one reason or another a teacher of record may not–or can not–offer a home for that CTSO. So a decision needs to be made to develop a local student leadership opportunity.</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Again, let’s turn to our thought partners and answer one of the two questions posed: 1) what are some reasons to not offer a CTSO, or 2) what are some benefits of offering a Locally Developed Student Leadership component instead?</a:t>
            </a:r>
            <a:endParaRPr/>
          </a:p>
          <a:p>
            <a:pPr marL="0" lvl="0" indent="0" algn="l" rtl="0">
              <a:lnSpc>
                <a:spcPct val="100000"/>
              </a:lnSpc>
              <a:spcBef>
                <a:spcPts val="0"/>
              </a:spcBef>
              <a:spcAft>
                <a:spcPts val="0"/>
              </a:spcAft>
              <a:buSzPts val="1100"/>
              <a:buNone/>
            </a:pPr>
            <a:r>
              <a:rPr lang="en"/>
              <a:t>[Report out]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Bottom line:  if you want to offer a Locally Developed Student Leadership opportunity for your students, you must meet the same three expectations we have for chapters of any of the eight Board Recognized CTSOs:  1) the opportunity needs to be tied to the curriculum (which is based on the skill set for the CTE POS), 2) the students must have opportunities to connect with the community and industry practitioners, and 3) students need instruction and practice in belonging as members, administrators and leaders in an organization.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When we say ‘tied to curriculum,” we mean that student experiences are a source of curriculum delivery and assessment of the acquisition of knowledge and skills. Students need to learn by doing, then have multiple opportunities to demonstrate those knowledge and skills.  This can be done, for example, through school-based enterprises or other Work Based Learning experiences.  These experiences may even lead to acquisition by the student of Industry Recognized Credentials.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There are many ways a teacher/advisor can turn student leadership opportunities into student interaction with local business and industry partners, including through students engaging with speakers, mentors, internships, service learning or other community projects.  And those projects should be done in partnership with the community, with community partners helping students identify community need, find community contacts, prepare and disseminate communications, and ultimately judge or otherwise evaluate those projects.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But one of the major lessons missing from many students’ secondary experience involves being a member of an organization, or making decisions about how an organization functions, or leading and guiding that organization, or leading and guiding projects that are part of that organization’s Plan of Work.  CTSOs and locally developed student leadership opportunities fill that need for students.  Student leadership often provides the only exposure students have to structured experiences, like how to design and follow an agenda, how to use rules of order to run meetings </a:t>
            </a:r>
            <a:r>
              <a:rPr lang="en">
                <a:solidFill>
                  <a:schemeClr val="dk1"/>
                </a:solidFill>
              </a:rPr>
              <a:t>(for example, Parliamentary Procedure)</a:t>
            </a:r>
            <a:r>
              <a:rPr lang="en"/>
              <a:t>, and how to practice basic fiduciary functions.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It should be noted here that SB 3, which includes a new ½ credit graduation requirement for students graduating in 2027 and beyond, requires that ALL students be given some basic education about their personal finances. The expectations of student leadership experiences is a perfect place to teach some of those basic financial concepts, including financial rules and laws regarding organizational finances, how supply and demand works, elementary principles of cash flow, how basic microeconomics work, and how to make ethical decisions regarding finances.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So… coming full-circle to the CTE Information System and your CTE POS application–or your CTE POS Update–student leadership is one of the principle pieces of a CTE POS.  Selecting a CTSO is one way to identify how you intend to go about meeting that student leadership expectation.  But whether you select one of the Board Recognized CTSOs, or Locally Developed Student Leadership, you have the opportunity to take your students to the next level by providing a student leadership experience that meets all the criteria listed in the one-pager found on our website. But choosing Locally Developed Student Leadership requires you share with us your plans to meet that criteria… and you would do that in the Student Support Services Comment Box.</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But let’s look at some of the responses we have had to date.  If you were an Education Program Specialist at ODE, would you approve this comment on how this CTE POS intends to meet the student leadership expectations outlined on the one-pager? Hint:  Does it list how it will meet the three major elements of student leadership?</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How about this one?  It’s better… but does it clearly illustrate how the three major expectations will be met?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When a school applies for approval of a CTE POS–or renews a previously approved CTE POS–they submit that application through the CTE Information System database.  That application interface collects all the information ODE needs in order to approve the CTE POS, including school, district and region information, Career Area, Career Cluster, Focus Area, CIP codes, Work Based Learning and Industry Recognized Credential information, teacher licensure information, and Student Leadership information.  The student Leadership information is initially given through a pull down menu that lists all the State Board recognized CTSOs (i.e., DECA, FBLA, FCCLA, FFA, FNRL, HOSA, SkillsUSA, and TSA).</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How about this one?  It talks about leadership roles… and a mention of some community involvement.  But for ALL students?  There will be lots of teacher assisting, but how extensive will that community engagement be?  How about organizational opportunities for all students to be members, administrators, or leaders?  (This response might get approved… for now.  But there might be a response from the ODE Specialist regarding the weak community involvement and missing organization piece.)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To make sure your Application or your Update sails through the approval process, make sure you talk about how your CTE POS will provide students all three parts of student leadership expectations: 1) tied to curriculum, 2) connected to community, and 3) opportunities to participate in organizational process.  This entry may not be very detailed, but the meat of what the teacher is providing is very clear here.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These are resources that will help you flesh out your plans for using student leadership in your CTE POS, whether you select one of the Board Recognized CTSOs, or you design something geared for yours and your students’ local needs.  These links are current as of today, and the last link will take you to a version of this slide deck, including the talking points.  Thank you for listening, and feel free to email me with any comments or questions you might have.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Last year, when we started to focus on input regarding student leadership information in these applications, we got some push back that some CTE POSs were… for one reason or another… not going to participate with any of the recognized CTSOs for their student leadership experiences, and couldn’t therefore select anything from the Student Leadership Opportunity menu.  So we added an additional item to that pull-down menu: Locally Developed Student Leadership opportunities. That selection was to be accompanied by an explanation in the Student Support Services Comment Box (further down the application) of how the CTE POS was going to provide students those student leadership experiences.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0d4c8bc40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0d4c8bc40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Many times, however, what is included in the Student Support Services Comment Box relative to Locally Developed Student Leadership doesn’t really address all three of the general elements that make student leadership a significant piece of a CTE Program of Study.  In this example, it’s just not enough to know that there is a competition linked to the program.  That addresses the first element of content, instruction, and evaluation.  But it does not address how the students will interact with the community, or how the students will have opportunities to participate in an organization as members, administrators, and especially, as leaders.  So what should be included in the SSS Comment Box?</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Well, first, we should review why student leadership should be part of a CTE Program of Study. To address this, let’s pair up with a table partner and discuss why you think student leadership is considered to be a significant part of a CTE POS.  Let’s take 5 minutes, then come back to the main conversation.</a:t>
            </a:r>
            <a:endParaRPr dirty="0"/>
          </a:p>
          <a:p>
            <a:pPr marL="0" lvl="0" indent="0" algn="l" rtl="0">
              <a:lnSpc>
                <a:spcPct val="100000"/>
              </a:lnSpc>
              <a:spcBef>
                <a:spcPts val="0"/>
              </a:spcBef>
              <a:spcAft>
                <a:spcPts val="0"/>
              </a:spcAft>
              <a:buSzPts val="1100"/>
              <a:buNone/>
            </a:pPr>
            <a:r>
              <a:rPr lang="en" dirty="0"/>
              <a:t>[Report out of discussions.]</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Sometimes, what people think of when discussing or thinking about “student leadership” isn’t what we want people to understand about student leadership.  We try hard to make people aware that we are not talking about “clubs” or social circles operating within the background of the school environment.  We also don’t want people to only see student leadership as that once- or twice-a-year competition that five or six students go to, the results of which may or may not show up in the daily announcements the following week.  The definition you see shows us that student leadership is an integral part of the CTE POS system that provides 1) Instruction, career development, and assessment based on the applicable CTE Skill Set from the Oregon Skill Sets, 2) intentional and guided interactions for all students in the program where they interact at some level with adults from the community they live in, and 3) instruction and opportunities to participate in the operation of an organization, including opportunities to function as a member, as an administrator of that organization’s functions, and as a leader.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CTE itself is about preparing students for their ‘next step’, whether that is in education as a learner, going directly into the workforce as a producer, or any of the other life roles as identified by the Oregon State Board of Education as the purpose of Public Education.  But the benefits specifically for each CTE student is the opportunity to learn in an applied context where what the student is learning makes sense, is relevant, and will be retained for much longer than content learned in rote learning exercises. It helps students bridge the academic content of school to their life in the real world.  Student leadership, although not a “club,” does give students a sense of belonging and teaches them to network within the context of their career pathway.  And student leadership provides opportunities for students to engage in meaningful interactions with professionals and practitioners in their career pathway.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A38CAAD7-BA09-878A-D0A7-BDB3D02A1999}"/>
            </a:ext>
          </a:extLst>
        </p:cNvPr>
        <p:cNvGrpSpPr/>
        <p:nvPr/>
      </p:nvGrpSpPr>
      <p:grpSpPr>
        <a:xfrm>
          <a:off x="0" y="0"/>
          <a:ext cx="0" cy="0"/>
          <a:chOff x="0" y="0"/>
          <a:chExt cx="0" cy="0"/>
        </a:xfrm>
      </p:grpSpPr>
      <p:sp>
        <p:nvSpPr>
          <p:cNvPr id="187" name="Google Shape;187;p8:notes">
            <a:extLst>
              <a:ext uri="{FF2B5EF4-FFF2-40B4-BE49-F238E27FC236}">
                <a16:creationId xmlns:a16="http://schemas.microsoft.com/office/drawing/2014/main" id="{A4B35109-E259-1F18-E638-C2D0F5C086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8:notes">
            <a:extLst>
              <a:ext uri="{FF2B5EF4-FFF2-40B4-BE49-F238E27FC236}">
                <a16:creationId xmlns:a16="http://schemas.microsoft.com/office/drawing/2014/main" id="{4C701197-B9B1-2AA4-56D3-9D44DB40085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r>
              <a:rPr lang="en-US" sz="1800" b="1" dirty="0">
                <a:effectLst/>
                <a:latin typeface="Calibri" panose="020F0502020204030204" pitchFamily="34" charset="0"/>
                <a:ea typeface="Calibri" panose="020F0502020204030204" pitchFamily="34" charset="0"/>
                <a:cs typeface="Calibri" panose="020F0502020204030204" pitchFamily="34" charset="0"/>
              </a:rPr>
              <a:t>Old slide 8 speaker notes:</a:t>
            </a:r>
          </a:p>
          <a:p>
            <a:pPr marL="0" marR="0"/>
            <a:r>
              <a:rPr lang="en-US" sz="1800" dirty="0">
                <a:effectLst/>
                <a:latin typeface="Calibri" panose="020F0502020204030204" pitchFamily="34" charset="0"/>
                <a:ea typeface="Calibri" panose="020F0502020204030204" pitchFamily="34" charset="0"/>
                <a:cs typeface="Calibri" panose="020F0502020204030204" pitchFamily="34" charset="0"/>
              </a:rPr>
              <a:t>For some time now, ODE has had a list of the expectations we have for student leadership experiences in a CTE POS–whether that is through a CTSO or through a locally developed set of student experiences.  The QR code you see takes you to the ODE Student Leadership page, and the link takes you to the actual document that lists those expectations.</a:t>
            </a:r>
          </a:p>
          <a:p>
            <a:pPr marL="0" lvl="0" indent="0" algn="l" rtl="0">
              <a:lnSpc>
                <a:spcPct val="100000"/>
              </a:lnSpc>
              <a:spcBef>
                <a:spcPts val="0"/>
              </a:spcBef>
              <a:spcAft>
                <a:spcPts val="0"/>
              </a:spcAft>
              <a:buSzPts val="1100"/>
              <a:buNone/>
            </a:pPr>
            <a:r>
              <a:rPr lang="en" b="1" dirty="0"/>
              <a:t>Old slide #9 notes: </a:t>
            </a:r>
            <a:r>
              <a:rPr lang="en" dirty="0"/>
              <a:t>This is what that list of expectations looks like.  And you will note that there are three major expectations….</a:t>
            </a:r>
          </a:p>
          <a:p>
            <a:pPr marL="0" lvl="0" indent="0" algn="l" rtl="0">
              <a:lnSpc>
                <a:spcPct val="100000"/>
              </a:lnSpc>
              <a:spcBef>
                <a:spcPts val="0"/>
              </a:spcBef>
              <a:spcAft>
                <a:spcPts val="0"/>
              </a:spcAft>
              <a:buSzPts val="1100"/>
              <a:buNone/>
            </a:pPr>
            <a:r>
              <a:rPr lang="en" b="1" dirty="0"/>
              <a:t>Old slide #10 notes: </a:t>
            </a:r>
            <a:r>
              <a:rPr lang="en-US" sz="1800" dirty="0">
                <a:effectLst/>
                <a:latin typeface="Calibri" panose="020F0502020204030204" pitchFamily="34" charset="0"/>
                <a:ea typeface="Calibri" panose="020F0502020204030204" pitchFamily="34" charset="0"/>
              </a:rPr>
              <a:t>You will hear several times through the rest of this presentation what those three major expectations are.  [ Read list]  We feel very strongly that student leadership is a tool in a CTE POS.  But like any tool, it needs to be used correctly to have the most value for the student, as well as for the instructor. </a:t>
            </a:r>
            <a:endParaRPr dirty="0"/>
          </a:p>
        </p:txBody>
      </p:sp>
    </p:spTree>
    <p:extLst>
      <p:ext uri="{BB962C8B-B14F-4D97-AF65-F5344CB8AC3E}">
        <p14:creationId xmlns:p14="http://schemas.microsoft.com/office/powerpoint/2010/main" val="355954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Currently, there are eight ‘official’ Board Recognized CTSOs in Oregon.  Many of these organizations have been part of the Oregon education landscape for years.  Some, like TSA and FNRL, have only been on the books for a couple years and haven’t taken root in all places those organizations can help.  But you will notice, not all the Career Clusters for which Oregon has approved CTE POSs have one of the Board Recognized CTSOs to use.  Programs in at least a half dozen Career Clusters need to develop local student leadership opportunities to provide equal opportunities for students in those programs.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6"/>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6"/>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6"/>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6"/>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 name="Google Shape;14;p26"/>
          <p:cNvGrpSpPr/>
          <p:nvPr/>
        </p:nvGrpSpPr>
        <p:grpSpPr>
          <a:xfrm>
            <a:off x="255200" y="592"/>
            <a:ext cx="2250363" cy="1044300"/>
            <a:chOff x="255200" y="592"/>
            <a:chExt cx="2250363" cy="1044300"/>
          </a:xfrm>
        </p:grpSpPr>
        <p:sp>
          <p:nvSpPr>
            <p:cNvPr id="15" name="Google Shape;15;p26"/>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6"/>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6"/>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 name="Google Shape;18;p26"/>
          <p:cNvGrpSpPr/>
          <p:nvPr/>
        </p:nvGrpSpPr>
        <p:grpSpPr>
          <a:xfrm>
            <a:off x="905395" y="592"/>
            <a:ext cx="2250363" cy="1044300"/>
            <a:chOff x="905395" y="592"/>
            <a:chExt cx="2250363" cy="1044300"/>
          </a:xfrm>
        </p:grpSpPr>
        <p:sp>
          <p:nvSpPr>
            <p:cNvPr id="19" name="Google Shape;19;p26"/>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6"/>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6"/>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 name="Google Shape;22;p26"/>
          <p:cNvGrpSpPr/>
          <p:nvPr/>
        </p:nvGrpSpPr>
        <p:grpSpPr>
          <a:xfrm>
            <a:off x="7057468" y="5088"/>
            <a:ext cx="1851281" cy="752108"/>
            <a:chOff x="6917201" y="0"/>
            <a:chExt cx="2227776" cy="863400"/>
          </a:xfrm>
        </p:grpSpPr>
        <p:sp>
          <p:nvSpPr>
            <p:cNvPr id="23" name="Google Shape;23;p26"/>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6"/>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6"/>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 name="Google Shape;26;p26"/>
          <p:cNvGrpSpPr/>
          <p:nvPr/>
        </p:nvGrpSpPr>
        <p:grpSpPr>
          <a:xfrm>
            <a:off x="6553032" y="4217852"/>
            <a:ext cx="2389067" cy="925737"/>
            <a:chOff x="6917201" y="0"/>
            <a:chExt cx="2227776" cy="863400"/>
          </a:xfrm>
        </p:grpSpPr>
        <p:sp>
          <p:nvSpPr>
            <p:cNvPr id="27" name="Google Shape;27;p26"/>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6"/>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6"/>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 name="Google Shape;30;p26"/>
          <p:cNvGrpSpPr/>
          <p:nvPr/>
        </p:nvGrpSpPr>
        <p:grpSpPr>
          <a:xfrm>
            <a:off x="199149" y="4055652"/>
            <a:ext cx="2795413" cy="1083308"/>
            <a:chOff x="6917201" y="0"/>
            <a:chExt cx="2227776" cy="863400"/>
          </a:xfrm>
        </p:grpSpPr>
        <p:sp>
          <p:nvSpPr>
            <p:cNvPr id="31" name="Google Shape;31;p26"/>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6"/>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6"/>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 name="Google Shape;34;p26"/>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35" name="Google Shape;35;p26"/>
          <p:cNvSpPr txBox="1">
            <a:spLocks noGrp="1"/>
          </p:cNvSpPr>
          <p:nvPr>
            <p:ph type="subTitle" idx="1"/>
          </p:nvPr>
        </p:nvSpPr>
        <p:spPr>
          <a:xfrm>
            <a:off x="1858700" y="3413158"/>
            <a:ext cx="5361300" cy="52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35"/>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 name="Google Shape;111;p35"/>
          <p:cNvGrpSpPr/>
          <p:nvPr/>
        </p:nvGrpSpPr>
        <p:grpSpPr>
          <a:xfrm>
            <a:off x="5959222" y="4119576"/>
            <a:ext cx="2520951" cy="1024165"/>
            <a:chOff x="6917201" y="0"/>
            <a:chExt cx="2227776" cy="863400"/>
          </a:xfrm>
        </p:grpSpPr>
        <p:sp>
          <p:nvSpPr>
            <p:cNvPr id="112" name="Google Shape;112;p35"/>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35"/>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35"/>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5" name="Google Shape;115;p35"/>
          <p:cNvGrpSpPr/>
          <p:nvPr/>
        </p:nvGrpSpPr>
        <p:grpSpPr>
          <a:xfrm>
            <a:off x="199149" y="2"/>
            <a:ext cx="2795413" cy="1083308"/>
            <a:chOff x="6917201" y="0"/>
            <a:chExt cx="2227776" cy="863400"/>
          </a:xfrm>
        </p:grpSpPr>
        <p:sp>
          <p:nvSpPr>
            <p:cNvPr id="116" name="Google Shape;116;p35"/>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35"/>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35"/>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9" name="Google Shape;119;p35"/>
          <p:cNvSpPr txBox="1">
            <a:spLocks noGrp="1"/>
          </p:cNvSpPr>
          <p:nvPr>
            <p:ph type="title" hasCustomPrompt="1"/>
          </p:nvPr>
        </p:nvSpPr>
        <p:spPr>
          <a:xfrm>
            <a:off x="1385850" y="1383850"/>
            <a:ext cx="6372300" cy="13797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dk2"/>
              </a:buClr>
              <a:buSzPts val="8600"/>
              <a:buNone/>
              <a:defRPr sz="8600">
                <a:solidFill>
                  <a:schemeClr val="dk2"/>
                </a:solidFill>
              </a:defRPr>
            </a:lvl1pPr>
            <a:lvl2pPr lvl="1" algn="ctr">
              <a:lnSpc>
                <a:spcPct val="100000"/>
              </a:lnSpc>
              <a:spcBef>
                <a:spcPts val="0"/>
              </a:spcBef>
              <a:spcAft>
                <a:spcPts val="0"/>
              </a:spcAft>
              <a:buClr>
                <a:schemeClr val="dk2"/>
              </a:buClr>
              <a:buSzPts val="8600"/>
              <a:buNone/>
              <a:defRPr sz="8600">
                <a:solidFill>
                  <a:schemeClr val="dk2"/>
                </a:solidFill>
              </a:defRPr>
            </a:lvl2pPr>
            <a:lvl3pPr lvl="2" algn="ctr">
              <a:lnSpc>
                <a:spcPct val="100000"/>
              </a:lnSpc>
              <a:spcBef>
                <a:spcPts val="0"/>
              </a:spcBef>
              <a:spcAft>
                <a:spcPts val="0"/>
              </a:spcAft>
              <a:buClr>
                <a:schemeClr val="dk2"/>
              </a:buClr>
              <a:buSzPts val="8600"/>
              <a:buNone/>
              <a:defRPr sz="8600">
                <a:solidFill>
                  <a:schemeClr val="dk2"/>
                </a:solidFill>
              </a:defRPr>
            </a:lvl3pPr>
            <a:lvl4pPr lvl="3" algn="ctr">
              <a:lnSpc>
                <a:spcPct val="100000"/>
              </a:lnSpc>
              <a:spcBef>
                <a:spcPts val="0"/>
              </a:spcBef>
              <a:spcAft>
                <a:spcPts val="0"/>
              </a:spcAft>
              <a:buClr>
                <a:schemeClr val="dk2"/>
              </a:buClr>
              <a:buSzPts val="8600"/>
              <a:buNone/>
              <a:defRPr sz="8600">
                <a:solidFill>
                  <a:schemeClr val="dk2"/>
                </a:solidFill>
              </a:defRPr>
            </a:lvl4pPr>
            <a:lvl5pPr lvl="4" algn="ctr">
              <a:lnSpc>
                <a:spcPct val="100000"/>
              </a:lnSpc>
              <a:spcBef>
                <a:spcPts val="0"/>
              </a:spcBef>
              <a:spcAft>
                <a:spcPts val="0"/>
              </a:spcAft>
              <a:buClr>
                <a:schemeClr val="dk2"/>
              </a:buClr>
              <a:buSzPts val="8600"/>
              <a:buNone/>
              <a:defRPr sz="8600">
                <a:solidFill>
                  <a:schemeClr val="dk2"/>
                </a:solidFill>
              </a:defRPr>
            </a:lvl5pPr>
            <a:lvl6pPr lvl="5" algn="ctr">
              <a:lnSpc>
                <a:spcPct val="100000"/>
              </a:lnSpc>
              <a:spcBef>
                <a:spcPts val="0"/>
              </a:spcBef>
              <a:spcAft>
                <a:spcPts val="0"/>
              </a:spcAft>
              <a:buClr>
                <a:schemeClr val="dk2"/>
              </a:buClr>
              <a:buSzPts val="8600"/>
              <a:buNone/>
              <a:defRPr sz="8600">
                <a:solidFill>
                  <a:schemeClr val="dk2"/>
                </a:solidFill>
              </a:defRPr>
            </a:lvl6pPr>
            <a:lvl7pPr lvl="6" algn="ctr">
              <a:lnSpc>
                <a:spcPct val="100000"/>
              </a:lnSpc>
              <a:spcBef>
                <a:spcPts val="0"/>
              </a:spcBef>
              <a:spcAft>
                <a:spcPts val="0"/>
              </a:spcAft>
              <a:buClr>
                <a:schemeClr val="dk2"/>
              </a:buClr>
              <a:buSzPts val="8600"/>
              <a:buNone/>
              <a:defRPr sz="8600">
                <a:solidFill>
                  <a:schemeClr val="dk2"/>
                </a:solidFill>
              </a:defRPr>
            </a:lvl7pPr>
            <a:lvl8pPr lvl="7" algn="ctr">
              <a:lnSpc>
                <a:spcPct val="100000"/>
              </a:lnSpc>
              <a:spcBef>
                <a:spcPts val="0"/>
              </a:spcBef>
              <a:spcAft>
                <a:spcPts val="0"/>
              </a:spcAft>
              <a:buClr>
                <a:schemeClr val="dk2"/>
              </a:buClr>
              <a:buSzPts val="8600"/>
              <a:buNone/>
              <a:defRPr sz="8600">
                <a:solidFill>
                  <a:schemeClr val="dk2"/>
                </a:solidFill>
              </a:defRPr>
            </a:lvl8pPr>
            <a:lvl9pPr lvl="8" algn="ctr">
              <a:lnSpc>
                <a:spcPct val="100000"/>
              </a:lnSpc>
              <a:spcBef>
                <a:spcPts val="0"/>
              </a:spcBef>
              <a:spcAft>
                <a:spcPts val="0"/>
              </a:spcAft>
              <a:buClr>
                <a:schemeClr val="dk2"/>
              </a:buClr>
              <a:buSzPts val="8600"/>
              <a:buNone/>
              <a:defRPr sz="8600">
                <a:solidFill>
                  <a:schemeClr val="dk2"/>
                </a:solidFill>
              </a:defRPr>
            </a:lvl9pPr>
          </a:lstStyle>
          <a:p>
            <a:r>
              <a:t>xx%</a:t>
            </a:r>
          </a:p>
        </p:txBody>
      </p:sp>
      <p:sp>
        <p:nvSpPr>
          <p:cNvPr id="120" name="Google Shape;120;p35"/>
          <p:cNvSpPr txBox="1">
            <a:spLocks noGrp="1"/>
          </p:cNvSpPr>
          <p:nvPr>
            <p:ph type="body" idx="1"/>
          </p:nvPr>
        </p:nvSpPr>
        <p:spPr>
          <a:xfrm>
            <a:off x="1385850" y="2863850"/>
            <a:ext cx="6372300" cy="641100"/>
          </a:xfrm>
          <a:prstGeom prst="rect">
            <a:avLst/>
          </a:prstGeom>
          <a:noFill/>
          <a:ln>
            <a:noFill/>
          </a:ln>
        </p:spPr>
        <p:txBody>
          <a:bodyPr spcFirstLastPara="1" wrap="square" lIns="91425" tIns="91425" rIns="91425" bIns="91425" anchor="t" anchorCtr="0">
            <a:normAutofit/>
          </a:bodyPr>
          <a:lstStyle>
            <a:lvl1pPr marL="457200" lvl="0" indent="-311150" algn="ctr">
              <a:lnSpc>
                <a:spcPct val="115000"/>
              </a:lnSpc>
              <a:spcBef>
                <a:spcPts val="0"/>
              </a:spcBef>
              <a:spcAft>
                <a:spcPts val="0"/>
              </a:spcAft>
              <a:buSzPts val="1300"/>
              <a:buChar char="●"/>
              <a:defRPr/>
            </a:lvl1pPr>
            <a:lvl2pPr marL="914400" lvl="1" indent="-298450" algn="ctr">
              <a:lnSpc>
                <a:spcPct val="115000"/>
              </a:lnSpc>
              <a:spcBef>
                <a:spcPts val="0"/>
              </a:spcBef>
              <a:spcAft>
                <a:spcPts val="0"/>
              </a:spcAft>
              <a:buSzPts val="1100"/>
              <a:buChar char="○"/>
              <a:defRPr/>
            </a:lvl2pPr>
            <a:lvl3pPr marL="1371600" lvl="2" indent="-298450" algn="ctr">
              <a:lnSpc>
                <a:spcPct val="115000"/>
              </a:lnSpc>
              <a:spcBef>
                <a:spcPts val="0"/>
              </a:spcBef>
              <a:spcAft>
                <a:spcPts val="0"/>
              </a:spcAft>
              <a:buSzPts val="1100"/>
              <a:buChar char="■"/>
              <a:defRPr/>
            </a:lvl3pPr>
            <a:lvl4pPr marL="1828800" lvl="3" indent="-298450" algn="ctr">
              <a:lnSpc>
                <a:spcPct val="115000"/>
              </a:lnSpc>
              <a:spcBef>
                <a:spcPts val="0"/>
              </a:spcBef>
              <a:spcAft>
                <a:spcPts val="0"/>
              </a:spcAft>
              <a:buSzPts val="1100"/>
              <a:buChar char="●"/>
              <a:defRPr/>
            </a:lvl4pPr>
            <a:lvl5pPr marL="2286000" lvl="4" indent="-298450" algn="ctr">
              <a:lnSpc>
                <a:spcPct val="115000"/>
              </a:lnSpc>
              <a:spcBef>
                <a:spcPts val="0"/>
              </a:spcBef>
              <a:spcAft>
                <a:spcPts val="0"/>
              </a:spcAft>
              <a:buSzPts val="1100"/>
              <a:buChar char="○"/>
              <a:defRPr/>
            </a:lvl5pPr>
            <a:lvl6pPr marL="2743200" lvl="5" indent="-298450" algn="ctr">
              <a:lnSpc>
                <a:spcPct val="115000"/>
              </a:lnSpc>
              <a:spcBef>
                <a:spcPts val="0"/>
              </a:spcBef>
              <a:spcAft>
                <a:spcPts val="0"/>
              </a:spcAft>
              <a:buSzPts val="1100"/>
              <a:buChar char="■"/>
              <a:defRPr/>
            </a:lvl6pPr>
            <a:lvl7pPr marL="3200400" lvl="6" indent="-298450" algn="ctr">
              <a:lnSpc>
                <a:spcPct val="115000"/>
              </a:lnSpc>
              <a:spcBef>
                <a:spcPts val="0"/>
              </a:spcBef>
              <a:spcAft>
                <a:spcPts val="0"/>
              </a:spcAft>
              <a:buSzPts val="1100"/>
              <a:buChar char="●"/>
              <a:defRPr/>
            </a:lvl7pPr>
            <a:lvl8pPr marL="3657600" lvl="7" indent="-298450" algn="ctr">
              <a:lnSpc>
                <a:spcPct val="115000"/>
              </a:lnSpc>
              <a:spcBef>
                <a:spcPts val="0"/>
              </a:spcBef>
              <a:spcAft>
                <a:spcPts val="0"/>
              </a:spcAft>
              <a:buSzPts val="1100"/>
              <a:buChar char="○"/>
              <a:defRPr/>
            </a:lvl8pPr>
            <a:lvl9pPr marL="4114800" lvl="8" indent="-298450" algn="ctr">
              <a:lnSpc>
                <a:spcPct val="115000"/>
              </a:lnSpc>
              <a:spcBef>
                <a:spcPts val="0"/>
              </a:spcBef>
              <a:spcAft>
                <a:spcPts val="0"/>
              </a:spcAft>
              <a:buSzPts val="1100"/>
              <a:buChar char="■"/>
              <a:defRPr/>
            </a:lvl9pPr>
          </a:lstStyle>
          <a:p>
            <a:endParaRPr/>
          </a:p>
        </p:txBody>
      </p:sp>
      <p:sp>
        <p:nvSpPr>
          <p:cNvPr id="121" name="Google Shape;121;p3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3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37"/>
        <p:cNvGrpSpPr/>
        <p:nvPr/>
      </p:nvGrpSpPr>
      <p:grpSpPr>
        <a:xfrm>
          <a:off x="0" y="0"/>
          <a:ext cx="0" cy="0"/>
          <a:chOff x="0" y="0"/>
          <a:chExt cx="0" cy="0"/>
        </a:xfrm>
      </p:grpSpPr>
      <p:sp>
        <p:nvSpPr>
          <p:cNvPr id="38" name="Google Shape;38;p2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7"/>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7"/>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dirty="0"/>
          </a:p>
        </p:txBody>
      </p:sp>
      <p:sp>
        <p:nvSpPr>
          <p:cNvPr id="42" name="Google Shape;42;p27"/>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dirty="0"/>
          </a:p>
        </p:txBody>
      </p:sp>
      <p:sp>
        <p:nvSpPr>
          <p:cNvPr id="43" name="Google Shape;43;p2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44"/>
        <p:cNvGrpSpPr/>
        <p:nvPr/>
      </p:nvGrpSpPr>
      <p:grpSpPr>
        <a:xfrm>
          <a:off x="0" y="0"/>
          <a:ext cx="0" cy="0"/>
          <a:chOff x="0" y="0"/>
          <a:chExt cx="0" cy="0"/>
        </a:xfrm>
      </p:grpSpPr>
      <p:sp>
        <p:nvSpPr>
          <p:cNvPr id="45" name="Google Shape;45;p28"/>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6" name="Google Shape;46;p28"/>
          <p:cNvGrpSpPr/>
          <p:nvPr/>
        </p:nvGrpSpPr>
        <p:grpSpPr>
          <a:xfrm>
            <a:off x="5594191" y="3961115"/>
            <a:ext cx="2910144" cy="1182340"/>
            <a:chOff x="6917201" y="0"/>
            <a:chExt cx="2227776" cy="863400"/>
          </a:xfrm>
        </p:grpSpPr>
        <p:sp>
          <p:nvSpPr>
            <p:cNvPr id="47" name="Google Shape;47;p28"/>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8"/>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8"/>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 name="Google Shape;50;p28"/>
          <p:cNvGrpSpPr/>
          <p:nvPr/>
        </p:nvGrpSpPr>
        <p:grpSpPr>
          <a:xfrm>
            <a:off x="199149" y="2"/>
            <a:ext cx="2795413" cy="1083308"/>
            <a:chOff x="6917201" y="0"/>
            <a:chExt cx="2227776" cy="863400"/>
          </a:xfrm>
        </p:grpSpPr>
        <p:sp>
          <p:nvSpPr>
            <p:cNvPr id="51" name="Google Shape;51;p28"/>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8"/>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8"/>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 name="Google Shape;54;p28"/>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dk2"/>
              </a:buClr>
              <a:buSzPts val="3200"/>
              <a:buNone/>
              <a:defRPr sz="3200">
                <a:solidFill>
                  <a:schemeClr val="dk2"/>
                </a:solidFil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5" name="Google Shape;55;p2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2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9"/>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61" name="Google Shape;61;p29"/>
          <p:cNvSpPr txBox="1">
            <a:spLocks noGrp="1"/>
          </p:cNvSpPr>
          <p:nvPr>
            <p:ph type="body" idx="1"/>
          </p:nvPr>
        </p:nvSpPr>
        <p:spPr>
          <a:xfrm>
            <a:off x="819150" y="1990725"/>
            <a:ext cx="36861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62" name="Google Shape;62;p29"/>
          <p:cNvSpPr txBox="1">
            <a:spLocks noGrp="1"/>
          </p:cNvSpPr>
          <p:nvPr>
            <p:ph type="body" idx="2"/>
          </p:nvPr>
        </p:nvSpPr>
        <p:spPr>
          <a:xfrm>
            <a:off x="4638675" y="1990725"/>
            <a:ext cx="36861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63" name="Google Shape;63;p2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30"/>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30"/>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30"/>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69" name="Google Shape;69;p3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31"/>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31"/>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31"/>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31"/>
          <p:cNvSpPr txBox="1">
            <a:spLocks noGrp="1"/>
          </p:cNvSpPr>
          <p:nvPr>
            <p:ph type="title"/>
          </p:nvPr>
        </p:nvSpPr>
        <p:spPr>
          <a:xfrm>
            <a:off x="819150" y="845600"/>
            <a:ext cx="3709200" cy="1383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75" name="Google Shape;75;p31"/>
          <p:cNvSpPr txBox="1">
            <a:spLocks noGrp="1"/>
          </p:cNvSpPr>
          <p:nvPr>
            <p:ph type="body" idx="1"/>
          </p:nvPr>
        </p:nvSpPr>
        <p:spPr>
          <a:xfrm>
            <a:off x="830700" y="2319050"/>
            <a:ext cx="3709200" cy="21198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76" name="Google Shape;76;p3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32"/>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32"/>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0" name="Google Shape;80;p32"/>
          <p:cNvGrpSpPr/>
          <p:nvPr/>
        </p:nvGrpSpPr>
        <p:grpSpPr>
          <a:xfrm>
            <a:off x="255991" y="-118"/>
            <a:ext cx="2251347" cy="1043408"/>
            <a:chOff x="3961956" y="4383950"/>
            <a:chExt cx="1160548" cy="548700"/>
          </a:xfrm>
        </p:grpSpPr>
        <p:sp>
          <p:nvSpPr>
            <p:cNvPr id="81" name="Google Shape;81;p32"/>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32"/>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2"/>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4" name="Google Shape;84;p32"/>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5" name="Google Shape;85;p32"/>
          <p:cNvGrpSpPr/>
          <p:nvPr/>
        </p:nvGrpSpPr>
        <p:grpSpPr>
          <a:xfrm>
            <a:off x="34934" y="4522125"/>
            <a:ext cx="1593305" cy="617072"/>
            <a:chOff x="6917201" y="0"/>
            <a:chExt cx="2227776" cy="863400"/>
          </a:xfrm>
        </p:grpSpPr>
        <p:sp>
          <p:nvSpPr>
            <p:cNvPr id="86" name="Google Shape;86;p32"/>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32"/>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32"/>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 name="Google Shape;89;p32"/>
          <p:cNvGrpSpPr/>
          <p:nvPr/>
        </p:nvGrpSpPr>
        <p:grpSpPr>
          <a:xfrm>
            <a:off x="5886353" y="1243"/>
            <a:ext cx="3257454" cy="1261514"/>
            <a:chOff x="6917201" y="0"/>
            <a:chExt cx="2227776" cy="863400"/>
          </a:xfrm>
        </p:grpSpPr>
        <p:sp>
          <p:nvSpPr>
            <p:cNvPr id="90" name="Google Shape;90;p3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3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3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 name="Google Shape;93;p32"/>
          <p:cNvSpPr txBox="1">
            <a:spLocks noGrp="1"/>
          </p:cNvSpPr>
          <p:nvPr>
            <p:ph type="title"/>
          </p:nvPr>
        </p:nvSpPr>
        <p:spPr>
          <a:xfrm>
            <a:off x="1393929" y="1301146"/>
            <a:ext cx="6366900" cy="25392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a:endParaRPr/>
          </a:p>
        </p:txBody>
      </p:sp>
      <p:sp>
        <p:nvSpPr>
          <p:cNvPr id="94" name="Google Shape;94;p3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33"/>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3"/>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33"/>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3"/>
          <p:cNvSpPr txBox="1">
            <a:spLocks noGrp="1"/>
          </p:cNvSpPr>
          <p:nvPr>
            <p:ph type="title"/>
          </p:nvPr>
        </p:nvSpPr>
        <p:spPr>
          <a:xfrm>
            <a:off x="819150" y="845600"/>
            <a:ext cx="6424200" cy="705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100" name="Google Shape;100;p33"/>
          <p:cNvSpPr txBox="1">
            <a:spLocks noGrp="1"/>
          </p:cNvSpPr>
          <p:nvPr>
            <p:ph type="subTitle" idx="1"/>
          </p:nvPr>
        </p:nvSpPr>
        <p:spPr>
          <a:xfrm>
            <a:off x="819150" y="1550700"/>
            <a:ext cx="5859900" cy="39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33"/>
          <p:cNvSpPr txBox="1">
            <a:spLocks noGrp="1"/>
          </p:cNvSpPr>
          <p:nvPr>
            <p:ph type="body" idx="2"/>
          </p:nvPr>
        </p:nvSpPr>
        <p:spPr>
          <a:xfrm>
            <a:off x="819150" y="2467050"/>
            <a:ext cx="5859900" cy="20955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02" name="Google Shape;102;p33"/>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34"/>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34"/>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3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4"/>
          <p:cNvSpPr txBox="1">
            <a:spLocks noGrp="1"/>
          </p:cNvSpPr>
          <p:nvPr>
            <p:ph type="body" idx="1"/>
          </p:nvPr>
        </p:nvSpPr>
        <p:spPr>
          <a:xfrm>
            <a:off x="328025" y="4163500"/>
            <a:ext cx="7415100" cy="605100"/>
          </a:xfrm>
          <a:prstGeom prst="rect">
            <a:avLst/>
          </a:prstGeom>
          <a:noFill/>
          <a:ln>
            <a:noFill/>
          </a:ln>
        </p:spPr>
        <p:txBody>
          <a:bodyPr spcFirstLastPara="1" wrap="square" lIns="91425" tIns="91425" rIns="91425" bIns="91425" anchor="b" anchorCtr="0">
            <a:normAutofit/>
          </a:bodyPr>
          <a:lstStyle>
            <a:lvl1pPr marL="457200" lvl="0" indent="-228600" algn="l">
              <a:lnSpc>
                <a:spcPct val="100000"/>
              </a:lnSpc>
              <a:spcBef>
                <a:spcPts val="0"/>
              </a:spcBef>
              <a:spcAft>
                <a:spcPts val="0"/>
              </a:spcAft>
              <a:buSzPts val="1300"/>
              <a:buNone/>
              <a:defRPr/>
            </a:lvl1pPr>
          </a:lstStyle>
          <a:p>
            <a:endParaRPr/>
          </a:p>
        </p:txBody>
      </p:sp>
      <p:sp>
        <p:nvSpPr>
          <p:cNvPr id="108" name="Google Shape;108;p34"/>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7" name="Google Shape;7;p25"/>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8" name="Google Shape;8;p2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
        <p:nvSpPr>
          <p:cNvPr id="2" name="TextBox 1">
            <a:extLst>
              <a:ext uri="{FF2B5EF4-FFF2-40B4-BE49-F238E27FC236}">
                <a16:creationId xmlns:a16="http://schemas.microsoft.com/office/drawing/2014/main" id="{526B6D43-1702-F885-68CC-FB997F427696}"/>
              </a:ext>
            </a:extLst>
          </p:cNvPr>
          <p:cNvSpPr txBox="1"/>
          <p:nvPr userDrawn="1"/>
        </p:nvSpPr>
        <p:spPr>
          <a:xfrm rot="19958098">
            <a:off x="3291840" y="2237591"/>
            <a:ext cx="2236510" cy="830997"/>
          </a:xfrm>
          <a:prstGeom prst="rect">
            <a:avLst/>
          </a:prstGeom>
          <a:noFill/>
        </p:spPr>
        <p:txBody>
          <a:bodyPr wrap="none" rtlCol="0">
            <a:spAutoFit/>
          </a:bodyPr>
          <a:lstStyle/>
          <a:p>
            <a:r>
              <a:rPr lang="en-US" sz="4800" dirty="0">
                <a:solidFill>
                  <a:schemeClr val="bg2">
                    <a:lumMod val="20000"/>
                    <a:lumOff val="80000"/>
                  </a:schemeClr>
                </a:solidFill>
              </a:rPr>
              <a:t>DRAFT</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hyperlink" Target="https://drive.google.com/file/d/1HMSMSxBbZhk8CW0sHBH40kSFbq0cLbl7/view" TargetMode="External"/><Relationship Id="rId7" Type="http://schemas.openxmlformats.org/officeDocument/2006/relationships/hyperlink" Target="https://teachctso.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teamtri.com/" TargetMode="External"/><Relationship Id="rId5" Type="http://schemas.openxmlformats.org/officeDocument/2006/relationships/hyperlink" Target="https://www.oregon.gov/ode/learning-options/CTE/resources/Pages/CTE-Oregon-Skill-Sets.aspx" TargetMode="External"/><Relationship Id="rId4" Type="http://schemas.openxmlformats.org/officeDocument/2006/relationships/hyperlink" Target="https://www.oregon.gov/ode/learning-options/CTE/resources/Documents/CTSO%20Approval%20by%20Board%20Criteria.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ron.dodge@ode.oregon.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learning-options/CTE/resources/Documents/Criteria%20for%20Developing%20Student%20Leadership_August%202024.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oregon.gov/ode/learning-options/CTE/resources/Pages/CTSOs.aspx"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00000"/>
              <a:buNone/>
            </a:pPr>
            <a:r>
              <a:rPr lang="en" dirty="0"/>
              <a:t>Locally Developed Student Leadership</a:t>
            </a:r>
            <a:endParaRPr dirty="0"/>
          </a:p>
          <a:p>
            <a:pPr marL="0" lvl="0" indent="0" algn="ctr" rtl="0">
              <a:lnSpc>
                <a:spcPct val="100000"/>
              </a:lnSpc>
              <a:spcBef>
                <a:spcPts val="0"/>
              </a:spcBef>
              <a:spcAft>
                <a:spcPts val="0"/>
              </a:spcAft>
              <a:buSzPct val="100000"/>
              <a:buNone/>
            </a:pPr>
            <a:r>
              <a:rPr lang="en" dirty="0"/>
              <a:t>In Oregon CTE POSs</a:t>
            </a:r>
            <a:endParaRPr dirty="0"/>
          </a:p>
        </p:txBody>
      </p:sp>
      <p:sp>
        <p:nvSpPr>
          <p:cNvPr id="129" name="Google Shape;129;p1"/>
          <p:cNvSpPr txBox="1">
            <a:spLocks noGrp="1"/>
          </p:cNvSpPr>
          <p:nvPr>
            <p:ph type="subTitle" idx="1"/>
          </p:nvPr>
        </p:nvSpPr>
        <p:spPr>
          <a:xfrm>
            <a:off x="1891350" y="3762083"/>
            <a:ext cx="5361300" cy="5226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935"/>
              <a:buNone/>
            </a:pPr>
            <a:r>
              <a:rPr lang="en" sz="2400"/>
              <a:t>Fall 2024</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1"/>
          <p:cNvSpPr txBox="1">
            <a:spLocks noGrp="1"/>
          </p:cNvSpPr>
          <p:nvPr>
            <p:ph type="title"/>
          </p:nvPr>
        </p:nvSpPr>
        <p:spPr>
          <a:xfrm>
            <a:off x="819150" y="563325"/>
            <a:ext cx="7505700" cy="954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sz="2700" dirty="0"/>
              <a:t>CTSO versus Locally Developed Student Leadership </a:t>
            </a:r>
            <a:r>
              <a:rPr lang="en" sz="2000" dirty="0"/>
              <a:t>(part 2)</a:t>
            </a:r>
            <a:endParaRPr sz="2000" dirty="0"/>
          </a:p>
        </p:txBody>
      </p:sp>
      <p:sp>
        <p:nvSpPr>
          <p:cNvPr id="208" name="Google Shape;208;p11"/>
          <p:cNvSpPr txBox="1">
            <a:spLocks noGrp="1"/>
          </p:cNvSpPr>
          <p:nvPr>
            <p:ph type="body" idx="1"/>
          </p:nvPr>
        </p:nvSpPr>
        <p:spPr>
          <a:xfrm>
            <a:off x="819150" y="1668528"/>
            <a:ext cx="7505700" cy="24480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300"/>
              <a:buNone/>
            </a:pPr>
            <a:r>
              <a:rPr lang="en" sz="1800" dirty="0"/>
              <a:t>Making a choice…</a:t>
            </a:r>
            <a:endParaRPr sz="1800" dirty="0"/>
          </a:p>
          <a:p>
            <a:pPr marL="457200" lvl="0" indent="-342900" algn="l" rtl="0">
              <a:lnSpc>
                <a:spcPct val="115000"/>
              </a:lnSpc>
              <a:spcBef>
                <a:spcPts val="1200"/>
              </a:spcBef>
              <a:spcAft>
                <a:spcPts val="0"/>
              </a:spcAft>
              <a:buSzPts val="1800"/>
              <a:buAutoNum type="arabicPeriod"/>
            </a:pPr>
            <a:r>
              <a:rPr lang="en" sz="1800" dirty="0"/>
              <a:t>State Board recognized CTSO  –or– </a:t>
            </a:r>
            <a:endParaRPr sz="1800" dirty="0"/>
          </a:p>
          <a:p>
            <a:pPr marL="457200" lvl="0" indent="-342900" algn="l" rtl="0">
              <a:lnSpc>
                <a:spcPct val="115000"/>
              </a:lnSpc>
              <a:spcBef>
                <a:spcPts val="0"/>
              </a:spcBef>
              <a:spcAft>
                <a:spcPts val="0"/>
              </a:spcAft>
              <a:buSzPts val="1800"/>
              <a:buAutoNum type="arabicPeriod"/>
            </a:pPr>
            <a:r>
              <a:rPr lang="en" sz="1800" dirty="0"/>
              <a:t>Locally Developed Student Leadership opportunities</a:t>
            </a: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2"/>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Why Decide to Offer a Locally Developed Student Leadership Opportunity?</a:t>
            </a:r>
            <a:endParaRPr/>
          </a:p>
        </p:txBody>
      </p:sp>
      <p:sp>
        <p:nvSpPr>
          <p:cNvPr id="214" name="Google Shape;214;p12"/>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300"/>
              <a:buNone/>
            </a:pPr>
            <a:r>
              <a:rPr lang="en" sz="1800"/>
              <a:t>Thought partners:</a:t>
            </a:r>
            <a:endParaRPr sz="1800"/>
          </a:p>
          <a:p>
            <a:pPr marL="914400" lvl="0" indent="-342900" algn="l" rtl="0">
              <a:lnSpc>
                <a:spcPct val="115000"/>
              </a:lnSpc>
              <a:spcBef>
                <a:spcPts val="1200"/>
              </a:spcBef>
              <a:spcAft>
                <a:spcPts val="0"/>
              </a:spcAft>
              <a:buSzPts val="1800"/>
              <a:buChar char="●"/>
            </a:pPr>
            <a:r>
              <a:rPr lang="en" sz="1800"/>
              <a:t>What are some reasons to not have a CTSO in your POS?   –or–</a:t>
            </a:r>
            <a:endParaRPr sz="1800"/>
          </a:p>
          <a:p>
            <a:pPr marL="914400" lvl="0" indent="-342900" algn="l" rtl="0">
              <a:lnSpc>
                <a:spcPct val="115000"/>
              </a:lnSpc>
              <a:spcBef>
                <a:spcPts val="0"/>
              </a:spcBef>
              <a:spcAft>
                <a:spcPts val="0"/>
              </a:spcAft>
              <a:buSzPts val="1800"/>
              <a:buChar char="●"/>
            </a:pPr>
            <a:r>
              <a:rPr lang="en" sz="1800"/>
              <a:t>What are some benefits for having locally developed student leadership?</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3"/>
          <p:cNvSpPr txBox="1">
            <a:spLocks noGrp="1"/>
          </p:cNvSpPr>
          <p:nvPr>
            <p:ph type="title"/>
          </p:nvPr>
        </p:nvSpPr>
        <p:spPr>
          <a:xfrm>
            <a:off x="353700" y="542450"/>
            <a:ext cx="8436600" cy="954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So… What do you need to have in place for a Locally Developed Student Leadership opportunity?</a:t>
            </a:r>
            <a:endParaRPr/>
          </a:p>
        </p:txBody>
      </p:sp>
      <p:sp>
        <p:nvSpPr>
          <p:cNvPr id="220" name="Google Shape;220;p13"/>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300"/>
              <a:buNone/>
            </a:pPr>
            <a:r>
              <a:rPr lang="en" sz="1800"/>
              <a:t>The three large criteria</a:t>
            </a:r>
            <a:endParaRPr sz="1800"/>
          </a:p>
          <a:p>
            <a:pPr marL="457200" lvl="0" indent="-342900" algn="l" rtl="0">
              <a:lnSpc>
                <a:spcPct val="115000"/>
              </a:lnSpc>
              <a:spcBef>
                <a:spcPts val="1200"/>
              </a:spcBef>
              <a:spcAft>
                <a:spcPts val="0"/>
              </a:spcAft>
              <a:buSzPts val="1800"/>
              <a:buAutoNum type="arabicPeriod"/>
            </a:pPr>
            <a:r>
              <a:rPr lang="en" sz="1800"/>
              <a:t>Tied to curriculum (Skill Sets)</a:t>
            </a:r>
            <a:endParaRPr sz="1800"/>
          </a:p>
          <a:p>
            <a:pPr marL="457200" lvl="0" indent="-342900" algn="l" rtl="0">
              <a:lnSpc>
                <a:spcPct val="115000"/>
              </a:lnSpc>
              <a:spcBef>
                <a:spcPts val="0"/>
              </a:spcBef>
              <a:spcAft>
                <a:spcPts val="0"/>
              </a:spcAft>
              <a:buSzPts val="1800"/>
              <a:buAutoNum type="arabicPeriod"/>
            </a:pPr>
            <a:r>
              <a:rPr lang="en" sz="1800"/>
              <a:t>Community connections with business and/or industry practitioners</a:t>
            </a:r>
            <a:endParaRPr sz="1800"/>
          </a:p>
          <a:p>
            <a:pPr marL="457200" lvl="0" indent="-342900" algn="l" rtl="0">
              <a:lnSpc>
                <a:spcPct val="115000"/>
              </a:lnSpc>
              <a:spcBef>
                <a:spcPts val="0"/>
              </a:spcBef>
              <a:spcAft>
                <a:spcPts val="0"/>
              </a:spcAft>
              <a:buSzPts val="1800"/>
              <a:buAutoNum type="arabicPeriod"/>
            </a:pPr>
            <a:r>
              <a:rPr lang="en" sz="1800"/>
              <a:t>Organizational membership, process, and leadership</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4"/>
          <p:cNvSpPr txBox="1">
            <a:spLocks noGrp="1"/>
          </p:cNvSpPr>
          <p:nvPr>
            <p:ph type="title"/>
          </p:nvPr>
        </p:nvSpPr>
        <p:spPr>
          <a:xfrm>
            <a:off x="902800" y="533575"/>
            <a:ext cx="7505700" cy="954600"/>
          </a:xfrm>
          <a:prstGeom prst="rect">
            <a:avLst/>
          </a:prstGeom>
          <a:noFill/>
          <a:ln>
            <a:noFill/>
          </a:ln>
        </p:spPr>
        <p:txBody>
          <a:bodyPr spcFirstLastPara="1" wrap="square" lIns="91425" tIns="91425" rIns="91425" bIns="91425" anchor="t" anchorCtr="0">
            <a:noAutofit/>
          </a:bodyPr>
          <a:lstStyle/>
          <a:p>
            <a:pPr marL="457200" lvl="0" indent="-419100" algn="l" rtl="0">
              <a:lnSpc>
                <a:spcPct val="100000"/>
              </a:lnSpc>
              <a:spcBef>
                <a:spcPts val="0"/>
              </a:spcBef>
              <a:spcAft>
                <a:spcPts val="0"/>
              </a:spcAft>
              <a:buSzPts val="3000"/>
              <a:buAutoNum type="arabicPeriod"/>
            </a:pPr>
            <a:r>
              <a:rPr lang="en"/>
              <a:t>Co-curricular (tied to Skill Sets)</a:t>
            </a:r>
            <a:endParaRPr sz="2500">
              <a:solidFill>
                <a:schemeClr val="dk2"/>
              </a:solidFill>
            </a:endParaRPr>
          </a:p>
          <a:p>
            <a:pPr marL="0" lvl="0" indent="0" algn="l" rtl="0">
              <a:lnSpc>
                <a:spcPct val="100000"/>
              </a:lnSpc>
              <a:spcBef>
                <a:spcPts val="0"/>
              </a:spcBef>
              <a:spcAft>
                <a:spcPts val="0"/>
              </a:spcAft>
              <a:buSzPts val="3000"/>
              <a:buNone/>
            </a:pPr>
            <a:endParaRPr/>
          </a:p>
        </p:txBody>
      </p:sp>
      <p:sp>
        <p:nvSpPr>
          <p:cNvPr id="226" name="Google Shape;226;p14"/>
          <p:cNvSpPr txBox="1">
            <a:spLocks noGrp="1"/>
          </p:cNvSpPr>
          <p:nvPr>
            <p:ph type="body" idx="1"/>
          </p:nvPr>
        </p:nvSpPr>
        <p:spPr>
          <a:xfrm>
            <a:off x="447800" y="1488175"/>
            <a:ext cx="8520600" cy="1815900"/>
          </a:xfrm>
          <a:prstGeom prst="rect">
            <a:avLst/>
          </a:prstGeom>
          <a:noFill/>
          <a:ln>
            <a:noFill/>
          </a:ln>
        </p:spPr>
        <p:txBody>
          <a:bodyPr spcFirstLastPara="1" wrap="square" lIns="91425" tIns="91425" rIns="91425" bIns="91425" anchor="t" anchorCtr="0">
            <a:normAutofit fontScale="92500" lnSpcReduction="10000"/>
          </a:bodyPr>
          <a:lstStyle/>
          <a:p>
            <a:pPr marL="1371600" marR="0" lvl="1" indent="-342900" algn="l" rtl="0">
              <a:lnSpc>
                <a:spcPct val="115000"/>
              </a:lnSpc>
              <a:spcBef>
                <a:spcPts val="0"/>
              </a:spcBef>
              <a:spcAft>
                <a:spcPts val="0"/>
              </a:spcAft>
              <a:buSzPts val="1800"/>
              <a:buChar char="○"/>
            </a:pPr>
            <a:r>
              <a:rPr lang="en" sz="1800"/>
              <a:t>Helps teach toward skill sets</a:t>
            </a:r>
            <a:endParaRPr sz="1800"/>
          </a:p>
          <a:p>
            <a:pPr marL="1828800" marR="0" lvl="2" indent="-342900" algn="l" rtl="0">
              <a:lnSpc>
                <a:spcPct val="115000"/>
              </a:lnSpc>
              <a:spcBef>
                <a:spcPts val="0"/>
              </a:spcBef>
              <a:spcAft>
                <a:spcPts val="0"/>
              </a:spcAft>
              <a:buSzPts val="1800"/>
              <a:buChar char="■"/>
            </a:pPr>
            <a:r>
              <a:rPr lang="en" sz="1800"/>
              <a:t>Not just a “cookie &amp; milk club”</a:t>
            </a:r>
            <a:endParaRPr sz="1800"/>
          </a:p>
          <a:p>
            <a:pPr marL="1828800" marR="0" lvl="2" indent="-342900" algn="l" rtl="0">
              <a:lnSpc>
                <a:spcPct val="115000"/>
              </a:lnSpc>
              <a:spcBef>
                <a:spcPts val="0"/>
              </a:spcBef>
              <a:spcAft>
                <a:spcPts val="0"/>
              </a:spcAft>
              <a:buSzPts val="1800"/>
              <a:buChar char="■"/>
            </a:pPr>
            <a:r>
              <a:rPr lang="en" sz="1800"/>
              <a:t>Delivery of knowledge and skills</a:t>
            </a:r>
            <a:endParaRPr sz="1800"/>
          </a:p>
          <a:p>
            <a:pPr marL="1828800" marR="0" lvl="2" indent="-342900" algn="l" rtl="0">
              <a:lnSpc>
                <a:spcPct val="115000"/>
              </a:lnSpc>
              <a:spcBef>
                <a:spcPts val="0"/>
              </a:spcBef>
              <a:spcAft>
                <a:spcPts val="0"/>
              </a:spcAft>
              <a:buSzPts val="1800"/>
              <a:buChar char="■"/>
            </a:pPr>
            <a:r>
              <a:rPr lang="en" sz="1800"/>
              <a:t>Opportunities for student to demonstrate K&amp;S</a:t>
            </a:r>
            <a:endParaRPr sz="1800"/>
          </a:p>
          <a:p>
            <a:pPr marL="1371600" marR="0" lvl="1" indent="-342900" algn="l" rtl="0">
              <a:lnSpc>
                <a:spcPct val="115000"/>
              </a:lnSpc>
              <a:spcBef>
                <a:spcPts val="0"/>
              </a:spcBef>
              <a:spcAft>
                <a:spcPts val="0"/>
              </a:spcAft>
              <a:buSzPts val="1800"/>
              <a:buChar char="○"/>
            </a:pPr>
            <a:r>
              <a:rPr lang="en" sz="1800"/>
              <a:t>School-based enterprises and learning/demonstration labs (WBL)</a:t>
            </a:r>
            <a:endParaRPr sz="1800"/>
          </a:p>
          <a:p>
            <a:pPr marL="1371600" marR="0" lvl="1" indent="-342900" algn="l" rtl="0">
              <a:lnSpc>
                <a:spcPct val="115000"/>
              </a:lnSpc>
              <a:spcBef>
                <a:spcPts val="0"/>
              </a:spcBef>
              <a:spcAft>
                <a:spcPts val="0"/>
              </a:spcAft>
              <a:buSzPts val="1800"/>
              <a:buChar char="○"/>
            </a:pPr>
            <a:r>
              <a:rPr lang="en" sz="1800"/>
              <a:t>Possible IRCs</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txBox="1">
            <a:spLocks noGrp="1"/>
          </p:cNvSpPr>
          <p:nvPr>
            <p:ph type="title"/>
          </p:nvPr>
        </p:nvSpPr>
        <p:spPr>
          <a:xfrm>
            <a:off x="897125" y="4576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a:t>2. Community connected (project based)</a:t>
            </a:r>
            <a:endParaRPr sz="2500">
              <a:solidFill>
                <a:schemeClr val="dk2"/>
              </a:solidFill>
            </a:endParaRPr>
          </a:p>
          <a:p>
            <a:pPr marL="457200" lvl="0" indent="0" algn="l" rtl="0">
              <a:lnSpc>
                <a:spcPct val="115000"/>
              </a:lnSpc>
              <a:spcBef>
                <a:spcPts val="0"/>
              </a:spcBef>
              <a:spcAft>
                <a:spcPts val="1200"/>
              </a:spcAft>
              <a:buSzPts val="3000"/>
              <a:buNone/>
            </a:pPr>
            <a:endParaRPr sz="1400">
              <a:solidFill>
                <a:schemeClr val="dk2"/>
              </a:solidFill>
            </a:endParaRPr>
          </a:p>
        </p:txBody>
      </p:sp>
      <p:sp>
        <p:nvSpPr>
          <p:cNvPr id="232" name="Google Shape;232;p15"/>
          <p:cNvSpPr txBox="1">
            <a:spLocks noGrp="1"/>
          </p:cNvSpPr>
          <p:nvPr>
            <p:ph type="body" idx="1"/>
          </p:nvPr>
        </p:nvSpPr>
        <p:spPr>
          <a:xfrm>
            <a:off x="238675" y="1089675"/>
            <a:ext cx="8520600" cy="3416400"/>
          </a:xfrm>
          <a:prstGeom prst="rect">
            <a:avLst/>
          </a:prstGeom>
          <a:noFill/>
          <a:ln>
            <a:noFill/>
          </a:ln>
        </p:spPr>
        <p:txBody>
          <a:bodyPr spcFirstLastPara="1" wrap="square" lIns="91425" tIns="91425" rIns="91425" bIns="91425" anchor="t" anchorCtr="0">
            <a:normAutofit/>
          </a:bodyPr>
          <a:lstStyle/>
          <a:p>
            <a:pPr marL="1371600" marR="0" lvl="1" indent="-342900" algn="l" rtl="0">
              <a:lnSpc>
                <a:spcPct val="115000"/>
              </a:lnSpc>
              <a:spcBef>
                <a:spcPts val="0"/>
              </a:spcBef>
              <a:spcAft>
                <a:spcPts val="0"/>
              </a:spcAft>
              <a:buSzPts val="1800"/>
              <a:buChar char="○"/>
            </a:pPr>
            <a:r>
              <a:rPr lang="en" sz="1800"/>
              <a:t>Working with community partners</a:t>
            </a:r>
            <a:endParaRPr sz="1800"/>
          </a:p>
          <a:p>
            <a:pPr marL="1828800" marR="0" lvl="2" indent="-342900" algn="l" rtl="0">
              <a:lnSpc>
                <a:spcPct val="115000"/>
              </a:lnSpc>
              <a:spcBef>
                <a:spcPts val="0"/>
              </a:spcBef>
              <a:spcAft>
                <a:spcPts val="0"/>
              </a:spcAft>
              <a:buSzPts val="1800"/>
              <a:buChar char="■"/>
            </a:pPr>
            <a:r>
              <a:rPr lang="en" sz="1800"/>
              <a:t>Community members on advisory board</a:t>
            </a:r>
            <a:endParaRPr sz="1800"/>
          </a:p>
          <a:p>
            <a:pPr marL="1828800" marR="0" lvl="2" indent="-342900" algn="l" rtl="0">
              <a:lnSpc>
                <a:spcPct val="115000"/>
              </a:lnSpc>
              <a:spcBef>
                <a:spcPts val="0"/>
              </a:spcBef>
              <a:spcAft>
                <a:spcPts val="0"/>
              </a:spcAft>
              <a:buSzPts val="1800"/>
              <a:buChar char="■"/>
            </a:pPr>
            <a:r>
              <a:rPr lang="en" sz="1800"/>
              <a:t>Help with POW and design of calendar/agenda</a:t>
            </a:r>
            <a:endParaRPr sz="1800"/>
          </a:p>
          <a:p>
            <a:pPr marL="1371600" marR="0" lvl="1" indent="-342900" algn="l" rtl="0">
              <a:lnSpc>
                <a:spcPct val="115000"/>
              </a:lnSpc>
              <a:spcBef>
                <a:spcPts val="0"/>
              </a:spcBef>
              <a:spcAft>
                <a:spcPts val="0"/>
              </a:spcAft>
              <a:buSzPts val="1800"/>
              <a:buChar char="○"/>
            </a:pPr>
            <a:r>
              <a:rPr lang="en" sz="1800"/>
              <a:t>Mentorships/internships</a:t>
            </a:r>
            <a:endParaRPr sz="1800"/>
          </a:p>
          <a:p>
            <a:pPr marL="1371600" marR="0" lvl="1" indent="-342900" algn="l" rtl="0">
              <a:lnSpc>
                <a:spcPct val="115000"/>
              </a:lnSpc>
              <a:spcBef>
                <a:spcPts val="0"/>
              </a:spcBef>
              <a:spcAft>
                <a:spcPts val="0"/>
              </a:spcAft>
              <a:buSzPts val="1800"/>
              <a:buChar char="○"/>
            </a:pPr>
            <a:r>
              <a:rPr lang="en" sz="1800"/>
              <a:t>Service learning</a:t>
            </a:r>
            <a:endParaRPr sz="1800"/>
          </a:p>
          <a:p>
            <a:pPr marL="1371600" marR="0" lvl="1" indent="-342900" algn="l" rtl="0">
              <a:lnSpc>
                <a:spcPct val="115000"/>
              </a:lnSpc>
              <a:spcBef>
                <a:spcPts val="0"/>
              </a:spcBef>
              <a:spcAft>
                <a:spcPts val="0"/>
              </a:spcAft>
              <a:buSzPts val="1800"/>
              <a:buChar char="○"/>
            </a:pPr>
            <a:r>
              <a:rPr lang="en" sz="1800"/>
              <a:t>Identify/design projects</a:t>
            </a:r>
            <a:endParaRPr sz="1800"/>
          </a:p>
          <a:p>
            <a:pPr marL="1828800" marR="0" lvl="2" indent="-342900" algn="l" rtl="0">
              <a:lnSpc>
                <a:spcPct val="115000"/>
              </a:lnSpc>
              <a:spcBef>
                <a:spcPts val="0"/>
              </a:spcBef>
              <a:spcAft>
                <a:spcPts val="0"/>
              </a:spcAft>
              <a:buSzPts val="1800"/>
              <a:buChar char="■"/>
            </a:pPr>
            <a:r>
              <a:rPr lang="en" sz="1800"/>
              <a:t>Community needs</a:t>
            </a:r>
            <a:endParaRPr sz="1800"/>
          </a:p>
          <a:p>
            <a:pPr marL="1828800" marR="0" lvl="2" indent="-342900" algn="l" rtl="0">
              <a:lnSpc>
                <a:spcPct val="115000"/>
              </a:lnSpc>
              <a:spcBef>
                <a:spcPts val="0"/>
              </a:spcBef>
              <a:spcAft>
                <a:spcPts val="0"/>
              </a:spcAft>
              <a:buSzPts val="1800"/>
              <a:buChar char="■"/>
            </a:pPr>
            <a:r>
              <a:rPr lang="en" sz="1800"/>
              <a:t>Community contacts</a:t>
            </a:r>
            <a:endParaRPr sz="1800"/>
          </a:p>
          <a:p>
            <a:pPr marL="1828800" marR="0" lvl="2" indent="-342900" algn="l" rtl="0">
              <a:lnSpc>
                <a:spcPct val="115000"/>
              </a:lnSpc>
              <a:spcBef>
                <a:spcPts val="0"/>
              </a:spcBef>
              <a:spcAft>
                <a:spcPts val="0"/>
              </a:spcAft>
              <a:buSzPts val="1800"/>
              <a:buChar char="■"/>
            </a:pPr>
            <a:r>
              <a:rPr lang="en" sz="1800"/>
              <a:t>Communications</a:t>
            </a:r>
            <a:endParaRPr sz="1800"/>
          </a:p>
          <a:p>
            <a:pPr marL="1828800" marR="0" lvl="2" indent="-342900" algn="l" rtl="0">
              <a:lnSpc>
                <a:spcPct val="115000"/>
              </a:lnSpc>
              <a:spcBef>
                <a:spcPts val="0"/>
              </a:spcBef>
              <a:spcAft>
                <a:spcPts val="0"/>
              </a:spcAft>
              <a:buSzPts val="1800"/>
              <a:buChar char="■"/>
            </a:pPr>
            <a:r>
              <a:rPr lang="en" sz="1800"/>
              <a:t>Evaluation of projects</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6"/>
          <p:cNvSpPr txBox="1">
            <a:spLocks noGrp="1"/>
          </p:cNvSpPr>
          <p:nvPr>
            <p:ph type="title"/>
          </p:nvPr>
        </p:nvSpPr>
        <p:spPr>
          <a:xfrm>
            <a:off x="819150" y="521500"/>
            <a:ext cx="7505700" cy="954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15000"/>
              </a:lnSpc>
              <a:spcBef>
                <a:spcPts val="0"/>
              </a:spcBef>
              <a:spcAft>
                <a:spcPts val="1200"/>
              </a:spcAft>
              <a:buSzPct val="111111"/>
              <a:buNone/>
            </a:pPr>
            <a:r>
              <a:rPr lang="en"/>
              <a:t>3. Enterprise management and membership</a:t>
            </a:r>
            <a:endParaRPr/>
          </a:p>
        </p:txBody>
      </p:sp>
      <p:sp>
        <p:nvSpPr>
          <p:cNvPr id="238" name="Google Shape;238;p16"/>
          <p:cNvSpPr txBox="1">
            <a:spLocks noGrp="1"/>
          </p:cNvSpPr>
          <p:nvPr>
            <p:ph type="body" idx="1"/>
          </p:nvPr>
        </p:nvSpPr>
        <p:spPr>
          <a:xfrm>
            <a:off x="819150" y="1238050"/>
            <a:ext cx="7505700" cy="3184800"/>
          </a:xfrm>
          <a:prstGeom prst="rect">
            <a:avLst/>
          </a:prstGeom>
          <a:noFill/>
          <a:ln>
            <a:noFill/>
          </a:ln>
        </p:spPr>
        <p:txBody>
          <a:bodyPr spcFirstLastPara="1" wrap="square" lIns="91425" tIns="91425" rIns="91425" bIns="91425" anchor="t" anchorCtr="0">
            <a:noAutofit/>
          </a:bodyPr>
          <a:lstStyle/>
          <a:p>
            <a:pPr marL="1371600" marR="0" lvl="1" indent="-342900" algn="l" rtl="0">
              <a:lnSpc>
                <a:spcPct val="115000"/>
              </a:lnSpc>
              <a:spcBef>
                <a:spcPts val="0"/>
              </a:spcBef>
              <a:spcAft>
                <a:spcPts val="0"/>
              </a:spcAft>
              <a:buSzPts val="1800"/>
              <a:buChar char="○"/>
            </a:pPr>
            <a:r>
              <a:rPr lang="en" sz="1800"/>
              <a:t>Membership experience for student</a:t>
            </a:r>
            <a:endParaRPr sz="1800"/>
          </a:p>
          <a:p>
            <a:pPr marL="1371600" marR="0" lvl="1" indent="-342900" algn="l" rtl="0">
              <a:lnSpc>
                <a:spcPct val="115000"/>
              </a:lnSpc>
              <a:spcBef>
                <a:spcPts val="0"/>
              </a:spcBef>
              <a:spcAft>
                <a:spcPts val="0"/>
              </a:spcAft>
              <a:buSzPts val="1800"/>
              <a:buChar char="○"/>
            </a:pPr>
            <a:r>
              <a:rPr lang="en" sz="1800"/>
              <a:t>Leadership experiences for students</a:t>
            </a:r>
            <a:endParaRPr sz="1800"/>
          </a:p>
          <a:p>
            <a:pPr marL="1371600" marR="0" lvl="1" indent="-342900" algn="l" rtl="0">
              <a:lnSpc>
                <a:spcPct val="115000"/>
              </a:lnSpc>
              <a:spcBef>
                <a:spcPts val="0"/>
              </a:spcBef>
              <a:spcAft>
                <a:spcPts val="0"/>
              </a:spcAft>
              <a:buSzPts val="1800"/>
              <a:buChar char="○"/>
            </a:pPr>
            <a:r>
              <a:rPr lang="en" sz="1800"/>
              <a:t>Opportunities for networking</a:t>
            </a:r>
            <a:endParaRPr sz="1800"/>
          </a:p>
          <a:p>
            <a:pPr marL="1371600" marR="0" lvl="1" indent="-342900" algn="l" rtl="0">
              <a:lnSpc>
                <a:spcPct val="115000"/>
              </a:lnSpc>
              <a:spcBef>
                <a:spcPts val="0"/>
              </a:spcBef>
              <a:spcAft>
                <a:spcPts val="0"/>
              </a:spcAft>
              <a:buSzPts val="1800"/>
              <a:buChar char="○"/>
            </a:pPr>
            <a:r>
              <a:rPr lang="en" sz="1800"/>
              <a:t>Instruction on organizational processes and procedures</a:t>
            </a:r>
            <a:endParaRPr sz="1800"/>
          </a:p>
          <a:p>
            <a:pPr marL="1371600" marR="0" lvl="1" indent="-342900" algn="l" rtl="0">
              <a:lnSpc>
                <a:spcPct val="115000"/>
              </a:lnSpc>
              <a:spcBef>
                <a:spcPts val="0"/>
              </a:spcBef>
              <a:spcAft>
                <a:spcPts val="0"/>
              </a:spcAft>
              <a:buSzPts val="1800"/>
              <a:buChar char="○"/>
            </a:pPr>
            <a:r>
              <a:rPr lang="en" sz="1800"/>
              <a:t>Develop an organization’s Plan of work</a:t>
            </a:r>
            <a:endParaRPr sz="1800"/>
          </a:p>
          <a:p>
            <a:pPr marL="1371600" marR="0" lvl="1" indent="-342900" algn="l" rtl="0">
              <a:lnSpc>
                <a:spcPct val="115000"/>
              </a:lnSpc>
              <a:spcBef>
                <a:spcPts val="0"/>
              </a:spcBef>
              <a:spcAft>
                <a:spcPts val="0"/>
              </a:spcAft>
              <a:buSzPts val="1800"/>
              <a:buChar char="○"/>
            </a:pPr>
            <a:r>
              <a:rPr lang="en" sz="1800"/>
              <a:t>Designing and following agenda (meetings)</a:t>
            </a:r>
            <a:endParaRPr sz="1800"/>
          </a:p>
          <a:p>
            <a:pPr marL="1371600" marR="0" lvl="1" indent="-342900" algn="l" rtl="0">
              <a:lnSpc>
                <a:spcPct val="115000"/>
              </a:lnSpc>
              <a:spcBef>
                <a:spcPts val="0"/>
              </a:spcBef>
              <a:spcAft>
                <a:spcPts val="0"/>
              </a:spcAft>
              <a:buSzPts val="1800"/>
              <a:buChar char="○"/>
            </a:pPr>
            <a:r>
              <a:rPr lang="en" sz="1800"/>
              <a:t>Parliamentary procedure/rules of order</a:t>
            </a:r>
            <a:endParaRPr sz="1800"/>
          </a:p>
          <a:p>
            <a:pPr marL="1371600" marR="0" lvl="1" indent="-342900" algn="l" rtl="0">
              <a:lnSpc>
                <a:spcPct val="115000"/>
              </a:lnSpc>
              <a:spcBef>
                <a:spcPts val="0"/>
              </a:spcBef>
              <a:spcAft>
                <a:spcPts val="0"/>
              </a:spcAft>
              <a:buSzPts val="1800"/>
              <a:buChar char="○"/>
            </a:pPr>
            <a:r>
              <a:rPr lang="en" sz="1800"/>
              <a:t>Financial strategy instruction</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7"/>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SzPts val="3000"/>
              <a:buNone/>
            </a:pPr>
            <a:r>
              <a:rPr lang="en"/>
              <a:t>Note:  Financial strategy instruction</a:t>
            </a:r>
            <a:endParaRPr/>
          </a:p>
        </p:txBody>
      </p:sp>
      <p:sp>
        <p:nvSpPr>
          <p:cNvPr id="244" name="Google Shape;244;p17"/>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rmAutofit/>
          </a:bodyPr>
          <a:lstStyle/>
          <a:p>
            <a:pPr marL="457200" marR="0" lvl="0" indent="-342900" algn="l" rtl="0">
              <a:lnSpc>
                <a:spcPct val="100000"/>
              </a:lnSpc>
              <a:spcBef>
                <a:spcPts val="0"/>
              </a:spcBef>
              <a:spcAft>
                <a:spcPts val="0"/>
              </a:spcAft>
              <a:buSzPts val="1800"/>
              <a:buChar char="●"/>
            </a:pPr>
            <a:r>
              <a:rPr lang="en" sz="1800"/>
              <a:t>Understand basic financial concepts </a:t>
            </a:r>
            <a:endParaRPr sz="1800"/>
          </a:p>
          <a:p>
            <a:pPr marL="457200" marR="0" lvl="0" indent="-342900" algn="l" rtl="0">
              <a:lnSpc>
                <a:spcPct val="100000"/>
              </a:lnSpc>
              <a:spcBef>
                <a:spcPts val="0"/>
              </a:spcBef>
              <a:spcAft>
                <a:spcPts val="0"/>
              </a:spcAft>
              <a:buSzPts val="1800"/>
              <a:buChar char="●"/>
            </a:pPr>
            <a:r>
              <a:rPr lang="en" sz="1800"/>
              <a:t>Understand rules and laws regarding enterprise finances</a:t>
            </a:r>
            <a:endParaRPr sz="1800"/>
          </a:p>
          <a:p>
            <a:pPr marL="457200" marR="0" lvl="0" indent="-342900" algn="l" rtl="0">
              <a:lnSpc>
                <a:spcPct val="100000"/>
              </a:lnSpc>
              <a:spcBef>
                <a:spcPts val="0"/>
              </a:spcBef>
              <a:spcAft>
                <a:spcPts val="0"/>
              </a:spcAft>
              <a:buSzPts val="1800"/>
              <a:buChar char="●"/>
            </a:pPr>
            <a:r>
              <a:rPr lang="en" sz="1800"/>
              <a:t>Help with the cash flow of an organization</a:t>
            </a:r>
            <a:endParaRPr sz="1800"/>
          </a:p>
          <a:p>
            <a:pPr marL="457200" marR="0" lvl="0" indent="-342900" algn="l" rtl="0">
              <a:lnSpc>
                <a:spcPct val="100000"/>
              </a:lnSpc>
              <a:spcBef>
                <a:spcPts val="0"/>
              </a:spcBef>
              <a:spcAft>
                <a:spcPts val="0"/>
              </a:spcAft>
              <a:buSzPts val="1800"/>
              <a:buChar char="●"/>
            </a:pPr>
            <a:r>
              <a:rPr lang="en" sz="1800"/>
              <a:t>Adhere to financial ethics</a:t>
            </a:r>
            <a:endParaRPr sz="1800"/>
          </a:p>
          <a:p>
            <a:pPr marL="0" marR="0" lvl="0" indent="0" algn="l" rtl="0">
              <a:lnSpc>
                <a:spcPct val="100000"/>
              </a:lnSpc>
              <a:spcBef>
                <a:spcPts val="0"/>
              </a:spcBef>
              <a:spcAft>
                <a:spcPts val="0"/>
              </a:spcAft>
              <a:buSzPts val="1300"/>
              <a:buNone/>
            </a:pP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txBox="1">
            <a:spLocks noGrp="1"/>
          </p:cNvSpPr>
          <p:nvPr>
            <p:ph type="title"/>
          </p:nvPr>
        </p:nvSpPr>
        <p:spPr>
          <a:xfrm>
            <a:off x="922950" y="542425"/>
            <a:ext cx="7505700" cy="547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t>CTE-IS application </a:t>
            </a:r>
            <a:r>
              <a:rPr lang="en" sz="2000" dirty="0"/>
              <a:t>(part 2)</a:t>
            </a:r>
            <a:endParaRPr sz="2000" dirty="0"/>
          </a:p>
        </p:txBody>
      </p:sp>
      <p:sp>
        <p:nvSpPr>
          <p:cNvPr id="250" name="Google Shape;250;p18">
            <a:extLst>
              <a:ext uri="{C183D7F6-B498-43B3-948B-1728B52AA6E4}">
                <adec:decorative xmlns:adec="http://schemas.microsoft.com/office/drawing/2017/decorative" val="1"/>
              </a:ext>
            </a:extLst>
          </p:cNvPr>
          <p:cNvSpPr txBox="1"/>
          <p:nvPr/>
        </p:nvSpPr>
        <p:spPr>
          <a:xfrm>
            <a:off x="543375" y="2435950"/>
            <a:ext cx="10602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251" name="Google Shape;251;p18">
            <a:extLst>
              <a:ext uri="{C183D7F6-B498-43B3-948B-1728B52AA6E4}">
                <adec:decorative xmlns:adec="http://schemas.microsoft.com/office/drawing/2017/decorative" val="1"/>
              </a:ext>
            </a:extLst>
          </p:cNvPr>
          <p:cNvSpPr txBox="1"/>
          <p:nvPr/>
        </p:nvSpPr>
        <p:spPr>
          <a:xfrm>
            <a:off x="4091350" y="2068550"/>
            <a:ext cx="4806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252" name="Google Shape;252;p18">
            <a:extLst>
              <a:ext uri="{C183D7F6-B498-43B3-948B-1728B52AA6E4}">
                <adec:decorative xmlns:adec="http://schemas.microsoft.com/office/drawing/2017/decorative" val="1"/>
              </a:ext>
            </a:extLst>
          </p:cNvPr>
          <p:cNvSpPr txBox="1"/>
          <p:nvPr/>
        </p:nvSpPr>
        <p:spPr>
          <a:xfrm>
            <a:off x="4091350" y="2467425"/>
            <a:ext cx="1060200" cy="1044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253" name="Google Shape;253;p18" descr="Screenshot of part of CTE-IS Application. Section is Additional Components of a High Quality Program of Study. Input areas are Work Based Learning/School Based Enterprise Experience, Student Leadership Opportunity/Locally Developed Student Leadership, Secondary Industry Recognized Credential, and CC Industry Recognized Credentials."/>
          <p:cNvPicPr preferRelativeResize="0"/>
          <p:nvPr/>
        </p:nvPicPr>
        <p:blipFill rotWithShape="1">
          <a:blip r:embed="rId3">
            <a:alphaModFix/>
          </a:blip>
          <a:srcRect/>
          <a:stretch/>
        </p:blipFill>
        <p:spPr>
          <a:xfrm>
            <a:off x="516100" y="1375075"/>
            <a:ext cx="8111776" cy="1522875"/>
          </a:xfrm>
          <a:prstGeom prst="rect">
            <a:avLst/>
          </a:prstGeom>
          <a:noFill/>
          <a:ln w="28575" cap="flat" cmpd="sng">
            <a:solidFill>
              <a:schemeClr val="dk2"/>
            </a:solidFill>
            <a:prstDash val="solid"/>
            <a:round/>
            <a:headEnd type="none" w="sm" len="sm"/>
            <a:tailEnd type="none" w="sm" len="sm"/>
          </a:ln>
        </p:spPr>
      </p:pic>
      <p:sp>
        <p:nvSpPr>
          <p:cNvPr id="254" name="Google Shape;254;p18">
            <a:extLst>
              <a:ext uri="{C183D7F6-B498-43B3-948B-1728B52AA6E4}">
                <adec:decorative xmlns:adec="http://schemas.microsoft.com/office/drawing/2017/decorative" val="1"/>
              </a:ext>
            </a:extLst>
          </p:cNvPr>
          <p:cNvSpPr/>
          <p:nvPr/>
        </p:nvSpPr>
        <p:spPr>
          <a:xfrm>
            <a:off x="5914675" y="1777850"/>
            <a:ext cx="2059500" cy="4710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9"/>
          <p:cNvSpPr txBox="1">
            <a:spLocks noGrp="1"/>
          </p:cNvSpPr>
          <p:nvPr>
            <p:ph type="title"/>
          </p:nvPr>
        </p:nvSpPr>
        <p:spPr>
          <a:xfrm>
            <a:off x="860975" y="845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dirty="0"/>
              <a:t>CTE-IS application </a:t>
            </a:r>
            <a:r>
              <a:rPr lang="en" sz="1800" dirty="0"/>
              <a:t>(part 3)</a:t>
            </a:r>
            <a:endParaRPr sz="1800" dirty="0"/>
          </a:p>
        </p:txBody>
      </p:sp>
      <p:pic>
        <p:nvPicPr>
          <p:cNvPr id="260" name="Google Shape;260;p19" descr="Components of a High Quality Program of Study Comments: Students Supports Services - Culinary program will use ProStart as their CTSO. A. Students receive guidance and/or counseling specific to this CTE Program of Study through High School Counseling Center and links on its webpage. See link below."/>
          <p:cNvPicPr preferRelativeResize="0"/>
          <p:nvPr/>
        </p:nvPicPr>
        <p:blipFill rotWithShape="1">
          <a:blip r:embed="rId3">
            <a:alphaModFix/>
          </a:blip>
          <a:srcRect/>
          <a:stretch/>
        </p:blipFill>
        <p:spPr>
          <a:xfrm>
            <a:off x="434675" y="1662075"/>
            <a:ext cx="8120950" cy="1715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0"/>
          <p:cNvSpPr txBox="1">
            <a:spLocks noGrp="1"/>
          </p:cNvSpPr>
          <p:nvPr>
            <p:ph type="title"/>
          </p:nvPr>
        </p:nvSpPr>
        <p:spPr>
          <a:xfrm>
            <a:off x="860975" y="845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dirty="0"/>
              <a:t>CTE-IS application </a:t>
            </a:r>
            <a:r>
              <a:rPr lang="en" sz="1800" dirty="0"/>
              <a:t>(part 4)</a:t>
            </a:r>
            <a:endParaRPr sz="1800" dirty="0"/>
          </a:p>
        </p:txBody>
      </p:sp>
      <p:pic>
        <p:nvPicPr>
          <p:cNvPr id="266" name="Google Shape;266;p20" descr="Components of a High Quality Program of Study Comments: Student Supports Services - Within High School's Culinary Arts CTE Pathway program, our commitment is to offer robust student support services, ensuring an enriching and immersive educational journey. As a designated ProStart school, we implement a two-year, industry-endorsed culinary arts and restaurant management program. This empowers our students with access to a wealth of resources including industry-related videos and demonstrations, tools for resume building, as well as exam and certificate resources, available at their convenience. Other student support services include: (no other text on the slide)"/>
          <p:cNvPicPr preferRelativeResize="0"/>
          <p:nvPr/>
        </p:nvPicPr>
        <p:blipFill rotWithShape="1">
          <a:blip r:embed="rId3">
            <a:alphaModFix/>
          </a:blip>
          <a:srcRect/>
          <a:stretch/>
        </p:blipFill>
        <p:spPr>
          <a:xfrm>
            <a:off x="626113" y="1745724"/>
            <a:ext cx="7740574" cy="27895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
          <p:cNvSpPr txBox="1">
            <a:spLocks noGrp="1"/>
          </p:cNvSpPr>
          <p:nvPr>
            <p:ph type="title"/>
          </p:nvPr>
        </p:nvSpPr>
        <p:spPr>
          <a:xfrm>
            <a:off x="922950" y="542425"/>
            <a:ext cx="7505700" cy="547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CTE-IS application</a:t>
            </a:r>
            <a:endParaRPr/>
          </a:p>
        </p:txBody>
      </p:sp>
      <p:pic>
        <p:nvPicPr>
          <p:cNvPr id="135" name="Google Shape;135;p2" descr="Screenshot of part of New Program of Study Application, with CTE Logo/Learning that Works for America in upper left. Other section headers with response boxes (some filled, some blank) are: Application Type, with Renewal Application selected; Matrix Completed?, with Dormant and Approved State Program check boxes; School Zone, with County, Region Area, and Region Name/Region 02A; School and District, with Secondary School and Secondary District; Program Area, CIP, and Framework, with Career Area/Business and Management; Cluster Area/Hospitality and Tourism; Focus Area/Restaurants, Food and Beverage Services; Program Framework/Locally Developed; Program of Study Name/ Restaurants, Food and Beverage Services; Secondary CIP Code/120504; Additional Components of a High Quality Program of Study: Work Based Learning/School Based Enterprise Experience; Student Leadership Opportunity/Locally Developed Student Leadership; Secondary Industry Recognized Credentials; and CC Industry Recognized Credentials."/>
          <p:cNvPicPr preferRelativeResize="0"/>
          <p:nvPr/>
        </p:nvPicPr>
        <p:blipFill rotWithShape="1">
          <a:blip r:embed="rId3">
            <a:alphaModFix/>
          </a:blip>
          <a:srcRect/>
          <a:stretch/>
        </p:blipFill>
        <p:spPr>
          <a:xfrm>
            <a:off x="975200" y="1089624"/>
            <a:ext cx="6817401" cy="3779425"/>
          </a:xfrm>
          <a:prstGeom prst="rect">
            <a:avLst/>
          </a:prstGeom>
          <a:noFill/>
          <a:ln w="9525" cap="flat" cmpd="sng">
            <a:solidFill>
              <a:schemeClr val="dk2"/>
            </a:solidFill>
            <a:prstDash val="solid"/>
            <a:round/>
            <a:headEnd type="none" w="sm" len="sm"/>
            <a:tailEnd type="none" w="sm" len="sm"/>
          </a:ln>
        </p:spPr>
      </p:pic>
      <p:sp>
        <p:nvSpPr>
          <p:cNvPr id="136" name="Google Shape;136;p2">
            <a:extLst>
              <a:ext uri="{C183D7F6-B498-43B3-948B-1728B52AA6E4}">
                <adec:decorative xmlns:adec="http://schemas.microsoft.com/office/drawing/2017/decorative" val="1"/>
              </a:ext>
            </a:extLst>
          </p:cNvPr>
          <p:cNvSpPr/>
          <p:nvPr/>
        </p:nvSpPr>
        <p:spPr>
          <a:xfrm>
            <a:off x="4572000" y="4308700"/>
            <a:ext cx="1358400" cy="3654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
            <a:extLst>
              <a:ext uri="{C183D7F6-B498-43B3-948B-1728B52AA6E4}">
                <adec:decorative xmlns:adec="http://schemas.microsoft.com/office/drawing/2017/decorative" val="1"/>
              </a:ext>
            </a:extLst>
          </p:cNvPr>
          <p:cNvSpPr txBox="1"/>
          <p:nvPr/>
        </p:nvSpPr>
        <p:spPr>
          <a:xfrm>
            <a:off x="543375" y="2435950"/>
            <a:ext cx="10602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38" name="Google Shape;138;p2">
            <a:extLst>
              <a:ext uri="{C183D7F6-B498-43B3-948B-1728B52AA6E4}">
                <adec:decorative xmlns:adec="http://schemas.microsoft.com/office/drawing/2017/decorative" val="1"/>
              </a:ext>
            </a:extLst>
          </p:cNvPr>
          <p:cNvSpPr txBox="1"/>
          <p:nvPr/>
        </p:nvSpPr>
        <p:spPr>
          <a:xfrm>
            <a:off x="1149725" y="2374825"/>
            <a:ext cx="986700" cy="1359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39" name="Google Shape;139;p2">
            <a:extLst>
              <a:ext uri="{C183D7F6-B498-43B3-948B-1728B52AA6E4}">
                <adec:decorative xmlns:adec="http://schemas.microsoft.com/office/drawing/2017/decorative" val="1"/>
              </a:ext>
            </a:extLst>
          </p:cNvPr>
          <p:cNvSpPr txBox="1"/>
          <p:nvPr/>
        </p:nvSpPr>
        <p:spPr>
          <a:xfrm>
            <a:off x="4091350" y="2068550"/>
            <a:ext cx="4806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40" name="Google Shape;140;p2">
            <a:extLst>
              <a:ext uri="{C183D7F6-B498-43B3-948B-1728B52AA6E4}">
                <adec:decorative xmlns:adec="http://schemas.microsoft.com/office/drawing/2017/decorative" val="1"/>
              </a:ext>
            </a:extLst>
          </p:cNvPr>
          <p:cNvSpPr txBox="1"/>
          <p:nvPr/>
        </p:nvSpPr>
        <p:spPr>
          <a:xfrm>
            <a:off x="4091350" y="2467425"/>
            <a:ext cx="1060200" cy="1044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41" name="Google Shape;141;p2">
            <a:extLst>
              <a:ext uri="{C183D7F6-B498-43B3-948B-1728B52AA6E4}">
                <adec:decorative xmlns:adec="http://schemas.microsoft.com/office/drawing/2017/decorative" val="1"/>
              </a:ext>
            </a:extLst>
          </p:cNvPr>
          <p:cNvSpPr txBox="1"/>
          <p:nvPr/>
        </p:nvSpPr>
        <p:spPr>
          <a:xfrm>
            <a:off x="1149725" y="2736300"/>
            <a:ext cx="986700" cy="1359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42" name="Google Shape;142;p2">
            <a:extLst>
              <a:ext uri="{C183D7F6-B498-43B3-948B-1728B52AA6E4}">
                <adec:decorative xmlns:adec="http://schemas.microsoft.com/office/drawing/2017/decorative" val="1"/>
              </a:ext>
            </a:extLst>
          </p:cNvPr>
          <p:cNvSpPr txBox="1"/>
          <p:nvPr/>
        </p:nvSpPr>
        <p:spPr>
          <a:xfrm>
            <a:off x="4757850" y="2000100"/>
            <a:ext cx="986700" cy="1359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43" name="Google Shape;143;p2">
            <a:extLst>
              <a:ext uri="{C183D7F6-B498-43B3-948B-1728B52AA6E4}">
                <adec:decorative xmlns:adec="http://schemas.microsoft.com/office/drawing/2017/decorative" val="1"/>
              </a:ext>
            </a:extLst>
          </p:cNvPr>
          <p:cNvSpPr txBox="1"/>
          <p:nvPr/>
        </p:nvSpPr>
        <p:spPr>
          <a:xfrm>
            <a:off x="4757850" y="2374825"/>
            <a:ext cx="986700" cy="1359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title"/>
          </p:nvPr>
        </p:nvSpPr>
        <p:spPr>
          <a:xfrm>
            <a:off x="860975" y="845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dirty="0"/>
              <a:t>CTE-IS application </a:t>
            </a:r>
            <a:r>
              <a:rPr lang="en" sz="1800" dirty="0"/>
              <a:t>(part 5)</a:t>
            </a:r>
            <a:endParaRPr sz="1800" dirty="0"/>
          </a:p>
        </p:txBody>
      </p:sp>
      <p:pic>
        <p:nvPicPr>
          <p:cNvPr id="3" name="Picture 2" descr="Components of a High Quality Program of Study Comments: Student Supports Services - Student Leadership is locally developed: As leaders in our program, our advanced students will be leading students in instruction, supporting students learning, preparing labs, premeasuring ingredients, cleaning and maintaining of equipment. Technical Skill Practicum students willl take skills learned in CTE courses and apply them in the pursuit of building a professional portfolio through classroom/community service. Responsibilities include, but are not limited to, demonstrating high-level skills and professionalism for peers, fabricating infrastructure for the instructional space, maintaining instructional tools, and otherwise supporting the teacher in the delivery of instruction.">
            <a:extLst>
              <a:ext uri="{FF2B5EF4-FFF2-40B4-BE49-F238E27FC236}">
                <a16:creationId xmlns:a16="http://schemas.microsoft.com/office/drawing/2014/main" id="{075A2EA9-CBEB-720F-0CF4-D8CC59A92B12}"/>
              </a:ext>
            </a:extLst>
          </p:cNvPr>
          <p:cNvPicPr>
            <a:picLocks noChangeAspect="1"/>
          </p:cNvPicPr>
          <p:nvPr/>
        </p:nvPicPr>
        <p:blipFill>
          <a:blip r:embed="rId3"/>
          <a:stretch>
            <a:fillRect/>
          </a:stretch>
        </p:blipFill>
        <p:spPr>
          <a:xfrm>
            <a:off x="938900" y="1687078"/>
            <a:ext cx="6818634" cy="233816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2"/>
          <p:cNvSpPr txBox="1">
            <a:spLocks noGrp="1"/>
          </p:cNvSpPr>
          <p:nvPr>
            <p:ph type="title"/>
          </p:nvPr>
        </p:nvSpPr>
        <p:spPr>
          <a:xfrm>
            <a:off x="860975" y="845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dirty="0"/>
              <a:t>CTE-IS application </a:t>
            </a:r>
            <a:r>
              <a:rPr lang="en" sz="1800" dirty="0"/>
              <a:t>(part 6)</a:t>
            </a:r>
            <a:endParaRPr sz="1800" dirty="0"/>
          </a:p>
        </p:txBody>
      </p:sp>
      <p:pic>
        <p:nvPicPr>
          <p:cNvPr id="278" name="Google Shape;278;p22" descr="Components of a High Quality Program of Study Comments: Student Supports Services - 1. Curriculum, teaching, and workplace experiences will reflect the Oregon Skill Sets for the Marketing Cluster. Instruction will be focused on internal and external sales, as well as market research. 2. Program design, implementation, and evaluation is done collaboratively with local business and industry partners engaged with students. Those partners also provide external opportunities for students to work with the community on projects connected back to the POS curriculum. 3. Students meet twice each month, following Robert's Rules of Order to conduct meetings that follow student-developed agendas. Students each take turns at leading initiatives, projects, and the operation of the chapter itself."/>
          <p:cNvPicPr preferRelativeResize="0"/>
          <p:nvPr/>
        </p:nvPicPr>
        <p:blipFill rotWithShape="1">
          <a:blip r:embed="rId3">
            <a:alphaModFix/>
          </a:blip>
          <a:srcRect/>
          <a:stretch/>
        </p:blipFill>
        <p:spPr>
          <a:xfrm>
            <a:off x="626113" y="1745724"/>
            <a:ext cx="7740574" cy="2789516"/>
          </a:xfrm>
          <a:prstGeom prst="rect">
            <a:avLst/>
          </a:prstGeom>
          <a:noFill/>
          <a:ln>
            <a:noFill/>
          </a:ln>
        </p:spPr>
      </p:pic>
      <p:sp>
        <p:nvSpPr>
          <p:cNvPr id="279" name="Google Shape;279;p22"/>
          <p:cNvSpPr txBox="1"/>
          <p:nvPr/>
        </p:nvSpPr>
        <p:spPr>
          <a:xfrm>
            <a:off x="677700" y="2405100"/>
            <a:ext cx="7637400" cy="2258100"/>
          </a:xfrm>
          <a:prstGeom prst="rect">
            <a:avLst/>
          </a:prstGeom>
          <a:solidFill>
            <a:schemeClr val="dk1"/>
          </a:solidFill>
          <a:ln>
            <a:noFill/>
          </a:ln>
        </p:spPr>
        <p:txBody>
          <a:bodyPr spcFirstLastPara="1" wrap="square" lIns="91425" tIns="91425" rIns="91425" bIns="91425" anchor="t" anchorCtr="0">
            <a:noAutofit/>
          </a:bodyPr>
          <a:lstStyle/>
          <a:p>
            <a:pPr marL="457200" marR="0" lvl="0" indent="-311150" algn="l" rtl="0">
              <a:lnSpc>
                <a:spcPct val="100000"/>
              </a:lnSpc>
              <a:spcBef>
                <a:spcPts val="0"/>
              </a:spcBef>
              <a:spcAft>
                <a:spcPts val="0"/>
              </a:spcAft>
              <a:buClr>
                <a:schemeClr val="dk2"/>
              </a:buClr>
              <a:buSzPts val="1300"/>
              <a:buFont typeface="Calibri"/>
              <a:buAutoNum type="arabicPeriod"/>
            </a:pPr>
            <a:r>
              <a:rPr lang="en" sz="1300" b="0" i="0" u="none" strike="noStrike" cap="none" dirty="0">
                <a:solidFill>
                  <a:schemeClr val="dk2"/>
                </a:solidFill>
                <a:latin typeface="Calibri"/>
                <a:ea typeface="Calibri"/>
                <a:cs typeface="Calibri"/>
                <a:sym typeface="Calibri"/>
              </a:rPr>
              <a:t>Curriculum, teaching, and workplace experiences will reflect the Oregon Skill Sets for the Marketing Cluster.  Instruction will be focused on internal and external sales, as well as market research…</a:t>
            </a:r>
            <a:endParaRPr dirty="0"/>
          </a:p>
          <a:p>
            <a:pPr marL="457200" marR="0" lvl="0" indent="-311150" algn="l" rtl="0">
              <a:lnSpc>
                <a:spcPct val="100000"/>
              </a:lnSpc>
              <a:spcBef>
                <a:spcPts val="0"/>
              </a:spcBef>
              <a:spcAft>
                <a:spcPts val="0"/>
              </a:spcAft>
              <a:buClr>
                <a:schemeClr val="dk2"/>
              </a:buClr>
              <a:buSzPts val="1300"/>
              <a:buFont typeface="Calibri"/>
              <a:buAutoNum type="arabicPeriod"/>
            </a:pPr>
            <a:r>
              <a:rPr lang="en" sz="1300" b="0" i="0" u="none" strike="noStrike" cap="none" dirty="0">
                <a:solidFill>
                  <a:schemeClr val="dk2"/>
                </a:solidFill>
                <a:latin typeface="Calibri"/>
                <a:ea typeface="Calibri"/>
                <a:cs typeface="Calibri"/>
                <a:sym typeface="Calibri"/>
              </a:rPr>
              <a:t>Program design, implementation, and evaluation is done collaboratively with local business and industry partners engaged with students.  Those partners also provide external </a:t>
            </a:r>
            <a:r>
              <a:rPr lang="en" sz="1300" dirty="0">
                <a:solidFill>
                  <a:schemeClr val="dk2"/>
                </a:solidFill>
                <a:latin typeface="Calibri"/>
                <a:ea typeface="Calibri"/>
                <a:cs typeface="Calibri"/>
                <a:sym typeface="Calibri"/>
              </a:rPr>
              <a:t>opportunities</a:t>
            </a:r>
            <a:r>
              <a:rPr lang="en" sz="1300" b="0" i="0" u="none" strike="noStrike" cap="none" dirty="0">
                <a:solidFill>
                  <a:schemeClr val="dk2"/>
                </a:solidFill>
                <a:latin typeface="Calibri"/>
                <a:ea typeface="Calibri"/>
                <a:cs typeface="Calibri"/>
                <a:sym typeface="Calibri"/>
              </a:rPr>
              <a:t> for students to work with the community on projects connected back to the POS curriculum…</a:t>
            </a:r>
            <a:endParaRPr dirty="0"/>
          </a:p>
          <a:p>
            <a:pPr marL="457200" marR="0" lvl="0" indent="-311150" algn="l" rtl="0">
              <a:lnSpc>
                <a:spcPct val="100000"/>
              </a:lnSpc>
              <a:spcBef>
                <a:spcPts val="0"/>
              </a:spcBef>
              <a:spcAft>
                <a:spcPts val="0"/>
              </a:spcAft>
              <a:buClr>
                <a:schemeClr val="dk2"/>
              </a:buClr>
              <a:buSzPts val="1300"/>
              <a:buFont typeface="Calibri"/>
              <a:buAutoNum type="arabicPeriod"/>
            </a:pPr>
            <a:r>
              <a:rPr lang="en" sz="1300" b="0" i="0" u="none" strike="noStrike" cap="none" dirty="0">
                <a:solidFill>
                  <a:schemeClr val="dk2"/>
                </a:solidFill>
                <a:latin typeface="Calibri"/>
                <a:ea typeface="Calibri"/>
                <a:cs typeface="Calibri"/>
                <a:sym typeface="Calibri"/>
              </a:rPr>
              <a:t>Students meet twice each month, following </a:t>
            </a:r>
            <a:r>
              <a:rPr lang="en" sz="1300" dirty="0">
                <a:solidFill>
                  <a:schemeClr val="dk2"/>
                </a:solidFill>
                <a:latin typeface="Calibri"/>
                <a:ea typeface="Calibri"/>
                <a:cs typeface="Calibri"/>
                <a:sym typeface="Calibri"/>
              </a:rPr>
              <a:t>Robert's’</a:t>
            </a:r>
            <a:r>
              <a:rPr lang="en" sz="1300" b="0" i="0" u="none" strike="noStrike" cap="none" dirty="0">
                <a:solidFill>
                  <a:schemeClr val="dk2"/>
                </a:solidFill>
                <a:latin typeface="Calibri"/>
                <a:ea typeface="Calibri"/>
                <a:cs typeface="Calibri"/>
                <a:sym typeface="Calibri"/>
              </a:rPr>
              <a:t> Rules of Order to conduct meetings that follow student-developed agendas.  Students each take turns at leading initiatives, projects, and the operation of the chapter itself…</a:t>
            </a:r>
            <a:endParaRPr sz="1300" b="0" i="0" u="none" strike="noStrike" cap="none" dirty="0">
              <a:solidFill>
                <a:schemeClr val="dk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3"/>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a:t>Resources:</a:t>
            </a:r>
            <a:endParaRPr/>
          </a:p>
        </p:txBody>
      </p:sp>
      <p:sp>
        <p:nvSpPr>
          <p:cNvPr id="285" name="Google Shape;285;p23"/>
          <p:cNvSpPr txBox="1">
            <a:spLocks noGrp="1"/>
          </p:cNvSpPr>
          <p:nvPr>
            <p:ph type="body" idx="1"/>
          </p:nvPr>
        </p:nvSpPr>
        <p:spPr>
          <a:xfrm>
            <a:off x="819150" y="1800200"/>
            <a:ext cx="7505700" cy="24480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sz="1800" u="sng" dirty="0">
                <a:solidFill>
                  <a:schemeClr val="hlink"/>
                </a:solidFill>
                <a:hlinkClick r:id="rId3"/>
              </a:rPr>
              <a:t>Student Leadership Expectations</a:t>
            </a:r>
            <a:endParaRPr sz="1800" dirty="0"/>
          </a:p>
          <a:p>
            <a:pPr marL="457200" lvl="0" indent="-342900" algn="l" rtl="0">
              <a:lnSpc>
                <a:spcPct val="115000"/>
              </a:lnSpc>
              <a:spcBef>
                <a:spcPts val="0"/>
              </a:spcBef>
              <a:spcAft>
                <a:spcPts val="0"/>
              </a:spcAft>
              <a:buSzPts val="1800"/>
              <a:buChar char="●"/>
            </a:pPr>
            <a:r>
              <a:rPr lang="en" sz="1800" dirty="0">
                <a:hlinkClick r:id="rId4"/>
              </a:rPr>
              <a:t>CTSO Board Approval Process</a:t>
            </a:r>
            <a:endParaRPr sz="1800" dirty="0"/>
          </a:p>
          <a:p>
            <a:pPr marL="457200" lvl="0" indent="-342900" algn="l" rtl="0">
              <a:lnSpc>
                <a:spcPct val="115000"/>
              </a:lnSpc>
              <a:spcBef>
                <a:spcPts val="0"/>
              </a:spcBef>
              <a:spcAft>
                <a:spcPts val="0"/>
              </a:spcAft>
              <a:buSzPts val="1800"/>
              <a:buChar char="●"/>
            </a:pPr>
            <a:r>
              <a:rPr lang="en" sz="1800" u="sng" dirty="0">
                <a:solidFill>
                  <a:schemeClr val="hlink"/>
                </a:solidFill>
                <a:hlinkClick r:id="rId5"/>
              </a:rPr>
              <a:t>Oregon Skill Sets</a:t>
            </a:r>
            <a:endParaRPr sz="1800" dirty="0"/>
          </a:p>
          <a:p>
            <a:pPr marL="457200" lvl="0" indent="-342900" algn="l" rtl="0">
              <a:lnSpc>
                <a:spcPct val="115000"/>
              </a:lnSpc>
              <a:spcBef>
                <a:spcPts val="0"/>
              </a:spcBef>
              <a:spcAft>
                <a:spcPts val="0"/>
              </a:spcAft>
              <a:buSzPts val="1800"/>
              <a:buChar char="●"/>
            </a:pPr>
            <a:r>
              <a:rPr lang="en" sz="1800" u="sng" dirty="0">
                <a:solidFill>
                  <a:schemeClr val="hlink"/>
                </a:solidFill>
                <a:hlinkClick r:id="rId6"/>
              </a:rPr>
              <a:t>Tri Leadership Resource</a:t>
            </a:r>
            <a:r>
              <a:rPr lang="en" sz="1800" dirty="0"/>
              <a:t>s</a:t>
            </a:r>
            <a:endParaRPr sz="1800" dirty="0"/>
          </a:p>
          <a:p>
            <a:pPr marL="457200" lvl="0" indent="-342900" algn="l" rtl="0">
              <a:lnSpc>
                <a:spcPct val="115000"/>
              </a:lnSpc>
              <a:spcBef>
                <a:spcPts val="0"/>
              </a:spcBef>
              <a:spcAft>
                <a:spcPts val="0"/>
              </a:spcAft>
              <a:buSzPts val="1800"/>
              <a:buChar char="●"/>
            </a:pPr>
            <a:r>
              <a:rPr lang="en-US" sz="1800" u="sng" dirty="0">
                <a:solidFill>
                  <a:schemeClr val="hlink"/>
                </a:solidFill>
                <a:hlinkClick r:id="rId7"/>
              </a:rPr>
              <a:t>TEACH CTSO</a:t>
            </a:r>
            <a:endParaRPr sz="1800" dirty="0"/>
          </a:p>
          <a:p>
            <a:pPr marL="457200" lvl="0" indent="-342900" algn="l" rtl="0">
              <a:lnSpc>
                <a:spcPct val="115000"/>
              </a:lnSpc>
              <a:spcBef>
                <a:spcPts val="0"/>
              </a:spcBef>
              <a:spcAft>
                <a:spcPts val="0"/>
              </a:spcAft>
              <a:buSzPts val="1800"/>
              <a:buChar char="●"/>
            </a:pPr>
            <a:r>
              <a:rPr lang="en-US" sz="1800" u="sng" dirty="0">
                <a:solidFill>
                  <a:schemeClr val="hlink"/>
                </a:solidFill>
                <a:hlinkClick r:id="rId8" action="ppaction://hlinksldjump"/>
              </a:rPr>
              <a:t>These slides</a:t>
            </a:r>
            <a:endParaRPr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4"/>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3000"/>
              <a:buNone/>
            </a:pPr>
            <a:r>
              <a:rPr lang="en" sz="3300" dirty="0"/>
              <a:t>Questions ??</a:t>
            </a:r>
            <a:endParaRPr sz="3300" dirty="0"/>
          </a:p>
        </p:txBody>
      </p:sp>
      <p:sp>
        <p:nvSpPr>
          <p:cNvPr id="292" name="Google Shape;292;p24"/>
          <p:cNvSpPr txBox="1">
            <a:spLocks noGrp="1"/>
          </p:cNvSpPr>
          <p:nvPr>
            <p:ph type="body" idx="1"/>
          </p:nvPr>
        </p:nvSpPr>
        <p:spPr>
          <a:xfrm>
            <a:off x="819150" y="1800200"/>
            <a:ext cx="7505700" cy="2448000"/>
          </a:xfrm>
          <a:prstGeom prst="rect">
            <a:avLst/>
          </a:prstGeom>
          <a:noFill/>
          <a:ln>
            <a:noFill/>
          </a:ln>
        </p:spPr>
        <p:txBody>
          <a:bodyPr spcFirstLastPara="1" wrap="square" lIns="91425" tIns="91425" rIns="91425" bIns="91425" anchor="t" anchorCtr="0">
            <a:normAutofit fontScale="77500" lnSpcReduction="20000"/>
          </a:bodyPr>
          <a:lstStyle/>
          <a:p>
            <a:pPr marL="0" lvl="0" indent="0" algn="ctr" rtl="0">
              <a:lnSpc>
                <a:spcPct val="115000"/>
              </a:lnSpc>
              <a:spcBef>
                <a:spcPts val="0"/>
              </a:spcBef>
              <a:spcAft>
                <a:spcPts val="0"/>
              </a:spcAft>
              <a:buSzPct val="55913"/>
              <a:buNone/>
            </a:pPr>
            <a:endParaRPr sz="3000" dirty="0">
              <a:solidFill>
                <a:schemeClr val="lt1"/>
              </a:solidFill>
              <a:latin typeface="Nunito"/>
              <a:ea typeface="Nunito"/>
              <a:cs typeface="Nunito"/>
              <a:sym typeface="Nunito"/>
            </a:endParaRPr>
          </a:p>
          <a:p>
            <a:pPr marL="0" lvl="0" indent="0" algn="ctr" rtl="0">
              <a:lnSpc>
                <a:spcPct val="115000"/>
              </a:lnSpc>
              <a:spcBef>
                <a:spcPts val="1200"/>
              </a:spcBef>
              <a:spcAft>
                <a:spcPts val="0"/>
              </a:spcAft>
              <a:buSzPct val="39468"/>
              <a:buNone/>
            </a:pPr>
            <a:r>
              <a:rPr lang="en" sz="4250" dirty="0">
                <a:solidFill>
                  <a:schemeClr val="lt1"/>
                </a:solidFill>
                <a:latin typeface="Nunito"/>
                <a:ea typeface="Nunito"/>
                <a:cs typeface="Nunito"/>
                <a:sym typeface="Nunito"/>
              </a:rPr>
              <a:t>Thank you!</a:t>
            </a:r>
            <a:endParaRPr sz="4250" dirty="0">
              <a:solidFill>
                <a:schemeClr val="lt1"/>
              </a:solidFill>
              <a:latin typeface="Nunito"/>
              <a:ea typeface="Nunito"/>
              <a:cs typeface="Nunito"/>
              <a:sym typeface="Nunito"/>
            </a:endParaRPr>
          </a:p>
          <a:p>
            <a:pPr marL="0" lvl="0" indent="0" algn="l" rtl="0">
              <a:lnSpc>
                <a:spcPct val="115000"/>
              </a:lnSpc>
              <a:spcBef>
                <a:spcPts val="1200"/>
              </a:spcBef>
              <a:spcAft>
                <a:spcPts val="0"/>
              </a:spcAft>
              <a:buSzPct val="93189"/>
              <a:buNone/>
            </a:pPr>
            <a:endParaRPr sz="1800" dirty="0">
              <a:solidFill>
                <a:schemeClr val="lt1"/>
              </a:solidFill>
              <a:latin typeface="Nunito"/>
              <a:ea typeface="Nunito"/>
              <a:cs typeface="Nunito"/>
              <a:sym typeface="Nunito"/>
            </a:endParaRPr>
          </a:p>
          <a:p>
            <a:pPr marL="0" lvl="0" indent="0" algn="l" rtl="0">
              <a:lnSpc>
                <a:spcPct val="115000"/>
              </a:lnSpc>
              <a:spcBef>
                <a:spcPts val="0"/>
              </a:spcBef>
              <a:spcAft>
                <a:spcPts val="0"/>
              </a:spcAft>
              <a:buSzPct val="93189"/>
              <a:buNone/>
            </a:pPr>
            <a:endParaRPr sz="1800" dirty="0">
              <a:solidFill>
                <a:schemeClr val="lt1"/>
              </a:solidFill>
              <a:latin typeface="Nunito"/>
              <a:ea typeface="Nunito"/>
              <a:cs typeface="Nunito"/>
              <a:sym typeface="Nunito"/>
            </a:endParaRPr>
          </a:p>
          <a:p>
            <a:pPr marL="0" lvl="0" indent="0" algn="l" rtl="0">
              <a:lnSpc>
                <a:spcPct val="115000"/>
              </a:lnSpc>
              <a:spcBef>
                <a:spcPts val="0"/>
              </a:spcBef>
              <a:spcAft>
                <a:spcPts val="0"/>
              </a:spcAft>
              <a:buSzPct val="54997"/>
              <a:buNone/>
            </a:pPr>
            <a:r>
              <a:rPr lang="en" sz="3050" dirty="0">
                <a:solidFill>
                  <a:schemeClr val="lt1"/>
                </a:solidFill>
                <a:latin typeface="Nunito"/>
                <a:ea typeface="Nunito"/>
                <a:cs typeface="Nunito"/>
                <a:sym typeface="Nunito"/>
                <a:hlinkClick r:id="rId3"/>
              </a:rPr>
              <a:t>Ron Dodge</a:t>
            </a:r>
            <a:endParaRPr sz="3050" dirty="0">
              <a:solidFill>
                <a:schemeClr val="lt1"/>
              </a:solidFill>
              <a:latin typeface="Nunito"/>
              <a:ea typeface="Nunito"/>
              <a:cs typeface="Nunito"/>
              <a:sym typeface="Nunito"/>
            </a:endParaRPr>
          </a:p>
          <a:p>
            <a:pPr marL="0" lvl="0" indent="0" algn="l" rtl="0">
              <a:lnSpc>
                <a:spcPct val="115000"/>
              </a:lnSpc>
              <a:spcBef>
                <a:spcPts val="0"/>
              </a:spcBef>
              <a:spcAft>
                <a:spcPts val="0"/>
              </a:spcAft>
              <a:buSzPct val="54997"/>
              <a:buNone/>
            </a:pPr>
            <a:r>
              <a:rPr lang="en" sz="2600" dirty="0">
                <a:solidFill>
                  <a:schemeClr val="hlink"/>
                </a:solidFill>
                <a:latin typeface="Nunito"/>
                <a:ea typeface="Nunito"/>
                <a:cs typeface="Nunito"/>
                <a:sym typeface="Nunito"/>
              </a:rPr>
              <a:t>(ron.dodge@ode.oregon.gov)</a:t>
            </a:r>
            <a:endParaRPr sz="2600" dirty="0">
              <a:solidFill>
                <a:schemeClr val="lt1"/>
              </a:solidFill>
              <a:latin typeface="Nunito"/>
              <a:ea typeface="Nunito"/>
              <a:cs typeface="Nunito"/>
              <a:sym typeface="Nunito"/>
            </a:endParaRPr>
          </a:p>
          <a:p>
            <a:pPr marL="0" lvl="0" indent="0" algn="l" rtl="0">
              <a:lnSpc>
                <a:spcPct val="115000"/>
              </a:lnSpc>
              <a:spcBef>
                <a:spcPts val="0"/>
              </a:spcBef>
              <a:spcAft>
                <a:spcPts val="1200"/>
              </a:spcAft>
              <a:buSzPct val="55913"/>
              <a:buNone/>
            </a:pPr>
            <a:endParaRPr sz="3000" dirty="0">
              <a:solidFill>
                <a:schemeClr val="lt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
          <p:cNvSpPr txBox="1">
            <a:spLocks noGrp="1"/>
          </p:cNvSpPr>
          <p:nvPr>
            <p:ph type="title"/>
          </p:nvPr>
        </p:nvSpPr>
        <p:spPr>
          <a:xfrm>
            <a:off x="922950" y="542425"/>
            <a:ext cx="7505700" cy="547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t>CTE-IS application (cont.)</a:t>
            </a:r>
            <a:endParaRPr dirty="0"/>
          </a:p>
        </p:txBody>
      </p:sp>
      <p:sp>
        <p:nvSpPr>
          <p:cNvPr id="149" name="Google Shape;149;p3">
            <a:extLst>
              <a:ext uri="{C183D7F6-B498-43B3-948B-1728B52AA6E4}">
                <adec:decorative xmlns:adec="http://schemas.microsoft.com/office/drawing/2017/decorative" val="1"/>
              </a:ext>
            </a:extLst>
          </p:cNvPr>
          <p:cNvSpPr txBox="1"/>
          <p:nvPr/>
        </p:nvSpPr>
        <p:spPr>
          <a:xfrm>
            <a:off x="543375" y="2435950"/>
            <a:ext cx="10602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50" name="Google Shape;150;p3">
            <a:extLst>
              <a:ext uri="{C183D7F6-B498-43B3-948B-1728B52AA6E4}">
                <adec:decorative xmlns:adec="http://schemas.microsoft.com/office/drawing/2017/decorative" val="1"/>
              </a:ext>
            </a:extLst>
          </p:cNvPr>
          <p:cNvSpPr txBox="1"/>
          <p:nvPr/>
        </p:nvSpPr>
        <p:spPr>
          <a:xfrm>
            <a:off x="4091350" y="2068550"/>
            <a:ext cx="480600" cy="1359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51" name="Google Shape;151;p3">
            <a:extLst>
              <a:ext uri="{C183D7F6-B498-43B3-948B-1728B52AA6E4}">
                <adec:decorative xmlns:adec="http://schemas.microsoft.com/office/drawing/2017/decorative" val="1"/>
              </a:ext>
            </a:extLst>
          </p:cNvPr>
          <p:cNvSpPr txBox="1"/>
          <p:nvPr/>
        </p:nvSpPr>
        <p:spPr>
          <a:xfrm>
            <a:off x="4091350" y="2467425"/>
            <a:ext cx="1060200" cy="104400"/>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152" name="Google Shape;152;p3" descr="Screenshot of part of CTE-IS Application. Section is Additional Components of a High Quality Program of Study. Input areas are Work Based Learning/School Based Enterprise Experience, Student Leadership Opportunity/Locally Developed Student Leadership, Secondary Industry Recognized Credential, and CC Industry Recognized Credentials."/>
          <p:cNvPicPr preferRelativeResize="0"/>
          <p:nvPr/>
        </p:nvPicPr>
        <p:blipFill rotWithShape="1">
          <a:blip r:embed="rId3">
            <a:alphaModFix/>
          </a:blip>
          <a:srcRect/>
          <a:stretch/>
        </p:blipFill>
        <p:spPr>
          <a:xfrm>
            <a:off x="516100" y="1375075"/>
            <a:ext cx="8111776" cy="1522875"/>
          </a:xfrm>
          <a:prstGeom prst="rect">
            <a:avLst/>
          </a:prstGeom>
          <a:noFill/>
          <a:ln w="28575" cap="flat" cmpd="sng">
            <a:solidFill>
              <a:schemeClr val="dk2"/>
            </a:solidFill>
            <a:prstDash val="solid"/>
            <a:round/>
            <a:headEnd type="none" w="sm" len="sm"/>
            <a:tailEnd type="none" w="sm" len="sm"/>
          </a:ln>
        </p:spPr>
      </p:pic>
      <p:sp>
        <p:nvSpPr>
          <p:cNvPr id="153" name="Google Shape;153;p3">
            <a:extLst>
              <a:ext uri="{C183D7F6-B498-43B3-948B-1728B52AA6E4}">
                <adec:decorative xmlns:adec="http://schemas.microsoft.com/office/drawing/2017/decorative" val="1"/>
              </a:ext>
            </a:extLst>
          </p:cNvPr>
          <p:cNvSpPr/>
          <p:nvPr/>
        </p:nvSpPr>
        <p:spPr>
          <a:xfrm>
            <a:off x="5914675" y="1777850"/>
            <a:ext cx="2059500" cy="4710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0d4c8bc403_0_0"/>
          <p:cNvSpPr txBox="1">
            <a:spLocks noGrp="1"/>
          </p:cNvSpPr>
          <p:nvPr>
            <p:ph type="title"/>
          </p:nvPr>
        </p:nvSpPr>
        <p:spPr>
          <a:xfrm>
            <a:off x="819150" y="657775"/>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Student Support Services Comment Box</a:t>
            </a:r>
            <a:endParaRPr/>
          </a:p>
        </p:txBody>
      </p:sp>
      <p:sp>
        <p:nvSpPr>
          <p:cNvPr id="159" name="Google Shape;159;g30d4c8bc403_0_0"/>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60" name="Google Shape;160;g30d4c8bc403_0_0" descr="Student Support Services Comment Box. Culinary Competition Team: Our Culinary Competition Team is coached by professional chefs who mentor students about the industry and develop their skills to compete at local, state, and national levels. Through rigorous training and guidance, students not only refine their culinary techniques but also learn valuable teamwork and leadership skills."/>
          <p:cNvPicPr preferRelativeResize="0"/>
          <p:nvPr/>
        </p:nvPicPr>
        <p:blipFill>
          <a:blip r:embed="rId3">
            <a:alphaModFix/>
          </a:blip>
          <a:stretch>
            <a:fillRect/>
          </a:stretch>
        </p:blipFill>
        <p:spPr>
          <a:xfrm>
            <a:off x="819150" y="1760129"/>
            <a:ext cx="7505700" cy="16232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4"/>
          <p:cNvSpPr txBox="1">
            <a:spLocks noGrp="1"/>
          </p:cNvSpPr>
          <p:nvPr>
            <p:ph type="title"/>
          </p:nvPr>
        </p:nvSpPr>
        <p:spPr>
          <a:xfrm>
            <a:off x="819150" y="51105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a:t>Why student leadership?</a:t>
            </a:r>
            <a:endParaRPr/>
          </a:p>
        </p:txBody>
      </p:sp>
      <p:sp>
        <p:nvSpPr>
          <p:cNvPr id="166" name="Google Shape;166;p4"/>
          <p:cNvSpPr txBox="1">
            <a:spLocks noGrp="1"/>
          </p:cNvSpPr>
          <p:nvPr>
            <p:ph type="body" idx="1"/>
          </p:nvPr>
        </p:nvSpPr>
        <p:spPr>
          <a:xfrm>
            <a:off x="311700" y="1173375"/>
            <a:ext cx="7338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300"/>
              <a:buNone/>
            </a:pPr>
            <a:endParaRPr sz="2100"/>
          </a:p>
          <a:p>
            <a:pPr marL="0" lvl="0" indent="0" algn="l" rtl="0">
              <a:lnSpc>
                <a:spcPct val="115000"/>
              </a:lnSpc>
              <a:spcBef>
                <a:spcPts val="1200"/>
              </a:spcBef>
              <a:spcAft>
                <a:spcPts val="0"/>
              </a:spcAft>
              <a:buSzPts val="1300"/>
              <a:buNone/>
            </a:pPr>
            <a:r>
              <a:rPr lang="en" sz="2300"/>
              <a:t>Question?</a:t>
            </a:r>
            <a:endParaRPr sz="2300"/>
          </a:p>
          <a:p>
            <a:pPr marL="457200" lvl="0" indent="0" algn="l" rtl="0">
              <a:lnSpc>
                <a:spcPct val="115000"/>
              </a:lnSpc>
              <a:spcBef>
                <a:spcPts val="1200"/>
              </a:spcBef>
              <a:spcAft>
                <a:spcPts val="1200"/>
              </a:spcAft>
              <a:buSzPts val="1300"/>
              <a:buNone/>
            </a:pPr>
            <a:r>
              <a:rPr lang="en" sz="2300" i="1"/>
              <a:t>What is there about student leadership that has made it–nationally–a big part of CTE expectations?</a:t>
            </a:r>
            <a:endParaRPr sz="23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19150" y="511075"/>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a:t>What </a:t>
            </a:r>
            <a:r>
              <a:rPr lang="en" b="1" i="1"/>
              <a:t>is</a:t>
            </a:r>
            <a:r>
              <a:rPr lang="en"/>
              <a:t> student leadership?</a:t>
            </a:r>
            <a:endParaRPr/>
          </a:p>
        </p:txBody>
      </p:sp>
      <p:sp>
        <p:nvSpPr>
          <p:cNvPr id="172" name="Google Shape;172;p5"/>
          <p:cNvSpPr txBox="1">
            <a:spLocks noGrp="1"/>
          </p:cNvSpPr>
          <p:nvPr>
            <p:ph type="body" idx="1"/>
          </p:nvPr>
        </p:nvSpPr>
        <p:spPr>
          <a:xfrm>
            <a:off x="871425" y="1394825"/>
            <a:ext cx="7505700" cy="308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300"/>
              <a:buNone/>
            </a:pPr>
            <a:r>
              <a:rPr lang="en" sz="1800" b="1"/>
              <a:t>Definition:</a:t>
            </a:r>
            <a:endParaRPr sz="1800" b="1"/>
          </a:p>
          <a:p>
            <a:pPr marL="0" lvl="0" indent="0" algn="l" rtl="0">
              <a:lnSpc>
                <a:spcPct val="115000"/>
              </a:lnSpc>
              <a:spcBef>
                <a:spcPts val="1200"/>
              </a:spcBef>
              <a:spcAft>
                <a:spcPts val="0"/>
              </a:spcAft>
              <a:buClr>
                <a:schemeClr val="dk1"/>
              </a:buClr>
              <a:buSzPts val="1100"/>
              <a:buFont typeface="Arial"/>
              <a:buNone/>
            </a:pPr>
            <a:r>
              <a:rPr lang="en" sz="1800" b="1" i="1"/>
              <a:t>Student leadership opportunities are an integral piece of the secondary component of Career Technical Education Programs of Study (CTE POS). A student leadership structure within a CTE POS provides leadership development opportunities that meet the following expectations:</a:t>
            </a:r>
            <a:endParaRPr sz="1800" b="1" i="1"/>
          </a:p>
          <a:p>
            <a:pPr marL="457200" lvl="0" indent="-342900" algn="l" rtl="0">
              <a:lnSpc>
                <a:spcPct val="115000"/>
              </a:lnSpc>
              <a:spcBef>
                <a:spcPts val="1200"/>
              </a:spcBef>
              <a:spcAft>
                <a:spcPts val="0"/>
              </a:spcAft>
              <a:buSzPts val="1800"/>
              <a:buAutoNum type="arabicPeriod"/>
            </a:pPr>
            <a:r>
              <a:rPr lang="en" sz="1800"/>
              <a:t>Instruction, Career Development, and Assessment based on CTE Skill Sets</a:t>
            </a:r>
            <a:endParaRPr sz="1800"/>
          </a:p>
          <a:p>
            <a:pPr marL="457200" lvl="0" indent="-342900" algn="l" rtl="0">
              <a:lnSpc>
                <a:spcPct val="115000"/>
              </a:lnSpc>
              <a:spcBef>
                <a:spcPts val="0"/>
              </a:spcBef>
              <a:spcAft>
                <a:spcPts val="0"/>
              </a:spcAft>
              <a:buSzPts val="1800"/>
              <a:buAutoNum type="arabicPeriod"/>
            </a:pPr>
            <a:r>
              <a:rPr lang="en" sz="1800"/>
              <a:t>Community-based connections </a:t>
            </a:r>
            <a:endParaRPr sz="1800"/>
          </a:p>
          <a:p>
            <a:pPr marL="457200" lvl="0" indent="-342900" algn="l" rtl="0">
              <a:lnSpc>
                <a:spcPct val="115000"/>
              </a:lnSpc>
              <a:spcBef>
                <a:spcPts val="0"/>
              </a:spcBef>
              <a:spcAft>
                <a:spcPts val="0"/>
              </a:spcAft>
              <a:buSzPts val="1800"/>
              <a:buAutoNum type="arabicPeriod"/>
            </a:pPr>
            <a:r>
              <a:rPr lang="en" sz="1800"/>
              <a:t>Organizational Participation/Administration/Leadership opportunities</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6"/>
          <p:cNvSpPr txBox="1">
            <a:spLocks noGrp="1"/>
          </p:cNvSpPr>
          <p:nvPr>
            <p:ph type="title"/>
          </p:nvPr>
        </p:nvSpPr>
        <p:spPr>
          <a:xfrm>
            <a:off x="819150" y="500600"/>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dirty="0"/>
              <a:t>Why student leadership? </a:t>
            </a:r>
            <a:r>
              <a:rPr lang="en" sz="1800" dirty="0"/>
              <a:t>(part 2)</a:t>
            </a:r>
            <a:endParaRPr sz="1800" dirty="0"/>
          </a:p>
        </p:txBody>
      </p:sp>
      <p:sp>
        <p:nvSpPr>
          <p:cNvPr id="178" name="Google Shape;178;p6"/>
          <p:cNvSpPr txBox="1">
            <a:spLocks noGrp="1"/>
          </p:cNvSpPr>
          <p:nvPr>
            <p:ph type="body" idx="1"/>
          </p:nvPr>
        </p:nvSpPr>
        <p:spPr>
          <a:xfrm>
            <a:off x="568250" y="1172925"/>
            <a:ext cx="8169000" cy="33753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sz="1800" dirty="0"/>
              <a:t>CTE: Preparing students for their next step</a:t>
            </a:r>
            <a:endParaRPr sz="1800" dirty="0"/>
          </a:p>
          <a:p>
            <a:pPr marL="914400" lvl="1" indent="-342900" algn="l" rtl="0">
              <a:lnSpc>
                <a:spcPct val="115000"/>
              </a:lnSpc>
              <a:spcBef>
                <a:spcPts val="0"/>
              </a:spcBef>
              <a:spcAft>
                <a:spcPts val="0"/>
              </a:spcAft>
              <a:buSzPts val="1800"/>
              <a:buChar char="○"/>
            </a:pPr>
            <a:r>
              <a:rPr lang="en" sz="1800" dirty="0"/>
              <a:t>Education–Higher Education, trade school, military, others</a:t>
            </a:r>
            <a:endParaRPr sz="1800" dirty="0"/>
          </a:p>
          <a:p>
            <a:pPr marL="914400" lvl="1" indent="-342900" algn="l" rtl="0">
              <a:lnSpc>
                <a:spcPct val="115000"/>
              </a:lnSpc>
              <a:spcBef>
                <a:spcPts val="0"/>
              </a:spcBef>
              <a:spcAft>
                <a:spcPts val="0"/>
              </a:spcAft>
              <a:buSzPts val="1800"/>
              <a:buChar char="○"/>
            </a:pPr>
            <a:r>
              <a:rPr lang="en" sz="1800" dirty="0"/>
              <a:t>Career–knowledge and skills for success: entry to advancement</a:t>
            </a:r>
            <a:endParaRPr sz="1800" dirty="0"/>
          </a:p>
          <a:p>
            <a:pPr marL="914400" lvl="1" indent="-342900" algn="l" rtl="0">
              <a:lnSpc>
                <a:spcPct val="115000"/>
              </a:lnSpc>
              <a:spcBef>
                <a:spcPts val="0"/>
              </a:spcBef>
              <a:spcAft>
                <a:spcPts val="0"/>
              </a:spcAft>
              <a:buSzPts val="1800"/>
              <a:buChar char="○"/>
            </a:pPr>
            <a:r>
              <a:rPr lang="en" sz="1800" dirty="0"/>
              <a:t>Life roles (Learner, Producer, Consumer, Citizen, Individual, Family Member)</a:t>
            </a:r>
            <a:endParaRPr sz="1800" dirty="0"/>
          </a:p>
          <a:p>
            <a:pPr marL="914400" lvl="0" indent="0" algn="l" rtl="0">
              <a:lnSpc>
                <a:spcPct val="115000"/>
              </a:lnSpc>
              <a:spcBef>
                <a:spcPts val="0"/>
              </a:spcBef>
              <a:spcAft>
                <a:spcPts val="0"/>
              </a:spcAft>
              <a:buNone/>
            </a:pPr>
            <a:r>
              <a:rPr lang="en" sz="1700" dirty="0"/>
              <a:t>(These roles were determined by the Oregon State School Board in the 1980’s)</a:t>
            </a:r>
            <a:endParaRPr sz="1700" dirty="0"/>
          </a:p>
          <a:p>
            <a:pPr marL="457200" lvl="0" indent="-342900" algn="l" rtl="0">
              <a:lnSpc>
                <a:spcPct val="115000"/>
              </a:lnSpc>
              <a:spcBef>
                <a:spcPts val="0"/>
              </a:spcBef>
              <a:spcAft>
                <a:spcPts val="0"/>
              </a:spcAft>
              <a:buSzPts val="1800"/>
              <a:buChar char="●"/>
            </a:pPr>
            <a:r>
              <a:rPr lang="en" sz="1800" dirty="0"/>
              <a:t>Benefits of student leadership for students</a:t>
            </a:r>
            <a:endParaRPr sz="1800" dirty="0"/>
          </a:p>
          <a:p>
            <a:pPr marL="914400" lvl="1" indent="-342900" algn="l" rtl="0">
              <a:lnSpc>
                <a:spcPct val="115000"/>
              </a:lnSpc>
              <a:spcBef>
                <a:spcPts val="0"/>
              </a:spcBef>
              <a:spcAft>
                <a:spcPts val="0"/>
              </a:spcAft>
              <a:buSzPts val="1800"/>
              <a:buChar char="○"/>
            </a:pPr>
            <a:r>
              <a:rPr lang="en" sz="1800" dirty="0"/>
              <a:t>Context for learning</a:t>
            </a:r>
            <a:endParaRPr sz="1800" dirty="0"/>
          </a:p>
          <a:p>
            <a:pPr marL="914400" lvl="1" indent="-342900" algn="l" rtl="0">
              <a:lnSpc>
                <a:spcPct val="115000"/>
              </a:lnSpc>
              <a:spcBef>
                <a:spcPts val="0"/>
              </a:spcBef>
              <a:spcAft>
                <a:spcPts val="0"/>
              </a:spcAft>
              <a:buSzPts val="1800"/>
              <a:buChar char="○"/>
            </a:pPr>
            <a:r>
              <a:rPr lang="en" sz="1800" dirty="0"/>
              <a:t>Bridges academic world to the real world</a:t>
            </a:r>
            <a:endParaRPr sz="1800" dirty="0"/>
          </a:p>
          <a:p>
            <a:pPr marL="914400" lvl="1" indent="-342900" algn="l" rtl="0">
              <a:lnSpc>
                <a:spcPct val="115000"/>
              </a:lnSpc>
              <a:spcBef>
                <a:spcPts val="0"/>
              </a:spcBef>
              <a:spcAft>
                <a:spcPts val="0"/>
              </a:spcAft>
              <a:buSzPts val="1800"/>
              <a:buChar char="○"/>
            </a:pPr>
            <a:r>
              <a:rPr lang="en" sz="1800" dirty="0"/>
              <a:t>Gives student a  sense of belonging</a:t>
            </a:r>
            <a:endParaRPr sz="1800" dirty="0"/>
          </a:p>
          <a:p>
            <a:pPr marL="914400" lvl="1" indent="-342900" algn="l" rtl="0">
              <a:lnSpc>
                <a:spcPct val="115000"/>
              </a:lnSpc>
              <a:spcBef>
                <a:spcPts val="0"/>
              </a:spcBef>
              <a:spcAft>
                <a:spcPts val="0"/>
              </a:spcAft>
              <a:buSzPts val="1800"/>
              <a:buChar char="○"/>
            </a:pPr>
            <a:r>
              <a:rPr lang="en" sz="1800" dirty="0"/>
              <a:t>Provides opportunities for positive interaction with adults/practitioners</a:t>
            </a:r>
            <a:endParaRP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a:extLst>
            <a:ext uri="{FF2B5EF4-FFF2-40B4-BE49-F238E27FC236}">
              <a16:creationId xmlns:a16="http://schemas.microsoft.com/office/drawing/2014/main" id="{38EE2EC8-3D57-C213-996B-770F41B10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9323D-B9ED-4938-6E3C-EF7BFA7441D1}"/>
              </a:ext>
            </a:extLst>
          </p:cNvPr>
          <p:cNvSpPr>
            <a:spLocks noGrp="1"/>
          </p:cNvSpPr>
          <p:nvPr>
            <p:ph type="title"/>
          </p:nvPr>
        </p:nvSpPr>
        <p:spPr>
          <a:xfrm>
            <a:off x="475686" y="393804"/>
            <a:ext cx="5764858" cy="543598"/>
          </a:xfrm>
        </p:spPr>
        <p:txBody>
          <a:bodyPr>
            <a:noAutofit/>
          </a:bodyPr>
          <a:lstStyle/>
          <a:p>
            <a:r>
              <a:rPr lang="en-US" sz="2400" dirty="0"/>
              <a:t>CTE Student Leadership Organizations</a:t>
            </a:r>
          </a:p>
        </p:txBody>
      </p:sp>
      <p:sp>
        <p:nvSpPr>
          <p:cNvPr id="4" name="TextBox 3">
            <a:extLst>
              <a:ext uri="{FF2B5EF4-FFF2-40B4-BE49-F238E27FC236}">
                <a16:creationId xmlns:a16="http://schemas.microsoft.com/office/drawing/2014/main" id="{6ED4E78A-6B67-6C25-D5C2-8BB4952C103B}"/>
              </a:ext>
            </a:extLst>
          </p:cNvPr>
          <p:cNvSpPr txBox="1"/>
          <p:nvPr/>
        </p:nvSpPr>
        <p:spPr>
          <a:xfrm>
            <a:off x="339365" y="976630"/>
            <a:ext cx="8210747" cy="3077766"/>
          </a:xfrm>
          <a:prstGeom prst="rect">
            <a:avLst/>
          </a:prstGeom>
          <a:noFill/>
        </p:spPr>
        <p:txBody>
          <a:bodyPr wrap="square">
            <a:spAutoFit/>
          </a:bodyPr>
          <a:lstStyle/>
          <a:p>
            <a:pPr marL="114300" lvl="0" indent="0" algn="l" rtl="0">
              <a:lnSpc>
                <a:spcPct val="90000"/>
              </a:lnSpc>
              <a:spcAft>
                <a:spcPts val="0"/>
              </a:spcAft>
              <a:buClr>
                <a:schemeClr val="dk1"/>
              </a:buClr>
              <a:buSzPts val="2400"/>
              <a:buNone/>
            </a:pPr>
            <a:r>
              <a:rPr lang="en-US" sz="1900" u="sng" dirty="0">
                <a:latin typeface="Calibri" panose="020F0502020204030204" pitchFamily="34" charset="0"/>
                <a:cs typeface="Calibri" panose="020F0502020204030204" pitchFamily="34" charset="0"/>
              </a:rPr>
              <a:t>Criteria for Locally Developed Student Leadership/CTSOs</a:t>
            </a:r>
          </a:p>
          <a:p>
            <a:pPr marL="114300" lvl="0" indent="0" algn="l" rtl="0">
              <a:lnSpc>
                <a:spcPct val="90000"/>
              </a:lnSpc>
              <a:spcAft>
                <a:spcPts val="0"/>
              </a:spcAft>
              <a:buClr>
                <a:schemeClr val="dk1"/>
              </a:buClr>
              <a:buSzPts val="2400"/>
              <a:buNone/>
            </a:pPr>
            <a:endParaRPr lang="en-US" sz="1600" dirty="0">
              <a:latin typeface="Calibri" panose="020F0502020204030204" pitchFamily="34" charset="0"/>
              <a:cs typeface="Calibri" panose="020F0502020204030204" pitchFamily="34" charset="0"/>
            </a:endParaRPr>
          </a:p>
          <a:p>
            <a:pPr marL="114300" lvl="0" indent="0" algn="l" rtl="0">
              <a:lnSpc>
                <a:spcPct val="90000"/>
              </a:lnSpc>
              <a:spcAft>
                <a:spcPts val="0"/>
              </a:spcAft>
              <a:buClr>
                <a:schemeClr val="dk1"/>
              </a:buClr>
              <a:buSzPts val="2400"/>
              <a:buNone/>
            </a:pPr>
            <a:r>
              <a:rPr lang="en-US" sz="1700" dirty="0">
                <a:latin typeface="Calibri" panose="020F0502020204030204" pitchFamily="34" charset="0"/>
                <a:cs typeface="Calibri" panose="020F0502020204030204" pitchFamily="34" charset="0"/>
              </a:rPr>
              <a:t>Student leadership opportunities are an integral piece of the secondary component of Career Technical Education Programs of Study. A student leadership structure within a CTE Program of Study provides leadership development opportunities that meet the following expectations:</a:t>
            </a:r>
          </a:p>
          <a:p>
            <a:pPr marL="114300" lvl="0" indent="0" algn="l" rtl="0">
              <a:lnSpc>
                <a:spcPct val="90000"/>
              </a:lnSpc>
              <a:spcAft>
                <a:spcPts val="0"/>
              </a:spcAft>
              <a:buClr>
                <a:schemeClr val="dk1"/>
              </a:buClr>
              <a:buSzPts val="2400"/>
              <a:buNone/>
            </a:pPr>
            <a:endParaRPr lang="en-US" sz="1800" dirty="0">
              <a:latin typeface="Calibri" panose="020F0502020204030204" pitchFamily="34" charset="0"/>
              <a:cs typeface="Calibri" panose="020F0502020204030204" pitchFamily="34" charset="0"/>
            </a:endParaRPr>
          </a:p>
          <a:p>
            <a:pPr marL="457200" lvl="0" indent="-342900" algn="l" rtl="0">
              <a:lnSpc>
                <a:spcPct val="90000"/>
              </a:lnSpc>
              <a:spcAft>
                <a:spcPts val="0"/>
              </a:spcAft>
              <a:buClr>
                <a:schemeClr val="dk1"/>
              </a:buClr>
              <a:buSzPts val="2400"/>
              <a:buFont typeface="+mj-lt"/>
              <a:buAutoNum type="arabicPeriod"/>
            </a:pPr>
            <a:r>
              <a:rPr lang="en-US" sz="1700" dirty="0">
                <a:latin typeface="Calibri" panose="020F0502020204030204" pitchFamily="34" charset="0"/>
                <a:cs typeface="Calibri" panose="020F0502020204030204" pitchFamily="34" charset="0"/>
              </a:rPr>
              <a:t>1 – </a:t>
            </a:r>
            <a:r>
              <a:rPr lang="en-US" sz="1700" i="1" dirty="0">
                <a:latin typeface="Calibri" panose="020F0502020204030204" pitchFamily="34" charset="0"/>
                <a:cs typeface="Calibri" panose="020F0502020204030204" pitchFamily="34" charset="0"/>
              </a:rPr>
              <a:t>Delivery mechanism for career area content (tied to skill sets)</a:t>
            </a:r>
          </a:p>
          <a:p>
            <a:pPr marL="457200" lvl="0" indent="-342900" algn="l" rtl="0">
              <a:lnSpc>
                <a:spcPct val="90000"/>
              </a:lnSpc>
              <a:spcAft>
                <a:spcPts val="0"/>
              </a:spcAft>
              <a:buClr>
                <a:schemeClr val="dk1"/>
              </a:buClr>
              <a:buSzPts val="2400"/>
              <a:buFont typeface="+mj-lt"/>
              <a:buAutoNum type="arabicPeriod"/>
            </a:pPr>
            <a:r>
              <a:rPr lang="en-US" sz="1700" dirty="0">
                <a:latin typeface="Calibri" panose="020F0502020204030204" pitchFamily="34" charset="0"/>
                <a:cs typeface="Calibri" panose="020F0502020204030204" pitchFamily="34" charset="0"/>
              </a:rPr>
              <a:t>2 – </a:t>
            </a:r>
            <a:r>
              <a:rPr lang="en-US" sz="1700" i="1" dirty="0">
                <a:latin typeface="Calibri" panose="020F0502020204030204" pitchFamily="34" charset="0"/>
                <a:cs typeface="Calibri" panose="020F0502020204030204" pitchFamily="34" charset="0"/>
              </a:rPr>
              <a:t>Community connected (including WBL, Project Based Learning, etc.)</a:t>
            </a:r>
          </a:p>
          <a:p>
            <a:pPr marL="457200" lvl="0" indent="-342900" algn="l" rtl="0">
              <a:lnSpc>
                <a:spcPct val="90000"/>
              </a:lnSpc>
              <a:spcAft>
                <a:spcPts val="0"/>
              </a:spcAft>
              <a:buClr>
                <a:schemeClr val="dk1"/>
              </a:buClr>
              <a:buSzPts val="2400"/>
              <a:buFont typeface="+mj-lt"/>
              <a:buAutoNum type="arabicPeriod"/>
            </a:pPr>
            <a:r>
              <a:rPr lang="en-US" sz="1700" dirty="0">
                <a:latin typeface="Calibri" panose="020F0502020204030204" pitchFamily="34" charset="0"/>
                <a:cs typeface="Calibri" panose="020F0502020204030204" pitchFamily="34" charset="0"/>
              </a:rPr>
              <a:t>3 – </a:t>
            </a:r>
            <a:r>
              <a:rPr lang="en-US" sz="1700" i="1" dirty="0">
                <a:latin typeface="Calibri" panose="020F0502020204030204" pitchFamily="34" charset="0"/>
                <a:cs typeface="Calibri" panose="020F0502020204030204" pitchFamily="34" charset="0"/>
              </a:rPr>
              <a:t>Enterprise management and membership (member, leader, meeting process)</a:t>
            </a:r>
          </a:p>
          <a:p>
            <a:pPr marL="0" indent="0">
              <a:spcBef>
                <a:spcPts val="0"/>
              </a:spcBef>
              <a:buSzPts val="2400"/>
              <a:buNone/>
            </a:pPr>
            <a:br>
              <a:rPr lang="en-US" sz="1600" dirty="0">
                <a:latin typeface="Calibri" panose="020F0502020204030204" pitchFamily="34" charset="0"/>
                <a:cs typeface="Calibri" panose="020F0502020204030204" pitchFamily="34" charset="0"/>
              </a:rPr>
            </a:br>
            <a:r>
              <a:rPr lang="en-US" sz="1600" dirty="0">
                <a:latin typeface="Calibri" panose="020F0502020204030204" pitchFamily="34" charset="0"/>
                <a:cs typeface="Calibri" panose="020F0502020204030204" pitchFamily="34" charset="0"/>
              </a:rPr>
              <a:t>(the </a:t>
            </a:r>
            <a:r>
              <a:rPr lang="en-US" sz="1600" dirty="0">
                <a:latin typeface="Calibri" panose="020F0502020204030204" pitchFamily="34" charset="0"/>
                <a:cs typeface="Calibri" panose="020F0502020204030204" pitchFamily="34" charset="0"/>
                <a:hlinkClick r:id="rId3"/>
              </a:rPr>
              <a:t>full text of the Criteria document </a:t>
            </a:r>
            <a:r>
              <a:rPr lang="en-US" sz="1600" dirty="0">
                <a:latin typeface="Calibri" panose="020F0502020204030204" pitchFamily="34" charset="0"/>
                <a:cs typeface="Calibri" panose="020F0502020204030204" pitchFamily="34" charset="0"/>
              </a:rPr>
              <a:t>is available on the </a:t>
            </a:r>
            <a:r>
              <a:rPr lang="en-US" sz="1600" dirty="0">
                <a:latin typeface="Calibri" panose="020F0502020204030204" pitchFamily="34" charset="0"/>
                <a:cs typeface="Calibri" panose="020F0502020204030204" pitchFamily="34" charset="0"/>
                <a:hlinkClick r:id="rId4"/>
              </a:rPr>
              <a:t>ODE CTSO website)</a:t>
            </a:r>
            <a:endParaRPr lang="en-US" sz="1600" dirty="0">
              <a:latin typeface="Calibri" panose="020F0502020204030204" pitchFamily="34" charset="0"/>
              <a:cs typeface="Calibri" panose="020F0502020204030204" pitchFamily="34" charset="0"/>
            </a:endParaRPr>
          </a:p>
        </p:txBody>
      </p:sp>
      <p:pic>
        <p:nvPicPr>
          <p:cNvPr id="5" name="Google Shape;185;p7" descr="QR code linking to Student Leadership page on the ODE website.">
            <a:extLst>
              <a:ext uri="{FF2B5EF4-FFF2-40B4-BE49-F238E27FC236}">
                <a16:creationId xmlns:a16="http://schemas.microsoft.com/office/drawing/2014/main" id="{5ECD416A-9C8F-DBB0-79C5-2D3AE91EC0D0}"/>
              </a:ext>
            </a:extLst>
          </p:cNvPr>
          <p:cNvPicPr preferRelativeResize="0"/>
          <p:nvPr/>
        </p:nvPicPr>
        <p:blipFill rotWithShape="1">
          <a:blip r:embed="rId5">
            <a:alphaModFix/>
          </a:blip>
          <a:srcRect/>
          <a:stretch/>
        </p:blipFill>
        <p:spPr>
          <a:xfrm>
            <a:off x="7032397" y="3459636"/>
            <a:ext cx="1197204" cy="1189520"/>
          </a:xfrm>
          <a:prstGeom prst="rect">
            <a:avLst/>
          </a:prstGeom>
          <a:noFill/>
          <a:ln>
            <a:noFill/>
          </a:ln>
        </p:spPr>
      </p:pic>
    </p:spTree>
    <p:extLst>
      <p:ext uri="{BB962C8B-B14F-4D97-AF65-F5344CB8AC3E}">
        <p14:creationId xmlns:p14="http://schemas.microsoft.com/office/powerpoint/2010/main" val="1715747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title"/>
          </p:nvPr>
        </p:nvSpPr>
        <p:spPr>
          <a:xfrm>
            <a:off x="892325" y="531950"/>
            <a:ext cx="7505700" cy="61812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ct val="111111"/>
              <a:buNone/>
            </a:pPr>
            <a:r>
              <a:rPr lang="en" sz="2400" dirty="0"/>
              <a:t>CTSO versus Locally Developed Student Leadership</a:t>
            </a:r>
            <a:endParaRPr sz="2400" dirty="0"/>
          </a:p>
        </p:txBody>
      </p:sp>
      <p:sp>
        <p:nvSpPr>
          <p:cNvPr id="202" name="Google Shape;202;p10"/>
          <p:cNvSpPr txBox="1">
            <a:spLocks noGrp="1"/>
          </p:cNvSpPr>
          <p:nvPr>
            <p:ph type="body" idx="1"/>
          </p:nvPr>
        </p:nvSpPr>
        <p:spPr>
          <a:xfrm>
            <a:off x="766875" y="1286477"/>
            <a:ext cx="7505700" cy="333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300"/>
              <a:buNone/>
            </a:pPr>
            <a:r>
              <a:rPr lang="en" sz="1800" dirty="0"/>
              <a:t>State-recognized CTSOs:</a:t>
            </a:r>
            <a:endParaRPr sz="1800" dirty="0"/>
          </a:p>
          <a:p>
            <a:pPr marL="1371600" marR="0" lvl="1" indent="-342900" algn="l" rtl="0">
              <a:lnSpc>
                <a:spcPct val="115000"/>
              </a:lnSpc>
              <a:spcBef>
                <a:spcPts val="0"/>
              </a:spcBef>
              <a:spcAft>
                <a:spcPts val="0"/>
              </a:spcAft>
              <a:buSzPts val="1800"/>
              <a:buChar char="○"/>
            </a:pPr>
            <a:r>
              <a:rPr lang="en" sz="1800" dirty="0"/>
              <a:t>DECA (Marketing)</a:t>
            </a:r>
            <a:endParaRPr sz="1800" dirty="0"/>
          </a:p>
          <a:p>
            <a:pPr marL="1371600" lvl="1" indent="-342900" algn="l" rtl="0">
              <a:lnSpc>
                <a:spcPct val="115000"/>
              </a:lnSpc>
              <a:spcBef>
                <a:spcPts val="0"/>
              </a:spcBef>
              <a:spcAft>
                <a:spcPts val="0"/>
              </a:spcAft>
              <a:buSzPts val="1800"/>
              <a:buChar char="○"/>
            </a:pPr>
            <a:r>
              <a:rPr lang="en" sz="1800" dirty="0"/>
              <a:t>FBLA (Business Management and Administration)</a:t>
            </a:r>
            <a:endParaRPr sz="1800" dirty="0"/>
          </a:p>
          <a:p>
            <a:pPr marL="1371600" lvl="1" indent="-342900" algn="l" rtl="0">
              <a:lnSpc>
                <a:spcPct val="115000"/>
              </a:lnSpc>
              <a:spcBef>
                <a:spcPts val="0"/>
              </a:spcBef>
              <a:spcAft>
                <a:spcPts val="0"/>
              </a:spcAft>
              <a:buSzPts val="1800"/>
              <a:buChar char="○"/>
            </a:pPr>
            <a:r>
              <a:rPr lang="en" sz="1800" dirty="0"/>
              <a:t>FCCLA  (Child Development, Education)</a:t>
            </a:r>
            <a:endParaRPr sz="1800" dirty="0"/>
          </a:p>
          <a:p>
            <a:pPr marL="1371600" lvl="1" indent="-342900" algn="l" rtl="0">
              <a:lnSpc>
                <a:spcPct val="115000"/>
              </a:lnSpc>
              <a:spcBef>
                <a:spcPts val="0"/>
              </a:spcBef>
              <a:spcAft>
                <a:spcPts val="0"/>
              </a:spcAft>
              <a:buSzPts val="1800"/>
              <a:buChar char="○"/>
            </a:pPr>
            <a:r>
              <a:rPr lang="en" sz="1800" dirty="0"/>
              <a:t>FFA (Agriculture)</a:t>
            </a:r>
            <a:endParaRPr sz="1800" dirty="0"/>
          </a:p>
          <a:p>
            <a:pPr marL="1371600" lvl="1" indent="-342900" algn="l" rtl="0">
              <a:lnSpc>
                <a:spcPct val="115000"/>
              </a:lnSpc>
              <a:spcBef>
                <a:spcPts val="0"/>
              </a:spcBef>
              <a:spcAft>
                <a:spcPts val="0"/>
              </a:spcAft>
              <a:buSzPts val="1800"/>
              <a:buChar char="○"/>
            </a:pPr>
            <a:r>
              <a:rPr lang="en" sz="1800" dirty="0"/>
              <a:t>FNRL (Natural resources)</a:t>
            </a:r>
            <a:endParaRPr sz="1800" dirty="0"/>
          </a:p>
          <a:p>
            <a:pPr marL="1371600" lvl="1" indent="-342900" algn="l" rtl="0">
              <a:lnSpc>
                <a:spcPct val="115000"/>
              </a:lnSpc>
              <a:spcBef>
                <a:spcPts val="0"/>
              </a:spcBef>
              <a:spcAft>
                <a:spcPts val="0"/>
              </a:spcAft>
              <a:buSzPts val="1800"/>
              <a:buChar char="○"/>
            </a:pPr>
            <a:r>
              <a:rPr lang="en" sz="1800" dirty="0"/>
              <a:t>HOSA (Health sciences)</a:t>
            </a:r>
            <a:endParaRPr sz="1800" dirty="0"/>
          </a:p>
          <a:p>
            <a:pPr marL="1371600" lvl="1" indent="-342900" algn="l" rtl="0">
              <a:lnSpc>
                <a:spcPct val="115000"/>
              </a:lnSpc>
              <a:spcBef>
                <a:spcPts val="0"/>
              </a:spcBef>
              <a:spcAft>
                <a:spcPts val="0"/>
              </a:spcAft>
              <a:buSzPts val="1800"/>
              <a:buChar char="○"/>
            </a:pPr>
            <a:r>
              <a:rPr lang="en" sz="1800" dirty="0"/>
              <a:t>SkillsUSA (Engineering, Construction, Automotive,  and other trades, etc.)</a:t>
            </a:r>
            <a:endParaRPr sz="1800" dirty="0"/>
          </a:p>
          <a:p>
            <a:pPr marL="1371600" lvl="1" indent="-342900" algn="l" rtl="0">
              <a:lnSpc>
                <a:spcPct val="115000"/>
              </a:lnSpc>
              <a:spcBef>
                <a:spcPts val="0"/>
              </a:spcBef>
              <a:spcAft>
                <a:spcPts val="0"/>
              </a:spcAft>
              <a:buSzPts val="1800"/>
              <a:buChar char="○"/>
            </a:pPr>
            <a:r>
              <a:rPr lang="en" sz="1800" dirty="0"/>
              <a:t>TSA (Technology and Electronics)</a:t>
            </a:r>
            <a:endParaRPr sz="1800" dirty="0"/>
          </a:p>
          <a:p>
            <a:pPr marL="457200" lvl="0" indent="0" algn="l" rtl="0">
              <a:lnSpc>
                <a:spcPct val="115000"/>
              </a:lnSpc>
              <a:spcBef>
                <a:spcPts val="1200"/>
              </a:spcBef>
              <a:spcAft>
                <a:spcPts val="1200"/>
              </a:spcAft>
              <a:buSzPts val="1300"/>
              <a:buNone/>
            </a:pPr>
            <a:endParaRPr dirty="0"/>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EA4080AC646C46ADCF94E40500EAAA" ma:contentTypeVersion="9" ma:contentTypeDescription="Create a new document." ma:contentTypeScope="" ma:versionID="67a577c92b7bd97fc4dcc5b8f1eba76e">
  <xsd:schema xmlns:xsd="http://www.w3.org/2001/XMLSchema" xmlns:xs="http://www.w3.org/2001/XMLSchema" xmlns:p="http://schemas.microsoft.com/office/2006/metadata/properties" xmlns:ns1="http://schemas.microsoft.com/sharepoint/v3" xmlns:ns2="54ba7e27-71cb-4c46-94e1-a2d959839410" xmlns:ns3="54031767-dd6d-417c-ab73-583408f47564" targetNamespace="http://schemas.microsoft.com/office/2006/metadata/properties" ma:root="true" ma:fieldsID="87f12c983cdd72c756af20b7657498ea" ns1:_="" ns2:_="" ns3:_="">
    <xsd:import namespace="http://schemas.microsoft.com/sharepoint/v3"/>
    <xsd:import namespace="54ba7e27-71cb-4c46-94e1-a2d959839410"/>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ba7e27-71cb-4c46-94e1-a2d959839410"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54ba7e27-71cb-4c46-94e1-a2d959839410">2025-01-31T17:17:37+00:00</Remediation_x0020_Date>
    <Priority xmlns="54ba7e27-71cb-4c46-94e1-a2d959839410">New</Priority>
    <PublishingExpirationDate xmlns="http://schemas.microsoft.com/sharepoint/v3" xsi:nil="true"/>
    <PublishingStartDate xmlns="http://schemas.microsoft.com/sharepoint/v3" xsi:nil="true"/>
    <Estimated_x0020_Creation_x0020_Date xmlns="54ba7e27-71cb-4c46-94e1-a2d959839410" xsi:nil="true"/>
  </documentManagement>
</p:properties>
</file>

<file path=customXml/itemProps1.xml><?xml version="1.0" encoding="utf-8"?>
<ds:datastoreItem xmlns:ds="http://schemas.openxmlformats.org/officeDocument/2006/customXml" ds:itemID="{A33F185E-7CE0-43AF-897A-93389EF9F1E4}"/>
</file>

<file path=customXml/itemProps2.xml><?xml version="1.0" encoding="utf-8"?>
<ds:datastoreItem xmlns:ds="http://schemas.openxmlformats.org/officeDocument/2006/customXml" ds:itemID="{37FCB1F2-00E2-488E-83EC-B92369F3EA53}"/>
</file>

<file path=customXml/itemProps3.xml><?xml version="1.0" encoding="utf-8"?>
<ds:datastoreItem xmlns:ds="http://schemas.openxmlformats.org/officeDocument/2006/customXml" ds:itemID="{02D7A4CD-E303-4102-938B-6851D56AC371}"/>
</file>

<file path=docProps/app.xml><?xml version="1.0" encoding="utf-8"?>
<Properties xmlns="http://schemas.openxmlformats.org/officeDocument/2006/extended-properties" xmlns:vt="http://schemas.openxmlformats.org/officeDocument/2006/docPropsVTypes">
  <TotalTime>1212</TotalTime>
  <Words>2970</Words>
  <Application>Microsoft Office PowerPoint</Application>
  <PresentationFormat>On-screen Show (16:9)</PresentationFormat>
  <Paragraphs>139</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Nunito</vt:lpstr>
      <vt:lpstr>Arial</vt:lpstr>
      <vt:lpstr>Calibri</vt:lpstr>
      <vt:lpstr>Shift</vt:lpstr>
      <vt:lpstr>Locally Developed Student Leadership In Oregon CTE POSs</vt:lpstr>
      <vt:lpstr>CTE-IS application</vt:lpstr>
      <vt:lpstr>CTE-IS application (cont.)</vt:lpstr>
      <vt:lpstr>Student Support Services Comment Box</vt:lpstr>
      <vt:lpstr>Why student leadership?</vt:lpstr>
      <vt:lpstr>What is student leadership?</vt:lpstr>
      <vt:lpstr>Why student leadership? (part 2)</vt:lpstr>
      <vt:lpstr>CTE Student Leadership Organizations</vt:lpstr>
      <vt:lpstr>CTSO versus Locally Developed Student Leadership</vt:lpstr>
      <vt:lpstr>CTSO versus Locally Developed Student Leadership (part 2)</vt:lpstr>
      <vt:lpstr>Why Decide to Offer a Locally Developed Student Leadership Opportunity?</vt:lpstr>
      <vt:lpstr>So… What do you need to have in place for a Locally Developed Student Leadership opportunity?</vt:lpstr>
      <vt:lpstr>Co-curricular (tied to Skill Sets) </vt:lpstr>
      <vt:lpstr>2. Community connected (project based) </vt:lpstr>
      <vt:lpstr>3. Enterprise management and membership</vt:lpstr>
      <vt:lpstr>Note:  Financial strategy instruction</vt:lpstr>
      <vt:lpstr>CTE-IS application (part 2)</vt:lpstr>
      <vt:lpstr>CTE-IS application (part 3)</vt:lpstr>
      <vt:lpstr>CTE-IS application (part 4)</vt:lpstr>
      <vt:lpstr>CTE-IS application (part 5)</vt:lpstr>
      <vt:lpstr>CTE-IS application (part 6)</vt:lpstr>
      <vt:lpstr>Resources: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DODGE Ron * ODE</dc:creator>
  <cp:lastModifiedBy>CATTERALL Linda * ODE</cp:lastModifiedBy>
  <cp:revision>20</cp:revision>
  <dcterms:modified xsi:type="dcterms:W3CDTF">2025-01-31T17:16:14Z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2024-10-29T00:33:28Z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73d93e8e-e535-437f-b4d8-a5a72636823a</vt:lpwstr>
  </property>
  <property fmtid="{D5CDD505-2E9C-101B-9397-08002B2CF9AE}" pid="8" name="MSIP_Label_61f40bdc-19d8-4b8e-be88-e9eb9bcca8b8_ContentBits">
    <vt:lpwstr>0</vt:lpwstr>
  </property>
  <property fmtid="{D5CDD505-2E9C-101B-9397-08002B2CF9AE}" pid="9" name="ContentTypeId">
    <vt:lpwstr>0x010100E3EA4080AC646C46ADCF94E40500EAAA</vt:lpwstr>
  </property>
</Properties>
</file>