
<file path=[Content_Types].xml><?xml version="1.0" encoding="utf-8"?>
<Types xmlns="http://schemas.openxmlformats.org/package/2006/content-types">
  <Default Extension="png" ContentType="image/png"/>
  <Default Extension="m4a" ContentType="audio/mp4"/>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6.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slideMasters/slideMaster1.xml" ContentType="application/vnd.openxmlformats-officedocument.presentationml.slideMaster+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slideLayouts/slideLayout39.xml" ContentType="application/vnd.openxmlformats-officedocument.presentationml.slideLayout+xml"/>
  <Override PartName="/ppt/slideLayouts/slideLayout68.xml" ContentType="application/vnd.openxmlformats-officedocument.presentationml.slideLayout+xml"/>
  <Override PartName="/ppt/slideLayouts/slideLayout67.xml" ContentType="application/vnd.openxmlformats-officedocument.presentationml.slideLayout+xml"/>
  <Override PartName="/ppt/slideLayouts/slideLayout66.xml" ContentType="application/vnd.openxmlformats-officedocument.presentationml.slideLayout+xml"/>
  <Override PartName="/ppt/slideLayouts/slideLayout65.xml" ContentType="application/vnd.openxmlformats-officedocument.presentationml.slideLayout+xml"/>
  <Override PartName="/ppt/slideLayouts/slideLayout64.xml" ContentType="application/vnd.openxmlformats-officedocument.presentationml.slideLayout+xml"/>
  <Override PartName="/ppt/slideLayouts/slideLayout63.xml" ContentType="application/vnd.openxmlformats-officedocument.presentationml.slideLayout+xml"/>
  <Override PartName="/ppt/slideLayouts/slideLayout62.xml" ContentType="application/vnd.openxmlformats-officedocument.presentationml.slideLayout+xml"/>
  <Override PartName="/ppt/slideLayouts/slideLayout61.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75.xml" ContentType="application/vnd.openxmlformats-officedocument.presentationml.slideLayout+xml"/>
  <Override PartName="/ppt/slideLayouts/slideLayout74.xml" ContentType="application/vnd.openxmlformats-officedocument.presentationml.slideLayout+xml"/>
  <Override PartName="/ppt/slideLayouts/slideLayout73.xml" ContentType="application/vnd.openxmlformats-officedocument.presentationml.slideLayout+xml"/>
  <Override PartName="/ppt/slideLayouts/slideLayout72.xml" ContentType="application/vnd.openxmlformats-officedocument.presentationml.slideLayout+xml"/>
  <Override PartName="/ppt/slideLayouts/slideLayout60.xml" ContentType="application/vnd.openxmlformats-officedocument.presentationml.slideLayout+xml"/>
  <Override PartName="/ppt/slideLayouts/slideLayout59.xml" ContentType="application/vnd.openxmlformats-officedocument.presentationml.slideLayout+xml"/>
  <Override PartName="/ppt/slideLayouts/slideLayout58.xml" ContentType="application/vnd.openxmlformats-officedocument.presentationml.slideLayout+xml"/>
  <Override PartName="/ppt/slideLayouts/slideLayout47.xml" ContentType="application/vnd.openxmlformats-officedocument.presentationml.slideLayout+xml"/>
  <Override PartName="/ppt/slideLayouts/slideLayout46.xml" ContentType="application/vnd.openxmlformats-officedocument.presentationml.slideLayout+xml"/>
  <Override PartName="/ppt/slideLayouts/slideLayout45.xml" ContentType="application/vnd.openxmlformats-officedocument.presentationml.slideLayout+xml"/>
  <Override PartName="/ppt/slideLayouts/slideLayout44.xml" ContentType="application/vnd.openxmlformats-officedocument.presentationml.slideLayout+xml"/>
  <Override PartName="/ppt/slideLayouts/slideLayout43.xml" ContentType="application/vnd.openxmlformats-officedocument.presentationml.slideLayout+xml"/>
  <Override PartName="/ppt/slideLayouts/slideLayout42.xml" ContentType="application/vnd.openxmlformats-officedocument.presentationml.slideLayout+xml"/>
  <Override PartName="/ppt/slideLayouts/slideLayout41.xml" ContentType="application/vnd.openxmlformats-officedocument.presentationml.slideLayout+xml"/>
  <Override PartName="/ppt/slideLayouts/slideLayout40.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7.xml" ContentType="application/vnd.openxmlformats-officedocument.presentationml.slideLayout+xml"/>
  <Override PartName="/ppt/slideLayouts/slideLayout56.xml" ContentType="application/vnd.openxmlformats-officedocument.presentationml.slideLayout+xml"/>
  <Override PartName="/ppt/slideLayouts/slideLayout55.xml" ContentType="application/vnd.openxmlformats-officedocument.presentationml.slideLayout+xml"/>
  <Override PartName="/ppt/slideLayouts/slideLayout54.xml" ContentType="application/vnd.openxmlformats-officedocument.presentationml.slideLayout+xml"/>
  <Override PartName="/ppt/slideLayouts/slideLayout53.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slideLayout38.xml" ContentType="application/vnd.openxmlformats-officedocument.presentationml.slideLayout+xml"/>
  <Override PartName="/ppt/slideLayouts/slideLayout34.xml" ContentType="application/vnd.openxmlformats-officedocument.presentationml.slideLayout+xml"/>
  <Override PartName="/ppt/slideLayouts/slideLayout32.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notesSlides/notesSlide6.xml" ContentType="application/vnd.openxmlformats-officedocument.presentationml.notesSlide+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notesSlides/notesSlide7.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33.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6.xml" ContentType="application/vnd.openxmlformats-officedocument.presentationml.slideLayout+xml"/>
  <Override PartName="/ppt/notesSlides/notesSlide1.xml" ContentType="application/vnd.openxmlformats-officedocument.presentationml.notesSlid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notesSlides/notesSlide2.xml" ContentType="application/vnd.openxmlformats-officedocument.presentationml.notesSlide+xml"/>
  <Override PartName="/ppt/notesSlides/notesSlide4.xml" ContentType="application/vnd.openxmlformats-officedocument.presentationml.notesSlid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notesSlides/notesSlide3.xml" ContentType="application/vnd.openxmlformats-officedocument.presentationml.notesSlid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notesSlides/notesSlide5.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35"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416"/>
    <p:restoredTop sz="88462"/>
  </p:normalViewPr>
  <p:slideViewPr>
    <p:cSldViewPr snapToGrid="0">
      <p:cViewPr>
        <p:scale>
          <a:sx n="99" d="100"/>
          <a:sy n="99" d="100"/>
        </p:scale>
        <p:origin x="328" y="56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1480885d526_0_11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4" name="Google Shape;554;g1480885d526_0_1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Font typeface="Calibri"/>
              <a:buChar char="●"/>
            </a:pPr>
            <a:r>
              <a:rPr lang="en" b="1" dirty="0">
                <a:latin typeface="Calibri"/>
                <a:ea typeface="Calibri"/>
                <a:cs typeface="Calibri"/>
                <a:sym typeface="Calibri"/>
              </a:rPr>
              <a:t>Since the </a:t>
            </a:r>
            <a:r>
              <a:rPr lang="en-US" b="1" dirty="0">
                <a:latin typeface="Calibri"/>
                <a:ea typeface="Calibri"/>
                <a:cs typeface="Calibri"/>
                <a:sym typeface="Calibri"/>
              </a:rPr>
              <a:t>Adoption</a:t>
            </a:r>
            <a:r>
              <a:rPr lang="en" b="1" dirty="0">
                <a:latin typeface="Calibri"/>
                <a:ea typeface="Calibri"/>
                <a:cs typeface="Calibri"/>
                <a:sym typeface="Calibri"/>
              </a:rPr>
              <a:t> of the of the 2018 Social Science Standards, there have been several new laws passed by the Oregon Legislature that have important implications for social science instruction Kindergarten through high school.</a:t>
            </a:r>
            <a:endParaRPr b="1" dirty="0">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g14810144107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2" name="Google Shape;642;g14810144107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Font typeface="Calibri"/>
              <a:buChar char="●"/>
            </a:pPr>
            <a:r>
              <a:rPr lang="en" b="1" dirty="0">
                <a:latin typeface="Calibri"/>
                <a:ea typeface="Calibri"/>
                <a:cs typeface="Calibri"/>
                <a:sym typeface="Calibri"/>
              </a:rPr>
              <a:t>This is a partial list of the most frequently used course codes previously used for awarding civics credit. Courses in the top box meet the new civics credit requirement</a:t>
            </a:r>
            <a:endParaRPr b="1" dirty="0">
              <a:latin typeface="Calibri"/>
              <a:ea typeface="Calibri"/>
              <a:cs typeface="Calibri"/>
              <a:sym typeface="Calibri"/>
            </a:endParaRPr>
          </a:p>
          <a:p>
            <a:pPr marL="457200" lvl="0" indent="0" algn="l" rtl="0">
              <a:spcBef>
                <a:spcPts val="0"/>
              </a:spcBef>
              <a:spcAft>
                <a:spcPts val="0"/>
              </a:spcAft>
              <a:buNone/>
            </a:pPr>
            <a:endParaRPr b="1" dirty="0">
              <a:latin typeface="Calibri"/>
              <a:ea typeface="Calibri"/>
              <a:cs typeface="Calibri"/>
              <a:sym typeface="Calibri"/>
            </a:endParaRPr>
          </a:p>
          <a:p>
            <a:pPr marL="457200" lvl="0" indent="-298450" algn="l" rtl="0">
              <a:spcBef>
                <a:spcPts val="0"/>
              </a:spcBef>
              <a:spcAft>
                <a:spcPts val="0"/>
              </a:spcAft>
              <a:buSzPts val="1100"/>
              <a:buFont typeface="Calibri"/>
              <a:buChar char="●"/>
            </a:pPr>
            <a:r>
              <a:rPr lang="en" b="1" dirty="0">
                <a:latin typeface="Calibri"/>
                <a:ea typeface="Calibri"/>
                <a:cs typeface="Calibri"/>
                <a:sym typeface="Calibri"/>
              </a:rPr>
              <a:t>The course in the lower box are representative of courses where civics standards were included within a history or economics course and will no longer qualify for civics credit.</a:t>
            </a:r>
            <a:endParaRPr b="1" dirty="0">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g1480885d526_0_6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0" name="Google Shape;650;g1480885d526_0_6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Clr>
                <a:schemeClr val="dk1"/>
              </a:buClr>
              <a:buSzPts val="1100"/>
              <a:buFont typeface="Calibri"/>
              <a:buChar char="●"/>
            </a:pPr>
            <a:r>
              <a:rPr lang="en" b="1" dirty="0">
                <a:solidFill>
                  <a:schemeClr val="dk1"/>
                </a:solidFill>
                <a:latin typeface="Calibri"/>
                <a:ea typeface="Calibri"/>
                <a:cs typeface="Calibri"/>
                <a:sym typeface="Calibri"/>
              </a:rPr>
              <a:t>Successful implementation of these new social science requirements relies on schools and teachers constructing culturally relevant and responsive learning environments.</a:t>
            </a:r>
            <a:endParaRPr b="1" dirty="0">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 b="1" dirty="0">
                <a:solidFill>
                  <a:schemeClr val="dk1"/>
                </a:solidFill>
                <a:latin typeface="Calibri"/>
                <a:ea typeface="Calibri"/>
                <a:cs typeface="Calibri"/>
                <a:sym typeface="Calibri"/>
              </a:rPr>
              <a:t>The principles of culturally responsive and culturally relevant teaching are complementary and support growth for both teachers and students.</a:t>
            </a:r>
            <a:endParaRPr b="1" dirty="0">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 b="1" dirty="0">
                <a:solidFill>
                  <a:schemeClr val="dk1"/>
                </a:solidFill>
                <a:highlight>
                  <a:srgbClr val="FFFFFF"/>
                </a:highlight>
                <a:latin typeface="Calibri"/>
                <a:ea typeface="Calibri"/>
                <a:cs typeface="Calibri"/>
                <a:sym typeface="Calibri"/>
              </a:rPr>
              <a:t>Gloria Ladson-Billings, whose work is most closely associated with culturally relevant teaching, defined it  as a “theoretical model that not only addresses student achievement but also helps students to accept and affirm their cultural identity while developing critical perspectives” to identify, analyze, and solve real-world issues.</a:t>
            </a:r>
            <a:endParaRPr b="1" dirty="0">
              <a:solidFill>
                <a:schemeClr val="dk1"/>
              </a:solidFill>
              <a:highlight>
                <a:srgbClr val="FFFFFF"/>
              </a:highlight>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 b="1" dirty="0">
                <a:solidFill>
                  <a:schemeClr val="dk1"/>
                </a:solidFill>
                <a:highlight>
                  <a:srgbClr val="FFFFFF"/>
                </a:highlight>
                <a:latin typeface="Calibri"/>
                <a:ea typeface="Calibri"/>
                <a:cs typeface="Calibri"/>
                <a:sym typeface="Calibri"/>
              </a:rPr>
              <a:t>Culturally relevant teaching is a way to “empower students intellectually, socially, emotionally, and politically by using cultural referents to impart knowledge, skills, and attitudes” </a:t>
            </a:r>
            <a:endParaRPr b="1" dirty="0">
              <a:solidFill>
                <a:schemeClr val="dk1"/>
              </a:solidFill>
              <a:highlight>
                <a:srgbClr val="FFFFFF"/>
              </a:highlight>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 b="1" dirty="0">
                <a:solidFill>
                  <a:schemeClr val="dk1"/>
                </a:solidFill>
                <a:highlight>
                  <a:srgbClr val="FFFFFF"/>
                </a:highlight>
                <a:latin typeface="Calibri"/>
                <a:ea typeface="Calibri"/>
                <a:cs typeface="Calibri"/>
                <a:sym typeface="Calibri"/>
              </a:rPr>
              <a:t>More recently, Geneva Gay’s work on Culturally responsive teaching identifies additional concepts to improve learning for all students. </a:t>
            </a:r>
            <a:endParaRPr b="1" dirty="0">
              <a:solidFill>
                <a:schemeClr val="dk1"/>
              </a:solidFill>
              <a:highlight>
                <a:srgbClr val="FFFFFF"/>
              </a:highlight>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 b="1" dirty="0">
                <a:solidFill>
                  <a:schemeClr val="dk1"/>
                </a:solidFill>
                <a:highlight>
                  <a:srgbClr val="FFFFFF"/>
                </a:highlight>
                <a:latin typeface="Calibri"/>
                <a:ea typeface="Calibri"/>
                <a:cs typeface="Calibri"/>
                <a:sym typeface="Calibri"/>
              </a:rPr>
              <a:t>Gay defines culturally responsive teaching as “using the cultural knowledge, prior experiences, frames of reference, and performance styles of ethnically diverse students to make learning encounters more relevant and effective. </a:t>
            </a:r>
            <a:endParaRPr b="1" dirty="0">
              <a:solidFill>
                <a:schemeClr val="dk1"/>
              </a:solidFill>
              <a:highlight>
                <a:srgbClr val="FFFFFF"/>
              </a:highlight>
              <a:latin typeface="Calibri"/>
              <a:ea typeface="Calibri"/>
              <a:cs typeface="Calibri"/>
              <a:sym typeface="Calibri"/>
            </a:endParaRPr>
          </a:p>
          <a:p>
            <a:pPr marL="457200" lvl="0" indent="-292100" algn="l" rtl="0">
              <a:spcBef>
                <a:spcPts val="0"/>
              </a:spcBef>
              <a:spcAft>
                <a:spcPts val="0"/>
              </a:spcAft>
              <a:buClr>
                <a:schemeClr val="dk1"/>
              </a:buClr>
              <a:buSzPts val="1000"/>
              <a:buFont typeface="Calibri"/>
              <a:buChar char="●"/>
            </a:pPr>
            <a:r>
              <a:rPr lang="en" b="1" dirty="0">
                <a:solidFill>
                  <a:schemeClr val="dk1"/>
                </a:solidFill>
                <a:highlight>
                  <a:srgbClr val="FFFFFF"/>
                </a:highlight>
                <a:latin typeface="Calibri"/>
                <a:ea typeface="Calibri"/>
                <a:cs typeface="Calibri"/>
                <a:sym typeface="Calibri"/>
              </a:rPr>
              <a:t>Culturally responsive teaching is validating, comprehensive, multidimensional, empowering, transformative, and emancipatory</a:t>
            </a:r>
            <a:endParaRPr sz="1000" b="1" dirty="0">
              <a:solidFill>
                <a:schemeClr val="dk1"/>
              </a:solidFill>
              <a:highlight>
                <a:srgbClr val="FFFFFF"/>
              </a:highlight>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480885d526_0_6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480885d526_0_6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Clr>
                <a:schemeClr val="dk1"/>
              </a:buClr>
              <a:buSzPts val="1100"/>
              <a:buFont typeface="Calibri"/>
              <a:buChar char="●"/>
            </a:pPr>
            <a:r>
              <a:rPr lang="en" b="1" dirty="0">
                <a:solidFill>
                  <a:schemeClr val="dk1"/>
                </a:solidFill>
                <a:latin typeface="Calibri"/>
                <a:ea typeface="Calibri"/>
                <a:cs typeface="Calibri"/>
                <a:sym typeface="Calibri"/>
              </a:rPr>
              <a:t>Transformative Social Emotional Learning is a way to integrate culturally relevant and responsive approaches that can shift and expand the perspective on history, geography, civics, and economics in K-12 classrooms</a:t>
            </a:r>
            <a:endParaRPr b="1" dirty="0">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 b="1" dirty="0">
                <a:solidFill>
                  <a:schemeClr val="dk1"/>
                </a:solidFill>
                <a:latin typeface="Calibri"/>
                <a:ea typeface="Calibri"/>
                <a:cs typeface="Calibri"/>
                <a:sym typeface="Calibri"/>
              </a:rPr>
              <a:t>Identity, agency, belonging, collaborative problem-solving, curiosity…. These are all transformative social emotional constructs that are helpful when discussing and studying social science. It is important to pay attention to how the educator is setting up the environment, lesson/unit, student engagement, and providing support before, after, and throughout in ways that attend to trauma-informed and social emotional learning so that students can bring their whole selves to the learning. Attending to both the mind and heart is essential to cultivating an environment for learning.</a:t>
            </a:r>
            <a:endParaRPr b="1" dirty="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g14810144107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3" name="Google Shape;663;g14810144107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Font typeface="Calibri"/>
              <a:buChar char="●"/>
            </a:pPr>
            <a:r>
              <a:rPr lang="en" b="1" dirty="0">
                <a:latin typeface="Calibri"/>
                <a:ea typeface="Calibri"/>
                <a:cs typeface="Calibri"/>
                <a:sym typeface="Calibri"/>
              </a:rPr>
              <a:t>The ODE social science webpage will continue to provide updated information and resources for implementation of the most recent social science initiatives.</a:t>
            </a:r>
            <a:endParaRPr b="1" dirty="0">
              <a:latin typeface="Calibri"/>
              <a:ea typeface="Calibri"/>
              <a:cs typeface="Calibri"/>
              <a:sym typeface="Calibri"/>
            </a:endParaRPr>
          </a:p>
          <a:p>
            <a:pPr marL="457200" lvl="0" indent="-298450" algn="l" rtl="0">
              <a:spcBef>
                <a:spcPts val="0"/>
              </a:spcBef>
              <a:spcAft>
                <a:spcPts val="0"/>
              </a:spcAft>
              <a:buSzPts val="1100"/>
              <a:buFont typeface="Calibri"/>
              <a:buChar char="●"/>
            </a:pPr>
            <a:r>
              <a:rPr lang="en" b="1" dirty="0">
                <a:latin typeface="Calibri"/>
                <a:ea typeface="Calibri"/>
                <a:cs typeface="Calibri"/>
                <a:sym typeface="Calibri"/>
              </a:rPr>
              <a:t>Please contact Amit Kobrowski with any questions about additional resources or professional development opportunities. </a:t>
            </a:r>
            <a:endParaRPr b="1" dirty="0">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g1480885d526_0_5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2" name="Google Shape;562;g1480885d526_0_5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Font typeface="Calibri"/>
              <a:buChar char="●"/>
            </a:pPr>
            <a:r>
              <a:rPr lang="en" b="1" dirty="0">
                <a:latin typeface="Calibri"/>
                <a:ea typeface="Calibri"/>
                <a:cs typeface="Calibri"/>
                <a:sym typeface="Calibri"/>
              </a:rPr>
              <a:t>This presentation will provide a brief introduction to the requirements for Ethnic Studies, Tribal History-Shared History, Holocaust and Genocide studies, and Civics.</a:t>
            </a:r>
            <a:endParaRPr b="1" dirty="0">
              <a:latin typeface="Calibri"/>
              <a:ea typeface="Calibri"/>
              <a:cs typeface="Calibri"/>
              <a:sym typeface="Calibri"/>
            </a:endParaRPr>
          </a:p>
          <a:p>
            <a:pPr marL="457200" lvl="0" indent="-298450" algn="l" rtl="0">
              <a:spcBef>
                <a:spcPts val="0"/>
              </a:spcBef>
              <a:spcAft>
                <a:spcPts val="0"/>
              </a:spcAft>
              <a:buSzPts val="1100"/>
              <a:buFont typeface="Calibri"/>
              <a:buChar char="●"/>
            </a:pPr>
            <a:r>
              <a:rPr lang="en" b="1" dirty="0">
                <a:latin typeface="Calibri"/>
                <a:ea typeface="Calibri"/>
                <a:cs typeface="Calibri"/>
                <a:sym typeface="Calibri"/>
              </a:rPr>
              <a:t>The presentation also includes a basic introduction to culturally relevant and responsive teaching and includes links to resources throughout the slide deck.</a:t>
            </a:r>
            <a:endParaRPr b="1" dirty="0">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g1480885d526_0_5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9" name="Google Shape;569;g1480885d526_0_5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Font typeface="Calibri"/>
              <a:buChar char="●"/>
            </a:pPr>
            <a:r>
              <a:rPr lang="en" b="1" dirty="0">
                <a:latin typeface="Calibri"/>
                <a:ea typeface="Calibri"/>
                <a:cs typeface="Calibri"/>
                <a:sym typeface="Calibri"/>
              </a:rPr>
              <a:t>We are now several years into the three legislative requirements that have a significant impact on social science instruction.  Each of these is slightly different in what is available for teachers and what is required for implementation. </a:t>
            </a:r>
          </a:p>
          <a:p>
            <a:pPr marL="457200" lvl="0" indent="-298450" algn="l" rtl="0">
              <a:spcBef>
                <a:spcPts val="0"/>
              </a:spcBef>
              <a:spcAft>
                <a:spcPts val="0"/>
              </a:spcAft>
              <a:buSzPts val="1100"/>
              <a:buFont typeface="Calibri"/>
              <a:buChar char="●"/>
            </a:pPr>
            <a:endParaRPr b="1" dirty="0">
              <a:latin typeface="Calibri"/>
              <a:ea typeface="Calibri"/>
              <a:cs typeface="Calibri"/>
              <a:sym typeface="Calibri"/>
            </a:endParaRPr>
          </a:p>
          <a:p>
            <a:pPr marL="457200" lvl="0" indent="-298450" algn="l" rtl="0">
              <a:spcBef>
                <a:spcPts val="0"/>
              </a:spcBef>
              <a:spcAft>
                <a:spcPts val="0"/>
              </a:spcAft>
              <a:buSzPts val="1100"/>
              <a:buFont typeface="Calibri"/>
              <a:buChar char="●"/>
            </a:pPr>
            <a:r>
              <a:rPr lang="en" b="1" dirty="0">
                <a:latin typeface="Calibri"/>
                <a:ea typeface="Calibri"/>
                <a:cs typeface="Calibri"/>
                <a:sym typeface="Calibri"/>
              </a:rPr>
              <a:t>Tribal History Shared History includes a set of lessons for grades 4, 8, 10. Each grade level includes lessons for the Language Arts, Math, Science, Health, and Social Science. These lessons should already be part of classroom instruction and are available on t</a:t>
            </a:r>
            <a:r>
              <a:rPr lang="en-US" b="1" dirty="0">
                <a:latin typeface="Calibri"/>
                <a:ea typeface="Calibri"/>
                <a:cs typeface="Calibri"/>
                <a:sym typeface="Calibri"/>
              </a:rPr>
              <a:t>he</a:t>
            </a:r>
            <a:r>
              <a:rPr lang="en" b="1" dirty="0">
                <a:latin typeface="Calibri"/>
                <a:ea typeface="Calibri"/>
                <a:cs typeface="Calibri"/>
                <a:sym typeface="Calibri"/>
              </a:rPr>
              <a:t> ODE webpage</a:t>
            </a:r>
          </a:p>
          <a:p>
            <a:pPr marL="457200" lvl="0" indent="-298450" algn="l" rtl="0">
              <a:spcBef>
                <a:spcPts val="0"/>
              </a:spcBef>
              <a:spcAft>
                <a:spcPts val="0"/>
              </a:spcAft>
              <a:buSzPts val="1100"/>
              <a:buFont typeface="Calibri"/>
              <a:buChar char="●"/>
            </a:pPr>
            <a:endParaRPr b="1" dirty="0">
              <a:latin typeface="Calibri"/>
              <a:ea typeface="Calibri"/>
              <a:cs typeface="Calibri"/>
              <a:sym typeface="Calibri"/>
            </a:endParaRPr>
          </a:p>
          <a:p>
            <a:pPr marL="457200" lvl="0" indent="-298450" algn="l" rtl="0">
              <a:spcBef>
                <a:spcPts val="0"/>
              </a:spcBef>
              <a:spcAft>
                <a:spcPts val="0"/>
              </a:spcAft>
              <a:buSzPts val="1100"/>
              <a:buFont typeface="Calibri"/>
              <a:buChar char="●"/>
            </a:pPr>
            <a:r>
              <a:rPr lang="en" b="1" dirty="0">
                <a:latin typeface="Calibri"/>
                <a:ea typeface="Calibri"/>
                <a:cs typeface="Calibri"/>
                <a:sym typeface="Calibri"/>
              </a:rPr>
              <a:t>The </a:t>
            </a:r>
            <a:r>
              <a:rPr lang="en-US" b="1" dirty="0">
                <a:latin typeface="Calibri"/>
                <a:ea typeface="Calibri"/>
                <a:cs typeface="Calibri"/>
                <a:sym typeface="Calibri"/>
              </a:rPr>
              <a:t>guidelines</a:t>
            </a:r>
            <a:r>
              <a:rPr lang="en" b="1" dirty="0">
                <a:latin typeface="Calibri"/>
                <a:ea typeface="Calibri"/>
                <a:cs typeface="Calibri"/>
                <a:sym typeface="Calibri"/>
              </a:rPr>
              <a:t> from the Holocaust and other Genocides law were adopted as learning concepts to be integrated into social science curriculum. These learning concepts will be used to inform the next round of social science standards writing. </a:t>
            </a:r>
          </a:p>
          <a:p>
            <a:pPr marL="457200" lvl="0" indent="-298450" algn="l" rtl="0">
              <a:spcBef>
                <a:spcPts val="0"/>
              </a:spcBef>
              <a:spcAft>
                <a:spcPts val="0"/>
              </a:spcAft>
              <a:buSzPts val="1100"/>
              <a:buFont typeface="Calibri"/>
              <a:buChar char="●"/>
            </a:pPr>
            <a:endParaRPr b="1" dirty="0">
              <a:latin typeface="Calibri"/>
              <a:ea typeface="Calibri"/>
              <a:cs typeface="Calibri"/>
              <a:sym typeface="Calibri"/>
            </a:endParaRPr>
          </a:p>
          <a:p>
            <a:pPr marL="457200" lvl="0" indent="-298450" algn="l" rtl="0">
              <a:spcBef>
                <a:spcPts val="0"/>
              </a:spcBef>
              <a:spcAft>
                <a:spcPts val="0"/>
              </a:spcAft>
              <a:buSzPts val="1100"/>
              <a:buFont typeface="Calibri"/>
              <a:buChar char="●"/>
            </a:pPr>
            <a:r>
              <a:rPr lang="en" b="1" dirty="0">
                <a:latin typeface="Calibri"/>
                <a:ea typeface="Calibri"/>
                <a:cs typeface="Calibri"/>
                <a:sym typeface="Calibri"/>
              </a:rPr>
              <a:t>The State Board adopted 2021 ethnic studies integrated social science standards are available for implementation and will be required in the 2026-2027 school year.</a:t>
            </a:r>
            <a:endParaRPr b="1" dirty="0">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g1480885d526_0_5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1" name="Google Shape;581;g1480885d526_0_5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latin typeface="Calibri"/>
                <a:ea typeface="Calibri"/>
                <a:cs typeface="Calibri"/>
                <a:sym typeface="Calibri"/>
              </a:rPr>
              <a:t>For many schools and teachers, the new laws require an expansion of the perspectives and voices included within the social science curriculum.</a:t>
            </a:r>
          </a:p>
          <a:p>
            <a:pPr marL="0" lvl="0" indent="0" algn="l" rtl="0">
              <a:spcBef>
                <a:spcPts val="0"/>
              </a:spcBef>
              <a:spcAft>
                <a:spcPts val="0"/>
              </a:spcAft>
              <a:buNone/>
            </a:pPr>
            <a:r>
              <a:rPr lang="en-US" b="1" dirty="0">
                <a:latin typeface="Calibri"/>
                <a:ea typeface="Calibri"/>
                <a:cs typeface="Calibri"/>
                <a:sym typeface="Calibri"/>
              </a:rPr>
              <a:t>Equity for students is at the heart of these new standards and concepts. It is important for educators to work in an environment that embrace equity learning</a:t>
            </a:r>
          </a:p>
          <a:p>
            <a:pPr marL="0" lvl="0" indent="0" algn="l" rtl="0">
              <a:spcBef>
                <a:spcPts val="0"/>
              </a:spcBef>
              <a:spcAft>
                <a:spcPts val="0"/>
              </a:spcAft>
              <a:buNone/>
            </a:pPr>
            <a:endParaRPr b="1" dirty="0">
              <a:latin typeface="Calibri"/>
              <a:ea typeface="Calibri"/>
              <a:cs typeface="Calibri"/>
              <a:sym typeface="Calibri"/>
            </a:endParaRPr>
          </a:p>
          <a:p>
            <a:pPr marL="0" lvl="0" indent="0" algn="l" rtl="0">
              <a:spcBef>
                <a:spcPts val="0"/>
              </a:spcBef>
              <a:spcAft>
                <a:spcPts val="0"/>
              </a:spcAft>
              <a:buNone/>
            </a:pPr>
            <a:r>
              <a:rPr lang="en" b="1" dirty="0">
                <a:latin typeface="Calibri"/>
                <a:ea typeface="Calibri"/>
                <a:cs typeface="Calibri"/>
                <a:sym typeface="Calibri"/>
              </a:rPr>
              <a:t>In order to successfully implement the new standards, it is important that a district, school, or social science department have a good assessment of their needs. </a:t>
            </a:r>
            <a:endParaRPr b="1" dirty="0">
              <a:latin typeface="Calibri"/>
              <a:ea typeface="Calibri"/>
              <a:cs typeface="Calibri"/>
              <a:sym typeface="Calibri"/>
            </a:endParaRPr>
          </a:p>
          <a:p>
            <a:pPr marL="0" lvl="0" indent="0" algn="l" rtl="0">
              <a:spcBef>
                <a:spcPts val="0"/>
              </a:spcBef>
              <a:spcAft>
                <a:spcPts val="0"/>
              </a:spcAft>
              <a:buNone/>
            </a:pPr>
            <a:endParaRPr b="1" dirty="0">
              <a:latin typeface="Calibri"/>
              <a:ea typeface="Calibri"/>
              <a:cs typeface="Calibri"/>
              <a:sym typeface="Calibri"/>
            </a:endParaRPr>
          </a:p>
          <a:p>
            <a:pPr marL="0" lvl="0" indent="0" algn="l" rtl="0">
              <a:spcBef>
                <a:spcPts val="0"/>
              </a:spcBef>
              <a:spcAft>
                <a:spcPts val="0"/>
              </a:spcAft>
              <a:buNone/>
            </a:pPr>
            <a:r>
              <a:rPr lang="en" b="1" dirty="0">
                <a:latin typeface="Calibri"/>
                <a:ea typeface="Calibri"/>
                <a:cs typeface="Calibri"/>
                <a:sym typeface="Calibri"/>
              </a:rPr>
              <a:t>This should include;</a:t>
            </a:r>
            <a:endParaRPr b="1" dirty="0">
              <a:latin typeface="Calibri"/>
              <a:ea typeface="Calibri"/>
              <a:cs typeface="Calibri"/>
              <a:sym typeface="Calibri"/>
            </a:endParaRPr>
          </a:p>
          <a:p>
            <a:pPr marL="457200" lvl="0" indent="-298450" algn="l" rtl="0">
              <a:spcBef>
                <a:spcPts val="0"/>
              </a:spcBef>
              <a:spcAft>
                <a:spcPts val="0"/>
              </a:spcAft>
              <a:buSzPts val="1100"/>
              <a:buFont typeface="Calibri"/>
              <a:buChar char="●"/>
            </a:pPr>
            <a:r>
              <a:rPr lang="en" b="1" dirty="0">
                <a:latin typeface="Calibri"/>
                <a:ea typeface="Calibri"/>
                <a:cs typeface="Calibri"/>
                <a:sym typeface="Calibri"/>
              </a:rPr>
              <a:t>Identifying current curricula connections to the standards and concepts to determine what instructional materials are already in place.</a:t>
            </a:r>
            <a:endParaRPr b="1" dirty="0">
              <a:latin typeface="Calibri"/>
              <a:ea typeface="Calibri"/>
              <a:cs typeface="Calibri"/>
              <a:sym typeface="Calibri"/>
            </a:endParaRPr>
          </a:p>
          <a:p>
            <a:pPr marL="457200" lvl="0" indent="-298450" algn="l" rtl="0">
              <a:spcBef>
                <a:spcPts val="0"/>
              </a:spcBef>
              <a:spcAft>
                <a:spcPts val="0"/>
              </a:spcAft>
              <a:buSzPts val="1100"/>
              <a:buFont typeface="Calibri"/>
              <a:buChar char="●"/>
            </a:pPr>
            <a:r>
              <a:rPr lang="en" b="1" dirty="0">
                <a:latin typeface="Calibri"/>
                <a:ea typeface="Calibri"/>
                <a:cs typeface="Calibri"/>
                <a:sym typeface="Calibri"/>
              </a:rPr>
              <a:t>Listening and responding to teachers needs concerning how to teach these new, sometimes difficult histories, and what support teachers need to build content knowledge to address the new standards.</a:t>
            </a:r>
            <a:endParaRPr b="1" dirty="0">
              <a:latin typeface="Calibri"/>
              <a:ea typeface="Calibri"/>
              <a:cs typeface="Calibri"/>
              <a:sym typeface="Calibri"/>
            </a:endParaRPr>
          </a:p>
          <a:p>
            <a:pPr marL="457200" lvl="0" indent="-298450" algn="l" rtl="0">
              <a:spcBef>
                <a:spcPts val="0"/>
              </a:spcBef>
              <a:spcAft>
                <a:spcPts val="0"/>
              </a:spcAft>
              <a:buSzPts val="1100"/>
              <a:buFont typeface="Calibri"/>
              <a:buChar char="●"/>
            </a:pPr>
            <a:r>
              <a:rPr lang="en" b="1" dirty="0">
                <a:latin typeface="Calibri"/>
                <a:ea typeface="Calibri"/>
                <a:cs typeface="Calibri"/>
                <a:sym typeface="Calibri"/>
              </a:rPr>
              <a:t>Seeking additional resources and trainings to help teachers implement the new standards</a:t>
            </a:r>
            <a:endParaRPr b="1" dirty="0">
              <a:latin typeface="Calibri"/>
              <a:ea typeface="Calibri"/>
              <a:cs typeface="Calibri"/>
              <a:sym typeface="Calibri"/>
            </a:endParaRPr>
          </a:p>
          <a:p>
            <a:pPr marL="457200" lvl="0" indent="-298450" algn="l" rtl="0">
              <a:spcBef>
                <a:spcPts val="0"/>
              </a:spcBef>
              <a:spcAft>
                <a:spcPts val="0"/>
              </a:spcAft>
              <a:buSzPts val="1100"/>
              <a:buFont typeface="Calibri"/>
              <a:buChar char="●"/>
            </a:pPr>
            <a:r>
              <a:rPr lang="en" b="1" dirty="0">
                <a:latin typeface="Calibri"/>
                <a:ea typeface="Calibri"/>
                <a:cs typeface="Calibri"/>
                <a:sym typeface="Calibri"/>
              </a:rPr>
              <a:t>It is also integral to the successful implementation of these changes to make sure educators, parents, community members, and students are familiar with the new, expand perspectives and have a voice in helping to guide curricular choices.</a:t>
            </a:r>
          </a:p>
          <a:p>
            <a:pPr marL="457200" lvl="0" indent="-298450" algn="l" rtl="0">
              <a:spcBef>
                <a:spcPts val="0"/>
              </a:spcBef>
              <a:spcAft>
                <a:spcPts val="0"/>
              </a:spcAft>
              <a:buSzPts val="1100"/>
              <a:buFont typeface="Calibri"/>
              <a:buChar char="●"/>
            </a:pPr>
            <a:endParaRPr b="1" dirty="0">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g1480885d526_0_11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7" name="Google Shape;587;g1480885d526_0_11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Clr>
                <a:schemeClr val="dk1"/>
              </a:buClr>
              <a:buSzPts val="1100"/>
              <a:buFont typeface="Calibri"/>
              <a:buChar char="●"/>
            </a:pPr>
            <a:r>
              <a:rPr lang="en" b="1" dirty="0">
                <a:solidFill>
                  <a:schemeClr val="dk1"/>
                </a:solidFill>
                <a:highlight>
                  <a:srgbClr val="FFFFFF"/>
                </a:highlight>
                <a:latin typeface="Calibri"/>
                <a:ea typeface="Calibri"/>
                <a:cs typeface="Calibri"/>
                <a:sym typeface="Calibri"/>
              </a:rPr>
              <a:t>In 2017, the Oregon Legislature enacted Senate Bill (SB) 13, now known as Tribal History/Shared History.</a:t>
            </a:r>
            <a:r>
              <a:rPr lang="en" b="1" dirty="0">
                <a:solidFill>
                  <a:schemeClr val="dk1"/>
                </a:solidFill>
                <a:latin typeface="Calibri"/>
                <a:ea typeface="Calibri"/>
                <a:cs typeface="Calibri"/>
                <a:sym typeface="Calibri"/>
              </a:rPr>
              <a:t> THSH is centered around the nine Essential Understandings identified by the Nine Federally recognized Tribes of Oregon. </a:t>
            </a:r>
            <a:endParaRPr b="1" dirty="0">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 b="1" dirty="0">
                <a:solidFill>
                  <a:schemeClr val="dk1"/>
                </a:solidFill>
                <a:latin typeface="Calibri"/>
                <a:ea typeface="Calibri"/>
                <a:cs typeface="Calibri"/>
                <a:sym typeface="Calibri"/>
              </a:rPr>
              <a:t>These essential understandings form the basis of the content based grade level lesson plans supporting a deeper understanding of Tribal History. </a:t>
            </a:r>
            <a:endParaRPr b="1" dirty="0">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 b="1" dirty="0">
                <a:solidFill>
                  <a:schemeClr val="dk1"/>
                </a:solidFill>
                <a:latin typeface="Calibri"/>
                <a:ea typeface="Calibri"/>
                <a:cs typeface="Calibri"/>
                <a:sym typeface="Calibri"/>
              </a:rPr>
              <a:t>The office of Indian Education at ODE hosts a number of training resources on its webpage. Teachers should familiarize themselves with the Online Modules that help ground educators in the Essential Understandings that create the foundation for the lessons in grades 4, 8, and high school.</a:t>
            </a:r>
            <a:endParaRPr b="1" dirty="0">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 b="1" dirty="0">
                <a:solidFill>
                  <a:schemeClr val="dk1"/>
                </a:solidFill>
                <a:latin typeface="Calibri"/>
                <a:ea typeface="Calibri"/>
                <a:cs typeface="Calibri"/>
                <a:sym typeface="Calibri"/>
              </a:rPr>
              <a:t>In addition, tribal education centers near your community may also offer additional lessons to help supplement the required lessons or to use for other grades.</a:t>
            </a:r>
            <a:endParaRPr b="1" dirty="0">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 b="1" dirty="0">
                <a:solidFill>
                  <a:schemeClr val="dk1"/>
                </a:solidFill>
                <a:latin typeface="Calibri"/>
                <a:ea typeface="Calibri"/>
                <a:cs typeface="Calibri"/>
                <a:sym typeface="Calibri"/>
              </a:rPr>
              <a:t>Please contact Brent Spencer at the Office of Indian Education for more information</a:t>
            </a:r>
            <a:endParaRPr b="1" dirty="0">
              <a:solidFill>
                <a:schemeClr val="dk1"/>
              </a:solidFill>
              <a:latin typeface="Calibri"/>
              <a:ea typeface="Calibri"/>
              <a:cs typeface="Calibri"/>
              <a:sym typeface="Calibri"/>
            </a:endParaRPr>
          </a:p>
          <a:p>
            <a:pPr marL="0" lvl="0" indent="0" algn="l" rtl="0">
              <a:spcBef>
                <a:spcPts val="0"/>
              </a:spcBef>
              <a:spcAft>
                <a:spcPts val="0"/>
              </a:spcAft>
              <a:buNone/>
            </a:pPr>
            <a:endParaRPr b="1" dirty="0">
              <a:solidFill>
                <a:schemeClr val="dk1"/>
              </a:solidFill>
              <a:highlight>
                <a:srgbClr val="FFFFFF"/>
              </a:highlight>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g1480885d526_0_6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4" name="Google Shape;594;g1480885d526_0_60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200000"/>
              </a:lnSpc>
              <a:spcBef>
                <a:spcPts val="0"/>
              </a:spcBef>
              <a:spcAft>
                <a:spcPts val="0"/>
              </a:spcAft>
              <a:buClr>
                <a:srgbClr val="0E101A"/>
              </a:buClr>
              <a:buSzPts val="1100"/>
              <a:buFont typeface="Calibri"/>
              <a:buChar char="●"/>
            </a:pPr>
            <a:r>
              <a:rPr lang="en" sz="1400" b="1" dirty="0">
                <a:solidFill>
                  <a:srgbClr val="0E101A"/>
                </a:solidFill>
                <a:latin typeface="Calibri"/>
                <a:ea typeface="Calibri"/>
                <a:cs typeface="Calibri"/>
                <a:sym typeface="Calibri"/>
              </a:rPr>
              <a:t>The 2021 Standards continue to be organized by social science domains, Civics, Geography, Economics, Financial Literacy,  History, and social science analysis.</a:t>
            </a:r>
          </a:p>
          <a:p>
            <a:pPr marL="457200" lvl="0" indent="-298450" algn="l" rtl="0">
              <a:lnSpc>
                <a:spcPct val="200000"/>
              </a:lnSpc>
              <a:spcBef>
                <a:spcPts val="0"/>
              </a:spcBef>
              <a:spcAft>
                <a:spcPts val="0"/>
              </a:spcAft>
              <a:buClr>
                <a:srgbClr val="0E101A"/>
              </a:buClr>
              <a:buSzPts val="1100"/>
              <a:buFont typeface="Calibri"/>
              <a:buChar char="●"/>
            </a:pPr>
            <a:endParaRPr sz="1400" b="1" dirty="0">
              <a:solidFill>
                <a:srgbClr val="0E101A"/>
              </a:solidFill>
              <a:latin typeface="Calibri"/>
              <a:ea typeface="Calibri"/>
              <a:cs typeface="Calibri"/>
              <a:sym typeface="Calibri"/>
            </a:endParaRPr>
          </a:p>
          <a:p>
            <a:pPr marL="457200" lvl="0" indent="-298450" algn="l" rtl="0">
              <a:lnSpc>
                <a:spcPct val="200000"/>
              </a:lnSpc>
              <a:spcBef>
                <a:spcPts val="0"/>
              </a:spcBef>
              <a:spcAft>
                <a:spcPts val="0"/>
              </a:spcAft>
              <a:buClr>
                <a:srgbClr val="0E101A"/>
              </a:buClr>
              <a:buSzPts val="1100"/>
              <a:buFont typeface="Calibri"/>
              <a:buChar char="●"/>
            </a:pPr>
            <a:r>
              <a:rPr lang="en" sz="1400" b="1" dirty="0">
                <a:solidFill>
                  <a:srgbClr val="0E101A"/>
                </a:solidFill>
                <a:latin typeface="Calibri"/>
                <a:ea typeface="Calibri"/>
                <a:cs typeface="Calibri"/>
                <a:sym typeface="Calibri"/>
              </a:rPr>
              <a:t>There is no subheading or domain identified as ethnic studies. Instead ethnic studies concepts are integrated into the traditional domains.</a:t>
            </a:r>
            <a:endParaRPr sz="1400" b="1" dirty="0">
              <a:solidFill>
                <a:srgbClr val="0E101A"/>
              </a:solidFill>
              <a:latin typeface="Calibri"/>
              <a:ea typeface="Calibri"/>
              <a:cs typeface="Calibri"/>
              <a:sym typeface="Calibri"/>
            </a:endParaRPr>
          </a:p>
          <a:p>
            <a:pPr marL="457200" lvl="0" indent="-298450" algn="l" rtl="0">
              <a:lnSpc>
                <a:spcPct val="200000"/>
              </a:lnSpc>
              <a:spcBef>
                <a:spcPts val="0"/>
              </a:spcBef>
              <a:spcAft>
                <a:spcPts val="0"/>
              </a:spcAft>
              <a:buClr>
                <a:srgbClr val="0E101A"/>
              </a:buClr>
              <a:buSzPts val="1100"/>
              <a:buFont typeface="Calibri"/>
              <a:buChar char="●"/>
            </a:pPr>
            <a:endParaRPr lang="en" sz="1400" b="1" dirty="0">
              <a:solidFill>
                <a:srgbClr val="0E101A"/>
              </a:solidFill>
              <a:latin typeface="Calibri"/>
              <a:ea typeface="Calibri"/>
              <a:cs typeface="Calibri"/>
              <a:sym typeface="Calibri"/>
            </a:endParaRPr>
          </a:p>
          <a:p>
            <a:pPr marL="457200" lvl="0" indent="-298450" algn="l" rtl="0">
              <a:lnSpc>
                <a:spcPct val="200000"/>
              </a:lnSpc>
              <a:spcBef>
                <a:spcPts val="0"/>
              </a:spcBef>
              <a:spcAft>
                <a:spcPts val="0"/>
              </a:spcAft>
              <a:buClr>
                <a:srgbClr val="0E101A"/>
              </a:buClr>
              <a:buSzPts val="1100"/>
              <a:buFont typeface="Calibri"/>
              <a:buChar char="●"/>
            </a:pPr>
            <a:r>
              <a:rPr lang="en" sz="1400" b="1" dirty="0">
                <a:solidFill>
                  <a:srgbClr val="0E101A"/>
                </a:solidFill>
                <a:latin typeface="Calibri"/>
                <a:ea typeface="Calibri"/>
                <a:cs typeface="Calibri"/>
                <a:sym typeface="Calibri"/>
              </a:rPr>
              <a:t>However, the inclusion of ethnic studies helped to identify themes or ways to approach the teaching of the new standards.</a:t>
            </a:r>
          </a:p>
          <a:p>
            <a:pPr marL="457200" lvl="0" indent="-298450" algn="l" rtl="0">
              <a:lnSpc>
                <a:spcPct val="200000"/>
              </a:lnSpc>
              <a:spcBef>
                <a:spcPts val="0"/>
              </a:spcBef>
              <a:spcAft>
                <a:spcPts val="0"/>
              </a:spcAft>
              <a:buClr>
                <a:srgbClr val="0E101A"/>
              </a:buClr>
              <a:buSzPts val="1100"/>
              <a:buFont typeface="Calibri"/>
              <a:buChar char="●"/>
            </a:pPr>
            <a:endParaRPr sz="1400" b="1" dirty="0">
              <a:solidFill>
                <a:srgbClr val="0E101A"/>
              </a:solidFill>
              <a:latin typeface="Calibri"/>
              <a:ea typeface="Calibri"/>
              <a:cs typeface="Calibri"/>
              <a:sym typeface="Calibri"/>
            </a:endParaRPr>
          </a:p>
          <a:p>
            <a:pPr marL="457200" lvl="0" indent="-298450" algn="l" rtl="0">
              <a:lnSpc>
                <a:spcPct val="200000"/>
              </a:lnSpc>
              <a:spcBef>
                <a:spcPts val="0"/>
              </a:spcBef>
              <a:spcAft>
                <a:spcPts val="0"/>
              </a:spcAft>
              <a:buClr>
                <a:srgbClr val="0E101A"/>
              </a:buClr>
              <a:buSzPts val="1100"/>
              <a:buFont typeface="Calibri"/>
              <a:buChar char="●"/>
            </a:pPr>
            <a:r>
              <a:rPr lang="en" sz="1400" b="1" dirty="0">
                <a:solidFill>
                  <a:srgbClr val="0E101A"/>
                </a:solidFill>
                <a:latin typeface="Calibri"/>
                <a:ea typeface="Calibri"/>
                <a:cs typeface="Calibri"/>
                <a:sym typeface="Calibri"/>
              </a:rPr>
              <a:t>Beginning with K-2, students explore issues of identity. Who they are in a family, at school, and in the community. Students will also explore the identity of others and the role different identities play in a community and throughout history. As students move through each grade they will consider how identity shapes worldview/perspective. </a:t>
            </a:r>
            <a:endParaRPr lang="en" sz="1400" b="0" dirty="0">
              <a:solidFill>
                <a:srgbClr val="0E101A"/>
              </a:solidFill>
              <a:latin typeface="Calibri"/>
              <a:ea typeface="Calibri"/>
              <a:cs typeface="Calibri"/>
              <a:sym typeface="Calibri"/>
            </a:endParaRPr>
          </a:p>
          <a:p>
            <a:pPr marL="457200" lvl="0" indent="-298450" algn="l" rtl="0">
              <a:lnSpc>
                <a:spcPct val="200000"/>
              </a:lnSpc>
              <a:spcBef>
                <a:spcPts val="0"/>
              </a:spcBef>
              <a:spcAft>
                <a:spcPts val="0"/>
              </a:spcAft>
              <a:buClr>
                <a:srgbClr val="0E101A"/>
              </a:buClr>
              <a:buSzPts val="1100"/>
              <a:buFont typeface="Calibri"/>
              <a:buChar char="●"/>
            </a:pPr>
            <a:endParaRPr lang="en" sz="1400" b="0" dirty="0">
              <a:solidFill>
                <a:srgbClr val="0E101A"/>
              </a:solidFill>
              <a:highlight>
                <a:srgbClr val="FFFFFF"/>
              </a:highlight>
              <a:latin typeface="Calibri"/>
              <a:ea typeface="Calibri"/>
              <a:cs typeface="Calibri"/>
              <a:sym typeface="Calibri"/>
            </a:endParaRPr>
          </a:p>
          <a:p>
            <a:pPr marL="457200" lvl="0" indent="-298450" algn="l" rtl="0">
              <a:lnSpc>
                <a:spcPct val="200000"/>
              </a:lnSpc>
              <a:spcBef>
                <a:spcPts val="0"/>
              </a:spcBef>
              <a:spcAft>
                <a:spcPts val="0"/>
              </a:spcAft>
              <a:buClr>
                <a:srgbClr val="0E101A"/>
              </a:buClr>
              <a:buSzPts val="1100"/>
              <a:buFont typeface="Calibri"/>
              <a:buChar char="●"/>
            </a:pPr>
            <a:r>
              <a:rPr lang="en" sz="1400" b="1" dirty="0">
                <a:solidFill>
                  <a:srgbClr val="0E101A"/>
                </a:solidFill>
                <a:highlight>
                  <a:srgbClr val="FFFFFF"/>
                </a:highlight>
                <a:latin typeface="Calibri"/>
                <a:ea typeface="Calibri"/>
                <a:cs typeface="Calibri"/>
                <a:sym typeface="Calibri"/>
              </a:rPr>
              <a:t>Resistance- Is most likely where many teachers will feel most </a:t>
            </a:r>
            <a:r>
              <a:rPr lang="en-US" sz="1400" b="1" dirty="0">
                <a:solidFill>
                  <a:srgbClr val="0E101A"/>
                </a:solidFill>
                <a:highlight>
                  <a:srgbClr val="FFFFFF"/>
                </a:highlight>
                <a:latin typeface="Calibri"/>
                <a:ea typeface="Calibri"/>
                <a:cs typeface="Calibri"/>
                <a:sym typeface="Calibri"/>
              </a:rPr>
              <a:t>prepared</a:t>
            </a:r>
            <a:r>
              <a:rPr lang="en" sz="1400" b="1" dirty="0">
                <a:solidFill>
                  <a:srgbClr val="0E101A"/>
                </a:solidFill>
                <a:highlight>
                  <a:srgbClr val="FFFFFF"/>
                </a:highlight>
                <a:latin typeface="Calibri"/>
                <a:ea typeface="Calibri"/>
                <a:cs typeface="Calibri"/>
                <a:sym typeface="Calibri"/>
              </a:rPr>
              <a:t> to discuss incidents and types of oppression (institutional, political, legal, cultural, economic, custom, etc.). Ideally, these lessons should be centered on </a:t>
            </a:r>
            <a:r>
              <a:rPr lang="en-US" sz="1400" b="1" dirty="0">
                <a:solidFill>
                  <a:srgbClr val="0E101A"/>
                </a:solidFill>
                <a:highlight>
                  <a:srgbClr val="FFFFFF"/>
                </a:highlight>
                <a:latin typeface="Calibri"/>
                <a:ea typeface="Calibri"/>
                <a:cs typeface="Calibri"/>
                <a:sym typeface="Calibri"/>
              </a:rPr>
              <a:t>resistance</a:t>
            </a:r>
            <a:r>
              <a:rPr lang="en" sz="1400" b="1" dirty="0">
                <a:solidFill>
                  <a:srgbClr val="0E101A"/>
                </a:solidFill>
                <a:highlight>
                  <a:srgbClr val="FFFFFF"/>
                </a:highlight>
                <a:latin typeface="Calibri"/>
                <a:ea typeface="Calibri"/>
                <a:cs typeface="Calibri"/>
                <a:sym typeface="Calibri"/>
              </a:rPr>
              <a:t> rather than oppression. Students should examine individual and/or group strategies for undermining, combating, and overcoming oppression.</a:t>
            </a:r>
          </a:p>
          <a:p>
            <a:pPr marL="457200" lvl="0" indent="-298450" algn="l" rtl="0">
              <a:lnSpc>
                <a:spcPct val="200000"/>
              </a:lnSpc>
              <a:spcBef>
                <a:spcPts val="0"/>
              </a:spcBef>
              <a:spcAft>
                <a:spcPts val="0"/>
              </a:spcAft>
              <a:buClr>
                <a:srgbClr val="0E101A"/>
              </a:buClr>
              <a:buSzPts val="1100"/>
              <a:buFont typeface="Calibri"/>
              <a:buChar char="●"/>
            </a:pPr>
            <a:endParaRPr sz="1400" b="1" dirty="0">
              <a:solidFill>
                <a:srgbClr val="0E101A"/>
              </a:solidFill>
              <a:highlight>
                <a:srgbClr val="FFFFFF"/>
              </a:highlight>
              <a:latin typeface="Calibri"/>
              <a:ea typeface="Calibri"/>
              <a:cs typeface="Calibri"/>
              <a:sym typeface="Calibri"/>
            </a:endParaRPr>
          </a:p>
          <a:p>
            <a:pPr marL="457200" lvl="0" indent="-298450" algn="l" rtl="0">
              <a:lnSpc>
                <a:spcPct val="200000"/>
              </a:lnSpc>
              <a:spcBef>
                <a:spcPts val="0"/>
              </a:spcBef>
              <a:spcAft>
                <a:spcPts val="0"/>
              </a:spcAft>
              <a:buClr>
                <a:srgbClr val="0E101A"/>
              </a:buClr>
              <a:buSzPts val="1100"/>
              <a:buFont typeface="Calibri"/>
              <a:buChar char="●"/>
            </a:pPr>
            <a:r>
              <a:rPr lang="en" sz="1400" b="1" dirty="0">
                <a:solidFill>
                  <a:srgbClr val="0E101A"/>
                </a:solidFill>
                <a:highlight>
                  <a:srgbClr val="FFFFFF"/>
                </a:highlight>
                <a:latin typeface="Calibri"/>
                <a:ea typeface="Calibri"/>
                <a:cs typeface="Calibri"/>
                <a:sym typeface="Calibri"/>
              </a:rPr>
              <a:t>Resilience - Explorers how individuals and groups overcome adversity through traditions, cultural values, language, the arts, sports, celebrations, community engagement, and politics. Stories of resilience help students understand that individuals that experienced oppression and practiced resistance, can continue to thrive.</a:t>
            </a:r>
          </a:p>
          <a:p>
            <a:pPr marL="457200" lvl="0" indent="-298450" algn="l" rtl="0">
              <a:lnSpc>
                <a:spcPct val="200000"/>
              </a:lnSpc>
              <a:spcBef>
                <a:spcPts val="0"/>
              </a:spcBef>
              <a:spcAft>
                <a:spcPts val="0"/>
              </a:spcAft>
              <a:buClr>
                <a:srgbClr val="0E101A"/>
              </a:buClr>
              <a:buSzPts val="1100"/>
              <a:buFont typeface="Calibri"/>
              <a:buChar char="●"/>
            </a:pPr>
            <a:endParaRPr sz="1400" b="1" dirty="0">
              <a:solidFill>
                <a:srgbClr val="0E101A"/>
              </a:solidFill>
              <a:highlight>
                <a:srgbClr val="FFFFFF"/>
              </a:highlight>
              <a:latin typeface="Calibri"/>
              <a:ea typeface="Calibri"/>
              <a:cs typeface="Calibri"/>
              <a:sym typeface="Calibri"/>
            </a:endParaRPr>
          </a:p>
          <a:p>
            <a:pPr marL="457200" lvl="0" indent="-298450" algn="l" rtl="0">
              <a:lnSpc>
                <a:spcPct val="200000"/>
              </a:lnSpc>
              <a:spcBef>
                <a:spcPts val="0"/>
              </a:spcBef>
              <a:spcAft>
                <a:spcPts val="0"/>
              </a:spcAft>
              <a:buClr>
                <a:srgbClr val="0E101A"/>
              </a:buClr>
              <a:buSzPts val="1100"/>
              <a:buFont typeface="Calibri"/>
              <a:buChar char="●"/>
            </a:pPr>
            <a:r>
              <a:rPr lang="en-US" sz="1400" b="1" dirty="0">
                <a:solidFill>
                  <a:srgbClr val="0E101A"/>
                </a:solidFill>
                <a:highlight>
                  <a:srgbClr val="FFFFFF"/>
                </a:highlight>
                <a:latin typeface="Calibri"/>
                <a:ea typeface="Calibri"/>
                <a:cs typeface="Calibri"/>
                <a:sym typeface="Calibri"/>
              </a:rPr>
              <a:t>T</a:t>
            </a:r>
            <a:r>
              <a:rPr lang="en" sz="1400" b="1" dirty="0">
                <a:solidFill>
                  <a:srgbClr val="0E101A"/>
                </a:solidFill>
                <a:highlight>
                  <a:srgbClr val="FFFFFF"/>
                </a:highlight>
                <a:latin typeface="Calibri"/>
                <a:ea typeface="Calibri"/>
                <a:cs typeface="Calibri"/>
                <a:sym typeface="Calibri"/>
              </a:rPr>
              <a:t>he Histories theme focus on developing an understanding of the history of traditionally underrepresented groups with or without interaction with a dominant or colonial society. Students should have the opportunity to explore t</a:t>
            </a:r>
            <a:r>
              <a:rPr lang="en-US" sz="1400" b="1" dirty="0">
                <a:solidFill>
                  <a:srgbClr val="0E101A"/>
                </a:solidFill>
                <a:highlight>
                  <a:srgbClr val="FFFFFF"/>
                </a:highlight>
                <a:latin typeface="Calibri"/>
                <a:ea typeface="Calibri"/>
                <a:cs typeface="Calibri"/>
                <a:sym typeface="Calibri"/>
              </a:rPr>
              <a:t>he</a:t>
            </a:r>
            <a:r>
              <a:rPr lang="en" sz="1400" b="1" dirty="0">
                <a:solidFill>
                  <a:srgbClr val="0E101A"/>
                </a:solidFill>
                <a:highlight>
                  <a:srgbClr val="FFFFFF"/>
                </a:highlight>
                <a:latin typeface="Calibri"/>
                <a:ea typeface="Calibri"/>
                <a:cs typeface="Calibri"/>
                <a:sym typeface="Calibri"/>
              </a:rPr>
              <a:t> history of a group prior and beyond moments of oppression. As an example, Jewish history or the stories of Jewish people, should not be limited to WWII era Europe. The same is true of Black History. Students should encounter African history and the African diaspora in a context greater than enslavement.</a:t>
            </a:r>
          </a:p>
          <a:p>
            <a:pPr marL="457200" lvl="0" indent="-298450" algn="l" rtl="0">
              <a:lnSpc>
                <a:spcPct val="200000"/>
              </a:lnSpc>
              <a:spcBef>
                <a:spcPts val="0"/>
              </a:spcBef>
              <a:spcAft>
                <a:spcPts val="0"/>
              </a:spcAft>
              <a:buClr>
                <a:srgbClr val="0E101A"/>
              </a:buClr>
              <a:buSzPts val="1100"/>
              <a:buFont typeface="Calibri"/>
              <a:buChar char="●"/>
            </a:pPr>
            <a:endParaRPr sz="1400" b="1" dirty="0">
              <a:solidFill>
                <a:srgbClr val="0E101A"/>
              </a:solidFill>
              <a:highlight>
                <a:srgbClr val="FFFFFF"/>
              </a:highlight>
              <a:latin typeface="Calibri"/>
              <a:ea typeface="Calibri"/>
              <a:cs typeface="Calibri"/>
              <a:sym typeface="Calibri"/>
            </a:endParaRPr>
          </a:p>
          <a:p>
            <a:pPr marL="457200" lvl="0" indent="-298450" algn="l" rtl="0">
              <a:lnSpc>
                <a:spcPct val="200000"/>
              </a:lnSpc>
              <a:spcBef>
                <a:spcPts val="0"/>
              </a:spcBef>
              <a:spcAft>
                <a:spcPts val="0"/>
              </a:spcAft>
              <a:buClr>
                <a:srgbClr val="0E101A"/>
              </a:buClr>
              <a:buSzPts val="1100"/>
              <a:buFont typeface="Calibri"/>
              <a:buChar char="●"/>
            </a:pPr>
            <a:r>
              <a:rPr lang="en" sz="1400" b="1" dirty="0">
                <a:solidFill>
                  <a:srgbClr val="0E101A"/>
                </a:solidFill>
                <a:highlight>
                  <a:srgbClr val="FFFFFF"/>
                </a:highlight>
                <a:latin typeface="Calibri"/>
                <a:ea typeface="Calibri"/>
                <a:cs typeface="Calibri"/>
                <a:sym typeface="Calibri"/>
              </a:rPr>
              <a:t>The latest social science standards continue to include the concept of civic engagement- For ethnic studies this includes an understanding and appreciation of successful and unsuccessful movements that strive toward “Liberty and Justice for All.”</a:t>
            </a:r>
          </a:p>
          <a:p>
            <a:pPr marL="457200" lvl="0" indent="-298450" algn="l" rtl="0">
              <a:lnSpc>
                <a:spcPct val="200000"/>
              </a:lnSpc>
              <a:spcBef>
                <a:spcPts val="0"/>
              </a:spcBef>
              <a:spcAft>
                <a:spcPts val="0"/>
              </a:spcAft>
              <a:buClr>
                <a:srgbClr val="0E101A"/>
              </a:buClr>
              <a:buSzPts val="1100"/>
              <a:buFont typeface="Calibri"/>
              <a:buChar char="●"/>
            </a:pPr>
            <a:endParaRPr lang="en" sz="1400" b="1" dirty="0">
              <a:solidFill>
                <a:srgbClr val="0E101A"/>
              </a:solidFill>
              <a:highlight>
                <a:srgbClr val="FFFFFF"/>
              </a:highlight>
              <a:latin typeface="Calibri"/>
              <a:ea typeface="Calibri"/>
              <a:cs typeface="Calibri"/>
              <a:sym typeface="Calibri"/>
            </a:endParaRPr>
          </a:p>
          <a:p>
            <a:pPr marL="457200" lvl="0" indent="-298450" algn="l" rtl="0">
              <a:lnSpc>
                <a:spcPct val="200000"/>
              </a:lnSpc>
              <a:spcBef>
                <a:spcPts val="0"/>
              </a:spcBef>
              <a:spcAft>
                <a:spcPts val="0"/>
              </a:spcAft>
              <a:buClr>
                <a:srgbClr val="0E101A"/>
              </a:buClr>
              <a:buSzPts val="1100"/>
              <a:buFont typeface="Calibri"/>
              <a:buChar char="●"/>
            </a:pPr>
            <a:r>
              <a:rPr lang="en" sz="1400" b="1" dirty="0">
                <a:solidFill>
                  <a:srgbClr val="0E101A"/>
                </a:solidFill>
                <a:highlight>
                  <a:srgbClr val="FFFFFF"/>
                </a:highlight>
                <a:latin typeface="Calibri"/>
                <a:ea typeface="Calibri"/>
                <a:cs typeface="Calibri"/>
                <a:sym typeface="Calibri"/>
              </a:rPr>
              <a:t>These five themes, are also evident in the Tribal History </a:t>
            </a:r>
            <a:r>
              <a:rPr lang="en-US" sz="1400" b="1" dirty="0">
                <a:solidFill>
                  <a:srgbClr val="0E101A"/>
                </a:solidFill>
                <a:highlight>
                  <a:srgbClr val="FFFFFF"/>
                </a:highlight>
                <a:latin typeface="Calibri"/>
                <a:ea typeface="Calibri"/>
                <a:cs typeface="Calibri"/>
                <a:sym typeface="Calibri"/>
              </a:rPr>
              <a:t>Essential</a:t>
            </a:r>
            <a:r>
              <a:rPr lang="en" sz="1400" b="1" dirty="0">
                <a:solidFill>
                  <a:srgbClr val="0E101A"/>
                </a:solidFill>
                <a:highlight>
                  <a:srgbClr val="FFFFFF"/>
                </a:highlight>
                <a:latin typeface="Calibri"/>
                <a:ea typeface="Calibri"/>
                <a:cs typeface="Calibri"/>
                <a:sym typeface="Calibri"/>
              </a:rPr>
              <a:t> Understandings and the Holocaust and Genocide learning concepts.</a:t>
            </a:r>
            <a:endParaRPr sz="1400" b="1" dirty="0">
              <a:solidFill>
                <a:srgbClr val="0E101A"/>
              </a:solidFill>
              <a:highlight>
                <a:srgbClr val="FFFFFF"/>
              </a:highlight>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g1481014410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1" name="Google Shape;621;g1481014410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Font typeface="Calibri"/>
              <a:buChar char="●"/>
            </a:pPr>
            <a:r>
              <a:rPr lang="en" b="1" dirty="0">
                <a:latin typeface="Calibri"/>
                <a:ea typeface="Calibri"/>
                <a:cs typeface="Calibri"/>
                <a:sym typeface="Calibri"/>
              </a:rPr>
              <a:t>Currently, some school districts are implementing the 2021 ethnic studies integrated social science standards this school year. </a:t>
            </a:r>
            <a:endParaRPr b="1" dirty="0">
              <a:latin typeface="Calibri"/>
              <a:ea typeface="Calibri"/>
              <a:cs typeface="Calibri"/>
              <a:sym typeface="Calibri"/>
            </a:endParaRPr>
          </a:p>
          <a:p>
            <a:pPr marL="457200" lvl="0" indent="-298450" algn="l" rtl="0">
              <a:spcBef>
                <a:spcPts val="0"/>
              </a:spcBef>
              <a:spcAft>
                <a:spcPts val="0"/>
              </a:spcAft>
              <a:buSzPts val="1100"/>
              <a:buFont typeface="Calibri"/>
              <a:buChar char="●"/>
            </a:pPr>
            <a:r>
              <a:rPr lang="en" b="1" dirty="0">
                <a:latin typeface="Calibri"/>
                <a:ea typeface="Calibri"/>
                <a:cs typeface="Calibri"/>
                <a:sym typeface="Calibri"/>
              </a:rPr>
              <a:t>However, many school districts are using these next few years to help build content knowledge and create a social science scope and sequence inclusive of culturally relevant and responsive teaching.</a:t>
            </a:r>
            <a:endParaRPr b="1" dirty="0">
              <a:latin typeface="Calibri"/>
              <a:ea typeface="Calibri"/>
              <a:cs typeface="Calibri"/>
              <a:sym typeface="Calibri"/>
            </a:endParaRPr>
          </a:p>
          <a:p>
            <a:pPr marL="457200" lvl="0" indent="-298450" algn="l" rtl="0">
              <a:spcBef>
                <a:spcPts val="0"/>
              </a:spcBef>
              <a:spcAft>
                <a:spcPts val="0"/>
              </a:spcAft>
              <a:buSzPts val="1100"/>
              <a:buFont typeface="Calibri"/>
              <a:buChar char="●"/>
            </a:pPr>
            <a:r>
              <a:rPr lang="en" b="1" dirty="0">
                <a:latin typeface="Calibri"/>
                <a:ea typeface="Calibri"/>
                <a:cs typeface="Calibri"/>
                <a:sym typeface="Calibri"/>
              </a:rPr>
              <a:t>ODE’s webpage, social science newsletter, and Oregon Open Learning platform offer resources, lessons, and training opportunities for teachers.</a:t>
            </a:r>
            <a:endParaRPr b="1" dirty="0">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g1481014410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8" name="Google Shape;628;g1481014410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Font typeface="Calibri"/>
              <a:buChar char="●"/>
            </a:pPr>
            <a:r>
              <a:rPr lang="en" b="1" dirty="0">
                <a:latin typeface="Calibri"/>
                <a:ea typeface="Calibri"/>
                <a:cs typeface="Calibri"/>
                <a:sym typeface="Calibri"/>
              </a:rPr>
              <a:t>Beginning with the 2021 School Year, Social science teachers are incorporating the nine learning concepts supporting the teaching of the Holocaust and other Genocides</a:t>
            </a:r>
            <a:endParaRPr b="1" dirty="0">
              <a:latin typeface="Calibri"/>
              <a:ea typeface="Calibri"/>
              <a:cs typeface="Calibri"/>
              <a:sym typeface="Calibri"/>
            </a:endParaRPr>
          </a:p>
          <a:p>
            <a:pPr marL="457200" lvl="0" indent="-298450" algn="l" rtl="0">
              <a:spcBef>
                <a:spcPts val="0"/>
              </a:spcBef>
              <a:spcAft>
                <a:spcPts val="0"/>
              </a:spcAft>
              <a:buSzPts val="1100"/>
              <a:buFont typeface="Calibri"/>
              <a:buChar char="●"/>
            </a:pPr>
            <a:r>
              <a:rPr lang="en" b="1" dirty="0">
                <a:latin typeface="Calibri"/>
                <a:ea typeface="Calibri"/>
                <a:cs typeface="Calibri"/>
                <a:sym typeface="Calibri"/>
              </a:rPr>
              <a:t>The nine learning concepts will be incorporated into the next set of social science standards</a:t>
            </a:r>
            <a:endParaRPr b="1" dirty="0">
              <a:latin typeface="Calibri"/>
              <a:ea typeface="Calibri"/>
              <a:cs typeface="Calibri"/>
              <a:sym typeface="Calibri"/>
            </a:endParaRPr>
          </a:p>
          <a:p>
            <a:pPr marL="457200" lvl="0" indent="-298450" algn="l" rtl="0">
              <a:spcBef>
                <a:spcPts val="0"/>
              </a:spcBef>
              <a:spcAft>
                <a:spcPts val="0"/>
              </a:spcAft>
              <a:buSzPts val="1100"/>
              <a:buFont typeface="Calibri"/>
              <a:buChar char="●"/>
            </a:pPr>
            <a:r>
              <a:rPr lang="en" b="1" dirty="0">
                <a:latin typeface="Calibri"/>
                <a:ea typeface="Calibri"/>
                <a:cs typeface="Calibri"/>
                <a:sym typeface="Calibri"/>
              </a:rPr>
              <a:t>A crosswalk connecting the learning concepts to grade level standards is available on the ODE social science website </a:t>
            </a:r>
            <a:endParaRPr b="1" dirty="0">
              <a:latin typeface="Calibri"/>
              <a:ea typeface="Calibri"/>
              <a:cs typeface="Calibri"/>
              <a:sym typeface="Calibri"/>
            </a:endParaRPr>
          </a:p>
          <a:p>
            <a:pPr marL="457200" lvl="0" indent="-298450" algn="l" rtl="0">
              <a:spcBef>
                <a:spcPts val="0"/>
              </a:spcBef>
              <a:spcAft>
                <a:spcPts val="0"/>
              </a:spcAft>
              <a:buSzPts val="1100"/>
              <a:buFont typeface="Calibri"/>
              <a:buChar char="●"/>
            </a:pPr>
            <a:r>
              <a:rPr lang="en" b="1" dirty="0">
                <a:latin typeface="Calibri"/>
                <a:ea typeface="Calibri"/>
                <a:cs typeface="Calibri"/>
                <a:sym typeface="Calibri"/>
              </a:rPr>
              <a:t>Additional resources are available on the ODE social science and every student belongs page, Oregon Open Learning, and the Oregon Jewish Museum educator webpage</a:t>
            </a:r>
            <a:endParaRPr b="1" dirty="0">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g14810144107_0_5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5" name="Google Shape;635;g14810144107_0_5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Font typeface="Calibri"/>
              <a:buChar char="●"/>
            </a:pPr>
            <a:r>
              <a:rPr lang="en" b="1" dirty="0">
                <a:latin typeface="Calibri"/>
                <a:ea typeface="Calibri"/>
                <a:cs typeface="Calibri"/>
                <a:sym typeface="Calibri"/>
              </a:rPr>
              <a:t>In 2022 the Oregon legislature passed SB 513 requiring student in the class of 2026 to earn .5 credit in a stand alone civics or government course</a:t>
            </a:r>
            <a:endParaRPr b="1" dirty="0">
              <a:latin typeface="Calibri"/>
              <a:ea typeface="Calibri"/>
              <a:cs typeface="Calibri"/>
              <a:sym typeface="Calibri"/>
            </a:endParaRPr>
          </a:p>
          <a:p>
            <a:pPr marL="457200" lvl="0" indent="-298450" algn="l" rtl="0">
              <a:spcBef>
                <a:spcPts val="0"/>
              </a:spcBef>
              <a:spcAft>
                <a:spcPts val="0"/>
              </a:spcAft>
              <a:buSzPts val="1100"/>
              <a:buFont typeface="Calibri"/>
              <a:buChar char="●"/>
            </a:pPr>
            <a:r>
              <a:rPr lang="en" b="1" dirty="0">
                <a:latin typeface="Calibri"/>
                <a:ea typeface="Calibri"/>
                <a:cs typeface="Calibri"/>
                <a:sym typeface="Calibri"/>
              </a:rPr>
              <a:t>The civics course must teach and assess to all of the civics standards from the 2018 social science standards. In School districts implementing the 2021 ethnic studies integrated standards, the civics course must teach and assess to all of those civics standards</a:t>
            </a:r>
            <a:endParaRPr b="1" dirty="0">
              <a:latin typeface="Calibri"/>
              <a:ea typeface="Calibri"/>
              <a:cs typeface="Calibri"/>
              <a:sym typeface="Calibri"/>
            </a:endParaRPr>
          </a:p>
          <a:p>
            <a:pPr marL="457200" lvl="0" indent="-298450" algn="l" rtl="0">
              <a:spcBef>
                <a:spcPts val="0"/>
              </a:spcBef>
              <a:spcAft>
                <a:spcPts val="0"/>
              </a:spcAft>
              <a:buSzPts val="1100"/>
              <a:buFont typeface="Calibri"/>
              <a:buChar char="●"/>
            </a:pPr>
            <a:r>
              <a:rPr lang="en" b="1" dirty="0">
                <a:latin typeface="Calibri"/>
                <a:ea typeface="Calibri"/>
                <a:cs typeface="Calibri"/>
                <a:sym typeface="Calibri"/>
              </a:rPr>
              <a:t>The requirement for a .5 civic credit does not change the total amount of required social science credit which remains 3. Social science credit is earned through standards aligned courses in geography, civics/govt., history, and economics/financial literacy </a:t>
            </a:r>
            <a:endParaRPr b="1" dirty="0">
              <a:latin typeface="Calibri"/>
              <a:ea typeface="Calibri"/>
              <a:cs typeface="Calibri"/>
              <a:sym typeface="Calibri"/>
            </a:endParaRPr>
          </a:p>
          <a:p>
            <a:pPr marL="457200" lvl="0" indent="-298450" algn="l" rtl="0">
              <a:spcBef>
                <a:spcPts val="0"/>
              </a:spcBef>
              <a:spcAft>
                <a:spcPts val="0"/>
              </a:spcAft>
              <a:buSzPts val="1100"/>
              <a:buFont typeface="Calibri"/>
              <a:buChar char="●"/>
            </a:pPr>
            <a:r>
              <a:rPr lang="en" b="1" dirty="0">
                <a:latin typeface="Calibri"/>
                <a:ea typeface="Calibri"/>
                <a:cs typeface="Calibri"/>
                <a:sym typeface="Calibri"/>
              </a:rPr>
              <a:t>The total credits needed for graduation also remains the same at 24</a:t>
            </a:r>
            <a:endParaRPr b="1" dirty="0">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56"/>
        <p:cNvGrpSpPr/>
        <p:nvPr/>
      </p:nvGrpSpPr>
      <p:grpSpPr>
        <a:xfrm>
          <a:off x="0" y="0"/>
          <a:ext cx="0" cy="0"/>
          <a:chOff x="0" y="0"/>
          <a:chExt cx="0" cy="0"/>
        </a:xfrm>
      </p:grpSpPr>
      <p:sp>
        <p:nvSpPr>
          <p:cNvPr id="57" name="Google Shape;57;p1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8" name="Google Shape;58;p14"/>
          <p:cNvSpPr/>
          <p:nvPr/>
        </p:nvSpPr>
        <p:spPr>
          <a:xfrm>
            <a:off x="154641" y="4461062"/>
            <a:ext cx="88314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9" name="Google Shape;59;p1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60" name="Google Shape;60;p1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1" name="Google Shape;61;p1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62" name="Google Shape;62;p14" descr="Oregon Department of Education Logo"/>
          <p:cNvPicPr preferRelativeResize="0"/>
          <p:nvPr/>
        </p:nvPicPr>
        <p:blipFill rotWithShape="1">
          <a:blip r:embed="rId3">
            <a:alphaModFix/>
          </a:blip>
          <a:srcRect/>
          <a:stretch/>
        </p:blipFill>
        <p:spPr>
          <a:xfrm>
            <a:off x="3775327" y="160537"/>
            <a:ext cx="1593345" cy="1625350"/>
          </a:xfrm>
          <a:prstGeom prst="rect">
            <a:avLst/>
          </a:prstGeom>
          <a:noFill/>
          <a:ln>
            <a:noFill/>
          </a:ln>
        </p:spPr>
      </p:pic>
      <p:sp>
        <p:nvSpPr>
          <p:cNvPr id="63" name="Google Shape;63;p1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b="0" i="0" u="none" strike="noStrike" cap="none">
                <a:solidFill>
                  <a:srgbClr val="595959"/>
                </a:solidFill>
                <a:latin typeface="Calibri"/>
                <a:ea typeface="Calibri"/>
                <a:cs typeface="Calibri"/>
                <a:sym typeface="Calibri"/>
              </a:rPr>
              <a:t>Oregon Department of Education</a:t>
            </a:r>
            <a:endParaRPr sz="1100"/>
          </a:p>
        </p:txBody>
      </p:sp>
      <p:sp>
        <p:nvSpPr>
          <p:cNvPr id="64" name="Google Shape;64;p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16"/>
        <p:cNvGrpSpPr/>
        <p:nvPr/>
      </p:nvGrpSpPr>
      <p:grpSpPr>
        <a:xfrm>
          <a:off x="0" y="0"/>
          <a:ext cx="0" cy="0"/>
          <a:chOff x="0" y="0"/>
          <a:chExt cx="0" cy="0"/>
        </a:xfrm>
      </p:grpSpPr>
      <p:sp>
        <p:nvSpPr>
          <p:cNvPr id="117" name="Google Shape;117;p2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8" name="Google Shape;118;p2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19" name="Google Shape;119;p2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0" name="Google Shape;120;p23"/>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21" name="Google Shape;121;p2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22" name="Google Shape;122;p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123"/>
        <p:cNvGrpSpPr/>
        <p:nvPr/>
      </p:nvGrpSpPr>
      <p:grpSpPr>
        <a:xfrm>
          <a:off x="0" y="0"/>
          <a:ext cx="0" cy="0"/>
          <a:chOff x="0" y="0"/>
          <a:chExt cx="0" cy="0"/>
        </a:xfrm>
      </p:grpSpPr>
      <p:sp>
        <p:nvSpPr>
          <p:cNvPr id="124" name="Google Shape;124;p2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25" name="Google Shape;125;p2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26" name="Google Shape;126;p2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27" name="Google Shape;127;p2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28" name="Google Shape;128;p2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29" name="Google Shape;129;p2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30" name="Google Shape;130;p2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31" name="Google Shape;131;p2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32"/>
        <p:cNvGrpSpPr/>
        <p:nvPr/>
      </p:nvGrpSpPr>
      <p:grpSpPr>
        <a:xfrm>
          <a:off x="0" y="0"/>
          <a:ext cx="0" cy="0"/>
          <a:chOff x="0" y="0"/>
          <a:chExt cx="0" cy="0"/>
        </a:xfrm>
      </p:grpSpPr>
      <p:sp>
        <p:nvSpPr>
          <p:cNvPr id="133" name="Google Shape;133;p2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4" name="Google Shape;134;p25"/>
          <p:cNvSpPr/>
          <p:nvPr/>
        </p:nvSpPr>
        <p:spPr>
          <a:xfrm>
            <a:off x="154641" y="4461062"/>
            <a:ext cx="88314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5" name="Google Shape;135;p2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36" name="Google Shape;136;p2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7" name="Google Shape;137;p2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138" name="Google Shape;138;p25" descr="Oregon Department of Education Logo"/>
          <p:cNvPicPr preferRelativeResize="0"/>
          <p:nvPr/>
        </p:nvPicPr>
        <p:blipFill rotWithShape="1">
          <a:blip r:embed="rId3">
            <a:alphaModFix/>
          </a:blip>
          <a:srcRect/>
          <a:stretch/>
        </p:blipFill>
        <p:spPr>
          <a:xfrm>
            <a:off x="3775327" y="160537"/>
            <a:ext cx="1593345" cy="1625350"/>
          </a:xfrm>
          <a:prstGeom prst="rect">
            <a:avLst/>
          </a:prstGeom>
          <a:noFill/>
          <a:ln>
            <a:noFill/>
          </a:ln>
        </p:spPr>
      </p:pic>
      <p:sp>
        <p:nvSpPr>
          <p:cNvPr id="139" name="Google Shape;139;p2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0" name="Google Shape;140;p2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41"/>
        <p:cNvGrpSpPr/>
        <p:nvPr/>
      </p:nvGrpSpPr>
      <p:grpSpPr>
        <a:xfrm>
          <a:off x="0" y="0"/>
          <a:ext cx="0" cy="0"/>
          <a:chOff x="0" y="0"/>
          <a:chExt cx="0" cy="0"/>
        </a:xfrm>
      </p:grpSpPr>
      <p:sp>
        <p:nvSpPr>
          <p:cNvPr id="142" name="Google Shape;142;p2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3" name="Google Shape;143;p26"/>
          <p:cNvSpPr/>
          <p:nvPr/>
        </p:nvSpPr>
        <p:spPr>
          <a:xfrm>
            <a:off x="154640" y="1866568"/>
            <a:ext cx="88314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44" name="Google Shape;144;p2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45" name="Google Shape;145;p26" descr="Oregon Department of Education Logo"/>
          <p:cNvPicPr preferRelativeResize="0"/>
          <p:nvPr/>
        </p:nvPicPr>
        <p:blipFill rotWithShape="1">
          <a:blip r:embed="rId2">
            <a:alphaModFix/>
          </a:blip>
          <a:srcRect/>
          <a:stretch/>
        </p:blipFill>
        <p:spPr>
          <a:xfrm>
            <a:off x="3775327" y="160537"/>
            <a:ext cx="1593345" cy="1625350"/>
          </a:xfrm>
          <a:prstGeom prst="rect">
            <a:avLst/>
          </a:prstGeom>
          <a:noFill/>
          <a:ln>
            <a:noFill/>
          </a:ln>
        </p:spPr>
      </p:pic>
      <p:sp>
        <p:nvSpPr>
          <p:cNvPr id="146" name="Google Shape;146;p2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7" name="Google Shape;147;p2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48"/>
        <p:cNvGrpSpPr/>
        <p:nvPr/>
      </p:nvGrpSpPr>
      <p:grpSpPr>
        <a:xfrm>
          <a:off x="0" y="0"/>
          <a:ext cx="0" cy="0"/>
          <a:chOff x="0" y="0"/>
          <a:chExt cx="0" cy="0"/>
        </a:xfrm>
      </p:grpSpPr>
      <p:sp>
        <p:nvSpPr>
          <p:cNvPr id="149" name="Google Shape;149;p2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0" name="Google Shape;150;p27"/>
          <p:cNvSpPr/>
          <p:nvPr/>
        </p:nvSpPr>
        <p:spPr>
          <a:xfrm>
            <a:off x="154641" y="161365"/>
            <a:ext cx="8831400" cy="10479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1" name="Google Shape;151;p2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2" name="Google Shape;152;p2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3" name="Google Shape;153;p2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54" name="Google Shape;154;p2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55"/>
        <p:cNvGrpSpPr/>
        <p:nvPr/>
      </p:nvGrpSpPr>
      <p:grpSpPr>
        <a:xfrm>
          <a:off x="0" y="0"/>
          <a:ext cx="0" cy="0"/>
          <a:chOff x="0" y="0"/>
          <a:chExt cx="0" cy="0"/>
        </a:xfrm>
      </p:grpSpPr>
      <p:sp>
        <p:nvSpPr>
          <p:cNvPr id="156" name="Google Shape;156;p2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7" name="Google Shape;157;p28"/>
          <p:cNvSpPr/>
          <p:nvPr/>
        </p:nvSpPr>
        <p:spPr>
          <a:xfrm>
            <a:off x="154642" y="161365"/>
            <a:ext cx="3547800" cy="48240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8" name="Google Shape;158;p28"/>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9" name="Google Shape;159;p28"/>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60" name="Google Shape;160;p28"/>
          <p:cNvSpPr>
            <a:spLocks noGrp="1"/>
          </p:cNvSpPr>
          <p:nvPr>
            <p:ph type="pic" idx="2"/>
          </p:nvPr>
        </p:nvSpPr>
        <p:spPr>
          <a:xfrm>
            <a:off x="537883" y="2655094"/>
            <a:ext cx="2949000" cy="1740600"/>
          </a:xfrm>
          <a:prstGeom prst="rect">
            <a:avLst/>
          </a:prstGeom>
          <a:noFill/>
          <a:ln>
            <a:noFill/>
          </a:ln>
        </p:spPr>
      </p:sp>
      <p:sp>
        <p:nvSpPr>
          <p:cNvPr id="161" name="Google Shape;161;p28"/>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2" name="Google Shape;162;p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63"/>
        <p:cNvGrpSpPr/>
        <p:nvPr/>
      </p:nvGrpSpPr>
      <p:grpSpPr>
        <a:xfrm>
          <a:off x="0" y="0"/>
          <a:ext cx="0" cy="0"/>
          <a:chOff x="0" y="0"/>
          <a:chExt cx="0" cy="0"/>
        </a:xfrm>
      </p:grpSpPr>
      <p:sp>
        <p:nvSpPr>
          <p:cNvPr id="164" name="Google Shape;164;p2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5" name="Google Shape;165;p2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6" name="Google Shape;166;p29"/>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7" name="Google Shape;167;p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68"/>
        <p:cNvGrpSpPr/>
        <p:nvPr/>
      </p:nvGrpSpPr>
      <p:grpSpPr>
        <a:xfrm>
          <a:off x="0" y="0"/>
          <a:ext cx="0" cy="0"/>
          <a:chOff x="0" y="0"/>
          <a:chExt cx="0" cy="0"/>
        </a:xfrm>
      </p:grpSpPr>
      <p:sp>
        <p:nvSpPr>
          <p:cNvPr id="169" name="Google Shape;169;p3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0" name="Google Shape;170;p30"/>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1" name="Google Shape;171;p3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2" name="Google Shape;172;p30"/>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73" name="Google Shape;173;p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74"/>
        <p:cNvGrpSpPr/>
        <p:nvPr/>
      </p:nvGrpSpPr>
      <p:grpSpPr>
        <a:xfrm>
          <a:off x="0" y="0"/>
          <a:ext cx="0" cy="0"/>
          <a:chOff x="0" y="0"/>
          <a:chExt cx="0" cy="0"/>
        </a:xfrm>
      </p:grpSpPr>
      <p:sp>
        <p:nvSpPr>
          <p:cNvPr id="175" name="Google Shape;175;p3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76" name="Google Shape;176;p3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7" name="Google Shape;177;p3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78" name="Google Shape;178;p3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9" name="Google Shape;179;p3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0" name="Google Shape;180;p31"/>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1" name="Google Shape;181;p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82"/>
        <p:cNvGrpSpPr/>
        <p:nvPr/>
      </p:nvGrpSpPr>
      <p:grpSpPr>
        <a:xfrm>
          <a:off x="0" y="0"/>
          <a:ext cx="0" cy="0"/>
          <a:chOff x="0" y="0"/>
          <a:chExt cx="0" cy="0"/>
        </a:xfrm>
      </p:grpSpPr>
      <p:sp>
        <p:nvSpPr>
          <p:cNvPr id="183" name="Google Shape;183;p3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4" name="Google Shape;184;p32"/>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5" name="Google Shape;185;p3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6" name="Google Shape;186;p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65"/>
        <p:cNvGrpSpPr/>
        <p:nvPr/>
      </p:nvGrpSpPr>
      <p:grpSpPr>
        <a:xfrm>
          <a:off x="0" y="0"/>
          <a:ext cx="0" cy="0"/>
          <a:chOff x="0" y="0"/>
          <a:chExt cx="0" cy="0"/>
        </a:xfrm>
      </p:grpSpPr>
      <p:sp>
        <p:nvSpPr>
          <p:cNvPr id="66" name="Google Shape;66;p1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7" name="Google Shape;67;p15"/>
          <p:cNvSpPr/>
          <p:nvPr/>
        </p:nvSpPr>
        <p:spPr>
          <a:xfrm>
            <a:off x="154640" y="1866568"/>
            <a:ext cx="88314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68" name="Google Shape;68;p1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69" name="Google Shape;69;p15" descr="Oregon Department of Education Logo"/>
          <p:cNvPicPr preferRelativeResize="0"/>
          <p:nvPr/>
        </p:nvPicPr>
        <p:blipFill rotWithShape="1">
          <a:blip r:embed="rId2">
            <a:alphaModFix/>
          </a:blip>
          <a:srcRect/>
          <a:stretch/>
        </p:blipFill>
        <p:spPr>
          <a:xfrm>
            <a:off x="3775327" y="160537"/>
            <a:ext cx="1593345" cy="1625350"/>
          </a:xfrm>
          <a:prstGeom prst="rect">
            <a:avLst/>
          </a:prstGeom>
          <a:noFill/>
          <a:ln>
            <a:noFill/>
          </a:ln>
        </p:spPr>
      </p:pic>
      <p:sp>
        <p:nvSpPr>
          <p:cNvPr id="70" name="Google Shape;70;p1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1" name="Google Shape;71;p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87"/>
        <p:cNvGrpSpPr/>
        <p:nvPr/>
      </p:nvGrpSpPr>
      <p:grpSpPr>
        <a:xfrm>
          <a:off x="0" y="0"/>
          <a:ext cx="0" cy="0"/>
          <a:chOff x="0" y="0"/>
          <a:chExt cx="0" cy="0"/>
        </a:xfrm>
      </p:grpSpPr>
      <p:sp>
        <p:nvSpPr>
          <p:cNvPr id="188" name="Google Shape;188;p3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89" name="Google Shape;189;p3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0" name="Google Shape;190;p3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1" name="Google Shape;191;p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92"/>
        <p:cNvGrpSpPr/>
        <p:nvPr/>
      </p:nvGrpSpPr>
      <p:grpSpPr>
        <a:xfrm>
          <a:off x="0" y="0"/>
          <a:ext cx="0" cy="0"/>
          <a:chOff x="0" y="0"/>
          <a:chExt cx="0" cy="0"/>
        </a:xfrm>
      </p:grpSpPr>
      <p:sp>
        <p:nvSpPr>
          <p:cNvPr id="193" name="Google Shape;193;p3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94" name="Google Shape;194;p3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95" name="Google Shape;195;p3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6" name="Google Shape;196;p34"/>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97" name="Google Shape;197;p3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8" name="Google Shape;198;p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99"/>
        <p:cNvGrpSpPr/>
        <p:nvPr/>
      </p:nvGrpSpPr>
      <p:grpSpPr>
        <a:xfrm>
          <a:off x="0" y="0"/>
          <a:ext cx="0" cy="0"/>
          <a:chOff x="0" y="0"/>
          <a:chExt cx="0" cy="0"/>
        </a:xfrm>
      </p:grpSpPr>
      <p:sp>
        <p:nvSpPr>
          <p:cNvPr id="200" name="Google Shape;200;p3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1" name="Google Shape;201;p3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02" name="Google Shape;202;p3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03" name="Google Shape;203;p3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04" name="Google Shape;204;p3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05" name="Google Shape;205;p3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06" name="Google Shape;206;p3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07" name="Google Shape;207;p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08"/>
        <p:cNvGrpSpPr/>
        <p:nvPr/>
      </p:nvGrpSpPr>
      <p:grpSpPr>
        <a:xfrm>
          <a:off x="0" y="0"/>
          <a:ext cx="0" cy="0"/>
          <a:chOff x="0" y="0"/>
          <a:chExt cx="0" cy="0"/>
        </a:xfrm>
      </p:grpSpPr>
      <p:sp>
        <p:nvSpPr>
          <p:cNvPr id="209" name="Google Shape;209;p3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0" name="Google Shape;210;p36"/>
          <p:cNvSpPr/>
          <p:nvPr/>
        </p:nvSpPr>
        <p:spPr>
          <a:xfrm>
            <a:off x="154641" y="4461062"/>
            <a:ext cx="88314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1" name="Google Shape;211;p3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12" name="Google Shape;212;p3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3" name="Google Shape;213;p3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214" name="Google Shape;214;p36" descr="Oregon Department of Education Logo"/>
          <p:cNvPicPr preferRelativeResize="0"/>
          <p:nvPr/>
        </p:nvPicPr>
        <p:blipFill rotWithShape="1">
          <a:blip r:embed="rId3">
            <a:alphaModFix/>
          </a:blip>
          <a:srcRect/>
          <a:stretch/>
        </p:blipFill>
        <p:spPr>
          <a:xfrm>
            <a:off x="3775327" y="160537"/>
            <a:ext cx="1593345" cy="1625350"/>
          </a:xfrm>
          <a:prstGeom prst="rect">
            <a:avLst/>
          </a:prstGeom>
          <a:noFill/>
          <a:ln>
            <a:noFill/>
          </a:ln>
        </p:spPr>
      </p:pic>
      <p:sp>
        <p:nvSpPr>
          <p:cNvPr id="215" name="Google Shape;215;p3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16" name="Google Shape;216;p3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17"/>
        <p:cNvGrpSpPr/>
        <p:nvPr/>
      </p:nvGrpSpPr>
      <p:grpSpPr>
        <a:xfrm>
          <a:off x="0" y="0"/>
          <a:ext cx="0" cy="0"/>
          <a:chOff x="0" y="0"/>
          <a:chExt cx="0" cy="0"/>
        </a:xfrm>
      </p:grpSpPr>
      <p:sp>
        <p:nvSpPr>
          <p:cNvPr id="218" name="Google Shape;218;p3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9" name="Google Shape;219;p37"/>
          <p:cNvSpPr/>
          <p:nvPr/>
        </p:nvSpPr>
        <p:spPr>
          <a:xfrm>
            <a:off x="154640" y="1866568"/>
            <a:ext cx="88314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20" name="Google Shape;220;p3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1" name="Google Shape;221;p37"/>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222" name="Google Shape;222;p37"/>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223" name="Google Shape;223;p3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24" name="Google Shape;224;p37" descr="Oregon Department of Education Logo"/>
          <p:cNvPicPr preferRelativeResize="0"/>
          <p:nvPr/>
        </p:nvPicPr>
        <p:blipFill rotWithShape="1">
          <a:blip r:embed="rId2">
            <a:alphaModFix/>
          </a:blip>
          <a:srcRect/>
          <a:stretch/>
        </p:blipFill>
        <p:spPr>
          <a:xfrm>
            <a:off x="3775327" y="160537"/>
            <a:ext cx="1593345" cy="1625350"/>
          </a:xfrm>
          <a:prstGeom prst="rect">
            <a:avLst/>
          </a:prstGeom>
          <a:noFill/>
          <a:ln>
            <a:noFill/>
          </a:ln>
        </p:spPr>
      </p:pic>
      <p:sp>
        <p:nvSpPr>
          <p:cNvPr id="225" name="Google Shape;225;p3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26"/>
        <p:cNvGrpSpPr/>
        <p:nvPr/>
      </p:nvGrpSpPr>
      <p:grpSpPr>
        <a:xfrm>
          <a:off x="0" y="0"/>
          <a:ext cx="0" cy="0"/>
          <a:chOff x="0" y="0"/>
          <a:chExt cx="0" cy="0"/>
        </a:xfrm>
      </p:grpSpPr>
      <p:sp>
        <p:nvSpPr>
          <p:cNvPr id="227" name="Google Shape;227;p3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8" name="Google Shape;228;p38"/>
          <p:cNvSpPr/>
          <p:nvPr/>
        </p:nvSpPr>
        <p:spPr>
          <a:xfrm>
            <a:off x="154641" y="161365"/>
            <a:ext cx="8831400" cy="10479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9" name="Google Shape;229;p3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0" name="Google Shape;230;p3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1" name="Google Shape;231;p38"/>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32" name="Google Shape;232;p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33"/>
        <p:cNvGrpSpPr/>
        <p:nvPr/>
      </p:nvGrpSpPr>
      <p:grpSpPr>
        <a:xfrm>
          <a:off x="0" y="0"/>
          <a:ext cx="0" cy="0"/>
          <a:chOff x="0" y="0"/>
          <a:chExt cx="0" cy="0"/>
        </a:xfrm>
      </p:grpSpPr>
      <p:sp>
        <p:nvSpPr>
          <p:cNvPr id="234" name="Google Shape;234;p3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5" name="Google Shape;235;p39"/>
          <p:cNvSpPr/>
          <p:nvPr/>
        </p:nvSpPr>
        <p:spPr>
          <a:xfrm>
            <a:off x="154642" y="161365"/>
            <a:ext cx="3547800" cy="48240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6" name="Google Shape;236;p39"/>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7" name="Google Shape;237;p39"/>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38" name="Google Shape;238;p39"/>
          <p:cNvSpPr>
            <a:spLocks noGrp="1"/>
          </p:cNvSpPr>
          <p:nvPr>
            <p:ph type="pic" idx="2"/>
          </p:nvPr>
        </p:nvSpPr>
        <p:spPr>
          <a:xfrm>
            <a:off x="537883" y="2655094"/>
            <a:ext cx="2949000" cy="1740600"/>
          </a:xfrm>
          <a:prstGeom prst="rect">
            <a:avLst/>
          </a:prstGeom>
          <a:noFill/>
          <a:ln>
            <a:noFill/>
          </a:ln>
        </p:spPr>
      </p:sp>
      <p:sp>
        <p:nvSpPr>
          <p:cNvPr id="239" name="Google Shape;239;p39"/>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0" name="Google Shape;240;p3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41"/>
        <p:cNvGrpSpPr/>
        <p:nvPr/>
      </p:nvGrpSpPr>
      <p:grpSpPr>
        <a:xfrm>
          <a:off x="0" y="0"/>
          <a:ext cx="0" cy="0"/>
          <a:chOff x="0" y="0"/>
          <a:chExt cx="0" cy="0"/>
        </a:xfrm>
      </p:grpSpPr>
      <p:sp>
        <p:nvSpPr>
          <p:cNvPr id="242" name="Google Shape;242;p4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3" name="Google Shape;243;p4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4" name="Google Shape;244;p40"/>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5" name="Google Shape;245;p4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46"/>
        <p:cNvGrpSpPr/>
        <p:nvPr/>
      </p:nvGrpSpPr>
      <p:grpSpPr>
        <a:xfrm>
          <a:off x="0" y="0"/>
          <a:ext cx="0" cy="0"/>
          <a:chOff x="0" y="0"/>
          <a:chExt cx="0" cy="0"/>
        </a:xfrm>
      </p:grpSpPr>
      <p:sp>
        <p:nvSpPr>
          <p:cNvPr id="247" name="Google Shape;247;p4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8" name="Google Shape;248;p41"/>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9" name="Google Shape;249;p4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0" name="Google Shape;250;p41"/>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51" name="Google Shape;251;p4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52"/>
        <p:cNvGrpSpPr/>
        <p:nvPr/>
      </p:nvGrpSpPr>
      <p:grpSpPr>
        <a:xfrm>
          <a:off x="0" y="0"/>
          <a:ext cx="0" cy="0"/>
          <a:chOff x="0" y="0"/>
          <a:chExt cx="0" cy="0"/>
        </a:xfrm>
      </p:grpSpPr>
      <p:sp>
        <p:nvSpPr>
          <p:cNvPr id="253" name="Google Shape;253;p4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54" name="Google Shape;254;p4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5" name="Google Shape;255;p4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56" name="Google Shape;256;p4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7" name="Google Shape;257;p42"/>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8" name="Google Shape;258;p4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59" name="Google Shape;259;p4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72"/>
        <p:cNvGrpSpPr/>
        <p:nvPr/>
      </p:nvGrpSpPr>
      <p:grpSpPr>
        <a:xfrm>
          <a:off x="0" y="0"/>
          <a:ext cx="0" cy="0"/>
          <a:chOff x="0" y="0"/>
          <a:chExt cx="0" cy="0"/>
        </a:xfrm>
      </p:grpSpPr>
      <p:sp>
        <p:nvSpPr>
          <p:cNvPr id="73" name="Google Shape;73;p1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4" name="Google Shape;74;p16"/>
          <p:cNvSpPr/>
          <p:nvPr/>
        </p:nvSpPr>
        <p:spPr>
          <a:xfrm>
            <a:off x="154641" y="161365"/>
            <a:ext cx="8831400" cy="10479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5" name="Google Shape;75;p1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6" name="Google Shape;76;p16"/>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7" name="Google Shape;77;p1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8" name="Google Shape;78;p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60"/>
        <p:cNvGrpSpPr/>
        <p:nvPr/>
      </p:nvGrpSpPr>
      <p:grpSpPr>
        <a:xfrm>
          <a:off x="0" y="0"/>
          <a:ext cx="0" cy="0"/>
          <a:chOff x="0" y="0"/>
          <a:chExt cx="0" cy="0"/>
        </a:xfrm>
      </p:grpSpPr>
      <p:sp>
        <p:nvSpPr>
          <p:cNvPr id="261" name="Google Shape;261;p4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2" name="Google Shape;262;p43"/>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3" name="Google Shape;263;p4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4" name="Google Shape;264;p4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65"/>
        <p:cNvGrpSpPr/>
        <p:nvPr/>
      </p:nvGrpSpPr>
      <p:grpSpPr>
        <a:xfrm>
          <a:off x="0" y="0"/>
          <a:ext cx="0" cy="0"/>
          <a:chOff x="0" y="0"/>
          <a:chExt cx="0" cy="0"/>
        </a:xfrm>
      </p:grpSpPr>
      <p:sp>
        <p:nvSpPr>
          <p:cNvPr id="266" name="Google Shape;266;p4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67" name="Google Shape;267;p4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8" name="Google Shape;268;p4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9" name="Google Shape;269;p4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70"/>
        <p:cNvGrpSpPr/>
        <p:nvPr/>
      </p:nvGrpSpPr>
      <p:grpSpPr>
        <a:xfrm>
          <a:off x="0" y="0"/>
          <a:ext cx="0" cy="0"/>
          <a:chOff x="0" y="0"/>
          <a:chExt cx="0" cy="0"/>
        </a:xfrm>
      </p:grpSpPr>
      <p:sp>
        <p:nvSpPr>
          <p:cNvPr id="271" name="Google Shape;271;p4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2" name="Google Shape;272;p4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73" name="Google Shape;273;p4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4" name="Google Shape;274;p45"/>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75" name="Google Shape;275;p4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76" name="Google Shape;276;p4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77"/>
        <p:cNvGrpSpPr/>
        <p:nvPr/>
      </p:nvGrpSpPr>
      <p:grpSpPr>
        <a:xfrm>
          <a:off x="0" y="0"/>
          <a:ext cx="0" cy="0"/>
          <a:chOff x="0" y="0"/>
          <a:chExt cx="0" cy="0"/>
        </a:xfrm>
      </p:grpSpPr>
      <p:sp>
        <p:nvSpPr>
          <p:cNvPr id="278" name="Google Shape;278;p4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9" name="Google Shape;279;p4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80" name="Google Shape;280;p4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81" name="Google Shape;281;p4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82" name="Google Shape;282;p4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83" name="Google Shape;283;p4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84" name="Google Shape;284;p4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85" name="Google Shape;285;p4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86"/>
        <p:cNvGrpSpPr/>
        <p:nvPr/>
      </p:nvGrpSpPr>
      <p:grpSpPr>
        <a:xfrm>
          <a:off x="0" y="0"/>
          <a:ext cx="0" cy="0"/>
          <a:chOff x="0" y="0"/>
          <a:chExt cx="0" cy="0"/>
        </a:xfrm>
      </p:grpSpPr>
      <p:sp>
        <p:nvSpPr>
          <p:cNvPr id="287" name="Google Shape;287;p4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8" name="Google Shape;288;p47"/>
          <p:cNvSpPr/>
          <p:nvPr/>
        </p:nvSpPr>
        <p:spPr>
          <a:xfrm>
            <a:off x="154641" y="4461062"/>
            <a:ext cx="88314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9" name="Google Shape;289;p4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90" name="Google Shape;290;p4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1" name="Google Shape;291;p4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292" name="Google Shape;292;p47" descr="Oregon Department of Education Logo"/>
          <p:cNvPicPr preferRelativeResize="0"/>
          <p:nvPr/>
        </p:nvPicPr>
        <p:blipFill rotWithShape="1">
          <a:blip r:embed="rId3">
            <a:alphaModFix/>
          </a:blip>
          <a:srcRect/>
          <a:stretch/>
        </p:blipFill>
        <p:spPr>
          <a:xfrm>
            <a:off x="3775327" y="160537"/>
            <a:ext cx="1593345" cy="1625350"/>
          </a:xfrm>
          <a:prstGeom prst="rect">
            <a:avLst/>
          </a:prstGeom>
          <a:noFill/>
          <a:ln>
            <a:noFill/>
          </a:ln>
        </p:spPr>
      </p:pic>
      <p:sp>
        <p:nvSpPr>
          <p:cNvPr id="293" name="Google Shape;293;p4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94" name="Google Shape;294;p4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95"/>
        <p:cNvGrpSpPr/>
        <p:nvPr/>
      </p:nvGrpSpPr>
      <p:grpSpPr>
        <a:xfrm>
          <a:off x="0" y="0"/>
          <a:ext cx="0" cy="0"/>
          <a:chOff x="0" y="0"/>
          <a:chExt cx="0" cy="0"/>
        </a:xfrm>
      </p:grpSpPr>
      <p:sp>
        <p:nvSpPr>
          <p:cNvPr id="296" name="Google Shape;296;p4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7" name="Google Shape;297;p48"/>
          <p:cNvSpPr/>
          <p:nvPr/>
        </p:nvSpPr>
        <p:spPr>
          <a:xfrm>
            <a:off x="154640" y="1866568"/>
            <a:ext cx="88314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98" name="Google Shape;298;p4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99" name="Google Shape;299;p48" descr="Oregon Department of Education Logo"/>
          <p:cNvPicPr preferRelativeResize="0"/>
          <p:nvPr/>
        </p:nvPicPr>
        <p:blipFill rotWithShape="1">
          <a:blip r:embed="rId2">
            <a:alphaModFix/>
          </a:blip>
          <a:srcRect/>
          <a:stretch/>
        </p:blipFill>
        <p:spPr>
          <a:xfrm>
            <a:off x="3775327" y="160537"/>
            <a:ext cx="1593345" cy="1625350"/>
          </a:xfrm>
          <a:prstGeom prst="rect">
            <a:avLst/>
          </a:prstGeom>
          <a:noFill/>
          <a:ln>
            <a:noFill/>
          </a:ln>
        </p:spPr>
      </p:pic>
      <p:sp>
        <p:nvSpPr>
          <p:cNvPr id="300" name="Google Shape;300;p48"/>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01" name="Google Shape;301;p4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302"/>
        <p:cNvGrpSpPr/>
        <p:nvPr/>
      </p:nvGrpSpPr>
      <p:grpSpPr>
        <a:xfrm>
          <a:off x="0" y="0"/>
          <a:ext cx="0" cy="0"/>
          <a:chOff x="0" y="0"/>
          <a:chExt cx="0" cy="0"/>
        </a:xfrm>
      </p:grpSpPr>
      <p:sp>
        <p:nvSpPr>
          <p:cNvPr id="303" name="Google Shape;303;p4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4" name="Google Shape;304;p49"/>
          <p:cNvSpPr/>
          <p:nvPr/>
        </p:nvSpPr>
        <p:spPr>
          <a:xfrm>
            <a:off x="154641" y="161365"/>
            <a:ext cx="8831400" cy="10479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5" name="Google Shape;305;p4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6" name="Google Shape;306;p4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7" name="Google Shape;307;p49"/>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08" name="Google Shape;308;p4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309"/>
        <p:cNvGrpSpPr/>
        <p:nvPr/>
      </p:nvGrpSpPr>
      <p:grpSpPr>
        <a:xfrm>
          <a:off x="0" y="0"/>
          <a:ext cx="0" cy="0"/>
          <a:chOff x="0" y="0"/>
          <a:chExt cx="0" cy="0"/>
        </a:xfrm>
      </p:grpSpPr>
      <p:sp>
        <p:nvSpPr>
          <p:cNvPr id="310" name="Google Shape;310;p5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1" name="Google Shape;311;p50"/>
          <p:cNvSpPr/>
          <p:nvPr/>
        </p:nvSpPr>
        <p:spPr>
          <a:xfrm>
            <a:off x="154642" y="161365"/>
            <a:ext cx="3547800" cy="48240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2" name="Google Shape;312;p50"/>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3" name="Google Shape;313;p50"/>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14" name="Google Shape;314;p50"/>
          <p:cNvSpPr>
            <a:spLocks noGrp="1"/>
          </p:cNvSpPr>
          <p:nvPr>
            <p:ph type="pic" idx="2"/>
          </p:nvPr>
        </p:nvSpPr>
        <p:spPr>
          <a:xfrm>
            <a:off x="537883" y="2655094"/>
            <a:ext cx="2949000" cy="1740600"/>
          </a:xfrm>
          <a:prstGeom prst="rect">
            <a:avLst/>
          </a:prstGeom>
          <a:noFill/>
          <a:ln>
            <a:noFill/>
          </a:ln>
        </p:spPr>
      </p:sp>
      <p:sp>
        <p:nvSpPr>
          <p:cNvPr id="315" name="Google Shape;315;p50"/>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16" name="Google Shape;316;p5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317"/>
        <p:cNvGrpSpPr/>
        <p:nvPr/>
      </p:nvGrpSpPr>
      <p:grpSpPr>
        <a:xfrm>
          <a:off x="0" y="0"/>
          <a:ext cx="0" cy="0"/>
          <a:chOff x="0" y="0"/>
          <a:chExt cx="0" cy="0"/>
        </a:xfrm>
      </p:grpSpPr>
      <p:sp>
        <p:nvSpPr>
          <p:cNvPr id="318" name="Google Shape;318;p5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9" name="Google Shape;319;p5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0" name="Google Shape;320;p51"/>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21" name="Google Shape;321;p5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322"/>
        <p:cNvGrpSpPr/>
        <p:nvPr/>
      </p:nvGrpSpPr>
      <p:grpSpPr>
        <a:xfrm>
          <a:off x="0" y="0"/>
          <a:ext cx="0" cy="0"/>
          <a:chOff x="0" y="0"/>
          <a:chExt cx="0" cy="0"/>
        </a:xfrm>
      </p:grpSpPr>
      <p:sp>
        <p:nvSpPr>
          <p:cNvPr id="323" name="Google Shape;323;p52"/>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4" name="Google Shape;324;p52"/>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5" name="Google Shape;325;p5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6" name="Google Shape;326;p5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27" name="Google Shape;327;p5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79"/>
        <p:cNvGrpSpPr/>
        <p:nvPr/>
      </p:nvGrpSpPr>
      <p:grpSpPr>
        <a:xfrm>
          <a:off x="0" y="0"/>
          <a:ext cx="0" cy="0"/>
          <a:chOff x="0" y="0"/>
          <a:chExt cx="0" cy="0"/>
        </a:xfrm>
      </p:grpSpPr>
      <p:sp>
        <p:nvSpPr>
          <p:cNvPr id="80" name="Google Shape;80;p1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1" name="Google Shape;81;p17"/>
          <p:cNvSpPr/>
          <p:nvPr/>
        </p:nvSpPr>
        <p:spPr>
          <a:xfrm>
            <a:off x="154642" y="161365"/>
            <a:ext cx="3547800" cy="48240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2" name="Google Shape;82;p17"/>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3" name="Google Shape;83;p17"/>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84" name="Google Shape;84;p17"/>
          <p:cNvSpPr>
            <a:spLocks noGrp="1"/>
          </p:cNvSpPr>
          <p:nvPr>
            <p:ph type="pic" idx="2"/>
          </p:nvPr>
        </p:nvSpPr>
        <p:spPr>
          <a:xfrm>
            <a:off x="537883" y="2655094"/>
            <a:ext cx="2949000" cy="1740600"/>
          </a:xfrm>
          <a:prstGeom prst="rect">
            <a:avLst/>
          </a:prstGeom>
          <a:noFill/>
          <a:ln>
            <a:noFill/>
          </a:ln>
        </p:spPr>
      </p:sp>
      <p:sp>
        <p:nvSpPr>
          <p:cNvPr id="85" name="Google Shape;85;p1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6" name="Google Shape;86;p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328"/>
        <p:cNvGrpSpPr/>
        <p:nvPr/>
      </p:nvGrpSpPr>
      <p:grpSpPr>
        <a:xfrm>
          <a:off x="0" y="0"/>
          <a:ext cx="0" cy="0"/>
          <a:chOff x="0" y="0"/>
          <a:chExt cx="0" cy="0"/>
        </a:xfrm>
      </p:grpSpPr>
      <p:sp>
        <p:nvSpPr>
          <p:cNvPr id="329" name="Google Shape;329;p5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0" name="Google Shape;330;p5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1" name="Google Shape;331;p5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2" name="Google Shape;332;p5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3" name="Google Shape;333;p53"/>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4" name="Google Shape;334;p5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35" name="Google Shape;335;p5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336"/>
        <p:cNvGrpSpPr/>
        <p:nvPr/>
      </p:nvGrpSpPr>
      <p:grpSpPr>
        <a:xfrm>
          <a:off x="0" y="0"/>
          <a:ext cx="0" cy="0"/>
          <a:chOff x="0" y="0"/>
          <a:chExt cx="0" cy="0"/>
        </a:xfrm>
      </p:grpSpPr>
      <p:sp>
        <p:nvSpPr>
          <p:cNvPr id="337" name="Google Shape;337;p5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8" name="Google Shape;338;p54"/>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9" name="Google Shape;339;p5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0" name="Google Shape;340;p5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41"/>
        <p:cNvGrpSpPr/>
        <p:nvPr/>
      </p:nvGrpSpPr>
      <p:grpSpPr>
        <a:xfrm>
          <a:off x="0" y="0"/>
          <a:ext cx="0" cy="0"/>
          <a:chOff x="0" y="0"/>
          <a:chExt cx="0" cy="0"/>
        </a:xfrm>
      </p:grpSpPr>
      <p:sp>
        <p:nvSpPr>
          <p:cNvPr id="342" name="Google Shape;342;p5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43" name="Google Shape;343;p5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4" name="Google Shape;344;p5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5" name="Google Shape;345;p5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46"/>
        <p:cNvGrpSpPr/>
        <p:nvPr/>
      </p:nvGrpSpPr>
      <p:grpSpPr>
        <a:xfrm>
          <a:off x="0" y="0"/>
          <a:ext cx="0" cy="0"/>
          <a:chOff x="0" y="0"/>
          <a:chExt cx="0" cy="0"/>
        </a:xfrm>
      </p:grpSpPr>
      <p:sp>
        <p:nvSpPr>
          <p:cNvPr id="347" name="Google Shape;347;p5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48" name="Google Shape;348;p5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49" name="Google Shape;349;p5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0" name="Google Shape;350;p56"/>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51" name="Google Shape;351;p5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2" name="Google Shape;352;p5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53"/>
        <p:cNvGrpSpPr/>
        <p:nvPr/>
      </p:nvGrpSpPr>
      <p:grpSpPr>
        <a:xfrm>
          <a:off x="0" y="0"/>
          <a:ext cx="0" cy="0"/>
          <a:chOff x="0" y="0"/>
          <a:chExt cx="0" cy="0"/>
        </a:xfrm>
      </p:grpSpPr>
      <p:sp>
        <p:nvSpPr>
          <p:cNvPr id="354" name="Google Shape;354;p5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55" name="Google Shape;355;p5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56" name="Google Shape;356;p5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57" name="Google Shape;357;p5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58" name="Google Shape;358;p5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59" name="Google Shape;359;p5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60" name="Google Shape;360;p5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61" name="Google Shape;361;p5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62"/>
        <p:cNvGrpSpPr/>
        <p:nvPr/>
      </p:nvGrpSpPr>
      <p:grpSpPr>
        <a:xfrm>
          <a:off x="0" y="0"/>
          <a:ext cx="0" cy="0"/>
          <a:chOff x="0" y="0"/>
          <a:chExt cx="0" cy="0"/>
        </a:xfrm>
      </p:grpSpPr>
      <p:sp>
        <p:nvSpPr>
          <p:cNvPr id="363" name="Google Shape;363;p5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4" name="Google Shape;364;p58"/>
          <p:cNvSpPr/>
          <p:nvPr/>
        </p:nvSpPr>
        <p:spPr>
          <a:xfrm>
            <a:off x="154641" y="4461062"/>
            <a:ext cx="88314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5" name="Google Shape;365;p5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66" name="Google Shape;366;p5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7" name="Google Shape;367;p5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368" name="Google Shape;368;p58" descr="Oregon Department of Education Logo"/>
          <p:cNvPicPr preferRelativeResize="0"/>
          <p:nvPr/>
        </p:nvPicPr>
        <p:blipFill rotWithShape="1">
          <a:blip r:embed="rId3">
            <a:alphaModFix/>
          </a:blip>
          <a:srcRect/>
          <a:stretch/>
        </p:blipFill>
        <p:spPr>
          <a:xfrm>
            <a:off x="3775327" y="160537"/>
            <a:ext cx="1593345" cy="1625350"/>
          </a:xfrm>
          <a:prstGeom prst="rect">
            <a:avLst/>
          </a:prstGeom>
          <a:noFill/>
          <a:ln>
            <a:noFill/>
          </a:ln>
        </p:spPr>
      </p:pic>
      <p:sp>
        <p:nvSpPr>
          <p:cNvPr id="369" name="Google Shape;369;p58"/>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0" name="Google Shape;370;p5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71"/>
        <p:cNvGrpSpPr/>
        <p:nvPr/>
      </p:nvGrpSpPr>
      <p:grpSpPr>
        <a:xfrm>
          <a:off x="0" y="0"/>
          <a:ext cx="0" cy="0"/>
          <a:chOff x="0" y="0"/>
          <a:chExt cx="0" cy="0"/>
        </a:xfrm>
      </p:grpSpPr>
      <p:sp>
        <p:nvSpPr>
          <p:cNvPr id="372" name="Google Shape;372;p5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3" name="Google Shape;373;p59"/>
          <p:cNvSpPr/>
          <p:nvPr/>
        </p:nvSpPr>
        <p:spPr>
          <a:xfrm>
            <a:off x="154640" y="1866568"/>
            <a:ext cx="88314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74" name="Google Shape;374;p5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75" name="Google Shape;375;p59" descr="Oregon Department of Education Logo"/>
          <p:cNvPicPr preferRelativeResize="0"/>
          <p:nvPr/>
        </p:nvPicPr>
        <p:blipFill rotWithShape="1">
          <a:blip r:embed="rId2">
            <a:alphaModFix/>
          </a:blip>
          <a:srcRect/>
          <a:stretch/>
        </p:blipFill>
        <p:spPr>
          <a:xfrm>
            <a:off x="3775327" y="160537"/>
            <a:ext cx="1593345" cy="1625350"/>
          </a:xfrm>
          <a:prstGeom prst="rect">
            <a:avLst/>
          </a:prstGeom>
          <a:noFill/>
          <a:ln>
            <a:noFill/>
          </a:ln>
        </p:spPr>
      </p:pic>
      <p:sp>
        <p:nvSpPr>
          <p:cNvPr id="376" name="Google Shape;376;p59"/>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7" name="Google Shape;377;p5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78"/>
        <p:cNvGrpSpPr/>
        <p:nvPr/>
      </p:nvGrpSpPr>
      <p:grpSpPr>
        <a:xfrm>
          <a:off x="0" y="0"/>
          <a:ext cx="0" cy="0"/>
          <a:chOff x="0" y="0"/>
          <a:chExt cx="0" cy="0"/>
        </a:xfrm>
      </p:grpSpPr>
      <p:sp>
        <p:nvSpPr>
          <p:cNvPr id="379" name="Google Shape;379;p6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0" name="Google Shape;380;p60"/>
          <p:cNvSpPr/>
          <p:nvPr/>
        </p:nvSpPr>
        <p:spPr>
          <a:xfrm>
            <a:off x="154641" y="161365"/>
            <a:ext cx="8831400" cy="10479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1" name="Google Shape;381;p6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2" name="Google Shape;382;p6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3" name="Google Shape;383;p60"/>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84" name="Google Shape;384;p6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85"/>
        <p:cNvGrpSpPr/>
        <p:nvPr/>
      </p:nvGrpSpPr>
      <p:grpSpPr>
        <a:xfrm>
          <a:off x="0" y="0"/>
          <a:ext cx="0" cy="0"/>
          <a:chOff x="0" y="0"/>
          <a:chExt cx="0" cy="0"/>
        </a:xfrm>
      </p:grpSpPr>
      <p:sp>
        <p:nvSpPr>
          <p:cNvPr id="386" name="Google Shape;386;p6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7" name="Google Shape;387;p61"/>
          <p:cNvSpPr/>
          <p:nvPr/>
        </p:nvSpPr>
        <p:spPr>
          <a:xfrm>
            <a:off x="154642" y="161365"/>
            <a:ext cx="3547800" cy="48240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8" name="Google Shape;388;p61"/>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9" name="Google Shape;389;p61"/>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90" name="Google Shape;390;p61"/>
          <p:cNvSpPr>
            <a:spLocks noGrp="1"/>
          </p:cNvSpPr>
          <p:nvPr>
            <p:ph type="pic" idx="2"/>
          </p:nvPr>
        </p:nvSpPr>
        <p:spPr>
          <a:xfrm>
            <a:off x="537883" y="2655094"/>
            <a:ext cx="2949000" cy="1740600"/>
          </a:xfrm>
          <a:prstGeom prst="rect">
            <a:avLst/>
          </a:prstGeom>
          <a:noFill/>
          <a:ln>
            <a:noFill/>
          </a:ln>
        </p:spPr>
      </p:sp>
      <p:sp>
        <p:nvSpPr>
          <p:cNvPr id="391" name="Google Shape;391;p61"/>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92" name="Google Shape;392;p6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393"/>
        <p:cNvGrpSpPr/>
        <p:nvPr/>
      </p:nvGrpSpPr>
      <p:grpSpPr>
        <a:xfrm>
          <a:off x="0" y="0"/>
          <a:ext cx="0" cy="0"/>
          <a:chOff x="0" y="0"/>
          <a:chExt cx="0" cy="0"/>
        </a:xfrm>
      </p:grpSpPr>
      <p:sp>
        <p:nvSpPr>
          <p:cNvPr id="394" name="Google Shape;394;p62"/>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95" name="Google Shape;395;p6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96" name="Google Shape;396;p6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97" name="Google Shape;397;p6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87"/>
        <p:cNvGrpSpPr/>
        <p:nvPr/>
      </p:nvGrpSpPr>
      <p:grpSpPr>
        <a:xfrm>
          <a:off x="0" y="0"/>
          <a:ext cx="0" cy="0"/>
          <a:chOff x="0" y="0"/>
          <a:chExt cx="0" cy="0"/>
        </a:xfrm>
      </p:grpSpPr>
      <p:sp>
        <p:nvSpPr>
          <p:cNvPr id="88" name="Google Shape;88;p1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9" name="Google Shape;89;p1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0" name="Google Shape;90;p18"/>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1" name="Google Shape;91;p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98"/>
        <p:cNvGrpSpPr/>
        <p:nvPr/>
      </p:nvGrpSpPr>
      <p:grpSpPr>
        <a:xfrm>
          <a:off x="0" y="0"/>
          <a:ext cx="0" cy="0"/>
          <a:chOff x="0" y="0"/>
          <a:chExt cx="0" cy="0"/>
        </a:xfrm>
      </p:grpSpPr>
      <p:sp>
        <p:nvSpPr>
          <p:cNvPr id="399" name="Google Shape;399;p63"/>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00" name="Google Shape;400;p63"/>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1" name="Google Shape;401;p6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2" name="Google Shape;402;p6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03" name="Google Shape;403;p6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404"/>
        <p:cNvGrpSpPr/>
        <p:nvPr/>
      </p:nvGrpSpPr>
      <p:grpSpPr>
        <a:xfrm>
          <a:off x="0" y="0"/>
          <a:ext cx="0" cy="0"/>
          <a:chOff x="0" y="0"/>
          <a:chExt cx="0" cy="0"/>
        </a:xfrm>
      </p:grpSpPr>
      <p:sp>
        <p:nvSpPr>
          <p:cNvPr id="405" name="Google Shape;405;p6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06" name="Google Shape;406;p6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7" name="Google Shape;407;p6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08" name="Google Shape;408;p6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9" name="Google Shape;409;p64"/>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0" name="Google Shape;410;p6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1" name="Google Shape;411;p6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412"/>
        <p:cNvGrpSpPr/>
        <p:nvPr/>
      </p:nvGrpSpPr>
      <p:grpSpPr>
        <a:xfrm>
          <a:off x="0" y="0"/>
          <a:ext cx="0" cy="0"/>
          <a:chOff x="0" y="0"/>
          <a:chExt cx="0" cy="0"/>
        </a:xfrm>
      </p:grpSpPr>
      <p:sp>
        <p:nvSpPr>
          <p:cNvPr id="413" name="Google Shape;413;p6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4" name="Google Shape;414;p65"/>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5" name="Google Shape;415;p6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6" name="Google Shape;416;p6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417"/>
        <p:cNvGrpSpPr/>
        <p:nvPr/>
      </p:nvGrpSpPr>
      <p:grpSpPr>
        <a:xfrm>
          <a:off x="0" y="0"/>
          <a:ext cx="0" cy="0"/>
          <a:chOff x="0" y="0"/>
          <a:chExt cx="0" cy="0"/>
        </a:xfrm>
      </p:grpSpPr>
      <p:sp>
        <p:nvSpPr>
          <p:cNvPr id="418" name="Google Shape;418;p6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19" name="Google Shape;419;p6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20" name="Google Shape;420;p6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1" name="Google Shape;421;p6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422"/>
        <p:cNvGrpSpPr/>
        <p:nvPr/>
      </p:nvGrpSpPr>
      <p:grpSpPr>
        <a:xfrm>
          <a:off x="0" y="0"/>
          <a:ext cx="0" cy="0"/>
          <a:chOff x="0" y="0"/>
          <a:chExt cx="0" cy="0"/>
        </a:xfrm>
      </p:grpSpPr>
      <p:sp>
        <p:nvSpPr>
          <p:cNvPr id="423" name="Google Shape;423;p6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24" name="Google Shape;424;p6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25" name="Google Shape;425;p6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26" name="Google Shape;426;p67"/>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27" name="Google Shape;427;p6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8" name="Google Shape;428;p6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429"/>
        <p:cNvGrpSpPr/>
        <p:nvPr/>
      </p:nvGrpSpPr>
      <p:grpSpPr>
        <a:xfrm>
          <a:off x="0" y="0"/>
          <a:ext cx="0" cy="0"/>
          <a:chOff x="0" y="0"/>
          <a:chExt cx="0" cy="0"/>
        </a:xfrm>
      </p:grpSpPr>
      <p:sp>
        <p:nvSpPr>
          <p:cNvPr id="430" name="Google Shape;430;p6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31" name="Google Shape;431;p6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32" name="Google Shape;432;p6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33" name="Google Shape;433;p6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34" name="Google Shape;434;p6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35" name="Google Shape;435;p6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36" name="Google Shape;436;p68"/>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37" name="Google Shape;437;p6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438"/>
        <p:cNvGrpSpPr/>
        <p:nvPr/>
      </p:nvGrpSpPr>
      <p:grpSpPr>
        <a:xfrm>
          <a:off x="0" y="0"/>
          <a:ext cx="0" cy="0"/>
          <a:chOff x="0" y="0"/>
          <a:chExt cx="0" cy="0"/>
        </a:xfrm>
      </p:grpSpPr>
      <p:sp>
        <p:nvSpPr>
          <p:cNvPr id="439" name="Google Shape;439;p6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0" name="Google Shape;440;p69"/>
          <p:cNvSpPr/>
          <p:nvPr/>
        </p:nvSpPr>
        <p:spPr>
          <a:xfrm>
            <a:off x="154641" y="4461062"/>
            <a:ext cx="88314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41" name="Google Shape;441;p6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42" name="Google Shape;442;p6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43" name="Google Shape;443;p6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444" name="Google Shape;444;p69" descr="Oregon Department of Education Logo"/>
          <p:cNvPicPr preferRelativeResize="0"/>
          <p:nvPr/>
        </p:nvPicPr>
        <p:blipFill rotWithShape="1">
          <a:blip r:embed="rId3">
            <a:alphaModFix/>
          </a:blip>
          <a:srcRect/>
          <a:stretch/>
        </p:blipFill>
        <p:spPr>
          <a:xfrm>
            <a:off x="3775327" y="160537"/>
            <a:ext cx="1593345" cy="1625350"/>
          </a:xfrm>
          <a:prstGeom prst="rect">
            <a:avLst/>
          </a:prstGeom>
          <a:noFill/>
          <a:ln>
            <a:noFill/>
          </a:ln>
        </p:spPr>
      </p:pic>
      <p:sp>
        <p:nvSpPr>
          <p:cNvPr id="445" name="Google Shape;445;p69"/>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46" name="Google Shape;446;p6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47"/>
        <p:cNvGrpSpPr/>
        <p:nvPr/>
      </p:nvGrpSpPr>
      <p:grpSpPr>
        <a:xfrm>
          <a:off x="0" y="0"/>
          <a:ext cx="0" cy="0"/>
          <a:chOff x="0" y="0"/>
          <a:chExt cx="0" cy="0"/>
        </a:xfrm>
      </p:grpSpPr>
      <p:sp>
        <p:nvSpPr>
          <p:cNvPr id="448" name="Google Shape;448;p7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9" name="Google Shape;449;p70"/>
          <p:cNvSpPr/>
          <p:nvPr/>
        </p:nvSpPr>
        <p:spPr>
          <a:xfrm>
            <a:off x="154640" y="1866568"/>
            <a:ext cx="88314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50" name="Google Shape;450;p7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51" name="Google Shape;451;p70" descr="Oregon Department of Education Logo"/>
          <p:cNvPicPr preferRelativeResize="0"/>
          <p:nvPr/>
        </p:nvPicPr>
        <p:blipFill rotWithShape="1">
          <a:blip r:embed="rId2">
            <a:alphaModFix/>
          </a:blip>
          <a:srcRect/>
          <a:stretch/>
        </p:blipFill>
        <p:spPr>
          <a:xfrm>
            <a:off x="3775327" y="160537"/>
            <a:ext cx="1593345" cy="1625350"/>
          </a:xfrm>
          <a:prstGeom prst="rect">
            <a:avLst/>
          </a:prstGeom>
          <a:noFill/>
          <a:ln>
            <a:noFill/>
          </a:ln>
        </p:spPr>
      </p:pic>
      <p:sp>
        <p:nvSpPr>
          <p:cNvPr id="452" name="Google Shape;452;p70"/>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53" name="Google Shape;453;p7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454"/>
        <p:cNvGrpSpPr/>
        <p:nvPr/>
      </p:nvGrpSpPr>
      <p:grpSpPr>
        <a:xfrm>
          <a:off x="0" y="0"/>
          <a:ext cx="0" cy="0"/>
          <a:chOff x="0" y="0"/>
          <a:chExt cx="0" cy="0"/>
        </a:xfrm>
      </p:grpSpPr>
      <p:sp>
        <p:nvSpPr>
          <p:cNvPr id="455" name="Google Shape;455;p7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6" name="Google Shape;456;p71"/>
          <p:cNvSpPr/>
          <p:nvPr/>
        </p:nvSpPr>
        <p:spPr>
          <a:xfrm>
            <a:off x="154641" y="161365"/>
            <a:ext cx="8831400" cy="10479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7" name="Google Shape;457;p7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58" name="Google Shape;458;p7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9" name="Google Shape;459;p71"/>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0" name="Google Shape;460;p7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461"/>
        <p:cNvGrpSpPr/>
        <p:nvPr/>
      </p:nvGrpSpPr>
      <p:grpSpPr>
        <a:xfrm>
          <a:off x="0" y="0"/>
          <a:ext cx="0" cy="0"/>
          <a:chOff x="0" y="0"/>
          <a:chExt cx="0" cy="0"/>
        </a:xfrm>
      </p:grpSpPr>
      <p:sp>
        <p:nvSpPr>
          <p:cNvPr id="462" name="Google Shape;462;p7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3" name="Google Shape;463;p72"/>
          <p:cNvSpPr/>
          <p:nvPr/>
        </p:nvSpPr>
        <p:spPr>
          <a:xfrm>
            <a:off x="154642" y="161365"/>
            <a:ext cx="3547800" cy="48240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4" name="Google Shape;464;p72"/>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65" name="Google Shape;465;p72"/>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466" name="Google Shape;466;p72"/>
          <p:cNvSpPr>
            <a:spLocks noGrp="1"/>
          </p:cNvSpPr>
          <p:nvPr>
            <p:ph type="pic" idx="2"/>
          </p:nvPr>
        </p:nvSpPr>
        <p:spPr>
          <a:xfrm>
            <a:off x="537883" y="2655094"/>
            <a:ext cx="2949000" cy="1740600"/>
          </a:xfrm>
          <a:prstGeom prst="rect">
            <a:avLst/>
          </a:prstGeom>
          <a:noFill/>
          <a:ln>
            <a:noFill/>
          </a:ln>
        </p:spPr>
      </p:sp>
      <p:sp>
        <p:nvSpPr>
          <p:cNvPr id="467" name="Google Shape;467;p7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8" name="Google Shape;468;p7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4" name="Google Shape;94;p19"/>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5" name="Google Shape;95;p1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6" name="Google Shape;96;p19"/>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7" name="Google Shape;97;p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469"/>
        <p:cNvGrpSpPr/>
        <p:nvPr/>
      </p:nvGrpSpPr>
      <p:grpSpPr>
        <a:xfrm>
          <a:off x="0" y="0"/>
          <a:ext cx="0" cy="0"/>
          <a:chOff x="0" y="0"/>
          <a:chExt cx="0" cy="0"/>
        </a:xfrm>
      </p:grpSpPr>
      <p:sp>
        <p:nvSpPr>
          <p:cNvPr id="470" name="Google Shape;470;p73"/>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1" name="Google Shape;471;p7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2" name="Google Shape;472;p7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73" name="Google Shape;473;p7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474"/>
        <p:cNvGrpSpPr/>
        <p:nvPr/>
      </p:nvGrpSpPr>
      <p:grpSpPr>
        <a:xfrm>
          <a:off x="0" y="0"/>
          <a:ext cx="0" cy="0"/>
          <a:chOff x="0" y="0"/>
          <a:chExt cx="0" cy="0"/>
        </a:xfrm>
      </p:grpSpPr>
      <p:sp>
        <p:nvSpPr>
          <p:cNvPr id="475" name="Google Shape;475;p74"/>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6" name="Google Shape;476;p74"/>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7" name="Google Shape;477;p7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8" name="Google Shape;478;p7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79" name="Google Shape;479;p7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480"/>
        <p:cNvGrpSpPr/>
        <p:nvPr/>
      </p:nvGrpSpPr>
      <p:grpSpPr>
        <a:xfrm>
          <a:off x="0" y="0"/>
          <a:ext cx="0" cy="0"/>
          <a:chOff x="0" y="0"/>
          <a:chExt cx="0" cy="0"/>
        </a:xfrm>
      </p:grpSpPr>
      <p:sp>
        <p:nvSpPr>
          <p:cNvPr id="481" name="Google Shape;481;p7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82" name="Google Shape;482;p7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3" name="Google Shape;483;p7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84" name="Google Shape;484;p7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5" name="Google Shape;485;p75"/>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86" name="Google Shape;486;p7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87" name="Google Shape;487;p7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488"/>
        <p:cNvGrpSpPr/>
        <p:nvPr/>
      </p:nvGrpSpPr>
      <p:grpSpPr>
        <a:xfrm>
          <a:off x="0" y="0"/>
          <a:ext cx="0" cy="0"/>
          <a:chOff x="0" y="0"/>
          <a:chExt cx="0" cy="0"/>
        </a:xfrm>
      </p:grpSpPr>
      <p:sp>
        <p:nvSpPr>
          <p:cNvPr id="489" name="Google Shape;489;p7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90" name="Google Shape;490;p76"/>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91" name="Google Shape;491;p7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92" name="Google Shape;492;p7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493"/>
        <p:cNvGrpSpPr/>
        <p:nvPr/>
      </p:nvGrpSpPr>
      <p:grpSpPr>
        <a:xfrm>
          <a:off x="0" y="0"/>
          <a:ext cx="0" cy="0"/>
          <a:chOff x="0" y="0"/>
          <a:chExt cx="0" cy="0"/>
        </a:xfrm>
      </p:grpSpPr>
      <p:sp>
        <p:nvSpPr>
          <p:cNvPr id="494" name="Google Shape;494;p7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95" name="Google Shape;495;p7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96" name="Google Shape;496;p7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97" name="Google Shape;497;p7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498"/>
        <p:cNvGrpSpPr/>
        <p:nvPr/>
      </p:nvGrpSpPr>
      <p:grpSpPr>
        <a:xfrm>
          <a:off x="0" y="0"/>
          <a:ext cx="0" cy="0"/>
          <a:chOff x="0" y="0"/>
          <a:chExt cx="0" cy="0"/>
        </a:xfrm>
      </p:grpSpPr>
      <p:sp>
        <p:nvSpPr>
          <p:cNvPr id="499" name="Google Shape;499;p7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00" name="Google Shape;500;p7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01" name="Google Shape;501;p7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02" name="Google Shape;502;p78"/>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503" name="Google Shape;503;p78"/>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04" name="Google Shape;504;p7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505"/>
        <p:cNvGrpSpPr/>
        <p:nvPr/>
      </p:nvGrpSpPr>
      <p:grpSpPr>
        <a:xfrm>
          <a:off x="0" y="0"/>
          <a:ext cx="0" cy="0"/>
          <a:chOff x="0" y="0"/>
          <a:chExt cx="0" cy="0"/>
        </a:xfrm>
      </p:grpSpPr>
      <p:sp>
        <p:nvSpPr>
          <p:cNvPr id="506" name="Google Shape;506;p7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07" name="Google Shape;507;p7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08" name="Google Shape;508;p7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509" name="Google Shape;509;p7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10" name="Google Shape;510;p7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11" name="Google Shape;511;p7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512" name="Google Shape;512;p79"/>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13" name="Google Shape;513;p7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14"/>
        <p:cNvGrpSpPr/>
        <p:nvPr/>
      </p:nvGrpSpPr>
      <p:grpSpPr>
        <a:xfrm>
          <a:off x="0" y="0"/>
          <a:ext cx="0" cy="0"/>
          <a:chOff x="0" y="0"/>
          <a:chExt cx="0" cy="0"/>
        </a:xfrm>
      </p:grpSpPr>
      <p:sp>
        <p:nvSpPr>
          <p:cNvPr id="515" name="Google Shape;515;p80"/>
          <p:cNvSpPr txBox="1">
            <a:spLocks noGrp="1"/>
          </p:cNvSpPr>
          <p:nvPr>
            <p:ph type="title"/>
          </p:nvPr>
        </p:nvSpPr>
        <p:spPr>
          <a:xfrm>
            <a:off x="311700" y="2150850"/>
            <a:ext cx="8520600" cy="841800"/>
          </a:xfrm>
          <a:prstGeom prst="rect">
            <a:avLst/>
          </a:prstGeom>
        </p:spPr>
        <p:txBody>
          <a:bodyPr spcFirstLastPara="1" wrap="square" lIns="68575" tIns="34275" rIns="68575" bIns="34275" anchor="ctr" anchorCtr="0">
            <a:norm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516" name="Google Shape;516;p80"/>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17"/>
        <p:cNvGrpSpPr/>
        <p:nvPr/>
      </p:nvGrpSpPr>
      <p:grpSpPr>
        <a:xfrm>
          <a:off x="0" y="0"/>
          <a:ext cx="0" cy="0"/>
          <a:chOff x="0" y="0"/>
          <a:chExt cx="0" cy="0"/>
        </a:xfrm>
      </p:grpSpPr>
      <p:sp>
        <p:nvSpPr>
          <p:cNvPr id="518" name="Google Shape;518;p81"/>
          <p:cNvSpPr txBox="1">
            <a:spLocks noGrp="1"/>
          </p:cNvSpPr>
          <p:nvPr>
            <p:ph type="title"/>
          </p:nvPr>
        </p:nvSpPr>
        <p:spPr>
          <a:xfrm>
            <a:off x="311700" y="445025"/>
            <a:ext cx="8520600" cy="572700"/>
          </a:xfrm>
          <a:prstGeom prst="rect">
            <a:avLst/>
          </a:prstGeom>
        </p:spPr>
        <p:txBody>
          <a:bodyPr spcFirstLastPara="1" wrap="square" lIns="68575" tIns="34275" rIns="68575" bIns="34275" anchor="b" anchorCtr="0">
            <a:normAutofit/>
          </a:bodyPr>
          <a:lstStyle>
            <a:lvl1pPr lvl="0" rtl="0">
              <a:spcBef>
                <a:spcPts val="0"/>
              </a:spcBef>
              <a:spcAft>
                <a:spcPts val="0"/>
              </a:spcAft>
              <a:buSzPts val="33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19" name="Google Shape;519;p81"/>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rmAutofit/>
          </a:bodyPr>
          <a:lstStyle>
            <a:lvl1pPr marL="457200" lvl="0" indent="-342900" rtl="0">
              <a:spcBef>
                <a:spcPts val="800"/>
              </a:spcBef>
              <a:spcAft>
                <a:spcPts val="0"/>
              </a:spcAft>
              <a:buSzPts val="1800"/>
              <a:buChar char="•"/>
              <a:defRPr/>
            </a:lvl1pPr>
            <a:lvl2pPr marL="914400" lvl="1" indent="-342900" rtl="0">
              <a:spcBef>
                <a:spcPts val="400"/>
              </a:spcBef>
              <a:spcAft>
                <a:spcPts val="0"/>
              </a:spcAft>
              <a:buSzPts val="1800"/>
              <a:buChar char="•"/>
              <a:defRPr/>
            </a:lvl2pPr>
            <a:lvl3pPr marL="1371600" lvl="2" indent="-342900" rtl="0">
              <a:spcBef>
                <a:spcPts val="400"/>
              </a:spcBef>
              <a:spcAft>
                <a:spcPts val="0"/>
              </a:spcAft>
              <a:buSzPts val="1800"/>
              <a:buChar char="•"/>
              <a:defRPr/>
            </a:lvl3pPr>
            <a:lvl4pPr marL="1828800" lvl="3" indent="-342900" rtl="0">
              <a:spcBef>
                <a:spcPts val="400"/>
              </a:spcBef>
              <a:spcAft>
                <a:spcPts val="0"/>
              </a:spcAft>
              <a:buSzPts val="1800"/>
              <a:buChar char="•"/>
              <a:defRPr/>
            </a:lvl4pPr>
            <a:lvl5pPr marL="2286000" lvl="4" indent="-342900" rtl="0">
              <a:spcBef>
                <a:spcPts val="400"/>
              </a:spcBef>
              <a:spcAft>
                <a:spcPts val="0"/>
              </a:spcAft>
              <a:buSzPts val="1800"/>
              <a:buChar char="•"/>
              <a:defRPr/>
            </a:lvl5pPr>
            <a:lvl6pPr marL="2743200" lvl="5" indent="-317500" rtl="0">
              <a:spcBef>
                <a:spcPts val="400"/>
              </a:spcBef>
              <a:spcAft>
                <a:spcPts val="0"/>
              </a:spcAft>
              <a:buSzPts val="1400"/>
              <a:buChar char="•"/>
              <a:defRPr/>
            </a:lvl6pPr>
            <a:lvl7pPr marL="3200400" lvl="6" indent="-317500" rtl="0">
              <a:spcBef>
                <a:spcPts val="400"/>
              </a:spcBef>
              <a:spcAft>
                <a:spcPts val="0"/>
              </a:spcAft>
              <a:buSzPts val="1400"/>
              <a:buChar char="•"/>
              <a:defRPr/>
            </a:lvl7pPr>
            <a:lvl8pPr marL="3657600" lvl="7" indent="-317500" rtl="0">
              <a:spcBef>
                <a:spcPts val="400"/>
              </a:spcBef>
              <a:spcAft>
                <a:spcPts val="0"/>
              </a:spcAft>
              <a:buSzPts val="1400"/>
              <a:buChar char="•"/>
              <a:defRPr/>
            </a:lvl8pPr>
            <a:lvl9pPr marL="4114800" lvl="8" indent="-317500" rtl="0">
              <a:spcBef>
                <a:spcPts val="400"/>
              </a:spcBef>
              <a:spcAft>
                <a:spcPts val="0"/>
              </a:spcAft>
              <a:buSzPts val="1400"/>
              <a:buChar char="•"/>
              <a:defRPr/>
            </a:lvl9pPr>
          </a:lstStyle>
          <a:p>
            <a:endParaRPr/>
          </a:p>
        </p:txBody>
      </p:sp>
      <p:sp>
        <p:nvSpPr>
          <p:cNvPr id="520" name="Google Shape;520;p81"/>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21"/>
        <p:cNvGrpSpPr/>
        <p:nvPr/>
      </p:nvGrpSpPr>
      <p:grpSpPr>
        <a:xfrm>
          <a:off x="0" y="0"/>
          <a:ext cx="0" cy="0"/>
          <a:chOff x="0" y="0"/>
          <a:chExt cx="0" cy="0"/>
        </a:xfrm>
      </p:grpSpPr>
      <p:sp>
        <p:nvSpPr>
          <p:cNvPr id="522" name="Google Shape;522;p82"/>
          <p:cNvSpPr txBox="1">
            <a:spLocks noGrp="1"/>
          </p:cNvSpPr>
          <p:nvPr>
            <p:ph type="title"/>
          </p:nvPr>
        </p:nvSpPr>
        <p:spPr>
          <a:xfrm>
            <a:off x="490250" y="450150"/>
            <a:ext cx="6367800" cy="4090800"/>
          </a:xfrm>
          <a:prstGeom prst="rect">
            <a:avLst/>
          </a:prstGeom>
        </p:spPr>
        <p:txBody>
          <a:bodyPr spcFirstLastPara="1" wrap="square" lIns="68575" tIns="34275" rIns="68575" bIns="34275" anchor="ctr" anchorCtr="0">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523" name="Google Shape;523;p82"/>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98"/>
        <p:cNvGrpSpPr/>
        <p:nvPr/>
      </p:nvGrpSpPr>
      <p:grpSpPr>
        <a:xfrm>
          <a:off x="0" y="0"/>
          <a:ext cx="0" cy="0"/>
          <a:chOff x="0" y="0"/>
          <a:chExt cx="0" cy="0"/>
        </a:xfrm>
      </p:grpSpPr>
      <p:sp>
        <p:nvSpPr>
          <p:cNvPr id="99" name="Google Shape;99;p2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0" name="Google Shape;100;p2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1" name="Google Shape;101;p2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2" name="Google Shape;102;p2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3" name="Google Shape;103;p2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4" name="Google Shape;104;p20"/>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05" name="Google Shape;105;p2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24"/>
        <p:cNvGrpSpPr/>
        <p:nvPr/>
      </p:nvGrpSpPr>
      <p:grpSpPr>
        <a:xfrm>
          <a:off x="0" y="0"/>
          <a:ext cx="0" cy="0"/>
          <a:chOff x="0" y="0"/>
          <a:chExt cx="0" cy="0"/>
        </a:xfrm>
      </p:grpSpPr>
      <p:sp>
        <p:nvSpPr>
          <p:cNvPr id="525" name="Google Shape;525;p83"/>
          <p:cNvSpPr txBox="1">
            <a:spLocks noGrp="1"/>
          </p:cNvSpPr>
          <p:nvPr>
            <p:ph type="body" idx="1"/>
          </p:nvPr>
        </p:nvSpPr>
        <p:spPr>
          <a:xfrm>
            <a:off x="311700" y="4230575"/>
            <a:ext cx="5998800" cy="605100"/>
          </a:xfrm>
          <a:prstGeom prst="rect">
            <a:avLst/>
          </a:prstGeom>
        </p:spPr>
        <p:txBody>
          <a:bodyPr spcFirstLastPara="1" wrap="square" lIns="68575" tIns="34275" rIns="68575" bIns="34275" anchor="ctr" anchorCtr="0">
            <a:normAutofit/>
          </a:bodyPr>
          <a:lstStyle>
            <a:lvl1pPr marL="457200" lvl="0" indent="-228600" rtl="0">
              <a:lnSpc>
                <a:spcPct val="100000"/>
              </a:lnSpc>
              <a:spcBef>
                <a:spcPts val="800"/>
              </a:spcBef>
              <a:spcAft>
                <a:spcPts val="0"/>
              </a:spcAft>
              <a:buSzPts val="1800"/>
              <a:buNone/>
              <a:defRPr/>
            </a:lvl1pPr>
          </a:lstStyle>
          <a:p>
            <a:endParaRPr/>
          </a:p>
        </p:txBody>
      </p:sp>
      <p:sp>
        <p:nvSpPr>
          <p:cNvPr id="526" name="Google Shape;526;p83"/>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7"/>
        <p:cNvGrpSpPr/>
        <p:nvPr/>
      </p:nvGrpSpPr>
      <p:grpSpPr>
        <a:xfrm>
          <a:off x="0" y="0"/>
          <a:ext cx="0" cy="0"/>
          <a:chOff x="0" y="0"/>
          <a:chExt cx="0" cy="0"/>
        </a:xfrm>
      </p:grpSpPr>
      <p:sp>
        <p:nvSpPr>
          <p:cNvPr id="528" name="Google Shape;528;p84"/>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matchingName="Blank 1">
  <p:cSld name="4_Blank">
    <p:bg>
      <p:bgPr>
        <a:solidFill>
          <a:schemeClr val="lt2"/>
        </a:solidFill>
        <a:effectLst/>
      </p:bgPr>
    </p:bg>
    <p:spTree>
      <p:nvGrpSpPr>
        <p:cNvPr id="1" name="Shape 529"/>
        <p:cNvGrpSpPr/>
        <p:nvPr/>
      </p:nvGrpSpPr>
      <p:grpSpPr>
        <a:xfrm>
          <a:off x="0" y="0"/>
          <a:ext cx="0" cy="0"/>
          <a:chOff x="0" y="0"/>
          <a:chExt cx="0" cy="0"/>
        </a:xfrm>
      </p:grpSpPr>
      <p:pic>
        <p:nvPicPr>
          <p:cNvPr id="530" name="Google Shape;530;p85" title="ODE Logo"/>
          <p:cNvPicPr preferRelativeResize="0"/>
          <p:nvPr/>
        </p:nvPicPr>
        <p:blipFill rotWithShape="1">
          <a:blip r:embed="rId2">
            <a:alphaModFix/>
          </a:blip>
          <a:srcRect/>
          <a:stretch/>
        </p:blipFill>
        <p:spPr>
          <a:xfrm>
            <a:off x="101600" y="114300"/>
            <a:ext cx="1814909" cy="902567"/>
          </a:xfrm>
          <a:prstGeom prst="rect">
            <a:avLst/>
          </a:prstGeom>
          <a:noFill/>
          <a:ln>
            <a:noFill/>
          </a:ln>
        </p:spPr>
      </p:pic>
      <p:sp>
        <p:nvSpPr>
          <p:cNvPr id="531" name="Google Shape;531;p85"/>
          <p:cNvSpPr txBox="1">
            <a:spLocks noGrp="1"/>
          </p:cNvSpPr>
          <p:nvPr>
            <p:ph type="title"/>
          </p:nvPr>
        </p:nvSpPr>
        <p:spPr>
          <a:xfrm>
            <a:off x="1916509" y="254566"/>
            <a:ext cx="6969900" cy="622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Font typeface="Calibri"/>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32" name="Google Shape;532;p85"/>
          <p:cNvSpPr txBox="1">
            <a:spLocks noGrp="1"/>
          </p:cNvSpPr>
          <p:nvPr>
            <p:ph type="body" idx="1"/>
          </p:nvPr>
        </p:nvSpPr>
        <p:spPr>
          <a:xfrm>
            <a:off x="261602" y="1016866"/>
            <a:ext cx="8625000" cy="33006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3"/>
        <p:cNvGrpSpPr/>
        <p:nvPr/>
      </p:nvGrpSpPr>
      <p:grpSpPr>
        <a:xfrm>
          <a:off x="0" y="0"/>
          <a:ext cx="0" cy="0"/>
          <a:chOff x="0" y="0"/>
          <a:chExt cx="0" cy="0"/>
        </a:xfrm>
      </p:grpSpPr>
      <p:sp>
        <p:nvSpPr>
          <p:cNvPr id="534" name="Google Shape;534;p86"/>
          <p:cNvSpPr txBox="1">
            <a:spLocks noGrp="1"/>
          </p:cNvSpPr>
          <p:nvPr>
            <p:ph type="title"/>
          </p:nvPr>
        </p:nvSpPr>
        <p:spPr>
          <a:xfrm>
            <a:off x="311700" y="445025"/>
            <a:ext cx="8520600" cy="572700"/>
          </a:xfrm>
          <a:prstGeom prst="rect">
            <a:avLst/>
          </a:prstGeom>
        </p:spPr>
        <p:txBody>
          <a:bodyPr spcFirstLastPara="1" wrap="square" lIns="68575" tIns="34275" rIns="68575" bIns="34275" anchor="b" anchorCtr="0">
            <a:normAutofit/>
          </a:bodyPr>
          <a:lstStyle>
            <a:lvl1pPr lvl="0" rtl="0">
              <a:spcBef>
                <a:spcPts val="0"/>
              </a:spcBef>
              <a:spcAft>
                <a:spcPts val="0"/>
              </a:spcAft>
              <a:buSzPts val="33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35" name="Google Shape;535;p86"/>
          <p:cNvSpPr txBox="1">
            <a:spLocks noGrp="1"/>
          </p:cNvSpPr>
          <p:nvPr>
            <p:ph type="sldNum" idx="12"/>
          </p:nvPr>
        </p:nvSpPr>
        <p:spPr>
          <a:xfrm>
            <a:off x="8490250" y="4681009"/>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3"/>
        </a:solidFill>
        <a:effectLst/>
      </p:bgPr>
    </p:bg>
    <p:spTree>
      <p:nvGrpSpPr>
        <p:cNvPr id="1" name="Shape 536"/>
        <p:cNvGrpSpPr/>
        <p:nvPr/>
      </p:nvGrpSpPr>
      <p:grpSpPr>
        <a:xfrm>
          <a:off x="0" y="0"/>
          <a:ext cx="0" cy="0"/>
          <a:chOff x="0" y="0"/>
          <a:chExt cx="0" cy="0"/>
        </a:xfrm>
      </p:grpSpPr>
      <p:sp>
        <p:nvSpPr>
          <p:cNvPr id="537" name="Google Shape;537;p8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38" name="Google Shape;538;p8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39" name="Google Shape;539;p8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40" name="Google Shape;540;p87"/>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41" name="Google Shape;541;p87"/>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42" name="Google Shape;542;p8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43" name="Google Shape;543;p8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2_Blank 1">
  <p:cSld name="2_Blank">
    <p:bg>
      <p:bgPr>
        <a:solidFill>
          <a:schemeClr val="lt1"/>
        </a:solidFill>
        <a:effectLst/>
      </p:bgPr>
    </p:bg>
    <p:spTree>
      <p:nvGrpSpPr>
        <p:cNvPr id="1" name="Shape 544"/>
        <p:cNvGrpSpPr/>
        <p:nvPr/>
      </p:nvGrpSpPr>
      <p:grpSpPr>
        <a:xfrm>
          <a:off x="0" y="0"/>
          <a:ext cx="0" cy="0"/>
          <a:chOff x="0" y="0"/>
          <a:chExt cx="0" cy="0"/>
        </a:xfrm>
      </p:grpSpPr>
      <p:sp>
        <p:nvSpPr>
          <p:cNvPr id="545" name="Google Shape;545;p88"/>
          <p:cNvSpPr txBox="1">
            <a:spLocks noGrp="1"/>
          </p:cNvSpPr>
          <p:nvPr>
            <p:ph type="title"/>
          </p:nvPr>
        </p:nvSpPr>
        <p:spPr>
          <a:xfrm>
            <a:off x="0" y="771221"/>
            <a:ext cx="7152300" cy="7599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lt1"/>
              </a:buClr>
              <a:buSzPts val="3600"/>
              <a:buFont typeface="Calibri"/>
              <a:buNone/>
              <a:defRPr sz="3600">
                <a:solidFill>
                  <a:schemeClr val="l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546" name="Google Shape;546;p88" descr="Decorative geometric pattern"/>
          <p:cNvPicPr preferRelativeResize="0"/>
          <p:nvPr/>
        </p:nvPicPr>
        <p:blipFill rotWithShape="1">
          <a:blip r:embed="rId2">
            <a:alphaModFix/>
          </a:blip>
          <a:srcRect/>
          <a:stretch/>
        </p:blipFill>
        <p:spPr>
          <a:xfrm>
            <a:off x="0" y="0"/>
            <a:ext cx="9144001" cy="4871139"/>
          </a:xfrm>
          <a:prstGeom prst="rect">
            <a:avLst/>
          </a:prstGeom>
          <a:noFill/>
          <a:ln>
            <a:noFill/>
          </a:ln>
        </p:spPr>
      </p:pic>
      <p:sp>
        <p:nvSpPr>
          <p:cNvPr id="547" name="Google Shape;547;p88"/>
          <p:cNvSpPr txBox="1"/>
          <p:nvPr/>
        </p:nvSpPr>
        <p:spPr>
          <a:xfrm>
            <a:off x="0" y="775879"/>
            <a:ext cx="9144000" cy="7122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600"/>
              <a:buFont typeface="Calibri"/>
              <a:buNone/>
            </a:pPr>
            <a:endParaRPr sz="1600" b="1" i="0" u="none" strike="noStrike" cap="none">
              <a:solidFill>
                <a:srgbClr val="FFFFFF"/>
              </a:solidFill>
              <a:latin typeface="Calibri"/>
              <a:ea typeface="Calibri"/>
              <a:cs typeface="Calibri"/>
              <a:sym typeface="Calibri"/>
            </a:endParaRPr>
          </a:p>
        </p:txBody>
      </p:sp>
      <p:pic>
        <p:nvPicPr>
          <p:cNvPr id="548" name="Google Shape;548;p88" descr="Decorative blue bar"/>
          <p:cNvPicPr preferRelativeResize="0"/>
          <p:nvPr/>
        </p:nvPicPr>
        <p:blipFill rotWithShape="1">
          <a:blip r:embed="rId3">
            <a:alphaModFix/>
          </a:blip>
          <a:srcRect/>
          <a:stretch/>
        </p:blipFill>
        <p:spPr>
          <a:xfrm>
            <a:off x="0" y="4871140"/>
            <a:ext cx="9144001" cy="276279"/>
          </a:xfrm>
          <a:prstGeom prst="rect">
            <a:avLst/>
          </a:prstGeom>
          <a:noFill/>
          <a:ln>
            <a:noFill/>
          </a:ln>
        </p:spPr>
      </p:pic>
      <p:pic>
        <p:nvPicPr>
          <p:cNvPr id="549" name="Google Shape;549;p88" descr="Oregon Department of Education Logo"/>
          <p:cNvPicPr preferRelativeResize="0"/>
          <p:nvPr/>
        </p:nvPicPr>
        <p:blipFill rotWithShape="1">
          <a:blip r:embed="rId4">
            <a:alphaModFix/>
          </a:blip>
          <a:srcRect/>
          <a:stretch/>
        </p:blipFill>
        <p:spPr>
          <a:xfrm>
            <a:off x="-90611" y="40172"/>
            <a:ext cx="1479336" cy="735684"/>
          </a:xfrm>
          <a:prstGeom prst="rect">
            <a:avLst/>
          </a:prstGeom>
          <a:noFill/>
          <a:ln>
            <a:noFill/>
          </a:ln>
        </p:spPr>
      </p:pic>
      <p:sp>
        <p:nvSpPr>
          <p:cNvPr id="550" name="Google Shape;550;p88"/>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sz="1200" b="0" i="0" u="none" strike="noStrike" cap="none">
                <a:solidFill>
                  <a:schemeClr val="lt1"/>
                </a:solidFill>
                <a:latin typeface="Calibri"/>
                <a:ea typeface="Calibri"/>
                <a:cs typeface="Calibri"/>
                <a:sym typeface="Calibri"/>
              </a:defRPr>
            </a:lvl1pPr>
            <a:lvl2pPr marL="0" lvl="1" indent="0" algn="r" rtl="0">
              <a:spcBef>
                <a:spcPts val="0"/>
              </a:spcBef>
              <a:buNone/>
              <a:defRPr sz="1200" b="0" i="0" u="none" strike="noStrike" cap="none">
                <a:solidFill>
                  <a:schemeClr val="lt1"/>
                </a:solidFill>
                <a:latin typeface="Calibri"/>
                <a:ea typeface="Calibri"/>
                <a:cs typeface="Calibri"/>
                <a:sym typeface="Calibri"/>
              </a:defRPr>
            </a:lvl2pPr>
            <a:lvl3pPr marL="0" lvl="2" indent="0" algn="r" rtl="0">
              <a:spcBef>
                <a:spcPts val="0"/>
              </a:spcBef>
              <a:buNone/>
              <a:defRPr sz="1200" b="0" i="0" u="none" strike="noStrike" cap="none">
                <a:solidFill>
                  <a:schemeClr val="lt1"/>
                </a:solidFill>
                <a:latin typeface="Calibri"/>
                <a:ea typeface="Calibri"/>
                <a:cs typeface="Calibri"/>
                <a:sym typeface="Calibri"/>
              </a:defRPr>
            </a:lvl3pPr>
            <a:lvl4pPr marL="0" lvl="3" indent="0" algn="r" rtl="0">
              <a:spcBef>
                <a:spcPts val="0"/>
              </a:spcBef>
              <a:buNone/>
              <a:defRPr sz="1200" b="0" i="0" u="none" strike="noStrike" cap="none">
                <a:solidFill>
                  <a:schemeClr val="lt1"/>
                </a:solidFill>
                <a:latin typeface="Calibri"/>
                <a:ea typeface="Calibri"/>
                <a:cs typeface="Calibri"/>
                <a:sym typeface="Calibri"/>
              </a:defRPr>
            </a:lvl4pPr>
            <a:lvl5pPr marL="0" lvl="4" indent="0" algn="r" rtl="0">
              <a:spcBef>
                <a:spcPts val="0"/>
              </a:spcBef>
              <a:buNone/>
              <a:defRPr sz="1200" b="0" i="0" u="none" strike="noStrike" cap="none">
                <a:solidFill>
                  <a:schemeClr val="lt1"/>
                </a:solidFill>
                <a:latin typeface="Calibri"/>
                <a:ea typeface="Calibri"/>
                <a:cs typeface="Calibri"/>
                <a:sym typeface="Calibri"/>
              </a:defRPr>
            </a:lvl5pPr>
            <a:lvl6pPr marL="0" lvl="5" indent="0" algn="r" rtl="0">
              <a:spcBef>
                <a:spcPts val="0"/>
              </a:spcBef>
              <a:buNone/>
              <a:defRPr sz="1200" b="0" i="0" u="none" strike="noStrike" cap="none">
                <a:solidFill>
                  <a:schemeClr val="lt1"/>
                </a:solidFill>
                <a:latin typeface="Calibri"/>
                <a:ea typeface="Calibri"/>
                <a:cs typeface="Calibri"/>
                <a:sym typeface="Calibri"/>
              </a:defRPr>
            </a:lvl6pPr>
            <a:lvl7pPr marL="0" lvl="6" indent="0" algn="r" rtl="0">
              <a:spcBef>
                <a:spcPts val="0"/>
              </a:spcBef>
              <a:buNone/>
              <a:defRPr sz="1200" b="0" i="0" u="none" strike="noStrike" cap="none">
                <a:solidFill>
                  <a:schemeClr val="lt1"/>
                </a:solidFill>
                <a:latin typeface="Calibri"/>
                <a:ea typeface="Calibri"/>
                <a:cs typeface="Calibri"/>
                <a:sym typeface="Calibri"/>
              </a:defRPr>
            </a:lvl7pPr>
            <a:lvl8pPr marL="0" lvl="7" indent="0" algn="r" rtl="0">
              <a:spcBef>
                <a:spcPts val="0"/>
              </a:spcBef>
              <a:buNone/>
              <a:defRPr sz="1200" b="0" i="0" u="none" strike="noStrike" cap="none">
                <a:solidFill>
                  <a:schemeClr val="lt1"/>
                </a:solidFill>
                <a:latin typeface="Calibri"/>
                <a:ea typeface="Calibri"/>
                <a:cs typeface="Calibri"/>
                <a:sym typeface="Calibri"/>
              </a:defRPr>
            </a:lvl8pPr>
            <a:lvl9pPr marL="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551" name="Google Shape;551;p88"/>
          <p:cNvSpPr txBox="1">
            <a:spLocks noGrp="1"/>
          </p:cNvSpPr>
          <p:nvPr>
            <p:ph type="subTitle" idx="1"/>
          </p:nvPr>
        </p:nvSpPr>
        <p:spPr>
          <a:xfrm>
            <a:off x="989091" y="2107370"/>
            <a:ext cx="6858000" cy="1241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dk1"/>
              </a:buClr>
              <a:buSzPts val="2400"/>
              <a:buNone/>
              <a:defRPr sz="2400"/>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106"/>
        <p:cNvGrpSpPr/>
        <p:nvPr/>
      </p:nvGrpSpPr>
      <p:grpSpPr>
        <a:xfrm>
          <a:off x="0" y="0"/>
          <a:ext cx="0" cy="0"/>
          <a:chOff x="0" y="0"/>
          <a:chExt cx="0" cy="0"/>
        </a:xfrm>
      </p:grpSpPr>
      <p:sp>
        <p:nvSpPr>
          <p:cNvPr id="107" name="Google Shape;107;p2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8" name="Google Shape;108;p2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9" name="Google Shape;109;p21"/>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10" name="Google Shape;110;p2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11"/>
        <p:cNvGrpSpPr/>
        <p:nvPr/>
      </p:nvGrpSpPr>
      <p:grpSpPr>
        <a:xfrm>
          <a:off x="0" y="0"/>
          <a:ext cx="0" cy="0"/>
          <a:chOff x="0" y="0"/>
          <a:chExt cx="0" cy="0"/>
        </a:xfrm>
      </p:grpSpPr>
      <p:sp>
        <p:nvSpPr>
          <p:cNvPr id="112" name="Google Shape;112;p2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13" name="Google Shape;113;p2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4" name="Google Shape;114;p2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15" name="Google Shape;115;p2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image" Target="../media/image1.png"/><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0"/>
        <p:cNvGrpSpPr/>
        <p:nvPr/>
      </p:nvGrpSpPr>
      <p:grpSpPr>
        <a:xfrm>
          <a:off x="0" y="0"/>
          <a:ext cx="0" cy="0"/>
          <a:chOff x="0" y="0"/>
          <a:chExt cx="0" cy="0"/>
        </a:xfrm>
      </p:grpSpPr>
      <p:sp>
        <p:nvSpPr>
          <p:cNvPr id="51" name="Google Shape;51;p1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52" name="Google Shape;52;p13"/>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3" name="Google Shape;53;p1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55" name="Google Shape;55;p13" descr="Decorative line break"/>
          <p:cNvPicPr preferRelativeResize="0"/>
          <p:nvPr/>
        </p:nvPicPr>
        <p:blipFill rotWithShape="1">
          <a:blip r:embed="rId77">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 id="2147483699" r:id="rId41"/>
    <p:sldLayoutId id="2147483700" r:id="rId42"/>
    <p:sldLayoutId id="2147483701" r:id="rId43"/>
    <p:sldLayoutId id="2147483702" r:id="rId44"/>
    <p:sldLayoutId id="2147483703" r:id="rId45"/>
    <p:sldLayoutId id="2147483704" r:id="rId46"/>
    <p:sldLayoutId id="2147483705" r:id="rId47"/>
    <p:sldLayoutId id="2147483706" r:id="rId48"/>
    <p:sldLayoutId id="2147483707" r:id="rId49"/>
    <p:sldLayoutId id="2147483708" r:id="rId50"/>
    <p:sldLayoutId id="2147483709" r:id="rId51"/>
    <p:sldLayoutId id="2147483710" r:id="rId52"/>
    <p:sldLayoutId id="2147483711" r:id="rId53"/>
    <p:sldLayoutId id="2147483712" r:id="rId54"/>
    <p:sldLayoutId id="2147483713" r:id="rId55"/>
    <p:sldLayoutId id="2147483714" r:id="rId56"/>
    <p:sldLayoutId id="2147483715" r:id="rId57"/>
    <p:sldLayoutId id="2147483716" r:id="rId58"/>
    <p:sldLayoutId id="2147483717" r:id="rId59"/>
    <p:sldLayoutId id="2147483718" r:id="rId60"/>
    <p:sldLayoutId id="2147483719" r:id="rId61"/>
    <p:sldLayoutId id="2147483720" r:id="rId62"/>
    <p:sldLayoutId id="2147483721" r:id="rId63"/>
    <p:sldLayoutId id="2147483722" r:id="rId64"/>
    <p:sldLayoutId id="2147483723" r:id="rId65"/>
    <p:sldLayoutId id="2147483724" r:id="rId66"/>
    <p:sldLayoutId id="2147483725" r:id="rId67"/>
    <p:sldLayoutId id="2147483726" r:id="rId68"/>
    <p:sldLayoutId id="2147483727" r:id="rId69"/>
    <p:sldLayoutId id="2147483728" r:id="rId70"/>
    <p:sldLayoutId id="2147483729" r:id="rId71"/>
    <p:sldLayoutId id="2147483730" r:id="rId72"/>
    <p:sldLayoutId id="2147483731" r:id="rId73"/>
    <p:sldLayoutId id="2147483732" r:id="rId74"/>
    <p:sldLayoutId id="2147483733" r:id="rId7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3.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0.png"/><Relationship Id="rId5" Type="http://schemas.openxmlformats.org/officeDocument/2006/relationships/image" Target="../media/image19.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10.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10.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hyperlink" Target="https://www.youtube.com/watch?v=A9Lhhsd9EB8" TargetMode="External"/><Relationship Id="rId3" Type="http://schemas.openxmlformats.org/officeDocument/2006/relationships/slideLayout" Target="../slideLayouts/slideLayout6.xml"/><Relationship Id="rId7" Type="http://schemas.openxmlformats.org/officeDocument/2006/relationships/hyperlink" Target="https://drive.google.com/file/d/1GG43S8ftN35MijD5pE1KAXAup4XybGK7/view?usp=sharing" TargetMode="External"/><Relationship Id="rId12" Type="http://schemas.openxmlformats.org/officeDocument/2006/relationships/image" Target="../media/image10.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hyperlink" Target="https://drive.google.com/file/d/16-_e5ZgOfAAb8PBFuCK9-JDJwbi0CBJw/view?usp=sharing" TargetMode="External"/><Relationship Id="rId11" Type="http://schemas.openxmlformats.org/officeDocument/2006/relationships/hyperlink" Target="mailto:Amit.Kobrowski@ode.oregon.gov" TargetMode="External"/><Relationship Id="rId5" Type="http://schemas.openxmlformats.org/officeDocument/2006/relationships/image" Target="../media/image20.png"/><Relationship Id="rId10" Type="http://schemas.openxmlformats.org/officeDocument/2006/relationships/hyperlink" Target="https://www.oregon.gov/ode/educator-resources/standards/socialsciences/Documents/Ethnic%20Studies%20Standards%20FAQ%20April%202021%20update.pdf" TargetMode="External"/><Relationship Id="rId4" Type="http://schemas.openxmlformats.org/officeDocument/2006/relationships/notesSlide" Target="../notesSlides/notesSlide13.xml"/><Relationship Id="rId9" Type="http://schemas.openxmlformats.org/officeDocument/2006/relationships/hyperlink" Target="https://docs.google.com/document/d/1WuAOojtAuDP9VwH9v7VYjcpaqF1m5bhmsaxDzCHhewM/edit?usp=sharing"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10.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10.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hyperlink" Target="https://www.oregon.gov/ode/educator-resources/standards/socialsciences/Pages/SB13_SocialSciences.aspx" TargetMode="External"/><Relationship Id="rId3" Type="http://schemas.openxmlformats.org/officeDocument/2006/relationships/slideLayout" Target="../slideLayouts/slideLayout73.xml"/><Relationship Id="rId7" Type="http://schemas.openxmlformats.org/officeDocument/2006/relationships/hyperlink" Target="https://www.oregon.gov/ode/students-and-family/equity/NativeAmericanEducation/Documents/Essential%20Understandings%20of%20Native%20Americans%20in%20Oregon%20June%202020.pdf" TargetMode="Externa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hyperlink" Target="https://www.oregon.gov/ode/students-and-family/equity/NativeAmericanEducation/Pages/SB13-Professional-Development.aspx" TargetMode="External"/><Relationship Id="rId11" Type="http://schemas.openxmlformats.org/officeDocument/2006/relationships/image" Target="../media/image10.png"/><Relationship Id="rId5" Type="http://schemas.openxmlformats.org/officeDocument/2006/relationships/image" Target="../media/image14.png"/><Relationship Id="rId10" Type="http://schemas.openxmlformats.org/officeDocument/2006/relationships/hyperlink" Target="mailto:Brent.spencer@ode.oregon.gov" TargetMode="External"/><Relationship Id="rId4" Type="http://schemas.openxmlformats.org/officeDocument/2006/relationships/notesSlide" Target="../notesSlides/notesSlide5.xml"/><Relationship Id="rId9" Type="http://schemas.openxmlformats.org/officeDocument/2006/relationships/hyperlink" Target="https://www.oregon.gov/ode/students-and-family/equity/NativeAmericanEducation/Pages/Indian-Education-Resources.aspx" TargetMode="Externa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3.xml"/><Relationship Id="rId7" Type="http://schemas.openxmlformats.org/officeDocument/2006/relationships/image" Target="../media/image10.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hyperlink" Target="https://www.oregon.gov/ode/educator-resources/standards/socialsciences/Documents/2021%20Social%20Science%20Standards%20Integrated%20with%20Ethnic%20Studies%20(3-2-2021).pdf" TargetMode="External"/><Relationship Id="rId5" Type="http://schemas.openxmlformats.org/officeDocument/2006/relationships/image" Target="../media/image15.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hyperlink" Target="https://public.govdelivery.com/accounts/ORED/subscriber/new?topic_id=ORED_127" TargetMode="External"/><Relationship Id="rId3" Type="http://schemas.openxmlformats.org/officeDocument/2006/relationships/slideLayout" Target="../slideLayouts/slideLayout73.xml"/><Relationship Id="rId7" Type="http://schemas.openxmlformats.org/officeDocument/2006/relationships/hyperlink" Target="https://www.oregon.gov/ode/educator-resources/standards/socialsciences/Pages/Ethnic-Studies-HB2845.aspx" TargetMode="Externa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hyperlink" Target="https://www.oercommons.org/hubs/oregon" TargetMode="External"/><Relationship Id="rId11" Type="http://schemas.openxmlformats.org/officeDocument/2006/relationships/image" Target="../media/image10.png"/><Relationship Id="rId5" Type="http://schemas.openxmlformats.org/officeDocument/2006/relationships/hyperlink" Target="https://www.oregon.gov/ode/educator-resources/standards/socialsciences/Documents/2021%20Social%20Science%20Standards%20Integrated%20with%20Ethnic%20Studies%20(3-2-2021).pdf" TargetMode="External"/><Relationship Id="rId10" Type="http://schemas.openxmlformats.org/officeDocument/2006/relationships/image" Target="../media/image16.png"/><Relationship Id="rId4" Type="http://schemas.openxmlformats.org/officeDocument/2006/relationships/notesSlide" Target="../notesSlides/notesSlide7.xml"/><Relationship Id="rId9" Type="http://schemas.openxmlformats.org/officeDocument/2006/relationships/hyperlink" Target="mailto:amit.kobrowski@ode.oregon.gov"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www.ojmche.org/teach-learn/curriculum-resources/" TargetMode="External"/><Relationship Id="rId3" Type="http://schemas.openxmlformats.org/officeDocument/2006/relationships/slideLayout" Target="../slideLayouts/slideLayout73.xml"/><Relationship Id="rId7" Type="http://schemas.openxmlformats.org/officeDocument/2006/relationships/hyperlink" Target="https://www.oregon.gov/ode/students-and-family/equity/SchoolSafety/Pages/EveryStudentBelongs.aspx" TargetMode="Externa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hyperlink" Target="https://www.oercommons.org/hubs/oregon" TargetMode="External"/><Relationship Id="rId11" Type="http://schemas.openxmlformats.org/officeDocument/2006/relationships/image" Target="../media/image10.png"/><Relationship Id="rId5" Type="http://schemas.openxmlformats.org/officeDocument/2006/relationships/hyperlink" Target="https://www.oregon.gov/ode/educator-resources/standards/socialsciences/Documents/664%20grade%20level%20guidance%20Web%20accessible%20(002).pdf" TargetMode="External"/><Relationship Id="rId10" Type="http://schemas.openxmlformats.org/officeDocument/2006/relationships/image" Target="../media/image17.png"/><Relationship Id="rId4" Type="http://schemas.openxmlformats.org/officeDocument/2006/relationships/notesSlide" Target="../notesSlides/notesSlide8.xml"/><Relationship Id="rId9" Type="http://schemas.openxmlformats.org/officeDocument/2006/relationships/hyperlink" Target="mailto:amit.kobrowski@ode.oregon.gov" TargetMode="Externa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3.xml"/><Relationship Id="rId7" Type="http://schemas.openxmlformats.org/officeDocument/2006/relationships/image" Target="../media/image10.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hyperlink" Target="https://www.oregon.gov/ode/educator-resources/standards/socialsciences/Pages/default.aspx" TargetMode="External"/><Relationship Id="rId5" Type="http://schemas.openxmlformats.org/officeDocument/2006/relationships/image" Target="../media/image18.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pic>
        <p:nvPicPr>
          <p:cNvPr id="559" name="Google Shape;559;p89" descr="Open Learning Logo&#10;" title="Open Learning Logo"/>
          <p:cNvPicPr preferRelativeResize="0"/>
          <p:nvPr/>
        </p:nvPicPr>
        <p:blipFill>
          <a:blip r:embed="rId5">
            <a:alphaModFix/>
          </a:blip>
          <a:stretch>
            <a:fillRect/>
          </a:stretch>
        </p:blipFill>
        <p:spPr>
          <a:xfrm>
            <a:off x="7811196" y="3863150"/>
            <a:ext cx="1044615" cy="975550"/>
          </a:xfrm>
          <a:prstGeom prst="rect">
            <a:avLst/>
          </a:prstGeom>
          <a:noFill/>
          <a:ln>
            <a:noFill/>
          </a:ln>
        </p:spPr>
      </p:pic>
      <p:pic>
        <p:nvPicPr>
          <p:cNvPr id="3" name="Recorded Sound" descr="Since the Adoption of the of the 2018 Social Science Standards, there have been several new laws passed by the Oregon Legislature that have important implications for social science instruction Kindergarten through high school.&#13;&#10;" title="Recorded Sound">
            <a:hlinkClick r:id="" action="ppaction://media"/>
            <a:extLst>
              <a:ext uri="{FF2B5EF4-FFF2-40B4-BE49-F238E27FC236}">
                <a16:creationId xmlns:a16="http://schemas.microsoft.com/office/drawing/2014/main" id="{0B061413-F909-3542-A93A-B1F0F04DB6D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72125" y="4025900"/>
            <a:ext cx="603250" cy="603250"/>
          </a:xfrm>
          <a:prstGeom prst="rect">
            <a:avLst/>
          </a:prstGeom>
        </p:spPr>
      </p:pic>
      <p:sp>
        <p:nvSpPr>
          <p:cNvPr id="6" name="Title 5">
            <a:extLst>
              <a:ext uri="{FF2B5EF4-FFF2-40B4-BE49-F238E27FC236}">
                <a16:creationId xmlns:a16="http://schemas.microsoft.com/office/drawing/2014/main" id="{C4A88D4C-5CA9-3144-81DD-1589C7070DAD}"/>
              </a:ext>
            </a:extLst>
          </p:cNvPr>
          <p:cNvSpPr>
            <a:spLocks noGrp="1"/>
          </p:cNvSpPr>
          <p:nvPr>
            <p:ph type="ctrTitle"/>
          </p:nvPr>
        </p:nvSpPr>
        <p:spPr>
          <a:xfrm>
            <a:off x="1143000" y="2405937"/>
            <a:ext cx="6858000" cy="767400"/>
          </a:xfrm>
        </p:spPr>
        <p:txBody>
          <a:bodyPr>
            <a:noAutofit/>
          </a:bodyPr>
          <a:lstStyle/>
          <a:p>
            <a:r>
              <a:rPr lang="en-US" sz="3600" b="1" dirty="0"/>
              <a:t>2022-2023 Social Science</a:t>
            </a:r>
            <a:br>
              <a:rPr lang="en-US" sz="3600" b="1" dirty="0"/>
            </a:br>
            <a:r>
              <a:rPr lang="en-US" sz="3600" b="1" dirty="0"/>
              <a:t>Update </a:t>
            </a:r>
            <a:br>
              <a:rPr lang="en-US" sz="3600" b="1" dirty="0"/>
            </a:br>
            <a:r>
              <a:rPr lang="en-US" sz="3600" b="1" dirty="0"/>
              <a:t>Presentation</a:t>
            </a:r>
          </a:p>
        </p:txBody>
      </p:sp>
      <p:sp>
        <p:nvSpPr>
          <p:cNvPr id="7" name="Subtitle 6">
            <a:extLst>
              <a:ext uri="{FF2B5EF4-FFF2-40B4-BE49-F238E27FC236}">
                <a16:creationId xmlns:a16="http://schemas.microsoft.com/office/drawing/2014/main" id="{344A7CEE-6B3F-5846-AB5E-06C755B1CF3B}"/>
              </a:ext>
            </a:extLst>
          </p:cNvPr>
          <p:cNvSpPr>
            <a:spLocks noGrp="1"/>
          </p:cNvSpPr>
          <p:nvPr>
            <p:ph type="subTitle" idx="1"/>
          </p:nvPr>
        </p:nvSpPr>
        <p:spPr>
          <a:xfrm>
            <a:off x="1142999" y="3334039"/>
            <a:ext cx="6932871" cy="905405"/>
          </a:xfrm>
        </p:spPr>
        <p:txBody>
          <a:bodyPr>
            <a:normAutofit fontScale="85000" lnSpcReduction="20000"/>
          </a:bodyPr>
          <a:lstStyle/>
          <a:p>
            <a:r>
              <a:rPr lang="en-US" sz="3200" b="1" dirty="0">
                <a:solidFill>
                  <a:srgbClr val="595959"/>
                </a:solidFill>
              </a:rPr>
              <a:t>Tribal History, Ethnic Studies, Holocaust,</a:t>
            </a:r>
          </a:p>
          <a:p>
            <a:r>
              <a:rPr lang="en-US" sz="3200" b="1" dirty="0">
                <a:solidFill>
                  <a:srgbClr val="595959"/>
                </a:solidFill>
              </a:rPr>
              <a:t>&amp; Civics</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12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pic>
        <p:nvPicPr>
          <p:cNvPr id="644" name="Google Shape;644;p98" descr="Courses that qualify for civic credit:&#10;US Government&#10;Topics in US Government&#10;AP US Government&#10;AP Comparative Government&#10;Civics&#10;Courses that do not qualify&#10;US History&#10;Early US History&#10;Modern US History&#10;AP US History&#10;US Ethnic Studies&#10;US Government, Civics, and Econ as combined clas." title="Courses for Civics"/>
          <p:cNvPicPr preferRelativeResize="0"/>
          <p:nvPr/>
        </p:nvPicPr>
        <p:blipFill>
          <a:blip r:embed="rId5">
            <a:alphaModFix/>
          </a:blip>
          <a:stretch>
            <a:fillRect/>
          </a:stretch>
        </p:blipFill>
        <p:spPr>
          <a:xfrm>
            <a:off x="243850" y="583725"/>
            <a:ext cx="6325125" cy="4322850"/>
          </a:xfrm>
          <a:prstGeom prst="rect">
            <a:avLst/>
          </a:prstGeom>
          <a:noFill/>
          <a:ln>
            <a:noFill/>
          </a:ln>
        </p:spPr>
      </p:pic>
      <p:sp>
        <p:nvSpPr>
          <p:cNvPr id="647" name="Google Shape;647;p98"/>
          <p:cNvSpPr txBox="1"/>
          <p:nvPr/>
        </p:nvSpPr>
        <p:spPr>
          <a:xfrm>
            <a:off x="5926650" y="1496525"/>
            <a:ext cx="2684100" cy="1775100"/>
          </a:xfrm>
          <a:prstGeom prst="rect">
            <a:avLst/>
          </a:prstGeom>
          <a:noFill/>
          <a:ln>
            <a:noFill/>
          </a:ln>
        </p:spPr>
        <p:txBody>
          <a:bodyPr spcFirstLastPara="1" wrap="square" lIns="91425" tIns="91425" rIns="91425" bIns="91425" anchor="t" anchorCtr="0">
            <a:spAutoFit/>
          </a:bodyPr>
          <a:lstStyle/>
          <a:p>
            <a:pPr marL="457200" lvl="0" indent="-349250" algn="l" rtl="0">
              <a:spcBef>
                <a:spcPts val="0"/>
              </a:spcBef>
              <a:spcAft>
                <a:spcPts val="0"/>
              </a:spcAft>
              <a:buSzPts val="1900"/>
              <a:buFont typeface="Calibri"/>
              <a:buChar char="❏"/>
            </a:pPr>
            <a:r>
              <a:rPr lang="en" sz="1900" b="1">
                <a:latin typeface="Calibri"/>
                <a:ea typeface="Calibri"/>
                <a:cs typeface="Calibri"/>
                <a:sym typeface="Calibri"/>
              </a:rPr>
              <a:t>Courses must focus on Civics standards</a:t>
            </a:r>
            <a:endParaRPr sz="1900" b="1">
              <a:latin typeface="Calibri"/>
              <a:ea typeface="Calibri"/>
              <a:cs typeface="Calibri"/>
              <a:sym typeface="Calibri"/>
            </a:endParaRPr>
          </a:p>
          <a:p>
            <a:pPr marL="457200" lvl="0" indent="-349250" algn="l" rtl="0">
              <a:spcBef>
                <a:spcPts val="1000"/>
              </a:spcBef>
              <a:spcAft>
                <a:spcPts val="0"/>
              </a:spcAft>
              <a:buSzPts val="1900"/>
              <a:buFont typeface="Calibri"/>
              <a:buChar char="❏"/>
            </a:pPr>
            <a:r>
              <a:rPr lang="en" sz="1900" b="1">
                <a:latin typeface="Calibri"/>
                <a:ea typeface="Calibri"/>
                <a:cs typeface="Calibri"/>
                <a:sym typeface="Calibri"/>
              </a:rPr>
              <a:t>Combination courses do not meet requirements</a:t>
            </a:r>
            <a:endParaRPr sz="1900" b="1">
              <a:latin typeface="Calibri"/>
              <a:ea typeface="Calibri"/>
              <a:cs typeface="Calibri"/>
              <a:sym typeface="Calibri"/>
            </a:endParaRPr>
          </a:p>
        </p:txBody>
      </p:sp>
      <p:sp>
        <p:nvSpPr>
          <p:cNvPr id="645" name="Google Shape;645;p98"/>
          <p:cNvSpPr txBox="1">
            <a:spLocks noGrp="1"/>
          </p:cNvSpPr>
          <p:nvPr>
            <p:ph type="title"/>
          </p:nvPr>
        </p:nvSpPr>
        <p:spPr>
          <a:xfrm>
            <a:off x="311700" y="292625"/>
            <a:ext cx="8520600" cy="5727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b="1">
                <a:solidFill>
                  <a:schemeClr val="dk1"/>
                </a:solidFill>
              </a:rPr>
              <a:t>Civics Course Examples</a:t>
            </a:r>
            <a:endParaRPr b="1">
              <a:solidFill>
                <a:schemeClr val="dk1"/>
              </a:solidFill>
            </a:endParaRPr>
          </a:p>
        </p:txBody>
      </p:sp>
      <p:pic>
        <p:nvPicPr>
          <p:cNvPr id="2" name="Recorded Sound" descr="This is a partial list of the most frequently used course codes previously used for awarding civics credit. Courses in the top box meet the new civics credit requirement&#13;&#10;&#13;&#10;The course in the lower box are representative of courses where civics standards were included within a history or economics course and will no longer qualify for civics credit.&#13;&#10;" title="Recorded Sound">
            <a:hlinkClick r:id="" action="ppaction://media"/>
            <a:extLst>
              <a:ext uri="{FF2B5EF4-FFF2-40B4-BE49-F238E27FC236}">
                <a16:creationId xmlns:a16="http://schemas.microsoft.com/office/drawing/2014/main" id="{F7488348-A77D-994C-8E5A-74BCF78621D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423150" y="3902825"/>
            <a:ext cx="812800" cy="812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92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sp>
        <p:nvSpPr>
          <p:cNvPr id="5" name="Title 4">
            <a:extLst>
              <a:ext uri="{FF2B5EF4-FFF2-40B4-BE49-F238E27FC236}">
                <a16:creationId xmlns:a16="http://schemas.microsoft.com/office/drawing/2014/main" id="{7551F943-9099-234E-9F5F-E6E71877F210}"/>
              </a:ext>
            </a:extLst>
          </p:cNvPr>
          <p:cNvSpPr>
            <a:spLocks noGrp="1"/>
          </p:cNvSpPr>
          <p:nvPr>
            <p:ph type="title"/>
          </p:nvPr>
        </p:nvSpPr>
        <p:spPr/>
        <p:txBody>
          <a:bodyPr/>
          <a:lstStyle/>
          <a:p>
            <a:r>
              <a:rPr lang="en-US" dirty="0"/>
              <a:t>Culturally Relevant and Responsive Teaching</a:t>
            </a:r>
          </a:p>
        </p:txBody>
      </p:sp>
      <p:sp>
        <p:nvSpPr>
          <p:cNvPr id="652" name="Google Shape;652;p99"/>
          <p:cNvSpPr txBox="1">
            <a:spLocks noGrp="1"/>
          </p:cNvSpPr>
          <p:nvPr>
            <p:ph type="body" idx="1"/>
          </p:nvPr>
        </p:nvSpPr>
        <p:spPr>
          <a:xfrm>
            <a:off x="396207" y="1266186"/>
            <a:ext cx="4188664" cy="3331571"/>
          </a:xfrm>
        </p:spPr>
        <p:txBody>
          <a:bodyPr>
            <a:normAutofit fontScale="92500" lnSpcReduction="10000"/>
          </a:bodyPr>
          <a:lstStyle/>
          <a:p>
            <a:pPr marL="139700" lvl="0" indent="0" algn="ctr">
              <a:buNone/>
            </a:pPr>
            <a:r>
              <a:rPr lang="en-US" sz="2400" b="1" dirty="0">
                <a:solidFill>
                  <a:srgbClr val="0070C0"/>
                </a:solidFill>
              </a:rPr>
              <a:t>Culturally Relevant</a:t>
            </a:r>
          </a:p>
          <a:p>
            <a:pPr lvl="0">
              <a:lnSpc>
                <a:spcPct val="110000"/>
              </a:lnSpc>
            </a:pPr>
            <a:r>
              <a:rPr lang="en-US" sz="1900" dirty="0"/>
              <a:t>Prioritizing students’ intellectual growth</a:t>
            </a:r>
          </a:p>
          <a:p>
            <a:pPr lvl="0">
              <a:lnSpc>
                <a:spcPct val="110000"/>
              </a:lnSpc>
            </a:pPr>
            <a:r>
              <a:rPr lang="en-US" sz="1900" dirty="0"/>
              <a:t>Affirming students culture of origin while also developing fluency in at least one other culture </a:t>
            </a:r>
          </a:p>
          <a:p>
            <a:pPr lvl="0">
              <a:lnSpc>
                <a:spcPct val="110000"/>
              </a:lnSpc>
            </a:pPr>
            <a:r>
              <a:rPr lang="en-US" sz="1900" dirty="0"/>
              <a:t>Identifying, analyzing, and solving real-world problems, especially those that result in societal inequities against marginalized groups</a:t>
            </a:r>
          </a:p>
          <a:p>
            <a:pPr lvl="0"/>
            <a:endParaRPr lang="en-US" dirty="0"/>
          </a:p>
          <a:p>
            <a:pPr lvl="0"/>
            <a:endParaRPr lang="en-US" dirty="0"/>
          </a:p>
          <a:p>
            <a:pPr lvl="0"/>
            <a:endParaRPr lang="en-US" dirty="0"/>
          </a:p>
        </p:txBody>
      </p:sp>
      <p:sp>
        <p:nvSpPr>
          <p:cNvPr id="653" name="Google Shape;653;p99"/>
          <p:cNvSpPr txBox="1">
            <a:spLocks noGrp="1"/>
          </p:cNvSpPr>
          <p:nvPr>
            <p:ph type="body" idx="2"/>
          </p:nvPr>
        </p:nvSpPr>
        <p:spPr>
          <a:xfrm>
            <a:off x="4629149" y="1236372"/>
            <a:ext cx="4231515" cy="3515931"/>
          </a:xfrm>
        </p:spPr>
        <p:txBody>
          <a:bodyPr>
            <a:normAutofit/>
          </a:bodyPr>
          <a:lstStyle/>
          <a:p>
            <a:pPr marL="139700" lvl="0" indent="0" algn="ctr">
              <a:buNone/>
            </a:pPr>
            <a:r>
              <a:rPr lang="en-US" sz="2200" b="1" dirty="0">
                <a:solidFill>
                  <a:srgbClr val="0070C0"/>
                </a:solidFill>
              </a:rPr>
              <a:t>Culturally Responsive</a:t>
            </a:r>
            <a:endParaRPr lang="en-US" sz="1200" dirty="0"/>
          </a:p>
          <a:p>
            <a:pPr lvl="0">
              <a:lnSpc>
                <a:spcPct val="100000"/>
              </a:lnSpc>
            </a:pPr>
            <a:r>
              <a:rPr lang="en-US" dirty="0"/>
              <a:t>A strong knowledge base about cultural diversity</a:t>
            </a:r>
          </a:p>
          <a:p>
            <a:pPr lvl="0">
              <a:lnSpc>
                <a:spcPct val="110000"/>
              </a:lnSpc>
            </a:pPr>
            <a:r>
              <a:rPr lang="en-US" dirty="0"/>
              <a:t>High expectations for all students</a:t>
            </a:r>
          </a:p>
          <a:p>
            <a:pPr lvl="0">
              <a:lnSpc>
                <a:spcPct val="100000"/>
              </a:lnSpc>
            </a:pPr>
            <a:r>
              <a:rPr lang="en-US" dirty="0"/>
              <a:t>An appreciation for different communication styles</a:t>
            </a:r>
          </a:p>
          <a:p>
            <a:pPr lvl="0">
              <a:lnSpc>
                <a:spcPct val="100000"/>
              </a:lnSpc>
            </a:pPr>
            <a:r>
              <a:rPr lang="en-US" dirty="0"/>
              <a:t>Connect students’ prior knowledge and cultural experiences with new knowledge</a:t>
            </a:r>
          </a:p>
        </p:txBody>
      </p:sp>
      <p:pic>
        <p:nvPicPr>
          <p:cNvPr id="2" name="Recorded Sound" descr="Successful implementation of these new social science requirements relies on schools and teachers constructing culturally relevant and responsive learning environments.&#13;&#10;The principles of culturally responsive and culturally relevant teaching are complementary and support growth for both teachers and students.&#13;&#10;Gloria Ladson-Billings, whose work is most closely associated with culturally relevant teaching, defined it  as a “theoretical model that not only addresses student achievement but also helps students to accept and affirm their cultural identity while developing critical perspectives” to identify, analyze, and solve real-world issues.&#13;&#10;Culturally relevant teaching is a way to “empower students intellectually, socially, emotionally, and politically by using cultural referents to impart knowledge, skills, and attitudes” &#13;&#10;More recently, Geneva Gay’s work on Culturally responsive teaching identifies additional concepts to improve learning for all students. &#13;&#10;Gay defines culturally responsive teaching as “using the cultural knowledge, prior experiences, frames of reference, and performance styles of ethnically diverse students to make learning encounters more relevant and effective. &#13;&#10;Culturally responsive teaching is validating, comprehensive, multidimensional, empowering, transformative, and emancipatory&#13;&#10;" title="Recorded Sound">
            <a:hlinkClick r:id="" action="ppaction://media"/>
            <a:extLst>
              <a:ext uri="{FF2B5EF4-FFF2-40B4-BE49-F238E27FC236}">
                <a16:creationId xmlns:a16="http://schemas.microsoft.com/office/drawing/2014/main" id="{6840B8A4-E6C1-8743-B286-E4518EE3CD3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392363" y="4208462"/>
            <a:ext cx="812800" cy="812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5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6866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60" name="Google Shape;660;p100"/>
          <p:cNvSpPr txBox="1">
            <a:spLocks noGrp="1"/>
          </p:cNvSpPr>
          <p:nvPr>
            <p:ph type="body" idx="2"/>
          </p:nvPr>
        </p:nvSpPr>
        <p:spPr>
          <a:xfrm>
            <a:off x="5682950" y="1578775"/>
            <a:ext cx="3205800" cy="28698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sz="2200"/>
              <a:t>Attending to:</a:t>
            </a:r>
            <a:endParaRPr sz="2200"/>
          </a:p>
          <a:p>
            <a:pPr marL="457200" lvl="0" indent="-342900" algn="l" rtl="0">
              <a:spcBef>
                <a:spcPts val="800"/>
              </a:spcBef>
              <a:spcAft>
                <a:spcPts val="0"/>
              </a:spcAft>
              <a:buSzPts val="1800"/>
              <a:buChar char="❏"/>
            </a:pPr>
            <a:r>
              <a:rPr lang="en" sz="2200"/>
              <a:t>Identity</a:t>
            </a:r>
            <a:endParaRPr sz="2200"/>
          </a:p>
          <a:p>
            <a:pPr marL="457200" lvl="0" indent="-342900" algn="l" rtl="0">
              <a:spcBef>
                <a:spcPts val="0"/>
              </a:spcBef>
              <a:spcAft>
                <a:spcPts val="0"/>
              </a:spcAft>
              <a:buSzPts val="1800"/>
              <a:buChar char="❏"/>
            </a:pPr>
            <a:r>
              <a:rPr lang="en" sz="2200"/>
              <a:t>Agency</a:t>
            </a:r>
            <a:endParaRPr sz="2200"/>
          </a:p>
          <a:p>
            <a:pPr marL="457200" lvl="0" indent="-342900" algn="l" rtl="0">
              <a:spcBef>
                <a:spcPts val="0"/>
              </a:spcBef>
              <a:spcAft>
                <a:spcPts val="0"/>
              </a:spcAft>
              <a:buSzPts val="1800"/>
              <a:buChar char="❏"/>
            </a:pPr>
            <a:r>
              <a:rPr lang="en" sz="2200"/>
              <a:t>Belonging</a:t>
            </a:r>
            <a:endParaRPr sz="2200"/>
          </a:p>
          <a:p>
            <a:pPr marL="457200" lvl="0" indent="-342900" algn="l" rtl="0">
              <a:spcBef>
                <a:spcPts val="0"/>
              </a:spcBef>
              <a:spcAft>
                <a:spcPts val="0"/>
              </a:spcAft>
              <a:buSzPts val="1800"/>
              <a:buChar char="❏"/>
            </a:pPr>
            <a:r>
              <a:rPr lang="en" sz="2200"/>
              <a:t>Collaborative Problem-Solving</a:t>
            </a:r>
            <a:endParaRPr sz="2200"/>
          </a:p>
          <a:p>
            <a:pPr marL="457200" lvl="0" indent="-355600" algn="l" rtl="0">
              <a:spcBef>
                <a:spcPts val="0"/>
              </a:spcBef>
              <a:spcAft>
                <a:spcPts val="0"/>
              </a:spcAft>
              <a:buSzPts val="2000"/>
              <a:buChar char="❏"/>
            </a:pPr>
            <a:r>
              <a:rPr lang="en" sz="2200"/>
              <a:t>Curiosity</a:t>
            </a:r>
            <a:r>
              <a:rPr lang="en" sz="2400"/>
              <a:t> </a:t>
            </a:r>
            <a:endParaRPr sz="2400"/>
          </a:p>
        </p:txBody>
      </p:sp>
      <p:sp>
        <p:nvSpPr>
          <p:cNvPr id="659" name="Google Shape;659;p100"/>
          <p:cNvSpPr txBox="1">
            <a:spLocks noGrp="1"/>
          </p:cNvSpPr>
          <p:nvPr>
            <p:ph type="body" idx="1"/>
          </p:nvPr>
        </p:nvSpPr>
        <p:spPr>
          <a:xfrm>
            <a:off x="442625" y="1578775"/>
            <a:ext cx="4612800" cy="3079500"/>
          </a:xfrm>
          <a:prstGeom prst="rect">
            <a:avLst/>
          </a:prstGeom>
        </p:spPr>
        <p:txBody>
          <a:bodyPr spcFirstLastPara="1" wrap="square" lIns="68575" tIns="34275" rIns="68575" bIns="34275" anchor="t" anchorCtr="0">
            <a:normAutofit fontScale="55000" lnSpcReduction="20000"/>
          </a:bodyPr>
          <a:lstStyle/>
          <a:p>
            <a:pPr marL="0" lvl="0" indent="0" algn="ctr" rtl="0">
              <a:lnSpc>
                <a:spcPct val="100000"/>
              </a:lnSpc>
              <a:spcBef>
                <a:spcPts val="0"/>
              </a:spcBef>
              <a:spcAft>
                <a:spcPts val="0"/>
              </a:spcAft>
              <a:buClr>
                <a:schemeClr val="dk1"/>
              </a:buClr>
              <a:buSzPct val="27500"/>
              <a:buFont typeface="Arial"/>
              <a:buNone/>
            </a:pPr>
            <a:r>
              <a:rPr lang="en" sz="4000">
                <a:highlight>
                  <a:schemeClr val="lt1"/>
                </a:highlight>
              </a:rPr>
              <a:t>“Transformative Social Emotional Learning is a process whereby young people and adults build strong, respectful, and lasting, relationships that facilitate </a:t>
            </a:r>
            <a:r>
              <a:rPr lang="en" sz="4000" b="1">
                <a:highlight>
                  <a:schemeClr val="lt1"/>
                </a:highlight>
              </a:rPr>
              <a:t>co-learning</a:t>
            </a:r>
            <a:r>
              <a:rPr lang="en" sz="4000">
                <a:highlight>
                  <a:schemeClr val="lt1"/>
                </a:highlight>
              </a:rPr>
              <a:t> to </a:t>
            </a:r>
            <a:r>
              <a:rPr lang="en" sz="4000" b="1">
                <a:highlight>
                  <a:schemeClr val="lt1"/>
                </a:highlight>
              </a:rPr>
              <a:t>critically</a:t>
            </a:r>
            <a:r>
              <a:rPr lang="en" sz="4000">
                <a:highlight>
                  <a:schemeClr val="lt1"/>
                </a:highlight>
              </a:rPr>
              <a:t> examine root causes of </a:t>
            </a:r>
            <a:r>
              <a:rPr lang="en" sz="4000" b="1">
                <a:highlight>
                  <a:schemeClr val="lt1"/>
                </a:highlight>
              </a:rPr>
              <a:t>inequity</a:t>
            </a:r>
            <a:r>
              <a:rPr lang="en" sz="4000">
                <a:highlight>
                  <a:schemeClr val="lt1"/>
                </a:highlight>
              </a:rPr>
              <a:t>, and to develop </a:t>
            </a:r>
            <a:r>
              <a:rPr lang="en" sz="4000" b="1">
                <a:highlight>
                  <a:schemeClr val="lt1"/>
                </a:highlight>
              </a:rPr>
              <a:t>collaborative solutions</a:t>
            </a:r>
            <a:r>
              <a:rPr lang="en" sz="4000">
                <a:highlight>
                  <a:schemeClr val="lt1"/>
                </a:highlight>
              </a:rPr>
              <a:t> that lead to personal, community, and societal well-being.” - CASEL</a:t>
            </a:r>
            <a:endParaRPr sz="4000"/>
          </a:p>
          <a:p>
            <a:pPr marL="0" lvl="0" indent="0" algn="l" rtl="0">
              <a:spcBef>
                <a:spcPts val="800"/>
              </a:spcBef>
              <a:spcAft>
                <a:spcPts val="0"/>
              </a:spcAft>
              <a:buNone/>
            </a:pPr>
            <a:endParaRPr/>
          </a:p>
        </p:txBody>
      </p:sp>
      <p:sp>
        <p:nvSpPr>
          <p:cNvPr id="658" name="Google Shape;658;p100"/>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b="1" dirty="0"/>
              <a:t>Cultivating an Environment for Learning</a:t>
            </a:r>
            <a:endParaRPr b="1" dirty="0"/>
          </a:p>
        </p:txBody>
      </p:sp>
      <p:pic>
        <p:nvPicPr>
          <p:cNvPr id="2" name="Recorded Sound" descr="Transformative Social Emotional Learning is a way to integrate culturally relevant and responsive approaches that can shift and expand the perspective on history, geography, civics, and economics in K-12 classrooms&#13;&#10;Identity, agency, belonging, collaborative problem-solving, curiosity…. These are all transformative social emotional constructs that are helpful when discussing and studying social science. It is important to pay attention to how the educator is setting up the environment, lesson/unit, student engagement, and providing support before, after, and throughout in ways that attend to trauma-informed and social emotional learning so that students can bring their whole selves to the learning. Attending to both the mind and heart is essential to cultivating an environment for learning.&#13;&#10;" title="Recorded Sound">
            <a:hlinkClick r:id="" action="ppaction://media"/>
            <a:extLst>
              <a:ext uri="{FF2B5EF4-FFF2-40B4-BE49-F238E27FC236}">
                <a16:creationId xmlns:a16="http://schemas.microsoft.com/office/drawing/2014/main" id="{190D85E1-5B8A-8842-A664-9857CFE7CD7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2950" y="4042175"/>
            <a:ext cx="812800" cy="812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21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pic>
        <p:nvPicPr>
          <p:cNvPr id="667" name="Google Shape;667;p101" descr="6 images of book titles&#10;1491 by Charles Mann&#10;The Sum of US by Heater McGhee&#10;These Truths by Jill Lepore&#10;The Second Founding by Eric Foner&#10;The Sword and The Shield by Peniel Joseph &#10;Born in Blackness by Howard French " title="Book Covers supporting 2021 Standards"/>
          <p:cNvPicPr preferRelativeResize="0"/>
          <p:nvPr/>
        </p:nvPicPr>
        <p:blipFill>
          <a:blip r:embed="rId5">
            <a:alphaModFix/>
          </a:blip>
          <a:stretch>
            <a:fillRect/>
          </a:stretch>
        </p:blipFill>
        <p:spPr>
          <a:xfrm>
            <a:off x="5702198" y="1238250"/>
            <a:ext cx="3208450" cy="3267075"/>
          </a:xfrm>
          <a:prstGeom prst="rect">
            <a:avLst/>
          </a:prstGeom>
          <a:noFill/>
          <a:ln>
            <a:noFill/>
          </a:ln>
        </p:spPr>
      </p:pic>
      <p:sp>
        <p:nvSpPr>
          <p:cNvPr id="666" name="Google Shape;666;p101"/>
          <p:cNvSpPr txBox="1">
            <a:spLocks noGrp="1"/>
          </p:cNvSpPr>
          <p:nvPr>
            <p:ph type="body" idx="1"/>
          </p:nvPr>
        </p:nvSpPr>
        <p:spPr>
          <a:xfrm>
            <a:off x="537875" y="1369225"/>
            <a:ext cx="5149500" cy="3079500"/>
          </a:xfrm>
          <a:prstGeom prst="rect">
            <a:avLst/>
          </a:prstGeom>
        </p:spPr>
        <p:txBody>
          <a:bodyPr spcFirstLastPara="1" wrap="square" lIns="68575" tIns="34275" rIns="68575" bIns="34275" anchor="t" anchorCtr="0">
            <a:noAutofit/>
          </a:bodyPr>
          <a:lstStyle/>
          <a:p>
            <a:pPr marL="457200" lvl="0" indent="-342900" algn="l" rtl="0">
              <a:lnSpc>
                <a:spcPct val="150000"/>
              </a:lnSpc>
              <a:spcBef>
                <a:spcPts val="0"/>
              </a:spcBef>
              <a:spcAft>
                <a:spcPts val="0"/>
              </a:spcAft>
              <a:buSzPts val="1800"/>
              <a:buChar char="•"/>
            </a:pPr>
            <a:r>
              <a:rPr lang="en" sz="2200" b="1" u="sng">
                <a:solidFill>
                  <a:schemeClr val="hlink"/>
                </a:solidFill>
                <a:hlinkClick r:id="rId6"/>
              </a:rPr>
              <a:t>Supplementary Non-Textbooks</a:t>
            </a:r>
            <a:endParaRPr sz="2200" b="1"/>
          </a:p>
          <a:p>
            <a:pPr marL="457200" lvl="0" indent="-342900" algn="l" rtl="0">
              <a:lnSpc>
                <a:spcPct val="150000"/>
              </a:lnSpc>
              <a:spcBef>
                <a:spcPts val="0"/>
              </a:spcBef>
              <a:spcAft>
                <a:spcPts val="0"/>
              </a:spcAft>
              <a:buSzPts val="1800"/>
              <a:buChar char="•"/>
            </a:pPr>
            <a:r>
              <a:rPr lang="en" sz="2200" b="1" u="sng">
                <a:solidFill>
                  <a:schemeClr val="hlink"/>
                </a:solidFill>
                <a:hlinkClick r:id="rId7"/>
              </a:rPr>
              <a:t>Ethnic Studies Essential Questions</a:t>
            </a:r>
            <a:endParaRPr sz="2200" b="1"/>
          </a:p>
          <a:p>
            <a:pPr marL="457200" lvl="0" indent="-342900" algn="l" rtl="0">
              <a:lnSpc>
                <a:spcPct val="150000"/>
              </a:lnSpc>
              <a:spcBef>
                <a:spcPts val="0"/>
              </a:spcBef>
              <a:spcAft>
                <a:spcPts val="0"/>
              </a:spcAft>
              <a:buSzPts val="1800"/>
              <a:buChar char="•"/>
            </a:pPr>
            <a:r>
              <a:rPr lang="en" sz="2200" b="1" u="sng">
                <a:solidFill>
                  <a:schemeClr val="hlink"/>
                </a:solidFill>
                <a:hlinkClick r:id="rId8"/>
              </a:rPr>
              <a:t>Ted Talk- Confronting Hard History</a:t>
            </a:r>
            <a:endParaRPr sz="2200" b="1"/>
          </a:p>
          <a:p>
            <a:pPr marL="457200" lvl="0" indent="-342900" algn="l" rtl="0">
              <a:lnSpc>
                <a:spcPct val="150000"/>
              </a:lnSpc>
              <a:spcBef>
                <a:spcPts val="0"/>
              </a:spcBef>
              <a:spcAft>
                <a:spcPts val="0"/>
              </a:spcAft>
              <a:buSzPts val="1800"/>
              <a:buChar char="•"/>
            </a:pPr>
            <a:r>
              <a:rPr lang="en" sz="2200" b="1" u="sng">
                <a:solidFill>
                  <a:schemeClr val="hlink"/>
                </a:solidFill>
                <a:hlinkClick r:id="rId9"/>
              </a:rPr>
              <a:t>Professional Library for Ethnic Studies</a:t>
            </a:r>
            <a:endParaRPr sz="2200" b="1"/>
          </a:p>
          <a:p>
            <a:pPr marL="457200" lvl="0" indent="-342900" algn="l" rtl="0">
              <a:lnSpc>
                <a:spcPct val="150000"/>
              </a:lnSpc>
              <a:spcBef>
                <a:spcPts val="0"/>
              </a:spcBef>
              <a:spcAft>
                <a:spcPts val="0"/>
              </a:spcAft>
              <a:buSzPts val="1800"/>
              <a:buChar char="•"/>
            </a:pPr>
            <a:r>
              <a:rPr lang="en" sz="2200" b="1" u="sng">
                <a:solidFill>
                  <a:schemeClr val="hlink"/>
                </a:solidFill>
                <a:hlinkClick r:id="rId10"/>
              </a:rPr>
              <a:t>Ethnic Studies FAQ</a:t>
            </a:r>
            <a:endParaRPr sz="2200" b="1"/>
          </a:p>
          <a:p>
            <a:pPr marL="457200" lvl="0" indent="-368300" algn="l" rtl="0">
              <a:lnSpc>
                <a:spcPct val="150000"/>
              </a:lnSpc>
              <a:spcBef>
                <a:spcPts val="0"/>
              </a:spcBef>
              <a:spcAft>
                <a:spcPts val="0"/>
              </a:spcAft>
              <a:buSzPts val="2200"/>
              <a:buChar char="•"/>
            </a:pPr>
            <a:r>
              <a:rPr lang="en" sz="2200" b="1" u="sng">
                <a:solidFill>
                  <a:schemeClr val="hlink"/>
                </a:solidFill>
                <a:hlinkClick r:id="rId11"/>
              </a:rPr>
              <a:t>Amit.Kobrowski@ode.oregon.gov</a:t>
            </a:r>
            <a:endParaRPr sz="2200" b="1"/>
          </a:p>
          <a:p>
            <a:pPr marL="457200" lvl="0" indent="0" algn="l" rtl="0">
              <a:lnSpc>
                <a:spcPct val="150000"/>
              </a:lnSpc>
              <a:spcBef>
                <a:spcPts val="0"/>
              </a:spcBef>
              <a:spcAft>
                <a:spcPts val="0"/>
              </a:spcAft>
              <a:buNone/>
            </a:pPr>
            <a:endParaRPr sz="2200" b="1"/>
          </a:p>
        </p:txBody>
      </p:sp>
      <p:sp>
        <p:nvSpPr>
          <p:cNvPr id="665" name="Google Shape;665;p101"/>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b="1"/>
              <a:t>Additional Resources</a:t>
            </a:r>
            <a:endParaRPr b="1"/>
          </a:p>
        </p:txBody>
      </p:sp>
      <p:pic>
        <p:nvPicPr>
          <p:cNvPr id="2" name="Recorded Sound" descr="Recorded Sound" title="Recorded Sound">
            <a:hlinkClick r:id="" action="ppaction://media"/>
            <a:extLst>
              <a:ext uri="{FF2B5EF4-FFF2-40B4-BE49-F238E27FC236}">
                <a16:creationId xmlns:a16="http://schemas.microsoft.com/office/drawing/2014/main" id="{013C1DA3-6C92-3744-8252-DB184C6DD72C}"/>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4889398" y="4224475"/>
            <a:ext cx="812800" cy="812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2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5" name="Google Shape;565;p90"/>
          <p:cNvSpPr txBox="1">
            <a:spLocks noGrp="1"/>
          </p:cNvSpPr>
          <p:nvPr>
            <p:ph type="body" idx="2"/>
          </p:nvPr>
        </p:nvSpPr>
        <p:spPr>
          <a:xfrm>
            <a:off x="551600" y="1216825"/>
            <a:ext cx="4976400" cy="3079500"/>
          </a:xfrm>
          <a:prstGeom prst="rect">
            <a:avLst/>
          </a:prstGeom>
        </p:spPr>
        <p:txBody>
          <a:bodyPr spcFirstLastPara="1" wrap="square" lIns="68575" tIns="34275" rIns="68575" bIns="34275" anchor="t" anchorCtr="0">
            <a:noAutofit/>
          </a:bodyPr>
          <a:lstStyle/>
          <a:p>
            <a:pPr marL="457200" lvl="0" indent="-381000" algn="l" rtl="0">
              <a:spcBef>
                <a:spcPts val="800"/>
              </a:spcBef>
              <a:spcAft>
                <a:spcPts val="0"/>
              </a:spcAft>
              <a:buSzPts val="2400"/>
              <a:buChar char="❏"/>
            </a:pPr>
            <a:r>
              <a:rPr lang="en" sz="2400" b="1" dirty="0"/>
              <a:t>Overview of Ethnic Studies, Tribal History Shared History, Holocaust and Genocide Studies, Civics</a:t>
            </a:r>
            <a:endParaRPr sz="2400" b="1" dirty="0"/>
          </a:p>
          <a:p>
            <a:pPr marL="457200" lvl="0" indent="-381000" algn="l" rtl="0">
              <a:spcBef>
                <a:spcPts val="1000"/>
              </a:spcBef>
              <a:spcAft>
                <a:spcPts val="0"/>
              </a:spcAft>
              <a:buSzPts val="2400"/>
              <a:buChar char="❏"/>
            </a:pPr>
            <a:r>
              <a:rPr lang="en" sz="2400" b="1" dirty="0"/>
              <a:t>Culturally Relevant and Responsive Teaching </a:t>
            </a:r>
            <a:endParaRPr sz="2400" b="1" dirty="0"/>
          </a:p>
          <a:p>
            <a:pPr marL="457200" lvl="0" indent="-381000" algn="l" rtl="0">
              <a:spcBef>
                <a:spcPts val="1000"/>
              </a:spcBef>
              <a:spcAft>
                <a:spcPts val="1000"/>
              </a:spcAft>
              <a:buSzPts val="2400"/>
              <a:buChar char="❏"/>
            </a:pPr>
            <a:r>
              <a:rPr lang="en" sz="2400" b="1" dirty="0"/>
              <a:t>Resources for Teachers </a:t>
            </a:r>
            <a:endParaRPr sz="2400" b="1" dirty="0"/>
          </a:p>
        </p:txBody>
      </p:sp>
      <p:sp>
        <p:nvSpPr>
          <p:cNvPr id="564" name="Google Shape;564;p90"/>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3200" b="1"/>
              <a:t>Objectives</a:t>
            </a:r>
            <a:endParaRPr sz="3200" b="1"/>
          </a:p>
        </p:txBody>
      </p:sp>
      <p:pic>
        <p:nvPicPr>
          <p:cNvPr id="566" name="Google Shape;566;p90" descr="Walking on a mountain path" title="Landscape photo"/>
          <p:cNvPicPr preferRelativeResize="0"/>
          <p:nvPr/>
        </p:nvPicPr>
        <p:blipFill>
          <a:blip r:embed="rId5">
            <a:alphaModFix/>
          </a:blip>
          <a:stretch>
            <a:fillRect/>
          </a:stretch>
        </p:blipFill>
        <p:spPr>
          <a:xfrm>
            <a:off x="5276980" y="2728575"/>
            <a:ext cx="3530499" cy="2033925"/>
          </a:xfrm>
          <a:prstGeom prst="rect">
            <a:avLst/>
          </a:prstGeom>
          <a:noFill/>
          <a:ln>
            <a:noFill/>
          </a:ln>
        </p:spPr>
      </p:pic>
      <p:pic>
        <p:nvPicPr>
          <p:cNvPr id="2" name="Recorded Sound" descr="This presentation will provide a brief introduction to the requirements for Ethnic Studies, Tribal History-Shared History, Holocaust and Genocide studies, and Civics.&#13;&#10;The presentation also includes a basic introduction to culturally relevant and responsive teaching and includes links to resources throughout the slide deck.&#13;&#10;" title="Recorded Sound ">
            <a:hlinkClick r:id="" action="ppaction://media"/>
            <a:extLst>
              <a:ext uri="{FF2B5EF4-FFF2-40B4-BE49-F238E27FC236}">
                <a16:creationId xmlns:a16="http://schemas.microsoft.com/office/drawing/2014/main" id="{1834D9A9-63F0-CD4B-844E-D4FCF21C04A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13690" y="3889925"/>
            <a:ext cx="647785" cy="64778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7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pic>
        <p:nvPicPr>
          <p:cNvPr id="578" name="Google Shape;578;p91" descr="Oregon Department of Education Logo&#10;" title="Oregon Department of Education Logo"/>
          <p:cNvPicPr preferRelativeResize="0"/>
          <p:nvPr/>
        </p:nvPicPr>
        <p:blipFill>
          <a:blip r:embed="rId5">
            <a:alphaModFix/>
          </a:blip>
          <a:stretch>
            <a:fillRect/>
          </a:stretch>
        </p:blipFill>
        <p:spPr>
          <a:xfrm>
            <a:off x="457200" y="4167950"/>
            <a:ext cx="1855200" cy="708796"/>
          </a:xfrm>
          <a:prstGeom prst="rect">
            <a:avLst/>
          </a:prstGeom>
          <a:noFill/>
          <a:ln>
            <a:noFill/>
          </a:ln>
        </p:spPr>
      </p:pic>
      <p:sp>
        <p:nvSpPr>
          <p:cNvPr id="576" name="Google Shape;576;p91"/>
          <p:cNvSpPr txBox="1"/>
          <p:nvPr/>
        </p:nvSpPr>
        <p:spPr>
          <a:xfrm>
            <a:off x="7213650" y="639500"/>
            <a:ext cx="1805400" cy="4155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latin typeface="Calibri"/>
                <a:ea typeface="Calibri"/>
                <a:cs typeface="Calibri"/>
                <a:sym typeface="Calibri"/>
              </a:rPr>
              <a:t>Ethnic Studies</a:t>
            </a:r>
            <a:endParaRPr sz="1600" b="1">
              <a:latin typeface="Calibri"/>
              <a:ea typeface="Calibri"/>
              <a:cs typeface="Calibri"/>
              <a:sym typeface="Calibri"/>
            </a:endParaRPr>
          </a:p>
          <a:p>
            <a:pPr marL="0" lvl="0" indent="0" algn="l" rtl="0">
              <a:spcBef>
                <a:spcPts val="0"/>
              </a:spcBef>
              <a:spcAft>
                <a:spcPts val="0"/>
              </a:spcAft>
              <a:buNone/>
            </a:pPr>
            <a:endParaRPr sz="600" b="1">
              <a:latin typeface="Calibri"/>
              <a:ea typeface="Calibri"/>
              <a:cs typeface="Calibri"/>
              <a:sym typeface="Calibri"/>
            </a:endParaRPr>
          </a:p>
          <a:p>
            <a:pPr marL="0" lvl="0" indent="0" algn="l" rtl="0">
              <a:spcBef>
                <a:spcPts val="0"/>
              </a:spcBef>
              <a:spcAft>
                <a:spcPts val="0"/>
              </a:spcAft>
              <a:buNone/>
            </a:pPr>
            <a:endParaRPr sz="500" b="1">
              <a:latin typeface="Calibri"/>
              <a:ea typeface="Calibri"/>
              <a:cs typeface="Calibri"/>
              <a:sym typeface="Calibri"/>
            </a:endParaRPr>
          </a:p>
          <a:p>
            <a:pPr marL="0" lvl="0" indent="0" algn="l" rtl="0">
              <a:spcBef>
                <a:spcPts val="0"/>
              </a:spcBef>
              <a:spcAft>
                <a:spcPts val="0"/>
              </a:spcAft>
              <a:buNone/>
            </a:pPr>
            <a:r>
              <a:rPr lang="en" sz="1600" b="1">
                <a:solidFill>
                  <a:schemeClr val="accent1"/>
                </a:solidFill>
                <a:latin typeface="Calibri"/>
                <a:ea typeface="Calibri"/>
                <a:cs typeface="Calibri"/>
                <a:sym typeface="Calibri"/>
              </a:rPr>
              <a:t>Standards</a:t>
            </a:r>
            <a:endParaRPr sz="1600" b="1">
              <a:solidFill>
                <a:schemeClr val="accent1"/>
              </a:solidFill>
              <a:latin typeface="Calibri"/>
              <a:ea typeface="Calibri"/>
              <a:cs typeface="Calibri"/>
              <a:sym typeface="Calibri"/>
            </a:endParaRPr>
          </a:p>
          <a:p>
            <a:pPr marL="0" lvl="0" indent="0" algn="l" rtl="0">
              <a:spcBef>
                <a:spcPts val="0"/>
              </a:spcBef>
              <a:spcAft>
                <a:spcPts val="0"/>
              </a:spcAft>
              <a:buNone/>
            </a:pPr>
            <a:r>
              <a:rPr lang="en">
                <a:latin typeface="Calibri"/>
                <a:ea typeface="Calibri"/>
                <a:cs typeface="Calibri"/>
                <a:sym typeface="Calibri"/>
              </a:rPr>
              <a:t>Ethnic studies integrated with social science standards. The 2021 social science standards are available for implementation now and are required in 2026-2027.</a:t>
            </a:r>
            <a:endParaRPr sz="1200">
              <a:latin typeface="Calibri"/>
              <a:ea typeface="Calibri"/>
              <a:cs typeface="Calibri"/>
              <a:sym typeface="Calibri"/>
            </a:endParaRPr>
          </a:p>
          <a:p>
            <a:pPr marL="0" lvl="0" indent="0" algn="l" rtl="0">
              <a:spcBef>
                <a:spcPts val="0"/>
              </a:spcBef>
              <a:spcAft>
                <a:spcPts val="0"/>
              </a:spcAft>
              <a:buNone/>
            </a:pPr>
            <a:endParaRPr sz="1000">
              <a:latin typeface="Calibri"/>
              <a:ea typeface="Calibri"/>
              <a:cs typeface="Calibri"/>
              <a:sym typeface="Calibri"/>
            </a:endParaRPr>
          </a:p>
          <a:p>
            <a:pPr marL="0" lvl="0" indent="0" algn="l" rtl="0">
              <a:spcBef>
                <a:spcPts val="0"/>
              </a:spcBef>
              <a:spcAft>
                <a:spcPts val="0"/>
              </a:spcAft>
              <a:buNone/>
            </a:pPr>
            <a:endParaRPr sz="900" b="1">
              <a:latin typeface="Calibri"/>
              <a:ea typeface="Calibri"/>
              <a:cs typeface="Calibri"/>
              <a:sym typeface="Calibri"/>
            </a:endParaRPr>
          </a:p>
          <a:p>
            <a:pPr marL="0" lvl="0" indent="0" algn="l" rtl="0">
              <a:spcBef>
                <a:spcPts val="0"/>
              </a:spcBef>
              <a:spcAft>
                <a:spcPts val="0"/>
              </a:spcAft>
              <a:buNone/>
            </a:pPr>
            <a:r>
              <a:rPr lang="en" sz="1600" b="1">
                <a:latin typeface="Calibri"/>
                <a:ea typeface="Calibri"/>
                <a:cs typeface="Calibri"/>
                <a:sym typeface="Calibri"/>
              </a:rPr>
              <a:t>Grades:</a:t>
            </a:r>
            <a:endParaRPr sz="1600" b="1">
              <a:latin typeface="Calibri"/>
              <a:ea typeface="Calibri"/>
              <a:cs typeface="Calibri"/>
              <a:sym typeface="Calibri"/>
            </a:endParaRPr>
          </a:p>
          <a:p>
            <a:pPr marL="0" lvl="0" indent="0" algn="l" rtl="0">
              <a:spcBef>
                <a:spcPts val="0"/>
              </a:spcBef>
              <a:spcAft>
                <a:spcPts val="0"/>
              </a:spcAft>
              <a:buNone/>
            </a:pPr>
            <a:r>
              <a:rPr lang="en" b="1">
                <a:solidFill>
                  <a:schemeClr val="accent1"/>
                </a:solidFill>
                <a:latin typeface="Calibri"/>
                <a:ea typeface="Calibri"/>
                <a:cs typeface="Calibri"/>
                <a:sym typeface="Calibri"/>
              </a:rPr>
              <a:t>K-12</a:t>
            </a:r>
            <a:endParaRPr b="1">
              <a:solidFill>
                <a:schemeClr val="accent1"/>
              </a:solidFill>
              <a:latin typeface="Calibri"/>
              <a:ea typeface="Calibri"/>
              <a:cs typeface="Calibri"/>
              <a:sym typeface="Calibri"/>
            </a:endParaRPr>
          </a:p>
          <a:p>
            <a:pPr marL="0" lvl="0" indent="0" algn="l" rtl="0">
              <a:spcBef>
                <a:spcPts val="0"/>
              </a:spcBef>
              <a:spcAft>
                <a:spcPts val="0"/>
              </a:spcAft>
              <a:buNone/>
            </a:pPr>
            <a:endParaRPr sz="400">
              <a:latin typeface="Calibri"/>
              <a:ea typeface="Calibri"/>
              <a:cs typeface="Calibri"/>
              <a:sym typeface="Calibri"/>
            </a:endParaRPr>
          </a:p>
          <a:p>
            <a:pPr marL="0" lvl="0" indent="0" algn="l" rtl="0">
              <a:spcBef>
                <a:spcPts val="0"/>
              </a:spcBef>
              <a:spcAft>
                <a:spcPts val="0"/>
              </a:spcAft>
              <a:buNone/>
            </a:pPr>
            <a:r>
              <a:rPr lang="en" b="1">
                <a:latin typeface="Calibri"/>
                <a:ea typeface="Calibri"/>
                <a:cs typeface="Calibri"/>
                <a:sym typeface="Calibri"/>
              </a:rPr>
              <a:t>Subject Area:</a:t>
            </a:r>
            <a:endParaRPr b="1">
              <a:latin typeface="Calibri"/>
              <a:ea typeface="Calibri"/>
              <a:cs typeface="Calibri"/>
              <a:sym typeface="Calibri"/>
            </a:endParaRPr>
          </a:p>
          <a:p>
            <a:pPr marL="0" lvl="0" indent="0" algn="l" rtl="0">
              <a:spcBef>
                <a:spcPts val="0"/>
              </a:spcBef>
              <a:spcAft>
                <a:spcPts val="0"/>
              </a:spcAft>
              <a:buNone/>
            </a:pPr>
            <a:r>
              <a:rPr lang="en" sz="1000">
                <a:latin typeface="Calibri"/>
                <a:ea typeface="Calibri"/>
                <a:cs typeface="Calibri"/>
                <a:sym typeface="Calibri"/>
              </a:rPr>
              <a:t>Social Science</a:t>
            </a:r>
            <a:endParaRPr sz="1000">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p:txBody>
      </p:sp>
      <p:cxnSp>
        <p:nvCxnSpPr>
          <p:cNvPr id="577" name="Google Shape;577;p91" descr="Border line" title="Border line"/>
          <p:cNvCxnSpPr/>
          <p:nvPr/>
        </p:nvCxnSpPr>
        <p:spPr>
          <a:xfrm>
            <a:off x="7087650" y="1316025"/>
            <a:ext cx="0" cy="3235200"/>
          </a:xfrm>
          <a:prstGeom prst="straightConnector1">
            <a:avLst/>
          </a:prstGeom>
          <a:noFill/>
          <a:ln w="19050" cap="flat" cmpd="sng">
            <a:solidFill>
              <a:schemeClr val="accent1"/>
            </a:solidFill>
            <a:prstDash val="solid"/>
            <a:round/>
            <a:headEnd type="none" w="med" len="med"/>
            <a:tailEnd type="none" w="med" len="med"/>
          </a:ln>
        </p:spPr>
      </p:cxnSp>
      <p:sp>
        <p:nvSpPr>
          <p:cNvPr id="574" name="Google Shape;574;p91"/>
          <p:cNvSpPr txBox="1"/>
          <p:nvPr/>
        </p:nvSpPr>
        <p:spPr>
          <a:xfrm>
            <a:off x="5182650" y="465800"/>
            <a:ext cx="1855200" cy="4309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latin typeface="Calibri"/>
                <a:ea typeface="Calibri"/>
                <a:cs typeface="Calibri"/>
                <a:sym typeface="Calibri"/>
              </a:rPr>
              <a:t>Holocaust and Other Genocides</a:t>
            </a:r>
            <a:endParaRPr sz="1600" b="1">
              <a:latin typeface="Calibri"/>
              <a:ea typeface="Calibri"/>
              <a:cs typeface="Calibri"/>
              <a:sym typeface="Calibri"/>
            </a:endParaRPr>
          </a:p>
          <a:p>
            <a:pPr marL="0" lvl="0" indent="0" algn="l" rtl="0">
              <a:spcBef>
                <a:spcPts val="0"/>
              </a:spcBef>
              <a:spcAft>
                <a:spcPts val="0"/>
              </a:spcAft>
              <a:buNone/>
            </a:pPr>
            <a:endParaRPr sz="600" b="1">
              <a:latin typeface="Calibri"/>
              <a:ea typeface="Calibri"/>
              <a:cs typeface="Calibri"/>
              <a:sym typeface="Calibri"/>
            </a:endParaRPr>
          </a:p>
          <a:p>
            <a:pPr marL="0" lvl="0" indent="0" algn="l" rtl="0">
              <a:spcBef>
                <a:spcPts val="0"/>
              </a:spcBef>
              <a:spcAft>
                <a:spcPts val="0"/>
              </a:spcAft>
              <a:buNone/>
            </a:pPr>
            <a:r>
              <a:rPr lang="en" sz="1600" b="1">
                <a:solidFill>
                  <a:schemeClr val="accent1"/>
                </a:solidFill>
                <a:latin typeface="Calibri"/>
                <a:ea typeface="Calibri"/>
                <a:cs typeface="Calibri"/>
                <a:sym typeface="Calibri"/>
              </a:rPr>
              <a:t>Learning Concepts</a:t>
            </a:r>
            <a:endParaRPr sz="1600" b="1">
              <a:solidFill>
                <a:schemeClr val="accent1"/>
              </a:solidFill>
              <a:latin typeface="Calibri"/>
              <a:ea typeface="Calibri"/>
              <a:cs typeface="Calibri"/>
              <a:sym typeface="Calibri"/>
            </a:endParaRPr>
          </a:p>
          <a:p>
            <a:pPr marL="0" lvl="0" indent="0" algn="l" rtl="0">
              <a:spcBef>
                <a:spcPts val="0"/>
              </a:spcBef>
              <a:spcAft>
                <a:spcPts val="0"/>
              </a:spcAft>
              <a:buNone/>
            </a:pPr>
            <a:r>
              <a:rPr lang="en">
                <a:latin typeface="Calibri"/>
                <a:ea typeface="Calibri"/>
                <a:cs typeface="Calibri"/>
                <a:sym typeface="Calibri"/>
              </a:rPr>
              <a:t>The law identifies learning concepts related to Holocaust and other genocides education. Resources and training are available through local and national organizations as well as ODE.</a:t>
            </a:r>
            <a:endParaRPr>
              <a:latin typeface="Calibri"/>
              <a:ea typeface="Calibri"/>
              <a:cs typeface="Calibri"/>
              <a:sym typeface="Calibri"/>
            </a:endParaRPr>
          </a:p>
          <a:p>
            <a:pPr marL="0" lvl="0" indent="0" algn="l" rtl="0">
              <a:spcBef>
                <a:spcPts val="0"/>
              </a:spcBef>
              <a:spcAft>
                <a:spcPts val="0"/>
              </a:spcAft>
              <a:buNone/>
            </a:pPr>
            <a:endParaRPr sz="400" b="1">
              <a:latin typeface="Calibri"/>
              <a:ea typeface="Calibri"/>
              <a:cs typeface="Calibri"/>
              <a:sym typeface="Calibri"/>
            </a:endParaRPr>
          </a:p>
          <a:p>
            <a:pPr marL="0" lvl="0" indent="0" algn="l" rtl="0">
              <a:spcBef>
                <a:spcPts val="0"/>
              </a:spcBef>
              <a:spcAft>
                <a:spcPts val="0"/>
              </a:spcAft>
              <a:buNone/>
            </a:pPr>
            <a:r>
              <a:rPr lang="en" sz="1600" b="1">
                <a:latin typeface="Calibri"/>
                <a:ea typeface="Calibri"/>
                <a:cs typeface="Calibri"/>
                <a:sym typeface="Calibri"/>
              </a:rPr>
              <a:t>Grades:</a:t>
            </a:r>
            <a:endParaRPr sz="1600" b="1">
              <a:latin typeface="Calibri"/>
              <a:ea typeface="Calibri"/>
              <a:cs typeface="Calibri"/>
              <a:sym typeface="Calibri"/>
            </a:endParaRPr>
          </a:p>
          <a:p>
            <a:pPr marL="0" lvl="0" indent="0" algn="l" rtl="0">
              <a:spcBef>
                <a:spcPts val="0"/>
              </a:spcBef>
              <a:spcAft>
                <a:spcPts val="0"/>
              </a:spcAft>
              <a:buNone/>
            </a:pPr>
            <a:r>
              <a:rPr lang="en" b="1">
                <a:solidFill>
                  <a:schemeClr val="accent1"/>
                </a:solidFill>
                <a:latin typeface="Calibri"/>
                <a:ea typeface="Calibri"/>
                <a:cs typeface="Calibri"/>
                <a:sym typeface="Calibri"/>
              </a:rPr>
              <a:t>K-12</a:t>
            </a:r>
            <a:endParaRPr sz="400">
              <a:latin typeface="Calibri"/>
              <a:ea typeface="Calibri"/>
              <a:cs typeface="Calibri"/>
              <a:sym typeface="Calibri"/>
            </a:endParaRPr>
          </a:p>
          <a:p>
            <a:pPr marL="0" lvl="0" indent="0" algn="l" rtl="0">
              <a:spcBef>
                <a:spcPts val="0"/>
              </a:spcBef>
              <a:spcAft>
                <a:spcPts val="0"/>
              </a:spcAft>
              <a:buNone/>
            </a:pPr>
            <a:endParaRPr sz="400" b="1">
              <a:latin typeface="Calibri"/>
              <a:ea typeface="Calibri"/>
              <a:cs typeface="Calibri"/>
              <a:sym typeface="Calibri"/>
            </a:endParaRPr>
          </a:p>
          <a:p>
            <a:pPr marL="0" lvl="0" indent="0" algn="l" rtl="0">
              <a:spcBef>
                <a:spcPts val="0"/>
              </a:spcBef>
              <a:spcAft>
                <a:spcPts val="0"/>
              </a:spcAft>
              <a:buNone/>
            </a:pPr>
            <a:r>
              <a:rPr lang="en" b="1">
                <a:latin typeface="Calibri"/>
                <a:ea typeface="Calibri"/>
                <a:cs typeface="Calibri"/>
                <a:sym typeface="Calibri"/>
              </a:rPr>
              <a:t>Subject Area:</a:t>
            </a:r>
            <a:endParaRPr b="1">
              <a:latin typeface="Calibri"/>
              <a:ea typeface="Calibri"/>
              <a:cs typeface="Calibri"/>
              <a:sym typeface="Calibri"/>
            </a:endParaRPr>
          </a:p>
          <a:p>
            <a:pPr marL="0" lvl="0" indent="0" algn="l" rtl="0">
              <a:spcBef>
                <a:spcPts val="0"/>
              </a:spcBef>
              <a:spcAft>
                <a:spcPts val="0"/>
              </a:spcAft>
              <a:buNone/>
            </a:pPr>
            <a:r>
              <a:rPr lang="en" sz="1000">
                <a:latin typeface="Calibri"/>
                <a:ea typeface="Calibri"/>
                <a:cs typeface="Calibri"/>
                <a:sym typeface="Calibri"/>
              </a:rPr>
              <a:t>Social Science</a:t>
            </a:r>
            <a:endParaRPr sz="1000">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p:txBody>
      </p:sp>
      <p:cxnSp>
        <p:nvCxnSpPr>
          <p:cNvPr id="575" name="Google Shape;575;p91" descr="Border Line" title="Border Line"/>
          <p:cNvCxnSpPr/>
          <p:nvPr/>
        </p:nvCxnSpPr>
        <p:spPr>
          <a:xfrm>
            <a:off x="5132850" y="1316025"/>
            <a:ext cx="0" cy="3235200"/>
          </a:xfrm>
          <a:prstGeom prst="straightConnector1">
            <a:avLst/>
          </a:prstGeom>
          <a:noFill/>
          <a:ln w="19050" cap="flat" cmpd="sng">
            <a:solidFill>
              <a:schemeClr val="accent1"/>
            </a:solidFill>
            <a:prstDash val="solid"/>
            <a:round/>
            <a:headEnd type="none" w="med" len="med"/>
            <a:tailEnd type="none" w="med" len="med"/>
          </a:ln>
        </p:spPr>
      </p:cxnSp>
      <p:sp>
        <p:nvSpPr>
          <p:cNvPr id="573" name="Google Shape;573;p91"/>
          <p:cNvSpPr txBox="1"/>
          <p:nvPr/>
        </p:nvSpPr>
        <p:spPr>
          <a:xfrm>
            <a:off x="3255575" y="487100"/>
            <a:ext cx="1926900" cy="4448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latin typeface="Calibri"/>
                <a:ea typeface="Calibri"/>
                <a:cs typeface="Calibri"/>
                <a:sym typeface="Calibri"/>
              </a:rPr>
              <a:t>Tribal History/ Shared History</a:t>
            </a:r>
            <a:endParaRPr sz="1600" b="1">
              <a:latin typeface="Calibri"/>
              <a:ea typeface="Calibri"/>
              <a:cs typeface="Calibri"/>
              <a:sym typeface="Calibri"/>
            </a:endParaRPr>
          </a:p>
          <a:p>
            <a:pPr marL="0" lvl="0" indent="0" algn="l" rtl="0">
              <a:spcBef>
                <a:spcPts val="0"/>
              </a:spcBef>
              <a:spcAft>
                <a:spcPts val="0"/>
              </a:spcAft>
              <a:buNone/>
            </a:pPr>
            <a:endParaRPr sz="500" b="1">
              <a:latin typeface="Calibri"/>
              <a:ea typeface="Calibri"/>
              <a:cs typeface="Calibri"/>
              <a:sym typeface="Calibri"/>
            </a:endParaRPr>
          </a:p>
          <a:p>
            <a:pPr marL="0" lvl="0" indent="0" algn="l" rtl="0">
              <a:spcBef>
                <a:spcPts val="0"/>
              </a:spcBef>
              <a:spcAft>
                <a:spcPts val="0"/>
              </a:spcAft>
              <a:buNone/>
            </a:pPr>
            <a:r>
              <a:rPr lang="en" sz="1600" b="1">
                <a:solidFill>
                  <a:schemeClr val="accent1"/>
                </a:solidFill>
                <a:latin typeface="Calibri"/>
                <a:ea typeface="Calibri"/>
                <a:cs typeface="Calibri"/>
                <a:sym typeface="Calibri"/>
              </a:rPr>
              <a:t>Curriculum</a:t>
            </a:r>
            <a:endParaRPr sz="1600" b="1">
              <a:solidFill>
                <a:schemeClr val="accent1"/>
              </a:solidFill>
              <a:latin typeface="Calibri"/>
              <a:ea typeface="Calibri"/>
              <a:cs typeface="Calibri"/>
              <a:sym typeface="Calibri"/>
            </a:endParaRPr>
          </a:p>
          <a:p>
            <a:pPr marL="0" lvl="0" indent="0" algn="l" rtl="0">
              <a:spcBef>
                <a:spcPts val="0"/>
              </a:spcBef>
              <a:spcAft>
                <a:spcPts val="0"/>
              </a:spcAft>
              <a:buNone/>
            </a:pPr>
            <a:r>
              <a:rPr lang="en">
                <a:latin typeface="Calibri"/>
                <a:ea typeface="Calibri"/>
                <a:cs typeface="Calibri"/>
                <a:sym typeface="Calibri"/>
              </a:rPr>
              <a:t>The law requires instruction to the Tribal approved Essential Understandings across five content area. Lesson are available in grade 4, 8, 10 from ODE. Additional resources available from local tribes.</a:t>
            </a:r>
            <a:endParaRPr>
              <a:latin typeface="Calibri"/>
              <a:ea typeface="Calibri"/>
              <a:cs typeface="Calibri"/>
              <a:sym typeface="Calibri"/>
            </a:endParaRPr>
          </a:p>
          <a:p>
            <a:pPr marL="0" lvl="0" indent="0" algn="l" rtl="0">
              <a:spcBef>
                <a:spcPts val="0"/>
              </a:spcBef>
              <a:spcAft>
                <a:spcPts val="0"/>
              </a:spcAft>
              <a:buNone/>
            </a:pPr>
            <a:endParaRPr sz="400">
              <a:latin typeface="Calibri"/>
              <a:ea typeface="Calibri"/>
              <a:cs typeface="Calibri"/>
              <a:sym typeface="Calibri"/>
            </a:endParaRPr>
          </a:p>
          <a:p>
            <a:pPr marL="0" lvl="0" indent="0" algn="l" rtl="0">
              <a:spcBef>
                <a:spcPts val="0"/>
              </a:spcBef>
              <a:spcAft>
                <a:spcPts val="0"/>
              </a:spcAft>
              <a:buNone/>
            </a:pPr>
            <a:r>
              <a:rPr lang="en" sz="1600" b="1">
                <a:latin typeface="Calibri"/>
                <a:ea typeface="Calibri"/>
                <a:cs typeface="Calibri"/>
                <a:sym typeface="Calibri"/>
              </a:rPr>
              <a:t>Grades:</a:t>
            </a:r>
            <a:endParaRPr sz="1600" b="1">
              <a:latin typeface="Calibri"/>
              <a:ea typeface="Calibri"/>
              <a:cs typeface="Calibri"/>
              <a:sym typeface="Calibri"/>
            </a:endParaRPr>
          </a:p>
          <a:p>
            <a:pPr marL="0" lvl="0" indent="0" algn="l" rtl="0">
              <a:spcBef>
                <a:spcPts val="0"/>
              </a:spcBef>
              <a:spcAft>
                <a:spcPts val="0"/>
              </a:spcAft>
              <a:buNone/>
            </a:pPr>
            <a:r>
              <a:rPr lang="en" b="1">
                <a:solidFill>
                  <a:schemeClr val="accent1"/>
                </a:solidFill>
                <a:latin typeface="Calibri"/>
                <a:ea typeface="Calibri"/>
                <a:cs typeface="Calibri"/>
                <a:sym typeface="Calibri"/>
              </a:rPr>
              <a:t>4, 8, 10</a:t>
            </a:r>
            <a:endParaRPr b="1">
              <a:solidFill>
                <a:schemeClr val="accent1"/>
              </a:solidFill>
              <a:latin typeface="Calibri"/>
              <a:ea typeface="Calibri"/>
              <a:cs typeface="Calibri"/>
              <a:sym typeface="Calibri"/>
            </a:endParaRPr>
          </a:p>
          <a:p>
            <a:pPr marL="0" lvl="0" indent="0" algn="l" rtl="0">
              <a:spcBef>
                <a:spcPts val="0"/>
              </a:spcBef>
              <a:spcAft>
                <a:spcPts val="0"/>
              </a:spcAft>
              <a:buNone/>
            </a:pPr>
            <a:endParaRPr sz="400">
              <a:latin typeface="Calibri"/>
              <a:ea typeface="Calibri"/>
              <a:cs typeface="Calibri"/>
              <a:sym typeface="Calibri"/>
            </a:endParaRPr>
          </a:p>
          <a:p>
            <a:pPr marL="0" lvl="0" indent="0" algn="l" rtl="0">
              <a:spcBef>
                <a:spcPts val="0"/>
              </a:spcBef>
              <a:spcAft>
                <a:spcPts val="0"/>
              </a:spcAft>
              <a:buNone/>
            </a:pPr>
            <a:r>
              <a:rPr lang="en" b="1">
                <a:latin typeface="Calibri"/>
                <a:ea typeface="Calibri"/>
                <a:cs typeface="Calibri"/>
                <a:sym typeface="Calibri"/>
              </a:rPr>
              <a:t>Subject Areas:</a:t>
            </a:r>
            <a:endParaRPr b="1">
              <a:latin typeface="Calibri"/>
              <a:ea typeface="Calibri"/>
              <a:cs typeface="Calibri"/>
              <a:sym typeface="Calibri"/>
            </a:endParaRPr>
          </a:p>
          <a:p>
            <a:pPr marL="0" lvl="0" indent="0" algn="l" rtl="0">
              <a:spcBef>
                <a:spcPts val="0"/>
              </a:spcBef>
              <a:spcAft>
                <a:spcPts val="0"/>
              </a:spcAft>
              <a:buNone/>
            </a:pPr>
            <a:r>
              <a:rPr lang="en" sz="1000">
                <a:latin typeface="Calibri"/>
                <a:ea typeface="Calibri"/>
                <a:cs typeface="Calibri"/>
                <a:sym typeface="Calibri"/>
              </a:rPr>
              <a:t>Language Arts, Health/PE, Math, Science, and Social Science</a:t>
            </a:r>
            <a:endParaRPr sz="1000">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p:txBody>
      </p:sp>
      <p:sp>
        <p:nvSpPr>
          <p:cNvPr id="571" name="Google Shape;571;p91"/>
          <p:cNvSpPr txBox="1">
            <a:spLocks noGrp="1"/>
          </p:cNvSpPr>
          <p:nvPr>
            <p:ph type="title"/>
          </p:nvPr>
        </p:nvSpPr>
        <p:spPr>
          <a:xfrm>
            <a:off x="233079" y="342900"/>
            <a:ext cx="3231300" cy="7698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None/>
            </a:pPr>
            <a:r>
              <a:rPr lang="en" sz="3000" b="1" dirty="0"/>
              <a:t>Inclusive Education </a:t>
            </a:r>
            <a:endParaRPr sz="3000" b="1" dirty="0"/>
          </a:p>
          <a:p>
            <a:pPr marL="0" lvl="0" indent="0" algn="l" rtl="0">
              <a:spcBef>
                <a:spcPts val="0"/>
              </a:spcBef>
              <a:spcAft>
                <a:spcPts val="0"/>
              </a:spcAft>
              <a:buNone/>
            </a:pPr>
            <a:r>
              <a:rPr lang="en" sz="3000" b="1" dirty="0"/>
              <a:t>Reference Guide</a:t>
            </a:r>
            <a:endParaRPr sz="3000" b="1" dirty="0"/>
          </a:p>
        </p:txBody>
      </p:sp>
      <p:pic>
        <p:nvPicPr>
          <p:cNvPr id="572" name="Google Shape;572;p91" descr="Children at table learning" title="Image"/>
          <p:cNvPicPr preferRelativeResize="0"/>
          <p:nvPr/>
        </p:nvPicPr>
        <p:blipFill rotWithShape="1">
          <a:blip r:embed="rId6">
            <a:alphaModFix/>
          </a:blip>
          <a:srcRect b="11418"/>
          <a:stretch/>
        </p:blipFill>
        <p:spPr>
          <a:xfrm>
            <a:off x="239575" y="1744875"/>
            <a:ext cx="2744000" cy="1697200"/>
          </a:xfrm>
          <a:prstGeom prst="rect">
            <a:avLst/>
          </a:prstGeom>
          <a:noFill/>
          <a:ln>
            <a:noFill/>
          </a:ln>
        </p:spPr>
      </p:pic>
      <p:pic>
        <p:nvPicPr>
          <p:cNvPr id="2" name="Recorded Sound" descr="We are now several years into the three legislative requirements that have a significant impact on social science instruction.  Each of these is slightly different in what is available for teachers and what is required for implementation. &#13;&#10;&#13;&#10;Tribal History Shared History includes a set of lessons for grades 4, 8, 10. Each grade level includes lessons for the Language Arts, Math, Science, Health, and Social Science. These lessons should already be part of classroom instruction and are available on the ODE webpage&#13;&#10;&#13;&#10;The guidelines from the Holocaust and other Genocides law were adopted as learning concepts to be integrated into social science curriculum. These learning concepts will be used to inform the next round of social science standards writing. &#13;&#10;&#13;&#10;The State Board adopted 2021 ethnic studies integrated social science standards are available for implementation and will be required in the 2026-2027 school year" title="Recorded Sound">
            <a:hlinkClick r:id="" action="ppaction://media"/>
            <a:extLst>
              <a:ext uri="{FF2B5EF4-FFF2-40B4-BE49-F238E27FC236}">
                <a16:creationId xmlns:a16="http://schemas.microsoft.com/office/drawing/2014/main" id="{8139AF75-348A-6A44-BABC-C772440FCF8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11600" y="3400120"/>
            <a:ext cx="719100" cy="7191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01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4" name="Google Shape;584;p92"/>
          <p:cNvSpPr txBox="1"/>
          <p:nvPr/>
        </p:nvSpPr>
        <p:spPr>
          <a:xfrm>
            <a:off x="433200" y="1266675"/>
            <a:ext cx="8297700" cy="2945100"/>
          </a:xfrm>
          <a:prstGeom prst="rect">
            <a:avLst/>
          </a:prstGeom>
          <a:noFill/>
          <a:ln>
            <a:noFill/>
          </a:ln>
        </p:spPr>
        <p:txBody>
          <a:bodyPr spcFirstLastPara="1" wrap="square" lIns="91425" tIns="91425" rIns="91425" bIns="91425" anchor="t" anchorCtr="0">
            <a:spAutoFit/>
          </a:bodyPr>
          <a:lstStyle/>
          <a:p>
            <a:pPr marL="457200" lvl="0" indent="-349250" algn="l" rtl="0">
              <a:lnSpc>
                <a:spcPct val="150000"/>
              </a:lnSpc>
              <a:spcBef>
                <a:spcPts val="0"/>
              </a:spcBef>
              <a:spcAft>
                <a:spcPts val="0"/>
              </a:spcAft>
              <a:buClr>
                <a:schemeClr val="dk1"/>
              </a:buClr>
              <a:buSzPts val="1900"/>
              <a:buFont typeface="Calibri"/>
              <a:buChar char="❏"/>
            </a:pPr>
            <a:r>
              <a:rPr lang="en" sz="1900" b="1">
                <a:solidFill>
                  <a:schemeClr val="dk1"/>
                </a:solidFill>
                <a:latin typeface="Calibri"/>
                <a:ea typeface="Calibri"/>
                <a:cs typeface="Calibri"/>
                <a:sym typeface="Calibri"/>
              </a:rPr>
              <a:t>Identify current curricula connections to new standards &amp; learning concepts</a:t>
            </a:r>
            <a:endParaRPr sz="1900" b="1">
              <a:solidFill>
                <a:schemeClr val="dk1"/>
              </a:solidFill>
              <a:latin typeface="Calibri"/>
              <a:ea typeface="Calibri"/>
              <a:cs typeface="Calibri"/>
              <a:sym typeface="Calibri"/>
            </a:endParaRPr>
          </a:p>
          <a:p>
            <a:pPr marL="457200" lvl="0" indent="-349250" algn="l" rtl="0">
              <a:lnSpc>
                <a:spcPct val="150000"/>
              </a:lnSpc>
              <a:spcBef>
                <a:spcPts val="0"/>
              </a:spcBef>
              <a:spcAft>
                <a:spcPts val="0"/>
              </a:spcAft>
              <a:buClr>
                <a:schemeClr val="dk1"/>
              </a:buClr>
              <a:buSzPts val="1900"/>
              <a:buFont typeface="Calibri"/>
              <a:buChar char="❏"/>
            </a:pPr>
            <a:r>
              <a:rPr lang="en" sz="1900" b="1">
                <a:solidFill>
                  <a:schemeClr val="dk1"/>
                </a:solidFill>
                <a:latin typeface="Calibri"/>
                <a:ea typeface="Calibri"/>
                <a:cs typeface="Calibri"/>
                <a:sym typeface="Calibri"/>
              </a:rPr>
              <a:t>Determine professional learning needs for new social science standards</a:t>
            </a:r>
            <a:endParaRPr sz="1900" b="1">
              <a:solidFill>
                <a:schemeClr val="dk1"/>
              </a:solidFill>
              <a:latin typeface="Calibri"/>
              <a:ea typeface="Calibri"/>
              <a:cs typeface="Calibri"/>
              <a:sym typeface="Calibri"/>
            </a:endParaRPr>
          </a:p>
          <a:p>
            <a:pPr marL="457200" lvl="0" indent="-349250" algn="l" rtl="0">
              <a:lnSpc>
                <a:spcPct val="150000"/>
              </a:lnSpc>
              <a:spcBef>
                <a:spcPts val="0"/>
              </a:spcBef>
              <a:spcAft>
                <a:spcPts val="0"/>
              </a:spcAft>
              <a:buClr>
                <a:schemeClr val="dk1"/>
              </a:buClr>
              <a:buSzPts val="1900"/>
              <a:buFont typeface="Calibri"/>
              <a:buChar char="❏"/>
            </a:pPr>
            <a:r>
              <a:rPr lang="en" sz="1900" b="1">
                <a:solidFill>
                  <a:schemeClr val="dk1"/>
                </a:solidFill>
                <a:latin typeface="Calibri"/>
                <a:ea typeface="Calibri"/>
                <a:cs typeface="Calibri"/>
                <a:sym typeface="Calibri"/>
              </a:rPr>
              <a:t>Create and support conditions for equity learning in the district</a:t>
            </a:r>
            <a:endParaRPr sz="1900" b="1">
              <a:solidFill>
                <a:schemeClr val="dk1"/>
              </a:solidFill>
              <a:latin typeface="Calibri"/>
              <a:ea typeface="Calibri"/>
              <a:cs typeface="Calibri"/>
              <a:sym typeface="Calibri"/>
            </a:endParaRPr>
          </a:p>
          <a:p>
            <a:pPr marL="457200" lvl="0" indent="-349250" algn="l" rtl="0">
              <a:lnSpc>
                <a:spcPct val="150000"/>
              </a:lnSpc>
              <a:spcBef>
                <a:spcPts val="0"/>
              </a:spcBef>
              <a:spcAft>
                <a:spcPts val="0"/>
              </a:spcAft>
              <a:buClr>
                <a:schemeClr val="dk1"/>
              </a:buClr>
              <a:buSzPts val="1900"/>
              <a:buFont typeface="Calibri"/>
              <a:buChar char="❏"/>
            </a:pPr>
            <a:r>
              <a:rPr lang="en" sz="1900" b="1">
                <a:solidFill>
                  <a:schemeClr val="dk1"/>
                </a:solidFill>
                <a:latin typeface="Calibri"/>
                <a:ea typeface="Calibri"/>
                <a:cs typeface="Calibri"/>
                <a:sym typeface="Calibri"/>
              </a:rPr>
              <a:t>Identify resources for professional learning and instructional materials </a:t>
            </a:r>
            <a:endParaRPr sz="1900" b="1">
              <a:solidFill>
                <a:schemeClr val="dk1"/>
              </a:solidFill>
              <a:latin typeface="Calibri"/>
              <a:ea typeface="Calibri"/>
              <a:cs typeface="Calibri"/>
              <a:sym typeface="Calibri"/>
            </a:endParaRPr>
          </a:p>
          <a:p>
            <a:pPr marL="457200" lvl="0" indent="-349250" algn="l" rtl="0">
              <a:spcBef>
                <a:spcPts val="0"/>
              </a:spcBef>
              <a:spcAft>
                <a:spcPts val="0"/>
              </a:spcAft>
              <a:buClr>
                <a:schemeClr val="dk1"/>
              </a:buClr>
              <a:buSzPts val="1900"/>
              <a:buFont typeface="Calibri"/>
              <a:buChar char="❏"/>
            </a:pPr>
            <a:r>
              <a:rPr lang="en" sz="1900" b="1">
                <a:solidFill>
                  <a:schemeClr val="dk1"/>
                </a:solidFill>
                <a:latin typeface="Calibri"/>
                <a:ea typeface="Calibri"/>
                <a:cs typeface="Calibri"/>
                <a:sym typeface="Calibri"/>
              </a:rPr>
              <a:t>Develop and share with educators, students, and families information about the new social science standards and highlighting ethnic studies</a:t>
            </a:r>
            <a:endParaRPr sz="1900" b="1">
              <a:solidFill>
                <a:schemeClr val="dk1"/>
              </a:solidFill>
              <a:latin typeface="Calibri"/>
              <a:ea typeface="Calibri"/>
              <a:cs typeface="Calibri"/>
              <a:sym typeface="Calibri"/>
            </a:endParaRPr>
          </a:p>
          <a:p>
            <a:pPr marL="457200" lvl="0" indent="-349250" algn="l" rtl="0">
              <a:lnSpc>
                <a:spcPct val="100000"/>
              </a:lnSpc>
              <a:spcBef>
                <a:spcPts val="1000"/>
              </a:spcBef>
              <a:spcAft>
                <a:spcPts val="0"/>
              </a:spcAft>
              <a:buClr>
                <a:schemeClr val="dk1"/>
              </a:buClr>
              <a:buSzPts val="1900"/>
              <a:buFont typeface="Calibri"/>
              <a:buChar char="❏"/>
            </a:pPr>
            <a:r>
              <a:rPr lang="en" sz="1900" b="1">
                <a:solidFill>
                  <a:schemeClr val="dk1"/>
                </a:solidFill>
                <a:latin typeface="Calibri"/>
                <a:ea typeface="Calibri"/>
                <a:cs typeface="Calibri"/>
                <a:sym typeface="Calibri"/>
              </a:rPr>
              <a:t>Harness student voice and community engagement </a:t>
            </a:r>
            <a:endParaRPr sz="1900" b="1">
              <a:solidFill>
                <a:schemeClr val="dk1"/>
              </a:solidFill>
              <a:latin typeface="Calibri"/>
              <a:ea typeface="Calibri"/>
              <a:cs typeface="Calibri"/>
              <a:sym typeface="Calibri"/>
            </a:endParaRPr>
          </a:p>
        </p:txBody>
      </p:sp>
      <p:sp>
        <p:nvSpPr>
          <p:cNvPr id="583" name="Google Shape;583;p92"/>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b="1"/>
              <a:t>Getting Ready for 2026-2027 Implementation</a:t>
            </a:r>
            <a:endParaRPr b="1"/>
          </a:p>
        </p:txBody>
      </p:sp>
      <p:pic>
        <p:nvPicPr>
          <p:cNvPr id="2" name="Recorded Sound" descr="For many schools and teachers, the new laws require an expansion of the perspectives and voices included within the social science curriculum.&#13;&#10;Equity for students is at the heart of these new standards and concepts. It is important for educators to work in an environment that embrace equity learning&#13;&#10;&#13;&#10;In order to successfully implement the new standards, it is important that a district, school, or social science department have a good assessment of their needs. &#13;&#10;&#13;&#10;This should include;&#13;&#10;Identifying current curricula connections to the standards and concepts to determine what instructional materials are already in place.&#13;&#10;Listening and responding to teachers needs concerning how to teach these new, sometimes difficult histories, and what support teachers need to build content knowledge to address the new standards.&#13;&#10;Seeking additional resources and trainings to help teachers implement the new standards&#13;&#10;It is also integral to the successful implementation of these changes to make sure educators, parents, community members, and students are familiar with the new, expand perspectives and have a voice in helping to guide curricular choices.&#13;&#10;" title="Recorded Sound">
            <a:hlinkClick r:id="" action="ppaction://media"/>
            <a:extLst>
              <a:ext uri="{FF2B5EF4-FFF2-40B4-BE49-F238E27FC236}">
                <a16:creationId xmlns:a16="http://schemas.microsoft.com/office/drawing/2014/main" id="{B9C30373-A5EA-F44A-A1B4-9C428C82654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37882" y="3959350"/>
            <a:ext cx="812800" cy="812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8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8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8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8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6111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pic>
        <p:nvPicPr>
          <p:cNvPr id="591" name="Google Shape;591;p93" descr="mage of Tribal History Essential Understandings" title="Image of Tribal History Essential Understandings"/>
          <p:cNvPicPr preferRelativeResize="0"/>
          <p:nvPr/>
        </p:nvPicPr>
        <p:blipFill>
          <a:blip r:embed="rId5">
            <a:alphaModFix/>
          </a:blip>
          <a:stretch>
            <a:fillRect/>
          </a:stretch>
        </p:blipFill>
        <p:spPr>
          <a:xfrm>
            <a:off x="6877601" y="2902126"/>
            <a:ext cx="1909225" cy="1932725"/>
          </a:xfrm>
          <a:prstGeom prst="rect">
            <a:avLst/>
          </a:prstGeom>
          <a:noFill/>
          <a:ln>
            <a:noFill/>
          </a:ln>
        </p:spPr>
      </p:pic>
      <p:sp>
        <p:nvSpPr>
          <p:cNvPr id="590" name="Google Shape;590;p93"/>
          <p:cNvSpPr txBox="1"/>
          <p:nvPr/>
        </p:nvSpPr>
        <p:spPr>
          <a:xfrm>
            <a:off x="404850" y="1638550"/>
            <a:ext cx="8298600" cy="2031900"/>
          </a:xfrm>
          <a:prstGeom prst="rect">
            <a:avLst/>
          </a:prstGeom>
          <a:noFill/>
          <a:ln>
            <a:noFill/>
          </a:ln>
        </p:spPr>
        <p:txBody>
          <a:bodyPr spcFirstLastPara="1" wrap="square" lIns="91425" tIns="91425" rIns="91425" bIns="91425" anchor="t" anchorCtr="0">
            <a:spAutoFit/>
          </a:bodyPr>
          <a:lstStyle/>
          <a:p>
            <a:pPr marL="457200" lvl="0" indent="-349250" algn="l" rtl="0">
              <a:lnSpc>
                <a:spcPct val="100000"/>
              </a:lnSpc>
              <a:spcBef>
                <a:spcPts val="0"/>
              </a:spcBef>
              <a:spcAft>
                <a:spcPts val="0"/>
              </a:spcAft>
              <a:buSzPts val="1900"/>
              <a:buFont typeface="Calibri"/>
              <a:buChar char="❏"/>
            </a:pPr>
            <a:r>
              <a:rPr lang="en" sz="1900" b="1" u="sng">
                <a:solidFill>
                  <a:schemeClr val="hlink"/>
                </a:solidFill>
                <a:latin typeface="Calibri"/>
                <a:ea typeface="Calibri"/>
                <a:cs typeface="Calibri"/>
                <a:sym typeface="Calibri"/>
                <a:hlinkClick r:id="rId6"/>
              </a:rPr>
              <a:t>Online Training </a:t>
            </a:r>
            <a:r>
              <a:rPr lang="en" sz="1900" b="1">
                <a:latin typeface="Calibri"/>
                <a:ea typeface="Calibri"/>
                <a:cs typeface="Calibri"/>
                <a:sym typeface="Calibri"/>
              </a:rPr>
              <a:t> on </a:t>
            </a:r>
            <a:r>
              <a:rPr lang="en" sz="1900" b="1" u="sng">
                <a:solidFill>
                  <a:schemeClr val="hlink"/>
                </a:solidFill>
                <a:latin typeface="Calibri"/>
                <a:ea typeface="Calibri"/>
                <a:cs typeface="Calibri"/>
                <a:sym typeface="Calibri"/>
                <a:hlinkClick r:id="rId7"/>
              </a:rPr>
              <a:t>Essential Understandings</a:t>
            </a:r>
            <a:r>
              <a:rPr lang="en" sz="1900" b="1">
                <a:latin typeface="Calibri"/>
                <a:ea typeface="Calibri"/>
                <a:cs typeface="Calibri"/>
                <a:sym typeface="Calibri"/>
              </a:rPr>
              <a:t> from Office of Indian Education</a:t>
            </a:r>
            <a:endParaRPr sz="1900" b="1">
              <a:latin typeface="Calibri"/>
              <a:ea typeface="Calibri"/>
              <a:cs typeface="Calibri"/>
              <a:sym typeface="Calibri"/>
            </a:endParaRPr>
          </a:p>
          <a:p>
            <a:pPr marL="457200" lvl="0" indent="0" algn="l" rtl="0">
              <a:lnSpc>
                <a:spcPct val="100000"/>
              </a:lnSpc>
              <a:spcBef>
                <a:spcPts val="0"/>
              </a:spcBef>
              <a:spcAft>
                <a:spcPts val="0"/>
              </a:spcAft>
              <a:buNone/>
            </a:pPr>
            <a:endParaRPr sz="1000" b="1">
              <a:latin typeface="Calibri"/>
              <a:ea typeface="Calibri"/>
              <a:cs typeface="Calibri"/>
              <a:sym typeface="Calibri"/>
            </a:endParaRPr>
          </a:p>
          <a:p>
            <a:pPr marL="457200" lvl="0" indent="-349250" algn="l" rtl="0">
              <a:lnSpc>
                <a:spcPct val="100000"/>
              </a:lnSpc>
              <a:spcBef>
                <a:spcPts val="0"/>
              </a:spcBef>
              <a:spcAft>
                <a:spcPts val="0"/>
              </a:spcAft>
              <a:buSzPts val="1900"/>
              <a:buFont typeface="Calibri"/>
              <a:buChar char="❏"/>
            </a:pPr>
            <a:r>
              <a:rPr lang="en" sz="1900" b="1">
                <a:latin typeface="Calibri"/>
                <a:ea typeface="Calibri"/>
                <a:cs typeface="Calibri"/>
                <a:sym typeface="Calibri"/>
              </a:rPr>
              <a:t>Tribal History/Shared History Social Science </a:t>
            </a:r>
            <a:r>
              <a:rPr lang="en" sz="1900" b="1" u="sng">
                <a:solidFill>
                  <a:schemeClr val="hlink"/>
                </a:solidFill>
                <a:latin typeface="Calibri"/>
                <a:ea typeface="Calibri"/>
                <a:cs typeface="Calibri"/>
                <a:sym typeface="Calibri"/>
                <a:hlinkClick r:id="rId8"/>
              </a:rPr>
              <a:t>Lessons For Grades 4, 8, 10</a:t>
            </a:r>
            <a:endParaRPr sz="1900" b="1">
              <a:latin typeface="Calibri"/>
              <a:ea typeface="Calibri"/>
              <a:cs typeface="Calibri"/>
              <a:sym typeface="Calibri"/>
            </a:endParaRPr>
          </a:p>
          <a:p>
            <a:pPr marL="457200" lvl="0" indent="0" algn="l" rtl="0">
              <a:lnSpc>
                <a:spcPct val="100000"/>
              </a:lnSpc>
              <a:spcBef>
                <a:spcPts val="0"/>
              </a:spcBef>
              <a:spcAft>
                <a:spcPts val="0"/>
              </a:spcAft>
              <a:buNone/>
            </a:pPr>
            <a:endParaRPr sz="1000" b="1">
              <a:latin typeface="Calibri"/>
              <a:ea typeface="Calibri"/>
              <a:cs typeface="Calibri"/>
              <a:sym typeface="Calibri"/>
            </a:endParaRPr>
          </a:p>
          <a:p>
            <a:pPr marL="457200" lvl="0" indent="-349250" algn="l" rtl="0">
              <a:lnSpc>
                <a:spcPct val="100000"/>
              </a:lnSpc>
              <a:spcBef>
                <a:spcPts val="0"/>
              </a:spcBef>
              <a:spcAft>
                <a:spcPts val="0"/>
              </a:spcAft>
              <a:buSzPts val="1900"/>
              <a:buFont typeface="Calibri"/>
              <a:buChar char="❏"/>
            </a:pPr>
            <a:r>
              <a:rPr lang="en" sz="1900" b="1">
                <a:latin typeface="Calibri"/>
                <a:ea typeface="Calibri"/>
                <a:cs typeface="Calibri"/>
                <a:sym typeface="Calibri"/>
              </a:rPr>
              <a:t>Additional Lessons Available From </a:t>
            </a:r>
            <a:r>
              <a:rPr lang="en" sz="1900" b="1" u="sng">
                <a:solidFill>
                  <a:schemeClr val="hlink"/>
                </a:solidFill>
                <a:latin typeface="Calibri"/>
                <a:ea typeface="Calibri"/>
                <a:cs typeface="Calibri"/>
                <a:sym typeface="Calibri"/>
                <a:hlinkClick r:id="rId9"/>
              </a:rPr>
              <a:t>Tribal Education Centers</a:t>
            </a:r>
            <a:endParaRPr sz="1900" b="1">
              <a:latin typeface="Calibri"/>
              <a:ea typeface="Calibri"/>
              <a:cs typeface="Calibri"/>
              <a:sym typeface="Calibri"/>
            </a:endParaRPr>
          </a:p>
          <a:p>
            <a:pPr marL="457200" lvl="0" indent="0" algn="l" rtl="0">
              <a:lnSpc>
                <a:spcPct val="100000"/>
              </a:lnSpc>
              <a:spcBef>
                <a:spcPts val="0"/>
              </a:spcBef>
              <a:spcAft>
                <a:spcPts val="0"/>
              </a:spcAft>
              <a:buNone/>
            </a:pPr>
            <a:endParaRPr sz="1000" b="1">
              <a:latin typeface="Calibri"/>
              <a:ea typeface="Calibri"/>
              <a:cs typeface="Calibri"/>
              <a:sym typeface="Calibri"/>
            </a:endParaRPr>
          </a:p>
          <a:p>
            <a:pPr marL="457200" lvl="0" indent="-349250" algn="l" rtl="0">
              <a:lnSpc>
                <a:spcPct val="100000"/>
              </a:lnSpc>
              <a:spcBef>
                <a:spcPts val="0"/>
              </a:spcBef>
              <a:spcAft>
                <a:spcPts val="0"/>
              </a:spcAft>
              <a:buSzPts val="1900"/>
              <a:buFont typeface="Calibri"/>
              <a:buChar char="❏"/>
            </a:pPr>
            <a:r>
              <a:rPr lang="en" sz="1900" b="1">
                <a:latin typeface="Calibri"/>
                <a:ea typeface="Calibri"/>
                <a:cs typeface="Calibri"/>
                <a:sym typeface="Calibri"/>
              </a:rPr>
              <a:t>Contact: </a:t>
            </a:r>
            <a:r>
              <a:rPr lang="en" sz="1900" b="1" u="sng">
                <a:solidFill>
                  <a:schemeClr val="hlink"/>
                </a:solidFill>
                <a:latin typeface="Calibri"/>
                <a:ea typeface="Calibri"/>
                <a:cs typeface="Calibri"/>
                <a:sym typeface="Calibri"/>
                <a:hlinkClick r:id="rId10"/>
              </a:rPr>
              <a:t>Brent Spencer</a:t>
            </a:r>
            <a:r>
              <a:rPr lang="en" sz="1900" b="1">
                <a:latin typeface="Calibri"/>
                <a:ea typeface="Calibri"/>
                <a:cs typeface="Calibri"/>
                <a:sym typeface="Calibri"/>
              </a:rPr>
              <a:t> Office Of Indian Education</a:t>
            </a:r>
            <a:endParaRPr sz="1900" b="1">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p:txBody>
      </p:sp>
      <p:sp>
        <p:nvSpPr>
          <p:cNvPr id="589" name="Google Shape;589;p93"/>
          <p:cNvSpPr txBox="1">
            <a:spLocks noGrp="1"/>
          </p:cNvSpPr>
          <p:nvPr>
            <p:ph type="title"/>
          </p:nvPr>
        </p:nvSpPr>
        <p:spPr>
          <a:xfrm>
            <a:off x="311700" y="445025"/>
            <a:ext cx="8520600" cy="5727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b="1">
                <a:solidFill>
                  <a:schemeClr val="dk1"/>
                </a:solidFill>
              </a:rPr>
              <a:t>Tribal History Shared History </a:t>
            </a:r>
            <a:r>
              <a:rPr lang="en" b="1" u="sng">
                <a:solidFill>
                  <a:schemeClr val="dk1"/>
                </a:solidFill>
              </a:rPr>
              <a:t>Lessons</a:t>
            </a:r>
            <a:endParaRPr b="1" u="sng">
              <a:solidFill>
                <a:schemeClr val="dk1"/>
              </a:solidFill>
            </a:endParaRPr>
          </a:p>
        </p:txBody>
      </p:sp>
      <p:pic>
        <p:nvPicPr>
          <p:cNvPr id="2" name="Recorded Sound" descr="In 2017, the Oregon Legislature enacted Senate Bill (SB) 13, now known as Tribal History/Shared History. THSH is centered around the nine Essential Understandings identified by the Nine Federally recognized Tribes of Oregon. &#13;&#10;These essential understandings form the basis of the content based grade level lesson plans supporting a deeper understanding of Tribal History. &#13;&#10;The office of Indian Education at ODE hosts a number of training resources on its webpage. Teachers should familiarize themselves with the Online Modules that help ground educators in the Essential Understandings that create the foundation for the lessons in grades 4, 8, and high school.&#13;&#10;In addition, tribal education centers near your community may also offer additional lessons to help supplement the required lessons or to use for other grades.&#13;&#10;Please contact Brent Spencer at the Office of Indian Education for more information&#13;&#10;&#10;" title="Recorded Sound">
            <a:hlinkClick r:id="" action="ppaction://media"/>
            <a:extLst>
              <a:ext uri="{FF2B5EF4-FFF2-40B4-BE49-F238E27FC236}">
                <a16:creationId xmlns:a16="http://schemas.microsoft.com/office/drawing/2014/main" id="{38958E50-FE56-B74A-AB8E-5B0A307DC0CE}"/>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404850" y="3846250"/>
            <a:ext cx="812800" cy="812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59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9DAF8"/>
        </a:solidFill>
        <a:effectLst/>
      </p:bgPr>
    </p:bg>
    <p:spTree>
      <p:nvGrpSpPr>
        <p:cNvPr id="1" name="Shape 595"/>
        <p:cNvGrpSpPr/>
        <p:nvPr/>
      </p:nvGrpSpPr>
      <p:grpSpPr>
        <a:xfrm>
          <a:off x="0" y="0"/>
          <a:ext cx="0" cy="0"/>
          <a:chOff x="0" y="0"/>
          <a:chExt cx="0" cy="0"/>
        </a:xfrm>
      </p:grpSpPr>
      <p:pic>
        <p:nvPicPr>
          <p:cNvPr id="618" name="Google Shape;618;p94" descr="Open Learning Logo" title="Open Learning Logo"/>
          <p:cNvPicPr preferRelativeResize="0"/>
          <p:nvPr/>
        </p:nvPicPr>
        <p:blipFill>
          <a:blip r:embed="rId5">
            <a:alphaModFix amt="94000"/>
          </a:blip>
          <a:stretch>
            <a:fillRect/>
          </a:stretch>
        </p:blipFill>
        <p:spPr>
          <a:xfrm>
            <a:off x="5061400" y="692500"/>
            <a:ext cx="572825" cy="534950"/>
          </a:xfrm>
          <a:prstGeom prst="rect">
            <a:avLst/>
          </a:prstGeom>
          <a:noFill/>
          <a:ln>
            <a:noFill/>
          </a:ln>
        </p:spPr>
      </p:pic>
      <p:cxnSp>
        <p:nvCxnSpPr>
          <p:cNvPr id="596" name="Google Shape;596;p94" descr="Connecting line between standards, identity and civic engagement" title="Line"/>
          <p:cNvCxnSpPr>
            <a:stCxn id="597" idx="3"/>
          </p:cNvCxnSpPr>
          <p:nvPr/>
        </p:nvCxnSpPr>
        <p:spPr>
          <a:xfrm>
            <a:off x="5236075" y="3128075"/>
            <a:ext cx="3097200" cy="29400"/>
          </a:xfrm>
          <a:prstGeom prst="straightConnector1">
            <a:avLst/>
          </a:prstGeom>
          <a:noFill/>
          <a:ln w="76200" cap="flat" cmpd="sng">
            <a:solidFill>
              <a:srgbClr val="595959"/>
            </a:solidFill>
            <a:prstDash val="solid"/>
            <a:round/>
            <a:headEnd type="none" w="med" len="med"/>
            <a:tailEnd type="none" w="med" len="med"/>
          </a:ln>
        </p:spPr>
      </p:cxnSp>
      <p:sp>
        <p:nvSpPr>
          <p:cNvPr id="598" name="Google Shape;598;p94" descr="Histories" title="Social Science bubble"/>
          <p:cNvSpPr/>
          <p:nvPr/>
        </p:nvSpPr>
        <p:spPr>
          <a:xfrm>
            <a:off x="6073261" y="881875"/>
            <a:ext cx="1054200" cy="1058100"/>
          </a:xfrm>
          <a:prstGeom prst="ellipse">
            <a:avLst/>
          </a:prstGeom>
          <a:solidFill>
            <a:srgbClr val="EA9999"/>
          </a:solidFill>
          <a:ln w="12700" cap="flat" cmpd="sng">
            <a:solidFill>
              <a:srgbClr val="79851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9" name="Google Shape;599;p94" descr="Civic Engagment" title="Social Science Bubble"/>
          <p:cNvSpPr/>
          <p:nvPr/>
        </p:nvSpPr>
        <p:spPr>
          <a:xfrm>
            <a:off x="7824775" y="2564075"/>
            <a:ext cx="1054200" cy="1058100"/>
          </a:xfrm>
          <a:prstGeom prst="ellipse">
            <a:avLst/>
          </a:prstGeom>
          <a:solidFill>
            <a:srgbClr val="FFE599"/>
          </a:solidFill>
          <a:ln w="12700" cap="flat" cmpd="sng">
            <a:solidFill>
              <a:srgbClr val="79851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600" name="Google Shape;600;p94" descr="line connecting Histories and Social Sciences" title="Connecting line"/>
          <p:cNvCxnSpPr>
            <a:cxnSpLocks/>
            <a:stCxn id="598" idx="4"/>
            <a:endCxn id="601" idx="4"/>
          </p:cNvCxnSpPr>
          <p:nvPr/>
        </p:nvCxnSpPr>
        <p:spPr>
          <a:xfrm flipH="1">
            <a:off x="6568561" y="1939975"/>
            <a:ext cx="31800" cy="1862700"/>
          </a:xfrm>
          <a:prstGeom prst="straightConnector1">
            <a:avLst/>
          </a:prstGeom>
          <a:noFill/>
          <a:ln w="76200" cap="flat" cmpd="sng">
            <a:solidFill>
              <a:srgbClr val="595959"/>
            </a:solidFill>
            <a:prstDash val="solid"/>
            <a:round/>
            <a:headEnd type="none" w="med" len="med"/>
            <a:tailEnd type="none" w="med" len="med"/>
          </a:ln>
        </p:spPr>
      </p:cxnSp>
      <p:cxnSp>
        <p:nvCxnSpPr>
          <p:cNvPr id="602" name="Google Shape;602;p94" descr="Connecting line for bubbles" title="Connecting line for bubbles"/>
          <p:cNvCxnSpPr/>
          <p:nvPr/>
        </p:nvCxnSpPr>
        <p:spPr>
          <a:xfrm flipH="1">
            <a:off x="5643100" y="2177875"/>
            <a:ext cx="1884900" cy="1917000"/>
          </a:xfrm>
          <a:prstGeom prst="straightConnector1">
            <a:avLst/>
          </a:prstGeom>
          <a:noFill/>
          <a:ln w="76200" cap="flat" cmpd="sng">
            <a:solidFill>
              <a:srgbClr val="595959"/>
            </a:solidFill>
            <a:prstDash val="solid"/>
            <a:round/>
            <a:headEnd type="none" w="med" len="med"/>
            <a:tailEnd type="none" w="med" len="med"/>
          </a:ln>
        </p:spPr>
      </p:cxnSp>
      <p:cxnSp>
        <p:nvCxnSpPr>
          <p:cNvPr id="603" name="Google Shape;603;p94" descr="Connecting line for bubbles" title="Connecting line for bubbles"/>
          <p:cNvCxnSpPr/>
          <p:nvPr/>
        </p:nvCxnSpPr>
        <p:spPr>
          <a:xfrm>
            <a:off x="5344842" y="2199243"/>
            <a:ext cx="2353500" cy="1884900"/>
          </a:xfrm>
          <a:prstGeom prst="straightConnector1">
            <a:avLst/>
          </a:prstGeom>
          <a:noFill/>
          <a:ln w="76200" cap="flat" cmpd="sng">
            <a:solidFill>
              <a:srgbClr val="595959"/>
            </a:solidFill>
            <a:prstDash val="solid"/>
            <a:round/>
            <a:headEnd type="none" w="med" len="med"/>
            <a:tailEnd type="none" w="med" len="med"/>
          </a:ln>
        </p:spPr>
      </p:cxnSp>
      <p:sp>
        <p:nvSpPr>
          <p:cNvPr id="604" name="Google Shape;604;p94" descr="Resistance Bubble" title="Resistance Bubble"/>
          <p:cNvSpPr/>
          <p:nvPr/>
        </p:nvSpPr>
        <p:spPr>
          <a:xfrm>
            <a:off x="4603077" y="1414598"/>
            <a:ext cx="1054200" cy="1058100"/>
          </a:xfrm>
          <a:prstGeom prst="ellipse">
            <a:avLst/>
          </a:prstGeom>
          <a:solidFill>
            <a:srgbClr val="980000"/>
          </a:solidFill>
          <a:ln w="12700" cap="flat" cmpd="sng">
            <a:solidFill>
              <a:srgbClr val="79851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5" name="Google Shape;605;p94" descr="Identity Bubble" title="Identity Bubble"/>
          <p:cNvSpPr/>
          <p:nvPr/>
        </p:nvSpPr>
        <p:spPr>
          <a:xfrm>
            <a:off x="4243375" y="2564075"/>
            <a:ext cx="1054200" cy="1058100"/>
          </a:xfrm>
          <a:prstGeom prst="ellipse">
            <a:avLst/>
          </a:prstGeom>
          <a:solidFill>
            <a:schemeClr val="accent5"/>
          </a:solidFill>
          <a:ln w="12700" cap="flat" cmpd="sng">
            <a:solidFill>
              <a:srgbClr val="79851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6" name="Google Shape;606;p94" descr="Tribal History Bubble" title="Tribal History Bubble"/>
          <p:cNvSpPr/>
          <p:nvPr/>
        </p:nvSpPr>
        <p:spPr>
          <a:xfrm>
            <a:off x="4849325" y="3736117"/>
            <a:ext cx="1054200" cy="1058100"/>
          </a:xfrm>
          <a:prstGeom prst="ellipse">
            <a:avLst/>
          </a:prstGeom>
          <a:solidFill>
            <a:srgbClr val="C27BA0"/>
          </a:solidFill>
          <a:ln w="12700" cap="flat" cmpd="sng">
            <a:solidFill>
              <a:srgbClr val="79851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7" name="Google Shape;607;p94" descr="Resilience Bubble" title="Resilience Bubble"/>
          <p:cNvSpPr/>
          <p:nvPr/>
        </p:nvSpPr>
        <p:spPr>
          <a:xfrm>
            <a:off x="7408580" y="1331456"/>
            <a:ext cx="1054200" cy="1058100"/>
          </a:xfrm>
          <a:prstGeom prst="ellipse">
            <a:avLst/>
          </a:prstGeom>
          <a:solidFill>
            <a:srgbClr val="FF9900"/>
          </a:solidFill>
          <a:ln w="12700" cap="flat" cmpd="sng">
            <a:solidFill>
              <a:srgbClr val="79851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8" name="Google Shape;608;p94" descr="Holocaust and Genocide Bubble" title="Holocaust and Genocide Bubble"/>
          <p:cNvSpPr/>
          <p:nvPr/>
        </p:nvSpPr>
        <p:spPr>
          <a:xfrm>
            <a:off x="7414550" y="3724150"/>
            <a:ext cx="1083300" cy="1058100"/>
          </a:xfrm>
          <a:prstGeom prst="ellipse">
            <a:avLst/>
          </a:prstGeom>
          <a:solidFill>
            <a:srgbClr val="93C47D"/>
          </a:solidFill>
          <a:ln w="12700" cap="flat" cmpd="sng">
            <a:solidFill>
              <a:srgbClr val="79851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1" name="Google Shape;601;p94" descr="Image is of one central circle labled as 2021 Social Science Standards. From the center circle are seven linked circles that are part of the 2021 standards. Identity, resistance, histories, resilience, civic engagement, Holocaust / Genocide, and Tribal History" title="Social Science Bubbles"/>
          <p:cNvSpPr/>
          <p:nvPr/>
        </p:nvSpPr>
        <p:spPr>
          <a:xfrm>
            <a:off x="5880975" y="2541950"/>
            <a:ext cx="1374900" cy="1260600"/>
          </a:xfrm>
          <a:prstGeom prst="ellipse">
            <a:avLst/>
          </a:prstGeom>
          <a:solidFill>
            <a:srgbClr val="6D9EEB"/>
          </a:solidFill>
          <a:ln w="12700" cap="flat" cmpd="sng">
            <a:solidFill>
              <a:srgbClr val="79851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0" name="Google Shape;610;p94"/>
          <p:cNvSpPr txBox="1"/>
          <p:nvPr/>
        </p:nvSpPr>
        <p:spPr>
          <a:xfrm>
            <a:off x="5970800" y="1183575"/>
            <a:ext cx="1181400" cy="400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chemeClr val="dk1"/>
                </a:solidFill>
                <a:latin typeface="Calibri"/>
                <a:ea typeface="Calibri"/>
                <a:cs typeface="Calibri"/>
                <a:sym typeface="Calibri"/>
              </a:rPr>
              <a:t>HISTORIES</a:t>
            </a:r>
            <a:r>
              <a:rPr lang="en" sz="1400" b="1" i="0" u="none" strike="noStrike" cap="none">
                <a:solidFill>
                  <a:schemeClr val="dk1"/>
                </a:solidFill>
                <a:latin typeface="Arial"/>
                <a:ea typeface="Arial"/>
                <a:cs typeface="Arial"/>
                <a:sym typeface="Arial"/>
              </a:rPr>
              <a:t> </a:t>
            </a:r>
            <a:endParaRPr sz="1400" b="1" i="0" u="none" strike="noStrike" cap="none">
              <a:solidFill>
                <a:schemeClr val="dk1"/>
              </a:solidFill>
              <a:latin typeface="Arial"/>
              <a:ea typeface="Arial"/>
              <a:cs typeface="Arial"/>
              <a:sym typeface="Arial"/>
            </a:endParaRPr>
          </a:p>
        </p:txBody>
      </p:sp>
      <p:sp>
        <p:nvSpPr>
          <p:cNvPr id="611" name="Google Shape;611;p94"/>
          <p:cNvSpPr txBox="1"/>
          <p:nvPr/>
        </p:nvSpPr>
        <p:spPr>
          <a:xfrm>
            <a:off x="7328775" y="1700875"/>
            <a:ext cx="1207200" cy="3849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chemeClr val="dk1"/>
                </a:solidFill>
                <a:latin typeface="Calibri"/>
                <a:ea typeface="Calibri"/>
                <a:cs typeface="Calibri"/>
                <a:sym typeface="Calibri"/>
              </a:rPr>
              <a:t>RESILIENCE</a:t>
            </a:r>
            <a:r>
              <a:rPr lang="en" sz="1300" b="0" i="0" u="none" strike="noStrike" cap="none">
                <a:solidFill>
                  <a:srgbClr val="000000"/>
                </a:solidFill>
                <a:latin typeface="Calibri"/>
                <a:ea typeface="Calibri"/>
                <a:cs typeface="Calibri"/>
                <a:sym typeface="Calibri"/>
              </a:rPr>
              <a:t> </a:t>
            </a:r>
            <a:r>
              <a:rPr lang="en" sz="1300" b="0" i="0" u="none" strike="noStrike" cap="none">
                <a:solidFill>
                  <a:srgbClr val="000000"/>
                </a:solidFill>
                <a:latin typeface="Arial"/>
                <a:ea typeface="Arial"/>
                <a:cs typeface="Arial"/>
                <a:sym typeface="Arial"/>
              </a:rPr>
              <a:t> </a:t>
            </a:r>
            <a:endParaRPr sz="1300" b="0" i="0" u="none" strike="noStrike" cap="none">
              <a:solidFill>
                <a:srgbClr val="000000"/>
              </a:solidFill>
              <a:latin typeface="Arial"/>
              <a:ea typeface="Arial"/>
              <a:cs typeface="Arial"/>
              <a:sym typeface="Arial"/>
            </a:endParaRPr>
          </a:p>
        </p:txBody>
      </p:sp>
      <p:sp>
        <p:nvSpPr>
          <p:cNvPr id="612" name="Google Shape;612;p94"/>
          <p:cNvSpPr txBox="1"/>
          <p:nvPr/>
        </p:nvSpPr>
        <p:spPr>
          <a:xfrm>
            <a:off x="4588214" y="1731125"/>
            <a:ext cx="1181400" cy="400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chemeClr val="dk1"/>
                </a:solidFill>
                <a:latin typeface="Calibri"/>
                <a:ea typeface="Calibri"/>
                <a:cs typeface="Calibri"/>
                <a:sym typeface="Calibri"/>
              </a:rPr>
              <a:t>RESISTANCE</a:t>
            </a:r>
            <a:r>
              <a:rPr lang="en" sz="1400" b="1" i="0" u="none" strike="noStrike" cap="none">
                <a:solidFill>
                  <a:srgbClr val="000000"/>
                </a:solidFill>
                <a:latin typeface="Arial"/>
                <a:ea typeface="Arial"/>
                <a:cs typeface="Arial"/>
                <a:sym typeface="Arial"/>
              </a:rPr>
              <a:t> </a:t>
            </a:r>
            <a:endParaRPr sz="1400" b="1" i="0" u="none" strike="noStrike" cap="none">
              <a:solidFill>
                <a:srgbClr val="000000"/>
              </a:solidFill>
              <a:latin typeface="Arial"/>
              <a:ea typeface="Arial"/>
              <a:cs typeface="Arial"/>
              <a:sym typeface="Arial"/>
            </a:endParaRPr>
          </a:p>
        </p:txBody>
      </p:sp>
      <p:sp>
        <p:nvSpPr>
          <p:cNvPr id="597" name="Google Shape;597;p94"/>
          <p:cNvSpPr txBox="1"/>
          <p:nvPr/>
        </p:nvSpPr>
        <p:spPr>
          <a:xfrm>
            <a:off x="4301575" y="2935625"/>
            <a:ext cx="934500" cy="3849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chemeClr val="dk1"/>
                </a:solidFill>
                <a:latin typeface="Calibri"/>
                <a:ea typeface="Calibri"/>
                <a:cs typeface="Calibri"/>
                <a:sym typeface="Calibri"/>
              </a:rPr>
              <a:t>IDENTITY</a:t>
            </a:r>
            <a:endParaRPr sz="1300" b="1" i="0" u="none" strike="noStrike" cap="none">
              <a:solidFill>
                <a:schemeClr val="dk1"/>
              </a:solidFill>
              <a:latin typeface="Arial"/>
              <a:ea typeface="Arial"/>
              <a:cs typeface="Arial"/>
              <a:sym typeface="Arial"/>
            </a:endParaRPr>
          </a:p>
        </p:txBody>
      </p:sp>
      <p:sp>
        <p:nvSpPr>
          <p:cNvPr id="613" name="Google Shape;613;p94"/>
          <p:cNvSpPr txBox="1"/>
          <p:nvPr/>
        </p:nvSpPr>
        <p:spPr>
          <a:xfrm>
            <a:off x="4865175" y="3910675"/>
            <a:ext cx="1054200" cy="615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Calibri"/>
                <a:ea typeface="Calibri"/>
                <a:cs typeface="Calibri"/>
                <a:sym typeface="Calibri"/>
              </a:rPr>
              <a:t>TRIBAL HISTORY</a:t>
            </a:r>
            <a:endParaRPr sz="1300" b="1" i="0" u="none" strike="noStrike" cap="none">
              <a:solidFill>
                <a:schemeClr val="dk1"/>
              </a:solidFill>
              <a:latin typeface="Arial"/>
              <a:ea typeface="Arial"/>
              <a:cs typeface="Arial"/>
              <a:sym typeface="Arial"/>
            </a:endParaRPr>
          </a:p>
        </p:txBody>
      </p:sp>
      <p:sp>
        <p:nvSpPr>
          <p:cNvPr id="614" name="Google Shape;614;p94"/>
          <p:cNvSpPr txBox="1"/>
          <p:nvPr/>
        </p:nvSpPr>
        <p:spPr>
          <a:xfrm>
            <a:off x="7785975" y="2767675"/>
            <a:ext cx="1181400" cy="5850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chemeClr val="dk1"/>
                </a:solidFill>
                <a:latin typeface="Calibri"/>
                <a:ea typeface="Calibri"/>
                <a:cs typeface="Calibri"/>
                <a:sym typeface="Calibri"/>
              </a:rPr>
              <a:t>CIVIC ENGAGEMENT</a:t>
            </a:r>
            <a:endParaRPr sz="1300" b="1" i="0" u="none" strike="noStrike" cap="none">
              <a:solidFill>
                <a:schemeClr val="dk1"/>
              </a:solidFill>
              <a:latin typeface="Arial"/>
              <a:ea typeface="Arial"/>
              <a:cs typeface="Arial"/>
              <a:sym typeface="Arial"/>
            </a:endParaRPr>
          </a:p>
        </p:txBody>
      </p:sp>
      <p:sp>
        <p:nvSpPr>
          <p:cNvPr id="615" name="Google Shape;615;p94"/>
          <p:cNvSpPr txBox="1"/>
          <p:nvPr/>
        </p:nvSpPr>
        <p:spPr>
          <a:xfrm>
            <a:off x="7404975" y="3986875"/>
            <a:ext cx="1181400" cy="5850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chemeClr val="dk1"/>
                </a:solidFill>
                <a:latin typeface="Calibri"/>
                <a:ea typeface="Calibri"/>
                <a:cs typeface="Calibri"/>
                <a:sym typeface="Calibri"/>
              </a:rPr>
              <a:t>HOLOCAUST/GENOCIDE</a:t>
            </a:r>
            <a:endParaRPr sz="1200" b="1" i="0" u="none" strike="noStrike" cap="none">
              <a:solidFill>
                <a:schemeClr val="dk1"/>
              </a:solidFill>
              <a:latin typeface="Arial"/>
              <a:ea typeface="Arial"/>
              <a:cs typeface="Arial"/>
              <a:sym typeface="Arial"/>
            </a:endParaRPr>
          </a:p>
        </p:txBody>
      </p:sp>
      <p:sp>
        <p:nvSpPr>
          <p:cNvPr id="609" name="Google Shape;609;p94"/>
          <p:cNvSpPr txBox="1"/>
          <p:nvPr/>
        </p:nvSpPr>
        <p:spPr>
          <a:xfrm>
            <a:off x="5957175" y="2691475"/>
            <a:ext cx="1207200" cy="7446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600" b="1" i="0" u="sng" strike="noStrike" cap="none" dirty="0">
                <a:solidFill>
                  <a:srgbClr val="1B75BC"/>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2021 SOCIAL SCIENCE</a:t>
            </a:r>
            <a:r>
              <a:rPr lang="en" sz="1600" b="0" i="0" u="none" strike="noStrike" cap="none" dirty="0">
                <a:solidFill>
                  <a:srgbClr val="1B75BC"/>
                </a:solidFill>
                <a:latin typeface="Arial"/>
                <a:ea typeface="Arial"/>
                <a:cs typeface="Arial"/>
                <a:sym typeface="Arial"/>
              </a:rPr>
              <a:t> </a:t>
            </a:r>
            <a:endParaRPr sz="1600" b="0" i="0" u="none" strike="noStrike" cap="none" dirty="0">
              <a:solidFill>
                <a:srgbClr val="1B75BC"/>
              </a:solidFill>
              <a:latin typeface="Arial"/>
              <a:ea typeface="Arial"/>
              <a:cs typeface="Arial"/>
              <a:sym typeface="Arial"/>
            </a:endParaRPr>
          </a:p>
        </p:txBody>
      </p:sp>
      <p:sp>
        <p:nvSpPr>
          <p:cNvPr id="616" name="Google Shape;616;p94"/>
          <p:cNvSpPr txBox="1"/>
          <p:nvPr/>
        </p:nvSpPr>
        <p:spPr>
          <a:xfrm>
            <a:off x="209175" y="1386725"/>
            <a:ext cx="2790900" cy="34848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2000"/>
              <a:buFont typeface="Arial"/>
              <a:buNone/>
            </a:pPr>
            <a:r>
              <a:rPr lang="en" sz="2200" b="1" i="0" u="none" strike="noStrike" cap="none">
                <a:solidFill>
                  <a:schemeClr val="dk1"/>
                </a:solidFill>
                <a:latin typeface="Calibri"/>
                <a:ea typeface="Calibri"/>
                <a:cs typeface="Calibri"/>
                <a:sym typeface="Calibri"/>
              </a:rPr>
              <a:t>The 2021 Social Science Standards shift and expand the perspective on history, geography, civics, and economics in Oregon’s K-12 classrooms. </a:t>
            </a:r>
            <a:endParaRPr sz="2200" b="1"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1200"/>
              <a:buFont typeface="Arial"/>
              <a:buNone/>
            </a:pPr>
            <a:r>
              <a:rPr lang="en" sz="1200" b="0" i="0" u="none" strike="noStrike" cap="none">
                <a:solidFill>
                  <a:schemeClr val="dk1"/>
                </a:solidFill>
                <a:latin typeface="Calibri"/>
                <a:ea typeface="Calibri"/>
                <a:cs typeface="Calibri"/>
                <a:sym typeface="Calibri"/>
              </a:rPr>
              <a:t> </a:t>
            </a:r>
            <a:endParaRPr sz="1200" b="0" i="0" u="none" strike="noStrike" cap="none">
              <a:solidFill>
                <a:schemeClr val="dk1"/>
              </a:solidFill>
              <a:latin typeface="Calibri"/>
              <a:ea typeface="Calibri"/>
              <a:cs typeface="Calibri"/>
              <a:sym typeface="Calibri"/>
            </a:endParaRPr>
          </a:p>
        </p:txBody>
      </p:sp>
      <p:sp>
        <p:nvSpPr>
          <p:cNvPr id="617" name="Google Shape;617;p94"/>
          <p:cNvSpPr txBox="1"/>
          <p:nvPr/>
        </p:nvSpPr>
        <p:spPr>
          <a:xfrm>
            <a:off x="152850" y="172275"/>
            <a:ext cx="5895672" cy="1046410"/>
          </a:xfrm>
          <a:prstGeom prst="rect">
            <a:avLst/>
          </a:prstGeom>
          <a:solidFill>
            <a:srgbClr val="1E6FB5"/>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820"/>
              <a:buFont typeface="Arial"/>
              <a:buNone/>
            </a:pPr>
            <a:r>
              <a:rPr lang="en" sz="2800" b="1" i="0" u="none" strike="noStrike" cap="none" dirty="0">
                <a:solidFill>
                  <a:schemeClr val="lt1"/>
                </a:solidFill>
                <a:latin typeface="Calibri"/>
                <a:ea typeface="Calibri"/>
                <a:cs typeface="Calibri"/>
                <a:sym typeface="Calibri"/>
              </a:rPr>
              <a:t>2021 ETHNIC STUDIES INTEGRATED SOCIAL SCIENCE STANDARDS</a:t>
            </a:r>
            <a:endParaRPr sz="2800" b="0" i="0" u="none" strike="noStrike" cap="none" dirty="0">
              <a:solidFill>
                <a:srgbClr val="000000"/>
              </a:solidFill>
              <a:latin typeface="Arial"/>
              <a:ea typeface="Arial"/>
              <a:cs typeface="Arial"/>
              <a:sym typeface="Arial"/>
            </a:endParaRPr>
          </a:p>
        </p:txBody>
      </p:sp>
      <p:pic>
        <p:nvPicPr>
          <p:cNvPr id="2" name="Recorded Sound" descr="The 2021 Standards continue to be organized by social science domains, Civics, Geography, Economics, Financial Literacy,  History, and social science analysis.&#13;&#10;&#13;&#10;There is no subheading or domain identified as ethnic studies. Instead ethnic studies concepts are integrated into the traditional domains.&#13;&#10;&#13;&#10;However, the inclusion of ethnic studies helped to identify themes or ways to approach the teaching of the new standards.&#13;&#10;&#13;&#10;Beginning with K-2, students explore issues of identity. Who they are in a family, at school, and in the community. Students will also explore the identity of others and the role different identities play in a community and throughout history. As students move through each grade they will consider how identity shapes worldview/perspective. &#13;&#10;&#13;&#10;Resistance- Is most likely where many teachers will feel most prepared to discuss incidents and types of oppression (institutional, political, legal, cultural, economic, custom, etc.). Ideally, these lessons should be centered on resistance rather than oppression. Students should examine individual and/or group strategies for undermining, combating, and overcoming oppression.&#13;&#10;&#13;&#10;Resilience - Explorers how individuals and groups overcome adversity through traditions, cultural values, language, the arts, sports, celebrations, community engagement, and politics. Stories of resilience help students understand that individuals that experienced oppression and practiced resistance, can continue to thrive.&#13;&#10;&#13;&#10;The Histories theme focus on developing an understanding of the history of traditionally underrepresented groups with or without interaction with a dominant or colonial society. Students should have the opportunity to explore the history of a group prior and beyond moments of oppression. As an example, Jewish history or the stories of Jewish people, should not be limited to WWII era Europe. The same is true of Black History. Students should encounter African history and the African diaspora in a context greater than enslavement.&#13;&#10;&#13;&#10;The latest social science standards continue to include the concept of civic engagement- For ethnic studies this includes an understanding and appreciation of successful and unsuccessful movements that strive toward “Liberty and Justice for All.”&#13;&#10;&#13;&#10;These five themes, are also evident in the Tribal History Essential Understandings and the Holocaust and Genocide learning concepts.&#13;&#10;" title="Recorded Sound">
            <a:hlinkClick r:id="" action="ppaction://media"/>
            <a:extLst>
              <a:ext uri="{FF2B5EF4-FFF2-40B4-BE49-F238E27FC236}">
                <a16:creationId xmlns:a16="http://schemas.microsoft.com/office/drawing/2014/main" id="{563466D6-11B2-AC4C-A5BC-409B855CCA0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196850" y="4044853"/>
            <a:ext cx="812800" cy="812800"/>
          </a:xfrm>
          <a:prstGeom prst="rect">
            <a:avLst/>
          </a:prstGeom>
        </p:spPr>
      </p:pic>
      <p:sp>
        <p:nvSpPr>
          <p:cNvPr id="3" name="Title 2">
            <a:extLst>
              <a:ext uri="{FF2B5EF4-FFF2-40B4-BE49-F238E27FC236}">
                <a16:creationId xmlns:a16="http://schemas.microsoft.com/office/drawing/2014/main" id="{A523D1E9-3693-BA42-BB05-2ED327F899C1}"/>
              </a:ext>
            </a:extLst>
          </p:cNvPr>
          <p:cNvSpPr>
            <a:spLocks noGrp="1"/>
          </p:cNvSpPr>
          <p:nvPr>
            <p:ph type="title"/>
          </p:nvPr>
        </p:nvSpPr>
        <p:spPr>
          <a:xfrm>
            <a:off x="6034449" y="187445"/>
            <a:ext cx="2707698" cy="572700"/>
          </a:xfrm>
        </p:spPr>
        <p:txBody>
          <a:bodyPr>
            <a:noAutofit/>
          </a:bodyPr>
          <a:lstStyle/>
          <a:p>
            <a:r>
              <a:rPr lang="en-US" sz="1000" b="1" dirty="0">
                <a:solidFill>
                  <a:schemeClr val="lt1"/>
                </a:solidFill>
              </a:rPr>
              <a:t>2021 ETHNIC STUDIES INTEGRATED</a:t>
            </a:r>
            <a:br>
              <a:rPr lang="en-US" sz="1000" b="1" dirty="0">
                <a:solidFill>
                  <a:schemeClr val="lt1"/>
                </a:solidFill>
              </a:rPr>
            </a:br>
            <a:r>
              <a:rPr lang="en-US" sz="1000" b="1" dirty="0">
                <a:solidFill>
                  <a:schemeClr val="lt1"/>
                </a:solidFill>
              </a:rPr>
              <a:t> SOCIAL SCIENCE STANDARDS</a:t>
            </a:r>
            <a:br>
              <a:rPr lang="en-US" sz="1000" dirty="0">
                <a:solidFill>
                  <a:srgbClr val="000000"/>
                </a:solidFill>
                <a:latin typeface="Arial"/>
                <a:ea typeface="Arial"/>
                <a:cs typeface="Arial"/>
                <a:sym typeface="Arial"/>
              </a:rPr>
            </a:br>
            <a:endParaRPr lang="en-US" sz="1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948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4" name="Google Shape;624;p95"/>
          <p:cNvSpPr txBox="1"/>
          <p:nvPr/>
        </p:nvSpPr>
        <p:spPr>
          <a:xfrm>
            <a:off x="562350" y="1626200"/>
            <a:ext cx="8161500" cy="2232000"/>
          </a:xfrm>
          <a:prstGeom prst="rect">
            <a:avLst/>
          </a:prstGeom>
          <a:noFill/>
          <a:ln>
            <a:noFill/>
          </a:ln>
        </p:spPr>
        <p:txBody>
          <a:bodyPr spcFirstLastPara="1" wrap="square" lIns="91425" tIns="91425" rIns="91425" bIns="91425" anchor="t" anchorCtr="0">
            <a:spAutoFit/>
          </a:bodyPr>
          <a:lstStyle/>
          <a:p>
            <a:pPr marL="457200" lvl="0" indent="-349250" algn="l" rtl="0">
              <a:lnSpc>
                <a:spcPct val="150000"/>
              </a:lnSpc>
              <a:spcBef>
                <a:spcPts val="0"/>
              </a:spcBef>
              <a:spcAft>
                <a:spcPts val="0"/>
              </a:spcAft>
              <a:buSzPts val="1900"/>
              <a:buFont typeface="Calibri"/>
              <a:buChar char="❏"/>
            </a:pPr>
            <a:r>
              <a:rPr lang="en" sz="1900" b="1" u="sng">
                <a:solidFill>
                  <a:schemeClr val="hlink"/>
                </a:solidFill>
                <a:latin typeface="Calibri"/>
                <a:ea typeface="Calibri"/>
                <a:cs typeface="Calibri"/>
                <a:sym typeface="Calibri"/>
                <a:hlinkClick r:id="rId5"/>
              </a:rPr>
              <a:t>2021 Standards</a:t>
            </a:r>
            <a:r>
              <a:rPr lang="en" sz="1900" b="1">
                <a:latin typeface="Calibri"/>
                <a:ea typeface="Calibri"/>
                <a:cs typeface="Calibri"/>
                <a:sym typeface="Calibri"/>
              </a:rPr>
              <a:t> available for implementation</a:t>
            </a:r>
            <a:endParaRPr sz="1900" b="1">
              <a:latin typeface="Calibri"/>
              <a:ea typeface="Calibri"/>
              <a:cs typeface="Calibri"/>
              <a:sym typeface="Calibri"/>
            </a:endParaRPr>
          </a:p>
          <a:p>
            <a:pPr marL="457200" lvl="0" indent="-349250" algn="l" rtl="0">
              <a:lnSpc>
                <a:spcPct val="150000"/>
              </a:lnSpc>
              <a:spcBef>
                <a:spcPts val="0"/>
              </a:spcBef>
              <a:spcAft>
                <a:spcPts val="0"/>
              </a:spcAft>
              <a:buSzPts val="1900"/>
              <a:buFont typeface="Calibri"/>
              <a:buChar char="❏"/>
            </a:pPr>
            <a:r>
              <a:rPr lang="en" sz="1900" b="1">
                <a:latin typeface="Calibri"/>
                <a:ea typeface="Calibri"/>
                <a:cs typeface="Calibri"/>
                <a:sym typeface="Calibri"/>
              </a:rPr>
              <a:t>New standards required In 2026-2027 school year</a:t>
            </a:r>
            <a:endParaRPr sz="1900" b="1">
              <a:latin typeface="Calibri"/>
              <a:ea typeface="Calibri"/>
              <a:cs typeface="Calibri"/>
              <a:sym typeface="Calibri"/>
            </a:endParaRPr>
          </a:p>
          <a:p>
            <a:pPr marL="457200" lvl="0" indent="-349250" algn="l" rtl="0">
              <a:lnSpc>
                <a:spcPct val="150000"/>
              </a:lnSpc>
              <a:spcBef>
                <a:spcPts val="0"/>
              </a:spcBef>
              <a:spcAft>
                <a:spcPts val="0"/>
              </a:spcAft>
              <a:buSzPts val="1900"/>
              <a:buFont typeface="Calibri"/>
              <a:buChar char="❏"/>
            </a:pPr>
            <a:r>
              <a:rPr lang="en" sz="1900" b="1">
                <a:latin typeface="Calibri"/>
                <a:ea typeface="Calibri"/>
                <a:cs typeface="Calibri"/>
                <a:sym typeface="Calibri"/>
              </a:rPr>
              <a:t>Resources on </a:t>
            </a:r>
            <a:r>
              <a:rPr lang="en" sz="1900" b="1" u="sng">
                <a:solidFill>
                  <a:schemeClr val="hlink"/>
                </a:solidFill>
                <a:latin typeface="Calibri"/>
                <a:ea typeface="Calibri"/>
                <a:cs typeface="Calibri"/>
                <a:sym typeface="Calibri"/>
                <a:hlinkClick r:id="rId6"/>
              </a:rPr>
              <a:t>Oregon Open Learning</a:t>
            </a:r>
            <a:r>
              <a:rPr lang="en" sz="1900" b="1">
                <a:latin typeface="Calibri"/>
                <a:ea typeface="Calibri"/>
                <a:cs typeface="Calibri"/>
                <a:sym typeface="Calibri"/>
              </a:rPr>
              <a:t> &amp; </a:t>
            </a:r>
            <a:r>
              <a:rPr lang="en" sz="1900" b="1" u="sng">
                <a:solidFill>
                  <a:schemeClr val="hlink"/>
                </a:solidFill>
                <a:latin typeface="Calibri"/>
                <a:ea typeface="Calibri"/>
                <a:cs typeface="Calibri"/>
                <a:sym typeface="Calibri"/>
                <a:hlinkClick r:id="rId7"/>
              </a:rPr>
              <a:t>ODE Social Science webpage</a:t>
            </a:r>
            <a:endParaRPr sz="1900" b="1">
              <a:latin typeface="Calibri"/>
              <a:ea typeface="Calibri"/>
              <a:cs typeface="Calibri"/>
              <a:sym typeface="Calibri"/>
            </a:endParaRPr>
          </a:p>
          <a:p>
            <a:pPr marL="457200" lvl="0" indent="-349250" algn="l" rtl="0">
              <a:lnSpc>
                <a:spcPct val="150000"/>
              </a:lnSpc>
              <a:spcBef>
                <a:spcPts val="0"/>
              </a:spcBef>
              <a:spcAft>
                <a:spcPts val="0"/>
              </a:spcAft>
              <a:buSzPts val="1900"/>
              <a:buFont typeface="Calibri"/>
              <a:buChar char="❏"/>
            </a:pPr>
            <a:r>
              <a:rPr lang="en" sz="1900" b="1">
                <a:latin typeface="Calibri"/>
                <a:ea typeface="Calibri"/>
                <a:cs typeface="Calibri"/>
                <a:sym typeface="Calibri"/>
              </a:rPr>
              <a:t>Monthly </a:t>
            </a:r>
            <a:r>
              <a:rPr lang="en" sz="1900" b="1" u="sng">
                <a:solidFill>
                  <a:schemeClr val="hlink"/>
                </a:solidFill>
                <a:latin typeface="Calibri"/>
                <a:ea typeface="Calibri"/>
                <a:cs typeface="Calibri"/>
                <a:sym typeface="Calibri"/>
                <a:hlinkClick r:id="rId8"/>
              </a:rPr>
              <a:t>Newsletter</a:t>
            </a:r>
            <a:r>
              <a:rPr lang="en" sz="1900" b="1">
                <a:latin typeface="Calibri"/>
                <a:ea typeface="Calibri"/>
                <a:cs typeface="Calibri"/>
                <a:sym typeface="Calibri"/>
              </a:rPr>
              <a:t> with resources &amp; opportunities </a:t>
            </a:r>
            <a:endParaRPr sz="1900" b="1">
              <a:latin typeface="Calibri"/>
              <a:ea typeface="Calibri"/>
              <a:cs typeface="Calibri"/>
              <a:sym typeface="Calibri"/>
            </a:endParaRPr>
          </a:p>
          <a:p>
            <a:pPr marL="457200" lvl="0" indent="-349250" algn="l" rtl="0">
              <a:lnSpc>
                <a:spcPct val="150000"/>
              </a:lnSpc>
              <a:spcBef>
                <a:spcPts val="0"/>
              </a:spcBef>
              <a:spcAft>
                <a:spcPts val="0"/>
              </a:spcAft>
              <a:buSzPts val="1900"/>
              <a:buFont typeface="Calibri"/>
              <a:buChar char="❏"/>
            </a:pPr>
            <a:r>
              <a:rPr lang="en" sz="1900" b="1">
                <a:latin typeface="Calibri"/>
                <a:ea typeface="Calibri"/>
                <a:cs typeface="Calibri"/>
                <a:sym typeface="Calibri"/>
              </a:rPr>
              <a:t>Contact: </a:t>
            </a:r>
            <a:r>
              <a:rPr lang="en" sz="1900" b="1" u="sng">
                <a:solidFill>
                  <a:schemeClr val="hlink"/>
                </a:solidFill>
                <a:latin typeface="Calibri"/>
                <a:ea typeface="Calibri"/>
                <a:cs typeface="Calibri"/>
                <a:sym typeface="Calibri"/>
                <a:hlinkClick r:id="rId9"/>
              </a:rPr>
              <a:t>Amit Kobrowski </a:t>
            </a:r>
            <a:r>
              <a:rPr lang="en" sz="1900" b="1">
                <a:latin typeface="Calibri"/>
                <a:ea typeface="Calibri"/>
                <a:cs typeface="Calibri"/>
                <a:sym typeface="Calibri"/>
              </a:rPr>
              <a:t>Social Science Specialist</a:t>
            </a:r>
            <a:endParaRPr sz="1900" b="1">
              <a:latin typeface="Calibri"/>
              <a:ea typeface="Calibri"/>
              <a:cs typeface="Calibri"/>
              <a:sym typeface="Calibri"/>
            </a:endParaRPr>
          </a:p>
        </p:txBody>
      </p:sp>
      <p:pic>
        <p:nvPicPr>
          <p:cNvPr id="625" name="Google Shape;625;p95" descr="Children looking at globe" title="Children looking at globe"/>
          <p:cNvPicPr preferRelativeResize="0"/>
          <p:nvPr/>
        </p:nvPicPr>
        <p:blipFill>
          <a:blip r:embed="rId10">
            <a:alphaModFix/>
          </a:blip>
          <a:stretch>
            <a:fillRect/>
          </a:stretch>
        </p:blipFill>
        <p:spPr>
          <a:xfrm flipH="1">
            <a:off x="7195618" y="376525"/>
            <a:ext cx="1704800" cy="2023776"/>
          </a:xfrm>
          <a:prstGeom prst="rect">
            <a:avLst/>
          </a:prstGeom>
          <a:noFill/>
          <a:ln>
            <a:noFill/>
          </a:ln>
        </p:spPr>
      </p:pic>
      <p:sp>
        <p:nvSpPr>
          <p:cNvPr id="623" name="Google Shape;623;p95"/>
          <p:cNvSpPr txBox="1">
            <a:spLocks noGrp="1"/>
          </p:cNvSpPr>
          <p:nvPr>
            <p:ph type="title"/>
          </p:nvPr>
        </p:nvSpPr>
        <p:spPr>
          <a:xfrm>
            <a:off x="311700" y="445025"/>
            <a:ext cx="8520600" cy="5727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b="1">
                <a:solidFill>
                  <a:schemeClr val="dk1"/>
                </a:solidFill>
              </a:rPr>
              <a:t>Ethnic Studies </a:t>
            </a:r>
            <a:r>
              <a:rPr lang="en" b="1" u="sng">
                <a:solidFill>
                  <a:schemeClr val="dk1"/>
                </a:solidFill>
              </a:rPr>
              <a:t>Standards</a:t>
            </a:r>
            <a:endParaRPr b="1" u="sng">
              <a:solidFill>
                <a:schemeClr val="dk1"/>
              </a:solidFill>
            </a:endParaRPr>
          </a:p>
        </p:txBody>
      </p:sp>
      <p:pic>
        <p:nvPicPr>
          <p:cNvPr id="2" name="Recorded Sound" descr="Currently, some school districts are implementing the 2021 ethnic studies integrated social science standards this school year. &#13;&#10;However, many school districts are using these next few years to help build content knowledge and create a social science scope and sequence inclusive of culturally relevant and responsive teaching.&#13;&#10;ODE’s webpage, social science newsletter, and Oregon Open Learning platform offer resources, lessons, and training opportunities for teachers.&#13;&#10;" title="Recorded Sound">
            <a:hlinkClick r:id="" action="ppaction://media"/>
            <a:extLst>
              <a:ext uri="{FF2B5EF4-FFF2-40B4-BE49-F238E27FC236}">
                <a16:creationId xmlns:a16="http://schemas.microsoft.com/office/drawing/2014/main" id="{90A79BFB-DC83-3B4A-9964-ECF62588FFF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679450" y="4060275"/>
            <a:ext cx="812800" cy="812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84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1" name="Google Shape;631;p96"/>
          <p:cNvSpPr txBox="1"/>
          <p:nvPr/>
        </p:nvSpPr>
        <p:spPr>
          <a:xfrm>
            <a:off x="598675" y="1338900"/>
            <a:ext cx="8162400" cy="2232000"/>
          </a:xfrm>
          <a:prstGeom prst="rect">
            <a:avLst/>
          </a:prstGeom>
          <a:noFill/>
          <a:ln>
            <a:noFill/>
          </a:ln>
        </p:spPr>
        <p:txBody>
          <a:bodyPr spcFirstLastPara="1" wrap="square" lIns="91425" tIns="91425" rIns="91425" bIns="91425" anchor="t" anchorCtr="0">
            <a:spAutoFit/>
          </a:bodyPr>
          <a:lstStyle/>
          <a:p>
            <a:pPr marL="457200" lvl="0" indent="-349250" algn="l" rtl="0">
              <a:lnSpc>
                <a:spcPct val="150000"/>
              </a:lnSpc>
              <a:spcBef>
                <a:spcPts val="0"/>
              </a:spcBef>
              <a:spcAft>
                <a:spcPts val="0"/>
              </a:spcAft>
              <a:buSzPts val="1900"/>
              <a:buFont typeface="Calibri"/>
              <a:buChar char="❏"/>
            </a:pPr>
            <a:r>
              <a:rPr lang="en" sz="1900" b="1">
                <a:latin typeface="Calibri"/>
                <a:ea typeface="Calibri"/>
                <a:cs typeface="Calibri"/>
                <a:sym typeface="Calibri"/>
              </a:rPr>
              <a:t>K-12 learning concepts required for integration into social science</a:t>
            </a:r>
            <a:endParaRPr sz="1900" b="1">
              <a:latin typeface="Calibri"/>
              <a:ea typeface="Calibri"/>
              <a:cs typeface="Calibri"/>
              <a:sym typeface="Calibri"/>
            </a:endParaRPr>
          </a:p>
          <a:p>
            <a:pPr marL="457200" lvl="0" indent="-349250" algn="l" rtl="0">
              <a:lnSpc>
                <a:spcPct val="150000"/>
              </a:lnSpc>
              <a:spcBef>
                <a:spcPts val="0"/>
              </a:spcBef>
              <a:spcAft>
                <a:spcPts val="0"/>
              </a:spcAft>
              <a:buSzPts val="1900"/>
              <a:buFont typeface="Calibri"/>
              <a:buChar char="❏"/>
            </a:pPr>
            <a:r>
              <a:rPr lang="en" sz="1900" b="1" u="sng">
                <a:solidFill>
                  <a:schemeClr val="hlink"/>
                </a:solidFill>
                <a:latin typeface="Calibri"/>
                <a:ea typeface="Calibri"/>
                <a:cs typeface="Calibri"/>
                <a:sym typeface="Calibri"/>
                <a:hlinkClick r:id="rId5"/>
              </a:rPr>
              <a:t>Crosswalk</a:t>
            </a:r>
            <a:r>
              <a:rPr lang="en" sz="1900" b="1">
                <a:latin typeface="Calibri"/>
                <a:ea typeface="Calibri"/>
                <a:cs typeface="Calibri"/>
                <a:sym typeface="Calibri"/>
              </a:rPr>
              <a:t> social science standards and Holocaust/Genocide concepts</a:t>
            </a:r>
            <a:endParaRPr sz="1900" b="1">
              <a:latin typeface="Calibri"/>
              <a:ea typeface="Calibri"/>
              <a:cs typeface="Calibri"/>
              <a:sym typeface="Calibri"/>
            </a:endParaRPr>
          </a:p>
          <a:p>
            <a:pPr marL="457200" lvl="0" indent="-349250" algn="l" rtl="0">
              <a:lnSpc>
                <a:spcPct val="150000"/>
              </a:lnSpc>
              <a:spcBef>
                <a:spcPts val="0"/>
              </a:spcBef>
              <a:spcAft>
                <a:spcPts val="0"/>
              </a:spcAft>
              <a:buSzPts val="1900"/>
              <a:buFont typeface="Calibri"/>
              <a:buChar char="❏"/>
            </a:pPr>
            <a:r>
              <a:rPr lang="en" sz="1900" b="1">
                <a:latin typeface="Calibri"/>
                <a:ea typeface="Calibri"/>
                <a:cs typeface="Calibri"/>
                <a:sym typeface="Calibri"/>
              </a:rPr>
              <a:t>Resources on </a:t>
            </a:r>
            <a:r>
              <a:rPr lang="en" sz="1900" b="1" u="sng">
                <a:solidFill>
                  <a:schemeClr val="hlink"/>
                </a:solidFill>
                <a:latin typeface="Calibri"/>
                <a:ea typeface="Calibri"/>
                <a:cs typeface="Calibri"/>
                <a:sym typeface="Calibri"/>
                <a:hlinkClick r:id="rId6"/>
              </a:rPr>
              <a:t>Oregon Open Learning</a:t>
            </a:r>
            <a:r>
              <a:rPr lang="en" sz="1900" b="1">
                <a:latin typeface="Calibri"/>
                <a:ea typeface="Calibri"/>
                <a:cs typeface="Calibri"/>
                <a:sym typeface="Calibri"/>
              </a:rPr>
              <a:t>, </a:t>
            </a:r>
            <a:r>
              <a:rPr lang="en" sz="1900" b="1" u="sng">
                <a:solidFill>
                  <a:schemeClr val="hlink"/>
                </a:solidFill>
                <a:latin typeface="Calibri"/>
                <a:ea typeface="Calibri"/>
                <a:cs typeface="Calibri"/>
                <a:sym typeface="Calibri"/>
                <a:hlinkClick r:id="rId7"/>
              </a:rPr>
              <a:t>Every Student Belongs</a:t>
            </a:r>
            <a:r>
              <a:rPr lang="en" sz="1900" b="1">
                <a:latin typeface="Calibri"/>
                <a:ea typeface="Calibri"/>
                <a:cs typeface="Calibri"/>
                <a:sym typeface="Calibri"/>
              </a:rPr>
              <a:t>, and </a:t>
            </a:r>
            <a:r>
              <a:rPr lang="en" sz="1900" b="1" u="sng">
                <a:solidFill>
                  <a:schemeClr val="hlink"/>
                </a:solidFill>
                <a:latin typeface="Calibri"/>
                <a:ea typeface="Calibri"/>
                <a:cs typeface="Calibri"/>
                <a:sym typeface="Calibri"/>
                <a:hlinkClick r:id="rId8"/>
              </a:rPr>
              <a:t>OJMCHE</a:t>
            </a:r>
            <a:endParaRPr sz="1900"/>
          </a:p>
          <a:p>
            <a:pPr marL="457200" lvl="0" indent="-349250" algn="l" rtl="0">
              <a:lnSpc>
                <a:spcPct val="150000"/>
              </a:lnSpc>
              <a:spcBef>
                <a:spcPts val="0"/>
              </a:spcBef>
              <a:spcAft>
                <a:spcPts val="0"/>
              </a:spcAft>
              <a:buSzPts val="1900"/>
              <a:buFont typeface="Calibri"/>
              <a:buChar char="❏"/>
            </a:pPr>
            <a:r>
              <a:rPr lang="en" sz="1900" b="1">
                <a:latin typeface="Calibri"/>
                <a:ea typeface="Calibri"/>
                <a:cs typeface="Calibri"/>
                <a:sym typeface="Calibri"/>
              </a:rPr>
              <a:t>Learning Concepts will be integrated into standards for 2026-2027</a:t>
            </a:r>
            <a:endParaRPr sz="1900" b="1">
              <a:latin typeface="Calibri"/>
              <a:ea typeface="Calibri"/>
              <a:cs typeface="Calibri"/>
              <a:sym typeface="Calibri"/>
            </a:endParaRPr>
          </a:p>
          <a:p>
            <a:pPr marL="457200" lvl="0" indent="-349250" algn="l" rtl="0">
              <a:lnSpc>
                <a:spcPct val="150000"/>
              </a:lnSpc>
              <a:spcBef>
                <a:spcPts val="0"/>
              </a:spcBef>
              <a:spcAft>
                <a:spcPts val="0"/>
              </a:spcAft>
              <a:buSzPts val="1900"/>
              <a:buFont typeface="Calibri"/>
              <a:buChar char="❏"/>
            </a:pPr>
            <a:r>
              <a:rPr lang="en" sz="1900" b="1">
                <a:latin typeface="Calibri"/>
                <a:ea typeface="Calibri"/>
                <a:cs typeface="Calibri"/>
                <a:sym typeface="Calibri"/>
              </a:rPr>
              <a:t>Contact: </a:t>
            </a:r>
            <a:r>
              <a:rPr lang="en" sz="1900" b="1" u="sng">
                <a:solidFill>
                  <a:schemeClr val="hlink"/>
                </a:solidFill>
                <a:latin typeface="Calibri"/>
                <a:ea typeface="Calibri"/>
                <a:cs typeface="Calibri"/>
                <a:sym typeface="Calibri"/>
                <a:hlinkClick r:id="rId9"/>
              </a:rPr>
              <a:t>Amit Kobrowski </a:t>
            </a:r>
            <a:r>
              <a:rPr lang="en" sz="1900" b="1">
                <a:latin typeface="Calibri"/>
                <a:ea typeface="Calibri"/>
                <a:cs typeface="Calibri"/>
                <a:sym typeface="Calibri"/>
              </a:rPr>
              <a:t> Social Science Specialist</a:t>
            </a:r>
            <a:endParaRPr sz="1900" b="1">
              <a:latin typeface="Calibri"/>
              <a:ea typeface="Calibri"/>
              <a:cs typeface="Calibri"/>
              <a:sym typeface="Calibri"/>
            </a:endParaRPr>
          </a:p>
        </p:txBody>
      </p:sp>
      <p:sp>
        <p:nvSpPr>
          <p:cNvPr id="630" name="Google Shape;630;p96"/>
          <p:cNvSpPr txBox="1">
            <a:spLocks noGrp="1"/>
          </p:cNvSpPr>
          <p:nvPr>
            <p:ph type="title"/>
          </p:nvPr>
        </p:nvSpPr>
        <p:spPr>
          <a:xfrm>
            <a:off x="311700" y="445025"/>
            <a:ext cx="8520600" cy="5727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sz="3522" b="1">
                <a:solidFill>
                  <a:schemeClr val="dk1"/>
                </a:solidFill>
              </a:rPr>
              <a:t>Holocaust and Other Genocide </a:t>
            </a:r>
            <a:r>
              <a:rPr lang="en" sz="3522" b="1" u="sng">
                <a:solidFill>
                  <a:schemeClr val="dk1"/>
                </a:solidFill>
              </a:rPr>
              <a:t>Learning Concepts</a:t>
            </a:r>
            <a:endParaRPr sz="3522" b="1" u="sng">
              <a:solidFill>
                <a:schemeClr val="dk1"/>
              </a:solidFill>
            </a:endParaRPr>
          </a:p>
        </p:txBody>
      </p:sp>
      <p:pic>
        <p:nvPicPr>
          <p:cNvPr id="632" name="Google Shape;632;p96" descr="Portland Holocaust Memorial" title="Portland Holocaust Memorial"/>
          <p:cNvPicPr preferRelativeResize="0"/>
          <p:nvPr/>
        </p:nvPicPr>
        <p:blipFill>
          <a:blip r:embed="rId10">
            <a:alphaModFix/>
          </a:blip>
          <a:stretch>
            <a:fillRect/>
          </a:stretch>
        </p:blipFill>
        <p:spPr>
          <a:xfrm>
            <a:off x="6426551" y="3363200"/>
            <a:ext cx="2486225" cy="1399300"/>
          </a:xfrm>
          <a:prstGeom prst="rect">
            <a:avLst/>
          </a:prstGeom>
          <a:noFill/>
          <a:ln>
            <a:noFill/>
          </a:ln>
        </p:spPr>
      </p:pic>
      <p:pic>
        <p:nvPicPr>
          <p:cNvPr id="2" name="Recorded Sound" descr="Beginning with the 2021 School Year, Social science teachers are incorporating the nine learning concepts supporting the teaching of the Holocaust and other Genocides&#13;&#10;The nine learning concepts will be incorporated into the next set of social science standards&#13;&#10;A crosswalk connecting the learning concepts to grade level standards is available on the ODE social science website &#13;&#10;Additional resources are available on the ODE social science and every student belongs page, Oregon Open Learning, and the Oregon Jewish Museum educator webpage&#13;&#10;" title="Recorded Sound">
            <a:hlinkClick r:id="" action="ppaction://media"/>
            <a:extLst>
              <a:ext uri="{FF2B5EF4-FFF2-40B4-BE49-F238E27FC236}">
                <a16:creationId xmlns:a16="http://schemas.microsoft.com/office/drawing/2014/main" id="{DC4E2463-BCDC-D94B-8F73-9E8EEDE4A228}"/>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598675" y="3760300"/>
            <a:ext cx="812800" cy="812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34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pic>
        <p:nvPicPr>
          <p:cNvPr id="639" name="Google Shape;639;p97" descr="Pluralistic Democracy" title="Pluralistic Democracy"/>
          <p:cNvPicPr preferRelativeResize="0"/>
          <p:nvPr/>
        </p:nvPicPr>
        <p:blipFill>
          <a:blip r:embed="rId5">
            <a:alphaModFix/>
          </a:blip>
          <a:stretch>
            <a:fillRect/>
          </a:stretch>
        </p:blipFill>
        <p:spPr>
          <a:xfrm>
            <a:off x="7465425" y="387175"/>
            <a:ext cx="1449975" cy="960625"/>
          </a:xfrm>
          <a:prstGeom prst="rect">
            <a:avLst/>
          </a:prstGeom>
          <a:noFill/>
          <a:ln>
            <a:noFill/>
          </a:ln>
        </p:spPr>
      </p:pic>
      <p:sp>
        <p:nvSpPr>
          <p:cNvPr id="638" name="Google Shape;638;p97"/>
          <p:cNvSpPr txBox="1"/>
          <p:nvPr/>
        </p:nvSpPr>
        <p:spPr>
          <a:xfrm>
            <a:off x="577300" y="1470600"/>
            <a:ext cx="7946100" cy="3347700"/>
          </a:xfrm>
          <a:prstGeom prst="rect">
            <a:avLst/>
          </a:prstGeom>
          <a:noFill/>
          <a:ln>
            <a:noFill/>
          </a:ln>
        </p:spPr>
        <p:txBody>
          <a:bodyPr spcFirstLastPara="1" wrap="square" lIns="91425" tIns="91425" rIns="91425" bIns="91425" anchor="t" anchorCtr="0">
            <a:spAutoFit/>
          </a:bodyPr>
          <a:lstStyle/>
          <a:p>
            <a:pPr marL="457200" lvl="0" indent="-349250" algn="l" rtl="0">
              <a:lnSpc>
                <a:spcPct val="100000"/>
              </a:lnSpc>
              <a:spcBef>
                <a:spcPts val="0"/>
              </a:spcBef>
              <a:spcAft>
                <a:spcPts val="0"/>
              </a:spcAft>
              <a:buSzPts val="1900"/>
              <a:buFont typeface="Calibri"/>
              <a:buChar char="❏"/>
            </a:pPr>
            <a:r>
              <a:rPr lang="en" sz="1900" b="1" dirty="0">
                <a:latin typeface="Calibri"/>
                <a:ea typeface="Calibri"/>
                <a:cs typeface="Calibri"/>
                <a:sym typeface="Calibri"/>
              </a:rPr>
              <a:t>Class of 2026 must complete .5 credits in a stand alone Civics/</a:t>
            </a:r>
            <a:r>
              <a:rPr lang="en" sz="1900" b="1" dirty="0" err="1">
                <a:latin typeface="Calibri"/>
                <a:ea typeface="Calibri"/>
                <a:cs typeface="Calibri"/>
                <a:sym typeface="Calibri"/>
              </a:rPr>
              <a:t>Gov</a:t>
            </a:r>
            <a:r>
              <a:rPr lang="en" sz="1900" b="1" dirty="0">
                <a:latin typeface="Calibri"/>
                <a:ea typeface="Calibri"/>
                <a:cs typeface="Calibri"/>
                <a:sym typeface="Calibri"/>
              </a:rPr>
              <a:t> Course</a:t>
            </a:r>
            <a:endParaRPr sz="1900" b="1" dirty="0">
              <a:latin typeface="Calibri"/>
              <a:ea typeface="Calibri"/>
              <a:cs typeface="Calibri"/>
              <a:sym typeface="Calibri"/>
            </a:endParaRPr>
          </a:p>
          <a:p>
            <a:pPr marL="457200" lvl="0" indent="-349250" algn="l" rtl="0">
              <a:lnSpc>
                <a:spcPct val="150000"/>
              </a:lnSpc>
              <a:spcBef>
                <a:spcPts val="1000"/>
              </a:spcBef>
              <a:spcAft>
                <a:spcPts val="0"/>
              </a:spcAft>
              <a:buSzPts val="1900"/>
              <a:buFont typeface="Calibri"/>
              <a:buChar char="❏"/>
            </a:pPr>
            <a:r>
              <a:rPr lang="en" sz="1900" b="1" dirty="0">
                <a:latin typeface="Calibri"/>
                <a:ea typeface="Calibri"/>
                <a:cs typeface="Calibri"/>
                <a:sym typeface="Calibri"/>
              </a:rPr>
              <a:t>Civics course must be aligned to 2018 or 2021 standards</a:t>
            </a:r>
            <a:endParaRPr sz="1900" b="1" dirty="0">
              <a:latin typeface="Calibri"/>
              <a:ea typeface="Calibri"/>
              <a:cs typeface="Calibri"/>
              <a:sym typeface="Calibri"/>
            </a:endParaRPr>
          </a:p>
          <a:p>
            <a:pPr marL="457200" lvl="0" indent="-349250" algn="l" rtl="0">
              <a:lnSpc>
                <a:spcPct val="100000"/>
              </a:lnSpc>
              <a:spcBef>
                <a:spcPts val="0"/>
              </a:spcBef>
              <a:spcAft>
                <a:spcPts val="0"/>
              </a:spcAft>
              <a:buSzPts val="1900"/>
              <a:buFont typeface="Calibri"/>
              <a:buChar char="❏"/>
            </a:pPr>
            <a:r>
              <a:rPr lang="en" sz="1900" b="1" dirty="0">
                <a:latin typeface="Calibri"/>
                <a:ea typeface="Calibri"/>
                <a:cs typeface="Calibri"/>
                <a:sym typeface="Calibri"/>
              </a:rPr>
              <a:t>Total number of Social Science credits (3) and </a:t>
            </a:r>
            <a:r>
              <a:rPr lang="en" sz="1900" b="1" u="sng" dirty="0">
                <a:solidFill>
                  <a:schemeClr val="hlink"/>
                </a:solidFill>
                <a:latin typeface="Calibri"/>
                <a:ea typeface="Calibri"/>
                <a:cs typeface="Calibri"/>
                <a:sym typeface="Calibri"/>
                <a:hlinkClick r:id="rId6"/>
              </a:rPr>
              <a:t>required credits </a:t>
            </a:r>
            <a:r>
              <a:rPr lang="en" sz="1900" b="1" dirty="0">
                <a:latin typeface="Calibri"/>
                <a:ea typeface="Calibri"/>
                <a:cs typeface="Calibri"/>
                <a:sym typeface="Calibri"/>
              </a:rPr>
              <a:t>for graduation (24) remains unchanged</a:t>
            </a:r>
            <a:endParaRPr sz="1900" b="1" dirty="0">
              <a:latin typeface="Calibri"/>
              <a:ea typeface="Calibri"/>
              <a:cs typeface="Calibri"/>
              <a:sym typeface="Calibri"/>
            </a:endParaRPr>
          </a:p>
          <a:p>
            <a:pPr marL="457200" lvl="0" indent="-349250" algn="l" rtl="0">
              <a:lnSpc>
                <a:spcPct val="100000"/>
              </a:lnSpc>
              <a:spcBef>
                <a:spcPts val="1000"/>
              </a:spcBef>
              <a:spcAft>
                <a:spcPts val="0"/>
              </a:spcAft>
              <a:buSzPts val="1900"/>
              <a:buFont typeface="Calibri"/>
              <a:buChar char="❏"/>
            </a:pPr>
            <a:r>
              <a:rPr lang="en" sz="1900" b="1" dirty="0">
                <a:latin typeface="Calibri"/>
                <a:ea typeface="Calibri"/>
                <a:cs typeface="Calibri"/>
                <a:sym typeface="Calibri"/>
              </a:rPr>
              <a:t>Social science credit is awarded for geography, civics/govt., history, economics/financial literacy</a:t>
            </a:r>
            <a:endParaRPr sz="1900" b="1" dirty="0">
              <a:latin typeface="Calibri"/>
              <a:ea typeface="Calibri"/>
              <a:cs typeface="Calibri"/>
              <a:sym typeface="Calibri"/>
            </a:endParaRPr>
          </a:p>
          <a:p>
            <a:pPr marL="457200" lvl="0" indent="-349250" algn="l" rtl="0">
              <a:lnSpc>
                <a:spcPct val="100000"/>
              </a:lnSpc>
              <a:spcBef>
                <a:spcPts val="1000"/>
              </a:spcBef>
              <a:spcAft>
                <a:spcPts val="0"/>
              </a:spcAft>
              <a:buSzPts val="1900"/>
              <a:buFont typeface="Calibri"/>
              <a:buChar char="❏"/>
            </a:pPr>
            <a:r>
              <a:rPr lang="en" sz="1900" b="1" dirty="0">
                <a:latin typeface="Calibri"/>
                <a:ea typeface="Calibri"/>
                <a:cs typeface="Calibri"/>
                <a:sym typeface="Calibri"/>
              </a:rPr>
              <a:t>New Civic and Government standards will be integrated</a:t>
            </a:r>
            <a:endParaRPr sz="1900" b="1" dirty="0">
              <a:latin typeface="Calibri"/>
              <a:ea typeface="Calibri"/>
              <a:cs typeface="Calibri"/>
              <a:sym typeface="Calibri"/>
            </a:endParaRPr>
          </a:p>
          <a:p>
            <a:pPr marL="457200" lvl="0" indent="0" algn="l" rtl="0">
              <a:lnSpc>
                <a:spcPct val="100000"/>
              </a:lnSpc>
              <a:spcBef>
                <a:spcPts val="0"/>
              </a:spcBef>
              <a:spcAft>
                <a:spcPts val="0"/>
              </a:spcAft>
              <a:buNone/>
            </a:pPr>
            <a:r>
              <a:rPr lang="en" sz="1900" b="1" dirty="0">
                <a:latin typeface="Calibri"/>
                <a:ea typeface="Calibri"/>
                <a:cs typeface="Calibri"/>
                <a:sym typeface="Calibri"/>
              </a:rPr>
              <a:t>into 2026-2027 standards</a:t>
            </a:r>
            <a:endParaRPr sz="1900" b="1" dirty="0">
              <a:latin typeface="Calibri"/>
              <a:ea typeface="Calibri"/>
              <a:cs typeface="Calibri"/>
              <a:sym typeface="Calibri"/>
            </a:endParaRPr>
          </a:p>
        </p:txBody>
      </p:sp>
      <p:sp>
        <p:nvSpPr>
          <p:cNvPr id="637" name="Google Shape;637;p97"/>
          <p:cNvSpPr txBox="1">
            <a:spLocks noGrp="1"/>
          </p:cNvSpPr>
          <p:nvPr>
            <p:ph type="title"/>
          </p:nvPr>
        </p:nvSpPr>
        <p:spPr>
          <a:xfrm>
            <a:off x="311700" y="673625"/>
            <a:ext cx="7153800" cy="5727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b="1" dirty="0">
                <a:solidFill>
                  <a:schemeClr val="dk1"/>
                </a:solidFill>
              </a:rPr>
              <a:t>Civics and Government</a:t>
            </a:r>
            <a:endParaRPr b="1" dirty="0">
              <a:solidFill>
                <a:schemeClr val="dk1"/>
              </a:solidFill>
            </a:endParaRPr>
          </a:p>
          <a:p>
            <a:pPr marL="2743200" lvl="0" indent="0" algn="l" rtl="0">
              <a:spcBef>
                <a:spcPts val="0"/>
              </a:spcBef>
              <a:spcAft>
                <a:spcPts val="0"/>
              </a:spcAft>
              <a:buNone/>
            </a:pPr>
            <a:r>
              <a:rPr lang="en" b="1" dirty="0">
                <a:solidFill>
                  <a:schemeClr val="dk1"/>
                </a:solidFill>
              </a:rPr>
              <a:t> </a:t>
            </a:r>
            <a:r>
              <a:rPr lang="en" b="1" u="sng" dirty="0">
                <a:solidFill>
                  <a:schemeClr val="dk1"/>
                </a:solidFill>
              </a:rPr>
              <a:t>Course Requirements</a:t>
            </a:r>
            <a:endParaRPr b="1" u="sng" dirty="0">
              <a:solidFill>
                <a:schemeClr val="dk1"/>
              </a:solidFill>
            </a:endParaRPr>
          </a:p>
        </p:txBody>
      </p:sp>
      <p:pic>
        <p:nvPicPr>
          <p:cNvPr id="2" name="Recorded Sound" descr="Recorded Sound Transcript availabe in notes&#10;In 2022 the Oregon legislature passed SB 513 requiring student in the class of 2026 to earn .5 credit in a stand alone civics or government course&#13;&#10;The civics course must teach and assess to all of the civics standards from the 2018 social science standards. In School districts implementing the 2021 ethnic studies integrated standards, the civics course must teach and assess to all of those civics standards&#13;&#10;The requirement for a .5 civic credit does not change the total amount of required social science credit which remains 3. Social science credit is earned through standards aligned courses in geography, civics/govt., history, and economics/financial literacy &#13;&#10;The total credits needed for graduation also remains the same at 24&#13;&#10;" title="Recorded Sound">
            <a:hlinkClick r:id="" action="ppaction://media"/>
            <a:extLst>
              <a:ext uri="{FF2B5EF4-FFF2-40B4-BE49-F238E27FC236}">
                <a16:creationId xmlns:a16="http://schemas.microsoft.com/office/drawing/2014/main" id="{A404031E-FD43-3742-B732-64E488D616B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70900" y="4229775"/>
            <a:ext cx="812800" cy="812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7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5858589BF81974BBEF3ECE18EF8C799" ma:contentTypeVersion="9" ma:contentTypeDescription="Create a new document." ma:contentTypeScope="" ma:versionID="3486ff5139f6b5f323396247729b0f41">
  <xsd:schema xmlns:xsd="http://www.w3.org/2001/XMLSchema" xmlns:xs="http://www.w3.org/2001/XMLSchema" xmlns:p="http://schemas.microsoft.com/office/2006/metadata/properties" xmlns:ns1="http://schemas.microsoft.com/sharepoint/v3" xmlns:ns2="c52b9841-a469-42db-9743-3880e9ba810e" xmlns:ns3="54031767-dd6d-417c-ab73-583408f47564" targetNamespace="http://schemas.microsoft.com/office/2006/metadata/properties" ma:root="true" ma:fieldsID="70cb1513449336a7784987a3bd9fd59a" ns1:_="" ns2:_="" ns3:_="">
    <xsd:import namespace="http://schemas.microsoft.com/sharepoint/v3"/>
    <xsd:import namespace="c52b9841-a469-42db-9743-3880e9ba810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52b9841-a469-42db-9743-3880e9ba810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Dropdown"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riority xmlns="c52b9841-a469-42db-9743-3880e9ba810e">New</Priority>
    <PublishingStartDate xmlns="http://schemas.microsoft.com/sharepoint/v3" xsi:nil="true"/>
    <PublishingExpirationDate xmlns="http://schemas.microsoft.com/sharepoint/v3" xsi:nil="true"/>
    <Estimated_x0020_Creation_x0020_Date xmlns="c52b9841-a469-42db-9743-3880e9ba810e" xsi:nil="true"/>
    <Remediation_x0020_Date xmlns="c52b9841-a469-42db-9743-3880e9ba810e">2022-10-18T15:55:11+00:00</Remediation_x0020_Date>
  </documentManagement>
</p:properties>
</file>

<file path=customXml/itemProps1.xml><?xml version="1.0" encoding="utf-8"?>
<ds:datastoreItem xmlns:ds="http://schemas.openxmlformats.org/officeDocument/2006/customXml" ds:itemID="{BA6884D1-6798-4EDF-8904-BB470BFEA209}"/>
</file>

<file path=customXml/itemProps2.xml><?xml version="1.0" encoding="utf-8"?>
<ds:datastoreItem xmlns:ds="http://schemas.openxmlformats.org/officeDocument/2006/customXml" ds:itemID="{FE4EBCCA-7F94-43E0-B332-AA9A9B9B8713}"/>
</file>

<file path=customXml/itemProps3.xml><?xml version="1.0" encoding="utf-8"?>
<ds:datastoreItem xmlns:ds="http://schemas.openxmlformats.org/officeDocument/2006/customXml" ds:itemID="{24E3EAD9-994D-4D6E-A5BE-FBA1097950C9}"/>
</file>

<file path=docProps/app.xml><?xml version="1.0" encoding="utf-8"?>
<Properties xmlns="http://schemas.openxmlformats.org/officeDocument/2006/extended-properties" xmlns:vt="http://schemas.openxmlformats.org/officeDocument/2006/docPropsVTypes">
  <TotalTime>9708</TotalTime>
  <Words>2412</Words>
  <Application>Microsoft Macintosh PowerPoint</Application>
  <PresentationFormat>On-screen Show (16:9)</PresentationFormat>
  <Paragraphs>184</Paragraphs>
  <Slides>13</Slides>
  <Notes>13</Notes>
  <HiddenSlides>0</HiddenSlides>
  <MMClips>13</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Blue_2021ODE</vt:lpstr>
      <vt:lpstr>2022-2023 Social Science Update  Presentation</vt:lpstr>
      <vt:lpstr>Objectives</vt:lpstr>
      <vt:lpstr>Inclusive Education  Reference Guide</vt:lpstr>
      <vt:lpstr>Getting Ready for 2026-2027 Implementation</vt:lpstr>
      <vt:lpstr>Tribal History Shared History Lessons</vt:lpstr>
      <vt:lpstr>2021 ETHNIC STUDIES INTEGRATED  SOCIAL SCIENCE STANDARDS </vt:lpstr>
      <vt:lpstr>Ethnic Studies Standards</vt:lpstr>
      <vt:lpstr>Holocaust and Other Genocide Learning Concepts</vt:lpstr>
      <vt:lpstr>Civics and Government  Course Requirements</vt:lpstr>
      <vt:lpstr>Civics Course Examples</vt:lpstr>
      <vt:lpstr>Culturally Relevant and Responsive Teaching</vt:lpstr>
      <vt:lpstr>Cultivating an Environment for Learning</vt:lpstr>
      <vt:lpstr>Additional Resources</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KOBROWSKI Amit * ODE</cp:lastModifiedBy>
  <cp:revision>22</cp:revision>
  <dcterms:modified xsi:type="dcterms:W3CDTF">2022-10-18T17:32:06Z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0x01010055858589BF81974BBEF3ECE18EF8C799</vt:lpwstr>
  </property>
</Properties>
</file>