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81" r:id="rId17"/>
    <p:sldId id="280" r:id="rId18"/>
    <p:sldId id="279" r:id="rId19"/>
    <p:sldId id="272" r:id="rId20"/>
    <p:sldId id="273" r:id="rId21"/>
    <p:sldId id="274" r:id="rId22"/>
    <p:sldId id="275" r:id="rId23"/>
    <p:sldId id="276" r:id="rId24"/>
    <p:sldId id="277" r:id="rId25"/>
  </p:sldIdLst>
  <p:sldSz cx="18288000" cy="10287000"/>
  <p:notesSz cx="6858000" cy="9144000"/>
  <p:embeddedFontLst>
    <p:embeddedFont>
      <p:font typeface="Calistoga" panose="020B0604020202020204" charset="0"/>
      <p:regular r:id="rId27"/>
    </p:embeddedFont>
    <p:embeddedFont>
      <p:font typeface="Red Hat Display" panose="020B0604020202020204" charset="0"/>
      <p:regular r:id="rId28"/>
      <p:bold r:id="rId29"/>
      <p:italic r:id="rId30"/>
      <p:boldItalic r:id="rId31"/>
    </p:embeddedFont>
    <p:embeddedFont>
      <p:font typeface="Red Hat Display Bold" panose="020B0604020202020204" charset="0"/>
      <p:regular r:id="rId32"/>
    </p:embeddedFont>
    <p:embeddedFont>
      <p:font typeface="Roboto" panose="02000000000000000000"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jiHupAt7KDLbhsZ9Ni+gBzZ4L1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7D4C60-AEC1-CEE0-128D-2C34549F76B0}" name="RUSSELL Alanna * ODE" initials="AR" userId="S::Alanna.Russell@ode.oregon.gov::c85b8322-b6e3-43b3-867f-23bcd6c00977" providerId="AD"/>
  <p188:author id="{457649F4-6228-5127-DF62-AF800E2E8441}" name="SANDERS Ely * ODE" initials="SO" userId="S::ely.sanders@ode.oregon.gov::69995361-3b11-4b2a-a7d5-276cdd4a1a3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9CF"/>
    <a:srgbClr val="4D2403"/>
    <a:srgbClr val="301702"/>
    <a:srgbClr val="FFF5DB"/>
    <a:srgbClr val="518E96"/>
    <a:srgbClr val="000000"/>
    <a:srgbClr val="028A9C"/>
    <a:srgbClr val="3697AD"/>
    <a:srgbClr val="0F9EA6"/>
    <a:srgbClr val="028A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77778" autoAdjust="0"/>
  </p:normalViewPr>
  <p:slideViewPr>
    <p:cSldViewPr snapToGrid="0">
      <p:cViewPr varScale="1">
        <p:scale>
          <a:sx n="41" d="100"/>
          <a:sy n="41" d="100"/>
        </p:scale>
        <p:origin x="1402" y="73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8.fntdata"/><Relationship Id="rId42"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FAFCC4BC-2C83-409E-484A-43FC5DEF601B}"/>
    <pc:docChg chg="modSld">
      <pc:chgData name="RUSSELL Alanna * ODE" userId="S::alanna.russell@ode.oregon.gov::c85b8322-b6e3-43b3-867f-23bcd6c00977" providerId="AD" clId="Web-{FAFCC4BC-2C83-409E-484A-43FC5DEF601B}" dt="2025-09-02T18:35:46.527" v="11" actId="1076"/>
      <pc:docMkLst>
        <pc:docMk/>
      </pc:docMkLst>
      <pc:sldChg chg="modSp modCm">
        <pc:chgData name="RUSSELL Alanna * ODE" userId="S::alanna.russell@ode.oregon.gov::c85b8322-b6e3-43b3-867f-23bcd6c00977" providerId="AD" clId="Web-{FAFCC4BC-2C83-409E-484A-43FC5DEF601B}" dt="2025-09-02T18:35:13.119" v="6" actId="20577"/>
        <pc:sldMkLst>
          <pc:docMk/>
          <pc:sldMk cId="0" sldId="256"/>
        </pc:sldMkLst>
        <pc:spChg chg="mod">
          <ac:chgData name="RUSSELL Alanna * ODE" userId="S::alanna.russell@ode.oregon.gov::c85b8322-b6e3-43b3-867f-23bcd6c00977" providerId="AD" clId="Web-{FAFCC4BC-2C83-409E-484A-43FC5DEF601B}" dt="2025-09-02T18:35:13.119" v="6" actId="20577"/>
          <ac:spMkLst>
            <pc:docMk/>
            <pc:sldMk cId="0" sldId="256"/>
            <ac:spMk id="112" creationId="{00000000-0000-0000-0000-000000000000}"/>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FAFCC4BC-2C83-409E-484A-43FC5DEF601B}" dt="2025-09-02T18:35:09.775" v="5" actId="20577"/>
              <pc2:cmMkLst xmlns:pc2="http://schemas.microsoft.com/office/powerpoint/2019/9/main/command">
                <pc:docMk/>
                <pc:sldMk cId="0" sldId="256"/>
                <pc2:cmMk id="{84D93853-F6FC-4534-8A1B-1AFE5A0F032F}"/>
              </pc2:cmMkLst>
            </pc226:cmChg>
          </p:ext>
        </pc:extLst>
      </pc:sldChg>
      <pc:sldChg chg="delSp modSp">
        <pc:chgData name="RUSSELL Alanna * ODE" userId="S::alanna.russell@ode.oregon.gov::c85b8322-b6e3-43b3-867f-23bcd6c00977" providerId="AD" clId="Web-{FAFCC4BC-2C83-409E-484A-43FC5DEF601B}" dt="2025-09-02T18:35:46.527" v="11" actId="1076"/>
        <pc:sldMkLst>
          <pc:docMk/>
          <pc:sldMk cId="0" sldId="257"/>
        </pc:sldMkLst>
        <pc:spChg chg="mod">
          <ac:chgData name="RUSSELL Alanna * ODE" userId="S::alanna.russell@ode.oregon.gov::c85b8322-b6e3-43b3-867f-23bcd6c00977" providerId="AD" clId="Web-{FAFCC4BC-2C83-409E-484A-43FC5DEF601B}" dt="2025-09-02T18:35:34.261" v="8" actId="1076"/>
          <ac:spMkLst>
            <pc:docMk/>
            <pc:sldMk cId="0" sldId="257"/>
            <ac:spMk id="127" creationId="{00000000-0000-0000-0000-000000000000}"/>
          </ac:spMkLst>
        </pc:spChg>
      </pc:sldChg>
    </pc:docChg>
  </pc:docChgLst>
  <pc:docChgLst>
    <pc:chgData name="RUSSELL Alanna * ODE" userId="c85b8322-b6e3-43b3-867f-23bcd6c00977" providerId="ADAL" clId="{EEAC1ABE-F430-4EE9-8C82-C29088B956CA}"/>
    <pc:docChg chg="undo custSel modSld">
      <pc:chgData name="RUSSELL Alanna * ODE" userId="c85b8322-b6e3-43b3-867f-23bcd6c00977" providerId="ADAL" clId="{EEAC1ABE-F430-4EE9-8C82-C29088B956CA}" dt="2025-09-02T18:44:55.488" v="84" actId="20577"/>
      <pc:docMkLst>
        <pc:docMk/>
      </pc:docMkLst>
      <pc:sldChg chg="delSp modSp mod">
        <pc:chgData name="RUSSELL Alanna * ODE" userId="c85b8322-b6e3-43b3-867f-23bcd6c00977" providerId="ADAL" clId="{EEAC1ABE-F430-4EE9-8C82-C29088B956CA}" dt="2025-09-02T18:38:43.815" v="23" actId="1076"/>
        <pc:sldMkLst>
          <pc:docMk/>
          <pc:sldMk cId="0" sldId="257"/>
        </pc:sldMkLst>
        <pc:spChg chg="mod">
          <ac:chgData name="RUSSELL Alanna * ODE" userId="c85b8322-b6e3-43b3-867f-23bcd6c00977" providerId="ADAL" clId="{EEAC1ABE-F430-4EE9-8C82-C29088B956CA}" dt="2025-09-02T18:38:43.815" v="23" actId="1076"/>
          <ac:spMkLst>
            <pc:docMk/>
            <pc:sldMk cId="0" sldId="257"/>
            <ac:spMk id="121" creationId="{00000000-0000-0000-0000-000000000000}"/>
          </ac:spMkLst>
        </pc:spChg>
        <pc:spChg chg="mod">
          <ac:chgData name="RUSSELL Alanna * ODE" userId="c85b8322-b6e3-43b3-867f-23bcd6c00977" providerId="ADAL" clId="{EEAC1ABE-F430-4EE9-8C82-C29088B956CA}" dt="2025-09-02T18:38:41.670" v="22" actId="1076"/>
          <ac:spMkLst>
            <pc:docMk/>
            <pc:sldMk cId="0" sldId="257"/>
            <ac:spMk id="127" creationId="{00000000-0000-0000-0000-000000000000}"/>
          </ac:spMkLst>
        </pc:spChg>
      </pc:sldChg>
      <pc:sldChg chg="delSp mod">
        <pc:chgData name="RUSSELL Alanna * ODE" userId="c85b8322-b6e3-43b3-867f-23bcd6c00977" providerId="ADAL" clId="{EEAC1ABE-F430-4EE9-8C82-C29088B956CA}" dt="2025-09-02T18:36:41.685" v="1" actId="478"/>
        <pc:sldMkLst>
          <pc:docMk/>
          <pc:sldMk cId="0" sldId="258"/>
        </pc:sldMkLst>
      </pc:sldChg>
      <pc:sldChg chg="delSp mod">
        <pc:chgData name="RUSSELL Alanna * ODE" userId="c85b8322-b6e3-43b3-867f-23bcd6c00977" providerId="ADAL" clId="{EEAC1ABE-F430-4EE9-8C82-C29088B956CA}" dt="2025-09-02T18:36:35.558" v="0" actId="478"/>
        <pc:sldMkLst>
          <pc:docMk/>
          <pc:sldMk cId="0" sldId="259"/>
        </pc:sldMkLst>
      </pc:sldChg>
      <pc:sldChg chg="delSp mod">
        <pc:chgData name="RUSSELL Alanna * ODE" userId="c85b8322-b6e3-43b3-867f-23bcd6c00977" providerId="ADAL" clId="{EEAC1ABE-F430-4EE9-8C82-C29088B956CA}" dt="2025-09-02T18:36:45.625" v="2" actId="478"/>
        <pc:sldMkLst>
          <pc:docMk/>
          <pc:sldMk cId="0" sldId="260"/>
        </pc:sldMkLst>
      </pc:sldChg>
      <pc:sldChg chg="delSp mod">
        <pc:chgData name="RUSSELL Alanna * ODE" userId="c85b8322-b6e3-43b3-867f-23bcd6c00977" providerId="ADAL" clId="{EEAC1ABE-F430-4EE9-8C82-C29088B956CA}" dt="2025-09-02T18:36:50.915" v="3" actId="478"/>
        <pc:sldMkLst>
          <pc:docMk/>
          <pc:sldMk cId="0" sldId="261"/>
        </pc:sldMkLst>
      </pc:sldChg>
      <pc:sldChg chg="delSp mod">
        <pc:chgData name="RUSSELL Alanna * ODE" userId="c85b8322-b6e3-43b3-867f-23bcd6c00977" providerId="ADAL" clId="{EEAC1ABE-F430-4EE9-8C82-C29088B956CA}" dt="2025-09-02T18:36:56.118" v="4" actId="478"/>
        <pc:sldMkLst>
          <pc:docMk/>
          <pc:sldMk cId="0" sldId="262"/>
        </pc:sldMkLst>
      </pc:sldChg>
      <pc:sldChg chg="addSp delSp modSp mod">
        <pc:chgData name="RUSSELL Alanna * ODE" userId="c85b8322-b6e3-43b3-867f-23bcd6c00977" providerId="ADAL" clId="{EEAC1ABE-F430-4EE9-8C82-C29088B956CA}" dt="2025-09-02T18:37:10.842" v="8" actId="478"/>
        <pc:sldMkLst>
          <pc:docMk/>
          <pc:sldMk cId="0" sldId="263"/>
        </pc:sldMkLst>
        <pc:picChg chg="add del">
          <ac:chgData name="RUSSELL Alanna * ODE" userId="c85b8322-b6e3-43b3-867f-23bcd6c00977" providerId="ADAL" clId="{EEAC1ABE-F430-4EE9-8C82-C29088B956CA}" dt="2025-09-02T18:37:04.370" v="6" actId="478"/>
          <ac:picMkLst>
            <pc:docMk/>
            <pc:sldMk cId="0" sldId="263"/>
            <ac:picMk id="223" creationId="{00000000-0000-0000-0000-000000000000}"/>
          </ac:picMkLst>
        </pc:picChg>
      </pc:sldChg>
      <pc:sldChg chg="delSp mod">
        <pc:chgData name="RUSSELL Alanna * ODE" userId="c85b8322-b6e3-43b3-867f-23bcd6c00977" providerId="ADAL" clId="{EEAC1ABE-F430-4EE9-8C82-C29088B956CA}" dt="2025-09-02T18:37:17.867" v="9" actId="478"/>
        <pc:sldMkLst>
          <pc:docMk/>
          <pc:sldMk cId="0" sldId="264"/>
        </pc:sldMkLst>
      </pc:sldChg>
      <pc:sldChg chg="delSp mod modNotesTx">
        <pc:chgData name="RUSSELL Alanna * ODE" userId="c85b8322-b6e3-43b3-867f-23bcd6c00977" providerId="ADAL" clId="{EEAC1ABE-F430-4EE9-8C82-C29088B956CA}" dt="2025-09-02T18:44:55.488" v="84" actId="20577"/>
        <pc:sldMkLst>
          <pc:docMk/>
          <pc:sldMk cId="0" sldId="265"/>
        </pc:sldMkLst>
      </pc:sldChg>
      <pc:sldChg chg="delSp mod">
        <pc:chgData name="RUSSELL Alanna * ODE" userId="c85b8322-b6e3-43b3-867f-23bcd6c00977" providerId="ADAL" clId="{EEAC1ABE-F430-4EE9-8C82-C29088B956CA}" dt="2025-09-02T18:37:26.605" v="11" actId="478"/>
        <pc:sldMkLst>
          <pc:docMk/>
          <pc:sldMk cId="0" sldId="266"/>
        </pc:sldMkLst>
      </pc:sldChg>
      <pc:sldChg chg="delSp mod">
        <pc:chgData name="RUSSELL Alanna * ODE" userId="c85b8322-b6e3-43b3-867f-23bcd6c00977" providerId="ADAL" clId="{EEAC1ABE-F430-4EE9-8C82-C29088B956CA}" dt="2025-09-02T18:37:30.457" v="12" actId="478"/>
        <pc:sldMkLst>
          <pc:docMk/>
          <pc:sldMk cId="0" sldId="267"/>
        </pc:sldMkLst>
      </pc:sldChg>
      <pc:sldChg chg="delSp mod">
        <pc:chgData name="RUSSELL Alanna * ODE" userId="c85b8322-b6e3-43b3-867f-23bcd6c00977" providerId="ADAL" clId="{EEAC1ABE-F430-4EE9-8C82-C29088B956CA}" dt="2025-09-02T18:37:34.897" v="13" actId="478"/>
        <pc:sldMkLst>
          <pc:docMk/>
          <pc:sldMk cId="0" sldId="268"/>
        </pc:sldMkLst>
      </pc:sldChg>
      <pc:sldChg chg="delSp mod modNotesTx">
        <pc:chgData name="RUSSELL Alanna * ODE" userId="c85b8322-b6e3-43b3-867f-23bcd6c00977" providerId="ADAL" clId="{EEAC1ABE-F430-4EE9-8C82-C29088B956CA}" dt="2025-09-02T18:41:23.383" v="34" actId="20577"/>
        <pc:sldMkLst>
          <pc:docMk/>
          <pc:sldMk cId="0" sldId="269"/>
        </pc:sldMkLst>
      </pc:sldChg>
      <pc:sldChg chg="delSp mod">
        <pc:chgData name="RUSSELL Alanna * ODE" userId="c85b8322-b6e3-43b3-867f-23bcd6c00977" providerId="ADAL" clId="{EEAC1ABE-F430-4EE9-8C82-C29088B956CA}" dt="2025-09-02T18:38:03.204" v="16" actId="478"/>
        <pc:sldMkLst>
          <pc:docMk/>
          <pc:sldMk cId="0" sldId="272"/>
        </pc:sldMkLst>
      </pc:sldChg>
      <pc:sldChg chg="delSp mod">
        <pc:chgData name="RUSSELL Alanna * ODE" userId="c85b8322-b6e3-43b3-867f-23bcd6c00977" providerId="ADAL" clId="{EEAC1ABE-F430-4EE9-8C82-C29088B956CA}" dt="2025-09-02T18:38:00.472" v="15" actId="478"/>
        <pc:sldMkLst>
          <pc:docMk/>
          <pc:sldMk cId="0" sldId="273"/>
        </pc:sldMkLst>
      </pc:sldChg>
      <pc:sldChg chg="delSp mod">
        <pc:chgData name="RUSSELL Alanna * ODE" userId="c85b8322-b6e3-43b3-867f-23bcd6c00977" providerId="ADAL" clId="{EEAC1ABE-F430-4EE9-8C82-C29088B956CA}" dt="2025-09-02T18:38:07.806" v="17" actId="478"/>
        <pc:sldMkLst>
          <pc:docMk/>
          <pc:sldMk cId="0" sldId="274"/>
        </pc:sldMkLst>
      </pc:sldChg>
      <pc:sldChg chg="delSp mod">
        <pc:chgData name="RUSSELL Alanna * ODE" userId="c85b8322-b6e3-43b3-867f-23bcd6c00977" providerId="ADAL" clId="{EEAC1ABE-F430-4EE9-8C82-C29088B956CA}" dt="2025-09-02T18:38:12.338" v="18" actId="478"/>
        <pc:sldMkLst>
          <pc:docMk/>
          <pc:sldMk cId="0" sldId="275"/>
        </pc:sldMkLst>
      </pc:sldChg>
      <pc:sldChg chg="delSp mod">
        <pc:chgData name="RUSSELL Alanna * ODE" userId="c85b8322-b6e3-43b3-867f-23bcd6c00977" providerId="ADAL" clId="{EEAC1ABE-F430-4EE9-8C82-C29088B956CA}" dt="2025-09-02T18:38:16.729" v="19" actId="478"/>
        <pc:sldMkLst>
          <pc:docMk/>
          <pc:sldMk cId="0" sldId="276"/>
        </pc:sldMkLst>
      </pc:sldChg>
      <pc:sldChg chg="delSp mod">
        <pc:chgData name="RUSSELL Alanna * ODE" userId="c85b8322-b6e3-43b3-867f-23bcd6c00977" providerId="ADAL" clId="{EEAC1ABE-F430-4EE9-8C82-C29088B956CA}" dt="2025-09-02T18:38:21.611" v="20" actId="478"/>
        <pc:sldMkLst>
          <pc:docMk/>
          <pc:sldMk cId="0" sldId="277"/>
        </pc:sldMkLst>
      </pc:sldChg>
      <pc:sldChg chg="modNotesTx">
        <pc:chgData name="RUSSELL Alanna * ODE" userId="c85b8322-b6e3-43b3-867f-23bcd6c00977" providerId="ADAL" clId="{EEAC1ABE-F430-4EE9-8C82-C29088B956CA}" dt="2025-09-02T18:43:16.467" v="74" actId="20577"/>
        <pc:sldMkLst>
          <pc:docMk/>
          <pc:sldMk cId="0" sldId="279"/>
        </pc:sldMkLst>
      </pc:sldChg>
      <pc:sldChg chg="modNotesTx">
        <pc:chgData name="RUSSELL Alanna * ODE" userId="c85b8322-b6e3-43b3-867f-23bcd6c00977" providerId="ADAL" clId="{EEAC1ABE-F430-4EE9-8C82-C29088B956CA}" dt="2025-09-02T18:42:17.338" v="69" actId="20577"/>
        <pc:sldMkLst>
          <pc:docMk/>
          <pc:sldMk cId="4162206296" sldId="280"/>
        </pc:sldMkLst>
      </pc:sldChg>
    </pc:docChg>
  </pc:docChgLst>
  <pc:docChgLst>
    <pc:chgData name="RUSSELL Alanna * ODE" userId="S::alanna.russell@ode.oregon.gov::c85b8322-b6e3-43b3-867f-23bcd6c00977" providerId="AD" clId="Web-{77455A69-296C-FF90-DD23-1E20EA3DF6CF}"/>
    <pc:docChg chg="modSld">
      <pc:chgData name="RUSSELL Alanna * ODE" userId="S::alanna.russell@ode.oregon.gov::c85b8322-b6e3-43b3-867f-23bcd6c00977" providerId="AD" clId="Web-{77455A69-296C-FF90-DD23-1E20EA3DF6CF}" dt="2025-09-09T19:43:55.631" v="11" actId="20577"/>
      <pc:docMkLst>
        <pc:docMk/>
      </pc:docMkLst>
      <pc:sldChg chg="modSp">
        <pc:chgData name="RUSSELL Alanna * ODE" userId="S::alanna.russell@ode.oregon.gov::c85b8322-b6e3-43b3-867f-23bcd6c00977" providerId="AD" clId="Web-{77455A69-296C-FF90-DD23-1E20EA3DF6CF}" dt="2025-09-09T19:42:36.737" v="0" actId="20577"/>
        <pc:sldMkLst>
          <pc:docMk/>
          <pc:sldMk cId="0" sldId="258"/>
        </pc:sldMkLst>
        <pc:spChg chg="mod">
          <ac:chgData name="RUSSELL Alanna * ODE" userId="S::alanna.russell@ode.oregon.gov::c85b8322-b6e3-43b3-867f-23bcd6c00977" providerId="AD" clId="Web-{77455A69-296C-FF90-DD23-1E20EA3DF6CF}" dt="2025-09-09T19:42:36.737" v="0" actId="20577"/>
          <ac:spMkLst>
            <pc:docMk/>
            <pc:sldMk cId="0" sldId="258"/>
            <ac:spMk id="143" creationId="{00000000-0000-0000-0000-000000000000}"/>
          </ac:spMkLst>
        </pc:spChg>
      </pc:sldChg>
      <pc:sldChg chg="modSp">
        <pc:chgData name="RUSSELL Alanna * ODE" userId="S::alanna.russell@ode.oregon.gov::c85b8322-b6e3-43b3-867f-23bcd6c00977" providerId="AD" clId="Web-{77455A69-296C-FF90-DD23-1E20EA3DF6CF}" dt="2025-09-09T19:42:59.785" v="4" actId="20577"/>
        <pc:sldMkLst>
          <pc:docMk/>
          <pc:sldMk cId="0" sldId="269"/>
        </pc:sldMkLst>
        <pc:spChg chg="mod">
          <ac:chgData name="RUSSELL Alanna * ODE" userId="S::alanna.russell@ode.oregon.gov::c85b8322-b6e3-43b3-867f-23bcd6c00977" providerId="AD" clId="Web-{77455A69-296C-FF90-DD23-1E20EA3DF6CF}" dt="2025-09-09T19:42:55.613" v="2" actId="20577"/>
          <ac:spMkLst>
            <pc:docMk/>
            <pc:sldMk cId="0" sldId="269"/>
            <ac:spMk id="309" creationId="{00000000-0000-0000-0000-000000000000}"/>
          </ac:spMkLst>
        </pc:spChg>
        <pc:spChg chg="mod">
          <ac:chgData name="RUSSELL Alanna * ODE" userId="S::alanna.russell@ode.oregon.gov::c85b8322-b6e3-43b3-867f-23bcd6c00977" providerId="AD" clId="Web-{77455A69-296C-FF90-DD23-1E20EA3DF6CF}" dt="2025-09-09T19:42:59.785" v="4" actId="20577"/>
          <ac:spMkLst>
            <pc:docMk/>
            <pc:sldMk cId="0" sldId="269"/>
            <ac:spMk id="310" creationId="{00000000-0000-0000-0000-000000000000}"/>
          </ac:spMkLst>
        </pc:spChg>
      </pc:sldChg>
      <pc:sldChg chg="modSp">
        <pc:chgData name="RUSSELL Alanna * ODE" userId="S::alanna.russell@ode.oregon.gov::c85b8322-b6e3-43b3-867f-23bcd6c00977" providerId="AD" clId="Web-{77455A69-296C-FF90-DD23-1E20EA3DF6CF}" dt="2025-09-09T19:43:55.631" v="11" actId="20577"/>
        <pc:sldMkLst>
          <pc:docMk/>
          <pc:sldMk cId="0" sldId="279"/>
        </pc:sldMkLst>
        <pc:spChg chg="mod">
          <ac:chgData name="RUSSELL Alanna * ODE" userId="S::alanna.russell@ode.oregon.gov::c85b8322-b6e3-43b3-867f-23bcd6c00977" providerId="AD" clId="Web-{77455A69-296C-FF90-DD23-1E20EA3DF6CF}" dt="2025-09-09T19:43:55.631" v="11" actId="20577"/>
          <ac:spMkLst>
            <pc:docMk/>
            <pc:sldMk cId="0" sldId="279"/>
            <ac:spMk id="3" creationId="{00000000-0000-0000-0000-000000000000}"/>
          </ac:spMkLst>
        </pc:spChg>
      </pc:sldChg>
      <pc:sldChg chg="modSp">
        <pc:chgData name="RUSSELL Alanna * ODE" userId="S::alanna.russell@ode.oregon.gov::c85b8322-b6e3-43b3-867f-23bcd6c00977" providerId="AD" clId="Web-{77455A69-296C-FF90-DD23-1E20EA3DF6CF}" dt="2025-09-09T19:43:10.317" v="6" actId="20577"/>
        <pc:sldMkLst>
          <pc:docMk/>
          <pc:sldMk cId="318993202" sldId="281"/>
        </pc:sldMkLst>
        <pc:spChg chg="mod">
          <ac:chgData name="RUSSELL Alanna * ODE" userId="S::alanna.russell@ode.oregon.gov::c85b8322-b6e3-43b3-867f-23bcd6c00977" providerId="AD" clId="Web-{77455A69-296C-FF90-DD23-1E20EA3DF6CF}" dt="2025-09-09T19:43:05.660" v="5" actId="20577"/>
          <ac:spMkLst>
            <pc:docMk/>
            <pc:sldMk cId="318993202" sldId="281"/>
            <ac:spMk id="5" creationId="{230F6D2C-155E-05AA-D8CA-4BEB0437E9E2}"/>
          </ac:spMkLst>
        </pc:spChg>
        <pc:spChg chg="mod">
          <ac:chgData name="RUSSELL Alanna * ODE" userId="S::alanna.russell@ode.oregon.gov::c85b8322-b6e3-43b3-867f-23bcd6c00977" providerId="AD" clId="Web-{77455A69-296C-FF90-DD23-1E20EA3DF6CF}" dt="2025-09-09T19:43:10.317" v="6" actId="20577"/>
          <ac:spMkLst>
            <pc:docMk/>
            <pc:sldMk cId="318993202" sldId="281"/>
            <ac:spMk id="6" creationId="{BEA8E197-8D47-8A46-51BE-EDE71D6A2FEF}"/>
          </ac:spMkLst>
        </pc:spChg>
      </pc:sldChg>
    </pc:docChg>
  </pc:docChgLst>
  <pc:docChgLst>
    <pc:chgData name="RUSSELL Alanna * ODE" userId="S::alanna.russell@ode.oregon.gov::c85b8322-b6e3-43b3-867f-23bcd6c00977" providerId="AD" clId="Web-{3344BC73-5AA1-8534-9969-F49DAAEB33F4}"/>
    <pc:docChg chg="addSld delSld modSld">
      <pc:chgData name="RUSSELL Alanna * ODE" userId="S::alanna.russell@ode.oregon.gov::c85b8322-b6e3-43b3-867f-23bcd6c00977" providerId="AD" clId="Web-{3344BC73-5AA1-8534-9969-F49DAAEB33F4}" dt="2025-08-25T23:45:52.016" v="588" actId="1076"/>
      <pc:docMkLst>
        <pc:docMk/>
      </pc:docMkLst>
      <pc:sldChg chg="modSp modNotes">
        <pc:chgData name="RUSSELL Alanna * ODE" userId="S::alanna.russell@ode.oregon.gov::c85b8322-b6e3-43b3-867f-23bcd6c00977" providerId="AD" clId="Web-{3344BC73-5AA1-8534-9969-F49DAAEB33F4}" dt="2025-08-25T21:37:33.649" v="52"/>
        <pc:sldMkLst>
          <pc:docMk/>
          <pc:sldMk cId="0" sldId="258"/>
        </pc:sldMkLst>
        <pc:spChg chg="mod">
          <ac:chgData name="RUSSELL Alanna * ODE" userId="S::alanna.russell@ode.oregon.gov::c85b8322-b6e3-43b3-867f-23bcd6c00977" providerId="AD" clId="Web-{3344BC73-5AA1-8534-9969-F49DAAEB33F4}" dt="2025-08-25T21:37:16.649" v="26" actId="20577"/>
          <ac:spMkLst>
            <pc:docMk/>
            <pc:sldMk cId="0" sldId="258"/>
            <ac:spMk id="143" creationId="{00000000-0000-0000-0000-000000000000}"/>
          </ac:spMkLst>
        </pc:spChg>
      </pc:sldChg>
      <pc:sldChg chg="modSp">
        <pc:chgData name="RUSSELL Alanna * ODE" userId="S::alanna.russell@ode.oregon.gov::c85b8322-b6e3-43b3-867f-23bcd6c00977" providerId="AD" clId="Web-{3344BC73-5AA1-8534-9969-F49DAAEB33F4}" dt="2025-08-25T22:02:58.156" v="555"/>
        <pc:sldMkLst>
          <pc:docMk/>
          <pc:sldMk cId="0" sldId="265"/>
        </pc:sldMkLst>
        <pc:picChg chg="mod modCrop">
          <ac:chgData name="RUSSELL Alanna * ODE" userId="S::alanna.russell@ode.oregon.gov::c85b8322-b6e3-43b3-867f-23bcd6c00977" providerId="AD" clId="Web-{3344BC73-5AA1-8534-9969-F49DAAEB33F4}" dt="2025-08-25T22:02:58.156" v="555"/>
          <ac:picMkLst>
            <pc:docMk/>
            <pc:sldMk cId="0" sldId="265"/>
            <ac:picMk id="258" creationId="{00000000-0000-0000-0000-000000000000}"/>
          </ac:picMkLst>
        </pc:picChg>
      </pc:sldChg>
      <pc:sldChg chg="modNotes">
        <pc:chgData name="RUSSELL Alanna * ODE" userId="S::alanna.russell@ode.oregon.gov::c85b8322-b6e3-43b3-867f-23bcd6c00977" providerId="AD" clId="Web-{3344BC73-5AA1-8534-9969-F49DAAEB33F4}" dt="2025-08-25T21:38:53.165" v="55"/>
        <pc:sldMkLst>
          <pc:docMk/>
          <pc:sldMk cId="0" sldId="272"/>
        </pc:sldMkLst>
      </pc:sldChg>
      <pc:sldChg chg="modSp">
        <pc:chgData name="RUSSELL Alanna * ODE" userId="S::alanna.russell@ode.oregon.gov::c85b8322-b6e3-43b3-867f-23bcd6c00977" providerId="AD" clId="Web-{3344BC73-5AA1-8534-9969-F49DAAEB33F4}" dt="2025-08-25T23:45:52.016" v="588" actId="1076"/>
        <pc:sldMkLst>
          <pc:docMk/>
          <pc:sldMk cId="0" sldId="275"/>
        </pc:sldMkLst>
        <pc:spChg chg="mod">
          <ac:chgData name="RUSSELL Alanna * ODE" userId="S::alanna.russell@ode.oregon.gov::c85b8322-b6e3-43b3-867f-23bcd6c00977" providerId="AD" clId="Web-{3344BC73-5AA1-8534-9969-F49DAAEB33F4}" dt="2025-08-25T23:45:52.016" v="588" actId="1076"/>
          <ac:spMkLst>
            <pc:docMk/>
            <pc:sldMk cId="0" sldId="275"/>
            <ac:spMk id="389" creationId="{00000000-0000-0000-0000-000000000000}"/>
          </ac:spMkLst>
        </pc:spChg>
      </pc:sldChg>
      <pc:sldChg chg="modSp">
        <pc:chgData name="RUSSELL Alanna * ODE" userId="S::alanna.russell@ode.oregon.gov::c85b8322-b6e3-43b3-867f-23bcd6c00977" providerId="AD" clId="Web-{3344BC73-5AA1-8534-9969-F49DAAEB33F4}" dt="2025-08-25T22:04:04.703" v="572" actId="20577"/>
        <pc:sldMkLst>
          <pc:docMk/>
          <pc:sldMk cId="0" sldId="279"/>
        </pc:sldMkLst>
        <pc:spChg chg="mod">
          <ac:chgData name="RUSSELL Alanna * ODE" userId="S::alanna.russell@ode.oregon.gov::c85b8322-b6e3-43b3-867f-23bcd6c00977" providerId="AD" clId="Web-{3344BC73-5AA1-8534-9969-F49DAAEB33F4}" dt="2025-08-25T22:04:04.703" v="572" actId="20577"/>
          <ac:spMkLst>
            <pc:docMk/>
            <pc:sldMk cId="0" sldId="279"/>
            <ac:spMk id="3" creationId="{00000000-0000-0000-0000-000000000000}"/>
          </ac:spMkLst>
        </pc:spChg>
      </pc:sldChg>
      <pc:sldChg chg="addSp delSp modSp new modNotes">
        <pc:chgData name="RUSSELL Alanna * ODE" userId="S::alanna.russell@ode.oregon.gov::c85b8322-b6e3-43b3-867f-23bcd6c00977" providerId="AD" clId="Web-{3344BC73-5AA1-8534-9969-F49DAAEB33F4}" dt="2025-08-25T23:45:39.891" v="586" actId="1076"/>
        <pc:sldMkLst>
          <pc:docMk/>
          <pc:sldMk cId="318993202" sldId="281"/>
        </pc:sldMkLst>
        <pc:spChg chg="add mod">
          <ac:chgData name="RUSSELL Alanna * ODE" userId="S::alanna.russell@ode.oregon.gov::c85b8322-b6e3-43b3-867f-23bcd6c00977" providerId="AD" clId="Web-{3344BC73-5AA1-8534-9969-F49DAAEB33F4}" dt="2025-08-25T22:02:10.640" v="547" actId="20577"/>
          <ac:spMkLst>
            <pc:docMk/>
            <pc:sldMk cId="318993202" sldId="281"/>
            <ac:spMk id="2" creationId="{2332AAA5-FAD2-726C-0E9A-F4C5CCCA5D31}"/>
          </ac:spMkLst>
        </pc:spChg>
        <pc:spChg chg="add mod">
          <ac:chgData name="RUSSELL Alanna * ODE" userId="S::alanna.russell@ode.oregon.gov::c85b8322-b6e3-43b3-867f-23bcd6c00977" providerId="AD" clId="Web-{3344BC73-5AA1-8534-9969-F49DAAEB33F4}" dt="2025-08-25T21:57:10.326" v="343"/>
          <ac:spMkLst>
            <pc:docMk/>
            <pc:sldMk cId="318993202" sldId="281"/>
            <ac:spMk id="3" creationId="{C0B29740-0C9C-7B7E-8CDF-77F5047E745A}"/>
          </ac:spMkLst>
        </pc:spChg>
        <pc:spChg chg="add mod">
          <ac:chgData name="RUSSELL Alanna * ODE" userId="S::alanna.russell@ode.oregon.gov::c85b8322-b6e3-43b3-867f-23bcd6c00977" providerId="AD" clId="Web-{3344BC73-5AA1-8534-9969-F49DAAEB33F4}" dt="2025-08-25T21:59:06.233" v="406" actId="20577"/>
          <ac:spMkLst>
            <pc:docMk/>
            <pc:sldMk cId="318993202" sldId="281"/>
            <ac:spMk id="5" creationId="{230F6D2C-155E-05AA-D8CA-4BEB0437E9E2}"/>
          </ac:spMkLst>
        </pc:spChg>
        <pc:spChg chg="add mod">
          <ac:chgData name="RUSSELL Alanna * ODE" userId="S::alanna.russell@ode.oregon.gov::c85b8322-b6e3-43b3-867f-23bcd6c00977" providerId="AD" clId="Web-{3344BC73-5AA1-8534-9969-F49DAAEB33F4}" dt="2025-08-25T22:04:23.797" v="574"/>
          <ac:spMkLst>
            <pc:docMk/>
            <pc:sldMk cId="318993202" sldId="281"/>
            <ac:spMk id="6" creationId="{BEA8E197-8D47-8A46-51BE-EDE71D6A2FEF}"/>
          </ac:spMkLst>
        </pc:spChg>
        <pc:spChg chg="add mod">
          <ac:chgData name="RUSSELL Alanna * ODE" userId="S::alanna.russell@ode.oregon.gov::c85b8322-b6e3-43b3-867f-23bcd6c00977" providerId="AD" clId="Web-{3344BC73-5AA1-8534-9969-F49DAAEB33F4}" dt="2025-08-25T22:04:43.469" v="579" actId="1076"/>
          <ac:spMkLst>
            <pc:docMk/>
            <pc:sldMk cId="318993202" sldId="281"/>
            <ac:spMk id="7" creationId="{F12C78BA-F0A9-5F96-D423-6303263D31B2}"/>
          </ac:spMkLst>
        </pc:spChg>
        <pc:spChg chg="add mod">
          <ac:chgData name="RUSSELL Alanna * ODE" userId="S::alanna.russell@ode.oregon.gov::c85b8322-b6e3-43b3-867f-23bcd6c00977" providerId="AD" clId="Web-{3344BC73-5AA1-8534-9969-F49DAAEB33F4}" dt="2025-08-25T22:04:57.297" v="581" actId="20577"/>
          <ac:spMkLst>
            <pc:docMk/>
            <pc:sldMk cId="318993202" sldId="281"/>
            <ac:spMk id="9" creationId="{CBE84791-1547-78D3-EFFB-6091A52D20A4}"/>
          </ac:spMkLst>
        </pc:spChg>
        <pc:spChg chg="add mod">
          <ac:chgData name="RUSSELL Alanna * ODE" userId="S::alanna.russell@ode.oregon.gov::c85b8322-b6e3-43b3-867f-23bcd6c00977" providerId="AD" clId="Web-{3344BC73-5AA1-8534-9969-F49DAAEB33F4}" dt="2025-08-25T23:45:39.891" v="586" actId="1076"/>
          <ac:spMkLst>
            <pc:docMk/>
            <pc:sldMk cId="318993202" sldId="281"/>
            <ac:spMk id="11" creationId="{162E93CC-9732-F5C4-02C6-491234170A9C}"/>
          </ac:spMkLst>
        </pc:spChg>
        <pc:spChg chg="add mod">
          <ac:chgData name="RUSSELL Alanna * ODE" userId="S::alanna.russell@ode.oregon.gov::c85b8322-b6e3-43b3-867f-23bcd6c00977" providerId="AD" clId="Web-{3344BC73-5AA1-8534-9969-F49DAAEB33F4}" dt="2025-08-25T22:02:28.765" v="551" actId="1076"/>
          <ac:spMkLst>
            <pc:docMk/>
            <pc:sldMk cId="318993202" sldId="281"/>
            <ac:spMk id="13" creationId="{83E00D8D-0B56-E205-6328-82654265B678}"/>
          </ac:spMkLst>
        </pc:spChg>
        <pc:spChg chg="add mod">
          <ac:chgData name="RUSSELL Alanna * ODE" userId="S::alanna.russell@ode.oregon.gov::c85b8322-b6e3-43b3-867f-23bcd6c00977" providerId="AD" clId="Web-{3344BC73-5AA1-8534-9969-F49DAAEB33F4}" dt="2025-08-25T22:03:27.875" v="557" actId="1076"/>
          <ac:spMkLst>
            <pc:docMk/>
            <pc:sldMk cId="318993202" sldId="281"/>
            <ac:spMk id="15" creationId="{0E3BF7A5-CFD9-E5A9-9B35-8965F01DB335}"/>
          </ac:spMkLst>
        </pc:spChg>
      </pc:sldChg>
    </pc:docChg>
  </pc:docChgLst>
  <pc:docChgLst>
    <pc:chgData name="SANDERS Ely * ODE" userId="S::ely.sanders@ode.oregon.gov::69995361-3b11-4b2a-a7d5-276cdd4a1a34" providerId="AD" clId="Web-{8CFF6CFD-E600-386C-1F1B-CD9A2EAF6184}"/>
    <pc:docChg chg="mod">
      <pc:chgData name="SANDERS Ely * ODE" userId="S::ely.sanders@ode.oregon.gov::69995361-3b11-4b2a-a7d5-276cdd4a1a34" providerId="AD" clId="Web-{8CFF6CFD-E600-386C-1F1B-CD9A2EAF6184}" dt="2025-08-29T17:53:01.179" v="0"/>
      <pc:docMkLst>
        <pc:docMk/>
      </pc:docMkLst>
    </pc:docChg>
  </pc:docChgLst>
  <pc:docChgLst>
    <pc:chgData name="RUSSELL Alanna * ODE" userId="S::alanna.russell@ode.oregon.gov::c85b8322-b6e3-43b3-867f-23bcd6c00977" providerId="AD" clId="Web-{6187953D-8F8E-4A4A-3C40-028DDBD3714B}"/>
    <pc:docChg chg="modSld">
      <pc:chgData name="RUSSELL Alanna * ODE" userId="S::alanna.russell@ode.oregon.gov::c85b8322-b6e3-43b3-867f-23bcd6c00977" providerId="AD" clId="Web-{6187953D-8F8E-4A4A-3C40-028DDBD3714B}" dt="2025-09-23T19:25:10.888" v="4"/>
      <pc:docMkLst>
        <pc:docMk/>
      </pc:docMkLst>
      <pc:sldChg chg="modNotes">
        <pc:chgData name="RUSSELL Alanna * ODE" userId="S::alanna.russell@ode.oregon.gov::c85b8322-b6e3-43b3-867f-23bcd6c00977" providerId="AD" clId="Web-{6187953D-8F8E-4A4A-3C40-028DDBD3714B}" dt="2025-09-23T18:40:42.988" v="2"/>
        <pc:sldMkLst>
          <pc:docMk/>
          <pc:sldMk cId="0" sldId="259"/>
        </pc:sldMkLst>
      </pc:sldChg>
      <pc:sldChg chg="modNotes">
        <pc:chgData name="RUSSELL Alanna * ODE" userId="S::alanna.russell@ode.oregon.gov::c85b8322-b6e3-43b3-867f-23bcd6c00977" providerId="AD" clId="Web-{6187953D-8F8E-4A4A-3C40-028DDBD3714B}" dt="2025-09-23T19:07:06.447" v="3"/>
        <pc:sldMkLst>
          <pc:docMk/>
          <pc:sldMk cId="0" sldId="269"/>
        </pc:sldMkLst>
      </pc:sldChg>
      <pc:sldChg chg="modNotes">
        <pc:chgData name="RUSSELL Alanna * ODE" userId="S::alanna.russell@ode.oregon.gov::c85b8322-b6e3-43b3-867f-23bcd6c00977" providerId="AD" clId="Web-{6187953D-8F8E-4A4A-3C40-028DDBD3714B}" dt="2025-09-23T19:25:10.888" v="4"/>
        <pc:sldMkLst>
          <pc:docMk/>
          <pc:sldMk cId="0" sldId="27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V0CdS128-q4"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neverusealone.com/"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www.oregon.gov/oha/PH/PREVENTIONWELLNESS/SUBSTANCEUSE/OPIOIDS/Documents/FentanylOpioidResponseToolkit.pdf" TargetMode="External"/><Relationship Id="rId5" Type="http://schemas.openxmlformats.org/officeDocument/2006/relationships/hyperlink" Target="https://www.linesforlife.org/get-help-now/services-and-crisis-lines/#recovery-resources" TargetMode="External"/><Relationship Id="rId4" Type="http://schemas.openxmlformats.org/officeDocument/2006/relationships/hyperlink" Target="https://www.samhsa.gov/find-help/national-helplin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0a49a0255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Diga lo siguiente: “Hoy vamos a hablar sobre un tema que es importante para mantenernos seguros/as a nosotros/as, a nuestros/as amigos/as y a nuestras comunidades. Vamos a hablar del fentanilo, que es un tipo de sustancia que puede ser mortal. Al final de la lección, espero que todos/as se sientan un poco más informados/as sobre cómo mantenerse seguros/as y sanos/as y con más seguridad para ayudar a quienes los/as rodean también”.</a:t>
            </a:r>
            <a:endParaRPr dirty="0"/>
          </a:p>
          <a:p>
            <a:pPr marL="45720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s-mx" b="0" i="0" u="none" baseline="0"/>
              <a:t>Diga lo siguiente: “Antes de comenzar, quiero recordarles a todos/as las pautas del aula sobre la seguridad y la inclusión. Sé que este puede ser un tema difícil y delicado, por eso queremos ser conscientes del lenguaje que utilizamos. Para algunas personas, hablar sobre las sustancias y los opioides puede ser algo a lo que estamos acostumbrados/as y sobre lo que nos resulta cómodo hacer preguntas. Para otras personas, puede que nos sintamos incómodos/as, nerviosos/as o asustados/as. Recuerden que todos estos sentimientos son válidos. Apoyémonos entre todos/as mientras aprendemos en conjunto”.</a:t>
            </a:r>
            <a:endParaRPr dirty="0"/>
          </a:p>
          <a:p>
            <a:pPr marL="914400" lvl="0" indent="0" algn="l" rtl="0">
              <a:spcBef>
                <a:spcPts val="0"/>
              </a:spcBef>
              <a:spcAft>
                <a:spcPts val="0"/>
              </a:spcAft>
              <a:buClr>
                <a:schemeClr val="dk1"/>
              </a:buClr>
              <a:buSzPts val="1100"/>
              <a:buFont typeface="Arial"/>
              <a:buNone/>
            </a:pPr>
            <a:endParaRPr dirty="0"/>
          </a:p>
          <a:p>
            <a:pPr marL="1371600" lvl="0" indent="0" algn="l" rtl="0">
              <a:spcBef>
                <a:spcPts val="0"/>
              </a:spcBef>
              <a:spcAft>
                <a:spcPts val="0"/>
              </a:spcAft>
              <a:buClr>
                <a:schemeClr val="dk1"/>
              </a:buClr>
              <a:buSzPts val="1100"/>
              <a:buFont typeface="Arial"/>
              <a:buNone/>
            </a:pPr>
            <a:r>
              <a:rPr lang="es-mx" b="0" i="0" u="none" baseline="0"/>
              <a:t>i.  Revise las pautas del aula respecto de temas delicados.</a:t>
            </a:r>
            <a:endParaRPr dirty="0"/>
          </a:p>
          <a:p>
            <a:pPr marL="1371600" lvl="0" indent="0" algn="l" rtl="0">
              <a:spcBef>
                <a:spcPts val="0"/>
              </a:spcBef>
              <a:spcAft>
                <a:spcPts val="0"/>
              </a:spcAft>
              <a:buClr>
                <a:schemeClr val="dk1"/>
              </a:buClr>
              <a:buSzPts val="1100"/>
              <a:buFont typeface="Arial"/>
              <a:buNone/>
            </a:pPr>
            <a:r>
              <a:rPr lang="es-mx" b="0" i="0" u="none" baseline="0"/>
              <a:t>ii. Pregunte a la clase si hay pautas adicionales que podrían tener que agregarse.</a:t>
            </a:r>
            <a:endParaRPr dirty="0"/>
          </a:p>
          <a:p>
            <a:pPr marL="1371600" lvl="0" indent="0" algn="l" rtl="0">
              <a:spcBef>
                <a:spcPts val="0"/>
              </a:spcBef>
              <a:spcAft>
                <a:spcPts val="0"/>
              </a:spcAft>
              <a:buClr>
                <a:schemeClr val="dk1"/>
              </a:buClr>
              <a:buSzPts val="1100"/>
              <a:buFont typeface="Arial"/>
              <a:buNone/>
            </a:pPr>
            <a:r>
              <a:rPr lang="es-mx" b="0" i="0" u="none" baseline="0"/>
              <a:t>iii. Solicíteles a los/as estudiantes que establezcan una intención sobre qué pauta van a practicar a lo largo de la lección.</a:t>
            </a:r>
            <a:endParaRPr dirty="0"/>
          </a:p>
          <a:p>
            <a:pPr marL="0" lvl="0" indent="0" algn="l" rtl="0">
              <a:spcBef>
                <a:spcPts val="0"/>
              </a:spcBef>
              <a:spcAft>
                <a:spcPts val="0"/>
              </a:spcAft>
              <a:buNone/>
            </a:pPr>
            <a:endParaRPr dirty="0"/>
          </a:p>
        </p:txBody>
      </p:sp>
      <p:sp>
        <p:nvSpPr>
          <p:cNvPr id="110" name="Google Shape;110;g30a49a0255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3" name="Google Shape;243;p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244" name="Google Shape;244;p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“La sobredosis es posible con cualquier forma de opioide y puede ser mortal. El riesgo de sobredosis aumenta cuando los opioides se mezclan con otras drogas. Esto es riesgoso porque además de aliviar el dolor, los opioides también actúan sobre el sistema respiratorio. Los opioides pueden causar respiración errática, respiración lenta o, en caso de sobredosis, detenerla por completo.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La sensación relajada y eufórica que experimentan las personas cuando toman opioides puede ser muy adictiva. Con el tiempo, el uso continuo de opioides disminuye su efecto y genera tolerancia. Cualquier persona puede comenzar a tomar dosis más altas de opioides para aliviar el dolor o drogarse.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Una mayor tolerancia puede causar dependencia física, lo que significa que si alguien deja de consumir opioides puede experimentar síntomas de abstinencia tan fuertes que se sienta físicamente enfermo.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La dependencia física, combinada con la confianza en los sentimientos de comodidad y seguridad que pueden producir los opioides, pueden conducir a la adicción”.</a:t>
            </a:r>
            <a:endParaRPr dirty="0"/>
          </a:p>
        </p:txBody>
      </p:sp>
      <p:sp>
        <p:nvSpPr>
          <p:cNvPr id="246" name="Google Shape;246;p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7" name="Google Shape;247;p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1" name="Google Shape;261;p1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262" name="Google Shape;262;p1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1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Diga lo siguiente: “Diríjanse a un/a compañero/a y compartan algo nuevo o interesante que hayan aprendido hasta ahora hoy y lo que sepan, si saben algo, sobre el fentanilo”.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“El fentanilo es quizás el más conocido de los opioides sintéticos. Es uno de los opioides más potentes aprobados para uso médico, destinado a tratar pacientes con dolor intenso o con dolor crónico que han desarrollado tolerancia a opioides menos potentes, como la oxicodona o la morfina, y que ya no les ayudan a controlar su dolor.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Sin embargo, recientemente el fentanilo se produce a menudo de manera ilícita, fuera del sistema regulatorio legal, y han aparecido muchos compuestos relacionados (análogos) que no tienen uso previo en el campo de la medicina. También se ha encontrado en la mayor cadena de suministro de drogas. De hecho, la DEA (Administración de Control de Drogas de Estados Unidos) ha publicado un comunicado en el que se informa que un máximo de 6 de cada 10 comprimidos recetados falsos contienen cantidades letales de fentanilo.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Entonces, ¿cuáles son los efectos del fentanilo? Los efectos del fentanilo son generalmente los mismos que los de otros opioides como la heroína, pero debido a la potencia de la droga, a menudo, aparecen más rápido y pueden durar más”.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Presente el video diciendo lo siguiente: “Vamos a ver un video que cubre qué es el fentanilo y cómo está afectando a nuestras comunidades. Anoten cualquier pregunta que les surja, como las siguientes: </a:t>
            </a:r>
            <a:r>
              <a:rPr lang="es-mx" b="1" i="0" u="none" baseline="0"/>
              <a:t>¿Qué conexiones están haciendo?  ¿Qué aprendieron?  ¿Que otras preguntas tienen?</a:t>
            </a:r>
            <a:r>
              <a:rPr lang="es-mx" b="0" i="0" u="none" baseline="0"/>
              <a:t>”</a:t>
            </a:r>
            <a:r>
              <a:rPr lang="es-mx" b="1" i="0" u="none" baseline="0"/>
              <a:t>  </a:t>
            </a:r>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Reproduzca el video.</a:t>
            </a:r>
            <a:endParaRPr dirty="0"/>
          </a:p>
          <a:p>
            <a:pPr marL="0" lvl="0" indent="0" algn="l" rtl="0">
              <a:spcBef>
                <a:spcPts val="0"/>
              </a:spcBef>
              <a:spcAft>
                <a:spcPts val="0"/>
              </a:spcAft>
              <a:buNone/>
            </a:pPr>
            <a:endParaRPr dirty="0"/>
          </a:p>
        </p:txBody>
      </p:sp>
      <p:sp>
        <p:nvSpPr>
          <p:cNvPr id="264" name="Google Shape;264;p1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5" name="Google Shape;265;p1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0a9b3792d7_14_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8" name="Google Shape;278;g30a9b3792d7_14_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279" name="Google Shape;279;g30a9b3792d7_14_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g30a9b3792d7_14_0:notes"/>
          <p:cNvSpPr txBox="1">
            <a:spLocks noGrp="1"/>
          </p:cNvSpPr>
          <p:nvPr>
            <p:ph type="body" idx="1"/>
          </p:nvPr>
        </p:nvSpPr>
        <p:spPr>
          <a:xfrm>
            <a:off x="914400" y="3251200"/>
            <a:ext cx="7315200" cy="3081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s-mx" b="1" dirty="0"/>
          </a:p>
          <a:p>
            <a:pPr marL="0" lvl="0" indent="0" algn="l" rtl="0">
              <a:spcBef>
                <a:spcPts val="0"/>
              </a:spcBef>
              <a:spcAft>
                <a:spcPts val="0"/>
              </a:spcAft>
              <a:buNone/>
            </a:pPr>
            <a:r>
              <a:rPr lang="es-mx" b="0" i="0" u="none" baseline="0"/>
              <a:t>Proporcione instrucciones para una actividad en parejas o para compartir diciendo lo siguiente: “Con la persona que está a su lado, conversen y piensen en algunos puntos importantes que les llamaron la atención para compartirlos con toda la clase”. Solicite a los/as estudiantes que utilicen las mismas tres preguntas:  </a:t>
            </a:r>
            <a:r>
              <a:rPr lang="es-mx" b="1" i="0" u="none" baseline="0"/>
              <a:t>¿Qué conexiones están haciendo?  ¿Qué aprendieron?  ¿Que otras preguntas tienen?</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81" name="Google Shape;281;g30a9b3792d7_14_0:notes"/>
          <p:cNvSpPr txBox="1">
            <a:spLocks noGrp="1"/>
          </p:cNvSpPr>
          <p:nvPr>
            <p:ph type="ftr" idx="11"/>
          </p:nvPr>
        </p:nvSpPr>
        <p:spPr>
          <a:xfrm>
            <a:off x="0" y="6502400"/>
            <a:ext cx="3962400" cy="341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2" name="Google Shape;282;g30a9b3792d7_14_0:notes"/>
          <p:cNvSpPr txBox="1">
            <a:spLocks noGrp="1"/>
          </p:cNvSpPr>
          <p:nvPr>
            <p:ph type="sldNum" idx="12"/>
          </p:nvPr>
        </p:nvSpPr>
        <p:spPr>
          <a:xfrm>
            <a:off x="5180013" y="6502400"/>
            <a:ext cx="3962400" cy="3414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9" name="Google Shape;289;p1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290" name="Google Shape;290;p1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solidFill>
                  <a:srgbClr val="1C2838"/>
                </a:solidFill>
                <a:latin typeface="Roboto"/>
                <a:ea typeface="Roboto"/>
                <a:cs typeface="Roboto"/>
                <a:sym typeface="Roboto"/>
              </a:rPr>
              <a:t>Al igual que la diabetes, las enfermedades cardíacas y otras enfermedades crónicas, la adicción es una enfermedad que requiere tratamiento. Según la Sociedad Estadounidense de Medicina de la Adicción (ASAM), “la adicción es una enfermedad primaria y crónica de la recompensa, la motivación, la memoria y los circuitos relacionados del cerebro”.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Como hemos comentado, los opioides pueden ser extremadamente adictivos.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s-mx" b="1" i="1" u="none" baseline="0"/>
              <a:t>*Video opcional: “Veamos un video de TedEd (8:21) para entender un poco más sobre cómo funciona la adicción a los opioides”.</a:t>
            </a:r>
            <a:endParaRPr b="1" i="1" dirty="0"/>
          </a:p>
          <a:p>
            <a:pPr marL="0" lvl="0" indent="0" algn="l" rtl="0">
              <a:spcBef>
                <a:spcPts val="0"/>
              </a:spcBef>
              <a:spcAft>
                <a:spcPts val="0"/>
              </a:spcAft>
              <a:buClr>
                <a:schemeClr val="dk1"/>
              </a:buClr>
              <a:buSzPts val="1100"/>
              <a:buFont typeface="Arial"/>
              <a:buNone/>
            </a:pPr>
            <a:r>
              <a:rPr lang="es-mx" b="0" i="0" u="none" baseline="0"/>
              <a:t>                    Reproduzca el video: </a:t>
            </a:r>
            <a:r>
              <a:rPr lang="es-mx" b="0" i="0" u="sng" baseline="0">
                <a:solidFill>
                  <a:srgbClr val="1155CC"/>
                </a:solidFill>
                <a:hlinkClick r:id="rId3">
                  <a:extLst>
                    <a:ext uri="{A12FA001-AC4F-418D-AE19-62706E023703}">
                      <ahyp:hlinkClr xmlns:ahyp="http://schemas.microsoft.com/office/drawing/2018/hyperlinkcolor" val="tx"/>
                    </a:ext>
                  </a:extLst>
                </a:hlinkClick>
              </a:rPr>
              <a:t>What causes opioid addiction, and why is it so tough to combat?</a:t>
            </a:r>
            <a:r>
              <a:rPr lang="es-mx" b="0" i="0" u="none" baseline="0"/>
              <a:t> </a:t>
            </a:r>
            <a:r>
              <a:rPr lang="es-mx" b="0" i="0" u="sng" baseline="0"/>
              <a:t>¿Qué causa la adicción a los opioides y por qué es tan difícil combatirla?</a:t>
            </a:r>
            <a:r>
              <a:rPr lang="es-mx" b="0" i="0" u="none" baseline="0"/>
              <a:t>  </a:t>
            </a:r>
            <a:endParaRPr dirty="0"/>
          </a:p>
          <a:p>
            <a:pPr marL="0" lvl="0" indent="0" algn="l" rtl="0">
              <a:spcBef>
                <a:spcPts val="0"/>
              </a:spcBef>
              <a:spcAft>
                <a:spcPts val="0"/>
              </a:spcAft>
              <a:buNone/>
            </a:pPr>
            <a:endParaRPr dirty="0"/>
          </a:p>
        </p:txBody>
      </p:sp>
      <p:sp>
        <p:nvSpPr>
          <p:cNvPr id="292" name="Google Shape;292;p1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3" name="Google Shape;293;p1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6: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2" name="Google Shape;302;p16: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303" name="Google Shape;303;p16: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6: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s-mx" b="0" i="0" u="none" baseline="0"/>
              <a:t>“La mejor manera de reducir los daños de los opioides es no usarlos, a menos que se los haya recetado un/a médico/a u otro/a profesional de la salud. </a:t>
            </a:r>
            <a:r>
              <a:rPr lang="es-mx" b="0" i="0" u="none" baseline="0">
                <a:solidFill>
                  <a:srgbClr val="2A2A2A"/>
                </a:solidFill>
              </a:rPr>
              <a:t>El uso de opioid</a:t>
            </a:r>
            <a:r>
              <a:rPr lang="es-mx" b="0" i="0" u="none" baseline="0">
                <a:solidFill>
                  <a:schemeClr val="tx1"/>
                </a:solidFill>
              </a:rPr>
              <a:t>es o </a:t>
            </a:r>
            <a:r>
              <a:rPr lang="es-mx" b="1" i="0" u="none" baseline="0">
                <a:solidFill>
                  <a:schemeClr val="tx1"/>
                </a:solidFill>
              </a:rPr>
              <a:t>cualquier medicamento </a:t>
            </a:r>
            <a:r>
              <a:rPr lang="es-mx" b="0" i="0" u="none" baseline="0">
                <a:solidFill>
                  <a:srgbClr val="2A2A2A"/>
                </a:solidFill>
              </a:rPr>
              <a:t>no recetado por un/a médico/a es riesgoso porque a veces tienen otras sustancias añadidas, como el fentanilo</a:t>
            </a:r>
            <a:r>
              <a:rPr lang="es-mx" b="0" i="0" u="none" baseline="0"/>
              <a:t>. </a:t>
            </a:r>
            <a:r>
              <a:rPr lang="es-mx" b="0" i="0" u="none" baseline="0">
                <a:solidFill>
                  <a:srgbClr val="2A2A2A"/>
                </a:solidFill>
              </a:rPr>
              <a:t>Incluso el uso de opioides con fines médicos con receta médica puede ser peligroso si se abusa de estos. </a:t>
            </a:r>
            <a:endParaRPr dirty="0">
              <a:solidFill>
                <a:srgbClr val="2A2A2A"/>
              </a:solidFill>
            </a:endParaRPr>
          </a:p>
          <a:p>
            <a:pPr marL="1371600" lvl="0" indent="-304800" algn="l" rtl="0">
              <a:spcBef>
                <a:spcPts val="0"/>
              </a:spcBef>
              <a:spcAft>
                <a:spcPts val="0"/>
              </a:spcAft>
              <a:buClr>
                <a:srgbClr val="2A2A2A"/>
              </a:buClr>
              <a:buSzPts val="1200"/>
              <a:buFont typeface="Calibri"/>
              <a:buChar char="●"/>
            </a:pPr>
            <a:r>
              <a:rPr lang="es-mx" b="0" i="0" u="none" baseline="0">
                <a:solidFill>
                  <a:srgbClr val="2A2A2A"/>
                </a:solidFill>
              </a:rPr>
              <a:t>NO use opioides </a:t>
            </a:r>
            <a:r>
              <a:rPr lang="es-mx" b="1" i="0" u="none" baseline="0">
                <a:solidFill>
                  <a:srgbClr val="2A2A2A"/>
                </a:solidFill>
              </a:rPr>
              <a:t>ni ningún otro medicamento</a:t>
            </a:r>
            <a:r>
              <a:rPr lang="es-mx" b="0" i="0" u="none" baseline="0">
                <a:solidFill>
                  <a:srgbClr val="2A2A2A"/>
                </a:solidFill>
              </a:rPr>
              <a:t>, a menos que se los hayan recetado.</a:t>
            </a:r>
            <a:endParaRPr dirty="0">
              <a:solidFill>
                <a:srgbClr val="2A2A2A"/>
              </a:solidFill>
            </a:endParaRPr>
          </a:p>
          <a:p>
            <a:pPr marL="1371600" lvl="0" indent="-304800" algn="l" rtl="0">
              <a:spcBef>
                <a:spcPts val="0"/>
              </a:spcBef>
              <a:spcAft>
                <a:spcPts val="0"/>
              </a:spcAft>
              <a:buClr>
                <a:srgbClr val="2A2A2A"/>
              </a:buClr>
              <a:buSzPts val="1200"/>
              <a:buFont typeface="Calibri"/>
              <a:buChar char="●"/>
            </a:pPr>
            <a:r>
              <a:rPr lang="es-mx" b="0" i="0" u="none" baseline="0">
                <a:solidFill>
                  <a:srgbClr val="2A2A2A"/>
                </a:solidFill>
              </a:rPr>
              <a:t>NO les den a otras personas los opioides que le recetaron.</a:t>
            </a:r>
            <a:endParaRPr dirty="0">
              <a:solidFill>
                <a:srgbClr val="2A2A2A"/>
              </a:solidFill>
            </a:endParaRPr>
          </a:p>
          <a:p>
            <a:pPr marL="1371600" lvl="0" indent="-304800" algn="l" rtl="0">
              <a:spcBef>
                <a:spcPts val="0"/>
              </a:spcBef>
              <a:spcAft>
                <a:spcPts val="0"/>
              </a:spcAft>
              <a:buClr>
                <a:srgbClr val="2A2A2A"/>
              </a:buClr>
              <a:buSzPts val="1200"/>
              <a:buFont typeface="Calibri"/>
              <a:buChar char="●"/>
            </a:pPr>
            <a:r>
              <a:rPr lang="es-mx" b="0" i="0" u="none" baseline="0">
                <a:solidFill>
                  <a:srgbClr val="2A2A2A"/>
                </a:solidFill>
              </a:rPr>
              <a:t>Úselos según las indicaciones del/de la médico/a (dosis y posología)”.</a:t>
            </a:r>
            <a:endParaRPr dirty="0"/>
          </a:p>
        </p:txBody>
      </p:sp>
      <p:sp>
        <p:nvSpPr>
          <p:cNvPr id="305" name="Google Shape;305;p16: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p16: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indent="0" algn="l" rtl="0"/>
            <a:endParaRPr lang="es-mx" dirty="0">
              <a:solidFill>
                <a:srgbClr val="444444"/>
              </a:solidFill>
            </a:endParaRPr>
          </a:p>
          <a:p>
            <a:pPr marL="0" indent="0" algn="l" rtl="0">
              <a:lnSpc>
                <a:spcPct val="114999"/>
              </a:lnSpc>
            </a:pPr>
            <a:r>
              <a:rPr lang="es-mx" b="0" i="0" u="none" baseline="0"/>
              <a:t>“Para quienes usan opioides, ya sean recetados o no, una estrategia clave para prevenir una sobredosis es usar la dosis más baja posible con la menor frecuencia que se pueda.</a:t>
            </a:r>
            <a:endParaRPr lang="es-mx" dirty="0">
              <a:solidFill>
                <a:srgbClr val="444444"/>
              </a:solidFill>
            </a:endParaRPr>
          </a:p>
          <a:p>
            <a:pPr marL="0" indent="0" algn="l" rtl="0">
              <a:lnSpc>
                <a:spcPct val="114999"/>
              </a:lnSpc>
            </a:pPr>
            <a:r>
              <a:rPr lang="es-mx" b="0" i="0" u="none" baseline="0"/>
              <a:t>Esto permite reducir el riesgo de sobredosis, así como el riesgo de desarrollar tolerancia, lo que puede conducir a una dependencia del fármaco”.</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sz="1200" b="0" i="0" u="none" strike="noStrike" cap="none">
                <a:solidFill>
                  <a:schemeClr val="dk1"/>
                </a:solidFill>
                <a:latin typeface="Calibri"/>
                <a:ea typeface="Calibri"/>
                <a:cs typeface="Calibri"/>
                <a:sym typeface="Calibri"/>
              </a:rPr>
              <a:t>15</a:t>
            </a:fld>
            <a:endParaRPr lang="es-mx"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9369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algn="l" rtl="0"/>
            <a:r>
              <a:rPr lang="es-mx" sz="1200" b="0" i="0" u="none" strike="noStrike" cap="none" baseline="0">
                <a:solidFill>
                  <a:schemeClr val="dk1"/>
                </a:solidFill>
                <a:effectLst/>
                <a:latin typeface="Calibri"/>
                <a:ea typeface="Calibri"/>
                <a:cs typeface="Calibri"/>
                <a:sym typeface="Calibri"/>
              </a:rPr>
              <a:t>Diga lo siguiente: “Acceder a sustancias desde cualquier lugar que no sea una farmacia puede ser peligroso, ya que no están reguladas y pueden contener otras sustancias, como el fentanilo. Nunca deben obtener medicamentos en ningún otro lugar que no sea una farmacia, incluso de alguien que conozcan y en quienes confíen”.</a:t>
            </a:r>
            <a:br>
              <a:rPr lang="es-mx" sz="1200" b="0" i="0" u="none" strike="noStrike" cap="none">
                <a:solidFill>
                  <a:schemeClr val="dk1"/>
                </a:solidFill>
                <a:effectLst/>
                <a:latin typeface="Calibri"/>
                <a:ea typeface="Calibri"/>
                <a:cs typeface="Calibri"/>
                <a:sym typeface="Calibri"/>
              </a:rPr>
            </a:br>
            <a:endParaRPr kumimoji="0" lang="es-mx" sz="1200" b="1" i="0" u="none" strike="noStrike" kern="1200" cap="none" spc="0" normalizeH="0" baseline="0" noProof="0" dirty="0">
              <a:ln>
                <a:noFill/>
              </a:ln>
              <a:solidFill>
                <a:schemeClr val="accent4">
                  <a:lumMod val="20000"/>
                  <a:lumOff val="80000"/>
                </a:schemeClr>
              </a:solidFill>
              <a:effectLst/>
              <a:uLnTx/>
              <a:uFillTx/>
              <a:latin typeface="Calibri" panose="020F0502020204030204" pitchFamily="34" charset="0"/>
              <a:ea typeface="Calibri" panose="020F0502020204030204" pitchFamily="34" charset="0"/>
              <a:cs typeface="Calibri" panose="020F0502020204030204" pitchFamily="34" charset="0"/>
              <a:sym typeface="Calibri"/>
            </a:endParaRP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endParaRPr kumimoji="0" lang="es-mx" sz="1200" b="1" i="0" u="none" strike="noStrike" kern="1200" cap="none" spc="0" normalizeH="0" baseline="0" noProof="0" dirty="0">
              <a:ln>
                <a:noFill/>
              </a:ln>
              <a:solidFill>
                <a:schemeClr val="accent4">
                  <a:lumMod val="20000"/>
                  <a:lumOff val="80000"/>
                </a:schemeClr>
              </a:solidFill>
              <a:effectLst/>
              <a:uLnTx/>
              <a:uFillTx/>
              <a:latin typeface="Calibri" panose="020F0502020204030204" pitchFamily="34" charset="0"/>
              <a:ea typeface="Calibri" panose="020F0502020204030204" pitchFamily="34" charset="0"/>
              <a:cs typeface="Calibri" panose="020F0502020204030204" pitchFamily="34" charset="0"/>
              <a:sym typeface="Calibri"/>
            </a:endParaRPr>
          </a:p>
          <a:p>
            <a:pPr marL="139700" indent="0" algn="l" rtl="0">
              <a:buNone/>
            </a:pPr>
            <a:r>
              <a:rPr lang="es-mx" sz="1200" b="0" i="0" u="none" strike="noStrike" cap="none" baseline="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Solicíteles a los/as estudiantes que miren la imagen en la diapositiva de un comprimido de Xanax real y uno falso.  Diga lo siguiente: “En esta diapositiva, se muestran dos imágenes de Xanax, que es un medicamento que los/as médicos/as les recetan a algunas personas. En la imagen de la izquierda, se muestra un comprimido de Xanax de una farmacia y en la imagen de la derecha, se muestra un comprimido falso que podría contener fentanilo y causar una sobredosis. Es realmente difícil o imposible distinguir entre los comprimidos y por eso es tan importante no tomar ninguno que no sea el recetado. ¿Por qué creen que los comprimidos falsos tienen ese aspecto?”</a:t>
            </a:r>
          </a:p>
          <a:p>
            <a:pPr marL="331126" marR="0" lvl="1" indent="0" algn="l" defTabSz="914400" rtl="0" eaLnBrk="1" fontAlgn="auto" latinLnBrk="0" hangingPunct="1">
              <a:lnSpc>
                <a:spcPts val="4601"/>
              </a:lnSpc>
              <a:spcBef>
                <a:spcPts val="0"/>
              </a:spcBef>
              <a:spcAft>
                <a:spcPts val="0"/>
              </a:spcAft>
              <a:buClrTx/>
              <a:buSzTx/>
              <a:buFont typeface="Arial"/>
              <a:buNone/>
              <a:tabLst/>
              <a:defRPr/>
            </a:pPr>
            <a:endParaRPr kumimoji="0" lang="es-mx" sz="3600" b="1" i="0" u="none" strike="noStrike" kern="1200" cap="none" spc="0" normalizeH="0" baseline="0" noProof="0" dirty="0">
              <a:ln>
                <a:noFill/>
              </a:ln>
              <a:solidFill>
                <a:schemeClr val="accent4">
                  <a:lumMod val="20000"/>
                  <a:lumOff val="80000"/>
                </a:schemeClr>
              </a:solidFill>
              <a:effectLst/>
              <a:uLnTx/>
              <a:uFillTx/>
              <a:latin typeface="Red Hat Display" panose="020B0604020202020204" charset="0"/>
              <a:ea typeface="Calibri"/>
              <a:cs typeface="Calibri"/>
              <a:sym typeface="Calibri"/>
            </a:endParaRPr>
          </a:p>
          <a:p>
            <a:endParaRPr lang="es-mx"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sz="1200" b="0" i="0" u="none" strike="noStrike" cap="none">
                <a:solidFill>
                  <a:schemeClr val="dk1"/>
                </a:solidFill>
                <a:latin typeface="Calibri"/>
                <a:ea typeface="Calibri"/>
                <a:cs typeface="Calibri"/>
                <a:sym typeface="Calibri"/>
              </a:rPr>
              <a:t>16</a:t>
            </a:fld>
            <a:endParaRPr lang="es-mx"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5473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a:ln>
                  <a:noFill/>
                </a:ln>
                <a:solidFill>
                  <a:prstClr val="black"/>
                </a:solidFill>
                <a:effectLst/>
                <a:uLnTx/>
                <a:uFillTx/>
                <a:latin typeface="Calibri"/>
                <a:ea typeface="+mn-ea"/>
                <a:cs typeface="+mn-cs"/>
              </a:rPr>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l" rtl="0"/>
            <a:r>
              <a:rPr lang="es-mx" sz="1200" b="0" i="0" u="none" strike="noStrike" cap="none" baseline="0">
                <a:solidFill>
                  <a:schemeClr val="dk1"/>
                </a:solidFill>
                <a:effectLst/>
                <a:latin typeface="Calibri"/>
                <a:ea typeface="Calibri"/>
                <a:cs typeface="Calibri"/>
                <a:sym typeface="Calibri"/>
              </a:rPr>
              <a:t>Diga lo siguiente: “A veces, las personas mezclan opioides con otras drogas de manera deliberada. Como mencionamos antes, mezclar sustancias es riesgoso y muchas muertes relacionadas con las drogas involucran más de una droga. Por ejemplo, mezclar opioides y medicamentos depresores, como el alcohol, el Valium y el Xanax, puede aumentar las posibilidades de muerte por sobredosis, ya que ambas clases de medicamentos ralentizan la respiración. También existe un mayor riesgo cuando los opioides se mezclan con una droga estimulante como la cocaína, una práctica conocida como “</a:t>
            </a:r>
            <a:r>
              <a:rPr lang="es-mx" sz="1200" b="0" i="1" u="none" strike="noStrike" cap="none" baseline="0">
                <a:solidFill>
                  <a:schemeClr val="dk1"/>
                </a:solidFill>
                <a:effectLst/>
                <a:latin typeface="Calibri"/>
                <a:ea typeface="Calibri"/>
                <a:cs typeface="Calibri"/>
                <a:sym typeface="Calibri"/>
              </a:rPr>
              <a:t>speedballing</a:t>
            </a:r>
            <a:r>
              <a:rPr lang="es-mx" sz="1200" b="0" i="0" u="none" strike="noStrike" cap="none" baseline="0">
                <a:solidFill>
                  <a:schemeClr val="dk1"/>
                </a:solidFill>
                <a:effectLst/>
                <a:latin typeface="Calibri"/>
                <a:ea typeface="Calibri"/>
                <a:cs typeface="Calibri"/>
                <a:sym typeface="Calibri"/>
              </a:rPr>
              <a:t>” (bola rápida). La práctica de </a:t>
            </a:r>
            <a:r>
              <a:rPr lang="es-mx" sz="1200" b="0" i="1" u="none" strike="noStrike" cap="none" baseline="0">
                <a:solidFill>
                  <a:schemeClr val="dk1"/>
                </a:solidFill>
                <a:effectLst/>
                <a:latin typeface="Calibri"/>
                <a:ea typeface="Calibri"/>
                <a:cs typeface="Calibri"/>
                <a:sym typeface="Calibri"/>
              </a:rPr>
              <a:t>speedballing </a:t>
            </a:r>
            <a:r>
              <a:rPr lang="es-mx" sz="1200" b="0" i="0" u="none" strike="noStrike" cap="none" baseline="0">
                <a:solidFill>
                  <a:schemeClr val="dk1"/>
                </a:solidFill>
                <a:effectLst/>
                <a:latin typeface="Calibri"/>
                <a:ea typeface="Calibri"/>
                <a:cs typeface="Calibri"/>
                <a:sym typeface="Calibri"/>
              </a:rPr>
              <a:t>reduce la capacidad de reconocer los síntomas de sobredosis de cualquiera de las drogas. También es extremadamente peligrosa cuando los opioides se mezclan con otras drogas de las que el/la usuario/a puede no ser consciente.</a:t>
            </a:r>
            <a:endParaRPr lang="es-mx"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a:ln>
                  <a:noFill/>
                </a:ln>
                <a:solidFill>
                  <a:prstClr val="black"/>
                </a:solidFill>
                <a:effectLst/>
                <a:uLnTx/>
                <a:uFillTx/>
                <a:latin typeface="Calibri"/>
                <a:ea typeface="+mn-ea"/>
                <a:cs typeface="+mn-cs"/>
              </a:rPr>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3" name="Google Shape;343;p1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344" name="Google Shape;344;p1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None/>
            </a:pPr>
            <a:endParaRPr lang="es-mx" dirty="0"/>
          </a:p>
          <a:p>
            <a:pPr marL="0" lvl="0" indent="0" algn="l" rtl="0">
              <a:lnSpc>
                <a:spcPct val="120000"/>
              </a:lnSpc>
              <a:spcBef>
                <a:spcPts val="0"/>
              </a:spcBef>
              <a:spcAft>
                <a:spcPts val="0"/>
              </a:spcAft>
              <a:buClr>
                <a:schemeClr val="dk1"/>
              </a:buClr>
              <a:buSzPts val="1100"/>
              <a:buFont typeface="Arial"/>
              <a:buNone/>
            </a:pPr>
            <a:r>
              <a:rPr lang="es-mx" b="0" i="0" u="none" baseline="0"/>
              <a:t>“Queremos asegurarnos de que tengan todo el conocimiento que necesitan para ayudar a alguien que está experimentando el uso de sustancias o una sobredosis.  En el próximo video, se mostrarán los signos de una sobredosis, cómo usar Narcan y naloxona cuando alguien tiene una sobredosis y cómo usar las tiras de prueba de fentanilo como opción”.</a:t>
            </a:r>
            <a:endParaRPr lang="es-mx" sz="1200" b="0" i="0" u="none" strike="noStrike" cap="none" dirty="0">
              <a:solidFill>
                <a:schemeClr val="dk1"/>
              </a:solidFill>
              <a:effectLst/>
              <a:latin typeface="Calibri"/>
              <a:ea typeface="Calibri"/>
              <a:cs typeface="Calibri"/>
            </a:endParaRPr>
          </a:p>
          <a:p>
            <a:pPr marL="0" lvl="0" indent="0" algn="l" rtl="0">
              <a:lnSpc>
                <a:spcPct val="120000"/>
              </a:lnSpc>
              <a:spcBef>
                <a:spcPts val="0"/>
              </a:spcBef>
              <a:spcAft>
                <a:spcPts val="0"/>
              </a:spcAft>
              <a:buClr>
                <a:schemeClr val="dk1"/>
              </a:buClr>
              <a:buSzPts val="1100"/>
              <a:buFont typeface="Arial"/>
              <a:buNone/>
            </a:pPr>
            <a:endParaRPr lang="es-mx" sz="1200" b="0" i="0" u="none" strike="noStrike" cap="none" dirty="0">
              <a:solidFill>
                <a:schemeClr val="dk1"/>
              </a:solidFill>
              <a:effectLst/>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s-mx" sz="1200" b="0" i="0" u="none" strike="noStrike" cap="none" baseline="0">
                <a:solidFill>
                  <a:schemeClr val="dk1"/>
                </a:solidFill>
                <a:effectLst/>
                <a:latin typeface="Calibri"/>
                <a:ea typeface="Calibri"/>
                <a:cs typeface="Calibri"/>
                <a:sym typeface="Calibri"/>
              </a:rPr>
              <a:t>Después del video, utilice las siguientes indicaciones para el debate:</a:t>
            </a:r>
          </a:p>
          <a:p>
            <a:pPr lvl="0" algn="l" rtl="0">
              <a:buFont typeface="Arial" panose="020B0604020202020204" pitchFamily="34" charset="0"/>
              <a:buChar char="•"/>
            </a:pPr>
            <a:r>
              <a:rPr lang="es-mx" sz="1200" b="0" i="0" u="none" strike="noStrike" cap="none" baseline="0">
                <a:solidFill>
                  <a:schemeClr val="dk1"/>
                </a:solidFill>
                <a:effectLst/>
                <a:latin typeface="Calibri"/>
                <a:ea typeface="Calibri"/>
                <a:cs typeface="Calibri"/>
                <a:sym typeface="Calibri"/>
              </a:rPr>
              <a:t>¿Qué medida de prevención de sobredosis con los opioides pueden tomar las personas? </a:t>
            </a:r>
          </a:p>
          <a:p>
            <a:pPr lvl="0" algn="l" rtl="0">
              <a:buFont typeface="Arial" panose="020B0604020202020204" pitchFamily="34" charset="0"/>
              <a:buChar char="•"/>
            </a:pPr>
            <a:r>
              <a:rPr lang="es-mx" sz="1200" b="0" i="0" u="none" strike="noStrike" cap="none" baseline="0">
                <a:solidFill>
                  <a:schemeClr val="dk1"/>
                </a:solidFill>
                <a:effectLst/>
                <a:latin typeface="Calibri"/>
                <a:ea typeface="Calibri"/>
                <a:cs typeface="Calibri"/>
                <a:sym typeface="Calibri"/>
              </a:rPr>
              <a:t>¿Qué tan precisas son las tiras de prueba de fentanilo?</a:t>
            </a:r>
          </a:p>
          <a:p>
            <a:pPr lvl="0" algn="l" rtl="0">
              <a:buFont typeface="Arial" panose="020B0604020202020204" pitchFamily="34" charset="0"/>
              <a:buChar char="•"/>
            </a:pPr>
            <a:r>
              <a:rPr lang="es-mx" sz="1200" b="0" i="0" u="none" strike="noStrike" cap="none" baseline="0">
                <a:solidFill>
                  <a:schemeClr val="dk1"/>
                </a:solidFill>
                <a:effectLst/>
                <a:latin typeface="Calibri"/>
                <a:ea typeface="Calibri"/>
                <a:cs typeface="Calibri"/>
                <a:sym typeface="Calibri"/>
              </a:rPr>
              <a:t>¿Dónde puedo conseguir las tiras de prueba de fentanilo?   </a:t>
            </a:r>
          </a:p>
          <a:p>
            <a:pPr lvl="1" algn="l" rtl="0">
              <a:buFont typeface="Arial" panose="020B0604020202020204" pitchFamily="34" charset="0"/>
              <a:buChar char="•"/>
            </a:pPr>
            <a:r>
              <a:rPr lang="es-mx" sz="1200" b="0" i="0" u="none" strike="noStrike" cap="none" baseline="0">
                <a:solidFill>
                  <a:schemeClr val="dk1"/>
                </a:solidFill>
                <a:effectLst/>
                <a:latin typeface="Calibri"/>
                <a:ea typeface="Calibri"/>
                <a:cs typeface="Calibri"/>
                <a:sym typeface="Calibri"/>
              </a:rPr>
              <a:t>Algunos condados tienen tiras de prueba de fentanilo disponibles a través de los Departamentos de Salud Pública y otros socios.</a:t>
            </a:r>
          </a:p>
          <a:p>
            <a:pPr marL="0" lvl="0" indent="0" algn="l" rtl="0">
              <a:lnSpc>
                <a:spcPct val="120000"/>
              </a:lnSpc>
              <a:spcBef>
                <a:spcPts val="0"/>
              </a:spcBef>
              <a:spcAft>
                <a:spcPts val="0"/>
              </a:spcAft>
              <a:buNone/>
            </a:pPr>
            <a:endParaRPr lang="es-mx" dirty="0"/>
          </a:p>
          <a:p>
            <a:pPr marL="0" lvl="0" indent="0" algn="l" rtl="0">
              <a:lnSpc>
                <a:spcPct val="120000"/>
              </a:lnSpc>
              <a:spcBef>
                <a:spcPts val="0"/>
              </a:spcBef>
              <a:spcAft>
                <a:spcPts val="0"/>
              </a:spcAft>
              <a:buNone/>
            </a:pPr>
            <a:endParaRPr lang="es-mx" dirty="0"/>
          </a:p>
          <a:p>
            <a:pPr marL="0" lvl="0" indent="0" algn="l" rtl="0">
              <a:lnSpc>
                <a:spcPct val="120000"/>
              </a:lnSpc>
              <a:spcBef>
                <a:spcPts val="0"/>
              </a:spcBef>
              <a:spcAft>
                <a:spcPts val="0"/>
              </a:spcAft>
              <a:buNone/>
            </a:pPr>
            <a:endParaRPr lang="es-mx" dirty="0"/>
          </a:p>
          <a:p>
            <a:pPr marL="0" lvl="0" indent="0" algn="l" rtl="0">
              <a:lnSpc>
                <a:spcPct val="120000"/>
              </a:lnSpc>
              <a:spcBef>
                <a:spcPts val="0"/>
              </a:spcBef>
              <a:spcAft>
                <a:spcPts val="0"/>
              </a:spcAft>
              <a:buNone/>
            </a:pPr>
            <a:endParaRPr lang="es-mx" dirty="0"/>
          </a:p>
          <a:p>
            <a:pPr marL="0" lvl="0" indent="0" algn="l" rtl="0">
              <a:spcBef>
                <a:spcPts val="0"/>
              </a:spcBef>
              <a:spcAft>
                <a:spcPts val="0"/>
              </a:spcAft>
              <a:buNone/>
            </a:pPr>
            <a:endParaRPr lang="es-mx" dirty="0"/>
          </a:p>
        </p:txBody>
      </p:sp>
      <p:sp>
        <p:nvSpPr>
          <p:cNvPr id="346" name="Google Shape;346;p1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7" name="Google Shape;347;p1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4" name="Google Shape;354;p1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355" name="Google Shape;355;p1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1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dirty="0"/>
              <a:t>“Hablemos de una situación que podría presentarse para ustedes o sus amigos/as.</a:t>
            </a:r>
            <a:endParaRPr dirty="0"/>
          </a:p>
          <a:p>
            <a:pPr marL="0" lvl="0" indent="0" algn="l" rtl="0">
              <a:spcBef>
                <a:spcPts val="0"/>
              </a:spcBef>
              <a:spcAft>
                <a:spcPts val="0"/>
              </a:spcAft>
              <a:buNone/>
            </a:pPr>
            <a:r>
              <a:rPr lang="es-mx" b="0" i="0" u="none" baseline="0" dirty="0"/>
              <a:t>Con un/a compañero/a, analicen sus respuestas a las siguientes preguntas y prepárense para resaltar algunos de los puntos más importantes que surgieron en toda la clase”.</a:t>
            </a:r>
            <a:endParaRPr dirty="0"/>
          </a:p>
          <a:p>
            <a:pPr marL="0" lvl="0" indent="0" algn="l" rtl="0">
              <a:spcBef>
                <a:spcPts val="0"/>
              </a:spcBef>
              <a:spcAft>
                <a:spcPts val="0"/>
              </a:spcAft>
              <a:buNone/>
            </a:pPr>
            <a:endParaRPr dirty="0"/>
          </a:p>
          <a:p>
            <a:pPr marL="457200" lvl="0" indent="-317500" algn="l" rtl="0">
              <a:spcBef>
                <a:spcPts val="0"/>
              </a:spcBef>
              <a:spcAft>
                <a:spcPts val="0"/>
              </a:spcAft>
              <a:buSzPts val="1400"/>
              <a:buChar char="●"/>
            </a:pPr>
            <a:r>
              <a:rPr lang="es-mx" b="0" i="0" u="none" baseline="0" dirty="0"/>
              <a:t>Imaginen que tienen un/a amigo/a interesado/a en probar un comprimido que le ofrecieron en una fiesta. En función de lo que hemos aprendido sobre cómo funcionan los opioides, ¿qué información querrían que su amigo/a tuviera?</a:t>
            </a:r>
            <a:endParaRPr dirty="0"/>
          </a:p>
          <a:p>
            <a:pPr marL="457200" lvl="0" indent="-317500" algn="l" rtl="0">
              <a:spcBef>
                <a:spcPts val="0"/>
              </a:spcBef>
              <a:spcAft>
                <a:spcPts val="0"/>
              </a:spcAft>
              <a:buSzPts val="1400"/>
              <a:buChar char="●"/>
            </a:pPr>
            <a:r>
              <a:rPr lang="es-mx" b="0" i="0" u="none" baseline="0" dirty="0"/>
              <a:t>Si su amigo/a todavía decidiera tomar el comprimido, ¿qué consejo le darían para reducir los daños de su uso? </a:t>
            </a:r>
            <a:endParaRPr dirty="0"/>
          </a:p>
          <a:p>
            <a:pPr marL="457200" lvl="0" indent="-317500" algn="l" rtl="0">
              <a:spcBef>
                <a:spcPts val="0"/>
              </a:spcBef>
              <a:spcAft>
                <a:spcPts val="0"/>
              </a:spcAft>
              <a:buSzPts val="1400"/>
              <a:buChar char="●"/>
            </a:pPr>
            <a:r>
              <a:rPr lang="es-mx" b="0" i="0" u="none" baseline="0" dirty="0"/>
              <a:t>¿Qué pasaría si les ofrecieran a ustedes el comprimido en la fiesta?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57" name="Google Shape;357;p1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1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Diga lo siguiente: “Vamos a hablar sobre el fentanilo y los comprimidos falsos y la Ley del Buen Samaritano que nos protege en situaciones que involucran el consumo de sustancias y ayudan a las personas que consumen sustancias o tienen una sobredosis.  También cubriremos cómo responder a una sobredosis mediante el uso de Narcan/naloxona. Esta lección ha sido adaptada de un programa llamado Safety First de REACH Lab de Stanford”.</a:t>
            </a:r>
            <a:endParaRPr/>
          </a:p>
        </p:txBody>
      </p:sp>
      <p:sp>
        <p:nvSpPr>
          <p:cNvPr id="116" name="Google Shape;116;p1: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7" name="Google Shape;367;p1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368" name="Google Shape;368;p1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s-mx" b="0" i="0" u="none" baseline="0" dirty="0"/>
              <a:t>“En el video, se mostró cómo reconocer una sobredosis de opioides. Repasemos los signos.” (Tome algunas respuestas).</a:t>
            </a:r>
            <a:endParaRPr lang="es-mx" sz="1200" b="0" i="0" u="none" strike="noStrike" cap="none" dirty="0">
              <a:solidFill>
                <a:schemeClr val="dk1"/>
              </a:solidFill>
              <a:effectLst/>
              <a:latin typeface="Calibri"/>
              <a:ea typeface="Calibri"/>
              <a:cs typeface="Calibri"/>
              <a:sym typeface="Calibri"/>
            </a:endParaRPr>
          </a:p>
          <a:p>
            <a:pPr marL="0" lvl="0" indent="0" algn="l" rtl="0">
              <a:lnSpc>
                <a:spcPct val="115000"/>
              </a:lnSpc>
              <a:spcBef>
                <a:spcPts val="0"/>
              </a:spcBef>
              <a:spcAft>
                <a:spcPts val="0"/>
              </a:spcAft>
              <a:buNone/>
            </a:pPr>
            <a:endParaRPr lang="es-mx" sz="1200" b="0" i="0" u="none" strike="noStrike" cap="none" dirty="0">
              <a:solidFill>
                <a:schemeClr val="dk1"/>
              </a:solidFill>
              <a:effectLst/>
              <a:latin typeface="Calibri"/>
              <a:ea typeface="Calibri"/>
              <a:cs typeface="Calibri"/>
              <a:sym typeface="Calibri"/>
            </a:endParaRPr>
          </a:p>
          <a:p>
            <a:pPr marL="0" lvl="0" indent="0" algn="l" rtl="0">
              <a:lnSpc>
                <a:spcPct val="115000"/>
              </a:lnSpc>
              <a:spcBef>
                <a:spcPts val="0"/>
              </a:spcBef>
              <a:spcAft>
                <a:spcPts val="0"/>
              </a:spcAft>
              <a:buNone/>
            </a:pPr>
            <a:r>
              <a:rPr lang="es-mx" sz="1200" b="0" i="0" u="none" strike="noStrike" cap="none" baseline="0" dirty="0">
                <a:solidFill>
                  <a:schemeClr val="dk1"/>
                </a:solidFill>
                <a:effectLst/>
                <a:latin typeface="Calibri"/>
                <a:ea typeface="Calibri"/>
                <a:cs typeface="Calibri"/>
                <a:sym typeface="Calibri"/>
              </a:rPr>
              <a:t>Posibles respuestas: Respiración lenta, superficial o errática; pupilas contraídas; ronquidos o gorgoteos; pérdida de conciencia; ausencia de respuesta a los estímulos; renguera; pulso lento o ausencia de pulso; palidez o color ceniza y piel húmeda; dedos y labios azules o morados; vómitos.</a:t>
            </a:r>
          </a:p>
        </p:txBody>
      </p:sp>
      <p:sp>
        <p:nvSpPr>
          <p:cNvPr id="370" name="Google Shape;370;p1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1" name="Google Shape;371;p1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9" name="Google Shape;379;p2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380" name="Google Shape;380;p2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2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s-mx" b="0" i="0" u="none" baseline="0"/>
              <a:t>“Como se explica en el video, una sobredosis de opioides se puede revertir con la naloxona. Muchos servicios de emergencia, e incluso escuelas, han comenzado a llevar naloxona debido a la crisis de sobredosis de opioides. Aunque contamos con equipos que salvan vidas, como la naloxona, a veces, las personas no llaman al 911 porque tienen miedo a tener problemas legales. Es por eso que la mayoría de los estados tienen leyes, conocidas como leyes del Buen Samaritano o leyes de sobredosis de drogas 9-1-1, para proteger a las personas que llaman para denunciar sobredosis de drogas. Las leyes son diferentes en cada estado, pero en el nuestro, si alguien tiene una sobredosis y busca ayuda médica, ninguno/a de los/as dos puede ser arrestado/a o procesado/a por posesión de drogas o parafernalia, estar en un lugar donde se usan drogas o violar la libertad condicional o la libertad bajo palabra o cualquier orden judicial pendiente relacionada con la posesión de drogas”.</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82" name="Google Shape;382;p2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3" name="Google Shape;383;p2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2" name="Google Shape;392;p2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393" name="Google Shape;393;p2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2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s-mx" b="1" i="0" u="none" baseline="0" dirty="0"/>
              <a:t> </a:t>
            </a:r>
            <a:r>
              <a:rPr lang="es-mx" b="0" i="0" u="none" baseline="0" dirty="0"/>
              <a:t>“Como queremos asegurarnos de que todos/as recuerden qué hacer en una situación de sobredosis, vamos a dedicar un tiempo a aprender a usar la naloxona mirando este video”.</a:t>
            </a:r>
            <a:endParaRPr dirty="0"/>
          </a:p>
          <a:p>
            <a:pPr marL="0" lvl="0" indent="0" algn="l" rtl="0">
              <a:spcBef>
                <a:spcPts val="0"/>
              </a:spcBef>
              <a:spcAft>
                <a:spcPts val="0"/>
              </a:spcAft>
              <a:buNone/>
            </a:pPr>
            <a:r>
              <a:rPr lang="es-mx" b="0" i="0" u="none" baseline="0" dirty="0"/>
              <a:t>(Reproduzca el video): </a:t>
            </a:r>
            <a:endParaRPr dirty="0"/>
          </a:p>
          <a:p>
            <a:pPr marL="0" lvl="0" indent="0" algn="l" rtl="0">
              <a:spcBef>
                <a:spcPts val="0"/>
              </a:spcBef>
              <a:spcAft>
                <a:spcPts val="0"/>
              </a:spcAft>
              <a:buNone/>
            </a:pPr>
            <a:r>
              <a:rPr lang="es-mx" b="0" i="0" u="none" baseline="0" dirty="0" err="1"/>
              <a:t>How</a:t>
            </a:r>
            <a:r>
              <a:rPr lang="es-mx" b="0" i="0" u="none" baseline="0" dirty="0"/>
              <a:t> </a:t>
            </a:r>
            <a:r>
              <a:rPr lang="es-mx" b="0" i="0" u="none" baseline="0" dirty="0" err="1"/>
              <a:t>to</a:t>
            </a:r>
            <a:r>
              <a:rPr lang="es-mx" b="0" i="0" u="none" baseline="0" dirty="0"/>
              <a:t> </a:t>
            </a:r>
            <a:r>
              <a:rPr lang="es-mx" b="0" i="0" u="none" baseline="0" dirty="0" err="1"/>
              <a:t>Administer</a:t>
            </a:r>
            <a:r>
              <a:rPr lang="es-mx" b="0" i="0" u="none" baseline="0" dirty="0"/>
              <a:t> </a:t>
            </a:r>
            <a:r>
              <a:rPr lang="es-mx" b="0" i="0" u="none" baseline="0" dirty="0" err="1"/>
              <a:t>Naloxone</a:t>
            </a:r>
            <a:r>
              <a:rPr lang="es-mx" b="0" i="0" u="none" baseline="0" dirty="0"/>
              <a:t> (Cómo administrar la naloxona) (aprox. 2:40)</a:t>
            </a:r>
            <a:endParaRPr dirty="0"/>
          </a:p>
          <a:p>
            <a:pPr marL="0" lvl="0" indent="0" algn="l" rtl="0">
              <a:spcBef>
                <a:spcPts val="0"/>
              </a:spcBef>
              <a:spcAft>
                <a:spcPts val="0"/>
              </a:spcAft>
              <a:buNone/>
            </a:pPr>
            <a:r>
              <a:rPr lang="es-mx" b="0" i="0" u="none" baseline="0" dirty="0"/>
              <a:t>https://www.youtube.com/watch?v=-xTKsHFBXlI</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dirty="0"/>
              <a:t>(Dígales a los/as estudiantes lo siguiente): “La forma más frecuente de usar la naloxona es por la nariz con un aerosol nasal. La marca más común de aerosol nasal de naloxona del que quizás hayan oído hablar se llama </a:t>
            </a:r>
            <a:r>
              <a:rPr lang="es-mx" b="0" i="0" u="none" baseline="0" dirty="0" err="1"/>
              <a:t>Narcan</a:t>
            </a:r>
            <a:r>
              <a:rPr lang="es-mx" b="0" i="0" u="none" baseline="0" dirty="0"/>
              <a:t>”. </a:t>
            </a:r>
            <a:endParaRPr dirty="0"/>
          </a:p>
          <a:p>
            <a:pPr marL="1371600" lvl="0" indent="-304800" algn="l" rtl="0">
              <a:spcBef>
                <a:spcPts val="0"/>
              </a:spcBef>
              <a:spcAft>
                <a:spcPts val="0"/>
              </a:spcAft>
              <a:buClr>
                <a:schemeClr val="dk1"/>
              </a:buClr>
              <a:buSzPts val="1200"/>
              <a:buFont typeface="Calibri"/>
              <a:buChar char="●"/>
            </a:pPr>
            <a:r>
              <a:rPr lang="es-mx" b="0" i="0" u="none" baseline="0" dirty="0"/>
              <a:t>“También es importante saber que se puede administrar naloxona incluso si no se trata de una sobredosis de opioides. Si no están seguros/as de que la persona esté teniendo una sobredosis, sería seguro dársela de todos modos”. </a:t>
            </a:r>
            <a:endParaRPr dirty="0"/>
          </a:p>
          <a:p>
            <a:pPr marL="1371600" lvl="0" indent="-304800" algn="l" rtl="0">
              <a:spcBef>
                <a:spcPts val="0"/>
              </a:spcBef>
              <a:spcAft>
                <a:spcPts val="0"/>
              </a:spcAft>
              <a:buClr>
                <a:schemeClr val="dk1"/>
              </a:buClr>
              <a:buSzPts val="1200"/>
              <a:buFont typeface="Calibri"/>
              <a:buChar char="●"/>
            </a:pPr>
            <a:r>
              <a:rPr lang="es-mx" b="0" i="0" u="none" baseline="0" dirty="0"/>
              <a:t>“Siempre se debe llamar al 911 de inmediato cuando se sospeche de una sobredosis”.</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95" name="Google Shape;395;p2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6" name="Google Shape;396;p2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67031306b6_8_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5" name="Google Shape;405;g267031306b6_8_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406" name="Google Shape;406;g267031306b6_8_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267031306b6_8_4:notes"/>
          <p:cNvSpPr txBox="1">
            <a:spLocks noGrp="1"/>
          </p:cNvSpPr>
          <p:nvPr>
            <p:ph type="body" idx="1"/>
          </p:nvPr>
        </p:nvSpPr>
        <p:spPr>
          <a:xfrm>
            <a:off x="914400" y="3251200"/>
            <a:ext cx="7315200" cy="3081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dirty="0"/>
              <a:t>*Agregue los recursos locales para que los/as estudiantes puedan acceder a ellos.</a:t>
            </a:r>
            <a:endParaRPr dirty="0"/>
          </a:p>
          <a:p>
            <a:pPr marL="0" lvl="0" indent="0" algn="l" rtl="0">
              <a:spcBef>
                <a:spcPts val="0"/>
              </a:spcBef>
              <a:spcAft>
                <a:spcPts val="0"/>
              </a:spcAft>
              <a:buClr>
                <a:schemeClr val="dk1"/>
              </a:buClr>
              <a:buSzPts val="1100"/>
              <a:buFont typeface="Arial"/>
              <a:buNone/>
            </a:pPr>
            <a:r>
              <a:rPr lang="es-mx" b="0" i="0" u="none" baseline="0" dirty="0"/>
              <a:t> “Si tienen otras preguntas, no duden en colocarlas en el cuadro de preguntas y respuestas y podremos abordarlas en la próxima clase. Mientras tanto, tengan en cuenta que hay adultos/as y profesionales de confianza a los que pueden acudir si tienen alguna pregunta y que pueden ayudarlos/as a encontrar recursos que usted, un familiar o un/a amigo/a pueda necesitar al lidiar </a:t>
            </a:r>
            <a:r>
              <a:rPr lang="es-mx" sz="1100" b="0" i="0" u="none" baseline="0" dirty="0"/>
              <a:t>con el consumo de sustancias”.</a:t>
            </a:r>
            <a:endParaRPr sz="1100" dirty="0"/>
          </a:p>
          <a:p>
            <a:pPr marL="0" lvl="0" indent="0" algn="l" rtl="0">
              <a:spcBef>
                <a:spcPts val="0"/>
              </a:spcBef>
              <a:spcAft>
                <a:spcPts val="0"/>
              </a:spcAft>
              <a:buClr>
                <a:schemeClr val="dk1"/>
              </a:buClr>
              <a:buSzPts val="1100"/>
              <a:buFont typeface="Arial"/>
              <a:buNone/>
            </a:pPr>
            <a:endParaRPr sz="1100" dirty="0"/>
          </a:p>
          <a:p>
            <a:pPr marL="914400" lvl="0" indent="-298450" algn="l" rtl="0">
              <a:spcBef>
                <a:spcPts val="0"/>
              </a:spcBef>
              <a:spcAft>
                <a:spcPts val="0"/>
              </a:spcAft>
              <a:buClr>
                <a:schemeClr val="dk1"/>
              </a:buClr>
              <a:buSzPts val="1100"/>
              <a:buFont typeface="Calibri"/>
              <a:buChar char="●"/>
            </a:pPr>
            <a:r>
              <a:rPr lang="es-mx" sz="1100" b="0" i="0" u="none" baseline="0" dirty="0"/>
              <a:t>Investigue los recursos locales para compartirlos con los/as estudiantes. Recursos de ejemplo:</a:t>
            </a:r>
            <a:endParaRPr sz="1100" dirty="0"/>
          </a:p>
          <a:p>
            <a:pPr marL="1371600" lvl="1" indent="-298450" algn="l" rtl="0">
              <a:spcBef>
                <a:spcPts val="0"/>
              </a:spcBef>
              <a:spcAft>
                <a:spcPts val="0"/>
              </a:spcAft>
              <a:buClr>
                <a:srgbClr val="1155CC"/>
              </a:buClr>
              <a:buSzPts val="1100"/>
              <a:buFont typeface="Calibri"/>
              <a:buChar char="○"/>
            </a:pPr>
            <a:r>
              <a:rPr lang="es-mx" sz="1100" b="0" i="0" u="sng" baseline="0" dirty="0" err="1">
                <a:solidFill>
                  <a:srgbClr val="1155CC"/>
                </a:solidFill>
                <a:hlinkClick r:id="rId3">
                  <a:extLst>
                    <a:ext uri="{A12FA001-AC4F-418D-AE19-62706E023703}">
                      <ahyp:hlinkClr xmlns:ahyp="http://schemas.microsoft.com/office/drawing/2018/hyperlinkcolor" val="tx"/>
                    </a:ext>
                  </a:extLst>
                </a:hlinkClick>
              </a:rPr>
              <a:t>Never</a:t>
            </a:r>
            <a:r>
              <a:rPr lang="es-mx" sz="1100" b="0" i="0" u="sng" baseline="0" dirty="0">
                <a:solidFill>
                  <a:srgbClr val="1155CC"/>
                </a:solidFill>
                <a:hlinkClick r:id="rId3">
                  <a:extLst>
                    <a:ext uri="{A12FA001-AC4F-418D-AE19-62706E023703}">
                      <ahyp:hlinkClr xmlns:ahyp="http://schemas.microsoft.com/office/drawing/2018/hyperlinkcolor" val="tx"/>
                    </a:ext>
                  </a:extLst>
                </a:hlinkClick>
              </a:rPr>
              <a:t> Use Alone</a:t>
            </a:r>
            <a:endParaRPr sz="1100" dirty="0">
              <a:solidFill>
                <a:srgbClr val="1155CC"/>
              </a:solidFill>
            </a:endParaRPr>
          </a:p>
          <a:p>
            <a:pPr marL="1371600" lvl="1" indent="-298450" algn="l" rtl="0">
              <a:spcBef>
                <a:spcPts val="0"/>
              </a:spcBef>
              <a:spcAft>
                <a:spcPts val="0"/>
              </a:spcAft>
              <a:buClr>
                <a:srgbClr val="1155CC"/>
              </a:buClr>
              <a:buSzPts val="1100"/>
              <a:buFont typeface="Calibri"/>
              <a:buChar char="○"/>
            </a:pPr>
            <a:r>
              <a:rPr lang="es-mx" sz="1100" b="0" i="0" u="sng" baseline="0" dirty="0">
                <a:solidFill>
                  <a:srgbClr val="1155CC"/>
                </a:solidFill>
                <a:hlinkClick r:id="rId4">
                  <a:extLst>
                    <a:ext uri="{A12FA001-AC4F-418D-AE19-62706E023703}">
                      <ahyp:hlinkClr xmlns:ahyp="http://schemas.microsoft.com/office/drawing/2018/hyperlinkcolor" val="tx"/>
                    </a:ext>
                  </a:extLst>
                </a:hlinkClick>
              </a:rPr>
              <a:t>Línea directa de SAMHSA</a:t>
            </a:r>
            <a:endParaRPr sz="200" dirty="0">
              <a:solidFill>
                <a:srgbClr val="1155CC"/>
              </a:solidFill>
            </a:endParaRPr>
          </a:p>
          <a:p>
            <a:pPr marL="1371600" lvl="1" indent="-298450" algn="l" rtl="0">
              <a:spcBef>
                <a:spcPts val="0"/>
              </a:spcBef>
              <a:spcAft>
                <a:spcPts val="0"/>
              </a:spcAft>
              <a:buClr>
                <a:srgbClr val="1155CC"/>
              </a:buClr>
              <a:buSzPts val="1100"/>
              <a:buChar char="○"/>
            </a:pPr>
            <a:r>
              <a:rPr lang="es-mx" sz="1100" b="0" i="0" u="sng" baseline="0" dirty="0" err="1">
                <a:solidFill>
                  <a:srgbClr val="1155CC"/>
                </a:solidFill>
                <a:hlinkClick r:id="rId5">
                  <a:extLst>
                    <a:ext uri="{A12FA001-AC4F-418D-AE19-62706E023703}">
                      <ahyp:hlinkClr xmlns:ahyp="http://schemas.microsoft.com/office/drawing/2018/hyperlinkcolor" val="tx"/>
                    </a:ext>
                  </a:extLst>
                </a:hlinkClick>
              </a:rPr>
              <a:t>Lines</a:t>
            </a:r>
            <a:r>
              <a:rPr lang="es-mx" sz="1100" b="0" i="0" u="sng" baseline="0" dirty="0">
                <a:solidFill>
                  <a:srgbClr val="1155CC"/>
                </a:solidFill>
                <a:hlinkClick r:id="rId5">
                  <a:extLst>
                    <a:ext uri="{A12FA001-AC4F-418D-AE19-62706E023703}">
                      <ahyp:hlinkClr xmlns:ahyp="http://schemas.microsoft.com/office/drawing/2018/hyperlinkcolor" val="tx"/>
                    </a:ext>
                  </a:extLst>
                </a:hlinkClick>
              </a:rPr>
              <a:t> </a:t>
            </a:r>
            <a:r>
              <a:rPr lang="es-mx" sz="1100" b="0" i="0" u="sng" baseline="0" dirty="0" err="1">
                <a:solidFill>
                  <a:srgbClr val="1155CC"/>
                </a:solidFill>
                <a:hlinkClick r:id="rId5">
                  <a:extLst>
                    <a:ext uri="{A12FA001-AC4F-418D-AE19-62706E023703}">
                      <ahyp:hlinkClr xmlns:ahyp="http://schemas.microsoft.com/office/drawing/2018/hyperlinkcolor" val="tx"/>
                    </a:ext>
                  </a:extLst>
                </a:hlinkClick>
              </a:rPr>
              <a:t>for</a:t>
            </a:r>
            <a:r>
              <a:rPr lang="es-mx" sz="1100" b="0" i="0" u="sng" baseline="0" dirty="0">
                <a:solidFill>
                  <a:srgbClr val="1155CC"/>
                </a:solidFill>
                <a:hlinkClick r:id="rId5">
                  <a:extLst>
                    <a:ext uri="{A12FA001-AC4F-418D-AE19-62706E023703}">
                      <ahyp:hlinkClr xmlns:ahyp="http://schemas.microsoft.com/office/drawing/2018/hyperlinkcolor" val="tx"/>
                    </a:ext>
                  </a:extLst>
                </a:hlinkClick>
              </a:rPr>
              <a:t> </a:t>
            </a:r>
            <a:r>
              <a:rPr lang="es-mx" sz="1100" b="0" i="0" u="sng" baseline="0" dirty="0" err="1">
                <a:solidFill>
                  <a:srgbClr val="1155CC"/>
                </a:solidFill>
                <a:hlinkClick r:id="rId5">
                  <a:extLst>
                    <a:ext uri="{A12FA001-AC4F-418D-AE19-62706E023703}">
                      <ahyp:hlinkClr xmlns:ahyp="http://schemas.microsoft.com/office/drawing/2018/hyperlinkcolor" val="tx"/>
                    </a:ext>
                  </a:extLst>
                </a:hlinkClick>
              </a:rPr>
              <a:t>Life</a:t>
            </a:r>
            <a:r>
              <a:rPr lang="es-mx" sz="1100" b="0" i="0" u="none" baseline="0" dirty="0">
                <a:solidFill>
                  <a:srgbClr val="1155CC"/>
                </a:solidFill>
              </a:rPr>
              <a:t> </a:t>
            </a:r>
            <a:endParaRPr sz="1100" dirty="0">
              <a:solidFill>
                <a:srgbClr val="1155CC"/>
              </a:solidFill>
            </a:endParaRPr>
          </a:p>
          <a:p>
            <a:pPr marL="1371600" lvl="1" indent="-298450" algn="l" rtl="0">
              <a:spcBef>
                <a:spcPts val="0"/>
              </a:spcBef>
              <a:spcAft>
                <a:spcPts val="0"/>
              </a:spcAft>
              <a:buClr>
                <a:srgbClr val="1155CC"/>
              </a:buClr>
              <a:buSzPts val="1100"/>
              <a:buChar char="○"/>
            </a:pPr>
            <a:r>
              <a:rPr lang="es-mx" sz="1100" b="0" i="0" u="sng" baseline="0" dirty="0">
                <a:solidFill>
                  <a:srgbClr val="1155CC"/>
                </a:solidFill>
                <a:hlinkClick r:id="rId6">
                  <a:extLst>
                    <a:ext uri="{A12FA001-AC4F-418D-AE19-62706E023703}">
                      <ahyp:hlinkClr xmlns:ahyp="http://schemas.microsoft.com/office/drawing/2018/hyperlinkcolor" val="tx"/>
                    </a:ext>
                  </a:extLst>
                </a:hlinkClick>
              </a:rPr>
              <a:t>Kit de herramientas sobre el fentanilo para escuelas</a:t>
            </a:r>
            <a:endParaRPr sz="200" dirty="0">
              <a:solidFill>
                <a:srgbClr val="1155CC"/>
              </a:solidFill>
            </a:endParaRPr>
          </a:p>
          <a:p>
            <a:pPr marL="1371600" lvl="0" indent="0" algn="l" rtl="0">
              <a:spcBef>
                <a:spcPts val="0"/>
              </a:spcBef>
              <a:spcAft>
                <a:spcPts val="0"/>
              </a:spcAft>
              <a:buNone/>
            </a:pPr>
            <a:endParaRPr sz="1100" dirty="0"/>
          </a:p>
          <a:p>
            <a:pPr marL="0" lvl="0" indent="0" algn="l" rtl="0">
              <a:spcBef>
                <a:spcPts val="0"/>
              </a:spcBef>
              <a:spcAft>
                <a:spcPts val="0"/>
              </a:spcAft>
              <a:buNone/>
            </a:pPr>
            <a:r>
              <a:rPr lang="es-mx" b="0" i="0" u="none" baseline="0" dirty="0"/>
              <a:t>El vale de salida incluye lo siguiente:  Escriban algo nuevo que hayan aprendido hoy: qué es la Ley del Buen Samaritano, los signos de una sobredosis y cómo responder o cualquier otro aspecto que quieran que sepa.</a:t>
            </a:r>
            <a:endParaRPr dirty="0"/>
          </a:p>
        </p:txBody>
      </p:sp>
      <p:sp>
        <p:nvSpPr>
          <p:cNvPr id="408" name="Google Shape;408;g267031306b6_8_4:notes"/>
          <p:cNvSpPr txBox="1">
            <a:spLocks noGrp="1"/>
          </p:cNvSpPr>
          <p:nvPr>
            <p:ph type="ftr" idx="11"/>
          </p:nvPr>
        </p:nvSpPr>
        <p:spPr>
          <a:xfrm>
            <a:off x="0" y="6502400"/>
            <a:ext cx="3962400" cy="341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9" name="Google Shape;409;g267031306b6_8_4:notes"/>
          <p:cNvSpPr txBox="1">
            <a:spLocks noGrp="1"/>
          </p:cNvSpPr>
          <p:nvPr>
            <p:ph type="sldNum" idx="12"/>
          </p:nvPr>
        </p:nvSpPr>
        <p:spPr>
          <a:xfrm>
            <a:off x="5180013" y="6502400"/>
            <a:ext cx="3962400" cy="3414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1" name="Google Shape;131;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132" name="Google Shape;132;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Revise los objetivos de aprendizaje con la clase:</a:t>
            </a:r>
            <a:endParaRPr dirty="0"/>
          </a:p>
          <a:p>
            <a:pPr marL="457200" lvl="0" indent="-317500" algn="l" rtl="0">
              <a:spcBef>
                <a:spcPts val="0"/>
              </a:spcBef>
              <a:spcAft>
                <a:spcPts val="0"/>
              </a:spcAft>
              <a:buSzPts val="1400"/>
              <a:buChar char="●"/>
            </a:pPr>
            <a:r>
              <a:rPr lang="es-mx" b="0" i="0" u="none" baseline="0"/>
              <a:t>Describir qué es el fentanilo y los peligros de los comprimidos falsos.</a:t>
            </a:r>
            <a:endParaRPr dirty="0"/>
          </a:p>
          <a:p>
            <a:pPr marL="457200" lvl="0" indent="-304800" algn="l" rtl="0">
              <a:spcBef>
                <a:spcPts val="0"/>
              </a:spcBef>
              <a:spcAft>
                <a:spcPts val="0"/>
              </a:spcAft>
              <a:buClr>
                <a:schemeClr val="dk1"/>
              </a:buClr>
              <a:buSzPts val="1200"/>
              <a:buFont typeface="Calibri"/>
              <a:buChar char="●"/>
            </a:pPr>
            <a:r>
              <a:rPr lang="es-mx" b="0" i="0" u="none" baseline="0"/>
              <a:t>Identificar los signos de una sobredosis y cómo responder.</a:t>
            </a:r>
            <a:endParaRPr dirty="0"/>
          </a:p>
          <a:p>
            <a:pPr indent="-304800" algn="l" rtl="0">
              <a:buClr>
                <a:schemeClr val="dk1"/>
              </a:buClr>
              <a:buSzPts val="1200"/>
              <a:buFont typeface="Calibri"/>
              <a:buChar char="●"/>
            </a:pPr>
            <a:r>
              <a:rPr lang="es-mx" b="0" i="0" u="none" baseline="0"/>
              <a:t>Describir tres estrategias para reducir el riesgo de sobredosis, entre ellas, usar tiras de prueba, no consumir nunca solo/a y llevar consigo naloxona.</a:t>
            </a:r>
            <a:endParaRPr dirty="0"/>
          </a:p>
          <a:p>
            <a:pPr marL="457200" lvl="0" indent="-304800" algn="l" rtl="0">
              <a:spcBef>
                <a:spcPts val="0"/>
              </a:spcBef>
              <a:spcAft>
                <a:spcPts val="0"/>
              </a:spcAft>
              <a:buClr>
                <a:schemeClr val="dk1"/>
              </a:buClr>
              <a:buSzPts val="1200"/>
              <a:buFont typeface="Calibri"/>
              <a:buChar char="●"/>
            </a:pPr>
            <a:r>
              <a:rPr lang="es-mx" b="0" i="0" u="none" baseline="0"/>
              <a:t>Explicar la Ley del Buen Samaritano de Oregón.</a:t>
            </a:r>
            <a:endParaRPr dirty="0"/>
          </a:p>
        </p:txBody>
      </p:sp>
      <p:sp>
        <p:nvSpPr>
          <p:cNvPr id="134" name="Google Shape;134;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5" name="Google Shape;135;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8" name="Google Shape;148;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149" name="Google Shape;149;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Diga lo siguiente: “Vamos a hablar sobre una clase de medicamentos de los que algunos/as de ustedes probablemente hayan oído hablar: los opioides. Como actividad de preparación para presentar este tema, tómense 2 minutos y diríjanse a un/a compañero/a y analicen estas dos preguntas:  ¿Qué han oído sobre los opioides y sus efectos? ¿Qué quieren saber sobre los opioides?” Ahora vamos a conversar sobre algunas respuestas que surgieron. Solicite algunas respuestas de varios grupos. “Gracias por sus respuestas. Intentaremos responder algunos de esos comentarios o preguntas en esta lección”.</a:t>
            </a:r>
            <a:endParaRPr dirty="0"/>
          </a:p>
          <a:p>
            <a:pPr marL="0" lvl="0" indent="0" algn="l" rtl="0">
              <a:spcBef>
                <a:spcPts val="0"/>
              </a:spcBef>
              <a:spcAft>
                <a:spcPts val="0"/>
              </a:spcAft>
              <a:buNone/>
            </a:pPr>
            <a:endParaRPr/>
          </a:p>
          <a:p>
            <a:pPr marL="0" lvl="0" indent="0" algn="l" rtl="0">
              <a:spcBef>
                <a:spcPts val="0"/>
              </a:spcBef>
              <a:spcAft>
                <a:spcPts val="0"/>
              </a:spcAft>
              <a:buNone/>
            </a:pPr>
            <a:r>
              <a:rPr lang="es-mx" b="0" i="0" u="none" baseline="0"/>
              <a:t>Diga lo siguiente: “Vamos a hablar sobre una clase de medicamentos de los que algunos/as de ustedes probablemente hayan oído hablar: los opioides. Como actividad de preparación para introducir este tema, analicemos lo siguiente: ¿Qué han oído sobre los opioides y sus efectos? (Tome algunas respuestas) “Bueno, ¿y ahora qué quieren saber sobre los opioides?” (Tome algunas respuestas). “Gracias por sus preguntas. Intentaremos responder algunas de esas preguntas en esta lección”.</a:t>
            </a:r>
            <a:endParaRPr dirty="0"/>
          </a:p>
          <a:p>
            <a:pPr marL="0" lvl="0" indent="0" algn="l" rtl="0">
              <a:spcBef>
                <a:spcPts val="0"/>
              </a:spcBef>
              <a:spcAft>
                <a:spcPts val="0"/>
              </a:spcAft>
              <a:buNone/>
            </a:pPr>
            <a:endParaRPr/>
          </a:p>
        </p:txBody>
      </p:sp>
      <p:sp>
        <p:nvSpPr>
          <p:cNvPr id="151" name="Google Shape;151;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2" name="Google Shape;152;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3" name="Google Shape;163;p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164" name="Google Shape;164;p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“Esta clase de drogas originalmente proviene de la planta de la amapola, aunque ahora también hay versiones sintéticas disponibles”.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(Pregunte a los/as estudiantes lo siguiente):  </a:t>
            </a:r>
            <a:endParaRPr dirty="0"/>
          </a:p>
          <a:p>
            <a:pPr marL="0" lvl="0" indent="0" algn="l" rtl="0">
              <a:spcBef>
                <a:spcPts val="0"/>
              </a:spcBef>
              <a:spcAft>
                <a:spcPts val="0"/>
              </a:spcAft>
              <a:buNone/>
            </a:pPr>
            <a:r>
              <a:rPr lang="es-mx" b="0" i="0" u="none" baseline="0"/>
              <a:t>“¿Alguien puede nombrar algunos opioides de uso frecuente?”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Permita que los/as estudiantes respondan. </a:t>
            </a:r>
            <a:endParaRPr dirty="0"/>
          </a:p>
          <a:p>
            <a:pPr marL="0" lvl="0" indent="0" algn="l" rtl="0">
              <a:spcBef>
                <a:spcPts val="0"/>
              </a:spcBef>
              <a:spcAft>
                <a:spcPts val="0"/>
              </a:spcAft>
              <a:buNone/>
            </a:pPr>
            <a:r>
              <a:rPr lang="es-mx" b="0" i="0" u="none" baseline="0"/>
              <a:t>(Posibles respuestas): heroína, morfina, fentanilo, codeína; OxyContin/Percocet (oxicodona); Vicodin (hidrocodona)</a:t>
            </a:r>
            <a:endParaRPr dirty="0"/>
          </a:p>
        </p:txBody>
      </p:sp>
      <p:sp>
        <p:nvSpPr>
          <p:cNvPr id="166" name="Google Shape;166;p4: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7" name="Google Shape;167;p4: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0" name="Google Shape;180;p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181" name="Google Shape;181;p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“Estos son algunos ejemplos de opioides: fentanilo, heroína, morfina, codeína, OxyContin/Percocet (oxicodona), Vicodin (hidrocodona)”.</a:t>
            </a:r>
            <a:endParaRPr dirty="0"/>
          </a:p>
        </p:txBody>
      </p:sp>
      <p:sp>
        <p:nvSpPr>
          <p:cNvPr id="183" name="Google Shape;183;p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4" name="Google Shape;184;p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6: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6" name="Google Shape;196;p6: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197" name="Google Shape;197;p6: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6: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“Los opioides existen desde hace mucho tiempo. Ya en el año 3400 a. C. los sumerios utilizaban amapolas de opio para tratar el dolor. A medida que la planta se extendió, las culturas de todo el mundo comenzaron a utilizar el opio como parte de tratamientos medicinales. También se crearon otros derivados de la droga, como la morfina y la heroína, como remedios médicos. De hecho, Bayer, una compañía farmacéutica alemana, solía fabricar y vender heroína como supresor de la tos.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Los fármacos opioides, como la heroína y la oxicodona, tienen moléculas que imitan la forma de los neurotransmisores del sistema opioide. Nuestros cuerpos tienen un sistema opioide natural que nos permite controlar el dolor y aprender a repetir conductas beneficiosas, como comer. Cuando estos neurotransmisores se unen a los receptores opioides, alivian el dolor o refuerzan el comportamiento inundando el cerebro con dopamina, lo que provoca sentimientos de euforia.</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La forma en que se toma un opioide también puede aumentar el daño. Los opioides se pueden tomar por vía oral, inhalar, fumar o inyectar con una jeringa (aguja)”.</a:t>
            </a:r>
            <a:endParaRPr dirty="0"/>
          </a:p>
        </p:txBody>
      </p:sp>
      <p:sp>
        <p:nvSpPr>
          <p:cNvPr id="199" name="Google Shape;199;p6: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0" name="Google Shape;200;p6: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4" name="Google Shape;214;p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215" name="Google Shape;215;p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b="0" i="0" u="none" baseline="0"/>
              <a:t>“Los opioides funcionan imitando el sistema natural de alivio del dolor del cuerpo. Pueden ayudar a reducir el dolor, PERO: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Los opioides pueden afectar el juicio y las acciones físicas.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Los opioides son muy adictivos.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La inyección es el método de consumo más riesgoso.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Compartir jeringas puede propagar infecciones”.</a:t>
            </a:r>
            <a:endParaRPr dirty="0"/>
          </a:p>
        </p:txBody>
      </p:sp>
      <p:sp>
        <p:nvSpPr>
          <p:cNvPr id="217" name="Google Shape;217;p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8" name="Google Shape;218;p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6" name="Google Shape;226;p8: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1.7.2013</a:t>
            </a:r>
            <a:endParaRPr/>
          </a:p>
        </p:txBody>
      </p:sp>
      <p:sp>
        <p:nvSpPr>
          <p:cNvPr id="227" name="Google Shape;227;p8: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8: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mx" sz="1200" b="0" i="0" u="none" strike="noStrike" cap="none" baseline="0">
                <a:solidFill>
                  <a:schemeClr val="dk1"/>
                </a:solidFill>
                <a:effectLst/>
                <a:latin typeface="Calibri"/>
                <a:ea typeface="Calibri"/>
                <a:cs typeface="Calibri"/>
                <a:sym typeface="Calibri"/>
              </a:rPr>
              <a:t>“A corto plazo, los opioides pueden tener beneficios, como el alivio del dolor y la sedación, y sensaciones de euforia, calma o alivio de la ansiedad. Alguien que experimenta los efectos de un medicamento opioide puede tener pupilas pequeñas y contraídas, músculos flojos y dificultad para hablar. Puede sentir náuseas, tener estreñimiento, quedarse dormido/a inesperadamente y rascarse mucho debido a la picazón en la piel. Puede tener respiración errática o lenta o, en caso de sobredosis, dejar de respirar por completo”.</a:t>
            </a:r>
            <a:endParaRPr dirty="0"/>
          </a:p>
        </p:txBody>
      </p:sp>
      <p:sp>
        <p:nvSpPr>
          <p:cNvPr id="229" name="Google Shape;229;p8: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0" name="Google Shape;230;p8: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s-mx" sz="1200" b="0" i="0" u="none" strike="noStrike" cap="none" baseline="0">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17"/>
        <p:cNvGrpSpPr/>
        <p:nvPr/>
      </p:nvGrpSpPr>
      <p:grpSpPr>
        <a:xfrm>
          <a:off x="0" y="0"/>
          <a:ext cx="0" cy="0"/>
          <a:chOff x="0" y="0"/>
          <a:chExt cx="0" cy="0"/>
        </a:xfrm>
      </p:grpSpPr>
      <p:sp>
        <p:nvSpPr>
          <p:cNvPr id="18" name="Google Shape;18;g2baed80d62c_0_8"/>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19" name="Google Shape;19;g2baed80d62c_0_8"/>
          <p:cNvSpPr/>
          <p:nvPr/>
        </p:nvSpPr>
        <p:spPr>
          <a:xfrm>
            <a:off x="309282" y="8922123"/>
            <a:ext cx="17662800" cy="10488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pic>
        <p:nvPicPr>
          <p:cNvPr id="20" name="Google Shape;20;g2baed80d62c_0_8" descr="Decorative line break"/>
          <p:cNvPicPr preferRelativeResize="0"/>
          <p:nvPr/>
        </p:nvPicPr>
        <p:blipFill rotWithShape="1">
          <a:blip r:embed="rId2">
            <a:alphaModFix/>
          </a:blip>
          <a:srcRect/>
          <a:stretch/>
        </p:blipFill>
        <p:spPr>
          <a:xfrm>
            <a:off x="8179305" y="5208199"/>
            <a:ext cx="1929388" cy="36576"/>
          </a:xfrm>
          <a:prstGeom prst="rect">
            <a:avLst/>
          </a:prstGeom>
          <a:noFill/>
          <a:ln>
            <a:noFill/>
          </a:ln>
        </p:spPr>
      </p:pic>
      <p:sp>
        <p:nvSpPr>
          <p:cNvPr id="21" name="Google Shape;21;g2baed80d62c_0_8"/>
          <p:cNvSpPr txBox="1">
            <a:spLocks noGrp="1"/>
          </p:cNvSpPr>
          <p:nvPr>
            <p:ph type="ctrTitle"/>
          </p:nvPr>
        </p:nvSpPr>
        <p:spPr>
          <a:xfrm>
            <a:off x="2286000" y="3730052"/>
            <a:ext cx="13716000" cy="1534800"/>
          </a:xfrm>
          <a:prstGeom prst="rect">
            <a:avLst/>
          </a:prstGeom>
          <a:noFill/>
          <a:ln>
            <a:noFill/>
          </a:ln>
        </p:spPr>
        <p:txBody>
          <a:bodyPr spcFirstLastPara="1" wrap="square" lIns="137150" tIns="68550" rIns="137150" bIns="68550" anchor="b" anchorCtr="0">
            <a:normAutofit/>
          </a:bodyPr>
          <a:lstStyle>
            <a:lvl1pPr lvl="0" algn="ctr">
              <a:lnSpc>
                <a:spcPct val="90000"/>
              </a:lnSpc>
              <a:spcBef>
                <a:spcPts val="0"/>
              </a:spcBef>
              <a:spcAft>
                <a:spcPts val="0"/>
              </a:spcAft>
              <a:buClr>
                <a:schemeClr val="accent1"/>
              </a:buClr>
              <a:buSzPts val="8100"/>
              <a:buFont typeface="Calibri"/>
              <a:buNone/>
              <a:defRPr sz="81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22" name="Google Shape;22;g2baed80d62c_0_8"/>
          <p:cNvSpPr txBox="1">
            <a:spLocks noGrp="1"/>
          </p:cNvSpPr>
          <p:nvPr>
            <p:ph type="subTitle" idx="1"/>
          </p:nvPr>
        </p:nvSpPr>
        <p:spPr>
          <a:xfrm>
            <a:off x="2286000" y="5403057"/>
            <a:ext cx="13716000" cy="2483700"/>
          </a:xfrm>
          <a:prstGeom prst="rect">
            <a:avLst/>
          </a:prstGeom>
          <a:noFill/>
          <a:ln>
            <a:noFill/>
          </a:ln>
        </p:spPr>
        <p:txBody>
          <a:bodyPr spcFirstLastPara="1" wrap="square" lIns="137150" tIns="68550" rIns="137150" bIns="68550" anchor="t" anchorCtr="0">
            <a:normAutofit/>
          </a:bodyPr>
          <a:lstStyle>
            <a:lvl1pPr lvl="0" algn="ctr">
              <a:lnSpc>
                <a:spcPct val="90000"/>
              </a:lnSpc>
              <a:spcBef>
                <a:spcPts val="1500"/>
              </a:spcBef>
              <a:spcAft>
                <a:spcPts val="0"/>
              </a:spcAft>
              <a:buClr>
                <a:schemeClr val="accent1"/>
              </a:buClr>
              <a:buSzPts val="3600"/>
              <a:buNone/>
              <a:defRPr sz="3600">
                <a:solidFill>
                  <a:schemeClr val="accent1"/>
                </a:solidFill>
              </a:defRPr>
            </a:lvl1pPr>
            <a:lvl2pPr lvl="1" algn="ctr">
              <a:lnSpc>
                <a:spcPct val="90000"/>
              </a:lnSpc>
              <a:spcBef>
                <a:spcPts val="800"/>
              </a:spcBef>
              <a:spcAft>
                <a:spcPts val="0"/>
              </a:spcAft>
              <a:buClr>
                <a:schemeClr val="dk1"/>
              </a:buClr>
              <a:buSzPts val="3000"/>
              <a:buNone/>
              <a:defRPr sz="3000"/>
            </a:lvl2pPr>
            <a:lvl3pPr lvl="2" algn="ctr">
              <a:lnSpc>
                <a:spcPct val="90000"/>
              </a:lnSpc>
              <a:spcBef>
                <a:spcPts val="800"/>
              </a:spcBef>
              <a:spcAft>
                <a:spcPts val="0"/>
              </a:spcAft>
              <a:buClr>
                <a:schemeClr val="dk1"/>
              </a:buClr>
              <a:buSzPts val="2700"/>
              <a:buNone/>
              <a:defRPr sz="2700"/>
            </a:lvl3pPr>
            <a:lvl4pPr lvl="3" algn="ctr">
              <a:lnSpc>
                <a:spcPct val="90000"/>
              </a:lnSpc>
              <a:spcBef>
                <a:spcPts val="800"/>
              </a:spcBef>
              <a:spcAft>
                <a:spcPts val="0"/>
              </a:spcAft>
              <a:buClr>
                <a:schemeClr val="dk1"/>
              </a:buClr>
              <a:buSzPts val="2400"/>
              <a:buNone/>
              <a:defRPr sz="2400"/>
            </a:lvl4pPr>
            <a:lvl5pPr lvl="4" algn="ctr">
              <a:lnSpc>
                <a:spcPct val="90000"/>
              </a:lnSpc>
              <a:spcBef>
                <a:spcPts val="800"/>
              </a:spcBef>
              <a:spcAft>
                <a:spcPts val="0"/>
              </a:spcAft>
              <a:buClr>
                <a:schemeClr val="dk1"/>
              </a:buClr>
              <a:buSzPts val="2400"/>
              <a:buNone/>
              <a:defRPr sz="2400"/>
            </a:lvl5pPr>
            <a:lvl6pPr lvl="5" algn="ctr">
              <a:lnSpc>
                <a:spcPct val="90000"/>
              </a:lnSpc>
              <a:spcBef>
                <a:spcPts val="800"/>
              </a:spcBef>
              <a:spcAft>
                <a:spcPts val="0"/>
              </a:spcAft>
              <a:buClr>
                <a:schemeClr val="dk1"/>
              </a:buClr>
              <a:buSzPts val="2400"/>
              <a:buNone/>
              <a:defRPr sz="2400"/>
            </a:lvl6pPr>
            <a:lvl7pPr lvl="6" algn="ctr">
              <a:lnSpc>
                <a:spcPct val="90000"/>
              </a:lnSpc>
              <a:spcBef>
                <a:spcPts val="800"/>
              </a:spcBef>
              <a:spcAft>
                <a:spcPts val="0"/>
              </a:spcAft>
              <a:buClr>
                <a:schemeClr val="dk1"/>
              </a:buClr>
              <a:buSzPts val="2400"/>
              <a:buNone/>
              <a:defRPr sz="2400"/>
            </a:lvl7pPr>
            <a:lvl8pPr lvl="7" algn="ctr">
              <a:lnSpc>
                <a:spcPct val="90000"/>
              </a:lnSpc>
              <a:spcBef>
                <a:spcPts val="800"/>
              </a:spcBef>
              <a:spcAft>
                <a:spcPts val="0"/>
              </a:spcAft>
              <a:buClr>
                <a:schemeClr val="dk1"/>
              </a:buClr>
              <a:buSzPts val="2400"/>
              <a:buNone/>
              <a:defRPr sz="2400"/>
            </a:lvl8pPr>
            <a:lvl9pPr lvl="8" algn="ctr">
              <a:lnSpc>
                <a:spcPct val="90000"/>
              </a:lnSpc>
              <a:spcBef>
                <a:spcPts val="800"/>
              </a:spcBef>
              <a:spcAft>
                <a:spcPts val="0"/>
              </a:spcAft>
              <a:buClr>
                <a:schemeClr val="dk1"/>
              </a:buClr>
              <a:buSzPts val="2400"/>
              <a:buNone/>
              <a:defRPr sz="2400"/>
            </a:lvl9pPr>
          </a:lstStyle>
          <a:p>
            <a:endParaRPr/>
          </a:p>
        </p:txBody>
      </p:sp>
      <p:sp>
        <p:nvSpPr>
          <p:cNvPr id="23" name="Google Shape;23;g2baed80d62c_0_8"/>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24" name="Google Shape;24;g2baed80d62c_0_8"/>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25" name="Google Shape;25;g2baed80d62c_0_8"/>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26" name="Google Shape;26;g2baed80d62c_0_8" descr="Oregon Department of Education Logo"/>
          <p:cNvPicPr preferRelativeResize="0"/>
          <p:nvPr/>
        </p:nvPicPr>
        <p:blipFill rotWithShape="1">
          <a:blip r:embed="rId3">
            <a:alphaModFix/>
          </a:blip>
          <a:srcRect/>
          <a:stretch/>
        </p:blipFill>
        <p:spPr>
          <a:xfrm>
            <a:off x="7550655" y="321074"/>
            <a:ext cx="3186689" cy="325069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Large Type">
  <p:cSld name="Large Type">
    <p:bg>
      <p:bgPr>
        <a:solidFill>
          <a:schemeClr val="accent1"/>
        </a:solidFill>
        <a:effectLst/>
      </p:bgPr>
    </p:bg>
    <p:spTree>
      <p:nvGrpSpPr>
        <p:cNvPr id="1" name="Shape 86"/>
        <p:cNvGrpSpPr/>
        <p:nvPr/>
      </p:nvGrpSpPr>
      <p:grpSpPr>
        <a:xfrm>
          <a:off x="0" y="0"/>
          <a:ext cx="0" cy="0"/>
          <a:chOff x="0" y="0"/>
          <a:chExt cx="0" cy="0"/>
        </a:xfrm>
      </p:grpSpPr>
      <p:sp>
        <p:nvSpPr>
          <p:cNvPr id="87" name="Google Shape;87;g2baed80d62c_0_77"/>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pic>
        <p:nvPicPr>
          <p:cNvPr id="88" name="Google Shape;88;g2baed80d62c_0_77" descr="Decorative line break"/>
          <p:cNvPicPr preferRelativeResize="0"/>
          <p:nvPr/>
        </p:nvPicPr>
        <p:blipFill rotWithShape="1">
          <a:blip r:embed="rId2">
            <a:alphaModFix/>
          </a:blip>
          <a:srcRect/>
          <a:stretch/>
        </p:blipFill>
        <p:spPr>
          <a:xfrm>
            <a:off x="8179305" y="5773343"/>
            <a:ext cx="1929388" cy="36576"/>
          </a:xfrm>
          <a:prstGeom prst="rect">
            <a:avLst/>
          </a:prstGeom>
          <a:noFill/>
          <a:ln>
            <a:noFill/>
          </a:ln>
        </p:spPr>
      </p:pic>
      <p:sp>
        <p:nvSpPr>
          <p:cNvPr id="89" name="Google Shape;89;g2baed80d62c_0_77"/>
          <p:cNvSpPr txBox="1">
            <a:spLocks noGrp="1"/>
          </p:cNvSpPr>
          <p:nvPr>
            <p:ph type="ctrTitle"/>
          </p:nvPr>
        </p:nvSpPr>
        <p:spPr>
          <a:xfrm>
            <a:off x="2286000" y="2248688"/>
            <a:ext cx="13716000" cy="3581400"/>
          </a:xfrm>
          <a:prstGeom prst="rect">
            <a:avLst/>
          </a:prstGeom>
          <a:noFill/>
          <a:ln>
            <a:noFill/>
          </a:ln>
        </p:spPr>
        <p:txBody>
          <a:bodyPr spcFirstLastPara="1" wrap="square" lIns="137150" tIns="68550" rIns="137150" bIns="68550" anchor="b" anchorCtr="0">
            <a:noAutofit/>
          </a:bodyPr>
          <a:lstStyle>
            <a:lvl1pPr lvl="0" algn="ctr">
              <a:lnSpc>
                <a:spcPct val="90000"/>
              </a:lnSpc>
              <a:spcBef>
                <a:spcPts val="0"/>
              </a:spcBef>
              <a:spcAft>
                <a:spcPts val="0"/>
              </a:spcAft>
              <a:buClr>
                <a:schemeClr val="accent1"/>
              </a:buClr>
              <a:buSzPts val="18000"/>
              <a:buFont typeface="Calibri"/>
              <a:buNone/>
              <a:defRPr sz="180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90" name="Google Shape;90;g2baed80d62c_0_77"/>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91" name="Google Shape;91;g2baed80d62c_0_77"/>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92" name="Google Shape;92;g2baed80d62c_0_77"/>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93" name="Google Shape;93;g2baed80d62c_0_77"/>
          <p:cNvSpPr txBox="1">
            <a:spLocks noGrp="1"/>
          </p:cNvSpPr>
          <p:nvPr>
            <p:ph type="subTitle" idx="1"/>
          </p:nvPr>
        </p:nvSpPr>
        <p:spPr>
          <a:xfrm>
            <a:off x="2286000" y="6004776"/>
            <a:ext cx="13716000" cy="1320900"/>
          </a:xfrm>
          <a:prstGeom prst="rect">
            <a:avLst/>
          </a:prstGeom>
          <a:noFill/>
          <a:ln>
            <a:noFill/>
          </a:ln>
        </p:spPr>
        <p:txBody>
          <a:bodyPr spcFirstLastPara="1" wrap="square" lIns="137150" tIns="68550" rIns="137150" bIns="68550" anchor="t" anchorCtr="0">
            <a:normAutofit/>
          </a:bodyPr>
          <a:lstStyle>
            <a:lvl1pPr lvl="0" algn="ctr">
              <a:lnSpc>
                <a:spcPct val="90000"/>
              </a:lnSpc>
              <a:spcBef>
                <a:spcPts val="1500"/>
              </a:spcBef>
              <a:spcAft>
                <a:spcPts val="0"/>
              </a:spcAft>
              <a:buClr>
                <a:schemeClr val="accent1"/>
              </a:buClr>
              <a:buSzPts val="3600"/>
              <a:buNone/>
              <a:defRPr sz="3600">
                <a:solidFill>
                  <a:schemeClr val="accent1"/>
                </a:solidFill>
              </a:defRPr>
            </a:lvl1pPr>
            <a:lvl2pPr lvl="1" algn="ctr">
              <a:lnSpc>
                <a:spcPct val="90000"/>
              </a:lnSpc>
              <a:spcBef>
                <a:spcPts val="800"/>
              </a:spcBef>
              <a:spcAft>
                <a:spcPts val="0"/>
              </a:spcAft>
              <a:buClr>
                <a:schemeClr val="dk1"/>
              </a:buClr>
              <a:buSzPts val="3000"/>
              <a:buNone/>
              <a:defRPr sz="3000"/>
            </a:lvl2pPr>
            <a:lvl3pPr lvl="2" algn="ctr">
              <a:lnSpc>
                <a:spcPct val="90000"/>
              </a:lnSpc>
              <a:spcBef>
                <a:spcPts val="800"/>
              </a:spcBef>
              <a:spcAft>
                <a:spcPts val="0"/>
              </a:spcAft>
              <a:buClr>
                <a:schemeClr val="dk1"/>
              </a:buClr>
              <a:buSzPts val="2700"/>
              <a:buNone/>
              <a:defRPr sz="2700"/>
            </a:lvl3pPr>
            <a:lvl4pPr lvl="3" algn="ctr">
              <a:lnSpc>
                <a:spcPct val="90000"/>
              </a:lnSpc>
              <a:spcBef>
                <a:spcPts val="800"/>
              </a:spcBef>
              <a:spcAft>
                <a:spcPts val="0"/>
              </a:spcAft>
              <a:buClr>
                <a:schemeClr val="dk1"/>
              </a:buClr>
              <a:buSzPts val="2400"/>
              <a:buNone/>
              <a:defRPr sz="2400"/>
            </a:lvl4pPr>
            <a:lvl5pPr lvl="4" algn="ctr">
              <a:lnSpc>
                <a:spcPct val="90000"/>
              </a:lnSpc>
              <a:spcBef>
                <a:spcPts val="800"/>
              </a:spcBef>
              <a:spcAft>
                <a:spcPts val="0"/>
              </a:spcAft>
              <a:buClr>
                <a:schemeClr val="dk1"/>
              </a:buClr>
              <a:buSzPts val="2400"/>
              <a:buNone/>
              <a:defRPr sz="2400"/>
            </a:lvl5pPr>
            <a:lvl6pPr lvl="5" algn="ctr">
              <a:lnSpc>
                <a:spcPct val="90000"/>
              </a:lnSpc>
              <a:spcBef>
                <a:spcPts val="800"/>
              </a:spcBef>
              <a:spcAft>
                <a:spcPts val="0"/>
              </a:spcAft>
              <a:buClr>
                <a:schemeClr val="dk1"/>
              </a:buClr>
              <a:buSzPts val="2400"/>
              <a:buNone/>
              <a:defRPr sz="2400"/>
            </a:lvl6pPr>
            <a:lvl7pPr lvl="6" algn="ctr">
              <a:lnSpc>
                <a:spcPct val="90000"/>
              </a:lnSpc>
              <a:spcBef>
                <a:spcPts val="800"/>
              </a:spcBef>
              <a:spcAft>
                <a:spcPts val="0"/>
              </a:spcAft>
              <a:buClr>
                <a:schemeClr val="dk1"/>
              </a:buClr>
              <a:buSzPts val="2400"/>
              <a:buNone/>
              <a:defRPr sz="2400"/>
            </a:lvl7pPr>
            <a:lvl8pPr lvl="7" algn="ctr">
              <a:lnSpc>
                <a:spcPct val="90000"/>
              </a:lnSpc>
              <a:spcBef>
                <a:spcPts val="800"/>
              </a:spcBef>
              <a:spcAft>
                <a:spcPts val="0"/>
              </a:spcAft>
              <a:buClr>
                <a:schemeClr val="dk1"/>
              </a:buClr>
              <a:buSzPts val="2400"/>
              <a:buNone/>
              <a:defRPr sz="2400"/>
            </a:lvl8pPr>
            <a:lvl9pPr lvl="8" algn="ctr">
              <a:lnSpc>
                <a:spcPct val="90000"/>
              </a:lnSpc>
              <a:spcBef>
                <a:spcPts val="800"/>
              </a:spcBef>
              <a:spcAft>
                <a:spcPts val="0"/>
              </a:spcAft>
              <a:buClr>
                <a:schemeClr val="dk1"/>
              </a:buClr>
              <a:buSzPts val="2400"/>
              <a:buNone/>
              <a:defRPr sz="24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Follow Us">
  <p:cSld name="Follow Us">
    <p:bg>
      <p:bgPr>
        <a:solidFill>
          <a:schemeClr val="accent1"/>
        </a:solidFill>
        <a:effectLst/>
      </p:bgPr>
    </p:bg>
    <p:spTree>
      <p:nvGrpSpPr>
        <p:cNvPr id="1" name="Shape 94"/>
        <p:cNvGrpSpPr/>
        <p:nvPr/>
      </p:nvGrpSpPr>
      <p:grpSpPr>
        <a:xfrm>
          <a:off x="0" y="0"/>
          <a:ext cx="0" cy="0"/>
          <a:chOff x="0" y="0"/>
          <a:chExt cx="0" cy="0"/>
        </a:xfrm>
      </p:grpSpPr>
      <p:sp>
        <p:nvSpPr>
          <p:cNvPr id="95" name="Google Shape;95;g2baed80d62c_0_85"/>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pic>
        <p:nvPicPr>
          <p:cNvPr id="96" name="Google Shape;96;g2baed80d62c_0_85" descr="Decorative line break"/>
          <p:cNvPicPr preferRelativeResize="0"/>
          <p:nvPr/>
        </p:nvPicPr>
        <p:blipFill rotWithShape="1">
          <a:blip r:embed="rId2">
            <a:alphaModFix/>
          </a:blip>
          <a:srcRect/>
          <a:stretch/>
        </p:blipFill>
        <p:spPr>
          <a:xfrm>
            <a:off x="8179305" y="5773343"/>
            <a:ext cx="1929388" cy="36576"/>
          </a:xfrm>
          <a:prstGeom prst="rect">
            <a:avLst/>
          </a:prstGeom>
          <a:noFill/>
          <a:ln>
            <a:noFill/>
          </a:ln>
        </p:spPr>
      </p:pic>
      <p:sp>
        <p:nvSpPr>
          <p:cNvPr id="97" name="Google Shape;97;g2baed80d62c_0_85"/>
          <p:cNvSpPr txBox="1">
            <a:spLocks noGrp="1"/>
          </p:cNvSpPr>
          <p:nvPr>
            <p:ph type="ctrTitle"/>
          </p:nvPr>
        </p:nvSpPr>
        <p:spPr>
          <a:xfrm>
            <a:off x="2286000" y="2248688"/>
            <a:ext cx="13716000" cy="3581400"/>
          </a:xfrm>
          <a:prstGeom prst="rect">
            <a:avLst/>
          </a:prstGeom>
          <a:noFill/>
          <a:ln>
            <a:noFill/>
          </a:ln>
        </p:spPr>
        <p:txBody>
          <a:bodyPr spcFirstLastPara="1" wrap="square" lIns="137150" tIns="68550" rIns="137150" bIns="68550" anchor="b" anchorCtr="0">
            <a:noAutofit/>
          </a:bodyPr>
          <a:lstStyle>
            <a:lvl1pPr lvl="0" algn="ctr">
              <a:lnSpc>
                <a:spcPct val="90000"/>
              </a:lnSpc>
              <a:spcBef>
                <a:spcPts val="0"/>
              </a:spcBef>
              <a:spcAft>
                <a:spcPts val="0"/>
              </a:spcAft>
              <a:buClr>
                <a:schemeClr val="accent1"/>
              </a:buClr>
              <a:buSzPts val="18000"/>
              <a:buFont typeface="Calibri"/>
              <a:buNone/>
              <a:defRPr sz="180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98" name="Google Shape;98;g2baed80d62c_0_85"/>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99" name="Google Shape;99;g2baed80d62c_0_85"/>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100" name="Google Shape;100;g2baed80d62c_0_85"/>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101" name="Google Shape;101;g2baed80d62c_0_85" descr="Twitter icon"/>
          <p:cNvPicPr preferRelativeResize="0"/>
          <p:nvPr/>
        </p:nvPicPr>
        <p:blipFill rotWithShape="1">
          <a:blip r:embed="rId3">
            <a:alphaModFix/>
          </a:blip>
          <a:srcRect/>
          <a:stretch/>
        </p:blipFill>
        <p:spPr>
          <a:xfrm>
            <a:off x="4077435" y="6065103"/>
            <a:ext cx="750060" cy="750060"/>
          </a:xfrm>
          <a:prstGeom prst="rect">
            <a:avLst/>
          </a:prstGeom>
          <a:noFill/>
          <a:ln>
            <a:noFill/>
          </a:ln>
        </p:spPr>
      </p:pic>
      <p:pic>
        <p:nvPicPr>
          <p:cNvPr id="102" name="Google Shape;102;g2baed80d62c_0_85" descr="Facebook icon"/>
          <p:cNvPicPr preferRelativeResize="0"/>
          <p:nvPr/>
        </p:nvPicPr>
        <p:blipFill rotWithShape="1">
          <a:blip r:embed="rId4">
            <a:alphaModFix/>
          </a:blip>
          <a:srcRect/>
          <a:stretch/>
        </p:blipFill>
        <p:spPr>
          <a:xfrm>
            <a:off x="13537440" y="6065103"/>
            <a:ext cx="750060" cy="750060"/>
          </a:xfrm>
          <a:prstGeom prst="rect">
            <a:avLst/>
          </a:prstGeom>
          <a:noFill/>
          <a:ln>
            <a:noFill/>
          </a:ln>
        </p:spPr>
      </p:pic>
      <p:sp>
        <p:nvSpPr>
          <p:cNvPr id="103" name="Google Shape;103;g2baed80d62c_0_85"/>
          <p:cNvSpPr txBox="1"/>
          <p:nvPr/>
        </p:nvSpPr>
        <p:spPr>
          <a:xfrm>
            <a:off x="4077435" y="6065103"/>
            <a:ext cx="10210200" cy="692700"/>
          </a:xfrm>
          <a:prstGeom prst="rect">
            <a:avLst/>
          </a:prstGeom>
          <a:noFill/>
          <a:ln>
            <a:noFill/>
          </a:ln>
        </p:spPr>
        <p:txBody>
          <a:bodyPr spcFirstLastPara="1" wrap="square" lIns="137150" tIns="68550" rIns="137150" bIns="68550" anchor="t" anchorCtr="0">
            <a:spAutoFit/>
          </a:bodyPr>
          <a:lstStyle/>
          <a:p>
            <a:pPr marL="0" marR="0" lvl="0" indent="0" algn="ctr" rtl="0">
              <a:lnSpc>
                <a:spcPct val="100000"/>
              </a:lnSpc>
              <a:spcBef>
                <a:spcPts val="0"/>
              </a:spcBef>
              <a:spcAft>
                <a:spcPts val="0"/>
              </a:spcAft>
              <a:buClr>
                <a:schemeClr val="accent1"/>
              </a:buClr>
              <a:buSzPts val="3600"/>
              <a:buFont typeface="Arial"/>
              <a:buNone/>
            </a:pPr>
            <a:r>
              <a:rPr lang="en-US" sz="3600" b="0" i="0" u="none" strike="noStrike" cap="none">
                <a:solidFill>
                  <a:schemeClr val="accent1"/>
                </a:solidFill>
                <a:latin typeface="Arial"/>
                <a:ea typeface="Arial"/>
                <a:cs typeface="Arial"/>
                <a:sym typeface="Arial"/>
              </a:rPr>
              <a:t>twitter.com/ORDeptEd | fb.com/ORDeptEd</a:t>
            </a:r>
            <a:endParaRPr sz="3600" b="0" i="0" u="none" strike="noStrike" cap="none">
              <a:solidFill>
                <a:schemeClr val="accent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104"/>
        <p:cNvGrpSpPr/>
        <p:nvPr/>
      </p:nvGrpSpPr>
      <p:grpSpPr>
        <a:xfrm>
          <a:off x="0" y="0"/>
          <a:ext cx="0" cy="0"/>
          <a:chOff x="0" y="0"/>
          <a:chExt cx="0" cy="0"/>
        </a:xfrm>
      </p:grpSpPr>
      <p:sp>
        <p:nvSpPr>
          <p:cNvPr id="105" name="Google Shape;105;g2baed80d62c_0_9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2100"/>
              <a:buNone/>
              <a:defRPr/>
            </a:lvl1pPr>
            <a:lvl2pPr lvl="1" algn="l" rtl="0">
              <a:spcBef>
                <a:spcPts val="0"/>
              </a:spcBef>
              <a:spcAft>
                <a:spcPts val="0"/>
              </a:spcAft>
              <a:buSzPts val="2100"/>
              <a:buNone/>
              <a:defRPr/>
            </a:lvl2pPr>
            <a:lvl3pPr lvl="2" algn="l" rtl="0">
              <a:spcBef>
                <a:spcPts val="0"/>
              </a:spcBef>
              <a:spcAft>
                <a:spcPts val="0"/>
              </a:spcAft>
              <a:buSzPts val="2100"/>
              <a:buNone/>
              <a:defRPr/>
            </a:lvl3pPr>
            <a:lvl4pPr lvl="3" algn="l" rtl="0">
              <a:spcBef>
                <a:spcPts val="0"/>
              </a:spcBef>
              <a:spcAft>
                <a:spcPts val="0"/>
              </a:spcAft>
              <a:buSzPts val="2100"/>
              <a:buNone/>
              <a:defRPr/>
            </a:lvl4pPr>
            <a:lvl5pPr lvl="4" algn="l" rtl="0">
              <a:spcBef>
                <a:spcPts val="0"/>
              </a:spcBef>
              <a:spcAft>
                <a:spcPts val="0"/>
              </a:spcAft>
              <a:buSzPts val="2100"/>
              <a:buNone/>
              <a:defRPr/>
            </a:lvl5pPr>
            <a:lvl6pPr lvl="5" algn="l" rtl="0">
              <a:spcBef>
                <a:spcPts val="0"/>
              </a:spcBef>
              <a:spcAft>
                <a:spcPts val="0"/>
              </a:spcAft>
              <a:buSzPts val="2100"/>
              <a:buNone/>
              <a:defRPr/>
            </a:lvl6pPr>
            <a:lvl7pPr lvl="6" algn="l" rtl="0">
              <a:spcBef>
                <a:spcPts val="0"/>
              </a:spcBef>
              <a:spcAft>
                <a:spcPts val="0"/>
              </a:spcAft>
              <a:buSzPts val="2100"/>
              <a:buNone/>
              <a:defRPr/>
            </a:lvl7pPr>
            <a:lvl8pPr lvl="7" algn="l" rtl="0">
              <a:spcBef>
                <a:spcPts val="0"/>
              </a:spcBef>
              <a:spcAft>
                <a:spcPts val="0"/>
              </a:spcAft>
              <a:buSzPts val="2100"/>
              <a:buNone/>
              <a:defRPr/>
            </a:lvl8pPr>
            <a:lvl9pPr lvl="8" algn="l" rtl="0">
              <a:spcBef>
                <a:spcPts val="0"/>
              </a:spcBef>
              <a:spcAft>
                <a:spcPts val="0"/>
              </a:spcAft>
              <a:buSzPts val="2100"/>
              <a:buNone/>
              <a:defRPr/>
            </a:lvl9pPr>
          </a:lstStyle>
          <a:p>
            <a:endParaRPr/>
          </a:p>
        </p:txBody>
      </p:sp>
      <p:sp>
        <p:nvSpPr>
          <p:cNvPr id="106" name="Google Shape;106;g2baed80d62c_0_9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2100"/>
              <a:buNone/>
              <a:defRPr/>
            </a:lvl1pPr>
            <a:lvl2pPr lvl="1" algn="l" rtl="0">
              <a:spcBef>
                <a:spcPts val="0"/>
              </a:spcBef>
              <a:spcAft>
                <a:spcPts val="0"/>
              </a:spcAft>
              <a:buSzPts val="2100"/>
              <a:buNone/>
              <a:defRPr/>
            </a:lvl2pPr>
            <a:lvl3pPr lvl="2" algn="l" rtl="0">
              <a:spcBef>
                <a:spcPts val="0"/>
              </a:spcBef>
              <a:spcAft>
                <a:spcPts val="0"/>
              </a:spcAft>
              <a:buSzPts val="2100"/>
              <a:buNone/>
              <a:defRPr/>
            </a:lvl3pPr>
            <a:lvl4pPr lvl="3" algn="l" rtl="0">
              <a:spcBef>
                <a:spcPts val="0"/>
              </a:spcBef>
              <a:spcAft>
                <a:spcPts val="0"/>
              </a:spcAft>
              <a:buSzPts val="2100"/>
              <a:buNone/>
              <a:defRPr/>
            </a:lvl4pPr>
            <a:lvl5pPr lvl="4" algn="l" rtl="0">
              <a:spcBef>
                <a:spcPts val="0"/>
              </a:spcBef>
              <a:spcAft>
                <a:spcPts val="0"/>
              </a:spcAft>
              <a:buSzPts val="2100"/>
              <a:buNone/>
              <a:defRPr/>
            </a:lvl5pPr>
            <a:lvl6pPr lvl="5" algn="l" rtl="0">
              <a:spcBef>
                <a:spcPts val="0"/>
              </a:spcBef>
              <a:spcAft>
                <a:spcPts val="0"/>
              </a:spcAft>
              <a:buSzPts val="2100"/>
              <a:buNone/>
              <a:defRPr/>
            </a:lvl6pPr>
            <a:lvl7pPr lvl="6" algn="l" rtl="0">
              <a:spcBef>
                <a:spcPts val="0"/>
              </a:spcBef>
              <a:spcAft>
                <a:spcPts val="0"/>
              </a:spcAft>
              <a:buSzPts val="2100"/>
              <a:buNone/>
              <a:defRPr/>
            </a:lvl7pPr>
            <a:lvl8pPr lvl="7" algn="l" rtl="0">
              <a:spcBef>
                <a:spcPts val="0"/>
              </a:spcBef>
              <a:spcAft>
                <a:spcPts val="0"/>
              </a:spcAft>
              <a:buSzPts val="2100"/>
              <a:buNone/>
              <a:defRPr/>
            </a:lvl8pPr>
            <a:lvl9pPr lvl="8" algn="l" rtl="0">
              <a:spcBef>
                <a:spcPts val="0"/>
              </a:spcBef>
              <a:spcAft>
                <a:spcPts val="0"/>
              </a:spcAft>
              <a:buSzPts val="2100"/>
              <a:buNone/>
              <a:defRPr/>
            </a:lvl9pPr>
          </a:lstStyle>
          <a:p>
            <a:endParaRPr/>
          </a:p>
        </p:txBody>
      </p:sp>
      <p:sp>
        <p:nvSpPr>
          <p:cNvPr id="107" name="Google Shape;107;g2baed80d62c_0_9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1390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37188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22904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3799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61491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6804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94054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chemeClr val="accent1"/>
        </a:solidFill>
        <a:effectLst/>
      </p:bgPr>
    </p:bg>
    <p:spTree>
      <p:nvGrpSpPr>
        <p:cNvPr id="1" name="Shape 27"/>
        <p:cNvGrpSpPr/>
        <p:nvPr/>
      </p:nvGrpSpPr>
      <p:grpSpPr>
        <a:xfrm>
          <a:off x="0" y="0"/>
          <a:ext cx="0" cy="0"/>
          <a:chOff x="0" y="0"/>
          <a:chExt cx="0" cy="0"/>
        </a:xfrm>
      </p:grpSpPr>
      <p:sp>
        <p:nvSpPr>
          <p:cNvPr id="28" name="Google Shape;28;g2baed80d62c_0_18"/>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29" name="Google Shape;29;g2baed80d62c_0_18"/>
          <p:cNvSpPr/>
          <p:nvPr/>
        </p:nvSpPr>
        <p:spPr>
          <a:xfrm>
            <a:off x="309280" y="3733135"/>
            <a:ext cx="17662800" cy="28506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sp>
        <p:nvSpPr>
          <p:cNvPr id="30" name="Google Shape;30;g2baed80d62c_0_18"/>
          <p:cNvSpPr txBox="1">
            <a:spLocks noGrp="1"/>
          </p:cNvSpPr>
          <p:nvPr>
            <p:ph type="ctrTitle"/>
          </p:nvPr>
        </p:nvSpPr>
        <p:spPr>
          <a:xfrm>
            <a:off x="1075765" y="3733135"/>
            <a:ext cx="16176900" cy="2850600"/>
          </a:xfrm>
          <a:prstGeom prst="rect">
            <a:avLst/>
          </a:prstGeom>
          <a:noFill/>
          <a:ln>
            <a:noFill/>
          </a:ln>
        </p:spPr>
        <p:txBody>
          <a:bodyPr spcFirstLastPara="1" wrap="square" lIns="137150" tIns="68550" rIns="137150" bIns="68550" anchor="ctr" anchorCtr="0">
            <a:noAutofit/>
          </a:bodyPr>
          <a:lstStyle>
            <a:lvl1pPr lvl="0" algn="ctr">
              <a:lnSpc>
                <a:spcPct val="90000"/>
              </a:lnSpc>
              <a:spcBef>
                <a:spcPts val="0"/>
              </a:spcBef>
              <a:spcAft>
                <a:spcPts val="0"/>
              </a:spcAft>
              <a:buClr>
                <a:schemeClr val="accent1"/>
              </a:buClr>
              <a:buSzPts val="10200"/>
              <a:buFont typeface="Calibri"/>
              <a:buNone/>
              <a:defRPr sz="102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31" name="Google Shape;31;g2baed80d62c_0_18"/>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32" name="Google Shape;32;g2baed80d62c_0_18"/>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33" name="Google Shape;33;g2baed80d62c_0_18"/>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34" name="Google Shape;34;g2baed80d62c_0_18" descr="Oregon Department of Education Logo"/>
          <p:cNvPicPr preferRelativeResize="0"/>
          <p:nvPr/>
        </p:nvPicPr>
        <p:blipFill rotWithShape="1">
          <a:blip r:embed="rId2">
            <a:alphaModFix/>
          </a:blip>
          <a:srcRect/>
          <a:stretch/>
        </p:blipFill>
        <p:spPr>
          <a:xfrm>
            <a:off x="7550655" y="321074"/>
            <a:ext cx="3186689" cy="325069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3671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479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61922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69788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Bar and Content">
  <p:cSld name="Title Bar and Content">
    <p:bg>
      <p:bgPr>
        <a:solidFill>
          <a:schemeClr val="accent1"/>
        </a:solidFill>
        <a:effectLst/>
      </p:bgPr>
    </p:bg>
    <p:spTree>
      <p:nvGrpSpPr>
        <p:cNvPr id="1" name="Shape 35"/>
        <p:cNvGrpSpPr/>
        <p:nvPr/>
      </p:nvGrpSpPr>
      <p:grpSpPr>
        <a:xfrm>
          <a:off x="0" y="0"/>
          <a:ext cx="0" cy="0"/>
          <a:chOff x="0" y="0"/>
          <a:chExt cx="0" cy="0"/>
        </a:xfrm>
      </p:grpSpPr>
      <p:sp>
        <p:nvSpPr>
          <p:cNvPr id="36" name="Google Shape;36;g2baed80d62c_0_26"/>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37" name="Google Shape;37;g2baed80d62c_0_26"/>
          <p:cNvSpPr/>
          <p:nvPr/>
        </p:nvSpPr>
        <p:spPr>
          <a:xfrm>
            <a:off x="309282" y="322730"/>
            <a:ext cx="17662800" cy="20961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38" name="Google Shape;38;g2baed80d62c_0_26"/>
          <p:cNvSpPr txBox="1">
            <a:spLocks noGrp="1"/>
          </p:cNvSpPr>
          <p:nvPr>
            <p:ph type="body" idx="1"/>
          </p:nvPr>
        </p:nvSpPr>
        <p:spPr>
          <a:xfrm>
            <a:off x="1075764" y="2738438"/>
            <a:ext cx="16176900" cy="61635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39" name="Google Shape;39;g2baed80d62c_0_26"/>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40" name="Google Shape;40;g2baed80d62c_0_26"/>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41" name="Google Shape;41;g2baed80d62c_0_26"/>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42" name="Google Shape;42;g2baed80d62c_0_26"/>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bg>
      <p:bgPr>
        <a:solidFill>
          <a:schemeClr val="accent1"/>
        </a:solidFill>
        <a:effectLst/>
      </p:bgPr>
    </p:bg>
    <p:spTree>
      <p:nvGrpSpPr>
        <p:cNvPr id="1" name="Shape 43"/>
        <p:cNvGrpSpPr/>
        <p:nvPr/>
      </p:nvGrpSpPr>
      <p:grpSpPr>
        <a:xfrm>
          <a:off x="0" y="0"/>
          <a:ext cx="0" cy="0"/>
          <a:chOff x="0" y="0"/>
          <a:chExt cx="0" cy="0"/>
        </a:xfrm>
      </p:grpSpPr>
      <p:sp>
        <p:nvSpPr>
          <p:cNvPr id="44" name="Google Shape;44;g2baed80d62c_0_34"/>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45" name="Google Shape;45;g2baed80d62c_0_34"/>
          <p:cNvSpPr/>
          <p:nvPr/>
        </p:nvSpPr>
        <p:spPr>
          <a:xfrm>
            <a:off x="309283" y="322729"/>
            <a:ext cx="7095600" cy="96483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46" name="Google Shape;46;g2baed80d62c_0_34"/>
          <p:cNvSpPr txBox="1">
            <a:spLocks noGrp="1"/>
          </p:cNvSpPr>
          <p:nvPr>
            <p:ph type="title"/>
          </p:nvPr>
        </p:nvSpPr>
        <p:spPr>
          <a:xfrm>
            <a:off x="1075765" y="1169468"/>
            <a:ext cx="5897700" cy="3788400"/>
          </a:xfrm>
          <a:prstGeom prst="rect">
            <a:avLst/>
          </a:prstGeom>
          <a:noFill/>
          <a:ln>
            <a:noFill/>
          </a:ln>
        </p:spPr>
        <p:txBody>
          <a:bodyPr spcFirstLastPara="1" wrap="square" lIns="137150" tIns="68550" rIns="137150" bIns="68550" anchor="t" anchorCtr="0">
            <a:normAutofit/>
          </a:bodyPr>
          <a:lstStyle>
            <a:lvl1pPr lvl="0" algn="l">
              <a:lnSpc>
                <a:spcPct val="90000"/>
              </a:lnSpc>
              <a:spcBef>
                <a:spcPts val="0"/>
              </a:spcBef>
              <a:spcAft>
                <a:spcPts val="0"/>
              </a:spcAft>
              <a:buClr>
                <a:schemeClr val="accent1"/>
              </a:buClr>
              <a:buSzPts val="6600"/>
              <a:buFont typeface="Calibri"/>
              <a:buNone/>
              <a:defRPr sz="6600"/>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47" name="Google Shape;47;g2baed80d62c_0_34"/>
          <p:cNvSpPr txBox="1">
            <a:spLocks noGrp="1"/>
          </p:cNvSpPr>
          <p:nvPr>
            <p:ph type="body" idx="1"/>
          </p:nvPr>
        </p:nvSpPr>
        <p:spPr>
          <a:xfrm>
            <a:off x="7774782" y="1169471"/>
            <a:ext cx="9258300" cy="7622100"/>
          </a:xfrm>
          <a:prstGeom prst="rect">
            <a:avLst/>
          </a:prstGeom>
          <a:noFill/>
          <a:ln>
            <a:noFill/>
          </a:ln>
        </p:spPr>
        <p:txBody>
          <a:bodyPr spcFirstLastPara="1" wrap="square" lIns="137150" tIns="68550" rIns="137150" bIns="68550" anchor="t" anchorCtr="0">
            <a:normAutofit/>
          </a:bodyPr>
          <a:lstStyle>
            <a:lvl1pPr marL="457200" lvl="0" indent="-457200" algn="l">
              <a:lnSpc>
                <a:spcPct val="90000"/>
              </a:lnSpc>
              <a:spcBef>
                <a:spcPts val="1500"/>
              </a:spcBef>
              <a:spcAft>
                <a:spcPts val="0"/>
              </a:spcAft>
              <a:buClr>
                <a:schemeClr val="dk1"/>
              </a:buClr>
              <a:buSzPts val="3600"/>
              <a:buChar char="•"/>
              <a:defRPr sz="3600"/>
            </a:lvl1pPr>
            <a:lvl2pPr marL="914400" lvl="1" indent="-457200" algn="l">
              <a:lnSpc>
                <a:spcPct val="90000"/>
              </a:lnSpc>
              <a:spcBef>
                <a:spcPts val="800"/>
              </a:spcBef>
              <a:spcAft>
                <a:spcPts val="0"/>
              </a:spcAft>
              <a:buClr>
                <a:schemeClr val="dk1"/>
              </a:buClr>
              <a:buSzPts val="3600"/>
              <a:buChar char="•"/>
              <a:defRPr sz="3600"/>
            </a:lvl2pPr>
            <a:lvl3pPr marL="1371600" lvl="2" indent="-457200" algn="l">
              <a:lnSpc>
                <a:spcPct val="90000"/>
              </a:lnSpc>
              <a:spcBef>
                <a:spcPts val="800"/>
              </a:spcBef>
              <a:spcAft>
                <a:spcPts val="0"/>
              </a:spcAft>
              <a:buClr>
                <a:schemeClr val="dk1"/>
              </a:buClr>
              <a:buSzPts val="3600"/>
              <a:buChar char="•"/>
              <a:defRPr sz="3600"/>
            </a:lvl3pPr>
            <a:lvl4pPr marL="1828800" lvl="3" indent="-457200" algn="l">
              <a:lnSpc>
                <a:spcPct val="90000"/>
              </a:lnSpc>
              <a:spcBef>
                <a:spcPts val="800"/>
              </a:spcBef>
              <a:spcAft>
                <a:spcPts val="0"/>
              </a:spcAft>
              <a:buClr>
                <a:schemeClr val="dk1"/>
              </a:buClr>
              <a:buSzPts val="3600"/>
              <a:buChar char="•"/>
              <a:defRPr sz="3600"/>
            </a:lvl4pPr>
            <a:lvl5pPr marL="2286000" lvl="4" indent="-457200" algn="l">
              <a:lnSpc>
                <a:spcPct val="90000"/>
              </a:lnSpc>
              <a:spcBef>
                <a:spcPts val="800"/>
              </a:spcBef>
              <a:spcAft>
                <a:spcPts val="0"/>
              </a:spcAft>
              <a:buClr>
                <a:schemeClr val="dk1"/>
              </a:buClr>
              <a:buSzPts val="3600"/>
              <a:buChar char="•"/>
              <a:defRPr sz="3600"/>
            </a:lvl5pPr>
            <a:lvl6pPr marL="2743200" lvl="5" indent="-419100" algn="l">
              <a:lnSpc>
                <a:spcPct val="90000"/>
              </a:lnSpc>
              <a:spcBef>
                <a:spcPts val="800"/>
              </a:spcBef>
              <a:spcAft>
                <a:spcPts val="0"/>
              </a:spcAft>
              <a:buClr>
                <a:schemeClr val="dk1"/>
              </a:buClr>
              <a:buSzPts val="3000"/>
              <a:buChar char="•"/>
              <a:defRPr sz="3000"/>
            </a:lvl6pPr>
            <a:lvl7pPr marL="3200400" lvl="6" indent="-419100" algn="l">
              <a:lnSpc>
                <a:spcPct val="90000"/>
              </a:lnSpc>
              <a:spcBef>
                <a:spcPts val="800"/>
              </a:spcBef>
              <a:spcAft>
                <a:spcPts val="0"/>
              </a:spcAft>
              <a:buClr>
                <a:schemeClr val="dk1"/>
              </a:buClr>
              <a:buSzPts val="3000"/>
              <a:buChar char="•"/>
              <a:defRPr sz="3000"/>
            </a:lvl7pPr>
            <a:lvl8pPr marL="3657600" lvl="7" indent="-419100" algn="l">
              <a:lnSpc>
                <a:spcPct val="90000"/>
              </a:lnSpc>
              <a:spcBef>
                <a:spcPts val="800"/>
              </a:spcBef>
              <a:spcAft>
                <a:spcPts val="0"/>
              </a:spcAft>
              <a:buClr>
                <a:schemeClr val="dk1"/>
              </a:buClr>
              <a:buSzPts val="3000"/>
              <a:buChar char="•"/>
              <a:defRPr sz="3000"/>
            </a:lvl8pPr>
            <a:lvl9pPr marL="4114800" lvl="8" indent="-419100" algn="l">
              <a:lnSpc>
                <a:spcPct val="90000"/>
              </a:lnSpc>
              <a:spcBef>
                <a:spcPts val="800"/>
              </a:spcBef>
              <a:spcAft>
                <a:spcPts val="0"/>
              </a:spcAft>
              <a:buClr>
                <a:schemeClr val="dk1"/>
              </a:buClr>
              <a:buSzPts val="3000"/>
              <a:buChar char="•"/>
              <a:defRPr sz="3000"/>
            </a:lvl9pPr>
          </a:lstStyle>
          <a:p>
            <a:endParaRPr/>
          </a:p>
        </p:txBody>
      </p:sp>
      <p:sp>
        <p:nvSpPr>
          <p:cNvPr id="48" name="Google Shape;48;g2baed80d62c_0_34"/>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49" name="Google Shape;49;g2baed80d62c_0_34"/>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50" name="Google Shape;50;g2baed80d62c_0_34"/>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51" name="Google Shape;51;g2baed80d62c_0_34"/>
          <p:cNvSpPr>
            <a:spLocks noGrp="1"/>
          </p:cNvSpPr>
          <p:nvPr>
            <p:ph type="pic" idx="2"/>
          </p:nvPr>
        </p:nvSpPr>
        <p:spPr>
          <a:xfrm>
            <a:off x="1075765" y="5310188"/>
            <a:ext cx="5897700" cy="34815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2"/>
        <p:cNvGrpSpPr/>
        <p:nvPr/>
      </p:nvGrpSpPr>
      <p:grpSpPr>
        <a:xfrm>
          <a:off x="0" y="0"/>
          <a:ext cx="0" cy="0"/>
          <a:chOff x="0" y="0"/>
          <a:chExt cx="0" cy="0"/>
        </a:xfrm>
      </p:grpSpPr>
      <p:sp>
        <p:nvSpPr>
          <p:cNvPr id="53" name="Google Shape;53;g2baed80d62c_0_43"/>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54" name="Google Shape;54;g2baed80d62c_0_43"/>
          <p:cNvSpPr txBox="1">
            <a:spLocks noGrp="1"/>
          </p:cNvSpPr>
          <p:nvPr>
            <p:ph type="body" idx="1"/>
          </p:nvPr>
        </p:nvSpPr>
        <p:spPr>
          <a:xfrm>
            <a:off x="1075764" y="2738438"/>
            <a:ext cx="16176900" cy="61635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55" name="Google Shape;55;g2baed80d62c_0_43"/>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56" name="Google Shape;56;g2baed80d62c_0_43"/>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57" name="Google Shape;57;g2baed80d62c_0_43"/>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8"/>
        <p:cNvGrpSpPr/>
        <p:nvPr/>
      </p:nvGrpSpPr>
      <p:grpSpPr>
        <a:xfrm>
          <a:off x="0" y="0"/>
          <a:ext cx="0" cy="0"/>
          <a:chOff x="0" y="0"/>
          <a:chExt cx="0" cy="0"/>
        </a:xfrm>
      </p:grpSpPr>
      <p:sp>
        <p:nvSpPr>
          <p:cNvPr id="59" name="Google Shape;59;g2baed80d62c_0_49"/>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60" name="Google Shape;60;g2baed80d62c_0_49"/>
          <p:cNvSpPr txBox="1">
            <a:spLocks noGrp="1"/>
          </p:cNvSpPr>
          <p:nvPr>
            <p:ph type="body" idx="1"/>
          </p:nvPr>
        </p:nvSpPr>
        <p:spPr>
          <a:xfrm>
            <a:off x="1075764" y="2738438"/>
            <a:ext cx="7953900" cy="61590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61" name="Google Shape;61;g2baed80d62c_0_49"/>
          <p:cNvSpPr txBox="1">
            <a:spLocks noGrp="1"/>
          </p:cNvSpPr>
          <p:nvPr>
            <p:ph type="body" idx="2"/>
          </p:nvPr>
        </p:nvSpPr>
        <p:spPr>
          <a:xfrm>
            <a:off x="9258300" y="2738438"/>
            <a:ext cx="7994400" cy="61590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62" name="Google Shape;62;g2baed80d62c_0_49"/>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63" name="Google Shape;63;g2baed80d62c_0_49"/>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64" name="Google Shape;64;g2baed80d62c_0_49"/>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65"/>
        <p:cNvGrpSpPr/>
        <p:nvPr/>
      </p:nvGrpSpPr>
      <p:grpSpPr>
        <a:xfrm>
          <a:off x="0" y="0"/>
          <a:ext cx="0" cy="0"/>
          <a:chOff x="0" y="0"/>
          <a:chExt cx="0" cy="0"/>
        </a:xfrm>
      </p:grpSpPr>
      <p:sp>
        <p:nvSpPr>
          <p:cNvPr id="66" name="Google Shape;66;g2baed80d62c_0_56"/>
          <p:cNvSpPr txBox="1">
            <a:spLocks noGrp="1"/>
          </p:cNvSpPr>
          <p:nvPr>
            <p:ph type="body" idx="1"/>
          </p:nvPr>
        </p:nvSpPr>
        <p:spPr>
          <a:xfrm>
            <a:off x="1075764" y="2521745"/>
            <a:ext cx="7920600" cy="1236000"/>
          </a:xfrm>
          <a:prstGeom prst="rect">
            <a:avLst/>
          </a:prstGeom>
          <a:noFill/>
          <a:ln>
            <a:noFill/>
          </a:ln>
        </p:spPr>
        <p:txBody>
          <a:bodyPr spcFirstLastPara="1" wrap="square" lIns="137150" tIns="68550" rIns="137150" bIns="68550" anchor="t" anchorCtr="0">
            <a:normAutofit/>
          </a:bodyPr>
          <a:lstStyle>
            <a:lvl1pPr marL="457200" lvl="0" indent="-228600" algn="l">
              <a:lnSpc>
                <a:spcPct val="90000"/>
              </a:lnSpc>
              <a:spcBef>
                <a:spcPts val="1500"/>
              </a:spcBef>
              <a:spcAft>
                <a:spcPts val="0"/>
              </a:spcAft>
              <a:buClr>
                <a:schemeClr val="accent1"/>
              </a:buClr>
              <a:buSzPts val="4800"/>
              <a:buNone/>
              <a:defRPr sz="4800" b="0">
                <a:solidFill>
                  <a:schemeClr val="accent1"/>
                </a:solidFill>
              </a:defRPr>
            </a:lvl1pPr>
            <a:lvl2pPr marL="914400" lvl="1" indent="-228600" algn="l">
              <a:lnSpc>
                <a:spcPct val="90000"/>
              </a:lnSpc>
              <a:spcBef>
                <a:spcPts val="800"/>
              </a:spcBef>
              <a:spcAft>
                <a:spcPts val="0"/>
              </a:spcAft>
              <a:buClr>
                <a:schemeClr val="dk1"/>
              </a:buClr>
              <a:buSzPts val="3000"/>
              <a:buNone/>
              <a:defRPr sz="3000" b="1"/>
            </a:lvl2pPr>
            <a:lvl3pPr marL="1371600" lvl="2" indent="-228600" algn="l">
              <a:lnSpc>
                <a:spcPct val="90000"/>
              </a:lnSpc>
              <a:spcBef>
                <a:spcPts val="800"/>
              </a:spcBef>
              <a:spcAft>
                <a:spcPts val="0"/>
              </a:spcAft>
              <a:buClr>
                <a:schemeClr val="dk1"/>
              </a:buClr>
              <a:buSzPts val="2700"/>
              <a:buNone/>
              <a:defRPr sz="2700" b="1"/>
            </a:lvl3pPr>
            <a:lvl4pPr marL="1828800" lvl="3" indent="-228600" algn="l">
              <a:lnSpc>
                <a:spcPct val="90000"/>
              </a:lnSpc>
              <a:spcBef>
                <a:spcPts val="800"/>
              </a:spcBef>
              <a:spcAft>
                <a:spcPts val="0"/>
              </a:spcAft>
              <a:buClr>
                <a:schemeClr val="dk1"/>
              </a:buClr>
              <a:buSzPts val="2400"/>
              <a:buNone/>
              <a:defRPr sz="2400" b="1"/>
            </a:lvl4pPr>
            <a:lvl5pPr marL="2286000" lvl="4" indent="-228600" algn="l">
              <a:lnSpc>
                <a:spcPct val="90000"/>
              </a:lnSpc>
              <a:spcBef>
                <a:spcPts val="800"/>
              </a:spcBef>
              <a:spcAft>
                <a:spcPts val="0"/>
              </a:spcAft>
              <a:buClr>
                <a:schemeClr val="dk1"/>
              </a:buClr>
              <a:buSzPts val="2400"/>
              <a:buNone/>
              <a:defRPr sz="2400" b="1"/>
            </a:lvl5pPr>
            <a:lvl6pPr marL="2743200" lvl="5" indent="-228600" algn="l">
              <a:lnSpc>
                <a:spcPct val="90000"/>
              </a:lnSpc>
              <a:spcBef>
                <a:spcPts val="800"/>
              </a:spcBef>
              <a:spcAft>
                <a:spcPts val="0"/>
              </a:spcAft>
              <a:buClr>
                <a:schemeClr val="dk1"/>
              </a:buClr>
              <a:buSzPts val="2400"/>
              <a:buNone/>
              <a:defRPr sz="2400" b="1"/>
            </a:lvl6pPr>
            <a:lvl7pPr marL="3200400" lvl="6" indent="-228600" algn="l">
              <a:lnSpc>
                <a:spcPct val="90000"/>
              </a:lnSpc>
              <a:spcBef>
                <a:spcPts val="800"/>
              </a:spcBef>
              <a:spcAft>
                <a:spcPts val="0"/>
              </a:spcAft>
              <a:buClr>
                <a:schemeClr val="dk1"/>
              </a:buClr>
              <a:buSzPts val="2400"/>
              <a:buNone/>
              <a:defRPr sz="2400" b="1"/>
            </a:lvl7pPr>
            <a:lvl8pPr marL="3657600" lvl="7" indent="-228600" algn="l">
              <a:lnSpc>
                <a:spcPct val="90000"/>
              </a:lnSpc>
              <a:spcBef>
                <a:spcPts val="800"/>
              </a:spcBef>
              <a:spcAft>
                <a:spcPts val="0"/>
              </a:spcAft>
              <a:buClr>
                <a:schemeClr val="dk1"/>
              </a:buClr>
              <a:buSzPts val="2400"/>
              <a:buNone/>
              <a:defRPr sz="2400" b="1"/>
            </a:lvl8pPr>
            <a:lvl9pPr marL="4114800" lvl="8" indent="-228600" algn="l">
              <a:lnSpc>
                <a:spcPct val="90000"/>
              </a:lnSpc>
              <a:spcBef>
                <a:spcPts val="800"/>
              </a:spcBef>
              <a:spcAft>
                <a:spcPts val="0"/>
              </a:spcAft>
              <a:buClr>
                <a:schemeClr val="dk1"/>
              </a:buClr>
              <a:buSzPts val="2400"/>
              <a:buNone/>
              <a:defRPr sz="2400" b="1"/>
            </a:lvl9pPr>
          </a:lstStyle>
          <a:p>
            <a:endParaRPr/>
          </a:p>
        </p:txBody>
      </p:sp>
      <p:sp>
        <p:nvSpPr>
          <p:cNvPr id="67" name="Google Shape;67;g2baed80d62c_0_56"/>
          <p:cNvSpPr txBox="1">
            <a:spLocks noGrp="1"/>
          </p:cNvSpPr>
          <p:nvPr>
            <p:ph type="body" idx="2"/>
          </p:nvPr>
        </p:nvSpPr>
        <p:spPr>
          <a:xfrm>
            <a:off x="1075764" y="3757613"/>
            <a:ext cx="7920600" cy="51519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68" name="Google Shape;68;g2baed80d62c_0_56"/>
          <p:cNvSpPr txBox="1">
            <a:spLocks noGrp="1"/>
          </p:cNvSpPr>
          <p:nvPr>
            <p:ph type="body" idx="3"/>
          </p:nvPr>
        </p:nvSpPr>
        <p:spPr>
          <a:xfrm>
            <a:off x="9258300" y="2521745"/>
            <a:ext cx="7994400" cy="1236000"/>
          </a:xfrm>
          <a:prstGeom prst="rect">
            <a:avLst/>
          </a:prstGeom>
          <a:noFill/>
          <a:ln>
            <a:noFill/>
          </a:ln>
        </p:spPr>
        <p:txBody>
          <a:bodyPr spcFirstLastPara="1" wrap="square" lIns="137150" tIns="68550" rIns="137150" bIns="68550" anchor="t" anchorCtr="0">
            <a:normAutofit/>
          </a:bodyPr>
          <a:lstStyle>
            <a:lvl1pPr marL="457200" lvl="0" indent="-228600" algn="l">
              <a:lnSpc>
                <a:spcPct val="90000"/>
              </a:lnSpc>
              <a:spcBef>
                <a:spcPts val="1500"/>
              </a:spcBef>
              <a:spcAft>
                <a:spcPts val="0"/>
              </a:spcAft>
              <a:buClr>
                <a:schemeClr val="accent1"/>
              </a:buClr>
              <a:buSzPts val="4800"/>
              <a:buNone/>
              <a:defRPr sz="4800" b="0">
                <a:solidFill>
                  <a:schemeClr val="accent1"/>
                </a:solidFill>
              </a:defRPr>
            </a:lvl1pPr>
            <a:lvl2pPr marL="914400" lvl="1" indent="-228600" algn="l">
              <a:lnSpc>
                <a:spcPct val="90000"/>
              </a:lnSpc>
              <a:spcBef>
                <a:spcPts val="800"/>
              </a:spcBef>
              <a:spcAft>
                <a:spcPts val="0"/>
              </a:spcAft>
              <a:buClr>
                <a:schemeClr val="dk1"/>
              </a:buClr>
              <a:buSzPts val="3000"/>
              <a:buNone/>
              <a:defRPr sz="3000" b="1"/>
            </a:lvl2pPr>
            <a:lvl3pPr marL="1371600" lvl="2" indent="-228600" algn="l">
              <a:lnSpc>
                <a:spcPct val="90000"/>
              </a:lnSpc>
              <a:spcBef>
                <a:spcPts val="800"/>
              </a:spcBef>
              <a:spcAft>
                <a:spcPts val="0"/>
              </a:spcAft>
              <a:buClr>
                <a:schemeClr val="dk1"/>
              </a:buClr>
              <a:buSzPts val="2700"/>
              <a:buNone/>
              <a:defRPr sz="2700" b="1"/>
            </a:lvl3pPr>
            <a:lvl4pPr marL="1828800" lvl="3" indent="-228600" algn="l">
              <a:lnSpc>
                <a:spcPct val="90000"/>
              </a:lnSpc>
              <a:spcBef>
                <a:spcPts val="800"/>
              </a:spcBef>
              <a:spcAft>
                <a:spcPts val="0"/>
              </a:spcAft>
              <a:buClr>
                <a:schemeClr val="dk1"/>
              </a:buClr>
              <a:buSzPts val="2400"/>
              <a:buNone/>
              <a:defRPr sz="2400" b="1"/>
            </a:lvl4pPr>
            <a:lvl5pPr marL="2286000" lvl="4" indent="-228600" algn="l">
              <a:lnSpc>
                <a:spcPct val="90000"/>
              </a:lnSpc>
              <a:spcBef>
                <a:spcPts val="800"/>
              </a:spcBef>
              <a:spcAft>
                <a:spcPts val="0"/>
              </a:spcAft>
              <a:buClr>
                <a:schemeClr val="dk1"/>
              </a:buClr>
              <a:buSzPts val="2400"/>
              <a:buNone/>
              <a:defRPr sz="2400" b="1"/>
            </a:lvl5pPr>
            <a:lvl6pPr marL="2743200" lvl="5" indent="-228600" algn="l">
              <a:lnSpc>
                <a:spcPct val="90000"/>
              </a:lnSpc>
              <a:spcBef>
                <a:spcPts val="800"/>
              </a:spcBef>
              <a:spcAft>
                <a:spcPts val="0"/>
              </a:spcAft>
              <a:buClr>
                <a:schemeClr val="dk1"/>
              </a:buClr>
              <a:buSzPts val="2400"/>
              <a:buNone/>
              <a:defRPr sz="2400" b="1"/>
            </a:lvl6pPr>
            <a:lvl7pPr marL="3200400" lvl="6" indent="-228600" algn="l">
              <a:lnSpc>
                <a:spcPct val="90000"/>
              </a:lnSpc>
              <a:spcBef>
                <a:spcPts val="800"/>
              </a:spcBef>
              <a:spcAft>
                <a:spcPts val="0"/>
              </a:spcAft>
              <a:buClr>
                <a:schemeClr val="dk1"/>
              </a:buClr>
              <a:buSzPts val="2400"/>
              <a:buNone/>
              <a:defRPr sz="2400" b="1"/>
            </a:lvl7pPr>
            <a:lvl8pPr marL="3657600" lvl="7" indent="-228600" algn="l">
              <a:lnSpc>
                <a:spcPct val="90000"/>
              </a:lnSpc>
              <a:spcBef>
                <a:spcPts val="800"/>
              </a:spcBef>
              <a:spcAft>
                <a:spcPts val="0"/>
              </a:spcAft>
              <a:buClr>
                <a:schemeClr val="dk1"/>
              </a:buClr>
              <a:buSzPts val="2400"/>
              <a:buNone/>
              <a:defRPr sz="2400" b="1"/>
            </a:lvl8pPr>
            <a:lvl9pPr marL="4114800" lvl="8" indent="-228600" algn="l">
              <a:lnSpc>
                <a:spcPct val="90000"/>
              </a:lnSpc>
              <a:spcBef>
                <a:spcPts val="800"/>
              </a:spcBef>
              <a:spcAft>
                <a:spcPts val="0"/>
              </a:spcAft>
              <a:buClr>
                <a:schemeClr val="dk1"/>
              </a:buClr>
              <a:buSzPts val="2400"/>
              <a:buNone/>
              <a:defRPr sz="2400" b="1"/>
            </a:lvl9pPr>
          </a:lstStyle>
          <a:p>
            <a:endParaRPr/>
          </a:p>
        </p:txBody>
      </p:sp>
      <p:sp>
        <p:nvSpPr>
          <p:cNvPr id="69" name="Google Shape;69;g2baed80d62c_0_56"/>
          <p:cNvSpPr txBox="1">
            <a:spLocks noGrp="1"/>
          </p:cNvSpPr>
          <p:nvPr>
            <p:ph type="body" idx="4"/>
          </p:nvPr>
        </p:nvSpPr>
        <p:spPr>
          <a:xfrm>
            <a:off x="9258300" y="3757613"/>
            <a:ext cx="7994400" cy="51519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70" name="Google Shape;70;g2baed80d62c_0_56"/>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1" name="Google Shape;71;g2baed80d62c_0_56"/>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2" name="Google Shape;72;g2baed80d62c_0_56"/>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73" name="Google Shape;73;g2baed80d62c_0_56"/>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4800"/>
              <a:buFont typeface="Calibri"/>
              <a:buNone/>
              <a:defRPr sz="4800"/>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74"/>
        <p:cNvGrpSpPr/>
        <p:nvPr/>
      </p:nvGrpSpPr>
      <p:grpSpPr>
        <a:xfrm>
          <a:off x="0" y="0"/>
          <a:ext cx="0" cy="0"/>
          <a:chOff x="0" y="0"/>
          <a:chExt cx="0" cy="0"/>
        </a:xfrm>
      </p:grpSpPr>
      <p:sp>
        <p:nvSpPr>
          <p:cNvPr id="75" name="Google Shape;75;g2baed80d62c_0_65"/>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76" name="Google Shape;76;g2baed80d62c_0_65"/>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7" name="Google Shape;77;g2baed80d62c_0_65"/>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8" name="Google Shape;78;g2baed80d62c_0_65"/>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79" name="Google Shape;79;g2baed80d62c_0_65"/>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80"/>
        <p:cNvGrpSpPr/>
        <p:nvPr/>
      </p:nvGrpSpPr>
      <p:grpSpPr>
        <a:xfrm>
          <a:off x="0" y="0"/>
          <a:ext cx="0" cy="0"/>
          <a:chOff x="0" y="0"/>
          <a:chExt cx="0" cy="0"/>
        </a:xfrm>
      </p:grpSpPr>
      <p:sp>
        <p:nvSpPr>
          <p:cNvPr id="81" name="Google Shape;81;g2baed80d62c_0_71"/>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r>
              <a:rPr lang="en-US" sz="2100" b="0" i="0" u="none" strike="noStrike" cap="none">
                <a:solidFill>
                  <a:schemeClr val="lt1"/>
                </a:solidFill>
                <a:latin typeface="Arial"/>
                <a:ea typeface="Arial"/>
                <a:cs typeface="Arial"/>
                <a:sym typeface="Arial"/>
              </a:rPr>
              <a:t>v</a:t>
            </a:r>
            <a:endParaRPr sz="2100"/>
          </a:p>
        </p:txBody>
      </p:sp>
      <p:sp>
        <p:nvSpPr>
          <p:cNvPr id="82" name="Google Shape;82;g2baed80d62c_0_71"/>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83" name="Google Shape;83;g2baed80d62c_0_71"/>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84" name="Google Shape;84;g2baed80d62c_0_71"/>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85" name="Google Shape;85;g2baed80d62c_0_71"/>
          <p:cNvSpPr txBox="1">
            <a:spLocks noGrp="1"/>
          </p:cNvSpPr>
          <p:nvPr>
            <p:ph type="body" idx="1"/>
          </p:nvPr>
        </p:nvSpPr>
        <p:spPr>
          <a:xfrm>
            <a:off x="1075764" y="989937"/>
            <a:ext cx="16176900" cy="80985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9"/>
        <p:cNvGrpSpPr/>
        <p:nvPr/>
      </p:nvGrpSpPr>
      <p:grpSpPr>
        <a:xfrm>
          <a:off x="0" y="0"/>
          <a:ext cx="0" cy="0"/>
          <a:chOff x="0" y="0"/>
          <a:chExt cx="0" cy="0"/>
        </a:xfrm>
      </p:grpSpPr>
      <p:sp>
        <p:nvSpPr>
          <p:cNvPr id="10" name="Google Shape;10;g2baed80d62c_0_0"/>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rgbClr val="595959"/>
              </a:solidFill>
              <a:latin typeface="Arial"/>
              <a:ea typeface="Arial"/>
              <a:cs typeface="Arial"/>
              <a:sym typeface="Arial"/>
            </a:endParaRPr>
          </a:p>
        </p:txBody>
      </p:sp>
      <p:sp>
        <p:nvSpPr>
          <p:cNvPr id="11" name="Google Shape;11;g2baed80d62c_0_0"/>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marR="0" lvl="0" algn="l" rtl="0">
              <a:lnSpc>
                <a:spcPct val="90000"/>
              </a:lnSpc>
              <a:spcBef>
                <a:spcPts val="0"/>
              </a:spcBef>
              <a:spcAft>
                <a:spcPts val="0"/>
              </a:spcAft>
              <a:buClr>
                <a:schemeClr val="accent1"/>
              </a:buClr>
              <a:buSzPts val="6600"/>
              <a:buFont typeface="Calibri"/>
              <a:buNone/>
              <a:defRPr sz="6600" b="0" i="0" u="none" strike="noStrike" cap="none">
                <a:solidFill>
                  <a:schemeClr val="accent1"/>
                </a:solidFill>
                <a:latin typeface="Calibri"/>
                <a:ea typeface="Calibri"/>
                <a:cs typeface="Calibri"/>
                <a:sym typeface="Calibri"/>
              </a:defRPr>
            </a:lvl1pPr>
            <a:lvl2pPr lvl="1">
              <a:spcBef>
                <a:spcPts val="0"/>
              </a:spcBef>
              <a:spcAft>
                <a:spcPts val="0"/>
              </a:spcAft>
              <a:buSzPts val="2100"/>
              <a:buNone/>
              <a:defRPr sz="2700"/>
            </a:lvl2pPr>
            <a:lvl3pPr lvl="2">
              <a:spcBef>
                <a:spcPts val="0"/>
              </a:spcBef>
              <a:spcAft>
                <a:spcPts val="0"/>
              </a:spcAft>
              <a:buSzPts val="2100"/>
              <a:buNone/>
              <a:defRPr sz="2700"/>
            </a:lvl3pPr>
            <a:lvl4pPr lvl="3">
              <a:spcBef>
                <a:spcPts val="0"/>
              </a:spcBef>
              <a:spcAft>
                <a:spcPts val="0"/>
              </a:spcAft>
              <a:buSzPts val="2100"/>
              <a:buNone/>
              <a:defRPr sz="2700"/>
            </a:lvl4pPr>
            <a:lvl5pPr lvl="4">
              <a:spcBef>
                <a:spcPts val="0"/>
              </a:spcBef>
              <a:spcAft>
                <a:spcPts val="0"/>
              </a:spcAft>
              <a:buSzPts val="2100"/>
              <a:buNone/>
              <a:defRPr sz="2700"/>
            </a:lvl5pPr>
            <a:lvl6pPr lvl="5">
              <a:spcBef>
                <a:spcPts val="0"/>
              </a:spcBef>
              <a:spcAft>
                <a:spcPts val="0"/>
              </a:spcAft>
              <a:buSzPts val="2100"/>
              <a:buNone/>
              <a:defRPr sz="2700"/>
            </a:lvl6pPr>
            <a:lvl7pPr lvl="6">
              <a:spcBef>
                <a:spcPts val="0"/>
              </a:spcBef>
              <a:spcAft>
                <a:spcPts val="0"/>
              </a:spcAft>
              <a:buSzPts val="2100"/>
              <a:buNone/>
              <a:defRPr sz="2700"/>
            </a:lvl7pPr>
            <a:lvl8pPr lvl="7">
              <a:spcBef>
                <a:spcPts val="0"/>
              </a:spcBef>
              <a:spcAft>
                <a:spcPts val="0"/>
              </a:spcAft>
              <a:buSzPts val="2100"/>
              <a:buNone/>
              <a:defRPr sz="2700"/>
            </a:lvl8pPr>
            <a:lvl9pPr lvl="8">
              <a:spcBef>
                <a:spcPts val="0"/>
              </a:spcBef>
              <a:spcAft>
                <a:spcPts val="0"/>
              </a:spcAft>
              <a:buSzPts val="2100"/>
              <a:buNone/>
              <a:defRPr sz="2700"/>
            </a:lvl9pPr>
          </a:lstStyle>
          <a:p>
            <a:endParaRPr/>
          </a:p>
        </p:txBody>
      </p:sp>
      <p:sp>
        <p:nvSpPr>
          <p:cNvPr id="12" name="Google Shape;12;g2baed80d62c_0_0"/>
          <p:cNvSpPr txBox="1">
            <a:spLocks noGrp="1"/>
          </p:cNvSpPr>
          <p:nvPr>
            <p:ph type="body" idx="1"/>
          </p:nvPr>
        </p:nvSpPr>
        <p:spPr>
          <a:xfrm>
            <a:off x="1075764" y="2738438"/>
            <a:ext cx="16176900" cy="6163500"/>
          </a:xfrm>
          <a:prstGeom prst="rect">
            <a:avLst/>
          </a:prstGeom>
          <a:noFill/>
          <a:ln>
            <a:noFill/>
          </a:ln>
        </p:spPr>
        <p:txBody>
          <a:bodyPr spcFirstLastPara="1" wrap="square" lIns="137150" tIns="68550" rIns="137150" bIns="68550" anchor="t" anchorCtr="0">
            <a:normAutofit/>
          </a:bodyPr>
          <a:lstStyle>
            <a:lvl1pPr marL="457200" marR="0" lvl="0" indent="-457200" algn="l" rtl="0">
              <a:lnSpc>
                <a:spcPct val="90000"/>
              </a:lnSpc>
              <a:spcBef>
                <a:spcPts val="15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1pPr>
            <a:lvl2pPr marL="914400" marR="0" lvl="1"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2pPr>
            <a:lvl3pPr marL="1371600" marR="0" lvl="2"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3pPr>
            <a:lvl4pPr marL="1828800" marR="0" lvl="3"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4pPr>
            <a:lvl5pPr marL="2286000" marR="0" lvl="4"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9pPr>
          </a:lstStyle>
          <a:p>
            <a:endParaRPr/>
          </a:p>
        </p:txBody>
      </p:sp>
      <p:sp>
        <p:nvSpPr>
          <p:cNvPr id="13" name="Google Shape;13;g2baed80d62c_0_0"/>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marR="0" lvl="0" algn="l" rtl="0">
              <a:lnSpc>
                <a:spcPct val="100000"/>
              </a:lnSpc>
              <a:spcBef>
                <a:spcPts val="0"/>
              </a:spcBef>
              <a:spcAft>
                <a:spcPts val="0"/>
              </a:spcAft>
              <a:buSzPts val="2100"/>
              <a:buNone/>
              <a:defRPr sz="18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9pPr>
          </a:lstStyle>
          <a:p>
            <a:endParaRPr/>
          </a:p>
        </p:txBody>
      </p:sp>
      <p:sp>
        <p:nvSpPr>
          <p:cNvPr id="14" name="Google Shape;14;g2baed80d62c_0_0"/>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marR="0" lvl="0" algn="ctr" rtl="0">
              <a:lnSpc>
                <a:spcPct val="100000"/>
              </a:lnSpc>
              <a:spcBef>
                <a:spcPts val="0"/>
              </a:spcBef>
              <a:spcAft>
                <a:spcPts val="0"/>
              </a:spcAft>
              <a:buSzPts val="2100"/>
              <a:buNone/>
              <a:defRPr sz="18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9pPr>
          </a:lstStyle>
          <a:p>
            <a:endParaRPr/>
          </a:p>
        </p:txBody>
      </p:sp>
      <p:sp>
        <p:nvSpPr>
          <p:cNvPr id="15" name="Google Shape;15;g2baed80d62c_0_0"/>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marR="0" lvl="0"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1pPr>
            <a:lvl2pPr marL="0" marR="0" lvl="1"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2pPr>
            <a:lvl3pPr marL="0" marR="0" lvl="2"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3pPr>
            <a:lvl4pPr marL="0" marR="0" lvl="3"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4pPr>
            <a:lvl5pPr marL="0" marR="0" lvl="4"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5pPr>
            <a:lvl6pPr marL="0" marR="0" lvl="5"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6pPr>
            <a:lvl7pPr marL="0" marR="0" lvl="6"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7pPr>
            <a:lvl8pPr marL="0" marR="0" lvl="7"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8pPr>
            <a:lvl9pPr marL="0" marR="0" lvl="8"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6" name="Google Shape;16;g2baed80d62c_0_0" descr="Decorative line break"/>
          <p:cNvPicPr preferRelativeResize="0"/>
          <p:nvPr/>
        </p:nvPicPr>
        <p:blipFill rotWithShape="1">
          <a:blip r:embed="rId14">
            <a:alphaModFix/>
          </a:blip>
          <a:srcRect/>
          <a:stretch/>
        </p:blipFill>
        <p:spPr>
          <a:xfrm>
            <a:off x="1207005" y="2337540"/>
            <a:ext cx="1929388" cy="36576"/>
          </a:xfrm>
          <a:prstGeom prst="rect">
            <a:avLst/>
          </a:prstGeom>
          <a:noFill/>
          <a:ln>
            <a:noFill/>
          </a:ln>
        </p:spPr>
      </p:pic>
      <p:sp>
        <p:nvSpPr>
          <p:cNvPr id="3" name="TextBox 2">
            <a:extLst>
              <a:ext uri="{FF2B5EF4-FFF2-40B4-BE49-F238E27FC236}">
                <a16:creationId xmlns:a16="http://schemas.microsoft.com/office/drawing/2014/main" id="{777B7E9A-919B-68B1-D1A6-C03CF4029EBB}"/>
              </a:ext>
            </a:extLst>
          </p:cNvPr>
          <p:cNvSpPr txBox="1"/>
          <p:nvPr userDrawn="1">
            <p:extLst>
              <p:ext uri="{1162E1C5-73C7-4A58-AE30-91384D911F3F}">
                <p184:classification xmlns:p184="http://schemas.microsoft.com/office/powerpoint/2018/4/main" val="ftr"/>
              </p:ext>
            </p:extLst>
          </p:nvPr>
        </p:nvSpPr>
        <p:spPr>
          <a:xfrm>
            <a:off x="8654225" y="10071100"/>
            <a:ext cx="1008062"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Level 3 - Restricted</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0332187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http://www.youtube.com/watch?v=cOqnZOMSjRE" TargetMode="External"/><Relationship Id="rId5" Type="http://schemas.openxmlformats.org/officeDocument/2006/relationships/image" Target="../media/image12.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hyperlink" Target="https://americanaddictioncenters.org/disease-of-addiction" TargetMode="External"/><Relationship Id="rId5" Type="http://schemas.openxmlformats.org/officeDocument/2006/relationships/hyperlink" Target="https://www.asam.org/quality-care/definition-of-addiction" TargetMode="Externa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47.sv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48.jpg"/><Relationship Id="rId4" Type="http://schemas.openxmlformats.org/officeDocument/2006/relationships/hyperlink" Target="http://www.youtube.com/watch?v=t2VYKwE7G6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52.jpg"/><Relationship Id="rId5" Type="http://schemas.openxmlformats.org/officeDocument/2006/relationships/hyperlink" Target="http://www.youtube.com/watch?v=fXHn9w8e0R0" TargetMode="Externa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hyperlink" Target="https://www.oregon.gov/oha/PH/PREVENTIONWELLNESS/SUBSTANCEUSE/OPIOIDS/Documents/FentanylOpioidResponseToolkit.pdf" TargetMode="External"/><Relationship Id="rId3" Type="http://schemas.openxmlformats.org/officeDocument/2006/relationships/image" Target="../media/image50.png"/><Relationship Id="rId7" Type="http://schemas.openxmlformats.org/officeDocument/2006/relationships/hyperlink" Target="https://www.linesforlife.org/get-help-now/services-and-crisis-lines/#recovery-resources"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hyperlink" Target="https://www.samhsa.gov/find-help/national-helpline" TargetMode="External"/><Relationship Id="rId5" Type="http://schemas.openxmlformats.org/officeDocument/2006/relationships/hyperlink" Target="https://neverusealone.com/" TargetMode="Externa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1.png"/><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0a49a02555_0_0"/>
          <p:cNvSpPr txBox="1">
            <a:spLocks noGrp="1"/>
          </p:cNvSpPr>
          <p:nvPr>
            <p:ph type="ctrTitle"/>
          </p:nvPr>
        </p:nvSpPr>
        <p:spPr>
          <a:xfrm>
            <a:off x="915900" y="2820750"/>
            <a:ext cx="16456200" cy="4545250"/>
          </a:xfrm>
          <a:prstGeom prst="rect">
            <a:avLst/>
          </a:prstGeom>
          <a:noFill/>
          <a:ln>
            <a:noFill/>
          </a:ln>
        </p:spPr>
        <p:txBody>
          <a:bodyPr spcFirstLastPara="1" wrap="square" lIns="137150" tIns="68550" rIns="137150" bIns="68550" anchor="b" anchorCtr="0">
            <a:normAutofit fontScale="90000"/>
          </a:bodyPr>
          <a:lstStyle/>
          <a:p>
            <a:pPr marL="0" lvl="0" indent="0" algn="ctr" rtl="0">
              <a:spcBef>
                <a:spcPts val="0"/>
              </a:spcBef>
              <a:spcAft>
                <a:spcPts val="0"/>
              </a:spcAft>
              <a:buClr>
                <a:schemeClr val="dk1"/>
              </a:buClr>
              <a:buSzPts val="2200"/>
              <a:buFont typeface="Arial"/>
              <a:buNone/>
            </a:pPr>
            <a:r>
              <a:rPr lang="es-mx" sz="6300" b="0" i="0" u="none" baseline="0" dirty="0"/>
              <a:t>Qué es el fentanilo: Opioides sintéticos </a:t>
            </a:r>
            <a:br>
              <a:rPr lang="es-mx" sz="6300" b="0" i="0" u="none" baseline="0" dirty="0"/>
            </a:br>
            <a:r>
              <a:rPr lang="es-mx" sz="6300" b="0" i="0" u="none" baseline="0" dirty="0"/>
              <a:t>y la Ley del Buen Samaritano de Oregón</a:t>
            </a:r>
            <a:br>
              <a:rPr lang="es-mx" sz="6300" dirty="0"/>
            </a:br>
            <a:endParaRPr sz="6300" dirty="0"/>
          </a:p>
          <a:p>
            <a:pPr rtl="0">
              <a:lnSpc>
                <a:spcPct val="100000"/>
              </a:lnSpc>
              <a:buSzPts val="8200"/>
            </a:pPr>
            <a:r>
              <a:rPr lang="es-mx" sz="6000" i="1" dirty="0"/>
              <a:t>(conforme a lo exigido en el </a:t>
            </a:r>
            <a:br>
              <a:rPr lang="es-mx" sz="6000" i="1" dirty="0"/>
            </a:br>
            <a:r>
              <a:rPr lang="es-mx" sz="6000" i="1" dirty="0"/>
              <a:t>Proyecto de Ley del Senado 238, [2023]) </a:t>
            </a:r>
            <a:endParaRPr sz="6000" i="1" dirty="0"/>
          </a:p>
        </p:txBody>
      </p:sp>
      <p:sp>
        <p:nvSpPr>
          <p:cNvPr id="113" name="Google Shape;113;g30a49a02555_0_0"/>
          <p:cNvSpPr txBox="1">
            <a:spLocks noGrp="1"/>
          </p:cNvSpPr>
          <p:nvPr>
            <p:ph type="sldNum" idx="12"/>
          </p:nvPr>
        </p:nvSpPr>
        <p:spPr>
          <a:xfrm>
            <a:off x="25831800" y="18419379"/>
            <a:ext cx="8673600" cy="1095600"/>
          </a:xfrm>
          <a:prstGeom prst="rect">
            <a:avLst/>
          </a:prstGeom>
          <a:noFill/>
          <a:ln>
            <a:noFill/>
          </a:ln>
        </p:spPr>
        <p:txBody>
          <a:bodyPr spcFirstLastPara="1" wrap="square" lIns="137150" tIns="68550" rIns="137150" bIns="68550" anchor="ctr" anchorCtr="0">
            <a:noAutofit/>
          </a:bodyPr>
          <a:lstStyle/>
          <a:p>
            <a:pPr marL="0" lvl="0" indent="0" algn="r" rtl="0">
              <a:spcBef>
                <a:spcPts val="0"/>
              </a:spcBef>
              <a:spcAft>
                <a:spcPts val="0"/>
              </a:spcAft>
              <a:buClr>
                <a:srgbClr val="000000"/>
              </a:buClr>
              <a:buFont typeface="Arial"/>
              <a:buNone/>
            </a:pPr>
            <a:fld id="{00000000-1234-1234-1234-123412341234}" type="slidenum">
              <a:rPr/>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08E9D"/>
        </a:solidFill>
        <a:effectLst/>
      </p:bgPr>
    </p:bg>
    <p:spTree>
      <p:nvGrpSpPr>
        <p:cNvPr id="1" name="Shape 248"/>
        <p:cNvGrpSpPr/>
        <p:nvPr/>
      </p:nvGrpSpPr>
      <p:grpSpPr>
        <a:xfrm>
          <a:off x="0" y="0"/>
          <a:ext cx="0" cy="0"/>
          <a:chOff x="0" y="0"/>
          <a:chExt cx="0" cy="0"/>
        </a:xfrm>
      </p:grpSpPr>
      <p:sp>
        <p:nvSpPr>
          <p:cNvPr id="249" name="Google Shape;249;p9">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EFE9CF"/>
          </a:solidFill>
          <a:ln>
            <a:noFill/>
          </a:ln>
        </p:spPr>
        <p:txBody>
          <a:bodyPr/>
          <a:lstStyle/>
          <a:p>
            <a:endParaRPr lang="es-mx"/>
          </a:p>
        </p:txBody>
      </p:sp>
      <p:sp>
        <p:nvSpPr>
          <p:cNvPr id="254" name="Google Shape;254;p9">
            <a:extLst>
              <a:ext uri="{C183D7F6-B498-43B3-948B-1728B52AA6E4}">
                <adec:decorative xmlns:adec="http://schemas.microsoft.com/office/drawing/2017/decorative" val="1"/>
              </a:ext>
            </a:extLst>
          </p:cNvPr>
          <p:cNvSpPr/>
          <p:nvPr/>
        </p:nvSpPr>
        <p:spPr>
          <a:xfrm>
            <a:off x="0" y="1974645"/>
            <a:ext cx="6426686" cy="9646058"/>
          </a:xfrm>
          <a:custGeom>
            <a:avLst/>
            <a:gdLst/>
            <a:ahLst/>
            <a:cxnLst/>
            <a:rect l="l" t="t" r="r" b="b"/>
            <a:pathLst>
              <a:path w="6426686" h="9646058" extrusionOk="0">
                <a:moveTo>
                  <a:pt x="0" y="0"/>
                </a:moveTo>
                <a:lnTo>
                  <a:pt x="6426686" y="0"/>
                </a:lnTo>
                <a:lnTo>
                  <a:pt x="6426686" y="9646057"/>
                </a:lnTo>
                <a:lnTo>
                  <a:pt x="0" y="9646057"/>
                </a:lnTo>
                <a:lnTo>
                  <a:pt x="0" y="0"/>
                </a:lnTo>
                <a:close/>
              </a:path>
            </a:pathLst>
          </a:custGeom>
          <a:blipFill rotWithShape="1">
            <a:blip r:embed="rId3">
              <a:alphaModFix/>
            </a:blip>
            <a:stretch>
              <a:fillRect/>
            </a:stretch>
          </a:blipFill>
          <a:ln>
            <a:noFill/>
          </a:ln>
        </p:spPr>
        <p:txBody>
          <a:bodyPr/>
          <a:lstStyle/>
          <a:p>
            <a:endParaRPr lang="es-mx"/>
          </a:p>
        </p:txBody>
      </p:sp>
      <p:sp>
        <p:nvSpPr>
          <p:cNvPr id="255" name="Google Shape;255;p9"/>
          <p:cNvSpPr txBox="1"/>
          <p:nvPr/>
        </p:nvSpPr>
        <p:spPr>
          <a:xfrm>
            <a:off x="564202" y="680575"/>
            <a:ext cx="12639300" cy="2746200"/>
          </a:xfrm>
          <a:prstGeom prst="rect">
            <a:avLst/>
          </a:prstGeom>
          <a:noFill/>
          <a:ln>
            <a:noFill/>
          </a:ln>
        </p:spPr>
        <p:txBody>
          <a:bodyPr spcFirstLastPara="1" wrap="square" lIns="0" tIns="0" rIns="0" bIns="0" anchor="t" anchorCtr="0">
            <a:spAutoFit/>
          </a:bodyPr>
          <a:lstStyle/>
          <a:p>
            <a:pPr marL="0" marR="0" lvl="0" indent="0" algn="l" rtl="0">
              <a:lnSpc>
                <a:spcPct val="88996"/>
              </a:lnSpc>
              <a:spcBef>
                <a:spcPts val="0"/>
              </a:spcBef>
              <a:spcAft>
                <a:spcPts val="0"/>
              </a:spcAft>
              <a:buNone/>
            </a:pPr>
            <a:r>
              <a:rPr lang="es-mx" sz="10024" b="0" i="0" u="none" strike="noStrike" cap="none" baseline="0">
                <a:solidFill>
                  <a:srgbClr val="EFE9CF"/>
                </a:solidFill>
                <a:latin typeface="Calistoga"/>
                <a:ea typeface="Calistoga"/>
                <a:cs typeface="Calistoga"/>
                <a:sym typeface="Calistoga"/>
              </a:rPr>
              <a:t>Posibles riesgos y daños de los opioides:</a:t>
            </a:r>
            <a:endParaRPr/>
          </a:p>
        </p:txBody>
      </p:sp>
      <p:sp>
        <p:nvSpPr>
          <p:cNvPr id="256" name="Google Shape;256;p9"/>
          <p:cNvSpPr txBox="1"/>
          <p:nvPr/>
        </p:nvSpPr>
        <p:spPr>
          <a:xfrm>
            <a:off x="5609668" y="3446960"/>
            <a:ext cx="12487200" cy="5133000"/>
          </a:xfrm>
          <a:prstGeom prst="rect">
            <a:avLst/>
          </a:prstGeom>
          <a:noFill/>
          <a:ln>
            <a:noFill/>
          </a:ln>
        </p:spPr>
        <p:txBody>
          <a:bodyPr spcFirstLastPara="1" wrap="square" lIns="0" tIns="0" rIns="0" bIns="0" anchor="t" anchorCtr="0">
            <a:spAutoFit/>
          </a:bodyPr>
          <a:lstStyle/>
          <a:p>
            <a:pPr marL="679467" marR="0" lvl="1" indent="-324048" algn="l" rtl="0">
              <a:lnSpc>
                <a:spcPct val="149984"/>
              </a:lnSpc>
              <a:spcBef>
                <a:spcPts val="0"/>
              </a:spcBef>
              <a:spcAft>
                <a:spcPts val="0"/>
              </a:spcAft>
              <a:buClr>
                <a:srgbClr val="EFE9CF"/>
              </a:buClr>
              <a:buSzPts val="2900"/>
              <a:buFont typeface="Arial"/>
              <a:buChar char="•"/>
            </a:pPr>
            <a:r>
              <a:rPr lang="es-mx" sz="2900" b="0" i="0" u="none" strike="noStrike" cap="none" baseline="0">
                <a:solidFill>
                  <a:srgbClr val="EFE9CF"/>
                </a:solidFill>
                <a:latin typeface="Red Hat Display"/>
                <a:ea typeface="Red Hat Display"/>
                <a:cs typeface="Red Hat Display"/>
                <a:sym typeface="Red Hat Display"/>
              </a:rPr>
              <a:t>La </a:t>
            </a:r>
            <a:r>
              <a:rPr lang="es-mx" sz="2900" b="1" i="0" u="none" strike="noStrike" cap="none" baseline="0">
                <a:solidFill>
                  <a:srgbClr val="EFE9CF"/>
                </a:solidFill>
                <a:latin typeface="Red Hat Display"/>
                <a:ea typeface="Red Hat Display"/>
                <a:cs typeface="Red Hat Display"/>
                <a:sym typeface="Red Hat Display"/>
              </a:rPr>
              <a:t>sobredosis </a:t>
            </a:r>
            <a:r>
              <a:rPr lang="es-mx" sz="2900" b="0" i="0" u="none" strike="noStrike" cap="none" baseline="0">
                <a:solidFill>
                  <a:srgbClr val="EFE9CF"/>
                </a:solidFill>
                <a:latin typeface="Red Hat Display"/>
                <a:ea typeface="Red Hat Display"/>
                <a:cs typeface="Red Hat Display"/>
                <a:sym typeface="Red Hat Display"/>
              </a:rPr>
              <a:t>es </a:t>
            </a:r>
            <a:r>
              <a:rPr lang="es-mx" sz="2900" b="1" i="0" u="none" strike="noStrike" cap="none" baseline="0">
                <a:solidFill>
                  <a:srgbClr val="EFE9CF"/>
                </a:solidFill>
                <a:latin typeface="Red Hat Display"/>
                <a:ea typeface="Red Hat Display"/>
                <a:cs typeface="Red Hat Display"/>
                <a:sym typeface="Red Hat Display"/>
              </a:rPr>
              <a:t>frecuente</a:t>
            </a:r>
            <a:r>
              <a:rPr lang="es-mx" sz="2900" b="0" i="0" u="none" strike="noStrike" cap="none" baseline="0">
                <a:solidFill>
                  <a:srgbClr val="EFE9CF"/>
                </a:solidFill>
                <a:latin typeface="Red Hat Display"/>
                <a:ea typeface="Red Hat Display"/>
                <a:cs typeface="Red Hat Display"/>
                <a:sym typeface="Red Hat Display"/>
              </a:rPr>
              <a:t> con cualquier forma de opioide, en cualquier cantidad, y </a:t>
            </a:r>
            <a:r>
              <a:rPr lang="es-mx" sz="2900" b="1" i="0" u="none" strike="noStrike" cap="none" baseline="0">
                <a:solidFill>
                  <a:srgbClr val="EFE9CF"/>
                </a:solidFill>
                <a:latin typeface="Red Hat Display"/>
                <a:ea typeface="Red Hat Display"/>
                <a:cs typeface="Red Hat Display"/>
                <a:sym typeface="Red Hat Display"/>
              </a:rPr>
              <a:t>puede ser fatal</a:t>
            </a:r>
            <a:r>
              <a:rPr lang="es-mx" sz="2900" b="0" i="0" u="none" strike="noStrike" cap="none" baseline="0">
                <a:solidFill>
                  <a:srgbClr val="EFE9CF"/>
                </a:solidFill>
                <a:latin typeface="Red Hat Display"/>
                <a:ea typeface="Red Hat Display"/>
                <a:cs typeface="Red Hat Display"/>
                <a:sym typeface="Red Hat Display"/>
              </a:rPr>
              <a:t>. </a:t>
            </a:r>
            <a:endParaRPr sz="2900"/>
          </a:p>
          <a:p>
            <a:pPr marL="679467" marR="0" lvl="1" indent="-324048" algn="l" rtl="0">
              <a:lnSpc>
                <a:spcPct val="149984"/>
              </a:lnSpc>
              <a:spcBef>
                <a:spcPts val="0"/>
              </a:spcBef>
              <a:spcAft>
                <a:spcPts val="0"/>
              </a:spcAft>
              <a:buClr>
                <a:srgbClr val="EFE9CF"/>
              </a:buClr>
              <a:buSzPts val="2900"/>
              <a:buFont typeface="Arial"/>
              <a:buChar char="•"/>
            </a:pPr>
            <a:r>
              <a:rPr lang="es-mx" sz="2900" b="0" i="0" u="none" strike="noStrike" cap="none" baseline="0">
                <a:solidFill>
                  <a:srgbClr val="EFE9CF"/>
                </a:solidFill>
                <a:latin typeface="Red Hat Display"/>
                <a:ea typeface="Red Hat Display"/>
                <a:cs typeface="Red Hat Display"/>
                <a:sym typeface="Red Hat Display"/>
              </a:rPr>
              <a:t>El riesgo de sobredosis aumenta cuando los opioides se mezclan con otras drogas, especialmente el fentanilo. </a:t>
            </a:r>
            <a:endParaRPr sz="2900"/>
          </a:p>
          <a:p>
            <a:pPr marL="679467" marR="0" lvl="1" indent="-324048" algn="l" rtl="0">
              <a:lnSpc>
                <a:spcPct val="149984"/>
              </a:lnSpc>
              <a:spcBef>
                <a:spcPts val="0"/>
              </a:spcBef>
              <a:spcAft>
                <a:spcPts val="0"/>
              </a:spcAft>
              <a:buClr>
                <a:srgbClr val="EFE9CF"/>
              </a:buClr>
              <a:buSzPts val="2900"/>
              <a:buFont typeface="Arial"/>
              <a:buChar char="•"/>
            </a:pPr>
            <a:r>
              <a:rPr lang="es-mx" sz="2900" b="0" i="0" u="none" strike="noStrike" cap="none" baseline="0">
                <a:solidFill>
                  <a:srgbClr val="EFE9CF"/>
                </a:solidFill>
                <a:latin typeface="Red Hat Display"/>
                <a:ea typeface="Red Hat Display"/>
                <a:cs typeface="Red Hat Display"/>
                <a:sym typeface="Red Hat Display"/>
              </a:rPr>
              <a:t>El uso continuo de opioides puede generar </a:t>
            </a:r>
            <a:r>
              <a:rPr lang="es-mx" sz="2900" b="1" i="0" u="none" strike="noStrike" cap="none" baseline="0">
                <a:solidFill>
                  <a:srgbClr val="EFE9CF"/>
                </a:solidFill>
                <a:latin typeface="Red Hat Display"/>
                <a:ea typeface="Red Hat Display"/>
                <a:cs typeface="Red Hat Display"/>
                <a:sym typeface="Red Hat Display"/>
              </a:rPr>
              <a:t>tolerancia</a:t>
            </a:r>
            <a:r>
              <a:rPr lang="es-mx" sz="2900" b="0" i="0" u="none" strike="noStrike" cap="none" baseline="0">
                <a:solidFill>
                  <a:srgbClr val="EFE9CF"/>
                </a:solidFill>
                <a:latin typeface="Red Hat Display"/>
                <a:ea typeface="Red Hat Display"/>
                <a:cs typeface="Red Hat Display"/>
                <a:sym typeface="Red Hat Display"/>
              </a:rPr>
              <a:t>, lo que significa que algunas personas tienen que empezar a tomar dosis más altas de un opioide para obtener el mismo efecto.</a:t>
            </a:r>
            <a:endParaRPr sz="2900"/>
          </a:p>
          <a:p>
            <a:pPr marL="679467" marR="0" lvl="1" indent="-324048" algn="l" rtl="0">
              <a:lnSpc>
                <a:spcPct val="149984"/>
              </a:lnSpc>
              <a:spcBef>
                <a:spcPts val="0"/>
              </a:spcBef>
              <a:spcAft>
                <a:spcPts val="0"/>
              </a:spcAft>
              <a:buClr>
                <a:srgbClr val="EFE9CF"/>
              </a:buClr>
              <a:buSzPts val="2900"/>
              <a:buFont typeface="Arial"/>
              <a:buChar char="•"/>
            </a:pPr>
            <a:r>
              <a:rPr lang="es-mx" sz="2900" b="0" i="0" u="none" strike="noStrike" cap="none" baseline="0">
                <a:solidFill>
                  <a:srgbClr val="EFE9CF"/>
                </a:solidFill>
                <a:latin typeface="Red Hat Display"/>
                <a:ea typeface="Red Hat Display"/>
                <a:cs typeface="Red Hat Display"/>
                <a:sym typeface="Red Hat Display"/>
              </a:rPr>
              <a:t>Una mayor tolerancia puede conducir a la </a:t>
            </a:r>
            <a:r>
              <a:rPr lang="es-mx" sz="2900" b="1" i="0" u="none" strike="noStrike" cap="none" baseline="0">
                <a:solidFill>
                  <a:srgbClr val="EFE9CF"/>
                </a:solidFill>
                <a:latin typeface="Red Hat Display"/>
                <a:ea typeface="Red Hat Display"/>
                <a:cs typeface="Red Hat Display"/>
                <a:sym typeface="Red Hat Display"/>
              </a:rPr>
              <a:t>dependencia física </a:t>
            </a:r>
            <a:r>
              <a:rPr lang="es-mx" sz="2900" b="0" i="0" u="none" strike="noStrike" cap="none" baseline="0">
                <a:solidFill>
                  <a:srgbClr val="EFE9CF"/>
                </a:solidFill>
                <a:latin typeface="Red Hat Display"/>
                <a:ea typeface="Red Hat Display"/>
                <a:cs typeface="Red Hat Display"/>
                <a:sym typeface="Red Hat Display"/>
              </a:rPr>
              <a:t>o adicción.</a:t>
            </a:r>
            <a:endParaRPr sz="2900"/>
          </a:p>
        </p:txBody>
      </p:sp>
      <p:sp>
        <p:nvSpPr>
          <p:cNvPr id="257" name="Google Shape;257;p9"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pic>
        <p:nvPicPr>
          <p:cNvPr id="258" name="Google Shape;258;p9">
            <a:extLst>
              <a:ext uri="{C183D7F6-B498-43B3-948B-1728B52AA6E4}">
                <adec:decorative xmlns:adec="http://schemas.microsoft.com/office/drawing/2017/decorative" val="1"/>
              </a:ext>
            </a:extLst>
          </p:cNvPr>
          <p:cNvPicPr preferRelativeResize="0"/>
          <p:nvPr/>
        </p:nvPicPr>
        <p:blipFill>
          <a:blip r:embed="rId5">
            <a:alphaModFix/>
          </a:blip>
          <a:srcRect t="-36" b="-70"/>
          <a:stretch>
            <a:fillRect/>
          </a:stretch>
        </p:blipFill>
        <p:spPr>
          <a:xfrm>
            <a:off x="0" y="-3694"/>
            <a:ext cx="18288000" cy="10297862"/>
          </a:xfrm>
          <a:prstGeom prst="rect">
            <a:avLst/>
          </a:prstGeom>
          <a:noFill/>
          <a:ln>
            <a:noFill/>
          </a:ln>
        </p:spPr>
      </p:pic>
      <p:pic>
        <p:nvPicPr>
          <p:cNvPr id="3" name="Picture 2">
            <a:extLst>
              <a:ext uri="{FF2B5EF4-FFF2-40B4-BE49-F238E27FC236}">
                <a16:creationId xmlns:a16="http://schemas.microsoft.com/office/drawing/2014/main" id="{2A091682-D861-8273-F20E-E1077767A531}"/>
              </a:ext>
            </a:extLst>
          </p:cNvPr>
          <p:cNvPicPr>
            <a:picLocks noChangeAspect="1"/>
          </p:cNvPicPr>
          <p:nvPr/>
        </p:nvPicPr>
        <p:blipFill>
          <a:blip r:embed="rId6"/>
          <a:stretch>
            <a:fillRect/>
          </a:stretch>
        </p:blipFill>
        <p:spPr>
          <a:xfrm>
            <a:off x="564202" y="420085"/>
            <a:ext cx="13154085" cy="2746200"/>
          </a:xfrm>
          <a:prstGeom prst="rect">
            <a:avLst/>
          </a:prstGeom>
        </p:spPr>
      </p:pic>
      <p:sp>
        <p:nvSpPr>
          <p:cNvPr id="5" name="Google Shape;206;p6">
            <a:extLst>
              <a:ext uri="{FF2B5EF4-FFF2-40B4-BE49-F238E27FC236}">
                <a16:creationId xmlns:a16="http://schemas.microsoft.com/office/drawing/2014/main" id="{FC44AFA3-A70F-D4E1-E9AA-F13A58732278}"/>
              </a:ext>
            </a:extLst>
          </p:cNvPr>
          <p:cNvSpPr txBox="1"/>
          <p:nvPr/>
        </p:nvSpPr>
        <p:spPr>
          <a:xfrm>
            <a:off x="0" y="660390"/>
            <a:ext cx="14723706" cy="1972207"/>
          </a:xfrm>
          <a:prstGeom prst="rect">
            <a:avLst/>
          </a:prstGeom>
          <a:noFill/>
          <a:ln>
            <a:noFill/>
          </a:ln>
        </p:spPr>
        <p:txBody>
          <a:bodyPr spcFirstLastPara="1" wrap="square" lIns="0" tIns="0" rIns="0" bIns="0" anchor="t" anchorCtr="0">
            <a:spAutoFit/>
          </a:bodyPr>
          <a:lstStyle/>
          <a:p>
            <a:pPr marL="1028700" lvl="0">
              <a:lnSpc>
                <a:spcPct val="88990"/>
              </a:lnSpc>
            </a:pPr>
            <a:r>
              <a:rPr lang="es-MX" sz="7200" dirty="0">
                <a:solidFill>
                  <a:srgbClr val="EFE9CF"/>
                </a:solidFill>
                <a:latin typeface="Calistoga" panose="020B0604020202020204" charset="0"/>
                <a:cs typeface="Calistoga" panose="020B0604020202020204" charset="0"/>
              </a:rPr>
              <a:t>Posibles riesgos y daños </a:t>
            </a:r>
            <a:br>
              <a:rPr lang="es-MX" sz="7200" dirty="0">
                <a:solidFill>
                  <a:srgbClr val="EFE9CF"/>
                </a:solidFill>
                <a:latin typeface="Calistoga" panose="020B0604020202020204" charset="0"/>
                <a:cs typeface="Calistoga" panose="020B0604020202020204" charset="0"/>
              </a:rPr>
            </a:br>
            <a:r>
              <a:rPr lang="es-MX" sz="7200" dirty="0">
                <a:solidFill>
                  <a:srgbClr val="EFE9CF"/>
                </a:solidFill>
                <a:latin typeface="Calistoga" panose="020B0604020202020204" charset="0"/>
                <a:cs typeface="Calistoga" panose="020B0604020202020204" charset="0"/>
              </a:rPr>
              <a:t>de los opioides</a:t>
            </a:r>
            <a:endParaRPr sz="7200" dirty="0">
              <a:solidFill>
                <a:srgbClr val="EFE9CF"/>
              </a:solidFill>
              <a:latin typeface="Calistoga" panose="020B0604020202020204" charset="0"/>
              <a:cs typeface="Calistoga" panose="020B0604020202020204" charset="0"/>
            </a:endParaRPr>
          </a:p>
        </p:txBody>
      </p:sp>
      <p:pic>
        <p:nvPicPr>
          <p:cNvPr id="6" name="Picture 5">
            <a:extLst>
              <a:ext uri="{FF2B5EF4-FFF2-40B4-BE49-F238E27FC236}">
                <a16:creationId xmlns:a16="http://schemas.microsoft.com/office/drawing/2014/main" id="{4164596D-D85A-0C43-C814-F6CBA6553E69}"/>
              </a:ext>
            </a:extLst>
          </p:cNvPr>
          <p:cNvPicPr>
            <a:picLocks noChangeAspect="1"/>
          </p:cNvPicPr>
          <p:nvPr/>
        </p:nvPicPr>
        <p:blipFill>
          <a:blip r:embed="rId6"/>
          <a:stretch>
            <a:fillRect/>
          </a:stretch>
        </p:blipFill>
        <p:spPr>
          <a:xfrm>
            <a:off x="5896947" y="3551481"/>
            <a:ext cx="12199921" cy="2867980"/>
          </a:xfrm>
          <a:prstGeom prst="rect">
            <a:avLst/>
          </a:prstGeom>
        </p:spPr>
      </p:pic>
      <p:pic>
        <p:nvPicPr>
          <p:cNvPr id="7" name="Picture 6">
            <a:extLst>
              <a:ext uri="{FF2B5EF4-FFF2-40B4-BE49-F238E27FC236}">
                <a16:creationId xmlns:a16="http://schemas.microsoft.com/office/drawing/2014/main" id="{A9592D47-DDCF-3454-E12A-04C7C72475E1}"/>
              </a:ext>
            </a:extLst>
          </p:cNvPr>
          <p:cNvPicPr>
            <a:picLocks noChangeAspect="1"/>
          </p:cNvPicPr>
          <p:nvPr/>
        </p:nvPicPr>
        <p:blipFill>
          <a:blip r:embed="rId6"/>
          <a:stretch>
            <a:fillRect/>
          </a:stretch>
        </p:blipFill>
        <p:spPr>
          <a:xfrm>
            <a:off x="6257383" y="5958466"/>
            <a:ext cx="11839485" cy="2746200"/>
          </a:xfrm>
          <a:prstGeom prst="rect">
            <a:avLst/>
          </a:prstGeom>
        </p:spPr>
      </p:pic>
      <p:pic>
        <p:nvPicPr>
          <p:cNvPr id="8" name="Picture 7">
            <a:extLst>
              <a:ext uri="{FF2B5EF4-FFF2-40B4-BE49-F238E27FC236}">
                <a16:creationId xmlns:a16="http://schemas.microsoft.com/office/drawing/2014/main" id="{EE1AE55C-6CFD-F16F-C794-15E4C1FE3DE7}"/>
              </a:ext>
            </a:extLst>
          </p:cNvPr>
          <p:cNvPicPr>
            <a:picLocks noChangeAspect="1"/>
          </p:cNvPicPr>
          <p:nvPr/>
        </p:nvPicPr>
        <p:blipFill>
          <a:blip r:embed="rId6"/>
          <a:stretch>
            <a:fillRect/>
          </a:stretch>
        </p:blipFill>
        <p:spPr>
          <a:xfrm>
            <a:off x="5966509" y="7398182"/>
            <a:ext cx="6069845" cy="1298714"/>
          </a:xfrm>
          <a:prstGeom prst="rect">
            <a:avLst/>
          </a:prstGeom>
        </p:spPr>
      </p:pic>
      <p:sp>
        <p:nvSpPr>
          <p:cNvPr id="11" name="TextBox 10">
            <a:extLst>
              <a:ext uri="{FF2B5EF4-FFF2-40B4-BE49-F238E27FC236}">
                <a16:creationId xmlns:a16="http://schemas.microsoft.com/office/drawing/2014/main" id="{08607F94-0302-FE54-1370-68AA123FFC15}"/>
              </a:ext>
            </a:extLst>
          </p:cNvPr>
          <p:cNvSpPr txBox="1"/>
          <p:nvPr/>
        </p:nvSpPr>
        <p:spPr>
          <a:xfrm>
            <a:off x="5966509" y="2826368"/>
            <a:ext cx="11690013" cy="6494085"/>
          </a:xfrm>
          <a:prstGeom prst="rect">
            <a:avLst/>
          </a:prstGeom>
          <a:noFill/>
        </p:spPr>
        <p:txBody>
          <a:bodyPr wrap="square" rtlCol="0">
            <a:spAutoFit/>
          </a:bodyPr>
          <a:lstStyle/>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panose="020B0604020202020204" charset="0"/>
                <a:ea typeface="Red Hat Display" panose="020B0604020202020204" charset="0"/>
                <a:cs typeface="Red Hat Display" panose="020B0604020202020204" charset="0"/>
              </a:rPr>
              <a:t>La </a:t>
            </a:r>
            <a:r>
              <a:rPr lang="es-ES" sz="3600" b="1" dirty="0">
                <a:solidFill>
                  <a:srgbClr val="EFE9CF"/>
                </a:solidFill>
                <a:latin typeface="Red Hat Display" panose="020B0604020202020204" charset="0"/>
                <a:ea typeface="Red Hat Display" panose="020B0604020202020204" charset="0"/>
                <a:cs typeface="Red Hat Display" panose="020B0604020202020204" charset="0"/>
              </a:rPr>
              <a:t>sobredosis</a:t>
            </a:r>
            <a:r>
              <a:rPr lang="es-ES" sz="3600" dirty="0">
                <a:solidFill>
                  <a:srgbClr val="EFE9CF"/>
                </a:solidFill>
                <a:latin typeface="Red Hat Display" panose="020B0604020202020204" charset="0"/>
                <a:ea typeface="Red Hat Display" panose="020B0604020202020204" charset="0"/>
                <a:cs typeface="Red Hat Display" panose="020B0604020202020204" charset="0"/>
              </a:rPr>
              <a:t> es frecuente con cualquier forma de opioide, en cualquier cantidad, y </a:t>
            </a:r>
            <a:r>
              <a:rPr lang="es-ES" sz="3600" b="1" dirty="0">
                <a:solidFill>
                  <a:srgbClr val="EFE9CF"/>
                </a:solidFill>
                <a:latin typeface="Red Hat Display" panose="020B0604020202020204" charset="0"/>
                <a:ea typeface="Red Hat Display" panose="020B0604020202020204" charset="0"/>
                <a:cs typeface="Red Hat Display" panose="020B0604020202020204" charset="0"/>
              </a:rPr>
              <a:t>puede ser fatal</a:t>
            </a:r>
            <a:r>
              <a:rPr lang="es-ES" sz="3600" dirty="0">
                <a:solidFill>
                  <a:srgbClr val="EFE9CF"/>
                </a:solidFill>
                <a:latin typeface="Red Hat Display" panose="020B0604020202020204" charset="0"/>
                <a:ea typeface="Red Hat Display" panose="020B0604020202020204" charset="0"/>
                <a:cs typeface="Red Hat Display" panose="020B0604020202020204" charset="0"/>
              </a:rPr>
              <a:t>.</a:t>
            </a:r>
          </a:p>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panose="020B0604020202020204" charset="0"/>
                <a:ea typeface="Red Hat Display" panose="020B0604020202020204" charset="0"/>
                <a:cs typeface="Red Hat Display" panose="020B0604020202020204" charset="0"/>
              </a:rPr>
              <a:t>El riesgo de sobredosis aumenta cuando los opioides se mezclan con otras drogas.</a:t>
            </a:r>
          </a:p>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panose="020B0604020202020204" charset="0"/>
                <a:ea typeface="Red Hat Display" panose="020B0604020202020204" charset="0"/>
                <a:cs typeface="Red Hat Display" panose="020B0604020202020204" charset="0"/>
              </a:rPr>
              <a:t>El uso continuo de opioides puede generar </a:t>
            </a:r>
            <a:r>
              <a:rPr lang="es-ES" sz="3600" b="1" dirty="0">
                <a:solidFill>
                  <a:srgbClr val="EFE9CF"/>
                </a:solidFill>
                <a:latin typeface="Red Hat Display" panose="020B0604020202020204" charset="0"/>
                <a:ea typeface="Red Hat Display" panose="020B0604020202020204" charset="0"/>
                <a:cs typeface="Red Hat Display" panose="020B0604020202020204" charset="0"/>
              </a:rPr>
              <a:t>tolerancia</a:t>
            </a:r>
            <a:r>
              <a:rPr lang="es-ES" sz="3600" dirty="0">
                <a:solidFill>
                  <a:srgbClr val="EFE9CF"/>
                </a:solidFill>
                <a:latin typeface="Red Hat Display" panose="020B0604020202020204" charset="0"/>
                <a:ea typeface="Red Hat Display" panose="020B0604020202020204" charset="0"/>
                <a:cs typeface="Red Hat Display" panose="020B0604020202020204" charset="0"/>
              </a:rPr>
              <a:t>, lo que significa que algunas personas tienen que empezar a tomar dosis más altas de un opioide para obtener el mismo efecto.</a:t>
            </a:r>
          </a:p>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panose="020B0604020202020204" charset="0"/>
                <a:ea typeface="Red Hat Display" panose="020B0604020202020204" charset="0"/>
                <a:cs typeface="Red Hat Display" panose="020B0604020202020204" charset="0"/>
              </a:rPr>
              <a:t>Una mayor tolerancia puede conducir a la </a:t>
            </a:r>
            <a:r>
              <a:rPr lang="es-ES" sz="3600" b="1" dirty="0">
                <a:solidFill>
                  <a:srgbClr val="EFE9CF"/>
                </a:solidFill>
                <a:latin typeface="Red Hat Display" panose="020B0604020202020204" charset="0"/>
                <a:ea typeface="Red Hat Display" panose="020B0604020202020204" charset="0"/>
                <a:cs typeface="Red Hat Display" panose="020B0604020202020204" charset="0"/>
              </a:rPr>
              <a:t>dependencia física </a:t>
            </a:r>
            <a:r>
              <a:rPr lang="es-ES" sz="3600" dirty="0">
                <a:solidFill>
                  <a:srgbClr val="EFE9CF"/>
                </a:solidFill>
                <a:latin typeface="Red Hat Display" panose="020B0604020202020204" charset="0"/>
                <a:ea typeface="Red Hat Display" panose="020B0604020202020204" charset="0"/>
                <a:cs typeface="Red Hat Display" panose="020B0604020202020204" charset="0"/>
              </a:rPr>
              <a:t>o adicción.</a:t>
            </a:r>
          </a:p>
          <a:p>
            <a:pPr marL="571500" indent="-571500">
              <a:buFont typeface="Arial" panose="020B0604020202020204" pitchFamily="34" charset="0"/>
              <a:buChar char="•"/>
            </a:pPr>
            <a:endParaRPr lang="en-US" sz="3600" dirty="0">
              <a:solidFill>
                <a:srgbClr val="EFE9CF"/>
              </a:solidFill>
              <a:latin typeface="Calibri Light" panose="020F0302020204030204" pitchFamily="34" charset="0"/>
              <a:ea typeface="Calibri Light" panose="020F0302020204030204" pitchFamily="34" charset="0"/>
              <a:cs typeface="Calibri Light" panose="020F03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266"/>
        <p:cNvGrpSpPr/>
        <p:nvPr/>
      </p:nvGrpSpPr>
      <p:grpSpPr>
        <a:xfrm>
          <a:off x="0" y="0"/>
          <a:ext cx="0" cy="0"/>
          <a:chOff x="0" y="0"/>
          <a:chExt cx="0" cy="0"/>
        </a:xfrm>
      </p:grpSpPr>
      <p:sp>
        <p:nvSpPr>
          <p:cNvPr id="267" name="Google Shape;267;p10">
            <a:extLst>
              <a:ext uri="{C183D7F6-B498-43B3-948B-1728B52AA6E4}">
                <adec:decorative xmlns:adec="http://schemas.microsoft.com/office/drawing/2017/decorative" val="1"/>
              </a:ext>
            </a:extLst>
          </p:cNvPr>
          <p:cNvSpPr/>
          <p:nvPr/>
        </p:nvSpPr>
        <p:spPr>
          <a:xfrm>
            <a:off x="303775" y="1152600"/>
            <a:ext cx="17703683" cy="12337613"/>
          </a:xfrm>
          <a:custGeom>
            <a:avLst/>
            <a:gdLst/>
            <a:ahLst/>
            <a:cxnLst/>
            <a:rect l="l" t="t" r="r" b="b"/>
            <a:pathLst>
              <a:path w="17399197" h="12337613" extrusionOk="0">
                <a:moveTo>
                  <a:pt x="0" y="0"/>
                </a:moveTo>
                <a:lnTo>
                  <a:pt x="17399198" y="0"/>
                </a:lnTo>
                <a:lnTo>
                  <a:pt x="17399198" y="12337612"/>
                </a:lnTo>
                <a:lnTo>
                  <a:pt x="0" y="12337612"/>
                </a:lnTo>
                <a:lnTo>
                  <a:pt x="0" y="0"/>
                </a:lnTo>
                <a:close/>
              </a:path>
            </a:pathLst>
          </a:custGeom>
          <a:blipFill rotWithShape="1">
            <a:blip r:embed="rId3">
              <a:alphaModFix/>
            </a:blip>
            <a:stretch>
              <a:fillRect/>
            </a:stretch>
          </a:blipFill>
          <a:ln>
            <a:noFill/>
          </a:ln>
        </p:spPr>
        <p:txBody>
          <a:bodyPr/>
          <a:lstStyle/>
          <a:p>
            <a:endParaRPr lang="es-mx"/>
          </a:p>
        </p:txBody>
      </p:sp>
      <p:sp>
        <p:nvSpPr>
          <p:cNvPr id="268" name="Google Shape;268;p10"/>
          <p:cNvSpPr txBox="1"/>
          <p:nvPr/>
        </p:nvSpPr>
        <p:spPr>
          <a:xfrm>
            <a:off x="1134200" y="2159942"/>
            <a:ext cx="7316100" cy="753300"/>
          </a:xfrm>
          <a:prstGeom prst="rect">
            <a:avLst/>
          </a:prstGeom>
          <a:noFill/>
          <a:ln>
            <a:noFill/>
          </a:ln>
        </p:spPr>
        <p:txBody>
          <a:bodyPr spcFirstLastPara="1" wrap="square" lIns="0" tIns="0" rIns="0" bIns="0" anchor="t" anchorCtr="0">
            <a:spAutoFit/>
          </a:bodyPr>
          <a:lstStyle/>
          <a:p>
            <a:pPr marL="0" marR="0" lvl="0" indent="0" algn="ctr" rtl="0">
              <a:lnSpc>
                <a:spcPct val="88998"/>
              </a:lnSpc>
              <a:spcBef>
                <a:spcPts val="0"/>
              </a:spcBef>
              <a:spcAft>
                <a:spcPts val="0"/>
              </a:spcAft>
              <a:buNone/>
            </a:pPr>
            <a:r>
              <a:rPr lang="es-mx" sz="5499" b="0" i="0" u="none" strike="noStrike" cap="none" baseline="0">
                <a:solidFill>
                  <a:srgbClr val="2A2A2A"/>
                </a:solidFill>
                <a:latin typeface="Calistoga"/>
                <a:ea typeface="Calistoga"/>
                <a:cs typeface="Calistoga"/>
                <a:sym typeface="Calistoga"/>
              </a:rPr>
              <a:t>¿Qué es?</a:t>
            </a:r>
            <a:endParaRPr/>
          </a:p>
        </p:txBody>
      </p:sp>
      <p:sp>
        <p:nvSpPr>
          <p:cNvPr id="269" name="Google Shape;269;p10"/>
          <p:cNvSpPr txBox="1"/>
          <p:nvPr/>
        </p:nvSpPr>
        <p:spPr>
          <a:xfrm>
            <a:off x="1028700" y="3263250"/>
            <a:ext cx="7237200" cy="7041928"/>
          </a:xfrm>
          <a:prstGeom prst="rect">
            <a:avLst/>
          </a:prstGeom>
          <a:noFill/>
          <a:ln>
            <a:noFill/>
          </a:ln>
        </p:spPr>
        <p:txBody>
          <a:bodyPr spcFirstLastPara="1" wrap="square" lIns="0" tIns="0" rIns="0" bIns="0" anchor="t" anchorCtr="0">
            <a:spAutoFit/>
          </a:bodyPr>
          <a:lstStyle/>
          <a:p>
            <a:pPr marL="647700" marR="0" lvl="1" indent="-311150" algn="l" rtl="0">
              <a:lnSpc>
                <a:spcPct val="160000"/>
              </a:lnSpc>
              <a:spcBef>
                <a:spcPts val="0"/>
              </a:spcBef>
              <a:spcAft>
                <a:spcPts val="0"/>
              </a:spcAft>
              <a:buClr>
                <a:srgbClr val="2A2A2A"/>
              </a:buClr>
              <a:buSzPts val="2800"/>
              <a:buFont typeface="Arial"/>
              <a:buChar char="•"/>
            </a:pPr>
            <a:r>
              <a:rPr lang="es-mx" sz="2600" b="0" i="0" u="none" strike="noStrike" cap="none" baseline="0" dirty="0">
                <a:solidFill>
                  <a:srgbClr val="2A2A2A"/>
                </a:solidFill>
                <a:latin typeface="Red Hat Display"/>
                <a:ea typeface="Red Hat Display"/>
                <a:cs typeface="Red Hat Display"/>
                <a:sym typeface="Red Hat Display"/>
              </a:rPr>
              <a:t>El fentanilo es uno de los opioides más potentes aprobados para uso médico.</a:t>
            </a:r>
            <a:endParaRPr sz="2600" dirty="0"/>
          </a:p>
          <a:p>
            <a:pPr marL="647700" marR="0" lvl="1" indent="-311150" algn="l" rtl="0">
              <a:lnSpc>
                <a:spcPct val="160000"/>
              </a:lnSpc>
              <a:spcBef>
                <a:spcPts val="0"/>
              </a:spcBef>
              <a:spcAft>
                <a:spcPts val="0"/>
              </a:spcAft>
              <a:buClr>
                <a:srgbClr val="2A2A2A"/>
              </a:buClr>
              <a:buSzPts val="2800"/>
              <a:buFont typeface="Arial"/>
              <a:buChar char="•"/>
            </a:pPr>
            <a:r>
              <a:rPr lang="es-mx" sz="2600" b="0" i="0" u="none" strike="noStrike" cap="none" baseline="0" dirty="0">
                <a:solidFill>
                  <a:srgbClr val="2A2A2A"/>
                </a:solidFill>
                <a:latin typeface="Red Hat Display"/>
                <a:ea typeface="Red Hat Display"/>
                <a:cs typeface="Red Hat Display"/>
                <a:sym typeface="Red Hat Display"/>
              </a:rPr>
              <a:t>Se fabricó para tratar pacientes con dolor intenso o con dolor crónico que han desarrollado tolerancia a opioides </a:t>
            </a:r>
            <a:br>
              <a:rPr lang="es-mx" sz="2600" b="0" i="0" u="none" strike="noStrike" cap="none" baseline="0" dirty="0">
                <a:solidFill>
                  <a:srgbClr val="2A2A2A"/>
                </a:solidFill>
                <a:latin typeface="Red Hat Display"/>
                <a:ea typeface="Red Hat Display"/>
                <a:cs typeface="Red Hat Display"/>
                <a:sym typeface="Red Hat Display"/>
              </a:rPr>
            </a:br>
            <a:r>
              <a:rPr lang="es-mx" sz="2600" b="0" i="0" u="none" strike="noStrike" cap="none" baseline="0" dirty="0">
                <a:solidFill>
                  <a:srgbClr val="2A2A2A"/>
                </a:solidFill>
                <a:latin typeface="Red Hat Display"/>
                <a:ea typeface="Red Hat Display"/>
                <a:cs typeface="Red Hat Display"/>
                <a:sym typeface="Red Hat Display"/>
              </a:rPr>
              <a:t>menos potentes.</a:t>
            </a:r>
            <a:endParaRPr sz="2600" dirty="0"/>
          </a:p>
          <a:p>
            <a:pPr marL="647700" marR="0" lvl="1" indent="-311150" algn="l" rtl="0">
              <a:lnSpc>
                <a:spcPct val="160000"/>
              </a:lnSpc>
              <a:spcBef>
                <a:spcPts val="0"/>
              </a:spcBef>
              <a:spcAft>
                <a:spcPts val="0"/>
              </a:spcAft>
              <a:buClr>
                <a:srgbClr val="2A2A2A"/>
              </a:buClr>
              <a:buSzPts val="2800"/>
              <a:buFont typeface="Arial"/>
              <a:buChar char="•"/>
            </a:pPr>
            <a:r>
              <a:rPr lang="es-mx" sz="2600" b="1" i="0" u="none" strike="noStrike" cap="none" baseline="0" dirty="0">
                <a:solidFill>
                  <a:srgbClr val="2A2A2A"/>
                </a:solidFill>
                <a:latin typeface="Red Hat Display"/>
                <a:ea typeface="Red Hat Display"/>
                <a:cs typeface="Red Hat Display"/>
                <a:sym typeface="Red Hat Display"/>
              </a:rPr>
              <a:t>Sin embargo, recientemente el fentanilo se produce a menudo de manera ilícita, fuera del sistema regulatorio legal, </a:t>
            </a:r>
            <a:br>
              <a:rPr lang="es-mx" sz="2600" b="1" i="0" u="none" strike="noStrike" cap="none" baseline="0" dirty="0">
                <a:solidFill>
                  <a:srgbClr val="2A2A2A"/>
                </a:solidFill>
                <a:latin typeface="Red Hat Display"/>
                <a:ea typeface="Red Hat Display"/>
                <a:cs typeface="Red Hat Display"/>
                <a:sym typeface="Red Hat Display"/>
              </a:rPr>
            </a:br>
            <a:r>
              <a:rPr lang="es-mx" sz="2600" b="1" i="0" u="none" strike="noStrike" cap="none" baseline="0" dirty="0">
                <a:solidFill>
                  <a:srgbClr val="2A2A2A"/>
                </a:solidFill>
                <a:latin typeface="Red Hat Display"/>
                <a:ea typeface="Red Hat Display"/>
                <a:cs typeface="Red Hat Display"/>
                <a:sym typeface="Red Hat Display"/>
              </a:rPr>
              <a:t>y ha contaminado el suministro más amplio de drogas.</a:t>
            </a:r>
            <a:endParaRPr sz="2600" dirty="0"/>
          </a:p>
        </p:txBody>
      </p:sp>
      <p:sp>
        <p:nvSpPr>
          <p:cNvPr id="270" name="Google Shape;270;p10"/>
          <p:cNvSpPr txBox="1"/>
          <p:nvPr/>
        </p:nvSpPr>
        <p:spPr>
          <a:xfrm>
            <a:off x="10078618" y="6676280"/>
            <a:ext cx="7256581" cy="616234"/>
          </a:xfrm>
          <a:prstGeom prst="rect">
            <a:avLst/>
          </a:prstGeom>
          <a:noFill/>
          <a:ln>
            <a:noFill/>
          </a:ln>
        </p:spPr>
        <p:txBody>
          <a:bodyPr spcFirstLastPara="1" wrap="square" lIns="0" tIns="0" rIns="0" bIns="0" anchor="t" anchorCtr="0">
            <a:spAutoFit/>
          </a:bodyPr>
          <a:lstStyle/>
          <a:p>
            <a:pPr marL="0" marR="0" lvl="0" indent="0" algn="ctr" rtl="0">
              <a:lnSpc>
                <a:spcPct val="88991"/>
              </a:lnSpc>
              <a:spcBef>
                <a:spcPts val="0"/>
              </a:spcBef>
              <a:spcAft>
                <a:spcPts val="0"/>
              </a:spcAft>
              <a:buNone/>
            </a:pPr>
            <a:r>
              <a:rPr lang="es-mx" sz="4996" b="0" i="0" u="none" strike="noStrike" cap="none" baseline="0">
                <a:solidFill>
                  <a:srgbClr val="2A2A2A"/>
                </a:solidFill>
                <a:latin typeface="Calistoga"/>
                <a:ea typeface="Calistoga"/>
                <a:cs typeface="Calistoga"/>
                <a:sym typeface="Calistoga"/>
              </a:rPr>
              <a:t>¿Cuales son los efectos?</a:t>
            </a:r>
            <a:endParaRPr/>
          </a:p>
        </p:txBody>
      </p:sp>
      <p:sp>
        <p:nvSpPr>
          <p:cNvPr id="271" name="Google Shape;271;p10"/>
          <p:cNvSpPr txBox="1"/>
          <p:nvPr/>
        </p:nvSpPr>
        <p:spPr>
          <a:xfrm>
            <a:off x="9905224" y="7495291"/>
            <a:ext cx="7527470" cy="3000821"/>
          </a:xfrm>
          <a:prstGeom prst="rect">
            <a:avLst/>
          </a:prstGeom>
          <a:noFill/>
          <a:ln>
            <a:noFill/>
          </a:ln>
        </p:spPr>
        <p:txBody>
          <a:bodyPr spcFirstLastPara="1" wrap="square" lIns="0" tIns="0" rIns="0" bIns="0" anchor="t" anchorCtr="0">
            <a:spAutoFit/>
          </a:bodyPr>
          <a:lstStyle/>
          <a:p>
            <a:pPr marL="647700" marR="0" lvl="1" indent="-323850" algn="l" rtl="0">
              <a:lnSpc>
                <a:spcPct val="150000"/>
              </a:lnSpc>
              <a:spcBef>
                <a:spcPts val="0"/>
              </a:spcBef>
              <a:spcAft>
                <a:spcPts val="0"/>
              </a:spcAft>
              <a:buClr>
                <a:srgbClr val="2A2A2A"/>
              </a:buClr>
              <a:buSzPts val="3000"/>
              <a:buFont typeface="Arial"/>
              <a:buChar char="•"/>
            </a:pPr>
            <a:r>
              <a:rPr lang="es-mx" sz="2600" b="0" i="0" u="none" strike="noStrike" cap="none" baseline="0" dirty="0">
                <a:solidFill>
                  <a:srgbClr val="2A2A2A"/>
                </a:solidFill>
                <a:latin typeface="Red Hat Display"/>
                <a:ea typeface="Red Hat Display"/>
                <a:cs typeface="Red Hat Display"/>
                <a:sym typeface="Red Hat Display"/>
              </a:rPr>
              <a:t>Los efectos del fentanilo son generalmente los mismos que los de otros opioides como la heroína, pero debido a la potencia de la droga, a menudo, aparecen más rápido y pueden durar más.</a:t>
            </a:r>
            <a:endParaRPr sz="2600" dirty="0"/>
          </a:p>
        </p:txBody>
      </p:sp>
      <p:sp>
        <p:nvSpPr>
          <p:cNvPr id="272" name="Google Shape;272;p10" descr="stethoscope "/>
          <p:cNvSpPr/>
          <p:nvPr/>
        </p:nvSpPr>
        <p:spPr>
          <a:xfrm rot="6339183" flipH="1">
            <a:off x="879483" y="-36844"/>
            <a:ext cx="2719832" cy="2859651"/>
          </a:xfrm>
          <a:custGeom>
            <a:avLst/>
            <a:gdLst/>
            <a:ahLst/>
            <a:cxnLst/>
            <a:rect l="l" t="t" r="r" b="b"/>
            <a:pathLst>
              <a:path w="3612466" h="4113574" extrusionOk="0">
                <a:moveTo>
                  <a:pt x="3612466" y="0"/>
                </a:moveTo>
                <a:lnTo>
                  <a:pt x="0" y="0"/>
                </a:lnTo>
                <a:lnTo>
                  <a:pt x="0" y="4113575"/>
                </a:lnTo>
                <a:lnTo>
                  <a:pt x="3612466" y="4113575"/>
                </a:lnTo>
                <a:lnTo>
                  <a:pt x="3612466" y="0"/>
                </a:lnTo>
                <a:close/>
              </a:path>
            </a:pathLst>
          </a:custGeom>
          <a:blipFill rotWithShape="1">
            <a:blip r:embed="rId4">
              <a:alphaModFix/>
            </a:blip>
            <a:stretch>
              <a:fillRect/>
            </a:stretch>
          </a:blipFill>
          <a:ln>
            <a:noFill/>
          </a:ln>
        </p:spPr>
        <p:txBody>
          <a:bodyPr/>
          <a:lstStyle/>
          <a:p>
            <a:endParaRPr lang="es-mx"/>
          </a:p>
        </p:txBody>
      </p:sp>
      <p:sp>
        <p:nvSpPr>
          <p:cNvPr id="273" name="Google Shape;273;p10"/>
          <p:cNvSpPr txBox="1"/>
          <p:nvPr/>
        </p:nvSpPr>
        <p:spPr>
          <a:xfrm>
            <a:off x="3960180" y="454461"/>
            <a:ext cx="12043791" cy="739561"/>
          </a:xfrm>
          <a:prstGeom prst="rect">
            <a:avLst/>
          </a:prstGeom>
          <a:noFill/>
          <a:ln>
            <a:noFill/>
          </a:ln>
        </p:spPr>
        <p:txBody>
          <a:bodyPr spcFirstLastPara="1" wrap="square" lIns="0" tIns="0" rIns="0" bIns="0" anchor="t" anchorCtr="0">
            <a:spAutoFit/>
          </a:bodyPr>
          <a:lstStyle/>
          <a:p>
            <a:pPr marL="0" marR="0" lvl="0" indent="0" algn="ctr" rtl="0">
              <a:lnSpc>
                <a:spcPct val="88988"/>
              </a:lnSpc>
              <a:spcBef>
                <a:spcPts val="0"/>
              </a:spcBef>
              <a:spcAft>
                <a:spcPts val="0"/>
              </a:spcAft>
              <a:buNone/>
            </a:pPr>
            <a:r>
              <a:rPr lang="es-mx" sz="5400" b="0" i="0" u="none" strike="noStrike" cap="none" baseline="0" dirty="0">
                <a:solidFill>
                  <a:schemeClr val="tx1"/>
                </a:solidFill>
                <a:latin typeface="Calistoga"/>
                <a:ea typeface="Calistoga"/>
                <a:cs typeface="Calistoga"/>
                <a:sym typeface="Calistoga"/>
              </a:rPr>
              <a:t>Conocimiento de las drogas: Fentanilo</a:t>
            </a:r>
            <a:endParaRPr sz="5400" dirty="0">
              <a:solidFill>
                <a:schemeClr val="tx1"/>
              </a:solidFill>
            </a:endParaRPr>
          </a:p>
        </p:txBody>
      </p:sp>
      <p:sp>
        <p:nvSpPr>
          <p:cNvPr id="274" name="Google Shape;274;p10" descr="Safety first logo"/>
          <p:cNvSpPr/>
          <p:nvPr/>
        </p:nvSpPr>
        <p:spPr>
          <a:xfrm>
            <a:off x="16381238" y="114458"/>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5">
              <a:alphaModFix/>
            </a:blip>
            <a:stretch>
              <a:fillRect/>
            </a:stretch>
          </a:blipFill>
          <a:ln>
            <a:noFill/>
          </a:ln>
        </p:spPr>
        <p:txBody>
          <a:bodyPr/>
          <a:lstStyle/>
          <a:p>
            <a:endParaRPr lang="es-mx"/>
          </a:p>
        </p:txBody>
      </p:sp>
      <p:pic>
        <p:nvPicPr>
          <p:cNvPr id="275" name="Google Shape;275;p10" title="What is Fentanyl?">
            <a:hlinkClick r:id="rId6"/>
          </p:cNvPr>
          <p:cNvPicPr preferRelativeResize="0"/>
          <p:nvPr/>
        </p:nvPicPr>
        <p:blipFill>
          <a:blip r:embed="rId7">
            <a:alphaModFix/>
          </a:blip>
          <a:stretch>
            <a:fillRect/>
          </a:stretch>
        </p:blipFill>
        <p:spPr>
          <a:xfrm>
            <a:off x="10216350" y="2159937"/>
            <a:ext cx="6981125" cy="39268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5"/>
                                        </p:tgtEl>
                                        <p:attrNameLst>
                                          <p:attrName>style.visibility</p:attrName>
                                        </p:attrNameLst>
                                      </p:cBhvr>
                                      <p:to>
                                        <p:strVal val="visible"/>
                                      </p:to>
                                    </p:set>
                                    <p:animEffect transition="in" filter="fade">
                                      <p:cBhvr>
                                        <p:cTn id="7" dur="10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283"/>
        <p:cNvGrpSpPr/>
        <p:nvPr/>
      </p:nvGrpSpPr>
      <p:grpSpPr>
        <a:xfrm>
          <a:off x="0" y="0"/>
          <a:ext cx="0" cy="0"/>
          <a:chOff x="0" y="0"/>
          <a:chExt cx="0" cy="0"/>
        </a:xfrm>
      </p:grpSpPr>
      <p:sp>
        <p:nvSpPr>
          <p:cNvPr id="284" name="Google Shape;284;g30a9b3792d7_14_0"/>
          <p:cNvSpPr txBox="1"/>
          <p:nvPr/>
        </p:nvSpPr>
        <p:spPr>
          <a:xfrm>
            <a:off x="3715000" y="1332059"/>
            <a:ext cx="10858000" cy="986104"/>
          </a:xfrm>
          <a:prstGeom prst="rect">
            <a:avLst/>
          </a:prstGeom>
          <a:noFill/>
          <a:ln>
            <a:noFill/>
          </a:ln>
        </p:spPr>
        <p:txBody>
          <a:bodyPr spcFirstLastPara="1" wrap="square" lIns="0" tIns="0" rIns="0" bIns="0" anchor="t" anchorCtr="0">
            <a:spAutoFit/>
          </a:bodyPr>
          <a:lstStyle/>
          <a:p>
            <a:pPr marL="0" marR="0" lvl="0" indent="0" algn="ctr" rtl="0">
              <a:lnSpc>
                <a:spcPct val="89004"/>
              </a:lnSpc>
              <a:spcBef>
                <a:spcPts val="0"/>
              </a:spcBef>
              <a:spcAft>
                <a:spcPts val="0"/>
              </a:spcAft>
              <a:buNone/>
            </a:pPr>
            <a:r>
              <a:rPr lang="es-mx" sz="7200" b="1" i="0" u="none" baseline="0">
                <a:solidFill>
                  <a:srgbClr val="653924"/>
                </a:solidFill>
                <a:latin typeface="Calistoga"/>
                <a:ea typeface="Calistoga"/>
                <a:cs typeface="Calistoga"/>
                <a:sym typeface="Calistoga"/>
              </a:rPr>
              <a:t>Preguntas para el debate</a:t>
            </a:r>
            <a:endParaRPr sz="7200" b="1" dirty="0"/>
          </a:p>
        </p:txBody>
      </p:sp>
      <p:sp>
        <p:nvSpPr>
          <p:cNvPr id="285" name="Google Shape;285;g30a9b3792d7_14_0"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3">
              <a:alphaModFix/>
            </a:blip>
            <a:stretch>
              <a:fillRect/>
            </a:stretch>
          </a:blipFill>
          <a:ln>
            <a:noFill/>
          </a:ln>
        </p:spPr>
        <p:txBody>
          <a:bodyPr/>
          <a:lstStyle/>
          <a:p>
            <a:endParaRPr lang="es-mx"/>
          </a:p>
        </p:txBody>
      </p:sp>
      <p:sp>
        <p:nvSpPr>
          <p:cNvPr id="286" name="Google Shape;286;g30a9b3792d7_14_0"/>
          <p:cNvSpPr txBox="1"/>
          <p:nvPr/>
        </p:nvSpPr>
        <p:spPr>
          <a:xfrm>
            <a:off x="1075764" y="3650223"/>
            <a:ext cx="14618086" cy="4647396"/>
          </a:xfrm>
          <a:prstGeom prst="rect">
            <a:avLst/>
          </a:prstGeom>
          <a:noFill/>
          <a:ln>
            <a:noFill/>
          </a:ln>
        </p:spPr>
        <p:txBody>
          <a:bodyPr spcFirstLastPara="1" wrap="square" lIns="91425" tIns="91425" rIns="91425" bIns="91425" anchor="t" anchorCtr="0">
            <a:spAutoFit/>
          </a:bodyPr>
          <a:lstStyle/>
          <a:p>
            <a:pPr marL="1371600" lvl="0" indent="-596900" algn="l" rtl="0">
              <a:spcBef>
                <a:spcPts val="0"/>
              </a:spcBef>
              <a:spcAft>
                <a:spcPts val="0"/>
              </a:spcAft>
              <a:buClr>
                <a:srgbClr val="653924"/>
              </a:buClr>
              <a:buSzPts val="5800"/>
              <a:buFont typeface="Red Hat Display"/>
              <a:buChar char="●"/>
            </a:pPr>
            <a:r>
              <a:rPr lang="es-mx" sz="5800" b="0" i="0" u="none" baseline="0" dirty="0">
                <a:solidFill>
                  <a:srgbClr val="653924"/>
                </a:solidFill>
                <a:latin typeface="Red Hat Display"/>
                <a:ea typeface="Red Hat Display"/>
                <a:cs typeface="Red Hat Display"/>
                <a:sym typeface="Red Hat Display"/>
              </a:rPr>
              <a:t>¿Qué conexiones están haciendo?</a:t>
            </a:r>
            <a:endParaRPr sz="5800" dirty="0">
              <a:solidFill>
                <a:srgbClr val="653924"/>
              </a:solidFill>
              <a:latin typeface="Red Hat Display"/>
              <a:ea typeface="Red Hat Display"/>
              <a:cs typeface="Red Hat Display"/>
              <a:sym typeface="Red Hat Display"/>
            </a:endParaRPr>
          </a:p>
          <a:p>
            <a:pPr marL="914400" lvl="0" indent="0" algn="l" rtl="0">
              <a:spcBef>
                <a:spcPts val="0"/>
              </a:spcBef>
              <a:spcAft>
                <a:spcPts val="0"/>
              </a:spcAft>
              <a:buNone/>
            </a:pPr>
            <a:endParaRPr sz="5800" dirty="0">
              <a:solidFill>
                <a:srgbClr val="653924"/>
              </a:solidFill>
              <a:latin typeface="Red Hat Display"/>
              <a:ea typeface="Red Hat Display"/>
              <a:cs typeface="Red Hat Display"/>
              <a:sym typeface="Red Hat Display"/>
            </a:endParaRPr>
          </a:p>
          <a:p>
            <a:pPr marL="1371600" lvl="0" indent="-596900" algn="l" rtl="0">
              <a:spcBef>
                <a:spcPts val="0"/>
              </a:spcBef>
              <a:spcAft>
                <a:spcPts val="0"/>
              </a:spcAft>
              <a:buClr>
                <a:srgbClr val="653924"/>
              </a:buClr>
              <a:buSzPts val="5800"/>
              <a:buFont typeface="Red Hat Display"/>
              <a:buChar char="●"/>
            </a:pPr>
            <a:r>
              <a:rPr lang="es-mx" sz="5800" b="0" i="0" u="none" baseline="0" dirty="0">
                <a:solidFill>
                  <a:srgbClr val="653924"/>
                </a:solidFill>
                <a:latin typeface="Red Hat Display"/>
                <a:ea typeface="Red Hat Display"/>
                <a:cs typeface="Red Hat Display"/>
                <a:sym typeface="Red Hat Display"/>
              </a:rPr>
              <a:t>¿Qué aprendieron? </a:t>
            </a:r>
            <a:endParaRPr sz="5800" dirty="0">
              <a:solidFill>
                <a:srgbClr val="653924"/>
              </a:solidFill>
              <a:latin typeface="Red Hat Display"/>
              <a:ea typeface="Red Hat Display"/>
              <a:cs typeface="Red Hat Display"/>
              <a:sym typeface="Red Hat Display"/>
            </a:endParaRPr>
          </a:p>
          <a:p>
            <a:pPr marL="914400" lvl="0" indent="0" algn="l" rtl="0">
              <a:spcBef>
                <a:spcPts val="0"/>
              </a:spcBef>
              <a:spcAft>
                <a:spcPts val="0"/>
              </a:spcAft>
              <a:buNone/>
            </a:pPr>
            <a:r>
              <a:rPr lang="es-mx" sz="5800" b="0" i="0" u="none" baseline="0" dirty="0">
                <a:solidFill>
                  <a:srgbClr val="653924"/>
                </a:solidFill>
                <a:latin typeface="Red Hat Display"/>
                <a:ea typeface="Red Hat Display"/>
                <a:cs typeface="Red Hat Display"/>
                <a:sym typeface="Red Hat Display"/>
              </a:rPr>
              <a:t> </a:t>
            </a:r>
            <a:endParaRPr sz="5800" dirty="0">
              <a:solidFill>
                <a:srgbClr val="653924"/>
              </a:solidFill>
              <a:latin typeface="Red Hat Display"/>
              <a:ea typeface="Red Hat Display"/>
              <a:cs typeface="Red Hat Display"/>
              <a:sym typeface="Red Hat Display"/>
            </a:endParaRPr>
          </a:p>
          <a:p>
            <a:pPr marL="1371600" lvl="0" indent="-596900" algn="l" rtl="0">
              <a:spcBef>
                <a:spcPts val="0"/>
              </a:spcBef>
              <a:spcAft>
                <a:spcPts val="0"/>
              </a:spcAft>
              <a:buClr>
                <a:srgbClr val="653924"/>
              </a:buClr>
              <a:buSzPts val="5800"/>
              <a:buFont typeface="Red Hat Display"/>
              <a:buChar char="●"/>
            </a:pPr>
            <a:r>
              <a:rPr lang="es-mx" sz="5800" b="0" i="0" u="none" baseline="0" dirty="0">
                <a:solidFill>
                  <a:srgbClr val="653924"/>
                </a:solidFill>
                <a:latin typeface="Red Hat Display"/>
                <a:ea typeface="Red Hat Display"/>
                <a:cs typeface="Red Hat Display"/>
                <a:sym typeface="Red Hat Display"/>
              </a:rPr>
              <a:t>¿Que otras preguntas tienen?</a:t>
            </a:r>
            <a:endParaRPr sz="8200" dirty="0">
              <a:solidFill>
                <a:srgbClr val="653924"/>
              </a:solidFill>
              <a:latin typeface="Red Hat Display"/>
              <a:ea typeface="Red Hat Display"/>
              <a:cs typeface="Red Hat Display"/>
              <a:sym typeface="Red Hat Display"/>
            </a:endParaRPr>
          </a:p>
        </p:txBody>
      </p:sp>
      <p:sp>
        <p:nvSpPr>
          <p:cNvPr id="3" name="Rectangle 2">
            <a:extLst>
              <a:ext uri="{FF2B5EF4-FFF2-40B4-BE49-F238E27FC236}">
                <a16:creationId xmlns:a16="http://schemas.microsoft.com/office/drawing/2014/main" id="{14599CA2-70DE-4DC9-5324-5D58D498C9D2}"/>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294"/>
        <p:cNvGrpSpPr/>
        <p:nvPr/>
      </p:nvGrpSpPr>
      <p:grpSpPr>
        <a:xfrm>
          <a:off x="0" y="0"/>
          <a:ext cx="0" cy="0"/>
          <a:chOff x="0" y="0"/>
          <a:chExt cx="0" cy="0"/>
        </a:xfrm>
      </p:grpSpPr>
      <p:sp>
        <p:nvSpPr>
          <p:cNvPr id="295" name="Google Shape;295;p12">
            <a:extLst>
              <a:ext uri="{C183D7F6-B498-43B3-948B-1728B52AA6E4}">
                <adec:decorative xmlns:adec="http://schemas.microsoft.com/office/drawing/2017/decorative" val="1"/>
              </a:ext>
            </a:extLst>
          </p:cNvPr>
          <p:cNvSpPr/>
          <p:nvPr/>
        </p:nvSpPr>
        <p:spPr>
          <a:xfrm>
            <a:off x="0" y="9001434"/>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EFE9CF"/>
          </a:solidFill>
          <a:ln>
            <a:noFill/>
          </a:ln>
        </p:spPr>
        <p:txBody>
          <a:bodyPr/>
          <a:lstStyle/>
          <a:p>
            <a:endParaRPr lang="es-mx"/>
          </a:p>
        </p:txBody>
      </p:sp>
      <p:sp>
        <p:nvSpPr>
          <p:cNvPr id="296" name="Google Shape;296;p12" descr="Addiction cycle showing guilt, emotional trigger, craving, ritual and substance abuse and addictive behaviors"/>
          <p:cNvSpPr/>
          <p:nvPr/>
        </p:nvSpPr>
        <p:spPr>
          <a:xfrm>
            <a:off x="337364" y="2317430"/>
            <a:ext cx="6590050" cy="5652140"/>
          </a:xfrm>
          <a:custGeom>
            <a:avLst/>
            <a:gdLst/>
            <a:ahLst/>
            <a:cxnLst/>
            <a:rect l="l" t="t" r="r" b="b"/>
            <a:pathLst>
              <a:path w="6590050" h="5652140" extrusionOk="0">
                <a:moveTo>
                  <a:pt x="0" y="0"/>
                </a:moveTo>
                <a:lnTo>
                  <a:pt x="6590050" y="0"/>
                </a:lnTo>
                <a:lnTo>
                  <a:pt x="6590050" y="5652140"/>
                </a:lnTo>
                <a:lnTo>
                  <a:pt x="0" y="5652140"/>
                </a:lnTo>
                <a:lnTo>
                  <a:pt x="0" y="0"/>
                </a:lnTo>
                <a:close/>
              </a:path>
            </a:pathLst>
          </a:custGeom>
          <a:blipFill rotWithShape="1">
            <a:blip r:embed="rId3">
              <a:alphaModFix/>
            </a:blip>
            <a:stretch>
              <a:fillRect/>
            </a:stretch>
          </a:blipFill>
          <a:ln>
            <a:noFill/>
          </a:ln>
        </p:spPr>
        <p:txBody>
          <a:bodyPr/>
          <a:lstStyle/>
          <a:p>
            <a:endParaRPr lang="es-mx" dirty="0"/>
          </a:p>
        </p:txBody>
      </p:sp>
      <p:sp>
        <p:nvSpPr>
          <p:cNvPr id="297" name="Google Shape;297;p12"/>
          <p:cNvSpPr txBox="1"/>
          <p:nvPr/>
        </p:nvSpPr>
        <p:spPr>
          <a:xfrm>
            <a:off x="2676460" y="638235"/>
            <a:ext cx="12935100" cy="890400"/>
          </a:xfrm>
          <a:prstGeom prst="rect">
            <a:avLst/>
          </a:prstGeom>
          <a:noFill/>
          <a:ln>
            <a:noFill/>
          </a:ln>
        </p:spPr>
        <p:txBody>
          <a:bodyPr spcFirstLastPara="1" wrap="square" lIns="0" tIns="0" rIns="0" bIns="0" anchor="t" anchorCtr="0">
            <a:spAutoFit/>
          </a:bodyPr>
          <a:lstStyle/>
          <a:p>
            <a:pPr marL="0" marR="0" lvl="0" indent="0" algn="ctr" rtl="0">
              <a:lnSpc>
                <a:spcPct val="88996"/>
              </a:lnSpc>
              <a:spcBef>
                <a:spcPts val="0"/>
              </a:spcBef>
              <a:spcAft>
                <a:spcPts val="0"/>
              </a:spcAft>
              <a:buNone/>
            </a:pPr>
            <a:r>
              <a:rPr lang="es-mx" sz="6500" b="0" i="0" u="none" strike="noStrike" cap="none" baseline="0">
                <a:solidFill>
                  <a:srgbClr val="653924"/>
                </a:solidFill>
                <a:highlight>
                  <a:schemeClr val="lt1"/>
                </a:highlight>
                <a:latin typeface="Calistoga"/>
                <a:ea typeface="Calistoga"/>
                <a:cs typeface="Calistoga"/>
                <a:sym typeface="Calistog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Ciclo</a:t>
            </a:r>
            <a:r>
              <a:rPr lang="es-mx" sz="6500" b="0" i="0" u="none" strike="noStrike" cap="none" baseline="0">
                <a:solidFill>
                  <a:srgbClr val="653924"/>
                </a:solidFill>
                <a:highlight>
                  <a:schemeClr val="lt1"/>
                </a:highlight>
                <a:latin typeface="Calistoga"/>
                <a:ea typeface="Calistoga"/>
                <a:cs typeface="Calistoga"/>
                <a:sym typeface="Calistoga"/>
              </a:rPr>
              <a:t> de la adicción</a:t>
            </a:r>
            <a:endParaRPr sz="6500">
              <a:solidFill>
                <a:srgbClr val="653924"/>
              </a:solidFill>
              <a:highlight>
                <a:schemeClr val="lt1"/>
              </a:highlight>
            </a:endParaRPr>
          </a:p>
        </p:txBody>
      </p:sp>
      <p:sp>
        <p:nvSpPr>
          <p:cNvPr id="298" name="Google Shape;298;p12" descr="Safety first logo"/>
          <p:cNvSpPr/>
          <p:nvPr/>
        </p:nvSpPr>
        <p:spPr>
          <a:xfrm>
            <a:off x="150638" y="9044557"/>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
        <p:nvSpPr>
          <p:cNvPr id="299" name="Google Shape;299;p12"/>
          <p:cNvSpPr txBox="1"/>
          <p:nvPr/>
        </p:nvSpPr>
        <p:spPr>
          <a:xfrm>
            <a:off x="6927414" y="1852661"/>
            <a:ext cx="11023222" cy="713948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mx" sz="3800" b="0" i="0" u="none" baseline="0" dirty="0">
                <a:solidFill>
                  <a:srgbClr val="1C2838"/>
                </a:solidFill>
                <a:latin typeface="Red Hat Display"/>
                <a:ea typeface="Red Hat Display"/>
                <a:cs typeface="Red Hat Display"/>
                <a:sym typeface="Red Hat Display"/>
              </a:rPr>
              <a:t>Según la definición de la </a:t>
            </a:r>
            <a:r>
              <a:rPr lang="es-mx" sz="3800" b="0" i="0" u="sng" baseline="0" dirty="0">
                <a:solidFill>
                  <a:schemeClr val="hlink"/>
                </a:solidFill>
                <a:latin typeface="Red Hat Display"/>
                <a:ea typeface="Red Hat Display"/>
                <a:cs typeface="Red Hat Display"/>
                <a:sym typeface="Red Hat Display"/>
                <a:hlinkClick r:id="rId5"/>
              </a:rPr>
              <a:t>Sociedad Estadounidense de Medicina de la Adicción</a:t>
            </a:r>
            <a:r>
              <a:rPr lang="es-mx" sz="3800" b="0" i="0" u="none" baseline="0" dirty="0">
                <a:solidFill>
                  <a:srgbClr val="1C2838"/>
                </a:solidFill>
                <a:latin typeface="Red Hat Display"/>
                <a:ea typeface="Red Hat Display"/>
                <a:cs typeface="Red Hat Display"/>
                <a:sym typeface="Red Hat Display"/>
              </a:rPr>
              <a:t>, </a:t>
            </a:r>
            <a:r>
              <a:rPr lang="es-mx" sz="3800" b="0" i="0" u="sng" baseline="0" dirty="0">
                <a:solidFill>
                  <a:schemeClr val="hlink"/>
                </a:solidFill>
                <a:latin typeface="Red Hat Display"/>
                <a:ea typeface="Red Hat Display"/>
                <a:cs typeface="Red Hat Display"/>
                <a:sym typeface="Red Hat Display"/>
                <a:hlinkClick r:id="rId6"/>
              </a:rPr>
              <a:t>la adicción es una enfermedad cerebral crónica</a:t>
            </a:r>
            <a:r>
              <a:rPr lang="es-mx" sz="3800" b="0" i="0" u="none" baseline="0" dirty="0">
                <a:solidFill>
                  <a:srgbClr val="1C2838"/>
                </a:solidFill>
                <a:latin typeface="Red Hat Display"/>
                <a:ea typeface="Red Hat Display"/>
                <a:cs typeface="Red Hat Display"/>
                <a:sym typeface="Red Hat Display"/>
              </a:rPr>
              <a:t> que afecta la recompensa, el placer, la memoria, la motivación y los circuitos relacionados del cerebro. </a:t>
            </a:r>
            <a:endParaRPr sz="3800" dirty="0">
              <a:solidFill>
                <a:srgbClr val="1C2838"/>
              </a:solidFill>
              <a:latin typeface="Red Hat Display"/>
              <a:ea typeface="Red Hat Display"/>
              <a:cs typeface="Red Hat Display"/>
              <a:sym typeface="Red Hat Display"/>
            </a:endParaRPr>
          </a:p>
          <a:p>
            <a:pPr marL="0" lvl="0" indent="0" algn="l" rtl="0">
              <a:spcBef>
                <a:spcPts val="0"/>
              </a:spcBef>
              <a:spcAft>
                <a:spcPts val="0"/>
              </a:spcAft>
              <a:buNone/>
            </a:pPr>
            <a:endParaRPr sz="3800" dirty="0">
              <a:solidFill>
                <a:srgbClr val="1C2838"/>
              </a:solidFill>
              <a:latin typeface="Red Hat Display"/>
              <a:ea typeface="Red Hat Display"/>
              <a:cs typeface="Red Hat Display"/>
              <a:sym typeface="Red Hat Display"/>
            </a:endParaRPr>
          </a:p>
          <a:p>
            <a:pPr marL="457200" lvl="0" indent="-469900" algn="l" rtl="0">
              <a:spcBef>
                <a:spcPts val="0"/>
              </a:spcBef>
              <a:spcAft>
                <a:spcPts val="600"/>
              </a:spcAft>
              <a:buClr>
                <a:srgbClr val="1C2838"/>
              </a:buClr>
              <a:buSzPts val="3800"/>
              <a:buFont typeface="Red Hat Display"/>
              <a:buChar char="●"/>
            </a:pPr>
            <a:r>
              <a:rPr lang="es-mx" sz="3800" b="0" i="0" u="none" baseline="0" dirty="0">
                <a:solidFill>
                  <a:srgbClr val="1C2838"/>
                </a:solidFill>
                <a:latin typeface="Red Hat Display"/>
                <a:ea typeface="Red Hat Display"/>
                <a:cs typeface="Red Hat Display"/>
                <a:sym typeface="Red Hat Display"/>
              </a:rPr>
              <a:t>Puede ocurrir en un corto tiempo o puede tardar meses o años en desarrollarse.</a:t>
            </a:r>
            <a:endParaRPr sz="3800" dirty="0">
              <a:solidFill>
                <a:srgbClr val="1C2838"/>
              </a:solidFill>
              <a:latin typeface="Red Hat Display"/>
              <a:ea typeface="Red Hat Display"/>
              <a:cs typeface="Red Hat Display"/>
              <a:sym typeface="Red Hat Display"/>
            </a:endParaRPr>
          </a:p>
          <a:p>
            <a:pPr marL="457200" lvl="0" indent="-469900" algn="l" rtl="0">
              <a:spcBef>
                <a:spcPts val="0"/>
              </a:spcBef>
              <a:spcAft>
                <a:spcPts val="600"/>
              </a:spcAft>
              <a:buClr>
                <a:srgbClr val="1C2838"/>
              </a:buClr>
              <a:buSzPts val="3800"/>
              <a:buFont typeface="Red Hat Display"/>
              <a:buChar char="●"/>
            </a:pPr>
            <a:r>
              <a:rPr lang="es-mx" sz="3800" b="0" i="0" u="none" baseline="0" dirty="0">
                <a:solidFill>
                  <a:srgbClr val="1C2838"/>
                </a:solidFill>
                <a:latin typeface="Red Hat Display"/>
                <a:ea typeface="Red Hat Display"/>
                <a:cs typeface="Red Hat Display"/>
                <a:sym typeface="Red Hat Display"/>
              </a:rPr>
              <a:t>Con los opioides puede suceder muy rápidamente.</a:t>
            </a:r>
            <a:endParaRPr sz="3800" dirty="0">
              <a:solidFill>
                <a:srgbClr val="1C2838"/>
              </a:solidFill>
              <a:latin typeface="Red Hat Display"/>
              <a:ea typeface="Red Hat Display"/>
              <a:cs typeface="Red Hat Display"/>
              <a:sym typeface="Red Hat Display"/>
            </a:endParaRPr>
          </a:p>
          <a:p>
            <a:pPr marL="457200" lvl="0" indent="0" algn="l" rtl="0">
              <a:lnSpc>
                <a:spcPct val="162987"/>
              </a:lnSpc>
              <a:spcBef>
                <a:spcPts val="0"/>
              </a:spcBef>
              <a:spcAft>
                <a:spcPts val="0"/>
              </a:spcAft>
              <a:buNone/>
            </a:pPr>
            <a:endParaRPr sz="3800" dirty="0">
              <a:solidFill>
                <a:srgbClr val="1C2838"/>
              </a:solidFill>
              <a:latin typeface="Red Hat Display"/>
              <a:ea typeface="Red Hat Display"/>
              <a:cs typeface="Red Hat Display"/>
              <a:sym typeface="Red Hat Display"/>
            </a:endParaRPr>
          </a:p>
        </p:txBody>
      </p:sp>
      <p:sp>
        <p:nvSpPr>
          <p:cNvPr id="3" name="Rectangle 2">
            <a:extLst>
              <a:ext uri="{FF2B5EF4-FFF2-40B4-BE49-F238E27FC236}">
                <a16:creationId xmlns:a16="http://schemas.microsoft.com/office/drawing/2014/main" id="{5FEECCC1-C4C3-D20A-1195-6D7C29BC559C}"/>
              </a:ext>
            </a:extLst>
          </p:cNvPr>
          <p:cNvSpPr/>
          <p:nvPr/>
        </p:nvSpPr>
        <p:spPr>
          <a:xfrm>
            <a:off x="803418" y="1398517"/>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pic>
        <p:nvPicPr>
          <p:cNvPr id="4" name="Picture 3">
            <a:extLst>
              <a:ext uri="{FF2B5EF4-FFF2-40B4-BE49-F238E27FC236}">
                <a16:creationId xmlns:a16="http://schemas.microsoft.com/office/drawing/2014/main" id="{FA384E5E-B4C9-ACBC-1A8B-9183390E71DE}"/>
              </a:ext>
            </a:extLst>
          </p:cNvPr>
          <p:cNvPicPr>
            <a:picLocks noChangeAspect="1"/>
          </p:cNvPicPr>
          <p:nvPr/>
        </p:nvPicPr>
        <p:blipFill>
          <a:blip r:embed="rId7"/>
          <a:stretch>
            <a:fillRect/>
          </a:stretch>
        </p:blipFill>
        <p:spPr>
          <a:xfrm>
            <a:off x="2560920" y="4671007"/>
            <a:ext cx="2718981" cy="1295453"/>
          </a:xfrm>
          <a:prstGeom prst="rect">
            <a:avLst/>
          </a:prstGeom>
        </p:spPr>
      </p:pic>
      <p:sp>
        <p:nvSpPr>
          <p:cNvPr id="5" name="TextBox 4">
            <a:extLst>
              <a:ext uri="{FF2B5EF4-FFF2-40B4-BE49-F238E27FC236}">
                <a16:creationId xmlns:a16="http://schemas.microsoft.com/office/drawing/2014/main" id="{59046F85-D82E-5C30-F394-B36F73C185C8}"/>
              </a:ext>
            </a:extLst>
          </p:cNvPr>
          <p:cNvSpPr txBox="1"/>
          <p:nvPr/>
        </p:nvSpPr>
        <p:spPr>
          <a:xfrm>
            <a:off x="1906762" y="4738198"/>
            <a:ext cx="4007828" cy="584775"/>
          </a:xfrm>
          <a:prstGeom prst="rect">
            <a:avLst/>
          </a:prstGeom>
          <a:noFill/>
        </p:spPr>
        <p:txBody>
          <a:bodyPr wrap="none" rtlCol="0">
            <a:spAutoFit/>
          </a:bodyPr>
          <a:lstStyle/>
          <a:p>
            <a:r>
              <a:rPr lang="es-AR" sz="3200" b="1" dirty="0"/>
              <a:t>Ciclo de la adicción</a:t>
            </a:r>
            <a:endParaRPr lang="en-US" sz="3200" b="1" dirty="0"/>
          </a:p>
        </p:txBody>
      </p:sp>
      <p:pic>
        <p:nvPicPr>
          <p:cNvPr id="6" name="Picture 5">
            <a:extLst>
              <a:ext uri="{FF2B5EF4-FFF2-40B4-BE49-F238E27FC236}">
                <a16:creationId xmlns:a16="http://schemas.microsoft.com/office/drawing/2014/main" id="{F2C59009-39FB-5A6C-F4F6-15329445A488}"/>
              </a:ext>
            </a:extLst>
          </p:cNvPr>
          <p:cNvPicPr>
            <a:picLocks noChangeAspect="1"/>
          </p:cNvPicPr>
          <p:nvPr/>
        </p:nvPicPr>
        <p:blipFill>
          <a:blip r:embed="rId7"/>
          <a:stretch>
            <a:fillRect/>
          </a:stretch>
        </p:blipFill>
        <p:spPr>
          <a:xfrm>
            <a:off x="377673" y="5640477"/>
            <a:ext cx="2891307" cy="601409"/>
          </a:xfrm>
          <a:prstGeom prst="rect">
            <a:avLst/>
          </a:prstGeom>
        </p:spPr>
      </p:pic>
      <p:sp>
        <p:nvSpPr>
          <p:cNvPr id="7" name="TextBox 6">
            <a:extLst>
              <a:ext uri="{FF2B5EF4-FFF2-40B4-BE49-F238E27FC236}">
                <a16:creationId xmlns:a16="http://schemas.microsoft.com/office/drawing/2014/main" id="{D4486234-7398-B7B0-6FCB-B510758786E8}"/>
              </a:ext>
            </a:extLst>
          </p:cNvPr>
          <p:cNvSpPr txBox="1"/>
          <p:nvPr/>
        </p:nvSpPr>
        <p:spPr>
          <a:xfrm>
            <a:off x="479256" y="5646951"/>
            <a:ext cx="2848857" cy="707886"/>
          </a:xfrm>
          <a:prstGeom prst="rect">
            <a:avLst/>
          </a:prstGeom>
          <a:noFill/>
        </p:spPr>
        <p:txBody>
          <a:bodyPr wrap="none" rtlCol="0">
            <a:spAutoFit/>
          </a:bodyPr>
          <a:lstStyle/>
          <a:p>
            <a:r>
              <a:rPr lang="es-AR" sz="2000" b="1" dirty="0"/>
              <a:t>Abuso de sustancias</a:t>
            </a:r>
            <a:br>
              <a:rPr lang="es-AR" sz="2000" b="1" dirty="0"/>
            </a:br>
            <a:r>
              <a:rPr lang="es-AR" sz="2000" b="1" dirty="0"/>
              <a:t>y conductas adictivas</a:t>
            </a:r>
            <a:endParaRPr lang="en-US" sz="2000" b="1" dirty="0"/>
          </a:p>
        </p:txBody>
      </p:sp>
      <p:pic>
        <p:nvPicPr>
          <p:cNvPr id="8" name="Picture 7">
            <a:extLst>
              <a:ext uri="{FF2B5EF4-FFF2-40B4-BE49-F238E27FC236}">
                <a16:creationId xmlns:a16="http://schemas.microsoft.com/office/drawing/2014/main" id="{207A5737-1FB1-67C1-A555-FCC9B11E53E0}"/>
              </a:ext>
            </a:extLst>
          </p:cNvPr>
          <p:cNvPicPr>
            <a:picLocks noChangeAspect="1"/>
          </p:cNvPicPr>
          <p:nvPr/>
        </p:nvPicPr>
        <p:blipFill>
          <a:blip r:embed="rId7"/>
          <a:stretch>
            <a:fillRect/>
          </a:stretch>
        </p:blipFill>
        <p:spPr>
          <a:xfrm>
            <a:off x="1344211" y="2998509"/>
            <a:ext cx="1506307" cy="495709"/>
          </a:xfrm>
          <a:prstGeom prst="rect">
            <a:avLst/>
          </a:prstGeom>
        </p:spPr>
      </p:pic>
      <p:sp>
        <p:nvSpPr>
          <p:cNvPr id="9" name="TextBox 8">
            <a:extLst>
              <a:ext uri="{FF2B5EF4-FFF2-40B4-BE49-F238E27FC236}">
                <a16:creationId xmlns:a16="http://schemas.microsoft.com/office/drawing/2014/main" id="{785F5CD6-F44B-AB20-FF5A-02EC3E30E6CA}"/>
              </a:ext>
            </a:extLst>
          </p:cNvPr>
          <p:cNvSpPr txBox="1"/>
          <p:nvPr/>
        </p:nvSpPr>
        <p:spPr>
          <a:xfrm>
            <a:off x="1658388" y="3010514"/>
            <a:ext cx="898003" cy="400110"/>
          </a:xfrm>
          <a:prstGeom prst="rect">
            <a:avLst/>
          </a:prstGeom>
          <a:noFill/>
        </p:spPr>
        <p:txBody>
          <a:bodyPr wrap="none" rtlCol="0">
            <a:spAutoFit/>
          </a:bodyPr>
          <a:lstStyle/>
          <a:p>
            <a:r>
              <a:rPr lang="es-AR" sz="2000" b="1" dirty="0"/>
              <a:t>Culpa</a:t>
            </a:r>
            <a:endParaRPr lang="en-US" sz="2000" b="1" dirty="0"/>
          </a:p>
        </p:txBody>
      </p:sp>
      <p:pic>
        <p:nvPicPr>
          <p:cNvPr id="10" name="Picture 9">
            <a:extLst>
              <a:ext uri="{FF2B5EF4-FFF2-40B4-BE49-F238E27FC236}">
                <a16:creationId xmlns:a16="http://schemas.microsoft.com/office/drawing/2014/main" id="{3DD64AB3-BE16-CDA4-0524-4815C05A6C31}"/>
              </a:ext>
            </a:extLst>
          </p:cNvPr>
          <p:cNvPicPr>
            <a:picLocks noChangeAspect="1"/>
          </p:cNvPicPr>
          <p:nvPr/>
        </p:nvPicPr>
        <p:blipFill>
          <a:blip r:embed="rId7"/>
          <a:stretch>
            <a:fillRect/>
          </a:stretch>
        </p:blipFill>
        <p:spPr>
          <a:xfrm>
            <a:off x="4811088" y="2998509"/>
            <a:ext cx="1506307" cy="717110"/>
          </a:xfrm>
          <a:prstGeom prst="rect">
            <a:avLst/>
          </a:prstGeom>
        </p:spPr>
      </p:pic>
      <p:sp>
        <p:nvSpPr>
          <p:cNvPr id="11" name="TextBox 10">
            <a:extLst>
              <a:ext uri="{FF2B5EF4-FFF2-40B4-BE49-F238E27FC236}">
                <a16:creationId xmlns:a16="http://schemas.microsoft.com/office/drawing/2014/main" id="{3423E4C4-6983-A66F-58C8-FBAE175AA44B}"/>
              </a:ext>
            </a:extLst>
          </p:cNvPr>
          <p:cNvSpPr txBox="1"/>
          <p:nvPr/>
        </p:nvSpPr>
        <p:spPr>
          <a:xfrm>
            <a:off x="4778191" y="3017018"/>
            <a:ext cx="1539204" cy="707886"/>
          </a:xfrm>
          <a:prstGeom prst="rect">
            <a:avLst/>
          </a:prstGeom>
          <a:noFill/>
        </p:spPr>
        <p:txBody>
          <a:bodyPr wrap="none" rtlCol="0">
            <a:spAutoFit/>
          </a:bodyPr>
          <a:lstStyle/>
          <a:p>
            <a:r>
              <a:rPr lang="es-AR" sz="2000" b="1" dirty="0"/>
              <a:t>Disparador</a:t>
            </a:r>
          </a:p>
          <a:p>
            <a:r>
              <a:rPr lang="es-AR" sz="2000" b="1" dirty="0"/>
              <a:t>emocional</a:t>
            </a:r>
            <a:endParaRPr lang="en-US" sz="2000" b="1" dirty="0"/>
          </a:p>
        </p:txBody>
      </p:sp>
      <p:pic>
        <p:nvPicPr>
          <p:cNvPr id="12" name="Picture 11">
            <a:extLst>
              <a:ext uri="{FF2B5EF4-FFF2-40B4-BE49-F238E27FC236}">
                <a16:creationId xmlns:a16="http://schemas.microsoft.com/office/drawing/2014/main" id="{60088BDD-46D2-4682-3957-E4A6303FE2B6}"/>
              </a:ext>
            </a:extLst>
          </p:cNvPr>
          <p:cNvPicPr>
            <a:picLocks noChangeAspect="1"/>
          </p:cNvPicPr>
          <p:nvPr/>
        </p:nvPicPr>
        <p:blipFill>
          <a:blip r:embed="rId7"/>
          <a:stretch>
            <a:fillRect/>
          </a:stretch>
        </p:blipFill>
        <p:spPr>
          <a:xfrm>
            <a:off x="5421107" y="5859128"/>
            <a:ext cx="1506307" cy="477139"/>
          </a:xfrm>
          <a:prstGeom prst="rect">
            <a:avLst/>
          </a:prstGeom>
        </p:spPr>
      </p:pic>
      <p:sp>
        <p:nvSpPr>
          <p:cNvPr id="13" name="TextBox 12">
            <a:extLst>
              <a:ext uri="{FF2B5EF4-FFF2-40B4-BE49-F238E27FC236}">
                <a16:creationId xmlns:a16="http://schemas.microsoft.com/office/drawing/2014/main" id="{CAA414F8-6ECA-082D-AF1E-56698CD4E10D}"/>
              </a:ext>
            </a:extLst>
          </p:cNvPr>
          <p:cNvSpPr txBox="1"/>
          <p:nvPr/>
        </p:nvSpPr>
        <p:spPr>
          <a:xfrm>
            <a:off x="5666002" y="5868413"/>
            <a:ext cx="955711" cy="400110"/>
          </a:xfrm>
          <a:prstGeom prst="rect">
            <a:avLst/>
          </a:prstGeom>
          <a:noFill/>
        </p:spPr>
        <p:txBody>
          <a:bodyPr wrap="none" rtlCol="0">
            <a:spAutoFit/>
          </a:bodyPr>
          <a:lstStyle/>
          <a:p>
            <a:r>
              <a:rPr lang="es-AR" sz="2000" b="1" dirty="0"/>
              <a:t>Deseo</a:t>
            </a:r>
            <a:endParaRPr lang="en-US" sz="2000" b="1" dirty="0"/>
          </a:p>
        </p:txBody>
      </p:sp>
      <p:pic>
        <p:nvPicPr>
          <p:cNvPr id="14" name="Picture 13">
            <a:extLst>
              <a:ext uri="{FF2B5EF4-FFF2-40B4-BE49-F238E27FC236}">
                <a16:creationId xmlns:a16="http://schemas.microsoft.com/office/drawing/2014/main" id="{A9B56EE4-0F61-85A5-17CD-FCD4EB099155}"/>
              </a:ext>
            </a:extLst>
          </p:cNvPr>
          <p:cNvPicPr>
            <a:picLocks noChangeAspect="1"/>
          </p:cNvPicPr>
          <p:nvPr/>
        </p:nvPicPr>
        <p:blipFill>
          <a:blip r:embed="rId7"/>
          <a:stretch>
            <a:fillRect/>
          </a:stretch>
        </p:blipFill>
        <p:spPr>
          <a:xfrm>
            <a:off x="3456611" y="7386701"/>
            <a:ext cx="841070" cy="477139"/>
          </a:xfrm>
          <a:prstGeom prst="rect">
            <a:avLst/>
          </a:prstGeom>
        </p:spPr>
      </p:pic>
      <p:sp>
        <p:nvSpPr>
          <p:cNvPr id="15" name="TextBox 14">
            <a:extLst>
              <a:ext uri="{FF2B5EF4-FFF2-40B4-BE49-F238E27FC236}">
                <a16:creationId xmlns:a16="http://schemas.microsoft.com/office/drawing/2014/main" id="{0C9686EE-E430-6FD4-1043-551D508AA5F1}"/>
              </a:ext>
            </a:extLst>
          </p:cNvPr>
          <p:cNvSpPr txBox="1"/>
          <p:nvPr/>
        </p:nvSpPr>
        <p:spPr>
          <a:xfrm>
            <a:off x="3428946" y="7374968"/>
            <a:ext cx="896399" cy="400110"/>
          </a:xfrm>
          <a:prstGeom prst="rect">
            <a:avLst/>
          </a:prstGeom>
          <a:noFill/>
        </p:spPr>
        <p:txBody>
          <a:bodyPr wrap="none" rtlCol="0">
            <a:spAutoFit/>
          </a:bodyPr>
          <a:lstStyle/>
          <a:p>
            <a:r>
              <a:rPr lang="es-AR" sz="2000" b="1" dirty="0"/>
              <a:t>Ritual</a:t>
            </a:r>
            <a:endParaRPr lang="en-US" sz="20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307"/>
        <p:cNvGrpSpPr/>
        <p:nvPr/>
      </p:nvGrpSpPr>
      <p:grpSpPr>
        <a:xfrm>
          <a:off x="0" y="0"/>
          <a:ext cx="0" cy="0"/>
          <a:chOff x="0" y="0"/>
          <a:chExt cx="0" cy="0"/>
        </a:xfrm>
      </p:grpSpPr>
      <p:sp>
        <p:nvSpPr>
          <p:cNvPr id="308" name="Google Shape;308;p16">
            <a:extLst>
              <a:ext uri="{C183D7F6-B498-43B3-948B-1728B52AA6E4}">
                <adec:decorative xmlns:adec="http://schemas.microsoft.com/office/drawing/2017/decorative" val="1"/>
              </a:ext>
            </a:extLst>
          </p:cNvPr>
          <p:cNvSpPr/>
          <p:nvPr/>
        </p:nvSpPr>
        <p:spPr>
          <a:xfrm>
            <a:off x="222201" y="1947650"/>
            <a:ext cx="17843599" cy="12652734"/>
          </a:xfrm>
          <a:custGeom>
            <a:avLst/>
            <a:gdLst/>
            <a:ahLst/>
            <a:cxnLst/>
            <a:rect l="l" t="t" r="r" b="b"/>
            <a:pathLst>
              <a:path w="17843599" h="12652734" extrusionOk="0">
                <a:moveTo>
                  <a:pt x="0" y="0"/>
                </a:moveTo>
                <a:lnTo>
                  <a:pt x="17843598" y="0"/>
                </a:lnTo>
                <a:lnTo>
                  <a:pt x="17843598" y="12652734"/>
                </a:lnTo>
                <a:lnTo>
                  <a:pt x="0" y="12652734"/>
                </a:lnTo>
                <a:lnTo>
                  <a:pt x="0" y="0"/>
                </a:lnTo>
                <a:close/>
              </a:path>
            </a:pathLst>
          </a:custGeom>
          <a:blipFill rotWithShape="1">
            <a:blip r:embed="rId3">
              <a:alphaModFix/>
            </a:blip>
            <a:stretch>
              <a:fillRect/>
            </a:stretch>
          </a:blipFill>
          <a:ln>
            <a:noFill/>
          </a:ln>
        </p:spPr>
        <p:txBody>
          <a:bodyPr/>
          <a:lstStyle/>
          <a:p>
            <a:endParaRPr lang="es-mx"/>
          </a:p>
        </p:txBody>
      </p:sp>
      <p:sp>
        <p:nvSpPr>
          <p:cNvPr id="309" name="Google Shape;309;p16"/>
          <p:cNvSpPr txBox="1"/>
          <p:nvPr/>
        </p:nvSpPr>
        <p:spPr>
          <a:xfrm>
            <a:off x="1075764" y="2439576"/>
            <a:ext cx="6980700" cy="7645170"/>
          </a:xfrm>
          <a:prstGeom prst="rect">
            <a:avLst/>
          </a:prstGeom>
          <a:noFill/>
          <a:ln>
            <a:noFill/>
          </a:ln>
        </p:spPr>
        <p:txBody>
          <a:bodyPr spcFirstLastPara="1" wrap="square" lIns="0" tIns="0" rIns="0" bIns="0" anchor="t" anchorCtr="0">
            <a:spAutoFit/>
          </a:bodyPr>
          <a:lstStyle/>
          <a:p>
            <a:pPr marL="584200" marR="0" lvl="1" indent="-339090" algn="l" rtl="0">
              <a:lnSpc>
                <a:spcPct val="159992"/>
              </a:lnSpc>
              <a:spcBef>
                <a:spcPts val="0"/>
              </a:spcBef>
              <a:spcAft>
                <a:spcPts val="0"/>
              </a:spcAft>
              <a:buClr>
                <a:srgbClr val="2A2A2A"/>
              </a:buClr>
              <a:buSzPts val="3450"/>
              <a:buFont typeface="Arial"/>
              <a:buChar char="•"/>
            </a:pPr>
            <a:r>
              <a:rPr lang="es-mx" sz="3450" b="0" i="0" u="none" strike="noStrike" cap="none" baseline="0" dirty="0">
                <a:solidFill>
                  <a:srgbClr val="2A2A2A"/>
                </a:solidFill>
                <a:latin typeface="Red Hat Display"/>
                <a:ea typeface="Red Hat Display"/>
                <a:cs typeface="Red Hat Display"/>
                <a:sym typeface="Red Hat Display"/>
              </a:rPr>
              <a:t>El uso de opioides</a:t>
            </a:r>
            <a:r>
              <a:rPr lang="es-mx" sz="3450" b="0" i="0" u="none" strike="noStrike" cap="none" baseline="0" dirty="0">
                <a:solidFill>
                  <a:schemeClr val="tx1"/>
                </a:solidFill>
                <a:latin typeface="Red Hat Display"/>
                <a:ea typeface="Red Hat Display"/>
                <a:cs typeface="Red Hat Display"/>
                <a:sym typeface="Red Hat Display"/>
              </a:rPr>
              <a:t> o cualquier medicamento</a:t>
            </a:r>
            <a:r>
              <a:rPr lang="es-mx" sz="3450" b="0" i="0" u="none" strike="noStrike" cap="none" baseline="0" dirty="0">
                <a:solidFill>
                  <a:srgbClr val="FF0000"/>
                </a:solidFill>
                <a:latin typeface="Red Hat Display"/>
                <a:ea typeface="Red Hat Display"/>
                <a:cs typeface="Red Hat Display"/>
                <a:sym typeface="Red Hat Display"/>
              </a:rPr>
              <a:t> </a:t>
            </a:r>
            <a:r>
              <a:rPr lang="es-mx" sz="3450" b="0" i="0" u="none" strike="noStrike" cap="none" baseline="0" dirty="0">
                <a:solidFill>
                  <a:srgbClr val="2A2A2A"/>
                </a:solidFill>
                <a:latin typeface="Red Hat Display"/>
                <a:ea typeface="Red Hat Display"/>
                <a:cs typeface="Red Hat Display"/>
                <a:sym typeface="Red Hat Display"/>
              </a:rPr>
              <a:t>no recetado por un/a médico/a es riesgoso porque a veces tienen otras sustancias añadidas, como </a:t>
            </a:r>
            <a:br>
              <a:rPr lang="es-mx" sz="3450" b="0" i="0" u="none" strike="noStrike" cap="none" baseline="0" dirty="0">
                <a:solidFill>
                  <a:srgbClr val="2A2A2A"/>
                </a:solidFill>
                <a:latin typeface="Red Hat Display"/>
                <a:ea typeface="Red Hat Display"/>
                <a:cs typeface="Red Hat Display"/>
                <a:sym typeface="Red Hat Display"/>
              </a:rPr>
            </a:br>
            <a:r>
              <a:rPr lang="es-mx" sz="3450" b="0" i="0" u="none" strike="noStrike" cap="none" baseline="0" dirty="0">
                <a:solidFill>
                  <a:srgbClr val="2A2A2A"/>
                </a:solidFill>
                <a:latin typeface="Red Hat Display"/>
                <a:ea typeface="Red Hat Display"/>
                <a:cs typeface="Red Hat Display"/>
                <a:sym typeface="Red Hat Display"/>
              </a:rPr>
              <a:t>el fentanilo.</a:t>
            </a:r>
            <a:endParaRPr lang="es-mx" dirty="0"/>
          </a:p>
          <a:p>
            <a:pPr marL="584200" marR="0" lvl="1" indent="-339090" algn="l" rtl="0">
              <a:lnSpc>
                <a:spcPct val="159992"/>
              </a:lnSpc>
              <a:spcBef>
                <a:spcPts val="0"/>
              </a:spcBef>
              <a:spcAft>
                <a:spcPts val="0"/>
              </a:spcAft>
              <a:buClr>
                <a:srgbClr val="2A2A2A"/>
              </a:buClr>
              <a:buSzPts val="3450"/>
              <a:buFont typeface="Arial"/>
              <a:buChar char="•"/>
            </a:pPr>
            <a:r>
              <a:rPr lang="es-mx" sz="3450" b="0" i="0" u="none" strike="noStrike" cap="none" baseline="0" dirty="0">
                <a:solidFill>
                  <a:srgbClr val="2A2A2A"/>
                </a:solidFill>
                <a:latin typeface="Red Hat Display"/>
                <a:ea typeface="Red Hat Display"/>
                <a:cs typeface="Red Hat Display"/>
                <a:sym typeface="Red Hat Display"/>
              </a:rPr>
              <a:t>Incluso el uso de opioides con fines médicos con receta médica puede ser peligroso.</a:t>
            </a:r>
            <a:endParaRPr sz="3450" dirty="0"/>
          </a:p>
        </p:txBody>
      </p:sp>
      <p:sp>
        <p:nvSpPr>
          <p:cNvPr id="310" name="Google Shape;310;p16"/>
          <p:cNvSpPr txBox="1"/>
          <p:nvPr/>
        </p:nvSpPr>
        <p:spPr>
          <a:xfrm>
            <a:off x="10286767" y="2805112"/>
            <a:ext cx="6972600" cy="6461769"/>
          </a:xfrm>
          <a:prstGeom prst="rect">
            <a:avLst/>
          </a:prstGeom>
          <a:noFill/>
          <a:ln>
            <a:noFill/>
          </a:ln>
        </p:spPr>
        <p:txBody>
          <a:bodyPr spcFirstLastPara="1" wrap="square" lIns="0" tIns="0" rIns="0" bIns="0" anchor="t" anchorCtr="0">
            <a:spAutoFit/>
          </a:bodyPr>
          <a:lstStyle/>
          <a:p>
            <a:pPr marL="755015" marR="0" lvl="1" indent="-377190" algn="l" rtl="0">
              <a:lnSpc>
                <a:spcPct val="150014"/>
              </a:lnSpc>
              <a:spcBef>
                <a:spcPts val="0"/>
              </a:spcBef>
              <a:spcAft>
                <a:spcPts val="0"/>
              </a:spcAft>
              <a:buClr>
                <a:srgbClr val="2A2A2A"/>
              </a:buClr>
              <a:buSzPts val="3499"/>
              <a:buFont typeface="Arial"/>
              <a:buChar char="•"/>
            </a:pPr>
            <a:r>
              <a:rPr lang="es-mx" sz="3450" b="0" i="0" u="none" strike="noStrike" cap="none" baseline="0" dirty="0">
                <a:solidFill>
                  <a:srgbClr val="2A2A2A"/>
                </a:solidFill>
                <a:latin typeface="Red Hat Display"/>
                <a:ea typeface="Red Hat Display"/>
                <a:cs typeface="Red Hat Display"/>
                <a:sym typeface="Red Hat Display"/>
              </a:rPr>
              <a:t>NO u</a:t>
            </a:r>
            <a:r>
              <a:rPr lang="es-mx" sz="3450" b="0" i="0" u="none" strike="noStrike" cap="none" baseline="0" dirty="0">
                <a:solidFill>
                  <a:schemeClr val="tx1"/>
                </a:solidFill>
                <a:latin typeface="Red Hat Display"/>
                <a:ea typeface="Red Hat Display"/>
                <a:cs typeface="Red Hat Display"/>
                <a:sym typeface="Red Hat Display"/>
              </a:rPr>
              <a:t>se opioides ni ningún otro medicamento, a menos que se</a:t>
            </a:r>
            <a:r>
              <a:rPr lang="es-mx" sz="3450" b="0" i="0" u="none" strike="noStrike" cap="none" baseline="0" dirty="0">
                <a:solidFill>
                  <a:srgbClr val="2A2A2A"/>
                </a:solidFill>
                <a:latin typeface="Red Hat Display"/>
                <a:ea typeface="Red Hat Display"/>
                <a:cs typeface="Red Hat Display"/>
                <a:sym typeface="Red Hat Display"/>
              </a:rPr>
              <a:t> los hayan recetado.</a:t>
            </a:r>
            <a:endParaRPr lang="es-mx" sz="3450" dirty="0"/>
          </a:p>
          <a:p>
            <a:pPr marL="755015" marR="0" lvl="1" indent="-377190" algn="l" rtl="0">
              <a:lnSpc>
                <a:spcPct val="150014"/>
              </a:lnSpc>
              <a:spcBef>
                <a:spcPts val="0"/>
              </a:spcBef>
              <a:spcAft>
                <a:spcPts val="0"/>
              </a:spcAft>
              <a:buClr>
                <a:srgbClr val="2A2A2A"/>
              </a:buClr>
              <a:buSzPts val="3499"/>
              <a:buFont typeface="Arial"/>
              <a:buChar char="•"/>
            </a:pPr>
            <a:r>
              <a:rPr lang="es-mx" sz="3450" b="0" i="0" u="none" strike="noStrike" cap="none" baseline="0" dirty="0">
                <a:solidFill>
                  <a:srgbClr val="2A2A2A"/>
                </a:solidFill>
                <a:latin typeface="Red Hat Display"/>
                <a:ea typeface="Red Hat Display"/>
                <a:cs typeface="Red Hat Display"/>
                <a:sym typeface="Red Hat Display"/>
              </a:rPr>
              <a:t>NO les den a otras personas los opioides que le recetaron.</a:t>
            </a:r>
            <a:endParaRPr sz="3450" dirty="0"/>
          </a:p>
          <a:p>
            <a:pPr marL="755015" marR="0" lvl="1" indent="-377190" algn="l" rtl="0">
              <a:lnSpc>
                <a:spcPct val="150014"/>
              </a:lnSpc>
              <a:spcBef>
                <a:spcPts val="0"/>
              </a:spcBef>
              <a:spcAft>
                <a:spcPts val="0"/>
              </a:spcAft>
              <a:buClr>
                <a:srgbClr val="2A2A2A"/>
              </a:buClr>
              <a:buSzPts val="3499"/>
              <a:buFont typeface="Arial"/>
              <a:buChar char="•"/>
            </a:pPr>
            <a:r>
              <a:rPr lang="es-mx" sz="3499" b="0" i="0" u="none" strike="noStrike" cap="none" baseline="0" dirty="0">
                <a:solidFill>
                  <a:srgbClr val="2A2A2A"/>
                </a:solidFill>
                <a:latin typeface="Red Hat Display"/>
                <a:ea typeface="Red Hat Display"/>
                <a:cs typeface="Red Hat Display"/>
                <a:sym typeface="Red Hat Display"/>
              </a:rPr>
              <a:t>Úselos según las indicaciones del/de la médico/a (dosis </a:t>
            </a:r>
            <a:br>
              <a:rPr lang="es-mx" sz="3499" b="0" i="0" u="none" strike="noStrike" cap="none" baseline="0" dirty="0">
                <a:solidFill>
                  <a:srgbClr val="2A2A2A"/>
                </a:solidFill>
                <a:latin typeface="Red Hat Display"/>
                <a:ea typeface="Red Hat Display"/>
                <a:cs typeface="Red Hat Display"/>
                <a:sym typeface="Red Hat Display"/>
              </a:rPr>
            </a:br>
            <a:r>
              <a:rPr lang="es-mx" sz="3499" b="0" i="0" u="none" strike="noStrike" cap="none" baseline="0" dirty="0">
                <a:solidFill>
                  <a:srgbClr val="2A2A2A"/>
                </a:solidFill>
                <a:latin typeface="Red Hat Display"/>
                <a:ea typeface="Red Hat Display"/>
                <a:cs typeface="Red Hat Display"/>
                <a:sym typeface="Red Hat Display"/>
              </a:rPr>
              <a:t>y posología).</a:t>
            </a:r>
            <a:endParaRPr dirty="0"/>
          </a:p>
        </p:txBody>
      </p:sp>
      <p:sp>
        <p:nvSpPr>
          <p:cNvPr id="311" name="Google Shape;311;p16"/>
          <p:cNvSpPr txBox="1"/>
          <p:nvPr/>
        </p:nvSpPr>
        <p:spPr>
          <a:xfrm>
            <a:off x="609300" y="657700"/>
            <a:ext cx="17069400" cy="832200"/>
          </a:xfrm>
          <a:prstGeom prst="rect">
            <a:avLst/>
          </a:prstGeom>
          <a:noFill/>
          <a:ln>
            <a:noFill/>
          </a:ln>
        </p:spPr>
        <p:txBody>
          <a:bodyPr spcFirstLastPara="1" wrap="square" lIns="0" tIns="0" rIns="0" bIns="0" anchor="t" anchorCtr="0">
            <a:spAutoFit/>
          </a:bodyPr>
          <a:lstStyle/>
          <a:p>
            <a:pPr marL="0" marR="0" lvl="0" indent="0" algn="ctr" rtl="0">
              <a:lnSpc>
                <a:spcPct val="88988"/>
              </a:lnSpc>
              <a:spcBef>
                <a:spcPts val="0"/>
              </a:spcBef>
              <a:spcAft>
                <a:spcPts val="0"/>
              </a:spcAft>
              <a:buNone/>
            </a:pPr>
            <a:r>
              <a:rPr lang="es-mx" sz="6075" b="0" i="0" u="none" strike="noStrike" cap="none" baseline="0">
                <a:solidFill>
                  <a:srgbClr val="653924"/>
                </a:solidFill>
                <a:latin typeface="Calistoga"/>
                <a:ea typeface="Calistoga"/>
                <a:cs typeface="Calistoga"/>
                <a:sym typeface="Calistoga"/>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Reducción</a:t>
            </a:r>
            <a:r>
              <a:rPr lang="es-mx" sz="6075" b="0" i="0" u="none" strike="noStrike" cap="none" baseline="0">
                <a:solidFill>
                  <a:srgbClr val="653924"/>
                </a:solidFill>
                <a:latin typeface="Calistoga"/>
                <a:ea typeface="Calistoga"/>
                <a:cs typeface="Calistoga"/>
                <a:sym typeface="Calistoga"/>
              </a:rPr>
              <a:t> de daños</a:t>
            </a:r>
            <a:r>
              <a:rPr lang="es-mx" sz="6075" b="0" i="0" u="none" baseline="0">
                <a:solidFill>
                  <a:srgbClr val="653924"/>
                </a:solidFill>
                <a:latin typeface="Calistoga"/>
                <a:ea typeface="Calistoga"/>
                <a:cs typeface="Calistoga"/>
                <a:sym typeface="Calistoga"/>
              </a:rPr>
              <a:t> con o</a:t>
            </a:r>
            <a:r>
              <a:rPr lang="es-mx" sz="6075" b="0" i="0" u="none" strike="noStrike" cap="none" baseline="0">
                <a:solidFill>
                  <a:srgbClr val="653924"/>
                </a:solidFill>
                <a:latin typeface="Calistoga"/>
                <a:ea typeface="Calistoga"/>
                <a:cs typeface="Calistoga"/>
                <a:sym typeface="Calistoga"/>
              </a:rPr>
              <a:t>pioides recetados</a:t>
            </a:r>
            <a:endParaRPr sz="900" dirty="0">
              <a:solidFill>
                <a:srgbClr val="653924"/>
              </a:solidFill>
            </a:endParaRPr>
          </a:p>
        </p:txBody>
      </p:sp>
      <p:sp>
        <p:nvSpPr>
          <p:cNvPr id="312" name="Google Shape;312;p16"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32AAA5-FAD2-726C-0E9A-F4C5CCCA5D31}"/>
              </a:ext>
            </a:extLst>
          </p:cNvPr>
          <p:cNvSpPr/>
          <p:nvPr/>
        </p:nvSpPr>
        <p:spPr>
          <a:xfrm>
            <a:off x="-17859" y="0"/>
            <a:ext cx="18323718" cy="10286999"/>
          </a:xfrm>
          <a:prstGeom prst="rect">
            <a:avLst/>
          </a:prstGeom>
          <a:solidFill>
            <a:srgbClr val="3697AD"/>
          </a:solidFill>
          <a:ln>
            <a:solidFill>
              <a:srgbClr val="0F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dirty="0">
              <a:cs typeface="Arial"/>
            </a:endParaRPr>
          </a:p>
        </p:txBody>
      </p:sp>
      <p:sp>
        <p:nvSpPr>
          <p:cNvPr id="3" name="Rectangle 2">
            <a:extLst>
              <a:ext uri="{FF2B5EF4-FFF2-40B4-BE49-F238E27FC236}">
                <a16:creationId xmlns:a16="http://schemas.microsoft.com/office/drawing/2014/main" id="{C0B29740-0C9C-7B7E-8CDF-77F5047E745A}"/>
              </a:ext>
            </a:extLst>
          </p:cNvPr>
          <p:cNvSpPr/>
          <p:nvPr/>
        </p:nvSpPr>
        <p:spPr>
          <a:xfrm>
            <a:off x="-17859" y="8608218"/>
            <a:ext cx="18305859" cy="1660921"/>
          </a:xfrm>
          <a:prstGeom prst="rect">
            <a:avLst/>
          </a:prstGeom>
          <a:solidFill>
            <a:srgbClr val="FFF5DB"/>
          </a:solidFill>
          <a:ln>
            <a:solidFill>
              <a:schemeClr val="accent4">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sp>
        <p:nvSpPr>
          <p:cNvPr id="5" name="TextBox 4">
            <a:extLst>
              <a:ext uri="{FF2B5EF4-FFF2-40B4-BE49-F238E27FC236}">
                <a16:creationId xmlns:a16="http://schemas.microsoft.com/office/drawing/2014/main" id="{230F6D2C-155E-05AA-D8CA-4BEB0437E9E2}"/>
              </a:ext>
            </a:extLst>
          </p:cNvPr>
          <p:cNvSpPr txBox="1"/>
          <p:nvPr/>
        </p:nvSpPr>
        <p:spPr>
          <a:xfrm>
            <a:off x="2612696" y="628128"/>
            <a:ext cx="12787312"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r>
              <a:rPr lang="es-mx" sz="6000" b="0" i="0" u="none" baseline="0">
                <a:solidFill>
                  <a:srgbClr val="FFF5DB"/>
                </a:solidFill>
                <a:latin typeface="Calistoga"/>
              </a:rPr>
              <a:t>Reducción del riesgo de sobredosis entre quienes consumen opioides</a:t>
            </a:r>
            <a:endParaRPr lang="es-mx">
              <a:solidFill>
                <a:srgbClr val="FFF5DB"/>
              </a:solidFill>
            </a:endParaRPr>
          </a:p>
        </p:txBody>
      </p:sp>
      <p:sp>
        <p:nvSpPr>
          <p:cNvPr id="6" name="TextBox 5">
            <a:extLst>
              <a:ext uri="{FF2B5EF4-FFF2-40B4-BE49-F238E27FC236}">
                <a16:creationId xmlns:a16="http://schemas.microsoft.com/office/drawing/2014/main" id="{BEA8E197-8D47-8A46-51BE-EDE71D6A2FEF}"/>
              </a:ext>
            </a:extLst>
          </p:cNvPr>
          <p:cNvSpPr txBox="1"/>
          <p:nvPr/>
        </p:nvSpPr>
        <p:spPr>
          <a:xfrm>
            <a:off x="389110" y="3012327"/>
            <a:ext cx="6482392"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lgn="l" rtl="0">
              <a:buChar char="•"/>
            </a:pPr>
            <a:r>
              <a:rPr lang="es-mx" sz="3200" b="0" i="0" u="none" baseline="0" dirty="0">
                <a:solidFill>
                  <a:srgbClr val="FFF5DB"/>
                </a:solidFill>
                <a:latin typeface="Red Hat Display"/>
                <a:ea typeface="Red Hat Display"/>
                <a:cs typeface="Red Hat Display"/>
              </a:rPr>
              <a:t>Una estrategia clave para reducir el riesgo de sobredosis es utilizar la dosis más baja posible y con la menor frecuencia posible.</a:t>
            </a:r>
            <a:endParaRPr lang="es-mx" sz="3200" dirty="0"/>
          </a:p>
          <a:p>
            <a:pPr algn="l" rtl="0"/>
            <a:endParaRPr lang="es-mx" sz="3200" dirty="0">
              <a:solidFill>
                <a:srgbClr val="FFF5DB"/>
              </a:solidFill>
              <a:latin typeface="Red Hat Display"/>
              <a:ea typeface="Red Hat Display"/>
              <a:cs typeface="Red Hat Display"/>
            </a:endParaRPr>
          </a:p>
          <a:p>
            <a:pPr marL="457200" indent="-457200" algn="l" rtl="0">
              <a:buChar char="•"/>
            </a:pPr>
            <a:r>
              <a:rPr lang="es-mx" sz="3200" b="0" i="0" u="none" baseline="0" dirty="0">
                <a:solidFill>
                  <a:srgbClr val="FFF5DB"/>
                </a:solidFill>
                <a:latin typeface="Red Hat Display"/>
                <a:ea typeface="Red Hat Display"/>
                <a:cs typeface="Red Hat Display"/>
              </a:rPr>
              <a:t>Esto permite reducir el riesgo de sobredosis y también reduce el riesgo de tolerancia, que puede conducir a la adicción.</a:t>
            </a:r>
          </a:p>
        </p:txBody>
      </p:sp>
      <p:sp>
        <p:nvSpPr>
          <p:cNvPr id="7" name="TextBox 6">
            <a:extLst>
              <a:ext uri="{FF2B5EF4-FFF2-40B4-BE49-F238E27FC236}">
                <a16:creationId xmlns:a16="http://schemas.microsoft.com/office/drawing/2014/main" id="{F12C78BA-F0A9-5F96-D423-6303263D31B2}"/>
              </a:ext>
            </a:extLst>
          </p:cNvPr>
          <p:cNvSpPr txBox="1"/>
          <p:nvPr/>
        </p:nvSpPr>
        <p:spPr>
          <a:xfrm>
            <a:off x="13987376" y="3977583"/>
            <a:ext cx="3690357"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a:r>
              <a:rPr lang="es-mx" sz="3600" b="1" i="0" u="none" baseline="0" dirty="0">
                <a:solidFill>
                  <a:srgbClr val="FFF5DB"/>
                </a:solidFill>
                <a:latin typeface="Red Hat Display"/>
                <a:ea typeface="Red Hat Display"/>
                <a:cs typeface="Red Hat Display"/>
              </a:rPr>
              <a:t>Recuerden lo siguiente: </a:t>
            </a:r>
            <a:br>
              <a:rPr lang="es-mx" sz="3600" b="1" i="0" u="none" baseline="0" dirty="0">
                <a:solidFill>
                  <a:srgbClr val="FFF5DB"/>
                </a:solidFill>
                <a:latin typeface="Red Hat Display"/>
                <a:ea typeface="Red Hat Display"/>
                <a:cs typeface="Red Hat Display"/>
              </a:rPr>
            </a:br>
            <a:r>
              <a:rPr lang="es-mx" sz="3600" b="0" i="0" u="none" baseline="0" dirty="0">
                <a:solidFill>
                  <a:srgbClr val="FFF5DB"/>
                </a:solidFill>
                <a:latin typeface="Red Hat Display"/>
                <a:ea typeface="Red Hat Display"/>
                <a:cs typeface="Red Hat Display"/>
              </a:rPr>
              <a:t>La mejor manera de evitar daños es no consumir opioides en primer lugar.</a:t>
            </a:r>
          </a:p>
        </p:txBody>
      </p:sp>
      <p:sp>
        <p:nvSpPr>
          <p:cNvPr id="9" name="TextBox 8">
            <a:extLst>
              <a:ext uri="{FF2B5EF4-FFF2-40B4-BE49-F238E27FC236}">
                <a16:creationId xmlns:a16="http://schemas.microsoft.com/office/drawing/2014/main" id="{CBE84791-1547-78D3-EFFB-6091A52D20A4}"/>
              </a:ext>
            </a:extLst>
          </p:cNvPr>
          <p:cNvSpPr txBox="1"/>
          <p:nvPr/>
        </p:nvSpPr>
        <p:spPr>
          <a:xfrm>
            <a:off x="312346" y="8605846"/>
            <a:ext cx="16215439"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r>
              <a:rPr lang="es-mx" sz="3400" b="1" i="0" u="none" baseline="0" dirty="0">
                <a:solidFill>
                  <a:srgbClr val="518E96"/>
                </a:solidFill>
                <a:latin typeface="Red Hat Display"/>
                <a:cs typeface="Red Hat Display Bold"/>
              </a:rPr>
              <a:t>Consejo: Deseche los opioides de forma adecuada para evitar su uso indebido por parte de otras personas.</a:t>
            </a:r>
          </a:p>
          <a:p>
            <a:pPr algn="ctr" rtl="0"/>
            <a:r>
              <a:rPr lang="es-mx" sz="2800" b="1" i="0" u="none" baseline="0" dirty="0">
                <a:solidFill>
                  <a:schemeClr val="tx2">
                    <a:lumMod val="25000"/>
                  </a:schemeClr>
                </a:solidFill>
                <a:latin typeface="Red Hat Display"/>
                <a:cs typeface="Red Hat Display Bold"/>
              </a:rPr>
              <a:t>*Cualquier cantidad de uso no médico del fentanilo es perjudicial y puede causar sobredosis.</a:t>
            </a:r>
          </a:p>
        </p:txBody>
      </p:sp>
      <p:sp>
        <p:nvSpPr>
          <p:cNvPr id="11" name="Google Shape;323;p14" descr="Blue glove holding pill">
            <a:extLst>
              <a:ext uri="{FF2B5EF4-FFF2-40B4-BE49-F238E27FC236}">
                <a16:creationId xmlns:a16="http://schemas.microsoft.com/office/drawing/2014/main" id="{162E93CC-9732-F5C4-02C6-491234170A9C}"/>
              </a:ext>
            </a:extLst>
          </p:cNvPr>
          <p:cNvSpPr/>
          <p:nvPr/>
        </p:nvSpPr>
        <p:spPr>
          <a:xfrm>
            <a:off x="7070087" y="3374389"/>
            <a:ext cx="6707426" cy="4645412"/>
          </a:xfrm>
          <a:custGeom>
            <a:avLst/>
            <a:gdLst/>
            <a:ahLst/>
            <a:cxnLst/>
            <a:rect l="l" t="t" r="r" b="b"/>
            <a:pathLst>
              <a:path w="6637731" h="4422388" extrusionOk="0">
                <a:moveTo>
                  <a:pt x="0" y="0"/>
                </a:moveTo>
                <a:lnTo>
                  <a:pt x="6637731" y="0"/>
                </a:lnTo>
                <a:lnTo>
                  <a:pt x="6637731" y="4422388"/>
                </a:lnTo>
                <a:lnTo>
                  <a:pt x="0" y="4422388"/>
                </a:lnTo>
                <a:lnTo>
                  <a:pt x="0" y="0"/>
                </a:lnTo>
                <a:close/>
              </a:path>
            </a:pathLst>
          </a:custGeom>
          <a:blipFill rotWithShape="1">
            <a:blip r:embed="rId3">
              <a:alphaModFix/>
            </a:blip>
            <a:stretch>
              <a:fillRect/>
            </a:stretch>
          </a:blipFill>
          <a:ln>
            <a:noFill/>
          </a:ln>
        </p:spPr>
        <p:txBody>
          <a:bodyPr/>
          <a:lstStyle/>
          <a:p>
            <a:endParaRPr lang="es-mx"/>
          </a:p>
        </p:txBody>
      </p:sp>
      <p:sp>
        <p:nvSpPr>
          <p:cNvPr id="13" name="Google Shape;327;p14" descr="Safety first logo">
            <a:extLst>
              <a:ext uri="{FF2B5EF4-FFF2-40B4-BE49-F238E27FC236}">
                <a16:creationId xmlns:a16="http://schemas.microsoft.com/office/drawing/2014/main" id="{83E00D8D-0B56-E205-6328-82654265B678}"/>
              </a:ext>
            </a:extLst>
          </p:cNvPr>
          <p:cNvSpPr/>
          <p:nvPr/>
        </p:nvSpPr>
        <p:spPr>
          <a:xfrm>
            <a:off x="16526572" y="8842681"/>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
        <p:nvSpPr>
          <p:cNvPr id="15" name="Freeform 5">
            <a:extLst>
              <a:ext uri="{FF2B5EF4-FFF2-40B4-BE49-F238E27FC236}">
                <a16:creationId xmlns:a16="http://schemas.microsoft.com/office/drawing/2014/main" id="{0E3BF7A5-CFD9-E5A9-9B35-8965F01DB335}"/>
              </a:ext>
            </a:extLst>
          </p:cNvPr>
          <p:cNvSpPr/>
          <p:nvPr/>
        </p:nvSpPr>
        <p:spPr>
          <a:xfrm>
            <a:off x="16303175" y="189247"/>
            <a:ext cx="1595715" cy="3005628"/>
          </a:xfrm>
          <a:custGeom>
            <a:avLst/>
            <a:gdLst/>
            <a:ahLst/>
            <a:cxnLst/>
            <a:rect l="l" t="t" r="r" b="b"/>
            <a:pathLst>
              <a:path w="1595715" h="3005628">
                <a:moveTo>
                  <a:pt x="0" y="0"/>
                </a:moveTo>
                <a:lnTo>
                  <a:pt x="1595716" y="0"/>
                </a:lnTo>
                <a:lnTo>
                  <a:pt x="1595716" y="3005629"/>
                </a:lnTo>
                <a:lnTo>
                  <a:pt x="0" y="30056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993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D6368A-0428-43E7-3427-4E67E05D5D93}"/>
              </a:ext>
            </a:extLst>
          </p:cNvPr>
          <p:cNvSpPr/>
          <p:nvPr/>
        </p:nvSpPr>
        <p:spPr>
          <a:xfrm>
            <a:off x="0" y="0"/>
            <a:ext cx="18288000" cy="10287000"/>
          </a:xfrm>
          <a:prstGeom prst="rect">
            <a:avLst/>
          </a:prstGeom>
          <a:solidFill>
            <a:srgbClr val="028A9C"/>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sp>
        <p:nvSpPr>
          <p:cNvPr id="3" name="TextBox 3">
            <a:extLst>
              <a:ext uri="{FF2B5EF4-FFF2-40B4-BE49-F238E27FC236}">
                <a16:creationId xmlns:a16="http://schemas.microsoft.com/office/drawing/2014/main" id="{82E26D97-1E40-F028-625D-E4B035586FE2}"/>
              </a:ext>
            </a:extLst>
          </p:cNvPr>
          <p:cNvSpPr txBox="1"/>
          <p:nvPr/>
        </p:nvSpPr>
        <p:spPr>
          <a:xfrm>
            <a:off x="325227" y="1049330"/>
            <a:ext cx="16603530" cy="855875"/>
          </a:xfrm>
          <a:prstGeom prst="rect">
            <a:avLst/>
          </a:prstGeom>
        </p:spPr>
        <p:txBody>
          <a:bodyPr wrap="square" lIns="0" tIns="0" rIns="0" bIns="0" rtlCol="0" anchor="t">
            <a:spAutoFit/>
          </a:bodyPr>
          <a:lstStyle/>
          <a:p>
            <a:pPr marL="0" marR="0" lvl="0" indent="0" algn="ctr" defTabSz="914400" rtl="0" eaLnBrk="1" fontAlgn="auto" latinLnBrk="0" hangingPunct="1">
              <a:lnSpc>
                <a:spcPts val="6264"/>
              </a:lnSpc>
              <a:spcBef>
                <a:spcPts val="0"/>
              </a:spcBef>
              <a:spcAft>
                <a:spcPts val="0"/>
              </a:spcAft>
              <a:buClrTx/>
              <a:buSzTx/>
              <a:buFontTx/>
              <a:buNone/>
              <a:tabLst/>
              <a:defRPr/>
            </a:pPr>
            <a:r>
              <a:rPr kumimoji="0" lang="es-mx" sz="7038" b="0" i="0" u="none" strike="noStrike" kern="1200" cap="none" spc="351" normalizeH="0" baseline="0">
                <a:ln>
                  <a:noFill/>
                </a:ln>
                <a:solidFill>
                  <a:schemeClr val="accent4">
                    <a:lumMod val="20000"/>
                    <a:lumOff val="80000"/>
                  </a:schemeClr>
                </a:solidFill>
                <a:effectLst/>
                <a:uLnTx/>
                <a:uFillTx/>
                <a:latin typeface="Calistoga"/>
                <a:ea typeface="+mn-ea"/>
                <a:cs typeface="+mn-cs"/>
              </a:rPr>
              <a:t>Adulteración y acceso</a:t>
            </a:r>
          </a:p>
        </p:txBody>
      </p:sp>
      <p:pic>
        <p:nvPicPr>
          <p:cNvPr id="5" name="Picture 4">
            <a:extLst>
              <a:ext uri="{FF2B5EF4-FFF2-40B4-BE49-F238E27FC236}">
                <a16:creationId xmlns:a16="http://schemas.microsoft.com/office/drawing/2014/main" id="{7D82BB23-44BF-4B22-1B6B-99629797DD20}"/>
              </a:ext>
            </a:extLst>
          </p:cNvPr>
          <p:cNvPicPr>
            <a:picLocks noChangeAspect="1"/>
          </p:cNvPicPr>
          <p:nvPr/>
        </p:nvPicPr>
        <p:blipFill>
          <a:blip r:embed="rId3"/>
          <a:stretch>
            <a:fillRect/>
          </a:stretch>
        </p:blipFill>
        <p:spPr>
          <a:xfrm>
            <a:off x="8225649" y="2065836"/>
            <a:ext cx="9737124" cy="8060533"/>
          </a:xfrm>
          <a:prstGeom prst="rect">
            <a:avLst/>
          </a:prstGeom>
        </p:spPr>
      </p:pic>
      <p:sp>
        <p:nvSpPr>
          <p:cNvPr id="6" name="TextBox 6">
            <a:extLst>
              <a:ext uri="{FF2B5EF4-FFF2-40B4-BE49-F238E27FC236}">
                <a16:creationId xmlns:a16="http://schemas.microsoft.com/office/drawing/2014/main" id="{21601945-248D-2112-E1E0-23AAD5310F79}"/>
              </a:ext>
            </a:extLst>
          </p:cNvPr>
          <p:cNvSpPr txBox="1"/>
          <p:nvPr/>
        </p:nvSpPr>
        <p:spPr>
          <a:xfrm>
            <a:off x="325227" y="2474025"/>
            <a:ext cx="7830232" cy="7059112"/>
          </a:xfrm>
          <a:prstGeom prst="rect">
            <a:avLst/>
          </a:prstGeom>
        </p:spPr>
        <p:txBody>
          <a:bodyPr wrap="square" lIns="0" tIns="0" rIns="0" bIns="0" rtlCol="0" anchor="t">
            <a:spAutoFit/>
          </a:bodyPr>
          <a:lstStyle/>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s-mx" sz="3600" b="0" i="0" u="none" strike="noStrike" kern="1200" cap="none" spc="0" normalizeH="0" baseline="0" dirty="0">
                <a:ln>
                  <a:noFill/>
                </a:ln>
                <a:solidFill>
                  <a:schemeClr val="accent4">
                    <a:lumMod val="20000"/>
                    <a:lumOff val="80000"/>
                  </a:schemeClr>
                </a:solidFill>
                <a:effectLst/>
                <a:uLnTx/>
                <a:uFillTx/>
                <a:latin typeface="Red Hat Display"/>
                <a:ea typeface="+mn-ea"/>
                <a:cs typeface="+mn-cs"/>
              </a:rPr>
              <a:t>Acceder a sustancias de la calle puede ser peligroso, ya que no están reguladas y contienen otras sustancias (como el fentanilo). </a:t>
            </a:r>
            <a:br>
              <a:rPr kumimoji="0" lang="es-mx" sz="3600" b="0" i="0" u="none" strike="noStrike" kern="1200" cap="none" spc="0" normalizeH="0" baseline="0" dirty="0">
                <a:ln>
                  <a:noFill/>
                </a:ln>
                <a:solidFill>
                  <a:schemeClr val="accent4">
                    <a:lumMod val="20000"/>
                    <a:lumOff val="80000"/>
                  </a:schemeClr>
                </a:solidFill>
                <a:effectLst/>
                <a:uLnTx/>
                <a:uFillTx/>
                <a:latin typeface="Red Hat Display"/>
                <a:ea typeface="+mn-ea"/>
                <a:cs typeface="+mn-cs"/>
              </a:rPr>
            </a:br>
            <a:endParaRPr kumimoji="0" lang="es-mx" sz="3600" b="0" i="0" u="none" strike="noStrike" kern="1200" cap="none" spc="0" normalizeH="0" baseline="0" noProof="0" dirty="0">
              <a:ln>
                <a:noFill/>
              </a:ln>
              <a:solidFill>
                <a:schemeClr val="accent4">
                  <a:lumMod val="20000"/>
                  <a:lumOff val="80000"/>
                </a:schemeClr>
              </a:solidFill>
              <a:effectLst/>
              <a:uLnTx/>
              <a:uFillTx/>
              <a:latin typeface="Red Hat Display"/>
              <a:ea typeface="+mn-ea"/>
              <a:cs typeface="+mn-cs"/>
            </a:endParaRP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lang="es-mx" sz="3600" b="0" i="0" u="none" kern="1200" baseline="0" dirty="0">
                <a:solidFill>
                  <a:schemeClr val="accent4">
                    <a:lumMod val="20000"/>
                    <a:lumOff val="80000"/>
                  </a:schemeClr>
                </a:solidFill>
                <a:latin typeface="Red Hat Display"/>
                <a:ea typeface="+mn-ea"/>
                <a:cs typeface="+mn-cs"/>
              </a:rPr>
              <a:t>Solicitar un medicamento recetado a alguien que usted conoce no garantiza que sea seguro.</a:t>
            </a:r>
            <a:br>
              <a:rPr lang="es-mx" sz="3600" kern="1200" dirty="0">
                <a:solidFill>
                  <a:schemeClr val="accent4">
                    <a:lumMod val="20000"/>
                    <a:lumOff val="80000"/>
                  </a:schemeClr>
                </a:solidFill>
                <a:latin typeface="Red Hat Display"/>
                <a:ea typeface="+mn-ea"/>
                <a:cs typeface="+mn-cs"/>
              </a:rPr>
            </a:br>
            <a:endParaRPr lang="es-mx" sz="3600" kern="1200" dirty="0">
              <a:solidFill>
                <a:schemeClr val="accent4">
                  <a:lumMod val="20000"/>
                  <a:lumOff val="80000"/>
                </a:schemeClr>
              </a:solidFill>
              <a:latin typeface="Red Hat Display"/>
              <a:ea typeface="+mn-ea"/>
              <a:cs typeface="+mn-cs"/>
            </a:endParaRP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s-mx" sz="3600" b="1" i="0" u="none" strike="noStrike" kern="1200" cap="none" spc="0" normalizeH="0" baseline="0" dirty="0">
                <a:ln>
                  <a:noFill/>
                </a:ln>
                <a:solidFill>
                  <a:schemeClr val="accent4">
                    <a:lumMod val="20000"/>
                    <a:lumOff val="80000"/>
                  </a:schemeClr>
                </a:solidFill>
                <a:effectLst/>
                <a:uLnTx/>
                <a:uFillTx/>
                <a:latin typeface="Red Hat Display"/>
                <a:ea typeface="+mn-ea"/>
                <a:cs typeface="+mn-cs"/>
              </a:rPr>
              <a:t>NO obtenga medicamentos de fuentes desconocidas (en línea </a:t>
            </a:r>
            <a:br>
              <a:rPr kumimoji="0" lang="es-mx" sz="3600" b="1" i="0" u="none" strike="noStrike" kern="1200" cap="none" spc="0" normalizeH="0" baseline="0" dirty="0">
                <a:ln>
                  <a:noFill/>
                </a:ln>
                <a:solidFill>
                  <a:schemeClr val="accent4">
                    <a:lumMod val="20000"/>
                    <a:lumOff val="80000"/>
                  </a:schemeClr>
                </a:solidFill>
                <a:effectLst/>
                <a:uLnTx/>
                <a:uFillTx/>
                <a:latin typeface="Red Hat Display"/>
                <a:ea typeface="+mn-ea"/>
                <a:cs typeface="+mn-cs"/>
              </a:rPr>
            </a:br>
            <a:r>
              <a:rPr kumimoji="0" lang="es-mx" sz="3600" b="1" i="0" u="none" strike="noStrike" kern="1200" cap="none" spc="0" normalizeH="0" baseline="0" dirty="0">
                <a:ln>
                  <a:noFill/>
                </a:ln>
                <a:solidFill>
                  <a:schemeClr val="accent4">
                    <a:lumMod val="20000"/>
                    <a:lumOff val="80000"/>
                  </a:schemeClr>
                </a:solidFill>
                <a:effectLst/>
                <a:uLnTx/>
                <a:uFillTx/>
                <a:latin typeface="Red Hat Display"/>
                <a:ea typeface="+mn-ea"/>
                <a:cs typeface="+mn-cs"/>
              </a:rPr>
              <a:t>u otras personas)</a:t>
            </a:r>
            <a:endParaRPr kumimoji="0" lang="es-mx" sz="3600" b="1" i="0" u="none" strike="noStrike" kern="1200" cap="none" spc="0" normalizeH="0" baseline="0" noProof="0" dirty="0">
              <a:ln>
                <a:noFill/>
              </a:ln>
              <a:solidFill>
                <a:schemeClr val="accent4">
                  <a:lumMod val="20000"/>
                  <a:lumOff val="80000"/>
                </a:schemeClr>
              </a:solidFill>
              <a:effectLst/>
              <a:uLnTx/>
              <a:uFillTx/>
              <a:latin typeface="Red Hat Display" panose="020B0604020202020204" charset="0"/>
              <a:ea typeface="+mn-ea"/>
              <a:cs typeface="+mn-cs"/>
            </a:endParaRPr>
          </a:p>
        </p:txBody>
      </p:sp>
      <p:pic>
        <p:nvPicPr>
          <p:cNvPr id="7" name="Picture 6">
            <a:extLst>
              <a:ext uri="{FF2B5EF4-FFF2-40B4-BE49-F238E27FC236}">
                <a16:creationId xmlns:a16="http://schemas.microsoft.com/office/drawing/2014/main" id="{47F6B83D-AD92-B649-F4A2-7CC7979604E2}"/>
              </a:ext>
            </a:extLst>
          </p:cNvPr>
          <p:cNvPicPr>
            <a:picLocks noChangeAspect="1"/>
          </p:cNvPicPr>
          <p:nvPr/>
        </p:nvPicPr>
        <p:blipFill>
          <a:blip r:embed="rId4"/>
          <a:stretch>
            <a:fillRect/>
          </a:stretch>
        </p:blipFill>
        <p:spPr>
          <a:xfrm>
            <a:off x="9988252" y="2324483"/>
            <a:ext cx="7627944" cy="885247"/>
          </a:xfrm>
          <a:prstGeom prst="rect">
            <a:avLst/>
          </a:prstGeom>
        </p:spPr>
      </p:pic>
      <p:sp>
        <p:nvSpPr>
          <p:cNvPr id="8" name="TextBox 7">
            <a:extLst>
              <a:ext uri="{FF2B5EF4-FFF2-40B4-BE49-F238E27FC236}">
                <a16:creationId xmlns:a16="http://schemas.microsoft.com/office/drawing/2014/main" id="{7EB512ED-C91B-2E86-A6AA-8D80D61100D0}"/>
              </a:ext>
            </a:extLst>
          </p:cNvPr>
          <p:cNvSpPr txBox="1"/>
          <p:nvPr/>
        </p:nvSpPr>
        <p:spPr>
          <a:xfrm>
            <a:off x="10317135" y="2459048"/>
            <a:ext cx="6970178" cy="830997"/>
          </a:xfrm>
          <a:prstGeom prst="rect">
            <a:avLst/>
          </a:prstGeom>
          <a:noFill/>
        </p:spPr>
        <p:txBody>
          <a:bodyPr wrap="none" rtlCol="0">
            <a:spAutoFit/>
          </a:bodyPr>
          <a:lstStyle/>
          <a:p>
            <a:r>
              <a:rPr lang="es-MX" sz="4800" dirty="0">
                <a:solidFill>
                  <a:schemeClr val="bg1"/>
                </a:solidFill>
                <a:latin typeface="Calistoga" panose="020B0604020202020204" charset="0"/>
                <a:cs typeface="Calistoga" panose="020B0604020202020204" charset="0"/>
              </a:rPr>
              <a:t>¿Notarían la diferencia?</a:t>
            </a:r>
            <a:endParaRPr lang="en-US" sz="4800" dirty="0">
              <a:solidFill>
                <a:schemeClr val="bg1"/>
              </a:solidFill>
              <a:latin typeface="Calistoga" panose="020B0604020202020204" charset="0"/>
              <a:cs typeface="Calistoga" panose="020B0604020202020204" charset="0"/>
            </a:endParaRPr>
          </a:p>
        </p:txBody>
      </p:sp>
      <p:pic>
        <p:nvPicPr>
          <p:cNvPr id="9" name="Picture 8">
            <a:extLst>
              <a:ext uri="{FF2B5EF4-FFF2-40B4-BE49-F238E27FC236}">
                <a16:creationId xmlns:a16="http://schemas.microsoft.com/office/drawing/2014/main" id="{4A43443D-C259-83D5-7349-A38B2B4EB133}"/>
              </a:ext>
            </a:extLst>
          </p:cNvPr>
          <p:cNvPicPr>
            <a:picLocks noChangeAspect="1"/>
          </p:cNvPicPr>
          <p:nvPr/>
        </p:nvPicPr>
        <p:blipFill>
          <a:blip r:embed="rId4"/>
          <a:stretch>
            <a:fillRect/>
          </a:stretch>
        </p:blipFill>
        <p:spPr>
          <a:xfrm>
            <a:off x="8225649" y="9375688"/>
            <a:ext cx="9666932" cy="566632"/>
          </a:xfrm>
          <a:prstGeom prst="rect">
            <a:avLst/>
          </a:prstGeom>
        </p:spPr>
      </p:pic>
      <p:sp>
        <p:nvSpPr>
          <p:cNvPr id="10" name="TextBox 9">
            <a:extLst>
              <a:ext uri="{FF2B5EF4-FFF2-40B4-BE49-F238E27FC236}">
                <a16:creationId xmlns:a16="http://schemas.microsoft.com/office/drawing/2014/main" id="{241BD4BA-05C2-92C5-CF2B-F7F00B9CADAF}"/>
              </a:ext>
            </a:extLst>
          </p:cNvPr>
          <p:cNvSpPr txBox="1"/>
          <p:nvPr/>
        </p:nvSpPr>
        <p:spPr>
          <a:xfrm>
            <a:off x="8225649" y="9431671"/>
            <a:ext cx="9870010" cy="430887"/>
          </a:xfrm>
          <a:prstGeom prst="rect">
            <a:avLst/>
          </a:prstGeom>
          <a:noFill/>
        </p:spPr>
        <p:txBody>
          <a:bodyPr wrap="none" rtlCol="0">
            <a:spAutoFit/>
          </a:bodyPr>
          <a:lstStyle/>
          <a:p>
            <a:r>
              <a:rPr lang="es-MX" sz="2200" dirty="0">
                <a:solidFill>
                  <a:schemeClr val="bg1"/>
                </a:solidFill>
              </a:rPr>
              <a:t>Si no lo recetó un/a médico/a ni te lo dispensó una farmacia, NO LO TOMES.</a:t>
            </a:r>
            <a:endParaRPr lang="en-US" sz="2200" dirty="0">
              <a:solidFill>
                <a:schemeClr val="bg1"/>
              </a:solidFill>
              <a:latin typeface="+mj-lt"/>
              <a:cs typeface="Calistoga" panose="020B0604020202020204" charset="0"/>
            </a:endParaRPr>
          </a:p>
        </p:txBody>
      </p:sp>
      <p:pic>
        <p:nvPicPr>
          <p:cNvPr id="12" name="Picture 11">
            <a:extLst>
              <a:ext uri="{FF2B5EF4-FFF2-40B4-BE49-F238E27FC236}">
                <a16:creationId xmlns:a16="http://schemas.microsoft.com/office/drawing/2014/main" id="{34EDEF1C-A7A9-0682-C670-970A0DD0099C}"/>
              </a:ext>
            </a:extLst>
          </p:cNvPr>
          <p:cNvPicPr>
            <a:picLocks noChangeAspect="1"/>
          </p:cNvPicPr>
          <p:nvPr/>
        </p:nvPicPr>
        <p:blipFill>
          <a:blip r:embed="rId5"/>
          <a:stretch>
            <a:fillRect/>
          </a:stretch>
        </p:blipFill>
        <p:spPr>
          <a:xfrm>
            <a:off x="8225649" y="3735922"/>
            <a:ext cx="4631935" cy="2291653"/>
          </a:xfrm>
          <a:prstGeom prst="rect">
            <a:avLst/>
          </a:prstGeom>
        </p:spPr>
      </p:pic>
      <p:sp>
        <p:nvSpPr>
          <p:cNvPr id="13" name="TextBox 12">
            <a:extLst>
              <a:ext uri="{FF2B5EF4-FFF2-40B4-BE49-F238E27FC236}">
                <a16:creationId xmlns:a16="http://schemas.microsoft.com/office/drawing/2014/main" id="{F666F5D0-EA3D-0353-55EA-1802145E8993}"/>
              </a:ext>
            </a:extLst>
          </p:cNvPr>
          <p:cNvSpPr txBox="1"/>
          <p:nvPr/>
        </p:nvSpPr>
        <p:spPr>
          <a:xfrm>
            <a:off x="8480686" y="3848764"/>
            <a:ext cx="4447088" cy="2062103"/>
          </a:xfrm>
          <a:prstGeom prst="rect">
            <a:avLst/>
          </a:prstGeom>
          <a:noFill/>
        </p:spPr>
        <p:txBody>
          <a:bodyPr wrap="square" rtlCol="0">
            <a:spAutoFit/>
          </a:bodyPr>
          <a:lstStyle/>
          <a:p>
            <a:pPr algn="ctr"/>
            <a:r>
              <a:rPr lang="es-MX" sz="3200" dirty="0">
                <a:solidFill>
                  <a:schemeClr val="bg1"/>
                </a:solidFill>
              </a:rPr>
              <a:t>Pediste una barra de </a:t>
            </a:r>
            <a:r>
              <a:rPr lang="es-MX" sz="3200" dirty="0" err="1">
                <a:solidFill>
                  <a:schemeClr val="bg1"/>
                </a:solidFill>
              </a:rPr>
              <a:t>Xanax</a:t>
            </a:r>
            <a:r>
              <a:rPr lang="es-MX" sz="3200" dirty="0">
                <a:solidFill>
                  <a:schemeClr val="bg1"/>
                </a:solidFill>
              </a:rPr>
              <a:t> de 2 mg para sentirte más tranquilo/a.</a:t>
            </a:r>
            <a:endParaRPr lang="en-US" sz="3200" dirty="0">
              <a:solidFill>
                <a:schemeClr val="bg1"/>
              </a:solidFill>
              <a:latin typeface="+mj-lt"/>
              <a:cs typeface="Calistoga" panose="020B0604020202020204" charset="0"/>
            </a:endParaRPr>
          </a:p>
        </p:txBody>
      </p:sp>
      <p:pic>
        <p:nvPicPr>
          <p:cNvPr id="15" name="Picture 14">
            <a:extLst>
              <a:ext uri="{FF2B5EF4-FFF2-40B4-BE49-F238E27FC236}">
                <a16:creationId xmlns:a16="http://schemas.microsoft.com/office/drawing/2014/main" id="{4B92CA8F-48D2-33DF-9A45-32C65187A055}"/>
              </a:ext>
            </a:extLst>
          </p:cNvPr>
          <p:cNvPicPr>
            <a:picLocks noChangeAspect="1"/>
          </p:cNvPicPr>
          <p:nvPr/>
        </p:nvPicPr>
        <p:blipFill>
          <a:blip r:embed="rId6"/>
          <a:stretch>
            <a:fillRect/>
          </a:stretch>
        </p:blipFill>
        <p:spPr>
          <a:xfrm>
            <a:off x="13259627" y="3735921"/>
            <a:ext cx="4447088" cy="3341349"/>
          </a:xfrm>
          <a:prstGeom prst="rect">
            <a:avLst/>
          </a:prstGeom>
        </p:spPr>
      </p:pic>
      <p:sp>
        <p:nvSpPr>
          <p:cNvPr id="16" name="TextBox 15">
            <a:extLst>
              <a:ext uri="{FF2B5EF4-FFF2-40B4-BE49-F238E27FC236}">
                <a16:creationId xmlns:a16="http://schemas.microsoft.com/office/drawing/2014/main" id="{3A8FC0D6-010B-1A47-4429-A6D93237790C}"/>
              </a:ext>
            </a:extLst>
          </p:cNvPr>
          <p:cNvSpPr txBox="1"/>
          <p:nvPr/>
        </p:nvSpPr>
        <p:spPr>
          <a:xfrm>
            <a:off x="13259627" y="3848764"/>
            <a:ext cx="4447088" cy="3108543"/>
          </a:xfrm>
          <a:prstGeom prst="rect">
            <a:avLst/>
          </a:prstGeom>
          <a:noFill/>
        </p:spPr>
        <p:txBody>
          <a:bodyPr wrap="square" rtlCol="0">
            <a:spAutoFit/>
          </a:bodyPr>
          <a:lstStyle/>
          <a:p>
            <a:pPr algn="ctr"/>
            <a:r>
              <a:rPr lang="es-MX" sz="3200" dirty="0">
                <a:solidFill>
                  <a:schemeClr val="bg1"/>
                </a:solidFill>
              </a:rPr>
              <a:t>Lo que podrías obtener es un </a:t>
            </a:r>
            <a:r>
              <a:rPr lang="es-MX" sz="3200" dirty="0" err="1">
                <a:solidFill>
                  <a:schemeClr val="bg1"/>
                </a:solidFill>
              </a:rPr>
              <a:t>Xanax</a:t>
            </a:r>
            <a:r>
              <a:rPr lang="es-MX" sz="3200" dirty="0">
                <a:solidFill>
                  <a:schemeClr val="bg1"/>
                </a:solidFill>
              </a:rPr>
              <a:t> falso mezclado con fentanilo. </a:t>
            </a:r>
          </a:p>
          <a:p>
            <a:pPr algn="ctr"/>
            <a:endParaRPr lang="es-MX" sz="2000" dirty="0">
              <a:solidFill>
                <a:schemeClr val="bg1"/>
              </a:solidFill>
            </a:endParaRPr>
          </a:p>
          <a:p>
            <a:pPr algn="ctr"/>
            <a:r>
              <a:rPr lang="es-MX" sz="2000" dirty="0">
                <a:solidFill>
                  <a:schemeClr val="bg1"/>
                </a:solidFill>
              </a:rPr>
              <a:t>El fentanilo es un opioide sintético mortal que es de 50 a 100 veces más fuerte que la morfina y puede causar una sobredosis. </a:t>
            </a:r>
            <a:endParaRPr lang="en-US" sz="2000" dirty="0">
              <a:solidFill>
                <a:schemeClr val="bg1"/>
              </a:solidFill>
              <a:latin typeface="+mj-lt"/>
              <a:cs typeface="Calistoga" panose="020B0604020202020204" charset="0"/>
            </a:endParaRPr>
          </a:p>
        </p:txBody>
      </p:sp>
    </p:spTree>
    <p:extLst>
      <p:ext uri="{BB962C8B-B14F-4D97-AF65-F5344CB8AC3E}">
        <p14:creationId xmlns:p14="http://schemas.microsoft.com/office/powerpoint/2010/main" val="4162206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
        <p:cNvGrpSpPr/>
        <p:nvPr/>
      </p:nvGrpSpPr>
      <p:grpSpPr>
        <a:xfrm>
          <a:off x="0" y="0"/>
          <a:ext cx="0" cy="0"/>
          <a:chOff x="0" y="0"/>
          <a:chExt cx="0" cy="0"/>
        </a:xfrm>
      </p:grpSpPr>
      <p:sp>
        <p:nvSpPr>
          <p:cNvPr id="2" name="Freeform 2"/>
          <p:cNvSpPr/>
          <p:nvPr/>
        </p:nvSpPr>
        <p:spPr>
          <a:xfrm>
            <a:off x="4903336" y="265337"/>
            <a:ext cx="15871707" cy="22732914"/>
          </a:xfrm>
          <a:custGeom>
            <a:avLst/>
            <a:gdLst/>
            <a:ahLst/>
            <a:cxnLst/>
            <a:rect l="l" t="t" r="r" b="b"/>
            <a:pathLst>
              <a:path w="15871707" h="22732914">
                <a:moveTo>
                  <a:pt x="0" y="0"/>
                </a:moveTo>
                <a:lnTo>
                  <a:pt x="15871707" y="0"/>
                </a:lnTo>
                <a:lnTo>
                  <a:pt x="15871707" y="22732914"/>
                </a:lnTo>
                <a:lnTo>
                  <a:pt x="0" y="227329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3"/>
          <p:cNvSpPr txBox="1"/>
          <p:nvPr/>
        </p:nvSpPr>
        <p:spPr>
          <a:xfrm>
            <a:off x="150638" y="309168"/>
            <a:ext cx="4363293" cy="4847481"/>
          </a:xfrm>
          <a:prstGeom prst="rect">
            <a:avLst/>
          </a:prstGeom>
        </p:spPr>
        <p:txBody>
          <a:bodyPr lIns="0" tIns="0" rIns="0" bIns="0" rtlCol="0" anchor="t">
            <a:spAutoFit/>
          </a:bodyPr>
          <a:lstStyle/>
          <a:p>
            <a:pPr algn="ctr" rtl="0">
              <a:lnSpc>
                <a:spcPts val="6264"/>
              </a:lnSpc>
              <a:buClrTx/>
              <a:defRPr/>
            </a:pPr>
            <a:r>
              <a:rPr kumimoji="0" lang="es-mx" sz="5400" b="0" i="0" u="none" strike="noStrike" kern="1200" cap="none" spc="351" normalizeH="0" baseline="0" dirty="0">
                <a:ln>
                  <a:noFill/>
                </a:ln>
                <a:solidFill>
                  <a:srgbClr val="4D2403"/>
                </a:solidFill>
                <a:effectLst/>
                <a:uLnTx/>
                <a:uFillTx/>
                <a:latin typeface="Calistoga"/>
                <a:ea typeface="+mn-ea"/>
                <a:cs typeface="+mn-cs"/>
              </a:rPr>
              <a:t>Reducción del riesgo de sobredosis entre quienes consumen opioides</a:t>
            </a:r>
          </a:p>
        </p:txBody>
      </p:sp>
      <p:sp>
        <p:nvSpPr>
          <p:cNvPr id="4" name="TextBox 4"/>
          <p:cNvSpPr txBox="1"/>
          <p:nvPr/>
        </p:nvSpPr>
        <p:spPr>
          <a:xfrm>
            <a:off x="9186043" y="2937653"/>
            <a:ext cx="7306293" cy="608858"/>
          </a:xfrm>
          <a:prstGeom prst="rect">
            <a:avLst/>
          </a:prstGeom>
        </p:spPr>
        <p:txBody>
          <a:bodyPr lIns="0" tIns="0" rIns="0" bIns="0" rtlCol="0" anchor="t">
            <a:spAutoFit/>
          </a:bodyPr>
          <a:lstStyle/>
          <a:p>
            <a:pPr marL="0" marR="0" lvl="0" indent="0" algn="ctr" defTabSz="914400" rtl="0" eaLnBrk="1" fontAlgn="auto" latinLnBrk="0" hangingPunct="1">
              <a:lnSpc>
                <a:spcPts val="4683"/>
              </a:lnSpc>
              <a:spcBef>
                <a:spcPts val="0"/>
              </a:spcBef>
              <a:spcAft>
                <a:spcPts val="0"/>
              </a:spcAft>
              <a:buClrTx/>
              <a:buSzTx/>
              <a:buFontTx/>
              <a:buNone/>
              <a:tabLst/>
              <a:defRPr/>
            </a:pPr>
            <a:r>
              <a:rPr kumimoji="0" lang="es-mx" sz="4257" b="0" i="0" u="none" strike="noStrike" kern="1200" cap="none" spc="4" normalizeH="0" baseline="0">
                <a:ln>
                  <a:noFill/>
                </a:ln>
                <a:solidFill>
                  <a:srgbClr val="653924"/>
                </a:solidFill>
                <a:effectLst/>
                <a:uLnTx/>
                <a:uFillTx/>
                <a:latin typeface="Red Hat Display Bold"/>
                <a:ea typeface="+mn-ea"/>
                <a:cs typeface="+mn-cs"/>
              </a:rPr>
              <a:t>NO MEZCLAR SUSTANCIAS</a:t>
            </a:r>
          </a:p>
        </p:txBody>
      </p:sp>
      <p:sp>
        <p:nvSpPr>
          <p:cNvPr id="5" name="Freeform 5"/>
          <p:cNvSpPr/>
          <p:nvPr/>
        </p:nvSpPr>
        <p:spPr>
          <a:xfrm>
            <a:off x="2121578" y="6972204"/>
            <a:ext cx="1595715" cy="3005628"/>
          </a:xfrm>
          <a:custGeom>
            <a:avLst/>
            <a:gdLst/>
            <a:ahLst/>
            <a:cxnLst/>
            <a:rect l="l" t="t" r="r" b="b"/>
            <a:pathLst>
              <a:path w="1595715" h="3005628">
                <a:moveTo>
                  <a:pt x="0" y="0"/>
                </a:moveTo>
                <a:lnTo>
                  <a:pt x="1595716" y="0"/>
                </a:lnTo>
                <a:lnTo>
                  <a:pt x="1595716" y="3005629"/>
                </a:lnTo>
                <a:lnTo>
                  <a:pt x="0" y="30056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6"/>
          <p:cNvSpPr txBox="1"/>
          <p:nvPr/>
        </p:nvSpPr>
        <p:spPr>
          <a:xfrm>
            <a:off x="6848669" y="3740216"/>
            <a:ext cx="12391053" cy="5850897"/>
          </a:xfrm>
          <a:prstGeom prst="rect">
            <a:avLst/>
          </a:prstGeom>
        </p:spPr>
        <p:txBody>
          <a:bodyPr wrap="square" lIns="0" tIns="0" rIns="0" bIns="0" rtlCol="0" anchor="t">
            <a:spAutoFit/>
          </a:bodyPr>
          <a:lstStyle/>
          <a:p>
            <a:pPr marL="0" marR="0" lvl="0" indent="0" algn="l" defTabSz="914400" rtl="0" eaLnBrk="1" fontAlgn="auto" latinLnBrk="0" hangingPunct="1">
              <a:lnSpc>
                <a:spcPts val="4601"/>
              </a:lnSpc>
              <a:spcBef>
                <a:spcPts val="0"/>
              </a:spcBef>
              <a:spcAft>
                <a:spcPts val="0"/>
              </a:spcAft>
              <a:buClrTx/>
              <a:buSzTx/>
              <a:buFontTx/>
              <a:buNone/>
              <a:tabLst/>
              <a:defRPr/>
            </a:pPr>
            <a:r>
              <a:rPr kumimoji="0" lang="es-mx" sz="2800" b="0" i="0" u="none" strike="noStrike" kern="1200" cap="none" spc="0" normalizeH="0" baseline="0" dirty="0">
                <a:ln>
                  <a:noFill/>
                </a:ln>
                <a:solidFill>
                  <a:srgbClr val="653924"/>
                </a:solidFill>
                <a:effectLst/>
                <a:uLnTx/>
                <a:uFillTx/>
                <a:latin typeface="Red Hat Display"/>
                <a:ea typeface="+mn-ea"/>
                <a:cs typeface="+mn-cs"/>
              </a:rPr>
              <a:t>Mezclar sustancias es riesgoso y muchas muertes relacionadas con las drogas implican el uso de más de una droga. </a:t>
            </a: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s-mx" sz="2800" b="0" i="0" u="none" strike="noStrike" kern="1200" cap="none" spc="0" normalizeH="0" baseline="0" dirty="0">
                <a:ln>
                  <a:noFill/>
                </a:ln>
                <a:solidFill>
                  <a:srgbClr val="653924"/>
                </a:solidFill>
                <a:effectLst/>
                <a:uLnTx/>
                <a:uFillTx/>
                <a:latin typeface="Red Hat Display"/>
                <a:ea typeface="+mn-ea"/>
                <a:cs typeface="+mn-cs"/>
              </a:rPr>
              <a:t>Mezclar opioides y medicamentos depresores, como el alcohol, el Valium y el </a:t>
            </a:r>
            <a:r>
              <a:rPr kumimoji="0" lang="es-mx" sz="2800" b="0" i="0" u="none" strike="noStrike" kern="1200" cap="none" spc="0" normalizeH="0" baseline="0" dirty="0" err="1">
                <a:ln>
                  <a:noFill/>
                </a:ln>
                <a:solidFill>
                  <a:srgbClr val="653924"/>
                </a:solidFill>
                <a:effectLst/>
                <a:uLnTx/>
                <a:uFillTx/>
                <a:latin typeface="Red Hat Display"/>
                <a:ea typeface="+mn-ea"/>
                <a:cs typeface="+mn-cs"/>
              </a:rPr>
              <a:t>Xanax</a:t>
            </a:r>
            <a:r>
              <a:rPr kumimoji="0" lang="es-mx" sz="2800" b="0" i="0" u="none" strike="noStrike" kern="1200" cap="none" spc="0" normalizeH="0" baseline="0" dirty="0">
                <a:ln>
                  <a:noFill/>
                </a:ln>
                <a:solidFill>
                  <a:srgbClr val="653924"/>
                </a:solidFill>
                <a:effectLst/>
                <a:uLnTx/>
                <a:uFillTx/>
                <a:latin typeface="Red Hat Display"/>
                <a:ea typeface="+mn-ea"/>
                <a:cs typeface="+mn-cs"/>
              </a:rPr>
              <a:t>, puede aumentar las posibilidades de muerte por sobredosis, </a:t>
            </a:r>
            <a:br>
              <a:rPr kumimoji="0" lang="es-mx" sz="2800" b="0" i="0" u="none" strike="noStrike" kern="1200" cap="none" spc="0" normalizeH="0" baseline="0" dirty="0">
                <a:ln>
                  <a:noFill/>
                </a:ln>
                <a:solidFill>
                  <a:srgbClr val="653924"/>
                </a:solidFill>
                <a:effectLst/>
                <a:uLnTx/>
                <a:uFillTx/>
                <a:latin typeface="Red Hat Display"/>
                <a:ea typeface="+mn-ea"/>
                <a:cs typeface="+mn-cs"/>
              </a:rPr>
            </a:br>
            <a:r>
              <a:rPr kumimoji="0" lang="es-mx" sz="2800" b="0" i="0" u="none" strike="noStrike" kern="1200" cap="none" spc="0" normalizeH="0" baseline="0" dirty="0">
                <a:ln>
                  <a:noFill/>
                </a:ln>
                <a:solidFill>
                  <a:srgbClr val="653924"/>
                </a:solidFill>
                <a:effectLst/>
                <a:uLnTx/>
                <a:uFillTx/>
                <a:latin typeface="Red Hat Display"/>
                <a:ea typeface="+mn-ea"/>
                <a:cs typeface="+mn-cs"/>
              </a:rPr>
              <a:t>ya que ambas clases de medicamentos ralentizan la respiración. </a:t>
            </a: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s-mx" sz="2800" b="0" i="0" u="none" strike="noStrike" kern="1200" cap="none" spc="0" normalizeH="0" baseline="0" dirty="0">
                <a:ln>
                  <a:noFill/>
                </a:ln>
                <a:solidFill>
                  <a:srgbClr val="653924"/>
                </a:solidFill>
                <a:effectLst/>
                <a:uLnTx/>
                <a:uFillTx/>
                <a:latin typeface="Red Hat Display"/>
                <a:ea typeface="+mn-ea"/>
                <a:cs typeface="+mn-cs"/>
              </a:rPr>
              <a:t>También existe un mayor riesgo cuando los opioides se mezclan con la droga estimulante </a:t>
            </a:r>
            <a:r>
              <a:rPr kumimoji="0" lang="es-mx" sz="2800" b="0" i="1" u="none" strike="noStrike" kern="1200" cap="none" spc="0" normalizeH="0" baseline="0" dirty="0">
                <a:ln>
                  <a:noFill/>
                </a:ln>
                <a:solidFill>
                  <a:srgbClr val="653924"/>
                </a:solidFill>
                <a:effectLst/>
                <a:uLnTx/>
                <a:uFillTx/>
                <a:latin typeface="Red Hat Display"/>
                <a:ea typeface="+mn-ea"/>
                <a:cs typeface="+mn-cs"/>
              </a:rPr>
              <a:t>crack</a:t>
            </a:r>
            <a:r>
              <a:rPr kumimoji="0" lang="es-mx" sz="2800" b="0" i="0" u="none" strike="noStrike" kern="1200" cap="none" spc="0" normalizeH="0" baseline="0" dirty="0">
                <a:ln>
                  <a:noFill/>
                </a:ln>
                <a:solidFill>
                  <a:srgbClr val="653924"/>
                </a:solidFill>
                <a:effectLst/>
                <a:uLnTx/>
                <a:uFillTx/>
                <a:latin typeface="Red Hat Display"/>
                <a:ea typeface="+mn-ea"/>
                <a:cs typeface="+mn-cs"/>
              </a:rPr>
              <a:t>, una práctica conocida como “</a:t>
            </a:r>
            <a:r>
              <a:rPr kumimoji="0" lang="es-mx" sz="2800" b="0" i="1" u="none" strike="noStrike" kern="1200" cap="none" spc="0" normalizeH="0" baseline="0" dirty="0" err="1">
                <a:ln>
                  <a:noFill/>
                </a:ln>
                <a:solidFill>
                  <a:srgbClr val="653924"/>
                </a:solidFill>
                <a:effectLst/>
                <a:uLnTx/>
                <a:uFillTx/>
                <a:latin typeface="Red Hat Display"/>
                <a:ea typeface="+mn-ea"/>
                <a:cs typeface="+mn-cs"/>
              </a:rPr>
              <a:t>speedballing</a:t>
            </a:r>
            <a:r>
              <a:rPr kumimoji="0" lang="es-mx" sz="2800" b="0" i="0" u="none" strike="noStrike" kern="1200" cap="none" spc="0" normalizeH="0" baseline="0" dirty="0">
                <a:ln>
                  <a:noFill/>
                </a:ln>
                <a:solidFill>
                  <a:srgbClr val="653924"/>
                </a:solidFill>
                <a:effectLst/>
                <a:uLnTx/>
                <a:uFillTx/>
                <a:latin typeface="Red Hat Display"/>
                <a:ea typeface="+mn-ea"/>
                <a:cs typeface="+mn-cs"/>
              </a:rPr>
              <a:t>” </a:t>
            </a:r>
            <a:br>
              <a:rPr kumimoji="0" lang="es-mx" sz="2800" b="0" i="0" u="none" strike="noStrike" kern="1200" cap="none" spc="0" normalizeH="0" baseline="0" dirty="0">
                <a:ln>
                  <a:noFill/>
                </a:ln>
                <a:solidFill>
                  <a:srgbClr val="653924"/>
                </a:solidFill>
                <a:effectLst/>
                <a:uLnTx/>
                <a:uFillTx/>
                <a:latin typeface="Red Hat Display"/>
                <a:ea typeface="+mn-ea"/>
                <a:cs typeface="+mn-cs"/>
              </a:rPr>
            </a:br>
            <a:r>
              <a:rPr kumimoji="0" lang="es-mx" sz="2800" b="0" i="0" u="none" strike="noStrike" kern="1200" cap="none" spc="0" normalizeH="0" baseline="0" dirty="0">
                <a:ln>
                  <a:noFill/>
                </a:ln>
                <a:solidFill>
                  <a:srgbClr val="653924"/>
                </a:solidFill>
                <a:effectLst/>
                <a:uLnTx/>
                <a:uFillTx/>
                <a:latin typeface="Red Hat Display"/>
                <a:ea typeface="+mn-ea"/>
                <a:cs typeface="+mn-cs"/>
              </a:rPr>
              <a:t>(bola rápida). La práctica de </a:t>
            </a:r>
            <a:r>
              <a:rPr kumimoji="0" lang="es-mx" sz="2800" b="0" i="1" u="none" strike="noStrike" kern="1200" cap="none" spc="0" normalizeH="0" baseline="0" dirty="0" err="1">
                <a:ln>
                  <a:noFill/>
                </a:ln>
                <a:solidFill>
                  <a:srgbClr val="653924"/>
                </a:solidFill>
                <a:effectLst/>
                <a:uLnTx/>
                <a:uFillTx/>
                <a:latin typeface="Red Hat Display"/>
                <a:ea typeface="+mn-ea"/>
                <a:cs typeface="+mn-cs"/>
              </a:rPr>
              <a:t>speedballing</a:t>
            </a:r>
            <a:r>
              <a:rPr kumimoji="0" lang="es-mx" sz="2800" b="0" i="1" u="none" strike="noStrike" kern="1200" cap="none" spc="0" normalizeH="0" baseline="0" dirty="0">
                <a:ln>
                  <a:noFill/>
                </a:ln>
                <a:solidFill>
                  <a:srgbClr val="653924"/>
                </a:solidFill>
                <a:effectLst/>
                <a:uLnTx/>
                <a:uFillTx/>
                <a:latin typeface="Red Hat Display"/>
                <a:ea typeface="+mn-ea"/>
                <a:cs typeface="+mn-cs"/>
              </a:rPr>
              <a:t> </a:t>
            </a:r>
            <a:r>
              <a:rPr kumimoji="0" lang="es-mx" sz="2800" b="0" i="0" u="none" strike="noStrike" kern="1200" cap="none" spc="0" normalizeH="0" baseline="0" dirty="0">
                <a:ln>
                  <a:noFill/>
                </a:ln>
                <a:solidFill>
                  <a:srgbClr val="653924"/>
                </a:solidFill>
                <a:effectLst/>
                <a:uLnTx/>
                <a:uFillTx/>
                <a:latin typeface="Red Hat Display"/>
                <a:ea typeface="+mn-ea"/>
                <a:cs typeface="+mn-cs"/>
              </a:rPr>
              <a:t>reduce la capacidad de reconocer los síntomas de sobredosis de cualquiera de las drogas.</a:t>
            </a: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s-mx" sz="2800" b="1" i="0" u="none" strike="noStrike" kern="1200" cap="none" spc="0" normalizeH="0" baseline="0" dirty="0">
                <a:ln>
                  <a:noFill/>
                </a:ln>
                <a:solidFill>
                  <a:srgbClr val="653924"/>
                </a:solidFill>
                <a:effectLst/>
                <a:uLnTx/>
                <a:uFillTx/>
                <a:latin typeface="Red Hat Display" panose="020B0604020202020204" charset="0"/>
                <a:ea typeface="+mn-ea"/>
                <a:cs typeface="+mn-cs"/>
              </a:rPr>
              <a:t>Es peligroso cuando los opioides se mezclan con otras drogas</a:t>
            </a:r>
          </a:p>
        </p:txBody>
      </p:sp>
      <p:sp>
        <p:nvSpPr>
          <p:cNvPr id="7" name="Freeform 7"/>
          <p:cNvSpPr/>
          <p:nvPr/>
        </p:nvSpPr>
        <p:spPr>
          <a:xfrm>
            <a:off x="150638" y="9007449"/>
            <a:ext cx="1756124" cy="1186309"/>
          </a:xfrm>
          <a:custGeom>
            <a:avLst/>
            <a:gdLst/>
            <a:ahLst/>
            <a:cxnLst/>
            <a:rect l="l" t="t" r="r" b="b"/>
            <a:pathLst>
              <a:path w="1756124" h="1186309">
                <a:moveTo>
                  <a:pt x="0" y="0"/>
                </a:moveTo>
                <a:lnTo>
                  <a:pt x="1756124" y="0"/>
                </a:lnTo>
                <a:lnTo>
                  <a:pt x="1756124" y="1186309"/>
                </a:lnTo>
                <a:lnTo>
                  <a:pt x="0" y="1186309"/>
                </a:lnTo>
                <a:lnTo>
                  <a:pt x="0" y="0"/>
                </a:lnTo>
                <a:close/>
              </a:path>
            </a:pathLst>
          </a:custGeom>
          <a:blipFill>
            <a:blip r:embed="rId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C7F72"/>
        </a:solidFill>
        <a:effectLst/>
      </p:bgPr>
    </p:bg>
    <p:spTree>
      <p:nvGrpSpPr>
        <p:cNvPr id="1" name="Shape 348"/>
        <p:cNvGrpSpPr/>
        <p:nvPr/>
      </p:nvGrpSpPr>
      <p:grpSpPr>
        <a:xfrm>
          <a:off x="0" y="0"/>
          <a:ext cx="0" cy="0"/>
          <a:chOff x="0" y="0"/>
          <a:chExt cx="0" cy="0"/>
        </a:xfrm>
      </p:grpSpPr>
      <p:sp>
        <p:nvSpPr>
          <p:cNvPr id="349" name="Google Shape;349;p17"/>
          <p:cNvSpPr txBox="1"/>
          <p:nvPr/>
        </p:nvSpPr>
        <p:spPr>
          <a:xfrm>
            <a:off x="1828800" y="458134"/>
            <a:ext cx="14876400" cy="1575000"/>
          </a:xfrm>
          <a:prstGeom prst="rect">
            <a:avLst/>
          </a:prstGeom>
          <a:noFill/>
          <a:ln>
            <a:noFill/>
          </a:ln>
        </p:spPr>
        <p:txBody>
          <a:bodyPr spcFirstLastPara="1" wrap="square" lIns="0" tIns="0" rIns="0" bIns="0" anchor="t" anchorCtr="0">
            <a:spAutoFit/>
          </a:bodyPr>
          <a:lstStyle/>
          <a:p>
            <a:pPr marL="0" marR="0" lvl="0" indent="0" algn="ctr" rtl="0">
              <a:lnSpc>
                <a:spcPct val="88998"/>
              </a:lnSpc>
              <a:spcBef>
                <a:spcPts val="0"/>
              </a:spcBef>
              <a:spcAft>
                <a:spcPts val="0"/>
              </a:spcAft>
              <a:buNone/>
            </a:pPr>
            <a:r>
              <a:rPr lang="es-mx" sz="6999" b="0" i="0" u="none" strike="noStrike" cap="none" baseline="0" dirty="0">
                <a:solidFill>
                  <a:srgbClr val="653924"/>
                </a:solidFill>
                <a:latin typeface="Calistoga"/>
                <a:ea typeface="Calistoga"/>
                <a:cs typeface="Calistoga"/>
                <a:sym typeface="Calistoga"/>
              </a:rPr>
              <a:t>Reducir el daño: </a:t>
            </a:r>
            <a:endParaRPr dirty="0">
              <a:solidFill>
                <a:srgbClr val="653924"/>
              </a:solidFill>
            </a:endParaRPr>
          </a:p>
          <a:p>
            <a:pPr marL="0" marR="0" lvl="0" indent="0" algn="ctr" rtl="0">
              <a:lnSpc>
                <a:spcPct val="88977"/>
              </a:lnSpc>
              <a:spcBef>
                <a:spcPts val="0"/>
              </a:spcBef>
              <a:spcAft>
                <a:spcPts val="0"/>
              </a:spcAft>
              <a:buNone/>
            </a:pPr>
            <a:r>
              <a:rPr lang="es-mx" sz="4500" b="0" i="0" u="none" strike="noStrike" cap="none" baseline="0" dirty="0">
                <a:solidFill>
                  <a:srgbClr val="653924"/>
                </a:solidFill>
                <a:latin typeface="Calistoga"/>
                <a:ea typeface="Calistoga"/>
                <a:cs typeface="Calistoga"/>
                <a:sym typeface="Calistoga"/>
              </a:rPr>
              <a:t>Responder a una emergencia</a:t>
            </a:r>
            <a:endParaRPr dirty="0">
              <a:solidFill>
                <a:srgbClr val="653924"/>
              </a:solidFill>
            </a:endParaRPr>
          </a:p>
        </p:txBody>
      </p:sp>
      <p:sp>
        <p:nvSpPr>
          <p:cNvPr id="350" name="Google Shape;350;p17" descr="Safety first logo"/>
          <p:cNvSpPr/>
          <p:nvPr/>
        </p:nvSpPr>
        <p:spPr>
          <a:xfrm>
            <a:off x="16381238" y="146143"/>
            <a:ext cx="1756124" cy="1186309"/>
          </a:xfrm>
          <a:custGeom>
            <a:avLst/>
            <a:gdLst/>
            <a:ahLst/>
            <a:cxnLst/>
            <a:rect l="l" t="t" r="r" b="b"/>
            <a:pathLst>
              <a:path w="1756124" h="1186309" extrusionOk="0">
                <a:moveTo>
                  <a:pt x="0" y="0"/>
                </a:moveTo>
                <a:lnTo>
                  <a:pt x="1756124" y="0"/>
                </a:lnTo>
                <a:lnTo>
                  <a:pt x="1756124" y="1186310"/>
                </a:lnTo>
                <a:lnTo>
                  <a:pt x="0" y="1186310"/>
                </a:lnTo>
                <a:lnTo>
                  <a:pt x="0" y="0"/>
                </a:lnTo>
                <a:close/>
              </a:path>
            </a:pathLst>
          </a:custGeom>
          <a:blipFill rotWithShape="1">
            <a:blip r:embed="rId3">
              <a:alphaModFix/>
            </a:blip>
            <a:stretch>
              <a:fillRect/>
            </a:stretch>
          </a:blipFill>
          <a:ln>
            <a:noFill/>
          </a:ln>
        </p:spPr>
        <p:txBody>
          <a:bodyPr/>
          <a:lstStyle/>
          <a:p>
            <a:endParaRPr lang="es-mx"/>
          </a:p>
        </p:txBody>
      </p:sp>
      <p:sp>
        <p:nvSpPr>
          <p:cNvPr id="3" name="Rectangle 2">
            <a:extLst>
              <a:ext uri="{FF2B5EF4-FFF2-40B4-BE49-F238E27FC236}">
                <a16:creationId xmlns:a16="http://schemas.microsoft.com/office/drawing/2014/main" id="{70DE3D44-179C-4178-6CB0-67575C7580EF}"/>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pic>
        <p:nvPicPr>
          <p:cNvPr id="351" name="Google Shape;351;p17" title="Protect Your Friends">
            <a:hlinkClick r:id="rId4"/>
          </p:cNvPr>
          <p:cNvPicPr preferRelativeResize="0"/>
          <p:nvPr/>
        </p:nvPicPr>
        <p:blipFill>
          <a:blip r:embed="rId5">
            <a:alphaModFix/>
          </a:blip>
          <a:stretch>
            <a:fillRect/>
          </a:stretch>
        </p:blipFill>
        <p:spPr>
          <a:xfrm>
            <a:off x="2598383" y="2157342"/>
            <a:ext cx="13337113" cy="75021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0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359"/>
        <p:cNvGrpSpPr/>
        <p:nvPr/>
      </p:nvGrpSpPr>
      <p:grpSpPr>
        <a:xfrm>
          <a:off x="0" y="0"/>
          <a:ext cx="0" cy="0"/>
          <a:chOff x="0" y="0"/>
          <a:chExt cx="0" cy="0"/>
        </a:xfrm>
      </p:grpSpPr>
      <p:sp>
        <p:nvSpPr>
          <p:cNvPr id="360" name="Google Shape;360;p13">
            <a:extLst>
              <a:ext uri="{C183D7F6-B498-43B3-948B-1728B52AA6E4}">
                <adec:decorative xmlns:adec="http://schemas.microsoft.com/office/drawing/2017/decorative" val="1"/>
              </a:ext>
            </a:extLst>
          </p:cNvPr>
          <p:cNvSpPr/>
          <p:nvPr/>
        </p:nvSpPr>
        <p:spPr>
          <a:xfrm>
            <a:off x="1075764" y="-760850"/>
            <a:ext cx="16136472" cy="10738854"/>
          </a:xfrm>
          <a:custGeom>
            <a:avLst/>
            <a:gdLst/>
            <a:ahLst/>
            <a:cxnLst/>
            <a:rect l="l" t="t" r="r" b="b"/>
            <a:pathLst>
              <a:path w="15041628" h="22727734" extrusionOk="0">
                <a:moveTo>
                  <a:pt x="0" y="0"/>
                </a:moveTo>
                <a:lnTo>
                  <a:pt x="15041628" y="0"/>
                </a:lnTo>
                <a:lnTo>
                  <a:pt x="15041628" y="22727734"/>
                </a:lnTo>
                <a:lnTo>
                  <a:pt x="0" y="22727734"/>
                </a:lnTo>
                <a:lnTo>
                  <a:pt x="0" y="0"/>
                </a:lnTo>
                <a:close/>
              </a:path>
            </a:pathLst>
          </a:custGeom>
          <a:blipFill rotWithShape="1">
            <a:blip r:embed="rId3">
              <a:alphaModFix/>
            </a:blip>
            <a:stretch>
              <a:fillRect/>
            </a:stretch>
          </a:blipFill>
          <a:ln>
            <a:noFill/>
          </a:ln>
        </p:spPr>
        <p:txBody>
          <a:bodyPr/>
          <a:lstStyle/>
          <a:p>
            <a:endParaRPr lang="es-mx"/>
          </a:p>
        </p:txBody>
      </p:sp>
      <p:sp>
        <p:nvSpPr>
          <p:cNvPr id="361" name="Google Shape;361;p13"/>
          <p:cNvSpPr txBox="1"/>
          <p:nvPr/>
        </p:nvSpPr>
        <p:spPr>
          <a:xfrm>
            <a:off x="4835850" y="534718"/>
            <a:ext cx="8616300" cy="892200"/>
          </a:xfrm>
          <a:prstGeom prst="rect">
            <a:avLst/>
          </a:prstGeom>
          <a:noFill/>
          <a:ln>
            <a:noFill/>
          </a:ln>
        </p:spPr>
        <p:txBody>
          <a:bodyPr spcFirstLastPara="1" wrap="square" lIns="0" tIns="0" rIns="0" bIns="0" anchor="t" anchorCtr="0">
            <a:spAutoFit/>
          </a:bodyPr>
          <a:lstStyle/>
          <a:p>
            <a:pPr marL="0" marR="0" lvl="0" indent="0" algn="ctr" rtl="0">
              <a:lnSpc>
                <a:spcPct val="89004"/>
              </a:lnSpc>
              <a:spcBef>
                <a:spcPts val="0"/>
              </a:spcBef>
              <a:spcAft>
                <a:spcPts val="0"/>
              </a:spcAft>
              <a:buNone/>
            </a:pPr>
            <a:r>
              <a:rPr lang="es-mx" sz="6512" b="0" i="0" u="none" baseline="0">
                <a:solidFill>
                  <a:srgbClr val="653924"/>
                </a:solidFill>
                <a:latin typeface="Calistoga"/>
                <a:ea typeface="Calistoga"/>
                <a:cs typeface="Calistoga"/>
                <a:sym typeface="Calistoga"/>
              </a:rPr>
              <a:t>Debate del escenario</a:t>
            </a:r>
            <a:endParaRPr/>
          </a:p>
        </p:txBody>
      </p:sp>
      <p:sp>
        <p:nvSpPr>
          <p:cNvPr id="362" name="Google Shape;362;p13"/>
          <p:cNvSpPr txBox="1"/>
          <p:nvPr/>
        </p:nvSpPr>
        <p:spPr>
          <a:xfrm>
            <a:off x="3030075" y="1553225"/>
            <a:ext cx="13002150" cy="5009064"/>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s-mx" sz="3100" b="0" i="0" u="none" strike="noStrike" cap="none" baseline="0" dirty="0">
                <a:solidFill>
                  <a:srgbClr val="653924"/>
                </a:solidFill>
                <a:latin typeface="Red Hat Display"/>
                <a:ea typeface="Red Hat Display"/>
                <a:cs typeface="Red Hat Display"/>
                <a:sym typeface="Red Hat Display"/>
              </a:rPr>
              <a:t>Imaginen que tienen un/a amigo/a al/a la que le ofrecieron un comprimido en una fiesta</a:t>
            </a:r>
            <a:r>
              <a:rPr lang="es-mx" sz="3100" b="0" i="0" u="none" baseline="0" dirty="0">
                <a:solidFill>
                  <a:srgbClr val="653924"/>
                </a:solidFill>
                <a:latin typeface="Red Hat Display"/>
                <a:ea typeface="Red Hat Display"/>
                <a:cs typeface="Red Hat Display"/>
                <a:sym typeface="Red Hat Display"/>
              </a:rPr>
              <a:t>. E</a:t>
            </a:r>
            <a:r>
              <a:rPr lang="es-mx" sz="3100" b="0" i="0" u="none" strike="noStrike" cap="none" baseline="0" dirty="0">
                <a:solidFill>
                  <a:srgbClr val="653924"/>
                </a:solidFill>
                <a:latin typeface="Red Hat Display"/>
                <a:ea typeface="Red Hat Display"/>
                <a:cs typeface="Red Hat Display"/>
                <a:sym typeface="Red Hat Display"/>
              </a:rPr>
              <a:t>llos/as comparten contigo su intención de tomarlo. </a:t>
            </a:r>
            <a:endParaRPr sz="3100" dirty="0"/>
          </a:p>
          <a:p>
            <a:pPr marL="914400" marR="0" lvl="1" indent="-450850" algn="l" rtl="0">
              <a:lnSpc>
                <a:spcPct val="150000"/>
              </a:lnSpc>
              <a:spcBef>
                <a:spcPts val="0"/>
              </a:spcBef>
              <a:spcAft>
                <a:spcPts val="0"/>
              </a:spcAft>
              <a:buClr>
                <a:srgbClr val="653924"/>
              </a:buClr>
              <a:buSzPts val="3500"/>
              <a:buFont typeface="Red Hat Display"/>
              <a:buChar char="•"/>
            </a:pPr>
            <a:r>
              <a:rPr lang="es-mx" sz="3100" b="0" i="0" u="none" strike="noStrike" cap="none" baseline="0" dirty="0">
                <a:solidFill>
                  <a:srgbClr val="653924"/>
                </a:solidFill>
                <a:latin typeface="Red Hat Display"/>
                <a:ea typeface="Red Hat Display"/>
                <a:cs typeface="Red Hat Display"/>
                <a:sym typeface="Red Hat Display"/>
              </a:rPr>
              <a:t>En función de lo que hemos aprendido hasta ahora, ¿qué información les gustaría que tuviera su amigo/a?</a:t>
            </a:r>
            <a:endParaRPr sz="3100" dirty="0"/>
          </a:p>
          <a:p>
            <a:pPr marL="914400" marR="0" lvl="1" indent="-450850" algn="l" rtl="0">
              <a:lnSpc>
                <a:spcPct val="150000"/>
              </a:lnSpc>
              <a:spcBef>
                <a:spcPts val="0"/>
              </a:spcBef>
              <a:spcAft>
                <a:spcPts val="0"/>
              </a:spcAft>
              <a:buClr>
                <a:srgbClr val="653924"/>
              </a:buClr>
              <a:buSzPts val="3500"/>
              <a:buFont typeface="Red Hat Display"/>
              <a:buChar char="•"/>
            </a:pPr>
            <a:r>
              <a:rPr lang="es-mx" sz="3100" b="0" i="0" u="none" strike="noStrike" cap="none" baseline="0">
                <a:solidFill>
                  <a:srgbClr val="653924"/>
                </a:solidFill>
                <a:latin typeface="Red Hat Display"/>
                <a:ea typeface="Red Hat Display"/>
                <a:cs typeface="Red Hat Display"/>
                <a:sym typeface="Red Hat Display"/>
              </a:rPr>
              <a:t>Si su </a:t>
            </a:r>
            <a:r>
              <a:rPr lang="es-mx" sz="3100" b="0" i="0" u="none" strike="noStrike" cap="none" baseline="0" dirty="0">
                <a:solidFill>
                  <a:srgbClr val="653924"/>
                </a:solidFill>
                <a:latin typeface="Red Hat Display"/>
                <a:ea typeface="Red Hat Display"/>
                <a:cs typeface="Red Hat Display"/>
                <a:sym typeface="Red Hat Display"/>
              </a:rPr>
              <a:t>amigo/a fuera a tomar el comprimido, ¿qué consejo le darías </a:t>
            </a:r>
            <a:endParaRPr sz="3100" b="0" i="0" u="none" strike="noStrike" cap="none" dirty="0">
              <a:solidFill>
                <a:srgbClr val="653924"/>
              </a:solidFill>
              <a:latin typeface="Red Hat Display"/>
              <a:ea typeface="Red Hat Display"/>
              <a:cs typeface="Red Hat Display"/>
              <a:sym typeface="Red Hat Display"/>
            </a:endParaRPr>
          </a:p>
          <a:p>
            <a:pPr marL="457200" marR="0" lvl="0" indent="0" algn="l" rtl="0">
              <a:lnSpc>
                <a:spcPct val="150000"/>
              </a:lnSpc>
              <a:spcBef>
                <a:spcPts val="0"/>
              </a:spcBef>
              <a:spcAft>
                <a:spcPts val="0"/>
              </a:spcAft>
              <a:buNone/>
            </a:pPr>
            <a:r>
              <a:rPr lang="es-mx" sz="3100" b="0" i="0" u="none" baseline="0" dirty="0">
                <a:solidFill>
                  <a:srgbClr val="653924"/>
                </a:solidFill>
                <a:latin typeface="Red Hat Display"/>
                <a:ea typeface="Red Hat Display"/>
                <a:cs typeface="Red Hat Display"/>
                <a:sym typeface="Red Hat Display"/>
              </a:rPr>
              <a:t>      </a:t>
            </a:r>
            <a:r>
              <a:rPr lang="es-mx" sz="3100" b="0" i="0" u="none" strike="noStrike" cap="none" baseline="0" dirty="0">
                <a:solidFill>
                  <a:srgbClr val="653924"/>
                </a:solidFill>
                <a:latin typeface="Red Hat Display"/>
                <a:ea typeface="Red Hat Display"/>
                <a:cs typeface="Red Hat Display"/>
                <a:sym typeface="Red Hat Display"/>
              </a:rPr>
              <a:t>sobre cómo reducir el </a:t>
            </a:r>
            <a:r>
              <a:rPr lang="es-mx" sz="3100" b="0" i="0" u="none" baseline="0" dirty="0">
                <a:solidFill>
                  <a:srgbClr val="653924"/>
                </a:solidFill>
                <a:latin typeface="Red Hat Display"/>
                <a:ea typeface="Red Hat Display"/>
                <a:cs typeface="Red Hat Display"/>
                <a:sym typeface="Red Hat Display"/>
              </a:rPr>
              <a:t>daño potencial</a:t>
            </a:r>
            <a:r>
              <a:rPr lang="es-mx" sz="3100" b="0" i="0" u="none" strike="noStrike" cap="none" baseline="0" dirty="0">
                <a:solidFill>
                  <a:srgbClr val="653924"/>
                </a:solidFill>
                <a:latin typeface="Red Hat Display"/>
                <a:ea typeface="Red Hat Display"/>
                <a:cs typeface="Red Hat Display"/>
                <a:sym typeface="Red Hat Display"/>
              </a:rPr>
              <a:t>?</a:t>
            </a:r>
            <a:endParaRPr sz="3100" b="0" i="0" u="none" strike="noStrike" cap="none" dirty="0">
              <a:solidFill>
                <a:srgbClr val="653924"/>
              </a:solidFill>
              <a:latin typeface="Red Hat Display"/>
              <a:ea typeface="Red Hat Display"/>
              <a:cs typeface="Red Hat Display"/>
              <a:sym typeface="Red Hat Display"/>
            </a:endParaRPr>
          </a:p>
          <a:p>
            <a:pPr marL="914400" marR="0" lvl="1" indent="-450850" algn="l" rtl="0">
              <a:lnSpc>
                <a:spcPct val="150000"/>
              </a:lnSpc>
              <a:spcBef>
                <a:spcPts val="0"/>
              </a:spcBef>
              <a:spcAft>
                <a:spcPts val="0"/>
              </a:spcAft>
              <a:buClr>
                <a:srgbClr val="653924"/>
              </a:buClr>
              <a:buSzPts val="3500"/>
              <a:buFont typeface="Red Hat Display"/>
              <a:buChar char="•"/>
            </a:pPr>
            <a:r>
              <a:rPr lang="es-mx" sz="3100" b="0" i="0" u="none" strike="noStrike" cap="none" baseline="0" dirty="0">
                <a:solidFill>
                  <a:srgbClr val="653924"/>
                </a:solidFill>
                <a:latin typeface="Red Hat Display"/>
                <a:ea typeface="Red Hat Display"/>
                <a:cs typeface="Red Hat Display"/>
                <a:sym typeface="Red Hat Display"/>
              </a:rPr>
              <a:t>¿Qué harían si les ofrecieran a ustedes el comprimido </a:t>
            </a:r>
            <a:r>
              <a:rPr lang="es-mx" sz="3100" b="0" i="0" u="none" baseline="0" dirty="0">
                <a:solidFill>
                  <a:srgbClr val="653924"/>
                </a:solidFill>
                <a:latin typeface="Red Hat Display"/>
                <a:ea typeface="Red Hat Display"/>
                <a:cs typeface="Red Hat Display"/>
                <a:sym typeface="Red Hat Display"/>
              </a:rPr>
              <a:t>en la fiesta? </a:t>
            </a:r>
            <a:endParaRPr sz="3100" dirty="0"/>
          </a:p>
        </p:txBody>
      </p:sp>
      <p:sp>
        <p:nvSpPr>
          <p:cNvPr id="363" name="Google Shape;363;p13"/>
          <p:cNvSpPr txBox="1"/>
          <p:nvPr/>
        </p:nvSpPr>
        <p:spPr>
          <a:xfrm>
            <a:off x="2164702" y="7333255"/>
            <a:ext cx="13867523" cy="14361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s-mx" sz="3110" b="1" i="0" u="none" baseline="0" dirty="0">
                <a:solidFill>
                  <a:srgbClr val="653924"/>
                </a:solidFill>
                <a:latin typeface="Red Hat Display"/>
                <a:ea typeface="Red Hat Display"/>
                <a:cs typeface="Red Hat Display"/>
                <a:sym typeface="Red Hat Display"/>
              </a:rPr>
              <a:t>  </a:t>
            </a:r>
            <a:r>
              <a:rPr lang="es-mx" sz="3110" b="1" i="0" u="none" strike="noStrike" cap="none" baseline="0" dirty="0">
                <a:solidFill>
                  <a:srgbClr val="653924"/>
                </a:solidFill>
                <a:latin typeface="Red Hat Display"/>
                <a:ea typeface="Red Hat Display"/>
                <a:cs typeface="Red Hat Display"/>
                <a:sym typeface="Red Hat Display"/>
              </a:rPr>
              <a:t>RECUERDEN LO SIGUIENTE:   </a:t>
            </a:r>
            <a:endParaRPr sz="3110" b="1" i="0" u="none" strike="noStrike" cap="none" dirty="0">
              <a:solidFill>
                <a:srgbClr val="653924"/>
              </a:solidFill>
              <a:latin typeface="Red Hat Display"/>
              <a:ea typeface="Red Hat Display"/>
              <a:cs typeface="Red Hat Display"/>
              <a:sym typeface="Red Hat Display"/>
            </a:endParaRPr>
          </a:p>
          <a:p>
            <a:pPr marL="0" marR="0" lvl="0" indent="0" algn="l" rtl="0">
              <a:lnSpc>
                <a:spcPct val="100000"/>
              </a:lnSpc>
              <a:spcBef>
                <a:spcPts val="0"/>
              </a:spcBef>
              <a:spcAft>
                <a:spcPts val="0"/>
              </a:spcAft>
              <a:buNone/>
            </a:pPr>
            <a:endParaRPr sz="3110" b="1" dirty="0">
              <a:solidFill>
                <a:srgbClr val="653924"/>
              </a:solidFill>
              <a:latin typeface="Red Hat Display"/>
              <a:ea typeface="Red Hat Display"/>
              <a:cs typeface="Red Hat Display"/>
              <a:sym typeface="Red Hat Display"/>
            </a:endParaRPr>
          </a:p>
          <a:p>
            <a:pPr marL="0" marR="0" lvl="0" indent="0" algn="l" rtl="0">
              <a:lnSpc>
                <a:spcPct val="100000"/>
              </a:lnSpc>
              <a:spcBef>
                <a:spcPts val="0"/>
              </a:spcBef>
              <a:spcAft>
                <a:spcPts val="0"/>
              </a:spcAft>
              <a:buNone/>
            </a:pPr>
            <a:r>
              <a:rPr lang="es-mx" sz="3110" b="1" i="0" u="none" baseline="0" dirty="0">
                <a:solidFill>
                  <a:srgbClr val="653924"/>
                </a:solidFill>
                <a:latin typeface="Red Hat Display"/>
                <a:ea typeface="Red Hat Display"/>
                <a:cs typeface="Red Hat Display"/>
                <a:sym typeface="Red Hat Display"/>
              </a:rPr>
              <a:t>  </a:t>
            </a:r>
            <a:r>
              <a:rPr lang="es-mx" sz="3110" b="1" i="0" u="none" strike="noStrike" cap="none" baseline="0" dirty="0">
                <a:solidFill>
                  <a:srgbClr val="653924"/>
                </a:solidFill>
                <a:latin typeface="Red Hat Display"/>
                <a:ea typeface="Red Hat Display"/>
                <a:cs typeface="Red Hat Display"/>
                <a:sym typeface="Red Hat Display"/>
              </a:rPr>
              <a:t>La mejor manera de evitar daños es no consumir opioides en primer lugar.</a:t>
            </a:r>
            <a:endParaRPr dirty="0"/>
          </a:p>
        </p:txBody>
      </p:sp>
      <p:sp>
        <p:nvSpPr>
          <p:cNvPr id="364" name="Google Shape;364;p13" descr="Safety first logo"/>
          <p:cNvSpPr/>
          <p:nvPr/>
        </p:nvSpPr>
        <p:spPr>
          <a:xfrm>
            <a:off x="15252543" y="8733775"/>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17"/>
        <p:cNvGrpSpPr/>
        <p:nvPr/>
      </p:nvGrpSpPr>
      <p:grpSpPr>
        <a:xfrm>
          <a:off x="0" y="0"/>
          <a:ext cx="0" cy="0"/>
          <a:chOff x="0" y="0"/>
          <a:chExt cx="0" cy="0"/>
        </a:xfrm>
      </p:grpSpPr>
      <p:sp>
        <p:nvSpPr>
          <p:cNvPr id="118" name="Google Shape;118;p1">
            <a:extLst>
              <a:ext uri="{C183D7F6-B498-43B3-948B-1728B52AA6E4}">
                <adec:decorative xmlns:adec="http://schemas.microsoft.com/office/drawing/2017/decorative" val="1"/>
              </a:ext>
            </a:extLst>
          </p:cNvPr>
          <p:cNvSpPr/>
          <p:nvPr/>
        </p:nvSpPr>
        <p:spPr>
          <a:xfrm>
            <a:off x="0" y="8870170"/>
            <a:ext cx="7238744" cy="1618846"/>
          </a:xfrm>
          <a:custGeom>
            <a:avLst/>
            <a:gdLst/>
            <a:ahLst/>
            <a:cxnLst/>
            <a:rect l="l" t="t" r="r" b="b"/>
            <a:pathLst>
              <a:path w="7238744" h="1618846" extrusionOk="0">
                <a:moveTo>
                  <a:pt x="0" y="0"/>
                </a:moveTo>
                <a:lnTo>
                  <a:pt x="7238744" y="0"/>
                </a:lnTo>
                <a:lnTo>
                  <a:pt x="7238744" y="1618846"/>
                </a:lnTo>
                <a:lnTo>
                  <a:pt x="0" y="1618846"/>
                </a:lnTo>
                <a:lnTo>
                  <a:pt x="0" y="0"/>
                </a:lnTo>
                <a:close/>
              </a:path>
            </a:pathLst>
          </a:custGeom>
          <a:blipFill rotWithShape="1">
            <a:blip r:embed="rId3">
              <a:alphaModFix/>
            </a:blip>
            <a:stretch>
              <a:fillRect/>
            </a:stretch>
          </a:blipFill>
          <a:ln>
            <a:noFill/>
          </a:ln>
        </p:spPr>
        <p:txBody>
          <a:bodyPr/>
          <a:lstStyle/>
          <a:p>
            <a:endParaRPr lang="es-mx"/>
          </a:p>
        </p:txBody>
      </p:sp>
      <p:sp>
        <p:nvSpPr>
          <p:cNvPr id="119" name="Google Shape;119;p1">
            <a:extLst>
              <a:ext uri="{C183D7F6-B498-43B3-948B-1728B52AA6E4}">
                <adec:decorative xmlns:adec="http://schemas.microsoft.com/office/drawing/2017/decorative" val="1"/>
              </a:ext>
            </a:extLst>
          </p:cNvPr>
          <p:cNvSpPr/>
          <p:nvPr/>
        </p:nvSpPr>
        <p:spPr>
          <a:xfrm>
            <a:off x="7053345" y="8870170"/>
            <a:ext cx="7238744" cy="1618846"/>
          </a:xfrm>
          <a:custGeom>
            <a:avLst/>
            <a:gdLst/>
            <a:ahLst/>
            <a:cxnLst/>
            <a:rect l="l" t="t" r="r" b="b"/>
            <a:pathLst>
              <a:path w="7238744" h="1618846" extrusionOk="0">
                <a:moveTo>
                  <a:pt x="0" y="0"/>
                </a:moveTo>
                <a:lnTo>
                  <a:pt x="7238744" y="0"/>
                </a:lnTo>
                <a:lnTo>
                  <a:pt x="7238744" y="1618846"/>
                </a:lnTo>
                <a:lnTo>
                  <a:pt x="0" y="1618846"/>
                </a:lnTo>
                <a:lnTo>
                  <a:pt x="0" y="0"/>
                </a:lnTo>
                <a:close/>
              </a:path>
            </a:pathLst>
          </a:custGeom>
          <a:blipFill rotWithShape="1">
            <a:blip r:embed="rId3">
              <a:alphaModFix/>
            </a:blip>
            <a:stretch>
              <a:fillRect/>
            </a:stretch>
          </a:blipFill>
          <a:ln>
            <a:noFill/>
          </a:ln>
        </p:spPr>
        <p:txBody>
          <a:bodyPr/>
          <a:lstStyle/>
          <a:p>
            <a:endParaRPr lang="es-mx"/>
          </a:p>
        </p:txBody>
      </p:sp>
      <p:sp>
        <p:nvSpPr>
          <p:cNvPr id="120" name="Google Shape;120;p1">
            <a:extLst>
              <a:ext uri="{C183D7F6-B498-43B3-948B-1728B52AA6E4}">
                <adec:decorative xmlns:adec="http://schemas.microsoft.com/office/drawing/2017/decorative" val="1"/>
              </a:ext>
            </a:extLst>
          </p:cNvPr>
          <p:cNvSpPr/>
          <p:nvPr/>
        </p:nvSpPr>
        <p:spPr>
          <a:xfrm>
            <a:off x="14067233" y="8870170"/>
            <a:ext cx="7238744" cy="1618846"/>
          </a:xfrm>
          <a:custGeom>
            <a:avLst/>
            <a:gdLst/>
            <a:ahLst/>
            <a:cxnLst/>
            <a:rect l="l" t="t" r="r" b="b"/>
            <a:pathLst>
              <a:path w="7238744" h="1618846" extrusionOk="0">
                <a:moveTo>
                  <a:pt x="0" y="0"/>
                </a:moveTo>
                <a:lnTo>
                  <a:pt x="7238744" y="0"/>
                </a:lnTo>
                <a:lnTo>
                  <a:pt x="7238744" y="1618846"/>
                </a:lnTo>
                <a:lnTo>
                  <a:pt x="0" y="1618846"/>
                </a:lnTo>
                <a:lnTo>
                  <a:pt x="0" y="0"/>
                </a:lnTo>
                <a:close/>
              </a:path>
            </a:pathLst>
          </a:custGeom>
          <a:blipFill rotWithShape="1">
            <a:blip r:embed="rId3">
              <a:alphaModFix/>
            </a:blip>
            <a:stretch>
              <a:fillRect/>
            </a:stretch>
          </a:blipFill>
          <a:ln>
            <a:noFill/>
          </a:ln>
        </p:spPr>
        <p:txBody>
          <a:bodyPr/>
          <a:lstStyle/>
          <a:p>
            <a:endParaRPr lang="es-mx"/>
          </a:p>
        </p:txBody>
      </p:sp>
      <p:sp>
        <p:nvSpPr>
          <p:cNvPr id="121" name="Google Shape;121;p1"/>
          <p:cNvSpPr txBox="1"/>
          <p:nvPr/>
        </p:nvSpPr>
        <p:spPr>
          <a:xfrm>
            <a:off x="5758641" y="3608490"/>
            <a:ext cx="10433700" cy="23034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s-mx" sz="7482" b="0" i="0" u="none" strike="noStrike" cap="none" baseline="0" dirty="0">
                <a:solidFill>
                  <a:srgbClr val="653924"/>
                </a:solidFill>
                <a:latin typeface="Calistoga"/>
                <a:ea typeface="Calistoga"/>
                <a:cs typeface="Calistoga"/>
                <a:sym typeface="Calistoga"/>
              </a:rPr>
              <a:t>Opioides/fentanilo con receta y otros</a:t>
            </a:r>
            <a:endParaRPr dirty="0"/>
          </a:p>
        </p:txBody>
      </p:sp>
      <p:sp>
        <p:nvSpPr>
          <p:cNvPr id="126" name="Google Shape;126;p1" descr="healthcare professional "/>
          <p:cNvSpPr/>
          <p:nvPr/>
        </p:nvSpPr>
        <p:spPr>
          <a:xfrm>
            <a:off x="889950" y="835525"/>
            <a:ext cx="3682049" cy="7849330"/>
          </a:xfrm>
          <a:custGeom>
            <a:avLst/>
            <a:gdLst/>
            <a:ahLst/>
            <a:cxnLst/>
            <a:rect l="l" t="t" r="r" b="b"/>
            <a:pathLst>
              <a:path w="3682049" h="7849330" extrusionOk="0">
                <a:moveTo>
                  <a:pt x="0" y="0"/>
                </a:moveTo>
                <a:lnTo>
                  <a:pt x="3682049" y="0"/>
                </a:lnTo>
                <a:lnTo>
                  <a:pt x="3682049" y="7849330"/>
                </a:lnTo>
                <a:lnTo>
                  <a:pt x="0" y="7849330"/>
                </a:lnTo>
                <a:lnTo>
                  <a:pt x="0" y="0"/>
                </a:lnTo>
                <a:close/>
              </a:path>
            </a:pathLst>
          </a:custGeom>
          <a:blipFill rotWithShape="1">
            <a:blip r:embed="rId4">
              <a:alphaModFix/>
            </a:blip>
            <a:stretch>
              <a:fillRect/>
            </a:stretch>
          </a:blipFill>
          <a:ln>
            <a:noFill/>
          </a:ln>
        </p:spPr>
        <p:txBody>
          <a:bodyPr/>
          <a:lstStyle/>
          <a:p>
            <a:endParaRPr lang="es-mx"/>
          </a:p>
        </p:txBody>
      </p:sp>
      <p:sp>
        <p:nvSpPr>
          <p:cNvPr id="127" name="Google Shape;127;p1" descr="Safetyfirst in a speech bubble "/>
          <p:cNvSpPr/>
          <p:nvPr/>
        </p:nvSpPr>
        <p:spPr>
          <a:xfrm>
            <a:off x="7285393" y="1492932"/>
            <a:ext cx="7006696" cy="1690365"/>
          </a:xfrm>
          <a:custGeom>
            <a:avLst/>
            <a:gdLst/>
            <a:ahLst/>
            <a:cxnLst/>
            <a:rect l="l" t="t" r="r" b="b"/>
            <a:pathLst>
              <a:path w="7006696" h="1690365" extrusionOk="0">
                <a:moveTo>
                  <a:pt x="0" y="0"/>
                </a:moveTo>
                <a:lnTo>
                  <a:pt x="7006695" y="0"/>
                </a:lnTo>
                <a:lnTo>
                  <a:pt x="7006695" y="1690365"/>
                </a:lnTo>
                <a:lnTo>
                  <a:pt x="0" y="1690365"/>
                </a:lnTo>
                <a:lnTo>
                  <a:pt x="0" y="0"/>
                </a:lnTo>
                <a:close/>
              </a:path>
            </a:pathLst>
          </a:custGeom>
          <a:blipFill rotWithShape="1">
            <a:blip r:embed="rId5">
              <a:alphaModFix/>
            </a:blip>
            <a:stretch>
              <a:fillRect/>
            </a:stretch>
          </a:blipFill>
          <a:ln>
            <a:noFill/>
          </a:ln>
        </p:spPr>
        <p:txBody>
          <a:bodyPr/>
          <a:lstStyle/>
          <a:p>
            <a:endParaRPr lang="es-mx"/>
          </a:p>
        </p:txBody>
      </p:sp>
      <p:sp>
        <p:nvSpPr>
          <p:cNvPr id="128" name="Google Shape;128;p1" descr="Stanford Medicine REACH Lab logo"/>
          <p:cNvSpPr/>
          <p:nvPr/>
        </p:nvSpPr>
        <p:spPr>
          <a:xfrm>
            <a:off x="9594802" y="6940677"/>
            <a:ext cx="2332179" cy="1153457"/>
          </a:xfrm>
          <a:custGeom>
            <a:avLst/>
            <a:gdLst/>
            <a:ahLst/>
            <a:cxnLst/>
            <a:rect l="l" t="t" r="r" b="b"/>
            <a:pathLst>
              <a:path w="2332179" h="1153457" extrusionOk="0">
                <a:moveTo>
                  <a:pt x="0" y="0"/>
                </a:moveTo>
                <a:lnTo>
                  <a:pt x="2332179" y="0"/>
                </a:lnTo>
                <a:lnTo>
                  <a:pt x="2332179" y="1153457"/>
                </a:lnTo>
                <a:lnTo>
                  <a:pt x="0" y="1153457"/>
                </a:lnTo>
                <a:lnTo>
                  <a:pt x="0" y="0"/>
                </a:lnTo>
                <a:close/>
              </a:path>
            </a:pathLst>
          </a:custGeom>
          <a:blipFill rotWithShape="1">
            <a:blip r:embed="rId6">
              <a:alphaModFix/>
            </a:blip>
            <a:stretch>
              <a:fillRect/>
            </a:stretch>
          </a:blipFill>
          <a:ln>
            <a:noFill/>
          </a:ln>
        </p:spPr>
        <p:txBody>
          <a:bodyPr/>
          <a:lstStyle/>
          <a:p>
            <a:endParaRPr lang="es-mx"/>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372"/>
        <p:cNvGrpSpPr/>
        <p:nvPr/>
      </p:nvGrpSpPr>
      <p:grpSpPr>
        <a:xfrm>
          <a:off x="0" y="0"/>
          <a:ext cx="0" cy="0"/>
          <a:chOff x="0" y="0"/>
          <a:chExt cx="0" cy="0"/>
        </a:xfrm>
      </p:grpSpPr>
      <p:sp>
        <p:nvSpPr>
          <p:cNvPr id="373" name="Google Shape;373;p19">
            <a:extLst>
              <a:ext uri="{C183D7F6-B498-43B3-948B-1728B52AA6E4}">
                <adec:decorative xmlns:adec="http://schemas.microsoft.com/office/drawing/2017/decorative" val="1"/>
              </a:ext>
            </a:extLst>
          </p:cNvPr>
          <p:cNvSpPr/>
          <p:nvPr/>
        </p:nvSpPr>
        <p:spPr>
          <a:xfrm rot="-5400000">
            <a:off x="4084056" y="-3037990"/>
            <a:ext cx="9974237" cy="16362978"/>
          </a:xfrm>
          <a:custGeom>
            <a:avLst/>
            <a:gdLst/>
            <a:ahLst/>
            <a:cxnLst/>
            <a:rect l="l" t="t" r="r" b="b"/>
            <a:pathLst>
              <a:path w="9974237" h="14030256" extrusionOk="0">
                <a:moveTo>
                  <a:pt x="0" y="0"/>
                </a:moveTo>
                <a:lnTo>
                  <a:pt x="9974236" y="0"/>
                </a:lnTo>
                <a:lnTo>
                  <a:pt x="9974236" y="14030256"/>
                </a:lnTo>
                <a:lnTo>
                  <a:pt x="0" y="14030256"/>
                </a:lnTo>
                <a:lnTo>
                  <a:pt x="0" y="0"/>
                </a:lnTo>
                <a:close/>
              </a:path>
            </a:pathLst>
          </a:custGeom>
          <a:blipFill rotWithShape="1">
            <a:blip r:embed="rId3">
              <a:alphaModFix/>
            </a:blip>
            <a:stretch>
              <a:fillRect/>
            </a:stretch>
          </a:blipFill>
          <a:ln>
            <a:noFill/>
          </a:ln>
        </p:spPr>
        <p:txBody>
          <a:bodyPr/>
          <a:lstStyle/>
          <a:p>
            <a:endParaRPr lang="es-mx"/>
          </a:p>
        </p:txBody>
      </p:sp>
      <p:sp>
        <p:nvSpPr>
          <p:cNvPr id="374" name="Google Shape;374;p19"/>
          <p:cNvSpPr txBox="1"/>
          <p:nvPr/>
        </p:nvSpPr>
        <p:spPr>
          <a:xfrm>
            <a:off x="3090175" y="2973751"/>
            <a:ext cx="12612000" cy="6426375"/>
          </a:xfrm>
          <a:prstGeom prst="rect">
            <a:avLst/>
          </a:prstGeom>
          <a:noFill/>
          <a:ln>
            <a:noFill/>
          </a:ln>
        </p:spPr>
        <p:txBody>
          <a:bodyPr spcFirstLastPara="1" wrap="square" lIns="0" tIns="0" rIns="0" bIns="0" anchor="t" anchorCtr="0">
            <a:spAutoFit/>
          </a:bodyPr>
          <a:lstStyle/>
          <a:p>
            <a:pPr marL="0" marR="0" lvl="0" indent="0" algn="just" rtl="0">
              <a:lnSpc>
                <a:spcPct val="150028"/>
              </a:lnSpc>
              <a:spcBef>
                <a:spcPts val="0"/>
              </a:spcBef>
              <a:spcAft>
                <a:spcPts val="0"/>
              </a:spcAft>
              <a:buNone/>
            </a:pPr>
            <a:r>
              <a:rPr lang="es-mx" sz="3480" b="1" i="0" u="none" baseline="0" dirty="0">
                <a:solidFill>
                  <a:srgbClr val="4B230F"/>
                </a:solidFill>
                <a:latin typeface="Red Hat Display"/>
                <a:ea typeface="Red Hat Display"/>
                <a:cs typeface="Red Hat Display"/>
                <a:sym typeface="Red Hat Display"/>
              </a:rPr>
              <a:t>Repasemos</a:t>
            </a:r>
            <a:r>
              <a:rPr lang="es-mx" sz="3480" b="1" i="0" u="none" strike="noStrike" cap="none" baseline="0" dirty="0">
                <a:solidFill>
                  <a:srgbClr val="4B230F"/>
                </a:solidFill>
                <a:latin typeface="Red Hat Display"/>
                <a:ea typeface="Red Hat Display"/>
                <a:cs typeface="Red Hat Display"/>
                <a:sym typeface="Red Hat Display"/>
              </a:rPr>
              <a:t> los signos de una sobredosis de opioides</a:t>
            </a:r>
            <a:r>
              <a:rPr lang="es-mx" sz="3480" b="1" i="0" u="none" baseline="0" dirty="0">
                <a:solidFill>
                  <a:srgbClr val="4B230F"/>
                </a:solidFill>
                <a:latin typeface="Red Hat Display"/>
                <a:ea typeface="Red Hat Display"/>
                <a:cs typeface="Red Hat Display"/>
                <a:sym typeface="Red Hat Display"/>
              </a:rPr>
              <a:t>:</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Respiración lenta, superficial y errática </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Pupilas contraídas </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Ronquidos o gorgoteos</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Inconsciente/sin respuesta a los estímulos </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Renguera </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Pulso lento/sin pulso</a:t>
            </a:r>
            <a:endParaRPr dirty="0"/>
          </a:p>
          <a:p>
            <a:pPr marL="751537" marR="0" lvl="1" indent="-375768" algn="just" rtl="0">
              <a:lnSpc>
                <a:spcPct val="150028"/>
              </a:lnSpc>
              <a:spcBef>
                <a:spcPts val="0"/>
              </a:spcBef>
              <a:spcAft>
                <a:spcPts val="0"/>
              </a:spcAft>
              <a:buClr>
                <a:srgbClr val="4B230F"/>
              </a:buClr>
              <a:buSzPts val="3480"/>
              <a:buChar char="•"/>
            </a:pPr>
            <a:r>
              <a:rPr lang="es-mx" sz="3480" b="0" i="0" u="none" strike="noStrike" cap="none" baseline="0" dirty="0">
                <a:solidFill>
                  <a:srgbClr val="4B230F"/>
                </a:solidFill>
                <a:latin typeface="Red Hat Display"/>
                <a:ea typeface="Red Hat Display"/>
                <a:cs typeface="Red Hat Display"/>
                <a:sym typeface="Red Hat Display"/>
              </a:rPr>
              <a:t>Palidez o color ceniza y piel húmeda </a:t>
            </a:r>
            <a:endParaRPr dirty="0"/>
          </a:p>
        </p:txBody>
      </p:sp>
      <p:sp>
        <p:nvSpPr>
          <p:cNvPr id="375" name="Google Shape;375;p19"/>
          <p:cNvSpPr txBox="1"/>
          <p:nvPr/>
        </p:nvSpPr>
        <p:spPr>
          <a:xfrm>
            <a:off x="1551214" y="995657"/>
            <a:ext cx="15071272" cy="1936428"/>
          </a:xfrm>
          <a:prstGeom prst="rect">
            <a:avLst/>
          </a:prstGeom>
          <a:noFill/>
          <a:ln>
            <a:noFill/>
          </a:ln>
        </p:spPr>
        <p:txBody>
          <a:bodyPr spcFirstLastPara="1" wrap="square" lIns="0" tIns="0" rIns="0" bIns="0" anchor="t" anchorCtr="0">
            <a:spAutoFit/>
          </a:bodyPr>
          <a:lstStyle/>
          <a:p>
            <a:pPr marL="0" marR="0" lvl="0" indent="0" algn="ctr" rtl="0">
              <a:lnSpc>
                <a:spcPct val="88994"/>
              </a:lnSpc>
              <a:spcBef>
                <a:spcPts val="0"/>
              </a:spcBef>
              <a:spcAft>
                <a:spcPts val="0"/>
              </a:spcAft>
              <a:buNone/>
            </a:pPr>
            <a:r>
              <a:rPr lang="es-mx" sz="7069" b="0" i="0" u="none" strike="noStrike" cap="none" baseline="0" dirty="0">
                <a:solidFill>
                  <a:srgbClr val="4B230F"/>
                </a:solidFill>
                <a:latin typeface="Calistoga"/>
                <a:ea typeface="Calistoga"/>
                <a:cs typeface="Calistoga"/>
                <a:sym typeface="Calistoga"/>
              </a:rPr>
              <a:t>Cómo reconocer </a:t>
            </a:r>
            <a:br>
              <a:rPr lang="es-mx" sz="7069" b="0" i="0" u="none" strike="noStrike" cap="none" baseline="0" dirty="0">
                <a:solidFill>
                  <a:srgbClr val="4B230F"/>
                </a:solidFill>
                <a:latin typeface="Calistoga"/>
                <a:ea typeface="Calistoga"/>
                <a:cs typeface="Calistoga"/>
                <a:sym typeface="Calistoga"/>
              </a:rPr>
            </a:br>
            <a:r>
              <a:rPr lang="es-mx" sz="7069" b="0" i="0" u="none" strike="noStrike" cap="none" baseline="0" dirty="0">
                <a:solidFill>
                  <a:srgbClr val="4B230F"/>
                </a:solidFill>
                <a:latin typeface="Calistoga"/>
                <a:ea typeface="Calistoga"/>
                <a:cs typeface="Calistoga"/>
                <a:sym typeface="Calistoga"/>
              </a:rPr>
              <a:t>una sobredosis</a:t>
            </a:r>
            <a:endParaRPr dirty="0"/>
          </a:p>
        </p:txBody>
      </p:sp>
      <p:sp>
        <p:nvSpPr>
          <p:cNvPr id="376" name="Google Shape;376;p19" descr="Safety first logo"/>
          <p:cNvSpPr/>
          <p:nvPr/>
        </p:nvSpPr>
        <p:spPr>
          <a:xfrm>
            <a:off x="15197825" y="8408659"/>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384"/>
        <p:cNvGrpSpPr/>
        <p:nvPr/>
      </p:nvGrpSpPr>
      <p:grpSpPr>
        <a:xfrm>
          <a:off x="0" y="0"/>
          <a:ext cx="0" cy="0"/>
          <a:chOff x="0" y="0"/>
          <a:chExt cx="0" cy="0"/>
        </a:xfrm>
      </p:grpSpPr>
      <p:sp>
        <p:nvSpPr>
          <p:cNvPr id="385" name="Google Shape;385;p20">
            <a:extLst>
              <a:ext uri="{C183D7F6-B498-43B3-948B-1728B52AA6E4}">
                <adec:decorative xmlns:adec="http://schemas.microsoft.com/office/drawing/2017/decorative" val="1"/>
              </a:ext>
            </a:extLst>
          </p:cNvPr>
          <p:cNvSpPr/>
          <p:nvPr/>
        </p:nvSpPr>
        <p:spPr>
          <a:xfrm rot="-5400000">
            <a:off x="4411147" y="-3101344"/>
            <a:ext cx="9974237" cy="16176900"/>
          </a:xfrm>
          <a:custGeom>
            <a:avLst/>
            <a:gdLst/>
            <a:ahLst/>
            <a:cxnLst/>
            <a:rect l="l" t="t" r="r" b="b"/>
            <a:pathLst>
              <a:path w="9974237" h="14030256" extrusionOk="0">
                <a:moveTo>
                  <a:pt x="0" y="0"/>
                </a:moveTo>
                <a:lnTo>
                  <a:pt x="9974236" y="0"/>
                </a:lnTo>
                <a:lnTo>
                  <a:pt x="9974236" y="14030256"/>
                </a:lnTo>
                <a:lnTo>
                  <a:pt x="0" y="14030256"/>
                </a:lnTo>
                <a:lnTo>
                  <a:pt x="0" y="0"/>
                </a:lnTo>
                <a:close/>
              </a:path>
            </a:pathLst>
          </a:custGeom>
          <a:blipFill rotWithShape="1">
            <a:blip r:embed="rId3">
              <a:alphaModFix/>
            </a:blip>
            <a:stretch>
              <a:fillRect/>
            </a:stretch>
          </a:blipFill>
          <a:ln>
            <a:noFill/>
          </a:ln>
        </p:spPr>
        <p:txBody>
          <a:bodyPr/>
          <a:lstStyle/>
          <a:p>
            <a:endParaRPr lang="es-mx"/>
          </a:p>
        </p:txBody>
      </p:sp>
      <p:sp>
        <p:nvSpPr>
          <p:cNvPr id="386" name="Google Shape;386;p20" descr="Narcan Nasal Spray"/>
          <p:cNvSpPr/>
          <p:nvPr/>
        </p:nvSpPr>
        <p:spPr>
          <a:xfrm rot="-1648135">
            <a:off x="-903355" y="1953781"/>
            <a:ext cx="3958238" cy="4038172"/>
          </a:xfrm>
          <a:custGeom>
            <a:avLst/>
            <a:gdLst/>
            <a:ahLst/>
            <a:cxnLst/>
            <a:rect l="l" t="t" r="r" b="b"/>
            <a:pathLst>
              <a:path w="5159512" h="5997927" extrusionOk="0">
                <a:moveTo>
                  <a:pt x="0" y="0"/>
                </a:moveTo>
                <a:lnTo>
                  <a:pt x="5159512" y="0"/>
                </a:lnTo>
                <a:lnTo>
                  <a:pt x="5159512" y="5997927"/>
                </a:lnTo>
                <a:lnTo>
                  <a:pt x="0" y="5997927"/>
                </a:lnTo>
                <a:lnTo>
                  <a:pt x="0" y="0"/>
                </a:lnTo>
                <a:close/>
              </a:path>
            </a:pathLst>
          </a:custGeom>
          <a:blipFill rotWithShape="1">
            <a:blip r:embed="rId4">
              <a:alphaModFix/>
            </a:blip>
            <a:stretch>
              <a:fillRect/>
            </a:stretch>
          </a:blipFill>
          <a:ln>
            <a:noFill/>
          </a:ln>
        </p:spPr>
        <p:txBody>
          <a:bodyPr/>
          <a:lstStyle/>
          <a:p>
            <a:endParaRPr lang="es-mx"/>
          </a:p>
        </p:txBody>
      </p:sp>
      <p:sp>
        <p:nvSpPr>
          <p:cNvPr id="387" name="Google Shape;387;p20"/>
          <p:cNvSpPr txBox="1"/>
          <p:nvPr/>
        </p:nvSpPr>
        <p:spPr>
          <a:xfrm>
            <a:off x="3671225" y="458325"/>
            <a:ext cx="11418900" cy="1936800"/>
          </a:xfrm>
          <a:prstGeom prst="rect">
            <a:avLst/>
          </a:prstGeom>
          <a:noFill/>
          <a:ln>
            <a:noFill/>
          </a:ln>
        </p:spPr>
        <p:txBody>
          <a:bodyPr spcFirstLastPara="1" wrap="square" lIns="0" tIns="0" rIns="0" bIns="0" anchor="t" anchorCtr="0">
            <a:spAutoFit/>
          </a:bodyPr>
          <a:lstStyle/>
          <a:p>
            <a:pPr marL="0" marR="0" lvl="0" indent="0" algn="ctr" rtl="0">
              <a:lnSpc>
                <a:spcPct val="88994"/>
              </a:lnSpc>
              <a:spcBef>
                <a:spcPts val="0"/>
              </a:spcBef>
              <a:spcAft>
                <a:spcPts val="0"/>
              </a:spcAft>
              <a:buNone/>
            </a:pPr>
            <a:r>
              <a:rPr lang="es-mx" sz="7069" b="0" i="0" u="none" baseline="0" dirty="0">
                <a:solidFill>
                  <a:srgbClr val="4B230F"/>
                </a:solidFill>
                <a:latin typeface="Calistoga"/>
                <a:ea typeface="Calistoga"/>
                <a:cs typeface="Calistoga"/>
                <a:sym typeface="Calistoga"/>
              </a:rPr>
              <a:t>¿A quién llamar </a:t>
            </a:r>
            <a:br>
              <a:rPr lang="es-mx" sz="7069" b="0" i="0" u="none" baseline="0" dirty="0">
                <a:solidFill>
                  <a:srgbClr val="4B230F"/>
                </a:solidFill>
                <a:latin typeface="Calistoga"/>
                <a:ea typeface="Calistoga"/>
                <a:cs typeface="Calistoga"/>
                <a:sym typeface="Calistoga"/>
              </a:rPr>
            </a:br>
            <a:r>
              <a:rPr lang="es-mx" sz="7069" b="0" i="0" u="none" baseline="0" dirty="0">
                <a:solidFill>
                  <a:srgbClr val="4B230F"/>
                </a:solidFill>
                <a:latin typeface="Calistoga"/>
                <a:ea typeface="Calistoga"/>
                <a:cs typeface="Calistoga"/>
                <a:sym typeface="Calistoga"/>
              </a:rPr>
              <a:t>en caso de sobredosis?</a:t>
            </a:r>
            <a:endParaRPr dirty="0"/>
          </a:p>
        </p:txBody>
      </p:sp>
      <p:sp>
        <p:nvSpPr>
          <p:cNvPr id="388" name="Google Shape;388;p20"/>
          <p:cNvSpPr txBox="1"/>
          <p:nvPr/>
        </p:nvSpPr>
        <p:spPr>
          <a:xfrm>
            <a:off x="3315476" y="2395125"/>
            <a:ext cx="13404979" cy="10009791"/>
          </a:xfrm>
          <a:prstGeom prst="rect">
            <a:avLst/>
          </a:prstGeom>
          <a:noFill/>
          <a:ln>
            <a:noFill/>
          </a:ln>
        </p:spPr>
        <p:txBody>
          <a:bodyPr spcFirstLastPara="1" wrap="square" lIns="0" tIns="0" rIns="0" bIns="0" anchor="t" anchorCtr="0">
            <a:spAutoFit/>
          </a:bodyPr>
          <a:lstStyle/>
          <a:p>
            <a:pPr marL="0" marR="0" lvl="0" indent="0" algn="l" rtl="0">
              <a:lnSpc>
                <a:spcPct val="150015"/>
              </a:lnSpc>
              <a:spcBef>
                <a:spcPts val="0"/>
              </a:spcBef>
              <a:spcAft>
                <a:spcPts val="0"/>
              </a:spcAft>
              <a:buNone/>
            </a:pPr>
            <a:r>
              <a:rPr lang="es-mx" sz="2800" b="1" i="0" u="none" baseline="0" dirty="0">
                <a:solidFill>
                  <a:schemeClr val="dk1"/>
                </a:solidFill>
                <a:latin typeface="Red Hat Display"/>
                <a:ea typeface="Red Hat Display"/>
                <a:cs typeface="Red Hat Display"/>
                <a:sym typeface="Red Hat Display"/>
              </a:rPr>
              <a:t>Llame siempre al 911 para pedir ayuda.</a:t>
            </a:r>
            <a:endParaRPr sz="2800" b="1" dirty="0">
              <a:solidFill>
                <a:schemeClr val="dk1"/>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r>
              <a:rPr lang="es-mx" sz="2800" b="1" i="0" u="none" strike="noStrike" cap="none" baseline="0" dirty="0">
                <a:solidFill>
                  <a:schemeClr val="dk1"/>
                </a:solidFill>
                <a:latin typeface="Red Hat Display"/>
                <a:ea typeface="Red Hat Display"/>
                <a:cs typeface="Red Hat Display"/>
                <a:sym typeface="Red Hat Display"/>
              </a:rPr>
              <a:t>La naloxona puede revertir las sobredosis de opioides, los/as técnicos/as en emergencias médicas la llevan consigo y está d</a:t>
            </a:r>
            <a:r>
              <a:rPr lang="es-mx" sz="2800" b="1" i="0" u="none" baseline="0" dirty="0">
                <a:solidFill>
                  <a:schemeClr val="dk1"/>
                </a:solidFill>
                <a:latin typeface="Red Hat Display"/>
                <a:ea typeface="Red Hat Display"/>
                <a:cs typeface="Red Hat Display"/>
                <a:sym typeface="Red Hat Display"/>
              </a:rPr>
              <a:t>isponible en algunas escuelas</a:t>
            </a:r>
            <a:r>
              <a:rPr lang="es-mx" sz="2800" b="1" i="0" u="none" strike="noStrike" cap="none" baseline="0" dirty="0">
                <a:solidFill>
                  <a:schemeClr val="dk1"/>
                </a:solidFill>
                <a:latin typeface="Red Hat Display"/>
                <a:ea typeface="Red Hat Display"/>
                <a:cs typeface="Red Hat Display"/>
                <a:sym typeface="Red Hat Display"/>
              </a:rPr>
              <a:t>. </a:t>
            </a:r>
            <a:endParaRPr sz="2800" b="1" i="0" u="none" strike="noStrike" cap="none" dirty="0">
              <a:solidFill>
                <a:schemeClr val="dk1"/>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2800" b="1" dirty="0">
              <a:solidFill>
                <a:schemeClr val="dk1"/>
              </a:solidFill>
              <a:latin typeface="Red Hat Display"/>
              <a:ea typeface="Red Hat Display"/>
              <a:cs typeface="Red Hat Display"/>
              <a:sym typeface="Red Hat Display"/>
            </a:endParaRPr>
          </a:p>
          <a:p>
            <a:pPr marL="0" marR="0" lvl="0" indent="0" algn="l" rtl="0">
              <a:lnSpc>
                <a:spcPct val="149406"/>
              </a:lnSpc>
              <a:spcBef>
                <a:spcPts val="0"/>
              </a:spcBef>
              <a:spcAft>
                <a:spcPts val="0"/>
              </a:spcAft>
              <a:buNone/>
            </a:pPr>
            <a:r>
              <a:rPr lang="es-mx" sz="2800" b="1" i="0" u="none" strike="noStrike" cap="none" baseline="0" dirty="0">
                <a:solidFill>
                  <a:schemeClr val="dk1"/>
                </a:solidFill>
                <a:latin typeface="Red Hat Display"/>
                <a:ea typeface="Red Hat Display"/>
                <a:cs typeface="Red Hat Display"/>
                <a:sym typeface="Red Hat Display"/>
              </a:rPr>
              <a:t>Oregón tiene la Ley del Buen Samaritano.</a:t>
            </a:r>
            <a:r>
              <a:rPr lang="es-mx" sz="2800" b="0" i="0" u="none" strike="noStrike" cap="none" baseline="0" dirty="0">
                <a:solidFill>
                  <a:schemeClr val="dk1"/>
                </a:solidFill>
                <a:latin typeface="Red Hat Display"/>
                <a:ea typeface="Red Hat Display"/>
                <a:cs typeface="Red Hat Display"/>
                <a:sym typeface="Red Hat Display"/>
              </a:rPr>
              <a:t> Si alguien tiene una sobredosis y usted busca ayuda médica, ninguno/a de los/as dos puede ser arrestado/a ni procesado/a por lo siguiente:</a:t>
            </a:r>
            <a:br>
              <a:rPr lang="es-mx" sz="2800" b="0" i="0" u="none" strike="noStrike" cap="none" dirty="0">
                <a:solidFill>
                  <a:schemeClr val="dk1"/>
                </a:solidFill>
                <a:latin typeface="Calibri"/>
                <a:ea typeface="Calibri"/>
                <a:cs typeface="Calibri"/>
                <a:sym typeface="Calibri"/>
              </a:rPr>
            </a:br>
            <a:r>
              <a:rPr lang="es-mx" sz="2800" b="0" i="0" u="none" strike="noStrike" cap="none" baseline="0" dirty="0">
                <a:solidFill>
                  <a:schemeClr val="dk1"/>
                </a:solidFill>
                <a:latin typeface="Red Hat Display"/>
                <a:ea typeface="Red Hat Display"/>
                <a:cs typeface="Red Hat Display"/>
                <a:sym typeface="Red Hat Display"/>
              </a:rPr>
              <a:t>1. Posesión de drogas o parafernalia para drogas</a:t>
            </a:r>
            <a:br>
              <a:rPr lang="es-mx" sz="2800" b="0" i="0" u="none" strike="noStrike" cap="none" dirty="0">
                <a:solidFill>
                  <a:schemeClr val="dk1"/>
                </a:solidFill>
                <a:latin typeface="Red Hat Display"/>
                <a:ea typeface="Red Hat Display"/>
                <a:cs typeface="Red Hat Display"/>
                <a:sym typeface="Red Hat Display"/>
              </a:rPr>
            </a:br>
            <a:r>
              <a:rPr lang="es-mx" sz="2800" b="0" i="0" u="none" strike="noStrike" cap="none" baseline="0" dirty="0">
                <a:solidFill>
                  <a:schemeClr val="dk1"/>
                </a:solidFill>
                <a:latin typeface="Red Hat Display"/>
                <a:ea typeface="Red Hat Display"/>
                <a:cs typeface="Red Hat Display"/>
                <a:sym typeface="Red Hat Display"/>
              </a:rPr>
              <a:t>2. Presencia en un lugar donde se consumen drogas</a:t>
            </a:r>
            <a:br>
              <a:rPr lang="es-mx" sz="2800" b="0" i="0" u="none" strike="noStrike" cap="none" dirty="0">
                <a:solidFill>
                  <a:schemeClr val="dk1"/>
                </a:solidFill>
                <a:latin typeface="Red Hat Display"/>
                <a:ea typeface="Red Hat Display"/>
                <a:cs typeface="Red Hat Display"/>
                <a:sym typeface="Red Hat Display"/>
              </a:rPr>
            </a:br>
            <a:r>
              <a:rPr lang="es-mx" sz="2800" b="0" i="0" u="none" strike="noStrike" cap="none" baseline="0" dirty="0">
                <a:solidFill>
                  <a:schemeClr val="dk1"/>
                </a:solidFill>
                <a:latin typeface="Red Hat Display"/>
                <a:ea typeface="Red Hat Display"/>
                <a:cs typeface="Red Hat Display"/>
                <a:sym typeface="Red Hat Display"/>
              </a:rPr>
              <a:t>3. Violación de la libertad condicional o la libertad bajo palabra o cualquier </a:t>
            </a:r>
            <a:br>
              <a:rPr lang="es-mx" sz="2800" b="0" i="0" u="none" strike="noStrike" cap="none" baseline="0" dirty="0">
                <a:solidFill>
                  <a:schemeClr val="dk1"/>
                </a:solidFill>
                <a:latin typeface="Red Hat Display"/>
                <a:ea typeface="Red Hat Display"/>
                <a:cs typeface="Red Hat Display"/>
                <a:sym typeface="Red Hat Display"/>
              </a:rPr>
            </a:br>
            <a:r>
              <a:rPr lang="es-mx" sz="2800" b="0" i="0" u="none" strike="noStrike" cap="none" baseline="0" dirty="0">
                <a:solidFill>
                  <a:schemeClr val="dk1"/>
                </a:solidFill>
                <a:latin typeface="Red Hat Display"/>
                <a:ea typeface="Red Hat Display"/>
                <a:cs typeface="Red Hat Display"/>
                <a:sym typeface="Red Hat Display"/>
              </a:rPr>
              <a:t>orden judicial pendiente relacionada con los puntos 1 y 2.</a:t>
            </a:r>
            <a:endParaRPr sz="2800" b="0" i="0" u="none" strike="noStrike" cap="none" dirty="0">
              <a:solidFill>
                <a:schemeClr val="dk1"/>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2800" b="1" i="0" u="none" strike="noStrike" cap="none" dirty="0">
              <a:solidFill>
                <a:srgbClr val="4B230F"/>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2800" b="1" i="0" u="none" strike="noStrike" cap="none" dirty="0">
              <a:solidFill>
                <a:srgbClr val="4B230F"/>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2800" b="1" i="0" u="none" strike="noStrike" cap="none" dirty="0">
              <a:solidFill>
                <a:srgbClr val="4B230F"/>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r>
              <a:rPr lang="es-mx" sz="2800" b="0" i="0" u="none" strike="noStrike" cap="none" baseline="0" dirty="0">
                <a:solidFill>
                  <a:srgbClr val="4B230F"/>
                </a:solidFill>
                <a:latin typeface="Red Hat Display"/>
                <a:ea typeface="Red Hat Display"/>
                <a:cs typeface="Red Hat Display"/>
                <a:sym typeface="Red Hat Display"/>
              </a:rPr>
              <a:t>     </a:t>
            </a:r>
            <a:endParaRPr sz="2800" dirty="0"/>
          </a:p>
        </p:txBody>
      </p:sp>
      <p:sp>
        <p:nvSpPr>
          <p:cNvPr id="389" name="Google Shape;389;p20">
            <a:extLst>
              <a:ext uri="{C183D7F6-B498-43B3-948B-1728B52AA6E4}">
                <adec:decorative xmlns:adec="http://schemas.microsoft.com/office/drawing/2017/decorative" val="1"/>
              </a:ext>
            </a:extLst>
          </p:cNvPr>
          <p:cNvSpPr/>
          <p:nvPr/>
        </p:nvSpPr>
        <p:spPr>
          <a:xfrm>
            <a:off x="15489952" y="8341653"/>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5">
              <a:alphaModFix/>
            </a:blip>
            <a:stretch>
              <a:fillRect/>
            </a:stretch>
          </a:blipFill>
          <a:ln>
            <a:noFill/>
          </a:ln>
        </p:spPr>
        <p:txBody>
          <a:bodyPr/>
          <a:lstStyle/>
          <a:p>
            <a:endParaRPr lang="es-mx"/>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397"/>
        <p:cNvGrpSpPr/>
        <p:nvPr/>
      </p:nvGrpSpPr>
      <p:grpSpPr>
        <a:xfrm>
          <a:off x="0" y="0"/>
          <a:ext cx="0" cy="0"/>
          <a:chOff x="0" y="0"/>
          <a:chExt cx="0" cy="0"/>
        </a:xfrm>
      </p:grpSpPr>
      <p:sp>
        <p:nvSpPr>
          <p:cNvPr id="398" name="Google Shape;398;p21">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969200"/>
          </a:solidFill>
          <a:ln>
            <a:noFill/>
          </a:ln>
        </p:spPr>
        <p:txBody>
          <a:bodyPr/>
          <a:lstStyle/>
          <a:p>
            <a:endParaRPr lang="es-mx"/>
          </a:p>
        </p:txBody>
      </p:sp>
      <p:sp>
        <p:nvSpPr>
          <p:cNvPr id="399" name="Google Shape;399;p21"/>
          <p:cNvSpPr txBox="1"/>
          <p:nvPr/>
        </p:nvSpPr>
        <p:spPr>
          <a:xfrm>
            <a:off x="869621" y="9226240"/>
            <a:ext cx="12763054" cy="720161"/>
          </a:xfrm>
          <a:prstGeom prst="rect">
            <a:avLst/>
          </a:prstGeom>
          <a:noFill/>
          <a:ln>
            <a:noFill/>
          </a:ln>
        </p:spPr>
        <p:txBody>
          <a:bodyPr spcFirstLastPara="1" wrap="square" lIns="0" tIns="0" rIns="0" bIns="0" anchor="t" anchorCtr="0">
            <a:spAutoFit/>
          </a:bodyPr>
          <a:lstStyle/>
          <a:p>
            <a:pPr marL="0" marR="0" lvl="0" indent="0" algn="l" rtl="0">
              <a:lnSpc>
                <a:spcPct val="88997"/>
              </a:lnSpc>
              <a:spcBef>
                <a:spcPts val="0"/>
              </a:spcBef>
              <a:spcAft>
                <a:spcPts val="0"/>
              </a:spcAft>
              <a:buNone/>
            </a:pPr>
            <a:r>
              <a:rPr lang="es-mx" sz="5953" b="0" i="0" u="none" strike="noStrike" cap="none" baseline="0">
                <a:solidFill>
                  <a:srgbClr val="F9F5F4"/>
                </a:solidFill>
                <a:latin typeface="Calistoga"/>
                <a:ea typeface="Calistoga"/>
                <a:cs typeface="Calistoga"/>
                <a:sym typeface="Calistoga"/>
              </a:rPr>
              <a:t>Cómo administrar la naloxona</a:t>
            </a:r>
            <a:endParaRPr/>
          </a:p>
        </p:txBody>
      </p:sp>
      <p:sp>
        <p:nvSpPr>
          <p:cNvPr id="400" name="Google Shape;400;p21" descr="Narcan Nasal Spray"/>
          <p:cNvSpPr/>
          <p:nvPr/>
        </p:nvSpPr>
        <p:spPr>
          <a:xfrm rot="-762920">
            <a:off x="13373556" y="2127992"/>
            <a:ext cx="4011031" cy="4662819"/>
          </a:xfrm>
          <a:custGeom>
            <a:avLst/>
            <a:gdLst/>
            <a:ahLst/>
            <a:cxnLst/>
            <a:rect l="l" t="t" r="r" b="b"/>
            <a:pathLst>
              <a:path w="4012988" h="4665094" extrusionOk="0">
                <a:moveTo>
                  <a:pt x="0" y="0"/>
                </a:moveTo>
                <a:lnTo>
                  <a:pt x="4012987" y="0"/>
                </a:lnTo>
                <a:lnTo>
                  <a:pt x="4012987" y="4665094"/>
                </a:lnTo>
                <a:lnTo>
                  <a:pt x="0" y="4665094"/>
                </a:lnTo>
                <a:lnTo>
                  <a:pt x="0" y="0"/>
                </a:lnTo>
                <a:close/>
              </a:path>
            </a:pathLst>
          </a:custGeom>
          <a:blipFill rotWithShape="1">
            <a:blip r:embed="rId3">
              <a:alphaModFix/>
            </a:blip>
            <a:stretch>
              <a:fillRect/>
            </a:stretch>
          </a:blipFill>
          <a:ln>
            <a:noFill/>
          </a:ln>
        </p:spPr>
        <p:txBody>
          <a:bodyPr/>
          <a:lstStyle/>
          <a:p>
            <a:endParaRPr lang="es-mx"/>
          </a:p>
        </p:txBody>
      </p:sp>
      <p:sp>
        <p:nvSpPr>
          <p:cNvPr id="401" name="Google Shape;401;p21"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pic>
        <p:nvPicPr>
          <p:cNvPr id="402" name="Google Shape;402;p21" title="Narcan and Naloxone">
            <a:hlinkClick r:id="rId5"/>
          </p:cNvPr>
          <p:cNvPicPr preferRelativeResize="0"/>
          <p:nvPr/>
        </p:nvPicPr>
        <p:blipFill>
          <a:blip r:embed="rId6">
            <a:alphaModFix/>
          </a:blip>
          <a:stretch>
            <a:fillRect/>
          </a:stretch>
        </p:blipFill>
        <p:spPr>
          <a:xfrm>
            <a:off x="499050" y="1190950"/>
            <a:ext cx="12464625" cy="701134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2"/>
                                        </p:tgtEl>
                                        <p:attrNameLst>
                                          <p:attrName>style.visibility</p:attrName>
                                        </p:attrNameLst>
                                      </p:cBhvr>
                                      <p:to>
                                        <p:strVal val="visible"/>
                                      </p:to>
                                    </p:set>
                                    <p:animEffect transition="in" filter="fade">
                                      <p:cBhvr>
                                        <p:cTn id="7" dur="10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410"/>
        <p:cNvGrpSpPr/>
        <p:nvPr/>
      </p:nvGrpSpPr>
      <p:grpSpPr>
        <a:xfrm>
          <a:off x="0" y="0"/>
          <a:ext cx="0" cy="0"/>
          <a:chOff x="0" y="0"/>
          <a:chExt cx="0" cy="0"/>
        </a:xfrm>
      </p:grpSpPr>
      <p:sp>
        <p:nvSpPr>
          <p:cNvPr id="411" name="Google Shape;411;g267031306b6_8_4">
            <a:extLst>
              <a:ext uri="{C183D7F6-B498-43B3-948B-1728B52AA6E4}">
                <adec:decorative xmlns:adec="http://schemas.microsoft.com/office/drawing/2017/decorative" val="1"/>
              </a:ext>
            </a:extLst>
          </p:cNvPr>
          <p:cNvSpPr/>
          <p:nvPr/>
        </p:nvSpPr>
        <p:spPr>
          <a:xfrm rot="-5400000">
            <a:off x="4089284" y="-2857141"/>
            <a:ext cx="9974237" cy="16001277"/>
          </a:xfrm>
          <a:custGeom>
            <a:avLst/>
            <a:gdLst/>
            <a:ahLst/>
            <a:cxnLst/>
            <a:rect l="l" t="t" r="r" b="b"/>
            <a:pathLst>
              <a:path w="9974237" h="14030256" extrusionOk="0">
                <a:moveTo>
                  <a:pt x="0" y="0"/>
                </a:moveTo>
                <a:lnTo>
                  <a:pt x="9974236" y="0"/>
                </a:lnTo>
                <a:lnTo>
                  <a:pt x="9974236" y="14030256"/>
                </a:lnTo>
                <a:lnTo>
                  <a:pt x="0" y="14030256"/>
                </a:lnTo>
                <a:lnTo>
                  <a:pt x="0" y="0"/>
                </a:lnTo>
                <a:close/>
              </a:path>
            </a:pathLst>
          </a:custGeom>
          <a:blipFill rotWithShape="1">
            <a:blip r:embed="rId3">
              <a:alphaModFix/>
            </a:blip>
            <a:stretch>
              <a:fillRect/>
            </a:stretch>
          </a:blipFill>
          <a:ln>
            <a:noFill/>
          </a:ln>
        </p:spPr>
        <p:txBody>
          <a:bodyPr/>
          <a:lstStyle/>
          <a:p>
            <a:endParaRPr lang="es-mx"/>
          </a:p>
        </p:txBody>
      </p:sp>
      <p:sp>
        <p:nvSpPr>
          <p:cNvPr id="412" name="Google Shape;412;g267031306b6_8_4"/>
          <p:cNvSpPr txBox="1"/>
          <p:nvPr/>
        </p:nvSpPr>
        <p:spPr>
          <a:xfrm>
            <a:off x="3434600" y="606025"/>
            <a:ext cx="11418900" cy="1936800"/>
          </a:xfrm>
          <a:prstGeom prst="rect">
            <a:avLst/>
          </a:prstGeom>
          <a:noFill/>
          <a:ln>
            <a:noFill/>
          </a:ln>
        </p:spPr>
        <p:txBody>
          <a:bodyPr spcFirstLastPara="1" wrap="square" lIns="0" tIns="0" rIns="0" bIns="0" anchor="t" anchorCtr="0">
            <a:spAutoFit/>
          </a:bodyPr>
          <a:lstStyle/>
          <a:p>
            <a:pPr marL="0" marR="0" lvl="0" indent="0" algn="ctr" rtl="0">
              <a:lnSpc>
                <a:spcPct val="88994"/>
              </a:lnSpc>
              <a:spcBef>
                <a:spcPts val="0"/>
              </a:spcBef>
              <a:spcAft>
                <a:spcPts val="0"/>
              </a:spcAft>
              <a:buNone/>
            </a:pPr>
            <a:r>
              <a:rPr lang="es-mx" sz="7069" b="0" i="0" u="none" baseline="0" dirty="0">
                <a:solidFill>
                  <a:srgbClr val="4B230F"/>
                </a:solidFill>
                <a:latin typeface="Calistoga"/>
                <a:ea typeface="Calistoga"/>
                <a:cs typeface="Calistoga"/>
                <a:sym typeface="Calistoga"/>
              </a:rPr>
              <a:t>Preguntas, comentarios </a:t>
            </a:r>
            <a:br>
              <a:rPr lang="es-mx" sz="7069" b="0" i="0" u="none" baseline="0" dirty="0">
                <a:solidFill>
                  <a:srgbClr val="4B230F"/>
                </a:solidFill>
                <a:latin typeface="Calistoga"/>
                <a:ea typeface="Calistoga"/>
                <a:cs typeface="Calistoga"/>
                <a:sym typeface="Calistoga"/>
              </a:rPr>
            </a:br>
            <a:r>
              <a:rPr lang="es-mx" sz="7069" b="0" i="0" u="none" baseline="0" dirty="0">
                <a:solidFill>
                  <a:srgbClr val="4B230F"/>
                </a:solidFill>
                <a:latin typeface="Calistoga"/>
                <a:ea typeface="Calistoga"/>
                <a:cs typeface="Calistoga"/>
                <a:sym typeface="Calistoga"/>
              </a:rPr>
              <a:t>y recursos</a:t>
            </a:r>
            <a:endParaRPr dirty="0"/>
          </a:p>
        </p:txBody>
      </p:sp>
      <p:sp>
        <p:nvSpPr>
          <p:cNvPr id="413" name="Google Shape;413;g267031306b6_8_4" descr="Safety first logo"/>
          <p:cNvSpPr/>
          <p:nvPr/>
        </p:nvSpPr>
        <p:spPr>
          <a:xfrm>
            <a:off x="14410863" y="8494666"/>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
        <p:nvSpPr>
          <p:cNvPr id="414" name="Google Shape;414;g267031306b6_8_4"/>
          <p:cNvSpPr txBox="1"/>
          <p:nvPr/>
        </p:nvSpPr>
        <p:spPr>
          <a:xfrm>
            <a:off x="2999075" y="2389994"/>
            <a:ext cx="12788700" cy="1037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mx" sz="3600" b="0" i="0" u="none" baseline="0" dirty="0">
                <a:solidFill>
                  <a:schemeClr val="dk1"/>
                </a:solidFill>
                <a:latin typeface="Calibri"/>
                <a:ea typeface="Calibri"/>
                <a:cs typeface="Calibri"/>
                <a:sym typeface="Calibri"/>
              </a:rPr>
              <a:t>Si tienen otras preguntas, no duden en colocarlas en el cuadro de preguntas y respuestas y podremos abordarlas en la próxima clase.</a:t>
            </a:r>
            <a:endParaRPr sz="3600" dirty="0">
              <a:solidFill>
                <a:schemeClr val="dk1"/>
              </a:solidFill>
              <a:latin typeface="Calibri"/>
              <a:ea typeface="Calibri"/>
              <a:cs typeface="Calibri"/>
              <a:sym typeface="Calibri"/>
            </a:endParaRPr>
          </a:p>
          <a:p>
            <a:pPr marL="0" lvl="0" indent="0" algn="l" rtl="0">
              <a:spcBef>
                <a:spcPts val="0"/>
              </a:spcBef>
              <a:spcAft>
                <a:spcPts val="0"/>
              </a:spcAft>
              <a:buNone/>
            </a:pPr>
            <a:endParaRPr sz="3600" dirty="0">
              <a:solidFill>
                <a:schemeClr val="dk1"/>
              </a:solidFill>
              <a:latin typeface="Calibri"/>
              <a:ea typeface="Calibri"/>
              <a:cs typeface="Calibri"/>
              <a:sym typeface="Calibri"/>
            </a:endParaRPr>
          </a:p>
          <a:p>
            <a:pPr marL="0" lvl="0" indent="0" algn="l" rtl="0">
              <a:spcBef>
                <a:spcPts val="0"/>
              </a:spcBef>
              <a:spcAft>
                <a:spcPts val="0"/>
              </a:spcAft>
              <a:buNone/>
            </a:pPr>
            <a:r>
              <a:rPr lang="es-mx" sz="3600" b="0" i="0" u="none" baseline="0" dirty="0">
                <a:solidFill>
                  <a:schemeClr val="dk1"/>
                </a:solidFill>
                <a:latin typeface="Calibri"/>
                <a:ea typeface="Calibri"/>
                <a:cs typeface="Calibri"/>
                <a:sym typeface="Calibri"/>
              </a:rPr>
              <a:t>Mientras tanto, tengan en cuenta que hay adultos/as y profesionales de confianza a los que pueden acudir si tienen alguna pregunta y que pueden ayudarlos/as a encontrar recursos que usted, un familiar o un/a amigo/a pueda necesitar al lidiar con el consumo de sustancias.</a:t>
            </a:r>
            <a:endParaRPr sz="3600" dirty="0">
              <a:solidFill>
                <a:schemeClr val="dk1"/>
              </a:solidFill>
              <a:latin typeface="Calibri"/>
              <a:ea typeface="Calibri"/>
              <a:cs typeface="Calibri"/>
              <a:sym typeface="Calibri"/>
            </a:endParaRPr>
          </a:p>
          <a:p>
            <a:pPr marL="0" lvl="0" indent="0" algn="l" rtl="0">
              <a:spcBef>
                <a:spcPts val="0"/>
              </a:spcBef>
              <a:spcAft>
                <a:spcPts val="0"/>
              </a:spcAft>
              <a:buNone/>
            </a:pPr>
            <a:endParaRPr sz="3600" dirty="0">
              <a:solidFill>
                <a:schemeClr val="dk1"/>
              </a:solidFill>
              <a:latin typeface="Calibri"/>
              <a:ea typeface="Calibri"/>
              <a:cs typeface="Calibri"/>
              <a:sym typeface="Calibri"/>
            </a:endParaRPr>
          </a:p>
          <a:p>
            <a:pPr marL="457200" lvl="0" indent="-438150" algn="l" rtl="0">
              <a:spcBef>
                <a:spcPts val="0"/>
              </a:spcBef>
              <a:spcAft>
                <a:spcPts val="0"/>
              </a:spcAft>
              <a:buSzPts val="3300"/>
              <a:buFont typeface="Calibri"/>
              <a:buChar char="●"/>
            </a:pPr>
            <a:r>
              <a:rPr lang="es-mx" sz="3300" b="0" i="0" u="sng" baseline="0" dirty="0" err="1">
                <a:solidFill>
                  <a:schemeClr val="hlink"/>
                </a:solidFill>
                <a:latin typeface="Calibri"/>
                <a:ea typeface="Calibri"/>
                <a:cs typeface="Calibri"/>
                <a:sym typeface="Calibri"/>
                <a:hlinkClick r:id="rId5"/>
              </a:rPr>
              <a:t>Never</a:t>
            </a:r>
            <a:r>
              <a:rPr lang="es-mx" sz="3300" b="0" i="0" u="sng" baseline="0" dirty="0">
                <a:solidFill>
                  <a:schemeClr val="hlink"/>
                </a:solidFill>
                <a:latin typeface="Calibri"/>
                <a:ea typeface="Calibri"/>
                <a:cs typeface="Calibri"/>
                <a:sym typeface="Calibri"/>
                <a:hlinkClick r:id="rId5"/>
              </a:rPr>
              <a:t> Use Alone</a:t>
            </a:r>
            <a:endParaRPr sz="3300" dirty="0">
              <a:solidFill>
                <a:schemeClr val="dk1"/>
              </a:solidFill>
              <a:latin typeface="Calibri"/>
              <a:ea typeface="Calibri"/>
              <a:cs typeface="Calibri"/>
              <a:sym typeface="Calibri"/>
            </a:endParaRPr>
          </a:p>
          <a:p>
            <a:pPr marL="457200" lvl="0" indent="-438150" algn="l" rtl="0">
              <a:spcBef>
                <a:spcPts val="0"/>
              </a:spcBef>
              <a:spcAft>
                <a:spcPts val="0"/>
              </a:spcAft>
              <a:buSzPts val="3300"/>
              <a:buFont typeface="Calibri"/>
              <a:buChar char="●"/>
            </a:pPr>
            <a:r>
              <a:rPr lang="es-mx" sz="3300" b="0" i="0" u="sng" baseline="0" dirty="0">
                <a:solidFill>
                  <a:schemeClr val="hlink"/>
                </a:solidFill>
                <a:latin typeface="Calibri"/>
                <a:ea typeface="Calibri"/>
                <a:cs typeface="Calibri"/>
                <a:sym typeface="Calibri"/>
                <a:hlinkClick r:id="rId6"/>
              </a:rPr>
              <a:t>Línea directa de SAMHSA</a:t>
            </a:r>
            <a:endParaRPr sz="1800" dirty="0">
              <a:solidFill>
                <a:schemeClr val="dk1"/>
              </a:solidFill>
              <a:latin typeface="Calibri"/>
              <a:ea typeface="Calibri"/>
              <a:cs typeface="Calibri"/>
              <a:sym typeface="Calibri"/>
            </a:endParaRPr>
          </a:p>
          <a:p>
            <a:pPr marL="457200" lvl="0" indent="-438150" algn="l" rtl="0">
              <a:spcBef>
                <a:spcPts val="0"/>
              </a:spcBef>
              <a:spcAft>
                <a:spcPts val="0"/>
              </a:spcAft>
              <a:buClr>
                <a:schemeClr val="dk1"/>
              </a:buClr>
              <a:buSzPts val="3300"/>
              <a:buChar char="●"/>
            </a:pPr>
            <a:r>
              <a:rPr lang="es-mx" sz="3300" b="0" i="0" u="sng" baseline="0" dirty="0" err="1">
                <a:solidFill>
                  <a:schemeClr val="hlink"/>
                </a:solidFill>
                <a:latin typeface="Calibri"/>
                <a:ea typeface="Calibri"/>
                <a:cs typeface="Calibri"/>
                <a:sym typeface="Calibri"/>
                <a:hlinkClick r:id="rId7"/>
              </a:rPr>
              <a:t>Lines</a:t>
            </a:r>
            <a:r>
              <a:rPr lang="es-mx" sz="3300" b="0" i="0" u="sng" baseline="0" dirty="0">
                <a:solidFill>
                  <a:schemeClr val="hlink"/>
                </a:solidFill>
                <a:latin typeface="Calibri"/>
                <a:ea typeface="Calibri"/>
                <a:cs typeface="Calibri"/>
                <a:sym typeface="Calibri"/>
                <a:hlinkClick r:id="rId7"/>
              </a:rPr>
              <a:t> </a:t>
            </a:r>
            <a:r>
              <a:rPr lang="es-mx" sz="3300" b="0" i="0" u="sng" baseline="0" dirty="0" err="1">
                <a:solidFill>
                  <a:schemeClr val="hlink"/>
                </a:solidFill>
                <a:latin typeface="Calibri"/>
                <a:ea typeface="Calibri"/>
                <a:cs typeface="Calibri"/>
                <a:sym typeface="Calibri"/>
                <a:hlinkClick r:id="rId7"/>
              </a:rPr>
              <a:t>for</a:t>
            </a:r>
            <a:r>
              <a:rPr lang="es-mx" sz="3300" b="0" i="0" u="sng" baseline="0" dirty="0">
                <a:solidFill>
                  <a:schemeClr val="hlink"/>
                </a:solidFill>
                <a:latin typeface="Calibri"/>
                <a:ea typeface="Calibri"/>
                <a:cs typeface="Calibri"/>
                <a:sym typeface="Calibri"/>
                <a:hlinkClick r:id="rId7"/>
              </a:rPr>
              <a:t> </a:t>
            </a:r>
            <a:r>
              <a:rPr lang="es-mx" sz="3300" b="0" i="0" u="sng" baseline="0" dirty="0" err="1">
                <a:solidFill>
                  <a:schemeClr val="hlink"/>
                </a:solidFill>
                <a:latin typeface="Calibri"/>
                <a:ea typeface="Calibri"/>
                <a:cs typeface="Calibri"/>
                <a:sym typeface="Calibri"/>
                <a:hlinkClick r:id="rId7"/>
              </a:rPr>
              <a:t>Life</a:t>
            </a:r>
            <a:r>
              <a:rPr lang="es-mx" sz="3300" b="0" i="0" u="none" baseline="0" dirty="0">
                <a:solidFill>
                  <a:schemeClr val="dk1"/>
                </a:solidFill>
                <a:latin typeface="Calibri"/>
                <a:ea typeface="Calibri"/>
                <a:cs typeface="Calibri"/>
                <a:sym typeface="Calibri"/>
              </a:rPr>
              <a:t> </a:t>
            </a:r>
            <a:endParaRPr sz="3300" dirty="0">
              <a:solidFill>
                <a:schemeClr val="dk1"/>
              </a:solidFill>
              <a:latin typeface="Calibri"/>
              <a:ea typeface="Calibri"/>
              <a:cs typeface="Calibri"/>
              <a:sym typeface="Calibri"/>
            </a:endParaRPr>
          </a:p>
          <a:p>
            <a:pPr marL="457200" lvl="0" indent="-438150" algn="l" rtl="0">
              <a:spcBef>
                <a:spcPts val="0"/>
              </a:spcBef>
              <a:spcAft>
                <a:spcPts val="0"/>
              </a:spcAft>
              <a:buClr>
                <a:schemeClr val="dk1"/>
              </a:buClr>
              <a:buSzPts val="3300"/>
              <a:buChar char="●"/>
            </a:pPr>
            <a:r>
              <a:rPr lang="es-mx" sz="3300" b="0" i="0" u="sng" baseline="0" dirty="0">
                <a:solidFill>
                  <a:schemeClr val="hlink"/>
                </a:solidFill>
                <a:latin typeface="Calibri"/>
                <a:ea typeface="Calibri"/>
                <a:cs typeface="Calibri"/>
                <a:sym typeface="Calibri"/>
                <a:hlinkClick r:id="rId8"/>
              </a:rPr>
              <a:t>Kit de herramientas sobre el fentanilo para escuelas</a:t>
            </a:r>
            <a:endParaRPr sz="4600" dirty="0">
              <a:solidFill>
                <a:schemeClr val="dk1"/>
              </a:solidFill>
              <a:latin typeface="Calibri"/>
              <a:ea typeface="Calibri"/>
              <a:cs typeface="Calibri"/>
              <a:sym typeface="Calibri"/>
            </a:endParaRPr>
          </a:p>
          <a:p>
            <a:pPr marL="457200" lvl="0" indent="0" algn="l" rtl="0">
              <a:spcBef>
                <a:spcPts val="0"/>
              </a:spcBef>
              <a:spcAft>
                <a:spcPts val="0"/>
              </a:spcAft>
              <a:buNone/>
            </a:pPr>
            <a:endParaRPr sz="5800" dirty="0">
              <a:solidFill>
                <a:schemeClr val="dk1"/>
              </a:solidFill>
              <a:highlight>
                <a:srgbClr val="F4CCCC"/>
              </a:highlight>
              <a:latin typeface="Calibri"/>
              <a:ea typeface="Calibri"/>
              <a:cs typeface="Calibri"/>
              <a:sym typeface="Calibri"/>
            </a:endParaRPr>
          </a:p>
          <a:p>
            <a:pPr marL="457200" lvl="0" indent="0" algn="l" rtl="0">
              <a:spcBef>
                <a:spcPts val="0"/>
              </a:spcBef>
              <a:spcAft>
                <a:spcPts val="0"/>
              </a:spcAft>
              <a:buNone/>
            </a:pPr>
            <a:endParaRPr sz="5800" dirty="0">
              <a:solidFill>
                <a:schemeClr val="dk1"/>
              </a:solidFill>
              <a:highlight>
                <a:srgbClr val="F4CCCC"/>
              </a:highlight>
              <a:latin typeface="Calibri"/>
              <a:ea typeface="Calibri"/>
              <a:cs typeface="Calibri"/>
              <a:sym typeface="Calibri"/>
            </a:endParaRPr>
          </a:p>
          <a:p>
            <a:pPr marL="457200" lvl="0" indent="0" algn="l" rtl="0">
              <a:spcBef>
                <a:spcPts val="0"/>
              </a:spcBef>
              <a:spcAft>
                <a:spcPts val="0"/>
              </a:spcAft>
              <a:buNone/>
            </a:pPr>
            <a:endParaRPr sz="5800" dirty="0">
              <a:solidFill>
                <a:schemeClr val="dk1"/>
              </a:solidFill>
              <a:highlight>
                <a:srgbClr val="F4CCCC"/>
              </a:highlight>
              <a:latin typeface="Calibri"/>
              <a:ea typeface="Calibri"/>
              <a:cs typeface="Calibri"/>
              <a:sym typeface="Calibri"/>
            </a:endParaRPr>
          </a:p>
          <a:p>
            <a:pPr marL="0" lvl="0" indent="0" algn="l" rtl="0">
              <a:spcBef>
                <a:spcPts val="0"/>
              </a:spcBef>
              <a:spcAft>
                <a:spcPts val="0"/>
              </a:spcAft>
              <a:buNone/>
            </a:pPr>
            <a:endParaRPr sz="3600" dirty="0">
              <a:solidFill>
                <a:schemeClr val="dk1"/>
              </a:solidFill>
              <a:latin typeface="Calibri"/>
              <a:ea typeface="Calibri"/>
              <a:cs typeface="Calibri"/>
              <a:sym typeface="Calibri"/>
            </a:endParaRPr>
          </a:p>
          <a:p>
            <a:pPr marL="0" lvl="0" indent="0" algn="l" rtl="0">
              <a:spcBef>
                <a:spcPts val="0"/>
              </a:spcBef>
              <a:spcAft>
                <a:spcPts val="0"/>
              </a:spcAft>
              <a:buNone/>
            </a:pPr>
            <a:endParaRPr sz="320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36"/>
        <p:cNvGrpSpPr/>
        <p:nvPr/>
      </p:nvGrpSpPr>
      <p:grpSpPr>
        <a:xfrm>
          <a:off x="0" y="0"/>
          <a:ext cx="0" cy="0"/>
          <a:chOff x="0" y="0"/>
          <a:chExt cx="0" cy="0"/>
        </a:xfrm>
      </p:grpSpPr>
      <p:sp>
        <p:nvSpPr>
          <p:cNvPr id="137" name="Google Shape;137;p2">
            <a:extLst>
              <a:ext uri="{C183D7F6-B498-43B3-948B-1728B52AA6E4}">
                <adec:decorative xmlns:adec="http://schemas.microsoft.com/office/drawing/2017/decorative" val="1"/>
              </a:ext>
            </a:extLst>
          </p:cNvPr>
          <p:cNvSpPr/>
          <p:nvPr/>
        </p:nvSpPr>
        <p:spPr>
          <a:xfrm>
            <a:off x="1075764" y="188025"/>
            <a:ext cx="15227784" cy="13176081"/>
          </a:xfrm>
          <a:custGeom>
            <a:avLst/>
            <a:gdLst/>
            <a:ahLst/>
            <a:cxnLst/>
            <a:rect l="l" t="t" r="r" b="b"/>
            <a:pathLst>
              <a:path w="15205454" h="21778646" extrusionOk="0">
                <a:moveTo>
                  <a:pt x="0" y="0"/>
                </a:moveTo>
                <a:lnTo>
                  <a:pt x="15205454" y="0"/>
                </a:lnTo>
                <a:lnTo>
                  <a:pt x="15205454" y="21778646"/>
                </a:lnTo>
                <a:lnTo>
                  <a:pt x="0" y="21778646"/>
                </a:lnTo>
                <a:lnTo>
                  <a:pt x="0" y="0"/>
                </a:lnTo>
                <a:close/>
              </a:path>
            </a:pathLst>
          </a:custGeom>
          <a:blipFill rotWithShape="1">
            <a:blip r:embed="rId3">
              <a:alphaModFix/>
            </a:blip>
            <a:stretch>
              <a:fillRect/>
            </a:stretch>
          </a:blipFill>
          <a:ln>
            <a:noFill/>
          </a:ln>
        </p:spPr>
        <p:txBody>
          <a:bodyPr/>
          <a:lstStyle/>
          <a:p>
            <a:endParaRPr lang="es-mx"/>
          </a:p>
        </p:txBody>
      </p:sp>
      <p:sp>
        <p:nvSpPr>
          <p:cNvPr id="138" name="Google Shape;138;p2"/>
          <p:cNvSpPr txBox="1"/>
          <p:nvPr/>
        </p:nvSpPr>
        <p:spPr>
          <a:xfrm>
            <a:off x="2661513" y="1787669"/>
            <a:ext cx="11757900" cy="2191369"/>
          </a:xfrm>
          <a:prstGeom prst="rect">
            <a:avLst/>
          </a:prstGeom>
          <a:noFill/>
          <a:ln>
            <a:noFill/>
          </a:ln>
        </p:spPr>
        <p:txBody>
          <a:bodyPr spcFirstLastPara="1" wrap="square" lIns="0" tIns="0" rIns="0" bIns="0" anchor="t" anchorCtr="0">
            <a:spAutoFit/>
          </a:bodyPr>
          <a:lstStyle/>
          <a:p>
            <a:pPr marL="0" marR="0" lvl="0" indent="0" algn="ctr" rtl="0">
              <a:lnSpc>
                <a:spcPct val="88992"/>
              </a:lnSpc>
              <a:spcBef>
                <a:spcPts val="0"/>
              </a:spcBef>
              <a:spcAft>
                <a:spcPts val="0"/>
              </a:spcAft>
              <a:buNone/>
            </a:pPr>
            <a:r>
              <a:rPr lang="es-mx" sz="8000" b="0" i="0" u="none" baseline="0" dirty="0">
                <a:solidFill>
                  <a:srgbClr val="653924"/>
                </a:solidFill>
                <a:latin typeface="Calistoga"/>
                <a:ea typeface="Calistoga"/>
                <a:cs typeface="Calistoga"/>
                <a:sym typeface="Calistoga"/>
              </a:rPr>
              <a:t>Hoy voy a hacer lo siguiente:</a:t>
            </a:r>
            <a:endParaRPr sz="8000" dirty="0"/>
          </a:p>
        </p:txBody>
      </p:sp>
      <p:sp>
        <p:nvSpPr>
          <p:cNvPr id="139" name="Google Shape;139;p2" descr="Pills"/>
          <p:cNvSpPr/>
          <p:nvPr/>
        </p:nvSpPr>
        <p:spPr>
          <a:xfrm>
            <a:off x="13698467" y="1222891"/>
            <a:ext cx="978010" cy="1660203"/>
          </a:xfrm>
          <a:custGeom>
            <a:avLst/>
            <a:gdLst/>
            <a:ahLst/>
            <a:cxnLst/>
            <a:rect l="l" t="t" r="r" b="b"/>
            <a:pathLst>
              <a:path w="978010" h="1660203" extrusionOk="0">
                <a:moveTo>
                  <a:pt x="0" y="0"/>
                </a:moveTo>
                <a:lnTo>
                  <a:pt x="978010" y="0"/>
                </a:lnTo>
                <a:lnTo>
                  <a:pt x="978010" y="1660203"/>
                </a:lnTo>
                <a:lnTo>
                  <a:pt x="0" y="1660203"/>
                </a:lnTo>
                <a:lnTo>
                  <a:pt x="0" y="0"/>
                </a:lnTo>
                <a:close/>
              </a:path>
            </a:pathLst>
          </a:custGeom>
          <a:blipFill rotWithShape="1">
            <a:blip r:embed="rId4">
              <a:alphaModFix/>
            </a:blip>
            <a:stretch>
              <a:fillRect/>
            </a:stretch>
          </a:blipFill>
          <a:ln>
            <a:noFill/>
          </a:ln>
        </p:spPr>
        <p:txBody>
          <a:bodyPr/>
          <a:lstStyle/>
          <a:p>
            <a:endParaRPr lang="es-mx"/>
          </a:p>
        </p:txBody>
      </p:sp>
      <p:sp>
        <p:nvSpPr>
          <p:cNvPr id="140" name="Google Shape;140;p2"/>
          <p:cNvSpPr txBox="1"/>
          <p:nvPr/>
        </p:nvSpPr>
        <p:spPr>
          <a:xfrm>
            <a:off x="2537569" y="4091527"/>
            <a:ext cx="11243102" cy="609398"/>
          </a:xfrm>
          <a:prstGeom prst="rect">
            <a:avLst/>
          </a:prstGeom>
          <a:noFill/>
          <a:ln>
            <a:noFill/>
          </a:ln>
        </p:spPr>
        <p:txBody>
          <a:bodyPr spcFirstLastPara="1" wrap="square" lIns="0" tIns="0" rIns="0" bIns="0" anchor="t" anchorCtr="0">
            <a:spAutoFit/>
          </a:bodyPr>
          <a:lstStyle/>
          <a:p>
            <a:pPr marL="457200" marR="0" lvl="0" indent="-457200" algn="l" rtl="0">
              <a:lnSpc>
                <a:spcPct val="110018"/>
              </a:lnSpc>
              <a:spcBef>
                <a:spcPts val="0"/>
              </a:spcBef>
              <a:spcAft>
                <a:spcPts val="0"/>
              </a:spcAft>
              <a:buClr>
                <a:schemeClr val="dk1"/>
              </a:buClr>
              <a:buSzPts val="3600"/>
              <a:buFont typeface="Red Hat Display"/>
              <a:buChar char="●"/>
            </a:pPr>
            <a:r>
              <a:rPr lang="es-mx" sz="3600" b="0" i="0" u="none" baseline="0" dirty="0">
                <a:solidFill>
                  <a:schemeClr val="dk1"/>
                </a:solidFill>
                <a:latin typeface="Red Hat Display"/>
                <a:ea typeface="Red Hat Display"/>
                <a:cs typeface="Red Hat Display"/>
                <a:sym typeface="Red Hat Display"/>
              </a:rPr>
              <a:t>Describir qué es el fentanilo y los peligros de los comprimidos falsos.</a:t>
            </a:r>
            <a:endParaRPr sz="3800" dirty="0">
              <a:latin typeface="Red Hat Display"/>
              <a:ea typeface="Red Hat Display"/>
              <a:cs typeface="Red Hat Display"/>
              <a:sym typeface="Red Hat Display"/>
            </a:endParaRPr>
          </a:p>
        </p:txBody>
      </p:sp>
      <p:sp>
        <p:nvSpPr>
          <p:cNvPr id="141" name="Google Shape;141;p2"/>
          <p:cNvSpPr txBox="1"/>
          <p:nvPr/>
        </p:nvSpPr>
        <p:spPr>
          <a:xfrm>
            <a:off x="2537568" y="5536075"/>
            <a:ext cx="11119157" cy="609398"/>
          </a:xfrm>
          <a:prstGeom prst="rect">
            <a:avLst/>
          </a:prstGeom>
          <a:noFill/>
          <a:ln>
            <a:noFill/>
          </a:ln>
        </p:spPr>
        <p:txBody>
          <a:bodyPr spcFirstLastPara="1" wrap="square" lIns="0" tIns="0" rIns="0" bIns="0" anchor="t" anchorCtr="0">
            <a:spAutoFit/>
          </a:bodyPr>
          <a:lstStyle/>
          <a:p>
            <a:pPr marL="457200" marR="0" lvl="0" indent="-457200" algn="l" rtl="0">
              <a:lnSpc>
                <a:spcPct val="110018"/>
              </a:lnSpc>
              <a:spcBef>
                <a:spcPts val="0"/>
              </a:spcBef>
              <a:spcAft>
                <a:spcPts val="0"/>
              </a:spcAft>
              <a:buClr>
                <a:schemeClr val="dk1"/>
              </a:buClr>
              <a:buSzPts val="3600"/>
              <a:buFont typeface="Red Hat Display"/>
              <a:buChar char="●"/>
            </a:pPr>
            <a:r>
              <a:rPr lang="es-mx" sz="3600" b="0" i="0" u="none" baseline="0" dirty="0">
                <a:solidFill>
                  <a:schemeClr val="dk1"/>
                </a:solidFill>
                <a:latin typeface="Red Hat Display"/>
                <a:ea typeface="Red Hat Display"/>
                <a:cs typeface="Red Hat Display"/>
                <a:sym typeface="Red Hat Display"/>
              </a:rPr>
              <a:t>Identificar los signos de una sobredosis y cómo responder.</a:t>
            </a:r>
            <a:endParaRPr sz="3800" dirty="0">
              <a:latin typeface="Red Hat Display"/>
              <a:ea typeface="Red Hat Display"/>
              <a:cs typeface="Red Hat Display"/>
              <a:sym typeface="Red Hat Display"/>
            </a:endParaRPr>
          </a:p>
        </p:txBody>
      </p:sp>
      <p:sp>
        <p:nvSpPr>
          <p:cNvPr id="142" name="Google Shape;142;p2" descr="Pills in pill bottle."/>
          <p:cNvSpPr/>
          <p:nvPr/>
        </p:nvSpPr>
        <p:spPr>
          <a:xfrm>
            <a:off x="2243169" y="1222891"/>
            <a:ext cx="836689" cy="1575956"/>
          </a:xfrm>
          <a:custGeom>
            <a:avLst/>
            <a:gdLst/>
            <a:ahLst/>
            <a:cxnLst/>
            <a:rect l="l" t="t" r="r" b="b"/>
            <a:pathLst>
              <a:path w="836689" h="1575956" extrusionOk="0">
                <a:moveTo>
                  <a:pt x="0" y="0"/>
                </a:moveTo>
                <a:lnTo>
                  <a:pt x="836689" y="0"/>
                </a:lnTo>
                <a:lnTo>
                  <a:pt x="836689" y="1575956"/>
                </a:lnTo>
                <a:lnTo>
                  <a:pt x="0" y="1575956"/>
                </a:lnTo>
                <a:lnTo>
                  <a:pt x="0" y="0"/>
                </a:lnTo>
                <a:close/>
              </a:path>
            </a:pathLst>
          </a:custGeom>
          <a:blipFill rotWithShape="1">
            <a:blip r:embed="rId5">
              <a:alphaModFix/>
            </a:blip>
            <a:stretch>
              <a:fillRect/>
            </a:stretch>
          </a:blipFill>
          <a:ln>
            <a:noFill/>
          </a:ln>
        </p:spPr>
        <p:txBody>
          <a:bodyPr/>
          <a:lstStyle/>
          <a:p>
            <a:endParaRPr lang="es-mx"/>
          </a:p>
        </p:txBody>
      </p:sp>
      <p:sp>
        <p:nvSpPr>
          <p:cNvPr id="143" name="Google Shape;143;p2"/>
          <p:cNvSpPr txBox="1"/>
          <p:nvPr/>
        </p:nvSpPr>
        <p:spPr>
          <a:xfrm>
            <a:off x="2537568" y="6911625"/>
            <a:ext cx="12138909" cy="1218795"/>
          </a:xfrm>
          <a:prstGeom prst="rect">
            <a:avLst/>
          </a:prstGeom>
          <a:noFill/>
          <a:ln>
            <a:noFill/>
          </a:ln>
        </p:spPr>
        <p:txBody>
          <a:bodyPr spcFirstLastPara="1" wrap="square" lIns="0" tIns="0" rIns="0" bIns="0" anchor="t" anchorCtr="0">
            <a:spAutoFit/>
          </a:bodyPr>
          <a:lstStyle/>
          <a:p>
            <a:pPr marL="457200" indent="-457200" algn="l" rtl="0">
              <a:lnSpc>
                <a:spcPct val="110018"/>
              </a:lnSpc>
              <a:buClr>
                <a:schemeClr val="dk1"/>
              </a:buClr>
              <a:buSzPts val="3600"/>
              <a:buFont typeface="Red Hat Display"/>
              <a:buChar char="●"/>
            </a:pPr>
            <a:r>
              <a:rPr lang="es-mx" sz="3600" b="0" i="0" u="none" baseline="0">
                <a:solidFill>
                  <a:schemeClr val="dk1"/>
                </a:solidFill>
                <a:latin typeface="Red Hat Display"/>
                <a:ea typeface="Red Hat Display"/>
                <a:cs typeface="Red Hat Display"/>
                <a:sym typeface="Red Hat Display"/>
              </a:rPr>
              <a:t>Describir tres estrategias </a:t>
            </a:r>
            <a:r>
              <a:rPr lang="es-mx" sz="3600" b="0" i="0" u="none" baseline="0">
                <a:solidFill>
                  <a:schemeClr val="tx1"/>
                </a:solidFill>
                <a:latin typeface="Red Hat Display"/>
                <a:ea typeface="Red Hat Display"/>
                <a:cs typeface="Red Hat Display"/>
                <a:sym typeface="Red Hat Display"/>
              </a:rPr>
              <a:t>para reducir el riesgo de sobredosis,</a:t>
            </a:r>
            <a:r>
              <a:rPr lang="es-mx" sz="3600" b="0" i="0" u="none" baseline="0">
                <a:solidFill>
                  <a:schemeClr val="dk1"/>
                </a:solidFill>
                <a:latin typeface="Red Hat Display"/>
                <a:ea typeface="Red Hat Display"/>
                <a:cs typeface="Red Hat Display"/>
                <a:sym typeface="Red Hat Display"/>
              </a:rPr>
              <a:t> entre ellas, usar tiras de prueba, no consumir nunca solo/a y llevar consigo naloxona.</a:t>
            </a:r>
            <a:endParaRPr sz="3800" dirty="0">
              <a:solidFill>
                <a:schemeClr val="dk1"/>
              </a:solidFill>
              <a:latin typeface="Red Hat Display"/>
              <a:ea typeface="Red Hat Display"/>
              <a:cs typeface="Red Hat Display"/>
              <a:sym typeface="Red Hat Display"/>
            </a:endParaRPr>
          </a:p>
        </p:txBody>
      </p:sp>
      <p:sp>
        <p:nvSpPr>
          <p:cNvPr id="144" name="Google Shape;144;p2">
            <a:extLst>
              <a:ext uri="{C183D7F6-B498-43B3-948B-1728B52AA6E4}">
                <adec:decorative xmlns:adec="http://schemas.microsoft.com/office/drawing/2017/decorative" val="1"/>
              </a:ext>
            </a:extLst>
          </p:cNvPr>
          <p:cNvSpPr/>
          <p:nvPr/>
        </p:nvSpPr>
        <p:spPr>
          <a:xfrm>
            <a:off x="16019329" y="8821050"/>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6">
              <a:alphaModFix/>
            </a:blip>
            <a:stretch>
              <a:fillRect/>
            </a:stretch>
          </a:blipFill>
          <a:ln>
            <a:noFill/>
          </a:ln>
        </p:spPr>
        <p:txBody>
          <a:bodyPr/>
          <a:lstStyle/>
          <a:p>
            <a:endParaRPr lang="es-mx"/>
          </a:p>
        </p:txBody>
      </p:sp>
      <p:sp>
        <p:nvSpPr>
          <p:cNvPr id="145" name="Google Shape;145;p2"/>
          <p:cNvSpPr txBox="1"/>
          <p:nvPr/>
        </p:nvSpPr>
        <p:spPr>
          <a:xfrm>
            <a:off x="2537568" y="8821050"/>
            <a:ext cx="12019957" cy="794033"/>
          </a:xfrm>
          <a:prstGeom prst="rect">
            <a:avLst/>
          </a:prstGeom>
          <a:noFill/>
          <a:ln>
            <a:noFill/>
          </a:ln>
        </p:spPr>
        <p:txBody>
          <a:bodyPr spcFirstLastPara="1" wrap="square" lIns="91425" tIns="91425" rIns="91425" bIns="91425" anchor="t" anchorCtr="0">
            <a:spAutoFit/>
          </a:bodyPr>
          <a:lstStyle/>
          <a:p>
            <a:pPr marL="457200" lvl="0" indent="-457200" algn="l" rtl="0">
              <a:lnSpc>
                <a:spcPct val="110018"/>
              </a:lnSpc>
              <a:spcBef>
                <a:spcPts val="0"/>
              </a:spcBef>
              <a:spcAft>
                <a:spcPts val="0"/>
              </a:spcAft>
              <a:buClr>
                <a:schemeClr val="dk1"/>
              </a:buClr>
              <a:buSzPts val="3600"/>
              <a:buFont typeface="Red Hat Display"/>
              <a:buChar char="●"/>
            </a:pPr>
            <a:r>
              <a:rPr lang="es-mx" sz="3600" b="0" i="0" u="none" baseline="0" dirty="0">
                <a:solidFill>
                  <a:schemeClr val="dk1"/>
                </a:solidFill>
                <a:latin typeface="Red Hat Display"/>
                <a:ea typeface="Red Hat Display"/>
                <a:cs typeface="Red Hat Display"/>
                <a:sym typeface="Red Hat Display"/>
              </a:rPr>
              <a:t>Explicar las leyes del Buen Samaritano de Oregón.</a:t>
            </a:r>
            <a:endParaRPr sz="3600" dirty="0">
              <a:solidFill>
                <a:schemeClr val="dk1"/>
              </a:solidFill>
              <a:latin typeface="Red Hat Display"/>
              <a:ea typeface="Red Hat Display"/>
              <a:cs typeface="Red Hat Display"/>
              <a:sym typeface="Red Hat Displ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53"/>
        <p:cNvGrpSpPr/>
        <p:nvPr/>
      </p:nvGrpSpPr>
      <p:grpSpPr>
        <a:xfrm>
          <a:off x="0" y="0"/>
          <a:ext cx="0" cy="0"/>
          <a:chOff x="0" y="0"/>
          <a:chExt cx="0" cy="0"/>
        </a:xfrm>
      </p:grpSpPr>
      <p:sp>
        <p:nvSpPr>
          <p:cNvPr id="154" name="Google Shape;154;p3">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3C7F72"/>
          </a:solidFill>
          <a:ln>
            <a:noFill/>
          </a:ln>
        </p:spPr>
        <p:txBody>
          <a:bodyPr/>
          <a:lstStyle/>
          <a:p>
            <a:endParaRPr lang="es-mx"/>
          </a:p>
        </p:txBody>
      </p:sp>
      <p:sp>
        <p:nvSpPr>
          <p:cNvPr id="155" name="Google Shape;155;p3"/>
          <p:cNvSpPr txBox="1"/>
          <p:nvPr/>
        </p:nvSpPr>
        <p:spPr>
          <a:xfrm>
            <a:off x="1075765" y="1132171"/>
            <a:ext cx="13112342" cy="1031436"/>
          </a:xfrm>
          <a:prstGeom prst="rect">
            <a:avLst/>
          </a:prstGeom>
          <a:noFill/>
          <a:ln>
            <a:noFill/>
          </a:ln>
        </p:spPr>
        <p:txBody>
          <a:bodyPr spcFirstLastPara="1" wrap="square" lIns="0" tIns="0" rIns="0" bIns="0" anchor="t" anchorCtr="0">
            <a:spAutoFit/>
          </a:bodyPr>
          <a:lstStyle/>
          <a:p>
            <a:pPr marL="0" marR="0" lvl="0" indent="0" rtl="0">
              <a:lnSpc>
                <a:spcPct val="89005"/>
              </a:lnSpc>
              <a:spcBef>
                <a:spcPts val="0"/>
              </a:spcBef>
              <a:spcAft>
                <a:spcPts val="0"/>
              </a:spcAft>
              <a:buNone/>
            </a:pPr>
            <a:r>
              <a:rPr lang="es-mx" sz="7531" b="0" i="0" u="none" strike="noStrike" cap="none" baseline="0" dirty="0">
                <a:solidFill>
                  <a:srgbClr val="653924"/>
                </a:solidFill>
                <a:latin typeface="Calistoga"/>
                <a:ea typeface="Calistoga"/>
                <a:cs typeface="Calistoga"/>
                <a:sym typeface="Calistoga"/>
              </a:rPr>
              <a:t>Actividad de preparación</a:t>
            </a:r>
            <a:endParaRPr dirty="0"/>
          </a:p>
        </p:txBody>
      </p:sp>
      <p:sp>
        <p:nvSpPr>
          <p:cNvPr id="156" name="Google Shape;156;p3">
            <a:extLst>
              <a:ext uri="{C183D7F6-B498-43B3-948B-1728B52AA6E4}">
                <adec:decorative xmlns:adec="http://schemas.microsoft.com/office/drawing/2017/decorative" val="1"/>
              </a:ext>
            </a:extLst>
          </p:cNvPr>
          <p:cNvSpPr/>
          <p:nvPr/>
        </p:nvSpPr>
        <p:spPr>
          <a:xfrm rot="-5400000">
            <a:off x="7999471" y="-1377642"/>
            <a:ext cx="2646663" cy="16899817"/>
          </a:xfrm>
          <a:custGeom>
            <a:avLst/>
            <a:gdLst/>
            <a:ahLst/>
            <a:cxnLst/>
            <a:rect l="l" t="t" r="r" b="b"/>
            <a:pathLst>
              <a:path w="2646663" h="18662368" extrusionOk="0">
                <a:moveTo>
                  <a:pt x="0" y="0"/>
                </a:moveTo>
                <a:lnTo>
                  <a:pt x="2646664" y="0"/>
                </a:lnTo>
                <a:lnTo>
                  <a:pt x="2646664" y="18662369"/>
                </a:lnTo>
                <a:lnTo>
                  <a:pt x="0" y="18662369"/>
                </a:lnTo>
                <a:lnTo>
                  <a:pt x="0" y="0"/>
                </a:lnTo>
                <a:close/>
              </a:path>
            </a:pathLst>
          </a:custGeom>
          <a:blipFill rotWithShape="1">
            <a:blip r:embed="rId3">
              <a:alphaModFix/>
            </a:blip>
            <a:stretch>
              <a:fillRect/>
            </a:stretch>
          </a:blipFill>
          <a:ln>
            <a:noFill/>
          </a:ln>
        </p:spPr>
        <p:txBody>
          <a:bodyPr/>
          <a:lstStyle/>
          <a:p>
            <a:endParaRPr lang="es-mx"/>
          </a:p>
        </p:txBody>
      </p:sp>
      <p:sp>
        <p:nvSpPr>
          <p:cNvPr id="157" name="Google Shape;157;p3">
            <a:extLst>
              <a:ext uri="{C183D7F6-B498-43B3-948B-1728B52AA6E4}">
                <adec:decorative xmlns:adec="http://schemas.microsoft.com/office/drawing/2017/decorative" val="1"/>
              </a:ext>
            </a:extLst>
          </p:cNvPr>
          <p:cNvSpPr/>
          <p:nvPr/>
        </p:nvSpPr>
        <p:spPr>
          <a:xfrm rot="-5400000">
            <a:off x="8903028" y="-3429814"/>
            <a:ext cx="2646663" cy="15092703"/>
          </a:xfrm>
          <a:custGeom>
            <a:avLst/>
            <a:gdLst/>
            <a:ahLst/>
            <a:cxnLst/>
            <a:rect l="l" t="t" r="r" b="b"/>
            <a:pathLst>
              <a:path w="2646663" h="18662368" extrusionOk="0">
                <a:moveTo>
                  <a:pt x="0" y="0"/>
                </a:moveTo>
                <a:lnTo>
                  <a:pt x="2646663" y="0"/>
                </a:lnTo>
                <a:lnTo>
                  <a:pt x="2646663" y="18662368"/>
                </a:lnTo>
                <a:lnTo>
                  <a:pt x="0" y="18662368"/>
                </a:lnTo>
                <a:lnTo>
                  <a:pt x="0" y="0"/>
                </a:lnTo>
                <a:close/>
              </a:path>
            </a:pathLst>
          </a:custGeom>
          <a:blipFill rotWithShape="1">
            <a:blip r:embed="rId3">
              <a:alphaModFix/>
            </a:blip>
            <a:stretch>
              <a:fillRect/>
            </a:stretch>
          </a:blipFill>
          <a:ln>
            <a:noFill/>
          </a:ln>
        </p:spPr>
        <p:txBody>
          <a:bodyPr/>
          <a:lstStyle/>
          <a:p>
            <a:endParaRPr lang="es-mx"/>
          </a:p>
        </p:txBody>
      </p:sp>
      <p:sp>
        <p:nvSpPr>
          <p:cNvPr id="158" name="Google Shape;158;p3"/>
          <p:cNvSpPr txBox="1"/>
          <p:nvPr/>
        </p:nvSpPr>
        <p:spPr>
          <a:xfrm>
            <a:off x="3215507" y="6610568"/>
            <a:ext cx="14199600" cy="923400"/>
          </a:xfrm>
          <a:prstGeom prst="rect">
            <a:avLst/>
          </a:prstGeom>
          <a:noFill/>
          <a:ln>
            <a:noFill/>
          </a:ln>
        </p:spPr>
        <p:txBody>
          <a:bodyPr spcFirstLastPara="1" wrap="square" lIns="0" tIns="0" rIns="0" bIns="0" anchor="t" anchorCtr="0">
            <a:spAutoFit/>
          </a:bodyPr>
          <a:lstStyle/>
          <a:p>
            <a:pPr marL="0" marR="0" lvl="0" indent="0" algn="ctr" rtl="0">
              <a:lnSpc>
                <a:spcPct val="108000"/>
              </a:lnSpc>
              <a:spcBef>
                <a:spcPts val="0"/>
              </a:spcBef>
              <a:spcAft>
                <a:spcPts val="0"/>
              </a:spcAft>
              <a:buNone/>
            </a:pPr>
            <a:r>
              <a:rPr lang="es-mx" sz="6000" b="1" i="0" u="none" strike="noStrike" cap="none" baseline="0">
                <a:solidFill>
                  <a:srgbClr val="653924"/>
                </a:solidFill>
                <a:latin typeface="Roboto"/>
                <a:ea typeface="Roboto"/>
                <a:cs typeface="Roboto"/>
                <a:sym typeface="Roboto"/>
              </a:rPr>
              <a:t>¿Qué quieren saber sobre los opioides?</a:t>
            </a:r>
            <a:endParaRPr dirty="0"/>
          </a:p>
        </p:txBody>
      </p:sp>
      <p:sp>
        <p:nvSpPr>
          <p:cNvPr id="159" name="Google Shape;159;p3"/>
          <p:cNvSpPr txBox="1"/>
          <p:nvPr/>
        </p:nvSpPr>
        <p:spPr>
          <a:xfrm>
            <a:off x="4951464" y="3280287"/>
            <a:ext cx="12301200" cy="1994392"/>
          </a:xfrm>
          <a:prstGeom prst="rect">
            <a:avLst/>
          </a:prstGeom>
          <a:noFill/>
          <a:ln>
            <a:noFill/>
          </a:ln>
        </p:spPr>
        <p:txBody>
          <a:bodyPr spcFirstLastPara="1" wrap="square" lIns="0" tIns="0" rIns="0" bIns="0" anchor="t" anchorCtr="0">
            <a:spAutoFit/>
          </a:bodyPr>
          <a:lstStyle/>
          <a:p>
            <a:pPr marL="0" marR="0" lvl="0" indent="0" algn="ctr" rtl="0">
              <a:lnSpc>
                <a:spcPct val="108000"/>
              </a:lnSpc>
              <a:spcBef>
                <a:spcPts val="0"/>
              </a:spcBef>
              <a:spcAft>
                <a:spcPts val="0"/>
              </a:spcAft>
              <a:buNone/>
            </a:pPr>
            <a:r>
              <a:rPr lang="es-mx" sz="6000" b="1" i="0" u="none" strike="noStrike" cap="none" baseline="0" dirty="0">
                <a:solidFill>
                  <a:srgbClr val="653924"/>
                </a:solidFill>
                <a:latin typeface="Roboto"/>
                <a:ea typeface="Roboto"/>
                <a:cs typeface="Roboto"/>
                <a:sym typeface="Roboto"/>
              </a:rPr>
              <a:t>¿Qué han oído sobre los opioides </a:t>
            </a:r>
            <a:br>
              <a:rPr lang="es-mx" sz="6000" b="1" i="0" u="none" strike="noStrike" cap="none" baseline="0" dirty="0">
                <a:solidFill>
                  <a:srgbClr val="653924"/>
                </a:solidFill>
                <a:latin typeface="Roboto"/>
                <a:ea typeface="Roboto"/>
                <a:cs typeface="Roboto"/>
                <a:sym typeface="Roboto"/>
              </a:rPr>
            </a:br>
            <a:r>
              <a:rPr lang="es-mx" sz="6000" b="1" i="0" u="none" strike="noStrike" cap="none" baseline="0" dirty="0">
                <a:solidFill>
                  <a:srgbClr val="653924"/>
                </a:solidFill>
                <a:latin typeface="Roboto"/>
                <a:ea typeface="Roboto"/>
                <a:cs typeface="Roboto"/>
                <a:sym typeface="Roboto"/>
              </a:rPr>
              <a:t>y sus efectos? </a:t>
            </a:r>
            <a:endParaRPr dirty="0"/>
          </a:p>
        </p:txBody>
      </p:sp>
      <p:sp>
        <p:nvSpPr>
          <p:cNvPr id="160" name="Google Shape;160;p3"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sp>
        <p:nvSpPr>
          <p:cNvPr id="3" name="Rectangle 2">
            <a:extLst>
              <a:ext uri="{FF2B5EF4-FFF2-40B4-BE49-F238E27FC236}">
                <a16:creationId xmlns:a16="http://schemas.microsoft.com/office/drawing/2014/main" id="{D044BADA-A064-E34F-588E-F0BFDE1FB897}"/>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68"/>
        <p:cNvGrpSpPr/>
        <p:nvPr/>
      </p:nvGrpSpPr>
      <p:grpSpPr>
        <a:xfrm>
          <a:off x="0" y="0"/>
          <a:ext cx="0" cy="0"/>
          <a:chOff x="0" y="0"/>
          <a:chExt cx="0" cy="0"/>
        </a:xfrm>
      </p:grpSpPr>
      <p:sp>
        <p:nvSpPr>
          <p:cNvPr id="169" name="Google Shape;169;p4">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3C7F72"/>
          </a:solidFill>
          <a:ln>
            <a:noFill/>
          </a:ln>
        </p:spPr>
        <p:txBody>
          <a:bodyPr/>
          <a:lstStyle/>
          <a:p>
            <a:endParaRPr lang="es-mx"/>
          </a:p>
        </p:txBody>
      </p:sp>
      <p:sp>
        <p:nvSpPr>
          <p:cNvPr id="170" name="Google Shape;170;p4">
            <a:extLst>
              <a:ext uri="{C183D7F6-B498-43B3-948B-1728B52AA6E4}">
                <adec:decorative xmlns:adec="http://schemas.microsoft.com/office/drawing/2017/decorative" val="1"/>
              </a:ext>
            </a:extLst>
          </p:cNvPr>
          <p:cNvSpPr/>
          <p:nvPr/>
        </p:nvSpPr>
        <p:spPr>
          <a:xfrm rot="-5400000">
            <a:off x="7558930" y="-1279085"/>
            <a:ext cx="2646663" cy="17455688"/>
          </a:xfrm>
          <a:custGeom>
            <a:avLst/>
            <a:gdLst/>
            <a:ahLst/>
            <a:cxnLst/>
            <a:rect l="l" t="t" r="r" b="b"/>
            <a:pathLst>
              <a:path w="2646663" h="18662368" extrusionOk="0">
                <a:moveTo>
                  <a:pt x="0" y="0"/>
                </a:moveTo>
                <a:lnTo>
                  <a:pt x="2646663" y="0"/>
                </a:lnTo>
                <a:lnTo>
                  <a:pt x="2646663" y="18662368"/>
                </a:lnTo>
                <a:lnTo>
                  <a:pt x="0" y="18662368"/>
                </a:lnTo>
                <a:lnTo>
                  <a:pt x="0" y="0"/>
                </a:lnTo>
                <a:close/>
              </a:path>
            </a:pathLst>
          </a:custGeom>
          <a:blipFill rotWithShape="1">
            <a:blip r:embed="rId3">
              <a:alphaModFix/>
            </a:blip>
            <a:stretch>
              <a:fillRect/>
            </a:stretch>
          </a:blipFill>
          <a:ln>
            <a:noFill/>
          </a:ln>
        </p:spPr>
        <p:txBody>
          <a:bodyPr/>
          <a:lstStyle/>
          <a:p>
            <a:endParaRPr lang="es-mx"/>
          </a:p>
        </p:txBody>
      </p:sp>
      <p:sp>
        <p:nvSpPr>
          <p:cNvPr id="171" name="Google Shape;171;p4" descr="Flower"/>
          <p:cNvSpPr/>
          <p:nvPr/>
        </p:nvSpPr>
        <p:spPr>
          <a:xfrm>
            <a:off x="3228709" y="3491851"/>
            <a:ext cx="3313941" cy="2597302"/>
          </a:xfrm>
          <a:custGeom>
            <a:avLst/>
            <a:gdLst/>
            <a:ahLst/>
            <a:cxnLst/>
            <a:rect l="l" t="t" r="r" b="b"/>
            <a:pathLst>
              <a:path w="3313941" h="2597302" extrusionOk="0">
                <a:moveTo>
                  <a:pt x="0" y="0"/>
                </a:moveTo>
                <a:lnTo>
                  <a:pt x="3313942" y="0"/>
                </a:lnTo>
                <a:lnTo>
                  <a:pt x="3313942" y="2597302"/>
                </a:lnTo>
                <a:lnTo>
                  <a:pt x="0" y="2597302"/>
                </a:lnTo>
                <a:lnTo>
                  <a:pt x="0" y="0"/>
                </a:lnTo>
                <a:close/>
              </a:path>
            </a:pathLst>
          </a:custGeom>
          <a:blipFill rotWithShape="1">
            <a:blip r:embed="rId4">
              <a:alphaModFix/>
            </a:blip>
            <a:stretch>
              <a:fillRect/>
            </a:stretch>
          </a:blipFill>
          <a:ln>
            <a:noFill/>
          </a:ln>
        </p:spPr>
        <p:txBody>
          <a:bodyPr/>
          <a:lstStyle/>
          <a:p>
            <a:endParaRPr lang="es-mx"/>
          </a:p>
        </p:txBody>
      </p:sp>
      <p:sp>
        <p:nvSpPr>
          <p:cNvPr id="172" name="Google Shape;172;p4" descr="flower"/>
          <p:cNvSpPr/>
          <p:nvPr/>
        </p:nvSpPr>
        <p:spPr>
          <a:xfrm rot="-1174028">
            <a:off x="505095" y="3413699"/>
            <a:ext cx="3824468" cy="2753617"/>
          </a:xfrm>
          <a:custGeom>
            <a:avLst/>
            <a:gdLst/>
            <a:ahLst/>
            <a:cxnLst/>
            <a:rect l="l" t="t" r="r" b="b"/>
            <a:pathLst>
              <a:path w="3823453" h="2752886" extrusionOk="0">
                <a:moveTo>
                  <a:pt x="0" y="0"/>
                </a:moveTo>
                <a:lnTo>
                  <a:pt x="3823453" y="0"/>
                </a:lnTo>
                <a:lnTo>
                  <a:pt x="3823453" y="2752887"/>
                </a:lnTo>
                <a:lnTo>
                  <a:pt x="0" y="2752887"/>
                </a:lnTo>
                <a:lnTo>
                  <a:pt x="0" y="0"/>
                </a:lnTo>
                <a:close/>
              </a:path>
            </a:pathLst>
          </a:custGeom>
          <a:blipFill rotWithShape="1">
            <a:blip r:embed="rId5">
              <a:alphaModFix/>
            </a:blip>
            <a:stretch>
              <a:fillRect/>
            </a:stretch>
          </a:blipFill>
          <a:ln>
            <a:noFill/>
          </a:ln>
        </p:spPr>
        <p:txBody>
          <a:bodyPr/>
          <a:lstStyle/>
          <a:p>
            <a:endParaRPr lang="es-mx"/>
          </a:p>
        </p:txBody>
      </p:sp>
      <p:sp>
        <p:nvSpPr>
          <p:cNvPr id="173" name="Google Shape;173;p4"/>
          <p:cNvSpPr txBox="1"/>
          <p:nvPr/>
        </p:nvSpPr>
        <p:spPr>
          <a:xfrm>
            <a:off x="-232269" y="536313"/>
            <a:ext cx="12567337" cy="1031436"/>
          </a:xfrm>
          <a:prstGeom prst="rect">
            <a:avLst/>
          </a:prstGeom>
          <a:noFill/>
          <a:ln>
            <a:noFill/>
          </a:ln>
        </p:spPr>
        <p:txBody>
          <a:bodyPr spcFirstLastPara="1" wrap="square" lIns="0" tIns="0" rIns="0" bIns="0" anchor="t" anchorCtr="0">
            <a:spAutoFit/>
          </a:bodyPr>
          <a:lstStyle/>
          <a:p>
            <a:pPr marL="0" marR="0" lvl="0" indent="0" algn="ctr" rtl="0">
              <a:lnSpc>
                <a:spcPct val="89005"/>
              </a:lnSpc>
              <a:spcBef>
                <a:spcPts val="0"/>
              </a:spcBef>
              <a:spcAft>
                <a:spcPts val="0"/>
              </a:spcAft>
              <a:buNone/>
            </a:pPr>
            <a:r>
              <a:rPr lang="es-mx" sz="7531" b="0" i="0" u="none" strike="noStrike" cap="none" baseline="0" dirty="0">
                <a:solidFill>
                  <a:srgbClr val="653924"/>
                </a:solidFill>
                <a:latin typeface="Calistoga"/>
                <a:ea typeface="Calistoga"/>
                <a:cs typeface="Calistoga"/>
                <a:sym typeface="Calistoga"/>
              </a:rPr>
              <a:t>Actividad de preparación</a:t>
            </a:r>
            <a:endParaRPr dirty="0"/>
          </a:p>
        </p:txBody>
      </p:sp>
      <p:sp>
        <p:nvSpPr>
          <p:cNvPr id="174" name="Google Shape;174;p4"/>
          <p:cNvSpPr txBox="1"/>
          <p:nvPr/>
        </p:nvSpPr>
        <p:spPr>
          <a:xfrm>
            <a:off x="3173410" y="6950647"/>
            <a:ext cx="14008200" cy="830997"/>
          </a:xfrm>
          <a:prstGeom prst="rect">
            <a:avLst/>
          </a:prstGeom>
          <a:noFill/>
          <a:ln>
            <a:noFill/>
          </a:ln>
        </p:spPr>
        <p:txBody>
          <a:bodyPr spcFirstLastPara="1" wrap="square" lIns="0" tIns="0" rIns="0" bIns="0" anchor="t" anchorCtr="0">
            <a:spAutoFit/>
          </a:bodyPr>
          <a:lstStyle/>
          <a:p>
            <a:pPr marL="0" marR="0" lvl="0" indent="0" algn="ctr" rtl="0">
              <a:lnSpc>
                <a:spcPct val="108004"/>
              </a:lnSpc>
              <a:spcBef>
                <a:spcPts val="0"/>
              </a:spcBef>
              <a:spcAft>
                <a:spcPts val="0"/>
              </a:spcAft>
              <a:buNone/>
            </a:pPr>
            <a:r>
              <a:rPr lang="es-mx" sz="5000" b="1" i="0" u="none" baseline="0" dirty="0">
                <a:solidFill>
                  <a:srgbClr val="653924"/>
                </a:solidFill>
                <a:latin typeface="Roboto"/>
                <a:ea typeface="Roboto"/>
                <a:cs typeface="Roboto"/>
                <a:sym typeface="Roboto"/>
              </a:rPr>
              <a:t>¿Cuáles son algunos</a:t>
            </a:r>
            <a:r>
              <a:rPr lang="es-mx" sz="5000" b="1" i="0" u="none" strike="noStrike" cap="none" baseline="0" dirty="0">
                <a:solidFill>
                  <a:srgbClr val="653924"/>
                </a:solidFill>
                <a:latin typeface="Roboto"/>
                <a:ea typeface="Roboto"/>
                <a:cs typeface="Roboto"/>
                <a:sym typeface="Roboto"/>
              </a:rPr>
              <a:t> opioides de uso frecuente?</a:t>
            </a:r>
            <a:endParaRPr sz="5000" dirty="0"/>
          </a:p>
        </p:txBody>
      </p:sp>
      <p:sp>
        <p:nvSpPr>
          <p:cNvPr id="175" name="Google Shape;175;p4"/>
          <p:cNvSpPr txBox="1"/>
          <p:nvPr/>
        </p:nvSpPr>
        <p:spPr>
          <a:xfrm>
            <a:off x="8844488" y="1528486"/>
            <a:ext cx="9006199" cy="4548168"/>
          </a:xfrm>
          <a:prstGeom prst="rect">
            <a:avLst/>
          </a:prstGeom>
          <a:noFill/>
          <a:ln>
            <a:noFill/>
          </a:ln>
        </p:spPr>
        <p:txBody>
          <a:bodyPr spcFirstLastPara="1" wrap="square" lIns="0" tIns="0" rIns="0" bIns="0" anchor="t" anchorCtr="0">
            <a:spAutoFit/>
          </a:bodyPr>
          <a:lstStyle/>
          <a:p>
            <a:pPr marL="0" marR="0" lvl="0" indent="0" algn="ctr" rtl="0">
              <a:lnSpc>
                <a:spcPct val="107980"/>
              </a:lnSpc>
              <a:spcBef>
                <a:spcPts val="0"/>
              </a:spcBef>
              <a:spcAft>
                <a:spcPts val="0"/>
              </a:spcAft>
              <a:buNone/>
            </a:pPr>
            <a:r>
              <a:rPr lang="es-mx" sz="4561" b="1" i="0" u="none" strike="noStrike" cap="none" baseline="0" dirty="0">
                <a:solidFill>
                  <a:srgbClr val="653924"/>
                </a:solidFill>
                <a:latin typeface="Roboto"/>
                <a:ea typeface="Roboto"/>
                <a:cs typeface="Roboto"/>
                <a:sym typeface="Roboto"/>
              </a:rPr>
              <a:t>Los opioides </a:t>
            </a:r>
            <a:r>
              <a:rPr lang="es-mx" sz="4561" b="1" i="0" u="none" baseline="0" dirty="0">
                <a:solidFill>
                  <a:srgbClr val="653924"/>
                </a:solidFill>
                <a:latin typeface="Roboto"/>
                <a:ea typeface="Roboto"/>
                <a:cs typeface="Roboto"/>
                <a:sym typeface="Roboto"/>
              </a:rPr>
              <a:t>son una </a:t>
            </a:r>
            <a:r>
              <a:rPr lang="es-mx" sz="4561" b="1" i="0" u="none" strike="noStrike" cap="none" baseline="0" dirty="0">
                <a:solidFill>
                  <a:srgbClr val="653924"/>
                </a:solidFill>
                <a:latin typeface="Roboto"/>
                <a:ea typeface="Roboto"/>
                <a:cs typeface="Roboto"/>
                <a:sym typeface="Roboto"/>
              </a:rPr>
              <a:t>clase de drogas que originalmente provienen de la planta de amapola, aunque ahora también existen versiones sintéticas y semisintéticas disponibles.</a:t>
            </a:r>
            <a:endParaRPr dirty="0"/>
          </a:p>
        </p:txBody>
      </p:sp>
      <p:sp>
        <p:nvSpPr>
          <p:cNvPr id="176" name="Google Shape;176;p4" descr="flower"/>
          <p:cNvSpPr/>
          <p:nvPr/>
        </p:nvSpPr>
        <p:spPr>
          <a:xfrm>
            <a:off x="5170094" y="2852787"/>
            <a:ext cx="3674394" cy="3352885"/>
          </a:xfrm>
          <a:custGeom>
            <a:avLst/>
            <a:gdLst/>
            <a:ahLst/>
            <a:cxnLst/>
            <a:rect l="l" t="t" r="r" b="b"/>
            <a:pathLst>
              <a:path w="3674394" h="3352885" extrusionOk="0">
                <a:moveTo>
                  <a:pt x="0" y="0"/>
                </a:moveTo>
                <a:lnTo>
                  <a:pt x="3674394" y="0"/>
                </a:lnTo>
                <a:lnTo>
                  <a:pt x="3674394" y="3352885"/>
                </a:lnTo>
                <a:lnTo>
                  <a:pt x="0" y="3352885"/>
                </a:lnTo>
                <a:lnTo>
                  <a:pt x="0" y="0"/>
                </a:lnTo>
                <a:close/>
              </a:path>
            </a:pathLst>
          </a:custGeom>
          <a:blipFill rotWithShape="1">
            <a:blip r:embed="rId6">
              <a:alphaModFix/>
            </a:blip>
            <a:stretch>
              <a:fillRect/>
            </a:stretch>
          </a:blipFill>
          <a:ln>
            <a:noFill/>
          </a:ln>
        </p:spPr>
        <p:txBody>
          <a:bodyPr/>
          <a:lstStyle/>
          <a:p>
            <a:endParaRPr lang="es-mx"/>
          </a:p>
        </p:txBody>
      </p:sp>
      <p:sp>
        <p:nvSpPr>
          <p:cNvPr id="177" name="Google Shape;177;p4"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7">
              <a:alphaModFix/>
            </a:blip>
            <a:stretch>
              <a:fillRect/>
            </a:stretch>
          </a:blipFill>
          <a:ln>
            <a:noFill/>
          </a:ln>
        </p:spPr>
        <p:txBody>
          <a:bodyPr/>
          <a:lstStyle/>
          <a:p>
            <a:endParaRPr lang="es-mx"/>
          </a:p>
        </p:txBody>
      </p:sp>
      <p:sp>
        <p:nvSpPr>
          <p:cNvPr id="3" name="Rectangle 2">
            <a:extLst>
              <a:ext uri="{FF2B5EF4-FFF2-40B4-BE49-F238E27FC236}">
                <a16:creationId xmlns:a16="http://schemas.microsoft.com/office/drawing/2014/main" id="{1B25823E-8EDB-3506-A71F-E1167FBC65E2}"/>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s-mx"/>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C7F72"/>
        </a:solidFill>
        <a:effectLst/>
      </p:bgPr>
    </p:bg>
    <p:spTree>
      <p:nvGrpSpPr>
        <p:cNvPr id="1" name="Shape 185"/>
        <p:cNvGrpSpPr/>
        <p:nvPr/>
      </p:nvGrpSpPr>
      <p:grpSpPr>
        <a:xfrm>
          <a:off x="0" y="0"/>
          <a:ext cx="0" cy="0"/>
          <a:chOff x="0" y="0"/>
          <a:chExt cx="0" cy="0"/>
        </a:xfrm>
      </p:grpSpPr>
      <p:sp>
        <p:nvSpPr>
          <p:cNvPr id="186" name="Google Shape;186;p5">
            <a:extLst>
              <a:ext uri="{C183D7F6-B498-43B3-948B-1728B52AA6E4}">
                <adec:decorative xmlns:adec="http://schemas.microsoft.com/office/drawing/2017/decorative" val="1"/>
              </a:ext>
            </a:extLst>
          </p:cNvPr>
          <p:cNvSpPr/>
          <p:nvPr/>
        </p:nvSpPr>
        <p:spPr>
          <a:xfrm>
            <a:off x="1228725" y="1973618"/>
            <a:ext cx="15830550" cy="11743390"/>
          </a:xfrm>
          <a:custGeom>
            <a:avLst/>
            <a:gdLst/>
            <a:ahLst/>
            <a:cxnLst/>
            <a:rect l="l" t="t" r="r" b="b"/>
            <a:pathLst>
              <a:path w="15830550" h="11743390" extrusionOk="0">
                <a:moveTo>
                  <a:pt x="0" y="0"/>
                </a:moveTo>
                <a:lnTo>
                  <a:pt x="15830550" y="0"/>
                </a:lnTo>
                <a:lnTo>
                  <a:pt x="15830550" y="11743390"/>
                </a:lnTo>
                <a:lnTo>
                  <a:pt x="0" y="11743390"/>
                </a:lnTo>
                <a:lnTo>
                  <a:pt x="0" y="0"/>
                </a:lnTo>
                <a:close/>
              </a:path>
            </a:pathLst>
          </a:custGeom>
          <a:blipFill rotWithShape="1">
            <a:blip r:embed="rId3">
              <a:alphaModFix/>
            </a:blip>
            <a:stretch>
              <a:fillRect/>
            </a:stretch>
          </a:blipFill>
          <a:ln>
            <a:noFill/>
          </a:ln>
        </p:spPr>
        <p:txBody>
          <a:bodyPr/>
          <a:lstStyle/>
          <a:p>
            <a:endParaRPr lang="es-mx"/>
          </a:p>
        </p:txBody>
      </p:sp>
      <p:sp>
        <p:nvSpPr>
          <p:cNvPr id="187" name="Google Shape;187;p5"/>
          <p:cNvSpPr txBox="1"/>
          <p:nvPr/>
        </p:nvSpPr>
        <p:spPr>
          <a:xfrm>
            <a:off x="2106918" y="3727109"/>
            <a:ext cx="6836882" cy="4856087"/>
          </a:xfrm>
          <a:prstGeom prst="rect">
            <a:avLst/>
          </a:prstGeom>
          <a:noFill/>
          <a:ln>
            <a:noFill/>
          </a:ln>
        </p:spPr>
        <p:txBody>
          <a:bodyPr spcFirstLastPara="1" wrap="square" lIns="0" tIns="0" rIns="0" bIns="0" anchor="t" anchorCtr="0">
            <a:spAutoFit/>
          </a:bodyPr>
          <a:lstStyle/>
          <a:p>
            <a:pPr marL="791886" marR="0" lvl="1" indent="-395943" algn="l" rtl="0">
              <a:lnSpc>
                <a:spcPct val="150054"/>
              </a:lnSpc>
              <a:spcBef>
                <a:spcPts val="0"/>
              </a:spcBef>
              <a:spcAft>
                <a:spcPts val="0"/>
              </a:spcAft>
              <a:buClr>
                <a:srgbClr val="653924"/>
              </a:buClr>
              <a:buSzPts val="3666"/>
              <a:buFont typeface="Arial"/>
              <a:buChar char="•"/>
            </a:pPr>
            <a:r>
              <a:rPr lang="es-mx" sz="3666" b="0" i="0" u="none" strike="noStrike" cap="none" baseline="0">
                <a:solidFill>
                  <a:srgbClr val="653924"/>
                </a:solidFill>
                <a:latin typeface="Red Hat Display"/>
                <a:ea typeface="Red Hat Display"/>
                <a:cs typeface="Red Hat Display"/>
                <a:sym typeface="Red Hat Display"/>
              </a:rPr>
              <a:t>Fentanilo, un opioide sintético </a:t>
            </a:r>
            <a:endParaRPr/>
          </a:p>
          <a:p>
            <a:pPr marL="791886" marR="0" lvl="1" indent="-395943" algn="l" rtl="0">
              <a:lnSpc>
                <a:spcPct val="150054"/>
              </a:lnSpc>
              <a:spcBef>
                <a:spcPts val="0"/>
              </a:spcBef>
              <a:spcAft>
                <a:spcPts val="0"/>
              </a:spcAft>
              <a:buClr>
                <a:srgbClr val="653924"/>
              </a:buClr>
              <a:buSzPts val="3666"/>
              <a:buFont typeface="Arial"/>
              <a:buChar char="•"/>
            </a:pPr>
            <a:r>
              <a:rPr lang="es-mx" sz="3666" b="0" i="0" u="none" strike="noStrike" cap="none" baseline="0">
                <a:solidFill>
                  <a:srgbClr val="653924"/>
                </a:solidFill>
                <a:latin typeface="Red Hat Display"/>
                <a:ea typeface="Red Hat Display"/>
                <a:cs typeface="Red Hat Display"/>
                <a:sym typeface="Red Hat Display"/>
              </a:rPr>
              <a:t>Heroína</a:t>
            </a:r>
            <a:endParaRPr/>
          </a:p>
          <a:p>
            <a:pPr marL="791886" marR="0" lvl="1" indent="-395943" algn="l" rtl="0">
              <a:lnSpc>
                <a:spcPct val="150054"/>
              </a:lnSpc>
              <a:spcBef>
                <a:spcPts val="0"/>
              </a:spcBef>
              <a:spcAft>
                <a:spcPts val="0"/>
              </a:spcAft>
              <a:buClr>
                <a:srgbClr val="653924"/>
              </a:buClr>
              <a:buSzPts val="3666"/>
              <a:buFont typeface="Arial"/>
              <a:buChar char="•"/>
            </a:pPr>
            <a:r>
              <a:rPr lang="es-mx" sz="3666" b="0" i="0" u="none" strike="noStrike" cap="none" baseline="0">
                <a:solidFill>
                  <a:srgbClr val="653924"/>
                </a:solidFill>
                <a:latin typeface="Red Hat Display"/>
                <a:ea typeface="Red Hat Display"/>
                <a:cs typeface="Red Hat Display"/>
                <a:sym typeface="Red Hat Display"/>
              </a:rPr>
              <a:t>Morfina</a:t>
            </a:r>
            <a:endParaRPr/>
          </a:p>
          <a:p>
            <a:pPr marL="791886" marR="0" lvl="1" indent="-395943" algn="l" rtl="0">
              <a:lnSpc>
                <a:spcPct val="150054"/>
              </a:lnSpc>
              <a:spcBef>
                <a:spcPts val="0"/>
              </a:spcBef>
              <a:spcAft>
                <a:spcPts val="0"/>
              </a:spcAft>
              <a:buClr>
                <a:srgbClr val="653924"/>
              </a:buClr>
              <a:buSzPts val="3666"/>
              <a:buFont typeface="Arial"/>
              <a:buChar char="•"/>
            </a:pPr>
            <a:r>
              <a:rPr lang="es-mx" sz="3666" b="0" i="0" u="none" strike="noStrike" cap="none" baseline="0">
                <a:solidFill>
                  <a:srgbClr val="653924"/>
                </a:solidFill>
                <a:latin typeface="Red Hat Display"/>
                <a:ea typeface="Red Hat Display"/>
                <a:cs typeface="Red Hat Display"/>
                <a:sym typeface="Red Hat Display"/>
              </a:rPr>
              <a:t>Codeína</a:t>
            </a:r>
            <a:endParaRPr/>
          </a:p>
          <a:p>
            <a:pPr marL="791886" marR="0" lvl="1" indent="-395943" algn="l" rtl="0">
              <a:lnSpc>
                <a:spcPct val="150054"/>
              </a:lnSpc>
              <a:spcBef>
                <a:spcPts val="0"/>
              </a:spcBef>
              <a:spcAft>
                <a:spcPts val="0"/>
              </a:spcAft>
              <a:buClr>
                <a:srgbClr val="653924"/>
              </a:buClr>
              <a:buSzPts val="3666"/>
              <a:buFont typeface="Arial"/>
              <a:buChar char="•"/>
            </a:pPr>
            <a:r>
              <a:rPr lang="es-mx" sz="3666" b="0" i="0" u="none" strike="noStrike" cap="none" baseline="0">
                <a:solidFill>
                  <a:srgbClr val="653924"/>
                </a:solidFill>
                <a:latin typeface="Red Hat Display"/>
                <a:ea typeface="Red Hat Display"/>
                <a:cs typeface="Red Hat Display"/>
                <a:sym typeface="Red Hat Display"/>
              </a:rPr>
              <a:t>Oxicodona (OxyContin/Percocet)</a:t>
            </a:r>
            <a:endParaRPr/>
          </a:p>
          <a:p>
            <a:pPr marL="791886" marR="0" lvl="1" indent="-395943" algn="l" rtl="0">
              <a:lnSpc>
                <a:spcPct val="150054"/>
              </a:lnSpc>
              <a:spcBef>
                <a:spcPts val="0"/>
              </a:spcBef>
              <a:spcAft>
                <a:spcPts val="0"/>
              </a:spcAft>
              <a:buClr>
                <a:srgbClr val="653924"/>
              </a:buClr>
              <a:buSzPts val="3666"/>
              <a:buFont typeface="Arial"/>
              <a:buChar char="•"/>
            </a:pPr>
            <a:r>
              <a:rPr lang="es-mx" sz="3666" b="0" i="0" u="none" strike="noStrike" cap="none" baseline="0">
                <a:solidFill>
                  <a:srgbClr val="653924"/>
                </a:solidFill>
                <a:latin typeface="Red Hat Display"/>
                <a:ea typeface="Red Hat Display"/>
                <a:cs typeface="Red Hat Display"/>
                <a:sym typeface="Red Hat Display"/>
              </a:rPr>
              <a:t>Hidrocodona (Vicodin)</a:t>
            </a:r>
            <a:endParaRPr/>
          </a:p>
        </p:txBody>
      </p:sp>
      <p:sp>
        <p:nvSpPr>
          <p:cNvPr id="188" name="Google Shape;188;p5" descr="syringe "/>
          <p:cNvSpPr/>
          <p:nvPr/>
        </p:nvSpPr>
        <p:spPr>
          <a:xfrm rot="-4483055">
            <a:off x="-700212" y="6440916"/>
            <a:ext cx="3965823" cy="3670189"/>
          </a:xfrm>
          <a:custGeom>
            <a:avLst/>
            <a:gdLst/>
            <a:ahLst/>
            <a:cxnLst/>
            <a:rect l="l" t="t" r="r" b="b"/>
            <a:pathLst>
              <a:path w="3965823" h="3670189" extrusionOk="0">
                <a:moveTo>
                  <a:pt x="0" y="0"/>
                </a:moveTo>
                <a:lnTo>
                  <a:pt x="3965824" y="0"/>
                </a:lnTo>
                <a:lnTo>
                  <a:pt x="3965824" y="3670189"/>
                </a:lnTo>
                <a:lnTo>
                  <a:pt x="0" y="3670189"/>
                </a:lnTo>
                <a:lnTo>
                  <a:pt x="0" y="0"/>
                </a:lnTo>
                <a:close/>
              </a:path>
            </a:pathLst>
          </a:custGeom>
          <a:blipFill rotWithShape="1">
            <a:blip r:embed="rId4">
              <a:alphaModFix/>
            </a:blip>
            <a:stretch>
              <a:fillRect/>
            </a:stretch>
          </a:blipFill>
          <a:ln>
            <a:noFill/>
          </a:ln>
        </p:spPr>
        <p:txBody>
          <a:bodyPr/>
          <a:lstStyle/>
          <a:p>
            <a:endParaRPr lang="es-mx"/>
          </a:p>
        </p:txBody>
      </p:sp>
      <p:sp>
        <p:nvSpPr>
          <p:cNvPr id="189" name="Google Shape;189;p5" descr="pill bottle"/>
          <p:cNvSpPr/>
          <p:nvPr/>
        </p:nvSpPr>
        <p:spPr>
          <a:xfrm rot="1234058">
            <a:off x="14028461" y="7074820"/>
            <a:ext cx="1601621" cy="3016753"/>
          </a:xfrm>
          <a:custGeom>
            <a:avLst/>
            <a:gdLst/>
            <a:ahLst/>
            <a:cxnLst/>
            <a:rect l="l" t="t" r="r" b="b"/>
            <a:pathLst>
              <a:path w="1601621" h="3016753" extrusionOk="0">
                <a:moveTo>
                  <a:pt x="0" y="0"/>
                </a:moveTo>
                <a:lnTo>
                  <a:pt x="1601621" y="0"/>
                </a:lnTo>
                <a:lnTo>
                  <a:pt x="1601621" y="3016753"/>
                </a:lnTo>
                <a:lnTo>
                  <a:pt x="0" y="3016753"/>
                </a:lnTo>
                <a:lnTo>
                  <a:pt x="0" y="0"/>
                </a:lnTo>
                <a:close/>
              </a:path>
            </a:pathLst>
          </a:custGeom>
          <a:blipFill rotWithShape="1">
            <a:blip r:embed="rId5">
              <a:alphaModFix/>
            </a:blip>
            <a:stretch>
              <a:fillRect/>
            </a:stretch>
          </a:blipFill>
          <a:ln>
            <a:noFill/>
          </a:ln>
        </p:spPr>
        <p:txBody>
          <a:bodyPr/>
          <a:lstStyle/>
          <a:p>
            <a:endParaRPr lang="es-mx"/>
          </a:p>
        </p:txBody>
      </p:sp>
      <p:sp>
        <p:nvSpPr>
          <p:cNvPr id="190" name="Google Shape;190;p5" descr="fentanyl bottle, needle and pills"/>
          <p:cNvSpPr/>
          <p:nvPr/>
        </p:nvSpPr>
        <p:spPr>
          <a:xfrm>
            <a:off x="8188870" y="1755221"/>
            <a:ext cx="8870405" cy="5920995"/>
          </a:xfrm>
          <a:custGeom>
            <a:avLst/>
            <a:gdLst/>
            <a:ahLst/>
            <a:cxnLst/>
            <a:rect l="l" t="t" r="r" b="b"/>
            <a:pathLst>
              <a:path w="8870405" h="5920995" extrusionOk="0">
                <a:moveTo>
                  <a:pt x="0" y="0"/>
                </a:moveTo>
                <a:lnTo>
                  <a:pt x="8870405" y="0"/>
                </a:lnTo>
                <a:lnTo>
                  <a:pt x="8870405" y="5920996"/>
                </a:lnTo>
                <a:lnTo>
                  <a:pt x="0" y="5920996"/>
                </a:lnTo>
                <a:lnTo>
                  <a:pt x="0" y="0"/>
                </a:lnTo>
                <a:close/>
              </a:path>
            </a:pathLst>
          </a:custGeom>
          <a:blipFill rotWithShape="1">
            <a:blip r:embed="rId6">
              <a:alphaModFix/>
            </a:blip>
            <a:stretch>
              <a:fillRect/>
            </a:stretch>
          </a:blipFill>
          <a:ln>
            <a:noFill/>
          </a:ln>
        </p:spPr>
        <p:txBody>
          <a:bodyPr/>
          <a:lstStyle/>
          <a:p>
            <a:endParaRPr lang="es-mx"/>
          </a:p>
        </p:txBody>
      </p:sp>
      <p:sp>
        <p:nvSpPr>
          <p:cNvPr id="191" name="Google Shape;191;p5"/>
          <p:cNvSpPr txBox="1"/>
          <p:nvPr/>
        </p:nvSpPr>
        <p:spPr>
          <a:xfrm>
            <a:off x="2815123" y="654560"/>
            <a:ext cx="12657755" cy="986406"/>
          </a:xfrm>
          <a:prstGeom prst="rect">
            <a:avLst/>
          </a:prstGeom>
          <a:noFill/>
          <a:ln>
            <a:noFill/>
          </a:ln>
        </p:spPr>
        <p:txBody>
          <a:bodyPr spcFirstLastPara="1" wrap="square" lIns="0" tIns="0" rIns="0" bIns="0" anchor="t" anchorCtr="0">
            <a:spAutoFit/>
          </a:bodyPr>
          <a:lstStyle/>
          <a:p>
            <a:pPr marL="0" marR="0" lvl="0" indent="0" algn="ctr" rtl="0">
              <a:lnSpc>
                <a:spcPct val="89003"/>
              </a:lnSpc>
              <a:spcBef>
                <a:spcPts val="0"/>
              </a:spcBef>
              <a:spcAft>
                <a:spcPts val="0"/>
              </a:spcAft>
              <a:buNone/>
            </a:pPr>
            <a:r>
              <a:rPr lang="es-mx" sz="8057" b="0" i="0" u="none" strike="noStrike" cap="none" baseline="0">
                <a:solidFill>
                  <a:srgbClr val="FFFFFF"/>
                </a:solidFill>
                <a:latin typeface="Calistoga"/>
                <a:ea typeface="Calistoga"/>
                <a:cs typeface="Calistoga"/>
                <a:sym typeface="Calistoga"/>
              </a:rPr>
              <a:t>Ejemplos de opioides</a:t>
            </a:r>
            <a:endParaRPr/>
          </a:p>
        </p:txBody>
      </p:sp>
      <p:sp>
        <p:nvSpPr>
          <p:cNvPr id="192" name="Google Shape;192;p5"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7">
              <a:alphaModFix/>
            </a:blip>
            <a:stretch>
              <a:fillRect/>
            </a:stretch>
          </a:blipFill>
          <a:ln>
            <a:noFill/>
          </a:ln>
        </p:spPr>
        <p:txBody>
          <a:bodyPr/>
          <a:lstStyle/>
          <a:p>
            <a:endParaRPr lang="es-mx"/>
          </a:p>
        </p:txBody>
      </p:sp>
      <p:pic>
        <p:nvPicPr>
          <p:cNvPr id="193" name="Google Shape;193;p5">
            <a:extLst>
              <a:ext uri="{C183D7F6-B498-43B3-948B-1728B52AA6E4}">
                <adec:decorative xmlns:adec="http://schemas.microsoft.com/office/drawing/2017/decorative" val="1"/>
              </a:ext>
            </a:extLst>
          </p:cNvPr>
          <p:cNvPicPr preferRelativeResize="0"/>
          <p:nvPr/>
        </p:nvPicPr>
        <p:blipFill>
          <a:blip r:embed="rId8">
            <a:alphaModFix/>
          </a:blip>
          <a:stretch>
            <a:fillRect/>
          </a:stretch>
        </p:blipFill>
        <p:spPr>
          <a:xfrm>
            <a:off x="0" y="0"/>
            <a:ext cx="18288000" cy="10287000"/>
          </a:xfrm>
          <a:prstGeom prst="rect">
            <a:avLst/>
          </a:prstGeom>
          <a:noFill/>
          <a:ln>
            <a:noFill/>
          </a:ln>
        </p:spPr>
      </p:pic>
      <p:sp>
        <p:nvSpPr>
          <p:cNvPr id="4" name="Google Shape;140;p2">
            <a:extLst>
              <a:ext uri="{FF2B5EF4-FFF2-40B4-BE49-F238E27FC236}">
                <a16:creationId xmlns:a16="http://schemas.microsoft.com/office/drawing/2014/main" id="{BE08CF9D-0EC2-C9C0-C569-4008C8894480}"/>
              </a:ext>
            </a:extLst>
          </p:cNvPr>
          <p:cNvSpPr txBox="1"/>
          <p:nvPr/>
        </p:nvSpPr>
        <p:spPr>
          <a:xfrm>
            <a:off x="9471569" y="7790471"/>
            <a:ext cx="4585705" cy="2437590"/>
          </a:xfrm>
          <a:prstGeom prst="rect">
            <a:avLst/>
          </a:prstGeom>
          <a:noFill/>
          <a:ln>
            <a:noFill/>
          </a:ln>
        </p:spPr>
        <p:txBody>
          <a:bodyPr spcFirstLastPara="1" wrap="square" lIns="0" tIns="0" rIns="0" bIns="0" anchor="t" anchorCtr="0">
            <a:spAutoFit/>
          </a:bodyPr>
          <a:lstStyle/>
          <a:p>
            <a:pPr marR="0" lvl="0" algn="l" rtl="0">
              <a:lnSpc>
                <a:spcPct val="110018"/>
              </a:lnSpc>
              <a:spcBef>
                <a:spcPts val="0"/>
              </a:spcBef>
              <a:spcAft>
                <a:spcPts val="0"/>
              </a:spcAft>
              <a:buClr>
                <a:schemeClr val="dk1"/>
              </a:buClr>
              <a:buSzPts val="3600"/>
            </a:pPr>
            <a:r>
              <a:rPr lang="es-mx" sz="3600" b="1" i="0" u="none" baseline="0" dirty="0">
                <a:solidFill>
                  <a:schemeClr val="accent4">
                    <a:lumMod val="50000"/>
                  </a:schemeClr>
                </a:solidFill>
                <a:latin typeface="Red Hat Display"/>
                <a:ea typeface="Red Hat Display"/>
                <a:cs typeface="Red Hat Display"/>
                <a:sym typeface="Red Hat Display"/>
              </a:rPr>
              <a:t>Consejo:</a:t>
            </a:r>
            <a:r>
              <a:rPr lang="es-mx" sz="3600" b="0" i="0" u="none" baseline="0" dirty="0">
                <a:solidFill>
                  <a:schemeClr val="accent4">
                    <a:lumMod val="50000"/>
                  </a:schemeClr>
                </a:solidFill>
                <a:latin typeface="Red Hat Display"/>
                <a:ea typeface="Red Hat Display"/>
                <a:cs typeface="Red Hat Display"/>
                <a:sym typeface="Red Hat Display"/>
              </a:rPr>
              <a:t> El acceso en la calle (incluso de amigos/as) </a:t>
            </a:r>
            <a:br>
              <a:rPr lang="es-mx" sz="3600" b="0" i="0" u="none" baseline="0" dirty="0">
                <a:solidFill>
                  <a:schemeClr val="accent4">
                    <a:lumMod val="50000"/>
                  </a:schemeClr>
                </a:solidFill>
                <a:latin typeface="Red Hat Display"/>
                <a:ea typeface="Red Hat Display"/>
                <a:cs typeface="Red Hat Display"/>
                <a:sym typeface="Red Hat Display"/>
              </a:rPr>
            </a:br>
            <a:r>
              <a:rPr lang="es-mx" sz="3600" b="0" i="0" u="none" baseline="0" dirty="0">
                <a:solidFill>
                  <a:schemeClr val="accent4">
                    <a:lumMod val="50000"/>
                  </a:schemeClr>
                </a:solidFill>
                <a:latin typeface="Red Hat Display"/>
                <a:ea typeface="Red Hat Display"/>
                <a:cs typeface="Red Hat Display"/>
                <a:sym typeface="Red Hat Display"/>
              </a:rPr>
              <a:t>es peligroso.</a:t>
            </a:r>
            <a:endParaRPr sz="3600" dirty="0">
              <a:solidFill>
                <a:schemeClr val="accent4">
                  <a:lumMod val="50000"/>
                </a:schemeClr>
              </a:solidFill>
              <a:latin typeface="Red Hat Display"/>
              <a:ea typeface="Red Hat Display"/>
              <a:cs typeface="Red Hat Display"/>
              <a:sym typeface="Red Hat Display"/>
            </a:endParaRPr>
          </a:p>
        </p:txBody>
      </p:sp>
      <p:pic>
        <p:nvPicPr>
          <p:cNvPr id="3" name="Picture 2">
            <a:extLst>
              <a:ext uri="{FF2B5EF4-FFF2-40B4-BE49-F238E27FC236}">
                <a16:creationId xmlns:a16="http://schemas.microsoft.com/office/drawing/2014/main" id="{8FD88574-EFBD-8EB9-33EF-10C44DB503F4}"/>
              </a:ext>
            </a:extLst>
          </p:cNvPr>
          <p:cNvPicPr>
            <a:picLocks noChangeAspect="1"/>
          </p:cNvPicPr>
          <p:nvPr/>
        </p:nvPicPr>
        <p:blipFill>
          <a:blip r:embed="rId9"/>
          <a:stretch>
            <a:fillRect/>
          </a:stretch>
        </p:blipFill>
        <p:spPr>
          <a:xfrm>
            <a:off x="2463283" y="2808060"/>
            <a:ext cx="6480518" cy="6168429"/>
          </a:xfrm>
          <a:prstGeom prst="rect">
            <a:avLst/>
          </a:prstGeom>
        </p:spPr>
      </p:pic>
      <p:sp>
        <p:nvSpPr>
          <p:cNvPr id="7" name="TextBox 6">
            <a:extLst>
              <a:ext uri="{FF2B5EF4-FFF2-40B4-BE49-F238E27FC236}">
                <a16:creationId xmlns:a16="http://schemas.microsoft.com/office/drawing/2014/main" id="{7F96EC21-0F79-5DCA-1C5D-B7C19F2A7CDD}"/>
              </a:ext>
            </a:extLst>
          </p:cNvPr>
          <p:cNvSpPr txBox="1"/>
          <p:nvPr/>
        </p:nvSpPr>
        <p:spPr>
          <a:xfrm>
            <a:off x="2106917" y="3763026"/>
            <a:ext cx="6880410" cy="4431983"/>
          </a:xfrm>
          <a:prstGeom prst="rect">
            <a:avLst/>
          </a:prstGeom>
          <a:noFill/>
        </p:spPr>
        <p:txBody>
          <a:bodyPr wrap="none" rtlCol="0">
            <a:spAutoFit/>
          </a:bodyPr>
          <a:lstStyle/>
          <a:p>
            <a:pPr marL="571500" indent="-571500">
              <a:spcAft>
                <a:spcPts val="600"/>
              </a:spcAft>
              <a:buFont typeface="Arial" panose="020B0604020202020204" pitchFamily="34" charset="0"/>
              <a:buChar char="•"/>
            </a:pPr>
            <a:r>
              <a:rPr lang="en-US" sz="3600" dirty="0" err="1">
                <a:solidFill>
                  <a:schemeClr val="accent4">
                    <a:lumMod val="50000"/>
                  </a:schemeClr>
                </a:solidFill>
                <a:latin typeface="Red Hat Display"/>
                <a:ea typeface="Red Hat Display"/>
                <a:cs typeface="Red Hat Display"/>
              </a:rPr>
              <a:t>Fentanilo</a:t>
            </a:r>
            <a:r>
              <a:rPr lang="en-US" sz="3600" dirty="0">
                <a:solidFill>
                  <a:schemeClr val="accent4">
                    <a:lumMod val="50000"/>
                  </a:schemeClr>
                </a:solidFill>
                <a:latin typeface="Red Hat Display"/>
                <a:ea typeface="Red Hat Display"/>
                <a:cs typeface="Red Hat Display"/>
              </a:rPr>
              <a:t>, un </a:t>
            </a:r>
            <a:r>
              <a:rPr lang="en-US" sz="3600" dirty="0" err="1">
                <a:solidFill>
                  <a:schemeClr val="accent4">
                    <a:lumMod val="50000"/>
                  </a:schemeClr>
                </a:solidFill>
                <a:latin typeface="Red Hat Display"/>
                <a:ea typeface="Red Hat Display"/>
                <a:cs typeface="Red Hat Display"/>
              </a:rPr>
              <a:t>opioide</a:t>
            </a:r>
            <a:r>
              <a:rPr lang="en-US" sz="3600" dirty="0">
                <a:solidFill>
                  <a:schemeClr val="accent4">
                    <a:lumMod val="50000"/>
                  </a:schemeClr>
                </a:solidFill>
                <a:latin typeface="Red Hat Display"/>
                <a:ea typeface="Red Hat Display"/>
                <a:cs typeface="Red Hat Display"/>
              </a:rPr>
              <a:t> </a:t>
            </a:r>
            <a:r>
              <a:rPr lang="en-US" sz="3600" dirty="0" err="1">
                <a:solidFill>
                  <a:schemeClr val="accent4">
                    <a:lumMod val="50000"/>
                  </a:schemeClr>
                </a:solidFill>
                <a:latin typeface="Red Hat Display"/>
                <a:ea typeface="Red Hat Display"/>
                <a:cs typeface="Red Hat Display"/>
              </a:rPr>
              <a:t>sintético</a:t>
            </a:r>
            <a:endParaRPr lang="en-US" sz="3600" dirty="0">
              <a:solidFill>
                <a:schemeClr val="accent4">
                  <a:lumMod val="50000"/>
                </a:schemeClr>
              </a:solidFill>
              <a:latin typeface="Red Hat Display"/>
              <a:ea typeface="Red Hat Display"/>
              <a:cs typeface="Red Hat Display"/>
            </a:endParaRPr>
          </a:p>
          <a:p>
            <a:pPr marL="571500" indent="-571500">
              <a:spcAft>
                <a:spcPts val="600"/>
              </a:spcAft>
              <a:buFont typeface="Arial" panose="020B0604020202020204" pitchFamily="34" charset="0"/>
              <a:buChar char="•"/>
            </a:pPr>
            <a:r>
              <a:rPr lang="en-US" sz="3600" dirty="0" err="1">
                <a:solidFill>
                  <a:schemeClr val="accent4">
                    <a:lumMod val="50000"/>
                  </a:schemeClr>
                </a:solidFill>
                <a:latin typeface="Red Hat Display"/>
                <a:ea typeface="Red Hat Display"/>
                <a:cs typeface="Red Hat Display"/>
              </a:rPr>
              <a:t>Heroína</a:t>
            </a:r>
            <a:endParaRPr lang="en-US" sz="3600" dirty="0">
              <a:solidFill>
                <a:schemeClr val="accent4">
                  <a:lumMod val="50000"/>
                </a:schemeClr>
              </a:solidFill>
              <a:latin typeface="Red Hat Display"/>
              <a:ea typeface="Red Hat Display"/>
              <a:cs typeface="Red Hat Display"/>
            </a:endParaRPr>
          </a:p>
          <a:p>
            <a:pPr marL="571500" indent="-571500">
              <a:spcAft>
                <a:spcPts val="600"/>
              </a:spcAft>
              <a:buFont typeface="Arial" panose="020B0604020202020204" pitchFamily="34" charset="0"/>
              <a:buChar char="•"/>
            </a:pPr>
            <a:r>
              <a:rPr lang="en-US" sz="3600" dirty="0" err="1">
                <a:solidFill>
                  <a:schemeClr val="accent4">
                    <a:lumMod val="50000"/>
                  </a:schemeClr>
                </a:solidFill>
                <a:latin typeface="Red Hat Display"/>
                <a:ea typeface="Red Hat Display"/>
                <a:cs typeface="Red Hat Display"/>
              </a:rPr>
              <a:t>Morfina</a:t>
            </a:r>
            <a:endParaRPr lang="en-US" sz="3600" dirty="0">
              <a:solidFill>
                <a:schemeClr val="accent4">
                  <a:lumMod val="50000"/>
                </a:schemeClr>
              </a:solidFill>
              <a:latin typeface="Red Hat Display"/>
              <a:ea typeface="Red Hat Display"/>
              <a:cs typeface="Red Hat Display"/>
            </a:endParaRPr>
          </a:p>
          <a:p>
            <a:pPr marL="571500" indent="-571500">
              <a:spcAft>
                <a:spcPts val="600"/>
              </a:spcAft>
              <a:buFont typeface="Arial" panose="020B0604020202020204" pitchFamily="34" charset="0"/>
              <a:buChar char="•"/>
            </a:pPr>
            <a:r>
              <a:rPr lang="en-US" sz="3600" dirty="0" err="1">
                <a:solidFill>
                  <a:schemeClr val="accent4">
                    <a:lumMod val="50000"/>
                  </a:schemeClr>
                </a:solidFill>
                <a:latin typeface="Red Hat Display"/>
                <a:ea typeface="Red Hat Display"/>
                <a:cs typeface="Red Hat Display"/>
              </a:rPr>
              <a:t>Codeína</a:t>
            </a:r>
            <a:endParaRPr lang="en-US" sz="3600" dirty="0">
              <a:solidFill>
                <a:schemeClr val="accent4">
                  <a:lumMod val="50000"/>
                </a:schemeClr>
              </a:solidFill>
              <a:latin typeface="Red Hat Display"/>
              <a:ea typeface="Red Hat Display"/>
              <a:cs typeface="Red Hat Display"/>
            </a:endParaRPr>
          </a:p>
          <a:p>
            <a:pPr marL="571500" indent="-571500">
              <a:spcAft>
                <a:spcPts val="600"/>
              </a:spcAft>
              <a:buFont typeface="Arial" panose="020B0604020202020204" pitchFamily="34" charset="0"/>
              <a:buChar char="•"/>
            </a:pPr>
            <a:r>
              <a:rPr lang="en-US" sz="3600" dirty="0" err="1">
                <a:solidFill>
                  <a:schemeClr val="accent4">
                    <a:lumMod val="50000"/>
                  </a:schemeClr>
                </a:solidFill>
                <a:latin typeface="Red Hat Display"/>
                <a:ea typeface="Red Hat Display"/>
                <a:cs typeface="Red Hat Display"/>
              </a:rPr>
              <a:t>Oxicodona</a:t>
            </a:r>
            <a:r>
              <a:rPr lang="en-US" sz="3600" dirty="0">
                <a:solidFill>
                  <a:schemeClr val="accent4">
                    <a:lumMod val="50000"/>
                  </a:schemeClr>
                </a:solidFill>
                <a:latin typeface="Red Hat Display"/>
                <a:ea typeface="Red Hat Display"/>
                <a:cs typeface="Red Hat Display"/>
              </a:rPr>
              <a:t> </a:t>
            </a:r>
          </a:p>
          <a:p>
            <a:pPr marL="571500" indent="-571500">
              <a:spcAft>
                <a:spcPts val="600"/>
              </a:spcAft>
              <a:buFont typeface="Arial" panose="020B0604020202020204" pitchFamily="34" charset="0"/>
              <a:buChar char="•"/>
            </a:pPr>
            <a:r>
              <a:rPr lang="en-US" sz="3600" dirty="0">
                <a:solidFill>
                  <a:schemeClr val="accent4">
                    <a:lumMod val="50000"/>
                  </a:schemeClr>
                </a:solidFill>
                <a:latin typeface="Red Hat Display"/>
                <a:ea typeface="Red Hat Display"/>
                <a:cs typeface="Red Hat Display"/>
              </a:rPr>
              <a:t>(OxyContin/Percocet)</a:t>
            </a:r>
          </a:p>
          <a:p>
            <a:pPr marL="571500" indent="-571500">
              <a:spcAft>
                <a:spcPts val="600"/>
              </a:spcAft>
              <a:buFont typeface="Arial" panose="020B0604020202020204" pitchFamily="34" charset="0"/>
              <a:buChar char="•"/>
            </a:pPr>
            <a:r>
              <a:rPr lang="en-US" sz="3600" dirty="0" err="1">
                <a:solidFill>
                  <a:schemeClr val="accent4">
                    <a:lumMod val="50000"/>
                  </a:schemeClr>
                </a:solidFill>
                <a:latin typeface="Red Hat Display"/>
                <a:ea typeface="Red Hat Display"/>
                <a:cs typeface="Red Hat Display"/>
              </a:rPr>
              <a:t>Hidrocodona</a:t>
            </a:r>
            <a:r>
              <a:rPr lang="en-US" sz="3600" dirty="0">
                <a:solidFill>
                  <a:schemeClr val="accent4">
                    <a:lumMod val="50000"/>
                  </a:schemeClr>
                </a:solidFill>
                <a:latin typeface="Red Hat Display"/>
                <a:ea typeface="Red Hat Display"/>
                <a:cs typeface="Red Hat Display"/>
              </a:rPr>
              <a:t> (Vicodin)</a:t>
            </a:r>
          </a:p>
        </p:txBody>
      </p:sp>
      <p:pic>
        <p:nvPicPr>
          <p:cNvPr id="9" name="Picture 8">
            <a:extLst>
              <a:ext uri="{FF2B5EF4-FFF2-40B4-BE49-F238E27FC236}">
                <a16:creationId xmlns:a16="http://schemas.microsoft.com/office/drawing/2014/main" id="{91E71AE0-E41E-CE66-63AD-4DE24C6D5876}"/>
              </a:ext>
            </a:extLst>
          </p:cNvPr>
          <p:cNvPicPr>
            <a:picLocks noChangeAspect="1"/>
          </p:cNvPicPr>
          <p:nvPr/>
        </p:nvPicPr>
        <p:blipFill>
          <a:blip r:embed="rId10"/>
          <a:stretch>
            <a:fillRect/>
          </a:stretch>
        </p:blipFill>
        <p:spPr>
          <a:xfrm>
            <a:off x="3650197" y="488621"/>
            <a:ext cx="11036187" cy="1215183"/>
          </a:xfrm>
          <a:prstGeom prst="rect">
            <a:avLst/>
          </a:prstGeom>
        </p:spPr>
      </p:pic>
      <p:sp>
        <p:nvSpPr>
          <p:cNvPr id="10" name="TextBox 9">
            <a:extLst>
              <a:ext uri="{FF2B5EF4-FFF2-40B4-BE49-F238E27FC236}">
                <a16:creationId xmlns:a16="http://schemas.microsoft.com/office/drawing/2014/main" id="{3CE4D1DF-00DE-2C09-1296-468DB165FDC6}"/>
              </a:ext>
            </a:extLst>
          </p:cNvPr>
          <p:cNvSpPr txBox="1"/>
          <p:nvPr/>
        </p:nvSpPr>
        <p:spPr>
          <a:xfrm>
            <a:off x="0" y="374366"/>
            <a:ext cx="18288000" cy="1200329"/>
          </a:xfrm>
          <a:prstGeom prst="rect">
            <a:avLst/>
          </a:prstGeom>
          <a:noFill/>
        </p:spPr>
        <p:txBody>
          <a:bodyPr wrap="square" rtlCol="0">
            <a:spAutoFit/>
          </a:bodyPr>
          <a:lstStyle/>
          <a:p>
            <a:pPr algn="ctr"/>
            <a:r>
              <a:rPr lang="en-US" sz="7200" dirty="0">
                <a:solidFill>
                  <a:schemeClr val="bg1"/>
                </a:solidFill>
                <a:latin typeface="Calistoga" panose="020B0604020202020204" charset="0"/>
                <a:cs typeface="Calistoga" panose="020B0604020202020204" charset="0"/>
              </a:rPr>
              <a:t>EJEMPLOS DE OPIOIDES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201"/>
        <p:cNvGrpSpPr/>
        <p:nvPr/>
      </p:nvGrpSpPr>
      <p:grpSpPr>
        <a:xfrm>
          <a:off x="0" y="0"/>
          <a:ext cx="0" cy="0"/>
          <a:chOff x="0" y="0"/>
          <a:chExt cx="0" cy="0"/>
        </a:xfrm>
      </p:grpSpPr>
      <p:sp>
        <p:nvSpPr>
          <p:cNvPr id="202" name="Google Shape;202;p6" descr="neurotransmitters"/>
          <p:cNvSpPr/>
          <p:nvPr/>
        </p:nvSpPr>
        <p:spPr>
          <a:xfrm>
            <a:off x="6739371" y="-135668"/>
            <a:ext cx="19348776" cy="13720041"/>
          </a:xfrm>
          <a:custGeom>
            <a:avLst/>
            <a:gdLst/>
            <a:ahLst/>
            <a:cxnLst/>
            <a:rect l="l" t="t" r="r" b="b"/>
            <a:pathLst>
              <a:path w="19348776" h="13720041" extrusionOk="0">
                <a:moveTo>
                  <a:pt x="0" y="0"/>
                </a:moveTo>
                <a:lnTo>
                  <a:pt x="19348776" y="0"/>
                </a:lnTo>
                <a:lnTo>
                  <a:pt x="19348776" y="13720041"/>
                </a:lnTo>
                <a:lnTo>
                  <a:pt x="0" y="13720041"/>
                </a:lnTo>
                <a:lnTo>
                  <a:pt x="0" y="0"/>
                </a:lnTo>
                <a:close/>
              </a:path>
            </a:pathLst>
          </a:custGeom>
          <a:blipFill rotWithShape="1">
            <a:blip r:embed="rId3">
              <a:alphaModFix/>
            </a:blip>
            <a:stretch>
              <a:fillRect/>
            </a:stretch>
          </a:blipFill>
          <a:ln>
            <a:noFill/>
          </a:ln>
        </p:spPr>
        <p:txBody>
          <a:bodyPr/>
          <a:lstStyle/>
          <a:p>
            <a:endParaRPr lang="es-mx"/>
          </a:p>
        </p:txBody>
      </p:sp>
      <p:sp>
        <p:nvSpPr>
          <p:cNvPr id="203" name="Google Shape;203;p6" descr="pills"/>
          <p:cNvSpPr/>
          <p:nvPr/>
        </p:nvSpPr>
        <p:spPr>
          <a:xfrm>
            <a:off x="7606050" y="2673047"/>
            <a:ext cx="1602850" cy="1660203"/>
          </a:xfrm>
          <a:custGeom>
            <a:avLst/>
            <a:gdLst/>
            <a:ahLst/>
            <a:cxnLst/>
            <a:rect l="l" t="t" r="r" b="b"/>
            <a:pathLst>
              <a:path w="1602850" h="1660203" extrusionOk="0">
                <a:moveTo>
                  <a:pt x="0" y="0"/>
                </a:moveTo>
                <a:lnTo>
                  <a:pt x="1602850" y="0"/>
                </a:lnTo>
                <a:lnTo>
                  <a:pt x="1602850" y="1660203"/>
                </a:lnTo>
                <a:lnTo>
                  <a:pt x="0" y="1660203"/>
                </a:lnTo>
                <a:lnTo>
                  <a:pt x="0" y="0"/>
                </a:lnTo>
                <a:close/>
              </a:path>
            </a:pathLst>
          </a:custGeom>
          <a:blipFill rotWithShape="1">
            <a:blip r:embed="rId4">
              <a:alphaModFix/>
            </a:blip>
            <a:stretch>
              <a:fillRect/>
            </a:stretch>
          </a:blipFill>
          <a:ln>
            <a:noFill/>
          </a:ln>
        </p:spPr>
        <p:txBody>
          <a:bodyPr/>
          <a:lstStyle/>
          <a:p>
            <a:endParaRPr lang="es-mx"/>
          </a:p>
        </p:txBody>
      </p:sp>
      <p:sp>
        <p:nvSpPr>
          <p:cNvPr id="204" name="Google Shape;204;p6" descr="pills"/>
          <p:cNvSpPr/>
          <p:nvPr/>
        </p:nvSpPr>
        <p:spPr>
          <a:xfrm>
            <a:off x="7670950" y="5133797"/>
            <a:ext cx="1602850" cy="1660203"/>
          </a:xfrm>
          <a:custGeom>
            <a:avLst/>
            <a:gdLst/>
            <a:ahLst/>
            <a:cxnLst/>
            <a:rect l="l" t="t" r="r" b="b"/>
            <a:pathLst>
              <a:path w="1602850" h="1660203" extrusionOk="0">
                <a:moveTo>
                  <a:pt x="0" y="0"/>
                </a:moveTo>
                <a:lnTo>
                  <a:pt x="1602850" y="0"/>
                </a:lnTo>
                <a:lnTo>
                  <a:pt x="1602850" y="1660203"/>
                </a:lnTo>
                <a:lnTo>
                  <a:pt x="0" y="1660203"/>
                </a:lnTo>
                <a:lnTo>
                  <a:pt x="0" y="0"/>
                </a:lnTo>
                <a:close/>
              </a:path>
            </a:pathLst>
          </a:custGeom>
          <a:blipFill rotWithShape="1">
            <a:blip r:embed="rId4">
              <a:alphaModFix/>
            </a:blip>
            <a:stretch>
              <a:fillRect/>
            </a:stretch>
          </a:blipFill>
          <a:ln>
            <a:noFill/>
          </a:ln>
        </p:spPr>
        <p:txBody>
          <a:bodyPr/>
          <a:lstStyle/>
          <a:p>
            <a:endParaRPr lang="es-mx"/>
          </a:p>
        </p:txBody>
      </p:sp>
      <p:sp>
        <p:nvSpPr>
          <p:cNvPr id="205" name="Google Shape;205;p6" descr="neurotransmitters"/>
          <p:cNvSpPr/>
          <p:nvPr/>
        </p:nvSpPr>
        <p:spPr>
          <a:xfrm>
            <a:off x="392793" y="785303"/>
            <a:ext cx="5863590" cy="8229600"/>
          </a:xfrm>
          <a:custGeom>
            <a:avLst/>
            <a:gdLst/>
            <a:ahLst/>
            <a:cxnLst/>
            <a:rect l="l" t="t" r="r" b="b"/>
            <a:pathLst>
              <a:path w="5863590" h="8229600" extrusionOk="0">
                <a:moveTo>
                  <a:pt x="0" y="0"/>
                </a:moveTo>
                <a:lnTo>
                  <a:pt x="5863590" y="0"/>
                </a:lnTo>
                <a:lnTo>
                  <a:pt x="5863590" y="8229600"/>
                </a:lnTo>
                <a:lnTo>
                  <a:pt x="0" y="8229600"/>
                </a:lnTo>
                <a:lnTo>
                  <a:pt x="0" y="0"/>
                </a:lnTo>
                <a:close/>
              </a:path>
            </a:pathLst>
          </a:custGeom>
          <a:blipFill rotWithShape="1">
            <a:blip r:embed="rId5">
              <a:alphaModFix/>
            </a:blip>
            <a:stretch>
              <a:fillRect/>
            </a:stretch>
          </a:blipFill>
          <a:ln>
            <a:noFill/>
          </a:ln>
        </p:spPr>
        <p:txBody>
          <a:bodyPr/>
          <a:lstStyle/>
          <a:p>
            <a:endParaRPr lang="es-mx"/>
          </a:p>
        </p:txBody>
      </p:sp>
      <p:sp>
        <p:nvSpPr>
          <p:cNvPr id="206" name="Google Shape;206;p6"/>
          <p:cNvSpPr txBox="1"/>
          <p:nvPr/>
        </p:nvSpPr>
        <p:spPr>
          <a:xfrm>
            <a:off x="7606047" y="508401"/>
            <a:ext cx="7870200" cy="1970700"/>
          </a:xfrm>
          <a:prstGeom prst="rect">
            <a:avLst/>
          </a:prstGeom>
          <a:noFill/>
          <a:ln>
            <a:noFill/>
          </a:ln>
        </p:spPr>
        <p:txBody>
          <a:bodyPr spcFirstLastPara="1" wrap="square" lIns="0" tIns="0" rIns="0" bIns="0" anchor="t" anchorCtr="0">
            <a:spAutoFit/>
          </a:bodyPr>
          <a:lstStyle/>
          <a:p>
            <a:pPr marL="0" marR="0" lvl="0" indent="0" algn="ctr" rtl="0">
              <a:lnSpc>
                <a:spcPct val="88990"/>
              </a:lnSpc>
              <a:spcBef>
                <a:spcPts val="0"/>
              </a:spcBef>
              <a:spcAft>
                <a:spcPts val="0"/>
              </a:spcAft>
              <a:buNone/>
            </a:pPr>
            <a:r>
              <a:rPr lang="es-mx" sz="7194" b="0" i="0" u="none" strike="noStrike" cap="none" baseline="0" dirty="0">
                <a:solidFill>
                  <a:srgbClr val="653924"/>
                </a:solidFill>
                <a:latin typeface="Calistoga"/>
                <a:ea typeface="Calistoga"/>
                <a:cs typeface="Calistoga"/>
                <a:sym typeface="Calistoga"/>
              </a:rPr>
              <a:t> Qué son los opioides</a:t>
            </a:r>
            <a:endParaRPr dirty="0"/>
          </a:p>
        </p:txBody>
      </p:sp>
      <p:sp>
        <p:nvSpPr>
          <p:cNvPr id="207" name="Google Shape;207;p6"/>
          <p:cNvSpPr txBox="1"/>
          <p:nvPr/>
        </p:nvSpPr>
        <p:spPr>
          <a:xfrm>
            <a:off x="9581835" y="2868695"/>
            <a:ext cx="5583000" cy="1661100"/>
          </a:xfrm>
          <a:prstGeom prst="rect">
            <a:avLst/>
          </a:prstGeom>
          <a:noFill/>
          <a:ln>
            <a:noFill/>
          </a:ln>
        </p:spPr>
        <p:txBody>
          <a:bodyPr spcFirstLastPara="1" wrap="square" lIns="0" tIns="0" rIns="0" bIns="0" anchor="t" anchorCtr="0">
            <a:spAutoFit/>
          </a:bodyPr>
          <a:lstStyle/>
          <a:p>
            <a:pPr marL="0" marR="0" lvl="0" indent="0" algn="l" rtl="0">
              <a:lnSpc>
                <a:spcPct val="121995"/>
              </a:lnSpc>
              <a:spcBef>
                <a:spcPts val="0"/>
              </a:spcBef>
              <a:spcAft>
                <a:spcPts val="0"/>
              </a:spcAft>
              <a:buNone/>
            </a:pPr>
            <a:r>
              <a:rPr lang="es-mx" sz="3137" b="0" i="0" u="none" strike="noStrike" cap="none" baseline="0">
                <a:solidFill>
                  <a:srgbClr val="653924"/>
                </a:solidFill>
                <a:latin typeface="Red Hat Display"/>
                <a:ea typeface="Red Hat Display"/>
                <a:cs typeface="Red Hat Display"/>
                <a:sym typeface="Red Hat Display"/>
              </a:rPr>
              <a:t>La clase de fármacos opioides se ha utilizado desde el año 3400 a. C. para tratar el dolor.</a:t>
            </a:r>
            <a:endParaRPr/>
          </a:p>
        </p:txBody>
      </p:sp>
      <p:sp>
        <p:nvSpPr>
          <p:cNvPr id="208" name="Google Shape;208;p6"/>
          <p:cNvSpPr txBox="1"/>
          <p:nvPr/>
        </p:nvSpPr>
        <p:spPr>
          <a:xfrm>
            <a:off x="9581816" y="5085116"/>
            <a:ext cx="5937000" cy="2250000"/>
          </a:xfrm>
          <a:prstGeom prst="rect">
            <a:avLst/>
          </a:prstGeom>
          <a:noFill/>
          <a:ln>
            <a:noFill/>
          </a:ln>
        </p:spPr>
        <p:txBody>
          <a:bodyPr spcFirstLastPara="1" wrap="square" lIns="0" tIns="0" rIns="0" bIns="0" anchor="t" anchorCtr="0">
            <a:spAutoFit/>
          </a:bodyPr>
          <a:lstStyle/>
          <a:p>
            <a:pPr marL="0" marR="0" lvl="0" indent="0" algn="l" rtl="0">
              <a:lnSpc>
                <a:spcPct val="121995"/>
              </a:lnSpc>
              <a:spcBef>
                <a:spcPts val="0"/>
              </a:spcBef>
              <a:spcAft>
                <a:spcPts val="0"/>
              </a:spcAft>
              <a:buNone/>
            </a:pPr>
            <a:r>
              <a:rPr lang="es-mx" sz="3137" b="0" i="0" u="none" strike="noStrike" cap="none" baseline="0">
                <a:solidFill>
                  <a:srgbClr val="653924"/>
                </a:solidFill>
                <a:latin typeface="Red Hat Display"/>
                <a:ea typeface="Red Hat Display"/>
                <a:cs typeface="Red Hat Display"/>
                <a:sym typeface="Red Hat Display"/>
              </a:rPr>
              <a:t>Los fármacos opioides tienen moléculas que imitan la forma de los neurotransmisores naturales del sistema opioide en el cerebro. </a:t>
            </a:r>
            <a:endParaRPr/>
          </a:p>
        </p:txBody>
      </p:sp>
      <p:sp>
        <p:nvSpPr>
          <p:cNvPr id="209" name="Google Shape;209;p6" descr="pills"/>
          <p:cNvSpPr/>
          <p:nvPr/>
        </p:nvSpPr>
        <p:spPr>
          <a:xfrm>
            <a:off x="7670959" y="7890888"/>
            <a:ext cx="1602850" cy="1660203"/>
          </a:xfrm>
          <a:custGeom>
            <a:avLst/>
            <a:gdLst/>
            <a:ahLst/>
            <a:cxnLst/>
            <a:rect l="l" t="t" r="r" b="b"/>
            <a:pathLst>
              <a:path w="1602850" h="1660203" extrusionOk="0">
                <a:moveTo>
                  <a:pt x="0" y="0"/>
                </a:moveTo>
                <a:lnTo>
                  <a:pt x="1602850" y="0"/>
                </a:lnTo>
                <a:lnTo>
                  <a:pt x="1602850" y="1660202"/>
                </a:lnTo>
                <a:lnTo>
                  <a:pt x="0" y="1660202"/>
                </a:lnTo>
                <a:lnTo>
                  <a:pt x="0" y="0"/>
                </a:lnTo>
                <a:close/>
              </a:path>
            </a:pathLst>
          </a:custGeom>
          <a:blipFill rotWithShape="1">
            <a:blip r:embed="rId4">
              <a:alphaModFix/>
            </a:blip>
            <a:stretch>
              <a:fillRect/>
            </a:stretch>
          </a:blipFill>
          <a:ln>
            <a:noFill/>
          </a:ln>
        </p:spPr>
        <p:txBody>
          <a:bodyPr/>
          <a:lstStyle/>
          <a:p>
            <a:endParaRPr lang="es-mx"/>
          </a:p>
        </p:txBody>
      </p:sp>
      <p:sp>
        <p:nvSpPr>
          <p:cNvPr id="210" name="Google Shape;210;p6"/>
          <p:cNvSpPr txBox="1"/>
          <p:nvPr/>
        </p:nvSpPr>
        <p:spPr>
          <a:xfrm>
            <a:off x="9548975" y="7890450"/>
            <a:ext cx="5648700" cy="1661100"/>
          </a:xfrm>
          <a:prstGeom prst="rect">
            <a:avLst/>
          </a:prstGeom>
          <a:noFill/>
          <a:ln>
            <a:noFill/>
          </a:ln>
        </p:spPr>
        <p:txBody>
          <a:bodyPr spcFirstLastPara="1" wrap="square" lIns="0" tIns="0" rIns="0" bIns="0" anchor="t" anchorCtr="0">
            <a:spAutoFit/>
          </a:bodyPr>
          <a:lstStyle/>
          <a:p>
            <a:pPr marL="0" marR="0" lvl="0" indent="0" algn="l" rtl="0">
              <a:lnSpc>
                <a:spcPct val="121995"/>
              </a:lnSpc>
              <a:spcBef>
                <a:spcPts val="0"/>
              </a:spcBef>
              <a:spcAft>
                <a:spcPts val="0"/>
              </a:spcAft>
              <a:buNone/>
            </a:pPr>
            <a:r>
              <a:rPr lang="es-mx" sz="3137" b="0" i="0" u="none" strike="noStrike" cap="none" baseline="0">
                <a:solidFill>
                  <a:srgbClr val="653924"/>
                </a:solidFill>
                <a:latin typeface="Red Hat Display"/>
                <a:ea typeface="Red Hat Display"/>
                <a:cs typeface="Red Hat Display"/>
                <a:sym typeface="Red Hat Display"/>
              </a:rPr>
              <a:t>Los opioides se pueden tomar por vía oral, inhalar, fumar o inyectar con una jeringa (aguja).</a:t>
            </a:r>
            <a:endParaRPr/>
          </a:p>
        </p:txBody>
      </p:sp>
      <p:sp>
        <p:nvSpPr>
          <p:cNvPr id="211" name="Google Shape;211;p6"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6">
              <a:alphaModFix/>
            </a:blip>
            <a:stretch>
              <a:fillRect/>
            </a:stretch>
          </a:blipFill>
          <a:ln>
            <a:noFill/>
          </a:ln>
        </p:spPr>
        <p:txBody>
          <a:bodyPr/>
          <a:lstStyle/>
          <a:p>
            <a:endParaRPr lang="es-mx"/>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219"/>
        <p:cNvGrpSpPr/>
        <p:nvPr/>
      </p:nvGrpSpPr>
      <p:grpSpPr>
        <a:xfrm>
          <a:off x="0" y="0"/>
          <a:ext cx="0" cy="0"/>
          <a:chOff x="0" y="0"/>
          <a:chExt cx="0" cy="0"/>
        </a:xfrm>
      </p:grpSpPr>
      <p:sp>
        <p:nvSpPr>
          <p:cNvPr id="220" name="Google Shape;220;p7"/>
          <p:cNvSpPr txBox="1"/>
          <p:nvPr/>
        </p:nvSpPr>
        <p:spPr>
          <a:xfrm>
            <a:off x="5536335" y="621326"/>
            <a:ext cx="12399829" cy="1885258"/>
          </a:xfrm>
          <a:prstGeom prst="rect">
            <a:avLst/>
          </a:prstGeom>
          <a:noFill/>
          <a:ln>
            <a:noFill/>
          </a:ln>
        </p:spPr>
        <p:txBody>
          <a:bodyPr spcFirstLastPara="1" wrap="square" lIns="0" tIns="0" rIns="0" bIns="0" anchor="t" anchorCtr="0">
            <a:spAutoFit/>
          </a:bodyPr>
          <a:lstStyle/>
          <a:p>
            <a:pPr marL="0" marR="0" lvl="0" indent="0" algn="ctr" rtl="0">
              <a:lnSpc>
                <a:spcPct val="88995"/>
              </a:lnSpc>
              <a:spcBef>
                <a:spcPts val="0"/>
              </a:spcBef>
              <a:spcAft>
                <a:spcPts val="0"/>
              </a:spcAft>
              <a:buNone/>
            </a:pPr>
            <a:r>
              <a:rPr lang="es-mx" sz="8060" b="0" i="0" u="none" strike="noStrike" cap="none" baseline="0">
                <a:solidFill>
                  <a:srgbClr val="FFFFFF"/>
                </a:solidFill>
                <a:latin typeface="Calistoga"/>
                <a:ea typeface="Calistoga"/>
                <a:cs typeface="Calistoga"/>
                <a:sym typeface="Calistoga"/>
              </a:rPr>
              <a:t>Qué son los opioides: Conocimiento de las drogas</a:t>
            </a:r>
            <a:endParaRPr/>
          </a:p>
        </p:txBody>
      </p:sp>
      <p:sp>
        <p:nvSpPr>
          <p:cNvPr id="221" name="Google Shape;221;p7"/>
          <p:cNvSpPr txBox="1"/>
          <p:nvPr/>
        </p:nvSpPr>
        <p:spPr>
          <a:xfrm>
            <a:off x="10144925" y="2900001"/>
            <a:ext cx="7791300" cy="5495400"/>
          </a:xfrm>
          <a:prstGeom prst="rect">
            <a:avLst/>
          </a:prstGeom>
          <a:noFill/>
          <a:ln>
            <a:noFill/>
          </a:ln>
        </p:spPr>
        <p:txBody>
          <a:bodyPr spcFirstLastPara="1" wrap="square" lIns="0" tIns="0" rIns="0" bIns="0" anchor="t" anchorCtr="0">
            <a:spAutoFit/>
          </a:bodyPr>
          <a:lstStyle/>
          <a:p>
            <a:pPr marL="690878" marR="0" lvl="1" indent="-345438" algn="l" rtl="0">
              <a:lnSpc>
                <a:spcPct val="115000"/>
              </a:lnSpc>
              <a:spcBef>
                <a:spcPts val="0"/>
              </a:spcBef>
              <a:spcAft>
                <a:spcPts val="0"/>
              </a:spcAft>
              <a:buClr>
                <a:srgbClr val="FFFFFF"/>
              </a:buClr>
              <a:buSzPts val="3199"/>
              <a:buFont typeface="Arial"/>
              <a:buChar char="•"/>
            </a:pPr>
            <a:r>
              <a:rPr lang="es-mx" sz="3199" b="0" i="0" u="none" strike="noStrike" cap="none" baseline="0">
                <a:solidFill>
                  <a:srgbClr val="FFFFFF"/>
                </a:solidFill>
                <a:latin typeface="Red Hat Display"/>
                <a:ea typeface="Red Hat Display"/>
                <a:cs typeface="Red Hat Display"/>
                <a:sym typeface="Red Hat Display"/>
              </a:rPr>
              <a:t>Los opioides funcionan imitando el sistema natural de alivio del dolor del cuerpo.</a:t>
            </a:r>
            <a:endParaRPr sz="3199" b="0" i="0" u="none" strike="noStrike" cap="none">
              <a:solidFill>
                <a:srgbClr val="FFFFFF"/>
              </a:solidFill>
              <a:latin typeface="Red Hat Display"/>
              <a:ea typeface="Red Hat Display"/>
              <a:cs typeface="Red Hat Display"/>
              <a:sym typeface="Red Hat Display"/>
            </a:endParaRPr>
          </a:p>
          <a:p>
            <a:pPr marL="914400" marR="0" lvl="0" indent="0" algn="l" rtl="0">
              <a:lnSpc>
                <a:spcPct val="100000"/>
              </a:lnSpc>
              <a:spcBef>
                <a:spcPts val="0"/>
              </a:spcBef>
              <a:spcAft>
                <a:spcPts val="0"/>
              </a:spcAft>
              <a:buNone/>
            </a:pPr>
            <a:endParaRPr sz="3199">
              <a:solidFill>
                <a:srgbClr val="FFFFFF"/>
              </a:solidFill>
              <a:latin typeface="Red Hat Display"/>
              <a:ea typeface="Red Hat Display"/>
              <a:cs typeface="Red Hat Display"/>
              <a:sym typeface="Red Hat Display"/>
            </a:endParaRPr>
          </a:p>
          <a:p>
            <a:pPr marL="690878" marR="0" lvl="1" indent="-345438" algn="l" rtl="0">
              <a:lnSpc>
                <a:spcPct val="115000"/>
              </a:lnSpc>
              <a:spcBef>
                <a:spcPts val="0"/>
              </a:spcBef>
              <a:spcAft>
                <a:spcPts val="0"/>
              </a:spcAft>
              <a:buClr>
                <a:srgbClr val="FFFFFF"/>
              </a:buClr>
              <a:buSzPts val="3199"/>
              <a:buFont typeface="Arial"/>
              <a:buChar char="•"/>
            </a:pPr>
            <a:r>
              <a:rPr lang="es-mx" sz="3199" b="0" i="0" u="none" strike="noStrike" cap="none" baseline="0">
                <a:solidFill>
                  <a:srgbClr val="FFFFFF"/>
                </a:solidFill>
                <a:latin typeface="Red Hat Display"/>
                <a:ea typeface="Red Hat Display"/>
                <a:cs typeface="Red Hat Display"/>
                <a:sym typeface="Red Hat Display"/>
              </a:rPr>
              <a:t>Los opioides pueden afectar el juicio y la acción física.</a:t>
            </a:r>
            <a:endParaRPr sz="3199">
              <a:solidFill>
                <a:srgbClr val="FFFFFF"/>
              </a:solidFill>
              <a:latin typeface="Red Hat Display"/>
              <a:ea typeface="Red Hat Display"/>
              <a:cs typeface="Red Hat Display"/>
              <a:sym typeface="Red Hat Display"/>
            </a:endParaRPr>
          </a:p>
          <a:p>
            <a:pPr marL="914400" marR="0" lvl="0" indent="0" algn="l" rtl="0">
              <a:lnSpc>
                <a:spcPct val="100000"/>
              </a:lnSpc>
              <a:spcBef>
                <a:spcPts val="0"/>
              </a:spcBef>
              <a:spcAft>
                <a:spcPts val="0"/>
              </a:spcAft>
              <a:buNone/>
            </a:pPr>
            <a:endParaRPr sz="3199">
              <a:solidFill>
                <a:srgbClr val="FFFFFF"/>
              </a:solidFill>
              <a:latin typeface="Red Hat Display"/>
              <a:ea typeface="Red Hat Display"/>
              <a:cs typeface="Red Hat Display"/>
              <a:sym typeface="Red Hat Display"/>
            </a:endParaRPr>
          </a:p>
          <a:p>
            <a:pPr marL="690879" marR="0" lvl="1" indent="-345439" algn="l" rtl="0">
              <a:lnSpc>
                <a:spcPct val="178024"/>
              </a:lnSpc>
              <a:spcBef>
                <a:spcPts val="0"/>
              </a:spcBef>
              <a:spcAft>
                <a:spcPts val="0"/>
              </a:spcAft>
              <a:buClr>
                <a:srgbClr val="FFFFFF"/>
              </a:buClr>
              <a:buSzPts val="3199"/>
              <a:buFont typeface="Arial"/>
              <a:buChar char="•"/>
            </a:pPr>
            <a:r>
              <a:rPr lang="es-mx" sz="3199" b="0" i="0" u="none" strike="noStrike" cap="none" baseline="0">
                <a:solidFill>
                  <a:srgbClr val="FFFFFF"/>
                </a:solidFill>
                <a:latin typeface="Red Hat Display"/>
                <a:ea typeface="Red Hat Display"/>
                <a:cs typeface="Red Hat Display"/>
                <a:sym typeface="Red Hat Display"/>
              </a:rPr>
              <a:t>Los opioides son muy adictivos.</a:t>
            </a:r>
            <a:endParaRPr/>
          </a:p>
          <a:p>
            <a:pPr marL="690879" marR="0" lvl="1" indent="-345439" algn="l" rtl="0">
              <a:lnSpc>
                <a:spcPct val="178024"/>
              </a:lnSpc>
              <a:spcBef>
                <a:spcPts val="0"/>
              </a:spcBef>
              <a:spcAft>
                <a:spcPts val="0"/>
              </a:spcAft>
              <a:buClr>
                <a:srgbClr val="FFFFFF"/>
              </a:buClr>
              <a:buSzPts val="3199"/>
              <a:buFont typeface="Arial"/>
              <a:buChar char="•"/>
            </a:pPr>
            <a:r>
              <a:rPr lang="es-mx" sz="3199" b="0" i="0" u="none" strike="noStrike" cap="none" baseline="0">
                <a:solidFill>
                  <a:srgbClr val="FFFFFF"/>
                </a:solidFill>
                <a:latin typeface="Red Hat Display"/>
                <a:ea typeface="Red Hat Display"/>
                <a:cs typeface="Red Hat Display"/>
                <a:sym typeface="Red Hat Display"/>
              </a:rPr>
              <a:t> La inyección es el método de consumo más riesgoso.</a:t>
            </a:r>
            <a:endParaRPr/>
          </a:p>
          <a:p>
            <a:pPr marL="690879" marR="0" lvl="1" indent="-345439" algn="l" rtl="0">
              <a:lnSpc>
                <a:spcPct val="178024"/>
              </a:lnSpc>
              <a:spcBef>
                <a:spcPts val="0"/>
              </a:spcBef>
              <a:spcAft>
                <a:spcPts val="0"/>
              </a:spcAft>
              <a:buClr>
                <a:srgbClr val="FFFFFF"/>
              </a:buClr>
              <a:buSzPts val="3199"/>
              <a:buFont typeface="Arial"/>
              <a:buChar char="•"/>
            </a:pPr>
            <a:r>
              <a:rPr lang="es-mx" sz="3199" b="0" i="0" u="none" strike="noStrike" cap="none" baseline="0">
                <a:solidFill>
                  <a:srgbClr val="FFFFFF"/>
                </a:solidFill>
                <a:latin typeface="Red Hat Display"/>
                <a:ea typeface="Red Hat Display"/>
                <a:cs typeface="Red Hat Display"/>
                <a:sym typeface="Red Hat Display"/>
              </a:rPr>
              <a:t> Compartir jeringas puede propagar infecciones.</a:t>
            </a:r>
            <a:endParaRPr/>
          </a:p>
        </p:txBody>
      </p:sp>
      <p:sp>
        <p:nvSpPr>
          <p:cNvPr id="222" name="Google Shape;222;p7">
            <a:extLst>
              <a:ext uri="{C183D7F6-B498-43B3-948B-1728B52AA6E4}">
                <adec:decorative xmlns:adec="http://schemas.microsoft.com/office/drawing/2017/decorative" val="1"/>
              </a:ext>
            </a:extLst>
          </p:cNvPr>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3">
              <a:alphaModFix/>
            </a:blip>
            <a:stretch>
              <a:fillRect/>
            </a:stretch>
          </a:blipFill>
          <a:ln>
            <a:noFill/>
          </a:ln>
        </p:spPr>
        <p:txBody>
          <a:bodyPr/>
          <a:lstStyle/>
          <a:p>
            <a:endParaRPr lang="es-mx"/>
          </a:p>
        </p:txBody>
      </p:sp>
      <p:pic>
        <p:nvPicPr>
          <p:cNvPr id="223" name="Google Shape;223;p7">
            <a:extLst>
              <a:ext uri="{C183D7F6-B498-43B3-948B-1728B52AA6E4}">
                <adec:decorative xmlns:adec="http://schemas.microsoft.com/office/drawing/2017/decorative" val="1"/>
              </a:ext>
            </a:extLst>
          </p:cNvPr>
          <p:cNvPicPr preferRelativeResize="0"/>
          <p:nvPr/>
        </p:nvPicPr>
        <p:blipFill rotWithShape="1">
          <a:blip r:embed="rId4">
            <a:alphaModFix/>
          </a:blip>
          <a:srcRect t="-37013" b="13511"/>
          <a:stretch/>
        </p:blipFill>
        <p:spPr>
          <a:xfrm>
            <a:off x="95575" y="-4402575"/>
            <a:ext cx="18096850" cy="14689575"/>
          </a:xfrm>
          <a:prstGeom prst="rect">
            <a:avLst/>
          </a:prstGeom>
          <a:noFill/>
          <a:ln>
            <a:noFill/>
          </a:ln>
        </p:spPr>
      </p:pic>
      <p:pic>
        <p:nvPicPr>
          <p:cNvPr id="3" name="Picture 2">
            <a:extLst>
              <a:ext uri="{FF2B5EF4-FFF2-40B4-BE49-F238E27FC236}">
                <a16:creationId xmlns:a16="http://schemas.microsoft.com/office/drawing/2014/main" id="{F7873EA6-2986-9EAE-CF71-D4F2B376D355}"/>
              </a:ext>
            </a:extLst>
          </p:cNvPr>
          <p:cNvPicPr>
            <a:picLocks noChangeAspect="1"/>
          </p:cNvPicPr>
          <p:nvPr/>
        </p:nvPicPr>
        <p:blipFill>
          <a:blip r:embed="rId5"/>
          <a:stretch>
            <a:fillRect/>
          </a:stretch>
        </p:blipFill>
        <p:spPr>
          <a:xfrm flipV="1">
            <a:off x="5536335" y="202254"/>
            <a:ext cx="12173167" cy="1421273"/>
          </a:xfrm>
          <a:prstGeom prst="rect">
            <a:avLst/>
          </a:prstGeom>
        </p:spPr>
      </p:pic>
      <p:pic>
        <p:nvPicPr>
          <p:cNvPr id="4" name="Picture 3">
            <a:extLst>
              <a:ext uri="{FF2B5EF4-FFF2-40B4-BE49-F238E27FC236}">
                <a16:creationId xmlns:a16="http://schemas.microsoft.com/office/drawing/2014/main" id="{69FD0644-AD38-BA10-0979-207EE1C9378F}"/>
              </a:ext>
            </a:extLst>
          </p:cNvPr>
          <p:cNvPicPr>
            <a:picLocks noChangeAspect="1"/>
          </p:cNvPicPr>
          <p:nvPr/>
        </p:nvPicPr>
        <p:blipFill>
          <a:blip r:embed="rId5"/>
          <a:stretch>
            <a:fillRect/>
          </a:stretch>
        </p:blipFill>
        <p:spPr>
          <a:xfrm flipV="1">
            <a:off x="6114833" y="1588347"/>
            <a:ext cx="12173167" cy="1421273"/>
          </a:xfrm>
          <a:prstGeom prst="rect">
            <a:avLst/>
          </a:prstGeom>
        </p:spPr>
      </p:pic>
      <p:sp>
        <p:nvSpPr>
          <p:cNvPr id="5" name="TextBox 4">
            <a:extLst>
              <a:ext uri="{FF2B5EF4-FFF2-40B4-BE49-F238E27FC236}">
                <a16:creationId xmlns:a16="http://schemas.microsoft.com/office/drawing/2014/main" id="{A2730751-419C-12A2-5F1E-195445A340EB}"/>
              </a:ext>
            </a:extLst>
          </p:cNvPr>
          <p:cNvSpPr txBox="1"/>
          <p:nvPr/>
        </p:nvSpPr>
        <p:spPr>
          <a:xfrm>
            <a:off x="5966351" y="394046"/>
            <a:ext cx="11644534" cy="2308324"/>
          </a:xfrm>
          <a:prstGeom prst="rect">
            <a:avLst/>
          </a:prstGeom>
          <a:noFill/>
        </p:spPr>
        <p:txBody>
          <a:bodyPr wrap="none" rtlCol="0">
            <a:spAutoFit/>
          </a:bodyPr>
          <a:lstStyle/>
          <a:p>
            <a:r>
              <a:rPr lang="es-MX" sz="7200" dirty="0">
                <a:solidFill>
                  <a:schemeClr val="bg1"/>
                </a:solidFill>
                <a:latin typeface="Calistoga" panose="020B0604020202020204" charset="0"/>
                <a:cs typeface="Calistoga" panose="020B0604020202020204" charset="0"/>
              </a:rPr>
              <a:t>Qu</a:t>
            </a:r>
            <a:r>
              <a:rPr lang="es-AR" sz="7200" dirty="0">
                <a:solidFill>
                  <a:schemeClr val="bg1"/>
                </a:solidFill>
                <a:latin typeface="Calistoga" panose="020B0604020202020204" charset="0"/>
                <a:cs typeface="Calistoga" panose="020B0604020202020204" charset="0"/>
              </a:rPr>
              <a:t>é son </a:t>
            </a:r>
            <a:r>
              <a:rPr lang="es-MX" sz="7200" dirty="0">
                <a:solidFill>
                  <a:schemeClr val="bg1"/>
                </a:solidFill>
                <a:latin typeface="Calistoga" panose="020B0604020202020204" charset="0"/>
                <a:cs typeface="Calistoga" panose="020B0604020202020204" charset="0"/>
              </a:rPr>
              <a:t>los opioides: </a:t>
            </a:r>
            <a:br>
              <a:rPr lang="es-MX" sz="7200" dirty="0">
                <a:solidFill>
                  <a:schemeClr val="bg1"/>
                </a:solidFill>
                <a:latin typeface="Calistoga" panose="020B0604020202020204" charset="0"/>
                <a:cs typeface="Calistoga" panose="020B0604020202020204" charset="0"/>
              </a:rPr>
            </a:br>
            <a:r>
              <a:rPr lang="es-MX" sz="7200" dirty="0">
                <a:solidFill>
                  <a:schemeClr val="bg1"/>
                </a:solidFill>
                <a:latin typeface="Calistoga" panose="020B0604020202020204" charset="0"/>
                <a:cs typeface="Calistoga" panose="020B0604020202020204" charset="0"/>
              </a:rPr>
              <a:t>Conocimiento de las drogas</a:t>
            </a:r>
            <a:endParaRPr lang="en-US" sz="7200" dirty="0">
              <a:solidFill>
                <a:schemeClr val="bg1"/>
              </a:solidFill>
              <a:latin typeface="Calistoga" panose="020B0604020202020204" charset="0"/>
              <a:cs typeface="Calistoga" panose="020B0604020202020204" charset="0"/>
            </a:endParaRPr>
          </a:p>
        </p:txBody>
      </p:sp>
      <p:pic>
        <p:nvPicPr>
          <p:cNvPr id="6" name="Picture 5">
            <a:extLst>
              <a:ext uri="{FF2B5EF4-FFF2-40B4-BE49-F238E27FC236}">
                <a16:creationId xmlns:a16="http://schemas.microsoft.com/office/drawing/2014/main" id="{F4E6FA6B-7CD9-FA54-0AC9-1F410C5A1A42}"/>
              </a:ext>
            </a:extLst>
          </p:cNvPr>
          <p:cNvPicPr>
            <a:picLocks noChangeAspect="1"/>
          </p:cNvPicPr>
          <p:nvPr/>
        </p:nvPicPr>
        <p:blipFill>
          <a:blip r:embed="rId5"/>
          <a:stretch>
            <a:fillRect/>
          </a:stretch>
        </p:blipFill>
        <p:spPr>
          <a:xfrm flipV="1">
            <a:off x="10144924" y="3973987"/>
            <a:ext cx="7914747" cy="5733068"/>
          </a:xfrm>
          <a:prstGeom prst="rect">
            <a:avLst/>
          </a:prstGeom>
        </p:spPr>
      </p:pic>
      <p:sp>
        <p:nvSpPr>
          <p:cNvPr id="7" name="TextBox 6">
            <a:extLst>
              <a:ext uri="{FF2B5EF4-FFF2-40B4-BE49-F238E27FC236}">
                <a16:creationId xmlns:a16="http://schemas.microsoft.com/office/drawing/2014/main" id="{EEBF207D-7E4C-C3A9-49B5-3734980A1F8E}"/>
              </a:ext>
            </a:extLst>
          </p:cNvPr>
          <p:cNvSpPr txBox="1"/>
          <p:nvPr/>
        </p:nvSpPr>
        <p:spPr>
          <a:xfrm>
            <a:off x="10049349" y="3026638"/>
            <a:ext cx="7660154" cy="6571030"/>
          </a:xfrm>
          <a:prstGeom prst="rect">
            <a:avLst/>
          </a:prstGeom>
          <a:noFill/>
        </p:spPr>
        <p:txBody>
          <a:bodyPr wrap="square" rtlCol="0">
            <a:spAutoFit/>
          </a:bodyPr>
          <a:lstStyle/>
          <a:p>
            <a:pPr marL="571500" indent="-571500">
              <a:spcAft>
                <a:spcPts val="600"/>
              </a:spcAft>
              <a:buClr>
                <a:schemeClr val="bg1"/>
              </a:buClr>
              <a:buFont typeface="Arial" panose="020B0604020202020204" pitchFamily="34" charset="0"/>
              <a:buChar char="•"/>
            </a:pPr>
            <a:r>
              <a:rPr lang="es-ES" sz="3600" dirty="0">
                <a:solidFill>
                  <a:schemeClr val="bg1"/>
                </a:solidFill>
                <a:latin typeface="Red Hat Display" panose="020B0604020202020204" charset="0"/>
                <a:ea typeface="Red Hat Display" panose="020B0604020202020204" charset="0"/>
                <a:cs typeface="Red Hat Display" panose="020B0604020202020204" charset="0"/>
              </a:rPr>
              <a:t>Los opioides funcionan imitando el sistema natural de alivio del dolor del cuerpo.</a:t>
            </a:r>
          </a:p>
          <a:p>
            <a:pPr marL="571500" indent="-571500">
              <a:spcAft>
                <a:spcPts val="600"/>
              </a:spcAft>
              <a:buClr>
                <a:schemeClr val="bg1"/>
              </a:buClr>
              <a:buFont typeface="Arial" panose="020B0604020202020204" pitchFamily="34" charset="0"/>
              <a:buChar char="•"/>
            </a:pPr>
            <a:r>
              <a:rPr lang="es-ES" sz="3600" dirty="0">
                <a:solidFill>
                  <a:schemeClr val="bg1"/>
                </a:solidFill>
                <a:latin typeface="Red Hat Display" panose="020B0604020202020204" charset="0"/>
                <a:ea typeface="Red Hat Display" panose="020B0604020202020204" charset="0"/>
                <a:cs typeface="Red Hat Display" panose="020B0604020202020204" charset="0"/>
              </a:rPr>
              <a:t>Los opioides pueden afectar el juicio y las acciones físicas.</a:t>
            </a:r>
          </a:p>
          <a:p>
            <a:pPr marL="571500" indent="-571500">
              <a:spcAft>
                <a:spcPts val="600"/>
              </a:spcAft>
              <a:buClr>
                <a:schemeClr val="bg1"/>
              </a:buClr>
              <a:buFont typeface="Arial" panose="020B0604020202020204" pitchFamily="34" charset="0"/>
              <a:buChar char="•"/>
            </a:pPr>
            <a:r>
              <a:rPr lang="es-ES" sz="3600" dirty="0">
                <a:solidFill>
                  <a:schemeClr val="bg1"/>
                </a:solidFill>
                <a:latin typeface="Red Hat Display" panose="020B0604020202020204" charset="0"/>
                <a:ea typeface="Red Hat Display" panose="020B0604020202020204" charset="0"/>
                <a:cs typeface="Red Hat Display" panose="020B0604020202020204" charset="0"/>
              </a:rPr>
              <a:t>Los opioides son muy adictivos.</a:t>
            </a:r>
          </a:p>
          <a:p>
            <a:pPr marL="571500" indent="-571500">
              <a:spcAft>
                <a:spcPts val="600"/>
              </a:spcAft>
              <a:buClr>
                <a:schemeClr val="bg1"/>
              </a:buClr>
              <a:buFont typeface="Arial" panose="020B0604020202020204" pitchFamily="34" charset="0"/>
              <a:buChar char="•"/>
            </a:pPr>
            <a:r>
              <a:rPr lang="es-ES" sz="3600" dirty="0">
                <a:solidFill>
                  <a:schemeClr val="bg1"/>
                </a:solidFill>
                <a:latin typeface="Red Hat Display" panose="020B0604020202020204" charset="0"/>
                <a:ea typeface="Red Hat Display" panose="020B0604020202020204" charset="0"/>
                <a:cs typeface="Red Hat Display" panose="020B0604020202020204" charset="0"/>
              </a:rPr>
              <a:t>La inyección es el método de consumo más riesgoso.</a:t>
            </a:r>
          </a:p>
          <a:p>
            <a:pPr marL="571500" indent="-571500">
              <a:spcAft>
                <a:spcPts val="600"/>
              </a:spcAft>
              <a:buClr>
                <a:schemeClr val="bg1"/>
              </a:buClr>
              <a:buFont typeface="Arial" panose="020B0604020202020204" pitchFamily="34" charset="0"/>
              <a:buChar char="•"/>
            </a:pPr>
            <a:r>
              <a:rPr lang="es-ES" sz="3600" dirty="0">
                <a:solidFill>
                  <a:schemeClr val="bg1"/>
                </a:solidFill>
                <a:latin typeface="Red Hat Display" panose="020B0604020202020204" charset="0"/>
                <a:ea typeface="Red Hat Display" panose="020B0604020202020204" charset="0"/>
                <a:cs typeface="Red Hat Display" panose="020B0604020202020204" charset="0"/>
              </a:rPr>
              <a:t>Compartir jeringas puede propagar infecciones.</a:t>
            </a:r>
          </a:p>
          <a:p>
            <a:pPr marL="571500" indent="-571500">
              <a:spcAft>
                <a:spcPts val="600"/>
              </a:spcAft>
              <a:buFont typeface="Arial" panose="020B0604020202020204" pitchFamily="34" charset="0"/>
              <a:buChar char="•"/>
            </a:pPr>
            <a:endParaRPr lang="en-US" sz="3600" dirty="0">
              <a:solidFill>
                <a:schemeClr val="bg1"/>
              </a:solidFill>
              <a:latin typeface="Red Hat Display" panose="020B0604020202020204" charset="0"/>
              <a:ea typeface="Red Hat Display" panose="020B0604020202020204" charset="0"/>
              <a:cs typeface="Red Hat Display" panose="020B06040202020202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08E9D"/>
        </a:solidFill>
        <a:effectLst/>
      </p:bgPr>
    </p:bg>
    <p:spTree>
      <p:nvGrpSpPr>
        <p:cNvPr id="1" name="Shape 231"/>
        <p:cNvGrpSpPr/>
        <p:nvPr/>
      </p:nvGrpSpPr>
      <p:grpSpPr>
        <a:xfrm>
          <a:off x="0" y="0"/>
          <a:ext cx="0" cy="0"/>
          <a:chOff x="0" y="0"/>
          <a:chExt cx="0" cy="0"/>
        </a:xfrm>
      </p:grpSpPr>
      <p:sp>
        <p:nvSpPr>
          <p:cNvPr id="232" name="Google Shape;232;p8">
            <a:extLst>
              <a:ext uri="{C183D7F6-B498-43B3-948B-1728B52AA6E4}">
                <adec:decorative xmlns:adec="http://schemas.microsoft.com/office/drawing/2017/decorative" val="1"/>
              </a:ext>
            </a:extLst>
          </p:cNvPr>
          <p:cNvSpPr/>
          <p:nvPr/>
        </p:nvSpPr>
        <p:spPr>
          <a:xfrm>
            <a:off x="0" y="0"/>
            <a:ext cx="9144000" cy="10717111"/>
          </a:xfrm>
          <a:custGeom>
            <a:avLst/>
            <a:gdLst/>
            <a:ahLst/>
            <a:cxnLst/>
            <a:rect l="l" t="t" r="r" b="b"/>
            <a:pathLst>
              <a:path w="3093156" h="3625294" extrusionOk="0">
                <a:moveTo>
                  <a:pt x="0" y="0"/>
                </a:moveTo>
                <a:lnTo>
                  <a:pt x="3093156" y="0"/>
                </a:lnTo>
                <a:lnTo>
                  <a:pt x="3093156" y="3625294"/>
                </a:lnTo>
                <a:lnTo>
                  <a:pt x="0" y="3625294"/>
                </a:lnTo>
                <a:close/>
              </a:path>
            </a:pathLst>
          </a:custGeom>
          <a:solidFill>
            <a:srgbClr val="EFE9CF"/>
          </a:solidFill>
          <a:ln>
            <a:noFill/>
          </a:ln>
        </p:spPr>
        <p:txBody>
          <a:bodyPr/>
          <a:lstStyle/>
          <a:p>
            <a:endParaRPr lang="es-mx"/>
          </a:p>
        </p:txBody>
      </p:sp>
      <p:sp>
        <p:nvSpPr>
          <p:cNvPr id="233" name="Google Shape;233;p8"/>
          <p:cNvSpPr txBox="1"/>
          <p:nvPr/>
        </p:nvSpPr>
        <p:spPr>
          <a:xfrm>
            <a:off x="9966180" y="896122"/>
            <a:ext cx="7658511" cy="1692770"/>
          </a:xfrm>
          <a:prstGeom prst="rect">
            <a:avLst/>
          </a:prstGeom>
          <a:noFill/>
          <a:ln>
            <a:noFill/>
          </a:ln>
        </p:spPr>
        <p:txBody>
          <a:bodyPr spcFirstLastPara="1" wrap="square" lIns="0" tIns="0" rIns="0" bIns="0" anchor="t" anchorCtr="0">
            <a:spAutoFit/>
          </a:bodyPr>
          <a:lstStyle/>
          <a:p>
            <a:pPr marL="0" marR="0" lvl="0" indent="0" algn="ctr" rtl="0">
              <a:lnSpc>
                <a:spcPct val="89010"/>
              </a:lnSpc>
              <a:spcBef>
                <a:spcPts val="0"/>
              </a:spcBef>
              <a:spcAft>
                <a:spcPts val="0"/>
              </a:spcAft>
              <a:buNone/>
            </a:pPr>
            <a:r>
              <a:rPr lang="es-mx" sz="7189" b="0" i="0" u="none" strike="noStrike" cap="none" baseline="0" dirty="0">
                <a:solidFill>
                  <a:srgbClr val="EFE9CF"/>
                </a:solidFill>
                <a:latin typeface="Calistoga"/>
                <a:ea typeface="Calistoga"/>
                <a:cs typeface="Calistoga"/>
                <a:sym typeface="Calistoga"/>
              </a:rPr>
              <a:t>Efectos de los opioides:</a:t>
            </a:r>
            <a:endParaRPr dirty="0"/>
          </a:p>
        </p:txBody>
      </p:sp>
      <p:sp>
        <p:nvSpPr>
          <p:cNvPr id="234" name="Google Shape;234;p8"/>
          <p:cNvSpPr txBox="1"/>
          <p:nvPr/>
        </p:nvSpPr>
        <p:spPr>
          <a:xfrm>
            <a:off x="742745" y="1145055"/>
            <a:ext cx="7658400" cy="1969800"/>
          </a:xfrm>
          <a:prstGeom prst="rect">
            <a:avLst/>
          </a:prstGeom>
          <a:noFill/>
          <a:ln>
            <a:noFill/>
          </a:ln>
        </p:spPr>
        <p:txBody>
          <a:bodyPr spcFirstLastPara="1" wrap="square" lIns="0" tIns="0" rIns="0" bIns="0" anchor="t" anchorCtr="0">
            <a:spAutoFit/>
          </a:bodyPr>
          <a:lstStyle/>
          <a:p>
            <a:pPr marL="0" marR="0" lvl="0" indent="0" algn="ctr" rtl="0">
              <a:lnSpc>
                <a:spcPct val="89010"/>
              </a:lnSpc>
              <a:spcBef>
                <a:spcPts val="0"/>
              </a:spcBef>
              <a:spcAft>
                <a:spcPts val="0"/>
              </a:spcAft>
              <a:buNone/>
            </a:pPr>
            <a:r>
              <a:rPr lang="es-mx" sz="7189" b="0" i="0" u="none" strike="noStrike" cap="none" baseline="0">
                <a:solidFill>
                  <a:srgbClr val="653924"/>
                </a:solidFill>
                <a:latin typeface="Calistoga"/>
                <a:ea typeface="Calistoga"/>
                <a:cs typeface="Calistoga"/>
                <a:sym typeface="Calistoga"/>
              </a:rPr>
              <a:t>Las personas a veces usan opioides para </a:t>
            </a:r>
            <a:r>
              <a:rPr lang="es-mx" sz="7189" b="0" i="0" u="none" baseline="0">
                <a:solidFill>
                  <a:srgbClr val="653924"/>
                </a:solidFill>
                <a:latin typeface="Calistoga"/>
                <a:ea typeface="Calistoga"/>
                <a:cs typeface="Calistoga"/>
                <a:sym typeface="Calistoga"/>
              </a:rPr>
              <a:t>lo</a:t>
            </a:r>
            <a:r>
              <a:rPr lang="es-mx" sz="7189" b="0" i="0" u="none" strike="noStrike" cap="none" baseline="0">
                <a:solidFill>
                  <a:srgbClr val="653924"/>
                </a:solidFill>
                <a:latin typeface="Calistoga"/>
                <a:ea typeface="Calistoga"/>
                <a:cs typeface="Calistoga"/>
                <a:sym typeface="Calistoga"/>
              </a:rPr>
              <a:t>siguiente:</a:t>
            </a:r>
            <a:endParaRPr/>
          </a:p>
        </p:txBody>
      </p:sp>
      <p:sp>
        <p:nvSpPr>
          <p:cNvPr id="235" name="Google Shape;235;p8"/>
          <p:cNvSpPr txBox="1"/>
          <p:nvPr/>
        </p:nvSpPr>
        <p:spPr>
          <a:xfrm>
            <a:off x="1280020" y="4824404"/>
            <a:ext cx="6583961" cy="1971675"/>
          </a:xfrm>
          <a:prstGeom prst="rect">
            <a:avLst/>
          </a:prstGeom>
          <a:noFill/>
          <a:ln>
            <a:noFill/>
          </a:ln>
        </p:spPr>
        <p:txBody>
          <a:bodyPr spcFirstLastPara="1" wrap="square" lIns="0" tIns="0" rIns="0" bIns="0" anchor="t" anchorCtr="0">
            <a:spAutoFit/>
          </a:bodyPr>
          <a:lstStyle/>
          <a:p>
            <a:pPr marL="755651" marR="0" lvl="1" indent="-377825" algn="l" rtl="0">
              <a:lnSpc>
                <a:spcPct val="150000"/>
              </a:lnSpc>
              <a:spcBef>
                <a:spcPts val="0"/>
              </a:spcBef>
              <a:spcAft>
                <a:spcPts val="0"/>
              </a:spcAft>
              <a:buClr>
                <a:srgbClr val="653924"/>
              </a:buClr>
              <a:buSzPts val="3500"/>
              <a:buFont typeface="Arial"/>
              <a:buChar char="•"/>
            </a:pPr>
            <a:r>
              <a:rPr lang="es-mx" sz="3500" b="0" i="0" u="none" strike="noStrike" cap="none" baseline="0">
                <a:solidFill>
                  <a:srgbClr val="653924"/>
                </a:solidFill>
                <a:latin typeface="Red Hat Display"/>
                <a:ea typeface="Red Hat Display"/>
                <a:cs typeface="Red Hat Display"/>
                <a:sym typeface="Red Hat Display"/>
              </a:rPr>
              <a:t>alivio del dolor y sedación;</a:t>
            </a:r>
            <a:endParaRPr/>
          </a:p>
          <a:p>
            <a:pPr marL="755651" marR="0" lvl="1" indent="-377825" algn="l" rtl="0">
              <a:lnSpc>
                <a:spcPct val="150000"/>
              </a:lnSpc>
              <a:spcBef>
                <a:spcPts val="0"/>
              </a:spcBef>
              <a:spcAft>
                <a:spcPts val="0"/>
              </a:spcAft>
              <a:buClr>
                <a:srgbClr val="653924"/>
              </a:buClr>
              <a:buSzPts val="3500"/>
              <a:buFont typeface="Arial"/>
              <a:buChar char="•"/>
            </a:pPr>
            <a:r>
              <a:rPr lang="es-mx" sz="3500" b="0" i="0" u="none" strike="noStrike" cap="none" baseline="0">
                <a:solidFill>
                  <a:srgbClr val="653924"/>
                </a:solidFill>
                <a:latin typeface="Red Hat Display"/>
                <a:ea typeface="Red Hat Display"/>
                <a:cs typeface="Red Hat Display"/>
                <a:sym typeface="Red Hat Display"/>
              </a:rPr>
              <a:t>tener sentimientos de euforia, calma o alivio de la ansiedad.</a:t>
            </a:r>
            <a:endParaRPr/>
          </a:p>
        </p:txBody>
      </p:sp>
      <p:sp>
        <p:nvSpPr>
          <p:cNvPr id="236" name="Google Shape;236;p8"/>
          <p:cNvSpPr txBox="1"/>
          <p:nvPr/>
        </p:nvSpPr>
        <p:spPr>
          <a:xfrm>
            <a:off x="10503455" y="3432040"/>
            <a:ext cx="6583961" cy="5305425"/>
          </a:xfrm>
          <a:prstGeom prst="rect">
            <a:avLst/>
          </a:prstGeom>
          <a:noFill/>
          <a:ln>
            <a:noFill/>
          </a:ln>
        </p:spPr>
        <p:txBody>
          <a:bodyPr spcFirstLastPara="1" wrap="square" lIns="0" tIns="0" rIns="0" bIns="0" anchor="t" anchorCtr="0">
            <a:spAutoFit/>
          </a:bodyPr>
          <a:lstStyle/>
          <a:p>
            <a:pPr marL="755651" marR="0" lvl="1" indent="-377825" algn="l" rtl="0">
              <a:lnSpc>
                <a:spcPct val="150000"/>
              </a:lnSpc>
              <a:spcBef>
                <a:spcPts val="0"/>
              </a:spcBef>
              <a:spcAft>
                <a:spcPts val="0"/>
              </a:spcAft>
              <a:buClr>
                <a:srgbClr val="EFE9CF"/>
              </a:buClr>
              <a:buSzPts val="3500"/>
              <a:buFont typeface="Arial"/>
              <a:buChar char="•"/>
            </a:pPr>
            <a:r>
              <a:rPr lang="es-mx" sz="3500" b="0" i="0" u="none" strike="noStrike" cap="none" baseline="0">
                <a:solidFill>
                  <a:srgbClr val="EFE9CF"/>
                </a:solidFill>
                <a:latin typeface="Red Hat Display"/>
                <a:ea typeface="Red Hat Display"/>
                <a:cs typeface="Red Hat Display"/>
                <a:sym typeface="Red Hat Display"/>
              </a:rPr>
              <a:t>pupilas contraídas, pérdida de masa muscular y dificultad para hablar; </a:t>
            </a:r>
            <a:endParaRPr/>
          </a:p>
          <a:p>
            <a:pPr marL="755651" marR="0" lvl="1" indent="-377825" algn="l" rtl="0">
              <a:lnSpc>
                <a:spcPct val="150000"/>
              </a:lnSpc>
              <a:spcBef>
                <a:spcPts val="0"/>
              </a:spcBef>
              <a:spcAft>
                <a:spcPts val="0"/>
              </a:spcAft>
              <a:buClr>
                <a:srgbClr val="EFE9CF"/>
              </a:buClr>
              <a:buSzPts val="3500"/>
              <a:buFont typeface="Arial"/>
              <a:buChar char="•"/>
            </a:pPr>
            <a:r>
              <a:rPr lang="es-mx" sz="3500" b="0" i="0" u="none" strike="noStrike" cap="none" baseline="0">
                <a:solidFill>
                  <a:srgbClr val="EFE9CF"/>
                </a:solidFill>
                <a:latin typeface="Red Hat Display"/>
                <a:ea typeface="Red Hat Display"/>
                <a:cs typeface="Red Hat Display"/>
                <a:sym typeface="Red Hat Display"/>
              </a:rPr>
              <a:t>náuseas, estreñimiento, quedarse dormido/a inesperadamente y picazón en la piel;</a:t>
            </a:r>
            <a:endParaRPr/>
          </a:p>
          <a:p>
            <a:pPr marL="755651" marR="0" lvl="1" indent="-377825" algn="l" rtl="0">
              <a:lnSpc>
                <a:spcPct val="150000"/>
              </a:lnSpc>
              <a:spcBef>
                <a:spcPts val="0"/>
              </a:spcBef>
              <a:spcAft>
                <a:spcPts val="0"/>
              </a:spcAft>
              <a:buClr>
                <a:srgbClr val="EFE9CF"/>
              </a:buClr>
              <a:buSzPts val="3500"/>
              <a:buFont typeface="Arial"/>
              <a:buChar char="•"/>
            </a:pPr>
            <a:r>
              <a:rPr lang="es-mx" sz="3500" b="0" i="0" u="none" strike="noStrike" cap="none" baseline="0">
                <a:solidFill>
                  <a:srgbClr val="EFE9CF"/>
                </a:solidFill>
                <a:latin typeface="Red Hat Display"/>
                <a:ea typeface="Red Hat Display"/>
                <a:cs typeface="Red Hat Display"/>
                <a:sym typeface="Red Hat Display"/>
              </a:rPr>
              <a:t>respiración errática o lenta o, en caso de sobredosis, dejar de respirar por completo; </a:t>
            </a:r>
            <a:endParaRPr/>
          </a:p>
        </p:txBody>
      </p:sp>
      <p:sp>
        <p:nvSpPr>
          <p:cNvPr id="238" name="Google Shape;238;p8" descr="Pill bottle"/>
          <p:cNvSpPr/>
          <p:nvPr/>
        </p:nvSpPr>
        <p:spPr>
          <a:xfrm rot="-1131651">
            <a:off x="17649" y="6598376"/>
            <a:ext cx="1848478" cy="3925339"/>
          </a:xfrm>
          <a:custGeom>
            <a:avLst/>
            <a:gdLst/>
            <a:ahLst/>
            <a:cxnLst/>
            <a:rect l="l" t="t" r="r" b="b"/>
            <a:pathLst>
              <a:path w="1848478" h="3925339" extrusionOk="0">
                <a:moveTo>
                  <a:pt x="0" y="0"/>
                </a:moveTo>
                <a:lnTo>
                  <a:pt x="1848478" y="0"/>
                </a:lnTo>
                <a:lnTo>
                  <a:pt x="1848478" y="3925338"/>
                </a:lnTo>
                <a:lnTo>
                  <a:pt x="0" y="3925338"/>
                </a:lnTo>
                <a:lnTo>
                  <a:pt x="0" y="0"/>
                </a:lnTo>
                <a:close/>
              </a:path>
            </a:pathLst>
          </a:custGeom>
          <a:blipFill rotWithShape="1">
            <a:blip r:embed="rId3">
              <a:alphaModFix/>
            </a:blip>
            <a:stretch>
              <a:fillRect/>
            </a:stretch>
          </a:blipFill>
          <a:ln>
            <a:noFill/>
          </a:ln>
        </p:spPr>
        <p:txBody>
          <a:bodyPr/>
          <a:lstStyle/>
          <a:p>
            <a:endParaRPr lang="es-mx"/>
          </a:p>
        </p:txBody>
      </p:sp>
      <p:sp>
        <p:nvSpPr>
          <p:cNvPr id="239" name="Google Shape;239;p8" descr="Safety first logo"/>
          <p:cNvSpPr/>
          <p:nvPr/>
        </p:nvSpPr>
        <p:spPr>
          <a:xfrm>
            <a:off x="8265938" y="9014465"/>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s-mx"/>
          </a:p>
        </p:txBody>
      </p:sp>
      <p:pic>
        <p:nvPicPr>
          <p:cNvPr id="240" name="Google Shape;240;p8">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0" y="0"/>
            <a:ext cx="18288000" cy="10287000"/>
          </a:xfrm>
          <a:prstGeom prst="rect">
            <a:avLst/>
          </a:prstGeom>
          <a:noFill/>
          <a:ln>
            <a:noFill/>
          </a:ln>
        </p:spPr>
      </p:pic>
      <p:pic>
        <p:nvPicPr>
          <p:cNvPr id="3" name="Picture 2">
            <a:extLst>
              <a:ext uri="{FF2B5EF4-FFF2-40B4-BE49-F238E27FC236}">
                <a16:creationId xmlns:a16="http://schemas.microsoft.com/office/drawing/2014/main" id="{64E085D7-89E7-84F3-721E-9BD4D901D540}"/>
              </a:ext>
            </a:extLst>
          </p:cNvPr>
          <p:cNvPicPr>
            <a:picLocks noChangeAspect="1"/>
          </p:cNvPicPr>
          <p:nvPr/>
        </p:nvPicPr>
        <p:blipFill>
          <a:blip r:embed="rId6"/>
          <a:stretch>
            <a:fillRect/>
          </a:stretch>
        </p:blipFill>
        <p:spPr>
          <a:xfrm>
            <a:off x="782881" y="472353"/>
            <a:ext cx="7658399" cy="3166586"/>
          </a:xfrm>
          <a:prstGeom prst="rect">
            <a:avLst/>
          </a:prstGeom>
        </p:spPr>
      </p:pic>
      <p:sp>
        <p:nvSpPr>
          <p:cNvPr id="4" name="Google Shape;206;p6">
            <a:extLst>
              <a:ext uri="{FF2B5EF4-FFF2-40B4-BE49-F238E27FC236}">
                <a16:creationId xmlns:a16="http://schemas.microsoft.com/office/drawing/2014/main" id="{AA435EF1-15B4-577D-1438-EC0352B70125}"/>
              </a:ext>
            </a:extLst>
          </p:cNvPr>
          <p:cNvSpPr txBox="1"/>
          <p:nvPr/>
        </p:nvSpPr>
        <p:spPr>
          <a:xfrm>
            <a:off x="395738" y="472353"/>
            <a:ext cx="7870200" cy="3944413"/>
          </a:xfrm>
          <a:prstGeom prst="rect">
            <a:avLst/>
          </a:prstGeom>
          <a:noFill/>
          <a:ln>
            <a:noFill/>
          </a:ln>
        </p:spPr>
        <p:txBody>
          <a:bodyPr spcFirstLastPara="1" wrap="square" lIns="0" tIns="0" rIns="0" bIns="0" anchor="t" anchorCtr="0">
            <a:spAutoFit/>
          </a:bodyPr>
          <a:lstStyle/>
          <a:p>
            <a:pPr lvl="0" algn="ctr">
              <a:lnSpc>
                <a:spcPct val="88990"/>
              </a:lnSpc>
            </a:pPr>
            <a:r>
              <a:rPr lang="es-mx" sz="7200" b="0" i="0" u="none" strike="noStrike" cap="none" baseline="0" dirty="0">
                <a:solidFill>
                  <a:srgbClr val="653924"/>
                </a:solidFill>
                <a:latin typeface="Calistoga" panose="020B0604020202020204" charset="0"/>
                <a:ea typeface="Calistoga"/>
                <a:cs typeface="Calistoga" panose="020B0604020202020204" charset="0"/>
                <a:sym typeface="Calistoga"/>
              </a:rPr>
              <a:t> </a:t>
            </a:r>
            <a:r>
              <a:rPr lang="es-MX" sz="7194" dirty="0">
                <a:solidFill>
                  <a:srgbClr val="653924"/>
                </a:solidFill>
                <a:latin typeface="Calistoga"/>
                <a:cs typeface="Calistoga"/>
              </a:rPr>
              <a:t>Las personas a veces usan opioides para lo siguiente:</a:t>
            </a:r>
            <a:endParaRPr sz="7194" dirty="0">
              <a:solidFill>
                <a:srgbClr val="653924"/>
              </a:solidFill>
              <a:latin typeface="Calistoga"/>
              <a:cs typeface="Calistoga"/>
            </a:endParaRPr>
          </a:p>
        </p:txBody>
      </p:sp>
      <p:pic>
        <p:nvPicPr>
          <p:cNvPr id="6" name="Picture 5">
            <a:extLst>
              <a:ext uri="{FF2B5EF4-FFF2-40B4-BE49-F238E27FC236}">
                <a16:creationId xmlns:a16="http://schemas.microsoft.com/office/drawing/2014/main" id="{77514479-29C1-D543-F34D-E0F56065B664}"/>
              </a:ext>
            </a:extLst>
          </p:cNvPr>
          <p:cNvPicPr>
            <a:picLocks noChangeAspect="1"/>
          </p:cNvPicPr>
          <p:nvPr/>
        </p:nvPicPr>
        <p:blipFill>
          <a:blip r:embed="rId6"/>
          <a:stretch>
            <a:fillRect/>
          </a:stretch>
        </p:blipFill>
        <p:spPr>
          <a:xfrm>
            <a:off x="1981024" y="4889119"/>
            <a:ext cx="6050907" cy="2508699"/>
          </a:xfrm>
          <a:prstGeom prst="rect">
            <a:avLst/>
          </a:prstGeom>
        </p:spPr>
      </p:pic>
      <p:sp>
        <p:nvSpPr>
          <p:cNvPr id="7" name="TextBox 6">
            <a:extLst>
              <a:ext uri="{FF2B5EF4-FFF2-40B4-BE49-F238E27FC236}">
                <a16:creationId xmlns:a16="http://schemas.microsoft.com/office/drawing/2014/main" id="{DADA95DA-7D9C-1C5C-9EBF-D6461D3B8FBB}"/>
              </a:ext>
            </a:extLst>
          </p:cNvPr>
          <p:cNvSpPr txBox="1"/>
          <p:nvPr/>
        </p:nvSpPr>
        <p:spPr>
          <a:xfrm>
            <a:off x="1891529" y="4847571"/>
            <a:ext cx="6526146" cy="2462213"/>
          </a:xfrm>
          <a:prstGeom prst="rect">
            <a:avLst/>
          </a:prstGeom>
          <a:noFill/>
        </p:spPr>
        <p:txBody>
          <a:bodyPr wrap="none" rtlCol="0">
            <a:spAutoFit/>
          </a:bodyPr>
          <a:lstStyle/>
          <a:p>
            <a:pPr>
              <a:spcAft>
                <a:spcPts val="600"/>
              </a:spcAft>
            </a:pPr>
            <a:r>
              <a:rPr lang="es-ES" sz="3600" dirty="0">
                <a:solidFill>
                  <a:schemeClr val="accent4">
                    <a:lumMod val="50000"/>
                  </a:schemeClr>
                </a:solidFill>
                <a:latin typeface="Red Hat Display"/>
                <a:ea typeface="Red Hat Display"/>
                <a:cs typeface="Red Hat Display"/>
              </a:rPr>
              <a:t>Alivio del dolor y sedación</a:t>
            </a:r>
          </a:p>
          <a:p>
            <a:pPr>
              <a:spcAft>
                <a:spcPts val="600"/>
              </a:spcAft>
            </a:pPr>
            <a:r>
              <a:rPr lang="es-ES" sz="3600" dirty="0">
                <a:solidFill>
                  <a:schemeClr val="accent4">
                    <a:lumMod val="50000"/>
                  </a:schemeClr>
                </a:solidFill>
                <a:latin typeface="Red Hat Display"/>
                <a:ea typeface="Red Hat Display"/>
                <a:cs typeface="Red Hat Display"/>
              </a:rPr>
              <a:t>Tener sentimientos de euforia, </a:t>
            </a:r>
            <a:br>
              <a:rPr lang="es-ES" sz="3600" dirty="0">
                <a:solidFill>
                  <a:schemeClr val="accent4">
                    <a:lumMod val="50000"/>
                  </a:schemeClr>
                </a:solidFill>
                <a:latin typeface="Red Hat Display"/>
                <a:ea typeface="Red Hat Display"/>
                <a:cs typeface="Red Hat Display"/>
              </a:rPr>
            </a:br>
            <a:r>
              <a:rPr lang="es-ES" sz="3600" dirty="0">
                <a:solidFill>
                  <a:schemeClr val="accent4">
                    <a:lumMod val="50000"/>
                  </a:schemeClr>
                </a:solidFill>
                <a:latin typeface="Red Hat Display"/>
                <a:ea typeface="Red Hat Display"/>
                <a:cs typeface="Red Hat Display"/>
              </a:rPr>
              <a:t>calma o alivio de la ansiedad</a:t>
            </a:r>
          </a:p>
          <a:p>
            <a:pPr>
              <a:spcAft>
                <a:spcPts val="600"/>
              </a:spcAft>
            </a:pPr>
            <a:endParaRPr lang="en-US" sz="3600" dirty="0">
              <a:solidFill>
                <a:schemeClr val="accent4">
                  <a:lumMod val="50000"/>
                </a:schemeClr>
              </a:solidFill>
              <a:latin typeface="Red Hat Display"/>
              <a:ea typeface="Red Hat Display"/>
              <a:cs typeface="Red Hat Display"/>
            </a:endParaRPr>
          </a:p>
        </p:txBody>
      </p:sp>
      <p:pic>
        <p:nvPicPr>
          <p:cNvPr id="10" name="Picture 9">
            <a:extLst>
              <a:ext uri="{FF2B5EF4-FFF2-40B4-BE49-F238E27FC236}">
                <a16:creationId xmlns:a16="http://schemas.microsoft.com/office/drawing/2014/main" id="{E042030C-0997-331A-8058-BA46DD921E8E}"/>
              </a:ext>
            </a:extLst>
          </p:cNvPr>
          <p:cNvPicPr>
            <a:picLocks noChangeAspect="1"/>
          </p:cNvPicPr>
          <p:nvPr/>
        </p:nvPicPr>
        <p:blipFill>
          <a:blip r:embed="rId7"/>
          <a:stretch>
            <a:fillRect/>
          </a:stretch>
        </p:blipFill>
        <p:spPr>
          <a:xfrm>
            <a:off x="10309237" y="365941"/>
            <a:ext cx="7195882" cy="2635988"/>
          </a:xfrm>
          <a:prstGeom prst="rect">
            <a:avLst/>
          </a:prstGeom>
        </p:spPr>
      </p:pic>
      <p:sp>
        <p:nvSpPr>
          <p:cNvPr id="11" name="Google Shape;206;p6">
            <a:extLst>
              <a:ext uri="{FF2B5EF4-FFF2-40B4-BE49-F238E27FC236}">
                <a16:creationId xmlns:a16="http://schemas.microsoft.com/office/drawing/2014/main" id="{D06C8457-3832-7378-4C7D-8AF49FB6A463}"/>
              </a:ext>
            </a:extLst>
          </p:cNvPr>
          <p:cNvSpPr txBox="1"/>
          <p:nvPr/>
        </p:nvSpPr>
        <p:spPr>
          <a:xfrm>
            <a:off x="9860335" y="616685"/>
            <a:ext cx="7870200" cy="1972207"/>
          </a:xfrm>
          <a:prstGeom prst="rect">
            <a:avLst/>
          </a:prstGeom>
          <a:noFill/>
          <a:ln>
            <a:noFill/>
          </a:ln>
        </p:spPr>
        <p:txBody>
          <a:bodyPr spcFirstLastPara="1" wrap="square" lIns="0" tIns="0" rIns="0" bIns="0" anchor="t" anchorCtr="0">
            <a:spAutoFit/>
          </a:bodyPr>
          <a:lstStyle/>
          <a:p>
            <a:pPr lvl="0" algn="ctr">
              <a:lnSpc>
                <a:spcPct val="88990"/>
              </a:lnSpc>
            </a:pPr>
            <a:r>
              <a:rPr lang="es-MX" sz="7200" dirty="0">
                <a:solidFill>
                  <a:srgbClr val="EFE9CF"/>
                </a:solidFill>
                <a:latin typeface="Calistoga" panose="020B0604020202020204" charset="0"/>
                <a:cs typeface="Calistoga" panose="020B0604020202020204" charset="0"/>
              </a:rPr>
              <a:t>Efectos de los opioides:</a:t>
            </a:r>
            <a:endParaRPr sz="7200" dirty="0">
              <a:solidFill>
                <a:srgbClr val="EFE9CF"/>
              </a:solidFill>
              <a:latin typeface="Calistoga" panose="020B0604020202020204" charset="0"/>
              <a:cs typeface="Calistoga" panose="020B0604020202020204" charset="0"/>
            </a:endParaRPr>
          </a:p>
        </p:txBody>
      </p:sp>
      <p:pic>
        <p:nvPicPr>
          <p:cNvPr id="13" name="Picture 12">
            <a:extLst>
              <a:ext uri="{FF2B5EF4-FFF2-40B4-BE49-F238E27FC236}">
                <a16:creationId xmlns:a16="http://schemas.microsoft.com/office/drawing/2014/main" id="{EDF4FB2A-0FC8-4EDD-37DF-EF6A60794B54}"/>
              </a:ext>
            </a:extLst>
          </p:cNvPr>
          <p:cNvPicPr>
            <a:picLocks noChangeAspect="1"/>
          </p:cNvPicPr>
          <p:nvPr/>
        </p:nvPicPr>
        <p:blipFill>
          <a:blip r:embed="rId7"/>
          <a:stretch>
            <a:fillRect/>
          </a:stretch>
        </p:blipFill>
        <p:spPr>
          <a:xfrm>
            <a:off x="10743399" y="3515576"/>
            <a:ext cx="6107687" cy="5498889"/>
          </a:xfrm>
          <a:prstGeom prst="rect">
            <a:avLst/>
          </a:prstGeom>
        </p:spPr>
      </p:pic>
      <p:sp>
        <p:nvSpPr>
          <p:cNvPr id="14" name="TextBox 13">
            <a:extLst>
              <a:ext uri="{FF2B5EF4-FFF2-40B4-BE49-F238E27FC236}">
                <a16:creationId xmlns:a16="http://schemas.microsoft.com/office/drawing/2014/main" id="{418A3896-3230-A916-86EE-42C90B971BE0}"/>
              </a:ext>
            </a:extLst>
          </p:cNvPr>
          <p:cNvSpPr txBox="1"/>
          <p:nvPr/>
        </p:nvSpPr>
        <p:spPr>
          <a:xfrm>
            <a:off x="9893350" y="3114855"/>
            <a:ext cx="7645300" cy="5232202"/>
          </a:xfrm>
          <a:prstGeom prst="rect">
            <a:avLst/>
          </a:prstGeom>
          <a:noFill/>
        </p:spPr>
        <p:txBody>
          <a:bodyPr wrap="square" rtlCol="0">
            <a:spAutoFit/>
          </a:bodyPr>
          <a:lstStyle/>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a:ea typeface="Red Hat Display"/>
                <a:cs typeface="Red Hat Display"/>
              </a:rPr>
              <a:t>Pupilas contraídas, pérdida de masa muscular y dificultad para hablar.</a:t>
            </a:r>
          </a:p>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a:ea typeface="Red Hat Display"/>
                <a:cs typeface="Red Hat Display"/>
              </a:rPr>
              <a:t>Náuseas, estreñimiento, quedarse dormido/a inesperadamente y picazón en la piel.</a:t>
            </a:r>
          </a:p>
          <a:p>
            <a:pPr marL="571500" indent="-571500">
              <a:spcAft>
                <a:spcPts val="600"/>
              </a:spcAft>
              <a:buClr>
                <a:srgbClr val="EFE9CF"/>
              </a:buClr>
              <a:buFont typeface="Arial" panose="020B0604020202020204" pitchFamily="34" charset="0"/>
              <a:buChar char="•"/>
            </a:pPr>
            <a:r>
              <a:rPr lang="es-ES" sz="3600" dirty="0">
                <a:solidFill>
                  <a:srgbClr val="EFE9CF"/>
                </a:solidFill>
                <a:latin typeface="Red Hat Display"/>
                <a:ea typeface="Red Hat Display"/>
                <a:cs typeface="Red Hat Display"/>
              </a:rPr>
              <a:t>Respiración errática o lenta o, en caso de sobredosis, dejar de respirar por completo.</a:t>
            </a:r>
          </a:p>
        </p:txBody>
      </p:sp>
    </p:spTree>
  </p:cSld>
  <p:clrMapOvr>
    <a:masterClrMapping/>
  </p:clrMapOvr>
</p:sld>
</file>

<file path=ppt/theme/theme1.xml><?xml version="1.0" encoding="utf-8"?>
<a:theme xmlns:a="http://schemas.openxmlformats.org/drawingml/2006/main"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3479117-1783-420e-9942-24d79255525e}"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otalTime>392</TotalTime>
  <Words>5044</Words>
  <Application>Microsoft Office PowerPoint</Application>
  <PresentationFormat>Custom</PresentationFormat>
  <Paragraphs>329</Paragraphs>
  <Slides>23</Slides>
  <Notes>23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Calistoga</vt:lpstr>
      <vt:lpstr>Calibri</vt:lpstr>
      <vt:lpstr>Calibri Light</vt:lpstr>
      <vt:lpstr>Red Hat Display</vt:lpstr>
      <vt:lpstr>Roboto</vt:lpstr>
      <vt:lpstr>Arial</vt:lpstr>
      <vt:lpstr>Red Hat Display Bold</vt:lpstr>
      <vt:lpstr>2021ODE</vt:lpstr>
      <vt:lpstr>Office Theme</vt:lpstr>
      <vt:lpstr>Qué es el fentanilo: Opioides sintéticos  y la Ley del Buen Samaritano de Oregón  (conforme a lo exigido en el  Proyecto de Ley del Senado 238, [2023])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Johnson Shelagh M</dc:creator>
  <cp:lastModifiedBy>Olga Vitvitskaya</cp:lastModifiedBy>
  <cp:revision>171</cp:revision>
  <dcterms:created xsi:type="dcterms:W3CDTF">2006-08-16T00:00:00Z</dcterms:created>
  <dcterms:modified xsi:type="dcterms:W3CDTF">2026-02-02T19:30:01Z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bdd6eeb-0dd0-4927-947e-a759f08fcf55_Enabled">
    <vt:lpwstr>true</vt:lpwstr>
  </property>
  <property fmtid="{D5CDD505-2E9C-101B-9397-08002B2CF9AE}" pid="3" name="MSIP_Label_ebdd6eeb-0dd0-4927-947e-a759f08fcf55_SetDate">
    <vt:lpwstr>2023-12-19T20:36:51Z</vt:lpwstr>
  </property>
  <property fmtid="{D5CDD505-2E9C-101B-9397-08002B2CF9AE}" pid="4" name="MSIP_Label_ebdd6eeb-0dd0-4927-947e-a759f08fcf55_Method">
    <vt:lpwstr>Privileged</vt:lpwstr>
  </property>
  <property fmtid="{D5CDD505-2E9C-101B-9397-08002B2CF9AE}" pid="5" name="MSIP_Label_ebdd6eeb-0dd0-4927-947e-a759f08fcf55_Name">
    <vt:lpwstr>Level 1 - Published (Items)</vt:lpwstr>
  </property>
  <property fmtid="{D5CDD505-2E9C-101B-9397-08002B2CF9AE}" pid="6" name="MSIP_Label_ebdd6eeb-0dd0-4927-947e-a759f08fcf55_SiteId">
    <vt:lpwstr>658e63e8-8d39-499c-8f48-13adc9452f4c</vt:lpwstr>
  </property>
  <property fmtid="{D5CDD505-2E9C-101B-9397-08002B2CF9AE}" pid="7" name="MSIP_Label_ebdd6eeb-0dd0-4927-947e-a759f08fcf55_ActionId">
    <vt:lpwstr>5aaedb1a-4038-4d2b-b623-58dd9abc3630</vt:lpwstr>
  </property>
  <property fmtid="{D5CDD505-2E9C-101B-9397-08002B2CF9AE}" pid="8" name="MSIP_Label_ebdd6eeb-0dd0-4927-947e-a759f08fcf55_ContentBits">
    <vt:lpwstr>0</vt:lpwstr>
  </property>
  <property fmtid="{D5CDD505-2E9C-101B-9397-08002B2CF9AE}" pid="9" name="MSIP_Label_73479117-1783-420e-9942-24d79255525e_Enabled">
    <vt:lpwstr>true</vt:lpwstr>
  </property>
  <property fmtid="{D5CDD505-2E9C-101B-9397-08002B2CF9AE}" pid="10" name="MSIP_Label_73479117-1783-420e-9942-24d79255525e_SetDate">
    <vt:lpwstr>2024-10-15T20:55:15Z</vt:lpwstr>
  </property>
  <property fmtid="{D5CDD505-2E9C-101B-9397-08002B2CF9AE}" pid="11" name="MSIP_Label_73479117-1783-420e-9942-24d79255525e_Method">
    <vt:lpwstr>Privileged</vt:lpwstr>
  </property>
  <property fmtid="{D5CDD505-2E9C-101B-9397-08002B2CF9AE}" pid="12" name="MSIP_Label_73479117-1783-420e-9942-24d79255525e_Name">
    <vt:lpwstr>Level 3 - Restricted (Items)</vt:lpwstr>
  </property>
  <property fmtid="{D5CDD505-2E9C-101B-9397-08002B2CF9AE}" pid="13" name="MSIP_Label_73479117-1783-420e-9942-24d79255525e_SiteId">
    <vt:lpwstr>b4f51418-b269-49a2-935a-fa54bf584fc8</vt:lpwstr>
  </property>
  <property fmtid="{D5CDD505-2E9C-101B-9397-08002B2CF9AE}" pid="14" name="MSIP_Label_73479117-1783-420e-9942-24d79255525e_ActionId">
    <vt:lpwstr>25013de9-b3c1-415e-a85d-63df58b23b6a</vt:lpwstr>
  </property>
  <property fmtid="{D5CDD505-2E9C-101B-9397-08002B2CF9AE}" pid="15" name="MSIP_Label_73479117-1783-420e-9942-24d79255525e_ContentBits">
    <vt:lpwstr>2</vt:lpwstr>
  </property>
  <property fmtid="{D5CDD505-2E9C-101B-9397-08002B2CF9AE}" pid="16" name="ClassificationContentMarkingFooterLocations">
    <vt:lpwstr>2021ODE:3</vt:lpwstr>
  </property>
  <property fmtid="{D5CDD505-2E9C-101B-9397-08002B2CF9AE}" pid="17" name="ClassificationContentMarkingFooterText">
    <vt:lpwstr>Level 3 - Restricted</vt:lpwstr>
  </property>
</Properties>
</file>