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81" r:id="rId17"/>
    <p:sldId id="280" r:id="rId18"/>
    <p:sldId id="279" r:id="rId19"/>
    <p:sldId id="272" r:id="rId20"/>
    <p:sldId id="273" r:id="rId21"/>
    <p:sldId id="274" r:id="rId22"/>
    <p:sldId id="275" r:id="rId23"/>
    <p:sldId id="276" r:id="rId24"/>
    <p:sldId id="277" r:id="rId25"/>
  </p:sldIdLst>
  <p:sldSz cx="18288000" cy="10287000"/>
  <p:notesSz cx="6858000" cy="9144000"/>
  <p:embeddedFontLst>
    <p:embeddedFont>
      <p:font typeface="Calistoga" panose="020B0604020202020204" charset="0"/>
      <p:regular r:id="rId27"/>
    </p:embeddedFont>
    <p:embeddedFont>
      <p:font typeface="Red Hat Display" panose="020B0604020202020204" charset="0"/>
      <p:regular r:id="rId28"/>
      <p:bold r:id="rId29"/>
      <p:italic r:id="rId30"/>
      <p:boldItalic r:id="rId31"/>
    </p:embeddedFont>
    <p:embeddedFont>
      <p:font typeface="Red Hat Display Bold" panose="020B0604020202020204" charset="0"/>
      <p:regular r:id="rId32"/>
    </p:embeddedFont>
    <p:embeddedFont>
      <p:font typeface="Roboto" panose="02000000000000000000" pitchFamily="2"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jiHupAt7KDLbhsZ9Ni+gBzZ4L1y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7D4C60-AEC1-CEE0-128D-2C34549F76B0}" name="RUSSELL Alanna * ODE" initials="AR" userId="S::Alanna.Russell@ode.oregon.gov::c85b8322-b6e3-43b3-867f-23bcd6c00977" providerId="AD"/>
  <p188:author id="{457649F4-6228-5127-DF62-AF800E2E8441}" name="SANDERS Ely * ODE" initials="SO" userId="S::ely.sanders@ode.oregon.gov::69995361-3b11-4b2a-a7d5-276cdd4a1a3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2403"/>
    <a:srgbClr val="301702"/>
    <a:srgbClr val="FFF5DB"/>
    <a:srgbClr val="518E96"/>
    <a:srgbClr val="000000"/>
    <a:srgbClr val="028A9C"/>
    <a:srgbClr val="3697AD"/>
    <a:srgbClr val="0F9EA6"/>
    <a:srgbClr val="028AA8"/>
    <a:srgbClr val="027F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455A69-296C-FF90-DD23-1E20EA3DF6CF}" v="31" dt="2025-09-09T19:43:56.2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77083" autoAdjust="0"/>
  </p:normalViewPr>
  <p:slideViewPr>
    <p:cSldViewPr snapToGrid="0">
      <p:cViewPr varScale="1">
        <p:scale>
          <a:sx n="55" d="100"/>
          <a:sy n="55" d="100"/>
        </p:scale>
        <p:origin x="336"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8.fntdata"/><Relationship Id="rId42"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4"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c85b8322-b6e3-43b3-867f-23bcd6c00977" providerId="ADAL" clId="{9911B4FD-ABCC-47C9-A1B1-61088B4A26CC}"/>
    <pc:docChg chg="custSel modSld">
      <pc:chgData name="RUSSELL Alanna * ODE" userId="c85b8322-b6e3-43b3-867f-23bcd6c00977" providerId="ADAL" clId="{9911B4FD-ABCC-47C9-A1B1-61088B4A26CC}" dt="2025-09-09T20:34:10.486" v="42" actId="20577"/>
      <pc:docMkLst>
        <pc:docMk/>
      </pc:docMkLst>
      <pc:sldChg chg="modSp mod">
        <pc:chgData name="RUSSELL Alanna * ODE" userId="c85b8322-b6e3-43b3-867f-23bcd6c00977" providerId="ADAL" clId="{9911B4FD-ABCC-47C9-A1B1-61088B4A26CC}" dt="2025-09-09T20:32:33.260" v="14" actId="33553"/>
        <pc:sldMkLst>
          <pc:docMk/>
          <pc:sldMk cId="0" sldId="257"/>
        </pc:sldMkLst>
        <pc:spChg chg="mod">
          <ac:chgData name="RUSSELL Alanna * ODE" userId="c85b8322-b6e3-43b3-867f-23bcd6c00977" providerId="ADAL" clId="{9911B4FD-ABCC-47C9-A1B1-61088B4A26CC}" dt="2025-09-09T20:32:33.260" v="14" actId="33553"/>
          <ac:spMkLst>
            <pc:docMk/>
            <pc:sldMk cId="0" sldId="257"/>
            <ac:spMk id="121" creationId="{00000000-0000-0000-0000-000000000000}"/>
          </ac:spMkLst>
        </pc:spChg>
      </pc:sldChg>
      <pc:sldChg chg="modSp mod">
        <pc:chgData name="RUSSELL Alanna * ODE" userId="c85b8322-b6e3-43b3-867f-23bcd6c00977" providerId="ADAL" clId="{9911B4FD-ABCC-47C9-A1B1-61088B4A26CC}" dt="2025-09-09T20:32:35.872" v="15" actId="33553"/>
        <pc:sldMkLst>
          <pc:docMk/>
          <pc:sldMk cId="0" sldId="258"/>
        </pc:sldMkLst>
        <pc:spChg chg="mod">
          <ac:chgData name="RUSSELL Alanna * ODE" userId="c85b8322-b6e3-43b3-867f-23bcd6c00977" providerId="ADAL" clId="{9911B4FD-ABCC-47C9-A1B1-61088B4A26CC}" dt="2025-09-09T20:32:35.872" v="15" actId="33553"/>
          <ac:spMkLst>
            <pc:docMk/>
            <pc:sldMk cId="0" sldId="258"/>
            <ac:spMk id="138" creationId="{00000000-0000-0000-0000-000000000000}"/>
          </ac:spMkLst>
        </pc:spChg>
      </pc:sldChg>
      <pc:sldChg chg="modSp mod">
        <pc:chgData name="RUSSELL Alanna * ODE" userId="c85b8322-b6e3-43b3-867f-23bcd6c00977" providerId="ADAL" clId="{9911B4FD-ABCC-47C9-A1B1-61088B4A26CC}" dt="2025-09-09T20:34:10.486" v="42" actId="20577"/>
        <pc:sldMkLst>
          <pc:docMk/>
          <pc:sldMk cId="0" sldId="259"/>
        </pc:sldMkLst>
        <pc:spChg chg="mod">
          <ac:chgData name="RUSSELL Alanna * ODE" userId="c85b8322-b6e3-43b3-867f-23bcd6c00977" providerId="ADAL" clId="{9911B4FD-ABCC-47C9-A1B1-61088B4A26CC}" dt="2025-09-09T20:31:37.141" v="0" actId="962"/>
          <ac:spMkLst>
            <pc:docMk/>
            <pc:sldMk cId="0" sldId="259"/>
            <ac:spMk id="3" creationId="{D044BADA-A064-E34F-588E-F0BFDE1FB897}"/>
          </ac:spMkLst>
        </pc:spChg>
        <pc:spChg chg="mod">
          <ac:chgData name="RUSSELL Alanna * ODE" userId="c85b8322-b6e3-43b3-867f-23bcd6c00977" providerId="ADAL" clId="{9911B4FD-ABCC-47C9-A1B1-61088B4A26CC}" dt="2025-09-09T20:34:10.486" v="42" actId="20577"/>
          <ac:spMkLst>
            <pc:docMk/>
            <pc:sldMk cId="0" sldId="259"/>
            <ac:spMk id="155" creationId="{00000000-0000-0000-0000-000000000000}"/>
          </ac:spMkLst>
        </pc:spChg>
      </pc:sldChg>
      <pc:sldChg chg="modSp mod">
        <pc:chgData name="RUSSELL Alanna * ODE" userId="c85b8322-b6e3-43b3-867f-23bcd6c00977" providerId="ADAL" clId="{9911B4FD-ABCC-47C9-A1B1-61088B4A26CC}" dt="2025-09-09T20:34:03.211" v="40" actId="20577"/>
        <pc:sldMkLst>
          <pc:docMk/>
          <pc:sldMk cId="0" sldId="260"/>
        </pc:sldMkLst>
        <pc:spChg chg="mod">
          <ac:chgData name="RUSSELL Alanna * ODE" userId="c85b8322-b6e3-43b3-867f-23bcd6c00977" providerId="ADAL" clId="{9911B4FD-ABCC-47C9-A1B1-61088B4A26CC}" dt="2025-09-09T20:31:37.157" v="1" actId="962"/>
          <ac:spMkLst>
            <pc:docMk/>
            <pc:sldMk cId="0" sldId="260"/>
            <ac:spMk id="3" creationId="{1B25823E-8EDB-3506-A71F-E1167FBC65E2}"/>
          </ac:spMkLst>
        </pc:spChg>
        <pc:spChg chg="mod">
          <ac:chgData name="RUSSELL Alanna * ODE" userId="c85b8322-b6e3-43b3-867f-23bcd6c00977" providerId="ADAL" clId="{9911B4FD-ABCC-47C9-A1B1-61088B4A26CC}" dt="2025-09-09T20:34:03.211" v="40" actId="20577"/>
          <ac:spMkLst>
            <pc:docMk/>
            <pc:sldMk cId="0" sldId="260"/>
            <ac:spMk id="173" creationId="{00000000-0000-0000-0000-000000000000}"/>
          </ac:spMkLst>
        </pc:spChg>
      </pc:sldChg>
      <pc:sldChg chg="modSp mod">
        <pc:chgData name="RUSSELL Alanna * ODE" userId="c85b8322-b6e3-43b3-867f-23bcd6c00977" providerId="ADAL" clId="{9911B4FD-ABCC-47C9-A1B1-61088B4A26CC}" dt="2025-09-09T20:32:42.608" v="18" actId="33553"/>
        <pc:sldMkLst>
          <pc:docMk/>
          <pc:sldMk cId="0" sldId="261"/>
        </pc:sldMkLst>
        <pc:spChg chg="mod">
          <ac:chgData name="RUSSELL Alanna * ODE" userId="c85b8322-b6e3-43b3-867f-23bcd6c00977" providerId="ADAL" clId="{9911B4FD-ABCC-47C9-A1B1-61088B4A26CC}" dt="2025-09-09T20:32:42.608" v="18" actId="33553"/>
          <ac:spMkLst>
            <pc:docMk/>
            <pc:sldMk cId="0" sldId="261"/>
            <ac:spMk id="191" creationId="{00000000-0000-0000-0000-000000000000}"/>
          </ac:spMkLst>
        </pc:spChg>
      </pc:sldChg>
      <pc:sldChg chg="addSp delSp modSp mod">
        <pc:chgData name="RUSSELL Alanna * ODE" userId="c85b8322-b6e3-43b3-867f-23bcd6c00977" providerId="ADAL" clId="{9911B4FD-ABCC-47C9-A1B1-61088B4A26CC}" dt="2025-09-09T20:33:00.826" v="21" actId="33553"/>
        <pc:sldMkLst>
          <pc:docMk/>
          <pc:sldMk cId="0" sldId="262"/>
        </pc:sldMkLst>
        <pc:spChg chg="add del mod">
          <ac:chgData name="RUSSELL Alanna * ODE" userId="c85b8322-b6e3-43b3-867f-23bcd6c00977" providerId="ADAL" clId="{9911B4FD-ABCC-47C9-A1B1-61088B4A26CC}" dt="2025-09-09T20:32:56.019" v="20" actId="478"/>
          <ac:spMkLst>
            <pc:docMk/>
            <pc:sldMk cId="0" sldId="262"/>
            <ac:spMk id="2" creationId="{C275B055-06DE-76D2-A336-4C5656DD9F2E}"/>
          </ac:spMkLst>
        </pc:spChg>
        <pc:spChg chg="mod">
          <ac:chgData name="RUSSELL Alanna * ODE" userId="c85b8322-b6e3-43b3-867f-23bcd6c00977" providerId="ADAL" clId="{9911B4FD-ABCC-47C9-A1B1-61088B4A26CC}" dt="2025-09-09T20:33:00.826" v="21" actId="33553"/>
          <ac:spMkLst>
            <pc:docMk/>
            <pc:sldMk cId="0" sldId="262"/>
            <ac:spMk id="206" creationId="{00000000-0000-0000-0000-000000000000}"/>
          </ac:spMkLst>
        </pc:spChg>
      </pc:sldChg>
      <pc:sldChg chg="modSp mod">
        <pc:chgData name="RUSSELL Alanna * ODE" userId="c85b8322-b6e3-43b3-867f-23bcd6c00977" providerId="ADAL" clId="{9911B4FD-ABCC-47C9-A1B1-61088B4A26CC}" dt="2025-09-09T20:33:04.128" v="22" actId="33553"/>
        <pc:sldMkLst>
          <pc:docMk/>
          <pc:sldMk cId="0" sldId="263"/>
        </pc:sldMkLst>
        <pc:spChg chg="mod">
          <ac:chgData name="RUSSELL Alanna * ODE" userId="c85b8322-b6e3-43b3-867f-23bcd6c00977" providerId="ADAL" clId="{9911B4FD-ABCC-47C9-A1B1-61088B4A26CC}" dt="2025-09-09T20:33:04.128" v="22" actId="33553"/>
          <ac:spMkLst>
            <pc:docMk/>
            <pc:sldMk cId="0" sldId="263"/>
            <ac:spMk id="220" creationId="{00000000-0000-0000-0000-000000000000}"/>
          </ac:spMkLst>
        </pc:spChg>
      </pc:sldChg>
      <pc:sldChg chg="modSp mod">
        <pc:chgData name="RUSSELL Alanna * ODE" userId="c85b8322-b6e3-43b3-867f-23bcd6c00977" providerId="ADAL" clId="{9911B4FD-ABCC-47C9-A1B1-61088B4A26CC}" dt="2025-09-09T20:33:07.827" v="23" actId="33553"/>
        <pc:sldMkLst>
          <pc:docMk/>
          <pc:sldMk cId="0" sldId="264"/>
        </pc:sldMkLst>
        <pc:spChg chg="mod">
          <ac:chgData name="RUSSELL Alanna * ODE" userId="c85b8322-b6e3-43b3-867f-23bcd6c00977" providerId="ADAL" clId="{9911B4FD-ABCC-47C9-A1B1-61088B4A26CC}" dt="2025-09-09T20:33:07.827" v="23" actId="33553"/>
          <ac:spMkLst>
            <pc:docMk/>
            <pc:sldMk cId="0" sldId="264"/>
            <ac:spMk id="233" creationId="{00000000-0000-0000-0000-000000000000}"/>
          </ac:spMkLst>
        </pc:spChg>
      </pc:sldChg>
      <pc:sldChg chg="modSp mod">
        <pc:chgData name="RUSSELL Alanna * ODE" userId="c85b8322-b6e3-43b3-867f-23bcd6c00977" providerId="ADAL" clId="{9911B4FD-ABCC-47C9-A1B1-61088B4A26CC}" dt="2025-09-09T20:33:09.825" v="24" actId="33553"/>
        <pc:sldMkLst>
          <pc:docMk/>
          <pc:sldMk cId="0" sldId="265"/>
        </pc:sldMkLst>
        <pc:spChg chg="mod">
          <ac:chgData name="RUSSELL Alanna * ODE" userId="c85b8322-b6e3-43b3-867f-23bcd6c00977" providerId="ADAL" clId="{9911B4FD-ABCC-47C9-A1B1-61088B4A26CC}" dt="2025-09-09T20:33:09.825" v="24" actId="33553"/>
          <ac:spMkLst>
            <pc:docMk/>
            <pc:sldMk cId="0" sldId="265"/>
            <ac:spMk id="255" creationId="{00000000-0000-0000-0000-000000000000}"/>
          </ac:spMkLst>
        </pc:spChg>
      </pc:sldChg>
      <pc:sldChg chg="modSp mod">
        <pc:chgData name="RUSSELL Alanna * ODE" userId="c85b8322-b6e3-43b3-867f-23bcd6c00977" providerId="ADAL" clId="{9911B4FD-ABCC-47C9-A1B1-61088B4A26CC}" dt="2025-09-09T20:33:14.317" v="25" actId="33553"/>
        <pc:sldMkLst>
          <pc:docMk/>
          <pc:sldMk cId="0" sldId="266"/>
        </pc:sldMkLst>
        <pc:spChg chg="mod">
          <ac:chgData name="RUSSELL Alanna * ODE" userId="c85b8322-b6e3-43b3-867f-23bcd6c00977" providerId="ADAL" clId="{9911B4FD-ABCC-47C9-A1B1-61088B4A26CC}" dt="2025-09-09T20:33:14.317" v="25" actId="33553"/>
          <ac:spMkLst>
            <pc:docMk/>
            <pc:sldMk cId="0" sldId="266"/>
            <ac:spMk id="268" creationId="{00000000-0000-0000-0000-000000000000}"/>
          </ac:spMkLst>
        </pc:spChg>
      </pc:sldChg>
      <pc:sldChg chg="modSp mod">
        <pc:chgData name="RUSSELL Alanna * ODE" userId="c85b8322-b6e3-43b3-867f-23bcd6c00977" providerId="ADAL" clId="{9911B4FD-ABCC-47C9-A1B1-61088B4A26CC}" dt="2025-09-09T20:33:16.260" v="26" actId="33553"/>
        <pc:sldMkLst>
          <pc:docMk/>
          <pc:sldMk cId="0" sldId="267"/>
        </pc:sldMkLst>
        <pc:spChg chg="mod">
          <ac:chgData name="RUSSELL Alanna * ODE" userId="c85b8322-b6e3-43b3-867f-23bcd6c00977" providerId="ADAL" clId="{9911B4FD-ABCC-47C9-A1B1-61088B4A26CC}" dt="2025-09-09T20:31:37.176" v="2" actId="962"/>
          <ac:spMkLst>
            <pc:docMk/>
            <pc:sldMk cId="0" sldId="267"/>
            <ac:spMk id="3" creationId="{14599CA2-70DE-4DC9-5324-5D58D498C9D2}"/>
          </ac:spMkLst>
        </pc:spChg>
        <pc:spChg chg="mod">
          <ac:chgData name="RUSSELL Alanna * ODE" userId="c85b8322-b6e3-43b3-867f-23bcd6c00977" providerId="ADAL" clId="{9911B4FD-ABCC-47C9-A1B1-61088B4A26CC}" dt="2025-09-09T20:33:16.260" v="26" actId="33553"/>
          <ac:spMkLst>
            <pc:docMk/>
            <pc:sldMk cId="0" sldId="267"/>
            <ac:spMk id="284" creationId="{00000000-0000-0000-0000-000000000000}"/>
          </ac:spMkLst>
        </pc:spChg>
      </pc:sldChg>
      <pc:sldChg chg="modSp mod">
        <pc:chgData name="RUSSELL Alanna * ODE" userId="c85b8322-b6e3-43b3-867f-23bcd6c00977" providerId="ADAL" clId="{9911B4FD-ABCC-47C9-A1B1-61088B4A26CC}" dt="2025-09-09T20:33:18.051" v="27" actId="33553"/>
        <pc:sldMkLst>
          <pc:docMk/>
          <pc:sldMk cId="0" sldId="268"/>
        </pc:sldMkLst>
        <pc:spChg chg="mod">
          <ac:chgData name="RUSSELL Alanna * ODE" userId="c85b8322-b6e3-43b3-867f-23bcd6c00977" providerId="ADAL" clId="{9911B4FD-ABCC-47C9-A1B1-61088B4A26CC}" dt="2025-09-09T20:31:37.192" v="3" actId="962"/>
          <ac:spMkLst>
            <pc:docMk/>
            <pc:sldMk cId="0" sldId="268"/>
            <ac:spMk id="3" creationId="{5FEECCC1-C4C3-D20A-1195-6D7C29BC559C}"/>
          </ac:spMkLst>
        </pc:spChg>
        <pc:spChg chg="mod">
          <ac:chgData name="RUSSELL Alanna * ODE" userId="c85b8322-b6e3-43b3-867f-23bcd6c00977" providerId="ADAL" clId="{9911B4FD-ABCC-47C9-A1B1-61088B4A26CC}" dt="2025-09-09T20:33:18.051" v="27" actId="33553"/>
          <ac:spMkLst>
            <pc:docMk/>
            <pc:sldMk cId="0" sldId="268"/>
            <ac:spMk id="297" creationId="{00000000-0000-0000-0000-000000000000}"/>
          </ac:spMkLst>
        </pc:spChg>
      </pc:sldChg>
      <pc:sldChg chg="modSp mod">
        <pc:chgData name="RUSSELL Alanna * ODE" userId="c85b8322-b6e3-43b3-867f-23bcd6c00977" providerId="ADAL" clId="{9911B4FD-ABCC-47C9-A1B1-61088B4A26CC}" dt="2025-09-09T20:33:20.139" v="28" actId="33553"/>
        <pc:sldMkLst>
          <pc:docMk/>
          <pc:sldMk cId="0" sldId="269"/>
        </pc:sldMkLst>
        <pc:spChg chg="mod">
          <ac:chgData name="RUSSELL Alanna * ODE" userId="c85b8322-b6e3-43b3-867f-23bcd6c00977" providerId="ADAL" clId="{9911B4FD-ABCC-47C9-A1B1-61088B4A26CC}" dt="2025-09-09T20:33:20.139" v="28" actId="33553"/>
          <ac:spMkLst>
            <pc:docMk/>
            <pc:sldMk cId="0" sldId="269"/>
            <ac:spMk id="311" creationId="{00000000-0000-0000-0000-000000000000}"/>
          </ac:spMkLst>
        </pc:spChg>
      </pc:sldChg>
      <pc:sldChg chg="modSp mod">
        <pc:chgData name="RUSSELL Alanna * ODE" userId="c85b8322-b6e3-43b3-867f-23bcd6c00977" providerId="ADAL" clId="{9911B4FD-ABCC-47C9-A1B1-61088B4A26CC}" dt="2025-09-09T20:33:37.876" v="33" actId="33553"/>
        <pc:sldMkLst>
          <pc:docMk/>
          <pc:sldMk cId="0" sldId="272"/>
        </pc:sldMkLst>
        <pc:spChg chg="mod">
          <ac:chgData name="RUSSELL Alanna * ODE" userId="c85b8322-b6e3-43b3-867f-23bcd6c00977" providerId="ADAL" clId="{9911B4FD-ABCC-47C9-A1B1-61088B4A26CC}" dt="2025-09-09T20:31:37.329" v="11" actId="962"/>
          <ac:spMkLst>
            <pc:docMk/>
            <pc:sldMk cId="0" sldId="272"/>
            <ac:spMk id="3" creationId="{70DE3D44-179C-4178-6CB0-67575C7580EF}"/>
          </ac:spMkLst>
        </pc:spChg>
        <pc:spChg chg="mod">
          <ac:chgData name="RUSSELL Alanna * ODE" userId="c85b8322-b6e3-43b3-867f-23bcd6c00977" providerId="ADAL" clId="{9911B4FD-ABCC-47C9-A1B1-61088B4A26CC}" dt="2025-09-09T20:33:37.876" v="33" actId="33553"/>
          <ac:spMkLst>
            <pc:docMk/>
            <pc:sldMk cId="0" sldId="272"/>
            <ac:spMk id="349" creationId="{00000000-0000-0000-0000-000000000000}"/>
          </ac:spMkLst>
        </pc:spChg>
      </pc:sldChg>
      <pc:sldChg chg="modSp mod">
        <pc:chgData name="RUSSELL Alanna * ODE" userId="c85b8322-b6e3-43b3-867f-23bcd6c00977" providerId="ADAL" clId="{9911B4FD-ABCC-47C9-A1B1-61088B4A26CC}" dt="2025-09-09T20:33:39.769" v="34" actId="33553"/>
        <pc:sldMkLst>
          <pc:docMk/>
          <pc:sldMk cId="0" sldId="273"/>
        </pc:sldMkLst>
        <pc:spChg chg="mod">
          <ac:chgData name="RUSSELL Alanna * ODE" userId="c85b8322-b6e3-43b3-867f-23bcd6c00977" providerId="ADAL" clId="{9911B4FD-ABCC-47C9-A1B1-61088B4A26CC}" dt="2025-09-09T20:33:39.769" v="34" actId="33553"/>
          <ac:spMkLst>
            <pc:docMk/>
            <pc:sldMk cId="0" sldId="273"/>
            <ac:spMk id="361" creationId="{00000000-0000-0000-0000-000000000000}"/>
          </ac:spMkLst>
        </pc:spChg>
      </pc:sldChg>
      <pc:sldChg chg="modSp mod">
        <pc:chgData name="RUSSELL Alanna * ODE" userId="c85b8322-b6e3-43b3-867f-23bcd6c00977" providerId="ADAL" clId="{9911B4FD-ABCC-47C9-A1B1-61088B4A26CC}" dt="2025-09-09T20:33:41.571" v="35" actId="33553"/>
        <pc:sldMkLst>
          <pc:docMk/>
          <pc:sldMk cId="0" sldId="274"/>
        </pc:sldMkLst>
        <pc:spChg chg="mod">
          <ac:chgData name="RUSSELL Alanna * ODE" userId="c85b8322-b6e3-43b3-867f-23bcd6c00977" providerId="ADAL" clId="{9911B4FD-ABCC-47C9-A1B1-61088B4A26CC}" dt="2025-09-09T20:33:41.571" v="35" actId="33553"/>
          <ac:spMkLst>
            <pc:docMk/>
            <pc:sldMk cId="0" sldId="274"/>
            <ac:spMk id="375" creationId="{00000000-0000-0000-0000-000000000000}"/>
          </ac:spMkLst>
        </pc:spChg>
      </pc:sldChg>
      <pc:sldChg chg="modSp mod">
        <pc:chgData name="RUSSELL Alanna * ODE" userId="c85b8322-b6e3-43b3-867f-23bcd6c00977" providerId="ADAL" clId="{9911B4FD-ABCC-47C9-A1B1-61088B4A26CC}" dt="2025-09-09T20:33:42.987" v="36" actId="33553"/>
        <pc:sldMkLst>
          <pc:docMk/>
          <pc:sldMk cId="0" sldId="275"/>
        </pc:sldMkLst>
        <pc:spChg chg="mod">
          <ac:chgData name="RUSSELL Alanna * ODE" userId="c85b8322-b6e3-43b3-867f-23bcd6c00977" providerId="ADAL" clId="{9911B4FD-ABCC-47C9-A1B1-61088B4A26CC}" dt="2025-09-09T20:33:42.987" v="36" actId="33553"/>
          <ac:spMkLst>
            <pc:docMk/>
            <pc:sldMk cId="0" sldId="275"/>
            <ac:spMk id="387" creationId="{00000000-0000-0000-0000-000000000000}"/>
          </ac:spMkLst>
        </pc:spChg>
      </pc:sldChg>
      <pc:sldChg chg="modSp mod">
        <pc:chgData name="RUSSELL Alanna * ODE" userId="c85b8322-b6e3-43b3-867f-23bcd6c00977" providerId="ADAL" clId="{9911B4FD-ABCC-47C9-A1B1-61088B4A26CC}" dt="2025-09-09T20:33:45.333" v="37" actId="33553"/>
        <pc:sldMkLst>
          <pc:docMk/>
          <pc:sldMk cId="0" sldId="276"/>
        </pc:sldMkLst>
        <pc:spChg chg="mod">
          <ac:chgData name="RUSSELL Alanna * ODE" userId="c85b8322-b6e3-43b3-867f-23bcd6c00977" providerId="ADAL" clId="{9911B4FD-ABCC-47C9-A1B1-61088B4A26CC}" dt="2025-09-09T20:33:45.333" v="37" actId="33553"/>
          <ac:spMkLst>
            <pc:docMk/>
            <pc:sldMk cId="0" sldId="276"/>
            <ac:spMk id="399" creationId="{00000000-0000-0000-0000-000000000000}"/>
          </ac:spMkLst>
        </pc:spChg>
      </pc:sldChg>
      <pc:sldChg chg="modSp mod">
        <pc:chgData name="RUSSELL Alanna * ODE" userId="c85b8322-b6e3-43b3-867f-23bcd6c00977" providerId="ADAL" clId="{9911B4FD-ABCC-47C9-A1B1-61088B4A26CC}" dt="2025-09-09T20:33:47.329" v="38" actId="33553"/>
        <pc:sldMkLst>
          <pc:docMk/>
          <pc:sldMk cId="0" sldId="277"/>
        </pc:sldMkLst>
        <pc:spChg chg="mod">
          <ac:chgData name="RUSSELL Alanna * ODE" userId="c85b8322-b6e3-43b3-867f-23bcd6c00977" providerId="ADAL" clId="{9911B4FD-ABCC-47C9-A1B1-61088B4A26CC}" dt="2025-09-09T20:33:47.329" v="38" actId="33553"/>
          <ac:spMkLst>
            <pc:docMk/>
            <pc:sldMk cId="0" sldId="277"/>
            <ac:spMk id="412" creationId="{00000000-0000-0000-0000-000000000000}"/>
          </ac:spMkLst>
        </pc:spChg>
      </pc:sldChg>
      <pc:sldChg chg="modSp mod">
        <pc:chgData name="RUSSELL Alanna * ODE" userId="c85b8322-b6e3-43b3-867f-23bcd6c00977" providerId="ADAL" clId="{9911B4FD-ABCC-47C9-A1B1-61088B4A26CC}" dt="2025-09-09T20:33:35.967" v="32" actId="33553"/>
        <pc:sldMkLst>
          <pc:docMk/>
          <pc:sldMk cId="0" sldId="279"/>
        </pc:sldMkLst>
        <pc:spChg chg="mod">
          <ac:chgData name="RUSSELL Alanna * ODE" userId="c85b8322-b6e3-43b3-867f-23bcd6c00977" providerId="ADAL" clId="{9911B4FD-ABCC-47C9-A1B1-61088B4A26CC}" dt="2025-09-09T20:31:37.315" v="8" actId="962"/>
          <ac:spMkLst>
            <pc:docMk/>
            <pc:sldMk cId="0" sldId="279"/>
            <ac:spMk id="2" creationId="{00000000-0000-0000-0000-000000000000}"/>
          </ac:spMkLst>
        </pc:spChg>
        <pc:spChg chg="mod">
          <ac:chgData name="RUSSELL Alanna * ODE" userId="c85b8322-b6e3-43b3-867f-23bcd6c00977" providerId="ADAL" clId="{9911B4FD-ABCC-47C9-A1B1-61088B4A26CC}" dt="2025-09-09T20:33:35.967" v="32" actId="33553"/>
          <ac:spMkLst>
            <pc:docMk/>
            <pc:sldMk cId="0" sldId="279"/>
            <ac:spMk id="3" creationId="{00000000-0000-0000-0000-000000000000}"/>
          </ac:spMkLst>
        </pc:spChg>
        <pc:spChg chg="mod">
          <ac:chgData name="RUSSELL Alanna * ODE" userId="c85b8322-b6e3-43b3-867f-23bcd6c00977" providerId="ADAL" clId="{9911B4FD-ABCC-47C9-A1B1-61088B4A26CC}" dt="2025-09-09T20:31:37.319" v="9" actId="962"/>
          <ac:spMkLst>
            <pc:docMk/>
            <pc:sldMk cId="0" sldId="279"/>
            <ac:spMk id="5" creationId="{00000000-0000-0000-0000-000000000000}"/>
          </ac:spMkLst>
        </pc:spChg>
        <pc:spChg chg="mod">
          <ac:chgData name="RUSSELL Alanna * ODE" userId="c85b8322-b6e3-43b3-867f-23bcd6c00977" providerId="ADAL" clId="{9911B4FD-ABCC-47C9-A1B1-61088B4A26CC}" dt="2025-09-09T20:31:37.324" v="10" actId="962"/>
          <ac:spMkLst>
            <pc:docMk/>
            <pc:sldMk cId="0" sldId="279"/>
            <ac:spMk id="7" creationId="{00000000-0000-0000-0000-000000000000}"/>
          </ac:spMkLst>
        </pc:spChg>
      </pc:sldChg>
      <pc:sldChg chg="modSp mod">
        <pc:chgData name="RUSSELL Alanna * ODE" userId="c85b8322-b6e3-43b3-867f-23bcd6c00977" providerId="ADAL" clId="{9911B4FD-ABCC-47C9-A1B1-61088B4A26CC}" dt="2025-09-09T20:33:24.091" v="30" actId="33553"/>
        <pc:sldMkLst>
          <pc:docMk/>
          <pc:sldMk cId="4162206296" sldId="280"/>
        </pc:sldMkLst>
        <pc:spChg chg="mod">
          <ac:chgData name="RUSSELL Alanna * ODE" userId="c85b8322-b6e3-43b3-867f-23bcd6c00977" providerId="ADAL" clId="{9911B4FD-ABCC-47C9-A1B1-61088B4A26CC}" dt="2025-09-09T20:31:37.276" v="7" actId="962"/>
          <ac:spMkLst>
            <pc:docMk/>
            <pc:sldMk cId="4162206296" sldId="280"/>
            <ac:spMk id="2" creationId="{6CD6368A-0428-43E7-3427-4E67E05D5D93}"/>
          </ac:spMkLst>
        </pc:spChg>
        <pc:spChg chg="mod">
          <ac:chgData name="RUSSELL Alanna * ODE" userId="c85b8322-b6e3-43b3-867f-23bcd6c00977" providerId="ADAL" clId="{9911B4FD-ABCC-47C9-A1B1-61088B4A26CC}" dt="2025-09-09T20:33:24.091" v="30" actId="33553"/>
          <ac:spMkLst>
            <pc:docMk/>
            <pc:sldMk cId="4162206296" sldId="280"/>
            <ac:spMk id="3" creationId="{82E26D97-1E40-F028-625D-E4B035586FE2}"/>
          </ac:spMkLst>
        </pc:spChg>
        <pc:picChg chg="mod">
          <ac:chgData name="RUSSELL Alanna * ODE" userId="c85b8322-b6e3-43b3-867f-23bcd6c00977" providerId="ADAL" clId="{9911B4FD-ABCC-47C9-A1B1-61088B4A26CC}" dt="2025-09-09T20:32:26.584" v="13" actId="962"/>
          <ac:picMkLst>
            <pc:docMk/>
            <pc:sldMk cId="4162206296" sldId="280"/>
            <ac:picMk id="5" creationId="{7D82BB23-44BF-4B22-1B6B-99629797DD20}"/>
          </ac:picMkLst>
        </pc:picChg>
      </pc:sldChg>
      <pc:sldChg chg="modSp mod">
        <pc:chgData name="RUSSELL Alanna * ODE" userId="c85b8322-b6e3-43b3-867f-23bcd6c00977" providerId="ADAL" clId="{9911B4FD-ABCC-47C9-A1B1-61088B4A26CC}" dt="2025-09-09T20:33:22.145" v="29" actId="33553"/>
        <pc:sldMkLst>
          <pc:docMk/>
          <pc:sldMk cId="318993202" sldId="281"/>
        </pc:sldMkLst>
        <pc:spChg chg="mod">
          <ac:chgData name="RUSSELL Alanna * ODE" userId="c85b8322-b6e3-43b3-867f-23bcd6c00977" providerId="ADAL" clId="{9911B4FD-ABCC-47C9-A1B1-61088B4A26CC}" dt="2025-09-09T20:31:37.225" v="4" actId="962"/>
          <ac:spMkLst>
            <pc:docMk/>
            <pc:sldMk cId="318993202" sldId="281"/>
            <ac:spMk id="2" creationId="{2332AAA5-FAD2-726C-0E9A-F4C5CCCA5D31}"/>
          </ac:spMkLst>
        </pc:spChg>
        <pc:spChg chg="mod">
          <ac:chgData name="RUSSELL Alanna * ODE" userId="c85b8322-b6e3-43b3-867f-23bcd6c00977" providerId="ADAL" clId="{9911B4FD-ABCC-47C9-A1B1-61088B4A26CC}" dt="2025-09-09T20:31:37.225" v="5" actId="962"/>
          <ac:spMkLst>
            <pc:docMk/>
            <pc:sldMk cId="318993202" sldId="281"/>
            <ac:spMk id="3" creationId="{C0B29740-0C9C-7B7E-8CDF-77F5047E745A}"/>
          </ac:spMkLst>
        </pc:spChg>
        <pc:spChg chg="mod">
          <ac:chgData name="RUSSELL Alanna * ODE" userId="c85b8322-b6e3-43b3-867f-23bcd6c00977" providerId="ADAL" clId="{9911B4FD-ABCC-47C9-A1B1-61088B4A26CC}" dt="2025-09-09T20:33:22.145" v="29" actId="33553"/>
          <ac:spMkLst>
            <pc:docMk/>
            <pc:sldMk cId="318993202" sldId="281"/>
            <ac:spMk id="5" creationId="{230F6D2C-155E-05AA-D8CA-4BEB0437E9E2}"/>
          </ac:spMkLst>
        </pc:spChg>
        <pc:spChg chg="mod">
          <ac:chgData name="RUSSELL Alanna * ODE" userId="c85b8322-b6e3-43b3-867f-23bcd6c00977" providerId="ADAL" clId="{9911B4FD-ABCC-47C9-A1B1-61088B4A26CC}" dt="2025-09-09T20:31:37.247" v="6" actId="962"/>
          <ac:spMkLst>
            <pc:docMk/>
            <pc:sldMk cId="318993202" sldId="281"/>
            <ac:spMk id="15" creationId="{0E3BF7A5-CFD9-E5A9-9B35-8965F01DB33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outube.com/watch?v=V0CdS128-q4"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neverusealone.com/"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s://www.oregon.gov/oha/PH/PREVENTIONWELLNESS/SUBSTANCEUSE/OPIOIDS/Documents/FentanylOpioidResponseToolkit.pdf" TargetMode="External"/><Relationship Id="rId5" Type="http://schemas.openxmlformats.org/officeDocument/2006/relationships/hyperlink" Target="https://www.linesforlife.org/get-help-now/services-and-crisis-lines/#recovery-resources" TargetMode="External"/><Relationship Id="rId4" Type="http://schemas.openxmlformats.org/officeDocument/2006/relationships/hyperlink" Target="https://www.samhsa.gov/find-help/national-helpline"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0a49a02555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Say, “Today we are going to talk about a topic that is important to keep us, our friends, and our communities safe. We’re going to discuss fentanyl, which is a type of substance that can be deadly. By the end of our lesson, I hope you all feel a little more knowledgeable about staying safe and healthy– and more confident in helping those around you, too.”</a:t>
            </a:r>
            <a:endParaRPr dirty="0"/>
          </a:p>
          <a:p>
            <a:pPr marL="45720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Say, “Before we get started, I want to remind everyone about our classroom guidelines around safety and inclusivity. I know that this can be a tough and sensitive topic, so we want to be aware of the language that we use. For some people talking about substances and opioids may be something we’re used to and are comfortable asking questions about. For others of us, we may feel uneasy, nervous, or scared. Remember, all of these feelings are valid. Let’s support each other as we learn together.”</a:t>
            </a:r>
            <a:endParaRPr dirty="0"/>
          </a:p>
          <a:p>
            <a:pPr marL="914400" lvl="0" indent="0" algn="l" rtl="0">
              <a:spcBef>
                <a:spcPts val="0"/>
              </a:spcBef>
              <a:spcAft>
                <a:spcPts val="0"/>
              </a:spcAft>
              <a:buClr>
                <a:schemeClr val="dk1"/>
              </a:buClr>
              <a:buSzPts val="1100"/>
              <a:buFont typeface="Arial"/>
              <a:buNone/>
            </a:pPr>
            <a:endParaRPr dirty="0"/>
          </a:p>
          <a:p>
            <a:pPr marL="1371600" lvl="0" indent="0" algn="l" rtl="0">
              <a:spcBef>
                <a:spcPts val="0"/>
              </a:spcBef>
              <a:spcAft>
                <a:spcPts val="0"/>
              </a:spcAft>
              <a:buClr>
                <a:schemeClr val="dk1"/>
              </a:buClr>
              <a:buSzPts val="1100"/>
              <a:buFont typeface="Arial"/>
              <a:buNone/>
            </a:pPr>
            <a:r>
              <a:rPr lang="en-US" dirty="0"/>
              <a:t>i.  Review classroom guidelines for sensitive topics.</a:t>
            </a:r>
            <a:endParaRPr dirty="0"/>
          </a:p>
          <a:p>
            <a:pPr marL="1371600" lvl="0" indent="0" algn="l" rtl="0">
              <a:spcBef>
                <a:spcPts val="0"/>
              </a:spcBef>
              <a:spcAft>
                <a:spcPts val="0"/>
              </a:spcAft>
              <a:buClr>
                <a:schemeClr val="dk1"/>
              </a:buClr>
              <a:buSzPts val="1100"/>
              <a:buFont typeface="Arial"/>
              <a:buNone/>
            </a:pPr>
            <a:r>
              <a:rPr lang="en-US" dirty="0"/>
              <a:t>ii. Ask the class if there are additional guidelines that might need to be added.</a:t>
            </a:r>
            <a:endParaRPr dirty="0"/>
          </a:p>
          <a:p>
            <a:pPr marL="1371600" lvl="0" indent="0" algn="l" rtl="0">
              <a:spcBef>
                <a:spcPts val="0"/>
              </a:spcBef>
              <a:spcAft>
                <a:spcPts val="0"/>
              </a:spcAft>
              <a:buClr>
                <a:schemeClr val="dk1"/>
              </a:buClr>
              <a:buSzPts val="1100"/>
              <a:buFont typeface="Arial"/>
              <a:buNone/>
            </a:pPr>
            <a:r>
              <a:rPr lang="en-US" dirty="0"/>
              <a:t>iii. Ask students to set an intention for which guideline they are going to practice throughout the lesson.</a:t>
            </a:r>
            <a:endParaRPr dirty="0"/>
          </a:p>
          <a:p>
            <a:pPr marL="0" lvl="0" indent="0" algn="l" rtl="0">
              <a:spcBef>
                <a:spcPts val="0"/>
              </a:spcBef>
              <a:spcAft>
                <a:spcPts val="0"/>
              </a:spcAft>
              <a:buNone/>
            </a:pPr>
            <a:endParaRPr dirty="0"/>
          </a:p>
        </p:txBody>
      </p:sp>
      <p:sp>
        <p:nvSpPr>
          <p:cNvPr id="110" name="Google Shape;110;g30a49a0255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9: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3" name="Google Shape;243;p9: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244" name="Google Shape;244;p9: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9: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“Overdose is possible  with any form </a:t>
            </a:r>
            <a:r>
              <a:rPr lang="en-US"/>
              <a:t>of opioid </a:t>
            </a:r>
            <a:r>
              <a:rPr lang="en-US" dirty="0"/>
              <a:t>and can be fatal. Risk of overdose increases when opioids are mixed with other drugs. This is risky because in addition to relieving pain, opioids also act on the respiratory system. Opioids can cause erratic breathing, slow breathing, or, in the case of an overdose, stop it all together.</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The relaxed, euphoric feeling people get from taking opioids can be very addictive. Over time, the continuous use of opioids lessens their effect, building tolerance. Someone may start taking higher doses of opioids in order to get relief from pain or to get high.</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Increased tolerance can lead to physical dependence, which means if someone stops using opioids they experience such strong withdrawal symptoms they feel physically sick.</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Physical dependence, combined with a reliance on the feelings of comfort and safety opioids can produce, can lead to addiction.”</a:t>
            </a:r>
            <a:endParaRPr dirty="0"/>
          </a:p>
        </p:txBody>
      </p:sp>
      <p:sp>
        <p:nvSpPr>
          <p:cNvPr id="246" name="Google Shape;246;p9: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7" name="Google Shape;247;p9: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0: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1" name="Google Shape;261;p10: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262" name="Google Shape;262;p10: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10: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Say, “Turn to a partner and share one new or interesting thing you learned so far today, and what, if anything, you know about fentanyl.”</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"Fentanyl is perhaps the most well-known of the synthetic opioids. It is one of the most potent opioids approved for medical use, intended for treating severe pain or for chronic pain patients who have developed a tolerance to less potent opiates such as oxycodone or morphine and which no longer help them manage their pain.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However, recently fentanyl is often produced illicitly – outside of the legal regulatory system – and many related compounds (analogues) have been appearing that have no prior use in medicine. It has also been found in the larger drug supply. In fact, the DEA (US Drug Enforcement Administration) has released a statement saying that as many as 6/10 fake prescription pills contain lethal amounts of fentanyl.</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So, what are the effects of fentanyl? Fentanyl’s effects are generally the same as other opioids like heroin, but because of the drug’s potency, they often appear faster and can last longer.”</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Introduce the video by saying, “We are going to watch a video that covers what fentanyl is, and how it is affecting our communities. Jot down any questions that may come up for you such as: </a:t>
            </a:r>
            <a:r>
              <a:rPr lang="en-US" b="1" dirty="0"/>
              <a:t>What connections are you making?  What did you learn?  What other questions do you have?  </a:t>
            </a:r>
          </a:p>
          <a:p>
            <a:pPr marL="0" lvl="0" indent="0" algn="l" rtl="0">
              <a:spcBef>
                <a:spcPts val="0"/>
              </a:spcBef>
              <a:spcAft>
                <a:spcPts val="0"/>
              </a:spcAft>
              <a:buNone/>
            </a:pPr>
            <a:endParaRPr dirty="0"/>
          </a:p>
          <a:p>
            <a:pPr marL="0" lvl="0" indent="0" algn="l" rtl="0">
              <a:spcBef>
                <a:spcPts val="0"/>
              </a:spcBef>
              <a:spcAft>
                <a:spcPts val="0"/>
              </a:spcAft>
              <a:buNone/>
            </a:pPr>
            <a:r>
              <a:rPr lang="en-US" dirty="0"/>
              <a:t>Play the video.</a:t>
            </a:r>
            <a:endParaRPr dirty="0"/>
          </a:p>
          <a:p>
            <a:pPr marL="0" lvl="0" indent="0" algn="l" rtl="0">
              <a:spcBef>
                <a:spcPts val="0"/>
              </a:spcBef>
              <a:spcAft>
                <a:spcPts val="0"/>
              </a:spcAft>
              <a:buNone/>
            </a:pPr>
            <a:endParaRPr dirty="0"/>
          </a:p>
        </p:txBody>
      </p:sp>
      <p:sp>
        <p:nvSpPr>
          <p:cNvPr id="264" name="Google Shape;264;p10: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5" name="Google Shape;265;p10: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0a9b3792d7_14_0: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8" name="Google Shape;278;g30a9b3792d7_14_0: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279" name="Google Shape;279;g30a9b3792d7_14_0: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g30a9b3792d7_14_0:notes"/>
          <p:cNvSpPr txBox="1">
            <a:spLocks noGrp="1"/>
          </p:cNvSpPr>
          <p:nvPr>
            <p:ph type="body" idx="1"/>
          </p:nvPr>
        </p:nvSpPr>
        <p:spPr>
          <a:xfrm>
            <a:off x="914400" y="3251200"/>
            <a:ext cx="7315200" cy="3081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en-US" b="1" dirty="0"/>
          </a:p>
          <a:p>
            <a:pPr marL="0" lvl="0" indent="0" algn="l" rtl="0">
              <a:spcBef>
                <a:spcPts val="0"/>
              </a:spcBef>
              <a:spcAft>
                <a:spcPts val="0"/>
              </a:spcAft>
              <a:buNone/>
            </a:pPr>
            <a:r>
              <a:rPr lang="en-US" dirty="0"/>
              <a:t>Provide instructions for a pair/share activity by saying, “With the person next to you, discuss and come up with some major points that stood out to you to share with the whole class.” Have students use the same three questions:  </a:t>
            </a:r>
            <a:r>
              <a:rPr lang="en-US" b="1" dirty="0"/>
              <a:t>What connections are you making?  What did you learn?  What other questions do you have?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81" name="Google Shape;281;g30a9b3792d7_14_0:notes"/>
          <p:cNvSpPr txBox="1">
            <a:spLocks noGrp="1"/>
          </p:cNvSpPr>
          <p:nvPr>
            <p:ph type="ftr" idx="11"/>
          </p:nvPr>
        </p:nvSpPr>
        <p:spPr>
          <a:xfrm>
            <a:off x="0" y="6502400"/>
            <a:ext cx="3962400" cy="341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2" name="Google Shape;282;g30a9b3792d7_14_0:notes"/>
          <p:cNvSpPr txBox="1">
            <a:spLocks noGrp="1"/>
          </p:cNvSpPr>
          <p:nvPr>
            <p:ph type="sldNum" idx="12"/>
          </p:nvPr>
        </p:nvSpPr>
        <p:spPr>
          <a:xfrm>
            <a:off x="5180013" y="6502400"/>
            <a:ext cx="3962400" cy="3414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9" name="Google Shape;289;p1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290" name="Google Shape;290;p1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solidFill>
                  <a:srgbClr val="1C2838"/>
                </a:solidFill>
                <a:latin typeface="Roboto"/>
                <a:ea typeface="Roboto"/>
                <a:cs typeface="Roboto"/>
                <a:sym typeface="Roboto"/>
              </a:rPr>
              <a:t>Just like diabetes, heart disease, and other chronic conditions, addiction is an illness that requires treatment. According to the American Society of Addiction Medicine (ASAM), “addiction is a primary, chronic disease of brain reward, motivation, memory, and related circuitry.”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As we've discussed, opioids can be extremely addictive. </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b="1" i="1" dirty="0"/>
              <a:t>*Optional video: “Let's watch a </a:t>
            </a:r>
            <a:r>
              <a:rPr lang="en-US" b="1" i="1" dirty="0" err="1"/>
              <a:t>TedEd</a:t>
            </a:r>
            <a:r>
              <a:rPr lang="en-US" b="1" i="1" dirty="0"/>
              <a:t> video (8:21) to understand a little more about how opioid addiction works.”</a:t>
            </a:r>
            <a:endParaRPr b="1" i="1" dirty="0"/>
          </a:p>
          <a:p>
            <a:pPr marL="0" lvl="0" indent="0" algn="l" rtl="0">
              <a:spcBef>
                <a:spcPts val="0"/>
              </a:spcBef>
              <a:spcAft>
                <a:spcPts val="0"/>
              </a:spcAft>
              <a:buClr>
                <a:schemeClr val="dk1"/>
              </a:buClr>
              <a:buSzPts val="1100"/>
              <a:buFont typeface="Arial"/>
              <a:buNone/>
            </a:pPr>
            <a:r>
              <a:rPr lang="en-US" dirty="0"/>
              <a:t>                    Play video: </a:t>
            </a:r>
            <a:r>
              <a:rPr lang="en-US" u="sng" dirty="0">
                <a:solidFill>
                  <a:srgbClr val="1155CC"/>
                </a:solidFill>
                <a:hlinkClick r:id="rId3">
                  <a:extLst>
                    <a:ext uri="{A12FA001-AC4F-418D-AE19-62706E023703}">
                      <ahyp:hlinkClr xmlns:ahyp="http://schemas.microsoft.com/office/drawing/2018/hyperlinkcolor" val="tx"/>
                    </a:ext>
                  </a:extLst>
                </a:hlinkClick>
              </a:rPr>
              <a:t>What causes opioid addiction, and why is it so tough to combat?</a:t>
            </a:r>
            <a:r>
              <a:rPr lang="en-US" dirty="0"/>
              <a:t>  </a:t>
            </a:r>
            <a:endParaRPr dirty="0"/>
          </a:p>
          <a:p>
            <a:pPr marL="0" lvl="0" indent="0" algn="l" rtl="0">
              <a:spcBef>
                <a:spcPts val="0"/>
              </a:spcBef>
              <a:spcAft>
                <a:spcPts val="0"/>
              </a:spcAft>
              <a:buNone/>
            </a:pPr>
            <a:endParaRPr dirty="0"/>
          </a:p>
        </p:txBody>
      </p:sp>
      <p:sp>
        <p:nvSpPr>
          <p:cNvPr id="292" name="Google Shape;292;p1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3" name="Google Shape;293;p1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6: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2" name="Google Shape;302;p16: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03" name="Google Shape;303;p16: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6: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dirty="0"/>
              <a:t>“The best way to reduce the harms of opioids is to not use them unless they have been prescribed to you by a doctor or another healthcare provider. </a:t>
            </a:r>
            <a:r>
              <a:rPr lang="en-US" dirty="0">
                <a:solidFill>
                  <a:srgbClr val="2A2A2A"/>
                </a:solidFill>
              </a:rPr>
              <a:t>Using opioids </a:t>
            </a:r>
            <a:r>
              <a:rPr lang="en-US" b="1" dirty="0">
                <a:solidFill>
                  <a:srgbClr val="FF0000"/>
                </a:solidFill>
              </a:rPr>
              <a:t>or any medication</a:t>
            </a:r>
            <a:r>
              <a:rPr lang="en-US" dirty="0">
                <a:solidFill>
                  <a:srgbClr val="FF0000"/>
                </a:solidFill>
              </a:rPr>
              <a:t> </a:t>
            </a:r>
            <a:r>
              <a:rPr lang="en-US" dirty="0">
                <a:solidFill>
                  <a:srgbClr val="2A2A2A"/>
                </a:solidFill>
              </a:rPr>
              <a:t>not prescribed by a doctor is risky because they sometimes have other substances added, like fentanyl</a:t>
            </a:r>
            <a:r>
              <a:rPr lang="en-US" dirty="0"/>
              <a:t>. </a:t>
            </a:r>
            <a:r>
              <a:rPr lang="en-US" dirty="0">
                <a:solidFill>
                  <a:srgbClr val="2A2A2A"/>
                </a:solidFill>
              </a:rPr>
              <a:t>Even using opioids for a medical purpose with a prescription can be dangerous if misused. </a:t>
            </a:r>
            <a:endParaRPr dirty="0">
              <a:solidFill>
                <a:srgbClr val="2A2A2A"/>
              </a:solidFill>
            </a:endParaRPr>
          </a:p>
          <a:p>
            <a:pPr marL="1371600" lvl="0" indent="-304800" algn="l" rtl="0">
              <a:spcBef>
                <a:spcPts val="0"/>
              </a:spcBef>
              <a:spcAft>
                <a:spcPts val="0"/>
              </a:spcAft>
              <a:buClr>
                <a:srgbClr val="2A2A2A"/>
              </a:buClr>
              <a:buSzPts val="1200"/>
              <a:buFont typeface="Calibri"/>
              <a:buChar char="●"/>
            </a:pPr>
            <a:r>
              <a:rPr lang="en-US" dirty="0">
                <a:solidFill>
                  <a:srgbClr val="2A2A2A"/>
                </a:solidFill>
              </a:rPr>
              <a:t>DO NOT use opioids </a:t>
            </a:r>
            <a:r>
              <a:rPr lang="en-US" b="1" dirty="0">
                <a:solidFill>
                  <a:srgbClr val="2A2A2A"/>
                </a:solidFill>
              </a:rPr>
              <a:t>or any medications </a:t>
            </a:r>
            <a:r>
              <a:rPr lang="en-US" dirty="0">
                <a:solidFill>
                  <a:srgbClr val="2A2A2A"/>
                </a:solidFill>
              </a:rPr>
              <a:t>unless they’ve been prescribed to you.</a:t>
            </a:r>
            <a:endParaRPr dirty="0">
              <a:solidFill>
                <a:srgbClr val="2A2A2A"/>
              </a:solidFill>
            </a:endParaRPr>
          </a:p>
          <a:p>
            <a:pPr marL="1371600" lvl="0" indent="-304800" algn="l" rtl="0">
              <a:spcBef>
                <a:spcPts val="0"/>
              </a:spcBef>
              <a:spcAft>
                <a:spcPts val="0"/>
              </a:spcAft>
              <a:buClr>
                <a:srgbClr val="2A2A2A"/>
              </a:buClr>
              <a:buSzPts val="1200"/>
              <a:buFont typeface="Calibri"/>
              <a:buChar char="●"/>
            </a:pPr>
            <a:r>
              <a:rPr lang="en-US" dirty="0">
                <a:solidFill>
                  <a:srgbClr val="2A2A2A"/>
                </a:solidFill>
              </a:rPr>
              <a:t>DO NOT give others your prescribed opioids.</a:t>
            </a:r>
            <a:endParaRPr dirty="0">
              <a:solidFill>
                <a:srgbClr val="2A2A2A"/>
              </a:solidFill>
            </a:endParaRPr>
          </a:p>
          <a:p>
            <a:pPr marL="1371600" lvl="0" indent="-304800" algn="l" rtl="0">
              <a:spcBef>
                <a:spcPts val="0"/>
              </a:spcBef>
              <a:spcAft>
                <a:spcPts val="0"/>
              </a:spcAft>
              <a:buClr>
                <a:srgbClr val="2A2A2A"/>
              </a:buClr>
              <a:buSzPts val="1200"/>
              <a:buFont typeface="Calibri"/>
              <a:buChar char="●"/>
            </a:pPr>
            <a:r>
              <a:rPr lang="en-US" dirty="0">
                <a:solidFill>
                  <a:srgbClr val="2A2A2A"/>
                </a:solidFill>
              </a:rPr>
              <a:t>Use them according to a doctor’s direction (dose and dosage).”</a:t>
            </a:r>
            <a:endParaRPr dirty="0"/>
          </a:p>
        </p:txBody>
      </p:sp>
      <p:sp>
        <p:nvSpPr>
          <p:cNvPr id="305" name="Google Shape;305;p16: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6" name="Google Shape;306;p16: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indent="0"/>
            <a:endParaRPr lang="en-US" dirty="0">
              <a:solidFill>
                <a:srgbClr val="444444"/>
              </a:solidFill>
            </a:endParaRPr>
          </a:p>
          <a:p>
            <a:pPr marL="0" indent="0">
              <a:lnSpc>
                <a:spcPct val="114999"/>
              </a:lnSpc>
            </a:pPr>
            <a:r>
              <a:rPr lang="en-US" dirty="0"/>
              <a:t>"For those using opioids, whether prescribed or otherwise, a key overdose prevention strategy is to use as low a dose as possible as infrequently as possible.</a:t>
            </a:r>
            <a:endParaRPr lang="en-US" dirty="0">
              <a:solidFill>
                <a:srgbClr val="444444"/>
              </a:solidFill>
            </a:endParaRPr>
          </a:p>
          <a:p>
            <a:pPr marL="0" indent="0">
              <a:lnSpc>
                <a:spcPct val="114999"/>
              </a:lnSpc>
            </a:pPr>
            <a:r>
              <a:rPr lang="en-US" dirty="0"/>
              <a:t>This helps reduce the risk of overdose as well as the risk of developing tolerance, which can lead to a drug dependence.”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9369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algn="l"/>
            <a:r>
              <a:rPr lang="en-US" sz="1200" b="0" i="0" u="none" strike="noStrike" cap="none" dirty="0">
                <a:solidFill>
                  <a:schemeClr val="dk1"/>
                </a:solidFill>
                <a:effectLst/>
                <a:latin typeface="Calibri"/>
                <a:ea typeface="Calibri"/>
                <a:cs typeface="Calibri"/>
                <a:sym typeface="Calibri"/>
              </a:rPr>
              <a:t>Say, “Accessing substances from anywhere but a pharmacy can be dangerous, as they are unregulated and can contain other substances, such as fentanyl. You should never obtain drugs from anywhere besides a pharmacy, even from someone that you know and trust.</a:t>
            </a:r>
            <a:br>
              <a:rPr lang="en-US" sz="1200" b="0" i="0" u="none" strike="noStrike" cap="none" dirty="0">
                <a:solidFill>
                  <a:schemeClr val="dk1"/>
                </a:solidFill>
                <a:effectLst/>
                <a:latin typeface="Calibri"/>
                <a:ea typeface="Calibri"/>
                <a:cs typeface="Calibri"/>
                <a:sym typeface="Calibri"/>
              </a:rPr>
            </a:br>
            <a:endParaRPr kumimoji="0" lang="en-US" sz="1200" b="1" i="0" u="none" strike="noStrike" kern="1200" cap="none" spc="0" normalizeH="0" baseline="0" noProof="0" dirty="0">
              <a:ln>
                <a:noFill/>
              </a:ln>
              <a:solidFill>
                <a:schemeClr val="accent4">
                  <a:lumMod val="20000"/>
                  <a:lumOff val="80000"/>
                </a:schemeClr>
              </a:solidFill>
              <a:effectLst/>
              <a:uLnTx/>
              <a:uFillTx/>
              <a:latin typeface="Calibri" panose="020F0502020204030204" pitchFamily="34" charset="0"/>
              <a:ea typeface="Calibri" panose="020F0502020204030204" pitchFamily="34" charset="0"/>
              <a:cs typeface="Calibri" panose="020F0502020204030204" pitchFamily="34" charset="0"/>
              <a:sym typeface="Calibri"/>
            </a:endParaRP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endParaRPr kumimoji="0" lang="en-US" sz="1200" b="1" i="0" u="none" strike="noStrike" kern="1200" cap="none" spc="0" normalizeH="0" baseline="0" noProof="0" dirty="0">
              <a:ln>
                <a:noFill/>
              </a:ln>
              <a:solidFill>
                <a:schemeClr val="accent4">
                  <a:lumMod val="20000"/>
                  <a:lumOff val="80000"/>
                </a:schemeClr>
              </a:solidFill>
              <a:effectLst/>
              <a:uLnTx/>
              <a:uFillTx/>
              <a:latin typeface="Calibri" panose="020F0502020204030204" pitchFamily="34" charset="0"/>
              <a:ea typeface="Calibri" panose="020F0502020204030204" pitchFamily="34" charset="0"/>
              <a:cs typeface="Calibri" panose="020F0502020204030204" pitchFamily="34" charset="0"/>
              <a:sym typeface="Calibri"/>
            </a:endParaRPr>
          </a:p>
          <a:p>
            <a:pPr marL="139700" indent="0" algn="l">
              <a:buNone/>
            </a:pPr>
            <a:r>
              <a:rPr lang="en-US" sz="1200" b="0" i="0" u="none" strike="noStrike" cap="none"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Ask students to look at the picture on the slide of an authentic and a fake Xanax.  Say, “This slide shows two pictures of Xanax, which is a medication that some people have prescribed by their doctor. The picture on the left is Xanax from a pharmacy and the picture on the right is a fake Xanax that might contain fentanyl that could lead to an overdose. It is really difficult/impossible to tell the pills apart and that is why it is so important to not take any pills that are not your prescription. Why do you think fake pills are made to look that way?”</a:t>
            </a:r>
          </a:p>
          <a:p>
            <a:pPr marL="331126" marR="0" lvl="1" indent="0" algn="l" defTabSz="914400" rtl="0" eaLnBrk="1" fontAlgn="auto" latinLnBrk="0" hangingPunct="1">
              <a:lnSpc>
                <a:spcPts val="4601"/>
              </a:lnSpc>
              <a:spcBef>
                <a:spcPts val="0"/>
              </a:spcBef>
              <a:spcAft>
                <a:spcPts val="0"/>
              </a:spcAft>
              <a:buClrTx/>
              <a:buSzTx/>
              <a:buFont typeface="Arial"/>
              <a:buNone/>
              <a:tabLst/>
              <a:defRPr/>
            </a:pPr>
            <a:endParaRPr kumimoji="0" lang="en-US" sz="3600" b="1" i="0" u="none" strike="noStrike" kern="1200" cap="none" spc="0" normalizeH="0" baseline="0" noProof="0" dirty="0">
              <a:ln>
                <a:noFill/>
              </a:ln>
              <a:solidFill>
                <a:schemeClr val="accent4">
                  <a:lumMod val="20000"/>
                  <a:lumOff val="80000"/>
                </a:schemeClr>
              </a:solidFill>
              <a:effectLst/>
              <a:uLnTx/>
              <a:uFillTx/>
              <a:latin typeface="Red Hat Display" panose="020B0604020202020204" charset="0"/>
              <a:ea typeface="Calibri"/>
              <a:cs typeface="Calibri"/>
              <a:sym typeface="Calibri"/>
            </a:endParaRP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54735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sz="1200" b="0" i="0" u="none" strike="noStrike" cap="none" dirty="0">
                <a:solidFill>
                  <a:schemeClr val="dk1"/>
                </a:solidFill>
                <a:effectLst/>
                <a:latin typeface="Calibri"/>
                <a:ea typeface="Calibri"/>
                <a:cs typeface="Calibri"/>
                <a:sym typeface="Calibri"/>
              </a:rPr>
              <a:t>Say, “Sometimes people purposefully mix opioids with other drugs. As we’ve mentioned before, mixing substances is risky and many drug-related deaths involve more than one drug. For example, mixing opioids and depressant drugs like alcohol, Valium, and Xanax may increase the chance of overdose death, as both classes of drugs slow breathing. There is also increased risk when opioids are mixed with a stimulant drug like cocaine, a practice known as “</a:t>
            </a:r>
            <a:r>
              <a:rPr lang="en-US" sz="1200" b="0" i="0" u="none" strike="noStrike" cap="none" dirty="0" err="1">
                <a:solidFill>
                  <a:schemeClr val="dk1"/>
                </a:solidFill>
                <a:effectLst/>
                <a:latin typeface="Calibri"/>
                <a:ea typeface="Calibri"/>
                <a:cs typeface="Calibri"/>
                <a:sym typeface="Calibri"/>
              </a:rPr>
              <a:t>speedballing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Speedballing</a:t>
            </a:r>
            <a:r>
              <a:rPr lang="en-US" sz="1200" b="0" i="0" u="none" strike="noStrike" cap="none" dirty="0">
                <a:solidFill>
                  <a:schemeClr val="dk1"/>
                </a:solidFill>
                <a:effectLst/>
                <a:latin typeface="Calibri"/>
                <a:ea typeface="Calibri"/>
                <a:cs typeface="Calibri"/>
                <a:sym typeface="Calibri"/>
              </a:rPr>
              <a:t> reduces the ability to recognize the symptoms of overdose of either drug. It's also extremely dangerous when opioids are laced with other drugs the user may not be aware of.</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cs-CZ" sz="1200" b="0" i="0" u="none" strike="noStrike" kern="1200" cap="none" spc="0" normalizeH="0" baseline="0" noProof="0">
                <a:ln>
                  <a:noFill/>
                </a:ln>
                <a:solidFill>
                  <a:prstClr val="black"/>
                </a:solidFill>
                <a:effectLst/>
                <a:uLnTx/>
                <a:uFillTx/>
                <a:latin typeface="Calibri"/>
                <a:ea typeface="+mn-ea"/>
                <a:cs typeface="+mn-cs"/>
              </a:rPr>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7: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3" name="Google Shape;343;p17: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44" name="Google Shape;344;p17: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17: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None/>
            </a:pPr>
            <a:endParaRPr lang="en-US" dirty="0"/>
          </a:p>
          <a:p>
            <a:pPr marL="0" lvl="0" indent="0" algn="l" rtl="0">
              <a:lnSpc>
                <a:spcPct val="120000"/>
              </a:lnSpc>
              <a:spcBef>
                <a:spcPts val="0"/>
              </a:spcBef>
              <a:spcAft>
                <a:spcPts val="0"/>
              </a:spcAft>
              <a:buClr>
                <a:schemeClr val="dk1"/>
              </a:buClr>
              <a:buSzPts val="1100"/>
              <a:buFont typeface="Arial"/>
              <a:buNone/>
            </a:pPr>
            <a:r>
              <a:rPr lang="en-US" dirty="0"/>
              <a:t>"We want to make sure you have all the knowledge you may need to help someone who is experiencing substance use and/or overdose.  The next video will show signs of an overdose, how to use </a:t>
            </a:r>
            <a:r>
              <a:rPr lang="en-US" dirty="0" err="1"/>
              <a:t>narcan</a:t>
            </a:r>
            <a:r>
              <a:rPr lang="en-US" dirty="0"/>
              <a:t> and naloxone when someone is experiencing an overdose, and how to use fentanyl test strips as one option.”</a:t>
            </a:r>
            <a:endParaRPr lang="en-US" sz="1200" b="0" i="0" u="none" strike="noStrike" cap="none" dirty="0">
              <a:solidFill>
                <a:schemeClr val="dk1"/>
              </a:solidFill>
              <a:effectLst/>
              <a:latin typeface="Calibri"/>
              <a:ea typeface="Calibri"/>
              <a:cs typeface="Calibri"/>
            </a:endParaRPr>
          </a:p>
          <a:p>
            <a:pPr marL="0" lvl="0" indent="0" algn="l" rtl="0">
              <a:lnSpc>
                <a:spcPct val="120000"/>
              </a:lnSpc>
              <a:spcBef>
                <a:spcPts val="0"/>
              </a:spcBef>
              <a:spcAft>
                <a:spcPts val="0"/>
              </a:spcAft>
              <a:buClr>
                <a:schemeClr val="dk1"/>
              </a:buClr>
              <a:buSzPts val="1100"/>
              <a:buFont typeface="Arial"/>
              <a:buNone/>
            </a:pPr>
            <a:endParaRPr lang="en-US" sz="1200" b="0" i="0" u="none" strike="noStrike" cap="none" dirty="0">
              <a:solidFill>
                <a:schemeClr val="dk1"/>
              </a:solidFill>
              <a:effectLst/>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US" sz="1200" b="0" i="0" u="none" strike="noStrike" cap="none" dirty="0">
                <a:solidFill>
                  <a:schemeClr val="dk1"/>
                </a:solidFill>
                <a:effectLst/>
                <a:latin typeface="Calibri"/>
                <a:ea typeface="Calibri"/>
                <a:cs typeface="Calibri"/>
                <a:sym typeface="Calibri"/>
              </a:rPr>
              <a:t>After the video, use the following discussion prompts:</a:t>
            </a:r>
          </a:p>
          <a:p>
            <a:pPr lvl="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What is one overdose prevention step that people can take with opioids? </a:t>
            </a:r>
          </a:p>
          <a:p>
            <a:pPr lvl="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How accurate are fentanyl test strips?</a:t>
            </a:r>
          </a:p>
          <a:p>
            <a:pPr lvl="0">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Where would someone get fentanyl test strips?   </a:t>
            </a:r>
          </a:p>
          <a:p>
            <a:pPr lvl="1">
              <a:buFont typeface="Arial" panose="020B0604020202020204" pitchFamily="34" charset="0"/>
              <a:buChar char="•"/>
            </a:pPr>
            <a:r>
              <a:rPr lang="en-US" sz="1200" b="0" i="0" u="none" strike="noStrike" cap="none" dirty="0">
                <a:solidFill>
                  <a:schemeClr val="dk1"/>
                </a:solidFill>
                <a:effectLst/>
                <a:latin typeface="Calibri"/>
                <a:ea typeface="Calibri"/>
                <a:cs typeface="Calibri"/>
                <a:sym typeface="Calibri"/>
              </a:rPr>
              <a:t>Some counties have fentanyl test strips available through Public Health Departments and other partners.</a:t>
            </a:r>
          </a:p>
          <a:p>
            <a:pPr marL="0" lvl="0" indent="0" algn="l" rtl="0">
              <a:lnSpc>
                <a:spcPct val="120000"/>
              </a:lnSpc>
              <a:spcBef>
                <a:spcPts val="0"/>
              </a:spcBef>
              <a:spcAft>
                <a:spcPts val="0"/>
              </a:spcAft>
              <a:buNone/>
            </a:pPr>
            <a:endParaRPr lang="en-US" dirty="0"/>
          </a:p>
          <a:p>
            <a:pPr marL="0" lvl="0" indent="0" algn="l" rtl="0">
              <a:lnSpc>
                <a:spcPct val="120000"/>
              </a:lnSpc>
              <a:spcBef>
                <a:spcPts val="0"/>
              </a:spcBef>
              <a:spcAft>
                <a:spcPts val="0"/>
              </a:spcAft>
              <a:buNone/>
            </a:pPr>
            <a:endParaRPr lang="en-US" dirty="0"/>
          </a:p>
          <a:p>
            <a:pPr marL="0" lvl="0" indent="0" algn="l" rtl="0">
              <a:lnSpc>
                <a:spcPct val="120000"/>
              </a:lnSpc>
              <a:spcBef>
                <a:spcPts val="0"/>
              </a:spcBef>
              <a:spcAft>
                <a:spcPts val="0"/>
              </a:spcAft>
              <a:buNone/>
            </a:pPr>
            <a:endParaRPr lang="en-US" dirty="0"/>
          </a:p>
          <a:p>
            <a:pPr marL="0" lvl="0" indent="0" algn="l" rtl="0">
              <a:lnSpc>
                <a:spcPct val="120000"/>
              </a:lnSpc>
              <a:spcBef>
                <a:spcPts val="0"/>
              </a:spcBef>
              <a:spcAft>
                <a:spcPts val="0"/>
              </a:spcAft>
              <a:buNone/>
            </a:pPr>
            <a:endParaRPr lang="en-US" dirty="0"/>
          </a:p>
          <a:p>
            <a:pPr marL="0" lvl="0" indent="0" algn="l" rtl="0">
              <a:spcBef>
                <a:spcPts val="0"/>
              </a:spcBef>
              <a:spcAft>
                <a:spcPts val="0"/>
              </a:spcAft>
              <a:buNone/>
            </a:pPr>
            <a:endParaRPr lang="en-US" dirty="0"/>
          </a:p>
        </p:txBody>
      </p:sp>
      <p:sp>
        <p:nvSpPr>
          <p:cNvPr id="346" name="Google Shape;346;p17: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7" name="Google Shape;347;p17: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4" name="Google Shape;354;p1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55" name="Google Shape;355;p1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1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“Let’s talk about a scenario that might come up for you and/or your friends.</a:t>
            </a:r>
            <a:endParaRPr dirty="0"/>
          </a:p>
          <a:p>
            <a:pPr marL="0" lvl="0" indent="0" algn="l" rtl="0">
              <a:spcBef>
                <a:spcPts val="0"/>
              </a:spcBef>
              <a:spcAft>
                <a:spcPts val="0"/>
              </a:spcAft>
              <a:buNone/>
            </a:pPr>
            <a:r>
              <a:rPr lang="en-US" dirty="0"/>
              <a:t>With a partner discuss your answers to the following questions and be ready to highlight some of the top points that came up with the whole class.”</a:t>
            </a:r>
            <a:endParaRPr dirty="0"/>
          </a:p>
          <a:p>
            <a:pPr marL="0" lvl="0" indent="0" algn="l" rtl="0">
              <a:spcBef>
                <a:spcPts val="0"/>
              </a:spcBef>
              <a:spcAft>
                <a:spcPts val="0"/>
              </a:spcAft>
              <a:buNone/>
            </a:pPr>
            <a:endParaRPr dirty="0"/>
          </a:p>
          <a:p>
            <a:pPr marL="457200" lvl="0" indent="-317500" algn="l" rtl="0">
              <a:spcBef>
                <a:spcPts val="0"/>
              </a:spcBef>
              <a:spcAft>
                <a:spcPts val="0"/>
              </a:spcAft>
              <a:buSzPts val="1400"/>
              <a:buChar char="●"/>
            </a:pPr>
            <a:r>
              <a:rPr lang="en-US" dirty="0"/>
              <a:t>Imagine that you have a friend interested in trying a pill that was offered at a party. Based on what we have learned about how opioids work, what information would you want your friend to have?</a:t>
            </a:r>
            <a:endParaRPr dirty="0"/>
          </a:p>
          <a:p>
            <a:pPr marL="457200" lvl="0" indent="-317500" algn="l" rtl="0">
              <a:spcBef>
                <a:spcPts val="0"/>
              </a:spcBef>
              <a:spcAft>
                <a:spcPts val="0"/>
              </a:spcAft>
              <a:buSzPts val="1400"/>
              <a:buChar char="●"/>
            </a:pPr>
            <a:r>
              <a:rPr lang="en-US" dirty="0"/>
              <a:t>If your friend was still going to take the pill, what advice would you give them about reducing the harms of use? </a:t>
            </a:r>
            <a:endParaRPr dirty="0"/>
          </a:p>
          <a:p>
            <a:pPr marL="457200" lvl="0" indent="-317500" algn="l" rtl="0">
              <a:spcBef>
                <a:spcPts val="0"/>
              </a:spcBef>
              <a:spcAft>
                <a:spcPts val="0"/>
              </a:spcAft>
              <a:buSzPts val="1400"/>
              <a:buChar char="●"/>
            </a:pPr>
            <a:r>
              <a:rPr lang="en-US" dirty="0"/>
              <a:t>What if you were offered the pill at the party?  </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57" name="Google Shape;357;p1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1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Say, “We are going to be discussing fentanyl and fake pills, and the Good Samaritan Laws that protect us in situations that involve substance use and helping people who are using substances or experiencing an overdose.  We will also cover how to respond to an overdose by using Narcan/naloxone. This lesson has been adapted from a curriculum called Safety First, by Stanford’s REACH Lab.”</a:t>
            </a:r>
            <a:endParaRPr/>
          </a:p>
        </p:txBody>
      </p:sp>
      <p:sp>
        <p:nvSpPr>
          <p:cNvPr id="116" name="Google Shape;116;p1: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9: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7" name="Google Shape;367;p19: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68" name="Google Shape;368;p19: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19: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dirty="0"/>
              <a:t>“The video showed us how to recognize an opioid overdose. Let’s review the signs” (take some responses)</a:t>
            </a:r>
            <a:endParaRPr lang="en-US" sz="1200" b="0" i="0" u="none" strike="noStrike" cap="none" dirty="0">
              <a:solidFill>
                <a:schemeClr val="dk1"/>
              </a:solidFill>
              <a:effectLst/>
              <a:latin typeface="Calibri"/>
              <a:ea typeface="Calibri"/>
              <a:cs typeface="Calibri"/>
              <a:sym typeface="Calibri"/>
            </a:endParaRPr>
          </a:p>
          <a:p>
            <a:pPr marL="0" lvl="0" indent="0" algn="l" rtl="0">
              <a:lnSpc>
                <a:spcPct val="115000"/>
              </a:lnSpc>
              <a:spcBef>
                <a:spcPts val="0"/>
              </a:spcBef>
              <a:spcAft>
                <a:spcPts val="0"/>
              </a:spcAft>
              <a:buNone/>
            </a:pPr>
            <a:endParaRPr lang="en-US" sz="1200" b="0" i="0" u="none" strike="noStrike" cap="none" dirty="0">
              <a:solidFill>
                <a:schemeClr val="dk1"/>
              </a:solidFill>
              <a:effectLst/>
              <a:latin typeface="Calibri"/>
              <a:ea typeface="Calibri"/>
              <a:cs typeface="Calibri"/>
              <a:sym typeface="Calibri"/>
            </a:endParaRPr>
          </a:p>
          <a:p>
            <a:pPr marL="0" lvl="0" indent="0" algn="l" rtl="0">
              <a:lnSpc>
                <a:spcPct val="115000"/>
              </a:lnSpc>
              <a:spcBef>
                <a:spcPts val="0"/>
              </a:spcBef>
              <a:spcAft>
                <a:spcPts val="0"/>
              </a:spcAft>
              <a:buNone/>
            </a:pPr>
            <a:r>
              <a:rPr lang="en-US" sz="1200" b="0" i="0" u="none" strike="noStrike" cap="none" dirty="0">
                <a:solidFill>
                  <a:schemeClr val="dk1"/>
                </a:solidFill>
                <a:effectLst/>
                <a:latin typeface="Calibri"/>
                <a:ea typeface="Calibri"/>
                <a:cs typeface="Calibri"/>
                <a:sym typeface="Calibri"/>
              </a:rPr>
              <a:t>Potential responses: Slow, shallow, or erratic breathing; pinpoint pupils; snoring or gurgling sounds; loss of consciousness; unresponsive to stimulus; limp; slow pulse/no pulse; pale or ashen and clammy; fingers and lips turn blue or purple; vomiting.</a:t>
            </a:r>
          </a:p>
        </p:txBody>
      </p:sp>
      <p:sp>
        <p:nvSpPr>
          <p:cNvPr id="370" name="Google Shape;370;p19: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1" name="Google Shape;371;p19: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0: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9" name="Google Shape;379;p20: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80" name="Google Shape;380;p20: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20: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US" dirty="0"/>
              <a:t>“As the video explains, an opioid overdose can be reversed using naloxone. Many emergency services personnel, even schools, have started to carry naloxone because of the opioid overdose crisis. Even though we have life saving equipment like Naloxone, sometimes people don’t call 9-1-1 because they are afraid they’ll get in legal trouble. That’s why most states have laws, referred to as Good Samaritan laws or 9-1-1 drug overdose laws, to protect people who call to report drug overdoses. The laws are different in each state, but in our state if  someone is overdosing and you seek medical help, neither of you can be arrested or prosecuted for possessing drugs or paraphernalia, being in a place where drugs are used, or violating probation or parole or any outstanding warrants related to drug possession. “</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82" name="Google Shape;382;p20: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3" name="Google Shape;383;p20: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2" name="Google Shape;392;p2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93" name="Google Shape;393;p2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2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 </a:t>
            </a:r>
            <a:r>
              <a:rPr lang="en-US" dirty="0"/>
              <a:t>“Because we want to be sure everyone remembers what to do in an overdose situation we are going to spend some time learning how to use naloxone by watching this video”.</a:t>
            </a:r>
            <a:endParaRPr dirty="0"/>
          </a:p>
          <a:p>
            <a:pPr marL="0" lvl="0" indent="0" algn="l" rtl="0">
              <a:spcBef>
                <a:spcPts val="0"/>
              </a:spcBef>
              <a:spcAft>
                <a:spcPts val="0"/>
              </a:spcAft>
              <a:buNone/>
            </a:pPr>
            <a:r>
              <a:rPr lang="en-US" dirty="0"/>
              <a:t>(Play video): </a:t>
            </a:r>
            <a:endParaRPr dirty="0"/>
          </a:p>
          <a:p>
            <a:pPr marL="0" lvl="0" indent="0" algn="l" rtl="0">
              <a:spcBef>
                <a:spcPts val="0"/>
              </a:spcBef>
              <a:spcAft>
                <a:spcPts val="0"/>
              </a:spcAft>
              <a:buNone/>
            </a:pPr>
            <a:r>
              <a:rPr lang="en-US" dirty="0"/>
              <a:t>How to Administer Naloxone  (</a:t>
            </a:r>
            <a:r>
              <a:rPr lang="en-US" dirty="0" err="1"/>
              <a:t>approx</a:t>
            </a:r>
            <a:r>
              <a:rPr lang="en-US" dirty="0"/>
              <a:t> 2:40)</a:t>
            </a:r>
            <a:endParaRPr dirty="0"/>
          </a:p>
          <a:p>
            <a:pPr marL="0" lvl="0" indent="0" algn="l" rtl="0">
              <a:spcBef>
                <a:spcPts val="0"/>
              </a:spcBef>
              <a:spcAft>
                <a:spcPts val="0"/>
              </a:spcAft>
              <a:buNone/>
            </a:pPr>
            <a:r>
              <a:rPr lang="en-US" dirty="0"/>
              <a:t>https://www.youtube.com/watch?v=-xTKsHFBXlI</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(Tell students): “The most common way naloxone is used is through the nose using a nasal spray. The most common brand name for naloxone nasal spray you may have heard of is called Narcan. </a:t>
            </a:r>
            <a:endParaRPr dirty="0"/>
          </a:p>
          <a:p>
            <a:pPr marL="1371600" lvl="0" indent="-304800" algn="l" rtl="0">
              <a:spcBef>
                <a:spcPts val="0"/>
              </a:spcBef>
              <a:spcAft>
                <a:spcPts val="0"/>
              </a:spcAft>
              <a:buClr>
                <a:schemeClr val="dk1"/>
              </a:buClr>
              <a:buSzPts val="1200"/>
              <a:buFont typeface="Calibri"/>
              <a:buChar char="●"/>
            </a:pPr>
            <a:r>
              <a:rPr lang="en-US" dirty="0"/>
              <a:t>“It is also important to know that you can administer naloxone even if it is not an opioid overdose. So if you're not sure that the person is overdosing, it would be safe to give it to them anyway.” </a:t>
            </a:r>
            <a:endParaRPr dirty="0"/>
          </a:p>
          <a:p>
            <a:pPr marL="1371600" lvl="0" indent="-304800" algn="l" rtl="0">
              <a:spcBef>
                <a:spcPts val="0"/>
              </a:spcBef>
              <a:spcAft>
                <a:spcPts val="0"/>
              </a:spcAft>
              <a:buClr>
                <a:schemeClr val="dk1"/>
              </a:buClr>
              <a:buSzPts val="1200"/>
              <a:buFont typeface="Calibri"/>
              <a:buChar char="●"/>
            </a:pPr>
            <a:r>
              <a:rPr lang="en-US" dirty="0"/>
              <a:t>“911 should always be called immediately any time an overdose is suspected.”</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95" name="Google Shape;395;p2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6" name="Google Shape;396;p2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67031306b6_8_4: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5" name="Google Shape;405;g267031306b6_8_4: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406" name="Google Shape;406;g267031306b6_8_4: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g267031306b6_8_4:notes"/>
          <p:cNvSpPr txBox="1">
            <a:spLocks noGrp="1"/>
          </p:cNvSpPr>
          <p:nvPr>
            <p:ph type="body" idx="1"/>
          </p:nvPr>
        </p:nvSpPr>
        <p:spPr>
          <a:xfrm>
            <a:off x="914400" y="3251200"/>
            <a:ext cx="7315200" cy="3081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*Please add local resources for students to access.</a:t>
            </a:r>
            <a:endParaRPr dirty="0"/>
          </a:p>
          <a:p>
            <a:pPr marL="0" lvl="0" indent="0" algn="l" rtl="0">
              <a:spcBef>
                <a:spcPts val="0"/>
              </a:spcBef>
              <a:spcAft>
                <a:spcPts val="0"/>
              </a:spcAft>
              <a:buClr>
                <a:schemeClr val="dk1"/>
              </a:buClr>
              <a:buSzPts val="1100"/>
              <a:buFont typeface="Arial"/>
              <a:buNone/>
            </a:pPr>
            <a:r>
              <a:rPr lang="en-US" dirty="0"/>
              <a:t> “If you have any other questions, please feel free to put them in our Q and A box and we can address them during our next class. In the meantime, please know that there are trusted adults and professionals that you can reach out to with questions you may have, and who can help you find resources that you, a family member or a friend may need when dealing </a:t>
            </a:r>
            <a:r>
              <a:rPr lang="en-US" sz="1100" dirty="0"/>
              <a:t>with substance use”.</a:t>
            </a:r>
            <a:endParaRPr sz="1100" dirty="0"/>
          </a:p>
          <a:p>
            <a:pPr marL="0" lvl="0" indent="0" algn="l" rtl="0">
              <a:spcBef>
                <a:spcPts val="0"/>
              </a:spcBef>
              <a:spcAft>
                <a:spcPts val="0"/>
              </a:spcAft>
              <a:buClr>
                <a:schemeClr val="dk1"/>
              </a:buClr>
              <a:buSzPts val="1100"/>
              <a:buFont typeface="Arial"/>
              <a:buNone/>
            </a:pPr>
            <a:endParaRPr sz="1100" dirty="0"/>
          </a:p>
          <a:p>
            <a:pPr marL="914400" lvl="0" indent="-298450" algn="l" rtl="0">
              <a:spcBef>
                <a:spcPts val="0"/>
              </a:spcBef>
              <a:spcAft>
                <a:spcPts val="0"/>
              </a:spcAft>
              <a:buClr>
                <a:schemeClr val="dk1"/>
              </a:buClr>
              <a:buSzPts val="1100"/>
              <a:buFont typeface="Calibri"/>
              <a:buChar char="●"/>
            </a:pPr>
            <a:r>
              <a:rPr lang="en-US" sz="1100" dirty="0"/>
              <a:t>Please research your local resources to share with students. Example resources:</a:t>
            </a:r>
            <a:endParaRPr sz="1100" dirty="0"/>
          </a:p>
          <a:p>
            <a:pPr marL="1371600" lvl="1" indent="-298450" algn="l" rtl="0">
              <a:spcBef>
                <a:spcPts val="0"/>
              </a:spcBef>
              <a:spcAft>
                <a:spcPts val="0"/>
              </a:spcAft>
              <a:buClr>
                <a:srgbClr val="1155CC"/>
              </a:buClr>
              <a:buSzPts val="1100"/>
              <a:buFont typeface="Calibri"/>
              <a:buChar char="○"/>
            </a:pPr>
            <a:r>
              <a:rPr lang="en-US" sz="1100" u="sng" dirty="0">
                <a:solidFill>
                  <a:srgbClr val="1155CC"/>
                </a:solidFill>
                <a:hlinkClick r:id="rId3">
                  <a:extLst>
                    <a:ext uri="{A12FA001-AC4F-418D-AE19-62706E023703}">
                      <ahyp:hlinkClr xmlns:ahyp="http://schemas.microsoft.com/office/drawing/2018/hyperlinkcolor" val="tx"/>
                    </a:ext>
                  </a:extLst>
                </a:hlinkClick>
              </a:rPr>
              <a:t>Never Use Alone</a:t>
            </a:r>
            <a:endParaRPr sz="1100" dirty="0">
              <a:solidFill>
                <a:srgbClr val="1155CC"/>
              </a:solidFill>
            </a:endParaRPr>
          </a:p>
          <a:p>
            <a:pPr marL="1371600" lvl="1" indent="-298450" algn="l" rtl="0">
              <a:spcBef>
                <a:spcPts val="0"/>
              </a:spcBef>
              <a:spcAft>
                <a:spcPts val="0"/>
              </a:spcAft>
              <a:buClr>
                <a:srgbClr val="1155CC"/>
              </a:buClr>
              <a:buSzPts val="1100"/>
              <a:buFont typeface="Calibri"/>
              <a:buChar char="○"/>
            </a:pPr>
            <a:r>
              <a:rPr lang="en-US" sz="1100" u="sng" dirty="0">
                <a:solidFill>
                  <a:srgbClr val="1155CC"/>
                </a:solidFill>
                <a:hlinkClick r:id="rId4">
                  <a:extLst>
                    <a:ext uri="{A12FA001-AC4F-418D-AE19-62706E023703}">
                      <ahyp:hlinkClr xmlns:ahyp="http://schemas.microsoft.com/office/drawing/2018/hyperlinkcolor" val="tx"/>
                    </a:ext>
                  </a:extLst>
                </a:hlinkClick>
              </a:rPr>
              <a:t>SAMHSA Hotline</a:t>
            </a:r>
            <a:endParaRPr sz="200" dirty="0">
              <a:solidFill>
                <a:srgbClr val="1155CC"/>
              </a:solidFill>
            </a:endParaRPr>
          </a:p>
          <a:p>
            <a:pPr marL="1371600" lvl="1" indent="-298450" algn="l" rtl="0">
              <a:spcBef>
                <a:spcPts val="0"/>
              </a:spcBef>
              <a:spcAft>
                <a:spcPts val="0"/>
              </a:spcAft>
              <a:buClr>
                <a:srgbClr val="1155CC"/>
              </a:buClr>
              <a:buSzPts val="1100"/>
              <a:buChar char="○"/>
            </a:pPr>
            <a:r>
              <a:rPr lang="en-US" sz="1100" u="sng" dirty="0">
                <a:solidFill>
                  <a:srgbClr val="1155CC"/>
                </a:solidFill>
                <a:hlinkClick r:id="rId5">
                  <a:extLst>
                    <a:ext uri="{A12FA001-AC4F-418D-AE19-62706E023703}">
                      <ahyp:hlinkClr xmlns:ahyp="http://schemas.microsoft.com/office/drawing/2018/hyperlinkcolor" val="tx"/>
                    </a:ext>
                  </a:extLst>
                </a:hlinkClick>
              </a:rPr>
              <a:t>Lines for Life</a:t>
            </a:r>
            <a:r>
              <a:rPr lang="en-US" sz="1100" dirty="0">
                <a:solidFill>
                  <a:srgbClr val="1155CC"/>
                </a:solidFill>
              </a:rPr>
              <a:t> </a:t>
            </a:r>
            <a:endParaRPr sz="1100" dirty="0">
              <a:solidFill>
                <a:srgbClr val="1155CC"/>
              </a:solidFill>
            </a:endParaRPr>
          </a:p>
          <a:p>
            <a:pPr marL="1371600" lvl="1" indent="-298450" algn="l" rtl="0">
              <a:spcBef>
                <a:spcPts val="0"/>
              </a:spcBef>
              <a:spcAft>
                <a:spcPts val="0"/>
              </a:spcAft>
              <a:buClr>
                <a:srgbClr val="1155CC"/>
              </a:buClr>
              <a:buSzPts val="1100"/>
              <a:buChar char="○"/>
            </a:pPr>
            <a:r>
              <a:rPr lang="en-US" sz="1100" u="sng" dirty="0">
                <a:solidFill>
                  <a:srgbClr val="1155CC"/>
                </a:solidFill>
                <a:hlinkClick r:id="rId6">
                  <a:extLst>
                    <a:ext uri="{A12FA001-AC4F-418D-AE19-62706E023703}">
                      <ahyp:hlinkClr xmlns:ahyp="http://schemas.microsoft.com/office/drawing/2018/hyperlinkcolor" val="tx"/>
                    </a:ext>
                  </a:extLst>
                </a:hlinkClick>
              </a:rPr>
              <a:t>Fentanyl Toolkit for Schools</a:t>
            </a:r>
            <a:endParaRPr sz="200" dirty="0">
              <a:solidFill>
                <a:srgbClr val="1155CC"/>
              </a:solidFill>
            </a:endParaRPr>
          </a:p>
          <a:p>
            <a:pPr marL="1371600" lvl="0" indent="0" algn="l" rtl="0">
              <a:spcBef>
                <a:spcPts val="0"/>
              </a:spcBef>
              <a:spcAft>
                <a:spcPts val="0"/>
              </a:spcAft>
              <a:buNone/>
            </a:pPr>
            <a:endParaRPr sz="1100" dirty="0"/>
          </a:p>
          <a:p>
            <a:pPr marL="0" lvl="0" indent="0" algn="l" rtl="0">
              <a:spcBef>
                <a:spcPts val="0"/>
              </a:spcBef>
              <a:spcAft>
                <a:spcPts val="0"/>
              </a:spcAft>
              <a:buNone/>
            </a:pPr>
            <a:r>
              <a:rPr lang="en-US" dirty="0"/>
              <a:t>Exit ticket includes:  Write down one new thing you learned today;  what the Good Samaritan Law is; signs of an overdose and how to respond; or anything else you want me to know?.</a:t>
            </a:r>
            <a:endParaRPr dirty="0"/>
          </a:p>
        </p:txBody>
      </p:sp>
      <p:sp>
        <p:nvSpPr>
          <p:cNvPr id="408" name="Google Shape;408;g267031306b6_8_4:notes"/>
          <p:cNvSpPr txBox="1">
            <a:spLocks noGrp="1"/>
          </p:cNvSpPr>
          <p:nvPr>
            <p:ph type="ftr" idx="11"/>
          </p:nvPr>
        </p:nvSpPr>
        <p:spPr>
          <a:xfrm>
            <a:off x="0" y="6502400"/>
            <a:ext cx="3962400" cy="3414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9" name="Google Shape;409;g267031306b6_8_4:notes"/>
          <p:cNvSpPr txBox="1">
            <a:spLocks noGrp="1"/>
          </p:cNvSpPr>
          <p:nvPr>
            <p:ph type="sldNum" idx="12"/>
          </p:nvPr>
        </p:nvSpPr>
        <p:spPr>
          <a:xfrm>
            <a:off x="5180013" y="6502400"/>
            <a:ext cx="3962400" cy="3414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31" name="Google Shape;131;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Review learning targets with the class:</a:t>
            </a:r>
            <a:endParaRPr dirty="0"/>
          </a:p>
          <a:p>
            <a:pPr marL="457200" lvl="0" indent="-317500" algn="l" rtl="0">
              <a:spcBef>
                <a:spcPts val="0"/>
              </a:spcBef>
              <a:spcAft>
                <a:spcPts val="0"/>
              </a:spcAft>
              <a:buSzPts val="1400"/>
              <a:buChar char="●"/>
            </a:pPr>
            <a:r>
              <a:rPr lang="en-US" dirty="0"/>
              <a:t>Describe fentanyl, and the dangers of fake pills.</a:t>
            </a:r>
            <a:endParaRPr dirty="0"/>
          </a:p>
          <a:p>
            <a:pPr marL="457200" lvl="0" indent="-304800" algn="l" rtl="0">
              <a:spcBef>
                <a:spcPts val="0"/>
              </a:spcBef>
              <a:spcAft>
                <a:spcPts val="0"/>
              </a:spcAft>
              <a:buClr>
                <a:schemeClr val="dk1"/>
              </a:buClr>
              <a:buSzPts val="1200"/>
              <a:buFont typeface="Calibri"/>
              <a:buChar char="●"/>
            </a:pPr>
            <a:r>
              <a:rPr lang="en-US" dirty="0"/>
              <a:t>Identify signs of an overdose and how to respond.</a:t>
            </a:r>
            <a:endParaRPr dirty="0"/>
          </a:p>
          <a:p>
            <a:pPr indent="-304800">
              <a:buClr>
                <a:schemeClr val="dk1"/>
              </a:buClr>
              <a:buSzPts val="1200"/>
              <a:buFont typeface="Calibri"/>
              <a:buChar char="●"/>
            </a:pPr>
            <a:r>
              <a:rPr lang="en-US" dirty="0"/>
              <a:t>Describe three  strategies to reduce the risk of overdose, including test strips, never using alone, carrying naloxone.</a:t>
            </a:r>
            <a:endParaRPr dirty="0"/>
          </a:p>
          <a:p>
            <a:pPr marL="457200" lvl="0" indent="-304800" algn="l" rtl="0">
              <a:spcBef>
                <a:spcPts val="0"/>
              </a:spcBef>
              <a:spcAft>
                <a:spcPts val="0"/>
              </a:spcAft>
              <a:buClr>
                <a:schemeClr val="dk1"/>
              </a:buClr>
              <a:buSzPts val="1200"/>
              <a:buFont typeface="Calibri"/>
              <a:buChar char="●"/>
            </a:pPr>
            <a:r>
              <a:rPr lang="en-US" dirty="0"/>
              <a:t>Explain Oregon’s Good Samaritan Law.</a:t>
            </a:r>
            <a:endParaRPr dirty="0"/>
          </a:p>
        </p:txBody>
      </p:sp>
      <p:sp>
        <p:nvSpPr>
          <p:cNvPr id="134" name="Google Shape;134;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35" name="Google Shape;135;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48" name="Google Shape;148;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49" name="Google Shape;149;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Say, “We’re going to discuss a class of drugs which some of you have probably heard of: opioids. As a warm-up activity to introduce this topic, take 2 minutes and turn to a partner and discuss these two questions:  What have you heard about opioids and their effects? And what do you want to know about opioids?” Now let's discuss some responses that you came up with. Ask for a few responses from various groups. “Thank you for your responses. We'll try to answer some of those comments or questions in this lesson”.</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US"/>
              <a:t>Say, “We’re going to discuss a class of drugs which some of you have probably heard of: opioids. As a warm-up activity to introduce this topic, let's discuss: What have you heard about opioids and their effects?”  (Take some answers). “Okay, now what do you want to know about opioids?” (Take some answers). “Thank you for your questions. We'll try to answer some of those questions in this lesson.”</a:t>
            </a:r>
            <a:endParaRPr/>
          </a:p>
          <a:p>
            <a:pPr marL="0" lvl="0" indent="0" algn="l" rtl="0">
              <a:spcBef>
                <a:spcPts val="0"/>
              </a:spcBef>
              <a:spcAft>
                <a:spcPts val="0"/>
              </a:spcAft>
              <a:buNone/>
            </a:pPr>
            <a:endParaRPr/>
          </a:p>
        </p:txBody>
      </p:sp>
      <p:sp>
        <p:nvSpPr>
          <p:cNvPr id="151" name="Google Shape;151;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52" name="Google Shape;152;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4: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3" name="Google Shape;163;p4: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64" name="Google Shape;164;p4: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4: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class of drugs originally came from the opium poppy plant, although there are now synthetic versions available as well.”</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(Ask students):  </a:t>
            </a:r>
            <a:endParaRPr dirty="0"/>
          </a:p>
          <a:p>
            <a:pPr marL="0" lvl="0" indent="0" algn="l" rtl="0">
              <a:spcBef>
                <a:spcPts val="0"/>
              </a:spcBef>
              <a:spcAft>
                <a:spcPts val="0"/>
              </a:spcAft>
              <a:buNone/>
            </a:pPr>
            <a:r>
              <a:rPr lang="en-US" dirty="0"/>
              <a:t>“Can anyone name some commonly used opioids?”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Allow students to respond. </a:t>
            </a:r>
            <a:endParaRPr dirty="0"/>
          </a:p>
          <a:p>
            <a:pPr marL="0" lvl="0" indent="0" algn="l" rtl="0">
              <a:spcBef>
                <a:spcPts val="0"/>
              </a:spcBef>
              <a:spcAft>
                <a:spcPts val="0"/>
              </a:spcAft>
              <a:buNone/>
            </a:pPr>
            <a:r>
              <a:rPr lang="en-US" dirty="0"/>
              <a:t>(Possible answers): heroin, morphine, fentanyl, codeine; OxyContin/Percocet (oxycodone); Vicodin (hydrocodone)</a:t>
            </a:r>
            <a:endParaRPr dirty="0"/>
          </a:p>
        </p:txBody>
      </p:sp>
      <p:sp>
        <p:nvSpPr>
          <p:cNvPr id="166" name="Google Shape;166;p4: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7" name="Google Shape;167;p4: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0" name="Google Shape;180;p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81" name="Google Shape;181;p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“Here are some examples of opioids: fentanyl, heroin, morphine, codeine, OxyContin/Percocet (oxycodone), Vicodin (hydrocodone).”</a:t>
            </a:r>
            <a:endParaRPr dirty="0"/>
          </a:p>
        </p:txBody>
      </p:sp>
      <p:sp>
        <p:nvSpPr>
          <p:cNvPr id="183" name="Google Shape;183;p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84" name="Google Shape;184;p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6: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6" name="Google Shape;196;p6: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97" name="Google Shape;197;p6: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6: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“Opioids have been around for a long time. As early as 3400 B.C., the Sumerians were using opium poppies to treat pain. As the plant spread, cultures around the world began using opium as part of medicinal treatments. Other derivatives of the drug, including morphine and heroin, were also created as medical remedies. In fact, Bayer, a German drug company, used to manufacture and sell heroin as a cough suppressant.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Opioid drugs, like heroin and oxycodone, have molecules which mimic the shape of the opioid system’s neurotransmitters. Our bodies have a naturally occurring opioid system that helps us manage pain and learn to repeat beneficial behaviors, like eating. When these neurotransmitters attach to opioid receptors, they help relieve pain or reinforce behavior by flooding the brain with dopamine which causes feelings of euphoria.</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The way an opioid is taken can also increase harm. Opioids may be taken orally, snorted, smoked or injected with a syringe (needle).”</a:t>
            </a:r>
            <a:endParaRPr dirty="0"/>
          </a:p>
        </p:txBody>
      </p:sp>
      <p:sp>
        <p:nvSpPr>
          <p:cNvPr id="199" name="Google Shape;199;p6: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0" name="Google Shape;200;p6: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7: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4" name="Google Shape;214;p7: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215" name="Google Shape;215;p7: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7: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“Opioids work by mimicking the body’s natural pain relief system. They may be able to help reduce pain, BUT...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Opioids can impair judgment and physical actions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Opioids are very addictive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Injecting is the riskiest method of use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Sharing syringes can spread infections”</a:t>
            </a:r>
            <a:endParaRPr dirty="0"/>
          </a:p>
        </p:txBody>
      </p:sp>
      <p:sp>
        <p:nvSpPr>
          <p:cNvPr id="217" name="Google Shape;217;p7: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8" name="Google Shape;218;p7: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8: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6" name="Google Shape;226;p8: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227" name="Google Shape;227;p8: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8: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0" i="0" u="none" strike="noStrike" cap="none" dirty="0">
                <a:solidFill>
                  <a:schemeClr val="dk1"/>
                </a:solidFill>
                <a:effectLst/>
                <a:latin typeface="Calibri"/>
                <a:ea typeface="Calibri"/>
                <a:cs typeface="Calibri"/>
                <a:sym typeface="Calibri"/>
              </a:rPr>
              <a:t>Say “In the short-term, opioids can have benefits such as pain relief and sedation, and feelings of euphoria, calm, or relief from anxiety. Someone experiencing the effects of an opioid drug may have small, contracted pupils, loose muscles and slurred speech. They may feel nausea, have constipation, fall asleep unexpectedly, and scratch a lot because of itchy skin. They may have erratic or slow breathing, or, in the case of an overdose, stop breathing entirely.”</a:t>
            </a:r>
            <a:endParaRPr dirty="0"/>
          </a:p>
        </p:txBody>
      </p:sp>
      <p:sp>
        <p:nvSpPr>
          <p:cNvPr id="229" name="Google Shape;229;p8: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0" name="Google Shape;230;p8: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accent1"/>
        </a:solidFill>
        <a:effectLst/>
      </p:bgPr>
    </p:bg>
    <p:spTree>
      <p:nvGrpSpPr>
        <p:cNvPr id="1" name="Shape 17"/>
        <p:cNvGrpSpPr/>
        <p:nvPr/>
      </p:nvGrpSpPr>
      <p:grpSpPr>
        <a:xfrm>
          <a:off x="0" y="0"/>
          <a:ext cx="0" cy="0"/>
          <a:chOff x="0" y="0"/>
          <a:chExt cx="0" cy="0"/>
        </a:xfrm>
      </p:grpSpPr>
      <p:sp>
        <p:nvSpPr>
          <p:cNvPr id="18" name="Google Shape;18;g2baed80d62c_0_8"/>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19" name="Google Shape;19;g2baed80d62c_0_8"/>
          <p:cNvSpPr/>
          <p:nvPr/>
        </p:nvSpPr>
        <p:spPr>
          <a:xfrm>
            <a:off x="309282" y="8922123"/>
            <a:ext cx="17662800" cy="1048800"/>
          </a:xfrm>
          <a:prstGeom prst="rect">
            <a:avLst/>
          </a:prstGeom>
          <a:solidFill>
            <a:schemeClr val="lt2"/>
          </a:solidFill>
          <a:ln>
            <a:noFill/>
          </a:ln>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pic>
        <p:nvPicPr>
          <p:cNvPr id="20" name="Google Shape;20;g2baed80d62c_0_8" descr="Decorative line break"/>
          <p:cNvPicPr preferRelativeResize="0"/>
          <p:nvPr/>
        </p:nvPicPr>
        <p:blipFill rotWithShape="1">
          <a:blip r:embed="rId2">
            <a:alphaModFix/>
          </a:blip>
          <a:srcRect/>
          <a:stretch/>
        </p:blipFill>
        <p:spPr>
          <a:xfrm>
            <a:off x="8179305" y="5208199"/>
            <a:ext cx="1929388" cy="36576"/>
          </a:xfrm>
          <a:prstGeom prst="rect">
            <a:avLst/>
          </a:prstGeom>
          <a:noFill/>
          <a:ln>
            <a:noFill/>
          </a:ln>
        </p:spPr>
      </p:pic>
      <p:sp>
        <p:nvSpPr>
          <p:cNvPr id="21" name="Google Shape;21;g2baed80d62c_0_8"/>
          <p:cNvSpPr txBox="1">
            <a:spLocks noGrp="1"/>
          </p:cNvSpPr>
          <p:nvPr>
            <p:ph type="ctrTitle"/>
          </p:nvPr>
        </p:nvSpPr>
        <p:spPr>
          <a:xfrm>
            <a:off x="2286000" y="3730052"/>
            <a:ext cx="13716000" cy="1534800"/>
          </a:xfrm>
          <a:prstGeom prst="rect">
            <a:avLst/>
          </a:prstGeom>
          <a:noFill/>
          <a:ln>
            <a:noFill/>
          </a:ln>
        </p:spPr>
        <p:txBody>
          <a:bodyPr spcFirstLastPara="1" wrap="square" lIns="137150" tIns="68550" rIns="137150" bIns="68550" anchor="b" anchorCtr="0">
            <a:normAutofit/>
          </a:bodyPr>
          <a:lstStyle>
            <a:lvl1pPr lvl="0" algn="ctr">
              <a:lnSpc>
                <a:spcPct val="90000"/>
              </a:lnSpc>
              <a:spcBef>
                <a:spcPts val="0"/>
              </a:spcBef>
              <a:spcAft>
                <a:spcPts val="0"/>
              </a:spcAft>
              <a:buClr>
                <a:schemeClr val="accent1"/>
              </a:buClr>
              <a:buSzPts val="8100"/>
              <a:buFont typeface="Calibri"/>
              <a:buNone/>
              <a:defRPr sz="8100">
                <a:solidFill>
                  <a:schemeClr val="accent1"/>
                </a:solidFill>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22" name="Google Shape;22;g2baed80d62c_0_8"/>
          <p:cNvSpPr txBox="1">
            <a:spLocks noGrp="1"/>
          </p:cNvSpPr>
          <p:nvPr>
            <p:ph type="subTitle" idx="1"/>
          </p:nvPr>
        </p:nvSpPr>
        <p:spPr>
          <a:xfrm>
            <a:off x="2286000" y="5403057"/>
            <a:ext cx="13716000" cy="2483700"/>
          </a:xfrm>
          <a:prstGeom prst="rect">
            <a:avLst/>
          </a:prstGeom>
          <a:noFill/>
          <a:ln>
            <a:noFill/>
          </a:ln>
        </p:spPr>
        <p:txBody>
          <a:bodyPr spcFirstLastPara="1" wrap="square" lIns="137150" tIns="68550" rIns="137150" bIns="68550" anchor="t" anchorCtr="0">
            <a:normAutofit/>
          </a:bodyPr>
          <a:lstStyle>
            <a:lvl1pPr lvl="0" algn="ctr">
              <a:lnSpc>
                <a:spcPct val="90000"/>
              </a:lnSpc>
              <a:spcBef>
                <a:spcPts val="1500"/>
              </a:spcBef>
              <a:spcAft>
                <a:spcPts val="0"/>
              </a:spcAft>
              <a:buClr>
                <a:schemeClr val="accent1"/>
              </a:buClr>
              <a:buSzPts val="3600"/>
              <a:buNone/>
              <a:defRPr sz="3600">
                <a:solidFill>
                  <a:schemeClr val="accent1"/>
                </a:solidFill>
              </a:defRPr>
            </a:lvl1pPr>
            <a:lvl2pPr lvl="1" algn="ctr">
              <a:lnSpc>
                <a:spcPct val="90000"/>
              </a:lnSpc>
              <a:spcBef>
                <a:spcPts val="800"/>
              </a:spcBef>
              <a:spcAft>
                <a:spcPts val="0"/>
              </a:spcAft>
              <a:buClr>
                <a:schemeClr val="dk1"/>
              </a:buClr>
              <a:buSzPts val="3000"/>
              <a:buNone/>
              <a:defRPr sz="3000"/>
            </a:lvl2pPr>
            <a:lvl3pPr lvl="2" algn="ctr">
              <a:lnSpc>
                <a:spcPct val="90000"/>
              </a:lnSpc>
              <a:spcBef>
                <a:spcPts val="800"/>
              </a:spcBef>
              <a:spcAft>
                <a:spcPts val="0"/>
              </a:spcAft>
              <a:buClr>
                <a:schemeClr val="dk1"/>
              </a:buClr>
              <a:buSzPts val="2700"/>
              <a:buNone/>
              <a:defRPr sz="2700"/>
            </a:lvl3pPr>
            <a:lvl4pPr lvl="3" algn="ctr">
              <a:lnSpc>
                <a:spcPct val="90000"/>
              </a:lnSpc>
              <a:spcBef>
                <a:spcPts val="800"/>
              </a:spcBef>
              <a:spcAft>
                <a:spcPts val="0"/>
              </a:spcAft>
              <a:buClr>
                <a:schemeClr val="dk1"/>
              </a:buClr>
              <a:buSzPts val="2400"/>
              <a:buNone/>
              <a:defRPr sz="2400"/>
            </a:lvl4pPr>
            <a:lvl5pPr lvl="4" algn="ctr">
              <a:lnSpc>
                <a:spcPct val="90000"/>
              </a:lnSpc>
              <a:spcBef>
                <a:spcPts val="800"/>
              </a:spcBef>
              <a:spcAft>
                <a:spcPts val="0"/>
              </a:spcAft>
              <a:buClr>
                <a:schemeClr val="dk1"/>
              </a:buClr>
              <a:buSzPts val="2400"/>
              <a:buNone/>
              <a:defRPr sz="2400"/>
            </a:lvl5pPr>
            <a:lvl6pPr lvl="5" algn="ctr">
              <a:lnSpc>
                <a:spcPct val="90000"/>
              </a:lnSpc>
              <a:spcBef>
                <a:spcPts val="800"/>
              </a:spcBef>
              <a:spcAft>
                <a:spcPts val="0"/>
              </a:spcAft>
              <a:buClr>
                <a:schemeClr val="dk1"/>
              </a:buClr>
              <a:buSzPts val="2400"/>
              <a:buNone/>
              <a:defRPr sz="2400"/>
            </a:lvl6pPr>
            <a:lvl7pPr lvl="6" algn="ctr">
              <a:lnSpc>
                <a:spcPct val="90000"/>
              </a:lnSpc>
              <a:spcBef>
                <a:spcPts val="800"/>
              </a:spcBef>
              <a:spcAft>
                <a:spcPts val="0"/>
              </a:spcAft>
              <a:buClr>
                <a:schemeClr val="dk1"/>
              </a:buClr>
              <a:buSzPts val="2400"/>
              <a:buNone/>
              <a:defRPr sz="2400"/>
            </a:lvl7pPr>
            <a:lvl8pPr lvl="7" algn="ctr">
              <a:lnSpc>
                <a:spcPct val="90000"/>
              </a:lnSpc>
              <a:spcBef>
                <a:spcPts val="800"/>
              </a:spcBef>
              <a:spcAft>
                <a:spcPts val="0"/>
              </a:spcAft>
              <a:buClr>
                <a:schemeClr val="dk1"/>
              </a:buClr>
              <a:buSzPts val="2400"/>
              <a:buNone/>
              <a:defRPr sz="2400"/>
            </a:lvl8pPr>
            <a:lvl9pPr lvl="8" algn="ctr">
              <a:lnSpc>
                <a:spcPct val="90000"/>
              </a:lnSpc>
              <a:spcBef>
                <a:spcPts val="800"/>
              </a:spcBef>
              <a:spcAft>
                <a:spcPts val="0"/>
              </a:spcAft>
              <a:buClr>
                <a:schemeClr val="dk1"/>
              </a:buClr>
              <a:buSzPts val="2400"/>
              <a:buNone/>
              <a:defRPr sz="2400"/>
            </a:lvl9pPr>
          </a:lstStyle>
          <a:p>
            <a:endParaRPr/>
          </a:p>
        </p:txBody>
      </p:sp>
      <p:sp>
        <p:nvSpPr>
          <p:cNvPr id="23" name="Google Shape;23;g2baed80d62c_0_8"/>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24" name="Google Shape;24;g2baed80d62c_0_8"/>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25" name="Google Shape;25;g2baed80d62c_0_8"/>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pic>
        <p:nvPicPr>
          <p:cNvPr id="26" name="Google Shape;26;g2baed80d62c_0_8" descr="Oregon Department of Education Logo"/>
          <p:cNvPicPr preferRelativeResize="0"/>
          <p:nvPr/>
        </p:nvPicPr>
        <p:blipFill rotWithShape="1">
          <a:blip r:embed="rId3">
            <a:alphaModFix/>
          </a:blip>
          <a:srcRect/>
          <a:stretch/>
        </p:blipFill>
        <p:spPr>
          <a:xfrm>
            <a:off x="7550655" y="321074"/>
            <a:ext cx="3186689" cy="325069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Large Type">
  <p:cSld name="Large Type">
    <p:bg>
      <p:bgPr>
        <a:solidFill>
          <a:schemeClr val="accent1"/>
        </a:solidFill>
        <a:effectLst/>
      </p:bgPr>
    </p:bg>
    <p:spTree>
      <p:nvGrpSpPr>
        <p:cNvPr id="1" name="Shape 86"/>
        <p:cNvGrpSpPr/>
        <p:nvPr/>
      </p:nvGrpSpPr>
      <p:grpSpPr>
        <a:xfrm>
          <a:off x="0" y="0"/>
          <a:ext cx="0" cy="0"/>
          <a:chOff x="0" y="0"/>
          <a:chExt cx="0" cy="0"/>
        </a:xfrm>
      </p:grpSpPr>
      <p:sp>
        <p:nvSpPr>
          <p:cNvPr id="87" name="Google Shape;87;g2baed80d62c_0_77"/>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pic>
        <p:nvPicPr>
          <p:cNvPr id="88" name="Google Shape;88;g2baed80d62c_0_77" descr="Decorative line break"/>
          <p:cNvPicPr preferRelativeResize="0"/>
          <p:nvPr/>
        </p:nvPicPr>
        <p:blipFill rotWithShape="1">
          <a:blip r:embed="rId2">
            <a:alphaModFix/>
          </a:blip>
          <a:srcRect/>
          <a:stretch/>
        </p:blipFill>
        <p:spPr>
          <a:xfrm>
            <a:off x="8179305" y="5773343"/>
            <a:ext cx="1929388" cy="36576"/>
          </a:xfrm>
          <a:prstGeom prst="rect">
            <a:avLst/>
          </a:prstGeom>
          <a:noFill/>
          <a:ln>
            <a:noFill/>
          </a:ln>
        </p:spPr>
      </p:pic>
      <p:sp>
        <p:nvSpPr>
          <p:cNvPr id="89" name="Google Shape;89;g2baed80d62c_0_77"/>
          <p:cNvSpPr txBox="1">
            <a:spLocks noGrp="1"/>
          </p:cNvSpPr>
          <p:nvPr>
            <p:ph type="ctrTitle"/>
          </p:nvPr>
        </p:nvSpPr>
        <p:spPr>
          <a:xfrm>
            <a:off x="2286000" y="2248688"/>
            <a:ext cx="13716000" cy="3581400"/>
          </a:xfrm>
          <a:prstGeom prst="rect">
            <a:avLst/>
          </a:prstGeom>
          <a:noFill/>
          <a:ln>
            <a:noFill/>
          </a:ln>
        </p:spPr>
        <p:txBody>
          <a:bodyPr spcFirstLastPara="1" wrap="square" lIns="137150" tIns="68550" rIns="137150" bIns="68550" anchor="b" anchorCtr="0">
            <a:noAutofit/>
          </a:bodyPr>
          <a:lstStyle>
            <a:lvl1pPr lvl="0" algn="ctr">
              <a:lnSpc>
                <a:spcPct val="90000"/>
              </a:lnSpc>
              <a:spcBef>
                <a:spcPts val="0"/>
              </a:spcBef>
              <a:spcAft>
                <a:spcPts val="0"/>
              </a:spcAft>
              <a:buClr>
                <a:schemeClr val="accent1"/>
              </a:buClr>
              <a:buSzPts val="18000"/>
              <a:buFont typeface="Calibri"/>
              <a:buNone/>
              <a:defRPr sz="18000">
                <a:solidFill>
                  <a:schemeClr val="accent1"/>
                </a:solidFill>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90" name="Google Shape;90;g2baed80d62c_0_77"/>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91" name="Google Shape;91;g2baed80d62c_0_77"/>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92" name="Google Shape;92;g2baed80d62c_0_77"/>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93" name="Google Shape;93;g2baed80d62c_0_77"/>
          <p:cNvSpPr txBox="1">
            <a:spLocks noGrp="1"/>
          </p:cNvSpPr>
          <p:nvPr>
            <p:ph type="subTitle" idx="1"/>
          </p:nvPr>
        </p:nvSpPr>
        <p:spPr>
          <a:xfrm>
            <a:off x="2286000" y="6004776"/>
            <a:ext cx="13716000" cy="1320900"/>
          </a:xfrm>
          <a:prstGeom prst="rect">
            <a:avLst/>
          </a:prstGeom>
          <a:noFill/>
          <a:ln>
            <a:noFill/>
          </a:ln>
        </p:spPr>
        <p:txBody>
          <a:bodyPr spcFirstLastPara="1" wrap="square" lIns="137150" tIns="68550" rIns="137150" bIns="68550" anchor="t" anchorCtr="0">
            <a:normAutofit/>
          </a:bodyPr>
          <a:lstStyle>
            <a:lvl1pPr lvl="0" algn="ctr">
              <a:lnSpc>
                <a:spcPct val="90000"/>
              </a:lnSpc>
              <a:spcBef>
                <a:spcPts val="1500"/>
              </a:spcBef>
              <a:spcAft>
                <a:spcPts val="0"/>
              </a:spcAft>
              <a:buClr>
                <a:schemeClr val="accent1"/>
              </a:buClr>
              <a:buSzPts val="3600"/>
              <a:buNone/>
              <a:defRPr sz="3600">
                <a:solidFill>
                  <a:schemeClr val="accent1"/>
                </a:solidFill>
              </a:defRPr>
            </a:lvl1pPr>
            <a:lvl2pPr lvl="1" algn="ctr">
              <a:lnSpc>
                <a:spcPct val="90000"/>
              </a:lnSpc>
              <a:spcBef>
                <a:spcPts val="800"/>
              </a:spcBef>
              <a:spcAft>
                <a:spcPts val="0"/>
              </a:spcAft>
              <a:buClr>
                <a:schemeClr val="dk1"/>
              </a:buClr>
              <a:buSzPts val="3000"/>
              <a:buNone/>
              <a:defRPr sz="3000"/>
            </a:lvl2pPr>
            <a:lvl3pPr lvl="2" algn="ctr">
              <a:lnSpc>
                <a:spcPct val="90000"/>
              </a:lnSpc>
              <a:spcBef>
                <a:spcPts val="800"/>
              </a:spcBef>
              <a:spcAft>
                <a:spcPts val="0"/>
              </a:spcAft>
              <a:buClr>
                <a:schemeClr val="dk1"/>
              </a:buClr>
              <a:buSzPts val="2700"/>
              <a:buNone/>
              <a:defRPr sz="2700"/>
            </a:lvl3pPr>
            <a:lvl4pPr lvl="3" algn="ctr">
              <a:lnSpc>
                <a:spcPct val="90000"/>
              </a:lnSpc>
              <a:spcBef>
                <a:spcPts val="800"/>
              </a:spcBef>
              <a:spcAft>
                <a:spcPts val="0"/>
              </a:spcAft>
              <a:buClr>
                <a:schemeClr val="dk1"/>
              </a:buClr>
              <a:buSzPts val="2400"/>
              <a:buNone/>
              <a:defRPr sz="2400"/>
            </a:lvl4pPr>
            <a:lvl5pPr lvl="4" algn="ctr">
              <a:lnSpc>
                <a:spcPct val="90000"/>
              </a:lnSpc>
              <a:spcBef>
                <a:spcPts val="800"/>
              </a:spcBef>
              <a:spcAft>
                <a:spcPts val="0"/>
              </a:spcAft>
              <a:buClr>
                <a:schemeClr val="dk1"/>
              </a:buClr>
              <a:buSzPts val="2400"/>
              <a:buNone/>
              <a:defRPr sz="2400"/>
            </a:lvl5pPr>
            <a:lvl6pPr lvl="5" algn="ctr">
              <a:lnSpc>
                <a:spcPct val="90000"/>
              </a:lnSpc>
              <a:spcBef>
                <a:spcPts val="800"/>
              </a:spcBef>
              <a:spcAft>
                <a:spcPts val="0"/>
              </a:spcAft>
              <a:buClr>
                <a:schemeClr val="dk1"/>
              </a:buClr>
              <a:buSzPts val="2400"/>
              <a:buNone/>
              <a:defRPr sz="2400"/>
            </a:lvl6pPr>
            <a:lvl7pPr lvl="6" algn="ctr">
              <a:lnSpc>
                <a:spcPct val="90000"/>
              </a:lnSpc>
              <a:spcBef>
                <a:spcPts val="800"/>
              </a:spcBef>
              <a:spcAft>
                <a:spcPts val="0"/>
              </a:spcAft>
              <a:buClr>
                <a:schemeClr val="dk1"/>
              </a:buClr>
              <a:buSzPts val="2400"/>
              <a:buNone/>
              <a:defRPr sz="2400"/>
            </a:lvl7pPr>
            <a:lvl8pPr lvl="7" algn="ctr">
              <a:lnSpc>
                <a:spcPct val="90000"/>
              </a:lnSpc>
              <a:spcBef>
                <a:spcPts val="800"/>
              </a:spcBef>
              <a:spcAft>
                <a:spcPts val="0"/>
              </a:spcAft>
              <a:buClr>
                <a:schemeClr val="dk1"/>
              </a:buClr>
              <a:buSzPts val="2400"/>
              <a:buNone/>
              <a:defRPr sz="2400"/>
            </a:lvl8pPr>
            <a:lvl9pPr lvl="8" algn="ctr">
              <a:lnSpc>
                <a:spcPct val="90000"/>
              </a:lnSpc>
              <a:spcBef>
                <a:spcPts val="800"/>
              </a:spcBef>
              <a:spcAft>
                <a:spcPts val="0"/>
              </a:spcAft>
              <a:buClr>
                <a:schemeClr val="dk1"/>
              </a:buClr>
              <a:buSzPts val="2400"/>
              <a:buNone/>
              <a:defRPr sz="24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Follow Us">
  <p:cSld name="Follow Us">
    <p:bg>
      <p:bgPr>
        <a:solidFill>
          <a:schemeClr val="accent1"/>
        </a:solidFill>
        <a:effectLst/>
      </p:bgPr>
    </p:bg>
    <p:spTree>
      <p:nvGrpSpPr>
        <p:cNvPr id="1" name="Shape 94"/>
        <p:cNvGrpSpPr/>
        <p:nvPr/>
      </p:nvGrpSpPr>
      <p:grpSpPr>
        <a:xfrm>
          <a:off x="0" y="0"/>
          <a:ext cx="0" cy="0"/>
          <a:chOff x="0" y="0"/>
          <a:chExt cx="0" cy="0"/>
        </a:xfrm>
      </p:grpSpPr>
      <p:sp>
        <p:nvSpPr>
          <p:cNvPr id="95" name="Google Shape;95;g2baed80d62c_0_85"/>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pic>
        <p:nvPicPr>
          <p:cNvPr id="96" name="Google Shape;96;g2baed80d62c_0_85" descr="Decorative line break"/>
          <p:cNvPicPr preferRelativeResize="0"/>
          <p:nvPr/>
        </p:nvPicPr>
        <p:blipFill rotWithShape="1">
          <a:blip r:embed="rId2">
            <a:alphaModFix/>
          </a:blip>
          <a:srcRect/>
          <a:stretch/>
        </p:blipFill>
        <p:spPr>
          <a:xfrm>
            <a:off x="8179305" y="5773343"/>
            <a:ext cx="1929388" cy="36576"/>
          </a:xfrm>
          <a:prstGeom prst="rect">
            <a:avLst/>
          </a:prstGeom>
          <a:noFill/>
          <a:ln>
            <a:noFill/>
          </a:ln>
        </p:spPr>
      </p:pic>
      <p:sp>
        <p:nvSpPr>
          <p:cNvPr id="97" name="Google Shape;97;g2baed80d62c_0_85"/>
          <p:cNvSpPr txBox="1">
            <a:spLocks noGrp="1"/>
          </p:cNvSpPr>
          <p:nvPr>
            <p:ph type="ctrTitle"/>
          </p:nvPr>
        </p:nvSpPr>
        <p:spPr>
          <a:xfrm>
            <a:off x="2286000" y="2248688"/>
            <a:ext cx="13716000" cy="3581400"/>
          </a:xfrm>
          <a:prstGeom prst="rect">
            <a:avLst/>
          </a:prstGeom>
          <a:noFill/>
          <a:ln>
            <a:noFill/>
          </a:ln>
        </p:spPr>
        <p:txBody>
          <a:bodyPr spcFirstLastPara="1" wrap="square" lIns="137150" tIns="68550" rIns="137150" bIns="68550" anchor="b" anchorCtr="0">
            <a:noAutofit/>
          </a:bodyPr>
          <a:lstStyle>
            <a:lvl1pPr lvl="0" algn="ctr">
              <a:lnSpc>
                <a:spcPct val="90000"/>
              </a:lnSpc>
              <a:spcBef>
                <a:spcPts val="0"/>
              </a:spcBef>
              <a:spcAft>
                <a:spcPts val="0"/>
              </a:spcAft>
              <a:buClr>
                <a:schemeClr val="accent1"/>
              </a:buClr>
              <a:buSzPts val="18000"/>
              <a:buFont typeface="Calibri"/>
              <a:buNone/>
              <a:defRPr sz="18000">
                <a:solidFill>
                  <a:schemeClr val="accent1"/>
                </a:solidFill>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98" name="Google Shape;98;g2baed80d62c_0_85"/>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99" name="Google Shape;99;g2baed80d62c_0_85"/>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100" name="Google Shape;100;g2baed80d62c_0_85"/>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pic>
        <p:nvPicPr>
          <p:cNvPr id="101" name="Google Shape;101;g2baed80d62c_0_85" descr="Twitter icon"/>
          <p:cNvPicPr preferRelativeResize="0"/>
          <p:nvPr/>
        </p:nvPicPr>
        <p:blipFill rotWithShape="1">
          <a:blip r:embed="rId3">
            <a:alphaModFix/>
          </a:blip>
          <a:srcRect/>
          <a:stretch/>
        </p:blipFill>
        <p:spPr>
          <a:xfrm>
            <a:off x="4077435" y="6065103"/>
            <a:ext cx="750060" cy="750060"/>
          </a:xfrm>
          <a:prstGeom prst="rect">
            <a:avLst/>
          </a:prstGeom>
          <a:noFill/>
          <a:ln>
            <a:noFill/>
          </a:ln>
        </p:spPr>
      </p:pic>
      <p:pic>
        <p:nvPicPr>
          <p:cNvPr id="102" name="Google Shape;102;g2baed80d62c_0_85" descr="Facebook icon"/>
          <p:cNvPicPr preferRelativeResize="0"/>
          <p:nvPr/>
        </p:nvPicPr>
        <p:blipFill rotWithShape="1">
          <a:blip r:embed="rId4">
            <a:alphaModFix/>
          </a:blip>
          <a:srcRect/>
          <a:stretch/>
        </p:blipFill>
        <p:spPr>
          <a:xfrm>
            <a:off x="13537440" y="6065103"/>
            <a:ext cx="750060" cy="750060"/>
          </a:xfrm>
          <a:prstGeom prst="rect">
            <a:avLst/>
          </a:prstGeom>
          <a:noFill/>
          <a:ln>
            <a:noFill/>
          </a:ln>
        </p:spPr>
      </p:pic>
      <p:sp>
        <p:nvSpPr>
          <p:cNvPr id="103" name="Google Shape;103;g2baed80d62c_0_85"/>
          <p:cNvSpPr txBox="1"/>
          <p:nvPr/>
        </p:nvSpPr>
        <p:spPr>
          <a:xfrm>
            <a:off x="4077435" y="6065103"/>
            <a:ext cx="10210200" cy="692700"/>
          </a:xfrm>
          <a:prstGeom prst="rect">
            <a:avLst/>
          </a:prstGeom>
          <a:noFill/>
          <a:ln>
            <a:noFill/>
          </a:ln>
        </p:spPr>
        <p:txBody>
          <a:bodyPr spcFirstLastPara="1" wrap="square" lIns="137150" tIns="68550" rIns="137150" bIns="68550" anchor="t" anchorCtr="0">
            <a:spAutoFit/>
          </a:bodyPr>
          <a:lstStyle/>
          <a:p>
            <a:pPr marL="0" marR="0" lvl="0" indent="0" algn="ctr" rtl="0">
              <a:lnSpc>
                <a:spcPct val="100000"/>
              </a:lnSpc>
              <a:spcBef>
                <a:spcPts val="0"/>
              </a:spcBef>
              <a:spcAft>
                <a:spcPts val="0"/>
              </a:spcAft>
              <a:buClr>
                <a:schemeClr val="accent1"/>
              </a:buClr>
              <a:buSzPts val="3600"/>
              <a:buFont typeface="Arial"/>
              <a:buNone/>
            </a:pPr>
            <a:r>
              <a:rPr lang="en-US" sz="3600" b="0" i="0" u="none" strike="noStrike" cap="none">
                <a:solidFill>
                  <a:schemeClr val="accent1"/>
                </a:solidFill>
                <a:latin typeface="Arial"/>
                <a:ea typeface="Arial"/>
                <a:cs typeface="Arial"/>
                <a:sym typeface="Arial"/>
              </a:rPr>
              <a:t>twitter.com/ORDeptEd | fb.com/ORDeptEd</a:t>
            </a:r>
            <a:endParaRPr sz="3600" b="0" i="0" u="none" strike="noStrike" cap="none">
              <a:solidFill>
                <a:schemeClr val="accent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1" type="blank">
  <p:cSld name="BLANK">
    <p:spTree>
      <p:nvGrpSpPr>
        <p:cNvPr id="1" name="Shape 104"/>
        <p:cNvGrpSpPr/>
        <p:nvPr/>
      </p:nvGrpSpPr>
      <p:grpSpPr>
        <a:xfrm>
          <a:off x="0" y="0"/>
          <a:ext cx="0" cy="0"/>
          <a:chOff x="0" y="0"/>
          <a:chExt cx="0" cy="0"/>
        </a:xfrm>
      </p:grpSpPr>
      <p:sp>
        <p:nvSpPr>
          <p:cNvPr id="105" name="Google Shape;105;g2baed80d62c_0_95"/>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2100"/>
              <a:buNone/>
              <a:defRPr/>
            </a:lvl1pPr>
            <a:lvl2pPr lvl="1" algn="l" rtl="0">
              <a:spcBef>
                <a:spcPts val="0"/>
              </a:spcBef>
              <a:spcAft>
                <a:spcPts val="0"/>
              </a:spcAft>
              <a:buSzPts val="2100"/>
              <a:buNone/>
              <a:defRPr/>
            </a:lvl2pPr>
            <a:lvl3pPr lvl="2" algn="l" rtl="0">
              <a:spcBef>
                <a:spcPts val="0"/>
              </a:spcBef>
              <a:spcAft>
                <a:spcPts val="0"/>
              </a:spcAft>
              <a:buSzPts val="2100"/>
              <a:buNone/>
              <a:defRPr/>
            </a:lvl3pPr>
            <a:lvl4pPr lvl="3" algn="l" rtl="0">
              <a:spcBef>
                <a:spcPts val="0"/>
              </a:spcBef>
              <a:spcAft>
                <a:spcPts val="0"/>
              </a:spcAft>
              <a:buSzPts val="2100"/>
              <a:buNone/>
              <a:defRPr/>
            </a:lvl4pPr>
            <a:lvl5pPr lvl="4" algn="l" rtl="0">
              <a:spcBef>
                <a:spcPts val="0"/>
              </a:spcBef>
              <a:spcAft>
                <a:spcPts val="0"/>
              </a:spcAft>
              <a:buSzPts val="2100"/>
              <a:buNone/>
              <a:defRPr/>
            </a:lvl5pPr>
            <a:lvl6pPr lvl="5" algn="l" rtl="0">
              <a:spcBef>
                <a:spcPts val="0"/>
              </a:spcBef>
              <a:spcAft>
                <a:spcPts val="0"/>
              </a:spcAft>
              <a:buSzPts val="2100"/>
              <a:buNone/>
              <a:defRPr/>
            </a:lvl6pPr>
            <a:lvl7pPr lvl="6" algn="l" rtl="0">
              <a:spcBef>
                <a:spcPts val="0"/>
              </a:spcBef>
              <a:spcAft>
                <a:spcPts val="0"/>
              </a:spcAft>
              <a:buSzPts val="2100"/>
              <a:buNone/>
              <a:defRPr/>
            </a:lvl7pPr>
            <a:lvl8pPr lvl="7" algn="l" rtl="0">
              <a:spcBef>
                <a:spcPts val="0"/>
              </a:spcBef>
              <a:spcAft>
                <a:spcPts val="0"/>
              </a:spcAft>
              <a:buSzPts val="2100"/>
              <a:buNone/>
              <a:defRPr/>
            </a:lvl8pPr>
            <a:lvl9pPr lvl="8" algn="l" rtl="0">
              <a:spcBef>
                <a:spcPts val="0"/>
              </a:spcBef>
              <a:spcAft>
                <a:spcPts val="0"/>
              </a:spcAft>
              <a:buSzPts val="2100"/>
              <a:buNone/>
              <a:defRPr/>
            </a:lvl9pPr>
          </a:lstStyle>
          <a:p>
            <a:endParaRPr/>
          </a:p>
        </p:txBody>
      </p:sp>
      <p:sp>
        <p:nvSpPr>
          <p:cNvPr id="106" name="Google Shape;106;g2baed80d62c_0_95"/>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2100"/>
              <a:buNone/>
              <a:defRPr/>
            </a:lvl1pPr>
            <a:lvl2pPr lvl="1" algn="l" rtl="0">
              <a:spcBef>
                <a:spcPts val="0"/>
              </a:spcBef>
              <a:spcAft>
                <a:spcPts val="0"/>
              </a:spcAft>
              <a:buSzPts val="2100"/>
              <a:buNone/>
              <a:defRPr/>
            </a:lvl2pPr>
            <a:lvl3pPr lvl="2" algn="l" rtl="0">
              <a:spcBef>
                <a:spcPts val="0"/>
              </a:spcBef>
              <a:spcAft>
                <a:spcPts val="0"/>
              </a:spcAft>
              <a:buSzPts val="2100"/>
              <a:buNone/>
              <a:defRPr/>
            </a:lvl3pPr>
            <a:lvl4pPr lvl="3" algn="l" rtl="0">
              <a:spcBef>
                <a:spcPts val="0"/>
              </a:spcBef>
              <a:spcAft>
                <a:spcPts val="0"/>
              </a:spcAft>
              <a:buSzPts val="2100"/>
              <a:buNone/>
              <a:defRPr/>
            </a:lvl4pPr>
            <a:lvl5pPr lvl="4" algn="l" rtl="0">
              <a:spcBef>
                <a:spcPts val="0"/>
              </a:spcBef>
              <a:spcAft>
                <a:spcPts val="0"/>
              </a:spcAft>
              <a:buSzPts val="2100"/>
              <a:buNone/>
              <a:defRPr/>
            </a:lvl5pPr>
            <a:lvl6pPr lvl="5" algn="l" rtl="0">
              <a:spcBef>
                <a:spcPts val="0"/>
              </a:spcBef>
              <a:spcAft>
                <a:spcPts val="0"/>
              </a:spcAft>
              <a:buSzPts val="2100"/>
              <a:buNone/>
              <a:defRPr/>
            </a:lvl6pPr>
            <a:lvl7pPr lvl="6" algn="l" rtl="0">
              <a:spcBef>
                <a:spcPts val="0"/>
              </a:spcBef>
              <a:spcAft>
                <a:spcPts val="0"/>
              </a:spcAft>
              <a:buSzPts val="2100"/>
              <a:buNone/>
              <a:defRPr/>
            </a:lvl7pPr>
            <a:lvl8pPr lvl="7" algn="l" rtl="0">
              <a:spcBef>
                <a:spcPts val="0"/>
              </a:spcBef>
              <a:spcAft>
                <a:spcPts val="0"/>
              </a:spcAft>
              <a:buSzPts val="2100"/>
              <a:buNone/>
              <a:defRPr/>
            </a:lvl8pPr>
            <a:lvl9pPr lvl="8" algn="l" rtl="0">
              <a:spcBef>
                <a:spcPts val="0"/>
              </a:spcBef>
              <a:spcAft>
                <a:spcPts val="0"/>
              </a:spcAft>
              <a:buSzPts val="2100"/>
              <a:buNone/>
              <a:defRPr/>
            </a:lvl9pPr>
          </a:lstStyle>
          <a:p>
            <a:endParaRPr/>
          </a:p>
        </p:txBody>
      </p:sp>
      <p:sp>
        <p:nvSpPr>
          <p:cNvPr id="107" name="Google Shape;107;g2baed80d62c_0_95"/>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713909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37188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229047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037990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614919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6804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94054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bg>
      <p:bgPr>
        <a:solidFill>
          <a:schemeClr val="accent1"/>
        </a:solidFill>
        <a:effectLst/>
      </p:bgPr>
    </p:bg>
    <p:spTree>
      <p:nvGrpSpPr>
        <p:cNvPr id="1" name="Shape 27"/>
        <p:cNvGrpSpPr/>
        <p:nvPr/>
      </p:nvGrpSpPr>
      <p:grpSpPr>
        <a:xfrm>
          <a:off x="0" y="0"/>
          <a:ext cx="0" cy="0"/>
          <a:chOff x="0" y="0"/>
          <a:chExt cx="0" cy="0"/>
        </a:xfrm>
      </p:grpSpPr>
      <p:sp>
        <p:nvSpPr>
          <p:cNvPr id="28" name="Google Shape;28;g2baed80d62c_0_18"/>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29" name="Google Shape;29;g2baed80d62c_0_18"/>
          <p:cNvSpPr/>
          <p:nvPr/>
        </p:nvSpPr>
        <p:spPr>
          <a:xfrm>
            <a:off x="309280" y="3733135"/>
            <a:ext cx="17662800" cy="2850600"/>
          </a:xfrm>
          <a:prstGeom prst="rect">
            <a:avLst/>
          </a:prstGeom>
          <a:solidFill>
            <a:schemeClr val="lt2"/>
          </a:solidFill>
          <a:ln>
            <a:noFill/>
          </a:ln>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400" b="0" i="0" u="none" strike="noStrike" cap="none">
              <a:solidFill>
                <a:schemeClr val="lt1"/>
              </a:solidFill>
              <a:latin typeface="Arial"/>
              <a:ea typeface="Arial"/>
              <a:cs typeface="Arial"/>
              <a:sym typeface="Arial"/>
            </a:endParaRPr>
          </a:p>
        </p:txBody>
      </p:sp>
      <p:sp>
        <p:nvSpPr>
          <p:cNvPr id="30" name="Google Shape;30;g2baed80d62c_0_18"/>
          <p:cNvSpPr txBox="1">
            <a:spLocks noGrp="1"/>
          </p:cNvSpPr>
          <p:nvPr>
            <p:ph type="ctrTitle"/>
          </p:nvPr>
        </p:nvSpPr>
        <p:spPr>
          <a:xfrm>
            <a:off x="1075765" y="3733135"/>
            <a:ext cx="16176900" cy="2850600"/>
          </a:xfrm>
          <a:prstGeom prst="rect">
            <a:avLst/>
          </a:prstGeom>
          <a:noFill/>
          <a:ln>
            <a:noFill/>
          </a:ln>
        </p:spPr>
        <p:txBody>
          <a:bodyPr spcFirstLastPara="1" wrap="square" lIns="137150" tIns="68550" rIns="137150" bIns="68550" anchor="ctr" anchorCtr="0">
            <a:noAutofit/>
          </a:bodyPr>
          <a:lstStyle>
            <a:lvl1pPr lvl="0" algn="ctr">
              <a:lnSpc>
                <a:spcPct val="90000"/>
              </a:lnSpc>
              <a:spcBef>
                <a:spcPts val="0"/>
              </a:spcBef>
              <a:spcAft>
                <a:spcPts val="0"/>
              </a:spcAft>
              <a:buClr>
                <a:schemeClr val="accent1"/>
              </a:buClr>
              <a:buSzPts val="10200"/>
              <a:buFont typeface="Calibri"/>
              <a:buNone/>
              <a:defRPr sz="10200">
                <a:solidFill>
                  <a:schemeClr val="accent1"/>
                </a:solidFill>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31" name="Google Shape;31;g2baed80d62c_0_18"/>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32" name="Google Shape;32;g2baed80d62c_0_18"/>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33" name="Google Shape;33;g2baed80d62c_0_18"/>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pic>
        <p:nvPicPr>
          <p:cNvPr id="34" name="Google Shape;34;g2baed80d62c_0_18" descr="Oregon Department of Education Logo"/>
          <p:cNvPicPr preferRelativeResize="0"/>
          <p:nvPr/>
        </p:nvPicPr>
        <p:blipFill rotWithShape="1">
          <a:blip r:embed="rId2">
            <a:alphaModFix/>
          </a:blip>
          <a:srcRect/>
          <a:stretch/>
        </p:blipFill>
        <p:spPr>
          <a:xfrm>
            <a:off x="7550655" y="321074"/>
            <a:ext cx="3186689" cy="3250697"/>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536719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94794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661922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69788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Bar and Content">
  <p:cSld name="Title Bar and Content">
    <p:bg>
      <p:bgPr>
        <a:solidFill>
          <a:schemeClr val="accent1"/>
        </a:solidFill>
        <a:effectLst/>
      </p:bgPr>
    </p:bg>
    <p:spTree>
      <p:nvGrpSpPr>
        <p:cNvPr id="1" name="Shape 35"/>
        <p:cNvGrpSpPr/>
        <p:nvPr/>
      </p:nvGrpSpPr>
      <p:grpSpPr>
        <a:xfrm>
          <a:off x="0" y="0"/>
          <a:ext cx="0" cy="0"/>
          <a:chOff x="0" y="0"/>
          <a:chExt cx="0" cy="0"/>
        </a:xfrm>
      </p:grpSpPr>
      <p:sp>
        <p:nvSpPr>
          <p:cNvPr id="36" name="Google Shape;36;g2baed80d62c_0_26"/>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37" name="Google Shape;37;g2baed80d62c_0_26"/>
          <p:cNvSpPr/>
          <p:nvPr/>
        </p:nvSpPr>
        <p:spPr>
          <a:xfrm>
            <a:off x="309282" y="322730"/>
            <a:ext cx="17662800" cy="2096100"/>
          </a:xfrm>
          <a:prstGeom prst="rect">
            <a:avLst/>
          </a:prstGeom>
          <a:solidFill>
            <a:schemeClr val="lt2"/>
          </a:solidFill>
          <a:ln>
            <a:noFill/>
          </a:ln>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38" name="Google Shape;38;g2baed80d62c_0_26"/>
          <p:cNvSpPr txBox="1">
            <a:spLocks noGrp="1"/>
          </p:cNvSpPr>
          <p:nvPr>
            <p:ph type="body" idx="1"/>
          </p:nvPr>
        </p:nvSpPr>
        <p:spPr>
          <a:xfrm>
            <a:off x="1075764" y="2738438"/>
            <a:ext cx="16176900" cy="61635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39" name="Google Shape;39;g2baed80d62c_0_26"/>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40" name="Google Shape;40;g2baed80d62c_0_26"/>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41" name="Google Shape;41;g2baed80d62c_0_26"/>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42" name="Google Shape;42;g2baed80d62c_0_26"/>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2700"/>
              <a:buNone/>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ontent with Caption">
  <p:cSld name="Content with Caption">
    <p:bg>
      <p:bgPr>
        <a:solidFill>
          <a:schemeClr val="accent1"/>
        </a:solidFill>
        <a:effectLst/>
      </p:bgPr>
    </p:bg>
    <p:spTree>
      <p:nvGrpSpPr>
        <p:cNvPr id="1" name="Shape 43"/>
        <p:cNvGrpSpPr/>
        <p:nvPr/>
      </p:nvGrpSpPr>
      <p:grpSpPr>
        <a:xfrm>
          <a:off x="0" y="0"/>
          <a:ext cx="0" cy="0"/>
          <a:chOff x="0" y="0"/>
          <a:chExt cx="0" cy="0"/>
        </a:xfrm>
      </p:grpSpPr>
      <p:sp>
        <p:nvSpPr>
          <p:cNvPr id="44" name="Google Shape;44;g2baed80d62c_0_34"/>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45" name="Google Shape;45;g2baed80d62c_0_34"/>
          <p:cNvSpPr/>
          <p:nvPr/>
        </p:nvSpPr>
        <p:spPr>
          <a:xfrm>
            <a:off x="309283" y="322729"/>
            <a:ext cx="7095600" cy="9648300"/>
          </a:xfrm>
          <a:prstGeom prst="rect">
            <a:avLst/>
          </a:prstGeom>
          <a:solidFill>
            <a:schemeClr val="lt2"/>
          </a:solidFill>
          <a:ln>
            <a:noFill/>
          </a:ln>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46" name="Google Shape;46;g2baed80d62c_0_34"/>
          <p:cNvSpPr txBox="1">
            <a:spLocks noGrp="1"/>
          </p:cNvSpPr>
          <p:nvPr>
            <p:ph type="title"/>
          </p:nvPr>
        </p:nvSpPr>
        <p:spPr>
          <a:xfrm>
            <a:off x="1075765" y="1169468"/>
            <a:ext cx="5897700" cy="3788400"/>
          </a:xfrm>
          <a:prstGeom prst="rect">
            <a:avLst/>
          </a:prstGeom>
          <a:noFill/>
          <a:ln>
            <a:noFill/>
          </a:ln>
        </p:spPr>
        <p:txBody>
          <a:bodyPr spcFirstLastPara="1" wrap="square" lIns="137150" tIns="68550" rIns="137150" bIns="68550" anchor="t" anchorCtr="0">
            <a:normAutofit/>
          </a:bodyPr>
          <a:lstStyle>
            <a:lvl1pPr lvl="0" algn="l">
              <a:lnSpc>
                <a:spcPct val="90000"/>
              </a:lnSpc>
              <a:spcBef>
                <a:spcPts val="0"/>
              </a:spcBef>
              <a:spcAft>
                <a:spcPts val="0"/>
              </a:spcAft>
              <a:buClr>
                <a:schemeClr val="accent1"/>
              </a:buClr>
              <a:buSzPts val="6600"/>
              <a:buFont typeface="Calibri"/>
              <a:buNone/>
              <a:defRPr sz="6600"/>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47" name="Google Shape;47;g2baed80d62c_0_34"/>
          <p:cNvSpPr txBox="1">
            <a:spLocks noGrp="1"/>
          </p:cNvSpPr>
          <p:nvPr>
            <p:ph type="body" idx="1"/>
          </p:nvPr>
        </p:nvSpPr>
        <p:spPr>
          <a:xfrm>
            <a:off x="7774782" y="1169471"/>
            <a:ext cx="9258300" cy="7622100"/>
          </a:xfrm>
          <a:prstGeom prst="rect">
            <a:avLst/>
          </a:prstGeom>
          <a:noFill/>
          <a:ln>
            <a:noFill/>
          </a:ln>
        </p:spPr>
        <p:txBody>
          <a:bodyPr spcFirstLastPara="1" wrap="square" lIns="137150" tIns="68550" rIns="137150" bIns="68550" anchor="t" anchorCtr="0">
            <a:normAutofit/>
          </a:bodyPr>
          <a:lstStyle>
            <a:lvl1pPr marL="457200" lvl="0" indent="-457200" algn="l">
              <a:lnSpc>
                <a:spcPct val="90000"/>
              </a:lnSpc>
              <a:spcBef>
                <a:spcPts val="1500"/>
              </a:spcBef>
              <a:spcAft>
                <a:spcPts val="0"/>
              </a:spcAft>
              <a:buClr>
                <a:schemeClr val="dk1"/>
              </a:buClr>
              <a:buSzPts val="3600"/>
              <a:buChar char="•"/>
              <a:defRPr sz="3600"/>
            </a:lvl1pPr>
            <a:lvl2pPr marL="914400" lvl="1" indent="-457200" algn="l">
              <a:lnSpc>
                <a:spcPct val="90000"/>
              </a:lnSpc>
              <a:spcBef>
                <a:spcPts val="800"/>
              </a:spcBef>
              <a:spcAft>
                <a:spcPts val="0"/>
              </a:spcAft>
              <a:buClr>
                <a:schemeClr val="dk1"/>
              </a:buClr>
              <a:buSzPts val="3600"/>
              <a:buChar char="•"/>
              <a:defRPr sz="3600"/>
            </a:lvl2pPr>
            <a:lvl3pPr marL="1371600" lvl="2" indent="-457200" algn="l">
              <a:lnSpc>
                <a:spcPct val="90000"/>
              </a:lnSpc>
              <a:spcBef>
                <a:spcPts val="800"/>
              </a:spcBef>
              <a:spcAft>
                <a:spcPts val="0"/>
              </a:spcAft>
              <a:buClr>
                <a:schemeClr val="dk1"/>
              </a:buClr>
              <a:buSzPts val="3600"/>
              <a:buChar char="•"/>
              <a:defRPr sz="3600"/>
            </a:lvl3pPr>
            <a:lvl4pPr marL="1828800" lvl="3" indent="-457200" algn="l">
              <a:lnSpc>
                <a:spcPct val="90000"/>
              </a:lnSpc>
              <a:spcBef>
                <a:spcPts val="800"/>
              </a:spcBef>
              <a:spcAft>
                <a:spcPts val="0"/>
              </a:spcAft>
              <a:buClr>
                <a:schemeClr val="dk1"/>
              </a:buClr>
              <a:buSzPts val="3600"/>
              <a:buChar char="•"/>
              <a:defRPr sz="3600"/>
            </a:lvl4pPr>
            <a:lvl5pPr marL="2286000" lvl="4" indent="-457200" algn="l">
              <a:lnSpc>
                <a:spcPct val="90000"/>
              </a:lnSpc>
              <a:spcBef>
                <a:spcPts val="800"/>
              </a:spcBef>
              <a:spcAft>
                <a:spcPts val="0"/>
              </a:spcAft>
              <a:buClr>
                <a:schemeClr val="dk1"/>
              </a:buClr>
              <a:buSzPts val="3600"/>
              <a:buChar char="•"/>
              <a:defRPr sz="3600"/>
            </a:lvl5pPr>
            <a:lvl6pPr marL="2743200" lvl="5" indent="-419100" algn="l">
              <a:lnSpc>
                <a:spcPct val="90000"/>
              </a:lnSpc>
              <a:spcBef>
                <a:spcPts val="800"/>
              </a:spcBef>
              <a:spcAft>
                <a:spcPts val="0"/>
              </a:spcAft>
              <a:buClr>
                <a:schemeClr val="dk1"/>
              </a:buClr>
              <a:buSzPts val="3000"/>
              <a:buChar char="•"/>
              <a:defRPr sz="3000"/>
            </a:lvl6pPr>
            <a:lvl7pPr marL="3200400" lvl="6" indent="-419100" algn="l">
              <a:lnSpc>
                <a:spcPct val="90000"/>
              </a:lnSpc>
              <a:spcBef>
                <a:spcPts val="800"/>
              </a:spcBef>
              <a:spcAft>
                <a:spcPts val="0"/>
              </a:spcAft>
              <a:buClr>
                <a:schemeClr val="dk1"/>
              </a:buClr>
              <a:buSzPts val="3000"/>
              <a:buChar char="•"/>
              <a:defRPr sz="3000"/>
            </a:lvl7pPr>
            <a:lvl8pPr marL="3657600" lvl="7" indent="-419100" algn="l">
              <a:lnSpc>
                <a:spcPct val="90000"/>
              </a:lnSpc>
              <a:spcBef>
                <a:spcPts val="800"/>
              </a:spcBef>
              <a:spcAft>
                <a:spcPts val="0"/>
              </a:spcAft>
              <a:buClr>
                <a:schemeClr val="dk1"/>
              </a:buClr>
              <a:buSzPts val="3000"/>
              <a:buChar char="•"/>
              <a:defRPr sz="3000"/>
            </a:lvl8pPr>
            <a:lvl9pPr marL="4114800" lvl="8" indent="-419100" algn="l">
              <a:lnSpc>
                <a:spcPct val="90000"/>
              </a:lnSpc>
              <a:spcBef>
                <a:spcPts val="800"/>
              </a:spcBef>
              <a:spcAft>
                <a:spcPts val="0"/>
              </a:spcAft>
              <a:buClr>
                <a:schemeClr val="dk1"/>
              </a:buClr>
              <a:buSzPts val="3000"/>
              <a:buChar char="•"/>
              <a:defRPr sz="3000"/>
            </a:lvl9pPr>
          </a:lstStyle>
          <a:p>
            <a:endParaRPr/>
          </a:p>
        </p:txBody>
      </p:sp>
      <p:sp>
        <p:nvSpPr>
          <p:cNvPr id="48" name="Google Shape;48;g2baed80d62c_0_34"/>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49" name="Google Shape;49;g2baed80d62c_0_34"/>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50" name="Google Shape;50;g2baed80d62c_0_34"/>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51" name="Google Shape;51;g2baed80d62c_0_34"/>
          <p:cNvSpPr>
            <a:spLocks noGrp="1"/>
          </p:cNvSpPr>
          <p:nvPr>
            <p:ph type="pic" idx="2"/>
          </p:nvPr>
        </p:nvSpPr>
        <p:spPr>
          <a:xfrm>
            <a:off x="1075765" y="5310188"/>
            <a:ext cx="5897700" cy="348150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2"/>
        <p:cNvGrpSpPr/>
        <p:nvPr/>
      </p:nvGrpSpPr>
      <p:grpSpPr>
        <a:xfrm>
          <a:off x="0" y="0"/>
          <a:ext cx="0" cy="0"/>
          <a:chOff x="0" y="0"/>
          <a:chExt cx="0" cy="0"/>
        </a:xfrm>
      </p:grpSpPr>
      <p:sp>
        <p:nvSpPr>
          <p:cNvPr id="53" name="Google Shape;53;g2baed80d62c_0_43"/>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2700"/>
              <a:buNone/>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54" name="Google Shape;54;g2baed80d62c_0_43"/>
          <p:cNvSpPr txBox="1">
            <a:spLocks noGrp="1"/>
          </p:cNvSpPr>
          <p:nvPr>
            <p:ph type="body" idx="1"/>
          </p:nvPr>
        </p:nvSpPr>
        <p:spPr>
          <a:xfrm>
            <a:off x="1075764" y="2738438"/>
            <a:ext cx="16176900" cy="61635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55" name="Google Shape;55;g2baed80d62c_0_43"/>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56" name="Google Shape;56;g2baed80d62c_0_43"/>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57" name="Google Shape;57;g2baed80d62c_0_43"/>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8"/>
        <p:cNvGrpSpPr/>
        <p:nvPr/>
      </p:nvGrpSpPr>
      <p:grpSpPr>
        <a:xfrm>
          <a:off x="0" y="0"/>
          <a:ext cx="0" cy="0"/>
          <a:chOff x="0" y="0"/>
          <a:chExt cx="0" cy="0"/>
        </a:xfrm>
      </p:grpSpPr>
      <p:sp>
        <p:nvSpPr>
          <p:cNvPr id="59" name="Google Shape;59;g2baed80d62c_0_49"/>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2700"/>
              <a:buNone/>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
        <p:nvSpPr>
          <p:cNvPr id="60" name="Google Shape;60;g2baed80d62c_0_49"/>
          <p:cNvSpPr txBox="1">
            <a:spLocks noGrp="1"/>
          </p:cNvSpPr>
          <p:nvPr>
            <p:ph type="body" idx="1"/>
          </p:nvPr>
        </p:nvSpPr>
        <p:spPr>
          <a:xfrm>
            <a:off x="1075764" y="2738438"/>
            <a:ext cx="7953900" cy="61590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61" name="Google Shape;61;g2baed80d62c_0_49"/>
          <p:cNvSpPr txBox="1">
            <a:spLocks noGrp="1"/>
          </p:cNvSpPr>
          <p:nvPr>
            <p:ph type="body" idx="2"/>
          </p:nvPr>
        </p:nvSpPr>
        <p:spPr>
          <a:xfrm>
            <a:off x="9258300" y="2738438"/>
            <a:ext cx="7994400" cy="61590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62" name="Google Shape;62;g2baed80d62c_0_49"/>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63" name="Google Shape;63;g2baed80d62c_0_49"/>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64" name="Google Shape;64;g2baed80d62c_0_49"/>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65"/>
        <p:cNvGrpSpPr/>
        <p:nvPr/>
      </p:nvGrpSpPr>
      <p:grpSpPr>
        <a:xfrm>
          <a:off x="0" y="0"/>
          <a:ext cx="0" cy="0"/>
          <a:chOff x="0" y="0"/>
          <a:chExt cx="0" cy="0"/>
        </a:xfrm>
      </p:grpSpPr>
      <p:sp>
        <p:nvSpPr>
          <p:cNvPr id="66" name="Google Shape;66;g2baed80d62c_0_56"/>
          <p:cNvSpPr txBox="1">
            <a:spLocks noGrp="1"/>
          </p:cNvSpPr>
          <p:nvPr>
            <p:ph type="body" idx="1"/>
          </p:nvPr>
        </p:nvSpPr>
        <p:spPr>
          <a:xfrm>
            <a:off x="1075764" y="2521745"/>
            <a:ext cx="7920600" cy="1236000"/>
          </a:xfrm>
          <a:prstGeom prst="rect">
            <a:avLst/>
          </a:prstGeom>
          <a:noFill/>
          <a:ln>
            <a:noFill/>
          </a:ln>
        </p:spPr>
        <p:txBody>
          <a:bodyPr spcFirstLastPara="1" wrap="square" lIns="137150" tIns="68550" rIns="137150" bIns="68550" anchor="t" anchorCtr="0">
            <a:normAutofit/>
          </a:bodyPr>
          <a:lstStyle>
            <a:lvl1pPr marL="457200" lvl="0" indent="-228600" algn="l">
              <a:lnSpc>
                <a:spcPct val="90000"/>
              </a:lnSpc>
              <a:spcBef>
                <a:spcPts val="1500"/>
              </a:spcBef>
              <a:spcAft>
                <a:spcPts val="0"/>
              </a:spcAft>
              <a:buClr>
                <a:schemeClr val="accent1"/>
              </a:buClr>
              <a:buSzPts val="4800"/>
              <a:buNone/>
              <a:defRPr sz="4800" b="0">
                <a:solidFill>
                  <a:schemeClr val="accent1"/>
                </a:solidFill>
              </a:defRPr>
            </a:lvl1pPr>
            <a:lvl2pPr marL="914400" lvl="1" indent="-228600" algn="l">
              <a:lnSpc>
                <a:spcPct val="90000"/>
              </a:lnSpc>
              <a:spcBef>
                <a:spcPts val="800"/>
              </a:spcBef>
              <a:spcAft>
                <a:spcPts val="0"/>
              </a:spcAft>
              <a:buClr>
                <a:schemeClr val="dk1"/>
              </a:buClr>
              <a:buSzPts val="3000"/>
              <a:buNone/>
              <a:defRPr sz="3000" b="1"/>
            </a:lvl2pPr>
            <a:lvl3pPr marL="1371600" lvl="2" indent="-228600" algn="l">
              <a:lnSpc>
                <a:spcPct val="90000"/>
              </a:lnSpc>
              <a:spcBef>
                <a:spcPts val="800"/>
              </a:spcBef>
              <a:spcAft>
                <a:spcPts val="0"/>
              </a:spcAft>
              <a:buClr>
                <a:schemeClr val="dk1"/>
              </a:buClr>
              <a:buSzPts val="2700"/>
              <a:buNone/>
              <a:defRPr sz="2700" b="1"/>
            </a:lvl3pPr>
            <a:lvl4pPr marL="1828800" lvl="3" indent="-228600" algn="l">
              <a:lnSpc>
                <a:spcPct val="90000"/>
              </a:lnSpc>
              <a:spcBef>
                <a:spcPts val="800"/>
              </a:spcBef>
              <a:spcAft>
                <a:spcPts val="0"/>
              </a:spcAft>
              <a:buClr>
                <a:schemeClr val="dk1"/>
              </a:buClr>
              <a:buSzPts val="2400"/>
              <a:buNone/>
              <a:defRPr sz="2400" b="1"/>
            </a:lvl4pPr>
            <a:lvl5pPr marL="2286000" lvl="4" indent="-228600" algn="l">
              <a:lnSpc>
                <a:spcPct val="90000"/>
              </a:lnSpc>
              <a:spcBef>
                <a:spcPts val="800"/>
              </a:spcBef>
              <a:spcAft>
                <a:spcPts val="0"/>
              </a:spcAft>
              <a:buClr>
                <a:schemeClr val="dk1"/>
              </a:buClr>
              <a:buSzPts val="2400"/>
              <a:buNone/>
              <a:defRPr sz="2400" b="1"/>
            </a:lvl5pPr>
            <a:lvl6pPr marL="2743200" lvl="5" indent="-228600" algn="l">
              <a:lnSpc>
                <a:spcPct val="90000"/>
              </a:lnSpc>
              <a:spcBef>
                <a:spcPts val="800"/>
              </a:spcBef>
              <a:spcAft>
                <a:spcPts val="0"/>
              </a:spcAft>
              <a:buClr>
                <a:schemeClr val="dk1"/>
              </a:buClr>
              <a:buSzPts val="2400"/>
              <a:buNone/>
              <a:defRPr sz="2400" b="1"/>
            </a:lvl6pPr>
            <a:lvl7pPr marL="3200400" lvl="6" indent="-228600" algn="l">
              <a:lnSpc>
                <a:spcPct val="90000"/>
              </a:lnSpc>
              <a:spcBef>
                <a:spcPts val="800"/>
              </a:spcBef>
              <a:spcAft>
                <a:spcPts val="0"/>
              </a:spcAft>
              <a:buClr>
                <a:schemeClr val="dk1"/>
              </a:buClr>
              <a:buSzPts val="2400"/>
              <a:buNone/>
              <a:defRPr sz="2400" b="1"/>
            </a:lvl7pPr>
            <a:lvl8pPr marL="3657600" lvl="7" indent="-228600" algn="l">
              <a:lnSpc>
                <a:spcPct val="90000"/>
              </a:lnSpc>
              <a:spcBef>
                <a:spcPts val="800"/>
              </a:spcBef>
              <a:spcAft>
                <a:spcPts val="0"/>
              </a:spcAft>
              <a:buClr>
                <a:schemeClr val="dk1"/>
              </a:buClr>
              <a:buSzPts val="2400"/>
              <a:buNone/>
              <a:defRPr sz="2400" b="1"/>
            </a:lvl8pPr>
            <a:lvl9pPr marL="4114800" lvl="8" indent="-228600" algn="l">
              <a:lnSpc>
                <a:spcPct val="90000"/>
              </a:lnSpc>
              <a:spcBef>
                <a:spcPts val="800"/>
              </a:spcBef>
              <a:spcAft>
                <a:spcPts val="0"/>
              </a:spcAft>
              <a:buClr>
                <a:schemeClr val="dk1"/>
              </a:buClr>
              <a:buSzPts val="2400"/>
              <a:buNone/>
              <a:defRPr sz="2400" b="1"/>
            </a:lvl9pPr>
          </a:lstStyle>
          <a:p>
            <a:endParaRPr/>
          </a:p>
        </p:txBody>
      </p:sp>
      <p:sp>
        <p:nvSpPr>
          <p:cNvPr id="67" name="Google Shape;67;g2baed80d62c_0_56"/>
          <p:cNvSpPr txBox="1">
            <a:spLocks noGrp="1"/>
          </p:cNvSpPr>
          <p:nvPr>
            <p:ph type="body" idx="2"/>
          </p:nvPr>
        </p:nvSpPr>
        <p:spPr>
          <a:xfrm>
            <a:off x="1075764" y="3757613"/>
            <a:ext cx="7920600" cy="51519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68" name="Google Shape;68;g2baed80d62c_0_56"/>
          <p:cNvSpPr txBox="1">
            <a:spLocks noGrp="1"/>
          </p:cNvSpPr>
          <p:nvPr>
            <p:ph type="body" idx="3"/>
          </p:nvPr>
        </p:nvSpPr>
        <p:spPr>
          <a:xfrm>
            <a:off x="9258300" y="2521745"/>
            <a:ext cx="7994400" cy="1236000"/>
          </a:xfrm>
          <a:prstGeom prst="rect">
            <a:avLst/>
          </a:prstGeom>
          <a:noFill/>
          <a:ln>
            <a:noFill/>
          </a:ln>
        </p:spPr>
        <p:txBody>
          <a:bodyPr spcFirstLastPara="1" wrap="square" lIns="137150" tIns="68550" rIns="137150" bIns="68550" anchor="t" anchorCtr="0">
            <a:normAutofit/>
          </a:bodyPr>
          <a:lstStyle>
            <a:lvl1pPr marL="457200" lvl="0" indent="-228600" algn="l">
              <a:lnSpc>
                <a:spcPct val="90000"/>
              </a:lnSpc>
              <a:spcBef>
                <a:spcPts val="1500"/>
              </a:spcBef>
              <a:spcAft>
                <a:spcPts val="0"/>
              </a:spcAft>
              <a:buClr>
                <a:schemeClr val="accent1"/>
              </a:buClr>
              <a:buSzPts val="4800"/>
              <a:buNone/>
              <a:defRPr sz="4800" b="0">
                <a:solidFill>
                  <a:schemeClr val="accent1"/>
                </a:solidFill>
              </a:defRPr>
            </a:lvl1pPr>
            <a:lvl2pPr marL="914400" lvl="1" indent="-228600" algn="l">
              <a:lnSpc>
                <a:spcPct val="90000"/>
              </a:lnSpc>
              <a:spcBef>
                <a:spcPts val="800"/>
              </a:spcBef>
              <a:spcAft>
                <a:spcPts val="0"/>
              </a:spcAft>
              <a:buClr>
                <a:schemeClr val="dk1"/>
              </a:buClr>
              <a:buSzPts val="3000"/>
              <a:buNone/>
              <a:defRPr sz="3000" b="1"/>
            </a:lvl2pPr>
            <a:lvl3pPr marL="1371600" lvl="2" indent="-228600" algn="l">
              <a:lnSpc>
                <a:spcPct val="90000"/>
              </a:lnSpc>
              <a:spcBef>
                <a:spcPts val="800"/>
              </a:spcBef>
              <a:spcAft>
                <a:spcPts val="0"/>
              </a:spcAft>
              <a:buClr>
                <a:schemeClr val="dk1"/>
              </a:buClr>
              <a:buSzPts val="2700"/>
              <a:buNone/>
              <a:defRPr sz="2700" b="1"/>
            </a:lvl3pPr>
            <a:lvl4pPr marL="1828800" lvl="3" indent="-228600" algn="l">
              <a:lnSpc>
                <a:spcPct val="90000"/>
              </a:lnSpc>
              <a:spcBef>
                <a:spcPts val="800"/>
              </a:spcBef>
              <a:spcAft>
                <a:spcPts val="0"/>
              </a:spcAft>
              <a:buClr>
                <a:schemeClr val="dk1"/>
              </a:buClr>
              <a:buSzPts val="2400"/>
              <a:buNone/>
              <a:defRPr sz="2400" b="1"/>
            </a:lvl4pPr>
            <a:lvl5pPr marL="2286000" lvl="4" indent="-228600" algn="l">
              <a:lnSpc>
                <a:spcPct val="90000"/>
              </a:lnSpc>
              <a:spcBef>
                <a:spcPts val="800"/>
              </a:spcBef>
              <a:spcAft>
                <a:spcPts val="0"/>
              </a:spcAft>
              <a:buClr>
                <a:schemeClr val="dk1"/>
              </a:buClr>
              <a:buSzPts val="2400"/>
              <a:buNone/>
              <a:defRPr sz="2400" b="1"/>
            </a:lvl5pPr>
            <a:lvl6pPr marL="2743200" lvl="5" indent="-228600" algn="l">
              <a:lnSpc>
                <a:spcPct val="90000"/>
              </a:lnSpc>
              <a:spcBef>
                <a:spcPts val="800"/>
              </a:spcBef>
              <a:spcAft>
                <a:spcPts val="0"/>
              </a:spcAft>
              <a:buClr>
                <a:schemeClr val="dk1"/>
              </a:buClr>
              <a:buSzPts val="2400"/>
              <a:buNone/>
              <a:defRPr sz="2400" b="1"/>
            </a:lvl6pPr>
            <a:lvl7pPr marL="3200400" lvl="6" indent="-228600" algn="l">
              <a:lnSpc>
                <a:spcPct val="90000"/>
              </a:lnSpc>
              <a:spcBef>
                <a:spcPts val="800"/>
              </a:spcBef>
              <a:spcAft>
                <a:spcPts val="0"/>
              </a:spcAft>
              <a:buClr>
                <a:schemeClr val="dk1"/>
              </a:buClr>
              <a:buSzPts val="2400"/>
              <a:buNone/>
              <a:defRPr sz="2400" b="1"/>
            </a:lvl7pPr>
            <a:lvl8pPr marL="3657600" lvl="7" indent="-228600" algn="l">
              <a:lnSpc>
                <a:spcPct val="90000"/>
              </a:lnSpc>
              <a:spcBef>
                <a:spcPts val="800"/>
              </a:spcBef>
              <a:spcAft>
                <a:spcPts val="0"/>
              </a:spcAft>
              <a:buClr>
                <a:schemeClr val="dk1"/>
              </a:buClr>
              <a:buSzPts val="2400"/>
              <a:buNone/>
              <a:defRPr sz="2400" b="1"/>
            </a:lvl8pPr>
            <a:lvl9pPr marL="4114800" lvl="8" indent="-228600" algn="l">
              <a:lnSpc>
                <a:spcPct val="90000"/>
              </a:lnSpc>
              <a:spcBef>
                <a:spcPts val="800"/>
              </a:spcBef>
              <a:spcAft>
                <a:spcPts val="0"/>
              </a:spcAft>
              <a:buClr>
                <a:schemeClr val="dk1"/>
              </a:buClr>
              <a:buSzPts val="2400"/>
              <a:buNone/>
              <a:defRPr sz="2400" b="1"/>
            </a:lvl9pPr>
          </a:lstStyle>
          <a:p>
            <a:endParaRPr/>
          </a:p>
        </p:txBody>
      </p:sp>
      <p:sp>
        <p:nvSpPr>
          <p:cNvPr id="69" name="Google Shape;69;g2baed80d62c_0_56"/>
          <p:cNvSpPr txBox="1">
            <a:spLocks noGrp="1"/>
          </p:cNvSpPr>
          <p:nvPr>
            <p:ph type="body" idx="4"/>
          </p:nvPr>
        </p:nvSpPr>
        <p:spPr>
          <a:xfrm>
            <a:off x="9258300" y="3757613"/>
            <a:ext cx="7994400" cy="51519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
        <p:nvSpPr>
          <p:cNvPr id="70" name="Google Shape;70;g2baed80d62c_0_56"/>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71" name="Google Shape;71;g2baed80d62c_0_56"/>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72" name="Google Shape;72;g2baed80d62c_0_56"/>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73" name="Google Shape;73;g2baed80d62c_0_56"/>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4800"/>
              <a:buFont typeface="Calibri"/>
              <a:buNone/>
              <a:defRPr sz="4800"/>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74"/>
        <p:cNvGrpSpPr/>
        <p:nvPr/>
      </p:nvGrpSpPr>
      <p:grpSpPr>
        <a:xfrm>
          <a:off x="0" y="0"/>
          <a:ext cx="0" cy="0"/>
          <a:chOff x="0" y="0"/>
          <a:chExt cx="0" cy="0"/>
        </a:xfrm>
      </p:grpSpPr>
      <p:sp>
        <p:nvSpPr>
          <p:cNvPr id="75" name="Google Shape;75;g2baed80d62c_0_65"/>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chemeClr val="lt1"/>
              </a:solidFill>
              <a:latin typeface="Arial"/>
              <a:ea typeface="Arial"/>
              <a:cs typeface="Arial"/>
              <a:sym typeface="Arial"/>
            </a:endParaRPr>
          </a:p>
        </p:txBody>
      </p:sp>
      <p:sp>
        <p:nvSpPr>
          <p:cNvPr id="76" name="Google Shape;76;g2baed80d62c_0_65"/>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77" name="Google Shape;77;g2baed80d62c_0_65"/>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78" name="Google Shape;78;g2baed80d62c_0_65"/>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79" name="Google Shape;79;g2baed80d62c_0_65"/>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lvl="0" algn="l">
              <a:lnSpc>
                <a:spcPct val="90000"/>
              </a:lnSpc>
              <a:spcBef>
                <a:spcPts val="0"/>
              </a:spcBef>
              <a:spcAft>
                <a:spcPts val="0"/>
              </a:spcAft>
              <a:buClr>
                <a:schemeClr val="accent1"/>
              </a:buClr>
              <a:buSzPts val="2700"/>
              <a:buNone/>
              <a:defRPr/>
            </a:lvl1pPr>
            <a:lvl2pPr lvl="1">
              <a:spcBef>
                <a:spcPts val="0"/>
              </a:spcBef>
              <a:spcAft>
                <a:spcPts val="0"/>
              </a:spcAft>
              <a:buSzPts val="2100"/>
              <a:buNone/>
              <a:defRPr/>
            </a:lvl2pPr>
            <a:lvl3pPr lvl="2">
              <a:spcBef>
                <a:spcPts val="0"/>
              </a:spcBef>
              <a:spcAft>
                <a:spcPts val="0"/>
              </a:spcAft>
              <a:buSzPts val="2100"/>
              <a:buNone/>
              <a:defRPr/>
            </a:lvl3pPr>
            <a:lvl4pPr lvl="3">
              <a:spcBef>
                <a:spcPts val="0"/>
              </a:spcBef>
              <a:spcAft>
                <a:spcPts val="0"/>
              </a:spcAft>
              <a:buSzPts val="2100"/>
              <a:buNone/>
              <a:defRPr/>
            </a:lvl4pPr>
            <a:lvl5pPr lvl="4">
              <a:spcBef>
                <a:spcPts val="0"/>
              </a:spcBef>
              <a:spcAft>
                <a:spcPts val="0"/>
              </a:spcAft>
              <a:buSzPts val="2100"/>
              <a:buNone/>
              <a:defRPr/>
            </a:lvl5pPr>
            <a:lvl6pPr lvl="5">
              <a:spcBef>
                <a:spcPts val="0"/>
              </a:spcBef>
              <a:spcAft>
                <a:spcPts val="0"/>
              </a:spcAft>
              <a:buSzPts val="2100"/>
              <a:buNone/>
              <a:defRPr/>
            </a:lvl6pPr>
            <a:lvl7pPr lvl="6">
              <a:spcBef>
                <a:spcPts val="0"/>
              </a:spcBef>
              <a:spcAft>
                <a:spcPts val="0"/>
              </a:spcAft>
              <a:buSzPts val="2100"/>
              <a:buNone/>
              <a:defRPr/>
            </a:lvl7pPr>
            <a:lvl8pPr lvl="7">
              <a:spcBef>
                <a:spcPts val="0"/>
              </a:spcBef>
              <a:spcAft>
                <a:spcPts val="0"/>
              </a:spcAft>
              <a:buSzPts val="2100"/>
              <a:buNone/>
              <a:defRPr/>
            </a:lvl8pPr>
            <a:lvl9pPr lvl="8">
              <a:spcBef>
                <a:spcPts val="0"/>
              </a:spcBef>
              <a:spcAft>
                <a:spcPts val="0"/>
              </a:spcAft>
              <a:buSzPts val="21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80"/>
        <p:cNvGrpSpPr/>
        <p:nvPr/>
      </p:nvGrpSpPr>
      <p:grpSpPr>
        <a:xfrm>
          <a:off x="0" y="0"/>
          <a:ext cx="0" cy="0"/>
          <a:chOff x="0" y="0"/>
          <a:chExt cx="0" cy="0"/>
        </a:xfrm>
      </p:grpSpPr>
      <p:sp>
        <p:nvSpPr>
          <p:cNvPr id="81" name="Google Shape;81;g2baed80d62c_0_71"/>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r>
              <a:rPr lang="en-US" sz="2100" b="0" i="0" u="none" strike="noStrike" cap="none">
                <a:solidFill>
                  <a:schemeClr val="lt1"/>
                </a:solidFill>
                <a:latin typeface="Arial"/>
                <a:ea typeface="Arial"/>
                <a:cs typeface="Arial"/>
                <a:sym typeface="Arial"/>
              </a:rPr>
              <a:t>v</a:t>
            </a:r>
            <a:endParaRPr sz="2100"/>
          </a:p>
        </p:txBody>
      </p:sp>
      <p:sp>
        <p:nvSpPr>
          <p:cNvPr id="82" name="Google Shape;82;g2baed80d62c_0_71"/>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lvl="0" algn="ctr">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83" name="Google Shape;83;g2baed80d62c_0_71"/>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lvl="0" algn="l">
              <a:lnSpc>
                <a:spcPct val="100000"/>
              </a:lnSpc>
              <a:spcBef>
                <a:spcPts val="0"/>
              </a:spcBef>
              <a:spcAft>
                <a:spcPts val="0"/>
              </a:spcAft>
              <a:buSzPts val="2100"/>
              <a:buNone/>
              <a:defRPr/>
            </a:lvl1pPr>
            <a:lvl2pPr lvl="1" algn="l">
              <a:lnSpc>
                <a:spcPct val="100000"/>
              </a:lnSpc>
              <a:spcBef>
                <a:spcPts val="0"/>
              </a:spcBef>
              <a:spcAft>
                <a:spcPts val="0"/>
              </a:spcAft>
              <a:buSzPts val="2100"/>
              <a:buNone/>
              <a:defRPr/>
            </a:lvl2pPr>
            <a:lvl3pPr lvl="2" algn="l">
              <a:lnSpc>
                <a:spcPct val="100000"/>
              </a:lnSpc>
              <a:spcBef>
                <a:spcPts val="0"/>
              </a:spcBef>
              <a:spcAft>
                <a:spcPts val="0"/>
              </a:spcAft>
              <a:buSzPts val="2100"/>
              <a:buNone/>
              <a:defRPr/>
            </a:lvl3pPr>
            <a:lvl4pPr lvl="3" algn="l">
              <a:lnSpc>
                <a:spcPct val="100000"/>
              </a:lnSpc>
              <a:spcBef>
                <a:spcPts val="0"/>
              </a:spcBef>
              <a:spcAft>
                <a:spcPts val="0"/>
              </a:spcAft>
              <a:buSzPts val="2100"/>
              <a:buNone/>
              <a:defRPr/>
            </a:lvl4pPr>
            <a:lvl5pPr lvl="4" algn="l">
              <a:lnSpc>
                <a:spcPct val="100000"/>
              </a:lnSpc>
              <a:spcBef>
                <a:spcPts val="0"/>
              </a:spcBef>
              <a:spcAft>
                <a:spcPts val="0"/>
              </a:spcAft>
              <a:buSzPts val="2100"/>
              <a:buNone/>
              <a:defRPr/>
            </a:lvl5pPr>
            <a:lvl6pPr lvl="5" algn="l">
              <a:lnSpc>
                <a:spcPct val="100000"/>
              </a:lnSpc>
              <a:spcBef>
                <a:spcPts val="0"/>
              </a:spcBef>
              <a:spcAft>
                <a:spcPts val="0"/>
              </a:spcAft>
              <a:buSzPts val="2100"/>
              <a:buNone/>
              <a:defRPr/>
            </a:lvl6pPr>
            <a:lvl7pPr lvl="6" algn="l">
              <a:lnSpc>
                <a:spcPct val="100000"/>
              </a:lnSpc>
              <a:spcBef>
                <a:spcPts val="0"/>
              </a:spcBef>
              <a:spcAft>
                <a:spcPts val="0"/>
              </a:spcAft>
              <a:buSzPts val="2100"/>
              <a:buNone/>
              <a:defRPr/>
            </a:lvl7pPr>
            <a:lvl8pPr lvl="7" algn="l">
              <a:lnSpc>
                <a:spcPct val="100000"/>
              </a:lnSpc>
              <a:spcBef>
                <a:spcPts val="0"/>
              </a:spcBef>
              <a:spcAft>
                <a:spcPts val="0"/>
              </a:spcAft>
              <a:buSzPts val="2100"/>
              <a:buNone/>
              <a:defRPr/>
            </a:lvl8pPr>
            <a:lvl9pPr lvl="8" algn="l">
              <a:lnSpc>
                <a:spcPct val="100000"/>
              </a:lnSpc>
              <a:spcBef>
                <a:spcPts val="0"/>
              </a:spcBef>
              <a:spcAft>
                <a:spcPts val="0"/>
              </a:spcAft>
              <a:buSzPts val="2100"/>
              <a:buNone/>
              <a:defRPr/>
            </a:lvl9pPr>
          </a:lstStyle>
          <a:p>
            <a:endParaRPr/>
          </a:p>
        </p:txBody>
      </p:sp>
      <p:sp>
        <p:nvSpPr>
          <p:cNvPr id="84" name="Google Shape;84;g2baed80d62c_0_71"/>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US"/>
              <a:t>‹#›</a:t>
            </a:fld>
            <a:endParaRPr/>
          </a:p>
        </p:txBody>
      </p:sp>
      <p:sp>
        <p:nvSpPr>
          <p:cNvPr id="85" name="Google Shape;85;g2baed80d62c_0_71"/>
          <p:cNvSpPr txBox="1">
            <a:spLocks noGrp="1"/>
          </p:cNvSpPr>
          <p:nvPr>
            <p:ph type="body" idx="1"/>
          </p:nvPr>
        </p:nvSpPr>
        <p:spPr>
          <a:xfrm>
            <a:off x="1075764" y="989937"/>
            <a:ext cx="16176900" cy="8098500"/>
          </a:xfrm>
          <a:prstGeom prst="rect">
            <a:avLst/>
          </a:prstGeom>
          <a:noFill/>
          <a:ln>
            <a:noFill/>
          </a:ln>
        </p:spPr>
        <p:txBody>
          <a:bodyPr spcFirstLastPara="1" wrap="square" lIns="137150" tIns="68550" rIns="137150" bIns="68550" anchor="t" anchorCtr="0">
            <a:normAutofit/>
          </a:bodyPr>
          <a:lstStyle>
            <a:lvl1pPr marL="457200" lvl="0" indent="-400050" algn="l">
              <a:lnSpc>
                <a:spcPct val="90000"/>
              </a:lnSpc>
              <a:spcBef>
                <a:spcPts val="1500"/>
              </a:spcBef>
              <a:spcAft>
                <a:spcPts val="0"/>
              </a:spcAft>
              <a:buClr>
                <a:schemeClr val="dk1"/>
              </a:buClr>
              <a:buSzPts val="2700"/>
              <a:buChar char="•"/>
              <a:defRPr/>
            </a:lvl1pPr>
            <a:lvl2pPr marL="914400" lvl="1" indent="-400050" algn="l">
              <a:lnSpc>
                <a:spcPct val="90000"/>
              </a:lnSpc>
              <a:spcBef>
                <a:spcPts val="800"/>
              </a:spcBef>
              <a:spcAft>
                <a:spcPts val="0"/>
              </a:spcAft>
              <a:buClr>
                <a:schemeClr val="dk1"/>
              </a:buClr>
              <a:buSzPts val="2700"/>
              <a:buChar char="•"/>
              <a:defRPr/>
            </a:lvl2pPr>
            <a:lvl3pPr marL="1371600" lvl="2" indent="-400050" algn="l">
              <a:lnSpc>
                <a:spcPct val="90000"/>
              </a:lnSpc>
              <a:spcBef>
                <a:spcPts val="800"/>
              </a:spcBef>
              <a:spcAft>
                <a:spcPts val="0"/>
              </a:spcAft>
              <a:buClr>
                <a:schemeClr val="dk1"/>
              </a:buClr>
              <a:buSzPts val="2700"/>
              <a:buChar char="•"/>
              <a:defRPr/>
            </a:lvl3pPr>
            <a:lvl4pPr marL="1828800" lvl="3" indent="-400050" algn="l">
              <a:lnSpc>
                <a:spcPct val="90000"/>
              </a:lnSpc>
              <a:spcBef>
                <a:spcPts val="800"/>
              </a:spcBef>
              <a:spcAft>
                <a:spcPts val="0"/>
              </a:spcAft>
              <a:buClr>
                <a:schemeClr val="dk1"/>
              </a:buClr>
              <a:buSzPts val="2700"/>
              <a:buChar char="•"/>
              <a:defRPr/>
            </a:lvl4pPr>
            <a:lvl5pPr marL="2286000" lvl="4" indent="-400050" algn="l">
              <a:lnSpc>
                <a:spcPct val="90000"/>
              </a:lnSpc>
              <a:spcBef>
                <a:spcPts val="800"/>
              </a:spcBef>
              <a:spcAft>
                <a:spcPts val="0"/>
              </a:spcAft>
              <a:buClr>
                <a:schemeClr val="dk1"/>
              </a:buClr>
              <a:buSzPts val="2700"/>
              <a:buChar char="•"/>
              <a:defRPr/>
            </a:lvl5pPr>
            <a:lvl6pPr marL="2743200" lvl="5" indent="-400050" algn="l">
              <a:lnSpc>
                <a:spcPct val="90000"/>
              </a:lnSpc>
              <a:spcBef>
                <a:spcPts val="800"/>
              </a:spcBef>
              <a:spcAft>
                <a:spcPts val="0"/>
              </a:spcAft>
              <a:buClr>
                <a:schemeClr val="dk1"/>
              </a:buClr>
              <a:buSzPts val="2700"/>
              <a:buChar char="•"/>
              <a:defRPr/>
            </a:lvl6pPr>
            <a:lvl7pPr marL="3200400" lvl="6" indent="-400050" algn="l">
              <a:lnSpc>
                <a:spcPct val="90000"/>
              </a:lnSpc>
              <a:spcBef>
                <a:spcPts val="800"/>
              </a:spcBef>
              <a:spcAft>
                <a:spcPts val="0"/>
              </a:spcAft>
              <a:buClr>
                <a:schemeClr val="dk1"/>
              </a:buClr>
              <a:buSzPts val="2700"/>
              <a:buChar char="•"/>
              <a:defRPr/>
            </a:lvl7pPr>
            <a:lvl8pPr marL="3657600" lvl="7" indent="-400050" algn="l">
              <a:lnSpc>
                <a:spcPct val="90000"/>
              </a:lnSpc>
              <a:spcBef>
                <a:spcPts val="800"/>
              </a:spcBef>
              <a:spcAft>
                <a:spcPts val="0"/>
              </a:spcAft>
              <a:buClr>
                <a:schemeClr val="dk1"/>
              </a:buClr>
              <a:buSzPts val="2700"/>
              <a:buChar char="•"/>
              <a:defRPr/>
            </a:lvl8pPr>
            <a:lvl9pPr marL="4114800" lvl="8" indent="-400050" algn="l">
              <a:lnSpc>
                <a:spcPct val="90000"/>
              </a:lnSpc>
              <a:spcBef>
                <a:spcPts val="800"/>
              </a:spcBef>
              <a:spcAft>
                <a:spcPts val="0"/>
              </a:spcAft>
              <a:buClr>
                <a:schemeClr val="dk1"/>
              </a:buClr>
              <a:buSzPts val="27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9"/>
        <p:cNvGrpSpPr/>
        <p:nvPr/>
      </p:nvGrpSpPr>
      <p:grpSpPr>
        <a:xfrm>
          <a:off x="0" y="0"/>
          <a:ext cx="0" cy="0"/>
          <a:chOff x="0" y="0"/>
          <a:chExt cx="0" cy="0"/>
        </a:xfrm>
      </p:grpSpPr>
      <p:sp>
        <p:nvSpPr>
          <p:cNvPr id="10" name="Google Shape;10;g2baed80d62c_0_0"/>
          <p:cNvSpPr/>
          <p:nvPr/>
        </p:nvSpPr>
        <p:spPr>
          <a:xfrm>
            <a:off x="309282" y="322729"/>
            <a:ext cx="17662800" cy="96483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137150" tIns="68550" rIns="137150" bIns="68550" anchor="ctr" anchorCtr="0">
            <a:noAutofit/>
          </a:bodyPr>
          <a:lstStyle/>
          <a:p>
            <a:pPr marL="0" marR="0" lvl="0" indent="0" algn="ctr" rtl="0">
              <a:lnSpc>
                <a:spcPct val="100000"/>
              </a:lnSpc>
              <a:spcBef>
                <a:spcPts val="0"/>
              </a:spcBef>
              <a:spcAft>
                <a:spcPts val="0"/>
              </a:spcAft>
              <a:buNone/>
            </a:pPr>
            <a:endParaRPr sz="2100" b="0" i="0" u="none" strike="noStrike" cap="none">
              <a:solidFill>
                <a:srgbClr val="595959"/>
              </a:solidFill>
              <a:latin typeface="Arial"/>
              <a:ea typeface="Arial"/>
              <a:cs typeface="Arial"/>
              <a:sym typeface="Arial"/>
            </a:endParaRPr>
          </a:p>
        </p:txBody>
      </p:sp>
      <p:sp>
        <p:nvSpPr>
          <p:cNvPr id="11" name="Google Shape;11;g2baed80d62c_0_0"/>
          <p:cNvSpPr txBox="1">
            <a:spLocks noGrp="1"/>
          </p:cNvSpPr>
          <p:nvPr>
            <p:ph type="title"/>
          </p:nvPr>
        </p:nvSpPr>
        <p:spPr>
          <a:xfrm>
            <a:off x="1075764" y="685800"/>
            <a:ext cx="16176900" cy="1539600"/>
          </a:xfrm>
          <a:prstGeom prst="rect">
            <a:avLst/>
          </a:prstGeom>
          <a:noFill/>
          <a:ln>
            <a:noFill/>
          </a:ln>
        </p:spPr>
        <p:txBody>
          <a:bodyPr spcFirstLastPara="1" wrap="square" lIns="137150" tIns="68550" rIns="137150" bIns="68550" anchor="b" anchorCtr="0">
            <a:normAutofit/>
          </a:bodyPr>
          <a:lstStyle>
            <a:lvl1pPr marR="0" lvl="0" algn="l" rtl="0">
              <a:lnSpc>
                <a:spcPct val="90000"/>
              </a:lnSpc>
              <a:spcBef>
                <a:spcPts val="0"/>
              </a:spcBef>
              <a:spcAft>
                <a:spcPts val="0"/>
              </a:spcAft>
              <a:buClr>
                <a:schemeClr val="accent1"/>
              </a:buClr>
              <a:buSzPts val="6600"/>
              <a:buFont typeface="Calibri"/>
              <a:buNone/>
              <a:defRPr sz="6600" b="0" i="0" u="none" strike="noStrike" cap="none">
                <a:solidFill>
                  <a:schemeClr val="accent1"/>
                </a:solidFill>
                <a:latin typeface="Calibri"/>
                <a:ea typeface="Calibri"/>
                <a:cs typeface="Calibri"/>
                <a:sym typeface="Calibri"/>
              </a:defRPr>
            </a:lvl1pPr>
            <a:lvl2pPr lvl="1">
              <a:spcBef>
                <a:spcPts val="0"/>
              </a:spcBef>
              <a:spcAft>
                <a:spcPts val="0"/>
              </a:spcAft>
              <a:buSzPts val="2100"/>
              <a:buNone/>
              <a:defRPr sz="2700"/>
            </a:lvl2pPr>
            <a:lvl3pPr lvl="2">
              <a:spcBef>
                <a:spcPts val="0"/>
              </a:spcBef>
              <a:spcAft>
                <a:spcPts val="0"/>
              </a:spcAft>
              <a:buSzPts val="2100"/>
              <a:buNone/>
              <a:defRPr sz="2700"/>
            </a:lvl3pPr>
            <a:lvl4pPr lvl="3">
              <a:spcBef>
                <a:spcPts val="0"/>
              </a:spcBef>
              <a:spcAft>
                <a:spcPts val="0"/>
              </a:spcAft>
              <a:buSzPts val="2100"/>
              <a:buNone/>
              <a:defRPr sz="2700"/>
            </a:lvl4pPr>
            <a:lvl5pPr lvl="4">
              <a:spcBef>
                <a:spcPts val="0"/>
              </a:spcBef>
              <a:spcAft>
                <a:spcPts val="0"/>
              </a:spcAft>
              <a:buSzPts val="2100"/>
              <a:buNone/>
              <a:defRPr sz="2700"/>
            </a:lvl5pPr>
            <a:lvl6pPr lvl="5">
              <a:spcBef>
                <a:spcPts val="0"/>
              </a:spcBef>
              <a:spcAft>
                <a:spcPts val="0"/>
              </a:spcAft>
              <a:buSzPts val="2100"/>
              <a:buNone/>
              <a:defRPr sz="2700"/>
            </a:lvl6pPr>
            <a:lvl7pPr lvl="6">
              <a:spcBef>
                <a:spcPts val="0"/>
              </a:spcBef>
              <a:spcAft>
                <a:spcPts val="0"/>
              </a:spcAft>
              <a:buSzPts val="2100"/>
              <a:buNone/>
              <a:defRPr sz="2700"/>
            </a:lvl7pPr>
            <a:lvl8pPr lvl="7">
              <a:spcBef>
                <a:spcPts val="0"/>
              </a:spcBef>
              <a:spcAft>
                <a:spcPts val="0"/>
              </a:spcAft>
              <a:buSzPts val="2100"/>
              <a:buNone/>
              <a:defRPr sz="2700"/>
            </a:lvl8pPr>
            <a:lvl9pPr lvl="8">
              <a:spcBef>
                <a:spcPts val="0"/>
              </a:spcBef>
              <a:spcAft>
                <a:spcPts val="0"/>
              </a:spcAft>
              <a:buSzPts val="2100"/>
              <a:buNone/>
              <a:defRPr sz="2700"/>
            </a:lvl9pPr>
          </a:lstStyle>
          <a:p>
            <a:endParaRPr/>
          </a:p>
        </p:txBody>
      </p:sp>
      <p:sp>
        <p:nvSpPr>
          <p:cNvPr id="12" name="Google Shape;12;g2baed80d62c_0_0"/>
          <p:cNvSpPr txBox="1">
            <a:spLocks noGrp="1"/>
          </p:cNvSpPr>
          <p:nvPr>
            <p:ph type="body" idx="1"/>
          </p:nvPr>
        </p:nvSpPr>
        <p:spPr>
          <a:xfrm>
            <a:off x="1075764" y="2738438"/>
            <a:ext cx="16176900" cy="6163500"/>
          </a:xfrm>
          <a:prstGeom prst="rect">
            <a:avLst/>
          </a:prstGeom>
          <a:noFill/>
          <a:ln>
            <a:noFill/>
          </a:ln>
        </p:spPr>
        <p:txBody>
          <a:bodyPr spcFirstLastPara="1" wrap="square" lIns="137150" tIns="68550" rIns="137150" bIns="68550" anchor="t" anchorCtr="0">
            <a:normAutofit/>
          </a:bodyPr>
          <a:lstStyle>
            <a:lvl1pPr marL="457200" marR="0" lvl="0" indent="-457200" algn="l" rtl="0">
              <a:lnSpc>
                <a:spcPct val="90000"/>
              </a:lnSpc>
              <a:spcBef>
                <a:spcPts val="15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1pPr>
            <a:lvl2pPr marL="914400" marR="0" lvl="1"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2pPr>
            <a:lvl3pPr marL="1371600" marR="0" lvl="2"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3pPr>
            <a:lvl4pPr marL="1828800" marR="0" lvl="3"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4pPr>
            <a:lvl5pPr marL="2286000" marR="0" lvl="4" indent="-457200" algn="l" rtl="0">
              <a:lnSpc>
                <a:spcPct val="90000"/>
              </a:lnSpc>
              <a:spcBef>
                <a:spcPts val="800"/>
              </a:spcBef>
              <a:spcAft>
                <a:spcPts val="0"/>
              </a:spcAft>
              <a:buClr>
                <a:schemeClr val="dk1"/>
              </a:buClr>
              <a:buSzPts val="3600"/>
              <a:buFont typeface="Arial"/>
              <a:buChar char="•"/>
              <a:defRPr sz="3600" b="0" i="0" u="none" strike="noStrike" cap="none">
                <a:solidFill>
                  <a:schemeClr val="dk1"/>
                </a:solidFill>
                <a:latin typeface="Calibri"/>
                <a:ea typeface="Calibri"/>
                <a:cs typeface="Calibri"/>
                <a:sym typeface="Calibri"/>
              </a:defRPr>
            </a:lvl5pPr>
            <a:lvl6pPr marL="2743200" marR="0" lvl="5"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6pPr>
            <a:lvl7pPr marL="3200400" marR="0" lvl="6"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7pPr>
            <a:lvl8pPr marL="3657600" marR="0" lvl="7"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8pPr>
            <a:lvl9pPr marL="4114800" marR="0" lvl="8" indent="-400050" algn="l" rtl="0">
              <a:lnSpc>
                <a:spcPct val="90000"/>
              </a:lnSpc>
              <a:spcBef>
                <a:spcPts val="80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9pPr>
          </a:lstStyle>
          <a:p>
            <a:endParaRPr/>
          </a:p>
        </p:txBody>
      </p:sp>
      <p:sp>
        <p:nvSpPr>
          <p:cNvPr id="13" name="Google Shape;13;g2baed80d62c_0_0"/>
          <p:cNvSpPr txBox="1">
            <a:spLocks noGrp="1"/>
          </p:cNvSpPr>
          <p:nvPr>
            <p:ph type="ftr" idx="11"/>
          </p:nvPr>
        </p:nvSpPr>
        <p:spPr>
          <a:xfrm>
            <a:off x="1075764" y="9209690"/>
            <a:ext cx="4296300" cy="547800"/>
          </a:xfrm>
          <a:prstGeom prst="rect">
            <a:avLst/>
          </a:prstGeom>
          <a:noFill/>
          <a:ln>
            <a:noFill/>
          </a:ln>
        </p:spPr>
        <p:txBody>
          <a:bodyPr spcFirstLastPara="1" wrap="square" lIns="137150" tIns="68550" rIns="137150" bIns="68550" anchor="ctr" anchorCtr="0">
            <a:noAutofit/>
          </a:bodyPr>
          <a:lstStyle>
            <a:lvl1pPr marR="0" lvl="0" algn="l" rtl="0">
              <a:lnSpc>
                <a:spcPct val="100000"/>
              </a:lnSpc>
              <a:spcBef>
                <a:spcPts val="0"/>
              </a:spcBef>
              <a:spcAft>
                <a:spcPts val="0"/>
              </a:spcAft>
              <a:buSzPts val="2100"/>
              <a:buNone/>
              <a:defRPr sz="1800" b="0"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9pPr>
          </a:lstStyle>
          <a:p>
            <a:endParaRPr/>
          </a:p>
        </p:txBody>
      </p:sp>
      <p:sp>
        <p:nvSpPr>
          <p:cNvPr id="14" name="Google Shape;14;g2baed80d62c_0_0"/>
          <p:cNvSpPr txBox="1">
            <a:spLocks noGrp="1"/>
          </p:cNvSpPr>
          <p:nvPr>
            <p:ph type="dt" idx="10"/>
          </p:nvPr>
        </p:nvSpPr>
        <p:spPr>
          <a:xfrm>
            <a:off x="5782236" y="9209690"/>
            <a:ext cx="6763800" cy="547800"/>
          </a:xfrm>
          <a:prstGeom prst="rect">
            <a:avLst/>
          </a:prstGeom>
          <a:noFill/>
          <a:ln>
            <a:noFill/>
          </a:ln>
        </p:spPr>
        <p:txBody>
          <a:bodyPr spcFirstLastPara="1" wrap="square" lIns="137150" tIns="68550" rIns="137150" bIns="68550" anchor="ctr" anchorCtr="0">
            <a:noAutofit/>
          </a:bodyPr>
          <a:lstStyle>
            <a:lvl1pPr marR="0" lvl="0" algn="ctr" rtl="0">
              <a:lnSpc>
                <a:spcPct val="100000"/>
              </a:lnSpc>
              <a:spcBef>
                <a:spcPts val="0"/>
              </a:spcBef>
              <a:spcAft>
                <a:spcPts val="0"/>
              </a:spcAft>
              <a:buSzPts val="2100"/>
              <a:buNone/>
              <a:defRPr sz="1800" b="0"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2100"/>
              <a:buNone/>
              <a:defRPr sz="2100" b="0" i="0" u="none" strike="noStrike" cap="none">
                <a:solidFill>
                  <a:srgbClr val="000000"/>
                </a:solidFill>
                <a:latin typeface="Arial"/>
                <a:ea typeface="Arial"/>
                <a:cs typeface="Arial"/>
                <a:sym typeface="Arial"/>
              </a:defRPr>
            </a:lvl9pPr>
          </a:lstStyle>
          <a:p>
            <a:endParaRPr/>
          </a:p>
        </p:txBody>
      </p:sp>
      <p:sp>
        <p:nvSpPr>
          <p:cNvPr id="15" name="Google Shape;15;g2baed80d62c_0_0"/>
          <p:cNvSpPr txBox="1">
            <a:spLocks noGrp="1"/>
          </p:cNvSpPr>
          <p:nvPr>
            <p:ph type="sldNum" idx="12"/>
          </p:nvPr>
        </p:nvSpPr>
        <p:spPr>
          <a:xfrm>
            <a:off x="12915900" y="9209690"/>
            <a:ext cx="4336800" cy="547800"/>
          </a:xfrm>
          <a:prstGeom prst="rect">
            <a:avLst/>
          </a:prstGeom>
          <a:noFill/>
          <a:ln>
            <a:noFill/>
          </a:ln>
        </p:spPr>
        <p:txBody>
          <a:bodyPr spcFirstLastPara="1" wrap="square" lIns="137150" tIns="68550" rIns="137150" bIns="68550" anchor="ctr" anchorCtr="0">
            <a:noAutofit/>
          </a:bodyPr>
          <a:lstStyle>
            <a:lvl1pPr marL="0" marR="0" lvl="0"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1pPr>
            <a:lvl2pPr marL="0" marR="0" lvl="1"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2pPr>
            <a:lvl3pPr marL="0" marR="0" lvl="2"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3pPr>
            <a:lvl4pPr marL="0" marR="0" lvl="3"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4pPr>
            <a:lvl5pPr marL="0" marR="0" lvl="4"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5pPr>
            <a:lvl6pPr marL="0" marR="0" lvl="5"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6pPr>
            <a:lvl7pPr marL="0" marR="0" lvl="6"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7pPr>
            <a:lvl8pPr marL="0" marR="0" lvl="7"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8pPr>
            <a:lvl9pPr marL="0" marR="0" lvl="8" indent="0" algn="r" rtl="0">
              <a:lnSpc>
                <a:spcPct val="100000"/>
              </a:lnSpc>
              <a:spcBef>
                <a:spcPts val="0"/>
              </a:spcBef>
              <a:spcAft>
                <a:spcPts val="0"/>
              </a:spcAft>
              <a:buNone/>
              <a:defRPr sz="1800" b="0" i="0" u="none" strike="noStrike" cap="none">
                <a:solidFill>
                  <a:srgbClr val="59595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pic>
        <p:nvPicPr>
          <p:cNvPr id="16" name="Google Shape;16;g2baed80d62c_0_0" descr="Decorative line break"/>
          <p:cNvPicPr preferRelativeResize="0"/>
          <p:nvPr/>
        </p:nvPicPr>
        <p:blipFill rotWithShape="1">
          <a:blip r:embed="rId14">
            <a:alphaModFix/>
          </a:blip>
          <a:srcRect/>
          <a:stretch/>
        </p:blipFill>
        <p:spPr>
          <a:xfrm>
            <a:off x="1207005" y="2337540"/>
            <a:ext cx="1929388" cy="365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9/9/2025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70332187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28.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1.jp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http://www.youtube.com/watch?v=cOqnZOMSjRE" TargetMode="External"/><Relationship Id="rId5" Type="http://schemas.openxmlformats.org/officeDocument/2006/relationships/image" Target="../media/image12.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hyperlink" Target="https://americanaddictioncenters.org/disease-of-addiction" TargetMode="External"/><Relationship Id="rId5" Type="http://schemas.openxmlformats.org/officeDocument/2006/relationships/hyperlink" Target="https://www.asam.org/quality-care/definition-of-addiction" TargetMode="Externa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8.sv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39.jpg"/><Relationship Id="rId4" Type="http://schemas.openxmlformats.org/officeDocument/2006/relationships/hyperlink" Target="http://www.youtube.com/watch?v=t2VYKwE7G6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43.jpg"/><Relationship Id="rId5" Type="http://schemas.openxmlformats.org/officeDocument/2006/relationships/hyperlink" Target="http://www.youtube.com/watch?v=fXHn9w8e0R0" TargetMode="Externa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8" Type="http://schemas.openxmlformats.org/officeDocument/2006/relationships/hyperlink" Target="https://www.oregon.gov/oha/PH/PREVENTIONWELLNESS/SUBSTANCEUSE/OPIOIDS/Documents/FentanylOpioidResponseToolkit.pdf" TargetMode="External"/><Relationship Id="rId3" Type="http://schemas.openxmlformats.org/officeDocument/2006/relationships/image" Target="../media/image41.png"/><Relationship Id="rId7" Type="http://schemas.openxmlformats.org/officeDocument/2006/relationships/hyperlink" Target="https://www.linesforlife.org/get-help-now/services-and-crisis-lines/#recovery-resources"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hyperlink" Target="https://www.samhsa.gov/find-help/national-helpline" TargetMode="External"/><Relationship Id="rId5" Type="http://schemas.openxmlformats.org/officeDocument/2006/relationships/hyperlink" Target="https://neverusealone.com/" TargetMode="Externa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1.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26.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30a49a02555_0_0"/>
          <p:cNvSpPr txBox="1">
            <a:spLocks noGrp="1"/>
          </p:cNvSpPr>
          <p:nvPr>
            <p:ph type="ctrTitle"/>
          </p:nvPr>
        </p:nvSpPr>
        <p:spPr>
          <a:xfrm>
            <a:off x="915900" y="2172650"/>
            <a:ext cx="16456200" cy="4226400"/>
          </a:xfrm>
          <a:prstGeom prst="rect">
            <a:avLst/>
          </a:prstGeom>
          <a:noFill/>
          <a:ln>
            <a:noFill/>
          </a:ln>
        </p:spPr>
        <p:txBody>
          <a:bodyPr spcFirstLastPara="1" wrap="square" lIns="137150" tIns="68550" rIns="137150" bIns="68550" anchor="b" anchorCtr="0">
            <a:normAutofit/>
          </a:bodyPr>
          <a:lstStyle/>
          <a:p>
            <a:pPr marL="0" lvl="0" indent="0" algn="ctr" rtl="0">
              <a:spcBef>
                <a:spcPts val="0"/>
              </a:spcBef>
              <a:spcAft>
                <a:spcPts val="0"/>
              </a:spcAft>
              <a:buClr>
                <a:schemeClr val="dk1"/>
              </a:buClr>
              <a:buSzPts val="2200"/>
              <a:buFont typeface="Arial"/>
              <a:buNone/>
            </a:pPr>
            <a:r>
              <a:rPr lang="en-US" sz="6300" dirty="0"/>
              <a:t>Understanding Fentanyl: Synthetic Opioids and Oregon’s Good Samaritan Law</a:t>
            </a:r>
            <a:endParaRPr sz="6300" dirty="0"/>
          </a:p>
          <a:p>
            <a:pPr>
              <a:buSzPts val="8200"/>
            </a:pPr>
            <a:r>
              <a:rPr lang="en-US" sz="4800" i="1" dirty="0"/>
              <a:t>[as required by Senate Bill 238 (2023)]</a:t>
            </a:r>
            <a:r>
              <a:rPr lang="en-US" dirty="0"/>
              <a:t> </a:t>
            </a:r>
            <a:endParaRPr dirty="0"/>
          </a:p>
        </p:txBody>
      </p:sp>
      <p:sp>
        <p:nvSpPr>
          <p:cNvPr id="113" name="Google Shape;113;g30a49a02555_0_0"/>
          <p:cNvSpPr txBox="1">
            <a:spLocks noGrp="1"/>
          </p:cNvSpPr>
          <p:nvPr>
            <p:ph type="sldNum" idx="12"/>
          </p:nvPr>
        </p:nvSpPr>
        <p:spPr>
          <a:xfrm>
            <a:off x="25831800" y="18419379"/>
            <a:ext cx="8673600" cy="1095600"/>
          </a:xfrm>
          <a:prstGeom prst="rect">
            <a:avLst/>
          </a:prstGeom>
          <a:noFill/>
          <a:ln>
            <a:noFill/>
          </a:ln>
        </p:spPr>
        <p:txBody>
          <a:bodyPr spcFirstLastPara="1" wrap="square" lIns="137150" tIns="68550" rIns="137150" bIns="6855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408E9D"/>
        </a:solidFill>
        <a:effectLst/>
      </p:bgPr>
    </p:bg>
    <p:spTree>
      <p:nvGrpSpPr>
        <p:cNvPr id="1" name="Shape 248"/>
        <p:cNvGrpSpPr/>
        <p:nvPr/>
      </p:nvGrpSpPr>
      <p:grpSpPr>
        <a:xfrm>
          <a:off x="0" y="0"/>
          <a:ext cx="0" cy="0"/>
          <a:chOff x="0" y="0"/>
          <a:chExt cx="0" cy="0"/>
        </a:xfrm>
      </p:grpSpPr>
      <p:sp>
        <p:nvSpPr>
          <p:cNvPr id="249" name="Google Shape;249;p9">
            <a:extLst>
              <a:ext uri="{C183D7F6-B498-43B3-948B-1728B52AA6E4}">
                <adec:decorative xmlns:adec="http://schemas.microsoft.com/office/drawing/2017/decorative" val="1"/>
              </a:ext>
            </a:extLst>
          </p:cNvPr>
          <p:cNvSpPr/>
          <p:nvPr/>
        </p:nvSpPr>
        <p:spPr>
          <a:xfrm>
            <a:off x="0" y="8704666"/>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EFE9CF"/>
          </a:solidFill>
          <a:ln>
            <a:noFill/>
          </a:ln>
        </p:spPr>
        <p:txBody>
          <a:bodyPr/>
          <a:lstStyle/>
          <a:p>
            <a:endParaRPr lang="en-US"/>
          </a:p>
        </p:txBody>
      </p:sp>
      <p:sp>
        <p:nvSpPr>
          <p:cNvPr id="254" name="Google Shape;254;p9">
            <a:extLst>
              <a:ext uri="{C183D7F6-B498-43B3-948B-1728B52AA6E4}">
                <adec:decorative xmlns:adec="http://schemas.microsoft.com/office/drawing/2017/decorative" val="1"/>
              </a:ext>
            </a:extLst>
          </p:cNvPr>
          <p:cNvSpPr/>
          <p:nvPr/>
        </p:nvSpPr>
        <p:spPr>
          <a:xfrm>
            <a:off x="0" y="1974645"/>
            <a:ext cx="6426686" cy="9646058"/>
          </a:xfrm>
          <a:custGeom>
            <a:avLst/>
            <a:gdLst/>
            <a:ahLst/>
            <a:cxnLst/>
            <a:rect l="l" t="t" r="r" b="b"/>
            <a:pathLst>
              <a:path w="6426686" h="9646058" extrusionOk="0">
                <a:moveTo>
                  <a:pt x="0" y="0"/>
                </a:moveTo>
                <a:lnTo>
                  <a:pt x="6426686" y="0"/>
                </a:lnTo>
                <a:lnTo>
                  <a:pt x="6426686" y="9646057"/>
                </a:lnTo>
                <a:lnTo>
                  <a:pt x="0" y="9646057"/>
                </a:lnTo>
                <a:lnTo>
                  <a:pt x="0" y="0"/>
                </a:lnTo>
                <a:close/>
              </a:path>
            </a:pathLst>
          </a:custGeom>
          <a:blipFill rotWithShape="1">
            <a:blip r:embed="rId3">
              <a:alphaModFix/>
            </a:blip>
            <a:stretch>
              <a:fillRect/>
            </a:stretch>
          </a:blipFill>
          <a:ln>
            <a:noFill/>
          </a:ln>
        </p:spPr>
        <p:txBody>
          <a:bodyPr/>
          <a:lstStyle/>
          <a:p>
            <a:endParaRPr lang="en-US"/>
          </a:p>
        </p:txBody>
      </p:sp>
      <p:sp>
        <p:nvSpPr>
          <p:cNvPr id="255" name="Google Shape;255;p9"/>
          <p:cNvSpPr txBox="1">
            <a:spLocks noGrp="1"/>
          </p:cNvSpPr>
          <p:nvPr>
            <p:ph type="title" idx="4294967295"/>
          </p:nvPr>
        </p:nvSpPr>
        <p:spPr>
          <a:xfrm>
            <a:off x="564202" y="680575"/>
            <a:ext cx="12639300" cy="27462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88996"/>
              </a:lnSpc>
              <a:spcBef>
                <a:spcPts val="0"/>
              </a:spcBef>
              <a:spcAft>
                <a:spcPts val="0"/>
              </a:spcAft>
              <a:buClr>
                <a:srgbClr val="000000"/>
              </a:buClr>
              <a:buSzTx/>
              <a:buFont typeface="Arial"/>
              <a:buNone/>
              <a:tabLst/>
              <a:defRPr/>
            </a:pPr>
            <a:r>
              <a:rPr kumimoji="0" lang="en-US" sz="10024" b="0" i="0" u="none" strike="noStrike" kern="0" cap="none" spc="0" normalizeH="0" baseline="0" noProof="0" dirty="0">
                <a:ln>
                  <a:noFill/>
                </a:ln>
                <a:solidFill>
                  <a:srgbClr val="EFE9CF"/>
                </a:solidFill>
                <a:effectLst/>
                <a:uLnTx/>
                <a:uFillTx/>
                <a:latin typeface="Calistoga"/>
                <a:ea typeface="Calistoga"/>
                <a:cs typeface="Calistoga"/>
                <a:sym typeface="Calistoga"/>
              </a:rPr>
              <a:t>Potential Risks and Harms of Opioids:</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56" name="Google Shape;256;p9"/>
          <p:cNvSpPr txBox="1"/>
          <p:nvPr/>
        </p:nvSpPr>
        <p:spPr>
          <a:xfrm>
            <a:off x="5609668" y="3446960"/>
            <a:ext cx="12487200" cy="5133000"/>
          </a:xfrm>
          <a:prstGeom prst="rect">
            <a:avLst/>
          </a:prstGeom>
          <a:noFill/>
          <a:ln>
            <a:noFill/>
          </a:ln>
        </p:spPr>
        <p:txBody>
          <a:bodyPr spcFirstLastPara="1" wrap="square" lIns="0" tIns="0" rIns="0" bIns="0" anchor="t" anchorCtr="0">
            <a:spAutoFit/>
          </a:bodyPr>
          <a:lstStyle/>
          <a:p>
            <a:pPr marL="679467" marR="0" lvl="1" indent="-324048" algn="l" rtl="0">
              <a:lnSpc>
                <a:spcPct val="149984"/>
              </a:lnSpc>
              <a:spcBef>
                <a:spcPts val="0"/>
              </a:spcBef>
              <a:spcAft>
                <a:spcPts val="0"/>
              </a:spcAft>
              <a:buClr>
                <a:srgbClr val="EFE9CF"/>
              </a:buClr>
              <a:buSzPts val="2900"/>
              <a:buFont typeface="Arial"/>
              <a:buChar char="•"/>
            </a:pPr>
            <a:r>
              <a:rPr lang="en-US" sz="2900" b="1" i="0" u="none" strike="noStrike" cap="none">
                <a:solidFill>
                  <a:srgbClr val="EFE9CF"/>
                </a:solidFill>
                <a:latin typeface="Red Hat Display"/>
                <a:ea typeface="Red Hat Display"/>
                <a:cs typeface="Red Hat Display"/>
                <a:sym typeface="Red Hat Display"/>
              </a:rPr>
              <a:t>Overdose</a:t>
            </a:r>
            <a:r>
              <a:rPr lang="en-US" sz="2900" b="0" i="0" u="none" strike="noStrike" cap="none">
                <a:solidFill>
                  <a:srgbClr val="EFE9CF"/>
                </a:solidFill>
                <a:latin typeface="Red Hat Display"/>
                <a:ea typeface="Red Hat Display"/>
                <a:cs typeface="Red Hat Display"/>
                <a:sym typeface="Red Hat Display"/>
              </a:rPr>
              <a:t> is </a:t>
            </a:r>
            <a:r>
              <a:rPr lang="en-US" sz="2900" b="1" i="0" u="none" strike="noStrike" cap="none">
                <a:solidFill>
                  <a:srgbClr val="EFE9CF"/>
                </a:solidFill>
                <a:latin typeface="Red Hat Display"/>
                <a:ea typeface="Red Hat Display"/>
                <a:cs typeface="Red Hat Display"/>
                <a:sym typeface="Red Hat Display"/>
              </a:rPr>
              <a:t>common</a:t>
            </a:r>
            <a:r>
              <a:rPr lang="en-US" sz="2900" b="0" i="0" u="none" strike="noStrike" cap="none">
                <a:solidFill>
                  <a:srgbClr val="EFE9CF"/>
                </a:solidFill>
                <a:latin typeface="Red Hat Display"/>
                <a:ea typeface="Red Hat Display"/>
                <a:cs typeface="Red Hat Display"/>
                <a:sym typeface="Red Hat Display"/>
              </a:rPr>
              <a:t> with any form of opioid, in any amount, and </a:t>
            </a:r>
            <a:r>
              <a:rPr lang="en-US" sz="2900" b="1" i="0" u="none" strike="noStrike" cap="none">
                <a:solidFill>
                  <a:srgbClr val="EFE9CF"/>
                </a:solidFill>
                <a:latin typeface="Red Hat Display"/>
                <a:ea typeface="Red Hat Display"/>
                <a:cs typeface="Red Hat Display"/>
                <a:sym typeface="Red Hat Display"/>
              </a:rPr>
              <a:t>can be fatal.</a:t>
            </a:r>
            <a:r>
              <a:rPr lang="en-US" sz="2900" b="0" i="0" u="none" strike="noStrike" cap="none">
                <a:solidFill>
                  <a:srgbClr val="EFE9CF"/>
                </a:solidFill>
                <a:latin typeface="Red Hat Display"/>
                <a:ea typeface="Red Hat Display"/>
                <a:cs typeface="Red Hat Display"/>
                <a:sym typeface="Red Hat Display"/>
              </a:rPr>
              <a:t> </a:t>
            </a:r>
            <a:endParaRPr sz="2900"/>
          </a:p>
          <a:p>
            <a:pPr marL="679467" marR="0" lvl="1" indent="-324048" algn="l" rtl="0">
              <a:lnSpc>
                <a:spcPct val="149984"/>
              </a:lnSpc>
              <a:spcBef>
                <a:spcPts val="0"/>
              </a:spcBef>
              <a:spcAft>
                <a:spcPts val="0"/>
              </a:spcAft>
              <a:buClr>
                <a:srgbClr val="EFE9CF"/>
              </a:buClr>
              <a:buSzPts val="2900"/>
              <a:buFont typeface="Arial"/>
              <a:buChar char="•"/>
            </a:pPr>
            <a:r>
              <a:rPr lang="en-US" sz="2900" b="0" i="0" u="none" strike="noStrike" cap="none">
                <a:solidFill>
                  <a:srgbClr val="EFE9CF"/>
                </a:solidFill>
                <a:latin typeface="Red Hat Display"/>
                <a:ea typeface="Red Hat Display"/>
                <a:cs typeface="Red Hat Display"/>
                <a:sym typeface="Red Hat Display"/>
              </a:rPr>
              <a:t>Risk of overdose increases when opioids are mixed with other drugs, especially fentanyl. </a:t>
            </a:r>
            <a:endParaRPr sz="2900"/>
          </a:p>
          <a:p>
            <a:pPr marL="679467" marR="0" lvl="1" indent="-324048" algn="l" rtl="0">
              <a:lnSpc>
                <a:spcPct val="149984"/>
              </a:lnSpc>
              <a:spcBef>
                <a:spcPts val="0"/>
              </a:spcBef>
              <a:spcAft>
                <a:spcPts val="0"/>
              </a:spcAft>
              <a:buClr>
                <a:srgbClr val="EFE9CF"/>
              </a:buClr>
              <a:buSzPts val="2900"/>
              <a:buFont typeface="Arial"/>
              <a:buChar char="•"/>
            </a:pPr>
            <a:r>
              <a:rPr lang="en-US" sz="2900" b="0" i="0" u="none" strike="noStrike" cap="none">
                <a:solidFill>
                  <a:srgbClr val="EFE9CF"/>
                </a:solidFill>
                <a:latin typeface="Red Hat Display"/>
                <a:ea typeface="Red Hat Display"/>
                <a:cs typeface="Red Hat Display"/>
                <a:sym typeface="Red Hat Display"/>
              </a:rPr>
              <a:t>Continuous use of opioids can lead to </a:t>
            </a:r>
            <a:r>
              <a:rPr lang="en-US" sz="2900" b="1" i="0" u="none" strike="noStrike" cap="none">
                <a:solidFill>
                  <a:srgbClr val="EFE9CF"/>
                </a:solidFill>
                <a:latin typeface="Red Hat Display"/>
                <a:ea typeface="Red Hat Display"/>
                <a:cs typeface="Red Hat Display"/>
                <a:sym typeface="Red Hat Display"/>
              </a:rPr>
              <a:t>tolerance</a:t>
            </a:r>
            <a:r>
              <a:rPr lang="en-US" sz="2900" b="0" i="0" u="none" strike="noStrike" cap="none">
                <a:solidFill>
                  <a:srgbClr val="EFE9CF"/>
                </a:solidFill>
                <a:latin typeface="Red Hat Display"/>
                <a:ea typeface="Red Hat Display"/>
                <a:cs typeface="Red Hat Display"/>
                <a:sym typeface="Red Hat Display"/>
              </a:rPr>
              <a:t>, which means someone has to start taking higher doses of an opioid in order to get the same effect.</a:t>
            </a:r>
            <a:endParaRPr sz="2900"/>
          </a:p>
          <a:p>
            <a:pPr marL="679467" marR="0" lvl="1" indent="-324048" algn="l" rtl="0">
              <a:lnSpc>
                <a:spcPct val="149984"/>
              </a:lnSpc>
              <a:spcBef>
                <a:spcPts val="0"/>
              </a:spcBef>
              <a:spcAft>
                <a:spcPts val="0"/>
              </a:spcAft>
              <a:buClr>
                <a:srgbClr val="EFE9CF"/>
              </a:buClr>
              <a:buSzPts val="2900"/>
              <a:buFont typeface="Arial"/>
              <a:buChar char="•"/>
            </a:pPr>
            <a:r>
              <a:rPr lang="en-US" sz="2900" b="0" i="0" u="none" strike="noStrike" cap="none">
                <a:solidFill>
                  <a:srgbClr val="EFE9CF"/>
                </a:solidFill>
                <a:latin typeface="Red Hat Display"/>
                <a:ea typeface="Red Hat Display"/>
                <a:cs typeface="Red Hat Display"/>
                <a:sym typeface="Red Hat Display"/>
              </a:rPr>
              <a:t>Increased tolerance can lead to </a:t>
            </a:r>
            <a:r>
              <a:rPr lang="en-US" sz="2900" b="1" i="0" u="none" strike="noStrike" cap="none">
                <a:solidFill>
                  <a:srgbClr val="EFE9CF"/>
                </a:solidFill>
                <a:latin typeface="Red Hat Display"/>
                <a:ea typeface="Red Hat Display"/>
                <a:cs typeface="Red Hat Display"/>
                <a:sym typeface="Red Hat Display"/>
              </a:rPr>
              <a:t>physical dependence</a:t>
            </a:r>
            <a:r>
              <a:rPr lang="en-US" sz="2900" b="0" i="0" u="none" strike="noStrike" cap="none">
                <a:solidFill>
                  <a:srgbClr val="EFE9CF"/>
                </a:solidFill>
                <a:latin typeface="Red Hat Display"/>
                <a:ea typeface="Red Hat Display"/>
                <a:cs typeface="Red Hat Display"/>
                <a:sym typeface="Red Hat Display"/>
              </a:rPr>
              <a:t> or addiction</a:t>
            </a:r>
            <a:endParaRPr sz="2900"/>
          </a:p>
        </p:txBody>
      </p:sp>
      <p:sp>
        <p:nvSpPr>
          <p:cNvPr id="257" name="Google Shape;257;p9"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pic>
        <p:nvPicPr>
          <p:cNvPr id="258" name="Google Shape;258;p9">
            <a:extLst>
              <a:ext uri="{C183D7F6-B498-43B3-948B-1728B52AA6E4}">
                <adec:decorative xmlns:adec="http://schemas.microsoft.com/office/drawing/2017/decorative" val="1"/>
              </a:ext>
            </a:extLst>
          </p:cNvPr>
          <p:cNvPicPr preferRelativeResize="0"/>
          <p:nvPr/>
        </p:nvPicPr>
        <p:blipFill>
          <a:blip r:embed="rId5">
            <a:alphaModFix/>
          </a:blip>
          <a:srcRect t="-36" b="-70"/>
          <a:stretch>
            <a:fillRect/>
          </a:stretch>
        </p:blipFill>
        <p:spPr>
          <a:xfrm>
            <a:off x="0" y="-3694"/>
            <a:ext cx="18288000" cy="1029786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969200"/>
        </a:solidFill>
        <a:effectLst/>
      </p:bgPr>
    </p:bg>
    <p:spTree>
      <p:nvGrpSpPr>
        <p:cNvPr id="1" name="Shape 266"/>
        <p:cNvGrpSpPr/>
        <p:nvPr/>
      </p:nvGrpSpPr>
      <p:grpSpPr>
        <a:xfrm>
          <a:off x="0" y="0"/>
          <a:ext cx="0" cy="0"/>
          <a:chOff x="0" y="0"/>
          <a:chExt cx="0" cy="0"/>
        </a:xfrm>
      </p:grpSpPr>
      <p:sp>
        <p:nvSpPr>
          <p:cNvPr id="267" name="Google Shape;267;p10">
            <a:extLst>
              <a:ext uri="{C183D7F6-B498-43B3-948B-1728B52AA6E4}">
                <adec:decorative xmlns:adec="http://schemas.microsoft.com/office/drawing/2017/decorative" val="1"/>
              </a:ext>
            </a:extLst>
          </p:cNvPr>
          <p:cNvSpPr/>
          <p:nvPr/>
        </p:nvSpPr>
        <p:spPr>
          <a:xfrm>
            <a:off x="303775" y="1152600"/>
            <a:ext cx="17703683" cy="12337613"/>
          </a:xfrm>
          <a:custGeom>
            <a:avLst/>
            <a:gdLst/>
            <a:ahLst/>
            <a:cxnLst/>
            <a:rect l="l" t="t" r="r" b="b"/>
            <a:pathLst>
              <a:path w="17399197" h="12337613" extrusionOk="0">
                <a:moveTo>
                  <a:pt x="0" y="0"/>
                </a:moveTo>
                <a:lnTo>
                  <a:pt x="17399198" y="0"/>
                </a:lnTo>
                <a:lnTo>
                  <a:pt x="17399198" y="12337612"/>
                </a:lnTo>
                <a:lnTo>
                  <a:pt x="0" y="12337612"/>
                </a:lnTo>
                <a:lnTo>
                  <a:pt x="0" y="0"/>
                </a:lnTo>
                <a:close/>
              </a:path>
            </a:pathLst>
          </a:custGeom>
          <a:blipFill rotWithShape="1">
            <a:blip r:embed="rId3">
              <a:alphaModFix/>
            </a:blip>
            <a:stretch>
              <a:fillRect/>
            </a:stretch>
          </a:blipFill>
          <a:ln>
            <a:noFill/>
          </a:ln>
        </p:spPr>
        <p:txBody>
          <a:bodyPr/>
          <a:lstStyle/>
          <a:p>
            <a:endParaRPr lang="en-US"/>
          </a:p>
        </p:txBody>
      </p:sp>
      <p:sp>
        <p:nvSpPr>
          <p:cNvPr id="268" name="Google Shape;268;p10"/>
          <p:cNvSpPr txBox="1">
            <a:spLocks noGrp="1"/>
          </p:cNvSpPr>
          <p:nvPr>
            <p:ph type="title" idx="4294967295"/>
          </p:nvPr>
        </p:nvSpPr>
        <p:spPr>
          <a:xfrm>
            <a:off x="1134200" y="2159942"/>
            <a:ext cx="7316100" cy="7533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98"/>
              </a:lnSpc>
              <a:spcBef>
                <a:spcPts val="0"/>
              </a:spcBef>
              <a:spcAft>
                <a:spcPts val="0"/>
              </a:spcAft>
              <a:buClr>
                <a:srgbClr val="000000"/>
              </a:buClr>
              <a:buSzTx/>
              <a:buFont typeface="Arial"/>
              <a:buNone/>
              <a:tabLst/>
              <a:defRPr/>
            </a:pPr>
            <a:r>
              <a:rPr kumimoji="0" lang="en-US" sz="5499" b="0" i="0" u="none" strike="noStrike" kern="0" cap="none" spc="0" normalizeH="0" baseline="0" noProof="0" dirty="0">
                <a:ln>
                  <a:noFill/>
                </a:ln>
                <a:solidFill>
                  <a:srgbClr val="2A2A2A"/>
                </a:solidFill>
                <a:effectLst/>
                <a:uLnTx/>
                <a:uFillTx/>
                <a:latin typeface="Calistoga"/>
                <a:ea typeface="Calistoga"/>
                <a:cs typeface="Calistoga"/>
                <a:sym typeface="Calistoga"/>
              </a:rPr>
              <a:t>What is it?</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69" name="Google Shape;269;p10"/>
          <p:cNvSpPr txBox="1"/>
          <p:nvPr/>
        </p:nvSpPr>
        <p:spPr>
          <a:xfrm>
            <a:off x="1028700" y="3263250"/>
            <a:ext cx="7237200" cy="5947500"/>
          </a:xfrm>
          <a:prstGeom prst="rect">
            <a:avLst/>
          </a:prstGeom>
          <a:noFill/>
          <a:ln>
            <a:noFill/>
          </a:ln>
        </p:spPr>
        <p:txBody>
          <a:bodyPr spcFirstLastPara="1" wrap="square" lIns="0" tIns="0" rIns="0" bIns="0" anchor="t" anchorCtr="0">
            <a:spAutoFit/>
          </a:bodyPr>
          <a:lstStyle/>
          <a:p>
            <a:pPr marL="647700" marR="0" lvl="1" indent="-311150" algn="l" rtl="0">
              <a:lnSpc>
                <a:spcPct val="160000"/>
              </a:lnSpc>
              <a:spcBef>
                <a:spcPts val="0"/>
              </a:spcBef>
              <a:spcAft>
                <a:spcPts val="0"/>
              </a:spcAft>
              <a:buClr>
                <a:srgbClr val="2A2A2A"/>
              </a:buClr>
              <a:buSzPts val="2800"/>
              <a:buFont typeface="Arial"/>
              <a:buChar char="•"/>
            </a:pPr>
            <a:r>
              <a:rPr lang="en-US" sz="2800" b="0" i="0" u="none" strike="noStrike" cap="none">
                <a:solidFill>
                  <a:srgbClr val="2A2A2A"/>
                </a:solidFill>
                <a:latin typeface="Red Hat Display"/>
                <a:ea typeface="Red Hat Display"/>
                <a:cs typeface="Red Hat Display"/>
                <a:sym typeface="Red Hat Display"/>
              </a:rPr>
              <a:t>Fentanyl is one of the most potent opioids approved for medical use</a:t>
            </a:r>
            <a:endParaRPr sz="2800"/>
          </a:p>
          <a:p>
            <a:pPr marL="647700" marR="0" lvl="1" indent="-311150" algn="l" rtl="0">
              <a:lnSpc>
                <a:spcPct val="160000"/>
              </a:lnSpc>
              <a:spcBef>
                <a:spcPts val="0"/>
              </a:spcBef>
              <a:spcAft>
                <a:spcPts val="0"/>
              </a:spcAft>
              <a:buClr>
                <a:srgbClr val="2A2A2A"/>
              </a:buClr>
              <a:buSzPts val="2800"/>
              <a:buFont typeface="Arial"/>
              <a:buChar char="•"/>
            </a:pPr>
            <a:r>
              <a:rPr lang="en-US" sz="2800" b="0" i="0" u="none" strike="noStrike" cap="none">
                <a:solidFill>
                  <a:srgbClr val="2A2A2A"/>
                </a:solidFill>
                <a:latin typeface="Red Hat Display"/>
                <a:ea typeface="Red Hat Display"/>
                <a:cs typeface="Red Hat Display"/>
                <a:sym typeface="Red Hat Display"/>
              </a:rPr>
              <a:t>Intended for treating severe pain or for chronic pain patients who have developed a tolerance to less potent opiates</a:t>
            </a:r>
            <a:endParaRPr sz="2800"/>
          </a:p>
          <a:p>
            <a:pPr marL="647700" marR="0" lvl="1" indent="-311150" algn="l" rtl="0">
              <a:lnSpc>
                <a:spcPct val="160000"/>
              </a:lnSpc>
              <a:spcBef>
                <a:spcPts val="0"/>
              </a:spcBef>
              <a:spcAft>
                <a:spcPts val="0"/>
              </a:spcAft>
              <a:buClr>
                <a:srgbClr val="2A2A2A"/>
              </a:buClr>
              <a:buSzPts val="2800"/>
              <a:buFont typeface="Arial"/>
              <a:buChar char="•"/>
            </a:pPr>
            <a:r>
              <a:rPr lang="en-US" sz="2800" b="1" i="0" u="none" strike="noStrike" cap="none">
                <a:solidFill>
                  <a:srgbClr val="2A2A2A"/>
                </a:solidFill>
                <a:latin typeface="Red Hat Display"/>
                <a:ea typeface="Red Hat Display"/>
                <a:cs typeface="Red Hat Display"/>
                <a:sym typeface="Red Hat Display"/>
              </a:rPr>
              <a:t>However, recently fentanyl is often produced illicitly—outside of the legal regulatory system and has contaminated the broader drug supply</a:t>
            </a:r>
            <a:endParaRPr sz="2800"/>
          </a:p>
        </p:txBody>
      </p:sp>
      <p:sp>
        <p:nvSpPr>
          <p:cNvPr id="270" name="Google Shape;270;p10"/>
          <p:cNvSpPr txBox="1"/>
          <p:nvPr/>
        </p:nvSpPr>
        <p:spPr>
          <a:xfrm>
            <a:off x="10078618" y="6676280"/>
            <a:ext cx="7256581" cy="616234"/>
          </a:xfrm>
          <a:prstGeom prst="rect">
            <a:avLst/>
          </a:prstGeom>
          <a:noFill/>
          <a:ln>
            <a:noFill/>
          </a:ln>
        </p:spPr>
        <p:txBody>
          <a:bodyPr spcFirstLastPara="1" wrap="square" lIns="0" tIns="0" rIns="0" bIns="0" anchor="t" anchorCtr="0">
            <a:spAutoFit/>
          </a:bodyPr>
          <a:lstStyle/>
          <a:p>
            <a:pPr marL="0" marR="0" lvl="0" indent="0" algn="ctr" rtl="0">
              <a:lnSpc>
                <a:spcPct val="88991"/>
              </a:lnSpc>
              <a:spcBef>
                <a:spcPts val="0"/>
              </a:spcBef>
              <a:spcAft>
                <a:spcPts val="0"/>
              </a:spcAft>
              <a:buNone/>
            </a:pPr>
            <a:r>
              <a:rPr lang="en-US" sz="4996" b="0" i="0" u="none" strike="noStrike" cap="none">
                <a:solidFill>
                  <a:srgbClr val="2A2A2A"/>
                </a:solidFill>
                <a:latin typeface="Calistoga"/>
                <a:ea typeface="Calistoga"/>
                <a:cs typeface="Calistoga"/>
                <a:sym typeface="Calistoga"/>
              </a:rPr>
              <a:t>What are the effects?</a:t>
            </a:r>
            <a:endParaRPr/>
          </a:p>
        </p:txBody>
      </p:sp>
      <p:sp>
        <p:nvSpPr>
          <p:cNvPr id="271" name="Google Shape;271;p10"/>
          <p:cNvSpPr txBox="1"/>
          <p:nvPr/>
        </p:nvSpPr>
        <p:spPr>
          <a:xfrm>
            <a:off x="9905224" y="7495291"/>
            <a:ext cx="7527470" cy="2257425"/>
          </a:xfrm>
          <a:prstGeom prst="rect">
            <a:avLst/>
          </a:prstGeom>
          <a:noFill/>
          <a:ln>
            <a:noFill/>
          </a:ln>
        </p:spPr>
        <p:txBody>
          <a:bodyPr spcFirstLastPara="1" wrap="square" lIns="0" tIns="0" rIns="0" bIns="0" anchor="t" anchorCtr="0">
            <a:spAutoFit/>
          </a:bodyPr>
          <a:lstStyle/>
          <a:p>
            <a:pPr marL="647700" marR="0" lvl="1" indent="-323850" algn="l" rtl="0">
              <a:lnSpc>
                <a:spcPct val="150000"/>
              </a:lnSpc>
              <a:spcBef>
                <a:spcPts val="0"/>
              </a:spcBef>
              <a:spcAft>
                <a:spcPts val="0"/>
              </a:spcAft>
              <a:buClr>
                <a:srgbClr val="2A2A2A"/>
              </a:buClr>
              <a:buSzPts val="3000"/>
              <a:buFont typeface="Arial"/>
              <a:buChar char="•"/>
            </a:pPr>
            <a:r>
              <a:rPr lang="en-US" sz="3000" b="0" i="0" u="none" strike="noStrike" cap="none">
                <a:solidFill>
                  <a:srgbClr val="2A2A2A"/>
                </a:solidFill>
                <a:latin typeface="Red Hat Display"/>
                <a:ea typeface="Red Hat Display"/>
                <a:cs typeface="Red Hat Display"/>
                <a:sym typeface="Red Hat Display"/>
              </a:rPr>
              <a:t>Fentanyl’s effects are generally the same as other opioids like heroin, but because of the drug’s potency, they often appear faster and can last longer.</a:t>
            </a:r>
            <a:endParaRPr/>
          </a:p>
        </p:txBody>
      </p:sp>
      <p:sp>
        <p:nvSpPr>
          <p:cNvPr id="272" name="Google Shape;272;p10" descr="stethoscope "/>
          <p:cNvSpPr/>
          <p:nvPr/>
        </p:nvSpPr>
        <p:spPr>
          <a:xfrm rot="6339183" flipH="1">
            <a:off x="879483" y="-36844"/>
            <a:ext cx="2719832" cy="2859651"/>
          </a:xfrm>
          <a:custGeom>
            <a:avLst/>
            <a:gdLst/>
            <a:ahLst/>
            <a:cxnLst/>
            <a:rect l="l" t="t" r="r" b="b"/>
            <a:pathLst>
              <a:path w="3612466" h="4113574" extrusionOk="0">
                <a:moveTo>
                  <a:pt x="3612466" y="0"/>
                </a:moveTo>
                <a:lnTo>
                  <a:pt x="0" y="0"/>
                </a:lnTo>
                <a:lnTo>
                  <a:pt x="0" y="4113575"/>
                </a:lnTo>
                <a:lnTo>
                  <a:pt x="3612466" y="4113575"/>
                </a:lnTo>
                <a:lnTo>
                  <a:pt x="3612466" y="0"/>
                </a:lnTo>
                <a:close/>
              </a:path>
            </a:pathLst>
          </a:custGeom>
          <a:blipFill rotWithShape="1">
            <a:blip r:embed="rId4">
              <a:alphaModFix/>
            </a:blip>
            <a:stretch>
              <a:fillRect/>
            </a:stretch>
          </a:blipFill>
          <a:ln>
            <a:noFill/>
          </a:ln>
        </p:spPr>
        <p:txBody>
          <a:bodyPr/>
          <a:lstStyle/>
          <a:p>
            <a:endParaRPr lang="en-US"/>
          </a:p>
        </p:txBody>
      </p:sp>
      <p:sp>
        <p:nvSpPr>
          <p:cNvPr id="273" name="Google Shape;273;p10"/>
          <p:cNvSpPr txBox="1"/>
          <p:nvPr/>
        </p:nvSpPr>
        <p:spPr>
          <a:xfrm>
            <a:off x="3698926" y="398478"/>
            <a:ext cx="12043791" cy="808770"/>
          </a:xfrm>
          <a:prstGeom prst="rect">
            <a:avLst/>
          </a:prstGeom>
          <a:noFill/>
          <a:ln>
            <a:noFill/>
          </a:ln>
        </p:spPr>
        <p:txBody>
          <a:bodyPr spcFirstLastPara="1" wrap="square" lIns="0" tIns="0" rIns="0" bIns="0" anchor="t" anchorCtr="0">
            <a:spAutoFit/>
          </a:bodyPr>
          <a:lstStyle/>
          <a:p>
            <a:pPr marL="0" marR="0" lvl="0" indent="0" algn="ctr" rtl="0">
              <a:lnSpc>
                <a:spcPct val="88988"/>
              </a:lnSpc>
              <a:spcBef>
                <a:spcPts val="0"/>
              </a:spcBef>
              <a:spcAft>
                <a:spcPts val="0"/>
              </a:spcAft>
              <a:buNone/>
            </a:pPr>
            <a:r>
              <a:rPr lang="en-US" sz="6575" b="0" i="0" u="none" strike="noStrike" cap="none">
                <a:solidFill>
                  <a:srgbClr val="FFFFFF"/>
                </a:solidFill>
                <a:latin typeface="Calistoga"/>
                <a:ea typeface="Calistoga"/>
                <a:cs typeface="Calistoga"/>
                <a:sym typeface="Calistoga"/>
              </a:rPr>
              <a:t>Drug Knowledge: Fentanyl</a:t>
            </a:r>
            <a:endParaRPr/>
          </a:p>
        </p:txBody>
      </p:sp>
      <p:sp>
        <p:nvSpPr>
          <p:cNvPr id="274" name="Google Shape;274;p10" descr="Safety first logo"/>
          <p:cNvSpPr/>
          <p:nvPr/>
        </p:nvSpPr>
        <p:spPr>
          <a:xfrm>
            <a:off x="16381238" y="114458"/>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5">
              <a:alphaModFix/>
            </a:blip>
            <a:stretch>
              <a:fillRect/>
            </a:stretch>
          </a:blipFill>
          <a:ln>
            <a:noFill/>
          </a:ln>
        </p:spPr>
        <p:txBody>
          <a:bodyPr/>
          <a:lstStyle/>
          <a:p>
            <a:endParaRPr lang="en-US"/>
          </a:p>
        </p:txBody>
      </p:sp>
      <p:pic>
        <p:nvPicPr>
          <p:cNvPr id="275" name="Google Shape;275;p10" title="What is Fentanyl?">
            <a:hlinkClick r:id="rId6"/>
          </p:cNvPr>
          <p:cNvPicPr preferRelativeResize="0"/>
          <p:nvPr/>
        </p:nvPicPr>
        <p:blipFill>
          <a:blip r:embed="rId7">
            <a:alphaModFix/>
          </a:blip>
          <a:stretch>
            <a:fillRect/>
          </a:stretch>
        </p:blipFill>
        <p:spPr>
          <a:xfrm>
            <a:off x="10216350" y="2159937"/>
            <a:ext cx="6981125" cy="39268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5"/>
                                        </p:tgtEl>
                                        <p:attrNameLst>
                                          <p:attrName>style.visibility</p:attrName>
                                        </p:attrNameLst>
                                      </p:cBhvr>
                                      <p:to>
                                        <p:strVal val="visible"/>
                                      </p:to>
                                    </p:set>
                                    <p:animEffect transition="in" filter="fade">
                                      <p:cBhvr>
                                        <p:cTn id="7" dur="10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283"/>
        <p:cNvGrpSpPr/>
        <p:nvPr/>
      </p:nvGrpSpPr>
      <p:grpSpPr>
        <a:xfrm>
          <a:off x="0" y="0"/>
          <a:ext cx="0" cy="0"/>
          <a:chOff x="0" y="0"/>
          <a:chExt cx="0" cy="0"/>
        </a:xfrm>
      </p:grpSpPr>
      <p:sp>
        <p:nvSpPr>
          <p:cNvPr id="284" name="Google Shape;284;g30a9b3792d7_14_0"/>
          <p:cNvSpPr txBox="1">
            <a:spLocks noGrp="1"/>
          </p:cNvSpPr>
          <p:nvPr>
            <p:ph type="title" idx="4294967295"/>
          </p:nvPr>
        </p:nvSpPr>
        <p:spPr>
          <a:xfrm>
            <a:off x="3715000" y="1332059"/>
            <a:ext cx="10858000" cy="986104"/>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9004"/>
              </a:lnSpc>
              <a:spcBef>
                <a:spcPts val="0"/>
              </a:spcBef>
              <a:spcAft>
                <a:spcPts val="0"/>
              </a:spcAft>
              <a:buClr>
                <a:srgbClr val="000000"/>
              </a:buClr>
              <a:buSzTx/>
              <a:buFont typeface="Arial"/>
              <a:buNone/>
              <a:tabLst/>
              <a:defRPr/>
            </a:pPr>
            <a:r>
              <a:rPr kumimoji="0" lang="en-US" sz="7200" b="1" i="0" u="none" strike="noStrike" kern="0" cap="none" spc="0" normalizeH="0" baseline="0" noProof="0" dirty="0">
                <a:ln>
                  <a:noFill/>
                </a:ln>
                <a:solidFill>
                  <a:srgbClr val="653924"/>
                </a:solidFill>
                <a:effectLst/>
                <a:uLnTx/>
                <a:uFillTx/>
                <a:latin typeface="Calistoga"/>
                <a:ea typeface="Calistoga"/>
                <a:cs typeface="Calistoga"/>
                <a:sym typeface="Calistoga"/>
              </a:rPr>
              <a:t>Discussion Questions</a:t>
            </a:r>
            <a:endParaRPr kumimoji="0" lang="en-US" sz="7200" b="1"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85" name="Google Shape;285;g30a9b3792d7_14_0"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3">
              <a:alphaModFix/>
            </a:blip>
            <a:stretch>
              <a:fillRect/>
            </a:stretch>
          </a:blipFill>
          <a:ln>
            <a:noFill/>
          </a:ln>
        </p:spPr>
        <p:txBody>
          <a:bodyPr/>
          <a:lstStyle/>
          <a:p>
            <a:endParaRPr lang="en-US"/>
          </a:p>
        </p:txBody>
      </p:sp>
      <p:sp>
        <p:nvSpPr>
          <p:cNvPr id="286" name="Google Shape;286;g30a9b3792d7_14_0"/>
          <p:cNvSpPr txBox="1"/>
          <p:nvPr/>
        </p:nvSpPr>
        <p:spPr>
          <a:xfrm>
            <a:off x="1075764" y="3650223"/>
            <a:ext cx="14618086" cy="4647396"/>
          </a:xfrm>
          <a:prstGeom prst="rect">
            <a:avLst/>
          </a:prstGeom>
          <a:noFill/>
          <a:ln>
            <a:noFill/>
          </a:ln>
        </p:spPr>
        <p:txBody>
          <a:bodyPr spcFirstLastPara="1" wrap="square" lIns="91425" tIns="91425" rIns="91425" bIns="91425" anchor="t" anchorCtr="0">
            <a:spAutoFit/>
          </a:bodyPr>
          <a:lstStyle/>
          <a:p>
            <a:pPr marL="1371600" lvl="0" indent="-596900" algn="l" rtl="0">
              <a:spcBef>
                <a:spcPts val="0"/>
              </a:spcBef>
              <a:spcAft>
                <a:spcPts val="0"/>
              </a:spcAft>
              <a:buClr>
                <a:srgbClr val="653924"/>
              </a:buClr>
              <a:buSzPts val="5800"/>
              <a:buFont typeface="Red Hat Display"/>
              <a:buChar char="●"/>
            </a:pPr>
            <a:r>
              <a:rPr lang="en-US" sz="5800" dirty="0">
                <a:solidFill>
                  <a:srgbClr val="653924"/>
                </a:solidFill>
                <a:latin typeface="Red Hat Display"/>
                <a:ea typeface="Red Hat Display"/>
                <a:cs typeface="Red Hat Display"/>
                <a:sym typeface="Red Hat Display"/>
              </a:rPr>
              <a:t>What connections are you making?</a:t>
            </a:r>
            <a:endParaRPr sz="5800" dirty="0">
              <a:solidFill>
                <a:srgbClr val="653924"/>
              </a:solidFill>
              <a:latin typeface="Red Hat Display"/>
              <a:ea typeface="Red Hat Display"/>
              <a:cs typeface="Red Hat Display"/>
              <a:sym typeface="Red Hat Display"/>
            </a:endParaRPr>
          </a:p>
          <a:p>
            <a:pPr marL="914400" lvl="0" indent="0" algn="l" rtl="0">
              <a:spcBef>
                <a:spcPts val="0"/>
              </a:spcBef>
              <a:spcAft>
                <a:spcPts val="0"/>
              </a:spcAft>
              <a:buNone/>
            </a:pPr>
            <a:endParaRPr sz="5800" dirty="0">
              <a:solidFill>
                <a:srgbClr val="653924"/>
              </a:solidFill>
              <a:latin typeface="Red Hat Display"/>
              <a:ea typeface="Red Hat Display"/>
              <a:cs typeface="Red Hat Display"/>
              <a:sym typeface="Red Hat Display"/>
            </a:endParaRPr>
          </a:p>
          <a:p>
            <a:pPr marL="1371600" lvl="0" indent="-596900" algn="l" rtl="0">
              <a:spcBef>
                <a:spcPts val="0"/>
              </a:spcBef>
              <a:spcAft>
                <a:spcPts val="0"/>
              </a:spcAft>
              <a:buClr>
                <a:srgbClr val="653924"/>
              </a:buClr>
              <a:buSzPts val="5800"/>
              <a:buFont typeface="Red Hat Display"/>
              <a:buChar char="●"/>
            </a:pPr>
            <a:r>
              <a:rPr lang="en-US" sz="5800" dirty="0">
                <a:solidFill>
                  <a:srgbClr val="653924"/>
                </a:solidFill>
                <a:latin typeface="Red Hat Display"/>
                <a:ea typeface="Red Hat Display"/>
                <a:cs typeface="Red Hat Display"/>
                <a:sym typeface="Red Hat Display"/>
              </a:rPr>
              <a:t>What did you learn? </a:t>
            </a:r>
            <a:endParaRPr sz="5800" dirty="0">
              <a:solidFill>
                <a:srgbClr val="653924"/>
              </a:solidFill>
              <a:latin typeface="Red Hat Display"/>
              <a:ea typeface="Red Hat Display"/>
              <a:cs typeface="Red Hat Display"/>
              <a:sym typeface="Red Hat Display"/>
            </a:endParaRPr>
          </a:p>
          <a:p>
            <a:pPr marL="914400" lvl="0" indent="0" algn="l" rtl="0">
              <a:spcBef>
                <a:spcPts val="0"/>
              </a:spcBef>
              <a:spcAft>
                <a:spcPts val="0"/>
              </a:spcAft>
              <a:buNone/>
            </a:pPr>
            <a:r>
              <a:rPr lang="en-US" sz="5800" dirty="0">
                <a:solidFill>
                  <a:srgbClr val="653924"/>
                </a:solidFill>
                <a:latin typeface="Red Hat Display"/>
                <a:ea typeface="Red Hat Display"/>
                <a:cs typeface="Red Hat Display"/>
                <a:sym typeface="Red Hat Display"/>
              </a:rPr>
              <a:t> </a:t>
            </a:r>
            <a:endParaRPr sz="5800" dirty="0">
              <a:solidFill>
                <a:srgbClr val="653924"/>
              </a:solidFill>
              <a:latin typeface="Red Hat Display"/>
              <a:ea typeface="Red Hat Display"/>
              <a:cs typeface="Red Hat Display"/>
              <a:sym typeface="Red Hat Display"/>
            </a:endParaRPr>
          </a:p>
          <a:p>
            <a:pPr marL="1371600" lvl="0" indent="-596900" algn="l" rtl="0">
              <a:spcBef>
                <a:spcPts val="0"/>
              </a:spcBef>
              <a:spcAft>
                <a:spcPts val="0"/>
              </a:spcAft>
              <a:buClr>
                <a:srgbClr val="653924"/>
              </a:buClr>
              <a:buSzPts val="5800"/>
              <a:buFont typeface="Red Hat Display"/>
              <a:buChar char="●"/>
            </a:pPr>
            <a:r>
              <a:rPr lang="en-US" sz="5800" dirty="0">
                <a:solidFill>
                  <a:srgbClr val="653924"/>
                </a:solidFill>
                <a:latin typeface="Red Hat Display"/>
                <a:ea typeface="Red Hat Display"/>
                <a:cs typeface="Red Hat Display"/>
                <a:sym typeface="Red Hat Display"/>
              </a:rPr>
              <a:t>What other questions do you have?</a:t>
            </a:r>
            <a:endParaRPr sz="8200" dirty="0">
              <a:solidFill>
                <a:srgbClr val="653924"/>
              </a:solidFill>
              <a:latin typeface="Red Hat Display"/>
              <a:ea typeface="Red Hat Display"/>
              <a:cs typeface="Red Hat Display"/>
              <a:sym typeface="Red Hat Display"/>
            </a:endParaRPr>
          </a:p>
        </p:txBody>
      </p:sp>
      <p:sp>
        <p:nvSpPr>
          <p:cNvPr id="3" name="Rectangle 2">
            <a:extLst>
              <a:ext uri="{FF2B5EF4-FFF2-40B4-BE49-F238E27FC236}">
                <a16:creationId xmlns:a16="http://schemas.microsoft.com/office/drawing/2014/main" id="{14599CA2-70DE-4DC9-5324-5D58D498C9D2}"/>
              </a:ext>
              <a:ext uri="{C183D7F6-B498-43B3-948B-1728B52AA6E4}">
                <adec:decorative xmlns:adec="http://schemas.microsoft.com/office/drawing/2017/decorative" val="1"/>
              </a:ext>
            </a:extLst>
          </p:cNvPr>
          <p:cNvSpPr/>
          <p:nvPr/>
        </p:nvSpPr>
        <p:spPr>
          <a:xfrm>
            <a:off x="1075764" y="2051222"/>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69200"/>
        </a:solidFill>
        <a:effectLst/>
      </p:bgPr>
    </p:bg>
    <p:spTree>
      <p:nvGrpSpPr>
        <p:cNvPr id="1" name="Shape 294"/>
        <p:cNvGrpSpPr/>
        <p:nvPr/>
      </p:nvGrpSpPr>
      <p:grpSpPr>
        <a:xfrm>
          <a:off x="0" y="0"/>
          <a:ext cx="0" cy="0"/>
          <a:chOff x="0" y="0"/>
          <a:chExt cx="0" cy="0"/>
        </a:xfrm>
      </p:grpSpPr>
      <p:sp>
        <p:nvSpPr>
          <p:cNvPr id="295" name="Google Shape;295;p12">
            <a:extLst>
              <a:ext uri="{C183D7F6-B498-43B3-948B-1728B52AA6E4}">
                <adec:decorative xmlns:adec="http://schemas.microsoft.com/office/drawing/2017/decorative" val="1"/>
              </a:ext>
            </a:extLst>
          </p:cNvPr>
          <p:cNvSpPr/>
          <p:nvPr/>
        </p:nvSpPr>
        <p:spPr>
          <a:xfrm>
            <a:off x="0" y="9001434"/>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EFE9CF"/>
          </a:solidFill>
          <a:ln>
            <a:noFill/>
          </a:ln>
        </p:spPr>
        <p:txBody>
          <a:bodyPr/>
          <a:lstStyle/>
          <a:p>
            <a:endParaRPr lang="en-US"/>
          </a:p>
        </p:txBody>
      </p:sp>
      <p:sp>
        <p:nvSpPr>
          <p:cNvPr id="296" name="Google Shape;296;p12" descr="Addiction cycle showing guilt, emotional trigger, craving, ritual and substance abuse and addictive behaviors"/>
          <p:cNvSpPr/>
          <p:nvPr/>
        </p:nvSpPr>
        <p:spPr>
          <a:xfrm>
            <a:off x="337364" y="2317430"/>
            <a:ext cx="6590050" cy="5652140"/>
          </a:xfrm>
          <a:custGeom>
            <a:avLst/>
            <a:gdLst/>
            <a:ahLst/>
            <a:cxnLst/>
            <a:rect l="l" t="t" r="r" b="b"/>
            <a:pathLst>
              <a:path w="6590050" h="5652140" extrusionOk="0">
                <a:moveTo>
                  <a:pt x="0" y="0"/>
                </a:moveTo>
                <a:lnTo>
                  <a:pt x="6590050" y="0"/>
                </a:lnTo>
                <a:lnTo>
                  <a:pt x="6590050" y="5652140"/>
                </a:lnTo>
                <a:lnTo>
                  <a:pt x="0" y="5652140"/>
                </a:lnTo>
                <a:lnTo>
                  <a:pt x="0" y="0"/>
                </a:lnTo>
                <a:close/>
              </a:path>
            </a:pathLst>
          </a:custGeom>
          <a:blipFill rotWithShape="1">
            <a:blip r:embed="rId3">
              <a:alphaModFix/>
            </a:blip>
            <a:stretch>
              <a:fillRect/>
            </a:stretch>
          </a:blipFill>
          <a:ln>
            <a:noFill/>
          </a:ln>
        </p:spPr>
        <p:txBody>
          <a:bodyPr/>
          <a:lstStyle/>
          <a:p>
            <a:endParaRPr lang="en-US"/>
          </a:p>
        </p:txBody>
      </p:sp>
      <p:sp>
        <p:nvSpPr>
          <p:cNvPr id="297" name="Google Shape;297;p12"/>
          <p:cNvSpPr txBox="1">
            <a:spLocks noGrp="1"/>
          </p:cNvSpPr>
          <p:nvPr>
            <p:ph type="title" idx="4294967295"/>
          </p:nvPr>
        </p:nvSpPr>
        <p:spPr>
          <a:xfrm>
            <a:off x="2676460" y="638235"/>
            <a:ext cx="12935100" cy="8904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96"/>
              </a:lnSpc>
              <a:spcBef>
                <a:spcPts val="0"/>
              </a:spcBef>
              <a:spcAft>
                <a:spcPts val="0"/>
              </a:spcAft>
              <a:buClr>
                <a:srgbClr val="000000"/>
              </a:buClr>
              <a:buSzTx/>
              <a:buFont typeface="Arial"/>
              <a:buNone/>
              <a:tabLst/>
              <a:defRPr/>
            </a:pPr>
            <a:r>
              <a:rPr kumimoji="0" lang="en-US" sz="6500" b="0" i="0" u="none" strike="noStrike" kern="0" cap="none" spc="0" normalizeH="0" baseline="0" noProof="0" dirty="0">
                <a:ln>
                  <a:noFill/>
                </a:ln>
                <a:solidFill>
                  <a:srgbClr val="653924"/>
                </a:solidFill>
                <a:effectLst/>
                <a:highlight>
                  <a:schemeClr val="lt1"/>
                </a:highlight>
                <a:uLnTx/>
                <a:uFillTx/>
                <a:latin typeface="Calistoga"/>
                <a:ea typeface="Calistoga"/>
                <a:cs typeface="Calistoga"/>
                <a:sym typeface="Calistoga"/>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Cycle</a:t>
            </a:r>
            <a:r>
              <a:rPr kumimoji="0" lang="en-US" sz="6500" b="0" i="0" u="none" strike="noStrike" kern="0" cap="none" spc="0" normalizeH="0" baseline="0" noProof="0" dirty="0">
                <a:ln>
                  <a:noFill/>
                </a:ln>
                <a:solidFill>
                  <a:srgbClr val="653924"/>
                </a:solidFill>
                <a:effectLst/>
                <a:highlight>
                  <a:schemeClr val="lt1"/>
                </a:highlight>
                <a:uLnTx/>
                <a:uFillTx/>
                <a:latin typeface="Calistoga"/>
                <a:ea typeface="Calistoga"/>
                <a:cs typeface="Calistoga"/>
                <a:sym typeface="Calistoga"/>
              </a:rPr>
              <a:t> of Addiction</a:t>
            </a:r>
            <a:endParaRPr kumimoji="0" lang="en-US" sz="6500" b="0" i="0" u="none" strike="noStrike" kern="0" cap="none" spc="0" normalizeH="0" baseline="0" noProof="0" dirty="0">
              <a:ln>
                <a:noFill/>
              </a:ln>
              <a:solidFill>
                <a:srgbClr val="653924"/>
              </a:solidFill>
              <a:effectLst/>
              <a:highlight>
                <a:schemeClr val="lt1"/>
              </a:highlight>
              <a:uLnTx/>
              <a:uFillTx/>
              <a:latin typeface="Arial"/>
              <a:ea typeface="Arial"/>
              <a:cs typeface="Arial"/>
              <a:sym typeface="Arial"/>
            </a:endParaRPr>
          </a:p>
        </p:txBody>
      </p:sp>
      <p:sp>
        <p:nvSpPr>
          <p:cNvPr id="298" name="Google Shape;298;p12" descr="Safety first logo"/>
          <p:cNvSpPr/>
          <p:nvPr/>
        </p:nvSpPr>
        <p:spPr>
          <a:xfrm>
            <a:off x="150638" y="9044557"/>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sp>
        <p:nvSpPr>
          <p:cNvPr id="299" name="Google Shape;299;p12"/>
          <p:cNvSpPr txBox="1"/>
          <p:nvPr/>
        </p:nvSpPr>
        <p:spPr>
          <a:xfrm>
            <a:off x="7388025" y="2604600"/>
            <a:ext cx="10387200" cy="6033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3800">
                <a:solidFill>
                  <a:srgbClr val="1C2838"/>
                </a:solidFill>
                <a:latin typeface="Red Hat Display"/>
                <a:ea typeface="Red Hat Display"/>
                <a:cs typeface="Red Hat Display"/>
                <a:sym typeface="Red Hat Display"/>
              </a:rPr>
              <a:t>As defined by the </a:t>
            </a:r>
            <a:r>
              <a:rPr lang="en-US" sz="3800" u="sng">
                <a:solidFill>
                  <a:schemeClr val="hlink"/>
                </a:solidFill>
                <a:latin typeface="Red Hat Display"/>
                <a:ea typeface="Red Hat Display"/>
                <a:cs typeface="Red Hat Display"/>
                <a:sym typeface="Red Hat Display"/>
                <a:hlinkClick r:id="rId5"/>
              </a:rPr>
              <a:t>American Society of Addiction Medicine</a:t>
            </a:r>
            <a:r>
              <a:rPr lang="en-US" sz="3800">
                <a:solidFill>
                  <a:srgbClr val="1C2838"/>
                </a:solidFill>
                <a:latin typeface="Red Hat Display"/>
                <a:ea typeface="Red Hat Display"/>
                <a:cs typeface="Red Hat Display"/>
                <a:sym typeface="Red Hat Display"/>
              </a:rPr>
              <a:t>, </a:t>
            </a:r>
            <a:r>
              <a:rPr lang="en-US" sz="3800" u="sng">
                <a:solidFill>
                  <a:schemeClr val="hlink"/>
                </a:solidFill>
                <a:latin typeface="Red Hat Display"/>
                <a:ea typeface="Red Hat Display"/>
                <a:cs typeface="Red Hat Display"/>
                <a:sym typeface="Red Hat Display"/>
                <a:hlinkClick r:id="rId6"/>
              </a:rPr>
              <a:t>addiction is a chronic brain disease</a:t>
            </a:r>
            <a:r>
              <a:rPr lang="en-US" sz="3800">
                <a:solidFill>
                  <a:srgbClr val="1C2838"/>
                </a:solidFill>
                <a:latin typeface="Red Hat Display"/>
                <a:ea typeface="Red Hat Display"/>
                <a:cs typeface="Red Hat Display"/>
                <a:sym typeface="Red Hat Display"/>
              </a:rPr>
              <a:t> that affects the brain’s reward, pleasure, memory, and motivation and related circuitry.  </a:t>
            </a:r>
            <a:endParaRPr sz="3800">
              <a:solidFill>
                <a:srgbClr val="1C2838"/>
              </a:solidFill>
              <a:latin typeface="Red Hat Display"/>
              <a:ea typeface="Red Hat Display"/>
              <a:cs typeface="Red Hat Display"/>
              <a:sym typeface="Red Hat Display"/>
            </a:endParaRPr>
          </a:p>
          <a:p>
            <a:pPr marL="0" lvl="0" indent="0" algn="l" rtl="0">
              <a:spcBef>
                <a:spcPts val="0"/>
              </a:spcBef>
              <a:spcAft>
                <a:spcPts val="0"/>
              </a:spcAft>
              <a:buNone/>
            </a:pPr>
            <a:endParaRPr sz="3800">
              <a:solidFill>
                <a:srgbClr val="1C2838"/>
              </a:solidFill>
              <a:latin typeface="Red Hat Display"/>
              <a:ea typeface="Red Hat Display"/>
              <a:cs typeface="Red Hat Display"/>
              <a:sym typeface="Red Hat Display"/>
            </a:endParaRPr>
          </a:p>
          <a:p>
            <a:pPr marL="457200" lvl="0" indent="-469900" algn="l" rtl="0">
              <a:spcBef>
                <a:spcPts val="0"/>
              </a:spcBef>
              <a:spcAft>
                <a:spcPts val="0"/>
              </a:spcAft>
              <a:buClr>
                <a:srgbClr val="1C2838"/>
              </a:buClr>
              <a:buSzPts val="3800"/>
              <a:buFont typeface="Red Hat Display"/>
              <a:buChar char="●"/>
            </a:pPr>
            <a:r>
              <a:rPr lang="en-US" sz="3800">
                <a:solidFill>
                  <a:srgbClr val="1C2838"/>
                </a:solidFill>
                <a:latin typeface="Red Hat Display"/>
                <a:ea typeface="Red Hat Display"/>
                <a:cs typeface="Red Hat Display"/>
                <a:sym typeface="Red Hat Display"/>
              </a:rPr>
              <a:t>Can happen over a short period of time, or can take months or years to develop</a:t>
            </a:r>
            <a:endParaRPr sz="3800">
              <a:solidFill>
                <a:srgbClr val="1C2838"/>
              </a:solidFill>
              <a:latin typeface="Red Hat Display"/>
              <a:ea typeface="Red Hat Display"/>
              <a:cs typeface="Red Hat Display"/>
              <a:sym typeface="Red Hat Display"/>
            </a:endParaRPr>
          </a:p>
          <a:p>
            <a:pPr marL="457200" lvl="0" indent="0" algn="l" rtl="0">
              <a:spcBef>
                <a:spcPts val="0"/>
              </a:spcBef>
              <a:spcAft>
                <a:spcPts val="0"/>
              </a:spcAft>
              <a:buNone/>
            </a:pPr>
            <a:endParaRPr sz="3800">
              <a:solidFill>
                <a:srgbClr val="1C2838"/>
              </a:solidFill>
              <a:latin typeface="Red Hat Display"/>
              <a:ea typeface="Red Hat Display"/>
              <a:cs typeface="Red Hat Display"/>
              <a:sym typeface="Red Hat Display"/>
            </a:endParaRPr>
          </a:p>
          <a:p>
            <a:pPr marL="457200" lvl="0" indent="-469900" algn="l" rtl="0">
              <a:spcBef>
                <a:spcPts val="0"/>
              </a:spcBef>
              <a:spcAft>
                <a:spcPts val="0"/>
              </a:spcAft>
              <a:buClr>
                <a:srgbClr val="1C2838"/>
              </a:buClr>
              <a:buSzPts val="3800"/>
              <a:buFont typeface="Red Hat Display"/>
              <a:buChar char="●"/>
            </a:pPr>
            <a:r>
              <a:rPr lang="en-US" sz="3800">
                <a:solidFill>
                  <a:srgbClr val="1C2838"/>
                </a:solidFill>
                <a:latin typeface="Red Hat Display"/>
                <a:ea typeface="Red Hat Display"/>
                <a:cs typeface="Red Hat Display"/>
                <a:sym typeface="Red Hat Display"/>
              </a:rPr>
              <a:t>With opioids it can happen very quickly</a:t>
            </a:r>
            <a:endParaRPr sz="3800">
              <a:solidFill>
                <a:srgbClr val="1C2838"/>
              </a:solidFill>
              <a:latin typeface="Red Hat Display"/>
              <a:ea typeface="Red Hat Display"/>
              <a:cs typeface="Red Hat Display"/>
              <a:sym typeface="Red Hat Display"/>
            </a:endParaRPr>
          </a:p>
          <a:p>
            <a:pPr marL="457200" lvl="0" indent="0" algn="l" rtl="0">
              <a:lnSpc>
                <a:spcPct val="162987"/>
              </a:lnSpc>
              <a:spcBef>
                <a:spcPts val="0"/>
              </a:spcBef>
              <a:spcAft>
                <a:spcPts val="0"/>
              </a:spcAft>
              <a:buNone/>
            </a:pPr>
            <a:endParaRPr sz="3800">
              <a:solidFill>
                <a:srgbClr val="1C2838"/>
              </a:solidFill>
              <a:latin typeface="Red Hat Display"/>
              <a:ea typeface="Red Hat Display"/>
              <a:cs typeface="Red Hat Display"/>
              <a:sym typeface="Red Hat Display"/>
            </a:endParaRPr>
          </a:p>
        </p:txBody>
      </p:sp>
      <p:sp>
        <p:nvSpPr>
          <p:cNvPr id="3" name="Rectangle 2">
            <a:extLst>
              <a:ext uri="{FF2B5EF4-FFF2-40B4-BE49-F238E27FC236}">
                <a16:creationId xmlns:a16="http://schemas.microsoft.com/office/drawing/2014/main" id="{5FEECCC1-C4C3-D20A-1195-6D7C29BC559C}"/>
              </a:ext>
              <a:ext uri="{C183D7F6-B498-43B3-948B-1728B52AA6E4}">
                <adec:decorative xmlns:adec="http://schemas.microsoft.com/office/drawing/2017/decorative" val="1"/>
              </a:ext>
            </a:extLst>
          </p:cNvPr>
          <p:cNvSpPr/>
          <p:nvPr/>
        </p:nvSpPr>
        <p:spPr>
          <a:xfrm>
            <a:off x="803418" y="1398517"/>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69200"/>
        </a:solidFill>
        <a:effectLst/>
      </p:bgPr>
    </p:bg>
    <p:spTree>
      <p:nvGrpSpPr>
        <p:cNvPr id="1" name="Shape 307"/>
        <p:cNvGrpSpPr/>
        <p:nvPr/>
      </p:nvGrpSpPr>
      <p:grpSpPr>
        <a:xfrm>
          <a:off x="0" y="0"/>
          <a:ext cx="0" cy="0"/>
          <a:chOff x="0" y="0"/>
          <a:chExt cx="0" cy="0"/>
        </a:xfrm>
      </p:grpSpPr>
      <p:sp>
        <p:nvSpPr>
          <p:cNvPr id="308" name="Google Shape;308;p16">
            <a:extLst>
              <a:ext uri="{C183D7F6-B498-43B3-948B-1728B52AA6E4}">
                <adec:decorative xmlns:adec="http://schemas.microsoft.com/office/drawing/2017/decorative" val="1"/>
              </a:ext>
            </a:extLst>
          </p:cNvPr>
          <p:cNvSpPr/>
          <p:nvPr/>
        </p:nvSpPr>
        <p:spPr>
          <a:xfrm>
            <a:off x="222201" y="1947650"/>
            <a:ext cx="17843599" cy="12652734"/>
          </a:xfrm>
          <a:custGeom>
            <a:avLst/>
            <a:gdLst/>
            <a:ahLst/>
            <a:cxnLst/>
            <a:rect l="l" t="t" r="r" b="b"/>
            <a:pathLst>
              <a:path w="17843599" h="12652734" extrusionOk="0">
                <a:moveTo>
                  <a:pt x="0" y="0"/>
                </a:moveTo>
                <a:lnTo>
                  <a:pt x="17843598" y="0"/>
                </a:lnTo>
                <a:lnTo>
                  <a:pt x="17843598" y="12652734"/>
                </a:lnTo>
                <a:lnTo>
                  <a:pt x="0" y="12652734"/>
                </a:lnTo>
                <a:lnTo>
                  <a:pt x="0" y="0"/>
                </a:lnTo>
                <a:close/>
              </a:path>
            </a:pathLst>
          </a:custGeom>
          <a:blipFill rotWithShape="1">
            <a:blip r:embed="rId3">
              <a:alphaModFix/>
            </a:blip>
            <a:stretch>
              <a:fillRect/>
            </a:stretch>
          </a:blipFill>
          <a:ln>
            <a:noFill/>
          </a:ln>
        </p:spPr>
        <p:txBody>
          <a:bodyPr/>
          <a:lstStyle/>
          <a:p>
            <a:endParaRPr lang="en-US"/>
          </a:p>
        </p:txBody>
      </p:sp>
      <p:sp>
        <p:nvSpPr>
          <p:cNvPr id="309" name="Google Shape;309;p16"/>
          <p:cNvSpPr txBox="1"/>
          <p:nvPr/>
        </p:nvSpPr>
        <p:spPr>
          <a:xfrm>
            <a:off x="1075764" y="2439576"/>
            <a:ext cx="6980700" cy="7645170"/>
          </a:xfrm>
          <a:prstGeom prst="rect">
            <a:avLst/>
          </a:prstGeom>
          <a:noFill/>
          <a:ln>
            <a:noFill/>
          </a:ln>
        </p:spPr>
        <p:txBody>
          <a:bodyPr spcFirstLastPara="1" wrap="square" lIns="0" tIns="0" rIns="0" bIns="0" anchor="t" anchorCtr="0">
            <a:spAutoFit/>
          </a:bodyPr>
          <a:lstStyle/>
          <a:p>
            <a:pPr marL="584200" marR="0" lvl="1" indent="-339090" algn="l" rtl="0">
              <a:lnSpc>
                <a:spcPct val="159992"/>
              </a:lnSpc>
              <a:spcBef>
                <a:spcPts val="0"/>
              </a:spcBef>
              <a:spcAft>
                <a:spcPts val="0"/>
              </a:spcAft>
              <a:buClr>
                <a:srgbClr val="2A2A2A"/>
              </a:buClr>
              <a:buSzPts val="3450"/>
              <a:buFont typeface="Arial"/>
              <a:buChar char="•"/>
            </a:pPr>
            <a:r>
              <a:rPr lang="en-US" sz="3450" b="0" i="0" u="none" strike="noStrike" cap="none" dirty="0">
                <a:solidFill>
                  <a:srgbClr val="2A2A2A"/>
                </a:solidFill>
                <a:latin typeface="Red Hat Display"/>
                <a:ea typeface="Red Hat Display"/>
                <a:cs typeface="Red Hat Display"/>
                <a:sym typeface="Red Hat Display"/>
              </a:rPr>
              <a:t>Using opioids</a:t>
            </a:r>
            <a:r>
              <a:rPr lang="en-US" sz="3450" b="0" i="0" u="none" strike="noStrike" cap="none" dirty="0">
                <a:solidFill>
                  <a:schemeClr val="tx1"/>
                </a:solidFill>
                <a:latin typeface="Red Hat Display"/>
                <a:ea typeface="Red Hat Display"/>
                <a:cs typeface="Red Hat Display"/>
                <a:sym typeface="Red Hat Display"/>
              </a:rPr>
              <a:t> or any medication</a:t>
            </a:r>
            <a:r>
              <a:rPr lang="en-US" sz="3450" b="0" i="0" u="none" strike="noStrike" cap="none" dirty="0">
                <a:solidFill>
                  <a:srgbClr val="FF0000"/>
                </a:solidFill>
                <a:latin typeface="Red Hat Display"/>
                <a:ea typeface="Red Hat Display"/>
                <a:cs typeface="Red Hat Display"/>
                <a:sym typeface="Red Hat Display"/>
              </a:rPr>
              <a:t> </a:t>
            </a:r>
            <a:r>
              <a:rPr lang="en-US" sz="3450" b="0" i="0" u="none" strike="noStrike" cap="none" dirty="0">
                <a:solidFill>
                  <a:srgbClr val="2A2A2A"/>
                </a:solidFill>
                <a:latin typeface="Red Hat Display"/>
                <a:ea typeface="Red Hat Display"/>
                <a:cs typeface="Red Hat Display"/>
                <a:sym typeface="Red Hat Display"/>
              </a:rPr>
              <a:t>not prescribed by a doctor is risky because they sometimes have other substances added, like fentanyl</a:t>
            </a:r>
            <a:endParaRPr lang="en-US"/>
          </a:p>
          <a:p>
            <a:pPr marL="244475" marR="0" lvl="1" algn="l" rtl="0">
              <a:lnSpc>
                <a:spcPct val="159992"/>
              </a:lnSpc>
              <a:spcBef>
                <a:spcPts val="0"/>
              </a:spcBef>
              <a:spcAft>
                <a:spcPts val="0"/>
              </a:spcAft>
              <a:buClr>
                <a:srgbClr val="2A2A2A"/>
              </a:buClr>
              <a:buSzPts val="3450"/>
            </a:pPr>
            <a:endParaRPr sz="3450" dirty="0"/>
          </a:p>
          <a:p>
            <a:pPr marL="584200" marR="0" lvl="1" indent="-339090" algn="l" rtl="0">
              <a:lnSpc>
                <a:spcPct val="159992"/>
              </a:lnSpc>
              <a:spcBef>
                <a:spcPts val="0"/>
              </a:spcBef>
              <a:spcAft>
                <a:spcPts val="0"/>
              </a:spcAft>
              <a:buClr>
                <a:srgbClr val="2A2A2A"/>
              </a:buClr>
              <a:buSzPts val="3450"/>
              <a:buFont typeface="Arial"/>
              <a:buChar char="•"/>
            </a:pPr>
            <a:r>
              <a:rPr lang="en-US" sz="3450" b="0" i="0" u="none" strike="noStrike" cap="none" dirty="0">
                <a:solidFill>
                  <a:srgbClr val="2A2A2A"/>
                </a:solidFill>
                <a:latin typeface="Red Hat Display"/>
                <a:ea typeface="Red Hat Display"/>
                <a:cs typeface="Red Hat Display"/>
                <a:sym typeface="Red Hat Display"/>
              </a:rPr>
              <a:t>Even using opioids for a medical purpose with a prescription can be dangerous</a:t>
            </a:r>
            <a:endParaRPr sz="3450" dirty="0"/>
          </a:p>
        </p:txBody>
      </p:sp>
      <p:sp>
        <p:nvSpPr>
          <p:cNvPr id="310" name="Google Shape;310;p16"/>
          <p:cNvSpPr txBox="1"/>
          <p:nvPr/>
        </p:nvSpPr>
        <p:spPr>
          <a:xfrm>
            <a:off x="10286767" y="2805112"/>
            <a:ext cx="6972600" cy="6461769"/>
          </a:xfrm>
          <a:prstGeom prst="rect">
            <a:avLst/>
          </a:prstGeom>
          <a:noFill/>
          <a:ln>
            <a:noFill/>
          </a:ln>
        </p:spPr>
        <p:txBody>
          <a:bodyPr spcFirstLastPara="1" wrap="square" lIns="0" tIns="0" rIns="0" bIns="0" anchor="t" anchorCtr="0">
            <a:spAutoFit/>
          </a:bodyPr>
          <a:lstStyle/>
          <a:p>
            <a:pPr marL="755015" marR="0" lvl="1" indent="-377190" algn="l" rtl="0">
              <a:lnSpc>
                <a:spcPct val="150014"/>
              </a:lnSpc>
              <a:spcBef>
                <a:spcPts val="0"/>
              </a:spcBef>
              <a:spcAft>
                <a:spcPts val="0"/>
              </a:spcAft>
              <a:buClr>
                <a:srgbClr val="2A2A2A"/>
              </a:buClr>
              <a:buSzPts val="3499"/>
              <a:buFont typeface="Arial"/>
              <a:buChar char="•"/>
            </a:pPr>
            <a:r>
              <a:rPr lang="en-US" sz="3450" b="0" i="0" u="none" strike="noStrike" cap="none" dirty="0">
                <a:solidFill>
                  <a:srgbClr val="2A2A2A"/>
                </a:solidFill>
                <a:latin typeface="Red Hat Display"/>
                <a:ea typeface="Red Hat Display"/>
                <a:cs typeface="Red Hat Display"/>
                <a:sym typeface="Red Hat Display"/>
              </a:rPr>
              <a:t>DO NOT u</a:t>
            </a:r>
            <a:r>
              <a:rPr lang="en-US" sz="3450" b="0" i="0" u="none" strike="noStrike" cap="none" dirty="0">
                <a:solidFill>
                  <a:schemeClr val="tx1"/>
                </a:solidFill>
                <a:latin typeface="Red Hat Display"/>
                <a:ea typeface="Red Hat Display"/>
                <a:cs typeface="Red Hat Display"/>
                <a:sym typeface="Red Hat Display"/>
              </a:rPr>
              <a:t>se opioids or any medications unless they’ve</a:t>
            </a:r>
            <a:r>
              <a:rPr lang="en-US" sz="3450" b="0" i="0" u="none" strike="noStrike" cap="none" dirty="0">
                <a:solidFill>
                  <a:srgbClr val="2A2A2A"/>
                </a:solidFill>
                <a:latin typeface="Red Hat Display"/>
                <a:ea typeface="Red Hat Display"/>
                <a:cs typeface="Red Hat Display"/>
                <a:sym typeface="Red Hat Display"/>
              </a:rPr>
              <a:t> been prescribed to you</a:t>
            </a:r>
            <a:endParaRPr lang="en-US" sz="3450" dirty="0"/>
          </a:p>
          <a:p>
            <a:pPr marL="755015" marR="0" lvl="1" indent="-377190" algn="l" rtl="0">
              <a:lnSpc>
                <a:spcPct val="150014"/>
              </a:lnSpc>
              <a:spcBef>
                <a:spcPts val="0"/>
              </a:spcBef>
              <a:spcAft>
                <a:spcPts val="0"/>
              </a:spcAft>
              <a:buClr>
                <a:srgbClr val="2A2A2A"/>
              </a:buClr>
              <a:buSzPts val="3499"/>
              <a:buFont typeface="Arial"/>
              <a:buChar char="•"/>
            </a:pPr>
            <a:r>
              <a:rPr lang="en-US" sz="3450" b="0" i="0" u="none" strike="noStrike" cap="none" dirty="0">
                <a:solidFill>
                  <a:srgbClr val="2A2A2A"/>
                </a:solidFill>
                <a:latin typeface="Red Hat Display"/>
                <a:ea typeface="Red Hat Display"/>
                <a:cs typeface="Red Hat Display"/>
                <a:sym typeface="Red Hat Display"/>
              </a:rPr>
              <a:t>DO NOT give others your prescribed opioids</a:t>
            </a:r>
            <a:endParaRPr sz="3450" dirty="0"/>
          </a:p>
          <a:p>
            <a:pPr marL="755015" marR="0" lvl="1" indent="-377190" algn="l" rtl="0">
              <a:lnSpc>
                <a:spcPct val="150014"/>
              </a:lnSpc>
              <a:spcBef>
                <a:spcPts val="0"/>
              </a:spcBef>
              <a:spcAft>
                <a:spcPts val="0"/>
              </a:spcAft>
              <a:buClr>
                <a:srgbClr val="2A2A2A"/>
              </a:buClr>
              <a:buSzPts val="3499"/>
              <a:buFont typeface="Arial"/>
              <a:buChar char="•"/>
            </a:pPr>
            <a:r>
              <a:rPr lang="en-US" sz="3499" b="0" i="0" u="none" strike="noStrike" cap="none" dirty="0">
                <a:solidFill>
                  <a:srgbClr val="2A2A2A"/>
                </a:solidFill>
                <a:latin typeface="Red Hat Display"/>
                <a:ea typeface="Red Hat Display"/>
                <a:cs typeface="Red Hat Display"/>
                <a:sym typeface="Red Hat Display"/>
              </a:rPr>
              <a:t>Use them according to a doctor’s direction (dose and dosage)</a:t>
            </a:r>
            <a:endParaRPr dirty="0"/>
          </a:p>
        </p:txBody>
      </p:sp>
      <p:sp>
        <p:nvSpPr>
          <p:cNvPr id="311" name="Google Shape;311;p16"/>
          <p:cNvSpPr txBox="1">
            <a:spLocks noGrp="1"/>
          </p:cNvSpPr>
          <p:nvPr>
            <p:ph type="title" idx="4294967295"/>
          </p:nvPr>
        </p:nvSpPr>
        <p:spPr>
          <a:xfrm>
            <a:off x="609300" y="657700"/>
            <a:ext cx="17069400" cy="8322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88"/>
              </a:lnSpc>
              <a:spcBef>
                <a:spcPts val="0"/>
              </a:spcBef>
              <a:spcAft>
                <a:spcPts val="0"/>
              </a:spcAft>
              <a:buClr>
                <a:srgbClr val="000000"/>
              </a:buClr>
              <a:buSzTx/>
              <a:buFont typeface="Arial"/>
              <a:buNone/>
              <a:tabLst/>
              <a:defRPr/>
            </a:pPr>
            <a:r>
              <a:rPr kumimoji="0" lang="en-US" sz="6075" b="0" i="0" u="none" strike="noStrike" kern="0" cap="none" spc="0" normalizeH="0" baseline="0" noProof="0" dirty="0">
                <a:ln>
                  <a:noFill/>
                </a:ln>
                <a:solidFill>
                  <a:srgbClr val="653924"/>
                </a:solidFill>
                <a:effectLst/>
                <a:uLnTx/>
                <a:uFillTx/>
                <a:latin typeface="Calistoga"/>
                <a:ea typeface="Calistoga"/>
                <a:cs typeface="Calistoga"/>
                <a:sym typeface="Calistoga"/>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Reducing</a:t>
            </a:r>
            <a:r>
              <a:rPr kumimoji="0" lang="en-US" sz="6075" b="0" i="0" u="none" strike="noStrike" kern="0" cap="none" spc="0" normalizeH="0" baseline="0" noProof="0" dirty="0">
                <a:ln>
                  <a:noFill/>
                </a:ln>
                <a:solidFill>
                  <a:srgbClr val="653924"/>
                </a:solidFill>
                <a:effectLst/>
                <a:uLnTx/>
                <a:uFillTx/>
                <a:latin typeface="Calistoga"/>
                <a:ea typeface="Calistoga"/>
                <a:cs typeface="Calistoga"/>
                <a:sym typeface="Calistoga"/>
              </a:rPr>
              <a:t> Harm with Prescribed Opioids</a:t>
            </a:r>
            <a:endParaRPr kumimoji="0" lang="en-US" sz="900" b="0" i="0" u="none" strike="noStrike" kern="0" cap="none" spc="0" normalizeH="0" baseline="0" noProof="0" dirty="0">
              <a:ln>
                <a:noFill/>
              </a:ln>
              <a:solidFill>
                <a:srgbClr val="653924"/>
              </a:solidFill>
              <a:effectLst/>
              <a:uLnTx/>
              <a:uFillTx/>
              <a:latin typeface="Arial"/>
              <a:ea typeface="Arial"/>
              <a:cs typeface="Arial"/>
              <a:sym typeface="Arial"/>
            </a:endParaRPr>
          </a:p>
        </p:txBody>
      </p:sp>
      <p:sp>
        <p:nvSpPr>
          <p:cNvPr id="312" name="Google Shape;312;p16"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32AAA5-FAD2-726C-0E9A-F4C5CCCA5D31}"/>
              </a:ext>
              <a:ext uri="{C183D7F6-B498-43B3-948B-1728B52AA6E4}">
                <adec:decorative xmlns:adec="http://schemas.microsoft.com/office/drawing/2017/decorative" val="1"/>
              </a:ext>
            </a:extLst>
          </p:cNvPr>
          <p:cNvSpPr/>
          <p:nvPr/>
        </p:nvSpPr>
        <p:spPr>
          <a:xfrm>
            <a:off x="-17859" y="0"/>
            <a:ext cx="18323718" cy="10286999"/>
          </a:xfrm>
          <a:prstGeom prst="rect">
            <a:avLst/>
          </a:prstGeom>
          <a:solidFill>
            <a:srgbClr val="3697AD"/>
          </a:solidFill>
          <a:ln>
            <a:solidFill>
              <a:srgbClr val="0F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cs typeface="Arial"/>
            </a:endParaRPr>
          </a:p>
        </p:txBody>
      </p:sp>
      <p:sp>
        <p:nvSpPr>
          <p:cNvPr id="3" name="Rectangle 2">
            <a:extLst>
              <a:ext uri="{FF2B5EF4-FFF2-40B4-BE49-F238E27FC236}">
                <a16:creationId xmlns:a16="http://schemas.microsoft.com/office/drawing/2014/main" id="{C0B29740-0C9C-7B7E-8CDF-77F5047E745A}"/>
              </a:ext>
              <a:ext uri="{C183D7F6-B498-43B3-948B-1728B52AA6E4}">
                <adec:decorative xmlns:adec="http://schemas.microsoft.com/office/drawing/2017/decorative" val="1"/>
              </a:ext>
            </a:extLst>
          </p:cNvPr>
          <p:cNvSpPr/>
          <p:nvPr/>
        </p:nvSpPr>
        <p:spPr>
          <a:xfrm>
            <a:off x="-17859" y="8608218"/>
            <a:ext cx="18305859" cy="1660921"/>
          </a:xfrm>
          <a:prstGeom prst="rect">
            <a:avLst/>
          </a:prstGeom>
          <a:solidFill>
            <a:srgbClr val="FFF5DB"/>
          </a:solidFill>
          <a:ln>
            <a:solidFill>
              <a:schemeClr val="accent4">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230F6D2C-155E-05AA-D8CA-4BEB0437E9E2}"/>
              </a:ext>
            </a:extLst>
          </p:cNvPr>
          <p:cNvSpPr txBox="1">
            <a:spLocks noGrp="1"/>
          </p:cNvSpPr>
          <p:nvPr>
            <p:ph type="title" idx="4294967295"/>
          </p:nvPr>
        </p:nvSpPr>
        <p:spPr>
          <a:xfrm>
            <a:off x="2612696" y="628128"/>
            <a:ext cx="12787312" cy="193899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000" b="0" i="0" u="none" strike="noStrike" kern="0" cap="none" spc="0" normalizeH="0" baseline="0" noProof="0" dirty="0">
                <a:ln>
                  <a:noFill/>
                </a:ln>
                <a:solidFill>
                  <a:srgbClr val="FFF5DB"/>
                </a:solidFill>
                <a:effectLst/>
                <a:uLnTx/>
                <a:uFillTx/>
                <a:latin typeface="Calistoga"/>
                <a:ea typeface="Arial"/>
                <a:cs typeface="Arial"/>
                <a:sym typeface="Arial"/>
              </a:rPr>
              <a:t>Reducing Risk of Overdose Among Those Using Opioids</a:t>
            </a:r>
            <a:endParaRPr kumimoji="0" lang="en-US" sz="1400" b="0" i="0" u="none" strike="noStrike" kern="0" cap="none" spc="0" normalizeH="0" baseline="0" noProof="0" dirty="0">
              <a:ln>
                <a:noFill/>
              </a:ln>
              <a:solidFill>
                <a:srgbClr val="FFF5DB"/>
              </a:solidFill>
              <a:effectLst/>
              <a:uLnTx/>
              <a:uFillTx/>
              <a:latin typeface="Arial"/>
              <a:ea typeface="Arial"/>
              <a:cs typeface="Arial"/>
              <a:sym typeface="Arial"/>
            </a:endParaRPr>
          </a:p>
        </p:txBody>
      </p:sp>
      <p:sp>
        <p:nvSpPr>
          <p:cNvPr id="6" name="TextBox 5">
            <a:extLst>
              <a:ext uri="{FF2B5EF4-FFF2-40B4-BE49-F238E27FC236}">
                <a16:creationId xmlns:a16="http://schemas.microsoft.com/office/drawing/2014/main" id="{BEA8E197-8D47-8A46-51BE-EDE71D6A2FEF}"/>
              </a:ext>
            </a:extLst>
          </p:cNvPr>
          <p:cNvSpPr txBox="1"/>
          <p:nvPr/>
        </p:nvSpPr>
        <p:spPr>
          <a:xfrm>
            <a:off x="672558" y="3180276"/>
            <a:ext cx="6198944"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Char char="•"/>
            </a:pPr>
            <a:r>
              <a:rPr lang="en-US" sz="3200" dirty="0">
                <a:solidFill>
                  <a:srgbClr val="FFF5DB"/>
                </a:solidFill>
                <a:latin typeface="Red Hat Display"/>
                <a:ea typeface="Red Hat Display"/>
                <a:cs typeface="Red Hat Display"/>
              </a:rPr>
              <a:t>A key strategy to reduce the risk of overdose is to use as low a dose as possible and as infrequently as possible</a:t>
            </a:r>
            <a:endParaRPr lang="en-US" sz="3200"/>
          </a:p>
          <a:p>
            <a:pPr marL="457200" indent="-457200">
              <a:buChar char="•"/>
            </a:pPr>
            <a:endParaRPr lang="en-US" sz="3200" dirty="0">
              <a:solidFill>
                <a:srgbClr val="FFF5DB"/>
              </a:solidFill>
              <a:latin typeface="Red Hat Display"/>
              <a:ea typeface="Red Hat Display"/>
              <a:cs typeface="Red Hat Display"/>
            </a:endParaRPr>
          </a:p>
          <a:p>
            <a:pPr marL="457200" indent="-457200">
              <a:buChar char="•"/>
            </a:pPr>
            <a:endParaRPr lang="en-US" sz="3200" dirty="0">
              <a:solidFill>
                <a:srgbClr val="FFF5DB"/>
              </a:solidFill>
              <a:latin typeface="Red Hat Display"/>
              <a:ea typeface="Red Hat Display"/>
              <a:cs typeface="Red Hat Display"/>
            </a:endParaRPr>
          </a:p>
          <a:p>
            <a:pPr marL="457200" indent="-457200">
              <a:buChar char="•"/>
            </a:pPr>
            <a:r>
              <a:rPr lang="en-US" sz="3200" dirty="0">
                <a:solidFill>
                  <a:srgbClr val="FFF5DB"/>
                </a:solidFill>
                <a:latin typeface="Red Hat Display"/>
                <a:ea typeface="Red Hat Display"/>
                <a:cs typeface="Red Hat Display"/>
              </a:rPr>
              <a:t>This helps reduce the risk of overdose as well as reduces the risk of tolerance, which can lead to addiction</a:t>
            </a:r>
          </a:p>
        </p:txBody>
      </p:sp>
      <p:sp>
        <p:nvSpPr>
          <p:cNvPr id="7" name="TextBox 6">
            <a:extLst>
              <a:ext uri="{FF2B5EF4-FFF2-40B4-BE49-F238E27FC236}">
                <a16:creationId xmlns:a16="http://schemas.microsoft.com/office/drawing/2014/main" id="{F12C78BA-F0A9-5F96-D423-6303263D31B2}"/>
              </a:ext>
            </a:extLst>
          </p:cNvPr>
          <p:cNvSpPr txBox="1"/>
          <p:nvPr/>
        </p:nvSpPr>
        <p:spPr>
          <a:xfrm>
            <a:off x="13987376" y="4257500"/>
            <a:ext cx="3690357"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rgbClr val="FFF5DB"/>
                </a:solidFill>
                <a:latin typeface="Red Hat Display"/>
                <a:ea typeface="Red Hat Display"/>
                <a:cs typeface="Red Hat Display"/>
              </a:rPr>
              <a:t>Remember: </a:t>
            </a:r>
            <a:r>
              <a:rPr lang="en-US" sz="3600" dirty="0">
                <a:solidFill>
                  <a:srgbClr val="FFF5DB"/>
                </a:solidFill>
                <a:latin typeface="Red Hat Display"/>
                <a:ea typeface="Red Hat Display"/>
                <a:cs typeface="Red Hat Display"/>
              </a:rPr>
              <a:t>The best way to avoid harm is not to use opioids in the first place.</a:t>
            </a:r>
          </a:p>
        </p:txBody>
      </p:sp>
      <p:sp>
        <p:nvSpPr>
          <p:cNvPr id="9" name="TextBox 8">
            <a:extLst>
              <a:ext uri="{FF2B5EF4-FFF2-40B4-BE49-F238E27FC236}">
                <a16:creationId xmlns:a16="http://schemas.microsoft.com/office/drawing/2014/main" id="{CBE84791-1547-78D3-EFFB-6091A52D20A4}"/>
              </a:ext>
            </a:extLst>
          </p:cNvPr>
          <p:cNvSpPr txBox="1"/>
          <p:nvPr/>
        </p:nvSpPr>
        <p:spPr>
          <a:xfrm>
            <a:off x="1021470" y="8904422"/>
            <a:ext cx="16215439"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dirty="0">
                <a:solidFill>
                  <a:srgbClr val="518E96"/>
                </a:solidFill>
                <a:latin typeface="Red Hat Display"/>
                <a:cs typeface="Red Hat Display Bold"/>
              </a:rPr>
              <a:t>Tip: Dispose of  opioids properly to avoid misuse by others.</a:t>
            </a:r>
          </a:p>
          <a:p>
            <a:pPr algn="ctr"/>
            <a:r>
              <a:rPr lang="en-US" sz="3200" b="1" dirty="0">
                <a:solidFill>
                  <a:schemeClr val="tx2">
                    <a:lumMod val="25000"/>
                  </a:schemeClr>
                </a:solidFill>
                <a:latin typeface="Red Hat Display"/>
                <a:cs typeface="Red Hat Display Bold"/>
              </a:rPr>
              <a:t>*Any amount of non-medical use of fentanyl is harmful and can cause overdose</a:t>
            </a:r>
          </a:p>
        </p:txBody>
      </p:sp>
      <p:sp>
        <p:nvSpPr>
          <p:cNvPr id="11" name="Google Shape;323;p14" descr="Blue glove holding pill">
            <a:extLst>
              <a:ext uri="{FF2B5EF4-FFF2-40B4-BE49-F238E27FC236}">
                <a16:creationId xmlns:a16="http://schemas.microsoft.com/office/drawing/2014/main" id="{162E93CC-9732-F5C4-02C6-491234170A9C}"/>
              </a:ext>
            </a:extLst>
          </p:cNvPr>
          <p:cNvSpPr/>
          <p:nvPr/>
        </p:nvSpPr>
        <p:spPr>
          <a:xfrm>
            <a:off x="7070087" y="3374389"/>
            <a:ext cx="6707426" cy="4645412"/>
          </a:xfrm>
          <a:custGeom>
            <a:avLst/>
            <a:gdLst/>
            <a:ahLst/>
            <a:cxnLst/>
            <a:rect l="l" t="t" r="r" b="b"/>
            <a:pathLst>
              <a:path w="6637731" h="4422388" extrusionOk="0">
                <a:moveTo>
                  <a:pt x="0" y="0"/>
                </a:moveTo>
                <a:lnTo>
                  <a:pt x="6637731" y="0"/>
                </a:lnTo>
                <a:lnTo>
                  <a:pt x="6637731" y="4422388"/>
                </a:lnTo>
                <a:lnTo>
                  <a:pt x="0" y="4422388"/>
                </a:lnTo>
                <a:lnTo>
                  <a:pt x="0" y="0"/>
                </a:lnTo>
                <a:close/>
              </a:path>
            </a:pathLst>
          </a:custGeom>
          <a:blipFill rotWithShape="1">
            <a:blip r:embed="rId3">
              <a:alphaModFix/>
            </a:blip>
            <a:stretch>
              <a:fillRect/>
            </a:stretch>
          </a:blipFill>
          <a:ln>
            <a:noFill/>
          </a:ln>
        </p:spPr>
        <p:txBody>
          <a:bodyPr/>
          <a:lstStyle/>
          <a:p>
            <a:endParaRPr lang="en-US"/>
          </a:p>
        </p:txBody>
      </p:sp>
      <p:sp>
        <p:nvSpPr>
          <p:cNvPr id="13" name="Google Shape;327;p14" descr="Safety first logo">
            <a:extLst>
              <a:ext uri="{FF2B5EF4-FFF2-40B4-BE49-F238E27FC236}">
                <a16:creationId xmlns:a16="http://schemas.microsoft.com/office/drawing/2014/main" id="{83E00D8D-0B56-E205-6328-82654265B678}"/>
              </a:ext>
            </a:extLst>
          </p:cNvPr>
          <p:cNvSpPr/>
          <p:nvPr/>
        </p:nvSpPr>
        <p:spPr>
          <a:xfrm>
            <a:off x="16526572" y="8842681"/>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sp>
        <p:nvSpPr>
          <p:cNvPr id="15" name="Freeform 5">
            <a:extLst>
              <a:ext uri="{FF2B5EF4-FFF2-40B4-BE49-F238E27FC236}">
                <a16:creationId xmlns:a16="http://schemas.microsoft.com/office/drawing/2014/main" id="{0E3BF7A5-CFD9-E5A9-9B35-8965F01DB335}"/>
              </a:ext>
              <a:ext uri="{C183D7F6-B498-43B3-948B-1728B52AA6E4}">
                <adec:decorative xmlns:adec="http://schemas.microsoft.com/office/drawing/2017/decorative" val="1"/>
              </a:ext>
            </a:extLst>
          </p:cNvPr>
          <p:cNvSpPr/>
          <p:nvPr/>
        </p:nvSpPr>
        <p:spPr>
          <a:xfrm>
            <a:off x="16303175" y="189247"/>
            <a:ext cx="1595715" cy="3005628"/>
          </a:xfrm>
          <a:custGeom>
            <a:avLst/>
            <a:gdLst/>
            <a:ahLst/>
            <a:cxnLst/>
            <a:rect l="l" t="t" r="r" b="b"/>
            <a:pathLst>
              <a:path w="1595715" h="3005628">
                <a:moveTo>
                  <a:pt x="0" y="0"/>
                </a:moveTo>
                <a:lnTo>
                  <a:pt x="1595716" y="0"/>
                </a:lnTo>
                <a:lnTo>
                  <a:pt x="1595716" y="3005629"/>
                </a:lnTo>
                <a:lnTo>
                  <a:pt x="0" y="30056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993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D6368A-0428-43E7-3427-4E67E05D5D93}"/>
              </a:ext>
              <a:ext uri="{C183D7F6-B498-43B3-948B-1728B52AA6E4}">
                <adec:decorative xmlns:adec="http://schemas.microsoft.com/office/drawing/2017/decorative" val="1"/>
              </a:ext>
            </a:extLst>
          </p:cNvPr>
          <p:cNvSpPr/>
          <p:nvPr/>
        </p:nvSpPr>
        <p:spPr>
          <a:xfrm>
            <a:off x="0" y="0"/>
            <a:ext cx="18288000" cy="10287000"/>
          </a:xfrm>
          <a:prstGeom prst="rect">
            <a:avLst/>
          </a:prstGeom>
          <a:solidFill>
            <a:srgbClr val="028A9C"/>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3">
            <a:extLst>
              <a:ext uri="{FF2B5EF4-FFF2-40B4-BE49-F238E27FC236}">
                <a16:creationId xmlns:a16="http://schemas.microsoft.com/office/drawing/2014/main" id="{82E26D97-1E40-F028-625D-E4B035586FE2}"/>
              </a:ext>
            </a:extLst>
          </p:cNvPr>
          <p:cNvSpPr txBox="1">
            <a:spLocks noGrp="1"/>
          </p:cNvSpPr>
          <p:nvPr>
            <p:ph type="title" idx="4294967295"/>
          </p:nvPr>
        </p:nvSpPr>
        <p:spPr>
          <a:xfrm>
            <a:off x="325227" y="1049330"/>
            <a:ext cx="16603530" cy="85587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264"/>
              </a:lnSpc>
              <a:spcBef>
                <a:spcPts val="0"/>
              </a:spcBef>
              <a:spcAft>
                <a:spcPts val="0"/>
              </a:spcAft>
              <a:buClrTx/>
              <a:buSzTx/>
              <a:buFontTx/>
              <a:buNone/>
              <a:tabLst/>
              <a:defRPr/>
            </a:pPr>
            <a:r>
              <a:rPr kumimoji="0" lang="en-US" sz="7038" b="0" i="0" u="none" strike="noStrike" kern="1200" cap="none" spc="351" normalizeH="0" baseline="0" noProof="0" dirty="0">
                <a:ln>
                  <a:noFill/>
                </a:ln>
                <a:solidFill>
                  <a:schemeClr val="accent4">
                    <a:lumMod val="20000"/>
                    <a:lumOff val="80000"/>
                  </a:schemeClr>
                </a:solidFill>
                <a:effectLst/>
                <a:uLnTx/>
                <a:uFillTx/>
                <a:latin typeface="Calistoga"/>
                <a:ea typeface="+mn-ea"/>
                <a:cs typeface="+mn-cs"/>
                <a:sym typeface="Arial"/>
              </a:rPr>
              <a:t>Adulteration &amp; Access</a:t>
            </a:r>
          </a:p>
        </p:txBody>
      </p:sp>
      <p:pic>
        <p:nvPicPr>
          <p:cNvPr id="5" name="Picture 4" descr="Image shows two similar looking Xanax pills. One contains fentanyl and one does not.">
            <a:extLst>
              <a:ext uri="{FF2B5EF4-FFF2-40B4-BE49-F238E27FC236}">
                <a16:creationId xmlns:a16="http://schemas.microsoft.com/office/drawing/2014/main" id="{7D82BB23-44BF-4B22-1B6B-99629797DD20}"/>
              </a:ext>
            </a:extLst>
          </p:cNvPr>
          <p:cNvPicPr>
            <a:picLocks noChangeAspect="1"/>
          </p:cNvPicPr>
          <p:nvPr/>
        </p:nvPicPr>
        <p:blipFill>
          <a:blip r:embed="rId3"/>
          <a:stretch>
            <a:fillRect/>
          </a:stretch>
        </p:blipFill>
        <p:spPr>
          <a:xfrm>
            <a:off x="8225649" y="2065836"/>
            <a:ext cx="9737124" cy="8060533"/>
          </a:xfrm>
          <a:prstGeom prst="rect">
            <a:avLst/>
          </a:prstGeom>
        </p:spPr>
      </p:pic>
      <p:sp>
        <p:nvSpPr>
          <p:cNvPr id="6" name="TextBox 6">
            <a:extLst>
              <a:ext uri="{FF2B5EF4-FFF2-40B4-BE49-F238E27FC236}">
                <a16:creationId xmlns:a16="http://schemas.microsoft.com/office/drawing/2014/main" id="{21601945-248D-2112-E1E0-23AAD5310F79}"/>
              </a:ext>
            </a:extLst>
          </p:cNvPr>
          <p:cNvSpPr txBox="1"/>
          <p:nvPr/>
        </p:nvSpPr>
        <p:spPr>
          <a:xfrm>
            <a:off x="325227" y="2474025"/>
            <a:ext cx="7830232" cy="7059112"/>
          </a:xfrm>
          <a:prstGeom prst="rect">
            <a:avLst/>
          </a:prstGeom>
        </p:spPr>
        <p:txBody>
          <a:bodyPr wrap="square" lIns="0" tIns="0" rIns="0" bIns="0" rtlCol="0" anchor="t">
            <a:spAutoFit/>
          </a:bodyPr>
          <a:lstStyle/>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n-US" sz="3600" b="0" i="0" u="none" strike="noStrike" kern="1200" cap="none" spc="0" normalizeH="0" baseline="0" noProof="0" dirty="0">
                <a:ln>
                  <a:noFill/>
                </a:ln>
                <a:solidFill>
                  <a:schemeClr val="accent4">
                    <a:lumMod val="20000"/>
                    <a:lumOff val="80000"/>
                  </a:schemeClr>
                </a:solidFill>
                <a:effectLst/>
                <a:uLnTx/>
                <a:uFillTx/>
                <a:latin typeface="Red Hat Display"/>
                <a:ea typeface="+mn-ea"/>
                <a:cs typeface="+mn-cs"/>
              </a:rPr>
              <a:t>Accessing substances from the street can be dangerous, as they are unregulated and contain other substances (like fentanyl). </a:t>
            </a:r>
            <a:br>
              <a:rPr kumimoji="0" lang="en-US" sz="3600" b="0" i="0" u="none" strike="noStrike" kern="1200" cap="none" spc="0" normalizeH="0" baseline="0" noProof="0" dirty="0">
                <a:ln>
                  <a:noFill/>
                </a:ln>
                <a:solidFill>
                  <a:schemeClr val="accent4">
                    <a:lumMod val="20000"/>
                    <a:lumOff val="80000"/>
                  </a:schemeClr>
                </a:solidFill>
                <a:effectLst/>
                <a:uLnTx/>
                <a:uFillTx/>
                <a:latin typeface="Red Hat Display"/>
                <a:ea typeface="+mn-ea"/>
                <a:cs typeface="+mn-cs"/>
              </a:rPr>
            </a:br>
            <a:endParaRPr kumimoji="0" lang="en-US" sz="3600" b="0" i="0" u="none" strike="noStrike" kern="1200" cap="none" spc="0" normalizeH="0" baseline="0" noProof="0" dirty="0">
              <a:ln>
                <a:noFill/>
              </a:ln>
              <a:solidFill>
                <a:schemeClr val="accent4">
                  <a:lumMod val="20000"/>
                  <a:lumOff val="80000"/>
                </a:schemeClr>
              </a:solidFill>
              <a:effectLst/>
              <a:uLnTx/>
              <a:uFillTx/>
              <a:latin typeface="Red Hat Display"/>
              <a:ea typeface="+mn-ea"/>
              <a:cs typeface="+mn-cs"/>
            </a:endParaRP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lang="en-US" sz="3600" kern="1200" dirty="0">
                <a:solidFill>
                  <a:schemeClr val="accent4">
                    <a:lumMod val="20000"/>
                    <a:lumOff val="80000"/>
                  </a:schemeClr>
                </a:solidFill>
                <a:latin typeface="Red Hat Display"/>
                <a:ea typeface="+mn-ea"/>
                <a:cs typeface="+mn-cs"/>
              </a:rPr>
              <a:t>Seeking a prescription drug from someone you know does not guarantee it is safe</a:t>
            </a:r>
            <a:br>
              <a:rPr lang="en-US" sz="3600" kern="1200" dirty="0">
                <a:solidFill>
                  <a:schemeClr val="accent4">
                    <a:lumMod val="20000"/>
                    <a:lumOff val="80000"/>
                  </a:schemeClr>
                </a:solidFill>
                <a:latin typeface="Red Hat Display"/>
                <a:ea typeface="+mn-ea"/>
                <a:cs typeface="+mn-cs"/>
              </a:rPr>
            </a:br>
            <a:endParaRPr lang="en-US" sz="3600" kern="1200" dirty="0">
              <a:solidFill>
                <a:schemeClr val="accent4">
                  <a:lumMod val="20000"/>
                  <a:lumOff val="80000"/>
                </a:schemeClr>
              </a:solidFill>
              <a:latin typeface="Red Hat Display"/>
              <a:ea typeface="+mn-ea"/>
              <a:cs typeface="+mn-cs"/>
            </a:endParaRP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n-US" sz="3600" b="1" i="0" u="none" strike="noStrike" kern="1200" cap="none" spc="0" normalizeH="0" baseline="0" noProof="0" dirty="0">
                <a:ln>
                  <a:noFill/>
                </a:ln>
                <a:solidFill>
                  <a:schemeClr val="accent4">
                    <a:lumMod val="20000"/>
                    <a:lumOff val="80000"/>
                  </a:schemeClr>
                </a:solidFill>
                <a:effectLst/>
                <a:uLnTx/>
                <a:uFillTx/>
                <a:latin typeface="Red Hat Display"/>
                <a:ea typeface="+mn-ea"/>
                <a:cs typeface="+mn-cs"/>
              </a:rPr>
              <a:t>Do NOT obtain drugs from unknown sources (online or other people)</a:t>
            </a:r>
            <a:endParaRPr kumimoji="0" lang="en-US" sz="3600" b="1" i="0" u="none" strike="noStrike" kern="1200" cap="none" spc="0" normalizeH="0" baseline="0" noProof="0" dirty="0">
              <a:ln>
                <a:noFill/>
              </a:ln>
              <a:solidFill>
                <a:schemeClr val="accent4">
                  <a:lumMod val="20000"/>
                  <a:lumOff val="80000"/>
                </a:schemeClr>
              </a:solidFill>
              <a:effectLst/>
              <a:uLnTx/>
              <a:uFillTx/>
              <a:latin typeface="Red Hat Display" panose="020B0604020202020204" charset="0"/>
              <a:ea typeface="+mn-ea"/>
              <a:cs typeface="+mn-cs"/>
            </a:endParaRPr>
          </a:p>
        </p:txBody>
      </p:sp>
    </p:spTree>
    <p:extLst>
      <p:ext uri="{BB962C8B-B14F-4D97-AF65-F5344CB8AC3E}">
        <p14:creationId xmlns:p14="http://schemas.microsoft.com/office/powerpoint/2010/main" val="41622062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
        <p:cNvGrpSpPr/>
        <p:nvPr/>
      </p:nvGrpSpPr>
      <p:grpSpPr>
        <a:xfrm>
          <a:off x="0" y="0"/>
          <a:ext cx="0" cy="0"/>
          <a:chOff x="0" y="0"/>
          <a:chExt cx="0" cy="0"/>
        </a:xfrm>
      </p:grpSpPr>
      <p:sp>
        <p:nvSpPr>
          <p:cNvPr id="2" name="Freeform 2">
            <a:extLst>
              <a:ext uri="{C183D7F6-B498-43B3-948B-1728B52AA6E4}">
                <adec:decorative xmlns:adec="http://schemas.microsoft.com/office/drawing/2017/decorative" val="1"/>
              </a:ext>
            </a:extLst>
          </p:cNvPr>
          <p:cNvSpPr/>
          <p:nvPr/>
        </p:nvSpPr>
        <p:spPr>
          <a:xfrm>
            <a:off x="4903336" y="265337"/>
            <a:ext cx="15871707" cy="22732914"/>
          </a:xfrm>
          <a:custGeom>
            <a:avLst/>
            <a:gdLst/>
            <a:ahLst/>
            <a:cxnLst/>
            <a:rect l="l" t="t" r="r" b="b"/>
            <a:pathLst>
              <a:path w="15871707" h="22732914">
                <a:moveTo>
                  <a:pt x="0" y="0"/>
                </a:moveTo>
                <a:lnTo>
                  <a:pt x="15871707" y="0"/>
                </a:lnTo>
                <a:lnTo>
                  <a:pt x="15871707" y="22732914"/>
                </a:lnTo>
                <a:lnTo>
                  <a:pt x="0" y="2273291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3"/>
          <p:cNvSpPr txBox="1">
            <a:spLocks noGrp="1"/>
          </p:cNvSpPr>
          <p:nvPr>
            <p:ph type="title" idx="4294967295"/>
          </p:nvPr>
        </p:nvSpPr>
        <p:spPr>
          <a:xfrm>
            <a:off x="325227" y="1049330"/>
            <a:ext cx="4363293" cy="484748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ts val="6264"/>
              </a:lnSpc>
              <a:spcBef>
                <a:spcPts val="0"/>
              </a:spcBef>
              <a:spcAft>
                <a:spcPts val="0"/>
              </a:spcAft>
              <a:buClrTx/>
              <a:buSzTx/>
              <a:buFont typeface="Arial"/>
              <a:buNone/>
              <a:tabLst/>
              <a:defRPr/>
            </a:pPr>
            <a:r>
              <a:rPr kumimoji="0" lang="en-US" sz="5400" b="0" i="0" u="none" strike="noStrike" kern="1200" cap="none" spc="351" normalizeH="0" baseline="0" noProof="0" dirty="0">
                <a:ln>
                  <a:noFill/>
                </a:ln>
                <a:solidFill>
                  <a:srgbClr val="4D2403"/>
                </a:solidFill>
                <a:effectLst/>
                <a:uLnTx/>
                <a:uFillTx/>
                <a:latin typeface="Calistoga"/>
                <a:ea typeface="+mn-ea"/>
                <a:cs typeface="+mn-cs"/>
                <a:sym typeface="Arial"/>
              </a:rPr>
              <a:t>Reducing risk of overdose </a:t>
            </a:r>
          </a:p>
          <a:p>
            <a:pPr marL="0" marR="0" lvl="0" indent="0" algn="ctr" defTabSz="914400" rtl="0" eaLnBrk="1" fontAlgn="auto" latinLnBrk="0" hangingPunct="1">
              <a:lnSpc>
                <a:spcPts val="6264"/>
              </a:lnSpc>
              <a:spcBef>
                <a:spcPts val="0"/>
              </a:spcBef>
              <a:spcAft>
                <a:spcPts val="0"/>
              </a:spcAft>
              <a:buClrTx/>
              <a:buSzTx/>
              <a:buFont typeface="Arial"/>
              <a:buNone/>
              <a:tabLst/>
              <a:defRPr/>
            </a:pPr>
            <a:r>
              <a:rPr kumimoji="0" lang="en-US" sz="5400" b="0" i="0" u="none" strike="noStrike" kern="1200" cap="none" spc="351" normalizeH="0" baseline="0" noProof="0" dirty="0">
                <a:ln>
                  <a:noFill/>
                </a:ln>
                <a:solidFill>
                  <a:srgbClr val="4D2403"/>
                </a:solidFill>
                <a:effectLst/>
                <a:uLnTx/>
                <a:uFillTx/>
                <a:latin typeface="Calistoga"/>
                <a:ea typeface="+mn-ea"/>
                <a:cs typeface="+mn-cs"/>
                <a:sym typeface="Arial"/>
              </a:rPr>
              <a:t>among those using opioids</a:t>
            </a:r>
          </a:p>
        </p:txBody>
      </p:sp>
      <p:sp>
        <p:nvSpPr>
          <p:cNvPr id="4" name="TextBox 4"/>
          <p:cNvSpPr txBox="1"/>
          <p:nvPr/>
        </p:nvSpPr>
        <p:spPr>
          <a:xfrm>
            <a:off x="9186043" y="2937653"/>
            <a:ext cx="7306293" cy="608858"/>
          </a:xfrm>
          <a:prstGeom prst="rect">
            <a:avLst/>
          </a:prstGeom>
        </p:spPr>
        <p:txBody>
          <a:bodyPr lIns="0" tIns="0" rIns="0" bIns="0" rtlCol="0" anchor="t">
            <a:spAutoFit/>
          </a:bodyPr>
          <a:lstStyle/>
          <a:p>
            <a:pPr marL="0" marR="0" lvl="0" indent="0" algn="ctr" defTabSz="914400" rtl="0" eaLnBrk="1" fontAlgn="auto" latinLnBrk="0" hangingPunct="1">
              <a:lnSpc>
                <a:spcPts val="4683"/>
              </a:lnSpc>
              <a:spcBef>
                <a:spcPts val="0"/>
              </a:spcBef>
              <a:spcAft>
                <a:spcPts val="0"/>
              </a:spcAft>
              <a:buClrTx/>
              <a:buSzTx/>
              <a:buFontTx/>
              <a:buNone/>
              <a:tabLst/>
              <a:defRPr/>
            </a:pPr>
            <a:r>
              <a:rPr kumimoji="0" lang="en-US" sz="4257" b="0" i="0" u="none" strike="noStrike" kern="1200" cap="none" spc="4" normalizeH="0" baseline="0" noProof="0">
                <a:ln>
                  <a:noFill/>
                </a:ln>
                <a:solidFill>
                  <a:srgbClr val="653924"/>
                </a:solidFill>
                <a:effectLst/>
                <a:uLnTx/>
                <a:uFillTx/>
                <a:latin typeface="Red Hat Display Bold"/>
                <a:ea typeface="+mn-ea"/>
                <a:cs typeface="+mn-cs"/>
              </a:rPr>
              <a:t>DON'T MIX SUBSTANCES</a:t>
            </a:r>
          </a:p>
        </p:txBody>
      </p:sp>
      <p:sp>
        <p:nvSpPr>
          <p:cNvPr id="5" name="Freeform 5">
            <a:extLst>
              <a:ext uri="{C183D7F6-B498-43B3-948B-1728B52AA6E4}">
                <adec:decorative xmlns:adec="http://schemas.microsoft.com/office/drawing/2017/decorative" val="1"/>
              </a:ext>
            </a:extLst>
          </p:cNvPr>
          <p:cNvSpPr/>
          <p:nvPr/>
        </p:nvSpPr>
        <p:spPr>
          <a:xfrm>
            <a:off x="1709016" y="6001820"/>
            <a:ext cx="1595715" cy="3005628"/>
          </a:xfrm>
          <a:custGeom>
            <a:avLst/>
            <a:gdLst/>
            <a:ahLst/>
            <a:cxnLst/>
            <a:rect l="l" t="t" r="r" b="b"/>
            <a:pathLst>
              <a:path w="1595715" h="3005628">
                <a:moveTo>
                  <a:pt x="0" y="0"/>
                </a:moveTo>
                <a:lnTo>
                  <a:pt x="1595716" y="0"/>
                </a:lnTo>
                <a:lnTo>
                  <a:pt x="1595716" y="3005629"/>
                </a:lnTo>
                <a:lnTo>
                  <a:pt x="0" y="30056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TextBox 6"/>
          <p:cNvSpPr txBox="1"/>
          <p:nvPr/>
        </p:nvSpPr>
        <p:spPr>
          <a:xfrm>
            <a:off x="6992166" y="3900123"/>
            <a:ext cx="10846089" cy="5860387"/>
          </a:xfrm>
          <a:prstGeom prst="rect">
            <a:avLst/>
          </a:prstGeom>
        </p:spPr>
        <p:txBody>
          <a:bodyPr lIns="0" tIns="0" rIns="0" bIns="0" rtlCol="0" anchor="t">
            <a:spAutoFit/>
          </a:bodyPr>
          <a:lstStyle/>
          <a:p>
            <a:pPr marL="0" marR="0" lvl="0" indent="0" algn="l" defTabSz="914400" rtl="0" eaLnBrk="1" fontAlgn="auto" latinLnBrk="0" hangingPunct="1">
              <a:lnSpc>
                <a:spcPts val="4601"/>
              </a:lnSpc>
              <a:spcBef>
                <a:spcPts val="0"/>
              </a:spcBef>
              <a:spcAft>
                <a:spcPts val="0"/>
              </a:spcAft>
              <a:buClrTx/>
              <a:buSzTx/>
              <a:buFontTx/>
              <a:buNone/>
              <a:tabLst/>
              <a:defRPr/>
            </a:pPr>
            <a:r>
              <a:rPr kumimoji="0" lang="en-US" sz="3067" b="0" i="0" u="none" strike="noStrike" kern="1200" cap="none" spc="0" normalizeH="0" baseline="0" noProof="0" dirty="0">
                <a:ln>
                  <a:noFill/>
                </a:ln>
                <a:solidFill>
                  <a:srgbClr val="653924"/>
                </a:solidFill>
                <a:effectLst/>
                <a:uLnTx/>
                <a:uFillTx/>
                <a:latin typeface="Red Hat Display"/>
                <a:ea typeface="+mn-ea"/>
                <a:cs typeface="+mn-cs"/>
              </a:rPr>
              <a:t>Mixing substances is risky and many drug-related deaths involve using more than one drug. </a:t>
            </a: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n-US" sz="3067" b="0" i="0" u="none" strike="noStrike" kern="1200" cap="none" spc="0" normalizeH="0" baseline="0" noProof="0" dirty="0">
                <a:ln>
                  <a:noFill/>
                </a:ln>
                <a:solidFill>
                  <a:srgbClr val="653924"/>
                </a:solidFill>
                <a:effectLst/>
                <a:uLnTx/>
                <a:uFillTx/>
                <a:latin typeface="Red Hat Display"/>
                <a:ea typeface="+mn-ea"/>
                <a:cs typeface="+mn-cs"/>
              </a:rPr>
              <a:t>Mixing opioids and depressant drugs like alcohol, Valium, and Xanax may increase the chance of overdose death; both classes of drugs slow breathing. </a:t>
            </a: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n-US" sz="3067" b="0" i="0" u="none" strike="noStrike" kern="1200" cap="none" spc="0" normalizeH="0" baseline="0" noProof="0" dirty="0">
                <a:ln>
                  <a:noFill/>
                </a:ln>
                <a:solidFill>
                  <a:srgbClr val="653924"/>
                </a:solidFill>
                <a:effectLst/>
                <a:uLnTx/>
                <a:uFillTx/>
                <a:latin typeface="Red Hat Display"/>
                <a:ea typeface="+mn-ea"/>
                <a:cs typeface="+mn-cs"/>
              </a:rPr>
              <a:t>There is also increased risk when opioids are mixed with the stimulant drug crack cocaine, a practice known as “</a:t>
            </a:r>
            <a:r>
              <a:rPr kumimoji="0" lang="en-US" sz="3067" b="0" i="0" u="none" strike="noStrike" kern="1200" cap="none" spc="0" normalizeH="0" baseline="0" noProof="0" dirty="0" err="1">
                <a:ln>
                  <a:noFill/>
                </a:ln>
                <a:solidFill>
                  <a:srgbClr val="653924"/>
                </a:solidFill>
                <a:effectLst/>
                <a:uLnTx/>
                <a:uFillTx/>
                <a:latin typeface="Red Hat Display"/>
                <a:ea typeface="+mn-ea"/>
                <a:cs typeface="+mn-cs"/>
              </a:rPr>
              <a:t>speedballing</a:t>
            </a:r>
            <a:r>
              <a:rPr kumimoji="0" lang="en-US" sz="3067" b="0" i="0" u="none" strike="noStrike" kern="1200" cap="none" spc="0" normalizeH="0" baseline="0" noProof="0" dirty="0">
                <a:ln>
                  <a:noFill/>
                </a:ln>
                <a:solidFill>
                  <a:srgbClr val="653924"/>
                </a:solidFill>
                <a:effectLst/>
                <a:uLnTx/>
                <a:uFillTx/>
                <a:latin typeface="Red Hat Display"/>
                <a:ea typeface="+mn-ea"/>
                <a:cs typeface="+mn-cs"/>
              </a:rPr>
              <a:t>.” </a:t>
            </a:r>
            <a:r>
              <a:rPr kumimoji="0" lang="en-US" sz="3067" b="0" i="0" u="none" strike="noStrike" kern="1200" cap="none" spc="0" normalizeH="0" baseline="0" noProof="0" dirty="0" err="1">
                <a:ln>
                  <a:noFill/>
                </a:ln>
                <a:solidFill>
                  <a:srgbClr val="653924"/>
                </a:solidFill>
                <a:effectLst/>
                <a:uLnTx/>
                <a:uFillTx/>
                <a:latin typeface="Red Hat Display"/>
                <a:ea typeface="+mn-ea"/>
                <a:cs typeface="+mn-cs"/>
              </a:rPr>
              <a:t>Speedballing</a:t>
            </a:r>
            <a:r>
              <a:rPr kumimoji="0" lang="en-US" sz="3067" b="0" i="0" u="none" strike="noStrike" kern="1200" cap="none" spc="0" normalizeH="0" baseline="0" noProof="0" dirty="0">
                <a:ln>
                  <a:noFill/>
                </a:ln>
                <a:solidFill>
                  <a:srgbClr val="653924"/>
                </a:solidFill>
                <a:effectLst/>
                <a:uLnTx/>
                <a:uFillTx/>
                <a:latin typeface="Red Hat Display"/>
                <a:ea typeface="+mn-ea"/>
                <a:cs typeface="+mn-cs"/>
              </a:rPr>
              <a:t> reduces the ability to recognize the symptoms of overdose of either drug.</a:t>
            </a:r>
          </a:p>
          <a:p>
            <a:pPr marL="662252" marR="0" lvl="1" indent="-331126" algn="l" defTabSz="914400" rtl="0" eaLnBrk="1" fontAlgn="auto" latinLnBrk="0" hangingPunct="1">
              <a:lnSpc>
                <a:spcPts val="4601"/>
              </a:lnSpc>
              <a:spcBef>
                <a:spcPts val="0"/>
              </a:spcBef>
              <a:spcAft>
                <a:spcPts val="0"/>
              </a:spcAft>
              <a:buClrTx/>
              <a:buSzTx/>
              <a:buFont typeface="Arial"/>
              <a:buChar char="•"/>
              <a:tabLst/>
              <a:defRPr/>
            </a:pPr>
            <a:r>
              <a:rPr kumimoji="0" lang="en-US" sz="3067" b="1" i="0" u="none" strike="noStrike" kern="1200" cap="none" spc="0" normalizeH="0" baseline="0" noProof="0" dirty="0">
                <a:ln>
                  <a:noFill/>
                </a:ln>
                <a:solidFill>
                  <a:srgbClr val="653924"/>
                </a:solidFill>
                <a:effectLst/>
                <a:uLnTx/>
                <a:uFillTx/>
                <a:latin typeface="Red Hat Display" panose="020B0604020202020204" charset="0"/>
                <a:ea typeface="+mn-ea"/>
                <a:cs typeface="+mn-cs"/>
              </a:rPr>
              <a:t>It's dangerous when opioids are laced with other drugs</a:t>
            </a:r>
          </a:p>
        </p:txBody>
      </p:sp>
      <p:sp>
        <p:nvSpPr>
          <p:cNvPr id="7" name="Freeform 7">
            <a:extLst>
              <a:ext uri="{C183D7F6-B498-43B3-948B-1728B52AA6E4}">
                <adec:decorative xmlns:adec="http://schemas.microsoft.com/office/drawing/2017/decorative" val="1"/>
              </a:ext>
            </a:extLst>
          </p:cNvPr>
          <p:cNvSpPr/>
          <p:nvPr/>
        </p:nvSpPr>
        <p:spPr>
          <a:xfrm>
            <a:off x="150638" y="9007449"/>
            <a:ext cx="1756124" cy="1186309"/>
          </a:xfrm>
          <a:custGeom>
            <a:avLst/>
            <a:gdLst/>
            <a:ahLst/>
            <a:cxnLst/>
            <a:rect l="l" t="t" r="r" b="b"/>
            <a:pathLst>
              <a:path w="1756124" h="1186309">
                <a:moveTo>
                  <a:pt x="0" y="0"/>
                </a:moveTo>
                <a:lnTo>
                  <a:pt x="1756124" y="0"/>
                </a:lnTo>
                <a:lnTo>
                  <a:pt x="1756124" y="1186309"/>
                </a:lnTo>
                <a:lnTo>
                  <a:pt x="0" y="1186309"/>
                </a:lnTo>
                <a:lnTo>
                  <a:pt x="0" y="0"/>
                </a:lnTo>
                <a:close/>
              </a:path>
            </a:pathLst>
          </a:custGeom>
          <a:blipFill>
            <a:blip r:embed="rId7"/>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C7F72"/>
        </a:solidFill>
        <a:effectLst/>
      </p:bgPr>
    </p:bg>
    <p:spTree>
      <p:nvGrpSpPr>
        <p:cNvPr id="1" name="Shape 348"/>
        <p:cNvGrpSpPr/>
        <p:nvPr/>
      </p:nvGrpSpPr>
      <p:grpSpPr>
        <a:xfrm>
          <a:off x="0" y="0"/>
          <a:ext cx="0" cy="0"/>
          <a:chOff x="0" y="0"/>
          <a:chExt cx="0" cy="0"/>
        </a:xfrm>
      </p:grpSpPr>
      <p:sp>
        <p:nvSpPr>
          <p:cNvPr id="349" name="Google Shape;349;p17"/>
          <p:cNvSpPr txBox="1">
            <a:spLocks noGrp="1"/>
          </p:cNvSpPr>
          <p:nvPr>
            <p:ph type="title" idx="4294967295"/>
          </p:nvPr>
        </p:nvSpPr>
        <p:spPr>
          <a:xfrm>
            <a:off x="1828800" y="346168"/>
            <a:ext cx="14876400" cy="15750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98"/>
              </a:lnSpc>
              <a:spcBef>
                <a:spcPts val="0"/>
              </a:spcBef>
              <a:spcAft>
                <a:spcPts val="0"/>
              </a:spcAft>
              <a:buClr>
                <a:srgbClr val="000000"/>
              </a:buClr>
              <a:buSzTx/>
              <a:buFont typeface="Arial"/>
              <a:buNone/>
              <a:tabLst/>
              <a:defRPr/>
            </a:pPr>
            <a:r>
              <a:rPr kumimoji="0" lang="en-US" sz="6999" b="0" i="0" u="none" strike="noStrike" kern="0" cap="none" spc="0" normalizeH="0" baseline="0" noProof="0" dirty="0">
                <a:ln>
                  <a:noFill/>
                </a:ln>
                <a:solidFill>
                  <a:srgbClr val="653924"/>
                </a:solidFill>
                <a:effectLst/>
                <a:uLnTx/>
                <a:uFillTx/>
                <a:latin typeface="Calistoga"/>
                <a:ea typeface="Calistoga"/>
                <a:cs typeface="Calistoga"/>
                <a:sym typeface="Calistoga"/>
              </a:rPr>
              <a:t>Reducing Harm: </a:t>
            </a:r>
            <a:endParaRPr kumimoji="0" lang="en-US" sz="1400" b="0" i="0" u="none" strike="noStrike" kern="0" cap="none" spc="0" normalizeH="0" baseline="0" noProof="0" dirty="0">
              <a:ln>
                <a:noFill/>
              </a:ln>
              <a:solidFill>
                <a:srgbClr val="653924"/>
              </a:solidFill>
              <a:effectLst/>
              <a:uLnTx/>
              <a:uFillTx/>
              <a:latin typeface="Arial"/>
              <a:ea typeface="Arial"/>
              <a:cs typeface="Arial"/>
              <a:sym typeface="Arial"/>
            </a:endParaRPr>
          </a:p>
          <a:p>
            <a:pPr marL="0" marR="0" lvl="0" indent="0" algn="ctr" defTabSz="914400" rtl="0" eaLnBrk="1" fontAlgn="auto" latinLnBrk="0" hangingPunct="1">
              <a:lnSpc>
                <a:spcPct val="88977"/>
              </a:lnSpc>
              <a:spcBef>
                <a:spcPts val="0"/>
              </a:spcBef>
              <a:spcAft>
                <a:spcPts val="0"/>
              </a:spcAft>
              <a:buClr>
                <a:srgbClr val="000000"/>
              </a:buClr>
              <a:buSzTx/>
              <a:buFont typeface="Arial"/>
              <a:buNone/>
              <a:tabLst/>
              <a:defRPr/>
            </a:pPr>
            <a:r>
              <a:rPr kumimoji="0" lang="en-US" sz="4500" b="0" i="0" u="none" strike="noStrike" kern="0" cap="none" spc="0" normalizeH="0" baseline="0" noProof="0" dirty="0">
                <a:ln>
                  <a:noFill/>
                </a:ln>
                <a:solidFill>
                  <a:srgbClr val="653924"/>
                </a:solidFill>
                <a:effectLst/>
                <a:uLnTx/>
                <a:uFillTx/>
                <a:latin typeface="Calistoga"/>
                <a:ea typeface="Calistoga"/>
                <a:cs typeface="Calistoga"/>
                <a:sym typeface="Calistoga"/>
              </a:rPr>
              <a:t>Responding to an Emergency</a:t>
            </a:r>
            <a:endParaRPr kumimoji="0" lang="en-US" sz="1400" b="0" i="0" u="none" strike="noStrike" kern="0" cap="none" spc="0" normalizeH="0" baseline="0" noProof="0" dirty="0">
              <a:ln>
                <a:noFill/>
              </a:ln>
              <a:solidFill>
                <a:srgbClr val="653924"/>
              </a:solidFill>
              <a:effectLst/>
              <a:uLnTx/>
              <a:uFillTx/>
              <a:latin typeface="Arial"/>
              <a:ea typeface="Arial"/>
              <a:cs typeface="Arial"/>
              <a:sym typeface="Arial"/>
            </a:endParaRPr>
          </a:p>
        </p:txBody>
      </p:sp>
      <p:sp>
        <p:nvSpPr>
          <p:cNvPr id="350" name="Google Shape;350;p17" descr="Safety first logo"/>
          <p:cNvSpPr/>
          <p:nvPr/>
        </p:nvSpPr>
        <p:spPr>
          <a:xfrm>
            <a:off x="16381238" y="146143"/>
            <a:ext cx="1756124" cy="1186309"/>
          </a:xfrm>
          <a:custGeom>
            <a:avLst/>
            <a:gdLst/>
            <a:ahLst/>
            <a:cxnLst/>
            <a:rect l="l" t="t" r="r" b="b"/>
            <a:pathLst>
              <a:path w="1756124" h="1186309" extrusionOk="0">
                <a:moveTo>
                  <a:pt x="0" y="0"/>
                </a:moveTo>
                <a:lnTo>
                  <a:pt x="1756124" y="0"/>
                </a:lnTo>
                <a:lnTo>
                  <a:pt x="1756124" y="1186310"/>
                </a:lnTo>
                <a:lnTo>
                  <a:pt x="0" y="1186310"/>
                </a:lnTo>
                <a:lnTo>
                  <a:pt x="0" y="0"/>
                </a:lnTo>
                <a:close/>
              </a:path>
            </a:pathLst>
          </a:custGeom>
          <a:blipFill rotWithShape="1">
            <a:blip r:embed="rId3">
              <a:alphaModFix/>
            </a:blip>
            <a:stretch>
              <a:fillRect/>
            </a:stretch>
          </a:blipFill>
          <a:ln>
            <a:noFill/>
          </a:ln>
        </p:spPr>
        <p:txBody>
          <a:bodyPr/>
          <a:lstStyle/>
          <a:p>
            <a:endParaRPr lang="en-US"/>
          </a:p>
        </p:txBody>
      </p:sp>
      <p:sp>
        <p:nvSpPr>
          <p:cNvPr id="3" name="Rectangle 2">
            <a:extLst>
              <a:ext uri="{FF2B5EF4-FFF2-40B4-BE49-F238E27FC236}">
                <a16:creationId xmlns:a16="http://schemas.microsoft.com/office/drawing/2014/main" id="{70DE3D44-179C-4178-6CB0-67575C7580EF}"/>
              </a:ext>
              <a:ext uri="{C183D7F6-B498-43B3-948B-1728B52AA6E4}">
                <adec:decorative xmlns:adec="http://schemas.microsoft.com/office/drawing/2017/decorative" val="1"/>
              </a:ext>
            </a:extLst>
          </p:cNvPr>
          <p:cNvSpPr/>
          <p:nvPr/>
        </p:nvSpPr>
        <p:spPr>
          <a:xfrm>
            <a:off x="1075764" y="2051222"/>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1" name="Google Shape;351;p17" title="Protect Your Friends">
            <a:hlinkClick r:id="rId4"/>
          </p:cNvPr>
          <p:cNvPicPr preferRelativeResize="0"/>
          <p:nvPr/>
        </p:nvPicPr>
        <p:blipFill>
          <a:blip r:embed="rId5">
            <a:alphaModFix/>
          </a:blip>
          <a:stretch>
            <a:fillRect/>
          </a:stretch>
        </p:blipFill>
        <p:spPr>
          <a:xfrm>
            <a:off x="2598383" y="2157342"/>
            <a:ext cx="13337113" cy="750212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fade">
                                      <p:cBhvr>
                                        <p:cTn id="7" dur="1000"/>
                                        <p:tgtEl>
                                          <p:spTgt spid="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359"/>
        <p:cNvGrpSpPr/>
        <p:nvPr/>
      </p:nvGrpSpPr>
      <p:grpSpPr>
        <a:xfrm>
          <a:off x="0" y="0"/>
          <a:ext cx="0" cy="0"/>
          <a:chOff x="0" y="0"/>
          <a:chExt cx="0" cy="0"/>
        </a:xfrm>
      </p:grpSpPr>
      <p:sp>
        <p:nvSpPr>
          <p:cNvPr id="360" name="Google Shape;360;p13">
            <a:extLst>
              <a:ext uri="{C183D7F6-B498-43B3-948B-1728B52AA6E4}">
                <adec:decorative xmlns:adec="http://schemas.microsoft.com/office/drawing/2017/decorative" val="1"/>
              </a:ext>
            </a:extLst>
          </p:cNvPr>
          <p:cNvSpPr/>
          <p:nvPr/>
        </p:nvSpPr>
        <p:spPr>
          <a:xfrm>
            <a:off x="1075764" y="-760850"/>
            <a:ext cx="16136472" cy="10738854"/>
          </a:xfrm>
          <a:custGeom>
            <a:avLst/>
            <a:gdLst/>
            <a:ahLst/>
            <a:cxnLst/>
            <a:rect l="l" t="t" r="r" b="b"/>
            <a:pathLst>
              <a:path w="15041628" h="22727734" extrusionOk="0">
                <a:moveTo>
                  <a:pt x="0" y="0"/>
                </a:moveTo>
                <a:lnTo>
                  <a:pt x="15041628" y="0"/>
                </a:lnTo>
                <a:lnTo>
                  <a:pt x="15041628" y="22727734"/>
                </a:lnTo>
                <a:lnTo>
                  <a:pt x="0" y="22727734"/>
                </a:lnTo>
                <a:lnTo>
                  <a:pt x="0" y="0"/>
                </a:lnTo>
                <a:close/>
              </a:path>
            </a:pathLst>
          </a:custGeom>
          <a:blipFill rotWithShape="1">
            <a:blip r:embed="rId3">
              <a:alphaModFix/>
            </a:blip>
            <a:stretch>
              <a:fillRect/>
            </a:stretch>
          </a:blipFill>
          <a:ln>
            <a:noFill/>
          </a:ln>
        </p:spPr>
        <p:txBody>
          <a:bodyPr/>
          <a:lstStyle/>
          <a:p>
            <a:endParaRPr lang="en-US"/>
          </a:p>
        </p:txBody>
      </p:sp>
      <p:sp>
        <p:nvSpPr>
          <p:cNvPr id="361" name="Google Shape;361;p13"/>
          <p:cNvSpPr txBox="1">
            <a:spLocks noGrp="1"/>
          </p:cNvSpPr>
          <p:nvPr>
            <p:ph type="title" idx="4294967295"/>
          </p:nvPr>
        </p:nvSpPr>
        <p:spPr>
          <a:xfrm>
            <a:off x="4835850" y="534718"/>
            <a:ext cx="8616300" cy="8922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9004"/>
              </a:lnSpc>
              <a:spcBef>
                <a:spcPts val="0"/>
              </a:spcBef>
              <a:spcAft>
                <a:spcPts val="0"/>
              </a:spcAft>
              <a:buClr>
                <a:srgbClr val="000000"/>
              </a:buClr>
              <a:buSzTx/>
              <a:buFont typeface="Arial"/>
              <a:buNone/>
              <a:tabLst/>
              <a:defRPr/>
            </a:pPr>
            <a:r>
              <a:rPr kumimoji="0" lang="en-US" sz="6512" b="0" i="0" u="none" strike="noStrike" kern="0" cap="none" spc="0" normalizeH="0" baseline="0" noProof="0" dirty="0">
                <a:ln>
                  <a:noFill/>
                </a:ln>
                <a:solidFill>
                  <a:srgbClr val="653924"/>
                </a:solidFill>
                <a:effectLst/>
                <a:uLnTx/>
                <a:uFillTx/>
                <a:latin typeface="Calistoga"/>
                <a:ea typeface="Calistoga"/>
                <a:cs typeface="Calistoga"/>
                <a:sym typeface="Calistoga"/>
              </a:rPr>
              <a:t>Scenario Discussion</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362" name="Google Shape;362;p13"/>
          <p:cNvSpPr txBox="1"/>
          <p:nvPr/>
        </p:nvSpPr>
        <p:spPr>
          <a:xfrm>
            <a:off x="3030075" y="1553225"/>
            <a:ext cx="12517200" cy="5872200"/>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en-US" sz="3309" b="0" i="0" u="none" strike="noStrike" cap="none">
                <a:solidFill>
                  <a:srgbClr val="653924"/>
                </a:solidFill>
                <a:latin typeface="Red Hat Display"/>
                <a:ea typeface="Red Hat Display"/>
                <a:cs typeface="Red Hat Display"/>
                <a:sym typeface="Red Hat Display"/>
              </a:rPr>
              <a:t>I</a:t>
            </a:r>
            <a:r>
              <a:rPr lang="en-US" sz="3500" b="0" i="0" u="none" strike="noStrike" cap="none">
                <a:solidFill>
                  <a:srgbClr val="653924"/>
                </a:solidFill>
                <a:latin typeface="Red Hat Display"/>
                <a:ea typeface="Red Hat Display"/>
                <a:cs typeface="Red Hat Display"/>
                <a:sym typeface="Red Hat Display"/>
              </a:rPr>
              <a:t>magine you have a friend who was offered a pill at a party</a:t>
            </a:r>
            <a:r>
              <a:rPr lang="en-US" sz="3500">
                <a:solidFill>
                  <a:srgbClr val="653924"/>
                </a:solidFill>
                <a:latin typeface="Red Hat Display"/>
                <a:ea typeface="Red Hat Display"/>
                <a:cs typeface="Red Hat Display"/>
                <a:sym typeface="Red Hat Display"/>
              </a:rPr>
              <a:t>. T</a:t>
            </a:r>
            <a:r>
              <a:rPr lang="en-US" sz="3500" b="0" i="0" u="none" strike="noStrike" cap="none">
                <a:solidFill>
                  <a:srgbClr val="653924"/>
                </a:solidFill>
                <a:latin typeface="Red Hat Display"/>
                <a:ea typeface="Red Hat Display"/>
                <a:cs typeface="Red Hat Display"/>
                <a:sym typeface="Red Hat Display"/>
              </a:rPr>
              <a:t>hey share with you their intention to take it. </a:t>
            </a:r>
            <a:endParaRPr sz="3500"/>
          </a:p>
          <a:p>
            <a:pPr marL="914400" marR="0" lvl="1" indent="-450850" algn="l" rtl="0">
              <a:lnSpc>
                <a:spcPct val="150000"/>
              </a:lnSpc>
              <a:spcBef>
                <a:spcPts val="0"/>
              </a:spcBef>
              <a:spcAft>
                <a:spcPts val="0"/>
              </a:spcAft>
              <a:buClr>
                <a:srgbClr val="653924"/>
              </a:buClr>
              <a:buSzPts val="3500"/>
              <a:buFont typeface="Red Hat Display"/>
              <a:buChar char="•"/>
            </a:pPr>
            <a:r>
              <a:rPr lang="en-US" sz="3500" b="0" i="0" u="none" strike="noStrike" cap="none">
                <a:solidFill>
                  <a:srgbClr val="653924"/>
                </a:solidFill>
                <a:latin typeface="Red Hat Display"/>
                <a:ea typeface="Red Hat Display"/>
                <a:cs typeface="Red Hat Display"/>
                <a:sym typeface="Red Hat Display"/>
              </a:rPr>
              <a:t>Based on what we’ve learned so far, what information would you want your friend to have?</a:t>
            </a:r>
            <a:endParaRPr sz="3500"/>
          </a:p>
          <a:p>
            <a:pPr marL="914400" marR="0" lvl="1" indent="-450850" algn="l" rtl="0">
              <a:lnSpc>
                <a:spcPct val="150000"/>
              </a:lnSpc>
              <a:spcBef>
                <a:spcPts val="0"/>
              </a:spcBef>
              <a:spcAft>
                <a:spcPts val="0"/>
              </a:spcAft>
              <a:buClr>
                <a:srgbClr val="653924"/>
              </a:buClr>
              <a:buSzPts val="3500"/>
              <a:buFont typeface="Red Hat Display"/>
              <a:buChar char="•"/>
            </a:pPr>
            <a:r>
              <a:rPr lang="en-US" sz="3500" b="0" i="0" u="none" strike="noStrike" cap="none">
                <a:solidFill>
                  <a:srgbClr val="653924"/>
                </a:solidFill>
                <a:latin typeface="Red Hat Display"/>
                <a:ea typeface="Red Hat Display"/>
                <a:cs typeface="Red Hat Display"/>
                <a:sym typeface="Red Hat Display"/>
              </a:rPr>
              <a:t>If your friend was going to take the pill, what advice would </a:t>
            </a:r>
            <a:endParaRPr sz="3500" b="0" i="0" u="none" strike="noStrike" cap="none">
              <a:solidFill>
                <a:srgbClr val="653924"/>
              </a:solidFill>
              <a:latin typeface="Red Hat Display"/>
              <a:ea typeface="Red Hat Display"/>
              <a:cs typeface="Red Hat Display"/>
              <a:sym typeface="Red Hat Display"/>
            </a:endParaRPr>
          </a:p>
          <a:p>
            <a:pPr marL="457200" marR="0" lvl="0" indent="0" algn="l" rtl="0">
              <a:lnSpc>
                <a:spcPct val="150000"/>
              </a:lnSpc>
              <a:spcBef>
                <a:spcPts val="0"/>
              </a:spcBef>
              <a:spcAft>
                <a:spcPts val="0"/>
              </a:spcAft>
              <a:buNone/>
            </a:pPr>
            <a:r>
              <a:rPr lang="en-US" sz="3500">
                <a:solidFill>
                  <a:srgbClr val="653924"/>
                </a:solidFill>
                <a:latin typeface="Red Hat Display"/>
                <a:ea typeface="Red Hat Display"/>
                <a:cs typeface="Red Hat Display"/>
                <a:sym typeface="Red Hat Display"/>
              </a:rPr>
              <a:t>      </a:t>
            </a:r>
            <a:r>
              <a:rPr lang="en-US" sz="3500" b="0" i="0" u="none" strike="noStrike" cap="none">
                <a:solidFill>
                  <a:srgbClr val="653924"/>
                </a:solidFill>
                <a:latin typeface="Red Hat Display"/>
                <a:ea typeface="Red Hat Display"/>
                <a:cs typeface="Red Hat Display"/>
                <a:sym typeface="Red Hat Display"/>
              </a:rPr>
              <a:t>you give them about reducing the </a:t>
            </a:r>
            <a:r>
              <a:rPr lang="en-US" sz="3500">
                <a:solidFill>
                  <a:srgbClr val="653924"/>
                </a:solidFill>
                <a:latin typeface="Red Hat Display"/>
                <a:ea typeface="Red Hat Display"/>
                <a:cs typeface="Red Hat Display"/>
                <a:sym typeface="Red Hat Display"/>
              </a:rPr>
              <a:t>potential harm</a:t>
            </a:r>
            <a:r>
              <a:rPr lang="en-US" sz="3500" b="0" i="0" u="none" strike="noStrike" cap="none">
                <a:solidFill>
                  <a:srgbClr val="653924"/>
                </a:solidFill>
                <a:latin typeface="Red Hat Display"/>
                <a:ea typeface="Red Hat Display"/>
                <a:cs typeface="Red Hat Display"/>
                <a:sym typeface="Red Hat Display"/>
              </a:rPr>
              <a:t>?</a:t>
            </a:r>
            <a:endParaRPr sz="3500" b="0" i="0" u="none" strike="noStrike" cap="none">
              <a:solidFill>
                <a:srgbClr val="653924"/>
              </a:solidFill>
              <a:latin typeface="Red Hat Display"/>
              <a:ea typeface="Red Hat Display"/>
              <a:cs typeface="Red Hat Display"/>
              <a:sym typeface="Red Hat Display"/>
            </a:endParaRPr>
          </a:p>
          <a:p>
            <a:pPr marL="914400" marR="0" lvl="1" indent="-450850" algn="l" rtl="0">
              <a:lnSpc>
                <a:spcPct val="150000"/>
              </a:lnSpc>
              <a:spcBef>
                <a:spcPts val="0"/>
              </a:spcBef>
              <a:spcAft>
                <a:spcPts val="0"/>
              </a:spcAft>
              <a:buClr>
                <a:srgbClr val="653924"/>
              </a:buClr>
              <a:buSzPts val="3500"/>
              <a:buFont typeface="Red Hat Display"/>
              <a:buChar char="•"/>
            </a:pPr>
            <a:r>
              <a:rPr lang="en-US" sz="3500" b="0" i="0" u="none" strike="noStrike" cap="none">
                <a:solidFill>
                  <a:srgbClr val="653924"/>
                </a:solidFill>
                <a:latin typeface="Red Hat Display"/>
                <a:ea typeface="Red Hat Display"/>
                <a:cs typeface="Red Hat Display"/>
                <a:sym typeface="Red Hat Display"/>
              </a:rPr>
              <a:t>What would you do if </a:t>
            </a:r>
            <a:r>
              <a:rPr lang="en-US" sz="3500">
                <a:solidFill>
                  <a:srgbClr val="653924"/>
                </a:solidFill>
                <a:latin typeface="Red Hat Display"/>
                <a:ea typeface="Red Hat Display"/>
                <a:cs typeface="Red Hat Display"/>
                <a:sym typeface="Red Hat Display"/>
              </a:rPr>
              <a:t>you were offered the pill at a party? </a:t>
            </a:r>
            <a:endParaRPr sz="3500"/>
          </a:p>
          <a:p>
            <a:pPr marL="914400" marR="0" lvl="0" indent="0" algn="l" rtl="0">
              <a:lnSpc>
                <a:spcPct val="150000"/>
              </a:lnSpc>
              <a:spcBef>
                <a:spcPts val="0"/>
              </a:spcBef>
              <a:spcAft>
                <a:spcPts val="0"/>
              </a:spcAft>
              <a:buNone/>
            </a:pPr>
            <a:endParaRPr>
              <a:highlight>
                <a:srgbClr val="FFFF00"/>
              </a:highlight>
            </a:endParaRPr>
          </a:p>
        </p:txBody>
      </p:sp>
      <p:sp>
        <p:nvSpPr>
          <p:cNvPr id="363" name="Google Shape;363;p13"/>
          <p:cNvSpPr txBox="1"/>
          <p:nvPr/>
        </p:nvSpPr>
        <p:spPr>
          <a:xfrm>
            <a:off x="2571750" y="7425425"/>
            <a:ext cx="13291500" cy="14361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en-US" sz="3110" b="1">
                <a:solidFill>
                  <a:srgbClr val="653924"/>
                </a:solidFill>
                <a:latin typeface="Red Hat Display"/>
                <a:ea typeface="Red Hat Display"/>
                <a:cs typeface="Red Hat Display"/>
                <a:sym typeface="Red Hat Display"/>
              </a:rPr>
              <a:t>  </a:t>
            </a:r>
            <a:r>
              <a:rPr lang="en-US" sz="3110" b="1" i="0" u="none" strike="noStrike" cap="none">
                <a:solidFill>
                  <a:srgbClr val="653924"/>
                </a:solidFill>
                <a:latin typeface="Red Hat Display"/>
                <a:ea typeface="Red Hat Display"/>
                <a:cs typeface="Red Hat Display"/>
                <a:sym typeface="Red Hat Display"/>
              </a:rPr>
              <a:t>REMEMBER:   </a:t>
            </a:r>
            <a:endParaRPr sz="3110" b="1" i="0" u="none" strike="noStrike" cap="none">
              <a:solidFill>
                <a:srgbClr val="653924"/>
              </a:solidFill>
              <a:latin typeface="Red Hat Display"/>
              <a:ea typeface="Red Hat Display"/>
              <a:cs typeface="Red Hat Display"/>
              <a:sym typeface="Red Hat Display"/>
            </a:endParaRPr>
          </a:p>
          <a:p>
            <a:pPr marL="0" marR="0" lvl="0" indent="0" algn="l" rtl="0">
              <a:lnSpc>
                <a:spcPct val="100000"/>
              </a:lnSpc>
              <a:spcBef>
                <a:spcPts val="0"/>
              </a:spcBef>
              <a:spcAft>
                <a:spcPts val="0"/>
              </a:spcAft>
              <a:buNone/>
            </a:pPr>
            <a:endParaRPr sz="3110" b="1">
              <a:solidFill>
                <a:srgbClr val="653924"/>
              </a:solidFill>
              <a:latin typeface="Red Hat Display"/>
              <a:ea typeface="Red Hat Display"/>
              <a:cs typeface="Red Hat Display"/>
              <a:sym typeface="Red Hat Display"/>
            </a:endParaRPr>
          </a:p>
          <a:p>
            <a:pPr marL="0" marR="0" lvl="0" indent="0" algn="l" rtl="0">
              <a:lnSpc>
                <a:spcPct val="100000"/>
              </a:lnSpc>
              <a:spcBef>
                <a:spcPts val="0"/>
              </a:spcBef>
              <a:spcAft>
                <a:spcPts val="0"/>
              </a:spcAft>
              <a:buNone/>
            </a:pPr>
            <a:r>
              <a:rPr lang="en-US" sz="3110" b="1">
                <a:solidFill>
                  <a:srgbClr val="653924"/>
                </a:solidFill>
                <a:latin typeface="Red Hat Display"/>
                <a:ea typeface="Red Hat Display"/>
                <a:cs typeface="Red Hat Display"/>
                <a:sym typeface="Red Hat Display"/>
              </a:rPr>
              <a:t>  </a:t>
            </a:r>
            <a:r>
              <a:rPr lang="en-US" sz="3110" b="1" i="0" u="none" strike="noStrike" cap="none">
                <a:solidFill>
                  <a:srgbClr val="653924"/>
                </a:solidFill>
                <a:latin typeface="Red Hat Display"/>
                <a:ea typeface="Red Hat Display"/>
                <a:cs typeface="Red Hat Display"/>
                <a:sym typeface="Red Hat Display"/>
              </a:rPr>
              <a:t>The best way to avoid harm is not to use opioids in the first place.</a:t>
            </a:r>
            <a:endParaRPr/>
          </a:p>
        </p:txBody>
      </p:sp>
      <p:sp>
        <p:nvSpPr>
          <p:cNvPr id="364" name="Google Shape;364;p13" descr="Safety first logo"/>
          <p:cNvSpPr/>
          <p:nvPr/>
        </p:nvSpPr>
        <p:spPr>
          <a:xfrm>
            <a:off x="15252543" y="8733775"/>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117"/>
        <p:cNvGrpSpPr/>
        <p:nvPr/>
      </p:nvGrpSpPr>
      <p:grpSpPr>
        <a:xfrm>
          <a:off x="0" y="0"/>
          <a:ext cx="0" cy="0"/>
          <a:chOff x="0" y="0"/>
          <a:chExt cx="0" cy="0"/>
        </a:xfrm>
      </p:grpSpPr>
      <p:sp>
        <p:nvSpPr>
          <p:cNvPr id="118" name="Google Shape;118;p1">
            <a:extLst>
              <a:ext uri="{C183D7F6-B498-43B3-948B-1728B52AA6E4}">
                <adec:decorative xmlns:adec="http://schemas.microsoft.com/office/drawing/2017/decorative" val="1"/>
              </a:ext>
            </a:extLst>
          </p:cNvPr>
          <p:cNvSpPr/>
          <p:nvPr/>
        </p:nvSpPr>
        <p:spPr>
          <a:xfrm>
            <a:off x="0" y="8870170"/>
            <a:ext cx="7238744" cy="1618846"/>
          </a:xfrm>
          <a:custGeom>
            <a:avLst/>
            <a:gdLst/>
            <a:ahLst/>
            <a:cxnLst/>
            <a:rect l="l" t="t" r="r" b="b"/>
            <a:pathLst>
              <a:path w="7238744" h="1618846" extrusionOk="0">
                <a:moveTo>
                  <a:pt x="0" y="0"/>
                </a:moveTo>
                <a:lnTo>
                  <a:pt x="7238744" y="0"/>
                </a:lnTo>
                <a:lnTo>
                  <a:pt x="7238744" y="1618846"/>
                </a:lnTo>
                <a:lnTo>
                  <a:pt x="0" y="1618846"/>
                </a:lnTo>
                <a:lnTo>
                  <a:pt x="0" y="0"/>
                </a:lnTo>
                <a:close/>
              </a:path>
            </a:pathLst>
          </a:custGeom>
          <a:blipFill rotWithShape="1">
            <a:blip r:embed="rId3">
              <a:alphaModFix/>
            </a:blip>
            <a:stretch>
              <a:fillRect/>
            </a:stretch>
          </a:blipFill>
          <a:ln>
            <a:noFill/>
          </a:ln>
        </p:spPr>
        <p:txBody>
          <a:bodyPr/>
          <a:lstStyle/>
          <a:p>
            <a:endParaRPr lang="en-US"/>
          </a:p>
        </p:txBody>
      </p:sp>
      <p:sp>
        <p:nvSpPr>
          <p:cNvPr id="119" name="Google Shape;119;p1">
            <a:extLst>
              <a:ext uri="{C183D7F6-B498-43B3-948B-1728B52AA6E4}">
                <adec:decorative xmlns:adec="http://schemas.microsoft.com/office/drawing/2017/decorative" val="1"/>
              </a:ext>
            </a:extLst>
          </p:cNvPr>
          <p:cNvSpPr/>
          <p:nvPr/>
        </p:nvSpPr>
        <p:spPr>
          <a:xfrm>
            <a:off x="7053345" y="8870170"/>
            <a:ext cx="7238744" cy="1618846"/>
          </a:xfrm>
          <a:custGeom>
            <a:avLst/>
            <a:gdLst/>
            <a:ahLst/>
            <a:cxnLst/>
            <a:rect l="l" t="t" r="r" b="b"/>
            <a:pathLst>
              <a:path w="7238744" h="1618846" extrusionOk="0">
                <a:moveTo>
                  <a:pt x="0" y="0"/>
                </a:moveTo>
                <a:lnTo>
                  <a:pt x="7238744" y="0"/>
                </a:lnTo>
                <a:lnTo>
                  <a:pt x="7238744" y="1618846"/>
                </a:lnTo>
                <a:lnTo>
                  <a:pt x="0" y="1618846"/>
                </a:lnTo>
                <a:lnTo>
                  <a:pt x="0" y="0"/>
                </a:lnTo>
                <a:close/>
              </a:path>
            </a:pathLst>
          </a:custGeom>
          <a:blipFill rotWithShape="1">
            <a:blip r:embed="rId3">
              <a:alphaModFix/>
            </a:blip>
            <a:stretch>
              <a:fillRect/>
            </a:stretch>
          </a:blipFill>
          <a:ln>
            <a:noFill/>
          </a:ln>
        </p:spPr>
        <p:txBody>
          <a:bodyPr/>
          <a:lstStyle/>
          <a:p>
            <a:endParaRPr lang="en-US"/>
          </a:p>
        </p:txBody>
      </p:sp>
      <p:sp>
        <p:nvSpPr>
          <p:cNvPr id="120" name="Google Shape;120;p1">
            <a:extLst>
              <a:ext uri="{C183D7F6-B498-43B3-948B-1728B52AA6E4}">
                <adec:decorative xmlns:adec="http://schemas.microsoft.com/office/drawing/2017/decorative" val="1"/>
              </a:ext>
            </a:extLst>
          </p:cNvPr>
          <p:cNvSpPr/>
          <p:nvPr/>
        </p:nvSpPr>
        <p:spPr>
          <a:xfrm>
            <a:off x="14067233" y="8870170"/>
            <a:ext cx="7238744" cy="1618846"/>
          </a:xfrm>
          <a:custGeom>
            <a:avLst/>
            <a:gdLst/>
            <a:ahLst/>
            <a:cxnLst/>
            <a:rect l="l" t="t" r="r" b="b"/>
            <a:pathLst>
              <a:path w="7238744" h="1618846" extrusionOk="0">
                <a:moveTo>
                  <a:pt x="0" y="0"/>
                </a:moveTo>
                <a:lnTo>
                  <a:pt x="7238744" y="0"/>
                </a:lnTo>
                <a:lnTo>
                  <a:pt x="7238744" y="1618846"/>
                </a:lnTo>
                <a:lnTo>
                  <a:pt x="0" y="1618846"/>
                </a:lnTo>
                <a:lnTo>
                  <a:pt x="0" y="0"/>
                </a:lnTo>
                <a:close/>
              </a:path>
            </a:pathLst>
          </a:custGeom>
          <a:blipFill rotWithShape="1">
            <a:blip r:embed="rId3">
              <a:alphaModFix/>
            </a:blip>
            <a:stretch>
              <a:fillRect/>
            </a:stretch>
          </a:blipFill>
          <a:ln>
            <a:noFill/>
          </a:ln>
        </p:spPr>
        <p:txBody>
          <a:bodyPr/>
          <a:lstStyle/>
          <a:p>
            <a:endParaRPr lang="en-US"/>
          </a:p>
        </p:txBody>
      </p:sp>
      <p:sp>
        <p:nvSpPr>
          <p:cNvPr id="121" name="Google Shape;121;p1"/>
          <p:cNvSpPr txBox="1">
            <a:spLocks noGrp="1"/>
          </p:cNvSpPr>
          <p:nvPr>
            <p:ph type="title" idx="4294967295"/>
          </p:nvPr>
        </p:nvSpPr>
        <p:spPr>
          <a:xfrm>
            <a:off x="5758641" y="3608490"/>
            <a:ext cx="10433700" cy="23034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7482" b="0" i="0" u="none" strike="noStrike" kern="0" cap="none" spc="0" normalizeH="0" baseline="0" noProof="0" dirty="0">
                <a:ln>
                  <a:noFill/>
                </a:ln>
                <a:solidFill>
                  <a:srgbClr val="653924"/>
                </a:solidFill>
                <a:effectLst/>
                <a:uLnTx/>
                <a:uFillTx/>
                <a:latin typeface="Calistoga"/>
                <a:ea typeface="Calistoga"/>
                <a:cs typeface="Calistoga"/>
                <a:sym typeface="Calistoga"/>
              </a:rPr>
              <a:t>Prescription &amp; Other Opioids/Fentanyl</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26" name="Google Shape;126;p1" descr="healthcare professional "/>
          <p:cNvSpPr/>
          <p:nvPr/>
        </p:nvSpPr>
        <p:spPr>
          <a:xfrm>
            <a:off x="889950" y="835525"/>
            <a:ext cx="3682049" cy="7849330"/>
          </a:xfrm>
          <a:custGeom>
            <a:avLst/>
            <a:gdLst/>
            <a:ahLst/>
            <a:cxnLst/>
            <a:rect l="l" t="t" r="r" b="b"/>
            <a:pathLst>
              <a:path w="3682049" h="7849330" extrusionOk="0">
                <a:moveTo>
                  <a:pt x="0" y="0"/>
                </a:moveTo>
                <a:lnTo>
                  <a:pt x="3682049" y="0"/>
                </a:lnTo>
                <a:lnTo>
                  <a:pt x="3682049" y="7849330"/>
                </a:lnTo>
                <a:lnTo>
                  <a:pt x="0" y="7849330"/>
                </a:lnTo>
                <a:lnTo>
                  <a:pt x="0" y="0"/>
                </a:lnTo>
                <a:close/>
              </a:path>
            </a:pathLst>
          </a:custGeom>
          <a:blipFill rotWithShape="1">
            <a:blip r:embed="rId4">
              <a:alphaModFix/>
            </a:blip>
            <a:stretch>
              <a:fillRect/>
            </a:stretch>
          </a:blipFill>
          <a:ln>
            <a:noFill/>
          </a:ln>
        </p:spPr>
        <p:txBody>
          <a:bodyPr/>
          <a:lstStyle/>
          <a:p>
            <a:endParaRPr lang="en-US"/>
          </a:p>
        </p:txBody>
      </p:sp>
      <p:sp>
        <p:nvSpPr>
          <p:cNvPr id="127" name="Google Shape;127;p1" descr="Safetyfirst in a speech bubble "/>
          <p:cNvSpPr/>
          <p:nvPr/>
        </p:nvSpPr>
        <p:spPr>
          <a:xfrm>
            <a:off x="7285393" y="1492932"/>
            <a:ext cx="7006696" cy="1690365"/>
          </a:xfrm>
          <a:custGeom>
            <a:avLst/>
            <a:gdLst/>
            <a:ahLst/>
            <a:cxnLst/>
            <a:rect l="l" t="t" r="r" b="b"/>
            <a:pathLst>
              <a:path w="7006696" h="1690365" extrusionOk="0">
                <a:moveTo>
                  <a:pt x="0" y="0"/>
                </a:moveTo>
                <a:lnTo>
                  <a:pt x="7006695" y="0"/>
                </a:lnTo>
                <a:lnTo>
                  <a:pt x="7006695" y="1690365"/>
                </a:lnTo>
                <a:lnTo>
                  <a:pt x="0" y="1690365"/>
                </a:lnTo>
                <a:lnTo>
                  <a:pt x="0" y="0"/>
                </a:lnTo>
                <a:close/>
              </a:path>
            </a:pathLst>
          </a:custGeom>
          <a:blipFill rotWithShape="1">
            <a:blip r:embed="rId5">
              <a:alphaModFix/>
            </a:blip>
            <a:stretch>
              <a:fillRect/>
            </a:stretch>
          </a:blipFill>
          <a:ln>
            <a:noFill/>
          </a:ln>
        </p:spPr>
        <p:txBody>
          <a:bodyPr/>
          <a:lstStyle/>
          <a:p>
            <a:endParaRPr lang="en-US"/>
          </a:p>
        </p:txBody>
      </p:sp>
      <p:sp>
        <p:nvSpPr>
          <p:cNvPr id="128" name="Google Shape;128;p1" descr="Stanford Medicine REACH Lab logo"/>
          <p:cNvSpPr/>
          <p:nvPr/>
        </p:nvSpPr>
        <p:spPr>
          <a:xfrm>
            <a:off x="9594802" y="6940677"/>
            <a:ext cx="2332179" cy="1153457"/>
          </a:xfrm>
          <a:custGeom>
            <a:avLst/>
            <a:gdLst/>
            <a:ahLst/>
            <a:cxnLst/>
            <a:rect l="l" t="t" r="r" b="b"/>
            <a:pathLst>
              <a:path w="2332179" h="1153457" extrusionOk="0">
                <a:moveTo>
                  <a:pt x="0" y="0"/>
                </a:moveTo>
                <a:lnTo>
                  <a:pt x="2332179" y="0"/>
                </a:lnTo>
                <a:lnTo>
                  <a:pt x="2332179" y="1153457"/>
                </a:lnTo>
                <a:lnTo>
                  <a:pt x="0" y="1153457"/>
                </a:lnTo>
                <a:lnTo>
                  <a:pt x="0" y="0"/>
                </a:lnTo>
                <a:close/>
              </a:path>
            </a:pathLst>
          </a:custGeom>
          <a:blipFill rotWithShape="1">
            <a:blip r:embed="rId6">
              <a:alphaModFix/>
            </a:blip>
            <a:stretch>
              <a:fillRect/>
            </a:stretch>
          </a:blipFill>
          <a:ln>
            <a:noFill/>
          </a:ln>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EFE9CF"/>
        </a:solidFill>
        <a:effectLst/>
      </p:bgPr>
    </p:bg>
    <p:spTree>
      <p:nvGrpSpPr>
        <p:cNvPr id="1" name="Shape 372"/>
        <p:cNvGrpSpPr/>
        <p:nvPr/>
      </p:nvGrpSpPr>
      <p:grpSpPr>
        <a:xfrm>
          <a:off x="0" y="0"/>
          <a:ext cx="0" cy="0"/>
          <a:chOff x="0" y="0"/>
          <a:chExt cx="0" cy="0"/>
        </a:xfrm>
      </p:grpSpPr>
      <p:sp>
        <p:nvSpPr>
          <p:cNvPr id="373" name="Google Shape;373;p19">
            <a:extLst>
              <a:ext uri="{C183D7F6-B498-43B3-948B-1728B52AA6E4}">
                <adec:decorative xmlns:adec="http://schemas.microsoft.com/office/drawing/2017/decorative" val="1"/>
              </a:ext>
            </a:extLst>
          </p:cNvPr>
          <p:cNvSpPr/>
          <p:nvPr/>
        </p:nvSpPr>
        <p:spPr>
          <a:xfrm rot="-5400000">
            <a:off x="4084056" y="-3037990"/>
            <a:ext cx="9974237" cy="16362978"/>
          </a:xfrm>
          <a:custGeom>
            <a:avLst/>
            <a:gdLst/>
            <a:ahLst/>
            <a:cxnLst/>
            <a:rect l="l" t="t" r="r" b="b"/>
            <a:pathLst>
              <a:path w="9974237" h="14030256" extrusionOk="0">
                <a:moveTo>
                  <a:pt x="0" y="0"/>
                </a:moveTo>
                <a:lnTo>
                  <a:pt x="9974236" y="0"/>
                </a:lnTo>
                <a:lnTo>
                  <a:pt x="9974236" y="14030256"/>
                </a:lnTo>
                <a:lnTo>
                  <a:pt x="0" y="14030256"/>
                </a:lnTo>
                <a:lnTo>
                  <a:pt x="0" y="0"/>
                </a:lnTo>
                <a:close/>
              </a:path>
            </a:pathLst>
          </a:custGeom>
          <a:blipFill rotWithShape="1">
            <a:blip r:embed="rId3">
              <a:alphaModFix/>
            </a:blip>
            <a:stretch>
              <a:fillRect/>
            </a:stretch>
          </a:blipFill>
          <a:ln>
            <a:noFill/>
          </a:ln>
        </p:spPr>
        <p:txBody>
          <a:bodyPr/>
          <a:lstStyle/>
          <a:p>
            <a:endParaRPr lang="en-US"/>
          </a:p>
        </p:txBody>
      </p:sp>
      <p:sp>
        <p:nvSpPr>
          <p:cNvPr id="374" name="Google Shape;374;p19"/>
          <p:cNvSpPr txBox="1"/>
          <p:nvPr/>
        </p:nvSpPr>
        <p:spPr>
          <a:xfrm>
            <a:off x="3090175" y="2469900"/>
            <a:ext cx="12612000" cy="6161100"/>
          </a:xfrm>
          <a:prstGeom prst="rect">
            <a:avLst/>
          </a:prstGeom>
          <a:noFill/>
          <a:ln>
            <a:noFill/>
          </a:ln>
        </p:spPr>
        <p:txBody>
          <a:bodyPr spcFirstLastPara="1" wrap="square" lIns="0" tIns="0" rIns="0" bIns="0" anchor="t" anchorCtr="0">
            <a:spAutoFit/>
          </a:bodyPr>
          <a:lstStyle/>
          <a:p>
            <a:pPr marL="0" marR="0" lvl="0" indent="0" algn="just" rtl="0">
              <a:lnSpc>
                <a:spcPct val="150028"/>
              </a:lnSpc>
              <a:spcBef>
                <a:spcPts val="0"/>
              </a:spcBef>
              <a:spcAft>
                <a:spcPts val="0"/>
              </a:spcAft>
              <a:buNone/>
            </a:pPr>
            <a:r>
              <a:rPr lang="en-US" sz="3480" b="1">
                <a:solidFill>
                  <a:srgbClr val="4B230F"/>
                </a:solidFill>
                <a:latin typeface="Red Hat Display"/>
                <a:ea typeface="Red Hat Display"/>
                <a:cs typeface="Red Hat Display"/>
                <a:sym typeface="Red Hat Display"/>
              </a:rPr>
              <a:t>Let’s review</a:t>
            </a:r>
            <a:r>
              <a:rPr lang="en-US" sz="3480" b="1" i="0" u="none" strike="noStrike" cap="none">
                <a:solidFill>
                  <a:srgbClr val="4B230F"/>
                </a:solidFill>
                <a:latin typeface="Red Hat Display"/>
                <a:ea typeface="Red Hat Display"/>
                <a:cs typeface="Red Hat Display"/>
                <a:sym typeface="Red Hat Display"/>
              </a:rPr>
              <a:t> the signs of an opioid overdose</a:t>
            </a:r>
            <a:r>
              <a:rPr lang="en-US" sz="3480" b="1">
                <a:solidFill>
                  <a:srgbClr val="4B230F"/>
                </a:solidFill>
                <a:latin typeface="Red Hat Display"/>
                <a:ea typeface="Red Hat Display"/>
                <a:cs typeface="Red Hat Display"/>
                <a:sym typeface="Red Hat Display"/>
              </a:rPr>
              <a:t>:</a:t>
            </a:r>
            <a:endParaRPr/>
          </a:p>
          <a:p>
            <a:pPr marL="751537" marR="0" lvl="1" indent="-375768" algn="just" rtl="0">
              <a:lnSpc>
                <a:spcPct val="150028"/>
              </a:lnSpc>
              <a:spcBef>
                <a:spcPts val="0"/>
              </a:spcBef>
              <a:spcAft>
                <a:spcPts val="0"/>
              </a:spcAft>
              <a:buClr>
                <a:srgbClr val="4B230F"/>
              </a:buClr>
              <a:buSzPts val="3480"/>
              <a:buChar char="•"/>
            </a:pPr>
            <a:r>
              <a:rPr lang="en-US" sz="3480" i="0" u="none" strike="noStrike" cap="none">
                <a:solidFill>
                  <a:srgbClr val="4B230F"/>
                </a:solidFill>
                <a:latin typeface="Red Hat Display"/>
                <a:ea typeface="Red Hat Display"/>
                <a:cs typeface="Red Hat Display"/>
                <a:sym typeface="Red Hat Display"/>
              </a:rPr>
              <a:t>Slow, shallow and erratic breathing </a:t>
            </a:r>
            <a:endParaRPr/>
          </a:p>
          <a:p>
            <a:pPr marL="751537" marR="0" lvl="1" indent="-375768" algn="just" rtl="0">
              <a:lnSpc>
                <a:spcPct val="150028"/>
              </a:lnSpc>
              <a:spcBef>
                <a:spcPts val="0"/>
              </a:spcBef>
              <a:spcAft>
                <a:spcPts val="0"/>
              </a:spcAft>
              <a:buClr>
                <a:srgbClr val="4B230F"/>
              </a:buClr>
              <a:buSzPts val="3480"/>
              <a:buChar char="•"/>
            </a:pPr>
            <a:r>
              <a:rPr lang="en-US" sz="3480" i="0" u="none" strike="noStrike" cap="none">
                <a:solidFill>
                  <a:srgbClr val="4B230F"/>
                </a:solidFill>
                <a:latin typeface="Red Hat Display"/>
                <a:ea typeface="Red Hat Display"/>
                <a:cs typeface="Red Hat Display"/>
                <a:sym typeface="Red Hat Display"/>
              </a:rPr>
              <a:t>Pinpoint pupils </a:t>
            </a:r>
            <a:endParaRPr/>
          </a:p>
          <a:p>
            <a:pPr marL="751537" marR="0" lvl="1" indent="-375768" algn="just" rtl="0">
              <a:lnSpc>
                <a:spcPct val="150028"/>
              </a:lnSpc>
              <a:spcBef>
                <a:spcPts val="0"/>
              </a:spcBef>
              <a:spcAft>
                <a:spcPts val="0"/>
              </a:spcAft>
              <a:buClr>
                <a:srgbClr val="4B230F"/>
              </a:buClr>
              <a:buSzPts val="3480"/>
              <a:buChar char="•"/>
            </a:pPr>
            <a:r>
              <a:rPr lang="en-US" sz="3480" i="0" u="none" strike="noStrike" cap="none">
                <a:solidFill>
                  <a:srgbClr val="4B230F"/>
                </a:solidFill>
                <a:latin typeface="Red Hat Display"/>
                <a:ea typeface="Red Hat Display"/>
                <a:cs typeface="Red Hat Display"/>
                <a:sym typeface="Red Hat Display"/>
              </a:rPr>
              <a:t>Snoring or gurgling sounds</a:t>
            </a:r>
            <a:endParaRPr/>
          </a:p>
          <a:p>
            <a:pPr marL="751537" marR="0" lvl="1" indent="-375768" algn="just" rtl="0">
              <a:lnSpc>
                <a:spcPct val="150028"/>
              </a:lnSpc>
              <a:spcBef>
                <a:spcPts val="0"/>
              </a:spcBef>
              <a:spcAft>
                <a:spcPts val="0"/>
              </a:spcAft>
              <a:buClr>
                <a:srgbClr val="4B230F"/>
              </a:buClr>
              <a:buSzPts val="3480"/>
              <a:buChar char="•"/>
            </a:pPr>
            <a:r>
              <a:rPr lang="en-US" sz="3480" i="0" u="none" strike="noStrike" cap="none">
                <a:solidFill>
                  <a:srgbClr val="4B230F"/>
                </a:solidFill>
                <a:latin typeface="Red Hat Display"/>
                <a:ea typeface="Red Hat Display"/>
                <a:cs typeface="Red Hat Display"/>
                <a:sym typeface="Red Hat Display"/>
              </a:rPr>
              <a:t>Unconscious/unresponsive to stimuli </a:t>
            </a:r>
            <a:endParaRPr/>
          </a:p>
          <a:p>
            <a:pPr marL="751537" marR="0" lvl="1" indent="-375768" algn="just" rtl="0">
              <a:lnSpc>
                <a:spcPct val="150028"/>
              </a:lnSpc>
              <a:spcBef>
                <a:spcPts val="0"/>
              </a:spcBef>
              <a:spcAft>
                <a:spcPts val="0"/>
              </a:spcAft>
              <a:buClr>
                <a:srgbClr val="4B230F"/>
              </a:buClr>
              <a:buSzPts val="3480"/>
              <a:buChar char="•"/>
            </a:pPr>
            <a:r>
              <a:rPr lang="en-US" sz="3480" i="0" u="none" strike="noStrike" cap="none">
                <a:solidFill>
                  <a:srgbClr val="4B230F"/>
                </a:solidFill>
                <a:latin typeface="Red Hat Display"/>
                <a:ea typeface="Red Hat Display"/>
                <a:cs typeface="Red Hat Display"/>
                <a:sym typeface="Red Hat Display"/>
              </a:rPr>
              <a:t>Limp </a:t>
            </a:r>
            <a:endParaRPr/>
          </a:p>
          <a:p>
            <a:pPr marL="751537" marR="0" lvl="1" indent="-375768" algn="just" rtl="0">
              <a:lnSpc>
                <a:spcPct val="150028"/>
              </a:lnSpc>
              <a:spcBef>
                <a:spcPts val="0"/>
              </a:spcBef>
              <a:spcAft>
                <a:spcPts val="0"/>
              </a:spcAft>
              <a:buClr>
                <a:srgbClr val="4B230F"/>
              </a:buClr>
              <a:buSzPts val="3480"/>
              <a:buChar char="•"/>
            </a:pPr>
            <a:r>
              <a:rPr lang="en-US" sz="3480" i="0" u="none" strike="noStrike" cap="none">
                <a:solidFill>
                  <a:srgbClr val="4B230F"/>
                </a:solidFill>
                <a:latin typeface="Red Hat Display"/>
                <a:ea typeface="Red Hat Display"/>
                <a:cs typeface="Red Hat Display"/>
                <a:sym typeface="Red Hat Display"/>
              </a:rPr>
              <a:t>Slow pulse/no pulse</a:t>
            </a:r>
            <a:endParaRPr/>
          </a:p>
          <a:p>
            <a:pPr marL="751537" marR="0" lvl="1" indent="-375768" algn="just" rtl="0">
              <a:lnSpc>
                <a:spcPct val="150028"/>
              </a:lnSpc>
              <a:spcBef>
                <a:spcPts val="0"/>
              </a:spcBef>
              <a:spcAft>
                <a:spcPts val="0"/>
              </a:spcAft>
              <a:buClr>
                <a:srgbClr val="4B230F"/>
              </a:buClr>
              <a:buSzPts val="3480"/>
              <a:buChar char="•"/>
            </a:pPr>
            <a:r>
              <a:rPr lang="en-US" sz="3480" i="0" u="none" strike="noStrike" cap="none">
                <a:solidFill>
                  <a:srgbClr val="4B230F"/>
                </a:solidFill>
                <a:latin typeface="Red Hat Display"/>
                <a:ea typeface="Red Hat Display"/>
                <a:cs typeface="Red Hat Display"/>
                <a:sym typeface="Red Hat Display"/>
              </a:rPr>
              <a:t>Pale or ashen and clammy </a:t>
            </a:r>
            <a:endParaRPr/>
          </a:p>
        </p:txBody>
      </p:sp>
      <p:sp>
        <p:nvSpPr>
          <p:cNvPr id="375" name="Google Shape;375;p19"/>
          <p:cNvSpPr txBox="1">
            <a:spLocks noGrp="1"/>
          </p:cNvSpPr>
          <p:nvPr>
            <p:ph type="title" idx="4294967295"/>
          </p:nvPr>
        </p:nvSpPr>
        <p:spPr>
          <a:xfrm>
            <a:off x="3434606" y="1238250"/>
            <a:ext cx="11418788" cy="860836"/>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94"/>
              </a:lnSpc>
              <a:spcBef>
                <a:spcPts val="0"/>
              </a:spcBef>
              <a:spcAft>
                <a:spcPts val="0"/>
              </a:spcAft>
              <a:buClr>
                <a:srgbClr val="000000"/>
              </a:buClr>
              <a:buSzTx/>
              <a:buFont typeface="Arial"/>
              <a:buNone/>
              <a:tabLst/>
              <a:defRPr/>
            </a:pPr>
            <a:r>
              <a:rPr kumimoji="0" lang="en-US" sz="7069" b="0" i="0" u="none" strike="noStrike" kern="0" cap="none" spc="0" normalizeH="0" baseline="0" noProof="0" dirty="0">
                <a:ln>
                  <a:noFill/>
                </a:ln>
                <a:solidFill>
                  <a:srgbClr val="4B230F"/>
                </a:solidFill>
                <a:effectLst/>
                <a:uLnTx/>
                <a:uFillTx/>
                <a:latin typeface="Calistoga"/>
                <a:ea typeface="Calistoga"/>
                <a:cs typeface="Calistoga"/>
                <a:sym typeface="Calistoga"/>
              </a:rPr>
              <a:t>Recognizing an Overdose</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376" name="Google Shape;376;p19" descr="Safety first logo"/>
          <p:cNvSpPr/>
          <p:nvPr/>
        </p:nvSpPr>
        <p:spPr>
          <a:xfrm>
            <a:off x="15197825" y="8408659"/>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FE9CF"/>
        </a:solidFill>
        <a:effectLst/>
      </p:bgPr>
    </p:bg>
    <p:spTree>
      <p:nvGrpSpPr>
        <p:cNvPr id="1" name="Shape 384"/>
        <p:cNvGrpSpPr/>
        <p:nvPr/>
      </p:nvGrpSpPr>
      <p:grpSpPr>
        <a:xfrm>
          <a:off x="0" y="0"/>
          <a:ext cx="0" cy="0"/>
          <a:chOff x="0" y="0"/>
          <a:chExt cx="0" cy="0"/>
        </a:xfrm>
      </p:grpSpPr>
      <p:sp>
        <p:nvSpPr>
          <p:cNvPr id="385" name="Google Shape;385;p20">
            <a:extLst>
              <a:ext uri="{C183D7F6-B498-43B3-948B-1728B52AA6E4}">
                <adec:decorative xmlns:adec="http://schemas.microsoft.com/office/drawing/2017/decorative" val="1"/>
              </a:ext>
            </a:extLst>
          </p:cNvPr>
          <p:cNvSpPr/>
          <p:nvPr/>
        </p:nvSpPr>
        <p:spPr>
          <a:xfrm rot="-5400000">
            <a:off x="4411147" y="-3101344"/>
            <a:ext cx="9974237" cy="16176900"/>
          </a:xfrm>
          <a:custGeom>
            <a:avLst/>
            <a:gdLst/>
            <a:ahLst/>
            <a:cxnLst/>
            <a:rect l="l" t="t" r="r" b="b"/>
            <a:pathLst>
              <a:path w="9974237" h="14030256" extrusionOk="0">
                <a:moveTo>
                  <a:pt x="0" y="0"/>
                </a:moveTo>
                <a:lnTo>
                  <a:pt x="9974236" y="0"/>
                </a:lnTo>
                <a:lnTo>
                  <a:pt x="9974236" y="14030256"/>
                </a:lnTo>
                <a:lnTo>
                  <a:pt x="0" y="14030256"/>
                </a:lnTo>
                <a:lnTo>
                  <a:pt x="0" y="0"/>
                </a:lnTo>
                <a:close/>
              </a:path>
            </a:pathLst>
          </a:custGeom>
          <a:blipFill rotWithShape="1">
            <a:blip r:embed="rId3">
              <a:alphaModFix/>
            </a:blip>
            <a:stretch>
              <a:fillRect/>
            </a:stretch>
          </a:blipFill>
          <a:ln>
            <a:noFill/>
          </a:ln>
        </p:spPr>
        <p:txBody>
          <a:bodyPr/>
          <a:lstStyle/>
          <a:p>
            <a:endParaRPr lang="en-US"/>
          </a:p>
        </p:txBody>
      </p:sp>
      <p:sp>
        <p:nvSpPr>
          <p:cNvPr id="386" name="Google Shape;386;p20" descr="Narcan Nasal Spray"/>
          <p:cNvSpPr/>
          <p:nvPr/>
        </p:nvSpPr>
        <p:spPr>
          <a:xfrm rot="-1648135">
            <a:off x="-903355" y="2159054"/>
            <a:ext cx="3958238" cy="4038172"/>
          </a:xfrm>
          <a:custGeom>
            <a:avLst/>
            <a:gdLst/>
            <a:ahLst/>
            <a:cxnLst/>
            <a:rect l="l" t="t" r="r" b="b"/>
            <a:pathLst>
              <a:path w="5159512" h="5997927" extrusionOk="0">
                <a:moveTo>
                  <a:pt x="0" y="0"/>
                </a:moveTo>
                <a:lnTo>
                  <a:pt x="5159512" y="0"/>
                </a:lnTo>
                <a:lnTo>
                  <a:pt x="5159512" y="5997927"/>
                </a:lnTo>
                <a:lnTo>
                  <a:pt x="0" y="5997927"/>
                </a:lnTo>
                <a:lnTo>
                  <a:pt x="0" y="0"/>
                </a:lnTo>
                <a:close/>
              </a:path>
            </a:pathLst>
          </a:custGeom>
          <a:blipFill rotWithShape="1">
            <a:blip r:embed="rId4">
              <a:alphaModFix/>
            </a:blip>
            <a:stretch>
              <a:fillRect/>
            </a:stretch>
          </a:blipFill>
          <a:ln>
            <a:noFill/>
          </a:ln>
        </p:spPr>
        <p:txBody>
          <a:bodyPr/>
          <a:lstStyle/>
          <a:p>
            <a:endParaRPr lang="en-US"/>
          </a:p>
        </p:txBody>
      </p:sp>
      <p:sp>
        <p:nvSpPr>
          <p:cNvPr id="387" name="Google Shape;387;p20"/>
          <p:cNvSpPr txBox="1">
            <a:spLocks noGrp="1"/>
          </p:cNvSpPr>
          <p:nvPr>
            <p:ph type="title" idx="4294967295"/>
          </p:nvPr>
        </p:nvSpPr>
        <p:spPr>
          <a:xfrm>
            <a:off x="3671225" y="458325"/>
            <a:ext cx="11418900" cy="19368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94"/>
              </a:lnSpc>
              <a:spcBef>
                <a:spcPts val="0"/>
              </a:spcBef>
              <a:spcAft>
                <a:spcPts val="0"/>
              </a:spcAft>
              <a:buClr>
                <a:srgbClr val="000000"/>
              </a:buClr>
              <a:buSzTx/>
              <a:buFont typeface="Arial"/>
              <a:buNone/>
              <a:tabLst/>
              <a:defRPr/>
            </a:pPr>
            <a:r>
              <a:rPr kumimoji="0" lang="en-US" sz="7069" b="0" i="0" u="none" strike="noStrike" kern="0" cap="none" spc="0" normalizeH="0" baseline="0" noProof="0" dirty="0">
                <a:ln>
                  <a:noFill/>
                </a:ln>
                <a:solidFill>
                  <a:srgbClr val="4B230F"/>
                </a:solidFill>
                <a:effectLst/>
                <a:uLnTx/>
                <a:uFillTx/>
                <a:latin typeface="Calistoga"/>
                <a:ea typeface="Calistoga"/>
                <a:cs typeface="Calistoga"/>
                <a:sym typeface="Calistoga"/>
              </a:rPr>
              <a:t>Who to Call in the Event of an Overdose</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388" name="Google Shape;388;p20"/>
          <p:cNvSpPr txBox="1"/>
          <p:nvPr/>
        </p:nvSpPr>
        <p:spPr>
          <a:xfrm>
            <a:off x="3203511" y="2395125"/>
            <a:ext cx="12498600" cy="9827100"/>
          </a:xfrm>
          <a:prstGeom prst="rect">
            <a:avLst/>
          </a:prstGeom>
          <a:noFill/>
          <a:ln>
            <a:noFill/>
          </a:ln>
        </p:spPr>
        <p:txBody>
          <a:bodyPr spcFirstLastPara="1" wrap="square" lIns="0" tIns="0" rIns="0" bIns="0" anchor="t" anchorCtr="0">
            <a:spAutoFit/>
          </a:bodyPr>
          <a:lstStyle/>
          <a:p>
            <a:pPr marL="0" marR="0" lvl="0" indent="0" algn="l" rtl="0">
              <a:lnSpc>
                <a:spcPct val="150015"/>
              </a:lnSpc>
              <a:spcBef>
                <a:spcPts val="0"/>
              </a:spcBef>
              <a:spcAft>
                <a:spcPts val="0"/>
              </a:spcAft>
              <a:buNone/>
            </a:pPr>
            <a:r>
              <a:rPr lang="en-US" sz="3087" b="1" dirty="0">
                <a:solidFill>
                  <a:schemeClr val="dk1"/>
                </a:solidFill>
                <a:latin typeface="Red Hat Display"/>
                <a:ea typeface="Red Hat Display"/>
                <a:cs typeface="Red Hat Display"/>
                <a:sym typeface="Red Hat Display"/>
              </a:rPr>
              <a:t>Always call 911 for help.</a:t>
            </a:r>
            <a:endParaRPr sz="3087" b="1" dirty="0">
              <a:solidFill>
                <a:schemeClr val="dk1"/>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r>
              <a:rPr lang="en-US" sz="3087" b="1" i="0" u="none" strike="noStrike" cap="none" dirty="0">
                <a:solidFill>
                  <a:schemeClr val="dk1"/>
                </a:solidFill>
                <a:latin typeface="Red Hat Display"/>
                <a:ea typeface="Red Hat Display"/>
                <a:cs typeface="Red Hat Display"/>
                <a:sym typeface="Red Hat Display"/>
              </a:rPr>
              <a:t>Naloxone can reverse opioid overdoses, and is carried by EMTs a</a:t>
            </a:r>
            <a:r>
              <a:rPr lang="en-US" sz="3087" b="1" dirty="0">
                <a:solidFill>
                  <a:schemeClr val="dk1"/>
                </a:solidFill>
                <a:latin typeface="Red Hat Display"/>
                <a:ea typeface="Red Hat Display"/>
                <a:cs typeface="Red Hat Display"/>
                <a:sym typeface="Red Hat Display"/>
              </a:rPr>
              <a:t>nd is available in some schools</a:t>
            </a:r>
            <a:r>
              <a:rPr lang="en-US" sz="3087" b="1" i="0" u="none" strike="noStrike" cap="none" dirty="0">
                <a:solidFill>
                  <a:schemeClr val="dk1"/>
                </a:solidFill>
                <a:latin typeface="Red Hat Display"/>
                <a:ea typeface="Red Hat Display"/>
                <a:cs typeface="Red Hat Display"/>
                <a:sym typeface="Red Hat Display"/>
              </a:rPr>
              <a:t>. </a:t>
            </a:r>
            <a:endParaRPr sz="3087" b="1" i="0" u="none" strike="noStrike" cap="none" dirty="0">
              <a:solidFill>
                <a:schemeClr val="dk1"/>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endParaRPr sz="3087" b="1" dirty="0">
              <a:solidFill>
                <a:schemeClr val="dk1"/>
              </a:solidFill>
              <a:latin typeface="Red Hat Display"/>
              <a:ea typeface="Red Hat Display"/>
              <a:cs typeface="Red Hat Display"/>
              <a:sym typeface="Red Hat Display"/>
            </a:endParaRPr>
          </a:p>
          <a:p>
            <a:pPr marL="0" marR="0" lvl="0" indent="0" algn="l" rtl="0">
              <a:lnSpc>
                <a:spcPct val="149406"/>
              </a:lnSpc>
              <a:spcBef>
                <a:spcPts val="0"/>
              </a:spcBef>
              <a:spcAft>
                <a:spcPts val="0"/>
              </a:spcAft>
              <a:buNone/>
            </a:pPr>
            <a:r>
              <a:rPr lang="en-US" sz="3100" b="1" i="0" u="none" strike="noStrike" cap="none" dirty="0">
                <a:solidFill>
                  <a:schemeClr val="dk1"/>
                </a:solidFill>
                <a:latin typeface="Red Hat Display"/>
                <a:ea typeface="Red Hat Display"/>
                <a:cs typeface="Red Hat Display"/>
                <a:sym typeface="Red Hat Display"/>
              </a:rPr>
              <a:t>Oregon has a Good Samaritan law.</a:t>
            </a:r>
            <a:r>
              <a:rPr lang="en-US" sz="3100" b="0" i="0" u="none" strike="noStrike" cap="none" dirty="0">
                <a:solidFill>
                  <a:schemeClr val="dk1"/>
                </a:solidFill>
                <a:latin typeface="Red Hat Display"/>
                <a:ea typeface="Red Hat Display"/>
                <a:cs typeface="Red Hat Display"/>
                <a:sym typeface="Red Hat Display"/>
              </a:rPr>
              <a:t> If someone is overdosing and you seek medical help, neither of you can be arrested or prosecuted for:</a:t>
            </a:r>
            <a:br>
              <a:rPr lang="en-US" sz="3100" b="0" i="0" u="none" strike="noStrike" cap="none" dirty="0">
                <a:solidFill>
                  <a:schemeClr val="dk1"/>
                </a:solidFill>
                <a:latin typeface="Calibri"/>
                <a:ea typeface="Calibri"/>
                <a:cs typeface="Calibri"/>
                <a:sym typeface="Calibri"/>
              </a:rPr>
            </a:br>
            <a:r>
              <a:rPr lang="en-US" sz="3100" b="0" i="0" u="none" strike="noStrike" cap="none" dirty="0">
                <a:solidFill>
                  <a:schemeClr val="dk1"/>
                </a:solidFill>
                <a:latin typeface="Red Hat Display"/>
                <a:ea typeface="Red Hat Display"/>
                <a:cs typeface="Red Hat Display"/>
                <a:sym typeface="Red Hat Display"/>
              </a:rPr>
              <a:t>1. Possessing drugs or drug paraphernalia</a:t>
            </a:r>
            <a:br>
              <a:rPr lang="en-US" sz="3100" b="0" i="0" u="none" strike="noStrike" cap="none" dirty="0">
                <a:solidFill>
                  <a:schemeClr val="dk1"/>
                </a:solidFill>
                <a:latin typeface="Red Hat Display"/>
                <a:ea typeface="Red Hat Display"/>
                <a:cs typeface="Red Hat Display"/>
                <a:sym typeface="Red Hat Display"/>
              </a:rPr>
            </a:br>
            <a:r>
              <a:rPr lang="en-US" sz="3100" b="0" i="0" u="none" strike="noStrike" cap="none" dirty="0">
                <a:solidFill>
                  <a:schemeClr val="dk1"/>
                </a:solidFill>
                <a:latin typeface="Red Hat Display"/>
                <a:ea typeface="Red Hat Display"/>
                <a:cs typeface="Red Hat Display"/>
                <a:sym typeface="Red Hat Display"/>
              </a:rPr>
              <a:t>2. Being in a place where drugs are used</a:t>
            </a:r>
            <a:br>
              <a:rPr lang="en-US" sz="3100" b="0" i="0" u="none" strike="noStrike" cap="none" dirty="0">
                <a:solidFill>
                  <a:schemeClr val="dk1"/>
                </a:solidFill>
                <a:latin typeface="Red Hat Display"/>
                <a:ea typeface="Red Hat Display"/>
                <a:cs typeface="Red Hat Display"/>
                <a:sym typeface="Red Hat Display"/>
              </a:rPr>
            </a:br>
            <a:r>
              <a:rPr lang="en-US" sz="3100" b="0" i="0" u="none" strike="noStrike" cap="none" dirty="0">
                <a:solidFill>
                  <a:schemeClr val="dk1"/>
                </a:solidFill>
                <a:latin typeface="Red Hat Display"/>
                <a:ea typeface="Red Hat Display"/>
                <a:cs typeface="Red Hat Display"/>
                <a:sym typeface="Red Hat Display"/>
              </a:rPr>
              <a:t>3. Violating probation or parole or any outstanding warrants related to #1 and #2.</a:t>
            </a:r>
            <a:endParaRPr sz="3087" b="0" i="0" u="none" strike="noStrike" cap="none" dirty="0">
              <a:solidFill>
                <a:schemeClr val="dk1"/>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endParaRPr sz="3187" b="1" i="0" u="none" strike="noStrike" cap="none" dirty="0">
              <a:solidFill>
                <a:srgbClr val="4B230F"/>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endParaRPr sz="3187" b="1" i="0" u="none" strike="noStrike" cap="none" dirty="0">
              <a:solidFill>
                <a:srgbClr val="4B230F"/>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endParaRPr sz="3187" b="1" i="0" u="none" strike="noStrike" cap="none" dirty="0">
              <a:solidFill>
                <a:srgbClr val="4B230F"/>
              </a:solidFill>
              <a:latin typeface="Red Hat Display"/>
              <a:ea typeface="Red Hat Display"/>
              <a:cs typeface="Red Hat Display"/>
              <a:sym typeface="Red Hat Display"/>
            </a:endParaRPr>
          </a:p>
          <a:p>
            <a:pPr marL="0" marR="0" lvl="0" indent="0" algn="l" rtl="0">
              <a:lnSpc>
                <a:spcPct val="150015"/>
              </a:lnSpc>
              <a:spcBef>
                <a:spcPts val="0"/>
              </a:spcBef>
              <a:spcAft>
                <a:spcPts val="0"/>
              </a:spcAft>
              <a:buNone/>
            </a:pPr>
            <a:r>
              <a:rPr lang="en-US" sz="3187" b="1" i="0" u="none" strike="noStrike" cap="none" dirty="0">
                <a:solidFill>
                  <a:srgbClr val="4B230F"/>
                </a:solidFill>
                <a:latin typeface="Red Hat Display"/>
                <a:ea typeface="Red Hat Display"/>
                <a:cs typeface="Red Hat Display"/>
                <a:sym typeface="Red Hat Display"/>
              </a:rPr>
              <a:t>     </a:t>
            </a:r>
            <a:endParaRPr dirty="0"/>
          </a:p>
        </p:txBody>
      </p:sp>
      <p:sp>
        <p:nvSpPr>
          <p:cNvPr id="389" name="Google Shape;389;p20">
            <a:extLst>
              <a:ext uri="{C183D7F6-B498-43B3-948B-1728B52AA6E4}">
                <adec:decorative xmlns:adec="http://schemas.microsoft.com/office/drawing/2017/decorative" val="1"/>
              </a:ext>
            </a:extLst>
          </p:cNvPr>
          <p:cNvSpPr/>
          <p:nvPr/>
        </p:nvSpPr>
        <p:spPr>
          <a:xfrm>
            <a:off x="15489952" y="8341653"/>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5">
              <a:alphaModFix/>
            </a:blip>
            <a:stretch>
              <a:fillRect/>
            </a:stretch>
          </a:blipFill>
          <a:ln>
            <a:noFill/>
          </a:ln>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FE9CF"/>
        </a:solidFill>
        <a:effectLst/>
      </p:bgPr>
    </p:bg>
    <p:spTree>
      <p:nvGrpSpPr>
        <p:cNvPr id="1" name="Shape 397"/>
        <p:cNvGrpSpPr/>
        <p:nvPr/>
      </p:nvGrpSpPr>
      <p:grpSpPr>
        <a:xfrm>
          <a:off x="0" y="0"/>
          <a:ext cx="0" cy="0"/>
          <a:chOff x="0" y="0"/>
          <a:chExt cx="0" cy="0"/>
        </a:xfrm>
      </p:grpSpPr>
      <p:sp>
        <p:nvSpPr>
          <p:cNvPr id="398" name="Google Shape;398;p21">
            <a:extLst>
              <a:ext uri="{C183D7F6-B498-43B3-948B-1728B52AA6E4}">
                <adec:decorative xmlns:adec="http://schemas.microsoft.com/office/drawing/2017/decorative" val="1"/>
              </a:ext>
            </a:extLst>
          </p:cNvPr>
          <p:cNvSpPr/>
          <p:nvPr/>
        </p:nvSpPr>
        <p:spPr>
          <a:xfrm>
            <a:off x="0" y="8704666"/>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969200"/>
          </a:solidFill>
          <a:ln>
            <a:noFill/>
          </a:ln>
        </p:spPr>
        <p:txBody>
          <a:bodyPr/>
          <a:lstStyle/>
          <a:p>
            <a:endParaRPr lang="en-US"/>
          </a:p>
        </p:txBody>
      </p:sp>
      <p:sp>
        <p:nvSpPr>
          <p:cNvPr id="399" name="Google Shape;399;p21"/>
          <p:cNvSpPr txBox="1">
            <a:spLocks noGrp="1"/>
          </p:cNvSpPr>
          <p:nvPr>
            <p:ph type="title" idx="4294967295"/>
          </p:nvPr>
        </p:nvSpPr>
        <p:spPr>
          <a:xfrm>
            <a:off x="869621" y="9226240"/>
            <a:ext cx="12763054" cy="720161"/>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88997"/>
              </a:lnSpc>
              <a:spcBef>
                <a:spcPts val="0"/>
              </a:spcBef>
              <a:spcAft>
                <a:spcPts val="0"/>
              </a:spcAft>
              <a:buClr>
                <a:srgbClr val="000000"/>
              </a:buClr>
              <a:buSzTx/>
              <a:buFont typeface="Arial"/>
              <a:buNone/>
              <a:tabLst/>
              <a:defRPr/>
            </a:pPr>
            <a:r>
              <a:rPr kumimoji="0" lang="en-US" sz="5953" b="0" i="0" u="none" strike="noStrike" kern="0" cap="none" spc="0" normalizeH="0" baseline="0" noProof="0" dirty="0">
                <a:ln>
                  <a:noFill/>
                </a:ln>
                <a:solidFill>
                  <a:srgbClr val="F9F5F4"/>
                </a:solidFill>
                <a:effectLst/>
                <a:uLnTx/>
                <a:uFillTx/>
                <a:latin typeface="Calistoga"/>
                <a:ea typeface="Calistoga"/>
                <a:cs typeface="Calistoga"/>
                <a:sym typeface="Calistoga"/>
              </a:rPr>
              <a:t>How to Administer Naloxone</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400" name="Google Shape;400;p21" descr="Narcan Nasal Spray"/>
          <p:cNvSpPr/>
          <p:nvPr/>
        </p:nvSpPr>
        <p:spPr>
          <a:xfrm rot="-762920">
            <a:off x="13373556" y="2127992"/>
            <a:ext cx="4011031" cy="4662819"/>
          </a:xfrm>
          <a:custGeom>
            <a:avLst/>
            <a:gdLst/>
            <a:ahLst/>
            <a:cxnLst/>
            <a:rect l="l" t="t" r="r" b="b"/>
            <a:pathLst>
              <a:path w="4012988" h="4665094" extrusionOk="0">
                <a:moveTo>
                  <a:pt x="0" y="0"/>
                </a:moveTo>
                <a:lnTo>
                  <a:pt x="4012987" y="0"/>
                </a:lnTo>
                <a:lnTo>
                  <a:pt x="4012987" y="4665094"/>
                </a:lnTo>
                <a:lnTo>
                  <a:pt x="0" y="4665094"/>
                </a:lnTo>
                <a:lnTo>
                  <a:pt x="0" y="0"/>
                </a:lnTo>
                <a:close/>
              </a:path>
            </a:pathLst>
          </a:custGeom>
          <a:blipFill rotWithShape="1">
            <a:blip r:embed="rId3">
              <a:alphaModFix/>
            </a:blip>
            <a:stretch>
              <a:fillRect/>
            </a:stretch>
          </a:blipFill>
          <a:ln>
            <a:noFill/>
          </a:ln>
        </p:spPr>
        <p:txBody>
          <a:bodyPr/>
          <a:lstStyle/>
          <a:p>
            <a:endParaRPr lang="en-US"/>
          </a:p>
        </p:txBody>
      </p:sp>
      <p:sp>
        <p:nvSpPr>
          <p:cNvPr id="401" name="Google Shape;401;p21"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pic>
        <p:nvPicPr>
          <p:cNvPr id="402" name="Google Shape;402;p21" title="Narcan and Naloxone">
            <a:hlinkClick r:id="rId5"/>
          </p:cNvPr>
          <p:cNvPicPr preferRelativeResize="0"/>
          <p:nvPr/>
        </p:nvPicPr>
        <p:blipFill>
          <a:blip r:embed="rId6">
            <a:alphaModFix/>
          </a:blip>
          <a:stretch>
            <a:fillRect/>
          </a:stretch>
        </p:blipFill>
        <p:spPr>
          <a:xfrm>
            <a:off x="499050" y="1190950"/>
            <a:ext cx="12464625" cy="701134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2"/>
                                        </p:tgtEl>
                                        <p:attrNameLst>
                                          <p:attrName>style.visibility</p:attrName>
                                        </p:attrNameLst>
                                      </p:cBhvr>
                                      <p:to>
                                        <p:strVal val="visible"/>
                                      </p:to>
                                    </p:set>
                                    <p:animEffect transition="in" filter="fade">
                                      <p:cBhvr>
                                        <p:cTn id="7" dur="10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FE9CF"/>
        </a:solidFill>
        <a:effectLst/>
      </p:bgPr>
    </p:bg>
    <p:spTree>
      <p:nvGrpSpPr>
        <p:cNvPr id="1" name="Shape 410"/>
        <p:cNvGrpSpPr/>
        <p:nvPr/>
      </p:nvGrpSpPr>
      <p:grpSpPr>
        <a:xfrm>
          <a:off x="0" y="0"/>
          <a:ext cx="0" cy="0"/>
          <a:chOff x="0" y="0"/>
          <a:chExt cx="0" cy="0"/>
        </a:xfrm>
      </p:grpSpPr>
      <p:sp>
        <p:nvSpPr>
          <p:cNvPr id="411" name="Google Shape;411;g267031306b6_8_4">
            <a:extLst>
              <a:ext uri="{C183D7F6-B498-43B3-948B-1728B52AA6E4}">
                <adec:decorative xmlns:adec="http://schemas.microsoft.com/office/drawing/2017/decorative" val="1"/>
              </a:ext>
            </a:extLst>
          </p:cNvPr>
          <p:cNvSpPr/>
          <p:nvPr/>
        </p:nvSpPr>
        <p:spPr>
          <a:xfrm rot="-5400000">
            <a:off x="4089284" y="-2857141"/>
            <a:ext cx="9974237" cy="16001277"/>
          </a:xfrm>
          <a:custGeom>
            <a:avLst/>
            <a:gdLst/>
            <a:ahLst/>
            <a:cxnLst/>
            <a:rect l="l" t="t" r="r" b="b"/>
            <a:pathLst>
              <a:path w="9974237" h="14030256" extrusionOk="0">
                <a:moveTo>
                  <a:pt x="0" y="0"/>
                </a:moveTo>
                <a:lnTo>
                  <a:pt x="9974236" y="0"/>
                </a:lnTo>
                <a:lnTo>
                  <a:pt x="9974236" y="14030256"/>
                </a:lnTo>
                <a:lnTo>
                  <a:pt x="0" y="14030256"/>
                </a:lnTo>
                <a:lnTo>
                  <a:pt x="0" y="0"/>
                </a:lnTo>
                <a:close/>
              </a:path>
            </a:pathLst>
          </a:custGeom>
          <a:blipFill rotWithShape="1">
            <a:blip r:embed="rId3">
              <a:alphaModFix/>
            </a:blip>
            <a:stretch>
              <a:fillRect/>
            </a:stretch>
          </a:blipFill>
          <a:ln>
            <a:noFill/>
          </a:ln>
        </p:spPr>
        <p:txBody>
          <a:bodyPr/>
          <a:lstStyle/>
          <a:p>
            <a:endParaRPr lang="en-US"/>
          </a:p>
        </p:txBody>
      </p:sp>
      <p:sp>
        <p:nvSpPr>
          <p:cNvPr id="412" name="Google Shape;412;g267031306b6_8_4"/>
          <p:cNvSpPr txBox="1">
            <a:spLocks noGrp="1"/>
          </p:cNvSpPr>
          <p:nvPr>
            <p:ph type="title" idx="4294967295"/>
          </p:nvPr>
        </p:nvSpPr>
        <p:spPr>
          <a:xfrm>
            <a:off x="3434600" y="606025"/>
            <a:ext cx="11418900" cy="19368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94"/>
              </a:lnSpc>
              <a:spcBef>
                <a:spcPts val="0"/>
              </a:spcBef>
              <a:spcAft>
                <a:spcPts val="0"/>
              </a:spcAft>
              <a:buClr>
                <a:srgbClr val="000000"/>
              </a:buClr>
              <a:buSzTx/>
              <a:buFont typeface="Arial"/>
              <a:buNone/>
              <a:tabLst/>
              <a:defRPr/>
            </a:pPr>
            <a:r>
              <a:rPr kumimoji="0" lang="en-US" sz="7069" b="0" i="0" u="none" strike="noStrike" kern="0" cap="none" spc="0" normalizeH="0" baseline="0" noProof="0" dirty="0">
                <a:ln>
                  <a:noFill/>
                </a:ln>
                <a:solidFill>
                  <a:srgbClr val="4B230F"/>
                </a:solidFill>
                <a:effectLst/>
                <a:uLnTx/>
                <a:uFillTx/>
                <a:latin typeface="Calistoga"/>
                <a:ea typeface="Calistoga"/>
                <a:cs typeface="Calistoga"/>
                <a:sym typeface="Calistoga"/>
              </a:rPr>
              <a:t>Questions, Comments and Resources</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413" name="Google Shape;413;g267031306b6_8_4" descr="Safety first logo"/>
          <p:cNvSpPr/>
          <p:nvPr/>
        </p:nvSpPr>
        <p:spPr>
          <a:xfrm>
            <a:off x="14410863" y="8494666"/>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sp>
        <p:nvSpPr>
          <p:cNvPr id="414" name="Google Shape;414;g267031306b6_8_4"/>
          <p:cNvSpPr txBox="1"/>
          <p:nvPr/>
        </p:nvSpPr>
        <p:spPr>
          <a:xfrm>
            <a:off x="2999075" y="2315350"/>
            <a:ext cx="12788700" cy="10374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3600">
                <a:solidFill>
                  <a:schemeClr val="dk1"/>
                </a:solidFill>
                <a:latin typeface="Calibri"/>
                <a:ea typeface="Calibri"/>
                <a:cs typeface="Calibri"/>
                <a:sym typeface="Calibri"/>
              </a:rPr>
              <a:t>If you have any other questions, please feel free to put them in our Q and A box and we can address them during our next class.</a:t>
            </a: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r>
              <a:rPr lang="en-US" sz="3600">
                <a:solidFill>
                  <a:schemeClr val="dk1"/>
                </a:solidFill>
                <a:latin typeface="Calibri"/>
                <a:ea typeface="Calibri"/>
                <a:cs typeface="Calibri"/>
                <a:sym typeface="Calibri"/>
              </a:rPr>
              <a:t>In the meantime, please know that there are trusted adults and professionals that you can reach out to with questions you may have, and who can help you find resources that you, a family member or a friend may need when dealing with substance use.</a:t>
            </a: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457200" lvl="0" indent="-438150" algn="l" rtl="0">
              <a:spcBef>
                <a:spcPts val="0"/>
              </a:spcBef>
              <a:spcAft>
                <a:spcPts val="0"/>
              </a:spcAft>
              <a:buSzPts val="3300"/>
              <a:buFont typeface="Calibri"/>
              <a:buChar char="●"/>
            </a:pPr>
            <a:r>
              <a:rPr lang="en-US" sz="3300" u="sng">
                <a:solidFill>
                  <a:schemeClr val="hlink"/>
                </a:solidFill>
                <a:latin typeface="Calibri"/>
                <a:ea typeface="Calibri"/>
                <a:cs typeface="Calibri"/>
                <a:sym typeface="Calibri"/>
                <a:hlinkClick r:id="rId5"/>
              </a:rPr>
              <a:t>Never Use Alone</a:t>
            </a:r>
            <a:endParaRPr sz="3300">
              <a:solidFill>
                <a:schemeClr val="dk1"/>
              </a:solidFill>
              <a:latin typeface="Calibri"/>
              <a:ea typeface="Calibri"/>
              <a:cs typeface="Calibri"/>
              <a:sym typeface="Calibri"/>
            </a:endParaRPr>
          </a:p>
          <a:p>
            <a:pPr marL="457200" lvl="0" indent="-438150" algn="l" rtl="0">
              <a:spcBef>
                <a:spcPts val="0"/>
              </a:spcBef>
              <a:spcAft>
                <a:spcPts val="0"/>
              </a:spcAft>
              <a:buSzPts val="3300"/>
              <a:buFont typeface="Calibri"/>
              <a:buChar char="●"/>
            </a:pPr>
            <a:r>
              <a:rPr lang="en-US" sz="3300" u="sng">
                <a:solidFill>
                  <a:schemeClr val="hlink"/>
                </a:solidFill>
                <a:latin typeface="Calibri"/>
                <a:ea typeface="Calibri"/>
                <a:cs typeface="Calibri"/>
                <a:sym typeface="Calibri"/>
                <a:hlinkClick r:id="rId6"/>
              </a:rPr>
              <a:t>SAMHSA Hotline</a:t>
            </a:r>
            <a:endParaRPr sz="1800">
              <a:solidFill>
                <a:schemeClr val="dk1"/>
              </a:solidFill>
              <a:latin typeface="Calibri"/>
              <a:ea typeface="Calibri"/>
              <a:cs typeface="Calibri"/>
              <a:sym typeface="Calibri"/>
            </a:endParaRPr>
          </a:p>
          <a:p>
            <a:pPr marL="457200" lvl="0" indent="-438150" algn="l" rtl="0">
              <a:spcBef>
                <a:spcPts val="0"/>
              </a:spcBef>
              <a:spcAft>
                <a:spcPts val="0"/>
              </a:spcAft>
              <a:buClr>
                <a:schemeClr val="dk1"/>
              </a:buClr>
              <a:buSzPts val="3300"/>
              <a:buChar char="●"/>
            </a:pPr>
            <a:r>
              <a:rPr lang="en-US" sz="3300" u="sng">
                <a:solidFill>
                  <a:schemeClr val="hlink"/>
                </a:solidFill>
                <a:latin typeface="Calibri"/>
                <a:ea typeface="Calibri"/>
                <a:cs typeface="Calibri"/>
                <a:sym typeface="Calibri"/>
                <a:hlinkClick r:id="rId7"/>
              </a:rPr>
              <a:t>Lines for Life</a:t>
            </a:r>
            <a:r>
              <a:rPr lang="en-US" sz="3300">
                <a:solidFill>
                  <a:schemeClr val="dk1"/>
                </a:solidFill>
                <a:latin typeface="Calibri"/>
                <a:ea typeface="Calibri"/>
                <a:cs typeface="Calibri"/>
                <a:sym typeface="Calibri"/>
              </a:rPr>
              <a:t> </a:t>
            </a:r>
            <a:endParaRPr sz="3300">
              <a:solidFill>
                <a:schemeClr val="dk1"/>
              </a:solidFill>
              <a:latin typeface="Calibri"/>
              <a:ea typeface="Calibri"/>
              <a:cs typeface="Calibri"/>
              <a:sym typeface="Calibri"/>
            </a:endParaRPr>
          </a:p>
          <a:p>
            <a:pPr marL="457200" lvl="0" indent="-438150" algn="l" rtl="0">
              <a:spcBef>
                <a:spcPts val="0"/>
              </a:spcBef>
              <a:spcAft>
                <a:spcPts val="0"/>
              </a:spcAft>
              <a:buClr>
                <a:schemeClr val="dk1"/>
              </a:buClr>
              <a:buSzPts val="3300"/>
              <a:buChar char="●"/>
            </a:pPr>
            <a:r>
              <a:rPr lang="en-US" sz="3300" u="sng">
                <a:solidFill>
                  <a:schemeClr val="hlink"/>
                </a:solidFill>
                <a:latin typeface="Calibri"/>
                <a:ea typeface="Calibri"/>
                <a:cs typeface="Calibri"/>
                <a:sym typeface="Calibri"/>
                <a:hlinkClick r:id="rId8"/>
              </a:rPr>
              <a:t>Fentanyl Toolkit for Schools</a:t>
            </a:r>
            <a:endParaRPr sz="4600">
              <a:solidFill>
                <a:schemeClr val="dk1"/>
              </a:solidFill>
              <a:latin typeface="Calibri"/>
              <a:ea typeface="Calibri"/>
              <a:cs typeface="Calibri"/>
              <a:sym typeface="Calibri"/>
            </a:endParaRPr>
          </a:p>
          <a:p>
            <a:pPr marL="457200" lvl="0" indent="0" algn="l" rtl="0">
              <a:spcBef>
                <a:spcPts val="0"/>
              </a:spcBef>
              <a:spcAft>
                <a:spcPts val="0"/>
              </a:spcAft>
              <a:buNone/>
            </a:pPr>
            <a:endParaRPr sz="5800">
              <a:solidFill>
                <a:schemeClr val="dk1"/>
              </a:solidFill>
              <a:highlight>
                <a:srgbClr val="F4CCCC"/>
              </a:highlight>
              <a:latin typeface="Calibri"/>
              <a:ea typeface="Calibri"/>
              <a:cs typeface="Calibri"/>
              <a:sym typeface="Calibri"/>
            </a:endParaRPr>
          </a:p>
          <a:p>
            <a:pPr marL="457200" lvl="0" indent="0" algn="l" rtl="0">
              <a:spcBef>
                <a:spcPts val="0"/>
              </a:spcBef>
              <a:spcAft>
                <a:spcPts val="0"/>
              </a:spcAft>
              <a:buNone/>
            </a:pPr>
            <a:endParaRPr sz="5800">
              <a:solidFill>
                <a:schemeClr val="dk1"/>
              </a:solidFill>
              <a:highlight>
                <a:srgbClr val="F4CCCC"/>
              </a:highlight>
              <a:latin typeface="Calibri"/>
              <a:ea typeface="Calibri"/>
              <a:cs typeface="Calibri"/>
              <a:sym typeface="Calibri"/>
            </a:endParaRPr>
          </a:p>
          <a:p>
            <a:pPr marL="457200" lvl="0" indent="0" algn="l" rtl="0">
              <a:spcBef>
                <a:spcPts val="0"/>
              </a:spcBef>
              <a:spcAft>
                <a:spcPts val="0"/>
              </a:spcAft>
              <a:buNone/>
            </a:pPr>
            <a:endParaRPr sz="5800">
              <a:solidFill>
                <a:schemeClr val="dk1"/>
              </a:solidFill>
              <a:highlight>
                <a:srgbClr val="F4CCCC"/>
              </a:highlight>
              <a:latin typeface="Calibri"/>
              <a:ea typeface="Calibri"/>
              <a:cs typeface="Calibri"/>
              <a:sym typeface="Calibri"/>
            </a:endParaRPr>
          </a:p>
          <a:p>
            <a:pPr marL="0" lvl="0" indent="0" algn="l" rtl="0">
              <a:spcBef>
                <a:spcPts val="0"/>
              </a:spcBef>
              <a:spcAft>
                <a:spcPts val="0"/>
              </a:spcAft>
              <a:buNone/>
            </a:pPr>
            <a:endParaRPr sz="3600">
              <a:solidFill>
                <a:schemeClr val="dk1"/>
              </a:solidFill>
              <a:latin typeface="Calibri"/>
              <a:ea typeface="Calibri"/>
              <a:cs typeface="Calibri"/>
              <a:sym typeface="Calibri"/>
            </a:endParaRPr>
          </a:p>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136"/>
        <p:cNvGrpSpPr/>
        <p:nvPr/>
      </p:nvGrpSpPr>
      <p:grpSpPr>
        <a:xfrm>
          <a:off x="0" y="0"/>
          <a:ext cx="0" cy="0"/>
          <a:chOff x="0" y="0"/>
          <a:chExt cx="0" cy="0"/>
        </a:xfrm>
      </p:grpSpPr>
      <p:sp>
        <p:nvSpPr>
          <p:cNvPr id="137" name="Google Shape;137;p2">
            <a:extLst>
              <a:ext uri="{C183D7F6-B498-43B3-948B-1728B52AA6E4}">
                <adec:decorative xmlns:adec="http://schemas.microsoft.com/office/drawing/2017/decorative" val="1"/>
              </a:ext>
            </a:extLst>
          </p:cNvPr>
          <p:cNvSpPr/>
          <p:nvPr/>
        </p:nvSpPr>
        <p:spPr>
          <a:xfrm>
            <a:off x="1075764" y="188025"/>
            <a:ext cx="15227784" cy="13176081"/>
          </a:xfrm>
          <a:custGeom>
            <a:avLst/>
            <a:gdLst/>
            <a:ahLst/>
            <a:cxnLst/>
            <a:rect l="l" t="t" r="r" b="b"/>
            <a:pathLst>
              <a:path w="15205454" h="21778646" extrusionOk="0">
                <a:moveTo>
                  <a:pt x="0" y="0"/>
                </a:moveTo>
                <a:lnTo>
                  <a:pt x="15205454" y="0"/>
                </a:lnTo>
                <a:lnTo>
                  <a:pt x="15205454" y="21778646"/>
                </a:lnTo>
                <a:lnTo>
                  <a:pt x="0" y="21778646"/>
                </a:lnTo>
                <a:lnTo>
                  <a:pt x="0" y="0"/>
                </a:lnTo>
                <a:close/>
              </a:path>
            </a:pathLst>
          </a:custGeom>
          <a:blipFill rotWithShape="1">
            <a:blip r:embed="rId3">
              <a:alphaModFix/>
            </a:blip>
            <a:stretch>
              <a:fillRect/>
            </a:stretch>
          </a:blipFill>
          <a:ln>
            <a:noFill/>
          </a:ln>
        </p:spPr>
        <p:txBody>
          <a:bodyPr/>
          <a:lstStyle/>
          <a:p>
            <a:endParaRPr lang="en-US"/>
          </a:p>
        </p:txBody>
      </p:sp>
      <p:sp>
        <p:nvSpPr>
          <p:cNvPr id="138" name="Google Shape;138;p2"/>
          <p:cNvSpPr txBox="1">
            <a:spLocks noGrp="1"/>
          </p:cNvSpPr>
          <p:nvPr>
            <p:ph type="title" idx="4294967295"/>
          </p:nvPr>
        </p:nvSpPr>
        <p:spPr>
          <a:xfrm>
            <a:off x="2661513" y="2067584"/>
            <a:ext cx="11757900" cy="11946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92"/>
              </a:lnSpc>
              <a:spcBef>
                <a:spcPts val="0"/>
              </a:spcBef>
              <a:spcAft>
                <a:spcPts val="0"/>
              </a:spcAft>
              <a:buClr>
                <a:srgbClr val="000000"/>
              </a:buClr>
              <a:buSzTx/>
              <a:buFont typeface="Arial"/>
              <a:buNone/>
              <a:tabLst/>
              <a:defRPr/>
            </a:pPr>
            <a:r>
              <a:rPr kumimoji="0" lang="en-US" sz="8721" b="0" i="0" u="none" strike="noStrike" kern="0" cap="none" spc="0" normalizeH="0" baseline="0" noProof="0" dirty="0">
                <a:ln>
                  <a:noFill/>
                </a:ln>
                <a:solidFill>
                  <a:srgbClr val="653924"/>
                </a:solidFill>
                <a:effectLst/>
                <a:uLnTx/>
                <a:uFillTx/>
                <a:latin typeface="Calistoga"/>
                <a:ea typeface="Calistoga"/>
                <a:cs typeface="Calistoga"/>
                <a:sym typeface="Calistoga"/>
              </a:rPr>
              <a:t>Today, I will:</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39" name="Google Shape;139;p2" descr="Pills"/>
          <p:cNvSpPr/>
          <p:nvPr/>
        </p:nvSpPr>
        <p:spPr>
          <a:xfrm>
            <a:off x="13698467" y="1222891"/>
            <a:ext cx="978010" cy="1660203"/>
          </a:xfrm>
          <a:custGeom>
            <a:avLst/>
            <a:gdLst/>
            <a:ahLst/>
            <a:cxnLst/>
            <a:rect l="l" t="t" r="r" b="b"/>
            <a:pathLst>
              <a:path w="978010" h="1660203" extrusionOk="0">
                <a:moveTo>
                  <a:pt x="0" y="0"/>
                </a:moveTo>
                <a:lnTo>
                  <a:pt x="978010" y="0"/>
                </a:lnTo>
                <a:lnTo>
                  <a:pt x="978010" y="1660203"/>
                </a:lnTo>
                <a:lnTo>
                  <a:pt x="0" y="1660203"/>
                </a:lnTo>
                <a:lnTo>
                  <a:pt x="0" y="0"/>
                </a:lnTo>
                <a:close/>
              </a:path>
            </a:pathLst>
          </a:custGeom>
          <a:blipFill rotWithShape="1">
            <a:blip r:embed="rId4">
              <a:alphaModFix/>
            </a:blip>
            <a:stretch>
              <a:fillRect/>
            </a:stretch>
          </a:blipFill>
          <a:ln>
            <a:noFill/>
          </a:ln>
        </p:spPr>
        <p:txBody>
          <a:bodyPr/>
          <a:lstStyle/>
          <a:p>
            <a:endParaRPr lang="en-US"/>
          </a:p>
        </p:txBody>
      </p:sp>
      <p:sp>
        <p:nvSpPr>
          <p:cNvPr id="140" name="Google Shape;140;p2"/>
          <p:cNvSpPr txBox="1"/>
          <p:nvPr/>
        </p:nvSpPr>
        <p:spPr>
          <a:xfrm>
            <a:off x="2537569" y="4091527"/>
            <a:ext cx="11243102" cy="609398"/>
          </a:xfrm>
          <a:prstGeom prst="rect">
            <a:avLst/>
          </a:prstGeom>
          <a:noFill/>
          <a:ln>
            <a:noFill/>
          </a:ln>
        </p:spPr>
        <p:txBody>
          <a:bodyPr spcFirstLastPara="1" wrap="square" lIns="0" tIns="0" rIns="0" bIns="0" anchor="t" anchorCtr="0">
            <a:spAutoFit/>
          </a:bodyPr>
          <a:lstStyle/>
          <a:p>
            <a:pPr marL="457200" marR="0" lvl="0" indent="-457200" algn="l" rtl="0">
              <a:lnSpc>
                <a:spcPct val="110018"/>
              </a:lnSpc>
              <a:spcBef>
                <a:spcPts val="0"/>
              </a:spcBef>
              <a:spcAft>
                <a:spcPts val="0"/>
              </a:spcAft>
              <a:buClr>
                <a:schemeClr val="dk1"/>
              </a:buClr>
              <a:buSzPts val="3600"/>
              <a:buFont typeface="Red Hat Display"/>
              <a:buChar char="●"/>
            </a:pPr>
            <a:r>
              <a:rPr lang="en-US" sz="3600" dirty="0">
                <a:solidFill>
                  <a:schemeClr val="dk1"/>
                </a:solidFill>
                <a:latin typeface="Red Hat Display"/>
                <a:ea typeface="Red Hat Display"/>
                <a:cs typeface="Red Hat Display"/>
                <a:sym typeface="Red Hat Display"/>
              </a:rPr>
              <a:t>Describe fentanyl, and the dangers of fake pills.</a:t>
            </a:r>
            <a:endParaRPr sz="3800" dirty="0">
              <a:latin typeface="Red Hat Display"/>
              <a:ea typeface="Red Hat Display"/>
              <a:cs typeface="Red Hat Display"/>
              <a:sym typeface="Red Hat Display"/>
            </a:endParaRPr>
          </a:p>
        </p:txBody>
      </p:sp>
      <p:sp>
        <p:nvSpPr>
          <p:cNvPr id="141" name="Google Shape;141;p2"/>
          <p:cNvSpPr txBox="1"/>
          <p:nvPr/>
        </p:nvSpPr>
        <p:spPr>
          <a:xfrm>
            <a:off x="2537568" y="5536075"/>
            <a:ext cx="11119157" cy="609398"/>
          </a:xfrm>
          <a:prstGeom prst="rect">
            <a:avLst/>
          </a:prstGeom>
          <a:noFill/>
          <a:ln>
            <a:noFill/>
          </a:ln>
        </p:spPr>
        <p:txBody>
          <a:bodyPr spcFirstLastPara="1" wrap="square" lIns="0" tIns="0" rIns="0" bIns="0" anchor="t" anchorCtr="0">
            <a:spAutoFit/>
          </a:bodyPr>
          <a:lstStyle/>
          <a:p>
            <a:pPr marL="457200" marR="0" lvl="0" indent="-457200" algn="l" rtl="0">
              <a:lnSpc>
                <a:spcPct val="110018"/>
              </a:lnSpc>
              <a:spcBef>
                <a:spcPts val="0"/>
              </a:spcBef>
              <a:spcAft>
                <a:spcPts val="0"/>
              </a:spcAft>
              <a:buClr>
                <a:schemeClr val="dk1"/>
              </a:buClr>
              <a:buSzPts val="3600"/>
              <a:buFont typeface="Red Hat Display"/>
              <a:buChar char="●"/>
            </a:pPr>
            <a:r>
              <a:rPr lang="en-US" sz="3600" dirty="0">
                <a:solidFill>
                  <a:schemeClr val="dk1"/>
                </a:solidFill>
                <a:latin typeface="Red Hat Display"/>
                <a:ea typeface="Red Hat Display"/>
                <a:cs typeface="Red Hat Display"/>
                <a:sym typeface="Red Hat Display"/>
              </a:rPr>
              <a:t>Identify signs of an overdose and how to respond.</a:t>
            </a:r>
            <a:endParaRPr sz="3800" dirty="0">
              <a:latin typeface="Red Hat Display"/>
              <a:ea typeface="Red Hat Display"/>
              <a:cs typeface="Red Hat Display"/>
              <a:sym typeface="Red Hat Display"/>
            </a:endParaRPr>
          </a:p>
        </p:txBody>
      </p:sp>
      <p:sp>
        <p:nvSpPr>
          <p:cNvPr id="142" name="Google Shape;142;p2" descr="Pills in pill bottle."/>
          <p:cNvSpPr/>
          <p:nvPr/>
        </p:nvSpPr>
        <p:spPr>
          <a:xfrm>
            <a:off x="2243169" y="1222891"/>
            <a:ext cx="836689" cy="1575956"/>
          </a:xfrm>
          <a:custGeom>
            <a:avLst/>
            <a:gdLst/>
            <a:ahLst/>
            <a:cxnLst/>
            <a:rect l="l" t="t" r="r" b="b"/>
            <a:pathLst>
              <a:path w="836689" h="1575956" extrusionOk="0">
                <a:moveTo>
                  <a:pt x="0" y="0"/>
                </a:moveTo>
                <a:lnTo>
                  <a:pt x="836689" y="0"/>
                </a:lnTo>
                <a:lnTo>
                  <a:pt x="836689" y="1575956"/>
                </a:lnTo>
                <a:lnTo>
                  <a:pt x="0" y="1575956"/>
                </a:lnTo>
                <a:lnTo>
                  <a:pt x="0" y="0"/>
                </a:lnTo>
                <a:close/>
              </a:path>
            </a:pathLst>
          </a:custGeom>
          <a:blipFill rotWithShape="1">
            <a:blip r:embed="rId5">
              <a:alphaModFix/>
            </a:blip>
            <a:stretch>
              <a:fillRect/>
            </a:stretch>
          </a:blipFill>
          <a:ln>
            <a:noFill/>
          </a:ln>
        </p:spPr>
        <p:txBody>
          <a:bodyPr/>
          <a:lstStyle/>
          <a:p>
            <a:endParaRPr lang="en-US"/>
          </a:p>
        </p:txBody>
      </p:sp>
      <p:sp>
        <p:nvSpPr>
          <p:cNvPr id="143" name="Google Shape;143;p2"/>
          <p:cNvSpPr txBox="1"/>
          <p:nvPr/>
        </p:nvSpPr>
        <p:spPr>
          <a:xfrm>
            <a:off x="2537568" y="6911625"/>
            <a:ext cx="12138909" cy="1218795"/>
          </a:xfrm>
          <a:prstGeom prst="rect">
            <a:avLst/>
          </a:prstGeom>
          <a:noFill/>
          <a:ln>
            <a:noFill/>
          </a:ln>
        </p:spPr>
        <p:txBody>
          <a:bodyPr spcFirstLastPara="1" wrap="square" lIns="0" tIns="0" rIns="0" bIns="0" anchor="t" anchorCtr="0">
            <a:spAutoFit/>
          </a:bodyPr>
          <a:lstStyle/>
          <a:p>
            <a:pPr marL="457200" indent="-457200">
              <a:lnSpc>
                <a:spcPct val="110018"/>
              </a:lnSpc>
              <a:buClr>
                <a:schemeClr val="dk1"/>
              </a:buClr>
              <a:buSzPts val="3600"/>
              <a:buFont typeface="Red Hat Display"/>
              <a:buChar char="●"/>
            </a:pPr>
            <a:r>
              <a:rPr lang="en-US" sz="3600" dirty="0">
                <a:solidFill>
                  <a:schemeClr val="dk1"/>
                </a:solidFill>
                <a:latin typeface="Red Hat Display"/>
                <a:ea typeface="Red Hat Display"/>
                <a:cs typeface="Red Hat Display"/>
                <a:sym typeface="Red Hat Display"/>
              </a:rPr>
              <a:t>Describe three strategies </a:t>
            </a:r>
            <a:r>
              <a:rPr lang="en-US" sz="3600" dirty="0">
                <a:solidFill>
                  <a:schemeClr val="tx1"/>
                </a:solidFill>
                <a:latin typeface="Red Hat Display"/>
                <a:ea typeface="Red Hat Display"/>
                <a:cs typeface="Red Hat Display"/>
                <a:sym typeface="Red Hat Display"/>
              </a:rPr>
              <a:t>to reduce the risk of overdose,</a:t>
            </a:r>
            <a:r>
              <a:rPr lang="en-US" sz="3600" dirty="0">
                <a:solidFill>
                  <a:schemeClr val="dk1"/>
                </a:solidFill>
                <a:latin typeface="Red Hat Display"/>
                <a:ea typeface="Red Hat Display"/>
                <a:cs typeface="Red Hat Display"/>
                <a:sym typeface="Red Hat Display"/>
              </a:rPr>
              <a:t> including test strips, never using alone, carrying naloxone.</a:t>
            </a:r>
            <a:endParaRPr sz="3800" dirty="0">
              <a:solidFill>
                <a:schemeClr val="dk1"/>
              </a:solidFill>
              <a:latin typeface="Red Hat Display"/>
              <a:ea typeface="Red Hat Display"/>
              <a:cs typeface="Red Hat Display"/>
              <a:sym typeface="Red Hat Display"/>
            </a:endParaRPr>
          </a:p>
        </p:txBody>
      </p:sp>
      <p:sp>
        <p:nvSpPr>
          <p:cNvPr id="144" name="Google Shape;144;p2">
            <a:extLst>
              <a:ext uri="{C183D7F6-B498-43B3-948B-1728B52AA6E4}">
                <adec:decorative xmlns:adec="http://schemas.microsoft.com/office/drawing/2017/decorative" val="1"/>
              </a:ext>
            </a:extLst>
          </p:cNvPr>
          <p:cNvSpPr/>
          <p:nvPr/>
        </p:nvSpPr>
        <p:spPr>
          <a:xfrm>
            <a:off x="16019329" y="8821050"/>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6">
              <a:alphaModFix/>
            </a:blip>
            <a:stretch>
              <a:fillRect/>
            </a:stretch>
          </a:blipFill>
          <a:ln>
            <a:noFill/>
          </a:ln>
        </p:spPr>
        <p:txBody>
          <a:bodyPr/>
          <a:lstStyle/>
          <a:p>
            <a:endParaRPr lang="en-US"/>
          </a:p>
        </p:txBody>
      </p:sp>
      <p:sp>
        <p:nvSpPr>
          <p:cNvPr id="145" name="Google Shape;145;p2"/>
          <p:cNvSpPr txBox="1"/>
          <p:nvPr/>
        </p:nvSpPr>
        <p:spPr>
          <a:xfrm>
            <a:off x="2537568" y="8821050"/>
            <a:ext cx="12019957" cy="794033"/>
          </a:xfrm>
          <a:prstGeom prst="rect">
            <a:avLst/>
          </a:prstGeom>
          <a:noFill/>
          <a:ln>
            <a:noFill/>
          </a:ln>
        </p:spPr>
        <p:txBody>
          <a:bodyPr spcFirstLastPara="1" wrap="square" lIns="91425" tIns="91425" rIns="91425" bIns="91425" anchor="t" anchorCtr="0">
            <a:spAutoFit/>
          </a:bodyPr>
          <a:lstStyle/>
          <a:p>
            <a:pPr marL="457200" lvl="0" indent="-457200" algn="l" rtl="0">
              <a:lnSpc>
                <a:spcPct val="110018"/>
              </a:lnSpc>
              <a:spcBef>
                <a:spcPts val="0"/>
              </a:spcBef>
              <a:spcAft>
                <a:spcPts val="0"/>
              </a:spcAft>
              <a:buClr>
                <a:schemeClr val="dk1"/>
              </a:buClr>
              <a:buSzPts val="3600"/>
              <a:buFont typeface="Red Hat Display"/>
              <a:buChar char="●"/>
            </a:pPr>
            <a:r>
              <a:rPr lang="en-US" sz="3600" dirty="0">
                <a:solidFill>
                  <a:schemeClr val="dk1"/>
                </a:solidFill>
                <a:latin typeface="Red Hat Display"/>
                <a:ea typeface="Red Hat Display"/>
                <a:cs typeface="Red Hat Display"/>
                <a:sym typeface="Red Hat Display"/>
              </a:rPr>
              <a:t>Explain Oregon’s Good Samaritan laws.</a:t>
            </a:r>
            <a:endParaRPr sz="3600" dirty="0">
              <a:solidFill>
                <a:schemeClr val="dk1"/>
              </a:solidFill>
              <a:latin typeface="Red Hat Display"/>
              <a:ea typeface="Red Hat Display"/>
              <a:cs typeface="Red Hat Display"/>
              <a:sym typeface="Red Hat Display"/>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153"/>
        <p:cNvGrpSpPr/>
        <p:nvPr/>
      </p:nvGrpSpPr>
      <p:grpSpPr>
        <a:xfrm>
          <a:off x="0" y="0"/>
          <a:ext cx="0" cy="0"/>
          <a:chOff x="0" y="0"/>
          <a:chExt cx="0" cy="0"/>
        </a:xfrm>
      </p:grpSpPr>
      <p:sp>
        <p:nvSpPr>
          <p:cNvPr id="154" name="Google Shape;154;p3">
            <a:extLst>
              <a:ext uri="{C183D7F6-B498-43B3-948B-1728B52AA6E4}">
                <adec:decorative xmlns:adec="http://schemas.microsoft.com/office/drawing/2017/decorative" val="1"/>
              </a:ext>
            </a:extLst>
          </p:cNvPr>
          <p:cNvSpPr/>
          <p:nvPr/>
        </p:nvSpPr>
        <p:spPr>
          <a:xfrm>
            <a:off x="0" y="8704666"/>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3C7F72"/>
          </a:solidFill>
          <a:ln>
            <a:noFill/>
          </a:ln>
        </p:spPr>
        <p:txBody>
          <a:bodyPr/>
          <a:lstStyle/>
          <a:p>
            <a:endParaRPr lang="en-US"/>
          </a:p>
        </p:txBody>
      </p:sp>
      <p:sp>
        <p:nvSpPr>
          <p:cNvPr id="155" name="Google Shape;155;p3"/>
          <p:cNvSpPr txBox="1">
            <a:spLocks noGrp="1"/>
          </p:cNvSpPr>
          <p:nvPr>
            <p:ph type="title" idx="4294967295"/>
          </p:nvPr>
        </p:nvSpPr>
        <p:spPr>
          <a:xfrm>
            <a:off x="413278" y="1247775"/>
            <a:ext cx="9790800" cy="1031436"/>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9005"/>
              </a:lnSpc>
              <a:spcBef>
                <a:spcPts val="0"/>
              </a:spcBef>
              <a:spcAft>
                <a:spcPts val="0"/>
              </a:spcAft>
              <a:buClr>
                <a:srgbClr val="000000"/>
              </a:buClr>
              <a:buSzTx/>
              <a:buFont typeface="Arial"/>
              <a:buNone/>
              <a:tabLst/>
              <a:defRPr/>
            </a:pPr>
            <a:r>
              <a:rPr kumimoji="0" lang="en-US" sz="7531" b="0" i="0" u="none" strike="noStrike" kern="0" cap="none" spc="0" normalizeH="0" baseline="0" noProof="0">
                <a:ln>
                  <a:noFill/>
                </a:ln>
                <a:solidFill>
                  <a:srgbClr val="653924"/>
                </a:solidFill>
                <a:effectLst/>
                <a:uLnTx/>
                <a:uFillTx/>
                <a:latin typeface="Calistoga"/>
                <a:ea typeface="Calistoga"/>
                <a:cs typeface="Calistoga"/>
                <a:sym typeface="Calistoga"/>
              </a:rPr>
              <a:t>Warm-Up Activity 1</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56" name="Google Shape;156;p3">
            <a:extLst>
              <a:ext uri="{C183D7F6-B498-43B3-948B-1728B52AA6E4}">
                <adec:decorative xmlns:adec="http://schemas.microsoft.com/office/drawing/2017/decorative" val="1"/>
              </a:ext>
            </a:extLst>
          </p:cNvPr>
          <p:cNvSpPr/>
          <p:nvPr/>
        </p:nvSpPr>
        <p:spPr>
          <a:xfrm rot="-5400000">
            <a:off x="7999471" y="-1377642"/>
            <a:ext cx="2646663" cy="16899817"/>
          </a:xfrm>
          <a:custGeom>
            <a:avLst/>
            <a:gdLst/>
            <a:ahLst/>
            <a:cxnLst/>
            <a:rect l="l" t="t" r="r" b="b"/>
            <a:pathLst>
              <a:path w="2646663" h="18662368" extrusionOk="0">
                <a:moveTo>
                  <a:pt x="0" y="0"/>
                </a:moveTo>
                <a:lnTo>
                  <a:pt x="2646664" y="0"/>
                </a:lnTo>
                <a:lnTo>
                  <a:pt x="2646664" y="18662369"/>
                </a:lnTo>
                <a:lnTo>
                  <a:pt x="0" y="18662369"/>
                </a:lnTo>
                <a:lnTo>
                  <a:pt x="0" y="0"/>
                </a:lnTo>
                <a:close/>
              </a:path>
            </a:pathLst>
          </a:custGeom>
          <a:blipFill rotWithShape="1">
            <a:blip r:embed="rId3">
              <a:alphaModFix/>
            </a:blip>
            <a:stretch>
              <a:fillRect/>
            </a:stretch>
          </a:blipFill>
          <a:ln>
            <a:noFill/>
          </a:ln>
        </p:spPr>
        <p:txBody>
          <a:bodyPr/>
          <a:lstStyle/>
          <a:p>
            <a:endParaRPr lang="en-US"/>
          </a:p>
        </p:txBody>
      </p:sp>
      <p:sp>
        <p:nvSpPr>
          <p:cNvPr id="157" name="Google Shape;157;p3">
            <a:extLst>
              <a:ext uri="{C183D7F6-B498-43B3-948B-1728B52AA6E4}">
                <adec:decorative xmlns:adec="http://schemas.microsoft.com/office/drawing/2017/decorative" val="1"/>
              </a:ext>
            </a:extLst>
          </p:cNvPr>
          <p:cNvSpPr/>
          <p:nvPr/>
        </p:nvSpPr>
        <p:spPr>
          <a:xfrm rot="-5400000">
            <a:off x="8903028" y="-3429814"/>
            <a:ext cx="2646663" cy="15092703"/>
          </a:xfrm>
          <a:custGeom>
            <a:avLst/>
            <a:gdLst/>
            <a:ahLst/>
            <a:cxnLst/>
            <a:rect l="l" t="t" r="r" b="b"/>
            <a:pathLst>
              <a:path w="2646663" h="18662368" extrusionOk="0">
                <a:moveTo>
                  <a:pt x="0" y="0"/>
                </a:moveTo>
                <a:lnTo>
                  <a:pt x="2646663" y="0"/>
                </a:lnTo>
                <a:lnTo>
                  <a:pt x="2646663" y="18662368"/>
                </a:lnTo>
                <a:lnTo>
                  <a:pt x="0" y="18662368"/>
                </a:lnTo>
                <a:lnTo>
                  <a:pt x="0" y="0"/>
                </a:lnTo>
                <a:close/>
              </a:path>
            </a:pathLst>
          </a:custGeom>
          <a:blipFill rotWithShape="1">
            <a:blip r:embed="rId3">
              <a:alphaModFix/>
            </a:blip>
            <a:stretch>
              <a:fillRect/>
            </a:stretch>
          </a:blipFill>
          <a:ln>
            <a:noFill/>
          </a:ln>
        </p:spPr>
        <p:txBody>
          <a:bodyPr/>
          <a:lstStyle/>
          <a:p>
            <a:endParaRPr lang="en-US"/>
          </a:p>
        </p:txBody>
      </p:sp>
      <p:sp>
        <p:nvSpPr>
          <p:cNvPr id="158" name="Google Shape;158;p3"/>
          <p:cNvSpPr txBox="1"/>
          <p:nvPr/>
        </p:nvSpPr>
        <p:spPr>
          <a:xfrm>
            <a:off x="3215507" y="6610568"/>
            <a:ext cx="14199600" cy="923400"/>
          </a:xfrm>
          <a:prstGeom prst="rect">
            <a:avLst/>
          </a:prstGeom>
          <a:noFill/>
          <a:ln>
            <a:noFill/>
          </a:ln>
        </p:spPr>
        <p:txBody>
          <a:bodyPr spcFirstLastPara="1" wrap="square" lIns="0" tIns="0" rIns="0" bIns="0" anchor="t" anchorCtr="0">
            <a:spAutoFit/>
          </a:bodyPr>
          <a:lstStyle/>
          <a:p>
            <a:pPr marL="0" marR="0" lvl="0" indent="0" algn="ctr" rtl="0">
              <a:lnSpc>
                <a:spcPct val="108000"/>
              </a:lnSpc>
              <a:spcBef>
                <a:spcPts val="0"/>
              </a:spcBef>
              <a:spcAft>
                <a:spcPts val="0"/>
              </a:spcAft>
              <a:buNone/>
            </a:pPr>
            <a:r>
              <a:rPr lang="en-US" sz="6000" b="1" i="0" u="none" strike="noStrike" cap="none" dirty="0">
                <a:solidFill>
                  <a:srgbClr val="653924"/>
                </a:solidFill>
                <a:latin typeface="Roboto"/>
                <a:ea typeface="Roboto"/>
                <a:cs typeface="Roboto"/>
                <a:sym typeface="Roboto"/>
              </a:rPr>
              <a:t>What do you w</a:t>
            </a:r>
            <a:r>
              <a:rPr lang="en-US" sz="6000" b="1" dirty="0">
                <a:solidFill>
                  <a:srgbClr val="653924"/>
                </a:solidFill>
                <a:latin typeface="Roboto"/>
                <a:ea typeface="Roboto"/>
                <a:cs typeface="Roboto"/>
                <a:sym typeface="Roboto"/>
              </a:rPr>
              <a:t>ant</a:t>
            </a:r>
            <a:r>
              <a:rPr lang="en-US" sz="6000" b="1" i="0" u="none" strike="noStrike" cap="none" dirty="0">
                <a:solidFill>
                  <a:srgbClr val="653924"/>
                </a:solidFill>
                <a:latin typeface="Roboto"/>
                <a:ea typeface="Roboto"/>
                <a:cs typeface="Roboto"/>
                <a:sym typeface="Roboto"/>
              </a:rPr>
              <a:t> to know about opioids?</a:t>
            </a:r>
            <a:endParaRPr dirty="0"/>
          </a:p>
        </p:txBody>
      </p:sp>
      <p:sp>
        <p:nvSpPr>
          <p:cNvPr id="159" name="Google Shape;159;p3"/>
          <p:cNvSpPr txBox="1"/>
          <p:nvPr/>
        </p:nvSpPr>
        <p:spPr>
          <a:xfrm>
            <a:off x="4951464" y="3280287"/>
            <a:ext cx="12301200" cy="1672500"/>
          </a:xfrm>
          <a:prstGeom prst="rect">
            <a:avLst/>
          </a:prstGeom>
          <a:noFill/>
          <a:ln>
            <a:noFill/>
          </a:ln>
        </p:spPr>
        <p:txBody>
          <a:bodyPr spcFirstLastPara="1" wrap="square" lIns="0" tIns="0" rIns="0" bIns="0" anchor="t" anchorCtr="0">
            <a:spAutoFit/>
          </a:bodyPr>
          <a:lstStyle/>
          <a:p>
            <a:pPr marL="0" marR="0" lvl="0" indent="0" algn="ctr" rtl="0">
              <a:lnSpc>
                <a:spcPct val="108000"/>
              </a:lnSpc>
              <a:spcBef>
                <a:spcPts val="0"/>
              </a:spcBef>
              <a:spcAft>
                <a:spcPts val="0"/>
              </a:spcAft>
              <a:buNone/>
            </a:pPr>
            <a:r>
              <a:rPr lang="en-US" sz="6000" b="1" i="0" u="none" strike="noStrike" cap="none" dirty="0">
                <a:solidFill>
                  <a:srgbClr val="653924"/>
                </a:solidFill>
                <a:latin typeface="Roboto"/>
                <a:ea typeface="Roboto"/>
                <a:cs typeface="Roboto"/>
                <a:sym typeface="Roboto"/>
              </a:rPr>
              <a:t>What have you heard about opioids and their effects? </a:t>
            </a:r>
            <a:endParaRPr dirty="0"/>
          </a:p>
        </p:txBody>
      </p:sp>
      <p:sp>
        <p:nvSpPr>
          <p:cNvPr id="160" name="Google Shape;160;p3"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sp>
        <p:nvSpPr>
          <p:cNvPr id="3" name="Rectangle 2">
            <a:extLst>
              <a:ext uri="{FF2B5EF4-FFF2-40B4-BE49-F238E27FC236}">
                <a16:creationId xmlns:a16="http://schemas.microsoft.com/office/drawing/2014/main" id="{D044BADA-A064-E34F-588E-F0BFDE1FB897}"/>
              </a:ext>
              <a:ext uri="{C183D7F6-B498-43B3-948B-1728B52AA6E4}">
                <adec:decorative xmlns:adec="http://schemas.microsoft.com/office/drawing/2017/decorative" val="1"/>
              </a:ext>
            </a:extLst>
          </p:cNvPr>
          <p:cNvSpPr/>
          <p:nvPr/>
        </p:nvSpPr>
        <p:spPr>
          <a:xfrm>
            <a:off x="1075764" y="2051222"/>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168"/>
        <p:cNvGrpSpPr/>
        <p:nvPr/>
      </p:nvGrpSpPr>
      <p:grpSpPr>
        <a:xfrm>
          <a:off x="0" y="0"/>
          <a:ext cx="0" cy="0"/>
          <a:chOff x="0" y="0"/>
          <a:chExt cx="0" cy="0"/>
        </a:xfrm>
      </p:grpSpPr>
      <p:sp>
        <p:nvSpPr>
          <p:cNvPr id="169" name="Google Shape;169;p4">
            <a:extLst>
              <a:ext uri="{C183D7F6-B498-43B3-948B-1728B52AA6E4}">
                <adec:decorative xmlns:adec="http://schemas.microsoft.com/office/drawing/2017/decorative" val="1"/>
              </a:ext>
            </a:extLst>
          </p:cNvPr>
          <p:cNvSpPr/>
          <p:nvPr/>
        </p:nvSpPr>
        <p:spPr>
          <a:xfrm>
            <a:off x="0" y="8704666"/>
            <a:ext cx="18288000" cy="1582334"/>
          </a:xfrm>
          <a:custGeom>
            <a:avLst/>
            <a:gdLst/>
            <a:ahLst/>
            <a:cxnLst/>
            <a:rect l="l" t="t" r="r" b="b"/>
            <a:pathLst>
              <a:path w="6186311" h="535259" extrusionOk="0">
                <a:moveTo>
                  <a:pt x="0" y="0"/>
                </a:moveTo>
                <a:lnTo>
                  <a:pt x="6186311" y="0"/>
                </a:lnTo>
                <a:lnTo>
                  <a:pt x="6186311" y="535259"/>
                </a:lnTo>
                <a:lnTo>
                  <a:pt x="0" y="535259"/>
                </a:lnTo>
                <a:close/>
              </a:path>
            </a:pathLst>
          </a:custGeom>
          <a:solidFill>
            <a:srgbClr val="3C7F72"/>
          </a:solidFill>
          <a:ln>
            <a:noFill/>
          </a:ln>
        </p:spPr>
        <p:txBody>
          <a:bodyPr/>
          <a:lstStyle/>
          <a:p>
            <a:endParaRPr lang="en-US"/>
          </a:p>
        </p:txBody>
      </p:sp>
      <p:sp>
        <p:nvSpPr>
          <p:cNvPr id="170" name="Google Shape;170;p4">
            <a:extLst>
              <a:ext uri="{C183D7F6-B498-43B3-948B-1728B52AA6E4}">
                <adec:decorative xmlns:adec="http://schemas.microsoft.com/office/drawing/2017/decorative" val="1"/>
              </a:ext>
            </a:extLst>
          </p:cNvPr>
          <p:cNvSpPr/>
          <p:nvPr/>
        </p:nvSpPr>
        <p:spPr>
          <a:xfrm rot="-5400000">
            <a:off x="7558930" y="-1279085"/>
            <a:ext cx="2646663" cy="17455688"/>
          </a:xfrm>
          <a:custGeom>
            <a:avLst/>
            <a:gdLst/>
            <a:ahLst/>
            <a:cxnLst/>
            <a:rect l="l" t="t" r="r" b="b"/>
            <a:pathLst>
              <a:path w="2646663" h="18662368" extrusionOk="0">
                <a:moveTo>
                  <a:pt x="0" y="0"/>
                </a:moveTo>
                <a:lnTo>
                  <a:pt x="2646663" y="0"/>
                </a:lnTo>
                <a:lnTo>
                  <a:pt x="2646663" y="18662368"/>
                </a:lnTo>
                <a:lnTo>
                  <a:pt x="0" y="18662368"/>
                </a:lnTo>
                <a:lnTo>
                  <a:pt x="0" y="0"/>
                </a:lnTo>
                <a:close/>
              </a:path>
            </a:pathLst>
          </a:custGeom>
          <a:blipFill rotWithShape="1">
            <a:blip r:embed="rId3">
              <a:alphaModFix/>
            </a:blip>
            <a:stretch>
              <a:fillRect/>
            </a:stretch>
          </a:blipFill>
          <a:ln>
            <a:noFill/>
          </a:ln>
        </p:spPr>
        <p:txBody>
          <a:bodyPr/>
          <a:lstStyle/>
          <a:p>
            <a:endParaRPr lang="en-US"/>
          </a:p>
        </p:txBody>
      </p:sp>
      <p:sp>
        <p:nvSpPr>
          <p:cNvPr id="171" name="Google Shape;171;p4" descr="Flower"/>
          <p:cNvSpPr/>
          <p:nvPr/>
        </p:nvSpPr>
        <p:spPr>
          <a:xfrm>
            <a:off x="3228709" y="3491851"/>
            <a:ext cx="3313941" cy="2597302"/>
          </a:xfrm>
          <a:custGeom>
            <a:avLst/>
            <a:gdLst/>
            <a:ahLst/>
            <a:cxnLst/>
            <a:rect l="l" t="t" r="r" b="b"/>
            <a:pathLst>
              <a:path w="3313941" h="2597302" extrusionOk="0">
                <a:moveTo>
                  <a:pt x="0" y="0"/>
                </a:moveTo>
                <a:lnTo>
                  <a:pt x="3313942" y="0"/>
                </a:lnTo>
                <a:lnTo>
                  <a:pt x="3313942" y="2597302"/>
                </a:lnTo>
                <a:lnTo>
                  <a:pt x="0" y="2597302"/>
                </a:lnTo>
                <a:lnTo>
                  <a:pt x="0" y="0"/>
                </a:lnTo>
                <a:close/>
              </a:path>
            </a:pathLst>
          </a:custGeom>
          <a:blipFill rotWithShape="1">
            <a:blip r:embed="rId4">
              <a:alphaModFix/>
            </a:blip>
            <a:stretch>
              <a:fillRect/>
            </a:stretch>
          </a:blipFill>
          <a:ln>
            <a:noFill/>
          </a:ln>
        </p:spPr>
        <p:txBody>
          <a:bodyPr/>
          <a:lstStyle/>
          <a:p>
            <a:endParaRPr lang="en-US"/>
          </a:p>
        </p:txBody>
      </p:sp>
      <p:sp>
        <p:nvSpPr>
          <p:cNvPr id="172" name="Google Shape;172;p4" descr="flower"/>
          <p:cNvSpPr/>
          <p:nvPr/>
        </p:nvSpPr>
        <p:spPr>
          <a:xfrm rot="-1174028">
            <a:off x="505095" y="3413699"/>
            <a:ext cx="3824468" cy="2753617"/>
          </a:xfrm>
          <a:custGeom>
            <a:avLst/>
            <a:gdLst/>
            <a:ahLst/>
            <a:cxnLst/>
            <a:rect l="l" t="t" r="r" b="b"/>
            <a:pathLst>
              <a:path w="3823453" h="2752886" extrusionOk="0">
                <a:moveTo>
                  <a:pt x="0" y="0"/>
                </a:moveTo>
                <a:lnTo>
                  <a:pt x="3823453" y="0"/>
                </a:lnTo>
                <a:lnTo>
                  <a:pt x="3823453" y="2752887"/>
                </a:lnTo>
                <a:lnTo>
                  <a:pt x="0" y="2752887"/>
                </a:lnTo>
                <a:lnTo>
                  <a:pt x="0" y="0"/>
                </a:lnTo>
                <a:close/>
              </a:path>
            </a:pathLst>
          </a:custGeom>
          <a:blipFill rotWithShape="1">
            <a:blip r:embed="rId5">
              <a:alphaModFix/>
            </a:blip>
            <a:stretch>
              <a:fillRect/>
            </a:stretch>
          </a:blipFill>
          <a:ln>
            <a:noFill/>
          </a:ln>
        </p:spPr>
        <p:txBody>
          <a:bodyPr/>
          <a:lstStyle/>
          <a:p>
            <a:endParaRPr lang="en-US"/>
          </a:p>
        </p:txBody>
      </p:sp>
      <p:sp>
        <p:nvSpPr>
          <p:cNvPr id="173" name="Google Shape;173;p4"/>
          <p:cNvSpPr txBox="1">
            <a:spLocks noGrp="1"/>
          </p:cNvSpPr>
          <p:nvPr>
            <p:ph type="title" idx="4294967295"/>
          </p:nvPr>
        </p:nvSpPr>
        <p:spPr>
          <a:xfrm>
            <a:off x="402214" y="1100672"/>
            <a:ext cx="9790696" cy="1031436"/>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9005"/>
              </a:lnSpc>
              <a:spcBef>
                <a:spcPts val="0"/>
              </a:spcBef>
              <a:spcAft>
                <a:spcPts val="0"/>
              </a:spcAft>
              <a:buClr>
                <a:srgbClr val="000000"/>
              </a:buClr>
              <a:buSzTx/>
              <a:buFont typeface="Arial"/>
              <a:buNone/>
              <a:tabLst/>
              <a:defRPr/>
            </a:pPr>
            <a:r>
              <a:rPr kumimoji="0" lang="en-US" sz="7531" b="0" i="0" u="none" strike="noStrike" kern="0" cap="none" spc="0" normalizeH="0" baseline="0" noProof="0" dirty="0">
                <a:ln>
                  <a:noFill/>
                </a:ln>
                <a:solidFill>
                  <a:srgbClr val="653924"/>
                </a:solidFill>
                <a:effectLst/>
                <a:uLnTx/>
                <a:uFillTx/>
                <a:latin typeface="Calistoga"/>
                <a:ea typeface="Calistoga"/>
                <a:cs typeface="Calistoga"/>
                <a:sym typeface="Calistoga"/>
              </a:rPr>
              <a:t>Warm-Up Activity 2</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74" name="Google Shape;174;p4"/>
          <p:cNvSpPr txBox="1"/>
          <p:nvPr/>
        </p:nvSpPr>
        <p:spPr>
          <a:xfrm>
            <a:off x="3173410" y="6950647"/>
            <a:ext cx="14008200" cy="928800"/>
          </a:xfrm>
          <a:prstGeom prst="rect">
            <a:avLst/>
          </a:prstGeom>
          <a:noFill/>
          <a:ln>
            <a:noFill/>
          </a:ln>
        </p:spPr>
        <p:txBody>
          <a:bodyPr spcFirstLastPara="1" wrap="square" lIns="0" tIns="0" rIns="0" bIns="0" anchor="t" anchorCtr="0">
            <a:spAutoFit/>
          </a:bodyPr>
          <a:lstStyle/>
          <a:p>
            <a:pPr marL="0" marR="0" lvl="0" indent="0" algn="ctr" rtl="0">
              <a:lnSpc>
                <a:spcPct val="108004"/>
              </a:lnSpc>
              <a:spcBef>
                <a:spcPts val="0"/>
              </a:spcBef>
              <a:spcAft>
                <a:spcPts val="0"/>
              </a:spcAft>
              <a:buNone/>
            </a:pPr>
            <a:r>
              <a:rPr lang="en-US" sz="6034" b="1" dirty="0">
                <a:solidFill>
                  <a:srgbClr val="653924"/>
                </a:solidFill>
                <a:latin typeface="Roboto"/>
                <a:ea typeface="Roboto"/>
                <a:cs typeface="Roboto"/>
                <a:sym typeface="Roboto"/>
              </a:rPr>
              <a:t>What are some</a:t>
            </a:r>
            <a:r>
              <a:rPr lang="en-US" sz="6034" b="1" i="0" u="none" strike="noStrike" cap="none" dirty="0">
                <a:solidFill>
                  <a:srgbClr val="653924"/>
                </a:solidFill>
                <a:latin typeface="Roboto"/>
                <a:ea typeface="Roboto"/>
                <a:cs typeface="Roboto"/>
                <a:sym typeface="Roboto"/>
              </a:rPr>
              <a:t> commonly used opioids?</a:t>
            </a:r>
            <a:endParaRPr dirty="0"/>
          </a:p>
        </p:txBody>
      </p:sp>
      <p:sp>
        <p:nvSpPr>
          <p:cNvPr id="175" name="Google Shape;175;p4"/>
          <p:cNvSpPr txBox="1"/>
          <p:nvPr/>
        </p:nvSpPr>
        <p:spPr>
          <a:xfrm>
            <a:off x="9021400" y="2286200"/>
            <a:ext cx="8729400" cy="3734400"/>
          </a:xfrm>
          <a:prstGeom prst="rect">
            <a:avLst/>
          </a:prstGeom>
          <a:noFill/>
          <a:ln>
            <a:noFill/>
          </a:ln>
        </p:spPr>
        <p:txBody>
          <a:bodyPr spcFirstLastPara="1" wrap="square" lIns="0" tIns="0" rIns="0" bIns="0" anchor="t" anchorCtr="0">
            <a:spAutoFit/>
          </a:bodyPr>
          <a:lstStyle/>
          <a:p>
            <a:pPr marL="0" marR="0" lvl="0" indent="0" algn="ctr" rtl="0">
              <a:lnSpc>
                <a:spcPct val="107980"/>
              </a:lnSpc>
              <a:spcBef>
                <a:spcPts val="0"/>
              </a:spcBef>
              <a:spcAft>
                <a:spcPts val="0"/>
              </a:spcAft>
              <a:buNone/>
            </a:pPr>
            <a:r>
              <a:rPr lang="en-US" sz="4561" b="1" i="0" u="none" strike="noStrike" cap="none">
                <a:solidFill>
                  <a:srgbClr val="653924"/>
                </a:solidFill>
                <a:latin typeface="Roboto"/>
                <a:ea typeface="Roboto"/>
                <a:cs typeface="Roboto"/>
                <a:sym typeface="Roboto"/>
              </a:rPr>
              <a:t>Opioids </a:t>
            </a:r>
            <a:r>
              <a:rPr lang="en-US" sz="4561" b="1">
                <a:solidFill>
                  <a:srgbClr val="653924"/>
                </a:solidFill>
                <a:latin typeface="Roboto"/>
                <a:ea typeface="Roboto"/>
                <a:cs typeface="Roboto"/>
                <a:sym typeface="Roboto"/>
              </a:rPr>
              <a:t>are a </a:t>
            </a:r>
            <a:r>
              <a:rPr lang="en-US" sz="4561" b="1" i="0" u="none" strike="noStrike" cap="none">
                <a:solidFill>
                  <a:srgbClr val="653924"/>
                </a:solidFill>
                <a:latin typeface="Roboto"/>
                <a:ea typeface="Roboto"/>
                <a:cs typeface="Roboto"/>
                <a:sym typeface="Roboto"/>
              </a:rPr>
              <a:t>class of drugs that originally came from the poppy plant, although there are now synthetic and semi-synthetic versions available also.</a:t>
            </a:r>
            <a:endParaRPr/>
          </a:p>
        </p:txBody>
      </p:sp>
      <p:sp>
        <p:nvSpPr>
          <p:cNvPr id="176" name="Google Shape;176;p4" descr="flower"/>
          <p:cNvSpPr/>
          <p:nvPr/>
        </p:nvSpPr>
        <p:spPr>
          <a:xfrm>
            <a:off x="5170094" y="2852787"/>
            <a:ext cx="3674394" cy="3352885"/>
          </a:xfrm>
          <a:custGeom>
            <a:avLst/>
            <a:gdLst/>
            <a:ahLst/>
            <a:cxnLst/>
            <a:rect l="l" t="t" r="r" b="b"/>
            <a:pathLst>
              <a:path w="3674394" h="3352885" extrusionOk="0">
                <a:moveTo>
                  <a:pt x="0" y="0"/>
                </a:moveTo>
                <a:lnTo>
                  <a:pt x="3674394" y="0"/>
                </a:lnTo>
                <a:lnTo>
                  <a:pt x="3674394" y="3352885"/>
                </a:lnTo>
                <a:lnTo>
                  <a:pt x="0" y="3352885"/>
                </a:lnTo>
                <a:lnTo>
                  <a:pt x="0" y="0"/>
                </a:lnTo>
                <a:close/>
              </a:path>
            </a:pathLst>
          </a:custGeom>
          <a:blipFill rotWithShape="1">
            <a:blip r:embed="rId6">
              <a:alphaModFix/>
            </a:blip>
            <a:stretch>
              <a:fillRect/>
            </a:stretch>
          </a:blipFill>
          <a:ln>
            <a:noFill/>
          </a:ln>
        </p:spPr>
        <p:txBody>
          <a:bodyPr/>
          <a:lstStyle/>
          <a:p>
            <a:endParaRPr lang="en-US"/>
          </a:p>
        </p:txBody>
      </p:sp>
      <p:sp>
        <p:nvSpPr>
          <p:cNvPr id="177" name="Google Shape;177;p4"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7">
              <a:alphaModFix/>
            </a:blip>
            <a:stretch>
              <a:fillRect/>
            </a:stretch>
          </a:blipFill>
          <a:ln>
            <a:noFill/>
          </a:ln>
        </p:spPr>
        <p:txBody>
          <a:bodyPr/>
          <a:lstStyle/>
          <a:p>
            <a:endParaRPr lang="en-US"/>
          </a:p>
        </p:txBody>
      </p:sp>
      <p:sp>
        <p:nvSpPr>
          <p:cNvPr id="3" name="Rectangle 2">
            <a:extLst>
              <a:ext uri="{FF2B5EF4-FFF2-40B4-BE49-F238E27FC236}">
                <a16:creationId xmlns:a16="http://schemas.microsoft.com/office/drawing/2014/main" id="{1B25823E-8EDB-3506-A71F-E1167FBC65E2}"/>
              </a:ext>
              <a:ext uri="{C183D7F6-B498-43B3-948B-1728B52AA6E4}">
                <adec:decorative xmlns:adec="http://schemas.microsoft.com/office/drawing/2017/decorative" val="1"/>
              </a:ext>
            </a:extLst>
          </p:cNvPr>
          <p:cNvSpPr/>
          <p:nvPr/>
        </p:nvSpPr>
        <p:spPr>
          <a:xfrm>
            <a:off x="1075764" y="2051222"/>
            <a:ext cx="2828971" cy="9861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C7F72"/>
        </a:solidFill>
        <a:effectLst/>
      </p:bgPr>
    </p:bg>
    <p:spTree>
      <p:nvGrpSpPr>
        <p:cNvPr id="1" name="Shape 185"/>
        <p:cNvGrpSpPr/>
        <p:nvPr/>
      </p:nvGrpSpPr>
      <p:grpSpPr>
        <a:xfrm>
          <a:off x="0" y="0"/>
          <a:ext cx="0" cy="0"/>
          <a:chOff x="0" y="0"/>
          <a:chExt cx="0" cy="0"/>
        </a:xfrm>
      </p:grpSpPr>
      <p:sp>
        <p:nvSpPr>
          <p:cNvPr id="186" name="Google Shape;186;p5">
            <a:extLst>
              <a:ext uri="{C183D7F6-B498-43B3-948B-1728B52AA6E4}">
                <adec:decorative xmlns:adec="http://schemas.microsoft.com/office/drawing/2017/decorative" val="1"/>
              </a:ext>
            </a:extLst>
          </p:cNvPr>
          <p:cNvSpPr/>
          <p:nvPr/>
        </p:nvSpPr>
        <p:spPr>
          <a:xfrm>
            <a:off x="1228725" y="1973618"/>
            <a:ext cx="15830550" cy="11743390"/>
          </a:xfrm>
          <a:custGeom>
            <a:avLst/>
            <a:gdLst/>
            <a:ahLst/>
            <a:cxnLst/>
            <a:rect l="l" t="t" r="r" b="b"/>
            <a:pathLst>
              <a:path w="15830550" h="11743390" extrusionOk="0">
                <a:moveTo>
                  <a:pt x="0" y="0"/>
                </a:moveTo>
                <a:lnTo>
                  <a:pt x="15830550" y="0"/>
                </a:lnTo>
                <a:lnTo>
                  <a:pt x="15830550" y="11743390"/>
                </a:lnTo>
                <a:lnTo>
                  <a:pt x="0" y="11743390"/>
                </a:lnTo>
                <a:lnTo>
                  <a:pt x="0" y="0"/>
                </a:lnTo>
                <a:close/>
              </a:path>
            </a:pathLst>
          </a:custGeom>
          <a:blipFill rotWithShape="1">
            <a:blip r:embed="rId3">
              <a:alphaModFix/>
            </a:blip>
            <a:stretch>
              <a:fillRect/>
            </a:stretch>
          </a:blipFill>
          <a:ln>
            <a:noFill/>
          </a:ln>
        </p:spPr>
        <p:txBody>
          <a:bodyPr/>
          <a:lstStyle/>
          <a:p>
            <a:endParaRPr lang="en-US"/>
          </a:p>
        </p:txBody>
      </p:sp>
      <p:sp>
        <p:nvSpPr>
          <p:cNvPr id="187" name="Google Shape;187;p5"/>
          <p:cNvSpPr txBox="1"/>
          <p:nvPr/>
        </p:nvSpPr>
        <p:spPr>
          <a:xfrm>
            <a:off x="2106918" y="3727109"/>
            <a:ext cx="6836882" cy="4856087"/>
          </a:xfrm>
          <a:prstGeom prst="rect">
            <a:avLst/>
          </a:prstGeom>
          <a:noFill/>
          <a:ln>
            <a:noFill/>
          </a:ln>
        </p:spPr>
        <p:txBody>
          <a:bodyPr spcFirstLastPara="1" wrap="square" lIns="0" tIns="0" rIns="0" bIns="0" anchor="t" anchorCtr="0">
            <a:spAutoFit/>
          </a:bodyPr>
          <a:lstStyle/>
          <a:p>
            <a:pPr marL="791886" marR="0" lvl="1" indent="-395943" algn="l" rtl="0">
              <a:lnSpc>
                <a:spcPct val="150054"/>
              </a:lnSpc>
              <a:spcBef>
                <a:spcPts val="0"/>
              </a:spcBef>
              <a:spcAft>
                <a:spcPts val="0"/>
              </a:spcAft>
              <a:buClr>
                <a:srgbClr val="653924"/>
              </a:buClr>
              <a:buSzPts val="3666"/>
              <a:buFont typeface="Arial"/>
              <a:buChar char="•"/>
            </a:pPr>
            <a:r>
              <a:rPr lang="en-US" sz="3666" b="0" i="0" u="none" strike="noStrike" cap="none">
                <a:solidFill>
                  <a:srgbClr val="653924"/>
                </a:solidFill>
                <a:latin typeface="Red Hat Display"/>
                <a:ea typeface="Red Hat Display"/>
                <a:cs typeface="Red Hat Display"/>
                <a:sym typeface="Red Hat Display"/>
              </a:rPr>
              <a:t>Fentanyl, a synthetic opioid </a:t>
            </a:r>
            <a:endParaRPr/>
          </a:p>
          <a:p>
            <a:pPr marL="791886" marR="0" lvl="1" indent="-395943" algn="l" rtl="0">
              <a:lnSpc>
                <a:spcPct val="150054"/>
              </a:lnSpc>
              <a:spcBef>
                <a:spcPts val="0"/>
              </a:spcBef>
              <a:spcAft>
                <a:spcPts val="0"/>
              </a:spcAft>
              <a:buClr>
                <a:srgbClr val="653924"/>
              </a:buClr>
              <a:buSzPts val="3666"/>
              <a:buFont typeface="Arial"/>
              <a:buChar char="•"/>
            </a:pPr>
            <a:r>
              <a:rPr lang="en-US" sz="3666" b="0" i="0" u="none" strike="noStrike" cap="none">
                <a:solidFill>
                  <a:srgbClr val="653924"/>
                </a:solidFill>
                <a:latin typeface="Red Hat Display"/>
                <a:ea typeface="Red Hat Display"/>
                <a:cs typeface="Red Hat Display"/>
                <a:sym typeface="Red Hat Display"/>
              </a:rPr>
              <a:t>Heroin</a:t>
            </a:r>
            <a:endParaRPr/>
          </a:p>
          <a:p>
            <a:pPr marL="791886" marR="0" lvl="1" indent="-395943" algn="l" rtl="0">
              <a:lnSpc>
                <a:spcPct val="150054"/>
              </a:lnSpc>
              <a:spcBef>
                <a:spcPts val="0"/>
              </a:spcBef>
              <a:spcAft>
                <a:spcPts val="0"/>
              </a:spcAft>
              <a:buClr>
                <a:srgbClr val="653924"/>
              </a:buClr>
              <a:buSzPts val="3666"/>
              <a:buFont typeface="Arial"/>
              <a:buChar char="•"/>
            </a:pPr>
            <a:r>
              <a:rPr lang="en-US" sz="3666" b="0" i="0" u="none" strike="noStrike" cap="none">
                <a:solidFill>
                  <a:srgbClr val="653924"/>
                </a:solidFill>
                <a:latin typeface="Red Hat Display"/>
                <a:ea typeface="Red Hat Display"/>
                <a:cs typeface="Red Hat Display"/>
                <a:sym typeface="Red Hat Display"/>
              </a:rPr>
              <a:t>Morphine</a:t>
            </a:r>
            <a:endParaRPr/>
          </a:p>
          <a:p>
            <a:pPr marL="791886" marR="0" lvl="1" indent="-395943" algn="l" rtl="0">
              <a:lnSpc>
                <a:spcPct val="150054"/>
              </a:lnSpc>
              <a:spcBef>
                <a:spcPts val="0"/>
              </a:spcBef>
              <a:spcAft>
                <a:spcPts val="0"/>
              </a:spcAft>
              <a:buClr>
                <a:srgbClr val="653924"/>
              </a:buClr>
              <a:buSzPts val="3666"/>
              <a:buFont typeface="Arial"/>
              <a:buChar char="•"/>
            </a:pPr>
            <a:r>
              <a:rPr lang="en-US" sz="3666" b="0" i="0" u="none" strike="noStrike" cap="none">
                <a:solidFill>
                  <a:srgbClr val="653924"/>
                </a:solidFill>
                <a:latin typeface="Red Hat Display"/>
                <a:ea typeface="Red Hat Display"/>
                <a:cs typeface="Red Hat Display"/>
                <a:sym typeface="Red Hat Display"/>
              </a:rPr>
              <a:t>Codeine</a:t>
            </a:r>
            <a:endParaRPr/>
          </a:p>
          <a:p>
            <a:pPr marL="791886" marR="0" lvl="1" indent="-395943" algn="l" rtl="0">
              <a:lnSpc>
                <a:spcPct val="150054"/>
              </a:lnSpc>
              <a:spcBef>
                <a:spcPts val="0"/>
              </a:spcBef>
              <a:spcAft>
                <a:spcPts val="0"/>
              </a:spcAft>
              <a:buClr>
                <a:srgbClr val="653924"/>
              </a:buClr>
              <a:buSzPts val="3666"/>
              <a:buFont typeface="Arial"/>
              <a:buChar char="•"/>
            </a:pPr>
            <a:r>
              <a:rPr lang="en-US" sz="3666" b="0" i="0" u="none" strike="noStrike" cap="none">
                <a:solidFill>
                  <a:srgbClr val="653924"/>
                </a:solidFill>
                <a:latin typeface="Red Hat Display"/>
                <a:ea typeface="Red Hat Display"/>
                <a:cs typeface="Red Hat Display"/>
                <a:sym typeface="Red Hat Display"/>
              </a:rPr>
              <a:t>Oxycodone (OxyContin/Percocet)</a:t>
            </a:r>
            <a:endParaRPr/>
          </a:p>
          <a:p>
            <a:pPr marL="791886" marR="0" lvl="1" indent="-395943" algn="l" rtl="0">
              <a:lnSpc>
                <a:spcPct val="150054"/>
              </a:lnSpc>
              <a:spcBef>
                <a:spcPts val="0"/>
              </a:spcBef>
              <a:spcAft>
                <a:spcPts val="0"/>
              </a:spcAft>
              <a:buClr>
                <a:srgbClr val="653924"/>
              </a:buClr>
              <a:buSzPts val="3666"/>
              <a:buFont typeface="Arial"/>
              <a:buChar char="•"/>
            </a:pPr>
            <a:r>
              <a:rPr lang="en-US" sz="3666" b="0" i="0" u="none" strike="noStrike" cap="none">
                <a:solidFill>
                  <a:srgbClr val="653924"/>
                </a:solidFill>
                <a:latin typeface="Red Hat Display"/>
                <a:ea typeface="Red Hat Display"/>
                <a:cs typeface="Red Hat Display"/>
                <a:sym typeface="Red Hat Display"/>
              </a:rPr>
              <a:t>Hydrocodone (Vicodin)</a:t>
            </a:r>
            <a:endParaRPr/>
          </a:p>
        </p:txBody>
      </p:sp>
      <p:sp>
        <p:nvSpPr>
          <p:cNvPr id="188" name="Google Shape;188;p5" descr="syringe "/>
          <p:cNvSpPr/>
          <p:nvPr/>
        </p:nvSpPr>
        <p:spPr>
          <a:xfrm rot="-4483055">
            <a:off x="-700212" y="6440916"/>
            <a:ext cx="3965823" cy="3670189"/>
          </a:xfrm>
          <a:custGeom>
            <a:avLst/>
            <a:gdLst/>
            <a:ahLst/>
            <a:cxnLst/>
            <a:rect l="l" t="t" r="r" b="b"/>
            <a:pathLst>
              <a:path w="3965823" h="3670189" extrusionOk="0">
                <a:moveTo>
                  <a:pt x="0" y="0"/>
                </a:moveTo>
                <a:lnTo>
                  <a:pt x="3965824" y="0"/>
                </a:lnTo>
                <a:lnTo>
                  <a:pt x="3965824" y="3670189"/>
                </a:lnTo>
                <a:lnTo>
                  <a:pt x="0" y="3670189"/>
                </a:lnTo>
                <a:lnTo>
                  <a:pt x="0" y="0"/>
                </a:lnTo>
                <a:close/>
              </a:path>
            </a:pathLst>
          </a:custGeom>
          <a:blipFill rotWithShape="1">
            <a:blip r:embed="rId4">
              <a:alphaModFix/>
            </a:blip>
            <a:stretch>
              <a:fillRect/>
            </a:stretch>
          </a:blipFill>
          <a:ln>
            <a:noFill/>
          </a:ln>
        </p:spPr>
        <p:txBody>
          <a:bodyPr/>
          <a:lstStyle/>
          <a:p>
            <a:endParaRPr lang="en-US"/>
          </a:p>
        </p:txBody>
      </p:sp>
      <p:sp>
        <p:nvSpPr>
          <p:cNvPr id="189" name="Google Shape;189;p5" descr="pill bottle"/>
          <p:cNvSpPr/>
          <p:nvPr/>
        </p:nvSpPr>
        <p:spPr>
          <a:xfrm rot="1234058">
            <a:off x="14028461" y="7074820"/>
            <a:ext cx="1601621" cy="3016753"/>
          </a:xfrm>
          <a:custGeom>
            <a:avLst/>
            <a:gdLst/>
            <a:ahLst/>
            <a:cxnLst/>
            <a:rect l="l" t="t" r="r" b="b"/>
            <a:pathLst>
              <a:path w="1601621" h="3016753" extrusionOk="0">
                <a:moveTo>
                  <a:pt x="0" y="0"/>
                </a:moveTo>
                <a:lnTo>
                  <a:pt x="1601621" y="0"/>
                </a:lnTo>
                <a:lnTo>
                  <a:pt x="1601621" y="3016753"/>
                </a:lnTo>
                <a:lnTo>
                  <a:pt x="0" y="3016753"/>
                </a:lnTo>
                <a:lnTo>
                  <a:pt x="0" y="0"/>
                </a:lnTo>
                <a:close/>
              </a:path>
            </a:pathLst>
          </a:custGeom>
          <a:blipFill rotWithShape="1">
            <a:blip r:embed="rId5">
              <a:alphaModFix/>
            </a:blip>
            <a:stretch>
              <a:fillRect/>
            </a:stretch>
          </a:blipFill>
          <a:ln>
            <a:noFill/>
          </a:ln>
        </p:spPr>
        <p:txBody>
          <a:bodyPr/>
          <a:lstStyle/>
          <a:p>
            <a:endParaRPr lang="en-US"/>
          </a:p>
        </p:txBody>
      </p:sp>
      <p:sp>
        <p:nvSpPr>
          <p:cNvPr id="190" name="Google Shape;190;p5" descr="fentanyl bottle, needle and pills"/>
          <p:cNvSpPr/>
          <p:nvPr/>
        </p:nvSpPr>
        <p:spPr>
          <a:xfrm>
            <a:off x="8188870" y="1755221"/>
            <a:ext cx="8870405" cy="5920995"/>
          </a:xfrm>
          <a:custGeom>
            <a:avLst/>
            <a:gdLst/>
            <a:ahLst/>
            <a:cxnLst/>
            <a:rect l="l" t="t" r="r" b="b"/>
            <a:pathLst>
              <a:path w="8870405" h="5920995" extrusionOk="0">
                <a:moveTo>
                  <a:pt x="0" y="0"/>
                </a:moveTo>
                <a:lnTo>
                  <a:pt x="8870405" y="0"/>
                </a:lnTo>
                <a:lnTo>
                  <a:pt x="8870405" y="5920996"/>
                </a:lnTo>
                <a:lnTo>
                  <a:pt x="0" y="5920996"/>
                </a:lnTo>
                <a:lnTo>
                  <a:pt x="0" y="0"/>
                </a:lnTo>
                <a:close/>
              </a:path>
            </a:pathLst>
          </a:custGeom>
          <a:blipFill rotWithShape="1">
            <a:blip r:embed="rId6">
              <a:alphaModFix/>
            </a:blip>
            <a:stretch>
              <a:fillRect/>
            </a:stretch>
          </a:blipFill>
          <a:ln>
            <a:noFill/>
          </a:ln>
        </p:spPr>
        <p:txBody>
          <a:bodyPr/>
          <a:lstStyle/>
          <a:p>
            <a:endParaRPr lang="en-US"/>
          </a:p>
        </p:txBody>
      </p:sp>
      <p:sp>
        <p:nvSpPr>
          <p:cNvPr id="191" name="Google Shape;191;p5"/>
          <p:cNvSpPr txBox="1">
            <a:spLocks noGrp="1"/>
          </p:cNvSpPr>
          <p:nvPr>
            <p:ph type="title" idx="4294967295"/>
          </p:nvPr>
        </p:nvSpPr>
        <p:spPr>
          <a:xfrm>
            <a:off x="2815123" y="654560"/>
            <a:ext cx="12657755" cy="986406"/>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9003"/>
              </a:lnSpc>
              <a:spcBef>
                <a:spcPts val="0"/>
              </a:spcBef>
              <a:spcAft>
                <a:spcPts val="0"/>
              </a:spcAft>
              <a:buClr>
                <a:srgbClr val="000000"/>
              </a:buClr>
              <a:buSzTx/>
              <a:buFont typeface="Arial"/>
              <a:buNone/>
              <a:tabLst/>
              <a:defRPr/>
            </a:pPr>
            <a:r>
              <a:rPr kumimoji="0" lang="en-US" sz="8057" b="0" i="0" u="none" strike="noStrike" kern="0" cap="none" spc="0" normalizeH="0" baseline="0" noProof="0" dirty="0">
                <a:ln>
                  <a:noFill/>
                </a:ln>
                <a:solidFill>
                  <a:srgbClr val="FFFFFF"/>
                </a:solidFill>
                <a:effectLst/>
                <a:uLnTx/>
                <a:uFillTx/>
                <a:latin typeface="Calistoga"/>
                <a:ea typeface="Calistoga"/>
                <a:cs typeface="Calistoga"/>
                <a:sym typeface="Calistoga"/>
              </a:rPr>
              <a:t>Examples of Opioids</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192" name="Google Shape;192;p5"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7">
              <a:alphaModFix/>
            </a:blip>
            <a:stretch>
              <a:fillRect/>
            </a:stretch>
          </a:blipFill>
          <a:ln>
            <a:noFill/>
          </a:ln>
        </p:spPr>
        <p:txBody>
          <a:bodyPr/>
          <a:lstStyle/>
          <a:p>
            <a:endParaRPr lang="en-US"/>
          </a:p>
        </p:txBody>
      </p:sp>
      <p:pic>
        <p:nvPicPr>
          <p:cNvPr id="193" name="Google Shape;193;p5">
            <a:extLst>
              <a:ext uri="{C183D7F6-B498-43B3-948B-1728B52AA6E4}">
                <adec:decorative xmlns:adec="http://schemas.microsoft.com/office/drawing/2017/decorative" val="1"/>
              </a:ext>
            </a:extLst>
          </p:cNvPr>
          <p:cNvPicPr preferRelativeResize="0"/>
          <p:nvPr/>
        </p:nvPicPr>
        <p:blipFill>
          <a:blip r:embed="rId8">
            <a:alphaModFix/>
          </a:blip>
          <a:stretch>
            <a:fillRect/>
          </a:stretch>
        </p:blipFill>
        <p:spPr>
          <a:xfrm>
            <a:off x="0" y="0"/>
            <a:ext cx="18288000" cy="10287000"/>
          </a:xfrm>
          <a:prstGeom prst="rect">
            <a:avLst/>
          </a:prstGeom>
          <a:noFill/>
          <a:ln>
            <a:noFill/>
          </a:ln>
        </p:spPr>
      </p:pic>
      <p:sp>
        <p:nvSpPr>
          <p:cNvPr id="4" name="Google Shape;140;p2">
            <a:extLst>
              <a:ext uri="{FF2B5EF4-FFF2-40B4-BE49-F238E27FC236}">
                <a16:creationId xmlns:a16="http://schemas.microsoft.com/office/drawing/2014/main" id="{BE08CF9D-0EC2-C9C0-C569-4008C8894480}"/>
              </a:ext>
            </a:extLst>
          </p:cNvPr>
          <p:cNvSpPr txBox="1"/>
          <p:nvPr/>
        </p:nvSpPr>
        <p:spPr>
          <a:xfrm>
            <a:off x="9471569" y="7790471"/>
            <a:ext cx="4585705" cy="1828193"/>
          </a:xfrm>
          <a:prstGeom prst="rect">
            <a:avLst/>
          </a:prstGeom>
          <a:noFill/>
          <a:ln>
            <a:noFill/>
          </a:ln>
        </p:spPr>
        <p:txBody>
          <a:bodyPr spcFirstLastPara="1" wrap="square" lIns="0" tIns="0" rIns="0" bIns="0" anchor="t" anchorCtr="0">
            <a:spAutoFit/>
          </a:bodyPr>
          <a:lstStyle/>
          <a:p>
            <a:pPr marR="0" lvl="0" algn="l" rtl="0">
              <a:lnSpc>
                <a:spcPct val="110018"/>
              </a:lnSpc>
              <a:spcBef>
                <a:spcPts val="0"/>
              </a:spcBef>
              <a:spcAft>
                <a:spcPts val="0"/>
              </a:spcAft>
              <a:buClr>
                <a:schemeClr val="dk1"/>
              </a:buClr>
              <a:buSzPts val="3600"/>
            </a:pPr>
            <a:r>
              <a:rPr lang="en-US" sz="3600" b="1" dirty="0">
                <a:solidFill>
                  <a:schemeClr val="accent4">
                    <a:lumMod val="50000"/>
                  </a:schemeClr>
                </a:solidFill>
                <a:latin typeface="Red Hat Display"/>
                <a:ea typeface="Red Hat Display"/>
                <a:cs typeface="Red Hat Display"/>
                <a:sym typeface="Red Hat Display"/>
              </a:rPr>
              <a:t>Tip</a:t>
            </a:r>
            <a:r>
              <a:rPr lang="en-US" sz="3600" dirty="0">
                <a:solidFill>
                  <a:schemeClr val="accent4">
                    <a:lumMod val="50000"/>
                  </a:schemeClr>
                </a:solidFill>
                <a:latin typeface="Red Hat Display"/>
                <a:ea typeface="Red Hat Display"/>
                <a:cs typeface="Red Hat Display"/>
                <a:sym typeface="Red Hat Display"/>
              </a:rPr>
              <a:t>: Street access (including from friends) is dangerous</a:t>
            </a:r>
            <a:endParaRPr sz="3600" dirty="0">
              <a:solidFill>
                <a:schemeClr val="accent4">
                  <a:lumMod val="50000"/>
                </a:schemeClr>
              </a:solidFill>
              <a:latin typeface="Red Hat Display"/>
              <a:ea typeface="Red Hat Display"/>
              <a:cs typeface="Red Hat Display"/>
              <a:sym typeface="Red Hat Display"/>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2D8B3"/>
        </a:solidFill>
        <a:effectLst/>
      </p:bgPr>
    </p:bg>
    <p:spTree>
      <p:nvGrpSpPr>
        <p:cNvPr id="1" name="Shape 201"/>
        <p:cNvGrpSpPr/>
        <p:nvPr/>
      </p:nvGrpSpPr>
      <p:grpSpPr>
        <a:xfrm>
          <a:off x="0" y="0"/>
          <a:ext cx="0" cy="0"/>
          <a:chOff x="0" y="0"/>
          <a:chExt cx="0" cy="0"/>
        </a:xfrm>
      </p:grpSpPr>
      <p:sp>
        <p:nvSpPr>
          <p:cNvPr id="202" name="Google Shape;202;p6" descr="neurotransmitters"/>
          <p:cNvSpPr/>
          <p:nvPr/>
        </p:nvSpPr>
        <p:spPr>
          <a:xfrm>
            <a:off x="6739371" y="-135668"/>
            <a:ext cx="19348776" cy="13720041"/>
          </a:xfrm>
          <a:custGeom>
            <a:avLst/>
            <a:gdLst/>
            <a:ahLst/>
            <a:cxnLst/>
            <a:rect l="l" t="t" r="r" b="b"/>
            <a:pathLst>
              <a:path w="19348776" h="13720041" extrusionOk="0">
                <a:moveTo>
                  <a:pt x="0" y="0"/>
                </a:moveTo>
                <a:lnTo>
                  <a:pt x="19348776" y="0"/>
                </a:lnTo>
                <a:lnTo>
                  <a:pt x="19348776" y="13720041"/>
                </a:lnTo>
                <a:lnTo>
                  <a:pt x="0" y="13720041"/>
                </a:lnTo>
                <a:lnTo>
                  <a:pt x="0" y="0"/>
                </a:lnTo>
                <a:close/>
              </a:path>
            </a:pathLst>
          </a:custGeom>
          <a:blipFill rotWithShape="1">
            <a:blip r:embed="rId3">
              <a:alphaModFix/>
            </a:blip>
            <a:stretch>
              <a:fillRect/>
            </a:stretch>
          </a:blipFill>
          <a:ln>
            <a:noFill/>
          </a:ln>
        </p:spPr>
        <p:txBody>
          <a:bodyPr/>
          <a:lstStyle/>
          <a:p>
            <a:endParaRPr lang="en-US"/>
          </a:p>
        </p:txBody>
      </p:sp>
      <p:sp>
        <p:nvSpPr>
          <p:cNvPr id="203" name="Google Shape;203;p6" descr="pills"/>
          <p:cNvSpPr/>
          <p:nvPr/>
        </p:nvSpPr>
        <p:spPr>
          <a:xfrm>
            <a:off x="7606050" y="2673047"/>
            <a:ext cx="1602850" cy="1660203"/>
          </a:xfrm>
          <a:custGeom>
            <a:avLst/>
            <a:gdLst/>
            <a:ahLst/>
            <a:cxnLst/>
            <a:rect l="l" t="t" r="r" b="b"/>
            <a:pathLst>
              <a:path w="1602850" h="1660203" extrusionOk="0">
                <a:moveTo>
                  <a:pt x="0" y="0"/>
                </a:moveTo>
                <a:lnTo>
                  <a:pt x="1602850" y="0"/>
                </a:lnTo>
                <a:lnTo>
                  <a:pt x="1602850" y="1660203"/>
                </a:lnTo>
                <a:lnTo>
                  <a:pt x="0" y="1660203"/>
                </a:lnTo>
                <a:lnTo>
                  <a:pt x="0" y="0"/>
                </a:lnTo>
                <a:close/>
              </a:path>
            </a:pathLst>
          </a:custGeom>
          <a:blipFill rotWithShape="1">
            <a:blip r:embed="rId4">
              <a:alphaModFix/>
            </a:blip>
            <a:stretch>
              <a:fillRect/>
            </a:stretch>
          </a:blipFill>
          <a:ln>
            <a:noFill/>
          </a:ln>
        </p:spPr>
        <p:txBody>
          <a:bodyPr/>
          <a:lstStyle/>
          <a:p>
            <a:endParaRPr lang="en-US"/>
          </a:p>
        </p:txBody>
      </p:sp>
      <p:sp>
        <p:nvSpPr>
          <p:cNvPr id="204" name="Google Shape;204;p6" descr="pills"/>
          <p:cNvSpPr/>
          <p:nvPr/>
        </p:nvSpPr>
        <p:spPr>
          <a:xfrm>
            <a:off x="7670950" y="5133797"/>
            <a:ext cx="1602850" cy="1660203"/>
          </a:xfrm>
          <a:custGeom>
            <a:avLst/>
            <a:gdLst/>
            <a:ahLst/>
            <a:cxnLst/>
            <a:rect l="l" t="t" r="r" b="b"/>
            <a:pathLst>
              <a:path w="1602850" h="1660203" extrusionOk="0">
                <a:moveTo>
                  <a:pt x="0" y="0"/>
                </a:moveTo>
                <a:lnTo>
                  <a:pt x="1602850" y="0"/>
                </a:lnTo>
                <a:lnTo>
                  <a:pt x="1602850" y="1660203"/>
                </a:lnTo>
                <a:lnTo>
                  <a:pt x="0" y="1660203"/>
                </a:lnTo>
                <a:lnTo>
                  <a:pt x="0" y="0"/>
                </a:lnTo>
                <a:close/>
              </a:path>
            </a:pathLst>
          </a:custGeom>
          <a:blipFill rotWithShape="1">
            <a:blip r:embed="rId4">
              <a:alphaModFix/>
            </a:blip>
            <a:stretch>
              <a:fillRect/>
            </a:stretch>
          </a:blipFill>
          <a:ln>
            <a:noFill/>
          </a:ln>
        </p:spPr>
        <p:txBody>
          <a:bodyPr/>
          <a:lstStyle/>
          <a:p>
            <a:endParaRPr lang="en-US"/>
          </a:p>
        </p:txBody>
      </p:sp>
      <p:sp>
        <p:nvSpPr>
          <p:cNvPr id="205" name="Google Shape;205;p6" descr="neurotransmitters"/>
          <p:cNvSpPr/>
          <p:nvPr/>
        </p:nvSpPr>
        <p:spPr>
          <a:xfrm>
            <a:off x="392793" y="785303"/>
            <a:ext cx="5863590" cy="8229600"/>
          </a:xfrm>
          <a:custGeom>
            <a:avLst/>
            <a:gdLst/>
            <a:ahLst/>
            <a:cxnLst/>
            <a:rect l="l" t="t" r="r" b="b"/>
            <a:pathLst>
              <a:path w="5863590" h="8229600" extrusionOk="0">
                <a:moveTo>
                  <a:pt x="0" y="0"/>
                </a:moveTo>
                <a:lnTo>
                  <a:pt x="5863590" y="0"/>
                </a:lnTo>
                <a:lnTo>
                  <a:pt x="5863590" y="8229600"/>
                </a:lnTo>
                <a:lnTo>
                  <a:pt x="0" y="8229600"/>
                </a:lnTo>
                <a:lnTo>
                  <a:pt x="0" y="0"/>
                </a:lnTo>
                <a:close/>
              </a:path>
            </a:pathLst>
          </a:custGeom>
          <a:blipFill rotWithShape="1">
            <a:blip r:embed="rId5">
              <a:alphaModFix/>
            </a:blip>
            <a:stretch>
              <a:fillRect/>
            </a:stretch>
          </a:blipFill>
          <a:ln>
            <a:noFill/>
          </a:ln>
        </p:spPr>
        <p:txBody>
          <a:bodyPr/>
          <a:lstStyle/>
          <a:p>
            <a:endParaRPr lang="en-US"/>
          </a:p>
        </p:txBody>
      </p:sp>
      <p:sp>
        <p:nvSpPr>
          <p:cNvPr id="206" name="Google Shape;206;p6"/>
          <p:cNvSpPr txBox="1">
            <a:spLocks noGrp="1"/>
          </p:cNvSpPr>
          <p:nvPr>
            <p:ph type="title" idx="4294967295"/>
          </p:nvPr>
        </p:nvSpPr>
        <p:spPr>
          <a:xfrm>
            <a:off x="7606047" y="508401"/>
            <a:ext cx="7870200" cy="197070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90"/>
              </a:lnSpc>
              <a:spcBef>
                <a:spcPts val="0"/>
              </a:spcBef>
              <a:spcAft>
                <a:spcPts val="0"/>
              </a:spcAft>
              <a:buClr>
                <a:srgbClr val="000000"/>
              </a:buClr>
              <a:buSzTx/>
              <a:buFont typeface="Arial"/>
              <a:buNone/>
              <a:tabLst/>
              <a:defRPr/>
            </a:pPr>
            <a:r>
              <a:rPr kumimoji="0" lang="en-US" sz="7194" b="0" i="0" u="none" strike="noStrike" kern="0" cap="none" spc="0" normalizeH="0" baseline="0" noProof="0" dirty="0">
                <a:ln>
                  <a:noFill/>
                </a:ln>
                <a:solidFill>
                  <a:srgbClr val="653924"/>
                </a:solidFill>
                <a:effectLst/>
                <a:uLnTx/>
                <a:uFillTx/>
                <a:latin typeface="Calistoga"/>
                <a:ea typeface="Calistoga"/>
                <a:cs typeface="Calistoga"/>
                <a:sym typeface="Calistoga"/>
              </a:rPr>
              <a:t> Understanding Opioids</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07" name="Google Shape;207;p6"/>
          <p:cNvSpPr txBox="1"/>
          <p:nvPr/>
        </p:nvSpPr>
        <p:spPr>
          <a:xfrm>
            <a:off x="9581835" y="2868695"/>
            <a:ext cx="5583000" cy="1661100"/>
          </a:xfrm>
          <a:prstGeom prst="rect">
            <a:avLst/>
          </a:prstGeom>
          <a:noFill/>
          <a:ln>
            <a:noFill/>
          </a:ln>
        </p:spPr>
        <p:txBody>
          <a:bodyPr spcFirstLastPara="1" wrap="square" lIns="0" tIns="0" rIns="0" bIns="0" anchor="t" anchorCtr="0">
            <a:spAutoFit/>
          </a:bodyPr>
          <a:lstStyle/>
          <a:p>
            <a:pPr marL="0" marR="0" lvl="0" indent="0" algn="l" rtl="0">
              <a:lnSpc>
                <a:spcPct val="121995"/>
              </a:lnSpc>
              <a:spcBef>
                <a:spcPts val="0"/>
              </a:spcBef>
              <a:spcAft>
                <a:spcPts val="0"/>
              </a:spcAft>
              <a:buNone/>
            </a:pPr>
            <a:r>
              <a:rPr lang="en-US" sz="3137" b="0" i="0" u="none" strike="noStrike" cap="none">
                <a:solidFill>
                  <a:srgbClr val="653924"/>
                </a:solidFill>
                <a:latin typeface="Red Hat Display"/>
                <a:ea typeface="Red Hat Display"/>
                <a:cs typeface="Red Hat Display"/>
                <a:sym typeface="Red Hat Display"/>
              </a:rPr>
              <a:t>The opioids class of drugs has been in use since as early as 3400 B.C. to treat pain.</a:t>
            </a:r>
            <a:endParaRPr/>
          </a:p>
        </p:txBody>
      </p:sp>
      <p:sp>
        <p:nvSpPr>
          <p:cNvPr id="208" name="Google Shape;208;p6"/>
          <p:cNvSpPr txBox="1"/>
          <p:nvPr/>
        </p:nvSpPr>
        <p:spPr>
          <a:xfrm>
            <a:off x="9581816" y="5085116"/>
            <a:ext cx="5937000" cy="2250000"/>
          </a:xfrm>
          <a:prstGeom prst="rect">
            <a:avLst/>
          </a:prstGeom>
          <a:noFill/>
          <a:ln>
            <a:noFill/>
          </a:ln>
        </p:spPr>
        <p:txBody>
          <a:bodyPr spcFirstLastPara="1" wrap="square" lIns="0" tIns="0" rIns="0" bIns="0" anchor="t" anchorCtr="0">
            <a:spAutoFit/>
          </a:bodyPr>
          <a:lstStyle/>
          <a:p>
            <a:pPr marL="0" marR="0" lvl="0" indent="0" algn="l" rtl="0">
              <a:lnSpc>
                <a:spcPct val="121995"/>
              </a:lnSpc>
              <a:spcBef>
                <a:spcPts val="0"/>
              </a:spcBef>
              <a:spcAft>
                <a:spcPts val="0"/>
              </a:spcAft>
              <a:buNone/>
            </a:pPr>
            <a:r>
              <a:rPr lang="en-US" sz="3137" b="0" i="0" u="none" strike="noStrike" cap="none">
                <a:solidFill>
                  <a:srgbClr val="653924"/>
                </a:solidFill>
                <a:latin typeface="Red Hat Display"/>
                <a:ea typeface="Red Hat Display"/>
                <a:cs typeface="Red Hat Display"/>
                <a:sym typeface="Red Hat Display"/>
              </a:rPr>
              <a:t>Opioid drugs have molecules which mimic the shape of naturally-occurring opioid system neurotransmitters in the brain. </a:t>
            </a:r>
            <a:endParaRPr/>
          </a:p>
        </p:txBody>
      </p:sp>
      <p:sp>
        <p:nvSpPr>
          <p:cNvPr id="209" name="Google Shape;209;p6" descr="pills"/>
          <p:cNvSpPr/>
          <p:nvPr/>
        </p:nvSpPr>
        <p:spPr>
          <a:xfrm>
            <a:off x="7670959" y="7890888"/>
            <a:ext cx="1602850" cy="1660203"/>
          </a:xfrm>
          <a:custGeom>
            <a:avLst/>
            <a:gdLst/>
            <a:ahLst/>
            <a:cxnLst/>
            <a:rect l="l" t="t" r="r" b="b"/>
            <a:pathLst>
              <a:path w="1602850" h="1660203" extrusionOk="0">
                <a:moveTo>
                  <a:pt x="0" y="0"/>
                </a:moveTo>
                <a:lnTo>
                  <a:pt x="1602850" y="0"/>
                </a:lnTo>
                <a:lnTo>
                  <a:pt x="1602850" y="1660202"/>
                </a:lnTo>
                <a:lnTo>
                  <a:pt x="0" y="1660202"/>
                </a:lnTo>
                <a:lnTo>
                  <a:pt x="0" y="0"/>
                </a:lnTo>
                <a:close/>
              </a:path>
            </a:pathLst>
          </a:custGeom>
          <a:blipFill rotWithShape="1">
            <a:blip r:embed="rId4">
              <a:alphaModFix/>
            </a:blip>
            <a:stretch>
              <a:fillRect/>
            </a:stretch>
          </a:blipFill>
          <a:ln>
            <a:noFill/>
          </a:ln>
        </p:spPr>
        <p:txBody>
          <a:bodyPr/>
          <a:lstStyle/>
          <a:p>
            <a:endParaRPr lang="en-US"/>
          </a:p>
        </p:txBody>
      </p:sp>
      <p:sp>
        <p:nvSpPr>
          <p:cNvPr id="210" name="Google Shape;210;p6"/>
          <p:cNvSpPr txBox="1"/>
          <p:nvPr/>
        </p:nvSpPr>
        <p:spPr>
          <a:xfrm>
            <a:off x="9548975" y="7890450"/>
            <a:ext cx="5648700" cy="1661100"/>
          </a:xfrm>
          <a:prstGeom prst="rect">
            <a:avLst/>
          </a:prstGeom>
          <a:noFill/>
          <a:ln>
            <a:noFill/>
          </a:ln>
        </p:spPr>
        <p:txBody>
          <a:bodyPr spcFirstLastPara="1" wrap="square" lIns="0" tIns="0" rIns="0" bIns="0" anchor="t" anchorCtr="0">
            <a:spAutoFit/>
          </a:bodyPr>
          <a:lstStyle/>
          <a:p>
            <a:pPr marL="0" marR="0" lvl="0" indent="0" algn="l" rtl="0">
              <a:lnSpc>
                <a:spcPct val="121995"/>
              </a:lnSpc>
              <a:spcBef>
                <a:spcPts val="0"/>
              </a:spcBef>
              <a:spcAft>
                <a:spcPts val="0"/>
              </a:spcAft>
              <a:buNone/>
            </a:pPr>
            <a:r>
              <a:rPr lang="en-US" sz="3137" b="0" i="0" u="none" strike="noStrike" cap="none">
                <a:solidFill>
                  <a:srgbClr val="653924"/>
                </a:solidFill>
                <a:latin typeface="Red Hat Display"/>
                <a:ea typeface="Red Hat Display"/>
                <a:cs typeface="Red Hat Display"/>
                <a:sym typeface="Red Hat Display"/>
              </a:rPr>
              <a:t>Opioids may be taken orally, snorted, smoked or injected with a syringe (needle).</a:t>
            </a:r>
            <a:endParaRPr/>
          </a:p>
        </p:txBody>
      </p:sp>
      <p:sp>
        <p:nvSpPr>
          <p:cNvPr id="211" name="Google Shape;211;p6" descr="Safety first logo"/>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6">
              <a:alphaModFix/>
            </a:blip>
            <a:stretch>
              <a:fillRect/>
            </a:stretch>
          </a:blipFill>
          <a:ln>
            <a:noFill/>
          </a:ln>
        </p:spPr>
        <p:txBody>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69200"/>
        </a:solidFill>
        <a:effectLst/>
      </p:bgPr>
    </p:bg>
    <p:spTree>
      <p:nvGrpSpPr>
        <p:cNvPr id="1" name="Shape 219"/>
        <p:cNvGrpSpPr/>
        <p:nvPr/>
      </p:nvGrpSpPr>
      <p:grpSpPr>
        <a:xfrm>
          <a:off x="0" y="0"/>
          <a:ext cx="0" cy="0"/>
          <a:chOff x="0" y="0"/>
          <a:chExt cx="0" cy="0"/>
        </a:xfrm>
      </p:grpSpPr>
      <p:sp>
        <p:nvSpPr>
          <p:cNvPr id="220" name="Google Shape;220;p7"/>
          <p:cNvSpPr txBox="1">
            <a:spLocks noGrp="1"/>
          </p:cNvSpPr>
          <p:nvPr>
            <p:ph type="title" idx="4294967295"/>
          </p:nvPr>
        </p:nvSpPr>
        <p:spPr>
          <a:xfrm>
            <a:off x="5536335" y="621326"/>
            <a:ext cx="12399829" cy="1885258"/>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8995"/>
              </a:lnSpc>
              <a:spcBef>
                <a:spcPts val="0"/>
              </a:spcBef>
              <a:spcAft>
                <a:spcPts val="0"/>
              </a:spcAft>
              <a:buClr>
                <a:srgbClr val="000000"/>
              </a:buClr>
              <a:buSzTx/>
              <a:buFont typeface="Arial"/>
              <a:buNone/>
              <a:tabLst/>
              <a:defRPr/>
            </a:pPr>
            <a:r>
              <a:rPr kumimoji="0" lang="en-US" sz="8060" b="0" i="0" u="none" strike="noStrike" kern="0" cap="none" spc="0" normalizeH="0" baseline="0" noProof="0" dirty="0">
                <a:ln>
                  <a:noFill/>
                </a:ln>
                <a:solidFill>
                  <a:srgbClr val="FFFFFF"/>
                </a:solidFill>
                <a:effectLst/>
                <a:uLnTx/>
                <a:uFillTx/>
                <a:latin typeface="Calistoga"/>
                <a:ea typeface="Calistoga"/>
                <a:cs typeface="Calistoga"/>
                <a:sym typeface="Calistoga"/>
              </a:rPr>
              <a:t>Understanding Opioids: Drug Knowledge</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21" name="Google Shape;221;p7"/>
          <p:cNvSpPr txBox="1"/>
          <p:nvPr/>
        </p:nvSpPr>
        <p:spPr>
          <a:xfrm>
            <a:off x="10144925" y="2900001"/>
            <a:ext cx="7791300" cy="5495400"/>
          </a:xfrm>
          <a:prstGeom prst="rect">
            <a:avLst/>
          </a:prstGeom>
          <a:noFill/>
          <a:ln>
            <a:noFill/>
          </a:ln>
        </p:spPr>
        <p:txBody>
          <a:bodyPr spcFirstLastPara="1" wrap="square" lIns="0" tIns="0" rIns="0" bIns="0" anchor="t" anchorCtr="0">
            <a:spAutoFit/>
          </a:bodyPr>
          <a:lstStyle/>
          <a:p>
            <a:pPr marL="690878" marR="0" lvl="1" indent="-345438" algn="l" rtl="0">
              <a:lnSpc>
                <a:spcPct val="115000"/>
              </a:lnSpc>
              <a:spcBef>
                <a:spcPts val="0"/>
              </a:spcBef>
              <a:spcAft>
                <a:spcPts val="0"/>
              </a:spcAft>
              <a:buClr>
                <a:srgbClr val="FFFFFF"/>
              </a:buClr>
              <a:buSzPts val="3199"/>
              <a:buFont typeface="Arial"/>
              <a:buChar char="•"/>
            </a:pPr>
            <a:r>
              <a:rPr lang="en-US" sz="3199" b="0" i="0" u="none" strike="noStrike" cap="none">
                <a:solidFill>
                  <a:srgbClr val="FFFFFF"/>
                </a:solidFill>
                <a:latin typeface="Red Hat Display"/>
                <a:ea typeface="Red Hat Display"/>
                <a:cs typeface="Red Hat Display"/>
                <a:sym typeface="Red Hat Display"/>
              </a:rPr>
              <a:t>Opioids work by mimicking the body’s natural pain relief system</a:t>
            </a:r>
            <a:endParaRPr sz="3199" b="0" i="0" u="none" strike="noStrike" cap="none">
              <a:solidFill>
                <a:srgbClr val="FFFFFF"/>
              </a:solidFill>
              <a:latin typeface="Red Hat Display"/>
              <a:ea typeface="Red Hat Display"/>
              <a:cs typeface="Red Hat Display"/>
              <a:sym typeface="Red Hat Display"/>
            </a:endParaRPr>
          </a:p>
          <a:p>
            <a:pPr marL="914400" marR="0" lvl="0" indent="0" algn="l" rtl="0">
              <a:lnSpc>
                <a:spcPct val="100000"/>
              </a:lnSpc>
              <a:spcBef>
                <a:spcPts val="0"/>
              </a:spcBef>
              <a:spcAft>
                <a:spcPts val="0"/>
              </a:spcAft>
              <a:buNone/>
            </a:pPr>
            <a:endParaRPr sz="3199">
              <a:solidFill>
                <a:srgbClr val="FFFFFF"/>
              </a:solidFill>
              <a:latin typeface="Red Hat Display"/>
              <a:ea typeface="Red Hat Display"/>
              <a:cs typeface="Red Hat Display"/>
              <a:sym typeface="Red Hat Display"/>
            </a:endParaRPr>
          </a:p>
          <a:p>
            <a:pPr marL="690878" marR="0" lvl="1" indent="-345438" algn="l" rtl="0">
              <a:lnSpc>
                <a:spcPct val="115000"/>
              </a:lnSpc>
              <a:spcBef>
                <a:spcPts val="0"/>
              </a:spcBef>
              <a:spcAft>
                <a:spcPts val="0"/>
              </a:spcAft>
              <a:buClr>
                <a:srgbClr val="FFFFFF"/>
              </a:buClr>
              <a:buSzPts val="3199"/>
              <a:buFont typeface="Arial"/>
              <a:buChar char="•"/>
            </a:pPr>
            <a:r>
              <a:rPr lang="en-US" sz="3199" b="0" i="0" u="none" strike="noStrike" cap="none">
                <a:solidFill>
                  <a:srgbClr val="FFFFFF"/>
                </a:solidFill>
                <a:latin typeface="Red Hat Display"/>
                <a:ea typeface="Red Hat Display"/>
                <a:cs typeface="Red Hat Display"/>
                <a:sym typeface="Red Hat Display"/>
              </a:rPr>
              <a:t>Opioids can impair judgment and physical action</a:t>
            </a:r>
            <a:r>
              <a:rPr lang="en-US" sz="3199">
                <a:solidFill>
                  <a:srgbClr val="FFFFFF"/>
                </a:solidFill>
                <a:latin typeface="Red Hat Display"/>
                <a:ea typeface="Red Hat Display"/>
                <a:cs typeface="Red Hat Display"/>
                <a:sym typeface="Red Hat Display"/>
              </a:rPr>
              <a:t>s</a:t>
            </a:r>
            <a:endParaRPr sz="3199">
              <a:solidFill>
                <a:srgbClr val="FFFFFF"/>
              </a:solidFill>
              <a:latin typeface="Red Hat Display"/>
              <a:ea typeface="Red Hat Display"/>
              <a:cs typeface="Red Hat Display"/>
              <a:sym typeface="Red Hat Display"/>
            </a:endParaRPr>
          </a:p>
          <a:p>
            <a:pPr marL="914400" marR="0" lvl="0" indent="0" algn="l" rtl="0">
              <a:lnSpc>
                <a:spcPct val="100000"/>
              </a:lnSpc>
              <a:spcBef>
                <a:spcPts val="0"/>
              </a:spcBef>
              <a:spcAft>
                <a:spcPts val="0"/>
              </a:spcAft>
              <a:buNone/>
            </a:pPr>
            <a:endParaRPr sz="3199">
              <a:solidFill>
                <a:srgbClr val="FFFFFF"/>
              </a:solidFill>
              <a:latin typeface="Red Hat Display"/>
              <a:ea typeface="Red Hat Display"/>
              <a:cs typeface="Red Hat Display"/>
              <a:sym typeface="Red Hat Display"/>
            </a:endParaRPr>
          </a:p>
          <a:p>
            <a:pPr marL="690879" marR="0" lvl="1" indent="-345439" algn="l" rtl="0">
              <a:lnSpc>
                <a:spcPct val="178024"/>
              </a:lnSpc>
              <a:spcBef>
                <a:spcPts val="0"/>
              </a:spcBef>
              <a:spcAft>
                <a:spcPts val="0"/>
              </a:spcAft>
              <a:buClr>
                <a:srgbClr val="FFFFFF"/>
              </a:buClr>
              <a:buSzPts val="3199"/>
              <a:buFont typeface="Arial"/>
              <a:buChar char="•"/>
            </a:pPr>
            <a:r>
              <a:rPr lang="en-US" sz="3199" b="0" i="0" u="none" strike="noStrike" cap="none">
                <a:solidFill>
                  <a:srgbClr val="FFFFFF"/>
                </a:solidFill>
                <a:latin typeface="Red Hat Display"/>
                <a:ea typeface="Red Hat Display"/>
                <a:cs typeface="Red Hat Display"/>
                <a:sym typeface="Red Hat Display"/>
              </a:rPr>
              <a:t>Opioids are </a:t>
            </a:r>
            <a:r>
              <a:rPr lang="en-US" sz="3199" i="0" u="none" strike="noStrike" cap="none">
                <a:solidFill>
                  <a:srgbClr val="FFFFFF"/>
                </a:solidFill>
                <a:latin typeface="Red Hat Display"/>
                <a:ea typeface="Red Hat Display"/>
                <a:cs typeface="Red Hat Display"/>
                <a:sym typeface="Red Hat Display"/>
              </a:rPr>
              <a:t>very </a:t>
            </a:r>
            <a:r>
              <a:rPr lang="en-US" sz="3199" b="0" i="0" u="none" strike="noStrike" cap="none">
                <a:solidFill>
                  <a:srgbClr val="FFFFFF"/>
                </a:solidFill>
                <a:latin typeface="Red Hat Display"/>
                <a:ea typeface="Red Hat Display"/>
                <a:cs typeface="Red Hat Display"/>
                <a:sym typeface="Red Hat Display"/>
              </a:rPr>
              <a:t>addictive</a:t>
            </a:r>
            <a:endParaRPr/>
          </a:p>
          <a:p>
            <a:pPr marL="690879" marR="0" lvl="1" indent="-345439" algn="l" rtl="0">
              <a:lnSpc>
                <a:spcPct val="178024"/>
              </a:lnSpc>
              <a:spcBef>
                <a:spcPts val="0"/>
              </a:spcBef>
              <a:spcAft>
                <a:spcPts val="0"/>
              </a:spcAft>
              <a:buClr>
                <a:srgbClr val="FFFFFF"/>
              </a:buClr>
              <a:buSzPts val="3199"/>
              <a:buFont typeface="Arial"/>
              <a:buChar char="•"/>
            </a:pPr>
            <a:r>
              <a:rPr lang="en-US" sz="3199" b="0" i="0" u="none" strike="noStrike" cap="none">
                <a:solidFill>
                  <a:srgbClr val="FFFFFF"/>
                </a:solidFill>
                <a:latin typeface="Red Hat Display"/>
                <a:ea typeface="Red Hat Display"/>
                <a:cs typeface="Red Hat Display"/>
                <a:sym typeface="Red Hat Display"/>
              </a:rPr>
              <a:t> Injecting is the riskiest method of use</a:t>
            </a:r>
            <a:endParaRPr/>
          </a:p>
          <a:p>
            <a:pPr marL="690879" marR="0" lvl="1" indent="-345439" algn="l" rtl="0">
              <a:lnSpc>
                <a:spcPct val="178024"/>
              </a:lnSpc>
              <a:spcBef>
                <a:spcPts val="0"/>
              </a:spcBef>
              <a:spcAft>
                <a:spcPts val="0"/>
              </a:spcAft>
              <a:buClr>
                <a:srgbClr val="FFFFFF"/>
              </a:buClr>
              <a:buSzPts val="3199"/>
              <a:buFont typeface="Arial"/>
              <a:buChar char="•"/>
            </a:pPr>
            <a:r>
              <a:rPr lang="en-US" sz="3199" b="0" i="0" u="none" strike="noStrike" cap="none">
                <a:solidFill>
                  <a:srgbClr val="FFFFFF"/>
                </a:solidFill>
                <a:latin typeface="Red Hat Display"/>
                <a:ea typeface="Red Hat Display"/>
                <a:cs typeface="Red Hat Display"/>
                <a:sym typeface="Red Hat Display"/>
              </a:rPr>
              <a:t> Sharing syringes can spread infections</a:t>
            </a:r>
            <a:endParaRPr/>
          </a:p>
        </p:txBody>
      </p:sp>
      <p:sp>
        <p:nvSpPr>
          <p:cNvPr id="222" name="Google Shape;222;p7">
            <a:extLst>
              <a:ext uri="{C183D7F6-B498-43B3-948B-1728B52AA6E4}">
                <adec:decorative xmlns:adec="http://schemas.microsoft.com/office/drawing/2017/decorative" val="1"/>
              </a:ext>
            </a:extLst>
          </p:cNvPr>
          <p:cNvSpPr/>
          <p:nvPr/>
        </p:nvSpPr>
        <p:spPr>
          <a:xfrm>
            <a:off x="16303548" y="8898437"/>
            <a:ext cx="1756124" cy="1186309"/>
          </a:xfrm>
          <a:custGeom>
            <a:avLst/>
            <a:gdLst/>
            <a:ahLst/>
            <a:cxnLst/>
            <a:rect l="l" t="t" r="r" b="b"/>
            <a:pathLst>
              <a:path w="1756124" h="1186309" extrusionOk="0">
                <a:moveTo>
                  <a:pt x="0" y="0"/>
                </a:moveTo>
                <a:lnTo>
                  <a:pt x="1756125" y="0"/>
                </a:lnTo>
                <a:lnTo>
                  <a:pt x="1756125" y="1186309"/>
                </a:lnTo>
                <a:lnTo>
                  <a:pt x="0" y="1186309"/>
                </a:lnTo>
                <a:lnTo>
                  <a:pt x="0" y="0"/>
                </a:lnTo>
                <a:close/>
              </a:path>
            </a:pathLst>
          </a:custGeom>
          <a:blipFill rotWithShape="1">
            <a:blip r:embed="rId3">
              <a:alphaModFix/>
            </a:blip>
            <a:stretch>
              <a:fillRect/>
            </a:stretch>
          </a:blipFill>
          <a:ln>
            <a:noFill/>
          </a:ln>
        </p:spPr>
        <p:txBody>
          <a:bodyPr/>
          <a:lstStyle/>
          <a:p>
            <a:endParaRPr lang="en-US"/>
          </a:p>
        </p:txBody>
      </p:sp>
      <p:pic>
        <p:nvPicPr>
          <p:cNvPr id="223" name="Google Shape;223;p7">
            <a:extLst>
              <a:ext uri="{C183D7F6-B498-43B3-948B-1728B52AA6E4}">
                <adec:decorative xmlns:adec="http://schemas.microsoft.com/office/drawing/2017/decorative" val="1"/>
              </a:ext>
            </a:extLst>
          </p:cNvPr>
          <p:cNvPicPr preferRelativeResize="0"/>
          <p:nvPr/>
        </p:nvPicPr>
        <p:blipFill rotWithShape="1">
          <a:blip r:embed="rId4">
            <a:alphaModFix/>
          </a:blip>
          <a:srcRect t="-37013" b="13511"/>
          <a:stretch/>
        </p:blipFill>
        <p:spPr>
          <a:xfrm>
            <a:off x="95575" y="-4402575"/>
            <a:ext cx="18096850" cy="146895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408E9D"/>
        </a:solidFill>
        <a:effectLst/>
      </p:bgPr>
    </p:bg>
    <p:spTree>
      <p:nvGrpSpPr>
        <p:cNvPr id="1" name="Shape 231"/>
        <p:cNvGrpSpPr/>
        <p:nvPr/>
      </p:nvGrpSpPr>
      <p:grpSpPr>
        <a:xfrm>
          <a:off x="0" y="0"/>
          <a:ext cx="0" cy="0"/>
          <a:chOff x="0" y="0"/>
          <a:chExt cx="0" cy="0"/>
        </a:xfrm>
      </p:grpSpPr>
      <p:sp>
        <p:nvSpPr>
          <p:cNvPr id="232" name="Google Shape;232;p8">
            <a:extLst>
              <a:ext uri="{C183D7F6-B498-43B3-948B-1728B52AA6E4}">
                <adec:decorative xmlns:adec="http://schemas.microsoft.com/office/drawing/2017/decorative" val="1"/>
              </a:ext>
            </a:extLst>
          </p:cNvPr>
          <p:cNvSpPr/>
          <p:nvPr/>
        </p:nvSpPr>
        <p:spPr>
          <a:xfrm>
            <a:off x="0" y="0"/>
            <a:ext cx="9144000" cy="10717111"/>
          </a:xfrm>
          <a:custGeom>
            <a:avLst/>
            <a:gdLst/>
            <a:ahLst/>
            <a:cxnLst/>
            <a:rect l="l" t="t" r="r" b="b"/>
            <a:pathLst>
              <a:path w="3093156" h="3625294" extrusionOk="0">
                <a:moveTo>
                  <a:pt x="0" y="0"/>
                </a:moveTo>
                <a:lnTo>
                  <a:pt x="3093156" y="0"/>
                </a:lnTo>
                <a:lnTo>
                  <a:pt x="3093156" y="3625294"/>
                </a:lnTo>
                <a:lnTo>
                  <a:pt x="0" y="3625294"/>
                </a:lnTo>
                <a:close/>
              </a:path>
            </a:pathLst>
          </a:custGeom>
          <a:solidFill>
            <a:srgbClr val="EFE9CF"/>
          </a:solidFill>
          <a:ln>
            <a:noFill/>
          </a:ln>
        </p:spPr>
        <p:txBody>
          <a:bodyPr/>
          <a:lstStyle/>
          <a:p>
            <a:endParaRPr lang="en-US"/>
          </a:p>
        </p:txBody>
      </p:sp>
      <p:sp>
        <p:nvSpPr>
          <p:cNvPr id="233" name="Google Shape;233;p8"/>
          <p:cNvSpPr txBox="1">
            <a:spLocks noGrp="1"/>
          </p:cNvSpPr>
          <p:nvPr>
            <p:ph type="title" idx="4294967295"/>
          </p:nvPr>
        </p:nvSpPr>
        <p:spPr>
          <a:xfrm>
            <a:off x="9966180" y="896122"/>
            <a:ext cx="7658511" cy="1692770"/>
          </a:xfrm>
          <a:prstGeom prst="rect">
            <a:avLst/>
          </a:prstGeom>
          <a:noFill/>
          <a:ln>
            <a:noFill/>
            <a:prstDash/>
          </a:ln>
          <a:effectLst/>
        </p:spPr>
        <p:txBody>
          <a:bodyPr rot="0" spcFirstLastPara="1"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89010"/>
              </a:lnSpc>
              <a:spcBef>
                <a:spcPts val="0"/>
              </a:spcBef>
              <a:spcAft>
                <a:spcPts val="0"/>
              </a:spcAft>
              <a:buClr>
                <a:srgbClr val="000000"/>
              </a:buClr>
              <a:buSzTx/>
              <a:buFont typeface="Arial"/>
              <a:buNone/>
              <a:tabLst/>
              <a:defRPr/>
            </a:pPr>
            <a:r>
              <a:rPr kumimoji="0" lang="en-US" sz="7189" b="0" i="0" u="none" strike="noStrike" kern="0" cap="none" spc="0" normalizeH="0" baseline="0" noProof="0" dirty="0">
                <a:ln>
                  <a:noFill/>
                </a:ln>
                <a:solidFill>
                  <a:srgbClr val="EFE9CF"/>
                </a:solidFill>
                <a:effectLst/>
                <a:uLnTx/>
                <a:uFillTx/>
                <a:latin typeface="Calistoga"/>
                <a:ea typeface="Calistoga"/>
                <a:cs typeface="Calistoga"/>
                <a:sym typeface="Calistoga"/>
              </a:rPr>
              <a:t>The Effects of Opioids:</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
        <p:nvSpPr>
          <p:cNvPr id="234" name="Google Shape;234;p8"/>
          <p:cNvSpPr txBox="1"/>
          <p:nvPr/>
        </p:nvSpPr>
        <p:spPr>
          <a:xfrm>
            <a:off x="742745" y="1145055"/>
            <a:ext cx="7658400" cy="1969800"/>
          </a:xfrm>
          <a:prstGeom prst="rect">
            <a:avLst/>
          </a:prstGeom>
          <a:noFill/>
          <a:ln>
            <a:noFill/>
          </a:ln>
        </p:spPr>
        <p:txBody>
          <a:bodyPr spcFirstLastPara="1" wrap="square" lIns="0" tIns="0" rIns="0" bIns="0" anchor="t" anchorCtr="0">
            <a:spAutoFit/>
          </a:bodyPr>
          <a:lstStyle/>
          <a:p>
            <a:pPr marL="0" marR="0" lvl="0" indent="0" algn="ctr" rtl="0">
              <a:lnSpc>
                <a:spcPct val="89010"/>
              </a:lnSpc>
              <a:spcBef>
                <a:spcPts val="0"/>
              </a:spcBef>
              <a:spcAft>
                <a:spcPts val="0"/>
              </a:spcAft>
              <a:buNone/>
            </a:pPr>
            <a:r>
              <a:rPr lang="en-US" sz="7189" b="0" i="0" u="none" strike="noStrike" cap="none">
                <a:solidFill>
                  <a:srgbClr val="653924"/>
                </a:solidFill>
                <a:latin typeface="Calistoga"/>
                <a:ea typeface="Calistoga"/>
                <a:cs typeface="Calistoga"/>
                <a:sym typeface="Calistoga"/>
              </a:rPr>
              <a:t>People Sometimes </a:t>
            </a:r>
            <a:r>
              <a:rPr lang="en-US" sz="7189">
                <a:solidFill>
                  <a:srgbClr val="653924"/>
                </a:solidFill>
                <a:latin typeface="Calistoga"/>
                <a:ea typeface="Calistoga"/>
                <a:cs typeface="Calistoga"/>
                <a:sym typeface="Calistoga"/>
              </a:rPr>
              <a:t>U</a:t>
            </a:r>
            <a:r>
              <a:rPr lang="en-US" sz="7189" b="0" i="0" u="none" strike="noStrike" cap="none">
                <a:solidFill>
                  <a:srgbClr val="653924"/>
                </a:solidFill>
                <a:latin typeface="Calistoga"/>
                <a:ea typeface="Calistoga"/>
                <a:cs typeface="Calistoga"/>
                <a:sym typeface="Calistoga"/>
              </a:rPr>
              <a:t>se Opioids to:</a:t>
            </a:r>
            <a:endParaRPr/>
          </a:p>
        </p:txBody>
      </p:sp>
      <p:sp>
        <p:nvSpPr>
          <p:cNvPr id="235" name="Google Shape;235;p8"/>
          <p:cNvSpPr txBox="1"/>
          <p:nvPr/>
        </p:nvSpPr>
        <p:spPr>
          <a:xfrm>
            <a:off x="1280020" y="4824404"/>
            <a:ext cx="6583961" cy="1971675"/>
          </a:xfrm>
          <a:prstGeom prst="rect">
            <a:avLst/>
          </a:prstGeom>
          <a:noFill/>
          <a:ln>
            <a:noFill/>
          </a:ln>
        </p:spPr>
        <p:txBody>
          <a:bodyPr spcFirstLastPara="1" wrap="square" lIns="0" tIns="0" rIns="0" bIns="0" anchor="t" anchorCtr="0">
            <a:spAutoFit/>
          </a:bodyPr>
          <a:lstStyle/>
          <a:p>
            <a:pPr marL="755651" marR="0" lvl="1" indent="-377825" algn="l" rtl="0">
              <a:lnSpc>
                <a:spcPct val="150000"/>
              </a:lnSpc>
              <a:spcBef>
                <a:spcPts val="0"/>
              </a:spcBef>
              <a:spcAft>
                <a:spcPts val="0"/>
              </a:spcAft>
              <a:buClr>
                <a:srgbClr val="653924"/>
              </a:buClr>
              <a:buSzPts val="3500"/>
              <a:buFont typeface="Arial"/>
              <a:buChar char="•"/>
            </a:pPr>
            <a:r>
              <a:rPr lang="en-US" sz="3500" b="0" i="0" u="none" strike="noStrike" cap="none">
                <a:solidFill>
                  <a:srgbClr val="653924"/>
                </a:solidFill>
                <a:latin typeface="Red Hat Display"/>
                <a:ea typeface="Red Hat Display"/>
                <a:cs typeface="Red Hat Display"/>
                <a:sym typeface="Red Hat Display"/>
              </a:rPr>
              <a:t>relieve pain and sedation</a:t>
            </a:r>
            <a:endParaRPr/>
          </a:p>
          <a:p>
            <a:pPr marL="755651" marR="0" lvl="1" indent="-377825" algn="l" rtl="0">
              <a:lnSpc>
                <a:spcPct val="150000"/>
              </a:lnSpc>
              <a:spcBef>
                <a:spcPts val="0"/>
              </a:spcBef>
              <a:spcAft>
                <a:spcPts val="0"/>
              </a:spcAft>
              <a:buClr>
                <a:srgbClr val="653924"/>
              </a:buClr>
              <a:buSzPts val="3500"/>
              <a:buFont typeface="Arial"/>
              <a:buChar char="•"/>
            </a:pPr>
            <a:r>
              <a:rPr lang="en-US" sz="3500" b="0" i="0" u="none" strike="noStrike" cap="none">
                <a:solidFill>
                  <a:srgbClr val="653924"/>
                </a:solidFill>
                <a:latin typeface="Red Hat Display"/>
                <a:ea typeface="Red Hat Display"/>
                <a:cs typeface="Red Hat Display"/>
                <a:sym typeface="Red Hat Display"/>
              </a:rPr>
              <a:t>have feelings of euphoria, calm, or relief from anxiety</a:t>
            </a:r>
            <a:endParaRPr/>
          </a:p>
        </p:txBody>
      </p:sp>
      <p:sp>
        <p:nvSpPr>
          <p:cNvPr id="236" name="Google Shape;236;p8"/>
          <p:cNvSpPr txBox="1"/>
          <p:nvPr/>
        </p:nvSpPr>
        <p:spPr>
          <a:xfrm>
            <a:off x="10503455" y="3432040"/>
            <a:ext cx="6583961" cy="5305425"/>
          </a:xfrm>
          <a:prstGeom prst="rect">
            <a:avLst/>
          </a:prstGeom>
          <a:noFill/>
          <a:ln>
            <a:noFill/>
          </a:ln>
        </p:spPr>
        <p:txBody>
          <a:bodyPr spcFirstLastPara="1" wrap="square" lIns="0" tIns="0" rIns="0" bIns="0" anchor="t" anchorCtr="0">
            <a:spAutoFit/>
          </a:bodyPr>
          <a:lstStyle/>
          <a:p>
            <a:pPr marL="755651" marR="0" lvl="1" indent="-377825" algn="l" rtl="0">
              <a:lnSpc>
                <a:spcPct val="150000"/>
              </a:lnSpc>
              <a:spcBef>
                <a:spcPts val="0"/>
              </a:spcBef>
              <a:spcAft>
                <a:spcPts val="0"/>
              </a:spcAft>
              <a:buClr>
                <a:srgbClr val="EFE9CF"/>
              </a:buClr>
              <a:buSzPts val="3500"/>
              <a:buFont typeface="Arial"/>
              <a:buChar char="•"/>
            </a:pPr>
            <a:r>
              <a:rPr lang="en-US" sz="3500" b="0" i="0" u="none" strike="noStrike" cap="none">
                <a:solidFill>
                  <a:srgbClr val="EFE9CF"/>
                </a:solidFill>
                <a:latin typeface="Red Hat Display"/>
                <a:ea typeface="Red Hat Display"/>
                <a:cs typeface="Red Hat Display"/>
                <a:sym typeface="Red Hat Display"/>
              </a:rPr>
              <a:t>contracted pupils, loss of muscles and slurred speech. </a:t>
            </a:r>
            <a:endParaRPr/>
          </a:p>
          <a:p>
            <a:pPr marL="755651" marR="0" lvl="1" indent="-377825" algn="l" rtl="0">
              <a:lnSpc>
                <a:spcPct val="150000"/>
              </a:lnSpc>
              <a:spcBef>
                <a:spcPts val="0"/>
              </a:spcBef>
              <a:spcAft>
                <a:spcPts val="0"/>
              </a:spcAft>
              <a:buClr>
                <a:srgbClr val="EFE9CF"/>
              </a:buClr>
              <a:buSzPts val="3500"/>
              <a:buFont typeface="Arial"/>
              <a:buChar char="•"/>
            </a:pPr>
            <a:r>
              <a:rPr lang="en-US" sz="3500" b="0" i="0" u="none" strike="noStrike" cap="none">
                <a:solidFill>
                  <a:srgbClr val="EFE9CF"/>
                </a:solidFill>
                <a:latin typeface="Red Hat Display"/>
                <a:ea typeface="Red Hat Display"/>
                <a:cs typeface="Red Hat Display"/>
                <a:sym typeface="Red Hat Display"/>
              </a:rPr>
              <a:t>nausea, constipation, fall asleep unexpectedly, and itchy skin.</a:t>
            </a:r>
            <a:endParaRPr/>
          </a:p>
          <a:p>
            <a:pPr marL="755651" marR="0" lvl="1" indent="-377825" algn="l" rtl="0">
              <a:lnSpc>
                <a:spcPct val="150000"/>
              </a:lnSpc>
              <a:spcBef>
                <a:spcPts val="0"/>
              </a:spcBef>
              <a:spcAft>
                <a:spcPts val="0"/>
              </a:spcAft>
              <a:buClr>
                <a:srgbClr val="EFE9CF"/>
              </a:buClr>
              <a:buSzPts val="3500"/>
              <a:buFont typeface="Arial"/>
              <a:buChar char="•"/>
            </a:pPr>
            <a:r>
              <a:rPr lang="en-US" sz="3500" b="0" i="0" u="none" strike="noStrike" cap="none">
                <a:solidFill>
                  <a:srgbClr val="EFE9CF"/>
                </a:solidFill>
                <a:latin typeface="Red Hat Display"/>
                <a:ea typeface="Red Hat Display"/>
                <a:cs typeface="Red Hat Display"/>
                <a:sym typeface="Red Hat Display"/>
              </a:rPr>
              <a:t>erratic or slow breathing, or, in the case of an overdose, stop breathing entirely. </a:t>
            </a:r>
            <a:endParaRPr/>
          </a:p>
        </p:txBody>
      </p:sp>
      <p:sp>
        <p:nvSpPr>
          <p:cNvPr id="238" name="Google Shape;238;p8" descr="Pill bottle"/>
          <p:cNvSpPr/>
          <p:nvPr/>
        </p:nvSpPr>
        <p:spPr>
          <a:xfrm rot="-1131651">
            <a:off x="17649" y="6598376"/>
            <a:ext cx="1848478" cy="3925339"/>
          </a:xfrm>
          <a:custGeom>
            <a:avLst/>
            <a:gdLst/>
            <a:ahLst/>
            <a:cxnLst/>
            <a:rect l="l" t="t" r="r" b="b"/>
            <a:pathLst>
              <a:path w="1848478" h="3925339" extrusionOk="0">
                <a:moveTo>
                  <a:pt x="0" y="0"/>
                </a:moveTo>
                <a:lnTo>
                  <a:pt x="1848478" y="0"/>
                </a:lnTo>
                <a:lnTo>
                  <a:pt x="1848478" y="3925338"/>
                </a:lnTo>
                <a:lnTo>
                  <a:pt x="0" y="3925338"/>
                </a:lnTo>
                <a:lnTo>
                  <a:pt x="0" y="0"/>
                </a:lnTo>
                <a:close/>
              </a:path>
            </a:pathLst>
          </a:custGeom>
          <a:blipFill rotWithShape="1">
            <a:blip r:embed="rId3">
              <a:alphaModFix/>
            </a:blip>
            <a:stretch>
              <a:fillRect/>
            </a:stretch>
          </a:blipFill>
          <a:ln>
            <a:noFill/>
          </a:ln>
        </p:spPr>
        <p:txBody>
          <a:bodyPr/>
          <a:lstStyle/>
          <a:p>
            <a:endParaRPr lang="en-US"/>
          </a:p>
        </p:txBody>
      </p:sp>
      <p:sp>
        <p:nvSpPr>
          <p:cNvPr id="239" name="Google Shape;239;p8" descr="Safety first logo"/>
          <p:cNvSpPr/>
          <p:nvPr/>
        </p:nvSpPr>
        <p:spPr>
          <a:xfrm>
            <a:off x="8265938" y="9014465"/>
            <a:ext cx="1756124" cy="1186309"/>
          </a:xfrm>
          <a:custGeom>
            <a:avLst/>
            <a:gdLst/>
            <a:ahLst/>
            <a:cxnLst/>
            <a:rect l="l" t="t" r="r" b="b"/>
            <a:pathLst>
              <a:path w="1756124" h="1186309" extrusionOk="0">
                <a:moveTo>
                  <a:pt x="0" y="0"/>
                </a:moveTo>
                <a:lnTo>
                  <a:pt x="1756124" y="0"/>
                </a:lnTo>
                <a:lnTo>
                  <a:pt x="1756124" y="1186309"/>
                </a:lnTo>
                <a:lnTo>
                  <a:pt x="0" y="1186309"/>
                </a:lnTo>
                <a:lnTo>
                  <a:pt x="0" y="0"/>
                </a:lnTo>
                <a:close/>
              </a:path>
            </a:pathLst>
          </a:custGeom>
          <a:blipFill rotWithShape="1">
            <a:blip r:embed="rId4">
              <a:alphaModFix/>
            </a:blip>
            <a:stretch>
              <a:fillRect/>
            </a:stretch>
          </a:blipFill>
          <a:ln>
            <a:noFill/>
          </a:ln>
        </p:spPr>
        <p:txBody>
          <a:bodyPr/>
          <a:lstStyle/>
          <a:p>
            <a:endParaRPr lang="en-US"/>
          </a:p>
        </p:txBody>
      </p:sp>
      <p:pic>
        <p:nvPicPr>
          <p:cNvPr id="240" name="Google Shape;240;p8">
            <a:extLst>
              <a:ext uri="{C183D7F6-B498-43B3-948B-1728B52AA6E4}">
                <adec:decorative xmlns:adec="http://schemas.microsoft.com/office/drawing/2017/decorative" val="1"/>
              </a:ext>
            </a:extLst>
          </p:cNvPr>
          <p:cNvPicPr preferRelativeResize="0"/>
          <p:nvPr/>
        </p:nvPicPr>
        <p:blipFill>
          <a:blip r:embed="rId5">
            <a:alphaModFix/>
          </a:blip>
          <a:stretch>
            <a:fillRect/>
          </a:stretch>
        </p:blipFill>
        <p:spPr>
          <a:xfrm>
            <a:off x="0" y="0"/>
            <a:ext cx="18288000" cy="10287000"/>
          </a:xfrm>
          <a:prstGeom prst="rect">
            <a:avLst/>
          </a:prstGeom>
          <a:noFill/>
          <a:ln>
            <a:noFill/>
          </a:ln>
        </p:spPr>
      </p:pic>
    </p:spTree>
  </p:cSld>
  <p:clrMapOvr>
    <a:masterClrMapping/>
  </p:clrMapOvr>
</p:sld>
</file>

<file path=ppt/theme/theme1.xml><?xml version="1.0" encoding="utf-8"?>
<a:theme xmlns:a="http://schemas.openxmlformats.org/drawingml/2006/main" name="2021ODE">
  <a:themeElements>
    <a:clrScheme name="ODE2021">
      <a:dk1>
        <a:srgbClr val="000000"/>
      </a:dk1>
      <a:lt1>
        <a:srgbClr val="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61f40bdc-19d8-4b8e-be88-e9eb9bcca8b8}" enabled="1" method="Privileged" siteId="{b4f51418-b269-49a2-935a-fa54bf584fc8}" removed="0"/>
</clbl:labelList>
</file>

<file path=docProps/app.xml><?xml version="1.0" encoding="utf-8"?>
<Properties xmlns="http://schemas.openxmlformats.org/officeDocument/2006/extended-properties" xmlns:vt="http://schemas.openxmlformats.org/officeDocument/2006/docPropsVTypes">
  <TotalTime>330</TotalTime>
  <Words>4048</Words>
  <Application>Microsoft Office PowerPoint</Application>
  <PresentationFormat>Custom</PresentationFormat>
  <Paragraphs>296</Paragraphs>
  <Slides>23</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Red Hat Display</vt:lpstr>
      <vt:lpstr>Roboto</vt:lpstr>
      <vt:lpstr>Arial</vt:lpstr>
      <vt:lpstr>Red Hat Display Bold</vt:lpstr>
      <vt:lpstr>Calibri</vt:lpstr>
      <vt:lpstr>Calistoga</vt:lpstr>
      <vt:lpstr>2021ODE</vt:lpstr>
      <vt:lpstr>Office Theme</vt:lpstr>
      <vt:lpstr>Understanding Fentanyl: Synthetic Opioids and Oregon’s Good Samaritan Law [as required by Senate Bill 238 (2023)] </vt:lpstr>
      <vt:lpstr>Prescription &amp; Other Opioids/Fentanyl</vt:lpstr>
      <vt:lpstr>Today, I will:</vt:lpstr>
      <vt:lpstr>Warm-Up Activity 1</vt:lpstr>
      <vt:lpstr>Warm-Up Activity 2</vt:lpstr>
      <vt:lpstr>Examples of Opioids</vt:lpstr>
      <vt:lpstr> Understanding Opioids</vt:lpstr>
      <vt:lpstr>Understanding Opioids: Drug Knowledge</vt:lpstr>
      <vt:lpstr>The Effects of Opioids:</vt:lpstr>
      <vt:lpstr>Potential Risks and Harms of Opioids:</vt:lpstr>
      <vt:lpstr>What is it?</vt:lpstr>
      <vt:lpstr>Discussion Questions</vt:lpstr>
      <vt:lpstr>Cycle of Addiction</vt:lpstr>
      <vt:lpstr>Reducing Harm with Prescribed Opioids</vt:lpstr>
      <vt:lpstr>Reducing Risk of Overdose Among Those Using Opioids</vt:lpstr>
      <vt:lpstr>Adulteration &amp; Access</vt:lpstr>
      <vt:lpstr>Reducing risk of overdose  among those using opioids</vt:lpstr>
      <vt:lpstr>Reducing Harm:  Responding to an Emergency</vt:lpstr>
      <vt:lpstr>Scenario Discussion</vt:lpstr>
      <vt:lpstr>Recognizing an Overdose</vt:lpstr>
      <vt:lpstr>Who to Call in the Event of an Overdose</vt:lpstr>
      <vt:lpstr>How to Administer Naloxone</vt:lpstr>
      <vt:lpstr>Questions, Comments and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Johnson Shelagh M</dc:creator>
  <cp:lastModifiedBy>RUSSELL Alanna * ODE</cp:lastModifiedBy>
  <cp:revision>159</cp:revision>
  <dcterms:created xsi:type="dcterms:W3CDTF">2006-08-16T00:00:00Z</dcterms:created>
  <dcterms:modified xsi:type="dcterms:W3CDTF">2025-09-09T20:34:11Z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bdd6eeb-0dd0-4927-947e-a759f08fcf55_Enabled">
    <vt:lpwstr>true</vt:lpwstr>
  </property>
  <property fmtid="{D5CDD505-2E9C-101B-9397-08002B2CF9AE}" pid="3" name="MSIP_Label_ebdd6eeb-0dd0-4927-947e-a759f08fcf55_SetDate">
    <vt:lpwstr>2023-12-19T20:36:51Z</vt:lpwstr>
  </property>
  <property fmtid="{D5CDD505-2E9C-101B-9397-08002B2CF9AE}" pid="4" name="MSIP_Label_ebdd6eeb-0dd0-4927-947e-a759f08fcf55_Method">
    <vt:lpwstr>Privileged</vt:lpwstr>
  </property>
  <property fmtid="{D5CDD505-2E9C-101B-9397-08002B2CF9AE}" pid="5" name="MSIP_Label_ebdd6eeb-0dd0-4927-947e-a759f08fcf55_Name">
    <vt:lpwstr>Level 1 - Published (Items)</vt:lpwstr>
  </property>
  <property fmtid="{D5CDD505-2E9C-101B-9397-08002B2CF9AE}" pid="6" name="MSIP_Label_ebdd6eeb-0dd0-4927-947e-a759f08fcf55_SiteId">
    <vt:lpwstr>658e63e8-8d39-499c-8f48-13adc9452f4c</vt:lpwstr>
  </property>
  <property fmtid="{D5CDD505-2E9C-101B-9397-08002B2CF9AE}" pid="7" name="MSIP_Label_ebdd6eeb-0dd0-4927-947e-a759f08fcf55_ActionId">
    <vt:lpwstr>5aaedb1a-4038-4d2b-b623-58dd9abc3630</vt:lpwstr>
  </property>
  <property fmtid="{D5CDD505-2E9C-101B-9397-08002B2CF9AE}" pid="8" name="MSIP_Label_ebdd6eeb-0dd0-4927-947e-a759f08fcf55_ContentBits">
    <vt:lpwstr>0</vt:lpwstr>
  </property>
  <property fmtid="{D5CDD505-2E9C-101B-9397-08002B2CF9AE}" pid="9" name="MSIP_Label_73479117-1783-420e-9942-24d79255525e_Enabled">
    <vt:lpwstr>true</vt:lpwstr>
  </property>
  <property fmtid="{D5CDD505-2E9C-101B-9397-08002B2CF9AE}" pid="10" name="MSIP_Label_73479117-1783-420e-9942-24d79255525e_SetDate">
    <vt:lpwstr>2024-10-15T20:55:15Z</vt:lpwstr>
  </property>
  <property fmtid="{D5CDD505-2E9C-101B-9397-08002B2CF9AE}" pid="11" name="MSIP_Label_73479117-1783-420e-9942-24d79255525e_Method">
    <vt:lpwstr>Privileged</vt:lpwstr>
  </property>
  <property fmtid="{D5CDD505-2E9C-101B-9397-08002B2CF9AE}" pid="12" name="MSIP_Label_73479117-1783-420e-9942-24d79255525e_Name">
    <vt:lpwstr>Level 3 - Restricted (Items)</vt:lpwstr>
  </property>
  <property fmtid="{D5CDD505-2E9C-101B-9397-08002B2CF9AE}" pid="13" name="MSIP_Label_73479117-1783-420e-9942-24d79255525e_SiteId">
    <vt:lpwstr>b4f51418-b269-49a2-935a-fa54bf584fc8</vt:lpwstr>
  </property>
  <property fmtid="{D5CDD505-2E9C-101B-9397-08002B2CF9AE}" pid="14" name="MSIP_Label_73479117-1783-420e-9942-24d79255525e_ActionId">
    <vt:lpwstr>25013de9-b3c1-415e-a85d-63df58b23b6a</vt:lpwstr>
  </property>
  <property fmtid="{D5CDD505-2E9C-101B-9397-08002B2CF9AE}" pid="15" name="MSIP_Label_73479117-1783-420e-9942-24d79255525e_ContentBits">
    <vt:lpwstr>2</vt:lpwstr>
  </property>
</Properties>
</file>