
<file path=[Content_Types].xml><?xml version="1.0" encoding="utf-8"?>
<Types xmlns="http://schemas.openxmlformats.org/package/2006/content-types">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7.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8.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1.jp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media/image17.jp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Lst>
  <p:notesMasterIdLst>
    <p:notesMasterId r:id="rId17"/>
  </p:notesMasterIdLst>
  <p:sldIdLst>
    <p:sldId id="256" r:id="rId2"/>
    <p:sldId id="258" r:id="rId3"/>
    <p:sldId id="271" r:id="rId4"/>
    <p:sldId id="259" r:id="rId5"/>
    <p:sldId id="260" r:id="rId6"/>
    <p:sldId id="261" r:id="rId7"/>
    <p:sldId id="262" r:id="rId8"/>
    <p:sldId id="257" r:id="rId9"/>
    <p:sldId id="263" r:id="rId10"/>
    <p:sldId id="272" r:id="rId11"/>
    <p:sldId id="265" r:id="rId12"/>
    <p:sldId id="266" r:id="rId13"/>
    <p:sldId id="267" r:id="rId14"/>
    <p:sldId id="268" r:id="rId15"/>
    <p:sldId id="269" r:id="rId16"/>
  </p:sldIdLst>
  <p:sldSz cx="9144000" cy="5143500" type="screen16x9"/>
  <p:notesSz cx="6858000" cy="9144000"/>
  <p:embeddedFontLst>
    <p:embeddedFont>
      <p:font typeface="Ink Free" panose="03080402000500000000" pitchFamily="66" charset="0"/>
      <p:regular r:id="rId18"/>
    </p:embeddedFont>
    <p:embeddedFont>
      <p:font typeface="Roboto" panose="02000000000000000000" pitchFamily="2"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elagh Johnson" initials="" lastIdx="3" clrIdx="0"/>
  <p:cmAuthor id="1" name="Sasha Grenier" initials="" lastIdx="2" clrIdx="1"/>
  <p:cmAuthor id="2" name="RUSSELL Alanna * ODE" initials="AR" lastIdx="9" clrIdx="2">
    <p:extLst>
      <p:ext uri="{19B8F6BF-5375-455C-9EA6-DF929625EA0E}">
        <p15:presenceInfo xmlns:p15="http://schemas.microsoft.com/office/powerpoint/2012/main" userId="S::Alanna.Russell@ode.oregon.gov::c85b8322-b6e3-43b3-867f-23bcd6c00977" providerId="AD"/>
      </p:ext>
    </p:extLst>
  </p:cmAuthor>
  <p:cmAuthor id="3" name="SANDERS Ely * ODE" initials="SO" lastIdx="3" clrIdx="3">
    <p:extLst>
      <p:ext uri="{19B8F6BF-5375-455C-9EA6-DF929625EA0E}">
        <p15:presenceInfo xmlns:p15="http://schemas.microsoft.com/office/powerpoint/2012/main" userId="S::ely.sanders@ode.oregon.gov::69995361-3b11-4b2a-a7d5-276cdd4a1a3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A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3F96AD-A90D-3F34-5EA5-EC427F315CE6}" v="2" dt="2025-09-23T15:29:29.6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80392" autoAdjust="0"/>
  </p:normalViewPr>
  <p:slideViewPr>
    <p:cSldViewPr snapToGrid="0">
      <p:cViewPr varScale="1">
        <p:scale>
          <a:sx n="112" d="100"/>
          <a:sy n="112" d="100"/>
        </p:scale>
        <p:origin x="1506" y="108"/>
      </p:cViewPr>
      <p:guideLst>
        <p:guide orient="horz" pos="1620"/>
        <p:guide pos="2880"/>
      </p:guideLst>
    </p:cSldViewPr>
  </p:slideViewPr>
  <p:outlineViewPr>
    <p:cViewPr>
      <p:scale>
        <a:sx n="33" d="100"/>
        <a:sy n="33" d="100"/>
      </p:scale>
      <p:origin x="0" y="-197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S::alanna.russell@ode.oregon.gov::c85b8322-b6e3-43b3-867f-23bcd6c00977" providerId="AD" clId="Web-{B43F96AD-A90D-3F34-5EA5-EC427F315CE6}"/>
    <pc:docChg chg="modSld">
      <pc:chgData name="RUSSELL Alanna * ODE" userId="S::alanna.russell@ode.oregon.gov::c85b8322-b6e3-43b3-867f-23bcd6c00977" providerId="AD" clId="Web-{B43F96AD-A90D-3F34-5EA5-EC427F315CE6}" dt="2025-09-23T15:47:35.073" v="1"/>
      <pc:docMkLst>
        <pc:docMk/>
      </pc:docMkLst>
      <pc:sldChg chg="modNotes">
        <pc:chgData name="RUSSELL Alanna * ODE" userId="S::alanna.russell@ode.oregon.gov::c85b8322-b6e3-43b3-867f-23bcd6c00977" providerId="AD" clId="Web-{B43F96AD-A90D-3F34-5EA5-EC427F315CE6}" dt="2025-09-23T15:47:35.073" v="1"/>
        <pc:sldMkLst>
          <pc:docMk/>
          <pc:sldMk cId="0" sldId="257"/>
        </pc:sldMkLst>
      </pc:sldChg>
      <pc:sldChg chg="modSp">
        <pc:chgData name="RUSSELL Alanna * ODE" userId="S::alanna.russell@ode.oregon.gov::c85b8322-b6e3-43b3-867f-23bcd6c00977" providerId="AD" clId="Web-{B43F96AD-A90D-3F34-5EA5-EC427F315CE6}" dt="2025-09-23T15:29:29.644" v="0" actId="20577"/>
        <pc:sldMkLst>
          <pc:docMk/>
          <pc:sldMk cId="0" sldId="271"/>
        </pc:sldMkLst>
        <pc:spChg chg="mod">
          <ac:chgData name="RUSSELL Alanna * ODE" userId="S::alanna.russell@ode.oregon.gov::c85b8322-b6e3-43b3-867f-23bcd6c00977" providerId="AD" clId="Web-{B43F96AD-A90D-3F34-5EA5-EC427F315CE6}" dt="2025-09-23T15:29:29.644" v="0" actId="20577"/>
          <ac:spMkLst>
            <pc:docMk/>
            <pc:sldMk cId="0" sldId="271"/>
            <ac:spMk id="5" creationId="{00000000-0000-0000-0000-000000000000}"/>
          </ac:spMkLst>
        </pc:spChg>
      </pc:sldChg>
    </pc:docChg>
  </pc:docChgLst>
  <pc:docChgLst>
    <pc:chgData name="RUSSELL Alanna * ODE" userId="S::alanna.russell@ode.oregon.gov::c85b8322-b6e3-43b3-867f-23bcd6c00977" providerId="AD" clId="Web-{0004A011-FF5D-F808-14B4-5007AF32B8F9}"/>
    <pc:docChg chg="modSld">
      <pc:chgData name="RUSSELL Alanna * ODE" userId="S::alanna.russell@ode.oregon.gov::c85b8322-b6e3-43b3-867f-23bcd6c00977" providerId="AD" clId="Web-{0004A011-FF5D-F808-14B4-5007AF32B8F9}" dt="2025-09-02T18:08:54.800" v="85" actId="20577"/>
      <pc:docMkLst>
        <pc:docMk/>
      </pc:docMkLst>
      <pc:sldChg chg="modNotes">
        <pc:chgData name="RUSSELL Alanna * ODE" userId="S::alanna.russell@ode.oregon.gov::c85b8322-b6e3-43b3-867f-23bcd6c00977" providerId="AD" clId="Web-{0004A011-FF5D-F808-14B4-5007AF32B8F9}" dt="2025-09-02T18:08:17.314" v="64"/>
        <pc:sldMkLst>
          <pc:docMk/>
          <pc:sldMk cId="0" sldId="257"/>
        </pc:sldMkLst>
      </pc:sldChg>
      <pc:sldChg chg="modSp">
        <pc:chgData name="RUSSELL Alanna * ODE" userId="S::alanna.russell@ode.oregon.gov::c85b8322-b6e3-43b3-867f-23bcd6c00977" providerId="AD" clId="Web-{0004A011-FF5D-F808-14B4-5007AF32B8F9}" dt="2025-09-02T18:04:56.307" v="50" actId="20577"/>
        <pc:sldMkLst>
          <pc:docMk/>
          <pc:sldMk cId="0" sldId="261"/>
        </pc:sldMkLst>
        <pc:spChg chg="mod">
          <ac:chgData name="RUSSELL Alanna * ODE" userId="S::alanna.russell@ode.oregon.gov::c85b8322-b6e3-43b3-867f-23bcd6c00977" providerId="AD" clId="Web-{0004A011-FF5D-F808-14B4-5007AF32B8F9}" dt="2025-09-02T18:04:56.307" v="50" actId="20577"/>
          <ac:spMkLst>
            <pc:docMk/>
            <pc:sldMk cId="0" sldId="261"/>
            <ac:spMk id="180" creationId="{00000000-0000-0000-0000-000000000000}"/>
          </ac:spMkLst>
        </pc:spChg>
      </pc:sldChg>
      <pc:sldChg chg="modSp">
        <pc:chgData name="RUSSELL Alanna * ODE" userId="S::alanna.russell@ode.oregon.gov::c85b8322-b6e3-43b3-867f-23bcd6c00977" providerId="AD" clId="Web-{0004A011-FF5D-F808-14B4-5007AF32B8F9}" dt="2025-09-02T18:06:54.593" v="51" actId="20577"/>
        <pc:sldMkLst>
          <pc:docMk/>
          <pc:sldMk cId="0" sldId="262"/>
        </pc:sldMkLst>
        <pc:spChg chg="mod">
          <ac:chgData name="RUSSELL Alanna * ODE" userId="S::alanna.russell@ode.oregon.gov::c85b8322-b6e3-43b3-867f-23bcd6c00977" providerId="AD" clId="Web-{0004A011-FF5D-F808-14B4-5007AF32B8F9}" dt="2025-09-02T18:06:54.593" v="51" actId="20577"/>
          <ac:spMkLst>
            <pc:docMk/>
            <pc:sldMk cId="0" sldId="262"/>
            <ac:spMk id="186" creationId="{00000000-0000-0000-0000-000000000000}"/>
          </ac:spMkLst>
        </pc:spChg>
      </pc:sldChg>
      <pc:sldChg chg="modSp">
        <pc:chgData name="RUSSELL Alanna * ODE" userId="S::alanna.russell@ode.oregon.gov::c85b8322-b6e3-43b3-867f-23bcd6c00977" providerId="AD" clId="Web-{0004A011-FF5D-F808-14B4-5007AF32B8F9}" dt="2025-09-02T18:08:54.800" v="85" actId="20577"/>
        <pc:sldMkLst>
          <pc:docMk/>
          <pc:sldMk cId="0" sldId="267"/>
        </pc:sldMkLst>
        <pc:spChg chg="mod">
          <ac:chgData name="RUSSELL Alanna * ODE" userId="S::alanna.russell@ode.oregon.gov::c85b8322-b6e3-43b3-867f-23bcd6c00977" providerId="AD" clId="Web-{0004A011-FF5D-F808-14B4-5007AF32B8F9}" dt="2025-09-02T18:08:54.800" v="85" actId="20577"/>
          <ac:spMkLst>
            <pc:docMk/>
            <pc:sldMk cId="0" sldId="267"/>
            <ac:spMk id="219" creationId="{00000000-0000-0000-0000-000000000000}"/>
          </ac:spMkLst>
        </pc:spChg>
        <pc:spChg chg="mod">
          <ac:chgData name="RUSSELL Alanna * ODE" userId="S::alanna.russell@ode.oregon.gov::c85b8322-b6e3-43b3-867f-23bcd6c00977" providerId="AD" clId="Web-{0004A011-FF5D-F808-14B4-5007AF32B8F9}" dt="2025-09-02T18:08:48.831" v="84" actId="20577"/>
          <ac:spMkLst>
            <pc:docMk/>
            <pc:sldMk cId="0" sldId="267"/>
            <ac:spMk id="220" creationId="{00000000-0000-0000-0000-000000000000}"/>
          </ac:spMkLst>
        </pc:spChg>
      </pc:sldChg>
    </pc:docChg>
  </pc:docChgLst>
  <pc:docChgLst>
    <pc:chgData name="RUSSELL Alanna * ODE" userId="S::alanna.russell@ode.oregon.gov::c85b8322-b6e3-43b3-867f-23bcd6c00977" providerId="AD" clId="Web-{B2819C11-1A98-960E-359D-8C7146FA42CA}"/>
    <pc:docChg chg="modSld">
      <pc:chgData name="RUSSELL Alanna * ODE" userId="S::alanna.russell@ode.oregon.gov::c85b8322-b6e3-43b3-867f-23bcd6c00977" providerId="AD" clId="Web-{B2819C11-1A98-960E-359D-8C7146FA42CA}" dt="2025-09-09T17:59:32.680" v="11"/>
      <pc:docMkLst>
        <pc:docMk/>
      </pc:docMkLst>
      <pc:sldChg chg="modNotes">
        <pc:chgData name="RUSSELL Alanna * ODE" userId="S::alanna.russell@ode.oregon.gov::c85b8322-b6e3-43b3-867f-23bcd6c00977" providerId="AD" clId="Web-{B2819C11-1A98-960E-359D-8C7146FA42CA}" dt="2025-09-09T17:59:32.680" v="11"/>
        <pc:sldMkLst>
          <pc:docMk/>
          <pc:sldMk cId="1904272355" sldId="272"/>
        </pc:sldMkLst>
      </pc:sldChg>
    </pc:docChg>
  </pc:docChgLst>
  <pc:docChgLst>
    <pc:chgData name="SANDERS Ely * ODE" userId="S::ely.sanders@ode.oregon.gov::69995361-3b11-4b2a-a7d5-276cdd4a1a34" providerId="AD" clId="Web-{F99BC62D-3779-7B2D-05D3-36275EAA8664}"/>
    <pc:docChg chg="modSld">
      <pc:chgData name="SANDERS Ely * ODE" userId="S::ely.sanders@ode.oregon.gov::69995361-3b11-4b2a-a7d5-276cdd4a1a34" providerId="AD" clId="Web-{F99BC62D-3779-7B2D-05D3-36275EAA8664}" dt="2025-08-28T22:55:12.491" v="2" actId="14100"/>
      <pc:docMkLst>
        <pc:docMk/>
      </pc:docMkLst>
      <pc:sldChg chg="modSp">
        <pc:chgData name="SANDERS Ely * ODE" userId="S::ely.sanders@ode.oregon.gov::69995361-3b11-4b2a-a7d5-276cdd4a1a34" providerId="AD" clId="Web-{F99BC62D-3779-7B2D-05D3-36275EAA8664}" dt="2025-08-28T22:55:12.491" v="2" actId="14100"/>
        <pc:sldMkLst>
          <pc:docMk/>
          <pc:sldMk cId="1904272355" sldId="272"/>
        </pc:sldMkLst>
        <pc:spChg chg="mod">
          <ac:chgData name="SANDERS Ely * ODE" userId="S::ely.sanders@ode.oregon.gov::69995361-3b11-4b2a-a7d5-276cdd4a1a34" providerId="AD" clId="Web-{F99BC62D-3779-7B2D-05D3-36275EAA8664}" dt="2025-08-28T22:55:12.491" v="2" actId="14100"/>
          <ac:spMkLst>
            <pc:docMk/>
            <pc:sldMk cId="1904272355" sldId="272"/>
            <ac:spMk id="5" creationId="{7FC09737-C97C-195C-971B-C0978461B472}"/>
          </ac:spMkLst>
        </pc:spChg>
      </pc:sldChg>
    </pc:docChg>
  </pc:docChgLst>
  <pc:docChgLst>
    <pc:chgData name="RUSSELL Alanna * ODE" userId="S::alanna.russell@ode.oregon.gov::c85b8322-b6e3-43b3-867f-23bcd6c00977" providerId="AD" clId="Web-{B50EE843-60B0-0D7F-2438-880003ED311A}"/>
    <pc:docChg chg="modSld">
      <pc:chgData name="RUSSELL Alanna * ODE" userId="S::alanna.russell@ode.oregon.gov::c85b8322-b6e3-43b3-867f-23bcd6c00977" providerId="AD" clId="Web-{B50EE843-60B0-0D7F-2438-880003ED311A}" dt="2025-09-08T18:29:04.092" v="60" actId="20577"/>
      <pc:docMkLst>
        <pc:docMk/>
      </pc:docMkLst>
      <pc:sldChg chg="modSp modNotes">
        <pc:chgData name="RUSSELL Alanna * ODE" userId="S::alanna.russell@ode.oregon.gov::c85b8322-b6e3-43b3-867f-23bcd6c00977" providerId="AD" clId="Web-{B50EE843-60B0-0D7F-2438-880003ED311A}" dt="2025-09-08T18:28:54.154" v="55"/>
        <pc:sldMkLst>
          <pc:docMk/>
          <pc:sldMk cId="0" sldId="261"/>
        </pc:sldMkLst>
        <pc:spChg chg="mod">
          <ac:chgData name="RUSSELL Alanna * ODE" userId="S::alanna.russell@ode.oregon.gov::c85b8322-b6e3-43b3-867f-23bcd6c00977" providerId="AD" clId="Web-{B50EE843-60B0-0D7F-2438-880003ED311A}" dt="2025-09-08T18:26:11.423" v="7" actId="20577"/>
          <ac:spMkLst>
            <pc:docMk/>
            <pc:sldMk cId="0" sldId="261"/>
            <ac:spMk id="180" creationId="{00000000-0000-0000-0000-000000000000}"/>
          </ac:spMkLst>
        </pc:spChg>
      </pc:sldChg>
      <pc:sldChg chg="modSp">
        <pc:chgData name="RUSSELL Alanna * ODE" userId="S::alanna.russell@ode.oregon.gov::c85b8322-b6e3-43b3-867f-23bcd6c00977" providerId="AD" clId="Web-{B50EE843-60B0-0D7F-2438-880003ED311A}" dt="2025-09-08T18:29:04.092" v="60" actId="20577"/>
        <pc:sldMkLst>
          <pc:docMk/>
          <pc:sldMk cId="0" sldId="262"/>
        </pc:sldMkLst>
        <pc:spChg chg="mod">
          <ac:chgData name="RUSSELL Alanna * ODE" userId="S::alanna.russell@ode.oregon.gov::c85b8322-b6e3-43b3-867f-23bcd6c00977" providerId="AD" clId="Web-{B50EE843-60B0-0D7F-2438-880003ED311A}" dt="2025-09-08T18:29:04.092" v="60" actId="20577"/>
          <ac:spMkLst>
            <pc:docMk/>
            <pc:sldMk cId="0" sldId="262"/>
            <ac:spMk id="187" creationId="{00000000-0000-0000-0000-000000000000}"/>
          </ac:spMkLst>
        </pc:spChg>
      </pc:sldChg>
    </pc:docChg>
  </pc:docChgLst>
  <pc:docChgLst>
    <pc:chgData name="RUSSELL Alanna * ODE" userId="S::alanna.russell@ode.oregon.gov::c85b8322-b6e3-43b3-867f-23bcd6c00977" providerId="AD" clId="Web-{65E62B80-F19F-AF6A-5F85-46FDBE754A4F}"/>
    <pc:docChg chg="modSld">
      <pc:chgData name="RUSSELL Alanna * ODE" userId="S::alanna.russell@ode.oregon.gov::c85b8322-b6e3-43b3-867f-23bcd6c00977" providerId="AD" clId="Web-{65E62B80-F19F-AF6A-5F85-46FDBE754A4F}" dt="2025-09-09T19:32:20.604" v="3"/>
      <pc:docMkLst>
        <pc:docMk/>
      </pc:docMkLst>
      <pc:sldChg chg="modSp">
        <pc:chgData name="RUSSELL Alanna * ODE" userId="S::alanna.russell@ode.oregon.gov::c85b8322-b6e3-43b3-867f-23bcd6c00977" providerId="AD" clId="Web-{65E62B80-F19F-AF6A-5F85-46FDBE754A4F}" dt="2025-09-09T19:31:48.368" v="0" actId="20577"/>
        <pc:sldMkLst>
          <pc:docMk/>
          <pc:sldMk cId="0" sldId="261"/>
        </pc:sldMkLst>
        <pc:spChg chg="mod">
          <ac:chgData name="RUSSELL Alanna * ODE" userId="S::alanna.russell@ode.oregon.gov::c85b8322-b6e3-43b3-867f-23bcd6c00977" providerId="AD" clId="Web-{65E62B80-F19F-AF6A-5F85-46FDBE754A4F}" dt="2025-09-09T19:31:48.368" v="0" actId="20577"/>
          <ac:spMkLst>
            <pc:docMk/>
            <pc:sldMk cId="0" sldId="261"/>
            <ac:spMk id="180" creationId="{00000000-0000-0000-0000-000000000000}"/>
          </ac:spMkLst>
        </pc:spChg>
      </pc:sldChg>
      <pc:sldChg chg="modSp">
        <pc:chgData name="RUSSELL Alanna * ODE" userId="S::alanna.russell@ode.oregon.gov::c85b8322-b6e3-43b3-867f-23bcd6c00977" providerId="AD" clId="Web-{65E62B80-F19F-AF6A-5F85-46FDBE754A4F}" dt="2025-09-09T19:32:03.244" v="2" actId="20577"/>
        <pc:sldMkLst>
          <pc:docMk/>
          <pc:sldMk cId="0" sldId="262"/>
        </pc:sldMkLst>
        <pc:spChg chg="mod">
          <ac:chgData name="RUSSELL Alanna * ODE" userId="S::alanna.russell@ode.oregon.gov::c85b8322-b6e3-43b3-867f-23bcd6c00977" providerId="AD" clId="Web-{65E62B80-F19F-AF6A-5F85-46FDBE754A4F}" dt="2025-09-09T19:31:57.400" v="1" actId="20577"/>
          <ac:spMkLst>
            <pc:docMk/>
            <pc:sldMk cId="0" sldId="262"/>
            <ac:spMk id="186" creationId="{00000000-0000-0000-0000-000000000000}"/>
          </ac:spMkLst>
        </pc:spChg>
        <pc:spChg chg="mod">
          <ac:chgData name="RUSSELL Alanna * ODE" userId="S::alanna.russell@ode.oregon.gov::c85b8322-b6e3-43b3-867f-23bcd6c00977" providerId="AD" clId="Web-{65E62B80-F19F-AF6A-5F85-46FDBE754A4F}" dt="2025-09-09T19:32:03.244" v="2" actId="20577"/>
          <ac:spMkLst>
            <pc:docMk/>
            <pc:sldMk cId="0" sldId="262"/>
            <ac:spMk id="187" creationId="{00000000-0000-0000-0000-000000000000}"/>
          </ac:spMkLst>
        </pc:spChg>
      </pc:sldChg>
      <pc:sldChg chg="modNotes">
        <pc:chgData name="RUSSELL Alanna * ODE" userId="S::alanna.russell@ode.oregon.gov::c85b8322-b6e3-43b3-867f-23bcd6c00977" providerId="AD" clId="Web-{65E62B80-F19F-AF6A-5F85-46FDBE754A4F}" dt="2025-09-09T19:32:20.604" v="3"/>
        <pc:sldMkLst>
          <pc:docMk/>
          <pc:sldMk cId="0" sldId="266"/>
        </pc:sldMkLst>
      </pc:sldChg>
    </pc:docChg>
  </pc:docChgLst>
  <pc:docChgLst>
    <pc:chgData name="RUSSELL Alanna * ODE" userId="S::alanna.russell@ode.oregon.gov::c85b8322-b6e3-43b3-867f-23bcd6c00977" providerId="AD" clId="Web-{267C7958-2058-3391-A829-8BAAAF922702}"/>
    <pc:docChg chg="modSld">
      <pc:chgData name="RUSSELL Alanna * ODE" userId="S::alanna.russell@ode.oregon.gov::c85b8322-b6e3-43b3-867f-23bcd6c00977" providerId="AD" clId="Web-{267C7958-2058-3391-A829-8BAAAF922702}" dt="2025-09-08T21:30:33.836" v="326" actId="20577"/>
      <pc:docMkLst>
        <pc:docMk/>
      </pc:docMkLst>
      <pc:sldChg chg="modSp">
        <pc:chgData name="RUSSELL Alanna * ODE" userId="S::alanna.russell@ode.oregon.gov::c85b8322-b6e3-43b3-867f-23bcd6c00977" providerId="AD" clId="Web-{267C7958-2058-3391-A829-8BAAAF922702}" dt="2025-09-08T21:30:33.836" v="326" actId="20577"/>
        <pc:sldMkLst>
          <pc:docMk/>
          <pc:sldMk cId="0" sldId="257"/>
        </pc:sldMkLst>
        <pc:spChg chg="mod">
          <ac:chgData name="RUSSELL Alanna * ODE" userId="S::alanna.russell@ode.oregon.gov::c85b8322-b6e3-43b3-867f-23bcd6c00977" providerId="AD" clId="Web-{267C7958-2058-3391-A829-8BAAAF922702}" dt="2025-09-08T21:30:33.836" v="326" actId="20577"/>
          <ac:spMkLst>
            <pc:docMk/>
            <pc:sldMk cId="0" sldId="257"/>
            <ac:spMk id="139" creationId="{00000000-0000-0000-0000-000000000000}"/>
          </ac:spMkLst>
        </pc:spChg>
      </pc:sldChg>
      <pc:sldChg chg="modSp modNotes">
        <pc:chgData name="RUSSELL Alanna * ODE" userId="S::alanna.russell@ode.oregon.gov::c85b8322-b6e3-43b3-867f-23bcd6c00977" providerId="AD" clId="Web-{267C7958-2058-3391-A829-8BAAAF922702}" dt="2025-09-08T21:29:55.161" v="319" actId="20577"/>
        <pc:sldMkLst>
          <pc:docMk/>
          <pc:sldMk cId="0" sldId="260"/>
        </pc:sldMkLst>
        <pc:spChg chg="mod">
          <ac:chgData name="RUSSELL Alanna * ODE" userId="S::alanna.russell@ode.oregon.gov::c85b8322-b6e3-43b3-867f-23bcd6c00977" providerId="AD" clId="Web-{267C7958-2058-3391-A829-8BAAAF922702}" dt="2025-09-08T21:29:55.161" v="319" actId="20577"/>
          <ac:spMkLst>
            <pc:docMk/>
            <pc:sldMk cId="0" sldId="260"/>
            <ac:spMk id="174" creationId="{00000000-0000-0000-0000-000000000000}"/>
          </ac:spMkLst>
        </pc:spChg>
      </pc:sldChg>
      <pc:sldChg chg="modNotes">
        <pc:chgData name="RUSSELL Alanna * ODE" userId="S::alanna.russell@ode.oregon.gov::c85b8322-b6e3-43b3-867f-23bcd6c00977" providerId="AD" clId="Web-{267C7958-2058-3391-A829-8BAAAF922702}" dt="2025-09-08T21:19:07.565" v="201"/>
        <pc:sldMkLst>
          <pc:docMk/>
          <pc:sldMk cId="0" sldId="261"/>
        </pc:sldMkLst>
      </pc:sldChg>
      <pc:sldChg chg="modSp modNotes">
        <pc:chgData name="RUSSELL Alanna * ODE" userId="S::alanna.russell@ode.oregon.gov::c85b8322-b6e3-43b3-867f-23bcd6c00977" providerId="AD" clId="Web-{267C7958-2058-3391-A829-8BAAAF922702}" dt="2025-09-08T21:22:25.408" v="243"/>
        <pc:sldMkLst>
          <pc:docMk/>
          <pc:sldMk cId="0" sldId="262"/>
        </pc:sldMkLst>
        <pc:spChg chg="mod">
          <ac:chgData name="RUSSELL Alanna * ODE" userId="S::alanna.russell@ode.oregon.gov::c85b8322-b6e3-43b3-867f-23bcd6c00977" providerId="AD" clId="Web-{267C7958-2058-3391-A829-8BAAAF922702}" dt="2025-09-08T21:19:19.582" v="203" actId="20577"/>
          <ac:spMkLst>
            <pc:docMk/>
            <pc:sldMk cId="0" sldId="262"/>
            <ac:spMk id="186" creationId="{00000000-0000-0000-0000-000000000000}"/>
          </ac:spMkLst>
        </pc:spChg>
        <pc:spChg chg="mod">
          <ac:chgData name="RUSSELL Alanna * ODE" userId="S::alanna.russell@ode.oregon.gov::c85b8322-b6e3-43b3-867f-23bcd6c00977" providerId="AD" clId="Web-{267C7958-2058-3391-A829-8BAAAF922702}" dt="2025-09-08T21:19:36.583" v="222" actId="20577"/>
          <ac:spMkLst>
            <pc:docMk/>
            <pc:sldMk cId="0" sldId="262"/>
            <ac:spMk id="187" creationId="{00000000-0000-0000-0000-000000000000}"/>
          </ac:spMkLst>
        </pc:spChg>
      </pc:sldChg>
      <pc:sldChg chg="modSp modNotes">
        <pc:chgData name="RUSSELL Alanna * ODE" userId="S::alanna.russell@ode.oregon.gov::c85b8322-b6e3-43b3-867f-23bcd6c00977" providerId="AD" clId="Web-{267C7958-2058-3391-A829-8BAAAF922702}" dt="2025-09-08T21:28:59.657" v="298" actId="20577"/>
        <pc:sldMkLst>
          <pc:docMk/>
          <pc:sldMk cId="0" sldId="263"/>
        </pc:sldMkLst>
        <pc:spChg chg="mod">
          <ac:chgData name="RUSSELL Alanna * ODE" userId="S::alanna.russell@ode.oregon.gov::c85b8322-b6e3-43b3-867f-23bcd6c00977" providerId="AD" clId="Web-{267C7958-2058-3391-A829-8BAAAF922702}" dt="2025-09-08T21:28:59.657" v="298" actId="20577"/>
          <ac:spMkLst>
            <pc:docMk/>
            <pc:sldMk cId="0" sldId="263"/>
            <ac:spMk id="193" creationId="{00000000-0000-0000-0000-000000000000}"/>
          </ac:spMkLst>
        </pc:spChg>
      </pc:sldChg>
      <pc:sldChg chg="modSp modNotes">
        <pc:chgData name="RUSSELL Alanna * ODE" userId="S::alanna.russell@ode.oregon.gov::c85b8322-b6e3-43b3-867f-23bcd6c00977" providerId="AD" clId="Web-{267C7958-2058-3391-A829-8BAAAF922702}" dt="2025-09-08T21:29:36.941" v="313"/>
        <pc:sldMkLst>
          <pc:docMk/>
          <pc:sldMk cId="0" sldId="268"/>
        </pc:sldMkLst>
        <pc:spChg chg="mod">
          <ac:chgData name="RUSSELL Alanna * ODE" userId="S::alanna.russell@ode.oregon.gov::c85b8322-b6e3-43b3-867f-23bcd6c00977" providerId="AD" clId="Web-{267C7958-2058-3391-A829-8BAAAF922702}" dt="2025-09-08T21:29:27.503" v="311" actId="20577"/>
          <ac:spMkLst>
            <pc:docMk/>
            <pc:sldMk cId="0" sldId="268"/>
            <ac:spMk id="22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odemail-my.sharepoint.com/personal/alanna_russell_ode_oregon_gov/Documents/WestEd/K-12%20Substance%20Use%20Prevention%20Lessons/Required%20Opioid%20Lessons/Word%20Versions/7th%20Grade/KWL%20Handout.docx"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youtube.com/watch?v=QxZu0_ASft4&amp;t=144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2b661039161_0_108: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b="0" i="0" u="none" baseline="0"/>
              <a:t>Diga lo siguiente: “Hoy vamos a hablar sobre un tema que es importante para mantenernos seguros/as a nosotros/as, a nuestros/as amigos/as y a nuestras comunidades. Vamos a hablar del fentanilo, que es un tipo de sustancia que es mortal. Al final de la lección, espero que todos/as se sientan un poco más informados/as sobre cómo mantenerse seguros/as y sanos/as y con más seguridad para ayudar a quienes los/as rodean también”.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Diga lo siguiente: “Antes de comenzar, quiero recordarles a todos/as las pautas del aula sobre la seguridad y la inclusión. Sé que este puede ser un tema difícil y delicado, por eso queremos ser conscientes del lenguaje que utilizamos. Para algunas personas, hablar sobre las sustancias y los opioides puede ser algo a lo que estamos acostumbrados/as y sobre lo que nos resulta cómodo hacer preguntas. Para otras personas, puede que nos sintamos incómodos/as, nerviosos/as o asustados/as. Recuerden que todos estos sentimientos son válidos. Apoyémonos entre todos/as mientras aprendemos en conjunto”.</a:t>
            </a:r>
            <a:endParaRPr lang="es-mx" sz="1100" b="0" i="0" u="none" strike="noStrike" cap="none" dirty="0">
              <a:solidFill>
                <a:srgbClr val="000000"/>
              </a:solidFill>
              <a:effectLst/>
              <a:latin typeface="Arial"/>
              <a:cs typeface="Arial"/>
              <a:sym typeface="Arial"/>
            </a:endParaRPr>
          </a:p>
          <a:p>
            <a:pPr marL="0" lvl="0" indent="0" algn="l" rtl="0">
              <a:spcBef>
                <a:spcPts val="0"/>
              </a:spcBef>
              <a:spcAft>
                <a:spcPts val="0"/>
              </a:spcAft>
              <a:buNone/>
            </a:pPr>
            <a:endParaRPr lang="es-mx"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s-mx" sz="1100" b="0" i="0" u="none" strike="noStrike" cap="none" baseline="0">
                <a:solidFill>
                  <a:srgbClr val="000000"/>
                </a:solidFill>
                <a:effectLst/>
                <a:latin typeface="Arial"/>
                <a:ea typeface="Arial"/>
                <a:cs typeface="Arial"/>
                <a:sym typeface="Arial"/>
              </a:rPr>
              <a:t>Establezca o vuelva a establecer pautas para el aula o normas del grupo para garantizar un aula segura e inclusiva.</a:t>
            </a:r>
          </a:p>
          <a:p>
            <a:pPr marL="139700" indent="0" algn="l" rtl="0">
              <a:buNone/>
            </a:pPr>
            <a:r>
              <a:rPr lang="es-mx" sz="1100" b="0" i="0" u="sng" strike="noStrike" cap="none" baseline="0">
                <a:solidFill>
                  <a:srgbClr val="000000"/>
                </a:solidFill>
                <a:effectLst/>
                <a:latin typeface="Arial"/>
                <a:ea typeface="Arial"/>
                <a:cs typeface="Arial"/>
                <a:sym typeface="Arial"/>
              </a:rPr>
              <a:t>Ejemplos:</a:t>
            </a:r>
            <a:endParaRPr lang="es-mx" sz="1100" b="0" i="0" u="none" strike="noStrike" cap="none" dirty="0">
              <a:solidFill>
                <a:srgbClr val="000000"/>
              </a:solidFill>
              <a:effectLst/>
              <a:latin typeface="Arial"/>
              <a:ea typeface="Arial"/>
              <a:cs typeface="Arial"/>
              <a:sym typeface="Arial"/>
            </a:endParaRPr>
          </a:p>
          <a:p>
            <a:pPr lvl="0" algn="l" rtl="0"/>
            <a:r>
              <a:rPr lang="es-mx" sz="1100" b="0" i="1" u="none" strike="noStrike" cap="none" baseline="0">
                <a:solidFill>
                  <a:srgbClr val="000000"/>
                </a:solidFill>
                <a:effectLst/>
                <a:latin typeface="Arial"/>
                <a:ea typeface="Arial"/>
                <a:cs typeface="Arial"/>
                <a:sym typeface="Arial"/>
              </a:rPr>
              <a:t>Escúchense unos/as a otros/as:</a:t>
            </a:r>
            <a:r>
              <a:rPr lang="es-mx" sz="1100" b="0" i="0" u="none" strike="noStrike" cap="none" baseline="0">
                <a:solidFill>
                  <a:srgbClr val="000000"/>
                </a:solidFill>
                <a:effectLst/>
                <a:latin typeface="Arial"/>
                <a:ea typeface="Arial"/>
                <a:cs typeface="Arial"/>
                <a:sym typeface="Arial"/>
              </a:rPr>
              <a:t> estén presentes y escuchen a los demás, traten de encontrar comodidad en el silencio.</a:t>
            </a:r>
          </a:p>
          <a:p>
            <a:pPr lvl="0" algn="l" rtl="0"/>
            <a:r>
              <a:rPr lang="es-mx" sz="1100" b="0" i="1" u="none" strike="noStrike" cap="none" baseline="0">
                <a:solidFill>
                  <a:srgbClr val="000000"/>
                </a:solidFill>
                <a:effectLst/>
                <a:latin typeface="Arial"/>
                <a:ea typeface="Arial"/>
                <a:cs typeface="Arial"/>
                <a:sym typeface="Arial"/>
              </a:rPr>
              <a:t>Sean amables entre sí:</a:t>
            </a:r>
            <a:r>
              <a:rPr lang="es-mx" sz="1100" b="0" i="0" u="none" strike="noStrike" cap="none" baseline="0">
                <a:solidFill>
                  <a:srgbClr val="000000"/>
                </a:solidFill>
                <a:effectLst/>
                <a:latin typeface="Arial"/>
                <a:ea typeface="Arial"/>
                <a:cs typeface="Arial"/>
                <a:sym typeface="Arial"/>
              </a:rPr>
              <a:t> traten de no juzgarse a sí mismos/as ni a los demás, respeten las experiencias de los demás y hablen desde una perspectiva personal.</a:t>
            </a:r>
          </a:p>
          <a:p>
            <a:pPr lvl="0" algn="l" rtl="0"/>
            <a:r>
              <a:rPr lang="es-mx" sz="1100" b="0" i="1" u="none" strike="noStrike" cap="none" baseline="0">
                <a:solidFill>
                  <a:srgbClr val="000000"/>
                </a:solidFill>
                <a:effectLst/>
                <a:latin typeface="Arial"/>
                <a:ea typeface="Arial"/>
                <a:cs typeface="Arial"/>
                <a:sym typeface="Arial"/>
              </a:rPr>
              <a:t>Sean curiosos/as y acepten la incomodidad:</a:t>
            </a:r>
            <a:r>
              <a:rPr lang="es-mx" sz="1100" b="0" i="0" u="none" strike="noStrike" cap="none" baseline="0">
                <a:solidFill>
                  <a:srgbClr val="000000"/>
                </a:solidFill>
                <a:effectLst/>
                <a:latin typeface="Arial"/>
                <a:ea typeface="Arial"/>
                <a:cs typeface="Arial"/>
                <a:sym typeface="Arial"/>
              </a:rPr>
              <a:t> tomen riesgos y acepten la incomodidad, no tengan miedo de hacer preguntas, estén abiertos/as a probar nuevas formas de pensar y actuar.</a:t>
            </a:r>
          </a:p>
          <a:p>
            <a:pPr lvl="0" algn="l" rtl="0"/>
            <a:r>
              <a:rPr lang="es-mx" sz="1100" b="0" i="1" u="none" strike="noStrike" cap="none" baseline="0">
                <a:solidFill>
                  <a:srgbClr val="000000"/>
                </a:solidFill>
                <a:effectLst/>
                <a:latin typeface="Arial"/>
                <a:ea typeface="Arial"/>
                <a:cs typeface="Arial"/>
                <a:sym typeface="Arial"/>
              </a:rPr>
              <a:t>Hagan espacio, tomen espacio:</a:t>
            </a:r>
            <a:r>
              <a:rPr lang="es-mx" sz="1100" b="0" i="0" u="none" strike="noStrike" cap="none" baseline="0">
                <a:solidFill>
                  <a:srgbClr val="000000"/>
                </a:solidFill>
                <a:effectLst/>
                <a:latin typeface="Arial"/>
                <a:ea typeface="Arial"/>
                <a:cs typeface="Arial"/>
                <a:sym typeface="Arial"/>
              </a:rPr>
              <a:t> tengan en cuenta cuánto hablan, respeten la confidencialidad y den tiempo para que los demás compartan.</a:t>
            </a:r>
          </a:p>
        </p:txBody>
      </p:sp>
      <p:sp>
        <p:nvSpPr>
          <p:cNvPr id="131" name="Google Shape;131;g2b661039161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s-mx" sz="1100" b="0" i="0" u="none" strike="noStrike" cap="none" baseline="0">
                <a:solidFill>
                  <a:srgbClr val="000000"/>
                </a:solidFill>
                <a:effectLst/>
                <a:latin typeface="Arial"/>
                <a:ea typeface="Arial"/>
                <a:cs typeface="Arial"/>
                <a:sym typeface="Arial"/>
              </a:rPr>
              <a:t>Fuente: Oregon State Unintentional Drug Overdose Reporting System (SUDORS), de julio de 2019 a junio de 2024</a:t>
            </a: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mx" sz="1100" b="0" i="0" u="none" strike="noStrike" cap="none" dirty="0">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s-mx" sz="1100" b="0" i="0" u="none" strike="noStrike" cap="none" dirty="0">
              <a:solidFill>
                <a:srgbClr val="000000"/>
              </a:solidFill>
              <a:effectLst/>
              <a:latin typeface="Arial"/>
              <a:ea typeface="Arial"/>
              <a:cs typeface="Arial"/>
              <a:sym typeface="Arial"/>
            </a:endParaRPr>
          </a:p>
          <a:p>
            <a:pPr marL="0" lvl="0" indent="0" algn="l" rtl="0">
              <a:spcBef>
                <a:spcPts val="0"/>
              </a:spcBef>
              <a:spcAft>
                <a:spcPts val="0"/>
              </a:spcAft>
              <a:buNone/>
            </a:pPr>
            <a:r>
              <a:rPr lang="es-mx" sz="1100" b="0" i="0" u="none" baseline="0">
                <a:solidFill>
                  <a:schemeClr val="dk1"/>
                </a:solidFill>
                <a:latin typeface="Calibri"/>
                <a:ea typeface="Calibri"/>
                <a:cs typeface="Calibri"/>
                <a:sym typeface="Calibri"/>
              </a:rPr>
              <a:t>Diga lo siguiente: “Ahora vamos a ver cómo el fentanilo y otras drogas afectan a las personas en todo el estado. En esta diapositiva, se muestran las tendencias en las muertes por sobredosis de drogas en Oregón desde julio de 2019 hasta junio de 2024”.</a:t>
            </a:r>
          </a:p>
          <a:p>
            <a:pPr marL="0" lvl="0" indent="0" algn="l" rtl="0">
              <a:spcBef>
                <a:spcPts val="0"/>
              </a:spcBef>
              <a:spcAft>
                <a:spcPts val="0"/>
              </a:spcAft>
              <a:buNone/>
            </a:pPr>
            <a:endParaRPr lang="es-mx" sz="1100" dirty="0">
              <a:solidFill>
                <a:schemeClr val="dk1"/>
              </a:solidFill>
              <a:latin typeface="Calibri"/>
              <a:ea typeface="Calibri"/>
              <a:cs typeface="Calibri"/>
              <a:sym typeface="Calibri"/>
            </a:endParaRPr>
          </a:p>
          <a:p>
            <a:pPr marL="0" lvl="0" indent="0" algn="l" rtl="0">
              <a:spcBef>
                <a:spcPts val="0"/>
              </a:spcBef>
              <a:spcAft>
                <a:spcPts val="0"/>
              </a:spcAft>
              <a:buNone/>
            </a:pPr>
            <a:r>
              <a:rPr lang="es-mx" sz="1100" b="0" i="0" u="none" baseline="0">
                <a:solidFill>
                  <a:schemeClr val="dk1"/>
                </a:solidFill>
                <a:latin typeface="Calibri"/>
                <a:ea typeface="Calibri"/>
                <a:cs typeface="Calibri"/>
                <a:sym typeface="Calibri"/>
              </a:rPr>
              <a:t>Pregunte a los/as estudiantes qué ven en la diapositiva.  Las indicaciones incluyen las siguientes: </a:t>
            </a:r>
          </a:p>
          <a:p>
            <a:pPr marL="171450" lvl="0" indent="-171450" algn="l" rtl="0">
              <a:spcBef>
                <a:spcPts val="0"/>
              </a:spcBef>
              <a:spcAft>
                <a:spcPts val="0"/>
              </a:spcAft>
            </a:pPr>
            <a:r>
              <a:rPr lang="es-mx" sz="1100" b="0" i="0" u="none" baseline="0">
                <a:solidFill>
                  <a:schemeClr val="dk1"/>
                </a:solidFill>
                <a:latin typeface="Calibri"/>
                <a:ea typeface="Calibri"/>
                <a:cs typeface="Calibri"/>
                <a:sym typeface="Calibri"/>
              </a:rPr>
              <a:t>“La línea azul punteada representa las muertes por sobredosis relacionadas con todas las drogas. ¿Qué observan?” Las respuestas deberían incluir un gran aumento de las muertes por sobredosis en general, con una tendencia a la baja en el último año.</a:t>
            </a:r>
          </a:p>
          <a:p>
            <a:pPr marL="171450" lvl="0" indent="-171450" algn="l" rtl="0">
              <a:spcBef>
                <a:spcPts val="0"/>
              </a:spcBef>
              <a:spcAft>
                <a:spcPts val="0"/>
              </a:spcAft>
            </a:pPr>
            <a:r>
              <a:rPr lang="es-mx" sz="1100" b="0" i="0" u="none" baseline="0">
                <a:solidFill>
                  <a:schemeClr val="dk1"/>
                </a:solidFill>
                <a:latin typeface="Calibri"/>
                <a:ea typeface="Calibri"/>
                <a:cs typeface="Calibri"/>
                <a:sym typeface="Calibri"/>
              </a:rPr>
              <a:t>“La línea gris representa las muertes por sobredosis relacionadas con el fentanilo. ¿Qué observan?” Las respuestas deberían incluir un gran aumento en las muertes por sobredosis de fentanilo; las muertes por fentanilo superaron a las de otras drogas en 2022 y ha habido una tendencia general a la baja desde 2023.</a:t>
            </a:r>
          </a:p>
          <a:p>
            <a:pPr marL="0" indent="0" algn="l" rtl="0">
              <a:buNone/>
            </a:pPr>
            <a:endParaRPr lang="es-mx" dirty="0"/>
          </a:p>
          <a:p>
            <a:pPr marL="0" indent="0" algn="l" rtl="0">
              <a:buNone/>
            </a:pPr>
            <a:r>
              <a:rPr lang="es-mx" sz="1100" b="0" i="0" u="none" strike="noStrike" cap="none" baseline="0">
                <a:solidFill>
                  <a:srgbClr val="000000"/>
                </a:solidFill>
                <a:effectLst/>
                <a:latin typeface="Arial"/>
                <a:ea typeface="Arial"/>
                <a:cs typeface="Arial"/>
                <a:sym typeface="Arial"/>
              </a:rPr>
              <a:t>En grupos pequeños (de 3 o 4 integrantes), solicite a los/as estudiantes que conversen sobre lo siguiente </a:t>
            </a:r>
            <a:r>
              <a:rPr lang="es-mx" sz="1100" b="1" i="0" u="none" strike="noStrike" cap="none" baseline="0">
                <a:solidFill>
                  <a:srgbClr val="000000"/>
                </a:solidFill>
                <a:effectLst/>
                <a:latin typeface="Arial"/>
                <a:ea typeface="Arial"/>
                <a:cs typeface="Arial"/>
                <a:sym typeface="Arial"/>
              </a:rPr>
              <a:t>(escriba estas preguntas en la pizarra para que los/as estudiantes las vean):</a:t>
            </a:r>
            <a:endParaRPr lang="es-mx">
              <a:latin typeface="Calibri"/>
              <a:ea typeface="Calibri"/>
              <a:cs typeface="Calibri"/>
            </a:endParaRPr>
          </a:p>
          <a:p>
            <a:pPr marL="285750" indent="-285750" algn="l" rtl="0"/>
            <a:r>
              <a:rPr lang="es-mx" sz="1100" b="0" i="0" u="none" strike="noStrike" cap="none" baseline="0">
                <a:solidFill>
                  <a:srgbClr val="000000"/>
                </a:solidFill>
                <a:effectLst/>
                <a:latin typeface="Arial"/>
                <a:ea typeface="Arial"/>
                <a:cs typeface="Arial"/>
                <a:sym typeface="Arial"/>
              </a:rPr>
              <a:t>¿Qué creen que significan estas tendencias? ¿Por qué es importante entender esta información?</a:t>
            </a:r>
            <a:endParaRPr lang="es-mx"/>
          </a:p>
          <a:p>
            <a:pPr marL="285750" indent="-285750" algn="l" rtl="0"/>
            <a:r>
              <a:rPr lang="es-mx" sz="1100" b="0" i="0" u="none" strike="noStrike" cap="none" baseline="0">
                <a:solidFill>
                  <a:srgbClr val="000000"/>
                </a:solidFill>
                <a:effectLst/>
                <a:latin typeface="Arial"/>
                <a:ea typeface="Arial"/>
                <a:cs typeface="Arial"/>
                <a:sym typeface="Arial"/>
              </a:rPr>
              <a:t>¿De qué fuente proviene esta información? ¿Es confiable?  ¿Cómo lo saben?</a:t>
            </a:r>
            <a:endParaRPr lang="es-mx"/>
          </a:p>
          <a:p>
            <a:pPr marL="285750" lvl="0" indent="-285750" algn="l" rtl="0">
              <a:spcBef>
                <a:spcPts val="0"/>
              </a:spcBef>
              <a:spcAft>
                <a:spcPts val="0"/>
              </a:spcAft>
            </a:pPr>
            <a:r>
              <a:rPr lang="es-mx" sz="1100" b="0" i="0" u="none" strike="noStrike" cap="none" baseline="0">
                <a:solidFill>
                  <a:srgbClr val="000000"/>
                </a:solidFill>
                <a:effectLst/>
                <a:latin typeface="Arial"/>
                <a:ea typeface="Arial"/>
                <a:cs typeface="Arial"/>
                <a:sym typeface="Arial"/>
              </a:rPr>
              <a:t>¿Qué otras preguntas tienen? </a:t>
            </a:r>
            <a:endParaRPr lang="es-mx" dirty="0"/>
          </a:p>
          <a:p>
            <a:pPr marL="0" lvl="0" indent="0" algn="l" rtl="0">
              <a:spcBef>
                <a:spcPts val="0"/>
              </a:spcBef>
              <a:spcAft>
                <a:spcPts val="0"/>
              </a:spcAft>
              <a:buNone/>
            </a:pPr>
            <a:endParaRPr lang="es-mx" sz="1100" dirty="0">
              <a:solidFill>
                <a:schemeClr val="dk1"/>
              </a:solidFill>
              <a:latin typeface="Calibri"/>
              <a:ea typeface="Calibri"/>
              <a:cs typeface="Calibri"/>
              <a:sym typeface="Calibri"/>
            </a:endParaRPr>
          </a:p>
          <a:p>
            <a:pPr marL="0" lvl="0" indent="0" algn="l" rtl="0">
              <a:spcBef>
                <a:spcPts val="0"/>
              </a:spcBef>
              <a:spcAft>
                <a:spcPts val="0"/>
              </a:spcAft>
              <a:buNone/>
            </a:pPr>
            <a:endParaRPr lang="es-mx" sz="1100" dirty="0">
              <a:solidFill>
                <a:schemeClr val="dk1"/>
              </a:solidFill>
              <a:latin typeface="Calibri"/>
              <a:ea typeface="Calibri"/>
              <a:cs typeface="Calibri"/>
              <a:sym typeface="Calibri"/>
            </a:endParaRPr>
          </a:p>
          <a:p>
            <a:pPr marL="0" lvl="0" indent="0" algn="l" rtl="0">
              <a:spcBef>
                <a:spcPts val="0"/>
              </a:spcBef>
              <a:spcAft>
                <a:spcPts val="0"/>
              </a:spcAft>
              <a:buNone/>
            </a:pPr>
            <a:endParaRPr lang="es-mx" dirty="0"/>
          </a:p>
          <a:p>
            <a:pPr marL="139700" indent="0" algn="l" rtl="0">
              <a:buNone/>
            </a:pPr>
            <a:endParaRPr lang="es-mx" dirty="0"/>
          </a:p>
        </p:txBody>
      </p:sp>
    </p:spTree>
    <p:extLst>
      <p:ext uri="{BB962C8B-B14F-4D97-AF65-F5344CB8AC3E}">
        <p14:creationId xmlns:p14="http://schemas.microsoft.com/office/powerpoint/2010/main" val="3974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6479e2b4f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26479e2b4f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200" b="0" i="0" u="none" baseline="0">
                <a:solidFill>
                  <a:schemeClr val="dk1"/>
                </a:solidFill>
                <a:latin typeface="Calibri"/>
                <a:ea typeface="Calibri"/>
                <a:cs typeface="Calibri"/>
                <a:sym typeface="Calibri"/>
              </a:rPr>
              <a:t>Diga lo siguiente: “Es importante que todos/as conozcamos los signos de una sobredosis y qué podemos hacer para ayudar”.  Lea los signos de una sobredosis y los pasos a seguir si alguien sufre una sobredosis.</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6479e2b4fe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26479e2b4fe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b="0" i="0" u="none" baseline="0"/>
              <a:t>Vea el video “Narcan and Naloxone” (Narcan y naloxona) (1 min, 47 s) </a:t>
            </a:r>
            <a:endParaRPr dirty="0"/>
          </a:p>
          <a:p>
            <a:pPr marL="0" lvl="0" indent="0" algn="l" rtl="0">
              <a:spcBef>
                <a:spcPts val="0"/>
              </a:spcBef>
              <a:spcAft>
                <a:spcPts val="0"/>
              </a:spcAft>
              <a:buNone/>
            </a:pPr>
            <a:endParaRPr lang="es-mx" dirty="0"/>
          </a:p>
          <a:p>
            <a:pPr marL="0" lvl="0" indent="0" algn="l" rtl="0">
              <a:spcBef>
                <a:spcPts val="0"/>
              </a:spcBef>
              <a:spcAft>
                <a:spcPts val="0"/>
              </a:spcAft>
              <a:buNone/>
            </a:pPr>
            <a:r>
              <a:rPr lang="es-mx" b="0" i="0" u="none" baseline="0"/>
              <a:t>Asegúrese de enfatizar que Oregón tiene una Ley del Buen Samaritano y lo que significa.</a:t>
            </a:r>
          </a:p>
          <a:p>
            <a:pPr marL="0" lvl="0" indent="0" algn="l" rtl="0">
              <a:spcBef>
                <a:spcPts val="0"/>
              </a:spcBef>
              <a:spcAft>
                <a:spcPts val="0"/>
              </a:spcAft>
              <a:buNone/>
            </a:pPr>
            <a:endParaRPr dirty="0"/>
          </a:p>
          <a:p>
            <a:pPr marL="0" lvl="0" indent="0" algn="l" rtl="0">
              <a:spcBef>
                <a:spcPts val="0"/>
              </a:spcBef>
              <a:spcAft>
                <a:spcPts val="0"/>
              </a:spcAft>
              <a:buNone/>
            </a:pPr>
            <a:r>
              <a:rPr lang="es-mx" b="0" i="0" u="none" baseline="0"/>
              <a:t>Converse sobre cualquier acceso que pueda haber en su escuela a la naloxona o el Narcan.</a:t>
            </a:r>
            <a:endParaRPr dirty="0"/>
          </a:p>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2b92ce4ca7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2b92ce4ca7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sz="1100" b="0" i="0" u="none" strike="noStrike" cap="none" baseline="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Diga lo siguiente: “Hemos cubierto mucha información hoy.  Quiero asegurarme de que sepan dónde pueden obtener ayuda para cualquier pregunta que puedan tener sobre los opioides o información sobre el uso de sustancias”.  Pregunte a los/as estudiantes a quién pueden preguntarle al respecto o dónde creen que pueden obtener ayuda adicional.  Lea las sugerencias en la diapositiva. </a:t>
            </a:r>
            <a:r>
              <a:rPr lang="es-mx" sz="1100" b="1" i="0" u="sng" strike="noStrike" cap="none" baseline="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Se mencionan algunos recursos; sin embargo, es importante que ayude a los/as estudiantes a saber dónde pueden obtener apoyo en su comunidad, así que agregue información local en esta diapositiva.</a:t>
            </a:r>
            <a:endParaRPr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27bc422eb12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27bc422eb12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b="0" i="0" u="none" baseline="0"/>
              <a:t>Lea los puntos de resumen mencionados en la diapositiva que enfatizan la necesidad de que todos/as recibamos educación y nos apoyemos entre sí..</a:t>
            </a:r>
            <a:endParaRPr dirty="0"/>
          </a:p>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6479e2b4fe_1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6479e2b4fe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lgn="l" rtl="0">
              <a:buNone/>
            </a:pPr>
            <a:r>
              <a:rPr lang="es-mx" sz="1100" b="0" i="0" u="none" strike="noStrike" cap="none" baseline="0">
                <a:solidFill>
                  <a:srgbClr val="000000"/>
                </a:solidFill>
                <a:effectLst/>
                <a:latin typeface="Arial"/>
                <a:ea typeface="Arial"/>
                <a:cs typeface="Arial"/>
                <a:sym typeface="Arial"/>
              </a:rPr>
              <a:t>Diga lo siguiente: “Escriban lo que hayan aprendido en el cuadernillo de Saber - Preguntarse - Aprender, incluidas las respuestas a estas preguntas:</a:t>
            </a:r>
          </a:p>
          <a:p>
            <a:pPr marL="139700" indent="0" algn="l" rtl="0">
              <a:buNone/>
            </a:pPr>
            <a:endParaRPr lang="es-mx" sz="1100" b="0" i="0" u="sng" strike="noStrike" cap="none" dirty="0">
              <a:solidFill>
                <a:srgbClr val="000000"/>
              </a:solidFill>
              <a:effectLst/>
              <a:latin typeface="Arial"/>
              <a:ea typeface="Arial"/>
              <a:cs typeface="Arial"/>
              <a:sym typeface="Arial"/>
            </a:endParaRPr>
          </a:p>
          <a:p>
            <a:pPr marL="139700" indent="0" algn="l" rtl="0">
              <a:buNone/>
            </a:pPr>
            <a:r>
              <a:rPr lang="es-mx" sz="1100" b="0" i="0" u="sng" strike="noStrike" cap="none" baseline="0">
                <a:solidFill>
                  <a:srgbClr val="000000"/>
                </a:solidFill>
                <a:effectLst/>
                <a:latin typeface="Arial"/>
                <a:ea typeface="Arial"/>
                <a:cs typeface="Arial"/>
                <a:sym typeface="Arial"/>
              </a:rPr>
              <a:t>Preguntas de repaso:</a:t>
            </a:r>
            <a:endParaRPr lang="es-mx" sz="1100" b="0" i="0" u="none" strike="noStrike" cap="none" dirty="0">
              <a:solidFill>
                <a:srgbClr val="000000"/>
              </a:solidFill>
              <a:effectLst/>
              <a:latin typeface="Arial"/>
              <a:ea typeface="Arial"/>
              <a:cs typeface="Arial"/>
              <a:sym typeface="Arial"/>
            </a:endParaRPr>
          </a:p>
          <a:p>
            <a:pPr marL="457200" lvl="0" indent="-317500" algn="l" rtl="0"/>
            <a:r>
              <a:rPr lang="es-mx" sz="1100" b="0" i="0" u="none" strike="noStrike" cap="none" baseline="0">
                <a:solidFill>
                  <a:srgbClr val="000000"/>
                </a:solidFill>
                <a:effectLst/>
                <a:latin typeface="Arial"/>
                <a:ea typeface="Arial"/>
                <a:cs typeface="Arial"/>
                <a:sym typeface="Arial"/>
              </a:rPr>
              <a:t>¿Qué es el fentanilo y por qué es peligroso?</a:t>
            </a:r>
          </a:p>
          <a:p>
            <a:pPr marL="457200" lvl="0" indent="-317500" algn="l" rtl="0"/>
            <a:r>
              <a:rPr lang="es-mx" sz="1100" b="0" i="0" u="none" strike="noStrike" cap="none" baseline="0">
                <a:solidFill>
                  <a:srgbClr val="000000"/>
                </a:solidFill>
                <a:effectLst/>
                <a:latin typeface="Arial"/>
                <a:ea typeface="Arial"/>
                <a:cs typeface="Arial"/>
                <a:sym typeface="Arial"/>
              </a:rPr>
              <a:t>¿Cuál es una forma en la que pueden protegerse o proteger a los demás del fentanilo y los comprimidos falsos?</a:t>
            </a:r>
          </a:p>
          <a:p>
            <a:pPr marL="457200" lvl="0" indent="-317500" algn="l" rtl="0"/>
            <a:r>
              <a:rPr lang="es-mx" sz="1100" b="0" i="0" u="none" strike="noStrike" cap="none" baseline="0">
                <a:solidFill>
                  <a:srgbClr val="000000"/>
                </a:solidFill>
                <a:effectLst/>
                <a:latin typeface="Arial"/>
                <a:ea typeface="Arial"/>
                <a:cs typeface="Arial"/>
                <a:sym typeface="Arial"/>
              </a:rPr>
              <a:t>¿Qué es la Ley del Buen Samaritano?</a:t>
            </a:r>
          </a:p>
          <a:p>
            <a:pPr marL="0" lvl="0" indent="0" algn="l" rtl="0">
              <a:spcBef>
                <a:spcPts val="0"/>
              </a:spcBef>
              <a:spcAft>
                <a:spcPts val="0"/>
              </a:spcAft>
              <a:buNone/>
            </a:pPr>
            <a:endParaRPr lang="es-mx" dirty="0"/>
          </a:p>
          <a:p>
            <a:pPr marL="0" lvl="0" indent="0" algn="l" rtl="0">
              <a:spcBef>
                <a:spcPts val="0"/>
              </a:spcBef>
              <a:spcAft>
                <a:spcPts val="0"/>
              </a:spcAft>
              <a:buNone/>
            </a:pPr>
            <a:r>
              <a:rPr lang="es-mx" sz="1100" b="0" i="0" u="none" strike="noStrike" cap="none" baseline="0">
                <a:solidFill>
                  <a:srgbClr val="000000"/>
                </a:solidFill>
                <a:effectLst/>
                <a:latin typeface="Arial"/>
                <a:ea typeface="Arial"/>
                <a:cs typeface="Arial"/>
                <a:sym typeface="Arial"/>
              </a:rPr>
              <a:t>Diga lo siguiente: “Gracias por todo el arduo trabajo que hicieron hoy al aprender sobre un tema difícil y complejo. Quiero recordarles que si necesitan hablar con alguien, pueden hablar con un miembro del personal de enfermería de la escuela, el/la consejero/a escolar u otro/a adulto/a de confianza y encontrar apoyo”.</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c6f9e470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c6f9e47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lgn="l" rtl="0">
              <a:buNone/>
            </a:pP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Dígales a los/as estudiantes lo siguiente: “Vamos a comenzar completando la hoja de </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Saber - Preguntarse </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hlinkClick r:id="rId3"/>
              </a:rPr>
              <a:t> Aprender</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a:t>
            </a:r>
            <a:r>
              <a:rPr lang="es-mx" sz="1200" b="0" i="0" u="none" kern="1200" baseline="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(KWL, por sus siglas en inglés)</a:t>
            </a:r>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 Tómense un par de minutos para pensar y escribir lo que saben o han escuchado sobre los opioides y el fentanilo y algunas preguntas que tengan. Dejen la sección “Lo que aprendí” en blanco para completarla al final de la lección. Hablen sobre lo que saben con su compañero/a o grupo pequeño y agreguen a su lista lo que corresponda en función de lo que compartan”.</a:t>
            </a:r>
          </a:p>
          <a:p>
            <a:pPr lvl="1" algn="l" rtl="0"/>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Haga preguntas: Pregunte lo siguiente: “¿Quién sabe qué es el fentanilo?”</a:t>
            </a:r>
          </a:p>
          <a:p>
            <a:pPr lvl="1" algn="l" rtl="0"/>
            <a:r>
              <a:rPr lang="es-mx" sz="1200" b="0" i="0" u="none" strike="noStrike" cap="none" baseline="0" dirty="0">
                <a:solidFill>
                  <a:srgbClr val="000000"/>
                </a:solidFill>
                <a:effectLst/>
                <a:latin typeface="Calibri" panose="020F0502020204030204" pitchFamily="34" charset="0"/>
                <a:ea typeface="Calibri" panose="020F0502020204030204" pitchFamily="34" charset="0"/>
                <a:cs typeface="Calibri" panose="020F0502020204030204" pitchFamily="34" charset="0"/>
                <a:sym typeface="Arial"/>
              </a:rPr>
              <a:t>Diga lo siguiente: “Gracias por compartir sus respuestas”.  “Algunos/as de nosotros/as ya sabemos lo que es y puede que todavía tengamos preguntas”.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596900" lvl="1" indent="0" algn="l" rtl="0">
              <a:buNone/>
            </a:pPr>
            <a:r>
              <a:rPr lang="es-mx" sz="1200" b="0" i="0" u="none" strike="noStrike" cap="none" baseline="0">
                <a:solidFill>
                  <a:srgbClr val="000000"/>
                </a:solidFill>
                <a:effectLst/>
                <a:latin typeface="Arial"/>
                <a:ea typeface="Arial"/>
                <a:cs typeface="Arial"/>
                <a:sym typeface="Arial"/>
              </a:rPr>
              <a:t>Diga lo siguiente: “</a:t>
            </a:r>
            <a:r>
              <a:rPr lang="es-mx" sz="1100" b="0" i="0" u="none" strike="noStrike" cap="none" baseline="0">
                <a:solidFill>
                  <a:srgbClr val="000000"/>
                </a:solidFill>
                <a:effectLst/>
                <a:latin typeface="Arial"/>
                <a:ea typeface="Arial"/>
                <a:cs typeface="Arial"/>
                <a:sym typeface="Arial"/>
              </a:rPr>
              <a:t>Además de las cosas que se están preguntando, estas son las expectativas de lo que sabrán al final de la lección de hoy”. Lea la diapositiva con los objetivos de aprendizaje para 7.º grado.</a:t>
            </a:r>
          </a:p>
          <a:p>
            <a:pPr marL="139700" indent="0" algn="l" rtl="0">
              <a:buNone/>
            </a:pPr>
            <a:endParaRPr lang="es-mx"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pPr algn="l" rtl="0"/>
            <a:fld id="{CE37D11F-6B5A-4D29-ADDC-592C3B9FF425}" type="slidenum">
              <a:rPr/>
              <a:t>3</a:t>
            </a:fld>
            <a:endParaRPr lang="es-mx"/>
          </a:p>
        </p:txBody>
      </p:sp>
    </p:spTree>
    <p:extLst>
      <p:ext uri="{BB962C8B-B14F-4D97-AF65-F5344CB8AC3E}">
        <p14:creationId xmlns:p14="http://schemas.microsoft.com/office/powerpoint/2010/main" val="296119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c6f9e470d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c6f9e470d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lgn="l" rtl="0">
              <a:buNone/>
            </a:pPr>
            <a:r>
              <a:rPr lang="es-mx" sz="1100" b="0" i="0" u="none" strike="noStrike" cap="none" baseline="0" dirty="0">
                <a:solidFill>
                  <a:srgbClr val="000000"/>
                </a:solidFill>
                <a:effectLst/>
                <a:latin typeface="Arial"/>
                <a:ea typeface="Arial"/>
                <a:cs typeface="Arial"/>
                <a:sym typeface="Arial"/>
              </a:rPr>
              <a:t>Presente el video </a:t>
            </a:r>
            <a:r>
              <a:rPr lang="es-mx" sz="1100" b="0" i="0" u="none" strike="noStrike" cap="none" baseline="0" dirty="0">
                <a:solidFill>
                  <a:srgbClr val="000000"/>
                </a:solidFill>
                <a:effectLst/>
                <a:latin typeface="Arial"/>
                <a:ea typeface="Arial"/>
                <a:cs typeface="Arial"/>
                <a:sym typeface="Arial"/>
                <a:hlinkClick r:id="rId3"/>
              </a:rPr>
              <a:t>“</a:t>
            </a:r>
            <a:r>
              <a:rPr lang="es-mx" sz="1100" b="0" i="0" u="none" strike="noStrike" cap="none" baseline="0" dirty="0" err="1">
                <a:solidFill>
                  <a:srgbClr val="000000"/>
                </a:solidFill>
                <a:effectLst/>
                <a:latin typeface="Arial"/>
                <a:ea typeface="Arial"/>
                <a:cs typeface="Arial"/>
                <a:sym typeface="Arial"/>
                <a:hlinkClick r:id="rId3"/>
              </a:rPr>
              <a:t>What’s</a:t>
            </a:r>
            <a:r>
              <a:rPr lang="es-mx" sz="1100" b="0" i="0" u="none" strike="noStrike" cap="none" baseline="0" dirty="0">
                <a:solidFill>
                  <a:srgbClr val="000000"/>
                </a:solidFill>
                <a:effectLst/>
                <a:latin typeface="Arial"/>
                <a:ea typeface="Arial"/>
                <a:cs typeface="Arial"/>
                <a:sym typeface="Arial"/>
                <a:hlinkClick r:id="rId3"/>
              </a:rPr>
              <a:t> </a:t>
            </a:r>
            <a:r>
              <a:rPr lang="es-mx" sz="1100" b="0" i="0" u="none" strike="noStrike" cap="none" baseline="0" dirty="0" err="1">
                <a:solidFill>
                  <a:srgbClr val="000000"/>
                </a:solidFill>
                <a:effectLst/>
                <a:latin typeface="Arial"/>
                <a:ea typeface="Arial"/>
                <a:cs typeface="Arial"/>
                <a:sym typeface="Arial"/>
                <a:hlinkClick r:id="rId3"/>
              </a:rPr>
              <a:t>Going</a:t>
            </a:r>
            <a:r>
              <a:rPr lang="es-mx" sz="1100" b="0" i="0" u="none" strike="noStrike" cap="none" baseline="0" dirty="0">
                <a:solidFill>
                  <a:srgbClr val="000000"/>
                </a:solidFill>
                <a:effectLst/>
                <a:latin typeface="Arial"/>
                <a:ea typeface="Arial"/>
                <a:cs typeface="Arial"/>
                <a:sym typeface="Arial"/>
                <a:hlinkClick r:id="rId3"/>
              </a:rPr>
              <a:t> </a:t>
            </a:r>
            <a:r>
              <a:rPr lang="es-mx" sz="1100" b="0" i="0" u="none" strike="noStrike" cap="none" baseline="0" dirty="0" err="1">
                <a:solidFill>
                  <a:srgbClr val="000000"/>
                </a:solidFill>
                <a:effectLst/>
                <a:latin typeface="Arial"/>
                <a:ea typeface="Arial"/>
                <a:cs typeface="Arial"/>
                <a:sym typeface="Arial"/>
                <a:hlinkClick r:id="rId3"/>
              </a:rPr>
              <a:t>On</a:t>
            </a:r>
            <a:r>
              <a:rPr lang="es-mx" sz="1100" b="0" i="0" u="none" strike="noStrike" cap="none" baseline="0" dirty="0">
                <a:solidFill>
                  <a:srgbClr val="000000"/>
                </a:solidFill>
                <a:effectLst/>
                <a:latin typeface="Arial"/>
                <a:ea typeface="Arial"/>
                <a:cs typeface="Arial"/>
                <a:sym typeface="Arial"/>
                <a:hlinkClick r:id="rId3"/>
              </a:rPr>
              <a:t>?” (¿Qué está sucediendo?)</a:t>
            </a:r>
            <a:r>
              <a:rPr lang="es-mx" sz="1100" b="0" i="0" u="none" strike="noStrike" cap="none" baseline="0" dirty="0">
                <a:solidFill>
                  <a:srgbClr val="000000"/>
                </a:solidFill>
                <a:effectLst/>
                <a:latin typeface="Arial"/>
                <a:ea typeface="Arial"/>
                <a:cs typeface="Arial"/>
                <a:sym typeface="Arial"/>
              </a:rPr>
              <a:t> diciendo lo siguiente: “Vamos a ver un video en el que se explica qué es el fentanilo y cómo está afectando a nuestras comunidades. Asegúrense de agregar cualquier pregunta nueva que les surja y lo que aprendieron del video en el cuadernillo de Saber - Preguntarse - Aprender. Presten mucha atención a la sección en la que aparecen algunas estadísticas”.</a:t>
            </a:r>
          </a:p>
          <a:p>
            <a:pPr marL="139700" lvl="0" indent="0" algn="l" rtl="0">
              <a:buNone/>
            </a:pPr>
            <a:endParaRPr lang="es-mx" sz="1100" b="0" i="0" u="none" strike="noStrike" cap="none" dirty="0">
              <a:solidFill>
                <a:srgbClr val="000000"/>
              </a:solidFill>
              <a:effectLst/>
              <a:latin typeface="Arial"/>
              <a:ea typeface="Arial"/>
              <a:cs typeface="Arial"/>
              <a:sym typeface="Arial"/>
            </a:endParaRPr>
          </a:p>
          <a:p>
            <a:pPr marL="139700" lvl="0" indent="0" algn="l" rtl="0">
              <a:buNone/>
            </a:pPr>
            <a:r>
              <a:rPr lang="es-mx" sz="1100" b="0" i="0" u="none" strike="noStrike" cap="none" baseline="0" dirty="0">
                <a:solidFill>
                  <a:srgbClr val="000000"/>
                </a:solidFill>
                <a:effectLst/>
                <a:latin typeface="Arial"/>
                <a:ea typeface="Arial"/>
                <a:cs typeface="Arial"/>
                <a:sym typeface="Arial"/>
              </a:rPr>
              <a:t>Muestre el video.</a:t>
            </a:r>
          </a:p>
          <a:p>
            <a:pPr marL="139700" lvl="0" indent="0" algn="l" rtl="0">
              <a:buNone/>
            </a:pPr>
            <a:endParaRPr lang="es-mx" sz="1100" b="0" i="0" u="none" strike="noStrike" cap="none" dirty="0">
              <a:solidFill>
                <a:srgbClr val="000000"/>
              </a:solidFill>
              <a:effectLst/>
              <a:latin typeface="Arial"/>
              <a:ea typeface="Arial"/>
              <a:cs typeface="Arial"/>
              <a:sym typeface="Arial"/>
            </a:endParaRPr>
          </a:p>
          <a:p>
            <a:pPr marL="139700" lvl="0" indent="0" algn="l" rtl="0">
              <a:buNone/>
            </a:pPr>
            <a:r>
              <a:rPr lang="es-mx" sz="1100" b="0" i="0" u="none" strike="noStrike" cap="none" baseline="0" dirty="0">
                <a:solidFill>
                  <a:srgbClr val="000000"/>
                </a:solidFill>
                <a:effectLst/>
                <a:latin typeface="Arial"/>
                <a:ea typeface="Arial"/>
                <a:cs typeface="Arial"/>
                <a:sym typeface="Arial"/>
              </a:rPr>
              <a:t>Proporcione tiempo para la reflexión: “Ahora que el video finalizó, terminen de escribir cualquier pregunta nueva o lo que aprendieron de este en el cuadernillo de Saber - Preguntarse - Aprender. </a:t>
            </a:r>
          </a:p>
          <a:p>
            <a:pPr marL="139700" indent="0" algn="l" rtl="0">
              <a:buNone/>
            </a:pPr>
            <a:endParaRPr lang="es-mx" sz="1100" b="0" i="0" u="none" strike="noStrike" cap="none" dirty="0">
              <a:solidFill>
                <a:srgbClr val="000000"/>
              </a:solidFill>
              <a:effectLst/>
              <a:latin typeface="Arial"/>
              <a:ea typeface="Arial"/>
              <a:cs typeface="Arial"/>
              <a:sym typeface="Arial"/>
            </a:endParaRPr>
          </a:p>
          <a:p>
            <a:pPr marL="139700" indent="0" algn="l" rtl="0">
              <a:buNone/>
            </a:pPr>
            <a:r>
              <a:rPr lang="es-mx" sz="1100" b="0" i="0" u="none" strike="noStrike" cap="none" baseline="0" dirty="0">
                <a:solidFill>
                  <a:srgbClr val="000000"/>
                </a:solidFill>
                <a:effectLst/>
                <a:latin typeface="Arial"/>
                <a:ea typeface="Arial"/>
                <a:cs typeface="Arial"/>
                <a:sym typeface="Arial"/>
              </a:rPr>
              <a:t>Solicite a los/as estudiantes que compartan una nueva pregunta o aprendizaje en parejas, grupos pequeños o con toda la clase. </a:t>
            </a: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b8caa7818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b8caa7818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lvl="0" indent="0" algn="l" rtl="0">
              <a:buNone/>
            </a:pPr>
            <a:r>
              <a:rPr lang="es-mx" sz="1100" b="0" i="0" u="none" strike="noStrike" cap="none" baseline="0">
                <a:solidFill>
                  <a:srgbClr val="000000"/>
                </a:solidFill>
                <a:effectLst/>
                <a:latin typeface="Arial"/>
                <a:ea typeface="Arial"/>
                <a:cs typeface="Arial"/>
                <a:sym typeface="Arial"/>
              </a:rPr>
              <a:t>Proporcione instrucciones para la actividad de parejas/compartir diciendo lo siguiente: “Con la persona que está a su lado, analicen y propongan algunas respuestas para compartir con toda la clase”.</a:t>
            </a:r>
          </a:p>
          <a:p>
            <a:pPr lvl="1" algn="l" rtl="0"/>
            <a:r>
              <a:rPr lang="es-mx" sz="1100" b="0" i="0" u="none" strike="noStrike" cap="none" baseline="0">
                <a:solidFill>
                  <a:srgbClr val="000000"/>
                </a:solidFill>
                <a:effectLst/>
                <a:latin typeface="Arial"/>
                <a:ea typeface="Arial"/>
                <a:cs typeface="Arial"/>
                <a:sym typeface="Arial"/>
              </a:rPr>
              <a:t>El consumo de drogas entre adolescentes ha disminuido con el paso de los años, pero las muertes por sobredosis o envenenamiento han aumentado. ¿Por qué creen que sucede esto? </a:t>
            </a:r>
          </a:p>
          <a:p>
            <a:pPr lvl="1" algn="l" rtl="0"/>
            <a:r>
              <a:rPr lang="es-mx" sz="1100" b="0" i="0" u="none" strike="noStrike" cap="none" baseline="0">
                <a:solidFill>
                  <a:srgbClr val="000000"/>
                </a:solidFill>
                <a:effectLst/>
                <a:latin typeface="Arial"/>
                <a:ea typeface="Arial"/>
                <a:cs typeface="Arial"/>
                <a:sym typeface="Arial"/>
              </a:rPr>
              <a:t>En el video, se indicó que los/as adolescentes no creían que el fentanilo fuera tan peligroso como otras sustancias. ¿Por qué creen que sucede esto?  ¿Creen que ha cambiado?  ¿Por qué o por qué no?</a:t>
            </a:r>
          </a:p>
          <a:p>
            <a:pPr lvl="1" algn="l" rtl="0"/>
            <a:r>
              <a:rPr lang="es-mx" sz="1100" b="0" i="0" u="none" strike="noStrike" cap="none" baseline="0">
                <a:solidFill>
                  <a:srgbClr val="000000"/>
                </a:solidFill>
                <a:effectLst/>
                <a:latin typeface="Arial"/>
                <a:ea typeface="Arial"/>
                <a:cs typeface="Arial"/>
                <a:sym typeface="Arial"/>
              </a:rPr>
              <a:t>¿Qué función desempeñan las redes sociales en el </a:t>
            </a:r>
            <a:r>
              <a:rPr lang="es-mx" b="0" i="0" u="none" baseline="0"/>
              <a:t>aumento de las sobredosis de fentanilo y opioides</a:t>
            </a:r>
            <a:r>
              <a:rPr lang="es-mx" sz="1100" b="0" i="0" u="none" strike="noStrike" cap="none" baseline="0">
                <a:solidFill>
                  <a:srgbClr val="000000"/>
                </a:solidFill>
                <a:effectLst/>
                <a:latin typeface="Arial"/>
                <a:ea typeface="Arial"/>
                <a:cs typeface="Arial"/>
                <a:sym typeface="Arial"/>
              </a:rPr>
              <a:t>? ¿Pueden hacer algunas conexiones con esto? </a:t>
            </a:r>
            <a:endParaRPr lang="es-mx" sz="1100" b="0" i="0" u="none" strike="noStrike" cap="none" dirty="0">
              <a:solidFill>
                <a:srgbClr val="000000"/>
              </a:solidFill>
              <a:effectLst/>
              <a:latin typeface="Arial"/>
              <a:ea typeface="Arial"/>
              <a:cs typeface="Arial"/>
            </a:endParaRPr>
          </a:p>
          <a:p>
            <a:pPr marL="139700" indent="0" algn="l" rtl="0">
              <a:buNone/>
            </a:pPr>
            <a:r>
              <a:rPr lang="es-mx" sz="1100" b="0" i="0" u="none" strike="noStrike" cap="none" baseline="0">
                <a:solidFill>
                  <a:srgbClr val="000000"/>
                </a:solidFill>
                <a:effectLst/>
                <a:latin typeface="Arial"/>
                <a:ea typeface="Arial"/>
                <a:cs typeface="Arial"/>
                <a:sym typeface="Arial"/>
              </a:rPr>
              <a:t> </a:t>
            </a:r>
          </a:p>
          <a:p>
            <a:pPr marL="139700" indent="0" algn="l" rtl="0">
              <a:buNone/>
            </a:pPr>
            <a:r>
              <a:rPr lang="es-mx" sz="1100" b="0" i="0" u="none" strike="noStrike" cap="none" baseline="0">
                <a:solidFill>
                  <a:srgbClr val="000000"/>
                </a:solidFill>
                <a:effectLst/>
                <a:latin typeface="Arial"/>
                <a:ea typeface="Arial"/>
                <a:cs typeface="Arial"/>
                <a:sym typeface="Arial"/>
              </a:rPr>
              <a:t>Reúna nuevamente al grupo y facilite un debate en toda la clase a modo de repaso de cada tema y solicite voluntarios/as para que compartan lo conversado.</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b661039161_0_243: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indent="0" algn="l" rtl="0">
              <a:buClr>
                <a:schemeClr val="dk1"/>
              </a:buClr>
              <a:buSzPts val="1100"/>
              <a:buNone/>
            </a:pPr>
            <a:r>
              <a:rPr lang="es-mx" sz="1100" b="0" i="0" u="none" strike="noStrike" cap="none" baseline="0">
                <a:solidFill>
                  <a:srgbClr val="000000"/>
                </a:solidFill>
                <a:effectLst/>
                <a:latin typeface="Arial"/>
                <a:ea typeface="Arial"/>
                <a:cs typeface="Arial"/>
                <a:sym typeface="Arial"/>
              </a:rPr>
              <a:t>Diga lo siguiente: “Repasemos algunos puntos principales sobre los opioides recetados. Los opioides son un tipo de medicamento recetado por un/a médico/a, generalmente para tratar el dolor intenso. Son elaborados en un laboratorio farmacéutico de conformidad con regulaciones y seguimiento precisos. </a:t>
            </a:r>
            <a:r>
              <a:rPr lang="es-mx" b="0" i="0" u="none" baseline="0"/>
              <a:t>¿Alguien puede pensar en un ejemplo de una ocasión en la que un/a médico/a le recetaría opioides a alguien?”</a:t>
            </a:r>
          </a:p>
          <a:p>
            <a:pPr marL="0" indent="0" algn="l" rtl="0">
              <a:buSzPts val="1100"/>
              <a:buNone/>
            </a:pPr>
            <a:endParaRPr lang="es-mx" dirty="0"/>
          </a:p>
          <a:p>
            <a:pPr marL="0" indent="0" algn="l" rtl="0">
              <a:buSzPts val="1100"/>
              <a:buNone/>
            </a:pPr>
            <a:r>
              <a:rPr lang="es-mx" b="0" i="0" u="none" baseline="0"/>
              <a:t>Diga lo siguiente: “Los opioides</a:t>
            </a:r>
            <a:r>
              <a:rPr lang="es-mx" sz="1100" b="0" i="0" u="none" strike="noStrike" cap="none" baseline="0">
                <a:solidFill>
                  <a:srgbClr val="000000"/>
                </a:solidFill>
                <a:effectLst/>
                <a:latin typeface="Arial"/>
                <a:ea typeface="Arial"/>
                <a:cs typeface="Arial"/>
                <a:sym typeface="Arial"/>
              </a:rPr>
              <a:t> pueden ser altamente adictivos y existe el riesgo de sobredosis o muerte si se toman de una manera diferente de la indicada por un/a médico/a”. Lea los ejemplos de opioides recetados en la diapositiva.</a:t>
            </a:r>
            <a:endParaRPr lang="es-mx" dirty="0"/>
          </a:p>
          <a:p>
            <a:pPr marL="0" indent="0" algn="l" rtl="0">
              <a:buSzPts val="1100"/>
              <a:buNone/>
            </a:pPr>
            <a:endParaRPr lang="es-mx" dirty="0"/>
          </a:p>
        </p:txBody>
      </p:sp>
      <p:sp>
        <p:nvSpPr>
          <p:cNvPr id="177" name="Google Shape;177;g2b661039161_0_2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426864fe2c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426864fe2c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lgn="l" rtl="0">
              <a:buNone/>
            </a:pPr>
            <a:r>
              <a:rPr lang="es-mx" sz="1100" b="0" i="0" u="none" strike="noStrike" cap="none" baseline="0">
                <a:solidFill>
                  <a:srgbClr val="000000"/>
                </a:solidFill>
                <a:effectLst/>
                <a:latin typeface="Arial"/>
                <a:ea typeface="Arial"/>
                <a:cs typeface="Arial"/>
                <a:sym typeface="Arial"/>
              </a:rPr>
              <a:t>Diga lo siguiente: “El abuso de opioides es el uso de estos para un propósito que no es consistente con las pautas legales o médicas. Por ejemplo, pueden producirse sobredosis y muertes cuando no se usan bajo supervisión médica”. Guíe a la clase en un debate sobre las formas en que las personas pueden abusar de los opioides y por qué esto podría conducir a </a:t>
            </a:r>
            <a:r>
              <a:rPr lang="es-mx" b="0" i="0" u="none" baseline="0"/>
              <a:t>un aumento de las tasas de sobredosis de opioides</a:t>
            </a:r>
            <a:r>
              <a:rPr lang="es-mx" sz="1100" b="0" i="0" u="none" strike="noStrike" cap="none" baseline="0">
                <a:solidFill>
                  <a:srgbClr val="000000"/>
                </a:solidFill>
                <a:effectLst/>
                <a:latin typeface="Arial"/>
                <a:ea typeface="Arial"/>
                <a:cs typeface="Arial"/>
                <a:sym typeface="Arial"/>
              </a:rPr>
              <a:t>.  Algunas de estas son: tomar más de lo recetado, tomar un medicamento que no se le recetó o que no es de una farmacia, tomar medicamentos por motivos recreativos, etc.  Las respuestas sobre por qué esto podría generar un</a:t>
            </a:r>
            <a:r>
              <a:rPr lang="es-mx" b="0" i="0" u="none" baseline="0"/>
              <a:t>aumento de las sobredosis varían: </a:t>
            </a:r>
            <a:r>
              <a:rPr lang="es-mx" sz="1100" b="0" i="0" u="none" strike="noStrike" cap="none" baseline="0">
                <a:solidFill>
                  <a:srgbClr val="000000"/>
                </a:solidFill>
                <a:effectLst/>
                <a:latin typeface="Arial"/>
                <a:ea typeface="Arial"/>
                <a:cs typeface="Arial"/>
                <a:sym typeface="Arial"/>
              </a:rPr>
              <a:t>porque los opioides son fácilmente adictivos; muchas personas tienen dolor y los usan y se vuelven dependientes de ellos; los/as médicos/as los recetan en exceso y las personas se volvieron adictas; aumento de la oferta, etc.</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b661039161_0_23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indent="0" algn="l" rtl="0">
              <a:buNone/>
            </a:pPr>
            <a:r>
              <a:rPr lang="es-mx" b="0" i="0" u="none" strike="noStrike" cap="none" baseline="0" dirty="0">
                <a:solidFill>
                  <a:schemeClr val="tx1"/>
                </a:solidFill>
                <a:effectLst/>
                <a:sym typeface="Arial"/>
              </a:rPr>
              <a:t>Diga lo siguiente: “Los opioides como el fentanilo también se encuentran en otros tipos de comprimidos que se fabrican y venden de forma ilegal, lo que significa que no provienen de una farmacia</a:t>
            </a:r>
            <a:r>
              <a:rPr lang="es-mx" b="0" i="0" u="none" baseline="0" dirty="0">
                <a:solidFill>
                  <a:schemeClr val="tx1"/>
                </a:solidFill>
              </a:rPr>
              <a:t>”.</a:t>
            </a:r>
            <a:br>
              <a:rPr lang="es-mx" dirty="0">
                <a:solidFill>
                  <a:schemeClr val="tx1"/>
                </a:solidFill>
              </a:rPr>
            </a:br>
            <a:endParaRPr lang="es-mx" dirty="0">
              <a:solidFill>
                <a:schemeClr val="tx1"/>
              </a:solidFill>
            </a:endParaRPr>
          </a:p>
          <a:p>
            <a:pPr marL="171450" lvl="0" indent="-171450" algn="l" rtl="0"/>
            <a:r>
              <a:rPr lang="es-mx" b="0" i="0" u="none" strike="noStrike" cap="none" baseline="0" dirty="0">
                <a:solidFill>
                  <a:schemeClr val="tx1"/>
                </a:solidFill>
                <a:effectLst/>
                <a:sym typeface="Arial"/>
              </a:rPr>
              <a:t>Solicíteles a los/as estudiantes que miren la imagen en la diapositiva de un comprimido de </a:t>
            </a:r>
            <a:r>
              <a:rPr lang="es-mx" b="0" i="0" u="none" strike="noStrike" cap="none" baseline="0" dirty="0" err="1">
                <a:solidFill>
                  <a:schemeClr val="tx1"/>
                </a:solidFill>
                <a:effectLst/>
                <a:sym typeface="Arial"/>
              </a:rPr>
              <a:t>Adderall</a:t>
            </a:r>
            <a:r>
              <a:rPr lang="es-mx" b="0" i="0" u="none" strike="noStrike" cap="none" baseline="0" dirty="0">
                <a:solidFill>
                  <a:schemeClr val="tx1"/>
                </a:solidFill>
                <a:effectLst/>
                <a:sym typeface="Arial"/>
              </a:rPr>
              <a:t> real y uno falso. Diga lo siguiente: “En esta diapositiva, se muestran dos imágenes de </a:t>
            </a:r>
            <a:r>
              <a:rPr lang="es-mx" b="0" i="0" u="none" strike="noStrike" cap="none" baseline="0" dirty="0" err="1">
                <a:solidFill>
                  <a:schemeClr val="tx1"/>
                </a:solidFill>
                <a:effectLst/>
                <a:sym typeface="Arial"/>
              </a:rPr>
              <a:t>Adderall</a:t>
            </a:r>
            <a:r>
              <a:rPr lang="es-mx" b="0" i="0" u="none" strike="noStrike" cap="none" baseline="0" dirty="0">
                <a:solidFill>
                  <a:schemeClr val="tx1"/>
                </a:solidFill>
                <a:effectLst/>
                <a:sym typeface="Arial"/>
              </a:rPr>
              <a:t>, que es un medicamento que los/as médicos/as les recetan a algunas personas. En la imagen de la izquierda, se muestra un comprimido de </a:t>
            </a:r>
            <a:r>
              <a:rPr lang="es-mx" b="0" i="0" u="none" strike="noStrike" cap="none" baseline="0" dirty="0" err="1">
                <a:solidFill>
                  <a:schemeClr val="tx1"/>
                </a:solidFill>
                <a:effectLst/>
                <a:sym typeface="Arial"/>
              </a:rPr>
              <a:t>Adderall</a:t>
            </a:r>
            <a:r>
              <a:rPr lang="es-mx" b="0" i="0" u="none" strike="noStrike" cap="none" baseline="0" dirty="0">
                <a:solidFill>
                  <a:schemeClr val="tx1"/>
                </a:solidFill>
                <a:effectLst/>
                <a:sym typeface="Arial"/>
              </a:rPr>
              <a:t> de una farmacia y en la imagen de la derecha, se muestra un comprimido falso que podría contener fentanilo y causar una sobredosis. Es realmente difícil o imposible distinguir entre los comprimidos y por eso es tan importante no tomar ninguno que no sea el recetado. ¿Por qué creen que los comprimidos falsos tienen ese aspecto?”</a:t>
            </a:r>
            <a:endParaRPr lang="es-mx" dirty="0">
              <a:solidFill>
                <a:schemeClr val="tx1"/>
              </a:solidFill>
            </a:endParaRPr>
          </a:p>
          <a:p>
            <a:pPr marL="139700" lvl="0" indent="0" algn="l" rtl="0">
              <a:spcBef>
                <a:spcPts val="0"/>
              </a:spcBef>
              <a:spcAft>
                <a:spcPts val="0"/>
              </a:spcAft>
              <a:buNone/>
            </a:pPr>
            <a:endParaRPr lang="es-mx" dirty="0"/>
          </a:p>
        </p:txBody>
      </p:sp>
      <p:sp>
        <p:nvSpPr>
          <p:cNvPr id="137" name="Google Shape;137;g2b661039161_0_2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c6f9e470d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c6f9e470d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b="0" i="0" u="none" baseline="0">
                <a:solidFill>
                  <a:schemeClr val="dk1"/>
                </a:solidFill>
                <a:latin typeface="Calibri"/>
                <a:ea typeface="Calibri"/>
                <a:cs typeface="Calibri"/>
                <a:sym typeface="Calibri"/>
              </a:rPr>
              <a:t>Solicite a algunos/as estudiantes que respondan cómo creen que los opioides/el fentanilo han afectado a nuestra comunidad.</a:t>
            </a:r>
            <a:endParaRPr dirty="0">
              <a:solidFill>
                <a:schemeClr val="dk1"/>
              </a:solidFill>
              <a:latin typeface="Calibri"/>
              <a:ea typeface="Calibri"/>
              <a:cs typeface="Calibri"/>
              <a:sym typeface="Calibri"/>
            </a:endParaRPr>
          </a:p>
          <a:p>
            <a:pPr marL="0" lvl="0" indent="0" algn="l" rtl="0">
              <a:spcBef>
                <a:spcPts val="0"/>
              </a:spcBef>
              <a:spcAft>
                <a:spcPts val="0"/>
              </a:spcAft>
              <a:buNone/>
            </a:pPr>
            <a:endParaRPr lang="es-mx" dirty="0">
              <a:solidFill>
                <a:schemeClr val="tx1"/>
              </a:solidFill>
              <a:latin typeface="Calibri"/>
              <a:ea typeface="Calibri"/>
              <a:cs typeface="Calibri"/>
            </a:endParaRPr>
          </a:p>
          <a:p>
            <a:pPr marL="0" indent="0" algn="l" rtl="0">
              <a:buNone/>
            </a:pPr>
            <a:r>
              <a:rPr lang="es-mx" b="0" i="0" u="none" baseline="0">
                <a:solidFill>
                  <a:schemeClr val="tx1"/>
                </a:solidFill>
              </a:rPr>
              <a:t>Diga lo siguiente: “A continuación, analizaremos algunos datos sobre la sobredosis de opioides en nuestro estado. Cuando hablamos de datos, es importante recordar que cada punto de datos representa a personas cuya muerte tiene un profundo impacto en sus seres queridos y sus comunidades. Comprender las tendencias de sobredosis en las comunidades de Oregón nos ayuda a brindar un mejor apoyo a sus necesidades únicas. Al reconocer estos patrones, podemos trabajar en conjunto para crear soluciones eficaces y solidarias que permitan salvar vidas”.</a:t>
            </a:r>
            <a:endParaRPr lang="es-mx" dirty="0">
              <a:solidFill>
                <a:schemeClr val="tx1"/>
              </a:solidFill>
            </a:endParaRPr>
          </a:p>
          <a:p>
            <a:pPr marL="0" indent="0" algn="l" rtl="0">
              <a:buNone/>
            </a:pPr>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5" name="Google Shape;15;p2"/>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16" name="Google Shape;16;p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7" name="Google Shape;17;p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8" name="Google Shape;18;p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86"/>
        <p:cNvGrpSpPr/>
        <p:nvPr/>
      </p:nvGrpSpPr>
      <p:grpSpPr>
        <a:xfrm>
          <a:off x="0" y="0"/>
          <a:ext cx="0" cy="0"/>
          <a:chOff x="0" y="0"/>
          <a:chExt cx="0" cy="0"/>
        </a:xfrm>
      </p:grpSpPr>
      <p:sp>
        <p:nvSpPr>
          <p:cNvPr id="87" name="Google Shape;87;p1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r>
              <a:rPr lang="en" sz="1400" b="0" i="0" u="none" strike="noStrike" cap="none">
                <a:solidFill>
                  <a:schemeClr val="lt1"/>
                </a:solidFill>
                <a:latin typeface="Calibri"/>
                <a:ea typeface="Calibri"/>
                <a:cs typeface="Calibri"/>
                <a:sym typeface="Calibri"/>
              </a:rPr>
              <a:t>v</a:t>
            </a:r>
            <a:endParaRPr sz="1400" b="0" i="0" u="none" strike="noStrike" cap="none">
              <a:solidFill>
                <a:schemeClr val="lt1"/>
              </a:solidFill>
              <a:latin typeface="Calibri"/>
              <a:ea typeface="Calibri"/>
              <a:cs typeface="Calibri"/>
              <a:sym typeface="Calibri"/>
            </a:endParaRPr>
          </a:p>
        </p:txBody>
      </p:sp>
      <p:sp>
        <p:nvSpPr>
          <p:cNvPr id="88" name="Google Shape;88;p1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9" name="Google Shape;89;p1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0" name="Google Shape;90;p1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91" name="Google Shape;91;p11"/>
          <p:cNvSpPr txBox="1">
            <a:spLocks noGrp="1"/>
          </p:cNvSpPr>
          <p:nvPr>
            <p:ph type="body" idx="1"/>
          </p:nvPr>
        </p:nvSpPr>
        <p:spPr>
          <a:xfrm>
            <a:off x="537882" y="494969"/>
            <a:ext cx="8088300" cy="40491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Large Type">
  <p:cSld name="Large Type">
    <p:bg>
      <p:bgPr>
        <a:solidFill>
          <a:schemeClr val="accent1"/>
        </a:solidFill>
        <a:effectLst/>
      </p:bgPr>
    </p:bg>
    <p:spTree>
      <p:nvGrpSpPr>
        <p:cNvPr id="1" name="Shape 92"/>
        <p:cNvGrpSpPr/>
        <p:nvPr/>
      </p:nvGrpSpPr>
      <p:grpSpPr>
        <a:xfrm>
          <a:off x="0" y="0"/>
          <a:ext cx="0" cy="0"/>
          <a:chOff x="0" y="0"/>
          <a:chExt cx="0" cy="0"/>
        </a:xfrm>
      </p:grpSpPr>
      <p:sp>
        <p:nvSpPr>
          <p:cNvPr id="93" name="Google Shape;93;p12"/>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94" name="Google Shape;94;p12"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95" name="Google Shape;95;p12"/>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96" name="Google Shape;96;p12"/>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7" name="Google Shape;97;p12"/>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98" name="Google Shape;98;p12"/>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99" name="Google Shape;99;p12"/>
          <p:cNvSpPr txBox="1">
            <a:spLocks noGrp="1"/>
          </p:cNvSpPr>
          <p:nvPr>
            <p:ph type="subTitle" idx="1"/>
          </p:nvPr>
        </p:nvSpPr>
        <p:spPr>
          <a:xfrm>
            <a:off x="1143000" y="3002388"/>
            <a:ext cx="6858000" cy="6606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0"/>
        <p:cNvGrpSpPr/>
        <p:nvPr/>
      </p:nvGrpSpPr>
      <p:grpSpPr>
        <a:xfrm>
          <a:off x="0" y="0"/>
          <a:ext cx="0" cy="0"/>
          <a:chOff x="0" y="0"/>
          <a:chExt cx="0" cy="0"/>
        </a:xfrm>
      </p:grpSpPr>
      <p:sp>
        <p:nvSpPr>
          <p:cNvPr id="101" name="Google Shape;101;p13"/>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02" name="Google Shape;102;p13"/>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3"/>
        <p:cNvGrpSpPr/>
        <p:nvPr/>
      </p:nvGrpSpPr>
      <p:grpSpPr>
        <a:xfrm>
          <a:off x="0" y="0"/>
          <a:ext cx="0" cy="0"/>
          <a:chOff x="0" y="0"/>
          <a:chExt cx="0" cy="0"/>
        </a:xfrm>
      </p:grpSpPr>
      <p:sp>
        <p:nvSpPr>
          <p:cNvPr id="104" name="Google Shape;104;p14"/>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5" name="Google Shape;105;p14"/>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106" name="Google Shape;106;p14"/>
          <p:cNvSpPr txBox="1">
            <a:spLocks noGrp="1"/>
          </p:cNvSpPr>
          <p:nvPr>
            <p:ph type="title"/>
          </p:nvPr>
        </p:nvSpPr>
        <p:spPr>
          <a:xfrm>
            <a:off x="265500" y="1151100"/>
            <a:ext cx="4045200" cy="1564500"/>
          </a:xfrm>
          <a:prstGeom prst="rect">
            <a:avLst/>
          </a:prstGeom>
        </p:spPr>
        <p:txBody>
          <a:bodyPr spcFirstLastPara="1" wrap="square" lIns="68575" tIns="34275" rIns="68575" bIns="34275" anchor="b" anchorCtr="0">
            <a:norm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07" name="Google Shape;107;p14"/>
          <p:cNvSpPr txBox="1">
            <a:spLocks noGrp="1"/>
          </p:cNvSpPr>
          <p:nvPr>
            <p:ph type="subTitle" idx="1"/>
          </p:nvPr>
        </p:nvSpPr>
        <p:spPr>
          <a:xfrm>
            <a:off x="265500" y="2769001"/>
            <a:ext cx="4045200" cy="1269300"/>
          </a:xfrm>
          <a:prstGeom prst="rect">
            <a:avLst/>
          </a:prstGeom>
        </p:spPr>
        <p:txBody>
          <a:bodyPr spcFirstLastPara="1" wrap="square" lIns="68575" tIns="34275" rIns="68575" bIns="34275" anchor="t" anchorCtr="0">
            <a:normAutofit/>
          </a:bodyPr>
          <a:lstStyle>
            <a:lvl1pPr lvl="0" algn="ctr" rtl="0">
              <a:lnSpc>
                <a:spcPct val="100000"/>
              </a:lnSpc>
              <a:spcBef>
                <a:spcPts val="800"/>
              </a:spcBef>
              <a:spcAft>
                <a:spcPts val="0"/>
              </a:spcAft>
              <a:buSzPts val="2100"/>
              <a:buNone/>
              <a:defRPr sz="2100"/>
            </a:lvl1pPr>
            <a:lvl2pPr lvl="1" algn="ctr" rtl="0">
              <a:lnSpc>
                <a:spcPct val="100000"/>
              </a:lnSpc>
              <a:spcBef>
                <a:spcPts val="400"/>
              </a:spcBef>
              <a:spcAft>
                <a:spcPts val="0"/>
              </a:spcAft>
              <a:buSzPts val="2100"/>
              <a:buNone/>
              <a:defRPr sz="2100"/>
            </a:lvl2pPr>
            <a:lvl3pPr lvl="2" algn="ctr" rtl="0">
              <a:lnSpc>
                <a:spcPct val="100000"/>
              </a:lnSpc>
              <a:spcBef>
                <a:spcPts val="400"/>
              </a:spcBef>
              <a:spcAft>
                <a:spcPts val="0"/>
              </a:spcAft>
              <a:buSzPts val="2100"/>
              <a:buNone/>
              <a:defRPr sz="2100"/>
            </a:lvl3pPr>
            <a:lvl4pPr lvl="3" algn="ctr" rtl="0">
              <a:lnSpc>
                <a:spcPct val="100000"/>
              </a:lnSpc>
              <a:spcBef>
                <a:spcPts val="400"/>
              </a:spcBef>
              <a:spcAft>
                <a:spcPts val="0"/>
              </a:spcAft>
              <a:buSzPts val="2100"/>
              <a:buNone/>
              <a:defRPr sz="2100"/>
            </a:lvl4pPr>
            <a:lvl5pPr lvl="4" algn="ctr" rtl="0">
              <a:lnSpc>
                <a:spcPct val="100000"/>
              </a:lnSpc>
              <a:spcBef>
                <a:spcPts val="400"/>
              </a:spcBef>
              <a:spcAft>
                <a:spcPts val="0"/>
              </a:spcAft>
              <a:buSzPts val="2100"/>
              <a:buNone/>
              <a:defRPr sz="2100"/>
            </a:lvl5pPr>
            <a:lvl6pPr lvl="5" algn="ctr" rtl="0">
              <a:lnSpc>
                <a:spcPct val="100000"/>
              </a:lnSpc>
              <a:spcBef>
                <a:spcPts val="400"/>
              </a:spcBef>
              <a:spcAft>
                <a:spcPts val="0"/>
              </a:spcAft>
              <a:buSzPts val="2100"/>
              <a:buNone/>
              <a:defRPr sz="2100"/>
            </a:lvl6pPr>
            <a:lvl7pPr lvl="6" algn="ctr" rtl="0">
              <a:lnSpc>
                <a:spcPct val="100000"/>
              </a:lnSpc>
              <a:spcBef>
                <a:spcPts val="400"/>
              </a:spcBef>
              <a:spcAft>
                <a:spcPts val="0"/>
              </a:spcAft>
              <a:buSzPts val="2100"/>
              <a:buNone/>
              <a:defRPr sz="2100"/>
            </a:lvl7pPr>
            <a:lvl8pPr lvl="7" algn="ctr" rtl="0">
              <a:lnSpc>
                <a:spcPct val="100000"/>
              </a:lnSpc>
              <a:spcBef>
                <a:spcPts val="400"/>
              </a:spcBef>
              <a:spcAft>
                <a:spcPts val="0"/>
              </a:spcAft>
              <a:buSzPts val="2100"/>
              <a:buNone/>
              <a:defRPr sz="2100"/>
            </a:lvl8pPr>
            <a:lvl9pPr lvl="8" algn="ctr" rtl="0">
              <a:lnSpc>
                <a:spcPct val="100000"/>
              </a:lnSpc>
              <a:spcBef>
                <a:spcPts val="400"/>
              </a:spcBef>
              <a:spcAft>
                <a:spcPts val="0"/>
              </a:spcAft>
              <a:buSzPts val="2100"/>
              <a:buNone/>
              <a:defRPr sz="2100"/>
            </a:lvl9pPr>
          </a:lstStyle>
          <a:p>
            <a:endParaRPr/>
          </a:p>
        </p:txBody>
      </p:sp>
      <p:sp>
        <p:nvSpPr>
          <p:cNvPr id="108" name="Google Shape;108;p14"/>
          <p:cNvSpPr txBox="1">
            <a:spLocks noGrp="1"/>
          </p:cNvSpPr>
          <p:nvPr>
            <p:ph type="body" idx="2"/>
          </p:nvPr>
        </p:nvSpPr>
        <p:spPr>
          <a:xfrm>
            <a:off x="4939500" y="724200"/>
            <a:ext cx="3837000" cy="3695100"/>
          </a:xfrm>
          <a:prstGeom prst="rect">
            <a:avLst/>
          </a:prstGeom>
        </p:spPr>
        <p:txBody>
          <a:bodyPr spcFirstLastPara="1" wrap="square" lIns="68575" tIns="34275" rIns="68575" bIns="34275" anchor="ctr" anchorCtr="0">
            <a:normAutofit/>
          </a:bodyPr>
          <a:lstStyle>
            <a:lvl1pPr marL="457200" lvl="0" indent="-342900" rtl="0">
              <a:spcBef>
                <a:spcPts val="800"/>
              </a:spcBef>
              <a:spcAft>
                <a:spcPts val="0"/>
              </a:spcAft>
              <a:buClr>
                <a:schemeClr val="lt1"/>
              </a:buClr>
              <a:buSzPts val="1800"/>
              <a:buChar char="•"/>
              <a:defRPr>
                <a:solidFill>
                  <a:schemeClr val="lt1"/>
                </a:solidFill>
              </a:defRPr>
            </a:lvl1pPr>
            <a:lvl2pPr marL="914400" lvl="1" indent="-342900" rtl="0">
              <a:spcBef>
                <a:spcPts val="400"/>
              </a:spcBef>
              <a:spcAft>
                <a:spcPts val="0"/>
              </a:spcAft>
              <a:buClr>
                <a:schemeClr val="lt1"/>
              </a:buClr>
              <a:buSzPts val="1800"/>
              <a:buChar char="•"/>
              <a:defRPr>
                <a:solidFill>
                  <a:schemeClr val="lt1"/>
                </a:solidFill>
              </a:defRPr>
            </a:lvl2pPr>
            <a:lvl3pPr marL="1371600" lvl="2" indent="-342900" rtl="0">
              <a:spcBef>
                <a:spcPts val="400"/>
              </a:spcBef>
              <a:spcAft>
                <a:spcPts val="0"/>
              </a:spcAft>
              <a:buClr>
                <a:schemeClr val="lt1"/>
              </a:buClr>
              <a:buSzPts val="1800"/>
              <a:buChar char="•"/>
              <a:defRPr>
                <a:solidFill>
                  <a:schemeClr val="lt1"/>
                </a:solidFill>
              </a:defRPr>
            </a:lvl3pPr>
            <a:lvl4pPr marL="1828800" lvl="3" indent="-342900" rtl="0">
              <a:spcBef>
                <a:spcPts val="400"/>
              </a:spcBef>
              <a:spcAft>
                <a:spcPts val="0"/>
              </a:spcAft>
              <a:buClr>
                <a:schemeClr val="lt1"/>
              </a:buClr>
              <a:buSzPts val="1800"/>
              <a:buChar char="•"/>
              <a:defRPr>
                <a:solidFill>
                  <a:schemeClr val="lt1"/>
                </a:solidFill>
              </a:defRPr>
            </a:lvl4pPr>
            <a:lvl5pPr marL="2286000" lvl="4" indent="-342900" rtl="0">
              <a:spcBef>
                <a:spcPts val="400"/>
              </a:spcBef>
              <a:spcAft>
                <a:spcPts val="0"/>
              </a:spcAft>
              <a:buClr>
                <a:schemeClr val="lt1"/>
              </a:buClr>
              <a:buSzPts val="1800"/>
              <a:buChar char="•"/>
              <a:defRPr>
                <a:solidFill>
                  <a:schemeClr val="lt1"/>
                </a:solidFill>
              </a:defRPr>
            </a:lvl5pPr>
            <a:lvl6pPr marL="2743200" lvl="5" indent="-317500" rtl="0">
              <a:spcBef>
                <a:spcPts val="400"/>
              </a:spcBef>
              <a:spcAft>
                <a:spcPts val="0"/>
              </a:spcAft>
              <a:buClr>
                <a:schemeClr val="lt1"/>
              </a:buClr>
              <a:buSzPts val="1400"/>
              <a:buChar char="•"/>
              <a:defRPr>
                <a:solidFill>
                  <a:schemeClr val="lt1"/>
                </a:solidFill>
              </a:defRPr>
            </a:lvl6pPr>
            <a:lvl7pPr marL="3200400" lvl="6" indent="-317500" rtl="0">
              <a:spcBef>
                <a:spcPts val="400"/>
              </a:spcBef>
              <a:spcAft>
                <a:spcPts val="0"/>
              </a:spcAft>
              <a:buClr>
                <a:schemeClr val="lt1"/>
              </a:buClr>
              <a:buSzPts val="1400"/>
              <a:buChar char="•"/>
              <a:defRPr>
                <a:solidFill>
                  <a:schemeClr val="lt1"/>
                </a:solidFill>
              </a:defRPr>
            </a:lvl7pPr>
            <a:lvl8pPr marL="3657600" lvl="7" indent="-317500" rtl="0">
              <a:spcBef>
                <a:spcPts val="400"/>
              </a:spcBef>
              <a:spcAft>
                <a:spcPts val="0"/>
              </a:spcAft>
              <a:buClr>
                <a:schemeClr val="lt1"/>
              </a:buClr>
              <a:buSzPts val="1400"/>
              <a:buChar char="•"/>
              <a:defRPr>
                <a:solidFill>
                  <a:schemeClr val="lt1"/>
                </a:solidFill>
              </a:defRPr>
            </a:lvl8pPr>
            <a:lvl9pPr marL="4114800" lvl="8" indent="-317500" rtl="0">
              <a:spcBef>
                <a:spcPts val="400"/>
              </a:spcBef>
              <a:spcAft>
                <a:spcPts val="0"/>
              </a:spcAft>
              <a:buClr>
                <a:schemeClr val="lt1"/>
              </a:buClr>
              <a:buSzPts val="1400"/>
              <a:buChar char="•"/>
              <a:defRPr>
                <a:solidFill>
                  <a:schemeClr val="lt1"/>
                </a:solidFill>
              </a:defRPr>
            </a:lvl9pPr>
          </a:lstStyle>
          <a:p>
            <a:endParaRPr/>
          </a:p>
        </p:txBody>
      </p:sp>
      <p:sp>
        <p:nvSpPr>
          <p:cNvPr id="109" name="Google Shape;109;p14"/>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10"/>
        <p:cNvGrpSpPr/>
        <p:nvPr/>
      </p:nvGrpSpPr>
      <p:grpSpPr>
        <a:xfrm>
          <a:off x="0" y="0"/>
          <a:ext cx="0" cy="0"/>
          <a:chOff x="0" y="0"/>
          <a:chExt cx="0" cy="0"/>
        </a:xfrm>
      </p:grpSpPr>
      <p:grpSp>
        <p:nvGrpSpPr>
          <p:cNvPr id="111" name="Google Shape;111;p15"/>
          <p:cNvGrpSpPr/>
          <p:nvPr/>
        </p:nvGrpSpPr>
        <p:grpSpPr>
          <a:xfrm>
            <a:off x="6098378" y="5"/>
            <a:ext cx="3045625" cy="2030570"/>
            <a:chOff x="6098378" y="5"/>
            <a:chExt cx="3045625" cy="2030570"/>
          </a:xfrm>
        </p:grpSpPr>
        <p:sp>
          <p:nvSpPr>
            <p:cNvPr id="112" name="Google Shape;112;p15"/>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5"/>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5"/>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5"/>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5"/>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7" name="Google Shape;117;p15"/>
          <p:cNvSpPr txBox="1">
            <a:spLocks noGrp="1"/>
          </p:cNvSpPr>
          <p:nvPr>
            <p:ph type="title"/>
          </p:nvPr>
        </p:nvSpPr>
        <p:spPr>
          <a:xfrm>
            <a:off x="598100" y="2152347"/>
            <a:ext cx="8222100" cy="838800"/>
          </a:xfrm>
          <a:prstGeom prst="rect">
            <a:avLst/>
          </a:prstGeom>
        </p:spPr>
        <p:txBody>
          <a:bodyPr spcFirstLastPara="1" wrap="square" lIns="68575" tIns="34275" rIns="68575" bIns="34275" anchor="ctr" anchorCtr="0">
            <a:normAutofit/>
          </a:bodyPr>
          <a:lstStyle>
            <a:lvl1pPr lvl="0" rtl="0">
              <a:spcBef>
                <a:spcPts val="0"/>
              </a:spcBef>
              <a:spcAft>
                <a:spcPts val="0"/>
              </a:spcAft>
              <a:buClr>
                <a:schemeClr val="lt1"/>
              </a:buClr>
              <a:buSzPts val="4200"/>
              <a:buNone/>
              <a:defRPr sz="42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18" name="Google Shape;118;p15"/>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19"/>
        <p:cNvGrpSpPr/>
        <p:nvPr/>
      </p:nvGrpSpPr>
      <p:grpSpPr>
        <a:xfrm>
          <a:off x="0" y="0"/>
          <a:ext cx="0" cy="0"/>
          <a:chOff x="0" y="0"/>
          <a:chExt cx="0" cy="0"/>
        </a:xfrm>
      </p:grpSpPr>
      <p:grpSp>
        <p:nvGrpSpPr>
          <p:cNvPr id="120" name="Google Shape;120;p16"/>
          <p:cNvGrpSpPr/>
          <p:nvPr/>
        </p:nvGrpSpPr>
        <p:grpSpPr>
          <a:xfrm>
            <a:off x="0" y="3903669"/>
            <a:ext cx="9144000" cy="1239925"/>
            <a:chOff x="0" y="3903669"/>
            <a:chExt cx="9144000" cy="1239925"/>
          </a:xfrm>
        </p:grpSpPr>
        <p:sp>
          <p:nvSpPr>
            <p:cNvPr id="121" name="Google Shape;121;p16"/>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6"/>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6"/>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6"/>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6"/>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6" name="Google Shape;126;p16"/>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27" name="Google Shape;127;p16"/>
          <p:cNvSpPr txBox="1">
            <a:spLocks noGrp="1"/>
          </p:cNvSpPr>
          <p:nvPr>
            <p:ph type="body" idx="1"/>
          </p:nvPr>
        </p:nvSpPr>
        <p:spPr>
          <a:xfrm>
            <a:off x="311700" y="1229875"/>
            <a:ext cx="8520600" cy="3339000"/>
          </a:xfrm>
          <a:prstGeom prst="rect">
            <a:avLst/>
          </a:prstGeom>
        </p:spPr>
        <p:txBody>
          <a:bodyPr spcFirstLastPara="1" wrap="square" lIns="68575" tIns="34275" rIns="68575" bIns="34275" anchor="t" anchorCtr="0">
            <a:normAutofit/>
          </a:bodyPr>
          <a:lstStyle>
            <a:lvl1pPr marL="457200" lvl="0" indent="-342900" rtl="0">
              <a:spcBef>
                <a:spcPts val="800"/>
              </a:spcBef>
              <a:spcAft>
                <a:spcPts val="0"/>
              </a:spcAft>
              <a:buSzPts val="1800"/>
              <a:buChar char="•"/>
              <a:defRPr/>
            </a:lvl1pPr>
            <a:lvl2pPr marL="914400" lvl="1" indent="-342900" rtl="0">
              <a:spcBef>
                <a:spcPts val="400"/>
              </a:spcBef>
              <a:spcAft>
                <a:spcPts val="0"/>
              </a:spcAft>
              <a:buSzPts val="1800"/>
              <a:buChar char="•"/>
              <a:defRPr/>
            </a:lvl2pPr>
            <a:lvl3pPr marL="1371600" lvl="2" indent="-342900" rtl="0">
              <a:spcBef>
                <a:spcPts val="400"/>
              </a:spcBef>
              <a:spcAft>
                <a:spcPts val="0"/>
              </a:spcAft>
              <a:buSzPts val="1800"/>
              <a:buChar char="•"/>
              <a:defRPr/>
            </a:lvl3pPr>
            <a:lvl4pPr marL="1828800" lvl="3" indent="-342900" rtl="0">
              <a:spcBef>
                <a:spcPts val="400"/>
              </a:spcBef>
              <a:spcAft>
                <a:spcPts val="0"/>
              </a:spcAft>
              <a:buSzPts val="1800"/>
              <a:buChar char="•"/>
              <a:defRPr/>
            </a:lvl4pPr>
            <a:lvl5pPr marL="2286000" lvl="4" indent="-342900" rtl="0">
              <a:spcBef>
                <a:spcPts val="400"/>
              </a:spcBef>
              <a:spcAft>
                <a:spcPts val="0"/>
              </a:spcAft>
              <a:buSzPts val="18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128" name="Google Shape;128;p16"/>
          <p:cNvSpPr txBox="1">
            <a:spLocks noGrp="1"/>
          </p:cNvSpPr>
          <p:nvPr>
            <p:ph type="sldNum" idx="12"/>
          </p:nvPr>
        </p:nvSpPr>
        <p:spPr>
          <a:xfrm>
            <a:off x="8460431" y="4651190"/>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Follow Us">
  <p:cSld name="Follow Us">
    <p:bg>
      <p:bgPr>
        <a:solidFill>
          <a:schemeClr val="accent1"/>
        </a:solidFill>
        <a:effectLst/>
      </p:bgPr>
    </p:bg>
    <p:spTree>
      <p:nvGrpSpPr>
        <p:cNvPr id="1" name="Shape 19"/>
        <p:cNvGrpSpPr/>
        <p:nvPr/>
      </p:nvGrpSpPr>
      <p:grpSpPr>
        <a:xfrm>
          <a:off x="0" y="0"/>
          <a:ext cx="0" cy="0"/>
          <a:chOff x="0" y="0"/>
          <a:chExt cx="0" cy="0"/>
        </a:xfrm>
      </p:grpSpPr>
      <p:sp>
        <p:nvSpPr>
          <p:cNvPr id="20" name="Google Shape;20;p3"/>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21" name="Google Shape;21;p3" descr="Decorative line break"/>
          <p:cNvPicPr preferRelativeResize="0"/>
          <p:nvPr/>
        </p:nvPicPr>
        <p:blipFill rotWithShape="1">
          <a:blip r:embed="rId2">
            <a:alphaModFix/>
          </a:blip>
          <a:srcRect/>
          <a:stretch/>
        </p:blipFill>
        <p:spPr>
          <a:xfrm>
            <a:off x="4089652" y="2886671"/>
            <a:ext cx="964694" cy="18288"/>
          </a:xfrm>
          <a:prstGeom prst="rect">
            <a:avLst/>
          </a:prstGeom>
          <a:noFill/>
          <a:ln>
            <a:noFill/>
          </a:ln>
        </p:spPr>
      </p:pic>
      <p:sp>
        <p:nvSpPr>
          <p:cNvPr id="22" name="Google Shape;22;p3"/>
          <p:cNvSpPr txBox="1">
            <a:spLocks noGrp="1"/>
          </p:cNvSpPr>
          <p:nvPr>
            <p:ph type="ctrTitle"/>
          </p:nvPr>
        </p:nvSpPr>
        <p:spPr>
          <a:xfrm>
            <a:off x="1143000" y="1124344"/>
            <a:ext cx="6858000" cy="1790700"/>
          </a:xfrm>
          <a:prstGeom prst="rect">
            <a:avLst/>
          </a:prstGeom>
          <a:noFill/>
          <a:ln>
            <a:noFill/>
          </a:ln>
        </p:spPr>
        <p:txBody>
          <a:bodyPr spcFirstLastPara="1" wrap="square" lIns="68575" tIns="34275" rIns="68575" bIns="34275" anchor="b" anchorCtr="0">
            <a:noAutofit/>
          </a:bodyPr>
          <a:lstStyle>
            <a:lvl1pPr lvl="0" algn="ctr">
              <a:lnSpc>
                <a:spcPct val="90000"/>
              </a:lnSpc>
              <a:spcBef>
                <a:spcPts val="0"/>
              </a:spcBef>
              <a:spcAft>
                <a:spcPts val="0"/>
              </a:spcAft>
              <a:buClr>
                <a:schemeClr val="accent1"/>
              </a:buClr>
              <a:buSzPts val="9000"/>
              <a:buFont typeface="Calibri"/>
              <a:buNone/>
              <a:defRPr sz="90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3" name="Google Shape;23;p3"/>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4" name="Google Shape;24;p3"/>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5" name="Google Shape;25;p3"/>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descr="Twitter icon"/>
          <p:cNvPicPr preferRelativeResize="0"/>
          <p:nvPr/>
        </p:nvPicPr>
        <p:blipFill rotWithShape="1">
          <a:blip r:embed="rId3">
            <a:alphaModFix/>
          </a:blip>
          <a:srcRect/>
          <a:stretch/>
        </p:blipFill>
        <p:spPr>
          <a:xfrm>
            <a:off x="2038718" y="3032551"/>
            <a:ext cx="375030" cy="375030"/>
          </a:xfrm>
          <a:prstGeom prst="rect">
            <a:avLst/>
          </a:prstGeom>
          <a:noFill/>
          <a:ln>
            <a:noFill/>
          </a:ln>
        </p:spPr>
      </p:pic>
      <p:pic>
        <p:nvPicPr>
          <p:cNvPr id="27" name="Google Shape;27;p3" descr="Facebook icon"/>
          <p:cNvPicPr preferRelativeResize="0"/>
          <p:nvPr/>
        </p:nvPicPr>
        <p:blipFill rotWithShape="1">
          <a:blip r:embed="rId4">
            <a:alphaModFix/>
          </a:blip>
          <a:srcRect/>
          <a:stretch/>
        </p:blipFill>
        <p:spPr>
          <a:xfrm>
            <a:off x="6768720" y="3032551"/>
            <a:ext cx="375030" cy="375030"/>
          </a:xfrm>
          <a:prstGeom prst="rect">
            <a:avLst/>
          </a:prstGeom>
          <a:noFill/>
          <a:ln>
            <a:noFill/>
          </a:ln>
        </p:spPr>
      </p:pic>
      <p:sp>
        <p:nvSpPr>
          <p:cNvPr id="28" name="Google Shape;28;p3"/>
          <p:cNvSpPr txBox="1"/>
          <p:nvPr/>
        </p:nvSpPr>
        <p:spPr>
          <a:xfrm>
            <a:off x="2038718" y="3032551"/>
            <a:ext cx="5105100" cy="346200"/>
          </a:xfrm>
          <a:prstGeom prst="rect">
            <a:avLst/>
          </a:prstGeom>
          <a:noFill/>
          <a:ln>
            <a:noFill/>
          </a:ln>
        </p:spPr>
        <p:txBody>
          <a:bodyPr spcFirstLastPara="1" wrap="square" lIns="68575" tIns="34275" rIns="68575" bIns="34275" anchor="t" anchorCtr="0">
            <a:spAutoFit/>
          </a:bodyPr>
          <a:lstStyle/>
          <a:p>
            <a:pPr marL="0" marR="0" lvl="0" indent="0" algn="ctr" rtl="0">
              <a:lnSpc>
                <a:spcPct val="100000"/>
              </a:lnSpc>
              <a:spcBef>
                <a:spcPts val="0"/>
              </a:spcBef>
              <a:spcAft>
                <a:spcPts val="0"/>
              </a:spcAft>
              <a:buClr>
                <a:schemeClr val="accent1"/>
              </a:buClr>
              <a:buSzPts val="1800"/>
              <a:buFont typeface="Calibri"/>
              <a:buNone/>
            </a:pPr>
            <a:r>
              <a:rPr lang="en" sz="1800" b="0" i="0" u="none" strike="noStrike" cap="none">
                <a:solidFill>
                  <a:schemeClr val="accent1"/>
                </a:solidFill>
                <a:latin typeface="Calibri"/>
                <a:ea typeface="Calibri"/>
                <a:cs typeface="Calibri"/>
                <a:sym typeface="Calibri"/>
              </a:rPr>
              <a:t>twitter.com/ORDeptEd | fb.com/ORDeptEd</a:t>
            </a:r>
            <a:endParaRPr sz="1800" b="0" i="0" u="none" strike="noStrike" cap="none">
              <a:solidFill>
                <a:schemeClr val="accen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Google Shape;31;p4"/>
          <p:cNvSpPr txBox="1">
            <a:spLocks noGrp="1"/>
          </p:cNvSpPr>
          <p:nvPr>
            <p:ph type="body" idx="1"/>
          </p:nvPr>
        </p:nvSpPr>
        <p:spPr>
          <a:xfrm>
            <a:off x="537882" y="1369219"/>
            <a:ext cx="39771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Google Shape;32;p4"/>
          <p:cNvSpPr txBox="1">
            <a:spLocks noGrp="1"/>
          </p:cNvSpPr>
          <p:nvPr>
            <p:ph type="body" idx="2"/>
          </p:nvPr>
        </p:nvSpPr>
        <p:spPr>
          <a:xfrm>
            <a:off x="4629150" y="1369219"/>
            <a:ext cx="3997200" cy="30795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Google Shape;33;p4"/>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Google Shape;34;p4"/>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Google Shape;35;p4"/>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36"/>
        <p:cNvGrpSpPr/>
        <p:nvPr/>
      </p:nvGrpSpPr>
      <p:grpSpPr>
        <a:xfrm>
          <a:off x="0" y="0"/>
          <a:ext cx="0" cy="0"/>
          <a:chOff x="0" y="0"/>
          <a:chExt cx="0" cy="0"/>
        </a:xfrm>
      </p:grpSpPr>
      <p:sp>
        <p:nvSpPr>
          <p:cNvPr id="37" name="Google Shape;37;p5"/>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38" name="Google Shape;38;p5"/>
          <p:cNvSpPr/>
          <p:nvPr/>
        </p:nvSpPr>
        <p:spPr>
          <a:xfrm>
            <a:off x="154641" y="4461062"/>
            <a:ext cx="8831400" cy="5244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39" name="Google Shape;39;p5" descr="Decorative line break"/>
          <p:cNvPicPr preferRelativeResize="0"/>
          <p:nvPr/>
        </p:nvPicPr>
        <p:blipFill rotWithShape="1">
          <a:blip r:embed="rId2">
            <a:alphaModFix/>
          </a:blip>
          <a:srcRect/>
          <a:stretch/>
        </p:blipFill>
        <p:spPr>
          <a:xfrm>
            <a:off x="4089652" y="2604100"/>
            <a:ext cx="964694" cy="18288"/>
          </a:xfrm>
          <a:prstGeom prst="rect">
            <a:avLst/>
          </a:prstGeom>
          <a:noFill/>
          <a:ln>
            <a:noFill/>
          </a:ln>
        </p:spPr>
      </p:pic>
      <p:sp>
        <p:nvSpPr>
          <p:cNvPr id="40" name="Google Shape;40;p5"/>
          <p:cNvSpPr txBox="1">
            <a:spLocks noGrp="1"/>
          </p:cNvSpPr>
          <p:nvPr>
            <p:ph type="ctrTitle"/>
          </p:nvPr>
        </p:nvSpPr>
        <p:spPr>
          <a:xfrm>
            <a:off x="1143000" y="1865026"/>
            <a:ext cx="6858000" cy="7674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accent1"/>
              </a:buClr>
              <a:buSzPts val="4100"/>
              <a:buFont typeface="Calibri"/>
              <a:buNone/>
              <a:defRPr sz="4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1" name="Google Shape;41;p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accent1"/>
              </a:buClr>
              <a:buSzPts val="1800"/>
              <a:buNone/>
              <a:defRPr sz="1800">
                <a:solidFill>
                  <a:schemeClr val="accent1"/>
                </a:solidFill>
              </a:defRPr>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42" name="Google Shape;42;p5"/>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Google Shape;43;p5"/>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Google Shape;44;p5"/>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45" name="Google Shape;45;p5" descr="Oregon Department of Education Logo"/>
          <p:cNvPicPr preferRelativeResize="0"/>
          <p:nvPr/>
        </p:nvPicPr>
        <p:blipFill rotWithShape="1">
          <a:blip r:embed="rId3">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chemeClr val="accent1"/>
        </a:solidFill>
        <a:effectLst/>
      </p:bgPr>
    </p:bg>
    <p:spTree>
      <p:nvGrpSpPr>
        <p:cNvPr id="1" name="Shape 46"/>
        <p:cNvGrpSpPr/>
        <p:nvPr/>
      </p:nvGrpSpPr>
      <p:grpSpPr>
        <a:xfrm>
          <a:off x="0" y="0"/>
          <a:ext cx="0" cy="0"/>
          <a:chOff x="0" y="0"/>
          <a:chExt cx="0" cy="0"/>
        </a:xfrm>
      </p:grpSpPr>
      <p:sp>
        <p:nvSpPr>
          <p:cNvPr id="47" name="Google Shape;47;p6"/>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48" name="Google Shape;48;p6"/>
          <p:cNvSpPr/>
          <p:nvPr/>
        </p:nvSpPr>
        <p:spPr>
          <a:xfrm>
            <a:off x="154640" y="1866568"/>
            <a:ext cx="8831400" cy="14253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200" b="0" i="0" u="none" strike="noStrike" cap="none">
              <a:solidFill>
                <a:schemeClr val="lt1"/>
              </a:solidFill>
              <a:latin typeface="Calibri"/>
              <a:ea typeface="Calibri"/>
              <a:cs typeface="Calibri"/>
              <a:sym typeface="Calibri"/>
            </a:endParaRPr>
          </a:p>
        </p:txBody>
      </p:sp>
      <p:sp>
        <p:nvSpPr>
          <p:cNvPr id="49" name="Google Shape;49;p6"/>
          <p:cNvSpPr txBox="1">
            <a:spLocks noGrp="1"/>
          </p:cNvSpPr>
          <p:nvPr>
            <p:ph type="ctrTitle"/>
          </p:nvPr>
        </p:nvSpPr>
        <p:spPr>
          <a:xfrm>
            <a:off x="537883" y="1866568"/>
            <a:ext cx="8088300" cy="1425300"/>
          </a:xfrm>
          <a:prstGeom prst="rect">
            <a:avLst/>
          </a:prstGeom>
          <a:noFill/>
          <a:ln>
            <a:noFill/>
          </a:ln>
        </p:spPr>
        <p:txBody>
          <a:bodyPr spcFirstLastPara="1" wrap="square" lIns="68575" tIns="34275" rIns="68575" bIns="34275" anchor="ctr" anchorCtr="0">
            <a:noAutofit/>
          </a:bodyPr>
          <a:lstStyle>
            <a:lvl1pPr lvl="0" algn="ctr">
              <a:lnSpc>
                <a:spcPct val="90000"/>
              </a:lnSpc>
              <a:spcBef>
                <a:spcPts val="0"/>
              </a:spcBef>
              <a:spcAft>
                <a:spcPts val="0"/>
              </a:spcAft>
              <a:buClr>
                <a:schemeClr val="accent1"/>
              </a:buClr>
              <a:buSzPts val="5100"/>
              <a:buFont typeface="Calibri"/>
              <a:buNone/>
              <a:defRPr sz="5100">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0" name="Google Shape;50;p6"/>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1" name="Google Shape;51;p6"/>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Google Shape;52;p6"/>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pic>
        <p:nvPicPr>
          <p:cNvPr id="53" name="Google Shape;53;p6" descr="Oregon Department of Education Logo"/>
          <p:cNvPicPr preferRelativeResize="0"/>
          <p:nvPr/>
        </p:nvPicPr>
        <p:blipFill rotWithShape="1">
          <a:blip r:embed="rId2">
            <a:alphaModFix/>
          </a:blip>
          <a:srcRect/>
          <a:stretch/>
        </p:blipFill>
        <p:spPr>
          <a:xfrm>
            <a:off x="3775327" y="160537"/>
            <a:ext cx="1593345" cy="1625350"/>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Bar and Content">
  <p:cSld name="Title Bar and Content">
    <p:bg>
      <p:bgPr>
        <a:solidFill>
          <a:schemeClr val="accent1"/>
        </a:solidFill>
        <a:effectLst/>
      </p:bgPr>
    </p:bg>
    <p:spTree>
      <p:nvGrpSpPr>
        <p:cNvPr id="1" name="Shape 54"/>
        <p:cNvGrpSpPr/>
        <p:nvPr/>
      </p:nvGrpSpPr>
      <p:grpSpPr>
        <a:xfrm>
          <a:off x="0" y="0"/>
          <a:ext cx="0" cy="0"/>
          <a:chOff x="0" y="0"/>
          <a:chExt cx="0" cy="0"/>
        </a:xfrm>
      </p:grpSpPr>
      <p:sp>
        <p:nvSpPr>
          <p:cNvPr id="55" name="Google Shape;55;p7"/>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6" name="Google Shape;56;p7"/>
          <p:cNvSpPr/>
          <p:nvPr/>
        </p:nvSpPr>
        <p:spPr>
          <a:xfrm>
            <a:off x="154641" y="161365"/>
            <a:ext cx="8831400" cy="10479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57" name="Google Shape;57;p7"/>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58" name="Google Shape;58;p7"/>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Google Shape;59;p7"/>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Google Shape;60;p7"/>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61" name="Google Shape;61;p7"/>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Content with Caption">
  <p:cSld name="Content with Caption">
    <p:bg>
      <p:bgPr>
        <a:solidFill>
          <a:schemeClr val="accent1"/>
        </a:solidFill>
        <a:effectLst/>
      </p:bgPr>
    </p:bg>
    <p:spTree>
      <p:nvGrpSpPr>
        <p:cNvPr id="1" name="Shape 62"/>
        <p:cNvGrpSpPr/>
        <p:nvPr/>
      </p:nvGrpSpPr>
      <p:grpSpPr>
        <a:xfrm>
          <a:off x="0" y="0"/>
          <a:ext cx="0" cy="0"/>
          <a:chOff x="0" y="0"/>
          <a:chExt cx="0" cy="0"/>
        </a:xfrm>
      </p:grpSpPr>
      <p:sp>
        <p:nvSpPr>
          <p:cNvPr id="63" name="Google Shape;63;p8"/>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4" name="Google Shape;64;p8"/>
          <p:cNvSpPr/>
          <p:nvPr/>
        </p:nvSpPr>
        <p:spPr>
          <a:xfrm>
            <a:off x="154642" y="161365"/>
            <a:ext cx="3547800" cy="4824000"/>
          </a:xfrm>
          <a:prstGeom prst="rect">
            <a:avLst/>
          </a:prstGeom>
          <a:solidFill>
            <a:schemeClr val="l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65" name="Google Shape;65;p8"/>
          <p:cNvSpPr txBox="1">
            <a:spLocks noGrp="1"/>
          </p:cNvSpPr>
          <p:nvPr>
            <p:ph type="title"/>
          </p:nvPr>
        </p:nvSpPr>
        <p:spPr>
          <a:xfrm>
            <a:off x="537883" y="584734"/>
            <a:ext cx="2949000" cy="1894200"/>
          </a:xfrm>
          <a:prstGeom prst="rect">
            <a:avLst/>
          </a:prstGeom>
          <a:noFill/>
          <a:ln>
            <a:noFill/>
          </a:ln>
        </p:spPr>
        <p:txBody>
          <a:bodyPr spcFirstLastPara="1" wrap="square" lIns="68575" tIns="34275" rIns="68575" bIns="34275" anchor="t" anchorCtr="0">
            <a:normAutofit/>
          </a:bodyPr>
          <a:lstStyle>
            <a:lvl1pPr lvl="0" algn="l">
              <a:lnSpc>
                <a:spcPct val="90000"/>
              </a:lnSpc>
              <a:spcBef>
                <a:spcPts val="0"/>
              </a:spcBef>
              <a:spcAft>
                <a:spcPts val="0"/>
              </a:spcAft>
              <a:buClr>
                <a:schemeClr val="accent1"/>
              </a:buClr>
              <a:buSzPts val="3300"/>
              <a:buFont typeface="Calibri"/>
              <a:buNone/>
              <a:defRPr sz="3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6" name="Google Shape;66;p8"/>
          <p:cNvSpPr txBox="1">
            <a:spLocks noGrp="1"/>
          </p:cNvSpPr>
          <p:nvPr>
            <p:ph type="body" idx="1"/>
          </p:nvPr>
        </p:nvSpPr>
        <p:spPr>
          <a:xfrm>
            <a:off x="3887391" y="584735"/>
            <a:ext cx="4629000" cy="3811200"/>
          </a:xfrm>
          <a:prstGeom prst="rect">
            <a:avLst/>
          </a:prstGeom>
          <a:noFill/>
          <a:ln>
            <a:noFill/>
          </a:ln>
        </p:spPr>
        <p:txBody>
          <a:bodyPr spcFirstLastPara="1" wrap="square" lIns="68575" tIns="34275" rIns="68575" bIns="34275" anchor="t" anchorCtr="0">
            <a:normAutofit/>
          </a:bodyPr>
          <a:lstStyle>
            <a:lvl1pPr marL="457200" lvl="0" indent="-342900" algn="l">
              <a:lnSpc>
                <a:spcPct val="90000"/>
              </a:lnSpc>
              <a:spcBef>
                <a:spcPts val="800"/>
              </a:spcBef>
              <a:spcAft>
                <a:spcPts val="0"/>
              </a:spcAft>
              <a:buClr>
                <a:schemeClr val="dk1"/>
              </a:buClr>
              <a:buSzPts val="1800"/>
              <a:buChar char="•"/>
              <a:defRPr sz="1800"/>
            </a:lvl1pPr>
            <a:lvl2pPr marL="914400" lvl="1" indent="-342900" algn="l">
              <a:lnSpc>
                <a:spcPct val="90000"/>
              </a:lnSpc>
              <a:spcBef>
                <a:spcPts val="400"/>
              </a:spcBef>
              <a:spcAft>
                <a:spcPts val="0"/>
              </a:spcAft>
              <a:buClr>
                <a:schemeClr val="dk1"/>
              </a:buClr>
              <a:buSzPts val="1800"/>
              <a:buChar char="•"/>
              <a:defRPr sz="1800"/>
            </a:lvl2pPr>
            <a:lvl3pPr marL="1371600" lvl="2" indent="-342900" algn="l">
              <a:lnSpc>
                <a:spcPct val="90000"/>
              </a:lnSpc>
              <a:spcBef>
                <a:spcPts val="400"/>
              </a:spcBef>
              <a:spcAft>
                <a:spcPts val="0"/>
              </a:spcAft>
              <a:buClr>
                <a:schemeClr val="dk1"/>
              </a:buClr>
              <a:buSzPts val="1800"/>
              <a:buChar char="•"/>
              <a:defRPr sz="1800"/>
            </a:lvl3pPr>
            <a:lvl4pPr marL="1828800" lvl="3" indent="-342900" algn="l">
              <a:lnSpc>
                <a:spcPct val="90000"/>
              </a:lnSpc>
              <a:spcBef>
                <a:spcPts val="400"/>
              </a:spcBef>
              <a:spcAft>
                <a:spcPts val="0"/>
              </a:spcAft>
              <a:buClr>
                <a:schemeClr val="dk1"/>
              </a:buClr>
              <a:buSzPts val="1800"/>
              <a:buChar char="•"/>
              <a:defRPr sz="1800"/>
            </a:lvl4pPr>
            <a:lvl5pPr marL="2286000" lvl="4" indent="-342900" algn="l">
              <a:lnSpc>
                <a:spcPct val="90000"/>
              </a:lnSpc>
              <a:spcBef>
                <a:spcPts val="400"/>
              </a:spcBef>
              <a:spcAft>
                <a:spcPts val="0"/>
              </a:spcAft>
              <a:buClr>
                <a:schemeClr val="dk1"/>
              </a:buClr>
              <a:buSzPts val="1800"/>
              <a:buChar char="•"/>
              <a:defRPr sz="18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67" name="Google Shape;67;p8"/>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8" name="Google Shape;68;p8"/>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9" name="Google Shape;69;p8"/>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8"/>
          <p:cNvSpPr>
            <a:spLocks noGrp="1"/>
          </p:cNvSpPr>
          <p:nvPr>
            <p:ph type="pic" idx="2"/>
          </p:nvPr>
        </p:nvSpPr>
        <p:spPr>
          <a:xfrm>
            <a:off x="537883" y="2655094"/>
            <a:ext cx="2949000" cy="1740600"/>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71"/>
        <p:cNvGrpSpPr/>
        <p:nvPr/>
      </p:nvGrpSpPr>
      <p:grpSpPr>
        <a:xfrm>
          <a:off x="0" y="0"/>
          <a:ext cx="0" cy="0"/>
          <a:chOff x="0" y="0"/>
          <a:chExt cx="0" cy="0"/>
        </a:xfrm>
      </p:grpSpPr>
      <p:sp>
        <p:nvSpPr>
          <p:cNvPr id="72" name="Google Shape;72;p9"/>
          <p:cNvSpPr txBox="1">
            <a:spLocks noGrp="1"/>
          </p:cNvSpPr>
          <p:nvPr>
            <p:ph type="body" idx="1"/>
          </p:nvPr>
        </p:nvSpPr>
        <p:spPr>
          <a:xfrm>
            <a:off x="537882" y="1260872"/>
            <a:ext cx="3960300" cy="6180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1"/>
              </a:buClr>
              <a:buSzPts val="2400"/>
              <a:buNone/>
              <a:defRPr sz="2400" b="0">
                <a:solidFill>
                  <a:schemeClr val="accent1"/>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3" name="Google Shape;73;p9"/>
          <p:cNvSpPr txBox="1">
            <a:spLocks noGrp="1"/>
          </p:cNvSpPr>
          <p:nvPr>
            <p:ph type="body" idx="2"/>
          </p:nvPr>
        </p:nvSpPr>
        <p:spPr>
          <a:xfrm>
            <a:off x="537882" y="1878806"/>
            <a:ext cx="3960300" cy="2575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4" name="Google Shape;74;p9"/>
          <p:cNvSpPr txBox="1">
            <a:spLocks noGrp="1"/>
          </p:cNvSpPr>
          <p:nvPr>
            <p:ph type="body" idx="3"/>
          </p:nvPr>
        </p:nvSpPr>
        <p:spPr>
          <a:xfrm>
            <a:off x="4629150" y="1260872"/>
            <a:ext cx="3997200" cy="61800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accent1"/>
              </a:buClr>
              <a:buSzPts val="2400"/>
              <a:buNone/>
              <a:defRPr sz="2400" b="0">
                <a:solidFill>
                  <a:schemeClr val="accent1"/>
                </a:solidFill>
              </a:defRPr>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75" name="Google Shape;75;p9"/>
          <p:cNvSpPr txBox="1">
            <a:spLocks noGrp="1"/>
          </p:cNvSpPr>
          <p:nvPr>
            <p:ph type="body" idx="4"/>
          </p:nvPr>
        </p:nvSpPr>
        <p:spPr>
          <a:xfrm>
            <a:off x="4629150" y="1878806"/>
            <a:ext cx="3997200" cy="25758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6" name="Google Shape;76;p9"/>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7" name="Google Shape;77;p9"/>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Google Shape;78;p9"/>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79" name="Google Shape;79;p9"/>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itle Only">
  <p:cSld name="Title Only">
    <p:spTree>
      <p:nvGrpSpPr>
        <p:cNvPr id="1" name="Shape 80"/>
        <p:cNvGrpSpPr/>
        <p:nvPr/>
      </p:nvGrpSpPr>
      <p:grpSpPr>
        <a:xfrm>
          <a:off x="0" y="0"/>
          <a:ext cx="0" cy="0"/>
          <a:chOff x="0" y="0"/>
          <a:chExt cx="0" cy="0"/>
        </a:xfrm>
      </p:grpSpPr>
      <p:sp>
        <p:nvSpPr>
          <p:cNvPr id="81" name="Google Shape;81;p10"/>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82" name="Google Shape;82;p10"/>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3" name="Google Shape;83;p10"/>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84" name="Google Shape;84;p10"/>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
              <a:t>‹#›</a:t>
            </a:fld>
            <a:endParaRPr/>
          </a:p>
        </p:txBody>
      </p:sp>
      <p:sp>
        <p:nvSpPr>
          <p:cNvPr id="85" name="Google Shape;85;p10"/>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accent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p:nvPr/>
        </p:nvSpPr>
        <p:spPr>
          <a:xfrm>
            <a:off x="154641" y="161365"/>
            <a:ext cx="8831400" cy="482400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595959"/>
              </a:solidFill>
              <a:latin typeface="Calibri"/>
              <a:ea typeface="Calibri"/>
              <a:cs typeface="Calibri"/>
              <a:sym typeface="Calibri"/>
            </a:endParaRPr>
          </a:p>
        </p:txBody>
      </p:sp>
      <p:sp>
        <p:nvSpPr>
          <p:cNvPr id="7" name="Google Shape;7;p1"/>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lvl1pPr marR="0" lvl="0" algn="l" rtl="0">
              <a:lnSpc>
                <a:spcPct val="90000"/>
              </a:lnSpc>
              <a:spcBef>
                <a:spcPts val="0"/>
              </a:spcBef>
              <a:spcAft>
                <a:spcPts val="0"/>
              </a:spcAft>
              <a:buClr>
                <a:schemeClr val="accent1"/>
              </a:buClr>
              <a:buSzPts val="3300"/>
              <a:buFont typeface="Calibri"/>
              <a:buNone/>
              <a:defRPr sz="3300" b="0" i="0" u="none" strike="noStrike" cap="none">
                <a:solidFill>
                  <a:schemeClr val="accent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8" name="Google Shape;8;p1"/>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a:bodyPr>
          <a:lstStyle>
            <a:lvl1pPr marL="457200" marR="0" lvl="0" indent="-342900" algn="l" rtl="0">
              <a:lnSpc>
                <a:spcPct val="90000"/>
              </a:lnSpc>
              <a:spcBef>
                <a:spcPts val="8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537882" y="4604845"/>
            <a:ext cx="2148300" cy="273900"/>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595959"/>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dt" idx="10"/>
          </p:nvPr>
        </p:nvSpPr>
        <p:spPr>
          <a:xfrm>
            <a:off x="2891118" y="4604845"/>
            <a:ext cx="3381900" cy="273900"/>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595959"/>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sldNum" idx="12"/>
          </p:nvPr>
        </p:nvSpPr>
        <p:spPr>
          <a:xfrm>
            <a:off x="6457950" y="4604845"/>
            <a:ext cx="2168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595959"/>
                </a:solidFill>
                <a:latin typeface="Calibri"/>
                <a:ea typeface="Calibri"/>
                <a:cs typeface="Calibri"/>
                <a:sym typeface="Calibri"/>
              </a:defRPr>
            </a:lvl1pPr>
            <a:lvl2pPr marL="0" marR="0" lvl="1" indent="0" algn="r" rtl="0">
              <a:spcBef>
                <a:spcPts val="0"/>
              </a:spcBef>
              <a:buNone/>
              <a:defRPr sz="900" b="0" i="0" u="none" strike="noStrike" cap="none">
                <a:solidFill>
                  <a:srgbClr val="595959"/>
                </a:solidFill>
                <a:latin typeface="Calibri"/>
                <a:ea typeface="Calibri"/>
                <a:cs typeface="Calibri"/>
                <a:sym typeface="Calibri"/>
              </a:defRPr>
            </a:lvl2pPr>
            <a:lvl3pPr marL="0" marR="0" lvl="2" indent="0" algn="r" rtl="0">
              <a:spcBef>
                <a:spcPts val="0"/>
              </a:spcBef>
              <a:buNone/>
              <a:defRPr sz="900" b="0" i="0" u="none" strike="noStrike" cap="none">
                <a:solidFill>
                  <a:srgbClr val="595959"/>
                </a:solidFill>
                <a:latin typeface="Calibri"/>
                <a:ea typeface="Calibri"/>
                <a:cs typeface="Calibri"/>
                <a:sym typeface="Calibri"/>
              </a:defRPr>
            </a:lvl3pPr>
            <a:lvl4pPr marL="0" marR="0" lvl="3" indent="0" algn="r" rtl="0">
              <a:spcBef>
                <a:spcPts val="0"/>
              </a:spcBef>
              <a:buNone/>
              <a:defRPr sz="900" b="0" i="0" u="none" strike="noStrike" cap="none">
                <a:solidFill>
                  <a:srgbClr val="595959"/>
                </a:solidFill>
                <a:latin typeface="Calibri"/>
                <a:ea typeface="Calibri"/>
                <a:cs typeface="Calibri"/>
                <a:sym typeface="Calibri"/>
              </a:defRPr>
            </a:lvl4pPr>
            <a:lvl5pPr marL="0" marR="0" lvl="4" indent="0" algn="r" rtl="0">
              <a:spcBef>
                <a:spcPts val="0"/>
              </a:spcBef>
              <a:buNone/>
              <a:defRPr sz="900" b="0" i="0" u="none" strike="noStrike" cap="none">
                <a:solidFill>
                  <a:srgbClr val="595959"/>
                </a:solidFill>
                <a:latin typeface="Calibri"/>
                <a:ea typeface="Calibri"/>
                <a:cs typeface="Calibri"/>
                <a:sym typeface="Calibri"/>
              </a:defRPr>
            </a:lvl5pPr>
            <a:lvl6pPr marL="0" marR="0" lvl="5" indent="0" algn="r" rtl="0">
              <a:spcBef>
                <a:spcPts val="0"/>
              </a:spcBef>
              <a:buNone/>
              <a:defRPr sz="900" b="0" i="0" u="none" strike="noStrike" cap="none">
                <a:solidFill>
                  <a:srgbClr val="595959"/>
                </a:solidFill>
                <a:latin typeface="Calibri"/>
                <a:ea typeface="Calibri"/>
                <a:cs typeface="Calibri"/>
                <a:sym typeface="Calibri"/>
              </a:defRPr>
            </a:lvl6pPr>
            <a:lvl7pPr marL="0" marR="0" lvl="6" indent="0" algn="r" rtl="0">
              <a:spcBef>
                <a:spcPts val="0"/>
              </a:spcBef>
              <a:buNone/>
              <a:defRPr sz="900" b="0" i="0" u="none" strike="noStrike" cap="none">
                <a:solidFill>
                  <a:srgbClr val="595959"/>
                </a:solidFill>
                <a:latin typeface="Calibri"/>
                <a:ea typeface="Calibri"/>
                <a:cs typeface="Calibri"/>
                <a:sym typeface="Calibri"/>
              </a:defRPr>
            </a:lvl7pPr>
            <a:lvl8pPr marL="0" marR="0" lvl="7" indent="0" algn="r" rtl="0">
              <a:spcBef>
                <a:spcPts val="0"/>
              </a:spcBef>
              <a:buNone/>
              <a:defRPr sz="900" b="0" i="0" u="none" strike="noStrike" cap="none">
                <a:solidFill>
                  <a:srgbClr val="595959"/>
                </a:solidFill>
                <a:latin typeface="Calibri"/>
                <a:ea typeface="Calibri"/>
                <a:cs typeface="Calibri"/>
                <a:sym typeface="Calibri"/>
              </a:defRPr>
            </a:lvl8pPr>
            <a:lvl9pPr marL="0" marR="0" lvl="8" indent="0" algn="r" rtl="0">
              <a:spcBef>
                <a:spcPts val="0"/>
              </a:spcBef>
              <a:buNone/>
              <a:defRPr sz="900" b="0" i="0" u="none" strike="noStrike" cap="none">
                <a:solidFill>
                  <a:srgbClr val="59595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2" name="Google Shape;12;p1" descr="Decorative line break"/>
          <p:cNvPicPr preferRelativeResize="0"/>
          <p:nvPr/>
        </p:nvPicPr>
        <p:blipFill rotWithShape="1">
          <a:blip r:embed="rId17">
            <a:alphaModFix/>
          </a:blip>
          <a:srcRect/>
          <a:stretch/>
        </p:blipFill>
        <p:spPr>
          <a:xfrm>
            <a:off x="603503" y="1168770"/>
            <a:ext cx="964694" cy="18288"/>
          </a:xfrm>
          <a:prstGeom prst="rect">
            <a:avLst/>
          </a:prstGeom>
          <a:noFill/>
          <a:ln>
            <a:noFill/>
          </a:ln>
        </p:spPr>
      </p:pic>
      <p:sp>
        <p:nvSpPr>
          <p:cNvPr id="3" name="TextBox 2">
            <a:extLst>
              <a:ext uri="{FF2B5EF4-FFF2-40B4-BE49-F238E27FC236}">
                <a16:creationId xmlns:a16="http://schemas.microsoft.com/office/drawing/2014/main" id="{655C11F3-F7DB-B97D-A0D1-8EDC2BBE3E2A}"/>
              </a:ext>
            </a:extLst>
          </p:cNvPr>
          <p:cNvSpPr txBox="1"/>
          <p:nvPr userDrawn="1">
            <p:extLst>
              <p:ext uri="{1162E1C5-73C7-4A58-AE30-91384D911F3F}">
                <p184:classification xmlns:p184="http://schemas.microsoft.com/office/powerpoint/2018/4/main" val="ftr"/>
              </p:ext>
            </p:extLst>
          </p:nvPr>
        </p:nvSpPr>
        <p:spPr>
          <a:xfrm>
            <a:off x="4082225" y="4927600"/>
            <a:ext cx="1008062"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Level 3 - Restricted</a:t>
            </a: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hyperlink" Target="https://oregoninjurydata.shinyapps.io/overdose/"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17.jpg"/><Relationship Id="rId4" Type="http://schemas.openxmlformats.org/officeDocument/2006/relationships/hyperlink" Target="http://www.youtube.com/watch?v=fXHn9w8e0R0"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QxZu0_ASft4"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7"/>
          <p:cNvSpPr txBox="1">
            <a:spLocks noGrp="1"/>
          </p:cNvSpPr>
          <p:nvPr>
            <p:ph type="ctrTitle"/>
          </p:nvPr>
        </p:nvSpPr>
        <p:spPr>
          <a:xfrm>
            <a:off x="289560" y="1874478"/>
            <a:ext cx="8420099" cy="767400"/>
          </a:xfrm>
          <a:prstGeom prst="rect">
            <a:avLst/>
          </a:prstGeom>
          <a:noFill/>
          <a:ln>
            <a:noFill/>
          </a:ln>
        </p:spPr>
        <p:txBody>
          <a:bodyPr spcFirstLastPara="1" wrap="square" lIns="68575" tIns="34275" rIns="68575" bIns="34275" anchor="b" anchorCtr="0">
            <a:normAutofit fontScale="90000"/>
          </a:bodyPr>
          <a:lstStyle/>
          <a:p>
            <a:pPr marL="0" lvl="0" indent="0" algn="ctr" rtl="0">
              <a:lnSpc>
                <a:spcPct val="90000"/>
              </a:lnSpc>
              <a:spcBef>
                <a:spcPts val="0"/>
              </a:spcBef>
              <a:spcAft>
                <a:spcPts val="0"/>
              </a:spcAft>
              <a:buClr>
                <a:schemeClr val="accent1"/>
              </a:buClr>
              <a:buSzPct val="100000"/>
              <a:buFont typeface="Calibri"/>
              <a:buNone/>
            </a:pPr>
            <a:r>
              <a:rPr lang="es-mx" b="0" i="0" u="none" baseline="0" dirty="0"/>
              <a:t>L</a:t>
            </a:r>
            <a:r>
              <a:rPr lang="es-mx" sz="3600" b="0" i="0" u="none" baseline="0" dirty="0"/>
              <a:t>ección sobre prevención de opioides y fentanilo para 7.º grado conforme al SB 238</a:t>
            </a:r>
            <a:endParaRPr sz="3600" dirty="0"/>
          </a:p>
        </p:txBody>
      </p:sp>
      <p:sp>
        <p:nvSpPr>
          <p:cNvPr id="2" name="Slide Number Placeholder 1">
            <a:extLst>
              <a:ext uri="{FF2B5EF4-FFF2-40B4-BE49-F238E27FC236}">
                <a16:creationId xmlns:a16="http://schemas.microsoft.com/office/drawing/2014/main" id="{31E5F037-C5D9-42FA-5EEA-EC44247360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t>1</a:t>
            </a:fld>
            <a:endParaRPr lang="es-mx" sz="12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A526F-559F-2072-D18B-877A6847DAF7}"/>
              </a:ext>
            </a:extLst>
          </p:cNvPr>
          <p:cNvSpPr>
            <a:spLocks noGrp="1"/>
          </p:cNvSpPr>
          <p:nvPr>
            <p:ph type="title"/>
          </p:nvPr>
        </p:nvSpPr>
        <p:spPr/>
        <p:txBody>
          <a:bodyPr>
            <a:normAutofit fontScale="90000"/>
          </a:bodyPr>
          <a:lstStyle/>
          <a:p>
            <a:pPr algn="l" rtl="0"/>
            <a:r>
              <a:rPr lang="es-mx" b="0" i="0" u="none" baseline="0" dirty="0"/>
              <a:t>Muertes por sobredosis en Oregón </a:t>
            </a:r>
            <a:br>
              <a:rPr lang="es-mx" b="0" i="0" u="none" baseline="0" dirty="0"/>
            </a:br>
            <a:r>
              <a:rPr lang="es-mx" b="0" i="0" u="none" baseline="0" dirty="0"/>
              <a:t>(de julio de 2019 a junio de 2024)</a:t>
            </a:r>
          </a:p>
        </p:txBody>
      </p:sp>
      <p:sp>
        <p:nvSpPr>
          <p:cNvPr id="3" name="Slide Number Placeholder 2">
            <a:extLst>
              <a:ext uri="{FF2B5EF4-FFF2-40B4-BE49-F238E27FC236}">
                <a16:creationId xmlns:a16="http://schemas.microsoft.com/office/drawing/2014/main" id="{98356CC3-948B-852E-7F5D-B7C3B2C771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10</a:t>
            </a:fld>
            <a:endParaRPr lang="es-mx"/>
          </a:p>
        </p:txBody>
      </p:sp>
      <p:pic>
        <p:nvPicPr>
          <p:cNvPr id="2050" name="Chart 1">
            <a:extLst>
              <a:ext uri="{FF2B5EF4-FFF2-40B4-BE49-F238E27FC236}">
                <a16:creationId xmlns:a16="http://schemas.microsoft.com/office/drawing/2014/main" id="{C695B29E-D52A-3207-CDA6-8D2CB61F18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6040" y="1278636"/>
            <a:ext cx="6771206" cy="335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FC09737-C97C-195C-971B-C0978461B472}"/>
              </a:ext>
            </a:extLst>
          </p:cNvPr>
          <p:cNvSpPr txBox="1"/>
          <p:nvPr/>
        </p:nvSpPr>
        <p:spPr>
          <a:xfrm>
            <a:off x="7603634" y="2529461"/>
            <a:ext cx="1228666" cy="1112809"/>
          </a:xfrm>
          <a:prstGeom prst="rect">
            <a:avLst/>
          </a:prstGeom>
          <a:solidFill>
            <a:schemeClr val="bg1"/>
          </a:solidFill>
          <a:ln w="19050">
            <a:solidFill>
              <a:schemeClr val="accent3"/>
            </a:solidFill>
          </a:ln>
        </p:spPr>
        <p:txBody>
          <a:bodyPr wrap="square" lIns="91440" tIns="45720" rIns="91440" bIns="45720" rtlCol="0" anchor="t">
            <a:spAutoFit/>
          </a:bodyPr>
          <a:lstStyle/>
          <a:p>
            <a:pPr algn="l" rtl="0"/>
            <a:r>
              <a:rPr lang="es-mx" sz="1100" b="0" i="0" u="none" baseline="0" dirty="0">
                <a:latin typeface="Calibri"/>
                <a:ea typeface="Calibri"/>
                <a:cs typeface="Calibri"/>
              </a:rPr>
              <a:t>Las muertes por fentanilo superaron a las muertes por metanfetamina en 2022.</a:t>
            </a:r>
          </a:p>
        </p:txBody>
      </p:sp>
      <p:cxnSp>
        <p:nvCxnSpPr>
          <p:cNvPr id="7" name="Straight Arrow Connector 6">
            <a:extLst>
              <a:ext uri="{FF2B5EF4-FFF2-40B4-BE49-F238E27FC236}">
                <a16:creationId xmlns:a16="http://schemas.microsoft.com/office/drawing/2014/main" id="{F52F894A-452C-EB72-65D1-4C56EAA7D125}"/>
              </a:ext>
            </a:extLst>
          </p:cNvPr>
          <p:cNvCxnSpPr>
            <a:cxnSpLocks/>
          </p:cNvCxnSpPr>
          <p:nvPr/>
        </p:nvCxnSpPr>
        <p:spPr>
          <a:xfrm flipH="1">
            <a:off x="5349240" y="3257550"/>
            <a:ext cx="2254394" cy="0"/>
          </a:xfrm>
          <a:prstGeom prst="straightConnector1">
            <a:avLst/>
          </a:prstGeom>
          <a:ln w="19050">
            <a:tailEnd type="triangle"/>
          </a:ln>
        </p:spPr>
        <p:style>
          <a:lnRef idx="1">
            <a:schemeClr val="accent3"/>
          </a:lnRef>
          <a:fillRef idx="0">
            <a:schemeClr val="accent3"/>
          </a:fillRef>
          <a:effectRef idx="0">
            <a:schemeClr val="accent3"/>
          </a:effectRef>
          <a:fontRef idx="minor">
            <a:schemeClr val="tx1"/>
          </a:fontRef>
        </p:style>
      </p:cxnSp>
      <p:sp>
        <p:nvSpPr>
          <p:cNvPr id="10" name="TextBox 9">
            <a:extLst>
              <a:ext uri="{FF2B5EF4-FFF2-40B4-BE49-F238E27FC236}">
                <a16:creationId xmlns:a16="http://schemas.microsoft.com/office/drawing/2014/main" id="{CFBEE906-3C73-B6EB-AAA8-75BC124B0963}"/>
              </a:ext>
            </a:extLst>
          </p:cNvPr>
          <p:cNvSpPr txBox="1"/>
          <p:nvPr/>
        </p:nvSpPr>
        <p:spPr>
          <a:xfrm>
            <a:off x="311699" y="4651190"/>
            <a:ext cx="7618699" cy="461665"/>
          </a:xfrm>
          <a:prstGeom prst="rect">
            <a:avLst/>
          </a:prstGeom>
          <a:noFill/>
        </p:spPr>
        <p:txBody>
          <a:bodyPr wrap="square" rtlCol="0">
            <a:spAutoFit/>
          </a:bodyPr>
          <a:lstStyle/>
          <a:p>
            <a:pPr algn="l" rtl="0"/>
            <a:r>
              <a:rPr lang="es-mx" sz="1200" b="0" i="0" u="none" baseline="0" dirty="0">
                <a:latin typeface="Calibri" panose="020F0502020204030204" pitchFamily="34" charset="0"/>
                <a:ea typeface="Calibri" panose="020F0502020204030204" pitchFamily="34" charset="0"/>
                <a:cs typeface="Calibri" panose="020F0502020204030204" pitchFamily="34" charset="0"/>
              </a:rPr>
              <a:t>Fuente: </a:t>
            </a:r>
            <a:r>
              <a:rPr lang="en-US" sz="1200" b="0" i="0" u="none" baseline="0" dirty="0">
                <a:latin typeface="Calibri" panose="020F0502020204030204" pitchFamily="34" charset="0"/>
                <a:ea typeface="Calibri" panose="020F0502020204030204" pitchFamily="34" charset="0"/>
                <a:cs typeface="Calibri" panose="020F0502020204030204" pitchFamily="34" charset="0"/>
                <a:hlinkClick r:id="rId4"/>
              </a:rPr>
              <a:t>Oregon State Unintentional Drug Overdose Reporting System (SUDORS)</a:t>
            </a:r>
            <a:r>
              <a:rPr lang="es-mx" sz="1200" b="0" i="0" u="none" baseline="0" dirty="0">
                <a:latin typeface="Calibri" panose="020F0502020204030204" pitchFamily="34" charset="0"/>
                <a:ea typeface="Calibri" panose="020F0502020204030204" pitchFamily="34" charset="0"/>
                <a:cs typeface="Calibri" panose="020F0502020204030204" pitchFamily="34" charset="0"/>
              </a:rPr>
              <a:t>, de julio de 2019 a junio de 2024</a:t>
            </a:r>
          </a:p>
          <a:p>
            <a:endParaRPr lang="es-mx" sz="120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74C8463A-BFBB-E9A4-FDC3-C98D5B307B5C}"/>
              </a:ext>
            </a:extLst>
          </p:cNvPr>
          <p:cNvPicPr>
            <a:picLocks noChangeAspect="1"/>
          </p:cNvPicPr>
          <p:nvPr/>
        </p:nvPicPr>
        <p:blipFill>
          <a:blip r:embed="rId5"/>
          <a:stretch>
            <a:fillRect/>
          </a:stretch>
        </p:blipFill>
        <p:spPr>
          <a:xfrm>
            <a:off x="1704807" y="1242082"/>
            <a:ext cx="5679977" cy="658881"/>
          </a:xfrm>
          <a:prstGeom prst="rect">
            <a:avLst/>
          </a:prstGeom>
        </p:spPr>
      </p:pic>
      <p:sp>
        <p:nvSpPr>
          <p:cNvPr id="8" name="TextBox 7">
            <a:extLst>
              <a:ext uri="{FF2B5EF4-FFF2-40B4-BE49-F238E27FC236}">
                <a16:creationId xmlns:a16="http://schemas.microsoft.com/office/drawing/2014/main" id="{9CE4B2DB-07EB-E2F2-B07B-5DA5FD300153}"/>
              </a:ext>
            </a:extLst>
          </p:cNvPr>
          <p:cNvSpPr txBox="1"/>
          <p:nvPr/>
        </p:nvSpPr>
        <p:spPr>
          <a:xfrm>
            <a:off x="1889760" y="1222134"/>
            <a:ext cx="5967486" cy="523220"/>
          </a:xfrm>
          <a:prstGeom prst="rect">
            <a:avLst/>
          </a:prstGeom>
          <a:noFill/>
        </p:spPr>
        <p:txBody>
          <a:bodyPr wrap="square" rtlCol="0">
            <a:spAutoFit/>
          </a:bodyPr>
          <a:lstStyle/>
          <a:p>
            <a:pPr algn="ctr"/>
            <a:r>
              <a:rPr lang="es-MX" dirty="0"/>
              <a:t>Muertes por sobredosis de drogas no intencionales o indeterminadas </a:t>
            </a:r>
            <a:br>
              <a:rPr lang="es-MX" dirty="0"/>
            </a:br>
            <a:r>
              <a:rPr lang="es-MX" dirty="0"/>
              <a:t>por tipo de droga y trimestre, Oregón, de julio de 2019 a junio de 2024.</a:t>
            </a:r>
            <a:endParaRPr lang="en-US" dirty="0"/>
          </a:p>
        </p:txBody>
      </p:sp>
      <p:pic>
        <p:nvPicPr>
          <p:cNvPr id="9" name="Picture 8">
            <a:extLst>
              <a:ext uri="{FF2B5EF4-FFF2-40B4-BE49-F238E27FC236}">
                <a16:creationId xmlns:a16="http://schemas.microsoft.com/office/drawing/2014/main" id="{1142110A-31D6-E198-6CE6-0BBAE7644394}"/>
              </a:ext>
            </a:extLst>
          </p:cNvPr>
          <p:cNvPicPr>
            <a:picLocks noChangeAspect="1"/>
          </p:cNvPicPr>
          <p:nvPr/>
        </p:nvPicPr>
        <p:blipFill>
          <a:blip r:embed="rId5"/>
          <a:stretch>
            <a:fillRect/>
          </a:stretch>
        </p:blipFill>
        <p:spPr>
          <a:xfrm>
            <a:off x="1159193" y="1981653"/>
            <a:ext cx="273367" cy="1705683"/>
          </a:xfrm>
          <a:prstGeom prst="rect">
            <a:avLst/>
          </a:prstGeom>
        </p:spPr>
      </p:pic>
      <p:sp>
        <p:nvSpPr>
          <p:cNvPr id="11" name="TextBox 10">
            <a:extLst>
              <a:ext uri="{FF2B5EF4-FFF2-40B4-BE49-F238E27FC236}">
                <a16:creationId xmlns:a16="http://schemas.microsoft.com/office/drawing/2014/main" id="{614A2F98-4CAE-FBC7-5F84-9148D31786AD}"/>
              </a:ext>
            </a:extLst>
          </p:cNvPr>
          <p:cNvSpPr txBox="1"/>
          <p:nvPr/>
        </p:nvSpPr>
        <p:spPr>
          <a:xfrm rot="16200000">
            <a:off x="174912" y="2843019"/>
            <a:ext cx="1992853" cy="230832"/>
          </a:xfrm>
          <a:prstGeom prst="rect">
            <a:avLst/>
          </a:prstGeom>
          <a:noFill/>
        </p:spPr>
        <p:txBody>
          <a:bodyPr wrap="none" rtlCol="0">
            <a:spAutoFit/>
          </a:bodyPr>
          <a:lstStyle/>
          <a:p>
            <a:r>
              <a:rPr lang="es-MX" sz="900" dirty="0"/>
              <a:t>Número de muertes por sobredosis</a:t>
            </a:r>
            <a:endParaRPr lang="en-US" sz="900" dirty="0"/>
          </a:p>
        </p:txBody>
      </p:sp>
      <p:pic>
        <p:nvPicPr>
          <p:cNvPr id="13" name="Picture 12">
            <a:extLst>
              <a:ext uri="{FF2B5EF4-FFF2-40B4-BE49-F238E27FC236}">
                <a16:creationId xmlns:a16="http://schemas.microsoft.com/office/drawing/2014/main" id="{8E62573A-8AF4-A031-BE1B-41FA6468BA81}"/>
              </a:ext>
            </a:extLst>
          </p:cNvPr>
          <p:cNvPicPr>
            <a:picLocks noChangeAspect="1"/>
          </p:cNvPicPr>
          <p:nvPr/>
        </p:nvPicPr>
        <p:blipFill>
          <a:blip r:embed="rId5"/>
          <a:stretch>
            <a:fillRect/>
          </a:stretch>
        </p:blipFill>
        <p:spPr>
          <a:xfrm>
            <a:off x="4110886" y="4344086"/>
            <a:ext cx="1211609" cy="241249"/>
          </a:xfrm>
          <a:prstGeom prst="rect">
            <a:avLst/>
          </a:prstGeom>
        </p:spPr>
      </p:pic>
      <p:sp>
        <p:nvSpPr>
          <p:cNvPr id="14" name="TextBox 13">
            <a:extLst>
              <a:ext uri="{FF2B5EF4-FFF2-40B4-BE49-F238E27FC236}">
                <a16:creationId xmlns:a16="http://schemas.microsoft.com/office/drawing/2014/main" id="{8B50DA4B-A757-B63A-A312-99FD1081BBEC}"/>
              </a:ext>
            </a:extLst>
          </p:cNvPr>
          <p:cNvSpPr txBox="1"/>
          <p:nvPr/>
        </p:nvSpPr>
        <p:spPr>
          <a:xfrm>
            <a:off x="4194753" y="4332637"/>
            <a:ext cx="1043876" cy="246221"/>
          </a:xfrm>
          <a:prstGeom prst="rect">
            <a:avLst/>
          </a:prstGeom>
          <a:noFill/>
        </p:spPr>
        <p:txBody>
          <a:bodyPr wrap="none" rtlCol="0">
            <a:spAutoFit/>
          </a:bodyPr>
          <a:lstStyle/>
          <a:p>
            <a:r>
              <a:rPr lang="es-MX" sz="1000" dirty="0"/>
              <a:t>Año y trimestre</a:t>
            </a:r>
            <a:endParaRPr lang="en-US" sz="1000" dirty="0"/>
          </a:p>
        </p:txBody>
      </p:sp>
      <p:pic>
        <p:nvPicPr>
          <p:cNvPr id="16" name="Picture 15">
            <a:extLst>
              <a:ext uri="{FF2B5EF4-FFF2-40B4-BE49-F238E27FC236}">
                <a16:creationId xmlns:a16="http://schemas.microsoft.com/office/drawing/2014/main" id="{366448C0-843D-0A4F-C072-CD39508FB9F9}"/>
              </a:ext>
            </a:extLst>
          </p:cNvPr>
          <p:cNvPicPr>
            <a:picLocks noChangeAspect="1"/>
          </p:cNvPicPr>
          <p:nvPr/>
        </p:nvPicPr>
        <p:blipFill>
          <a:blip r:embed="rId6"/>
          <a:stretch>
            <a:fillRect/>
          </a:stretch>
        </p:blipFill>
        <p:spPr>
          <a:xfrm>
            <a:off x="2156353" y="1932240"/>
            <a:ext cx="1093577" cy="757620"/>
          </a:xfrm>
          <a:prstGeom prst="rect">
            <a:avLst/>
          </a:prstGeom>
        </p:spPr>
      </p:pic>
      <p:sp>
        <p:nvSpPr>
          <p:cNvPr id="17" name="TextBox 16">
            <a:extLst>
              <a:ext uri="{FF2B5EF4-FFF2-40B4-BE49-F238E27FC236}">
                <a16:creationId xmlns:a16="http://schemas.microsoft.com/office/drawing/2014/main" id="{33F10295-955E-867C-5FAE-76B66E9BB07B}"/>
              </a:ext>
            </a:extLst>
          </p:cNvPr>
          <p:cNvSpPr txBox="1"/>
          <p:nvPr/>
        </p:nvSpPr>
        <p:spPr>
          <a:xfrm>
            <a:off x="2105270" y="1910560"/>
            <a:ext cx="1281819" cy="810478"/>
          </a:xfrm>
          <a:prstGeom prst="rect">
            <a:avLst/>
          </a:prstGeom>
          <a:noFill/>
        </p:spPr>
        <p:txBody>
          <a:bodyPr wrap="square" rtlCol="0">
            <a:spAutoFit/>
          </a:bodyPr>
          <a:lstStyle/>
          <a:p>
            <a:pPr>
              <a:spcAft>
                <a:spcPts val="200"/>
              </a:spcAft>
            </a:pPr>
            <a:r>
              <a:rPr lang="en-US" sz="800" dirty="0" err="1"/>
              <a:t>Todas</a:t>
            </a:r>
            <a:r>
              <a:rPr lang="en-US" sz="800" dirty="0"/>
              <a:t> las </a:t>
            </a:r>
            <a:r>
              <a:rPr lang="en-US" sz="800" dirty="0" err="1"/>
              <a:t>drogas</a:t>
            </a:r>
            <a:endParaRPr lang="en-US" sz="800" dirty="0"/>
          </a:p>
          <a:p>
            <a:pPr>
              <a:spcAft>
                <a:spcPts val="200"/>
              </a:spcAft>
            </a:pPr>
            <a:r>
              <a:rPr lang="en-US" sz="800" dirty="0" err="1"/>
              <a:t>Heroína</a:t>
            </a:r>
            <a:endParaRPr lang="en-US" sz="800" dirty="0"/>
          </a:p>
          <a:p>
            <a:pPr>
              <a:spcAft>
                <a:spcPts val="200"/>
              </a:spcAft>
            </a:pPr>
            <a:r>
              <a:rPr lang="en-US" sz="800" dirty="0" err="1"/>
              <a:t>Fentanilo</a:t>
            </a:r>
            <a:endParaRPr lang="en-US" sz="800" dirty="0"/>
          </a:p>
          <a:p>
            <a:pPr>
              <a:spcAft>
                <a:spcPts val="200"/>
              </a:spcAft>
            </a:pPr>
            <a:r>
              <a:rPr lang="en-US" sz="800" dirty="0" err="1"/>
              <a:t>Metanfetamina</a:t>
            </a:r>
            <a:endParaRPr lang="en-US" sz="800" dirty="0"/>
          </a:p>
          <a:p>
            <a:pPr>
              <a:spcAft>
                <a:spcPts val="200"/>
              </a:spcAft>
            </a:pPr>
            <a:r>
              <a:rPr lang="en-US" sz="800" dirty="0" err="1"/>
              <a:t>Cocaína</a:t>
            </a:r>
            <a:endParaRPr lang="en-US" sz="800" dirty="0"/>
          </a:p>
        </p:txBody>
      </p:sp>
      <p:pic>
        <p:nvPicPr>
          <p:cNvPr id="4" name="Picture 3">
            <a:extLst>
              <a:ext uri="{FF2B5EF4-FFF2-40B4-BE49-F238E27FC236}">
                <a16:creationId xmlns:a16="http://schemas.microsoft.com/office/drawing/2014/main" id="{3D6A83F3-605F-0D27-3C82-69C3F6E62531}"/>
              </a:ext>
            </a:extLst>
          </p:cNvPr>
          <p:cNvPicPr>
            <a:picLocks noChangeAspect="1"/>
          </p:cNvPicPr>
          <p:nvPr/>
        </p:nvPicPr>
        <p:blipFill>
          <a:blip r:embed="rId5"/>
          <a:stretch>
            <a:fillRect/>
          </a:stretch>
        </p:blipFill>
        <p:spPr>
          <a:xfrm>
            <a:off x="1760563" y="3836376"/>
            <a:ext cx="5976277" cy="241249"/>
          </a:xfrm>
          <a:prstGeom prst="rect">
            <a:avLst/>
          </a:prstGeom>
        </p:spPr>
      </p:pic>
      <p:sp>
        <p:nvSpPr>
          <p:cNvPr id="12" name="TextBox 11">
            <a:extLst>
              <a:ext uri="{FF2B5EF4-FFF2-40B4-BE49-F238E27FC236}">
                <a16:creationId xmlns:a16="http://schemas.microsoft.com/office/drawing/2014/main" id="{83F01759-A8D7-963D-F3C5-03157D8D8B54}"/>
              </a:ext>
            </a:extLst>
          </p:cNvPr>
          <p:cNvSpPr txBox="1"/>
          <p:nvPr/>
        </p:nvSpPr>
        <p:spPr>
          <a:xfrm>
            <a:off x="1649996" y="3846604"/>
            <a:ext cx="6163867" cy="246221"/>
          </a:xfrm>
          <a:prstGeom prst="rect">
            <a:avLst/>
          </a:prstGeom>
          <a:noFill/>
        </p:spPr>
        <p:txBody>
          <a:bodyPr wrap="none" rtlCol="0">
            <a:spAutoFit/>
          </a:bodyPr>
          <a:lstStyle/>
          <a:p>
            <a:r>
              <a:rPr lang="es-MX" sz="1000" b="1" dirty="0"/>
              <a:t>T3    T4     T1    T2     T3    T4     T1    T2     T3    T4     T1    T2     T3    T4     T1    T2     T3    T4     T1    T2</a:t>
            </a:r>
            <a:endParaRPr lang="en-US" sz="1000" b="1" dirty="0"/>
          </a:p>
        </p:txBody>
      </p:sp>
    </p:spTree>
    <p:extLst>
      <p:ext uri="{BB962C8B-B14F-4D97-AF65-F5344CB8AC3E}">
        <p14:creationId xmlns:p14="http://schemas.microsoft.com/office/powerpoint/2010/main" val="1904272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26"/>
          <p:cNvSpPr txBox="1">
            <a:spLocks noGrp="1"/>
          </p:cNvSpPr>
          <p:nvPr>
            <p:ph type="title"/>
          </p:nvPr>
        </p:nvSpPr>
        <p:spPr>
          <a:xfrm>
            <a:off x="234515" y="185125"/>
            <a:ext cx="4494600" cy="672600"/>
          </a:xfrm>
          <a:prstGeom prst="rect">
            <a:avLst/>
          </a:prstGeom>
        </p:spPr>
        <p:txBody>
          <a:bodyPr spcFirstLastPara="1" wrap="square" lIns="68575" tIns="34275" rIns="68575" bIns="34275" anchor="b" anchorCtr="0">
            <a:normAutofit fontScale="90000"/>
          </a:bodyPr>
          <a:lstStyle/>
          <a:p>
            <a:pPr marL="0" lvl="0" indent="0" algn="l" rtl="0">
              <a:spcBef>
                <a:spcPts val="0"/>
              </a:spcBef>
              <a:spcAft>
                <a:spcPts val="0"/>
              </a:spcAft>
              <a:buNone/>
            </a:pPr>
            <a:r>
              <a:rPr lang="es-mx" sz="3600" b="0" i="0" u="none" baseline="0" dirty="0"/>
              <a:t>Signos de una sobredosis</a:t>
            </a:r>
            <a:endParaRPr sz="3600" dirty="0"/>
          </a:p>
        </p:txBody>
      </p:sp>
      <p:sp>
        <p:nvSpPr>
          <p:cNvPr id="205" name="Google Shape;205;p26"/>
          <p:cNvSpPr txBox="1">
            <a:spLocks noGrp="1"/>
          </p:cNvSpPr>
          <p:nvPr>
            <p:ph type="body" idx="2"/>
          </p:nvPr>
        </p:nvSpPr>
        <p:spPr>
          <a:xfrm>
            <a:off x="4688590" y="88190"/>
            <a:ext cx="4455409" cy="4759800"/>
          </a:xfrm>
          <a:prstGeom prst="rect">
            <a:avLst/>
          </a:prstGeom>
        </p:spPr>
        <p:txBody>
          <a:bodyPr spcFirstLastPara="1" wrap="square" lIns="68575" tIns="34275" rIns="68575" bIns="34275" anchor="ctr" anchorCtr="0">
            <a:normAutofit/>
          </a:bodyPr>
          <a:lstStyle/>
          <a:p>
            <a:pPr marL="0" lvl="0" indent="0" algn="l" rtl="0">
              <a:spcBef>
                <a:spcPts val="800"/>
              </a:spcBef>
              <a:spcAft>
                <a:spcPts val="0"/>
              </a:spcAft>
              <a:buNone/>
            </a:pPr>
            <a:r>
              <a:rPr lang="es-mx" sz="2800" b="1" i="0" u="none" baseline="0" dirty="0">
                <a:latin typeface="Calibri" panose="020F0502020204030204" pitchFamily="34" charset="0"/>
                <a:ea typeface="Calibri" panose="020F0502020204030204" pitchFamily="34" charset="0"/>
                <a:cs typeface="Calibri" panose="020F0502020204030204" pitchFamily="34" charset="0"/>
              </a:rPr>
              <a:t>Pasos a seguir si alguien tiene una sobredosis:</a:t>
            </a:r>
            <a:endParaRPr sz="2800" b="1"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s-mx" sz="2100" b="0" i="0" u="none" baseline="0" dirty="0">
                <a:latin typeface="Calibri" panose="020F0502020204030204" pitchFamily="34" charset="0"/>
                <a:ea typeface="Calibri" panose="020F0502020204030204" pitchFamily="34" charset="0"/>
                <a:cs typeface="Calibri" panose="020F0502020204030204" pitchFamily="34" charset="0"/>
              </a:rPr>
              <a:t>Llamar al 911.</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s-mx" sz="2100" b="0" i="0" u="none" baseline="0" dirty="0">
                <a:latin typeface="Calibri" panose="020F0502020204030204" pitchFamily="34" charset="0"/>
                <a:ea typeface="Calibri" panose="020F0502020204030204" pitchFamily="34" charset="0"/>
                <a:cs typeface="Calibri" panose="020F0502020204030204" pitchFamily="34" charset="0"/>
              </a:rPr>
              <a:t>Administrar naloxona si es posible.</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s-mx" sz="2100" b="0" i="0" u="none" baseline="0" dirty="0">
                <a:latin typeface="Calibri" panose="020F0502020204030204" pitchFamily="34" charset="0"/>
                <a:ea typeface="Calibri" panose="020F0502020204030204" pitchFamily="34" charset="0"/>
                <a:cs typeface="Calibri" panose="020F0502020204030204" pitchFamily="34" charset="0"/>
              </a:rPr>
              <a:t>Brindar ayuda para la respiración.</a:t>
            </a:r>
            <a:endParaRPr sz="2100" dirty="0">
              <a:latin typeface="Calibri" panose="020F0502020204030204" pitchFamily="34" charset="0"/>
              <a:ea typeface="Calibri" panose="020F0502020204030204" pitchFamily="34" charset="0"/>
              <a:cs typeface="Calibri" panose="020F0502020204030204" pitchFamily="34" charset="0"/>
            </a:endParaRPr>
          </a:p>
          <a:p>
            <a:pPr marL="457200" lvl="0" indent="-361950" algn="l" rtl="0">
              <a:lnSpc>
                <a:spcPct val="100000"/>
              </a:lnSpc>
              <a:spcBef>
                <a:spcPts val="600"/>
              </a:spcBef>
              <a:spcAft>
                <a:spcPts val="0"/>
              </a:spcAft>
              <a:buSzPts val="2100"/>
              <a:buChar char="•"/>
            </a:pPr>
            <a:r>
              <a:rPr lang="es-mx" sz="2100" b="0" i="0" u="none" baseline="0" dirty="0">
                <a:latin typeface="Calibri" panose="020F0502020204030204" pitchFamily="34" charset="0"/>
                <a:ea typeface="Calibri" panose="020F0502020204030204" pitchFamily="34" charset="0"/>
                <a:cs typeface="Calibri" panose="020F0502020204030204" pitchFamily="34" charset="0"/>
              </a:rPr>
              <a:t>Permanecer con la persona hasta que llegue una ambulancia.</a:t>
            </a:r>
            <a:endParaRPr sz="2100" dirty="0">
              <a:latin typeface="Calibri" panose="020F0502020204030204" pitchFamily="34" charset="0"/>
              <a:ea typeface="Calibri" panose="020F0502020204030204" pitchFamily="34" charset="0"/>
              <a:cs typeface="Calibri" panose="020F0502020204030204" pitchFamily="34" charset="0"/>
            </a:endParaRPr>
          </a:p>
        </p:txBody>
      </p:sp>
      <p:sp>
        <p:nvSpPr>
          <p:cNvPr id="206" name="Google Shape;206;p26"/>
          <p:cNvSpPr txBox="1"/>
          <p:nvPr/>
        </p:nvSpPr>
        <p:spPr>
          <a:xfrm>
            <a:off x="386075" y="1444550"/>
            <a:ext cx="4069336" cy="2416016"/>
          </a:xfrm>
          <a:prstGeom prst="rect">
            <a:avLst/>
          </a:prstGeom>
          <a:noFill/>
          <a:ln>
            <a:noFill/>
          </a:ln>
        </p:spPr>
        <p:txBody>
          <a:bodyPr spcFirstLastPara="1" wrap="square" lIns="91425" tIns="91425" rIns="91425" bIns="91425" anchor="t" anchorCtr="0">
            <a:spAutoFit/>
          </a:bodyPr>
          <a:lstStyle/>
          <a:p>
            <a:pPr marL="457200" lvl="0" indent="-361950" algn="l" rtl="0">
              <a:spcBef>
                <a:spcPts val="600"/>
              </a:spcBef>
              <a:spcAft>
                <a:spcPts val="0"/>
              </a:spcAft>
              <a:buClr>
                <a:schemeClr val="accent1"/>
              </a:buClr>
              <a:buSzPts val="2100"/>
              <a:buFont typeface="Roboto"/>
              <a:buChar char="●"/>
            </a:pPr>
            <a:r>
              <a:rPr lang="es-mx" sz="2000" b="0" i="0" u="none" baseline="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Pupilas pequeñas y constreñidas</a:t>
            </a:r>
            <a:endParaRPr sz="20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s-mx" sz="2000" b="0" i="0" u="none" baseline="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Quedarse dormido/a o pérdida del conocimiento, cuerpo flácido</a:t>
            </a:r>
            <a:endParaRPr sz="20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s-mx" sz="2000" b="0" i="0" u="none" baseline="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Respiración lenta y superficial</a:t>
            </a:r>
            <a:endParaRPr sz="20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s-mx" sz="2000" b="0" i="0" u="none" baseline="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Piel pálida, azul o de color ceniza</a:t>
            </a:r>
            <a:endParaRPr sz="20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a:p>
            <a:pPr marL="457200" lvl="0" indent="-361950" algn="l" rtl="0">
              <a:spcBef>
                <a:spcPts val="600"/>
              </a:spcBef>
              <a:spcAft>
                <a:spcPts val="0"/>
              </a:spcAft>
              <a:buClr>
                <a:schemeClr val="accent1"/>
              </a:buClr>
              <a:buSzPts val="2100"/>
              <a:buFont typeface="Roboto"/>
              <a:buChar char="●"/>
            </a:pPr>
            <a:r>
              <a:rPr lang="es-mx" sz="2000" b="0" i="0" u="none" baseline="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rPr>
              <a:t>Sonidos de asfixia o gorgoteo</a:t>
            </a:r>
            <a:endParaRPr sz="2000" dirty="0">
              <a:solidFill>
                <a:schemeClr val="accent1"/>
              </a:solidFill>
              <a:latin typeface="Calibri" panose="020F0502020204030204" pitchFamily="34" charset="0"/>
              <a:ea typeface="Calibri" panose="020F0502020204030204" pitchFamily="34" charset="0"/>
              <a:cs typeface="Calibri" panose="020F0502020204030204" pitchFamily="34" charset="0"/>
              <a:sym typeface="Roboto"/>
            </a:endParaRPr>
          </a:p>
        </p:txBody>
      </p:sp>
      <p:sp>
        <p:nvSpPr>
          <p:cNvPr id="2" name="Slide Number Placeholder 1">
            <a:extLst>
              <a:ext uri="{FF2B5EF4-FFF2-40B4-BE49-F238E27FC236}">
                <a16:creationId xmlns:a16="http://schemas.microsoft.com/office/drawing/2014/main" id="{0BDEEA27-4AD9-FFB7-DB1B-BC2FBA40B3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bg1"/>
                </a:solidFill>
              </a:rPr>
              <a:t>11</a:t>
            </a:fld>
            <a:endParaRPr lang="es-mx" sz="120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7"/>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s-mx" b="0" i="0" u="none" baseline="0"/>
              <a:t>Cómo usar naloxona (Narcan)</a:t>
            </a:r>
            <a:endParaRPr/>
          </a:p>
        </p:txBody>
      </p:sp>
      <p:sp>
        <p:nvSpPr>
          <p:cNvPr id="212" name="Google Shape;212;p27"/>
          <p:cNvSpPr txBox="1">
            <a:spLocks noGrp="1"/>
          </p:cNvSpPr>
          <p:nvPr>
            <p:ph type="body" idx="1"/>
          </p:nvPr>
        </p:nvSpPr>
        <p:spPr>
          <a:xfrm>
            <a:off x="311700" y="494975"/>
            <a:ext cx="8314500" cy="4049100"/>
          </a:xfrm>
          <a:prstGeom prst="rect">
            <a:avLst/>
          </a:prstGeom>
        </p:spPr>
        <p:txBody>
          <a:bodyPr spcFirstLastPara="1" wrap="square" lIns="68575" tIns="34275" rIns="68575" bIns="34275" anchor="t" anchorCtr="0">
            <a:normAutofit/>
          </a:bodyPr>
          <a:lstStyle/>
          <a:p>
            <a:pPr marL="457200" lvl="0" indent="0" algn="l" rtl="0">
              <a:spcBef>
                <a:spcPts val="800"/>
              </a:spcBef>
              <a:spcAft>
                <a:spcPts val="0"/>
              </a:spcAft>
              <a:buNone/>
            </a:pPr>
            <a:endParaRPr sz="2000" dirty="0">
              <a:highlight>
                <a:srgbClr val="FFFF00"/>
              </a:highlight>
            </a:endParaRPr>
          </a:p>
          <a:p>
            <a:pPr marL="0" lvl="0" indent="0" algn="l" rtl="0">
              <a:spcBef>
                <a:spcPts val="800"/>
              </a:spcBef>
              <a:spcAft>
                <a:spcPts val="0"/>
              </a:spcAft>
              <a:buNone/>
            </a:pPr>
            <a:endParaRPr sz="2000" dirty="0"/>
          </a:p>
          <a:p>
            <a:pPr marL="0" lvl="0" indent="0" algn="l" rtl="0">
              <a:spcBef>
                <a:spcPts val="800"/>
              </a:spcBef>
              <a:spcAft>
                <a:spcPts val="0"/>
              </a:spcAft>
              <a:buNone/>
            </a:pPr>
            <a:r>
              <a:rPr lang="es-mx" sz="2000" b="1" i="0" u="none" baseline="0"/>
              <a:t>Oregón tiene la Ley del Buen Samaritano</a:t>
            </a:r>
            <a:r>
              <a:rPr lang="es-mx" sz="2000" b="0" i="0" u="none" baseline="0"/>
              <a:t> que protege a las personas cuando se ayudan a sí mismas o a otros que tienen una sobredosis.  </a:t>
            </a:r>
            <a:endParaRPr sz="2000" dirty="0"/>
          </a:p>
        </p:txBody>
      </p:sp>
      <p:pic>
        <p:nvPicPr>
          <p:cNvPr id="213" name="Google Shape;213;p27" descr="Narcan nasal spray."/>
          <p:cNvPicPr preferRelativeResize="0"/>
          <p:nvPr/>
        </p:nvPicPr>
        <p:blipFill>
          <a:blip r:embed="rId3">
            <a:alphaModFix/>
          </a:blip>
          <a:stretch>
            <a:fillRect/>
          </a:stretch>
        </p:blipFill>
        <p:spPr>
          <a:xfrm>
            <a:off x="6899450" y="1856925"/>
            <a:ext cx="1965725" cy="2426874"/>
          </a:xfrm>
          <a:prstGeom prst="rect">
            <a:avLst/>
          </a:prstGeom>
          <a:noFill/>
          <a:ln>
            <a:noFill/>
          </a:ln>
        </p:spPr>
      </p:pic>
      <p:pic>
        <p:nvPicPr>
          <p:cNvPr id="214" name="Google Shape;214;p27" title="Narcan and Naloxone">
            <a:hlinkClick r:id="rId4"/>
          </p:cNvPr>
          <p:cNvPicPr preferRelativeResize="0"/>
          <p:nvPr/>
        </p:nvPicPr>
        <p:blipFill>
          <a:blip r:embed="rId5">
            <a:alphaModFix/>
          </a:blip>
          <a:stretch>
            <a:fillRect/>
          </a:stretch>
        </p:blipFill>
        <p:spPr>
          <a:xfrm>
            <a:off x="2425600" y="2457450"/>
            <a:ext cx="3522800" cy="1981575"/>
          </a:xfrm>
          <a:prstGeom prst="rect">
            <a:avLst/>
          </a:prstGeom>
          <a:noFill/>
          <a:ln>
            <a:noFill/>
          </a:ln>
        </p:spPr>
      </p:pic>
      <p:sp>
        <p:nvSpPr>
          <p:cNvPr id="2" name="Slide Number Placeholder 1">
            <a:extLst>
              <a:ext uri="{FF2B5EF4-FFF2-40B4-BE49-F238E27FC236}">
                <a16:creationId xmlns:a16="http://schemas.microsoft.com/office/drawing/2014/main" id="{2421A937-6488-9FE4-10E7-69A60788A1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t>12</a:t>
            </a:fld>
            <a:endParaRPr lang="es-mx" sz="1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fade">
                                      <p:cBhvr>
                                        <p:cTn id="7" dur="10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28"/>
          <p:cNvSpPr txBox="1">
            <a:spLocks noGrp="1"/>
          </p:cNvSpPr>
          <p:nvPr>
            <p:ph type="title" idx="4294967295"/>
          </p:nvPr>
        </p:nvSpPr>
        <p:spPr>
          <a:xfrm>
            <a:off x="3655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solidFill>
                  <a:srgbClr val="0070C0"/>
                </a:solidFill>
              </a:rPr>
              <a:t>Dónde obtener ayuda</a:t>
            </a:r>
            <a:endParaRPr lang="es-mx">
              <a:solidFill>
                <a:srgbClr val="0070C0"/>
              </a:solidFill>
            </a:endParaRPr>
          </a:p>
        </p:txBody>
      </p:sp>
      <p:sp>
        <p:nvSpPr>
          <p:cNvPr id="220" name="Google Shape;220;p28"/>
          <p:cNvSpPr txBox="1">
            <a:spLocks noGrp="1"/>
          </p:cNvSpPr>
          <p:nvPr>
            <p:ph type="body" idx="1"/>
          </p:nvPr>
        </p:nvSpPr>
        <p:spPr>
          <a:xfrm>
            <a:off x="437700" y="1048072"/>
            <a:ext cx="8268600" cy="3526500"/>
          </a:xfrm>
          <a:prstGeom prst="rect">
            <a:avLst/>
          </a:prstGeom>
        </p:spPr>
        <p:txBody>
          <a:bodyPr spcFirstLastPara="1" wrap="square" lIns="68575" tIns="34275" rIns="68575" bIns="34275" anchor="t" anchorCtr="0">
            <a:noAutofit/>
          </a:bodyPr>
          <a:lstStyle/>
          <a:p>
            <a:pPr marL="457200" lvl="0" indent="-355600" algn="l" rtl="0">
              <a:lnSpc>
                <a:spcPct val="150000"/>
              </a:lnSpc>
              <a:spcBef>
                <a:spcPts val="800"/>
              </a:spcBef>
              <a:spcAft>
                <a:spcPts val="0"/>
              </a:spcAft>
              <a:buSzPts val="2000"/>
              <a:buChar char="•"/>
            </a:pPr>
            <a:r>
              <a:rPr lang="es-mx" sz="2400" b="0" i="0" u="none" baseline="0" dirty="0"/>
              <a:t>Clase de salud</a:t>
            </a:r>
            <a:endParaRPr sz="2400" dirty="0"/>
          </a:p>
          <a:p>
            <a:pPr marL="457200" lvl="0" indent="-355600" algn="l" rtl="0">
              <a:lnSpc>
                <a:spcPct val="150000"/>
              </a:lnSpc>
              <a:spcBef>
                <a:spcPts val="0"/>
              </a:spcBef>
              <a:spcAft>
                <a:spcPts val="0"/>
              </a:spcAft>
              <a:buSzPts val="2000"/>
              <a:buChar char="•"/>
            </a:pPr>
            <a:r>
              <a:rPr lang="es-mx" sz="2400" b="0" i="0" u="none" baseline="0" dirty="0"/>
              <a:t>Consejeros/as escolares</a:t>
            </a:r>
            <a:endParaRPr sz="2400" dirty="0"/>
          </a:p>
          <a:p>
            <a:pPr marL="457200" lvl="0" indent="-355600" algn="l" rtl="0">
              <a:lnSpc>
                <a:spcPct val="150000"/>
              </a:lnSpc>
              <a:spcBef>
                <a:spcPts val="0"/>
              </a:spcBef>
              <a:spcAft>
                <a:spcPts val="0"/>
              </a:spcAft>
              <a:buSzPts val="2000"/>
              <a:buChar char="•"/>
            </a:pPr>
            <a:r>
              <a:rPr lang="es-mx" sz="2400" b="0" i="0" u="none" baseline="0" dirty="0"/>
              <a:t>Departamentos de salud pública</a:t>
            </a:r>
            <a:endParaRPr sz="2400" dirty="0"/>
          </a:p>
          <a:p>
            <a:pPr marL="457200" lvl="0" indent="-355600" algn="l" rtl="0">
              <a:lnSpc>
                <a:spcPct val="150000"/>
              </a:lnSpc>
              <a:spcBef>
                <a:spcPts val="0"/>
              </a:spcBef>
              <a:spcAft>
                <a:spcPts val="0"/>
              </a:spcAft>
              <a:buSzPts val="2000"/>
              <a:buChar char="•"/>
            </a:pPr>
            <a:r>
              <a:rPr lang="es-mx" sz="2400" b="0" i="0" u="none" baseline="0" dirty="0"/>
              <a:t>Otros/as adultos/as de confianza</a:t>
            </a:r>
            <a:endParaRPr sz="2400" dirty="0"/>
          </a:p>
          <a:p>
            <a:pPr indent="-355600" algn="l" rtl="0">
              <a:lnSpc>
                <a:spcPct val="150000"/>
              </a:lnSpc>
              <a:spcBef>
                <a:spcPts val="0"/>
              </a:spcBef>
              <a:buSzPts val="2000"/>
            </a:pPr>
            <a:r>
              <a:rPr lang="es-mx" sz="2400" b="1" i="0" u="none" baseline="0" dirty="0"/>
              <a:t>Llame siempre al 911 para obtener ayuda de emergencia</a:t>
            </a:r>
          </a:p>
          <a:p>
            <a:pPr marL="457200" lvl="0" indent="-355600" algn="l" rtl="0">
              <a:lnSpc>
                <a:spcPct val="150000"/>
              </a:lnSpc>
              <a:spcBef>
                <a:spcPts val="0"/>
              </a:spcBef>
              <a:spcAft>
                <a:spcPts val="0"/>
              </a:spcAft>
              <a:buSzPts val="2000"/>
              <a:buChar char="•"/>
            </a:pPr>
            <a:r>
              <a:rPr lang="es-mx" sz="2400" b="0" i="1" u="none" baseline="0" dirty="0"/>
              <a:t>¿Conoce otros recursos?</a:t>
            </a:r>
            <a:endParaRPr sz="2400" dirty="0"/>
          </a:p>
        </p:txBody>
      </p:sp>
      <p:sp>
        <p:nvSpPr>
          <p:cNvPr id="2" name="Slide Number Placeholder 1">
            <a:extLst>
              <a:ext uri="{FF2B5EF4-FFF2-40B4-BE49-F238E27FC236}">
                <a16:creationId xmlns:a16="http://schemas.microsoft.com/office/drawing/2014/main" id="{302124B6-A829-6F0C-22B2-B55772FD64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t>13</a:t>
            </a:fld>
            <a:endParaRPr lang="es-mx" sz="12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9"/>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s-mx" sz="3600" b="0" i="0" u="none" baseline="0"/>
              <a:t>Resumen</a:t>
            </a:r>
            <a:endParaRPr sz="3600"/>
          </a:p>
        </p:txBody>
      </p:sp>
      <p:sp>
        <p:nvSpPr>
          <p:cNvPr id="226" name="Google Shape;226;p29"/>
          <p:cNvSpPr txBox="1">
            <a:spLocks noGrp="1"/>
          </p:cNvSpPr>
          <p:nvPr>
            <p:ph type="body" idx="1"/>
          </p:nvPr>
        </p:nvSpPr>
        <p:spPr>
          <a:xfrm>
            <a:off x="537875" y="1048899"/>
            <a:ext cx="8088300" cy="3495300"/>
          </a:xfrm>
          <a:prstGeom prst="rect">
            <a:avLst/>
          </a:prstGeom>
        </p:spPr>
        <p:txBody>
          <a:bodyPr spcFirstLastPara="1" wrap="square" lIns="68575" tIns="34275" rIns="68575" bIns="34275" anchor="t" anchorCtr="0">
            <a:normAutofit fontScale="92500"/>
          </a:bodyPr>
          <a:lstStyle/>
          <a:p>
            <a:pPr indent="-381000" algn="l" rtl="0">
              <a:lnSpc>
                <a:spcPct val="150000"/>
              </a:lnSpc>
              <a:buSzPts val="2400"/>
            </a:pPr>
            <a:r>
              <a:rPr lang="es-mx" sz="2400" b="0" i="0" u="none" baseline="0"/>
              <a:t>En Oregón se producen sobredosis de opioides.</a:t>
            </a:r>
            <a:endParaRPr sz="2400" dirty="0"/>
          </a:p>
          <a:p>
            <a:pPr marL="457200" lvl="0" indent="-381000" algn="l" rtl="0">
              <a:lnSpc>
                <a:spcPct val="150000"/>
              </a:lnSpc>
              <a:spcBef>
                <a:spcPts val="0"/>
              </a:spcBef>
              <a:spcAft>
                <a:spcPts val="0"/>
              </a:spcAft>
              <a:buSzPts val="2400"/>
              <a:buChar char="•"/>
            </a:pPr>
            <a:r>
              <a:rPr lang="es-mx" sz="2400" b="0" i="0" u="none" baseline="0"/>
              <a:t>Todos/as podemos ayudar a educarnos y apoyarnos mutuamente.</a:t>
            </a:r>
            <a:endParaRPr sz="2400" dirty="0"/>
          </a:p>
          <a:p>
            <a:pPr marL="457200" lvl="0" indent="-381000" algn="l" rtl="0">
              <a:lnSpc>
                <a:spcPct val="150000"/>
              </a:lnSpc>
              <a:spcBef>
                <a:spcPts val="0"/>
              </a:spcBef>
              <a:spcAft>
                <a:spcPts val="0"/>
              </a:spcAft>
              <a:buSzPts val="2400"/>
              <a:buChar char="•"/>
            </a:pPr>
            <a:r>
              <a:rPr lang="es-mx" sz="2400" b="0" i="0" u="none" baseline="0"/>
              <a:t>Informarse sobre los opioides y el fentanilo es algo que podemos hacer para ayudarnos a nosotros/as y a nuestros/as amigos/as a tomar buenas decisiones que nos mantengan seguros/as. </a:t>
            </a:r>
            <a:endParaRPr sz="2400" dirty="0"/>
          </a:p>
        </p:txBody>
      </p:sp>
      <p:sp>
        <p:nvSpPr>
          <p:cNvPr id="2" name="Slide Number Placeholder 1">
            <a:extLst>
              <a:ext uri="{FF2B5EF4-FFF2-40B4-BE49-F238E27FC236}">
                <a16:creationId xmlns:a16="http://schemas.microsoft.com/office/drawing/2014/main" id="{2B54A106-DD80-893A-183E-1D4FA7A32B8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t>14</a:t>
            </a:fld>
            <a:endParaRPr lang="es-mx" sz="12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0"/>
          <p:cNvSpPr txBox="1">
            <a:spLocks noGrp="1"/>
          </p:cNvSpPr>
          <p:nvPr>
            <p:ph type="title" idx="4294967295"/>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Vale de salida: lo que aprendí</a:t>
            </a:r>
            <a:endParaRPr/>
          </a:p>
        </p:txBody>
      </p:sp>
      <p:sp>
        <p:nvSpPr>
          <p:cNvPr id="232" name="Google Shape;232;p30"/>
          <p:cNvSpPr txBox="1">
            <a:spLocks noGrp="1"/>
          </p:cNvSpPr>
          <p:nvPr>
            <p:ph type="body" idx="1"/>
          </p:nvPr>
        </p:nvSpPr>
        <p:spPr>
          <a:xfrm>
            <a:off x="537875" y="1180974"/>
            <a:ext cx="8088300" cy="3363000"/>
          </a:xfrm>
          <a:prstGeom prst="rect">
            <a:avLst/>
          </a:prstGeom>
        </p:spPr>
        <p:txBody>
          <a:bodyPr spcFirstLastPara="1" wrap="square" lIns="68575" tIns="34275" rIns="68575" bIns="34275" anchor="t" anchorCtr="0">
            <a:normAutofit fontScale="92500" lnSpcReduction="10000"/>
          </a:bodyPr>
          <a:lstStyle/>
          <a:p>
            <a:pPr marL="0" lvl="0" indent="0" algn="l" rtl="0">
              <a:lnSpc>
                <a:spcPct val="115000"/>
              </a:lnSpc>
              <a:spcBef>
                <a:spcPts val="800"/>
              </a:spcBef>
              <a:spcAft>
                <a:spcPts val="0"/>
              </a:spcAft>
              <a:buNone/>
            </a:pPr>
            <a:r>
              <a:rPr lang="es-mx" sz="2400" b="1" i="0" u="none" baseline="0" dirty="0">
                <a:solidFill>
                  <a:srgbClr val="000000"/>
                </a:solidFill>
                <a:latin typeface="Calibri"/>
                <a:ea typeface="Calibri"/>
                <a:cs typeface="Calibri"/>
                <a:sym typeface="Calibri"/>
              </a:rPr>
              <a:t>Entregue el cuadernillo de Saber - Preguntarse </a:t>
            </a:r>
            <a:r>
              <a:rPr lang="es-MX" sz="2400" b="1" i="0" u="none" baseline="0" dirty="0">
                <a:solidFill>
                  <a:srgbClr val="000000"/>
                </a:solidFill>
                <a:latin typeface="Calibri"/>
                <a:ea typeface="Calibri"/>
                <a:cs typeface="Calibri"/>
                <a:sym typeface="Calibri"/>
              </a:rPr>
              <a:t>–</a:t>
            </a:r>
            <a:r>
              <a:rPr lang="es-mx" sz="2400" b="1" i="0" u="none" baseline="0" dirty="0">
                <a:solidFill>
                  <a:srgbClr val="000000"/>
                </a:solidFill>
                <a:latin typeface="Calibri"/>
                <a:ea typeface="Calibri"/>
                <a:cs typeface="Calibri"/>
                <a:sym typeface="Calibri"/>
              </a:rPr>
              <a:t> Aprender (</a:t>
            </a:r>
            <a:r>
              <a:rPr lang="es-mx" sz="2400" b="1" i="0" u="none" baseline="0" dirty="0" err="1">
                <a:solidFill>
                  <a:srgbClr val="000000"/>
                </a:solidFill>
                <a:latin typeface="Calibri"/>
                <a:ea typeface="Calibri"/>
                <a:cs typeface="Calibri"/>
                <a:sym typeface="Calibri"/>
              </a:rPr>
              <a:t>Know</a:t>
            </a:r>
            <a:r>
              <a:rPr lang="es-mx" sz="2400" b="1" i="0" u="none" baseline="0" dirty="0">
                <a:solidFill>
                  <a:srgbClr val="000000"/>
                </a:solidFill>
                <a:latin typeface="Calibri"/>
                <a:ea typeface="Calibri"/>
                <a:cs typeface="Calibri"/>
                <a:sym typeface="Calibri"/>
              </a:rPr>
              <a:t>/Wonder/</a:t>
            </a:r>
            <a:r>
              <a:rPr lang="es-mx" sz="2400" b="1" i="0" u="none" baseline="0" dirty="0" err="1">
                <a:solidFill>
                  <a:srgbClr val="000000"/>
                </a:solidFill>
                <a:latin typeface="Calibri"/>
                <a:ea typeface="Calibri"/>
                <a:cs typeface="Calibri"/>
                <a:sym typeface="Calibri"/>
              </a:rPr>
              <a:t>Learn</a:t>
            </a:r>
            <a:r>
              <a:rPr lang="es-mx" sz="2400" b="1" i="0" u="none" baseline="0" dirty="0">
                <a:solidFill>
                  <a:srgbClr val="000000"/>
                </a:solidFill>
                <a:latin typeface="Calibri"/>
                <a:ea typeface="Calibri"/>
                <a:cs typeface="Calibri"/>
                <a:sym typeface="Calibri"/>
              </a:rPr>
              <a:t>) y asegúrese de que se respondan las siguientes preguntas:</a:t>
            </a:r>
            <a:endParaRPr sz="2400" b="1" dirty="0">
              <a:solidFill>
                <a:srgbClr val="000000"/>
              </a:solidFill>
              <a:latin typeface="Calibri"/>
              <a:ea typeface="Calibri"/>
              <a:cs typeface="Calibri"/>
              <a:sym typeface="Calibri"/>
            </a:endParaRPr>
          </a:p>
          <a:p>
            <a:pPr marL="457200" lvl="0" indent="-381000" algn="l" rtl="0">
              <a:lnSpc>
                <a:spcPct val="150000"/>
              </a:lnSpc>
              <a:spcBef>
                <a:spcPts val="1200"/>
              </a:spcBef>
              <a:spcAft>
                <a:spcPts val="0"/>
              </a:spcAft>
              <a:buClr>
                <a:srgbClr val="000000"/>
              </a:buClr>
              <a:buSzPts val="2400"/>
              <a:buFont typeface="Calibri"/>
              <a:buChar char="•"/>
            </a:pPr>
            <a:r>
              <a:rPr lang="es-mx" sz="2400" b="0" i="0" u="none" baseline="0" dirty="0">
                <a:solidFill>
                  <a:srgbClr val="000000"/>
                </a:solidFill>
                <a:latin typeface="Calibri"/>
                <a:ea typeface="Calibri"/>
                <a:cs typeface="Calibri"/>
                <a:sym typeface="Calibri"/>
              </a:rPr>
              <a:t>¿Qué hace que el fentanilo sea tan peligroso?</a:t>
            </a:r>
            <a:endParaRPr sz="2400" dirty="0">
              <a:solidFill>
                <a:srgbClr val="000000"/>
              </a:solidFill>
              <a:latin typeface="Calibri"/>
              <a:ea typeface="Calibri"/>
              <a:cs typeface="Calibri"/>
              <a:sym typeface="Calibri"/>
            </a:endParaRPr>
          </a:p>
          <a:p>
            <a:pPr marL="457200" lvl="0" indent="-381000" algn="l" rtl="0">
              <a:lnSpc>
                <a:spcPct val="150000"/>
              </a:lnSpc>
              <a:spcBef>
                <a:spcPts val="0"/>
              </a:spcBef>
              <a:spcAft>
                <a:spcPts val="0"/>
              </a:spcAft>
              <a:buClr>
                <a:srgbClr val="000000"/>
              </a:buClr>
              <a:buSzPts val="2400"/>
              <a:buFont typeface="Calibri"/>
              <a:buChar char="•"/>
            </a:pPr>
            <a:r>
              <a:rPr lang="es-mx" sz="2400" b="0" i="0" u="none" baseline="0" dirty="0">
                <a:solidFill>
                  <a:srgbClr val="000000"/>
                </a:solidFill>
                <a:latin typeface="Calibri"/>
                <a:ea typeface="Calibri"/>
                <a:cs typeface="Calibri"/>
                <a:sym typeface="Calibri"/>
              </a:rPr>
              <a:t>¿Qué es la Ley del Buen Samaritano de Oregón?</a:t>
            </a:r>
            <a:endParaRPr sz="2400" dirty="0">
              <a:solidFill>
                <a:srgbClr val="000000"/>
              </a:solidFill>
              <a:latin typeface="Calibri"/>
              <a:ea typeface="Calibri"/>
              <a:cs typeface="Calibri"/>
              <a:sym typeface="Calibri"/>
            </a:endParaRPr>
          </a:p>
          <a:p>
            <a:pPr marL="457200" lvl="0" indent="-381000" algn="l" rtl="0">
              <a:lnSpc>
                <a:spcPct val="150000"/>
              </a:lnSpc>
              <a:spcBef>
                <a:spcPts val="0"/>
              </a:spcBef>
              <a:spcAft>
                <a:spcPts val="0"/>
              </a:spcAft>
              <a:buClr>
                <a:srgbClr val="000000"/>
              </a:buClr>
              <a:buSzPts val="2400"/>
              <a:buFont typeface="Calibri"/>
              <a:buChar char="•"/>
            </a:pPr>
            <a:r>
              <a:rPr lang="es-mx" sz="2400" b="0" i="0" u="none" baseline="0" dirty="0">
                <a:solidFill>
                  <a:srgbClr val="000000"/>
                </a:solidFill>
                <a:latin typeface="Calibri"/>
                <a:ea typeface="Calibri"/>
                <a:cs typeface="Calibri"/>
                <a:sym typeface="Calibri"/>
              </a:rPr>
              <a:t>¿Cuáles son los pasos a seguir si creen que alguien está teniendo una sobredosis?</a:t>
            </a:r>
            <a:endParaRPr sz="3000" dirty="0"/>
          </a:p>
        </p:txBody>
      </p:sp>
      <p:sp>
        <p:nvSpPr>
          <p:cNvPr id="2" name="Slide Number Placeholder 1">
            <a:extLst>
              <a:ext uri="{FF2B5EF4-FFF2-40B4-BE49-F238E27FC236}">
                <a16:creationId xmlns:a16="http://schemas.microsoft.com/office/drawing/2014/main" id="{ACC54D71-C51F-8B04-EA7C-331876D82E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t>15</a:t>
            </a:fld>
            <a:endParaRPr lang="es-mx" sz="12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9"/>
          <p:cNvSpPr txBox="1">
            <a:spLocks noGrp="1"/>
          </p:cNvSpPr>
          <p:nvPr>
            <p:ph type="title"/>
          </p:nvPr>
        </p:nvSpPr>
        <p:spPr>
          <a:xfrm>
            <a:off x="311700" y="410000"/>
            <a:ext cx="8520600" cy="607800"/>
          </a:xfrm>
          <a:prstGeom prst="rect">
            <a:avLst/>
          </a:prstGeom>
        </p:spPr>
        <p:txBody>
          <a:bodyPr spcFirstLastPara="1" wrap="square" lIns="68575" tIns="34275" rIns="68575" bIns="34275" anchor="b" anchorCtr="0">
            <a:normAutofit/>
          </a:bodyPr>
          <a:lstStyle/>
          <a:p>
            <a:pPr marL="0" lvl="0" indent="0" algn="ctr" rtl="0">
              <a:spcBef>
                <a:spcPts val="0"/>
              </a:spcBef>
              <a:spcAft>
                <a:spcPts val="0"/>
              </a:spcAft>
              <a:buNone/>
            </a:pPr>
            <a:r>
              <a:rPr lang="es-mx" b="0" i="0" u="none" baseline="0"/>
              <a:t>Saber - Preguntarse - Aprender </a:t>
            </a:r>
            <a:endParaRPr/>
          </a:p>
        </p:txBody>
      </p:sp>
      <p:grpSp>
        <p:nvGrpSpPr>
          <p:cNvPr id="148" name="Google Shape;148;p19">
            <a:extLst>
              <a:ext uri="{C183D7F6-B498-43B3-948B-1728B52AA6E4}">
                <adec:decorative xmlns:adec="http://schemas.microsoft.com/office/drawing/2017/decorative" val="1"/>
              </a:ext>
            </a:extLst>
          </p:cNvPr>
          <p:cNvGrpSpPr/>
          <p:nvPr/>
        </p:nvGrpSpPr>
        <p:grpSpPr>
          <a:xfrm>
            <a:off x="431925" y="1304875"/>
            <a:ext cx="2628925" cy="3416400"/>
            <a:chOff x="431925" y="1304875"/>
            <a:chExt cx="2628925" cy="3416400"/>
          </a:xfrm>
        </p:grpSpPr>
        <p:sp>
          <p:nvSpPr>
            <p:cNvPr id="149" name="Google Shape;149;p19"/>
            <p:cNvSpPr txBox="1"/>
            <p:nvPr/>
          </p:nvSpPr>
          <p:spPr>
            <a:xfrm>
              <a:off x="431925"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9"/>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19"/>
          <p:cNvSpPr txBox="1">
            <a:spLocks noGrp="1"/>
          </p:cNvSpPr>
          <p:nvPr>
            <p:ph type="body" idx="4294967295"/>
          </p:nvPr>
        </p:nvSpPr>
        <p:spPr>
          <a:xfrm>
            <a:off x="431925" y="1304875"/>
            <a:ext cx="2628900" cy="607800"/>
          </a:xfrm>
          <a:prstGeom prst="rect">
            <a:avLst/>
          </a:prstGeom>
          <a:solidFill>
            <a:schemeClr val="accent2"/>
          </a:solidFill>
        </p:spPr>
        <p:txBody>
          <a:bodyPr spcFirstLastPara="1" wrap="square" lIns="68575" tIns="34275" rIns="68575" bIns="34275" anchor="t" anchorCtr="0">
            <a:normAutofit fontScale="85000" lnSpcReduction="20000"/>
          </a:bodyPr>
          <a:lstStyle/>
          <a:p>
            <a:pPr marL="0" lvl="0" indent="0" algn="ctr" rtl="0">
              <a:spcBef>
                <a:spcPts val="800"/>
              </a:spcBef>
              <a:spcAft>
                <a:spcPts val="0"/>
              </a:spcAft>
              <a:buNone/>
            </a:pPr>
            <a:r>
              <a:rPr lang="es-mx" sz="1700" b="0" i="0" u="none" baseline="0" dirty="0">
                <a:solidFill>
                  <a:schemeClr val="lt1"/>
                </a:solidFill>
              </a:rPr>
              <a:t>¿Qué sé?</a:t>
            </a:r>
          </a:p>
          <a:p>
            <a:pPr marL="0" lvl="0" indent="0" algn="ctr" rtl="0">
              <a:spcBef>
                <a:spcPts val="800"/>
              </a:spcBef>
              <a:spcAft>
                <a:spcPts val="0"/>
              </a:spcAft>
              <a:buNone/>
            </a:pPr>
            <a:r>
              <a:rPr lang="es-mx" sz="1600" b="0" i="0" u="none" baseline="0" dirty="0">
                <a:solidFill>
                  <a:schemeClr val="lt1"/>
                </a:solidFill>
              </a:rPr>
              <a:t>(</a:t>
            </a:r>
            <a:r>
              <a:rPr lang="es-mx" sz="1600" b="0" i="0" u="none" baseline="0" dirty="0" err="1">
                <a:solidFill>
                  <a:schemeClr val="lt1"/>
                </a:solidFill>
              </a:rPr>
              <a:t>Know</a:t>
            </a:r>
            <a:r>
              <a:rPr lang="es-mx" sz="1600" b="0" i="0" u="none" baseline="0" dirty="0">
                <a:solidFill>
                  <a:schemeClr val="lt1"/>
                </a:solidFill>
              </a:rPr>
              <a:t>) </a:t>
            </a:r>
            <a:endParaRPr sz="1600" dirty="0">
              <a:solidFill>
                <a:schemeClr val="lt1"/>
              </a:solidFill>
            </a:endParaRPr>
          </a:p>
        </p:txBody>
      </p:sp>
      <p:sp>
        <p:nvSpPr>
          <p:cNvPr id="152" name="Google Shape;152;p19"/>
          <p:cNvSpPr txBox="1">
            <a:spLocks noGrp="1"/>
          </p:cNvSpPr>
          <p:nvPr>
            <p:ph type="body" idx="4294967295"/>
          </p:nvPr>
        </p:nvSpPr>
        <p:spPr>
          <a:xfrm>
            <a:off x="50832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Tómense 2 o 3 </a:t>
            </a:r>
            <a:br>
              <a:rPr lang="es-mx" sz="1600" b="0" i="0" u="none" baseline="0" dirty="0"/>
            </a:br>
            <a:r>
              <a:rPr lang="es-mx" sz="1600" b="0" i="0" u="none" baseline="0" dirty="0"/>
              <a:t>minutos y escriban </a:t>
            </a:r>
            <a:br>
              <a:rPr lang="es-mx" sz="1600" b="0" i="0" u="none" baseline="0" dirty="0"/>
            </a:br>
            <a:r>
              <a:rPr lang="es-mx" sz="1600" b="0" i="0" u="none" baseline="0" dirty="0"/>
              <a:t>lo que saben o han escuchado sobre </a:t>
            </a:r>
            <a:br>
              <a:rPr lang="es-mx" sz="1600" b="0" i="0" u="none" baseline="0" dirty="0"/>
            </a:br>
            <a:r>
              <a:rPr lang="es-mx" sz="1600" b="0" i="0" u="none" baseline="0" dirty="0"/>
              <a:t>los opioides o el fentanilo.</a:t>
            </a:r>
            <a:endParaRPr sz="1600" dirty="0"/>
          </a:p>
          <a:p>
            <a:pPr marL="457200" lvl="0" indent="-330200" algn="l" rtl="0">
              <a:spcBef>
                <a:spcPts val="0"/>
              </a:spcBef>
              <a:spcAft>
                <a:spcPts val="0"/>
              </a:spcAft>
              <a:buSzPts val="1600"/>
              <a:buChar char="•"/>
            </a:pPr>
            <a:r>
              <a:rPr lang="es-mx" sz="1600" b="0" i="0" u="none" baseline="0" dirty="0"/>
              <a:t>Conversen sobre lo que saben con su grupo pequeño y agréguenlo a su lista. </a:t>
            </a:r>
            <a:endParaRPr sz="1600" dirty="0"/>
          </a:p>
        </p:txBody>
      </p:sp>
      <p:grpSp>
        <p:nvGrpSpPr>
          <p:cNvPr id="153" name="Google Shape;153;p19">
            <a:extLst>
              <a:ext uri="{C183D7F6-B498-43B3-948B-1728B52AA6E4}">
                <adec:decorative xmlns:adec="http://schemas.microsoft.com/office/drawing/2017/decorative" val="1"/>
              </a:ext>
            </a:extLst>
          </p:cNvPr>
          <p:cNvGrpSpPr/>
          <p:nvPr/>
        </p:nvGrpSpPr>
        <p:grpSpPr>
          <a:xfrm>
            <a:off x="3320450" y="1304875"/>
            <a:ext cx="2632500" cy="3416400"/>
            <a:chOff x="3320450" y="1304875"/>
            <a:chExt cx="2632500" cy="3416400"/>
          </a:xfrm>
        </p:grpSpPr>
        <p:sp>
          <p:nvSpPr>
            <p:cNvPr id="154" name="Google Shape;154;p19"/>
            <p:cNvSpPr txBox="1"/>
            <p:nvPr/>
          </p:nvSpPr>
          <p:spPr>
            <a:xfrm>
              <a:off x="3324050" y="1304875"/>
              <a:ext cx="2628900" cy="464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9"/>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6" name="Google Shape;156;p19"/>
          <p:cNvSpPr txBox="1">
            <a:spLocks noGrp="1"/>
          </p:cNvSpPr>
          <p:nvPr>
            <p:ph type="body" idx="4294967295"/>
          </p:nvPr>
        </p:nvSpPr>
        <p:spPr>
          <a:xfrm>
            <a:off x="3320450" y="1304874"/>
            <a:ext cx="2628900" cy="607799"/>
          </a:xfrm>
          <a:prstGeom prst="rect">
            <a:avLst/>
          </a:prstGeom>
          <a:solidFill>
            <a:schemeClr val="accent3"/>
          </a:solidFill>
        </p:spPr>
        <p:txBody>
          <a:bodyPr spcFirstLastPara="1" wrap="square" lIns="68575" tIns="34275" rIns="68575" bIns="34275" anchor="t" anchorCtr="0">
            <a:normAutofit fontScale="85000" lnSpcReduction="20000"/>
          </a:bodyPr>
          <a:lstStyle/>
          <a:p>
            <a:pPr marL="0" lvl="0" indent="0" algn="ctr" rtl="0">
              <a:spcBef>
                <a:spcPts val="800"/>
              </a:spcBef>
              <a:spcAft>
                <a:spcPts val="0"/>
              </a:spcAft>
              <a:buNone/>
            </a:pPr>
            <a:r>
              <a:rPr lang="es-mx" sz="1700" b="0" i="0" u="none" baseline="0" dirty="0">
                <a:solidFill>
                  <a:schemeClr val="lt1"/>
                </a:solidFill>
              </a:rPr>
              <a:t>¿Qué me pregunto?</a:t>
            </a:r>
          </a:p>
          <a:p>
            <a:pPr marL="0" lvl="0" indent="0" algn="ctr" rtl="0">
              <a:spcBef>
                <a:spcPts val="800"/>
              </a:spcBef>
              <a:spcAft>
                <a:spcPts val="0"/>
              </a:spcAft>
              <a:buNone/>
            </a:pPr>
            <a:r>
              <a:rPr lang="es-MX" sz="1700" dirty="0">
                <a:solidFill>
                  <a:schemeClr val="lt1"/>
                </a:solidFill>
              </a:rPr>
              <a:t>(Wonder)</a:t>
            </a:r>
            <a:endParaRPr sz="1700" dirty="0">
              <a:solidFill>
                <a:schemeClr val="lt1"/>
              </a:solidFill>
            </a:endParaRPr>
          </a:p>
        </p:txBody>
      </p:sp>
      <p:sp>
        <p:nvSpPr>
          <p:cNvPr id="157" name="Google Shape;157;p19"/>
          <p:cNvSpPr txBox="1">
            <a:spLocks noGrp="1"/>
          </p:cNvSpPr>
          <p:nvPr>
            <p:ph type="body" idx="4294967295"/>
          </p:nvPr>
        </p:nvSpPr>
        <p:spPr>
          <a:xfrm>
            <a:off x="3396775"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¿Qué preguntas tienen sobre los opioides o el fentanilo? </a:t>
            </a:r>
            <a:endParaRPr sz="1600" dirty="0"/>
          </a:p>
          <a:p>
            <a:pPr marL="457200" lvl="0" indent="-330200" algn="l" rtl="0">
              <a:spcBef>
                <a:spcPts val="0"/>
              </a:spcBef>
              <a:spcAft>
                <a:spcPts val="0"/>
              </a:spcAft>
              <a:buSzPts val="1600"/>
              <a:buChar char="•"/>
            </a:pPr>
            <a:r>
              <a:rPr lang="es-mx" sz="1600" b="0" i="0" u="none" baseline="0" dirty="0"/>
              <a:t>Hagan una lista de </a:t>
            </a:r>
            <a:br>
              <a:rPr lang="es-mx" sz="1600" b="0" i="0" u="none" baseline="0" dirty="0"/>
            </a:br>
            <a:r>
              <a:rPr lang="es-mx" sz="1600" b="0" i="0" u="none" baseline="0" dirty="0"/>
              <a:t>las preguntas. </a:t>
            </a:r>
            <a:endParaRPr sz="1600" dirty="0"/>
          </a:p>
          <a:p>
            <a:pPr marL="457200" lvl="0" indent="-330200" algn="l" rtl="0">
              <a:spcBef>
                <a:spcPts val="0"/>
              </a:spcBef>
              <a:spcAft>
                <a:spcPts val="0"/>
              </a:spcAft>
              <a:buSzPts val="1600"/>
              <a:buChar char="•"/>
            </a:pPr>
            <a:r>
              <a:rPr lang="es-mx" sz="1600" b="0" i="0" u="none" baseline="0" dirty="0"/>
              <a:t>Agreguen preguntas </a:t>
            </a:r>
            <a:br>
              <a:rPr lang="es-mx" sz="1600" b="0" i="0" u="none" baseline="0" dirty="0"/>
            </a:br>
            <a:r>
              <a:rPr lang="es-mx" sz="1600" b="0" i="0" u="none" baseline="0" dirty="0"/>
              <a:t>a medida que surjan durante el debate. </a:t>
            </a:r>
            <a:endParaRPr sz="1600" dirty="0"/>
          </a:p>
        </p:txBody>
      </p:sp>
      <p:grpSp>
        <p:nvGrpSpPr>
          <p:cNvPr id="158" name="Google Shape;158;p19">
            <a:extLst>
              <a:ext uri="{C183D7F6-B498-43B3-948B-1728B52AA6E4}">
                <adec:decorative xmlns:adec="http://schemas.microsoft.com/office/drawing/2017/decorative" val="1"/>
              </a:ext>
            </a:extLst>
          </p:cNvPr>
          <p:cNvGrpSpPr/>
          <p:nvPr/>
        </p:nvGrpSpPr>
        <p:grpSpPr>
          <a:xfrm>
            <a:off x="6212550" y="1304874"/>
            <a:ext cx="2632500" cy="3416401"/>
            <a:chOff x="6212550" y="1304874"/>
            <a:chExt cx="2632500" cy="3416401"/>
          </a:xfrm>
        </p:grpSpPr>
        <p:sp>
          <p:nvSpPr>
            <p:cNvPr id="159" name="Google Shape;159;p19"/>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9"/>
            <p:cNvSpPr txBox="1"/>
            <p:nvPr/>
          </p:nvSpPr>
          <p:spPr>
            <a:xfrm>
              <a:off x="6212550" y="1304874"/>
              <a:ext cx="2632500" cy="607797"/>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19"/>
          <p:cNvSpPr txBox="1">
            <a:spLocks noGrp="1"/>
          </p:cNvSpPr>
          <p:nvPr>
            <p:ph type="body" idx="4294967295"/>
          </p:nvPr>
        </p:nvSpPr>
        <p:spPr>
          <a:xfrm>
            <a:off x="6272475" y="1304875"/>
            <a:ext cx="2494500" cy="607798"/>
          </a:xfrm>
          <a:prstGeom prst="rect">
            <a:avLst/>
          </a:prstGeom>
        </p:spPr>
        <p:txBody>
          <a:bodyPr spcFirstLastPara="1" wrap="square" lIns="68575" tIns="34275" rIns="68575" bIns="34275" anchor="t" anchorCtr="0">
            <a:normAutofit fontScale="85000" lnSpcReduction="20000"/>
          </a:bodyPr>
          <a:lstStyle/>
          <a:p>
            <a:pPr marL="0" lvl="0" indent="0" algn="ctr" rtl="0">
              <a:spcBef>
                <a:spcPts val="800"/>
              </a:spcBef>
              <a:spcAft>
                <a:spcPts val="0"/>
              </a:spcAft>
              <a:buNone/>
            </a:pPr>
            <a:r>
              <a:rPr lang="es-mx" b="0" i="0" u="none" baseline="0" dirty="0">
                <a:solidFill>
                  <a:schemeClr val="lt1"/>
                </a:solidFill>
              </a:rPr>
              <a:t>¿Qué he aprendido?</a:t>
            </a:r>
          </a:p>
          <a:p>
            <a:pPr marL="0" lvl="0" indent="0" algn="ctr" rtl="0">
              <a:spcBef>
                <a:spcPts val="800"/>
              </a:spcBef>
              <a:spcAft>
                <a:spcPts val="0"/>
              </a:spcAft>
              <a:buNone/>
            </a:pPr>
            <a:r>
              <a:rPr lang="es-MX" dirty="0">
                <a:solidFill>
                  <a:schemeClr val="lt1"/>
                </a:solidFill>
              </a:rPr>
              <a:t>(</a:t>
            </a:r>
            <a:r>
              <a:rPr lang="es-MX" dirty="0" err="1">
                <a:solidFill>
                  <a:schemeClr val="lt1"/>
                </a:solidFill>
              </a:rPr>
              <a:t>Learn</a:t>
            </a:r>
            <a:r>
              <a:rPr lang="es-MX" dirty="0">
                <a:solidFill>
                  <a:schemeClr val="lt1"/>
                </a:solidFill>
              </a:rPr>
              <a:t>)</a:t>
            </a:r>
            <a:endParaRPr dirty="0">
              <a:solidFill>
                <a:schemeClr val="lt1"/>
              </a:solidFill>
            </a:endParaRPr>
          </a:p>
        </p:txBody>
      </p:sp>
      <p:sp>
        <p:nvSpPr>
          <p:cNvPr id="162" name="Google Shape;162;p19"/>
          <p:cNvSpPr txBox="1">
            <a:spLocks noGrp="1"/>
          </p:cNvSpPr>
          <p:nvPr>
            <p:ph type="body" idx="4294967295"/>
          </p:nvPr>
        </p:nvSpPr>
        <p:spPr>
          <a:xfrm>
            <a:off x="6286400" y="1850300"/>
            <a:ext cx="2478600" cy="2794800"/>
          </a:xfrm>
          <a:prstGeom prst="rect">
            <a:avLst/>
          </a:prstGeom>
        </p:spPr>
        <p:txBody>
          <a:bodyPr spcFirstLastPara="1" wrap="square" lIns="68575" tIns="34275" rIns="68575" bIns="34275" anchor="t" anchorCtr="0">
            <a:normAutofit/>
          </a:bodyPr>
          <a:lstStyle/>
          <a:p>
            <a:pPr marL="457200" lvl="0" indent="-330200" algn="l" rtl="0">
              <a:spcBef>
                <a:spcPts val="800"/>
              </a:spcBef>
              <a:spcAft>
                <a:spcPts val="0"/>
              </a:spcAft>
              <a:buSzPts val="1600"/>
              <a:buChar char="•"/>
            </a:pPr>
            <a:r>
              <a:rPr lang="es-mx" sz="1600" b="0" i="0" u="none" baseline="0" dirty="0"/>
              <a:t>Dejen este campo </a:t>
            </a:r>
            <a:br>
              <a:rPr lang="es-mx" sz="1600" b="0" i="0" u="none" baseline="0" dirty="0"/>
            </a:br>
            <a:r>
              <a:rPr lang="es-mx" sz="1600" b="0" i="0" u="none" baseline="0" dirty="0"/>
              <a:t>en blanco.</a:t>
            </a:r>
            <a:endParaRPr sz="1600" dirty="0"/>
          </a:p>
          <a:p>
            <a:pPr marL="457200" lvl="0" indent="-330200" algn="l" rtl="0">
              <a:spcBef>
                <a:spcPts val="0"/>
              </a:spcBef>
              <a:spcAft>
                <a:spcPts val="0"/>
              </a:spcAft>
              <a:buSzPts val="1600"/>
              <a:buChar char="•"/>
            </a:pPr>
            <a:r>
              <a:rPr lang="es-mx" sz="1600" b="0" i="0" u="none" baseline="0" dirty="0"/>
              <a:t>A medida que conversamos más sobre este tema, agreguen la información que aprendamos en </a:t>
            </a:r>
            <a:br>
              <a:rPr lang="es-mx" sz="1600" b="0" i="0" u="none" baseline="0" dirty="0"/>
            </a:br>
            <a:r>
              <a:rPr lang="es-mx" sz="1600" b="0" i="0" u="none" baseline="0" dirty="0"/>
              <a:t>el camino.</a:t>
            </a:r>
            <a:endParaRPr sz="1600" dirty="0"/>
          </a:p>
        </p:txBody>
      </p:sp>
      <p:sp>
        <p:nvSpPr>
          <p:cNvPr id="2" name="Slide Number Placeholder 1">
            <a:extLst>
              <a:ext uri="{FF2B5EF4-FFF2-40B4-BE49-F238E27FC236}">
                <a16:creationId xmlns:a16="http://schemas.microsoft.com/office/drawing/2014/main" id="{94586BC6-7264-AB40-3612-EBC65A8D43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tx1"/>
                </a:solidFill>
              </a:rPr>
              <a:t>2</a:t>
            </a:fld>
            <a:endParaRPr lang="es-mx" sz="1200"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280511" rIns="0" bIns="0" rtlCol="0">
            <a:spAutoFit/>
          </a:bodyPr>
          <a:lstStyle/>
          <a:p>
            <a:pPr marL="97155" algn="l" rtl="0">
              <a:lnSpc>
                <a:spcPct val="100000"/>
              </a:lnSpc>
              <a:spcBef>
                <a:spcPts val="100"/>
              </a:spcBef>
            </a:pPr>
            <a:r>
              <a:rPr lang="es-mx" b="0" i="0" u="none" baseline="0"/>
              <a:t>Objetivos</a:t>
            </a:r>
            <a:r>
              <a:rPr lang="es-mx" b="0" i="0" u="none" spc="-85" baseline="0"/>
              <a:t> </a:t>
            </a:r>
            <a:r>
              <a:rPr lang="es-mx" b="0" i="0" u="none" spc="-10" baseline="0"/>
              <a:t>de aprendizaje</a:t>
            </a:r>
          </a:p>
        </p:txBody>
      </p:sp>
      <p:pic>
        <p:nvPicPr>
          <p:cNvPr id="4" name="object 4"/>
          <p:cNvPicPr/>
          <p:nvPr/>
        </p:nvPicPr>
        <p:blipFill>
          <a:blip r:embed="rId4" cstate="print"/>
          <a:stretch>
            <a:fillRect/>
          </a:stretch>
        </p:blipFill>
        <p:spPr>
          <a:xfrm>
            <a:off x="311699" y="1170203"/>
            <a:ext cx="3627497" cy="3627488"/>
          </a:xfrm>
          <a:prstGeom prst="rect">
            <a:avLst/>
          </a:prstGeom>
        </p:spPr>
      </p:pic>
      <p:sp>
        <p:nvSpPr>
          <p:cNvPr id="5" name="object 5"/>
          <p:cNvSpPr txBox="1"/>
          <p:nvPr/>
        </p:nvSpPr>
        <p:spPr>
          <a:xfrm>
            <a:off x="4231001" y="1130875"/>
            <a:ext cx="4601300" cy="3706143"/>
          </a:xfrm>
          <a:prstGeom prst="rect">
            <a:avLst/>
          </a:prstGeom>
        </p:spPr>
        <p:txBody>
          <a:bodyPr vert="horz" wrap="square" lIns="0" tIns="12700" rIns="0" bIns="0" rtlCol="0" anchor="t">
            <a:spAutoFit/>
          </a:bodyPr>
          <a:lstStyle/>
          <a:p>
            <a:pPr marL="12700" algn="just" rtl="0">
              <a:lnSpc>
                <a:spcPct val="100000"/>
              </a:lnSpc>
              <a:spcBef>
                <a:spcPts val="100"/>
              </a:spcBef>
            </a:pPr>
            <a:r>
              <a:rPr lang="es-mx" sz="2000" b="0" i="0" u="none" baseline="0" dirty="0">
                <a:latin typeface="Calibri"/>
                <a:cs typeface="Calibri"/>
              </a:rPr>
              <a:t>Puedo</a:t>
            </a:r>
            <a:r>
              <a:rPr lang="es-mx" sz="2000" b="0" i="0" u="none" spc="-10" baseline="0" dirty="0">
                <a:latin typeface="Calibri"/>
                <a:cs typeface="Calibri"/>
              </a:rPr>
              <a:t> </a:t>
            </a:r>
            <a:r>
              <a:rPr lang="es-mx" sz="2000" b="0" i="0" u="none" spc="-20" baseline="0" dirty="0">
                <a:latin typeface="Calibri"/>
                <a:cs typeface="Calibri"/>
              </a:rPr>
              <a:t>hacer lo siguiente:</a:t>
            </a:r>
            <a:endParaRPr sz="2000" dirty="0">
              <a:latin typeface="Calibri"/>
              <a:cs typeface="Calibri"/>
            </a:endParaRPr>
          </a:p>
          <a:p>
            <a:pPr marL="467359" marR="5080" indent="-378460" algn="just" rtl="0">
              <a:lnSpc>
                <a:spcPct val="100000"/>
              </a:lnSpc>
              <a:buChar char="●"/>
              <a:tabLst>
                <a:tab pos="469900" algn="l"/>
              </a:tabLst>
            </a:pPr>
            <a:r>
              <a:rPr lang="es-mx" sz="2000" b="0" i="0" u="none" baseline="0" dirty="0">
                <a:latin typeface="Calibri"/>
                <a:cs typeface="Calibri"/>
              </a:rPr>
              <a:t>Definir</a:t>
            </a:r>
            <a:r>
              <a:rPr lang="es-mx" sz="2000" b="0" i="0" u="none" spc="-50" baseline="0" dirty="0">
                <a:latin typeface="Calibri"/>
                <a:cs typeface="Calibri"/>
              </a:rPr>
              <a:t> </a:t>
            </a:r>
            <a:r>
              <a:rPr lang="es-mx" sz="2000" b="0" i="0" u="none" baseline="0" dirty="0">
                <a:latin typeface="Calibri"/>
                <a:cs typeface="Calibri"/>
              </a:rPr>
              <a:t>qué es el fentanilo,</a:t>
            </a:r>
            <a:r>
              <a:rPr lang="es-mx" sz="2000" b="0" i="0" u="none" spc="-45" baseline="0" dirty="0">
                <a:latin typeface="Calibri"/>
                <a:cs typeface="Calibri"/>
              </a:rPr>
              <a:t> </a:t>
            </a:r>
            <a:r>
              <a:rPr lang="es-mx" sz="2000" b="0" i="0" u="none" baseline="0" dirty="0">
                <a:latin typeface="Calibri"/>
                <a:cs typeface="Calibri"/>
              </a:rPr>
              <a:t>qué son</a:t>
            </a:r>
            <a:r>
              <a:rPr lang="es-mx" sz="2000" b="0" i="0" u="none" spc="-50" baseline="0" dirty="0">
                <a:latin typeface="Calibri"/>
                <a:cs typeface="Calibri"/>
              </a:rPr>
              <a:t> </a:t>
            </a:r>
            <a:r>
              <a:rPr lang="es-mx" sz="2000" b="0" i="0" u="none" baseline="0" dirty="0">
                <a:latin typeface="Calibri"/>
                <a:cs typeface="Calibri"/>
              </a:rPr>
              <a:t>los comprimidos falsos</a:t>
            </a:r>
            <a:r>
              <a:rPr lang="es-mx" sz="2000" b="0" i="0" u="none" spc="-55" baseline="0" dirty="0">
                <a:latin typeface="Calibri"/>
                <a:cs typeface="Calibri"/>
              </a:rPr>
              <a:t> </a:t>
            </a:r>
            <a:r>
              <a:rPr lang="es-mx" sz="2000" b="0" i="0" u="none" spc="-25" baseline="0" dirty="0">
                <a:latin typeface="Calibri"/>
                <a:cs typeface="Calibri"/>
              </a:rPr>
              <a:t>y 	</a:t>
            </a:r>
            <a:r>
              <a:rPr lang="es-mx" sz="2000" b="0" i="0" u="none" baseline="0" dirty="0">
                <a:latin typeface="Calibri"/>
                <a:cs typeface="Calibri"/>
              </a:rPr>
              <a:t>de qué se trata la</a:t>
            </a:r>
            <a:r>
              <a:rPr lang="es-mx" sz="2000" b="0" i="0" u="none" spc="-35" baseline="0" dirty="0">
                <a:latin typeface="Calibri"/>
                <a:cs typeface="Calibri"/>
              </a:rPr>
              <a:t> </a:t>
            </a:r>
            <a:r>
              <a:rPr lang="es-mx" sz="2000" b="0" i="0" u="none" baseline="0" dirty="0">
                <a:latin typeface="Calibri"/>
                <a:cs typeface="Calibri"/>
              </a:rPr>
              <a:t>Ley</a:t>
            </a:r>
            <a:r>
              <a:rPr lang="es-mx" sz="2000" b="0" i="0" u="none" spc="-35" baseline="0" dirty="0">
                <a:latin typeface="Calibri"/>
                <a:cs typeface="Calibri"/>
              </a:rPr>
              <a:t> </a:t>
            </a:r>
            <a:r>
              <a:rPr lang="es-mx" sz="2000" b="0" i="0" u="none" baseline="0" dirty="0">
                <a:latin typeface="Calibri"/>
                <a:cs typeface="Calibri"/>
              </a:rPr>
              <a:t>del Buen</a:t>
            </a:r>
            <a:r>
              <a:rPr lang="es-mx" sz="2000" b="0" i="0" u="none" spc="-60" baseline="0" dirty="0">
                <a:latin typeface="Calibri"/>
                <a:cs typeface="Calibri"/>
              </a:rPr>
              <a:t> Samaritano</a:t>
            </a:r>
            <a:endParaRPr sz="2000" dirty="0">
              <a:latin typeface="Calibri"/>
              <a:cs typeface="Calibri"/>
            </a:endParaRPr>
          </a:p>
          <a:p>
            <a:pPr marL="466725" marR="80010" indent="-378460" algn="just" rtl="0">
              <a:lnSpc>
                <a:spcPct val="100000"/>
              </a:lnSpc>
              <a:buChar char="●"/>
              <a:tabLst>
                <a:tab pos="469900" algn="l"/>
              </a:tabLst>
            </a:pPr>
            <a:r>
              <a:rPr lang="es-mx" sz="2000" b="0" i="0" u="none" baseline="0" dirty="0">
                <a:latin typeface="Calibri"/>
                <a:cs typeface="Calibri"/>
              </a:rPr>
              <a:t>Enumerar</a:t>
            </a:r>
            <a:r>
              <a:rPr lang="es-mx" sz="2000" b="0" i="0" u="none" spc="-35" baseline="0" dirty="0">
                <a:latin typeface="Calibri"/>
                <a:cs typeface="Calibri"/>
              </a:rPr>
              <a:t> </a:t>
            </a:r>
            <a:r>
              <a:rPr lang="es-mx" sz="2000" b="0" i="0" u="none" baseline="0" dirty="0">
                <a:latin typeface="Calibri"/>
                <a:cs typeface="Calibri"/>
              </a:rPr>
              <a:t>dos</a:t>
            </a:r>
            <a:r>
              <a:rPr lang="es-mx" sz="2000" b="0" i="0" u="none" spc="-50" baseline="0" dirty="0">
                <a:latin typeface="Calibri"/>
                <a:cs typeface="Calibri"/>
              </a:rPr>
              <a:t> </a:t>
            </a:r>
            <a:r>
              <a:rPr lang="es-mx" sz="2000" b="0" i="0" u="none" baseline="0" dirty="0">
                <a:latin typeface="Calibri"/>
                <a:cs typeface="Calibri"/>
              </a:rPr>
              <a:t>razones</a:t>
            </a:r>
            <a:r>
              <a:rPr lang="es-mx" sz="2000" b="0" i="0" u="none" spc="-35" baseline="0" dirty="0">
                <a:latin typeface="Calibri"/>
                <a:cs typeface="Calibri"/>
              </a:rPr>
              <a:t> </a:t>
            </a:r>
            <a:r>
              <a:rPr lang="es-mx" sz="2000" b="0" i="0" u="none" baseline="0" dirty="0">
                <a:latin typeface="Calibri"/>
                <a:cs typeface="Calibri"/>
              </a:rPr>
              <a:t>por las que</a:t>
            </a:r>
            <a:r>
              <a:rPr lang="es-mx" sz="2000" b="0" i="0" u="none" spc="-25" baseline="0" dirty="0">
                <a:latin typeface="Calibri"/>
                <a:cs typeface="Calibri"/>
              </a:rPr>
              <a:t> </a:t>
            </a:r>
            <a:r>
              <a:rPr lang="es-mx" sz="2000" b="0" i="0" u="none" spc="-10" baseline="0" dirty="0">
                <a:latin typeface="Calibri"/>
                <a:cs typeface="Calibri"/>
              </a:rPr>
              <a:t>el fentanilo 	</a:t>
            </a:r>
            <a:r>
              <a:rPr lang="es-mx" sz="2000" b="0" i="0" u="none" baseline="0" dirty="0">
                <a:latin typeface="Calibri"/>
                <a:cs typeface="Calibri"/>
              </a:rPr>
              <a:t>y los</a:t>
            </a:r>
            <a:r>
              <a:rPr lang="es-mx" sz="2000" b="0" i="0" u="none" spc="-35" baseline="0" dirty="0">
                <a:latin typeface="Calibri"/>
                <a:cs typeface="Calibri"/>
              </a:rPr>
              <a:t> </a:t>
            </a:r>
            <a:r>
              <a:rPr lang="es-mx" sz="2000" b="0" i="0" u="none" baseline="0" dirty="0">
                <a:latin typeface="Calibri"/>
                <a:cs typeface="Calibri"/>
              </a:rPr>
              <a:t>comprimidos</a:t>
            </a:r>
            <a:r>
              <a:rPr lang="es-mx" sz="2000" b="0" i="0" u="none" spc="-30" baseline="0" dirty="0">
                <a:latin typeface="Calibri"/>
                <a:cs typeface="Calibri"/>
              </a:rPr>
              <a:t> </a:t>
            </a:r>
            <a:r>
              <a:rPr lang="es-mx" sz="2000" b="0" i="0" u="none" baseline="0" dirty="0">
                <a:latin typeface="Calibri"/>
                <a:cs typeface="Calibri"/>
              </a:rPr>
              <a:t>falsos</a:t>
            </a:r>
            <a:r>
              <a:rPr lang="es-mx" sz="2000" b="0" i="0" u="none" spc="-50" baseline="0" dirty="0">
                <a:latin typeface="Calibri"/>
                <a:cs typeface="Calibri"/>
              </a:rPr>
              <a:t> </a:t>
            </a:r>
            <a:r>
              <a:rPr lang="es-mx" sz="2000" b="0" i="0" u="none" baseline="0" dirty="0">
                <a:latin typeface="Calibri"/>
                <a:cs typeface="Calibri"/>
              </a:rPr>
              <a:t>constituyen un</a:t>
            </a:r>
            <a:r>
              <a:rPr lang="es-mx" sz="2000" b="0" i="0" u="none" spc="-30" baseline="0" dirty="0">
                <a:latin typeface="Calibri"/>
                <a:cs typeface="Calibri"/>
              </a:rPr>
              <a:t> peligro</a:t>
            </a:r>
            <a:endParaRPr sz="2000" dirty="0">
              <a:latin typeface="Calibri"/>
              <a:cs typeface="Calibri"/>
            </a:endParaRPr>
          </a:p>
          <a:p>
            <a:pPr marL="467359" marR="175260" indent="-378460" algn="just" rtl="0">
              <a:lnSpc>
                <a:spcPct val="100000"/>
              </a:lnSpc>
              <a:buChar char="●"/>
              <a:tabLst>
                <a:tab pos="469900" algn="l"/>
              </a:tabLst>
            </a:pPr>
            <a:r>
              <a:rPr lang="es-mx" sz="2000" b="0" i="0" u="none" baseline="0" dirty="0">
                <a:latin typeface="Calibri"/>
                <a:cs typeface="Calibri"/>
              </a:rPr>
              <a:t>Identificar</a:t>
            </a:r>
            <a:r>
              <a:rPr lang="es-mx" sz="2000" b="0" i="0" u="none" spc="-30" baseline="0" dirty="0">
                <a:latin typeface="Calibri"/>
                <a:cs typeface="Calibri"/>
              </a:rPr>
              <a:t> </a:t>
            </a:r>
            <a:r>
              <a:rPr lang="es-mx" sz="2000" b="0" i="0" u="none" baseline="0" dirty="0">
                <a:latin typeface="Calibri"/>
                <a:cs typeface="Calibri"/>
              </a:rPr>
              <a:t>las tendencias actuales de mortalidad en relación con el consumo de sustancias.</a:t>
            </a:r>
          </a:p>
          <a:p>
            <a:pPr marL="467359" marR="175260" indent="-378460" algn="just" rtl="0">
              <a:lnSpc>
                <a:spcPct val="100000"/>
              </a:lnSpc>
              <a:buChar char="●"/>
              <a:tabLst>
                <a:tab pos="469900" algn="l"/>
              </a:tabLst>
            </a:pPr>
            <a:r>
              <a:rPr lang="es-mx" sz="2000" b="0" i="0" u="none" baseline="0" dirty="0">
                <a:latin typeface="Calibri"/>
                <a:cs typeface="Calibri"/>
              </a:rPr>
              <a:t>Identificar los signos y síntomas de una sobredosis y poder llamar al 911.</a:t>
            </a:r>
            <a:endParaRPr sz="2000" dirty="0">
              <a:latin typeface="Calibri"/>
              <a:cs typeface="Calibri"/>
            </a:endParaRPr>
          </a:p>
        </p:txBody>
      </p:sp>
      <p:sp>
        <p:nvSpPr>
          <p:cNvPr id="6" name="Slide Number Placeholder 5">
            <a:extLst>
              <a:ext uri="{FF2B5EF4-FFF2-40B4-BE49-F238E27FC236}">
                <a16:creationId xmlns:a16="http://schemas.microsoft.com/office/drawing/2014/main" id="{A6E29CCD-FCBB-24ED-CBE4-7B29BBD4240D}"/>
              </a:ext>
            </a:extLst>
          </p:cNvPr>
          <p:cNvSpPr>
            <a:spLocks noGrp="1"/>
          </p:cNvSpPr>
          <p:nvPr>
            <p:ph type="sldNum" sz="quarter" idx="7"/>
          </p:nvPr>
        </p:nvSpPr>
        <p:spPr>
          <a:xfrm>
            <a:off x="6729181" y="4705358"/>
            <a:ext cx="2103120" cy="184666"/>
          </a:xfrm>
          <a:prstGeom prst="rect">
            <a:avLst/>
          </a:prstGeom>
        </p:spPr>
        <p:txBody>
          <a:bodyPr wrap="square" lIns="0" tIns="0" rIns="0" bIns="0">
            <a:spAutoFit/>
          </a:bodyPr>
          <a:lstStyle>
            <a:defPPr>
              <a:defRPr kern="0"/>
            </a:defPPr>
            <a:lvl1pPr algn="r">
              <a:defRPr>
                <a:solidFill>
                  <a:schemeClr val="tx1">
                    <a:tint val="75000"/>
                  </a:schemeClr>
                </a:solidFill>
              </a:defRPr>
            </a:lvl1pPr>
          </a:lstStyle>
          <a:p>
            <a:pPr algn="r" rtl="0"/>
            <a:fld id="{B6F15528-21DE-4FAA-801E-634DDDAF4B2B}" type="slidenum">
              <a:rPr sz="1200">
                <a:solidFill>
                  <a:schemeClr val="tx1"/>
                </a:solidFill>
                <a:latin typeface="Calibri" panose="020F0502020204030204" pitchFamily="34" charset="0"/>
                <a:ea typeface="Calibri" panose="020F0502020204030204" pitchFamily="34" charset="0"/>
                <a:cs typeface="Calibri" panose="020F0502020204030204" pitchFamily="34" charset="0"/>
              </a:rPr>
              <a:pPr/>
              <a:t>3</a:t>
            </a:fld>
            <a:endParaRPr lang="es-mx"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0"/>
          <p:cNvSpPr txBox="1">
            <a:spLocks noGrp="1"/>
          </p:cNvSpPr>
          <p:nvPr>
            <p:ph type="title"/>
          </p:nvPr>
        </p:nvSpPr>
        <p:spPr>
          <a:xfrm>
            <a:off x="231600" y="1221439"/>
            <a:ext cx="4216065" cy="1564500"/>
          </a:xfrm>
          <a:prstGeom prst="rect">
            <a:avLst/>
          </a:prstGeom>
        </p:spPr>
        <p:txBody>
          <a:bodyPr spcFirstLastPara="1" wrap="square" lIns="68575" tIns="34275" rIns="68575" bIns="34275" anchor="b" anchorCtr="0">
            <a:normAutofit fontScale="90000"/>
          </a:bodyPr>
          <a:lstStyle/>
          <a:p>
            <a:pPr marL="0" lvl="0" indent="0" algn="ctr" rtl="0">
              <a:spcBef>
                <a:spcPts val="0"/>
              </a:spcBef>
              <a:spcAft>
                <a:spcPts val="0"/>
              </a:spcAft>
              <a:buNone/>
            </a:pPr>
            <a:r>
              <a:rPr lang="es-mx" b="0" i="0" u="none" baseline="0" dirty="0"/>
              <a:t>Video: </a:t>
            </a:r>
            <a:br>
              <a:rPr lang="es-mx" b="0" i="0" u="none" baseline="0" dirty="0"/>
            </a:br>
            <a:r>
              <a:rPr lang="es-mx" b="0" i="0" u="none" baseline="0" dirty="0" err="1"/>
              <a:t>What’s</a:t>
            </a:r>
            <a:r>
              <a:rPr lang="es-mx" b="0" i="0" u="none" baseline="0" dirty="0"/>
              <a:t> </a:t>
            </a:r>
            <a:r>
              <a:rPr lang="es-mx" b="0" i="0" u="none" baseline="0" dirty="0" err="1"/>
              <a:t>Going</a:t>
            </a:r>
            <a:r>
              <a:rPr lang="es-mx" b="0" i="0" u="none" baseline="0" dirty="0"/>
              <a:t> </a:t>
            </a:r>
            <a:r>
              <a:rPr lang="es-mx" b="0" i="0" u="none" baseline="0" dirty="0" err="1"/>
              <a:t>On</a:t>
            </a:r>
            <a:r>
              <a:rPr lang="es-mx" b="0" i="0" u="none" baseline="0" dirty="0"/>
              <a:t>? </a:t>
            </a:r>
            <a:br>
              <a:rPr lang="es-mx" b="0" i="0" u="none" baseline="0" dirty="0"/>
            </a:br>
            <a:r>
              <a:rPr lang="es-mx" b="0" i="0" u="none" baseline="0" dirty="0"/>
              <a:t>(¿Qué sucede?)</a:t>
            </a:r>
            <a:endParaRPr dirty="0"/>
          </a:p>
        </p:txBody>
      </p:sp>
      <p:pic>
        <p:nvPicPr>
          <p:cNvPr id="168" name="Google Shape;168;p20" title="What's Going On?">
            <a:hlinkClick r:id="rId3"/>
          </p:cNvPr>
          <p:cNvPicPr preferRelativeResize="0"/>
          <p:nvPr/>
        </p:nvPicPr>
        <p:blipFill>
          <a:blip r:embed="rId4">
            <a:alphaModFix/>
          </a:blip>
          <a:stretch>
            <a:fillRect/>
          </a:stretch>
        </p:blipFill>
        <p:spPr>
          <a:xfrm>
            <a:off x="4966175" y="1461875"/>
            <a:ext cx="3946225" cy="2219750"/>
          </a:xfrm>
          <a:prstGeom prst="rect">
            <a:avLst/>
          </a:prstGeom>
          <a:noFill/>
          <a:ln>
            <a:noFill/>
          </a:ln>
        </p:spPr>
      </p:pic>
      <p:sp>
        <p:nvSpPr>
          <p:cNvPr id="2" name="Slide Number Placeholder 1">
            <a:extLst>
              <a:ext uri="{FF2B5EF4-FFF2-40B4-BE49-F238E27FC236}">
                <a16:creationId xmlns:a16="http://schemas.microsoft.com/office/drawing/2014/main" id="{7A0A7B54-C02F-8F9A-193F-FCC856E92C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bg1"/>
                </a:solidFill>
              </a:rPr>
              <a:t>4</a:t>
            </a:fld>
            <a:endParaRPr lang="es-mx" sz="1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10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1"/>
          <p:cNvSpPr txBox="1">
            <a:spLocks noGrp="1"/>
          </p:cNvSpPr>
          <p:nvPr>
            <p:ph type="title"/>
          </p:nvPr>
        </p:nvSpPr>
        <p:spPr>
          <a:xfrm>
            <a:off x="537882" y="342900"/>
            <a:ext cx="8088300" cy="7698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Preguntas para el debate</a:t>
            </a:r>
            <a:endParaRPr/>
          </a:p>
        </p:txBody>
      </p:sp>
      <p:sp>
        <p:nvSpPr>
          <p:cNvPr id="174" name="Google Shape;174;p21"/>
          <p:cNvSpPr txBox="1">
            <a:spLocks noGrp="1"/>
          </p:cNvSpPr>
          <p:nvPr>
            <p:ph type="body" idx="1"/>
          </p:nvPr>
        </p:nvSpPr>
        <p:spPr>
          <a:xfrm>
            <a:off x="537882" y="1369219"/>
            <a:ext cx="8088300" cy="3081900"/>
          </a:xfrm>
          <a:prstGeom prst="rect">
            <a:avLst/>
          </a:prstGeom>
        </p:spPr>
        <p:txBody>
          <a:bodyPr spcFirstLastPara="1" wrap="square" lIns="68575" tIns="34275" rIns="68575" bIns="34275" anchor="t" anchorCtr="0">
            <a:normAutofit/>
          </a:bodyPr>
          <a:lstStyle/>
          <a:p>
            <a:pPr marL="457200" lvl="0" indent="-317500" algn="l" rtl="0">
              <a:spcBef>
                <a:spcPts val="800"/>
              </a:spcBef>
              <a:spcAft>
                <a:spcPts val="0"/>
              </a:spcAft>
              <a:buSzPts val="1400"/>
              <a:buChar char="●"/>
            </a:pPr>
            <a:r>
              <a:rPr lang="es-mx" b="0" i="0" u="none" baseline="0"/>
              <a:t>El consumo de drogas entre adolescentes ha disminuido con el paso de los años, pero las muertes por sobredosis o envenenamiento han aumentado.  ¿Por qué creen que sucede esto?</a:t>
            </a:r>
            <a:endParaRPr dirty="0"/>
          </a:p>
          <a:p>
            <a:pPr marL="457200" lvl="0" indent="0" algn="l" rtl="0">
              <a:spcBef>
                <a:spcPts val="800"/>
              </a:spcBef>
              <a:spcAft>
                <a:spcPts val="0"/>
              </a:spcAft>
              <a:buNone/>
            </a:pPr>
            <a:endParaRPr/>
          </a:p>
          <a:p>
            <a:pPr marL="457200" lvl="0" indent="-317500" algn="l" rtl="0">
              <a:spcBef>
                <a:spcPts val="800"/>
              </a:spcBef>
              <a:spcAft>
                <a:spcPts val="0"/>
              </a:spcAft>
              <a:buSzPts val="1400"/>
              <a:buChar char="●"/>
            </a:pPr>
            <a:r>
              <a:rPr lang="es-mx" b="0" i="0" u="none" baseline="0"/>
              <a:t>¿Qué función cumplen las redes sociales en las sobredosis de opioides/fentanilo?</a:t>
            </a:r>
            <a:endParaRPr dirty="0"/>
          </a:p>
          <a:p>
            <a:pPr marL="457200" lvl="0" indent="0" algn="l" rtl="0">
              <a:spcBef>
                <a:spcPts val="800"/>
              </a:spcBef>
              <a:spcAft>
                <a:spcPts val="0"/>
              </a:spcAft>
              <a:buNone/>
            </a:pPr>
            <a:endParaRPr/>
          </a:p>
          <a:p>
            <a:pPr marL="457200" lvl="0" indent="-317500" algn="l" rtl="0">
              <a:spcBef>
                <a:spcPts val="800"/>
              </a:spcBef>
              <a:spcAft>
                <a:spcPts val="0"/>
              </a:spcAft>
              <a:buSzPts val="1400"/>
              <a:buChar char="●"/>
            </a:pPr>
            <a:r>
              <a:rPr lang="es-mx" b="0" i="0" u="none" baseline="0"/>
              <a:t>¿Qué ideas tiene su grupo para un mensaje en las redes sociales para desalentar el uso de opioides/fentanilo?</a:t>
            </a:r>
            <a:endParaRPr dirty="0"/>
          </a:p>
        </p:txBody>
      </p:sp>
      <p:sp>
        <p:nvSpPr>
          <p:cNvPr id="2" name="Slide Number Placeholder 1">
            <a:extLst>
              <a:ext uri="{FF2B5EF4-FFF2-40B4-BE49-F238E27FC236}">
                <a16:creationId xmlns:a16="http://schemas.microsoft.com/office/drawing/2014/main" id="{625A2CE2-5179-A1FC-1A0C-673044C2300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tx1"/>
                </a:solidFill>
              </a:rPr>
              <a:t>5</a:t>
            </a:fld>
            <a:endParaRPr lang="es-mx" sz="120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2"/>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accent1"/>
              </a:buClr>
              <a:buSzPts val="4100"/>
              <a:buFont typeface="Calibri"/>
              <a:buNone/>
            </a:pPr>
            <a:r>
              <a:rPr lang="es-mx" b="0" i="0" u="none" baseline="0"/>
              <a:t>¿Qué son los opioides recetados?</a:t>
            </a:r>
            <a:endParaRPr dirty="0"/>
          </a:p>
        </p:txBody>
      </p:sp>
      <p:sp>
        <p:nvSpPr>
          <p:cNvPr id="180" name="Google Shape;180;p22"/>
          <p:cNvSpPr txBox="1">
            <a:spLocks noGrp="1"/>
          </p:cNvSpPr>
          <p:nvPr>
            <p:ph type="body" idx="1"/>
          </p:nvPr>
        </p:nvSpPr>
        <p:spPr>
          <a:xfrm>
            <a:off x="537882" y="1369219"/>
            <a:ext cx="8088300" cy="3081900"/>
          </a:xfrm>
          <a:prstGeom prst="rect">
            <a:avLst/>
          </a:prstGeom>
          <a:noFill/>
          <a:ln>
            <a:noFill/>
          </a:ln>
        </p:spPr>
        <p:txBody>
          <a:bodyPr spcFirstLastPara="1" wrap="square" lIns="68575" tIns="34275" rIns="68575" bIns="34275" anchor="t" anchorCtr="0">
            <a:normAutofit fontScale="92500" lnSpcReduction="20000"/>
          </a:bodyPr>
          <a:lstStyle/>
          <a:p>
            <a:pPr marL="457200" lvl="0" indent="-355600" algn="l" rtl="0">
              <a:lnSpc>
                <a:spcPct val="115000"/>
              </a:lnSpc>
              <a:spcBef>
                <a:spcPts val="0"/>
              </a:spcBef>
              <a:spcAft>
                <a:spcPts val="0"/>
              </a:spcAft>
              <a:buClr>
                <a:srgbClr val="434343"/>
              </a:buClr>
              <a:buSzPts val="2000"/>
              <a:buFont typeface="Roboto"/>
              <a:buChar char="●"/>
            </a:pPr>
            <a:r>
              <a:rPr lang="es-mx" sz="2000" b="0" i="0" u="none" baseline="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Los opioides recetados se utilizan principalmente para tratar el dolor de moderado a intenso.</a:t>
            </a:r>
            <a:endParaRPr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indent="-355600" algn="l" rtl="0">
              <a:lnSpc>
                <a:spcPct val="115000"/>
              </a:lnSpc>
              <a:spcBef>
                <a:spcPts val="0"/>
              </a:spcBef>
              <a:buClr>
                <a:srgbClr val="434343"/>
              </a:buClr>
              <a:buSzPts val="2000"/>
              <a:buFont typeface="Roboto"/>
              <a:buChar char="●"/>
            </a:pPr>
            <a:r>
              <a:rPr lang="es-mx" sz="2000" b="0" i="0" u="none" baseline="0">
                <a:solidFill>
                  <a:schemeClr val="tx1"/>
                </a:solidFill>
                <a:sym typeface="Roboto"/>
              </a:rPr>
              <a:t>Pueden ser peligrosos porque son altamente adictivos y pueden llevar a la dependencia o al abuso.</a:t>
            </a:r>
            <a:endParaRPr sz="2000">
              <a:solidFill>
                <a:schemeClr val="tx1"/>
              </a:solidFill>
            </a:endParaRPr>
          </a:p>
          <a:p>
            <a:pPr indent="-355600" algn="l" rtl="0">
              <a:lnSpc>
                <a:spcPct val="115000"/>
              </a:lnSpc>
              <a:spcBef>
                <a:spcPts val="0"/>
              </a:spcBef>
              <a:buClr>
                <a:srgbClr val="434343"/>
              </a:buClr>
              <a:buSzPts val="2000"/>
              <a:buFont typeface="Roboto"/>
              <a:buChar char="●"/>
            </a:pPr>
            <a:r>
              <a:rPr lang="es-mx" sz="2000" b="0" i="0" u="none" baseline="0">
                <a:solidFill>
                  <a:schemeClr val="tx1"/>
                </a:solidFill>
                <a:sym typeface="Roboto"/>
              </a:rPr>
              <a:t>Existe un riesgo significativo de sobredosis o muerte cuando se usa de manera insegura o de una manera distinta de la indicada.</a:t>
            </a:r>
            <a:endParaRPr sz="2000" dirty="0">
              <a:solidFill>
                <a:schemeClr val="tx1"/>
              </a:solidFill>
              <a:sym typeface="Roboto"/>
            </a:endParaRPr>
          </a:p>
          <a:p>
            <a:pPr marL="457200" lvl="0" indent="-355600" algn="l" rtl="0">
              <a:lnSpc>
                <a:spcPct val="115000"/>
              </a:lnSpc>
              <a:spcBef>
                <a:spcPts val="0"/>
              </a:spcBef>
              <a:spcAft>
                <a:spcPts val="0"/>
              </a:spcAft>
              <a:buClr>
                <a:srgbClr val="434343"/>
              </a:buClr>
              <a:buSzPts val="2000"/>
              <a:buFont typeface="Roboto"/>
              <a:buChar char="●"/>
            </a:pPr>
            <a:r>
              <a:rPr lang="es-mx" sz="2000" b="0" i="0" u="none" baseline="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Los opioides recetados más comunes son los siguientes: </a:t>
            </a:r>
            <a:endParaRPr sz="20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s-mx" sz="1600" b="0" i="0" u="none" baseline="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Hidrocodona (Vicodin)</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s-mx" sz="1600" b="0" i="0" u="none" baseline="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Oxicodona (OxyContin, Percocet)</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434343"/>
              </a:buClr>
              <a:buSzPts val="1600"/>
              <a:buFont typeface="Roboto"/>
              <a:buChar char="○"/>
            </a:pPr>
            <a:r>
              <a:rPr lang="es-mx" sz="1600" b="0" i="0" u="none" baseline="0">
                <a:solidFill>
                  <a:srgbClr val="434343"/>
                </a:solidFill>
                <a:latin typeface="Calibri" panose="020F0502020204030204" pitchFamily="34" charset="0"/>
                <a:ea typeface="Calibri" panose="020F0502020204030204" pitchFamily="34" charset="0"/>
                <a:cs typeface="Calibri" panose="020F0502020204030204" pitchFamily="34" charset="0"/>
                <a:sym typeface="Roboto"/>
              </a:rPr>
              <a:t>Codeína</a:t>
            </a:r>
            <a:endParaRPr sz="1600" dirty="0">
              <a:solidFill>
                <a:srgbClr val="434343"/>
              </a:solidFill>
              <a:latin typeface="Calibri" panose="020F0502020204030204" pitchFamily="34" charset="0"/>
              <a:ea typeface="Calibri" panose="020F0502020204030204" pitchFamily="34" charset="0"/>
              <a:cs typeface="Calibri" panose="020F0502020204030204" pitchFamily="34" charset="0"/>
              <a:sym typeface="Roboto"/>
            </a:endParaRPr>
          </a:p>
          <a:p>
            <a:pPr marL="914400" lvl="1" indent="-330200" algn="l" rtl="0">
              <a:lnSpc>
                <a:spcPct val="115000"/>
              </a:lnSpc>
              <a:spcBef>
                <a:spcPts val="0"/>
              </a:spcBef>
              <a:spcAft>
                <a:spcPts val="0"/>
              </a:spcAft>
              <a:buClr>
                <a:srgbClr val="D23369"/>
              </a:buClr>
              <a:buSzPts val="1600"/>
              <a:buFont typeface="Roboto"/>
              <a:buChar char="○"/>
            </a:pPr>
            <a:r>
              <a:rPr lang="es-mx" sz="1600" b="0" i="0" u="none" baseline="0">
                <a:solidFill>
                  <a:srgbClr val="D23369"/>
                </a:solidFill>
                <a:latin typeface="Calibri" panose="020F0502020204030204" pitchFamily="34" charset="0"/>
                <a:ea typeface="Calibri" panose="020F0502020204030204" pitchFamily="34" charset="0"/>
                <a:cs typeface="Calibri" panose="020F0502020204030204" pitchFamily="34" charset="0"/>
                <a:sym typeface="Roboto"/>
              </a:rPr>
              <a:t>Fentanilo</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 name="Slide Number Placeholder 1">
            <a:extLst>
              <a:ext uri="{FF2B5EF4-FFF2-40B4-BE49-F238E27FC236}">
                <a16:creationId xmlns:a16="http://schemas.microsoft.com/office/drawing/2014/main" id="{F70FB83B-F4EB-9768-1563-151BDF1E648A}"/>
              </a:ext>
            </a:extLst>
          </p:cNvPr>
          <p:cNvSpPr>
            <a:spLocks noGrp="1"/>
          </p:cNvSpPr>
          <p:nvPr>
            <p:ph type="sldNum" idx="12"/>
          </p:nvPr>
        </p:nvSpPr>
        <p:spPr>
          <a:xfrm>
            <a:off x="6720840" y="4663650"/>
            <a:ext cx="2168400" cy="273900"/>
          </a:xfrm>
        </p:spPr>
        <p:txBody>
          <a:bodyPr/>
          <a:lstStyle/>
          <a:p>
            <a:pPr marL="0" lvl="0" indent="0" algn="r" rtl="0">
              <a:spcBef>
                <a:spcPts val="0"/>
              </a:spcBef>
              <a:spcAft>
                <a:spcPts val="0"/>
              </a:spcAft>
              <a:buNone/>
            </a:pPr>
            <a:fld id="{00000000-1234-1234-1234-123412341234}" type="slidenum">
              <a:rPr sz="1200"/>
              <a:t>6</a:t>
            </a:fld>
            <a:endParaRPr lang="es-mx"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3"/>
          <p:cNvSpPr txBox="1">
            <a:spLocks noGrp="1"/>
          </p:cNvSpPr>
          <p:nvPr>
            <p:ph type="title"/>
          </p:nvPr>
        </p:nvSpPr>
        <p:spPr>
          <a:xfrm>
            <a:off x="200967" y="492650"/>
            <a:ext cx="4371033" cy="2067425"/>
          </a:xfrm>
          <a:prstGeom prst="rect">
            <a:avLst/>
          </a:prstGeom>
          <a:solidFill>
            <a:schemeClr val="lt1"/>
          </a:solidFill>
        </p:spPr>
        <p:txBody>
          <a:bodyPr spcFirstLastPara="1" wrap="square" lIns="68575" tIns="34275" rIns="68575" bIns="34275" anchor="ctr" anchorCtr="0">
            <a:noAutofit/>
          </a:bodyPr>
          <a:lstStyle/>
          <a:p>
            <a:pPr marL="12700" algn="l" rtl="0">
              <a:lnSpc>
                <a:spcPct val="100000"/>
              </a:lnSpc>
              <a:spcBef>
                <a:spcPts val="100"/>
              </a:spcBef>
            </a:pPr>
            <a:r>
              <a:rPr lang="es-mx" sz="1800" b="1" i="0" u="sng" baseline="0" dirty="0"/>
              <a:t>Uso indebido de opioides:</a:t>
            </a:r>
            <a:r>
              <a:rPr lang="es-mx" sz="1800" b="0" i="0" u="none" baseline="0" dirty="0"/>
              <a:t> el uso de un opioide para un propósito que no es consistente con las pautas legales o médicas</a:t>
            </a:r>
            <a:br>
              <a:rPr lang="es-mx" sz="1800" spc="-10" dirty="0"/>
            </a:br>
            <a:br>
              <a:rPr lang="es-mx" sz="1800" dirty="0"/>
            </a:br>
            <a:endParaRPr sz="1800" dirty="0">
              <a:highlight>
                <a:srgbClr val="FFFF00"/>
              </a:highlight>
            </a:endParaRPr>
          </a:p>
        </p:txBody>
      </p:sp>
      <p:sp>
        <p:nvSpPr>
          <p:cNvPr id="187" name="Google Shape;187;p23"/>
          <p:cNvSpPr txBox="1">
            <a:spLocks noGrp="1"/>
          </p:cNvSpPr>
          <p:nvPr>
            <p:ph type="body" idx="2"/>
          </p:nvPr>
        </p:nvSpPr>
        <p:spPr>
          <a:xfrm>
            <a:off x="4939500" y="251990"/>
            <a:ext cx="3837000" cy="4399200"/>
          </a:xfrm>
          <a:prstGeom prst="rect">
            <a:avLst/>
          </a:prstGeom>
        </p:spPr>
        <p:txBody>
          <a:bodyPr spcFirstLastPara="1" wrap="square" lIns="68575" tIns="34275" rIns="68575" bIns="34275" anchor="t" anchorCtr="0">
            <a:normAutofit/>
          </a:bodyPr>
          <a:lstStyle/>
          <a:p>
            <a:pPr marL="0" lvl="0" indent="0" algn="l" rtl="0">
              <a:spcBef>
                <a:spcPts val="800"/>
              </a:spcBef>
              <a:spcAft>
                <a:spcPts val="0"/>
              </a:spcAft>
              <a:buNone/>
            </a:pPr>
            <a:r>
              <a:rPr lang="es-mx" sz="2000" b="0" i="0" u="none" baseline="0" dirty="0"/>
              <a:t>Las personas abusan de los opioides recetados mediante lo siguiente: </a:t>
            </a:r>
            <a:endParaRPr sz="2000" dirty="0"/>
          </a:p>
          <a:p>
            <a:pPr marL="457200" lvl="0" indent="-368300" algn="l" rtl="0">
              <a:spcBef>
                <a:spcPts val="800"/>
              </a:spcBef>
              <a:spcAft>
                <a:spcPts val="0"/>
              </a:spcAft>
              <a:buSzPts val="2200"/>
              <a:buChar char="•"/>
            </a:pPr>
            <a:r>
              <a:rPr lang="es-mx" sz="2000" b="0" i="0" u="none" baseline="0" dirty="0"/>
              <a:t>Tomar el medicamento en una forma o dosis diferente de la indicada</a:t>
            </a:r>
            <a:endParaRPr sz="2000" dirty="0"/>
          </a:p>
          <a:p>
            <a:pPr marL="457200" lvl="0" indent="-368300" algn="l" rtl="0">
              <a:spcBef>
                <a:spcPts val="0"/>
              </a:spcBef>
              <a:spcAft>
                <a:spcPts val="0"/>
              </a:spcAft>
              <a:buSzPts val="2200"/>
              <a:buChar char="•"/>
            </a:pPr>
            <a:r>
              <a:rPr lang="es-mx" sz="2000" b="0" i="0" u="none" baseline="0" dirty="0"/>
              <a:t>Tomar el medicamento recetado de otra persona</a:t>
            </a:r>
          </a:p>
          <a:p>
            <a:pPr marL="457200" lvl="0" indent="-368300" algn="l" rtl="0">
              <a:spcBef>
                <a:spcPts val="0"/>
              </a:spcBef>
              <a:spcAft>
                <a:spcPts val="0"/>
              </a:spcAft>
              <a:buSzPts val="2200"/>
              <a:buChar char="•"/>
            </a:pPr>
            <a:r>
              <a:rPr lang="es-mx" sz="2000" b="0" i="0" u="none" baseline="0" dirty="0">
                <a:solidFill>
                  <a:schemeClr val="bg1"/>
                </a:solidFill>
              </a:rPr>
              <a:t>Tomar medicamentos por una razón no médica</a:t>
            </a:r>
          </a:p>
          <a:p>
            <a:pPr marL="88900" lvl="0" indent="0" algn="l" rtl="0">
              <a:spcBef>
                <a:spcPts val="0"/>
              </a:spcBef>
              <a:spcAft>
                <a:spcPts val="0"/>
              </a:spcAft>
              <a:buSzPts val="2200"/>
              <a:buNone/>
            </a:pPr>
            <a:endParaRPr lang="es-mx" sz="2200" dirty="0"/>
          </a:p>
          <a:p>
            <a:pPr marL="88900" indent="0" algn="ctr" rtl="0">
              <a:spcBef>
                <a:spcPts val="0"/>
              </a:spcBef>
              <a:buSzPts val="2200"/>
              <a:buNone/>
            </a:pPr>
            <a:r>
              <a:rPr lang="es-mx" sz="2200" b="1" i="0" u="none" baseline="0" dirty="0"/>
              <a:t>¿Cómo podría esto conducir a un aumento en las tasas de sobredosis de opioides?</a:t>
            </a:r>
            <a:endParaRPr sz="2200" b="1" dirty="0"/>
          </a:p>
        </p:txBody>
      </p:sp>
      <p:pic>
        <p:nvPicPr>
          <p:cNvPr id="188" name="Google Shape;188;p23" descr="Pills and pill bottles. "/>
          <p:cNvPicPr preferRelativeResize="0"/>
          <p:nvPr/>
        </p:nvPicPr>
        <p:blipFill>
          <a:blip r:embed="rId3">
            <a:alphaModFix/>
          </a:blip>
          <a:stretch>
            <a:fillRect/>
          </a:stretch>
        </p:blipFill>
        <p:spPr>
          <a:xfrm>
            <a:off x="743075" y="2715600"/>
            <a:ext cx="3308349" cy="2196951"/>
          </a:xfrm>
          <a:prstGeom prst="rect">
            <a:avLst/>
          </a:prstGeom>
          <a:noFill/>
          <a:ln>
            <a:noFill/>
          </a:ln>
        </p:spPr>
      </p:pic>
      <p:sp>
        <p:nvSpPr>
          <p:cNvPr id="2" name="Slide Number Placeholder 1">
            <a:extLst>
              <a:ext uri="{FF2B5EF4-FFF2-40B4-BE49-F238E27FC236}">
                <a16:creationId xmlns:a16="http://schemas.microsoft.com/office/drawing/2014/main" id="{B1779DCB-94FC-5A12-9164-C0F0ECFA76E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a:t>7</a:t>
            </a:fld>
            <a:endParaRPr lang="es-mx"/>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8"/>
          <p:cNvSpPr txBox="1">
            <a:spLocks noGrp="1"/>
          </p:cNvSpPr>
          <p:nvPr>
            <p:ph type="title"/>
          </p:nvPr>
        </p:nvSpPr>
        <p:spPr>
          <a:xfrm>
            <a:off x="537882" y="342900"/>
            <a:ext cx="8088300" cy="769800"/>
          </a:xfrm>
          <a:prstGeom prst="rect">
            <a:avLst/>
          </a:prstGeom>
          <a:noFill/>
          <a:ln>
            <a:noFill/>
          </a:ln>
        </p:spPr>
        <p:txBody>
          <a:bodyPr spcFirstLastPara="1" wrap="square" lIns="68575" tIns="34275" rIns="68575" bIns="34275" anchor="b" anchorCtr="0">
            <a:normAutofit/>
          </a:bodyPr>
          <a:lstStyle/>
          <a:p>
            <a:pPr algn="ctr" rtl="0">
              <a:buSzPts val="4100"/>
            </a:pPr>
            <a:r>
              <a:rPr lang="es-mx" b="0" i="0" u="none" baseline="0" dirty="0"/>
              <a:t>¿Cuál es el impacto de los opioides/fentanilo?</a:t>
            </a:r>
            <a:endParaRPr dirty="0"/>
          </a:p>
        </p:txBody>
      </p:sp>
      <p:pic>
        <p:nvPicPr>
          <p:cNvPr id="142" name="Google Shape;142;p18" descr="Authentic Adderall and fake Adderall. "/>
          <p:cNvPicPr preferRelativeResize="0"/>
          <p:nvPr/>
        </p:nvPicPr>
        <p:blipFill>
          <a:blip r:embed="rId3">
            <a:alphaModFix/>
          </a:blip>
          <a:stretch>
            <a:fillRect/>
          </a:stretch>
        </p:blipFill>
        <p:spPr>
          <a:xfrm>
            <a:off x="1029362" y="1617274"/>
            <a:ext cx="7063078" cy="3103315"/>
          </a:xfrm>
          <a:prstGeom prst="rect">
            <a:avLst/>
          </a:prstGeom>
          <a:noFill/>
          <a:ln>
            <a:noFill/>
          </a:ln>
        </p:spPr>
      </p:pic>
      <p:sp>
        <p:nvSpPr>
          <p:cNvPr id="2" name="Slide Number Placeholder 1">
            <a:extLst>
              <a:ext uri="{FF2B5EF4-FFF2-40B4-BE49-F238E27FC236}">
                <a16:creationId xmlns:a16="http://schemas.microsoft.com/office/drawing/2014/main" id="{66E42582-722C-1DE8-1B98-7C2C80D3E08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tx1"/>
                </a:solidFill>
              </a:rPr>
              <a:t>8</a:t>
            </a:fld>
            <a:endParaRPr lang="es-mx" sz="1200">
              <a:solidFill>
                <a:schemeClr val="tx1"/>
              </a:solidFill>
            </a:endParaRPr>
          </a:p>
        </p:txBody>
      </p:sp>
      <p:pic>
        <p:nvPicPr>
          <p:cNvPr id="4" name="Picture 3">
            <a:extLst>
              <a:ext uri="{FF2B5EF4-FFF2-40B4-BE49-F238E27FC236}">
                <a16:creationId xmlns:a16="http://schemas.microsoft.com/office/drawing/2014/main" id="{154FF244-92E7-D07C-3C3A-0A2458EB31E2}"/>
              </a:ext>
            </a:extLst>
          </p:cNvPr>
          <p:cNvPicPr>
            <a:picLocks noChangeAspect="1"/>
          </p:cNvPicPr>
          <p:nvPr/>
        </p:nvPicPr>
        <p:blipFill>
          <a:blip r:embed="rId4"/>
          <a:stretch>
            <a:fillRect/>
          </a:stretch>
        </p:blipFill>
        <p:spPr>
          <a:xfrm>
            <a:off x="1322031" y="1822072"/>
            <a:ext cx="2814582" cy="769800"/>
          </a:xfrm>
          <a:prstGeom prst="rect">
            <a:avLst/>
          </a:prstGeom>
        </p:spPr>
      </p:pic>
      <p:sp>
        <p:nvSpPr>
          <p:cNvPr id="5" name="TextBox 4">
            <a:extLst>
              <a:ext uri="{FF2B5EF4-FFF2-40B4-BE49-F238E27FC236}">
                <a16:creationId xmlns:a16="http://schemas.microsoft.com/office/drawing/2014/main" id="{6C346086-69ED-B254-02A1-A1E74EF89F84}"/>
              </a:ext>
            </a:extLst>
          </p:cNvPr>
          <p:cNvSpPr txBox="1"/>
          <p:nvPr/>
        </p:nvSpPr>
        <p:spPr>
          <a:xfrm>
            <a:off x="1906019" y="1925419"/>
            <a:ext cx="1646605" cy="646331"/>
          </a:xfrm>
          <a:prstGeom prst="rect">
            <a:avLst/>
          </a:prstGeom>
          <a:noFill/>
        </p:spPr>
        <p:txBody>
          <a:bodyPr wrap="none" rtlCol="0">
            <a:spAutoFit/>
          </a:bodyPr>
          <a:lstStyle/>
          <a:p>
            <a:pPr algn="ctr"/>
            <a:r>
              <a:rPr lang="es-MX" sz="1800" b="1" dirty="0" err="1"/>
              <a:t>Adderall</a:t>
            </a:r>
            <a:r>
              <a:rPr lang="es-MX" sz="1800" b="1" dirty="0"/>
              <a:t> real </a:t>
            </a:r>
            <a:br>
              <a:rPr lang="es-MX" sz="1800" b="1" dirty="0"/>
            </a:br>
            <a:r>
              <a:rPr lang="es-MX" sz="1800" b="1" dirty="0"/>
              <a:t>(20 mg)</a:t>
            </a:r>
            <a:endParaRPr lang="en-US" sz="1800" b="1" dirty="0"/>
          </a:p>
        </p:txBody>
      </p:sp>
      <p:pic>
        <p:nvPicPr>
          <p:cNvPr id="6" name="Picture 5">
            <a:extLst>
              <a:ext uri="{FF2B5EF4-FFF2-40B4-BE49-F238E27FC236}">
                <a16:creationId xmlns:a16="http://schemas.microsoft.com/office/drawing/2014/main" id="{2C7D2E56-3216-EB01-5D54-2EB6A1AACDF3}"/>
              </a:ext>
            </a:extLst>
          </p:cNvPr>
          <p:cNvPicPr>
            <a:picLocks noChangeAspect="1"/>
          </p:cNvPicPr>
          <p:nvPr/>
        </p:nvPicPr>
        <p:blipFill>
          <a:blip r:embed="rId4"/>
          <a:stretch>
            <a:fillRect/>
          </a:stretch>
        </p:blipFill>
        <p:spPr>
          <a:xfrm>
            <a:off x="4808943" y="1801950"/>
            <a:ext cx="2814582" cy="769800"/>
          </a:xfrm>
          <a:prstGeom prst="rect">
            <a:avLst/>
          </a:prstGeom>
        </p:spPr>
      </p:pic>
      <p:sp>
        <p:nvSpPr>
          <p:cNvPr id="7" name="TextBox 6">
            <a:extLst>
              <a:ext uri="{FF2B5EF4-FFF2-40B4-BE49-F238E27FC236}">
                <a16:creationId xmlns:a16="http://schemas.microsoft.com/office/drawing/2014/main" id="{11ED4B7E-70B4-3EDB-710B-3A04B53AFE53}"/>
              </a:ext>
            </a:extLst>
          </p:cNvPr>
          <p:cNvSpPr txBox="1"/>
          <p:nvPr/>
        </p:nvSpPr>
        <p:spPr>
          <a:xfrm>
            <a:off x="5486236" y="1945541"/>
            <a:ext cx="1774846" cy="646331"/>
          </a:xfrm>
          <a:prstGeom prst="rect">
            <a:avLst/>
          </a:prstGeom>
          <a:noFill/>
        </p:spPr>
        <p:txBody>
          <a:bodyPr wrap="none" rtlCol="0">
            <a:spAutoFit/>
          </a:bodyPr>
          <a:lstStyle/>
          <a:p>
            <a:pPr algn="ctr"/>
            <a:r>
              <a:rPr lang="es-MX" sz="1800" b="1" dirty="0" err="1"/>
              <a:t>Adderall</a:t>
            </a:r>
            <a:r>
              <a:rPr lang="es-MX" sz="1800" b="1" dirty="0"/>
              <a:t> falso </a:t>
            </a:r>
            <a:br>
              <a:rPr lang="es-MX" sz="1800" b="1" dirty="0"/>
            </a:br>
            <a:r>
              <a:rPr lang="es-MX" sz="1800" b="1" dirty="0"/>
              <a:t>(30 mg)</a:t>
            </a:r>
            <a:endParaRPr lang="en-US" sz="18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4"/>
          <p:cNvSpPr txBox="1">
            <a:spLocks noGrp="1"/>
          </p:cNvSpPr>
          <p:nvPr>
            <p:ph type="title" idx="4294967295"/>
          </p:nvPr>
        </p:nvSpPr>
        <p:spPr>
          <a:xfrm>
            <a:off x="522825" y="725249"/>
            <a:ext cx="8222100" cy="1116600"/>
          </a:xfrm>
          <a:prstGeom prst="rect">
            <a:avLst/>
          </a:prstGeom>
        </p:spPr>
        <p:txBody>
          <a:bodyPr spcFirstLastPara="1" wrap="square" lIns="68575" tIns="34275" rIns="68575" bIns="34275" anchor="b" anchorCtr="0">
            <a:normAutofit/>
          </a:bodyPr>
          <a:lstStyle/>
          <a:p>
            <a:pPr marL="0" lvl="0" indent="0" algn="l" rtl="0">
              <a:spcBef>
                <a:spcPts val="0"/>
              </a:spcBef>
              <a:spcAft>
                <a:spcPts val="0"/>
              </a:spcAft>
              <a:buNone/>
            </a:pPr>
            <a:r>
              <a:rPr lang="es-mx" b="0" i="0" u="none" baseline="0"/>
              <a:t>¿Cómo creen que nuestra comunidad se ha visto afectada por los opioides/el fentanilo? </a:t>
            </a:r>
            <a:endParaRPr dirty="0"/>
          </a:p>
        </p:txBody>
      </p:sp>
      <p:pic>
        <p:nvPicPr>
          <p:cNvPr id="194" name="Google Shape;194;p2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132325" y="2196949"/>
            <a:ext cx="3962625" cy="2641750"/>
          </a:xfrm>
          <a:prstGeom prst="rect">
            <a:avLst/>
          </a:prstGeom>
          <a:noFill/>
          <a:ln>
            <a:noFill/>
          </a:ln>
        </p:spPr>
      </p:pic>
      <p:sp>
        <p:nvSpPr>
          <p:cNvPr id="2" name="Slide Number Placeholder 1">
            <a:extLst>
              <a:ext uri="{FF2B5EF4-FFF2-40B4-BE49-F238E27FC236}">
                <a16:creationId xmlns:a16="http://schemas.microsoft.com/office/drawing/2014/main" id="{2D59F2BC-A24F-CC03-E7A2-8E260A890B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sz="1200">
                <a:solidFill>
                  <a:schemeClr val="tx1"/>
                </a:solidFill>
              </a:rPr>
              <a:t>9</a:t>
            </a:fld>
            <a:endParaRPr lang="es-mx" sz="1200">
              <a:solidFill>
                <a:schemeClr val="tx1"/>
              </a:solidFill>
            </a:endParaRPr>
          </a:p>
        </p:txBody>
      </p:sp>
      <p:pic>
        <p:nvPicPr>
          <p:cNvPr id="4" name="Picture 3">
            <a:extLst>
              <a:ext uri="{FF2B5EF4-FFF2-40B4-BE49-F238E27FC236}">
                <a16:creationId xmlns:a16="http://schemas.microsoft.com/office/drawing/2014/main" id="{C0FB4AEB-106D-894D-AAD9-9FA24882B7EB}"/>
              </a:ext>
            </a:extLst>
          </p:cNvPr>
          <p:cNvPicPr>
            <a:picLocks noChangeAspect="1"/>
          </p:cNvPicPr>
          <p:nvPr/>
        </p:nvPicPr>
        <p:blipFill>
          <a:blip r:embed="rId4"/>
          <a:stretch>
            <a:fillRect/>
          </a:stretch>
        </p:blipFill>
        <p:spPr>
          <a:xfrm>
            <a:off x="2150613" y="2238859"/>
            <a:ext cx="3884427" cy="1042698"/>
          </a:xfrm>
          <a:prstGeom prst="rect">
            <a:avLst/>
          </a:prstGeom>
        </p:spPr>
      </p:pic>
      <p:sp>
        <p:nvSpPr>
          <p:cNvPr id="5" name="TextBox 4">
            <a:extLst>
              <a:ext uri="{FF2B5EF4-FFF2-40B4-BE49-F238E27FC236}">
                <a16:creationId xmlns:a16="http://schemas.microsoft.com/office/drawing/2014/main" id="{7E59A277-651E-43C2-6080-D96A0E9138EF}"/>
              </a:ext>
            </a:extLst>
          </p:cNvPr>
          <p:cNvSpPr txBox="1"/>
          <p:nvPr/>
        </p:nvSpPr>
        <p:spPr>
          <a:xfrm>
            <a:off x="2199381" y="2761488"/>
            <a:ext cx="3663182" cy="769441"/>
          </a:xfrm>
          <a:prstGeom prst="rect">
            <a:avLst/>
          </a:prstGeom>
          <a:noFill/>
        </p:spPr>
        <p:txBody>
          <a:bodyPr wrap="none" rtlCol="0">
            <a:spAutoFit/>
          </a:bodyPr>
          <a:lstStyle/>
          <a:p>
            <a:r>
              <a:rPr lang="en-US" sz="4400" b="1" dirty="0">
                <a:solidFill>
                  <a:srgbClr val="74A2F2"/>
                </a:solidFill>
                <a:latin typeface="Ink Free" panose="03080402000500000000" pitchFamily="66" charset="0"/>
              </a:rPr>
              <a:t>COMUNIDAD</a:t>
            </a:r>
          </a:p>
        </p:txBody>
      </p:sp>
    </p:spTree>
  </p:cSld>
  <p:clrMapOvr>
    <a:masterClrMapping/>
  </p:clrMapOvr>
</p:sld>
</file>

<file path=ppt/theme/theme1.xml><?xml version="1.0" encoding="utf-8"?>
<a:theme xmlns:a="http://schemas.openxmlformats.org/drawingml/2006/main" name="2021ODE">
  <a:themeElements>
    <a:clrScheme name="ODE2021">
      <a:dk1>
        <a:srgbClr val="000000"/>
      </a:dk1>
      <a:lt1>
        <a:srgbClr val="FFFFFF"/>
      </a:lt1>
      <a:dk2>
        <a:srgbClr val="00A8A5"/>
      </a:dk2>
      <a:lt2>
        <a:srgbClr val="F2FAFE"/>
      </a:lt2>
      <a:accent1>
        <a:srgbClr val="006CAD"/>
      </a:accent1>
      <a:accent2>
        <a:srgbClr val="9F2065"/>
      </a:accent2>
      <a:accent3>
        <a:srgbClr val="DC5626"/>
      </a:accent3>
      <a:accent4>
        <a:srgbClr val="BB8A0A"/>
      </a:accent4>
      <a:accent5>
        <a:srgbClr val="007F43"/>
      </a:accent5>
      <a:accent6>
        <a:srgbClr val="C45BA3"/>
      </a:accent6>
      <a:hlink>
        <a:srgbClr val="1B75BC"/>
      </a:hlink>
      <a:folHlink>
        <a:srgbClr val="21AA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73479117-1783-420e-9942-24d79255525e}"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otalTime>731</TotalTime>
  <Words>2960</Words>
  <Application>Microsoft Office PowerPoint</Application>
  <PresentationFormat>On-screen Show (16:9)</PresentationFormat>
  <Paragraphs>175</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Ink Free</vt:lpstr>
      <vt:lpstr>Calibri</vt:lpstr>
      <vt:lpstr>Roboto</vt:lpstr>
      <vt:lpstr>Arial</vt:lpstr>
      <vt:lpstr>2021ODE</vt:lpstr>
      <vt:lpstr>Lección sobre prevención de opioides y fentanilo para 7.º grado conforme al SB 238</vt:lpstr>
      <vt:lpstr>Saber - Preguntarse - Aprender </vt:lpstr>
      <vt:lpstr>Objetivos de aprendizaje</vt:lpstr>
      <vt:lpstr>Video:  What’s Going On?  (¿Qué sucede?)</vt:lpstr>
      <vt:lpstr>Preguntas para el debate</vt:lpstr>
      <vt:lpstr>¿Qué son los opioides recetados?</vt:lpstr>
      <vt:lpstr>Uso indebido de opioides: el uso de un opioide para un propósito que no es consistente con las pautas legales o médicas  </vt:lpstr>
      <vt:lpstr>¿Cuál es el impacto de los opioides/fentanilo?</vt:lpstr>
      <vt:lpstr>¿Cómo creen que nuestra comunidad se ha visto afectada por los opioides/el fentanilo? </vt:lpstr>
      <vt:lpstr>Muertes por sobredosis en Oregón  (de julio de 2019 a junio de 2024)</vt:lpstr>
      <vt:lpstr>Signos de una sobredosis</vt:lpstr>
      <vt:lpstr>Cómo usar naloxona (Narcan)</vt:lpstr>
      <vt:lpstr>Dónde obtener ayuda</vt:lpstr>
      <vt:lpstr>Resumen</vt:lpstr>
      <vt:lpstr>Vale de salida: lo que aprendí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MORRIS Cameron * ODE</dc:creator>
  <cp:lastModifiedBy>Olga Vitvitskaya</cp:lastModifiedBy>
  <cp:revision>120</cp:revision>
  <dcterms:modified xsi:type="dcterms:W3CDTF">2026-02-02T18:49:39Z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3479117-1783-420e-9942-24d79255525e_Enabled">
    <vt:lpwstr>true</vt:lpwstr>
  </property>
  <property fmtid="{D5CDD505-2E9C-101B-9397-08002B2CF9AE}" pid="3" name="MSIP_Label_73479117-1783-420e-9942-24d79255525e_SetDate">
    <vt:lpwstr>2024-10-15T21:36:20Z</vt:lpwstr>
  </property>
  <property fmtid="{D5CDD505-2E9C-101B-9397-08002B2CF9AE}" pid="4" name="MSIP_Label_73479117-1783-420e-9942-24d79255525e_Method">
    <vt:lpwstr>Privileged</vt:lpwstr>
  </property>
  <property fmtid="{D5CDD505-2E9C-101B-9397-08002B2CF9AE}" pid="5" name="MSIP_Label_73479117-1783-420e-9942-24d79255525e_Name">
    <vt:lpwstr>Level 3 - Restricted (Items)</vt:lpwstr>
  </property>
  <property fmtid="{D5CDD505-2E9C-101B-9397-08002B2CF9AE}" pid="6" name="MSIP_Label_73479117-1783-420e-9942-24d79255525e_SiteId">
    <vt:lpwstr>b4f51418-b269-49a2-935a-fa54bf584fc8</vt:lpwstr>
  </property>
  <property fmtid="{D5CDD505-2E9C-101B-9397-08002B2CF9AE}" pid="7" name="MSIP_Label_73479117-1783-420e-9942-24d79255525e_ActionId">
    <vt:lpwstr>70f8a5c6-3831-4172-8bc5-4aad545e8ef8</vt:lpwstr>
  </property>
  <property fmtid="{D5CDD505-2E9C-101B-9397-08002B2CF9AE}" pid="8" name="MSIP_Label_73479117-1783-420e-9942-24d79255525e_ContentBits">
    <vt:lpwstr>2</vt:lpwstr>
  </property>
  <property fmtid="{D5CDD505-2E9C-101B-9397-08002B2CF9AE}" pid="9" name="ClassificationContentMarkingFooterLocations">
    <vt:lpwstr>2021ODE:3</vt:lpwstr>
  </property>
  <property fmtid="{D5CDD505-2E9C-101B-9397-08002B2CF9AE}" pid="10" name="ClassificationContentMarkingFooterText">
    <vt:lpwstr>Level 3 - Restricted</vt:lpwstr>
  </property>
</Properties>
</file>