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5143500" type="screen16x9"/>
  <p:notesSz cx="9144000" cy="51435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57649F4-6228-5127-DF62-AF800E2E8441}" name="SANDERS Ely * ODE" initials="SO" userId="S::ely.sanders@ode.oregon.gov::69995361-3b11-4b2a-a7d5-276cdd4a1a3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75BC"/>
    <a:srgbClr val="5079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8E990E-0AD3-750A-A6BE-5AFB21E6386C}" v="2" dt="2025-09-22T22:33:32.12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425" autoAdjust="0"/>
  </p:normalViewPr>
  <p:slideViewPr>
    <p:cSldViewPr>
      <p:cViewPr varScale="1">
        <p:scale>
          <a:sx n="78" d="100"/>
          <a:sy n="78" d="100"/>
        </p:scale>
        <p:origin x="1522" y="5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25CFCEDE-A862-6845-DD8A-75EA60C97895}"/>
    <pc:docChg chg="modSld">
      <pc:chgData name="RUSSELL Alanna * ODE" userId="S::alanna.russell@ode.oregon.gov::c85b8322-b6e3-43b3-867f-23bcd6c00977" providerId="AD" clId="Web-{25CFCEDE-A862-6845-DD8A-75EA60C97895}" dt="2025-09-04T15:59:36.426" v="6"/>
      <pc:docMkLst>
        <pc:docMk/>
      </pc:docMkLst>
      <pc:sldChg chg="modNotes">
        <pc:chgData name="RUSSELL Alanna * ODE" userId="S::alanna.russell@ode.oregon.gov::c85b8322-b6e3-43b3-867f-23bcd6c00977" providerId="AD" clId="Web-{25CFCEDE-A862-6845-DD8A-75EA60C97895}" dt="2025-09-04T15:58:22.533" v="4"/>
        <pc:sldMkLst>
          <pc:docMk/>
          <pc:sldMk cId="0" sldId="260"/>
        </pc:sldMkLst>
      </pc:sldChg>
      <pc:sldChg chg="modNotes">
        <pc:chgData name="RUSSELL Alanna * ODE" userId="S::alanna.russell@ode.oregon.gov::c85b8322-b6e3-43b3-867f-23bcd6c00977" providerId="AD" clId="Web-{25CFCEDE-A862-6845-DD8A-75EA60C97895}" dt="2025-09-04T15:59:36.426" v="6"/>
        <pc:sldMkLst>
          <pc:docMk/>
          <pc:sldMk cId="0" sldId="264"/>
        </pc:sldMkLst>
      </pc:sldChg>
    </pc:docChg>
  </pc:docChgLst>
  <pc:docChgLst>
    <pc:chgData name="RUSSELL Alanna * ODE" userId="S::alanna.russell@ode.oregon.gov::c85b8322-b6e3-43b3-867f-23bcd6c00977" providerId="AD" clId="Web-{4D8E990E-0AD3-750A-A6BE-5AFB21E6386C}"/>
    <pc:docChg chg="modSld">
      <pc:chgData name="RUSSELL Alanna * ODE" userId="S::alanna.russell@ode.oregon.gov::c85b8322-b6e3-43b3-867f-23bcd6c00977" providerId="AD" clId="Web-{4D8E990E-0AD3-750A-A6BE-5AFB21E6386C}" dt="2025-09-22T22:33:32.129" v="0" actId="20577"/>
      <pc:docMkLst>
        <pc:docMk/>
      </pc:docMkLst>
      <pc:sldChg chg="modSp">
        <pc:chgData name="RUSSELL Alanna * ODE" userId="S::alanna.russell@ode.oregon.gov::c85b8322-b6e3-43b3-867f-23bcd6c00977" providerId="AD" clId="Web-{4D8E990E-0AD3-750A-A6BE-5AFB21E6386C}" dt="2025-09-22T22:33:32.129" v="0" actId="20577"/>
        <pc:sldMkLst>
          <pc:docMk/>
          <pc:sldMk cId="0" sldId="258"/>
        </pc:sldMkLst>
        <pc:spChg chg="mod">
          <ac:chgData name="RUSSELL Alanna * ODE" userId="S::alanna.russell@ode.oregon.gov::c85b8322-b6e3-43b3-867f-23bcd6c00977" providerId="AD" clId="Web-{4D8E990E-0AD3-750A-A6BE-5AFB21E6386C}" dt="2025-09-22T22:33:32.129" v="0" actId="20577"/>
          <ac:spMkLst>
            <pc:docMk/>
            <pc:sldMk cId="0" sldId="258"/>
            <ac:spMk id="5" creationId="{00000000-0000-0000-0000-000000000000}"/>
          </ac:spMkLst>
        </pc:spChg>
      </pc:sldChg>
    </pc:docChg>
  </pc:docChgLst>
  <pc:docChgLst>
    <pc:chgData name="RUSSELL Alanna * ODE" userId="S::alanna.russell@ode.oregon.gov::c85b8322-b6e3-43b3-867f-23bcd6c00977" providerId="AD" clId="Web-{A98F0757-9C8E-6E7C-5478-92B69A118BDF}"/>
    <pc:docChg chg="modSld">
      <pc:chgData name="RUSSELL Alanna * ODE" userId="S::alanna.russell@ode.oregon.gov::c85b8322-b6e3-43b3-867f-23bcd6c00977" providerId="AD" clId="Web-{A98F0757-9C8E-6E7C-5478-92B69A118BDF}" dt="2025-09-09T15:45:26.947" v="26" actId="20577"/>
      <pc:docMkLst>
        <pc:docMk/>
      </pc:docMkLst>
      <pc:sldChg chg="modSp modNotes">
        <pc:chgData name="RUSSELL Alanna * ODE" userId="S::alanna.russell@ode.oregon.gov::c85b8322-b6e3-43b3-867f-23bcd6c00977" providerId="AD" clId="Web-{A98F0757-9C8E-6E7C-5478-92B69A118BDF}" dt="2025-09-09T15:45:26.947" v="26" actId="20577"/>
        <pc:sldMkLst>
          <pc:docMk/>
          <pc:sldMk cId="0" sldId="267"/>
        </pc:sldMkLst>
        <pc:spChg chg="mod">
          <ac:chgData name="RUSSELL Alanna * ODE" userId="S::alanna.russell@ode.oregon.gov::c85b8322-b6e3-43b3-867f-23bcd6c00977" providerId="AD" clId="Web-{A98F0757-9C8E-6E7C-5478-92B69A118BDF}" dt="2025-09-09T15:45:26.947" v="26" actId="20577"/>
          <ac:spMkLst>
            <pc:docMk/>
            <pc:sldMk cId="0" sldId="267"/>
            <ac:spMk id="4" creationId="{00000000-0000-0000-0000-000000000000}"/>
          </ac:spMkLst>
        </pc:spChg>
      </pc:sldChg>
    </pc:docChg>
  </pc:docChgLst>
  <pc:docChgLst>
    <pc:chgData name="RUSSELL Alanna * ODE" userId="S::alanna.russell@ode.oregon.gov::c85b8322-b6e3-43b3-867f-23bcd6c00977" providerId="AD" clId="Web-{BE75C2B4-2C26-BA94-8DDE-299DF268DB92}"/>
    <pc:docChg chg="modSld">
      <pc:chgData name="RUSSELL Alanna * ODE" userId="S::alanna.russell@ode.oregon.gov::c85b8322-b6e3-43b3-867f-23bcd6c00977" providerId="AD" clId="Web-{BE75C2B4-2C26-BA94-8DDE-299DF268DB92}" dt="2025-09-02T17:13:38.012" v="60" actId="1076"/>
      <pc:docMkLst>
        <pc:docMk/>
      </pc:docMkLst>
      <pc:sldChg chg="modSp">
        <pc:chgData name="RUSSELL Alanna * ODE" userId="S::alanna.russell@ode.oregon.gov::c85b8322-b6e3-43b3-867f-23bcd6c00977" providerId="AD" clId="Web-{BE75C2B4-2C26-BA94-8DDE-299DF268DB92}" dt="2025-09-02T17:13:38.012" v="60" actId="1076"/>
        <pc:sldMkLst>
          <pc:docMk/>
          <pc:sldMk cId="0" sldId="266"/>
        </pc:sldMkLst>
        <pc:spChg chg="mod">
          <ac:chgData name="RUSSELL Alanna * ODE" userId="S::alanna.russell@ode.oregon.gov::c85b8322-b6e3-43b3-867f-23bcd6c00977" providerId="AD" clId="Web-{BE75C2B4-2C26-BA94-8DDE-299DF268DB92}" dt="2025-09-02T17:13:38.012" v="60" actId="1076"/>
          <ac:spMkLst>
            <pc:docMk/>
            <pc:sldMk cId="0" sldId="266"/>
            <ac:spMk id="4" creationId="{00000000-0000-0000-0000-000000000000}"/>
          </ac:spMkLst>
        </pc:spChg>
      </pc:sldChg>
    </pc:docChg>
  </pc:docChgLst>
  <pc:docChgLst>
    <pc:chgData name="RUSSELL Alanna * ODE" userId="S::alanna.russell@ode.oregon.gov::c85b8322-b6e3-43b3-867f-23bcd6c00977" providerId="AD" clId="Web-{EE0D71F4-B7E4-BFBF-463C-FC276EE0C706}"/>
    <pc:docChg chg="modSld">
      <pc:chgData name="RUSSELL Alanna * ODE" userId="S::alanna.russell@ode.oregon.gov::c85b8322-b6e3-43b3-867f-23bcd6c00977" providerId="AD" clId="Web-{EE0D71F4-B7E4-BFBF-463C-FC276EE0C706}" dt="2025-09-09T19:27:20.200" v="23"/>
      <pc:docMkLst>
        <pc:docMk/>
      </pc:docMkLst>
      <pc:sldChg chg="modNotes">
        <pc:chgData name="RUSSELL Alanna * ODE" userId="S::alanna.russell@ode.oregon.gov::c85b8322-b6e3-43b3-867f-23bcd6c00977" providerId="AD" clId="Web-{EE0D71F4-B7E4-BFBF-463C-FC276EE0C706}" dt="2025-09-09T19:26:55.152" v="20"/>
        <pc:sldMkLst>
          <pc:docMk/>
          <pc:sldMk cId="0" sldId="259"/>
        </pc:sldMkLst>
      </pc:sldChg>
      <pc:sldChg chg="modNotes">
        <pc:chgData name="RUSSELL Alanna * ODE" userId="S::alanna.russell@ode.oregon.gov::c85b8322-b6e3-43b3-867f-23bcd6c00977" providerId="AD" clId="Web-{EE0D71F4-B7E4-BFBF-463C-FC276EE0C706}" dt="2025-09-09T19:27:20.200" v="23"/>
        <pc:sldMkLst>
          <pc:docMk/>
          <pc:sldMk cId="0" sldId="261"/>
        </pc:sldMkLst>
      </pc:sldChg>
    </pc:docChg>
  </pc:docChgLst>
  <pc:docChgLst>
    <pc:chgData name="SANDERS Ely * ODE" userId="S::ely.sanders@ode.oregon.gov::69995361-3b11-4b2a-a7d5-276cdd4a1a34" providerId="AD" clId="Web-{705BD4ED-56A4-E269-2ACB-965A086A01B9}"/>
    <pc:docChg chg="mod">
      <pc:chgData name="SANDERS Ely * ODE" userId="S::ely.sanders@ode.oregon.gov::69995361-3b11-4b2a-a7d5-276cdd4a1a34" providerId="AD" clId="Web-{705BD4ED-56A4-E269-2ACB-965A086A01B9}" dt="2025-08-27T19:57:19.461"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257175"/>
          </a:xfrm>
          <a:prstGeom prst="rect">
            <a:avLst/>
          </a:prstGeom>
        </p:spPr>
        <p:txBody>
          <a:bodyPr vert="horz" lIns="91440" tIns="45720" rIns="91440" bIns="45720" rtlCol="0"/>
          <a:lstStyle>
            <a:lvl1pPr algn="r">
              <a:defRPr sz="1200"/>
            </a:lvl1pPr>
          </a:lstStyle>
          <a:p>
            <a:fld id="{865FBFB6-4FD0-469D-836C-73F6D775F26C}" type="datetimeFigureOut">
              <a:rPr lang="en-US" smtClean="0"/>
              <a:t>2/2/2026</a:t>
            </a:fld>
            <a:endParaRPr lang="en-US"/>
          </a:p>
        </p:txBody>
      </p:sp>
      <p:sp>
        <p:nvSpPr>
          <p:cNvPr id="4" name="Slide Image Placeholder 3"/>
          <p:cNvSpPr>
            <a:spLocks noGrp="1" noRot="1" noChangeAspect="1"/>
          </p:cNvSpPr>
          <p:nvPr>
            <p:ph type="sldImg" idx="2"/>
          </p:nvPr>
        </p:nvSpPr>
        <p:spPr>
          <a:xfrm>
            <a:off x="3028950" y="642938"/>
            <a:ext cx="3086100" cy="17367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2474913"/>
            <a:ext cx="7315200" cy="20256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4886325"/>
            <a:ext cx="3962400" cy="2571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4886325"/>
            <a:ext cx="3962400" cy="257175"/>
          </a:xfrm>
          <a:prstGeom prst="rect">
            <a:avLst/>
          </a:prstGeom>
        </p:spPr>
        <p:txBody>
          <a:bodyPr vert="horz" lIns="91440" tIns="45720" rIns="91440" bIns="45720" rtlCol="0" anchor="b"/>
          <a:lstStyle>
            <a:lvl1pPr algn="r">
              <a:defRPr sz="1200"/>
            </a:lvl1pPr>
          </a:lstStyle>
          <a:p>
            <a:fld id="{CE37D11F-6B5A-4D29-ADDC-592C3B9FF425}" type="slidenum">
              <a:rPr lang="en-US" smtClean="0"/>
              <a:t>‹#›</a:t>
            </a:fld>
            <a:endParaRPr lang="en-US"/>
          </a:p>
        </p:txBody>
      </p:sp>
    </p:spTree>
    <p:extLst>
      <p:ext uri="{BB962C8B-B14F-4D97-AF65-F5344CB8AC3E}">
        <p14:creationId xmlns:p14="http://schemas.microsoft.com/office/powerpoint/2010/main" val="3539492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Diga lo siguiente: “Hoy vamos a hablar sobre los opioides sintéticos, como el fentanilo y los comprimidos falsos, y el daño y el impacto que el fentanilo causa en los/as jóvenes y las comunidades en Oregón. Aunque las tasas de consumo de sustancias siguen disminuyendo entre los/as jóvenes cada año, Oregón ha experimentado una gran cantidad de muertes de jóvenes por sobredosis de fentanilo. La esperanza es que con una mayor conciencia sobre los riesgos potenciales del fentanilo y los comprimidos falsos, esta información pueda ayudar a protegerlo/la a usted y a las personas que conoce y tal vez incluso salvar una vida”.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l" rtl="0"/>
            <a:r>
              <a:rPr lang="es-mx" sz="1200" b="0" i="0" u="none" kern="1200" baseline="0">
                <a:solidFill>
                  <a:schemeClr val="tx1"/>
                </a:solidFill>
                <a:effectLst/>
                <a:latin typeface="+mn-lt"/>
                <a:ea typeface="+mn-ea"/>
                <a:cs typeface="+mn-cs"/>
              </a:rPr>
              <a:t>Diga lo siguiente: “Antes de comenzar, quiero repasar las pautas del aula sobre la seguridad y la inclusión. Sé que este puede ser un tema difícil y delicado, por eso queremos ser conscientes del lenguaje que utilizamos. Para algunas personas, hablar sobre las sustancias y los opioides puede ser algo a lo que estamos acostumbrados/as y sobre lo que nos resulta cómodo hacer preguntas. Para otras personas, puede que nos sintamos incómodos/as, nerviosos/as o asustados/as. Recuerden que todos estos sentimientos son válidos. Apoyémonos entre todos/as mientras aprendemos en conjunto”.</a:t>
            </a:r>
            <a:endParaRPr lang="es-mx" sz="1100" kern="1200" dirty="0">
              <a:solidFill>
                <a:schemeClr val="tx1"/>
              </a:solidFill>
              <a:effectLst/>
              <a:latin typeface="+mn-lt"/>
              <a:ea typeface="+mn-ea"/>
              <a:cs typeface="+mn-cs"/>
            </a:endParaRPr>
          </a:p>
          <a:p>
            <a:pPr lvl="1" algn="l" rtl="0"/>
            <a:r>
              <a:rPr lang="es-mx" sz="1200" b="0" i="0" u="none" kern="1200" baseline="0">
                <a:solidFill>
                  <a:schemeClr val="tx1"/>
                </a:solidFill>
                <a:effectLst/>
                <a:latin typeface="+mn-lt"/>
                <a:ea typeface="+mn-ea"/>
                <a:cs typeface="+mn-cs"/>
              </a:rPr>
              <a:t>Revise las pautas/normas del grupo del aula sobre temas delicados.</a:t>
            </a:r>
            <a:endParaRPr lang="es-mx" sz="1100" kern="1200" dirty="0">
              <a:solidFill>
                <a:schemeClr val="tx1"/>
              </a:solidFill>
              <a:effectLst/>
              <a:latin typeface="+mn-lt"/>
              <a:ea typeface="+mn-ea"/>
              <a:cs typeface="+mn-cs"/>
            </a:endParaRPr>
          </a:p>
          <a:p>
            <a:pPr lvl="1" algn="l" rtl="0"/>
            <a:r>
              <a:rPr lang="es-mx" sz="1200" b="0" i="0" u="none" kern="1200" baseline="0">
                <a:solidFill>
                  <a:schemeClr val="tx1"/>
                </a:solidFill>
                <a:effectLst/>
                <a:latin typeface="+mn-lt"/>
                <a:ea typeface="+mn-ea"/>
                <a:cs typeface="+mn-cs"/>
              </a:rPr>
              <a:t>Pregunte a la clase si hay pautas adicionales que podrían tener que agregarse.</a:t>
            </a:r>
            <a:endParaRPr lang="es-mx" sz="1100" kern="1200" dirty="0">
              <a:solidFill>
                <a:schemeClr val="tx1"/>
              </a:solidFill>
              <a:effectLst/>
              <a:latin typeface="+mn-lt"/>
              <a:ea typeface="+mn-ea"/>
              <a:cs typeface="+mn-cs"/>
            </a:endParaRPr>
          </a:p>
          <a:p>
            <a:pPr lvl="1" algn="l" rtl="0"/>
            <a:r>
              <a:rPr lang="es-mx" sz="1200" b="0" i="0" u="none" kern="1200" baseline="0">
                <a:solidFill>
                  <a:schemeClr val="tx1"/>
                </a:solidFill>
                <a:effectLst/>
                <a:latin typeface="+mn-lt"/>
                <a:ea typeface="+mn-ea"/>
                <a:cs typeface="+mn-cs"/>
              </a:rPr>
              <a:t>Solicíteles a los/as estudiantes que establezcan una intención sobre qué pauta van a practicar a lo largo de la lección.</a:t>
            </a:r>
            <a:endParaRPr lang="es-mx"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endParaRPr lang="es-mx" dirty="0"/>
          </a:p>
        </p:txBody>
      </p:sp>
      <p:sp>
        <p:nvSpPr>
          <p:cNvPr id="4" name="Slide Number Placeholder 3"/>
          <p:cNvSpPr>
            <a:spLocks noGrp="1"/>
          </p:cNvSpPr>
          <p:nvPr>
            <p:ph type="sldNum" sz="quarter" idx="5"/>
          </p:nvPr>
        </p:nvSpPr>
        <p:spPr/>
        <p:txBody>
          <a:bodyPr/>
          <a:lstStyle/>
          <a:p>
            <a:pPr algn="l" rtl="0"/>
            <a:fld id="{CE37D11F-6B5A-4D29-ADDC-592C3B9FF425}" type="slidenum">
              <a:rPr/>
              <a:t>1</a:t>
            </a:fld>
            <a:endParaRPr lang="es-mx"/>
          </a:p>
        </p:txBody>
      </p:sp>
    </p:spTree>
    <p:extLst>
      <p:ext uri="{BB962C8B-B14F-4D97-AF65-F5344CB8AC3E}">
        <p14:creationId xmlns:p14="http://schemas.microsoft.com/office/powerpoint/2010/main" val="3799100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Aborde los puntos principales de la diapositiva. La naloxona o Narcan (nombre de marca) puede ayudar a alguien que tiene una sobredosis.</a:t>
            </a:r>
          </a:p>
          <a:p>
            <a:pPr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algn="l" rtl="0"/>
            <a:r>
              <a:rPr lang="es-mx" sz="1200" b="1"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Si en la escuela hay naloxona o Narcan disponible, repase el procedimiento que los/as estudiantes pueden seguir para contárselo a un/a docente o para acceder a él por sí mismos/as. Asegúrese de cubrir el punto de que Oregón tiene la Ley del Buen Samaritano que permite proteger a las personas que tienen una sobredosis o que están ayudando a alguien con una sobredosis.</a:t>
            </a:r>
            <a:endParaRPr lang="es-mx"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fld id="{CE37D11F-6B5A-4D29-ADDC-592C3B9FF425}" type="slidenum">
              <a:rPr/>
              <a:t>10</a:t>
            </a:fld>
            <a:endParaRPr lang="es-mx"/>
          </a:p>
        </p:txBody>
      </p:sp>
    </p:spTree>
    <p:extLst>
      <p:ext uri="{BB962C8B-B14F-4D97-AF65-F5344CB8AC3E}">
        <p14:creationId xmlns:p14="http://schemas.microsoft.com/office/powerpoint/2010/main" val="191528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Pregunte a los/as estudiantes con quién creen que pueden hablar si tienen más preguntas o necesitan más recursos. Hable sobre los/as adultos/as seguros/as con quienes pueden hablar si tienen preguntas o necesitan apoyo en relación con el consumo de sustancias. </a:t>
            </a:r>
            <a:r>
              <a:rPr lang="es-mx" sz="1200" b="1" i="0" u="sng"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Se mencionan algunos recursos; sin embargo, es importante que ayude a los/as estudiantes a saber dónde pueden obtener apoyo en su comunidad, así que agregue información local en esta diapositiva.</a:t>
            </a:r>
            <a:endParaRPr lang="es-mx"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fld id="{CE37D11F-6B5A-4D29-ADDC-592C3B9FF425}" type="slidenum">
              <a:rPr/>
              <a:t>11</a:t>
            </a:fld>
            <a:endParaRPr lang="es-mx"/>
          </a:p>
        </p:txBody>
      </p:sp>
    </p:spTree>
    <p:extLst>
      <p:ext uri="{BB962C8B-B14F-4D97-AF65-F5344CB8AC3E}">
        <p14:creationId xmlns:p14="http://schemas.microsoft.com/office/powerpoint/2010/main" val="2347199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mx" sz="1200" b="0" i="0" u="none" kern="1200" baseline="0">
                <a:solidFill>
                  <a:schemeClr val="tx1"/>
                </a:solidFill>
                <a:effectLst/>
                <a:latin typeface="Calibri"/>
                <a:ea typeface="Calibri"/>
                <a:cs typeface="Calibri"/>
              </a:rPr>
              <a:t>Diga lo siguiente: “Para terminar, repasemos algunos puntos importantes”. Lea los puntos de resumen mencionados en la diapositiva que enfatizan la necesidad de que todos/as recibamos educación y nos apoyemos entre sí.</a:t>
            </a:r>
            <a:r>
              <a:rPr lang="es-mx" b="0" i="0" u="none" baseline="0">
                <a:latin typeface="Calibri"/>
                <a:ea typeface="Calibri"/>
                <a:cs typeface="Calibri"/>
              </a:rPr>
              <a:t>.</a:t>
            </a:r>
            <a:endParaRPr lang="es-mx" dirty="0">
              <a:latin typeface="Aptos"/>
              <a:ea typeface="Calibri"/>
              <a:cs typeface="Calibri"/>
            </a:endParaRPr>
          </a:p>
        </p:txBody>
      </p:sp>
      <p:sp>
        <p:nvSpPr>
          <p:cNvPr id="4" name="Slide Number Placeholder 3"/>
          <p:cNvSpPr>
            <a:spLocks noGrp="1"/>
          </p:cNvSpPr>
          <p:nvPr>
            <p:ph type="sldNum" sz="quarter" idx="5"/>
          </p:nvPr>
        </p:nvSpPr>
        <p:spPr/>
        <p:txBody>
          <a:bodyPr/>
          <a:lstStyle/>
          <a:p>
            <a:pPr algn="l" rtl="0"/>
            <a:fld id="{CE37D11F-6B5A-4D29-ADDC-592C3B9FF425}" type="slidenum">
              <a:rPr/>
              <a:t>12</a:t>
            </a:fld>
            <a:endParaRPr lang="es-mx"/>
          </a:p>
        </p:txBody>
      </p:sp>
    </p:spTree>
    <p:extLst>
      <p:ext uri="{BB962C8B-B14F-4D97-AF65-F5344CB8AC3E}">
        <p14:creationId xmlns:p14="http://schemas.microsoft.com/office/powerpoint/2010/main" val="1892566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Diga lo siguiente: “Escriban lo que hayan aprendido en el cuadernillo de Saber - Preguntarse - Aprender, incluidas las respuestas a estas preguntas:</a:t>
            </a:r>
          </a:p>
          <a:p>
            <a:pPr lvl="1" algn="l" rtl="0"/>
            <a:r>
              <a:rPr lang="es-mx" sz="1200" b="0" i="0" u="sng"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Preguntas de repaso:</a:t>
            </a:r>
            <a:endParaRPr lang="es-mx"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2"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¿Qué es el fentanilo y por qué es peligroso?</a:t>
            </a:r>
          </a:p>
          <a:p>
            <a:pPr lvl="2"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¿Cuál es una forma en la que pueden protegerse o proteger a los demás del fentanilo y los comprimidos falsos?</a:t>
            </a:r>
          </a:p>
          <a:p>
            <a:pPr lvl="2"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¿Qué es la Ley del Buen Samaritano?</a:t>
            </a:r>
          </a:p>
          <a:p>
            <a:endParaRPr lang="es-mx"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Diga lo siguiente: “Gracias por todo el arduo trabajo que hicieron hoy al aprender sobre un tema difícil y complejo. Quiero recordarles que si necesitan hablar con alguien, pueden hablar con un miembro del personal de enfermería de la escuela, el/la consejero/a escolar u otro/a adulto/a de confianza y encontrar apoyo”.</a:t>
            </a:r>
            <a:endParaRPr lang="es-mx" sz="120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fld id="{CE37D11F-6B5A-4D29-ADDC-592C3B9FF425}" type="slidenum">
              <a:rPr/>
              <a:t>13</a:t>
            </a:fld>
            <a:endParaRPr lang="es-mx"/>
          </a:p>
        </p:txBody>
      </p:sp>
    </p:spTree>
    <p:extLst>
      <p:ext uri="{BB962C8B-B14F-4D97-AF65-F5344CB8AC3E}">
        <p14:creationId xmlns:p14="http://schemas.microsoft.com/office/powerpoint/2010/main" val="2390312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Dígales a los/as estudiantes lo siguiente: “Vamos a comenzar completando la hoja de Saber - Preguntarse - Aprender (KWL, por sus siglas en inglés). Tómense un par de minutos para pensar y escribir lo que saben o han escuchado sobre los opioides y el fentanilo y algunas preguntas que tengan. Dejen la sección “Lo que aprendí” en blanco para completarla al final de la lección. Hablen sobre lo que saben con su compañero/a o grupo pequeño y agreguen a su lista lo que corresponda en función de lo que compartan”.</a:t>
            </a:r>
            <a:endParaRPr lang="es-mx" sz="1200" b="0" i="0" u="none" strike="noStrike" kern="1200" dirty="0">
              <a:solidFill>
                <a:schemeClr val="tx1"/>
              </a:solidFill>
              <a:effectLst/>
              <a:latin typeface="+mn-lt"/>
              <a:ea typeface="+mn-ea"/>
              <a:cs typeface="+mn-cs"/>
            </a:endParaRPr>
          </a:p>
          <a:p>
            <a:endParaRPr lang="es-mx" dirty="0"/>
          </a:p>
        </p:txBody>
      </p:sp>
      <p:sp>
        <p:nvSpPr>
          <p:cNvPr id="4" name="Slide Number Placeholder 3"/>
          <p:cNvSpPr>
            <a:spLocks noGrp="1"/>
          </p:cNvSpPr>
          <p:nvPr>
            <p:ph type="sldNum" sz="quarter" idx="5"/>
          </p:nvPr>
        </p:nvSpPr>
        <p:spPr/>
        <p:txBody>
          <a:bodyPr/>
          <a:lstStyle/>
          <a:p>
            <a:pPr algn="l" rtl="0"/>
            <a:fld id="{CE37D11F-6B5A-4D29-ADDC-592C3B9FF425}" type="slidenum">
              <a:rPr/>
              <a:t>2</a:t>
            </a:fld>
            <a:endParaRPr lang="es-mx"/>
          </a:p>
        </p:txBody>
      </p:sp>
    </p:spTree>
    <p:extLst>
      <p:ext uri="{BB962C8B-B14F-4D97-AF65-F5344CB8AC3E}">
        <p14:creationId xmlns:p14="http://schemas.microsoft.com/office/powerpoint/2010/main" val="1653476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Diga lo siguiente: “Además de las cosas que se están preguntando, estas son las expectativas de lo que sabrán al final de la lección de hoy”. Lea la diapositiva con los objetivos de aprendizaje para 6.º grado.</a:t>
            </a:r>
            <a:endParaRPr lang="es-mx"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fld id="{CE37D11F-6B5A-4D29-ADDC-592C3B9FF425}" type="slidenum">
              <a:rPr/>
              <a:t>3</a:t>
            </a:fld>
            <a:endParaRPr lang="es-mx"/>
          </a:p>
        </p:txBody>
      </p:sp>
    </p:spTree>
    <p:extLst>
      <p:ext uri="{BB962C8B-B14F-4D97-AF65-F5344CB8AC3E}">
        <p14:creationId xmlns:p14="http://schemas.microsoft.com/office/powerpoint/2010/main" val="2961194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mx" sz="1200" b="0" i="0" u="none" kern="1200" baseline="0">
                <a:solidFill>
                  <a:schemeClr val="tx1"/>
                </a:solidFill>
                <a:effectLst/>
                <a:latin typeface="Calibri"/>
                <a:ea typeface="Calibri"/>
                <a:cs typeface="Calibri"/>
              </a:rPr>
              <a:t>Diga lo siguiente: “Repasemos algunos datos principales sobre los opioides recetados. Los opioides son recetados por un médico y elaborados en un laboratorio farmacéutico de conformidad con regulaciones y seguimiento precisos”.</a:t>
            </a:r>
            <a:r>
              <a:rPr lang="es-mx" b="0" i="0" u="none" baseline="0">
                <a:latin typeface="Calibri"/>
                <a:ea typeface="Calibri"/>
                <a:cs typeface="Calibri"/>
              </a:rPr>
              <a:t> Lea la información de la diapositiva.</a:t>
            </a:r>
            <a:endParaRPr lang="es-mx" sz="1100" dirty="0">
              <a:latin typeface="Calibri"/>
              <a:ea typeface="Calibri"/>
              <a:cs typeface="Calibri"/>
            </a:endParaRPr>
          </a:p>
          <a:p>
            <a:endParaRPr lang="es-mx" b="1" dirty="0">
              <a:latin typeface="Calibri"/>
              <a:ea typeface="Calibri"/>
              <a:cs typeface="Calibri"/>
            </a:endParaRPr>
          </a:p>
          <a:p>
            <a:endParaRPr lang="es-mx"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endParaRPr lang="es-mx" dirty="0"/>
          </a:p>
        </p:txBody>
      </p:sp>
      <p:sp>
        <p:nvSpPr>
          <p:cNvPr id="4" name="Slide Number Placeholder 3"/>
          <p:cNvSpPr>
            <a:spLocks noGrp="1"/>
          </p:cNvSpPr>
          <p:nvPr>
            <p:ph type="sldNum" sz="quarter" idx="5"/>
          </p:nvPr>
        </p:nvSpPr>
        <p:spPr/>
        <p:txBody>
          <a:bodyPr/>
          <a:lstStyle/>
          <a:p>
            <a:pPr algn="l" rtl="0"/>
            <a:fld id="{CE37D11F-6B5A-4D29-ADDC-592C3B9FF425}" type="slidenum">
              <a:rPr/>
              <a:t>4</a:t>
            </a:fld>
            <a:endParaRPr lang="es-mx"/>
          </a:p>
        </p:txBody>
      </p:sp>
    </p:spTree>
    <p:extLst>
      <p:ext uri="{BB962C8B-B14F-4D97-AF65-F5344CB8AC3E}">
        <p14:creationId xmlns:p14="http://schemas.microsoft.com/office/powerpoint/2010/main" val="1265126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rtl="0"/>
            <a:r>
              <a:rPr lang="es-mx" sz="1200" b="1"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Lea la diapositiva 5: </a:t>
            </a:r>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Definición del uso indebido de opioides: el uso de un opioide para un propósito que no es consistente con las pautas legales o médicas. Por ejemplo, pueden producirse sobredosis y muertes cuando no se usan bajo supervisión médica.</a:t>
            </a:r>
          </a:p>
          <a:p>
            <a:pPr lvl="0" algn="l" rtl="0"/>
            <a:endParaRPr lang="es-mx"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Pregúntele a la clase lo siguiente: “¿Qué significa ‘abusar’ de sustancias como los opioides?”. Tome algunas respuestas de la clase. Algunos ejemplos podrían ser tomar demasiados, obtenerlos de alguien que no sea médico o tomarlos sin receta. </a:t>
            </a:r>
          </a:p>
          <a:p>
            <a:pPr lvl="0" algn="l" rtl="0"/>
            <a:endParaRPr lang="es-mx"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Diga lo siguiente: “Al igual que con otras formas en las que las personas pueden abusar de sustancias, lo mismo sucede con los opioides”.</a:t>
            </a:r>
          </a:p>
          <a:p>
            <a:endParaRPr lang="es-mx" dirty="0">
              <a:latin typeface="Calibri"/>
              <a:ea typeface="Calibri"/>
              <a:cs typeface="Calibri"/>
            </a:endParaRPr>
          </a:p>
          <a:p>
            <a:pPr algn="l" rtl="0"/>
            <a:r>
              <a:rPr lang="es-mx" b="0" i="0" u="none" baseline="0"/>
              <a:t>Nota: El tema del uso indebido puede incitar a los/as estudiantes a preguntar sobre las razones por las que las personas abusan de las sustancias. Si bien este tema se analiza con más detalle en grados posteriores, los/as docentes pueden optar por participar en esta conversación en este punto de la lección si consideran que responde a las necesidades de sus estudiantes. Las razones que los/as estudiantes pueden dar para el abuso de sustancias podrían incluir: controlar el dolor o el estrés, la dependencia o adicción y el aburrimiento o experimentar la sensación de estar bajo los efectos de las drogas.</a:t>
            </a:r>
          </a:p>
          <a:p>
            <a:endParaRPr lang="es-mx" dirty="0"/>
          </a:p>
        </p:txBody>
      </p:sp>
      <p:sp>
        <p:nvSpPr>
          <p:cNvPr id="4" name="Slide Number Placeholder 3"/>
          <p:cNvSpPr>
            <a:spLocks noGrp="1"/>
          </p:cNvSpPr>
          <p:nvPr>
            <p:ph type="sldNum" sz="quarter" idx="5"/>
          </p:nvPr>
        </p:nvSpPr>
        <p:spPr/>
        <p:txBody>
          <a:bodyPr/>
          <a:lstStyle/>
          <a:p>
            <a:pPr algn="l" rtl="0"/>
            <a:fld id="{CE37D11F-6B5A-4D29-ADDC-592C3B9FF425}" type="slidenum">
              <a:rPr/>
              <a:t>5</a:t>
            </a:fld>
            <a:endParaRPr lang="es-mx"/>
          </a:p>
        </p:txBody>
      </p:sp>
    </p:spTree>
    <p:extLst>
      <p:ext uri="{BB962C8B-B14F-4D97-AF65-F5344CB8AC3E}">
        <p14:creationId xmlns:p14="http://schemas.microsoft.com/office/powerpoint/2010/main" val="925795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rtl="0"/>
            <a:r>
              <a:rPr lang="es-mx" sz="1200" b="0" i="0" u="none" kern="1200" baseline="0">
                <a:solidFill>
                  <a:schemeClr val="tx1"/>
                </a:solidFill>
                <a:effectLst/>
                <a:latin typeface="+mn-lt"/>
                <a:ea typeface="+mn-ea"/>
                <a:cs typeface="+mn-cs"/>
              </a:rPr>
              <a:t>¿Qué es el fentanilo?</a:t>
            </a:r>
            <a:endParaRPr lang="es-mx" sz="1100" kern="1200" dirty="0">
              <a:solidFill>
                <a:schemeClr val="tx1"/>
              </a:solidFill>
              <a:effectLst/>
              <a:latin typeface="+mn-lt"/>
            </a:endParaRPr>
          </a:p>
          <a:p>
            <a:pPr marL="171450" indent="-171450" algn="l" rtl="0">
              <a:buFont typeface="Arial" panose="020B0604020202020204" pitchFamily="34" charset="0"/>
              <a:buChar char="•"/>
            </a:pPr>
            <a:r>
              <a:rPr lang="es-mx" sz="1200" b="0" i="0" u="none" kern="1200" baseline="0">
                <a:solidFill>
                  <a:schemeClr val="tx1"/>
                </a:solidFill>
                <a:effectLst/>
                <a:latin typeface="+mn-lt"/>
                <a:ea typeface="+mn-ea"/>
                <a:cs typeface="+mn-cs"/>
              </a:rPr>
              <a:t>El fentanilo es un potente opioide sintético que es altamente adictivo.</a:t>
            </a:r>
            <a:endParaRPr lang="es-mx" sz="1100"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s-mx" sz="1200" b="0" i="0" u="none" kern="1200" baseline="0">
                <a:solidFill>
                  <a:schemeClr val="tx1"/>
                </a:solidFill>
                <a:effectLst/>
                <a:latin typeface="+mn-lt"/>
                <a:ea typeface="+mn-ea"/>
                <a:cs typeface="+mn-cs"/>
              </a:rPr>
              <a:t>Puede causar sobredosis o la muerte.</a:t>
            </a:r>
            <a:endParaRPr lang="es-mx" sz="1100"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s-mx" sz="1200" b="0" i="0" u="none" kern="1200" baseline="0">
                <a:solidFill>
                  <a:schemeClr val="tx1"/>
                </a:solidFill>
                <a:effectLst/>
                <a:latin typeface="+mn-lt"/>
                <a:ea typeface="+mn-ea"/>
                <a:cs typeface="+mn-cs"/>
              </a:rPr>
              <a:t>A veces, lo receta un médico o lo utiliza en hospitales para aliviar el dolor intenso.</a:t>
            </a:r>
            <a:endParaRPr lang="es-mx" sz="1100" kern="1200" dirty="0">
              <a:solidFill>
                <a:schemeClr val="tx1"/>
              </a:solidFill>
              <a:effectLst/>
              <a:latin typeface="+mn-lt"/>
              <a:ea typeface="+mn-ea"/>
              <a:cs typeface="+mn-cs"/>
            </a:endParaRPr>
          </a:p>
          <a:p>
            <a:pPr marL="171450" indent="-171450" algn="l" rtl="0">
              <a:buFont typeface="Arial" panose="020B0604020202020204" pitchFamily="34" charset="0"/>
              <a:buChar char="•"/>
            </a:pPr>
            <a:r>
              <a:rPr lang="es-mx" sz="1200" b="0" i="0" u="none" kern="1200" baseline="0">
                <a:solidFill>
                  <a:schemeClr val="tx1"/>
                </a:solidFill>
                <a:effectLst/>
                <a:latin typeface="+mn-lt"/>
                <a:ea typeface="+mn-ea"/>
                <a:cs typeface="+mn-cs"/>
              </a:rPr>
              <a:t>Puede encontrase en comprimidos falsos o compartirse fuera de un entorno médico.</a:t>
            </a:r>
            <a:endParaRPr lang="es-mx" sz="1100" kern="1200" dirty="0">
              <a:solidFill>
                <a:schemeClr val="tx1"/>
              </a:solidFill>
              <a:effectLst/>
              <a:latin typeface="+mn-lt"/>
              <a:ea typeface="+mn-ea"/>
              <a:cs typeface="+mn-cs"/>
            </a:endParaRPr>
          </a:p>
          <a:p>
            <a:endParaRPr lang="es-mx" dirty="0"/>
          </a:p>
        </p:txBody>
      </p:sp>
      <p:sp>
        <p:nvSpPr>
          <p:cNvPr id="4" name="Slide Number Placeholder 3"/>
          <p:cNvSpPr>
            <a:spLocks noGrp="1"/>
          </p:cNvSpPr>
          <p:nvPr>
            <p:ph type="sldNum" sz="quarter" idx="5"/>
          </p:nvPr>
        </p:nvSpPr>
        <p:spPr/>
        <p:txBody>
          <a:bodyPr/>
          <a:lstStyle/>
          <a:p>
            <a:pPr algn="l" rtl="0"/>
            <a:fld id="{CE37D11F-6B5A-4D29-ADDC-592C3B9FF425}" type="slidenum">
              <a:rPr/>
              <a:t>6</a:t>
            </a:fld>
            <a:endParaRPr lang="es-mx"/>
          </a:p>
        </p:txBody>
      </p:sp>
    </p:spTree>
    <p:extLst>
      <p:ext uri="{BB962C8B-B14F-4D97-AF65-F5344CB8AC3E}">
        <p14:creationId xmlns:p14="http://schemas.microsoft.com/office/powerpoint/2010/main" val="931528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Diga lo siguiente: “Así es como podrían lucir los comprimidos falsos. ¿Alguien puede notar la diferencia entre los comprimidos que aparecen en esta diapositiva? Esto nos muestra lo mucho que se parecen a otros medicamentos. ¿Por qué creen que los comprimidos falsos se fabrican de esta manera?” Pídales a los/as estudiantes que agreguen información al cuadro de KWL y que compartan cualquier elemento nuevo con un/a compañero/a.</a:t>
            </a:r>
            <a:endParaRPr lang="es-mx"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fld id="{CE37D11F-6B5A-4D29-ADDC-592C3B9FF425}" type="slidenum">
              <a:rPr/>
              <a:t>7</a:t>
            </a:fld>
            <a:endParaRPr lang="es-mx"/>
          </a:p>
        </p:txBody>
      </p:sp>
    </p:spTree>
    <p:extLst>
      <p:ext uri="{BB962C8B-B14F-4D97-AF65-F5344CB8AC3E}">
        <p14:creationId xmlns:p14="http://schemas.microsoft.com/office/powerpoint/2010/main" val="3114992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Diga lo siguiente: “Tomemos lo que acabamos de aprender sobre el fentanilo y los comprimidos falsos y analicemos una situación de la vida real para ver cómo podríamos responder para protegernos a nosotros/as y a los demás. Voy a leer un escenario y me gustaría que se dirijan a su compañero/a y hablen sobre lo que harían para mantenerse seguros/as en esa situación”.</a:t>
            </a:r>
          </a:p>
          <a:p>
            <a:endParaRPr lang="es-mx"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Muestre el Escenario 1 para que los/as estudiantes puedan consultarlo mientras lo lee en voz alta.</a:t>
            </a:r>
          </a:p>
          <a:p>
            <a:endParaRPr lang="es-mx"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b="0" i="0" u="none"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rPr>
              <a:t>Dé tiempo a los/as estudiantes para hablar sobre el escenario con un/a compañero/a, luego pida voluntarios/as para responder y hablarlo con todo el grupo. (Las respuestas deseadas podrían incluir: dejar la bolsa donde está; tirar la bolsa a la basura para que otras personas no se sientan tentadas a recogerla, especialmente los/as niños/as más pequeños/as; dejar la bolsa donde está y contárselo a un adulto/a de confianza).</a:t>
            </a:r>
          </a:p>
          <a:p>
            <a:endParaRPr lang="es-mx" dirty="0"/>
          </a:p>
        </p:txBody>
      </p:sp>
      <p:sp>
        <p:nvSpPr>
          <p:cNvPr id="4" name="Slide Number Placeholder 3"/>
          <p:cNvSpPr>
            <a:spLocks noGrp="1"/>
          </p:cNvSpPr>
          <p:nvPr>
            <p:ph type="sldNum" sz="quarter" idx="5"/>
          </p:nvPr>
        </p:nvSpPr>
        <p:spPr/>
        <p:txBody>
          <a:bodyPr/>
          <a:lstStyle/>
          <a:p>
            <a:pPr algn="l" rtl="0"/>
            <a:fld id="{CE37D11F-6B5A-4D29-ADDC-592C3B9FF425}" type="slidenum">
              <a:rPr/>
              <a:t>8</a:t>
            </a:fld>
            <a:endParaRPr lang="es-mx"/>
          </a:p>
        </p:txBody>
      </p:sp>
    </p:spTree>
    <p:extLst>
      <p:ext uri="{BB962C8B-B14F-4D97-AF65-F5344CB8AC3E}">
        <p14:creationId xmlns:p14="http://schemas.microsoft.com/office/powerpoint/2010/main" val="647011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defRPr/>
            </a:pPr>
            <a:r>
              <a:rPr lang="es-mx" b="0" i="0" u="none" kern="1200" baseline="0">
                <a:solidFill>
                  <a:schemeClr val="tx1"/>
                </a:solidFill>
                <a:effectLst/>
              </a:rPr>
              <a:t>Diga lo siguiente: “Es importante que todos/as sean conscientes de los signos de una sobredosis y sepan qué hacer para ayudar</a:t>
            </a:r>
            <a:r>
              <a:rPr lang="es-mx" b="0" i="0" u="none" baseline="0"/>
              <a:t>. Se produce una sobredosis cuando alguien toma demasiada cantidad de una droga, como el fentanilo. Las sobredosis pueden ocurrirle a cualquiera, incluso si cree que está tomando una dosis pequeña. Una persona puede sufrir una sobredosis la primera vez que prueba una sustancia o después de consumirla muchas veces</a:t>
            </a:r>
            <a:r>
              <a:rPr lang="es-mx" b="0" i="0" u="none" kern="1200" baseline="0">
                <a:effectLs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b="0" i="0" u="none" kern="1200" baseline="0">
                <a:solidFill>
                  <a:schemeClr val="tx1"/>
                </a:solidFill>
                <a:effectLst/>
                <a:latin typeface="+mn-lt"/>
                <a:ea typeface="+mn-ea"/>
                <a:cs typeface="+mn-cs"/>
              </a:rPr>
              <a:t>Aborde los puntos principales de los signos de una sobredosis y los pasos a seguir para ayudar a alguien que está teniendo una sobredosis. </a:t>
            </a:r>
            <a:endParaRPr lang="es-mx" dirty="0"/>
          </a:p>
        </p:txBody>
      </p:sp>
      <p:sp>
        <p:nvSpPr>
          <p:cNvPr id="4" name="Slide Number Placeholder 3"/>
          <p:cNvSpPr>
            <a:spLocks noGrp="1"/>
          </p:cNvSpPr>
          <p:nvPr>
            <p:ph type="sldNum" sz="quarter" idx="5"/>
          </p:nvPr>
        </p:nvSpPr>
        <p:spPr/>
        <p:txBody>
          <a:bodyPr/>
          <a:lstStyle/>
          <a:p>
            <a:pPr algn="l" rtl="0"/>
            <a:fld id="{CE37D11F-6B5A-4D29-ADDC-592C3B9FF425}" type="slidenum">
              <a:rPr/>
              <a:t>9</a:t>
            </a:fld>
            <a:endParaRPr lang="es-mx"/>
          </a:p>
        </p:txBody>
      </p:sp>
    </p:spTree>
    <p:extLst>
      <p:ext uri="{BB962C8B-B14F-4D97-AF65-F5344CB8AC3E}">
        <p14:creationId xmlns:p14="http://schemas.microsoft.com/office/powerpoint/2010/main" val="1634858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1080135"/>
          </a:xfrm>
          <a:prstGeom prst="rect">
            <a:avLst/>
          </a:prstGeom>
        </p:spPr>
        <p:txBody>
          <a:bodyPr wrap="square" lIns="0" tIns="0" rIns="0" bIns="0">
            <a:spAutoFit/>
          </a:bodyPr>
          <a:lstStyle>
            <a:lvl1pPr>
              <a:defRPr sz="3300" b="0" i="0">
                <a:solidFill>
                  <a:srgbClr val="006CAC"/>
                </a:solidFill>
                <a:latin typeface="Calibri"/>
                <a:cs typeface="Calibri"/>
              </a:defRPr>
            </a:lvl1pPr>
          </a:lstStyle>
          <a:p>
            <a:endParaRPr/>
          </a:p>
        </p:txBody>
      </p:sp>
      <p:sp>
        <p:nvSpPr>
          <p:cNvPr id="3" name="Holder 3"/>
          <p:cNvSpPr>
            <a:spLocks noGrp="1"/>
          </p:cNvSpPr>
          <p:nvPr>
            <p:ph type="subTitle" idx="4"/>
          </p:nvPr>
        </p:nvSpPr>
        <p:spPr>
          <a:xfrm>
            <a:off x="1371600" y="2880360"/>
            <a:ext cx="6400800" cy="128587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CCECB400-ECB2-4C6F-B579-D8AFED295E95}" type="datetime1">
              <a:rPr lang="en-US" smtClean="0"/>
              <a:t>2/2/2026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300" b="0" i="0">
                <a:solidFill>
                  <a:srgbClr val="006CAC"/>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C2DA140-3D47-463C-92BE-14DC876F3B61}" type="datetime1">
              <a:rPr lang="en-US" smtClean="0"/>
              <a:t>2/2/2026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3500"/>
          </a:xfrm>
          <a:custGeom>
            <a:avLst/>
            <a:gdLst/>
            <a:ahLst/>
            <a:cxnLst/>
            <a:rect l="l" t="t" r="r" b="b"/>
            <a:pathLst>
              <a:path w="9144000" h="5143500">
                <a:moveTo>
                  <a:pt x="9144000" y="0"/>
                </a:moveTo>
                <a:lnTo>
                  <a:pt x="0" y="0"/>
                </a:lnTo>
                <a:lnTo>
                  <a:pt x="0" y="5143500"/>
                </a:lnTo>
                <a:lnTo>
                  <a:pt x="9144000" y="5143500"/>
                </a:lnTo>
                <a:lnTo>
                  <a:pt x="9144000" y="0"/>
                </a:lnTo>
                <a:close/>
              </a:path>
            </a:pathLst>
          </a:custGeom>
          <a:solidFill>
            <a:srgbClr val="006CAC"/>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128015" y="135636"/>
            <a:ext cx="8938259" cy="4930139"/>
          </a:xfrm>
          <a:prstGeom prst="rect">
            <a:avLst/>
          </a:prstGeom>
        </p:spPr>
      </p:pic>
      <p:sp>
        <p:nvSpPr>
          <p:cNvPr id="18" name="bg object 18"/>
          <p:cNvSpPr/>
          <p:nvPr/>
        </p:nvSpPr>
        <p:spPr>
          <a:xfrm>
            <a:off x="154635" y="161366"/>
            <a:ext cx="8831580" cy="4824095"/>
          </a:xfrm>
          <a:custGeom>
            <a:avLst/>
            <a:gdLst/>
            <a:ahLst/>
            <a:cxnLst/>
            <a:rect l="l" t="t" r="r" b="b"/>
            <a:pathLst>
              <a:path w="8831580" h="4824095">
                <a:moveTo>
                  <a:pt x="8831402" y="0"/>
                </a:moveTo>
                <a:lnTo>
                  <a:pt x="0" y="0"/>
                </a:lnTo>
                <a:lnTo>
                  <a:pt x="0" y="4824006"/>
                </a:lnTo>
                <a:lnTo>
                  <a:pt x="8831402" y="4824006"/>
                </a:lnTo>
                <a:lnTo>
                  <a:pt x="8831402" y="0"/>
                </a:lnTo>
                <a:close/>
              </a:path>
            </a:pathLst>
          </a:custGeom>
          <a:solidFill>
            <a:srgbClr val="FFFFFF"/>
          </a:solidFill>
        </p:spPr>
        <p:txBody>
          <a:bodyPr wrap="square" lIns="0" tIns="0" rIns="0" bIns="0" rtlCol="0"/>
          <a:lstStyle/>
          <a:p>
            <a:endParaRPr/>
          </a:p>
        </p:txBody>
      </p:sp>
      <p:sp>
        <p:nvSpPr>
          <p:cNvPr id="19" name="bg object 19"/>
          <p:cNvSpPr/>
          <p:nvPr/>
        </p:nvSpPr>
        <p:spPr>
          <a:xfrm>
            <a:off x="4572000" y="-12"/>
            <a:ext cx="4572000" cy="5143500"/>
          </a:xfrm>
          <a:custGeom>
            <a:avLst/>
            <a:gdLst/>
            <a:ahLst/>
            <a:cxnLst/>
            <a:rect l="l" t="t" r="r" b="b"/>
            <a:pathLst>
              <a:path w="4572000" h="5143500">
                <a:moveTo>
                  <a:pt x="4572000" y="0"/>
                </a:moveTo>
                <a:lnTo>
                  <a:pt x="0" y="0"/>
                </a:lnTo>
                <a:lnTo>
                  <a:pt x="0" y="5143334"/>
                </a:lnTo>
                <a:lnTo>
                  <a:pt x="4572000" y="5143334"/>
                </a:lnTo>
                <a:lnTo>
                  <a:pt x="4572000" y="0"/>
                </a:lnTo>
                <a:close/>
              </a:path>
            </a:pathLst>
          </a:custGeom>
          <a:solidFill>
            <a:srgbClr val="006CAC"/>
          </a:solidFill>
        </p:spPr>
        <p:txBody>
          <a:bodyPr wrap="square" lIns="0" tIns="0" rIns="0" bIns="0" rtlCol="0"/>
          <a:lstStyle/>
          <a:p>
            <a:endParaRPr/>
          </a:p>
        </p:txBody>
      </p:sp>
      <p:sp>
        <p:nvSpPr>
          <p:cNvPr id="20" name="bg object 20"/>
          <p:cNvSpPr/>
          <p:nvPr/>
        </p:nvSpPr>
        <p:spPr>
          <a:xfrm>
            <a:off x="5029674" y="4495500"/>
            <a:ext cx="468630" cy="0"/>
          </a:xfrm>
          <a:custGeom>
            <a:avLst/>
            <a:gdLst/>
            <a:ahLst/>
            <a:cxnLst/>
            <a:rect l="l" t="t" r="r" b="b"/>
            <a:pathLst>
              <a:path w="468629">
                <a:moveTo>
                  <a:pt x="0" y="0"/>
                </a:moveTo>
                <a:lnTo>
                  <a:pt x="468299" y="0"/>
                </a:lnTo>
              </a:path>
            </a:pathLst>
          </a:custGeom>
          <a:ln w="19050">
            <a:solidFill>
              <a:srgbClr val="FFFFFF"/>
            </a:solidFill>
          </a:ln>
        </p:spPr>
        <p:txBody>
          <a:bodyPr wrap="square" lIns="0" tIns="0" rIns="0" bIns="0" rtlCol="0"/>
          <a:lstStyle/>
          <a:p>
            <a:endParaRPr/>
          </a:p>
        </p:txBody>
      </p:sp>
      <p:pic>
        <p:nvPicPr>
          <p:cNvPr id="21" name="bg object 21"/>
          <p:cNvPicPr/>
          <p:nvPr/>
        </p:nvPicPr>
        <p:blipFill>
          <a:blip r:embed="rId3" cstate="print"/>
          <a:stretch>
            <a:fillRect/>
          </a:stretch>
        </p:blipFill>
        <p:spPr>
          <a:xfrm>
            <a:off x="603504" y="1168769"/>
            <a:ext cx="964691" cy="18286"/>
          </a:xfrm>
          <a:prstGeom prst="rect">
            <a:avLst/>
          </a:prstGeom>
        </p:spPr>
      </p:pic>
      <p:sp>
        <p:nvSpPr>
          <p:cNvPr id="2" name="Holder 2"/>
          <p:cNvSpPr>
            <a:spLocks noGrp="1"/>
          </p:cNvSpPr>
          <p:nvPr>
            <p:ph type="title"/>
          </p:nvPr>
        </p:nvSpPr>
        <p:spPr/>
        <p:txBody>
          <a:bodyPr lIns="0" tIns="0" rIns="0" bIns="0"/>
          <a:lstStyle>
            <a:lvl1pPr>
              <a:defRPr sz="3300" b="0" i="0">
                <a:solidFill>
                  <a:srgbClr val="006CAC"/>
                </a:solidFill>
                <a:latin typeface="Calibri"/>
                <a:cs typeface="Calibri"/>
              </a:defRPr>
            </a:lvl1pPr>
          </a:lstStyle>
          <a:p>
            <a:endParaRPr/>
          </a:p>
        </p:txBody>
      </p:sp>
      <p:sp>
        <p:nvSpPr>
          <p:cNvPr id="3" name="Holder 3"/>
          <p:cNvSpPr>
            <a:spLocks noGrp="1"/>
          </p:cNvSpPr>
          <p:nvPr>
            <p:ph sz="half" idx="2"/>
          </p:nvPr>
        </p:nvSpPr>
        <p:spPr>
          <a:xfrm>
            <a:off x="448496" y="1407199"/>
            <a:ext cx="3706495" cy="3251835"/>
          </a:xfrm>
          <a:prstGeom prst="rect">
            <a:avLst/>
          </a:prstGeom>
        </p:spPr>
        <p:txBody>
          <a:bodyPr wrap="square" lIns="0" tIns="0" rIns="0" bIns="0">
            <a:spAutoFit/>
          </a:bodyPr>
          <a:lstStyle>
            <a:lvl1pPr>
              <a:defRPr sz="2300" b="0" i="0">
                <a:solidFill>
                  <a:schemeClr val="tx1"/>
                </a:solidFill>
                <a:latin typeface="Calibri"/>
                <a:cs typeface="Calibri"/>
              </a:defRPr>
            </a:lvl1pPr>
          </a:lstStyle>
          <a:p>
            <a:endParaRPr/>
          </a:p>
        </p:txBody>
      </p:sp>
      <p:sp>
        <p:nvSpPr>
          <p:cNvPr id="4" name="Holder 4"/>
          <p:cNvSpPr>
            <a:spLocks noGrp="1"/>
          </p:cNvSpPr>
          <p:nvPr>
            <p:ph sz="half" idx="3"/>
          </p:nvPr>
        </p:nvSpPr>
        <p:spPr>
          <a:xfrm>
            <a:off x="4709160" y="1183005"/>
            <a:ext cx="3977640" cy="339471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F0878D47-1FD2-4873-ADCB-3B98FD0E7107}" type="datetime1">
              <a:rPr lang="en-US" smtClean="0"/>
              <a:t>2/2/2026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3500"/>
          </a:xfrm>
          <a:custGeom>
            <a:avLst/>
            <a:gdLst/>
            <a:ahLst/>
            <a:cxnLst/>
            <a:rect l="l" t="t" r="r" b="b"/>
            <a:pathLst>
              <a:path w="9144000" h="5143500">
                <a:moveTo>
                  <a:pt x="9144000" y="0"/>
                </a:moveTo>
                <a:lnTo>
                  <a:pt x="0" y="0"/>
                </a:lnTo>
                <a:lnTo>
                  <a:pt x="0" y="5143500"/>
                </a:lnTo>
                <a:lnTo>
                  <a:pt x="9144000" y="5143500"/>
                </a:lnTo>
                <a:lnTo>
                  <a:pt x="9144000" y="0"/>
                </a:lnTo>
                <a:close/>
              </a:path>
            </a:pathLst>
          </a:custGeom>
          <a:solidFill>
            <a:srgbClr val="006CAC"/>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128015" y="135636"/>
            <a:ext cx="8938259" cy="4930139"/>
          </a:xfrm>
          <a:prstGeom prst="rect">
            <a:avLst/>
          </a:prstGeom>
        </p:spPr>
      </p:pic>
      <p:sp>
        <p:nvSpPr>
          <p:cNvPr id="18" name="bg object 18"/>
          <p:cNvSpPr/>
          <p:nvPr/>
        </p:nvSpPr>
        <p:spPr>
          <a:xfrm>
            <a:off x="154635" y="161366"/>
            <a:ext cx="8831580" cy="4300220"/>
          </a:xfrm>
          <a:custGeom>
            <a:avLst/>
            <a:gdLst/>
            <a:ahLst/>
            <a:cxnLst/>
            <a:rect l="l" t="t" r="r" b="b"/>
            <a:pathLst>
              <a:path w="8831580" h="4300220">
                <a:moveTo>
                  <a:pt x="0" y="4299699"/>
                </a:moveTo>
                <a:lnTo>
                  <a:pt x="8831402" y="4299699"/>
                </a:lnTo>
                <a:lnTo>
                  <a:pt x="8831402" y="0"/>
                </a:lnTo>
                <a:lnTo>
                  <a:pt x="0" y="0"/>
                </a:lnTo>
                <a:lnTo>
                  <a:pt x="0" y="4299699"/>
                </a:lnTo>
                <a:close/>
              </a:path>
            </a:pathLst>
          </a:custGeom>
          <a:solidFill>
            <a:srgbClr val="FFFFFF"/>
          </a:solidFill>
        </p:spPr>
        <p:txBody>
          <a:bodyPr wrap="square" lIns="0" tIns="0" rIns="0" bIns="0" rtlCol="0"/>
          <a:lstStyle/>
          <a:p>
            <a:endParaRPr/>
          </a:p>
        </p:txBody>
      </p:sp>
      <p:pic>
        <p:nvPicPr>
          <p:cNvPr id="19" name="bg object 19"/>
          <p:cNvPicPr/>
          <p:nvPr/>
        </p:nvPicPr>
        <p:blipFill>
          <a:blip r:embed="rId3" cstate="print"/>
          <a:stretch>
            <a:fillRect/>
          </a:stretch>
        </p:blipFill>
        <p:spPr>
          <a:xfrm>
            <a:off x="4089653" y="2604099"/>
            <a:ext cx="964691" cy="18285"/>
          </a:xfrm>
          <a:prstGeom prst="rect">
            <a:avLst/>
          </a:prstGeom>
        </p:spPr>
      </p:pic>
      <p:sp>
        <p:nvSpPr>
          <p:cNvPr id="20" name="bg object 20"/>
          <p:cNvSpPr/>
          <p:nvPr/>
        </p:nvSpPr>
        <p:spPr>
          <a:xfrm>
            <a:off x="154635" y="4461065"/>
            <a:ext cx="8831580" cy="524510"/>
          </a:xfrm>
          <a:custGeom>
            <a:avLst/>
            <a:gdLst/>
            <a:ahLst/>
            <a:cxnLst/>
            <a:rect l="l" t="t" r="r" b="b"/>
            <a:pathLst>
              <a:path w="8831580" h="524510">
                <a:moveTo>
                  <a:pt x="8831402" y="0"/>
                </a:moveTo>
                <a:lnTo>
                  <a:pt x="0" y="0"/>
                </a:lnTo>
                <a:lnTo>
                  <a:pt x="0" y="524395"/>
                </a:lnTo>
                <a:lnTo>
                  <a:pt x="8831402" y="524395"/>
                </a:lnTo>
                <a:lnTo>
                  <a:pt x="8831402" y="0"/>
                </a:lnTo>
                <a:close/>
              </a:path>
            </a:pathLst>
          </a:custGeom>
          <a:solidFill>
            <a:srgbClr val="F1F9FD"/>
          </a:solidFill>
        </p:spPr>
        <p:txBody>
          <a:bodyPr wrap="square" lIns="0" tIns="0" rIns="0" bIns="0" rtlCol="0"/>
          <a:lstStyle/>
          <a:p>
            <a:endParaRPr/>
          </a:p>
        </p:txBody>
      </p:sp>
      <p:pic>
        <p:nvPicPr>
          <p:cNvPr id="21" name="bg object 21"/>
          <p:cNvPicPr/>
          <p:nvPr/>
        </p:nvPicPr>
        <p:blipFill>
          <a:blip r:embed="rId4" cstate="print"/>
          <a:stretch>
            <a:fillRect/>
          </a:stretch>
        </p:blipFill>
        <p:spPr>
          <a:xfrm>
            <a:off x="3775328" y="160540"/>
            <a:ext cx="1593341" cy="1625346"/>
          </a:xfrm>
          <a:prstGeom prst="rect">
            <a:avLst/>
          </a:prstGeom>
        </p:spPr>
      </p:pic>
      <p:sp>
        <p:nvSpPr>
          <p:cNvPr id="2" name="Holder 2"/>
          <p:cNvSpPr>
            <a:spLocks noGrp="1"/>
          </p:cNvSpPr>
          <p:nvPr>
            <p:ph type="title"/>
          </p:nvPr>
        </p:nvSpPr>
        <p:spPr/>
        <p:txBody>
          <a:bodyPr lIns="0" tIns="0" rIns="0" bIns="0"/>
          <a:lstStyle>
            <a:lvl1pPr>
              <a:defRPr sz="3300" b="0" i="0">
                <a:solidFill>
                  <a:srgbClr val="006CAC"/>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EC37B0D8-F20F-4E1C-B235-8E57F05CDD78}" type="datetime1">
              <a:rPr lang="en-US" smtClean="0"/>
              <a:t>2/2/2026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066FEF0-6A3D-4839-8BDD-A39D9F4B0832}" type="datetime1">
              <a:rPr lang="en-US" smtClean="0"/>
              <a:t>2/2/2026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3500"/>
          </a:xfrm>
          <a:custGeom>
            <a:avLst/>
            <a:gdLst/>
            <a:ahLst/>
            <a:cxnLst/>
            <a:rect l="l" t="t" r="r" b="b"/>
            <a:pathLst>
              <a:path w="9144000" h="5143500">
                <a:moveTo>
                  <a:pt x="9144000" y="0"/>
                </a:moveTo>
                <a:lnTo>
                  <a:pt x="0" y="0"/>
                </a:lnTo>
                <a:lnTo>
                  <a:pt x="0" y="5143500"/>
                </a:lnTo>
                <a:lnTo>
                  <a:pt x="9144000" y="5143500"/>
                </a:lnTo>
                <a:lnTo>
                  <a:pt x="9144000" y="0"/>
                </a:lnTo>
                <a:close/>
              </a:path>
            </a:pathLst>
          </a:custGeom>
          <a:solidFill>
            <a:srgbClr val="006CAC"/>
          </a:solidFill>
        </p:spPr>
        <p:txBody>
          <a:bodyPr wrap="square" lIns="0" tIns="0" rIns="0" bIns="0" rtlCol="0"/>
          <a:lstStyle/>
          <a:p>
            <a:endParaRPr/>
          </a:p>
        </p:txBody>
      </p:sp>
      <p:pic>
        <p:nvPicPr>
          <p:cNvPr id="17" name="bg object 17"/>
          <p:cNvPicPr/>
          <p:nvPr/>
        </p:nvPicPr>
        <p:blipFill>
          <a:blip r:embed="rId7" cstate="print"/>
          <a:stretch>
            <a:fillRect/>
          </a:stretch>
        </p:blipFill>
        <p:spPr>
          <a:xfrm>
            <a:off x="128015" y="135636"/>
            <a:ext cx="8938259" cy="4930139"/>
          </a:xfrm>
          <a:prstGeom prst="rect">
            <a:avLst/>
          </a:prstGeom>
        </p:spPr>
      </p:pic>
      <p:sp>
        <p:nvSpPr>
          <p:cNvPr id="18" name="bg object 18"/>
          <p:cNvSpPr/>
          <p:nvPr/>
        </p:nvSpPr>
        <p:spPr>
          <a:xfrm>
            <a:off x="154635" y="161366"/>
            <a:ext cx="8831580" cy="4824095"/>
          </a:xfrm>
          <a:custGeom>
            <a:avLst/>
            <a:gdLst/>
            <a:ahLst/>
            <a:cxnLst/>
            <a:rect l="l" t="t" r="r" b="b"/>
            <a:pathLst>
              <a:path w="8831580" h="4824095">
                <a:moveTo>
                  <a:pt x="8831402" y="0"/>
                </a:moveTo>
                <a:lnTo>
                  <a:pt x="0" y="0"/>
                </a:lnTo>
                <a:lnTo>
                  <a:pt x="0" y="4824006"/>
                </a:lnTo>
                <a:lnTo>
                  <a:pt x="8831402" y="4824006"/>
                </a:lnTo>
                <a:lnTo>
                  <a:pt x="8831402" y="0"/>
                </a:lnTo>
                <a:close/>
              </a:path>
            </a:pathLst>
          </a:custGeom>
          <a:solidFill>
            <a:srgbClr val="FFFFFF"/>
          </a:solidFill>
        </p:spPr>
        <p:txBody>
          <a:bodyPr wrap="square" lIns="0" tIns="0" rIns="0" bIns="0" rtlCol="0"/>
          <a:lstStyle/>
          <a:p>
            <a:endParaRPr/>
          </a:p>
        </p:txBody>
      </p:sp>
      <p:sp>
        <p:nvSpPr>
          <p:cNvPr id="2" name="Holder 2"/>
          <p:cNvSpPr>
            <a:spLocks noGrp="1"/>
          </p:cNvSpPr>
          <p:nvPr>
            <p:ph type="title"/>
          </p:nvPr>
        </p:nvSpPr>
        <p:spPr>
          <a:xfrm>
            <a:off x="282525" y="172661"/>
            <a:ext cx="7874081" cy="894080"/>
          </a:xfrm>
          <a:prstGeom prst="rect">
            <a:avLst/>
          </a:prstGeom>
        </p:spPr>
        <p:txBody>
          <a:bodyPr wrap="square" lIns="0" tIns="0" rIns="0" bIns="0">
            <a:spAutoFit/>
          </a:bodyPr>
          <a:lstStyle>
            <a:lvl1pPr>
              <a:defRPr sz="3300" b="0" i="0">
                <a:solidFill>
                  <a:srgbClr val="006CAC"/>
                </a:solidFill>
                <a:latin typeface="Calibri"/>
                <a:cs typeface="Calibri"/>
              </a:defRPr>
            </a:lvl1pPr>
          </a:lstStyle>
          <a:p>
            <a:endParaRPr/>
          </a:p>
        </p:txBody>
      </p:sp>
      <p:sp>
        <p:nvSpPr>
          <p:cNvPr id="3" name="Holder 3"/>
          <p:cNvSpPr>
            <a:spLocks noGrp="1"/>
          </p:cNvSpPr>
          <p:nvPr>
            <p:ph type="body" idx="1"/>
          </p:nvPr>
        </p:nvSpPr>
        <p:spPr>
          <a:xfrm>
            <a:off x="3282353" y="1300111"/>
            <a:ext cx="5600065" cy="341566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4783455"/>
            <a:ext cx="2926080" cy="257175"/>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4783455"/>
            <a:ext cx="2103120" cy="257175"/>
          </a:xfrm>
          <a:prstGeom prst="rect">
            <a:avLst/>
          </a:prstGeom>
        </p:spPr>
        <p:txBody>
          <a:bodyPr wrap="square" lIns="0" tIns="0" rIns="0" bIns="0">
            <a:spAutoFit/>
          </a:bodyPr>
          <a:lstStyle>
            <a:lvl1pPr algn="l">
              <a:defRPr>
                <a:solidFill>
                  <a:schemeClr val="tx1">
                    <a:tint val="75000"/>
                  </a:schemeClr>
                </a:solidFill>
              </a:defRPr>
            </a:lvl1pPr>
          </a:lstStyle>
          <a:p>
            <a:fld id="{03CA41B4-3103-47DB-BFAC-DA7FAAC4BA66}" type="datetime1">
              <a:rPr lang="en-US" smtClean="0"/>
              <a:t>2/2/2026</a:t>
            </a:fld>
            <a:endParaRPr lang="en-US"/>
          </a:p>
        </p:txBody>
      </p:sp>
      <p:sp>
        <p:nvSpPr>
          <p:cNvPr id="6" name="Holder 6"/>
          <p:cNvSpPr>
            <a:spLocks noGrp="1"/>
          </p:cNvSpPr>
          <p:nvPr>
            <p:ph type="sldNum" sz="quarter" idx="7"/>
          </p:nvPr>
        </p:nvSpPr>
        <p:spPr>
          <a:xfrm>
            <a:off x="6583680" y="4783455"/>
            <a:ext cx="2103120" cy="257175"/>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slide" Target="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oregon.gov/oha/PH/PREVENTIONWELLNESS/SUBSTANCEUSE/OPIOIDS/Documents/FentanylOpioidResponseToolkit.pdf" TargetMode="External"/><Relationship Id="rId5" Type="http://schemas.openxmlformats.org/officeDocument/2006/relationships/hyperlink" Target="https://www.linesforlife.org/get-help-now/services-and-crisis-lines/#recovery-resources" TargetMode="External"/><Relationship Id="rId4" Type="http://schemas.openxmlformats.org/officeDocument/2006/relationships/hyperlink" Target="https://www.samhsa.gov/find-help/national-helplin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92795" y="1495860"/>
            <a:ext cx="6816725" cy="1130300"/>
          </a:xfrm>
          <a:prstGeom prst="rect">
            <a:avLst/>
          </a:prstGeom>
        </p:spPr>
        <p:txBody>
          <a:bodyPr vert="horz" wrap="square" lIns="0" tIns="59690" rIns="0" bIns="0" rtlCol="0">
            <a:spAutoFit/>
          </a:bodyPr>
          <a:lstStyle/>
          <a:p>
            <a:pPr marL="12065" marR="5080" algn="ctr" rtl="0">
              <a:lnSpc>
                <a:spcPts val="3030"/>
              </a:lnSpc>
              <a:spcBef>
                <a:spcPts val="470"/>
              </a:spcBef>
            </a:pPr>
            <a:r>
              <a:rPr lang="es-mx" sz="2800" b="0" i="0" u="none" baseline="0"/>
              <a:t>Qué es el</a:t>
            </a:r>
            <a:r>
              <a:rPr lang="es-mx" sz="2800" b="0" i="0" u="none" spc="-75" baseline="0"/>
              <a:t> </a:t>
            </a:r>
            <a:r>
              <a:rPr lang="es-mx" sz="2800" b="0" i="0" u="none" baseline="0"/>
              <a:t>fentanilo:</a:t>
            </a:r>
            <a:r>
              <a:rPr lang="es-mx" sz="2800" b="0" i="0" u="none" spc="-85" baseline="0"/>
              <a:t> </a:t>
            </a:r>
            <a:r>
              <a:rPr lang="es-mx" sz="2800" b="0" i="0" u="none" baseline="0"/>
              <a:t>Opioides</a:t>
            </a:r>
            <a:r>
              <a:rPr lang="es-mx" sz="2800" b="0" i="0" u="none" spc="-90" baseline="0"/>
              <a:t> </a:t>
            </a:r>
            <a:r>
              <a:rPr lang="es-mx" sz="2800" b="0" i="0" u="none" baseline="0"/>
              <a:t>sintéticos</a:t>
            </a:r>
            <a:r>
              <a:rPr lang="es-mx" sz="2800" b="0" i="0" u="none" spc="-80" baseline="0"/>
              <a:t> </a:t>
            </a:r>
            <a:r>
              <a:rPr lang="es-mx" sz="2800" b="0" i="0" u="none" spc="-25" baseline="0"/>
              <a:t>y la </a:t>
            </a:r>
            <a:r>
              <a:rPr lang="es-mx" sz="2800" b="0" i="0" u="none" baseline="0"/>
              <a:t>Ley</a:t>
            </a:r>
            <a:r>
              <a:rPr lang="es-mx" sz="2800" b="0" i="0" u="none" spc="-60" baseline="0"/>
              <a:t> </a:t>
            </a:r>
            <a:r>
              <a:rPr lang="es-mx" sz="2800" b="0" i="0" u="none" baseline="0"/>
              <a:t>del Buen</a:t>
            </a:r>
            <a:r>
              <a:rPr lang="es-mx" sz="2800" b="0" i="0" u="none" spc="-60" baseline="0"/>
              <a:t> </a:t>
            </a:r>
            <a:r>
              <a:rPr lang="es-mx" sz="2800" b="0" i="0" u="none" baseline="0"/>
              <a:t>Samaritano</a:t>
            </a:r>
            <a:r>
              <a:rPr lang="es-mx" sz="2800" b="0" i="0" u="none" spc="-55" baseline="0"/>
              <a:t> de Oregón</a:t>
            </a:r>
            <a:endParaRPr sz="2800"/>
          </a:p>
          <a:p>
            <a:pPr marL="1905" algn="ctr" rtl="0">
              <a:lnSpc>
                <a:spcPts val="2270"/>
              </a:lnSpc>
            </a:pPr>
            <a:r>
              <a:rPr lang="es-mx" sz="2100" b="0" i="1" u="none" baseline="0">
                <a:latin typeface="Calibri"/>
                <a:cs typeface="Calibri"/>
              </a:rPr>
              <a:t>(conforme a lo</a:t>
            </a:r>
            <a:r>
              <a:rPr lang="es-mx" sz="2100" b="0" i="1" u="none" spc="-30" baseline="0">
                <a:latin typeface="Calibri"/>
                <a:cs typeface="Calibri"/>
              </a:rPr>
              <a:t> </a:t>
            </a:r>
            <a:r>
              <a:rPr lang="es-mx" sz="2100" b="0" i="1" u="none" baseline="0">
                <a:latin typeface="Calibri"/>
                <a:cs typeface="Calibri"/>
              </a:rPr>
              <a:t>exigido</a:t>
            </a:r>
            <a:r>
              <a:rPr lang="es-mx" sz="2100" b="0" i="1" u="none" spc="-30" baseline="0">
                <a:latin typeface="Calibri"/>
                <a:cs typeface="Calibri"/>
              </a:rPr>
              <a:t> </a:t>
            </a:r>
            <a:r>
              <a:rPr lang="es-mx" sz="2100" b="0" i="1" u="none" baseline="0">
                <a:latin typeface="Calibri"/>
                <a:cs typeface="Calibri"/>
              </a:rPr>
              <a:t>en el</a:t>
            </a:r>
            <a:r>
              <a:rPr lang="es-mx" sz="2100" b="0" i="1" u="none" spc="-20" baseline="0">
                <a:latin typeface="Calibri"/>
                <a:cs typeface="Calibri"/>
              </a:rPr>
              <a:t> </a:t>
            </a:r>
            <a:r>
              <a:rPr lang="es-mx" sz="2100" b="0" i="1" u="none" baseline="0">
                <a:latin typeface="Calibri"/>
                <a:cs typeface="Calibri"/>
              </a:rPr>
              <a:t>Proyecto de Ley</a:t>
            </a:r>
            <a:r>
              <a:rPr lang="es-mx" sz="2100" b="0" i="1" u="none" spc="-40" baseline="0">
                <a:latin typeface="Calibri"/>
                <a:cs typeface="Calibri"/>
              </a:rPr>
              <a:t> </a:t>
            </a:r>
            <a:r>
              <a:rPr lang="es-mx" sz="2100" b="0" i="1" u="none" baseline="0">
                <a:latin typeface="Calibri"/>
                <a:cs typeface="Calibri"/>
              </a:rPr>
              <a:t>del Senado</a:t>
            </a:r>
            <a:r>
              <a:rPr lang="es-mx" sz="2100" b="0" i="1" u="none" spc="-5" baseline="0">
                <a:latin typeface="Calibri"/>
                <a:cs typeface="Calibri"/>
              </a:rPr>
              <a:t> 238)</a:t>
            </a:r>
            <a:endParaRPr sz="2100">
              <a:latin typeface="Calibri"/>
              <a:cs typeface="Calibri"/>
            </a:endParaRPr>
          </a:p>
        </p:txBody>
      </p:sp>
      <p:pic>
        <p:nvPicPr>
          <p:cNvPr id="3" name="object 3"/>
          <p:cNvPicPr/>
          <p:nvPr/>
        </p:nvPicPr>
        <p:blipFill>
          <a:blip r:embed="rId3" cstate="print"/>
          <a:stretch>
            <a:fillRect/>
          </a:stretch>
        </p:blipFill>
        <p:spPr>
          <a:xfrm>
            <a:off x="3336709" y="2918015"/>
            <a:ext cx="2470586" cy="1689887"/>
          </a:xfrm>
          <a:prstGeom prst="rect">
            <a:avLst/>
          </a:prstGeom>
        </p:spPr>
      </p:pic>
      <p:sp>
        <p:nvSpPr>
          <p:cNvPr id="4" name="object 4"/>
          <p:cNvSpPr txBox="1"/>
          <p:nvPr/>
        </p:nvSpPr>
        <p:spPr>
          <a:xfrm>
            <a:off x="228600" y="4705350"/>
            <a:ext cx="347954" cy="197490"/>
          </a:xfrm>
          <a:prstGeom prst="rect">
            <a:avLst/>
          </a:prstGeom>
        </p:spPr>
        <p:txBody>
          <a:bodyPr vert="horz" wrap="square" lIns="0" tIns="12700" rIns="0" bIns="0" rtlCol="0">
            <a:spAutoFit/>
          </a:bodyPr>
          <a:lstStyle/>
          <a:p>
            <a:pPr marL="12700" rtl="0">
              <a:lnSpc>
                <a:spcPct val="100000"/>
              </a:lnSpc>
              <a:spcBef>
                <a:spcPts val="100"/>
              </a:spcBef>
            </a:pPr>
            <a:r>
              <a:rPr lang="es-mx" sz="1200" b="0" i="0" u="none" spc="-20" baseline="0">
                <a:solidFill>
                  <a:srgbClr val="FFFFFF"/>
                </a:solidFill>
                <a:latin typeface="Calibri" panose="020F0502020204030204" pitchFamily="34" charset="0"/>
                <a:ea typeface="Calibri" panose="020F0502020204030204" pitchFamily="34" charset="0"/>
                <a:cs typeface="Calibri" panose="020F0502020204030204" pitchFamily="34" charset="0"/>
                <a:hlinkClick r:id="rId4" action="ppaction://hlinksldjump"/>
              </a:rPr>
              <a:t>2023</a:t>
            </a:r>
            <a:endParaRPr sz="1200" dirty="0">
              <a:latin typeface="Calibri" panose="020F0502020204030204" pitchFamily="34" charset="0"/>
              <a:ea typeface="Calibri" panose="020F0502020204030204" pitchFamily="34" charset="0"/>
              <a:cs typeface="Calibri" panose="020F0502020204030204" pitchFamily="34" charset="0"/>
            </a:endParaRPr>
          </a:p>
        </p:txBody>
      </p:sp>
      <p:sp>
        <p:nvSpPr>
          <p:cNvPr id="5" name="Slide Number Placeholder 4">
            <a:extLst>
              <a:ext uri="{FF2B5EF4-FFF2-40B4-BE49-F238E27FC236}">
                <a16:creationId xmlns:a16="http://schemas.microsoft.com/office/drawing/2014/main" id="{55181552-D9C2-CCBF-6887-C7CBF61F9D47}"/>
              </a:ext>
            </a:extLst>
          </p:cNvPr>
          <p:cNvSpPr>
            <a:spLocks noGrp="1"/>
          </p:cNvSpPr>
          <p:nvPr>
            <p:ph type="sldNum" sz="quarter" idx="7"/>
          </p:nvPr>
        </p:nvSpPr>
        <p:spPr>
          <a:xfrm>
            <a:off x="6781800" y="4675507"/>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1</a:t>
            </a:fld>
            <a:endParaRPr lang="es-mx"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310487" rIns="0" bIns="0" rtlCol="0">
            <a:spAutoFit/>
          </a:bodyPr>
          <a:lstStyle/>
          <a:p>
            <a:pPr marL="2569210" algn="l" rtl="0">
              <a:lnSpc>
                <a:spcPct val="100000"/>
              </a:lnSpc>
              <a:spcBef>
                <a:spcPts val="100"/>
              </a:spcBef>
            </a:pPr>
            <a:r>
              <a:rPr lang="es-mx" b="0" i="0" u="none" baseline="0"/>
              <a:t>Naloxona</a:t>
            </a:r>
            <a:r>
              <a:rPr lang="es-mx" b="0" i="0" u="none" spc="-65" baseline="0"/>
              <a:t> </a:t>
            </a:r>
            <a:r>
              <a:rPr lang="es-mx" b="0" i="0" u="none" spc="-10" baseline="0"/>
              <a:t>(Narcan)</a:t>
            </a:r>
          </a:p>
        </p:txBody>
      </p:sp>
      <p:sp>
        <p:nvSpPr>
          <p:cNvPr id="4" name="object 4"/>
          <p:cNvSpPr txBox="1"/>
          <p:nvPr/>
        </p:nvSpPr>
        <p:spPr>
          <a:xfrm>
            <a:off x="439051" y="1305873"/>
            <a:ext cx="6190349" cy="3287310"/>
          </a:xfrm>
          <a:prstGeom prst="rect">
            <a:avLst/>
          </a:prstGeom>
        </p:spPr>
        <p:txBody>
          <a:bodyPr vert="horz" wrap="square" lIns="0" tIns="13335" rIns="0" bIns="0" rtlCol="0">
            <a:spAutoFit/>
          </a:bodyPr>
          <a:lstStyle/>
          <a:p>
            <a:pPr marL="358140" indent="-345440" rtl="0">
              <a:lnSpc>
                <a:spcPct val="100000"/>
              </a:lnSpc>
              <a:buFont typeface="Arial"/>
              <a:buChar char="•"/>
              <a:tabLst>
                <a:tab pos="358140" algn="l"/>
              </a:tabLst>
            </a:pPr>
            <a:r>
              <a:rPr lang="es-mx" sz="1700" b="0" i="0" u="none" baseline="0" dirty="0">
                <a:latin typeface="Calibri"/>
                <a:cs typeface="Calibri"/>
              </a:rPr>
              <a:t>La naloxona</a:t>
            </a:r>
            <a:r>
              <a:rPr lang="es-mx" sz="1700" b="0" i="0" u="none" spc="-45" baseline="0" dirty="0">
                <a:latin typeface="Calibri"/>
                <a:cs typeface="Calibri"/>
              </a:rPr>
              <a:t> </a:t>
            </a:r>
            <a:r>
              <a:rPr lang="es-mx" sz="1700" b="0" i="0" u="none" baseline="0" dirty="0">
                <a:latin typeface="Calibri"/>
                <a:cs typeface="Calibri"/>
              </a:rPr>
              <a:t>(</a:t>
            </a:r>
            <a:r>
              <a:rPr lang="es-mx" sz="1700" b="0" i="0" u="none" baseline="0" dirty="0" err="1">
                <a:latin typeface="Calibri"/>
                <a:cs typeface="Calibri"/>
              </a:rPr>
              <a:t>Narcan</a:t>
            </a:r>
            <a:r>
              <a:rPr lang="es-mx" sz="1700" b="0" i="0" u="none" baseline="0" dirty="0">
                <a:latin typeface="Calibri"/>
                <a:cs typeface="Calibri"/>
              </a:rPr>
              <a:t>)</a:t>
            </a:r>
            <a:r>
              <a:rPr lang="es-mx" sz="1700" b="0" i="0" u="none" spc="-45" baseline="0" dirty="0">
                <a:latin typeface="Calibri"/>
                <a:cs typeface="Calibri"/>
              </a:rPr>
              <a:t> </a:t>
            </a:r>
            <a:r>
              <a:rPr lang="es-mx" sz="1700" b="0" i="0" u="none" baseline="0" dirty="0">
                <a:latin typeface="Calibri"/>
                <a:cs typeface="Calibri"/>
              </a:rPr>
              <a:t>se</a:t>
            </a:r>
            <a:r>
              <a:rPr lang="es-mx" sz="1700" b="0" i="0" u="none" spc="-5" baseline="0" dirty="0">
                <a:latin typeface="Calibri"/>
                <a:cs typeface="Calibri"/>
              </a:rPr>
              <a:t> </a:t>
            </a:r>
            <a:r>
              <a:rPr lang="es-mx" sz="1700" b="0" i="0" u="none" baseline="0" dirty="0">
                <a:latin typeface="Calibri"/>
                <a:cs typeface="Calibri"/>
              </a:rPr>
              <a:t>puede</a:t>
            </a:r>
            <a:r>
              <a:rPr lang="es-mx" sz="1700" b="0" i="0" u="none" spc="-15" baseline="0" dirty="0">
                <a:latin typeface="Calibri"/>
                <a:cs typeface="Calibri"/>
              </a:rPr>
              <a:t> </a:t>
            </a:r>
            <a:r>
              <a:rPr lang="es-mx" sz="1700" b="0" i="0" u="none" baseline="0" dirty="0">
                <a:latin typeface="Calibri"/>
                <a:cs typeface="Calibri"/>
              </a:rPr>
              <a:t>utilizar</a:t>
            </a:r>
            <a:r>
              <a:rPr lang="es-mx" sz="1700" b="0" i="0" u="none" spc="-45" baseline="0" dirty="0">
                <a:latin typeface="Calibri"/>
                <a:cs typeface="Calibri"/>
              </a:rPr>
              <a:t> </a:t>
            </a:r>
            <a:r>
              <a:rPr lang="es-mx" sz="1700" b="0" i="0" u="none" baseline="0" dirty="0">
                <a:latin typeface="Calibri"/>
                <a:cs typeface="Calibri"/>
              </a:rPr>
              <a:t>para</a:t>
            </a:r>
            <a:r>
              <a:rPr lang="es-mx" sz="1700" b="0" i="0" u="none" spc="-5" baseline="0" dirty="0">
                <a:latin typeface="Calibri"/>
                <a:cs typeface="Calibri"/>
              </a:rPr>
              <a:t> </a:t>
            </a:r>
            <a:r>
              <a:rPr lang="es-mx" sz="1700" b="0" i="0" u="none" baseline="0" dirty="0">
                <a:latin typeface="Calibri"/>
                <a:cs typeface="Calibri"/>
              </a:rPr>
              <a:t>revertir</a:t>
            </a:r>
            <a:r>
              <a:rPr lang="es-mx" sz="1700" b="0" i="0" u="none" spc="-15" baseline="0" dirty="0">
                <a:latin typeface="Calibri"/>
                <a:cs typeface="Calibri"/>
              </a:rPr>
              <a:t> </a:t>
            </a:r>
            <a:r>
              <a:rPr lang="es-mx" sz="1700" b="0" i="0" u="none" baseline="0" dirty="0">
                <a:latin typeface="Calibri"/>
                <a:cs typeface="Calibri"/>
              </a:rPr>
              <a:t>una</a:t>
            </a:r>
            <a:r>
              <a:rPr lang="es-mx" sz="1700" b="0" i="0" u="none" spc="-20" baseline="0" dirty="0">
                <a:latin typeface="Calibri"/>
                <a:cs typeface="Calibri"/>
              </a:rPr>
              <a:t> </a:t>
            </a:r>
            <a:r>
              <a:rPr lang="es-mx" sz="1700" b="0" i="0" u="none" spc="-10" baseline="0" dirty="0">
                <a:latin typeface="Calibri"/>
                <a:cs typeface="Calibri"/>
              </a:rPr>
              <a:t>sobredosis</a:t>
            </a:r>
            <a:r>
              <a:rPr lang="es-mx" sz="1700" b="0" i="0" u="none" baseline="0" dirty="0">
                <a:latin typeface="Calibri"/>
                <a:cs typeface="Calibri"/>
              </a:rPr>
              <a:t>.</a:t>
            </a:r>
            <a:endParaRPr sz="1700" dirty="0">
              <a:latin typeface="Calibri"/>
              <a:cs typeface="Calibri"/>
            </a:endParaRPr>
          </a:p>
          <a:p>
            <a:pPr rtl="0">
              <a:lnSpc>
                <a:spcPct val="100000"/>
              </a:lnSpc>
              <a:buFont typeface="Arial"/>
              <a:buChar char="•"/>
            </a:pPr>
            <a:endParaRPr sz="1700" dirty="0">
              <a:latin typeface="Calibri"/>
              <a:cs typeface="Calibri"/>
            </a:endParaRPr>
          </a:p>
          <a:p>
            <a:pPr marL="358140" marR="5080" indent="-346075" rtl="0">
              <a:lnSpc>
                <a:spcPts val="1630"/>
              </a:lnSpc>
              <a:buFont typeface="Arial"/>
              <a:buChar char="•"/>
              <a:tabLst>
                <a:tab pos="358140" algn="l"/>
              </a:tabLst>
            </a:pPr>
            <a:r>
              <a:rPr lang="es-mx" sz="1700" b="0" i="0" u="none" baseline="0" dirty="0">
                <a:latin typeface="Calibri"/>
                <a:cs typeface="Calibri"/>
              </a:rPr>
              <a:t>La naloxona</a:t>
            </a:r>
            <a:r>
              <a:rPr lang="es-mx" sz="1700" b="0" i="0" u="none" spc="-50" baseline="0" dirty="0">
                <a:latin typeface="Calibri"/>
                <a:cs typeface="Calibri"/>
              </a:rPr>
              <a:t> </a:t>
            </a:r>
            <a:r>
              <a:rPr lang="es-mx" sz="1700" b="0" i="0" u="none" baseline="0" dirty="0">
                <a:latin typeface="Calibri"/>
                <a:cs typeface="Calibri"/>
              </a:rPr>
              <a:t>viene</a:t>
            </a:r>
            <a:r>
              <a:rPr lang="es-mx" sz="1700" b="0" i="0" u="none" spc="-10" baseline="0" dirty="0">
                <a:latin typeface="Calibri"/>
                <a:cs typeface="Calibri"/>
              </a:rPr>
              <a:t> </a:t>
            </a:r>
            <a:r>
              <a:rPr lang="es-mx" sz="1700" b="0" i="0" u="none" baseline="0" dirty="0">
                <a:latin typeface="Calibri"/>
                <a:cs typeface="Calibri"/>
              </a:rPr>
              <a:t>en</a:t>
            </a:r>
            <a:r>
              <a:rPr lang="es-mx" sz="1700" b="0" i="0" u="none" spc="-20" baseline="0" dirty="0">
                <a:latin typeface="Calibri"/>
                <a:cs typeface="Calibri"/>
              </a:rPr>
              <a:t> </a:t>
            </a:r>
            <a:r>
              <a:rPr lang="es-mx" sz="1700" b="0" i="0" u="none" baseline="0" dirty="0">
                <a:latin typeface="Calibri"/>
                <a:cs typeface="Calibri"/>
              </a:rPr>
              <a:t>un</a:t>
            </a:r>
            <a:r>
              <a:rPr lang="es-mx" sz="1700" b="0" i="0" u="none" spc="-20" baseline="0" dirty="0">
                <a:latin typeface="Calibri"/>
                <a:cs typeface="Calibri"/>
              </a:rPr>
              <a:t> </a:t>
            </a:r>
            <a:r>
              <a:rPr lang="es-mx" sz="1700" b="0" i="0" u="none" baseline="0" dirty="0">
                <a:latin typeface="Calibri"/>
                <a:cs typeface="Calibri"/>
              </a:rPr>
              <a:t>aerosol</a:t>
            </a:r>
            <a:r>
              <a:rPr lang="es-mx" sz="1700" b="0" i="0" u="none" spc="-40" baseline="0" dirty="0">
                <a:latin typeface="Calibri"/>
                <a:cs typeface="Calibri"/>
              </a:rPr>
              <a:t> </a:t>
            </a:r>
            <a:r>
              <a:rPr lang="es-mx" sz="1700" b="0" i="0" u="none" baseline="0" dirty="0">
                <a:latin typeface="Calibri"/>
                <a:cs typeface="Calibri"/>
              </a:rPr>
              <a:t>que</a:t>
            </a:r>
            <a:r>
              <a:rPr lang="es-mx" sz="1700" b="0" i="0" u="none" spc="-20" baseline="0" dirty="0">
                <a:latin typeface="Calibri"/>
                <a:cs typeface="Calibri"/>
              </a:rPr>
              <a:t> </a:t>
            </a:r>
            <a:r>
              <a:rPr lang="es-mx" sz="1700" b="0" i="0" u="none" baseline="0" dirty="0">
                <a:latin typeface="Calibri"/>
                <a:cs typeface="Calibri"/>
              </a:rPr>
              <a:t>se</a:t>
            </a:r>
            <a:r>
              <a:rPr lang="es-mx" sz="1700" b="0" i="0" u="none" spc="-25" baseline="0" dirty="0">
                <a:latin typeface="Calibri"/>
                <a:cs typeface="Calibri"/>
              </a:rPr>
              <a:t> </a:t>
            </a:r>
            <a:r>
              <a:rPr lang="es-mx" sz="1700" b="0" i="0" u="none" baseline="0" dirty="0">
                <a:latin typeface="Calibri"/>
                <a:cs typeface="Calibri"/>
              </a:rPr>
              <a:t>coloca</a:t>
            </a:r>
            <a:r>
              <a:rPr lang="es-mx" sz="1700" b="0" i="0" u="none" spc="-20" baseline="0" dirty="0">
                <a:latin typeface="Calibri"/>
                <a:cs typeface="Calibri"/>
              </a:rPr>
              <a:t> </a:t>
            </a:r>
            <a:r>
              <a:rPr lang="es-mx" sz="1700" b="0" i="0" u="none" baseline="0" dirty="0">
                <a:latin typeface="Calibri"/>
                <a:cs typeface="Calibri"/>
              </a:rPr>
              <a:t>en</a:t>
            </a:r>
            <a:r>
              <a:rPr lang="es-mx" sz="1700" b="0" i="0" u="none" spc="-30" baseline="0" dirty="0">
                <a:latin typeface="Calibri"/>
                <a:cs typeface="Calibri"/>
              </a:rPr>
              <a:t> </a:t>
            </a:r>
            <a:r>
              <a:rPr lang="es-mx" sz="1700" b="0" i="0" u="none" baseline="0" dirty="0">
                <a:latin typeface="Calibri"/>
                <a:cs typeface="Calibri"/>
              </a:rPr>
              <a:t>las fosas</a:t>
            </a:r>
            <a:r>
              <a:rPr lang="es-mx" sz="1700" b="0" i="0" u="none" spc="-35" baseline="0" dirty="0">
                <a:latin typeface="Calibri"/>
                <a:cs typeface="Calibri"/>
              </a:rPr>
              <a:t> </a:t>
            </a:r>
            <a:r>
              <a:rPr lang="es-mx" sz="1700" b="0" i="0" u="none" baseline="0" dirty="0">
                <a:latin typeface="Calibri"/>
                <a:cs typeface="Calibri"/>
              </a:rPr>
              <a:t>nasales</a:t>
            </a:r>
            <a:r>
              <a:rPr lang="es-mx" sz="1700" b="0" i="0" u="none" spc="-55" baseline="0" dirty="0">
                <a:latin typeface="Calibri"/>
                <a:cs typeface="Calibri"/>
              </a:rPr>
              <a:t> </a:t>
            </a:r>
            <a:r>
              <a:rPr lang="es-mx" sz="1700" b="0" i="0" u="none" baseline="0" dirty="0">
                <a:latin typeface="Calibri"/>
                <a:cs typeface="Calibri"/>
              </a:rPr>
              <a:t>de </a:t>
            </a:r>
            <a:r>
              <a:rPr lang="es-mx" sz="1700" b="0" i="0" u="none" spc="-20" baseline="0" dirty="0">
                <a:latin typeface="Calibri"/>
                <a:cs typeface="Calibri"/>
              </a:rPr>
              <a:t>una </a:t>
            </a:r>
            <a:r>
              <a:rPr lang="es-mx" sz="1700" b="0" i="0" u="none" baseline="0" dirty="0">
                <a:latin typeface="Calibri"/>
                <a:cs typeface="Calibri"/>
              </a:rPr>
              <a:t>persona</a:t>
            </a:r>
            <a:r>
              <a:rPr lang="es-mx" sz="1700" b="0" i="0" u="none" spc="-20" baseline="0" dirty="0">
                <a:latin typeface="Calibri"/>
                <a:cs typeface="Calibri"/>
              </a:rPr>
              <a:t> </a:t>
            </a:r>
            <a:r>
              <a:rPr lang="es-mx" sz="1700" b="0" i="0" u="none" baseline="0" dirty="0">
                <a:latin typeface="Calibri"/>
                <a:cs typeface="Calibri"/>
              </a:rPr>
              <a:t>para </a:t>
            </a:r>
            <a:r>
              <a:rPr lang="es-mx" sz="1700" b="0" i="0" u="none" spc="-25" baseline="0" dirty="0">
                <a:latin typeface="Calibri"/>
                <a:cs typeface="Calibri"/>
              </a:rPr>
              <a:t> </a:t>
            </a:r>
            <a:r>
              <a:rPr lang="es-mx" sz="1700" b="0" i="0" u="none" baseline="0" dirty="0">
                <a:latin typeface="Calibri"/>
                <a:cs typeface="Calibri"/>
              </a:rPr>
              <a:t>ayudarla</a:t>
            </a:r>
            <a:r>
              <a:rPr lang="es-mx" sz="1700" b="0" i="0" u="none" spc="-40" baseline="0" dirty="0">
                <a:latin typeface="Calibri"/>
                <a:cs typeface="Calibri"/>
              </a:rPr>
              <a:t> a comenzar a respirar nuevamente.</a:t>
            </a:r>
            <a:endParaRPr sz="1700" dirty="0">
              <a:latin typeface="Calibri"/>
              <a:cs typeface="Calibri"/>
            </a:endParaRPr>
          </a:p>
          <a:p>
            <a:pPr rtl="0">
              <a:lnSpc>
                <a:spcPct val="100000"/>
              </a:lnSpc>
              <a:buFont typeface="Arial"/>
              <a:buChar char="•"/>
            </a:pPr>
            <a:endParaRPr sz="1700" dirty="0">
              <a:latin typeface="Calibri"/>
              <a:cs typeface="Calibri"/>
            </a:endParaRPr>
          </a:p>
          <a:p>
            <a:pPr marL="358140" marR="96520" indent="-346075" rtl="0">
              <a:lnSpc>
                <a:spcPts val="1630"/>
              </a:lnSpc>
              <a:buFont typeface="Arial"/>
              <a:buChar char="•"/>
              <a:tabLst>
                <a:tab pos="358140" algn="l"/>
              </a:tabLst>
            </a:pPr>
            <a:r>
              <a:rPr lang="es-mx" sz="1700" b="0" i="0" u="none" baseline="0" dirty="0">
                <a:latin typeface="Calibri"/>
                <a:cs typeface="Calibri"/>
              </a:rPr>
              <a:t>Los paramédicos</a:t>
            </a:r>
            <a:r>
              <a:rPr lang="es-mx" sz="1700" b="0" i="0" u="none" spc="-70" baseline="0" dirty="0">
                <a:latin typeface="Calibri"/>
                <a:cs typeface="Calibri"/>
              </a:rPr>
              <a:t> </a:t>
            </a:r>
            <a:r>
              <a:rPr lang="es-mx" sz="1700" b="0" i="0" u="none" baseline="0" dirty="0">
                <a:latin typeface="Calibri"/>
                <a:cs typeface="Calibri"/>
              </a:rPr>
              <a:t>y,</a:t>
            </a:r>
            <a:r>
              <a:rPr lang="es-mx" sz="1700" b="0" i="0" u="none" spc="-40" baseline="0" dirty="0">
                <a:latin typeface="Calibri"/>
                <a:cs typeface="Calibri"/>
              </a:rPr>
              <a:t> </a:t>
            </a:r>
            <a:r>
              <a:rPr lang="es-mx" sz="1700" b="0" i="0" u="none" baseline="0" dirty="0">
                <a:latin typeface="Calibri"/>
                <a:cs typeface="Calibri"/>
              </a:rPr>
              <a:t>a veces,</a:t>
            </a:r>
            <a:r>
              <a:rPr lang="es-mx" sz="1700" b="0" i="0" u="none" spc="-35" baseline="0" dirty="0">
                <a:latin typeface="Calibri"/>
                <a:cs typeface="Calibri"/>
              </a:rPr>
              <a:t> </a:t>
            </a:r>
            <a:r>
              <a:rPr lang="es-mx" sz="1700" b="0" i="0" u="none" baseline="0" dirty="0">
                <a:latin typeface="Calibri"/>
                <a:cs typeface="Calibri"/>
              </a:rPr>
              <a:t>las escuelas</a:t>
            </a:r>
            <a:r>
              <a:rPr lang="es-mx" sz="1700" b="0" i="0" u="none" spc="-55" baseline="0" dirty="0">
                <a:latin typeface="Calibri"/>
                <a:cs typeface="Calibri"/>
              </a:rPr>
              <a:t> </a:t>
            </a:r>
            <a:r>
              <a:rPr lang="es-mx" sz="1700" b="0" i="0" u="none" baseline="0" dirty="0">
                <a:latin typeface="Calibri"/>
                <a:cs typeface="Calibri"/>
              </a:rPr>
              <a:t>tienen</a:t>
            </a:r>
            <a:r>
              <a:rPr lang="es-mx" sz="1700" b="0" i="0" u="none" spc="-30" baseline="0" dirty="0">
                <a:latin typeface="Calibri"/>
                <a:cs typeface="Calibri"/>
              </a:rPr>
              <a:t> </a:t>
            </a:r>
            <a:r>
              <a:rPr lang="es-mx" sz="1700" b="0" i="0" u="none" baseline="0" dirty="0">
                <a:latin typeface="Calibri"/>
                <a:cs typeface="Calibri"/>
              </a:rPr>
              <a:t>naloxona</a:t>
            </a:r>
            <a:r>
              <a:rPr lang="es-mx" sz="1700" b="0" i="0" u="none" spc="-60" baseline="0" dirty="0">
                <a:latin typeface="Calibri"/>
                <a:cs typeface="Calibri"/>
              </a:rPr>
              <a:t> </a:t>
            </a:r>
            <a:r>
              <a:rPr lang="es-mx" sz="1700" b="0" i="0" u="none" baseline="0" dirty="0">
                <a:latin typeface="Calibri"/>
                <a:cs typeface="Calibri"/>
              </a:rPr>
              <a:t>disponible</a:t>
            </a:r>
            <a:r>
              <a:rPr lang="es-mx" sz="1700" b="0" i="0" u="none" spc="-30" baseline="0" dirty="0">
                <a:latin typeface="Calibri"/>
                <a:cs typeface="Calibri"/>
              </a:rPr>
              <a:t> </a:t>
            </a:r>
            <a:r>
              <a:rPr lang="es-mx" sz="1700" b="0" i="0" u="none" baseline="0" dirty="0">
                <a:latin typeface="Calibri"/>
                <a:cs typeface="Calibri"/>
              </a:rPr>
              <a:t>en</a:t>
            </a:r>
            <a:r>
              <a:rPr lang="es-mx" sz="1700" b="0" i="0" u="none" spc="-65" baseline="0" dirty="0">
                <a:latin typeface="Calibri"/>
                <a:cs typeface="Calibri"/>
              </a:rPr>
              <a:t> </a:t>
            </a:r>
            <a:r>
              <a:rPr lang="es-mx" sz="1700" b="0" i="0" u="none" spc="-20" baseline="0" dirty="0">
                <a:latin typeface="Calibri"/>
                <a:cs typeface="Calibri"/>
              </a:rPr>
              <a:t>caso </a:t>
            </a:r>
            <a:r>
              <a:rPr lang="es-mx" sz="1700" b="0" i="0" u="none" baseline="0" dirty="0">
                <a:latin typeface="Calibri"/>
                <a:cs typeface="Calibri"/>
              </a:rPr>
              <a:t>de</a:t>
            </a:r>
            <a:r>
              <a:rPr lang="es-mx" sz="1700" b="0" i="0" u="none" spc="-5" baseline="0" dirty="0">
                <a:latin typeface="Calibri"/>
                <a:cs typeface="Calibri"/>
              </a:rPr>
              <a:t> </a:t>
            </a:r>
            <a:r>
              <a:rPr lang="es-mx" sz="1700" b="0" i="0" u="none" baseline="0" dirty="0">
                <a:latin typeface="Calibri"/>
                <a:cs typeface="Calibri"/>
              </a:rPr>
              <a:t>sobredosis</a:t>
            </a:r>
            <a:r>
              <a:rPr lang="es-mx" sz="1700" b="0" i="0" u="none" spc="-10" baseline="0" dirty="0">
                <a:latin typeface="Calibri"/>
                <a:cs typeface="Calibri"/>
              </a:rPr>
              <a:t>.</a:t>
            </a:r>
            <a:endParaRPr sz="1700" dirty="0">
              <a:latin typeface="Calibri"/>
              <a:cs typeface="Calibri"/>
            </a:endParaRPr>
          </a:p>
          <a:p>
            <a:pPr rtl="0">
              <a:lnSpc>
                <a:spcPct val="100000"/>
              </a:lnSpc>
              <a:buFont typeface="Arial"/>
              <a:buChar char="•"/>
            </a:pPr>
            <a:endParaRPr sz="1700" dirty="0">
              <a:latin typeface="Calibri"/>
              <a:cs typeface="Calibri"/>
            </a:endParaRPr>
          </a:p>
          <a:p>
            <a:pPr marL="358140" indent="-345440" rtl="0">
              <a:lnSpc>
                <a:spcPct val="100000"/>
              </a:lnSpc>
              <a:buFont typeface="Arial"/>
              <a:buChar char="•"/>
              <a:tabLst>
                <a:tab pos="358140" algn="l"/>
              </a:tabLst>
            </a:pPr>
            <a:r>
              <a:rPr lang="es-mx" sz="1700" b="0" i="0" u="none" baseline="0" dirty="0">
                <a:latin typeface="Calibri"/>
                <a:cs typeface="Calibri"/>
              </a:rPr>
              <a:t>Darle</a:t>
            </a:r>
            <a:r>
              <a:rPr lang="es-mx" sz="1700" b="0" i="0" u="none" spc="-25" baseline="0" dirty="0">
                <a:latin typeface="Calibri"/>
                <a:cs typeface="Calibri"/>
              </a:rPr>
              <a:t> </a:t>
            </a:r>
            <a:r>
              <a:rPr lang="es-mx" sz="1700" b="0" i="0" u="none" baseline="0" dirty="0">
                <a:latin typeface="Calibri"/>
                <a:cs typeface="Calibri"/>
              </a:rPr>
              <a:t>naloxona</a:t>
            </a:r>
            <a:r>
              <a:rPr lang="es-mx" sz="1700" b="0" i="0" u="none" spc="-40" baseline="0" dirty="0">
                <a:latin typeface="Calibri"/>
                <a:cs typeface="Calibri"/>
              </a:rPr>
              <a:t> </a:t>
            </a:r>
            <a:r>
              <a:rPr lang="es-mx" sz="1700" b="0" i="0" u="none" baseline="0" dirty="0">
                <a:latin typeface="Calibri"/>
                <a:cs typeface="Calibri"/>
              </a:rPr>
              <a:t>a</a:t>
            </a:r>
            <a:r>
              <a:rPr lang="es-mx" sz="1700" b="0" i="0" u="none" spc="-40" baseline="0" dirty="0">
                <a:latin typeface="Calibri"/>
                <a:cs typeface="Calibri"/>
              </a:rPr>
              <a:t> </a:t>
            </a:r>
            <a:r>
              <a:rPr lang="es-mx" sz="1700" b="0" i="0" u="none" baseline="0" dirty="0">
                <a:latin typeface="Calibri"/>
                <a:cs typeface="Calibri"/>
              </a:rPr>
              <a:t>alguien</a:t>
            </a:r>
            <a:r>
              <a:rPr lang="es-mx" sz="1700" b="0" i="0" u="none" spc="-40" baseline="0" dirty="0">
                <a:latin typeface="Calibri"/>
                <a:cs typeface="Calibri"/>
              </a:rPr>
              <a:t> </a:t>
            </a:r>
            <a:r>
              <a:rPr lang="es-mx" sz="1700" b="0" i="0" u="none" baseline="0" dirty="0">
                <a:latin typeface="Calibri"/>
                <a:cs typeface="Calibri"/>
              </a:rPr>
              <a:t>no</a:t>
            </a:r>
            <a:r>
              <a:rPr lang="es-mx" sz="1700" b="0" i="0" u="none" spc="-15" baseline="0" dirty="0">
                <a:latin typeface="Calibri"/>
                <a:cs typeface="Calibri"/>
              </a:rPr>
              <a:t> </a:t>
            </a:r>
            <a:r>
              <a:rPr lang="es-mx" sz="1700" b="0" i="0" u="none" baseline="0" dirty="0">
                <a:latin typeface="Calibri"/>
                <a:cs typeface="Calibri"/>
              </a:rPr>
              <a:t>le</a:t>
            </a:r>
            <a:r>
              <a:rPr lang="es-mx" sz="1700" b="0" i="0" u="none" spc="-40" baseline="0" dirty="0">
                <a:latin typeface="Calibri"/>
                <a:cs typeface="Calibri"/>
              </a:rPr>
              <a:t> </a:t>
            </a:r>
            <a:r>
              <a:rPr lang="es-mx" sz="1700" b="0" i="0" u="none" spc="-20" baseline="0" dirty="0">
                <a:latin typeface="Calibri"/>
                <a:cs typeface="Calibri"/>
              </a:rPr>
              <a:t>hará daño.</a:t>
            </a:r>
            <a:endParaRPr sz="1700" dirty="0">
              <a:latin typeface="Calibri"/>
              <a:cs typeface="Calibri"/>
            </a:endParaRPr>
          </a:p>
          <a:p>
            <a:pPr rtl="0">
              <a:lnSpc>
                <a:spcPct val="100000"/>
              </a:lnSpc>
              <a:buFont typeface="Arial"/>
              <a:buChar char="•"/>
            </a:pPr>
            <a:endParaRPr sz="1700" dirty="0">
              <a:latin typeface="Calibri"/>
              <a:cs typeface="Calibri"/>
            </a:endParaRPr>
          </a:p>
          <a:p>
            <a:pPr marL="358140" marR="144780" indent="-346075" rtl="0">
              <a:lnSpc>
                <a:spcPts val="1630"/>
              </a:lnSpc>
              <a:buFont typeface="Arial"/>
              <a:buChar char="•"/>
              <a:tabLst>
                <a:tab pos="358140" algn="l"/>
              </a:tabLst>
            </a:pPr>
            <a:r>
              <a:rPr lang="es-mx" sz="1700" b="1" i="0" u="none" baseline="0" dirty="0">
                <a:latin typeface="Calibri"/>
                <a:cs typeface="Calibri"/>
              </a:rPr>
              <a:t>Oregón</a:t>
            </a:r>
            <a:r>
              <a:rPr lang="es-mx" sz="1700" b="1" i="0" u="none" spc="-25" baseline="0" dirty="0">
                <a:latin typeface="Calibri"/>
                <a:cs typeface="Calibri"/>
              </a:rPr>
              <a:t> </a:t>
            </a:r>
            <a:r>
              <a:rPr lang="es-mx" sz="1700" b="1" i="0" u="none" baseline="0" dirty="0">
                <a:latin typeface="Calibri"/>
                <a:cs typeface="Calibri"/>
              </a:rPr>
              <a:t>tiene</a:t>
            </a:r>
            <a:r>
              <a:rPr lang="es-mx" sz="1700" b="1" i="0" u="none" spc="-25" baseline="0" dirty="0">
                <a:latin typeface="Calibri"/>
                <a:cs typeface="Calibri"/>
              </a:rPr>
              <a:t> </a:t>
            </a:r>
            <a:r>
              <a:rPr lang="es-mx" sz="1700" b="1" i="0" u="none" baseline="0" dirty="0">
                <a:latin typeface="Calibri"/>
                <a:cs typeface="Calibri"/>
              </a:rPr>
              <a:t>la</a:t>
            </a:r>
            <a:r>
              <a:rPr lang="es-mx" sz="1700" b="1" i="0" u="none" spc="-20" baseline="0" dirty="0">
                <a:latin typeface="Calibri"/>
                <a:cs typeface="Calibri"/>
              </a:rPr>
              <a:t> </a:t>
            </a:r>
            <a:r>
              <a:rPr lang="es-mx" sz="1700" b="1" i="0" u="none" baseline="0" dirty="0">
                <a:latin typeface="Calibri"/>
                <a:cs typeface="Calibri"/>
              </a:rPr>
              <a:t>Ley</a:t>
            </a:r>
            <a:r>
              <a:rPr lang="es-mx" sz="1700" b="1" i="0" u="none" spc="-10" baseline="0" dirty="0">
                <a:latin typeface="Calibri"/>
                <a:cs typeface="Calibri"/>
              </a:rPr>
              <a:t> </a:t>
            </a:r>
            <a:r>
              <a:rPr lang="es-mx" sz="1700" b="1" i="0" u="none" baseline="0" dirty="0">
                <a:latin typeface="Calibri"/>
                <a:cs typeface="Calibri"/>
              </a:rPr>
              <a:t>del Buen</a:t>
            </a:r>
            <a:r>
              <a:rPr lang="es-mx" sz="1700" b="1" i="0" u="none" spc="-40" baseline="0" dirty="0">
                <a:latin typeface="Calibri"/>
                <a:cs typeface="Calibri"/>
              </a:rPr>
              <a:t> </a:t>
            </a:r>
            <a:r>
              <a:rPr lang="es-mx" sz="1700" b="1" i="0" u="none" baseline="0" dirty="0">
                <a:latin typeface="Calibri"/>
                <a:cs typeface="Calibri"/>
              </a:rPr>
              <a:t>Samaritano</a:t>
            </a:r>
            <a:r>
              <a:rPr lang="es-mx" sz="1700" b="0" i="0" u="none" baseline="0" dirty="0">
                <a:latin typeface="Calibri"/>
                <a:cs typeface="Calibri"/>
              </a:rPr>
              <a:t> </a:t>
            </a:r>
            <a:r>
              <a:rPr lang="es-mx" sz="1700" b="1" i="0" u="none" spc="-20" baseline="0" dirty="0">
                <a:latin typeface="Calibri"/>
                <a:cs typeface="Calibri"/>
              </a:rPr>
              <a:t> </a:t>
            </a:r>
            <a:r>
              <a:rPr lang="es-mx" sz="1700" b="0" i="0" u="none" baseline="0" dirty="0">
                <a:latin typeface="Calibri"/>
                <a:cs typeface="Calibri"/>
              </a:rPr>
              <a:t>que</a:t>
            </a:r>
            <a:r>
              <a:rPr lang="es-mx" sz="1700" b="0" i="0" u="none" spc="-25" baseline="0" dirty="0">
                <a:latin typeface="Calibri"/>
                <a:cs typeface="Calibri"/>
              </a:rPr>
              <a:t> </a:t>
            </a:r>
            <a:r>
              <a:rPr lang="es-mx" sz="1700" b="0" i="0" u="none" baseline="0" dirty="0">
                <a:latin typeface="Calibri"/>
                <a:cs typeface="Calibri"/>
              </a:rPr>
              <a:t>protege</a:t>
            </a:r>
            <a:r>
              <a:rPr lang="es-mx" sz="1700" b="0" i="0" u="none" spc="-35" baseline="0" dirty="0">
                <a:latin typeface="Calibri"/>
                <a:cs typeface="Calibri"/>
              </a:rPr>
              <a:t> </a:t>
            </a:r>
            <a:r>
              <a:rPr lang="es-mx" sz="1700" b="0" i="0" u="none" baseline="0" dirty="0">
                <a:latin typeface="Calibri"/>
                <a:cs typeface="Calibri"/>
              </a:rPr>
              <a:t>a las personas</a:t>
            </a:r>
            <a:r>
              <a:rPr lang="es-mx" sz="1700" b="0" i="0" u="none" spc="-25" baseline="0" dirty="0">
                <a:latin typeface="Calibri"/>
                <a:cs typeface="Calibri"/>
              </a:rPr>
              <a:t> </a:t>
            </a:r>
            <a:r>
              <a:rPr lang="es-mx" sz="1700" b="0" i="0" u="none" baseline="0" dirty="0">
                <a:latin typeface="Calibri"/>
                <a:cs typeface="Calibri"/>
              </a:rPr>
              <a:t>cuando</a:t>
            </a:r>
            <a:r>
              <a:rPr lang="es-mx" sz="1700" b="0" i="0" u="none" spc="-60" baseline="0" dirty="0">
                <a:latin typeface="Calibri"/>
                <a:cs typeface="Calibri"/>
              </a:rPr>
              <a:t> se </a:t>
            </a:r>
            <a:r>
              <a:rPr lang="es-mx" sz="1700" b="0" i="0" u="none" baseline="0" dirty="0">
                <a:latin typeface="Calibri"/>
                <a:cs typeface="Calibri"/>
              </a:rPr>
              <a:t>ayudan</a:t>
            </a:r>
            <a:r>
              <a:rPr lang="es-mx" sz="1700" b="0" i="0" u="none" spc="-35" baseline="0" dirty="0">
                <a:latin typeface="Calibri"/>
                <a:cs typeface="Calibri"/>
              </a:rPr>
              <a:t> </a:t>
            </a:r>
            <a:r>
              <a:rPr lang="es-mx" sz="1700" b="0" i="0" u="none" baseline="0" dirty="0">
                <a:latin typeface="Calibri"/>
                <a:cs typeface="Calibri"/>
              </a:rPr>
              <a:t>a sí mismas</a:t>
            </a:r>
            <a:r>
              <a:rPr lang="es-mx" sz="1700" b="0" i="0" u="none" spc="-55" baseline="0" dirty="0">
                <a:latin typeface="Calibri"/>
                <a:cs typeface="Calibri"/>
              </a:rPr>
              <a:t> </a:t>
            </a:r>
            <a:r>
              <a:rPr lang="es-mx" sz="1700" b="0" i="0" u="none" baseline="0" dirty="0">
                <a:latin typeface="Calibri"/>
                <a:cs typeface="Calibri"/>
              </a:rPr>
              <a:t>o a otros</a:t>
            </a:r>
            <a:r>
              <a:rPr lang="es-mx" sz="1700" b="0" i="0" u="none" spc="-35" baseline="0" dirty="0">
                <a:latin typeface="Calibri"/>
                <a:cs typeface="Calibri"/>
              </a:rPr>
              <a:t> </a:t>
            </a:r>
            <a:r>
              <a:rPr lang="es-mx" sz="1700" b="0" i="0" u="none" baseline="0" dirty="0">
                <a:latin typeface="Calibri"/>
                <a:cs typeface="Calibri"/>
              </a:rPr>
              <a:t>que</a:t>
            </a:r>
            <a:r>
              <a:rPr lang="es-mx" sz="1700" b="0" i="0" u="none" spc="-30" baseline="0" dirty="0">
                <a:latin typeface="Calibri"/>
                <a:cs typeface="Calibri"/>
              </a:rPr>
              <a:t> </a:t>
            </a:r>
            <a:r>
              <a:rPr lang="es-mx" sz="1700" b="0" i="0" u="none" baseline="0" dirty="0">
                <a:latin typeface="Calibri"/>
                <a:cs typeface="Calibri"/>
              </a:rPr>
              <a:t>tienen</a:t>
            </a:r>
            <a:r>
              <a:rPr lang="es-mx" sz="1700" b="0" i="0" u="none" spc="-55" baseline="0" dirty="0">
                <a:latin typeface="Calibri"/>
                <a:cs typeface="Calibri"/>
              </a:rPr>
              <a:t> </a:t>
            </a:r>
            <a:r>
              <a:rPr lang="es-mx" sz="1700" b="0" i="0" u="none" baseline="0" dirty="0">
                <a:latin typeface="Calibri"/>
                <a:cs typeface="Calibri"/>
              </a:rPr>
              <a:t>una</a:t>
            </a:r>
            <a:r>
              <a:rPr lang="es-mx" sz="1700" b="0" i="0" u="none" spc="-40" baseline="0" dirty="0">
                <a:latin typeface="Calibri"/>
                <a:cs typeface="Calibri"/>
              </a:rPr>
              <a:t> </a:t>
            </a:r>
            <a:r>
              <a:rPr lang="es-mx" sz="1700" b="0" i="0" u="none" baseline="0" dirty="0">
                <a:latin typeface="Calibri"/>
                <a:cs typeface="Calibri"/>
              </a:rPr>
              <a:t>sobredosis</a:t>
            </a:r>
            <a:r>
              <a:rPr lang="es-mx" sz="1700" b="0" i="0" u="none" spc="-30" baseline="0" dirty="0">
                <a:latin typeface="Calibri"/>
                <a:cs typeface="Calibri"/>
              </a:rPr>
              <a:t>.</a:t>
            </a:r>
            <a:endParaRPr sz="1700" dirty="0">
              <a:latin typeface="Calibri"/>
              <a:cs typeface="Calibri"/>
            </a:endParaRPr>
          </a:p>
        </p:txBody>
      </p:sp>
      <p:pic>
        <p:nvPicPr>
          <p:cNvPr id="5" name="object 5"/>
          <p:cNvPicPr/>
          <p:nvPr/>
        </p:nvPicPr>
        <p:blipFill>
          <a:blip r:embed="rId4" cstate="print"/>
          <a:stretch>
            <a:fillRect/>
          </a:stretch>
        </p:blipFill>
        <p:spPr>
          <a:xfrm>
            <a:off x="7039026" y="473850"/>
            <a:ext cx="1924423" cy="2375874"/>
          </a:xfrm>
          <a:prstGeom prst="rect">
            <a:avLst/>
          </a:prstGeom>
        </p:spPr>
      </p:pic>
      <p:sp>
        <p:nvSpPr>
          <p:cNvPr id="6" name="Slide Number Placeholder 5">
            <a:extLst>
              <a:ext uri="{FF2B5EF4-FFF2-40B4-BE49-F238E27FC236}">
                <a16:creationId xmlns:a16="http://schemas.microsoft.com/office/drawing/2014/main" id="{0097C15A-B90B-932F-9EF4-9404C1354E6A}"/>
              </a:ext>
            </a:extLst>
          </p:cNvPr>
          <p:cNvSpPr>
            <a:spLocks noGrp="1"/>
          </p:cNvSpPr>
          <p:nvPr>
            <p:ph type="sldNum" sz="quarter" idx="7"/>
          </p:nvPr>
        </p:nvSpPr>
        <p:spPr>
          <a:xfrm>
            <a:off x="6832049" y="4683438"/>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10</a:t>
            </a:fld>
            <a:endParaRPr lang="es-mx"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xfrm>
            <a:off x="228600" y="526757"/>
            <a:ext cx="7874081" cy="475130"/>
          </a:xfrm>
          <a:prstGeom prst="rect">
            <a:avLst/>
          </a:prstGeom>
        </p:spPr>
        <p:txBody>
          <a:bodyPr vert="horz" wrap="square" lIns="0" tIns="64135" rIns="0" bIns="0" rtlCol="0">
            <a:spAutoFit/>
          </a:bodyPr>
          <a:lstStyle/>
          <a:p>
            <a:pPr marL="323850" marR="5080" algn="l" rtl="0">
              <a:lnSpc>
                <a:spcPts val="3240"/>
              </a:lnSpc>
              <a:spcBef>
                <a:spcPts val="505"/>
              </a:spcBef>
            </a:pPr>
            <a:r>
              <a:rPr lang="es-mx" sz="3000" b="0" i="0" u="none" baseline="0"/>
              <a:t>Dónde obtener ayuda</a:t>
            </a:r>
            <a:endParaRPr sz="3000" dirty="0"/>
          </a:p>
        </p:txBody>
      </p:sp>
      <p:sp>
        <p:nvSpPr>
          <p:cNvPr id="4" name="object 4"/>
          <p:cNvSpPr txBox="1"/>
          <p:nvPr/>
        </p:nvSpPr>
        <p:spPr>
          <a:xfrm>
            <a:off x="564115" y="1085400"/>
            <a:ext cx="8351285" cy="3756798"/>
          </a:xfrm>
          <a:prstGeom prst="rect">
            <a:avLst/>
          </a:prstGeom>
        </p:spPr>
        <p:txBody>
          <a:bodyPr vert="horz" wrap="square" lIns="0" tIns="164465" rIns="0" bIns="0" rtlCol="0" anchor="t">
            <a:spAutoFit/>
          </a:bodyPr>
          <a:lstStyle/>
          <a:p>
            <a:pPr marL="367665" indent="-354965" rtl="0">
              <a:lnSpc>
                <a:spcPct val="100000"/>
              </a:lnSpc>
              <a:spcBef>
                <a:spcPts val="1295"/>
              </a:spcBef>
              <a:buFont typeface="Arial"/>
              <a:buChar char="•"/>
              <a:tabLst>
                <a:tab pos="367665" algn="l"/>
              </a:tabLst>
            </a:pPr>
            <a:r>
              <a:rPr lang="es-mx" sz="2000" b="0" i="0" u="none" baseline="0" dirty="0">
                <a:latin typeface="Calibri"/>
                <a:cs typeface="Calibri"/>
              </a:rPr>
              <a:t>Maestro/a </a:t>
            </a:r>
            <a:r>
              <a:rPr lang="es-mx" sz="2000" b="0" i="0" u="none" spc="-40" baseline="0" dirty="0">
                <a:latin typeface="Calibri"/>
                <a:cs typeface="Calibri"/>
              </a:rPr>
              <a:t> </a:t>
            </a:r>
            <a:r>
              <a:rPr lang="es-mx" sz="2000" b="0" i="0" u="none" baseline="0" dirty="0">
                <a:latin typeface="Calibri"/>
                <a:cs typeface="Calibri"/>
              </a:rPr>
              <a:t>de salud</a:t>
            </a:r>
            <a:r>
              <a:rPr lang="es-mx" sz="2000" b="0" i="0" u="none" spc="-30" baseline="0" dirty="0">
                <a:latin typeface="Calibri"/>
                <a:cs typeface="Calibri"/>
              </a:rPr>
              <a:t> </a:t>
            </a:r>
            <a:r>
              <a:rPr lang="es-mx" sz="2000" b="0" i="0" u="none" baseline="0" dirty="0">
                <a:latin typeface="Calibri"/>
                <a:cs typeface="Calibri"/>
              </a:rPr>
              <a:t>u </a:t>
            </a:r>
            <a:r>
              <a:rPr lang="es-mx" sz="2000" b="0" i="0" u="none" spc="-55" baseline="0" dirty="0">
                <a:latin typeface="Calibri"/>
                <a:cs typeface="Calibri"/>
              </a:rPr>
              <a:t> </a:t>
            </a:r>
            <a:r>
              <a:rPr lang="es-mx" sz="2000" b="0" i="0" u="none" baseline="0" dirty="0">
                <a:latin typeface="Calibri"/>
                <a:cs typeface="Calibri"/>
              </a:rPr>
              <a:t>otros/as</a:t>
            </a:r>
            <a:r>
              <a:rPr lang="es-mx" sz="2000" b="0" i="0" u="none" spc="-45" baseline="0" dirty="0">
                <a:latin typeface="Calibri"/>
                <a:cs typeface="Calibri"/>
              </a:rPr>
              <a:t> </a:t>
            </a:r>
            <a:r>
              <a:rPr lang="es-mx" sz="2000" b="0" i="0" u="none" spc="-10" baseline="0" dirty="0">
                <a:latin typeface="Calibri"/>
                <a:cs typeface="Calibri"/>
              </a:rPr>
              <a:t>docentes</a:t>
            </a:r>
            <a:endParaRPr sz="2000" dirty="0">
              <a:latin typeface="Calibri"/>
              <a:cs typeface="Calibri"/>
            </a:endParaRPr>
          </a:p>
          <a:p>
            <a:pPr marL="367665" indent="-354965" rtl="0">
              <a:lnSpc>
                <a:spcPct val="100000"/>
              </a:lnSpc>
              <a:spcBef>
                <a:spcPts val="1200"/>
              </a:spcBef>
              <a:buFont typeface="Arial"/>
              <a:buChar char="•"/>
              <a:tabLst>
                <a:tab pos="367665" algn="l"/>
              </a:tabLst>
            </a:pPr>
            <a:r>
              <a:rPr lang="es-mx" sz="2000" b="0" i="0" u="none" baseline="0" dirty="0">
                <a:latin typeface="Calibri"/>
                <a:cs typeface="Calibri"/>
              </a:rPr>
              <a:t>Consejero/a</a:t>
            </a:r>
            <a:r>
              <a:rPr lang="es-mx" sz="2000" b="0" i="0" u="none" spc="-50" baseline="0" dirty="0">
                <a:latin typeface="Calibri"/>
                <a:cs typeface="Calibri"/>
              </a:rPr>
              <a:t> </a:t>
            </a:r>
            <a:r>
              <a:rPr lang="es-mx" sz="2000" b="0" i="0" u="none" baseline="0" dirty="0">
                <a:latin typeface="Calibri"/>
                <a:cs typeface="Calibri"/>
              </a:rPr>
              <a:t>escolar</a:t>
            </a:r>
            <a:r>
              <a:rPr lang="es-mx" sz="2000" b="0" i="0" u="none" spc="-30" baseline="0" dirty="0">
                <a:latin typeface="Calibri"/>
                <a:cs typeface="Calibri"/>
              </a:rPr>
              <a:t> </a:t>
            </a:r>
            <a:r>
              <a:rPr lang="es-mx" sz="2000" b="0" i="0" u="none" baseline="0" dirty="0">
                <a:latin typeface="Calibri"/>
                <a:cs typeface="Calibri"/>
              </a:rPr>
              <a:t>o</a:t>
            </a:r>
            <a:r>
              <a:rPr lang="es-mx" sz="2000" b="0" i="0" u="none" spc="-40" baseline="0" dirty="0">
                <a:latin typeface="Calibri"/>
                <a:cs typeface="Calibri"/>
              </a:rPr>
              <a:t> </a:t>
            </a:r>
            <a:r>
              <a:rPr lang="es-mx" sz="2000" b="0" i="0" u="none" baseline="0" dirty="0">
                <a:latin typeface="Calibri"/>
                <a:cs typeface="Calibri"/>
              </a:rPr>
              <a:t>miembro del</a:t>
            </a:r>
            <a:r>
              <a:rPr lang="es-mx" sz="2000" b="0" i="0" u="none" spc="-40" baseline="0" dirty="0">
                <a:latin typeface="Calibri"/>
                <a:cs typeface="Calibri"/>
              </a:rPr>
              <a:t> </a:t>
            </a:r>
            <a:r>
              <a:rPr lang="es-mx" sz="2000" b="0" i="0" u="none" spc="-10" baseline="0" dirty="0">
                <a:latin typeface="Calibri"/>
                <a:cs typeface="Calibri"/>
              </a:rPr>
              <a:t>personal de enfermería escolar</a:t>
            </a:r>
            <a:endParaRPr sz="2000" dirty="0">
              <a:latin typeface="Calibri"/>
              <a:cs typeface="Calibri"/>
            </a:endParaRPr>
          </a:p>
          <a:p>
            <a:pPr marL="367665" indent="-354965" rtl="0">
              <a:lnSpc>
                <a:spcPct val="100000"/>
              </a:lnSpc>
              <a:spcBef>
                <a:spcPts val="1200"/>
              </a:spcBef>
              <a:buFont typeface="Arial"/>
              <a:buChar char="•"/>
              <a:tabLst>
                <a:tab pos="367665" algn="l"/>
              </a:tabLst>
            </a:pPr>
            <a:r>
              <a:rPr lang="es-mx" sz="2000" b="0" i="0" u="none" baseline="0" dirty="0">
                <a:latin typeface="Calibri"/>
                <a:cs typeface="Calibri"/>
              </a:rPr>
              <a:t>Departamentos</a:t>
            </a:r>
            <a:r>
              <a:rPr lang="es-mx" sz="2000" b="0" i="0" u="none" spc="-45" baseline="0" dirty="0">
                <a:latin typeface="Calibri"/>
                <a:cs typeface="Calibri"/>
              </a:rPr>
              <a:t> </a:t>
            </a:r>
            <a:r>
              <a:rPr lang="es-mx" sz="2000" b="0" i="0" u="none" baseline="0" dirty="0">
                <a:latin typeface="Calibri"/>
                <a:cs typeface="Calibri"/>
              </a:rPr>
              <a:t>de</a:t>
            </a:r>
            <a:r>
              <a:rPr lang="es-mx" sz="2000" b="0" i="0" u="none" spc="-45" baseline="0" dirty="0">
                <a:latin typeface="Calibri"/>
                <a:cs typeface="Calibri"/>
              </a:rPr>
              <a:t> </a:t>
            </a:r>
            <a:r>
              <a:rPr lang="es-mx" sz="2000" b="0" i="0" u="none" spc="-10" baseline="0" dirty="0">
                <a:latin typeface="Calibri"/>
                <a:cs typeface="Calibri"/>
              </a:rPr>
              <a:t>salud pública</a:t>
            </a:r>
            <a:endParaRPr sz="2000" dirty="0">
              <a:latin typeface="Calibri"/>
              <a:cs typeface="Calibri"/>
            </a:endParaRPr>
          </a:p>
          <a:p>
            <a:pPr marL="367665" indent="-354965" rtl="0">
              <a:lnSpc>
                <a:spcPct val="100000"/>
              </a:lnSpc>
              <a:spcBef>
                <a:spcPts val="1200"/>
              </a:spcBef>
              <a:buFont typeface="Arial"/>
              <a:buChar char="•"/>
              <a:tabLst>
                <a:tab pos="367665" algn="l"/>
              </a:tabLst>
            </a:pPr>
            <a:r>
              <a:rPr lang="es-mx" sz="2000" b="0" i="0" u="none" baseline="0" dirty="0">
                <a:latin typeface="Calibri"/>
                <a:cs typeface="Calibri"/>
              </a:rPr>
              <a:t>Otros</a:t>
            </a:r>
            <a:r>
              <a:rPr lang="es-mx" sz="2000" b="0" i="0" u="none" spc="-60" baseline="0" dirty="0">
                <a:latin typeface="Calibri"/>
                <a:cs typeface="Calibri"/>
              </a:rPr>
              <a:t> </a:t>
            </a:r>
            <a:r>
              <a:rPr lang="es-mx" sz="2000" b="0" i="0" u="none" baseline="0" dirty="0">
                <a:latin typeface="Calibri"/>
                <a:cs typeface="Calibri"/>
              </a:rPr>
              <a:t>adultes</a:t>
            </a:r>
            <a:r>
              <a:rPr lang="es-mx" sz="2000" b="0" i="0" u="none" spc="-35" baseline="0" dirty="0">
                <a:latin typeface="Calibri"/>
                <a:cs typeface="Calibri"/>
              </a:rPr>
              <a:t> </a:t>
            </a:r>
            <a:r>
              <a:rPr lang="es-mx" sz="2000" b="0" i="0" u="none" baseline="0" dirty="0">
                <a:latin typeface="Calibri"/>
                <a:cs typeface="Calibri"/>
              </a:rPr>
              <a:t>de confianza</a:t>
            </a:r>
            <a:endParaRPr sz="2000" dirty="0">
              <a:latin typeface="Calibri"/>
              <a:cs typeface="Calibri"/>
            </a:endParaRPr>
          </a:p>
          <a:p>
            <a:pPr marL="367665" indent="-354965" rtl="0">
              <a:spcBef>
                <a:spcPts val="1200"/>
              </a:spcBef>
              <a:buFont typeface="Arial,Sans-Serif"/>
              <a:buChar char="•"/>
              <a:tabLst>
                <a:tab pos="367665" algn="l"/>
              </a:tabLst>
            </a:pPr>
            <a:r>
              <a:rPr lang="es-mx" sz="2000" b="0" i="1" u="none" spc="-10" baseline="0" dirty="0">
                <a:solidFill>
                  <a:srgbClr val="000000"/>
                </a:solidFill>
                <a:latin typeface="Calibri"/>
                <a:ea typeface="Calibri"/>
                <a:cs typeface="Calibri"/>
              </a:rPr>
              <a:t>¿Conoce otros recursos?</a:t>
            </a:r>
            <a:endParaRPr lang="es-mx" sz="2000" spc="-10" dirty="0">
              <a:solidFill>
                <a:srgbClr val="000000"/>
              </a:solidFill>
              <a:latin typeface="Calibri"/>
              <a:ea typeface="Calibri"/>
              <a:cs typeface="Calibri"/>
            </a:endParaRPr>
          </a:p>
          <a:p>
            <a:pPr marL="824230" lvl="1" indent="-354965" rtl="0">
              <a:spcBef>
                <a:spcPts val="370"/>
              </a:spcBef>
              <a:buFont typeface="Arial,Sans-Serif"/>
              <a:buChar char="•"/>
              <a:tabLst>
                <a:tab pos="367665" algn="l"/>
              </a:tabLst>
            </a:pPr>
            <a:r>
              <a:rPr lang="es-mx" sz="2000" b="0" i="0" u="none" spc="-10" baseline="0" dirty="0">
                <a:solidFill>
                  <a:srgbClr val="000000"/>
                </a:solidFill>
                <a:latin typeface="Calibri"/>
                <a:ea typeface="Calibri"/>
                <a:cs typeface="Calibri"/>
                <a:hlinkClick r:id="rId4"/>
              </a:rPr>
              <a:t>Línea directa de SAMHSA</a:t>
            </a:r>
            <a:endParaRPr lang="es-mx" sz="2000" spc="-10" dirty="0">
              <a:solidFill>
                <a:srgbClr val="000000"/>
              </a:solidFill>
              <a:latin typeface="Calibri"/>
              <a:ea typeface="Calibri"/>
              <a:cs typeface="Calibri"/>
            </a:endParaRPr>
          </a:p>
          <a:p>
            <a:pPr marL="824230" lvl="1" indent="-354965" rtl="0">
              <a:buFont typeface="Arial,Sans-Serif"/>
              <a:buChar char="•"/>
              <a:tabLst>
                <a:tab pos="367665" algn="l"/>
              </a:tabLst>
            </a:pPr>
            <a:r>
              <a:rPr lang="es-mx" sz="2000" b="0" i="0" u="none" spc="-10" baseline="0" dirty="0" err="1">
                <a:solidFill>
                  <a:srgbClr val="000000"/>
                </a:solidFill>
                <a:latin typeface="Calibri"/>
                <a:ea typeface="Calibri"/>
                <a:cs typeface="Calibri"/>
                <a:hlinkClick r:id="rId5"/>
              </a:rPr>
              <a:t>Lines</a:t>
            </a:r>
            <a:r>
              <a:rPr lang="es-mx" sz="2000" b="0" i="0" u="none" spc="-10" baseline="0" dirty="0">
                <a:solidFill>
                  <a:srgbClr val="000000"/>
                </a:solidFill>
                <a:latin typeface="Calibri"/>
                <a:ea typeface="Calibri"/>
                <a:cs typeface="Calibri"/>
                <a:hlinkClick r:id="rId5"/>
              </a:rPr>
              <a:t> </a:t>
            </a:r>
            <a:r>
              <a:rPr lang="es-mx" sz="2000" b="0" i="0" u="none" spc="-10" baseline="0" dirty="0" err="1">
                <a:solidFill>
                  <a:srgbClr val="000000"/>
                </a:solidFill>
                <a:latin typeface="Calibri"/>
                <a:ea typeface="Calibri"/>
                <a:cs typeface="Calibri"/>
                <a:hlinkClick r:id="rId5"/>
              </a:rPr>
              <a:t>for</a:t>
            </a:r>
            <a:r>
              <a:rPr lang="es-mx" sz="2000" b="0" i="0" u="none" spc="-10" baseline="0" dirty="0">
                <a:solidFill>
                  <a:srgbClr val="000000"/>
                </a:solidFill>
                <a:latin typeface="Calibri"/>
                <a:ea typeface="Calibri"/>
                <a:cs typeface="Calibri"/>
                <a:hlinkClick r:id="rId5"/>
              </a:rPr>
              <a:t> </a:t>
            </a:r>
            <a:r>
              <a:rPr lang="es-mx" sz="2000" b="0" i="0" u="none" spc="-10" baseline="0" dirty="0" err="1">
                <a:solidFill>
                  <a:srgbClr val="000000"/>
                </a:solidFill>
                <a:latin typeface="Calibri"/>
                <a:ea typeface="Calibri"/>
                <a:cs typeface="Calibri"/>
                <a:hlinkClick r:id="rId5"/>
              </a:rPr>
              <a:t>Life</a:t>
            </a:r>
            <a:endParaRPr lang="es-mx" sz="2000" spc="-10" dirty="0">
              <a:solidFill>
                <a:srgbClr val="000000"/>
              </a:solidFill>
              <a:latin typeface="Calibri"/>
              <a:ea typeface="Calibri"/>
              <a:cs typeface="Calibri"/>
            </a:endParaRPr>
          </a:p>
          <a:p>
            <a:pPr marL="824230" lvl="1" indent="-354965" rtl="0">
              <a:buFont typeface="Arial,Sans-Serif"/>
              <a:buChar char="•"/>
              <a:tabLst>
                <a:tab pos="367665" algn="l"/>
              </a:tabLst>
            </a:pPr>
            <a:r>
              <a:rPr lang="es-mx" sz="2000" b="0" i="0" u="none" spc="-10" baseline="0" dirty="0">
                <a:solidFill>
                  <a:srgbClr val="000000"/>
                </a:solidFill>
                <a:latin typeface="Calibri"/>
                <a:ea typeface="Calibri"/>
                <a:cs typeface="Calibri"/>
                <a:hlinkClick r:id="rId6"/>
              </a:rPr>
              <a:t>Kit de herramientas de respuesta al fentanilo y los opioides para escuelas</a:t>
            </a:r>
            <a:endParaRPr lang="es-mx" dirty="0"/>
          </a:p>
          <a:p>
            <a:pPr marL="367665" indent="-354965" rtl="0">
              <a:spcBef>
                <a:spcPts val="1200"/>
              </a:spcBef>
              <a:buFont typeface="Arial"/>
              <a:buChar char="•"/>
              <a:tabLst>
                <a:tab pos="367665" algn="l"/>
              </a:tabLst>
            </a:pPr>
            <a:r>
              <a:rPr lang="es-mx" sz="2000" b="1" i="0" u="none" spc="-25" baseline="0" dirty="0">
                <a:solidFill>
                  <a:srgbClr val="000000"/>
                </a:solidFill>
                <a:latin typeface="Calibri"/>
                <a:ea typeface="Calibri"/>
                <a:cs typeface="Calibri"/>
              </a:rPr>
              <a:t>Para recibir ayuda de emergencia, llame siempre al 911.</a:t>
            </a:r>
            <a:endParaRPr sz="2000" i="1" spc="-25" dirty="0">
              <a:solidFill>
                <a:srgbClr val="000000"/>
              </a:solidFill>
              <a:latin typeface="Calibri"/>
              <a:ea typeface="Calibri"/>
              <a:cs typeface="Calibri"/>
            </a:endParaRPr>
          </a:p>
        </p:txBody>
      </p:sp>
      <p:sp>
        <p:nvSpPr>
          <p:cNvPr id="5" name="Slide Number Placeholder 4">
            <a:extLst>
              <a:ext uri="{FF2B5EF4-FFF2-40B4-BE49-F238E27FC236}">
                <a16:creationId xmlns:a16="http://schemas.microsoft.com/office/drawing/2014/main" id="{50AB138D-FEDC-4E34-3A7C-E933FC51806A}"/>
              </a:ext>
            </a:extLst>
          </p:cNvPr>
          <p:cNvSpPr>
            <a:spLocks noGrp="1"/>
          </p:cNvSpPr>
          <p:nvPr>
            <p:ph type="sldNum" sz="quarter" idx="7"/>
          </p:nvPr>
        </p:nvSpPr>
        <p:spPr>
          <a:xfrm>
            <a:off x="6781800" y="4746632"/>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11</a:t>
            </a:fld>
            <a:endParaRPr lang="es-mx"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328167" rIns="0" bIns="0" rtlCol="0">
            <a:spAutoFit/>
          </a:bodyPr>
          <a:lstStyle/>
          <a:p>
            <a:pPr marL="3415029" algn="l" rtl="0">
              <a:lnSpc>
                <a:spcPct val="100000"/>
              </a:lnSpc>
              <a:spcBef>
                <a:spcPts val="100"/>
              </a:spcBef>
            </a:pPr>
            <a:r>
              <a:rPr lang="es-mx" sz="3600" b="0" i="0" u="none" spc="-10" baseline="0"/>
              <a:t>Resumen</a:t>
            </a:r>
            <a:endParaRPr sz="3600"/>
          </a:p>
        </p:txBody>
      </p:sp>
      <p:sp>
        <p:nvSpPr>
          <p:cNvPr id="4" name="object 4"/>
          <p:cNvSpPr txBox="1"/>
          <p:nvPr/>
        </p:nvSpPr>
        <p:spPr>
          <a:xfrm>
            <a:off x="593756" y="1352550"/>
            <a:ext cx="7936230" cy="2981970"/>
          </a:xfrm>
          <a:prstGeom prst="rect">
            <a:avLst/>
          </a:prstGeom>
        </p:spPr>
        <p:txBody>
          <a:bodyPr vert="horz" wrap="square" lIns="0" tIns="16510" rIns="0" bIns="0" rtlCol="0" anchor="t">
            <a:spAutoFit/>
          </a:bodyPr>
          <a:lstStyle/>
          <a:p>
            <a:pPr marL="201295" indent="-188595" rtl="0">
              <a:buSzPct val="102564"/>
              <a:buChar char="●"/>
              <a:tabLst>
                <a:tab pos="201295" algn="l"/>
              </a:tabLst>
            </a:pPr>
            <a:r>
              <a:rPr lang="es-mx" sz="1950" b="0" i="0" u="none" baseline="0" dirty="0">
                <a:latin typeface="Calibri"/>
                <a:cs typeface="Calibri"/>
              </a:rPr>
              <a:t>Aquí en Oregón se</a:t>
            </a:r>
            <a:r>
              <a:rPr lang="es-mx" sz="1950" b="0" i="0" u="none" spc="35" baseline="0" dirty="0">
                <a:latin typeface="Calibri"/>
                <a:cs typeface="Calibri"/>
              </a:rPr>
              <a:t> </a:t>
            </a:r>
            <a:r>
              <a:rPr lang="es-mx" sz="1950" b="0" i="0" u="none" baseline="0" dirty="0">
                <a:latin typeface="Calibri"/>
                <a:cs typeface="Calibri"/>
              </a:rPr>
              <a:t>producen</a:t>
            </a:r>
            <a:r>
              <a:rPr lang="es-mx" sz="1950" b="0" i="0" u="none" spc="40" baseline="0" dirty="0">
                <a:latin typeface="Calibri"/>
                <a:cs typeface="Calibri"/>
              </a:rPr>
              <a:t> </a:t>
            </a:r>
            <a:r>
              <a:rPr lang="es-mx" sz="1950" b="0" i="0" u="none" spc="-10" baseline="0" dirty="0">
                <a:latin typeface="Calibri"/>
                <a:cs typeface="Calibri"/>
              </a:rPr>
              <a:t>sobredosis de opioides.</a:t>
            </a:r>
            <a:endParaRPr sz="1950" dirty="0">
              <a:latin typeface="Calibri"/>
              <a:cs typeface="Calibri"/>
            </a:endParaRPr>
          </a:p>
          <a:p>
            <a:pPr rtl="0">
              <a:lnSpc>
                <a:spcPct val="100000"/>
              </a:lnSpc>
              <a:buFont typeface="Calibri"/>
              <a:buChar char="●"/>
            </a:pPr>
            <a:endParaRPr sz="1950" dirty="0">
              <a:latin typeface="Calibri"/>
              <a:cs typeface="Calibri"/>
            </a:endParaRPr>
          </a:p>
          <a:p>
            <a:pPr marL="200660" indent="-187960" rtl="0">
              <a:lnSpc>
                <a:spcPct val="100000"/>
              </a:lnSpc>
              <a:buSzPct val="102564"/>
              <a:buFont typeface="Arial"/>
              <a:buChar char="●"/>
              <a:tabLst>
                <a:tab pos="200660" algn="l"/>
              </a:tabLst>
            </a:pPr>
            <a:r>
              <a:rPr lang="es-mx" sz="1950" b="0" i="0" u="none" baseline="0" dirty="0">
                <a:latin typeface="Calibri"/>
                <a:cs typeface="Calibri"/>
              </a:rPr>
              <a:t>El fentanilo</a:t>
            </a:r>
            <a:r>
              <a:rPr lang="es-mx" sz="1950" b="0" i="0" u="none" spc="35" baseline="0" dirty="0">
                <a:latin typeface="Calibri"/>
                <a:cs typeface="Calibri"/>
              </a:rPr>
              <a:t> </a:t>
            </a:r>
            <a:r>
              <a:rPr lang="es-mx" sz="1950" b="0" i="0" u="none" baseline="0" dirty="0">
                <a:latin typeface="Calibri"/>
                <a:cs typeface="Calibri"/>
              </a:rPr>
              <a:t>está</a:t>
            </a:r>
            <a:r>
              <a:rPr lang="es-mx" sz="1950" b="0" i="0" u="none" spc="30" baseline="0" dirty="0">
                <a:latin typeface="Calibri"/>
                <a:cs typeface="Calibri"/>
              </a:rPr>
              <a:t> </a:t>
            </a:r>
            <a:r>
              <a:rPr lang="es-mx" sz="1950" b="0" i="0" u="none" baseline="0" dirty="0">
                <a:latin typeface="Calibri"/>
                <a:cs typeface="Calibri"/>
              </a:rPr>
              <a:t>causando</a:t>
            </a:r>
            <a:r>
              <a:rPr lang="es-mx" sz="1950" b="0" i="0" u="none" spc="30" baseline="0" dirty="0">
                <a:latin typeface="Calibri"/>
                <a:cs typeface="Calibri"/>
              </a:rPr>
              <a:t> </a:t>
            </a:r>
            <a:r>
              <a:rPr lang="es-mx" sz="1950" b="0" i="0" u="none" baseline="0" dirty="0">
                <a:latin typeface="Calibri"/>
                <a:cs typeface="Calibri"/>
              </a:rPr>
              <a:t>un</a:t>
            </a:r>
            <a:r>
              <a:rPr lang="es-mx" sz="1950" b="0" i="0" u="none" spc="35" baseline="0" dirty="0">
                <a:latin typeface="Calibri"/>
                <a:cs typeface="Calibri"/>
              </a:rPr>
              <a:t> </a:t>
            </a:r>
            <a:r>
              <a:rPr lang="es-mx" sz="1950" b="0" i="0" u="none" baseline="0" dirty="0">
                <a:latin typeface="Calibri"/>
                <a:cs typeface="Calibri"/>
              </a:rPr>
              <a:t>alto</a:t>
            </a:r>
            <a:r>
              <a:rPr lang="es-mx" sz="1950" b="0" i="0" u="none" spc="40" baseline="0" dirty="0">
                <a:latin typeface="Calibri"/>
                <a:cs typeface="Calibri"/>
              </a:rPr>
              <a:t> </a:t>
            </a:r>
            <a:r>
              <a:rPr lang="es-mx" sz="1950" b="0" i="0" u="none" baseline="0" dirty="0">
                <a:latin typeface="Calibri"/>
                <a:cs typeface="Calibri"/>
              </a:rPr>
              <a:t>número</a:t>
            </a:r>
            <a:r>
              <a:rPr lang="es-mx" sz="1950" b="0" i="0" u="none" spc="5" baseline="0" dirty="0">
                <a:latin typeface="Calibri"/>
                <a:cs typeface="Calibri"/>
              </a:rPr>
              <a:t> </a:t>
            </a:r>
            <a:r>
              <a:rPr lang="es-mx" sz="1950" b="0" i="0" u="none" baseline="0" dirty="0">
                <a:latin typeface="Calibri"/>
                <a:cs typeface="Calibri"/>
              </a:rPr>
              <a:t>de</a:t>
            </a:r>
            <a:r>
              <a:rPr lang="es-mx" sz="1950" b="0" i="0" u="none" spc="30" baseline="0" dirty="0">
                <a:latin typeface="Calibri"/>
                <a:cs typeface="Calibri"/>
              </a:rPr>
              <a:t> </a:t>
            </a:r>
            <a:r>
              <a:rPr lang="es-mx" sz="1950" b="0" i="0" u="none" baseline="0" dirty="0">
                <a:latin typeface="Calibri"/>
                <a:cs typeface="Calibri"/>
              </a:rPr>
              <a:t>sobredosis</a:t>
            </a:r>
            <a:r>
              <a:rPr lang="es-mx" sz="1950" b="0" i="0" u="none" spc="10" baseline="0" dirty="0">
                <a:latin typeface="Calibri"/>
                <a:cs typeface="Calibri"/>
              </a:rPr>
              <a:t> </a:t>
            </a:r>
            <a:r>
              <a:rPr lang="es-mx" sz="1950" b="0" i="0" u="none" baseline="0" dirty="0">
                <a:latin typeface="Calibri"/>
                <a:cs typeface="Calibri"/>
              </a:rPr>
              <a:t>y</a:t>
            </a:r>
            <a:r>
              <a:rPr lang="es-mx" sz="1950" b="0" i="0" u="none" spc="45" baseline="0" dirty="0">
                <a:latin typeface="Calibri"/>
                <a:cs typeface="Calibri"/>
              </a:rPr>
              <a:t> </a:t>
            </a:r>
            <a:r>
              <a:rPr lang="es-mx" sz="1950" b="0" i="0" u="none" spc="-10" baseline="0" dirty="0">
                <a:latin typeface="Calibri"/>
                <a:cs typeface="Calibri"/>
              </a:rPr>
              <a:t>muertes.</a:t>
            </a:r>
            <a:endParaRPr sz="1950" dirty="0">
              <a:latin typeface="Calibri"/>
              <a:cs typeface="Calibri"/>
            </a:endParaRPr>
          </a:p>
          <a:p>
            <a:pPr rtl="0">
              <a:lnSpc>
                <a:spcPct val="100000"/>
              </a:lnSpc>
              <a:buFont typeface="Calibri"/>
              <a:buChar char="●"/>
            </a:pPr>
            <a:endParaRPr sz="1950" dirty="0">
              <a:latin typeface="Calibri"/>
              <a:cs typeface="Calibri"/>
            </a:endParaRPr>
          </a:p>
          <a:p>
            <a:pPr marL="190500" marR="1045210" indent="-178435" rtl="0">
              <a:lnSpc>
                <a:spcPts val="1900"/>
              </a:lnSpc>
              <a:buSzPct val="102564"/>
              <a:buChar char="●"/>
              <a:tabLst>
                <a:tab pos="190500" algn="l"/>
                <a:tab pos="200660" algn="l"/>
              </a:tabLst>
            </a:pPr>
            <a:r>
              <a:rPr lang="es-mx" sz="1950" b="0" i="0" u="none" baseline="0" dirty="0">
                <a:latin typeface="Calibri"/>
                <a:cs typeface="Calibri"/>
              </a:rPr>
              <a:t>Todos</a:t>
            </a:r>
            <a:r>
              <a:rPr lang="es-mx" sz="1950" b="0" i="0" u="none" spc="5" baseline="0" dirty="0">
                <a:latin typeface="Calibri"/>
                <a:cs typeface="Calibri"/>
              </a:rPr>
              <a:t> </a:t>
            </a:r>
            <a:r>
              <a:rPr lang="es-mx" sz="1950" b="0" i="0" u="none" baseline="0" dirty="0">
                <a:latin typeface="Calibri"/>
                <a:cs typeface="Calibri"/>
              </a:rPr>
              <a:t>en</a:t>
            </a:r>
            <a:r>
              <a:rPr lang="es-mx" sz="1950" b="0" i="0" u="none" spc="40" baseline="0" dirty="0">
                <a:latin typeface="Calibri"/>
                <a:cs typeface="Calibri"/>
              </a:rPr>
              <a:t> </a:t>
            </a:r>
            <a:r>
              <a:rPr lang="es-mx" sz="1950" b="0" i="0" u="none" baseline="0" dirty="0">
                <a:latin typeface="Calibri"/>
                <a:cs typeface="Calibri"/>
              </a:rPr>
              <a:t>la</a:t>
            </a:r>
            <a:r>
              <a:rPr lang="es-mx" sz="1950" b="0" i="0" u="none" spc="40" baseline="0" dirty="0">
                <a:latin typeface="Calibri"/>
                <a:cs typeface="Calibri"/>
              </a:rPr>
              <a:t> </a:t>
            </a:r>
            <a:r>
              <a:rPr lang="es-mx" sz="1950" b="0" i="0" u="none" baseline="0" dirty="0">
                <a:latin typeface="Calibri"/>
                <a:cs typeface="Calibri"/>
              </a:rPr>
              <a:t>comunidad tienen</a:t>
            </a:r>
            <a:r>
              <a:rPr lang="es-mx" sz="1950" b="0" i="0" u="none" spc="45" baseline="0" dirty="0">
                <a:latin typeface="Calibri"/>
                <a:cs typeface="Calibri"/>
              </a:rPr>
              <a:t> </a:t>
            </a:r>
            <a:r>
              <a:rPr lang="es-mx" sz="1950" b="0" i="0" u="none" baseline="0" dirty="0">
                <a:latin typeface="Calibri"/>
                <a:cs typeface="Calibri"/>
              </a:rPr>
              <a:t>la</a:t>
            </a:r>
            <a:r>
              <a:rPr lang="es-mx" sz="1950" b="0" i="0" u="none" spc="45" baseline="0" dirty="0">
                <a:latin typeface="Calibri"/>
                <a:cs typeface="Calibri"/>
              </a:rPr>
              <a:t> </a:t>
            </a:r>
            <a:r>
              <a:rPr lang="es-mx" sz="1950" b="0" i="0" u="none" baseline="0" dirty="0">
                <a:latin typeface="Calibri"/>
                <a:cs typeface="Calibri"/>
              </a:rPr>
              <a:t>responsabilidad</a:t>
            </a:r>
            <a:r>
              <a:rPr lang="es-mx" sz="1950" b="0" i="0" u="none" spc="15" baseline="0" dirty="0">
                <a:latin typeface="Calibri"/>
                <a:cs typeface="Calibri"/>
              </a:rPr>
              <a:t> </a:t>
            </a:r>
            <a:r>
              <a:rPr lang="es-mx" sz="1950" b="0" i="0" u="none" baseline="0" dirty="0">
                <a:latin typeface="Calibri"/>
                <a:cs typeface="Calibri"/>
              </a:rPr>
              <a:t>de</a:t>
            </a:r>
            <a:r>
              <a:rPr lang="es-mx" sz="1950" b="0" i="0" u="none" spc="35" baseline="0" dirty="0">
                <a:latin typeface="Calibri"/>
                <a:cs typeface="Calibri"/>
              </a:rPr>
              <a:t> </a:t>
            </a:r>
            <a:r>
              <a:rPr lang="es-mx" sz="1950" b="0" i="0" u="none" baseline="0" dirty="0">
                <a:latin typeface="Calibri"/>
                <a:cs typeface="Calibri"/>
              </a:rPr>
              <a:t>hacer</a:t>
            </a:r>
            <a:r>
              <a:rPr lang="es-mx" sz="1950" b="0" i="0" u="none" spc="35" baseline="0" dirty="0">
                <a:latin typeface="Calibri"/>
                <a:cs typeface="Calibri"/>
              </a:rPr>
              <a:t> </a:t>
            </a:r>
            <a:r>
              <a:rPr lang="es-mx" sz="1950" b="0" i="0" u="none" baseline="0" dirty="0">
                <a:latin typeface="Calibri"/>
                <a:cs typeface="Calibri"/>
              </a:rPr>
              <a:t>su</a:t>
            </a:r>
            <a:r>
              <a:rPr lang="es-mx" sz="1950" b="0" i="0" u="none" spc="30" baseline="0" dirty="0">
                <a:latin typeface="Calibri"/>
                <a:cs typeface="Calibri"/>
              </a:rPr>
              <a:t> </a:t>
            </a:r>
            <a:r>
              <a:rPr lang="es-mx" sz="1950" b="0" i="0" u="none" baseline="0" dirty="0">
                <a:latin typeface="Calibri"/>
                <a:cs typeface="Calibri"/>
              </a:rPr>
              <a:t>parte</a:t>
            </a:r>
            <a:r>
              <a:rPr lang="es-mx" sz="1950" b="0" i="0" u="none" spc="20" baseline="0" dirty="0">
                <a:latin typeface="Calibri"/>
                <a:cs typeface="Calibri"/>
              </a:rPr>
              <a:t> </a:t>
            </a:r>
            <a:r>
              <a:rPr lang="es-mx" sz="1950" b="0" i="0" u="none" spc="-35" baseline="0" dirty="0">
                <a:latin typeface="Calibri"/>
                <a:cs typeface="Calibri"/>
              </a:rPr>
              <a:t>para </a:t>
            </a:r>
            <a:r>
              <a:rPr lang="es-mx" sz="1950" b="0" i="0" u="none" baseline="0" dirty="0">
                <a:latin typeface="Calibri"/>
                <a:cs typeface="Calibri"/>
              </a:rPr>
              <a:t>prevenir</a:t>
            </a:r>
            <a:r>
              <a:rPr lang="es-mx" sz="1950" b="0" i="0" u="none" spc="35" baseline="0" dirty="0">
                <a:latin typeface="Calibri"/>
                <a:cs typeface="Calibri"/>
              </a:rPr>
              <a:t> </a:t>
            </a:r>
            <a:r>
              <a:rPr lang="es-mx" sz="1950" b="0" i="0" u="none" baseline="0" dirty="0">
                <a:latin typeface="Calibri"/>
                <a:cs typeface="Calibri"/>
              </a:rPr>
              <a:t>y</a:t>
            </a:r>
            <a:r>
              <a:rPr lang="es-mx" sz="1950" b="0" i="0" u="none" spc="30" baseline="0" dirty="0">
                <a:latin typeface="Calibri"/>
                <a:cs typeface="Calibri"/>
              </a:rPr>
              <a:t> responder a las sobredosis de opioides.</a:t>
            </a:r>
            <a:endParaRPr sz="1950" dirty="0">
              <a:latin typeface="Calibri"/>
              <a:cs typeface="Calibri"/>
            </a:endParaRPr>
          </a:p>
          <a:p>
            <a:pPr rtl="0">
              <a:lnSpc>
                <a:spcPct val="100000"/>
              </a:lnSpc>
              <a:buFont typeface="Calibri"/>
              <a:buChar char="●"/>
            </a:pPr>
            <a:endParaRPr sz="1950" dirty="0">
              <a:latin typeface="Calibri"/>
              <a:cs typeface="Calibri"/>
            </a:endParaRPr>
          </a:p>
          <a:p>
            <a:pPr marL="190500" marR="5080" indent="-178435" rtl="0">
              <a:lnSpc>
                <a:spcPct val="81300"/>
              </a:lnSpc>
              <a:buSzPct val="102564"/>
              <a:buChar char="●"/>
              <a:tabLst>
                <a:tab pos="190500" algn="l"/>
                <a:tab pos="200660" algn="l"/>
              </a:tabLst>
            </a:pPr>
            <a:r>
              <a:rPr lang="es-mx" sz="1950" b="0" i="0" u="none" baseline="0" dirty="0">
                <a:latin typeface="Calibri"/>
                <a:cs typeface="Calibri"/>
              </a:rPr>
              <a:t>	Recibir educación sobre los opioides y los medicamentos</a:t>
            </a:r>
            <a:r>
              <a:rPr lang="es-mx" sz="1950" b="0" i="0" u="none" spc="40" baseline="0" dirty="0">
                <a:latin typeface="Calibri"/>
                <a:cs typeface="Calibri"/>
              </a:rPr>
              <a:t> </a:t>
            </a:r>
            <a:r>
              <a:rPr lang="es-mx" sz="1950" b="0" i="0" u="none" baseline="0" dirty="0">
                <a:latin typeface="Calibri"/>
                <a:cs typeface="Calibri"/>
              </a:rPr>
              <a:t>para revertir las sobredosis, como la</a:t>
            </a:r>
            <a:r>
              <a:rPr lang="es-mx" sz="1950" b="0" i="0" u="none" spc="60" baseline="0" dirty="0">
                <a:latin typeface="Calibri"/>
                <a:cs typeface="Calibri"/>
              </a:rPr>
              <a:t> </a:t>
            </a:r>
            <a:r>
              <a:rPr lang="es-mx" sz="1950" b="0" i="0" u="none" baseline="0" dirty="0">
                <a:latin typeface="Calibri"/>
                <a:cs typeface="Calibri"/>
              </a:rPr>
              <a:t>naloxona, es algo que podemos hacer</a:t>
            </a:r>
            <a:r>
              <a:rPr lang="es-mx" sz="1950" b="0" i="0" u="none" spc="30" baseline="0" dirty="0">
                <a:latin typeface="Calibri"/>
                <a:cs typeface="Calibri"/>
              </a:rPr>
              <a:t> </a:t>
            </a:r>
            <a:r>
              <a:rPr lang="es-mx" sz="1950" b="0" i="0" u="none" baseline="0" dirty="0">
                <a:latin typeface="Calibri"/>
                <a:cs typeface="Calibri"/>
              </a:rPr>
              <a:t>para ayudarnos a nosotros/as y a</a:t>
            </a:r>
            <a:r>
              <a:rPr lang="es-mx" sz="1950" b="0" i="0" u="none" spc="20" baseline="0" dirty="0">
                <a:latin typeface="Calibri"/>
                <a:cs typeface="Calibri"/>
              </a:rPr>
              <a:t> </a:t>
            </a:r>
            <a:r>
              <a:rPr lang="es-mx" sz="1950" b="0" i="0" u="none" baseline="0" dirty="0">
                <a:latin typeface="Calibri"/>
                <a:cs typeface="Calibri"/>
              </a:rPr>
              <a:t>nuestros/as amigos/as a tomar buenas decisiones</a:t>
            </a:r>
            <a:r>
              <a:rPr lang="es-mx" sz="1950" b="0" i="0" u="none" spc="55" baseline="0" dirty="0">
                <a:latin typeface="Calibri"/>
                <a:cs typeface="Calibri"/>
              </a:rPr>
              <a:t> </a:t>
            </a:r>
            <a:r>
              <a:rPr lang="es-mx" sz="1950" b="0" i="0" u="none" baseline="0" dirty="0">
                <a:latin typeface="Calibri"/>
                <a:cs typeface="Calibri"/>
              </a:rPr>
              <a:t>que nos mantengan seguros/as</a:t>
            </a:r>
            <a:r>
              <a:rPr lang="es-mx" sz="1950" b="0" i="0" u="none" spc="35" baseline="0" dirty="0">
                <a:latin typeface="Calibri"/>
                <a:cs typeface="Calibri"/>
              </a:rPr>
              <a:t>.</a:t>
            </a:r>
            <a:endParaRPr sz="1950" dirty="0">
              <a:latin typeface="Calibri"/>
              <a:cs typeface="Calibri"/>
            </a:endParaRPr>
          </a:p>
        </p:txBody>
      </p:sp>
      <p:sp>
        <p:nvSpPr>
          <p:cNvPr id="5" name="Slide Number Placeholder 4">
            <a:extLst>
              <a:ext uri="{FF2B5EF4-FFF2-40B4-BE49-F238E27FC236}">
                <a16:creationId xmlns:a16="http://schemas.microsoft.com/office/drawing/2014/main" id="{81724CE0-9EF3-A352-8F28-EC6D633031D3}"/>
              </a:ext>
            </a:extLst>
          </p:cNvPr>
          <p:cNvSpPr>
            <a:spLocks noGrp="1"/>
          </p:cNvSpPr>
          <p:nvPr>
            <p:ph type="sldNum" sz="quarter" idx="7"/>
          </p:nvPr>
        </p:nvSpPr>
        <p:spPr>
          <a:xfrm>
            <a:off x="6705600" y="4722579"/>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12</a:t>
            </a:fld>
            <a:endParaRPr lang="es-mx"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xfrm>
            <a:off x="282525" y="172661"/>
            <a:ext cx="8632875" cy="894080"/>
          </a:xfrm>
          <a:prstGeom prst="rect">
            <a:avLst/>
          </a:prstGeom>
        </p:spPr>
        <p:txBody>
          <a:bodyPr vert="horz" wrap="square" lIns="0" tIns="375410" rIns="0" bIns="0" rtlCol="0">
            <a:spAutoFit/>
          </a:bodyPr>
          <a:lstStyle/>
          <a:p>
            <a:pPr marL="323850" algn="l" rtl="0">
              <a:lnSpc>
                <a:spcPct val="100000"/>
              </a:lnSpc>
              <a:spcBef>
                <a:spcPts val="100"/>
              </a:spcBef>
            </a:pPr>
            <a:r>
              <a:rPr lang="es-mx" b="0" i="0" u="none" baseline="0" dirty="0"/>
              <a:t>Debate en clase o vale de salida: lo que aprendí</a:t>
            </a:r>
          </a:p>
        </p:txBody>
      </p:sp>
      <p:sp>
        <p:nvSpPr>
          <p:cNvPr id="4" name="object 4"/>
          <p:cNvSpPr txBox="1"/>
          <p:nvPr/>
        </p:nvSpPr>
        <p:spPr>
          <a:xfrm>
            <a:off x="593502" y="1455474"/>
            <a:ext cx="8215218" cy="2322195"/>
          </a:xfrm>
          <a:prstGeom prst="rect">
            <a:avLst/>
          </a:prstGeom>
        </p:spPr>
        <p:txBody>
          <a:bodyPr vert="horz" wrap="square" lIns="0" tIns="12065" rIns="0" bIns="0" rtlCol="0">
            <a:spAutoFit/>
          </a:bodyPr>
          <a:lstStyle/>
          <a:p>
            <a:pPr marL="12700" marR="252095" rtl="0">
              <a:lnSpc>
                <a:spcPct val="114999"/>
              </a:lnSpc>
              <a:spcBef>
                <a:spcPts val="95"/>
              </a:spcBef>
            </a:pPr>
            <a:r>
              <a:rPr lang="es-mx" sz="2000" b="1" i="0" u="none" baseline="0" dirty="0">
                <a:latin typeface="Calibri"/>
                <a:cs typeface="Calibri"/>
              </a:rPr>
              <a:t>Entregue el cuadernillo Saber - Preguntarse </a:t>
            </a:r>
            <a:r>
              <a:rPr lang="es-MX" sz="2000" b="1" i="0" u="none" baseline="0" dirty="0">
                <a:latin typeface="Calibri"/>
                <a:cs typeface="Calibri"/>
              </a:rPr>
              <a:t>–</a:t>
            </a:r>
            <a:r>
              <a:rPr lang="es-mx" sz="2000" b="1" i="0" u="none" baseline="0" dirty="0">
                <a:latin typeface="Calibri"/>
                <a:cs typeface="Calibri"/>
              </a:rPr>
              <a:t> Aprender (</a:t>
            </a:r>
            <a:r>
              <a:rPr lang="es-MX" sz="2000" b="1" i="0" u="none" baseline="0" dirty="0" err="1">
                <a:latin typeface="Calibri"/>
                <a:cs typeface="Calibri"/>
              </a:rPr>
              <a:t>Know</a:t>
            </a:r>
            <a:r>
              <a:rPr lang="es-MX" sz="2000" b="1" i="0" u="none" baseline="0" dirty="0">
                <a:latin typeface="Calibri"/>
                <a:cs typeface="Calibri"/>
              </a:rPr>
              <a:t>-Wonder-</a:t>
            </a:r>
            <a:r>
              <a:rPr lang="es-MX" sz="2000" b="1" i="0" u="none" baseline="0" dirty="0" err="1">
                <a:latin typeface="Calibri"/>
                <a:cs typeface="Calibri"/>
              </a:rPr>
              <a:t>Learn</a:t>
            </a:r>
            <a:r>
              <a:rPr lang="es-mx" sz="2000" b="1" i="0" u="none" baseline="0" dirty="0">
                <a:latin typeface="Calibri"/>
                <a:cs typeface="Calibri"/>
              </a:rPr>
              <a:t>) y asegúrese de que se respondan las siguientes preguntas:</a:t>
            </a:r>
            <a:endParaRPr sz="2000" dirty="0">
              <a:latin typeface="Calibri"/>
              <a:cs typeface="Calibri"/>
            </a:endParaRPr>
          </a:p>
          <a:p>
            <a:pPr marL="469900" indent="-354965" rtl="0">
              <a:lnSpc>
                <a:spcPct val="100000"/>
              </a:lnSpc>
              <a:spcBef>
                <a:spcPts val="1370"/>
              </a:spcBef>
              <a:buClr>
                <a:srgbClr val="585858"/>
              </a:buClr>
              <a:buFont typeface="Arial"/>
              <a:buChar char="●"/>
              <a:tabLst>
                <a:tab pos="469900" algn="l"/>
              </a:tabLst>
            </a:pPr>
            <a:r>
              <a:rPr lang="es-mx" sz="2000" b="0" i="0" u="none" baseline="0" dirty="0">
                <a:latin typeface="Calibri"/>
                <a:cs typeface="Calibri"/>
              </a:rPr>
              <a:t>¿Qué es el fentanilo y por qué es peligroso?</a:t>
            </a:r>
            <a:endParaRPr sz="2000" dirty="0">
              <a:latin typeface="Calibri"/>
              <a:cs typeface="Calibri"/>
            </a:endParaRPr>
          </a:p>
          <a:p>
            <a:pPr marL="469900" marR="5080" indent="-355600" rtl="0">
              <a:lnSpc>
                <a:spcPct val="100000"/>
              </a:lnSpc>
              <a:spcBef>
                <a:spcPts val="790"/>
              </a:spcBef>
              <a:buClr>
                <a:srgbClr val="585858"/>
              </a:buClr>
              <a:buFont typeface="Arial"/>
              <a:buChar char="●"/>
              <a:tabLst>
                <a:tab pos="469900" algn="l"/>
              </a:tabLst>
            </a:pPr>
            <a:r>
              <a:rPr lang="es-mx" sz="2000" b="0" i="0" u="none" baseline="0" dirty="0">
                <a:latin typeface="Calibri"/>
                <a:cs typeface="Calibri"/>
              </a:rPr>
              <a:t>¿Cuál es una forma en la que pueden protegerse o proteger a los demás del fentanilo y los comprimidos falsos?</a:t>
            </a:r>
            <a:endParaRPr sz="2000" dirty="0">
              <a:latin typeface="Calibri"/>
              <a:cs typeface="Calibri"/>
            </a:endParaRPr>
          </a:p>
          <a:p>
            <a:pPr marL="469900" indent="-354965" rtl="0">
              <a:lnSpc>
                <a:spcPct val="100000"/>
              </a:lnSpc>
              <a:spcBef>
                <a:spcPts val="805"/>
              </a:spcBef>
              <a:buClr>
                <a:srgbClr val="585858"/>
              </a:buClr>
              <a:buFont typeface="Arial"/>
              <a:buChar char="●"/>
              <a:tabLst>
                <a:tab pos="469900" algn="l"/>
              </a:tabLst>
            </a:pPr>
            <a:r>
              <a:rPr lang="es-mx" sz="2000" b="0" i="0" u="none" baseline="0" dirty="0">
                <a:latin typeface="Calibri"/>
                <a:cs typeface="Calibri"/>
              </a:rPr>
              <a:t>¿Qué es la Ley del Buen Samaritano?</a:t>
            </a:r>
            <a:endParaRPr sz="2000" dirty="0">
              <a:latin typeface="Calibri"/>
              <a:cs typeface="Calibri"/>
            </a:endParaRPr>
          </a:p>
        </p:txBody>
      </p:sp>
      <p:sp>
        <p:nvSpPr>
          <p:cNvPr id="5" name="Slide Number Placeholder 4">
            <a:extLst>
              <a:ext uri="{FF2B5EF4-FFF2-40B4-BE49-F238E27FC236}">
                <a16:creationId xmlns:a16="http://schemas.microsoft.com/office/drawing/2014/main" id="{CFCFAA02-E6D6-FAF1-BA2D-383578C56098}"/>
              </a:ext>
            </a:extLst>
          </p:cNvPr>
          <p:cNvSpPr>
            <a:spLocks noGrp="1"/>
          </p:cNvSpPr>
          <p:nvPr>
            <p:ph type="sldNum" sz="quarter" idx="7"/>
          </p:nvPr>
        </p:nvSpPr>
        <p:spPr>
          <a:xfrm>
            <a:off x="6705600" y="4786173"/>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13</a:t>
            </a:fld>
            <a:endParaRPr lang="es-mx"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44092" y="159702"/>
            <a:ext cx="8831580" cy="4824095"/>
            <a:chOff x="154635" y="161366"/>
            <a:chExt cx="8831580" cy="4824095"/>
          </a:xfrm>
        </p:grpSpPr>
        <p:sp>
          <p:nvSpPr>
            <p:cNvPr id="3" name="object 3"/>
            <p:cNvSpPr/>
            <p:nvPr/>
          </p:nvSpPr>
          <p:spPr>
            <a:xfrm>
              <a:off x="431952" y="1304874"/>
              <a:ext cx="2628900" cy="3416935"/>
            </a:xfrm>
            <a:custGeom>
              <a:avLst/>
              <a:gdLst/>
              <a:ahLst/>
              <a:cxnLst/>
              <a:rect l="l" t="t" r="r" b="b"/>
              <a:pathLst>
                <a:path w="2628900" h="3416935">
                  <a:moveTo>
                    <a:pt x="0" y="0"/>
                  </a:moveTo>
                  <a:lnTo>
                    <a:pt x="2628900" y="0"/>
                  </a:lnTo>
                  <a:lnTo>
                    <a:pt x="2628900" y="3416401"/>
                  </a:lnTo>
                  <a:lnTo>
                    <a:pt x="0" y="3416401"/>
                  </a:lnTo>
                  <a:lnTo>
                    <a:pt x="0" y="0"/>
                  </a:lnTo>
                  <a:close/>
                </a:path>
              </a:pathLst>
            </a:custGeom>
            <a:ln w="9525">
              <a:solidFill>
                <a:srgbClr val="000000"/>
              </a:solidFill>
            </a:ln>
          </p:spPr>
          <p:txBody>
            <a:bodyPr wrap="square" lIns="0" tIns="0" rIns="0" bIns="0" rtlCol="0"/>
            <a:lstStyle/>
            <a:p>
              <a:endParaRPr/>
            </a:p>
          </p:txBody>
        </p:sp>
        <p:pic>
          <p:nvPicPr>
            <p:cNvPr id="4" name="object 4"/>
            <p:cNvPicPr/>
            <p:nvPr/>
          </p:nvPicPr>
          <p:blipFill>
            <a:blip r:embed="rId3" cstate="print"/>
            <a:stretch>
              <a:fillRect/>
            </a:stretch>
          </p:blipFill>
          <p:spPr>
            <a:xfrm>
              <a:off x="603504" y="1168769"/>
              <a:ext cx="964691" cy="18286"/>
            </a:xfrm>
            <a:prstGeom prst="rect">
              <a:avLst/>
            </a:prstGeom>
          </p:spPr>
        </p:pic>
      </p:grpSp>
      <p:sp>
        <p:nvSpPr>
          <p:cNvPr id="5" name="object 5"/>
          <p:cNvSpPr txBox="1">
            <a:spLocks noGrp="1"/>
          </p:cNvSpPr>
          <p:nvPr>
            <p:ph type="title"/>
          </p:nvPr>
        </p:nvSpPr>
        <p:spPr>
          <a:xfrm>
            <a:off x="152401" y="172661"/>
            <a:ext cx="8839200" cy="791082"/>
          </a:xfrm>
          <a:prstGeom prst="rect">
            <a:avLst/>
          </a:prstGeom>
        </p:spPr>
        <p:txBody>
          <a:bodyPr vert="horz" wrap="square" lIns="0" tIns="280511" rIns="0" bIns="0" rtlCol="0">
            <a:spAutoFit/>
          </a:bodyPr>
          <a:lstStyle/>
          <a:p>
            <a:pPr algn="ctr" rtl="0">
              <a:lnSpc>
                <a:spcPct val="100000"/>
              </a:lnSpc>
              <a:spcBef>
                <a:spcPts val="100"/>
              </a:spcBef>
            </a:pPr>
            <a:r>
              <a:rPr lang="es-mx" b="0" i="0" u="none" baseline="0" dirty="0"/>
              <a:t>Saber</a:t>
            </a:r>
            <a:r>
              <a:rPr lang="es-mx" b="0" i="0" u="none" spc="-25" baseline="0" dirty="0"/>
              <a:t> </a:t>
            </a:r>
            <a:r>
              <a:rPr lang="es-mx" b="0" i="0" u="none" baseline="0" dirty="0"/>
              <a:t>-</a:t>
            </a:r>
            <a:r>
              <a:rPr lang="es-mx" b="0" i="0" u="none" spc="-30" baseline="0" dirty="0"/>
              <a:t> </a:t>
            </a:r>
            <a:r>
              <a:rPr lang="es-mx" b="0" i="0" u="none" baseline="0" dirty="0"/>
              <a:t>Preguntarse</a:t>
            </a:r>
            <a:r>
              <a:rPr lang="es-mx" b="0" i="0" u="none" spc="-25" baseline="0" dirty="0"/>
              <a:t> </a:t>
            </a:r>
            <a:r>
              <a:rPr lang="es-mx" b="0" i="0" u="none" baseline="0" dirty="0"/>
              <a:t>-</a:t>
            </a:r>
            <a:r>
              <a:rPr lang="es-mx" b="0" i="0" u="none" spc="-40" baseline="0" dirty="0"/>
              <a:t> </a:t>
            </a:r>
            <a:r>
              <a:rPr lang="es-mx" b="0" i="0" u="none" spc="-10" baseline="0" dirty="0"/>
              <a:t>Aprender</a:t>
            </a:r>
          </a:p>
        </p:txBody>
      </p:sp>
      <p:sp>
        <p:nvSpPr>
          <p:cNvPr id="6" name="object 6"/>
          <p:cNvSpPr txBox="1"/>
          <p:nvPr/>
        </p:nvSpPr>
        <p:spPr>
          <a:xfrm>
            <a:off x="431926" y="1304874"/>
            <a:ext cx="2628900" cy="619400"/>
          </a:xfrm>
          <a:prstGeom prst="rect">
            <a:avLst/>
          </a:prstGeom>
          <a:solidFill>
            <a:srgbClr val="1B75BC"/>
          </a:solidFill>
        </p:spPr>
        <p:txBody>
          <a:bodyPr vert="horz" wrap="square" lIns="0" tIns="95250" rIns="0" bIns="0" rtlCol="0">
            <a:spAutoFit/>
          </a:bodyPr>
          <a:lstStyle/>
          <a:p>
            <a:pPr algn="ctr" rtl="0">
              <a:lnSpc>
                <a:spcPct val="100000"/>
              </a:lnSpc>
            </a:pPr>
            <a:r>
              <a:rPr lang="es-mx" sz="1700" b="0" i="0" u="none" baseline="0" dirty="0">
                <a:solidFill>
                  <a:srgbClr val="FFFFFF"/>
                </a:solidFill>
                <a:latin typeface="Calibri"/>
                <a:cs typeface="Calibri"/>
              </a:rPr>
              <a:t>¿Qué </a:t>
            </a:r>
            <a:r>
              <a:rPr lang="es-mx" sz="1700" b="0" i="0" u="none" spc="-15" baseline="0" dirty="0">
                <a:solidFill>
                  <a:srgbClr val="FFFFFF"/>
                </a:solidFill>
                <a:latin typeface="Calibri"/>
                <a:cs typeface="Calibri"/>
              </a:rPr>
              <a:t>sé? </a:t>
            </a:r>
          </a:p>
          <a:p>
            <a:pPr algn="ctr" rtl="0">
              <a:lnSpc>
                <a:spcPct val="100000"/>
              </a:lnSpc>
            </a:pPr>
            <a:r>
              <a:rPr lang="es-mx" sz="1700" b="0" i="0" u="none" spc="-15" baseline="0" dirty="0">
                <a:solidFill>
                  <a:srgbClr val="FFFFFF"/>
                </a:solidFill>
                <a:latin typeface="Calibri"/>
                <a:cs typeface="Calibri"/>
              </a:rPr>
              <a:t>(</a:t>
            </a:r>
            <a:r>
              <a:rPr lang="es-mx" sz="1700" b="0" i="0" u="none" spc="-15" baseline="0" dirty="0" err="1">
                <a:solidFill>
                  <a:srgbClr val="FFFFFF"/>
                </a:solidFill>
                <a:latin typeface="Calibri"/>
                <a:cs typeface="Calibri"/>
              </a:rPr>
              <a:t>Know</a:t>
            </a:r>
            <a:r>
              <a:rPr lang="es-mx" sz="1700" b="0" i="0" u="none" spc="-15" baseline="0" dirty="0">
                <a:solidFill>
                  <a:srgbClr val="FFFFFF"/>
                </a:solidFill>
                <a:latin typeface="Calibri"/>
                <a:cs typeface="Calibri"/>
              </a:rPr>
              <a:t>)</a:t>
            </a:r>
          </a:p>
        </p:txBody>
      </p:sp>
      <p:sp>
        <p:nvSpPr>
          <p:cNvPr id="9" name="object 9"/>
          <p:cNvSpPr txBox="1"/>
          <p:nvPr/>
        </p:nvSpPr>
        <p:spPr>
          <a:xfrm>
            <a:off x="585587" y="2266950"/>
            <a:ext cx="2296101" cy="2025014"/>
          </a:xfrm>
          <a:prstGeom prst="rect">
            <a:avLst/>
          </a:prstGeom>
        </p:spPr>
        <p:txBody>
          <a:bodyPr vert="horz" wrap="square" lIns="0" tIns="39370" rIns="0" bIns="0" rtlCol="0">
            <a:spAutoFit/>
          </a:bodyPr>
          <a:lstStyle/>
          <a:p>
            <a:pPr marL="330200" marR="71120" indent="-330835" rtl="0">
              <a:lnSpc>
                <a:spcPts val="1730"/>
              </a:lnSpc>
              <a:spcBef>
                <a:spcPts val="310"/>
              </a:spcBef>
              <a:buFont typeface="Arial"/>
              <a:buChar char="•"/>
              <a:tabLst>
                <a:tab pos="330200" algn="l"/>
              </a:tabLst>
            </a:pPr>
            <a:r>
              <a:rPr lang="es-mx" sz="1600" b="0" i="0" u="none" baseline="0" dirty="0">
                <a:latin typeface="Calibri"/>
                <a:cs typeface="Calibri"/>
              </a:rPr>
              <a:t>Tómense</a:t>
            </a:r>
            <a:r>
              <a:rPr lang="es-mx" sz="1600" b="0" i="0" u="none" spc="-25" baseline="0" dirty="0">
                <a:latin typeface="Calibri"/>
                <a:cs typeface="Calibri"/>
              </a:rPr>
              <a:t> </a:t>
            </a:r>
            <a:r>
              <a:rPr lang="es-mx" sz="1600" b="0" i="0" u="none" spc="-10" baseline="0" dirty="0">
                <a:latin typeface="Calibri"/>
                <a:cs typeface="Calibri"/>
              </a:rPr>
              <a:t>2</a:t>
            </a:r>
            <a:r>
              <a:rPr lang="es-mx" sz="1600" b="0" i="0" u="none" baseline="0" dirty="0">
                <a:latin typeface="Calibri"/>
                <a:cs typeface="Calibri"/>
              </a:rPr>
              <a:t> o 3</a:t>
            </a:r>
            <a:r>
              <a:rPr lang="es-mx" sz="1600" b="0" i="0" u="none" spc="-5" baseline="0" dirty="0">
                <a:latin typeface="Calibri"/>
                <a:cs typeface="Calibri"/>
              </a:rPr>
              <a:t> </a:t>
            </a:r>
            <a:r>
              <a:rPr lang="es-mx" sz="1600" b="0" i="0" u="none" baseline="0" dirty="0">
                <a:latin typeface="Calibri"/>
                <a:cs typeface="Calibri"/>
              </a:rPr>
              <a:t>minutos</a:t>
            </a:r>
            <a:r>
              <a:rPr lang="es-mx" sz="1600" b="0" i="0" u="none" spc="-30" baseline="0" dirty="0">
                <a:latin typeface="Calibri"/>
                <a:cs typeface="Calibri"/>
              </a:rPr>
              <a:t> </a:t>
            </a:r>
            <a:r>
              <a:rPr lang="es-mx" sz="1600" b="0" i="0" u="none" spc="-25" baseline="0" dirty="0">
                <a:latin typeface="Calibri"/>
                <a:cs typeface="Calibri"/>
              </a:rPr>
              <a:t>y </a:t>
            </a:r>
            <a:r>
              <a:rPr lang="es-mx" sz="1600" b="0" i="0" u="none" baseline="0" dirty="0">
                <a:latin typeface="Calibri"/>
                <a:cs typeface="Calibri"/>
              </a:rPr>
              <a:t>escriban</a:t>
            </a:r>
            <a:r>
              <a:rPr lang="es-mx" sz="1600" b="0" i="0" u="none" spc="-15" baseline="0" dirty="0">
                <a:latin typeface="Calibri"/>
                <a:cs typeface="Calibri"/>
              </a:rPr>
              <a:t> </a:t>
            </a:r>
            <a:r>
              <a:rPr lang="es-mx" sz="1600" b="0" i="0" u="none" baseline="0" dirty="0">
                <a:latin typeface="Calibri"/>
                <a:cs typeface="Calibri"/>
              </a:rPr>
              <a:t>lo</a:t>
            </a:r>
            <a:r>
              <a:rPr lang="es-mx" sz="1600" b="0" i="0" u="none" spc="-20" baseline="0" dirty="0">
                <a:latin typeface="Calibri"/>
                <a:cs typeface="Calibri"/>
              </a:rPr>
              <a:t> </a:t>
            </a:r>
            <a:r>
              <a:rPr lang="es-mx" sz="1600" b="0" i="0" u="none" baseline="0" dirty="0">
                <a:latin typeface="Calibri"/>
                <a:cs typeface="Calibri"/>
              </a:rPr>
              <a:t>que</a:t>
            </a:r>
            <a:r>
              <a:rPr lang="es-mx" sz="1600" b="0" i="0" u="none" spc="-35" baseline="0" dirty="0">
                <a:latin typeface="Calibri"/>
                <a:cs typeface="Calibri"/>
              </a:rPr>
              <a:t> saben </a:t>
            </a:r>
            <a:r>
              <a:rPr lang="es-mx" sz="1600" b="0" i="0" u="none" baseline="0" dirty="0">
                <a:latin typeface="Calibri"/>
                <a:cs typeface="Calibri"/>
              </a:rPr>
              <a:t>o</a:t>
            </a:r>
            <a:r>
              <a:rPr lang="es-mx" sz="1600" b="0" i="0" u="none" spc="-10" baseline="0" dirty="0">
                <a:latin typeface="Calibri"/>
                <a:cs typeface="Calibri"/>
              </a:rPr>
              <a:t> </a:t>
            </a:r>
            <a:r>
              <a:rPr lang="es-mx" sz="1600" b="0" i="0" u="none" baseline="0" dirty="0">
                <a:latin typeface="Calibri"/>
                <a:cs typeface="Calibri"/>
              </a:rPr>
              <a:t>han</a:t>
            </a:r>
            <a:r>
              <a:rPr lang="es-mx" sz="1600" b="0" i="0" u="none" spc="-15" baseline="0" dirty="0">
                <a:latin typeface="Calibri"/>
                <a:cs typeface="Calibri"/>
              </a:rPr>
              <a:t> </a:t>
            </a:r>
            <a:r>
              <a:rPr lang="es-mx" sz="1600" b="0" i="0" u="none" baseline="0" dirty="0">
                <a:latin typeface="Calibri"/>
                <a:cs typeface="Calibri"/>
              </a:rPr>
              <a:t>escuchado</a:t>
            </a:r>
            <a:r>
              <a:rPr lang="es-mx" sz="1600" b="0" i="0" u="none" spc="-25" baseline="0" dirty="0">
                <a:latin typeface="Calibri"/>
                <a:cs typeface="Calibri"/>
              </a:rPr>
              <a:t> sobre </a:t>
            </a:r>
            <a:r>
              <a:rPr lang="es-mx" sz="1600" b="0" i="0" u="none" baseline="0" dirty="0">
                <a:latin typeface="Calibri"/>
                <a:cs typeface="Calibri"/>
              </a:rPr>
              <a:t>los</a:t>
            </a:r>
            <a:r>
              <a:rPr lang="es-mx" sz="1600" b="0" i="0" u="none" spc="-30" baseline="0" dirty="0">
                <a:latin typeface="Calibri"/>
                <a:cs typeface="Calibri"/>
              </a:rPr>
              <a:t> </a:t>
            </a:r>
            <a:r>
              <a:rPr lang="es-mx" sz="1600" b="0" i="0" u="none" baseline="0" dirty="0">
                <a:latin typeface="Calibri"/>
                <a:cs typeface="Calibri"/>
              </a:rPr>
              <a:t>opioides</a:t>
            </a:r>
            <a:r>
              <a:rPr lang="es-mx" sz="1600" b="0" i="0" u="none" spc="-35" baseline="0" dirty="0">
                <a:latin typeface="Calibri"/>
                <a:cs typeface="Calibri"/>
              </a:rPr>
              <a:t> o </a:t>
            </a:r>
            <a:r>
              <a:rPr lang="es-mx" sz="1600" b="0" i="0" u="none" spc="-10" baseline="0" dirty="0">
                <a:latin typeface="Calibri"/>
                <a:cs typeface="Calibri"/>
              </a:rPr>
              <a:t>el fentanilo.</a:t>
            </a:r>
            <a:endParaRPr sz="1600" dirty="0">
              <a:latin typeface="Calibri"/>
              <a:cs typeface="Calibri"/>
            </a:endParaRPr>
          </a:p>
          <a:p>
            <a:pPr marL="330200" indent="-330200" rtl="0">
              <a:lnSpc>
                <a:spcPts val="1600"/>
              </a:lnSpc>
              <a:buFont typeface="Arial"/>
              <a:buChar char="•"/>
              <a:tabLst>
                <a:tab pos="330200" algn="l"/>
              </a:tabLst>
            </a:pPr>
            <a:r>
              <a:rPr lang="es-mx" sz="1600" b="0" i="0" u="none" baseline="0" dirty="0">
                <a:latin typeface="Calibri"/>
                <a:cs typeface="Calibri"/>
              </a:rPr>
              <a:t>Hablen</a:t>
            </a:r>
            <a:r>
              <a:rPr lang="es-mx" sz="1600" b="0" i="0" u="none" spc="-35" baseline="0" dirty="0">
                <a:latin typeface="Calibri"/>
                <a:cs typeface="Calibri"/>
              </a:rPr>
              <a:t> </a:t>
            </a:r>
            <a:r>
              <a:rPr lang="es-mx" sz="1600" b="0" i="0" u="none" baseline="0" dirty="0">
                <a:latin typeface="Calibri"/>
                <a:cs typeface="Calibri"/>
              </a:rPr>
              <a:t>sobre</a:t>
            </a:r>
            <a:r>
              <a:rPr lang="es-mx" sz="1600" b="0" i="0" u="none" spc="-30" baseline="0" dirty="0">
                <a:latin typeface="Calibri"/>
                <a:cs typeface="Calibri"/>
              </a:rPr>
              <a:t> </a:t>
            </a:r>
            <a:r>
              <a:rPr lang="es-mx" sz="1600" b="0" i="0" u="none" spc="-25" baseline="0" dirty="0">
                <a:latin typeface="Calibri"/>
                <a:cs typeface="Calibri"/>
              </a:rPr>
              <a:t>lo que</a:t>
            </a:r>
            <a:endParaRPr sz="1600" dirty="0">
              <a:latin typeface="Calibri"/>
              <a:cs typeface="Calibri"/>
            </a:endParaRPr>
          </a:p>
          <a:p>
            <a:pPr marL="330200" marR="5080" rtl="0">
              <a:lnSpc>
                <a:spcPts val="1730"/>
              </a:lnSpc>
              <a:spcBef>
                <a:spcPts val="120"/>
              </a:spcBef>
            </a:pPr>
            <a:r>
              <a:rPr lang="es-mx" sz="1600" b="0" i="0" u="none" baseline="0" dirty="0">
                <a:latin typeface="Calibri"/>
                <a:cs typeface="Calibri"/>
              </a:rPr>
              <a:t>saben</a:t>
            </a:r>
            <a:r>
              <a:rPr lang="es-mx" sz="1600" b="0" i="0" u="none" spc="-15" baseline="0" dirty="0">
                <a:latin typeface="Calibri"/>
                <a:cs typeface="Calibri"/>
              </a:rPr>
              <a:t> </a:t>
            </a:r>
            <a:r>
              <a:rPr lang="es-mx" sz="1600" b="0" i="0" u="none" baseline="0" dirty="0">
                <a:latin typeface="Calibri"/>
                <a:cs typeface="Calibri"/>
              </a:rPr>
              <a:t>con</a:t>
            </a:r>
            <a:r>
              <a:rPr lang="es-mx" sz="1600" b="0" i="0" u="none" spc="-35" baseline="0" dirty="0">
                <a:latin typeface="Calibri"/>
                <a:cs typeface="Calibri"/>
              </a:rPr>
              <a:t> </a:t>
            </a:r>
            <a:r>
              <a:rPr lang="es-mx" sz="1600" b="0" i="0" u="none" baseline="0" dirty="0">
                <a:latin typeface="Calibri"/>
                <a:cs typeface="Calibri"/>
              </a:rPr>
              <a:t>su</a:t>
            </a:r>
            <a:r>
              <a:rPr lang="es-mx" sz="1600" b="0" i="0" u="none" spc="-20" baseline="0" dirty="0">
                <a:latin typeface="Calibri"/>
                <a:cs typeface="Calibri"/>
              </a:rPr>
              <a:t> grupo </a:t>
            </a:r>
            <a:r>
              <a:rPr lang="es-mx" sz="1600" b="0" i="0" u="none" baseline="0" dirty="0">
                <a:latin typeface="Calibri"/>
                <a:cs typeface="Calibri"/>
              </a:rPr>
              <a:t>pequeño y</a:t>
            </a:r>
            <a:r>
              <a:rPr lang="es-mx" sz="1600" b="0" i="0" u="none" spc="-25" baseline="0" dirty="0">
                <a:latin typeface="Calibri"/>
                <a:cs typeface="Calibri"/>
              </a:rPr>
              <a:t> </a:t>
            </a:r>
            <a:r>
              <a:rPr lang="es-mx" sz="1600" b="0" i="0" u="none" baseline="0" dirty="0">
                <a:latin typeface="Calibri"/>
                <a:cs typeface="Calibri"/>
              </a:rPr>
              <a:t>agreguen</a:t>
            </a:r>
            <a:r>
              <a:rPr lang="es-mx" sz="1600" b="0" i="0" u="none" spc="-15" baseline="0" dirty="0">
                <a:latin typeface="Calibri"/>
                <a:cs typeface="Calibri"/>
              </a:rPr>
              <a:t> </a:t>
            </a:r>
            <a:r>
              <a:rPr lang="es-mx" sz="1600" b="0" i="0" u="none" baseline="0" dirty="0">
                <a:latin typeface="Calibri"/>
                <a:cs typeface="Calibri"/>
              </a:rPr>
              <a:t>información</a:t>
            </a:r>
            <a:r>
              <a:rPr lang="es-mx" sz="1600" b="0" i="0" u="none" spc="-10" baseline="0" dirty="0">
                <a:latin typeface="Calibri"/>
                <a:cs typeface="Calibri"/>
              </a:rPr>
              <a:t> a su lista.</a:t>
            </a:r>
            <a:endParaRPr sz="1600" dirty="0">
              <a:latin typeface="Calibri"/>
              <a:cs typeface="Calibri"/>
            </a:endParaRPr>
          </a:p>
        </p:txBody>
      </p:sp>
      <p:sp>
        <p:nvSpPr>
          <p:cNvPr id="11" name="Slide Number Placeholder 10">
            <a:extLst>
              <a:ext uri="{FF2B5EF4-FFF2-40B4-BE49-F238E27FC236}">
                <a16:creationId xmlns:a16="http://schemas.microsoft.com/office/drawing/2014/main" id="{CC33A5D4-C91B-BA06-ED3F-7FA28E9E490C}"/>
              </a:ext>
            </a:extLst>
          </p:cNvPr>
          <p:cNvSpPr>
            <a:spLocks noGrp="1"/>
          </p:cNvSpPr>
          <p:nvPr>
            <p:ph type="sldNum" sz="quarter" idx="7"/>
          </p:nvPr>
        </p:nvSpPr>
        <p:spPr>
          <a:xfrm>
            <a:off x="6809450" y="4751412"/>
            <a:ext cx="2103120" cy="184666"/>
          </a:xfrm>
        </p:spPr>
        <p:txBody>
          <a:bodyPr/>
          <a:lstStyle/>
          <a:p>
            <a:pPr algn="r" rtl="0"/>
            <a:fld id="{B6F15528-21DE-4FAA-801E-634DDDAF4B2B}" type="slidenum">
              <a:rPr sz="1200">
                <a:solidFill>
                  <a:schemeClr val="tx1"/>
                </a:solidFill>
                <a:latin typeface="+mj-lt"/>
              </a:rPr>
              <a:t>2</a:t>
            </a:fld>
            <a:endParaRPr lang="es-mx" sz="1200" dirty="0">
              <a:solidFill>
                <a:schemeClr val="tx1"/>
              </a:solidFill>
              <a:latin typeface="+mj-lt"/>
            </a:endParaRPr>
          </a:p>
        </p:txBody>
      </p:sp>
      <p:sp>
        <p:nvSpPr>
          <p:cNvPr id="16" name="object 3">
            <a:extLst>
              <a:ext uri="{FF2B5EF4-FFF2-40B4-BE49-F238E27FC236}">
                <a16:creationId xmlns:a16="http://schemas.microsoft.com/office/drawing/2014/main" id="{A1FD10AE-0642-D3AC-9546-FC7C543D2158}"/>
              </a:ext>
            </a:extLst>
          </p:cNvPr>
          <p:cNvSpPr/>
          <p:nvPr/>
        </p:nvSpPr>
        <p:spPr>
          <a:xfrm>
            <a:off x="3284644" y="1291050"/>
            <a:ext cx="2628900" cy="3416935"/>
          </a:xfrm>
          <a:custGeom>
            <a:avLst/>
            <a:gdLst/>
            <a:ahLst/>
            <a:cxnLst/>
            <a:rect l="l" t="t" r="r" b="b"/>
            <a:pathLst>
              <a:path w="2628900" h="3416935">
                <a:moveTo>
                  <a:pt x="0" y="0"/>
                </a:moveTo>
                <a:lnTo>
                  <a:pt x="2628900" y="0"/>
                </a:lnTo>
                <a:lnTo>
                  <a:pt x="2628900" y="3416401"/>
                </a:lnTo>
                <a:lnTo>
                  <a:pt x="0" y="3416401"/>
                </a:lnTo>
                <a:lnTo>
                  <a:pt x="0" y="0"/>
                </a:lnTo>
                <a:close/>
              </a:path>
            </a:pathLst>
          </a:custGeom>
          <a:ln w="9525">
            <a:solidFill>
              <a:srgbClr val="000000"/>
            </a:solidFill>
          </a:ln>
        </p:spPr>
        <p:txBody>
          <a:bodyPr wrap="square" lIns="0" tIns="0" rIns="0" bIns="0" rtlCol="0"/>
          <a:lstStyle/>
          <a:p>
            <a:endParaRPr/>
          </a:p>
        </p:txBody>
      </p:sp>
      <p:sp>
        <p:nvSpPr>
          <p:cNvPr id="17" name="object 3">
            <a:extLst>
              <a:ext uri="{FF2B5EF4-FFF2-40B4-BE49-F238E27FC236}">
                <a16:creationId xmlns:a16="http://schemas.microsoft.com/office/drawing/2014/main" id="{232C095D-BBB3-D66A-D99F-2CEE974A5860}"/>
              </a:ext>
            </a:extLst>
          </p:cNvPr>
          <p:cNvSpPr/>
          <p:nvPr/>
        </p:nvSpPr>
        <p:spPr>
          <a:xfrm>
            <a:off x="6169089" y="1291050"/>
            <a:ext cx="2628900" cy="3416935"/>
          </a:xfrm>
          <a:custGeom>
            <a:avLst/>
            <a:gdLst/>
            <a:ahLst/>
            <a:cxnLst/>
            <a:rect l="l" t="t" r="r" b="b"/>
            <a:pathLst>
              <a:path w="2628900" h="3416935">
                <a:moveTo>
                  <a:pt x="0" y="0"/>
                </a:moveTo>
                <a:lnTo>
                  <a:pt x="2628900" y="0"/>
                </a:lnTo>
                <a:lnTo>
                  <a:pt x="2628900" y="3416401"/>
                </a:lnTo>
                <a:lnTo>
                  <a:pt x="0" y="3416401"/>
                </a:lnTo>
                <a:lnTo>
                  <a:pt x="0" y="0"/>
                </a:lnTo>
                <a:close/>
              </a:path>
            </a:pathLst>
          </a:custGeom>
          <a:ln w="9525">
            <a:solidFill>
              <a:srgbClr val="000000"/>
            </a:solidFill>
          </a:ln>
        </p:spPr>
        <p:txBody>
          <a:bodyPr wrap="square" lIns="0" tIns="0" rIns="0" bIns="0" rtlCol="0"/>
          <a:lstStyle/>
          <a:p>
            <a:endParaRPr/>
          </a:p>
        </p:txBody>
      </p:sp>
      <p:sp>
        <p:nvSpPr>
          <p:cNvPr id="18" name="object 6">
            <a:extLst>
              <a:ext uri="{FF2B5EF4-FFF2-40B4-BE49-F238E27FC236}">
                <a16:creationId xmlns:a16="http://schemas.microsoft.com/office/drawing/2014/main" id="{EFDE22F2-C6D9-75BA-5AAE-1A93CE0E98FE}"/>
              </a:ext>
            </a:extLst>
          </p:cNvPr>
          <p:cNvSpPr txBox="1"/>
          <p:nvPr/>
        </p:nvSpPr>
        <p:spPr>
          <a:xfrm>
            <a:off x="3274126" y="1304873"/>
            <a:ext cx="2639417" cy="665567"/>
          </a:xfrm>
          <a:prstGeom prst="rect">
            <a:avLst/>
          </a:prstGeom>
          <a:solidFill>
            <a:srgbClr val="1B75BC"/>
          </a:solidFill>
        </p:spPr>
        <p:txBody>
          <a:bodyPr vert="horz" wrap="square" lIns="0" tIns="95250" rIns="0" bIns="0" rtlCol="0">
            <a:spAutoFit/>
          </a:bodyPr>
          <a:lstStyle/>
          <a:p>
            <a:pPr algn="ctr" rtl="0">
              <a:lnSpc>
                <a:spcPct val="100000"/>
              </a:lnSpc>
            </a:pPr>
            <a:r>
              <a:rPr lang="es-mx" sz="1700" b="0" i="0" u="none" baseline="0" dirty="0">
                <a:solidFill>
                  <a:srgbClr val="FFFFFF"/>
                </a:solidFill>
                <a:latin typeface="Calibri"/>
                <a:cs typeface="Calibri"/>
              </a:rPr>
              <a:t>¿Qué</a:t>
            </a:r>
            <a:r>
              <a:rPr lang="es-mx" sz="1700" b="0" i="0" u="none" spc="-15" baseline="0" dirty="0">
                <a:solidFill>
                  <a:srgbClr val="FFFFFF"/>
                </a:solidFill>
                <a:latin typeface="Calibri"/>
                <a:cs typeface="Calibri"/>
              </a:rPr>
              <a:t> </a:t>
            </a:r>
            <a:r>
              <a:rPr lang="es-mx" sz="1700" b="0" i="0" u="none" baseline="0" dirty="0">
                <a:solidFill>
                  <a:srgbClr val="FFFFFF"/>
                </a:solidFill>
                <a:latin typeface="Calibri"/>
                <a:cs typeface="Calibri"/>
              </a:rPr>
              <a:t>me pregunto? (Wonder)</a:t>
            </a:r>
            <a:endParaRPr lang="es-mx" sz="1700" spc="-10" dirty="0">
              <a:solidFill>
                <a:srgbClr val="FFFFFF"/>
              </a:solidFill>
              <a:latin typeface="Calibri"/>
              <a:cs typeface="Calibri"/>
            </a:endParaRPr>
          </a:p>
          <a:p>
            <a:pPr marL="559435" rtl="0">
              <a:lnSpc>
                <a:spcPct val="100000"/>
              </a:lnSpc>
            </a:pPr>
            <a:endParaRPr sz="300" dirty="0">
              <a:latin typeface="Calibri"/>
              <a:cs typeface="Calibri"/>
            </a:endParaRPr>
          </a:p>
        </p:txBody>
      </p:sp>
      <p:sp>
        <p:nvSpPr>
          <p:cNvPr id="19" name="object 6">
            <a:extLst>
              <a:ext uri="{FF2B5EF4-FFF2-40B4-BE49-F238E27FC236}">
                <a16:creationId xmlns:a16="http://schemas.microsoft.com/office/drawing/2014/main" id="{E08D727E-9691-CAD4-A387-7C8B10188EF2}"/>
              </a:ext>
            </a:extLst>
          </p:cNvPr>
          <p:cNvSpPr txBox="1"/>
          <p:nvPr/>
        </p:nvSpPr>
        <p:spPr>
          <a:xfrm>
            <a:off x="6172459" y="1267952"/>
            <a:ext cx="2625530" cy="680956"/>
          </a:xfrm>
          <a:prstGeom prst="rect">
            <a:avLst/>
          </a:prstGeom>
          <a:solidFill>
            <a:srgbClr val="1B75BC"/>
          </a:solidFill>
        </p:spPr>
        <p:txBody>
          <a:bodyPr vert="horz" wrap="square" lIns="0" tIns="95250" rIns="0" bIns="0" rtlCol="0">
            <a:spAutoFit/>
          </a:bodyPr>
          <a:lstStyle/>
          <a:p>
            <a:pPr algn="ctr" rtl="0"/>
            <a:r>
              <a:rPr lang="es-mx" sz="1700" dirty="0">
                <a:solidFill>
                  <a:srgbClr val="FFFFFF"/>
                </a:solidFill>
                <a:latin typeface="Calibri"/>
                <a:cs typeface="Calibri"/>
              </a:rPr>
              <a:t>¿Qué he  aprendido? </a:t>
            </a:r>
          </a:p>
          <a:p>
            <a:pPr algn="ctr" rtl="0"/>
            <a:r>
              <a:rPr lang="es-mx" sz="1700" dirty="0">
                <a:solidFill>
                  <a:srgbClr val="FFFFFF"/>
                </a:solidFill>
                <a:latin typeface="Calibri"/>
                <a:cs typeface="Calibri"/>
              </a:rPr>
              <a:t>(</a:t>
            </a:r>
            <a:r>
              <a:rPr lang="es-mx" sz="1700" dirty="0" err="1">
                <a:solidFill>
                  <a:srgbClr val="FFFFFF"/>
                </a:solidFill>
                <a:latin typeface="Calibri"/>
                <a:cs typeface="Calibri"/>
              </a:rPr>
              <a:t>Learn</a:t>
            </a:r>
            <a:r>
              <a:rPr lang="es-mx" sz="1700" dirty="0">
                <a:solidFill>
                  <a:srgbClr val="FFFFFF"/>
                </a:solidFill>
                <a:latin typeface="Calibri"/>
                <a:cs typeface="Calibri"/>
              </a:rPr>
              <a:t>)</a:t>
            </a:r>
          </a:p>
          <a:p>
            <a:pPr marL="559435" rtl="0">
              <a:lnSpc>
                <a:spcPct val="100000"/>
              </a:lnSpc>
            </a:pPr>
            <a:endParaRPr sz="400" dirty="0">
              <a:latin typeface="Calibri"/>
              <a:cs typeface="Calibri"/>
            </a:endParaRPr>
          </a:p>
        </p:txBody>
      </p:sp>
      <p:sp>
        <p:nvSpPr>
          <p:cNvPr id="20" name="object 9">
            <a:extLst>
              <a:ext uri="{FF2B5EF4-FFF2-40B4-BE49-F238E27FC236}">
                <a16:creationId xmlns:a16="http://schemas.microsoft.com/office/drawing/2014/main" id="{7CDD3602-AE3E-E969-4178-7A9901D40B86}"/>
              </a:ext>
            </a:extLst>
          </p:cNvPr>
          <p:cNvSpPr txBox="1"/>
          <p:nvPr/>
        </p:nvSpPr>
        <p:spPr>
          <a:xfrm>
            <a:off x="3479165" y="2151584"/>
            <a:ext cx="2185670" cy="2255746"/>
          </a:xfrm>
          <a:prstGeom prst="rect">
            <a:avLst/>
          </a:prstGeom>
        </p:spPr>
        <p:txBody>
          <a:bodyPr vert="horz" wrap="square" lIns="0" tIns="39370" rIns="0" bIns="0" rtlCol="0">
            <a:spAutoFit/>
          </a:bodyPr>
          <a:lstStyle/>
          <a:p>
            <a:pPr marL="285750" indent="-285750" rtl="0" fontAlgn="t">
              <a:buFont typeface="Arial" panose="020B0604020202020204" pitchFamily="34" charset="0"/>
              <a:buChar char="•"/>
            </a:pPr>
            <a:r>
              <a:rPr lang="es-mx" sz="1600" b="0" i="0" u="non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¿Qué preguntas tienen sobre los opioides o el fentanilo?</a:t>
            </a:r>
          </a:p>
          <a:p>
            <a:pPr marL="285750" indent="-285750" rtl="0" fontAlgn="t">
              <a:buFont typeface="Arial" panose="020B0604020202020204" pitchFamily="34" charset="0"/>
              <a:buChar char="•"/>
            </a:pPr>
            <a:r>
              <a:rPr lang="es-mx" sz="1600" b="0" i="0" u="non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Hagan una lista de las preguntas.</a:t>
            </a:r>
          </a:p>
          <a:p>
            <a:pPr marL="285750" indent="-285750" rtl="0" fontAlgn="t">
              <a:buFont typeface="Arial" panose="020B0604020202020204" pitchFamily="34" charset="0"/>
              <a:buChar char="•"/>
            </a:pPr>
            <a:r>
              <a:rPr lang="es-mx" sz="1600" b="0" i="0" u="none" kern="1200" baseline="0" dirty="0">
                <a:solidFill>
                  <a:schemeClr val="tx1"/>
                </a:solidFill>
                <a:latin typeface="Calibri" panose="020F0502020204030204" pitchFamily="34" charset="0"/>
                <a:ea typeface="Calibri" panose="020F0502020204030204" pitchFamily="34" charset="0"/>
                <a:cs typeface="Calibri" panose="020F0502020204030204" pitchFamily="34" charset="0"/>
              </a:rPr>
              <a:t>Agreguen preguntas a medida que surjan durante el debate.</a:t>
            </a:r>
          </a:p>
        </p:txBody>
      </p:sp>
      <p:sp>
        <p:nvSpPr>
          <p:cNvPr id="22" name="TextBox 21">
            <a:extLst>
              <a:ext uri="{FF2B5EF4-FFF2-40B4-BE49-F238E27FC236}">
                <a16:creationId xmlns:a16="http://schemas.microsoft.com/office/drawing/2014/main" id="{AE0FAD40-B862-76B4-58D8-BA5A0EE6E97E}"/>
              </a:ext>
            </a:extLst>
          </p:cNvPr>
          <p:cNvSpPr txBox="1"/>
          <p:nvPr/>
        </p:nvSpPr>
        <p:spPr>
          <a:xfrm>
            <a:off x="6274158" y="2117197"/>
            <a:ext cx="2418761" cy="1815882"/>
          </a:xfrm>
          <a:prstGeom prst="rect">
            <a:avLst/>
          </a:prstGeom>
          <a:noFill/>
        </p:spPr>
        <p:txBody>
          <a:bodyPr wrap="square">
            <a:spAutoFit/>
          </a:bodyPr>
          <a:lstStyle/>
          <a:p>
            <a:pPr marL="285750" indent="-285750" rtl="0" fontAlgn="t">
              <a:buFont typeface="Arial" panose="020B0604020202020204" pitchFamily="34" charset="0"/>
              <a:buChar char="•"/>
            </a:pPr>
            <a:r>
              <a:rPr lang="es-mx" sz="1600" b="0" i="0" u="none" strike="noStrike" kern="1200" baseline="0" dirty="0">
                <a:solidFill>
                  <a:schemeClr val="tx1"/>
                </a:solidFill>
                <a:effectLst/>
                <a:latin typeface="+mn-lt"/>
                <a:ea typeface="+mn-ea"/>
                <a:cs typeface="+mn-cs"/>
              </a:rPr>
              <a:t>¿Qué he aprendido?</a:t>
            </a:r>
          </a:p>
          <a:p>
            <a:pPr marL="285750" indent="-285750" rtl="0" fontAlgn="t">
              <a:buFont typeface="Arial" panose="020B0604020202020204" pitchFamily="34" charset="0"/>
              <a:buChar char="•"/>
            </a:pPr>
            <a:r>
              <a:rPr lang="es-mx" sz="1600" b="0" i="0" u="none" strike="noStrike" kern="1200" baseline="0" dirty="0">
                <a:solidFill>
                  <a:schemeClr val="tx1"/>
                </a:solidFill>
                <a:effectLst/>
                <a:latin typeface="+mn-lt"/>
                <a:ea typeface="+mn-ea"/>
                <a:cs typeface="+mn-cs"/>
              </a:rPr>
              <a:t>Dejen este campo en blanco.</a:t>
            </a:r>
          </a:p>
          <a:p>
            <a:pPr marL="285750" indent="-285750" rtl="0" fontAlgn="t">
              <a:buFont typeface="Arial" panose="020B0604020202020204" pitchFamily="34" charset="0"/>
              <a:buChar char="•"/>
            </a:pPr>
            <a:r>
              <a:rPr lang="es-mx" sz="1600" b="0" i="0" u="none" strike="noStrike" kern="1200" baseline="0" dirty="0">
                <a:solidFill>
                  <a:schemeClr val="tx1"/>
                </a:solidFill>
                <a:effectLst/>
                <a:latin typeface="+mn-lt"/>
                <a:ea typeface="+mn-ea"/>
                <a:cs typeface="+mn-cs"/>
              </a:rPr>
              <a:t>A medida que conversamos más sobre este tema, agreguen la información que aprendamos en el camino.</a:t>
            </a:r>
          </a:p>
          <a:p>
            <a:pPr marL="285750" indent="-285750" rtl="0" fontAlgn="t">
              <a:buFont typeface="Arial" panose="020B0604020202020204" pitchFamily="34" charset="0"/>
              <a:buChar char="•"/>
            </a:pPr>
            <a:endParaRPr lang="es-mx" sz="1600" b="0" i="0" u="none" strike="noStrike" kern="1200" dirty="0">
              <a:solidFill>
                <a:schemeClr val="tx1"/>
              </a:solidFill>
              <a:effectLst/>
              <a:latin typeface="+mn-lt"/>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280511" rIns="0" bIns="0" rtlCol="0">
            <a:spAutoFit/>
          </a:bodyPr>
          <a:lstStyle/>
          <a:p>
            <a:pPr marL="97155" algn="l" rtl="0">
              <a:lnSpc>
                <a:spcPct val="100000"/>
              </a:lnSpc>
              <a:spcBef>
                <a:spcPts val="100"/>
              </a:spcBef>
            </a:pPr>
            <a:r>
              <a:rPr lang="es-mx" b="0" i="0" u="none" baseline="0"/>
              <a:t>Objetivos</a:t>
            </a:r>
            <a:r>
              <a:rPr lang="es-mx" b="0" i="0" u="none" spc="-85" baseline="0"/>
              <a:t> </a:t>
            </a:r>
            <a:r>
              <a:rPr lang="es-mx" b="0" i="0" u="none" spc="-10" baseline="0"/>
              <a:t>de aprendizaje</a:t>
            </a:r>
          </a:p>
        </p:txBody>
      </p:sp>
      <p:pic>
        <p:nvPicPr>
          <p:cNvPr id="4" name="object 4"/>
          <p:cNvPicPr/>
          <p:nvPr/>
        </p:nvPicPr>
        <p:blipFill>
          <a:blip r:embed="rId4" cstate="print"/>
          <a:stretch>
            <a:fillRect/>
          </a:stretch>
        </p:blipFill>
        <p:spPr>
          <a:xfrm>
            <a:off x="311699" y="1170203"/>
            <a:ext cx="3627497" cy="3627488"/>
          </a:xfrm>
          <a:prstGeom prst="rect">
            <a:avLst/>
          </a:prstGeom>
        </p:spPr>
      </p:pic>
      <p:sp>
        <p:nvSpPr>
          <p:cNvPr id="5" name="object 5"/>
          <p:cNvSpPr txBox="1"/>
          <p:nvPr/>
        </p:nvSpPr>
        <p:spPr>
          <a:xfrm>
            <a:off x="4197473" y="1168769"/>
            <a:ext cx="4524715" cy="3398366"/>
          </a:xfrm>
          <a:prstGeom prst="rect">
            <a:avLst/>
          </a:prstGeom>
        </p:spPr>
        <p:txBody>
          <a:bodyPr vert="horz" wrap="square" lIns="0" tIns="12700" rIns="0" bIns="0" rtlCol="0" anchor="t">
            <a:spAutoFit/>
          </a:bodyPr>
          <a:lstStyle/>
          <a:p>
            <a:pPr marL="12700" algn="just" rtl="0">
              <a:lnSpc>
                <a:spcPct val="100000"/>
              </a:lnSpc>
              <a:spcBef>
                <a:spcPts val="100"/>
              </a:spcBef>
            </a:pPr>
            <a:r>
              <a:rPr lang="es-mx" sz="2200" b="0" i="0" u="none" baseline="0" dirty="0">
                <a:latin typeface="Calibri"/>
                <a:cs typeface="Calibri"/>
              </a:rPr>
              <a:t>Puedo</a:t>
            </a:r>
            <a:r>
              <a:rPr lang="es-mx" sz="2200" b="0" i="0" u="none" spc="-10" baseline="0" dirty="0">
                <a:latin typeface="Calibri"/>
                <a:cs typeface="Calibri"/>
              </a:rPr>
              <a:t> </a:t>
            </a:r>
            <a:r>
              <a:rPr lang="es-mx" sz="2200" b="0" i="0" u="none" spc="-20" baseline="0" dirty="0">
                <a:latin typeface="Calibri"/>
                <a:cs typeface="Calibri"/>
              </a:rPr>
              <a:t>hacer lo siguiente:</a:t>
            </a:r>
            <a:endParaRPr sz="2200" dirty="0">
              <a:latin typeface="Calibri"/>
              <a:cs typeface="Calibri"/>
            </a:endParaRPr>
          </a:p>
          <a:p>
            <a:pPr marL="467359" marR="5080" indent="-378460" algn="l" rtl="0">
              <a:lnSpc>
                <a:spcPct val="100000"/>
              </a:lnSpc>
              <a:buChar char="●"/>
              <a:tabLst>
                <a:tab pos="469900" algn="l"/>
              </a:tabLst>
            </a:pPr>
            <a:r>
              <a:rPr lang="es-mx" sz="2200" b="0" i="0" u="none" baseline="0" dirty="0">
                <a:latin typeface="Calibri"/>
                <a:cs typeface="Calibri"/>
              </a:rPr>
              <a:t>Definir</a:t>
            </a:r>
            <a:r>
              <a:rPr lang="es-mx" sz="2200" b="0" i="0" u="none" spc="-50" baseline="0" dirty="0">
                <a:latin typeface="Calibri"/>
                <a:cs typeface="Calibri"/>
              </a:rPr>
              <a:t> </a:t>
            </a:r>
            <a:r>
              <a:rPr lang="es-mx" sz="2200" b="0" i="0" u="none" baseline="0" dirty="0">
                <a:latin typeface="Calibri"/>
                <a:cs typeface="Calibri"/>
              </a:rPr>
              <a:t>qué es el fentanilo,</a:t>
            </a:r>
            <a:r>
              <a:rPr lang="es-mx" sz="2200" b="0" i="0" u="none" spc="-45" baseline="0" dirty="0">
                <a:latin typeface="Calibri"/>
                <a:cs typeface="Calibri"/>
              </a:rPr>
              <a:t> </a:t>
            </a:r>
            <a:r>
              <a:rPr lang="es-mx" sz="2200" b="0" i="0" u="none" baseline="0" dirty="0">
                <a:latin typeface="Calibri"/>
                <a:cs typeface="Calibri"/>
              </a:rPr>
              <a:t>qué son</a:t>
            </a:r>
            <a:r>
              <a:rPr lang="es-mx" sz="2200" b="0" i="0" u="none" spc="-50" baseline="0" dirty="0">
                <a:latin typeface="Calibri"/>
                <a:cs typeface="Calibri"/>
              </a:rPr>
              <a:t> </a:t>
            </a:r>
            <a:r>
              <a:rPr lang="es-mx" sz="2200" b="0" i="0" u="none" baseline="0" dirty="0">
                <a:latin typeface="Calibri"/>
                <a:cs typeface="Calibri"/>
              </a:rPr>
              <a:t>los comprimidos falsos</a:t>
            </a:r>
            <a:r>
              <a:rPr lang="es-mx" sz="2200" b="0" i="0" u="none" spc="-55" baseline="0" dirty="0">
                <a:latin typeface="Calibri"/>
                <a:cs typeface="Calibri"/>
              </a:rPr>
              <a:t> </a:t>
            </a:r>
            <a:r>
              <a:rPr lang="es-mx" sz="2200" b="0" i="0" u="none" spc="-25" baseline="0" dirty="0">
                <a:latin typeface="Calibri"/>
                <a:cs typeface="Calibri"/>
              </a:rPr>
              <a:t>y </a:t>
            </a:r>
            <a:r>
              <a:rPr lang="es-mx" sz="2200" b="0" i="0" u="none" baseline="0" dirty="0">
                <a:latin typeface="Calibri"/>
                <a:cs typeface="Calibri"/>
              </a:rPr>
              <a:t>de qué se trata la</a:t>
            </a:r>
            <a:r>
              <a:rPr lang="es-mx" sz="2200" b="0" i="0" u="none" spc="-35" baseline="0" dirty="0">
                <a:latin typeface="Calibri"/>
                <a:cs typeface="Calibri"/>
              </a:rPr>
              <a:t> </a:t>
            </a:r>
            <a:r>
              <a:rPr lang="es-mx" sz="2200" b="0" i="0" u="none" baseline="0" dirty="0">
                <a:latin typeface="Calibri"/>
                <a:cs typeface="Calibri"/>
              </a:rPr>
              <a:t>Ley</a:t>
            </a:r>
            <a:r>
              <a:rPr lang="es-mx" sz="2200" b="0" i="0" u="none" spc="-35" baseline="0" dirty="0">
                <a:latin typeface="Calibri"/>
                <a:cs typeface="Calibri"/>
              </a:rPr>
              <a:t> </a:t>
            </a:r>
            <a:r>
              <a:rPr lang="es-mx" sz="2200" b="0" i="0" u="none" baseline="0" dirty="0">
                <a:latin typeface="Calibri"/>
                <a:cs typeface="Calibri"/>
              </a:rPr>
              <a:t>del Buen</a:t>
            </a:r>
            <a:r>
              <a:rPr lang="es-mx" sz="2200" b="0" i="0" u="none" spc="-60" baseline="0" dirty="0">
                <a:latin typeface="Calibri"/>
                <a:cs typeface="Calibri"/>
              </a:rPr>
              <a:t> Samaritano</a:t>
            </a:r>
            <a:endParaRPr sz="2200" dirty="0">
              <a:latin typeface="Calibri"/>
              <a:cs typeface="Calibri"/>
            </a:endParaRPr>
          </a:p>
          <a:p>
            <a:pPr marL="466725" marR="80010" indent="-378460" algn="l" rtl="0">
              <a:lnSpc>
                <a:spcPct val="100000"/>
              </a:lnSpc>
              <a:buChar char="●"/>
              <a:tabLst>
                <a:tab pos="469900" algn="l"/>
              </a:tabLst>
            </a:pPr>
            <a:r>
              <a:rPr lang="es-mx" sz="2200" b="0" i="0" u="none" baseline="0" dirty="0">
                <a:latin typeface="Calibri"/>
                <a:cs typeface="Calibri"/>
              </a:rPr>
              <a:t>Enumerar</a:t>
            </a:r>
            <a:r>
              <a:rPr lang="es-mx" sz="2200" b="0" i="0" u="none" spc="-35" baseline="0" dirty="0">
                <a:latin typeface="Calibri"/>
                <a:cs typeface="Calibri"/>
              </a:rPr>
              <a:t> </a:t>
            </a:r>
            <a:r>
              <a:rPr lang="es-mx" sz="2200" b="0" i="0" u="none" baseline="0" dirty="0">
                <a:latin typeface="Calibri"/>
                <a:cs typeface="Calibri"/>
              </a:rPr>
              <a:t>dos</a:t>
            </a:r>
            <a:r>
              <a:rPr lang="es-mx" sz="2200" b="0" i="0" u="none" spc="-50" baseline="0" dirty="0">
                <a:latin typeface="Calibri"/>
                <a:cs typeface="Calibri"/>
              </a:rPr>
              <a:t> </a:t>
            </a:r>
            <a:r>
              <a:rPr lang="es-mx" sz="2200" b="0" i="0" u="none" baseline="0" dirty="0">
                <a:latin typeface="Calibri"/>
                <a:cs typeface="Calibri"/>
              </a:rPr>
              <a:t>razones</a:t>
            </a:r>
            <a:r>
              <a:rPr lang="es-mx" sz="2200" b="0" i="0" u="none" spc="-35" baseline="0" dirty="0">
                <a:latin typeface="Calibri"/>
                <a:cs typeface="Calibri"/>
              </a:rPr>
              <a:t> </a:t>
            </a:r>
            <a:r>
              <a:rPr lang="es-mx" sz="2200" b="0" i="0" u="none" baseline="0" dirty="0">
                <a:latin typeface="Calibri"/>
                <a:cs typeface="Calibri"/>
              </a:rPr>
              <a:t>por las que</a:t>
            </a:r>
            <a:r>
              <a:rPr lang="es-mx" sz="2200" b="0" i="0" u="none" spc="-25" baseline="0" dirty="0">
                <a:latin typeface="Calibri"/>
                <a:cs typeface="Calibri"/>
              </a:rPr>
              <a:t> </a:t>
            </a:r>
            <a:r>
              <a:rPr lang="es-mx" sz="2200" b="0" i="0" u="none" spc="-10" baseline="0" dirty="0">
                <a:latin typeface="Calibri"/>
                <a:cs typeface="Calibri"/>
              </a:rPr>
              <a:t>el fentanilo	</a:t>
            </a:r>
            <a:r>
              <a:rPr lang="es-mx" sz="2200" b="0" i="0" u="none" baseline="0" dirty="0">
                <a:latin typeface="Calibri"/>
                <a:cs typeface="Calibri"/>
              </a:rPr>
              <a:t>y los</a:t>
            </a:r>
            <a:r>
              <a:rPr lang="es-mx" sz="2200" b="0" i="0" u="none" spc="-35" baseline="0" dirty="0">
                <a:latin typeface="Calibri"/>
                <a:cs typeface="Calibri"/>
              </a:rPr>
              <a:t> </a:t>
            </a:r>
            <a:r>
              <a:rPr lang="es-mx" sz="2200" b="0" i="0" u="none" baseline="0" dirty="0">
                <a:latin typeface="Calibri"/>
                <a:cs typeface="Calibri"/>
              </a:rPr>
              <a:t>comprimidos</a:t>
            </a:r>
            <a:r>
              <a:rPr lang="es-mx" sz="2200" b="0" i="0" u="none" spc="-30" baseline="0" dirty="0">
                <a:latin typeface="Calibri"/>
                <a:cs typeface="Calibri"/>
              </a:rPr>
              <a:t> </a:t>
            </a:r>
            <a:r>
              <a:rPr lang="es-mx" sz="2200" b="0" i="0" u="none" baseline="0" dirty="0">
                <a:latin typeface="Calibri"/>
                <a:cs typeface="Calibri"/>
              </a:rPr>
              <a:t>falsos</a:t>
            </a:r>
            <a:r>
              <a:rPr lang="es-mx" sz="2200" b="0" i="0" u="none" spc="-50" baseline="0" dirty="0">
                <a:latin typeface="Calibri"/>
                <a:cs typeface="Calibri"/>
              </a:rPr>
              <a:t> </a:t>
            </a:r>
            <a:r>
              <a:rPr lang="es-mx" sz="2200" b="0" i="0" u="none" baseline="0" dirty="0">
                <a:latin typeface="Calibri"/>
                <a:cs typeface="Calibri"/>
              </a:rPr>
              <a:t>constituyen un</a:t>
            </a:r>
            <a:r>
              <a:rPr lang="es-mx" sz="2200" b="0" i="0" u="none" spc="-30" baseline="0" dirty="0">
                <a:latin typeface="Calibri"/>
                <a:cs typeface="Calibri"/>
              </a:rPr>
              <a:t> peligro</a:t>
            </a:r>
            <a:endParaRPr sz="2200" dirty="0">
              <a:latin typeface="Calibri"/>
              <a:cs typeface="Calibri"/>
            </a:endParaRPr>
          </a:p>
          <a:p>
            <a:pPr marL="466725" marR="175260" indent="-378460" algn="l" rtl="0">
              <a:lnSpc>
                <a:spcPct val="100000"/>
              </a:lnSpc>
              <a:buChar char="●"/>
              <a:tabLst>
                <a:tab pos="469900" algn="l"/>
              </a:tabLst>
            </a:pPr>
            <a:r>
              <a:rPr lang="es-mx" sz="2200" b="0" i="0" u="none" baseline="0" dirty="0">
                <a:latin typeface="Calibri"/>
                <a:cs typeface="Calibri"/>
              </a:rPr>
              <a:t>Identificar</a:t>
            </a:r>
            <a:r>
              <a:rPr lang="es-mx" sz="2200" b="0" i="0" u="none" spc="-30" baseline="0" dirty="0">
                <a:latin typeface="Calibri"/>
                <a:cs typeface="Calibri"/>
              </a:rPr>
              <a:t> </a:t>
            </a:r>
            <a:r>
              <a:rPr lang="es-mx" sz="2200" b="0" i="0" u="none" baseline="0" dirty="0">
                <a:latin typeface="Calibri"/>
                <a:cs typeface="Calibri"/>
              </a:rPr>
              <a:t>una</a:t>
            </a:r>
            <a:r>
              <a:rPr lang="es-mx" sz="2200" b="0" i="0" u="none" spc="-30" baseline="0" dirty="0">
                <a:latin typeface="Calibri"/>
                <a:cs typeface="Calibri"/>
              </a:rPr>
              <a:t> </a:t>
            </a:r>
            <a:r>
              <a:rPr lang="es-mx" sz="2200" b="0" i="0" u="none" baseline="0" dirty="0">
                <a:latin typeface="Calibri"/>
                <a:cs typeface="Calibri"/>
              </a:rPr>
              <a:t>o</a:t>
            </a:r>
            <a:r>
              <a:rPr lang="es-mx" sz="2200" b="0" i="0" u="none" spc="-30" baseline="0" dirty="0">
                <a:latin typeface="Calibri"/>
                <a:cs typeface="Calibri"/>
              </a:rPr>
              <a:t> </a:t>
            </a:r>
            <a:r>
              <a:rPr lang="es-mx" sz="2200" b="0" i="0" u="none" baseline="0" dirty="0">
                <a:latin typeface="Calibri"/>
                <a:cs typeface="Calibri"/>
              </a:rPr>
              <a:t>más</a:t>
            </a:r>
            <a:r>
              <a:rPr lang="es-mx" sz="2200" b="0" i="0" u="none" spc="-35" baseline="0" dirty="0">
                <a:latin typeface="Calibri"/>
                <a:cs typeface="Calibri"/>
              </a:rPr>
              <a:t> </a:t>
            </a:r>
            <a:r>
              <a:rPr lang="es-mx" sz="2200" b="0" i="0" u="none" baseline="0" dirty="0">
                <a:latin typeface="Calibri"/>
                <a:cs typeface="Calibri"/>
              </a:rPr>
              <a:t>formas</a:t>
            </a:r>
            <a:r>
              <a:rPr lang="es-mx" sz="2200" b="0" i="0" u="none" spc="-50" baseline="0" dirty="0">
                <a:latin typeface="Calibri"/>
                <a:cs typeface="Calibri"/>
              </a:rPr>
              <a:t> </a:t>
            </a:r>
            <a:r>
              <a:rPr lang="es-mx" sz="2200" b="0" i="0" u="none" spc="-25" baseline="0" dirty="0">
                <a:latin typeface="Calibri"/>
                <a:cs typeface="Calibri"/>
              </a:rPr>
              <a:t>de 	</a:t>
            </a:r>
            <a:r>
              <a:rPr lang="es-mx" sz="2200" b="0" i="0" u="none" baseline="0" dirty="0">
                <a:latin typeface="Calibri"/>
                <a:cs typeface="Calibri"/>
              </a:rPr>
              <a:t>protegerme</a:t>
            </a:r>
            <a:r>
              <a:rPr lang="es-mx" sz="2200" b="0" i="0" u="none" spc="-50" baseline="0" dirty="0">
                <a:latin typeface="Calibri"/>
                <a:cs typeface="Calibri"/>
              </a:rPr>
              <a:t> </a:t>
            </a:r>
            <a:r>
              <a:rPr lang="es-mx" sz="2200" b="0" i="0" u="none" baseline="0" dirty="0">
                <a:latin typeface="Calibri"/>
                <a:cs typeface="Calibri"/>
              </a:rPr>
              <a:t>del</a:t>
            </a:r>
            <a:r>
              <a:rPr lang="es-mx" sz="2200" b="0" i="0" u="none" spc="-45" baseline="0" dirty="0">
                <a:latin typeface="Calibri"/>
                <a:cs typeface="Calibri"/>
              </a:rPr>
              <a:t> </a:t>
            </a:r>
            <a:r>
              <a:rPr lang="es-mx" sz="2200" b="0" i="0" u="none" baseline="0" dirty="0">
                <a:latin typeface="Calibri"/>
                <a:cs typeface="Calibri"/>
              </a:rPr>
              <a:t>fentanilo</a:t>
            </a:r>
            <a:r>
              <a:rPr lang="es-mx" sz="2200" b="0" i="0" u="none" spc="-30" baseline="0" dirty="0">
                <a:latin typeface="Calibri"/>
                <a:cs typeface="Calibri"/>
              </a:rPr>
              <a:t> </a:t>
            </a:r>
            <a:r>
              <a:rPr lang="es-mx" sz="2200" b="0" i="0" u="none" spc="-10" baseline="0" dirty="0">
                <a:latin typeface="Calibri"/>
                <a:cs typeface="Calibri"/>
              </a:rPr>
              <a:t>y 	</a:t>
            </a:r>
            <a:r>
              <a:rPr lang="es-mx" sz="2200" b="0" i="0" u="none" baseline="0" dirty="0">
                <a:latin typeface="Calibri"/>
                <a:cs typeface="Calibri"/>
              </a:rPr>
              <a:t>de los</a:t>
            </a:r>
            <a:r>
              <a:rPr lang="es-mx" sz="2200" b="0" i="0" u="none" spc="-50" baseline="0" dirty="0">
                <a:latin typeface="Calibri"/>
                <a:cs typeface="Calibri"/>
              </a:rPr>
              <a:t> </a:t>
            </a:r>
            <a:r>
              <a:rPr lang="es-mx" sz="2200" b="0" i="0" u="none" baseline="0" dirty="0">
                <a:latin typeface="Calibri"/>
                <a:cs typeface="Calibri"/>
              </a:rPr>
              <a:t>comprimidos</a:t>
            </a:r>
            <a:r>
              <a:rPr lang="es-mx" sz="2200" b="0" i="0" u="none" spc="-40" baseline="0" dirty="0">
                <a:latin typeface="Calibri"/>
                <a:cs typeface="Calibri"/>
              </a:rPr>
              <a:t> </a:t>
            </a:r>
            <a:r>
              <a:rPr lang="es-mx" sz="2200" b="0" i="0" u="none" spc="-20" baseline="0" dirty="0">
                <a:latin typeface="Calibri"/>
                <a:cs typeface="Calibri"/>
              </a:rPr>
              <a:t>falsos</a:t>
            </a:r>
            <a:endParaRPr sz="2200" dirty="0">
              <a:latin typeface="Calibri"/>
              <a:cs typeface="Calibri"/>
            </a:endParaRPr>
          </a:p>
        </p:txBody>
      </p:sp>
      <p:sp>
        <p:nvSpPr>
          <p:cNvPr id="6" name="Slide Number Placeholder 5">
            <a:extLst>
              <a:ext uri="{FF2B5EF4-FFF2-40B4-BE49-F238E27FC236}">
                <a16:creationId xmlns:a16="http://schemas.microsoft.com/office/drawing/2014/main" id="{A6E29CCD-FCBB-24ED-CBE4-7B29BBD4240D}"/>
              </a:ext>
            </a:extLst>
          </p:cNvPr>
          <p:cNvSpPr>
            <a:spLocks noGrp="1"/>
          </p:cNvSpPr>
          <p:nvPr>
            <p:ph type="sldNum" sz="quarter" idx="7"/>
          </p:nvPr>
        </p:nvSpPr>
        <p:spPr>
          <a:xfrm>
            <a:off x="6781800" y="4705358"/>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3</a:t>
            </a:fld>
            <a:endParaRPr lang="es-mx"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375410" rIns="0" bIns="0" rtlCol="0">
            <a:spAutoFit/>
          </a:bodyPr>
          <a:lstStyle/>
          <a:p>
            <a:pPr marL="323850" algn="l" rtl="0">
              <a:lnSpc>
                <a:spcPct val="100000"/>
              </a:lnSpc>
              <a:spcBef>
                <a:spcPts val="100"/>
              </a:spcBef>
            </a:pPr>
            <a:r>
              <a:rPr lang="es-mx" b="0" i="0" u="none" baseline="0"/>
              <a:t>¿Qué</a:t>
            </a:r>
            <a:r>
              <a:rPr lang="es-mx" b="0" i="0" u="none" spc="-85" baseline="0"/>
              <a:t> </a:t>
            </a:r>
            <a:r>
              <a:rPr lang="es-mx" b="0" i="0" u="none" baseline="0"/>
              <a:t>son</a:t>
            </a:r>
            <a:r>
              <a:rPr lang="es-mx" b="0" i="0" u="none" spc="-90" baseline="0"/>
              <a:t> </a:t>
            </a:r>
            <a:r>
              <a:rPr lang="es-mx" b="0" i="0" u="none" baseline="0"/>
              <a:t>los opioides</a:t>
            </a:r>
            <a:r>
              <a:rPr lang="es-mx" b="0" i="0" u="none" spc="-55" baseline="0"/>
              <a:t> </a:t>
            </a:r>
            <a:r>
              <a:rPr lang="es-mx" b="0" i="0" u="none" spc="-10" baseline="0"/>
              <a:t>recetados?</a:t>
            </a:r>
          </a:p>
        </p:txBody>
      </p:sp>
      <p:sp>
        <p:nvSpPr>
          <p:cNvPr id="4" name="object 4"/>
          <p:cNvSpPr txBox="1"/>
          <p:nvPr/>
        </p:nvSpPr>
        <p:spPr>
          <a:xfrm>
            <a:off x="689768" y="1442609"/>
            <a:ext cx="7614920" cy="2145665"/>
          </a:xfrm>
          <a:prstGeom prst="rect">
            <a:avLst/>
          </a:prstGeom>
        </p:spPr>
        <p:txBody>
          <a:bodyPr vert="horz" wrap="square" lIns="0" tIns="12700" rIns="0" bIns="0" rtlCol="0">
            <a:spAutoFit/>
          </a:bodyPr>
          <a:lstStyle/>
          <a:p>
            <a:pPr marL="373380" indent="-360680" rtl="0">
              <a:lnSpc>
                <a:spcPts val="2395"/>
              </a:lnSpc>
              <a:spcBef>
                <a:spcPts val="100"/>
              </a:spcBef>
              <a:buFont typeface="Arial"/>
              <a:buChar char="•"/>
              <a:tabLst>
                <a:tab pos="373380" algn="l"/>
              </a:tabLst>
            </a:pPr>
            <a:r>
              <a:rPr lang="es-mx" sz="2100" b="0" i="0" u="none" baseline="0">
                <a:latin typeface="Calibri"/>
                <a:cs typeface="Calibri"/>
              </a:rPr>
              <a:t>Se utilizan</a:t>
            </a:r>
            <a:r>
              <a:rPr lang="es-mx" sz="2100" b="0" i="0" u="none" spc="-25" baseline="0">
                <a:latin typeface="Calibri"/>
                <a:cs typeface="Calibri"/>
              </a:rPr>
              <a:t> </a:t>
            </a:r>
            <a:r>
              <a:rPr lang="es-mx" sz="2100" b="0" i="0" u="none" baseline="0">
                <a:latin typeface="Calibri"/>
                <a:cs typeface="Calibri"/>
              </a:rPr>
              <a:t>principalmente</a:t>
            </a:r>
            <a:r>
              <a:rPr lang="es-mx" sz="2100" b="0" i="0" u="none" spc="-30" baseline="0">
                <a:latin typeface="Calibri"/>
                <a:cs typeface="Calibri"/>
              </a:rPr>
              <a:t> </a:t>
            </a:r>
            <a:r>
              <a:rPr lang="es-mx" sz="2100" b="0" i="0" u="none" baseline="0">
                <a:latin typeface="Calibri"/>
                <a:cs typeface="Calibri"/>
              </a:rPr>
              <a:t>para</a:t>
            </a:r>
            <a:r>
              <a:rPr lang="es-mx" sz="2100" b="0" i="0" u="none" spc="-50" baseline="0">
                <a:latin typeface="Calibri"/>
                <a:cs typeface="Calibri"/>
              </a:rPr>
              <a:t> </a:t>
            </a:r>
            <a:r>
              <a:rPr lang="es-mx" sz="2100" b="0" i="0" u="none" baseline="0">
                <a:latin typeface="Calibri"/>
                <a:cs typeface="Calibri"/>
              </a:rPr>
              <a:t>tratar</a:t>
            </a:r>
            <a:r>
              <a:rPr lang="es-mx" sz="2100" b="0" i="0" u="none" spc="-40" baseline="0">
                <a:latin typeface="Calibri"/>
                <a:cs typeface="Calibri"/>
              </a:rPr>
              <a:t> </a:t>
            </a:r>
            <a:r>
              <a:rPr lang="es-mx" sz="2100" b="0" i="0" u="none" baseline="0">
                <a:latin typeface="Calibri"/>
                <a:cs typeface="Calibri"/>
              </a:rPr>
              <a:t>el dolor de moderado</a:t>
            </a:r>
            <a:r>
              <a:rPr lang="es-mx" sz="2100" b="0" i="0" u="none" spc="-40" baseline="0">
                <a:latin typeface="Calibri"/>
                <a:cs typeface="Calibri"/>
              </a:rPr>
              <a:t> </a:t>
            </a:r>
            <a:r>
              <a:rPr lang="es-mx" sz="2100" b="0" i="0" u="none" baseline="0">
                <a:latin typeface="Calibri"/>
                <a:cs typeface="Calibri"/>
              </a:rPr>
              <a:t>a</a:t>
            </a:r>
            <a:r>
              <a:rPr lang="es-mx" sz="2100" b="0" i="0" u="none" spc="-45" baseline="0">
                <a:latin typeface="Calibri"/>
                <a:cs typeface="Calibri"/>
              </a:rPr>
              <a:t> </a:t>
            </a:r>
            <a:r>
              <a:rPr lang="es-mx" sz="2100" b="0" i="0" u="none" baseline="0">
                <a:latin typeface="Calibri"/>
                <a:cs typeface="Calibri"/>
              </a:rPr>
              <a:t>intenso. </a:t>
            </a:r>
            <a:endParaRPr sz="2100">
              <a:latin typeface="Calibri"/>
              <a:cs typeface="Calibri"/>
            </a:endParaRPr>
          </a:p>
          <a:p>
            <a:pPr marL="373380" marR="5080" indent="-361315" rtl="0">
              <a:lnSpc>
                <a:spcPts val="2270"/>
              </a:lnSpc>
              <a:spcBef>
                <a:spcPts val="155"/>
              </a:spcBef>
              <a:buFont typeface="Arial"/>
              <a:buChar char="•"/>
              <a:tabLst>
                <a:tab pos="373380" algn="l"/>
              </a:tabLst>
            </a:pPr>
            <a:r>
              <a:rPr lang="es-mx" sz="2100" b="0" i="0" u="none" baseline="0">
                <a:latin typeface="Calibri"/>
                <a:cs typeface="Calibri"/>
              </a:rPr>
              <a:t>Pueden</a:t>
            </a:r>
            <a:r>
              <a:rPr lang="es-mx" sz="2100" b="0" i="0" u="none" spc="-45" baseline="0">
                <a:latin typeface="Calibri"/>
                <a:cs typeface="Calibri"/>
              </a:rPr>
              <a:t> </a:t>
            </a:r>
            <a:r>
              <a:rPr lang="es-mx" sz="2100" b="0" i="0" u="none" baseline="0">
                <a:latin typeface="Calibri"/>
                <a:cs typeface="Calibri"/>
              </a:rPr>
              <a:t>ser</a:t>
            </a:r>
            <a:r>
              <a:rPr lang="es-mx" sz="2100" b="0" i="0" u="none" spc="-35" baseline="0">
                <a:latin typeface="Calibri"/>
                <a:cs typeface="Calibri"/>
              </a:rPr>
              <a:t> </a:t>
            </a:r>
            <a:r>
              <a:rPr lang="es-mx" sz="2100" b="0" i="0" u="none" baseline="0">
                <a:latin typeface="Calibri"/>
                <a:cs typeface="Calibri"/>
              </a:rPr>
              <a:t>peligrosos</a:t>
            </a:r>
            <a:r>
              <a:rPr lang="es-mx" sz="2100" b="0" i="0" u="none" spc="-25" baseline="0">
                <a:latin typeface="Calibri"/>
                <a:cs typeface="Calibri"/>
              </a:rPr>
              <a:t> </a:t>
            </a:r>
            <a:r>
              <a:rPr lang="es-mx" sz="2100" b="0" i="0" u="none" baseline="0">
                <a:latin typeface="Calibri"/>
                <a:cs typeface="Calibri"/>
              </a:rPr>
              <a:t>porque</a:t>
            </a:r>
            <a:r>
              <a:rPr lang="es-mx" sz="2100" b="0" i="0" u="none" spc="-35" baseline="0">
                <a:latin typeface="Calibri"/>
                <a:cs typeface="Calibri"/>
              </a:rPr>
              <a:t> </a:t>
            </a:r>
            <a:r>
              <a:rPr lang="es-mx" sz="2100" b="0" i="0" u="none" baseline="0">
                <a:latin typeface="Calibri"/>
                <a:cs typeface="Calibri"/>
              </a:rPr>
              <a:t>son</a:t>
            </a:r>
            <a:r>
              <a:rPr lang="es-mx" sz="2100" b="0" i="0" u="none" spc="-45" baseline="0">
                <a:latin typeface="Calibri"/>
                <a:cs typeface="Calibri"/>
              </a:rPr>
              <a:t> </a:t>
            </a:r>
            <a:r>
              <a:rPr lang="es-mx" sz="2100" b="0" i="0" u="none" baseline="0">
                <a:latin typeface="Calibri"/>
                <a:cs typeface="Calibri"/>
              </a:rPr>
              <a:t>extremadamente</a:t>
            </a:r>
            <a:r>
              <a:rPr lang="es-mx" sz="2100" b="0" i="0" u="none" spc="-35" baseline="0">
                <a:latin typeface="Calibri"/>
                <a:cs typeface="Calibri"/>
              </a:rPr>
              <a:t> </a:t>
            </a:r>
            <a:r>
              <a:rPr lang="es-mx" sz="2100" b="0" i="0" u="none" baseline="0">
                <a:latin typeface="Calibri"/>
                <a:cs typeface="Calibri"/>
              </a:rPr>
              <a:t>potentes</a:t>
            </a:r>
            <a:r>
              <a:rPr lang="es-mx" sz="2100" b="0" i="0" u="none" spc="-25" baseline="0">
                <a:latin typeface="Calibri"/>
                <a:cs typeface="Calibri"/>
              </a:rPr>
              <a:t> </a:t>
            </a:r>
            <a:r>
              <a:rPr lang="es-mx" sz="2100" b="0" i="0" u="none" baseline="0">
                <a:latin typeface="Calibri"/>
                <a:cs typeface="Calibri"/>
              </a:rPr>
              <a:t>y</a:t>
            </a:r>
            <a:r>
              <a:rPr lang="es-mx" sz="2100" b="0" i="0" u="none" spc="-25" baseline="0">
                <a:latin typeface="Calibri"/>
                <a:cs typeface="Calibri"/>
              </a:rPr>
              <a:t> </a:t>
            </a:r>
            <a:r>
              <a:rPr lang="es-mx" sz="2100" b="0" i="0" u="none" baseline="0">
                <a:latin typeface="Calibri"/>
                <a:cs typeface="Calibri"/>
              </a:rPr>
              <a:t>altamente</a:t>
            </a:r>
            <a:r>
              <a:rPr lang="es-mx" sz="2100" b="0" i="0" u="none" spc="-40" baseline="0">
                <a:latin typeface="Calibri"/>
                <a:cs typeface="Calibri"/>
              </a:rPr>
              <a:t> </a:t>
            </a:r>
            <a:r>
              <a:rPr lang="es-mx" sz="2100" b="0" i="0" u="none" spc="-10" baseline="0">
                <a:latin typeface="Calibri"/>
                <a:cs typeface="Calibri"/>
              </a:rPr>
              <a:t>adictivos.</a:t>
            </a:r>
            <a:endParaRPr sz="2100">
              <a:latin typeface="Calibri"/>
              <a:cs typeface="Calibri"/>
            </a:endParaRPr>
          </a:p>
          <a:p>
            <a:pPr marL="373380" indent="-360680" rtl="0">
              <a:lnSpc>
                <a:spcPts val="2145"/>
              </a:lnSpc>
              <a:buFont typeface="Arial"/>
              <a:buChar char="•"/>
              <a:tabLst>
                <a:tab pos="373380" algn="l"/>
              </a:tabLst>
            </a:pPr>
            <a:r>
              <a:rPr lang="es-mx" sz="2100" b="0" i="0" u="none" baseline="0">
                <a:latin typeface="Calibri"/>
                <a:cs typeface="Calibri"/>
              </a:rPr>
              <a:t>Los opioides</a:t>
            </a:r>
            <a:r>
              <a:rPr lang="es-mx" sz="2100" b="0" i="0" u="none" spc="-60" baseline="0">
                <a:latin typeface="Calibri"/>
                <a:cs typeface="Calibri"/>
              </a:rPr>
              <a:t> </a:t>
            </a:r>
            <a:r>
              <a:rPr lang="es-mx" sz="2100" b="0" i="0" u="none" baseline="0">
                <a:latin typeface="Calibri"/>
                <a:cs typeface="Calibri"/>
              </a:rPr>
              <a:t>recetados</a:t>
            </a:r>
            <a:r>
              <a:rPr lang="es-mx" sz="2100" b="0" i="0" u="none" spc="-35" baseline="0">
                <a:latin typeface="Calibri"/>
                <a:cs typeface="Calibri"/>
              </a:rPr>
              <a:t> </a:t>
            </a:r>
            <a:r>
              <a:rPr lang="es-mx" sz="2100" b="0" i="0" u="none" baseline="0">
                <a:latin typeface="Calibri"/>
                <a:cs typeface="Calibri"/>
              </a:rPr>
              <a:t>más comunes</a:t>
            </a:r>
            <a:r>
              <a:rPr lang="es-mx" sz="2100" b="0" i="0" u="none" spc="-65" baseline="0">
                <a:latin typeface="Calibri"/>
                <a:cs typeface="Calibri"/>
              </a:rPr>
              <a:t> </a:t>
            </a:r>
            <a:r>
              <a:rPr lang="es-mx" sz="2100" b="0" i="0" u="none" spc="-10" baseline="0">
                <a:latin typeface="Calibri"/>
                <a:cs typeface="Calibri"/>
              </a:rPr>
              <a:t>son los siguientes:</a:t>
            </a:r>
            <a:endParaRPr sz="2100">
              <a:latin typeface="Calibri"/>
              <a:cs typeface="Calibri"/>
            </a:endParaRPr>
          </a:p>
          <a:p>
            <a:pPr marL="830580" lvl="1" indent="-336550" rtl="0">
              <a:lnSpc>
                <a:spcPts val="1850"/>
              </a:lnSpc>
              <a:buFont typeface="Arial"/>
              <a:buChar char="•"/>
              <a:tabLst>
                <a:tab pos="830580" algn="l"/>
              </a:tabLst>
            </a:pPr>
            <a:r>
              <a:rPr lang="es-mx" sz="1700" b="0" i="0" u="none" baseline="0">
                <a:latin typeface="Calibri"/>
                <a:cs typeface="Calibri"/>
              </a:rPr>
              <a:t>Hidrocodona</a:t>
            </a:r>
            <a:r>
              <a:rPr lang="es-mx" sz="1700" b="0" i="0" u="none" spc="-85" baseline="0">
                <a:latin typeface="Calibri"/>
                <a:cs typeface="Calibri"/>
              </a:rPr>
              <a:t> </a:t>
            </a:r>
            <a:r>
              <a:rPr lang="es-mx" sz="1700" b="0" i="0" u="none" spc="-10" baseline="0">
                <a:latin typeface="Calibri"/>
                <a:cs typeface="Calibri"/>
              </a:rPr>
              <a:t>(Vicodin)</a:t>
            </a:r>
            <a:endParaRPr sz="1700">
              <a:latin typeface="Calibri"/>
              <a:cs typeface="Calibri"/>
            </a:endParaRPr>
          </a:p>
          <a:p>
            <a:pPr marL="830580" lvl="1" indent="-336550" rtl="0">
              <a:lnSpc>
                <a:spcPts val="1835"/>
              </a:lnSpc>
              <a:buFont typeface="Arial"/>
              <a:buChar char="•"/>
              <a:tabLst>
                <a:tab pos="830580" algn="l"/>
              </a:tabLst>
            </a:pPr>
            <a:r>
              <a:rPr lang="es-mx" sz="1700" b="0" i="0" u="none" baseline="0">
                <a:latin typeface="Calibri"/>
                <a:cs typeface="Calibri"/>
              </a:rPr>
              <a:t>Oxicodona</a:t>
            </a:r>
            <a:r>
              <a:rPr lang="es-mx" sz="1700" b="0" i="0" u="none" spc="-50" baseline="0">
                <a:latin typeface="Calibri"/>
                <a:cs typeface="Calibri"/>
              </a:rPr>
              <a:t> </a:t>
            </a:r>
            <a:r>
              <a:rPr lang="es-mx" sz="1700" b="0" i="0" u="none" baseline="0">
                <a:latin typeface="Calibri"/>
                <a:cs typeface="Calibri"/>
              </a:rPr>
              <a:t>(OxyContin,</a:t>
            </a:r>
            <a:r>
              <a:rPr lang="es-mx" sz="1700" b="0" i="0" u="none" spc="-50" baseline="0">
                <a:latin typeface="Calibri"/>
                <a:cs typeface="Calibri"/>
              </a:rPr>
              <a:t> </a:t>
            </a:r>
            <a:r>
              <a:rPr lang="es-mx" sz="1700" b="0" i="0" u="none" spc="-10" baseline="0">
                <a:latin typeface="Calibri"/>
                <a:cs typeface="Calibri"/>
              </a:rPr>
              <a:t>Percocet)</a:t>
            </a:r>
            <a:endParaRPr sz="1700">
              <a:latin typeface="Calibri"/>
              <a:cs typeface="Calibri"/>
            </a:endParaRPr>
          </a:p>
          <a:p>
            <a:pPr marL="830580" lvl="1" indent="-336550" rtl="0">
              <a:lnSpc>
                <a:spcPts val="1835"/>
              </a:lnSpc>
              <a:buFont typeface="Arial"/>
              <a:buChar char="•"/>
              <a:tabLst>
                <a:tab pos="830580" algn="l"/>
              </a:tabLst>
            </a:pPr>
            <a:r>
              <a:rPr lang="es-mx" sz="1700" b="0" i="0" u="none" spc="-10" baseline="0">
                <a:latin typeface="Calibri"/>
                <a:cs typeface="Calibri"/>
              </a:rPr>
              <a:t>Codeína</a:t>
            </a:r>
            <a:endParaRPr sz="1700">
              <a:latin typeface="Calibri"/>
              <a:cs typeface="Calibri"/>
            </a:endParaRPr>
          </a:p>
          <a:p>
            <a:pPr marL="830580" lvl="1" indent="-336550" rtl="0">
              <a:lnSpc>
                <a:spcPts val="1939"/>
              </a:lnSpc>
              <a:buFont typeface="Arial"/>
              <a:buChar char="•"/>
              <a:tabLst>
                <a:tab pos="830580" algn="l"/>
              </a:tabLst>
            </a:pPr>
            <a:r>
              <a:rPr lang="es-mx" sz="1700" b="1" i="0" u="none" spc="-10" baseline="0">
                <a:latin typeface="Calibri"/>
                <a:cs typeface="Calibri"/>
              </a:rPr>
              <a:t>Fentanilo</a:t>
            </a:r>
            <a:endParaRPr sz="1700">
              <a:latin typeface="Calibri"/>
              <a:cs typeface="Calibri"/>
            </a:endParaRPr>
          </a:p>
        </p:txBody>
      </p:sp>
      <p:sp>
        <p:nvSpPr>
          <p:cNvPr id="5" name="Slide Number Placeholder 4">
            <a:extLst>
              <a:ext uri="{FF2B5EF4-FFF2-40B4-BE49-F238E27FC236}">
                <a16:creationId xmlns:a16="http://schemas.microsoft.com/office/drawing/2014/main" id="{A21E30DC-879F-AC61-F75E-2C413459A294}"/>
              </a:ext>
            </a:extLst>
          </p:cNvPr>
          <p:cNvSpPr>
            <a:spLocks noGrp="1"/>
          </p:cNvSpPr>
          <p:nvPr>
            <p:ph type="sldNum" sz="quarter" idx="7"/>
          </p:nvPr>
        </p:nvSpPr>
        <p:spPr>
          <a:xfrm>
            <a:off x="6781800" y="4705350"/>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4</a:t>
            </a:fld>
            <a:endParaRPr lang="es-mx"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54635" y="-12"/>
            <a:ext cx="8989695" cy="5143500"/>
            <a:chOff x="154635" y="-12"/>
            <a:chExt cx="8989695" cy="5143500"/>
          </a:xfrm>
        </p:grpSpPr>
        <p:sp>
          <p:nvSpPr>
            <p:cNvPr id="3" name="object 3"/>
            <p:cNvSpPr/>
            <p:nvPr/>
          </p:nvSpPr>
          <p:spPr>
            <a:xfrm>
              <a:off x="4572000" y="-12"/>
              <a:ext cx="4572000" cy="5143500"/>
            </a:xfrm>
            <a:custGeom>
              <a:avLst/>
              <a:gdLst/>
              <a:ahLst/>
              <a:cxnLst/>
              <a:rect l="l" t="t" r="r" b="b"/>
              <a:pathLst>
                <a:path w="4572000" h="5143500">
                  <a:moveTo>
                    <a:pt x="4572000" y="0"/>
                  </a:moveTo>
                  <a:lnTo>
                    <a:pt x="0" y="0"/>
                  </a:lnTo>
                  <a:lnTo>
                    <a:pt x="0" y="5143334"/>
                  </a:lnTo>
                  <a:lnTo>
                    <a:pt x="4572000" y="5143334"/>
                  </a:lnTo>
                  <a:lnTo>
                    <a:pt x="4572000" y="0"/>
                  </a:lnTo>
                  <a:close/>
                </a:path>
              </a:pathLst>
            </a:custGeom>
            <a:solidFill>
              <a:srgbClr val="006CAC"/>
            </a:solidFill>
          </p:spPr>
          <p:txBody>
            <a:bodyPr wrap="square" lIns="0" tIns="0" rIns="0" bIns="0" rtlCol="0"/>
            <a:lstStyle/>
            <a:p>
              <a:endParaRPr/>
            </a:p>
          </p:txBody>
        </p:sp>
        <p:sp>
          <p:nvSpPr>
            <p:cNvPr id="4" name="object 4"/>
            <p:cNvSpPr/>
            <p:nvPr/>
          </p:nvSpPr>
          <p:spPr>
            <a:xfrm>
              <a:off x="5029674" y="4495500"/>
              <a:ext cx="468630" cy="0"/>
            </a:xfrm>
            <a:custGeom>
              <a:avLst/>
              <a:gdLst/>
              <a:ahLst/>
              <a:cxnLst/>
              <a:rect l="l" t="t" r="r" b="b"/>
              <a:pathLst>
                <a:path w="468629">
                  <a:moveTo>
                    <a:pt x="0" y="0"/>
                  </a:moveTo>
                  <a:lnTo>
                    <a:pt x="468299" y="0"/>
                  </a:lnTo>
                </a:path>
              </a:pathLst>
            </a:custGeom>
            <a:ln w="19050">
              <a:solidFill>
                <a:srgbClr val="FFFFFF"/>
              </a:solidFill>
            </a:ln>
          </p:spPr>
          <p:txBody>
            <a:bodyPr wrap="square" lIns="0" tIns="0" rIns="0" bIns="0" rtlCol="0"/>
            <a:lstStyle/>
            <a:p>
              <a:endParaRPr/>
            </a:p>
          </p:txBody>
        </p:sp>
        <p:pic>
          <p:nvPicPr>
            <p:cNvPr id="5" name="object 5"/>
            <p:cNvPicPr/>
            <p:nvPr/>
          </p:nvPicPr>
          <p:blipFill>
            <a:blip r:embed="rId3" cstate="print"/>
            <a:stretch>
              <a:fillRect/>
            </a:stretch>
          </p:blipFill>
          <p:spPr>
            <a:xfrm>
              <a:off x="603504" y="1168769"/>
              <a:ext cx="964691" cy="18286"/>
            </a:xfrm>
            <a:prstGeom prst="rect">
              <a:avLst/>
            </a:prstGeom>
          </p:spPr>
        </p:pic>
      </p:grpSp>
      <p:sp>
        <p:nvSpPr>
          <p:cNvPr id="6" name="object 6"/>
          <p:cNvSpPr txBox="1">
            <a:spLocks noGrp="1"/>
          </p:cNvSpPr>
          <p:nvPr>
            <p:ph type="title"/>
          </p:nvPr>
        </p:nvSpPr>
        <p:spPr>
          <a:xfrm>
            <a:off x="228600" y="172661"/>
            <a:ext cx="7874081" cy="690084"/>
          </a:xfrm>
          <a:prstGeom prst="rect">
            <a:avLst/>
          </a:prstGeom>
        </p:spPr>
        <p:txBody>
          <a:bodyPr vert="horz" wrap="square" lIns="0" tIns="226210" rIns="0" bIns="0" rtlCol="0">
            <a:spAutoFit/>
          </a:bodyPr>
          <a:lstStyle/>
          <a:p>
            <a:pPr marL="12700" algn="l" rtl="0">
              <a:lnSpc>
                <a:spcPct val="100000"/>
              </a:lnSpc>
              <a:spcBef>
                <a:spcPts val="100"/>
              </a:spcBef>
            </a:pPr>
            <a:r>
              <a:rPr lang="es-mx" sz="3000" b="0" i="0" u="none" baseline="0" dirty="0"/>
              <a:t>¿Uso indebido</a:t>
            </a:r>
            <a:r>
              <a:rPr lang="es-mx" sz="3000" b="0" i="0" u="none" spc="-45" baseline="0" dirty="0"/>
              <a:t> </a:t>
            </a:r>
            <a:r>
              <a:rPr lang="es-mx" sz="3000" b="0" i="0" u="none" spc="-10" baseline="0" dirty="0"/>
              <a:t>de opioides?</a:t>
            </a:r>
          </a:p>
        </p:txBody>
      </p:sp>
      <p:sp>
        <p:nvSpPr>
          <p:cNvPr id="7" name="object 7"/>
          <p:cNvSpPr txBox="1"/>
          <p:nvPr/>
        </p:nvSpPr>
        <p:spPr>
          <a:xfrm>
            <a:off x="4876800" y="1013910"/>
            <a:ext cx="3436620" cy="2453005"/>
          </a:xfrm>
          <a:prstGeom prst="rect">
            <a:avLst/>
          </a:prstGeom>
        </p:spPr>
        <p:txBody>
          <a:bodyPr vert="horz" wrap="square" lIns="0" tIns="12700" rIns="0" bIns="0" rtlCol="0">
            <a:spAutoFit/>
          </a:bodyPr>
          <a:lstStyle/>
          <a:p>
            <a:pPr marL="12700" rtl="0">
              <a:lnSpc>
                <a:spcPct val="100000"/>
              </a:lnSpc>
              <a:spcBef>
                <a:spcPts val="100"/>
              </a:spcBef>
            </a:pPr>
            <a:r>
              <a:rPr lang="es-mx" sz="3300" b="1" i="0" u="none" baseline="0" dirty="0">
                <a:solidFill>
                  <a:srgbClr val="FFFFFF"/>
                </a:solidFill>
                <a:latin typeface="Calibri"/>
                <a:cs typeface="Calibri"/>
              </a:rPr>
              <a:t>El uso</a:t>
            </a:r>
            <a:r>
              <a:rPr lang="es-mx" sz="3300" b="1" i="0" u="none" spc="-75" baseline="0" dirty="0">
                <a:solidFill>
                  <a:srgbClr val="FFFFFF"/>
                </a:solidFill>
                <a:latin typeface="Calibri"/>
                <a:cs typeface="Calibri"/>
              </a:rPr>
              <a:t> </a:t>
            </a:r>
            <a:r>
              <a:rPr lang="es-mx" sz="3300" b="1" i="0" u="none" baseline="0" dirty="0">
                <a:solidFill>
                  <a:srgbClr val="FFFFFF"/>
                </a:solidFill>
                <a:latin typeface="Calibri"/>
                <a:cs typeface="Calibri"/>
              </a:rPr>
              <a:t>indebido de opioides</a:t>
            </a:r>
            <a:r>
              <a:rPr lang="es-mx" sz="3300" b="1" i="0" u="none" spc="-80" baseline="0" dirty="0">
                <a:solidFill>
                  <a:srgbClr val="FFFFFF"/>
                </a:solidFill>
                <a:latin typeface="Calibri"/>
                <a:cs typeface="Calibri"/>
              </a:rPr>
              <a:t> </a:t>
            </a:r>
            <a:r>
              <a:rPr lang="es-mx" sz="3300" b="1" i="0" u="none" spc="-25" baseline="0" dirty="0">
                <a:solidFill>
                  <a:srgbClr val="FFFFFF"/>
                </a:solidFill>
                <a:latin typeface="Calibri"/>
                <a:cs typeface="Calibri"/>
              </a:rPr>
              <a:t>es:</a:t>
            </a:r>
            <a:endParaRPr sz="3300" dirty="0">
              <a:latin typeface="Calibri"/>
              <a:cs typeface="Calibri"/>
            </a:endParaRPr>
          </a:p>
          <a:p>
            <a:pPr rtl="0">
              <a:lnSpc>
                <a:spcPct val="100000"/>
              </a:lnSpc>
              <a:spcBef>
                <a:spcPts val="360"/>
              </a:spcBef>
            </a:pPr>
            <a:endParaRPr sz="3300" dirty="0">
              <a:latin typeface="Calibri"/>
              <a:cs typeface="Calibri"/>
            </a:endParaRPr>
          </a:p>
          <a:p>
            <a:pPr marL="190500" marR="5080" rtl="0">
              <a:lnSpc>
                <a:spcPts val="2700"/>
              </a:lnSpc>
            </a:pPr>
            <a:r>
              <a:rPr lang="es-mx" sz="2500" b="0" i="0" u="none" baseline="0" dirty="0">
                <a:solidFill>
                  <a:srgbClr val="FFFFFF"/>
                </a:solidFill>
                <a:latin typeface="Calibri"/>
                <a:cs typeface="Calibri"/>
              </a:rPr>
              <a:t>el uso</a:t>
            </a:r>
            <a:r>
              <a:rPr lang="es-mx" sz="2500" b="0" i="0" u="none" spc="-25" baseline="0" dirty="0">
                <a:solidFill>
                  <a:srgbClr val="FFFFFF"/>
                </a:solidFill>
                <a:latin typeface="Calibri"/>
                <a:cs typeface="Calibri"/>
              </a:rPr>
              <a:t> </a:t>
            </a:r>
            <a:r>
              <a:rPr lang="es-mx" sz="2500" b="0" i="0" u="none" baseline="0" dirty="0">
                <a:solidFill>
                  <a:srgbClr val="FFFFFF"/>
                </a:solidFill>
                <a:latin typeface="Calibri"/>
                <a:cs typeface="Calibri"/>
              </a:rPr>
              <a:t>de</a:t>
            </a:r>
            <a:r>
              <a:rPr lang="es-mx" sz="2500" b="0" i="0" u="none" spc="-20" baseline="0" dirty="0">
                <a:solidFill>
                  <a:srgbClr val="FFFFFF"/>
                </a:solidFill>
                <a:latin typeface="Calibri"/>
                <a:cs typeface="Calibri"/>
              </a:rPr>
              <a:t> </a:t>
            </a:r>
            <a:r>
              <a:rPr lang="es-mx" sz="2500" b="0" i="0" u="none" baseline="0" dirty="0">
                <a:solidFill>
                  <a:srgbClr val="FFFFFF"/>
                </a:solidFill>
                <a:latin typeface="Calibri"/>
                <a:cs typeface="Calibri"/>
              </a:rPr>
              <a:t>un</a:t>
            </a:r>
            <a:r>
              <a:rPr lang="es-mx" sz="2500" b="0" i="0" u="none" spc="-35" baseline="0" dirty="0">
                <a:solidFill>
                  <a:srgbClr val="FFFFFF"/>
                </a:solidFill>
                <a:latin typeface="Calibri"/>
                <a:cs typeface="Calibri"/>
              </a:rPr>
              <a:t> </a:t>
            </a:r>
            <a:r>
              <a:rPr lang="es-mx" sz="2500" b="0" i="0" u="none" baseline="0" dirty="0">
                <a:solidFill>
                  <a:srgbClr val="FFFFFF"/>
                </a:solidFill>
                <a:latin typeface="Calibri"/>
                <a:cs typeface="Calibri"/>
              </a:rPr>
              <a:t>opioide</a:t>
            </a:r>
            <a:r>
              <a:rPr lang="es-mx" sz="2500" b="0" i="0" u="none" spc="-35" baseline="0" dirty="0">
                <a:solidFill>
                  <a:srgbClr val="FFFFFF"/>
                </a:solidFill>
                <a:latin typeface="Calibri"/>
                <a:cs typeface="Calibri"/>
              </a:rPr>
              <a:t> </a:t>
            </a:r>
            <a:r>
              <a:rPr lang="es-mx" sz="2500" b="0" i="0" u="none" baseline="0" dirty="0">
                <a:solidFill>
                  <a:srgbClr val="FFFFFF"/>
                </a:solidFill>
                <a:latin typeface="Calibri"/>
                <a:cs typeface="Calibri"/>
              </a:rPr>
              <a:t>para</a:t>
            </a:r>
            <a:r>
              <a:rPr lang="es-mx" sz="2500" b="0" i="0" u="none" spc="-50" baseline="0" dirty="0">
                <a:solidFill>
                  <a:srgbClr val="FFFFFF"/>
                </a:solidFill>
                <a:latin typeface="Calibri"/>
                <a:cs typeface="Calibri"/>
              </a:rPr>
              <a:t> </a:t>
            </a:r>
            <a:r>
              <a:rPr lang="es-mx" sz="2500" b="0" i="0" u="none" baseline="0" dirty="0">
                <a:solidFill>
                  <a:srgbClr val="FFFFFF"/>
                </a:solidFill>
                <a:latin typeface="Calibri"/>
                <a:cs typeface="Calibri"/>
              </a:rPr>
              <a:t>un</a:t>
            </a:r>
            <a:r>
              <a:rPr lang="es-mx" sz="2500" b="0" i="0" u="none" spc="-30" baseline="0" dirty="0">
                <a:solidFill>
                  <a:srgbClr val="FFFFFF"/>
                </a:solidFill>
                <a:latin typeface="Calibri"/>
                <a:cs typeface="Calibri"/>
              </a:rPr>
              <a:t> propósito </a:t>
            </a:r>
            <a:r>
              <a:rPr lang="es-mx" sz="2500" b="0" i="0" u="none" baseline="0" dirty="0">
                <a:solidFill>
                  <a:srgbClr val="FFFFFF"/>
                </a:solidFill>
                <a:latin typeface="Calibri"/>
                <a:cs typeface="Calibri"/>
              </a:rPr>
              <a:t>que</a:t>
            </a:r>
            <a:r>
              <a:rPr lang="es-mx" sz="2500" b="0" i="0" u="none" spc="-35" baseline="0" dirty="0">
                <a:solidFill>
                  <a:srgbClr val="FFFFFF"/>
                </a:solidFill>
                <a:latin typeface="Calibri"/>
                <a:cs typeface="Calibri"/>
              </a:rPr>
              <a:t> </a:t>
            </a:r>
            <a:r>
              <a:rPr lang="es-mx" sz="2500" b="0" i="0" u="none" baseline="0" dirty="0">
                <a:solidFill>
                  <a:srgbClr val="FFFFFF"/>
                </a:solidFill>
                <a:latin typeface="Calibri"/>
                <a:cs typeface="Calibri"/>
              </a:rPr>
              <a:t>no</a:t>
            </a:r>
            <a:r>
              <a:rPr lang="es-mx" sz="2500" b="0" i="0" u="none" spc="-55" baseline="0" dirty="0">
                <a:solidFill>
                  <a:srgbClr val="FFFFFF"/>
                </a:solidFill>
                <a:latin typeface="Calibri"/>
                <a:cs typeface="Calibri"/>
              </a:rPr>
              <a:t> </a:t>
            </a:r>
            <a:r>
              <a:rPr lang="es-mx" sz="2500" b="0" i="0" u="none" spc="-10" baseline="0" dirty="0">
                <a:solidFill>
                  <a:srgbClr val="FFFFFF"/>
                </a:solidFill>
                <a:latin typeface="Calibri"/>
                <a:cs typeface="Calibri"/>
              </a:rPr>
              <a:t>es consistente </a:t>
            </a:r>
            <a:r>
              <a:rPr lang="es-mx" sz="2500" b="0" i="0" u="none" baseline="0" dirty="0">
                <a:solidFill>
                  <a:srgbClr val="FFFFFF"/>
                </a:solidFill>
                <a:latin typeface="Calibri"/>
                <a:cs typeface="Calibri"/>
              </a:rPr>
              <a:t>con</a:t>
            </a:r>
            <a:r>
              <a:rPr lang="es-mx" sz="2500" b="0" i="0" u="none" spc="-40" baseline="0" dirty="0">
                <a:solidFill>
                  <a:srgbClr val="FFFFFF"/>
                </a:solidFill>
                <a:latin typeface="Calibri"/>
                <a:cs typeface="Calibri"/>
              </a:rPr>
              <a:t> </a:t>
            </a:r>
            <a:r>
              <a:rPr lang="es-mx" sz="2500" b="0" i="0" u="none" baseline="0" dirty="0">
                <a:solidFill>
                  <a:srgbClr val="FFFFFF"/>
                </a:solidFill>
                <a:latin typeface="Calibri"/>
                <a:cs typeface="Calibri"/>
              </a:rPr>
              <a:t>las pautas</a:t>
            </a:r>
            <a:r>
              <a:rPr lang="es-mx" sz="2500" b="0" i="0" u="none" spc="-30" baseline="0" dirty="0">
                <a:solidFill>
                  <a:srgbClr val="FFFFFF"/>
                </a:solidFill>
                <a:latin typeface="Calibri"/>
                <a:cs typeface="Calibri"/>
              </a:rPr>
              <a:t> </a:t>
            </a:r>
            <a:r>
              <a:rPr lang="es-mx" sz="2500" b="0" i="0" u="none" baseline="0" dirty="0">
                <a:solidFill>
                  <a:srgbClr val="FFFFFF"/>
                </a:solidFill>
                <a:latin typeface="Calibri"/>
                <a:cs typeface="Calibri"/>
              </a:rPr>
              <a:t>legales</a:t>
            </a:r>
            <a:r>
              <a:rPr lang="es-mx" sz="2500" b="0" i="0" u="none" spc="-40" baseline="0" dirty="0">
                <a:solidFill>
                  <a:srgbClr val="FFFFFF"/>
                </a:solidFill>
                <a:latin typeface="Calibri"/>
                <a:cs typeface="Calibri"/>
              </a:rPr>
              <a:t> o médicas.</a:t>
            </a:r>
            <a:endParaRPr sz="2500" dirty="0">
              <a:latin typeface="Calibri"/>
              <a:cs typeface="Calibri"/>
            </a:endParaRPr>
          </a:p>
        </p:txBody>
      </p:sp>
      <p:pic>
        <p:nvPicPr>
          <p:cNvPr id="8" name="object 8"/>
          <p:cNvPicPr/>
          <p:nvPr/>
        </p:nvPicPr>
        <p:blipFill>
          <a:blip r:embed="rId4" cstate="print"/>
          <a:stretch>
            <a:fillRect/>
          </a:stretch>
        </p:blipFill>
        <p:spPr>
          <a:xfrm>
            <a:off x="328345" y="1649924"/>
            <a:ext cx="4100347" cy="2677765"/>
          </a:xfrm>
          <a:prstGeom prst="rect">
            <a:avLst/>
          </a:prstGeom>
        </p:spPr>
      </p:pic>
      <p:sp>
        <p:nvSpPr>
          <p:cNvPr id="9" name="Slide Number Placeholder 8">
            <a:extLst>
              <a:ext uri="{FF2B5EF4-FFF2-40B4-BE49-F238E27FC236}">
                <a16:creationId xmlns:a16="http://schemas.microsoft.com/office/drawing/2014/main" id="{2E3BFEB3-5263-A57E-2361-D2B51F071B86}"/>
              </a:ext>
            </a:extLst>
          </p:cNvPr>
          <p:cNvSpPr>
            <a:spLocks noGrp="1"/>
          </p:cNvSpPr>
          <p:nvPr>
            <p:ph type="sldNum" sz="quarter" idx="7"/>
          </p:nvPr>
        </p:nvSpPr>
        <p:spPr>
          <a:xfrm>
            <a:off x="6858000" y="4808740"/>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5</a:t>
            </a:fld>
            <a:endParaRPr lang="es-mx"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375410" rIns="0" bIns="0" rtlCol="0">
            <a:spAutoFit/>
          </a:bodyPr>
          <a:lstStyle/>
          <a:p>
            <a:pPr marL="323850" algn="l" rtl="0">
              <a:lnSpc>
                <a:spcPct val="100000"/>
              </a:lnSpc>
              <a:spcBef>
                <a:spcPts val="100"/>
              </a:spcBef>
            </a:pPr>
            <a:r>
              <a:rPr lang="es-mx" b="0" i="0" u="none" baseline="0"/>
              <a:t>¿Qué</a:t>
            </a:r>
            <a:r>
              <a:rPr lang="es-mx" b="0" i="0" u="none" spc="-45" baseline="0"/>
              <a:t> </a:t>
            </a:r>
            <a:r>
              <a:rPr lang="es-mx" b="0" i="0" u="none" baseline="0"/>
              <a:t>es</a:t>
            </a:r>
            <a:r>
              <a:rPr lang="es-mx" b="0" i="0" u="none" spc="-35" baseline="0"/>
              <a:t> </a:t>
            </a:r>
            <a:r>
              <a:rPr lang="es-mx" b="0" i="0" u="none" spc="-10" baseline="0"/>
              <a:t>el fentanilo?</a:t>
            </a:r>
          </a:p>
        </p:txBody>
      </p:sp>
      <p:sp>
        <p:nvSpPr>
          <p:cNvPr id="4" name="object 4"/>
          <p:cNvSpPr txBox="1"/>
          <p:nvPr/>
        </p:nvSpPr>
        <p:spPr>
          <a:xfrm>
            <a:off x="708056" y="1415178"/>
            <a:ext cx="7720330" cy="3259226"/>
          </a:xfrm>
          <a:prstGeom prst="rect">
            <a:avLst/>
          </a:prstGeom>
        </p:spPr>
        <p:txBody>
          <a:bodyPr vert="horz" wrap="square" lIns="0" tIns="12065" rIns="0" bIns="0" rtlCol="0">
            <a:spAutoFit/>
          </a:bodyPr>
          <a:lstStyle/>
          <a:p>
            <a:pPr marL="354965" indent="-342265" rtl="0">
              <a:lnSpc>
                <a:spcPct val="100000"/>
              </a:lnSpc>
              <a:buSzPct val="81818"/>
              <a:buFont typeface="Arial"/>
              <a:buChar char="•"/>
              <a:tabLst>
                <a:tab pos="354965" algn="l"/>
              </a:tabLst>
            </a:pPr>
            <a:r>
              <a:rPr lang="es-mx" sz="2200" b="0" i="0" u="none" baseline="0" dirty="0">
                <a:latin typeface="Calibri"/>
                <a:cs typeface="Calibri"/>
              </a:rPr>
              <a:t>El fentanilo</a:t>
            </a:r>
            <a:r>
              <a:rPr lang="es-mx" sz="2200" b="0" i="0" u="none" spc="-25" baseline="0" dirty="0">
                <a:latin typeface="Calibri"/>
                <a:cs typeface="Calibri"/>
              </a:rPr>
              <a:t> </a:t>
            </a:r>
            <a:r>
              <a:rPr lang="es-mx" sz="2200" b="0" i="0" u="none" baseline="0" dirty="0">
                <a:latin typeface="Calibri"/>
                <a:cs typeface="Calibri"/>
              </a:rPr>
              <a:t>es</a:t>
            </a:r>
            <a:r>
              <a:rPr lang="es-mx" sz="2200" b="0" i="0" u="none" spc="-15" baseline="0" dirty="0">
                <a:latin typeface="Calibri"/>
                <a:cs typeface="Calibri"/>
              </a:rPr>
              <a:t> </a:t>
            </a:r>
            <a:r>
              <a:rPr lang="es-mx" sz="2200" b="0" i="0" u="none" baseline="0" dirty="0">
                <a:latin typeface="Calibri"/>
                <a:cs typeface="Calibri"/>
              </a:rPr>
              <a:t>un</a:t>
            </a:r>
            <a:r>
              <a:rPr lang="es-mx" sz="2200" b="0" i="0" u="none" spc="-35" baseline="0" dirty="0">
                <a:latin typeface="Calibri"/>
                <a:cs typeface="Calibri"/>
              </a:rPr>
              <a:t> </a:t>
            </a:r>
            <a:r>
              <a:rPr lang="es-mx" sz="2200" b="0" i="0" u="none" baseline="0" dirty="0">
                <a:latin typeface="Calibri"/>
                <a:cs typeface="Calibri"/>
              </a:rPr>
              <a:t>potente</a:t>
            </a:r>
            <a:r>
              <a:rPr lang="es-mx" sz="2200" b="0" i="0" u="none" spc="-35" baseline="0" dirty="0">
                <a:latin typeface="Calibri"/>
                <a:cs typeface="Calibri"/>
              </a:rPr>
              <a:t> </a:t>
            </a:r>
            <a:r>
              <a:rPr lang="es-mx" sz="2200" b="0" i="0" u="none" baseline="0" dirty="0">
                <a:latin typeface="Calibri"/>
                <a:cs typeface="Calibri"/>
              </a:rPr>
              <a:t>opioide</a:t>
            </a:r>
            <a:r>
              <a:rPr lang="es-mx" sz="2200" b="0" i="0" u="none" spc="-15" baseline="0" dirty="0">
                <a:latin typeface="Calibri"/>
                <a:cs typeface="Calibri"/>
              </a:rPr>
              <a:t> </a:t>
            </a:r>
            <a:r>
              <a:rPr lang="es-mx" sz="2200" b="0" i="0" u="none" baseline="0" dirty="0">
                <a:latin typeface="Calibri"/>
                <a:cs typeface="Calibri"/>
              </a:rPr>
              <a:t>sintético</a:t>
            </a:r>
            <a:r>
              <a:rPr lang="es-mx" sz="2200" b="0" i="0" u="none" spc="-40" baseline="0" dirty="0">
                <a:latin typeface="Calibri"/>
                <a:cs typeface="Calibri"/>
              </a:rPr>
              <a:t> </a:t>
            </a:r>
            <a:r>
              <a:rPr lang="es-mx" sz="2200" b="0" i="0" u="none" baseline="0" dirty="0">
                <a:latin typeface="Calibri"/>
                <a:cs typeface="Calibri"/>
              </a:rPr>
              <a:t>que</a:t>
            </a:r>
            <a:r>
              <a:rPr lang="es-mx" sz="2200" b="0" i="0" u="none" spc="-25" baseline="0" dirty="0">
                <a:latin typeface="Calibri"/>
                <a:cs typeface="Calibri"/>
              </a:rPr>
              <a:t> </a:t>
            </a:r>
            <a:r>
              <a:rPr lang="es-mx" sz="2200" b="0" i="0" u="none" baseline="0" dirty="0">
                <a:latin typeface="Calibri"/>
                <a:cs typeface="Calibri"/>
              </a:rPr>
              <a:t>es</a:t>
            </a:r>
            <a:r>
              <a:rPr lang="es-mx" sz="2200" b="0" i="0" u="none" spc="-30" baseline="0" dirty="0">
                <a:latin typeface="Calibri"/>
                <a:cs typeface="Calibri"/>
              </a:rPr>
              <a:t> </a:t>
            </a:r>
            <a:r>
              <a:rPr lang="es-mx" sz="2200" b="0" i="0" u="none" baseline="0" dirty="0">
                <a:latin typeface="Calibri"/>
                <a:cs typeface="Calibri"/>
              </a:rPr>
              <a:t>altamente</a:t>
            </a:r>
            <a:r>
              <a:rPr lang="es-mx" sz="2200" b="0" i="0" u="none" spc="-35" baseline="0" dirty="0">
                <a:latin typeface="Calibri"/>
                <a:cs typeface="Calibri"/>
              </a:rPr>
              <a:t> </a:t>
            </a:r>
            <a:r>
              <a:rPr lang="es-mx" sz="2200" b="0" i="0" u="none" spc="-10" baseline="0" dirty="0">
                <a:latin typeface="Calibri"/>
                <a:cs typeface="Calibri"/>
              </a:rPr>
              <a:t>adictivo</a:t>
            </a:r>
            <a:r>
              <a:rPr lang="es-mx" sz="2200" b="0" i="0" u="none" baseline="0" dirty="0">
                <a:latin typeface="Calibri"/>
                <a:cs typeface="Calibri"/>
              </a:rPr>
              <a:t>.</a:t>
            </a:r>
            <a:endParaRPr sz="2200" dirty="0">
              <a:latin typeface="Calibri"/>
              <a:cs typeface="Calibri"/>
            </a:endParaRPr>
          </a:p>
          <a:p>
            <a:pPr rtl="0">
              <a:lnSpc>
                <a:spcPct val="100000"/>
              </a:lnSpc>
              <a:buFont typeface="Arial"/>
              <a:buChar char="•"/>
            </a:pPr>
            <a:endParaRPr sz="2200" dirty="0">
              <a:latin typeface="Calibri"/>
              <a:cs typeface="Calibri"/>
            </a:endParaRPr>
          </a:p>
          <a:p>
            <a:pPr marL="354965" indent="-342265" rtl="0">
              <a:lnSpc>
                <a:spcPct val="100000"/>
              </a:lnSpc>
              <a:buSzPct val="81818"/>
              <a:buFont typeface="Arial"/>
              <a:buChar char="•"/>
              <a:tabLst>
                <a:tab pos="354965" algn="l"/>
              </a:tabLst>
            </a:pPr>
            <a:r>
              <a:rPr lang="es-mx" sz="2200" b="0" i="0" u="none" baseline="0" dirty="0">
                <a:latin typeface="Calibri"/>
                <a:cs typeface="Calibri"/>
              </a:rPr>
              <a:t>Puede</a:t>
            </a:r>
            <a:r>
              <a:rPr lang="es-mx" sz="2200" b="0" i="0" u="none" spc="-35" baseline="0" dirty="0">
                <a:latin typeface="Calibri"/>
                <a:cs typeface="Calibri"/>
              </a:rPr>
              <a:t> </a:t>
            </a:r>
            <a:r>
              <a:rPr lang="es-mx" sz="2200" b="0" i="0" u="none" baseline="0" dirty="0">
                <a:latin typeface="Calibri"/>
                <a:cs typeface="Calibri"/>
              </a:rPr>
              <a:t>causar</a:t>
            </a:r>
            <a:r>
              <a:rPr lang="es-mx" sz="2200" b="0" i="0" u="none" spc="-15" baseline="0" dirty="0">
                <a:latin typeface="Calibri"/>
                <a:cs typeface="Calibri"/>
              </a:rPr>
              <a:t> </a:t>
            </a:r>
            <a:r>
              <a:rPr lang="es-mx" sz="2200" b="0" i="0" u="none" baseline="0" dirty="0">
                <a:latin typeface="Calibri"/>
                <a:cs typeface="Calibri"/>
              </a:rPr>
              <a:t>sobredosis</a:t>
            </a:r>
            <a:r>
              <a:rPr lang="es-mx" sz="2200" b="0" i="0" u="none" spc="-30" baseline="0" dirty="0">
                <a:latin typeface="Calibri"/>
                <a:cs typeface="Calibri"/>
              </a:rPr>
              <a:t> </a:t>
            </a:r>
            <a:r>
              <a:rPr lang="es-mx" sz="2200" b="0" i="0" u="none" baseline="0" dirty="0">
                <a:latin typeface="Calibri"/>
                <a:cs typeface="Calibri"/>
              </a:rPr>
              <a:t>o</a:t>
            </a:r>
            <a:r>
              <a:rPr lang="es-mx" sz="2200" b="0" i="0" u="none" spc="-25" baseline="0" dirty="0">
                <a:latin typeface="Calibri"/>
                <a:cs typeface="Calibri"/>
              </a:rPr>
              <a:t> </a:t>
            </a:r>
            <a:r>
              <a:rPr lang="es-mx" sz="2200" b="0" i="0" u="none" spc="-20" baseline="0" dirty="0">
                <a:latin typeface="Calibri"/>
                <a:cs typeface="Calibri"/>
              </a:rPr>
              <a:t>la muerte.</a:t>
            </a:r>
            <a:endParaRPr sz="2200" dirty="0">
              <a:latin typeface="Calibri"/>
              <a:cs typeface="Calibri"/>
            </a:endParaRPr>
          </a:p>
          <a:p>
            <a:pPr rtl="0">
              <a:lnSpc>
                <a:spcPct val="100000"/>
              </a:lnSpc>
              <a:buFont typeface="Arial"/>
              <a:buChar char="•"/>
            </a:pPr>
            <a:endParaRPr sz="2200" dirty="0">
              <a:latin typeface="Calibri"/>
              <a:cs typeface="Calibri"/>
            </a:endParaRPr>
          </a:p>
          <a:p>
            <a:pPr marL="355600" marR="5080" indent="-342900" rtl="0">
              <a:lnSpc>
                <a:spcPts val="2110"/>
              </a:lnSpc>
              <a:buSzPct val="81818"/>
              <a:buFont typeface="Arial"/>
              <a:buChar char="•"/>
              <a:tabLst>
                <a:tab pos="355600" algn="l"/>
              </a:tabLst>
            </a:pPr>
            <a:r>
              <a:rPr lang="es-mx" sz="2200" b="0" i="0" u="none" baseline="0" dirty="0">
                <a:latin typeface="Calibri"/>
                <a:cs typeface="Calibri"/>
              </a:rPr>
              <a:t>A veces,</a:t>
            </a:r>
            <a:r>
              <a:rPr lang="es-mx" sz="2200" b="0" i="0" u="none" spc="5" baseline="0" dirty="0">
                <a:latin typeface="Calibri"/>
                <a:cs typeface="Calibri"/>
              </a:rPr>
              <a:t> </a:t>
            </a:r>
            <a:r>
              <a:rPr lang="es-mx" sz="2200" b="0" i="0" u="none" baseline="0" dirty="0">
                <a:latin typeface="Calibri"/>
                <a:cs typeface="Calibri"/>
              </a:rPr>
              <a:t>lo</a:t>
            </a:r>
            <a:r>
              <a:rPr lang="es-mx" sz="2200" b="0" i="0" u="none" spc="-40" baseline="0" dirty="0">
                <a:latin typeface="Calibri"/>
                <a:cs typeface="Calibri"/>
              </a:rPr>
              <a:t> </a:t>
            </a:r>
            <a:r>
              <a:rPr lang="es-mx" sz="2200" b="0" i="0" u="none" baseline="0" dirty="0">
                <a:latin typeface="Calibri"/>
                <a:cs typeface="Calibri"/>
              </a:rPr>
              <a:t>receta</a:t>
            </a:r>
            <a:r>
              <a:rPr lang="es-mx" sz="2200" b="0" i="0" u="none" spc="-30" baseline="0" dirty="0">
                <a:latin typeface="Calibri"/>
                <a:cs typeface="Calibri"/>
              </a:rPr>
              <a:t> </a:t>
            </a:r>
            <a:r>
              <a:rPr lang="es-mx" sz="2200" b="0" i="0" u="none" baseline="0" dirty="0">
                <a:latin typeface="Calibri"/>
                <a:cs typeface="Calibri"/>
              </a:rPr>
              <a:t>un</a:t>
            </a:r>
            <a:r>
              <a:rPr lang="es-mx" sz="2200" b="0" i="0" u="none" spc="-35" baseline="0" dirty="0">
                <a:latin typeface="Calibri"/>
                <a:cs typeface="Calibri"/>
              </a:rPr>
              <a:t> </a:t>
            </a:r>
            <a:r>
              <a:rPr lang="es-mx" sz="2200" b="0" i="0" u="none" baseline="0" dirty="0">
                <a:latin typeface="Calibri"/>
                <a:cs typeface="Calibri"/>
              </a:rPr>
              <a:t>médico</a:t>
            </a:r>
            <a:r>
              <a:rPr lang="es-mx" sz="2200" b="0" i="0" u="none" spc="-30" baseline="0" dirty="0">
                <a:latin typeface="Calibri"/>
                <a:cs typeface="Calibri"/>
              </a:rPr>
              <a:t> </a:t>
            </a:r>
            <a:r>
              <a:rPr lang="es-mx" sz="2200" b="0" i="0" u="none" baseline="0" dirty="0">
                <a:latin typeface="Calibri"/>
                <a:cs typeface="Calibri"/>
              </a:rPr>
              <a:t>o</a:t>
            </a:r>
            <a:r>
              <a:rPr lang="es-mx" sz="2200" b="0" i="0" u="none" spc="-35" baseline="0" dirty="0">
                <a:latin typeface="Calibri"/>
                <a:cs typeface="Calibri"/>
              </a:rPr>
              <a:t> </a:t>
            </a:r>
            <a:r>
              <a:rPr lang="es-mx" sz="2200" b="0" i="0" u="none" baseline="0" dirty="0">
                <a:latin typeface="Calibri"/>
                <a:cs typeface="Calibri"/>
              </a:rPr>
              <a:t>lo utiliza</a:t>
            </a:r>
            <a:r>
              <a:rPr lang="es-mx" sz="2200" b="0" i="0" u="none" spc="-30" baseline="0" dirty="0">
                <a:latin typeface="Calibri"/>
                <a:cs typeface="Calibri"/>
              </a:rPr>
              <a:t> </a:t>
            </a:r>
            <a:r>
              <a:rPr lang="es-mx" sz="2200" b="0" i="0" u="none" baseline="0" dirty="0">
                <a:latin typeface="Calibri"/>
                <a:cs typeface="Calibri"/>
              </a:rPr>
              <a:t>en</a:t>
            </a:r>
            <a:r>
              <a:rPr lang="es-mx" sz="2200" b="0" i="0" u="none" spc="-45" baseline="0" dirty="0">
                <a:latin typeface="Calibri"/>
                <a:cs typeface="Calibri"/>
              </a:rPr>
              <a:t> </a:t>
            </a:r>
            <a:r>
              <a:rPr lang="es-mx" sz="2200" b="0" i="0" u="none" baseline="0" dirty="0">
                <a:latin typeface="Calibri"/>
                <a:cs typeface="Calibri"/>
              </a:rPr>
              <a:t>hospitales</a:t>
            </a:r>
            <a:r>
              <a:rPr lang="es-mx" sz="2200" b="0" i="0" u="none" spc="-45" baseline="0" dirty="0">
                <a:latin typeface="Calibri"/>
                <a:cs typeface="Calibri"/>
              </a:rPr>
              <a:t> </a:t>
            </a:r>
            <a:r>
              <a:rPr lang="es-mx" sz="2200" b="0" i="0" u="none" baseline="0" dirty="0">
                <a:latin typeface="Calibri"/>
                <a:cs typeface="Calibri"/>
              </a:rPr>
              <a:t>para</a:t>
            </a:r>
            <a:r>
              <a:rPr lang="es-mx" sz="2200" b="0" i="0" u="none" spc="-40" baseline="0" dirty="0">
                <a:latin typeface="Calibri"/>
                <a:cs typeface="Calibri"/>
              </a:rPr>
              <a:t> </a:t>
            </a:r>
            <a:r>
              <a:rPr lang="es-mx" sz="2200" b="0" i="0" u="none" spc="-10" baseline="0" dirty="0">
                <a:latin typeface="Calibri"/>
                <a:cs typeface="Calibri"/>
              </a:rPr>
              <a:t>aliviar </a:t>
            </a:r>
            <a:r>
              <a:rPr lang="es-mx" sz="2200" b="0" i="0" u="none" baseline="0" dirty="0">
                <a:latin typeface="Calibri"/>
                <a:cs typeface="Calibri"/>
              </a:rPr>
              <a:t>el dolor</a:t>
            </a:r>
            <a:r>
              <a:rPr lang="es-mx" sz="2200" b="0" i="0" u="none" spc="-25" baseline="0" dirty="0">
                <a:latin typeface="Calibri"/>
                <a:cs typeface="Calibri"/>
              </a:rPr>
              <a:t> intenso</a:t>
            </a:r>
            <a:r>
              <a:rPr lang="es-mx" sz="2200" b="0" i="0" u="none" baseline="0" dirty="0">
                <a:latin typeface="Calibri"/>
                <a:cs typeface="Calibri"/>
              </a:rPr>
              <a:t>.</a:t>
            </a:r>
            <a:endParaRPr sz="2200" dirty="0">
              <a:latin typeface="Calibri"/>
              <a:cs typeface="Calibri"/>
            </a:endParaRPr>
          </a:p>
          <a:p>
            <a:pPr rtl="0">
              <a:lnSpc>
                <a:spcPct val="100000"/>
              </a:lnSpc>
              <a:buFont typeface="Arial"/>
              <a:buChar char="•"/>
            </a:pPr>
            <a:endParaRPr sz="2200" dirty="0">
              <a:latin typeface="Calibri"/>
              <a:cs typeface="Calibri"/>
            </a:endParaRPr>
          </a:p>
          <a:p>
            <a:pPr marL="354965" indent="-342265" rtl="0">
              <a:lnSpc>
                <a:spcPct val="100000"/>
              </a:lnSpc>
              <a:buSzPct val="81818"/>
              <a:buFont typeface="Arial"/>
              <a:buChar char="•"/>
              <a:tabLst>
                <a:tab pos="354965" algn="l"/>
              </a:tabLst>
            </a:pPr>
            <a:r>
              <a:rPr lang="es-mx" sz="2200" b="0" i="0" u="none" baseline="0" dirty="0">
                <a:latin typeface="Calibri"/>
                <a:cs typeface="Calibri"/>
              </a:rPr>
              <a:t>Puede</a:t>
            </a:r>
            <a:r>
              <a:rPr lang="es-mx" sz="2200" b="0" i="0" u="none" spc="-35" baseline="0" dirty="0">
                <a:latin typeface="Calibri"/>
                <a:cs typeface="Calibri"/>
              </a:rPr>
              <a:t> </a:t>
            </a:r>
            <a:r>
              <a:rPr lang="es-mx" sz="2200" b="0" i="0" u="none" baseline="0" dirty="0">
                <a:latin typeface="Calibri"/>
                <a:cs typeface="Calibri"/>
              </a:rPr>
              <a:t>encontrase</a:t>
            </a:r>
            <a:r>
              <a:rPr lang="es-mx" sz="2200" b="0" i="0" u="none" spc="-20" baseline="0" dirty="0">
                <a:latin typeface="Calibri"/>
                <a:cs typeface="Calibri"/>
              </a:rPr>
              <a:t> </a:t>
            </a:r>
            <a:r>
              <a:rPr lang="es-mx" sz="2200" b="0" i="0" u="none" baseline="0" dirty="0">
                <a:latin typeface="Calibri"/>
                <a:cs typeface="Calibri"/>
              </a:rPr>
              <a:t>en</a:t>
            </a:r>
            <a:r>
              <a:rPr lang="es-mx" sz="2200" b="0" i="0" u="none" spc="-30" baseline="0" dirty="0">
                <a:latin typeface="Calibri"/>
                <a:cs typeface="Calibri"/>
              </a:rPr>
              <a:t> </a:t>
            </a:r>
            <a:r>
              <a:rPr lang="es-mx" sz="2200" b="0" i="0" u="none" baseline="0" dirty="0">
                <a:latin typeface="Calibri"/>
                <a:cs typeface="Calibri"/>
              </a:rPr>
              <a:t>comprimidos</a:t>
            </a:r>
            <a:r>
              <a:rPr lang="es-mx" sz="2200" b="0" i="0" u="none" spc="-20" baseline="0" dirty="0">
                <a:latin typeface="Calibri"/>
                <a:cs typeface="Calibri"/>
              </a:rPr>
              <a:t> </a:t>
            </a:r>
            <a:r>
              <a:rPr lang="es-mx" sz="2200" b="0" i="0" u="none" baseline="0" dirty="0">
                <a:latin typeface="Calibri"/>
                <a:cs typeface="Calibri"/>
              </a:rPr>
              <a:t>falsos</a:t>
            </a:r>
            <a:r>
              <a:rPr lang="es-mx" sz="2200" b="0" i="0" u="none" spc="-25" baseline="0" dirty="0">
                <a:latin typeface="Calibri"/>
                <a:cs typeface="Calibri"/>
              </a:rPr>
              <a:t> </a:t>
            </a:r>
            <a:r>
              <a:rPr lang="es-mx" sz="2200" b="0" i="0" u="none" baseline="0" dirty="0">
                <a:latin typeface="Calibri"/>
                <a:cs typeface="Calibri"/>
              </a:rPr>
              <a:t>o</a:t>
            </a:r>
            <a:r>
              <a:rPr lang="es-mx" sz="2200" b="0" i="0" u="none" spc="-35" baseline="0" dirty="0">
                <a:latin typeface="Calibri"/>
                <a:cs typeface="Calibri"/>
              </a:rPr>
              <a:t> </a:t>
            </a:r>
            <a:r>
              <a:rPr lang="es-mx" sz="2200" b="0" i="0" u="none" baseline="0" dirty="0">
                <a:latin typeface="Calibri"/>
                <a:cs typeface="Calibri"/>
              </a:rPr>
              <a:t>compartirse</a:t>
            </a:r>
            <a:r>
              <a:rPr lang="es-mx" sz="2200" b="0" i="0" u="none" spc="-25" baseline="0" dirty="0">
                <a:latin typeface="Calibri"/>
                <a:cs typeface="Calibri"/>
              </a:rPr>
              <a:t> </a:t>
            </a:r>
            <a:r>
              <a:rPr lang="es-mx" sz="2200" b="0" i="0" u="none" baseline="0" dirty="0">
                <a:latin typeface="Calibri"/>
                <a:cs typeface="Calibri"/>
              </a:rPr>
              <a:t>fuera</a:t>
            </a:r>
            <a:r>
              <a:rPr lang="es-mx" sz="2200" b="0" i="0" u="none" spc="-30" baseline="0" dirty="0">
                <a:latin typeface="Calibri"/>
                <a:cs typeface="Calibri"/>
              </a:rPr>
              <a:t> </a:t>
            </a:r>
            <a:r>
              <a:rPr lang="es-mx" sz="2200" b="0" i="0" u="none" baseline="0" dirty="0">
                <a:latin typeface="Calibri"/>
                <a:cs typeface="Calibri"/>
              </a:rPr>
              <a:t>de</a:t>
            </a:r>
            <a:r>
              <a:rPr lang="es-mx" sz="2200" b="0" i="0" u="none" spc="-20" baseline="0" dirty="0">
                <a:latin typeface="Calibri"/>
                <a:cs typeface="Calibri"/>
              </a:rPr>
              <a:t> </a:t>
            </a:r>
            <a:r>
              <a:rPr lang="es-mx" sz="2200" b="0" i="0" u="none" baseline="0" dirty="0">
                <a:latin typeface="Calibri"/>
                <a:cs typeface="Calibri"/>
              </a:rPr>
              <a:t>un</a:t>
            </a:r>
            <a:r>
              <a:rPr lang="es-mx" sz="2200" b="0" i="0" u="none" spc="-15" baseline="0" dirty="0">
                <a:latin typeface="Calibri"/>
                <a:cs typeface="Calibri"/>
              </a:rPr>
              <a:t> </a:t>
            </a:r>
            <a:r>
              <a:rPr lang="es-mx" sz="2200" b="0" i="0" u="none" baseline="0" dirty="0">
                <a:latin typeface="Calibri"/>
                <a:cs typeface="Calibri"/>
              </a:rPr>
              <a:t>entorno</a:t>
            </a:r>
            <a:r>
              <a:rPr lang="es-mx" sz="2200" b="0" i="0" u="none" spc="-30" baseline="0" dirty="0">
                <a:latin typeface="Calibri"/>
                <a:cs typeface="Calibri"/>
              </a:rPr>
              <a:t> </a:t>
            </a:r>
            <a:r>
              <a:rPr lang="es-mx" sz="2200" b="0" i="0" u="none" baseline="0" dirty="0">
                <a:latin typeface="Calibri"/>
                <a:cs typeface="Calibri"/>
              </a:rPr>
              <a:t>médico</a:t>
            </a:r>
            <a:r>
              <a:rPr lang="es-mx" sz="2200" b="0" i="0" u="none" spc="-10" baseline="0" dirty="0">
                <a:latin typeface="Calibri"/>
                <a:cs typeface="Calibri"/>
              </a:rPr>
              <a:t>.</a:t>
            </a:r>
            <a:endParaRPr sz="2200" dirty="0">
              <a:latin typeface="Calibri"/>
              <a:cs typeface="Calibri"/>
            </a:endParaRPr>
          </a:p>
        </p:txBody>
      </p:sp>
      <p:sp>
        <p:nvSpPr>
          <p:cNvPr id="5" name="Slide Number Placeholder 4">
            <a:extLst>
              <a:ext uri="{FF2B5EF4-FFF2-40B4-BE49-F238E27FC236}">
                <a16:creationId xmlns:a16="http://schemas.microsoft.com/office/drawing/2014/main" id="{4CE3E389-E363-2AFD-FAB5-AD8F2380BFE0}"/>
              </a:ext>
            </a:extLst>
          </p:cNvPr>
          <p:cNvSpPr>
            <a:spLocks noGrp="1"/>
          </p:cNvSpPr>
          <p:nvPr>
            <p:ph type="sldNum" sz="quarter" idx="7"/>
          </p:nvPr>
        </p:nvSpPr>
        <p:spPr>
          <a:xfrm>
            <a:off x="6781800" y="4749841"/>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6</a:t>
            </a:fld>
            <a:endParaRPr lang="es-mx"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52400" y="155257"/>
            <a:ext cx="8839200" cy="4832985"/>
            <a:chOff x="152400" y="152400"/>
            <a:chExt cx="8839200" cy="4832985"/>
          </a:xfrm>
        </p:grpSpPr>
        <p:pic>
          <p:nvPicPr>
            <p:cNvPr id="3" name="object 3"/>
            <p:cNvPicPr/>
            <p:nvPr/>
          </p:nvPicPr>
          <p:blipFill>
            <a:blip r:embed="rId3" cstate="print"/>
            <a:stretch>
              <a:fillRect/>
            </a:stretch>
          </p:blipFill>
          <p:spPr>
            <a:xfrm>
              <a:off x="603504" y="1168769"/>
              <a:ext cx="964691" cy="18286"/>
            </a:xfrm>
            <a:prstGeom prst="rect">
              <a:avLst/>
            </a:prstGeom>
          </p:spPr>
        </p:pic>
        <p:pic>
          <p:nvPicPr>
            <p:cNvPr id="4" name="object 4"/>
            <p:cNvPicPr/>
            <p:nvPr/>
          </p:nvPicPr>
          <p:blipFill>
            <a:blip r:embed="rId4" cstate="print"/>
            <a:stretch>
              <a:fillRect/>
            </a:stretch>
          </p:blipFill>
          <p:spPr>
            <a:xfrm>
              <a:off x="152400" y="152400"/>
              <a:ext cx="8839199" cy="4764735"/>
            </a:xfrm>
            <a:prstGeom prst="rect">
              <a:avLst/>
            </a:prstGeom>
          </p:spPr>
        </p:pic>
      </p:grpSp>
      <p:sp>
        <p:nvSpPr>
          <p:cNvPr id="5" name="Slide Number Placeholder 4">
            <a:extLst>
              <a:ext uri="{FF2B5EF4-FFF2-40B4-BE49-F238E27FC236}">
                <a16:creationId xmlns:a16="http://schemas.microsoft.com/office/drawing/2014/main" id="{53B09DDD-6A9A-D8E6-A4DC-A08C66A3660E}"/>
              </a:ext>
            </a:extLst>
          </p:cNvPr>
          <p:cNvSpPr>
            <a:spLocks noGrp="1"/>
          </p:cNvSpPr>
          <p:nvPr>
            <p:ph type="sldNum" sz="quarter" idx="7"/>
          </p:nvPr>
        </p:nvSpPr>
        <p:spPr>
          <a:xfrm>
            <a:off x="6781800" y="4662120"/>
            <a:ext cx="2103120" cy="184666"/>
          </a:xfrm>
        </p:spPr>
        <p:txBody>
          <a:bodyPr/>
          <a:lstStyle/>
          <a:p>
            <a:pPr algn="r" rtl="0"/>
            <a:fld id="{B6F15528-21DE-4FAA-801E-634DDDAF4B2B}" type="slidenum">
              <a:rPr sz="1200">
                <a:solidFill>
                  <a:schemeClr val="bg1"/>
                </a:solidFill>
                <a:latin typeface="Calibri" panose="020F0502020204030204" pitchFamily="34" charset="0"/>
                <a:ea typeface="Calibri" panose="020F0502020204030204" pitchFamily="34" charset="0"/>
                <a:cs typeface="Calibri" panose="020F0502020204030204" pitchFamily="34" charset="0"/>
              </a:rPr>
              <a:t>7</a:t>
            </a:fld>
            <a:endParaRPr lang="es-mx" sz="120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8E90B8A6-4E1B-0C09-9AF8-4B62E2107EC0}"/>
              </a:ext>
            </a:extLst>
          </p:cNvPr>
          <p:cNvPicPr>
            <a:picLocks noChangeAspect="1"/>
          </p:cNvPicPr>
          <p:nvPr/>
        </p:nvPicPr>
        <p:blipFill>
          <a:blip r:embed="rId5"/>
          <a:stretch>
            <a:fillRect/>
          </a:stretch>
        </p:blipFill>
        <p:spPr>
          <a:xfrm>
            <a:off x="480061" y="3016013"/>
            <a:ext cx="8229600" cy="1567799"/>
          </a:xfrm>
          <a:prstGeom prst="rect">
            <a:avLst/>
          </a:prstGeom>
        </p:spPr>
      </p:pic>
      <p:sp>
        <p:nvSpPr>
          <p:cNvPr id="8" name="TextBox 7">
            <a:extLst>
              <a:ext uri="{FF2B5EF4-FFF2-40B4-BE49-F238E27FC236}">
                <a16:creationId xmlns:a16="http://schemas.microsoft.com/office/drawing/2014/main" id="{400A36D9-A4B2-708B-18E2-9FC1D0338F8C}"/>
              </a:ext>
            </a:extLst>
          </p:cNvPr>
          <p:cNvSpPr txBox="1"/>
          <p:nvPr/>
        </p:nvSpPr>
        <p:spPr>
          <a:xfrm>
            <a:off x="626367" y="3107414"/>
            <a:ext cx="8083294" cy="1754326"/>
          </a:xfrm>
          <a:prstGeom prst="rect">
            <a:avLst/>
          </a:prstGeom>
          <a:noFill/>
        </p:spPr>
        <p:txBody>
          <a:bodyPr wrap="square" rtlCol="0">
            <a:spAutoFit/>
          </a:bodyPr>
          <a:lstStyle/>
          <a:p>
            <a:pPr algn="ctr"/>
            <a:r>
              <a:rPr lang="es-MX" sz="2400" b="1" dirty="0">
                <a:solidFill>
                  <a:srgbClr val="00B0F0"/>
                </a:solidFill>
              </a:rPr>
              <a:t>Siete de estos son falsos y contienen fentanilo. </a:t>
            </a:r>
          </a:p>
          <a:p>
            <a:pPr algn="ctr"/>
            <a:r>
              <a:rPr lang="es-MX" sz="2400" b="1" dirty="0">
                <a:solidFill>
                  <a:schemeClr val="bg1"/>
                </a:solidFill>
              </a:rPr>
              <a:t>¿Notarían la diferencia? </a:t>
            </a:r>
          </a:p>
          <a:p>
            <a:pPr algn="ctr"/>
            <a:endParaRPr lang="es-MX" sz="2400" b="1" dirty="0">
              <a:solidFill>
                <a:schemeClr val="bg1"/>
              </a:solidFill>
            </a:endParaRPr>
          </a:p>
          <a:p>
            <a:pPr algn="ctr"/>
            <a:r>
              <a:rPr lang="es-MX" sz="1800" b="1" dirty="0">
                <a:solidFill>
                  <a:srgbClr val="00B0F0"/>
                </a:solidFill>
              </a:rPr>
              <a:t>¡No se arriesguen! Si no provienen de una farmacia autorizada, </a:t>
            </a:r>
            <a:br>
              <a:rPr lang="es-MX" sz="1800" b="1" dirty="0">
                <a:solidFill>
                  <a:srgbClr val="00B0F0"/>
                </a:solidFill>
              </a:rPr>
            </a:br>
            <a:r>
              <a:rPr lang="es-MX" sz="1800" b="1" dirty="0">
                <a:solidFill>
                  <a:srgbClr val="00B0F0"/>
                </a:solidFill>
              </a:rPr>
              <a:t>no son seguros.</a:t>
            </a:r>
            <a:endParaRPr lang="en-US" b="1" dirty="0">
              <a:solidFill>
                <a:srgbClr val="00B0F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186582" rIns="0" bIns="0" rtlCol="0">
            <a:spAutoFit/>
          </a:bodyPr>
          <a:lstStyle/>
          <a:p>
            <a:pPr marL="220345" algn="l" rtl="0">
              <a:lnSpc>
                <a:spcPct val="100000"/>
              </a:lnSpc>
              <a:spcBef>
                <a:spcPts val="100"/>
              </a:spcBef>
            </a:pPr>
            <a:r>
              <a:rPr lang="es-mx" b="0" i="0" u="none" baseline="0"/>
              <a:t>Actividad</a:t>
            </a:r>
            <a:r>
              <a:rPr lang="es-mx" b="0" i="0" u="none" spc="-85" baseline="0"/>
              <a:t> </a:t>
            </a:r>
            <a:r>
              <a:rPr lang="es-mx" b="0" i="0" u="none" spc="-10" baseline="0"/>
              <a:t>del escenario</a:t>
            </a:r>
          </a:p>
        </p:txBody>
      </p:sp>
      <p:sp>
        <p:nvSpPr>
          <p:cNvPr id="4" name="object 4"/>
          <p:cNvSpPr txBox="1"/>
          <p:nvPr/>
        </p:nvSpPr>
        <p:spPr>
          <a:xfrm>
            <a:off x="457200" y="1303614"/>
            <a:ext cx="8098790" cy="2536272"/>
          </a:xfrm>
          <a:prstGeom prst="rect">
            <a:avLst/>
          </a:prstGeom>
        </p:spPr>
        <p:txBody>
          <a:bodyPr vert="horz" wrap="square" lIns="0" tIns="12700" rIns="0" bIns="0" rtlCol="0">
            <a:spAutoFit/>
          </a:bodyPr>
          <a:lstStyle/>
          <a:p>
            <a:pPr marL="12700" marR="5080" rtl="0">
              <a:lnSpc>
                <a:spcPct val="114999"/>
              </a:lnSpc>
              <a:spcBef>
                <a:spcPts val="100"/>
              </a:spcBef>
            </a:pPr>
            <a:r>
              <a:rPr lang="es-mx" sz="2400" b="0" i="0" u="none" baseline="0">
                <a:latin typeface="Calibri" panose="020F0502020204030204" pitchFamily="34" charset="0"/>
                <a:ea typeface="Calibri" panose="020F0502020204030204" pitchFamily="34" charset="0"/>
                <a:cs typeface="Calibri" panose="020F0502020204030204" pitchFamily="34" charset="0"/>
              </a:rPr>
              <a:t>Tú</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y</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algunos/as</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amigos/as</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encuentran</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una</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bolsa</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de</a:t>
            </a:r>
            <a:r>
              <a:rPr lang="es-mx" sz="2400" b="0" i="0" u="none" spc="-4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comprimidos</a:t>
            </a:r>
            <a:r>
              <a:rPr lang="es-mx" sz="2400" b="0" i="0" u="none" spc="-5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blancos</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en</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spc="-25" baseline="0">
                <a:latin typeface="Calibri" panose="020F0502020204030204" pitchFamily="34" charset="0"/>
                <a:ea typeface="Calibri" panose="020F0502020204030204" pitchFamily="34" charset="0"/>
                <a:cs typeface="Calibri" panose="020F0502020204030204" pitchFamily="34" charset="0"/>
              </a:rPr>
              <a:t>el </a:t>
            </a:r>
            <a:r>
              <a:rPr lang="es-mx" sz="2400" b="0" i="0" u="none" baseline="0">
                <a:latin typeface="Calibri" panose="020F0502020204030204" pitchFamily="34" charset="0"/>
                <a:ea typeface="Calibri" panose="020F0502020204030204" pitchFamily="34" charset="0"/>
                <a:cs typeface="Calibri" panose="020F0502020204030204" pitchFamily="34" charset="0"/>
              </a:rPr>
              <a:t>suelo</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del</a:t>
            </a:r>
            <a:r>
              <a:rPr lang="es-mx" sz="2400" b="0" i="0" u="none" spc="-4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parque.</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spc="-2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Estás</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bastante</a:t>
            </a:r>
            <a:r>
              <a:rPr lang="es-mx" sz="2400" b="0" i="0" u="none" spc="-3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seguro/a</a:t>
            </a:r>
            <a:r>
              <a:rPr lang="es-mx" sz="2400" b="0" i="0" u="none" spc="-5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de</a:t>
            </a:r>
            <a:r>
              <a:rPr lang="es-mx" sz="2400" b="0" i="0" u="none" spc="-3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que</a:t>
            </a:r>
            <a:r>
              <a:rPr lang="es-mx" sz="2400" b="0" i="0" u="none" spc="-5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se</a:t>
            </a:r>
            <a:r>
              <a:rPr lang="es-mx" sz="2400" b="0" i="0" u="none" spc="-35" baseline="0">
                <a:latin typeface="Calibri" panose="020F0502020204030204" pitchFamily="34" charset="0"/>
                <a:ea typeface="Calibri" panose="020F0502020204030204" pitchFamily="34" charset="0"/>
                <a:cs typeface="Calibri" panose="020F0502020204030204" pitchFamily="34" charset="0"/>
              </a:rPr>
              <a:t> </a:t>
            </a:r>
            <a:r>
              <a:rPr lang="es-mx" sz="2400" b="0" i="0" u="none" spc="-20" baseline="0">
                <a:latin typeface="Calibri" panose="020F0502020204030204" pitchFamily="34" charset="0"/>
                <a:ea typeface="Calibri" panose="020F0502020204030204" pitchFamily="34" charset="0"/>
                <a:cs typeface="Calibri" panose="020F0502020204030204" pitchFamily="34" charset="0"/>
              </a:rPr>
              <a:t>parecen </a:t>
            </a:r>
            <a:r>
              <a:rPr lang="es-mx" sz="2400" b="0" i="0" u="none" baseline="0">
                <a:latin typeface="Calibri" panose="020F0502020204030204" pitchFamily="34" charset="0"/>
                <a:ea typeface="Calibri" panose="020F0502020204030204" pitchFamily="34" charset="0"/>
                <a:cs typeface="Calibri" panose="020F0502020204030204" pitchFamily="34" charset="0"/>
              </a:rPr>
              <a:t>a</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los</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comprimidos</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recetados</a:t>
            </a:r>
            <a:r>
              <a:rPr lang="es-mx" sz="2400" b="0" i="0" u="none" spc="-2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que</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tienes</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en</a:t>
            </a:r>
            <a:r>
              <a:rPr lang="es-mx" sz="2400" b="0" i="0" u="none" spc="-4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casa</a:t>
            </a:r>
            <a:r>
              <a:rPr lang="es-mx" sz="2400" b="0" i="0" u="none" spc="-3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y</a:t>
            </a:r>
            <a:r>
              <a:rPr lang="es-mx" sz="2400" b="0" i="0" u="none" spc="-55" baseline="0">
                <a:latin typeface="Calibri" panose="020F0502020204030204" pitchFamily="34" charset="0"/>
                <a:ea typeface="Calibri" panose="020F0502020204030204" pitchFamily="34" charset="0"/>
                <a:cs typeface="Calibri" panose="020F0502020204030204" pitchFamily="34" charset="0"/>
              </a:rPr>
              <a:t> </a:t>
            </a:r>
            <a:r>
              <a:rPr lang="es-mx" sz="2400" b="0" i="0" u="none" spc="-25" baseline="0">
                <a:latin typeface="Calibri" panose="020F0502020204030204" pitchFamily="34" charset="0"/>
                <a:ea typeface="Calibri" panose="020F0502020204030204" pitchFamily="34" charset="0"/>
                <a:cs typeface="Calibri" panose="020F0502020204030204" pitchFamily="34" charset="0"/>
              </a:rPr>
              <a:t>que </a:t>
            </a:r>
            <a:r>
              <a:rPr lang="es-mx" sz="2400" b="0" i="0" u="none" baseline="0">
                <a:latin typeface="Calibri" panose="020F0502020204030204" pitchFamily="34" charset="0"/>
                <a:ea typeface="Calibri" panose="020F0502020204030204" pitchFamily="34" charset="0"/>
                <a:cs typeface="Calibri" panose="020F0502020204030204" pitchFamily="34" charset="0"/>
              </a:rPr>
              <a:t>a veces</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tomas</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para</a:t>
            </a:r>
            <a:r>
              <a:rPr lang="es-mx" sz="2400" b="0" i="0" u="none" spc="-3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la</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migraña.</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Tienen</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la</a:t>
            </a:r>
            <a:r>
              <a:rPr lang="es-mx" sz="2400" b="0" i="0" u="none" spc="-35" baseline="0">
                <a:latin typeface="Calibri" panose="020F0502020204030204" pitchFamily="34" charset="0"/>
                <a:ea typeface="Calibri" panose="020F0502020204030204" pitchFamily="34" charset="0"/>
                <a:cs typeface="Calibri" panose="020F0502020204030204" pitchFamily="34" charset="0"/>
              </a:rPr>
              <a:t> misma </a:t>
            </a:r>
            <a:r>
              <a:rPr lang="es-mx" sz="2400" b="0" i="0" u="none" baseline="0">
                <a:latin typeface="Calibri" panose="020F0502020204030204" pitchFamily="34" charset="0"/>
                <a:ea typeface="Calibri" panose="020F0502020204030204" pitchFamily="34" charset="0"/>
                <a:cs typeface="Calibri" panose="020F0502020204030204" pitchFamily="34" charset="0"/>
              </a:rPr>
              <a:t>forma,</a:t>
            </a:r>
            <a:r>
              <a:rPr lang="es-mx" sz="2400" b="0" i="0" u="none" spc="-4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tamaño</a:t>
            </a:r>
            <a:r>
              <a:rPr lang="es-mx" sz="2400" b="0" i="0" u="none" spc="-4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y</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color</a:t>
            </a:r>
            <a:r>
              <a:rPr lang="es-mx" sz="2400" b="0" i="0" u="none" spc="-3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y</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exactamente</a:t>
            </a:r>
            <a:r>
              <a:rPr lang="es-mx" sz="2400" b="0" i="0" u="none" spc="-2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las</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mismas</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marcas.</a:t>
            </a:r>
            <a:r>
              <a:rPr lang="es-mx" sz="2400" b="0" i="0" u="none" spc="-4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Uno/a</a:t>
            </a:r>
            <a:r>
              <a:rPr lang="es-mx" sz="2400" b="0" i="0" u="none" spc="-6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de</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tus</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amigos/as</a:t>
            </a:r>
            <a:r>
              <a:rPr lang="es-mx" sz="2400" b="0" i="0" u="none" spc="-4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te</a:t>
            </a:r>
            <a:r>
              <a:rPr lang="es-mx" sz="2400" b="0" i="0" u="none" spc="-5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sugiere</a:t>
            </a:r>
            <a:r>
              <a:rPr lang="es-mx" sz="2400" b="0" i="0" u="none" spc="-60" baseline="0">
                <a:latin typeface="Calibri" panose="020F0502020204030204" pitchFamily="34" charset="0"/>
                <a:ea typeface="Calibri" panose="020F0502020204030204" pitchFamily="34" charset="0"/>
                <a:cs typeface="Calibri" panose="020F0502020204030204" pitchFamily="34" charset="0"/>
              </a:rPr>
              <a:t> </a:t>
            </a:r>
            <a:r>
              <a:rPr lang="es-mx" sz="2400" b="0" i="0" u="none" spc="-25" baseline="0">
                <a:latin typeface="Calibri" panose="020F0502020204030204" pitchFamily="34" charset="0"/>
                <a:ea typeface="Calibri" panose="020F0502020204030204" pitchFamily="34" charset="0"/>
                <a:cs typeface="Calibri" panose="020F0502020204030204" pitchFamily="34" charset="0"/>
              </a:rPr>
              <a:t>que </a:t>
            </a:r>
            <a:r>
              <a:rPr lang="es-mx" sz="2400" b="0" i="0" u="none" baseline="0">
                <a:latin typeface="Calibri" panose="020F0502020204030204" pitchFamily="34" charset="0"/>
                <a:ea typeface="Calibri" panose="020F0502020204030204" pitchFamily="34" charset="0"/>
                <a:cs typeface="Calibri" panose="020F0502020204030204" pitchFamily="34" charset="0"/>
              </a:rPr>
              <a:t>lleves </a:t>
            </a:r>
            <a:r>
              <a:rPr lang="es-mx" sz="2400" b="0" i="0" u="none" spc="-3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algunos</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comprimidos</a:t>
            </a:r>
            <a:r>
              <a:rPr lang="es-mx" sz="2400" b="0" i="0" u="none" spc="-2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a </a:t>
            </a:r>
            <a:r>
              <a:rPr lang="es-mx" sz="2400" b="0" i="0" u="none" spc="-4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casa</a:t>
            </a:r>
            <a:r>
              <a:rPr lang="es-mx" sz="2400" b="0" i="0" u="none" spc="-35"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y</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los </a:t>
            </a:r>
            <a:r>
              <a:rPr lang="es-mx" sz="2400" b="0" i="0" u="none" spc="-30" baseline="0">
                <a:latin typeface="Calibri" panose="020F0502020204030204" pitchFamily="34" charset="0"/>
                <a:ea typeface="Calibri" panose="020F0502020204030204" pitchFamily="34" charset="0"/>
                <a:cs typeface="Calibri" panose="020F0502020204030204" pitchFamily="34" charset="0"/>
              </a:rPr>
              <a:t> </a:t>
            </a:r>
            <a:r>
              <a:rPr lang="es-mx" sz="2400" b="0" i="0" u="none" baseline="0">
                <a:latin typeface="Calibri" panose="020F0502020204030204" pitchFamily="34" charset="0"/>
                <a:ea typeface="Calibri" panose="020F0502020204030204" pitchFamily="34" charset="0"/>
                <a:cs typeface="Calibri" panose="020F0502020204030204" pitchFamily="34" charset="0"/>
              </a:rPr>
              <a:t>pruebes.</a:t>
            </a:r>
            <a:endParaRPr sz="2400" dirty="0">
              <a:latin typeface="Calibri" panose="020F0502020204030204" pitchFamily="34" charset="0"/>
              <a:ea typeface="Calibri" panose="020F0502020204030204" pitchFamily="34" charset="0"/>
              <a:cs typeface="Calibri" panose="020F0502020204030204" pitchFamily="34" charset="0"/>
            </a:endParaRPr>
          </a:p>
        </p:txBody>
      </p:sp>
      <p:sp>
        <p:nvSpPr>
          <p:cNvPr id="5" name="Slide Number Placeholder 4">
            <a:extLst>
              <a:ext uri="{FF2B5EF4-FFF2-40B4-BE49-F238E27FC236}">
                <a16:creationId xmlns:a16="http://schemas.microsoft.com/office/drawing/2014/main" id="{F4744A80-B1FE-A495-BCAE-00CFDBE81115}"/>
              </a:ext>
            </a:extLst>
          </p:cNvPr>
          <p:cNvSpPr>
            <a:spLocks noGrp="1"/>
          </p:cNvSpPr>
          <p:nvPr>
            <p:ph type="sldNum" sz="quarter" idx="7"/>
          </p:nvPr>
        </p:nvSpPr>
        <p:spPr>
          <a:xfrm>
            <a:off x="6781800" y="4629150"/>
            <a:ext cx="2103120" cy="184666"/>
          </a:xfrm>
        </p:spPr>
        <p:txBody>
          <a:bodyPr/>
          <a:lstStyle/>
          <a:p>
            <a:pPr algn="r" rtl="0"/>
            <a:fld id="{B6F15528-21DE-4FAA-801E-634DDDAF4B2B}" type="slidenum">
              <a:rPr sz="1200">
                <a:solidFill>
                  <a:schemeClr val="tx1"/>
                </a:solidFill>
                <a:latin typeface="+mn-lt"/>
              </a:rPr>
              <a:t>8</a:t>
            </a:fld>
            <a:endParaRPr lang="es-mx" sz="1200">
              <a:solidFill>
                <a:schemeClr val="tx1"/>
              </a:solidFill>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06650" y="360969"/>
            <a:ext cx="4123690" cy="475130"/>
          </a:xfrm>
          <a:prstGeom prst="rect">
            <a:avLst/>
          </a:prstGeom>
        </p:spPr>
        <p:txBody>
          <a:bodyPr vert="horz" wrap="square" lIns="0" tIns="13335" rIns="0" bIns="0" rtlCol="0">
            <a:spAutoFit/>
          </a:bodyPr>
          <a:lstStyle/>
          <a:p>
            <a:pPr marL="12700" rtl="0">
              <a:lnSpc>
                <a:spcPct val="100000"/>
              </a:lnSpc>
              <a:spcBef>
                <a:spcPts val="105"/>
              </a:spcBef>
            </a:pPr>
            <a:r>
              <a:rPr lang="es-mx" sz="3000" b="0" i="0" u="none" baseline="0" dirty="0">
                <a:solidFill>
                  <a:srgbClr val="006CAC"/>
                </a:solidFill>
                <a:latin typeface="Calibri"/>
                <a:cs typeface="Calibri"/>
              </a:rPr>
              <a:t>Signos</a:t>
            </a:r>
            <a:r>
              <a:rPr lang="es-mx" sz="3000" b="0" i="0" u="none" spc="-30" baseline="0" dirty="0">
                <a:solidFill>
                  <a:srgbClr val="006CAC"/>
                </a:solidFill>
                <a:latin typeface="Calibri"/>
                <a:cs typeface="Calibri"/>
              </a:rPr>
              <a:t> </a:t>
            </a:r>
            <a:r>
              <a:rPr lang="es-mx" sz="3000" b="0" i="0" u="none" baseline="0" dirty="0">
                <a:solidFill>
                  <a:srgbClr val="006CAC"/>
                </a:solidFill>
                <a:latin typeface="Calibri"/>
                <a:cs typeface="Calibri"/>
              </a:rPr>
              <a:t>de</a:t>
            </a:r>
            <a:r>
              <a:rPr lang="es-mx" sz="3000" b="0" i="0" u="none" spc="-50" baseline="0" dirty="0">
                <a:solidFill>
                  <a:srgbClr val="006CAC"/>
                </a:solidFill>
                <a:latin typeface="Calibri"/>
                <a:cs typeface="Calibri"/>
              </a:rPr>
              <a:t> </a:t>
            </a:r>
            <a:r>
              <a:rPr lang="es-mx" sz="3000" b="0" i="0" u="none" baseline="0" dirty="0">
                <a:solidFill>
                  <a:srgbClr val="006CAC"/>
                </a:solidFill>
                <a:latin typeface="Calibri"/>
                <a:cs typeface="Calibri"/>
              </a:rPr>
              <a:t>una</a:t>
            </a:r>
            <a:r>
              <a:rPr lang="es-mx" sz="3000" b="0" i="0" u="none" spc="-40" baseline="0" dirty="0">
                <a:solidFill>
                  <a:srgbClr val="006CAC"/>
                </a:solidFill>
                <a:latin typeface="Calibri"/>
                <a:cs typeface="Calibri"/>
              </a:rPr>
              <a:t> </a:t>
            </a:r>
            <a:r>
              <a:rPr lang="es-mx" sz="3000" b="0" i="0" u="none" spc="-10" baseline="0" dirty="0">
                <a:solidFill>
                  <a:srgbClr val="006CAC"/>
                </a:solidFill>
                <a:latin typeface="Calibri"/>
                <a:cs typeface="Calibri"/>
              </a:rPr>
              <a:t>sobredosis:</a:t>
            </a:r>
            <a:endParaRPr sz="3000" dirty="0">
              <a:latin typeface="Calibri"/>
              <a:cs typeface="Calibri"/>
            </a:endParaRPr>
          </a:p>
        </p:txBody>
      </p:sp>
      <p:sp>
        <p:nvSpPr>
          <p:cNvPr id="3" name="object 3"/>
          <p:cNvSpPr txBox="1">
            <a:spLocks noGrp="1"/>
          </p:cNvSpPr>
          <p:nvPr>
            <p:ph sz="half" idx="2"/>
          </p:nvPr>
        </p:nvSpPr>
        <p:spPr>
          <a:xfrm>
            <a:off x="406650" y="1313157"/>
            <a:ext cx="4081844" cy="3191643"/>
          </a:xfrm>
          <a:prstGeom prst="rect">
            <a:avLst/>
          </a:prstGeom>
        </p:spPr>
        <p:txBody>
          <a:bodyPr vert="horz" wrap="square" lIns="0" tIns="12700" rIns="0" bIns="0" rtlCol="0">
            <a:spAutoFit/>
          </a:bodyPr>
          <a:lstStyle/>
          <a:p>
            <a:pPr marL="387350" marR="5080" indent="-375285" algn="l" rtl="0">
              <a:lnSpc>
                <a:spcPct val="115199"/>
              </a:lnSpc>
              <a:spcBef>
                <a:spcPts val="100"/>
              </a:spcBef>
              <a:buChar char="●"/>
              <a:tabLst>
                <a:tab pos="387350" algn="l"/>
              </a:tabLst>
            </a:pPr>
            <a:r>
              <a:rPr lang="es-mx" sz="2200" b="0" i="0" u="none" baseline="0" dirty="0"/>
              <a:t>Pupilas</a:t>
            </a:r>
            <a:r>
              <a:rPr lang="es-mx" sz="2200" b="0" i="0" u="none" spc="-60" baseline="0" dirty="0"/>
              <a:t> </a:t>
            </a:r>
            <a:r>
              <a:rPr lang="es-mx" sz="2200" b="0" i="0" u="none" baseline="0" dirty="0"/>
              <a:t>pequeñas</a:t>
            </a:r>
            <a:r>
              <a:rPr lang="es-mx" sz="2200" b="0" i="0" u="none" spc="-40" baseline="0" dirty="0"/>
              <a:t> </a:t>
            </a:r>
            <a:r>
              <a:rPr lang="es-mx" sz="2200" b="0" i="0" u="none" spc="-10" baseline="0" dirty="0"/>
              <a:t>y constreñidas</a:t>
            </a:r>
          </a:p>
          <a:p>
            <a:pPr marL="387350" marR="302260" indent="-375285" algn="l" rtl="0">
              <a:lnSpc>
                <a:spcPts val="3180"/>
              </a:lnSpc>
              <a:spcBef>
                <a:spcPts val="160"/>
              </a:spcBef>
              <a:buChar char="●"/>
              <a:tabLst>
                <a:tab pos="387350" algn="l"/>
              </a:tabLst>
            </a:pPr>
            <a:r>
              <a:rPr lang="es-mx" sz="2200" b="0" i="0" u="none" baseline="0" dirty="0"/>
              <a:t>Quedarse dormido/a</a:t>
            </a:r>
            <a:r>
              <a:rPr lang="es-mx" sz="2200" b="0" i="0" u="none" spc="-45" baseline="0" dirty="0"/>
              <a:t> </a:t>
            </a:r>
            <a:r>
              <a:rPr lang="es-mx" sz="2200" b="0" i="0" u="none" baseline="0" dirty="0"/>
              <a:t>o pérdida</a:t>
            </a:r>
            <a:r>
              <a:rPr lang="es-mx" sz="2200" b="0" i="0" u="none" spc="-45" baseline="0" dirty="0"/>
              <a:t> </a:t>
            </a:r>
            <a:r>
              <a:rPr lang="es-mx" sz="2200" b="0" i="0" u="none" spc="-25" baseline="0" dirty="0"/>
              <a:t>del </a:t>
            </a:r>
            <a:r>
              <a:rPr lang="es-mx" sz="2200" b="0" i="0" u="none" baseline="0" dirty="0"/>
              <a:t>conocimiento,</a:t>
            </a:r>
            <a:r>
              <a:rPr lang="es-mx" sz="2200" b="0" i="0" u="none" spc="-50" baseline="0" dirty="0"/>
              <a:t> </a:t>
            </a:r>
            <a:r>
              <a:rPr lang="es-mx" sz="2200" b="0" i="0" u="none" baseline="0" dirty="0"/>
              <a:t>cuerpo</a:t>
            </a:r>
            <a:r>
              <a:rPr lang="es-mx" sz="2200" b="0" i="0" u="none" spc="-60" baseline="0" dirty="0"/>
              <a:t> </a:t>
            </a:r>
            <a:r>
              <a:rPr lang="es-mx" sz="2200" b="0" i="0" u="none" spc="-20" baseline="0" dirty="0"/>
              <a:t>flácido</a:t>
            </a:r>
          </a:p>
          <a:p>
            <a:pPr marL="387350" indent="-374650" algn="l" rtl="0">
              <a:lnSpc>
                <a:spcPct val="100000"/>
              </a:lnSpc>
              <a:spcBef>
                <a:spcPts val="234"/>
              </a:spcBef>
              <a:buChar char="●"/>
              <a:tabLst>
                <a:tab pos="387350" algn="l"/>
              </a:tabLst>
            </a:pPr>
            <a:r>
              <a:rPr lang="es-mx" sz="2200" b="0" i="0" u="none" baseline="0" dirty="0"/>
              <a:t>Respiración</a:t>
            </a:r>
            <a:r>
              <a:rPr lang="es-mx" sz="2200" b="0" i="0" u="none" spc="-50" baseline="0" dirty="0"/>
              <a:t> </a:t>
            </a:r>
            <a:r>
              <a:rPr lang="es-mx" sz="2200" b="0" i="0" u="none" baseline="0" dirty="0"/>
              <a:t>lenta</a:t>
            </a:r>
            <a:r>
              <a:rPr lang="es-mx" sz="2200" b="0" i="0" u="none" spc="-55" baseline="0" dirty="0"/>
              <a:t> </a:t>
            </a:r>
            <a:r>
              <a:rPr lang="es-mx" sz="2200" b="0" i="0" u="none" spc="-10" baseline="0" dirty="0"/>
              <a:t>y superficial</a:t>
            </a:r>
          </a:p>
          <a:p>
            <a:pPr marL="387350" marR="58419" indent="-375285" algn="l" rtl="0">
              <a:lnSpc>
                <a:spcPct val="114799"/>
              </a:lnSpc>
              <a:spcBef>
                <a:spcPts val="10"/>
              </a:spcBef>
              <a:buChar char="●"/>
              <a:tabLst>
                <a:tab pos="387350" algn="l"/>
              </a:tabLst>
            </a:pPr>
            <a:r>
              <a:rPr lang="es-mx" sz="2200" b="0" i="0" u="none" baseline="0" dirty="0"/>
              <a:t>Piel</a:t>
            </a:r>
            <a:r>
              <a:rPr lang="es-mx" sz="2200" b="0" i="0" u="none" spc="-10" baseline="0" dirty="0"/>
              <a:t> </a:t>
            </a:r>
            <a:r>
              <a:rPr lang="es-mx" sz="2200" b="0" i="0" u="none" baseline="0" dirty="0"/>
              <a:t>pálida,</a:t>
            </a:r>
            <a:r>
              <a:rPr lang="es-mx" sz="2200" b="0" i="0" u="none" spc="-5" baseline="0" dirty="0"/>
              <a:t> </a:t>
            </a:r>
            <a:r>
              <a:rPr lang="es-mx" sz="2200" b="0" i="0" u="none" baseline="0" dirty="0"/>
              <a:t>azul </a:t>
            </a:r>
            <a:r>
              <a:rPr lang="es-mx" sz="2200" b="0" i="0" u="none" spc="-10" baseline="0" dirty="0"/>
              <a:t>o de </a:t>
            </a:r>
            <a:br>
              <a:rPr lang="es-mx" sz="2200" b="0" i="0" u="none" spc="-10" baseline="0" dirty="0"/>
            </a:br>
            <a:r>
              <a:rPr lang="es-mx" sz="2200" b="0" i="0" u="none" spc="-10" baseline="0" dirty="0"/>
              <a:t>color </a:t>
            </a:r>
            <a:r>
              <a:rPr lang="es-mx" sz="2200" b="0" i="0" u="none" spc="-20" baseline="0" dirty="0"/>
              <a:t>ceniza</a:t>
            </a:r>
          </a:p>
          <a:p>
            <a:pPr marL="387350" indent="-374650" algn="l" rtl="0">
              <a:lnSpc>
                <a:spcPct val="100000"/>
              </a:lnSpc>
              <a:spcBef>
                <a:spcPts val="420"/>
              </a:spcBef>
              <a:buChar char="●"/>
              <a:tabLst>
                <a:tab pos="387350" algn="l"/>
              </a:tabLst>
            </a:pPr>
            <a:r>
              <a:rPr lang="es-mx" sz="2200" b="0" i="0" u="none" baseline="0" dirty="0"/>
              <a:t>Sonidos</a:t>
            </a:r>
            <a:r>
              <a:rPr lang="es-mx" sz="2200" b="0" i="0" u="none" spc="-35" baseline="0" dirty="0"/>
              <a:t> </a:t>
            </a:r>
            <a:r>
              <a:rPr lang="es-mx" sz="2200" b="0" i="0" u="none" baseline="0" dirty="0"/>
              <a:t>de</a:t>
            </a:r>
            <a:r>
              <a:rPr lang="es-mx" sz="2200" b="0" i="0" u="none" spc="-50" baseline="0" dirty="0"/>
              <a:t> </a:t>
            </a:r>
            <a:r>
              <a:rPr lang="es-mx" sz="2200" b="0" i="0" u="none" baseline="0" dirty="0"/>
              <a:t>asfixia</a:t>
            </a:r>
            <a:r>
              <a:rPr lang="es-mx" sz="2200" b="0" i="0" u="none" spc="-30" baseline="0" dirty="0"/>
              <a:t> </a:t>
            </a:r>
            <a:r>
              <a:rPr lang="es-mx" sz="2200" b="0" i="0" u="none" spc="-10" baseline="0" dirty="0"/>
              <a:t>o gorgoteo</a:t>
            </a:r>
          </a:p>
        </p:txBody>
      </p:sp>
      <p:sp>
        <p:nvSpPr>
          <p:cNvPr id="4" name="object 4"/>
          <p:cNvSpPr txBox="1">
            <a:spLocks noGrp="1"/>
          </p:cNvSpPr>
          <p:nvPr>
            <p:ph type="title"/>
          </p:nvPr>
        </p:nvSpPr>
        <p:spPr>
          <a:xfrm>
            <a:off x="4805824" y="252031"/>
            <a:ext cx="4123690" cy="1043305"/>
          </a:xfrm>
          <a:prstGeom prst="rect">
            <a:avLst/>
          </a:prstGeom>
        </p:spPr>
        <p:txBody>
          <a:bodyPr vert="horz" wrap="square" lIns="0" tIns="12065" rIns="0" bIns="0" rtlCol="0">
            <a:spAutoFit/>
          </a:bodyPr>
          <a:lstStyle/>
          <a:p>
            <a:pPr marL="12700" marR="5080" algn="l" rtl="0">
              <a:lnSpc>
                <a:spcPct val="115199"/>
              </a:lnSpc>
              <a:spcBef>
                <a:spcPts val="95"/>
              </a:spcBef>
            </a:pPr>
            <a:r>
              <a:rPr lang="es-mx" sz="2900" b="1" i="0" u="none" baseline="0" dirty="0">
                <a:solidFill>
                  <a:srgbClr val="FFFFFF"/>
                </a:solidFill>
                <a:latin typeface="Calibri"/>
                <a:cs typeface="Calibri"/>
              </a:rPr>
              <a:t>Pasos</a:t>
            </a:r>
            <a:r>
              <a:rPr lang="es-mx" sz="2900" b="1" i="0" u="none" spc="-60" baseline="0" dirty="0">
                <a:solidFill>
                  <a:srgbClr val="FFFFFF"/>
                </a:solidFill>
                <a:latin typeface="Calibri"/>
                <a:cs typeface="Calibri"/>
              </a:rPr>
              <a:t> </a:t>
            </a:r>
            <a:r>
              <a:rPr lang="es-mx" sz="2900" b="1" i="0" u="none" baseline="0" dirty="0">
                <a:solidFill>
                  <a:srgbClr val="FFFFFF"/>
                </a:solidFill>
                <a:latin typeface="Calibri"/>
                <a:cs typeface="Calibri"/>
              </a:rPr>
              <a:t>a</a:t>
            </a:r>
            <a:r>
              <a:rPr lang="es-mx" sz="2900" b="1" i="0" u="none" spc="-50" baseline="0" dirty="0">
                <a:solidFill>
                  <a:srgbClr val="FFFFFF"/>
                </a:solidFill>
                <a:latin typeface="Calibri"/>
                <a:cs typeface="Calibri"/>
              </a:rPr>
              <a:t> </a:t>
            </a:r>
            <a:r>
              <a:rPr lang="es-mx" sz="2900" b="1" i="0" u="none" baseline="0" dirty="0">
                <a:solidFill>
                  <a:srgbClr val="FFFFFF"/>
                </a:solidFill>
                <a:latin typeface="Calibri"/>
                <a:cs typeface="Calibri"/>
              </a:rPr>
              <a:t>seguir</a:t>
            </a:r>
            <a:r>
              <a:rPr lang="es-mx" sz="2900" b="1" i="0" u="none" spc="-50" baseline="0" dirty="0">
                <a:solidFill>
                  <a:srgbClr val="FFFFFF"/>
                </a:solidFill>
                <a:latin typeface="Calibri"/>
                <a:cs typeface="Calibri"/>
              </a:rPr>
              <a:t> </a:t>
            </a:r>
            <a:r>
              <a:rPr lang="es-mx" sz="2900" b="1" i="0" u="none" baseline="0" dirty="0">
                <a:solidFill>
                  <a:srgbClr val="FFFFFF"/>
                </a:solidFill>
                <a:latin typeface="Calibri"/>
                <a:cs typeface="Calibri"/>
              </a:rPr>
              <a:t>si</a:t>
            </a:r>
            <a:r>
              <a:rPr lang="es-mx" sz="2900" b="1" i="0" u="none" spc="-55" baseline="0" dirty="0">
                <a:solidFill>
                  <a:srgbClr val="FFFFFF"/>
                </a:solidFill>
                <a:latin typeface="Calibri"/>
                <a:cs typeface="Calibri"/>
              </a:rPr>
              <a:t> </a:t>
            </a:r>
            <a:r>
              <a:rPr lang="es-mx" sz="2900" b="1" i="0" u="none" baseline="0" dirty="0">
                <a:solidFill>
                  <a:srgbClr val="FFFFFF"/>
                </a:solidFill>
                <a:latin typeface="Calibri"/>
                <a:cs typeface="Calibri"/>
              </a:rPr>
              <a:t>alguien</a:t>
            </a:r>
            <a:r>
              <a:rPr lang="es-mx" sz="2900" b="1" i="0" u="none" spc="-60" baseline="0" dirty="0">
                <a:solidFill>
                  <a:srgbClr val="FFFFFF"/>
                </a:solidFill>
                <a:latin typeface="Calibri"/>
                <a:cs typeface="Calibri"/>
              </a:rPr>
              <a:t> </a:t>
            </a:r>
            <a:r>
              <a:rPr lang="es-mx" sz="2900" b="1" i="0" u="none" spc="-25" baseline="0" dirty="0">
                <a:solidFill>
                  <a:srgbClr val="FFFFFF"/>
                </a:solidFill>
                <a:latin typeface="Calibri"/>
                <a:cs typeface="Calibri"/>
              </a:rPr>
              <a:t>tiene </a:t>
            </a:r>
            <a:r>
              <a:rPr lang="es-mx" sz="2900" b="1" i="0" u="none" baseline="0" dirty="0">
                <a:solidFill>
                  <a:srgbClr val="FFFFFF"/>
                </a:solidFill>
                <a:latin typeface="Calibri"/>
                <a:cs typeface="Calibri"/>
              </a:rPr>
              <a:t>una</a:t>
            </a:r>
            <a:r>
              <a:rPr lang="es-mx" sz="2900" b="1" i="0" u="none" spc="-75" baseline="0" dirty="0">
                <a:solidFill>
                  <a:srgbClr val="FFFFFF"/>
                </a:solidFill>
                <a:latin typeface="Calibri"/>
                <a:cs typeface="Calibri"/>
              </a:rPr>
              <a:t> </a:t>
            </a:r>
            <a:r>
              <a:rPr lang="es-mx" sz="2900" b="1" i="0" u="none" baseline="0" dirty="0">
                <a:solidFill>
                  <a:srgbClr val="FFFFFF"/>
                </a:solidFill>
                <a:latin typeface="Calibri"/>
                <a:cs typeface="Calibri"/>
              </a:rPr>
              <a:t>sobredosis</a:t>
            </a:r>
            <a:r>
              <a:rPr lang="es-mx" sz="2900" b="1" i="0" u="none" spc="-10" baseline="0" dirty="0">
                <a:solidFill>
                  <a:srgbClr val="FFFFFF"/>
                </a:solidFill>
                <a:latin typeface="Calibri"/>
                <a:cs typeface="Calibri"/>
              </a:rPr>
              <a:t>:</a:t>
            </a:r>
            <a:endParaRPr sz="2900" dirty="0">
              <a:latin typeface="Calibri"/>
              <a:cs typeface="Calibri"/>
            </a:endParaRPr>
          </a:p>
        </p:txBody>
      </p:sp>
      <p:sp>
        <p:nvSpPr>
          <p:cNvPr id="5" name="object 5"/>
          <p:cNvSpPr txBox="1"/>
          <p:nvPr/>
        </p:nvSpPr>
        <p:spPr>
          <a:xfrm>
            <a:off x="5049928" y="1276350"/>
            <a:ext cx="3789272" cy="2807820"/>
          </a:xfrm>
          <a:prstGeom prst="rect">
            <a:avLst/>
          </a:prstGeom>
        </p:spPr>
        <p:txBody>
          <a:bodyPr vert="horz" wrap="square" lIns="0" tIns="12065" rIns="0" bIns="0" rtlCol="0">
            <a:spAutoFit/>
          </a:bodyPr>
          <a:lstStyle/>
          <a:p>
            <a:pPr marL="399415" indent="-386715" rtl="0">
              <a:lnSpc>
                <a:spcPts val="2850"/>
              </a:lnSpc>
              <a:spcBef>
                <a:spcPts val="95"/>
              </a:spcBef>
              <a:buFont typeface="Arial"/>
              <a:buChar char="•"/>
              <a:tabLst>
                <a:tab pos="399415" algn="l"/>
              </a:tabLst>
            </a:pPr>
            <a:r>
              <a:rPr lang="es-mx" sz="2500" b="0" i="0" u="none" baseline="0" dirty="0">
                <a:solidFill>
                  <a:srgbClr val="FFFFFF"/>
                </a:solidFill>
                <a:latin typeface="Calibri"/>
                <a:cs typeface="Calibri"/>
              </a:rPr>
              <a:t>Llamar al</a:t>
            </a:r>
            <a:r>
              <a:rPr lang="es-mx" sz="2500" b="0" i="0" u="none" spc="-40" baseline="0" dirty="0">
                <a:solidFill>
                  <a:srgbClr val="FFFFFF"/>
                </a:solidFill>
                <a:latin typeface="Calibri"/>
                <a:cs typeface="Calibri"/>
              </a:rPr>
              <a:t> </a:t>
            </a:r>
            <a:r>
              <a:rPr lang="es-mx" sz="2500" b="0" i="0" u="none" spc="-25" baseline="0" dirty="0">
                <a:solidFill>
                  <a:srgbClr val="FFFFFF"/>
                </a:solidFill>
                <a:latin typeface="Calibri"/>
                <a:cs typeface="Calibri"/>
              </a:rPr>
              <a:t>911</a:t>
            </a:r>
            <a:r>
              <a:rPr lang="es-mx" sz="2500" b="0" i="0" u="none" baseline="0" dirty="0">
                <a:solidFill>
                  <a:srgbClr val="FFFFFF"/>
                </a:solidFill>
                <a:latin typeface="Calibri"/>
                <a:cs typeface="Calibri"/>
              </a:rPr>
              <a:t>.</a:t>
            </a:r>
            <a:endParaRPr sz="2500" dirty="0">
              <a:latin typeface="Calibri"/>
              <a:cs typeface="Calibri"/>
            </a:endParaRPr>
          </a:p>
          <a:p>
            <a:pPr marL="399415" marR="5080" indent="-387350" rtl="0">
              <a:lnSpc>
                <a:spcPts val="2700"/>
              </a:lnSpc>
              <a:spcBef>
                <a:spcPts val="190"/>
              </a:spcBef>
              <a:buFont typeface="Arial"/>
              <a:buChar char="•"/>
              <a:tabLst>
                <a:tab pos="399415" algn="l"/>
              </a:tabLst>
            </a:pPr>
            <a:r>
              <a:rPr lang="es-mx" sz="2500" b="0" i="0" u="none" baseline="0" dirty="0">
                <a:solidFill>
                  <a:srgbClr val="FFFFFF"/>
                </a:solidFill>
                <a:latin typeface="Calibri"/>
                <a:cs typeface="Calibri"/>
              </a:rPr>
              <a:t>Administrar</a:t>
            </a:r>
            <a:r>
              <a:rPr lang="es-mx" sz="2500" b="0" i="0" u="none" spc="-90" baseline="0" dirty="0">
                <a:solidFill>
                  <a:srgbClr val="FFFFFF"/>
                </a:solidFill>
                <a:latin typeface="Calibri"/>
                <a:cs typeface="Calibri"/>
              </a:rPr>
              <a:t> </a:t>
            </a:r>
            <a:r>
              <a:rPr lang="es-mx" sz="2500" b="0" i="0" u="none" baseline="0" dirty="0">
                <a:solidFill>
                  <a:srgbClr val="FFFFFF"/>
                </a:solidFill>
                <a:latin typeface="Calibri"/>
                <a:cs typeface="Calibri"/>
              </a:rPr>
              <a:t>naloxona</a:t>
            </a:r>
            <a:r>
              <a:rPr lang="es-mx" sz="2500" b="0" i="0" u="none" spc="-100" baseline="0" dirty="0">
                <a:solidFill>
                  <a:srgbClr val="FFFFFF"/>
                </a:solidFill>
                <a:latin typeface="Calibri"/>
                <a:cs typeface="Calibri"/>
              </a:rPr>
              <a:t> </a:t>
            </a:r>
            <a:r>
              <a:rPr lang="es-mx" sz="2500" b="0" i="0" u="none" spc="-25" baseline="0" dirty="0">
                <a:solidFill>
                  <a:srgbClr val="FFFFFF"/>
                </a:solidFill>
                <a:latin typeface="Calibri"/>
                <a:cs typeface="Calibri"/>
              </a:rPr>
              <a:t>si </a:t>
            </a:r>
            <a:r>
              <a:rPr lang="es-mx" sz="2500" b="0" i="0" u="none" baseline="0" dirty="0">
                <a:solidFill>
                  <a:srgbClr val="FFFFFF"/>
                </a:solidFill>
                <a:latin typeface="Calibri"/>
                <a:cs typeface="Calibri"/>
              </a:rPr>
              <a:t>es</a:t>
            </a:r>
            <a:r>
              <a:rPr lang="es-mx" sz="2500" b="0" i="0" u="none" spc="-45" baseline="0" dirty="0">
                <a:solidFill>
                  <a:srgbClr val="FFFFFF"/>
                </a:solidFill>
                <a:latin typeface="Calibri"/>
                <a:cs typeface="Calibri"/>
              </a:rPr>
              <a:t> posible</a:t>
            </a:r>
            <a:r>
              <a:rPr lang="es-mx" sz="2500" b="0" i="0" u="none" baseline="0" dirty="0">
                <a:solidFill>
                  <a:srgbClr val="FFFFFF"/>
                </a:solidFill>
                <a:latin typeface="Calibri"/>
                <a:cs typeface="Calibri"/>
              </a:rPr>
              <a:t>.</a:t>
            </a:r>
            <a:endParaRPr sz="2500" dirty="0">
              <a:latin typeface="Calibri"/>
              <a:cs typeface="Calibri"/>
            </a:endParaRPr>
          </a:p>
          <a:p>
            <a:pPr marL="399415" indent="-386715" rtl="0">
              <a:lnSpc>
                <a:spcPts val="2510"/>
              </a:lnSpc>
              <a:buFont typeface="Arial"/>
              <a:buChar char="•"/>
              <a:tabLst>
                <a:tab pos="399415" algn="l"/>
              </a:tabLst>
            </a:pPr>
            <a:r>
              <a:rPr lang="es-mx" sz="2500" b="0" i="0" u="none" baseline="0" dirty="0">
                <a:solidFill>
                  <a:srgbClr val="FFFFFF"/>
                </a:solidFill>
                <a:latin typeface="Calibri"/>
                <a:cs typeface="Calibri"/>
              </a:rPr>
              <a:t>Brindar ayuda para la</a:t>
            </a:r>
            <a:r>
              <a:rPr lang="es-mx" sz="2500" b="0" i="0" u="none" spc="-90" baseline="0" dirty="0">
                <a:solidFill>
                  <a:srgbClr val="FFFFFF"/>
                </a:solidFill>
                <a:latin typeface="Calibri"/>
                <a:cs typeface="Calibri"/>
              </a:rPr>
              <a:t> </a:t>
            </a:r>
            <a:r>
              <a:rPr lang="es-mx" sz="2500" b="0" i="0" u="none" spc="-10" baseline="0" dirty="0">
                <a:solidFill>
                  <a:srgbClr val="FFFFFF"/>
                </a:solidFill>
                <a:latin typeface="Calibri"/>
                <a:cs typeface="Calibri"/>
              </a:rPr>
              <a:t>respiración.</a:t>
            </a:r>
            <a:endParaRPr sz="2500" dirty="0">
              <a:latin typeface="Calibri"/>
              <a:cs typeface="Calibri"/>
            </a:endParaRPr>
          </a:p>
          <a:p>
            <a:pPr marL="399415" marR="300990" indent="-387350" rtl="0">
              <a:lnSpc>
                <a:spcPts val="2700"/>
              </a:lnSpc>
              <a:spcBef>
                <a:spcPts val="190"/>
              </a:spcBef>
              <a:buFont typeface="Arial"/>
              <a:buChar char="•"/>
              <a:tabLst>
                <a:tab pos="399415" algn="l"/>
              </a:tabLst>
            </a:pPr>
            <a:r>
              <a:rPr lang="es-mx" sz="2500" b="0" i="0" u="none" baseline="0" dirty="0">
                <a:solidFill>
                  <a:srgbClr val="FFFFFF"/>
                </a:solidFill>
                <a:latin typeface="Calibri"/>
                <a:cs typeface="Calibri"/>
              </a:rPr>
              <a:t>Permanecer</a:t>
            </a:r>
            <a:r>
              <a:rPr lang="es-mx" sz="2500" b="0" i="0" u="none" spc="-50" baseline="0" dirty="0">
                <a:solidFill>
                  <a:srgbClr val="FFFFFF"/>
                </a:solidFill>
                <a:latin typeface="Calibri"/>
                <a:cs typeface="Calibri"/>
              </a:rPr>
              <a:t> </a:t>
            </a:r>
            <a:r>
              <a:rPr lang="es-mx" sz="2500" b="0" i="0" u="none" baseline="0" dirty="0">
                <a:solidFill>
                  <a:srgbClr val="FFFFFF"/>
                </a:solidFill>
                <a:latin typeface="Calibri"/>
                <a:cs typeface="Calibri"/>
              </a:rPr>
              <a:t>con</a:t>
            </a:r>
            <a:r>
              <a:rPr lang="es-mx" sz="2500" b="0" i="0" u="none" spc="-40" baseline="0" dirty="0">
                <a:solidFill>
                  <a:srgbClr val="FFFFFF"/>
                </a:solidFill>
                <a:latin typeface="Calibri"/>
                <a:cs typeface="Calibri"/>
              </a:rPr>
              <a:t> </a:t>
            </a:r>
            <a:r>
              <a:rPr lang="es-mx" sz="2500" b="0" i="0" u="none" baseline="0" dirty="0">
                <a:solidFill>
                  <a:srgbClr val="FFFFFF"/>
                </a:solidFill>
                <a:latin typeface="Calibri"/>
                <a:cs typeface="Calibri"/>
              </a:rPr>
              <a:t>la</a:t>
            </a:r>
            <a:r>
              <a:rPr lang="es-mx" sz="2500" b="0" i="0" u="none" spc="-30" baseline="0" dirty="0">
                <a:solidFill>
                  <a:srgbClr val="FFFFFF"/>
                </a:solidFill>
                <a:latin typeface="Calibri"/>
                <a:cs typeface="Calibri"/>
              </a:rPr>
              <a:t> </a:t>
            </a:r>
            <a:r>
              <a:rPr lang="es-mx" sz="2500" b="0" i="0" u="none" spc="-10" baseline="0" dirty="0">
                <a:solidFill>
                  <a:srgbClr val="FFFFFF"/>
                </a:solidFill>
                <a:latin typeface="Calibri"/>
                <a:cs typeface="Calibri"/>
              </a:rPr>
              <a:t>persona </a:t>
            </a:r>
            <a:r>
              <a:rPr lang="es-mx" sz="2500" b="0" i="0" u="none" baseline="0" dirty="0">
                <a:solidFill>
                  <a:srgbClr val="FFFFFF"/>
                </a:solidFill>
                <a:latin typeface="Calibri"/>
                <a:cs typeface="Calibri"/>
              </a:rPr>
              <a:t>hasta</a:t>
            </a:r>
            <a:r>
              <a:rPr lang="es-mx" sz="2500" b="0" i="0" u="none" spc="-45" baseline="0" dirty="0">
                <a:solidFill>
                  <a:srgbClr val="FFFFFF"/>
                </a:solidFill>
                <a:latin typeface="Calibri"/>
                <a:cs typeface="Calibri"/>
              </a:rPr>
              <a:t> </a:t>
            </a:r>
            <a:r>
              <a:rPr lang="es-mx" sz="2500" b="0" i="0" u="none" baseline="0" dirty="0">
                <a:solidFill>
                  <a:srgbClr val="FFFFFF"/>
                </a:solidFill>
                <a:latin typeface="Calibri"/>
                <a:cs typeface="Calibri"/>
              </a:rPr>
              <a:t>que</a:t>
            </a:r>
            <a:r>
              <a:rPr lang="es-mx" sz="2500" b="0" i="0" u="none" spc="-45" baseline="0" dirty="0">
                <a:solidFill>
                  <a:srgbClr val="FFFFFF"/>
                </a:solidFill>
                <a:latin typeface="Calibri"/>
                <a:cs typeface="Calibri"/>
              </a:rPr>
              <a:t> llegue una ambulancia</a:t>
            </a:r>
            <a:r>
              <a:rPr lang="es-mx" sz="2500" b="0" i="0" u="none" baseline="0" dirty="0">
                <a:solidFill>
                  <a:srgbClr val="FFFFFF"/>
                </a:solidFill>
                <a:latin typeface="Calibri"/>
                <a:cs typeface="Calibri"/>
              </a:rPr>
              <a:t>.</a:t>
            </a:r>
            <a:endParaRPr sz="2500" dirty="0">
              <a:latin typeface="Calibri"/>
              <a:cs typeface="Calibri"/>
            </a:endParaRPr>
          </a:p>
        </p:txBody>
      </p:sp>
      <p:sp>
        <p:nvSpPr>
          <p:cNvPr id="6" name="Slide Number Placeholder 5">
            <a:extLst>
              <a:ext uri="{FF2B5EF4-FFF2-40B4-BE49-F238E27FC236}">
                <a16:creationId xmlns:a16="http://schemas.microsoft.com/office/drawing/2014/main" id="{EF28A5AF-1487-9E63-E206-9C54805C9E1D}"/>
              </a:ext>
            </a:extLst>
          </p:cNvPr>
          <p:cNvSpPr>
            <a:spLocks noGrp="1"/>
          </p:cNvSpPr>
          <p:nvPr>
            <p:ph type="sldNum" sz="quarter" idx="7"/>
          </p:nvPr>
        </p:nvSpPr>
        <p:spPr>
          <a:xfrm>
            <a:off x="6629400" y="4762881"/>
            <a:ext cx="2103120" cy="184666"/>
          </a:xfrm>
        </p:spPr>
        <p:txBody>
          <a:body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9</a:t>
            </a:fld>
            <a:endParaRPr lang="es-mx"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7730ea53-6f5e-4160-81a5-992a9105450a}" enabled="1" method="Standard" siteId="{b4f51418-b269-49a2-935a-fa54bf584fc8}" removed="0"/>
</clbl:labelList>
</file>

<file path=docProps/app.xml><?xml version="1.0" encoding="utf-8"?>
<Properties xmlns="http://schemas.openxmlformats.org/officeDocument/2006/extended-properties" xmlns:vt="http://schemas.openxmlformats.org/officeDocument/2006/docPropsVTypes">
  <Template/>
  <TotalTime>102</TotalTime>
  <Words>2382</Words>
  <Application>Microsoft Office PowerPoint</Application>
  <PresentationFormat>On-screen Show (16:9)</PresentationFormat>
  <Paragraphs>162</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Arial,Sans-Serif</vt:lpstr>
      <vt:lpstr>Aptos</vt:lpstr>
      <vt:lpstr>Arial</vt:lpstr>
      <vt:lpstr>Calibri</vt:lpstr>
      <vt:lpstr>Office Theme</vt:lpstr>
      <vt:lpstr>Qué es el fentanilo: Opioides sintéticos y la Ley del Buen Samaritano de Oregón (conforme a lo exigido en el Proyecto de Ley del Senado 238)</vt:lpstr>
      <vt:lpstr>Saber - Preguntarse - Aprender</vt:lpstr>
      <vt:lpstr>Objetivos de aprendizaje</vt:lpstr>
      <vt:lpstr>¿Qué son los opioides recetados?</vt:lpstr>
      <vt:lpstr>¿Uso indebido de opioides?</vt:lpstr>
      <vt:lpstr>¿Qué es el fentanilo?</vt:lpstr>
      <vt:lpstr>PowerPoint Presentation</vt:lpstr>
      <vt:lpstr>Actividad del escenario</vt:lpstr>
      <vt:lpstr>Pasos a seguir si alguien tiene una sobredosis:</vt:lpstr>
      <vt:lpstr>Naloxona (Narcan)</vt:lpstr>
      <vt:lpstr>Dónde obtener ayuda</vt:lpstr>
      <vt:lpstr>Resumen</vt:lpstr>
      <vt:lpstr>Debate en clase o vale de salida: lo que aprendí</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6th Grade SB 238 Understanding Fentanyl Slide Deck</dc:title>
  <dc:creator>MORRIS Cameron * ODE</dc:creator>
  <cp:lastModifiedBy>Olga Vitvitskaya</cp:lastModifiedBy>
  <cp:revision>37</cp:revision>
  <dcterms:created xsi:type="dcterms:W3CDTF">2025-08-01T15:51:44Z</dcterms:created>
  <dcterms:modified xsi:type="dcterms:W3CDTF">2026-02-02T18:21:56Z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2024-10-15T00:00:00Z</vt:filetime>
  </property>
  <property fmtid="{D5CDD505-2E9C-101B-9397-08002B2CF9AE}" pid="3" name="Creator">
    <vt:lpwstr>Acrobat PDFMaker 20 for PowerPoint</vt:lpwstr>
  </property>
  <property fmtid="{D5CDD505-2E9C-101B-9397-08002B2CF9AE}" pid="4" name="LastSaved">
    <vt:filetime>2025-08-01T00:00:00Z</vt:filetime>
  </property>
  <property fmtid="{D5CDD505-2E9C-101B-9397-08002B2CF9AE}" pid="5" name="MSIP_Label_7730ea53-6f5e-4160-81a5-992a9105450a_ActionId">
    <vt:lpwstr>aea39426-d091-459f-92c1-3392ac4ba9bd</vt:lpwstr>
  </property>
  <property fmtid="{D5CDD505-2E9C-101B-9397-08002B2CF9AE}" pid="6" name="MSIP_Label_7730ea53-6f5e-4160-81a5-992a9105450a_ContentBits">
    <vt:lpwstr>0</vt:lpwstr>
  </property>
  <property fmtid="{D5CDD505-2E9C-101B-9397-08002B2CF9AE}" pid="7" name="MSIP_Label_7730ea53-6f5e-4160-81a5-992a9105450a_Enabled">
    <vt:lpwstr>true</vt:lpwstr>
  </property>
  <property fmtid="{D5CDD505-2E9C-101B-9397-08002B2CF9AE}" pid="8" name="MSIP_Label_7730ea53-6f5e-4160-81a5-992a9105450a_Method">
    <vt:lpwstr>Standard</vt:lpwstr>
  </property>
  <property fmtid="{D5CDD505-2E9C-101B-9397-08002B2CF9AE}" pid="9" name="MSIP_Label_7730ea53-6f5e-4160-81a5-992a9105450a_Name">
    <vt:lpwstr>Level 2 - Limited (Items)</vt:lpwstr>
  </property>
  <property fmtid="{D5CDD505-2E9C-101B-9397-08002B2CF9AE}" pid="10" name="MSIP_Label_7730ea53-6f5e-4160-81a5-992a9105450a_SetDate">
    <vt:lpwstr>2024-10-14T22:07:30Z</vt:lpwstr>
  </property>
  <property fmtid="{D5CDD505-2E9C-101B-9397-08002B2CF9AE}" pid="11" name="MSIP_Label_7730ea53-6f5e-4160-81a5-992a9105450a_SiteId">
    <vt:lpwstr>b4f51418-b269-49a2-935a-fa54bf584fc8</vt:lpwstr>
  </property>
  <property fmtid="{D5CDD505-2E9C-101B-9397-08002B2CF9AE}" pid="12" name="Producer">
    <vt:lpwstr>Adobe PDF Library 20.5.10</vt:lpwstr>
  </property>
</Properties>
</file>