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19" r:id="rId4"/>
  </p:sldMasterIdLst>
  <p:notesMasterIdLst>
    <p:notesMasterId r:id="rId28"/>
  </p:notesMasterIdLst>
  <p:sldIdLst>
    <p:sldId id="287" r:id="rId5"/>
    <p:sldId id="326" r:id="rId6"/>
    <p:sldId id="270" r:id="rId7"/>
    <p:sldId id="296" r:id="rId8"/>
    <p:sldId id="327" r:id="rId9"/>
    <p:sldId id="334" r:id="rId10"/>
    <p:sldId id="284" r:id="rId11"/>
    <p:sldId id="336" r:id="rId12"/>
    <p:sldId id="337" r:id="rId13"/>
    <p:sldId id="285" r:id="rId14"/>
    <p:sldId id="293" r:id="rId15"/>
    <p:sldId id="341" r:id="rId16"/>
    <p:sldId id="289" r:id="rId17"/>
    <p:sldId id="335" r:id="rId18"/>
    <p:sldId id="299" r:id="rId19"/>
    <p:sldId id="340" r:id="rId20"/>
    <p:sldId id="339" r:id="rId21"/>
    <p:sldId id="342" r:id="rId22"/>
    <p:sldId id="271" r:id="rId23"/>
    <p:sldId id="328" r:id="rId24"/>
    <p:sldId id="329" r:id="rId25"/>
    <p:sldId id="330" r:id="rId26"/>
    <p:sldId id="331" r:id="rId2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B2580C-ACD7-3C57-177A-69820F8817C5}" name="Rebecca Bates" initials="RB" userId="S::rbates@wested.org::4780d0fa-806c-487e-a0ba-1ee5b47fb651" providerId="AD"/>
  <p188:author id="{A6C9CB1F-0E65-BDF2-9959-F5E8A71BC8F1}" name="Christina Johnson" initials="CJ" userId="S::cjohnso2@wested.org::25489c12-e334-44ac-9e5c-f96f7032691a" providerId="AD"/>
  <p188:author id="{D460573C-4462-B982-F097-D55F70162747}" name="Rebecca Bates" initials="RB" userId="JhYXnYTMg7cS4QZrP5bDyF1IVTwzWWkk02Iay/nl39c=" providerId="None"/>
  <p188:author id="{EF3F5043-D08A-52EF-A778-FA18EB12B27E}" name="Lilla Pivnick" initials="LP" userId="rzF/qR/PQ7yTFD5P7mNTmmr1t/UMtcGj1e1ELEC14uc=" providerId="None"/>
  <p188:author id="{2B13B046-F5F3-1223-EF9A-3C8FD7402566}" name="Lilla Pivnick" initials="" userId="S::lpivnic@wested.org::dde78282-886a-4b9b-80de-f2bde3b32834" providerId="AD"/>
  <p188:author id="{F765379F-1284-CCE0-2B64-02C518E21133}" name="Julie Webb" initials="JW" userId="KDE0Nlu50827bIHsrn8ZE1cuhkIhoEpOL+nABm3soG4=" providerId="None"/>
  <p188:author id="{DCAB97A5-7353-519A-9398-03A353C0EABE}" name="Emma Hoppough" initials="" userId="S::ehoppou@wested.org::24810cb4-2c94-4877-a3bd-c83f92b9b184" providerId="AD"/>
  <p188:author id="{8E30ECD1-997C-F25D-E454-73BF456D354E}" name="Markie Zainal" initials="MZ" userId="S::mzainal@wested.org::73b057e6-2ae5-4af7-b1d3-21dec423c0c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AFE"/>
    <a:srgbClr val="2C7BB6"/>
    <a:srgbClr val="9F2065"/>
    <a:srgbClr val="DD5626"/>
    <a:srgbClr val="007F43"/>
    <a:srgbClr val="E7F5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552C48-8561-6EFA-0FB6-081C357D0370}" v="41" dt="2026-02-18T18:07:59.4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6" autoAdjust="0"/>
    <p:restoredTop sz="63644" autoAdjust="0"/>
  </p:normalViewPr>
  <p:slideViewPr>
    <p:cSldViewPr snapToGrid="0">
      <p:cViewPr varScale="1">
        <p:scale>
          <a:sx n="70" d="100"/>
          <a:sy n="70" d="100"/>
        </p:scale>
        <p:origin x="2118" y="72"/>
      </p:cViewPr>
      <p:guideLst/>
    </p:cSldViewPr>
  </p:slideViewPr>
  <p:outlineViewPr>
    <p:cViewPr>
      <p:scale>
        <a:sx n="33" d="100"/>
        <a:sy n="33" d="100"/>
      </p:scale>
      <p:origin x="0" y="-16184"/>
    </p:cViewPr>
  </p:outlineViewPr>
  <p:notesTextViewPr>
    <p:cViewPr>
      <p:scale>
        <a:sx n="1" d="1"/>
        <a:sy n="1" d="1"/>
      </p:scale>
      <p:origin x="0" y="0"/>
    </p:cViewPr>
  </p:notesTextViewPr>
  <p:sorterViewPr>
    <p:cViewPr>
      <p:scale>
        <a:sx n="1" d="1"/>
        <a:sy n="1" d="1"/>
      </p:scale>
      <p:origin x="0" y="-837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S::alanna.russell@ode.oregon.gov::c85b8322-b6e3-43b3-867f-23bcd6c00977" providerId="AD" clId="Web-{FB552C48-8561-6EFA-0FB6-081C357D0370}"/>
    <pc:docChg chg="addSld delSld modSld">
      <pc:chgData name="RUSSELL Alanna * ODE" userId="S::alanna.russell@ode.oregon.gov::c85b8322-b6e3-43b3-867f-23bcd6c00977" providerId="AD" clId="Web-{FB552C48-8561-6EFA-0FB6-081C357D0370}" dt="2026-02-18T18:07:59.423" v="46"/>
      <pc:docMkLst>
        <pc:docMk/>
      </pc:docMkLst>
      <pc:sldChg chg="modSp">
        <pc:chgData name="RUSSELL Alanna * ODE" userId="S::alanna.russell@ode.oregon.gov::c85b8322-b6e3-43b3-867f-23bcd6c00977" providerId="AD" clId="Web-{FB552C48-8561-6EFA-0FB6-081C357D0370}" dt="2026-02-18T18:07:16.205" v="44" actId="20577"/>
        <pc:sldMkLst>
          <pc:docMk/>
          <pc:sldMk cId="2973230475" sldId="271"/>
        </pc:sldMkLst>
        <pc:spChg chg="mod">
          <ac:chgData name="RUSSELL Alanna * ODE" userId="S::alanna.russell@ode.oregon.gov::c85b8322-b6e3-43b3-867f-23bcd6c00977" providerId="AD" clId="Web-{FB552C48-8561-6EFA-0FB6-081C357D0370}" dt="2026-02-18T18:07:16.205" v="44" actId="20577"/>
          <ac:spMkLst>
            <pc:docMk/>
            <pc:sldMk cId="2973230475" sldId="271"/>
            <ac:spMk id="9" creationId="{0833F3A7-3D99-26C9-43FF-0F902F8D05AB}"/>
          </ac:spMkLst>
        </pc:spChg>
      </pc:sldChg>
      <pc:sldChg chg="del">
        <pc:chgData name="RUSSELL Alanna * ODE" userId="S::alanna.russell@ode.oregon.gov::c85b8322-b6e3-43b3-867f-23bcd6c00977" providerId="AD" clId="Web-{FB552C48-8561-6EFA-0FB6-081C357D0370}" dt="2026-02-18T18:06:51.423" v="38"/>
        <pc:sldMkLst>
          <pc:docMk/>
          <pc:sldMk cId="260707539" sldId="283"/>
        </pc:sldMkLst>
      </pc:sldChg>
      <pc:sldChg chg="del">
        <pc:chgData name="RUSSELL Alanna * ODE" userId="S::alanna.russell@ode.oregon.gov::c85b8322-b6e3-43b3-867f-23bcd6c00977" providerId="AD" clId="Web-{FB552C48-8561-6EFA-0FB6-081C357D0370}" dt="2026-02-18T18:06:57.330" v="41"/>
        <pc:sldMkLst>
          <pc:docMk/>
          <pc:sldMk cId="1586006538" sldId="288"/>
        </pc:sldMkLst>
      </pc:sldChg>
      <pc:sldChg chg="del">
        <pc:chgData name="RUSSELL Alanna * ODE" userId="S::alanna.russell@ode.oregon.gov::c85b8322-b6e3-43b3-867f-23bcd6c00977" providerId="AD" clId="Web-{FB552C48-8561-6EFA-0FB6-081C357D0370}" dt="2026-02-18T18:06:54.767" v="39"/>
        <pc:sldMkLst>
          <pc:docMk/>
          <pc:sldMk cId="3120937657" sldId="290"/>
        </pc:sldMkLst>
      </pc:sldChg>
      <pc:sldChg chg="modSp modNotes">
        <pc:chgData name="RUSSELL Alanna * ODE" userId="S::alanna.russell@ode.oregon.gov::c85b8322-b6e3-43b3-867f-23bcd6c00977" providerId="AD" clId="Web-{FB552C48-8561-6EFA-0FB6-081C357D0370}" dt="2026-02-18T18:06:42.127" v="36" actId="20577"/>
        <pc:sldMkLst>
          <pc:docMk/>
          <pc:sldMk cId="1218133280" sldId="299"/>
        </pc:sldMkLst>
        <pc:spChg chg="mod">
          <ac:chgData name="RUSSELL Alanna * ODE" userId="S::alanna.russell@ode.oregon.gov::c85b8322-b6e3-43b3-867f-23bcd6c00977" providerId="AD" clId="Web-{FB552C48-8561-6EFA-0FB6-081C357D0370}" dt="2026-02-18T18:06:42.127" v="36" actId="20577"/>
          <ac:spMkLst>
            <pc:docMk/>
            <pc:sldMk cId="1218133280" sldId="299"/>
            <ac:spMk id="2" creationId="{37E5C7A8-D08C-E420-962B-C3A292BAC659}"/>
          </ac:spMkLst>
        </pc:spChg>
      </pc:sldChg>
      <pc:sldChg chg="del">
        <pc:chgData name="RUSSELL Alanna * ODE" userId="S::alanna.russell@ode.oregon.gov::c85b8322-b6e3-43b3-867f-23bcd6c00977" providerId="AD" clId="Web-{FB552C48-8561-6EFA-0FB6-081C357D0370}" dt="2026-02-18T18:06:56.486" v="40"/>
        <pc:sldMkLst>
          <pc:docMk/>
          <pc:sldMk cId="1094037088" sldId="300"/>
        </pc:sldMkLst>
      </pc:sldChg>
      <pc:sldChg chg="modSp modNotes">
        <pc:chgData name="RUSSELL Alanna * ODE" userId="S::alanna.russell@ode.oregon.gov::c85b8322-b6e3-43b3-867f-23bcd6c00977" providerId="AD" clId="Web-{FB552C48-8561-6EFA-0FB6-081C357D0370}" dt="2026-02-18T18:04:42.048" v="33"/>
        <pc:sldMkLst>
          <pc:docMk/>
          <pc:sldMk cId="839590459" sldId="327"/>
        </pc:sldMkLst>
        <pc:spChg chg="mod">
          <ac:chgData name="RUSSELL Alanna * ODE" userId="S::alanna.russell@ode.oregon.gov::c85b8322-b6e3-43b3-867f-23bcd6c00977" providerId="AD" clId="Web-{FB552C48-8561-6EFA-0FB6-081C357D0370}" dt="2026-02-18T18:02:48.423" v="27" actId="20577"/>
          <ac:spMkLst>
            <pc:docMk/>
            <pc:sldMk cId="839590459" sldId="327"/>
            <ac:spMk id="2" creationId="{141A8EA3-8925-9E2B-78B3-DAA21857D70E}"/>
          </ac:spMkLst>
        </pc:spChg>
      </pc:sldChg>
      <pc:sldChg chg="add">
        <pc:chgData name="RUSSELL Alanna * ODE" userId="S::alanna.russell@ode.oregon.gov::c85b8322-b6e3-43b3-867f-23bcd6c00977" providerId="AD" clId="Web-{FB552C48-8561-6EFA-0FB6-081C357D0370}" dt="2026-02-18T18:07:59.002" v="45"/>
        <pc:sldMkLst>
          <pc:docMk/>
          <pc:sldMk cId="3903207448" sldId="339"/>
        </pc:sldMkLst>
      </pc:sldChg>
      <pc:sldChg chg="add">
        <pc:chgData name="RUSSELL Alanna * ODE" userId="S::alanna.russell@ode.oregon.gov::c85b8322-b6e3-43b3-867f-23bcd6c00977" providerId="AD" clId="Web-{FB552C48-8561-6EFA-0FB6-081C357D0370}" dt="2026-02-18T18:07:59.423" v="46"/>
        <pc:sldMkLst>
          <pc:docMk/>
          <pc:sldMk cId="585008378" sldId="342"/>
        </pc:sldMkLst>
      </pc:sldChg>
      <pc:sldChg chg="del">
        <pc:chgData name="RUSSELL Alanna * ODE" userId="S::alanna.russell@ode.oregon.gov::c85b8322-b6e3-43b3-867f-23bcd6c00977" providerId="AD" clId="Web-{FB552C48-8561-6EFA-0FB6-081C357D0370}" dt="2026-02-18T18:06:49.580" v="37"/>
        <pc:sldMkLst>
          <pc:docMk/>
          <pc:sldMk cId="2780509313" sldId="34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riprc.org/wp-content/uploads/2018/04/fear-messages-prevention-efforts.pdf"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If there is a new facilitator for this section, take a moment to introduce yourself.</a:t>
            </a:r>
          </a:p>
          <a:p>
            <a:pPr>
              <a:buChar char="•"/>
            </a:pPr>
            <a:r>
              <a:rPr lang="en-US" dirty="0"/>
              <a:t>Customize the PowerPoint activities based on the audience, space and time available using the following options:</a:t>
            </a:r>
          </a:p>
          <a:p>
            <a:pPr marL="1028700" lvl="1" indent="-342900">
              <a:buAutoNum type="arabicPeriod"/>
            </a:pPr>
            <a:r>
              <a:rPr lang="en-US" dirty="0"/>
              <a:t>You can follow the slides in the order they are presented and include both the Gallery Walk and the Independent/Shared Planning Activities.</a:t>
            </a:r>
          </a:p>
          <a:p>
            <a:pPr marL="1028700" lvl="1" indent="-342900">
              <a:buAutoNum type="arabicPeriod"/>
            </a:pPr>
            <a:r>
              <a:rPr lang="en-US" dirty="0"/>
              <a:t>If time is limited, choose one of these paths based on your audience:</a:t>
            </a:r>
          </a:p>
          <a:p>
            <a:pPr marL="1485900" lvl="2" indent="-342900">
              <a:buAutoNum type="alphaLcPeriod"/>
            </a:pPr>
            <a:r>
              <a:rPr lang="en-US" dirty="0"/>
              <a:t>For a large group comprised of educators across grade bands or administrators, cover slides 2–15, which includes the Gallery Walk Activity, and then skip to slides 20–24 to close the session.</a:t>
            </a:r>
          </a:p>
          <a:p>
            <a:pPr marL="1485900" lvl="2" indent="-342900">
              <a:buAutoNum type="alphaLcPeriod"/>
            </a:pPr>
            <a:r>
              <a:rPr lang="en-US" dirty="0"/>
              <a:t>For a smaller group comprised of educators (either across grade bands or within one specific grade band), cover slides 2–14, then skip to slides 16–24, which include the Independent and Shared Planning Activity and session closing.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4737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t>Facilitator Notes</a:t>
            </a:r>
            <a:endParaRPr lang="en-US" dirty="0"/>
          </a:p>
          <a:p>
            <a:pPr marL="285750" indent="-285750">
              <a:buChar char="•"/>
            </a:pPr>
            <a:r>
              <a:rPr lang="en-US" dirty="0"/>
              <a:t>Bring the group back together and ask participants to share out.</a:t>
            </a:r>
          </a:p>
          <a:p>
            <a:pPr marL="285750" indent="-285750">
              <a:buChar char="•"/>
            </a:pPr>
            <a:endParaRPr lang="en-US" dirty="0"/>
          </a:p>
          <a:p>
            <a:pPr marL="0" indent="0"/>
            <a:r>
              <a:rPr lang="en-US" b="1" dirty="0"/>
              <a:t>Script</a:t>
            </a:r>
            <a:endParaRPr lang="en-US" dirty="0"/>
          </a:p>
          <a:p>
            <a:pPr marL="0" indent="0"/>
            <a:r>
              <a:rPr lang="en-US" i="1" dirty="0"/>
              <a:t>Let's take some time to share insights from your group discussions. First, I’d like to hear about any connections you noticed to other content areas. How might these lesson plans integrate or complement what you're already teaching? [Let participants respond.] </a:t>
            </a:r>
          </a:p>
          <a:p>
            <a:pPr marL="0" indent="0"/>
            <a:endParaRPr lang="en-US" dirty="0"/>
          </a:p>
          <a:p>
            <a:pPr marL="0" indent="0"/>
            <a:r>
              <a:rPr lang="en-US" i="1" dirty="0"/>
              <a:t>Next, please share what scaffolds you envision using in your classrooms to support student learning and ensure success. [Let participants respond.]</a:t>
            </a:r>
          </a:p>
          <a:p>
            <a:pPr marL="0" indent="0"/>
            <a:endParaRPr lang="en-US" dirty="0"/>
          </a:p>
          <a:p>
            <a:pPr marL="0" indent="0"/>
            <a:r>
              <a:rPr lang="en-US" i="1" dirty="0"/>
              <a:t>[If there is time] I'd also love to explore how these lessons demonstrate sensitivity and asset-based learning. How do they acknowledge and build on the strengths of all students? [Let participants respond.]</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9413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Facilitator Notes</a:t>
            </a:r>
            <a:endParaRPr lang="en-US"/>
          </a:p>
          <a:p>
            <a:pPr marL="457200" marR="0" lvl="0" indent="-228600" algn="l" defTabSz="914400">
              <a:lnSpc>
                <a:spcPct val="100000"/>
              </a:lnSpc>
              <a:spcBef>
                <a:spcPts val="0"/>
              </a:spcBef>
              <a:spcAft>
                <a:spcPts val="0"/>
              </a:spcAft>
              <a:buChar char="•"/>
              <a:tabLst/>
              <a:defRPr/>
            </a:pPr>
            <a:r>
              <a:rPr lang="en-US" dirty="0"/>
              <a:t>Provide</a:t>
            </a:r>
            <a:r>
              <a:rPr lang="en-US" b="0" dirty="0"/>
              <a:t> </a:t>
            </a:r>
            <a:r>
              <a:rPr lang="en-US" dirty="0"/>
              <a:t>a few moments </a:t>
            </a:r>
            <a:r>
              <a:rPr lang="en-US" b="0" dirty="0"/>
              <a:t>for participants to </a:t>
            </a:r>
            <a:r>
              <a:rPr lang="en-US" dirty="0"/>
              <a:t>consider the questions.</a:t>
            </a:r>
          </a:p>
          <a:p>
            <a:endParaRPr lang="en-US" dirty="0"/>
          </a:p>
          <a:p>
            <a:r>
              <a:rPr lang="en-US" b="1" dirty="0"/>
              <a:t>Script</a:t>
            </a:r>
            <a:endParaRPr lang="en-US" dirty="0"/>
          </a:p>
          <a:p>
            <a:pPr marL="228600" indent="0"/>
            <a:r>
              <a:rPr lang="en-US" i="1" dirty="0"/>
              <a:t>Take a moment to think </a:t>
            </a:r>
            <a:r>
              <a:rPr lang="en-US" b="0" i="1" dirty="0"/>
              <a:t>on </a:t>
            </a:r>
            <a:r>
              <a:rPr lang="en-US" i="1" dirty="0"/>
              <a:t>your own about </a:t>
            </a:r>
            <a:r>
              <a:rPr lang="en-US" b="0" i="1" dirty="0"/>
              <a:t>the </a:t>
            </a:r>
            <a:r>
              <a:rPr lang="en-US" i="1" dirty="0"/>
              <a:t>lesson plans for your grade band and your </a:t>
            </a:r>
            <a:r>
              <a:rPr lang="en-US" b="0" i="1" dirty="0"/>
              <a:t>current </a:t>
            </a:r>
            <a:r>
              <a:rPr lang="en-US" i="1" dirty="0"/>
              <a:t>substance use prevention unit or </a:t>
            </a:r>
            <a:r>
              <a:rPr lang="en-US" b="0" i="1" dirty="0"/>
              <a:t>curriculum.</a:t>
            </a:r>
            <a:r>
              <a:rPr lang="en-US" i="1" dirty="0"/>
              <a:t> Feel free to jot down any thoughts or ideas that come to mind. Specifically, consider [review questions on slide].</a:t>
            </a:r>
            <a:endParaRPr lang="en-US" dirty="0"/>
          </a:p>
          <a:p>
            <a:endParaRPr lang="en-US" b="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0234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Facilitator Notes</a:t>
            </a:r>
            <a:endParaRPr lang="en-US" sz="1200" dirty="0"/>
          </a:p>
          <a:p>
            <a:pPr>
              <a:buChar char="•"/>
            </a:pPr>
            <a:r>
              <a:rPr lang="en-US" sz="1200" dirty="0"/>
              <a:t>This is a placeholder slide with no facilitation.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6590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a:extLst>
            <a:ext uri="{FF2B5EF4-FFF2-40B4-BE49-F238E27FC236}">
              <a16:creationId xmlns:a16="http://schemas.microsoft.com/office/drawing/2014/main" id="{B0427339-6CE7-05D2-23C9-6C3E01B7C9F3}"/>
            </a:ext>
          </a:extLst>
        </p:cNvPr>
        <p:cNvGrpSpPr/>
        <p:nvPr/>
      </p:nvGrpSpPr>
      <p:grpSpPr>
        <a:xfrm>
          <a:off x="0" y="0"/>
          <a:ext cx="0" cy="0"/>
          <a:chOff x="0" y="0"/>
          <a:chExt cx="0" cy="0"/>
        </a:xfrm>
      </p:grpSpPr>
      <p:sp>
        <p:nvSpPr>
          <p:cNvPr id="579" name="Google Shape;579;p1:notes">
            <a:extLst>
              <a:ext uri="{FF2B5EF4-FFF2-40B4-BE49-F238E27FC236}">
                <a16:creationId xmlns:a16="http://schemas.microsoft.com/office/drawing/2014/main" id="{82E28098-8112-5B1D-3F7B-D3F7A9FAA55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indent="-171450">
              <a:buChar char="•"/>
              <a:defRPr/>
            </a:pPr>
            <a:r>
              <a:rPr lang="en-US" dirty="0"/>
              <a:t>Reconfigure participants to sit in grade-level teams (e.g., grade 9), give an additional specification that requires the lesson plan to be adapted in some way to meet the needs of the classroom and students (e.g., needs of students who may have witnessed substance use firsthand, needs of classroom looking for more writing opportunities, needs of dual language learners). </a:t>
            </a:r>
          </a:p>
          <a:p>
            <a:pPr marL="171450" indent="-171450">
              <a:buChar char="•"/>
              <a:defRPr/>
            </a:pPr>
            <a:r>
              <a:rPr lang="en-US" dirty="0"/>
              <a:t>Grade-level teams can choose from a set of specifications.</a:t>
            </a:r>
          </a:p>
          <a:p>
            <a:pPr marL="171450" indent="-171450">
              <a:buFont typeface="Arial,Sans-Serif"/>
              <a:buChar char="•"/>
              <a:defRPr/>
            </a:pPr>
            <a:r>
              <a:rPr lang="en-US" dirty="0"/>
              <a:t>Have the grade-level team note on chart paper the section and any adaptations (e.g., modifications, scaffolds) that could be made to refine the lesson to fit the needs of that classroom/student.</a:t>
            </a:r>
          </a:p>
          <a:p>
            <a:pPr marL="171450" indent="-171450">
              <a:buFont typeface="Arial,Sans-Serif"/>
              <a:buChar char="•"/>
              <a:defRPr/>
            </a:pPr>
            <a:r>
              <a:rPr lang="en-US" i="0" dirty="0"/>
              <a:t>The next slide includes an example that can be used to model the activity.</a:t>
            </a:r>
          </a:p>
          <a:p>
            <a:pPr marL="171450" indent="-171450">
              <a:buFont typeface="Arial,Sans-Serif"/>
              <a:buChar char="•"/>
              <a:defRPr/>
            </a:pPr>
            <a:endParaRPr lang="en-US" i="0" dirty="0"/>
          </a:p>
          <a:p>
            <a:pPr marL="0" indent="0">
              <a:defRPr/>
            </a:pPr>
            <a:r>
              <a:rPr lang="en-US" b="1" dirty="0"/>
              <a:t>Script</a:t>
            </a:r>
            <a:endParaRPr lang="en-US" dirty="0"/>
          </a:p>
          <a:p>
            <a:pPr marL="0" indent="0">
              <a:defRPr/>
            </a:pPr>
            <a:r>
              <a:rPr lang="en-US" i="1" dirty="0"/>
              <a:t>Now that we have a feel for the lessons, I want to provide time for you to think about how you would actually use them with your students. To do this, you want to sit with others at your grade level. If you work across grade levels, go ahead and choose any group.</a:t>
            </a:r>
            <a:r>
              <a:rPr lang="en-US" i="0" dirty="0"/>
              <a:t> </a:t>
            </a:r>
            <a:r>
              <a:rPr lang="en-US" i="1" dirty="0"/>
              <a:t>[Take a moment for participants to move if needed.]</a:t>
            </a:r>
            <a:endParaRPr lang="en-US" dirty="0"/>
          </a:p>
          <a:p>
            <a:pPr marL="0" indent="0">
              <a:defRPr/>
            </a:pPr>
            <a:endParaRPr lang="en-US" dirty="0"/>
          </a:p>
          <a:p>
            <a:pPr marL="0" indent="0">
              <a:defRPr/>
            </a:pPr>
            <a:r>
              <a:rPr lang="en-US" i="1" dirty="0"/>
              <a:t>With your grade-level group, you are going to think through adaptations you may need to make to meet the needs of diverse learners. Some students you may consider are [read slide]. You are welcome to choose the direction you want to move, and if you have time, you can always create adaptations for another student group.</a:t>
            </a:r>
            <a:endParaRPr lang="en-US" dirty="0"/>
          </a:p>
          <a:p>
            <a:pPr marL="0" indent="0">
              <a:defRPr/>
            </a:pPr>
            <a:endParaRPr lang="en-US" dirty="0"/>
          </a:p>
          <a:p>
            <a:pPr marL="0" indent="0">
              <a:defRPr/>
            </a:pPr>
            <a:r>
              <a:rPr lang="en-US" i="1" dirty="0"/>
              <a:t>To do this activity, you will use your chart paper to capture the adaptations that can be made to the lesson.</a:t>
            </a:r>
            <a:endParaRPr lang="en-US" dirty="0"/>
          </a:p>
          <a:p>
            <a:pPr marL="0" indent="0">
              <a:defRPr/>
            </a:pPr>
            <a:r>
              <a:rPr lang="en-US" i="1" dirty="0"/>
              <a:t>Let me show you an example.</a:t>
            </a:r>
            <a:r>
              <a:rPr lang="en-US" i="0" dirty="0"/>
              <a:t> </a:t>
            </a:r>
            <a:r>
              <a:rPr lang="en-US" i="1" dirty="0"/>
              <a:t>[Go to the next slide.]</a:t>
            </a:r>
            <a:endParaRPr lang="en-US" dirty="0"/>
          </a:p>
          <a:p>
            <a:pPr marL="0" indent="0">
              <a:defRPr/>
            </a:pPr>
            <a:endParaRPr lang="en-US" i="1" dirty="0"/>
          </a:p>
        </p:txBody>
      </p:sp>
      <p:sp>
        <p:nvSpPr>
          <p:cNvPr id="580" name="Google Shape;580;p1:notes">
            <a:extLst>
              <a:ext uri="{FF2B5EF4-FFF2-40B4-BE49-F238E27FC236}">
                <a16:creationId xmlns:a16="http://schemas.microsoft.com/office/drawing/2014/main" id="{E96B0950-49F9-25F0-AF83-0D3AE0038D7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27944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None/>
              <a:tabLst/>
              <a:defRPr/>
            </a:pPr>
            <a:r>
              <a:rPr lang="en-US" b="1" dirty="0"/>
              <a:t>Facilitator Notes</a:t>
            </a:r>
            <a:endParaRPr lang="en-US" dirty="0"/>
          </a:p>
          <a:p>
            <a:pPr marL="171450" indent="-171450">
              <a:buFont typeface="Arial,Sans-Serif"/>
              <a:buChar char="•"/>
              <a:defRPr/>
            </a:pPr>
            <a:r>
              <a:rPr lang="en-US" dirty="0">
                <a:effectLst/>
              </a:rPr>
              <a:t>This slide models the task using the </a:t>
            </a:r>
            <a:r>
              <a:rPr lang="en-US" dirty="0"/>
              <a:t>9-10.2 </a:t>
            </a:r>
            <a:r>
              <a:rPr lang="en-US" dirty="0">
                <a:effectLst/>
              </a:rPr>
              <a:t>Lesson Plan. It presents a suggestion for what participants could write on their chart paper during this activity if they selected to adapt their lesson plan for multilingual learners. </a:t>
            </a:r>
            <a:endParaRPr lang="en-US" b="0" dirty="0">
              <a:effectLst/>
            </a:endParaRPr>
          </a:p>
          <a:p>
            <a:pPr marL="171450" marR="0" lvl="0" indent="-171450" algn="l" defTabSz="914400">
              <a:lnSpc>
                <a:spcPct val="100000"/>
              </a:lnSpc>
              <a:spcBef>
                <a:spcPts val="0"/>
              </a:spcBef>
              <a:spcAft>
                <a:spcPts val="0"/>
              </a:spcAft>
              <a:buClr>
                <a:srgbClr val="000000"/>
              </a:buClr>
              <a:buFont typeface="Arial,Sans-Serif"/>
              <a:buChar char="•"/>
              <a:tabLst/>
              <a:defRPr/>
            </a:pPr>
            <a:endParaRPr lang="en-US" b="0" dirty="0">
              <a:effectLst/>
            </a:endParaRPr>
          </a:p>
          <a:p>
            <a:pPr marL="0" marR="0" lvl="0" indent="0" algn="l" defTabSz="914400">
              <a:lnSpc>
                <a:spcPct val="100000"/>
              </a:lnSpc>
              <a:spcBef>
                <a:spcPts val="0"/>
              </a:spcBef>
              <a:spcAft>
                <a:spcPts val="0"/>
              </a:spcAft>
              <a:buNone/>
              <a:tabLst/>
              <a:defRPr/>
            </a:pPr>
            <a:r>
              <a:rPr lang="en-US" b="1" dirty="0"/>
              <a:t>Script</a:t>
            </a:r>
            <a:endParaRPr lang="en-US" dirty="0"/>
          </a:p>
          <a:p>
            <a:pPr marL="0" indent="0">
              <a:defRPr/>
            </a:pPr>
            <a:r>
              <a:rPr lang="en-US" i="1" dirty="0"/>
              <a:t>For example, if we look at the 9-10.2 activity that asks students to explore the messaging and marketing of substances, I might make some modifications for multilingual learners. [Read the slide.]</a:t>
            </a: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sz="1200" i="1" dirty="0"/>
          </a:p>
          <a:p>
            <a:pPr marL="0" marR="0" lvl="0" indent="0" algn="l" defTabSz="914400">
              <a:lnSpc>
                <a:spcPct val="100000"/>
              </a:lnSpc>
              <a:spcBef>
                <a:spcPts val="0"/>
              </a:spcBef>
              <a:spcAft>
                <a:spcPts val="0"/>
              </a:spcAft>
              <a:buNone/>
              <a:tabLst/>
              <a:defRPr/>
            </a:pPr>
            <a:r>
              <a:rPr lang="en-US" i="1" dirty="0"/>
              <a:t>Use this model to guide your group's work and inspire your own adaptations as needed. Feel free to discuss and identify additional strategies that might work best for your classroom.</a:t>
            </a:r>
            <a:r>
              <a:rPr lang="en-US" i="0" dirty="0"/>
              <a:t> </a:t>
            </a:r>
            <a:r>
              <a:rPr lang="en-US" i="1" dirty="0"/>
              <a:t>[Provide time for the activity.]</a:t>
            </a:r>
            <a:endParaRPr lang="en-US" dirty="0"/>
          </a:p>
          <a:p>
            <a:pPr marL="228600" indent="0">
              <a:buFont typeface="Arial" panose="020B0604020202020204" pitchFamily="34" charset="0"/>
            </a:pPr>
            <a:endParaRPr lang="en-US" sz="120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8421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defRPr/>
            </a:pPr>
            <a:r>
              <a:rPr lang="en-US" b="1" dirty="0"/>
              <a:t>Facilitator Notes</a:t>
            </a:r>
            <a:endParaRPr lang="en-US" dirty="0"/>
          </a:p>
          <a:p>
            <a:pPr marL="171450" indent="-171450">
              <a:buFont typeface="Arial,Sans-Serif"/>
              <a:buChar char="•"/>
              <a:defRPr/>
            </a:pPr>
            <a:r>
              <a:rPr lang="en-US" dirty="0"/>
              <a:t>This slide can be displayed during work time, during which the grade-level team notes on chart paper the section and any adaptations (e.g., modifications, scaffolds) that could be made to refine the lesson to fit the needs of that classroom or student.</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Sans-Serif"/>
              <a:buChar char="•"/>
              <a:tabLst/>
              <a:defRPr/>
            </a:pPr>
            <a:r>
              <a:rPr lang="en-US" i="0" dirty="0">
                <a:effectLst/>
              </a:rPr>
              <a:t>Take a moment and do a time check. Determine if you have time for the gallery walk. If you are at the end of the day, you may also jump to closing</a:t>
            </a:r>
            <a:r>
              <a:rPr lang="en-US" i="1" dirty="0">
                <a:effectLst/>
              </a:rPr>
              <a:t>.</a:t>
            </a:r>
            <a:endParaRPr lang="en-US" dirty="0"/>
          </a:p>
          <a:p>
            <a:pPr marL="171450" indent="-171450">
              <a:buFont typeface="Arial,Sans-Serif"/>
              <a:buChar char="•"/>
              <a:defRPr/>
            </a:pPr>
            <a:endParaRPr lang="en-US" dirty="0"/>
          </a:p>
          <a:p>
            <a:pPr marL="0" indent="0">
              <a:defRPr/>
            </a:pPr>
            <a:r>
              <a:rPr lang="en-US" b="1" dirty="0"/>
              <a:t>Script</a:t>
            </a:r>
            <a:endParaRPr lang="en-US" dirty="0"/>
          </a:p>
          <a:p>
            <a:pPr marL="0" indent="0">
              <a:defRPr/>
            </a:pPr>
            <a:r>
              <a:rPr lang="en-US" i="1" dirty="0"/>
              <a:t>Take about [determine time based on where you are in the day] to complete this activity, and then we'll come back together as a group.</a:t>
            </a:r>
            <a:endParaRPr lang="en-US" dirty="0"/>
          </a:p>
          <a:p>
            <a:pPr marL="0" indent="0">
              <a:defRPr/>
            </a:pPr>
            <a:endParaRPr lang="en-US" b="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51814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 (Optional Activity)</a:t>
            </a:r>
            <a:endParaRPr lang="en-US"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Provide time for participants to do a Gallery Walk where they explore other grade bands’ modifications. </a:t>
            </a:r>
            <a:endParaRPr lang="en-US" dirty="0">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effectLst/>
                <a:latin typeface="Calibri" panose="020F0502020204030204" pitchFamily="34" charset="0"/>
                <a:ea typeface="Calibri" panose="020F0502020204030204" pitchFamily="34" charset="0"/>
                <a:cs typeface="Calibri" panose="020F0502020204030204" pitchFamily="34" charset="0"/>
              </a:rPr>
              <a:t>You can also use easels, tables or windows to display the posters. Arrange the posters in a logical order or sequence (like the order on the slide) and leave some space between them to allow the participants to move around comfortably. You will also need to provide materials for participants to comment on the posters, such as sticky notes, markers, stickers, or dots.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i="0" dirty="0">
                <a:effectLst/>
                <a:latin typeface="Calibri" panose="020F0502020204030204" pitchFamily="34" charset="0"/>
                <a:ea typeface="Calibri" panose="020F0502020204030204" pitchFamily="34" charset="0"/>
                <a:cs typeface="Calibri" panose="020F0502020204030204" pitchFamily="34" charset="0"/>
              </a:rPr>
              <a:t>Before starting the Gallery Walk, tell them the purpose and goal is to gather feedback, generate ideas or explore different perspectives on how different grade bands might adapt the lesson materials for a particular group of students.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i="0" dirty="0">
                <a:effectLst/>
                <a:latin typeface="Calibri" panose="020F0502020204030204" pitchFamily="34" charset="0"/>
                <a:ea typeface="Calibri" panose="020F0502020204030204" pitchFamily="34" charset="0"/>
                <a:cs typeface="Calibri" panose="020F0502020204030204" pitchFamily="34" charset="0"/>
              </a:rPr>
              <a:t>You also need to tell them how much time they have for the Gallery Walk, and how they should comment on the posters. For example, you can ask them to write one idea, one question or one insight on a sticky note and stick it to the poster. You can also give them some prompts to guide their comments, such as "What do you like?", "What do you wonder?" or "What do you suggest?".</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i="0" dirty="0">
                <a:effectLst/>
                <a:latin typeface="Calibri" panose="020F0502020204030204" pitchFamily="34" charset="0"/>
                <a:ea typeface="Calibri" panose="020F0502020204030204" pitchFamily="34" charset="0"/>
                <a:cs typeface="Calibri" panose="020F0502020204030204" pitchFamily="34" charset="0"/>
              </a:rPr>
              <a:t>During the Gallery Walk, you need to facilitate the process and monitor the participants' engagement and interaction. You can either let the participants walk around freely and choose which posters they want to view and comment on, or you can assign them to groups and have them rotate through the posters in a fixed order. You can also use some music, timers or signals to create a lively and dynamic atmosphere. As a facilitator, encourage participants to share their thoughts, ask questions and build on each other's comments. You should also intervene if you notice any confusion, conflict or silence among the participants.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After the Gallery Walk, participants come back together and </a:t>
            </a:r>
            <a:r>
              <a:rPr lang="en-US" b="0" dirty="0">
                <a:latin typeface="Calibri" panose="020F0502020204030204" pitchFamily="34" charset="0"/>
                <a:ea typeface="Calibri" panose="020F0502020204030204" pitchFamily="34" charset="0"/>
                <a:cs typeface="Calibri" panose="020F0502020204030204" pitchFamily="34" charset="0"/>
              </a:rPr>
              <a:t>note </a:t>
            </a:r>
            <a:r>
              <a:rPr lang="en-US" dirty="0">
                <a:latin typeface="Calibri" panose="020F0502020204030204" pitchFamily="34" charset="0"/>
                <a:ea typeface="Calibri" panose="020F0502020204030204" pitchFamily="34" charset="0"/>
                <a:cs typeface="Calibri" panose="020F0502020204030204" pitchFamily="34" charset="0"/>
              </a:rPr>
              <a:t>an adaptation that another group made to meet the needs </a:t>
            </a:r>
            <a:r>
              <a:rPr lang="en-US" b="0" dirty="0">
                <a:latin typeface="Calibri" panose="020F0502020204030204" pitchFamily="34" charset="0"/>
                <a:ea typeface="Calibri" panose="020F0502020204030204" pitchFamily="34" charset="0"/>
                <a:cs typeface="Calibri" panose="020F0502020204030204" pitchFamily="34" charset="0"/>
              </a:rPr>
              <a:t>of </a:t>
            </a:r>
            <a:r>
              <a:rPr lang="en-US" dirty="0">
                <a:latin typeface="Calibri" panose="020F0502020204030204" pitchFamily="34" charset="0"/>
                <a:ea typeface="Calibri" panose="020F0502020204030204" pitchFamily="34" charset="0"/>
                <a:cs typeface="Calibri" panose="020F0502020204030204" pitchFamily="34" charset="0"/>
              </a:rPr>
              <a:t>their class</a:t>
            </a:r>
            <a:r>
              <a:rPr lang="en-US" b="0"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1" dirty="0"/>
              <a:t>Script</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u="sng" dirty="0">
                <a:latin typeface="Calibri" panose="020F0502020204030204" pitchFamily="34" charset="0"/>
                <a:ea typeface="Calibri" panose="020F0502020204030204" pitchFamily="34" charset="0"/>
                <a:cs typeface="Calibri" panose="020F0502020204030204" pitchFamily="34" charset="0"/>
              </a:rPr>
              <a:t>[Pre-Gallery Walk] </a:t>
            </a:r>
            <a:r>
              <a:rPr lang="en-US" i="1" dirty="0">
                <a:latin typeface="Calibri" panose="020F0502020204030204" pitchFamily="34" charset="0"/>
                <a:ea typeface="Calibri" panose="020F0502020204030204" pitchFamily="34" charset="0"/>
                <a:cs typeface="Calibri" panose="020F0502020204030204" pitchFamily="34" charset="0"/>
              </a:rPr>
              <a:t>We're going to do a Gallery Walk, an opportunity for you to gather feedback, generate new ideas and explore different perspectives on how various grade bands have adapted the lesson materials to suit specific student needs.</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dirty="0">
                <a:latin typeface="Calibri" panose="020F0502020204030204" pitchFamily="34" charset="0"/>
                <a:ea typeface="Calibri" panose="020F0502020204030204" pitchFamily="34" charset="0"/>
                <a:cs typeface="Calibri" panose="020F0502020204030204" pitchFamily="34" charset="0"/>
              </a:rPr>
              <a:t>You'll have [insert time based on time left for the day] for this activity. As you move around, please take a moment to reflect on each poster. I encourage you to engage with the content by writing one idea, question or insight on a sticky note and attaching it to the poster.</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dirty="0">
                <a:latin typeface="Calibri" panose="020F0502020204030204" pitchFamily="34" charset="0"/>
                <a:ea typeface="Calibri" panose="020F0502020204030204" pitchFamily="34" charset="0"/>
                <a:cs typeface="Calibri" panose="020F0502020204030204" pitchFamily="34" charset="0"/>
              </a:rPr>
              <a:t>To guide your comments, consider these prompts: "What do you like?", "What do you wonder?" or "What do you suggest?” Feel free to explore each poster in any order and remember that your contributions are valuable to your peers' learning experiences.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i="1" u="sng"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u="sng" dirty="0">
                <a:latin typeface="Calibri" panose="020F0502020204030204" pitchFamily="34" charset="0"/>
                <a:ea typeface="Calibri" panose="020F0502020204030204" pitchFamily="34" charset="0"/>
                <a:cs typeface="Calibri" panose="020F0502020204030204" pitchFamily="34" charset="0"/>
              </a:rPr>
              <a:t>[Post-Gallery Walk] </a:t>
            </a:r>
            <a:r>
              <a:rPr lang="en-US" i="1" dirty="0">
                <a:latin typeface="Calibri" panose="020F0502020204030204" pitchFamily="34" charset="0"/>
                <a:ea typeface="Calibri" panose="020F0502020204030204" pitchFamily="34" charset="0"/>
                <a:cs typeface="Calibri" panose="020F0502020204030204" pitchFamily="34" charset="0"/>
              </a:rPr>
              <a:t>I hope you enjoyed the Gallery Walk and had the opportunity to explore the various adaptations made by different grade bands. Now, let's take a moment to share some insights. Please think about one adaptation you noticed that another group made to meet the specific needs of their class. Feel free to share why this adaptation stood out to you or how it might inspire changes in your own approach.</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92603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70C36-0DBC-1B60-D618-EC772A8E91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6845D0-396B-0347-496E-162B381DC6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A82734-65B3-1E98-C03A-B9981B6C8229}"/>
              </a:ext>
            </a:extLst>
          </p:cNvPr>
          <p:cNvSpPr>
            <a:spLocks noGrp="1"/>
          </p:cNvSpPr>
          <p:nvPr>
            <p:ph type="body" idx="1"/>
          </p:nvPr>
        </p:nvSpPr>
        <p:spPr/>
        <p:txBody>
          <a:bodyPr/>
          <a:lstStyle/>
          <a:p>
            <a:r>
              <a:rPr lang="en-US" sz="1200" b="1" dirty="0"/>
              <a:t>Facilitator Notes</a:t>
            </a:r>
            <a:endParaRPr lang="en-US" sz="1200" dirty="0"/>
          </a:p>
          <a:p>
            <a:pPr>
              <a:buChar char="•"/>
            </a:pPr>
            <a:r>
              <a:rPr lang="en-US" sz="1200" dirty="0"/>
              <a:t>This is a placeholder slide with no facilitation. </a:t>
            </a:r>
          </a:p>
          <a:p>
            <a:endParaRPr lang="en-US" dirty="0"/>
          </a:p>
        </p:txBody>
      </p:sp>
      <p:sp>
        <p:nvSpPr>
          <p:cNvPr id="4" name="Slide Number Placeholder 3">
            <a:extLst>
              <a:ext uri="{FF2B5EF4-FFF2-40B4-BE49-F238E27FC236}">
                <a16:creationId xmlns:a16="http://schemas.microsoft.com/office/drawing/2014/main" id="{79539806-0390-8DF1-4559-A92DB388E29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95851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a:extLst>
            <a:ext uri="{FF2B5EF4-FFF2-40B4-BE49-F238E27FC236}">
              <a16:creationId xmlns:a16="http://schemas.microsoft.com/office/drawing/2014/main" id="{913978EF-5350-8E89-5FCF-8AFA44ED198C}"/>
            </a:ext>
          </a:extLst>
        </p:cNvPr>
        <p:cNvGrpSpPr/>
        <p:nvPr/>
      </p:nvGrpSpPr>
      <p:grpSpPr>
        <a:xfrm>
          <a:off x="0" y="0"/>
          <a:ext cx="0" cy="0"/>
          <a:chOff x="0" y="0"/>
          <a:chExt cx="0" cy="0"/>
        </a:xfrm>
      </p:grpSpPr>
      <p:sp>
        <p:nvSpPr>
          <p:cNvPr id="579" name="Google Shape;579;p1:notes">
            <a:extLst>
              <a:ext uri="{FF2B5EF4-FFF2-40B4-BE49-F238E27FC236}">
                <a16:creationId xmlns:a16="http://schemas.microsoft.com/office/drawing/2014/main" id="{69E202B1-D43F-D847-0607-93ABFDB4D29D}"/>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t>Facilitator Notes</a:t>
            </a:r>
          </a:p>
          <a:p>
            <a:pPr marL="171450" indent="-171450">
              <a:buFont typeface="Arial" panose="020B0604020202020204" pitchFamily="34" charset="0"/>
              <a:buChar char="•"/>
              <a:defRPr/>
            </a:pPr>
            <a:r>
              <a:rPr lang="en-US" dirty="0"/>
              <a:t>This is an optional section that can be used to share resources with participants including local campaigns, community partners, and culturally-</a:t>
            </a:r>
            <a:r>
              <a:rPr lang="en-US"/>
              <a:t>specific</a:t>
            </a:r>
            <a:r>
              <a:rPr lang="en-US" dirty="0"/>
              <a:t> resources</a:t>
            </a:r>
            <a:endParaRPr lang="en-US" sz="1200" b="0" i="0" dirty="0"/>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sz="1200" b="0" i="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sz="1200" b="0" i="1" dirty="0"/>
          </a:p>
        </p:txBody>
      </p:sp>
      <p:sp>
        <p:nvSpPr>
          <p:cNvPr id="580" name="Google Shape;580;p1:notes">
            <a:extLst>
              <a:ext uri="{FF2B5EF4-FFF2-40B4-BE49-F238E27FC236}">
                <a16:creationId xmlns:a16="http://schemas.microsoft.com/office/drawing/2014/main" id="{0602ECD7-14B7-3483-A8DC-CE192FABECD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6569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Facilitator Notes</a:t>
            </a:r>
            <a:endParaRPr lang="en-US" dirty="0"/>
          </a:p>
          <a:p>
            <a:pPr>
              <a:buChar char="•"/>
              <a:defRPr/>
            </a:pPr>
            <a:r>
              <a:rPr lang="en-US" dirty="0"/>
              <a:t>Use this time to have a discussion around one or more of the following questions. </a:t>
            </a:r>
          </a:p>
          <a:p>
            <a:pPr marL="457200" marR="0" lvl="0" indent="-228600" algn="l" defTabSz="914400">
              <a:lnSpc>
                <a:spcPct val="100000"/>
              </a:lnSpc>
              <a:spcBef>
                <a:spcPts val="0"/>
              </a:spcBef>
              <a:spcAft>
                <a:spcPts val="0"/>
              </a:spcAft>
              <a:buChar char="•"/>
              <a:tabLst/>
              <a:defRPr/>
            </a:pPr>
            <a:r>
              <a:rPr lang="en-US" dirty="0"/>
              <a:t>Thank participants for their active engagement before closing.</a:t>
            </a:r>
          </a:p>
          <a:p>
            <a:endParaRPr lang="en-US" dirty="0"/>
          </a:p>
          <a:p>
            <a:r>
              <a:rPr lang="en-US" b="1" dirty="0"/>
              <a:t>Script</a:t>
            </a:r>
            <a:endParaRPr lang="en-US" dirty="0"/>
          </a:p>
          <a:p>
            <a:pPr marL="228600" indent="0"/>
            <a:r>
              <a:rPr lang="en-US" i="1" dirty="0"/>
              <a:t>As we wind down our time together, let’s have a discussion around some key questions to reflect on our planning time. [Review questions on slide one at a time.]</a:t>
            </a:r>
            <a:endParaRPr lang="en-US" dirty="0"/>
          </a:p>
          <a:p>
            <a:endParaRPr lang="en-US" dirty="0"/>
          </a:p>
          <a:p>
            <a:endParaRPr lang="en-US" b="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1651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Review where participants are within the plan for the day.</a:t>
            </a:r>
          </a:p>
          <a:p>
            <a:pPr>
              <a:buChar char="•"/>
            </a:pPr>
            <a:r>
              <a:rPr lang="en-US" dirty="0"/>
              <a:t>Remind participants what has been covered and what remains.</a:t>
            </a:r>
          </a:p>
          <a:p>
            <a:pPr marL="228600" indent="0"/>
            <a:endParaRPr lang="en-US" dirty="0"/>
          </a:p>
          <a:p>
            <a:pPr marL="228600" indent="0"/>
            <a:r>
              <a:rPr lang="en-US" b="1" dirty="0"/>
              <a:t>Script</a:t>
            </a:r>
            <a:endParaRPr lang="en-US" dirty="0"/>
          </a:p>
          <a:p>
            <a:pPr marL="228600" indent="0"/>
            <a:r>
              <a:rPr lang="en-US" i="1" dirty="0"/>
              <a:t>Let’s quickly review where we are in today’s plan. So far, we've covered [briefly mention topics covered], setting a solid foundation for our session. We are now starting our last section, where we dig into lesson plans.</a:t>
            </a:r>
            <a:endParaRPr lang="en-US" dirty="0"/>
          </a:p>
          <a:p>
            <a:pPr marL="228600" indent="0"/>
            <a:endParaRPr lang="en-US" dirty="0"/>
          </a:p>
          <a:p>
            <a:endParaRPr lang="en-US" b="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275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a:defRPr/>
            </a:pPr>
            <a:r>
              <a:rPr lang="en-US" b="1" dirty="0"/>
              <a:t>Facilitator Notes</a:t>
            </a:r>
            <a:endParaRPr lang="en-US" dirty="0"/>
          </a:p>
          <a:p>
            <a:pPr marL="457200" marR="0" lvl="0" indent="-228600" algn="l" defTabSz="914400">
              <a:lnSpc>
                <a:spcPct val="100000"/>
              </a:lnSpc>
              <a:spcBef>
                <a:spcPts val="0"/>
              </a:spcBef>
              <a:spcAft>
                <a:spcPts val="0"/>
              </a:spcAft>
              <a:buChar char="•"/>
              <a:tabLst/>
              <a:defRPr/>
            </a:pPr>
            <a:r>
              <a:rPr lang="en-US" dirty="0"/>
              <a:t>Answer any remaining questions on standards before closing out the session.</a:t>
            </a:r>
          </a:p>
          <a:p>
            <a:endParaRPr lang="en-US" dirty="0"/>
          </a:p>
          <a:p>
            <a:r>
              <a:rPr lang="en-US" b="1" dirty="0"/>
              <a:t>Script</a:t>
            </a:r>
            <a:endParaRPr lang="en-US" dirty="0"/>
          </a:p>
          <a:p>
            <a:pPr marL="228600" indent="0"/>
            <a:r>
              <a:rPr lang="en-US" i="1" dirty="0"/>
              <a:t>I want to ensure that any outstanding questions are addressed. Please feel free to ask any remaining questions you have. This is an opportunity to clarify any doubts and reinforce your confidence.</a:t>
            </a:r>
            <a:endParaRPr lang="en-US" dirty="0"/>
          </a:p>
          <a:p>
            <a:pPr marL="228600" indent="0"/>
            <a:endParaRPr lang="en-US" dirty="0"/>
          </a:p>
          <a:p>
            <a:endParaRPr lang="en-US" b="1" dirty="0"/>
          </a:p>
        </p:txBody>
      </p:sp>
      <p:sp>
        <p:nvSpPr>
          <p:cNvPr id="674" name="Google Shape;67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Provide time for the exit survey.</a:t>
            </a:r>
          </a:p>
          <a:p>
            <a:pPr marL="285750" indent="-285750">
              <a:buFont typeface="Arial,Sans-Serif"/>
              <a:buChar char="•"/>
            </a:pPr>
            <a:endParaRPr lang="en-US" dirty="0"/>
          </a:p>
          <a:p>
            <a:r>
              <a:rPr lang="en-US" b="1" dirty="0"/>
              <a:t>Script</a:t>
            </a:r>
            <a:endParaRPr lang="en-US" dirty="0"/>
          </a:p>
          <a:p>
            <a:pPr marL="228600" indent="0"/>
            <a:r>
              <a:rPr lang="en-US" i="1" dirty="0"/>
              <a:t>Before we conclude, I’d like to ask you to take a moment to complete the session exit survey. This will help us gather your valuable feedback and improve future sessions.</a:t>
            </a:r>
            <a:endParaRPr lang="en-US" dirty="0"/>
          </a:p>
          <a:p>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92098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t>Facilitator Notes</a:t>
            </a:r>
            <a:endParaRPr lang="en-US" dirty="0"/>
          </a:p>
          <a:p>
            <a:pPr marL="171450" indent="-171450">
              <a:buFont typeface="Arial,Sans-Serif"/>
              <a:buChar char="•"/>
            </a:pPr>
            <a:r>
              <a:rPr lang="en-US" dirty="0"/>
              <a:t>Share contact information.</a:t>
            </a:r>
          </a:p>
          <a:p>
            <a:pPr marL="171450" indent="-171450">
              <a:buFont typeface="Arial,Sans-Serif"/>
              <a:buChar char="•"/>
            </a:pPr>
            <a:endParaRPr lang="en-US"/>
          </a:p>
          <a:p>
            <a:pPr marL="0" indent="0"/>
            <a:r>
              <a:rPr lang="en-US" b="1" dirty="0"/>
              <a:t>Script</a:t>
            </a:r>
            <a:endParaRPr lang="en-US" dirty="0"/>
          </a:p>
          <a:p>
            <a:pPr marL="0" indent="0"/>
            <a:r>
              <a:rPr lang="en-US" i="1" dirty="0"/>
              <a:t>If you have any follow-up questions or need further assistance, please don’t hesitate to reach out. I’ve shared a slide with my contact information for your convenience.</a:t>
            </a:r>
            <a:endParaRPr lang="en-US" dirty="0"/>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74540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6724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This is a placeholder slide with no facilitation.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3135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learning goals for this section with participants.</a:t>
            </a:r>
          </a:p>
          <a:p>
            <a:pPr marL="228600" indent="0">
              <a:buFont typeface="Arial" panose="020B0604020202020204" pitchFamily="34" charset="0"/>
              <a:buNone/>
            </a:pPr>
            <a:endParaRPr lang="en-US"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sz="1200" b="0" i="1" dirty="0">
                <a:solidFill>
                  <a:srgbClr val="000000"/>
                </a:solidFill>
              </a:rPr>
              <a:t>The goals for this section are [share goals from slide].</a:t>
            </a:r>
            <a:endParaRPr lang="en-US" b="0" i="1"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1199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r>
              <a:rPr lang="en-US" dirty="0"/>
              <a:t>Review the agenda</a:t>
            </a:r>
          </a:p>
          <a:p>
            <a:endParaRPr lang="en-US" dirty="0"/>
          </a:p>
          <a:p>
            <a:pPr marL="228600" indent="0"/>
            <a:r>
              <a:rPr lang="en-US" b="1" dirty="0"/>
              <a:t>Script</a:t>
            </a:r>
            <a:endParaRPr lang="en-US" dirty="0"/>
          </a:p>
          <a:p>
            <a:r>
              <a:rPr lang="en-US" i="1" dirty="0"/>
              <a:t>Before we dive in, let's quickly review our agenda. We'll begin with an exemplar lesson review to understand effective practices in action. Next, we'll explore lesson adaptations, discussing how to tailor lessons to various needs and contexts and participating in a Gallery Walk to see how various grade bands have adapted the lesson materials to suit specific student needs.  Finally, we'll come together for a final discussion, where we can collaborate and share insights.</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
        <p:nvSpPr>
          <p:cNvPr id="5" name="Footer Placeholder 4">
            <a:extLst>
              <a:ext uri="{FF2B5EF4-FFF2-40B4-BE49-F238E27FC236}">
                <a16:creationId xmlns:a16="http://schemas.microsoft.com/office/drawing/2014/main" id="{03EA5C54-CC9F-4717-31F0-DD913D1155AC}"/>
              </a:ext>
            </a:extLst>
          </p:cNvPr>
          <p:cNvSpPr>
            <a:spLocks noGrp="1"/>
          </p:cNvSpPr>
          <p:nvPr>
            <p:ph type="ftr" idx="11"/>
          </p:nvPr>
        </p:nvSpPr>
        <p:spPr/>
        <p:txBody>
          <a:bodyPr/>
          <a:lstStyle/>
          <a:p>
            <a:r>
              <a:rPr lang="en-US"/>
              <a:t>Cohen, G. L. (2022). Belonging: The science of creating connection and bridging divides. Norton.</a:t>
            </a:r>
          </a:p>
        </p:txBody>
      </p:sp>
    </p:spTree>
    <p:extLst>
      <p:ext uri="{BB962C8B-B14F-4D97-AF65-F5344CB8AC3E}">
        <p14:creationId xmlns:p14="http://schemas.microsoft.com/office/powerpoint/2010/main" val="994812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Facilitator Notes</a:t>
            </a:r>
            <a:endParaRPr lang="en-US" sz="1200" dirty="0"/>
          </a:p>
          <a:p>
            <a:pPr>
              <a:buChar char="•"/>
            </a:pPr>
            <a:r>
              <a:rPr lang="en-US" sz="1200" dirty="0"/>
              <a:t>This is a placeholder slide with no facilitation.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9997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C7619-6E65-82A5-7CB9-9367683693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CEF6C3-EBD6-6FD6-3B72-D14D7D990B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5968EB-C0C5-565B-6D30-DEC8ECF2DFD9}"/>
              </a:ext>
            </a:extLst>
          </p:cNvPr>
          <p:cNvSpPr>
            <a:spLocks noGrp="1"/>
          </p:cNvSpPr>
          <p:nvPr>
            <p:ph type="body" idx="1"/>
          </p:nvPr>
        </p:nvSpPr>
        <p:spPr/>
        <p:txBody>
          <a:bodyPr/>
          <a:lstStyle/>
          <a:p>
            <a:pPr marL="457200" marR="0" lvl="0" indent="-228600" algn="l" defTabSz="914400">
              <a:lnSpc>
                <a:spcPct val="100000"/>
              </a:lnSpc>
              <a:spcBef>
                <a:spcPts val="0"/>
              </a:spcBef>
              <a:spcAft>
                <a:spcPts val="0"/>
              </a:spcAft>
              <a:buNone/>
              <a:tabLst/>
              <a:defRPr/>
            </a:pPr>
            <a:r>
              <a:rPr lang="en-US" b="1" dirty="0"/>
              <a:t>Facilitator Notes</a:t>
            </a:r>
            <a:endParaRPr lang="en-US" dirty="0"/>
          </a:p>
          <a:p>
            <a:pPr marL="342900" lvl="1" indent="-171450">
              <a:buFont typeface="Arial,Sans-Serif"/>
              <a:buChar char="•"/>
              <a:defRPr/>
            </a:pPr>
            <a:r>
              <a:rPr lang="en-US" dirty="0"/>
              <a:t>Provide each attendee with </a:t>
            </a:r>
            <a:r>
              <a:rPr lang="en-US" b="0" dirty="0"/>
              <a:t>the link </a:t>
            </a:r>
            <a:r>
              <a:rPr lang="en-US" dirty="0"/>
              <a:t>to all lesson plans, PowerPoint Slides and accompanying handouts. </a:t>
            </a:r>
          </a:p>
          <a:p>
            <a:pPr marL="342900" lvl="1" indent="-171450">
              <a:buFont typeface="Arial,Sans-Serif"/>
              <a:buChar char="•"/>
              <a:defRPr/>
            </a:pPr>
            <a:r>
              <a:rPr lang="en-US" dirty="0"/>
              <a:t>Explain that the purpose of the lesson plan exemplar is that it is a model and tool that can be adapted for teaching substance use prevention in grade-specific, supportive ways. They avoid fear or shame-based strategies. </a:t>
            </a:r>
          </a:p>
          <a:p>
            <a:pPr marL="857250" lvl="1" indent="-171450">
              <a:buFont typeface="Arial" panose="020B0604020202020204" pitchFamily="34" charset="0"/>
              <a:buChar char="•"/>
              <a:defRPr/>
            </a:pPr>
            <a:r>
              <a:rPr lang="en-US" dirty="0"/>
              <a:t>For context, fear-based strategies are meant to scare, shock or shame students through avenues such as gruesome images, horror stories and graphic messaging. </a:t>
            </a:r>
          </a:p>
          <a:p>
            <a:pPr marL="342900" lvl="1" indent="-171450">
              <a:buFont typeface="Arial,Sans-Serif"/>
              <a:buChar char="•"/>
              <a:defRPr/>
            </a:pPr>
            <a:r>
              <a:rPr lang="en-US" dirty="0"/>
              <a:t>This is important because fear-based strategies are ineffective when preventing substance use. (Citation: </a:t>
            </a:r>
            <a:r>
              <a:rPr lang="en-US" dirty="0">
                <a:hlinkClick r:id="rId3"/>
              </a:rPr>
              <a:t>https://www.riprc.org/wp-content/uploads/2018/04/fear-messages-prevention-efforts.pdf</a:t>
            </a:r>
            <a:r>
              <a:rPr lang="en-US" dirty="0"/>
              <a:t>) </a:t>
            </a:r>
          </a:p>
          <a:p>
            <a:pPr marL="171450" indent="-171450">
              <a:buFont typeface="Arial,Sans-Serif"/>
              <a:buChar char="•"/>
              <a:defRPr/>
            </a:pPr>
            <a:endParaRPr lang="en-US" dirty="0"/>
          </a:p>
          <a:p>
            <a:pPr marL="228600" indent="0">
              <a:defRPr/>
            </a:pPr>
            <a:r>
              <a:rPr lang="en-US" b="1" dirty="0"/>
              <a:t>Script</a:t>
            </a:r>
            <a:endParaRPr lang="en-US" dirty="0"/>
          </a:p>
          <a:p>
            <a:pPr marL="228600" indent="0">
              <a:defRPr/>
            </a:pPr>
            <a:r>
              <a:rPr lang="en-US" i="1" dirty="0"/>
              <a:t>I’ve provided each of you with a link containing all our lesson materials. These resources are designed as exemplars that you can adapt for teaching substance use prevention in ways that are grade-specific and supportive. It's important to note that these lessons avoid fear-based strategies or strategies that attempt to scare, shock or shame students using tactics like gruesome images, horror stories or graphic messaging. Research has shown these approaches to be ineffective in preventing substance use, which is why we focus on supportive, educational strategies that foster understanding and resilience and empower students to make the best decisions for themselves.</a:t>
            </a:r>
            <a:endParaRPr lang="en-US" dirty="0"/>
          </a:p>
        </p:txBody>
      </p:sp>
      <p:sp>
        <p:nvSpPr>
          <p:cNvPr id="4" name="Slide Number Placeholder 3">
            <a:extLst>
              <a:ext uri="{FF2B5EF4-FFF2-40B4-BE49-F238E27FC236}">
                <a16:creationId xmlns:a16="http://schemas.microsoft.com/office/drawing/2014/main" id="{61BC1387-05C6-C438-1BAE-8B010ED810DB}"/>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9961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a:buFont typeface="Arial" panose="020B0604020202020204" pitchFamily="34" charset="0"/>
              <a:buChar char="•"/>
              <a:defRPr/>
            </a:pPr>
            <a:r>
              <a:rPr lang="en-US" dirty="0"/>
              <a:t>Have participants do a scavenger hunt through a specific lesson plan. Instruct participants to pick a lesson plan from a grade band that differs from the one they teach. Of note, secondary exemplars include some that are grade-level specific (e.g., 6th grade) and some that are grade-band specific (e.g., 9th–10th grade). </a:t>
            </a:r>
          </a:p>
          <a:p>
            <a:pPr>
              <a:buFont typeface="Arial" panose="020B0604020202020204" pitchFamily="34" charset="0"/>
              <a:buChar char="•"/>
              <a:defRPr/>
            </a:pPr>
            <a:r>
              <a:rPr lang="en-US" dirty="0"/>
              <a:t>After participants complete the scavenger hunt, have attendees come back together and report out what they found for each question (or a subset of questions). Discuss similarities between grade-band plans, inviting participants to give specific examples. </a:t>
            </a:r>
          </a:p>
          <a:p>
            <a:pPr marL="457200" marR="0" lvl="0" indent="-228600" algn="l" defTabSz="914400">
              <a:lnSpc>
                <a:spcPct val="100000"/>
              </a:lnSpc>
              <a:spcBef>
                <a:spcPts val="0"/>
              </a:spcBef>
              <a:spcAft>
                <a:spcPts val="0"/>
              </a:spcAft>
              <a:buClr>
                <a:srgbClr val="000000"/>
              </a:buClr>
              <a:buSzPts val="1400"/>
              <a:buFont typeface="Arial" panose="020B0604020202020204" pitchFamily="34" charset="0"/>
              <a:buChar char="•"/>
              <a:tabLst/>
              <a:defRPr/>
            </a:pPr>
            <a:endParaRPr lang="en-US" dirty="0"/>
          </a:p>
          <a:p>
            <a:pPr marL="228600" indent="0"/>
            <a:r>
              <a:rPr lang="en-US" b="1" dirty="0"/>
              <a:t>Script</a:t>
            </a:r>
          </a:p>
          <a:p>
            <a:pPr marL="228600" indent="0"/>
            <a:r>
              <a:rPr lang="en-US" i="1" dirty="0"/>
              <a:t>First, we will do a scavenger hunt through our lesson plans. Please select a lesson plan from a grade band that differs from the one you currently teach. As you explore the lesson plan, use your handout to jot down your findings. Once everyone has completed the scavenger hunt, we’ll come back together to share what you discovered [provide time for completion].</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99656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769E3-8377-13C7-3E0F-4746D228C3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136A28-8A7C-301A-2975-CBA0989493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8B48F5-AC5E-ABBF-4EEC-A3B23F0E2B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t>Facilitator Notes</a:t>
            </a:r>
          </a:p>
          <a:p>
            <a:pPr>
              <a:buFont typeface="Arial" panose="020B0604020202020204" pitchFamily="34" charset="0"/>
              <a:buChar char="•"/>
            </a:pPr>
            <a:r>
              <a:rPr lang="en-US" sz="1200" dirty="0"/>
              <a:t>Ask participants to refer to the handouts.</a:t>
            </a:r>
          </a:p>
          <a:p>
            <a:pPr>
              <a:buFont typeface="Arial" panose="020B0604020202020204" pitchFamily="34" charset="0"/>
              <a:buChar char="•"/>
            </a:pPr>
            <a:r>
              <a:rPr lang="en-US" sz="1200" dirty="0"/>
              <a:t>If attendees are not already configured this way, group attendees by grade band </a:t>
            </a:r>
            <a:r>
              <a:rPr lang="en-US" dirty="0"/>
              <a:t>(e</a:t>
            </a:r>
            <a:r>
              <a:rPr lang="en-US" b="0" dirty="0"/>
              <a:t>.</a:t>
            </a:r>
            <a:r>
              <a:rPr lang="en-US" dirty="0"/>
              <a:t>g., 9–10</a:t>
            </a:r>
            <a:r>
              <a:rPr lang="en-US" b="0" dirty="0"/>
              <a:t>, </a:t>
            </a:r>
            <a:r>
              <a:rPr lang="en-US" dirty="0"/>
              <a:t>11–12).</a:t>
            </a:r>
          </a:p>
          <a:p>
            <a:pPr>
              <a:buFont typeface="Arial" panose="020B0604020202020204" pitchFamily="34" charset="0"/>
              <a:buChar char="•"/>
            </a:pPr>
            <a:r>
              <a:rPr lang="en-US" sz="1200" dirty="0"/>
              <a:t>Provide each grade-band group with </a:t>
            </a:r>
            <a:r>
              <a:rPr lang="en-US" sz="1200" b="0" dirty="0"/>
              <a:t>a </a:t>
            </a:r>
            <a:r>
              <a:rPr lang="en-US" sz="1200" dirty="0"/>
              <a:t>note-taking template </a:t>
            </a:r>
            <a:r>
              <a:rPr lang="en-US" sz="1200" b="0" dirty="0"/>
              <a:t>to </a:t>
            </a:r>
            <a:r>
              <a:rPr lang="en-US" sz="1200" dirty="0"/>
              <a:t>fill out as a grade-band group. Each group should reference </a:t>
            </a:r>
            <a:r>
              <a:rPr lang="en-US" sz="1200" b="0" dirty="0"/>
              <a:t>the </a:t>
            </a:r>
            <a:r>
              <a:rPr lang="en-US" sz="1200" dirty="0"/>
              <a:t>link </a:t>
            </a:r>
            <a:r>
              <a:rPr lang="en-US" sz="1200" b="0" dirty="0"/>
              <a:t>of the </a:t>
            </a:r>
            <a:r>
              <a:rPr lang="en-US" sz="1200" dirty="0"/>
              <a:t>lesson resources as they answer the questions on </a:t>
            </a:r>
            <a:r>
              <a:rPr lang="en-US" sz="1200" b="0" dirty="0"/>
              <a:t>the </a:t>
            </a:r>
            <a:r>
              <a:rPr lang="en-US" sz="1200" dirty="0"/>
              <a:t>note-taking template</a:t>
            </a:r>
            <a:r>
              <a:rPr lang="en-US" dirty="0"/>
              <a:t>.</a:t>
            </a:r>
            <a:endParaRPr lang="en-US" sz="1200" dirty="0"/>
          </a:p>
          <a:p>
            <a:pPr marL="228600" indent="0"/>
            <a:endParaRPr lang="en-US" sz="1200" dirty="0"/>
          </a:p>
          <a:p>
            <a:pPr marL="0" lvl="0" indent="0" algn="l">
              <a:spcBef>
                <a:spcPts val="0"/>
              </a:spcBef>
              <a:spcAft>
                <a:spcPts val="0"/>
              </a:spcAft>
            </a:pPr>
            <a:r>
              <a:rPr lang="en-US" sz="1200" b="1" dirty="0"/>
              <a:t>Script</a:t>
            </a:r>
          </a:p>
          <a:p>
            <a:pPr marL="0" indent="0"/>
            <a:r>
              <a:rPr lang="en-US" sz="1200" i="1" dirty="0"/>
              <a:t>Now we will do a similar exercise with a lesson from your grade band. If you’re not already sitting with your grade band colleagues, I'd like to group you based on your grade band: </a:t>
            </a:r>
            <a:r>
              <a:rPr lang="en-US" i="1" dirty="0"/>
              <a:t>6</a:t>
            </a:r>
            <a:r>
              <a:rPr lang="en-US" dirty="0"/>
              <a:t>–</a:t>
            </a:r>
            <a:r>
              <a:rPr lang="en-US" i="1" dirty="0"/>
              <a:t>8</a:t>
            </a:r>
            <a:r>
              <a:rPr lang="en-US" sz="1200" i="1" dirty="0"/>
              <a:t>, </a:t>
            </a:r>
            <a:r>
              <a:rPr lang="en-US" i="1" dirty="0"/>
              <a:t>9</a:t>
            </a:r>
            <a:r>
              <a:rPr lang="en-US" dirty="0"/>
              <a:t>–</a:t>
            </a:r>
            <a:r>
              <a:rPr lang="en-US" i="1" dirty="0"/>
              <a:t>10</a:t>
            </a:r>
            <a:r>
              <a:rPr lang="en-US" sz="1200" i="1" dirty="0"/>
              <a:t> and </a:t>
            </a:r>
            <a:r>
              <a:rPr lang="en-US" i="1" dirty="0"/>
              <a:t>11</a:t>
            </a:r>
            <a:r>
              <a:rPr lang="en-US" dirty="0"/>
              <a:t>–</a:t>
            </a:r>
            <a:r>
              <a:rPr lang="en-US" i="1" dirty="0"/>
              <a:t>12</a:t>
            </a:r>
            <a:r>
              <a:rPr lang="en-US" sz="1200" i="1" dirty="0"/>
              <a:t>. [Take a moment for participants to regroup if needed.]</a:t>
            </a:r>
          </a:p>
          <a:p>
            <a:pPr marL="0" indent="0"/>
            <a:endParaRPr lang="en-US" sz="1200" i="1" dirty="0"/>
          </a:p>
          <a:p>
            <a:pPr marL="0" indent="0"/>
            <a:r>
              <a:rPr lang="en-US" sz="1200" i="1" dirty="0"/>
              <a:t>Each grade-band group will receive a note-taking template. As you work together, use this template to capture your insights. Be sure to reference the lesson resources links as you discuss and answer the questions within your group.</a:t>
            </a:r>
          </a:p>
        </p:txBody>
      </p:sp>
      <p:sp>
        <p:nvSpPr>
          <p:cNvPr id="4" name="Slide Number Placeholder 3">
            <a:extLst>
              <a:ext uri="{FF2B5EF4-FFF2-40B4-BE49-F238E27FC236}">
                <a16:creationId xmlns:a16="http://schemas.microsoft.com/office/drawing/2014/main" id="{BD5187B1-D90B-D080-AE43-C1AFC62D328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2738925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Rectangle 10"/>
          <p:cNvSpPr/>
          <p:nvPr/>
        </p:nvSpPr>
        <p:spPr>
          <a:xfrm>
            <a:off x="0" y="2584382"/>
            <a:ext cx="12192000" cy="42736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F34CCBD-11CA-572B-93CC-46CCB5717FC1}"/>
              </a:ext>
            </a:extLst>
          </p:cNvPr>
          <p:cNvSpPr/>
          <p:nvPr userDrawn="1"/>
        </p:nvSpPr>
        <p:spPr>
          <a:xfrm>
            <a:off x="2313436" y="0"/>
            <a:ext cx="9878564" cy="2564296"/>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p:cNvSpPr>
            <a:spLocks noGrp="1"/>
          </p:cNvSpPr>
          <p:nvPr>
            <p:ph type="ctrTitle"/>
          </p:nvPr>
        </p:nvSpPr>
        <p:spPr>
          <a:xfrm>
            <a:off x="2517913" y="371768"/>
            <a:ext cx="9144000" cy="1907450"/>
          </a:xfrm>
        </p:spPr>
        <p:txBody>
          <a:bodyPr anchor="b">
            <a:normAutofit/>
          </a:bodyPr>
          <a:lstStyle>
            <a:lvl1pPr algn="l">
              <a:defRPr sz="5400">
                <a:solidFill>
                  <a:schemeClr val="bg1"/>
                </a:solidFill>
              </a:defRPr>
            </a:lvl1pPr>
          </a:lstStyle>
          <a:p>
            <a:r>
              <a:rPr lang="en-US"/>
              <a:t>Click to edit Master title style</a:t>
            </a:r>
          </a:p>
        </p:txBody>
      </p:sp>
      <p:sp>
        <p:nvSpPr>
          <p:cNvPr id="3" name="Subtitle 2"/>
          <p:cNvSpPr>
            <a:spLocks noGrp="1"/>
          </p:cNvSpPr>
          <p:nvPr>
            <p:ph type="subTitle" idx="1"/>
          </p:nvPr>
        </p:nvSpPr>
        <p:spPr>
          <a:xfrm>
            <a:off x="2517913" y="2771779"/>
            <a:ext cx="9144000" cy="994816"/>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2517912" y="4886528"/>
            <a:ext cx="966693" cy="365125"/>
          </a:xfrm>
        </p:spPr>
        <p:txBody>
          <a:bodyPr/>
          <a:lstStyle>
            <a:lvl1pPr algn="l">
              <a:defRPr>
                <a:solidFill>
                  <a:schemeClr val="accent1"/>
                </a:solidFill>
              </a:defRPr>
            </a:lvl1pPr>
          </a:lstStyle>
          <a:p>
            <a:fld id="{AE25D7A7-DBF1-4731-876B-EF0349DEF57D}" type="datetime1">
              <a:rPr lang="en-US" smtClean="0"/>
              <a:pPr/>
              <a:t>2/18/2026</a:t>
            </a:fld>
            <a:endParaRPr lang="en-US"/>
          </a:p>
        </p:txBody>
      </p:sp>
      <p:sp>
        <p:nvSpPr>
          <p:cNvPr id="5" name="Footer Placeholder 4"/>
          <p:cNvSpPr>
            <a:spLocks noGrp="1"/>
          </p:cNvSpPr>
          <p:nvPr>
            <p:ph type="ftr" sz="quarter" idx="11"/>
          </p:nvPr>
        </p:nvSpPr>
        <p:spPr>
          <a:xfrm>
            <a:off x="2517912" y="6139793"/>
            <a:ext cx="3400973" cy="365125"/>
          </a:xfrm>
        </p:spPr>
        <p:txBody>
          <a:bodyPr/>
          <a:lstStyle/>
          <a:p>
            <a:r>
              <a:rPr lang="en-US"/>
              <a:t>Oregon Department of Education</a:t>
            </a:r>
          </a:p>
        </p:txBody>
      </p:sp>
      <p:sp>
        <p:nvSpPr>
          <p:cNvPr id="6" name="Slide Number Placeholder 5"/>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a:p>
        </p:txBody>
      </p:sp>
      <p:sp>
        <p:nvSpPr>
          <p:cNvPr id="9" name="Rectangle 8">
            <a:extLst>
              <a:ext uri="{FF2B5EF4-FFF2-40B4-BE49-F238E27FC236}">
                <a16:creationId xmlns:a16="http://schemas.microsoft.com/office/drawing/2014/main" id="{D3178B7B-EB9A-7016-6BAC-C34107A94A91}"/>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oogle Shape;722;p83" descr="Oregon Department of Education Logo">
            <a:extLst>
              <a:ext uri="{FF2B5EF4-FFF2-40B4-BE49-F238E27FC236}">
                <a16:creationId xmlns:a16="http://schemas.microsoft.com/office/drawing/2014/main" id="{A613D903-CD0C-D2E7-CC4A-1950E8CEEC7E}"/>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21" name="Rectangle 20">
            <a:extLst>
              <a:ext uri="{FF2B5EF4-FFF2-40B4-BE49-F238E27FC236}">
                <a16:creationId xmlns:a16="http://schemas.microsoft.com/office/drawing/2014/main" id="{0518B305-E44F-C060-75E7-B572DF52D405}"/>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503BFE4E-4B21-55C8-3EF8-9376E0089600}"/>
              </a:ext>
            </a:extLst>
          </p:cNvPr>
          <p:cNvGrpSpPr/>
          <p:nvPr userDrawn="1"/>
        </p:nvGrpSpPr>
        <p:grpSpPr>
          <a:xfrm>
            <a:off x="2313436" y="-1375"/>
            <a:ext cx="9878563" cy="155150"/>
            <a:chOff x="89452" y="2773017"/>
            <a:chExt cx="5029199" cy="104497"/>
          </a:xfrm>
        </p:grpSpPr>
        <p:sp>
          <p:nvSpPr>
            <p:cNvPr id="23" name="Rectangle 22">
              <a:extLst>
                <a:ext uri="{FF2B5EF4-FFF2-40B4-BE49-F238E27FC236}">
                  <a16:creationId xmlns:a16="http://schemas.microsoft.com/office/drawing/2014/main" id="{2F518B26-C1C1-9ABF-B087-E6519A7CC4D5}"/>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658DE75-AE21-C655-BBF4-9DBA44516DBB}"/>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4F04249-563D-D25F-8061-0EA2D5351A77}"/>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E28D44B-F670-D841-DA37-92C9B12D96E4}"/>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 Placeholder 28">
            <a:extLst>
              <a:ext uri="{FF2B5EF4-FFF2-40B4-BE49-F238E27FC236}">
                <a16:creationId xmlns:a16="http://schemas.microsoft.com/office/drawing/2014/main" id="{9133F6D5-D05F-C909-836F-BD5CE64E5990}"/>
              </a:ext>
            </a:extLst>
          </p:cNvPr>
          <p:cNvSpPr>
            <a:spLocks noGrp="1"/>
          </p:cNvSpPr>
          <p:nvPr>
            <p:ph type="body" sz="quarter" idx="13" hasCustomPrompt="1"/>
          </p:nvPr>
        </p:nvSpPr>
        <p:spPr>
          <a:xfrm>
            <a:off x="2517913" y="4535928"/>
            <a:ext cx="9144000" cy="330514"/>
          </a:xfrm>
        </p:spPr>
        <p:txBody>
          <a:bodyPr>
            <a:normAutofit/>
          </a:bodyPr>
          <a:lstStyle>
            <a:lvl1pPr marL="0" indent="0">
              <a:buNone/>
              <a:defRPr sz="1800" i="1">
                <a:solidFill>
                  <a:schemeClr val="accent1"/>
                </a:solidFill>
              </a:defRPr>
            </a:lvl1pPr>
          </a:lstStyle>
          <a:p>
            <a:pPr lvl="0"/>
            <a:r>
              <a:rPr lang="en-US"/>
              <a:t>Authored by</a:t>
            </a:r>
          </a:p>
        </p:txBody>
      </p:sp>
      <p:cxnSp>
        <p:nvCxnSpPr>
          <p:cNvPr id="31" name="Straight Connector 30">
            <a:extLst>
              <a:ext uri="{FF2B5EF4-FFF2-40B4-BE49-F238E27FC236}">
                <a16:creationId xmlns:a16="http://schemas.microsoft.com/office/drawing/2014/main" id="{D03D7078-AFAB-9E61-EE38-5AD4E700721A}"/>
              </a:ext>
            </a:extLst>
          </p:cNvPr>
          <p:cNvCxnSpPr>
            <a:cxnSpLocks/>
          </p:cNvCxnSpPr>
          <p:nvPr userDrawn="1"/>
        </p:nvCxnSpPr>
        <p:spPr>
          <a:xfrm>
            <a:off x="2409568" y="4337223"/>
            <a:ext cx="937877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1880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EF567FB-5140-4075-A427-FA8B498DAFA1}" type="datetime1">
              <a:rPr lang="en-US" smtClean="0"/>
              <a:t>2/18/2026</a:t>
            </a:fld>
            <a:endParaRPr lang="en-US"/>
          </a:p>
        </p:txBody>
      </p:sp>
      <p:sp>
        <p:nvSpPr>
          <p:cNvPr id="4" name="Footer Placeholder 3"/>
          <p:cNvSpPr>
            <a:spLocks noGrp="1"/>
          </p:cNvSpPr>
          <p:nvPr>
            <p:ph type="ftr" sz="quarter" idx="11"/>
          </p:nvPr>
        </p:nvSpPr>
        <p:spPr/>
        <p:txBody>
          <a:bodyPr/>
          <a:lstStyle/>
          <a:p>
            <a:r>
              <a:rPr lang="en-US"/>
              <a:t>Oregon Department of Education</a:t>
            </a:r>
          </a:p>
        </p:txBody>
      </p:sp>
      <p:sp>
        <p:nvSpPr>
          <p:cNvPr id="5" name="Slide Number Placeholder 4"/>
          <p:cNvSpPr>
            <a:spLocks noGrp="1"/>
          </p:cNvSpPr>
          <p:nvPr>
            <p:ph type="sldNum" sz="quarter" idx="12"/>
          </p:nvPr>
        </p:nvSpPr>
        <p:spPr/>
        <p:txBody>
          <a:bodyPr/>
          <a:lstStyle/>
          <a:p>
            <a:fld id="{357F5B69-6281-4C1F-8C38-6DA0F56DA430}" type="slidenum">
              <a:rPr lang="en-US" smtClean="0"/>
              <a:pPr/>
              <a:t>‹#›</a:t>
            </a:fld>
            <a:endParaRPr lang="en-US"/>
          </a:p>
        </p:txBody>
      </p:sp>
      <p:sp>
        <p:nvSpPr>
          <p:cNvPr id="7"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404377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8A807B-0068-4E1F-806E-C8C4952A24DC}" type="datetime1">
              <a:rPr lang="en-US" smtClean="0"/>
              <a:t>2/18/2026</a:t>
            </a:fld>
            <a:endParaRPr lang="en-US"/>
          </a:p>
        </p:txBody>
      </p:sp>
      <p:sp>
        <p:nvSpPr>
          <p:cNvPr id="3" name="Footer Placeholder 2"/>
          <p:cNvSpPr>
            <a:spLocks noGrp="1"/>
          </p:cNvSpPr>
          <p:nvPr>
            <p:ph type="ftr" sz="quarter" idx="11"/>
          </p:nvPr>
        </p:nvSpPr>
        <p:spPr/>
        <p:txBody>
          <a:bodyPr/>
          <a:lstStyle/>
          <a:p>
            <a:r>
              <a:rPr lang="en-US"/>
              <a:t>Oregon Department of Education</a:t>
            </a:r>
          </a:p>
        </p:txBody>
      </p:sp>
      <p:sp>
        <p:nvSpPr>
          <p:cNvPr id="4" name="Slide Number Placeholder 3"/>
          <p:cNvSpPr>
            <a:spLocks noGrp="1"/>
          </p:cNvSpPr>
          <p:nvPr>
            <p:ph type="sldNum" sz="quarter" idx="12"/>
          </p:nvPr>
        </p:nvSpPr>
        <p:spPr/>
        <p:txBody>
          <a:bodyPr/>
          <a:lstStyle/>
          <a:p>
            <a:fld id="{357F5B69-6281-4C1F-8C38-6DA0F56DA430}" type="slidenum">
              <a:rPr lang="en-US" smtClean="0"/>
              <a:t>‹#›</a:t>
            </a:fld>
            <a:endParaRPr lang="en-US"/>
          </a:p>
        </p:txBody>
      </p:sp>
      <p:sp>
        <p:nvSpPr>
          <p:cNvPr id="7" name="Content Placeholder 6"/>
          <p:cNvSpPr>
            <a:spLocks noGrp="1"/>
          </p:cNvSpPr>
          <p:nvPr>
            <p:ph sz="quarter" idx="13"/>
          </p:nvPr>
        </p:nvSpPr>
        <p:spPr>
          <a:xfrm>
            <a:off x="717176" y="659958"/>
            <a:ext cx="10784542" cy="5398936"/>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73856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Large Typ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195481"/>
          </a:xfrm>
        </p:spPr>
        <p:txBody>
          <a:bodyPr anchor="b">
            <a:noAutofit/>
          </a:bodyPr>
          <a:lstStyle>
            <a:lvl1pPr algn="ctr">
              <a:defRPr sz="12000">
                <a:solidFill>
                  <a:schemeClr val="accent1"/>
                </a:solidFill>
              </a:defRPr>
            </a:lvl1pPr>
          </a:lstStyle>
          <a:p>
            <a:r>
              <a:rPr lang="en-US"/>
              <a:t>Text here</a:t>
            </a:r>
          </a:p>
        </p:txBody>
      </p:sp>
      <p:sp>
        <p:nvSpPr>
          <p:cNvPr id="4" name="Date Placeholder 3"/>
          <p:cNvSpPr>
            <a:spLocks noGrp="1"/>
          </p:cNvSpPr>
          <p:nvPr>
            <p:ph type="dt" sz="half" idx="10"/>
          </p:nvPr>
        </p:nvSpPr>
        <p:spPr/>
        <p:txBody>
          <a:bodyPr/>
          <a:lstStyle/>
          <a:p>
            <a:fld id="{79C08E3A-1967-44F7-9CA0-320D3ED909C6}" type="datetime1">
              <a:rPr lang="en-US" smtClean="0"/>
              <a:t>2/18/2026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a:p>
        </p:txBody>
      </p:sp>
      <p:sp>
        <p:nvSpPr>
          <p:cNvPr id="9" name="Subtitle 2"/>
          <p:cNvSpPr>
            <a:spLocks noGrp="1"/>
          </p:cNvSpPr>
          <p:nvPr>
            <p:ph type="subTitle" idx="1"/>
          </p:nvPr>
        </p:nvSpPr>
        <p:spPr>
          <a:xfrm>
            <a:off x="1524000" y="4003184"/>
            <a:ext cx="9144000" cy="880607"/>
          </a:xfrm>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Rectangle 2">
            <a:extLst>
              <a:ext uri="{FF2B5EF4-FFF2-40B4-BE49-F238E27FC236}">
                <a16:creationId xmlns:a16="http://schemas.microsoft.com/office/drawing/2014/main" id="{6D4B2470-1BF4-750E-9FC2-0F0140F99B98}"/>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6750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Follow U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387600"/>
          </a:xfrm>
        </p:spPr>
        <p:txBody>
          <a:bodyPr anchor="b">
            <a:noAutofit/>
          </a:bodyPr>
          <a:lstStyle>
            <a:lvl1pPr algn="ctr">
              <a:defRPr sz="12000">
                <a:solidFill>
                  <a:schemeClr val="accent1"/>
                </a:solidFill>
              </a:defRPr>
            </a:lvl1pPr>
          </a:lstStyle>
          <a:p>
            <a:r>
              <a:rPr lang="en-US"/>
              <a:t>Text here</a:t>
            </a:r>
          </a:p>
        </p:txBody>
      </p:sp>
      <p:sp>
        <p:nvSpPr>
          <p:cNvPr id="4" name="Date Placeholder 3"/>
          <p:cNvSpPr>
            <a:spLocks noGrp="1"/>
          </p:cNvSpPr>
          <p:nvPr>
            <p:ph type="dt" sz="half" idx="10"/>
          </p:nvPr>
        </p:nvSpPr>
        <p:spPr/>
        <p:txBody>
          <a:bodyPr/>
          <a:lstStyle/>
          <a:p>
            <a:fld id="{8150A4BA-4BC0-44D2-9B7A-1BA67BCFD26E}" type="datetime1">
              <a:rPr lang="en-US" smtClean="0"/>
              <a:t>2/18/2026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a:p>
        </p:txBody>
      </p:sp>
      <p:pic>
        <p:nvPicPr>
          <p:cNvPr id="10" name="Picture 9" descr="Twitter icon"/>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12974" y="4763238"/>
            <a:ext cx="500040" cy="500040"/>
          </a:xfrm>
          <a:prstGeom prst="rect">
            <a:avLst/>
          </a:prstGeom>
        </p:spPr>
      </p:pic>
      <p:pic>
        <p:nvPicPr>
          <p:cNvPr id="12" name="Picture 11" descr="Facebook icon"/>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973471" y="4763238"/>
            <a:ext cx="500040" cy="500040"/>
          </a:xfrm>
          <a:prstGeom prst="rect">
            <a:avLst/>
          </a:prstGeom>
        </p:spPr>
      </p:pic>
      <p:sp>
        <p:nvSpPr>
          <p:cNvPr id="13" name="TextBox 12"/>
          <p:cNvSpPr txBox="1"/>
          <p:nvPr/>
        </p:nvSpPr>
        <p:spPr>
          <a:xfrm>
            <a:off x="2594722" y="4782426"/>
            <a:ext cx="68067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chemeClr val="accent1"/>
                </a:solidFill>
              </a:rPr>
              <a:t>twitter.com/ORDeptEd | fb.com/ORDeptEd</a:t>
            </a:r>
          </a:p>
        </p:txBody>
      </p:sp>
      <p:sp>
        <p:nvSpPr>
          <p:cNvPr id="3" name="Rectangle 2">
            <a:extLst>
              <a:ext uri="{FF2B5EF4-FFF2-40B4-BE49-F238E27FC236}">
                <a16:creationId xmlns:a16="http://schemas.microsoft.com/office/drawing/2014/main" id="{082D7339-23E8-BF33-9EB5-2154AEE4D785}"/>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7585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19" name="Rectangle 18"/>
          <p:cNvSpPr/>
          <p:nvPr/>
        </p:nvSpPr>
        <p:spPr>
          <a:xfrm>
            <a:off x="206188" y="215153"/>
            <a:ext cx="11775141" cy="6432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p:cNvSpPr/>
          <p:nvPr/>
        </p:nvSpPr>
        <p:spPr>
          <a:xfrm>
            <a:off x="0" y="0"/>
            <a:ext cx="12191999" cy="685799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9" name="Title 1"/>
          <p:cNvSpPr>
            <a:spLocks noGrp="1"/>
          </p:cNvSpPr>
          <p:nvPr>
            <p:ph type="ctrTitle"/>
          </p:nvPr>
        </p:nvSpPr>
        <p:spPr>
          <a:xfrm>
            <a:off x="2458995" y="1433385"/>
            <a:ext cx="9042724" cy="3496962"/>
          </a:xfrm>
        </p:spPr>
        <p:txBody>
          <a:bodyPr anchor="ctr" anchorCtr="0">
            <a:noAutofit/>
          </a:bodyPr>
          <a:lstStyle>
            <a:lvl1pPr algn="l">
              <a:defRPr sz="5000">
                <a:solidFill>
                  <a:schemeClr val="accent1"/>
                </a:solidFill>
              </a:defRPr>
            </a:lvl1pPr>
          </a:lstStyle>
          <a:p>
            <a:r>
              <a:rPr lang="en-US"/>
              <a:t>Click to edit Master title style</a:t>
            </a:r>
          </a:p>
        </p:txBody>
      </p:sp>
      <p:sp>
        <p:nvSpPr>
          <p:cNvPr id="2" name="Rectangle 1">
            <a:extLst>
              <a:ext uri="{FF2B5EF4-FFF2-40B4-BE49-F238E27FC236}">
                <a16:creationId xmlns:a16="http://schemas.microsoft.com/office/drawing/2014/main" id="{C97FD1D4-6CB3-CD64-9657-FA3E85F6164C}"/>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oogle Shape;722;p83" descr="Oregon Department of Education Logo">
            <a:extLst>
              <a:ext uri="{FF2B5EF4-FFF2-40B4-BE49-F238E27FC236}">
                <a16:creationId xmlns:a16="http://schemas.microsoft.com/office/drawing/2014/main" id="{CC7BEC8A-A571-7E28-F436-289047D3B8DA}"/>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4" name="Rectangle 3">
            <a:extLst>
              <a:ext uri="{FF2B5EF4-FFF2-40B4-BE49-F238E27FC236}">
                <a16:creationId xmlns:a16="http://schemas.microsoft.com/office/drawing/2014/main" id="{D8C41C27-4F7F-CB4D-A1D8-5970C7274EEA}"/>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3">
            <a:extLst>
              <a:ext uri="{FF2B5EF4-FFF2-40B4-BE49-F238E27FC236}">
                <a16:creationId xmlns:a16="http://schemas.microsoft.com/office/drawing/2014/main" id="{A364F95E-BAEF-0AFF-38A4-37D4014541EB}"/>
              </a:ext>
            </a:extLst>
          </p:cNvPr>
          <p:cNvSpPr>
            <a:spLocks noGrp="1"/>
          </p:cNvSpPr>
          <p:nvPr>
            <p:ph type="dt" sz="half" idx="10"/>
          </p:nvPr>
        </p:nvSpPr>
        <p:spPr>
          <a:xfrm>
            <a:off x="6096000" y="6139793"/>
            <a:ext cx="2777456" cy="365125"/>
          </a:xfrm>
        </p:spPr>
        <p:txBody>
          <a:bodyPr/>
          <a:lstStyle/>
          <a:p>
            <a:fld id="{AE25D7A7-DBF1-4731-876B-EF0349DEF57D}" type="datetime1">
              <a:rPr lang="en-US" smtClean="0"/>
              <a:t>2/18/2026</a:t>
            </a:fld>
            <a:endParaRPr lang="en-US"/>
          </a:p>
        </p:txBody>
      </p:sp>
      <p:sp>
        <p:nvSpPr>
          <p:cNvPr id="6" name="Footer Placeholder 4">
            <a:extLst>
              <a:ext uri="{FF2B5EF4-FFF2-40B4-BE49-F238E27FC236}">
                <a16:creationId xmlns:a16="http://schemas.microsoft.com/office/drawing/2014/main" id="{241391D9-F2CB-6BC0-C63A-690EEF9C78BD}"/>
              </a:ext>
            </a:extLst>
          </p:cNvPr>
          <p:cNvSpPr>
            <a:spLocks noGrp="1"/>
          </p:cNvSpPr>
          <p:nvPr>
            <p:ph type="ftr" sz="quarter" idx="11"/>
          </p:nvPr>
        </p:nvSpPr>
        <p:spPr>
          <a:xfrm>
            <a:off x="2517913" y="6139793"/>
            <a:ext cx="2864224" cy="365125"/>
          </a:xfrm>
        </p:spPr>
        <p:txBody>
          <a:bodyPr/>
          <a:lstStyle/>
          <a:p>
            <a:r>
              <a:rPr lang="en-US"/>
              <a:t>Oregon Department of Education</a:t>
            </a:r>
          </a:p>
        </p:txBody>
      </p:sp>
      <p:sp>
        <p:nvSpPr>
          <p:cNvPr id="7" name="Slide Number Placeholder 5">
            <a:extLst>
              <a:ext uri="{FF2B5EF4-FFF2-40B4-BE49-F238E27FC236}">
                <a16:creationId xmlns:a16="http://schemas.microsoft.com/office/drawing/2014/main" id="{98611FF5-1A52-738E-E9C0-F0005C6CEFEA}"/>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a:p>
        </p:txBody>
      </p:sp>
      <p:grpSp>
        <p:nvGrpSpPr>
          <p:cNvPr id="8" name="Group 7">
            <a:extLst>
              <a:ext uri="{FF2B5EF4-FFF2-40B4-BE49-F238E27FC236}">
                <a16:creationId xmlns:a16="http://schemas.microsoft.com/office/drawing/2014/main" id="{1E63FAD7-A824-4250-06B4-F8E55608BE03}"/>
              </a:ext>
            </a:extLst>
          </p:cNvPr>
          <p:cNvGrpSpPr/>
          <p:nvPr userDrawn="1"/>
        </p:nvGrpSpPr>
        <p:grpSpPr>
          <a:xfrm>
            <a:off x="2313436" y="-1375"/>
            <a:ext cx="9878563" cy="155150"/>
            <a:chOff x="89452" y="2773017"/>
            <a:chExt cx="5029199" cy="104497"/>
          </a:xfrm>
        </p:grpSpPr>
        <p:sp>
          <p:nvSpPr>
            <p:cNvPr id="14" name="Rectangle 13">
              <a:extLst>
                <a:ext uri="{FF2B5EF4-FFF2-40B4-BE49-F238E27FC236}">
                  <a16:creationId xmlns:a16="http://schemas.microsoft.com/office/drawing/2014/main" id="{C45E0CDE-FF54-984C-C9A3-27585E68933C}"/>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F5E37D0-301D-4C97-6E9A-7A585E53E5D8}"/>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C797C71-4593-94E0-E2E6-A8CBD1A887BA}"/>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D4FD286-E8C6-3E5E-1039-3C295B0B2E46}"/>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945069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Bar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160567-124C-4095-81DC-815DD21CE8C9}" type="datetime1">
              <a:rPr lang="en-US" smtClean="0"/>
              <a:t>2/18/2026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pPr/>
              <a:t>‹#›</a:t>
            </a:fld>
            <a:endParaRPr lang="en-US"/>
          </a:p>
        </p:txBody>
      </p:sp>
      <p:sp>
        <p:nvSpPr>
          <p:cNvPr id="9"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28326035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17177" y="1825625"/>
            <a:ext cx="6638664" cy="168973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E3AC9E-0280-4D27-9EA2-698F7A67BA53}"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
        <p:nvSpPr>
          <p:cNvPr id="8" name="Content Placeholder 7">
            <a:extLst>
              <a:ext uri="{FF2B5EF4-FFF2-40B4-BE49-F238E27FC236}">
                <a16:creationId xmlns:a16="http://schemas.microsoft.com/office/drawing/2014/main" id="{C5F41EB5-F061-BAEF-BE5B-F1A1D67B815B}"/>
              </a:ext>
            </a:extLst>
          </p:cNvPr>
          <p:cNvSpPr>
            <a:spLocks noGrp="1"/>
          </p:cNvSpPr>
          <p:nvPr>
            <p:ph sz="quarter" idx="13"/>
          </p:nvPr>
        </p:nvSpPr>
        <p:spPr>
          <a:xfrm>
            <a:off x="717550" y="3648075"/>
            <a:ext cx="6638925" cy="23050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24448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Rectangle 7"/>
          <p:cNvSpPr/>
          <p:nvPr/>
        </p:nvSpPr>
        <p:spPr>
          <a:xfrm>
            <a:off x="172995" y="259492"/>
            <a:ext cx="4763664" cy="6598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17177" y="779645"/>
            <a:ext cx="3931826" cy="2525617"/>
          </a:xfrm>
        </p:spPr>
        <p:txBody>
          <a:bodyPr anchor="t" anchorCtr="0">
            <a:normAutofit/>
          </a:bodyPr>
          <a:lstStyle>
            <a:lvl1pPr>
              <a:defRPr sz="4400"/>
            </a:lvl1pPr>
          </a:lstStyle>
          <a:p>
            <a:r>
              <a:rPr lang="en-US"/>
              <a:t>Click to edit Master title style</a:t>
            </a:r>
          </a:p>
        </p:txBody>
      </p:sp>
      <p:sp>
        <p:nvSpPr>
          <p:cNvPr id="3" name="Content Placeholder 2"/>
          <p:cNvSpPr>
            <a:spLocks noGrp="1"/>
          </p:cNvSpPr>
          <p:nvPr>
            <p:ph idx="1"/>
          </p:nvPr>
        </p:nvSpPr>
        <p:spPr>
          <a:xfrm>
            <a:off x="5183188" y="779647"/>
            <a:ext cx="6172200" cy="5081404"/>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D6FA7BA-D396-4E27-AF61-C3F310AFC230}" type="datetime1">
              <a:rPr lang="en-US" smtClean="0"/>
              <a:t>2/18/2026</a:t>
            </a:fld>
            <a:endParaRPr lang="en-US"/>
          </a:p>
        </p:txBody>
      </p:sp>
      <p:sp>
        <p:nvSpPr>
          <p:cNvPr id="6" name="Footer Placeholder 5"/>
          <p:cNvSpPr>
            <a:spLocks noGrp="1"/>
          </p:cNvSpPr>
          <p:nvPr>
            <p:ph type="ftr" sz="quarter" idx="11"/>
          </p:nvPr>
        </p:nvSpPr>
        <p:spPr/>
        <p:txBody>
          <a:bodyPr/>
          <a:lstStyle/>
          <a:p>
            <a:r>
              <a:rPr lang="en-US"/>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a:p>
        </p:txBody>
      </p:sp>
      <p:sp>
        <p:nvSpPr>
          <p:cNvPr id="9" name="Picture Placeholder 8"/>
          <p:cNvSpPr>
            <a:spLocks noGrp="1"/>
          </p:cNvSpPr>
          <p:nvPr>
            <p:ph type="pic" sz="quarter" idx="13"/>
          </p:nvPr>
        </p:nvSpPr>
        <p:spPr>
          <a:xfrm>
            <a:off x="717177" y="3540125"/>
            <a:ext cx="3931826" cy="2320926"/>
          </a:xfrm>
        </p:spPr>
        <p:txBody>
          <a:bodyPr/>
          <a:lstStyle>
            <a:lvl1pPr marL="0" indent="0">
              <a:buNone/>
              <a:defRPr/>
            </a:lvl1pPr>
          </a:lstStyle>
          <a:p>
            <a:endParaRPr lang="en-US"/>
          </a:p>
        </p:txBody>
      </p:sp>
    </p:spTree>
    <p:extLst>
      <p:ext uri="{BB962C8B-B14F-4D97-AF65-F5344CB8AC3E}">
        <p14:creationId xmlns:p14="http://schemas.microsoft.com/office/powerpoint/2010/main" val="1415924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E3AC9E-0280-4D27-9EA2-698F7A67BA53}" type="datetime1">
              <a:rPr lang="en-US" smtClean="0"/>
              <a:t>2/18/2026</a:t>
            </a:fld>
            <a:endParaRPr lang="en-US"/>
          </a:p>
        </p:txBody>
      </p:sp>
      <p:sp>
        <p:nvSpPr>
          <p:cNvPr id="5" name="Footer Placeholder 4"/>
          <p:cNvSpPr>
            <a:spLocks noGrp="1"/>
          </p:cNvSpPr>
          <p:nvPr>
            <p:ph type="ftr" sz="quarter" idx="11"/>
          </p:nvPr>
        </p:nvSpPr>
        <p:spPr/>
        <p:txBody>
          <a:bodyPr/>
          <a:lstStyle/>
          <a:p>
            <a:r>
              <a:rPr lang="en-US"/>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a:p>
        </p:txBody>
      </p:sp>
    </p:spTree>
    <p:extLst>
      <p:ext uri="{BB962C8B-B14F-4D97-AF65-F5344CB8AC3E}">
        <p14:creationId xmlns:p14="http://schemas.microsoft.com/office/powerpoint/2010/main" val="3847075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17176" y="1825625"/>
            <a:ext cx="5302624"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329518"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ABC6FB3-D811-417F-8686-F9E75A22B6CE}" type="datetime1">
              <a:rPr lang="en-US" smtClean="0"/>
              <a:t>2/18/2026</a:t>
            </a:fld>
            <a:endParaRPr lang="en-US"/>
          </a:p>
        </p:txBody>
      </p:sp>
      <p:sp>
        <p:nvSpPr>
          <p:cNvPr id="6" name="Footer Placeholder 5"/>
          <p:cNvSpPr>
            <a:spLocks noGrp="1"/>
          </p:cNvSpPr>
          <p:nvPr>
            <p:ph type="ftr" sz="quarter" idx="11"/>
          </p:nvPr>
        </p:nvSpPr>
        <p:spPr/>
        <p:txBody>
          <a:bodyPr/>
          <a:lstStyle/>
          <a:p>
            <a:r>
              <a:rPr lang="en-US"/>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a:p>
        </p:txBody>
      </p:sp>
    </p:spTree>
    <p:extLst>
      <p:ext uri="{BB962C8B-B14F-4D97-AF65-F5344CB8AC3E}">
        <p14:creationId xmlns:p14="http://schemas.microsoft.com/office/powerpoint/2010/main" val="4133232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7176" y="1681163"/>
            <a:ext cx="5280399" cy="823912"/>
          </a:xfrm>
        </p:spPr>
        <p:txBody>
          <a:bodyPr anchor="t" anchorCtr="0">
            <a:normAutofit/>
          </a:bodyPr>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717176" y="2505075"/>
            <a:ext cx="5280399"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329518"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329518"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2E33458-4B95-47BE-956D-AAB447907D75}" type="datetime1">
              <a:rPr lang="en-US" smtClean="0"/>
              <a:t>2/18/2026</a:t>
            </a:fld>
            <a:endParaRPr lang="en-US"/>
          </a:p>
        </p:txBody>
      </p:sp>
      <p:sp>
        <p:nvSpPr>
          <p:cNvPr id="8" name="Footer Placeholder 7"/>
          <p:cNvSpPr>
            <a:spLocks noGrp="1"/>
          </p:cNvSpPr>
          <p:nvPr>
            <p:ph type="ftr" sz="quarter" idx="11"/>
          </p:nvPr>
        </p:nvSpPr>
        <p:spPr/>
        <p:txBody>
          <a:bodyPr/>
          <a:lstStyle/>
          <a:p>
            <a:r>
              <a:rPr lang="en-US"/>
              <a:t>Oregon Department of Education</a:t>
            </a:r>
          </a:p>
        </p:txBody>
      </p:sp>
      <p:sp>
        <p:nvSpPr>
          <p:cNvPr id="9" name="Slide Number Placeholder 8"/>
          <p:cNvSpPr>
            <a:spLocks noGrp="1"/>
          </p:cNvSpPr>
          <p:nvPr>
            <p:ph type="sldNum" sz="quarter" idx="12"/>
          </p:nvPr>
        </p:nvSpPr>
        <p:spPr/>
        <p:txBody>
          <a:bodyPr/>
          <a:lstStyle/>
          <a:p>
            <a:fld id="{357F5B69-6281-4C1F-8C38-6DA0F56DA430}" type="slidenum">
              <a:rPr lang="en-US" smtClean="0"/>
              <a:t>‹#›</a:t>
            </a:fld>
            <a:endParaRPr lang="en-US"/>
          </a:p>
        </p:txBody>
      </p:sp>
      <p:sp>
        <p:nvSpPr>
          <p:cNvPr id="10" name="Title 1"/>
          <p:cNvSpPr>
            <a:spLocks noGrp="1"/>
          </p:cNvSpPr>
          <p:nvPr>
            <p:ph type="title"/>
          </p:nvPr>
        </p:nvSpPr>
        <p:spPr>
          <a:xfrm>
            <a:off x="717176" y="457200"/>
            <a:ext cx="10784542" cy="1026460"/>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36203602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271F3-99BF-EE8E-0733-1AFEE2C7422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94E376CB-5C31-3E7C-BD7E-02AEA850A5D8}"/>
              </a:ext>
            </a:extLst>
          </p:cNvPr>
          <p:cNvSpPr>
            <a:spLocks noGrp="1"/>
          </p:cNvSpPr>
          <p:nvPr>
            <p:ph type="ftr" sz="quarter" idx="10"/>
          </p:nvPr>
        </p:nvSpPr>
        <p:spPr/>
        <p:txBody>
          <a:bodyPr/>
          <a:lstStyle/>
          <a:p>
            <a:r>
              <a:rPr lang="en-US"/>
              <a:t>Oregon Department of Education</a:t>
            </a:r>
            <a:endParaRPr lang="en-US" dirty="0"/>
          </a:p>
        </p:txBody>
      </p:sp>
      <p:sp>
        <p:nvSpPr>
          <p:cNvPr id="4" name="Date Placeholder 3">
            <a:extLst>
              <a:ext uri="{FF2B5EF4-FFF2-40B4-BE49-F238E27FC236}">
                <a16:creationId xmlns:a16="http://schemas.microsoft.com/office/drawing/2014/main" id="{54EB3303-7104-9211-F7F2-A5F9E60F6177}"/>
              </a:ext>
            </a:extLst>
          </p:cNvPr>
          <p:cNvSpPr>
            <a:spLocks noGrp="1"/>
          </p:cNvSpPr>
          <p:nvPr>
            <p:ph type="dt" sz="half" idx="11"/>
          </p:nvPr>
        </p:nvSpPr>
        <p:spPr/>
        <p:txBody>
          <a:bodyPr/>
          <a:lstStyle/>
          <a:p>
            <a:fld id="{C2D0A6FE-1ABE-4141-9C0E-FE4FA78F9128}" type="datetime1">
              <a:rPr lang="en-US" smtClean="0"/>
              <a:t>2/18/2026</a:t>
            </a:fld>
            <a:endParaRPr lang="en-US" dirty="0"/>
          </a:p>
        </p:txBody>
      </p:sp>
      <p:sp>
        <p:nvSpPr>
          <p:cNvPr id="5" name="Slide Number Placeholder 4">
            <a:extLst>
              <a:ext uri="{FF2B5EF4-FFF2-40B4-BE49-F238E27FC236}">
                <a16:creationId xmlns:a16="http://schemas.microsoft.com/office/drawing/2014/main" id="{2F6218D6-2381-74D9-9BB6-1255835D6220}"/>
              </a:ext>
            </a:extLst>
          </p:cNvPr>
          <p:cNvSpPr>
            <a:spLocks noGrp="1"/>
          </p:cNvSpPr>
          <p:nvPr>
            <p:ph type="sldNum" sz="quarter" idx="12"/>
          </p:nvPr>
        </p:nvSpPr>
        <p:spPr/>
        <p:txBody>
          <a:bodyPr/>
          <a:lstStyle/>
          <a:p>
            <a:fld id="{357F5B69-6281-4C1F-8C38-6DA0F56DA430}" type="slidenum">
              <a:rPr lang="en-US" smtClean="0"/>
              <a:pPr/>
              <a:t>‹#›</a:t>
            </a:fld>
            <a:endParaRPr lang="en-US" dirty="0"/>
          </a:p>
        </p:txBody>
      </p:sp>
      <p:sp>
        <p:nvSpPr>
          <p:cNvPr id="7" name="Content Placeholder 6">
            <a:extLst>
              <a:ext uri="{FF2B5EF4-FFF2-40B4-BE49-F238E27FC236}">
                <a16:creationId xmlns:a16="http://schemas.microsoft.com/office/drawing/2014/main" id="{26A9E46F-3306-51DC-AEFD-7942A30777DB}"/>
              </a:ext>
            </a:extLst>
          </p:cNvPr>
          <p:cNvSpPr>
            <a:spLocks noGrp="1"/>
          </p:cNvSpPr>
          <p:nvPr>
            <p:ph sz="quarter" idx="13"/>
          </p:nvPr>
        </p:nvSpPr>
        <p:spPr>
          <a:xfrm>
            <a:off x="615950" y="5430838"/>
            <a:ext cx="10960100" cy="709612"/>
          </a:xfrm>
        </p:spPr>
        <p:txBody>
          <a:bodyPr/>
          <a:lstStyle>
            <a:lvl1pPr marL="0" indent="0" algn="ctr">
              <a:buNone/>
              <a:defRPr/>
            </a:lvl1pPr>
          </a:lstStyle>
          <a:p>
            <a:pPr lvl="0"/>
            <a:endParaRPr lang="en-US" dirty="0"/>
          </a:p>
        </p:txBody>
      </p:sp>
    </p:spTree>
    <p:extLst>
      <p:ext uri="{BB962C8B-B14F-4D97-AF65-F5344CB8AC3E}">
        <p14:creationId xmlns:p14="http://schemas.microsoft.com/office/powerpoint/2010/main" val="34727847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7176" y="457200"/>
            <a:ext cx="10784541" cy="1026460"/>
          </a:xfrm>
          <a:prstGeom prst="rect">
            <a:avLst/>
          </a:prstGeom>
        </p:spPr>
        <p:txBody>
          <a:bodyPr vert="horz" lIns="91440" tIns="45720" rIns="91440" bIns="45720" rtlCol="0" anchor="b" anchorCtr="0">
            <a:normAutofit/>
          </a:bodyPr>
          <a:lstStyle/>
          <a:p>
            <a:r>
              <a:rPr lang="en-US"/>
              <a:t>Click to edit Master title style</a:t>
            </a:r>
          </a:p>
        </p:txBody>
      </p:sp>
      <p:sp>
        <p:nvSpPr>
          <p:cNvPr id="3" name="Text Placeholder 2"/>
          <p:cNvSpPr>
            <a:spLocks noGrp="1"/>
          </p:cNvSpPr>
          <p:nvPr>
            <p:ph type="body" idx="1"/>
          </p:nvPr>
        </p:nvSpPr>
        <p:spPr>
          <a:xfrm>
            <a:off x="717176" y="1825625"/>
            <a:ext cx="10784541" cy="410901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17176" y="6139793"/>
            <a:ext cx="2864224"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r>
              <a:rPr lang="en-US"/>
              <a:t>Oregon Department of Education</a:t>
            </a:r>
          </a:p>
        </p:txBody>
      </p:sp>
      <p:sp>
        <p:nvSpPr>
          <p:cNvPr id="4" name="Date Placeholder 3"/>
          <p:cNvSpPr>
            <a:spLocks noGrp="1"/>
          </p:cNvSpPr>
          <p:nvPr>
            <p:ph type="dt" sz="half" idx="2"/>
          </p:nvPr>
        </p:nvSpPr>
        <p:spPr>
          <a:xfrm>
            <a:off x="3854824" y="6139793"/>
            <a:ext cx="4509246"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fld id="{C2D0A6FE-1ABE-4141-9C0E-FE4FA78F9128}" type="datetime1">
              <a:rPr lang="en-US" smtClean="0"/>
              <a:t>2/18/2026</a:t>
            </a:fld>
            <a:endParaRPr lang="en-US"/>
          </a:p>
        </p:txBody>
      </p:sp>
      <p:sp>
        <p:nvSpPr>
          <p:cNvPr id="6" name="Slide Number Placeholder 5"/>
          <p:cNvSpPr>
            <a:spLocks noGrp="1"/>
          </p:cNvSpPr>
          <p:nvPr>
            <p:ph type="sldNum" sz="quarter" idx="4"/>
          </p:nvPr>
        </p:nvSpPr>
        <p:spPr>
          <a:xfrm>
            <a:off x="8610600" y="6139793"/>
            <a:ext cx="2891118"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357F5B69-6281-4C1F-8C38-6DA0F56DA430}" type="slidenum">
              <a:rPr lang="en-US" smtClean="0"/>
              <a:pPr/>
              <a:t>‹#›</a:t>
            </a:fld>
            <a:endParaRPr lang="en-US"/>
          </a:p>
        </p:txBody>
      </p:sp>
      <p:sp>
        <p:nvSpPr>
          <p:cNvPr id="11" name="Rectangle 10">
            <a:extLst>
              <a:ext uri="{FF2B5EF4-FFF2-40B4-BE49-F238E27FC236}">
                <a16:creationId xmlns:a16="http://schemas.microsoft.com/office/drawing/2014/main" id="{02B909DD-0550-BCCE-E53E-3AE155F54A08}"/>
              </a:ext>
            </a:extLst>
          </p:cNvPr>
          <p:cNvSpPr/>
          <p:nvPr userDrawn="1"/>
        </p:nvSpPr>
        <p:spPr>
          <a:xfrm>
            <a:off x="0" y="0"/>
            <a:ext cx="12192000" cy="252042"/>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F64FCA73-AF84-DF07-D462-D8B837022CD6}"/>
              </a:ext>
            </a:extLst>
          </p:cNvPr>
          <p:cNvGrpSpPr/>
          <p:nvPr userDrawn="1"/>
        </p:nvGrpSpPr>
        <p:grpSpPr>
          <a:xfrm rot="16200000">
            <a:off x="-3216479" y="3468523"/>
            <a:ext cx="6605956" cy="172993"/>
            <a:chOff x="89452" y="2773017"/>
            <a:chExt cx="5029199" cy="104497"/>
          </a:xfrm>
        </p:grpSpPr>
        <p:sp>
          <p:nvSpPr>
            <p:cNvPr id="13" name="Rectangle 12">
              <a:extLst>
                <a:ext uri="{FF2B5EF4-FFF2-40B4-BE49-F238E27FC236}">
                  <a16:creationId xmlns:a16="http://schemas.microsoft.com/office/drawing/2014/main" id="{03B0B38C-1D71-D5C3-4D4A-856DBC66FA7E}"/>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2974C4A-2E64-AD3A-2D76-EA0188DB777D}"/>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F489400-5A48-2E53-B800-8BC6A9C3E82E}"/>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8429A02-D12E-FB13-F404-820FFCAE844D}"/>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5929496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32" r:id="rId4"/>
    <p:sldLayoutId id="2147483723" r:id="rId5"/>
    <p:sldLayoutId id="2147483724" r:id="rId6"/>
    <p:sldLayoutId id="2147483725" r:id="rId7"/>
    <p:sldLayoutId id="2147483726" r:id="rId8"/>
    <p:sldLayoutId id="2147483731" r:id="rId9"/>
    <p:sldLayoutId id="2147483727" r:id="rId10"/>
    <p:sldLayoutId id="2147483728" r:id="rId11"/>
    <p:sldLayoutId id="2147483729" r:id="rId12"/>
    <p:sldLayoutId id="2147483730" r:id="rId13"/>
  </p:sldLayoutIdLst>
  <p:hf hd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60C534C-33C9-7286-9A9D-FE43771966A6}"/>
              </a:ext>
            </a:extLst>
          </p:cNvPr>
          <p:cNvSpPr>
            <a:spLocks noGrp="1"/>
          </p:cNvSpPr>
          <p:nvPr>
            <p:ph type="ctrTitle"/>
          </p:nvPr>
        </p:nvSpPr>
        <p:spPr/>
        <p:txBody>
          <a:bodyPr/>
          <a:lstStyle/>
          <a:p>
            <a:r>
              <a:rPr lang="en-US" dirty="0"/>
              <a:t>Substance Use Prevention in the Secondary Classroom</a:t>
            </a:r>
          </a:p>
        </p:txBody>
      </p:sp>
      <p:sp>
        <p:nvSpPr>
          <p:cNvPr id="6" name="Subtitle 5">
            <a:extLst>
              <a:ext uri="{FF2B5EF4-FFF2-40B4-BE49-F238E27FC236}">
                <a16:creationId xmlns:a16="http://schemas.microsoft.com/office/drawing/2014/main" id="{61F41D48-77BF-D365-DD6E-E65E00BD68A9}"/>
              </a:ext>
            </a:extLst>
          </p:cNvPr>
          <p:cNvSpPr>
            <a:spLocks noGrp="1"/>
          </p:cNvSpPr>
          <p:nvPr>
            <p:ph type="subTitle" idx="1"/>
          </p:nvPr>
        </p:nvSpPr>
        <p:spPr/>
        <p:txBody>
          <a:bodyPr/>
          <a:lstStyle/>
          <a:p>
            <a:r>
              <a:rPr lang="en-US" dirty="0"/>
              <a:t>Lesson Plan Review</a:t>
            </a:r>
          </a:p>
        </p:txBody>
      </p:sp>
      <p:sp>
        <p:nvSpPr>
          <p:cNvPr id="7" name="Text Placeholder 6">
            <a:extLst>
              <a:ext uri="{FF2B5EF4-FFF2-40B4-BE49-F238E27FC236}">
                <a16:creationId xmlns:a16="http://schemas.microsoft.com/office/drawing/2014/main" id="{CB0D8533-770F-50BC-3AC1-938CF2C3671D}"/>
              </a:ext>
            </a:extLst>
          </p:cNvPr>
          <p:cNvSpPr>
            <a:spLocks noGrp="1"/>
          </p:cNvSpPr>
          <p:nvPr>
            <p:ph type="body" sz="quarter" idx="13"/>
          </p:nvPr>
        </p:nvSpPr>
        <p:spPr/>
        <p:txBody>
          <a:bodyPr>
            <a:normAutofit lnSpcReduction="10000"/>
          </a:bodyPr>
          <a:lstStyle/>
          <a:p>
            <a:r>
              <a:rPr lang="en-US" dirty="0"/>
              <a:t>Facilitator:</a:t>
            </a:r>
          </a:p>
        </p:txBody>
      </p:sp>
      <p:sp>
        <p:nvSpPr>
          <p:cNvPr id="3" name="Footer Placeholder 2">
            <a:extLst>
              <a:ext uri="{FF2B5EF4-FFF2-40B4-BE49-F238E27FC236}">
                <a16:creationId xmlns:a16="http://schemas.microsoft.com/office/drawing/2014/main" id="{3AE56AD5-4DF4-B049-1464-B5CCF61BBE72}"/>
              </a:ext>
            </a:extLst>
          </p:cNvPr>
          <p:cNvSpPr>
            <a:spLocks noGrp="1"/>
          </p:cNvSpPr>
          <p:nvPr>
            <p:ph type="ftr" sz="quarter" idx="11"/>
          </p:nvPr>
        </p:nvSpPr>
        <p:spPr/>
        <p:txBody>
          <a:bodyPr/>
          <a:lstStyle/>
          <a:p>
            <a:r>
              <a:rPr lang="en-US"/>
              <a:t>Oregon Department of Education</a:t>
            </a:r>
          </a:p>
        </p:txBody>
      </p:sp>
      <p:sp>
        <p:nvSpPr>
          <p:cNvPr id="2" name="Slide Number Placeholder 3">
            <a:extLst>
              <a:ext uri="{FF2B5EF4-FFF2-40B4-BE49-F238E27FC236}">
                <a16:creationId xmlns:a16="http://schemas.microsoft.com/office/drawing/2014/main" id="{BA860D45-E94F-FA93-B76B-15874C3B07FA}"/>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1</a:t>
            </a:fld>
            <a:endParaRPr lang="en-US" dirty="0"/>
          </a:p>
        </p:txBody>
      </p:sp>
    </p:spTree>
    <p:extLst>
      <p:ext uri="{BB962C8B-B14F-4D97-AF65-F5344CB8AC3E}">
        <p14:creationId xmlns:p14="http://schemas.microsoft.com/office/powerpoint/2010/main" val="2781996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7F709-FE6C-9FE9-15A8-A76F78AD3842}"/>
              </a:ext>
            </a:extLst>
          </p:cNvPr>
          <p:cNvSpPr>
            <a:spLocks noGrp="1"/>
          </p:cNvSpPr>
          <p:nvPr>
            <p:ph type="title"/>
          </p:nvPr>
        </p:nvSpPr>
        <p:spPr>
          <a:xfrm>
            <a:off x="717176" y="457200"/>
            <a:ext cx="10784541" cy="1026460"/>
          </a:xfrm>
        </p:spPr>
        <p:txBody>
          <a:bodyPr>
            <a:normAutofit/>
          </a:bodyPr>
          <a:lstStyle/>
          <a:p>
            <a:r>
              <a:rPr lang="en-US" dirty="0"/>
              <a:t>Grade-band Specific Lesson Materials</a:t>
            </a:r>
          </a:p>
        </p:txBody>
      </p:sp>
      <p:sp>
        <p:nvSpPr>
          <p:cNvPr id="9" name="Content Placeholder 8">
            <a:extLst>
              <a:ext uri="{FF2B5EF4-FFF2-40B4-BE49-F238E27FC236}">
                <a16:creationId xmlns:a16="http://schemas.microsoft.com/office/drawing/2014/main" id="{397A442C-EFDF-654C-E0DD-34A4F163350B}"/>
              </a:ext>
            </a:extLst>
          </p:cNvPr>
          <p:cNvSpPr>
            <a:spLocks noGrp="1"/>
          </p:cNvSpPr>
          <p:nvPr>
            <p:ph idx="1"/>
          </p:nvPr>
        </p:nvSpPr>
        <p:spPr/>
        <p:txBody>
          <a:bodyPr/>
          <a:lstStyle/>
          <a:p>
            <a:r>
              <a:rPr lang="en-US" dirty="0">
                <a:ea typeface="Calibri"/>
                <a:cs typeface="Calibri"/>
              </a:rPr>
              <a:t>What connections to other content areas did you notice?</a:t>
            </a:r>
          </a:p>
          <a:p>
            <a:r>
              <a:rPr lang="en-US" dirty="0">
                <a:ea typeface="Calibri"/>
                <a:cs typeface="Calibri"/>
              </a:rPr>
              <a:t>What scaffolds did you discuss?</a:t>
            </a:r>
          </a:p>
          <a:p>
            <a:r>
              <a:rPr lang="en-US" dirty="0">
                <a:ea typeface="Calibri"/>
                <a:cs typeface="Calibri"/>
              </a:rPr>
              <a:t>How did the lessons demonstrate sensitivity and asset-based learning?</a:t>
            </a:r>
          </a:p>
        </p:txBody>
      </p:sp>
      <p:sp>
        <p:nvSpPr>
          <p:cNvPr id="4" name="Footer Placeholder 3">
            <a:extLst>
              <a:ext uri="{FF2B5EF4-FFF2-40B4-BE49-F238E27FC236}">
                <a16:creationId xmlns:a16="http://schemas.microsoft.com/office/drawing/2014/main" id="{661C410F-964F-41AE-9924-0B1546CEE838}"/>
              </a:ext>
            </a:extLst>
          </p:cNvPr>
          <p:cNvSpPr>
            <a:spLocks noGrp="1"/>
          </p:cNvSpPr>
          <p:nvPr>
            <p:ph type="ftr" sz="quarter" idx="11"/>
          </p:nvPr>
        </p:nvSpPr>
        <p:spPr>
          <a:xfrm>
            <a:off x="717176" y="6139793"/>
            <a:ext cx="2864224" cy="365125"/>
          </a:xfrm>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1B1245E5-5936-2324-938C-BEAC26A6B921}"/>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10</a:t>
            </a:fld>
            <a:endParaRPr lang="en-US"/>
          </a:p>
        </p:txBody>
      </p:sp>
    </p:spTree>
    <p:extLst>
      <p:ext uri="{BB962C8B-B14F-4D97-AF65-F5344CB8AC3E}">
        <p14:creationId xmlns:p14="http://schemas.microsoft.com/office/powerpoint/2010/main" val="257183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DCDF7-EAFE-BD97-186D-5EADC7420B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42F2CC-EF6E-BF24-C497-89783C1FE986}"/>
              </a:ext>
            </a:extLst>
          </p:cNvPr>
          <p:cNvSpPr>
            <a:spLocks noGrp="1"/>
          </p:cNvSpPr>
          <p:nvPr>
            <p:ph type="title"/>
          </p:nvPr>
        </p:nvSpPr>
        <p:spPr/>
        <p:txBody>
          <a:bodyPr/>
          <a:lstStyle/>
          <a:p>
            <a:r>
              <a:rPr lang="en-US" dirty="0"/>
              <a:t>Think On Your Own</a:t>
            </a:r>
          </a:p>
        </p:txBody>
      </p:sp>
      <p:sp>
        <p:nvSpPr>
          <p:cNvPr id="3" name="Content Placeholder 2">
            <a:extLst>
              <a:ext uri="{FF2B5EF4-FFF2-40B4-BE49-F238E27FC236}">
                <a16:creationId xmlns:a16="http://schemas.microsoft.com/office/drawing/2014/main" id="{1394870A-7E0F-D789-040B-7CE97C07A988}"/>
              </a:ext>
            </a:extLst>
          </p:cNvPr>
          <p:cNvSpPr>
            <a:spLocks noGrp="1"/>
          </p:cNvSpPr>
          <p:nvPr>
            <p:ph idx="1"/>
          </p:nvPr>
        </p:nvSpPr>
        <p:spPr>
          <a:xfrm>
            <a:off x="5183187" y="779647"/>
            <a:ext cx="6636577" cy="5081404"/>
          </a:xfrm>
        </p:spPr>
        <p:txBody>
          <a:bodyPr anchor="ctr">
            <a:normAutofit/>
          </a:bodyPr>
          <a:lstStyle/>
          <a:p>
            <a:pPr marL="0" indent="0">
              <a:buNone/>
            </a:pPr>
            <a:r>
              <a:rPr lang="en-US" sz="2800" dirty="0">
                <a:latin typeface="Calibri"/>
                <a:ea typeface="Calibri"/>
                <a:cs typeface="Calibri"/>
              </a:rPr>
              <a:t>Consider your grade-band lesson plans and your current substance use prevention unit or curriculum. </a:t>
            </a:r>
          </a:p>
          <a:p>
            <a:pPr marL="0" indent="0">
              <a:buNone/>
            </a:pPr>
            <a:endParaRPr lang="en-US" sz="2800" dirty="0">
              <a:latin typeface="Calibri" panose="020F0502020204030204" pitchFamily="34" charset="0"/>
              <a:ea typeface="Calibri"/>
              <a:cs typeface="Calibri"/>
            </a:endParaRPr>
          </a:p>
          <a:p>
            <a:pPr>
              <a:buFont typeface="Arial"/>
              <a:buChar char="•"/>
            </a:pPr>
            <a:r>
              <a:rPr lang="en-US" sz="2800" dirty="0">
                <a:latin typeface="Calibri"/>
                <a:ea typeface="Calibri"/>
                <a:cs typeface="Calibri"/>
              </a:rPr>
              <a:t>Are there topics in your existing curriculum that the exemplar lessons will supplement?</a:t>
            </a:r>
          </a:p>
          <a:p>
            <a:pPr>
              <a:buFont typeface="Arial"/>
              <a:buChar char="•"/>
            </a:pPr>
            <a:r>
              <a:rPr lang="en-US" sz="2800" dirty="0">
                <a:latin typeface="Calibri"/>
                <a:ea typeface="Calibri"/>
                <a:cs typeface="Calibri"/>
              </a:rPr>
              <a:t>At what time in the unit would these lessons be best incorporated?</a:t>
            </a:r>
            <a:endParaRPr lang="en-US" sz="2800" dirty="0">
              <a:latin typeface="Calibri"/>
            </a:endParaRPr>
          </a:p>
        </p:txBody>
      </p:sp>
      <p:pic>
        <p:nvPicPr>
          <p:cNvPr id="7" name="Picture Placeholder 7">
            <a:extLst>
              <a:ext uri="{FF2B5EF4-FFF2-40B4-BE49-F238E27FC236}">
                <a16:creationId xmlns:a16="http://schemas.microsoft.com/office/drawing/2014/main" id="{A76E9890-FD01-32DF-B842-F94FA469B3F0}"/>
              </a:ext>
              <a:ext uri="{C183D7F6-B498-43B3-948B-1728B52AA6E4}">
                <adec:decorative xmlns:adec="http://schemas.microsoft.com/office/drawing/2017/decorative" val="1"/>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l="-684" t="10941" r="684" b="10314"/>
          <a:stretch/>
        </p:blipFill>
        <p:spPr>
          <a:xfrm>
            <a:off x="372235" y="2672693"/>
            <a:ext cx="4402515" cy="3467100"/>
          </a:xfrm>
        </p:spPr>
      </p:pic>
      <p:pic>
        <p:nvPicPr>
          <p:cNvPr id="8" name="Picture Placeholder 7">
            <a:extLst>
              <a:ext uri="{FF2B5EF4-FFF2-40B4-BE49-F238E27FC236}">
                <a16:creationId xmlns:a16="http://schemas.microsoft.com/office/drawing/2014/main" id="{92B26E9C-1503-B037-E824-5CCF895F131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231741" y="2567918"/>
            <a:ext cx="4402515" cy="3467100"/>
          </a:xfrm>
          <a:prstGeom prst="rect">
            <a:avLst/>
          </a:prstGeom>
        </p:spPr>
      </p:pic>
      <p:sp>
        <p:nvSpPr>
          <p:cNvPr id="4" name="Footer Placeholder 3">
            <a:extLst>
              <a:ext uri="{FF2B5EF4-FFF2-40B4-BE49-F238E27FC236}">
                <a16:creationId xmlns:a16="http://schemas.microsoft.com/office/drawing/2014/main" id="{FE20597D-65C7-8E47-7496-EABA55076E5C}"/>
              </a:ext>
            </a:extLst>
          </p:cNvPr>
          <p:cNvSpPr>
            <a:spLocks noGrp="1"/>
          </p:cNvSpPr>
          <p:nvPr>
            <p:ph type="ftr" sz="quarter" idx="11"/>
          </p:nvPr>
        </p:nvSpPr>
        <p:spPr>
          <a:xfrm>
            <a:off x="717176" y="6139793"/>
            <a:ext cx="2864224" cy="365125"/>
          </a:xfrm>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A9412593-36B1-E0F1-B71C-EFD6CFE30804}"/>
              </a:ext>
            </a:extLst>
          </p:cNvPr>
          <p:cNvSpPr>
            <a:spLocks noGrp="1"/>
          </p:cNvSpPr>
          <p:nvPr>
            <p:ph type="sldNum" sz="quarter" idx="12"/>
          </p:nvPr>
        </p:nvSpPr>
        <p:spPr/>
        <p:txBody>
          <a:bodyPr/>
          <a:lstStyle/>
          <a:p>
            <a:fld id="{357F5B69-6281-4C1F-8C38-6DA0F56DA430}" type="slidenum">
              <a:rPr lang="en-US" smtClean="0"/>
              <a:t>11</a:t>
            </a:fld>
            <a:endParaRPr lang="en-US"/>
          </a:p>
        </p:txBody>
      </p:sp>
    </p:spTree>
    <p:extLst>
      <p:ext uri="{BB962C8B-B14F-4D97-AF65-F5344CB8AC3E}">
        <p14:creationId xmlns:p14="http://schemas.microsoft.com/office/powerpoint/2010/main" val="2180563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7C60B-F76A-B258-0671-5A492E5F7460}"/>
              </a:ext>
            </a:extLst>
          </p:cNvPr>
          <p:cNvSpPr>
            <a:spLocks noGrp="1"/>
          </p:cNvSpPr>
          <p:nvPr>
            <p:ph type="ctrTitle"/>
          </p:nvPr>
        </p:nvSpPr>
        <p:spPr/>
        <p:txBody>
          <a:bodyPr/>
          <a:lstStyle/>
          <a:p>
            <a:r>
              <a:rPr lang="en-US" dirty="0"/>
              <a:t>Lesson Adaptations</a:t>
            </a:r>
          </a:p>
        </p:txBody>
      </p:sp>
      <p:sp>
        <p:nvSpPr>
          <p:cNvPr id="3" name="Footer Placeholder 2">
            <a:extLst>
              <a:ext uri="{FF2B5EF4-FFF2-40B4-BE49-F238E27FC236}">
                <a16:creationId xmlns:a16="http://schemas.microsoft.com/office/drawing/2014/main" id="{0D982D64-BAED-32FE-2D66-065B849305BD}"/>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B4D88732-60D6-C4AC-5AD5-7893780A0927}"/>
              </a:ext>
            </a:extLst>
          </p:cNvPr>
          <p:cNvSpPr>
            <a:spLocks noGrp="1"/>
          </p:cNvSpPr>
          <p:nvPr>
            <p:ph type="sldNum" sz="quarter" idx="12"/>
          </p:nvPr>
        </p:nvSpPr>
        <p:spPr/>
        <p:txBody>
          <a:bodyPr/>
          <a:lstStyle/>
          <a:p>
            <a:fld id="{357F5B69-6281-4C1F-8C38-6DA0F56DA430}" type="slidenum">
              <a:rPr lang="en-US" smtClean="0"/>
              <a:t>12</a:t>
            </a:fld>
            <a:endParaRPr lang="en-US" dirty="0"/>
          </a:p>
        </p:txBody>
      </p:sp>
    </p:spTree>
    <p:extLst>
      <p:ext uri="{BB962C8B-B14F-4D97-AF65-F5344CB8AC3E}">
        <p14:creationId xmlns:p14="http://schemas.microsoft.com/office/powerpoint/2010/main" val="9289871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81">
          <a:extLst>
            <a:ext uri="{FF2B5EF4-FFF2-40B4-BE49-F238E27FC236}">
              <a16:creationId xmlns:a16="http://schemas.microsoft.com/office/drawing/2014/main" id="{FDDA75FD-C9AC-486F-8BBC-1367A1CEB798}"/>
            </a:ext>
          </a:extLst>
        </p:cNvPr>
        <p:cNvGrpSpPr/>
        <p:nvPr/>
      </p:nvGrpSpPr>
      <p:grpSpPr>
        <a:xfrm>
          <a:off x="0" y="0"/>
          <a:ext cx="0" cy="0"/>
          <a:chOff x="0" y="0"/>
          <a:chExt cx="0" cy="0"/>
        </a:xfrm>
      </p:grpSpPr>
      <p:sp>
        <p:nvSpPr>
          <p:cNvPr id="582" name="Google Shape;582;p73">
            <a:extLst>
              <a:ext uri="{FF2B5EF4-FFF2-40B4-BE49-F238E27FC236}">
                <a16:creationId xmlns:a16="http://schemas.microsoft.com/office/drawing/2014/main" id="{459F4BBB-11EF-B04B-E002-FBE9F3C010FC}"/>
              </a:ext>
            </a:extLst>
          </p:cNvPr>
          <p:cNvSpPr txBox="1">
            <a:spLocks noGrp="1"/>
          </p:cNvSpPr>
          <p:nvPr>
            <p:ph type="title"/>
          </p:nvPr>
        </p:nvSpPr>
        <p:spPr>
          <a:prstGeom prst="rect">
            <a:avLst/>
          </a:prstGeom>
          <a:noFill/>
          <a:ln>
            <a:noFill/>
          </a:ln>
        </p:spPr>
        <p:txBody>
          <a:bodyPr spcFirstLastPara="1" wrap="square" lIns="91425" tIns="45700" rIns="91425" bIns="45700" anchor="b" anchorCtr="0">
            <a:normAutofit/>
          </a:bodyPr>
          <a:lstStyle/>
          <a:p>
            <a:pPr>
              <a:spcBef>
                <a:spcPts val="0"/>
              </a:spcBef>
            </a:pPr>
            <a:r>
              <a:rPr lang="en-US" dirty="0"/>
              <a:t>Adapting Grade-level Lesson Materials</a:t>
            </a:r>
            <a:endParaRPr lang="en-US" dirty="0">
              <a:ea typeface="Calibri"/>
              <a:cs typeface="Calibri"/>
            </a:endParaRPr>
          </a:p>
        </p:txBody>
      </p:sp>
      <p:sp>
        <p:nvSpPr>
          <p:cNvPr id="583" name="Google Shape;583;p73">
            <a:extLst>
              <a:ext uri="{FF2B5EF4-FFF2-40B4-BE49-F238E27FC236}">
                <a16:creationId xmlns:a16="http://schemas.microsoft.com/office/drawing/2014/main" id="{1CD92CEC-DCF6-BB65-AD48-0B5A48ACA177}"/>
              </a:ext>
            </a:extLst>
          </p:cNvPr>
          <p:cNvSpPr txBox="1">
            <a:spLocks noGrp="1"/>
          </p:cNvSpPr>
          <p:nvPr>
            <p:ph idx="1"/>
          </p:nvPr>
        </p:nvSpPr>
        <p:spPr>
          <a:xfrm>
            <a:off x="717178" y="1759774"/>
            <a:ext cx="10784540" cy="4174861"/>
          </a:xfrm>
          <a:prstGeom prst="rect">
            <a:avLst/>
          </a:prstGeom>
          <a:noFill/>
          <a:ln>
            <a:noFill/>
          </a:ln>
        </p:spPr>
        <p:txBody>
          <a:bodyPr spcFirstLastPara="1" wrap="square" lIns="91425" tIns="45700" rIns="91425" bIns="45700" anchor="t" anchorCtr="0">
            <a:normAutofit/>
          </a:bodyPr>
          <a:lstStyle/>
          <a:p>
            <a:pPr marL="0" indent="0">
              <a:buNone/>
            </a:pPr>
            <a:r>
              <a:rPr lang="en-US" sz="2800" dirty="0">
                <a:solidFill>
                  <a:srgbClr val="000000"/>
                </a:solidFill>
                <a:latin typeface="Calibri"/>
                <a:ea typeface="Calibri"/>
                <a:cs typeface="Calibri"/>
              </a:rPr>
              <a:t>How would you adapt grade-level lesson materials to meet the needs of</a:t>
            </a:r>
          </a:p>
          <a:p>
            <a:pPr lvl="1"/>
            <a:r>
              <a:rPr lang="en-US" sz="2800" dirty="0">
                <a:solidFill>
                  <a:srgbClr val="000000"/>
                </a:solidFill>
                <a:latin typeface="Calibri"/>
                <a:ea typeface="Calibri"/>
                <a:cs typeface="Calibri"/>
              </a:rPr>
              <a:t>Students who may have witnessed substance use firsthand?</a:t>
            </a:r>
          </a:p>
          <a:p>
            <a:pPr lvl="1"/>
            <a:r>
              <a:rPr lang="en-US" sz="2800" dirty="0">
                <a:solidFill>
                  <a:srgbClr val="000000"/>
                </a:solidFill>
                <a:latin typeface="Calibri"/>
                <a:ea typeface="Calibri"/>
                <a:cs typeface="Calibri"/>
              </a:rPr>
              <a:t>Multilingual learners?</a:t>
            </a:r>
          </a:p>
          <a:p>
            <a:pPr lvl="1"/>
            <a:r>
              <a:rPr lang="en-US" sz="2800" dirty="0">
                <a:solidFill>
                  <a:srgbClr val="000000"/>
                </a:solidFill>
                <a:latin typeface="Calibri"/>
                <a:ea typeface="Calibri"/>
                <a:cs typeface="Calibri"/>
              </a:rPr>
              <a:t>Students with Individualized Education Plans (IEPs)?</a:t>
            </a:r>
          </a:p>
          <a:p>
            <a:pPr lvl="1"/>
            <a:r>
              <a:rPr lang="en-US" sz="2800" dirty="0">
                <a:solidFill>
                  <a:srgbClr val="000000"/>
                </a:solidFill>
                <a:latin typeface="Calibri"/>
                <a:ea typeface="Calibri"/>
                <a:cs typeface="Calibri"/>
              </a:rPr>
              <a:t>Others? </a:t>
            </a:r>
            <a:r>
              <a:rPr lang="en-US" sz="2800" b="1" dirty="0">
                <a:solidFill>
                  <a:srgbClr val="000000"/>
                </a:solidFill>
                <a:latin typeface="Calibri"/>
                <a:ea typeface="Calibri"/>
                <a:cs typeface="Calibri"/>
              </a:rPr>
              <a:t>  </a:t>
            </a:r>
          </a:p>
        </p:txBody>
      </p:sp>
      <p:sp>
        <p:nvSpPr>
          <p:cNvPr id="2" name="Footer Placeholder 1">
            <a:extLst>
              <a:ext uri="{FF2B5EF4-FFF2-40B4-BE49-F238E27FC236}">
                <a16:creationId xmlns:a16="http://schemas.microsoft.com/office/drawing/2014/main" id="{B4A718E0-5BE5-A343-539F-A1F80F9CFDCD}"/>
              </a:ext>
            </a:extLst>
          </p:cNvPr>
          <p:cNvSpPr>
            <a:spLocks noGrp="1"/>
          </p:cNvSpPr>
          <p:nvPr>
            <p:ph type="ftr" sz="quarter" idx="11"/>
          </p:nvPr>
        </p:nvSpPr>
        <p:spPr/>
        <p:txBody>
          <a:bodyPr/>
          <a:lstStyle/>
          <a:p>
            <a:r>
              <a:rPr lang="en-US"/>
              <a:t>Oregon Department of Education</a:t>
            </a:r>
          </a:p>
        </p:txBody>
      </p:sp>
      <p:sp>
        <p:nvSpPr>
          <p:cNvPr id="3" name="Slide Number Placeholder 2">
            <a:extLst>
              <a:ext uri="{FF2B5EF4-FFF2-40B4-BE49-F238E27FC236}">
                <a16:creationId xmlns:a16="http://schemas.microsoft.com/office/drawing/2014/main" id="{A2039F3C-2C30-8213-1D19-026D3E7C4487}"/>
              </a:ext>
            </a:extLst>
          </p:cNvPr>
          <p:cNvSpPr>
            <a:spLocks noGrp="1"/>
          </p:cNvSpPr>
          <p:nvPr>
            <p:ph type="sldNum" sz="quarter" idx="12"/>
          </p:nvPr>
        </p:nvSpPr>
        <p:spPr/>
        <p:txBody>
          <a:bodyPr/>
          <a:lstStyle/>
          <a:p>
            <a:fld id="{357F5B69-6281-4C1F-8C38-6DA0F56DA430}" type="slidenum">
              <a:rPr lang="en-US" smtClean="0"/>
              <a:t>13</a:t>
            </a:fld>
            <a:endParaRPr lang="en-US"/>
          </a:p>
        </p:txBody>
      </p:sp>
    </p:spTree>
    <p:extLst>
      <p:ext uri="{BB962C8B-B14F-4D97-AF65-F5344CB8AC3E}">
        <p14:creationId xmlns:p14="http://schemas.microsoft.com/office/powerpoint/2010/main" val="2684322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1D4E-D454-F2FB-60A0-4E6488637A62}"/>
              </a:ext>
            </a:extLst>
          </p:cNvPr>
          <p:cNvSpPr>
            <a:spLocks noGrp="1"/>
          </p:cNvSpPr>
          <p:nvPr>
            <p:ph type="title"/>
          </p:nvPr>
        </p:nvSpPr>
        <p:spPr/>
        <p:txBody>
          <a:bodyPr>
            <a:normAutofit fontScale="90000"/>
          </a:bodyPr>
          <a:lstStyle/>
          <a:p>
            <a:r>
              <a:rPr lang="en-US" sz="4400" dirty="0"/>
              <a:t>Adapting Grade-level Lesson Materials: </a:t>
            </a:r>
            <a:br>
              <a:rPr lang="en-US" sz="4400" dirty="0"/>
            </a:br>
            <a:r>
              <a:rPr lang="en-US" sz="4400" dirty="0"/>
              <a:t>Example with 9-10</a:t>
            </a:r>
            <a:endParaRPr lang="en-US" dirty="0"/>
          </a:p>
        </p:txBody>
      </p:sp>
      <p:sp>
        <p:nvSpPr>
          <p:cNvPr id="3" name="Content Placeholder 2">
            <a:extLst>
              <a:ext uri="{FF2B5EF4-FFF2-40B4-BE49-F238E27FC236}">
                <a16:creationId xmlns:a16="http://schemas.microsoft.com/office/drawing/2014/main" id="{7EFE127C-2D32-2174-F083-19D4C312CD7F}"/>
              </a:ext>
            </a:extLst>
          </p:cNvPr>
          <p:cNvSpPr>
            <a:spLocks noGrp="1"/>
          </p:cNvSpPr>
          <p:nvPr>
            <p:ph idx="1"/>
          </p:nvPr>
        </p:nvSpPr>
        <p:spPr>
          <a:solidFill>
            <a:srgbClr val="006CAD"/>
          </a:solidFill>
        </p:spPr>
        <p:txBody>
          <a:bodyPr anchor="ctr"/>
          <a:lstStyle/>
          <a:p>
            <a:pPr marL="0" indent="0">
              <a:buNone/>
            </a:pPr>
            <a:r>
              <a:rPr lang="en-US" sz="2400" b="1" dirty="0">
                <a:solidFill>
                  <a:schemeClr val="bg1"/>
                </a:solidFill>
              </a:rPr>
              <a:t>ACTIVITY 2</a:t>
            </a:r>
            <a:br>
              <a:rPr lang="en-US" sz="2400" dirty="0">
                <a:solidFill>
                  <a:schemeClr val="bg1"/>
                </a:solidFill>
              </a:rPr>
            </a:br>
            <a:r>
              <a:rPr lang="en-US" sz="2400" dirty="0">
                <a:solidFill>
                  <a:schemeClr val="bg1"/>
                </a:solidFill>
              </a:rPr>
              <a:t>Activate Prior Knowledge and Reflect: </a:t>
            </a:r>
            <a:r>
              <a:rPr lang="en-US" sz="2400" b="1" dirty="0">
                <a:solidFill>
                  <a:schemeClr val="bg1"/>
                </a:solidFill>
              </a:rPr>
              <a:t>Ask students to share what they know about how substances are advertised.</a:t>
            </a:r>
            <a:endParaRPr lang="en-US" dirty="0">
              <a:solidFill>
                <a:schemeClr val="bg1"/>
              </a:solidFill>
            </a:endParaRPr>
          </a:p>
        </p:txBody>
      </p:sp>
      <p:sp>
        <p:nvSpPr>
          <p:cNvPr id="4" name="Footer Placeholder 3">
            <a:extLst>
              <a:ext uri="{FF2B5EF4-FFF2-40B4-BE49-F238E27FC236}">
                <a16:creationId xmlns:a16="http://schemas.microsoft.com/office/drawing/2014/main" id="{5AB8B11C-F53F-1C75-5B4D-4D2F36A0CD1A}"/>
              </a:ext>
            </a:extLst>
          </p:cNvPr>
          <p:cNvSpPr>
            <a:spLocks noGrp="1"/>
          </p:cNvSpPr>
          <p:nvPr>
            <p:ph type="ftr" sz="quarter" idx="11"/>
          </p:nvPr>
        </p:nvSpPr>
        <p:spPr/>
        <p:txBody>
          <a:bodyPr/>
          <a:lstStyle/>
          <a:p>
            <a:r>
              <a:rPr lang="en-US"/>
              <a:t>Oregon Department of Education</a:t>
            </a:r>
            <a:endParaRPr lang="en-US" dirty="0"/>
          </a:p>
        </p:txBody>
      </p:sp>
      <p:sp>
        <p:nvSpPr>
          <p:cNvPr id="5" name="Slide Number Placeholder 4">
            <a:extLst>
              <a:ext uri="{FF2B5EF4-FFF2-40B4-BE49-F238E27FC236}">
                <a16:creationId xmlns:a16="http://schemas.microsoft.com/office/drawing/2014/main" id="{4D358696-FD32-FEF7-AD28-5F064AD8B2CE}"/>
              </a:ext>
            </a:extLst>
          </p:cNvPr>
          <p:cNvSpPr>
            <a:spLocks noGrp="1"/>
          </p:cNvSpPr>
          <p:nvPr>
            <p:ph type="sldNum" sz="quarter" idx="12"/>
          </p:nvPr>
        </p:nvSpPr>
        <p:spPr/>
        <p:txBody>
          <a:bodyPr/>
          <a:lstStyle/>
          <a:p>
            <a:fld id="{357F5B69-6281-4C1F-8C38-6DA0F56DA430}" type="slidenum">
              <a:rPr lang="en-US" smtClean="0"/>
              <a:t>14</a:t>
            </a:fld>
            <a:endParaRPr lang="en-US" dirty="0"/>
          </a:p>
        </p:txBody>
      </p:sp>
      <p:sp>
        <p:nvSpPr>
          <p:cNvPr id="6" name="Content Placeholder 5">
            <a:extLst>
              <a:ext uri="{FF2B5EF4-FFF2-40B4-BE49-F238E27FC236}">
                <a16:creationId xmlns:a16="http://schemas.microsoft.com/office/drawing/2014/main" id="{6E91DEC6-AF55-673C-D0E7-CC9668E3184C}"/>
              </a:ext>
            </a:extLst>
          </p:cNvPr>
          <p:cNvSpPr>
            <a:spLocks noGrp="1"/>
          </p:cNvSpPr>
          <p:nvPr>
            <p:ph sz="quarter" idx="13"/>
          </p:nvPr>
        </p:nvSpPr>
        <p:spPr>
          <a:xfrm>
            <a:off x="717550" y="3648075"/>
            <a:ext cx="6638925" cy="2491718"/>
          </a:xfrm>
        </p:spPr>
        <p:txBody>
          <a:bodyPr>
            <a:normAutofit fontScale="92500" lnSpcReduction="10000"/>
          </a:bodyPr>
          <a:lstStyle/>
          <a:p>
            <a:pPr marL="0" indent="0">
              <a:buClrTx/>
              <a:buFont typeface="Arial" panose="020B0604020202020204" pitchFamily="34" charset="0"/>
              <a:buNone/>
            </a:pPr>
            <a:r>
              <a:rPr lang="en-US" b="1" dirty="0">
                <a:solidFill>
                  <a:srgbClr val="2C7BB6"/>
                </a:solidFill>
              </a:rPr>
              <a:t>Modifications for multilingual learners</a:t>
            </a:r>
          </a:p>
          <a:p>
            <a:pPr lvl="1"/>
            <a:r>
              <a:rPr lang="en-US" dirty="0"/>
              <a:t>Present commercials in different languages or from different countries around cigarettes. Have students identify similarities and differences in advertising strategies.</a:t>
            </a:r>
            <a:endParaRPr lang="en-US" dirty="0">
              <a:ea typeface="Calibri"/>
              <a:cs typeface="Calibri"/>
            </a:endParaRPr>
          </a:p>
          <a:p>
            <a:pPr lvl="1"/>
            <a:r>
              <a:rPr lang="en-US" dirty="0"/>
              <a:t>Have students brainstorm ways to refer to a substance in English and in other languages they know (e.g., marijuana, yerba, ganja).</a:t>
            </a:r>
          </a:p>
        </p:txBody>
      </p:sp>
      <p:grpSp>
        <p:nvGrpSpPr>
          <p:cNvPr id="7" name="Group 6">
            <a:extLst>
              <a:ext uri="{FF2B5EF4-FFF2-40B4-BE49-F238E27FC236}">
                <a16:creationId xmlns:a16="http://schemas.microsoft.com/office/drawing/2014/main" id="{B0BDF8C8-4BB5-F54A-FD87-5558153423E5}"/>
              </a:ext>
              <a:ext uri="{C183D7F6-B498-43B3-948B-1728B52AA6E4}">
                <adec:decorative xmlns:adec="http://schemas.microsoft.com/office/drawing/2017/decorative" val="1"/>
              </a:ext>
            </a:extLst>
          </p:cNvPr>
          <p:cNvGrpSpPr/>
          <p:nvPr/>
        </p:nvGrpSpPr>
        <p:grpSpPr>
          <a:xfrm>
            <a:off x="8810619" y="1641255"/>
            <a:ext cx="3048006" cy="4221496"/>
            <a:chOff x="8610600" y="1483660"/>
            <a:chExt cx="2891117" cy="4004204"/>
          </a:xfrm>
        </p:grpSpPr>
        <p:sp>
          <p:nvSpPr>
            <p:cNvPr id="8" name="Rectangle 7">
              <a:extLst>
                <a:ext uri="{FF2B5EF4-FFF2-40B4-BE49-F238E27FC236}">
                  <a16:creationId xmlns:a16="http://schemas.microsoft.com/office/drawing/2014/main" id="{9A31407D-E6E4-7CE0-2FB9-1F351E05A7E6}"/>
                </a:ext>
              </a:extLst>
            </p:cNvPr>
            <p:cNvSpPr/>
            <p:nvPr/>
          </p:nvSpPr>
          <p:spPr>
            <a:xfrm>
              <a:off x="8610600" y="1795403"/>
              <a:ext cx="2891117" cy="3692461"/>
            </a:xfrm>
            <a:prstGeom prst="rect">
              <a:avLst/>
            </a:prstGeom>
            <a:noFill/>
            <a:ln w="57150">
              <a:solidFill>
                <a:srgbClr val="2C7B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BD4E16F0-537D-0287-A9B1-DBE875E4496D}"/>
                </a:ext>
              </a:extLst>
            </p:cNvPr>
            <p:cNvSpPr/>
            <p:nvPr/>
          </p:nvSpPr>
          <p:spPr>
            <a:xfrm>
              <a:off x="8888506" y="2161241"/>
              <a:ext cx="2420470" cy="403412"/>
            </a:xfrm>
            <a:prstGeom prst="roundRect">
              <a:avLst>
                <a:gd name="adj" fmla="val 50000"/>
              </a:avLst>
            </a:prstGeom>
            <a:solidFill>
              <a:srgbClr val="DD5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4B58EA8E-2939-6888-8731-FEAFB868A480}"/>
                </a:ext>
              </a:extLst>
            </p:cNvPr>
            <p:cNvSpPr/>
            <p:nvPr/>
          </p:nvSpPr>
          <p:spPr>
            <a:xfrm>
              <a:off x="8953499" y="2980763"/>
              <a:ext cx="2267324" cy="169489"/>
            </a:xfrm>
            <a:prstGeom prst="roundRect">
              <a:avLst>
                <a:gd name="adj" fmla="val 50000"/>
              </a:avLst>
            </a:prstGeom>
            <a:solidFill>
              <a:srgbClr val="2C7B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1">
              <a:extLst>
                <a:ext uri="{FF2B5EF4-FFF2-40B4-BE49-F238E27FC236}">
                  <a16:creationId xmlns:a16="http://schemas.microsoft.com/office/drawing/2014/main" id="{8AE07F08-F858-654A-AF63-A00BD50E4D9D}"/>
                </a:ext>
              </a:extLst>
            </p:cNvPr>
            <p:cNvSpPr/>
            <p:nvPr/>
          </p:nvSpPr>
          <p:spPr>
            <a:xfrm>
              <a:off x="9319228" y="3507722"/>
              <a:ext cx="1788459" cy="112059"/>
            </a:xfrm>
            <a:prstGeom prst="roundRect">
              <a:avLst>
                <a:gd name="adj" fmla="val 50000"/>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3">
              <a:extLst>
                <a:ext uri="{FF2B5EF4-FFF2-40B4-BE49-F238E27FC236}">
                  <a16:creationId xmlns:a16="http://schemas.microsoft.com/office/drawing/2014/main" id="{B2CE3773-91F2-A687-5AC9-A5CBB49554F2}"/>
                </a:ext>
              </a:extLst>
            </p:cNvPr>
            <p:cNvSpPr/>
            <p:nvPr/>
          </p:nvSpPr>
          <p:spPr>
            <a:xfrm>
              <a:off x="9319228" y="3749770"/>
              <a:ext cx="1788459" cy="112059"/>
            </a:xfrm>
            <a:prstGeom prst="roundRect">
              <a:avLst>
                <a:gd name="adj" fmla="val 50000"/>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29">
              <a:extLst>
                <a:ext uri="{FF2B5EF4-FFF2-40B4-BE49-F238E27FC236}">
                  <a16:creationId xmlns:a16="http://schemas.microsoft.com/office/drawing/2014/main" id="{9904B618-63D8-1FB6-D6D2-B5944A817595}"/>
                </a:ext>
              </a:extLst>
            </p:cNvPr>
            <p:cNvSpPr/>
            <p:nvPr/>
          </p:nvSpPr>
          <p:spPr>
            <a:xfrm>
              <a:off x="9319228" y="4112839"/>
              <a:ext cx="1788459" cy="112059"/>
            </a:xfrm>
            <a:prstGeom prst="roundRect">
              <a:avLst>
                <a:gd name="adj" fmla="val 50000"/>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30">
              <a:extLst>
                <a:ext uri="{FF2B5EF4-FFF2-40B4-BE49-F238E27FC236}">
                  <a16:creationId xmlns:a16="http://schemas.microsoft.com/office/drawing/2014/main" id="{F351FBF1-6247-1E56-E4B1-C957FB22EE8B}"/>
                </a:ext>
              </a:extLst>
            </p:cNvPr>
            <p:cNvSpPr/>
            <p:nvPr/>
          </p:nvSpPr>
          <p:spPr>
            <a:xfrm>
              <a:off x="9319228" y="4354887"/>
              <a:ext cx="1788459" cy="112059"/>
            </a:xfrm>
            <a:prstGeom prst="roundRect">
              <a:avLst>
                <a:gd name="adj" fmla="val 50000"/>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31">
              <a:extLst>
                <a:ext uri="{FF2B5EF4-FFF2-40B4-BE49-F238E27FC236}">
                  <a16:creationId xmlns:a16="http://schemas.microsoft.com/office/drawing/2014/main" id="{99E61F2A-A89D-B4ED-5DED-DC4411B23770}"/>
                </a:ext>
              </a:extLst>
            </p:cNvPr>
            <p:cNvSpPr/>
            <p:nvPr/>
          </p:nvSpPr>
          <p:spPr>
            <a:xfrm>
              <a:off x="9319228" y="4731404"/>
              <a:ext cx="1788459" cy="112059"/>
            </a:xfrm>
            <a:prstGeom prst="roundRect">
              <a:avLst>
                <a:gd name="adj" fmla="val 50000"/>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32">
              <a:extLst>
                <a:ext uri="{FF2B5EF4-FFF2-40B4-BE49-F238E27FC236}">
                  <a16:creationId xmlns:a16="http://schemas.microsoft.com/office/drawing/2014/main" id="{F1FA3290-727D-3F26-1DDE-F623E17109BC}"/>
                </a:ext>
              </a:extLst>
            </p:cNvPr>
            <p:cNvSpPr/>
            <p:nvPr/>
          </p:nvSpPr>
          <p:spPr>
            <a:xfrm>
              <a:off x="9319228" y="5000346"/>
              <a:ext cx="1788459" cy="112059"/>
            </a:xfrm>
            <a:prstGeom prst="roundRect">
              <a:avLst>
                <a:gd name="adj" fmla="val 50000"/>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iangle 34">
              <a:extLst>
                <a:ext uri="{FF2B5EF4-FFF2-40B4-BE49-F238E27FC236}">
                  <a16:creationId xmlns:a16="http://schemas.microsoft.com/office/drawing/2014/main" id="{196DCA62-2842-A35B-CB77-2A4CDE9A4CF3}"/>
                </a:ext>
              </a:extLst>
            </p:cNvPr>
            <p:cNvSpPr/>
            <p:nvPr/>
          </p:nvSpPr>
          <p:spPr>
            <a:xfrm rot="5400000">
              <a:off x="8987535" y="3452390"/>
              <a:ext cx="282981" cy="207624"/>
            </a:xfrm>
            <a:prstGeom prst="triangle">
              <a:avLst/>
            </a:prstGeom>
            <a:solidFill>
              <a:srgbClr val="007F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iangle 35">
              <a:extLst>
                <a:ext uri="{FF2B5EF4-FFF2-40B4-BE49-F238E27FC236}">
                  <a16:creationId xmlns:a16="http://schemas.microsoft.com/office/drawing/2014/main" id="{A084F24A-B6C7-4545-4B74-6DC1B5E9103A}"/>
                </a:ext>
              </a:extLst>
            </p:cNvPr>
            <p:cNvSpPr/>
            <p:nvPr/>
          </p:nvSpPr>
          <p:spPr>
            <a:xfrm rot="5400000">
              <a:off x="8987535" y="4066753"/>
              <a:ext cx="282981" cy="207624"/>
            </a:xfrm>
            <a:prstGeom prst="triangle">
              <a:avLst/>
            </a:prstGeom>
            <a:solidFill>
              <a:srgbClr val="007F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iangle 36">
              <a:extLst>
                <a:ext uri="{FF2B5EF4-FFF2-40B4-BE49-F238E27FC236}">
                  <a16:creationId xmlns:a16="http://schemas.microsoft.com/office/drawing/2014/main" id="{E121422D-138D-2DDA-69F0-D1A33CE571C8}"/>
                </a:ext>
              </a:extLst>
            </p:cNvPr>
            <p:cNvSpPr/>
            <p:nvPr/>
          </p:nvSpPr>
          <p:spPr>
            <a:xfrm rot="5400000">
              <a:off x="8987535" y="4688261"/>
              <a:ext cx="282981" cy="207624"/>
            </a:xfrm>
            <a:prstGeom prst="triangle">
              <a:avLst/>
            </a:prstGeom>
            <a:solidFill>
              <a:srgbClr val="007F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282C9EF-8666-BEBB-F74D-78285F2DCFE8}"/>
                </a:ext>
              </a:extLst>
            </p:cNvPr>
            <p:cNvSpPr/>
            <p:nvPr/>
          </p:nvSpPr>
          <p:spPr>
            <a:xfrm>
              <a:off x="8788400" y="1483660"/>
              <a:ext cx="236813" cy="489285"/>
            </a:xfrm>
            <a:prstGeom prst="rect">
              <a:avLst/>
            </a:prstGeom>
            <a:solidFill>
              <a:schemeClr val="bg1">
                <a:lumMod val="85000"/>
                <a:alpha val="602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7BE2A1B4-BC9A-EA1C-0249-F3ED36214501}"/>
                </a:ext>
              </a:extLst>
            </p:cNvPr>
            <p:cNvSpPr/>
            <p:nvPr/>
          </p:nvSpPr>
          <p:spPr>
            <a:xfrm>
              <a:off x="11112500" y="1483660"/>
              <a:ext cx="236813" cy="489285"/>
            </a:xfrm>
            <a:prstGeom prst="rect">
              <a:avLst/>
            </a:prstGeom>
            <a:solidFill>
              <a:schemeClr val="bg1">
                <a:lumMod val="85000"/>
                <a:alpha val="6020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Arrow: Pentagon 21">
            <a:extLst>
              <a:ext uri="{FF2B5EF4-FFF2-40B4-BE49-F238E27FC236}">
                <a16:creationId xmlns:a16="http://schemas.microsoft.com/office/drawing/2014/main" id="{D9AA0BDF-713B-2771-1319-F96575DCB051}"/>
              </a:ext>
            </a:extLst>
          </p:cNvPr>
          <p:cNvSpPr/>
          <p:nvPr/>
        </p:nvSpPr>
        <p:spPr>
          <a:xfrm>
            <a:off x="7355841" y="1825625"/>
            <a:ext cx="1254759" cy="1689735"/>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7684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5C7A8-D08C-E420-962B-C3A292BAC659}"/>
              </a:ext>
            </a:extLst>
          </p:cNvPr>
          <p:cNvSpPr>
            <a:spLocks noGrp="1"/>
          </p:cNvSpPr>
          <p:nvPr>
            <p:ph type="title"/>
          </p:nvPr>
        </p:nvSpPr>
        <p:spPr>
          <a:xfrm>
            <a:off x="717176" y="779646"/>
            <a:ext cx="3931826" cy="2525617"/>
          </a:xfrm>
        </p:spPr>
        <p:txBody>
          <a:bodyPr/>
          <a:lstStyle/>
          <a:p>
            <a:r>
              <a:rPr lang="en-US" dirty="0"/>
              <a:t>Work Time </a:t>
            </a:r>
          </a:p>
        </p:txBody>
      </p:sp>
      <p:pic>
        <p:nvPicPr>
          <p:cNvPr id="5" name="Google Shape;832;p86">
            <a:extLst>
              <a:ext uri="{FF2B5EF4-FFF2-40B4-BE49-F238E27FC236}">
                <a16:creationId xmlns:a16="http://schemas.microsoft.com/office/drawing/2014/main" id="{864548CD-B528-17BE-F770-1329C18FA49D}"/>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281441" y="3107341"/>
            <a:ext cx="5464629" cy="2839227"/>
          </a:xfrm>
          <a:prstGeom prst="rect">
            <a:avLst/>
          </a:prstGeom>
          <a:noFill/>
          <a:ln>
            <a:noFill/>
          </a:ln>
        </p:spPr>
      </p:pic>
      <p:sp>
        <p:nvSpPr>
          <p:cNvPr id="3" name="Content Placeholder 2">
            <a:extLst>
              <a:ext uri="{FF2B5EF4-FFF2-40B4-BE49-F238E27FC236}">
                <a16:creationId xmlns:a16="http://schemas.microsoft.com/office/drawing/2014/main" id="{DCE4B120-4912-2CBA-8BE8-631C44B7AFDA}"/>
              </a:ext>
            </a:extLst>
          </p:cNvPr>
          <p:cNvSpPr>
            <a:spLocks noGrp="1"/>
          </p:cNvSpPr>
          <p:nvPr>
            <p:ph idx="1"/>
          </p:nvPr>
        </p:nvSpPr>
        <p:spPr>
          <a:xfrm>
            <a:off x="5183188" y="779646"/>
            <a:ext cx="6867298" cy="5784439"/>
          </a:xfrm>
        </p:spPr>
        <p:txBody>
          <a:bodyPr anchor="ctr">
            <a:noAutofit/>
          </a:bodyPr>
          <a:lstStyle/>
          <a:p>
            <a:pPr marL="0" indent="0">
              <a:buNone/>
            </a:pPr>
            <a:r>
              <a:rPr lang="en-US" sz="3200" dirty="0">
                <a:ea typeface="+mn-lt"/>
                <a:cs typeface="+mn-lt"/>
              </a:rPr>
              <a:t>Adapting Grade-level Lesson Materials</a:t>
            </a:r>
          </a:p>
        </p:txBody>
      </p:sp>
      <p:sp>
        <p:nvSpPr>
          <p:cNvPr id="6" name="Footer Placeholder 3">
            <a:extLst>
              <a:ext uri="{FF2B5EF4-FFF2-40B4-BE49-F238E27FC236}">
                <a16:creationId xmlns:a16="http://schemas.microsoft.com/office/drawing/2014/main" id="{9680DD8D-1657-46CC-0E2C-7A8C72A9F9B3}"/>
              </a:ext>
            </a:extLst>
          </p:cNvPr>
          <p:cNvSpPr>
            <a:spLocks noGrp="1"/>
          </p:cNvSpPr>
          <p:nvPr>
            <p:ph type="ftr" sz="quarter" idx="11"/>
          </p:nvPr>
        </p:nvSpPr>
        <p:spPr>
          <a:xfrm>
            <a:off x="717176" y="6139793"/>
            <a:ext cx="2864224" cy="365125"/>
          </a:xfrm>
        </p:spPr>
        <p:txBody>
          <a:bodyPr/>
          <a:lstStyle/>
          <a:p>
            <a:r>
              <a:rPr lang="en-US" dirty="0"/>
              <a:t>Oregon Department of Education</a:t>
            </a:r>
          </a:p>
        </p:txBody>
      </p:sp>
      <p:sp>
        <p:nvSpPr>
          <p:cNvPr id="4" name="Slide Number Placeholder 4">
            <a:extLst>
              <a:ext uri="{FF2B5EF4-FFF2-40B4-BE49-F238E27FC236}">
                <a16:creationId xmlns:a16="http://schemas.microsoft.com/office/drawing/2014/main" id="{71ABE2CC-C3F1-A71E-5FC6-057FD7CAAFAB}"/>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15</a:t>
            </a:fld>
            <a:endParaRPr lang="en-US"/>
          </a:p>
        </p:txBody>
      </p:sp>
    </p:spTree>
    <p:extLst>
      <p:ext uri="{BB962C8B-B14F-4D97-AF65-F5344CB8AC3E}">
        <p14:creationId xmlns:p14="http://schemas.microsoft.com/office/powerpoint/2010/main" val="1218133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C29F4-F86F-F741-401C-F4B77125199E}"/>
              </a:ext>
            </a:extLst>
          </p:cNvPr>
          <p:cNvSpPr>
            <a:spLocks noGrp="1"/>
          </p:cNvSpPr>
          <p:nvPr>
            <p:ph type="title"/>
          </p:nvPr>
        </p:nvSpPr>
        <p:spPr/>
        <p:txBody>
          <a:bodyPr/>
          <a:lstStyle/>
          <a:p>
            <a:r>
              <a:rPr lang="en-US" dirty="0"/>
              <a:t>Lesson Materials Gallery Walk</a:t>
            </a:r>
          </a:p>
        </p:txBody>
      </p:sp>
      <p:sp>
        <p:nvSpPr>
          <p:cNvPr id="3" name="Footer Placeholder 2">
            <a:extLst>
              <a:ext uri="{FF2B5EF4-FFF2-40B4-BE49-F238E27FC236}">
                <a16:creationId xmlns:a16="http://schemas.microsoft.com/office/drawing/2014/main" id="{1483D589-D659-95A8-2E7A-3F14B33A7E35}"/>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BE952486-2A25-0CE0-EBEE-A3F8EB23ABEF}"/>
              </a:ext>
            </a:extLst>
          </p:cNvPr>
          <p:cNvSpPr>
            <a:spLocks noGrp="1"/>
          </p:cNvSpPr>
          <p:nvPr>
            <p:ph type="sldNum" sz="quarter" idx="12"/>
          </p:nvPr>
        </p:nvSpPr>
        <p:spPr/>
        <p:txBody>
          <a:bodyPr/>
          <a:lstStyle/>
          <a:p>
            <a:fld id="{357F5B69-6281-4C1F-8C38-6DA0F56DA430}" type="slidenum">
              <a:rPr lang="en-US" smtClean="0"/>
              <a:pPr/>
              <a:t>16</a:t>
            </a:fld>
            <a:endParaRPr lang="en-US" dirty="0"/>
          </a:p>
        </p:txBody>
      </p:sp>
      <p:sp>
        <p:nvSpPr>
          <p:cNvPr id="5" name="Content Placeholder 4">
            <a:extLst>
              <a:ext uri="{FF2B5EF4-FFF2-40B4-BE49-F238E27FC236}">
                <a16:creationId xmlns:a16="http://schemas.microsoft.com/office/drawing/2014/main" id="{98072232-52EF-E927-0743-95EAA1CED23B}"/>
              </a:ext>
            </a:extLst>
          </p:cNvPr>
          <p:cNvSpPr>
            <a:spLocks noGrp="1"/>
          </p:cNvSpPr>
          <p:nvPr>
            <p:ph sz="quarter" idx="13"/>
          </p:nvPr>
        </p:nvSpPr>
        <p:spPr>
          <a:xfrm>
            <a:off x="160774" y="5430838"/>
            <a:ext cx="12031226" cy="709612"/>
          </a:xfrm>
          <a:solidFill>
            <a:srgbClr val="F2FAFE"/>
          </a:solidFill>
        </p:spPr>
        <p:txBody>
          <a:bodyPr anchor="ctr">
            <a:normAutofit/>
          </a:bodyPr>
          <a:lstStyle/>
          <a:p>
            <a:r>
              <a:rPr lang="en-US" sz="2400" b="1" dirty="0">
                <a:solidFill>
                  <a:srgbClr val="2C7BB6"/>
                </a:solidFill>
                <a:latin typeface="Calibri" panose="020F0502020204030204" pitchFamily="34" charset="0"/>
                <a:cs typeface="Calibri" panose="020F0502020204030204" pitchFamily="34" charset="0"/>
              </a:rPr>
              <a:t>What is one adaptation that another group made to meet the needs of their students?</a:t>
            </a:r>
          </a:p>
        </p:txBody>
      </p:sp>
      <p:pic>
        <p:nvPicPr>
          <p:cNvPr id="6" name="Picture 5" descr="An image demonstrating people participating in a gallery walk, with two people moving between charts. One chart is for sixth through eighth grade, a second chart is for ninth and tenth grade, and a third chart is for eleventh and twelfth grade. Each chart has post-it notes that say &quot;I wonder...&quot;, &quot;I suggest...&quot;, and &quot;I like...&quot;">
            <a:extLst>
              <a:ext uri="{FF2B5EF4-FFF2-40B4-BE49-F238E27FC236}">
                <a16:creationId xmlns:a16="http://schemas.microsoft.com/office/drawing/2014/main" id="{4B2CA2DE-8604-4517-2D97-5C0C9E8E02CB}"/>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792182" y="1720583"/>
            <a:ext cx="10625997" cy="3416835"/>
          </a:xfrm>
          <a:prstGeom prst="rect">
            <a:avLst/>
          </a:prstGeom>
        </p:spPr>
      </p:pic>
    </p:spTree>
    <p:extLst>
      <p:ext uri="{BB962C8B-B14F-4D97-AF65-F5344CB8AC3E}">
        <p14:creationId xmlns:p14="http://schemas.microsoft.com/office/powerpoint/2010/main" val="7321768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D7408-4409-D570-F014-DDD7AB8D1A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58B14B-1163-8230-5CFF-D7D3648D7731}"/>
              </a:ext>
            </a:extLst>
          </p:cNvPr>
          <p:cNvSpPr>
            <a:spLocks noGrp="1"/>
          </p:cNvSpPr>
          <p:nvPr>
            <p:ph type="ctrTitle"/>
          </p:nvPr>
        </p:nvSpPr>
        <p:spPr/>
        <p:txBody>
          <a:bodyPr/>
          <a:lstStyle/>
          <a:p>
            <a:r>
              <a:rPr lang="en-US" dirty="0"/>
              <a:t>Resources (optional)</a:t>
            </a:r>
          </a:p>
        </p:txBody>
      </p:sp>
      <p:sp>
        <p:nvSpPr>
          <p:cNvPr id="3" name="Footer Placeholder 2">
            <a:extLst>
              <a:ext uri="{FF2B5EF4-FFF2-40B4-BE49-F238E27FC236}">
                <a16:creationId xmlns:a16="http://schemas.microsoft.com/office/drawing/2014/main" id="{689C771D-D500-0671-84EE-AF0E266DFBA7}"/>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1CA79AD9-0CB2-A305-8472-C3CF5B1AF386}"/>
              </a:ext>
            </a:extLst>
          </p:cNvPr>
          <p:cNvSpPr>
            <a:spLocks noGrp="1"/>
          </p:cNvSpPr>
          <p:nvPr>
            <p:ph type="sldNum" sz="quarter" idx="12"/>
          </p:nvPr>
        </p:nvSpPr>
        <p:spPr/>
        <p:txBody>
          <a:bodyPr/>
          <a:lstStyle/>
          <a:p>
            <a:fld id="{357F5B69-6281-4C1F-8C38-6DA0F56DA430}" type="slidenum">
              <a:rPr lang="en-US" smtClean="0"/>
              <a:t>17</a:t>
            </a:fld>
            <a:endParaRPr lang="en-US" dirty="0"/>
          </a:p>
        </p:txBody>
      </p:sp>
    </p:spTree>
    <p:extLst>
      <p:ext uri="{BB962C8B-B14F-4D97-AF65-F5344CB8AC3E}">
        <p14:creationId xmlns:p14="http://schemas.microsoft.com/office/powerpoint/2010/main" val="3903207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81">
          <a:extLst>
            <a:ext uri="{FF2B5EF4-FFF2-40B4-BE49-F238E27FC236}">
              <a16:creationId xmlns:a16="http://schemas.microsoft.com/office/drawing/2014/main" id="{97AFA955-CE6D-020B-70EC-2EC9B261C9F6}"/>
            </a:ext>
          </a:extLst>
        </p:cNvPr>
        <p:cNvGrpSpPr/>
        <p:nvPr/>
      </p:nvGrpSpPr>
      <p:grpSpPr>
        <a:xfrm>
          <a:off x="0" y="0"/>
          <a:ext cx="0" cy="0"/>
          <a:chOff x="0" y="0"/>
          <a:chExt cx="0" cy="0"/>
        </a:xfrm>
      </p:grpSpPr>
      <p:sp>
        <p:nvSpPr>
          <p:cNvPr id="582" name="Google Shape;582;p73">
            <a:extLst>
              <a:ext uri="{FF2B5EF4-FFF2-40B4-BE49-F238E27FC236}">
                <a16:creationId xmlns:a16="http://schemas.microsoft.com/office/drawing/2014/main" id="{7A384F7B-A6E7-BEDA-1AFB-A0D03AAC215D}"/>
              </a:ext>
            </a:extLst>
          </p:cNvPr>
          <p:cNvSpPr txBox="1">
            <a:spLocks noGrp="1"/>
          </p:cNvSpPr>
          <p:nvPr>
            <p:ph type="title"/>
          </p:nvPr>
        </p:nvSpPr>
        <p:spPr>
          <a:prstGeom prst="rect">
            <a:avLst/>
          </a:prstGeom>
          <a:noFill/>
          <a:ln>
            <a:noFill/>
          </a:ln>
        </p:spPr>
        <p:txBody>
          <a:bodyPr spcFirstLastPara="1" wrap="square" lIns="91425" tIns="45700" rIns="91425" bIns="45700" anchor="b" anchorCtr="0">
            <a:normAutofit/>
          </a:bodyPr>
          <a:lstStyle/>
          <a:p>
            <a:pPr>
              <a:spcBef>
                <a:spcPts val="0"/>
              </a:spcBef>
            </a:pPr>
            <a:r>
              <a:rPr lang="en-US" dirty="0"/>
              <a:t>Resources (optional)</a:t>
            </a:r>
          </a:p>
        </p:txBody>
      </p:sp>
      <p:sp>
        <p:nvSpPr>
          <p:cNvPr id="2" name="Footer Placeholder 1">
            <a:extLst>
              <a:ext uri="{FF2B5EF4-FFF2-40B4-BE49-F238E27FC236}">
                <a16:creationId xmlns:a16="http://schemas.microsoft.com/office/drawing/2014/main" id="{33E18BA5-4264-3974-908A-CB10C0DECA8C}"/>
              </a:ext>
            </a:extLst>
          </p:cNvPr>
          <p:cNvSpPr>
            <a:spLocks noGrp="1"/>
          </p:cNvSpPr>
          <p:nvPr>
            <p:ph type="ftr" sz="quarter" idx="11"/>
          </p:nvPr>
        </p:nvSpPr>
        <p:spPr/>
        <p:txBody>
          <a:bodyPr/>
          <a:lstStyle/>
          <a:p>
            <a:r>
              <a:rPr lang="en-US" dirty="0"/>
              <a:t>Oregon Department of Education</a:t>
            </a:r>
          </a:p>
        </p:txBody>
      </p:sp>
      <p:sp>
        <p:nvSpPr>
          <p:cNvPr id="3" name="Slide Number Placeholder 2">
            <a:extLst>
              <a:ext uri="{FF2B5EF4-FFF2-40B4-BE49-F238E27FC236}">
                <a16:creationId xmlns:a16="http://schemas.microsoft.com/office/drawing/2014/main" id="{DF8422FC-D615-E126-B410-47B5A9673058}"/>
              </a:ext>
            </a:extLst>
          </p:cNvPr>
          <p:cNvSpPr>
            <a:spLocks noGrp="1"/>
          </p:cNvSpPr>
          <p:nvPr>
            <p:ph type="sldNum" sz="quarter" idx="12"/>
          </p:nvPr>
        </p:nvSpPr>
        <p:spPr/>
        <p:txBody>
          <a:bodyPr/>
          <a:lstStyle/>
          <a:p>
            <a:fld id="{357F5B69-6281-4C1F-8C38-6DA0F56DA430}" type="slidenum">
              <a:rPr lang="en-US" smtClean="0"/>
              <a:t>18</a:t>
            </a:fld>
            <a:endParaRPr lang="en-US" dirty="0"/>
          </a:p>
        </p:txBody>
      </p:sp>
      <p:sp>
        <p:nvSpPr>
          <p:cNvPr id="5" name="Content Placeholder 4">
            <a:extLst>
              <a:ext uri="{FF2B5EF4-FFF2-40B4-BE49-F238E27FC236}">
                <a16:creationId xmlns:a16="http://schemas.microsoft.com/office/drawing/2014/main" id="{8DA68CDD-69B3-4D4A-1147-1624A212009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5850083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E9724-5820-97D7-2A9D-6D9AD6256092}"/>
              </a:ext>
            </a:extLst>
          </p:cNvPr>
          <p:cNvSpPr>
            <a:spLocks noGrp="1"/>
          </p:cNvSpPr>
          <p:nvPr>
            <p:ph type="title"/>
          </p:nvPr>
        </p:nvSpPr>
        <p:spPr>
          <a:xfrm>
            <a:off x="717176" y="457200"/>
            <a:ext cx="10784541" cy="1026460"/>
          </a:xfrm>
        </p:spPr>
        <p:txBody>
          <a:bodyPr/>
          <a:lstStyle/>
          <a:p>
            <a:r>
              <a:rPr lang="en-US" dirty="0"/>
              <a:t>Reflection and Discussion</a:t>
            </a:r>
          </a:p>
        </p:txBody>
      </p:sp>
      <p:sp>
        <p:nvSpPr>
          <p:cNvPr id="9" name="Content Placeholder 8">
            <a:extLst>
              <a:ext uri="{FF2B5EF4-FFF2-40B4-BE49-F238E27FC236}">
                <a16:creationId xmlns:a16="http://schemas.microsoft.com/office/drawing/2014/main" id="{0833F3A7-3D99-26C9-43FF-0F902F8D05AB}"/>
              </a:ext>
            </a:extLst>
          </p:cNvPr>
          <p:cNvSpPr>
            <a:spLocks noGrp="1"/>
          </p:cNvSpPr>
          <p:nvPr>
            <p:ph idx="1"/>
          </p:nvPr>
        </p:nvSpPr>
        <p:spPr/>
        <p:txBody>
          <a:bodyPr vert="horz" lIns="91440" tIns="45720" rIns="91440" bIns="45720" rtlCol="0" anchor="t">
            <a:normAutofit/>
          </a:bodyPr>
          <a:lstStyle/>
          <a:p>
            <a:r>
              <a:rPr lang="en-US" sz="2800">
                <a:ea typeface="Calibri"/>
                <a:cs typeface="Calibri"/>
              </a:rPr>
              <a:t>What were your key take aways from today's training?</a:t>
            </a:r>
          </a:p>
          <a:p>
            <a:r>
              <a:rPr lang="en-US" sz="2800">
                <a:ea typeface="Calibri"/>
                <a:cs typeface="Calibri"/>
              </a:rPr>
              <a:t>What questions do you still have? What information or resources would you like to seek out?</a:t>
            </a:r>
          </a:p>
          <a:p>
            <a:r>
              <a:rPr lang="en-US" sz="2800">
                <a:ea typeface="+mn-lt"/>
                <a:cs typeface="+mn-lt"/>
              </a:rPr>
              <a:t>How can you collaborate with others in your school/district/community to create a culture of learning and awareness around substance use? </a:t>
            </a:r>
            <a:endParaRPr lang="en-US"/>
          </a:p>
        </p:txBody>
      </p:sp>
      <p:sp>
        <p:nvSpPr>
          <p:cNvPr id="4" name="Footer Placeholder 3">
            <a:extLst>
              <a:ext uri="{FF2B5EF4-FFF2-40B4-BE49-F238E27FC236}">
                <a16:creationId xmlns:a16="http://schemas.microsoft.com/office/drawing/2014/main" id="{42CB6603-D808-8E00-BCFB-3A88BC67166A}"/>
              </a:ext>
            </a:extLst>
          </p:cNvPr>
          <p:cNvSpPr>
            <a:spLocks noGrp="1"/>
          </p:cNvSpPr>
          <p:nvPr>
            <p:ph type="ftr" sz="quarter" idx="11"/>
          </p:nvPr>
        </p:nvSpPr>
        <p:spPr>
          <a:xfrm>
            <a:off x="717176" y="6139793"/>
            <a:ext cx="2864224" cy="365125"/>
          </a:xfrm>
        </p:spPr>
        <p:txBody>
          <a:bodyPr/>
          <a:lstStyle/>
          <a:p>
            <a:r>
              <a:rPr lang="en-US"/>
              <a:t>Oregon Department of Education</a:t>
            </a:r>
          </a:p>
        </p:txBody>
      </p:sp>
      <p:sp>
        <p:nvSpPr>
          <p:cNvPr id="5" name="Slide Number Placeholder 4">
            <a:extLst>
              <a:ext uri="{FF2B5EF4-FFF2-40B4-BE49-F238E27FC236}">
                <a16:creationId xmlns:a16="http://schemas.microsoft.com/office/drawing/2014/main" id="{F859FC6D-D7F9-F8B3-2F8D-A82F39669932}"/>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19</a:t>
            </a:fld>
            <a:endParaRPr lang="en-US"/>
          </a:p>
        </p:txBody>
      </p:sp>
    </p:spTree>
    <p:extLst>
      <p:ext uri="{BB962C8B-B14F-4D97-AF65-F5344CB8AC3E}">
        <p14:creationId xmlns:p14="http://schemas.microsoft.com/office/powerpoint/2010/main" val="2973230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53C2B26-E2E8-4681-DD77-89C359063762}"/>
              </a:ext>
            </a:extLst>
          </p:cNvPr>
          <p:cNvSpPr>
            <a:spLocks noGrp="1"/>
          </p:cNvSpPr>
          <p:nvPr>
            <p:ph type="title"/>
          </p:nvPr>
        </p:nvSpPr>
        <p:spPr/>
        <p:txBody>
          <a:bodyPr/>
          <a:lstStyle/>
          <a:p>
            <a:r>
              <a:rPr lang="en-US" dirty="0"/>
              <a:t>Where are we now?</a:t>
            </a:r>
          </a:p>
        </p:txBody>
      </p:sp>
      <p:sp>
        <p:nvSpPr>
          <p:cNvPr id="2" name="Content Placeholder 1">
            <a:extLst>
              <a:ext uri="{FF2B5EF4-FFF2-40B4-BE49-F238E27FC236}">
                <a16:creationId xmlns:a16="http://schemas.microsoft.com/office/drawing/2014/main" id="{1DF56A43-B2BF-7DE8-816B-914D1A2AED98}"/>
              </a:ext>
            </a:extLst>
          </p:cNvPr>
          <p:cNvSpPr>
            <a:spLocks noGrp="1"/>
          </p:cNvSpPr>
          <p:nvPr>
            <p:ph idx="1"/>
          </p:nvPr>
        </p:nvSpPr>
        <p:spPr/>
        <p:txBody>
          <a:bodyPr vert="horz" lIns="91440" tIns="45720" rIns="91440" bIns="45720" rtlCol="0" anchor="t">
            <a:normAutofit/>
          </a:bodyPr>
          <a:lstStyle/>
          <a:p>
            <a:pPr marL="0" indent="0">
              <a:buNone/>
            </a:pPr>
            <a:r>
              <a:rPr lang="en-US" sz="2800" dirty="0"/>
              <a:t>Session 1: Introduction and Climate Setting </a:t>
            </a:r>
          </a:p>
          <a:p>
            <a:pPr marL="0" indent="0">
              <a:buNone/>
            </a:pPr>
            <a:r>
              <a:rPr lang="en-US" sz="2800" dirty="0"/>
              <a:t>Session 2: Background Knowledge</a:t>
            </a:r>
            <a:endParaRPr lang="en-US" sz="2800" dirty="0">
              <a:ea typeface="Calibri"/>
              <a:cs typeface="Calibri"/>
            </a:endParaRPr>
          </a:p>
          <a:p>
            <a:pPr marL="0" indent="0">
              <a:buNone/>
            </a:pPr>
            <a:r>
              <a:rPr lang="en-US" sz="2800" dirty="0"/>
              <a:t>Session 3: Learning Environment</a:t>
            </a:r>
            <a:endParaRPr lang="en-US" sz="2800" dirty="0">
              <a:ea typeface="Calibri"/>
              <a:cs typeface="Calibri"/>
            </a:endParaRPr>
          </a:p>
          <a:p>
            <a:pPr marL="0" indent="0">
              <a:buNone/>
            </a:pPr>
            <a:r>
              <a:rPr lang="en-US" sz="2800" dirty="0"/>
              <a:t>Session 4: Standards</a:t>
            </a:r>
            <a:endParaRPr lang="en-US" sz="2800" dirty="0">
              <a:ea typeface="Calibri"/>
              <a:cs typeface="Calibri"/>
            </a:endParaRPr>
          </a:p>
          <a:p>
            <a:pPr marL="0" indent="0">
              <a:buNone/>
            </a:pPr>
            <a:r>
              <a:rPr lang="en-US" sz="2800" b="1" dirty="0"/>
              <a:t>Session 5: Lesson Plan Review</a:t>
            </a:r>
            <a:endParaRPr lang="en-US" sz="2800" b="1" dirty="0">
              <a:ea typeface="Calibri"/>
              <a:cs typeface="Calibri"/>
            </a:endParaRPr>
          </a:p>
        </p:txBody>
      </p:sp>
      <p:sp>
        <p:nvSpPr>
          <p:cNvPr id="3" name="Footer Placeholder 2">
            <a:extLst>
              <a:ext uri="{FF2B5EF4-FFF2-40B4-BE49-F238E27FC236}">
                <a16:creationId xmlns:a16="http://schemas.microsoft.com/office/drawing/2014/main" id="{8B220F7D-FB6A-75D4-B004-9D56B7B3FD39}"/>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17F370F1-CA5F-B858-7E02-376FA7BEAA3C}"/>
              </a:ext>
            </a:extLst>
          </p:cNvPr>
          <p:cNvSpPr>
            <a:spLocks noGrp="1"/>
          </p:cNvSpPr>
          <p:nvPr>
            <p:ph type="sldNum" sz="quarter" idx="12"/>
          </p:nvPr>
        </p:nvSpPr>
        <p:spPr/>
        <p:txBody>
          <a:bodyPr/>
          <a:lstStyle/>
          <a:p>
            <a:fld id="{357F5B69-6281-4C1F-8C38-6DA0F56DA430}" type="slidenum">
              <a:rPr lang="en-US" smtClean="0"/>
              <a:pPr/>
              <a:t>2</a:t>
            </a:fld>
            <a:endParaRPr lang="en-US" dirty="0"/>
          </a:p>
        </p:txBody>
      </p:sp>
    </p:spTree>
    <p:extLst>
      <p:ext uri="{BB962C8B-B14F-4D97-AF65-F5344CB8AC3E}">
        <p14:creationId xmlns:p14="http://schemas.microsoft.com/office/powerpoint/2010/main" val="3465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sp>
        <p:nvSpPr>
          <p:cNvPr id="676" name="Google Shape;676;p78"/>
          <p:cNvSpPr txBox="1">
            <a:spLocks noGrp="1"/>
          </p:cNvSpPr>
          <p:nvPr>
            <p:ph type="ctrTitle"/>
          </p:nvPr>
        </p:nvSpPr>
        <p:spPr>
          <a:xfrm>
            <a:off x="1524000" y="2047765"/>
            <a:ext cx="9144000" cy="219548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3"/>
              </a:buClr>
              <a:buSzPts val="12000"/>
              <a:buFont typeface="Calibri"/>
              <a:buNone/>
            </a:pPr>
            <a:r>
              <a:rPr lang="en-US" dirty="0"/>
              <a:t>Questions?</a:t>
            </a:r>
            <a:endParaRPr dirty="0"/>
          </a:p>
        </p:txBody>
      </p:sp>
      <p:sp>
        <p:nvSpPr>
          <p:cNvPr id="3" name="Footer Placeholder 2">
            <a:extLst>
              <a:ext uri="{FF2B5EF4-FFF2-40B4-BE49-F238E27FC236}">
                <a16:creationId xmlns:a16="http://schemas.microsoft.com/office/drawing/2014/main" id="{7C14F2E8-FDE1-62B2-E64A-AE5A4B3DE75E}"/>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855196EE-EAFB-9043-282F-53ED9F785F56}"/>
              </a:ext>
            </a:extLst>
          </p:cNvPr>
          <p:cNvSpPr>
            <a:spLocks noGrp="1"/>
          </p:cNvSpPr>
          <p:nvPr>
            <p:ph type="sldNum" sz="quarter" idx="12"/>
          </p:nvPr>
        </p:nvSpPr>
        <p:spPr/>
        <p:txBody>
          <a:bodyPr/>
          <a:lstStyle/>
          <a:p>
            <a:fld id="{357F5B69-6281-4C1F-8C38-6DA0F56DA430}" type="slidenum">
              <a:rPr lang="en-US" smtClean="0"/>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A151B-2184-524F-533B-FA492D4E97BE}"/>
              </a:ext>
            </a:extLst>
          </p:cNvPr>
          <p:cNvSpPr>
            <a:spLocks noGrp="1"/>
          </p:cNvSpPr>
          <p:nvPr>
            <p:ph type="title"/>
          </p:nvPr>
        </p:nvSpPr>
        <p:spPr/>
        <p:txBody>
          <a:bodyPr/>
          <a:lstStyle/>
          <a:p>
            <a:r>
              <a:rPr lang="en-US" dirty="0"/>
              <a:t>Exit Survey</a:t>
            </a:r>
          </a:p>
        </p:txBody>
      </p:sp>
      <p:sp>
        <p:nvSpPr>
          <p:cNvPr id="3" name="Content Placeholder 2">
            <a:extLst>
              <a:ext uri="{FF2B5EF4-FFF2-40B4-BE49-F238E27FC236}">
                <a16:creationId xmlns:a16="http://schemas.microsoft.com/office/drawing/2014/main" id="{B264DD08-C199-D432-BDF8-3C97058DE74D}"/>
              </a:ext>
            </a:extLst>
          </p:cNvPr>
          <p:cNvSpPr>
            <a:spLocks noGrp="1"/>
          </p:cNvSpPr>
          <p:nvPr>
            <p:ph idx="1"/>
          </p:nvPr>
        </p:nvSpPr>
        <p:spPr/>
        <p:txBody>
          <a:bodyPr/>
          <a:lstStyle/>
          <a:p>
            <a:r>
              <a:rPr lang="en-US" dirty="0"/>
              <a:t>ADD Link and QR code for the Exit Survey</a:t>
            </a:r>
          </a:p>
        </p:txBody>
      </p:sp>
      <p:sp>
        <p:nvSpPr>
          <p:cNvPr id="4" name="Footer Placeholder 3">
            <a:extLst>
              <a:ext uri="{FF2B5EF4-FFF2-40B4-BE49-F238E27FC236}">
                <a16:creationId xmlns:a16="http://schemas.microsoft.com/office/drawing/2014/main" id="{D4750359-1B5E-B318-81E2-9597871A61F0}"/>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942EBED1-301C-E105-976C-96B4BF55EFFB}"/>
              </a:ext>
            </a:extLst>
          </p:cNvPr>
          <p:cNvSpPr>
            <a:spLocks noGrp="1"/>
          </p:cNvSpPr>
          <p:nvPr>
            <p:ph type="sldNum" sz="quarter" idx="12"/>
          </p:nvPr>
        </p:nvSpPr>
        <p:spPr/>
        <p:txBody>
          <a:bodyPr/>
          <a:lstStyle/>
          <a:p>
            <a:fld id="{357F5B69-6281-4C1F-8C38-6DA0F56DA430}" type="slidenum">
              <a:rPr lang="en-US" smtClean="0"/>
              <a:t>21</a:t>
            </a:fld>
            <a:endParaRPr lang="en-US"/>
          </a:p>
        </p:txBody>
      </p:sp>
    </p:spTree>
    <p:extLst>
      <p:ext uri="{BB962C8B-B14F-4D97-AF65-F5344CB8AC3E}">
        <p14:creationId xmlns:p14="http://schemas.microsoft.com/office/powerpoint/2010/main" val="665379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0DF17-3D08-858A-3C72-7F04BCCF52B4}"/>
              </a:ext>
            </a:extLst>
          </p:cNvPr>
          <p:cNvSpPr>
            <a:spLocks noGrp="1"/>
          </p:cNvSpPr>
          <p:nvPr>
            <p:ph type="title"/>
          </p:nvPr>
        </p:nvSpPr>
        <p:spPr/>
        <p:txBody>
          <a:bodyPr/>
          <a:lstStyle/>
          <a:p>
            <a:r>
              <a:rPr lang="en-US" dirty="0"/>
              <a:t>Contact Information</a:t>
            </a:r>
          </a:p>
        </p:txBody>
      </p:sp>
      <p:sp>
        <p:nvSpPr>
          <p:cNvPr id="3" name="Content Placeholder 2">
            <a:extLst>
              <a:ext uri="{FF2B5EF4-FFF2-40B4-BE49-F238E27FC236}">
                <a16:creationId xmlns:a16="http://schemas.microsoft.com/office/drawing/2014/main" id="{01EFCADD-858B-7E2F-4E0D-04E8847C5AE7}"/>
              </a:ext>
            </a:extLst>
          </p:cNvPr>
          <p:cNvSpPr>
            <a:spLocks noGrp="1"/>
          </p:cNvSpPr>
          <p:nvPr>
            <p:ph sz="half" idx="1"/>
          </p:nvPr>
        </p:nvSpPr>
        <p:spPr/>
        <p:txBody>
          <a:bodyPr/>
          <a:lstStyle/>
          <a:p>
            <a:pPr marL="0" indent="0">
              <a:buNone/>
            </a:pPr>
            <a:r>
              <a:rPr lang="en-US" dirty="0"/>
              <a:t>[Name]</a:t>
            </a:r>
          </a:p>
          <a:p>
            <a:pPr marL="0" indent="0">
              <a:buNone/>
            </a:pPr>
            <a:r>
              <a:rPr lang="en-US" dirty="0"/>
              <a:t>[Title]</a:t>
            </a:r>
          </a:p>
          <a:p>
            <a:pPr marL="0" indent="0">
              <a:buNone/>
            </a:pPr>
            <a:r>
              <a:rPr lang="en-US" dirty="0"/>
              <a:t>[Phone]</a:t>
            </a:r>
          </a:p>
          <a:p>
            <a:pPr marL="0" indent="0">
              <a:buNone/>
            </a:pPr>
            <a:r>
              <a:rPr lang="en-US" dirty="0"/>
              <a:t>[Email]</a:t>
            </a:r>
          </a:p>
        </p:txBody>
      </p:sp>
      <p:sp>
        <p:nvSpPr>
          <p:cNvPr id="6" name="Content Placeholder 5">
            <a:extLst>
              <a:ext uri="{FF2B5EF4-FFF2-40B4-BE49-F238E27FC236}">
                <a16:creationId xmlns:a16="http://schemas.microsoft.com/office/drawing/2014/main" id="{935BAED9-7F93-A81B-DF6F-AF0CF9CA3A54}"/>
              </a:ext>
            </a:extLst>
          </p:cNvPr>
          <p:cNvSpPr>
            <a:spLocks noGrp="1"/>
          </p:cNvSpPr>
          <p:nvPr>
            <p:ph sz="half" idx="2"/>
          </p:nvPr>
        </p:nvSpPr>
        <p:spPr/>
        <p:txBody>
          <a:bodyPr/>
          <a:lstStyle/>
          <a:p>
            <a:pPr marL="0" indent="0">
              <a:buNone/>
            </a:pPr>
            <a:r>
              <a:rPr lang="en-US" dirty="0"/>
              <a:t>[Name]</a:t>
            </a:r>
          </a:p>
          <a:p>
            <a:pPr marL="0" indent="0">
              <a:buNone/>
            </a:pPr>
            <a:r>
              <a:rPr lang="en-US" dirty="0"/>
              <a:t>[Title]</a:t>
            </a:r>
          </a:p>
          <a:p>
            <a:pPr marL="0" indent="0">
              <a:buNone/>
            </a:pPr>
            <a:r>
              <a:rPr lang="en-US" dirty="0"/>
              <a:t>[Phone]</a:t>
            </a:r>
          </a:p>
          <a:p>
            <a:pPr marL="0" indent="0">
              <a:buNone/>
            </a:pPr>
            <a:r>
              <a:rPr lang="en-US" dirty="0"/>
              <a:t>[Email]</a:t>
            </a:r>
          </a:p>
          <a:p>
            <a:endParaRPr lang="en-US" dirty="0"/>
          </a:p>
        </p:txBody>
      </p:sp>
      <p:sp>
        <p:nvSpPr>
          <p:cNvPr id="4" name="Footer Placeholder 3">
            <a:extLst>
              <a:ext uri="{FF2B5EF4-FFF2-40B4-BE49-F238E27FC236}">
                <a16:creationId xmlns:a16="http://schemas.microsoft.com/office/drawing/2014/main" id="{9DCFB93C-4633-F14F-3F7F-643C124FC3A7}"/>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7F5673D4-51D5-E704-AF7C-1B23C07D95D8}"/>
              </a:ext>
            </a:extLst>
          </p:cNvPr>
          <p:cNvSpPr>
            <a:spLocks noGrp="1"/>
          </p:cNvSpPr>
          <p:nvPr>
            <p:ph type="sldNum" sz="quarter" idx="12"/>
          </p:nvPr>
        </p:nvSpPr>
        <p:spPr/>
        <p:txBody>
          <a:bodyPr/>
          <a:lstStyle/>
          <a:p>
            <a:fld id="{357F5B69-6281-4C1F-8C38-6DA0F56DA430}" type="slidenum">
              <a:rPr lang="en-US" smtClean="0"/>
              <a:t>22</a:t>
            </a:fld>
            <a:endParaRPr lang="en-US"/>
          </a:p>
        </p:txBody>
      </p:sp>
    </p:spTree>
    <p:extLst>
      <p:ext uri="{BB962C8B-B14F-4D97-AF65-F5344CB8AC3E}">
        <p14:creationId xmlns:p14="http://schemas.microsoft.com/office/powerpoint/2010/main" val="25951278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04047E8-B1E4-E5DC-E835-3600988A18B2}"/>
              </a:ext>
            </a:extLst>
          </p:cNvPr>
          <p:cNvSpPr>
            <a:spLocks noGrp="1"/>
          </p:cNvSpPr>
          <p:nvPr>
            <p:ph type="title" idx="4294967295"/>
          </p:nvPr>
        </p:nvSpPr>
        <p:spPr>
          <a:xfrm>
            <a:off x="2406771" y="2321004"/>
            <a:ext cx="7405352" cy="15696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600" b="0" i="0" u="none" strike="noStrike" kern="0" cap="none" spc="0" normalizeH="0" baseline="0" noProof="0" dirty="0">
                <a:ln w="0"/>
                <a:solidFill>
                  <a:schemeClr val="accent1"/>
                </a:solidFill>
                <a:effectLst>
                  <a:outerShdw blurRad="38100" dist="19050" dir="2700000" algn="tl" rotWithShape="0">
                    <a:schemeClr val="dk1">
                      <a:alpha val="40000"/>
                    </a:schemeClr>
                  </a:outerShdw>
                </a:effectLst>
                <a:uLnTx/>
                <a:uFillTx/>
                <a:latin typeface="Arial"/>
                <a:ea typeface="Arial"/>
                <a:cs typeface="Arial"/>
                <a:sym typeface="Arial"/>
              </a:rPr>
              <a:t>Thank you!</a:t>
            </a:r>
          </a:p>
        </p:txBody>
      </p:sp>
      <p:sp>
        <p:nvSpPr>
          <p:cNvPr id="5" name="Footer Placeholder 4">
            <a:extLst>
              <a:ext uri="{FF2B5EF4-FFF2-40B4-BE49-F238E27FC236}">
                <a16:creationId xmlns:a16="http://schemas.microsoft.com/office/drawing/2014/main" id="{1BB6AA5C-1EC6-7B97-158E-A69DF4AC3DEC}"/>
              </a:ext>
            </a:extLst>
          </p:cNvPr>
          <p:cNvSpPr>
            <a:spLocks noGrp="1"/>
          </p:cNvSpPr>
          <p:nvPr>
            <p:ph type="ftr" sz="quarter" idx="11"/>
          </p:nvPr>
        </p:nvSpPr>
        <p:spPr/>
        <p:txBody>
          <a:bodyPr/>
          <a:lstStyle/>
          <a:p>
            <a:r>
              <a:rPr lang="en-US"/>
              <a:t>Oregon Department of Education</a:t>
            </a:r>
          </a:p>
        </p:txBody>
      </p:sp>
      <p:sp>
        <p:nvSpPr>
          <p:cNvPr id="6" name="Slide Number Placeholder 5">
            <a:extLst>
              <a:ext uri="{FF2B5EF4-FFF2-40B4-BE49-F238E27FC236}">
                <a16:creationId xmlns:a16="http://schemas.microsoft.com/office/drawing/2014/main" id="{531514E7-5AB8-5ACF-E422-DC158B797EDC}"/>
              </a:ext>
            </a:extLst>
          </p:cNvPr>
          <p:cNvSpPr>
            <a:spLocks noGrp="1"/>
          </p:cNvSpPr>
          <p:nvPr>
            <p:ph type="sldNum" sz="quarter" idx="12"/>
          </p:nvPr>
        </p:nvSpPr>
        <p:spPr/>
        <p:txBody>
          <a:bodyPr/>
          <a:lstStyle/>
          <a:p>
            <a:fld id="{357F5B69-6281-4C1F-8C38-6DA0F56DA430}" type="slidenum">
              <a:rPr lang="en-US" smtClean="0"/>
              <a:t>23</a:t>
            </a:fld>
            <a:endParaRPr lang="en-US"/>
          </a:p>
        </p:txBody>
      </p:sp>
    </p:spTree>
    <p:extLst>
      <p:ext uri="{BB962C8B-B14F-4D97-AF65-F5344CB8AC3E}">
        <p14:creationId xmlns:p14="http://schemas.microsoft.com/office/powerpoint/2010/main" val="30540624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Lesson Plan Review</a:t>
            </a:r>
          </a:p>
        </p:txBody>
      </p:sp>
      <p:sp>
        <p:nvSpPr>
          <p:cNvPr id="6" name="Footer Placeholder 5">
            <a:extLst>
              <a:ext uri="{FF2B5EF4-FFF2-40B4-BE49-F238E27FC236}">
                <a16:creationId xmlns:a16="http://schemas.microsoft.com/office/drawing/2014/main" id="{46AB73ED-0784-EF67-E968-EB66A6F2A51F}"/>
              </a:ext>
            </a:extLst>
          </p:cNvPr>
          <p:cNvSpPr>
            <a:spLocks noGrp="1"/>
          </p:cNvSpPr>
          <p:nvPr>
            <p:ph type="ftr" sz="quarter" idx="11"/>
          </p:nvPr>
        </p:nvSpPr>
        <p:spPr/>
        <p:txBody>
          <a:bodyPr/>
          <a:lstStyle/>
          <a:p>
            <a:r>
              <a:rPr lang="en-US"/>
              <a:t>Oregon Department of Education</a:t>
            </a:r>
          </a:p>
        </p:txBody>
      </p:sp>
      <p:sp>
        <p:nvSpPr>
          <p:cNvPr id="3" name="Slide Number Placeholder 3">
            <a:extLst>
              <a:ext uri="{FF2B5EF4-FFF2-40B4-BE49-F238E27FC236}">
                <a16:creationId xmlns:a16="http://schemas.microsoft.com/office/drawing/2014/main" id="{E8FDF75C-C2E6-438A-A7DB-26D78900CD7E}"/>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3</a:t>
            </a:fld>
            <a:endParaRPr lang="en-US" dirty="0"/>
          </a:p>
        </p:txBody>
      </p:sp>
    </p:spTree>
    <p:extLst>
      <p:ext uri="{BB962C8B-B14F-4D97-AF65-F5344CB8AC3E}">
        <p14:creationId xmlns:p14="http://schemas.microsoft.com/office/powerpoint/2010/main" val="3503007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C199-2943-4DCC-F2B2-FA7EBE1BC69B}"/>
              </a:ext>
            </a:extLst>
          </p:cNvPr>
          <p:cNvSpPr>
            <a:spLocks noGrp="1"/>
          </p:cNvSpPr>
          <p:nvPr>
            <p:ph type="title"/>
          </p:nvPr>
        </p:nvSpPr>
        <p:spPr/>
        <p:txBody>
          <a:bodyPr/>
          <a:lstStyle/>
          <a:p>
            <a:r>
              <a:rPr lang="en-US" dirty="0"/>
              <a:t>Learning Goals</a:t>
            </a:r>
          </a:p>
        </p:txBody>
      </p:sp>
      <p:sp>
        <p:nvSpPr>
          <p:cNvPr id="3" name="Content Placeholder 2">
            <a:extLst>
              <a:ext uri="{FF2B5EF4-FFF2-40B4-BE49-F238E27FC236}">
                <a16:creationId xmlns:a16="http://schemas.microsoft.com/office/drawing/2014/main" id="{161F6A84-9CF4-FDFB-2BBD-B44B3FF4545F}"/>
              </a:ext>
            </a:extLst>
          </p:cNvPr>
          <p:cNvSpPr>
            <a:spLocks noGrp="1"/>
          </p:cNvSpPr>
          <p:nvPr>
            <p:ph idx="1"/>
          </p:nvPr>
        </p:nvSpPr>
        <p:spPr>
          <a:xfrm>
            <a:off x="5183188" y="779647"/>
            <a:ext cx="6172200" cy="5382002"/>
          </a:xfrm>
        </p:spPr>
        <p:txBody>
          <a:bodyPr anchor="ctr">
            <a:normAutofit/>
          </a:bodyPr>
          <a:lstStyle/>
          <a:p>
            <a:pPr marL="0" indent="0">
              <a:buNone/>
            </a:pPr>
            <a:r>
              <a:rPr lang="en-US" sz="2800" dirty="0"/>
              <a:t>Participants will </a:t>
            </a:r>
          </a:p>
          <a:p>
            <a:r>
              <a:rPr lang="en-US" sz="2800" dirty="0"/>
              <a:t>Explore the content, structure and purpose of substance use prevention lesson plans</a:t>
            </a:r>
          </a:p>
          <a:p>
            <a:r>
              <a:rPr lang="en-US" sz="2800" dirty="0"/>
              <a:t>Consider best practices for delivering the lessons</a:t>
            </a:r>
          </a:p>
          <a:p>
            <a:r>
              <a:rPr lang="en-US" sz="2800" dirty="0"/>
              <a:t>Understand what it means to be not fear-based and why this is important</a:t>
            </a:r>
          </a:p>
          <a:p>
            <a:r>
              <a:rPr lang="en-US" sz="2800" dirty="0"/>
              <a:t>Discuss how to incorporate the lessons into the existing curriculum</a:t>
            </a:r>
          </a:p>
        </p:txBody>
      </p:sp>
      <p:pic>
        <p:nvPicPr>
          <p:cNvPr id="6" name="Picture Placeholder 7">
            <a:extLst>
              <a:ext uri="{FF2B5EF4-FFF2-40B4-BE49-F238E27FC236}">
                <a16:creationId xmlns:a16="http://schemas.microsoft.com/office/drawing/2014/main" id="{788F30E4-7307-1E58-4E6D-1FE206909B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t="10624" b="10624"/>
          <a:stretch/>
        </p:blipFill>
        <p:spPr>
          <a:xfrm>
            <a:off x="-27460" y="2261583"/>
            <a:ext cx="4733882" cy="3728061"/>
          </a:xfrm>
          <a:prstGeom prst="rect">
            <a:avLst/>
          </a:prstGeom>
        </p:spPr>
      </p:pic>
      <p:pic>
        <p:nvPicPr>
          <p:cNvPr id="8" name="Picture Placeholder 7">
            <a:extLst>
              <a:ext uri="{FF2B5EF4-FFF2-40B4-BE49-F238E27FC236}">
                <a16:creationId xmlns:a16="http://schemas.microsoft.com/office/drawing/2014/main" id="{DF5FF912-83EB-DD9E-0DCE-443129268F7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100625" y="2188011"/>
            <a:ext cx="4733882" cy="3728061"/>
          </a:xfrm>
          <a:prstGeom prst="rect">
            <a:avLst/>
          </a:prstGeom>
        </p:spPr>
      </p:pic>
      <p:sp>
        <p:nvSpPr>
          <p:cNvPr id="5" name="Footer Placeholder 3">
            <a:extLst>
              <a:ext uri="{FF2B5EF4-FFF2-40B4-BE49-F238E27FC236}">
                <a16:creationId xmlns:a16="http://schemas.microsoft.com/office/drawing/2014/main" id="{DC05C773-FBF9-126B-55FB-1717D858EDA2}"/>
              </a:ext>
            </a:extLst>
          </p:cNvPr>
          <p:cNvSpPr>
            <a:spLocks noGrp="1"/>
          </p:cNvSpPr>
          <p:nvPr>
            <p:ph type="ftr" sz="quarter" idx="11"/>
          </p:nvPr>
        </p:nvSpPr>
        <p:spPr>
          <a:xfrm>
            <a:off x="717176" y="6139793"/>
            <a:ext cx="2864224" cy="365125"/>
          </a:xfrm>
        </p:spPr>
        <p:txBody>
          <a:bodyPr/>
          <a:lstStyle/>
          <a:p>
            <a:r>
              <a:rPr lang="en-US" dirty="0"/>
              <a:t>Oregon Department of Education</a:t>
            </a:r>
          </a:p>
        </p:txBody>
      </p:sp>
      <p:sp>
        <p:nvSpPr>
          <p:cNvPr id="4" name="Slide Number Placeholder 4">
            <a:extLst>
              <a:ext uri="{FF2B5EF4-FFF2-40B4-BE49-F238E27FC236}">
                <a16:creationId xmlns:a16="http://schemas.microsoft.com/office/drawing/2014/main" id="{19C34296-CCB4-6E37-8B4F-CDEEF9D53202}"/>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4</a:t>
            </a:fld>
            <a:endParaRPr lang="en-US"/>
          </a:p>
        </p:txBody>
      </p:sp>
    </p:spTree>
    <p:extLst>
      <p:ext uri="{BB962C8B-B14F-4D97-AF65-F5344CB8AC3E}">
        <p14:creationId xmlns:p14="http://schemas.microsoft.com/office/powerpoint/2010/main" val="2906605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038E60C-6857-B8F7-884F-A2615505410A}"/>
              </a:ext>
            </a:extLst>
          </p:cNvPr>
          <p:cNvSpPr>
            <a:spLocks noGrp="1"/>
          </p:cNvSpPr>
          <p:nvPr>
            <p:ph type="title"/>
          </p:nvPr>
        </p:nvSpPr>
        <p:spPr/>
        <p:txBody>
          <a:bodyPr/>
          <a:lstStyle/>
          <a:p>
            <a:r>
              <a:rPr lang="en-US" dirty="0"/>
              <a:t>Agenda </a:t>
            </a:r>
          </a:p>
        </p:txBody>
      </p:sp>
      <p:sp>
        <p:nvSpPr>
          <p:cNvPr id="2" name="Content Placeholder 1">
            <a:extLst>
              <a:ext uri="{FF2B5EF4-FFF2-40B4-BE49-F238E27FC236}">
                <a16:creationId xmlns:a16="http://schemas.microsoft.com/office/drawing/2014/main" id="{141A8EA3-8925-9E2B-78B3-DAA21857D70E}"/>
              </a:ext>
            </a:extLst>
          </p:cNvPr>
          <p:cNvSpPr>
            <a:spLocks noGrp="1"/>
          </p:cNvSpPr>
          <p:nvPr>
            <p:ph idx="1"/>
          </p:nvPr>
        </p:nvSpPr>
        <p:spPr/>
        <p:txBody>
          <a:bodyPr vert="horz" lIns="91440" tIns="45720" rIns="91440" bIns="45720" rtlCol="0" anchor="t">
            <a:normAutofit/>
          </a:bodyPr>
          <a:lstStyle/>
          <a:p>
            <a:r>
              <a:rPr lang="en-US" sz="2800" dirty="0">
                <a:ea typeface="Calibri"/>
                <a:cs typeface="Calibri"/>
              </a:rPr>
              <a:t>Exemplar Lesson Plan Review</a:t>
            </a:r>
            <a:endParaRPr lang="en-US" sz="2800" dirty="0"/>
          </a:p>
          <a:p>
            <a:r>
              <a:rPr lang="en-US" sz="2800">
                <a:ea typeface="Calibri"/>
                <a:cs typeface="Calibri"/>
              </a:rPr>
              <a:t>Lesson Adaptations</a:t>
            </a:r>
          </a:p>
          <a:p>
            <a:r>
              <a:rPr lang="en-US" sz="2800">
                <a:ea typeface="Calibri"/>
                <a:cs typeface="Calibri"/>
              </a:rPr>
              <a:t>Closing Discussion and Questions</a:t>
            </a:r>
          </a:p>
        </p:txBody>
      </p:sp>
      <p:sp>
        <p:nvSpPr>
          <p:cNvPr id="3" name="Footer Placeholder 2">
            <a:extLst>
              <a:ext uri="{FF2B5EF4-FFF2-40B4-BE49-F238E27FC236}">
                <a16:creationId xmlns:a16="http://schemas.microsoft.com/office/drawing/2014/main" id="{718118F3-4150-9AFD-632B-B91541D2788C}"/>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036678F5-D80A-BB10-13BA-B31F48666393}"/>
              </a:ext>
            </a:extLst>
          </p:cNvPr>
          <p:cNvSpPr>
            <a:spLocks noGrp="1"/>
          </p:cNvSpPr>
          <p:nvPr>
            <p:ph type="sldNum" sz="quarter" idx="12"/>
          </p:nvPr>
        </p:nvSpPr>
        <p:spPr/>
        <p:txBody>
          <a:bodyPr/>
          <a:lstStyle/>
          <a:p>
            <a:fld id="{357F5B69-6281-4C1F-8C38-6DA0F56DA430}" type="slidenum">
              <a:rPr lang="en-US" smtClean="0"/>
              <a:pPr/>
              <a:t>5</a:t>
            </a:fld>
            <a:endParaRPr lang="en-US" dirty="0"/>
          </a:p>
        </p:txBody>
      </p:sp>
    </p:spTree>
    <p:extLst>
      <p:ext uri="{BB962C8B-B14F-4D97-AF65-F5344CB8AC3E}">
        <p14:creationId xmlns:p14="http://schemas.microsoft.com/office/powerpoint/2010/main" val="839590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D09BE-57D4-32C3-5357-BC2912555E25}"/>
              </a:ext>
            </a:extLst>
          </p:cNvPr>
          <p:cNvSpPr>
            <a:spLocks noGrp="1"/>
          </p:cNvSpPr>
          <p:nvPr>
            <p:ph type="ctrTitle"/>
          </p:nvPr>
        </p:nvSpPr>
        <p:spPr/>
        <p:txBody>
          <a:bodyPr/>
          <a:lstStyle/>
          <a:p>
            <a:r>
              <a:rPr lang="en-US" dirty="0"/>
              <a:t>Exemplar Lesson Plan Review</a:t>
            </a:r>
          </a:p>
        </p:txBody>
      </p:sp>
      <p:sp>
        <p:nvSpPr>
          <p:cNvPr id="3" name="Footer Placeholder 2">
            <a:extLst>
              <a:ext uri="{FF2B5EF4-FFF2-40B4-BE49-F238E27FC236}">
                <a16:creationId xmlns:a16="http://schemas.microsoft.com/office/drawing/2014/main" id="{9E3A3BAF-EDBA-7F46-1B31-8FFCA04B1873}"/>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88CE7654-20DA-C56C-498B-3D6D7F9178F4}"/>
              </a:ext>
            </a:extLst>
          </p:cNvPr>
          <p:cNvSpPr>
            <a:spLocks noGrp="1"/>
          </p:cNvSpPr>
          <p:nvPr>
            <p:ph type="sldNum" sz="quarter" idx="12"/>
          </p:nvPr>
        </p:nvSpPr>
        <p:spPr/>
        <p:txBody>
          <a:bodyPr/>
          <a:lstStyle/>
          <a:p>
            <a:fld id="{357F5B69-6281-4C1F-8C38-6DA0F56DA430}" type="slidenum">
              <a:rPr lang="en-US" smtClean="0"/>
              <a:t>6</a:t>
            </a:fld>
            <a:endParaRPr lang="en-US" dirty="0"/>
          </a:p>
        </p:txBody>
      </p:sp>
    </p:spTree>
    <p:extLst>
      <p:ext uri="{BB962C8B-B14F-4D97-AF65-F5344CB8AC3E}">
        <p14:creationId xmlns:p14="http://schemas.microsoft.com/office/powerpoint/2010/main" val="2812454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2775EF-187C-3B1C-9C87-42B1B5FFCB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51FA4B-C6C7-2DA0-BE9B-A47B042674F3}"/>
              </a:ext>
            </a:extLst>
          </p:cNvPr>
          <p:cNvSpPr>
            <a:spLocks noGrp="1"/>
          </p:cNvSpPr>
          <p:nvPr>
            <p:ph type="title"/>
          </p:nvPr>
        </p:nvSpPr>
        <p:spPr/>
        <p:txBody>
          <a:bodyPr/>
          <a:lstStyle/>
          <a:p>
            <a:r>
              <a:rPr lang="en-US"/>
              <a:t>Exemplar Lesson Overview</a:t>
            </a:r>
          </a:p>
        </p:txBody>
      </p:sp>
      <p:pic>
        <p:nvPicPr>
          <p:cNvPr id="6" name="Picture 5">
            <a:extLst>
              <a:ext uri="{FF2B5EF4-FFF2-40B4-BE49-F238E27FC236}">
                <a16:creationId xmlns:a16="http://schemas.microsoft.com/office/drawing/2014/main" id="{B76FA514-AEF6-3813-0C28-4246E93F1646}"/>
              </a:ext>
              <a:ext uri="{C183D7F6-B498-43B3-948B-1728B52AA6E4}">
                <adec:decorative xmlns:adec="http://schemas.microsoft.com/office/drawing/2017/decorative" val="1"/>
              </a:ext>
            </a:extLst>
          </p:cNvPr>
          <p:cNvPicPr>
            <a:picLocks noChangeAspect="1"/>
          </p:cNvPicPr>
          <p:nvPr/>
        </p:nvPicPr>
        <p:blipFill>
          <a:blip r:embed="rId3"/>
          <a:srcRect t="-52" r="7104"/>
          <a:stretch/>
        </p:blipFill>
        <p:spPr>
          <a:xfrm>
            <a:off x="9307746" y="1792112"/>
            <a:ext cx="2391691" cy="3287890"/>
          </a:xfrm>
          <a:prstGeom prst="rect">
            <a:avLst/>
          </a:prstGeom>
          <a:ln w="28575">
            <a:solidFill>
              <a:srgbClr val="4472C4"/>
            </a:solidFill>
          </a:ln>
        </p:spPr>
      </p:pic>
      <p:sp>
        <p:nvSpPr>
          <p:cNvPr id="3" name="Content Placeholder 2">
            <a:extLst>
              <a:ext uri="{FF2B5EF4-FFF2-40B4-BE49-F238E27FC236}">
                <a16:creationId xmlns:a16="http://schemas.microsoft.com/office/drawing/2014/main" id="{9D82B12B-F7DF-E461-0EFF-97B5D34E69A1}"/>
              </a:ext>
            </a:extLst>
          </p:cNvPr>
          <p:cNvSpPr>
            <a:spLocks noGrp="1"/>
          </p:cNvSpPr>
          <p:nvPr>
            <p:ph idx="1"/>
          </p:nvPr>
        </p:nvSpPr>
        <p:spPr>
          <a:xfrm>
            <a:off x="717176" y="1825625"/>
            <a:ext cx="5962344" cy="4109010"/>
          </a:xfrm>
        </p:spPr>
        <p:txBody>
          <a:bodyPr vert="horz" lIns="91440" tIns="45720" rIns="91440" bIns="45720" rtlCol="0" anchor="t">
            <a:normAutofit/>
          </a:bodyPr>
          <a:lstStyle/>
          <a:p>
            <a:pPr marL="342900" indent="-342900"/>
            <a:r>
              <a:rPr lang="en-US" sz="2800" dirty="0">
                <a:ea typeface="Calibri"/>
                <a:cs typeface="Calibri"/>
              </a:rPr>
              <a:t>User materials</a:t>
            </a:r>
          </a:p>
          <a:p>
            <a:pPr marL="800100" lvl="1" indent="-342900"/>
            <a:r>
              <a:rPr lang="en-US" sz="2800" dirty="0">
                <a:ea typeface="Calibri"/>
                <a:cs typeface="Calibri"/>
              </a:rPr>
              <a:t>Lesson plans</a:t>
            </a:r>
          </a:p>
          <a:p>
            <a:pPr marL="800100" lvl="1" indent="-342900"/>
            <a:r>
              <a:rPr lang="en-US" sz="2800" dirty="0">
                <a:ea typeface="Calibri"/>
                <a:cs typeface="Calibri"/>
              </a:rPr>
              <a:t>PowerPoints</a:t>
            </a:r>
          </a:p>
          <a:p>
            <a:pPr marL="800100" lvl="1" indent="-342900"/>
            <a:r>
              <a:rPr lang="en-US" sz="2800" dirty="0">
                <a:ea typeface="Calibri"/>
                <a:cs typeface="Calibri"/>
              </a:rPr>
              <a:t>Handouts</a:t>
            </a:r>
          </a:p>
          <a:p>
            <a:pPr marL="457200" lvl="1" indent="0">
              <a:buNone/>
            </a:pPr>
            <a:endParaRPr lang="en-US" sz="2800" dirty="0">
              <a:ea typeface="Calibri"/>
              <a:cs typeface="Calibri"/>
            </a:endParaRPr>
          </a:p>
          <a:p>
            <a:pPr marL="342900" indent="-342900"/>
            <a:r>
              <a:rPr lang="en-US" sz="2800" dirty="0">
                <a:ea typeface="Calibri"/>
                <a:cs typeface="Calibri"/>
              </a:rPr>
              <a:t>Key characteristics of materials</a:t>
            </a:r>
          </a:p>
          <a:p>
            <a:pPr marL="800100" lvl="1" indent="-342900"/>
            <a:r>
              <a:rPr lang="en-US" sz="2800" dirty="0">
                <a:ea typeface="Calibri"/>
                <a:cs typeface="Calibri"/>
              </a:rPr>
              <a:t>Grade-specific</a:t>
            </a:r>
          </a:p>
          <a:p>
            <a:pPr marL="800100" lvl="1" indent="-342900"/>
            <a:r>
              <a:rPr lang="en-US" sz="2800" dirty="0">
                <a:ea typeface="Calibri"/>
                <a:cs typeface="Calibri"/>
              </a:rPr>
              <a:t>Use supportive teaching strategies</a:t>
            </a:r>
          </a:p>
        </p:txBody>
      </p:sp>
      <p:pic>
        <p:nvPicPr>
          <p:cNvPr id="8" name="Picture 7">
            <a:extLst>
              <a:ext uri="{FF2B5EF4-FFF2-40B4-BE49-F238E27FC236}">
                <a16:creationId xmlns:a16="http://schemas.microsoft.com/office/drawing/2014/main" id="{86F93913-355C-8674-9D7D-0CED934BACE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679520" y="1808824"/>
            <a:ext cx="2401524" cy="3106373"/>
          </a:xfrm>
          <a:prstGeom prst="rect">
            <a:avLst/>
          </a:prstGeom>
          <a:ln w="57150">
            <a:solidFill>
              <a:srgbClr val="2C7BB6"/>
            </a:solidFill>
          </a:ln>
        </p:spPr>
      </p:pic>
      <p:pic>
        <p:nvPicPr>
          <p:cNvPr id="10" name="Picture 9">
            <a:extLst>
              <a:ext uri="{FF2B5EF4-FFF2-40B4-BE49-F238E27FC236}">
                <a16:creationId xmlns:a16="http://schemas.microsoft.com/office/drawing/2014/main" id="{B33C8D3D-7396-E802-B11F-FBF87477F6D5}"/>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982759" y="3080258"/>
            <a:ext cx="2409068" cy="3077422"/>
          </a:xfrm>
          <a:prstGeom prst="rect">
            <a:avLst/>
          </a:prstGeom>
          <a:ln w="57150">
            <a:solidFill>
              <a:srgbClr val="2C7BB6"/>
            </a:solidFill>
          </a:ln>
        </p:spPr>
      </p:pic>
      <p:sp>
        <p:nvSpPr>
          <p:cNvPr id="4" name="Footer Placeholder 3">
            <a:extLst>
              <a:ext uri="{FF2B5EF4-FFF2-40B4-BE49-F238E27FC236}">
                <a16:creationId xmlns:a16="http://schemas.microsoft.com/office/drawing/2014/main" id="{1C9F4AA3-2B87-75F4-812B-DCFA6365CB43}"/>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22C373E6-DAA2-B226-4A28-07899B26AFCE}"/>
              </a:ext>
            </a:extLst>
          </p:cNvPr>
          <p:cNvSpPr>
            <a:spLocks noGrp="1"/>
          </p:cNvSpPr>
          <p:nvPr>
            <p:ph type="sldNum" sz="quarter" idx="12"/>
          </p:nvPr>
        </p:nvSpPr>
        <p:spPr/>
        <p:txBody>
          <a:bodyPr/>
          <a:lstStyle/>
          <a:p>
            <a:fld id="{357F5B69-6281-4C1F-8C38-6DA0F56DA430}" type="slidenum">
              <a:rPr lang="en-US" smtClean="0"/>
              <a:t>7</a:t>
            </a:fld>
            <a:endParaRPr lang="en-US" dirty="0"/>
          </a:p>
        </p:txBody>
      </p:sp>
    </p:spTree>
    <p:extLst>
      <p:ext uri="{BB962C8B-B14F-4D97-AF65-F5344CB8AC3E}">
        <p14:creationId xmlns:p14="http://schemas.microsoft.com/office/powerpoint/2010/main" val="39652375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A330F-CA4F-D2D5-9CE9-C1F200B4A4D9}"/>
              </a:ext>
            </a:extLst>
          </p:cNvPr>
          <p:cNvSpPr>
            <a:spLocks noGrp="1"/>
          </p:cNvSpPr>
          <p:nvPr>
            <p:ph type="title"/>
          </p:nvPr>
        </p:nvSpPr>
        <p:spPr/>
        <p:txBody>
          <a:bodyPr/>
          <a:lstStyle/>
          <a:p>
            <a:r>
              <a:rPr lang="en-US" dirty="0"/>
              <a:t>Exploring the Exemplar Lessons</a:t>
            </a:r>
          </a:p>
        </p:txBody>
      </p:sp>
      <p:sp>
        <p:nvSpPr>
          <p:cNvPr id="3" name="Content Placeholder 2">
            <a:extLst>
              <a:ext uri="{FF2B5EF4-FFF2-40B4-BE49-F238E27FC236}">
                <a16:creationId xmlns:a16="http://schemas.microsoft.com/office/drawing/2014/main" id="{58B44714-22FF-7243-B2E9-9429796F9806}"/>
              </a:ext>
            </a:extLst>
          </p:cNvPr>
          <p:cNvSpPr>
            <a:spLocks noGrp="1"/>
          </p:cNvSpPr>
          <p:nvPr>
            <p:ph sz="half" idx="1"/>
          </p:nvPr>
        </p:nvSpPr>
        <p:spPr>
          <a:xfrm>
            <a:off x="717176" y="1825625"/>
            <a:ext cx="7702194" cy="4106048"/>
          </a:xfrm>
        </p:spPr>
        <p:txBody>
          <a:bodyPr>
            <a:normAutofit lnSpcReduction="10000"/>
          </a:bodyPr>
          <a:lstStyle/>
          <a:p>
            <a:pPr fontAlgn="ctr">
              <a:buSzPts val="2000"/>
            </a:pPr>
            <a:r>
              <a:rPr lang="en-US" sz="2200" b="0" i="0" u="none" strike="noStrike" kern="1200" dirty="0">
                <a:solidFill>
                  <a:srgbClr val="000000"/>
                </a:solidFill>
                <a:effectLst/>
              </a:rPr>
              <a:t>For which grades is this lesson plan appropriate?</a:t>
            </a:r>
            <a:endParaRPr lang="en-US" sz="2200" b="0" i="0" u="none" strike="noStrike" dirty="0">
              <a:effectLst/>
            </a:endParaRPr>
          </a:p>
          <a:p>
            <a:pPr fontAlgn="ctr"/>
            <a:r>
              <a:rPr lang="en-US" sz="2200" b="0" i="0" u="none" strike="noStrike" kern="1200" dirty="0">
                <a:solidFill>
                  <a:srgbClr val="000000"/>
                </a:solidFill>
                <a:effectLst/>
              </a:rPr>
              <a:t>What is the suggested lesson duration?</a:t>
            </a:r>
            <a:endParaRPr lang="en-US" sz="2200" b="0" i="0" u="none" strike="noStrike" dirty="0">
              <a:effectLst/>
            </a:endParaRPr>
          </a:p>
          <a:p>
            <a:pPr fontAlgn="ctr"/>
            <a:r>
              <a:rPr lang="en-US" sz="2200" b="0" i="0" u="none" strike="noStrike" kern="1200" dirty="0">
                <a:solidFill>
                  <a:srgbClr val="000000"/>
                </a:solidFill>
                <a:effectLst/>
              </a:rPr>
              <a:t>What is one Transformative SEL standard addressed in this </a:t>
            </a:r>
            <a:br>
              <a:rPr lang="en-US" sz="2200" b="0" i="0" u="none" strike="noStrike" kern="1200" dirty="0">
                <a:solidFill>
                  <a:srgbClr val="000000"/>
                </a:solidFill>
                <a:effectLst/>
              </a:rPr>
            </a:br>
            <a:r>
              <a:rPr lang="en-US" sz="2200" b="0" i="0" u="none" strike="noStrike" kern="1200" dirty="0">
                <a:solidFill>
                  <a:srgbClr val="000000"/>
                </a:solidFill>
                <a:effectLst/>
              </a:rPr>
              <a:t>lesson plan?</a:t>
            </a:r>
            <a:endParaRPr lang="en-US" sz="2200" b="0" i="0" u="none" strike="noStrike" dirty="0">
              <a:effectLst/>
            </a:endParaRPr>
          </a:p>
          <a:p>
            <a:pPr fontAlgn="ctr"/>
            <a:r>
              <a:rPr lang="en-US" sz="2200" b="0" i="0" u="none" strike="noStrike" kern="1200" dirty="0">
                <a:solidFill>
                  <a:srgbClr val="000000"/>
                </a:solidFill>
                <a:effectLst/>
              </a:rPr>
              <a:t>How is the lesson plan organized?</a:t>
            </a:r>
            <a:endParaRPr lang="en-US" sz="2200" b="0" i="0" u="none" strike="noStrike" dirty="0">
              <a:effectLst/>
            </a:endParaRPr>
          </a:p>
          <a:p>
            <a:pPr fontAlgn="ctr"/>
            <a:r>
              <a:rPr lang="en-US" sz="2200" b="0" i="0" u="none" strike="noStrike" kern="1200" dirty="0">
                <a:solidFill>
                  <a:srgbClr val="000000"/>
                </a:solidFill>
                <a:effectLst/>
              </a:rPr>
              <a:t>How does the lesson help students activate their prior knowledge?</a:t>
            </a:r>
            <a:endParaRPr lang="en-US" sz="2200" b="0" i="0" u="none" strike="noStrike" dirty="0">
              <a:effectLst/>
            </a:endParaRPr>
          </a:p>
          <a:p>
            <a:pPr fontAlgn="ctr"/>
            <a:r>
              <a:rPr lang="en-US" sz="2200" b="0" i="0" u="none" strike="noStrike" kern="1200" dirty="0">
                <a:solidFill>
                  <a:srgbClr val="000000"/>
                </a:solidFill>
                <a:effectLst/>
              </a:rPr>
              <a:t>What is one opportunity for peer interaction during the lesson?</a:t>
            </a:r>
            <a:endParaRPr lang="en-US" sz="2200" b="0" i="0" u="none" strike="noStrike" dirty="0">
              <a:effectLst/>
            </a:endParaRPr>
          </a:p>
          <a:p>
            <a:pPr fontAlgn="ctr"/>
            <a:r>
              <a:rPr lang="en-US" sz="2200" b="0" i="0" u="none" strike="noStrike" kern="1200" dirty="0">
                <a:solidFill>
                  <a:srgbClr val="000000"/>
                </a:solidFill>
                <a:effectLst/>
              </a:rPr>
              <a:t>How does the lesson plan use formative assessment to understand if students have reached the lesson’s student learning goals?</a:t>
            </a:r>
            <a:endParaRPr lang="en-US" sz="2200" b="0" i="0" u="none" strike="noStrike" dirty="0">
              <a:effectLst/>
            </a:endParaRPr>
          </a:p>
          <a:p>
            <a:endParaRPr lang="en-US" dirty="0"/>
          </a:p>
        </p:txBody>
      </p:sp>
      <p:sp>
        <p:nvSpPr>
          <p:cNvPr id="4" name="Content Placeholder 3">
            <a:extLst>
              <a:ext uri="{FF2B5EF4-FFF2-40B4-BE49-F238E27FC236}">
                <a16:creationId xmlns:a16="http://schemas.microsoft.com/office/drawing/2014/main" id="{B0E80C19-687D-C734-4B08-5116BC49EF71}"/>
              </a:ext>
            </a:extLst>
          </p:cNvPr>
          <p:cNvSpPr>
            <a:spLocks noGrp="1"/>
          </p:cNvSpPr>
          <p:nvPr>
            <p:ph sz="half" idx="2"/>
          </p:nvPr>
        </p:nvSpPr>
        <p:spPr>
          <a:xfrm>
            <a:off x="8597728" y="258082"/>
            <a:ext cx="3584448" cy="6667995"/>
          </a:xfrm>
          <a:solidFill>
            <a:schemeClr val="bg2"/>
          </a:solidFill>
        </p:spPr>
        <p:txBody>
          <a:bodyPr anchor="ctr">
            <a:normAutofit lnSpcReduction="10000"/>
          </a:bodyPr>
          <a:lstStyle/>
          <a:p>
            <a:pPr marL="0" indent="0">
              <a:buNone/>
            </a:pPr>
            <a:endParaRPr lang="en-US" sz="2400" dirty="0">
              <a:solidFill>
                <a:srgbClr val="2C7BB6"/>
              </a:solidFill>
              <a:latin typeface="Calibri" panose="020F0502020204030204" pitchFamily="34" charset="0"/>
              <a:ea typeface="Calibri"/>
              <a:cs typeface="Calibri" panose="020F0502020204030204" pitchFamily="34" charset="0"/>
            </a:endParaRPr>
          </a:p>
          <a:p>
            <a:pPr marL="0" indent="0">
              <a:buNone/>
            </a:pPr>
            <a:endParaRPr lang="en-US" dirty="0">
              <a:solidFill>
                <a:srgbClr val="2C7BB6"/>
              </a:solidFill>
              <a:latin typeface="Calibri" panose="020F0502020204030204" pitchFamily="34" charset="0"/>
              <a:ea typeface="Calibri"/>
              <a:cs typeface="Calibri" panose="020F0502020204030204" pitchFamily="34" charset="0"/>
            </a:endParaRPr>
          </a:p>
          <a:p>
            <a:pPr marL="0" indent="0">
              <a:buNone/>
            </a:pPr>
            <a:endParaRPr lang="en-US" sz="2400" dirty="0">
              <a:solidFill>
                <a:srgbClr val="2C7BB6"/>
              </a:solidFill>
              <a:latin typeface="Calibri" panose="020F0502020204030204" pitchFamily="34" charset="0"/>
              <a:ea typeface="Calibri"/>
              <a:cs typeface="Calibri" panose="020F0502020204030204" pitchFamily="34" charset="0"/>
            </a:endParaRPr>
          </a:p>
          <a:p>
            <a:pPr marL="0" indent="0">
              <a:buNone/>
            </a:pPr>
            <a:endParaRPr lang="en-US" dirty="0">
              <a:solidFill>
                <a:srgbClr val="2C7BB6"/>
              </a:solidFill>
              <a:latin typeface="Calibri" panose="020F0502020204030204" pitchFamily="34" charset="0"/>
              <a:ea typeface="Calibri"/>
              <a:cs typeface="Calibri" panose="020F0502020204030204" pitchFamily="34" charset="0"/>
            </a:endParaRPr>
          </a:p>
          <a:p>
            <a:pPr marL="0" indent="0">
              <a:buNone/>
            </a:pPr>
            <a:endParaRPr lang="en-US" sz="2400" dirty="0">
              <a:solidFill>
                <a:srgbClr val="2C7BB6"/>
              </a:solidFill>
              <a:latin typeface="Calibri" panose="020F0502020204030204" pitchFamily="34" charset="0"/>
              <a:ea typeface="Calibri"/>
              <a:cs typeface="Calibri" panose="020F0502020204030204" pitchFamily="34" charset="0"/>
            </a:endParaRPr>
          </a:p>
          <a:p>
            <a:pPr marL="0" indent="0">
              <a:buNone/>
            </a:pPr>
            <a:endParaRPr lang="en-US" dirty="0">
              <a:solidFill>
                <a:srgbClr val="2C7BB6"/>
              </a:solidFill>
              <a:latin typeface="Calibri" panose="020F0502020204030204" pitchFamily="34" charset="0"/>
              <a:ea typeface="Calibri"/>
              <a:cs typeface="Calibri" panose="020F0502020204030204" pitchFamily="34" charset="0"/>
            </a:endParaRPr>
          </a:p>
          <a:p>
            <a:pPr marL="0" indent="0">
              <a:buNone/>
            </a:pPr>
            <a:endParaRPr lang="en-US" sz="2400" dirty="0">
              <a:solidFill>
                <a:srgbClr val="2C7BB6"/>
              </a:solidFill>
              <a:latin typeface="Calibri" panose="020F0502020204030204" pitchFamily="34" charset="0"/>
              <a:ea typeface="Calibri"/>
              <a:cs typeface="Calibri" panose="020F0502020204030204" pitchFamily="34" charset="0"/>
            </a:endParaRPr>
          </a:p>
          <a:p>
            <a:pPr marL="0" indent="0">
              <a:buNone/>
            </a:pPr>
            <a:r>
              <a:rPr lang="en-US" sz="2400" dirty="0">
                <a:solidFill>
                  <a:srgbClr val="2C7BB6"/>
                </a:solidFill>
                <a:latin typeface="Calibri" panose="020F0502020204030204" pitchFamily="34" charset="0"/>
                <a:ea typeface="Calibri"/>
                <a:cs typeface="Calibri" panose="020F0502020204030204" pitchFamily="34" charset="0"/>
              </a:rPr>
              <a:t>Pick a lesson from a grade band that is </a:t>
            </a:r>
            <a:r>
              <a:rPr lang="en-US" sz="2400" b="1" dirty="0">
                <a:solidFill>
                  <a:srgbClr val="2C7BB6"/>
                </a:solidFill>
                <a:latin typeface="Calibri" panose="020F0502020204030204" pitchFamily="34" charset="0"/>
                <a:ea typeface="Calibri"/>
                <a:cs typeface="Calibri" panose="020F0502020204030204" pitchFamily="34" charset="0"/>
              </a:rPr>
              <a:t>different from the one you teach </a:t>
            </a:r>
            <a:r>
              <a:rPr lang="en-US" sz="2400" dirty="0">
                <a:solidFill>
                  <a:srgbClr val="2C7BB6"/>
                </a:solidFill>
                <a:latin typeface="Calibri" panose="020F0502020204030204" pitchFamily="34" charset="0"/>
                <a:ea typeface="Calibri"/>
                <a:cs typeface="Calibri" panose="020F0502020204030204" pitchFamily="34" charset="0"/>
              </a:rPr>
              <a:t>and answer these questions.</a:t>
            </a:r>
          </a:p>
        </p:txBody>
      </p:sp>
      <p:grpSp>
        <p:nvGrpSpPr>
          <p:cNvPr id="7" name="Group 6">
            <a:extLst>
              <a:ext uri="{FF2B5EF4-FFF2-40B4-BE49-F238E27FC236}">
                <a16:creationId xmlns:a16="http://schemas.microsoft.com/office/drawing/2014/main" id="{D1AFBCB2-B0F3-A570-5ED8-B4876ED839F5}"/>
              </a:ext>
              <a:ext uri="{C183D7F6-B498-43B3-948B-1728B52AA6E4}">
                <adec:decorative xmlns:adec="http://schemas.microsoft.com/office/drawing/2017/decorative" val="1"/>
              </a:ext>
            </a:extLst>
          </p:cNvPr>
          <p:cNvGrpSpPr/>
          <p:nvPr/>
        </p:nvGrpSpPr>
        <p:grpSpPr>
          <a:xfrm>
            <a:off x="9048561" y="746219"/>
            <a:ext cx="2682781" cy="2682781"/>
            <a:chOff x="9016161" y="567056"/>
            <a:chExt cx="2682781" cy="2682781"/>
          </a:xfrm>
        </p:grpSpPr>
        <p:grpSp>
          <p:nvGrpSpPr>
            <p:cNvPr id="8" name="Group 7">
              <a:extLst>
                <a:ext uri="{FF2B5EF4-FFF2-40B4-BE49-F238E27FC236}">
                  <a16:creationId xmlns:a16="http://schemas.microsoft.com/office/drawing/2014/main" id="{B83BFB13-005C-F48D-8D33-4A10E1CF176E}"/>
                </a:ext>
              </a:extLst>
            </p:cNvPr>
            <p:cNvGrpSpPr/>
            <p:nvPr/>
          </p:nvGrpSpPr>
          <p:grpSpPr>
            <a:xfrm>
              <a:off x="9869186" y="1088712"/>
              <a:ext cx="1484246" cy="1235011"/>
              <a:chOff x="9544050" y="1171575"/>
              <a:chExt cx="1314450" cy="1093727"/>
            </a:xfrm>
          </p:grpSpPr>
          <p:pic>
            <p:nvPicPr>
              <p:cNvPr id="11" name="Graphic 10" descr="Magnifying glass with solid fill">
                <a:extLst>
                  <a:ext uri="{FF2B5EF4-FFF2-40B4-BE49-F238E27FC236}">
                    <a16:creationId xmlns:a16="http://schemas.microsoft.com/office/drawing/2014/main" id="{D03A603A-9986-3E62-297E-14CF2756DB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44100" y="1350902"/>
                <a:ext cx="914400" cy="914400"/>
              </a:xfrm>
              <a:prstGeom prst="rect">
                <a:avLst/>
              </a:prstGeom>
            </p:spPr>
          </p:pic>
          <p:sp>
            <p:nvSpPr>
              <p:cNvPr id="12" name="Freeform 16">
                <a:extLst>
                  <a:ext uri="{FF2B5EF4-FFF2-40B4-BE49-F238E27FC236}">
                    <a16:creationId xmlns:a16="http://schemas.microsoft.com/office/drawing/2014/main" id="{A07CD982-3FF8-17D2-23C8-5DB5B3496B74}"/>
                  </a:ext>
                </a:extLst>
              </p:cNvPr>
              <p:cNvSpPr/>
              <p:nvPr/>
            </p:nvSpPr>
            <p:spPr>
              <a:xfrm>
                <a:off x="9544050" y="1171575"/>
                <a:ext cx="757238" cy="1057275"/>
              </a:xfrm>
              <a:custGeom>
                <a:avLst/>
                <a:gdLst>
                  <a:gd name="connsiteX0" fmla="*/ 585788 w 585788"/>
                  <a:gd name="connsiteY0" fmla="*/ 171450 h 1057275"/>
                  <a:gd name="connsiteX1" fmla="*/ 585788 w 585788"/>
                  <a:gd name="connsiteY1" fmla="*/ 0 h 1057275"/>
                  <a:gd name="connsiteX2" fmla="*/ 0 w 585788"/>
                  <a:gd name="connsiteY2" fmla="*/ 0 h 1057275"/>
                  <a:gd name="connsiteX3" fmla="*/ 0 w 585788"/>
                  <a:gd name="connsiteY3" fmla="*/ 1057275 h 1057275"/>
                  <a:gd name="connsiteX4" fmla="*/ 585788 w 585788"/>
                  <a:gd name="connsiteY4" fmla="*/ 1057275 h 1057275"/>
                  <a:gd name="connsiteX5" fmla="*/ 585788 w 585788"/>
                  <a:gd name="connsiteY5" fmla="*/ 1057275 h 1057275"/>
                  <a:gd name="connsiteX6" fmla="*/ 585788 w 585788"/>
                  <a:gd name="connsiteY6" fmla="*/ 928688 h 105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788" h="1057275">
                    <a:moveTo>
                      <a:pt x="585788" y="171450"/>
                    </a:moveTo>
                    <a:lnTo>
                      <a:pt x="585788" y="0"/>
                    </a:lnTo>
                    <a:lnTo>
                      <a:pt x="0" y="0"/>
                    </a:lnTo>
                    <a:lnTo>
                      <a:pt x="0" y="1057275"/>
                    </a:lnTo>
                    <a:lnTo>
                      <a:pt x="585788" y="1057275"/>
                    </a:lnTo>
                    <a:lnTo>
                      <a:pt x="585788" y="1057275"/>
                    </a:lnTo>
                    <a:lnTo>
                      <a:pt x="585788" y="928688"/>
                    </a:lnTo>
                  </a:path>
                </a:pathLst>
              </a:cu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84BBCF1C-5F8F-BDB2-8719-C8F84D3CA5A2}"/>
                  </a:ext>
                </a:extLst>
              </p:cNvPr>
              <p:cNvCxnSpPr/>
              <p:nvPr/>
            </p:nvCxnSpPr>
            <p:spPr>
              <a:xfrm>
                <a:off x="9681029" y="1371599"/>
                <a:ext cx="493485"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E36F0A8-BDD1-5376-EDBF-E1BC0F96EE03}"/>
                  </a:ext>
                </a:extLst>
              </p:cNvPr>
              <p:cNvCxnSpPr>
                <a:cxnSpLocks/>
              </p:cNvCxnSpPr>
              <p:nvPr/>
            </p:nvCxnSpPr>
            <p:spPr>
              <a:xfrm>
                <a:off x="9681029" y="1545771"/>
                <a:ext cx="33382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82D4FAC-E85A-CF33-31D6-3D56B7BC43C1}"/>
                  </a:ext>
                </a:extLst>
              </p:cNvPr>
              <p:cNvCxnSpPr>
                <a:cxnSpLocks/>
              </p:cNvCxnSpPr>
              <p:nvPr/>
            </p:nvCxnSpPr>
            <p:spPr>
              <a:xfrm>
                <a:off x="9681029" y="1705429"/>
                <a:ext cx="263071"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8A8C9CC-32C7-2F42-4595-F249ACFB2ED7}"/>
                  </a:ext>
                </a:extLst>
              </p:cNvPr>
              <p:cNvCxnSpPr>
                <a:cxnSpLocks/>
              </p:cNvCxnSpPr>
              <p:nvPr/>
            </p:nvCxnSpPr>
            <p:spPr>
              <a:xfrm>
                <a:off x="9681029" y="1879600"/>
                <a:ext cx="33382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3CC27F1-BDDA-B2BE-E022-FF21B7DC7DF9}"/>
                  </a:ext>
                </a:extLst>
              </p:cNvPr>
              <p:cNvCxnSpPr/>
              <p:nvPr/>
            </p:nvCxnSpPr>
            <p:spPr>
              <a:xfrm>
                <a:off x="9681029" y="2053770"/>
                <a:ext cx="493485"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9" name="Oval 8">
              <a:extLst>
                <a:ext uri="{FF2B5EF4-FFF2-40B4-BE49-F238E27FC236}">
                  <a16:creationId xmlns:a16="http://schemas.microsoft.com/office/drawing/2014/main" id="{23C02FC3-7FC1-F76D-FFA2-65BE4C87C6DA}"/>
                </a:ext>
              </a:extLst>
            </p:cNvPr>
            <p:cNvSpPr/>
            <p:nvPr/>
          </p:nvSpPr>
          <p:spPr>
            <a:xfrm>
              <a:off x="9016161" y="567056"/>
              <a:ext cx="2682781" cy="2682781"/>
            </a:xfrm>
            <a:prstGeom prst="ellipse">
              <a:avLst/>
            </a:prstGeom>
            <a:noFill/>
            <a:ln w="76200">
              <a:solidFill>
                <a:srgbClr val="2C7B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D72D0CB-0EA9-123B-9935-719A0DAE9DD1}"/>
                </a:ext>
              </a:extLst>
            </p:cNvPr>
            <p:cNvSpPr txBox="1"/>
            <p:nvPr/>
          </p:nvSpPr>
          <p:spPr>
            <a:xfrm>
              <a:off x="9208345" y="2429973"/>
              <a:ext cx="2273413" cy="430887"/>
            </a:xfrm>
            <a:prstGeom prst="rect">
              <a:avLst/>
            </a:prstGeom>
            <a:noFill/>
          </p:spPr>
          <p:txBody>
            <a:bodyPr wrap="square" rtlCol="0">
              <a:spAutoFit/>
            </a:bodyPr>
            <a:lstStyle/>
            <a:p>
              <a:pPr algn="ctr"/>
              <a:r>
                <a:rPr lang="en-US" sz="2200" b="1">
                  <a:solidFill>
                    <a:srgbClr val="1B7CB5"/>
                  </a:solidFill>
                </a:rPr>
                <a:t>EXPLORE</a:t>
              </a:r>
            </a:p>
          </p:txBody>
        </p:sp>
      </p:grpSp>
      <p:sp>
        <p:nvSpPr>
          <p:cNvPr id="5" name="Footer Placeholder 4">
            <a:extLst>
              <a:ext uri="{FF2B5EF4-FFF2-40B4-BE49-F238E27FC236}">
                <a16:creationId xmlns:a16="http://schemas.microsoft.com/office/drawing/2014/main" id="{F781D91C-F1EE-7591-CD7E-3DA64B49590F}"/>
              </a:ext>
            </a:extLst>
          </p:cNvPr>
          <p:cNvSpPr>
            <a:spLocks noGrp="1"/>
          </p:cNvSpPr>
          <p:nvPr>
            <p:ph type="ftr" sz="quarter" idx="11"/>
          </p:nvPr>
        </p:nvSpPr>
        <p:spPr/>
        <p:txBody>
          <a:bodyPr/>
          <a:lstStyle/>
          <a:p>
            <a:r>
              <a:rPr lang="en-US" dirty="0"/>
              <a:t>Oregon Department of Education</a:t>
            </a:r>
          </a:p>
        </p:txBody>
      </p:sp>
      <p:sp>
        <p:nvSpPr>
          <p:cNvPr id="6" name="Slide Number Placeholder 5">
            <a:extLst>
              <a:ext uri="{FF2B5EF4-FFF2-40B4-BE49-F238E27FC236}">
                <a16:creationId xmlns:a16="http://schemas.microsoft.com/office/drawing/2014/main" id="{40BC0C7C-0037-A007-8CCA-54F6BCFA39EF}"/>
              </a:ext>
            </a:extLst>
          </p:cNvPr>
          <p:cNvSpPr>
            <a:spLocks noGrp="1"/>
          </p:cNvSpPr>
          <p:nvPr>
            <p:ph type="sldNum" sz="quarter" idx="12"/>
          </p:nvPr>
        </p:nvSpPr>
        <p:spPr/>
        <p:txBody>
          <a:bodyPr/>
          <a:lstStyle/>
          <a:p>
            <a:fld id="{357F5B69-6281-4C1F-8C38-6DA0F56DA430}" type="slidenum">
              <a:rPr lang="en-US" smtClean="0"/>
              <a:t>8</a:t>
            </a:fld>
            <a:endParaRPr lang="en-US"/>
          </a:p>
        </p:txBody>
      </p:sp>
    </p:spTree>
    <p:extLst>
      <p:ext uri="{BB962C8B-B14F-4D97-AF65-F5344CB8AC3E}">
        <p14:creationId xmlns:p14="http://schemas.microsoft.com/office/powerpoint/2010/main" val="1643733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971904-3C7D-9C4D-2357-E75C574461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D3A0E1-EF8F-9141-858D-0943FEB9E07D}"/>
              </a:ext>
            </a:extLst>
          </p:cNvPr>
          <p:cNvSpPr>
            <a:spLocks noGrp="1"/>
          </p:cNvSpPr>
          <p:nvPr>
            <p:ph type="title"/>
          </p:nvPr>
        </p:nvSpPr>
        <p:spPr/>
        <p:txBody>
          <a:bodyPr>
            <a:normAutofit fontScale="90000"/>
          </a:bodyPr>
          <a:lstStyle/>
          <a:p>
            <a:r>
              <a:rPr lang="en-US" dirty="0"/>
              <a:t>Exploring Grade-band Specific Lesson Materials</a:t>
            </a:r>
          </a:p>
        </p:txBody>
      </p:sp>
      <p:sp>
        <p:nvSpPr>
          <p:cNvPr id="3" name="Content Placeholder 2">
            <a:extLst>
              <a:ext uri="{FF2B5EF4-FFF2-40B4-BE49-F238E27FC236}">
                <a16:creationId xmlns:a16="http://schemas.microsoft.com/office/drawing/2014/main" id="{B9B79BA2-B9F3-619B-C7A1-169ABC43080C}"/>
              </a:ext>
            </a:extLst>
          </p:cNvPr>
          <p:cNvSpPr>
            <a:spLocks noGrp="1"/>
          </p:cNvSpPr>
          <p:nvPr>
            <p:ph sz="half" idx="1"/>
          </p:nvPr>
        </p:nvSpPr>
        <p:spPr>
          <a:xfrm>
            <a:off x="717176" y="1825625"/>
            <a:ext cx="7893424" cy="4106048"/>
          </a:xfrm>
        </p:spPr>
        <p:txBody>
          <a:bodyPr>
            <a:noAutofit/>
          </a:bodyPr>
          <a:lstStyle/>
          <a:p>
            <a:pPr fontAlgn="ctr">
              <a:buSzPts val="2000"/>
            </a:pPr>
            <a:r>
              <a:rPr lang="en-US" sz="2200" b="0" i="0" u="none" strike="noStrike" kern="1200" dirty="0">
                <a:solidFill>
                  <a:srgbClr val="000000"/>
                </a:solidFill>
                <a:effectLst/>
              </a:rPr>
              <a:t>Compare the lesson to the others in the grade band. How would you sequence the lesson plans?</a:t>
            </a:r>
            <a:endParaRPr lang="en-US" sz="2200" b="0" i="0" u="none" strike="noStrike" dirty="0">
              <a:effectLst/>
            </a:endParaRPr>
          </a:p>
          <a:p>
            <a:pPr fontAlgn="ctr"/>
            <a:r>
              <a:rPr lang="en-US" sz="2200" b="0" i="0" u="none" strike="noStrike" kern="1200" dirty="0">
                <a:solidFill>
                  <a:srgbClr val="000000"/>
                </a:solidFill>
                <a:effectLst/>
              </a:rPr>
              <a:t>How does the lesson plan align with the standards listed on the first page? Are there standards from other content areas being addressed simultaneously?</a:t>
            </a:r>
            <a:endParaRPr lang="en-US" sz="2200" b="0" i="0" u="none" strike="noStrike" dirty="0">
              <a:effectLst/>
            </a:endParaRPr>
          </a:p>
          <a:p>
            <a:pPr fontAlgn="ctr"/>
            <a:r>
              <a:rPr lang="en-US" sz="2200" b="0" i="0" u="none" strike="noStrike" kern="1200" dirty="0">
                <a:solidFill>
                  <a:srgbClr val="000000"/>
                </a:solidFill>
                <a:effectLst/>
              </a:rPr>
              <a:t>How is the lesson plan sensitive, not fear-based and asset-based?</a:t>
            </a:r>
            <a:endParaRPr lang="en-US" sz="2200" b="0" i="0" u="none" strike="noStrike" dirty="0">
              <a:effectLst/>
            </a:endParaRPr>
          </a:p>
          <a:p>
            <a:pPr fontAlgn="ctr"/>
            <a:r>
              <a:rPr lang="en-US" sz="2200" b="0" i="0" u="none" strike="noStrike" kern="1200" dirty="0">
                <a:solidFill>
                  <a:srgbClr val="000000"/>
                </a:solidFill>
                <a:effectLst/>
              </a:rPr>
              <a:t>What scaffolds might your students need to access the material?</a:t>
            </a:r>
            <a:endParaRPr lang="en-US" sz="2200" b="0" i="0" u="none" strike="noStrike" dirty="0">
              <a:effectLst/>
            </a:endParaRPr>
          </a:p>
          <a:p>
            <a:pPr fontAlgn="ctr"/>
            <a:r>
              <a:rPr lang="en-US" sz="2200" b="0" i="0" u="none" strike="noStrike" kern="1200" dirty="0">
                <a:solidFill>
                  <a:srgbClr val="000000"/>
                </a:solidFill>
                <a:effectLst/>
              </a:rPr>
              <a:t>What extension activities could you plan (writing assignments, disciplinary literacy)?</a:t>
            </a:r>
            <a:endParaRPr lang="en-US" sz="2200" b="0" i="0" u="none" strike="noStrike" dirty="0">
              <a:effectLst/>
            </a:endParaRPr>
          </a:p>
          <a:p>
            <a:pPr fontAlgn="ctr"/>
            <a:r>
              <a:rPr lang="en-US" sz="2200" b="0" i="0" u="none" strike="noStrike" kern="1200" dirty="0">
                <a:solidFill>
                  <a:srgbClr val="000000"/>
                </a:solidFill>
                <a:effectLst/>
              </a:rPr>
              <a:t>What additional resources could you include in the Resources </a:t>
            </a:r>
            <a:r>
              <a:rPr lang="en-US" sz="2200" dirty="0">
                <a:solidFill>
                  <a:srgbClr val="000000"/>
                </a:solidFill>
              </a:rPr>
              <a:t>S</a:t>
            </a:r>
            <a:r>
              <a:rPr lang="en-US" sz="2200" b="0" i="0" u="none" strike="noStrike" kern="1200" dirty="0">
                <a:solidFill>
                  <a:srgbClr val="000000"/>
                </a:solidFill>
                <a:effectLst/>
              </a:rPr>
              <a:t>ection that are appropriate for this grade band?</a:t>
            </a:r>
            <a:endParaRPr lang="en-US" sz="2200" b="0" i="0" u="none" strike="noStrike" dirty="0">
              <a:effectLst/>
            </a:endParaRPr>
          </a:p>
        </p:txBody>
      </p:sp>
      <p:sp>
        <p:nvSpPr>
          <p:cNvPr id="4" name="Content Placeholder 3">
            <a:extLst>
              <a:ext uri="{FF2B5EF4-FFF2-40B4-BE49-F238E27FC236}">
                <a16:creationId xmlns:a16="http://schemas.microsoft.com/office/drawing/2014/main" id="{B3BEB239-FBD5-1E10-AA13-77F8AF965967}"/>
              </a:ext>
            </a:extLst>
          </p:cNvPr>
          <p:cNvSpPr>
            <a:spLocks noGrp="1"/>
          </p:cNvSpPr>
          <p:nvPr>
            <p:ph sz="half" idx="2"/>
          </p:nvPr>
        </p:nvSpPr>
        <p:spPr>
          <a:xfrm>
            <a:off x="8597728" y="258082"/>
            <a:ext cx="3584448" cy="6667995"/>
          </a:xfrm>
          <a:solidFill>
            <a:schemeClr val="bg2"/>
          </a:solidFill>
        </p:spPr>
        <p:txBody>
          <a:bodyPr anchor="ctr">
            <a:normAutofit/>
          </a:bodyPr>
          <a:lstStyle/>
          <a:p>
            <a:pPr marL="0" indent="0">
              <a:buNone/>
            </a:pPr>
            <a:endParaRPr lang="en-US" sz="2400" dirty="0">
              <a:solidFill>
                <a:srgbClr val="2C7BB6"/>
              </a:solidFill>
              <a:latin typeface="Calibri" panose="020F0502020204030204" pitchFamily="34" charset="0"/>
              <a:ea typeface="Calibri"/>
              <a:cs typeface="Calibri" panose="020F0502020204030204" pitchFamily="34" charset="0"/>
            </a:endParaRPr>
          </a:p>
          <a:p>
            <a:pPr marL="0" indent="0">
              <a:buNone/>
            </a:pPr>
            <a:endParaRPr lang="en-US" dirty="0">
              <a:solidFill>
                <a:srgbClr val="2C7BB6"/>
              </a:solidFill>
              <a:latin typeface="Calibri" panose="020F0502020204030204" pitchFamily="34" charset="0"/>
              <a:ea typeface="Calibri"/>
              <a:cs typeface="Calibri" panose="020F0502020204030204" pitchFamily="34" charset="0"/>
            </a:endParaRPr>
          </a:p>
          <a:p>
            <a:pPr marL="0" indent="0">
              <a:buNone/>
            </a:pPr>
            <a:endParaRPr lang="en-US" sz="2400" dirty="0">
              <a:solidFill>
                <a:srgbClr val="2C7BB6"/>
              </a:solidFill>
              <a:latin typeface="Calibri" panose="020F0502020204030204" pitchFamily="34" charset="0"/>
              <a:ea typeface="Calibri"/>
              <a:cs typeface="Calibri" panose="020F0502020204030204" pitchFamily="34" charset="0"/>
            </a:endParaRPr>
          </a:p>
          <a:p>
            <a:pPr marL="0" indent="0">
              <a:buNone/>
            </a:pPr>
            <a:endParaRPr lang="en-US" dirty="0">
              <a:solidFill>
                <a:srgbClr val="2C7BB6"/>
              </a:solidFill>
              <a:latin typeface="Calibri" panose="020F0502020204030204" pitchFamily="34" charset="0"/>
              <a:ea typeface="Calibri"/>
              <a:cs typeface="Calibri" panose="020F0502020204030204" pitchFamily="34" charset="0"/>
            </a:endParaRPr>
          </a:p>
          <a:p>
            <a:pPr marL="0" indent="0">
              <a:buNone/>
            </a:pPr>
            <a:endParaRPr lang="en-US" sz="2400" dirty="0">
              <a:solidFill>
                <a:srgbClr val="2C7BB6"/>
              </a:solidFill>
              <a:latin typeface="Calibri" panose="020F0502020204030204" pitchFamily="34" charset="0"/>
              <a:ea typeface="Calibri"/>
              <a:cs typeface="Calibri" panose="020F0502020204030204" pitchFamily="34" charset="0"/>
            </a:endParaRPr>
          </a:p>
          <a:p>
            <a:pPr marL="0" indent="0">
              <a:buNone/>
            </a:pPr>
            <a:endParaRPr lang="en-US" dirty="0">
              <a:solidFill>
                <a:srgbClr val="2C7BB6"/>
              </a:solidFill>
              <a:latin typeface="Calibri" panose="020F0502020204030204" pitchFamily="34" charset="0"/>
              <a:ea typeface="Calibri"/>
              <a:cs typeface="Calibri" panose="020F0502020204030204" pitchFamily="34" charset="0"/>
            </a:endParaRPr>
          </a:p>
          <a:p>
            <a:pPr marL="0" indent="0">
              <a:buNone/>
            </a:pPr>
            <a:endParaRPr lang="en-US" sz="2400" dirty="0">
              <a:solidFill>
                <a:srgbClr val="2C7BB6"/>
              </a:solidFill>
              <a:latin typeface="Calibri" panose="020F0502020204030204" pitchFamily="34" charset="0"/>
              <a:ea typeface="Calibri"/>
              <a:cs typeface="Calibri" panose="020F0502020204030204" pitchFamily="34" charset="0"/>
            </a:endParaRPr>
          </a:p>
          <a:p>
            <a:pPr marL="0" indent="0">
              <a:buNone/>
            </a:pPr>
            <a:endParaRPr lang="en-US" sz="2400" dirty="0">
              <a:solidFill>
                <a:srgbClr val="2C7BB6"/>
              </a:solidFill>
              <a:latin typeface="Calibri" panose="020F0502020204030204" pitchFamily="34" charset="0"/>
              <a:ea typeface="Calibri"/>
              <a:cs typeface="Calibri" panose="020F0502020204030204" pitchFamily="34" charset="0"/>
            </a:endParaRPr>
          </a:p>
          <a:p>
            <a:pPr marL="0" indent="0">
              <a:buNone/>
            </a:pPr>
            <a:r>
              <a:rPr lang="en-US" sz="2400" dirty="0">
                <a:solidFill>
                  <a:srgbClr val="2C7BB6"/>
                </a:solidFill>
                <a:latin typeface="Calibri" panose="020F0502020204030204" pitchFamily="34" charset="0"/>
                <a:ea typeface="Calibri"/>
                <a:cs typeface="Calibri" panose="020F0502020204030204" pitchFamily="34" charset="0"/>
              </a:rPr>
              <a:t>Pick a lesson in </a:t>
            </a:r>
            <a:r>
              <a:rPr lang="en-US" sz="2400" b="1" dirty="0">
                <a:solidFill>
                  <a:srgbClr val="2C7BB6"/>
                </a:solidFill>
                <a:latin typeface="Calibri" panose="020F0502020204030204" pitchFamily="34" charset="0"/>
                <a:ea typeface="Calibri"/>
                <a:cs typeface="Calibri" panose="020F0502020204030204" pitchFamily="34" charset="0"/>
              </a:rPr>
              <a:t>your grade band </a:t>
            </a:r>
            <a:r>
              <a:rPr lang="en-US" sz="2400" dirty="0">
                <a:solidFill>
                  <a:srgbClr val="2C7BB6"/>
                </a:solidFill>
                <a:latin typeface="Calibri" panose="020F0502020204030204" pitchFamily="34" charset="0"/>
                <a:ea typeface="Calibri"/>
                <a:cs typeface="Calibri" panose="020F0502020204030204" pitchFamily="34" charset="0"/>
              </a:rPr>
              <a:t>and answer these questions.</a:t>
            </a:r>
          </a:p>
        </p:txBody>
      </p:sp>
      <p:sp>
        <p:nvSpPr>
          <p:cNvPr id="6" name="Slide Number Placeholder 5">
            <a:extLst>
              <a:ext uri="{FF2B5EF4-FFF2-40B4-BE49-F238E27FC236}">
                <a16:creationId xmlns:a16="http://schemas.microsoft.com/office/drawing/2014/main" id="{7722A6A6-DCF8-FCA6-84D7-DB35979EDED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357F5B69-6281-4C1F-8C38-6DA0F56DA430}" type="slidenum">
              <a:rPr kumimoji="0" lang="en-US" sz="1200" b="0" i="0" u="none" strike="noStrike" kern="0" cap="none" spc="0" normalizeH="0" baseline="0" noProof="0" smtClean="0">
                <a:ln>
                  <a:noFill/>
                </a:ln>
                <a:solidFill>
                  <a:prstClr val="black">
                    <a:lumMod val="65000"/>
                    <a:lumOff val="3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US" sz="1200" b="0" i="0" u="none" strike="noStrike" kern="0" cap="none" spc="0" normalizeH="0" baseline="0" noProof="0">
              <a:ln>
                <a:noFill/>
              </a:ln>
              <a:solidFill>
                <a:prstClr val="black">
                  <a:lumMod val="65000"/>
                  <a:lumOff val="35000"/>
                </a:prstClr>
              </a:solidFill>
              <a:effectLst/>
              <a:uLnTx/>
              <a:uFillTx/>
              <a:latin typeface="Arial"/>
              <a:cs typeface="Arial"/>
              <a:sym typeface="Arial"/>
            </a:endParaRPr>
          </a:p>
        </p:txBody>
      </p:sp>
      <p:grpSp>
        <p:nvGrpSpPr>
          <p:cNvPr id="7" name="Group 6" descr="A circular icon that includes a document and magnifying glass, under which it says &quot;Explore&quot;">
            <a:extLst>
              <a:ext uri="{FF2B5EF4-FFF2-40B4-BE49-F238E27FC236}">
                <a16:creationId xmlns:a16="http://schemas.microsoft.com/office/drawing/2014/main" id="{A179F2C8-EBA4-1779-9092-FF29C9E43197}"/>
              </a:ext>
            </a:extLst>
          </p:cNvPr>
          <p:cNvGrpSpPr/>
          <p:nvPr/>
        </p:nvGrpSpPr>
        <p:grpSpPr>
          <a:xfrm>
            <a:off x="9048561" y="746219"/>
            <a:ext cx="2682781" cy="2682781"/>
            <a:chOff x="9016161" y="567056"/>
            <a:chExt cx="2682781" cy="2682781"/>
          </a:xfrm>
        </p:grpSpPr>
        <p:grpSp>
          <p:nvGrpSpPr>
            <p:cNvPr id="8" name="Group 7">
              <a:extLst>
                <a:ext uri="{FF2B5EF4-FFF2-40B4-BE49-F238E27FC236}">
                  <a16:creationId xmlns:a16="http://schemas.microsoft.com/office/drawing/2014/main" id="{A136E624-F87A-D31E-2918-B63CDF6E9D21}"/>
                </a:ext>
              </a:extLst>
            </p:cNvPr>
            <p:cNvGrpSpPr/>
            <p:nvPr/>
          </p:nvGrpSpPr>
          <p:grpSpPr>
            <a:xfrm>
              <a:off x="9869186" y="1088712"/>
              <a:ext cx="1484246" cy="1235011"/>
              <a:chOff x="9544050" y="1171575"/>
              <a:chExt cx="1314450" cy="1093727"/>
            </a:xfrm>
          </p:grpSpPr>
          <p:pic>
            <p:nvPicPr>
              <p:cNvPr id="11" name="Graphic 10" descr="Magnifying glass with solid fill">
                <a:extLst>
                  <a:ext uri="{FF2B5EF4-FFF2-40B4-BE49-F238E27FC236}">
                    <a16:creationId xmlns:a16="http://schemas.microsoft.com/office/drawing/2014/main" id="{039F3367-55DF-95FE-919A-8B48FC19F2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44100" y="1350902"/>
                <a:ext cx="914400" cy="914400"/>
              </a:xfrm>
              <a:prstGeom prst="rect">
                <a:avLst/>
              </a:prstGeom>
            </p:spPr>
          </p:pic>
          <p:sp>
            <p:nvSpPr>
              <p:cNvPr id="12" name="Freeform 16">
                <a:extLst>
                  <a:ext uri="{FF2B5EF4-FFF2-40B4-BE49-F238E27FC236}">
                    <a16:creationId xmlns:a16="http://schemas.microsoft.com/office/drawing/2014/main" id="{B1841D8B-D59A-D77D-C858-AAE9EF8C7BE9}"/>
                  </a:ext>
                </a:extLst>
              </p:cNvPr>
              <p:cNvSpPr/>
              <p:nvPr/>
            </p:nvSpPr>
            <p:spPr>
              <a:xfrm>
                <a:off x="9544050" y="1171575"/>
                <a:ext cx="757238" cy="1057275"/>
              </a:xfrm>
              <a:custGeom>
                <a:avLst/>
                <a:gdLst>
                  <a:gd name="connsiteX0" fmla="*/ 585788 w 585788"/>
                  <a:gd name="connsiteY0" fmla="*/ 171450 h 1057275"/>
                  <a:gd name="connsiteX1" fmla="*/ 585788 w 585788"/>
                  <a:gd name="connsiteY1" fmla="*/ 0 h 1057275"/>
                  <a:gd name="connsiteX2" fmla="*/ 0 w 585788"/>
                  <a:gd name="connsiteY2" fmla="*/ 0 h 1057275"/>
                  <a:gd name="connsiteX3" fmla="*/ 0 w 585788"/>
                  <a:gd name="connsiteY3" fmla="*/ 1057275 h 1057275"/>
                  <a:gd name="connsiteX4" fmla="*/ 585788 w 585788"/>
                  <a:gd name="connsiteY4" fmla="*/ 1057275 h 1057275"/>
                  <a:gd name="connsiteX5" fmla="*/ 585788 w 585788"/>
                  <a:gd name="connsiteY5" fmla="*/ 1057275 h 1057275"/>
                  <a:gd name="connsiteX6" fmla="*/ 585788 w 585788"/>
                  <a:gd name="connsiteY6" fmla="*/ 928688 h 105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788" h="1057275">
                    <a:moveTo>
                      <a:pt x="585788" y="171450"/>
                    </a:moveTo>
                    <a:lnTo>
                      <a:pt x="585788" y="0"/>
                    </a:lnTo>
                    <a:lnTo>
                      <a:pt x="0" y="0"/>
                    </a:lnTo>
                    <a:lnTo>
                      <a:pt x="0" y="1057275"/>
                    </a:lnTo>
                    <a:lnTo>
                      <a:pt x="585788" y="1057275"/>
                    </a:lnTo>
                    <a:lnTo>
                      <a:pt x="585788" y="1057275"/>
                    </a:lnTo>
                    <a:lnTo>
                      <a:pt x="585788" y="928688"/>
                    </a:lnTo>
                  </a:path>
                </a:pathLst>
              </a:cu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prstClr val="white"/>
                  </a:solidFill>
                  <a:effectLst/>
                  <a:uLnTx/>
                  <a:uFillTx/>
                  <a:latin typeface="Calibri" panose="020F0502020204030204"/>
                  <a:ea typeface="+mn-ea"/>
                  <a:cs typeface="+mn-cs"/>
                  <a:sym typeface="Arial"/>
                </a:endParaRPr>
              </a:p>
            </p:txBody>
          </p:sp>
          <p:cxnSp>
            <p:nvCxnSpPr>
              <p:cNvPr id="13" name="Straight Connector 12">
                <a:extLst>
                  <a:ext uri="{FF2B5EF4-FFF2-40B4-BE49-F238E27FC236}">
                    <a16:creationId xmlns:a16="http://schemas.microsoft.com/office/drawing/2014/main" id="{EC85EFF8-E229-1995-C13F-DC67D0954615}"/>
                  </a:ext>
                </a:extLst>
              </p:cNvPr>
              <p:cNvCxnSpPr/>
              <p:nvPr/>
            </p:nvCxnSpPr>
            <p:spPr>
              <a:xfrm>
                <a:off x="9681029" y="1371599"/>
                <a:ext cx="493485"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8CA3CC1-0B88-76F9-3464-4B4DB43E1B62}"/>
                  </a:ext>
                </a:extLst>
              </p:cNvPr>
              <p:cNvCxnSpPr>
                <a:cxnSpLocks/>
              </p:cNvCxnSpPr>
              <p:nvPr/>
            </p:nvCxnSpPr>
            <p:spPr>
              <a:xfrm>
                <a:off x="9681029" y="1545771"/>
                <a:ext cx="33382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444EA29-7230-05A9-5E95-8783F5D323FE}"/>
                  </a:ext>
                </a:extLst>
              </p:cNvPr>
              <p:cNvCxnSpPr>
                <a:cxnSpLocks/>
              </p:cNvCxnSpPr>
              <p:nvPr/>
            </p:nvCxnSpPr>
            <p:spPr>
              <a:xfrm>
                <a:off x="9681029" y="1705429"/>
                <a:ext cx="263071"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CD272A7-18CA-1183-9966-0CD247120BC1}"/>
                  </a:ext>
                </a:extLst>
              </p:cNvPr>
              <p:cNvCxnSpPr>
                <a:cxnSpLocks/>
              </p:cNvCxnSpPr>
              <p:nvPr/>
            </p:nvCxnSpPr>
            <p:spPr>
              <a:xfrm>
                <a:off x="9681029" y="1879600"/>
                <a:ext cx="33382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761CEA3-61E5-BFC9-FA7F-A4A5AE667F1F}"/>
                  </a:ext>
                </a:extLst>
              </p:cNvPr>
              <p:cNvCxnSpPr/>
              <p:nvPr/>
            </p:nvCxnSpPr>
            <p:spPr>
              <a:xfrm>
                <a:off x="9681029" y="2053770"/>
                <a:ext cx="493485"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9" name="Oval 8">
              <a:extLst>
                <a:ext uri="{FF2B5EF4-FFF2-40B4-BE49-F238E27FC236}">
                  <a16:creationId xmlns:a16="http://schemas.microsoft.com/office/drawing/2014/main" id="{FB783570-51D0-C417-2F1B-8161384DFB1A}"/>
                </a:ext>
              </a:extLst>
            </p:cNvPr>
            <p:cNvSpPr/>
            <p:nvPr/>
          </p:nvSpPr>
          <p:spPr>
            <a:xfrm>
              <a:off x="9016161" y="567056"/>
              <a:ext cx="2682781" cy="2682781"/>
            </a:xfrm>
            <a:prstGeom prst="ellipse">
              <a:avLst/>
            </a:prstGeom>
            <a:noFill/>
            <a:ln w="76200">
              <a:solidFill>
                <a:srgbClr val="2C7B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0" name="TextBox 9">
              <a:extLst>
                <a:ext uri="{FF2B5EF4-FFF2-40B4-BE49-F238E27FC236}">
                  <a16:creationId xmlns:a16="http://schemas.microsoft.com/office/drawing/2014/main" id="{1DDDD0D9-B294-F171-CF42-C6E50858E583}"/>
                </a:ext>
              </a:extLst>
            </p:cNvPr>
            <p:cNvSpPr txBox="1"/>
            <p:nvPr/>
          </p:nvSpPr>
          <p:spPr>
            <a:xfrm>
              <a:off x="9208345" y="2429973"/>
              <a:ext cx="2273413"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1" i="0" u="none" strike="noStrike" kern="0" cap="none" spc="0" normalizeH="0" baseline="0" noProof="0">
                  <a:ln>
                    <a:noFill/>
                  </a:ln>
                  <a:solidFill>
                    <a:srgbClr val="1B7CB5"/>
                  </a:solidFill>
                  <a:effectLst/>
                  <a:uLnTx/>
                  <a:uFillTx/>
                  <a:latin typeface="Arial"/>
                  <a:cs typeface="Arial"/>
                  <a:sym typeface="Arial"/>
                </a:rPr>
                <a:t>EXPLORE</a:t>
              </a:r>
            </a:p>
          </p:txBody>
        </p:sp>
      </p:grpSp>
      <p:sp>
        <p:nvSpPr>
          <p:cNvPr id="18" name="Footer Placeholder 4">
            <a:extLst>
              <a:ext uri="{FF2B5EF4-FFF2-40B4-BE49-F238E27FC236}">
                <a16:creationId xmlns:a16="http://schemas.microsoft.com/office/drawing/2014/main" id="{64BDA047-FEF7-B8C8-8A2D-35B6D3E36359}"/>
              </a:ext>
            </a:extLst>
          </p:cNvPr>
          <p:cNvSpPr>
            <a:spLocks noGrp="1"/>
          </p:cNvSpPr>
          <p:nvPr>
            <p:ph type="ftr" sz="quarter" idx="11"/>
          </p:nvPr>
        </p:nvSpPr>
        <p:spPr>
          <a:xfrm>
            <a:off x="717176" y="6139793"/>
            <a:ext cx="2864224" cy="365125"/>
          </a:xfrm>
        </p:spPr>
        <p:txBody>
          <a:bodyPr/>
          <a:lstStyle/>
          <a:p>
            <a:r>
              <a:rPr lang="en-US" dirty="0"/>
              <a:t>Oregon Department of Education</a:t>
            </a:r>
          </a:p>
        </p:txBody>
      </p:sp>
    </p:spTree>
    <p:extLst>
      <p:ext uri="{BB962C8B-B14F-4D97-AF65-F5344CB8AC3E}">
        <p14:creationId xmlns:p14="http://schemas.microsoft.com/office/powerpoint/2010/main" val="525696810"/>
      </p:ext>
    </p:extLst>
  </p:cSld>
  <p:clrMapOvr>
    <a:masterClrMapping/>
  </p:clrMapOvr>
</p:sld>
</file>

<file path=ppt/theme/theme1.xml><?xml version="1.0" encoding="utf-8"?>
<a:theme xmlns:a="http://schemas.openxmlformats.org/drawingml/2006/main" name="1_2021ODE">
  <a:themeElements>
    <a:clrScheme name="ODE2021">
      <a:dk1>
        <a:sysClr val="windowText" lastClr="000000"/>
      </a:dk1>
      <a:lt1>
        <a:sysClr val="window" lastClr="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DE_Presentation-Frame-EXPANDED_2021-FINAL v3.potx" id="{871E19A5-6FF8-4B6F-B3B4-DDF01C760689}" vid="{0D27BCD6-A73F-46F0-BAD7-39EEE96D73BC}"/>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KeywordTaxHTField xmlns="33d0ab3a-ed53-4b26-b374-c651e1521cb8">
      <Terms xmlns="http://schemas.microsoft.com/office/infopath/2007/PartnerControls"/>
    </TaxKeywordTaxHTField>
    <TaxCatchAll xmlns="33d0ab3a-ed53-4b26-b374-c651e1521cb8" xsi:nil="true"/>
    <SharedWithUsers xmlns="33d0ab3a-ed53-4b26-b374-c651e1521cb8">
      <UserInfo>
        <DisplayName>GOODNESS Michelle * ODE</DisplayName>
        <AccountId>497</AccountId>
        <AccountType/>
      </UserInfo>
      <UserInfo>
        <DisplayName>BAKER Traci * ODE</DisplayName>
        <AccountId>1053</AccountId>
        <AccountType/>
      </UserInfo>
      <UserInfo>
        <DisplayName>WIENS Jon * ODE</DisplayName>
        <AccountId>176</AccountId>
        <AccountType/>
      </UserInfo>
      <UserInfo>
        <DisplayName>BOYD Meg * ODE</DisplayName>
        <AccountId>110</AccountId>
        <AccountType/>
      </UserInfo>
      <UserInfo>
        <DisplayName>SIEGEL Marc * ODE</DisplayName>
        <AccountId>29</AccountId>
        <AccountType/>
      </UserInfo>
      <UserInfo>
        <DisplayName>FARLEY Dan * ODE</DisplayName>
        <AccountId>203</AccountId>
        <AccountType/>
      </UserInfo>
      <UserInfo>
        <DisplayName>JUSTIS Carlee * DAS</DisplayName>
        <AccountId>1071</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C78DD211859764E932B2BF29BFE565B" ma:contentTypeVersion="9" ma:contentTypeDescription="Create a new document." ma:contentTypeScope="" ma:versionID="7b8fa6da1b1d5ec067cd8c0597cbfba1">
  <xsd:schema xmlns:xsd="http://www.w3.org/2001/XMLSchema" xmlns:xs="http://www.w3.org/2001/XMLSchema" xmlns:p="http://schemas.microsoft.com/office/2006/metadata/properties" xmlns:ns2="33d0ab3a-ed53-4b26-b374-c651e1521cb8" xmlns:ns3="e10c53f3-1d52-4706-a966-ac9983b29943" targetNamespace="http://schemas.microsoft.com/office/2006/metadata/properties" ma:root="true" ma:fieldsID="6ded97fc4c91bd2ab8427e83fb685ac5" ns2:_="" ns3:_="">
    <xsd:import namespace="33d0ab3a-ed53-4b26-b374-c651e1521cb8"/>
    <xsd:import namespace="e10c53f3-1d52-4706-a966-ac9983b2994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2:TaxKeywordTaxHTField"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d0ab3a-ed53-4b26-b374-c651e1521cb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KeywordTaxHTField" ma:index="13" nillable="true" ma:taxonomy="true" ma:internalName="TaxKeywordTaxHTField" ma:taxonomyFieldName="TaxKeyword" ma:displayName="Enterprise Keywords" ma:fieldId="{23f27201-bee3-471e-b2e7-b64fd8b7ca38}" ma:taxonomyMulti="true" ma:sspId="bbb51183-ac33-4f1c-8669-82dcfed19e29" ma:termSetId="00000000-0000-0000-0000-000000000000" ma:anchorId="00000000-0000-0000-0000-000000000000" ma:open="true" ma:isKeyword="true">
      <xsd:complexType>
        <xsd:sequence>
          <xsd:element ref="pc:Terms" minOccurs="0" maxOccurs="1"/>
        </xsd:sequence>
      </xsd:complexType>
    </xsd:element>
    <xsd:element name="TaxCatchAll" ma:index="14" nillable="true" ma:displayName="Taxonomy Catch All Column" ma:hidden="true" ma:list="{78c9cc05-8632-4ecb-8168-537f844ea9c2}" ma:internalName="TaxCatchAll" ma:showField="CatchAllData" ma:web="33d0ab3a-ed53-4b26-b374-c651e1521cb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10c53f3-1d52-4706-a966-ac9983b2994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C4EA527-A198-4301-BCF4-14EDE0643645}">
  <ds:schemaRefs>
    <ds:schemaRef ds:uri="33d0ab3a-ed53-4b26-b374-c651e1521cb8"/>
    <ds:schemaRef ds:uri="e10c53f3-1d52-4706-a966-ac9983b2994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0C014AB-6EAF-4BA1-A6C6-63E25C583B07}">
  <ds:schemaRefs>
    <ds:schemaRef ds:uri="33d0ab3a-ed53-4b26-b374-c651e1521cb8"/>
    <ds:schemaRef ds:uri="e10c53f3-1d52-4706-a966-ac9983b299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FC1C207-77FC-44F7-AC05-276B3AA3717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TotalTime>
  <Words>4643</Words>
  <Application>Microsoft Office PowerPoint</Application>
  <PresentationFormat>Widescreen</PresentationFormat>
  <Paragraphs>379</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1_2021ODE</vt:lpstr>
      <vt:lpstr>Substance Use Prevention in the Secondary Classroom</vt:lpstr>
      <vt:lpstr>Where are we now?</vt:lpstr>
      <vt:lpstr>Lesson Plan Review</vt:lpstr>
      <vt:lpstr>Learning Goals</vt:lpstr>
      <vt:lpstr>Agenda </vt:lpstr>
      <vt:lpstr>Exemplar Lesson Plan Review</vt:lpstr>
      <vt:lpstr>Exemplar Lesson Overview</vt:lpstr>
      <vt:lpstr>Exploring the Exemplar Lessons</vt:lpstr>
      <vt:lpstr>Exploring Grade-band Specific Lesson Materials</vt:lpstr>
      <vt:lpstr>Grade-band Specific Lesson Materials</vt:lpstr>
      <vt:lpstr>Think On Your Own</vt:lpstr>
      <vt:lpstr>Lesson Adaptations</vt:lpstr>
      <vt:lpstr>Adapting Grade-level Lesson Materials</vt:lpstr>
      <vt:lpstr>Adapting Grade-level Lesson Materials:  Example with 9-10</vt:lpstr>
      <vt:lpstr>Work Time </vt:lpstr>
      <vt:lpstr>Lesson Materials Gallery Walk</vt:lpstr>
      <vt:lpstr>Resources (optional)</vt:lpstr>
      <vt:lpstr>Resources (optional)</vt:lpstr>
      <vt:lpstr>Reflection and Discussion</vt:lpstr>
      <vt:lpstr>Questions?</vt:lpstr>
      <vt:lpstr>Exit Survey</vt:lpstr>
      <vt:lpstr>Contact Information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Us</dc:title>
  <dc:creator>GOODNESS Michelle * ODE</dc:creator>
  <cp:lastModifiedBy>Rebecca Bates</cp:lastModifiedBy>
  <cp:revision>62</cp:revision>
  <dcterms:modified xsi:type="dcterms:W3CDTF">2026-02-18T18:08:01Z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0x010100CC78DD211859764E932B2BF29BFE565B</vt:lpwstr>
  </property>
  <property fmtid="{D5CDD505-2E9C-101B-9397-08002B2CF9AE}" pid="3" name="TaxKeyword">
    <vt:lpwstr/>
  </property>
  <property fmtid="{D5CDD505-2E9C-101B-9397-08002B2CF9AE}" pid="4" name="MSIP_Label_61f40bdc-19d8-4b8e-be88-e9eb9bcca8b8_Enabled">
    <vt:lpwstr>true</vt:lpwstr>
  </property>
  <property fmtid="{D5CDD505-2E9C-101B-9397-08002B2CF9AE}" pid="5" name="MSIP_Label_61f40bdc-19d8-4b8e-be88-e9eb9bcca8b8_SetDate">
    <vt:lpwstr>2023-10-19T17:38:46Z</vt:lpwstr>
  </property>
  <property fmtid="{D5CDD505-2E9C-101B-9397-08002B2CF9AE}" pid="6" name="MSIP_Label_61f40bdc-19d8-4b8e-be88-e9eb9bcca8b8_Method">
    <vt:lpwstr>Privileged</vt:lpwstr>
  </property>
  <property fmtid="{D5CDD505-2E9C-101B-9397-08002B2CF9AE}" pid="7" name="MSIP_Label_61f40bdc-19d8-4b8e-be88-e9eb9bcca8b8_Name">
    <vt:lpwstr>Level 1 - Published (Items)</vt:lpwstr>
  </property>
  <property fmtid="{D5CDD505-2E9C-101B-9397-08002B2CF9AE}" pid="8" name="MSIP_Label_61f40bdc-19d8-4b8e-be88-e9eb9bcca8b8_SiteId">
    <vt:lpwstr>b4f51418-b269-49a2-935a-fa54bf584fc8</vt:lpwstr>
  </property>
  <property fmtid="{D5CDD505-2E9C-101B-9397-08002B2CF9AE}" pid="9" name="MSIP_Label_61f40bdc-19d8-4b8e-be88-e9eb9bcca8b8_ActionId">
    <vt:lpwstr>c4b5f7af-171c-4074-8f39-9fc74c531cc2</vt:lpwstr>
  </property>
  <property fmtid="{D5CDD505-2E9C-101B-9397-08002B2CF9AE}" pid="10" name="MSIP_Label_61f40bdc-19d8-4b8e-be88-e9eb9bcca8b8_ContentBits">
    <vt:lpwstr>0</vt:lpwstr>
  </property>
  <property fmtid="{D5CDD505-2E9C-101B-9397-08002B2CF9AE}" pid="11" name="MSIP_Label_09b73270-2993-4076-be47-9c78f42a1e84_Enabled">
    <vt:lpwstr>true</vt:lpwstr>
  </property>
  <property fmtid="{D5CDD505-2E9C-101B-9397-08002B2CF9AE}" pid="12" name="MSIP_Label_09b73270-2993-4076-be47-9c78f42a1e84_SetDate">
    <vt:lpwstr>2024-06-21T16:55:30Z</vt:lpwstr>
  </property>
  <property fmtid="{D5CDD505-2E9C-101B-9397-08002B2CF9AE}" pid="13" name="MSIP_Label_09b73270-2993-4076-be47-9c78f42a1e84_Method">
    <vt:lpwstr>Privileged</vt:lpwstr>
  </property>
  <property fmtid="{D5CDD505-2E9C-101B-9397-08002B2CF9AE}" pid="14" name="MSIP_Label_09b73270-2993-4076-be47-9c78f42a1e84_Name">
    <vt:lpwstr>Level 1 - Published (Items)</vt:lpwstr>
  </property>
  <property fmtid="{D5CDD505-2E9C-101B-9397-08002B2CF9AE}" pid="15" name="MSIP_Label_09b73270-2993-4076-be47-9c78f42a1e84_SiteId">
    <vt:lpwstr>aa3f6932-fa7c-47b4-a0ce-a598cad161cf</vt:lpwstr>
  </property>
  <property fmtid="{D5CDD505-2E9C-101B-9397-08002B2CF9AE}" pid="16" name="MSIP_Label_09b73270-2993-4076-be47-9c78f42a1e84_ActionId">
    <vt:lpwstr>9a956e48-93ec-48f0-b269-11b89d529c66</vt:lpwstr>
  </property>
  <property fmtid="{D5CDD505-2E9C-101B-9397-08002B2CF9AE}" pid="17" name="MSIP_Label_09b73270-2993-4076-be47-9c78f42a1e84_ContentBits">
    <vt:lpwstr>0</vt:lpwstr>
  </property>
</Properties>
</file>