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719" r:id="rId4"/>
  </p:sldMasterIdLst>
  <p:notesMasterIdLst>
    <p:notesMasterId r:id="rId27"/>
  </p:notesMasterIdLst>
  <p:sldIdLst>
    <p:sldId id="270" r:id="rId5"/>
    <p:sldId id="294" r:id="rId6"/>
    <p:sldId id="256" r:id="rId7"/>
    <p:sldId id="309" r:id="rId8"/>
    <p:sldId id="271" r:id="rId9"/>
    <p:sldId id="296" r:id="rId10"/>
    <p:sldId id="310" r:id="rId11"/>
    <p:sldId id="311" r:id="rId12"/>
    <p:sldId id="273" r:id="rId13"/>
    <p:sldId id="275" r:id="rId14"/>
    <p:sldId id="295" r:id="rId15"/>
    <p:sldId id="312" r:id="rId16"/>
    <p:sldId id="281" r:id="rId17"/>
    <p:sldId id="298" r:id="rId18"/>
    <p:sldId id="290" r:id="rId19"/>
    <p:sldId id="314" r:id="rId20"/>
    <p:sldId id="292" r:id="rId21"/>
    <p:sldId id="283" r:id="rId22"/>
    <p:sldId id="284" r:id="rId23"/>
    <p:sldId id="313" r:id="rId24"/>
    <p:sldId id="301" r:id="rId25"/>
    <p:sldId id="285" r:id="rId2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6B2580C-ACD7-3C57-177A-69820F8817C5}" name="Rebecca Bates" initials="RB" userId="S::rbates@wested.org::4780d0fa-806c-487e-a0ba-1ee5b47fb651" providerId="AD"/>
  <p188:author id="{BD40F30C-3666-18B8-C1CD-0B462B0BA8C1}" name="Gabriela Mottesi" initials="" userId="S::gmottes@wested.org::567325f9-1976-4916-8d3e-d7dbaa86519f" providerId="AD"/>
  <p188:author id="{A6C9CB1F-0E65-BDF2-9959-F5E8A71BC8F1}" name="Christina Johnson" initials="CJ" userId="S::cjohnso2@wested.org::25489c12-e334-44ac-9e5c-f96f7032691a" providerId="AD"/>
  <p188:author id="{F765379F-1284-CCE0-2B64-02C518E21133}" name="Julie Webb" initials="JW" userId="KDE0Nlu50827bIHsrn8ZE1cuhkIhoEpOL+nABm3soG4=" providerId="None"/>
  <p188:author id="{DCAB97A5-7353-519A-9398-03A353C0EABE}" name="Emma Hoppough" initials="" userId="S::ehoppou@wested.org::24810cb4-2c94-4877-a3bd-c83f92b9b1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6F7F"/>
    <a:srgbClr val="E7F5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D7DF33-E17F-0655-2E58-1606C5DE0DE8}" v="9" dt="2026-02-12T00:31:55.5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1" autoAdjust="0"/>
    <p:restoredTop sz="67433" autoAdjust="0"/>
  </p:normalViewPr>
  <p:slideViewPr>
    <p:cSldViewPr snapToGrid="0">
      <p:cViewPr varScale="1">
        <p:scale>
          <a:sx n="74" d="100"/>
          <a:sy n="74" d="100"/>
        </p:scale>
        <p:origin x="2376" y="72"/>
      </p:cViewPr>
      <p:guideLst/>
    </p:cSldViewPr>
  </p:slideViewPr>
  <p:outlineViewPr>
    <p:cViewPr>
      <p:scale>
        <a:sx n="33" d="100"/>
        <a:sy n="33" d="100"/>
      </p:scale>
      <p:origin x="0" y="-129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SELL Alanna * ODE" userId="S::alanna.russell@ode.oregon.gov::c85b8322-b6e3-43b3-867f-23bcd6c00977" providerId="AD" clId="Web-{9AD7DF33-E17F-0655-2E58-1606C5DE0DE8}"/>
    <pc:docChg chg="addSld delSld modSld">
      <pc:chgData name="RUSSELL Alanna * ODE" userId="S::alanna.russell@ode.oregon.gov::c85b8322-b6e3-43b3-867f-23bcd6c00977" providerId="AD" clId="Web-{9AD7DF33-E17F-0655-2E58-1606C5DE0DE8}" dt="2026-02-12T00:31:55.544" v="8" actId="20577"/>
      <pc:docMkLst>
        <pc:docMk/>
      </pc:docMkLst>
      <pc:sldChg chg="add del">
        <pc:chgData name="RUSSELL Alanna * ODE" userId="S::alanna.russell@ode.oregon.gov::c85b8322-b6e3-43b3-867f-23bcd6c00977" providerId="AD" clId="Web-{9AD7DF33-E17F-0655-2E58-1606C5DE0DE8}" dt="2026-02-12T00:29:45.530" v="3"/>
        <pc:sldMkLst>
          <pc:docMk/>
          <pc:sldMk cId="0" sldId="256"/>
        </pc:sldMkLst>
      </pc:sldChg>
      <pc:sldChg chg="modSp">
        <pc:chgData name="RUSSELL Alanna * ODE" userId="S::alanna.russell@ode.oregon.gov::c85b8322-b6e3-43b3-867f-23bcd6c00977" providerId="AD" clId="Web-{9AD7DF33-E17F-0655-2E58-1606C5DE0DE8}" dt="2026-02-12T00:31:55.544" v="8" actId="20577"/>
        <pc:sldMkLst>
          <pc:docMk/>
          <pc:sldMk cId="1526787810" sldId="285"/>
        </pc:sldMkLst>
        <pc:spChg chg="mod">
          <ac:chgData name="RUSSELL Alanna * ODE" userId="S::alanna.russell@ode.oregon.gov::c85b8322-b6e3-43b3-867f-23bcd6c00977" providerId="AD" clId="Web-{9AD7DF33-E17F-0655-2E58-1606C5DE0DE8}" dt="2026-02-12T00:31:55.544" v="8" actId="20577"/>
          <ac:spMkLst>
            <pc:docMk/>
            <pc:sldMk cId="1526787810" sldId="285"/>
            <ac:spMk id="2" creationId="{C405AE4E-2B7D-89B1-2D2D-929BE226ED0C}"/>
          </ac:spMkLst>
        </pc:spChg>
      </pc:sldChg>
      <pc:sldChg chg="del">
        <pc:chgData name="RUSSELL Alanna * ODE" userId="S::alanna.russell@ode.oregon.gov::c85b8322-b6e3-43b3-867f-23bcd6c00977" providerId="AD" clId="Web-{9AD7DF33-E17F-0655-2E58-1606C5DE0DE8}" dt="2026-02-12T00:30:48.952" v="6"/>
        <pc:sldMkLst>
          <pc:docMk/>
          <pc:sldMk cId="3091665990" sldId="293"/>
        </pc:sldMkLst>
      </pc:sldChg>
      <pc:sldChg chg="modSp">
        <pc:chgData name="RUSSELL Alanna * ODE" userId="S::alanna.russell@ode.oregon.gov::c85b8322-b6e3-43b3-867f-23bcd6c00977" providerId="AD" clId="Web-{9AD7DF33-E17F-0655-2E58-1606C5DE0DE8}" dt="2026-02-12T00:30:37.327" v="5" actId="20577"/>
        <pc:sldMkLst>
          <pc:docMk/>
          <pc:sldMk cId="2040240893" sldId="295"/>
        </pc:sldMkLst>
        <pc:spChg chg="mod">
          <ac:chgData name="RUSSELL Alanna * ODE" userId="S::alanna.russell@ode.oregon.gov::c85b8322-b6e3-43b3-867f-23bcd6c00977" providerId="AD" clId="Web-{9AD7DF33-E17F-0655-2E58-1606C5DE0DE8}" dt="2026-02-12T00:30:37.327" v="5" actId="20577"/>
          <ac:spMkLst>
            <pc:docMk/>
            <pc:sldMk cId="2040240893" sldId="295"/>
            <ac:spMk id="2" creationId="{19B427FF-517E-EC73-9DAB-03F3B37CBEFD}"/>
          </ac:spMkLst>
        </pc:spChg>
      </pc:sldChg>
      <pc:sldChg chg="del">
        <pc:chgData name="RUSSELL Alanna * ODE" userId="S::alanna.russell@ode.oregon.gov::c85b8322-b6e3-43b3-867f-23bcd6c00977" providerId="AD" clId="Web-{9AD7DF33-E17F-0655-2E58-1606C5DE0DE8}" dt="2026-02-12T00:29:27.390" v="0"/>
        <pc:sldMkLst>
          <pc:docMk/>
          <pc:sldMk cId="2149886098" sldId="307"/>
        </pc:sldMkLst>
      </pc:sldChg>
      <pc:sldChg chg="del">
        <pc:chgData name="RUSSELL Alanna * ODE" userId="S::alanna.russell@ode.oregon.gov::c85b8322-b6e3-43b3-867f-23bcd6c00977" providerId="AD" clId="Web-{9AD7DF33-E17F-0655-2E58-1606C5DE0DE8}" dt="2026-02-12T00:29:30.093" v="2"/>
        <pc:sldMkLst>
          <pc:docMk/>
          <pc:sldMk cId="2681979591" sldId="308"/>
        </pc:sldMkLst>
      </pc:sldChg>
      <pc:sldChg chg="add">
        <pc:chgData name="RUSSELL Alanna * ODE" userId="S::alanna.russell@ode.oregon.gov::c85b8322-b6e3-43b3-867f-23bcd6c00977" providerId="AD" clId="Web-{9AD7DF33-E17F-0655-2E58-1606C5DE0DE8}" dt="2026-02-12T00:30:56.858" v="7"/>
        <pc:sldMkLst>
          <pc:docMk/>
          <pc:sldMk cId="2320859411" sldId="31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ugc.production.linktr.ee/739aac47-20c3-4155-907b-cb74a64037b1_YAFS-SurveyResults-Full-FINAL-2023-11-04.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86920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9B412-87E6-9501-0F20-9CC59D8DC1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EFE79A-919A-B939-098C-9806211694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812CC3-E2BD-6382-7F7F-4B5D10846892}"/>
              </a:ext>
            </a:extLst>
          </p:cNvPr>
          <p:cNvSpPr>
            <a:spLocks noGrp="1"/>
          </p:cNvSpPr>
          <p:nvPr>
            <p:ph type="body" idx="1"/>
          </p:nvPr>
        </p:nvSpPr>
        <p:spPr/>
        <p:txBody>
          <a:bodyPr/>
          <a:lstStyle/>
          <a:p>
            <a:r>
              <a:rPr lang="en-US" b="1" dirty="0"/>
              <a:t>Facilitator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dirty="0"/>
              <a:t>Ask participants to consider what agreements or norms should guide our learning and discussions as they delve into the topic of substance use during today’s sessions.</a:t>
            </a:r>
          </a:p>
          <a:p>
            <a:pPr>
              <a:buFont typeface="Arial" panose="020B0604020202020204" pitchFamily="34" charset="0"/>
              <a:buChar char="•"/>
            </a:pPr>
            <a:r>
              <a:rPr lang="en-US" dirty="0"/>
              <a:t>Read through the slide.</a:t>
            </a:r>
          </a:p>
          <a:p>
            <a:pPr>
              <a:buFont typeface="Arial" panose="020B0604020202020204" pitchFamily="34" charset="0"/>
              <a:buChar char="•"/>
            </a:pPr>
            <a:endParaRPr lang="en-US"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i="1" dirty="0"/>
              <a:t>As we engage in conversations about substance use—a topic that can bring up strong emotions and personal experiences—it’s important that we create a space that feels respectful, supportive and inclusive for everyone. We are going to take time to review, discuss and co-construct some community agreements that we will be using throughout today’s sessions. As we review some pre-established agreements on the next slide, consider [read the questions on the slide]. </a:t>
            </a:r>
          </a:p>
        </p:txBody>
      </p:sp>
      <p:sp>
        <p:nvSpPr>
          <p:cNvPr id="4" name="Slide Number Placeholder 3">
            <a:extLst>
              <a:ext uri="{FF2B5EF4-FFF2-40B4-BE49-F238E27FC236}">
                <a16:creationId xmlns:a16="http://schemas.microsoft.com/office/drawing/2014/main" id="{47A81222-81B2-20DB-9D48-76E62C3DA51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783998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Read through the listed community agreements. </a:t>
            </a:r>
          </a:p>
          <a:p>
            <a:pPr>
              <a:buFont typeface="Arial" panose="020B0604020202020204" pitchFamily="34" charset="0"/>
              <a:buChar char="•"/>
            </a:pPr>
            <a:r>
              <a:rPr lang="en-US" dirty="0"/>
              <a:t>Invite participants to reflect in small groups or pairs before large group reactions. Have them reflect on the questions asked in the previous slide:</a:t>
            </a:r>
          </a:p>
          <a:p>
            <a:pPr marL="1147763" lvl="1" indent="-227013">
              <a:buFont typeface="Arial" panose="020B0604020202020204" pitchFamily="34" charset="0"/>
              <a:buChar char="•"/>
            </a:pPr>
            <a:r>
              <a:rPr lang="en-US" sz="1200" i="0" dirty="0"/>
              <a:t>Are there any agreements you’d like to modify? </a:t>
            </a:r>
          </a:p>
          <a:p>
            <a:pPr marL="1147763" lvl="1" indent="-227013">
              <a:buFont typeface="Arial" panose="020B0604020202020204" pitchFamily="34" charset="0"/>
              <a:buChar char="•"/>
            </a:pPr>
            <a:r>
              <a:rPr lang="en-US" sz="1200" i="0" dirty="0"/>
              <a:t>Are there any additional agreements or expectations you’d like to add?</a:t>
            </a:r>
            <a:endParaRPr lang="en-US" i="0" dirty="0"/>
          </a:p>
          <a:p>
            <a:pPr>
              <a:buFont typeface="Arial" panose="020B0604020202020204" pitchFamily="34" charset="0"/>
              <a:buChar char="•"/>
            </a:pPr>
            <a:r>
              <a:rPr lang="en-US" dirty="0"/>
              <a:t>Ask the group for the reactions, thoughts and revisions to the current agreements.</a:t>
            </a:r>
          </a:p>
          <a:p>
            <a:pPr>
              <a:buFont typeface="Arial" panose="020B0604020202020204" pitchFamily="34" charset="0"/>
              <a:buChar char="•"/>
            </a:pPr>
            <a:r>
              <a:rPr lang="en-US" dirty="0"/>
              <a:t>Capture any additions or changes from the group in the slides or other visible space.</a:t>
            </a:r>
          </a:p>
          <a:p>
            <a:pPr marL="228600" indent="0">
              <a:buFont typeface="Arial" panose="020B0604020202020204" pitchFamily="34" charset="0"/>
              <a:buNone/>
            </a:pPr>
            <a:endParaRPr lang="en-US" b="1"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i="1" dirty="0"/>
              <a:t>The current community agreements we have listed are [read the slide]. Before we open up for a large group discussion, take a few minutes to talk with someone at your table or in a small group. Consider if there are any agreements you’d like to modify, or any additional agreements or expectations that would help create a respectful and supportive space for our conversations today. After you’ve had a chance to reflect and talk, we’ll come back together and hear your thoughts and suggestions</a:t>
            </a:r>
            <a:r>
              <a:rPr lang="en-US" b="0" i="1" dirty="0"/>
              <a:t>.</a:t>
            </a:r>
            <a:endParaRPr lang="en-US" i="1" dirty="0"/>
          </a:p>
          <a:p>
            <a:pPr marL="228600" indent="0">
              <a:buFont typeface="Arial" panose="020B0604020202020204" pitchFamily="34" charset="0"/>
              <a:buNone/>
            </a:pPr>
            <a:endParaRPr lang="en-US" b="0" dirty="0"/>
          </a:p>
          <a:p>
            <a:pPr marL="228600" indent="0">
              <a:buFont typeface="Arial" panose="020B0604020202020204" pitchFamily="34" charset="0"/>
              <a:buNone/>
            </a:pPr>
            <a:endParaRPr lang="en-US" b="0"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1417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Read the slide and transition the group to begin talking about the importance of this work and Oregon’s approach to K–12 substance use education. </a:t>
            </a:r>
          </a:p>
          <a:p>
            <a:endParaRPr lang="en-US" dirty="0"/>
          </a:p>
          <a:p>
            <a:r>
              <a:rPr lang="en-US" b="1" dirty="0"/>
              <a:t>Script</a:t>
            </a:r>
          </a:p>
          <a:p>
            <a:pPr marL="228600" indent="0">
              <a:buFont typeface="Arial" panose="020B0604020202020204" pitchFamily="34" charset="0"/>
              <a:buNone/>
            </a:pPr>
            <a:r>
              <a:rPr lang="en-US" b="0" i="1" dirty="0"/>
              <a:t>We’re now going to be taking a deeper dive into </a:t>
            </a:r>
            <a:r>
              <a:rPr lang="en-US" i="1" dirty="0"/>
              <a:t>the importance of this work and Oregon’s approach to K–12 substance use education. </a:t>
            </a:r>
            <a:endParaRPr lang="en-US" b="0" i="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11671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solidFill>
                <a:srgbClr val="444444"/>
              </a:solidFill>
            </a:endParaRPr>
          </a:p>
          <a:p>
            <a:pPr marL="171450" indent="-171450">
              <a:buFont typeface="Arial,Sans-Serif"/>
              <a:buChar char="•"/>
            </a:pPr>
            <a:r>
              <a:rPr lang="en-US" dirty="0">
                <a:solidFill>
                  <a:schemeClr val="tx1"/>
                </a:solidFill>
              </a:rPr>
              <a:t>Review quotes from Oregon youth from the </a:t>
            </a:r>
            <a:r>
              <a:rPr lang="en-US" dirty="0">
                <a:solidFill>
                  <a:schemeClr val="tx1"/>
                </a:solidFill>
                <a:hlinkClick r:id="rId3">
                  <a:extLst>
                    <a:ext uri="{A12FA001-AC4F-418D-AE19-62706E023703}">
                      <ahyp:hlinkClr xmlns:ahyp="http://schemas.microsoft.com/office/drawing/2018/hyperlinkcolor" val="tx"/>
                    </a:ext>
                  </a:extLst>
                </a:hlinkClick>
              </a:rPr>
              <a:t>2023 Oregon Youth and Young Adult Fentanyl Survey</a:t>
            </a:r>
          </a:p>
          <a:p>
            <a:pPr marL="171450" indent="-171450">
              <a:buFont typeface="Arial,Sans-Serif"/>
              <a:buChar char="•"/>
            </a:pPr>
            <a:r>
              <a:rPr lang="en-US" dirty="0">
                <a:solidFill>
                  <a:schemeClr val="tx1"/>
                </a:solidFill>
              </a:rPr>
              <a:t>Invite participants to reflect on a youth or family that grounds them in substance use prevention work. Participants do not need to share this out loud.</a:t>
            </a:r>
          </a:p>
          <a:p>
            <a:pPr marL="0" indent="0"/>
            <a:endParaRPr lang="en-US" dirty="0">
              <a:solidFill>
                <a:schemeClr val="tx1"/>
              </a:solidFill>
            </a:endParaRPr>
          </a:p>
          <a:p>
            <a:r>
              <a:rPr lang="en-US" b="1" dirty="0">
                <a:solidFill>
                  <a:schemeClr val="tx1"/>
                </a:solidFill>
              </a:rPr>
              <a:t>Script</a:t>
            </a:r>
          </a:p>
          <a:p>
            <a:r>
              <a:rPr lang="en-US" i="1" dirty="0">
                <a:solidFill>
                  <a:schemeClr val="tx1"/>
                </a:solidFill>
              </a:rPr>
              <a:t>Today's session will be filled with lots of data, resources, and strategies to help strengthen your work. Before we dive into all of that though, it is important to ground ourselves in the voices of the youth who we serve. These are quotes taken from a Youth Fentanyl Survey conducted in Oregon in 2023. Can I have a few volunteers to read them out loud? [Have volunteers read out the quotes on the slide]. </a:t>
            </a:r>
          </a:p>
          <a:p>
            <a:r>
              <a:rPr lang="en-US" i="1" dirty="0">
                <a:solidFill>
                  <a:schemeClr val="tx1"/>
                </a:solidFill>
              </a:rPr>
              <a:t>Thank you. Before moving forward, I want to invite you all to take a few moments to think to yourself about a youth or family that grounds you in this work. For some of you it may be a student, for others it may be a personal friend or family member. Throughout the day, I encourage you to come back to that individual or family- reminding yourself why it is you do this work.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95495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Facilitator Notes</a:t>
            </a:r>
          </a:p>
          <a:p>
            <a:pPr>
              <a:buFont typeface="Arial" panose="020B0604020202020204" pitchFamily="34" charset="0"/>
              <a:buChar char="•"/>
            </a:pPr>
            <a:r>
              <a:rPr lang="en-US" sz="1200" b="0" dirty="0">
                <a:latin typeface="Calibri" panose="020F0502020204030204" pitchFamily="34" charset="0"/>
                <a:ea typeface="Calibri" panose="020F0502020204030204" pitchFamily="34" charset="0"/>
                <a:cs typeface="Calibri" panose="020F0502020204030204" pitchFamily="34" charset="0"/>
              </a:rPr>
              <a:t>Review Oregon’s five dimensions of Health Education.</a:t>
            </a:r>
          </a:p>
          <a:p>
            <a:pPr>
              <a:buFont typeface="Arial" panose="020B0604020202020204" pitchFamily="34" charset="0"/>
              <a:buChar char="•"/>
            </a:pPr>
            <a:r>
              <a:rPr lang="en-US" sz="1200" b="0" i="0" dirty="0">
                <a:solidFill>
                  <a:srgbClr val="444444"/>
                </a:solidFill>
                <a:effectLst/>
                <a:latin typeface="Calibri" panose="020F0502020204030204" pitchFamily="34" charset="0"/>
                <a:ea typeface="Calibri" panose="020F0502020204030204" pitchFamily="34" charset="0"/>
                <a:cs typeface="Calibri" panose="020F0502020204030204" pitchFamily="34" charset="0"/>
              </a:rPr>
              <a:t>For more information on this infographic and Oregon’s approach to health education to help guide your review, you can visit Oregon’s Health web page at https://www.oregon.gov/ode/educator-resources/standards/health/pages/default.aspx </a:t>
            </a:r>
          </a:p>
          <a:p>
            <a:endParaRPr lang="en-US" sz="1200" b="0" i="0" dirty="0">
              <a:solidFill>
                <a:srgbClr val="444444"/>
              </a:solidFill>
              <a:effectLst/>
              <a:latin typeface="Calibri" panose="020F0502020204030204" pitchFamily="34" charset="0"/>
              <a:ea typeface="Calibri" panose="020F0502020204030204" pitchFamily="34" charset="0"/>
              <a:cs typeface="Calibri" panose="020F0502020204030204" pitchFamily="34" charset="0"/>
            </a:endParaRPr>
          </a:p>
          <a:p>
            <a:r>
              <a:rPr lang="en-US" sz="1200" b="1" i="0" dirty="0">
                <a:solidFill>
                  <a:srgbClr val="444444"/>
                </a:solidFill>
                <a:effectLst/>
              </a:rPr>
              <a:t>Script</a:t>
            </a:r>
          </a:p>
          <a:p>
            <a:pPr marL="228600" indent="0">
              <a:buFont typeface="Arial" panose="020B0604020202020204" pitchFamily="34" charset="0"/>
              <a:buNone/>
            </a:pPr>
            <a:r>
              <a:rPr lang="en-US" sz="1200" i="1" dirty="0">
                <a:latin typeface="Calibri" panose="020F0502020204030204" pitchFamily="34" charset="0"/>
                <a:ea typeface="Calibri" panose="020F0502020204030204" pitchFamily="34" charset="0"/>
                <a:cs typeface="Calibri" panose="020F0502020204030204" pitchFamily="34" charset="0"/>
              </a:rPr>
              <a:t>Because of the importance of this work, Oregon has shifted the standards to support a more comprehensive and holistic approach to health education for students. Oregon’s Health Education includes 5 dimensions of health: [read the dimensions in the figure on the slide]. </a:t>
            </a:r>
          </a:p>
          <a:p>
            <a:pPr marL="228600" indent="0">
              <a:buFont typeface="Arial" panose="020B0604020202020204" pitchFamily="34" charset="0"/>
              <a:buNone/>
            </a:pPr>
            <a:endParaRPr lang="en-US" sz="1200" i="1" dirty="0">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buNone/>
            </a:pPr>
            <a:r>
              <a:rPr lang="en-US" sz="1200" i="1" dirty="0">
                <a:latin typeface="Calibri" panose="020F0502020204030204" pitchFamily="34" charset="0"/>
                <a:ea typeface="Calibri" panose="020F0502020204030204" pitchFamily="34" charset="0"/>
                <a:cs typeface="Calibri" panose="020F0502020204030204" pitchFamily="34" charset="0"/>
              </a:rPr>
              <a:t>You’ll notice that these dimensions go beyond just content knowledge—they’re designed to support the whole child. This means we’re not just teaching students information—we’re helping them develop the skills, awareness and supports they need to navigate real-life situations with confidence and care.</a:t>
            </a:r>
          </a:p>
          <a:p>
            <a:pPr marL="228600" indent="0">
              <a:buFont typeface="Arial" panose="020B0604020202020204" pitchFamily="34" charset="0"/>
              <a:buNone/>
            </a:pPr>
            <a:endParaRPr lang="en-US" b="0"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0519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Review the guiding principles and practices in Oregon’s Health Education.</a:t>
            </a:r>
          </a:p>
          <a:p>
            <a:pPr>
              <a:buFont typeface="Arial" panose="020B0604020202020204" pitchFamily="34" charset="0"/>
              <a:buChar char="•"/>
            </a:pPr>
            <a:endParaRPr lang="en-US" b="0"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b="0" i="1" dirty="0"/>
              <a:t>In addition to the five dimensions of health education, Oregon’s Health standards also include nine guiding principles and practices for health education. These include [read this slide and the next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6674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Continue to review the guiding principles and practices in Oregon’s Health Education.</a:t>
            </a:r>
          </a:p>
          <a:p>
            <a:pPr>
              <a:buFont typeface="Arial" panose="020B0604020202020204" pitchFamily="34" charset="0"/>
              <a:buChar char="•"/>
            </a:pPr>
            <a:endParaRPr lang="en-US" b="0"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b="0" i="1" dirty="0"/>
              <a:t>[Read this slide.]</a:t>
            </a:r>
          </a:p>
          <a:p>
            <a:pPr marL="228600" indent="0">
              <a:buFont typeface="Arial" panose="020B0604020202020204" pitchFamily="34" charset="0"/>
              <a:buNone/>
            </a:pPr>
            <a:r>
              <a:rPr lang="en-US" b="0" i="1" dirty="0"/>
              <a:t>These are the principles that we will use to ground the learning going forward.</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74899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b="0" dirty="0"/>
              <a:t>Review the </a:t>
            </a:r>
            <a:r>
              <a:rPr lang="en-US" dirty="0"/>
              <a:t>outlined instructional practices for each topic area in the health standards.</a:t>
            </a:r>
          </a:p>
          <a:p>
            <a:pPr>
              <a:buFont typeface="Arial" panose="020B0604020202020204" pitchFamily="34" charset="0"/>
              <a:buChar char="•"/>
            </a:pPr>
            <a:endParaRPr lang="en-US" dirty="0"/>
          </a:p>
          <a:p>
            <a:pPr marL="228600" indent="0">
              <a:buFont typeface="Arial" panose="020B0604020202020204" pitchFamily="34" charset="0"/>
              <a:buNone/>
            </a:pPr>
            <a:r>
              <a:rPr lang="en-US" b="1" dirty="0"/>
              <a:t>Script</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0" i="1" dirty="0"/>
              <a:t>ODE also lists out four explicit instructional practices for the topic of substance use, misuse and substance use disorder. You’ll notice that in the standards, they use the word substance abuse, the preferred term is substance use disorder, which is a treatable disease. These four practices include [read the slide]. </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b="0" i="1"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dirty="0"/>
              <a:t>These instructional practices are meant to provide clarity for teachers on how to effectively communicate important concepts in ways that are empowering, inclusive, strengths-based and culturally responsive. </a:t>
            </a:r>
          </a:p>
          <a:p>
            <a:pPr>
              <a:buFont typeface="Arial" panose="020B0604020202020204" pitchFamily="34" charset="0"/>
              <a:buChar char="•"/>
            </a:pP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24083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endParaRPr lang="en-US" dirty="0"/>
          </a:p>
          <a:p>
            <a:pPr marL="285750" lvl="0" indent="-285750">
              <a:buFont typeface="Arial,Sans-Serif"/>
              <a:buChar char="•"/>
            </a:pPr>
            <a:r>
              <a:rPr lang="en-US" dirty="0"/>
              <a:t>Position for participants that the guiding principles and instructional practices that were just reviewed are part of Oregon districts’ larger comprehensive plans on substance use prevention and intervention. </a:t>
            </a:r>
          </a:p>
          <a:p>
            <a:pPr marL="285750" lvl="0" indent="-285750">
              <a:buFont typeface="Arial,Sans-Serif"/>
              <a:buChar char="•"/>
            </a:pPr>
            <a:r>
              <a:rPr lang="en-US" dirty="0"/>
              <a:t>You may choose to quickly outline all components of the plan that are outlined in the slide. </a:t>
            </a:r>
          </a:p>
          <a:p>
            <a:pPr marL="285750" indent="-285750">
              <a:buFont typeface="Arial,Sans-Serif"/>
              <a:buChar char="•"/>
            </a:pPr>
            <a:endParaRPr lang="en-US" dirty="0"/>
          </a:p>
          <a:p>
            <a:pPr marL="228600" indent="0"/>
            <a:r>
              <a:rPr lang="en-US" b="1" dirty="0"/>
              <a:t>Script</a:t>
            </a:r>
            <a:endParaRPr lang="en-US" dirty="0"/>
          </a:p>
          <a:p>
            <a:pPr marL="228600" indent="0"/>
            <a:r>
              <a:rPr lang="en-US" i="1" dirty="0"/>
              <a:t>The guiding principles and instructional practices we just reviewed are part of Oregon districts’ broader K–12 comprehensive health education plans for substance use prevention and intervention. A key component of these plans is providing instruction on the effects of substances, including tobacco, alcohol and other drugs.</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7459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dirty="0"/>
              <a:t>Read the directions and lead the group through the reflection activity.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dirty="0"/>
              <a:t>Have participants reflect on the information shared on the guiding principles and instructional practices that were just shared. It may be helpful to have a handout of these practices that you can distribute to participants to use as they reflect.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dirty="0"/>
              <a:t> After groups share their reflections on the questions, open the space to allow participants to ask follow-up or clarifying questions about the content.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US"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1"/>
              <a:t>Slide</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dirty="0"/>
              <a:t>To close out this section, we’re going to take a few minutes to reflect on the guiding principles and instructional practices we just reviewed. As you reflect, consider the questions listed on the slide [read the questions aloud].</a:t>
            </a: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i="1"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dirty="0"/>
              <a:t>You may find it helpful to refer to the standards handout with the guiding principles and instructional practices as you think through your responses. After you’ve had some time to reflect individually, we’ll come back together to hear your thoughts and open space for any follow-up or clarifying questions before moving on to Section 2 of our professional learning. </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8037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b="1" dirty="0"/>
              <a:t>Facilitator Notes</a:t>
            </a:r>
          </a:p>
          <a:p>
            <a:pPr marL="171450" indent="-171450">
              <a:buFont typeface="Arial" panose="020B0604020202020204" pitchFamily="34" charset="0"/>
              <a:buChar char="•"/>
            </a:pPr>
            <a:r>
              <a:rPr lang="en-US" dirty="0"/>
              <a:t>This is an optional slide to introduce the district or organization that is hosting the training.</a:t>
            </a:r>
          </a:p>
          <a:p>
            <a:pPr marL="171450" lvl="0" indent="-171450" algn="l" rtl="0">
              <a:spcBef>
                <a:spcPts val="0"/>
              </a:spcBef>
              <a:spcAft>
                <a:spcPts val="0"/>
              </a:spcAft>
              <a:buFont typeface="Arial" panose="020B0604020202020204" pitchFamily="34" charset="0"/>
              <a:buChar char="•"/>
            </a:pPr>
            <a:endParaRPr lang="en-US" b="0"/>
          </a:p>
          <a:p>
            <a:pPr marL="0" lvl="0" indent="0" algn="l" rtl="0">
              <a:spcBef>
                <a:spcPts val="0"/>
              </a:spcBef>
              <a:spcAft>
                <a:spcPts val="0"/>
              </a:spcAft>
              <a:buFont typeface="Arial" panose="020B0604020202020204" pitchFamily="34" charset="0"/>
              <a:buNone/>
            </a:pPr>
            <a:endParaRPr lang="en-US" b="1" dirty="0"/>
          </a:p>
          <a:p>
            <a:pPr marL="171450" lvl="0" indent="-171450" algn="l" rtl="0">
              <a:spcBef>
                <a:spcPts val="0"/>
              </a:spcBef>
              <a:spcAft>
                <a:spcPts val="0"/>
              </a:spcAft>
              <a:buFont typeface="Arial" panose="020B0604020202020204" pitchFamily="34" charset="0"/>
              <a:buChar char="•"/>
            </a:pPr>
            <a:endParaRPr b="0"/>
          </a:p>
        </p:txBody>
      </p:sp>
      <p:sp>
        <p:nvSpPr>
          <p:cNvPr id="580" name="Google Shape;58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b="1" dirty="0"/>
              <a:t>Facilitator Notes</a:t>
            </a:r>
          </a:p>
          <a:p>
            <a:pPr marL="171450" lvl="0" indent="-171450" algn="l" rtl="0">
              <a:spcBef>
                <a:spcPts val="0"/>
              </a:spcBef>
              <a:spcAft>
                <a:spcPts val="0"/>
              </a:spcAft>
              <a:buFont typeface="Arial" panose="020B0604020202020204" pitchFamily="34" charset="0"/>
              <a:buChar char="•"/>
            </a:pPr>
            <a:r>
              <a:rPr lang="en-US" b="0" dirty="0"/>
              <a:t>Read the slide to provide background and define what education equity is for the foundation of this work.</a:t>
            </a:r>
          </a:p>
          <a:p>
            <a:pPr marL="171450" lvl="0" indent="-171450" algn="l" rtl="0">
              <a:spcBef>
                <a:spcPts val="0"/>
              </a:spcBef>
              <a:spcAft>
                <a:spcPts val="0"/>
              </a:spcAft>
              <a:buFont typeface="Arial" panose="020B0604020202020204" pitchFamily="34" charset="0"/>
              <a:buChar char="•"/>
            </a:pPr>
            <a:endParaRPr lang="en-US" b="0" dirty="0"/>
          </a:p>
          <a:p>
            <a:pPr marL="0" lvl="0" indent="0" algn="l" rtl="0">
              <a:spcBef>
                <a:spcPts val="0"/>
              </a:spcBef>
              <a:spcAft>
                <a:spcPts val="0"/>
              </a:spcAft>
              <a:buFont typeface="Arial" panose="020B0604020202020204" pitchFamily="34" charset="0"/>
              <a:buNone/>
            </a:pPr>
            <a:r>
              <a:rPr lang="en-US" b="1" dirty="0"/>
              <a:t>Script</a:t>
            </a:r>
          </a:p>
          <a:p>
            <a:pPr marL="0" lvl="0" indent="0" algn="l" rtl="0">
              <a:spcBef>
                <a:spcPts val="0"/>
              </a:spcBef>
              <a:spcAft>
                <a:spcPts val="0"/>
              </a:spcAft>
              <a:buFont typeface="Arial" panose="020B0604020202020204" pitchFamily="34" charset="0"/>
              <a:buNone/>
            </a:pPr>
            <a:r>
              <a:rPr lang="en-US" b="0" i="1" dirty="0"/>
              <a:t>The </a:t>
            </a:r>
            <a:r>
              <a:rPr lang="en-US" i="1" dirty="0"/>
              <a:t>foundation</a:t>
            </a:r>
            <a:r>
              <a:rPr lang="en-US" b="0" i="1" dirty="0"/>
              <a:t> of this work is grounded in education equity. Education equity is [read slide]. E</a:t>
            </a:r>
            <a:r>
              <a:rPr lang="en-US" i="1" dirty="0"/>
              <a:t>ducation equity isn’t just about fairness—it’s about actively ensuring that policies, practices and resources respond to the realities of historically and currently underrepresented students and families. When we talk about substance use and misuse, those realities really matter. Students don’t all come to this topic with the same experiences. Some may be navigating addiction in their families, while others may live in communities that lack access to mental health care or other support systems.</a:t>
            </a:r>
          </a:p>
          <a:p>
            <a:pPr marL="0" lvl="0" indent="0" algn="l" rtl="0">
              <a:spcBef>
                <a:spcPts val="0"/>
              </a:spcBef>
              <a:spcAft>
                <a:spcPts val="0"/>
              </a:spcAft>
              <a:buFont typeface="Arial" panose="020B0604020202020204" pitchFamily="34" charset="0"/>
              <a:buNone/>
            </a:pPr>
            <a:endParaRPr lang="en-US" i="1" dirty="0"/>
          </a:p>
          <a:p>
            <a:pPr marL="0" lvl="0" indent="0" algn="l" rtl="0">
              <a:spcBef>
                <a:spcPts val="0"/>
              </a:spcBef>
              <a:spcAft>
                <a:spcPts val="0"/>
              </a:spcAft>
              <a:buFont typeface="Arial" panose="020B0604020202020204" pitchFamily="34" charset="0"/>
              <a:buNone/>
            </a:pPr>
            <a:r>
              <a:rPr lang="en-US" i="1" dirty="0"/>
              <a:t>As we engage in today’s sessions, consider the role we play in our classrooms. How do we create spaces that feel safe, inclusive and responsive? And how do we take ownership of recognizing and addressing the systemic differences our students face—so that we're helping to dismantle inequities rather than reinforce them?</a:t>
            </a:r>
          </a:p>
        </p:txBody>
      </p:sp>
      <p:sp>
        <p:nvSpPr>
          <p:cNvPr id="623" name="Google Shape;62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Review the different sections of the professional learning that participants will be engaging in today.</a:t>
            </a:r>
          </a:p>
          <a:p>
            <a:pPr>
              <a:buFont typeface="Arial" panose="020B0604020202020204" pitchFamily="34" charset="0"/>
              <a:buChar char="•"/>
            </a:pPr>
            <a:r>
              <a:rPr lang="en-US" dirty="0"/>
              <a:t>You may choose to use the learning goals for each session in your overview. </a:t>
            </a:r>
          </a:p>
          <a:p>
            <a:pPr>
              <a:buFont typeface="Arial" panose="020B0604020202020204" pitchFamily="34" charset="0"/>
              <a:buChar char="•"/>
            </a:pPr>
            <a:endParaRPr lang="en-US"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b="0" i="1" dirty="0"/>
              <a:t>Today’s professional learning includes 5 sections: [read the slide]. In this first section</a:t>
            </a:r>
            <a:r>
              <a:rPr lang="en-US" i="1" dirty="0"/>
              <a:t>, we will be going over an introduction to this work and what to expect in the professional learning sessions, including why it matters, how we’ll work together, and what shared norms will support our learning.</a:t>
            </a:r>
            <a:endParaRPr lang="en-US" b="0" i="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9275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Review the learning goals for this section with participants.</a:t>
            </a:r>
          </a:p>
          <a:p>
            <a:pPr marL="228600" indent="0">
              <a:buFont typeface="Arial" panose="020B0604020202020204" pitchFamily="34" charset="0"/>
              <a:buNone/>
            </a:pPr>
            <a:endParaRPr lang="en-US"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sz="1200" b="0" i="1" dirty="0">
                <a:solidFill>
                  <a:srgbClr val="000000"/>
                </a:solidFill>
              </a:rPr>
              <a:t>The goals for this section are [share goals from slide].</a:t>
            </a:r>
            <a:endParaRPr lang="en-US" b="0" i="1" dirty="0"/>
          </a:p>
          <a:p>
            <a:pPr marL="228600" indent="0">
              <a:buFont typeface="Arial" panose="020B0604020202020204" pitchFamily="34" charset="0"/>
              <a:buNone/>
            </a:pPr>
            <a:endParaRPr lang="en-US" b="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1199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Facilitator Notes</a:t>
            </a:r>
          </a:p>
          <a:p>
            <a:pPr>
              <a:buFont typeface="Arial" panose="020B0604020202020204" pitchFamily="34" charset="0"/>
              <a:buChar char="•"/>
            </a:pPr>
            <a:r>
              <a:rPr lang="en-US" sz="1200" dirty="0"/>
              <a:t>Review the agenda for the section.</a:t>
            </a:r>
          </a:p>
          <a:p>
            <a:pPr>
              <a:buFont typeface="Arial" panose="020B0604020202020204" pitchFamily="34" charset="0"/>
              <a:buChar char="•"/>
            </a:pPr>
            <a:endParaRPr lang="en-US" sz="1200" dirty="0"/>
          </a:p>
          <a:p>
            <a:pPr marL="228600" indent="0">
              <a:buFont typeface="Arial" panose="020B0604020202020204" pitchFamily="34" charset="0"/>
              <a:buNone/>
            </a:pPr>
            <a:r>
              <a:rPr lang="en-US" sz="1200" b="1" dirty="0">
                <a:solidFill>
                  <a:srgbClr val="000000"/>
                </a:solidFill>
              </a:rPr>
              <a:t>Script</a:t>
            </a:r>
          </a:p>
          <a:p>
            <a:pPr marL="228600" indent="0">
              <a:buFont typeface="Arial" panose="020B0604020202020204" pitchFamily="34" charset="0"/>
              <a:buNone/>
            </a:pPr>
            <a:r>
              <a:rPr lang="en-US" sz="1200" b="0" i="1" dirty="0"/>
              <a:t>During this first section, we are going to ground ourselves in the purpose, content and structure of today’s professional learning. Specifically, we will review [share the agenda from the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4812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Introduce yourself to the group. </a:t>
            </a:r>
          </a:p>
          <a:p>
            <a:pPr>
              <a:buFont typeface="Arial" panose="020B0604020202020204" pitchFamily="34" charset="0"/>
              <a:buChar char="•"/>
            </a:pPr>
            <a:r>
              <a:rPr lang="en-US" dirty="0"/>
              <a:t>Your introduction may include your name, pronouns, role and school, and your experience with secondary health or substance use education. </a:t>
            </a:r>
          </a:p>
          <a:p>
            <a:pPr>
              <a:buFont typeface="Arial" panose="020B0604020202020204" pitchFamily="34" charset="0"/>
              <a:buChar char="•"/>
            </a:pPr>
            <a:r>
              <a:rPr lang="en-US" dirty="0"/>
              <a:t>You may modify or edit this slide as you see appropriate. </a:t>
            </a:r>
          </a:p>
          <a:p>
            <a:pPr>
              <a:buFont typeface="Arial" panose="020B0604020202020204" pitchFamily="34" charset="0"/>
              <a:buChar char="•"/>
            </a:pPr>
            <a:endParaRPr lang="en-US"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b="0" i="1" dirty="0"/>
              <a:t>Before getting started, let’s start by doing some quick introductions. [Share the information about yourself that is on the slide.]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5752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Ask participants to introduce themselves either in small groups or to the people next to them. If you have a larger group, you may decide to only introduce yourself. </a:t>
            </a:r>
          </a:p>
          <a:p>
            <a:pPr>
              <a:buFont typeface="Arial" panose="020B0604020202020204" pitchFamily="34" charset="0"/>
              <a:buChar char="•"/>
            </a:pPr>
            <a:r>
              <a:rPr lang="en-US" dirty="0"/>
              <a:t>You may ask the participants to share the same information that you did. </a:t>
            </a:r>
          </a:p>
          <a:p>
            <a:pPr>
              <a:buFont typeface="Arial" panose="020B0604020202020204" pitchFamily="34" charset="0"/>
              <a:buChar char="•"/>
            </a:pPr>
            <a:r>
              <a:rPr lang="en-US" dirty="0"/>
              <a:t>You may modify or edit this slide as you see appropriate. </a:t>
            </a:r>
          </a:p>
          <a:p>
            <a:pPr>
              <a:buFont typeface="Arial" panose="020B0604020202020204" pitchFamily="34" charset="0"/>
              <a:buChar char="•"/>
            </a:pPr>
            <a:endParaRPr lang="en-US" dirty="0"/>
          </a:p>
          <a:p>
            <a:pPr marL="228600" indent="0">
              <a:buFont typeface="Arial" panose="020B0604020202020204" pitchFamily="34" charset="0"/>
              <a:buNone/>
            </a:pPr>
            <a:r>
              <a:rPr lang="en-US" b="1" dirty="0"/>
              <a:t>Script</a:t>
            </a:r>
          </a:p>
          <a:p>
            <a:pPr marL="228600" indent="0">
              <a:buFont typeface="Arial" panose="020B0604020202020204" pitchFamily="34" charset="0"/>
              <a:buNone/>
            </a:pPr>
            <a:r>
              <a:rPr lang="en-US" b="0" i="1" dirty="0"/>
              <a:t>Now I’d love to hear from you all. We’ll take some time to introduce each other using the same information that I just shared. [This script may be adapted depending on how you decide to structure the intros based on group size.]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015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Notes</a:t>
            </a:r>
          </a:p>
          <a:p>
            <a:pPr>
              <a:buFont typeface="Arial" panose="020B0604020202020204" pitchFamily="34" charset="0"/>
              <a:buChar char="•"/>
            </a:pPr>
            <a:r>
              <a:rPr lang="en-US" dirty="0"/>
              <a:t>Read the directions for the reflection activity.</a:t>
            </a:r>
          </a:p>
          <a:p>
            <a:pPr>
              <a:buFont typeface="Arial" panose="020B0604020202020204" pitchFamily="34" charset="0"/>
              <a:buChar char="•"/>
            </a:pPr>
            <a:endParaRPr lang="en-US" dirty="0"/>
          </a:p>
          <a:p>
            <a:pPr marL="228600" indent="0">
              <a:buFont typeface="Arial" panose="020B0604020202020204" pitchFamily="34" charset="0"/>
              <a:buNone/>
            </a:pPr>
            <a:r>
              <a:rPr lang="en-US" b="1" dirty="0"/>
              <a:t>Script</a:t>
            </a:r>
            <a:endParaRPr lang="en-US" b="0" dirty="0"/>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i="1" dirty="0"/>
              <a:t>Before we jump into today’s content, we’re going to take a few minutes to pause and reflect. Take a moment to reflect on the two questions you see on the slide [read the questions on the slide]. After some individual thinking time, turn to someone next to you, or a small group, and share what came up for you in your reflection</a:t>
            </a:r>
            <a:r>
              <a:rPr lang="en-US" sz="1200" i="1" dirty="0"/>
              <a:t>. </a:t>
            </a:r>
          </a:p>
          <a:p>
            <a:pPr marL="228600" indent="0">
              <a:buFont typeface="Arial" panose="020B0604020202020204" pitchFamily="34" charset="0"/>
              <a:buNone/>
            </a:pPr>
            <a:endParaRPr lang="en-US" b="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740807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Rectangle 10"/>
          <p:cNvSpPr/>
          <p:nvPr/>
        </p:nvSpPr>
        <p:spPr>
          <a:xfrm>
            <a:off x="0" y="2584382"/>
            <a:ext cx="12192000" cy="427361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EF34CCBD-11CA-572B-93CC-46CCB5717FC1}"/>
              </a:ext>
            </a:extLst>
          </p:cNvPr>
          <p:cNvSpPr/>
          <p:nvPr userDrawn="1"/>
        </p:nvSpPr>
        <p:spPr>
          <a:xfrm>
            <a:off x="2313436" y="0"/>
            <a:ext cx="9878564" cy="2564296"/>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1"/>
          <p:cNvSpPr>
            <a:spLocks noGrp="1"/>
          </p:cNvSpPr>
          <p:nvPr>
            <p:ph type="ctrTitle"/>
          </p:nvPr>
        </p:nvSpPr>
        <p:spPr>
          <a:xfrm>
            <a:off x="2517913" y="371768"/>
            <a:ext cx="9144000" cy="1907450"/>
          </a:xfrm>
        </p:spPr>
        <p:txBody>
          <a:bodyPr anchor="b">
            <a:normAutofit/>
          </a:bodyPr>
          <a:lstStyle>
            <a:lvl1pPr algn="l">
              <a:defRPr sz="5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2517913" y="2771779"/>
            <a:ext cx="9144000" cy="994816"/>
          </a:xfrm>
        </p:spPr>
        <p:txBody>
          <a:bodyPr/>
          <a:lstStyle>
            <a:lvl1pPr marL="0" indent="0" algn="l">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2517912" y="4886528"/>
            <a:ext cx="966693" cy="365125"/>
          </a:xfrm>
        </p:spPr>
        <p:txBody>
          <a:bodyPr/>
          <a:lstStyle>
            <a:lvl1pPr algn="l">
              <a:defRPr>
                <a:solidFill>
                  <a:schemeClr val="accent1"/>
                </a:solidFill>
              </a:defRPr>
            </a:lvl1pPr>
          </a:lstStyle>
          <a:p>
            <a:fld id="{AE25D7A7-DBF1-4731-876B-EF0349DEF57D}" type="datetime1">
              <a:rPr lang="en-US" smtClean="0"/>
              <a:pPr/>
              <a:t>2/11/2026</a:t>
            </a:fld>
            <a:endParaRPr lang="en-US" dirty="0"/>
          </a:p>
        </p:txBody>
      </p:sp>
      <p:sp>
        <p:nvSpPr>
          <p:cNvPr id="5" name="Footer Placeholder 4"/>
          <p:cNvSpPr>
            <a:spLocks noGrp="1"/>
          </p:cNvSpPr>
          <p:nvPr>
            <p:ph type="ftr" sz="quarter" idx="11"/>
          </p:nvPr>
        </p:nvSpPr>
        <p:spPr>
          <a:xfrm>
            <a:off x="2517912" y="6139793"/>
            <a:ext cx="3400973" cy="365125"/>
          </a:xfrm>
        </p:spPr>
        <p:txBody>
          <a:bodyPr/>
          <a:lstStyle/>
          <a:p>
            <a:r>
              <a:rPr lang="en-US" dirty="0"/>
              <a:t>Oregon Department of Education</a:t>
            </a:r>
          </a:p>
        </p:txBody>
      </p:sp>
      <p:sp>
        <p:nvSpPr>
          <p:cNvPr id="6" name="Slide Number Placeholder 5"/>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dirty="0"/>
          </a:p>
        </p:txBody>
      </p:sp>
      <p:sp>
        <p:nvSpPr>
          <p:cNvPr id="9" name="Rectangle 8">
            <a:extLst>
              <a:ext uri="{FF2B5EF4-FFF2-40B4-BE49-F238E27FC236}">
                <a16:creationId xmlns:a16="http://schemas.microsoft.com/office/drawing/2014/main" id="{D3178B7B-EB9A-7016-6BAC-C34107A94A91}"/>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oogle Shape;722;p83" descr="Oregon Department of Education Logo">
            <a:extLst>
              <a:ext uri="{FF2B5EF4-FFF2-40B4-BE49-F238E27FC236}">
                <a16:creationId xmlns:a16="http://schemas.microsoft.com/office/drawing/2014/main" id="{A613D903-CD0C-D2E7-CC4A-1950E8CEEC7E}"/>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21" name="Rectangle 20">
            <a:extLst>
              <a:ext uri="{FF2B5EF4-FFF2-40B4-BE49-F238E27FC236}">
                <a16:creationId xmlns:a16="http://schemas.microsoft.com/office/drawing/2014/main" id="{0518B305-E44F-C060-75E7-B572DF52D405}"/>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a:extLst>
              <a:ext uri="{FF2B5EF4-FFF2-40B4-BE49-F238E27FC236}">
                <a16:creationId xmlns:a16="http://schemas.microsoft.com/office/drawing/2014/main" id="{503BFE4E-4B21-55C8-3EF8-9376E0089600}"/>
              </a:ext>
            </a:extLst>
          </p:cNvPr>
          <p:cNvGrpSpPr/>
          <p:nvPr userDrawn="1"/>
        </p:nvGrpSpPr>
        <p:grpSpPr>
          <a:xfrm>
            <a:off x="2313436" y="-1375"/>
            <a:ext cx="9878563" cy="155150"/>
            <a:chOff x="89452" y="2773017"/>
            <a:chExt cx="5029199" cy="104497"/>
          </a:xfrm>
        </p:grpSpPr>
        <p:sp>
          <p:nvSpPr>
            <p:cNvPr id="23" name="Rectangle 22">
              <a:extLst>
                <a:ext uri="{FF2B5EF4-FFF2-40B4-BE49-F238E27FC236}">
                  <a16:creationId xmlns:a16="http://schemas.microsoft.com/office/drawing/2014/main" id="{2F518B26-C1C1-9ABF-B087-E6519A7CC4D5}"/>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2658DE75-AE21-C655-BBF4-9DBA44516DBB}"/>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B4F04249-563D-D25F-8061-0EA2D5351A77}"/>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1E28D44B-F670-D841-DA37-92C9B12D96E4}"/>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9" name="Text Placeholder 28">
            <a:extLst>
              <a:ext uri="{FF2B5EF4-FFF2-40B4-BE49-F238E27FC236}">
                <a16:creationId xmlns:a16="http://schemas.microsoft.com/office/drawing/2014/main" id="{9133F6D5-D05F-C909-836F-BD5CE64E5990}"/>
              </a:ext>
            </a:extLst>
          </p:cNvPr>
          <p:cNvSpPr>
            <a:spLocks noGrp="1"/>
          </p:cNvSpPr>
          <p:nvPr>
            <p:ph type="body" sz="quarter" idx="13" hasCustomPrompt="1"/>
          </p:nvPr>
        </p:nvSpPr>
        <p:spPr>
          <a:xfrm>
            <a:off x="2517913" y="4535928"/>
            <a:ext cx="9144000" cy="330514"/>
          </a:xfrm>
        </p:spPr>
        <p:txBody>
          <a:bodyPr>
            <a:normAutofit/>
          </a:bodyPr>
          <a:lstStyle>
            <a:lvl1pPr marL="0" indent="0">
              <a:buNone/>
              <a:defRPr sz="1800" i="1">
                <a:solidFill>
                  <a:schemeClr val="accent1"/>
                </a:solidFill>
              </a:defRPr>
            </a:lvl1pPr>
          </a:lstStyle>
          <a:p>
            <a:pPr lvl="0"/>
            <a:r>
              <a:rPr lang="en-US" dirty="0"/>
              <a:t>Authored by</a:t>
            </a:r>
          </a:p>
        </p:txBody>
      </p:sp>
      <p:cxnSp>
        <p:nvCxnSpPr>
          <p:cNvPr id="31" name="Straight Connector 30">
            <a:extLst>
              <a:ext uri="{FF2B5EF4-FFF2-40B4-BE49-F238E27FC236}">
                <a16:creationId xmlns:a16="http://schemas.microsoft.com/office/drawing/2014/main" id="{D03D7078-AFAB-9E61-EE38-5AD4E700721A}"/>
              </a:ext>
            </a:extLst>
          </p:cNvPr>
          <p:cNvCxnSpPr>
            <a:cxnSpLocks/>
          </p:cNvCxnSpPr>
          <p:nvPr userDrawn="1"/>
        </p:nvCxnSpPr>
        <p:spPr>
          <a:xfrm>
            <a:off x="2409568" y="4337223"/>
            <a:ext cx="937877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0188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EF567FB-5140-4075-A427-FA8B498DAFA1}" type="datetime1">
              <a:rPr lang="en-US" smtClean="0"/>
              <a:t>2/11/2026</a:t>
            </a:fld>
            <a:endParaRPr lang="en-US" dirty="0"/>
          </a:p>
        </p:txBody>
      </p:sp>
      <p:sp>
        <p:nvSpPr>
          <p:cNvPr id="4" name="Footer Placeholder 3"/>
          <p:cNvSpPr>
            <a:spLocks noGrp="1"/>
          </p:cNvSpPr>
          <p:nvPr>
            <p:ph type="ftr" sz="quarter" idx="11"/>
          </p:nvPr>
        </p:nvSpPr>
        <p:spPr/>
        <p:txBody>
          <a:bodyPr/>
          <a:lstStyle/>
          <a:p>
            <a:r>
              <a:rPr lang="en-US" dirty="0"/>
              <a:t>Oregon Department of Education</a:t>
            </a:r>
          </a:p>
        </p:txBody>
      </p:sp>
      <p:sp>
        <p:nvSpPr>
          <p:cNvPr id="5" name="Slide Number Placeholder 4"/>
          <p:cNvSpPr>
            <a:spLocks noGrp="1"/>
          </p:cNvSpPr>
          <p:nvPr>
            <p:ph type="sldNum" sz="quarter" idx="12"/>
          </p:nvPr>
        </p:nvSpPr>
        <p:spPr/>
        <p:txBody>
          <a:bodyPr/>
          <a:lstStyle/>
          <a:p>
            <a:fld id="{357F5B69-6281-4C1F-8C38-6DA0F56DA430}" type="slidenum">
              <a:rPr lang="en-US" smtClean="0"/>
              <a:pPr/>
              <a:t>‹#›</a:t>
            </a:fld>
            <a:endParaRPr lang="en-US" dirty="0"/>
          </a:p>
        </p:txBody>
      </p:sp>
      <p:sp>
        <p:nvSpPr>
          <p:cNvPr id="7"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4043775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8A807B-0068-4E1F-806E-C8C4952A24DC}" type="datetime1">
              <a:rPr lang="en-US" smtClean="0"/>
              <a:t>2/11/2026</a:t>
            </a:fld>
            <a:endParaRPr lang="en-US" dirty="0"/>
          </a:p>
        </p:txBody>
      </p:sp>
      <p:sp>
        <p:nvSpPr>
          <p:cNvPr id="3" name="Footer Placeholder 2"/>
          <p:cNvSpPr>
            <a:spLocks noGrp="1"/>
          </p:cNvSpPr>
          <p:nvPr>
            <p:ph type="ftr" sz="quarter" idx="11"/>
          </p:nvPr>
        </p:nvSpPr>
        <p:spPr/>
        <p:txBody>
          <a:bodyPr/>
          <a:lstStyle/>
          <a:p>
            <a:r>
              <a:rPr lang="en-US" dirty="0"/>
              <a:t>Oregon Department of Education</a:t>
            </a:r>
          </a:p>
        </p:txBody>
      </p:sp>
      <p:sp>
        <p:nvSpPr>
          <p:cNvPr id="4" name="Slide Number Placeholder 3"/>
          <p:cNvSpPr>
            <a:spLocks noGrp="1"/>
          </p:cNvSpPr>
          <p:nvPr>
            <p:ph type="sldNum" sz="quarter" idx="12"/>
          </p:nvPr>
        </p:nvSpPr>
        <p:spPr/>
        <p:txBody>
          <a:bodyPr/>
          <a:lstStyle/>
          <a:p>
            <a:fld id="{357F5B69-6281-4C1F-8C38-6DA0F56DA430}" type="slidenum">
              <a:rPr lang="en-US" smtClean="0"/>
              <a:t>‹#›</a:t>
            </a:fld>
            <a:endParaRPr lang="en-US" dirty="0"/>
          </a:p>
        </p:txBody>
      </p:sp>
      <p:sp>
        <p:nvSpPr>
          <p:cNvPr id="7" name="Content Placeholder 6"/>
          <p:cNvSpPr>
            <a:spLocks noGrp="1"/>
          </p:cNvSpPr>
          <p:nvPr>
            <p:ph sz="quarter" idx="13"/>
          </p:nvPr>
        </p:nvSpPr>
        <p:spPr>
          <a:xfrm>
            <a:off x="717176" y="659958"/>
            <a:ext cx="10784542" cy="5398936"/>
          </a:xfr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073856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Large Typ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195481"/>
          </a:xfrm>
        </p:spPr>
        <p:txBody>
          <a:bodyPr anchor="b">
            <a:noAutofit/>
          </a:bodyPr>
          <a:lstStyle>
            <a:lvl1pPr algn="ctr">
              <a:defRPr sz="12000">
                <a:solidFill>
                  <a:schemeClr val="accent1"/>
                </a:solidFill>
              </a:defRPr>
            </a:lvl1pPr>
          </a:lstStyle>
          <a:p>
            <a:r>
              <a:rPr lang="en-US" dirty="0"/>
              <a:t>Text here</a:t>
            </a:r>
          </a:p>
        </p:txBody>
      </p:sp>
      <p:sp>
        <p:nvSpPr>
          <p:cNvPr id="4" name="Date Placeholder 3"/>
          <p:cNvSpPr>
            <a:spLocks noGrp="1"/>
          </p:cNvSpPr>
          <p:nvPr>
            <p:ph type="dt" sz="half" idx="10"/>
          </p:nvPr>
        </p:nvSpPr>
        <p:spPr/>
        <p:txBody>
          <a:bodyPr/>
          <a:lstStyle/>
          <a:p>
            <a:fld id="{79C08E3A-1967-44F7-9CA0-320D3ED909C6}" type="datetime1">
              <a:rPr lang="en-US" smtClean="0"/>
              <a:t>2/11/2026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sp>
        <p:nvSpPr>
          <p:cNvPr id="9" name="Subtitle 2"/>
          <p:cNvSpPr>
            <a:spLocks noGrp="1"/>
          </p:cNvSpPr>
          <p:nvPr>
            <p:ph type="subTitle" idx="1"/>
          </p:nvPr>
        </p:nvSpPr>
        <p:spPr>
          <a:xfrm>
            <a:off x="1524000" y="4003184"/>
            <a:ext cx="9144000" cy="880607"/>
          </a:xfrm>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Rectangle 2">
            <a:extLst>
              <a:ext uri="{FF2B5EF4-FFF2-40B4-BE49-F238E27FC236}">
                <a16:creationId xmlns:a16="http://schemas.microsoft.com/office/drawing/2014/main" id="{6D4B2470-1BF4-750E-9FC2-0F0140F99B98}"/>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867509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Follow U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499125"/>
            <a:ext cx="9144000" cy="2387600"/>
          </a:xfrm>
        </p:spPr>
        <p:txBody>
          <a:bodyPr anchor="b">
            <a:noAutofit/>
          </a:bodyPr>
          <a:lstStyle>
            <a:lvl1pPr algn="ctr">
              <a:defRPr sz="12000">
                <a:solidFill>
                  <a:schemeClr val="accent1"/>
                </a:solidFill>
              </a:defRPr>
            </a:lvl1pPr>
          </a:lstStyle>
          <a:p>
            <a:r>
              <a:rPr lang="en-US" dirty="0"/>
              <a:t>Text here</a:t>
            </a:r>
          </a:p>
        </p:txBody>
      </p:sp>
      <p:sp>
        <p:nvSpPr>
          <p:cNvPr id="4" name="Date Placeholder 3"/>
          <p:cNvSpPr>
            <a:spLocks noGrp="1"/>
          </p:cNvSpPr>
          <p:nvPr>
            <p:ph type="dt" sz="half" idx="10"/>
          </p:nvPr>
        </p:nvSpPr>
        <p:spPr/>
        <p:txBody>
          <a:bodyPr/>
          <a:lstStyle/>
          <a:p>
            <a:fld id="{8150A4BA-4BC0-44D2-9B7A-1BA67BCFD26E}" type="datetime1">
              <a:rPr lang="en-US" smtClean="0"/>
              <a:t>2/11/2026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pic>
        <p:nvPicPr>
          <p:cNvPr id="10" name="Picture 9" descr="Twitter icon"/>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512974" y="4763238"/>
            <a:ext cx="500040" cy="500040"/>
          </a:xfrm>
          <a:prstGeom prst="rect">
            <a:avLst/>
          </a:prstGeom>
        </p:spPr>
      </p:pic>
      <p:pic>
        <p:nvPicPr>
          <p:cNvPr id="12" name="Picture 11" descr="Facebook icon"/>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973471" y="4763238"/>
            <a:ext cx="500040" cy="500040"/>
          </a:xfrm>
          <a:prstGeom prst="rect">
            <a:avLst/>
          </a:prstGeom>
        </p:spPr>
      </p:pic>
      <p:sp>
        <p:nvSpPr>
          <p:cNvPr id="13" name="TextBox 12"/>
          <p:cNvSpPr txBox="1"/>
          <p:nvPr/>
        </p:nvSpPr>
        <p:spPr>
          <a:xfrm>
            <a:off x="2594722" y="4782426"/>
            <a:ext cx="680670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chemeClr val="accent1"/>
                </a:solidFill>
              </a:rPr>
              <a:t>twitter.com/ORDeptEd | fb.com/ORDeptEd</a:t>
            </a:r>
          </a:p>
        </p:txBody>
      </p:sp>
      <p:sp>
        <p:nvSpPr>
          <p:cNvPr id="3" name="Rectangle 2">
            <a:extLst>
              <a:ext uri="{FF2B5EF4-FFF2-40B4-BE49-F238E27FC236}">
                <a16:creationId xmlns:a16="http://schemas.microsoft.com/office/drawing/2014/main" id="{082D7339-23E8-BF33-9EB5-2154AEE4D785}"/>
              </a:ext>
            </a:extLst>
          </p:cNvPr>
          <p:cNvSpPr/>
          <p:nvPr userDrawn="1"/>
        </p:nvSpPr>
        <p:spPr>
          <a:xfrm>
            <a:off x="-1" y="259492"/>
            <a:ext cx="383059" cy="65985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27585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sp>
        <p:nvSpPr>
          <p:cNvPr id="19" name="Rectangle 18"/>
          <p:cNvSpPr/>
          <p:nvPr/>
        </p:nvSpPr>
        <p:spPr>
          <a:xfrm>
            <a:off x="206188" y="215153"/>
            <a:ext cx="11775141" cy="6432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7" name="Rectangle 16"/>
          <p:cNvSpPr/>
          <p:nvPr/>
        </p:nvSpPr>
        <p:spPr>
          <a:xfrm>
            <a:off x="0" y="0"/>
            <a:ext cx="12191999" cy="6857999"/>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9" name="Title 1"/>
          <p:cNvSpPr>
            <a:spLocks noGrp="1"/>
          </p:cNvSpPr>
          <p:nvPr>
            <p:ph type="ctrTitle"/>
          </p:nvPr>
        </p:nvSpPr>
        <p:spPr>
          <a:xfrm>
            <a:off x="2458995" y="1433385"/>
            <a:ext cx="9042724" cy="3496962"/>
          </a:xfrm>
        </p:spPr>
        <p:txBody>
          <a:bodyPr anchor="ctr" anchorCtr="0">
            <a:noAutofit/>
          </a:bodyPr>
          <a:lstStyle>
            <a:lvl1pPr algn="l">
              <a:defRPr sz="5000">
                <a:solidFill>
                  <a:schemeClr val="accent1"/>
                </a:solidFill>
              </a:defRPr>
            </a:lvl1pPr>
          </a:lstStyle>
          <a:p>
            <a:r>
              <a:rPr lang="en-US" dirty="0"/>
              <a:t>Click to edit Master title style</a:t>
            </a:r>
          </a:p>
        </p:txBody>
      </p:sp>
      <p:sp>
        <p:nvSpPr>
          <p:cNvPr id="2" name="Rectangle 1">
            <a:extLst>
              <a:ext uri="{FF2B5EF4-FFF2-40B4-BE49-F238E27FC236}">
                <a16:creationId xmlns:a16="http://schemas.microsoft.com/office/drawing/2014/main" id="{C97FD1D4-6CB3-CD64-9657-FA3E85F6164C}"/>
              </a:ext>
            </a:extLst>
          </p:cNvPr>
          <p:cNvSpPr/>
          <p:nvPr userDrawn="1"/>
        </p:nvSpPr>
        <p:spPr>
          <a:xfrm>
            <a:off x="0" y="0"/>
            <a:ext cx="2313437" cy="256429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Google Shape;722;p83" descr="Oregon Department of Education Logo">
            <a:extLst>
              <a:ext uri="{FF2B5EF4-FFF2-40B4-BE49-F238E27FC236}">
                <a16:creationId xmlns:a16="http://schemas.microsoft.com/office/drawing/2014/main" id="{CC7BEC8A-A571-7E28-F436-289047D3B8DA}"/>
              </a:ext>
            </a:extLst>
          </p:cNvPr>
          <p:cNvPicPr preferRelativeResize="0"/>
          <p:nvPr userDrawn="1"/>
        </p:nvPicPr>
        <p:blipFill rotWithShape="1">
          <a:blip r:embed="rId2">
            <a:alphaModFix/>
          </a:blip>
          <a:srcRect/>
          <a:stretch/>
        </p:blipFill>
        <p:spPr>
          <a:xfrm>
            <a:off x="0" y="151928"/>
            <a:ext cx="2313437" cy="2334773"/>
          </a:xfrm>
          <a:prstGeom prst="rect">
            <a:avLst/>
          </a:prstGeom>
          <a:noFill/>
          <a:ln>
            <a:noFill/>
          </a:ln>
        </p:spPr>
      </p:pic>
      <p:sp>
        <p:nvSpPr>
          <p:cNvPr id="4" name="Rectangle 3">
            <a:extLst>
              <a:ext uri="{FF2B5EF4-FFF2-40B4-BE49-F238E27FC236}">
                <a16:creationId xmlns:a16="http://schemas.microsoft.com/office/drawing/2014/main" id="{D8C41C27-4F7F-CB4D-A1D8-5970C7274EEA}"/>
              </a:ext>
            </a:extLst>
          </p:cNvPr>
          <p:cNvSpPr/>
          <p:nvPr userDrawn="1"/>
        </p:nvSpPr>
        <p:spPr>
          <a:xfrm>
            <a:off x="-1" y="2564296"/>
            <a:ext cx="2313437" cy="4293703"/>
          </a:xfrm>
          <a:prstGeom prst="rect">
            <a:avLst/>
          </a:prstGeom>
          <a:solidFill>
            <a:schemeClr val="accent1">
              <a:alpha val="109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3">
            <a:extLst>
              <a:ext uri="{FF2B5EF4-FFF2-40B4-BE49-F238E27FC236}">
                <a16:creationId xmlns:a16="http://schemas.microsoft.com/office/drawing/2014/main" id="{A364F95E-BAEF-0AFF-38A4-37D4014541EB}"/>
              </a:ext>
            </a:extLst>
          </p:cNvPr>
          <p:cNvSpPr>
            <a:spLocks noGrp="1"/>
          </p:cNvSpPr>
          <p:nvPr>
            <p:ph type="dt" sz="half" idx="10"/>
          </p:nvPr>
        </p:nvSpPr>
        <p:spPr>
          <a:xfrm>
            <a:off x="6096000" y="6139793"/>
            <a:ext cx="2777456" cy="365125"/>
          </a:xfrm>
        </p:spPr>
        <p:txBody>
          <a:bodyPr/>
          <a:lstStyle/>
          <a:p>
            <a:fld id="{AE25D7A7-DBF1-4731-876B-EF0349DEF57D}" type="datetime1">
              <a:rPr lang="en-US" smtClean="0"/>
              <a:t>2/11/2026</a:t>
            </a:fld>
            <a:endParaRPr lang="en-US" dirty="0"/>
          </a:p>
        </p:txBody>
      </p:sp>
      <p:sp>
        <p:nvSpPr>
          <p:cNvPr id="6" name="Footer Placeholder 4">
            <a:extLst>
              <a:ext uri="{FF2B5EF4-FFF2-40B4-BE49-F238E27FC236}">
                <a16:creationId xmlns:a16="http://schemas.microsoft.com/office/drawing/2014/main" id="{241391D9-F2CB-6BC0-C63A-690EEF9C78BD}"/>
              </a:ext>
            </a:extLst>
          </p:cNvPr>
          <p:cNvSpPr>
            <a:spLocks noGrp="1"/>
          </p:cNvSpPr>
          <p:nvPr>
            <p:ph type="ftr" sz="quarter" idx="11"/>
          </p:nvPr>
        </p:nvSpPr>
        <p:spPr>
          <a:xfrm>
            <a:off x="2517913" y="6139793"/>
            <a:ext cx="2864224" cy="365125"/>
          </a:xfrm>
        </p:spPr>
        <p:txBody>
          <a:bodyPr/>
          <a:lstStyle/>
          <a:p>
            <a:r>
              <a:rPr lang="en-US" dirty="0"/>
              <a:t>Oregon Department of Education</a:t>
            </a:r>
          </a:p>
        </p:txBody>
      </p:sp>
      <p:sp>
        <p:nvSpPr>
          <p:cNvPr id="7" name="Slide Number Placeholder 5">
            <a:extLst>
              <a:ext uri="{FF2B5EF4-FFF2-40B4-BE49-F238E27FC236}">
                <a16:creationId xmlns:a16="http://schemas.microsoft.com/office/drawing/2014/main" id="{98611FF5-1A52-738E-E9C0-F0005C6CEFEA}"/>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a:t>
            </a:fld>
            <a:endParaRPr lang="en-US" dirty="0"/>
          </a:p>
        </p:txBody>
      </p:sp>
      <p:grpSp>
        <p:nvGrpSpPr>
          <p:cNvPr id="8" name="Group 7">
            <a:extLst>
              <a:ext uri="{FF2B5EF4-FFF2-40B4-BE49-F238E27FC236}">
                <a16:creationId xmlns:a16="http://schemas.microsoft.com/office/drawing/2014/main" id="{1E63FAD7-A824-4250-06B4-F8E55608BE03}"/>
              </a:ext>
            </a:extLst>
          </p:cNvPr>
          <p:cNvGrpSpPr/>
          <p:nvPr userDrawn="1"/>
        </p:nvGrpSpPr>
        <p:grpSpPr>
          <a:xfrm>
            <a:off x="2313436" y="-1375"/>
            <a:ext cx="9878563" cy="155150"/>
            <a:chOff x="89452" y="2773017"/>
            <a:chExt cx="5029199" cy="104497"/>
          </a:xfrm>
        </p:grpSpPr>
        <p:sp>
          <p:nvSpPr>
            <p:cNvPr id="14" name="Rectangle 13">
              <a:extLst>
                <a:ext uri="{FF2B5EF4-FFF2-40B4-BE49-F238E27FC236}">
                  <a16:creationId xmlns:a16="http://schemas.microsoft.com/office/drawing/2014/main" id="{C45E0CDE-FF54-984C-C9A3-27585E68933C}"/>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CF5E37D0-301D-4C97-6E9A-7A585E53E5D8}"/>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FC797C71-4593-94E0-E2E6-A8CBD1A887BA}"/>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9D4FD286-E8C6-3E5E-1039-3C295B0B2E46}"/>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394506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Bar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160567-124C-4095-81DC-815DD21CE8C9}" type="datetime1">
              <a:rPr lang="en-US" smtClean="0"/>
              <a:t>2/11/2026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pPr/>
              <a:t>‹#›</a:t>
            </a:fld>
            <a:endParaRPr lang="en-US" dirty="0"/>
          </a:p>
        </p:txBody>
      </p:sp>
      <p:sp>
        <p:nvSpPr>
          <p:cNvPr id="9" name="Title 1"/>
          <p:cNvSpPr>
            <a:spLocks noGrp="1"/>
          </p:cNvSpPr>
          <p:nvPr>
            <p:ph type="title"/>
          </p:nvPr>
        </p:nvSpPr>
        <p:spPr>
          <a:xfrm>
            <a:off x="717176" y="457200"/>
            <a:ext cx="10784542" cy="1026460"/>
          </a:xfrm>
        </p:spPr>
        <p:txBody>
          <a:bodyPr/>
          <a:lstStyle/>
          <a:p>
            <a:r>
              <a:rPr lang="en-US"/>
              <a:t>Click to edit Master title style</a:t>
            </a:r>
          </a:p>
        </p:txBody>
      </p:sp>
    </p:spTree>
    <p:extLst>
      <p:ext uri="{BB962C8B-B14F-4D97-AF65-F5344CB8AC3E}">
        <p14:creationId xmlns:p14="http://schemas.microsoft.com/office/powerpoint/2010/main" val="28326035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Backgroun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A064059-47D5-68EB-1213-DEC67FD83C05}"/>
              </a:ext>
            </a:extLst>
          </p:cNvPr>
          <p:cNvSpPr/>
          <p:nvPr userDrawn="1"/>
        </p:nvSpPr>
        <p:spPr>
          <a:xfrm>
            <a:off x="172995" y="259492"/>
            <a:ext cx="4763664" cy="65985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17177" y="457200"/>
            <a:ext cx="3964552" cy="1026460"/>
          </a:xfrm>
        </p:spPr>
        <p:txBody>
          <a:bodyPr/>
          <a:lstStyle/>
          <a:p>
            <a:r>
              <a:rPr lang="en-US"/>
              <a:t>Click to edit Master title style</a:t>
            </a:r>
          </a:p>
        </p:txBody>
      </p:sp>
      <p:sp>
        <p:nvSpPr>
          <p:cNvPr id="3" name="Content Placeholder 2"/>
          <p:cNvSpPr>
            <a:spLocks noGrp="1"/>
          </p:cNvSpPr>
          <p:nvPr>
            <p:ph sz="half" idx="1"/>
          </p:nvPr>
        </p:nvSpPr>
        <p:spPr>
          <a:xfrm>
            <a:off x="717176" y="1825625"/>
            <a:ext cx="3769480"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766816" y="457200"/>
            <a:ext cx="5734902" cy="547447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AABC6FB3-D811-417F-8686-F9E75A22B6CE}" type="datetime1">
              <a:rPr lang="en-US" smtClean="0"/>
              <a:t>2/11/2026</a:t>
            </a:fld>
            <a:endParaRPr lang="en-US" dirty="0"/>
          </a:p>
        </p:txBody>
      </p:sp>
      <p:sp>
        <p:nvSpPr>
          <p:cNvPr id="6" name="Footer Placeholder 5"/>
          <p:cNvSpPr>
            <a:spLocks noGrp="1"/>
          </p:cNvSpPr>
          <p:nvPr>
            <p:ph type="ftr" sz="quarter" idx="11"/>
          </p:nvPr>
        </p:nvSpPr>
        <p:spPr/>
        <p:txBody>
          <a:bodyPr/>
          <a:lstStyle/>
          <a:p>
            <a:r>
              <a:rPr lang="en-US" dirty="0"/>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dirty="0"/>
          </a:p>
        </p:txBody>
      </p:sp>
    </p:spTree>
    <p:extLst>
      <p:ext uri="{BB962C8B-B14F-4D97-AF65-F5344CB8AC3E}">
        <p14:creationId xmlns:p14="http://schemas.microsoft.com/office/powerpoint/2010/main" val="5914330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Rectangle 7"/>
          <p:cNvSpPr/>
          <p:nvPr/>
        </p:nvSpPr>
        <p:spPr>
          <a:xfrm>
            <a:off x="172995" y="259492"/>
            <a:ext cx="4763664" cy="65985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17177" y="779645"/>
            <a:ext cx="3931826" cy="2525617"/>
          </a:xfrm>
        </p:spPr>
        <p:txBody>
          <a:bodyPr anchor="t" anchorCtr="0">
            <a:normAutofit/>
          </a:bodyPr>
          <a:lstStyle>
            <a:lvl1pPr>
              <a:defRPr sz="4400"/>
            </a:lvl1pPr>
          </a:lstStyle>
          <a:p>
            <a:r>
              <a:rPr lang="en-US"/>
              <a:t>Click to edit Master title style</a:t>
            </a:r>
          </a:p>
        </p:txBody>
      </p:sp>
      <p:sp>
        <p:nvSpPr>
          <p:cNvPr id="3" name="Content Placeholder 2"/>
          <p:cNvSpPr>
            <a:spLocks noGrp="1"/>
          </p:cNvSpPr>
          <p:nvPr>
            <p:ph idx="1"/>
          </p:nvPr>
        </p:nvSpPr>
        <p:spPr>
          <a:xfrm>
            <a:off x="5183188" y="779647"/>
            <a:ext cx="6172200" cy="5081404"/>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D6FA7BA-D396-4E27-AF61-C3F310AFC230}" type="datetime1">
              <a:rPr lang="en-US" smtClean="0"/>
              <a:t>2/11/2026</a:t>
            </a:fld>
            <a:endParaRPr lang="en-US" dirty="0"/>
          </a:p>
        </p:txBody>
      </p:sp>
      <p:sp>
        <p:nvSpPr>
          <p:cNvPr id="6" name="Footer Placeholder 5"/>
          <p:cNvSpPr>
            <a:spLocks noGrp="1"/>
          </p:cNvSpPr>
          <p:nvPr>
            <p:ph type="ftr" sz="quarter" idx="11"/>
          </p:nvPr>
        </p:nvSpPr>
        <p:spPr/>
        <p:txBody>
          <a:bodyPr/>
          <a:lstStyle/>
          <a:p>
            <a:r>
              <a:rPr lang="en-US" dirty="0"/>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dirty="0"/>
          </a:p>
        </p:txBody>
      </p:sp>
      <p:sp>
        <p:nvSpPr>
          <p:cNvPr id="9" name="Picture Placeholder 8"/>
          <p:cNvSpPr>
            <a:spLocks noGrp="1"/>
          </p:cNvSpPr>
          <p:nvPr>
            <p:ph type="pic" sz="quarter" idx="13"/>
          </p:nvPr>
        </p:nvSpPr>
        <p:spPr>
          <a:xfrm>
            <a:off x="717177" y="3540125"/>
            <a:ext cx="3931826" cy="2320926"/>
          </a:xfrm>
        </p:spPr>
        <p:txBody>
          <a:bodyPr/>
          <a:lstStyle>
            <a:lvl1pPr marL="0" indent="0">
              <a:buNone/>
              <a:defRPr/>
            </a:lvl1pPr>
          </a:lstStyle>
          <a:p>
            <a:endParaRPr lang="en-US" dirty="0"/>
          </a:p>
        </p:txBody>
      </p:sp>
    </p:spTree>
    <p:extLst>
      <p:ext uri="{BB962C8B-B14F-4D97-AF65-F5344CB8AC3E}">
        <p14:creationId xmlns:p14="http://schemas.microsoft.com/office/powerpoint/2010/main" val="141592472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E3AC9E-0280-4D27-9EA2-698F7A67BA53}" type="datetime1">
              <a:rPr lang="en-US" smtClean="0"/>
              <a:t>2/11/2026</a:t>
            </a:fld>
            <a:endParaRPr lang="en-US" dirty="0"/>
          </a:p>
        </p:txBody>
      </p:sp>
      <p:sp>
        <p:nvSpPr>
          <p:cNvPr id="5" name="Footer Placeholder 4"/>
          <p:cNvSpPr>
            <a:spLocks noGrp="1"/>
          </p:cNvSpPr>
          <p:nvPr>
            <p:ph type="ftr" sz="quarter" idx="11"/>
          </p:nvPr>
        </p:nvSpPr>
        <p:spPr/>
        <p:txBody>
          <a:bodyPr/>
          <a:lstStyle/>
          <a:p>
            <a:r>
              <a:rPr lang="en-US" dirty="0"/>
              <a:t>Oregon Department of Education</a:t>
            </a:r>
          </a:p>
        </p:txBody>
      </p:sp>
      <p:sp>
        <p:nvSpPr>
          <p:cNvPr id="6" name="Slide Number Placeholder 5"/>
          <p:cNvSpPr>
            <a:spLocks noGrp="1"/>
          </p:cNvSpPr>
          <p:nvPr>
            <p:ph type="sldNum" sz="quarter" idx="12"/>
          </p:nvPr>
        </p:nvSpPr>
        <p:spPr/>
        <p:txBody>
          <a:bodyPr/>
          <a:lstStyle/>
          <a:p>
            <a:fld id="{357F5B69-6281-4C1F-8C38-6DA0F56DA430}" type="slidenum">
              <a:rPr lang="en-US" smtClean="0"/>
              <a:t>‹#›</a:t>
            </a:fld>
            <a:endParaRPr lang="en-US" dirty="0"/>
          </a:p>
        </p:txBody>
      </p:sp>
    </p:spTree>
    <p:extLst>
      <p:ext uri="{BB962C8B-B14F-4D97-AF65-F5344CB8AC3E}">
        <p14:creationId xmlns:p14="http://schemas.microsoft.com/office/powerpoint/2010/main" val="38470757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17176" y="1825625"/>
            <a:ext cx="5302624"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329518" cy="41060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ABC6FB3-D811-417F-8686-F9E75A22B6CE}" type="datetime1">
              <a:rPr lang="en-US" smtClean="0"/>
              <a:t>2/11/2026</a:t>
            </a:fld>
            <a:endParaRPr lang="en-US" dirty="0"/>
          </a:p>
        </p:txBody>
      </p:sp>
      <p:sp>
        <p:nvSpPr>
          <p:cNvPr id="6" name="Footer Placeholder 5"/>
          <p:cNvSpPr>
            <a:spLocks noGrp="1"/>
          </p:cNvSpPr>
          <p:nvPr>
            <p:ph type="ftr" sz="quarter" idx="11"/>
          </p:nvPr>
        </p:nvSpPr>
        <p:spPr/>
        <p:txBody>
          <a:bodyPr/>
          <a:lstStyle/>
          <a:p>
            <a:r>
              <a:rPr lang="en-US" dirty="0"/>
              <a:t>Oregon Department of Education</a:t>
            </a:r>
          </a:p>
        </p:txBody>
      </p:sp>
      <p:sp>
        <p:nvSpPr>
          <p:cNvPr id="7" name="Slide Number Placeholder 6"/>
          <p:cNvSpPr>
            <a:spLocks noGrp="1"/>
          </p:cNvSpPr>
          <p:nvPr>
            <p:ph type="sldNum" sz="quarter" idx="12"/>
          </p:nvPr>
        </p:nvSpPr>
        <p:spPr/>
        <p:txBody>
          <a:bodyPr/>
          <a:lstStyle/>
          <a:p>
            <a:fld id="{357F5B69-6281-4C1F-8C38-6DA0F56DA430}" type="slidenum">
              <a:rPr lang="en-US" smtClean="0"/>
              <a:t>‹#›</a:t>
            </a:fld>
            <a:endParaRPr lang="en-US" dirty="0"/>
          </a:p>
        </p:txBody>
      </p:sp>
    </p:spTree>
    <p:extLst>
      <p:ext uri="{BB962C8B-B14F-4D97-AF65-F5344CB8AC3E}">
        <p14:creationId xmlns:p14="http://schemas.microsoft.com/office/powerpoint/2010/main" val="4133232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17176" y="1681163"/>
            <a:ext cx="5280399" cy="823912"/>
          </a:xfrm>
        </p:spPr>
        <p:txBody>
          <a:bodyPr anchor="t" anchorCtr="0">
            <a:normAutofit/>
          </a:bodyPr>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717176" y="2505075"/>
            <a:ext cx="5280399"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329518" cy="823912"/>
          </a:xfrm>
        </p:spPr>
        <p:txBody>
          <a:bodyPr anchor="t" anchorCtr="0"/>
          <a:lstStyle>
            <a:lvl1pPr marL="0" indent="0">
              <a:buNone/>
              <a:defRPr sz="3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329518" cy="3434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2E33458-4B95-47BE-956D-AAB447907D75}" type="datetime1">
              <a:rPr lang="en-US" smtClean="0"/>
              <a:t>2/11/2026</a:t>
            </a:fld>
            <a:endParaRPr lang="en-US" dirty="0"/>
          </a:p>
        </p:txBody>
      </p:sp>
      <p:sp>
        <p:nvSpPr>
          <p:cNvPr id="8" name="Footer Placeholder 7"/>
          <p:cNvSpPr>
            <a:spLocks noGrp="1"/>
          </p:cNvSpPr>
          <p:nvPr>
            <p:ph type="ftr" sz="quarter" idx="11"/>
          </p:nvPr>
        </p:nvSpPr>
        <p:spPr/>
        <p:txBody>
          <a:bodyPr/>
          <a:lstStyle/>
          <a:p>
            <a:r>
              <a:rPr lang="en-US" dirty="0"/>
              <a:t>Oregon Department of Education</a:t>
            </a:r>
          </a:p>
        </p:txBody>
      </p:sp>
      <p:sp>
        <p:nvSpPr>
          <p:cNvPr id="9" name="Slide Number Placeholder 8"/>
          <p:cNvSpPr>
            <a:spLocks noGrp="1"/>
          </p:cNvSpPr>
          <p:nvPr>
            <p:ph type="sldNum" sz="quarter" idx="12"/>
          </p:nvPr>
        </p:nvSpPr>
        <p:spPr/>
        <p:txBody>
          <a:bodyPr/>
          <a:lstStyle/>
          <a:p>
            <a:fld id="{357F5B69-6281-4C1F-8C38-6DA0F56DA430}" type="slidenum">
              <a:rPr lang="en-US" smtClean="0"/>
              <a:t>‹#›</a:t>
            </a:fld>
            <a:endParaRPr lang="en-US" dirty="0"/>
          </a:p>
        </p:txBody>
      </p:sp>
      <p:sp>
        <p:nvSpPr>
          <p:cNvPr id="10" name="Title 1"/>
          <p:cNvSpPr>
            <a:spLocks noGrp="1"/>
          </p:cNvSpPr>
          <p:nvPr>
            <p:ph type="title"/>
          </p:nvPr>
        </p:nvSpPr>
        <p:spPr>
          <a:xfrm>
            <a:off x="717176" y="457200"/>
            <a:ext cx="10784542" cy="1026460"/>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36203602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A9EC3-0198-826A-A3D7-A56791BAD86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0FAA0E2-C442-8A10-D973-EDDE1D6BC384}"/>
              </a:ext>
            </a:extLst>
          </p:cNvPr>
          <p:cNvSpPr>
            <a:spLocks noGrp="1"/>
          </p:cNvSpPr>
          <p:nvPr>
            <p:ph type="ftr" sz="quarter" idx="10"/>
          </p:nvPr>
        </p:nvSpPr>
        <p:spPr/>
        <p:txBody>
          <a:bodyPr/>
          <a:lstStyle/>
          <a:p>
            <a:r>
              <a:rPr lang="en-US"/>
              <a:t>Oregon Department of Education</a:t>
            </a:r>
            <a:endParaRPr lang="en-US" dirty="0"/>
          </a:p>
        </p:txBody>
      </p:sp>
      <p:sp>
        <p:nvSpPr>
          <p:cNvPr id="4" name="Date Placeholder 3">
            <a:extLst>
              <a:ext uri="{FF2B5EF4-FFF2-40B4-BE49-F238E27FC236}">
                <a16:creationId xmlns:a16="http://schemas.microsoft.com/office/drawing/2014/main" id="{CD232B66-FD9B-449D-990A-82BF9C396BB8}"/>
              </a:ext>
            </a:extLst>
          </p:cNvPr>
          <p:cNvSpPr>
            <a:spLocks noGrp="1"/>
          </p:cNvSpPr>
          <p:nvPr>
            <p:ph type="dt" sz="half" idx="11"/>
          </p:nvPr>
        </p:nvSpPr>
        <p:spPr/>
        <p:txBody>
          <a:bodyPr/>
          <a:lstStyle/>
          <a:p>
            <a:fld id="{C2D0A6FE-1ABE-4141-9C0E-FE4FA78F9128}" type="datetime1">
              <a:rPr lang="en-US" smtClean="0"/>
              <a:t>2/11/2026</a:t>
            </a:fld>
            <a:endParaRPr lang="en-US" dirty="0"/>
          </a:p>
        </p:txBody>
      </p:sp>
      <p:sp>
        <p:nvSpPr>
          <p:cNvPr id="5" name="Slide Number Placeholder 4">
            <a:extLst>
              <a:ext uri="{FF2B5EF4-FFF2-40B4-BE49-F238E27FC236}">
                <a16:creationId xmlns:a16="http://schemas.microsoft.com/office/drawing/2014/main" id="{C38F1BC2-6766-DFC1-8272-8F506E75A7A7}"/>
              </a:ext>
            </a:extLst>
          </p:cNvPr>
          <p:cNvSpPr>
            <a:spLocks noGrp="1"/>
          </p:cNvSpPr>
          <p:nvPr>
            <p:ph type="sldNum" sz="quarter" idx="12"/>
          </p:nvPr>
        </p:nvSpPr>
        <p:spPr/>
        <p:txBody>
          <a:bodyPr/>
          <a:lstStyle/>
          <a:p>
            <a:fld id="{357F5B69-6281-4C1F-8C38-6DA0F56DA430}" type="slidenum">
              <a:rPr lang="en-US" smtClean="0"/>
              <a:pPr/>
              <a:t>‹#›</a:t>
            </a:fld>
            <a:endParaRPr lang="en-US" dirty="0"/>
          </a:p>
        </p:txBody>
      </p:sp>
      <p:sp>
        <p:nvSpPr>
          <p:cNvPr id="6" name="Content Placeholder 2">
            <a:extLst>
              <a:ext uri="{FF2B5EF4-FFF2-40B4-BE49-F238E27FC236}">
                <a16:creationId xmlns:a16="http://schemas.microsoft.com/office/drawing/2014/main" id="{C04F821E-BDC8-3182-EB5B-84C5F9A9A659}"/>
              </a:ext>
            </a:extLst>
          </p:cNvPr>
          <p:cNvSpPr>
            <a:spLocks noGrp="1"/>
          </p:cNvSpPr>
          <p:nvPr>
            <p:ph idx="1"/>
          </p:nvPr>
        </p:nvSpPr>
        <p:spPr>
          <a:xfrm>
            <a:off x="717174" y="1570111"/>
            <a:ext cx="5308239" cy="219773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32E1BB80-83E8-5D1E-47E8-37D827ADC32A}"/>
              </a:ext>
            </a:extLst>
          </p:cNvPr>
          <p:cNvSpPr>
            <a:spLocks noGrp="1"/>
          </p:cNvSpPr>
          <p:nvPr>
            <p:ph idx="13"/>
          </p:nvPr>
        </p:nvSpPr>
        <p:spPr>
          <a:xfrm>
            <a:off x="6193478" y="1570110"/>
            <a:ext cx="5308239" cy="219773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574A1DDF-7A2B-40AF-CBD7-76AC7BE278D7}"/>
              </a:ext>
            </a:extLst>
          </p:cNvPr>
          <p:cNvSpPr>
            <a:spLocks noGrp="1"/>
          </p:cNvSpPr>
          <p:nvPr>
            <p:ph idx="14"/>
          </p:nvPr>
        </p:nvSpPr>
        <p:spPr>
          <a:xfrm>
            <a:off x="717174" y="3854952"/>
            <a:ext cx="5308239" cy="219773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6A0619AF-6294-670D-6242-B6D056450702}"/>
              </a:ext>
            </a:extLst>
          </p:cNvPr>
          <p:cNvSpPr>
            <a:spLocks noGrp="1"/>
          </p:cNvSpPr>
          <p:nvPr>
            <p:ph idx="15"/>
          </p:nvPr>
        </p:nvSpPr>
        <p:spPr>
          <a:xfrm>
            <a:off x="6193478" y="3854952"/>
            <a:ext cx="5308239" cy="219773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841100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7176" y="457200"/>
            <a:ext cx="10784541" cy="1026460"/>
          </a:xfrm>
          <a:prstGeom prst="rect">
            <a:avLst/>
          </a:prstGeom>
        </p:spPr>
        <p:txBody>
          <a:bodyPr vert="horz" lIns="91440" tIns="45720" rIns="91440" bIns="45720" rtlCol="0" anchor="b" anchorCtr="0">
            <a:normAutofit/>
          </a:bodyPr>
          <a:lstStyle/>
          <a:p>
            <a:r>
              <a:rPr lang="en-US" dirty="0"/>
              <a:t>Click to edit Master title style</a:t>
            </a:r>
          </a:p>
        </p:txBody>
      </p:sp>
      <p:sp>
        <p:nvSpPr>
          <p:cNvPr id="3" name="Text Placeholder 2"/>
          <p:cNvSpPr>
            <a:spLocks noGrp="1"/>
          </p:cNvSpPr>
          <p:nvPr>
            <p:ph type="body" idx="1"/>
          </p:nvPr>
        </p:nvSpPr>
        <p:spPr>
          <a:xfrm>
            <a:off x="717176" y="1825625"/>
            <a:ext cx="10784541" cy="410901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717176" y="6139793"/>
            <a:ext cx="2864224" cy="365125"/>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r>
              <a:rPr lang="en-US" dirty="0"/>
              <a:t>Oregon Department of Education</a:t>
            </a:r>
          </a:p>
        </p:txBody>
      </p:sp>
      <p:sp>
        <p:nvSpPr>
          <p:cNvPr id="4" name="Date Placeholder 3"/>
          <p:cNvSpPr>
            <a:spLocks noGrp="1"/>
          </p:cNvSpPr>
          <p:nvPr>
            <p:ph type="dt" sz="half" idx="2"/>
          </p:nvPr>
        </p:nvSpPr>
        <p:spPr>
          <a:xfrm>
            <a:off x="3854824" y="6139793"/>
            <a:ext cx="4509246" cy="365125"/>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fld id="{C2D0A6FE-1ABE-4141-9C0E-FE4FA78F9128}" type="datetime1">
              <a:rPr lang="en-US" smtClean="0"/>
              <a:t>2/11/2026</a:t>
            </a:fld>
            <a:endParaRPr lang="en-US" dirty="0"/>
          </a:p>
        </p:txBody>
      </p:sp>
      <p:sp>
        <p:nvSpPr>
          <p:cNvPr id="6" name="Slide Number Placeholder 5"/>
          <p:cNvSpPr>
            <a:spLocks noGrp="1"/>
          </p:cNvSpPr>
          <p:nvPr>
            <p:ph type="sldNum" sz="quarter" idx="4"/>
          </p:nvPr>
        </p:nvSpPr>
        <p:spPr>
          <a:xfrm>
            <a:off x="8610600" y="6139793"/>
            <a:ext cx="2891118" cy="365125"/>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357F5B69-6281-4C1F-8C38-6DA0F56DA430}" type="slidenum">
              <a:rPr lang="en-US" smtClean="0"/>
              <a:pPr/>
              <a:t>‹#›</a:t>
            </a:fld>
            <a:endParaRPr lang="en-US" dirty="0"/>
          </a:p>
        </p:txBody>
      </p:sp>
      <p:sp>
        <p:nvSpPr>
          <p:cNvPr id="11" name="Rectangle 10">
            <a:extLst>
              <a:ext uri="{FF2B5EF4-FFF2-40B4-BE49-F238E27FC236}">
                <a16:creationId xmlns:a16="http://schemas.microsoft.com/office/drawing/2014/main" id="{02B909DD-0550-BCCE-E53E-3AE155F54A08}"/>
              </a:ext>
            </a:extLst>
          </p:cNvPr>
          <p:cNvSpPr/>
          <p:nvPr userDrawn="1"/>
        </p:nvSpPr>
        <p:spPr>
          <a:xfrm>
            <a:off x="0" y="0"/>
            <a:ext cx="12192000" cy="252042"/>
          </a:xfrm>
          <a:prstGeom prst="rect">
            <a:avLst/>
          </a:prstGeom>
          <a:solidFill>
            <a:schemeClr val="accent1">
              <a:alpha val="8996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id="{F64FCA73-AF84-DF07-D462-D8B837022CD6}"/>
              </a:ext>
            </a:extLst>
          </p:cNvPr>
          <p:cNvGrpSpPr/>
          <p:nvPr userDrawn="1"/>
        </p:nvGrpSpPr>
        <p:grpSpPr>
          <a:xfrm rot="16200000">
            <a:off x="-3216479" y="3468523"/>
            <a:ext cx="6605956" cy="172993"/>
            <a:chOff x="89452" y="2773017"/>
            <a:chExt cx="5029199" cy="104497"/>
          </a:xfrm>
        </p:grpSpPr>
        <p:sp>
          <p:nvSpPr>
            <p:cNvPr id="13" name="Rectangle 12">
              <a:extLst>
                <a:ext uri="{FF2B5EF4-FFF2-40B4-BE49-F238E27FC236}">
                  <a16:creationId xmlns:a16="http://schemas.microsoft.com/office/drawing/2014/main" id="{03B0B38C-1D71-D5C3-4D4A-856DBC66FA7E}"/>
                </a:ext>
              </a:extLst>
            </p:cNvPr>
            <p:cNvSpPr/>
            <p:nvPr userDrawn="1"/>
          </p:nvSpPr>
          <p:spPr>
            <a:xfrm>
              <a:off x="89452" y="2773017"/>
              <a:ext cx="1262270" cy="10449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02974C4A-2E64-AD3A-2D76-EA0188DB777D}"/>
                </a:ext>
              </a:extLst>
            </p:cNvPr>
            <p:cNvSpPr/>
            <p:nvPr userDrawn="1"/>
          </p:nvSpPr>
          <p:spPr>
            <a:xfrm>
              <a:off x="1341782" y="2773017"/>
              <a:ext cx="1262270" cy="10449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2F489400-5A48-2E53-B800-8BC6A9C3E82E}"/>
                </a:ext>
              </a:extLst>
            </p:cNvPr>
            <p:cNvSpPr/>
            <p:nvPr userDrawn="1"/>
          </p:nvSpPr>
          <p:spPr>
            <a:xfrm>
              <a:off x="2604051" y="2773017"/>
              <a:ext cx="1262270" cy="10449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48429A02-D12E-FB13-F404-820FFCAE844D}"/>
                </a:ext>
              </a:extLst>
            </p:cNvPr>
            <p:cNvSpPr/>
            <p:nvPr userDrawn="1"/>
          </p:nvSpPr>
          <p:spPr>
            <a:xfrm>
              <a:off x="3856381" y="2773017"/>
              <a:ext cx="1262270" cy="104497"/>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159294968"/>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31" r:id="rId4"/>
    <p:sldLayoutId id="2147483723" r:id="rId5"/>
    <p:sldLayoutId id="2147483724" r:id="rId6"/>
    <p:sldLayoutId id="2147483725" r:id="rId7"/>
    <p:sldLayoutId id="2147483726" r:id="rId8"/>
    <p:sldLayoutId id="2147483732" r:id="rId9"/>
    <p:sldLayoutId id="2147483727" r:id="rId10"/>
    <p:sldLayoutId id="2147483728" r:id="rId11"/>
    <p:sldLayoutId id="2147483729" r:id="rId12"/>
    <p:sldLayoutId id="2147483730" r:id="rId13"/>
  </p:sldLayoutIdLst>
  <p:hf hd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5.sv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Substance Use Prevention in the Secondary Classroom</a:t>
            </a:r>
          </a:p>
        </p:txBody>
      </p:sp>
      <p:sp>
        <p:nvSpPr>
          <p:cNvPr id="3" name="Subtitle 2"/>
          <p:cNvSpPr>
            <a:spLocks noGrp="1"/>
          </p:cNvSpPr>
          <p:nvPr>
            <p:ph type="subTitle" idx="1"/>
          </p:nvPr>
        </p:nvSpPr>
        <p:spPr/>
        <p:txBody>
          <a:bodyPr vert="horz" lIns="91440" tIns="45720" rIns="91440" bIns="45720" rtlCol="0" anchor="t">
            <a:normAutofit/>
          </a:bodyPr>
          <a:lstStyle/>
          <a:p>
            <a:r>
              <a:rPr lang="en-US" dirty="0">
                <a:ea typeface="Calibri"/>
                <a:cs typeface="Calibri"/>
              </a:rPr>
              <a:t>Introduction and Climate Setting</a:t>
            </a:r>
            <a:endParaRPr lang="en-US" dirty="0"/>
          </a:p>
        </p:txBody>
      </p:sp>
      <p:sp>
        <p:nvSpPr>
          <p:cNvPr id="6" name="Footer Placeholder 5">
            <a:extLst>
              <a:ext uri="{FF2B5EF4-FFF2-40B4-BE49-F238E27FC236}">
                <a16:creationId xmlns:a16="http://schemas.microsoft.com/office/drawing/2014/main" id="{46AB73ED-0784-EF67-E968-EB66A6F2A51F}"/>
              </a:ext>
            </a:extLst>
          </p:cNvPr>
          <p:cNvSpPr>
            <a:spLocks noGrp="1"/>
          </p:cNvSpPr>
          <p:nvPr>
            <p:ph type="ftr" sz="quarter" idx="11"/>
          </p:nvPr>
        </p:nvSpPr>
        <p:spPr/>
        <p:txBody>
          <a:bodyPr/>
          <a:lstStyle/>
          <a:p>
            <a:r>
              <a:rPr lang="en-US" dirty="0"/>
              <a:t>Oregon Department of Education</a:t>
            </a:r>
          </a:p>
        </p:txBody>
      </p:sp>
      <p:sp>
        <p:nvSpPr>
          <p:cNvPr id="5" name="Text Placeholder 4">
            <a:extLst>
              <a:ext uri="{FF2B5EF4-FFF2-40B4-BE49-F238E27FC236}">
                <a16:creationId xmlns:a16="http://schemas.microsoft.com/office/drawing/2014/main" id="{F44681A7-F03C-FA76-7166-A8D60522722C}"/>
              </a:ext>
            </a:extLst>
          </p:cNvPr>
          <p:cNvSpPr>
            <a:spLocks noGrp="1"/>
          </p:cNvSpPr>
          <p:nvPr>
            <p:ph type="body" sz="quarter" idx="13"/>
          </p:nvPr>
        </p:nvSpPr>
        <p:spPr/>
        <p:txBody>
          <a:bodyPr>
            <a:normAutofit lnSpcReduction="10000"/>
          </a:bodyPr>
          <a:lstStyle/>
          <a:p>
            <a:r>
              <a:rPr lang="en-US" dirty="0"/>
              <a:t>Facilitator:</a:t>
            </a:r>
          </a:p>
        </p:txBody>
      </p:sp>
      <p:sp>
        <p:nvSpPr>
          <p:cNvPr id="4" name="Slide Number Placeholder 2">
            <a:extLst>
              <a:ext uri="{FF2B5EF4-FFF2-40B4-BE49-F238E27FC236}">
                <a16:creationId xmlns:a16="http://schemas.microsoft.com/office/drawing/2014/main" id="{A7111C1D-71FF-0DA0-0A78-438626987D3E}"/>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t>1</a:t>
            </a:fld>
            <a:endParaRPr lang="en-US" dirty="0"/>
          </a:p>
        </p:txBody>
      </p:sp>
    </p:spTree>
    <p:extLst>
      <p:ext uri="{BB962C8B-B14F-4D97-AF65-F5344CB8AC3E}">
        <p14:creationId xmlns:p14="http://schemas.microsoft.com/office/powerpoint/2010/main" val="35030073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91B1A-BFF5-8AD5-9E7B-39E9F3EFA616}"/>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B60EC7-D7B1-A0C7-3681-4681A25FEB34}"/>
              </a:ext>
            </a:extLst>
          </p:cNvPr>
          <p:cNvSpPr>
            <a:spLocks noGrp="1"/>
          </p:cNvSpPr>
          <p:nvPr>
            <p:ph idx="1"/>
          </p:nvPr>
        </p:nvSpPr>
        <p:spPr/>
        <p:txBody>
          <a:bodyPr>
            <a:normAutofit/>
          </a:bodyPr>
          <a:lstStyle/>
          <a:p>
            <a:pPr marL="0" indent="0">
              <a:buNone/>
            </a:pPr>
            <a:r>
              <a:rPr lang="en-US" sz="2800" dirty="0"/>
              <a:t>Please introduce yourself and share the following information:</a:t>
            </a:r>
          </a:p>
          <a:p>
            <a:r>
              <a:rPr lang="en-US" sz="2800" dirty="0"/>
              <a:t>Name </a:t>
            </a:r>
          </a:p>
          <a:p>
            <a:r>
              <a:rPr lang="en-US" sz="2800" dirty="0"/>
              <a:t>Pronouns</a:t>
            </a:r>
          </a:p>
          <a:p>
            <a:r>
              <a:rPr lang="en-US" sz="2800" dirty="0"/>
              <a:t>Role and school </a:t>
            </a:r>
          </a:p>
          <a:p>
            <a:r>
              <a:rPr lang="en-US" sz="2800" b="0" i="0" dirty="0">
                <a:solidFill>
                  <a:srgbClr val="000000"/>
                </a:solidFill>
                <a:effectLst/>
              </a:rPr>
              <a:t>What was your secondary education like for health or substance use?</a:t>
            </a:r>
            <a:endParaRPr lang="en-US" sz="2800" dirty="0"/>
          </a:p>
          <a:p>
            <a:pPr marL="0" indent="0">
              <a:buNone/>
            </a:pPr>
            <a:endParaRPr lang="en-US" sz="2800" dirty="0"/>
          </a:p>
          <a:p>
            <a:endParaRPr lang="en-US" sz="2800" dirty="0"/>
          </a:p>
          <a:p>
            <a:endParaRPr lang="en-US" sz="2800" dirty="0"/>
          </a:p>
          <a:p>
            <a:endParaRPr lang="en-US" sz="2800" dirty="0"/>
          </a:p>
        </p:txBody>
      </p:sp>
      <p:sp>
        <p:nvSpPr>
          <p:cNvPr id="3" name="Footer Placeholder 2">
            <a:extLst>
              <a:ext uri="{FF2B5EF4-FFF2-40B4-BE49-F238E27FC236}">
                <a16:creationId xmlns:a16="http://schemas.microsoft.com/office/drawing/2014/main" id="{6F8C9FDC-2934-2AD5-379A-B3200ACE6718}"/>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B5E9BDF0-1788-D150-D62A-6838A848812E}"/>
              </a:ext>
            </a:extLst>
          </p:cNvPr>
          <p:cNvSpPr>
            <a:spLocks noGrp="1"/>
          </p:cNvSpPr>
          <p:nvPr>
            <p:ph type="sldNum" sz="quarter" idx="12"/>
          </p:nvPr>
        </p:nvSpPr>
        <p:spPr/>
        <p:txBody>
          <a:bodyPr/>
          <a:lstStyle/>
          <a:p>
            <a:fld id="{357F5B69-6281-4C1F-8C38-6DA0F56DA430}" type="slidenum">
              <a:rPr lang="en-US" smtClean="0"/>
              <a:pPr/>
              <a:t>10</a:t>
            </a:fld>
            <a:endParaRPr lang="en-US" dirty="0"/>
          </a:p>
        </p:txBody>
      </p:sp>
      <p:sp>
        <p:nvSpPr>
          <p:cNvPr id="5" name="Title 4">
            <a:extLst>
              <a:ext uri="{FF2B5EF4-FFF2-40B4-BE49-F238E27FC236}">
                <a16:creationId xmlns:a16="http://schemas.microsoft.com/office/drawing/2014/main" id="{835EB117-A5E5-8640-A2D9-9A421D1C0ABB}"/>
              </a:ext>
            </a:extLst>
          </p:cNvPr>
          <p:cNvSpPr>
            <a:spLocks noGrp="1"/>
          </p:cNvSpPr>
          <p:nvPr>
            <p:ph type="title"/>
          </p:nvPr>
        </p:nvSpPr>
        <p:spPr/>
        <p:txBody>
          <a:bodyPr/>
          <a:lstStyle/>
          <a:p>
            <a:r>
              <a:rPr lang="en-US" dirty="0"/>
              <a:t>Participant Introductions</a:t>
            </a:r>
          </a:p>
        </p:txBody>
      </p:sp>
    </p:spTree>
    <p:extLst>
      <p:ext uri="{BB962C8B-B14F-4D97-AF65-F5344CB8AC3E}">
        <p14:creationId xmlns:p14="http://schemas.microsoft.com/office/powerpoint/2010/main" val="34896226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427FF-517E-EC73-9DAB-03F3B37CBEFD}"/>
              </a:ext>
            </a:extLst>
          </p:cNvPr>
          <p:cNvSpPr>
            <a:spLocks noGrp="1"/>
          </p:cNvSpPr>
          <p:nvPr>
            <p:ph type="title"/>
          </p:nvPr>
        </p:nvSpPr>
        <p:spPr/>
        <p:txBody>
          <a:bodyPr/>
          <a:lstStyle/>
          <a:p>
            <a:r>
              <a:rPr lang="en-US" dirty="0"/>
              <a:t>Reflect and Share </a:t>
            </a:r>
          </a:p>
        </p:txBody>
      </p:sp>
      <p:sp>
        <p:nvSpPr>
          <p:cNvPr id="3" name="Content Placeholder 2">
            <a:extLst>
              <a:ext uri="{FF2B5EF4-FFF2-40B4-BE49-F238E27FC236}">
                <a16:creationId xmlns:a16="http://schemas.microsoft.com/office/drawing/2014/main" id="{B9B86687-5277-7D53-C2CC-9FCEFAB35B02}"/>
              </a:ext>
            </a:extLst>
          </p:cNvPr>
          <p:cNvSpPr>
            <a:spLocks noGrp="1"/>
          </p:cNvSpPr>
          <p:nvPr>
            <p:ph idx="1"/>
          </p:nvPr>
        </p:nvSpPr>
        <p:spPr>
          <a:xfrm>
            <a:off x="5163310" y="580865"/>
            <a:ext cx="6172200" cy="5081404"/>
          </a:xfrm>
        </p:spPr>
        <p:txBody>
          <a:bodyPr>
            <a:noAutofit/>
          </a:bodyPr>
          <a:lstStyle/>
          <a:p>
            <a:pPr marL="0" indent="0">
              <a:lnSpc>
                <a:spcPct val="100000"/>
              </a:lnSpc>
              <a:spcAft>
                <a:spcPts val="600"/>
              </a:spcAft>
              <a:buSzPts val="3300"/>
              <a:buNone/>
            </a:pPr>
            <a:r>
              <a:rPr lang="en-US" sz="2800" dirty="0"/>
              <a:t>Take a moment to reflect on the following questions: </a:t>
            </a:r>
          </a:p>
          <a:p>
            <a:pPr lvl="1">
              <a:lnSpc>
                <a:spcPct val="100000"/>
              </a:lnSpc>
              <a:spcAft>
                <a:spcPts val="600"/>
              </a:spcAft>
              <a:buSzPts val="3300"/>
            </a:pPr>
            <a:r>
              <a:rPr lang="en-US" sz="2800" dirty="0"/>
              <a:t>What are you hoping to get out of today’s session?</a:t>
            </a:r>
          </a:p>
          <a:p>
            <a:pPr lvl="1">
              <a:lnSpc>
                <a:spcPct val="100000"/>
              </a:lnSpc>
              <a:spcAft>
                <a:spcPts val="600"/>
              </a:spcAft>
              <a:buSzPts val="3300"/>
            </a:pPr>
            <a:r>
              <a:rPr lang="en-US" sz="2800" dirty="0"/>
              <a:t>How do </a:t>
            </a:r>
            <a:r>
              <a:rPr lang="en-US" sz="2800" b="0" dirty="0">
                <a:solidFill>
                  <a:srgbClr val="000000"/>
                </a:solidFill>
                <a:effectLst/>
              </a:rPr>
              <a:t>you show up to this work as someone who brings their own experiences with and opinions about substance use?</a:t>
            </a:r>
          </a:p>
          <a:p>
            <a:pPr marL="0" indent="0">
              <a:lnSpc>
                <a:spcPct val="100000"/>
              </a:lnSpc>
              <a:spcAft>
                <a:spcPts val="600"/>
              </a:spcAft>
              <a:buSzPts val="3300"/>
              <a:buNone/>
            </a:pPr>
            <a:endParaRPr lang="en-US" sz="2800" dirty="0"/>
          </a:p>
          <a:p>
            <a:endParaRPr lang="en-US" sz="2800" dirty="0"/>
          </a:p>
        </p:txBody>
      </p:sp>
      <p:sp>
        <p:nvSpPr>
          <p:cNvPr id="4" name="Footer Placeholder 3">
            <a:extLst>
              <a:ext uri="{FF2B5EF4-FFF2-40B4-BE49-F238E27FC236}">
                <a16:creationId xmlns:a16="http://schemas.microsoft.com/office/drawing/2014/main" id="{062E73BE-608B-74D8-B445-D0F7BB336D33}"/>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C9D29F9F-2507-F64C-FA69-C251173E704F}"/>
              </a:ext>
            </a:extLst>
          </p:cNvPr>
          <p:cNvSpPr>
            <a:spLocks noGrp="1"/>
          </p:cNvSpPr>
          <p:nvPr>
            <p:ph type="sldNum" sz="quarter" idx="12"/>
          </p:nvPr>
        </p:nvSpPr>
        <p:spPr/>
        <p:txBody>
          <a:bodyPr/>
          <a:lstStyle/>
          <a:p>
            <a:fld id="{357F5B69-6281-4C1F-8C38-6DA0F56DA430}" type="slidenum">
              <a:rPr lang="en-US" smtClean="0"/>
              <a:t>11</a:t>
            </a:fld>
            <a:endParaRPr lang="en-US" dirty="0"/>
          </a:p>
        </p:txBody>
      </p:sp>
      <p:pic>
        <p:nvPicPr>
          <p:cNvPr id="6" name="Graphic 5">
            <a:extLst>
              <a:ext uri="{FF2B5EF4-FFF2-40B4-BE49-F238E27FC236}">
                <a16:creationId xmlns:a16="http://schemas.microsoft.com/office/drawing/2014/main" id="{E26D6800-342E-DACF-7001-350782848BF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8263" y="2294155"/>
            <a:ext cx="4386866" cy="4386866"/>
          </a:xfrm>
          <a:prstGeom prst="rect">
            <a:avLst/>
          </a:prstGeom>
        </p:spPr>
      </p:pic>
      <p:pic>
        <p:nvPicPr>
          <p:cNvPr id="7" name="Graphic 6">
            <a:extLst>
              <a:ext uri="{FF2B5EF4-FFF2-40B4-BE49-F238E27FC236}">
                <a16:creationId xmlns:a16="http://schemas.microsoft.com/office/drawing/2014/main" id="{628C59EA-3F5B-D86B-D602-962CE6594392}"/>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6329" y="2171701"/>
            <a:ext cx="4386866" cy="4386866"/>
          </a:xfrm>
          <a:prstGeom prst="rect">
            <a:avLst/>
          </a:prstGeom>
        </p:spPr>
      </p:pic>
    </p:spTree>
    <p:extLst>
      <p:ext uri="{BB962C8B-B14F-4D97-AF65-F5344CB8AC3E}">
        <p14:creationId xmlns:p14="http://schemas.microsoft.com/office/powerpoint/2010/main" val="20402408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E4B7C-4B85-D746-C410-C72E087B3B7A}"/>
              </a:ext>
            </a:extLst>
          </p:cNvPr>
          <p:cNvSpPr>
            <a:spLocks noGrp="1"/>
          </p:cNvSpPr>
          <p:nvPr>
            <p:ph type="ctrTitle"/>
          </p:nvPr>
        </p:nvSpPr>
        <p:spPr/>
        <p:txBody>
          <a:bodyPr/>
          <a:lstStyle/>
          <a:p>
            <a:r>
              <a:rPr lang="en-US" sz="5400" dirty="0"/>
              <a:t>Setting Expectations and Norms</a:t>
            </a:r>
            <a:endParaRPr lang="en-US" dirty="0"/>
          </a:p>
        </p:txBody>
      </p:sp>
      <p:sp>
        <p:nvSpPr>
          <p:cNvPr id="3" name="Footer Placeholder 2">
            <a:extLst>
              <a:ext uri="{FF2B5EF4-FFF2-40B4-BE49-F238E27FC236}">
                <a16:creationId xmlns:a16="http://schemas.microsoft.com/office/drawing/2014/main" id="{F02FEC55-554C-0FED-C3CA-9F341F4081FA}"/>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B044C0D8-0F76-D93C-3A44-23CABC4C85A2}"/>
              </a:ext>
            </a:extLst>
          </p:cNvPr>
          <p:cNvSpPr>
            <a:spLocks noGrp="1"/>
          </p:cNvSpPr>
          <p:nvPr>
            <p:ph type="sldNum" sz="quarter" idx="12"/>
          </p:nvPr>
        </p:nvSpPr>
        <p:spPr/>
        <p:txBody>
          <a:bodyPr/>
          <a:lstStyle/>
          <a:p>
            <a:fld id="{357F5B69-6281-4C1F-8C38-6DA0F56DA430}" type="slidenum">
              <a:rPr lang="en-US" smtClean="0"/>
              <a:t>12</a:t>
            </a:fld>
            <a:endParaRPr lang="en-US" dirty="0"/>
          </a:p>
        </p:txBody>
      </p:sp>
    </p:spTree>
    <p:extLst>
      <p:ext uri="{BB962C8B-B14F-4D97-AF65-F5344CB8AC3E}">
        <p14:creationId xmlns:p14="http://schemas.microsoft.com/office/powerpoint/2010/main" val="3751244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C910E-AB51-6E93-CBCF-645E426E30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C82390-7AA9-0492-040B-52967C11201D}"/>
              </a:ext>
            </a:extLst>
          </p:cNvPr>
          <p:cNvSpPr>
            <a:spLocks noGrp="1"/>
          </p:cNvSpPr>
          <p:nvPr>
            <p:ph type="title"/>
          </p:nvPr>
        </p:nvSpPr>
        <p:spPr/>
        <p:txBody>
          <a:bodyPr>
            <a:normAutofit/>
          </a:bodyPr>
          <a:lstStyle/>
          <a:p>
            <a:r>
              <a:rPr lang="en-US" dirty="0"/>
              <a:t>Setting Community Agreements</a:t>
            </a:r>
          </a:p>
        </p:txBody>
      </p:sp>
      <p:sp>
        <p:nvSpPr>
          <p:cNvPr id="3" name="Content Placeholder 2">
            <a:extLst>
              <a:ext uri="{FF2B5EF4-FFF2-40B4-BE49-F238E27FC236}">
                <a16:creationId xmlns:a16="http://schemas.microsoft.com/office/drawing/2014/main" id="{48387F9D-F977-6765-CDF0-BCE5FFAF0F08}"/>
              </a:ext>
            </a:extLst>
          </p:cNvPr>
          <p:cNvSpPr>
            <a:spLocks noGrp="1"/>
          </p:cNvSpPr>
          <p:nvPr>
            <p:ph idx="1"/>
          </p:nvPr>
        </p:nvSpPr>
        <p:spPr/>
        <p:txBody>
          <a:bodyPr>
            <a:normAutofit/>
          </a:bodyPr>
          <a:lstStyle/>
          <a:p>
            <a:pPr marL="0" indent="0">
              <a:buNone/>
            </a:pPr>
            <a:r>
              <a:rPr lang="en-US" sz="2800" dirty="0"/>
              <a:t>Consider the following questions as we review, discuss and continue to co-construct the community agreements we will maintain for the rest of the sessions: </a:t>
            </a:r>
          </a:p>
          <a:p>
            <a:pPr marL="690563" indent="-227013"/>
            <a:r>
              <a:rPr lang="en-US" sz="2800" dirty="0"/>
              <a:t>Are there any agreements you’d like to modify? </a:t>
            </a:r>
          </a:p>
          <a:p>
            <a:pPr marL="690563" indent="-227013"/>
            <a:r>
              <a:rPr lang="en-US" sz="2800" dirty="0"/>
              <a:t>Are there any additional agreements or expectations you’d like to add?</a:t>
            </a:r>
          </a:p>
          <a:p>
            <a:pPr marL="0" indent="0">
              <a:buNone/>
            </a:pPr>
            <a:endParaRPr lang="en-US" sz="2800" dirty="0"/>
          </a:p>
          <a:p>
            <a:pPr marL="0" indent="0">
              <a:buNone/>
            </a:pPr>
            <a:endParaRPr lang="en-US" sz="2800" dirty="0"/>
          </a:p>
          <a:p>
            <a:pPr marL="0" indent="0">
              <a:buNone/>
            </a:pPr>
            <a:endParaRPr lang="en-US" sz="2800" dirty="0"/>
          </a:p>
        </p:txBody>
      </p:sp>
      <p:sp>
        <p:nvSpPr>
          <p:cNvPr id="4" name="Footer Placeholder 3">
            <a:extLst>
              <a:ext uri="{FF2B5EF4-FFF2-40B4-BE49-F238E27FC236}">
                <a16:creationId xmlns:a16="http://schemas.microsoft.com/office/drawing/2014/main" id="{B4FDC0B0-97B9-5E47-3C36-AF8CA4AA03F5}"/>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D072BCFF-405A-8482-8470-0DDA142F7F30}"/>
              </a:ext>
            </a:extLst>
          </p:cNvPr>
          <p:cNvSpPr>
            <a:spLocks noGrp="1"/>
          </p:cNvSpPr>
          <p:nvPr>
            <p:ph type="sldNum" sz="quarter" idx="12"/>
          </p:nvPr>
        </p:nvSpPr>
        <p:spPr/>
        <p:txBody>
          <a:bodyPr/>
          <a:lstStyle/>
          <a:p>
            <a:fld id="{357F5B69-6281-4C1F-8C38-6DA0F56DA430}" type="slidenum">
              <a:rPr lang="en-US" smtClean="0"/>
              <a:t>13</a:t>
            </a:fld>
            <a:endParaRPr lang="en-US" dirty="0"/>
          </a:p>
        </p:txBody>
      </p:sp>
    </p:spTree>
    <p:extLst>
      <p:ext uri="{BB962C8B-B14F-4D97-AF65-F5344CB8AC3E}">
        <p14:creationId xmlns:p14="http://schemas.microsoft.com/office/powerpoint/2010/main" val="40065686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78007-A94C-7513-09CF-AC8FF1F028DB}"/>
              </a:ext>
            </a:extLst>
          </p:cNvPr>
          <p:cNvSpPr>
            <a:spLocks noGrp="1"/>
          </p:cNvSpPr>
          <p:nvPr>
            <p:ph type="title"/>
          </p:nvPr>
        </p:nvSpPr>
        <p:spPr/>
        <p:txBody>
          <a:bodyPr/>
          <a:lstStyle/>
          <a:p>
            <a:r>
              <a:rPr lang="en-US" dirty="0"/>
              <a:t>Community Agreements</a:t>
            </a:r>
          </a:p>
        </p:txBody>
      </p:sp>
      <p:sp>
        <p:nvSpPr>
          <p:cNvPr id="3" name="Content Placeholder 2">
            <a:extLst>
              <a:ext uri="{FF2B5EF4-FFF2-40B4-BE49-F238E27FC236}">
                <a16:creationId xmlns:a16="http://schemas.microsoft.com/office/drawing/2014/main" id="{A73B79F4-23E7-ECF6-3B2C-38C84DC3AF51}"/>
              </a:ext>
            </a:extLst>
          </p:cNvPr>
          <p:cNvSpPr>
            <a:spLocks noGrp="1"/>
          </p:cNvSpPr>
          <p:nvPr>
            <p:ph idx="1"/>
          </p:nvPr>
        </p:nvSpPr>
        <p:spPr>
          <a:xfrm>
            <a:off x="5183187" y="779646"/>
            <a:ext cx="6720341" cy="5392553"/>
          </a:xfrm>
        </p:spPr>
        <p:txBody>
          <a:bodyPr anchor="ctr">
            <a:normAutofit/>
          </a:bodyPr>
          <a:lstStyle/>
          <a:p>
            <a:pPr marL="457200" marR="0" lvl="0" indent="-381000" algn="l" rtl="0">
              <a:lnSpc>
                <a:spcPct val="100000"/>
              </a:lnSpc>
              <a:spcBef>
                <a:spcPts val="1000"/>
              </a:spcBef>
              <a:spcAft>
                <a:spcPts val="1000"/>
              </a:spcAft>
              <a:buClr>
                <a:schemeClr val="accent1"/>
              </a:buClr>
              <a:buSzPts val="2400"/>
              <a:buFont typeface="Arial"/>
              <a:buAutoNum type="arabicPeriod"/>
            </a:pPr>
            <a:r>
              <a:rPr lang="en-US" sz="2800" i="0" u="none" strike="noStrike" cap="none" dirty="0">
                <a:ea typeface="Arial"/>
                <a:cs typeface="Arial"/>
                <a:sym typeface="Arial"/>
              </a:rPr>
              <a:t>Stay focused on our goal</a:t>
            </a:r>
          </a:p>
          <a:p>
            <a:pPr marL="457200" marR="0" lvl="0" indent="-381000" algn="l" rtl="0">
              <a:lnSpc>
                <a:spcPct val="100000"/>
              </a:lnSpc>
              <a:spcBef>
                <a:spcPts val="1000"/>
              </a:spcBef>
              <a:spcAft>
                <a:spcPts val="1000"/>
              </a:spcAft>
              <a:buClr>
                <a:schemeClr val="accent1"/>
              </a:buClr>
              <a:buSzPts val="2400"/>
              <a:buFont typeface="Arial"/>
              <a:buAutoNum type="arabicPeriod"/>
            </a:pPr>
            <a:r>
              <a:rPr lang="en-US" sz="2800" i="0" u="none" strike="noStrike" cap="none" dirty="0">
                <a:ea typeface="Arial"/>
                <a:cs typeface="Arial"/>
                <a:sym typeface="Arial"/>
              </a:rPr>
              <a:t>Communicate with openness</a:t>
            </a:r>
          </a:p>
          <a:p>
            <a:pPr marL="457200" marR="0" lvl="0" indent="-381000" algn="l" rtl="0">
              <a:lnSpc>
                <a:spcPct val="100000"/>
              </a:lnSpc>
              <a:spcBef>
                <a:spcPts val="1000"/>
              </a:spcBef>
              <a:spcAft>
                <a:spcPts val="1000"/>
              </a:spcAft>
              <a:buClr>
                <a:schemeClr val="accent1"/>
              </a:buClr>
              <a:buSzPts val="2400"/>
              <a:buFont typeface="Arial"/>
              <a:buAutoNum type="arabicPeriod"/>
            </a:pPr>
            <a:r>
              <a:rPr lang="en-US" sz="2800" kern="1200" dirty="0">
                <a:latin typeface="+mn-lt"/>
                <a:ea typeface="+mn-ea"/>
                <a:cs typeface="+mn-cs"/>
              </a:rPr>
              <a:t>Acknowledge intent, honor impact</a:t>
            </a:r>
          </a:p>
          <a:p>
            <a:pPr marL="457200" marR="0" lvl="0" indent="-381000" algn="l" rtl="0">
              <a:lnSpc>
                <a:spcPct val="100000"/>
              </a:lnSpc>
              <a:spcBef>
                <a:spcPts val="1000"/>
              </a:spcBef>
              <a:spcAft>
                <a:spcPts val="1000"/>
              </a:spcAft>
              <a:buClr>
                <a:schemeClr val="accent1"/>
              </a:buClr>
              <a:buSzPts val="2400"/>
              <a:buFont typeface="Arial"/>
              <a:buAutoNum type="arabicPeriod"/>
            </a:pPr>
            <a:r>
              <a:rPr lang="en-US" sz="2800" kern="1200" dirty="0">
                <a:latin typeface="+mn-lt"/>
                <a:ea typeface="+mn-ea"/>
                <a:cs typeface="+mn-cs"/>
              </a:rPr>
              <a:t>Speak from your own experience</a:t>
            </a:r>
          </a:p>
          <a:p>
            <a:pPr marL="457200" marR="0" lvl="0" indent="-381000" algn="l" rtl="0">
              <a:lnSpc>
                <a:spcPct val="100000"/>
              </a:lnSpc>
              <a:spcBef>
                <a:spcPts val="1000"/>
              </a:spcBef>
              <a:spcAft>
                <a:spcPts val="1000"/>
              </a:spcAft>
              <a:buClr>
                <a:schemeClr val="accent1"/>
              </a:buClr>
              <a:buSzPts val="2400"/>
              <a:buFont typeface="Arial"/>
              <a:buAutoNum type="arabicPeriod"/>
            </a:pPr>
            <a:r>
              <a:rPr lang="en-US" sz="2800" kern="1200" dirty="0">
                <a:latin typeface="+mn-lt"/>
                <a:ea typeface="+mn-ea"/>
                <a:cs typeface="+mn-cs"/>
              </a:rPr>
              <a:t>Respect confidentiality</a:t>
            </a:r>
          </a:p>
          <a:p>
            <a:pPr marL="457200" marR="0" lvl="0" indent="-381000" algn="l" rtl="0">
              <a:lnSpc>
                <a:spcPct val="100000"/>
              </a:lnSpc>
              <a:spcBef>
                <a:spcPts val="1000"/>
              </a:spcBef>
              <a:spcAft>
                <a:spcPts val="1000"/>
              </a:spcAft>
              <a:buClr>
                <a:schemeClr val="accent1"/>
              </a:buClr>
              <a:buSzPts val="2400"/>
              <a:buFont typeface="Arial"/>
              <a:buAutoNum type="arabicPeriod"/>
            </a:pPr>
            <a:r>
              <a:rPr lang="en-US" sz="2800" kern="1200" dirty="0">
                <a:latin typeface="+mn-lt"/>
                <a:ea typeface="+mn-ea"/>
                <a:cs typeface="+mn-cs"/>
              </a:rPr>
              <a:t>Embrace growth and discomfort</a:t>
            </a:r>
            <a:endParaRPr lang="en-US" sz="2800" dirty="0"/>
          </a:p>
        </p:txBody>
      </p:sp>
      <p:pic>
        <p:nvPicPr>
          <p:cNvPr id="4" name="Google Shape;759;p85">
            <a:extLst>
              <a:ext uri="{FF2B5EF4-FFF2-40B4-BE49-F238E27FC236}">
                <a16:creationId xmlns:a16="http://schemas.microsoft.com/office/drawing/2014/main" id="{9324B0EC-9303-C658-8905-1AC22BCBCB84}"/>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564031" y="2042453"/>
            <a:ext cx="3572033" cy="3572033"/>
          </a:xfrm>
          <a:prstGeom prst="rect">
            <a:avLst/>
          </a:prstGeom>
          <a:noFill/>
          <a:ln>
            <a:noFill/>
          </a:ln>
        </p:spPr>
      </p:pic>
      <p:sp>
        <p:nvSpPr>
          <p:cNvPr id="5" name="Slide Number Placeholder 4">
            <a:extLst>
              <a:ext uri="{FF2B5EF4-FFF2-40B4-BE49-F238E27FC236}">
                <a16:creationId xmlns:a16="http://schemas.microsoft.com/office/drawing/2014/main" id="{76EB7D13-4138-F57C-B372-13084AD4CCE7}"/>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t>14</a:t>
            </a:fld>
            <a:endParaRPr lang="en-US" dirty="0"/>
          </a:p>
        </p:txBody>
      </p:sp>
    </p:spTree>
    <p:extLst>
      <p:ext uri="{BB962C8B-B14F-4D97-AF65-F5344CB8AC3E}">
        <p14:creationId xmlns:p14="http://schemas.microsoft.com/office/powerpoint/2010/main" val="7487276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213056-4832-FB4A-0F74-B04CD33CE2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BAA561-0E54-9AD5-AB39-9EB18E3BEE26}"/>
              </a:ext>
            </a:extLst>
          </p:cNvPr>
          <p:cNvSpPr>
            <a:spLocks noGrp="1"/>
          </p:cNvSpPr>
          <p:nvPr>
            <p:ph type="ctrTitle"/>
          </p:nvPr>
        </p:nvSpPr>
        <p:spPr/>
        <p:txBody>
          <a:bodyPr/>
          <a:lstStyle/>
          <a:p>
            <a:r>
              <a:rPr lang="en-US" dirty="0"/>
              <a:t>Oregon’s Approach to K–12 Substance Use Education</a:t>
            </a:r>
          </a:p>
        </p:txBody>
      </p:sp>
      <p:sp>
        <p:nvSpPr>
          <p:cNvPr id="3" name="Footer Placeholder 2">
            <a:extLst>
              <a:ext uri="{FF2B5EF4-FFF2-40B4-BE49-F238E27FC236}">
                <a16:creationId xmlns:a16="http://schemas.microsoft.com/office/drawing/2014/main" id="{F4857AA9-21E2-81B3-2A69-D48B22B8A8A8}"/>
              </a:ext>
            </a:extLst>
          </p:cNvPr>
          <p:cNvSpPr>
            <a:spLocks noGrp="1"/>
          </p:cNvSpPr>
          <p:nvPr>
            <p:ph type="ftr" sz="quarter" idx="11"/>
          </p:nvPr>
        </p:nvSpPr>
        <p:spPr/>
        <p:txBody>
          <a:bodyPr/>
          <a:lstStyle/>
          <a:p>
            <a:r>
              <a:rPr lang="en-US" dirty="0"/>
              <a:t>Oregon Department of Education</a:t>
            </a:r>
          </a:p>
        </p:txBody>
      </p:sp>
      <p:sp>
        <p:nvSpPr>
          <p:cNvPr id="5" name="Slide Number Placeholder 2">
            <a:extLst>
              <a:ext uri="{FF2B5EF4-FFF2-40B4-BE49-F238E27FC236}">
                <a16:creationId xmlns:a16="http://schemas.microsoft.com/office/drawing/2014/main" id="{3C95A0E2-EE7E-1D5F-F7A5-651A882CA40F}"/>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t>15</a:t>
            </a:fld>
            <a:endParaRPr lang="en-US" dirty="0"/>
          </a:p>
        </p:txBody>
      </p:sp>
    </p:spTree>
    <p:extLst>
      <p:ext uri="{BB962C8B-B14F-4D97-AF65-F5344CB8AC3E}">
        <p14:creationId xmlns:p14="http://schemas.microsoft.com/office/powerpoint/2010/main" val="35728677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with Corners Rounded 6">
            <a:extLst>
              <a:ext uri="{FF2B5EF4-FFF2-40B4-BE49-F238E27FC236}">
                <a16:creationId xmlns:a16="http://schemas.microsoft.com/office/drawing/2014/main" id="{CC8C2A80-02D7-5120-9355-C1EA348EBBFF}"/>
              </a:ext>
            </a:extLst>
          </p:cNvPr>
          <p:cNvSpPr/>
          <p:nvPr/>
        </p:nvSpPr>
        <p:spPr>
          <a:xfrm>
            <a:off x="5527601" y="475571"/>
            <a:ext cx="5719111" cy="1562190"/>
          </a:xfrm>
          <a:prstGeom prst="wedgeRoundRectCallou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baseline="0" dirty="0">
                <a:latin typeface="Calibri"/>
                <a:ea typeface="Segoe UI"/>
                <a:cs typeface="Segoe UI"/>
              </a:rPr>
              <a:t>"I would say, first and foremost, coming from a place of </a:t>
            </a:r>
            <a:r>
              <a:rPr lang="en-US" sz="1800" b="1" dirty="0">
                <a:latin typeface="Calibri"/>
                <a:ea typeface="Segoe UI"/>
                <a:cs typeface="Segoe UI"/>
              </a:rPr>
              <a:t>education instead</a:t>
            </a:r>
            <a:r>
              <a:rPr lang="en-US" sz="1800" b="1" baseline="0" dirty="0">
                <a:latin typeface="Calibri"/>
                <a:ea typeface="Segoe UI"/>
                <a:cs typeface="Segoe UI"/>
              </a:rPr>
              <a:t> of shame</a:t>
            </a:r>
            <a:r>
              <a:rPr lang="en-US" sz="1800" baseline="0" dirty="0">
                <a:latin typeface="Calibri"/>
                <a:ea typeface="Segoe UI"/>
                <a:cs typeface="Segoe UI"/>
              </a:rPr>
              <a:t> is going to be the most important thing."</a:t>
            </a:r>
            <a:endParaRPr lang="en-US" sz="1800" baseline="0" dirty="0">
              <a:latin typeface="Calibri"/>
              <a:ea typeface="Calibri"/>
              <a:cs typeface="Calibri"/>
            </a:endParaRPr>
          </a:p>
        </p:txBody>
      </p:sp>
      <p:sp>
        <p:nvSpPr>
          <p:cNvPr id="5" name="Title 4">
            <a:extLst>
              <a:ext uri="{FF2B5EF4-FFF2-40B4-BE49-F238E27FC236}">
                <a16:creationId xmlns:a16="http://schemas.microsoft.com/office/drawing/2014/main" id="{0D89AD7C-D528-DE76-0623-D3D31DF7B15A}"/>
              </a:ext>
            </a:extLst>
          </p:cNvPr>
          <p:cNvSpPr>
            <a:spLocks noGrp="1"/>
          </p:cNvSpPr>
          <p:nvPr>
            <p:ph type="title"/>
          </p:nvPr>
        </p:nvSpPr>
        <p:spPr>
          <a:xfrm>
            <a:off x="717177" y="779645"/>
            <a:ext cx="3931826" cy="2525617"/>
          </a:xfrm>
        </p:spPr>
        <p:txBody>
          <a:bodyPr anchor="t">
            <a:normAutofit/>
          </a:bodyPr>
          <a:lstStyle/>
          <a:p>
            <a:r>
              <a:rPr lang="en-US"/>
              <a:t>Youth Want to Learn More</a:t>
            </a:r>
          </a:p>
        </p:txBody>
      </p:sp>
      <p:sp>
        <p:nvSpPr>
          <p:cNvPr id="3" name="Footer Placeholder 2">
            <a:extLst>
              <a:ext uri="{FF2B5EF4-FFF2-40B4-BE49-F238E27FC236}">
                <a16:creationId xmlns:a16="http://schemas.microsoft.com/office/drawing/2014/main" id="{C5758C1D-BE34-D12F-7417-48656B01A29B}"/>
              </a:ext>
            </a:extLst>
          </p:cNvPr>
          <p:cNvSpPr>
            <a:spLocks noGrp="1"/>
          </p:cNvSpPr>
          <p:nvPr>
            <p:ph type="ftr" sz="quarter" idx="11"/>
          </p:nvPr>
        </p:nvSpPr>
        <p:spPr>
          <a:xfrm>
            <a:off x="717176" y="6139793"/>
            <a:ext cx="2864224" cy="365125"/>
          </a:xfrm>
        </p:spPr>
        <p:txBody>
          <a:bodyPr anchor="ctr">
            <a:normAutofit/>
          </a:bodyPr>
          <a:lstStyle/>
          <a:p>
            <a:pPr>
              <a:spcAft>
                <a:spcPts val="600"/>
              </a:spcAft>
            </a:pPr>
            <a:r>
              <a:rPr lang="en-US"/>
              <a:t>Oregon Department of Education</a:t>
            </a:r>
          </a:p>
        </p:txBody>
      </p:sp>
      <p:sp>
        <p:nvSpPr>
          <p:cNvPr id="4" name="Slide Number Placeholder 3">
            <a:extLst>
              <a:ext uri="{FF2B5EF4-FFF2-40B4-BE49-F238E27FC236}">
                <a16:creationId xmlns:a16="http://schemas.microsoft.com/office/drawing/2014/main" id="{DD5A5AF2-4D69-2096-B6DE-DC45228990BD}"/>
              </a:ext>
            </a:extLst>
          </p:cNvPr>
          <p:cNvSpPr>
            <a:spLocks noGrp="1"/>
          </p:cNvSpPr>
          <p:nvPr>
            <p:ph type="sldNum" sz="quarter" idx="12"/>
          </p:nvPr>
        </p:nvSpPr>
        <p:spPr>
          <a:xfrm>
            <a:off x="8610600" y="6139793"/>
            <a:ext cx="2891118" cy="365125"/>
          </a:xfrm>
        </p:spPr>
        <p:txBody>
          <a:bodyPr anchor="ctr">
            <a:normAutofit/>
          </a:bodyPr>
          <a:lstStyle/>
          <a:p>
            <a:pPr>
              <a:spcAft>
                <a:spcPts val="600"/>
              </a:spcAft>
            </a:pPr>
            <a:fld id="{357F5B69-6281-4C1F-8C38-6DA0F56DA430}" type="slidenum">
              <a:rPr lang="en-US" smtClean="0"/>
              <a:pPr>
                <a:spcAft>
                  <a:spcPts val="600"/>
                </a:spcAft>
              </a:pPr>
              <a:t>16</a:t>
            </a:fld>
            <a:endParaRPr lang="en-US"/>
          </a:p>
        </p:txBody>
      </p:sp>
      <p:sp>
        <p:nvSpPr>
          <p:cNvPr id="9" name="Speech Bubble: Rectangle with Corners Rounded 8">
            <a:extLst>
              <a:ext uri="{FF2B5EF4-FFF2-40B4-BE49-F238E27FC236}">
                <a16:creationId xmlns:a16="http://schemas.microsoft.com/office/drawing/2014/main" id="{CB229042-A4ED-D977-E2CB-75FF6FD3FDE4}"/>
              </a:ext>
            </a:extLst>
          </p:cNvPr>
          <p:cNvSpPr/>
          <p:nvPr/>
        </p:nvSpPr>
        <p:spPr>
          <a:xfrm>
            <a:off x="5527601" y="2524064"/>
            <a:ext cx="5719111" cy="1562190"/>
          </a:xfrm>
          <a:prstGeom prst="wedgeRoundRectCallout">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a:solidFill>
                  <a:schemeClr val="bg1"/>
                </a:solidFill>
                <a:latin typeface="Calibri"/>
                <a:ea typeface="Calibri"/>
                <a:cs typeface="Calibri"/>
              </a:rPr>
              <a:t>"[Youth need] </a:t>
            </a:r>
            <a:r>
              <a:rPr lang="en-US" sz="1800" b="1">
                <a:solidFill>
                  <a:schemeClr val="bg1"/>
                </a:solidFill>
                <a:latin typeface="Calibri"/>
                <a:ea typeface="Calibri"/>
                <a:cs typeface="Calibri"/>
              </a:rPr>
              <a:t>less judgement</a:t>
            </a:r>
            <a:r>
              <a:rPr lang="en-US" sz="1800">
                <a:solidFill>
                  <a:schemeClr val="bg1"/>
                </a:solidFill>
                <a:latin typeface="Calibri"/>
                <a:ea typeface="Calibri"/>
                <a:cs typeface="Calibri"/>
              </a:rPr>
              <a:t> with language and attitudes towards drug use. </a:t>
            </a:r>
            <a:r>
              <a:rPr lang="en-US" sz="1800" baseline="0">
                <a:solidFill>
                  <a:schemeClr val="bg1"/>
                </a:solidFill>
                <a:latin typeface="Calibri"/>
                <a:ea typeface="Calibri"/>
                <a:cs typeface="Calibri"/>
              </a:rPr>
              <a:t>I </a:t>
            </a:r>
            <a:r>
              <a:rPr lang="en-US" sz="1800">
                <a:solidFill>
                  <a:schemeClr val="bg1"/>
                </a:solidFill>
                <a:latin typeface="Calibri"/>
                <a:ea typeface="Calibri"/>
                <a:cs typeface="Calibri"/>
              </a:rPr>
              <a:t>hid my addiction for fear of what my parents </a:t>
            </a:r>
            <a:r>
              <a:rPr lang="en-US" sz="1800" baseline="0">
                <a:solidFill>
                  <a:schemeClr val="bg1"/>
                </a:solidFill>
                <a:latin typeface="Calibri"/>
                <a:ea typeface="Calibri"/>
                <a:cs typeface="Calibri"/>
              </a:rPr>
              <a:t>would</a:t>
            </a:r>
            <a:r>
              <a:rPr lang="en-US" sz="1800">
                <a:solidFill>
                  <a:schemeClr val="bg1"/>
                </a:solidFill>
                <a:latin typeface="Calibri"/>
                <a:ea typeface="Calibri"/>
                <a:cs typeface="Calibri"/>
              </a:rPr>
              <a:t> think or </a:t>
            </a:r>
            <a:r>
              <a:rPr lang="en-US" sz="1800" baseline="0">
                <a:solidFill>
                  <a:schemeClr val="bg1"/>
                </a:solidFill>
                <a:latin typeface="Calibri"/>
                <a:ea typeface="Calibri"/>
                <a:cs typeface="Calibri"/>
              </a:rPr>
              <a:t>say</a:t>
            </a:r>
            <a:r>
              <a:rPr lang="en-US" sz="1800">
                <a:solidFill>
                  <a:schemeClr val="bg1"/>
                </a:solidFill>
                <a:latin typeface="Calibri"/>
                <a:ea typeface="Calibri"/>
                <a:cs typeface="Calibri"/>
              </a:rPr>
              <a:t>. There needs </a:t>
            </a:r>
            <a:r>
              <a:rPr lang="en-US" sz="1800" baseline="0">
                <a:solidFill>
                  <a:schemeClr val="bg1"/>
                </a:solidFill>
                <a:latin typeface="Calibri"/>
                <a:ea typeface="Calibri"/>
                <a:cs typeface="Calibri"/>
              </a:rPr>
              <a:t>to be</a:t>
            </a:r>
            <a:r>
              <a:rPr lang="en-US" sz="1800">
                <a:solidFill>
                  <a:schemeClr val="bg1"/>
                </a:solidFill>
                <a:latin typeface="Calibri"/>
                <a:ea typeface="Calibri"/>
                <a:cs typeface="Calibri"/>
              </a:rPr>
              <a:t> </a:t>
            </a:r>
            <a:r>
              <a:rPr lang="en-US" sz="1800" b="1">
                <a:solidFill>
                  <a:schemeClr val="bg1"/>
                </a:solidFill>
                <a:latin typeface="Calibri"/>
                <a:ea typeface="Calibri"/>
                <a:cs typeface="Calibri"/>
              </a:rPr>
              <a:t>more safe spaces</a:t>
            </a:r>
            <a:r>
              <a:rPr lang="en-US" sz="1800">
                <a:solidFill>
                  <a:schemeClr val="bg1"/>
                </a:solidFill>
                <a:latin typeface="Calibri"/>
                <a:ea typeface="Calibri"/>
                <a:cs typeface="Calibri"/>
              </a:rPr>
              <a:t> for individuals facing addiction</a:t>
            </a:r>
            <a:r>
              <a:rPr lang="en-US" sz="1800" baseline="0">
                <a:solidFill>
                  <a:schemeClr val="bg1"/>
                </a:solidFill>
                <a:latin typeface="Calibri"/>
                <a:ea typeface="Calibri"/>
                <a:cs typeface="Calibri"/>
              </a:rPr>
              <a:t>."</a:t>
            </a:r>
            <a:endParaRPr lang="en-US" sz="1800">
              <a:solidFill>
                <a:schemeClr val="bg1"/>
              </a:solidFill>
              <a:ea typeface="Calibri"/>
              <a:cs typeface="Calibri"/>
            </a:endParaRPr>
          </a:p>
        </p:txBody>
      </p:sp>
      <p:sp>
        <p:nvSpPr>
          <p:cNvPr id="11" name="Speech Bubble: Rectangle with Corners Rounded 10">
            <a:extLst>
              <a:ext uri="{FF2B5EF4-FFF2-40B4-BE49-F238E27FC236}">
                <a16:creationId xmlns:a16="http://schemas.microsoft.com/office/drawing/2014/main" id="{47A9E968-16EC-DED9-B056-2C845380AFF0}"/>
              </a:ext>
            </a:extLst>
          </p:cNvPr>
          <p:cNvSpPr/>
          <p:nvPr/>
        </p:nvSpPr>
        <p:spPr>
          <a:xfrm>
            <a:off x="5527600" y="4523077"/>
            <a:ext cx="5719111" cy="1611670"/>
          </a:xfrm>
          <a:prstGeom prst="wedgeRoundRectCallout">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a:solidFill>
                  <a:schemeClr val="bg1"/>
                </a:solidFill>
                <a:latin typeface="Calibri"/>
                <a:ea typeface="Calibri"/>
                <a:cs typeface="Calibri"/>
              </a:rPr>
              <a:t>"Instead of just encouraging to never do drugs and you're an awful person if you do drugs, </a:t>
            </a:r>
            <a:r>
              <a:rPr lang="en-US" sz="1800" b="1">
                <a:solidFill>
                  <a:schemeClr val="bg1"/>
                </a:solidFill>
                <a:latin typeface="Calibri"/>
                <a:ea typeface="Calibri"/>
                <a:cs typeface="Calibri"/>
              </a:rPr>
              <a:t>further explain how </a:t>
            </a:r>
            <a:r>
              <a:rPr lang="en-US" sz="1800" b="1" baseline="0">
                <a:solidFill>
                  <a:schemeClr val="bg1"/>
                </a:solidFill>
                <a:latin typeface="Calibri"/>
                <a:ea typeface="Calibri"/>
                <a:cs typeface="Calibri"/>
              </a:rPr>
              <a:t>to be</a:t>
            </a:r>
            <a:r>
              <a:rPr lang="en-US" sz="1800" b="1">
                <a:solidFill>
                  <a:schemeClr val="bg1"/>
                </a:solidFill>
                <a:latin typeface="Calibri"/>
                <a:ea typeface="Calibri"/>
                <a:cs typeface="Calibri"/>
              </a:rPr>
              <a:t> safe</a:t>
            </a:r>
            <a:r>
              <a:rPr lang="en-US" sz="1800">
                <a:solidFill>
                  <a:schemeClr val="bg1"/>
                </a:solidFill>
                <a:latin typeface="Calibri"/>
                <a:ea typeface="Calibri"/>
                <a:cs typeface="Calibri"/>
              </a:rPr>
              <a:t> if you choose to do them but how addictive and dangerous it can be"</a:t>
            </a:r>
            <a:endParaRPr lang="en-US" sz="1800">
              <a:solidFill>
                <a:schemeClr val="bg1"/>
              </a:solidFill>
              <a:ea typeface="Calibri"/>
              <a:cs typeface="Calibri"/>
            </a:endParaRPr>
          </a:p>
        </p:txBody>
      </p:sp>
      <p:sp>
        <p:nvSpPr>
          <p:cNvPr id="15" name="TextBox 14">
            <a:extLst>
              <a:ext uri="{FF2B5EF4-FFF2-40B4-BE49-F238E27FC236}">
                <a16:creationId xmlns:a16="http://schemas.microsoft.com/office/drawing/2014/main" id="{42CF44DB-85B5-791F-C914-2F070FFD620C}"/>
              </a:ext>
            </a:extLst>
          </p:cNvPr>
          <p:cNvSpPr txBox="1"/>
          <p:nvPr/>
        </p:nvSpPr>
        <p:spPr>
          <a:xfrm>
            <a:off x="716700" y="4414916"/>
            <a:ext cx="4046112"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6CAD"/>
                </a:solidFill>
                <a:latin typeface="Calibri"/>
                <a:ea typeface="Calibri"/>
                <a:cs typeface="Calibri"/>
              </a:rPr>
              <a:t>Pause and consider:</a:t>
            </a:r>
            <a:r>
              <a:rPr lang="en-US" sz="2400">
                <a:solidFill>
                  <a:srgbClr val="006CAD"/>
                </a:solidFill>
                <a:latin typeface="Calibri"/>
                <a:ea typeface="Calibri"/>
                <a:cs typeface="Calibri"/>
              </a:rPr>
              <a:t> Who is a youth or family that grounds you in this work?</a:t>
            </a:r>
          </a:p>
        </p:txBody>
      </p:sp>
      <p:pic>
        <p:nvPicPr>
          <p:cNvPr id="17" name="Graphic 16" descr="Thought bubble outline">
            <a:extLst>
              <a:ext uri="{FF2B5EF4-FFF2-40B4-BE49-F238E27FC236}">
                <a16:creationId xmlns:a16="http://schemas.microsoft.com/office/drawing/2014/main" id="{176D6F5C-9DF1-8BA5-0D83-5FCBF1AE9E2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32838" y="2368359"/>
            <a:ext cx="2419453" cy="2312129"/>
          </a:xfrm>
          <a:prstGeom prst="rect">
            <a:avLst/>
          </a:prstGeom>
        </p:spPr>
      </p:pic>
    </p:spTree>
    <p:extLst>
      <p:ext uri="{BB962C8B-B14F-4D97-AF65-F5344CB8AC3E}">
        <p14:creationId xmlns:p14="http://schemas.microsoft.com/office/powerpoint/2010/main" val="23208594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10314-A504-810D-771F-225BA52D5D5D}"/>
              </a:ext>
            </a:extLst>
          </p:cNvPr>
          <p:cNvSpPr>
            <a:spLocks noGrp="1"/>
          </p:cNvSpPr>
          <p:nvPr>
            <p:ph type="title"/>
          </p:nvPr>
        </p:nvSpPr>
        <p:spPr/>
        <p:txBody>
          <a:bodyPr>
            <a:normAutofit fontScale="90000"/>
          </a:bodyPr>
          <a:lstStyle/>
          <a:p>
            <a:r>
              <a:rPr lang="en-US" dirty="0"/>
              <a:t>Oregon’s Comprehensive Approach to Health Education: Health Education Overview</a:t>
            </a:r>
          </a:p>
        </p:txBody>
      </p:sp>
      <p:sp>
        <p:nvSpPr>
          <p:cNvPr id="4" name="Footer Placeholder 3">
            <a:extLst>
              <a:ext uri="{FF2B5EF4-FFF2-40B4-BE49-F238E27FC236}">
                <a16:creationId xmlns:a16="http://schemas.microsoft.com/office/drawing/2014/main" id="{4F30BDD6-2979-B398-9D6C-866D0B26AAA1}"/>
              </a:ext>
            </a:extLst>
          </p:cNvPr>
          <p:cNvSpPr>
            <a:spLocks noGrp="1"/>
          </p:cNvSpPr>
          <p:nvPr>
            <p:ph type="ftr" sz="quarter" idx="11"/>
          </p:nvPr>
        </p:nvSpPr>
        <p:spPr>
          <a:xfrm>
            <a:off x="717176" y="6139793"/>
            <a:ext cx="8375886" cy="718207"/>
          </a:xfrm>
        </p:spPr>
        <p:txBody>
          <a:bodyPr/>
          <a:lstStyle/>
          <a:p>
            <a:r>
              <a:rPr lang="en-US" i="1" dirty="0">
                <a:effectLst/>
                <a:latin typeface="Arial" panose="020B0604020202020204" pitchFamily="34" charset="0"/>
                <a:cs typeface="Arial" panose="020B0604020202020204" pitchFamily="34" charset="0"/>
              </a:rPr>
              <a:t>Oregon Department of Education : Health : Health : State of Oregon</a:t>
            </a:r>
            <a:r>
              <a:rPr lang="en-US" dirty="0">
                <a:effectLst/>
                <a:latin typeface="Arial" panose="020B0604020202020204" pitchFamily="34" charset="0"/>
                <a:cs typeface="Arial" panose="020B0604020202020204" pitchFamily="34" charset="0"/>
              </a:rPr>
              <a:t>. (n.d.). Health : Oregon Department of Education. https://www.oregon.gov/ode/educator-resources/standards/health/pages/default.aspx</a:t>
            </a:r>
          </a:p>
        </p:txBody>
      </p:sp>
      <p:sp>
        <p:nvSpPr>
          <p:cNvPr id="5" name="Slide Number Placeholder 4">
            <a:extLst>
              <a:ext uri="{FF2B5EF4-FFF2-40B4-BE49-F238E27FC236}">
                <a16:creationId xmlns:a16="http://schemas.microsoft.com/office/drawing/2014/main" id="{EE965828-E5D4-B544-6AB4-3511B4F3558A}"/>
              </a:ext>
            </a:extLst>
          </p:cNvPr>
          <p:cNvSpPr>
            <a:spLocks noGrp="1"/>
          </p:cNvSpPr>
          <p:nvPr>
            <p:ph type="sldNum" sz="quarter" idx="12"/>
          </p:nvPr>
        </p:nvSpPr>
        <p:spPr/>
        <p:txBody>
          <a:bodyPr/>
          <a:lstStyle/>
          <a:p>
            <a:fld id="{357F5B69-6281-4C1F-8C38-6DA0F56DA430}" type="slidenum">
              <a:rPr lang="en-US" smtClean="0"/>
              <a:t>17</a:t>
            </a:fld>
            <a:endParaRPr lang="en-US" dirty="0"/>
          </a:p>
        </p:txBody>
      </p:sp>
      <p:pic>
        <p:nvPicPr>
          <p:cNvPr id="9" name="Content Placeholder 8" descr="A diagram depicting the five dimensions of health including mental, environmental, emotional, social and physical.">
            <a:extLst>
              <a:ext uri="{FF2B5EF4-FFF2-40B4-BE49-F238E27FC236}">
                <a16:creationId xmlns:a16="http://schemas.microsoft.com/office/drawing/2014/main" id="{4E35DDD4-A02C-FB02-7BA9-74352D685B5C}"/>
              </a:ext>
            </a:extLst>
          </p:cNvPr>
          <p:cNvPicPr>
            <a:picLocks noGrp="1" noChangeAspect="1"/>
          </p:cNvPicPr>
          <p:nvPr>
            <p:ph idx="1"/>
          </p:nvPr>
        </p:nvPicPr>
        <p:blipFill>
          <a:blip r:embed="rId3"/>
          <a:stretch>
            <a:fillRect/>
          </a:stretch>
        </p:blipFill>
        <p:spPr>
          <a:xfrm>
            <a:off x="3823446" y="1567793"/>
            <a:ext cx="4572000" cy="4572000"/>
          </a:xfrm>
        </p:spPr>
      </p:pic>
    </p:spTree>
    <p:extLst>
      <p:ext uri="{BB962C8B-B14F-4D97-AF65-F5344CB8AC3E}">
        <p14:creationId xmlns:p14="http://schemas.microsoft.com/office/powerpoint/2010/main" val="3578121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ED8F8-C917-F118-A3F4-2D2F07247871}"/>
              </a:ext>
            </a:extLst>
          </p:cNvPr>
          <p:cNvSpPr>
            <a:spLocks noGrp="1"/>
          </p:cNvSpPr>
          <p:nvPr>
            <p:ph type="title"/>
          </p:nvPr>
        </p:nvSpPr>
        <p:spPr>
          <a:xfrm>
            <a:off x="717176" y="457200"/>
            <a:ext cx="9011615" cy="1026460"/>
          </a:xfrm>
        </p:spPr>
        <p:txBody>
          <a:bodyPr>
            <a:normAutofit fontScale="90000"/>
          </a:bodyPr>
          <a:lstStyle/>
          <a:p>
            <a:r>
              <a:rPr lang="en-US" dirty="0"/>
              <a:t>Guiding Principles and Practices in Health Education (1) </a:t>
            </a:r>
          </a:p>
        </p:txBody>
      </p:sp>
      <p:sp>
        <p:nvSpPr>
          <p:cNvPr id="3" name="Content Placeholder 2">
            <a:extLst>
              <a:ext uri="{FF2B5EF4-FFF2-40B4-BE49-F238E27FC236}">
                <a16:creationId xmlns:a16="http://schemas.microsoft.com/office/drawing/2014/main" id="{50AD00AC-5A1E-57C8-3B2F-07F4387C059D}"/>
              </a:ext>
            </a:extLst>
          </p:cNvPr>
          <p:cNvSpPr>
            <a:spLocks noGrp="1"/>
          </p:cNvSpPr>
          <p:nvPr>
            <p:ph idx="1"/>
          </p:nvPr>
        </p:nvSpPr>
        <p:spPr>
          <a:xfrm>
            <a:off x="717176" y="1825625"/>
            <a:ext cx="10784541" cy="4314168"/>
          </a:xfrm>
        </p:spPr>
        <p:txBody>
          <a:bodyPr>
            <a:noAutofit/>
          </a:bodyPr>
          <a:lstStyle/>
          <a:p>
            <a:pPr marL="342900" indent="-342900">
              <a:lnSpc>
                <a:spcPct val="100000"/>
              </a:lnSpc>
              <a:buFont typeface="+mj-lt"/>
              <a:buAutoNum type="arabicPeriod"/>
            </a:pPr>
            <a:r>
              <a:rPr lang="en-US" dirty="0"/>
              <a:t>Uses a </a:t>
            </a:r>
            <a:r>
              <a:rPr lang="en-US" b="1" dirty="0"/>
              <a:t>strengths-based approach</a:t>
            </a:r>
            <a:r>
              <a:rPr lang="en-US" dirty="0"/>
              <a:t>, centering on both individual and systemic protective factors that enrich and advance health and well-being, while refraining from value judgments</a:t>
            </a:r>
          </a:p>
          <a:p>
            <a:pPr marL="342900" indent="-342900">
              <a:lnSpc>
                <a:spcPct val="100000"/>
              </a:lnSpc>
              <a:buFont typeface="+mj-lt"/>
              <a:buAutoNum type="arabicPeriod"/>
            </a:pPr>
            <a:r>
              <a:rPr lang="en-US" dirty="0"/>
              <a:t>Provides students with knowledge and skills that are </a:t>
            </a:r>
            <a:r>
              <a:rPr lang="en-US" b="1" dirty="0"/>
              <a:t>culturally responsive and inclusive</a:t>
            </a:r>
            <a:endParaRPr lang="en-US" dirty="0"/>
          </a:p>
          <a:p>
            <a:pPr marL="342900" indent="-342900">
              <a:lnSpc>
                <a:spcPct val="100000"/>
              </a:lnSpc>
              <a:buFont typeface="+mj-lt"/>
              <a:buAutoNum type="arabicPeriod"/>
            </a:pPr>
            <a:r>
              <a:rPr lang="en-US" dirty="0"/>
              <a:t>Incorporates </a:t>
            </a:r>
            <a:r>
              <a:rPr lang="en-US" b="1" dirty="0"/>
              <a:t>local connections and local knowledge</a:t>
            </a:r>
            <a:r>
              <a:rPr lang="en-US" dirty="0"/>
              <a:t>, including resources and data</a:t>
            </a:r>
          </a:p>
          <a:p>
            <a:pPr marL="342900" indent="-342900">
              <a:lnSpc>
                <a:spcPct val="100000"/>
              </a:lnSpc>
              <a:buFont typeface="+mj-lt"/>
              <a:buAutoNum type="arabicPeriod"/>
            </a:pPr>
            <a:r>
              <a:rPr lang="en-US" dirty="0"/>
              <a:t>Is </a:t>
            </a:r>
            <a:r>
              <a:rPr lang="en-US" b="1" dirty="0"/>
              <a:t>trauma-informed </a:t>
            </a:r>
            <a:r>
              <a:rPr lang="en-US" dirty="0"/>
              <a:t>and creates the conditions for students to feel safe, known and cared for</a:t>
            </a:r>
          </a:p>
          <a:p>
            <a:pPr marL="342900" indent="-342900">
              <a:lnSpc>
                <a:spcPct val="100000"/>
              </a:lnSpc>
              <a:buFont typeface="+mj-lt"/>
              <a:buAutoNum type="arabicPeriod"/>
            </a:pPr>
            <a:r>
              <a:rPr lang="en-US" dirty="0"/>
              <a:t>Is </a:t>
            </a:r>
            <a:r>
              <a:rPr lang="en-US" b="1" dirty="0"/>
              <a:t>grounded in medical and scientific accuracy </a:t>
            </a:r>
            <a:r>
              <a:rPr lang="en-US" dirty="0"/>
              <a:t>and supported by peer-reviewed research and leading medical and public health professional organizations</a:t>
            </a:r>
          </a:p>
        </p:txBody>
      </p:sp>
      <p:sp>
        <p:nvSpPr>
          <p:cNvPr id="4" name="Footer Placeholder 3">
            <a:extLst>
              <a:ext uri="{FF2B5EF4-FFF2-40B4-BE49-F238E27FC236}">
                <a16:creationId xmlns:a16="http://schemas.microsoft.com/office/drawing/2014/main" id="{AE04FD4B-9306-5DE4-0F5C-D081A3EF2C18}"/>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E7227359-DC6A-90E4-DBC6-2278FFD3DAAC}"/>
              </a:ext>
            </a:extLst>
          </p:cNvPr>
          <p:cNvSpPr>
            <a:spLocks noGrp="1"/>
          </p:cNvSpPr>
          <p:nvPr>
            <p:ph type="sldNum" sz="quarter" idx="12"/>
          </p:nvPr>
        </p:nvSpPr>
        <p:spPr/>
        <p:txBody>
          <a:bodyPr/>
          <a:lstStyle/>
          <a:p>
            <a:fld id="{357F5B69-6281-4C1F-8C38-6DA0F56DA430}" type="slidenum">
              <a:rPr lang="en-US" smtClean="0"/>
              <a:t>18</a:t>
            </a:fld>
            <a:endParaRPr lang="en-US" dirty="0"/>
          </a:p>
        </p:txBody>
      </p:sp>
    </p:spTree>
    <p:extLst>
      <p:ext uri="{BB962C8B-B14F-4D97-AF65-F5344CB8AC3E}">
        <p14:creationId xmlns:p14="http://schemas.microsoft.com/office/powerpoint/2010/main" val="8003037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95D4F-AB6E-AA9A-E1F9-EA7D899E360C}"/>
              </a:ext>
            </a:extLst>
          </p:cNvPr>
          <p:cNvSpPr>
            <a:spLocks noGrp="1"/>
          </p:cNvSpPr>
          <p:nvPr>
            <p:ph type="title"/>
          </p:nvPr>
        </p:nvSpPr>
        <p:spPr>
          <a:xfrm>
            <a:off x="717176" y="457200"/>
            <a:ext cx="10784541" cy="1026460"/>
          </a:xfrm>
        </p:spPr>
        <p:txBody>
          <a:bodyPr>
            <a:normAutofit fontScale="90000"/>
          </a:bodyPr>
          <a:lstStyle/>
          <a:p>
            <a:r>
              <a:rPr lang="en-US" dirty="0"/>
              <a:t>Guiding Principles and Practices in Health Education (2)</a:t>
            </a:r>
          </a:p>
        </p:txBody>
      </p:sp>
      <p:sp>
        <p:nvSpPr>
          <p:cNvPr id="3" name="Content Placeholder 2">
            <a:extLst>
              <a:ext uri="{FF2B5EF4-FFF2-40B4-BE49-F238E27FC236}">
                <a16:creationId xmlns:a16="http://schemas.microsoft.com/office/drawing/2014/main" id="{C70E3C61-A010-2580-4F5E-4DF742664568}"/>
              </a:ext>
            </a:extLst>
          </p:cNvPr>
          <p:cNvSpPr>
            <a:spLocks noGrp="1"/>
          </p:cNvSpPr>
          <p:nvPr>
            <p:ph idx="1"/>
          </p:nvPr>
        </p:nvSpPr>
        <p:spPr/>
        <p:txBody>
          <a:bodyPr/>
          <a:lstStyle/>
          <a:p>
            <a:pPr marL="350838" indent="-350838">
              <a:lnSpc>
                <a:spcPct val="100000"/>
              </a:lnSpc>
              <a:buFont typeface="+mj-lt"/>
              <a:buAutoNum type="arabicPeriod" startAt="6"/>
            </a:pPr>
            <a:r>
              <a:rPr lang="en-US" sz="2400" dirty="0"/>
              <a:t>Focuses on </a:t>
            </a:r>
            <a:r>
              <a:rPr lang="en-US" sz="2400" b="1" dirty="0"/>
              <a:t>skills-based instruction </a:t>
            </a:r>
            <a:r>
              <a:rPr lang="en-US" sz="2400" dirty="0"/>
              <a:t>to empower students to make informed and critical decisions that impact their health throughout their lives</a:t>
            </a:r>
          </a:p>
          <a:p>
            <a:pPr marL="342900" indent="-342900">
              <a:lnSpc>
                <a:spcPct val="100000"/>
              </a:lnSpc>
              <a:buFont typeface="+mj-lt"/>
              <a:buAutoNum type="arabicPeriod" startAt="6"/>
            </a:pPr>
            <a:r>
              <a:rPr lang="en-US" sz="2400" dirty="0"/>
              <a:t>Uses </a:t>
            </a:r>
            <a:r>
              <a:rPr lang="en-US" sz="2400" b="1" dirty="0"/>
              <a:t>qualitative and quantitative local, state and national data</a:t>
            </a:r>
            <a:r>
              <a:rPr lang="en-US" sz="2400" dirty="0"/>
              <a:t> to inform instruction</a:t>
            </a:r>
          </a:p>
          <a:p>
            <a:pPr marL="342900" indent="-342900">
              <a:lnSpc>
                <a:spcPct val="100000"/>
              </a:lnSpc>
              <a:buFont typeface="+mj-lt"/>
              <a:buAutoNum type="arabicPeriod" startAt="6"/>
            </a:pPr>
            <a:r>
              <a:rPr lang="en-US" dirty="0"/>
              <a:t>I</a:t>
            </a:r>
            <a:r>
              <a:rPr lang="en-US" sz="2400" dirty="0"/>
              <a:t>nspires</a:t>
            </a:r>
            <a:r>
              <a:rPr lang="en-US" sz="2400" b="1" dirty="0"/>
              <a:t> critical analysis</a:t>
            </a:r>
            <a:r>
              <a:rPr lang="en-US" sz="2400" dirty="0"/>
              <a:t> of a variety of cultural, community and individual factors that influence health behavior</a:t>
            </a:r>
          </a:p>
          <a:p>
            <a:pPr marL="342900" indent="-342900">
              <a:lnSpc>
                <a:spcPct val="100000"/>
              </a:lnSpc>
              <a:buFont typeface="+mj-lt"/>
              <a:buAutoNum type="arabicPeriod" startAt="6"/>
            </a:pPr>
            <a:r>
              <a:rPr lang="en-US" sz="2400" dirty="0"/>
              <a:t>Avoids</a:t>
            </a:r>
            <a:r>
              <a:rPr lang="en-US" sz="2400" b="1" dirty="0"/>
              <a:t> fear- or shame-based instruction </a:t>
            </a:r>
            <a:r>
              <a:rPr lang="en-US" sz="2400" dirty="0"/>
              <a:t>that relies on scare tactics, stereotypes or disparaging messages about student, family and community identities and health decisions</a:t>
            </a:r>
          </a:p>
          <a:p>
            <a:endParaRPr lang="en-US" dirty="0"/>
          </a:p>
        </p:txBody>
      </p:sp>
      <p:sp>
        <p:nvSpPr>
          <p:cNvPr id="4" name="Footer Placeholder 3">
            <a:extLst>
              <a:ext uri="{FF2B5EF4-FFF2-40B4-BE49-F238E27FC236}">
                <a16:creationId xmlns:a16="http://schemas.microsoft.com/office/drawing/2014/main" id="{E6EF569D-CF3D-9E52-D544-10E31376A6F0}"/>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38568A3A-2AF5-546A-7A15-36CDBA70A8E0}"/>
              </a:ext>
            </a:extLst>
          </p:cNvPr>
          <p:cNvSpPr>
            <a:spLocks noGrp="1"/>
          </p:cNvSpPr>
          <p:nvPr>
            <p:ph type="sldNum" sz="quarter" idx="12"/>
          </p:nvPr>
        </p:nvSpPr>
        <p:spPr/>
        <p:txBody>
          <a:bodyPr/>
          <a:lstStyle/>
          <a:p>
            <a:fld id="{357F5B69-6281-4C1F-8C38-6DA0F56DA430}" type="slidenum">
              <a:rPr lang="en-US" smtClean="0"/>
              <a:t>19</a:t>
            </a:fld>
            <a:endParaRPr lang="en-US" dirty="0"/>
          </a:p>
        </p:txBody>
      </p:sp>
    </p:spTree>
    <p:extLst>
      <p:ext uri="{BB962C8B-B14F-4D97-AF65-F5344CB8AC3E}">
        <p14:creationId xmlns:p14="http://schemas.microsoft.com/office/powerpoint/2010/main" val="2945136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A066DEF-BFAD-A087-490C-6AE6524434FB}"/>
              </a:ext>
            </a:extLst>
          </p:cNvPr>
          <p:cNvSpPr>
            <a:spLocks noGrp="1"/>
          </p:cNvSpPr>
          <p:nvPr>
            <p:ph type="ctrTitle"/>
          </p:nvPr>
        </p:nvSpPr>
        <p:spPr/>
        <p:txBody>
          <a:bodyPr/>
          <a:lstStyle/>
          <a:p>
            <a:r>
              <a:rPr lang="en-US" dirty="0"/>
              <a:t>Introduction and Climate Setting</a:t>
            </a:r>
          </a:p>
        </p:txBody>
      </p:sp>
      <p:sp>
        <p:nvSpPr>
          <p:cNvPr id="3" name="Footer Placeholder 2">
            <a:extLst>
              <a:ext uri="{FF2B5EF4-FFF2-40B4-BE49-F238E27FC236}">
                <a16:creationId xmlns:a16="http://schemas.microsoft.com/office/drawing/2014/main" id="{FC1B4710-8834-0357-FA78-0958FBC59FD5}"/>
              </a:ext>
            </a:extLst>
          </p:cNvPr>
          <p:cNvSpPr>
            <a:spLocks noGrp="1"/>
          </p:cNvSpPr>
          <p:nvPr>
            <p:ph type="ftr" sz="quarter" idx="11"/>
          </p:nvPr>
        </p:nvSpPr>
        <p:spPr/>
        <p:txBody>
          <a:bodyPr/>
          <a:lstStyle/>
          <a:p>
            <a:r>
              <a:rPr lang="en-US" dirty="0"/>
              <a:t>Oregon Department of Education</a:t>
            </a:r>
          </a:p>
        </p:txBody>
      </p:sp>
      <p:sp>
        <p:nvSpPr>
          <p:cNvPr id="2" name="Slide Number Placeholder 2">
            <a:extLst>
              <a:ext uri="{FF2B5EF4-FFF2-40B4-BE49-F238E27FC236}">
                <a16:creationId xmlns:a16="http://schemas.microsoft.com/office/drawing/2014/main" id="{53A89BEC-6799-BBB3-E507-87649487D1E9}"/>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t>2</a:t>
            </a:fld>
            <a:endParaRPr lang="en-US" dirty="0"/>
          </a:p>
        </p:txBody>
      </p:sp>
    </p:spTree>
    <p:extLst>
      <p:ext uri="{BB962C8B-B14F-4D97-AF65-F5344CB8AC3E}">
        <p14:creationId xmlns:p14="http://schemas.microsoft.com/office/powerpoint/2010/main" val="31360098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D077B-6485-73F3-9262-61FF7F7899AB}"/>
              </a:ext>
            </a:extLst>
          </p:cNvPr>
          <p:cNvSpPr>
            <a:spLocks noGrp="1"/>
          </p:cNvSpPr>
          <p:nvPr>
            <p:ph type="title"/>
          </p:nvPr>
        </p:nvSpPr>
        <p:spPr/>
        <p:txBody>
          <a:bodyPr>
            <a:normAutofit fontScale="90000"/>
          </a:bodyPr>
          <a:lstStyle/>
          <a:p>
            <a:r>
              <a:rPr lang="en-US" dirty="0"/>
              <a:t>Instructional Practices: Substance Use, Misuse and Substance Use Disorder</a:t>
            </a:r>
          </a:p>
        </p:txBody>
      </p:sp>
      <p:sp>
        <p:nvSpPr>
          <p:cNvPr id="3" name="Footer Placeholder 2">
            <a:extLst>
              <a:ext uri="{FF2B5EF4-FFF2-40B4-BE49-F238E27FC236}">
                <a16:creationId xmlns:a16="http://schemas.microsoft.com/office/drawing/2014/main" id="{98BAE85C-A262-C131-88D4-8BBAD34DD9E7}"/>
              </a:ext>
            </a:extLst>
          </p:cNvPr>
          <p:cNvSpPr>
            <a:spLocks noGrp="1"/>
          </p:cNvSpPr>
          <p:nvPr>
            <p:ph type="ftr" sz="quarter" idx="10"/>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6680041E-915E-11FC-09C4-C462B08A43D3}"/>
              </a:ext>
            </a:extLst>
          </p:cNvPr>
          <p:cNvSpPr>
            <a:spLocks noGrp="1"/>
          </p:cNvSpPr>
          <p:nvPr>
            <p:ph type="sldNum" sz="quarter" idx="12"/>
          </p:nvPr>
        </p:nvSpPr>
        <p:spPr/>
        <p:txBody>
          <a:bodyPr/>
          <a:lstStyle/>
          <a:p>
            <a:fld id="{357F5B69-6281-4C1F-8C38-6DA0F56DA430}" type="slidenum">
              <a:rPr lang="en-US" smtClean="0"/>
              <a:pPr/>
              <a:t>20</a:t>
            </a:fld>
            <a:endParaRPr lang="en-US" dirty="0"/>
          </a:p>
        </p:txBody>
      </p:sp>
      <p:sp>
        <p:nvSpPr>
          <p:cNvPr id="5" name="Content Placeholder 4">
            <a:extLst>
              <a:ext uri="{FF2B5EF4-FFF2-40B4-BE49-F238E27FC236}">
                <a16:creationId xmlns:a16="http://schemas.microsoft.com/office/drawing/2014/main" id="{A3C140D9-AA75-A007-3F2E-341075358A7F}"/>
              </a:ext>
            </a:extLst>
          </p:cNvPr>
          <p:cNvSpPr>
            <a:spLocks noGrp="1"/>
          </p:cNvSpPr>
          <p:nvPr>
            <p:ph idx="1"/>
          </p:nvPr>
        </p:nvSpPr>
        <p:spPr>
          <a:ln w="57150">
            <a:solidFill>
              <a:schemeClr val="accent1"/>
            </a:solidFill>
          </a:ln>
        </p:spPr>
        <p:txBody>
          <a:bodyPr anchor="ctr"/>
          <a:lstStyle/>
          <a:p>
            <a:pPr marL="0" indent="0" algn="ctr">
              <a:buNone/>
            </a:pPr>
            <a:r>
              <a:rPr lang="en-US" sz="2400" dirty="0"/>
              <a:t>Provides </a:t>
            </a:r>
            <a:r>
              <a:rPr lang="en-US" sz="2400" b="1" dirty="0"/>
              <a:t>information and resources </a:t>
            </a:r>
            <a:r>
              <a:rPr lang="en-US" sz="2400" dirty="0"/>
              <a:t>on the adverse effects that substances can have on young people without using fear- or shame-based approaches.</a:t>
            </a:r>
          </a:p>
        </p:txBody>
      </p:sp>
      <p:sp>
        <p:nvSpPr>
          <p:cNvPr id="6" name="Content Placeholder 5">
            <a:extLst>
              <a:ext uri="{FF2B5EF4-FFF2-40B4-BE49-F238E27FC236}">
                <a16:creationId xmlns:a16="http://schemas.microsoft.com/office/drawing/2014/main" id="{93948104-32B6-D095-7016-C02B974065D0}"/>
              </a:ext>
            </a:extLst>
          </p:cNvPr>
          <p:cNvSpPr>
            <a:spLocks noGrp="1"/>
          </p:cNvSpPr>
          <p:nvPr>
            <p:ph idx="13"/>
          </p:nvPr>
        </p:nvSpPr>
        <p:spPr>
          <a:ln w="57150">
            <a:solidFill>
              <a:schemeClr val="accent3"/>
            </a:solidFill>
          </a:ln>
        </p:spPr>
        <p:txBody>
          <a:bodyPr anchor="ctr"/>
          <a:lstStyle/>
          <a:p>
            <a:pPr marL="0" indent="0" algn="ctr">
              <a:buNone/>
            </a:pPr>
            <a:r>
              <a:rPr lang="en-US" sz="2400" dirty="0"/>
              <a:t>Offers </a:t>
            </a:r>
            <a:r>
              <a:rPr lang="en-US" sz="2400" b="1" dirty="0"/>
              <a:t>skill-building opportunities </a:t>
            </a:r>
            <a:r>
              <a:rPr lang="en-US" sz="2400" dirty="0"/>
              <a:t>to analyze cultural influences, communicate effectively and make decisions in navigating internal and external factors related to substance use. </a:t>
            </a:r>
            <a:endParaRPr lang="en-US" dirty="0"/>
          </a:p>
        </p:txBody>
      </p:sp>
      <p:sp>
        <p:nvSpPr>
          <p:cNvPr id="7" name="Content Placeholder 6">
            <a:extLst>
              <a:ext uri="{FF2B5EF4-FFF2-40B4-BE49-F238E27FC236}">
                <a16:creationId xmlns:a16="http://schemas.microsoft.com/office/drawing/2014/main" id="{DCD769D2-9635-8567-88DF-E64CDC18707D}"/>
              </a:ext>
            </a:extLst>
          </p:cNvPr>
          <p:cNvSpPr>
            <a:spLocks noGrp="1"/>
          </p:cNvSpPr>
          <p:nvPr>
            <p:ph idx="14"/>
          </p:nvPr>
        </p:nvSpPr>
        <p:spPr>
          <a:ln w="57150">
            <a:solidFill>
              <a:srgbClr val="9F2065"/>
            </a:solidFill>
          </a:ln>
        </p:spPr>
        <p:txBody>
          <a:bodyPr anchor="ctr"/>
          <a:lstStyle/>
          <a:p>
            <a:pPr marL="0" indent="0" algn="ctr">
              <a:buNone/>
            </a:pPr>
            <a:r>
              <a:rPr lang="en-US" sz="2400" b="0" dirty="0"/>
              <a:t>Provides</a:t>
            </a:r>
            <a:r>
              <a:rPr lang="en-US" sz="2400" b="1" dirty="0"/>
              <a:t> clarity </a:t>
            </a:r>
            <a:r>
              <a:rPr lang="en-US" sz="2400" dirty="0"/>
              <a:t>that substances refer to all types of legal and illicit drugs, including alcohol, tobacco, marijuana and cannabis, and prescription and</a:t>
            </a:r>
            <a:br>
              <a:rPr lang="en-US" sz="2400" dirty="0"/>
            </a:br>
            <a:r>
              <a:rPr lang="en-US" sz="2400" dirty="0"/>
              <a:t>over-the-counter medications. </a:t>
            </a:r>
          </a:p>
        </p:txBody>
      </p:sp>
      <p:sp>
        <p:nvSpPr>
          <p:cNvPr id="8" name="Content Placeholder 7">
            <a:extLst>
              <a:ext uri="{FF2B5EF4-FFF2-40B4-BE49-F238E27FC236}">
                <a16:creationId xmlns:a16="http://schemas.microsoft.com/office/drawing/2014/main" id="{26A68E95-A1DA-01B7-3A3D-7AC467C7DE47}"/>
              </a:ext>
            </a:extLst>
          </p:cNvPr>
          <p:cNvSpPr>
            <a:spLocks noGrp="1"/>
          </p:cNvSpPr>
          <p:nvPr>
            <p:ph idx="15"/>
          </p:nvPr>
        </p:nvSpPr>
        <p:spPr>
          <a:ln w="57150">
            <a:solidFill>
              <a:schemeClr val="accent5"/>
            </a:solidFill>
          </a:ln>
        </p:spPr>
        <p:txBody>
          <a:bodyPr anchor="ctr"/>
          <a:lstStyle/>
          <a:p>
            <a:pPr marL="0" indent="0" algn="ctr">
              <a:buNone/>
            </a:pPr>
            <a:r>
              <a:rPr lang="en-US" sz="2400" dirty="0"/>
              <a:t>Provides students with </a:t>
            </a:r>
            <a:r>
              <a:rPr lang="en-US" sz="2400" b="1" dirty="0"/>
              <a:t>real-life connections </a:t>
            </a:r>
            <a:r>
              <a:rPr lang="en-US" sz="2400" dirty="0"/>
              <a:t>to people and other local resources in the school and in the community to get assistance for themselves or others.</a:t>
            </a:r>
          </a:p>
        </p:txBody>
      </p:sp>
    </p:spTree>
    <p:extLst>
      <p:ext uri="{BB962C8B-B14F-4D97-AF65-F5344CB8AC3E}">
        <p14:creationId xmlns:p14="http://schemas.microsoft.com/office/powerpoint/2010/main" val="4145138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B7D46-B676-FFAF-67E8-CF9909534CF9}"/>
              </a:ext>
            </a:extLst>
          </p:cNvPr>
          <p:cNvSpPr>
            <a:spLocks noGrp="1"/>
          </p:cNvSpPr>
          <p:nvPr>
            <p:ph type="title"/>
          </p:nvPr>
        </p:nvSpPr>
        <p:spPr/>
        <p:txBody>
          <a:bodyPr/>
          <a:lstStyle/>
          <a:p>
            <a:r>
              <a:rPr lang="en-US" dirty="0">
                <a:ea typeface="Calibri"/>
                <a:cs typeface="Calibri"/>
              </a:rPr>
              <a:t>Comprehensive Substance Use Prevention Education</a:t>
            </a:r>
            <a:endParaRPr lang="en-US" dirty="0">
              <a:solidFill>
                <a:srgbClr val="000000"/>
              </a:solidFill>
              <a:ea typeface="Calibri"/>
              <a:cs typeface="Calibri"/>
            </a:endParaRPr>
          </a:p>
          <a:p>
            <a:endParaRPr lang="en-US" dirty="0">
              <a:ea typeface="Calibri"/>
              <a:cs typeface="Calibri"/>
            </a:endParaRPr>
          </a:p>
        </p:txBody>
      </p:sp>
      <p:sp>
        <p:nvSpPr>
          <p:cNvPr id="3" name="Content Placeholder 2">
            <a:extLst>
              <a:ext uri="{FF2B5EF4-FFF2-40B4-BE49-F238E27FC236}">
                <a16:creationId xmlns:a16="http://schemas.microsoft.com/office/drawing/2014/main" id="{31FB16AE-C789-87C0-A048-FC2AC60A9599}"/>
              </a:ext>
            </a:extLst>
          </p:cNvPr>
          <p:cNvSpPr>
            <a:spLocks noGrp="1"/>
          </p:cNvSpPr>
          <p:nvPr>
            <p:ph idx="1"/>
          </p:nvPr>
        </p:nvSpPr>
        <p:spPr/>
        <p:txBody>
          <a:bodyPr vert="horz" lIns="91440" tIns="45720" rIns="91440" bIns="45720" rtlCol="0" anchor="t">
            <a:normAutofit/>
          </a:bodyPr>
          <a:lstStyle/>
          <a:p>
            <a:r>
              <a:rPr lang="en-US" sz="2200" b="1" dirty="0">
                <a:solidFill>
                  <a:schemeClr val="dk1">
                    <a:hueOff val="0"/>
                    <a:satOff val="0"/>
                    <a:lumOff val="0"/>
                    <a:alphaOff val="0"/>
                  </a:schemeClr>
                </a:solidFill>
                <a:ea typeface="Calibri"/>
                <a:cs typeface="Calibri"/>
              </a:rPr>
              <a:t>Instruction: </a:t>
            </a:r>
            <a:r>
              <a:rPr lang="en-US" sz="2200" dirty="0">
                <a:solidFill>
                  <a:schemeClr val="dk1">
                    <a:hueOff val="0"/>
                    <a:satOff val="0"/>
                    <a:lumOff val="0"/>
                    <a:alphaOff val="0"/>
                  </a:schemeClr>
                </a:solidFill>
                <a:ea typeface="Calibri"/>
                <a:cs typeface="Calibri"/>
              </a:rPr>
              <a:t>The effects of substances, including tobacco, alcohol, and other drugs, as an integral part of the district’s K–12 comprehensive health education program. </a:t>
            </a:r>
          </a:p>
          <a:p>
            <a:r>
              <a:rPr lang="en-US" sz="2200" b="1" dirty="0">
                <a:solidFill>
                  <a:schemeClr val="dk1">
                    <a:hueOff val="0"/>
                    <a:satOff val="0"/>
                    <a:lumOff val="0"/>
                    <a:alphaOff val="0"/>
                  </a:schemeClr>
                </a:solidFill>
                <a:ea typeface="Calibri"/>
                <a:cs typeface="Calibri"/>
              </a:rPr>
              <a:t>Curriculum: </a:t>
            </a:r>
            <a:r>
              <a:rPr lang="en-US" sz="2200" dirty="0">
                <a:solidFill>
                  <a:schemeClr val="dk1">
                    <a:hueOff val="0"/>
                    <a:satOff val="0"/>
                    <a:lumOff val="0"/>
                    <a:alphaOff val="0"/>
                  </a:schemeClr>
                </a:solidFill>
                <a:ea typeface="Calibri"/>
                <a:cs typeface="Calibri"/>
              </a:rPr>
              <a:t>Age-appropriate prevention, prevention strategies, effects and policies and laws</a:t>
            </a:r>
          </a:p>
          <a:p>
            <a:r>
              <a:rPr lang="en-US" sz="2200" b="1" dirty="0">
                <a:solidFill>
                  <a:schemeClr val="dk1">
                    <a:hueOff val="0"/>
                    <a:satOff val="0"/>
                    <a:lumOff val="0"/>
                    <a:alphaOff val="0"/>
                  </a:schemeClr>
                </a:solidFill>
                <a:ea typeface="Calibri"/>
                <a:cs typeface="Calibri"/>
              </a:rPr>
              <a:t>Resources: </a:t>
            </a:r>
            <a:r>
              <a:rPr lang="en-US" sz="2200" dirty="0">
                <a:solidFill>
                  <a:schemeClr val="dk1">
                    <a:hueOff val="0"/>
                    <a:satOff val="0"/>
                    <a:lumOff val="0"/>
                    <a:alphaOff val="0"/>
                  </a:schemeClr>
                </a:solidFill>
                <a:ea typeface="Calibri"/>
                <a:cs typeface="Calibri"/>
              </a:rPr>
              <a:t>School and community</a:t>
            </a:r>
          </a:p>
          <a:p>
            <a:r>
              <a:rPr lang="en-US" sz="2200" b="1" dirty="0">
                <a:solidFill>
                  <a:schemeClr val="dk1">
                    <a:hueOff val="0"/>
                    <a:satOff val="0"/>
                    <a:lumOff val="0"/>
                    <a:alphaOff val="0"/>
                  </a:schemeClr>
                </a:solidFill>
                <a:ea typeface="Calibri"/>
                <a:cs typeface="Calibri"/>
              </a:rPr>
              <a:t>Strategies: </a:t>
            </a:r>
            <a:r>
              <a:rPr lang="en-US" sz="2200" dirty="0">
                <a:solidFill>
                  <a:schemeClr val="dk1">
                    <a:hueOff val="0"/>
                    <a:satOff val="0"/>
                    <a:lumOff val="0"/>
                    <a:alphaOff val="0"/>
                  </a:schemeClr>
                </a:solidFill>
                <a:ea typeface="Calibri"/>
                <a:cs typeface="Calibri"/>
              </a:rPr>
              <a:t>Peer pressure, effects and consequences of use, decision-making skills, motivation of positive attitudes toward health, social media campaigns, policies, laws, rules and philosophy statement</a:t>
            </a:r>
          </a:p>
          <a:p>
            <a:endParaRPr lang="en-US" sz="1800" dirty="0">
              <a:solidFill>
                <a:schemeClr val="dk1">
                  <a:hueOff val="0"/>
                  <a:satOff val="0"/>
                  <a:lumOff val="0"/>
                  <a:alphaOff val="0"/>
                </a:schemeClr>
              </a:solidFill>
              <a:ea typeface="Calibri"/>
              <a:cs typeface="Calibri"/>
            </a:endParaRPr>
          </a:p>
          <a:p>
            <a:endParaRPr lang="en-US" sz="1800" dirty="0">
              <a:ea typeface="Calibri"/>
              <a:cs typeface="Calibri"/>
            </a:endParaRPr>
          </a:p>
          <a:p>
            <a:endParaRPr lang="en-US" dirty="0">
              <a:ea typeface="Calibri"/>
              <a:cs typeface="Calibri"/>
            </a:endParaRPr>
          </a:p>
        </p:txBody>
      </p:sp>
      <p:sp>
        <p:nvSpPr>
          <p:cNvPr id="4" name="Footer Placeholder 3">
            <a:extLst>
              <a:ext uri="{FF2B5EF4-FFF2-40B4-BE49-F238E27FC236}">
                <a16:creationId xmlns:a16="http://schemas.microsoft.com/office/drawing/2014/main" id="{BABFE127-A6DD-B840-9593-E60469BE772E}"/>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00A1A55C-B4E6-3954-5D37-967A851627AE}"/>
              </a:ext>
            </a:extLst>
          </p:cNvPr>
          <p:cNvSpPr>
            <a:spLocks noGrp="1"/>
          </p:cNvSpPr>
          <p:nvPr>
            <p:ph type="sldNum" sz="quarter" idx="12"/>
          </p:nvPr>
        </p:nvSpPr>
        <p:spPr/>
        <p:txBody>
          <a:bodyPr/>
          <a:lstStyle/>
          <a:p>
            <a:fld id="{357F5B69-6281-4C1F-8C38-6DA0F56DA430}" type="slidenum">
              <a:rPr lang="en-US" smtClean="0"/>
              <a:t>21</a:t>
            </a:fld>
            <a:endParaRPr lang="en-US" dirty="0"/>
          </a:p>
        </p:txBody>
      </p:sp>
    </p:spTree>
    <p:extLst>
      <p:ext uri="{BB962C8B-B14F-4D97-AF65-F5344CB8AC3E}">
        <p14:creationId xmlns:p14="http://schemas.microsoft.com/office/powerpoint/2010/main" val="2858398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0E742-A5BD-58D9-A831-B53EC8F50F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05AE4E-2B7D-89B1-2D2D-929BE226ED0C}"/>
              </a:ext>
            </a:extLst>
          </p:cNvPr>
          <p:cNvSpPr>
            <a:spLocks noGrp="1"/>
          </p:cNvSpPr>
          <p:nvPr>
            <p:ph type="title"/>
          </p:nvPr>
        </p:nvSpPr>
        <p:spPr/>
        <p:txBody>
          <a:bodyPr/>
          <a:lstStyle/>
          <a:p>
            <a:r>
              <a:rPr lang="en-US" dirty="0"/>
              <a:t>Reflect and </a:t>
            </a:r>
            <a:r>
              <a:rPr lang="en-US"/>
              <a:t>Share </a:t>
            </a:r>
            <a:endParaRPr lang="en-US" dirty="0"/>
          </a:p>
        </p:txBody>
      </p:sp>
      <p:sp>
        <p:nvSpPr>
          <p:cNvPr id="4" name="Footer Placeholder 3">
            <a:extLst>
              <a:ext uri="{FF2B5EF4-FFF2-40B4-BE49-F238E27FC236}">
                <a16:creationId xmlns:a16="http://schemas.microsoft.com/office/drawing/2014/main" id="{C1D71218-380D-1FD6-7431-0A8363FC4A26}"/>
              </a:ext>
            </a:extLst>
          </p:cNvPr>
          <p:cNvSpPr>
            <a:spLocks noGrp="1"/>
          </p:cNvSpPr>
          <p:nvPr>
            <p:ph type="ftr" sz="quarter" idx="11"/>
          </p:nvPr>
        </p:nvSpPr>
        <p:spPr/>
        <p:txBody>
          <a:bodyPr/>
          <a:lstStyle/>
          <a:p>
            <a:r>
              <a:rPr lang="en-US" dirty="0"/>
              <a:t>Oregon Department of Education</a:t>
            </a:r>
          </a:p>
        </p:txBody>
      </p:sp>
      <p:sp>
        <p:nvSpPr>
          <p:cNvPr id="5" name="Slide Number Placeholder 4">
            <a:extLst>
              <a:ext uri="{FF2B5EF4-FFF2-40B4-BE49-F238E27FC236}">
                <a16:creationId xmlns:a16="http://schemas.microsoft.com/office/drawing/2014/main" id="{9C327052-93E9-40A6-271C-0994801DBC24}"/>
              </a:ext>
            </a:extLst>
          </p:cNvPr>
          <p:cNvSpPr>
            <a:spLocks noGrp="1"/>
          </p:cNvSpPr>
          <p:nvPr>
            <p:ph type="sldNum" sz="quarter" idx="12"/>
          </p:nvPr>
        </p:nvSpPr>
        <p:spPr/>
        <p:txBody>
          <a:bodyPr/>
          <a:lstStyle/>
          <a:p>
            <a:fld id="{357F5B69-6281-4C1F-8C38-6DA0F56DA430}" type="slidenum">
              <a:rPr lang="en-US" smtClean="0"/>
              <a:t>22</a:t>
            </a:fld>
            <a:endParaRPr lang="en-US" dirty="0"/>
          </a:p>
        </p:txBody>
      </p:sp>
      <p:pic>
        <p:nvPicPr>
          <p:cNvPr id="6" name="Graphic 5">
            <a:extLst>
              <a:ext uri="{FF2B5EF4-FFF2-40B4-BE49-F238E27FC236}">
                <a16:creationId xmlns:a16="http://schemas.microsoft.com/office/drawing/2014/main" id="{6F0D2A12-EFA6-F764-29DE-75646E1AEA3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0518" y="2118052"/>
            <a:ext cx="4386866" cy="4386866"/>
          </a:xfrm>
          <a:prstGeom prst="rect">
            <a:avLst/>
          </a:prstGeom>
        </p:spPr>
      </p:pic>
      <p:pic>
        <p:nvPicPr>
          <p:cNvPr id="7" name="Graphic 6">
            <a:extLst>
              <a:ext uri="{FF2B5EF4-FFF2-40B4-BE49-F238E27FC236}">
                <a16:creationId xmlns:a16="http://schemas.microsoft.com/office/drawing/2014/main" id="{C18E2247-8679-6C0C-41E4-F50B6EFDD79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78584" y="1995598"/>
            <a:ext cx="4386866" cy="4386866"/>
          </a:xfrm>
          <a:prstGeom prst="rect">
            <a:avLst/>
          </a:prstGeom>
        </p:spPr>
      </p:pic>
      <p:sp>
        <p:nvSpPr>
          <p:cNvPr id="10" name="Content Placeholder 2">
            <a:extLst>
              <a:ext uri="{FF2B5EF4-FFF2-40B4-BE49-F238E27FC236}">
                <a16:creationId xmlns:a16="http://schemas.microsoft.com/office/drawing/2014/main" id="{2DFE4F4D-673A-2474-EA62-0E9D21AB1517}"/>
              </a:ext>
            </a:extLst>
          </p:cNvPr>
          <p:cNvSpPr>
            <a:spLocks noGrp="1"/>
          </p:cNvSpPr>
          <p:nvPr>
            <p:ph idx="1"/>
          </p:nvPr>
        </p:nvSpPr>
        <p:spPr>
          <a:xfrm>
            <a:off x="5329518" y="625189"/>
            <a:ext cx="6172200" cy="5360146"/>
          </a:xfrm>
        </p:spPr>
        <p:txBody>
          <a:bodyPr>
            <a:noAutofit/>
          </a:bodyPr>
          <a:lstStyle/>
          <a:p>
            <a:pPr marL="0" indent="0">
              <a:lnSpc>
                <a:spcPct val="100000"/>
              </a:lnSpc>
              <a:spcAft>
                <a:spcPts val="600"/>
              </a:spcAft>
              <a:buSzPts val="3300"/>
              <a:buNone/>
            </a:pPr>
            <a:r>
              <a:rPr lang="en-US" sz="2200" dirty="0"/>
              <a:t>Reflect on the guiding principles and instructional practices in health education. Consider the following prompts in your reflection:</a:t>
            </a:r>
          </a:p>
          <a:p>
            <a:pPr lvl="1">
              <a:lnSpc>
                <a:spcPct val="100000"/>
              </a:lnSpc>
              <a:spcAft>
                <a:spcPts val="600"/>
              </a:spcAft>
              <a:buSzPct val="100000"/>
            </a:pPr>
            <a:r>
              <a:rPr lang="en-US" sz="2200" dirty="0"/>
              <a:t>How do these principles collectively support a shift from traditional health education toward a more inclusive, empowering and student-centered approach?</a:t>
            </a:r>
          </a:p>
          <a:p>
            <a:pPr lvl="1">
              <a:lnSpc>
                <a:spcPct val="100000"/>
              </a:lnSpc>
              <a:spcAft>
                <a:spcPts val="600"/>
              </a:spcAft>
              <a:buSzPct val="100000"/>
            </a:pPr>
            <a:r>
              <a:rPr lang="en-US" sz="2200" dirty="0"/>
              <a:t>W</a:t>
            </a:r>
            <a:r>
              <a:rPr lang="en-US" sz="2200" dirty="0">
                <a:effectLst/>
              </a:rPr>
              <a:t>hat do you already do in your classroom that reflects these principles and practices?</a:t>
            </a:r>
          </a:p>
          <a:p>
            <a:pPr lvl="1">
              <a:lnSpc>
                <a:spcPct val="100000"/>
              </a:lnSpc>
              <a:spcAft>
                <a:spcPts val="600"/>
              </a:spcAft>
              <a:buSzPct val="100000"/>
            </a:pPr>
            <a:r>
              <a:rPr lang="en-US" sz="2200" dirty="0"/>
              <a:t>What challenges might arise when implementing these principles, and how can educators and schools address them?</a:t>
            </a:r>
          </a:p>
          <a:p>
            <a:endParaRPr lang="en-US" sz="2200" dirty="0"/>
          </a:p>
        </p:txBody>
      </p:sp>
    </p:spTree>
    <p:extLst>
      <p:ext uri="{BB962C8B-B14F-4D97-AF65-F5344CB8AC3E}">
        <p14:creationId xmlns:p14="http://schemas.microsoft.com/office/powerpoint/2010/main" val="1526787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Google Shape;582;p73"/>
          <p:cNvSpPr txBox="1">
            <a:spLocks noGrp="1"/>
          </p:cNvSpPr>
          <p:nvPr>
            <p:ph type="title"/>
          </p:nvPr>
        </p:nvSpPr>
        <p:spPr>
          <a:prstGeom prst="rect">
            <a:avLst/>
          </a:prstGeom>
          <a:noFill/>
          <a:ln>
            <a:noFill/>
          </a:ln>
        </p:spPr>
        <p:txBody>
          <a:bodyPr spcFirstLastPara="1" wrap="square" lIns="91425" tIns="45700" rIns="91425" bIns="45700" anchor="b" anchorCtr="0">
            <a:normAutofit/>
          </a:bodyPr>
          <a:lstStyle/>
          <a:p>
            <a:pPr>
              <a:spcBef>
                <a:spcPts val="0"/>
              </a:spcBef>
              <a:buClr>
                <a:schemeClr val="accent1"/>
              </a:buClr>
              <a:buSzPts val="4400"/>
            </a:pPr>
            <a:r>
              <a:rPr lang="en-US" dirty="0"/>
              <a:t>About Us - [Hosting District/Organization]</a:t>
            </a:r>
            <a:endParaRPr dirty="0"/>
          </a:p>
        </p:txBody>
      </p:sp>
      <p:sp>
        <p:nvSpPr>
          <p:cNvPr id="2" name="Footer Placeholder 1">
            <a:extLst>
              <a:ext uri="{FF2B5EF4-FFF2-40B4-BE49-F238E27FC236}">
                <a16:creationId xmlns:a16="http://schemas.microsoft.com/office/drawing/2014/main" id="{A66D23C2-3679-01A1-8407-D2A263597B10}"/>
              </a:ext>
            </a:extLst>
          </p:cNvPr>
          <p:cNvSpPr>
            <a:spLocks noGrp="1"/>
          </p:cNvSpPr>
          <p:nvPr>
            <p:ph type="ftr" sz="quarter" idx="11"/>
          </p:nvPr>
        </p:nvSpPr>
        <p:spPr/>
        <p:txBody>
          <a:bodyPr/>
          <a:lstStyle/>
          <a:p>
            <a:r>
              <a:rPr lang="en-US"/>
              <a:t>Oregon Department of Education</a:t>
            </a:r>
          </a:p>
        </p:txBody>
      </p:sp>
      <p:sp>
        <p:nvSpPr>
          <p:cNvPr id="4" name="Slide Number Placeholder 3">
            <a:extLst>
              <a:ext uri="{FF2B5EF4-FFF2-40B4-BE49-F238E27FC236}">
                <a16:creationId xmlns:a16="http://schemas.microsoft.com/office/drawing/2014/main" id="{C2B1400B-EC73-0559-46C4-27B604C9437E}"/>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3</a:t>
            </a:fld>
            <a:endParaRPr lang="en-US"/>
          </a:p>
        </p:txBody>
      </p:sp>
      <p:sp>
        <p:nvSpPr>
          <p:cNvPr id="5" name="Content Placeholder 4">
            <a:extLst>
              <a:ext uri="{FF2B5EF4-FFF2-40B4-BE49-F238E27FC236}">
                <a16:creationId xmlns:a16="http://schemas.microsoft.com/office/drawing/2014/main" id="{BA8EEA28-72CE-A22C-4EAB-3B8C30FF778B}"/>
              </a:ext>
            </a:extLst>
          </p:cNvPr>
          <p:cNvSpPr>
            <a:spLocks noGrp="1"/>
          </p:cNvSpPr>
          <p:nvPr>
            <p:ph idx="1"/>
          </p:nvPr>
        </p:nvSpPr>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Google Shape;625;p76"/>
          <p:cNvSpPr txBox="1">
            <a:spLocks noGrp="1"/>
          </p:cNvSpPr>
          <p:nvPr>
            <p:ph type="title"/>
          </p:nvPr>
        </p:nvSpPr>
        <p:spPr>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accent1"/>
              </a:buClr>
              <a:buSzPts val="4400"/>
              <a:buFont typeface="Calibri"/>
              <a:buNone/>
            </a:pPr>
            <a:r>
              <a:rPr lang="en-US" dirty="0"/>
              <a:t>Educational Equity</a:t>
            </a:r>
            <a:endParaRPr dirty="0"/>
          </a:p>
        </p:txBody>
      </p:sp>
      <p:sp>
        <p:nvSpPr>
          <p:cNvPr id="626" name="Google Shape;626;p76"/>
          <p:cNvSpPr txBox="1">
            <a:spLocks noGrp="1"/>
          </p:cNvSpPr>
          <p:nvPr>
            <p:ph idx="1"/>
          </p:nvPr>
        </p:nvSpPr>
        <p:spPr>
          <a:xfrm>
            <a:off x="3163614" y="1604909"/>
            <a:ext cx="8338103" cy="410901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400"/>
              <a:buNone/>
            </a:pPr>
            <a:r>
              <a:rPr lang="en-US" sz="2800" b="1" dirty="0"/>
              <a:t>Education</a:t>
            </a:r>
            <a:r>
              <a:rPr lang="en-US" sz="2800" dirty="0"/>
              <a:t> </a:t>
            </a:r>
            <a:r>
              <a:rPr lang="en-US" sz="2800" b="1" dirty="0"/>
              <a:t>equity </a:t>
            </a:r>
            <a:r>
              <a:rPr lang="en-US" sz="2800" dirty="0"/>
              <a:t>is the equitable implementation of policy, practices, procedures and legislation that translates into resource allocation, education rigor and opportunities for historically and currently underrepresented youth, students and families, including civil rights-protected classes. This means the restructuring and dismantling of systems and institutions that create the dichotomy of beneficiaries and the oppressed and marginalized.</a:t>
            </a:r>
            <a:endParaRPr sz="2800" dirty="0"/>
          </a:p>
        </p:txBody>
      </p:sp>
      <p:sp>
        <p:nvSpPr>
          <p:cNvPr id="2" name="Footer Placeholder 1">
            <a:extLst>
              <a:ext uri="{FF2B5EF4-FFF2-40B4-BE49-F238E27FC236}">
                <a16:creationId xmlns:a16="http://schemas.microsoft.com/office/drawing/2014/main" id="{40D2DE9D-4A21-90AB-C5CB-D2985859B883}"/>
              </a:ext>
            </a:extLst>
          </p:cNvPr>
          <p:cNvSpPr>
            <a:spLocks noGrp="1"/>
          </p:cNvSpPr>
          <p:nvPr>
            <p:ph type="ftr" sz="quarter" idx="11"/>
          </p:nvPr>
        </p:nvSpPr>
        <p:spPr/>
        <p:txBody>
          <a:bodyPr/>
          <a:lstStyle/>
          <a:p>
            <a:r>
              <a:rPr lang="en-US" dirty="0"/>
              <a:t>Oregon Department of Education</a:t>
            </a:r>
          </a:p>
        </p:txBody>
      </p:sp>
      <p:pic>
        <p:nvPicPr>
          <p:cNvPr id="4" name="Google Shape;780;p85">
            <a:extLst>
              <a:ext uri="{FF2B5EF4-FFF2-40B4-BE49-F238E27FC236}">
                <a16:creationId xmlns:a16="http://schemas.microsoft.com/office/drawing/2014/main" id="{0AF434C5-6840-D68D-FE05-1BD327EC9701}"/>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564159" y="1604909"/>
            <a:ext cx="2494351" cy="2494351"/>
          </a:xfrm>
          <a:prstGeom prst="rect">
            <a:avLst/>
          </a:prstGeom>
          <a:noFill/>
          <a:ln>
            <a:noFill/>
          </a:ln>
        </p:spPr>
      </p:pic>
      <p:sp>
        <p:nvSpPr>
          <p:cNvPr id="5" name="Slide Number Placeholder 3">
            <a:extLst>
              <a:ext uri="{FF2B5EF4-FFF2-40B4-BE49-F238E27FC236}">
                <a16:creationId xmlns:a16="http://schemas.microsoft.com/office/drawing/2014/main" id="{27EEF8A7-280B-85CD-30F9-9406ABE86C13}"/>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4</a:t>
            </a:fld>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53C2B26-E2E8-4681-DD77-89C359063762}"/>
              </a:ext>
            </a:extLst>
          </p:cNvPr>
          <p:cNvSpPr>
            <a:spLocks noGrp="1"/>
          </p:cNvSpPr>
          <p:nvPr>
            <p:ph type="title"/>
          </p:nvPr>
        </p:nvSpPr>
        <p:spPr/>
        <p:txBody>
          <a:bodyPr/>
          <a:lstStyle/>
          <a:p>
            <a:r>
              <a:rPr lang="en-US" dirty="0"/>
              <a:t>A Roadmap of Today’s Five Sections</a:t>
            </a:r>
          </a:p>
        </p:txBody>
      </p:sp>
      <p:sp>
        <p:nvSpPr>
          <p:cNvPr id="2" name="Content Placeholder 1">
            <a:extLst>
              <a:ext uri="{FF2B5EF4-FFF2-40B4-BE49-F238E27FC236}">
                <a16:creationId xmlns:a16="http://schemas.microsoft.com/office/drawing/2014/main" id="{1DF56A43-B2BF-7DE8-816B-914D1A2AED98}"/>
              </a:ext>
            </a:extLst>
          </p:cNvPr>
          <p:cNvSpPr>
            <a:spLocks noGrp="1"/>
          </p:cNvSpPr>
          <p:nvPr>
            <p:ph idx="1"/>
          </p:nvPr>
        </p:nvSpPr>
        <p:spPr/>
        <p:txBody>
          <a:bodyPr>
            <a:normAutofit/>
          </a:bodyPr>
          <a:lstStyle/>
          <a:p>
            <a:pPr marL="0" indent="0">
              <a:buNone/>
            </a:pPr>
            <a:r>
              <a:rPr lang="en-US" sz="2800" b="1" dirty="0"/>
              <a:t>Section 1: Introduction and Climate Setting </a:t>
            </a:r>
          </a:p>
          <a:p>
            <a:pPr marL="0" indent="0">
              <a:buNone/>
            </a:pPr>
            <a:r>
              <a:rPr lang="en-US" sz="2800" dirty="0"/>
              <a:t>Section 2: Background Knowledge</a:t>
            </a:r>
          </a:p>
          <a:p>
            <a:pPr marL="0" indent="0">
              <a:buNone/>
            </a:pPr>
            <a:r>
              <a:rPr lang="en-US" sz="2800" dirty="0"/>
              <a:t>Section 3: Learning Environment </a:t>
            </a:r>
          </a:p>
          <a:p>
            <a:pPr marL="0" indent="0">
              <a:buNone/>
            </a:pPr>
            <a:r>
              <a:rPr lang="en-US" sz="2800" dirty="0"/>
              <a:t>Section 4: Standards</a:t>
            </a:r>
          </a:p>
          <a:p>
            <a:pPr marL="0" indent="0">
              <a:buNone/>
            </a:pPr>
            <a:r>
              <a:rPr lang="en-US" sz="2800" dirty="0"/>
              <a:t>Section 5: Lesson Plan Review</a:t>
            </a:r>
          </a:p>
          <a:p>
            <a:endParaRPr lang="en-US" sz="2800" dirty="0"/>
          </a:p>
          <a:p>
            <a:endParaRPr lang="en-US" sz="2800" dirty="0"/>
          </a:p>
          <a:p>
            <a:endParaRPr lang="en-US" sz="2800" dirty="0"/>
          </a:p>
          <a:p>
            <a:endParaRPr lang="en-US" sz="2800" dirty="0"/>
          </a:p>
        </p:txBody>
      </p:sp>
      <p:sp>
        <p:nvSpPr>
          <p:cNvPr id="3" name="Footer Placeholder 2">
            <a:extLst>
              <a:ext uri="{FF2B5EF4-FFF2-40B4-BE49-F238E27FC236}">
                <a16:creationId xmlns:a16="http://schemas.microsoft.com/office/drawing/2014/main" id="{8B220F7D-FB6A-75D4-B004-9D56B7B3FD39}"/>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17F370F1-CA5F-B858-7E02-376FA7BEAA3C}"/>
              </a:ext>
            </a:extLst>
          </p:cNvPr>
          <p:cNvSpPr>
            <a:spLocks noGrp="1"/>
          </p:cNvSpPr>
          <p:nvPr>
            <p:ph type="sldNum" sz="quarter" idx="12"/>
          </p:nvPr>
        </p:nvSpPr>
        <p:spPr/>
        <p:txBody>
          <a:bodyPr/>
          <a:lstStyle/>
          <a:p>
            <a:fld id="{357F5B69-6281-4C1F-8C38-6DA0F56DA430}" type="slidenum">
              <a:rPr lang="en-US" smtClean="0"/>
              <a:pPr/>
              <a:t>5</a:t>
            </a:fld>
            <a:endParaRPr lang="en-US" dirty="0"/>
          </a:p>
        </p:txBody>
      </p:sp>
    </p:spTree>
    <p:extLst>
      <p:ext uri="{BB962C8B-B14F-4D97-AF65-F5344CB8AC3E}">
        <p14:creationId xmlns:p14="http://schemas.microsoft.com/office/powerpoint/2010/main" val="3465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8C199-2943-4DCC-F2B2-FA7EBE1BC69B}"/>
              </a:ext>
            </a:extLst>
          </p:cNvPr>
          <p:cNvSpPr>
            <a:spLocks noGrp="1"/>
          </p:cNvSpPr>
          <p:nvPr>
            <p:ph type="title"/>
          </p:nvPr>
        </p:nvSpPr>
        <p:spPr/>
        <p:txBody>
          <a:bodyPr/>
          <a:lstStyle/>
          <a:p>
            <a:r>
              <a:rPr lang="en-US" dirty="0"/>
              <a:t>Learning Goals</a:t>
            </a:r>
          </a:p>
        </p:txBody>
      </p:sp>
      <p:sp>
        <p:nvSpPr>
          <p:cNvPr id="3" name="Content Placeholder 2">
            <a:extLst>
              <a:ext uri="{FF2B5EF4-FFF2-40B4-BE49-F238E27FC236}">
                <a16:creationId xmlns:a16="http://schemas.microsoft.com/office/drawing/2014/main" id="{161F6A84-9CF4-FDFB-2BBD-B44B3FF4545F}"/>
              </a:ext>
            </a:extLst>
          </p:cNvPr>
          <p:cNvSpPr>
            <a:spLocks noGrp="1"/>
          </p:cNvSpPr>
          <p:nvPr>
            <p:ph idx="1"/>
          </p:nvPr>
        </p:nvSpPr>
        <p:spPr>
          <a:xfrm>
            <a:off x="5183188" y="779647"/>
            <a:ext cx="6172200" cy="5382002"/>
          </a:xfrm>
        </p:spPr>
        <p:txBody>
          <a:bodyPr anchor="ctr">
            <a:normAutofit/>
          </a:bodyPr>
          <a:lstStyle/>
          <a:p>
            <a:pPr marL="0" indent="0">
              <a:buNone/>
            </a:pPr>
            <a:r>
              <a:rPr lang="en-US" sz="3200" dirty="0"/>
              <a:t>Participants will</a:t>
            </a:r>
          </a:p>
          <a:p>
            <a:pPr lvl="1"/>
            <a:r>
              <a:rPr lang="en-US" sz="3200" dirty="0"/>
              <a:t>Experience an overview of the professional learning sessions</a:t>
            </a:r>
            <a:endParaRPr lang="en-US" sz="3200" dirty="0">
              <a:ea typeface="Calibri"/>
              <a:cs typeface="Calibri"/>
            </a:endParaRPr>
          </a:p>
          <a:p>
            <a:pPr lvl="1"/>
            <a:r>
              <a:rPr lang="en-US" sz="3200" dirty="0"/>
              <a:t>Understand why this work is important</a:t>
            </a:r>
            <a:endParaRPr lang="en-US" sz="3200" dirty="0">
              <a:ea typeface="Calibri"/>
              <a:cs typeface="Calibri"/>
            </a:endParaRPr>
          </a:p>
          <a:p>
            <a:pPr lvl="1"/>
            <a:r>
              <a:rPr lang="en-US" sz="3200" dirty="0"/>
              <a:t>Clarify expectations for professional learning participation</a:t>
            </a:r>
            <a:endParaRPr lang="en-US" sz="3200" dirty="0">
              <a:ea typeface="Calibri"/>
              <a:cs typeface="Calibri"/>
            </a:endParaRPr>
          </a:p>
          <a:p>
            <a:pPr lvl="1"/>
            <a:r>
              <a:rPr lang="en-US" sz="3200" dirty="0"/>
              <a:t>Develop norms for working together</a:t>
            </a:r>
            <a:endParaRPr lang="en-US" sz="3200" dirty="0">
              <a:ea typeface="Calibri"/>
              <a:cs typeface="Calibri"/>
            </a:endParaRPr>
          </a:p>
        </p:txBody>
      </p:sp>
      <p:sp>
        <p:nvSpPr>
          <p:cNvPr id="4" name="Slide Number Placeholder 4">
            <a:extLst>
              <a:ext uri="{FF2B5EF4-FFF2-40B4-BE49-F238E27FC236}">
                <a16:creationId xmlns:a16="http://schemas.microsoft.com/office/drawing/2014/main" id="{19C34296-CCB4-6E37-8B4F-CDEEF9D53202}"/>
              </a:ext>
            </a:extLst>
          </p:cNvPr>
          <p:cNvSpPr>
            <a:spLocks noGrp="1"/>
          </p:cNvSpPr>
          <p:nvPr>
            <p:ph type="sldNum" sz="quarter" idx="12"/>
          </p:nvPr>
        </p:nvSpPr>
        <p:spPr>
          <a:xfrm>
            <a:off x="8610600" y="6139793"/>
            <a:ext cx="2891118" cy="365125"/>
          </a:xfrm>
        </p:spPr>
        <p:txBody>
          <a:bodyPr/>
          <a:lstStyle/>
          <a:p>
            <a:fld id="{357F5B69-6281-4C1F-8C38-6DA0F56DA430}" type="slidenum">
              <a:rPr lang="en-US" smtClean="0"/>
              <a:t>6</a:t>
            </a:fld>
            <a:endParaRPr lang="en-US" dirty="0"/>
          </a:p>
        </p:txBody>
      </p:sp>
      <p:pic>
        <p:nvPicPr>
          <p:cNvPr id="6" name="Picture Placeholder 7">
            <a:extLst>
              <a:ext uri="{FF2B5EF4-FFF2-40B4-BE49-F238E27FC236}">
                <a16:creationId xmlns:a16="http://schemas.microsoft.com/office/drawing/2014/main" id="{788F30E4-7307-1E58-4E6D-1FE206909BD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t="10624" b="10624"/>
          <a:stretch/>
        </p:blipFill>
        <p:spPr>
          <a:xfrm>
            <a:off x="-27460" y="2261583"/>
            <a:ext cx="4733882" cy="3728061"/>
          </a:xfrm>
          <a:prstGeom prst="rect">
            <a:avLst/>
          </a:prstGeom>
        </p:spPr>
      </p:pic>
      <p:pic>
        <p:nvPicPr>
          <p:cNvPr id="8" name="Picture Placeholder 7">
            <a:extLst>
              <a:ext uri="{FF2B5EF4-FFF2-40B4-BE49-F238E27FC236}">
                <a16:creationId xmlns:a16="http://schemas.microsoft.com/office/drawing/2014/main" id="{DF5FF912-83EB-DD9E-0DCE-443129268F7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t="10624" b="10624"/>
          <a:stretch/>
        </p:blipFill>
        <p:spPr>
          <a:xfrm>
            <a:off x="-100625" y="2188011"/>
            <a:ext cx="4733882" cy="3728061"/>
          </a:xfrm>
          <a:prstGeom prst="rect">
            <a:avLst/>
          </a:prstGeom>
        </p:spPr>
      </p:pic>
    </p:spTree>
    <p:extLst>
      <p:ext uri="{BB962C8B-B14F-4D97-AF65-F5344CB8AC3E}">
        <p14:creationId xmlns:p14="http://schemas.microsoft.com/office/powerpoint/2010/main" val="2906605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038E60C-6857-B8F7-884F-A2615505410A}"/>
              </a:ext>
            </a:extLst>
          </p:cNvPr>
          <p:cNvSpPr>
            <a:spLocks noGrp="1"/>
          </p:cNvSpPr>
          <p:nvPr>
            <p:ph type="title"/>
          </p:nvPr>
        </p:nvSpPr>
        <p:spPr/>
        <p:txBody>
          <a:bodyPr/>
          <a:lstStyle/>
          <a:p>
            <a:r>
              <a:rPr lang="en-US" dirty="0"/>
              <a:t>Agenda </a:t>
            </a:r>
          </a:p>
        </p:txBody>
      </p:sp>
      <p:sp>
        <p:nvSpPr>
          <p:cNvPr id="2" name="Content Placeholder 1">
            <a:extLst>
              <a:ext uri="{FF2B5EF4-FFF2-40B4-BE49-F238E27FC236}">
                <a16:creationId xmlns:a16="http://schemas.microsoft.com/office/drawing/2014/main" id="{141A8EA3-8925-9E2B-78B3-DAA21857D70E}"/>
              </a:ext>
            </a:extLst>
          </p:cNvPr>
          <p:cNvSpPr>
            <a:spLocks noGrp="1"/>
          </p:cNvSpPr>
          <p:nvPr>
            <p:ph idx="1"/>
          </p:nvPr>
        </p:nvSpPr>
        <p:spPr/>
        <p:txBody>
          <a:bodyPr>
            <a:normAutofit/>
          </a:bodyPr>
          <a:lstStyle/>
          <a:p>
            <a:r>
              <a:rPr lang="en-US" sz="2800" dirty="0"/>
              <a:t>Welcome and introductions</a:t>
            </a:r>
          </a:p>
          <a:p>
            <a:r>
              <a:rPr lang="en-US" sz="2800" dirty="0"/>
              <a:t>Setting expectations and norms</a:t>
            </a:r>
          </a:p>
          <a:p>
            <a:r>
              <a:rPr lang="en-US" sz="2800" dirty="0"/>
              <a:t>Oregon’s approach to K–12 substance use prevention education</a:t>
            </a:r>
          </a:p>
        </p:txBody>
      </p:sp>
      <p:sp>
        <p:nvSpPr>
          <p:cNvPr id="3" name="Footer Placeholder 2">
            <a:extLst>
              <a:ext uri="{FF2B5EF4-FFF2-40B4-BE49-F238E27FC236}">
                <a16:creationId xmlns:a16="http://schemas.microsoft.com/office/drawing/2014/main" id="{718118F3-4150-9AFD-632B-B91541D2788C}"/>
              </a:ext>
            </a:extLst>
          </p:cNvPr>
          <p:cNvSpPr>
            <a:spLocks noGrp="1"/>
          </p:cNvSpPr>
          <p:nvPr>
            <p:ph type="ftr" sz="quarter" idx="11"/>
          </p:nvPr>
        </p:nvSpPr>
        <p:spPr/>
        <p:txBody>
          <a:bodyPr/>
          <a:lstStyle/>
          <a:p>
            <a:r>
              <a:rPr lang="en-US" dirty="0"/>
              <a:t>Oregon Department of Education</a:t>
            </a:r>
          </a:p>
        </p:txBody>
      </p:sp>
      <p:sp>
        <p:nvSpPr>
          <p:cNvPr id="6" name="Slide Number Placeholder 3">
            <a:extLst>
              <a:ext uri="{FF2B5EF4-FFF2-40B4-BE49-F238E27FC236}">
                <a16:creationId xmlns:a16="http://schemas.microsoft.com/office/drawing/2014/main" id="{FD6EB004-7530-9A39-0C59-7161B4D35B90}"/>
              </a:ext>
            </a:extLst>
          </p:cNvPr>
          <p:cNvSpPr>
            <a:spLocks noGrp="1"/>
          </p:cNvSpPr>
          <p:nvPr>
            <p:ph type="sldNum" sz="quarter" idx="12"/>
          </p:nvPr>
        </p:nvSpPr>
        <p:spPr>
          <a:xfrm>
            <a:off x="9674086" y="6139793"/>
            <a:ext cx="2217595" cy="365125"/>
          </a:xfrm>
        </p:spPr>
        <p:txBody>
          <a:bodyPr/>
          <a:lstStyle/>
          <a:p>
            <a:fld id="{357F5B69-6281-4C1F-8C38-6DA0F56DA430}" type="slidenum">
              <a:rPr lang="en-US" smtClean="0"/>
              <a:t>7</a:t>
            </a:fld>
            <a:endParaRPr lang="en-US" dirty="0"/>
          </a:p>
        </p:txBody>
      </p:sp>
    </p:spTree>
    <p:extLst>
      <p:ext uri="{BB962C8B-B14F-4D97-AF65-F5344CB8AC3E}">
        <p14:creationId xmlns:p14="http://schemas.microsoft.com/office/powerpoint/2010/main" val="2144999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49150-E1FC-6E61-48BA-5A1FE8A01C6E}"/>
              </a:ext>
            </a:extLst>
          </p:cNvPr>
          <p:cNvSpPr>
            <a:spLocks noGrp="1"/>
          </p:cNvSpPr>
          <p:nvPr>
            <p:ph type="ctrTitle"/>
          </p:nvPr>
        </p:nvSpPr>
        <p:spPr/>
        <p:txBody>
          <a:bodyPr/>
          <a:lstStyle/>
          <a:p>
            <a:r>
              <a:rPr lang="en-US" sz="5400" dirty="0"/>
              <a:t>Welcome and Introductions</a:t>
            </a:r>
            <a:endParaRPr lang="en-US" dirty="0"/>
          </a:p>
        </p:txBody>
      </p:sp>
      <p:sp>
        <p:nvSpPr>
          <p:cNvPr id="3" name="Footer Placeholder 2">
            <a:extLst>
              <a:ext uri="{FF2B5EF4-FFF2-40B4-BE49-F238E27FC236}">
                <a16:creationId xmlns:a16="http://schemas.microsoft.com/office/drawing/2014/main" id="{AABD5915-B659-6F60-2246-7D8A2B1E74BA}"/>
              </a:ext>
            </a:extLst>
          </p:cNvPr>
          <p:cNvSpPr>
            <a:spLocks noGrp="1"/>
          </p:cNvSpPr>
          <p:nvPr>
            <p:ph type="ftr" sz="quarter" idx="11"/>
          </p:nvPr>
        </p:nvSpPr>
        <p:spPr/>
        <p:txBody>
          <a:bodyPr/>
          <a:lstStyle/>
          <a:p>
            <a:r>
              <a:rPr lang="en-US"/>
              <a:t>Oregon Department of Education</a:t>
            </a:r>
            <a:endParaRPr lang="en-US" dirty="0"/>
          </a:p>
        </p:txBody>
      </p:sp>
      <p:sp>
        <p:nvSpPr>
          <p:cNvPr id="4" name="Slide Number Placeholder 3">
            <a:extLst>
              <a:ext uri="{FF2B5EF4-FFF2-40B4-BE49-F238E27FC236}">
                <a16:creationId xmlns:a16="http://schemas.microsoft.com/office/drawing/2014/main" id="{21AC2CE0-3045-BE45-8F77-461AAEDD0CC4}"/>
              </a:ext>
            </a:extLst>
          </p:cNvPr>
          <p:cNvSpPr>
            <a:spLocks noGrp="1"/>
          </p:cNvSpPr>
          <p:nvPr>
            <p:ph type="sldNum" sz="quarter" idx="12"/>
          </p:nvPr>
        </p:nvSpPr>
        <p:spPr/>
        <p:txBody>
          <a:bodyPr/>
          <a:lstStyle/>
          <a:p>
            <a:fld id="{357F5B69-6281-4C1F-8C38-6DA0F56DA430}" type="slidenum">
              <a:rPr lang="en-US" smtClean="0"/>
              <a:t>8</a:t>
            </a:fld>
            <a:endParaRPr lang="en-US" dirty="0"/>
          </a:p>
        </p:txBody>
      </p:sp>
    </p:spTree>
    <p:extLst>
      <p:ext uri="{BB962C8B-B14F-4D97-AF65-F5344CB8AC3E}">
        <p14:creationId xmlns:p14="http://schemas.microsoft.com/office/powerpoint/2010/main" val="41914700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9FDADD-1D80-E4A3-ABCD-EB455AEAC53B}"/>
              </a:ext>
            </a:extLst>
          </p:cNvPr>
          <p:cNvSpPr>
            <a:spLocks noGrp="1"/>
          </p:cNvSpPr>
          <p:nvPr>
            <p:ph idx="1"/>
          </p:nvPr>
        </p:nvSpPr>
        <p:spPr/>
        <p:txBody>
          <a:bodyPr>
            <a:normAutofit/>
          </a:bodyPr>
          <a:lstStyle/>
          <a:p>
            <a:r>
              <a:rPr lang="en-US" sz="2800" dirty="0"/>
              <a:t>[Presenter introduction] </a:t>
            </a:r>
          </a:p>
          <a:p>
            <a:r>
              <a:rPr lang="en-US" sz="2800" dirty="0"/>
              <a:t>Name </a:t>
            </a:r>
          </a:p>
          <a:p>
            <a:r>
              <a:rPr lang="en-US" sz="2800" dirty="0"/>
              <a:t>Pronouns</a:t>
            </a:r>
          </a:p>
          <a:p>
            <a:r>
              <a:rPr lang="en-US" sz="2800" dirty="0"/>
              <a:t>Role and school </a:t>
            </a:r>
          </a:p>
          <a:p>
            <a:r>
              <a:rPr lang="en-US" sz="2800" b="0" i="0" dirty="0">
                <a:solidFill>
                  <a:srgbClr val="000000"/>
                </a:solidFill>
                <a:effectLst/>
              </a:rPr>
              <a:t>What was my secondary education like for health or substance use?</a:t>
            </a:r>
            <a:endParaRPr lang="en-US" sz="2800" dirty="0"/>
          </a:p>
          <a:p>
            <a:pPr marL="0" indent="0">
              <a:buNone/>
            </a:pPr>
            <a:endParaRPr lang="en-US" sz="2800" dirty="0"/>
          </a:p>
          <a:p>
            <a:endParaRPr lang="en-US" sz="2800" dirty="0"/>
          </a:p>
          <a:p>
            <a:endParaRPr lang="en-US" sz="2800" dirty="0"/>
          </a:p>
          <a:p>
            <a:endParaRPr lang="en-US" sz="2800" dirty="0"/>
          </a:p>
        </p:txBody>
      </p:sp>
      <p:sp>
        <p:nvSpPr>
          <p:cNvPr id="3" name="Footer Placeholder 2">
            <a:extLst>
              <a:ext uri="{FF2B5EF4-FFF2-40B4-BE49-F238E27FC236}">
                <a16:creationId xmlns:a16="http://schemas.microsoft.com/office/drawing/2014/main" id="{A7175A4C-F7CD-941C-6522-18C64E38B12F}"/>
              </a:ext>
            </a:extLst>
          </p:cNvPr>
          <p:cNvSpPr>
            <a:spLocks noGrp="1"/>
          </p:cNvSpPr>
          <p:nvPr>
            <p:ph type="ftr" sz="quarter" idx="11"/>
          </p:nvPr>
        </p:nvSpPr>
        <p:spPr/>
        <p:txBody>
          <a:bodyPr/>
          <a:lstStyle/>
          <a:p>
            <a:r>
              <a:rPr lang="en-US" dirty="0"/>
              <a:t>Oregon Department of Education</a:t>
            </a:r>
          </a:p>
        </p:txBody>
      </p:sp>
      <p:sp>
        <p:nvSpPr>
          <p:cNvPr id="4" name="Slide Number Placeholder 3">
            <a:extLst>
              <a:ext uri="{FF2B5EF4-FFF2-40B4-BE49-F238E27FC236}">
                <a16:creationId xmlns:a16="http://schemas.microsoft.com/office/drawing/2014/main" id="{A98CC3D4-46E3-46C4-D924-5787887636EA}"/>
              </a:ext>
            </a:extLst>
          </p:cNvPr>
          <p:cNvSpPr>
            <a:spLocks noGrp="1"/>
          </p:cNvSpPr>
          <p:nvPr>
            <p:ph type="sldNum" sz="quarter" idx="12"/>
          </p:nvPr>
        </p:nvSpPr>
        <p:spPr/>
        <p:txBody>
          <a:bodyPr/>
          <a:lstStyle/>
          <a:p>
            <a:fld id="{357F5B69-6281-4C1F-8C38-6DA0F56DA430}" type="slidenum">
              <a:rPr lang="en-US" smtClean="0"/>
              <a:pPr/>
              <a:t>9</a:t>
            </a:fld>
            <a:endParaRPr lang="en-US" dirty="0"/>
          </a:p>
        </p:txBody>
      </p:sp>
      <p:sp>
        <p:nvSpPr>
          <p:cNvPr id="5" name="Title 4">
            <a:extLst>
              <a:ext uri="{FF2B5EF4-FFF2-40B4-BE49-F238E27FC236}">
                <a16:creationId xmlns:a16="http://schemas.microsoft.com/office/drawing/2014/main" id="{5F540D31-AEE3-B766-61EC-75E0A0C6A621}"/>
              </a:ext>
            </a:extLst>
          </p:cNvPr>
          <p:cNvSpPr>
            <a:spLocks noGrp="1"/>
          </p:cNvSpPr>
          <p:nvPr>
            <p:ph type="title"/>
          </p:nvPr>
        </p:nvSpPr>
        <p:spPr/>
        <p:txBody>
          <a:bodyPr/>
          <a:lstStyle/>
          <a:p>
            <a:r>
              <a:rPr lang="en-US" dirty="0"/>
              <a:t>Presenter Introduction</a:t>
            </a:r>
          </a:p>
        </p:txBody>
      </p:sp>
    </p:spTree>
    <p:extLst>
      <p:ext uri="{BB962C8B-B14F-4D97-AF65-F5344CB8AC3E}">
        <p14:creationId xmlns:p14="http://schemas.microsoft.com/office/powerpoint/2010/main" val="1022254360"/>
      </p:ext>
    </p:extLst>
  </p:cSld>
  <p:clrMapOvr>
    <a:masterClrMapping/>
  </p:clrMapOvr>
</p:sld>
</file>

<file path=ppt/theme/theme1.xml><?xml version="1.0" encoding="utf-8"?>
<a:theme xmlns:a="http://schemas.openxmlformats.org/drawingml/2006/main" name="1_2021ODE">
  <a:themeElements>
    <a:clrScheme name="ODE2021">
      <a:dk1>
        <a:sysClr val="windowText" lastClr="000000"/>
      </a:dk1>
      <a:lt1>
        <a:sysClr val="window" lastClr="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DE_Presentation-Frame-EXPANDED_2021-FINAL v3.potx" id="{871E19A5-6FF8-4B6F-B3B4-DDF01C760689}" vid="{0D27BCD6-A73F-46F0-BAD7-39EEE96D73BC}"/>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78DD211859764E932B2BF29BFE565B" ma:contentTypeVersion="9" ma:contentTypeDescription="Create a new document." ma:contentTypeScope="" ma:versionID="7b8fa6da1b1d5ec067cd8c0597cbfba1">
  <xsd:schema xmlns:xsd="http://www.w3.org/2001/XMLSchema" xmlns:xs="http://www.w3.org/2001/XMLSchema" xmlns:p="http://schemas.microsoft.com/office/2006/metadata/properties" xmlns:ns2="33d0ab3a-ed53-4b26-b374-c651e1521cb8" xmlns:ns3="e10c53f3-1d52-4706-a966-ac9983b29943" targetNamespace="http://schemas.microsoft.com/office/2006/metadata/properties" ma:root="true" ma:fieldsID="6ded97fc4c91bd2ab8427e83fb685ac5" ns2:_="" ns3:_="">
    <xsd:import namespace="33d0ab3a-ed53-4b26-b374-c651e1521cb8"/>
    <xsd:import namespace="e10c53f3-1d52-4706-a966-ac9983b2994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2:TaxKeywordTaxHTField"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d0ab3a-ed53-4b26-b374-c651e1521cb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KeywordTaxHTField" ma:index="13" nillable="true" ma:taxonomy="true" ma:internalName="TaxKeywordTaxHTField" ma:taxonomyFieldName="TaxKeyword" ma:displayName="Enterprise Keywords" ma:fieldId="{23f27201-bee3-471e-b2e7-b64fd8b7ca38}" ma:taxonomyMulti="true" ma:sspId="bbb51183-ac33-4f1c-8669-82dcfed19e29" ma:termSetId="00000000-0000-0000-0000-000000000000" ma:anchorId="00000000-0000-0000-0000-000000000000" ma:open="true" ma:isKeyword="true">
      <xsd:complexType>
        <xsd:sequence>
          <xsd:element ref="pc:Terms" minOccurs="0" maxOccurs="1"/>
        </xsd:sequence>
      </xsd:complexType>
    </xsd:element>
    <xsd:element name="TaxCatchAll" ma:index="14" nillable="true" ma:displayName="Taxonomy Catch All Column" ma:hidden="true" ma:list="{78c9cc05-8632-4ecb-8168-537f844ea9c2}" ma:internalName="TaxCatchAll" ma:showField="CatchAllData" ma:web="33d0ab3a-ed53-4b26-b374-c651e1521cb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10c53f3-1d52-4706-a966-ac9983b2994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33d0ab3a-ed53-4b26-b374-c651e1521cb8">
      <Terms xmlns="http://schemas.microsoft.com/office/infopath/2007/PartnerControls"/>
    </TaxKeywordTaxHTField>
    <TaxCatchAll xmlns="33d0ab3a-ed53-4b26-b374-c651e1521cb8" xsi:nil="true"/>
    <SharedWithUsers xmlns="33d0ab3a-ed53-4b26-b374-c651e1521cb8">
      <UserInfo>
        <DisplayName>GOODNESS Michelle * ODE</DisplayName>
        <AccountId>497</AccountId>
        <AccountType/>
      </UserInfo>
      <UserInfo>
        <DisplayName>BAKER Traci * ODE</DisplayName>
        <AccountId>1053</AccountId>
        <AccountType/>
      </UserInfo>
      <UserInfo>
        <DisplayName>WIENS Jon * ODE</DisplayName>
        <AccountId>176</AccountId>
        <AccountType/>
      </UserInfo>
      <UserInfo>
        <DisplayName>BOYD Meg * ODE</DisplayName>
        <AccountId>110</AccountId>
        <AccountType/>
      </UserInfo>
      <UserInfo>
        <DisplayName>SIEGEL Marc * ODE</DisplayName>
        <AccountId>29</AccountId>
        <AccountType/>
      </UserInfo>
      <UserInfo>
        <DisplayName>FARLEY Dan * ODE</DisplayName>
        <AccountId>203</AccountId>
        <AccountType/>
      </UserInfo>
      <UserInfo>
        <DisplayName>JUSTIS Carlee * DAS</DisplayName>
        <AccountId>1071</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0C014AB-6EAF-4BA1-A6C6-63E25C583B07}">
  <ds:schemaRefs>
    <ds:schemaRef ds:uri="33d0ab3a-ed53-4b26-b374-c651e1521cb8"/>
    <ds:schemaRef ds:uri="e10c53f3-1d52-4706-a966-ac9983b2994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C4EA527-A198-4301-BCF4-14EDE0643645}">
  <ds:schemaRefs>
    <ds:schemaRef ds:uri="33d0ab3a-ed53-4b26-b374-c651e1521cb8"/>
    <ds:schemaRef ds:uri="e10c53f3-1d52-4706-a966-ac9983b2994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FC1C207-77FC-44F7-AC05-276B3AA3717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15057</TotalTime>
  <Words>3520</Words>
  <Application>Microsoft Office PowerPoint</Application>
  <PresentationFormat>Widescreen</PresentationFormat>
  <Paragraphs>333</Paragraphs>
  <Slides>22</Slides>
  <Notes>19</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1_2021ODE</vt:lpstr>
      <vt:lpstr>Substance Use Prevention in the Secondary Classroom</vt:lpstr>
      <vt:lpstr>Introduction and Climate Setting</vt:lpstr>
      <vt:lpstr>About Us - [Hosting District/Organization]</vt:lpstr>
      <vt:lpstr>Educational Equity</vt:lpstr>
      <vt:lpstr>A Roadmap of Today’s Five Sections</vt:lpstr>
      <vt:lpstr>Learning Goals</vt:lpstr>
      <vt:lpstr>Agenda </vt:lpstr>
      <vt:lpstr>Welcome and Introductions</vt:lpstr>
      <vt:lpstr>Presenter Introduction</vt:lpstr>
      <vt:lpstr>Participant Introductions</vt:lpstr>
      <vt:lpstr>Reflect and Share </vt:lpstr>
      <vt:lpstr>Setting Expectations and Norms</vt:lpstr>
      <vt:lpstr>Setting Community Agreements</vt:lpstr>
      <vt:lpstr>Community Agreements</vt:lpstr>
      <vt:lpstr>Oregon’s Approach to K–12 Substance Use Education</vt:lpstr>
      <vt:lpstr>Youth Want to Learn More</vt:lpstr>
      <vt:lpstr>Oregon’s Comprehensive Approach to Health Education: Health Education Overview</vt:lpstr>
      <vt:lpstr>Guiding Principles and Practices in Health Education (1) </vt:lpstr>
      <vt:lpstr>Guiding Principles and Practices in Health Education (2)</vt:lpstr>
      <vt:lpstr>Instructional Practices: Substance Use, Misuse and Substance Use Disorder</vt:lpstr>
      <vt:lpstr>Comprehensive Substance Use Prevention Education </vt:lpstr>
      <vt:lpstr>Reflect and Share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Us</dc:title>
  <dc:creator>GOODNESS Michelle * ODE</dc:creator>
  <cp:lastModifiedBy>Rebecca Bates</cp:lastModifiedBy>
  <cp:revision>100</cp:revision>
  <dcterms:modified xsi:type="dcterms:W3CDTF">2026-02-12T00:31:55Z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0x010100CC78DD211859764E932B2BF29BFE565B</vt:lpwstr>
  </property>
  <property fmtid="{D5CDD505-2E9C-101B-9397-08002B2CF9AE}" pid="3" name="TaxKeyword">
    <vt:lpwstr/>
  </property>
  <property fmtid="{D5CDD505-2E9C-101B-9397-08002B2CF9AE}" pid="4" name="MSIP_Label_61f40bdc-19d8-4b8e-be88-e9eb9bcca8b8_Enabled">
    <vt:lpwstr>true</vt:lpwstr>
  </property>
  <property fmtid="{D5CDD505-2E9C-101B-9397-08002B2CF9AE}" pid="5" name="MSIP_Label_61f40bdc-19d8-4b8e-be88-e9eb9bcca8b8_SetDate">
    <vt:lpwstr>2023-10-19T17:38:46Z</vt:lpwstr>
  </property>
  <property fmtid="{D5CDD505-2E9C-101B-9397-08002B2CF9AE}" pid="6" name="MSIP_Label_61f40bdc-19d8-4b8e-be88-e9eb9bcca8b8_Method">
    <vt:lpwstr>Privileged</vt:lpwstr>
  </property>
  <property fmtid="{D5CDD505-2E9C-101B-9397-08002B2CF9AE}" pid="7" name="MSIP_Label_61f40bdc-19d8-4b8e-be88-e9eb9bcca8b8_Name">
    <vt:lpwstr>Level 1 - Published (Items)</vt:lpwstr>
  </property>
  <property fmtid="{D5CDD505-2E9C-101B-9397-08002B2CF9AE}" pid="8" name="MSIP_Label_61f40bdc-19d8-4b8e-be88-e9eb9bcca8b8_SiteId">
    <vt:lpwstr>b4f51418-b269-49a2-935a-fa54bf584fc8</vt:lpwstr>
  </property>
  <property fmtid="{D5CDD505-2E9C-101B-9397-08002B2CF9AE}" pid="9" name="MSIP_Label_61f40bdc-19d8-4b8e-be88-e9eb9bcca8b8_ActionId">
    <vt:lpwstr>c4b5f7af-171c-4074-8f39-9fc74c531cc2</vt:lpwstr>
  </property>
  <property fmtid="{D5CDD505-2E9C-101B-9397-08002B2CF9AE}" pid="10" name="MSIP_Label_61f40bdc-19d8-4b8e-be88-e9eb9bcca8b8_ContentBits">
    <vt:lpwstr>0</vt:lpwstr>
  </property>
  <property fmtid="{D5CDD505-2E9C-101B-9397-08002B2CF9AE}" pid="11" name="MSIP_Label_09b73270-2993-4076-be47-9c78f42a1e84_Enabled">
    <vt:lpwstr>true</vt:lpwstr>
  </property>
  <property fmtid="{D5CDD505-2E9C-101B-9397-08002B2CF9AE}" pid="12" name="MSIP_Label_09b73270-2993-4076-be47-9c78f42a1e84_SetDate">
    <vt:lpwstr>2024-06-21T16:55:30Z</vt:lpwstr>
  </property>
  <property fmtid="{D5CDD505-2E9C-101B-9397-08002B2CF9AE}" pid="13" name="MSIP_Label_09b73270-2993-4076-be47-9c78f42a1e84_Method">
    <vt:lpwstr>Privileged</vt:lpwstr>
  </property>
  <property fmtid="{D5CDD505-2E9C-101B-9397-08002B2CF9AE}" pid="14" name="MSIP_Label_09b73270-2993-4076-be47-9c78f42a1e84_Name">
    <vt:lpwstr>Level 1 - Published (Items)</vt:lpwstr>
  </property>
  <property fmtid="{D5CDD505-2E9C-101B-9397-08002B2CF9AE}" pid="15" name="MSIP_Label_09b73270-2993-4076-be47-9c78f42a1e84_SiteId">
    <vt:lpwstr>aa3f6932-fa7c-47b4-a0ce-a598cad161cf</vt:lpwstr>
  </property>
  <property fmtid="{D5CDD505-2E9C-101B-9397-08002B2CF9AE}" pid="16" name="MSIP_Label_09b73270-2993-4076-be47-9c78f42a1e84_ActionId">
    <vt:lpwstr>9a956e48-93ec-48f0-b269-11b89d529c66</vt:lpwstr>
  </property>
  <property fmtid="{D5CDD505-2E9C-101B-9397-08002B2CF9AE}" pid="17" name="MSIP_Label_09b73270-2993-4076-be47-9c78f42a1e84_ContentBits">
    <vt:lpwstr>0</vt:lpwstr>
  </property>
</Properties>
</file>