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Lst>
  <p:notesMasterIdLst>
    <p:notesMasterId r:id="rId30"/>
  </p:notesMasterIdLst>
  <p:sldIdLst>
    <p:sldId id="281" r:id="rId5"/>
    <p:sldId id="326" r:id="rId6"/>
    <p:sldId id="270" r:id="rId7"/>
    <p:sldId id="296" r:id="rId8"/>
    <p:sldId id="328" r:id="rId9"/>
    <p:sldId id="471" r:id="rId10"/>
    <p:sldId id="472" r:id="rId11"/>
    <p:sldId id="473" r:id="rId12"/>
    <p:sldId id="474" r:id="rId13"/>
    <p:sldId id="475" r:id="rId14"/>
    <p:sldId id="332" r:id="rId15"/>
    <p:sldId id="333" r:id="rId16"/>
    <p:sldId id="280" r:id="rId17"/>
    <p:sldId id="334" r:id="rId18"/>
    <p:sldId id="335" r:id="rId19"/>
    <p:sldId id="336" r:id="rId20"/>
    <p:sldId id="337" r:id="rId21"/>
    <p:sldId id="338" r:id="rId22"/>
    <p:sldId id="476" r:id="rId23"/>
    <p:sldId id="339" r:id="rId24"/>
    <p:sldId id="340" r:id="rId25"/>
    <p:sldId id="341" r:id="rId26"/>
    <p:sldId id="342" r:id="rId27"/>
    <p:sldId id="343" r:id="rId28"/>
    <p:sldId id="287" r:id="rId2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E53D1819-7370-F6D5-8D13-3D21819831B7}" name="Guest User" initials="GU" userId="S::urn:spo:tenantanon#2b1eea08-09ab-460c-b68c-7e53b202c022::" providerId="AD"/>
  <p188:author id="{CA461B1E-7C31-E1A1-60FD-D697D724A359}" name="Irisa Charney-Sirott" initials="IC" userId="S::icharne@wested.org::7994148a-8969-4c9e-8a35-9bbe11781c3b" providerId="AD"/>
  <p188:author id="{A6C9CB1F-0E65-BDF2-9959-F5E8A71BC8F1}" name="Christina Johnson" initials="CJ" userId="S::cjohnso2@wested.org::25489c12-e334-44ac-9e5c-f96f7032691a" providerId="AD"/>
  <p188:author id="{EF3F5043-D08A-52EF-A778-FA18EB12B27E}" name="Lilla Pivnick" initials="LP" userId="rzF/qR/PQ7yTFD5P7mNTmmr1t/UMtcGj1e1ELEC14uc=" providerId="None"/>
  <p188:author id="{7124877C-1F22-1FD2-B930-094BAC3CBA4A}" name="Jennifer Loeffler-Cobia" initials="JL" userId="S::jloeffl@wested.org::09f9b502-5330-4a3e-9064-9419b67bafb6" providerId="AD"/>
  <p188:author id="{F765379F-1284-CCE0-2B64-02C518E21133}" name="Julie Webb" initials="JW" userId="KDE0Nlu50827bIHsrn8ZE1cuhkIhoEpOL+nABm3soG4=" providerId="None"/>
  <p188:author id="{DCAB97A5-7353-519A-9398-03A353C0EABE}" name="Emma Hoppough" initials="" userId="S::ehoppou@wested.org::24810cb4-2c94-4877-a3bd-c83f92b9b184" providerId="AD"/>
  <p188:author id="{8E30ECD1-997C-F25D-E454-73BF456D354E}" name="Markie Zainal" initials="MZ" userId="S::mzainal@wested.org::73b057e6-2ae5-4af7-b1d3-21dec423c0c2" providerId="AD"/>
  <p188:author id="{00A1CBD6-734C-2BF2-18BF-00296DF2B971}" name="Julie Webb" initials="JW" userId="S::jwebb2@wested.org::5f595617-57eb-4715-bed2-2b362c9cf0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AFE"/>
    <a:srgbClr val="1B7CB5"/>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FE113C-1059-8266-8BD4-A32156F4A9A2}" v="2" dt="2026-02-18T18:29:41.218"/>
    <p1510:client id="{182101EB-8264-DD3A-83A0-AF34E36829FF}" v="12" dt="2026-02-18T17:00:09.3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44" autoAdjust="0"/>
    <p:restoredTop sz="67531" autoAdjust="0"/>
  </p:normalViewPr>
  <p:slideViewPr>
    <p:cSldViewPr snapToGrid="0">
      <p:cViewPr varScale="1">
        <p:scale>
          <a:sx n="56" d="100"/>
          <a:sy n="56" d="100"/>
        </p:scale>
        <p:origin x="208" y="512"/>
      </p:cViewPr>
      <p:guideLst/>
    </p:cSldViewPr>
  </p:slideViewPr>
  <p:outlineViewPr>
    <p:cViewPr>
      <p:scale>
        <a:sx n="33" d="100"/>
        <a:sy n="33" d="100"/>
      </p:scale>
      <p:origin x="0" y="-93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tenantanon#2b1eea08-09ab-460c-b68c-7e53b202c022::" providerId="AD" clId="Web-{7B72B3D2-1D59-4003-9C00-D0D80922D7EC}"/>
    <pc:docChg chg="mod modSld">
      <pc:chgData name="Guest User" userId="S::urn:spo:tenantanon#2b1eea08-09ab-460c-b68c-7e53b202c022::" providerId="AD" clId="Web-{7B72B3D2-1D59-4003-9C00-D0D80922D7EC}" dt="2026-02-10T00:12:13.624" v="6"/>
      <pc:docMkLst>
        <pc:docMk/>
      </pc:docMkLst>
      <pc:sldChg chg="modNotes">
        <pc:chgData name="Guest User" userId="S::urn:spo:tenantanon#2b1eea08-09ab-460c-b68c-7e53b202c022::" providerId="AD" clId="Web-{7B72B3D2-1D59-4003-9C00-D0D80922D7EC}" dt="2026-02-10T00:05:24.253" v="4"/>
        <pc:sldMkLst>
          <pc:docMk/>
          <pc:sldMk cId="3461886416" sldId="336"/>
        </pc:sldMkLst>
      </pc:sldChg>
      <pc:sldChg chg="modNotes">
        <pc:chgData name="Guest User" userId="S::urn:spo:tenantanon#2b1eea08-09ab-460c-b68c-7e53b202c022::" providerId="AD" clId="Web-{7B72B3D2-1D59-4003-9C00-D0D80922D7EC}" dt="2026-02-10T00:12:13.624" v="6"/>
        <pc:sldMkLst>
          <pc:docMk/>
          <pc:sldMk cId="1184872651" sldId="339"/>
        </pc:sldMkLst>
      </pc:sldChg>
    </pc:docChg>
  </pc:docChgLst>
  <pc:docChgLst>
    <pc:chgData name="RUSSELL Alanna * ODE" userId="S::alanna.russell@ode.oregon.gov::c85b8322-b6e3-43b3-867f-23bcd6c00977" providerId="AD" clId="Web-{0EFE113C-1059-8266-8BD4-A32156F4A9A2}"/>
    <pc:docChg chg="modSld">
      <pc:chgData name="RUSSELL Alanna * ODE" userId="S::alanna.russell@ode.oregon.gov::c85b8322-b6e3-43b3-867f-23bcd6c00977" providerId="AD" clId="Web-{0EFE113C-1059-8266-8BD4-A32156F4A9A2}" dt="2026-02-18T18:29:41.218" v="1" actId="20577"/>
      <pc:docMkLst>
        <pc:docMk/>
      </pc:docMkLst>
      <pc:sldChg chg="modSp">
        <pc:chgData name="RUSSELL Alanna * ODE" userId="S::alanna.russell@ode.oregon.gov::c85b8322-b6e3-43b3-867f-23bcd6c00977" providerId="AD" clId="Web-{0EFE113C-1059-8266-8BD4-A32156F4A9A2}" dt="2026-02-18T18:29:41.218" v="1" actId="20577"/>
        <pc:sldMkLst>
          <pc:docMk/>
          <pc:sldMk cId="145952097" sldId="471"/>
        </pc:sldMkLst>
        <pc:spChg chg="mod">
          <ac:chgData name="RUSSELL Alanna * ODE" userId="S::alanna.russell@ode.oregon.gov::c85b8322-b6e3-43b3-867f-23bcd6c00977" providerId="AD" clId="Web-{0EFE113C-1059-8266-8BD4-A32156F4A9A2}" dt="2026-02-18T18:29:41.218" v="1" actId="20577"/>
          <ac:spMkLst>
            <pc:docMk/>
            <pc:sldMk cId="145952097" sldId="471"/>
            <ac:spMk id="2" creationId="{6918BED2-41DE-75D8-FD9E-9C3BF4288123}"/>
          </ac:spMkLst>
        </pc:spChg>
      </pc:sldChg>
    </pc:docChg>
  </pc:docChgLst>
  <pc:docChgLst>
    <pc:chgData name="RUSSELL Alanna * ODE" userId="S::alanna.russell@ode.oregon.gov::c85b8322-b6e3-43b3-867f-23bcd6c00977" providerId="AD" clId="Web-{182101EB-8264-DD3A-83A0-AF34E36829FF}"/>
    <pc:docChg chg="modSld">
      <pc:chgData name="RUSSELL Alanna * ODE" userId="S::alanna.russell@ode.oregon.gov::c85b8322-b6e3-43b3-867f-23bcd6c00977" providerId="AD" clId="Web-{182101EB-8264-DD3A-83A0-AF34E36829FF}" dt="2026-02-18T17:00:06.537" v="10" actId="20577"/>
      <pc:docMkLst>
        <pc:docMk/>
      </pc:docMkLst>
      <pc:sldChg chg="modSp">
        <pc:chgData name="RUSSELL Alanna * ODE" userId="S::alanna.russell@ode.oregon.gov::c85b8322-b6e3-43b3-867f-23bcd6c00977" providerId="AD" clId="Web-{182101EB-8264-DD3A-83A0-AF34E36829FF}" dt="2026-02-18T17:00:06.537" v="10" actId="20577"/>
        <pc:sldMkLst>
          <pc:docMk/>
          <pc:sldMk cId="2906605324" sldId="296"/>
        </pc:sldMkLst>
        <pc:spChg chg="mod">
          <ac:chgData name="RUSSELL Alanna * ODE" userId="S::alanna.russell@ode.oregon.gov::c85b8322-b6e3-43b3-867f-23bcd6c00977" providerId="AD" clId="Web-{182101EB-8264-DD3A-83A0-AF34E36829FF}" dt="2026-02-18T17:00:06.537" v="10" actId="20577"/>
          <ac:spMkLst>
            <pc:docMk/>
            <pc:sldMk cId="2906605324" sldId="296"/>
            <ac:spMk id="3" creationId="{161F6A84-9CF4-FDFB-2BBD-B44B3FF4545F}"/>
          </ac:spMkLst>
        </pc:spChg>
      </pc:sldChg>
    </pc:docChg>
  </pc:docChgLst>
  <pc:docChgLst>
    <pc:chgData name="RUSSELL Alanna * ODE" userId="S::alanna.russell@ode.oregon.gov::c85b8322-b6e3-43b3-867f-23bcd6c00977" providerId="AD" clId="Web-{408ADEC6-0490-3A4B-80ED-685DF5FFD982}"/>
    <pc:docChg chg="addSld delSld modSld sldOrd">
      <pc:chgData name="RUSSELL Alanna * ODE" userId="S::alanna.russell@ode.oregon.gov::c85b8322-b6e3-43b3-867f-23bcd6c00977" providerId="AD" clId="Web-{408ADEC6-0490-3A4B-80ED-685DF5FFD982}" dt="2026-02-12T00:28:21.060" v="390"/>
      <pc:docMkLst>
        <pc:docMk/>
      </pc:docMkLst>
      <pc:sldChg chg="modSp modNotes">
        <pc:chgData name="RUSSELL Alanna * ODE" userId="S::alanna.russell@ode.oregon.gov::c85b8322-b6e3-43b3-867f-23bcd6c00977" providerId="AD" clId="Web-{408ADEC6-0490-3A4B-80ED-685DF5FFD982}" dt="2026-02-12T00:28:21.060" v="390"/>
        <pc:sldMkLst>
          <pc:docMk/>
          <pc:sldMk cId="1170273427" sldId="280"/>
        </pc:sldMkLst>
        <pc:spChg chg="mod">
          <ac:chgData name="RUSSELL Alanna * ODE" userId="S::alanna.russell@ode.oregon.gov::c85b8322-b6e3-43b3-867f-23bcd6c00977" providerId="AD" clId="Web-{408ADEC6-0490-3A4B-80ED-685DF5FFD982}" dt="2026-02-12T00:26:22.842" v="331" actId="20577"/>
          <ac:spMkLst>
            <pc:docMk/>
            <pc:sldMk cId="1170273427" sldId="280"/>
            <ac:spMk id="3" creationId="{2EA46F3E-0464-9D46-7A3E-39715721EC40}"/>
          </ac:spMkLst>
        </pc:spChg>
      </pc:sldChg>
      <pc:sldChg chg="modSp">
        <pc:chgData name="RUSSELL Alanna * ODE" userId="S::alanna.russell@ode.oregon.gov::c85b8322-b6e3-43b3-867f-23bcd6c00977" providerId="AD" clId="Web-{408ADEC6-0490-3A4B-80ED-685DF5FFD982}" dt="2026-02-12T00:27:31.701" v="380" actId="20577"/>
        <pc:sldMkLst>
          <pc:docMk/>
          <pc:sldMk cId="839590459" sldId="328"/>
        </pc:sldMkLst>
        <pc:spChg chg="mod">
          <ac:chgData name="RUSSELL Alanna * ODE" userId="S::alanna.russell@ode.oregon.gov::c85b8322-b6e3-43b3-867f-23bcd6c00977" providerId="AD" clId="Web-{408ADEC6-0490-3A4B-80ED-685DF5FFD982}" dt="2026-02-12T00:27:31.701" v="380" actId="20577"/>
          <ac:spMkLst>
            <pc:docMk/>
            <pc:sldMk cId="839590459" sldId="328"/>
            <ac:spMk id="2" creationId="{141A8EA3-8925-9E2B-78B3-DAA21857D70E}"/>
          </ac:spMkLst>
        </pc:spChg>
      </pc:sldChg>
      <pc:sldChg chg="modSp">
        <pc:chgData name="RUSSELL Alanna * ODE" userId="S::alanna.russell@ode.oregon.gov::c85b8322-b6e3-43b3-867f-23bcd6c00977" providerId="AD" clId="Web-{408ADEC6-0490-3A4B-80ED-685DF5FFD982}" dt="2026-02-12T00:27:42.201" v="384" actId="20577"/>
        <pc:sldMkLst>
          <pc:docMk/>
          <pc:sldMk cId="2122303532" sldId="333"/>
        </pc:sldMkLst>
        <pc:spChg chg="mod">
          <ac:chgData name="RUSSELL Alanna * ODE" userId="S::alanna.russell@ode.oregon.gov::c85b8322-b6e3-43b3-867f-23bcd6c00977" providerId="AD" clId="Web-{408ADEC6-0490-3A4B-80ED-685DF5FFD982}" dt="2026-02-12T00:27:42.201" v="384" actId="20577"/>
          <ac:spMkLst>
            <pc:docMk/>
            <pc:sldMk cId="2122303532" sldId="333"/>
            <ac:spMk id="2" creationId="{B8EFBB31-3D32-107C-605E-62D950A921E1}"/>
          </ac:spMkLst>
        </pc:spChg>
      </pc:sldChg>
      <pc:sldChg chg="modNotes">
        <pc:chgData name="RUSSELL Alanna * ODE" userId="S::alanna.russell@ode.oregon.gov::c85b8322-b6e3-43b3-867f-23bcd6c00977" providerId="AD" clId="Web-{408ADEC6-0490-3A4B-80ED-685DF5FFD982}" dt="2026-02-10T16:48:07.519" v="191"/>
        <pc:sldMkLst>
          <pc:docMk/>
          <pc:sldMk cId="3461886416" sldId="336"/>
        </pc:sldMkLst>
      </pc:sldChg>
      <pc:sldChg chg="modSp">
        <pc:chgData name="RUSSELL Alanna * ODE" userId="S::alanna.russell@ode.oregon.gov::c85b8322-b6e3-43b3-867f-23bcd6c00977" providerId="AD" clId="Web-{408ADEC6-0490-3A4B-80ED-685DF5FFD982}" dt="2026-02-12T00:26:49.185" v="334" actId="20577"/>
        <pc:sldMkLst>
          <pc:docMk/>
          <pc:sldMk cId="597902039" sldId="337"/>
        </pc:sldMkLst>
        <pc:spChg chg="mod">
          <ac:chgData name="RUSSELL Alanna * ODE" userId="S::alanna.russell@ode.oregon.gov::c85b8322-b6e3-43b3-867f-23bcd6c00977" providerId="AD" clId="Web-{408ADEC6-0490-3A4B-80ED-685DF5FFD982}" dt="2026-02-12T00:26:49.185" v="334" actId="20577"/>
          <ac:spMkLst>
            <pc:docMk/>
            <pc:sldMk cId="597902039" sldId="337"/>
            <ac:spMk id="5" creationId="{25D85CAB-93E8-E47A-F38A-EA292EADF082}"/>
          </ac:spMkLst>
        </pc:spChg>
      </pc:sldChg>
      <pc:sldChg chg="modSp">
        <pc:chgData name="RUSSELL Alanna * ODE" userId="S::alanna.russell@ode.oregon.gov::c85b8322-b6e3-43b3-867f-23bcd6c00977" providerId="AD" clId="Web-{408ADEC6-0490-3A4B-80ED-685DF5FFD982}" dt="2026-02-10T16:54:32.207" v="317" actId="1076"/>
        <pc:sldMkLst>
          <pc:docMk/>
          <pc:sldMk cId="16387894" sldId="338"/>
        </pc:sldMkLst>
        <pc:spChg chg="mod">
          <ac:chgData name="RUSSELL Alanna * ODE" userId="S::alanna.russell@ode.oregon.gov::c85b8322-b6e3-43b3-867f-23bcd6c00977" providerId="AD" clId="Web-{408ADEC6-0490-3A4B-80ED-685DF5FFD982}" dt="2026-02-10T16:54:32.207" v="317" actId="1076"/>
          <ac:spMkLst>
            <pc:docMk/>
            <pc:sldMk cId="16387894" sldId="338"/>
            <ac:spMk id="2" creationId="{84DD8327-E413-22D3-F312-02BEF1B16055}"/>
          </ac:spMkLst>
        </pc:spChg>
        <pc:spChg chg="mod">
          <ac:chgData name="RUSSELL Alanna * ODE" userId="S::alanna.russell@ode.oregon.gov::c85b8322-b6e3-43b3-867f-23bcd6c00977" providerId="AD" clId="Web-{408ADEC6-0490-3A4B-80ED-685DF5FFD982}" dt="2026-02-10T16:54:21.160" v="315" actId="1076"/>
          <ac:spMkLst>
            <pc:docMk/>
            <pc:sldMk cId="16387894" sldId="338"/>
            <ac:spMk id="3" creationId="{84FCCBE6-5C77-D79B-543B-572ABB358A91}"/>
          </ac:spMkLst>
        </pc:spChg>
        <pc:spChg chg="mod">
          <ac:chgData name="RUSSELL Alanna * ODE" userId="S::alanna.russell@ode.oregon.gov::c85b8322-b6e3-43b3-867f-23bcd6c00977" providerId="AD" clId="Web-{408ADEC6-0490-3A4B-80ED-685DF5FFD982}" dt="2026-02-10T16:54:25.988" v="316" actId="1076"/>
          <ac:spMkLst>
            <pc:docMk/>
            <pc:sldMk cId="16387894" sldId="338"/>
            <ac:spMk id="5" creationId="{A8600861-55D7-5D57-53B7-16B990406547}"/>
          </ac:spMkLst>
        </pc:spChg>
      </pc:sldChg>
      <pc:sldChg chg="addSp delSp modSp ord modCm modNotes">
        <pc:chgData name="RUSSELL Alanna * ODE" userId="S::alanna.russell@ode.oregon.gov::c85b8322-b6e3-43b3-867f-23bcd6c00977" providerId="AD" clId="Web-{408ADEC6-0490-3A4B-80ED-685DF5FFD982}" dt="2026-02-10T16:53:00.644" v="296"/>
        <pc:sldMkLst>
          <pc:docMk/>
          <pc:sldMk cId="1184872651" sldId="339"/>
        </pc:sldMkLst>
        <pc:spChg chg="mod">
          <ac:chgData name="RUSSELL Alanna * ODE" userId="S::alanna.russell@ode.oregon.gov::c85b8322-b6e3-43b3-867f-23bcd6c00977" providerId="AD" clId="Web-{408ADEC6-0490-3A4B-80ED-685DF5FFD982}" dt="2026-02-10T16:50:31.863" v="246" actId="20577"/>
          <ac:spMkLst>
            <pc:docMk/>
            <pc:sldMk cId="1184872651" sldId="339"/>
            <ac:spMk id="2" creationId="{4CC8CC95-B130-5AA7-904D-61DABA7F6602}"/>
          </ac:spMkLst>
        </pc:spChg>
        <pc:spChg chg="mod">
          <ac:chgData name="RUSSELL Alanna * ODE" userId="S::alanna.russell@ode.oregon.gov::c85b8322-b6e3-43b3-867f-23bcd6c00977" providerId="AD" clId="Web-{408ADEC6-0490-3A4B-80ED-685DF5FFD982}" dt="2026-02-10T16:52:38.582" v="293" actId="1076"/>
          <ac:spMkLst>
            <pc:docMk/>
            <pc:sldMk cId="1184872651" sldId="339"/>
            <ac:spMk id="6" creationId="{3FEAA52A-356C-B9EA-22E8-C7F6C8F67797}"/>
          </ac:spMkLst>
        </pc:spChg>
        <pc:spChg chg="add mod">
          <ac:chgData name="RUSSELL Alanna * ODE" userId="S::alanna.russell@ode.oregon.gov::c85b8322-b6e3-43b3-867f-23bcd6c00977" providerId="AD" clId="Web-{408ADEC6-0490-3A4B-80ED-685DF5FFD982}" dt="2026-02-10T16:52:15.832" v="287" actId="20577"/>
          <ac:spMkLst>
            <pc:docMk/>
            <pc:sldMk cId="1184872651" sldId="339"/>
            <ac:spMk id="8" creationId="{CE079144-DB6E-452B-01E6-38188999BBEC}"/>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408ADEC6-0490-3A4B-80ED-685DF5FFD982}" dt="2026-02-10T16:52:29.613" v="290" actId="20577"/>
              <pc2:cmMkLst xmlns:pc2="http://schemas.microsoft.com/office/powerpoint/2019/9/main/command">
                <pc:docMk/>
                <pc:sldMk cId="1184872651" sldId="339"/>
                <pc2:cmMk id="{FEBA0D91-616E-4C85-AAB5-01735D1EDDC8}"/>
              </pc2:cmMkLst>
            </pc226:cmChg>
          </p:ext>
        </pc:extLst>
      </pc:sldChg>
      <pc:sldChg chg="addSp delSp modSp new mod ord modClrScheme chgLayout modNotes">
        <pc:chgData name="RUSSELL Alanna * ODE" userId="S::alanna.russell@ode.oregon.gov::c85b8322-b6e3-43b3-867f-23bcd6c00977" providerId="AD" clId="Web-{408ADEC6-0490-3A4B-80ED-685DF5FFD982}" dt="2026-02-12T00:27:16.842" v="366" actId="20577"/>
        <pc:sldMkLst>
          <pc:docMk/>
          <pc:sldMk cId="2043909527" sldId="476"/>
        </pc:sldMkLst>
        <pc:spChg chg="mod ord">
          <ac:chgData name="RUSSELL Alanna * ODE" userId="S::alanna.russell@ode.oregon.gov::c85b8322-b6e3-43b3-867f-23bcd6c00977" providerId="AD" clId="Web-{408ADEC6-0490-3A4B-80ED-685DF5FFD982}" dt="2026-02-10T16:48:56.347" v="202" actId="20577"/>
          <ac:spMkLst>
            <pc:docMk/>
            <pc:sldMk cId="2043909527" sldId="476"/>
            <ac:spMk id="2" creationId="{CB9CEC09-C420-A75E-7B51-58D3874D0F2B}"/>
          </ac:spMkLst>
        </pc:spChg>
        <pc:spChg chg="mod ord">
          <ac:chgData name="RUSSELL Alanna * ODE" userId="S::alanna.russell@ode.oregon.gov::c85b8322-b6e3-43b3-867f-23bcd6c00977" providerId="AD" clId="Web-{408ADEC6-0490-3A4B-80ED-685DF5FFD982}" dt="2026-02-10T16:48:50.738" v="193"/>
          <ac:spMkLst>
            <pc:docMk/>
            <pc:sldMk cId="2043909527" sldId="476"/>
            <ac:spMk id="3" creationId="{7EC6767D-404D-4355-26CE-47D7BCFA30B1}"/>
          </ac:spMkLst>
        </pc:spChg>
        <pc:spChg chg="mod ord">
          <ac:chgData name="RUSSELL Alanna * ODE" userId="S::alanna.russell@ode.oregon.gov::c85b8322-b6e3-43b3-867f-23bcd6c00977" providerId="AD" clId="Web-{408ADEC6-0490-3A4B-80ED-685DF5FFD982}" dt="2026-02-10T16:48:50.738" v="193"/>
          <ac:spMkLst>
            <pc:docMk/>
            <pc:sldMk cId="2043909527" sldId="476"/>
            <ac:spMk id="4" creationId="{7F4F0757-98FC-68B0-F97C-767D3BEAE1AD}"/>
          </ac:spMkLst>
        </pc:spChg>
        <pc:spChg chg="add mod">
          <ac:chgData name="RUSSELL Alanna * ODE" userId="S::alanna.russell@ode.oregon.gov::c85b8322-b6e3-43b3-867f-23bcd6c00977" providerId="AD" clId="Web-{408ADEC6-0490-3A4B-80ED-685DF5FFD982}" dt="2026-02-12T00:27:16.842" v="366" actId="20577"/>
          <ac:spMkLst>
            <pc:docMk/>
            <pc:sldMk cId="2043909527" sldId="476"/>
            <ac:spMk id="7" creationId="{D90BB83A-DEAC-C7E6-E7F8-E0B9DD9E636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If there is a new facilitator for this section, take a moment to introduce yourself.</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3678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B3E46-374D-20CD-F58D-8F5E64EDAD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E3ECB3-63FA-2C85-750F-5D3E9A888A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AE8A8C-04A4-0074-7A00-E6358A1122F6}"/>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t>Display the skill and allow time for participants to move in front of the grade level sign that they feel corresponds with when most students are able to perform the skill. </a:t>
            </a:r>
            <a:endParaRPr lang="en-US">
              <a:solidFill>
                <a:srgbClr val="444444"/>
              </a:solidFill>
            </a:endParaRPr>
          </a:p>
          <a:p>
            <a:pPr>
              <a:buChar char="•"/>
            </a:pPr>
            <a:r>
              <a:rPr lang="en-US"/>
              <a:t>Notice if there is any disagreement between participants and invite participants to share why they chose to stand where they did. </a:t>
            </a:r>
            <a:endParaRPr lang="en-US">
              <a:solidFill>
                <a:srgbClr val="444444"/>
              </a:solidFill>
            </a:endParaRPr>
          </a:p>
          <a:p>
            <a:pPr marL="0" indent="0"/>
            <a:endParaRPr lang="en-US" dirty="0">
              <a:solidFill>
                <a:srgbClr val="444444"/>
              </a:solidFill>
            </a:endParaRPr>
          </a:p>
          <a:p>
            <a:pPr marL="228600" indent="0"/>
            <a:r>
              <a:rPr lang="en-US" b="1" dirty="0"/>
              <a:t>Script</a:t>
            </a:r>
            <a:endParaRPr lang="en-US" dirty="0">
              <a:solidFill>
                <a:srgbClr val="444444"/>
              </a:solidFill>
            </a:endParaRPr>
          </a:p>
          <a:p>
            <a:r>
              <a:rPr lang="en-US" i="1" dirty="0"/>
              <a:t>Please go stand in front of the grade level sign that corresponds with when most students are first able to request help for themselves or someone else related to substance use.</a:t>
            </a:r>
            <a:endParaRPr lang="en-US" dirty="0">
              <a:solidFill>
                <a:srgbClr val="444444"/>
              </a:solidFill>
            </a:endParaRPr>
          </a:p>
          <a:p>
            <a:endParaRPr lang="en-US" dirty="0">
              <a:solidFill>
                <a:srgbClr val="444444"/>
              </a:solidFill>
            </a:endParaRPr>
          </a:p>
          <a:p>
            <a:r>
              <a:rPr lang="en-US" i="1" dirty="0"/>
              <a:t>Would anyone like to share why they chose to stand where they did?</a:t>
            </a:r>
            <a:endParaRPr lang="en-US" dirty="0"/>
          </a:p>
        </p:txBody>
      </p:sp>
      <p:sp>
        <p:nvSpPr>
          <p:cNvPr id="4" name="Slide Number Placeholder 3">
            <a:extLst>
              <a:ext uri="{FF2B5EF4-FFF2-40B4-BE49-F238E27FC236}">
                <a16:creationId xmlns:a16="http://schemas.microsoft.com/office/drawing/2014/main" id="{17EA3990-F276-4AE8-4B55-18593624211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6306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Prompt participants to discuss the Activity Reflection questions with others at their table. After participants have had a chance to discuss with one another, you can ask if anyone would like to share with the whole group. </a:t>
            </a:r>
          </a:p>
          <a:p>
            <a:pPr>
              <a:buFont typeface="Arial" panose="020B0604020202020204" pitchFamily="34" charset="0"/>
              <a:buChar char="•"/>
            </a:pPr>
            <a:endParaRPr lang="en-US" dirty="0"/>
          </a:p>
          <a:p>
            <a:pPr marL="228600" indent="0">
              <a:buFont typeface="Arial" panose="020B0604020202020204" pitchFamily="34" charset="0"/>
            </a:pPr>
            <a:r>
              <a:rPr lang="en-US" b="1" dirty="0"/>
              <a:t>Script</a:t>
            </a:r>
          </a:p>
          <a:p>
            <a:pPr marL="228600" indent="0"/>
            <a:r>
              <a:rPr lang="en-US" i="1" dirty="0"/>
              <a:t>Now that you have all had a chance to discuss with one another, I'm curious if anyone has any points of reflection that they would like to share with the group. Did you notice anything about when students can begin to develop skills related to substance use? What implications did your group think this might have for when substance use prevention is taught in schools?  [Encourage teams to share with the whole group.]</a:t>
            </a:r>
          </a:p>
          <a:p>
            <a:pPr marL="228600" indent="0"/>
            <a:endParaRPr lang="en-US" i="1" dirty="0"/>
          </a:p>
          <a:p>
            <a:pPr marL="228600" indent="0"/>
            <a:endParaRPr lang="en-US" i="1" dirty="0"/>
          </a:p>
          <a:p>
            <a:pPr marL="228600" indent="0"/>
            <a:endParaRPr lang="en-US" i="1" dirty="0"/>
          </a:p>
          <a:p>
            <a:pPr marL="228600" indent="0"/>
            <a:endParaRPr lang="en-US" i="1" dirty="0"/>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9627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4931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defRPr/>
            </a:pPr>
            <a:r>
              <a:rPr lang="en-US" b="0" dirty="0"/>
              <a:t>The next few slides will </a:t>
            </a:r>
            <a:r>
              <a:rPr lang="en-US" dirty="0"/>
              <a:t>provide</a:t>
            </a:r>
            <a:r>
              <a:rPr lang="en-US" b="0" dirty="0"/>
              <a:t> </a:t>
            </a:r>
            <a:r>
              <a:rPr lang="en-US" dirty="0"/>
              <a:t>an overview of </a:t>
            </a:r>
            <a:r>
              <a:rPr lang="en-US" b="0" dirty="0"/>
              <a:t>the substance use standards in the health education standards for grades K–5.</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Participants can use the standards document to follow along.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Encourage participants to write down their thoughts and wonderings on the document or a piece of scratch paper</a:t>
            </a:r>
          </a:p>
          <a:p>
            <a:pPr marL="228600" indent="0"/>
            <a:endParaRPr lang="en-US" dirty="0"/>
          </a:p>
          <a:p>
            <a:pPr marL="228600" indent="0">
              <a:buFont typeface="Arial" panose="020B0604020202020204" pitchFamily="34" charset="0"/>
            </a:pPr>
            <a:r>
              <a:rPr lang="en-US" b="1" dirty="0"/>
              <a:t>Script</a:t>
            </a:r>
          </a:p>
          <a:p>
            <a:pPr marL="228600" indent="0">
              <a:buFont typeface="Arial" panose="020B0604020202020204" pitchFamily="34" charset="0"/>
            </a:pPr>
            <a:r>
              <a:rPr lang="en-US" i="1" dirty="0"/>
              <a:t>The next few slides will provide an overview of the substance use standards in the 2023 Oregon Health Education Standards for grades K–5. As we review the elementary health education standards, you might like to follow along in the standards document. We also encourage you to take notes about your thoughts and wonderings during this section. As we examine the standards together, take note of [refer to final bullets on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1223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lvl="0" indent="-171450" algn="l" rtl="0">
              <a:spcBef>
                <a:spcPts val="0"/>
              </a:spcBef>
              <a:spcAft>
                <a:spcPts val="0"/>
              </a:spcAft>
              <a:buFont typeface="Arial" panose="020B0604020202020204" pitchFamily="34" charset="0"/>
              <a:buChar char="•"/>
            </a:pPr>
            <a:r>
              <a:rPr lang="en-US" b="0" dirty="0"/>
              <a:t>Review the standards for kindergarten. To engage participants, you may ask for a volunteer to read the standards aloud.</a:t>
            </a:r>
          </a:p>
          <a:p>
            <a:pPr marL="171450" lvl="0" indent="-171450" algn="l" rtl="0">
              <a:spcBef>
                <a:spcPts val="0"/>
              </a:spcBef>
              <a:spcAft>
                <a:spcPts val="0"/>
              </a:spcAft>
              <a:buFont typeface="Arial" panose="020B0604020202020204" pitchFamily="34" charset="0"/>
              <a:buChar char="•"/>
            </a:pPr>
            <a:r>
              <a:rPr lang="en-US" b="0" dirty="0"/>
              <a:t>Make note of the terminology used. At this grade level, we are talking about </a:t>
            </a:r>
            <a:r>
              <a:rPr lang="en-US" b="0" i="0" dirty="0"/>
              <a:t>medicines</a:t>
            </a:r>
            <a:r>
              <a:rPr lang="en-US" b="0" dirty="0"/>
              <a:t>.</a:t>
            </a:r>
          </a:p>
          <a:p>
            <a:pPr marL="171450" lvl="0" indent="-171450" algn="l" rtl="0">
              <a:spcBef>
                <a:spcPts val="0"/>
              </a:spcBef>
              <a:spcAft>
                <a:spcPts val="0"/>
              </a:spcAft>
              <a:buFont typeface="Arial" panose="020B0604020202020204" pitchFamily="34" charset="0"/>
              <a:buChar char="•"/>
            </a:pPr>
            <a:endParaRPr lang="en-US" b="0" dirty="0"/>
          </a:p>
          <a:p>
            <a:pPr marL="171450" lvl="0" indent="-171450" algn="l" rtl="0">
              <a:spcBef>
                <a:spcPts val="0"/>
              </a:spcBef>
              <a:spcAft>
                <a:spcPts val="0"/>
              </a:spcAft>
              <a:buFont typeface="Arial" panose="020B0604020202020204" pitchFamily="34" charset="0"/>
              <a:buChar char="•"/>
            </a:pPr>
            <a:r>
              <a:rPr lang="en-US" b="0" dirty="0"/>
              <a:t>Ask participants to turn to an elbow partner and discuss the standards for kindergarten:</a:t>
            </a:r>
          </a:p>
          <a:p>
            <a:pPr marL="742950" lvl="1" indent="-285750">
              <a:buFont typeface="Arial" panose="020B0604020202020204" pitchFamily="34" charset="0"/>
              <a:buChar char="•"/>
            </a:pPr>
            <a:r>
              <a:rPr lang="en-US" dirty="0"/>
              <a:t>How does this align with what you already know?</a:t>
            </a:r>
          </a:p>
          <a:p>
            <a:pPr marL="742950" lvl="1" indent="-285750">
              <a:buFont typeface="Arial" panose="020B0604020202020204" pitchFamily="34" charset="0"/>
              <a:buChar char="•"/>
            </a:pPr>
            <a:r>
              <a:rPr lang="en-US" dirty="0"/>
              <a:t>How do these relate to activities and conversations that students are having in kindergarten?</a:t>
            </a:r>
          </a:p>
          <a:p>
            <a:pPr marL="0" indent="0"/>
            <a:endParaRPr lang="en-US" dirty="0"/>
          </a:p>
          <a:p>
            <a:pPr marL="0" indent="0"/>
            <a:r>
              <a:rPr lang="en-US" b="1" dirty="0"/>
              <a:t>Script</a:t>
            </a:r>
          </a:p>
          <a:p>
            <a:pPr marL="0" indent="0"/>
            <a:r>
              <a:rPr lang="en-US" i="1" dirty="0"/>
              <a:t>Let's begin with the standards for kindergarten. [Read the standards aloud from the slide or ask a volunteer participant to do so.] I'd like to draw your attention to the terminology in the kindergarten standards. Note that at this grade level, we are talking about “medicines, “ which are substances.</a:t>
            </a:r>
          </a:p>
          <a:p>
            <a:pPr marL="0" indent="0"/>
            <a:endParaRPr lang="en-US" i="1" dirty="0"/>
          </a:p>
          <a:p>
            <a:pPr marL="0" indent="0"/>
            <a:r>
              <a:rPr lang="en-US" i="1" dirty="0"/>
              <a:t>Please locate a partner nearby for a brief turn-and-talk activity. [Read the questions on the slide]. Take a few moments to discuss your answers. [Ask participants to share out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5242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lvl="0" indent="-171450" algn="l" rtl="0">
              <a:spcBef>
                <a:spcPts val="0"/>
              </a:spcBef>
              <a:spcAft>
                <a:spcPts val="0"/>
              </a:spcAft>
              <a:buFont typeface="Arial" panose="020B0604020202020204" pitchFamily="34" charset="0"/>
              <a:buChar char="•"/>
            </a:pPr>
            <a:r>
              <a:rPr lang="en-US" b="0" dirty="0"/>
              <a:t>Review the standards for first grade. To engage participants, you may ask for a volunteer to read the standards aloud.</a:t>
            </a:r>
          </a:p>
          <a:p>
            <a:pPr marL="171450" lvl="0" indent="-171450" algn="l" rtl="0">
              <a:spcBef>
                <a:spcPts val="0"/>
              </a:spcBef>
              <a:spcAft>
                <a:spcPts val="0"/>
              </a:spcAft>
              <a:buFont typeface="Arial" panose="020B0604020202020204" pitchFamily="34" charset="0"/>
              <a:buChar char="•"/>
            </a:pPr>
            <a:r>
              <a:rPr lang="en-US" b="0" dirty="0"/>
              <a:t>Make note of the terminology used. At this grade level, we are still talking about </a:t>
            </a:r>
            <a:r>
              <a:rPr lang="en-US" b="0" i="0" dirty="0"/>
              <a:t>medicines</a:t>
            </a:r>
            <a:r>
              <a:rPr lang="en-US" b="0" dirty="0"/>
              <a:t>.</a:t>
            </a:r>
          </a:p>
          <a:p>
            <a:pPr marL="171450" lvl="0" indent="-171450" algn="l" rtl="0">
              <a:spcBef>
                <a:spcPts val="0"/>
              </a:spcBef>
              <a:spcAft>
                <a:spcPts val="0"/>
              </a:spcAft>
              <a:buFont typeface="Arial" panose="020B0604020202020204" pitchFamily="34" charset="0"/>
              <a:buChar char="•"/>
            </a:pPr>
            <a:endParaRPr lang="en-US" b="0" dirty="0"/>
          </a:p>
          <a:p>
            <a:pPr marL="171450" lvl="0" indent="-171450" algn="l" rtl="0">
              <a:spcBef>
                <a:spcPts val="0"/>
              </a:spcBef>
              <a:spcAft>
                <a:spcPts val="0"/>
              </a:spcAft>
              <a:buFont typeface="Arial" panose="020B0604020202020204" pitchFamily="34" charset="0"/>
              <a:buChar char="•"/>
            </a:pPr>
            <a:r>
              <a:rPr lang="en-US" b="0" dirty="0"/>
              <a:t>Ask participants to turn to an elbow partner and discuss the standards for first grade:</a:t>
            </a:r>
          </a:p>
          <a:p>
            <a:pPr marL="628650" lvl="1" indent="-171450" algn="l" rtl="0">
              <a:spcBef>
                <a:spcPts val="0"/>
              </a:spcBef>
              <a:spcAft>
                <a:spcPts val="0"/>
              </a:spcAft>
              <a:buFont typeface="Arial" panose="020B0604020202020204" pitchFamily="34" charset="0"/>
              <a:buChar char="•"/>
            </a:pPr>
            <a:r>
              <a:rPr lang="en-US" b="0" i="0" dirty="0"/>
              <a:t>How to these standards build on the concepts discussed in kindergarten?</a:t>
            </a:r>
          </a:p>
          <a:p>
            <a:pPr marL="628650" lvl="1" indent="-171450" algn="l" rtl="0">
              <a:spcBef>
                <a:spcPts val="0"/>
              </a:spcBef>
              <a:spcAft>
                <a:spcPts val="0"/>
              </a:spcAft>
              <a:buFont typeface="Arial" panose="020B0604020202020204" pitchFamily="34" charset="0"/>
              <a:buChar char="•"/>
            </a:pPr>
            <a:r>
              <a:rPr lang="en-US" dirty="0"/>
              <a:t>Why are these important concepts to discuss in first grade?</a:t>
            </a:r>
            <a:endParaRPr lang="en-US" b="0" i="0" dirty="0"/>
          </a:p>
          <a:p>
            <a:pPr marL="0" lvl="0" indent="0" algn="l" rtl="0">
              <a:spcBef>
                <a:spcPts val="0"/>
              </a:spcBef>
              <a:spcAft>
                <a:spcPts val="0"/>
              </a:spcAft>
            </a:pPr>
            <a:endParaRPr lang="en-US" b="0" dirty="0"/>
          </a:p>
          <a:p>
            <a:pPr marL="0" indent="0"/>
            <a:r>
              <a:rPr lang="en-US" b="1" dirty="0"/>
              <a:t>Script</a:t>
            </a:r>
          </a:p>
          <a:p>
            <a:pPr marL="0" indent="0"/>
            <a:r>
              <a:rPr lang="en-US" i="1" dirty="0"/>
              <a:t>Let's turn our attention to the standards for first grade. [Read the standards aloud from the slide or ask a volunteer participant to do so.] You'll notice that again we are talking about "medicines."</a:t>
            </a:r>
            <a:endParaRPr lang="en-US" dirty="0"/>
          </a:p>
          <a:p>
            <a:pPr marL="0" indent="0"/>
            <a:endParaRPr lang="en-US" dirty="0"/>
          </a:p>
          <a:p>
            <a:pPr marL="0" indent="0"/>
            <a:r>
              <a:rPr lang="en-US" i="1" dirty="0"/>
              <a:t>Turn to your partner and discuss your answers to these questions. [Read the questions on the slide]. Go ahead and get started. [Ask participants to share out responses as time allows].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2786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indent="-171450">
              <a:buFont typeface="Arial" panose="020B0604020202020204" pitchFamily="34" charset="0"/>
              <a:buChar char="•"/>
            </a:pPr>
            <a:r>
              <a:rPr lang="en-US" b="0" dirty="0"/>
              <a:t>Review the standards for </a:t>
            </a:r>
            <a:r>
              <a:rPr lang="en-US" dirty="0"/>
              <a:t>second grade</a:t>
            </a:r>
            <a:r>
              <a:rPr lang="en-US" b="0" dirty="0"/>
              <a:t>. To engage participants, you may ask for a volunteer to read the standards aloud.</a:t>
            </a:r>
          </a:p>
          <a:p>
            <a:pPr marL="171450" indent="-171450">
              <a:buFont typeface="Arial" panose="020B0604020202020204" pitchFamily="34" charset="0"/>
              <a:buChar char="•"/>
            </a:pPr>
            <a:r>
              <a:rPr lang="en-US" b="0" dirty="0"/>
              <a:t>Make note of the topics and terminology used. We now introduce </a:t>
            </a:r>
            <a:r>
              <a:rPr lang="en-US" dirty="0"/>
              <a:t>tobacco and steps to take when you are offered substances</a:t>
            </a:r>
            <a:r>
              <a:rPr lang="en-US" b="0" dirty="0"/>
              <a:t>. </a:t>
            </a:r>
            <a:endParaRPr lang="en-US" dirty="0"/>
          </a:p>
          <a:p>
            <a:pPr marL="171450" indent="-171450">
              <a:buFont typeface="Arial" panose="020B0604020202020204" pitchFamily="34" charset="0"/>
              <a:buChar char="•"/>
            </a:pPr>
            <a:endParaRPr lang="en-US" dirty="0"/>
          </a:p>
          <a:p>
            <a:pPr marL="0" indent="0"/>
            <a:r>
              <a:rPr lang="en-US" b="1" dirty="0"/>
              <a:t>Script</a:t>
            </a:r>
            <a:endParaRPr lang="en-US" dirty="0"/>
          </a:p>
          <a:p>
            <a:pPr marL="0" indent="0"/>
            <a:r>
              <a:rPr lang="en-US" i="1" dirty="0"/>
              <a:t>Let's shift our attention to the standards for second grade. [Read the standards aloud from the slide or ask a volunteer participant to do so.] Now the terms tobacco and secondhand smoke are introduced, along with discussion about steps to take when you are offered substances. In first grade, we covered medicine safety. At second grade, we help students explore the difference between medicines that can help our bodies versus substances that are harmful.</a:t>
            </a:r>
          </a:p>
          <a:p>
            <a:pPr marL="0" indent="0"/>
            <a:endParaRPr lang="en-US" i="1" dirty="0"/>
          </a:p>
          <a:p>
            <a:pPr marL="0" indent="0"/>
            <a:r>
              <a:rPr lang="en-US" i="1" dirty="0"/>
              <a:t>Turn to your partner and discuss your answers to these questions. [Read the questions on the slide]. Let's get started. [Ask participants to share out responses as time allows].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5117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lvl="0" indent="-171450" algn="l" rtl="0">
              <a:spcBef>
                <a:spcPts val="0"/>
              </a:spcBef>
              <a:spcAft>
                <a:spcPts val="0"/>
              </a:spcAft>
              <a:buFont typeface="Arial" panose="020B0604020202020204" pitchFamily="34" charset="0"/>
              <a:buChar char="•"/>
            </a:pPr>
            <a:r>
              <a:rPr lang="en-US" b="0" dirty="0"/>
              <a:t>Review the standards for third grade. To engage participants, you may ask for a volunteer to read the standards aloud.</a:t>
            </a:r>
          </a:p>
          <a:p>
            <a:pPr marL="171450" lvl="0" indent="-171450" algn="l" rtl="0">
              <a:spcBef>
                <a:spcPts val="0"/>
              </a:spcBef>
              <a:spcAft>
                <a:spcPts val="0"/>
              </a:spcAft>
              <a:buFont typeface="Arial" panose="020B0604020202020204" pitchFamily="34" charset="0"/>
              <a:buChar char="•"/>
            </a:pPr>
            <a:r>
              <a:rPr lang="en-US" b="0" dirty="0"/>
              <a:t>Make note of the topics and terminology used. We now introduce </a:t>
            </a:r>
            <a:r>
              <a:rPr lang="en-US" b="0" i="0" dirty="0"/>
              <a:t>alcohol and marijuana and cannabis</a:t>
            </a:r>
            <a:r>
              <a:rPr lang="en-US" b="0" dirty="0"/>
              <a:t>. How substances </a:t>
            </a:r>
            <a:r>
              <a:rPr lang="en-US" dirty="0"/>
              <a:t>affect</a:t>
            </a:r>
            <a:r>
              <a:rPr lang="en-US" b="0" dirty="0"/>
              <a:t> our minds, bodies and brains is discussed. </a:t>
            </a:r>
          </a:p>
          <a:p>
            <a:pPr marL="171450" lvl="0" indent="-171450" algn="l" rtl="0">
              <a:spcBef>
                <a:spcPts val="0"/>
              </a:spcBef>
              <a:spcAft>
                <a:spcPts val="0"/>
              </a:spcAft>
              <a:buFont typeface="Arial" panose="020B0604020202020204" pitchFamily="34" charset="0"/>
              <a:buChar char="•"/>
            </a:pPr>
            <a:r>
              <a:rPr lang="en-US" b="0" dirty="0"/>
              <a:t>In second grade, we covered steps to take when you are offered substances. At third grade, we dive deeper by acknowledging social pressures, emotions around substance use and how to get help.</a:t>
            </a:r>
          </a:p>
          <a:p>
            <a:pPr marL="171450" lvl="0" indent="-171450" algn="l" rtl="0">
              <a:spcBef>
                <a:spcPts val="0"/>
              </a:spcBef>
              <a:spcAft>
                <a:spcPts val="0"/>
              </a:spcAft>
              <a:buFont typeface="Arial" panose="020B0604020202020204" pitchFamily="34" charset="0"/>
              <a:buChar char="•"/>
            </a:pPr>
            <a:r>
              <a:rPr lang="en-US" b="0" dirty="0"/>
              <a:t>Ask participants to turn to an elbow partner and discuss the standards for </a:t>
            </a:r>
            <a:r>
              <a:rPr lang="en-US" dirty="0"/>
              <a:t>third</a:t>
            </a:r>
            <a:r>
              <a:rPr lang="en-US" b="0" dirty="0"/>
              <a:t> grade:</a:t>
            </a:r>
          </a:p>
          <a:p>
            <a:pPr marL="628650" lvl="1" indent="-171450" algn="l" rtl="0">
              <a:spcBef>
                <a:spcPts val="0"/>
              </a:spcBef>
              <a:spcAft>
                <a:spcPts val="0"/>
              </a:spcAft>
              <a:buFont typeface="Arial" panose="020B0604020202020204" pitchFamily="34" charset="0"/>
              <a:buChar char="•"/>
            </a:pPr>
            <a:r>
              <a:rPr lang="en-US" dirty="0"/>
              <a:t>How do these standards relate to conversations you might already be having with students around social pressures and their emotions?</a:t>
            </a:r>
          </a:p>
          <a:p>
            <a:pPr marL="0" lvl="0" indent="0" algn="l" rtl="0">
              <a:spcBef>
                <a:spcPts val="0"/>
              </a:spcBef>
              <a:spcAft>
                <a:spcPts val="0"/>
              </a:spcAft>
            </a:pPr>
            <a:endParaRPr lang="en-US" dirty="0"/>
          </a:p>
          <a:p>
            <a:pPr marL="0" indent="0"/>
            <a:r>
              <a:rPr lang="en-US" b="1" dirty="0"/>
              <a:t>Script</a:t>
            </a:r>
            <a:endParaRPr lang="en-US" dirty="0"/>
          </a:p>
          <a:p>
            <a:pPr marL="0" indent="0"/>
            <a:r>
              <a:rPr lang="en-US" i="1" dirty="0"/>
              <a:t>Let's shift our attention to the standards for third grade. [Read the standards aloud from the slide or ask a volunteer participant to do so.] Now the terms alcohol and marijuana/cannabis are introduced, along with discussion about how substances affect our minds, bodies and brains. In second grade, we covered steps to take when you are offered substances. At third grade, we dive deeper by acknowledging social pressures, emotions around substance use and how to get help.</a:t>
            </a:r>
          </a:p>
          <a:p>
            <a:pPr marL="0" indent="0"/>
            <a:endParaRPr lang="en-US" i="1" dirty="0"/>
          </a:p>
          <a:p>
            <a:pPr marL="0" indent="0"/>
            <a:r>
              <a:rPr lang="en-US" i="1" dirty="0"/>
              <a:t>Again, turn to your partner and discuss your answers to these questions. [Read the questions on the slide]. Let's get started. [Ask participants to share out responses as time allows].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9471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lvl="0" indent="-171450" algn="l" rtl="0">
              <a:spcBef>
                <a:spcPts val="0"/>
              </a:spcBef>
              <a:spcAft>
                <a:spcPts val="0"/>
              </a:spcAft>
              <a:buFont typeface="Arial" panose="020B0604020202020204" pitchFamily="34" charset="0"/>
              <a:buChar char="•"/>
            </a:pPr>
            <a:r>
              <a:rPr lang="en-US" b="0" dirty="0"/>
              <a:t>Review the standards for fourth grade. To engage participants, you may ask for one or more volunteers to read the standards aloud.</a:t>
            </a:r>
          </a:p>
          <a:p>
            <a:pPr marL="171450" lvl="0" indent="-171450" algn="l" rtl="0">
              <a:spcBef>
                <a:spcPts val="0"/>
              </a:spcBef>
              <a:spcAft>
                <a:spcPts val="0"/>
              </a:spcAft>
              <a:buFont typeface="Arial" panose="020B0604020202020204" pitchFamily="34" charset="0"/>
              <a:buChar char="•"/>
            </a:pPr>
            <a:r>
              <a:rPr lang="en-US" b="0" dirty="0"/>
              <a:t>Make note of the topics and terminology used. At this grade level,</a:t>
            </a:r>
            <a:r>
              <a:rPr lang="en-US" b="0" i="0" dirty="0"/>
              <a:t> we see the terms addictive and substance use disorder.</a:t>
            </a:r>
          </a:p>
          <a:p>
            <a:pPr marL="173736" marR="0" indent="-173736" algn="l" rtl="0">
              <a:buClr>
                <a:srgbClr val="000000"/>
              </a:buClr>
              <a:buSzPts val="1400"/>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Ask participants to consider the through lines between the standards in K–3 and what we see in fourth grade.</a:t>
            </a:r>
            <a:endParaRPr lang="en-US" sz="1200" dirty="0">
              <a:effectLst/>
            </a:endParaRPr>
          </a:p>
          <a:p>
            <a:pPr marL="630936" marR="0" indent="-173736" algn="l" rtl="0">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What concepts do we build on from the K–3 standards? (Possible discussion may include how substances affect the body and our minds, taking prescription medications, actions and feelings around substance use.)</a:t>
            </a:r>
            <a:endParaRPr lang="en-US" dirty="0">
              <a:effectLst/>
            </a:endParaRPr>
          </a:p>
          <a:p>
            <a:pPr marL="630936" marR="0" indent="-173736" algn="l" rtl="0">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What concepts are new? (Possible discussion may be on communication skills and decision-making, along with medical conditions and community resources.)</a:t>
            </a:r>
            <a:endParaRPr lang="en-US" b="0" i="0" dirty="0"/>
          </a:p>
          <a:p>
            <a:pPr marL="628650" lvl="1" indent="-171450" algn="l" rtl="0">
              <a:spcBef>
                <a:spcPts val="0"/>
              </a:spcBef>
              <a:spcAft>
                <a:spcPts val="0"/>
              </a:spcAft>
              <a:buFont typeface="Arial" panose="020B0604020202020204" pitchFamily="34" charset="0"/>
              <a:buChar char="•"/>
            </a:pPr>
            <a:endParaRPr lang="en-US" b="0" i="0" dirty="0"/>
          </a:p>
          <a:p>
            <a:pPr marL="0" indent="0"/>
            <a:r>
              <a:rPr lang="en-US" b="1" dirty="0"/>
              <a:t>Script</a:t>
            </a:r>
            <a:endParaRPr lang="en-US" dirty="0"/>
          </a:p>
          <a:p>
            <a:pPr marL="0" indent="0"/>
            <a:r>
              <a:rPr lang="en-US" i="1" dirty="0"/>
              <a:t>The standards for fourth grade are up next. [Read the standards aloud from the slide or ask a volunteer participant to do so.] At this grade level, we introduce the terms addictive and substance use disorder.</a:t>
            </a:r>
          </a:p>
          <a:p>
            <a:pPr marL="0" indent="0"/>
            <a:endParaRPr lang="en-US" i="1" dirty="0"/>
          </a:p>
          <a:p>
            <a:pPr marL="0" indent="0"/>
            <a:r>
              <a:rPr lang="en-US" i="1" dirty="0"/>
              <a:t>Turn to your partner once again and discuss your answers to these questions. [Read the questions on the slide]. I'm curious to learn your thoughts. Please begin. [Ask participants to share out responses as time allows.]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4698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a:t>Facilitator Notes</a:t>
            </a:r>
            <a:endParaRPr lang="en-US" dirty="0">
              <a:solidFill>
                <a:srgbClr val="444444"/>
              </a:solidFill>
            </a:endParaRPr>
          </a:p>
          <a:p>
            <a:pPr marL="171450" indent="-171450">
              <a:buFont typeface="Arial,Sans-Serif"/>
              <a:buChar char="•"/>
            </a:pPr>
            <a:r>
              <a:rPr lang="en-US" dirty="0"/>
              <a:t>Review the standards for fifth grade (continued onto the next slide). To engage participants, you may ask for one or more volunteers to read the standards aloud.</a:t>
            </a:r>
            <a:endParaRPr lang="en-US" dirty="0">
              <a:solidFill>
                <a:srgbClr val="444444"/>
              </a:solidFill>
            </a:endParaRPr>
          </a:p>
          <a:p>
            <a:pPr marL="0" indent="0"/>
            <a:endParaRPr lang="en-US" dirty="0">
              <a:solidFill>
                <a:srgbClr val="444444"/>
              </a:solidFill>
            </a:endParaRPr>
          </a:p>
          <a:p>
            <a:pPr marL="0" indent="0"/>
            <a:r>
              <a:rPr lang="en-US" b="1" dirty="0"/>
              <a:t>Script</a:t>
            </a:r>
            <a:endParaRPr lang="en-US" dirty="0">
              <a:solidFill>
                <a:srgbClr val="444444"/>
              </a:solidFill>
            </a:endParaRPr>
          </a:p>
          <a:p>
            <a:pPr marL="0" indent="0"/>
            <a:r>
              <a:rPr lang="en-US" i="1" dirty="0"/>
              <a:t>Finally, we have the standards for fifth grade. Let's review them. [Read the standards aloud from the slide or ask a volunteer participant to do so.]</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0092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where participants are within the plan for the day.</a:t>
            </a:r>
          </a:p>
          <a:p>
            <a:pPr>
              <a:buFont typeface="Arial" panose="020B0604020202020204" pitchFamily="34" charset="0"/>
              <a:buChar char="•"/>
            </a:pPr>
            <a:r>
              <a:rPr lang="en-US" dirty="0"/>
              <a:t>Remind participants what has been covered and what remains.</a:t>
            </a:r>
          </a:p>
          <a:p>
            <a:pPr>
              <a:buFont typeface="Arial" panose="020B0604020202020204" pitchFamily="34" charset="0"/>
              <a:buChar char="•"/>
            </a:pPr>
            <a:endParaRPr lang="en-US" dirty="0"/>
          </a:p>
          <a:p>
            <a:r>
              <a:rPr lang="en-US" b="1" dirty="0"/>
              <a:t>Script</a:t>
            </a:r>
            <a:endParaRPr lang="en-US" dirty="0"/>
          </a:p>
          <a:p>
            <a:pPr marL="228600" indent="0"/>
            <a:r>
              <a:rPr lang="en-US" i="1" dirty="0"/>
              <a:t>We've discussed important elements of the learning environment to support substance use prevention. Now let's take some time to explore Oregon's Health Education Standards. This may be review for some and new for others.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defRPr/>
            </a:pPr>
            <a:r>
              <a:rPr lang="en-US" b="1" dirty="0"/>
              <a:t>Facilitator Notes</a:t>
            </a:r>
          </a:p>
          <a:p>
            <a:pPr marL="171450" indent="-171450">
              <a:buFont typeface="Arial,Sans-Serif"/>
              <a:buChar char="•"/>
              <a:defRPr/>
            </a:pPr>
            <a:r>
              <a:rPr lang="en-US" dirty="0"/>
              <a:t>Ask participants to reflect on the standards:</a:t>
            </a:r>
            <a:endParaRPr lang="en-US" dirty="0">
              <a:solidFill>
                <a:srgbClr val="444444"/>
              </a:solidFill>
            </a:endParaRPr>
          </a:p>
          <a:p>
            <a:pPr marL="628650" lvl="1" indent="-171450">
              <a:buFont typeface="Arial,Sans-Serif"/>
              <a:buChar char="•"/>
              <a:defRPr/>
            </a:pPr>
            <a:r>
              <a:rPr lang="en-US"/>
              <a:t>How do these standards build on the concepts discussed in fourth grade?</a:t>
            </a:r>
            <a:endParaRPr lang="en-US">
              <a:solidFill>
                <a:srgbClr val="444444"/>
              </a:solidFill>
            </a:endParaRPr>
          </a:p>
          <a:p>
            <a:pPr marL="628650" lvl="1" indent="-171450">
              <a:buFont typeface="Arial,Sans-Serif"/>
              <a:buChar char="•"/>
              <a:defRPr/>
            </a:pPr>
            <a:r>
              <a:rPr lang="en-US"/>
              <a:t>How do these relate to other lessons, topics and conversations that students are having in fifth grade? </a:t>
            </a:r>
            <a:endParaRPr lang="en-US">
              <a:solidFill>
                <a:srgbClr val="444444"/>
              </a:solidFill>
            </a:endParaRPr>
          </a:p>
          <a:p>
            <a:pPr marL="628650" lvl="1" indent="-171450">
              <a:buFont typeface="Arial,Sans-Serif"/>
              <a:buChar char="•"/>
              <a:defRPr/>
            </a:pPr>
            <a:r>
              <a:rPr lang="en-US"/>
              <a:t>Why is it important to cover these topics before students go to middle school? (Possible discussion includes progression of standards, required lessons at sixth grade and peer pressure.)</a:t>
            </a:r>
            <a:endParaRPr lang="en-US">
              <a:solidFill>
                <a:srgbClr val="444444"/>
              </a:solidFill>
            </a:endParaRPr>
          </a:p>
          <a:p>
            <a:pPr marL="0" marR="0" lvl="0" indent="0" algn="l" defTabSz="914400">
              <a:lnSpc>
                <a:spcPct val="100000"/>
              </a:lnSpc>
              <a:spcBef>
                <a:spcPts val="0"/>
              </a:spcBef>
              <a:spcAft>
                <a:spcPts val="0"/>
              </a:spcAft>
              <a:buSzPts val="1400"/>
              <a:buFont typeface="Arial"/>
              <a:buNone/>
              <a:tabLst/>
              <a:defRPr/>
            </a:pPr>
            <a:endParaRPr lang="en-US"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Script</a:t>
            </a:r>
          </a:p>
          <a:p>
            <a:pPr marL="0" indent="0"/>
            <a:r>
              <a:rPr lang="en-US" i="1" dirty="0"/>
              <a:t>Again, please talk with your partners about these questions. [Read the questions on the slide]. Go ahead and get started. [Ask participants to share out responses as time allows. Possible discussion includes progression of standards, required lessons at sixth grade and peer pressure].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022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9008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Ask participants to spend a moment reviewing the elementary interdisciplinary practices document.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Have participants reflect on their local context and how they might use this document to prepare for instruction.</a:t>
            </a:r>
          </a:p>
          <a:p>
            <a:pPr marL="0" indent="0">
              <a:defRPr/>
            </a:pPr>
            <a:endParaRPr lang="en-US" dirty="0"/>
          </a:p>
          <a:p>
            <a:pPr marL="0" indent="0">
              <a:buFont typeface="Arial" panose="020B0604020202020204" pitchFamily="34" charset="0"/>
              <a:defRPr/>
            </a:pPr>
            <a:r>
              <a:rPr lang="en-US" b="1" dirty="0"/>
              <a:t>Script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Thank you for your thoughtful conversations about the K-5 Health Education Standards. I hope this has been been a helpful exercise to see how they progress over time. Let’s now turn our attention to the Elementary Interdisciplinary Practice document. Once you've located it, please take a few moments to read about the practices independently.</a:t>
            </a:r>
          </a:p>
          <a:p>
            <a:pPr marL="0" indent="0">
              <a:buFont typeface="Arial" panose="020B0604020202020204" pitchFamily="34" charset="0"/>
              <a:defRPr/>
            </a:pPr>
            <a:endParaRPr lang="en-US" dirty="0"/>
          </a:p>
          <a:p>
            <a:pPr marL="0" indent="0">
              <a:buFont typeface="Arial" panose="020B0604020202020204" pitchFamily="34" charset="0"/>
              <a:defRPr/>
            </a:pPr>
            <a:r>
              <a:rPr lang="en-US" i="1" dirty="0"/>
              <a:t>As we finish up the reading, let's consider this question: [Read the question on the slide.] Turn to your partner and take a moment to discuss your thoughts. [Ask participants to share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0715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4345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indent="-171450">
              <a:buFont typeface="Arial" panose="020B0604020202020204" pitchFamily="34" charset="0"/>
              <a:buChar char="•"/>
              <a:defRPr/>
            </a:pPr>
            <a:r>
              <a:rPr lang="en-US" b="0" dirty="0"/>
              <a:t>Ask participants to spend a moment reviewing the Learning Progressions document. They do not need to review each standard again. Provide enough time for them to orient themselves to the </a:t>
            </a:r>
            <a:r>
              <a:rPr lang="en-US" dirty="0"/>
              <a:t>document's</a:t>
            </a:r>
            <a:r>
              <a:rPr lang="en-US" b="0" dirty="0"/>
              <a:t> organization and skim a few of the grade levels and standards </a:t>
            </a:r>
            <a:r>
              <a:rPr lang="en-US" dirty="0"/>
              <a:t>(approximately 3–4</a:t>
            </a:r>
            <a:r>
              <a:rPr lang="en-US" b="0" dirty="0"/>
              <a:t> minutes). </a:t>
            </a:r>
          </a:p>
          <a:p>
            <a:pPr marL="171450" indent="-171450">
              <a:buFont typeface="Arial" panose="020B0604020202020204" pitchFamily="34" charset="0"/>
              <a:buChar char="•"/>
              <a:defRPr/>
            </a:pPr>
            <a:r>
              <a:rPr lang="en-US" b="0" dirty="0"/>
              <a:t>Have participants reflect on how they might use this document to prepare for instruction and </a:t>
            </a:r>
            <a:r>
              <a:rPr lang="en-US" dirty="0"/>
              <a:t>in discussions</a:t>
            </a:r>
            <a:r>
              <a:rPr lang="en-US" b="0" dirty="0"/>
              <a:t> with colleagues.</a:t>
            </a:r>
          </a:p>
          <a:p>
            <a:pPr marL="0" indent="0">
              <a:defRPr/>
            </a:pPr>
            <a:endParaRPr lang="en-US" dirty="0"/>
          </a:p>
          <a:p>
            <a:pPr marL="0" indent="0">
              <a:buFont typeface="Arial" panose="020B0604020202020204" pitchFamily="34" charset="0"/>
              <a:defRPr/>
            </a:pPr>
            <a:r>
              <a:rPr lang="en-US" b="1" dirty="0"/>
              <a:t>Script</a:t>
            </a:r>
          </a:p>
          <a:p>
            <a:pPr marL="0" indent="0">
              <a:buFont typeface="Arial" panose="020B0604020202020204" pitchFamily="34" charset="0"/>
              <a:defRPr/>
            </a:pPr>
            <a:r>
              <a:rPr lang="en-US" i="1" dirty="0"/>
              <a:t>Our final resource in this section is the Learning Progression document. Let's briefly skim through the document and get familiar with its organizational structure. It's not necessary to review each standard again, but it can be helpful to note their progression in this document. Let's take a few moments to read on our own.</a:t>
            </a:r>
          </a:p>
          <a:p>
            <a:pPr marL="0" indent="0">
              <a:buFont typeface="Arial" panose="020B0604020202020204" pitchFamily="34" charset="0"/>
              <a:defRPr/>
            </a:pPr>
            <a:endParaRPr lang="en-US" dirty="0"/>
          </a:p>
          <a:p>
            <a:pPr marL="0" indent="0">
              <a:defRPr/>
            </a:pPr>
            <a:r>
              <a:rPr lang="en-US" i="1" dirty="0"/>
              <a:t>As we finish up the reading, let's think about answers to these questions. [Read the questions on the slide]. Please turn to your partner one last time and discuss. [Ask participants to share their responses as time allows.]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2397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Ask participants to share their answers to the questions posed to the full group before concluding the session.</a:t>
            </a:r>
          </a:p>
          <a:p>
            <a:endParaRPr lang="en-US" dirty="0"/>
          </a:p>
          <a:p>
            <a:r>
              <a:rPr lang="en-US" b="1" dirty="0"/>
              <a:t>Script</a:t>
            </a:r>
          </a:p>
          <a:p>
            <a:pPr marL="228600" indent="0"/>
            <a:r>
              <a:rPr lang="en-US" i="1" dirty="0"/>
              <a:t>Before we complete this section, we'd like to hear from you about any one of these topics. [Read the questions on the slide and ask for volunteers to share out responses as time allows.]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2873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3135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learning goals for this section with participants.</a:t>
            </a:r>
          </a:p>
          <a:p>
            <a:pPr>
              <a:buFont typeface="Arial" panose="020B0604020202020204" pitchFamily="34" charset="0"/>
              <a:buChar char="•"/>
            </a:pPr>
            <a:r>
              <a:rPr lang="en-US" dirty="0"/>
              <a:t>Note that the standards use “substance use, misuse, and abuse”, but terminology has shifted to “substance use, misuse, and substance use disorder” which is a treatable condition.</a:t>
            </a:r>
          </a:p>
          <a:p>
            <a:pPr>
              <a:buFont typeface="Arial" panose="020B0604020202020204" pitchFamily="34" charset="0"/>
              <a:buChar char="•"/>
            </a:pPr>
            <a:endParaRPr lang="en-US" dirty="0"/>
          </a:p>
          <a:p>
            <a:r>
              <a:rPr lang="en-US" b="1" dirty="0"/>
              <a:t>Script</a:t>
            </a:r>
            <a:endParaRPr lang="en-US" dirty="0"/>
          </a:p>
          <a:p>
            <a:pPr marL="228600" indent="0">
              <a:buFont typeface="Arial" panose="020B0604020202020204" pitchFamily="34" charset="0"/>
              <a:buNone/>
            </a:pPr>
            <a:r>
              <a:rPr lang="en-US" i="1" dirty="0"/>
              <a:t>During this section, we'll look closely at health education standards in the elementary grades. The goals for this section are [share goals from slide].</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Char char="•"/>
            </a:pPr>
            <a:r>
              <a:rPr lang="en-US" dirty="0"/>
              <a:t>Review the agenda for the section.</a:t>
            </a:r>
          </a:p>
          <a:p>
            <a:endParaRPr lang="en-US" dirty="0"/>
          </a:p>
          <a:p>
            <a:r>
              <a:rPr lang="en-US" b="1" dirty="0"/>
              <a:t>Script</a:t>
            </a:r>
            <a:endParaRPr lang="en-US" dirty="0"/>
          </a:p>
          <a:p>
            <a:pPr marL="228600" indent="0">
              <a:buFont typeface="Arial" panose="020B0604020202020204" pitchFamily="34" charset="0"/>
              <a:buNone/>
            </a:pPr>
            <a:r>
              <a:rPr lang="en-US" i="1" dirty="0"/>
              <a:t>For this section, we are going to familiarize ourselves with one particular section of the elementary health education standards. Specifically, we will review [share the agenda from the slide].</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03EA5C54-CC9F-4717-31F0-DD913D1155AC}"/>
              </a:ext>
            </a:extLst>
          </p:cNvPr>
          <p:cNvSpPr>
            <a:spLocks noGrp="1"/>
          </p:cNvSpPr>
          <p:nvPr>
            <p:ph type="ftr" idx="11"/>
          </p:nvPr>
        </p:nvSpPr>
        <p:spPr/>
        <p:txBody>
          <a:bodyPr/>
          <a:lstStyle/>
          <a:p>
            <a:r>
              <a:rPr lang="en-US" dirty="0"/>
              <a:t>Cohen, G. L. (2022). Belonging: The science of creating connection and bridging divides. Norton.</a:t>
            </a:r>
          </a:p>
        </p:txBody>
      </p:sp>
    </p:spTree>
    <p:extLst>
      <p:ext uri="{BB962C8B-B14F-4D97-AF65-F5344CB8AC3E}">
        <p14:creationId xmlns:p14="http://schemas.microsoft.com/office/powerpoint/2010/main" val="994812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r>
              <a:rPr lang="en-US" b="1" dirty="0"/>
              <a:t>Facilitator Notes</a:t>
            </a:r>
            <a:endParaRPr lang="en-US" dirty="0">
              <a:ea typeface="Calibri"/>
              <a:cs typeface="Calibri"/>
            </a:endParaRPr>
          </a:p>
          <a:p>
            <a:pPr>
              <a:buChar char="•"/>
            </a:pPr>
            <a:r>
              <a:rPr lang="en-US" dirty="0"/>
              <a:t>Prior to beginning this section, spread out the Grade Level Signs in a row on the wall beginning with kindergarten</a:t>
            </a:r>
            <a:r>
              <a:rPr lang="en-US"/>
              <a:t> and progressing in order through high school. Leave enough space between each sign for participants to stand in front of them.</a:t>
            </a:r>
          </a:p>
          <a:p>
            <a:pPr>
              <a:buChar char="•"/>
            </a:pPr>
            <a:r>
              <a:rPr lang="en-US" dirty="0"/>
              <a:t>Throughout this activity, participants will be asked to stand in front of the grade level that they believe corresponds with when most students are able to begin developing the skill displayed on the slide.</a:t>
            </a:r>
          </a:p>
          <a:p>
            <a:pPr>
              <a:buChar char="•"/>
            </a:pPr>
            <a:endParaRPr lang="en-US" dirty="0"/>
          </a:p>
          <a:p>
            <a:pPr marL="228600" indent="0"/>
            <a:r>
              <a:rPr lang="en-US" b="1" dirty="0"/>
              <a:t>Script</a:t>
            </a:r>
          </a:p>
          <a:p>
            <a:pPr marL="228600" indent="0"/>
            <a:r>
              <a:rPr lang="en-US" i="1" dirty="0"/>
              <a:t>For our next activity, I am going to display a series of skills related to substance use prevention. After each skill, I will ask you to move to stand in front of the grade level sign that you think corresponds with when most students are able to learn that skill. [For participants who are not able to stand or walk to the different signs, you can offer accommodations such as having them hold up their fingers to indicate which grade level they feel is appropriate.]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6347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C9520-5162-DFD0-36E6-B7827A893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25EF5B-7949-BCCD-A9EA-A92345AD3A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0D5655-B370-EE56-91CB-186B389E796E}"/>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solidFill>
                  <a:srgbClr val="000000"/>
                </a:solidFill>
              </a:rPr>
              <a:t>Display the skill and allow time for participants to move in front of the grade level sign that they feel corresponds with when most students are able to perform the skill. </a:t>
            </a:r>
          </a:p>
          <a:p>
            <a:pPr>
              <a:buChar char="•"/>
            </a:pPr>
            <a:r>
              <a:rPr lang="en-US" dirty="0">
                <a:solidFill>
                  <a:srgbClr val="000000"/>
                </a:solidFill>
              </a:rPr>
              <a:t>Notice if there is any disagreement between participants and invite participants to share why they chose to stand where they did. </a:t>
            </a:r>
          </a:p>
          <a:p>
            <a:pPr marL="0" indent="0"/>
            <a:endParaRPr lang="en-US" dirty="0">
              <a:solidFill>
                <a:srgbClr val="444444"/>
              </a:solidFill>
            </a:endParaRPr>
          </a:p>
          <a:p>
            <a:pPr marL="228600" indent="0"/>
            <a:r>
              <a:rPr lang="en-US" b="1"/>
              <a:t>Script</a:t>
            </a:r>
            <a:endParaRPr lang="en-US" dirty="0">
              <a:solidFill>
                <a:srgbClr val="444444"/>
              </a:solidFill>
            </a:endParaRPr>
          </a:p>
          <a:p>
            <a:r>
              <a:rPr lang="en-US" i="1" dirty="0"/>
              <a:t>Please go stand in front of the grade level sign that corresponds with when most students are first able to practice stress management techniques.</a:t>
            </a:r>
          </a:p>
          <a:p>
            <a:endParaRPr lang="en-US" i="1" dirty="0"/>
          </a:p>
          <a:p>
            <a:r>
              <a:rPr lang="en-US" i="1" dirty="0"/>
              <a:t>Would anyone like to share why they chose to stand where they did?</a:t>
            </a:r>
          </a:p>
        </p:txBody>
      </p:sp>
      <p:sp>
        <p:nvSpPr>
          <p:cNvPr id="4" name="Slide Number Placeholder 3">
            <a:extLst>
              <a:ext uri="{FF2B5EF4-FFF2-40B4-BE49-F238E27FC236}">
                <a16:creationId xmlns:a16="http://schemas.microsoft.com/office/drawing/2014/main" id="{14F53CF3-6870-DD7C-6A30-0444F181117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0361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C522E-6EE8-A68B-FBA8-D03783093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B2F960-85E4-7A71-81F0-9E293ACF58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EE4C05-40BA-7D04-BAEA-C674AE1DD286}"/>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t>Display the skill and allow time for participants to move in front of the grade level sign that they feel corresponds with when most students are able to perform the skill. </a:t>
            </a:r>
            <a:endParaRPr lang="en-US">
              <a:solidFill>
                <a:srgbClr val="444444"/>
              </a:solidFill>
            </a:endParaRPr>
          </a:p>
          <a:p>
            <a:pPr>
              <a:buChar char="•"/>
            </a:pPr>
            <a:r>
              <a:rPr lang="en-US"/>
              <a:t>Notice if there is any disagreement between participants and invite participants to share why they chose to stand where they did. </a:t>
            </a:r>
            <a:endParaRPr lang="en-US">
              <a:solidFill>
                <a:srgbClr val="444444"/>
              </a:solidFill>
            </a:endParaRPr>
          </a:p>
          <a:p>
            <a:pPr marL="0" indent="0"/>
            <a:endParaRPr lang="en-US" dirty="0">
              <a:solidFill>
                <a:srgbClr val="444444"/>
              </a:solidFill>
            </a:endParaRPr>
          </a:p>
          <a:p>
            <a:pPr marL="228600" indent="0"/>
            <a:r>
              <a:rPr lang="en-US" b="1"/>
              <a:t>Script</a:t>
            </a:r>
            <a:endParaRPr lang="en-US" dirty="0">
              <a:solidFill>
                <a:srgbClr val="444444"/>
              </a:solidFill>
            </a:endParaRPr>
          </a:p>
          <a:p>
            <a:r>
              <a:rPr lang="en-US" i="1" dirty="0"/>
              <a:t>Please go stand in front of the grade level sign that corresponds with when most students are first able to identify and seek help from trusted adults.</a:t>
            </a:r>
            <a:endParaRPr lang="en-US" dirty="0">
              <a:solidFill>
                <a:srgbClr val="444444"/>
              </a:solidFill>
            </a:endParaRPr>
          </a:p>
          <a:p>
            <a:endParaRPr lang="en-US" dirty="0">
              <a:solidFill>
                <a:srgbClr val="444444"/>
              </a:solidFill>
            </a:endParaRPr>
          </a:p>
          <a:p>
            <a:r>
              <a:rPr lang="en-US" i="1" dirty="0"/>
              <a:t>Would anyone like to share why they chose to stand where they did?</a:t>
            </a:r>
            <a:endParaRPr lang="en-US" dirty="0"/>
          </a:p>
        </p:txBody>
      </p:sp>
      <p:sp>
        <p:nvSpPr>
          <p:cNvPr id="4" name="Slide Number Placeholder 3">
            <a:extLst>
              <a:ext uri="{FF2B5EF4-FFF2-40B4-BE49-F238E27FC236}">
                <a16:creationId xmlns:a16="http://schemas.microsoft.com/office/drawing/2014/main" id="{8429554F-1309-F76F-F092-10281E80B64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364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9655D-16B6-F1B4-68E7-1ACC0A57A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24DEA2-9FAE-9D2C-AD53-E8B524F3AC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6FBADA-A1F9-D04B-4BFA-F8F7C39980F8}"/>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t>Display the skill and allow time for participants to move in front of the grade level sign that they feel corresponds with when most students are able to perform the skill. </a:t>
            </a:r>
            <a:endParaRPr lang="en-US" dirty="0">
              <a:solidFill>
                <a:srgbClr val="444444"/>
              </a:solidFill>
            </a:endParaRPr>
          </a:p>
          <a:p>
            <a:pPr>
              <a:buChar char="•"/>
            </a:pPr>
            <a:r>
              <a:rPr lang="en-US"/>
              <a:t>Notice if there is any disagreement between participants and invite participants to share why they chose to stand where they did. </a:t>
            </a:r>
            <a:endParaRPr lang="en-US">
              <a:solidFill>
                <a:srgbClr val="444444"/>
              </a:solidFill>
            </a:endParaRPr>
          </a:p>
          <a:p>
            <a:pPr marL="0" indent="0"/>
            <a:endParaRPr lang="en-US" dirty="0">
              <a:solidFill>
                <a:srgbClr val="444444"/>
              </a:solidFill>
            </a:endParaRPr>
          </a:p>
          <a:p>
            <a:pPr marL="228600" indent="0"/>
            <a:r>
              <a:rPr lang="en-US" b="1"/>
              <a:t>Script</a:t>
            </a:r>
            <a:endParaRPr lang="en-US" dirty="0">
              <a:solidFill>
                <a:srgbClr val="444444"/>
              </a:solidFill>
            </a:endParaRPr>
          </a:p>
          <a:p>
            <a:r>
              <a:rPr lang="en-US" i="1" dirty="0"/>
              <a:t>Please go stand in front of the grade level sign that corresponds with when most students are first able to make personal decisions about medications and other substances.</a:t>
            </a:r>
            <a:endParaRPr lang="en-US" dirty="0">
              <a:solidFill>
                <a:srgbClr val="444444"/>
              </a:solidFill>
            </a:endParaRPr>
          </a:p>
          <a:p>
            <a:endParaRPr lang="en-US" dirty="0">
              <a:solidFill>
                <a:srgbClr val="444444"/>
              </a:solidFill>
            </a:endParaRPr>
          </a:p>
          <a:p>
            <a:r>
              <a:rPr lang="en-US" i="1"/>
              <a:t>Would anyone like to share why they chose to stand where they did?</a:t>
            </a:r>
            <a:endParaRPr lang="en-US"/>
          </a:p>
        </p:txBody>
      </p:sp>
      <p:sp>
        <p:nvSpPr>
          <p:cNvPr id="4" name="Slide Number Placeholder 3">
            <a:extLst>
              <a:ext uri="{FF2B5EF4-FFF2-40B4-BE49-F238E27FC236}">
                <a16:creationId xmlns:a16="http://schemas.microsoft.com/office/drawing/2014/main" id="{DF07463B-AA85-BDF5-6DE6-98D4071D4BC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780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2/18/2026</a:t>
            </a:fld>
            <a:endParaRPr lang="en-US" dirty="0"/>
          </a:p>
        </p:txBody>
      </p:sp>
      <p:sp>
        <p:nvSpPr>
          <p:cNvPr id="5" name="Footer Placeholder 4"/>
          <p:cNvSpPr>
            <a:spLocks noGrp="1"/>
          </p:cNvSpPr>
          <p:nvPr>
            <p:ph type="ftr" sz="quarter" idx="11"/>
          </p:nvPr>
        </p:nvSpPr>
        <p:spPr>
          <a:xfrm>
            <a:off x="2517912" y="6139793"/>
            <a:ext cx="3400973" cy="365125"/>
          </a:xfrm>
        </p:spPr>
        <p:txBody>
          <a:bodyPr/>
          <a:lstStyle/>
          <a:p>
            <a:r>
              <a:rPr lang="en-US" dirty="0"/>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dirty="0"/>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2/18/2026</a:t>
            </a:fld>
            <a:endParaRPr lang="en-US" dirty="0"/>
          </a:p>
        </p:txBody>
      </p:sp>
      <p:sp>
        <p:nvSpPr>
          <p:cNvPr id="4" name="Footer Placeholder 3"/>
          <p:cNvSpPr>
            <a:spLocks noGrp="1"/>
          </p:cNvSpPr>
          <p:nvPr>
            <p:ph type="ftr" sz="quarter" idx="11"/>
          </p:nvPr>
        </p:nvSpPr>
        <p:spPr/>
        <p:txBody>
          <a:bodyPr/>
          <a:lstStyle/>
          <a:p>
            <a:r>
              <a:rPr lang="en-US" dirty="0"/>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2/18/2026</a:t>
            </a:fld>
            <a:endParaRPr lang="en-US" dirty="0"/>
          </a:p>
        </p:txBody>
      </p:sp>
      <p:sp>
        <p:nvSpPr>
          <p:cNvPr id="3" name="Footer Placeholder 2"/>
          <p:cNvSpPr>
            <a:spLocks noGrp="1"/>
          </p:cNvSpPr>
          <p:nvPr>
            <p:ph type="ftr" sz="quarter" idx="11"/>
          </p:nvPr>
        </p:nvSpPr>
        <p:spPr/>
        <p:txBody>
          <a:bodyPr/>
          <a:lstStyle/>
          <a:p>
            <a:r>
              <a:rPr lang="en-US" dirty="0"/>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dirty="0"/>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79C08E3A-1967-44F7-9CA0-320D3ED909C6}"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86750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8150A4BA-4BC0-44D2-9B7A-1BA67BCFD26E}"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5858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p:cNvSpPr/>
          <p:nvPr/>
        </p:nvSpPr>
        <p:spPr>
          <a:xfrm>
            <a:off x="0" y="0"/>
            <a:ext cx="12191999" cy="6857999"/>
          </a:xfrm>
          <a:prstGeom prst="rect">
            <a:avLst/>
          </a:prstGeom>
          <a:solidFill>
            <a:srgbClr val="F2FA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dirty="0"/>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2/18/2026</a:t>
            </a:fld>
            <a:endParaRPr lang="en-US" dirty="0"/>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dirty="0"/>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94506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dirty="0"/>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2/18/2026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dirty="0"/>
          </a:p>
        </p:txBody>
      </p:sp>
    </p:spTree>
    <p:extLst>
      <p:ext uri="{BB962C8B-B14F-4D97-AF65-F5344CB8AC3E}">
        <p14:creationId xmlns:p14="http://schemas.microsoft.com/office/powerpoint/2010/main" val="141592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38470757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2/18/2026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4133232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2/18/2026</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BF8D8A9-8D17-23A0-EA3F-74B77911F300}"/>
              </a:ext>
            </a:extLst>
          </p:cNvPr>
          <p:cNvSpPr/>
          <p:nvPr userDrawn="1"/>
        </p:nvSpPr>
        <p:spPr>
          <a:xfrm>
            <a:off x="177282" y="3620278"/>
            <a:ext cx="12014718" cy="3237721"/>
          </a:xfrm>
          <a:prstGeom prst="rect">
            <a:avLst/>
          </a:prstGeom>
          <a:solidFill>
            <a:srgbClr val="F2FA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F504B-DCFB-763C-76FB-30D3EB443CBA}"/>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212650E-9AFE-3DA1-616C-6ED77755AD7F}"/>
              </a:ext>
            </a:extLst>
          </p:cNvPr>
          <p:cNvSpPr>
            <a:spLocks noGrp="1"/>
          </p:cNvSpPr>
          <p:nvPr>
            <p:ph type="ftr" sz="quarter" idx="10"/>
          </p:nvPr>
        </p:nvSpPr>
        <p:spPr>
          <a:xfrm>
            <a:off x="8240805" y="6139792"/>
            <a:ext cx="2864224" cy="365125"/>
          </a:xfrm>
        </p:spPr>
        <p:txBody>
          <a:bodyPr/>
          <a:lstStyle/>
          <a:p>
            <a:r>
              <a:rPr lang="en-US" dirty="0"/>
              <a:t>Oregon Department of Education</a:t>
            </a:r>
          </a:p>
        </p:txBody>
      </p:sp>
      <p:sp>
        <p:nvSpPr>
          <p:cNvPr id="4" name="Date Placeholder 3">
            <a:extLst>
              <a:ext uri="{FF2B5EF4-FFF2-40B4-BE49-F238E27FC236}">
                <a16:creationId xmlns:a16="http://schemas.microsoft.com/office/drawing/2014/main" id="{6D4D8BE7-726F-215D-F041-FB25FCDE9D59}"/>
              </a:ext>
            </a:extLst>
          </p:cNvPr>
          <p:cNvSpPr>
            <a:spLocks noGrp="1"/>
          </p:cNvSpPr>
          <p:nvPr>
            <p:ph type="dt" sz="half" idx="11"/>
          </p:nvPr>
        </p:nvSpPr>
        <p:spPr/>
        <p:txBody>
          <a:bodyPr/>
          <a:lstStyle/>
          <a:p>
            <a:fld id="{C2D0A6FE-1ABE-4141-9C0E-FE4FA78F9128}" type="datetime1">
              <a:rPr lang="en-US" smtClean="0"/>
              <a:t>2/18/2026</a:t>
            </a:fld>
            <a:endParaRPr lang="en-US" dirty="0"/>
          </a:p>
        </p:txBody>
      </p:sp>
      <p:sp>
        <p:nvSpPr>
          <p:cNvPr id="5" name="Slide Number Placeholder 4">
            <a:extLst>
              <a:ext uri="{FF2B5EF4-FFF2-40B4-BE49-F238E27FC236}">
                <a16:creationId xmlns:a16="http://schemas.microsoft.com/office/drawing/2014/main" id="{963A2575-6966-2CAF-9F28-EB0BCCF832AB}"/>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69115302-466E-1DB0-E560-ED2B720EF708}"/>
              </a:ext>
            </a:extLst>
          </p:cNvPr>
          <p:cNvSpPr>
            <a:spLocks noGrp="1"/>
          </p:cNvSpPr>
          <p:nvPr>
            <p:ph sz="quarter" idx="13"/>
          </p:nvPr>
        </p:nvSpPr>
        <p:spPr>
          <a:xfrm>
            <a:off x="690562" y="1614487"/>
            <a:ext cx="10810876" cy="198687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C99FE4EE-8768-5F61-AC0C-6D9A425F7A44}"/>
              </a:ext>
            </a:extLst>
          </p:cNvPr>
          <p:cNvSpPr>
            <a:spLocks noGrp="1"/>
          </p:cNvSpPr>
          <p:nvPr>
            <p:ph sz="quarter" idx="15"/>
          </p:nvPr>
        </p:nvSpPr>
        <p:spPr>
          <a:xfrm>
            <a:off x="4152122" y="3806825"/>
            <a:ext cx="7349316" cy="2322576"/>
          </a:xfrm>
          <a:solidFill>
            <a:srgbClr val="F2FAFE"/>
          </a:solidFill>
        </p:spPr>
        <p:txBody>
          <a:bodyPr anchor="ct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Group 12">
            <a:extLst>
              <a:ext uri="{FF2B5EF4-FFF2-40B4-BE49-F238E27FC236}">
                <a16:creationId xmlns:a16="http://schemas.microsoft.com/office/drawing/2014/main" id="{0781E0D7-CA84-C882-5F2A-F72150D30568}"/>
              </a:ext>
              <a:ext uri="{C183D7F6-B498-43B3-948B-1728B52AA6E4}">
                <adec:decorative xmlns:adec="http://schemas.microsoft.com/office/drawing/2017/decorative" val="1"/>
              </a:ext>
            </a:extLst>
          </p:cNvPr>
          <p:cNvGrpSpPr/>
          <p:nvPr userDrawn="1"/>
        </p:nvGrpSpPr>
        <p:grpSpPr>
          <a:xfrm>
            <a:off x="690282" y="3791163"/>
            <a:ext cx="2722274" cy="2722274"/>
            <a:chOff x="690283" y="3251917"/>
            <a:chExt cx="2722274" cy="2722274"/>
          </a:xfrm>
        </p:grpSpPr>
        <p:sp>
          <p:nvSpPr>
            <p:cNvPr id="14" name="Oval 13">
              <a:extLst>
                <a:ext uri="{FF2B5EF4-FFF2-40B4-BE49-F238E27FC236}">
                  <a16:creationId xmlns:a16="http://schemas.microsoft.com/office/drawing/2014/main" id="{C8729F3A-ACE0-C469-9D65-F629B52294F1}"/>
                </a:ext>
              </a:extLst>
            </p:cNvPr>
            <p:cNvSpPr/>
            <p:nvPr/>
          </p:nvSpPr>
          <p:spPr>
            <a:xfrm>
              <a:off x="690283" y="3251917"/>
              <a:ext cx="2722274" cy="2722274"/>
            </a:xfrm>
            <a:prstGeom prst="ellipse">
              <a:avLst/>
            </a:prstGeom>
            <a:solidFill>
              <a:schemeClr val="bg2"/>
            </a:solidFill>
            <a:ln w="76200">
              <a:solidFill>
                <a:srgbClr val="1B7C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oogle Shape;766;p85">
              <a:extLst>
                <a:ext uri="{FF2B5EF4-FFF2-40B4-BE49-F238E27FC236}">
                  <a16:creationId xmlns:a16="http://schemas.microsoft.com/office/drawing/2014/main" id="{B330B52D-5FA7-0C9A-FD0C-E79C144B756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1136348" y="3299553"/>
              <a:ext cx="1859742" cy="1855289"/>
            </a:xfrm>
            <a:prstGeom prst="rect">
              <a:avLst/>
            </a:prstGeom>
            <a:noFill/>
            <a:ln>
              <a:noFill/>
            </a:ln>
          </p:spPr>
        </p:pic>
        <p:sp>
          <p:nvSpPr>
            <p:cNvPr id="16" name="TextBox 15">
              <a:extLst>
                <a:ext uri="{FF2B5EF4-FFF2-40B4-BE49-F238E27FC236}">
                  <a16:creationId xmlns:a16="http://schemas.microsoft.com/office/drawing/2014/main" id="{471D1F9E-B104-15C9-7EA2-C853C6730ACD}"/>
                </a:ext>
              </a:extLst>
            </p:cNvPr>
            <p:cNvSpPr txBox="1"/>
            <p:nvPr/>
          </p:nvSpPr>
          <p:spPr>
            <a:xfrm>
              <a:off x="899498" y="5031369"/>
              <a:ext cx="2273413" cy="430887"/>
            </a:xfrm>
            <a:prstGeom prst="rect">
              <a:avLst/>
            </a:prstGeom>
            <a:noFill/>
          </p:spPr>
          <p:txBody>
            <a:bodyPr wrap="square" rtlCol="0">
              <a:spAutoFit/>
            </a:bodyPr>
            <a:lstStyle/>
            <a:p>
              <a:pPr algn="ctr"/>
              <a:r>
                <a:rPr lang="en-US" sz="2200" b="1" dirty="0">
                  <a:solidFill>
                    <a:srgbClr val="1B7CB5"/>
                  </a:solidFill>
                </a:rPr>
                <a:t>TURN &amp; TALK</a:t>
              </a:r>
            </a:p>
          </p:txBody>
        </p:sp>
      </p:grpSp>
    </p:spTree>
    <p:extLst>
      <p:ext uri="{BB962C8B-B14F-4D97-AF65-F5344CB8AC3E}">
        <p14:creationId xmlns:p14="http://schemas.microsoft.com/office/powerpoint/2010/main" val="47064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 Slide 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BF8D8A9-8D17-23A0-EA3F-74B77911F300}"/>
              </a:ext>
            </a:extLst>
          </p:cNvPr>
          <p:cNvSpPr/>
          <p:nvPr userDrawn="1"/>
        </p:nvSpPr>
        <p:spPr>
          <a:xfrm>
            <a:off x="7949682" y="261258"/>
            <a:ext cx="4242317" cy="6596742"/>
          </a:xfrm>
          <a:prstGeom prst="rect">
            <a:avLst/>
          </a:prstGeom>
          <a:solidFill>
            <a:srgbClr val="F2FA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F504B-DCFB-763C-76FB-30D3EB443CBA}"/>
              </a:ext>
            </a:extLst>
          </p:cNvPr>
          <p:cNvSpPr>
            <a:spLocks noGrp="1"/>
          </p:cNvSpPr>
          <p:nvPr>
            <p:ph type="title"/>
          </p:nvPr>
        </p:nvSpPr>
        <p:spPr>
          <a:xfrm>
            <a:off x="717177" y="457200"/>
            <a:ext cx="7167650" cy="1026460"/>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7212650E-9AFE-3DA1-616C-6ED77755AD7F}"/>
              </a:ext>
            </a:extLst>
          </p:cNvPr>
          <p:cNvSpPr>
            <a:spLocks noGrp="1"/>
          </p:cNvSpPr>
          <p:nvPr>
            <p:ph type="ftr" sz="quarter" idx="10"/>
          </p:nvPr>
        </p:nvSpPr>
        <p:spPr>
          <a:xfrm>
            <a:off x="688295" y="6139793"/>
            <a:ext cx="2864224" cy="365125"/>
          </a:xfrm>
        </p:spPr>
        <p:txBody>
          <a:bodyPr/>
          <a:lstStyle/>
          <a:p>
            <a:r>
              <a:rPr lang="en-US" dirty="0"/>
              <a:t>Oregon Department of Education</a:t>
            </a:r>
          </a:p>
        </p:txBody>
      </p:sp>
      <p:sp>
        <p:nvSpPr>
          <p:cNvPr id="4" name="Date Placeholder 3">
            <a:extLst>
              <a:ext uri="{FF2B5EF4-FFF2-40B4-BE49-F238E27FC236}">
                <a16:creationId xmlns:a16="http://schemas.microsoft.com/office/drawing/2014/main" id="{6D4D8BE7-726F-215D-F041-FB25FCDE9D59}"/>
              </a:ext>
            </a:extLst>
          </p:cNvPr>
          <p:cNvSpPr>
            <a:spLocks noGrp="1"/>
          </p:cNvSpPr>
          <p:nvPr>
            <p:ph type="dt" sz="half" idx="11"/>
          </p:nvPr>
        </p:nvSpPr>
        <p:spPr/>
        <p:txBody>
          <a:bodyPr/>
          <a:lstStyle/>
          <a:p>
            <a:fld id="{C2D0A6FE-1ABE-4141-9C0E-FE4FA78F9128}" type="datetime1">
              <a:rPr lang="en-US" smtClean="0"/>
              <a:t>2/18/2026</a:t>
            </a:fld>
            <a:endParaRPr lang="en-US" dirty="0"/>
          </a:p>
        </p:txBody>
      </p:sp>
      <p:sp>
        <p:nvSpPr>
          <p:cNvPr id="5" name="Slide Number Placeholder 4">
            <a:extLst>
              <a:ext uri="{FF2B5EF4-FFF2-40B4-BE49-F238E27FC236}">
                <a16:creationId xmlns:a16="http://schemas.microsoft.com/office/drawing/2014/main" id="{963A2575-6966-2CAF-9F28-EB0BCCF832AB}"/>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69115302-466E-1DB0-E560-ED2B720EF708}"/>
              </a:ext>
            </a:extLst>
          </p:cNvPr>
          <p:cNvSpPr>
            <a:spLocks noGrp="1"/>
          </p:cNvSpPr>
          <p:nvPr>
            <p:ph sz="quarter" idx="13"/>
          </p:nvPr>
        </p:nvSpPr>
        <p:spPr>
          <a:xfrm>
            <a:off x="690562" y="1614487"/>
            <a:ext cx="7194265" cy="442241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C99FE4EE-8768-5F61-AC0C-6D9A425F7A44}"/>
              </a:ext>
            </a:extLst>
          </p:cNvPr>
          <p:cNvSpPr>
            <a:spLocks noGrp="1"/>
          </p:cNvSpPr>
          <p:nvPr>
            <p:ph sz="quarter" idx="15"/>
          </p:nvPr>
        </p:nvSpPr>
        <p:spPr>
          <a:xfrm>
            <a:off x="8111821" y="3216575"/>
            <a:ext cx="3918037" cy="2923218"/>
          </a:xfrm>
          <a:solidFill>
            <a:srgbClr val="F2FAFE"/>
          </a:solidFill>
        </p:spPr>
        <p:txBody>
          <a:bodyPr anchor="ct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Group 12">
            <a:extLst>
              <a:ext uri="{FF2B5EF4-FFF2-40B4-BE49-F238E27FC236}">
                <a16:creationId xmlns:a16="http://schemas.microsoft.com/office/drawing/2014/main" id="{0781E0D7-CA84-C882-5F2A-F72150D30568}"/>
              </a:ext>
              <a:ext uri="{C183D7F6-B498-43B3-948B-1728B52AA6E4}">
                <adec:decorative xmlns:adec="http://schemas.microsoft.com/office/drawing/2017/decorative" val="1"/>
              </a:ext>
            </a:extLst>
          </p:cNvPr>
          <p:cNvGrpSpPr/>
          <p:nvPr userDrawn="1"/>
        </p:nvGrpSpPr>
        <p:grpSpPr>
          <a:xfrm>
            <a:off x="8779164" y="353082"/>
            <a:ext cx="2722274" cy="2722274"/>
            <a:chOff x="690283" y="3251917"/>
            <a:chExt cx="2722274" cy="2722274"/>
          </a:xfrm>
        </p:grpSpPr>
        <p:sp>
          <p:nvSpPr>
            <p:cNvPr id="14" name="Oval 13">
              <a:extLst>
                <a:ext uri="{FF2B5EF4-FFF2-40B4-BE49-F238E27FC236}">
                  <a16:creationId xmlns:a16="http://schemas.microsoft.com/office/drawing/2014/main" id="{C8729F3A-ACE0-C469-9D65-F629B52294F1}"/>
                </a:ext>
              </a:extLst>
            </p:cNvPr>
            <p:cNvSpPr/>
            <p:nvPr/>
          </p:nvSpPr>
          <p:spPr>
            <a:xfrm>
              <a:off x="690283" y="3251917"/>
              <a:ext cx="2722274" cy="2722274"/>
            </a:xfrm>
            <a:prstGeom prst="ellipse">
              <a:avLst/>
            </a:prstGeom>
            <a:solidFill>
              <a:schemeClr val="bg2"/>
            </a:solidFill>
            <a:ln w="76200">
              <a:solidFill>
                <a:srgbClr val="1B7C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oogle Shape;766;p85">
              <a:extLst>
                <a:ext uri="{FF2B5EF4-FFF2-40B4-BE49-F238E27FC236}">
                  <a16:creationId xmlns:a16="http://schemas.microsoft.com/office/drawing/2014/main" id="{B330B52D-5FA7-0C9A-FD0C-E79C144B756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1136348" y="3299553"/>
              <a:ext cx="1859742" cy="1855289"/>
            </a:xfrm>
            <a:prstGeom prst="rect">
              <a:avLst/>
            </a:prstGeom>
            <a:noFill/>
            <a:ln>
              <a:noFill/>
            </a:ln>
          </p:spPr>
        </p:pic>
        <p:sp>
          <p:nvSpPr>
            <p:cNvPr id="16" name="TextBox 15">
              <a:extLst>
                <a:ext uri="{FF2B5EF4-FFF2-40B4-BE49-F238E27FC236}">
                  <a16:creationId xmlns:a16="http://schemas.microsoft.com/office/drawing/2014/main" id="{471D1F9E-B104-15C9-7EA2-C853C6730ACD}"/>
                </a:ext>
              </a:extLst>
            </p:cNvPr>
            <p:cNvSpPr txBox="1"/>
            <p:nvPr/>
          </p:nvSpPr>
          <p:spPr>
            <a:xfrm>
              <a:off x="899498" y="5031369"/>
              <a:ext cx="2273413" cy="430887"/>
            </a:xfrm>
            <a:prstGeom prst="rect">
              <a:avLst/>
            </a:prstGeom>
            <a:noFill/>
          </p:spPr>
          <p:txBody>
            <a:bodyPr wrap="square" rtlCol="0">
              <a:spAutoFit/>
            </a:bodyPr>
            <a:lstStyle/>
            <a:p>
              <a:pPr algn="ctr"/>
              <a:r>
                <a:rPr lang="en-US" sz="2200" b="1" dirty="0">
                  <a:solidFill>
                    <a:srgbClr val="1B7CB5"/>
                  </a:solidFill>
                </a:rPr>
                <a:t>TURN &amp; TALK</a:t>
              </a:r>
            </a:p>
          </p:txBody>
        </p:sp>
      </p:grpSp>
    </p:spTree>
    <p:extLst>
      <p:ext uri="{BB962C8B-B14F-4D97-AF65-F5344CB8AC3E}">
        <p14:creationId xmlns:p14="http://schemas.microsoft.com/office/powerpoint/2010/main" val="29838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dirty="0"/>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2/18/2026</a:t>
            </a:fld>
            <a:endParaRPr lang="en-US" dirty="0"/>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dirty="0"/>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31" r:id="rId8"/>
    <p:sldLayoutId id="2147483732" r:id="rId9"/>
    <p:sldLayoutId id="2147483727" r:id="rId10"/>
    <p:sldLayoutId id="2147483728" r:id="rId11"/>
    <p:sldLayoutId id="2147483729" r:id="rId12"/>
    <p:sldLayoutId id="2147483730" r:id="rId13"/>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386D5-296B-FD12-AB21-E03EF7CCDF59}"/>
              </a:ext>
            </a:extLst>
          </p:cNvPr>
          <p:cNvSpPr>
            <a:spLocks noGrp="1"/>
          </p:cNvSpPr>
          <p:nvPr>
            <p:ph type="ctrTitle"/>
          </p:nvPr>
        </p:nvSpPr>
        <p:spPr/>
        <p:txBody>
          <a:bodyPr/>
          <a:lstStyle/>
          <a:p>
            <a:r>
              <a:rPr lang="en-US" dirty="0">
                <a:ea typeface="Calibri"/>
                <a:cs typeface="Calibri"/>
              </a:rPr>
              <a:t>Substance Use Prevention in the Elementary Classroom</a:t>
            </a:r>
            <a:endParaRPr lang="en-US" dirty="0"/>
          </a:p>
        </p:txBody>
      </p:sp>
      <p:sp>
        <p:nvSpPr>
          <p:cNvPr id="5" name="Subtitle 4">
            <a:extLst>
              <a:ext uri="{FF2B5EF4-FFF2-40B4-BE49-F238E27FC236}">
                <a16:creationId xmlns:a16="http://schemas.microsoft.com/office/drawing/2014/main" id="{771519B5-25FB-5675-CEE3-5C3E8EE2FCAA}"/>
              </a:ext>
            </a:extLst>
          </p:cNvPr>
          <p:cNvSpPr>
            <a:spLocks noGrp="1"/>
          </p:cNvSpPr>
          <p:nvPr>
            <p:ph type="subTitle" idx="1"/>
          </p:nvPr>
        </p:nvSpPr>
        <p:spPr/>
        <p:txBody>
          <a:bodyPr vert="horz" lIns="91440" tIns="45720" rIns="91440" bIns="45720" rtlCol="0" anchor="t">
            <a:normAutofit/>
          </a:bodyPr>
          <a:lstStyle/>
          <a:p>
            <a:r>
              <a:rPr lang="en-US" dirty="0">
                <a:ea typeface="Calibri"/>
                <a:cs typeface="Calibri"/>
              </a:rPr>
              <a:t>Exploring the Health Education Standards</a:t>
            </a:r>
            <a:endParaRPr lang="en-US" dirty="0"/>
          </a:p>
        </p:txBody>
      </p:sp>
      <p:sp>
        <p:nvSpPr>
          <p:cNvPr id="6" name="Text Placeholder 5">
            <a:extLst>
              <a:ext uri="{FF2B5EF4-FFF2-40B4-BE49-F238E27FC236}">
                <a16:creationId xmlns:a16="http://schemas.microsoft.com/office/drawing/2014/main" id="{C298B70B-2F4C-D3F8-8A8F-0ED5B9A5ED23}"/>
              </a:ext>
            </a:extLst>
          </p:cNvPr>
          <p:cNvSpPr>
            <a:spLocks noGrp="1"/>
          </p:cNvSpPr>
          <p:nvPr>
            <p:ph type="body" sz="quarter" idx="13"/>
          </p:nvPr>
        </p:nvSpPr>
        <p:spPr/>
        <p:txBody>
          <a:bodyPr>
            <a:normAutofit lnSpcReduction="10000"/>
          </a:bodyPr>
          <a:lstStyle/>
          <a:p>
            <a:r>
              <a:rPr lang="en-US" dirty="0"/>
              <a:t>Facilitator:</a:t>
            </a:r>
          </a:p>
        </p:txBody>
      </p:sp>
      <p:sp>
        <p:nvSpPr>
          <p:cNvPr id="3" name="Footer Placeholder 2">
            <a:extLst>
              <a:ext uri="{FF2B5EF4-FFF2-40B4-BE49-F238E27FC236}">
                <a16:creationId xmlns:a16="http://schemas.microsoft.com/office/drawing/2014/main" id="{6C15D0C5-2ABA-4D74-0A2A-66D87A136D24}"/>
              </a:ext>
            </a:extLst>
          </p:cNvPr>
          <p:cNvSpPr>
            <a:spLocks noGrp="1"/>
          </p:cNvSpPr>
          <p:nvPr>
            <p:ph type="ftr" sz="quarter" idx="11"/>
          </p:nvPr>
        </p:nvSpPr>
        <p:spPr/>
        <p:txBody>
          <a:bodyPr/>
          <a:lstStyle/>
          <a:p>
            <a:r>
              <a:rPr lang="en-US" dirty="0"/>
              <a:t>Oregon Department of Education</a:t>
            </a:r>
          </a:p>
        </p:txBody>
      </p:sp>
      <p:sp>
        <p:nvSpPr>
          <p:cNvPr id="7" name="Slide Number Placeholder 3">
            <a:extLst>
              <a:ext uri="{FF2B5EF4-FFF2-40B4-BE49-F238E27FC236}">
                <a16:creationId xmlns:a16="http://schemas.microsoft.com/office/drawing/2014/main" id="{8CFEE3A9-6CF9-1498-ED1A-0BE103C4B7F4}"/>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4154943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BC57D-3686-BDED-39E5-D8F1F2F4D43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40950B6-4DF1-0E4F-21F1-93CA18567C92}"/>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8DB288C3-5C8E-3219-DBFC-2E3560536720}"/>
              </a:ext>
            </a:extLst>
          </p:cNvPr>
          <p:cNvSpPr>
            <a:spLocks noGrp="1"/>
          </p:cNvSpPr>
          <p:nvPr>
            <p:ph type="sldNum" sz="quarter" idx="12"/>
          </p:nvPr>
        </p:nvSpPr>
        <p:spPr/>
        <p:txBody>
          <a:bodyPr/>
          <a:lstStyle/>
          <a:p>
            <a:fld id="{357F5B69-6281-4C1F-8C38-6DA0F56DA430}" type="slidenum">
              <a:rPr lang="en-US" smtClean="0"/>
              <a:t>10</a:t>
            </a:fld>
            <a:endParaRPr lang="en-US"/>
          </a:p>
        </p:txBody>
      </p:sp>
      <p:sp>
        <p:nvSpPr>
          <p:cNvPr id="7" name="TextBox 6">
            <a:extLst>
              <a:ext uri="{FF2B5EF4-FFF2-40B4-BE49-F238E27FC236}">
                <a16:creationId xmlns:a16="http://schemas.microsoft.com/office/drawing/2014/main" id="{33FA6DC1-1400-0152-CE60-451C740B8110}"/>
              </a:ext>
            </a:extLst>
          </p:cNvPr>
          <p:cNvSpPr txBox="1"/>
          <p:nvPr/>
        </p:nvSpPr>
        <p:spPr>
          <a:xfrm>
            <a:off x="1225305" y="2275379"/>
            <a:ext cx="97789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a:cs typeface="Calibri"/>
              </a:rPr>
              <a:t>Request help for themselves or someone else related to substance use</a:t>
            </a:r>
          </a:p>
        </p:txBody>
      </p:sp>
      <p:sp>
        <p:nvSpPr>
          <p:cNvPr id="9" name="Title 1">
            <a:extLst>
              <a:ext uri="{FF2B5EF4-FFF2-40B4-BE49-F238E27FC236}">
                <a16:creationId xmlns:a16="http://schemas.microsoft.com/office/drawing/2014/main" id="{06904B7C-1C55-FECF-3EF6-54D70EAC96B8}"/>
              </a:ext>
            </a:extLst>
          </p:cNvPr>
          <p:cNvSpPr txBox="1">
            <a:spLocks/>
          </p:cNvSpPr>
          <p:nvPr/>
        </p:nvSpPr>
        <p:spPr>
          <a:xfrm>
            <a:off x="495765" y="350808"/>
            <a:ext cx="10784541" cy="102646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buClrTx/>
              <a:buFontTx/>
            </a:pPr>
            <a:r>
              <a:rPr lang="en-US">
                <a:ea typeface="Calibri"/>
                <a:cs typeface="Calibri"/>
              </a:rPr>
              <a:t>In what grade can students perform this skill?</a:t>
            </a:r>
            <a:endParaRPr lang="en-US"/>
          </a:p>
        </p:txBody>
      </p:sp>
    </p:spTree>
    <p:extLst>
      <p:ext uri="{BB962C8B-B14F-4D97-AF65-F5344CB8AC3E}">
        <p14:creationId xmlns:p14="http://schemas.microsoft.com/office/powerpoint/2010/main" val="933555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9F3CB-F40D-C4C0-1B8D-4CEDF2FF827A}"/>
              </a:ext>
            </a:extLst>
          </p:cNvPr>
          <p:cNvSpPr>
            <a:spLocks noGrp="1"/>
          </p:cNvSpPr>
          <p:nvPr>
            <p:ph type="title"/>
          </p:nvPr>
        </p:nvSpPr>
        <p:spPr/>
        <p:txBody>
          <a:bodyPr/>
          <a:lstStyle/>
          <a:p>
            <a:r>
              <a:rPr lang="en-US" dirty="0"/>
              <a:t>Activity Reflection</a:t>
            </a:r>
          </a:p>
        </p:txBody>
      </p:sp>
      <p:sp>
        <p:nvSpPr>
          <p:cNvPr id="3" name="Footer Placeholder 2">
            <a:extLst>
              <a:ext uri="{FF2B5EF4-FFF2-40B4-BE49-F238E27FC236}">
                <a16:creationId xmlns:a16="http://schemas.microsoft.com/office/drawing/2014/main" id="{D592B2CB-F665-1602-27A9-644748FD9196}"/>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9D94FD78-3833-F8F1-C877-7577D83EECA8}"/>
              </a:ext>
            </a:extLst>
          </p:cNvPr>
          <p:cNvSpPr>
            <a:spLocks noGrp="1"/>
          </p:cNvSpPr>
          <p:nvPr>
            <p:ph type="sldNum" sz="quarter" idx="12"/>
          </p:nvPr>
        </p:nvSpPr>
        <p:spPr/>
        <p:txBody>
          <a:bodyPr/>
          <a:lstStyle/>
          <a:p>
            <a:fld id="{357F5B69-6281-4C1F-8C38-6DA0F56DA430}" type="slidenum">
              <a:rPr lang="en-US" smtClean="0"/>
              <a:pPr/>
              <a:t>11</a:t>
            </a:fld>
            <a:endParaRPr lang="en-US" dirty="0"/>
          </a:p>
        </p:txBody>
      </p:sp>
      <p:sp>
        <p:nvSpPr>
          <p:cNvPr id="5" name="Content Placeholder 4">
            <a:extLst>
              <a:ext uri="{FF2B5EF4-FFF2-40B4-BE49-F238E27FC236}">
                <a16:creationId xmlns:a16="http://schemas.microsoft.com/office/drawing/2014/main" id="{EF5FC5C6-9129-144A-ED48-FB7E2FFFF30A}"/>
              </a:ext>
            </a:extLst>
          </p:cNvPr>
          <p:cNvSpPr>
            <a:spLocks noGrp="1"/>
          </p:cNvSpPr>
          <p:nvPr>
            <p:ph sz="quarter" idx="13"/>
          </p:nvPr>
        </p:nvSpPr>
        <p:spPr/>
        <p:txBody>
          <a:bodyPr vert="horz" lIns="91440" tIns="45720" rIns="91440" bIns="45720" rtlCol="0" anchor="t">
            <a:normAutofit/>
          </a:bodyPr>
          <a:lstStyle/>
          <a:p>
            <a:r>
              <a:rPr lang="en-US"/>
              <a:t>What stood out to you during this activity? </a:t>
            </a:r>
          </a:p>
          <a:p>
            <a:r>
              <a:rPr lang="en-US"/>
              <a:t>Did you agree with what most other participants thought?</a:t>
            </a:r>
            <a:endParaRPr lang="en-US">
              <a:ea typeface="Calibri"/>
              <a:cs typeface="Calibri"/>
            </a:endParaRPr>
          </a:p>
          <a:p>
            <a:r>
              <a:rPr lang="en-US">
                <a:ea typeface="Calibri"/>
                <a:cs typeface="Calibri"/>
              </a:rPr>
              <a:t>What did you notice about the grade level(s) that students can begin to develop skills related to substance use?</a:t>
            </a:r>
          </a:p>
          <a:p>
            <a:r>
              <a:rPr lang="en-US">
                <a:ea typeface="Calibri"/>
                <a:cs typeface="Calibri"/>
              </a:rPr>
              <a:t>When are these skills taught to students in your school(s)? </a:t>
            </a:r>
          </a:p>
          <a:p>
            <a:endParaRPr lang="en-US" dirty="0">
              <a:ea typeface="Calibri" panose="020F0502020204030204"/>
              <a:cs typeface="Calibri" panose="020F0502020204030204"/>
            </a:endParaRPr>
          </a:p>
        </p:txBody>
      </p:sp>
      <p:sp>
        <p:nvSpPr>
          <p:cNvPr id="7" name="Content Placeholder 6">
            <a:extLst>
              <a:ext uri="{FF2B5EF4-FFF2-40B4-BE49-F238E27FC236}">
                <a16:creationId xmlns:a16="http://schemas.microsoft.com/office/drawing/2014/main" id="{E21063D3-E513-98C3-3763-4653E1199A4F}"/>
              </a:ext>
            </a:extLst>
          </p:cNvPr>
          <p:cNvSpPr>
            <a:spLocks noGrp="1"/>
          </p:cNvSpPr>
          <p:nvPr>
            <p:ph sz="quarter" idx="15"/>
          </p:nvPr>
        </p:nvSpPr>
        <p:spPr/>
        <p:txBody>
          <a:bodyPr/>
          <a:lstStyle/>
          <a:p>
            <a:pPr marL="0" indent="0">
              <a:spcBef>
                <a:spcPts val="0"/>
              </a:spcBef>
              <a:spcAft>
                <a:spcPts val="600"/>
              </a:spcAft>
              <a:buNone/>
            </a:pPr>
            <a:r>
              <a:rPr lang="en-US" dirty="0">
                <a:ea typeface="Calibri"/>
                <a:cs typeface="Calibri"/>
              </a:rPr>
              <a:t>Turn with others at your table and discuss the Activity Reflection questions</a:t>
            </a:r>
            <a:endParaRPr lang="en-US" dirty="0"/>
          </a:p>
        </p:txBody>
      </p:sp>
    </p:spTree>
    <p:extLst>
      <p:ext uri="{BB962C8B-B14F-4D97-AF65-F5344CB8AC3E}">
        <p14:creationId xmlns:p14="http://schemas.microsoft.com/office/powerpoint/2010/main" val="3825946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FBB31-3D32-107C-605E-62D950A921E1}"/>
              </a:ext>
            </a:extLst>
          </p:cNvPr>
          <p:cNvSpPr>
            <a:spLocks noGrp="1"/>
          </p:cNvSpPr>
          <p:nvPr>
            <p:ph type="ctrTitle"/>
          </p:nvPr>
        </p:nvSpPr>
        <p:spPr/>
        <p:txBody>
          <a:bodyPr/>
          <a:lstStyle/>
          <a:p>
            <a:r>
              <a:rPr lang="en-US" sz="5400" dirty="0">
                <a:ea typeface="Calibri"/>
                <a:cs typeface="Calibri"/>
              </a:rPr>
              <a:t>Health Substance Use Prevention Standards</a:t>
            </a:r>
            <a:endParaRPr lang="en-US" dirty="0"/>
          </a:p>
        </p:txBody>
      </p:sp>
      <p:sp>
        <p:nvSpPr>
          <p:cNvPr id="3" name="Footer Placeholder 2">
            <a:extLst>
              <a:ext uri="{FF2B5EF4-FFF2-40B4-BE49-F238E27FC236}">
                <a16:creationId xmlns:a16="http://schemas.microsoft.com/office/drawing/2014/main" id="{541A1E15-1646-C50C-B42E-80DB7028D5E6}"/>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A3EFBD6B-1999-8819-0F0F-883CE3A5C9C4}"/>
              </a:ext>
            </a:extLst>
          </p:cNvPr>
          <p:cNvSpPr>
            <a:spLocks noGrp="1"/>
          </p:cNvSpPr>
          <p:nvPr>
            <p:ph type="sldNum" sz="quarter" idx="12"/>
          </p:nvPr>
        </p:nvSpPr>
        <p:spPr/>
        <p:txBody>
          <a:bodyPr/>
          <a:lstStyle/>
          <a:p>
            <a:fld id="{357F5B69-6281-4C1F-8C38-6DA0F56DA430}" type="slidenum">
              <a:rPr lang="en-US" smtClean="0"/>
              <a:t>12</a:t>
            </a:fld>
            <a:endParaRPr lang="en-US" dirty="0"/>
          </a:p>
        </p:txBody>
      </p:sp>
    </p:spTree>
    <p:extLst>
      <p:ext uri="{BB962C8B-B14F-4D97-AF65-F5344CB8AC3E}">
        <p14:creationId xmlns:p14="http://schemas.microsoft.com/office/powerpoint/2010/main" val="2122303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ADE99-BA28-1C61-BC43-D618F595344C}"/>
              </a:ext>
            </a:extLst>
          </p:cNvPr>
          <p:cNvSpPr>
            <a:spLocks noGrp="1"/>
          </p:cNvSpPr>
          <p:nvPr>
            <p:ph type="title"/>
          </p:nvPr>
        </p:nvSpPr>
        <p:spPr/>
        <p:txBody>
          <a:bodyPr/>
          <a:lstStyle/>
          <a:p>
            <a:r>
              <a:rPr lang="en-US" dirty="0"/>
              <a:t>Elementary Standards Review</a:t>
            </a:r>
          </a:p>
        </p:txBody>
      </p:sp>
      <p:sp>
        <p:nvSpPr>
          <p:cNvPr id="3" name="Content Placeholder 2">
            <a:extLst>
              <a:ext uri="{FF2B5EF4-FFF2-40B4-BE49-F238E27FC236}">
                <a16:creationId xmlns:a16="http://schemas.microsoft.com/office/drawing/2014/main" id="{2EA46F3E-0464-9D46-7A3E-39715721EC40}"/>
              </a:ext>
            </a:extLst>
          </p:cNvPr>
          <p:cNvSpPr>
            <a:spLocks noGrp="1"/>
          </p:cNvSpPr>
          <p:nvPr>
            <p:ph idx="1"/>
          </p:nvPr>
        </p:nvSpPr>
        <p:spPr/>
        <p:txBody>
          <a:bodyPr vert="horz" lIns="91440" tIns="45720" rIns="91440" bIns="45720" rtlCol="0" anchor="t">
            <a:normAutofit/>
          </a:bodyPr>
          <a:lstStyle/>
          <a:p>
            <a:r>
              <a:rPr lang="en-US"/>
              <a:t>We are going to review the Substance Use Prevention Standards for K–5. You may follow along </a:t>
            </a:r>
            <a:r>
              <a:rPr lang="en-US" dirty="0"/>
              <a:t>in the Oregon Health Education Standards document.</a:t>
            </a:r>
            <a:endParaRPr lang="en-US" dirty="0">
              <a:ea typeface="Calibri"/>
              <a:cs typeface="Calibri"/>
            </a:endParaRPr>
          </a:p>
          <a:p>
            <a:r>
              <a:rPr lang="en-US" dirty="0"/>
              <a:t>Take note of</a:t>
            </a:r>
          </a:p>
          <a:p>
            <a:pPr lvl="1"/>
            <a:r>
              <a:rPr lang="en-US" dirty="0"/>
              <a:t>Topics addressed in each grade level</a:t>
            </a:r>
          </a:p>
          <a:p>
            <a:pPr lvl="1"/>
            <a:r>
              <a:rPr lang="en-US" dirty="0"/>
              <a:t>Vocabulary and terminology used in the standards</a:t>
            </a:r>
          </a:p>
          <a:p>
            <a:pPr lvl="1"/>
            <a:r>
              <a:rPr lang="en-US" dirty="0"/>
              <a:t>Progression of topics across grade levels</a:t>
            </a:r>
          </a:p>
          <a:p>
            <a:pPr lvl="1"/>
            <a:endParaRPr lang="en-US" dirty="0"/>
          </a:p>
        </p:txBody>
      </p:sp>
      <p:sp>
        <p:nvSpPr>
          <p:cNvPr id="4" name="Footer Placeholder 3">
            <a:extLst>
              <a:ext uri="{FF2B5EF4-FFF2-40B4-BE49-F238E27FC236}">
                <a16:creationId xmlns:a16="http://schemas.microsoft.com/office/drawing/2014/main" id="{D8E4CFF1-4394-26C4-C270-AFC7B855EE97}"/>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DC7486C2-BE07-47C4-4409-8AF46903A987}"/>
              </a:ext>
            </a:extLst>
          </p:cNvPr>
          <p:cNvSpPr>
            <a:spLocks noGrp="1"/>
          </p:cNvSpPr>
          <p:nvPr>
            <p:ph type="sldNum" sz="quarter" idx="12"/>
          </p:nvPr>
        </p:nvSpPr>
        <p:spPr/>
        <p:txBody>
          <a:bodyPr/>
          <a:lstStyle/>
          <a:p>
            <a:fld id="{357F5B69-6281-4C1F-8C38-6DA0F56DA430}" type="slidenum">
              <a:rPr lang="en-US" smtClean="0"/>
              <a:t>13</a:t>
            </a:fld>
            <a:endParaRPr lang="en-US" dirty="0"/>
          </a:p>
        </p:txBody>
      </p:sp>
    </p:spTree>
    <p:extLst>
      <p:ext uri="{BB962C8B-B14F-4D97-AF65-F5344CB8AC3E}">
        <p14:creationId xmlns:p14="http://schemas.microsoft.com/office/powerpoint/2010/main" val="1170273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73D1A-2B40-67EA-4348-AB002FA4D99E}"/>
              </a:ext>
            </a:extLst>
          </p:cNvPr>
          <p:cNvSpPr>
            <a:spLocks noGrp="1"/>
          </p:cNvSpPr>
          <p:nvPr>
            <p:ph type="title"/>
          </p:nvPr>
        </p:nvSpPr>
        <p:spPr/>
        <p:txBody>
          <a:bodyPr/>
          <a:lstStyle/>
          <a:p>
            <a:r>
              <a:rPr lang="en-US" dirty="0"/>
              <a:t>Kindergarten</a:t>
            </a:r>
          </a:p>
        </p:txBody>
      </p:sp>
      <p:sp>
        <p:nvSpPr>
          <p:cNvPr id="3" name="Footer Placeholder 2">
            <a:extLst>
              <a:ext uri="{FF2B5EF4-FFF2-40B4-BE49-F238E27FC236}">
                <a16:creationId xmlns:a16="http://schemas.microsoft.com/office/drawing/2014/main" id="{24DB560D-2862-C823-AE83-6DB2C0677A3B}"/>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38FB7C7C-000B-1620-D069-D5B04B7A312D}"/>
              </a:ext>
            </a:extLst>
          </p:cNvPr>
          <p:cNvSpPr>
            <a:spLocks noGrp="1"/>
          </p:cNvSpPr>
          <p:nvPr>
            <p:ph type="sldNum" sz="quarter" idx="12"/>
          </p:nvPr>
        </p:nvSpPr>
        <p:spPr/>
        <p:txBody>
          <a:bodyPr/>
          <a:lstStyle/>
          <a:p>
            <a:fld id="{357F5B69-6281-4C1F-8C38-6DA0F56DA430}" type="slidenum">
              <a:rPr lang="en-US" smtClean="0"/>
              <a:pPr/>
              <a:t>14</a:t>
            </a:fld>
            <a:endParaRPr lang="en-US" dirty="0"/>
          </a:p>
        </p:txBody>
      </p:sp>
      <p:sp>
        <p:nvSpPr>
          <p:cNvPr id="5" name="Content Placeholder 4">
            <a:extLst>
              <a:ext uri="{FF2B5EF4-FFF2-40B4-BE49-F238E27FC236}">
                <a16:creationId xmlns:a16="http://schemas.microsoft.com/office/drawing/2014/main" id="{97B8ECE8-5176-402A-6EAD-840BD09183B0}"/>
              </a:ext>
            </a:extLst>
          </p:cNvPr>
          <p:cNvSpPr>
            <a:spLocks noGrp="1"/>
          </p:cNvSpPr>
          <p:nvPr>
            <p:ph sz="quarter" idx="13"/>
          </p:nvPr>
        </p:nvSpPr>
        <p:spPr/>
        <p:txBody>
          <a:bodyPr/>
          <a:lstStyle/>
          <a:p>
            <a:r>
              <a:rPr lang="en-US" b="1" i="0" u="none" strike="noStrike" baseline="0" dirty="0">
                <a:solidFill>
                  <a:srgbClr val="000000"/>
                </a:solidFill>
                <a:latin typeface="Calibri" panose="020F0502020204030204" pitchFamily="34" charset="0"/>
              </a:rPr>
              <a:t>K.SUB.1 </a:t>
            </a:r>
            <a:r>
              <a:rPr lang="en-US" b="0" i="0" u="none" strike="noStrike" baseline="0" dirty="0">
                <a:solidFill>
                  <a:srgbClr val="000000"/>
                </a:solidFill>
                <a:latin typeface="Calibri" panose="020F0502020204030204" pitchFamily="34" charset="0"/>
              </a:rPr>
              <a:t>Discuss how to use medicines correctly. </a:t>
            </a:r>
          </a:p>
          <a:p>
            <a:r>
              <a:rPr lang="en-US" b="1" i="0" u="none" strike="noStrike" baseline="0" dirty="0">
                <a:solidFill>
                  <a:srgbClr val="000000"/>
                </a:solidFill>
                <a:latin typeface="Calibri" panose="020F0502020204030204" pitchFamily="34" charset="0"/>
              </a:rPr>
              <a:t>K.SUB.2 </a:t>
            </a:r>
            <a:r>
              <a:rPr lang="en-US" b="0" i="0" u="none" strike="noStrike" baseline="0" dirty="0">
                <a:solidFill>
                  <a:srgbClr val="000000"/>
                </a:solidFill>
                <a:latin typeface="Calibri" panose="020F0502020204030204" pitchFamily="34" charset="0"/>
              </a:rPr>
              <a:t>Understand that some medicines and substances can </a:t>
            </a:r>
            <a:r>
              <a:rPr lang="en-US" b="0" i="0" u="none" strike="noStrike" baseline="0" dirty="0">
                <a:latin typeface="Calibri" panose="020F0502020204030204" pitchFamily="34" charset="0"/>
              </a:rPr>
              <a:t>be poisonous. </a:t>
            </a:r>
          </a:p>
          <a:p>
            <a:r>
              <a:rPr lang="en-US" b="1" i="0" u="none" strike="noStrike" baseline="0" dirty="0">
                <a:latin typeface="Calibri" panose="020F0502020204030204" pitchFamily="34" charset="0"/>
              </a:rPr>
              <a:t>K.SUB.3 </a:t>
            </a:r>
            <a:r>
              <a:rPr lang="en-US" b="0" i="0" u="none" strike="noStrike" baseline="0" dirty="0">
                <a:latin typeface="Calibri" panose="020F0502020204030204" pitchFamily="34" charset="0"/>
              </a:rPr>
              <a:t>Identify family and school rules about medicine use. </a:t>
            </a:r>
            <a:endParaRPr lang="en-US" dirty="0"/>
          </a:p>
          <a:p>
            <a:endParaRPr lang="en-US" dirty="0"/>
          </a:p>
        </p:txBody>
      </p:sp>
      <p:sp>
        <p:nvSpPr>
          <p:cNvPr id="6" name="Content Placeholder 5">
            <a:extLst>
              <a:ext uri="{FF2B5EF4-FFF2-40B4-BE49-F238E27FC236}">
                <a16:creationId xmlns:a16="http://schemas.microsoft.com/office/drawing/2014/main" id="{6BCD411B-B5BA-8961-CEE3-1495D18AA311}"/>
              </a:ext>
            </a:extLst>
          </p:cNvPr>
          <p:cNvSpPr>
            <a:spLocks noGrp="1"/>
          </p:cNvSpPr>
          <p:nvPr>
            <p:ph sz="quarter" idx="15"/>
          </p:nvPr>
        </p:nvSpPr>
        <p:spPr/>
        <p:txBody>
          <a:bodyPr/>
          <a:lstStyle/>
          <a:p>
            <a:r>
              <a:rPr lang="en-US" dirty="0"/>
              <a:t>How does this align with what you already know?</a:t>
            </a:r>
          </a:p>
          <a:p>
            <a:r>
              <a:rPr lang="en-US" dirty="0"/>
              <a:t>How do these relate to activities and conversations that students are having in kindergarten? </a:t>
            </a:r>
          </a:p>
        </p:txBody>
      </p:sp>
    </p:spTree>
    <p:extLst>
      <p:ext uri="{BB962C8B-B14F-4D97-AF65-F5344CB8AC3E}">
        <p14:creationId xmlns:p14="http://schemas.microsoft.com/office/powerpoint/2010/main" val="3651713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8C1CE-DD95-7E2F-3110-A53291260C4C}"/>
              </a:ext>
            </a:extLst>
          </p:cNvPr>
          <p:cNvSpPr>
            <a:spLocks noGrp="1"/>
          </p:cNvSpPr>
          <p:nvPr>
            <p:ph type="title"/>
          </p:nvPr>
        </p:nvSpPr>
        <p:spPr/>
        <p:txBody>
          <a:bodyPr/>
          <a:lstStyle/>
          <a:p>
            <a:r>
              <a:rPr lang="en-US" dirty="0"/>
              <a:t>First Grade </a:t>
            </a:r>
          </a:p>
        </p:txBody>
      </p:sp>
      <p:sp>
        <p:nvSpPr>
          <p:cNvPr id="3" name="Footer Placeholder 2">
            <a:extLst>
              <a:ext uri="{FF2B5EF4-FFF2-40B4-BE49-F238E27FC236}">
                <a16:creationId xmlns:a16="http://schemas.microsoft.com/office/drawing/2014/main" id="{C18D119B-DBD2-DBCE-B6E3-B3F759692327}"/>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85BF98F6-19EF-0BBD-BDA5-2C2AA8974D6F}"/>
              </a:ext>
            </a:extLst>
          </p:cNvPr>
          <p:cNvSpPr>
            <a:spLocks noGrp="1"/>
          </p:cNvSpPr>
          <p:nvPr>
            <p:ph type="sldNum" sz="quarter" idx="12"/>
          </p:nvPr>
        </p:nvSpPr>
        <p:spPr/>
        <p:txBody>
          <a:bodyPr/>
          <a:lstStyle/>
          <a:p>
            <a:fld id="{357F5B69-6281-4C1F-8C38-6DA0F56DA430}" type="slidenum">
              <a:rPr lang="en-US" smtClean="0"/>
              <a:pPr/>
              <a:t>15</a:t>
            </a:fld>
            <a:endParaRPr lang="en-US" dirty="0"/>
          </a:p>
        </p:txBody>
      </p:sp>
      <p:sp>
        <p:nvSpPr>
          <p:cNvPr id="5" name="Content Placeholder 4">
            <a:extLst>
              <a:ext uri="{FF2B5EF4-FFF2-40B4-BE49-F238E27FC236}">
                <a16:creationId xmlns:a16="http://schemas.microsoft.com/office/drawing/2014/main" id="{09F4BD46-CAF8-7D8E-C2BF-D5888105973C}"/>
              </a:ext>
            </a:extLst>
          </p:cNvPr>
          <p:cNvSpPr>
            <a:spLocks noGrp="1"/>
          </p:cNvSpPr>
          <p:nvPr>
            <p:ph sz="quarter" idx="13"/>
          </p:nvPr>
        </p:nvSpPr>
        <p:spPr/>
        <p:txBody>
          <a:bodyPr/>
          <a:lstStyle/>
          <a:p>
            <a:r>
              <a:rPr lang="en-US" b="1" dirty="0"/>
              <a:t>1.SUB.1 </a:t>
            </a:r>
            <a:r>
              <a:rPr lang="en-US" dirty="0"/>
              <a:t>Identify trusted adults who can answer questions about medicines and household products. </a:t>
            </a:r>
          </a:p>
          <a:p>
            <a:r>
              <a:rPr lang="en-US" b="1" dirty="0"/>
              <a:t>1.SUB.2 </a:t>
            </a:r>
            <a:r>
              <a:rPr lang="en-US" dirty="0"/>
              <a:t>List family, cultural and school values and rules about medicine use. </a:t>
            </a:r>
          </a:p>
          <a:p>
            <a:endParaRPr lang="en-US" dirty="0"/>
          </a:p>
        </p:txBody>
      </p:sp>
      <p:sp>
        <p:nvSpPr>
          <p:cNvPr id="6" name="Content Placeholder 5">
            <a:extLst>
              <a:ext uri="{FF2B5EF4-FFF2-40B4-BE49-F238E27FC236}">
                <a16:creationId xmlns:a16="http://schemas.microsoft.com/office/drawing/2014/main" id="{F9BF5995-3330-0E65-41D2-13599E4F4FC1}"/>
              </a:ext>
            </a:extLst>
          </p:cNvPr>
          <p:cNvSpPr>
            <a:spLocks noGrp="1"/>
          </p:cNvSpPr>
          <p:nvPr>
            <p:ph sz="quarter" idx="15"/>
          </p:nvPr>
        </p:nvSpPr>
        <p:spPr/>
        <p:txBody>
          <a:bodyPr/>
          <a:lstStyle/>
          <a:p>
            <a:r>
              <a:rPr lang="en-US" dirty="0"/>
              <a:t>How do these standards build on the concepts discussed in kindergarten?</a:t>
            </a:r>
          </a:p>
          <a:p>
            <a:r>
              <a:rPr lang="en-US" dirty="0"/>
              <a:t>Why are these important concepts to discuss in first grade?</a:t>
            </a:r>
          </a:p>
        </p:txBody>
      </p:sp>
    </p:spTree>
    <p:extLst>
      <p:ext uri="{BB962C8B-B14F-4D97-AF65-F5344CB8AC3E}">
        <p14:creationId xmlns:p14="http://schemas.microsoft.com/office/powerpoint/2010/main" val="511538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40653-685F-C9EB-6080-D28FAE3EAE99}"/>
              </a:ext>
            </a:extLst>
          </p:cNvPr>
          <p:cNvSpPr>
            <a:spLocks noGrp="1"/>
          </p:cNvSpPr>
          <p:nvPr>
            <p:ph type="title"/>
          </p:nvPr>
        </p:nvSpPr>
        <p:spPr/>
        <p:txBody>
          <a:bodyPr/>
          <a:lstStyle/>
          <a:p>
            <a:r>
              <a:rPr lang="en-US" dirty="0"/>
              <a:t>Second Grade </a:t>
            </a:r>
          </a:p>
        </p:txBody>
      </p:sp>
      <p:sp>
        <p:nvSpPr>
          <p:cNvPr id="3" name="Footer Placeholder 2">
            <a:extLst>
              <a:ext uri="{FF2B5EF4-FFF2-40B4-BE49-F238E27FC236}">
                <a16:creationId xmlns:a16="http://schemas.microsoft.com/office/drawing/2014/main" id="{0FC658EE-3F01-FEFC-B91E-46753E8BEDAE}"/>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EB21D862-71AD-F4B1-967A-386A4243EB6D}"/>
              </a:ext>
            </a:extLst>
          </p:cNvPr>
          <p:cNvSpPr>
            <a:spLocks noGrp="1"/>
          </p:cNvSpPr>
          <p:nvPr>
            <p:ph type="sldNum" sz="quarter" idx="12"/>
          </p:nvPr>
        </p:nvSpPr>
        <p:spPr/>
        <p:txBody>
          <a:bodyPr/>
          <a:lstStyle/>
          <a:p>
            <a:fld id="{357F5B69-6281-4C1F-8C38-6DA0F56DA430}" type="slidenum">
              <a:rPr lang="en-US" smtClean="0"/>
              <a:pPr/>
              <a:t>16</a:t>
            </a:fld>
            <a:endParaRPr lang="en-US" dirty="0"/>
          </a:p>
        </p:txBody>
      </p:sp>
      <p:sp>
        <p:nvSpPr>
          <p:cNvPr id="5" name="Content Placeholder 4">
            <a:extLst>
              <a:ext uri="{FF2B5EF4-FFF2-40B4-BE49-F238E27FC236}">
                <a16:creationId xmlns:a16="http://schemas.microsoft.com/office/drawing/2014/main" id="{D6337F85-23F6-222C-5341-6FC5D8B1A06E}"/>
              </a:ext>
            </a:extLst>
          </p:cNvPr>
          <p:cNvSpPr>
            <a:spLocks noGrp="1"/>
          </p:cNvSpPr>
          <p:nvPr>
            <p:ph sz="quarter" idx="13"/>
          </p:nvPr>
        </p:nvSpPr>
        <p:spPr/>
        <p:txBody>
          <a:bodyPr>
            <a:normAutofit/>
          </a:bodyPr>
          <a:lstStyle/>
          <a:p>
            <a:pPr>
              <a:spcBef>
                <a:spcPts val="0"/>
              </a:spcBef>
              <a:spcAft>
                <a:spcPts val="300"/>
              </a:spcAft>
            </a:pPr>
            <a:r>
              <a:rPr lang="en-US" sz="2400" b="1" i="0" u="none" strike="noStrike" baseline="0" dirty="0">
                <a:solidFill>
                  <a:srgbClr val="000000"/>
                </a:solidFill>
                <a:latin typeface="Calibri" panose="020F0502020204030204" pitchFamily="34" charset="0"/>
              </a:rPr>
              <a:t>2.SUB.1 </a:t>
            </a:r>
            <a:r>
              <a:rPr lang="en-US" sz="2400" b="0" i="0" u="none" strike="noStrike" baseline="0" dirty="0">
                <a:solidFill>
                  <a:srgbClr val="000000"/>
                </a:solidFill>
                <a:latin typeface="Calibri" panose="020F0502020204030204" pitchFamily="34" charset="0"/>
              </a:rPr>
              <a:t>Identify the difference between medicine to help people who are sick and other types of substances that can be harmful to the body. </a:t>
            </a:r>
          </a:p>
          <a:p>
            <a:pPr>
              <a:spcBef>
                <a:spcPts val="0"/>
              </a:spcBef>
              <a:spcAft>
                <a:spcPts val="300"/>
              </a:spcAft>
            </a:pPr>
            <a:r>
              <a:rPr lang="en-US" sz="2400" b="1" i="0" u="none" strike="noStrike" baseline="0" dirty="0">
                <a:solidFill>
                  <a:srgbClr val="000000"/>
                </a:solidFill>
                <a:latin typeface="Calibri" panose="020F0502020204030204" pitchFamily="34" charset="0"/>
              </a:rPr>
              <a:t>2.SUB.2 </a:t>
            </a:r>
            <a:r>
              <a:rPr lang="en-US" sz="2400" b="0" i="0" u="none" strike="noStrike" baseline="0" dirty="0">
                <a:solidFill>
                  <a:srgbClr val="000000"/>
                </a:solidFill>
                <a:latin typeface="Calibri" panose="020F0502020204030204" pitchFamily="34" charset="0"/>
              </a:rPr>
              <a:t>Describe how tobacco and secondhand smoke harm the body. </a:t>
            </a:r>
          </a:p>
          <a:p>
            <a:pPr>
              <a:spcBef>
                <a:spcPts val="0"/>
              </a:spcBef>
              <a:spcAft>
                <a:spcPts val="300"/>
              </a:spcAft>
            </a:pPr>
            <a:r>
              <a:rPr lang="en-US" sz="2400" b="1" i="0" u="none" strike="noStrike" baseline="0" dirty="0">
                <a:solidFill>
                  <a:srgbClr val="000000"/>
                </a:solidFill>
                <a:latin typeface="Calibri" panose="020F0502020204030204" pitchFamily="34" charset="0"/>
              </a:rPr>
              <a:t>2.SUB.3 </a:t>
            </a:r>
            <a:r>
              <a:rPr lang="en-US" sz="2400" b="0" i="0" u="none" strike="noStrike" baseline="0" dirty="0">
                <a:solidFill>
                  <a:srgbClr val="000000"/>
                </a:solidFill>
                <a:latin typeface="Calibri" panose="020F0502020204030204" pitchFamily="34" charset="0"/>
              </a:rPr>
              <a:t>Describe safety rules for over-the-counter and prescription drug use. </a:t>
            </a:r>
          </a:p>
          <a:p>
            <a:pPr>
              <a:spcBef>
                <a:spcPts val="0"/>
              </a:spcBef>
              <a:spcAft>
                <a:spcPts val="300"/>
              </a:spcAft>
            </a:pPr>
            <a:r>
              <a:rPr lang="en-US" sz="2400" b="1" i="0" u="none" strike="noStrike" baseline="0" dirty="0">
                <a:solidFill>
                  <a:srgbClr val="000000"/>
                </a:solidFill>
                <a:latin typeface="Calibri" panose="020F0502020204030204" pitchFamily="34" charset="0"/>
              </a:rPr>
              <a:t>2.SUB.4 </a:t>
            </a:r>
            <a:r>
              <a:rPr lang="en-US" sz="2400" b="0" i="0" u="none" strike="noStrike" baseline="0" dirty="0">
                <a:solidFill>
                  <a:srgbClr val="000000"/>
                </a:solidFill>
                <a:latin typeface="Calibri" panose="020F0502020204030204" pitchFamily="34" charset="0"/>
              </a:rPr>
              <a:t>List steps to take when offered substances. </a:t>
            </a:r>
            <a:endParaRPr lang="en-US" dirty="0"/>
          </a:p>
          <a:p>
            <a:endParaRPr lang="en-US" dirty="0"/>
          </a:p>
        </p:txBody>
      </p:sp>
      <p:sp>
        <p:nvSpPr>
          <p:cNvPr id="6" name="Content Placeholder 5">
            <a:extLst>
              <a:ext uri="{FF2B5EF4-FFF2-40B4-BE49-F238E27FC236}">
                <a16:creationId xmlns:a16="http://schemas.microsoft.com/office/drawing/2014/main" id="{F08D6BC8-DBCB-AD8A-200B-C30CB759264D}"/>
              </a:ext>
            </a:extLst>
          </p:cNvPr>
          <p:cNvSpPr>
            <a:spLocks noGrp="1"/>
          </p:cNvSpPr>
          <p:nvPr>
            <p:ph sz="quarter" idx="15"/>
          </p:nvPr>
        </p:nvSpPr>
        <p:spPr/>
        <p:txBody>
          <a:bodyPr/>
          <a:lstStyle/>
          <a:p>
            <a:r>
              <a:rPr lang="en-US" dirty="0"/>
              <a:t>What are the new terms and concepts that are used in second grade? </a:t>
            </a:r>
          </a:p>
          <a:p>
            <a:r>
              <a:rPr lang="en-US" dirty="0"/>
              <a:t>How do conversations in second grade build from what is covered in kindergarten and first grade? </a:t>
            </a:r>
          </a:p>
        </p:txBody>
      </p:sp>
    </p:spTree>
    <p:extLst>
      <p:ext uri="{BB962C8B-B14F-4D97-AF65-F5344CB8AC3E}">
        <p14:creationId xmlns:p14="http://schemas.microsoft.com/office/powerpoint/2010/main" val="3461886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C0D28-9791-0DC2-4E2B-72C0E5A7D028}"/>
              </a:ext>
            </a:extLst>
          </p:cNvPr>
          <p:cNvSpPr>
            <a:spLocks noGrp="1"/>
          </p:cNvSpPr>
          <p:nvPr>
            <p:ph type="title"/>
          </p:nvPr>
        </p:nvSpPr>
        <p:spPr/>
        <p:txBody>
          <a:bodyPr/>
          <a:lstStyle/>
          <a:p>
            <a:r>
              <a:rPr lang="en-US" dirty="0"/>
              <a:t>Third Grade </a:t>
            </a:r>
          </a:p>
        </p:txBody>
      </p:sp>
      <p:sp>
        <p:nvSpPr>
          <p:cNvPr id="3" name="Footer Placeholder 2">
            <a:extLst>
              <a:ext uri="{FF2B5EF4-FFF2-40B4-BE49-F238E27FC236}">
                <a16:creationId xmlns:a16="http://schemas.microsoft.com/office/drawing/2014/main" id="{8B0873F5-5F75-8DCD-0284-421A3E5EBDDC}"/>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60E7B03B-D824-CBD6-6661-3A0BA2F993F1}"/>
              </a:ext>
            </a:extLst>
          </p:cNvPr>
          <p:cNvSpPr>
            <a:spLocks noGrp="1"/>
          </p:cNvSpPr>
          <p:nvPr>
            <p:ph type="sldNum" sz="quarter" idx="12"/>
          </p:nvPr>
        </p:nvSpPr>
        <p:spPr/>
        <p:txBody>
          <a:bodyPr/>
          <a:lstStyle/>
          <a:p>
            <a:fld id="{357F5B69-6281-4C1F-8C38-6DA0F56DA430}" type="slidenum">
              <a:rPr lang="en-US" smtClean="0"/>
              <a:pPr/>
              <a:t>17</a:t>
            </a:fld>
            <a:endParaRPr lang="en-US" dirty="0"/>
          </a:p>
        </p:txBody>
      </p:sp>
      <p:sp>
        <p:nvSpPr>
          <p:cNvPr id="5" name="Content Placeholder 4">
            <a:extLst>
              <a:ext uri="{FF2B5EF4-FFF2-40B4-BE49-F238E27FC236}">
                <a16:creationId xmlns:a16="http://schemas.microsoft.com/office/drawing/2014/main" id="{25D85CAB-93E8-E47A-F38A-EA292EADF082}"/>
              </a:ext>
            </a:extLst>
          </p:cNvPr>
          <p:cNvSpPr>
            <a:spLocks noGrp="1"/>
          </p:cNvSpPr>
          <p:nvPr>
            <p:ph sz="quarter" idx="13"/>
          </p:nvPr>
        </p:nvSpPr>
        <p:spPr>
          <a:xfrm>
            <a:off x="717176" y="1442121"/>
            <a:ext cx="11349038" cy="1986879"/>
          </a:xfrm>
        </p:spPr>
        <p:txBody>
          <a:bodyPr vert="horz" lIns="91440" tIns="45720" rIns="91440" bIns="45720" numCol="2" rtlCol="0" anchor="t">
            <a:noAutofit/>
          </a:bodyPr>
          <a:lstStyle/>
          <a:p>
            <a:r>
              <a:rPr lang="en-US" sz="2200" b="1" i="0" u="none" strike="noStrike" baseline="0" dirty="0">
                <a:solidFill>
                  <a:srgbClr val="000000"/>
                </a:solidFill>
                <a:latin typeface="Calibri" panose="020F0502020204030204" pitchFamily="34" charset="0"/>
              </a:rPr>
              <a:t>3.SUB.1 </a:t>
            </a:r>
            <a:r>
              <a:rPr lang="en-US" sz="2200" b="0" i="0" u="none" strike="noStrike" baseline="0" dirty="0">
                <a:solidFill>
                  <a:srgbClr val="000000"/>
                </a:solidFill>
                <a:latin typeface="Calibri" panose="020F0502020204030204" pitchFamily="34" charset="0"/>
              </a:rPr>
              <a:t>Identify that substances are chemicals that can change how the mind and body function and can cause addiction. </a:t>
            </a:r>
          </a:p>
          <a:p>
            <a:r>
              <a:rPr lang="en-US" sz="2200" b="1" i="0" u="none" strike="noStrike" baseline="0" dirty="0">
                <a:solidFill>
                  <a:srgbClr val="000000"/>
                </a:solidFill>
                <a:latin typeface="Calibri" panose="020F0502020204030204" pitchFamily="34" charset="0"/>
              </a:rPr>
              <a:t>3.SUB.2 </a:t>
            </a:r>
            <a:r>
              <a:rPr lang="en-US" sz="2200" b="0" i="0" u="none" strike="noStrike" baseline="0" dirty="0">
                <a:solidFill>
                  <a:srgbClr val="000000"/>
                </a:solidFill>
                <a:latin typeface="Calibri" panose="020F0502020204030204" pitchFamily="34" charset="0"/>
              </a:rPr>
              <a:t>Identify how alcohol, marijuana and cannabis, tobacco and other substances can be harmful to minds, bodies and brains. </a:t>
            </a:r>
          </a:p>
          <a:p>
            <a:pPr>
              <a:buClrTx/>
            </a:pPr>
            <a:r>
              <a:rPr lang="en-US" sz="2200" b="1" dirty="0">
                <a:solidFill>
                  <a:srgbClr val="000000"/>
                </a:solidFill>
                <a:latin typeface="Calibri" panose="020F0502020204030204" pitchFamily="34" charset="0"/>
              </a:rPr>
              <a:t>3.SUB.3 </a:t>
            </a:r>
            <a:r>
              <a:rPr lang="en-US" sz="2200" dirty="0">
                <a:solidFill>
                  <a:srgbClr val="000000"/>
                </a:solidFill>
                <a:latin typeface="Calibri" panose="020F0502020204030204" pitchFamily="34" charset="0"/>
              </a:rPr>
              <a:t>Discuss how to recognize social pressures, peer influences and internal feelings and emotions around substance use. </a:t>
            </a:r>
          </a:p>
          <a:p>
            <a:pPr>
              <a:buClrTx/>
            </a:pPr>
            <a:r>
              <a:rPr lang="en-US" sz="2200" b="1" dirty="0">
                <a:solidFill>
                  <a:srgbClr val="000000"/>
                </a:solidFill>
                <a:latin typeface="Calibri"/>
                <a:ea typeface="Calibri"/>
                <a:cs typeface="Calibri"/>
              </a:rPr>
              <a:t>3.SUB.4 </a:t>
            </a:r>
            <a:r>
              <a:rPr lang="en-US" sz="2200" dirty="0">
                <a:solidFill>
                  <a:srgbClr val="000000"/>
                </a:solidFill>
                <a:latin typeface="Calibri"/>
                <a:ea typeface="Calibri"/>
                <a:cs typeface="Calibri"/>
              </a:rPr>
              <a:t>Describe how and where to access help from trusted adults if substances are </a:t>
            </a:r>
            <a:r>
              <a:rPr lang="en-US" sz="2200">
                <a:solidFill>
                  <a:srgbClr val="000000"/>
                </a:solidFill>
                <a:latin typeface="Calibri"/>
                <a:ea typeface="Calibri"/>
                <a:cs typeface="Calibri"/>
              </a:rPr>
              <a:t>being misused.</a:t>
            </a:r>
            <a:endParaRPr lang="en-US" sz="2200">
              <a:latin typeface="Calibri"/>
              <a:ea typeface="Calibri"/>
              <a:cs typeface="Calibri"/>
            </a:endParaRPr>
          </a:p>
        </p:txBody>
      </p:sp>
      <p:sp>
        <p:nvSpPr>
          <p:cNvPr id="7" name="Content Placeholder 6">
            <a:extLst>
              <a:ext uri="{FF2B5EF4-FFF2-40B4-BE49-F238E27FC236}">
                <a16:creationId xmlns:a16="http://schemas.microsoft.com/office/drawing/2014/main" id="{62E60319-80E6-5D60-5E79-B6CD5FD1C564}"/>
              </a:ext>
            </a:extLst>
          </p:cNvPr>
          <p:cNvSpPr>
            <a:spLocks noGrp="1"/>
          </p:cNvSpPr>
          <p:nvPr>
            <p:ph sz="quarter" idx="15"/>
          </p:nvPr>
        </p:nvSpPr>
        <p:spPr/>
        <p:txBody>
          <a:bodyPr/>
          <a:lstStyle/>
          <a:p>
            <a:r>
              <a:rPr lang="en-US" dirty="0"/>
              <a:t>How do these standards relate to conversations you might already be having with students around social pressures and their emotions?</a:t>
            </a:r>
          </a:p>
        </p:txBody>
      </p:sp>
    </p:spTree>
    <p:extLst>
      <p:ext uri="{BB962C8B-B14F-4D97-AF65-F5344CB8AC3E}">
        <p14:creationId xmlns:p14="http://schemas.microsoft.com/office/powerpoint/2010/main" val="597902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D8327-E413-22D3-F312-02BEF1B16055}"/>
              </a:ext>
            </a:extLst>
          </p:cNvPr>
          <p:cNvSpPr>
            <a:spLocks noGrp="1"/>
          </p:cNvSpPr>
          <p:nvPr>
            <p:ph type="title"/>
          </p:nvPr>
        </p:nvSpPr>
        <p:spPr>
          <a:xfrm>
            <a:off x="510214" y="297274"/>
            <a:ext cx="7167650" cy="1026460"/>
          </a:xfrm>
        </p:spPr>
        <p:txBody>
          <a:bodyPr/>
          <a:lstStyle/>
          <a:p>
            <a:r>
              <a:rPr lang="en-US" dirty="0"/>
              <a:t>Fourth Grade </a:t>
            </a:r>
          </a:p>
        </p:txBody>
      </p:sp>
      <p:sp>
        <p:nvSpPr>
          <p:cNvPr id="3" name="Footer Placeholder 2">
            <a:extLst>
              <a:ext uri="{FF2B5EF4-FFF2-40B4-BE49-F238E27FC236}">
                <a16:creationId xmlns:a16="http://schemas.microsoft.com/office/drawing/2014/main" id="{84FCCBE6-5C77-D79B-543B-572ABB358A91}"/>
              </a:ext>
            </a:extLst>
          </p:cNvPr>
          <p:cNvSpPr>
            <a:spLocks noGrp="1"/>
          </p:cNvSpPr>
          <p:nvPr>
            <p:ph type="ftr" sz="quarter" idx="10"/>
          </p:nvPr>
        </p:nvSpPr>
        <p:spPr>
          <a:xfrm>
            <a:off x="509554" y="6318534"/>
            <a:ext cx="2864224" cy="365125"/>
          </a:xfrm>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32FAC0C0-5607-C2FC-DA98-7B63190D96DB}"/>
              </a:ext>
            </a:extLst>
          </p:cNvPr>
          <p:cNvSpPr>
            <a:spLocks noGrp="1"/>
          </p:cNvSpPr>
          <p:nvPr>
            <p:ph type="sldNum" sz="quarter" idx="12"/>
          </p:nvPr>
        </p:nvSpPr>
        <p:spPr/>
        <p:txBody>
          <a:bodyPr/>
          <a:lstStyle/>
          <a:p>
            <a:fld id="{357F5B69-6281-4C1F-8C38-6DA0F56DA430}" type="slidenum">
              <a:rPr lang="en-US" smtClean="0"/>
              <a:pPr/>
              <a:t>18</a:t>
            </a:fld>
            <a:endParaRPr lang="en-US" dirty="0"/>
          </a:p>
        </p:txBody>
      </p:sp>
      <p:sp>
        <p:nvSpPr>
          <p:cNvPr id="5" name="Content Placeholder 4">
            <a:extLst>
              <a:ext uri="{FF2B5EF4-FFF2-40B4-BE49-F238E27FC236}">
                <a16:creationId xmlns:a16="http://schemas.microsoft.com/office/drawing/2014/main" id="{A8600861-55D7-5D57-53B7-16B990406547}"/>
              </a:ext>
            </a:extLst>
          </p:cNvPr>
          <p:cNvSpPr>
            <a:spLocks noGrp="1"/>
          </p:cNvSpPr>
          <p:nvPr>
            <p:ph sz="quarter" idx="13"/>
          </p:nvPr>
        </p:nvSpPr>
        <p:spPr>
          <a:xfrm>
            <a:off x="417747" y="1482783"/>
            <a:ext cx="7570561" cy="4422419"/>
          </a:xfrm>
        </p:spPr>
        <p:txBody>
          <a:bodyPr vert="horz" lIns="91440" tIns="45720" rIns="91440" bIns="45720" rtlCol="0" anchor="t">
            <a:noAutofit/>
          </a:bodyPr>
          <a:lstStyle/>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4.SUB.1 </a:t>
            </a:r>
            <a:r>
              <a:rPr lang="en-US" sz="1800" b="0" i="0" u="none" strike="noStrike" baseline="0" dirty="0">
                <a:solidFill>
                  <a:srgbClr val="000000"/>
                </a:solidFill>
                <a:latin typeface="Calibri"/>
                <a:ea typeface="Calibri"/>
                <a:cs typeface="Calibri"/>
              </a:rPr>
              <a:t>Discuss how alcohol, marijuana/cannabis, tobacco and other substances can be addictive and cause harm to the body. </a:t>
            </a:r>
            <a:br>
              <a:rPr lang="en-US" sz="1800" dirty="0">
                <a:solidFill>
                  <a:srgbClr val="000000"/>
                </a:solidFill>
                <a:latin typeface="Calibri"/>
                <a:ea typeface="Calibri"/>
                <a:cs typeface="Calibri"/>
              </a:rPr>
            </a:br>
            <a:endParaRPr lang="en-US" sz="900" b="0" i="0" u="none" strike="noStrike" baseline="0">
              <a:solidFill>
                <a:srgbClr val="000000"/>
              </a:solidFill>
              <a:latin typeface="Calibri"/>
              <a:ea typeface="Calibri"/>
              <a:cs typeface="Calibri"/>
            </a:endParaRPr>
          </a:p>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4.SUB.2 </a:t>
            </a:r>
            <a:r>
              <a:rPr lang="en-US" sz="1800" b="0" i="0" u="none" strike="noStrike" baseline="0" dirty="0">
                <a:solidFill>
                  <a:srgbClr val="000000"/>
                </a:solidFill>
                <a:latin typeface="Calibri"/>
                <a:ea typeface="Calibri"/>
                <a:cs typeface="Calibri"/>
              </a:rPr>
              <a:t>Identify the basic function of body organs and systems and how different substances can affect them. </a:t>
            </a:r>
            <a:br>
              <a:rPr lang="en-US" sz="1800" dirty="0">
                <a:solidFill>
                  <a:srgbClr val="000000"/>
                </a:solidFill>
                <a:latin typeface="Calibri"/>
                <a:ea typeface="Calibri"/>
                <a:cs typeface="Calibri"/>
              </a:rPr>
            </a:br>
            <a:endParaRPr lang="en-US" sz="900" b="0" i="0" u="none" strike="noStrike" baseline="0">
              <a:solidFill>
                <a:srgbClr val="000000"/>
              </a:solidFill>
              <a:latin typeface="Calibri"/>
              <a:ea typeface="Calibri"/>
              <a:cs typeface="Calibri"/>
            </a:endParaRPr>
          </a:p>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4.SUB.3 </a:t>
            </a:r>
            <a:r>
              <a:rPr lang="en-US" sz="1800" b="0" i="0" u="none" strike="noStrike" baseline="0" dirty="0">
                <a:solidFill>
                  <a:srgbClr val="000000"/>
                </a:solidFill>
                <a:latin typeface="Calibri"/>
                <a:ea typeface="Calibri"/>
                <a:cs typeface="Calibri"/>
              </a:rPr>
              <a:t>Discuss the impact that alcohol, marijuana/cannabis, tobacco and other substances can have on reaching goals. </a:t>
            </a:r>
            <a:br>
              <a:rPr lang="en-US" sz="1800" dirty="0">
                <a:solidFill>
                  <a:srgbClr val="000000"/>
                </a:solidFill>
                <a:latin typeface="Calibri"/>
                <a:ea typeface="Calibri"/>
                <a:cs typeface="Calibri"/>
              </a:rPr>
            </a:br>
            <a:endParaRPr lang="en-US" sz="900" b="0" i="0" u="none" strike="noStrike" baseline="0">
              <a:solidFill>
                <a:srgbClr val="000000"/>
              </a:solidFill>
              <a:latin typeface="Calibri"/>
              <a:ea typeface="Calibri"/>
              <a:cs typeface="Calibri"/>
            </a:endParaRPr>
          </a:p>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4.SUB.4 </a:t>
            </a:r>
            <a:r>
              <a:rPr lang="en-US" sz="1800" b="0" i="0" u="none" strike="noStrike" baseline="0" dirty="0">
                <a:solidFill>
                  <a:srgbClr val="000000"/>
                </a:solidFill>
                <a:latin typeface="Calibri"/>
                <a:ea typeface="Calibri"/>
                <a:cs typeface="Calibri"/>
              </a:rPr>
              <a:t>Demonstrate how to read medicine labels and prescription instructions. </a:t>
            </a:r>
            <a:br>
              <a:rPr lang="en-US" sz="1800" dirty="0">
                <a:solidFill>
                  <a:srgbClr val="000000"/>
                </a:solidFill>
                <a:latin typeface="Calibri"/>
                <a:ea typeface="Calibri"/>
                <a:cs typeface="Calibri"/>
              </a:rPr>
            </a:br>
            <a:endParaRPr lang="en-US" sz="900" b="0" i="0" u="none" strike="noStrike" baseline="0">
              <a:solidFill>
                <a:srgbClr val="000000"/>
              </a:solidFill>
              <a:latin typeface="Calibri"/>
              <a:ea typeface="Calibri"/>
              <a:cs typeface="Calibri"/>
            </a:endParaRPr>
          </a:p>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4.SUB.5 </a:t>
            </a:r>
            <a:r>
              <a:rPr lang="en-US" sz="1800" b="0" i="0" u="none" strike="noStrike" baseline="0" dirty="0">
                <a:solidFill>
                  <a:srgbClr val="000000"/>
                </a:solidFill>
                <a:latin typeface="Calibri"/>
                <a:ea typeface="Calibri"/>
                <a:cs typeface="Calibri"/>
              </a:rPr>
              <a:t>Identify procedural steps in decision-making around substance use. </a:t>
            </a:r>
            <a:br>
              <a:rPr lang="en-US" sz="1800" dirty="0">
                <a:solidFill>
                  <a:srgbClr val="000000"/>
                </a:solidFill>
                <a:latin typeface="Calibri"/>
                <a:ea typeface="Calibri"/>
                <a:cs typeface="Calibri"/>
              </a:rPr>
            </a:br>
            <a:endParaRPr lang="en-US" sz="900" b="0" i="0" u="none" strike="noStrike" baseline="0">
              <a:solidFill>
                <a:srgbClr val="000000"/>
              </a:solidFill>
              <a:latin typeface="Calibri"/>
              <a:ea typeface="Calibri"/>
              <a:cs typeface="Calibri"/>
            </a:endParaRPr>
          </a:p>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4.SUB.6 </a:t>
            </a:r>
            <a:r>
              <a:rPr lang="en-US" sz="1800" b="0" i="0" u="none" strike="noStrike" baseline="0" dirty="0">
                <a:solidFill>
                  <a:srgbClr val="000000"/>
                </a:solidFill>
                <a:latin typeface="Calibri"/>
                <a:ea typeface="Calibri"/>
                <a:cs typeface="Calibri"/>
              </a:rPr>
              <a:t>Demonstrate communication skills for asserting boundaries around substance use. </a:t>
            </a:r>
            <a:br>
              <a:rPr lang="en-US" sz="1800" dirty="0">
                <a:solidFill>
                  <a:srgbClr val="000000"/>
                </a:solidFill>
                <a:latin typeface="Calibri"/>
                <a:ea typeface="Calibri"/>
                <a:cs typeface="Calibri"/>
              </a:rPr>
            </a:br>
            <a:endParaRPr lang="en-US" sz="900" b="0" i="0" u="none" strike="noStrike" baseline="0">
              <a:solidFill>
                <a:srgbClr val="000000"/>
              </a:solidFill>
              <a:latin typeface="Calibri"/>
              <a:ea typeface="Calibri"/>
              <a:cs typeface="Calibri"/>
            </a:endParaRPr>
          </a:p>
          <a:p>
            <a:pPr>
              <a:lnSpc>
                <a:spcPct val="100000"/>
              </a:lnSpc>
              <a:spcBef>
                <a:spcPts val="0"/>
              </a:spcBef>
              <a:spcAft>
                <a:spcPts val="100"/>
              </a:spcAft>
            </a:pPr>
            <a:r>
              <a:rPr lang="en-US" sz="1800" b="1" i="0" u="none" strike="noStrike" baseline="0" dirty="0">
                <a:solidFill>
                  <a:srgbClr val="000000"/>
                </a:solidFill>
                <a:latin typeface="Calibri"/>
                <a:ea typeface="Calibri"/>
                <a:cs typeface="Calibri"/>
              </a:rPr>
              <a:t>4.SUB.7 </a:t>
            </a:r>
            <a:r>
              <a:rPr lang="en-US" sz="1800" b="0" i="0" u="none" strike="noStrike" baseline="0" dirty="0">
                <a:solidFill>
                  <a:srgbClr val="000000"/>
                </a:solidFill>
                <a:latin typeface="Calibri"/>
                <a:ea typeface="Calibri"/>
                <a:cs typeface="Calibri"/>
              </a:rPr>
              <a:t>Understand that a substance use disorder is a medical condition and that there are resources in communities that can provide support, treatment and healing. </a:t>
            </a:r>
            <a:endParaRPr lang="en-US" sz="1800" dirty="0">
              <a:latin typeface="Calibri"/>
              <a:ea typeface="Calibri"/>
              <a:cs typeface="Calibri"/>
            </a:endParaRPr>
          </a:p>
        </p:txBody>
      </p:sp>
      <p:sp>
        <p:nvSpPr>
          <p:cNvPr id="6" name="Content Placeholder 5">
            <a:extLst>
              <a:ext uri="{FF2B5EF4-FFF2-40B4-BE49-F238E27FC236}">
                <a16:creationId xmlns:a16="http://schemas.microsoft.com/office/drawing/2014/main" id="{4F978B31-D693-EAA1-015D-55B50B871C74}"/>
              </a:ext>
            </a:extLst>
          </p:cNvPr>
          <p:cNvSpPr>
            <a:spLocks noGrp="1"/>
          </p:cNvSpPr>
          <p:nvPr>
            <p:ph sz="quarter" idx="15"/>
          </p:nvPr>
        </p:nvSpPr>
        <p:spPr/>
        <p:txBody>
          <a:bodyPr/>
          <a:lstStyle/>
          <a:p>
            <a:r>
              <a:rPr lang="en-US" dirty="0"/>
              <a:t>What concepts do we build on from the K–3 standards? </a:t>
            </a:r>
          </a:p>
          <a:p>
            <a:r>
              <a:rPr lang="en-US" dirty="0"/>
              <a:t>What concepts are new? </a:t>
            </a:r>
          </a:p>
          <a:p>
            <a:endParaRPr lang="en-US" dirty="0"/>
          </a:p>
        </p:txBody>
      </p:sp>
    </p:spTree>
    <p:extLst>
      <p:ext uri="{BB962C8B-B14F-4D97-AF65-F5344CB8AC3E}">
        <p14:creationId xmlns:p14="http://schemas.microsoft.com/office/powerpoint/2010/main" val="163878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EC6767D-404D-4355-26CE-47D7BCFA30B1}"/>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7F4F0757-98FC-68B0-F97C-767D3BEAE1AD}"/>
              </a:ext>
            </a:extLst>
          </p:cNvPr>
          <p:cNvSpPr>
            <a:spLocks noGrp="1"/>
          </p:cNvSpPr>
          <p:nvPr>
            <p:ph type="sldNum" sz="quarter" idx="12"/>
          </p:nvPr>
        </p:nvSpPr>
        <p:spPr/>
        <p:txBody>
          <a:bodyPr/>
          <a:lstStyle/>
          <a:p>
            <a:fld id="{357F5B69-6281-4C1F-8C38-6DA0F56DA430}" type="slidenum">
              <a:rPr lang="en-US" smtClean="0"/>
              <a:pPr/>
              <a:t>19</a:t>
            </a:fld>
            <a:endParaRPr lang="en-US" dirty="0"/>
          </a:p>
        </p:txBody>
      </p:sp>
      <p:sp>
        <p:nvSpPr>
          <p:cNvPr id="2" name="Title 1">
            <a:extLst>
              <a:ext uri="{FF2B5EF4-FFF2-40B4-BE49-F238E27FC236}">
                <a16:creationId xmlns:a16="http://schemas.microsoft.com/office/drawing/2014/main" id="{CB9CEC09-C420-A75E-7B51-58D3874D0F2B}"/>
              </a:ext>
            </a:extLst>
          </p:cNvPr>
          <p:cNvSpPr>
            <a:spLocks noGrp="1"/>
          </p:cNvSpPr>
          <p:nvPr>
            <p:ph type="title"/>
          </p:nvPr>
        </p:nvSpPr>
        <p:spPr/>
        <p:txBody>
          <a:bodyPr/>
          <a:lstStyle/>
          <a:p>
            <a:r>
              <a:rPr lang="en-US" dirty="0">
                <a:ea typeface="Calibri"/>
                <a:cs typeface="Calibri"/>
              </a:rPr>
              <a:t>Fifth Grade</a:t>
            </a:r>
            <a:endParaRPr lang="en-US" dirty="0"/>
          </a:p>
        </p:txBody>
      </p:sp>
      <p:sp>
        <p:nvSpPr>
          <p:cNvPr id="7" name="TextBox 6">
            <a:extLst>
              <a:ext uri="{FF2B5EF4-FFF2-40B4-BE49-F238E27FC236}">
                <a16:creationId xmlns:a16="http://schemas.microsoft.com/office/drawing/2014/main" id="{D90BB83A-DEAC-C7E6-E7F8-E0B9DD9E636E}"/>
              </a:ext>
            </a:extLst>
          </p:cNvPr>
          <p:cNvSpPr txBox="1"/>
          <p:nvPr/>
        </p:nvSpPr>
        <p:spPr>
          <a:xfrm>
            <a:off x="714963" y="1660407"/>
            <a:ext cx="10780888"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Font typeface=""/>
              <a:buChar char="•"/>
            </a:pPr>
            <a:r>
              <a:rPr lang="en-US" sz="2000" b="1" baseline="0" dirty="0">
                <a:latin typeface="Calibri"/>
                <a:ea typeface="Arial"/>
                <a:cs typeface="Arial"/>
              </a:rPr>
              <a:t>5.SUB.1 </a:t>
            </a:r>
            <a:r>
              <a:rPr lang="en-US" sz="2000" baseline="0" dirty="0">
                <a:latin typeface="Calibri"/>
                <a:ea typeface="Arial"/>
                <a:cs typeface="Arial"/>
              </a:rPr>
              <a:t>Recognize that substances can be addictive and harmful </a:t>
            </a:r>
            <a:r>
              <a:rPr lang="en-US" sz="2000" dirty="0">
                <a:latin typeface="Calibri"/>
              </a:rPr>
              <a:t>for adolescents</a:t>
            </a:r>
            <a:r>
              <a:rPr lang="en-US" sz="2000" baseline="0" dirty="0">
                <a:latin typeface="Calibri"/>
                <a:ea typeface="Arial"/>
                <a:cs typeface="Arial"/>
              </a:rPr>
              <a:t> during physical and neurological development. </a:t>
            </a:r>
            <a:r>
              <a:rPr lang="en-US" sz="2000" dirty="0">
                <a:latin typeface="Calibri"/>
                <a:ea typeface="Arial"/>
                <a:cs typeface="Arial"/>
              </a:rPr>
              <a:t>​</a:t>
            </a:r>
            <a:br>
              <a:rPr lang="en-US" sz="2000" dirty="0">
                <a:latin typeface="Calibri"/>
              </a:rPr>
            </a:br>
            <a:endParaRPr lang="en-US" sz="2000" dirty="0">
              <a:latin typeface="Calibri"/>
              <a:ea typeface="Arial"/>
              <a:cs typeface="Arial"/>
            </a:endParaRPr>
          </a:p>
          <a:p>
            <a:pPr marL="228600" indent="-228600">
              <a:buFont typeface=""/>
              <a:buChar char="•"/>
            </a:pPr>
            <a:r>
              <a:rPr lang="en-US" sz="2000" b="1" baseline="0" dirty="0">
                <a:latin typeface="Calibri"/>
                <a:ea typeface="Arial"/>
                <a:cs typeface="Arial"/>
              </a:rPr>
              <a:t>5.SUB.2 </a:t>
            </a:r>
            <a:r>
              <a:rPr lang="en-US" sz="2000" baseline="0" dirty="0">
                <a:latin typeface="Calibri"/>
                <a:ea typeface="Arial"/>
                <a:cs typeface="Arial"/>
              </a:rPr>
              <a:t>Describe how alcohol, marijuana and cannabis, tobacco and </a:t>
            </a:r>
            <a:r>
              <a:rPr lang="en-US" sz="2000" dirty="0">
                <a:latin typeface="Calibri"/>
              </a:rPr>
              <a:t>other substances</a:t>
            </a:r>
            <a:r>
              <a:rPr lang="en-US" sz="2000" baseline="0" dirty="0">
                <a:latin typeface="Calibri"/>
                <a:ea typeface="Arial"/>
                <a:cs typeface="Arial"/>
              </a:rPr>
              <a:t> impact the human body and brain, interpersonal </a:t>
            </a:r>
            <a:r>
              <a:rPr lang="en-US" sz="2000" dirty="0">
                <a:latin typeface="Calibri"/>
              </a:rPr>
              <a:t>relationships and</a:t>
            </a:r>
            <a:r>
              <a:rPr lang="en-US" sz="2000" baseline="0" dirty="0">
                <a:latin typeface="Calibri"/>
                <a:ea typeface="Arial"/>
                <a:cs typeface="Arial"/>
              </a:rPr>
              <a:t> decision-making. </a:t>
            </a:r>
            <a:r>
              <a:rPr lang="en-US" sz="2000" dirty="0">
                <a:latin typeface="Calibri"/>
                <a:ea typeface="Arial"/>
                <a:cs typeface="Arial"/>
              </a:rPr>
              <a:t>​</a:t>
            </a:r>
            <a:br>
              <a:rPr lang="en-US" sz="2000" dirty="0">
                <a:latin typeface="Calibri"/>
              </a:rPr>
            </a:br>
            <a:endParaRPr lang="en-US" sz="2000" dirty="0">
              <a:latin typeface="Calibri"/>
              <a:ea typeface="Arial"/>
              <a:cs typeface="Arial"/>
            </a:endParaRPr>
          </a:p>
          <a:p>
            <a:pPr marL="228600" indent="-228600">
              <a:buFont typeface=""/>
              <a:buChar char="•"/>
            </a:pPr>
            <a:r>
              <a:rPr lang="en-US" sz="2000" b="1" baseline="0" dirty="0">
                <a:latin typeface="Calibri"/>
                <a:ea typeface="Arial"/>
                <a:cs typeface="Arial"/>
              </a:rPr>
              <a:t>5.SUB.3 </a:t>
            </a:r>
            <a:r>
              <a:rPr lang="en-US" sz="2000" baseline="0" dirty="0">
                <a:latin typeface="Calibri"/>
                <a:ea typeface="Arial"/>
                <a:cs typeface="Arial"/>
              </a:rPr>
              <a:t>Describe the appropriate use for over-the-counter </a:t>
            </a:r>
            <a:r>
              <a:rPr lang="en-US" sz="2000" dirty="0">
                <a:latin typeface="Calibri"/>
              </a:rPr>
              <a:t>and prescription</a:t>
            </a:r>
            <a:r>
              <a:rPr lang="en-US" sz="2000" baseline="0" dirty="0">
                <a:latin typeface="Calibri"/>
                <a:ea typeface="Arial"/>
                <a:cs typeface="Arial"/>
              </a:rPr>
              <a:t> medicines. </a:t>
            </a:r>
            <a:r>
              <a:rPr lang="en-US" sz="2000" dirty="0">
                <a:latin typeface="Calibri"/>
                <a:ea typeface="Arial"/>
                <a:cs typeface="Arial"/>
              </a:rPr>
              <a:t>​</a:t>
            </a:r>
            <a:br>
              <a:rPr lang="en-US" sz="2000" dirty="0">
                <a:latin typeface="Calibri"/>
              </a:rPr>
            </a:br>
            <a:endParaRPr lang="en-US" sz="2000" dirty="0">
              <a:latin typeface="Calibri"/>
              <a:ea typeface="Arial"/>
              <a:cs typeface="Arial"/>
            </a:endParaRPr>
          </a:p>
          <a:p>
            <a:pPr marL="228600" indent="-228600">
              <a:buFont typeface=""/>
              <a:buChar char="•"/>
            </a:pPr>
            <a:r>
              <a:rPr lang="en-US" sz="2000" b="1" baseline="0" dirty="0">
                <a:latin typeface="Calibri"/>
                <a:ea typeface="Arial"/>
                <a:cs typeface="Arial"/>
              </a:rPr>
              <a:t>5.SUB.4 </a:t>
            </a:r>
            <a:r>
              <a:rPr lang="en-US" sz="2000" baseline="0" dirty="0">
                <a:latin typeface="Calibri"/>
                <a:ea typeface="Arial"/>
                <a:cs typeface="Arial"/>
              </a:rPr>
              <a:t>Describe how substance </a:t>
            </a:r>
            <a:r>
              <a:rPr lang="en-US" sz="2000" dirty="0">
                <a:latin typeface="Calibri"/>
              </a:rPr>
              <a:t>use and misuse can</a:t>
            </a:r>
            <a:r>
              <a:rPr lang="en-US" sz="2000" baseline="0" dirty="0">
                <a:latin typeface="Calibri"/>
                <a:ea typeface="Arial"/>
                <a:cs typeface="Arial"/>
              </a:rPr>
              <a:t> affect </a:t>
            </a:r>
            <a:r>
              <a:rPr lang="en-US" sz="2000" dirty="0">
                <a:latin typeface="Calibri"/>
              </a:rPr>
              <a:t>people’s abilities </a:t>
            </a:r>
            <a:r>
              <a:rPr lang="en-US" sz="2000" baseline="0" dirty="0">
                <a:latin typeface="Calibri"/>
                <a:ea typeface="Arial"/>
                <a:cs typeface="Arial"/>
              </a:rPr>
              <a:t>to reach personal goals. </a:t>
            </a:r>
            <a:r>
              <a:rPr lang="en-US" sz="2000" dirty="0">
                <a:latin typeface="Calibri"/>
                <a:ea typeface="Arial"/>
                <a:cs typeface="Arial"/>
              </a:rPr>
              <a:t>​</a:t>
            </a:r>
            <a:br>
              <a:rPr lang="en-US" sz="2000" dirty="0">
                <a:latin typeface="Calibri"/>
              </a:rPr>
            </a:br>
            <a:endParaRPr lang="en-US" sz="2000" dirty="0">
              <a:latin typeface="Calibri"/>
              <a:ea typeface="Arial"/>
              <a:cs typeface="Arial"/>
            </a:endParaRPr>
          </a:p>
          <a:p>
            <a:pPr marL="228600" indent="-228600">
              <a:buFont typeface=""/>
              <a:buChar char="•"/>
            </a:pPr>
            <a:r>
              <a:rPr lang="en-US" sz="2000" b="1" baseline="0" dirty="0">
                <a:latin typeface="Calibri"/>
                <a:ea typeface="Arial"/>
                <a:cs typeface="Arial"/>
              </a:rPr>
              <a:t>5.SUB.5 </a:t>
            </a:r>
            <a:r>
              <a:rPr lang="en-US" sz="2000" baseline="0" dirty="0">
                <a:latin typeface="Calibri"/>
                <a:ea typeface="Arial"/>
                <a:cs typeface="Arial"/>
              </a:rPr>
              <a:t>Discuss ways that advertising can influence alcohol, marijuana </a:t>
            </a:r>
            <a:r>
              <a:rPr lang="en-US" sz="2000" dirty="0">
                <a:latin typeface="Calibri"/>
              </a:rPr>
              <a:t>and cannabis</a:t>
            </a:r>
            <a:r>
              <a:rPr lang="en-US" sz="2000" baseline="0" dirty="0">
                <a:latin typeface="Calibri"/>
                <a:ea typeface="Arial"/>
                <a:cs typeface="Arial"/>
              </a:rPr>
              <a:t> and tobacco use. </a:t>
            </a:r>
          </a:p>
          <a:p>
            <a:pPr algn="ctr"/>
            <a:endParaRPr lang="en-US" sz="2000"/>
          </a:p>
        </p:txBody>
      </p:sp>
    </p:spTree>
    <p:extLst>
      <p:ext uri="{BB962C8B-B14F-4D97-AF65-F5344CB8AC3E}">
        <p14:creationId xmlns:p14="http://schemas.microsoft.com/office/powerpoint/2010/main" val="2043909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Where are we now?</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vert="horz" lIns="91440" tIns="45720" rIns="91440" bIns="45720" rtlCol="0" anchor="t">
            <a:normAutofit/>
          </a:bodyPr>
          <a:lstStyle/>
          <a:p>
            <a:pPr marL="0" indent="0">
              <a:buNone/>
            </a:pPr>
            <a:r>
              <a:rPr lang="en-US" sz="2800" dirty="0"/>
              <a:t>Session 1: Introduction and Climate Setting </a:t>
            </a:r>
          </a:p>
          <a:p>
            <a:pPr marL="0" indent="0">
              <a:buNone/>
            </a:pPr>
            <a:r>
              <a:rPr lang="en-US" sz="2800" dirty="0"/>
              <a:t>Session 2: Background Knowledge</a:t>
            </a:r>
          </a:p>
          <a:p>
            <a:pPr marL="0" indent="0">
              <a:buNone/>
            </a:pPr>
            <a:r>
              <a:rPr lang="en-US" sz="2800" dirty="0">
                <a:ea typeface="Calibri"/>
                <a:cs typeface="Calibri"/>
              </a:rPr>
              <a:t>Session 3: Learning Environment</a:t>
            </a:r>
            <a:endParaRPr lang="en-US" sz="2800" dirty="0"/>
          </a:p>
          <a:p>
            <a:pPr marL="0" indent="0">
              <a:buNone/>
            </a:pPr>
            <a:r>
              <a:rPr lang="en-US" sz="2800" b="1" dirty="0"/>
              <a:t>Session 4: Standards</a:t>
            </a:r>
            <a:endParaRPr lang="en-US" sz="2800" b="1" dirty="0">
              <a:ea typeface="Calibri"/>
              <a:cs typeface="Calibri"/>
            </a:endParaRPr>
          </a:p>
          <a:p>
            <a:pPr marL="0" indent="0">
              <a:buNone/>
            </a:pPr>
            <a:r>
              <a:rPr lang="en-US" sz="2800" dirty="0"/>
              <a:t>Session 5: Lesson Plan Review</a:t>
            </a:r>
            <a:endParaRPr lang="en-US" sz="2800" dirty="0">
              <a:ea typeface="Calibri"/>
              <a:cs typeface="Calibri"/>
            </a:endParaRPr>
          </a:p>
          <a:p>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CC95-B130-5AA7-904D-61DABA7F6602}"/>
              </a:ext>
            </a:extLst>
          </p:cNvPr>
          <p:cNvSpPr>
            <a:spLocks noGrp="1"/>
          </p:cNvSpPr>
          <p:nvPr>
            <p:ph type="title"/>
          </p:nvPr>
        </p:nvSpPr>
        <p:spPr>
          <a:xfrm>
            <a:off x="702424" y="321989"/>
            <a:ext cx="7167650" cy="1026460"/>
          </a:xfrm>
        </p:spPr>
        <p:txBody>
          <a:bodyPr/>
          <a:lstStyle/>
          <a:p>
            <a:r>
              <a:rPr lang="en-US" dirty="0"/>
              <a:t>Fifth Grade Cont. </a:t>
            </a:r>
          </a:p>
        </p:txBody>
      </p:sp>
      <p:sp>
        <p:nvSpPr>
          <p:cNvPr id="3" name="Footer Placeholder 2">
            <a:extLst>
              <a:ext uri="{FF2B5EF4-FFF2-40B4-BE49-F238E27FC236}">
                <a16:creationId xmlns:a16="http://schemas.microsoft.com/office/drawing/2014/main" id="{6AC5389B-B241-FAEE-6C3C-1E0A37696CC6}"/>
              </a:ext>
            </a:extLst>
          </p:cNvPr>
          <p:cNvSpPr>
            <a:spLocks noGrp="1"/>
          </p:cNvSpPr>
          <p:nvPr>
            <p:ph type="ftr" sz="quarter" idx="10"/>
          </p:nvPr>
        </p:nvSpPr>
        <p:spPr>
          <a:xfrm>
            <a:off x="584199" y="6170886"/>
            <a:ext cx="2864224" cy="365125"/>
          </a:xfrm>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68848F99-281E-7372-5FEE-CE4E3E0CD43C}"/>
              </a:ext>
            </a:extLst>
          </p:cNvPr>
          <p:cNvSpPr>
            <a:spLocks noGrp="1"/>
          </p:cNvSpPr>
          <p:nvPr>
            <p:ph type="sldNum" sz="quarter" idx="12"/>
          </p:nvPr>
        </p:nvSpPr>
        <p:spPr/>
        <p:txBody>
          <a:bodyPr/>
          <a:lstStyle/>
          <a:p>
            <a:fld id="{357F5B69-6281-4C1F-8C38-6DA0F56DA430}" type="slidenum">
              <a:rPr lang="en-US" smtClean="0"/>
              <a:pPr/>
              <a:t>20</a:t>
            </a:fld>
            <a:endParaRPr lang="en-US" dirty="0"/>
          </a:p>
        </p:txBody>
      </p:sp>
      <p:sp>
        <p:nvSpPr>
          <p:cNvPr id="6" name="Content Placeholder 5">
            <a:extLst>
              <a:ext uri="{FF2B5EF4-FFF2-40B4-BE49-F238E27FC236}">
                <a16:creationId xmlns:a16="http://schemas.microsoft.com/office/drawing/2014/main" id="{3FEAA52A-356C-B9EA-22E8-C7F6C8F67797}"/>
              </a:ext>
            </a:extLst>
          </p:cNvPr>
          <p:cNvSpPr>
            <a:spLocks noGrp="1"/>
          </p:cNvSpPr>
          <p:nvPr>
            <p:ph sz="quarter" idx="15"/>
          </p:nvPr>
        </p:nvSpPr>
        <p:spPr>
          <a:xfrm>
            <a:off x="8098214" y="3243789"/>
            <a:ext cx="3918037" cy="2923218"/>
          </a:xfrm>
        </p:spPr>
        <p:txBody>
          <a:bodyPr>
            <a:normAutofit fontScale="85000" lnSpcReduction="20000"/>
          </a:bodyPr>
          <a:lstStyle/>
          <a:p>
            <a:r>
              <a:rPr lang="en-US" dirty="0"/>
              <a:t>How do these standards build on the concepts discussed in fourth grade?</a:t>
            </a:r>
            <a:br>
              <a:rPr lang="en-US" dirty="0"/>
            </a:br>
            <a:endParaRPr lang="en-US" dirty="0">
              <a:ea typeface="Calibri"/>
              <a:cs typeface="Calibri"/>
            </a:endParaRPr>
          </a:p>
          <a:p>
            <a:r>
              <a:rPr lang="en-US" dirty="0"/>
              <a:t>How do these relate to other lessons, topics and conversations that students are having in fifth grade? </a:t>
            </a:r>
            <a:br>
              <a:rPr lang="en-US" dirty="0"/>
            </a:br>
            <a:endParaRPr lang="en-US" dirty="0"/>
          </a:p>
          <a:p>
            <a:r>
              <a:rPr lang="en-US" dirty="0"/>
              <a:t>Why is it important to cover these topics before students go to middle school? </a:t>
            </a:r>
          </a:p>
        </p:txBody>
      </p:sp>
      <p:sp>
        <p:nvSpPr>
          <p:cNvPr id="8" name="Content Placeholder 7">
            <a:extLst>
              <a:ext uri="{FF2B5EF4-FFF2-40B4-BE49-F238E27FC236}">
                <a16:creationId xmlns:a16="http://schemas.microsoft.com/office/drawing/2014/main" id="{CE079144-DB6E-452B-01E6-38188999BBEC}"/>
              </a:ext>
            </a:extLst>
          </p:cNvPr>
          <p:cNvSpPr>
            <a:spLocks noGrp="1"/>
          </p:cNvSpPr>
          <p:nvPr>
            <p:ph sz="quarter" idx="13"/>
          </p:nvPr>
        </p:nvSpPr>
        <p:spPr/>
        <p:txBody>
          <a:bodyPr vert="horz" lIns="91440" tIns="45720" rIns="91440" bIns="45720" rtlCol="0" anchor="t">
            <a:normAutofit/>
          </a:bodyPr>
          <a:lstStyle/>
          <a:p>
            <a:pPr>
              <a:lnSpc>
                <a:spcPct val="100000"/>
              </a:lnSpc>
              <a:spcBef>
                <a:spcPts val="0"/>
              </a:spcBef>
              <a:spcAft>
                <a:spcPts val="300"/>
              </a:spcAft>
            </a:pPr>
            <a:endParaRPr lang="en-US">
              <a:ea typeface="Calibri" panose="020F0502020204030204"/>
              <a:cs typeface="Calibri" panose="020F0502020204030204"/>
            </a:endParaRPr>
          </a:p>
          <a:p>
            <a:pPr>
              <a:lnSpc>
                <a:spcPct val="100000"/>
              </a:lnSpc>
              <a:spcBef>
                <a:spcPts val="0"/>
              </a:spcBef>
              <a:spcAft>
                <a:spcPts val="300"/>
              </a:spcAft>
            </a:pPr>
            <a:r>
              <a:rPr lang="en-US" sz="2000" b="1">
                <a:ea typeface="Calibri"/>
                <a:cs typeface="Calibri"/>
              </a:rPr>
              <a:t>5.SUB.6 </a:t>
            </a:r>
            <a:r>
              <a:rPr lang="en-US" sz="2000">
                <a:ea typeface="Calibri"/>
                <a:cs typeface="Calibri"/>
              </a:rPr>
              <a:t>Demonstrate how to use decision-making steps around substance use. </a:t>
            </a:r>
            <a:br>
              <a:rPr lang="en-US" sz="2000" dirty="0">
                <a:ea typeface="Calibri"/>
                <a:cs typeface="Calibri"/>
              </a:rPr>
            </a:br>
            <a:endParaRPr lang="en-US" sz="2000">
              <a:ea typeface="Calibri"/>
              <a:cs typeface="Calibri"/>
            </a:endParaRPr>
          </a:p>
          <a:p>
            <a:pPr>
              <a:lnSpc>
                <a:spcPct val="100000"/>
              </a:lnSpc>
              <a:spcBef>
                <a:spcPts val="0"/>
              </a:spcBef>
              <a:spcAft>
                <a:spcPts val="300"/>
              </a:spcAft>
            </a:pPr>
            <a:r>
              <a:rPr lang="en-US" sz="2000" b="1">
                <a:ea typeface="Calibri"/>
                <a:cs typeface="Calibri"/>
              </a:rPr>
              <a:t>5.SUB.7 </a:t>
            </a:r>
            <a:r>
              <a:rPr lang="en-US" sz="2000">
                <a:ea typeface="Calibri"/>
                <a:cs typeface="Calibri"/>
              </a:rPr>
              <a:t>Demonstrate refusal skills to avoid or reduce health risks around substance use. </a:t>
            </a:r>
            <a:br>
              <a:rPr lang="en-US" sz="2000" dirty="0">
                <a:ea typeface="Calibri"/>
                <a:cs typeface="Calibri"/>
              </a:rPr>
            </a:br>
            <a:endParaRPr lang="en-US" sz="2000">
              <a:ea typeface="Calibri"/>
              <a:cs typeface="Calibri"/>
            </a:endParaRPr>
          </a:p>
          <a:p>
            <a:pPr>
              <a:lnSpc>
                <a:spcPct val="100000"/>
              </a:lnSpc>
              <a:spcBef>
                <a:spcPts val="0"/>
              </a:spcBef>
              <a:spcAft>
                <a:spcPts val="300"/>
              </a:spcAft>
            </a:pPr>
            <a:r>
              <a:rPr lang="en-US" sz="2000" b="1">
                <a:ea typeface="Calibri"/>
                <a:cs typeface="Calibri"/>
              </a:rPr>
              <a:t>5.SUB.8 </a:t>
            </a:r>
            <a:r>
              <a:rPr lang="en-US" sz="2000">
                <a:ea typeface="Calibri"/>
                <a:cs typeface="Calibri"/>
              </a:rPr>
              <a:t>Identify trusted adults to talk to about substance use, misuse and substance use disorder. </a:t>
            </a:r>
            <a:br>
              <a:rPr lang="en-US" sz="2000" dirty="0">
                <a:ea typeface="Calibri"/>
                <a:cs typeface="Calibri"/>
              </a:rPr>
            </a:br>
            <a:endParaRPr lang="en-US" sz="2000">
              <a:ea typeface="Calibri"/>
              <a:cs typeface="Calibri"/>
            </a:endParaRPr>
          </a:p>
          <a:p>
            <a:pPr>
              <a:lnSpc>
                <a:spcPct val="100000"/>
              </a:lnSpc>
              <a:spcBef>
                <a:spcPts val="0"/>
              </a:spcBef>
              <a:spcAft>
                <a:spcPts val="300"/>
              </a:spcAft>
            </a:pPr>
            <a:r>
              <a:rPr lang="en-US" sz="2000" b="1">
                <a:ea typeface="Calibri"/>
                <a:cs typeface="Calibri"/>
              </a:rPr>
              <a:t>5.SUB.9 </a:t>
            </a:r>
            <a:r>
              <a:rPr lang="en-US" sz="2000">
                <a:ea typeface="Calibri"/>
                <a:cs typeface="Calibri"/>
              </a:rPr>
              <a:t>Identify school policies, local, state and federal laws related to substance use. </a:t>
            </a:r>
            <a:endParaRPr lang="en-US"/>
          </a:p>
        </p:txBody>
      </p:sp>
    </p:spTree>
    <p:extLst>
      <p:ext uri="{BB962C8B-B14F-4D97-AF65-F5344CB8AC3E}">
        <p14:creationId xmlns:p14="http://schemas.microsoft.com/office/powerpoint/2010/main" val="1184872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77D7B-D862-1CBE-53F6-B181DDA7542B}"/>
              </a:ext>
            </a:extLst>
          </p:cNvPr>
          <p:cNvSpPr>
            <a:spLocks noGrp="1"/>
          </p:cNvSpPr>
          <p:nvPr>
            <p:ph type="ctrTitle"/>
          </p:nvPr>
        </p:nvSpPr>
        <p:spPr/>
        <p:txBody>
          <a:bodyPr/>
          <a:lstStyle/>
          <a:p>
            <a:r>
              <a:rPr lang="en-US" sz="5400" dirty="0">
                <a:ea typeface="Calibri"/>
                <a:cs typeface="Calibri"/>
              </a:rPr>
              <a:t>Interdisciplinary Practices</a:t>
            </a:r>
            <a:endParaRPr lang="en-US" dirty="0"/>
          </a:p>
        </p:txBody>
      </p:sp>
      <p:sp>
        <p:nvSpPr>
          <p:cNvPr id="3" name="Footer Placeholder 2">
            <a:extLst>
              <a:ext uri="{FF2B5EF4-FFF2-40B4-BE49-F238E27FC236}">
                <a16:creationId xmlns:a16="http://schemas.microsoft.com/office/drawing/2014/main" id="{154A9FD9-616B-A5F4-CE5D-5760A817910A}"/>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DE37DA06-CCEB-246C-2017-AB40E597F2BA}"/>
              </a:ext>
            </a:extLst>
          </p:cNvPr>
          <p:cNvSpPr>
            <a:spLocks noGrp="1"/>
          </p:cNvSpPr>
          <p:nvPr>
            <p:ph type="sldNum" sz="quarter" idx="12"/>
          </p:nvPr>
        </p:nvSpPr>
        <p:spPr/>
        <p:txBody>
          <a:bodyPr/>
          <a:lstStyle/>
          <a:p>
            <a:fld id="{357F5B69-6281-4C1F-8C38-6DA0F56DA430}" type="slidenum">
              <a:rPr lang="en-US" smtClean="0"/>
              <a:t>21</a:t>
            </a:fld>
            <a:endParaRPr lang="en-US" dirty="0"/>
          </a:p>
        </p:txBody>
      </p:sp>
    </p:spTree>
    <p:extLst>
      <p:ext uri="{BB962C8B-B14F-4D97-AF65-F5344CB8AC3E}">
        <p14:creationId xmlns:p14="http://schemas.microsoft.com/office/powerpoint/2010/main" val="532942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2A5B2-C9A4-859D-F599-8FB3A8FF98CB}"/>
              </a:ext>
            </a:extLst>
          </p:cNvPr>
          <p:cNvSpPr>
            <a:spLocks noGrp="1"/>
          </p:cNvSpPr>
          <p:nvPr>
            <p:ph type="title"/>
          </p:nvPr>
        </p:nvSpPr>
        <p:spPr/>
        <p:txBody>
          <a:bodyPr/>
          <a:lstStyle/>
          <a:p>
            <a:r>
              <a:rPr lang="en-US" dirty="0"/>
              <a:t>Elementary Interdisciplinary Practices</a:t>
            </a:r>
          </a:p>
        </p:txBody>
      </p:sp>
      <p:sp>
        <p:nvSpPr>
          <p:cNvPr id="3" name="Footer Placeholder 2">
            <a:extLst>
              <a:ext uri="{FF2B5EF4-FFF2-40B4-BE49-F238E27FC236}">
                <a16:creationId xmlns:a16="http://schemas.microsoft.com/office/drawing/2014/main" id="{4885E41D-2FBF-6521-6E9E-5D86E0AB1ED4}"/>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301F43F1-F1D8-A92A-BE14-9F6B75555C2F}"/>
              </a:ext>
            </a:extLst>
          </p:cNvPr>
          <p:cNvSpPr>
            <a:spLocks noGrp="1"/>
          </p:cNvSpPr>
          <p:nvPr>
            <p:ph type="sldNum" sz="quarter" idx="12"/>
          </p:nvPr>
        </p:nvSpPr>
        <p:spPr/>
        <p:txBody>
          <a:bodyPr/>
          <a:lstStyle/>
          <a:p>
            <a:fld id="{357F5B69-6281-4C1F-8C38-6DA0F56DA430}" type="slidenum">
              <a:rPr lang="en-US" smtClean="0"/>
              <a:pPr/>
              <a:t>22</a:t>
            </a:fld>
            <a:endParaRPr lang="en-US" dirty="0"/>
          </a:p>
        </p:txBody>
      </p:sp>
      <p:sp>
        <p:nvSpPr>
          <p:cNvPr id="5" name="Content Placeholder 4">
            <a:extLst>
              <a:ext uri="{FF2B5EF4-FFF2-40B4-BE49-F238E27FC236}">
                <a16:creationId xmlns:a16="http://schemas.microsoft.com/office/drawing/2014/main" id="{047029C7-875B-312C-1866-AA38972BE561}"/>
              </a:ext>
            </a:extLst>
          </p:cNvPr>
          <p:cNvSpPr>
            <a:spLocks noGrp="1"/>
          </p:cNvSpPr>
          <p:nvPr>
            <p:ph sz="quarter" idx="13"/>
          </p:nvPr>
        </p:nvSpPr>
        <p:spPr/>
        <p:txBody>
          <a:bodyPr/>
          <a:lstStyle/>
          <a:p>
            <a:r>
              <a:rPr lang="en-US" dirty="0"/>
              <a:t>Review the Elementary Interdisciplinary Practices document. </a:t>
            </a:r>
          </a:p>
          <a:p>
            <a:pPr marL="0" indent="0">
              <a:buNone/>
            </a:pPr>
            <a:endParaRPr lang="en-US" dirty="0"/>
          </a:p>
        </p:txBody>
      </p:sp>
      <p:sp>
        <p:nvSpPr>
          <p:cNvPr id="6" name="Content Placeholder 5">
            <a:extLst>
              <a:ext uri="{FF2B5EF4-FFF2-40B4-BE49-F238E27FC236}">
                <a16:creationId xmlns:a16="http://schemas.microsoft.com/office/drawing/2014/main" id="{B6EF0198-C15F-D282-1986-89C60347699F}"/>
              </a:ext>
            </a:extLst>
          </p:cNvPr>
          <p:cNvSpPr>
            <a:spLocks noGrp="1"/>
          </p:cNvSpPr>
          <p:nvPr>
            <p:ph sz="quarter" idx="15"/>
          </p:nvPr>
        </p:nvSpPr>
        <p:spPr/>
        <p:txBody>
          <a:bodyPr/>
          <a:lstStyle/>
          <a:p>
            <a:r>
              <a:rPr lang="en-US" dirty="0"/>
              <a:t>How can you use this document in your local context for instructional planning?</a:t>
            </a:r>
          </a:p>
        </p:txBody>
      </p:sp>
    </p:spTree>
    <p:extLst>
      <p:ext uri="{BB962C8B-B14F-4D97-AF65-F5344CB8AC3E}">
        <p14:creationId xmlns:p14="http://schemas.microsoft.com/office/powerpoint/2010/main" val="40347507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E87BC-43FF-34E6-3748-2CAE93D908C6}"/>
              </a:ext>
            </a:extLst>
          </p:cNvPr>
          <p:cNvSpPr>
            <a:spLocks noGrp="1"/>
          </p:cNvSpPr>
          <p:nvPr>
            <p:ph type="ctrTitle"/>
          </p:nvPr>
        </p:nvSpPr>
        <p:spPr/>
        <p:txBody>
          <a:bodyPr/>
          <a:lstStyle/>
          <a:p>
            <a:r>
              <a:rPr lang="en-US" sz="5400" dirty="0">
                <a:ea typeface="Calibri"/>
                <a:cs typeface="Calibri"/>
              </a:rPr>
              <a:t>Learning Progressions</a:t>
            </a:r>
            <a:endParaRPr lang="en-US" dirty="0"/>
          </a:p>
        </p:txBody>
      </p:sp>
      <p:sp>
        <p:nvSpPr>
          <p:cNvPr id="3" name="Footer Placeholder 2">
            <a:extLst>
              <a:ext uri="{FF2B5EF4-FFF2-40B4-BE49-F238E27FC236}">
                <a16:creationId xmlns:a16="http://schemas.microsoft.com/office/drawing/2014/main" id="{790BF5FA-0365-0EB4-BD82-A4069FAEC15E}"/>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50FC05CF-6085-A0EC-78FD-98C7B4F9C69D}"/>
              </a:ext>
            </a:extLst>
          </p:cNvPr>
          <p:cNvSpPr>
            <a:spLocks noGrp="1"/>
          </p:cNvSpPr>
          <p:nvPr>
            <p:ph type="sldNum" sz="quarter" idx="12"/>
          </p:nvPr>
        </p:nvSpPr>
        <p:spPr/>
        <p:txBody>
          <a:bodyPr/>
          <a:lstStyle/>
          <a:p>
            <a:fld id="{357F5B69-6281-4C1F-8C38-6DA0F56DA430}" type="slidenum">
              <a:rPr lang="en-US" smtClean="0"/>
              <a:t>23</a:t>
            </a:fld>
            <a:endParaRPr lang="en-US" dirty="0"/>
          </a:p>
        </p:txBody>
      </p:sp>
    </p:spTree>
    <p:extLst>
      <p:ext uri="{BB962C8B-B14F-4D97-AF65-F5344CB8AC3E}">
        <p14:creationId xmlns:p14="http://schemas.microsoft.com/office/powerpoint/2010/main" val="453687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99797-A2A5-CD64-4E52-22F05BECAB01}"/>
              </a:ext>
            </a:extLst>
          </p:cNvPr>
          <p:cNvSpPr>
            <a:spLocks noGrp="1"/>
          </p:cNvSpPr>
          <p:nvPr>
            <p:ph type="title"/>
          </p:nvPr>
        </p:nvSpPr>
        <p:spPr/>
        <p:txBody>
          <a:bodyPr/>
          <a:lstStyle/>
          <a:p>
            <a:r>
              <a:rPr lang="en-US" dirty="0"/>
              <a:t>Learning Progressions</a:t>
            </a:r>
          </a:p>
        </p:txBody>
      </p:sp>
      <p:sp>
        <p:nvSpPr>
          <p:cNvPr id="3" name="Footer Placeholder 2">
            <a:extLst>
              <a:ext uri="{FF2B5EF4-FFF2-40B4-BE49-F238E27FC236}">
                <a16:creationId xmlns:a16="http://schemas.microsoft.com/office/drawing/2014/main" id="{7E5F2B53-6347-5984-B0B2-64F1AE5061FD}"/>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5F49F981-CD76-6CE6-286D-1797328396C8}"/>
              </a:ext>
            </a:extLst>
          </p:cNvPr>
          <p:cNvSpPr>
            <a:spLocks noGrp="1"/>
          </p:cNvSpPr>
          <p:nvPr>
            <p:ph type="sldNum" sz="quarter" idx="12"/>
          </p:nvPr>
        </p:nvSpPr>
        <p:spPr/>
        <p:txBody>
          <a:bodyPr/>
          <a:lstStyle/>
          <a:p>
            <a:fld id="{357F5B69-6281-4C1F-8C38-6DA0F56DA430}" type="slidenum">
              <a:rPr lang="en-US" smtClean="0"/>
              <a:pPr/>
              <a:t>24</a:t>
            </a:fld>
            <a:endParaRPr lang="en-US" dirty="0"/>
          </a:p>
        </p:txBody>
      </p:sp>
      <p:sp>
        <p:nvSpPr>
          <p:cNvPr id="5" name="Content Placeholder 4">
            <a:extLst>
              <a:ext uri="{FF2B5EF4-FFF2-40B4-BE49-F238E27FC236}">
                <a16:creationId xmlns:a16="http://schemas.microsoft.com/office/drawing/2014/main" id="{7F3AB332-FC74-26DE-9DED-64C24D5C9314}"/>
              </a:ext>
            </a:extLst>
          </p:cNvPr>
          <p:cNvSpPr>
            <a:spLocks noGrp="1"/>
          </p:cNvSpPr>
          <p:nvPr>
            <p:ph sz="quarter" idx="13"/>
          </p:nvPr>
        </p:nvSpPr>
        <p:spPr/>
        <p:txBody>
          <a:bodyPr/>
          <a:lstStyle/>
          <a:p>
            <a:r>
              <a:rPr lang="en-US" dirty="0"/>
              <a:t>Review the Learning Progressions document. </a:t>
            </a:r>
          </a:p>
          <a:p>
            <a:endParaRPr lang="en-US" dirty="0"/>
          </a:p>
        </p:txBody>
      </p:sp>
      <p:sp>
        <p:nvSpPr>
          <p:cNvPr id="6" name="Content Placeholder 5">
            <a:extLst>
              <a:ext uri="{FF2B5EF4-FFF2-40B4-BE49-F238E27FC236}">
                <a16:creationId xmlns:a16="http://schemas.microsoft.com/office/drawing/2014/main" id="{ECCED7C1-21A3-FE4D-320F-C89810EBA893}"/>
              </a:ext>
            </a:extLst>
          </p:cNvPr>
          <p:cNvSpPr>
            <a:spLocks noGrp="1"/>
          </p:cNvSpPr>
          <p:nvPr>
            <p:ph sz="quarter" idx="15"/>
          </p:nvPr>
        </p:nvSpPr>
        <p:spPr/>
        <p:txBody>
          <a:bodyPr/>
          <a:lstStyle/>
          <a:p>
            <a:r>
              <a:rPr lang="en-US" dirty="0"/>
              <a:t>How can this document help you analyze the standards and prepare for instruction?</a:t>
            </a:r>
          </a:p>
          <a:p>
            <a:r>
              <a:rPr lang="en-US" dirty="0"/>
              <a:t>How might you use this document in discussions with colleagues?</a:t>
            </a:r>
          </a:p>
        </p:txBody>
      </p:sp>
    </p:spTree>
    <p:extLst>
      <p:ext uri="{BB962C8B-B14F-4D97-AF65-F5344CB8AC3E}">
        <p14:creationId xmlns:p14="http://schemas.microsoft.com/office/powerpoint/2010/main" val="2445296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54271-BDD5-830E-A562-7FB78FBC0C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019009-DA2D-2F1C-930D-C7E4B3180D27}"/>
              </a:ext>
            </a:extLst>
          </p:cNvPr>
          <p:cNvSpPr>
            <a:spLocks noGrp="1"/>
          </p:cNvSpPr>
          <p:nvPr>
            <p:ph type="title"/>
          </p:nvPr>
        </p:nvSpPr>
        <p:spPr>
          <a:xfrm>
            <a:off x="400050" y="779645"/>
            <a:ext cx="4486275" cy="2525617"/>
          </a:xfrm>
        </p:spPr>
        <p:txBody>
          <a:bodyPr/>
          <a:lstStyle/>
          <a:p>
            <a:r>
              <a:rPr lang="en-US" dirty="0"/>
              <a:t>Closing Reflection and Discussion</a:t>
            </a:r>
          </a:p>
        </p:txBody>
      </p:sp>
      <p:sp>
        <p:nvSpPr>
          <p:cNvPr id="3" name="Content Placeholder 2">
            <a:extLst>
              <a:ext uri="{FF2B5EF4-FFF2-40B4-BE49-F238E27FC236}">
                <a16:creationId xmlns:a16="http://schemas.microsoft.com/office/drawing/2014/main" id="{2043033E-9CF2-D549-F065-C1030986E2CF}"/>
              </a:ext>
            </a:extLst>
          </p:cNvPr>
          <p:cNvSpPr>
            <a:spLocks noGrp="1"/>
          </p:cNvSpPr>
          <p:nvPr>
            <p:ph idx="1"/>
          </p:nvPr>
        </p:nvSpPr>
        <p:spPr/>
        <p:txBody>
          <a:bodyPr/>
          <a:lstStyle/>
          <a:p>
            <a:pPr lvl="1"/>
            <a:r>
              <a:rPr lang="en-US" sz="2800" dirty="0"/>
              <a:t>What are you already doing to support student learning of these standards?</a:t>
            </a:r>
          </a:p>
          <a:p>
            <a:pPr lvl="1"/>
            <a:r>
              <a:rPr lang="en-US" sz="2800" dirty="0"/>
              <a:t>What do you need more information or support on?</a:t>
            </a:r>
          </a:p>
          <a:p>
            <a:pPr lvl="1"/>
            <a:r>
              <a:rPr lang="en-US" sz="2800" dirty="0"/>
              <a:t>How can these standards be incorporated into your existing lessons?</a:t>
            </a:r>
          </a:p>
          <a:p>
            <a:endParaRPr lang="en-US" dirty="0"/>
          </a:p>
        </p:txBody>
      </p:sp>
      <p:sp>
        <p:nvSpPr>
          <p:cNvPr id="4" name="Footer Placeholder 3">
            <a:extLst>
              <a:ext uri="{FF2B5EF4-FFF2-40B4-BE49-F238E27FC236}">
                <a16:creationId xmlns:a16="http://schemas.microsoft.com/office/drawing/2014/main" id="{6836E7A0-5BD0-2E2E-2D18-2FF593C99423}"/>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12C606FE-186A-EF95-5700-9511CD83FDE7}"/>
              </a:ext>
            </a:extLst>
          </p:cNvPr>
          <p:cNvSpPr>
            <a:spLocks noGrp="1"/>
          </p:cNvSpPr>
          <p:nvPr>
            <p:ph type="sldNum" sz="quarter" idx="12"/>
          </p:nvPr>
        </p:nvSpPr>
        <p:spPr/>
        <p:txBody>
          <a:bodyPr/>
          <a:lstStyle/>
          <a:p>
            <a:fld id="{357F5B69-6281-4C1F-8C38-6DA0F56DA430}" type="slidenum">
              <a:rPr lang="en-US" smtClean="0"/>
              <a:t>25</a:t>
            </a:fld>
            <a:endParaRPr lang="en-US" dirty="0"/>
          </a:p>
        </p:txBody>
      </p:sp>
      <p:pic>
        <p:nvPicPr>
          <p:cNvPr id="10" name="Google Shape;757;p85">
            <a:extLst>
              <a:ext uri="{FF2B5EF4-FFF2-40B4-BE49-F238E27FC236}">
                <a16:creationId xmlns:a16="http://schemas.microsoft.com/office/drawing/2014/main" id="{8051B7E4-FFDA-E21D-5538-306D4EF6138F}"/>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68273" y="2666351"/>
            <a:ext cx="3503677" cy="3194699"/>
          </a:xfrm>
          <a:prstGeom prst="rect">
            <a:avLst/>
          </a:prstGeom>
          <a:noFill/>
          <a:ln>
            <a:noFill/>
          </a:ln>
        </p:spPr>
      </p:pic>
    </p:spTree>
    <p:extLst>
      <p:ext uri="{BB962C8B-B14F-4D97-AF65-F5344CB8AC3E}">
        <p14:creationId xmlns:p14="http://schemas.microsoft.com/office/powerpoint/2010/main" val="2827093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Exploring the Health Education Standards</a:t>
            </a:r>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dirty="0"/>
              <a:t>Oregon Department of Education</a:t>
            </a:r>
          </a:p>
        </p:txBody>
      </p:sp>
      <p:sp>
        <p:nvSpPr>
          <p:cNvPr id="3" name="Slide Number Placeholder 3">
            <a:extLst>
              <a:ext uri="{FF2B5EF4-FFF2-40B4-BE49-F238E27FC236}">
                <a16:creationId xmlns:a16="http://schemas.microsoft.com/office/drawing/2014/main" id="{7311057F-3F4B-3B33-436F-4DB0D9D2F604}"/>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ctr">
            <a:normAutofit/>
          </a:bodyPr>
          <a:lstStyle/>
          <a:p>
            <a:pPr marL="0" indent="0">
              <a:buNone/>
            </a:pPr>
            <a:r>
              <a:rPr lang="en-US" sz="3200" dirty="0"/>
              <a:t>Participants will</a:t>
            </a:r>
          </a:p>
          <a:p>
            <a:r>
              <a:rPr lang="en-US" sz="3200" dirty="0"/>
              <a:t>Explore the progression of the Substance Use Prevention standards</a:t>
            </a:r>
            <a:endParaRPr lang="en-US" sz="3200" dirty="0">
              <a:ea typeface="Calibri"/>
              <a:cs typeface="Calibri"/>
            </a:endParaRPr>
          </a:p>
          <a:p>
            <a:r>
              <a:rPr lang="en-US" sz="3200" dirty="0"/>
              <a:t>Review interdisciplinary practices to address substance use standards</a:t>
            </a:r>
          </a:p>
          <a:p>
            <a:endParaRPr lang="en-US" sz="3200" dirty="0">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dirty="0"/>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dirty="0"/>
              <a:t>Agenda </a:t>
            </a:r>
          </a:p>
        </p:txBody>
      </p:sp>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sz="2800" dirty="0">
                <a:ea typeface="Calibri"/>
                <a:cs typeface="Calibri"/>
              </a:rPr>
              <a:t>Choose the Grade</a:t>
            </a:r>
          </a:p>
          <a:p>
            <a:r>
              <a:rPr lang="en-US" sz="2800">
                <a:ea typeface="Calibri"/>
                <a:cs typeface="Calibri"/>
              </a:rPr>
              <a:t>Health Substance Use Prevention (SUB) Standards</a:t>
            </a:r>
            <a:endParaRPr lang="en-US" sz="2800"/>
          </a:p>
          <a:p>
            <a:r>
              <a:rPr lang="en-US" sz="2800" dirty="0">
                <a:ea typeface="Calibri"/>
                <a:cs typeface="Calibri"/>
              </a:rPr>
              <a:t>Interdisciplinary Practices</a:t>
            </a:r>
          </a:p>
          <a:p>
            <a:r>
              <a:rPr lang="en-US" sz="2800" dirty="0">
                <a:ea typeface="Calibri"/>
                <a:cs typeface="Calibri"/>
              </a:rPr>
              <a:t>Learning Progressions</a:t>
            </a:r>
          </a:p>
          <a:p>
            <a:endParaRPr lang="en-US" dirty="0">
              <a:ea typeface="Calibri"/>
              <a:cs typeface="Calibri"/>
            </a:endParaRPr>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036678F5-D80A-BB10-13BA-B31F48666393}"/>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Tree>
    <p:extLst>
      <p:ext uri="{BB962C8B-B14F-4D97-AF65-F5344CB8AC3E}">
        <p14:creationId xmlns:p14="http://schemas.microsoft.com/office/powerpoint/2010/main" val="83959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8BED2-41DE-75D8-FD9E-9C3BF4288123}"/>
              </a:ext>
            </a:extLst>
          </p:cNvPr>
          <p:cNvSpPr>
            <a:spLocks noGrp="1"/>
          </p:cNvSpPr>
          <p:nvPr>
            <p:ph type="ctrTitle"/>
          </p:nvPr>
        </p:nvSpPr>
        <p:spPr/>
        <p:txBody>
          <a:bodyPr/>
          <a:lstStyle/>
          <a:p>
            <a:r>
              <a:rPr lang="en-US" dirty="0">
                <a:ea typeface="Calibri"/>
                <a:cs typeface="Calibri"/>
              </a:rPr>
              <a:t>Choose the Grade Activity</a:t>
            </a:r>
          </a:p>
        </p:txBody>
      </p:sp>
      <p:sp>
        <p:nvSpPr>
          <p:cNvPr id="3" name="Footer Placeholder 2">
            <a:extLst>
              <a:ext uri="{FF2B5EF4-FFF2-40B4-BE49-F238E27FC236}">
                <a16:creationId xmlns:a16="http://schemas.microsoft.com/office/drawing/2014/main" id="{143EEC2C-B1C5-8078-E5F8-3EAF3830CAAB}"/>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2A369561-3B55-4820-C27A-BBF7DF6CEDD9}"/>
              </a:ext>
            </a:extLst>
          </p:cNvPr>
          <p:cNvSpPr>
            <a:spLocks noGrp="1"/>
          </p:cNvSpPr>
          <p:nvPr>
            <p:ph type="sldNum" sz="quarter" idx="12"/>
          </p:nvPr>
        </p:nvSpPr>
        <p:spPr/>
        <p:txBody>
          <a:bodyPr/>
          <a:lstStyle/>
          <a:p>
            <a:fld id="{357F5B69-6281-4C1F-8C38-6DA0F56DA430}" type="slidenum">
              <a:rPr lang="en-US" smtClean="0"/>
              <a:t>6</a:t>
            </a:fld>
            <a:endParaRPr lang="en-US"/>
          </a:p>
        </p:txBody>
      </p:sp>
    </p:spTree>
    <p:extLst>
      <p:ext uri="{BB962C8B-B14F-4D97-AF65-F5344CB8AC3E}">
        <p14:creationId xmlns:p14="http://schemas.microsoft.com/office/powerpoint/2010/main" val="145952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7F6AA-B412-6F5B-3AAC-655C72286D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DFBA0-D540-CAEB-6BE6-9DE174FBA385}"/>
              </a:ext>
            </a:extLst>
          </p:cNvPr>
          <p:cNvSpPr>
            <a:spLocks noGrp="1"/>
          </p:cNvSpPr>
          <p:nvPr>
            <p:ph type="title"/>
          </p:nvPr>
        </p:nvSpPr>
        <p:spPr/>
        <p:txBody>
          <a:bodyPr/>
          <a:lstStyle/>
          <a:p>
            <a:r>
              <a:rPr lang="en-US">
                <a:ea typeface="Calibri"/>
                <a:cs typeface="Calibri"/>
              </a:rPr>
              <a:t>In what grade can students perform this skill?</a:t>
            </a:r>
            <a:endParaRPr lang="en-US"/>
          </a:p>
        </p:txBody>
      </p:sp>
      <p:sp>
        <p:nvSpPr>
          <p:cNvPr id="4" name="Footer Placeholder 3">
            <a:extLst>
              <a:ext uri="{FF2B5EF4-FFF2-40B4-BE49-F238E27FC236}">
                <a16:creationId xmlns:a16="http://schemas.microsoft.com/office/drawing/2014/main" id="{E5CDFEB9-B6AB-4AC5-0066-6795B10B019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2C3634F9-680D-FE2F-2C55-B30724E3B398}"/>
              </a:ext>
            </a:extLst>
          </p:cNvPr>
          <p:cNvSpPr>
            <a:spLocks noGrp="1"/>
          </p:cNvSpPr>
          <p:nvPr>
            <p:ph type="sldNum" sz="quarter" idx="12"/>
          </p:nvPr>
        </p:nvSpPr>
        <p:spPr/>
        <p:txBody>
          <a:bodyPr/>
          <a:lstStyle/>
          <a:p>
            <a:fld id="{357F5B69-6281-4C1F-8C38-6DA0F56DA430}" type="slidenum">
              <a:rPr lang="en-US" smtClean="0"/>
              <a:t>7</a:t>
            </a:fld>
            <a:endParaRPr lang="en-US"/>
          </a:p>
        </p:txBody>
      </p:sp>
      <p:sp>
        <p:nvSpPr>
          <p:cNvPr id="7" name="TextBox 6">
            <a:extLst>
              <a:ext uri="{FF2B5EF4-FFF2-40B4-BE49-F238E27FC236}">
                <a16:creationId xmlns:a16="http://schemas.microsoft.com/office/drawing/2014/main" id="{7F831E74-5070-8261-940F-C860C05CBB38}"/>
              </a:ext>
            </a:extLst>
          </p:cNvPr>
          <p:cNvSpPr txBox="1"/>
          <p:nvPr/>
        </p:nvSpPr>
        <p:spPr>
          <a:xfrm>
            <a:off x="1206720" y="2832940"/>
            <a:ext cx="97789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dirty="0">
                <a:latin typeface="Calibri"/>
                <a:ea typeface="Calibri"/>
                <a:cs typeface="Calibri"/>
              </a:rPr>
              <a:t>Practice stress management techniques</a:t>
            </a:r>
          </a:p>
        </p:txBody>
      </p:sp>
    </p:spTree>
    <p:extLst>
      <p:ext uri="{BB962C8B-B14F-4D97-AF65-F5344CB8AC3E}">
        <p14:creationId xmlns:p14="http://schemas.microsoft.com/office/powerpoint/2010/main" val="2544734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09BD9-6495-5C5D-A7F8-3E636F98572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FCE9DF3-E33F-8CF0-77E5-8D9E653944E6}"/>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D3BACFB9-045C-BC1C-EC6F-6DAFB6F35767}"/>
              </a:ext>
            </a:extLst>
          </p:cNvPr>
          <p:cNvSpPr>
            <a:spLocks noGrp="1"/>
          </p:cNvSpPr>
          <p:nvPr>
            <p:ph type="sldNum" sz="quarter" idx="12"/>
          </p:nvPr>
        </p:nvSpPr>
        <p:spPr/>
        <p:txBody>
          <a:bodyPr/>
          <a:lstStyle/>
          <a:p>
            <a:fld id="{357F5B69-6281-4C1F-8C38-6DA0F56DA430}" type="slidenum">
              <a:rPr lang="en-US" smtClean="0"/>
              <a:t>8</a:t>
            </a:fld>
            <a:endParaRPr lang="en-US"/>
          </a:p>
        </p:txBody>
      </p:sp>
      <p:sp>
        <p:nvSpPr>
          <p:cNvPr id="7" name="TextBox 6">
            <a:extLst>
              <a:ext uri="{FF2B5EF4-FFF2-40B4-BE49-F238E27FC236}">
                <a16:creationId xmlns:a16="http://schemas.microsoft.com/office/drawing/2014/main" id="{D8D4620B-7DCB-35C3-EECE-026F6B35C27B}"/>
              </a:ext>
            </a:extLst>
          </p:cNvPr>
          <p:cNvSpPr txBox="1"/>
          <p:nvPr/>
        </p:nvSpPr>
        <p:spPr>
          <a:xfrm>
            <a:off x="1206720" y="2832940"/>
            <a:ext cx="97789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a:cs typeface="Calibri"/>
              </a:rPr>
              <a:t>Identify and seek help from trusted adults</a:t>
            </a:r>
          </a:p>
        </p:txBody>
      </p:sp>
      <p:sp>
        <p:nvSpPr>
          <p:cNvPr id="9" name="Title 1">
            <a:extLst>
              <a:ext uri="{FF2B5EF4-FFF2-40B4-BE49-F238E27FC236}">
                <a16:creationId xmlns:a16="http://schemas.microsoft.com/office/drawing/2014/main" id="{7D063B7F-4D55-DF54-2A1C-2679B0455B02}"/>
              </a:ext>
            </a:extLst>
          </p:cNvPr>
          <p:cNvSpPr txBox="1">
            <a:spLocks/>
          </p:cNvSpPr>
          <p:nvPr/>
        </p:nvSpPr>
        <p:spPr>
          <a:xfrm>
            <a:off x="869576" y="609600"/>
            <a:ext cx="10784541" cy="102646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buClrTx/>
              <a:buFontTx/>
            </a:pPr>
            <a:r>
              <a:rPr lang="en-US">
                <a:ea typeface="Calibri"/>
                <a:cs typeface="Calibri"/>
              </a:rPr>
              <a:t>In what grade can students perform this skill?</a:t>
            </a:r>
            <a:endParaRPr lang="en-US"/>
          </a:p>
        </p:txBody>
      </p:sp>
    </p:spTree>
    <p:extLst>
      <p:ext uri="{BB962C8B-B14F-4D97-AF65-F5344CB8AC3E}">
        <p14:creationId xmlns:p14="http://schemas.microsoft.com/office/powerpoint/2010/main" val="3209405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EF487-28D1-FDCE-2A8F-4B5B1530F33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EF6F44A-ADF6-1C89-833A-242F0308B84E}"/>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A6D04BF2-7124-24C9-AFB7-D26445561FBE}"/>
              </a:ext>
            </a:extLst>
          </p:cNvPr>
          <p:cNvSpPr>
            <a:spLocks noGrp="1"/>
          </p:cNvSpPr>
          <p:nvPr>
            <p:ph type="sldNum" sz="quarter" idx="12"/>
          </p:nvPr>
        </p:nvSpPr>
        <p:spPr/>
        <p:txBody>
          <a:bodyPr/>
          <a:lstStyle/>
          <a:p>
            <a:fld id="{357F5B69-6281-4C1F-8C38-6DA0F56DA430}" type="slidenum">
              <a:rPr lang="en-US" smtClean="0"/>
              <a:t>9</a:t>
            </a:fld>
            <a:endParaRPr lang="en-US"/>
          </a:p>
        </p:txBody>
      </p:sp>
      <p:sp>
        <p:nvSpPr>
          <p:cNvPr id="7" name="TextBox 6">
            <a:extLst>
              <a:ext uri="{FF2B5EF4-FFF2-40B4-BE49-F238E27FC236}">
                <a16:creationId xmlns:a16="http://schemas.microsoft.com/office/drawing/2014/main" id="{6FFF7F18-B169-7C23-2D50-C65C2772CDB5}"/>
              </a:ext>
            </a:extLst>
          </p:cNvPr>
          <p:cNvSpPr txBox="1"/>
          <p:nvPr/>
        </p:nvSpPr>
        <p:spPr>
          <a:xfrm>
            <a:off x="1225305" y="2275379"/>
            <a:ext cx="97789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a:cs typeface="Calibri"/>
              </a:rPr>
              <a:t>Make personal decisions about medications and other substances</a:t>
            </a:r>
          </a:p>
        </p:txBody>
      </p:sp>
      <p:sp>
        <p:nvSpPr>
          <p:cNvPr id="9" name="Title 1">
            <a:extLst>
              <a:ext uri="{FF2B5EF4-FFF2-40B4-BE49-F238E27FC236}">
                <a16:creationId xmlns:a16="http://schemas.microsoft.com/office/drawing/2014/main" id="{095554E0-94C6-D8F8-FEF4-9160BE435B4C}"/>
              </a:ext>
            </a:extLst>
          </p:cNvPr>
          <p:cNvSpPr txBox="1">
            <a:spLocks/>
          </p:cNvSpPr>
          <p:nvPr/>
        </p:nvSpPr>
        <p:spPr>
          <a:xfrm>
            <a:off x="869576" y="609600"/>
            <a:ext cx="10784541" cy="102646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buClrTx/>
              <a:buFontTx/>
            </a:pPr>
            <a:r>
              <a:rPr lang="en-US">
                <a:ea typeface="Calibri"/>
                <a:cs typeface="Calibri"/>
              </a:rPr>
              <a:t>In what grade can students perform this skill?</a:t>
            </a:r>
            <a:endParaRPr lang="en-US"/>
          </a:p>
        </p:txBody>
      </p:sp>
    </p:spTree>
    <p:extLst>
      <p:ext uri="{BB962C8B-B14F-4D97-AF65-F5344CB8AC3E}">
        <p14:creationId xmlns:p14="http://schemas.microsoft.com/office/powerpoint/2010/main" val="268120691"/>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Props1.xml><?xml version="1.0" encoding="utf-8"?>
<ds:datastoreItem xmlns:ds="http://schemas.openxmlformats.org/officeDocument/2006/customXml" ds:itemID="{FFC1C207-77FC-44F7-AC05-276B3AA37170}">
  <ds:schemaRefs>
    <ds:schemaRef ds:uri="http://schemas.microsoft.com/sharepoint/v3/contenttype/forms"/>
  </ds:schemaRefs>
</ds:datastoreItem>
</file>

<file path=customXml/itemProps2.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7730ea53-6f5e-4160-81a5-992a9105450a}"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emplate/>
  <TotalTime>11963</TotalTime>
  <Words>3938</Words>
  <Application>Microsoft Office PowerPoint</Application>
  <PresentationFormat>Widescreen</PresentationFormat>
  <Paragraphs>324</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1_2021ODE</vt:lpstr>
      <vt:lpstr>Substance Use Prevention in the Elementary Classroom</vt:lpstr>
      <vt:lpstr>Where are we now?</vt:lpstr>
      <vt:lpstr>Exploring the Health Education Standards</vt:lpstr>
      <vt:lpstr>Learning Goals</vt:lpstr>
      <vt:lpstr>Agenda </vt:lpstr>
      <vt:lpstr>Choose the Grade Activity</vt:lpstr>
      <vt:lpstr>In what grade can students perform this skill?</vt:lpstr>
      <vt:lpstr>PowerPoint Presentation</vt:lpstr>
      <vt:lpstr>PowerPoint Presentation</vt:lpstr>
      <vt:lpstr>PowerPoint Presentation</vt:lpstr>
      <vt:lpstr>Activity Reflection</vt:lpstr>
      <vt:lpstr>Health Substance Use Prevention Standards</vt:lpstr>
      <vt:lpstr>Elementary Standards Review</vt:lpstr>
      <vt:lpstr>Kindergarten</vt:lpstr>
      <vt:lpstr>First Grade </vt:lpstr>
      <vt:lpstr>Second Grade </vt:lpstr>
      <vt:lpstr>Third Grade </vt:lpstr>
      <vt:lpstr>Fourth Grade </vt:lpstr>
      <vt:lpstr>Fifth Grade</vt:lpstr>
      <vt:lpstr>Fifth Grade Cont. </vt:lpstr>
      <vt:lpstr>Interdisciplinary Practices</vt:lpstr>
      <vt:lpstr>Elementary Interdisciplinary Practices</vt:lpstr>
      <vt:lpstr>Learning Progressions</vt:lpstr>
      <vt:lpstr>Learning Progressions</vt:lpstr>
      <vt:lpstr>Closing Reflection and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Gabriela Mottesi</cp:lastModifiedBy>
  <cp:revision>1002</cp:revision>
  <dcterms:modified xsi:type="dcterms:W3CDTF">2026-02-18T18:29:41Z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