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19" r:id="rId4"/>
  </p:sldMasterIdLst>
  <p:notesMasterIdLst>
    <p:notesMasterId r:id="rId32"/>
  </p:notesMasterIdLst>
  <p:handoutMasterIdLst>
    <p:handoutMasterId r:id="rId33"/>
  </p:handoutMasterIdLst>
  <p:sldIdLst>
    <p:sldId id="270" r:id="rId5"/>
    <p:sldId id="326" r:id="rId6"/>
    <p:sldId id="295" r:id="rId7"/>
    <p:sldId id="301" r:id="rId8"/>
    <p:sldId id="274" r:id="rId9"/>
    <p:sldId id="282" r:id="rId10"/>
    <p:sldId id="276" r:id="rId11"/>
    <p:sldId id="293" r:id="rId12"/>
    <p:sldId id="291" r:id="rId13"/>
    <p:sldId id="289" r:id="rId14"/>
    <p:sldId id="278" r:id="rId15"/>
    <p:sldId id="275" r:id="rId16"/>
    <p:sldId id="288" r:id="rId17"/>
    <p:sldId id="287" r:id="rId18"/>
    <p:sldId id="303" r:id="rId19"/>
    <p:sldId id="328" r:id="rId20"/>
    <p:sldId id="304" r:id="rId21"/>
    <p:sldId id="283" r:id="rId22"/>
    <p:sldId id="279" r:id="rId23"/>
    <p:sldId id="327" r:id="rId24"/>
    <p:sldId id="298" r:id="rId25"/>
    <p:sldId id="294" r:id="rId26"/>
    <p:sldId id="280" r:id="rId27"/>
    <p:sldId id="284" r:id="rId28"/>
    <p:sldId id="281" r:id="rId29"/>
    <p:sldId id="300" r:id="rId30"/>
    <p:sldId id="285"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40F30C-3666-18B8-C1CD-0B462B0BA8C1}" name="Gabriela Mottesi" initials="" userId="S::gmottes@wested.org::567325f9-1976-4916-8d3e-d7dbaa86519f" providerId="AD"/>
  <p188:author id="{E53D1819-7370-F6D5-8D13-3D21819831B7}" name="Guest User" initials="GU" userId="S::urn:spo:tenantanon#2b1eea08-09ab-460c-b68c-7e53b202c022::"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7E202A8F-A90B-BD5E-EC49-BD4EE09F34E0}" name="RUSSELL Alanna * ODE" initials="RO" userId="S::alanna.russell@ode.oregon.gov::c85b8322-b6e3-43b3-867f-23bcd6c00977" providerId="AD"/>
  <p188:author id="{F765379F-1284-CCE0-2B64-02C518E21133}" name="Julie Webb" initials="JW" userId="KDE0Nlu50827bIHsrn8ZE1cuhkIhoEpOL+nABm3soG4="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CB5"/>
    <a:srgbClr val="A01F65"/>
    <a:srgbClr val="007F43"/>
    <a:srgbClr val="006CAD"/>
    <a:srgbClr val="DC5625"/>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525A2D-91A8-B6BE-D20F-0878E83CE87F}" v="6" dt="2026-02-11T23:59:16.3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70339" autoAdjust="0"/>
  </p:normalViewPr>
  <p:slideViewPr>
    <p:cSldViewPr snapToGrid="0">
      <p:cViewPr varScale="1">
        <p:scale>
          <a:sx n="44" d="100"/>
          <a:sy n="44" d="100"/>
        </p:scale>
        <p:origin x="1528" y="20"/>
      </p:cViewPr>
      <p:guideLst/>
    </p:cSldViewPr>
  </p:slideViewPr>
  <p:notesTextViewPr>
    <p:cViewPr>
      <p:scale>
        <a:sx n="1" d="1"/>
        <a:sy n="1" d="1"/>
      </p:scale>
      <p:origin x="0" y="0"/>
    </p:cViewPr>
  </p:notesTextViewPr>
  <p:sorterViewPr>
    <p:cViewPr>
      <p:scale>
        <a:sx n="140" d="100"/>
        <a:sy n="140" d="100"/>
      </p:scale>
      <p:origin x="0" y="-79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BC525A2D-91A8-B6BE-D20F-0878E83CE87F}"/>
    <pc:docChg chg="mod modSld">
      <pc:chgData name="RUSSELL Alanna * ODE" userId="S::alanna.russell@ode.oregon.gov::c85b8322-b6e3-43b3-867f-23bcd6c00977" providerId="AD" clId="Web-{BC525A2D-91A8-B6BE-D20F-0878E83CE87F}" dt="2026-02-10T17:29:13.032" v="73"/>
      <pc:docMkLst>
        <pc:docMk/>
      </pc:docMkLst>
      <pc:sldChg chg="modSp modNotes">
        <pc:chgData name="RUSSELL Alanna * ODE" userId="S::alanna.russell@ode.oregon.gov::c85b8322-b6e3-43b3-867f-23bcd6c00977" providerId="AD" clId="Web-{BC525A2D-91A8-B6BE-D20F-0878E83CE87F}" dt="2026-02-10T17:29:13.032" v="73"/>
        <pc:sldMkLst>
          <pc:docMk/>
          <pc:sldMk cId="1195155655" sldId="280"/>
        </pc:sldMkLst>
        <pc:spChg chg="mod">
          <ac:chgData name="RUSSELL Alanna * ODE" userId="S::alanna.russell@ode.oregon.gov::c85b8322-b6e3-43b3-867f-23bcd6c00977" providerId="AD" clId="Web-{BC525A2D-91A8-B6BE-D20F-0878E83CE87F}" dt="2026-02-10T17:24:24.790" v="0" actId="20577"/>
          <ac:spMkLst>
            <pc:docMk/>
            <pc:sldMk cId="1195155655" sldId="280"/>
            <ac:spMk id="2" creationId="{D857512A-888D-42E5-4FA7-A5F6BE2DEDCB}"/>
          </ac:spMkLst>
        </pc:spChg>
      </pc:sldChg>
    </pc:docChg>
  </pc:docChgLst>
  <pc:docChgLst>
    <pc:chgData name="Guest User" userId="S::urn:spo:tenantanon#2b1eea08-09ab-460c-b68c-7e53b202c022::" providerId="AD" clId="Web-{B21B6B7F-4C78-1407-46A0-167F2312E324}"/>
    <pc:docChg chg="mod">
      <pc:chgData name="Guest User" userId="S::urn:spo:tenantanon#2b1eea08-09ab-460c-b68c-7e53b202c022::" providerId="AD" clId="Web-{B21B6B7F-4C78-1407-46A0-167F2312E324}" dt="2026-02-09T20:35:53.015" v="0"/>
      <pc:docMkLst>
        <pc:docMk/>
      </pc:docMkLst>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3DAD70-84A3-45B7-9EC8-D7ECDD4A990B}" type="doc">
      <dgm:prSet loTypeId="urn:microsoft.com/office/officeart/2016/7/layout/HorizontalActionList" loCatId="List" qsTypeId="urn:microsoft.com/office/officeart/2005/8/quickstyle/simple4" qsCatId="simple" csTypeId="urn:microsoft.com/office/officeart/2005/8/colors/accent1_2" csCatId="accent1" phldr="1"/>
      <dgm:spPr/>
      <dgm:t>
        <a:bodyPr/>
        <a:lstStyle/>
        <a:p>
          <a:endParaRPr lang="en-US"/>
        </a:p>
      </dgm:t>
    </dgm:pt>
    <dgm:pt modelId="{49FB4E6A-8529-4ED4-8A6A-5D2CBB4E7ACE}">
      <dgm:prSet custT="1"/>
      <dgm:spPr>
        <a:ln>
          <a:solidFill>
            <a:srgbClr val="1B7CB5"/>
          </a:solidFill>
        </a:ln>
      </dgm:spPr>
      <dgm:t>
        <a:bodyPr/>
        <a:lstStyle/>
        <a:p>
          <a:r>
            <a:rPr lang="en-US" sz="2400" dirty="0"/>
            <a:t>Creating</a:t>
          </a:r>
        </a:p>
      </dgm:t>
    </dgm:pt>
    <dgm:pt modelId="{7E1AF5E4-3132-4662-822B-D49B4B3CB1A6}" type="parTrans" cxnId="{7B35FB07-19D2-44BB-AC42-FA57EBC20D63}">
      <dgm:prSet/>
      <dgm:spPr/>
      <dgm:t>
        <a:bodyPr/>
        <a:lstStyle/>
        <a:p>
          <a:endParaRPr lang="en-US"/>
        </a:p>
      </dgm:t>
    </dgm:pt>
    <dgm:pt modelId="{4C5318E2-A258-4C32-B0FB-0597FFFA6F54}" type="sibTrans" cxnId="{7B35FB07-19D2-44BB-AC42-FA57EBC20D63}">
      <dgm:prSet/>
      <dgm:spPr/>
      <dgm:t>
        <a:bodyPr/>
        <a:lstStyle/>
        <a:p>
          <a:endParaRPr lang="en-US"/>
        </a:p>
      </dgm:t>
    </dgm:pt>
    <dgm:pt modelId="{AAEC7C5A-DFAA-416E-BFAF-CC7704FD8154}">
      <dgm:prSet custT="1"/>
      <dgm:spPr>
        <a:solidFill>
          <a:schemeClr val="bg2">
            <a:alpha val="90000"/>
          </a:schemeClr>
        </a:solidFill>
        <a:ln>
          <a:noFill/>
        </a:ln>
      </dgm:spPr>
      <dgm:t>
        <a:bodyPr lIns="182880" tIns="182880" rIns="182880" bIns="182880"/>
        <a:lstStyle/>
        <a:p>
          <a:r>
            <a:rPr lang="en-US" sz="1900" dirty="0"/>
            <a:t>Create a safe and trusting environment through authentic, reciprocal relationships that support high-quality literacy learning and student success.</a:t>
          </a:r>
        </a:p>
      </dgm:t>
    </dgm:pt>
    <dgm:pt modelId="{95DB2CE0-395D-4C70-A19C-573CAC8EF904}" type="parTrans" cxnId="{4F36BBE9-09B6-4674-95C4-E78F49834794}">
      <dgm:prSet/>
      <dgm:spPr/>
      <dgm:t>
        <a:bodyPr/>
        <a:lstStyle/>
        <a:p>
          <a:endParaRPr lang="en-US"/>
        </a:p>
      </dgm:t>
    </dgm:pt>
    <dgm:pt modelId="{ECD4EF03-28AC-40BF-B2DE-E0230E12431F}" type="sibTrans" cxnId="{4F36BBE9-09B6-4674-95C4-E78F49834794}">
      <dgm:prSet/>
      <dgm:spPr/>
      <dgm:t>
        <a:bodyPr/>
        <a:lstStyle/>
        <a:p>
          <a:endParaRPr lang="en-US"/>
        </a:p>
      </dgm:t>
    </dgm:pt>
    <dgm:pt modelId="{CED3D0F0-EDF3-4234-89B8-665AE820E039}">
      <dgm:prSet custT="1"/>
      <dgm:spPr>
        <a:ln>
          <a:solidFill>
            <a:srgbClr val="1B7CB5"/>
          </a:solidFill>
        </a:ln>
      </dgm:spPr>
      <dgm:t>
        <a:bodyPr/>
        <a:lstStyle/>
        <a:p>
          <a:r>
            <a:rPr lang="en-US" sz="2400" dirty="0"/>
            <a:t>Personalizing</a:t>
          </a:r>
        </a:p>
      </dgm:t>
    </dgm:pt>
    <dgm:pt modelId="{763270A6-0708-4E3E-922F-08048D97A53E}" type="parTrans" cxnId="{3005AF0D-F6C6-4472-81B4-58CE3AC478D0}">
      <dgm:prSet/>
      <dgm:spPr/>
      <dgm:t>
        <a:bodyPr/>
        <a:lstStyle/>
        <a:p>
          <a:endParaRPr lang="en-US"/>
        </a:p>
      </dgm:t>
    </dgm:pt>
    <dgm:pt modelId="{BB9DCFB1-99CA-415F-BF49-4A642C6E8088}" type="sibTrans" cxnId="{3005AF0D-F6C6-4472-81B4-58CE3AC478D0}">
      <dgm:prSet/>
      <dgm:spPr/>
      <dgm:t>
        <a:bodyPr/>
        <a:lstStyle/>
        <a:p>
          <a:endParaRPr lang="en-US"/>
        </a:p>
      </dgm:t>
    </dgm:pt>
    <dgm:pt modelId="{E24D5F9C-7105-468C-B9E3-6E61ACF4F340}">
      <dgm:prSet custT="1"/>
      <dgm:spPr>
        <a:solidFill>
          <a:schemeClr val="bg2">
            <a:alpha val="90000"/>
          </a:schemeClr>
        </a:solidFill>
        <a:ln>
          <a:noFill/>
        </a:ln>
      </dgm:spPr>
      <dgm:t>
        <a:bodyPr lIns="182880" tIns="182880" rIns="182880" bIns="182880"/>
        <a:lstStyle/>
        <a:p>
          <a:r>
            <a:rPr lang="en-US" sz="1900" dirty="0"/>
            <a:t>Personalize literacy </a:t>
          </a:r>
          <a:r>
            <a:rPr lang="en-US" sz="1800" dirty="0"/>
            <a:t>instruction</a:t>
          </a:r>
          <a:r>
            <a:rPr lang="en-US" sz="1900" dirty="0"/>
            <a:t> by centering students’ identities in literacy materials and inviting them to collaborate in their learning.</a:t>
          </a:r>
        </a:p>
      </dgm:t>
    </dgm:pt>
    <dgm:pt modelId="{FB2739AF-A56B-4B09-BC17-FF584A85921B}" type="parTrans" cxnId="{EA8EEE80-739C-452A-986F-A43FA26B6C4F}">
      <dgm:prSet/>
      <dgm:spPr/>
      <dgm:t>
        <a:bodyPr/>
        <a:lstStyle/>
        <a:p>
          <a:endParaRPr lang="en-US"/>
        </a:p>
      </dgm:t>
    </dgm:pt>
    <dgm:pt modelId="{465CD686-D219-4D58-B135-BA2A0E3AE19C}" type="sibTrans" cxnId="{EA8EEE80-739C-452A-986F-A43FA26B6C4F}">
      <dgm:prSet/>
      <dgm:spPr/>
      <dgm:t>
        <a:bodyPr/>
        <a:lstStyle/>
        <a:p>
          <a:endParaRPr lang="en-US"/>
        </a:p>
      </dgm:t>
    </dgm:pt>
    <dgm:pt modelId="{40D6D6F4-8BF5-4E4E-9F3E-94A7D869CD3B}">
      <dgm:prSet custT="1"/>
      <dgm:spPr>
        <a:ln>
          <a:solidFill>
            <a:srgbClr val="1B7CB5"/>
          </a:solidFill>
        </a:ln>
      </dgm:spPr>
      <dgm:t>
        <a:bodyPr/>
        <a:lstStyle/>
        <a:p>
          <a:r>
            <a:rPr lang="en-US" sz="2400" dirty="0"/>
            <a:t>Maintaining</a:t>
          </a:r>
        </a:p>
      </dgm:t>
    </dgm:pt>
    <dgm:pt modelId="{71B5A337-82FF-4E64-B071-B8A1482372EB}" type="parTrans" cxnId="{19AB08D8-2A16-4C46-ABFB-5705E5EA8D78}">
      <dgm:prSet/>
      <dgm:spPr/>
      <dgm:t>
        <a:bodyPr/>
        <a:lstStyle/>
        <a:p>
          <a:endParaRPr lang="en-US"/>
        </a:p>
      </dgm:t>
    </dgm:pt>
    <dgm:pt modelId="{8720D8F2-1231-4D85-AE72-865EAAD6E7EC}" type="sibTrans" cxnId="{19AB08D8-2A16-4C46-ABFB-5705E5EA8D78}">
      <dgm:prSet/>
      <dgm:spPr/>
      <dgm:t>
        <a:bodyPr/>
        <a:lstStyle/>
        <a:p>
          <a:endParaRPr lang="en-US"/>
        </a:p>
      </dgm:t>
    </dgm:pt>
    <dgm:pt modelId="{78161077-768E-4342-BD80-09F6A218D216}">
      <dgm:prSet custT="1"/>
      <dgm:spPr>
        <a:solidFill>
          <a:schemeClr val="bg2">
            <a:alpha val="90000"/>
          </a:schemeClr>
        </a:solidFill>
        <a:ln>
          <a:noFill/>
        </a:ln>
      </dgm:spPr>
      <dgm:t>
        <a:bodyPr lIns="182880" tIns="182880" rIns="182880" bIns="182880"/>
        <a:lstStyle/>
        <a:p>
          <a:r>
            <a:rPr lang="en-US" sz="1900" dirty="0"/>
            <a:t>Maintain high literacy </a:t>
          </a:r>
          <a:r>
            <a:rPr lang="en-US" sz="1800" dirty="0"/>
            <a:t>expectations</a:t>
          </a:r>
          <a:r>
            <a:rPr lang="en-US" sz="1900" dirty="0"/>
            <a:t> for all students while differentiating instruction to meet diverse learning needs.</a:t>
          </a:r>
        </a:p>
      </dgm:t>
    </dgm:pt>
    <dgm:pt modelId="{D79CA988-FF5B-4DB1-A35F-82156FA03B6C}" type="parTrans" cxnId="{99052F8D-8B19-47AE-B3CF-23FFD0080FD8}">
      <dgm:prSet/>
      <dgm:spPr/>
      <dgm:t>
        <a:bodyPr/>
        <a:lstStyle/>
        <a:p>
          <a:endParaRPr lang="en-US"/>
        </a:p>
      </dgm:t>
    </dgm:pt>
    <dgm:pt modelId="{A8180EAB-395F-4B21-86C7-3C1DF4F60D23}" type="sibTrans" cxnId="{99052F8D-8B19-47AE-B3CF-23FFD0080FD8}">
      <dgm:prSet/>
      <dgm:spPr/>
      <dgm:t>
        <a:bodyPr/>
        <a:lstStyle/>
        <a:p>
          <a:endParaRPr lang="en-US"/>
        </a:p>
      </dgm:t>
    </dgm:pt>
    <dgm:pt modelId="{890F4A23-4838-40BD-944C-12EA0D82D4A3}">
      <dgm:prSet custT="1"/>
      <dgm:spPr>
        <a:ln>
          <a:solidFill>
            <a:srgbClr val="1B7CB5"/>
          </a:solidFill>
        </a:ln>
      </dgm:spPr>
      <dgm:t>
        <a:bodyPr/>
        <a:lstStyle/>
        <a:p>
          <a:r>
            <a:rPr lang="en-US" sz="2400" dirty="0"/>
            <a:t>Integrating</a:t>
          </a:r>
        </a:p>
      </dgm:t>
    </dgm:pt>
    <dgm:pt modelId="{875A2360-257A-4EC9-9FB3-DD37B55BDE01}" type="parTrans" cxnId="{6E8694B1-702F-4B6B-B21A-FCAA190074DB}">
      <dgm:prSet/>
      <dgm:spPr/>
      <dgm:t>
        <a:bodyPr/>
        <a:lstStyle/>
        <a:p>
          <a:endParaRPr lang="en-US"/>
        </a:p>
      </dgm:t>
    </dgm:pt>
    <dgm:pt modelId="{C879B505-3D0E-48E4-920E-E8F84A443AC9}" type="sibTrans" cxnId="{6E8694B1-702F-4B6B-B21A-FCAA190074DB}">
      <dgm:prSet/>
      <dgm:spPr/>
      <dgm:t>
        <a:bodyPr/>
        <a:lstStyle/>
        <a:p>
          <a:endParaRPr lang="en-US"/>
        </a:p>
      </dgm:t>
    </dgm:pt>
    <dgm:pt modelId="{870C9873-743A-4191-9900-CF1863D3DED6}">
      <dgm:prSet custT="1"/>
      <dgm:spPr>
        <a:solidFill>
          <a:schemeClr val="bg2">
            <a:alpha val="90000"/>
          </a:schemeClr>
        </a:solidFill>
        <a:ln>
          <a:noFill/>
        </a:ln>
      </dgm:spPr>
      <dgm:t>
        <a:bodyPr lIns="182880" tIns="182880" rIns="182880" bIns="182880"/>
        <a:lstStyle/>
        <a:p>
          <a:r>
            <a:rPr lang="en-US" sz="1900" dirty="0"/>
            <a:t>Integrate student and family identities, </a:t>
          </a:r>
          <a:r>
            <a:rPr lang="en-US" sz="1800" dirty="0"/>
            <a:t>preferences</a:t>
          </a:r>
          <a:r>
            <a:rPr lang="en-US" sz="1900" dirty="0"/>
            <a:t> and experiences into materials and instructional supports to ensure students see themselves reflected in their learning.</a:t>
          </a:r>
        </a:p>
      </dgm:t>
    </dgm:pt>
    <dgm:pt modelId="{A49C32A4-F7E4-4549-8AC0-93E587818B1A}" type="parTrans" cxnId="{B387C556-6189-485C-AF8B-B9A7EBFDCC91}">
      <dgm:prSet/>
      <dgm:spPr/>
      <dgm:t>
        <a:bodyPr/>
        <a:lstStyle/>
        <a:p>
          <a:endParaRPr lang="en-US"/>
        </a:p>
      </dgm:t>
    </dgm:pt>
    <dgm:pt modelId="{D6DE4C52-2763-4033-A213-CFEA06501B9F}" type="sibTrans" cxnId="{B387C556-6189-485C-AF8B-B9A7EBFDCC91}">
      <dgm:prSet/>
      <dgm:spPr/>
      <dgm:t>
        <a:bodyPr/>
        <a:lstStyle/>
        <a:p>
          <a:endParaRPr lang="en-US"/>
        </a:p>
      </dgm:t>
    </dgm:pt>
    <dgm:pt modelId="{77456DC7-867E-4459-AEE3-67828CF471CA}">
      <dgm:prSet custT="1"/>
      <dgm:spPr>
        <a:ln>
          <a:solidFill>
            <a:srgbClr val="1B7CB5"/>
          </a:solidFill>
        </a:ln>
      </dgm:spPr>
      <dgm:t>
        <a:bodyPr/>
        <a:lstStyle/>
        <a:p>
          <a:r>
            <a:rPr lang="en-US" sz="2400" dirty="0"/>
            <a:t>Encouraging</a:t>
          </a:r>
        </a:p>
      </dgm:t>
    </dgm:pt>
    <dgm:pt modelId="{D41459DC-E4A6-46DA-A568-3E518D81E922}" type="parTrans" cxnId="{A54FEEDD-F1EB-4873-AB90-4A7A84FA3724}">
      <dgm:prSet/>
      <dgm:spPr/>
      <dgm:t>
        <a:bodyPr/>
        <a:lstStyle/>
        <a:p>
          <a:endParaRPr lang="en-US"/>
        </a:p>
      </dgm:t>
    </dgm:pt>
    <dgm:pt modelId="{63829252-F0BF-4AC0-9D2E-B4015F96C120}" type="sibTrans" cxnId="{A54FEEDD-F1EB-4873-AB90-4A7A84FA3724}">
      <dgm:prSet/>
      <dgm:spPr/>
      <dgm:t>
        <a:bodyPr/>
        <a:lstStyle/>
        <a:p>
          <a:endParaRPr lang="en-US"/>
        </a:p>
      </dgm:t>
    </dgm:pt>
    <dgm:pt modelId="{AEFC8EEE-A695-4996-9777-05646A345A51}">
      <dgm:prSet custT="1"/>
      <dgm:spPr>
        <a:solidFill>
          <a:schemeClr val="bg2">
            <a:alpha val="90000"/>
          </a:schemeClr>
        </a:solidFill>
        <a:ln>
          <a:noFill/>
        </a:ln>
      </dgm:spPr>
      <dgm:t>
        <a:bodyPr lIns="182880" tIns="182880" rIns="182880" bIns="182880"/>
        <a:lstStyle/>
        <a:p>
          <a:r>
            <a:rPr lang="en-US" sz="1900" dirty="0"/>
            <a:t>Encourage self-reflection and exposure to diverse </a:t>
          </a:r>
          <a:r>
            <a:rPr lang="en-US" sz="1800" dirty="0"/>
            <a:t>perspectives</a:t>
          </a:r>
          <a:r>
            <a:rPr lang="en-US" sz="1900" dirty="0"/>
            <a:t> by providing opportunities for students to explore their own identities and understand the world through texts and media.</a:t>
          </a:r>
        </a:p>
      </dgm:t>
    </dgm:pt>
    <dgm:pt modelId="{0FD8EB68-9B41-4D15-8049-434FA97345B7}" type="parTrans" cxnId="{50341D39-76B6-4ED8-95B9-D0DD30C828D6}">
      <dgm:prSet/>
      <dgm:spPr/>
      <dgm:t>
        <a:bodyPr/>
        <a:lstStyle/>
        <a:p>
          <a:endParaRPr lang="en-US"/>
        </a:p>
      </dgm:t>
    </dgm:pt>
    <dgm:pt modelId="{9A8E7CC8-A007-454B-8640-0C7617332FA7}" type="sibTrans" cxnId="{50341D39-76B6-4ED8-95B9-D0DD30C828D6}">
      <dgm:prSet/>
      <dgm:spPr/>
      <dgm:t>
        <a:bodyPr/>
        <a:lstStyle/>
        <a:p>
          <a:endParaRPr lang="en-US"/>
        </a:p>
      </dgm:t>
    </dgm:pt>
    <dgm:pt modelId="{2DA80E58-D229-8742-86A4-0ED0D2DE5CE6}" type="pres">
      <dgm:prSet presAssocID="{FF3DAD70-84A3-45B7-9EC8-D7ECDD4A990B}" presName="Name0" presStyleCnt="0">
        <dgm:presLayoutVars>
          <dgm:dir/>
          <dgm:animLvl val="lvl"/>
          <dgm:resizeHandles val="exact"/>
        </dgm:presLayoutVars>
      </dgm:prSet>
      <dgm:spPr/>
    </dgm:pt>
    <dgm:pt modelId="{CBEE65FA-A8DA-964C-BAA1-EB48F3FBD7C9}" type="pres">
      <dgm:prSet presAssocID="{49FB4E6A-8529-4ED4-8A6A-5D2CBB4E7ACE}" presName="composite" presStyleCnt="0"/>
      <dgm:spPr/>
    </dgm:pt>
    <dgm:pt modelId="{8E8F66CC-B8D8-7D44-AB31-9CDFC3113131}" type="pres">
      <dgm:prSet presAssocID="{49FB4E6A-8529-4ED4-8A6A-5D2CBB4E7ACE}" presName="parTx" presStyleLbl="alignNode1" presStyleIdx="0" presStyleCnt="5">
        <dgm:presLayoutVars>
          <dgm:chMax val="0"/>
          <dgm:chPref val="0"/>
        </dgm:presLayoutVars>
      </dgm:prSet>
      <dgm:spPr/>
    </dgm:pt>
    <dgm:pt modelId="{4500486E-52BB-6A40-BB05-3E7D3C608751}" type="pres">
      <dgm:prSet presAssocID="{49FB4E6A-8529-4ED4-8A6A-5D2CBB4E7ACE}" presName="desTx" presStyleLbl="alignAccFollowNode1" presStyleIdx="0" presStyleCnt="5">
        <dgm:presLayoutVars/>
      </dgm:prSet>
      <dgm:spPr/>
    </dgm:pt>
    <dgm:pt modelId="{41BAF2E2-068E-0146-BA8A-27C3AEEACF9F}" type="pres">
      <dgm:prSet presAssocID="{4C5318E2-A258-4C32-B0FB-0597FFFA6F54}" presName="space" presStyleCnt="0"/>
      <dgm:spPr/>
    </dgm:pt>
    <dgm:pt modelId="{AD8FC24E-DA4C-8440-86C2-5F096537FFB4}" type="pres">
      <dgm:prSet presAssocID="{CED3D0F0-EDF3-4234-89B8-665AE820E039}" presName="composite" presStyleCnt="0"/>
      <dgm:spPr/>
    </dgm:pt>
    <dgm:pt modelId="{1414600F-B4F1-3345-8E3B-D07C9D78735E}" type="pres">
      <dgm:prSet presAssocID="{CED3D0F0-EDF3-4234-89B8-665AE820E039}" presName="parTx" presStyleLbl="alignNode1" presStyleIdx="1" presStyleCnt="5">
        <dgm:presLayoutVars>
          <dgm:chMax val="0"/>
          <dgm:chPref val="0"/>
        </dgm:presLayoutVars>
      </dgm:prSet>
      <dgm:spPr/>
    </dgm:pt>
    <dgm:pt modelId="{95E43EDE-66F3-6847-A8D0-5999998D406F}" type="pres">
      <dgm:prSet presAssocID="{CED3D0F0-EDF3-4234-89B8-665AE820E039}" presName="desTx" presStyleLbl="alignAccFollowNode1" presStyleIdx="1" presStyleCnt="5">
        <dgm:presLayoutVars/>
      </dgm:prSet>
      <dgm:spPr/>
    </dgm:pt>
    <dgm:pt modelId="{F9A3E48E-65B1-0548-8346-60C6EC26997A}" type="pres">
      <dgm:prSet presAssocID="{BB9DCFB1-99CA-415F-BF49-4A642C6E8088}" presName="space" presStyleCnt="0"/>
      <dgm:spPr/>
    </dgm:pt>
    <dgm:pt modelId="{D36283B5-E5CF-3E44-8793-5D0D687B90B3}" type="pres">
      <dgm:prSet presAssocID="{40D6D6F4-8BF5-4E4E-9F3E-94A7D869CD3B}" presName="composite" presStyleCnt="0"/>
      <dgm:spPr/>
    </dgm:pt>
    <dgm:pt modelId="{9AED5740-7810-E34C-AB5C-62C2C011CAE0}" type="pres">
      <dgm:prSet presAssocID="{40D6D6F4-8BF5-4E4E-9F3E-94A7D869CD3B}" presName="parTx" presStyleLbl="alignNode1" presStyleIdx="2" presStyleCnt="5">
        <dgm:presLayoutVars>
          <dgm:chMax val="0"/>
          <dgm:chPref val="0"/>
        </dgm:presLayoutVars>
      </dgm:prSet>
      <dgm:spPr/>
    </dgm:pt>
    <dgm:pt modelId="{C82FC9EA-42B1-6D49-9428-54346C07E7C5}" type="pres">
      <dgm:prSet presAssocID="{40D6D6F4-8BF5-4E4E-9F3E-94A7D869CD3B}" presName="desTx" presStyleLbl="alignAccFollowNode1" presStyleIdx="2" presStyleCnt="5">
        <dgm:presLayoutVars/>
      </dgm:prSet>
      <dgm:spPr/>
    </dgm:pt>
    <dgm:pt modelId="{2229E27A-24C2-5D4A-AC5B-3D87B3BE243A}" type="pres">
      <dgm:prSet presAssocID="{8720D8F2-1231-4D85-AE72-865EAAD6E7EC}" presName="space" presStyleCnt="0"/>
      <dgm:spPr/>
    </dgm:pt>
    <dgm:pt modelId="{66C50576-B17C-2445-84FA-116FE2D6FEF2}" type="pres">
      <dgm:prSet presAssocID="{890F4A23-4838-40BD-944C-12EA0D82D4A3}" presName="composite" presStyleCnt="0"/>
      <dgm:spPr/>
    </dgm:pt>
    <dgm:pt modelId="{08002DDD-6C9E-2144-ADFE-276B01EAD5A7}" type="pres">
      <dgm:prSet presAssocID="{890F4A23-4838-40BD-944C-12EA0D82D4A3}" presName="parTx" presStyleLbl="alignNode1" presStyleIdx="3" presStyleCnt="5">
        <dgm:presLayoutVars>
          <dgm:chMax val="0"/>
          <dgm:chPref val="0"/>
        </dgm:presLayoutVars>
      </dgm:prSet>
      <dgm:spPr/>
    </dgm:pt>
    <dgm:pt modelId="{AAA9A529-E76C-6B46-ABAE-1BF2DDC14010}" type="pres">
      <dgm:prSet presAssocID="{890F4A23-4838-40BD-944C-12EA0D82D4A3}" presName="desTx" presStyleLbl="alignAccFollowNode1" presStyleIdx="3" presStyleCnt="5">
        <dgm:presLayoutVars/>
      </dgm:prSet>
      <dgm:spPr/>
    </dgm:pt>
    <dgm:pt modelId="{1416006C-D466-D94D-A3B9-3DA4BC57EFDC}" type="pres">
      <dgm:prSet presAssocID="{C879B505-3D0E-48E4-920E-E8F84A443AC9}" presName="space" presStyleCnt="0"/>
      <dgm:spPr/>
    </dgm:pt>
    <dgm:pt modelId="{6BEE6F00-A50B-1A43-9C67-53A697075D38}" type="pres">
      <dgm:prSet presAssocID="{77456DC7-867E-4459-AEE3-67828CF471CA}" presName="composite" presStyleCnt="0"/>
      <dgm:spPr/>
    </dgm:pt>
    <dgm:pt modelId="{A25ADB19-2B85-2E44-BCDE-515D0E543D0C}" type="pres">
      <dgm:prSet presAssocID="{77456DC7-867E-4459-AEE3-67828CF471CA}" presName="parTx" presStyleLbl="alignNode1" presStyleIdx="4" presStyleCnt="5">
        <dgm:presLayoutVars>
          <dgm:chMax val="0"/>
          <dgm:chPref val="0"/>
        </dgm:presLayoutVars>
      </dgm:prSet>
      <dgm:spPr/>
    </dgm:pt>
    <dgm:pt modelId="{AFF6DDF8-9145-2845-8E9D-E8D6530FA149}" type="pres">
      <dgm:prSet presAssocID="{77456DC7-867E-4459-AEE3-67828CF471CA}" presName="desTx" presStyleLbl="alignAccFollowNode1" presStyleIdx="4" presStyleCnt="5">
        <dgm:presLayoutVars/>
      </dgm:prSet>
      <dgm:spPr/>
    </dgm:pt>
  </dgm:ptLst>
  <dgm:cxnLst>
    <dgm:cxn modelId="{7B35FB07-19D2-44BB-AC42-FA57EBC20D63}" srcId="{FF3DAD70-84A3-45B7-9EC8-D7ECDD4A990B}" destId="{49FB4E6A-8529-4ED4-8A6A-5D2CBB4E7ACE}" srcOrd="0" destOrd="0" parTransId="{7E1AF5E4-3132-4662-822B-D49B4B3CB1A6}" sibTransId="{4C5318E2-A258-4C32-B0FB-0597FFFA6F54}"/>
    <dgm:cxn modelId="{3005AF0D-F6C6-4472-81B4-58CE3AC478D0}" srcId="{FF3DAD70-84A3-45B7-9EC8-D7ECDD4A990B}" destId="{CED3D0F0-EDF3-4234-89B8-665AE820E039}" srcOrd="1" destOrd="0" parTransId="{763270A6-0708-4E3E-922F-08048D97A53E}" sibTransId="{BB9DCFB1-99CA-415F-BF49-4A642C6E8088}"/>
    <dgm:cxn modelId="{B91E5A0E-4AA6-B546-9064-9A32BFFAF2C2}" type="presOf" srcId="{49FB4E6A-8529-4ED4-8A6A-5D2CBB4E7ACE}" destId="{8E8F66CC-B8D8-7D44-AB31-9CDFC3113131}" srcOrd="0" destOrd="0" presId="urn:microsoft.com/office/officeart/2016/7/layout/HorizontalActionList"/>
    <dgm:cxn modelId="{3D609519-236A-C44C-B3AD-3474756D8121}" type="presOf" srcId="{E24D5F9C-7105-468C-B9E3-6E61ACF4F340}" destId="{95E43EDE-66F3-6847-A8D0-5999998D406F}" srcOrd="0" destOrd="0" presId="urn:microsoft.com/office/officeart/2016/7/layout/HorizontalActionList"/>
    <dgm:cxn modelId="{50341D39-76B6-4ED8-95B9-D0DD30C828D6}" srcId="{77456DC7-867E-4459-AEE3-67828CF471CA}" destId="{AEFC8EEE-A695-4996-9777-05646A345A51}" srcOrd="0" destOrd="0" parTransId="{0FD8EB68-9B41-4D15-8049-434FA97345B7}" sibTransId="{9A8E7CC8-A007-454B-8640-0C7617332FA7}"/>
    <dgm:cxn modelId="{C9E8513C-392E-614C-A05E-13354E8FAF2F}" type="presOf" srcId="{870C9873-743A-4191-9900-CF1863D3DED6}" destId="{AAA9A529-E76C-6B46-ABAE-1BF2DDC14010}" srcOrd="0" destOrd="0" presId="urn:microsoft.com/office/officeart/2016/7/layout/HorizontalActionList"/>
    <dgm:cxn modelId="{DAFDD24A-7830-584E-B6D9-45F901010D13}" type="presOf" srcId="{FF3DAD70-84A3-45B7-9EC8-D7ECDD4A990B}" destId="{2DA80E58-D229-8742-86A4-0ED0D2DE5CE6}" srcOrd="0" destOrd="0" presId="urn:microsoft.com/office/officeart/2016/7/layout/HorizontalActionList"/>
    <dgm:cxn modelId="{B387C556-6189-485C-AF8B-B9A7EBFDCC91}" srcId="{890F4A23-4838-40BD-944C-12EA0D82D4A3}" destId="{870C9873-743A-4191-9900-CF1863D3DED6}" srcOrd="0" destOrd="0" parTransId="{A49C32A4-F7E4-4549-8AC0-93E587818B1A}" sibTransId="{D6DE4C52-2763-4033-A213-CFEA06501B9F}"/>
    <dgm:cxn modelId="{9B54FA7C-33DF-8E4F-A793-31B005FC4FA2}" type="presOf" srcId="{890F4A23-4838-40BD-944C-12EA0D82D4A3}" destId="{08002DDD-6C9E-2144-ADFE-276B01EAD5A7}" srcOrd="0" destOrd="0" presId="urn:microsoft.com/office/officeart/2016/7/layout/HorizontalActionList"/>
    <dgm:cxn modelId="{EA8EEE80-739C-452A-986F-A43FA26B6C4F}" srcId="{CED3D0F0-EDF3-4234-89B8-665AE820E039}" destId="{E24D5F9C-7105-468C-B9E3-6E61ACF4F340}" srcOrd="0" destOrd="0" parTransId="{FB2739AF-A56B-4B09-BC17-FF584A85921B}" sibTransId="{465CD686-D219-4D58-B135-BA2A0E3AE19C}"/>
    <dgm:cxn modelId="{E42D3583-88F9-3541-8ACC-72B5464E619F}" type="presOf" srcId="{AEFC8EEE-A695-4996-9777-05646A345A51}" destId="{AFF6DDF8-9145-2845-8E9D-E8D6530FA149}" srcOrd="0" destOrd="0" presId="urn:microsoft.com/office/officeart/2016/7/layout/HorizontalActionList"/>
    <dgm:cxn modelId="{99052F8D-8B19-47AE-B3CF-23FFD0080FD8}" srcId="{40D6D6F4-8BF5-4E4E-9F3E-94A7D869CD3B}" destId="{78161077-768E-4342-BD80-09F6A218D216}" srcOrd="0" destOrd="0" parTransId="{D79CA988-FF5B-4DB1-A35F-82156FA03B6C}" sibTransId="{A8180EAB-395F-4B21-86C7-3C1DF4F60D23}"/>
    <dgm:cxn modelId="{227FEF95-55D4-7644-B916-F22C1D106792}" type="presOf" srcId="{78161077-768E-4342-BD80-09F6A218D216}" destId="{C82FC9EA-42B1-6D49-9428-54346C07E7C5}" srcOrd="0" destOrd="0" presId="urn:microsoft.com/office/officeart/2016/7/layout/HorizontalActionList"/>
    <dgm:cxn modelId="{143A19AA-835F-A94C-BCA4-0FE6572EB332}" type="presOf" srcId="{AAEC7C5A-DFAA-416E-BFAF-CC7704FD8154}" destId="{4500486E-52BB-6A40-BB05-3E7D3C608751}" srcOrd="0" destOrd="0" presId="urn:microsoft.com/office/officeart/2016/7/layout/HorizontalActionList"/>
    <dgm:cxn modelId="{6E8694B1-702F-4B6B-B21A-FCAA190074DB}" srcId="{FF3DAD70-84A3-45B7-9EC8-D7ECDD4A990B}" destId="{890F4A23-4838-40BD-944C-12EA0D82D4A3}" srcOrd="3" destOrd="0" parTransId="{875A2360-257A-4EC9-9FB3-DD37B55BDE01}" sibTransId="{C879B505-3D0E-48E4-920E-E8F84A443AC9}"/>
    <dgm:cxn modelId="{0D7F12C1-A239-DC41-9487-084A704616C8}" type="presOf" srcId="{77456DC7-867E-4459-AEE3-67828CF471CA}" destId="{A25ADB19-2B85-2E44-BCDE-515D0E543D0C}" srcOrd="0" destOrd="0" presId="urn:microsoft.com/office/officeart/2016/7/layout/HorizontalActionList"/>
    <dgm:cxn modelId="{19AB08D8-2A16-4C46-ABFB-5705E5EA8D78}" srcId="{FF3DAD70-84A3-45B7-9EC8-D7ECDD4A990B}" destId="{40D6D6F4-8BF5-4E4E-9F3E-94A7D869CD3B}" srcOrd="2" destOrd="0" parTransId="{71B5A337-82FF-4E64-B071-B8A1482372EB}" sibTransId="{8720D8F2-1231-4D85-AE72-865EAAD6E7EC}"/>
    <dgm:cxn modelId="{A54FEEDD-F1EB-4873-AB90-4A7A84FA3724}" srcId="{FF3DAD70-84A3-45B7-9EC8-D7ECDD4A990B}" destId="{77456DC7-867E-4459-AEE3-67828CF471CA}" srcOrd="4" destOrd="0" parTransId="{D41459DC-E4A6-46DA-A568-3E518D81E922}" sibTransId="{63829252-F0BF-4AC0-9D2E-B4015F96C120}"/>
    <dgm:cxn modelId="{4F36BBE9-09B6-4674-95C4-E78F49834794}" srcId="{49FB4E6A-8529-4ED4-8A6A-5D2CBB4E7ACE}" destId="{AAEC7C5A-DFAA-416E-BFAF-CC7704FD8154}" srcOrd="0" destOrd="0" parTransId="{95DB2CE0-395D-4C70-A19C-573CAC8EF904}" sibTransId="{ECD4EF03-28AC-40BF-B2DE-E0230E12431F}"/>
    <dgm:cxn modelId="{6F0534F2-FFF9-6741-B879-253FE803A81F}" type="presOf" srcId="{40D6D6F4-8BF5-4E4E-9F3E-94A7D869CD3B}" destId="{9AED5740-7810-E34C-AB5C-62C2C011CAE0}" srcOrd="0" destOrd="0" presId="urn:microsoft.com/office/officeart/2016/7/layout/HorizontalActionList"/>
    <dgm:cxn modelId="{2E4204FB-BDDF-3043-A01F-4447F09F0A21}" type="presOf" srcId="{CED3D0F0-EDF3-4234-89B8-665AE820E039}" destId="{1414600F-B4F1-3345-8E3B-D07C9D78735E}" srcOrd="0" destOrd="0" presId="urn:microsoft.com/office/officeart/2016/7/layout/HorizontalActionList"/>
    <dgm:cxn modelId="{29D7EEA1-6033-6048-9E8A-4BD9E048A6E3}" type="presParOf" srcId="{2DA80E58-D229-8742-86A4-0ED0D2DE5CE6}" destId="{CBEE65FA-A8DA-964C-BAA1-EB48F3FBD7C9}" srcOrd="0" destOrd="0" presId="urn:microsoft.com/office/officeart/2016/7/layout/HorizontalActionList"/>
    <dgm:cxn modelId="{0690741D-1E1B-A840-9387-05F0915CB7D5}" type="presParOf" srcId="{CBEE65FA-A8DA-964C-BAA1-EB48F3FBD7C9}" destId="{8E8F66CC-B8D8-7D44-AB31-9CDFC3113131}" srcOrd="0" destOrd="0" presId="urn:microsoft.com/office/officeart/2016/7/layout/HorizontalActionList"/>
    <dgm:cxn modelId="{F848741C-16E5-CB4B-9EE9-07B00B2036DD}" type="presParOf" srcId="{CBEE65FA-A8DA-964C-BAA1-EB48F3FBD7C9}" destId="{4500486E-52BB-6A40-BB05-3E7D3C608751}" srcOrd="1" destOrd="0" presId="urn:microsoft.com/office/officeart/2016/7/layout/HorizontalActionList"/>
    <dgm:cxn modelId="{017296F3-4244-A04D-A73A-F369174D6D37}" type="presParOf" srcId="{2DA80E58-D229-8742-86A4-0ED0D2DE5CE6}" destId="{41BAF2E2-068E-0146-BA8A-27C3AEEACF9F}" srcOrd="1" destOrd="0" presId="urn:microsoft.com/office/officeart/2016/7/layout/HorizontalActionList"/>
    <dgm:cxn modelId="{2CBDF554-D0CA-FC4F-ACF8-CE0F940DD45B}" type="presParOf" srcId="{2DA80E58-D229-8742-86A4-0ED0D2DE5CE6}" destId="{AD8FC24E-DA4C-8440-86C2-5F096537FFB4}" srcOrd="2" destOrd="0" presId="urn:microsoft.com/office/officeart/2016/7/layout/HorizontalActionList"/>
    <dgm:cxn modelId="{19E9C05A-729F-8A42-9AE1-EF87B292C535}" type="presParOf" srcId="{AD8FC24E-DA4C-8440-86C2-5F096537FFB4}" destId="{1414600F-B4F1-3345-8E3B-D07C9D78735E}" srcOrd="0" destOrd="0" presId="urn:microsoft.com/office/officeart/2016/7/layout/HorizontalActionList"/>
    <dgm:cxn modelId="{B790902C-D16B-5B4F-AB30-F25DC15B3C79}" type="presParOf" srcId="{AD8FC24E-DA4C-8440-86C2-5F096537FFB4}" destId="{95E43EDE-66F3-6847-A8D0-5999998D406F}" srcOrd="1" destOrd="0" presId="urn:microsoft.com/office/officeart/2016/7/layout/HorizontalActionList"/>
    <dgm:cxn modelId="{7AF443B3-33B3-224F-AAAB-B4D472C07E0D}" type="presParOf" srcId="{2DA80E58-D229-8742-86A4-0ED0D2DE5CE6}" destId="{F9A3E48E-65B1-0548-8346-60C6EC26997A}" srcOrd="3" destOrd="0" presId="urn:microsoft.com/office/officeart/2016/7/layout/HorizontalActionList"/>
    <dgm:cxn modelId="{BD73472D-7CA6-0148-99F3-B60F81CEF57D}" type="presParOf" srcId="{2DA80E58-D229-8742-86A4-0ED0D2DE5CE6}" destId="{D36283B5-E5CF-3E44-8793-5D0D687B90B3}" srcOrd="4" destOrd="0" presId="urn:microsoft.com/office/officeart/2016/7/layout/HorizontalActionList"/>
    <dgm:cxn modelId="{F2E6A69F-1B2C-0E47-BDFD-927714E27153}" type="presParOf" srcId="{D36283B5-E5CF-3E44-8793-5D0D687B90B3}" destId="{9AED5740-7810-E34C-AB5C-62C2C011CAE0}" srcOrd="0" destOrd="0" presId="urn:microsoft.com/office/officeart/2016/7/layout/HorizontalActionList"/>
    <dgm:cxn modelId="{D338388E-91AF-864F-AB40-287E64935634}" type="presParOf" srcId="{D36283B5-E5CF-3E44-8793-5D0D687B90B3}" destId="{C82FC9EA-42B1-6D49-9428-54346C07E7C5}" srcOrd="1" destOrd="0" presId="urn:microsoft.com/office/officeart/2016/7/layout/HorizontalActionList"/>
    <dgm:cxn modelId="{A0D79856-7059-6D4B-B13E-A3D291594B41}" type="presParOf" srcId="{2DA80E58-D229-8742-86A4-0ED0D2DE5CE6}" destId="{2229E27A-24C2-5D4A-AC5B-3D87B3BE243A}" srcOrd="5" destOrd="0" presId="urn:microsoft.com/office/officeart/2016/7/layout/HorizontalActionList"/>
    <dgm:cxn modelId="{B9B6BE3C-E997-2242-8075-A82805E2D557}" type="presParOf" srcId="{2DA80E58-D229-8742-86A4-0ED0D2DE5CE6}" destId="{66C50576-B17C-2445-84FA-116FE2D6FEF2}" srcOrd="6" destOrd="0" presId="urn:microsoft.com/office/officeart/2016/7/layout/HorizontalActionList"/>
    <dgm:cxn modelId="{F51CF5EE-5235-7B42-BB40-F02BFD359F3D}" type="presParOf" srcId="{66C50576-B17C-2445-84FA-116FE2D6FEF2}" destId="{08002DDD-6C9E-2144-ADFE-276B01EAD5A7}" srcOrd="0" destOrd="0" presId="urn:microsoft.com/office/officeart/2016/7/layout/HorizontalActionList"/>
    <dgm:cxn modelId="{F4F0794E-7AEE-0946-A288-193EED2AF292}" type="presParOf" srcId="{66C50576-B17C-2445-84FA-116FE2D6FEF2}" destId="{AAA9A529-E76C-6B46-ABAE-1BF2DDC14010}" srcOrd="1" destOrd="0" presId="urn:microsoft.com/office/officeart/2016/7/layout/HorizontalActionList"/>
    <dgm:cxn modelId="{32D3C7F6-5974-FF4A-AFE1-85CB7F4F41C5}" type="presParOf" srcId="{2DA80E58-D229-8742-86A4-0ED0D2DE5CE6}" destId="{1416006C-D466-D94D-A3B9-3DA4BC57EFDC}" srcOrd="7" destOrd="0" presId="urn:microsoft.com/office/officeart/2016/7/layout/HorizontalActionList"/>
    <dgm:cxn modelId="{B22D84BD-0F17-9549-9BDA-94678E680BB7}" type="presParOf" srcId="{2DA80E58-D229-8742-86A4-0ED0D2DE5CE6}" destId="{6BEE6F00-A50B-1A43-9C67-53A697075D38}" srcOrd="8" destOrd="0" presId="urn:microsoft.com/office/officeart/2016/7/layout/HorizontalActionList"/>
    <dgm:cxn modelId="{63D69DF7-8DF1-284F-B9C8-49DEE2B08245}" type="presParOf" srcId="{6BEE6F00-A50B-1A43-9C67-53A697075D38}" destId="{A25ADB19-2B85-2E44-BCDE-515D0E543D0C}" srcOrd="0" destOrd="0" presId="urn:microsoft.com/office/officeart/2016/7/layout/HorizontalActionList"/>
    <dgm:cxn modelId="{CFF6D8E0-216D-674B-9EFA-587B0CF9B746}" type="presParOf" srcId="{6BEE6F00-A50B-1A43-9C67-53A697075D38}" destId="{AFF6DDF8-9145-2845-8E9D-E8D6530FA149}" srcOrd="1" destOrd="0" presId="urn:microsoft.com/office/officeart/2016/7/layout/Horizontal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3DAD70-84A3-45B7-9EC8-D7ECDD4A990B}" type="doc">
      <dgm:prSet loTypeId="urn:microsoft.com/office/officeart/2016/7/layout/HorizontalActionList" loCatId="List" qsTypeId="urn:microsoft.com/office/officeart/2005/8/quickstyle/simple4" qsCatId="simple" csTypeId="urn:microsoft.com/office/officeart/2005/8/colors/accent1_2" csCatId="accent1" phldr="1"/>
      <dgm:spPr/>
      <dgm:t>
        <a:bodyPr/>
        <a:lstStyle/>
        <a:p>
          <a:endParaRPr lang="en-US"/>
        </a:p>
      </dgm:t>
    </dgm:pt>
    <dgm:pt modelId="{49FB4E6A-8529-4ED4-8A6A-5D2CBB4E7ACE}">
      <dgm:prSet custT="1"/>
      <dgm:spPr>
        <a:solidFill>
          <a:srgbClr val="1B7CB5"/>
        </a:solidFill>
        <a:ln>
          <a:solidFill>
            <a:srgbClr val="1B7CB5"/>
          </a:solidFill>
        </a:ln>
      </dgm:spPr>
      <dgm:t>
        <a:bodyPr lIns="182880" tIns="182880" rIns="182880" bIns="182880"/>
        <a:lstStyle/>
        <a:p>
          <a:r>
            <a:rPr lang="en-US" sz="3600" dirty="0"/>
            <a:t>Personal Agency</a:t>
          </a:r>
        </a:p>
      </dgm:t>
    </dgm:pt>
    <dgm:pt modelId="{7E1AF5E4-3132-4662-822B-D49B4B3CB1A6}" type="parTrans" cxnId="{7B35FB07-19D2-44BB-AC42-FA57EBC20D63}">
      <dgm:prSet/>
      <dgm:spPr/>
      <dgm:t>
        <a:bodyPr/>
        <a:lstStyle/>
        <a:p>
          <a:endParaRPr lang="en-US"/>
        </a:p>
      </dgm:t>
    </dgm:pt>
    <dgm:pt modelId="{4C5318E2-A258-4C32-B0FB-0597FFFA6F54}" type="sibTrans" cxnId="{7B35FB07-19D2-44BB-AC42-FA57EBC20D63}">
      <dgm:prSet/>
      <dgm:spPr/>
      <dgm:t>
        <a:bodyPr/>
        <a:lstStyle/>
        <a:p>
          <a:endParaRPr lang="en-US"/>
        </a:p>
      </dgm:t>
    </dgm:pt>
    <dgm:pt modelId="{AAEC7C5A-DFAA-416E-BFAF-CC7704FD8154}">
      <dgm:prSet custT="1"/>
      <dgm:spPr>
        <a:solidFill>
          <a:schemeClr val="bg2">
            <a:alpha val="90000"/>
          </a:schemeClr>
        </a:solidFill>
        <a:ln>
          <a:noFill/>
        </a:ln>
      </dgm:spPr>
      <dgm:t>
        <a:bodyPr lIns="274320" tIns="274320" rIns="274320" bIns="274320"/>
        <a:lstStyle/>
        <a:p>
          <a:r>
            <a:rPr lang="en-US" sz="2400" b="1" dirty="0"/>
            <a:t>Personal agency</a:t>
          </a:r>
          <a:r>
            <a:rPr lang="en-US" sz="2400" dirty="0"/>
            <a:t> refers to an individual's ability to make choices and take actions to influence their own life and environment. It is about personal empowerment, self-efficacy and autonomy. </a:t>
          </a:r>
        </a:p>
      </dgm:t>
    </dgm:pt>
    <dgm:pt modelId="{95DB2CE0-395D-4C70-A19C-573CAC8EF904}" type="parTrans" cxnId="{4F36BBE9-09B6-4674-95C4-E78F49834794}">
      <dgm:prSet/>
      <dgm:spPr/>
      <dgm:t>
        <a:bodyPr/>
        <a:lstStyle/>
        <a:p>
          <a:endParaRPr lang="en-US"/>
        </a:p>
      </dgm:t>
    </dgm:pt>
    <dgm:pt modelId="{ECD4EF03-28AC-40BF-B2DE-E0230E12431F}" type="sibTrans" cxnId="{4F36BBE9-09B6-4674-95C4-E78F49834794}">
      <dgm:prSet/>
      <dgm:spPr/>
      <dgm:t>
        <a:bodyPr/>
        <a:lstStyle/>
        <a:p>
          <a:endParaRPr lang="en-US"/>
        </a:p>
      </dgm:t>
    </dgm:pt>
    <dgm:pt modelId="{CED3D0F0-EDF3-4234-89B8-665AE820E039}">
      <dgm:prSet custT="1"/>
      <dgm:spPr>
        <a:solidFill>
          <a:srgbClr val="1B7CB5"/>
        </a:solidFill>
        <a:ln>
          <a:solidFill>
            <a:srgbClr val="1B7CB5"/>
          </a:solidFill>
        </a:ln>
      </dgm:spPr>
      <dgm:t>
        <a:bodyPr lIns="182880" tIns="182880" rIns="182880" bIns="182880"/>
        <a:lstStyle/>
        <a:p>
          <a:r>
            <a:rPr lang="en-US" sz="3600" dirty="0"/>
            <a:t>Collective Agency</a:t>
          </a:r>
        </a:p>
      </dgm:t>
    </dgm:pt>
    <dgm:pt modelId="{763270A6-0708-4E3E-922F-08048D97A53E}" type="parTrans" cxnId="{3005AF0D-F6C6-4472-81B4-58CE3AC478D0}">
      <dgm:prSet/>
      <dgm:spPr/>
      <dgm:t>
        <a:bodyPr/>
        <a:lstStyle/>
        <a:p>
          <a:endParaRPr lang="en-US"/>
        </a:p>
      </dgm:t>
    </dgm:pt>
    <dgm:pt modelId="{BB9DCFB1-99CA-415F-BF49-4A642C6E8088}" type="sibTrans" cxnId="{3005AF0D-F6C6-4472-81B4-58CE3AC478D0}">
      <dgm:prSet/>
      <dgm:spPr/>
      <dgm:t>
        <a:bodyPr/>
        <a:lstStyle/>
        <a:p>
          <a:endParaRPr lang="en-US"/>
        </a:p>
      </dgm:t>
    </dgm:pt>
    <dgm:pt modelId="{E24D5F9C-7105-468C-B9E3-6E61ACF4F340}">
      <dgm:prSet custT="1"/>
      <dgm:spPr>
        <a:solidFill>
          <a:schemeClr val="bg2">
            <a:alpha val="90000"/>
          </a:schemeClr>
        </a:solidFill>
        <a:ln>
          <a:noFill/>
        </a:ln>
      </dgm:spPr>
      <dgm:t>
        <a:bodyPr lIns="274320" tIns="274320" rIns="274320" bIns="274320"/>
        <a:lstStyle/>
        <a:p>
          <a:r>
            <a:rPr lang="en-US" sz="2400" b="1" dirty="0"/>
            <a:t>Collective agency</a:t>
          </a:r>
          <a:r>
            <a:rPr lang="en-US" sz="2400" dirty="0"/>
            <a:t> involves a group of people working together to achieve a shared goal or bring about social change. It emphasizes collaboration, shared decision-making and the power of collective action. </a:t>
          </a:r>
        </a:p>
      </dgm:t>
    </dgm:pt>
    <dgm:pt modelId="{FB2739AF-A56B-4B09-BC17-FF584A85921B}" type="parTrans" cxnId="{EA8EEE80-739C-452A-986F-A43FA26B6C4F}">
      <dgm:prSet/>
      <dgm:spPr/>
      <dgm:t>
        <a:bodyPr/>
        <a:lstStyle/>
        <a:p>
          <a:endParaRPr lang="en-US"/>
        </a:p>
      </dgm:t>
    </dgm:pt>
    <dgm:pt modelId="{465CD686-D219-4D58-B135-BA2A0E3AE19C}" type="sibTrans" cxnId="{EA8EEE80-739C-452A-986F-A43FA26B6C4F}">
      <dgm:prSet/>
      <dgm:spPr/>
      <dgm:t>
        <a:bodyPr/>
        <a:lstStyle/>
        <a:p>
          <a:endParaRPr lang="en-US"/>
        </a:p>
      </dgm:t>
    </dgm:pt>
    <dgm:pt modelId="{2DA80E58-D229-8742-86A4-0ED0D2DE5CE6}" type="pres">
      <dgm:prSet presAssocID="{FF3DAD70-84A3-45B7-9EC8-D7ECDD4A990B}" presName="Name0" presStyleCnt="0">
        <dgm:presLayoutVars>
          <dgm:dir/>
          <dgm:animLvl val="lvl"/>
          <dgm:resizeHandles val="exact"/>
        </dgm:presLayoutVars>
      </dgm:prSet>
      <dgm:spPr/>
    </dgm:pt>
    <dgm:pt modelId="{CBEE65FA-A8DA-964C-BAA1-EB48F3FBD7C9}" type="pres">
      <dgm:prSet presAssocID="{49FB4E6A-8529-4ED4-8A6A-5D2CBB4E7ACE}" presName="composite" presStyleCnt="0"/>
      <dgm:spPr/>
    </dgm:pt>
    <dgm:pt modelId="{8E8F66CC-B8D8-7D44-AB31-9CDFC3113131}" type="pres">
      <dgm:prSet presAssocID="{49FB4E6A-8529-4ED4-8A6A-5D2CBB4E7ACE}" presName="parTx" presStyleLbl="alignNode1" presStyleIdx="0" presStyleCnt="2">
        <dgm:presLayoutVars>
          <dgm:chMax val="0"/>
          <dgm:chPref val="0"/>
        </dgm:presLayoutVars>
      </dgm:prSet>
      <dgm:spPr/>
    </dgm:pt>
    <dgm:pt modelId="{4500486E-52BB-6A40-BB05-3E7D3C608751}" type="pres">
      <dgm:prSet presAssocID="{49FB4E6A-8529-4ED4-8A6A-5D2CBB4E7ACE}" presName="desTx" presStyleLbl="alignAccFollowNode1" presStyleIdx="0" presStyleCnt="2">
        <dgm:presLayoutVars/>
      </dgm:prSet>
      <dgm:spPr/>
    </dgm:pt>
    <dgm:pt modelId="{41BAF2E2-068E-0146-BA8A-27C3AEEACF9F}" type="pres">
      <dgm:prSet presAssocID="{4C5318E2-A258-4C32-B0FB-0597FFFA6F54}" presName="space" presStyleCnt="0"/>
      <dgm:spPr/>
    </dgm:pt>
    <dgm:pt modelId="{AD8FC24E-DA4C-8440-86C2-5F096537FFB4}" type="pres">
      <dgm:prSet presAssocID="{CED3D0F0-EDF3-4234-89B8-665AE820E039}" presName="composite" presStyleCnt="0"/>
      <dgm:spPr/>
    </dgm:pt>
    <dgm:pt modelId="{1414600F-B4F1-3345-8E3B-D07C9D78735E}" type="pres">
      <dgm:prSet presAssocID="{CED3D0F0-EDF3-4234-89B8-665AE820E039}" presName="parTx" presStyleLbl="alignNode1" presStyleIdx="1" presStyleCnt="2">
        <dgm:presLayoutVars>
          <dgm:chMax val="0"/>
          <dgm:chPref val="0"/>
        </dgm:presLayoutVars>
      </dgm:prSet>
      <dgm:spPr/>
    </dgm:pt>
    <dgm:pt modelId="{95E43EDE-66F3-6847-A8D0-5999998D406F}" type="pres">
      <dgm:prSet presAssocID="{CED3D0F0-EDF3-4234-89B8-665AE820E039}" presName="desTx" presStyleLbl="alignAccFollowNode1" presStyleIdx="1" presStyleCnt="2">
        <dgm:presLayoutVars/>
      </dgm:prSet>
      <dgm:spPr/>
    </dgm:pt>
  </dgm:ptLst>
  <dgm:cxnLst>
    <dgm:cxn modelId="{7B35FB07-19D2-44BB-AC42-FA57EBC20D63}" srcId="{FF3DAD70-84A3-45B7-9EC8-D7ECDD4A990B}" destId="{49FB4E6A-8529-4ED4-8A6A-5D2CBB4E7ACE}" srcOrd="0" destOrd="0" parTransId="{7E1AF5E4-3132-4662-822B-D49B4B3CB1A6}" sibTransId="{4C5318E2-A258-4C32-B0FB-0597FFFA6F54}"/>
    <dgm:cxn modelId="{3005AF0D-F6C6-4472-81B4-58CE3AC478D0}" srcId="{FF3DAD70-84A3-45B7-9EC8-D7ECDD4A990B}" destId="{CED3D0F0-EDF3-4234-89B8-665AE820E039}" srcOrd="1" destOrd="0" parTransId="{763270A6-0708-4E3E-922F-08048D97A53E}" sibTransId="{BB9DCFB1-99CA-415F-BF49-4A642C6E8088}"/>
    <dgm:cxn modelId="{B91E5A0E-4AA6-B546-9064-9A32BFFAF2C2}" type="presOf" srcId="{49FB4E6A-8529-4ED4-8A6A-5D2CBB4E7ACE}" destId="{8E8F66CC-B8D8-7D44-AB31-9CDFC3113131}" srcOrd="0" destOrd="0" presId="urn:microsoft.com/office/officeart/2016/7/layout/HorizontalActionList"/>
    <dgm:cxn modelId="{3D609519-236A-C44C-B3AD-3474756D8121}" type="presOf" srcId="{E24D5F9C-7105-468C-B9E3-6E61ACF4F340}" destId="{95E43EDE-66F3-6847-A8D0-5999998D406F}" srcOrd="0" destOrd="0" presId="urn:microsoft.com/office/officeart/2016/7/layout/HorizontalActionList"/>
    <dgm:cxn modelId="{DAFDD24A-7830-584E-B6D9-45F901010D13}" type="presOf" srcId="{FF3DAD70-84A3-45B7-9EC8-D7ECDD4A990B}" destId="{2DA80E58-D229-8742-86A4-0ED0D2DE5CE6}" srcOrd="0" destOrd="0" presId="urn:microsoft.com/office/officeart/2016/7/layout/HorizontalActionList"/>
    <dgm:cxn modelId="{EA8EEE80-739C-452A-986F-A43FA26B6C4F}" srcId="{CED3D0F0-EDF3-4234-89B8-665AE820E039}" destId="{E24D5F9C-7105-468C-B9E3-6E61ACF4F340}" srcOrd="0" destOrd="0" parTransId="{FB2739AF-A56B-4B09-BC17-FF584A85921B}" sibTransId="{465CD686-D219-4D58-B135-BA2A0E3AE19C}"/>
    <dgm:cxn modelId="{143A19AA-835F-A94C-BCA4-0FE6572EB332}" type="presOf" srcId="{AAEC7C5A-DFAA-416E-BFAF-CC7704FD8154}" destId="{4500486E-52BB-6A40-BB05-3E7D3C608751}" srcOrd="0" destOrd="0" presId="urn:microsoft.com/office/officeart/2016/7/layout/HorizontalActionList"/>
    <dgm:cxn modelId="{4F36BBE9-09B6-4674-95C4-E78F49834794}" srcId="{49FB4E6A-8529-4ED4-8A6A-5D2CBB4E7ACE}" destId="{AAEC7C5A-DFAA-416E-BFAF-CC7704FD8154}" srcOrd="0" destOrd="0" parTransId="{95DB2CE0-395D-4C70-A19C-573CAC8EF904}" sibTransId="{ECD4EF03-28AC-40BF-B2DE-E0230E12431F}"/>
    <dgm:cxn modelId="{2E4204FB-BDDF-3043-A01F-4447F09F0A21}" type="presOf" srcId="{CED3D0F0-EDF3-4234-89B8-665AE820E039}" destId="{1414600F-B4F1-3345-8E3B-D07C9D78735E}" srcOrd="0" destOrd="0" presId="urn:microsoft.com/office/officeart/2016/7/layout/HorizontalActionList"/>
    <dgm:cxn modelId="{29D7EEA1-6033-6048-9E8A-4BD9E048A6E3}" type="presParOf" srcId="{2DA80E58-D229-8742-86A4-0ED0D2DE5CE6}" destId="{CBEE65FA-A8DA-964C-BAA1-EB48F3FBD7C9}" srcOrd="0" destOrd="0" presId="urn:microsoft.com/office/officeart/2016/7/layout/HorizontalActionList"/>
    <dgm:cxn modelId="{0690741D-1E1B-A840-9387-05F0915CB7D5}" type="presParOf" srcId="{CBEE65FA-A8DA-964C-BAA1-EB48F3FBD7C9}" destId="{8E8F66CC-B8D8-7D44-AB31-9CDFC3113131}" srcOrd="0" destOrd="0" presId="urn:microsoft.com/office/officeart/2016/7/layout/HorizontalActionList"/>
    <dgm:cxn modelId="{F848741C-16E5-CB4B-9EE9-07B00B2036DD}" type="presParOf" srcId="{CBEE65FA-A8DA-964C-BAA1-EB48F3FBD7C9}" destId="{4500486E-52BB-6A40-BB05-3E7D3C608751}" srcOrd="1" destOrd="0" presId="urn:microsoft.com/office/officeart/2016/7/layout/HorizontalActionList"/>
    <dgm:cxn modelId="{017296F3-4244-A04D-A73A-F369174D6D37}" type="presParOf" srcId="{2DA80E58-D229-8742-86A4-0ED0D2DE5CE6}" destId="{41BAF2E2-068E-0146-BA8A-27C3AEEACF9F}" srcOrd="1" destOrd="0" presId="urn:microsoft.com/office/officeart/2016/7/layout/HorizontalActionList"/>
    <dgm:cxn modelId="{2CBDF554-D0CA-FC4F-ACF8-CE0F940DD45B}" type="presParOf" srcId="{2DA80E58-D229-8742-86A4-0ED0D2DE5CE6}" destId="{AD8FC24E-DA4C-8440-86C2-5F096537FFB4}" srcOrd="2" destOrd="0" presId="urn:microsoft.com/office/officeart/2016/7/layout/HorizontalActionList"/>
    <dgm:cxn modelId="{19E9C05A-729F-8A42-9AE1-EF87B292C535}" type="presParOf" srcId="{AD8FC24E-DA4C-8440-86C2-5F096537FFB4}" destId="{1414600F-B4F1-3345-8E3B-D07C9D78735E}" srcOrd="0" destOrd="0" presId="urn:microsoft.com/office/officeart/2016/7/layout/HorizontalActionList"/>
    <dgm:cxn modelId="{B790902C-D16B-5B4F-AB30-F25DC15B3C79}" type="presParOf" srcId="{AD8FC24E-DA4C-8440-86C2-5F096537FFB4}" destId="{95E43EDE-66F3-6847-A8D0-5999998D406F}" srcOrd="1" destOrd="0" presId="urn:microsoft.com/office/officeart/2016/7/layout/Horizontal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F66CC-B8D8-7D44-AB31-9CDFC3113131}">
      <dsp:nvSpPr>
        <dsp:cNvPr id="0" name=""/>
        <dsp:cNvSpPr/>
      </dsp:nvSpPr>
      <dsp:spPr>
        <a:xfrm>
          <a:off x="13042" y="62062"/>
          <a:ext cx="2065329" cy="6195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3207" tIns="163207" rIns="163207" bIns="163207" numCol="1" spcCol="1270" anchor="ctr" anchorCtr="0">
          <a:noAutofit/>
        </a:bodyPr>
        <a:lstStyle/>
        <a:p>
          <a:pPr marL="0" lvl="0" indent="0" algn="ctr" defTabSz="1066800">
            <a:lnSpc>
              <a:spcPct val="90000"/>
            </a:lnSpc>
            <a:spcBef>
              <a:spcPct val="0"/>
            </a:spcBef>
            <a:spcAft>
              <a:spcPct val="35000"/>
            </a:spcAft>
            <a:buNone/>
          </a:pPr>
          <a:r>
            <a:rPr lang="en-US" sz="2400" kern="1200" dirty="0"/>
            <a:t>Creating</a:t>
          </a:r>
        </a:p>
      </dsp:txBody>
      <dsp:txXfrm>
        <a:off x="13042" y="62062"/>
        <a:ext cx="2065329" cy="619598"/>
      </dsp:txXfrm>
    </dsp:sp>
    <dsp:sp modelId="{4500486E-52BB-6A40-BB05-3E7D3C608751}">
      <dsp:nvSpPr>
        <dsp:cNvPr id="0" name=""/>
        <dsp:cNvSpPr/>
      </dsp:nvSpPr>
      <dsp:spPr>
        <a:xfrm>
          <a:off x="13042" y="681660"/>
          <a:ext cx="2065329" cy="393622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Create a safe and trusting environment through authentic, reciprocal relationships that support high-quality literacy learning and student success.</a:t>
          </a:r>
        </a:p>
      </dsp:txBody>
      <dsp:txXfrm>
        <a:off x="13042" y="681660"/>
        <a:ext cx="2065329" cy="3936226"/>
      </dsp:txXfrm>
    </dsp:sp>
    <dsp:sp modelId="{1414600F-B4F1-3345-8E3B-D07C9D78735E}">
      <dsp:nvSpPr>
        <dsp:cNvPr id="0" name=""/>
        <dsp:cNvSpPr/>
      </dsp:nvSpPr>
      <dsp:spPr>
        <a:xfrm>
          <a:off x="2186160" y="62062"/>
          <a:ext cx="2065329" cy="6195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3207" tIns="163207" rIns="163207" bIns="163207" numCol="1" spcCol="1270" anchor="ctr" anchorCtr="0">
          <a:noAutofit/>
        </a:bodyPr>
        <a:lstStyle/>
        <a:p>
          <a:pPr marL="0" lvl="0" indent="0" algn="ctr" defTabSz="1066800">
            <a:lnSpc>
              <a:spcPct val="90000"/>
            </a:lnSpc>
            <a:spcBef>
              <a:spcPct val="0"/>
            </a:spcBef>
            <a:spcAft>
              <a:spcPct val="35000"/>
            </a:spcAft>
            <a:buNone/>
          </a:pPr>
          <a:r>
            <a:rPr lang="en-US" sz="2400" kern="1200" dirty="0"/>
            <a:t>Personalizing</a:t>
          </a:r>
        </a:p>
      </dsp:txBody>
      <dsp:txXfrm>
        <a:off x="2186160" y="62062"/>
        <a:ext cx="2065329" cy="619598"/>
      </dsp:txXfrm>
    </dsp:sp>
    <dsp:sp modelId="{95E43EDE-66F3-6847-A8D0-5999998D406F}">
      <dsp:nvSpPr>
        <dsp:cNvPr id="0" name=""/>
        <dsp:cNvSpPr/>
      </dsp:nvSpPr>
      <dsp:spPr>
        <a:xfrm>
          <a:off x="2186160" y="681660"/>
          <a:ext cx="2065329" cy="393622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Personalize literacy </a:t>
          </a:r>
          <a:r>
            <a:rPr lang="en-US" sz="1800" kern="1200" dirty="0"/>
            <a:t>instruction</a:t>
          </a:r>
          <a:r>
            <a:rPr lang="en-US" sz="1900" kern="1200" dirty="0"/>
            <a:t> by centering students’ identities in literacy materials and inviting them to collaborate in their learning.</a:t>
          </a:r>
        </a:p>
      </dsp:txBody>
      <dsp:txXfrm>
        <a:off x="2186160" y="681660"/>
        <a:ext cx="2065329" cy="3936226"/>
      </dsp:txXfrm>
    </dsp:sp>
    <dsp:sp modelId="{9AED5740-7810-E34C-AB5C-62C2C011CAE0}">
      <dsp:nvSpPr>
        <dsp:cNvPr id="0" name=""/>
        <dsp:cNvSpPr/>
      </dsp:nvSpPr>
      <dsp:spPr>
        <a:xfrm>
          <a:off x="4359279" y="62062"/>
          <a:ext cx="2065329" cy="6195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3207" tIns="163207" rIns="163207" bIns="163207" numCol="1" spcCol="1270" anchor="ctr" anchorCtr="0">
          <a:noAutofit/>
        </a:bodyPr>
        <a:lstStyle/>
        <a:p>
          <a:pPr marL="0" lvl="0" indent="0" algn="ctr" defTabSz="1066800">
            <a:lnSpc>
              <a:spcPct val="90000"/>
            </a:lnSpc>
            <a:spcBef>
              <a:spcPct val="0"/>
            </a:spcBef>
            <a:spcAft>
              <a:spcPct val="35000"/>
            </a:spcAft>
            <a:buNone/>
          </a:pPr>
          <a:r>
            <a:rPr lang="en-US" sz="2400" kern="1200" dirty="0"/>
            <a:t>Maintaining</a:t>
          </a:r>
        </a:p>
      </dsp:txBody>
      <dsp:txXfrm>
        <a:off x="4359279" y="62062"/>
        <a:ext cx="2065329" cy="619598"/>
      </dsp:txXfrm>
    </dsp:sp>
    <dsp:sp modelId="{C82FC9EA-42B1-6D49-9428-54346C07E7C5}">
      <dsp:nvSpPr>
        <dsp:cNvPr id="0" name=""/>
        <dsp:cNvSpPr/>
      </dsp:nvSpPr>
      <dsp:spPr>
        <a:xfrm>
          <a:off x="4359279" y="681660"/>
          <a:ext cx="2065329" cy="393622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Maintain high literacy </a:t>
          </a:r>
          <a:r>
            <a:rPr lang="en-US" sz="1800" kern="1200" dirty="0"/>
            <a:t>expectations</a:t>
          </a:r>
          <a:r>
            <a:rPr lang="en-US" sz="1900" kern="1200" dirty="0"/>
            <a:t> for all students while differentiating instruction to meet diverse learning needs.</a:t>
          </a:r>
        </a:p>
      </dsp:txBody>
      <dsp:txXfrm>
        <a:off x="4359279" y="681660"/>
        <a:ext cx="2065329" cy="3936226"/>
      </dsp:txXfrm>
    </dsp:sp>
    <dsp:sp modelId="{08002DDD-6C9E-2144-ADFE-276B01EAD5A7}">
      <dsp:nvSpPr>
        <dsp:cNvPr id="0" name=""/>
        <dsp:cNvSpPr/>
      </dsp:nvSpPr>
      <dsp:spPr>
        <a:xfrm>
          <a:off x="6532397" y="62062"/>
          <a:ext cx="2065329" cy="6195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3207" tIns="163207" rIns="163207" bIns="163207" numCol="1" spcCol="1270" anchor="ctr" anchorCtr="0">
          <a:noAutofit/>
        </a:bodyPr>
        <a:lstStyle/>
        <a:p>
          <a:pPr marL="0" lvl="0" indent="0" algn="ctr" defTabSz="1066800">
            <a:lnSpc>
              <a:spcPct val="90000"/>
            </a:lnSpc>
            <a:spcBef>
              <a:spcPct val="0"/>
            </a:spcBef>
            <a:spcAft>
              <a:spcPct val="35000"/>
            </a:spcAft>
            <a:buNone/>
          </a:pPr>
          <a:r>
            <a:rPr lang="en-US" sz="2400" kern="1200" dirty="0"/>
            <a:t>Integrating</a:t>
          </a:r>
        </a:p>
      </dsp:txBody>
      <dsp:txXfrm>
        <a:off x="6532397" y="62062"/>
        <a:ext cx="2065329" cy="619598"/>
      </dsp:txXfrm>
    </dsp:sp>
    <dsp:sp modelId="{AAA9A529-E76C-6B46-ABAE-1BF2DDC14010}">
      <dsp:nvSpPr>
        <dsp:cNvPr id="0" name=""/>
        <dsp:cNvSpPr/>
      </dsp:nvSpPr>
      <dsp:spPr>
        <a:xfrm>
          <a:off x="6532397" y="681660"/>
          <a:ext cx="2065329" cy="393622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Integrate student and family identities, </a:t>
          </a:r>
          <a:r>
            <a:rPr lang="en-US" sz="1800" kern="1200" dirty="0"/>
            <a:t>preferences</a:t>
          </a:r>
          <a:r>
            <a:rPr lang="en-US" sz="1900" kern="1200" dirty="0"/>
            <a:t> and experiences into materials and instructional supports to ensure students see themselves reflected in their learning.</a:t>
          </a:r>
        </a:p>
      </dsp:txBody>
      <dsp:txXfrm>
        <a:off x="6532397" y="681660"/>
        <a:ext cx="2065329" cy="3936226"/>
      </dsp:txXfrm>
    </dsp:sp>
    <dsp:sp modelId="{A25ADB19-2B85-2E44-BCDE-515D0E543D0C}">
      <dsp:nvSpPr>
        <dsp:cNvPr id="0" name=""/>
        <dsp:cNvSpPr/>
      </dsp:nvSpPr>
      <dsp:spPr>
        <a:xfrm>
          <a:off x="8705516" y="62062"/>
          <a:ext cx="2065329" cy="61959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3207" tIns="163207" rIns="163207" bIns="163207" numCol="1" spcCol="1270" anchor="ctr" anchorCtr="0">
          <a:noAutofit/>
        </a:bodyPr>
        <a:lstStyle/>
        <a:p>
          <a:pPr marL="0" lvl="0" indent="0" algn="ctr" defTabSz="1066800">
            <a:lnSpc>
              <a:spcPct val="90000"/>
            </a:lnSpc>
            <a:spcBef>
              <a:spcPct val="0"/>
            </a:spcBef>
            <a:spcAft>
              <a:spcPct val="35000"/>
            </a:spcAft>
            <a:buNone/>
          </a:pPr>
          <a:r>
            <a:rPr lang="en-US" sz="2400" kern="1200" dirty="0"/>
            <a:t>Encouraging</a:t>
          </a:r>
        </a:p>
      </dsp:txBody>
      <dsp:txXfrm>
        <a:off x="8705516" y="62062"/>
        <a:ext cx="2065329" cy="619598"/>
      </dsp:txXfrm>
    </dsp:sp>
    <dsp:sp modelId="{AFF6DDF8-9145-2845-8E9D-E8D6530FA149}">
      <dsp:nvSpPr>
        <dsp:cNvPr id="0" name=""/>
        <dsp:cNvSpPr/>
      </dsp:nvSpPr>
      <dsp:spPr>
        <a:xfrm>
          <a:off x="8705516" y="681660"/>
          <a:ext cx="2065329" cy="393622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Encourage self-reflection and exposure to diverse </a:t>
          </a:r>
          <a:r>
            <a:rPr lang="en-US" sz="1800" kern="1200" dirty="0"/>
            <a:t>perspectives</a:t>
          </a:r>
          <a:r>
            <a:rPr lang="en-US" sz="1900" kern="1200" dirty="0"/>
            <a:t> by providing opportunities for students to explore their own identities and understand the world through texts and media.</a:t>
          </a:r>
        </a:p>
      </dsp:txBody>
      <dsp:txXfrm>
        <a:off x="8705516" y="681660"/>
        <a:ext cx="2065329" cy="39362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F66CC-B8D8-7D44-AB31-9CDFC3113131}">
      <dsp:nvSpPr>
        <dsp:cNvPr id="0" name=""/>
        <dsp:cNvSpPr/>
      </dsp:nvSpPr>
      <dsp:spPr>
        <a:xfrm>
          <a:off x="6076" y="143740"/>
          <a:ext cx="5532573" cy="1659772"/>
        </a:xfrm>
        <a:prstGeom prst="rect">
          <a:avLst/>
        </a:prstGeom>
        <a:solidFill>
          <a:srgbClr val="1B7CB5"/>
        </a:soli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1600200">
            <a:lnSpc>
              <a:spcPct val="90000"/>
            </a:lnSpc>
            <a:spcBef>
              <a:spcPct val="0"/>
            </a:spcBef>
            <a:spcAft>
              <a:spcPct val="35000"/>
            </a:spcAft>
            <a:buNone/>
          </a:pPr>
          <a:r>
            <a:rPr lang="en-US" sz="3600" kern="1200" dirty="0"/>
            <a:t>Personal Agency</a:t>
          </a:r>
        </a:p>
      </dsp:txBody>
      <dsp:txXfrm>
        <a:off x="6076" y="143740"/>
        <a:ext cx="5532573" cy="1659772"/>
      </dsp:txXfrm>
    </dsp:sp>
    <dsp:sp modelId="{4500486E-52BB-6A40-BB05-3E7D3C608751}">
      <dsp:nvSpPr>
        <dsp:cNvPr id="0" name=""/>
        <dsp:cNvSpPr/>
      </dsp:nvSpPr>
      <dsp:spPr>
        <a:xfrm>
          <a:off x="6076" y="1803512"/>
          <a:ext cx="5532573" cy="258991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4320" tIns="274320" rIns="274320" bIns="274320" numCol="1" spcCol="1270" anchor="t" anchorCtr="0">
          <a:noAutofit/>
        </a:bodyPr>
        <a:lstStyle/>
        <a:p>
          <a:pPr marL="0" lvl="0" indent="0" algn="l" defTabSz="1066800">
            <a:lnSpc>
              <a:spcPct val="90000"/>
            </a:lnSpc>
            <a:spcBef>
              <a:spcPct val="0"/>
            </a:spcBef>
            <a:spcAft>
              <a:spcPct val="35000"/>
            </a:spcAft>
            <a:buNone/>
          </a:pPr>
          <a:r>
            <a:rPr lang="en-US" sz="2400" b="1" kern="1200" dirty="0"/>
            <a:t>Personal agency</a:t>
          </a:r>
          <a:r>
            <a:rPr lang="en-US" sz="2400" kern="1200" dirty="0"/>
            <a:t> refers to an individual's ability to make choices and take actions to influence their own life and environment. It is about personal empowerment, self-efficacy and autonomy. </a:t>
          </a:r>
        </a:p>
      </dsp:txBody>
      <dsp:txXfrm>
        <a:off x="6076" y="1803512"/>
        <a:ext cx="5532573" cy="2589916"/>
      </dsp:txXfrm>
    </dsp:sp>
    <dsp:sp modelId="{1414600F-B4F1-3345-8E3B-D07C9D78735E}">
      <dsp:nvSpPr>
        <dsp:cNvPr id="0" name=""/>
        <dsp:cNvSpPr/>
      </dsp:nvSpPr>
      <dsp:spPr>
        <a:xfrm>
          <a:off x="5646544" y="143740"/>
          <a:ext cx="5532573" cy="1659772"/>
        </a:xfrm>
        <a:prstGeom prst="rect">
          <a:avLst/>
        </a:prstGeom>
        <a:solidFill>
          <a:srgbClr val="1B7CB5"/>
        </a:soli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1600200">
            <a:lnSpc>
              <a:spcPct val="90000"/>
            </a:lnSpc>
            <a:spcBef>
              <a:spcPct val="0"/>
            </a:spcBef>
            <a:spcAft>
              <a:spcPct val="35000"/>
            </a:spcAft>
            <a:buNone/>
          </a:pPr>
          <a:r>
            <a:rPr lang="en-US" sz="3600" kern="1200" dirty="0"/>
            <a:t>Collective Agency</a:t>
          </a:r>
        </a:p>
      </dsp:txBody>
      <dsp:txXfrm>
        <a:off x="5646544" y="143740"/>
        <a:ext cx="5532573" cy="1659772"/>
      </dsp:txXfrm>
    </dsp:sp>
    <dsp:sp modelId="{95E43EDE-66F3-6847-A8D0-5999998D406F}">
      <dsp:nvSpPr>
        <dsp:cNvPr id="0" name=""/>
        <dsp:cNvSpPr/>
      </dsp:nvSpPr>
      <dsp:spPr>
        <a:xfrm>
          <a:off x="5646544" y="1803512"/>
          <a:ext cx="5532573" cy="258991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4320" tIns="274320" rIns="274320" bIns="274320" numCol="1" spcCol="1270" anchor="t" anchorCtr="0">
          <a:noAutofit/>
        </a:bodyPr>
        <a:lstStyle/>
        <a:p>
          <a:pPr marL="0" lvl="0" indent="0" algn="l" defTabSz="1066800">
            <a:lnSpc>
              <a:spcPct val="90000"/>
            </a:lnSpc>
            <a:spcBef>
              <a:spcPct val="0"/>
            </a:spcBef>
            <a:spcAft>
              <a:spcPct val="35000"/>
            </a:spcAft>
            <a:buNone/>
          </a:pPr>
          <a:r>
            <a:rPr lang="en-US" sz="2400" b="1" kern="1200" dirty="0"/>
            <a:t>Collective agency</a:t>
          </a:r>
          <a:r>
            <a:rPr lang="en-US" sz="2400" kern="1200" dirty="0"/>
            <a:t> involves a group of people working together to achieve a shared goal or bring about social change. It emphasizes collaboration, shared decision-making and the power of collective action. </a:t>
          </a:r>
        </a:p>
      </dsp:txBody>
      <dsp:txXfrm>
        <a:off x="5646544" y="1803512"/>
        <a:ext cx="5532573" cy="2589916"/>
      </dsp:txXfrm>
    </dsp:sp>
  </dsp:spTree>
</dsp:drawing>
</file>

<file path=ppt/diagrams/layout1.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13B487-33A9-9583-E52A-6D2F54358C6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5C93762-F30B-FD46-A5FB-4606026BF0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CFA5B4-8264-764D-9B6A-CFF0C3A3086E}" type="datetimeFigureOut">
              <a:rPr lang="en-US" smtClean="0"/>
              <a:t>2/11/2026</a:t>
            </a:fld>
            <a:endParaRPr lang="en-US"/>
          </a:p>
        </p:txBody>
      </p:sp>
      <p:sp>
        <p:nvSpPr>
          <p:cNvPr id="4" name="Footer Placeholder 3">
            <a:extLst>
              <a:ext uri="{FF2B5EF4-FFF2-40B4-BE49-F238E27FC236}">
                <a16:creationId xmlns:a16="http://schemas.microsoft.com/office/drawing/2014/main" id="{F3642248-9D7F-5BCB-F6AB-8F057E39166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750BF4BA-4DF0-DDA3-DFB2-11490136F6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689577-02F7-854B-874B-AA3AC2726088}" type="slidenum">
              <a:rPr lang="en-US" smtClean="0"/>
              <a:t>‹#›</a:t>
            </a:fld>
            <a:endParaRPr lang="en-US"/>
          </a:p>
        </p:txBody>
      </p:sp>
    </p:spTree>
    <p:extLst>
      <p:ext uri="{BB962C8B-B14F-4D97-AF65-F5344CB8AC3E}">
        <p14:creationId xmlns:p14="http://schemas.microsoft.com/office/powerpoint/2010/main" val="132305771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r>
              <a:rPr lang="en-US"/>
              <a:t>Cohen, G. L. (2022). Belonging: The science of creating connection and bridging divides. Norton.</a:t>
            </a:r>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i.org/10.2105/AJPH.2015.30263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i.org/10.1016/j.jadohealth.2006.10.013"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doi.org/10.1080/01639625.2015.1078504" TargetMode="External"/><Relationship Id="rId5" Type="http://schemas.openxmlformats.org/officeDocument/2006/relationships/hyperlink" Target="https://doi.org/10.1007/s00787-020-01518-3" TargetMode="External"/><Relationship Id="rId4" Type="http://schemas.openxmlformats.org/officeDocument/2006/relationships/hyperlink" Target="https://doi.org/10.3389/fpsyt.2018.00025"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i.org/10.1037/dev0000159" TargetMode="External"/><Relationship Id="rId7" Type="http://schemas.openxmlformats.org/officeDocument/2006/relationships/hyperlink" Target="https://www.air.org/sites/default/files/Maximizing-Student-Agency-NICs-Report-Oct-2018.pdf"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doi.org/10.1016/j.compedu.2019.103781" TargetMode="External"/><Relationship Id="rId5" Type="http://schemas.openxmlformats.org/officeDocument/2006/relationships/hyperlink" Target="https://doi.org/10.1016/j.learninstruc.2018.06.006" TargetMode="External"/><Relationship Id="rId4" Type="http://schemas.openxmlformats.org/officeDocument/2006/relationships/hyperlink" Target="https://doi.org/10.1037/0003-066X.55.1.68"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If there is a new facilitator for this section, take a moment to introduce yourself.</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8F926E85-25ED-B54A-86CF-E7F7F17B1AF6}"/>
              </a:ext>
            </a:extLst>
          </p:cNvPr>
          <p:cNvSpPr>
            <a:spLocks noGrp="1"/>
          </p:cNvSpPr>
          <p:nvPr>
            <p:ph type="ftr" idx="11"/>
          </p:nvPr>
        </p:nvSpPr>
        <p:spPr/>
        <p:txBody>
          <a:bodyPr/>
          <a:lstStyle/>
          <a:p>
            <a:r>
              <a:rPr lang="en-US"/>
              <a:t>Cohen, G. L. (2022). Belonging: The science of creating connection and bridging divides. Norton.</a:t>
            </a:r>
          </a:p>
        </p:txBody>
      </p:sp>
    </p:spTree>
    <p:extLst>
      <p:ext uri="{BB962C8B-B14F-4D97-AF65-F5344CB8AC3E}">
        <p14:creationId xmlns:p14="http://schemas.microsoft.com/office/powerpoint/2010/main" val="458692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7D9A5-8EAC-550A-EA82-7A821C9845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084A2-325E-C3D2-ABF6-086E66586C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E7A43A-B787-46DB-E14F-17A0A83E8B10}"/>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slide and research on why student belonging is important. </a:t>
            </a:r>
          </a:p>
          <a:p>
            <a:endParaRPr lang="en-US" b="0" dirty="0"/>
          </a:p>
          <a:p>
            <a:r>
              <a:rPr lang="en-US" b="1" dirty="0"/>
              <a:t>Script</a:t>
            </a:r>
          </a:p>
          <a:p>
            <a:r>
              <a:rPr lang="en-US" b="0" i="1" dirty="0"/>
              <a:t>Research </a:t>
            </a:r>
            <a:r>
              <a:rPr lang="en-US" i="1" dirty="0"/>
              <a:t>has</a:t>
            </a:r>
            <a:r>
              <a:rPr lang="en-US" b="0" i="1" dirty="0"/>
              <a:t> shown that a strong sense of belonging has many positive impacts in various areas of students</a:t>
            </a:r>
            <a:r>
              <a:rPr lang="en-US" i="1" dirty="0"/>
              <a:t>'</a:t>
            </a:r>
            <a:r>
              <a:rPr lang="en-US" b="0" i="1" dirty="0"/>
              <a:t> lives. [Read the research bullets on the slide.]</a:t>
            </a:r>
          </a:p>
          <a:p>
            <a:endParaRPr lang="en-US" i="1" dirty="0"/>
          </a:p>
          <a:p>
            <a:r>
              <a:rPr lang="en-US" b="1" dirty="0"/>
              <a:t>Citations</a:t>
            </a:r>
            <a:endParaRPr lang="en-US" b="1" i="1" dirty="0"/>
          </a:p>
          <a:p>
            <a:pPr marL="228600" indent="0"/>
            <a:r>
              <a:rPr lang="en-US" dirty="0"/>
              <a:t>Chang, H. N., Osher, D., Schanfield, M., Sundius, J., &amp; Bauer, L. (2019, September). </a:t>
            </a:r>
            <a:r>
              <a:rPr lang="en-US" i="1" dirty="0"/>
              <a:t>Using Chronic Absence Data to Improve Conditions for Learning</a:t>
            </a:r>
            <a:r>
              <a:rPr lang="en-US"/>
              <a:t>. Attendance Works &amp; American Institutes for Research.</a:t>
            </a:r>
          </a:p>
          <a:p>
            <a:pPr marL="228600" indent="0"/>
            <a:endParaRPr lang="en-US" dirty="0"/>
          </a:p>
          <a:p>
            <a:pPr marL="228600" indent="0"/>
            <a:r>
              <a:rPr lang="en-US"/>
              <a:t>Darling‑Hammond, L., &amp; </a:t>
            </a:r>
            <a:r>
              <a:rPr lang="en-US" err="1"/>
              <a:t>DePaoli</a:t>
            </a:r>
            <a:r>
              <a:rPr lang="en-US" dirty="0"/>
              <a:t>, J. (2020, May). </a:t>
            </a:r>
            <a:r>
              <a:rPr lang="en-US" i="1" dirty="0"/>
              <a:t>Why School Climate Matters and What Can Be Done to Improve It</a:t>
            </a:r>
            <a:r>
              <a:rPr lang="en-US" dirty="0"/>
              <a:t>. </a:t>
            </a:r>
            <a:r>
              <a:rPr lang="en-US" i="1" dirty="0"/>
              <a:t>State Education Standard</a:t>
            </a:r>
            <a:r>
              <a:rPr lang="en-US" dirty="0"/>
              <a:t>, 20(2), 7–11. National Association of State Boards of Education. </a:t>
            </a:r>
          </a:p>
          <a:p>
            <a:pPr marL="228600" indent="0"/>
            <a:endParaRPr lang="en-US" dirty="0"/>
          </a:p>
          <a:p>
            <a:pPr marL="228600" indent="0"/>
            <a:r>
              <a:rPr lang="en-US" dirty="0"/>
              <a:t>Freeman, T. M., Anderman, L. H., &amp; Jensen, J. M. (2007). </a:t>
            </a:r>
            <a:r>
              <a:rPr lang="en-US" i="1" dirty="0"/>
              <a:t>Sense of belonging in college freshmen at the classroom and campus levels.</a:t>
            </a:r>
            <a:r>
              <a:rPr lang="en-US" dirty="0"/>
              <a:t> Journal of Experimental Education, 75(3), 203–220.</a:t>
            </a:r>
          </a:p>
          <a:p>
            <a:pPr marL="228600" indent="0"/>
            <a:endParaRPr lang="en-US" dirty="0"/>
          </a:p>
          <a:p>
            <a:pPr marL="228600" indent="0"/>
            <a:r>
              <a:rPr lang="en-US" dirty="0"/>
              <a:t>Jones, D. E., Greenberg, M., &amp; Crowley, M. (2015). </a:t>
            </a:r>
            <a:r>
              <a:rPr lang="en-US" i="1" dirty="0"/>
              <a:t>Early social‑emotional functioning and public health: The relationship between kindergarten social competence and future wellness.</a:t>
            </a:r>
            <a:r>
              <a:rPr lang="en-US" dirty="0"/>
              <a:t> American Journal of Public Health, 105(11), 2283–2290. </a:t>
            </a:r>
            <a:r>
              <a:rPr lang="en-US" dirty="0">
                <a:hlinkClick r:id="rId3"/>
              </a:rPr>
              <a:t>https://doi.org/10.2105/AJPH.2015.302630</a:t>
            </a:r>
            <a:endParaRPr lang="en-US" dirty="0"/>
          </a:p>
          <a:p>
            <a:pPr marL="228600" indent="0"/>
            <a:endParaRPr lang="en-US" dirty="0"/>
          </a:p>
          <a:p>
            <a:pPr marL="228600" indent="0"/>
            <a:r>
              <a:rPr lang="en-US" dirty="0"/>
              <a:t> Stewart, L., &amp; Thomas, N. L. (2017). </a:t>
            </a:r>
            <a:r>
              <a:rPr lang="en-US" i="1" dirty="0"/>
              <a:t>The relationship between school connectedness and mental health during the transition to secondary school: A path analysis.</a:t>
            </a:r>
            <a:r>
              <a:rPr lang="en-US" dirty="0"/>
              <a:t> Journal of Psychologists and Counsellors in Schools, 27(1), 27–43.</a:t>
            </a:r>
          </a:p>
          <a:p>
            <a:pPr marL="228600" indent="0"/>
            <a:endParaRPr lang="en-US" dirty="0"/>
          </a:p>
          <a:p>
            <a:pPr marL="228600" indent="0"/>
            <a:endParaRPr lang="en-US" dirty="0"/>
          </a:p>
        </p:txBody>
      </p:sp>
      <p:sp>
        <p:nvSpPr>
          <p:cNvPr id="4" name="Footer Placeholder 3">
            <a:extLst>
              <a:ext uri="{FF2B5EF4-FFF2-40B4-BE49-F238E27FC236}">
                <a16:creationId xmlns:a16="http://schemas.microsoft.com/office/drawing/2014/main" id="{CD93F0C8-496A-DE4D-9752-E971434148C0}"/>
              </a:ext>
            </a:extLst>
          </p:cNvPr>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0CF4D373-1FDC-1740-F0D5-51C21D3E9EB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2997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Review the research around student belonging and substance use.</a:t>
            </a:r>
          </a:p>
          <a:p>
            <a:pPr>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Highlight that this research illustrates the importance of fostering a strong sense of student belonging within classrooms. </a:t>
            </a:r>
          </a:p>
          <a:p>
            <a:pPr>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latin typeface="Calibri" panose="020F0502020204030204" pitchFamily="34" charset="0"/>
                <a:ea typeface="Calibri" panose="020F0502020204030204" pitchFamily="34" charset="0"/>
                <a:cs typeface="Calibri" panose="020F0502020204030204" pitchFamily="34" charset="0"/>
              </a:rPr>
              <a:t>Student belonging also plays a key role in choices around substance use. Research has shown that [read the bullets on the slide].</a:t>
            </a:r>
          </a:p>
          <a:p>
            <a:pPr marL="228600" indent="0">
              <a:buFont typeface="Arial" panose="020B0604020202020204" pitchFamily="34" charset="0"/>
              <a:buNone/>
            </a:pPr>
            <a:endParaRPr lang="en-US" b="1"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b="1" dirty="0"/>
              <a:t>Citations</a:t>
            </a:r>
            <a:endParaRPr lang="en-US" b="0" dirty="0"/>
          </a:p>
          <a:p>
            <a:pPr marL="228600" indent="0"/>
            <a:r>
              <a:rPr lang="en-US" dirty="0"/>
              <a:t>Bond, L., Butler, H., Thomas, L., Carlin, J., Glover, S., Bowes, G., &amp; Patton, G. C. (2007). </a:t>
            </a:r>
            <a:r>
              <a:rPr lang="en-US" i="1" dirty="0"/>
              <a:t>Social and school connectedness in early secondary school as predictors of late teenage substance use, mental health, and academic outcomes.</a:t>
            </a:r>
            <a:r>
              <a:rPr lang="en-US" dirty="0"/>
              <a:t> Journal of Adolescent Health, 40(4), 356–365. </a:t>
            </a:r>
            <a:r>
              <a:rPr lang="en-US" dirty="0">
                <a:hlinkClick r:id="rId3"/>
              </a:rPr>
              <a:t>https://doi.org/10.1016/j.jadohealth.2006.10.013</a:t>
            </a:r>
            <a:endParaRPr lang="en-US"/>
          </a:p>
          <a:p>
            <a:pPr marL="228600" indent="0"/>
            <a:endParaRPr lang="en-US" dirty="0"/>
          </a:p>
          <a:p>
            <a:pPr marL="228600" indent="0"/>
            <a:r>
              <a:rPr lang="en-US" dirty="0">
                <a:solidFill>
                  <a:srgbClr val="212121"/>
                </a:solidFill>
              </a:rPr>
              <a:t>Gaete, J., Rojas, G., Fritsch, R., &amp; Araya, R. (2018). </a:t>
            </a:r>
            <a:r>
              <a:rPr lang="en-US" i="1" dirty="0">
                <a:solidFill>
                  <a:srgbClr val="212121"/>
                </a:solidFill>
              </a:rPr>
              <a:t>Association between school membership and substance use among adolescents.</a:t>
            </a:r>
            <a:r>
              <a:rPr lang="en-US" dirty="0">
                <a:solidFill>
                  <a:srgbClr val="212121"/>
                </a:solidFill>
              </a:rPr>
              <a:t> Frontiers in Psychiatry, 9, 25. </a:t>
            </a:r>
            <a:r>
              <a:rPr lang="en-US" dirty="0">
                <a:solidFill>
                  <a:srgbClr val="212121"/>
                </a:solidFill>
                <a:hlinkClick r:id="rId4"/>
              </a:rPr>
              <a:t>https://doi.org/10.3389/fpsyt.2018.00025</a:t>
            </a:r>
            <a:endParaRPr lang="en-US"/>
          </a:p>
          <a:p>
            <a:pPr marL="228600" indent="0"/>
            <a:endParaRPr lang="en-US" dirty="0">
              <a:solidFill>
                <a:srgbClr val="212121"/>
              </a:solidFill>
            </a:endParaRPr>
          </a:p>
          <a:p>
            <a:pPr marL="228600" indent="0"/>
            <a:r>
              <a:rPr lang="en-US" dirty="0">
                <a:solidFill>
                  <a:srgbClr val="212121"/>
                </a:solidFill>
              </a:rPr>
              <a:t>Oshi SN, Abel WD, Brown K, Campbell-Williams K, Whitehorne-Smith P, Agu CF, Griffith A, Oshi DC. Is sense of belonging at school associated with cannabis use among secondary school students in Barbados? Psychol Health Med. 2020 Aug;25(7):824-831. </a:t>
            </a:r>
            <a:r>
              <a:rPr lang="en-US" dirty="0" err="1">
                <a:solidFill>
                  <a:srgbClr val="212121"/>
                </a:solidFill>
              </a:rPr>
              <a:t>doi</a:t>
            </a:r>
            <a:r>
              <a:rPr lang="en-US" dirty="0">
                <a:solidFill>
                  <a:srgbClr val="212121"/>
                </a:solidFill>
              </a:rPr>
              <a:t>: 10.1080/13548506.2019.1672878. </a:t>
            </a:r>
            <a:r>
              <a:rPr lang="en-US" dirty="0" err="1">
                <a:solidFill>
                  <a:srgbClr val="212121"/>
                </a:solidFill>
              </a:rPr>
              <a:t>Epub</a:t>
            </a:r>
            <a:r>
              <a:rPr lang="en-US" dirty="0">
                <a:solidFill>
                  <a:srgbClr val="212121"/>
                </a:solidFill>
              </a:rPr>
              <a:t> 2019 Oct 9. PMID: 31597465.</a:t>
            </a:r>
            <a:endParaRPr lang="en-US" dirty="0"/>
          </a:p>
          <a:p>
            <a:pPr marL="228600" indent="0"/>
            <a:endParaRPr lang="en-US" dirty="0">
              <a:solidFill>
                <a:srgbClr val="000000"/>
              </a:solidFill>
            </a:endParaRPr>
          </a:p>
          <a:p>
            <a:pPr marL="228600" indent="0"/>
            <a:r>
              <a:rPr lang="en-US" dirty="0">
                <a:solidFill>
                  <a:srgbClr val="000000"/>
                </a:solidFill>
              </a:rPr>
              <a:t>Probst, J. C., Woolverton, C. J., &amp; Leatherdale, S. T. (2020). </a:t>
            </a:r>
            <a:r>
              <a:rPr lang="en-US" i="1" dirty="0">
                <a:solidFill>
                  <a:srgbClr val="000000"/>
                </a:solidFill>
              </a:rPr>
              <a:t>A supportive school environment may reduce the risk of non-medical prescription opioid use among students with mental health impairment.</a:t>
            </a:r>
            <a:r>
              <a:rPr lang="en-US" dirty="0">
                <a:solidFill>
                  <a:srgbClr val="000000"/>
                </a:solidFill>
              </a:rPr>
              <a:t> European Child &amp; Adolescent Psychiatry. </a:t>
            </a:r>
            <a:r>
              <a:rPr lang="en-US" dirty="0">
                <a:solidFill>
                  <a:srgbClr val="000000"/>
                </a:solidFill>
                <a:hlinkClick r:id="rId5"/>
              </a:rPr>
              <a:t>https://doi.org/10.1007/s00787-020-01518-3</a:t>
            </a:r>
            <a:endParaRPr lang="en-US"/>
          </a:p>
          <a:p>
            <a:pPr marL="228600" indent="0"/>
            <a:endParaRPr lang="en-US" dirty="0">
              <a:solidFill>
                <a:srgbClr val="000000"/>
              </a:solidFill>
            </a:endParaRPr>
          </a:p>
          <a:p>
            <a:pPr marL="228600" indent="0"/>
            <a:r>
              <a:rPr lang="en-US" b="0" i="0" dirty="0">
                <a:solidFill>
                  <a:srgbClr val="1B1B1B"/>
                </a:solidFill>
                <a:effectLst/>
              </a:rPr>
              <a:t>Syed</a:t>
            </a:r>
            <a:r>
              <a:rPr lang="en-US" dirty="0">
                <a:solidFill>
                  <a:srgbClr val="1B1B1B"/>
                </a:solidFill>
              </a:rPr>
              <a:t>,</a:t>
            </a:r>
            <a:r>
              <a:rPr lang="en-US" b="0" i="0" dirty="0">
                <a:solidFill>
                  <a:srgbClr val="1B1B1B"/>
                </a:solidFill>
                <a:effectLst/>
              </a:rPr>
              <a:t> S</a:t>
            </a:r>
            <a:r>
              <a:rPr lang="en-US" dirty="0">
                <a:solidFill>
                  <a:srgbClr val="1B1B1B"/>
                </a:solidFill>
              </a:rPr>
              <a:t>.,</a:t>
            </a:r>
            <a:r>
              <a:rPr lang="en-US" b="0" i="0" dirty="0">
                <a:solidFill>
                  <a:srgbClr val="1B1B1B"/>
                </a:solidFill>
                <a:effectLst/>
              </a:rPr>
              <a:t> Sampasa-</a:t>
            </a:r>
            <a:r>
              <a:rPr lang="en-US" b="0" i="0" err="1">
                <a:solidFill>
                  <a:srgbClr val="1B1B1B"/>
                </a:solidFill>
                <a:effectLst/>
              </a:rPr>
              <a:t>Kanyinga</a:t>
            </a:r>
            <a:r>
              <a:rPr lang="en-US" dirty="0">
                <a:solidFill>
                  <a:srgbClr val="1B1B1B"/>
                </a:solidFill>
              </a:rPr>
              <a:t>,</a:t>
            </a:r>
            <a:r>
              <a:rPr lang="en-US" b="0" i="0" dirty="0">
                <a:solidFill>
                  <a:srgbClr val="1B1B1B"/>
                </a:solidFill>
                <a:effectLst/>
              </a:rPr>
              <a:t> H</a:t>
            </a:r>
            <a:r>
              <a:rPr lang="en-US" dirty="0">
                <a:solidFill>
                  <a:srgbClr val="1B1B1B"/>
                </a:solidFill>
              </a:rPr>
              <a:t>.,</a:t>
            </a:r>
            <a:r>
              <a:rPr lang="en-US" b="0" i="0" dirty="0">
                <a:solidFill>
                  <a:srgbClr val="1B1B1B"/>
                </a:solidFill>
                <a:effectLst/>
              </a:rPr>
              <a:t> Hamilton</a:t>
            </a:r>
            <a:r>
              <a:rPr lang="en-US" dirty="0">
                <a:solidFill>
                  <a:srgbClr val="1B1B1B"/>
                </a:solidFill>
              </a:rPr>
              <a:t>, H.A.,</a:t>
            </a:r>
            <a:r>
              <a:rPr lang="en-US" b="0" i="0" dirty="0">
                <a:solidFill>
                  <a:srgbClr val="1B1B1B"/>
                </a:solidFill>
                <a:effectLst/>
              </a:rPr>
              <a:t> Kingsbury</a:t>
            </a:r>
            <a:r>
              <a:rPr lang="en-US" dirty="0">
                <a:solidFill>
                  <a:srgbClr val="1B1B1B"/>
                </a:solidFill>
              </a:rPr>
              <a:t>,</a:t>
            </a:r>
            <a:r>
              <a:rPr lang="en-US" b="0" i="0" dirty="0">
                <a:solidFill>
                  <a:srgbClr val="1B1B1B"/>
                </a:solidFill>
                <a:effectLst/>
              </a:rPr>
              <a:t> M</a:t>
            </a:r>
            <a:r>
              <a:rPr lang="en-US" dirty="0">
                <a:solidFill>
                  <a:srgbClr val="1B1B1B"/>
                </a:solidFill>
              </a:rPr>
              <a:t>.,</a:t>
            </a:r>
            <a:r>
              <a:rPr lang="en-US" b="0" i="0" dirty="0">
                <a:solidFill>
                  <a:srgbClr val="1B1B1B"/>
                </a:solidFill>
                <a:effectLst/>
              </a:rPr>
              <a:t> Colman</a:t>
            </a:r>
            <a:r>
              <a:rPr lang="en-US" dirty="0">
                <a:solidFill>
                  <a:srgbClr val="1B1B1B"/>
                </a:solidFill>
              </a:rPr>
              <a:t>,</a:t>
            </a:r>
            <a:r>
              <a:rPr lang="en-US" b="0" i="0" dirty="0">
                <a:solidFill>
                  <a:srgbClr val="1B1B1B"/>
                </a:solidFill>
                <a:effectLst/>
              </a:rPr>
              <a:t> I. Low school belongingness and non-prescription opioid use among students in Ontario, Canada. Can J Public Health. 2021 Jun;112(3):449-455. </a:t>
            </a:r>
            <a:r>
              <a:rPr lang="en-US" b="0" i="0" err="1">
                <a:solidFill>
                  <a:srgbClr val="1B1B1B"/>
                </a:solidFill>
                <a:effectLst/>
              </a:rPr>
              <a:t>doi</a:t>
            </a:r>
            <a:r>
              <a:rPr lang="en-US" b="0" i="0" dirty="0">
                <a:solidFill>
                  <a:srgbClr val="1B1B1B"/>
                </a:solidFill>
                <a:effectLst/>
              </a:rPr>
              <a:t>: 10.17269/s41997-020-00460-w. </a:t>
            </a:r>
            <a:r>
              <a:rPr lang="en-US" b="0" i="0" err="1">
                <a:solidFill>
                  <a:srgbClr val="1B1B1B"/>
                </a:solidFill>
                <a:effectLst/>
              </a:rPr>
              <a:t>Epub</a:t>
            </a:r>
            <a:r>
              <a:rPr lang="en-US" b="0" i="0" dirty="0">
                <a:solidFill>
                  <a:srgbClr val="1B1B1B"/>
                </a:solidFill>
                <a:effectLst/>
              </a:rPr>
              <a:t> 2021 Jan 11. PMID: 33428115; PMCID: PMC8076367.</a:t>
            </a:r>
          </a:p>
          <a:p>
            <a:pPr marL="228600" indent="0"/>
            <a:endParaRPr lang="en-US" dirty="0">
              <a:solidFill>
                <a:srgbClr val="1B1B1B"/>
              </a:solidFill>
            </a:endParaRPr>
          </a:p>
          <a:p>
            <a:pPr marL="228600" indent="0"/>
            <a:r>
              <a:rPr lang="en-US">
                <a:solidFill>
                  <a:srgbClr val="1B1B1B"/>
                </a:solidFill>
              </a:rPr>
              <a:t>Yusek, D. A., &amp; </a:t>
            </a:r>
            <a:r>
              <a:rPr lang="en-US" err="1">
                <a:solidFill>
                  <a:srgbClr val="1B1B1B"/>
                </a:solidFill>
              </a:rPr>
              <a:t>Solakoglu</a:t>
            </a:r>
            <a:r>
              <a:rPr lang="en-US">
                <a:solidFill>
                  <a:srgbClr val="1B1B1B"/>
                </a:solidFill>
              </a:rPr>
              <a:t>, O. (2016). </a:t>
            </a:r>
            <a:r>
              <a:rPr lang="en-US" i="1">
                <a:solidFill>
                  <a:srgbClr val="1B1B1B"/>
                </a:solidFill>
              </a:rPr>
              <a:t>The relative influence of parental attachment, peer attachment, school attachment, and school alienation on delinquency among high school students in Turkey.</a:t>
            </a:r>
            <a:r>
              <a:rPr lang="en-US">
                <a:solidFill>
                  <a:srgbClr val="1B1B1B"/>
                </a:solidFill>
              </a:rPr>
              <a:t> Deviant Behavior, 37(7), 723–742. </a:t>
            </a:r>
            <a:r>
              <a:rPr lang="en-US" dirty="0">
                <a:solidFill>
                  <a:srgbClr val="1B1B1B"/>
                </a:solidFill>
                <a:hlinkClick r:id="rId6"/>
              </a:rPr>
              <a:t>https://doi.org/10.1080/01639625.2015.1078504</a:t>
            </a:r>
            <a:endParaRPr lang="en-US"/>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4372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Introduce Oregon’s Transformative SEL framework and review </a:t>
            </a:r>
            <a:r>
              <a:rPr lang="en-US" dirty="0"/>
              <a:t>its</a:t>
            </a:r>
            <a:r>
              <a:rPr lang="en-US" b="0" dirty="0"/>
              <a:t> four components.</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One way the Oregon Department of Education has worked to support strong student belonging in classrooms is through Oregon’s Transformative Social and Emotional Learning Framework.</a:t>
            </a:r>
            <a:r>
              <a:rPr lang="en-US" b="0" i="1" dirty="0"/>
              <a:t> It is comprised of four components:</a:t>
            </a:r>
          </a:p>
          <a:p>
            <a:pPr marL="400050" indent="-171450">
              <a:buFont typeface="Arial" panose="020B0604020202020204" pitchFamily="34" charset="0"/>
              <a:buChar char="•"/>
            </a:pPr>
            <a:r>
              <a:rPr lang="en-US" b="0" i="1" dirty="0"/>
              <a:t>Guiding Principles: foundational values and beliefs that are woven throughout the framework to guide decisions about how the Transformative SEL Standards are implemented. The five main guiding principles are [read the slide]. </a:t>
            </a:r>
          </a:p>
          <a:p>
            <a:pPr marL="400050" indent="-171450">
              <a:buFont typeface="Arial" panose="020B0604020202020204" pitchFamily="34" charset="0"/>
              <a:buChar char="•"/>
            </a:pPr>
            <a:r>
              <a:rPr lang="en-US" b="0" i="1" dirty="0"/>
              <a:t>Conditions for Learning &amp; Thriving:  partnerships, policies and practices that cultivate an ecosystem of Transformative SEL.</a:t>
            </a:r>
          </a:p>
          <a:p>
            <a:pPr marL="400050" indent="-171450">
              <a:buFont typeface="Arial" panose="020B0604020202020204" pitchFamily="34" charset="0"/>
              <a:buChar char="•"/>
            </a:pPr>
            <a:r>
              <a:rPr lang="en-US" b="0" i="1" dirty="0"/>
              <a:t>Adult Transformative SEL: resources, supports</a:t>
            </a:r>
            <a:r>
              <a:rPr lang="en-US" i="1" dirty="0"/>
              <a:t> </a:t>
            </a:r>
            <a:r>
              <a:rPr lang="en-US" b="0" i="1" dirty="0"/>
              <a:t>and conditions that adults need for their own well-being while teaching, modeling, coaching and nurturing student Transformative SEL</a:t>
            </a:r>
          </a:p>
          <a:p>
            <a:pPr marL="400050" indent="-171450">
              <a:buFont typeface="Arial" panose="020B0604020202020204" pitchFamily="34" charset="0"/>
              <a:buChar char="•"/>
            </a:pPr>
            <a:r>
              <a:rPr lang="en-US" b="0" i="1" dirty="0"/>
              <a:t>Student Transformative SEL: What students need to know and be able to do to develop and grow in their Transformative SEL.</a:t>
            </a:r>
          </a:p>
          <a:p>
            <a:pPr marL="228600" indent="0"/>
            <a:endParaRPr lang="en-US" i="1" dirty="0"/>
          </a:p>
          <a:p>
            <a:pPr marL="228600" indent="0">
              <a:buFont typeface="Arial" panose="020B0604020202020204" pitchFamily="34" charset="0"/>
              <a:buNone/>
            </a:pPr>
            <a:r>
              <a:rPr lang="en-US" b="0" i="1" dirty="0"/>
              <a:t>All of the components are necessary to support the success of Transformative SEL in schools and districts. Each component intentionally complements and reinforces the others in a reciprocal and dynamic way.</a:t>
            </a:r>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8527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 </a:t>
            </a:r>
          </a:p>
          <a:p>
            <a:pPr>
              <a:buFont typeface="Arial" panose="020B0604020202020204" pitchFamily="34" charset="0"/>
              <a:buChar char="•"/>
            </a:pPr>
            <a:r>
              <a:rPr lang="en-US" b="0" dirty="0"/>
              <a:t>Provide an overview of the student component of the Transformative SEL framework.</a:t>
            </a:r>
          </a:p>
          <a:p>
            <a:endParaRPr lang="en-US" dirty="0"/>
          </a:p>
          <a:p>
            <a:r>
              <a:rPr lang="en-US" b="1" dirty="0"/>
              <a:t>Script</a:t>
            </a:r>
          </a:p>
          <a:p>
            <a:r>
              <a:rPr lang="en-US" b="0" i="1" dirty="0"/>
              <a:t>Let’s take a moment to dive deeper into the Student Transformative SEL component of the framework [read the points on the slide].</a:t>
            </a:r>
          </a:p>
          <a:p>
            <a:endParaRPr lang="en-US" b="0" i="1" dirty="0"/>
          </a:p>
          <a:p>
            <a:pPr marL="228600" indent="0"/>
            <a:r>
              <a:rPr lang="en-US" i="1" dirty="0"/>
              <a:t>By integrating core SEL competencies with the transformative focal constructs, Transformative SEL offers a more meaningful and equity-centered approach to social and emotional learning.</a:t>
            </a:r>
            <a:endParaRPr lang="en-US" b="0" i="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3816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Provide an overview of how Transformative SEL and student belonging are interrelated. </a:t>
            </a:r>
          </a:p>
          <a:p>
            <a:endParaRPr lang="en-US" dirty="0"/>
          </a:p>
          <a:p>
            <a:r>
              <a:rPr lang="en-US" b="1" dirty="0"/>
              <a:t>Script</a:t>
            </a:r>
          </a:p>
          <a:p>
            <a:r>
              <a:rPr lang="en-US" i="1" dirty="0"/>
              <a:t>How does Transformative SEL directly support student belonging [read through the points on the slide]?</a:t>
            </a:r>
          </a:p>
          <a:p>
            <a:endParaRPr lang="en-US" i="1" dirty="0"/>
          </a:p>
          <a:p>
            <a:r>
              <a:rPr lang="en-US" i="1" dirty="0"/>
              <a:t>These elements together help create classrooms where belonging isn’t just a feeling—it’s a daily, intentional practice.</a:t>
            </a:r>
            <a:endParaRPr lang="en-US" b="0" i="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2760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EA3EA-38B2-2A2F-B82E-52568FA872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BD2F7-1D1E-E6A9-BFC6-E22567CC6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1CC9F4-DE77-103D-4B91-D6C3AB53F9CD}"/>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into small groups of two to four, depending on the context.</a:t>
            </a:r>
          </a:p>
          <a:p>
            <a:pPr>
              <a:buFont typeface="Arial" panose="020B0604020202020204" pitchFamily="34" charset="0"/>
              <a:buChar char="•"/>
            </a:pPr>
            <a:r>
              <a:rPr lang="en-US" b="0" dirty="0"/>
              <a:t>Have groups discuss the guiding questions provided on the slide.</a:t>
            </a:r>
          </a:p>
          <a:p>
            <a:pPr>
              <a:buFont typeface="Arial" panose="020B0604020202020204" pitchFamily="34" charset="0"/>
              <a:buChar char="•"/>
            </a:pPr>
            <a:r>
              <a:rPr lang="en-US" b="0" dirty="0"/>
              <a:t>After the small-group discussion, open the conversation to the full group. </a:t>
            </a:r>
          </a:p>
          <a:p>
            <a:pPr marL="228600" indent="0">
              <a:buFont typeface="Arial" panose="020B0604020202020204" pitchFamily="34" charset="0"/>
              <a:buNone/>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Now, we’re going to shift into a reflection and discussion activity that connects what we’ve explored about Transformative SEL and student belonging back to your own classroom practices. Please get into small groups of two to four, depending on your setting. Once you're settled, take a few minutes to reflect together on the questions you see on the slide. [Read the questions aloud on the slide.]</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After your small group discussions, we’ll come back together to hear some of your reflections and open up the space for broader conversation.</a:t>
            </a:r>
            <a:endParaRPr lang="en-US" b="1" i="1" dirty="0"/>
          </a:p>
        </p:txBody>
      </p:sp>
      <p:sp>
        <p:nvSpPr>
          <p:cNvPr id="4" name="Footer Placeholder 3">
            <a:extLst>
              <a:ext uri="{FF2B5EF4-FFF2-40B4-BE49-F238E27FC236}">
                <a16:creationId xmlns:a16="http://schemas.microsoft.com/office/drawing/2014/main" id="{5E8FB640-66C7-331E-F4D0-33667F1915FA}"/>
              </a:ext>
            </a:extLst>
          </p:cNvPr>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BD5E2DBC-D0A6-D58E-53C4-A771FF19814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9758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examples on the slide of what fostering student belonging may look like in a classroom, school or district.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r>
              <a:rPr lang="en-US" b="0" i="1" dirty="0"/>
              <a:t>In addition to the reflections you just shared, here are some other examples of what fostering student belonging in the classroom, school or district may look like [read information on the slide].</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531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AF896-57A4-B334-5B85-992087A795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CC467-2160-FC62-0CD0-8D7388AA31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D86263-D4BA-C27F-E0CF-420F2F3BFCA0}"/>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to </a:t>
            </a:r>
            <a:r>
              <a:rPr lang="en-US" dirty="0"/>
              <a:t>begin developing a personal action plan.</a:t>
            </a:r>
          </a:p>
          <a:p>
            <a:pPr>
              <a:buFont typeface="Arial" panose="020B0604020202020204" pitchFamily="34" charset="0"/>
              <a:buChar char="•"/>
            </a:pPr>
            <a:r>
              <a:rPr lang="en-US" b="0" dirty="0"/>
              <a:t>You may use the handout for this session </a:t>
            </a:r>
            <a:r>
              <a:rPr lang="en-US" dirty="0"/>
              <a:t>or</a:t>
            </a:r>
            <a:r>
              <a:rPr lang="en-US" b="0" dirty="0"/>
              <a:t> allow participants to reflect in a different digital or written format. This activity aligns with Part I of the handout.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Highlight that participants don’t have to complete all five and should instead focus on what feels meaningful and feasible.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dirty="0"/>
              <a:t>Script </a:t>
            </a:r>
          </a:p>
          <a:p>
            <a:pPr marL="228600" indent="0">
              <a:buFont typeface="Arial" panose="020B0604020202020204" pitchFamily="34" charset="0"/>
              <a:buNone/>
            </a:pPr>
            <a:r>
              <a:rPr lang="en-US" b="0" i="1" dirty="0"/>
              <a:t>Now that we’ve gone over what student belonging is, what it looks like and why it’s important, </a:t>
            </a:r>
            <a:r>
              <a:rPr lang="en-US" i="1" u="none" dirty="0"/>
              <a:t>we’re going to spend some time developing personal action plans.</a:t>
            </a:r>
          </a:p>
          <a:p>
            <a:pPr marL="228600" indent="0">
              <a:buFont typeface="Arial" panose="020B0604020202020204" pitchFamily="34" charset="0"/>
              <a:buNone/>
            </a:pPr>
            <a:endParaRPr lang="en-US" i="1" u="none" dirty="0"/>
          </a:p>
          <a:p>
            <a:pPr marL="228600" indent="0">
              <a:buFont typeface="Arial" panose="020B0604020202020204" pitchFamily="34" charset="0"/>
              <a:buNone/>
            </a:pPr>
            <a:r>
              <a:rPr lang="en-US" i="1" dirty="0"/>
              <a:t>You’ll revisit the tools, strategies and ideas we’ve explored throughout the session, and use them to respond to the three prompts you see on the slide. [Read the slide.] </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You can use the handout we provided or choose another format—digital or handwritten—that works best for you. We’ll give you some quiet time to work on this individually, and then we’ll come back together to share insights or next steps, if you feel comfortable.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a:buFont typeface="Arial" panose="020B0604020202020204" pitchFamily="34" charset="0"/>
              <a:buChar char="•"/>
            </a:pPr>
            <a:endParaRPr lang="en-US" b="0" dirty="0"/>
          </a:p>
        </p:txBody>
      </p:sp>
      <p:sp>
        <p:nvSpPr>
          <p:cNvPr id="4" name="Footer Placeholder 3">
            <a:extLst>
              <a:ext uri="{FF2B5EF4-FFF2-40B4-BE49-F238E27FC236}">
                <a16:creationId xmlns:a16="http://schemas.microsoft.com/office/drawing/2014/main" id="{DED3F328-FEE2-2152-3EE2-E58BAD62B969}"/>
              </a:ext>
            </a:extLst>
          </p:cNvPr>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874698F9-B7BC-B3B6-CF1A-ECE6E6FE857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9627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Transition the group to begin talking about empowering students through personal and collective agency.</a:t>
            </a:r>
          </a:p>
          <a:p>
            <a:endParaRPr lang="en-US" dirty="0"/>
          </a:p>
          <a:p>
            <a:r>
              <a:rPr lang="en-US" b="1" dirty="0"/>
              <a:t>Script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i="1" dirty="0"/>
              <a:t>We’re now going to shift our discussion to how to empower students through personal and collective agency.</a:t>
            </a:r>
          </a:p>
          <a:p>
            <a:endParaRPr lang="en-US" b="0" i="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0294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sz="1200" b="1" dirty="0"/>
              <a:t> Notes</a:t>
            </a:r>
          </a:p>
          <a:p>
            <a:pPr>
              <a:buFont typeface="Arial" panose="020B0604020202020204" pitchFamily="34" charset="0"/>
              <a:buChar char="•"/>
            </a:pPr>
            <a:r>
              <a:rPr lang="en-US" sz="1200" b="0" dirty="0">
                <a:latin typeface="Calibri" panose="020F0502020204030204" pitchFamily="34" charset="0"/>
                <a:ea typeface="Calibri" panose="020F0502020204030204" pitchFamily="34" charset="0"/>
                <a:cs typeface="Calibri" panose="020F0502020204030204" pitchFamily="34" charset="0"/>
              </a:rPr>
              <a:t>Read the quote on the slide.</a:t>
            </a:r>
          </a:p>
          <a:p>
            <a:pPr>
              <a:buFont typeface="Arial" panose="020B0604020202020204" pitchFamily="34" charset="0"/>
              <a:buChar char="•"/>
            </a:pPr>
            <a:r>
              <a:rPr lang="en-US" sz="1200" b="0" dirty="0"/>
              <a:t>Highlight that </a:t>
            </a:r>
            <a:r>
              <a:rPr lang="en-US" sz="1200" b="0" i="0" dirty="0">
                <a:effectLst/>
              </a:rPr>
              <a:t>student agency refers to student choice, voice and autonomy.</a:t>
            </a:r>
          </a:p>
          <a:p>
            <a:pPr>
              <a:buFont typeface="Arial" panose="020B0604020202020204" pitchFamily="34" charset="0"/>
              <a:buChar char="•"/>
            </a:pPr>
            <a:endParaRPr lang="en-US" sz="1200" b="0" i="0" dirty="0">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dirty="0">
                <a:effectLst/>
              </a:rPr>
              <a:t>Script</a:t>
            </a:r>
          </a:p>
          <a:p>
            <a:pPr marL="228600" indent="0">
              <a:buFont typeface="Arial" panose="020B0604020202020204" pitchFamily="34" charset="0"/>
              <a:buNone/>
            </a:pPr>
            <a:r>
              <a:rPr lang="en-US" sz="1200" i="1" dirty="0">
                <a:latin typeface="Calibri" panose="020F0502020204030204" pitchFamily="34" charset="0"/>
                <a:ea typeface="Calibri" panose="020F0502020204030204" pitchFamily="34" charset="0"/>
                <a:cs typeface="Calibri" panose="020F0502020204030204" pitchFamily="34" charset="0"/>
              </a:rPr>
              <a:t>Let’s take a moment to consider this quote on the slide as we think about the concept of student agency. [Read the quote aloud.] </a:t>
            </a:r>
          </a:p>
          <a:p>
            <a:pPr marL="228600" indent="0">
              <a:buFont typeface="Arial" panose="020B0604020202020204" pitchFamily="34" charset="0"/>
              <a:buNone/>
            </a:pPr>
            <a:endParaRPr lang="en-US" sz="1200" i="1"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i="1" dirty="0"/>
              <a:t>Student agency is about more than just participation—it’s about giving students meaningful</a:t>
            </a:r>
            <a:r>
              <a:rPr lang="en-US" sz="1200" b="0" i="1" dirty="0"/>
              <a:t> voice, choice and autonomy </a:t>
            </a:r>
            <a:r>
              <a:rPr lang="en-US" sz="1200" i="1" dirty="0"/>
              <a:t>in their learning. It’s the idea that students are active contributors, not passive recipients, in their classroom experience.</a:t>
            </a:r>
          </a:p>
          <a:p>
            <a:pPr marL="228600" indent="0">
              <a:buFont typeface="Arial" panose="020B0604020202020204" pitchFamily="34" charset="0"/>
              <a:buNone/>
            </a:pPr>
            <a:endParaRPr lang="en-US" sz="1200" b="1" i="0" dirty="0">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dirty="0">
                <a:effectLst/>
              </a:rPr>
              <a:t>Citation</a:t>
            </a:r>
            <a:endParaRPr lang="en-US" sz="1200" b="0" i="0" dirty="0">
              <a:effectLst/>
            </a:endParaRPr>
          </a:p>
          <a:p>
            <a:pPr marL="228600" indent="0">
              <a:buFont typeface="Arial" panose="020B0604020202020204" pitchFamily="34" charset="0"/>
              <a:buNone/>
            </a:pPr>
            <a:r>
              <a:rPr lang="en-US" sz="1200" b="0" i="0" dirty="0">
                <a:effectLst/>
                <a:latin typeface="Calibri" panose="020F0502020204030204" pitchFamily="34" charset="0"/>
                <a:ea typeface="Calibri" panose="020F0502020204030204" pitchFamily="34" charset="0"/>
                <a:cs typeface="Calibri" panose="020F0502020204030204" pitchFamily="34" charset="0"/>
              </a:rPr>
              <a:t>Source for quote: https://www.edpartnerships.edu.au/file/387/I/What_is_Student_Agency.pdf </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6754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where participants are within the plan for the day.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Remind participants what has been covered and what remains.</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Now that we’ve been introduced to the background behind this work, we’re going to shift our focus toward how to create learning environments that support students in engaging with these new standards. This may be review for some and new for others.</a:t>
            </a:r>
          </a:p>
          <a:p>
            <a:pPr marL="228600" indent="0">
              <a:buFont typeface="Arial" panose="020B0604020202020204" pitchFamily="34" charset="0"/>
              <a:buNone/>
            </a:pP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6906D-744D-8D2F-F849-AD89A9BE3B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4E79F-CA26-EF61-63FA-8DCBA9B7A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0C9829-1109-267E-7060-6F95CAF77219}"/>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the slide, differentiating between personal and collective agency.</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There are two main types of agency: personal agency and collective agency [read through the points on the slide]. </a:t>
            </a:r>
          </a:p>
        </p:txBody>
      </p:sp>
      <p:sp>
        <p:nvSpPr>
          <p:cNvPr id="4" name="Footer Placeholder 3">
            <a:extLst>
              <a:ext uri="{FF2B5EF4-FFF2-40B4-BE49-F238E27FC236}">
                <a16:creationId xmlns:a16="http://schemas.microsoft.com/office/drawing/2014/main" id="{C4802F4B-8945-8DDF-3FA4-C55F11C08D57}"/>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2A4AAE95-445E-DAE1-C8EB-C863768F140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8375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You may choose to highlight the following information while going through the information: </a:t>
            </a:r>
          </a:p>
          <a:p>
            <a:pPr lvl="1">
              <a:buFont typeface="Arial" panose="020B0604020202020204" pitchFamily="34" charset="0"/>
              <a:buChar char="•"/>
            </a:pPr>
            <a:r>
              <a:rPr lang="en-US" dirty="0"/>
              <a:t>Student agency is learned, not innate. It challenges the misconception that agency is a fixed personality trait, emphasizing that it can be developed through experience, guidance and practice.</a:t>
            </a:r>
          </a:p>
          <a:p>
            <a:pPr lvl="1">
              <a:buFont typeface="Arial" panose="020B0604020202020204" pitchFamily="34" charset="0"/>
              <a:buChar char="•"/>
            </a:pPr>
            <a:r>
              <a:rPr lang="en-US" dirty="0"/>
              <a:t>Agency is more than autonomy, voice and choice. While these are components of agency, true student agency involves acting with purpose within a social context rather than making isolated or entirely self-directed decisions. </a:t>
            </a:r>
          </a:p>
          <a:p>
            <a:pPr lvl="1">
              <a:buFont typeface="Arial" panose="020B0604020202020204" pitchFamily="34" charset="0"/>
              <a:buChar char="•"/>
            </a:pPr>
            <a:r>
              <a:rPr lang="en-US" dirty="0"/>
              <a:t>Support is essential for agency to thrive. Students, particularly those from disadvantaged backgrounds, need structured support to exercise agency effectively. Without appropriate scaffolding, opportunities for choice and autonomy can unintentionally widen existing inequities.</a:t>
            </a:r>
          </a:p>
          <a:p>
            <a:pPr lvl="1">
              <a:buFont typeface="Arial" panose="020B0604020202020204" pitchFamily="34" charset="0"/>
              <a:buChar char="•"/>
            </a:pPr>
            <a:r>
              <a:rPr lang="en-US" dirty="0"/>
              <a:t>Agency and equity are interconnected. The impact of agency-building strategies can vary based on students’ backgrounds. Simply providing choice in learning may benefit some students more than others, reinforcing the need for intentional, inclusive instructional approaches.</a:t>
            </a:r>
          </a:p>
          <a:p>
            <a:pPr marL="228600" lvl="0" indent="0">
              <a:buFont typeface="Arial" panose="020B0604020202020204" pitchFamily="34" charset="0"/>
              <a:buNone/>
            </a:pPr>
            <a:r>
              <a:rPr lang="en-US" b="1" dirty="0"/>
              <a:t>Script</a:t>
            </a:r>
          </a:p>
          <a:p>
            <a:r>
              <a:rPr lang="en-US" i="1" dirty="0"/>
              <a:t>Let’s walk through some key considerations for understanding and supporting student agency:</a:t>
            </a:r>
          </a:p>
          <a:p>
            <a:pPr>
              <a:buFont typeface="Arial" panose="020B0604020202020204" pitchFamily="34" charset="0"/>
              <a:buChar char="•"/>
            </a:pPr>
            <a:r>
              <a:rPr lang="en-US" i="1" dirty="0"/>
              <a:t>First, it’s important to recognize that student agency is learned, not innate. It’s not just a personality trait some students are born with—it’s a capacity that can be developed through experience, support and practice.</a:t>
            </a:r>
          </a:p>
          <a:p>
            <a:pPr>
              <a:buFont typeface="Arial" panose="020B0604020202020204" pitchFamily="34" charset="0"/>
              <a:buChar char="•"/>
            </a:pPr>
            <a:r>
              <a:rPr lang="en-US" i="1" dirty="0"/>
              <a:t>Second, while we often associate agency with voice, choice and autonomy, it’s more than that. True agency means acting with purpose within a social context. It’s not about students working in isolation or making completely independent decisions—it’s about learning to navigate choice and ownership in a way that also respects and engages with the classroom community.</a:t>
            </a:r>
          </a:p>
          <a:p>
            <a:pPr>
              <a:buFont typeface="Arial" panose="020B0604020202020204" pitchFamily="34" charset="0"/>
              <a:buChar char="•"/>
            </a:pPr>
            <a:r>
              <a:rPr lang="en-US" i="1" dirty="0"/>
              <a:t>Third, support is essential. For agency to thrive, especially for students from historically underserved backgrounds, scaffolding and structure are key. Without intentional support, offering choice or autonomy alone can unintentionally increase inequities.</a:t>
            </a:r>
          </a:p>
          <a:p>
            <a:pPr>
              <a:buFont typeface="Arial" panose="020B0604020202020204" pitchFamily="34" charset="0"/>
              <a:buChar char="•"/>
            </a:pPr>
            <a:r>
              <a:rPr lang="en-US" i="1" dirty="0"/>
              <a:t>Finally, agency and equity are deeply interconnected. Strategies that promote agency don’t land the same for all students. For example, offering choice may empower some students but overwhelm others if they haven’t had opportunities to build confidence or decision-making skills. That’s why fostering agency must be both intentional and inclusive.</a:t>
            </a:r>
          </a:p>
          <a:p>
            <a:r>
              <a:rPr lang="en-US" i="1" dirty="0"/>
              <a:t>As educators, we need to create structured, supportive environments where all students can learn to express themselves, take ownership of their learning and do so in ways that respect and connect with the broader community."</a:t>
            </a:r>
          </a:p>
          <a:p>
            <a:pPr marL="228600" lvl="0" indent="0">
              <a:buFont typeface="Arial" panose="020B0604020202020204" pitchFamily="34" charset="0"/>
              <a:buNone/>
            </a:pPr>
            <a:endParaRPr lang="en-US" b="0" i="1" dirty="0"/>
          </a:p>
          <a:p>
            <a:pPr marL="685800" lvl="1" indent="0">
              <a:buFont typeface="Arial" panose="020B0604020202020204" pitchFamily="34" charset="0"/>
              <a:buNone/>
            </a:pPr>
            <a:endParaRPr lang="en-US" b="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9360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Why is student agency important? In health education, student agency is crucial as it can empower students to become engaged, motivated and responsible for their own health, and support students in </a:t>
            </a:r>
            <a:r>
              <a:rPr lang="en-US" i="1" dirty="0"/>
              <a:t>making informed, autonomous decisions about own well-being—both now and in the future.</a:t>
            </a:r>
            <a:r>
              <a:rPr lang="en-US" b="0" i="1" dirty="0"/>
              <a:t> Research has shown that student agency [read bullets on the slide].</a:t>
            </a:r>
          </a:p>
          <a:p>
            <a:pPr marL="228600" indent="0">
              <a:buFont typeface="Arial" panose="020B0604020202020204" pitchFamily="34" charset="0"/>
              <a:buNone/>
            </a:pPr>
            <a:endParaRPr lang="en-US" b="0" i="1" dirty="0"/>
          </a:p>
          <a:p>
            <a:pPr marL="228600" indent="0">
              <a:buFont typeface="Arial" panose="020B0604020202020204" pitchFamily="34" charset="0"/>
              <a:buNone/>
            </a:pPr>
            <a:r>
              <a:rPr lang="en-US" b="1"/>
              <a:t>Citations</a:t>
            </a:r>
            <a:endParaRPr lang="en-US" b="1" i="1"/>
          </a:p>
          <a:p>
            <a:pPr marL="228600" indent="0"/>
            <a:r>
              <a:rPr lang="en-US" dirty="0"/>
              <a:t>Ivey, G., &amp; Johnston, P. H. (2013). </a:t>
            </a:r>
            <a:r>
              <a:rPr lang="en-US" i="1" dirty="0"/>
              <a:t>Engagement with young adult literature: Outcomes and processes.</a:t>
            </a:r>
            <a:r>
              <a:rPr lang="en-US" dirty="0"/>
              <a:t> Reading Research Quarterly, 48(3), 255–275.</a:t>
            </a:r>
          </a:p>
          <a:p>
            <a:pPr marL="228600" indent="0"/>
            <a:endParaRPr lang="en-US" dirty="0"/>
          </a:p>
          <a:p>
            <a:pPr marL="228600" indent="0"/>
            <a:r>
              <a:rPr lang="en-US" dirty="0"/>
              <a:t>Montroy, J. J., Bowles, R. P., Skibbe, L. E., McClelland, M. M., &amp; Morrison, F. J. (2016). The development of self-regulation across early childhood. Developmental Psychology, 52(11), 1744–1762. </a:t>
            </a:r>
            <a:r>
              <a:rPr lang="en-US" dirty="0">
                <a:hlinkClick r:id="rId3"/>
              </a:rPr>
              <a:t>https://doi.org/10.1037/dev0000159</a:t>
            </a:r>
            <a:endParaRPr lang="en-US"/>
          </a:p>
          <a:p>
            <a:pPr marL="228600" indent="0"/>
            <a:endParaRPr lang="en-US" dirty="0"/>
          </a:p>
          <a:p>
            <a:pPr marL="228600" indent="0"/>
            <a:r>
              <a:rPr lang="en-US" dirty="0"/>
              <a:t>Ryan, R. M., &amp; Deci, E. L. (2000). </a:t>
            </a:r>
            <a:r>
              <a:rPr lang="en-US" i="1" dirty="0"/>
              <a:t>Self-determination theory and the facilitation of intrinsic motivation, social development, and well-being.</a:t>
            </a:r>
            <a:r>
              <a:rPr lang="en-US" dirty="0"/>
              <a:t> American Psychologist, 55(1), 68–78. </a:t>
            </a:r>
            <a:r>
              <a:rPr lang="en-US" dirty="0">
                <a:hlinkClick r:id="rId4"/>
              </a:rPr>
              <a:t>https://doi.org/10.1037/0003-066X.55.1.68</a:t>
            </a:r>
            <a:endParaRPr lang="en-US"/>
          </a:p>
          <a:p>
            <a:pPr marL="228600" indent="0"/>
            <a:endParaRPr lang="en-US" dirty="0"/>
          </a:p>
          <a:p>
            <a:pPr marL="228600" indent="0"/>
            <a:r>
              <a:rPr lang="en-US" dirty="0"/>
              <a:t>Schneider, S., Nebel, S., </a:t>
            </a:r>
            <a:r>
              <a:rPr lang="en-US" dirty="0" err="1"/>
              <a:t>Beege</a:t>
            </a:r>
            <a:r>
              <a:rPr lang="en-US" dirty="0"/>
              <a:t>, M., &amp; Rey, G. D. (2018). </a:t>
            </a:r>
            <a:r>
              <a:rPr lang="en-US" i="1" dirty="0"/>
              <a:t>The autonomy-enhancing effects of choice on cognitive load, motivation and learning with digital media.</a:t>
            </a:r>
            <a:r>
              <a:rPr lang="en-US" dirty="0"/>
              <a:t> Learning and Instruction, 58, 161–172. </a:t>
            </a:r>
            <a:r>
              <a:rPr lang="en-US" dirty="0">
                <a:hlinkClick r:id="rId5">
                  <a:extLst>
                    <a:ext uri="{A12FA001-AC4F-418D-AE19-62706E023703}">
                      <ahyp:hlinkClr xmlns:ahyp="http://schemas.microsoft.com/office/drawing/2018/hyperlinkcolor" val="tx"/>
                    </a:ext>
                  </a:extLst>
                </a:hlinkClick>
              </a:rPr>
              <a:t>https://doi.org/10.1016/j.learninstruc.2018.06.006</a:t>
            </a:r>
            <a:endParaRPr lang="en-US" dirty="0"/>
          </a:p>
          <a:p>
            <a:pPr marL="228600" indent="0"/>
            <a:endParaRPr lang="en-US" dirty="0"/>
          </a:p>
          <a:p>
            <a:pPr marL="228600" indent="0"/>
            <a:r>
              <a:rPr lang="en-US" dirty="0" err="1"/>
              <a:t>Shehayeb</a:t>
            </a:r>
            <a:r>
              <a:rPr lang="en-US" dirty="0"/>
              <a:t>, S., Shaaban, E., &amp; Karameh </a:t>
            </a:r>
            <a:r>
              <a:rPr lang="en-US" dirty="0" err="1"/>
              <a:t>Shayya</a:t>
            </a:r>
            <a:r>
              <a:rPr lang="en-US" dirty="0"/>
              <a:t>, J. (2023). </a:t>
            </a:r>
            <a:r>
              <a:rPr lang="en-US" i="1" dirty="0"/>
              <a:t>Factors promoting student agency and community engagement: Case of a Lebanese public high school.</a:t>
            </a:r>
            <a:r>
              <a:rPr lang="en-US" dirty="0"/>
              <a:t> In M. Koc, O. T. Ozturk, &amp; M. L. </a:t>
            </a:r>
            <a:r>
              <a:rPr lang="en-US" dirty="0" err="1"/>
              <a:t>Ciddi</a:t>
            </a:r>
            <a:r>
              <a:rPr lang="en-US" dirty="0"/>
              <a:t> (Eds.), </a:t>
            </a:r>
            <a:r>
              <a:rPr lang="en-US" i="1" dirty="0"/>
              <a:t>Proceedings of ICRES 2023 – International Conference on Research in Education and Science</a:t>
            </a:r>
            <a:r>
              <a:rPr lang="en-US" dirty="0"/>
              <a:t> (pp. 808–821). Cappadocia, Türkiye: ISTES Organization</a:t>
            </a:r>
          </a:p>
          <a:p>
            <a:pPr marL="228600" indent="0"/>
            <a:endParaRPr lang="en-US" dirty="0"/>
          </a:p>
          <a:p>
            <a:pPr marL="228600" indent="0"/>
            <a:r>
              <a:rPr lang="en-US"/>
              <a:t>Taub, M., Sawyer, R., Smith, A., Rowe, J., Azevedo, R., &amp; Lester, J. (2020</a:t>
            </a:r>
            <a:r>
              <a:rPr lang="en-US" b="1"/>
              <a:t>).</a:t>
            </a:r>
            <a:r>
              <a:rPr lang="en-US"/>
              <a:t> </a:t>
            </a:r>
            <a:r>
              <a:rPr lang="en-US" i="1"/>
              <a:t>The agency effect: The impact of student agency on learning, emotions, and problem-solving behaviors in a game-based learning environment.</a:t>
            </a:r>
            <a:r>
              <a:rPr lang="en-US"/>
              <a:t> Computers &amp; Education, 147, 103781. </a:t>
            </a:r>
            <a:r>
              <a:rPr lang="en-US" dirty="0">
                <a:hlinkClick r:id="rId6"/>
              </a:rPr>
              <a:t>https://doi.org/10.1016/j.compedu.2019.103781</a:t>
            </a:r>
          </a:p>
          <a:p>
            <a:pPr marL="228600" indent="0"/>
            <a:endParaRPr lang="en-US" dirty="0"/>
          </a:p>
          <a:p>
            <a:pPr marL="228600" indent="0"/>
            <a:r>
              <a:rPr lang="en-US"/>
              <a:t>Zeiser, K., Scholz, C., &amp; Cirks, V. (2018, October). </a:t>
            </a:r>
            <a:r>
              <a:rPr lang="en-US" i="1"/>
              <a:t>Maximizing student agency: Implementing and measuring student-centered learning practices</a:t>
            </a:r>
            <a:r>
              <a:rPr lang="en-US"/>
              <a:t>. American Institutes for Research. </a:t>
            </a:r>
            <a:r>
              <a:rPr lang="en-US">
                <a:hlinkClick r:id="rId7"/>
              </a:rPr>
              <a:t>https://www.air.org/sites/default/files/Maximizing-Student-Agency-NICs-Report-Oct-2018.pdf</a:t>
            </a:r>
            <a:r>
              <a:rPr lang="en-US"/>
              <a:t> </a:t>
            </a:r>
          </a:p>
          <a:p>
            <a:pPr marL="228600" indent="0">
              <a:buFont typeface="Arial" panose="020B0604020202020204" pitchFamily="34" charset="0"/>
            </a:pPr>
            <a:endParaRPr lang="en-US" i="1" dirty="0"/>
          </a:p>
          <a:p>
            <a:pPr marL="228600" indent="0"/>
            <a:endParaRPr lang="en-US" i="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8632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r>
              <a:rPr lang="en-US" b="0" dirty="0"/>
              <a:t>You may choose to elaborate on one or more of these points using examples.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can pause after sharing the information to ask participants </a:t>
            </a:r>
            <a:r>
              <a:rPr lang="en-US" b="0" i="0" dirty="0"/>
              <a:t>w</a:t>
            </a:r>
            <a:r>
              <a:rPr lang="en-US" i="0" dirty="0"/>
              <a:t>hich practices they already use, and how they work in their classroom.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i="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i="0" dirty="0"/>
              <a:t>Script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One way to foster student agency in your classroom is through using communication strategies. Examples of this may include [Read the points on the slide. You may choose to elaborate on one or more of these points using the examples.].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[You may choose to pause after sharing the information to ask participants w</a:t>
            </a:r>
            <a:r>
              <a:rPr lang="en-US" i="1" dirty="0"/>
              <a:t>hich of these practices they already use, and how they work in their classroom.]</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indent="0">
              <a:defRPr/>
            </a:pPr>
            <a:r>
              <a:rPr lang="en-US" i="1" dirty="0"/>
              <a:t>For more information about these strategies, you can review the additional resources that will be shared at the end of this section.</a:t>
            </a: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9254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r>
              <a:rPr lang="en-US" b="0" dirty="0"/>
              <a:t>You may choose to elaborate on one or more of these points using the examples</a:t>
            </a:r>
            <a:r>
              <a:rPr lang="en-US" dirty="0"/>
              <a:t>.</a:t>
            </a:r>
            <a:endParaRPr lang="en-US" b="0"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can pause after sharing the information to ask participants </a:t>
            </a:r>
            <a:r>
              <a:rPr lang="en-US" b="0" i="0" dirty="0"/>
              <a:t>w</a:t>
            </a:r>
            <a:r>
              <a:rPr lang="en-US" i="0" dirty="0"/>
              <a:t>hich of these practices they already use, and how they work in their classroom.</a:t>
            </a:r>
          </a:p>
          <a:p>
            <a:pPr>
              <a:buFont typeface="Arial" panose="020B0604020202020204" pitchFamily="34" charset="0"/>
              <a:buChar char="•"/>
            </a:pPr>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i="0"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Another way to foster student agency in your classroom is through using reflective practices. Examples of this may include [Read the points on the slide. You may choose to elaborate on one or more of these points using examples.].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[You may choose to pause after sharing the information to ask participants w</a:t>
            </a:r>
            <a:r>
              <a:rPr lang="en-US" i="1" dirty="0"/>
              <a:t>hich of these practices they already use, and how they work in their classroom.]</a:t>
            </a:r>
          </a:p>
          <a:p>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5695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to get into small groups of two to four, depending on the context</a:t>
            </a:r>
            <a:r>
              <a:rPr lang="en-US" dirty="0"/>
              <a:t>.</a:t>
            </a:r>
            <a:endParaRPr lang="en-US" b="0" dirty="0"/>
          </a:p>
          <a:p>
            <a:pPr>
              <a:buFont typeface="Arial" panose="020B0604020202020204" pitchFamily="34" charset="0"/>
              <a:buChar char="•"/>
            </a:pPr>
            <a:r>
              <a:rPr lang="en-US" b="0" dirty="0"/>
              <a:t>Have groups discuss the guiding questions provided on the slide</a:t>
            </a:r>
            <a:r>
              <a:rPr lang="en-US" dirty="0"/>
              <a:t>.</a:t>
            </a:r>
            <a:endParaRPr lang="en-US" b="0" dirty="0"/>
          </a:p>
          <a:p>
            <a:pPr>
              <a:buFont typeface="Arial" panose="020B0604020202020204" pitchFamily="34" charset="0"/>
              <a:buChar char="•"/>
            </a:pPr>
            <a:r>
              <a:rPr lang="en-US" b="0" dirty="0"/>
              <a:t>After the small-group discussion, open the conversation up to the full group.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r>
              <a:rPr lang="en-US" b="1" i="1" dirty="0"/>
              <a:t> </a:t>
            </a:r>
          </a:p>
          <a:p>
            <a:pPr marL="228600" indent="0">
              <a:buFont typeface="Arial" panose="020B0604020202020204" pitchFamily="34" charset="0"/>
              <a:buNone/>
            </a:pPr>
            <a:r>
              <a:rPr lang="en-US" b="0" i="1" dirty="0"/>
              <a:t>Let’s pause here and reflect on the different communication and reflection practices we just went over. </a:t>
            </a:r>
            <a:r>
              <a:rPr lang="en-US" i="1" dirty="0"/>
              <a:t>Please get into the same small groups you were just in and discuss the question on the slide. [Read the questions on the slide.]</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After your small-group discussions, we’ll come back together as a full group to hear some of your reflections and open the conversation to the full group.</a:t>
            </a:r>
          </a:p>
          <a:p>
            <a:pPr>
              <a:buFont typeface="Arial" panose="020B0604020202020204" pitchFamily="34" charset="0"/>
              <a:buChar char="•"/>
            </a:pPr>
            <a:endParaRPr lang="en-US" b="0"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3707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the directions to participant and lead group through the activity</a:t>
            </a:r>
            <a:r>
              <a:rPr lang="en-US" dirty="0"/>
              <a:t>.</a:t>
            </a:r>
            <a:endParaRPr lang="en-US" b="0" dirty="0"/>
          </a:p>
          <a:p>
            <a:pPr>
              <a:buFont typeface="Arial" panose="020B0604020202020204" pitchFamily="34" charset="0"/>
              <a:buChar char="•"/>
            </a:pPr>
            <a:r>
              <a:rPr lang="en-US" b="0" dirty="0"/>
              <a:t>In framing the activity, you may choose to highlight that change doesn’t happen unless these practices are consistent.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may use the attached handout for this session of allow participants to reflect in a different digital or written format.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b="0" dirty="0"/>
          </a:p>
          <a:p>
            <a:r>
              <a:rPr lang="en-US" b="1" dirty="0"/>
              <a:t>Script</a:t>
            </a:r>
          </a:p>
          <a:p>
            <a:pPr marL="228600" indent="0">
              <a:buFont typeface="Arial" panose="020B0604020202020204" pitchFamily="34" charset="0"/>
              <a:buNone/>
            </a:pPr>
            <a:r>
              <a:rPr lang="en-US" i="1" dirty="0"/>
              <a:t>We’re going to close out this section with an individual reflection activity. [Read the directions on the slide aloud.] As you begin this reflection, keep in mind that real change doesn't happen through a one-time strategy—it takes consistency. The practices we’ve been exploring only make an impact when they’re embedded into our daily routines and interactions with students.</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Take your time to honestly reflect on where you are now and what next steps you want to take to deepen student belonging and agency in your space. Developing these strategies may take time, but they can have a powerful impact on students' sense of purpose and autonomy.</a:t>
            </a:r>
            <a:endParaRPr lang="en-US" b="0" i="1" dirty="0"/>
          </a:p>
          <a:p>
            <a:pPr>
              <a:buFont typeface="Arial" panose="020B0604020202020204" pitchFamily="34" charset="0"/>
              <a:buChar char="•"/>
            </a:pPr>
            <a:endParaRPr lang="en-US" b="0" dirty="0"/>
          </a:p>
          <a:p>
            <a:pPr>
              <a:buFont typeface="Arial" panose="020B0604020202020204" pitchFamily="34" charset="0"/>
              <a:buChar char="•"/>
            </a:pPr>
            <a:endParaRPr lang="en-US" b="0" dirty="0"/>
          </a:p>
          <a:p>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28679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list of additional resources provided in the slide deck. </a:t>
            </a:r>
          </a:p>
          <a:p>
            <a:endParaRPr lang="en-US" dirty="0"/>
          </a:p>
          <a:p>
            <a:r>
              <a:rPr lang="en-US" b="1" dirty="0"/>
              <a:t>Script</a:t>
            </a:r>
          </a:p>
          <a:p>
            <a:pPr marL="228600" indent="0">
              <a:buFont typeface="Arial" panose="020B0604020202020204" pitchFamily="34" charset="0"/>
              <a:buNone/>
            </a:pPr>
            <a:r>
              <a:rPr lang="en-US" b="0" i="1" dirty="0"/>
              <a:t>If you would like to continue deepening your learning on student belonging and student agency, feel free to review any of the resources listed on the slide above. </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399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This is a placeholder slide with no facilitation. </a:t>
            </a:r>
          </a:p>
          <a:p>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5849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endParaRPr lang="en-US" sz="1200" b="1" i="0" u="none" strike="noStrike" dirty="0">
              <a:solidFill>
                <a:srgbClr val="000000"/>
              </a:solidFill>
              <a:effectLst/>
            </a:endParaRPr>
          </a:p>
          <a:p>
            <a:pPr>
              <a:buFont typeface="Arial" panose="020B0604020202020204" pitchFamily="34" charset="0"/>
              <a:buChar char="•"/>
            </a:pPr>
            <a:r>
              <a:rPr lang="en-US" sz="1200" b="0" i="0" u="none" strike="noStrike" dirty="0">
                <a:solidFill>
                  <a:srgbClr val="000000"/>
                </a:solidFill>
                <a:effectLst/>
              </a:rPr>
              <a:t>Review the goals for the section</a:t>
            </a:r>
            <a:r>
              <a:rPr lang="en-US" sz="1200" dirty="0">
                <a:solidFill>
                  <a:srgbClr val="000000"/>
                </a:solidFill>
              </a:rPr>
              <a:t>.</a:t>
            </a:r>
          </a:p>
          <a:p>
            <a:pPr>
              <a:buFont typeface="Arial" panose="020B0604020202020204" pitchFamily="34" charset="0"/>
              <a:buChar char="•"/>
            </a:pPr>
            <a:endParaRPr lang="en-US" sz="1200" b="0" dirty="0">
              <a:solidFill>
                <a:srgbClr val="000000"/>
              </a:solidFill>
            </a:endParaRPr>
          </a:p>
          <a:p>
            <a:pPr marL="228600" indent="0">
              <a:buFont typeface="Arial" panose="020B0604020202020204" pitchFamily="34" charset="0"/>
              <a:buNone/>
            </a:pPr>
            <a:r>
              <a:rPr lang="en-US" sz="1200" b="1" dirty="0">
                <a:solidFill>
                  <a:srgbClr val="000000"/>
                </a:solidFill>
              </a:rPr>
              <a:t>Script</a:t>
            </a:r>
          </a:p>
          <a:p>
            <a:pPr marL="228600" indent="0" algn="l" rtl="0" fontAlgn="base">
              <a:lnSpc>
                <a:spcPct val="80000"/>
              </a:lnSpc>
              <a:spcAft>
                <a:spcPts val="600"/>
              </a:spcAft>
              <a:buFont typeface="Arial" panose="020B0604020202020204" pitchFamily="34" charset="0"/>
              <a:buNone/>
            </a:pPr>
            <a:r>
              <a:rPr lang="en-US" b="0" i="1" dirty="0"/>
              <a:t>During this section, we are going to spend time talking about classroom environments and student agency. The goals for this section are [read the slide].</a:t>
            </a:r>
            <a:endParaRPr lang="en-US" sz="1200" b="0" i="0" dirty="0">
              <a:solidFill>
                <a:srgbClr val="000000"/>
              </a:solidFill>
              <a:effectLst/>
              <a:ea typeface="Calibri"/>
              <a:cs typeface="Calibri"/>
            </a:endParaRPr>
          </a:p>
          <a:p>
            <a:endParaRPr lang="en-US" b="0" i="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agenda</a:t>
            </a:r>
          </a:p>
          <a:p>
            <a:endParaRPr lang="en-US" dirty="0"/>
          </a:p>
          <a:p>
            <a:r>
              <a:rPr lang="en-US" b="1" dirty="0"/>
              <a:t>Script</a:t>
            </a:r>
          </a:p>
          <a:p>
            <a:r>
              <a:rPr lang="en-US" b="0" i="1" dirty="0"/>
              <a:t>During this session we will be going over a few topics.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Transition the group to begin talking about classroom environments and substance use. </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endParaRPr lang="en-US" b="0" dirty="0"/>
          </a:p>
          <a:p>
            <a:pPr marL="228600" indent="0">
              <a:buFont typeface="Arial" panose="020B0604020202020204" pitchFamily="34" charset="0"/>
              <a:buNone/>
            </a:pPr>
            <a:r>
              <a:rPr lang="en-US" b="0" i="1" dirty="0"/>
              <a:t>We will begin this session by looking at creating strong classroom environments and the impact that a classroom environment can have on substance use. </a:t>
            </a:r>
            <a:endParaRPr lang="en-US" b="1" i="1" dirty="0"/>
          </a:p>
          <a:p>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0803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this quote about student belonging that comes Oregon’s Early Literacy Framework.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endParaRPr lang="en-US" b="0" dirty="0"/>
          </a:p>
          <a:p>
            <a:pPr marL="228600" indent="0">
              <a:buFont typeface="Arial" panose="020B0604020202020204" pitchFamily="34" charset="0"/>
              <a:buNone/>
            </a:pPr>
            <a:r>
              <a:rPr lang="en-US" i="1" dirty="0"/>
              <a:t>What is student belonging? [Read the quote aloud from the slide.]</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This quote from Oregon’s Early Literacy framework reminds us that students are highly attuned to how they’re received in school spaces. They notice whether their identities—their ways of knowing, speaking, being and learning—are acknowledged and affirmed. It emphasizes that belonging isn’t just about being present in a space—it’s about being seen, believed in and honored. As we think about implementing the new health education standards, especially around substance use, this kind of belonging must be foundational.</a:t>
            </a:r>
          </a:p>
          <a:p>
            <a:pPr marL="228600" indent="0">
              <a:buFont typeface="Arial" panose="020B0604020202020204" pitchFamily="34" charset="0"/>
              <a:buNone/>
            </a:pPr>
            <a:endParaRPr lang="en-US" b="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770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Provide an overview of the dimensions of belonging adapted from </a:t>
            </a:r>
            <a:r>
              <a:rPr lang="en-US" b="0" i="0" dirty="0">
                <a:solidFill>
                  <a:srgbClr val="000000"/>
                </a:solidFill>
                <a:effectLst/>
              </a:rPr>
              <a:t>Carter, E. W. (2021). </a:t>
            </a:r>
            <a:r>
              <a:rPr lang="en-US" b="0" i="1" dirty="0">
                <a:solidFill>
                  <a:srgbClr val="000000"/>
                </a:solidFill>
                <a:effectLst/>
              </a:rPr>
              <a:t>Dimensions of belonging for individuals with intellectual and developmental disabilities</a:t>
            </a:r>
            <a:r>
              <a:rPr lang="en-US" b="0" i="0" dirty="0">
                <a:solidFill>
                  <a:srgbClr val="000000"/>
                </a:solidFill>
                <a:effectLst/>
              </a:rPr>
              <a:t>. </a:t>
            </a:r>
          </a:p>
          <a:p>
            <a:pPr>
              <a:buFont typeface="Arial" panose="020B0604020202020204" pitchFamily="34" charset="0"/>
              <a:buChar char="•"/>
            </a:pPr>
            <a:r>
              <a:rPr lang="en-US" b="0" i="0" dirty="0">
                <a:solidFill>
                  <a:srgbClr val="000000"/>
                </a:solidFill>
                <a:effectLst/>
              </a:rPr>
              <a:t>Use the </a:t>
            </a:r>
            <a:r>
              <a:rPr lang="en-US" i="0" dirty="0"/>
              <a:t>Belonging through Academic Interaction Handout </a:t>
            </a:r>
            <a:r>
              <a:rPr lang="en-US" dirty="0"/>
              <a:t>(Fisher &amp; Frey, 2021).</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There are many different dimensions of belonging within school environments. These may include [read the slide].</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8410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into small groups of two to four, depending on the context.</a:t>
            </a:r>
          </a:p>
          <a:p>
            <a:pPr>
              <a:buFont typeface="Arial" panose="020B0604020202020204" pitchFamily="34" charset="0"/>
              <a:buChar char="•"/>
            </a:pPr>
            <a:r>
              <a:rPr lang="en-US" b="0" dirty="0"/>
              <a:t>Have groups discuss the guiding questions provided on the slide using </a:t>
            </a:r>
            <a:r>
              <a:rPr lang="en-US" dirty="0"/>
              <a:t>the </a:t>
            </a:r>
            <a:r>
              <a:rPr lang="en-US" i="0" dirty="0"/>
              <a:t>Belonging through Academic Interaction H</a:t>
            </a:r>
            <a:r>
              <a:rPr lang="en-US" dirty="0"/>
              <a:t>andout.</a:t>
            </a:r>
          </a:p>
          <a:p>
            <a:pPr>
              <a:buFont typeface="Arial" panose="020B0604020202020204" pitchFamily="34" charset="0"/>
              <a:buChar char="•"/>
            </a:pPr>
            <a:r>
              <a:rPr lang="en-US" b="0" dirty="0"/>
              <a:t>After the small group discussion, open the conversation up to the full group.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r>
              <a:rPr lang="en-US" i="1" dirty="0"/>
              <a:t>Let’s take a moment to reflect on what we’ve just reviewed.</a:t>
            </a:r>
          </a:p>
          <a:p>
            <a:pPr marL="228600" indent="0"/>
            <a:endParaRPr lang="en-US" i="1" dirty="0"/>
          </a:p>
          <a:p>
            <a:pPr marL="228600" indent="0"/>
            <a:r>
              <a:rPr lang="en-US" i="1" dirty="0"/>
              <a:t>Go ahead and get into small groups of two to four people, depending on your table or setting.</a:t>
            </a:r>
          </a:p>
          <a:p>
            <a:pPr marL="228600" indent="0"/>
            <a:r>
              <a:rPr lang="en-US" i="1" dirty="0"/>
              <a:t>In your group, use the Dimensions of Belonging in the Classroom Handout to guide your conversation. The guiding questions on the slide will help frame your discussion.</a:t>
            </a:r>
          </a:p>
          <a:p>
            <a:pPr marL="228600" indent="0"/>
            <a:r>
              <a:rPr lang="en-US" i="1" dirty="0"/>
              <a:t>[Read the questions on the slide aloud.]</a:t>
            </a:r>
          </a:p>
          <a:p>
            <a:pPr marL="228600" indent="0"/>
            <a:endParaRPr lang="en-US" i="1" dirty="0"/>
          </a:p>
          <a:p>
            <a:pPr marL="228600" indent="0"/>
            <a:r>
              <a:rPr lang="en-US" i="1" dirty="0"/>
              <a:t>Take a few minutes to talk through your ideas together. After we’ve had time for a small-group discussion, we’ll come back together to share some reflections with the full group.</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0711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B57EA3E6-591F-DD48-BA62-2FA462B49EF6}" type="datetime1">
              <a:rPr lang="en-US" smtClean="0"/>
              <a:t>2/11/2026</a:t>
            </a:fld>
            <a:endParaRPr lang="en-US"/>
          </a:p>
        </p:txBody>
      </p:sp>
      <p:sp>
        <p:nvSpPr>
          <p:cNvPr id="5" name="Footer Placeholder 4"/>
          <p:cNvSpPr>
            <a:spLocks noGrp="1"/>
          </p:cNvSpPr>
          <p:nvPr>
            <p:ph type="ftr" sz="quarter" idx="11"/>
          </p:nvPr>
        </p:nvSpPr>
        <p:spPr>
          <a:xfrm>
            <a:off x="2517912" y="6139793"/>
            <a:ext cx="3400973" cy="365125"/>
          </a:xfrm>
        </p:spPr>
        <p:txBody>
          <a:bodyPr/>
          <a:lstStyle/>
          <a:p>
            <a:r>
              <a:rPr lang="en-US"/>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1CF6C8B9-A78D-F44E-B220-E4B9F57B6AC7}"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6750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AC8E4317-5999-FD47-B2AE-1B2359115813}"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F3249513-33B6-DB4F-95F8-8FD980FB485F}" type="datetime1">
              <a:rPr lang="en-US" smtClean="0"/>
              <a:t>2/11/2026</a:t>
            </a:fld>
            <a:endParaRPr lang="en-US"/>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9450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46CF73-542F-D74C-B139-F8F755639F69}"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0793004-21E1-9447-96BF-8E4038AA912A}" type="datetime1">
              <a:rPr lang="en-US" smtClean="0"/>
              <a:t>2/11/2026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467467-123B-3E40-8E09-5CE61B79442A}" type="datetime1">
              <a:rPr lang="en-US" smtClean="0"/>
              <a:t>2/11/2026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3847075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EA8C3AE-1910-3149-AB02-82444F35C3AD}" type="datetime1">
              <a:rPr lang="en-US" smtClean="0"/>
              <a:t>2/11/2026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4133232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861A475-2614-1246-932A-D58CE95D84B8}" type="datetime1">
              <a:rPr lang="en-US" smtClean="0"/>
              <a:t>2/11/2026</a:t>
            </a:fld>
            <a:endParaRPr lang="en-US"/>
          </a:p>
        </p:txBody>
      </p:sp>
      <p:sp>
        <p:nvSpPr>
          <p:cNvPr id="8" name="Footer Placeholder 7"/>
          <p:cNvSpPr>
            <a:spLocks noGrp="1"/>
          </p:cNvSpPr>
          <p:nvPr>
            <p:ph type="ftr" sz="quarter" idx="11"/>
          </p:nvPr>
        </p:nvSpPr>
        <p:spPr/>
        <p:txBody>
          <a:bodyPr/>
          <a:lstStyle/>
          <a:p>
            <a:r>
              <a:rPr lang="en-US"/>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A2CA0F9-FBA7-FD40-87EF-2B9F6E5C42D5}" type="datetime1">
              <a:rPr lang="en-US" smtClean="0"/>
              <a:t>2/11/2026</a:t>
            </a:fld>
            <a:endParaRPr lang="en-US"/>
          </a:p>
        </p:txBody>
      </p:sp>
      <p:sp>
        <p:nvSpPr>
          <p:cNvPr id="4" name="Footer Placeholder 3"/>
          <p:cNvSpPr>
            <a:spLocks noGrp="1"/>
          </p:cNvSpPr>
          <p:nvPr>
            <p:ph type="ftr" sz="quarter" idx="11"/>
          </p:nvPr>
        </p:nvSpPr>
        <p:spPr/>
        <p:txBody>
          <a:bodyPr/>
          <a:lstStyle/>
          <a:p>
            <a:r>
              <a:rPr lang="en-US"/>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95F2AB-D2BF-7048-84CB-8A56A7BE99AD}" type="datetime1">
              <a:rPr lang="en-US" smtClean="0"/>
              <a:t>2/11/2026</a:t>
            </a:fld>
            <a:endParaRPr lang="en-US"/>
          </a:p>
        </p:txBody>
      </p:sp>
      <p:sp>
        <p:nvSpPr>
          <p:cNvPr id="3" name="Footer Placeholder 2"/>
          <p:cNvSpPr>
            <a:spLocks noGrp="1"/>
          </p:cNvSpPr>
          <p:nvPr>
            <p:ph type="ftr" sz="quarter" idx="11"/>
          </p:nvPr>
        </p:nvSpPr>
        <p:spPr/>
        <p:txBody>
          <a:bodyPr/>
          <a:lstStyle/>
          <a:p>
            <a:r>
              <a:rPr lang="en-US"/>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A6CB0279-54B9-154F-A59C-53830913088D}" type="datetime1">
              <a:rPr lang="en-US" smtClean="0"/>
              <a:t>2/11/2026</a:t>
            </a:fld>
            <a:endParaRPr lang="en-US"/>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hyperlink" Target="https://digitalpromise.org/2025/01/06/strategies-for-building-agency-through-student-dialogue/#:~:text=Student%2Dled%20and%20centered%20discussions,for%20students%20from%20various%20backgrounds." TargetMode="External"/><Relationship Id="rId3" Type="http://schemas.openxmlformats.org/officeDocument/2006/relationships/hyperlink" Target="https://ode.instructure.com/courses/540/pages/student-belonging-module-overview" TargetMode="External"/><Relationship Id="rId7" Type="http://schemas.openxmlformats.org/officeDocument/2006/relationships/hyperlink" Target="https://www.gsineducation.com/blog/8-ways-to-foster-student-agency-in-the-primary-or-elementary-years"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hyperlink" Target="https://www.youtube.com/watch?v=r_9hgV6XcK8&amp;t=26s" TargetMode="External"/><Relationship Id="rId5" Type="http://schemas.openxmlformats.org/officeDocument/2006/relationships/hyperlink" Target="https://casel.org/" TargetMode="External"/><Relationship Id="rId4" Type="http://schemas.openxmlformats.org/officeDocument/2006/relationships/hyperlink" Target="https://library.ascd.org/m/6aefe450df607f41/original/Fisher-Frey_Fig-1.pdf" TargetMode="External"/><Relationship Id="rId9" Type="http://schemas.openxmlformats.org/officeDocument/2006/relationships/hyperlink" Target="https://ascd.org/blogs/fostering-student-agency-by-building-language-and-negotiation-skill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Substance Use Prevention in the Elementary Classroom</a:t>
            </a:r>
          </a:p>
        </p:txBody>
      </p:sp>
      <p:sp>
        <p:nvSpPr>
          <p:cNvPr id="3" name="Subtitle 2"/>
          <p:cNvSpPr>
            <a:spLocks noGrp="1"/>
          </p:cNvSpPr>
          <p:nvPr>
            <p:ph type="subTitle" idx="1"/>
          </p:nvPr>
        </p:nvSpPr>
        <p:spPr/>
        <p:txBody>
          <a:bodyPr vert="horz" lIns="91440" tIns="45720" rIns="91440" bIns="45720" rtlCol="0" anchor="t">
            <a:normAutofit/>
          </a:bodyPr>
          <a:lstStyle/>
          <a:p>
            <a:r>
              <a:rPr lang="en-US">
                <a:ea typeface="Calibri"/>
                <a:cs typeface="Calibri"/>
              </a:rPr>
              <a:t>Establish the Learning Environment</a:t>
            </a:r>
            <a:endParaRPr lang="en-US"/>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dirty="0"/>
              <a:t>Facilitator:</a:t>
            </a:r>
          </a:p>
        </p:txBody>
      </p:sp>
      <p:sp>
        <p:nvSpPr>
          <p:cNvPr id="4" name="Slide Number Placeholder 3">
            <a:extLst>
              <a:ext uri="{FF2B5EF4-FFF2-40B4-BE49-F238E27FC236}">
                <a16:creationId xmlns:a16="http://schemas.microsoft.com/office/drawing/2014/main" id="{61ED420B-16EF-3007-50B4-28CC69D882CC}"/>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0E07D-3826-74A3-B83F-F4E04A93A3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6910A64-E080-F8F5-3B2E-D40D886238A9}"/>
              </a:ext>
            </a:extLst>
          </p:cNvPr>
          <p:cNvSpPr>
            <a:spLocks noGrp="1"/>
          </p:cNvSpPr>
          <p:nvPr>
            <p:ph type="title"/>
          </p:nvPr>
        </p:nvSpPr>
        <p:spPr/>
        <p:txBody>
          <a:bodyPr>
            <a:normAutofit/>
          </a:bodyPr>
          <a:lstStyle/>
          <a:p>
            <a:r>
              <a:rPr lang="en-US"/>
              <a:t>Why is student belonging important?</a:t>
            </a:r>
          </a:p>
        </p:txBody>
      </p:sp>
      <p:sp>
        <p:nvSpPr>
          <p:cNvPr id="2" name="Content Placeholder 1">
            <a:extLst>
              <a:ext uri="{FF2B5EF4-FFF2-40B4-BE49-F238E27FC236}">
                <a16:creationId xmlns:a16="http://schemas.microsoft.com/office/drawing/2014/main" id="{8A0B166D-301A-1161-BDB0-8FEE6C1DF5CE}"/>
              </a:ext>
            </a:extLst>
          </p:cNvPr>
          <p:cNvSpPr>
            <a:spLocks noGrp="1"/>
          </p:cNvSpPr>
          <p:nvPr>
            <p:ph idx="1"/>
          </p:nvPr>
        </p:nvSpPr>
        <p:spPr>
          <a:xfrm>
            <a:off x="703729" y="1757221"/>
            <a:ext cx="10784541" cy="4109010"/>
          </a:xfrm>
        </p:spPr>
        <p:txBody>
          <a:bodyPr vert="horz" lIns="91440" tIns="45720" rIns="91440" bIns="45720" rtlCol="0" anchor="t">
            <a:normAutofit fontScale="92500" lnSpcReduction="20000"/>
          </a:bodyPr>
          <a:lstStyle/>
          <a:p>
            <a:pPr marL="0" indent="0">
              <a:spcAft>
                <a:spcPts val="600"/>
              </a:spcAft>
              <a:buNone/>
            </a:pPr>
            <a:r>
              <a:rPr lang="en-US" sz="2600" i="0" dirty="0">
                <a:solidFill>
                  <a:srgbClr val="000000"/>
                </a:solidFill>
                <a:effectLst/>
              </a:rPr>
              <a:t>Research has shown that strong belonging has positive impacts in other areas of students’ lives: </a:t>
            </a:r>
          </a:p>
          <a:p>
            <a:r>
              <a:rPr lang="en-US" sz="2600" dirty="0"/>
              <a:t>Strong social–emotional learning programs are linked to positive long-term outcomes such as increased graduation rates, higher college completion and stable employment (Jones et al., 2015).</a:t>
            </a:r>
            <a:endParaRPr lang="en-US" sz="2600" dirty="0">
              <a:ea typeface="Calibri"/>
              <a:cs typeface="Calibri"/>
            </a:endParaRPr>
          </a:p>
          <a:p>
            <a:r>
              <a:rPr lang="en-US" sz="2600" dirty="0"/>
              <a:t>Studies on classroom climate show that a sense of belonging contributes to a </a:t>
            </a:r>
            <a:r>
              <a:rPr lang="en-US" sz="2600"/>
              <a:t>culture of safety, trust and open communication (</a:t>
            </a:r>
            <a:r>
              <a:rPr lang="en-US" sz="2600">
                <a:ea typeface="+mn-lt"/>
                <a:cs typeface="+mn-lt"/>
              </a:rPr>
              <a:t>Darling‑Hammond &amp; DePaoli, 2020</a:t>
            </a:r>
            <a:r>
              <a:rPr lang="en-US" sz="2600"/>
              <a:t>).</a:t>
            </a:r>
            <a:endParaRPr lang="en-US" sz="2600">
              <a:ea typeface="Calibri"/>
              <a:cs typeface="Calibri"/>
            </a:endParaRPr>
          </a:p>
          <a:p>
            <a:r>
              <a:rPr lang="en-US" sz="2600" dirty="0"/>
              <a:t>In schools, students who feel connected report lower levels of anxiety and depression (Stewart &amp; Thomas, 2017).</a:t>
            </a:r>
          </a:p>
          <a:p>
            <a:r>
              <a:rPr lang="en-US" sz="2600" dirty="0"/>
              <a:t>Students who feel a sense of belonging are more likely to stay in school, attend </a:t>
            </a:r>
            <a:r>
              <a:rPr lang="en-US" sz="2600"/>
              <a:t>regularly and participate in classroom activities (</a:t>
            </a:r>
            <a:r>
              <a:rPr lang="en-US" sz="2600">
                <a:ea typeface="+mn-lt"/>
                <a:cs typeface="+mn-lt"/>
              </a:rPr>
              <a:t>Chang et al., 2019; </a:t>
            </a:r>
            <a:r>
              <a:rPr lang="en-US" sz="2600"/>
              <a:t>Freeman et al., 2007).</a:t>
            </a:r>
            <a:endParaRPr lang="en-US" sz="2600">
              <a:ea typeface="Calibri"/>
              <a:cs typeface="Calibri"/>
            </a:endParaRPr>
          </a:p>
        </p:txBody>
      </p:sp>
      <p:sp>
        <p:nvSpPr>
          <p:cNvPr id="3" name="Footer Placeholder 2">
            <a:extLst>
              <a:ext uri="{FF2B5EF4-FFF2-40B4-BE49-F238E27FC236}">
                <a16:creationId xmlns:a16="http://schemas.microsoft.com/office/drawing/2014/main" id="{080E81C7-1E22-5A3E-EEDC-23F60C6BDA47}"/>
              </a:ext>
            </a:extLst>
          </p:cNvPr>
          <p:cNvSpPr>
            <a:spLocks noGrp="1"/>
          </p:cNvSpPr>
          <p:nvPr>
            <p:ph type="ftr" sz="quarter" idx="11"/>
          </p:nvPr>
        </p:nvSpPr>
        <p:spPr/>
        <p:txBody>
          <a:bodyPr/>
          <a:lstStyle/>
          <a:p>
            <a:r>
              <a:rPr lang="en-US"/>
              <a:t>Oregon Department of Education </a:t>
            </a:r>
          </a:p>
        </p:txBody>
      </p:sp>
      <p:sp>
        <p:nvSpPr>
          <p:cNvPr id="4" name="Slide Number Placeholder 3">
            <a:extLst>
              <a:ext uri="{FF2B5EF4-FFF2-40B4-BE49-F238E27FC236}">
                <a16:creationId xmlns:a16="http://schemas.microsoft.com/office/drawing/2014/main" id="{39FA873E-4EC8-7D52-E3C0-901CD56AB8AF}"/>
              </a:ext>
            </a:extLst>
          </p:cNvPr>
          <p:cNvSpPr>
            <a:spLocks noGrp="1"/>
          </p:cNvSpPr>
          <p:nvPr>
            <p:ph type="sldNum" sz="quarter" idx="12"/>
          </p:nvPr>
        </p:nvSpPr>
        <p:spPr/>
        <p:txBody>
          <a:bodyPr/>
          <a:lstStyle/>
          <a:p>
            <a:fld id="{357F5B69-6281-4C1F-8C38-6DA0F56DA430}" type="slidenum">
              <a:rPr lang="en-US" smtClean="0"/>
              <a:pPr/>
              <a:t>10</a:t>
            </a:fld>
            <a:endParaRPr lang="en-US"/>
          </a:p>
        </p:txBody>
      </p:sp>
    </p:spTree>
    <p:extLst>
      <p:ext uri="{BB962C8B-B14F-4D97-AF65-F5344CB8AC3E}">
        <p14:creationId xmlns:p14="http://schemas.microsoft.com/office/powerpoint/2010/main" val="3619927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6224EA-CB0E-F683-8AFD-BF8F8B179BE3}"/>
              </a:ext>
            </a:extLst>
          </p:cNvPr>
          <p:cNvSpPr>
            <a:spLocks noGrp="1"/>
          </p:cNvSpPr>
          <p:nvPr>
            <p:ph type="title"/>
          </p:nvPr>
        </p:nvSpPr>
        <p:spPr/>
        <p:txBody>
          <a:bodyPr>
            <a:normAutofit/>
          </a:bodyPr>
          <a:lstStyle/>
          <a:p>
            <a:r>
              <a:rPr lang="en-US"/>
              <a:t>Student Belonging and Substance Use</a:t>
            </a:r>
          </a:p>
        </p:txBody>
      </p:sp>
      <p:sp>
        <p:nvSpPr>
          <p:cNvPr id="2" name="Content Placeholder 1">
            <a:extLst>
              <a:ext uri="{FF2B5EF4-FFF2-40B4-BE49-F238E27FC236}">
                <a16:creationId xmlns:a16="http://schemas.microsoft.com/office/drawing/2014/main" id="{42A40C5F-79D2-6A98-B32C-EDBA779C563B}"/>
              </a:ext>
            </a:extLst>
          </p:cNvPr>
          <p:cNvSpPr>
            <a:spLocks noGrp="1"/>
          </p:cNvSpPr>
          <p:nvPr>
            <p:ph idx="1"/>
          </p:nvPr>
        </p:nvSpPr>
        <p:spPr/>
        <p:txBody>
          <a:bodyPr vert="horz" lIns="91440" tIns="45720" rIns="91440" bIns="45720" rtlCol="0" anchor="t">
            <a:normAutofit/>
          </a:bodyPr>
          <a:lstStyle/>
          <a:p>
            <a:pPr>
              <a:buFont typeface="Arial" panose="020B0604020202020204" pitchFamily="34" charset="0"/>
              <a:buChar char="•"/>
            </a:pPr>
            <a:r>
              <a:rPr lang="en-US" dirty="0"/>
              <a:t>A lack of belonging at school is associated with higher substance use, including smoking, drinking and cannabis use (Bond et al., 2007; Yusek &amp; </a:t>
            </a:r>
            <a:r>
              <a:rPr lang="en-US" dirty="0" err="1"/>
              <a:t>Solakoglu</a:t>
            </a:r>
            <a:r>
              <a:rPr lang="en-US" dirty="0"/>
              <a:t>, 2016).</a:t>
            </a:r>
          </a:p>
          <a:p>
            <a:pPr>
              <a:buFont typeface="Arial" panose="020B0604020202020204" pitchFamily="34" charset="0"/>
              <a:buChar char="•"/>
            </a:pPr>
            <a:r>
              <a:rPr lang="en-US" dirty="0"/>
              <a:t>A strong sense of school membership is linked to a low risk of smoking, drinking and cannabis use (Gaete et al., 2018).</a:t>
            </a:r>
            <a:endParaRPr lang="en-US" dirty="0">
              <a:ea typeface="Calibri"/>
              <a:cs typeface="Calibri"/>
            </a:endParaRPr>
          </a:p>
          <a:p>
            <a:pPr>
              <a:buFont typeface="Arial" panose="020B0604020202020204" pitchFamily="34" charset="0"/>
              <a:buChar char="•"/>
            </a:pPr>
            <a:r>
              <a:rPr lang="en-US" dirty="0"/>
              <a:t>A Canadian study suggests that a supportive school environment may reduce the risk of opioid misuse, particularly among students with mental health difficulties (Probst et al., 2020).</a:t>
            </a:r>
            <a:endParaRPr lang="en-US" dirty="0">
              <a:ea typeface="Calibri"/>
              <a:cs typeface="Calibri"/>
            </a:endParaRPr>
          </a:p>
          <a:p>
            <a:pPr>
              <a:buFont typeface="Arial" panose="020B0604020202020204" pitchFamily="34" charset="0"/>
              <a:buChar char="•"/>
            </a:pPr>
            <a:r>
              <a:rPr lang="en-US" dirty="0"/>
              <a:t>Low school belonging is moderately associated with non-medical opioid use. Personal security at school plays a significant role: students feeling unsafe are more than twice as likely to use opioids (Syed et al., 2021).</a:t>
            </a:r>
            <a:endParaRPr lang="en-US" dirty="0">
              <a:ea typeface="Calibri"/>
              <a:cs typeface="Calibri"/>
            </a:endParaRPr>
          </a:p>
        </p:txBody>
      </p:sp>
      <p:sp>
        <p:nvSpPr>
          <p:cNvPr id="3" name="Footer Placeholder 2">
            <a:extLst>
              <a:ext uri="{FF2B5EF4-FFF2-40B4-BE49-F238E27FC236}">
                <a16:creationId xmlns:a16="http://schemas.microsoft.com/office/drawing/2014/main" id="{1A572988-498A-A1DF-B6EF-1E5021A364D2}"/>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309CC7E0-D6A5-4BBB-F918-2635B90AE848}"/>
              </a:ext>
            </a:extLst>
          </p:cNvPr>
          <p:cNvSpPr>
            <a:spLocks noGrp="1"/>
          </p:cNvSpPr>
          <p:nvPr>
            <p:ph type="sldNum" sz="quarter" idx="12"/>
          </p:nvPr>
        </p:nvSpPr>
        <p:spPr/>
        <p:txBody>
          <a:bodyPr/>
          <a:lstStyle/>
          <a:p>
            <a:fld id="{357F5B69-6281-4C1F-8C38-6DA0F56DA430}" type="slidenum">
              <a:rPr lang="en-US" smtClean="0"/>
              <a:pPr/>
              <a:t>11</a:t>
            </a:fld>
            <a:endParaRPr lang="en-US"/>
          </a:p>
        </p:txBody>
      </p:sp>
    </p:spTree>
    <p:extLst>
      <p:ext uri="{BB962C8B-B14F-4D97-AF65-F5344CB8AC3E}">
        <p14:creationId xmlns:p14="http://schemas.microsoft.com/office/powerpoint/2010/main" val="2606571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2B5EFE-DE87-59DE-0835-6C316A00783F}"/>
              </a:ext>
            </a:extLst>
          </p:cNvPr>
          <p:cNvSpPr>
            <a:spLocks noGrp="1"/>
          </p:cNvSpPr>
          <p:nvPr>
            <p:ph type="title"/>
          </p:nvPr>
        </p:nvSpPr>
        <p:spPr/>
        <p:txBody>
          <a:bodyPr>
            <a:normAutofit fontScale="90000"/>
          </a:bodyPr>
          <a:lstStyle/>
          <a:p>
            <a:r>
              <a:rPr lang="en-US" dirty="0"/>
              <a:t>Transformative Social and Emotional Learning Framework  </a:t>
            </a:r>
          </a:p>
        </p:txBody>
      </p:sp>
      <p:sp>
        <p:nvSpPr>
          <p:cNvPr id="2" name="Content Placeholder 1">
            <a:extLst>
              <a:ext uri="{FF2B5EF4-FFF2-40B4-BE49-F238E27FC236}">
                <a16:creationId xmlns:a16="http://schemas.microsoft.com/office/drawing/2014/main" id="{DB253B37-E5FD-629C-4F8E-883F4D2AE16A}"/>
              </a:ext>
            </a:extLst>
          </p:cNvPr>
          <p:cNvSpPr>
            <a:spLocks noGrp="1"/>
          </p:cNvSpPr>
          <p:nvPr>
            <p:ph idx="1"/>
          </p:nvPr>
        </p:nvSpPr>
        <p:spPr/>
        <p:txBody>
          <a:bodyPr>
            <a:normAutofit lnSpcReduction="10000"/>
          </a:bodyPr>
          <a:lstStyle/>
          <a:p>
            <a:r>
              <a:rPr lang="en-US" sz="2800" dirty="0"/>
              <a:t>Guiding Principles</a:t>
            </a:r>
          </a:p>
          <a:p>
            <a:pPr lvl="1"/>
            <a:r>
              <a:rPr lang="en-US" sz="2800" dirty="0"/>
              <a:t>Culturally responsive</a:t>
            </a:r>
          </a:p>
          <a:p>
            <a:pPr lvl="1"/>
            <a:r>
              <a:rPr lang="en-US" sz="2800" dirty="0"/>
              <a:t>Community responsive </a:t>
            </a:r>
          </a:p>
          <a:p>
            <a:pPr lvl="1"/>
            <a:r>
              <a:rPr lang="en-US" sz="2800" dirty="0"/>
              <a:t>Strengths-based</a:t>
            </a:r>
          </a:p>
          <a:p>
            <a:pPr lvl="1"/>
            <a:r>
              <a:rPr lang="en-US" sz="2800" dirty="0"/>
              <a:t>Trauma-informed </a:t>
            </a:r>
          </a:p>
          <a:p>
            <a:pPr lvl="1"/>
            <a:r>
              <a:rPr lang="en-US" sz="2800" dirty="0"/>
              <a:t>Grounded in neuroscience and the science of learning</a:t>
            </a:r>
          </a:p>
          <a:p>
            <a:r>
              <a:rPr lang="en-US" sz="2800" dirty="0"/>
              <a:t>Conditions for learning and thriving</a:t>
            </a:r>
          </a:p>
          <a:p>
            <a:r>
              <a:rPr lang="en-US" sz="2800" dirty="0"/>
              <a:t>Adult Transformative Social and Emotional Learning (SEL)</a:t>
            </a:r>
          </a:p>
          <a:p>
            <a:r>
              <a:rPr lang="en-US" sz="2800" dirty="0"/>
              <a:t>Student Transformative SEL </a:t>
            </a:r>
          </a:p>
        </p:txBody>
      </p:sp>
      <p:sp>
        <p:nvSpPr>
          <p:cNvPr id="3" name="Footer Placeholder 2">
            <a:extLst>
              <a:ext uri="{FF2B5EF4-FFF2-40B4-BE49-F238E27FC236}">
                <a16:creationId xmlns:a16="http://schemas.microsoft.com/office/drawing/2014/main" id="{E6DDAFE5-D73B-C15F-742B-510EAC527AC7}"/>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E919D41D-0171-C431-46CC-00F63606A4B2}"/>
              </a:ext>
            </a:extLst>
          </p:cNvPr>
          <p:cNvSpPr>
            <a:spLocks noGrp="1"/>
          </p:cNvSpPr>
          <p:nvPr>
            <p:ph type="sldNum" sz="quarter" idx="12"/>
          </p:nvPr>
        </p:nvSpPr>
        <p:spPr/>
        <p:txBody>
          <a:bodyPr/>
          <a:lstStyle/>
          <a:p>
            <a:fld id="{357F5B69-6281-4C1F-8C38-6DA0F56DA430}" type="slidenum">
              <a:rPr lang="en-US" smtClean="0"/>
              <a:pPr/>
              <a:t>12</a:t>
            </a:fld>
            <a:endParaRPr lang="en-US"/>
          </a:p>
        </p:txBody>
      </p:sp>
    </p:spTree>
    <p:extLst>
      <p:ext uri="{BB962C8B-B14F-4D97-AF65-F5344CB8AC3E}">
        <p14:creationId xmlns:p14="http://schemas.microsoft.com/office/powerpoint/2010/main" val="1915911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7BD7F-EE54-0611-17EB-BACF1D982D7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F426D8E-19DB-0D40-CB87-090F9628E4F8}"/>
              </a:ext>
            </a:extLst>
          </p:cNvPr>
          <p:cNvSpPr>
            <a:spLocks noGrp="1"/>
          </p:cNvSpPr>
          <p:nvPr>
            <p:ph type="title"/>
          </p:nvPr>
        </p:nvSpPr>
        <p:spPr/>
        <p:txBody>
          <a:bodyPr>
            <a:normAutofit/>
          </a:bodyPr>
          <a:lstStyle/>
          <a:p>
            <a:r>
              <a:rPr lang="en-US" dirty="0"/>
              <a:t>Student Transformative SEL Component</a:t>
            </a:r>
          </a:p>
        </p:txBody>
      </p:sp>
      <p:sp>
        <p:nvSpPr>
          <p:cNvPr id="2" name="Content Placeholder 1">
            <a:extLst>
              <a:ext uri="{FF2B5EF4-FFF2-40B4-BE49-F238E27FC236}">
                <a16:creationId xmlns:a16="http://schemas.microsoft.com/office/drawing/2014/main" id="{63086C7F-1ABF-1AE7-707A-595B12EA23C3}"/>
              </a:ext>
            </a:extLst>
          </p:cNvPr>
          <p:cNvSpPr>
            <a:spLocks noGrp="1"/>
          </p:cNvSpPr>
          <p:nvPr>
            <p:ph idx="1"/>
          </p:nvPr>
        </p:nvSpPr>
        <p:spPr>
          <a:xfrm>
            <a:off x="717176" y="1825624"/>
            <a:ext cx="4786809" cy="4109010"/>
          </a:xfrm>
        </p:spPr>
        <p:txBody>
          <a:bodyPr vert="horz" lIns="91440" tIns="45720" rIns="91440" bIns="45720" rtlCol="0" anchor="t">
            <a:normAutofit/>
          </a:bodyPr>
          <a:lstStyle/>
          <a:p>
            <a:r>
              <a:rPr lang="en-US" b="1" dirty="0"/>
              <a:t>Student Transformative SEL</a:t>
            </a:r>
          </a:p>
          <a:p>
            <a:pPr lvl="1"/>
            <a:r>
              <a:rPr lang="en-US" dirty="0"/>
              <a:t>Created by combining the Collaborative for Academic, Social and Emotional Learning’s (CASEL) five competencies with five Transformative SEL constructs</a:t>
            </a:r>
            <a:endParaRPr lang="en-US" dirty="0">
              <a:ea typeface="Calibri"/>
              <a:cs typeface="Calibri"/>
            </a:endParaRPr>
          </a:p>
          <a:p>
            <a:pPr lvl="1"/>
            <a:r>
              <a:rPr lang="en-US" dirty="0"/>
              <a:t>Fosters an integrated approach to benefit student academic success</a:t>
            </a:r>
            <a:endParaRPr lang="en-US" dirty="0">
              <a:ea typeface="Calibri"/>
              <a:cs typeface="Calibri"/>
            </a:endParaRPr>
          </a:p>
        </p:txBody>
      </p:sp>
      <p:pic>
        <p:nvPicPr>
          <p:cNvPr id="7" name="Picture 6" descr="A diagram depicting a braid and a list of the SEL compentencies: self-awareness, self-management, social-awareness, relationship skills, and responspible decision making with the SEL Transforative Focal Constructs: identity, agency, belonging, collobarative problem solving, and curiosity. ">
            <a:extLst>
              <a:ext uri="{FF2B5EF4-FFF2-40B4-BE49-F238E27FC236}">
                <a16:creationId xmlns:a16="http://schemas.microsoft.com/office/drawing/2014/main" id="{65DABB77-A17D-85FF-6CE2-63AFDB1536FA}"/>
              </a:ext>
            </a:extLst>
          </p:cNvPr>
          <p:cNvPicPr>
            <a:picLocks noChangeAspect="1"/>
          </p:cNvPicPr>
          <p:nvPr/>
        </p:nvPicPr>
        <p:blipFill>
          <a:blip r:embed="rId3"/>
          <a:srcRect l="2458" t="2199" r="2635" b="2249"/>
          <a:stretch/>
        </p:blipFill>
        <p:spPr>
          <a:xfrm>
            <a:off x="5503985" y="1825624"/>
            <a:ext cx="6391717" cy="4321216"/>
          </a:xfrm>
          <a:prstGeom prst="rect">
            <a:avLst/>
          </a:prstGeom>
          <a:ln>
            <a:solidFill>
              <a:schemeClr val="tx1"/>
            </a:solidFill>
          </a:ln>
        </p:spPr>
      </p:pic>
      <p:sp>
        <p:nvSpPr>
          <p:cNvPr id="3" name="Footer Placeholder 2">
            <a:extLst>
              <a:ext uri="{FF2B5EF4-FFF2-40B4-BE49-F238E27FC236}">
                <a16:creationId xmlns:a16="http://schemas.microsoft.com/office/drawing/2014/main" id="{A7263755-3772-19BE-A233-1AC30DAD9012}"/>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B421E459-5A1D-D7C0-2B4C-3D3BEA935E8C}"/>
              </a:ext>
            </a:extLst>
          </p:cNvPr>
          <p:cNvSpPr>
            <a:spLocks noGrp="1"/>
          </p:cNvSpPr>
          <p:nvPr>
            <p:ph type="sldNum" sz="quarter" idx="12"/>
          </p:nvPr>
        </p:nvSpPr>
        <p:spPr/>
        <p:txBody>
          <a:bodyPr/>
          <a:lstStyle/>
          <a:p>
            <a:fld id="{357F5B69-6281-4C1F-8C38-6DA0F56DA430}" type="slidenum">
              <a:rPr lang="en-US" smtClean="0"/>
              <a:pPr/>
              <a:t>13</a:t>
            </a:fld>
            <a:endParaRPr lang="en-US"/>
          </a:p>
        </p:txBody>
      </p:sp>
    </p:spTree>
    <p:extLst>
      <p:ext uri="{BB962C8B-B14F-4D97-AF65-F5344CB8AC3E}">
        <p14:creationId xmlns:p14="http://schemas.microsoft.com/office/powerpoint/2010/main" val="833961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BDFAD-4935-73D3-DB81-FA1CF18D520B}"/>
              </a:ext>
            </a:extLst>
          </p:cNvPr>
          <p:cNvSpPr>
            <a:spLocks noGrp="1"/>
          </p:cNvSpPr>
          <p:nvPr>
            <p:ph type="title"/>
          </p:nvPr>
        </p:nvSpPr>
        <p:spPr>
          <a:xfrm>
            <a:off x="372034" y="353082"/>
            <a:ext cx="11474824" cy="1026460"/>
          </a:xfrm>
        </p:spPr>
        <p:txBody>
          <a:bodyPr>
            <a:normAutofit/>
          </a:bodyPr>
          <a:lstStyle/>
          <a:p>
            <a:r>
              <a:rPr lang="en-US" dirty="0"/>
              <a:t>Transformative SEL and Student Belonging</a:t>
            </a:r>
          </a:p>
        </p:txBody>
      </p:sp>
      <p:sp>
        <p:nvSpPr>
          <p:cNvPr id="2" name="Content Placeholder 1">
            <a:extLst>
              <a:ext uri="{FF2B5EF4-FFF2-40B4-BE49-F238E27FC236}">
                <a16:creationId xmlns:a16="http://schemas.microsoft.com/office/drawing/2014/main" id="{0CC7C2A9-C031-0BD3-4E99-AC00988EFD66}"/>
              </a:ext>
            </a:extLst>
          </p:cNvPr>
          <p:cNvSpPr>
            <a:spLocks noGrp="1"/>
          </p:cNvSpPr>
          <p:nvPr>
            <p:ph idx="1"/>
          </p:nvPr>
        </p:nvSpPr>
        <p:spPr>
          <a:xfrm>
            <a:off x="717177" y="1549593"/>
            <a:ext cx="10784541" cy="4109010"/>
          </a:xfrm>
        </p:spPr>
        <p:txBody>
          <a:bodyPr vert="horz" lIns="91440" tIns="45720" rIns="91440" bIns="45720" rtlCol="0" anchor="t">
            <a:noAutofit/>
          </a:bodyPr>
          <a:lstStyle/>
          <a:p>
            <a:pPr>
              <a:buFont typeface="Arial" panose="020B0604020202020204" pitchFamily="34" charset="0"/>
              <a:buChar char="•"/>
            </a:pPr>
            <a:r>
              <a:rPr lang="en-US" sz="2000" b="1" dirty="0"/>
              <a:t>Embed SEL skills into instruction:</a:t>
            </a:r>
            <a:r>
              <a:rPr lang="en-US" sz="2000" dirty="0"/>
              <a:t> Collaboration, self-expression and a growth mindset to foster student engagement.</a:t>
            </a:r>
          </a:p>
          <a:p>
            <a:pPr>
              <a:buFont typeface="Arial" panose="020B0604020202020204" pitchFamily="34" charset="0"/>
              <a:buChar char="•"/>
            </a:pPr>
            <a:r>
              <a:rPr lang="en-US" sz="2000" b="1" dirty="0"/>
              <a:t>Provide opportunities for student choice in learning:</a:t>
            </a:r>
            <a:r>
              <a:rPr lang="en-US" sz="2000" dirty="0"/>
              <a:t> Reinforce that student voices and ideas matter.</a:t>
            </a:r>
          </a:p>
          <a:p>
            <a:r>
              <a:rPr lang="en-US" sz="2000" b="1" dirty="0"/>
              <a:t>Foster an inclusive school culture</a:t>
            </a:r>
            <a:r>
              <a:rPr lang="en-US" sz="2000" dirty="0"/>
              <a:t>: Transformative SEL promotes self-awareness, social awareness and relationship skills, creating a classroom environment where all students feel valued, respected and part of the community.</a:t>
            </a:r>
            <a:endParaRPr lang="en-US" sz="2000" dirty="0">
              <a:ea typeface="Calibri"/>
              <a:cs typeface="Calibri"/>
            </a:endParaRPr>
          </a:p>
          <a:p>
            <a:r>
              <a:rPr lang="en-US" sz="2000" b="1" dirty="0"/>
              <a:t>Build emotional safety and trust</a:t>
            </a:r>
            <a:r>
              <a:rPr lang="en-US" sz="2000" dirty="0"/>
              <a:t>: By emphasizing empathy and positive relationships, Transformative SEL supports a climate where students feel emotionally safe and connected, which is key for nurturing a sense of belonging.</a:t>
            </a:r>
          </a:p>
          <a:p>
            <a:r>
              <a:rPr lang="en-US" sz="2000" b="1" dirty="0"/>
              <a:t>Empower student identity and agency</a:t>
            </a:r>
            <a:r>
              <a:rPr lang="en-US" sz="2000" dirty="0"/>
              <a:t>: TSEL encourages students to explore and express their identities, which helps them feel seen, heard and integral to the learning environment.</a:t>
            </a:r>
            <a:endParaRPr lang="en-US" sz="2000" b="1" dirty="0"/>
          </a:p>
          <a:p>
            <a:r>
              <a:rPr lang="en-US" sz="2000" b="1" dirty="0"/>
              <a:t>Support diversity and equity</a:t>
            </a:r>
            <a:r>
              <a:rPr lang="en-US" sz="2000" dirty="0"/>
              <a:t>: The framework emphasizes recognizing and celebrating diverse backgrounds, ensuring that all students feel they belong regardless of their personal experiences.</a:t>
            </a:r>
          </a:p>
        </p:txBody>
      </p:sp>
      <p:sp>
        <p:nvSpPr>
          <p:cNvPr id="3" name="Footer Placeholder 2">
            <a:extLst>
              <a:ext uri="{FF2B5EF4-FFF2-40B4-BE49-F238E27FC236}">
                <a16:creationId xmlns:a16="http://schemas.microsoft.com/office/drawing/2014/main" id="{EC1A3BA5-DBFA-C2DB-3AC8-A596BC72DB9D}"/>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BF030148-9E9B-F1C6-D75A-B3F082E898A1}"/>
              </a:ext>
            </a:extLst>
          </p:cNvPr>
          <p:cNvSpPr>
            <a:spLocks noGrp="1"/>
          </p:cNvSpPr>
          <p:nvPr>
            <p:ph type="sldNum" sz="quarter" idx="12"/>
          </p:nvPr>
        </p:nvSpPr>
        <p:spPr/>
        <p:txBody>
          <a:bodyPr/>
          <a:lstStyle/>
          <a:p>
            <a:fld id="{357F5B69-6281-4C1F-8C38-6DA0F56DA430}" type="slidenum">
              <a:rPr lang="en-US" smtClean="0"/>
              <a:pPr/>
              <a:t>14</a:t>
            </a:fld>
            <a:endParaRPr lang="en-US"/>
          </a:p>
        </p:txBody>
      </p:sp>
    </p:spTree>
    <p:extLst>
      <p:ext uri="{BB962C8B-B14F-4D97-AF65-F5344CB8AC3E}">
        <p14:creationId xmlns:p14="http://schemas.microsoft.com/office/powerpoint/2010/main" val="1550653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507FC-2F43-22CD-8A06-4707768F0A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66CCED-B080-21A8-BFEF-F8D649B255E2}"/>
              </a:ext>
            </a:extLst>
          </p:cNvPr>
          <p:cNvSpPr>
            <a:spLocks noGrp="1"/>
          </p:cNvSpPr>
          <p:nvPr>
            <p:ph type="title"/>
          </p:nvPr>
        </p:nvSpPr>
        <p:spPr/>
        <p:txBody>
          <a:bodyPr/>
          <a:lstStyle/>
          <a:p>
            <a:r>
              <a:rPr lang="en-US" dirty="0"/>
              <a:t>Reflect and Share (2)</a:t>
            </a:r>
          </a:p>
        </p:txBody>
      </p:sp>
      <p:sp>
        <p:nvSpPr>
          <p:cNvPr id="3" name="Content Placeholder 2">
            <a:extLst>
              <a:ext uri="{FF2B5EF4-FFF2-40B4-BE49-F238E27FC236}">
                <a16:creationId xmlns:a16="http://schemas.microsoft.com/office/drawing/2014/main" id="{1076DBE8-234E-E8FC-8AB2-7DFE1972E305}"/>
              </a:ext>
            </a:extLst>
          </p:cNvPr>
          <p:cNvSpPr>
            <a:spLocks noGrp="1"/>
          </p:cNvSpPr>
          <p:nvPr>
            <p:ph idx="1"/>
          </p:nvPr>
        </p:nvSpPr>
        <p:spPr>
          <a:xfrm>
            <a:off x="5302623" y="442626"/>
            <a:ext cx="6172200" cy="5725271"/>
          </a:xfrm>
        </p:spPr>
        <p:txBody>
          <a:bodyPr vert="horz" lIns="91440" tIns="45720" rIns="91440" bIns="45720" rtlCol="0" anchor="t">
            <a:normAutofit/>
          </a:bodyPr>
          <a:lstStyle/>
          <a:p>
            <a:pPr lvl="1"/>
            <a:r>
              <a:rPr lang="en-US" sz="2800" dirty="0"/>
              <a:t>In what ways do your classroom, school or district environment, routines and interactions support students' sense of identity, belonging and SEL?</a:t>
            </a:r>
          </a:p>
          <a:p>
            <a:pPr lvl="1"/>
            <a:r>
              <a:rPr lang="en-US" sz="2800" dirty="0"/>
              <a:t>What specific practices or strategies can you implement to build emotional safety, empower student identity and agency and ensure that all students feel valued and included in your classroom, school or district?</a:t>
            </a:r>
          </a:p>
          <a:p>
            <a:pPr lvl="1"/>
            <a:r>
              <a:rPr lang="en-US" sz="2800" dirty="0"/>
              <a:t>In what ways can a strong sense of belonging and emotional safety help prevent substance use and misuse?</a:t>
            </a:r>
          </a:p>
        </p:txBody>
      </p:sp>
      <p:sp>
        <p:nvSpPr>
          <p:cNvPr id="4" name="Footer Placeholder 3">
            <a:extLst>
              <a:ext uri="{FF2B5EF4-FFF2-40B4-BE49-F238E27FC236}">
                <a16:creationId xmlns:a16="http://schemas.microsoft.com/office/drawing/2014/main" id="{6CABD5C0-9902-784C-7941-C66991D5459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387B038E-8EB0-B934-7875-9507B50DA8A3}"/>
              </a:ext>
            </a:extLst>
          </p:cNvPr>
          <p:cNvSpPr>
            <a:spLocks noGrp="1"/>
          </p:cNvSpPr>
          <p:nvPr>
            <p:ph type="sldNum" sz="quarter" idx="12"/>
          </p:nvPr>
        </p:nvSpPr>
        <p:spPr/>
        <p:txBody>
          <a:bodyPr/>
          <a:lstStyle/>
          <a:p>
            <a:fld id="{357F5B69-6281-4C1F-8C38-6DA0F56DA430}" type="slidenum">
              <a:rPr lang="en-US" smtClean="0"/>
              <a:t>15</a:t>
            </a:fld>
            <a:endParaRPr lang="en-US"/>
          </a:p>
        </p:txBody>
      </p:sp>
      <p:pic>
        <p:nvPicPr>
          <p:cNvPr id="7" name="Graphic 6">
            <a:extLst>
              <a:ext uri="{FF2B5EF4-FFF2-40B4-BE49-F238E27FC236}">
                <a16:creationId xmlns:a16="http://schemas.microsoft.com/office/drawing/2014/main" id="{15E77D81-7E21-A8C9-0A1B-A6A74851E69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8" name="Graphic 7">
            <a:extLst>
              <a:ext uri="{FF2B5EF4-FFF2-40B4-BE49-F238E27FC236}">
                <a16:creationId xmlns:a16="http://schemas.microsoft.com/office/drawing/2014/main" id="{0FEB9357-9FED-52B7-9F8D-CA82E0CF159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520321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875FE-7FA0-8841-AFE5-0A91CDA33BC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34E3055-A789-62DB-C8B4-77ABF76EDD36}"/>
              </a:ext>
            </a:extLst>
          </p:cNvPr>
          <p:cNvSpPr>
            <a:spLocks noGrp="1"/>
          </p:cNvSpPr>
          <p:nvPr>
            <p:ph type="title"/>
          </p:nvPr>
        </p:nvSpPr>
        <p:spPr>
          <a:xfrm>
            <a:off x="717176" y="457200"/>
            <a:ext cx="10784542" cy="1026460"/>
          </a:xfrm>
        </p:spPr>
        <p:txBody>
          <a:bodyPr anchor="b">
            <a:normAutofit/>
          </a:bodyPr>
          <a:lstStyle/>
          <a:p>
            <a:r>
              <a:rPr lang="en-US" dirty="0"/>
              <a:t>Examples of Fostering Student Belonging</a:t>
            </a:r>
          </a:p>
        </p:txBody>
      </p:sp>
      <p:graphicFrame>
        <p:nvGraphicFramePr>
          <p:cNvPr id="8" name="Content Placeholder 1" descr="Examples of fostering student belonging including creating a safe and trusting environment thorugh authentic, reciprocal realtionships that support high-quality literacy learning and success; personalizign literacy instruction by centering students' identities in literacy materials and inviting them to collaboare in their learning; maintaiting high literacy expectations for all students while differentiating instruction to meet diverse learning needs; integrating student and family identities preferences, and experiences into materials and instructional supports to ensure students see themselves reflected in their learning; and encouraging self-reflection and exposure to diverse perspsectives by providing opportunities for students to explore their own identities and understand the world through texts and media">
            <a:extLst>
              <a:ext uri="{FF2B5EF4-FFF2-40B4-BE49-F238E27FC236}">
                <a16:creationId xmlns:a16="http://schemas.microsoft.com/office/drawing/2014/main" id="{73A5D2CF-46D1-A325-E75D-D84DB4937E97}"/>
              </a:ext>
            </a:extLst>
          </p:cNvPr>
          <p:cNvGraphicFramePr>
            <a:graphicFrameLocks noGrp="1"/>
          </p:cNvGraphicFramePr>
          <p:nvPr>
            <p:ph idx="1"/>
            <p:extLst>
              <p:ext uri="{D42A27DB-BD31-4B8C-83A1-F6EECF244321}">
                <p14:modId xmlns:p14="http://schemas.microsoft.com/office/powerpoint/2010/main" val="3079296210"/>
              </p:ext>
            </p:extLst>
          </p:nvPr>
        </p:nvGraphicFramePr>
        <p:xfrm>
          <a:off x="717550" y="1825625"/>
          <a:ext cx="10783888" cy="4679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721AFBEF-BAEF-701F-2375-8CEBCA214513}"/>
              </a:ext>
            </a:extLst>
          </p:cNvPr>
          <p:cNvSpPr>
            <a:spLocks noGrp="1"/>
          </p:cNvSpPr>
          <p:nvPr>
            <p:ph type="ftr" sz="quarter" idx="11"/>
          </p:nvPr>
        </p:nvSpPr>
        <p:spPr>
          <a:xfrm>
            <a:off x="717176" y="6139793"/>
            <a:ext cx="2864224" cy="365125"/>
          </a:xfrm>
        </p:spPr>
        <p:txBody>
          <a:bodyPr anchor="ctr">
            <a:normAutofit/>
          </a:bodyPr>
          <a:lstStyle/>
          <a:p>
            <a:r>
              <a:rPr lang="en-US"/>
              <a:t>Oregon Department of Education</a:t>
            </a:r>
          </a:p>
        </p:txBody>
      </p:sp>
      <p:sp>
        <p:nvSpPr>
          <p:cNvPr id="4" name="Slide Number Placeholder 3">
            <a:extLst>
              <a:ext uri="{FF2B5EF4-FFF2-40B4-BE49-F238E27FC236}">
                <a16:creationId xmlns:a16="http://schemas.microsoft.com/office/drawing/2014/main" id="{7D08FBD2-F9C0-F3F3-3D43-2A675F83A027}"/>
              </a:ext>
            </a:extLst>
          </p:cNvPr>
          <p:cNvSpPr>
            <a:spLocks noGrp="1"/>
          </p:cNvSpPr>
          <p:nvPr>
            <p:ph type="sldNum" sz="quarter" idx="12"/>
          </p:nvPr>
        </p:nvSpPr>
        <p:spPr>
          <a:xfrm>
            <a:off x="8610600" y="6139793"/>
            <a:ext cx="2891118" cy="365125"/>
          </a:xfrm>
        </p:spPr>
        <p:txBody>
          <a:bodyPr anchor="ctr">
            <a:normAutofit/>
          </a:bodyPr>
          <a:lstStyle/>
          <a:p>
            <a:fld id="{357F5B69-6281-4C1F-8C38-6DA0F56DA430}" type="slidenum">
              <a:rPr lang="en-US" smtClean="0"/>
              <a:pPr/>
              <a:t>16</a:t>
            </a:fld>
            <a:endParaRPr lang="en-US"/>
          </a:p>
        </p:txBody>
      </p:sp>
    </p:spTree>
    <p:extLst>
      <p:ext uri="{BB962C8B-B14F-4D97-AF65-F5344CB8AC3E}">
        <p14:creationId xmlns:p14="http://schemas.microsoft.com/office/powerpoint/2010/main" val="3194764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C6517-0FB7-C99F-FA61-46794A06AD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1971C0-C290-C0F4-FFAC-DBA951E8971E}"/>
              </a:ext>
            </a:extLst>
          </p:cNvPr>
          <p:cNvSpPr>
            <a:spLocks noGrp="1"/>
          </p:cNvSpPr>
          <p:nvPr>
            <p:ph type="title"/>
          </p:nvPr>
        </p:nvSpPr>
        <p:spPr/>
        <p:txBody>
          <a:bodyPr/>
          <a:lstStyle/>
          <a:p>
            <a:r>
              <a:rPr lang="en-US"/>
              <a:t>Action Planning Activity </a:t>
            </a:r>
          </a:p>
        </p:txBody>
      </p:sp>
      <p:sp>
        <p:nvSpPr>
          <p:cNvPr id="3" name="Content Placeholder 2">
            <a:extLst>
              <a:ext uri="{FF2B5EF4-FFF2-40B4-BE49-F238E27FC236}">
                <a16:creationId xmlns:a16="http://schemas.microsoft.com/office/drawing/2014/main" id="{CEB29B89-85FD-A37B-CF32-38F5DBD6852B}"/>
              </a:ext>
            </a:extLst>
          </p:cNvPr>
          <p:cNvSpPr>
            <a:spLocks noGrp="1"/>
          </p:cNvSpPr>
          <p:nvPr>
            <p:ph idx="1"/>
          </p:nvPr>
        </p:nvSpPr>
        <p:spPr>
          <a:xfrm>
            <a:off x="5183188" y="779646"/>
            <a:ext cx="6172200" cy="5725271"/>
          </a:xfrm>
        </p:spPr>
        <p:txBody>
          <a:bodyPr vert="horz" lIns="91440" tIns="45720" rIns="91440" bIns="45720" rtlCol="0" anchor="t">
            <a:normAutofit lnSpcReduction="10000"/>
          </a:bodyPr>
          <a:lstStyle/>
          <a:p>
            <a:pPr marL="0" indent="0">
              <a:buNone/>
            </a:pPr>
            <a:r>
              <a:rPr lang="en-US" sz="2800" dirty="0"/>
              <a:t>Revisit the resources and other tools shared throughout the session. Using those tools, consider each prompt below. For each prompt below, identify up to five actionable steps.</a:t>
            </a:r>
          </a:p>
          <a:p>
            <a:r>
              <a:rPr lang="en-US" sz="2800" b="1" dirty="0"/>
              <a:t>Immediate actions:</a:t>
            </a:r>
            <a:r>
              <a:rPr lang="en-US" sz="2800" dirty="0"/>
              <a:t> What can you take into tomorrow to support belonging and inclusion?</a:t>
            </a:r>
          </a:p>
          <a:p>
            <a:pPr>
              <a:buFont typeface="Arial" panose="020B0604020202020204" pitchFamily="34" charset="0"/>
              <a:buChar char="•"/>
            </a:pPr>
            <a:r>
              <a:rPr lang="en-US" sz="2800" b="1" dirty="0"/>
              <a:t>New practices:</a:t>
            </a:r>
            <a:r>
              <a:rPr lang="en-US" sz="2800" dirty="0"/>
              <a:t> What practices can you begin to build into your instruction over time?</a:t>
            </a:r>
          </a:p>
          <a:p>
            <a:pPr>
              <a:buFont typeface="Arial" panose="020B0604020202020204" pitchFamily="34" charset="0"/>
              <a:buChar char="•"/>
            </a:pPr>
            <a:r>
              <a:rPr lang="en-US" sz="2800" b="1" dirty="0"/>
              <a:t>Adaptations:</a:t>
            </a:r>
            <a:r>
              <a:rPr lang="en-US" sz="2800" dirty="0"/>
              <a:t> What existing practices could be modified to better support student belonging and well-being?</a:t>
            </a:r>
          </a:p>
          <a:p>
            <a:pPr lvl="1">
              <a:lnSpc>
                <a:spcPct val="100000"/>
              </a:lnSpc>
            </a:pPr>
            <a:endParaRPr lang="en-US" sz="2800" i="1" dirty="0"/>
          </a:p>
          <a:p>
            <a:pPr marL="0" indent="0">
              <a:buNone/>
            </a:pPr>
            <a:endParaRPr lang="en-US" sz="2800" dirty="0"/>
          </a:p>
        </p:txBody>
      </p:sp>
      <p:pic>
        <p:nvPicPr>
          <p:cNvPr id="6" name="Google Shape;830;p86">
            <a:extLst>
              <a:ext uri="{FF2B5EF4-FFF2-40B4-BE49-F238E27FC236}">
                <a16:creationId xmlns:a16="http://schemas.microsoft.com/office/drawing/2014/main" id="{C652AC22-B511-08B1-0563-168C9157B916}"/>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rot="2386627">
            <a:off x="-144987" y="2151462"/>
            <a:ext cx="5673019" cy="3827769"/>
          </a:xfrm>
          <a:prstGeom prst="rect">
            <a:avLst/>
          </a:prstGeom>
          <a:noFill/>
          <a:ln>
            <a:noFill/>
          </a:ln>
        </p:spPr>
      </p:pic>
      <p:sp>
        <p:nvSpPr>
          <p:cNvPr id="4" name="Footer Placeholder 3">
            <a:extLst>
              <a:ext uri="{FF2B5EF4-FFF2-40B4-BE49-F238E27FC236}">
                <a16:creationId xmlns:a16="http://schemas.microsoft.com/office/drawing/2014/main" id="{0C6543E5-8FB7-598E-EC19-624CAC9A835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8830E009-139F-24C2-AD95-592EF559611C}"/>
              </a:ext>
            </a:extLst>
          </p:cNvPr>
          <p:cNvSpPr>
            <a:spLocks noGrp="1"/>
          </p:cNvSpPr>
          <p:nvPr>
            <p:ph type="sldNum" sz="quarter" idx="12"/>
          </p:nvPr>
        </p:nvSpPr>
        <p:spPr/>
        <p:txBody>
          <a:bodyPr/>
          <a:lstStyle/>
          <a:p>
            <a:fld id="{357F5B69-6281-4C1F-8C38-6DA0F56DA430}" type="slidenum">
              <a:rPr lang="en-US" smtClean="0"/>
              <a:t>17</a:t>
            </a:fld>
            <a:endParaRPr lang="en-US"/>
          </a:p>
        </p:txBody>
      </p:sp>
    </p:spTree>
    <p:extLst>
      <p:ext uri="{BB962C8B-B14F-4D97-AF65-F5344CB8AC3E}">
        <p14:creationId xmlns:p14="http://schemas.microsoft.com/office/powerpoint/2010/main" val="11182904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D2A76-E40F-7FF5-2E3E-C6E424CECE17}"/>
              </a:ext>
            </a:extLst>
          </p:cNvPr>
          <p:cNvSpPr>
            <a:spLocks noGrp="1"/>
          </p:cNvSpPr>
          <p:nvPr>
            <p:ph type="ctrTitle"/>
          </p:nvPr>
        </p:nvSpPr>
        <p:spPr/>
        <p:txBody>
          <a:bodyPr/>
          <a:lstStyle/>
          <a:p>
            <a:r>
              <a:rPr lang="en-US" dirty="0"/>
              <a:t>Empowering Students Through Personal and Collective Agency </a:t>
            </a:r>
          </a:p>
        </p:txBody>
      </p:sp>
      <p:sp>
        <p:nvSpPr>
          <p:cNvPr id="3" name="Footer Placeholder 2">
            <a:extLst>
              <a:ext uri="{FF2B5EF4-FFF2-40B4-BE49-F238E27FC236}">
                <a16:creationId xmlns:a16="http://schemas.microsoft.com/office/drawing/2014/main" id="{CBDB9249-5163-938F-7977-55062B9568F5}"/>
              </a:ext>
            </a:extLst>
          </p:cNvPr>
          <p:cNvSpPr>
            <a:spLocks noGrp="1"/>
          </p:cNvSpPr>
          <p:nvPr>
            <p:ph type="ftr" sz="quarter" idx="11"/>
          </p:nvPr>
        </p:nvSpPr>
        <p:spPr/>
        <p:txBody>
          <a:bodyPr/>
          <a:lstStyle/>
          <a:p>
            <a:r>
              <a:rPr lang="en-US"/>
              <a:t>Oregon Department of Education</a:t>
            </a:r>
          </a:p>
        </p:txBody>
      </p:sp>
      <p:sp>
        <p:nvSpPr>
          <p:cNvPr id="5" name="Slide Number Placeholder 3">
            <a:extLst>
              <a:ext uri="{FF2B5EF4-FFF2-40B4-BE49-F238E27FC236}">
                <a16:creationId xmlns:a16="http://schemas.microsoft.com/office/drawing/2014/main" id="{4CD66F12-B6EB-04AF-6C5A-9EE2236F946F}"/>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18</a:t>
            </a:fld>
            <a:endParaRPr lang="en-US" dirty="0"/>
          </a:p>
        </p:txBody>
      </p:sp>
    </p:spTree>
    <p:extLst>
      <p:ext uri="{BB962C8B-B14F-4D97-AF65-F5344CB8AC3E}">
        <p14:creationId xmlns:p14="http://schemas.microsoft.com/office/powerpoint/2010/main" val="3643400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B67D59-ED66-7385-A001-E76E2EDA05DC}"/>
              </a:ext>
            </a:extLst>
          </p:cNvPr>
          <p:cNvSpPr>
            <a:spLocks noGrp="1"/>
          </p:cNvSpPr>
          <p:nvPr>
            <p:ph type="title"/>
          </p:nvPr>
        </p:nvSpPr>
        <p:spPr>
          <a:xfrm>
            <a:off x="717176" y="457200"/>
            <a:ext cx="10784542" cy="1026460"/>
          </a:xfrm>
        </p:spPr>
        <p:txBody>
          <a:bodyPr>
            <a:normAutofit/>
          </a:bodyPr>
          <a:lstStyle/>
          <a:p>
            <a:endParaRPr lang="en-US" dirty="0"/>
          </a:p>
        </p:txBody>
      </p:sp>
      <p:sp>
        <p:nvSpPr>
          <p:cNvPr id="12" name="Content Placeholder 11">
            <a:extLst>
              <a:ext uri="{FF2B5EF4-FFF2-40B4-BE49-F238E27FC236}">
                <a16:creationId xmlns:a16="http://schemas.microsoft.com/office/drawing/2014/main" id="{9517E48B-5089-B076-A4BB-52B7EE6CC991}"/>
              </a:ext>
            </a:extLst>
          </p:cNvPr>
          <p:cNvSpPr>
            <a:spLocks noGrp="1"/>
          </p:cNvSpPr>
          <p:nvPr>
            <p:ph idx="1"/>
          </p:nvPr>
        </p:nvSpPr>
        <p:spPr/>
        <p:txBody>
          <a:bodyPr/>
          <a:lstStyle/>
          <a:p>
            <a:pPr marL="0" indent="0">
              <a:buNone/>
            </a:pPr>
            <a:r>
              <a:rPr lang="en-US" sz="2800" dirty="0"/>
              <a:t>“In the educational context, agency refers to a respectful and more empowered positioning of students to be active agents in their own learning lives.” </a:t>
            </a:r>
            <a:br>
              <a:rPr lang="en-US" dirty="0"/>
            </a:br>
            <a:endParaRPr lang="en-US" dirty="0"/>
          </a:p>
          <a:p>
            <a:pPr marL="0" indent="0">
              <a:buNone/>
            </a:pPr>
            <a:endParaRPr lang="en-US" dirty="0"/>
          </a:p>
          <a:p>
            <a:pPr marL="0" indent="0" algn="r">
              <a:buNone/>
            </a:pPr>
            <a:r>
              <a:rPr lang="en-US" sz="2800" dirty="0"/>
              <a:t>O’Rourke &amp; Penny Addison, 2017</a:t>
            </a:r>
          </a:p>
        </p:txBody>
      </p:sp>
      <p:sp>
        <p:nvSpPr>
          <p:cNvPr id="3" name="Footer Placeholder 2">
            <a:extLst>
              <a:ext uri="{FF2B5EF4-FFF2-40B4-BE49-F238E27FC236}">
                <a16:creationId xmlns:a16="http://schemas.microsoft.com/office/drawing/2014/main" id="{EFF93E3B-1D56-3E48-4812-FD78A54311E9}"/>
              </a:ext>
            </a:extLst>
          </p:cNvPr>
          <p:cNvSpPr>
            <a:spLocks noGrp="1"/>
          </p:cNvSpPr>
          <p:nvPr>
            <p:ph type="ftr" sz="quarter" idx="11"/>
          </p:nvPr>
        </p:nvSpPr>
        <p:spPr>
          <a:xfrm>
            <a:off x="717176" y="6139793"/>
            <a:ext cx="2864224" cy="365125"/>
          </a:xfrm>
        </p:spPr>
        <p:txBody>
          <a:bodyPr/>
          <a:lstStyle/>
          <a:p>
            <a:r>
              <a:rPr lang="en-US"/>
              <a:t>Oregon Department of Education</a:t>
            </a:r>
          </a:p>
        </p:txBody>
      </p:sp>
      <p:sp>
        <p:nvSpPr>
          <p:cNvPr id="4" name="Slide Number Placeholder 3">
            <a:extLst>
              <a:ext uri="{FF2B5EF4-FFF2-40B4-BE49-F238E27FC236}">
                <a16:creationId xmlns:a16="http://schemas.microsoft.com/office/drawing/2014/main" id="{73316D55-8FBF-ACB1-FDE9-87922094AA17}"/>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19</a:t>
            </a:fld>
            <a:endParaRPr lang="en-US"/>
          </a:p>
        </p:txBody>
      </p:sp>
    </p:spTree>
    <p:extLst>
      <p:ext uri="{BB962C8B-B14F-4D97-AF65-F5344CB8AC3E}">
        <p14:creationId xmlns:p14="http://schemas.microsoft.com/office/powerpoint/2010/main" val="1273887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a:t>Where are we now?</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a:t>Session 1: Introduction and Climate Setting </a:t>
            </a:r>
          </a:p>
          <a:p>
            <a:pPr marL="0" indent="0">
              <a:buNone/>
            </a:pPr>
            <a:r>
              <a:rPr lang="en-US" sz="2800"/>
              <a:t>Session 2: Background Knowledge</a:t>
            </a:r>
          </a:p>
          <a:p>
            <a:pPr marL="0" indent="0">
              <a:buNone/>
            </a:pPr>
            <a:r>
              <a:rPr lang="en-US" sz="2800" b="1"/>
              <a:t>Session 3: Learning Environment </a:t>
            </a:r>
            <a:endParaRPr lang="en-US" sz="2800"/>
          </a:p>
          <a:p>
            <a:pPr marL="0" indent="0">
              <a:buNone/>
            </a:pPr>
            <a:r>
              <a:rPr lang="en-US" sz="2800"/>
              <a:t>Session 4: Standards</a:t>
            </a:r>
          </a:p>
          <a:p>
            <a:pPr marL="0" indent="0">
              <a:buNone/>
            </a:pPr>
            <a:r>
              <a:rPr lang="en-US" sz="2800"/>
              <a:t>Session 5: Lesson Plan Review</a:t>
            </a:r>
          </a:p>
          <a:p>
            <a:endParaRPr lang="en-US" sz="2800"/>
          </a:p>
          <a:p>
            <a:endParaRPr lang="en-US" sz="2800"/>
          </a:p>
          <a:p>
            <a:endParaRPr lang="en-US" sz="280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C584-AF77-7C73-8F70-45EAA1ED908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B6ACA1C-53E2-BBB1-E5F5-AF03FD318CCD}"/>
              </a:ext>
            </a:extLst>
          </p:cNvPr>
          <p:cNvSpPr>
            <a:spLocks noGrp="1"/>
          </p:cNvSpPr>
          <p:nvPr>
            <p:ph type="title"/>
          </p:nvPr>
        </p:nvSpPr>
        <p:spPr/>
        <p:txBody>
          <a:bodyPr>
            <a:normAutofit/>
          </a:bodyPr>
          <a:lstStyle/>
          <a:p>
            <a:r>
              <a:rPr lang="en-US" dirty="0"/>
              <a:t>Personal vs. Collective Agency</a:t>
            </a:r>
          </a:p>
        </p:txBody>
      </p:sp>
      <p:sp>
        <p:nvSpPr>
          <p:cNvPr id="3" name="Footer Placeholder 2">
            <a:extLst>
              <a:ext uri="{FF2B5EF4-FFF2-40B4-BE49-F238E27FC236}">
                <a16:creationId xmlns:a16="http://schemas.microsoft.com/office/drawing/2014/main" id="{6557C36C-DE0E-52E9-56D0-7D5ED8EE10B2}"/>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59280066-8C6B-969E-08D8-EFA7E6C1A6E7}"/>
              </a:ext>
            </a:extLst>
          </p:cNvPr>
          <p:cNvSpPr>
            <a:spLocks noGrp="1"/>
          </p:cNvSpPr>
          <p:nvPr>
            <p:ph type="sldNum" sz="quarter" idx="12"/>
          </p:nvPr>
        </p:nvSpPr>
        <p:spPr/>
        <p:txBody>
          <a:bodyPr/>
          <a:lstStyle/>
          <a:p>
            <a:fld id="{357F5B69-6281-4C1F-8C38-6DA0F56DA430}" type="slidenum">
              <a:rPr lang="en-US" smtClean="0"/>
              <a:pPr/>
              <a:t>20</a:t>
            </a:fld>
            <a:endParaRPr lang="en-US" dirty="0"/>
          </a:p>
        </p:txBody>
      </p:sp>
      <p:graphicFrame>
        <p:nvGraphicFramePr>
          <p:cNvPr id="11" name="Content Placeholder 1" descr="Personal agency refers to an individuals ability to make choices and take actions to influence their own life and environdment, sefl-efficacy, and autonomy. Collective agency involves a group of people working together to achieve a shared goal or bring about social change. It emphasizes collaboration, shared decision-making, and the power of collective action. ">
            <a:extLst>
              <a:ext uri="{FF2B5EF4-FFF2-40B4-BE49-F238E27FC236}">
                <a16:creationId xmlns:a16="http://schemas.microsoft.com/office/drawing/2014/main" id="{A0C66B5C-1FDC-D176-D5EB-73F892E04745}"/>
              </a:ext>
            </a:extLst>
          </p:cNvPr>
          <p:cNvGraphicFramePr>
            <a:graphicFrameLocks noGrp="1"/>
          </p:cNvGraphicFramePr>
          <p:nvPr>
            <p:ph idx="1"/>
            <p:extLst>
              <p:ext uri="{D42A27DB-BD31-4B8C-83A1-F6EECF244321}">
                <p14:modId xmlns:p14="http://schemas.microsoft.com/office/powerpoint/2010/main" val="1092639702"/>
              </p:ext>
            </p:extLst>
          </p:nvPr>
        </p:nvGraphicFramePr>
        <p:xfrm>
          <a:off x="516849" y="1543141"/>
          <a:ext cx="11185194" cy="45371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9660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40672F-C73F-7449-C314-19F7F8F22548}"/>
              </a:ext>
            </a:extLst>
          </p:cNvPr>
          <p:cNvSpPr>
            <a:spLocks noGrp="1"/>
          </p:cNvSpPr>
          <p:nvPr>
            <p:ph type="title"/>
          </p:nvPr>
        </p:nvSpPr>
        <p:spPr/>
        <p:txBody>
          <a:bodyPr/>
          <a:lstStyle/>
          <a:p>
            <a:r>
              <a:rPr lang="en-US"/>
              <a:t>Building Student Agency</a:t>
            </a:r>
          </a:p>
        </p:txBody>
      </p:sp>
      <p:sp>
        <p:nvSpPr>
          <p:cNvPr id="2" name="Content Placeholder 1">
            <a:extLst>
              <a:ext uri="{FF2B5EF4-FFF2-40B4-BE49-F238E27FC236}">
                <a16:creationId xmlns:a16="http://schemas.microsoft.com/office/drawing/2014/main" id="{54D8CBF9-C899-1015-3F0A-B7DDC8A0DF42}"/>
              </a:ext>
            </a:extLst>
          </p:cNvPr>
          <p:cNvSpPr>
            <a:spLocks noGrp="1"/>
          </p:cNvSpPr>
          <p:nvPr>
            <p:ph idx="1"/>
          </p:nvPr>
        </p:nvSpPr>
        <p:spPr/>
        <p:txBody>
          <a:bodyPr vert="horz" lIns="91440" tIns="45720" rIns="91440" bIns="45720" rtlCol="0" anchor="t">
            <a:normAutofit/>
          </a:bodyPr>
          <a:lstStyle/>
          <a:p>
            <a:r>
              <a:rPr lang="en-US" sz="2800" dirty="0"/>
              <a:t>Student agency is </a:t>
            </a:r>
            <a:r>
              <a:rPr lang="en-US" sz="2800" b="1" dirty="0"/>
              <a:t>learned</a:t>
            </a:r>
            <a:r>
              <a:rPr lang="en-US" sz="2800" dirty="0"/>
              <a:t>, not innate.</a:t>
            </a:r>
          </a:p>
          <a:p>
            <a:pPr>
              <a:buFont typeface="Arial" panose="020B0604020202020204" pitchFamily="34" charset="0"/>
              <a:buChar char="•"/>
            </a:pPr>
            <a:r>
              <a:rPr lang="en-US" sz="2800" dirty="0"/>
              <a:t>Agency is </a:t>
            </a:r>
            <a:r>
              <a:rPr lang="en-US" sz="2800" b="1" dirty="0"/>
              <a:t>more </a:t>
            </a:r>
            <a:r>
              <a:rPr lang="en-US" sz="2800" dirty="0"/>
              <a:t>than autonomy, voice and choice.</a:t>
            </a:r>
          </a:p>
          <a:p>
            <a:pPr>
              <a:buFont typeface="Arial" panose="020B0604020202020204" pitchFamily="34" charset="0"/>
              <a:buChar char="•"/>
            </a:pPr>
            <a:r>
              <a:rPr lang="en-US" sz="2800" b="1" dirty="0"/>
              <a:t>Support </a:t>
            </a:r>
            <a:r>
              <a:rPr lang="en-US" sz="2800" dirty="0"/>
              <a:t>is essential for an agency to thrive.</a:t>
            </a:r>
            <a:endParaRPr lang="en-US" sz="2800" dirty="0">
              <a:ea typeface="Calibri"/>
              <a:cs typeface="Calibri"/>
            </a:endParaRPr>
          </a:p>
          <a:p>
            <a:pPr>
              <a:buFont typeface="Arial" panose="020B0604020202020204" pitchFamily="34" charset="0"/>
              <a:buChar char="•"/>
            </a:pPr>
            <a:r>
              <a:rPr lang="en-US" sz="2800" dirty="0"/>
              <a:t>Agency and equity are </a:t>
            </a:r>
            <a:r>
              <a:rPr lang="en-US" sz="2800" b="1" dirty="0"/>
              <a:t>interconnected</a:t>
            </a:r>
            <a:r>
              <a:rPr lang="en-US" sz="2800" dirty="0"/>
              <a:t>.</a:t>
            </a:r>
            <a:endParaRPr lang="en-US" sz="2800" b="1" dirty="0">
              <a:ea typeface="Calibri"/>
              <a:cs typeface="Calibri"/>
            </a:endParaRPr>
          </a:p>
        </p:txBody>
      </p:sp>
      <p:sp>
        <p:nvSpPr>
          <p:cNvPr id="3" name="Footer Placeholder 2">
            <a:extLst>
              <a:ext uri="{FF2B5EF4-FFF2-40B4-BE49-F238E27FC236}">
                <a16:creationId xmlns:a16="http://schemas.microsoft.com/office/drawing/2014/main" id="{6ED5B06C-6468-8FE4-182F-D891086C8122}"/>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9887869B-75B7-3734-6C06-9BA934B9979B}"/>
              </a:ext>
            </a:extLst>
          </p:cNvPr>
          <p:cNvSpPr>
            <a:spLocks noGrp="1"/>
          </p:cNvSpPr>
          <p:nvPr>
            <p:ph type="sldNum" sz="quarter" idx="12"/>
          </p:nvPr>
        </p:nvSpPr>
        <p:spPr/>
        <p:txBody>
          <a:bodyPr/>
          <a:lstStyle/>
          <a:p>
            <a:fld id="{357F5B69-6281-4C1F-8C38-6DA0F56DA430}" type="slidenum">
              <a:rPr lang="en-US" smtClean="0"/>
              <a:pPr/>
              <a:t>21</a:t>
            </a:fld>
            <a:endParaRPr lang="en-US"/>
          </a:p>
        </p:txBody>
      </p:sp>
    </p:spTree>
    <p:extLst>
      <p:ext uri="{BB962C8B-B14F-4D97-AF65-F5344CB8AC3E}">
        <p14:creationId xmlns:p14="http://schemas.microsoft.com/office/powerpoint/2010/main" val="2303413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2095C-2A82-73D7-EDFD-000C211D430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A9979D-A8AF-8533-EAF8-D0C5C518D1C6}"/>
              </a:ext>
            </a:extLst>
          </p:cNvPr>
          <p:cNvSpPr>
            <a:spLocks noGrp="1"/>
          </p:cNvSpPr>
          <p:nvPr>
            <p:ph type="title"/>
          </p:nvPr>
        </p:nvSpPr>
        <p:spPr/>
        <p:txBody>
          <a:bodyPr>
            <a:normAutofit/>
          </a:bodyPr>
          <a:lstStyle/>
          <a:p>
            <a:r>
              <a:rPr lang="en-US" dirty="0"/>
              <a:t>Why is student agency important?</a:t>
            </a:r>
          </a:p>
        </p:txBody>
      </p:sp>
      <p:sp>
        <p:nvSpPr>
          <p:cNvPr id="2" name="Content Placeholder 1">
            <a:extLst>
              <a:ext uri="{FF2B5EF4-FFF2-40B4-BE49-F238E27FC236}">
                <a16:creationId xmlns:a16="http://schemas.microsoft.com/office/drawing/2014/main" id="{5D1BF565-D895-AD17-BFBA-74C72A201DB2}"/>
              </a:ext>
            </a:extLst>
          </p:cNvPr>
          <p:cNvSpPr>
            <a:spLocks noGrp="1"/>
          </p:cNvSpPr>
          <p:nvPr>
            <p:ph idx="1"/>
          </p:nvPr>
        </p:nvSpPr>
        <p:spPr/>
        <p:txBody>
          <a:bodyPr vert="horz" lIns="91440" tIns="45720" rIns="91440" bIns="45720" rtlCol="0" anchor="t">
            <a:normAutofit/>
          </a:bodyPr>
          <a:lstStyle/>
          <a:p>
            <a:pPr marL="0" indent="0">
              <a:buNone/>
            </a:pPr>
            <a:r>
              <a:rPr lang="en-US" sz="2800" b="1" dirty="0"/>
              <a:t>Research has shown that student agency</a:t>
            </a:r>
          </a:p>
          <a:p>
            <a:pPr lvl="1"/>
            <a:r>
              <a:rPr lang="en-US" sz="2800" dirty="0"/>
              <a:t>Enhances motivation and engagement</a:t>
            </a:r>
            <a:endParaRPr lang="en-US" sz="2800" dirty="0">
              <a:ea typeface="Calibri"/>
              <a:cs typeface="Calibri"/>
            </a:endParaRPr>
          </a:p>
          <a:p>
            <a:pPr lvl="1"/>
            <a:r>
              <a:rPr lang="en-US" sz="2800" dirty="0"/>
              <a:t>Promotes critical thinking and problem-solving</a:t>
            </a:r>
          </a:p>
          <a:p>
            <a:pPr lvl="1"/>
            <a:r>
              <a:rPr lang="en-US" sz="2800" dirty="0"/>
              <a:t>Supports personal growth and development</a:t>
            </a:r>
            <a:endParaRPr lang="en-US" sz="2800" dirty="0">
              <a:ea typeface="Calibri"/>
              <a:cs typeface="Calibri"/>
            </a:endParaRPr>
          </a:p>
          <a:p>
            <a:pPr lvl="1"/>
            <a:r>
              <a:rPr lang="en-US" sz="2800" dirty="0"/>
              <a:t>Fosters a growth mindset</a:t>
            </a:r>
            <a:endParaRPr lang="en-US" sz="2800" dirty="0">
              <a:ea typeface="Calibri"/>
              <a:cs typeface="Calibri"/>
            </a:endParaRPr>
          </a:p>
          <a:p>
            <a:pPr lvl="1"/>
            <a:r>
              <a:rPr lang="en-US" sz="2800" dirty="0"/>
              <a:t>Prepares students to become active and responsible citizens</a:t>
            </a:r>
            <a:endParaRPr lang="en-US" sz="2800" dirty="0">
              <a:ea typeface="Calibri"/>
              <a:cs typeface="Calibri"/>
            </a:endParaRPr>
          </a:p>
          <a:p>
            <a:pPr lvl="1"/>
            <a:r>
              <a:rPr lang="en-US" sz="2800" dirty="0"/>
              <a:t>Reduces achievement gaps and improves academic achievement</a:t>
            </a:r>
            <a:endParaRPr lang="en-US" dirty="0">
              <a:ea typeface="Calibri"/>
              <a:cs typeface="Calibri"/>
            </a:endParaRPr>
          </a:p>
        </p:txBody>
      </p:sp>
      <p:sp>
        <p:nvSpPr>
          <p:cNvPr id="3" name="Footer Placeholder 2">
            <a:extLst>
              <a:ext uri="{FF2B5EF4-FFF2-40B4-BE49-F238E27FC236}">
                <a16:creationId xmlns:a16="http://schemas.microsoft.com/office/drawing/2014/main" id="{9588E058-7FA0-D1E9-98DA-C2A1C16E9A89}"/>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0E3E6162-439A-92C4-AF6E-6261A869CBCA}"/>
              </a:ext>
            </a:extLst>
          </p:cNvPr>
          <p:cNvSpPr>
            <a:spLocks noGrp="1"/>
          </p:cNvSpPr>
          <p:nvPr>
            <p:ph type="sldNum" sz="quarter" idx="12"/>
          </p:nvPr>
        </p:nvSpPr>
        <p:spPr/>
        <p:txBody>
          <a:bodyPr/>
          <a:lstStyle/>
          <a:p>
            <a:fld id="{357F5B69-6281-4C1F-8C38-6DA0F56DA430}" type="slidenum">
              <a:rPr lang="en-US" smtClean="0"/>
              <a:pPr/>
              <a:t>22</a:t>
            </a:fld>
            <a:endParaRPr lang="en-US"/>
          </a:p>
        </p:txBody>
      </p:sp>
    </p:spTree>
    <p:extLst>
      <p:ext uri="{BB962C8B-B14F-4D97-AF65-F5344CB8AC3E}">
        <p14:creationId xmlns:p14="http://schemas.microsoft.com/office/powerpoint/2010/main" val="32772115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A921EC7-E011-5380-BE8F-EA60BDFB79EE}"/>
              </a:ext>
            </a:extLst>
          </p:cNvPr>
          <p:cNvSpPr>
            <a:spLocks noGrp="1"/>
          </p:cNvSpPr>
          <p:nvPr>
            <p:ph type="title"/>
          </p:nvPr>
        </p:nvSpPr>
        <p:spPr>
          <a:xfrm>
            <a:off x="717176" y="457200"/>
            <a:ext cx="10784542" cy="1026460"/>
          </a:xfrm>
        </p:spPr>
        <p:txBody>
          <a:bodyPr>
            <a:normAutofit fontScale="90000"/>
          </a:bodyPr>
          <a:lstStyle/>
          <a:p>
            <a:r>
              <a:rPr lang="en-US" dirty="0"/>
              <a:t>Examples of Fostering Student Agency Using Communication Strategies </a:t>
            </a:r>
          </a:p>
        </p:txBody>
      </p:sp>
      <p:sp>
        <p:nvSpPr>
          <p:cNvPr id="2" name="Content Placeholder 1">
            <a:extLst>
              <a:ext uri="{FF2B5EF4-FFF2-40B4-BE49-F238E27FC236}">
                <a16:creationId xmlns:a16="http://schemas.microsoft.com/office/drawing/2014/main" id="{D857512A-888D-42E5-4FA7-A5F6BE2DEDCB}"/>
              </a:ext>
            </a:extLst>
          </p:cNvPr>
          <p:cNvSpPr>
            <a:spLocks noGrp="1"/>
          </p:cNvSpPr>
          <p:nvPr>
            <p:ph idx="1"/>
          </p:nvPr>
        </p:nvSpPr>
        <p:spPr>
          <a:xfrm>
            <a:off x="717176" y="1825625"/>
            <a:ext cx="10784541" cy="4109010"/>
          </a:xfrm>
        </p:spPr>
        <p:txBody>
          <a:bodyPr vert="horz" lIns="91440" tIns="45720" rIns="91440" bIns="45720" rtlCol="0" anchor="t">
            <a:normAutofit/>
          </a:bodyPr>
          <a:lstStyle/>
          <a:p>
            <a:r>
              <a:rPr lang="en-US" dirty="0"/>
              <a:t>Sentence frames</a:t>
            </a:r>
          </a:p>
          <a:p>
            <a:r>
              <a:rPr lang="en-US" dirty="0"/>
              <a:t>Gallery walks</a:t>
            </a:r>
          </a:p>
          <a:p>
            <a:r>
              <a:rPr lang="en-US" dirty="0"/>
              <a:t>Pre-reading discussion questions</a:t>
            </a:r>
          </a:p>
          <a:p>
            <a:r>
              <a:rPr lang="en-US" dirty="0"/>
              <a:t>Student-led conferences</a:t>
            </a:r>
          </a:p>
          <a:p>
            <a:r>
              <a:rPr lang="en-US"/>
              <a:t>Student-created goals </a:t>
            </a:r>
            <a:endParaRPr lang="en-US">
              <a:ea typeface="Calibri"/>
              <a:cs typeface="Calibri"/>
            </a:endParaRPr>
          </a:p>
          <a:p>
            <a:r>
              <a:rPr lang="en-US" dirty="0"/>
              <a:t>Classroom discussion and collaborations</a:t>
            </a:r>
          </a:p>
        </p:txBody>
      </p:sp>
      <p:sp>
        <p:nvSpPr>
          <p:cNvPr id="3" name="Footer Placeholder 2">
            <a:extLst>
              <a:ext uri="{FF2B5EF4-FFF2-40B4-BE49-F238E27FC236}">
                <a16:creationId xmlns:a16="http://schemas.microsoft.com/office/drawing/2014/main" id="{133274A4-A6AE-67B7-3C3F-D7814DF6235A}"/>
              </a:ext>
            </a:extLst>
          </p:cNvPr>
          <p:cNvSpPr>
            <a:spLocks noGrp="1"/>
          </p:cNvSpPr>
          <p:nvPr>
            <p:ph type="ftr" sz="quarter" idx="11"/>
          </p:nvPr>
        </p:nvSpPr>
        <p:spPr>
          <a:xfrm>
            <a:off x="717176" y="6139793"/>
            <a:ext cx="2864224" cy="365125"/>
          </a:xfrm>
        </p:spPr>
        <p:txBody>
          <a:bodyPr/>
          <a:lstStyle/>
          <a:p>
            <a:r>
              <a:rPr lang="en-US"/>
              <a:t>Oregon Department of Education</a:t>
            </a:r>
          </a:p>
        </p:txBody>
      </p:sp>
      <p:sp>
        <p:nvSpPr>
          <p:cNvPr id="4" name="Slide Number Placeholder 3">
            <a:extLst>
              <a:ext uri="{FF2B5EF4-FFF2-40B4-BE49-F238E27FC236}">
                <a16:creationId xmlns:a16="http://schemas.microsoft.com/office/drawing/2014/main" id="{3D2F02AF-C440-BA41-BB8A-9299BB463DCF}"/>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23</a:t>
            </a:fld>
            <a:endParaRPr lang="en-US"/>
          </a:p>
        </p:txBody>
      </p:sp>
    </p:spTree>
    <p:extLst>
      <p:ext uri="{BB962C8B-B14F-4D97-AF65-F5344CB8AC3E}">
        <p14:creationId xmlns:p14="http://schemas.microsoft.com/office/powerpoint/2010/main" val="1195155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7A4CC-879C-B1F5-7359-65370E99D87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76B94E3-784C-41F4-3445-102796E5FB98}"/>
              </a:ext>
            </a:extLst>
          </p:cNvPr>
          <p:cNvSpPr>
            <a:spLocks noGrp="1"/>
          </p:cNvSpPr>
          <p:nvPr>
            <p:ph type="title"/>
          </p:nvPr>
        </p:nvSpPr>
        <p:spPr>
          <a:xfrm>
            <a:off x="717176" y="457200"/>
            <a:ext cx="10784542" cy="1026460"/>
          </a:xfrm>
        </p:spPr>
        <p:txBody>
          <a:bodyPr>
            <a:normAutofit fontScale="90000"/>
          </a:bodyPr>
          <a:lstStyle/>
          <a:p>
            <a:r>
              <a:rPr lang="en-US" dirty="0"/>
              <a:t>Examples of Fostering Student Agency Using Reflective Practices </a:t>
            </a:r>
          </a:p>
        </p:txBody>
      </p:sp>
      <p:sp>
        <p:nvSpPr>
          <p:cNvPr id="2" name="Content Placeholder 1">
            <a:extLst>
              <a:ext uri="{FF2B5EF4-FFF2-40B4-BE49-F238E27FC236}">
                <a16:creationId xmlns:a16="http://schemas.microsoft.com/office/drawing/2014/main" id="{0EC25B72-0435-A640-3649-8CDEFBA14639}"/>
              </a:ext>
            </a:extLst>
          </p:cNvPr>
          <p:cNvSpPr>
            <a:spLocks noGrp="1"/>
          </p:cNvSpPr>
          <p:nvPr>
            <p:ph idx="1"/>
          </p:nvPr>
        </p:nvSpPr>
        <p:spPr>
          <a:xfrm>
            <a:off x="717176" y="1825625"/>
            <a:ext cx="10784541" cy="4109010"/>
          </a:xfrm>
        </p:spPr>
        <p:txBody>
          <a:bodyPr vert="horz" lIns="91440" tIns="45720" rIns="91440" bIns="45720" rtlCol="0" anchor="t">
            <a:normAutofit/>
          </a:bodyPr>
          <a:lstStyle/>
          <a:p>
            <a:r>
              <a:rPr lang="en-US" dirty="0"/>
              <a:t>Daily or weekly reflection journals to capture weekly learnings, challenges and desires for future explorations. </a:t>
            </a:r>
          </a:p>
          <a:p>
            <a:r>
              <a:rPr lang="en-US" dirty="0"/>
              <a:t>Reflection time after activities to consider what went well, what could be improved, and what could be changed. </a:t>
            </a:r>
          </a:p>
          <a:p>
            <a:r>
              <a:rPr lang="en-US" dirty="0"/>
              <a:t>Feedback received by or given to peers.</a:t>
            </a:r>
          </a:p>
          <a:p>
            <a:r>
              <a:rPr lang="en-US" dirty="0"/>
              <a:t>Student self-assessments on their own work and progress.</a:t>
            </a:r>
          </a:p>
          <a:p>
            <a:r>
              <a:rPr lang="en-US" dirty="0"/>
              <a:t>Learning portfolios where students capture their work, reflect on their learning and set future goals. </a:t>
            </a:r>
          </a:p>
        </p:txBody>
      </p:sp>
      <p:sp>
        <p:nvSpPr>
          <p:cNvPr id="3" name="Footer Placeholder 2">
            <a:extLst>
              <a:ext uri="{FF2B5EF4-FFF2-40B4-BE49-F238E27FC236}">
                <a16:creationId xmlns:a16="http://schemas.microsoft.com/office/drawing/2014/main" id="{E3570973-3896-C2D9-6565-9E1839EFC400}"/>
              </a:ext>
            </a:extLst>
          </p:cNvPr>
          <p:cNvSpPr>
            <a:spLocks noGrp="1"/>
          </p:cNvSpPr>
          <p:nvPr>
            <p:ph type="ftr" sz="quarter" idx="11"/>
          </p:nvPr>
        </p:nvSpPr>
        <p:spPr>
          <a:xfrm>
            <a:off x="717176" y="6139793"/>
            <a:ext cx="2864224" cy="365125"/>
          </a:xfrm>
        </p:spPr>
        <p:txBody>
          <a:bodyPr/>
          <a:lstStyle/>
          <a:p>
            <a:r>
              <a:rPr lang="en-US"/>
              <a:t>Oregon Department of Education</a:t>
            </a:r>
          </a:p>
        </p:txBody>
      </p:sp>
      <p:sp>
        <p:nvSpPr>
          <p:cNvPr id="4" name="Slide Number Placeholder 3">
            <a:extLst>
              <a:ext uri="{FF2B5EF4-FFF2-40B4-BE49-F238E27FC236}">
                <a16:creationId xmlns:a16="http://schemas.microsoft.com/office/drawing/2014/main" id="{31B0D4E5-0E3D-C7DB-B045-2D5C347BB46E}"/>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24</a:t>
            </a:fld>
            <a:endParaRPr lang="en-US"/>
          </a:p>
        </p:txBody>
      </p:sp>
    </p:spTree>
    <p:extLst>
      <p:ext uri="{BB962C8B-B14F-4D97-AF65-F5344CB8AC3E}">
        <p14:creationId xmlns:p14="http://schemas.microsoft.com/office/powerpoint/2010/main" val="2836906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D205B-A71F-DF3A-5E9D-D1D0E48AF57E}"/>
              </a:ext>
            </a:extLst>
          </p:cNvPr>
          <p:cNvSpPr>
            <a:spLocks noGrp="1"/>
          </p:cNvSpPr>
          <p:nvPr>
            <p:ph type="title"/>
          </p:nvPr>
        </p:nvSpPr>
        <p:spPr/>
        <p:txBody>
          <a:bodyPr/>
          <a:lstStyle/>
          <a:p>
            <a:r>
              <a:rPr lang="en-US" dirty="0"/>
              <a:t>Reflect and Share (3)</a:t>
            </a:r>
          </a:p>
        </p:txBody>
      </p:sp>
      <p:sp>
        <p:nvSpPr>
          <p:cNvPr id="3" name="Content Placeholder 2">
            <a:extLst>
              <a:ext uri="{FF2B5EF4-FFF2-40B4-BE49-F238E27FC236}">
                <a16:creationId xmlns:a16="http://schemas.microsoft.com/office/drawing/2014/main" id="{D068F59A-3BBE-1A2A-71BF-2B5EF4152FD6}"/>
              </a:ext>
            </a:extLst>
          </p:cNvPr>
          <p:cNvSpPr>
            <a:spLocks noGrp="1"/>
          </p:cNvSpPr>
          <p:nvPr>
            <p:ph idx="1"/>
          </p:nvPr>
        </p:nvSpPr>
        <p:spPr>
          <a:xfrm>
            <a:off x="5183187" y="472458"/>
            <a:ext cx="6560550" cy="6032460"/>
          </a:xfrm>
        </p:spPr>
        <p:txBody>
          <a:bodyPr vert="horz" lIns="91440" tIns="45720" rIns="91440" bIns="45720" rtlCol="0" anchor="t">
            <a:normAutofit/>
          </a:bodyPr>
          <a:lstStyle/>
          <a:p>
            <a:pPr marL="0" indent="0">
              <a:spcAft>
                <a:spcPts val="600"/>
              </a:spcAft>
              <a:buNone/>
            </a:pPr>
            <a:r>
              <a:rPr lang="en-US" sz="2800" dirty="0"/>
              <a:t>How can you increase meaningful communication and reflection in ways that help students feel safe, navigate challenges like substance use and build agency—both personally and collectively?</a:t>
            </a:r>
          </a:p>
          <a:p>
            <a:r>
              <a:rPr lang="en-US" sz="2800" dirty="0"/>
              <a:t>What practices </a:t>
            </a:r>
            <a:r>
              <a:rPr lang="en-US" sz="2800" b="1" dirty="0"/>
              <a:t>build trust </a:t>
            </a:r>
            <a:r>
              <a:rPr lang="en-US" sz="2800" dirty="0"/>
              <a:t>and </a:t>
            </a:r>
            <a:r>
              <a:rPr lang="en-US" sz="2800" b="1" dirty="0"/>
              <a:t>encourage</a:t>
            </a:r>
            <a:r>
              <a:rPr lang="en-US" sz="2800" dirty="0"/>
              <a:t> </a:t>
            </a:r>
            <a:r>
              <a:rPr lang="en-US" sz="2800" b="1" dirty="0"/>
              <a:t>open dialogue</a:t>
            </a:r>
            <a:r>
              <a:rPr lang="en-US" sz="2800" dirty="0"/>
              <a:t>?</a:t>
            </a:r>
          </a:p>
          <a:p>
            <a:r>
              <a:rPr lang="en-US" sz="2800" dirty="0"/>
              <a:t>How might these practices </a:t>
            </a:r>
            <a:r>
              <a:rPr lang="en-US" sz="2800" b="1" dirty="0"/>
              <a:t>support</a:t>
            </a:r>
            <a:r>
              <a:rPr lang="en-US" sz="2800" dirty="0"/>
              <a:t> </a:t>
            </a:r>
            <a:r>
              <a:rPr lang="en-US" sz="2800" b="1" dirty="0"/>
              <a:t>decision-making</a:t>
            </a:r>
            <a:r>
              <a:rPr lang="en-US" sz="2800" dirty="0"/>
              <a:t> and </a:t>
            </a:r>
            <a:r>
              <a:rPr lang="en-US" sz="2800" b="1" dirty="0"/>
              <a:t>well-being</a:t>
            </a:r>
            <a:r>
              <a:rPr lang="en-US" sz="2800" dirty="0"/>
              <a:t>?</a:t>
            </a:r>
          </a:p>
          <a:p>
            <a:r>
              <a:rPr lang="en-US" sz="2800" dirty="0"/>
              <a:t>What challenges might arise, and how can you </a:t>
            </a:r>
            <a:r>
              <a:rPr lang="en-US" sz="2800" b="1" dirty="0"/>
              <a:t>respond with care</a:t>
            </a:r>
            <a:r>
              <a:rPr lang="en-US" sz="2800" dirty="0"/>
              <a:t>?</a:t>
            </a:r>
          </a:p>
        </p:txBody>
      </p:sp>
      <p:sp>
        <p:nvSpPr>
          <p:cNvPr id="4" name="Footer Placeholder 3">
            <a:extLst>
              <a:ext uri="{FF2B5EF4-FFF2-40B4-BE49-F238E27FC236}">
                <a16:creationId xmlns:a16="http://schemas.microsoft.com/office/drawing/2014/main" id="{40E06734-ED02-6A90-78DD-3764DA5C939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8377AF2A-C04F-3CBC-6217-A4A89D8FF91F}"/>
              </a:ext>
            </a:extLst>
          </p:cNvPr>
          <p:cNvSpPr>
            <a:spLocks noGrp="1"/>
          </p:cNvSpPr>
          <p:nvPr>
            <p:ph type="sldNum" sz="quarter" idx="12"/>
          </p:nvPr>
        </p:nvSpPr>
        <p:spPr/>
        <p:txBody>
          <a:bodyPr/>
          <a:lstStyle/>
          <a:p>
            <a:fld id="{357F5B69-6281-4C1F-8C38-6DA0F56DA430}" type="slidenum">
              <a:rPr lang="en-US" smtClean="0"/>
              <a:t>25</a:t>
            </a:fld>
            <a:endParaRPr lang="en-US" dirty="0"/>
          </a:p>
        </p:txBody>
      </p:sp>
      <p:pic>
        <p:nvPicPr>
          <p:cNvPr id="6" name="Graphic 5">
            <a:extLst>
              <a:ext uri="{FF2B5EF4-FFF2-40B4-BE49-F238E27FC236}">
                <a16:creationId xmlns:a16="http://schemas.microsoft.com/office/drawing/2014/main" id="{41D7F1D1-730A-AEBB-6EEA-BBB5F530848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7" name="Graphic 6">
            <a:extLst>
              <a:ext uri="{FF2B5EF4-FFF2-40B4-BE49-F238E27FC236}">
                <a16:creationId xmlns:a16="http://schemas.microsoft.com/office/drawing/2014/main" id="{537EE344-89F5-795E-64E6-1CB98C5D17F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3327386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FB6C1-7D56-A5CF-222E-7EA859633CE7}"/>
              </a:ext>
            </a:extLst>
          </p:cNvPr>
          <p:cNvSpPr>
            <a:spLocks noGrp="1"/>
          </p:cNvSpPr>
          <p:nvPr>
            <p:ph type="title"/>
          </p:nvPr>
        </p:nvSpPr>
        <p:spPr/>
        <p:txBody>
          <a:bodyPr>
            <a:normAutofit/>
          </a:bodyPr>
          <a:lstStyle/>
          <a:p>
            <a:r>
              <a:rPr lang="en-US"/>
              <a:t>Final Reflection</a:t>
            </a:r>
            <a:br>
              <a:rPr lang="en-US">
                <a:highlight>
                  <a:srgbClr val="FFFF00"/>
                </a:highlight>
              </a:rPr>
            </a:br>
            <a:endParaRPr lang="en-US">
              <a:highlight>
                <a:srgbClr val="FFFF00"/>
              </a:highlight>
            </a:endParaRPr>
          </a:p>
        </p:txBody>
      </p:sp>
      <p:pic>
        <p:nvPicPr>
          <p:cNvPr id="6" name="Google Shape;830;p86">
            <a:extLst>
              <a:ext uri="{FF2B5EF4-FFF2-40B4-BE49-F238E27FC236}">
                <a16:creationId xmlns:a16="http://schemas.microsoft.com/office/drawing/2014/main" id="{94E9004F-799E-64D5-25BF-193EC4BEF9A9}"/>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rot="2386627">
            <a:off x="-486029" y="2151462"/>
            <a:ext cx="5673019" cy="3827769"/>
          </a:xfrm>
          <a:prstGeom prst="rect">
            <a:avLst/>
          </a:prstGeom>
          <a:noFill/>
          <a:ln>
            <a:noFill/>
          </a:ln>
        </p:spPr>
      </p:pic>
      <p:sp>
        <p:nvSpPr>
          <p:cNvPr id="3" name="Content Placeholder 2">
            <a:extLst>
              <a:ext uri="{FF2B5EF4-FFF2-40B4-BE49-F238E27FC236}">
                <a16:creationId xmlns:a16="http://schemas.microsoft.com/office/drawing/2014/main" id="{FD2C5D8F-D659-6FF7-653F-44DB7F610197}"/>
              </a:ext>
            </a:extLst>
          </p:cNvPr>
          <p:cNvSpPr>
            <a:spLocks noGrp="1"/>
          </p:cNvSpPr>
          <p:nvPr>
            <p:ph idx="1"/>
          </p:nvPr>
        </p:nvSpPr>
        <p:spPr>
          <a:xfrm>
            <a:off x="5329518" y="566996"/>
            <a:ext cx="6172200" cy="5765224"/>
          </a:xfrm>
        </p:spPr>
        <p:txBody>
          <a:bodyPr vert="horz" lIns="91440" tIns="45720" rIns="91440" bIns="45720" rtlCol="0" anchor="t">
            <a:normAutofit fontScale="25000" lnSpcReduction="20000"/>
          </a:bodyPr>
          <a:lstStyle/>
          <a:p>
            <a:pPr marL="0" indent="0">
              <a:lnSpc>
                <a:spcPct val="110000"/>
              </a:lnSpc>
              <a:buNone/>
            </a:pPr>
            <a:r>
              <a:rPr lang="en-US" sz="11200" dirty="0"/>
              <a:t>Take a few minutes to individually reflect in a way that works for you—write, sketch, voice memo or just think it through. Choose one or more prompts below to guide your reflection:</a:t>
            </a:r>
          </a:p>
          <a:p>
            <a:pPr>
              <a:lnSpc>
                <a:spcPct val="110000"/>
              </a:lnSpc>
              <a:buFont typeface="Arial" panose="020B0604020202020204" pitchFamily="34" charset="0"/>
              <a:buChar char="•"/>
            </a:pPr>
            <a:r>
              <a:rPr lang="en-US" sz="11200" dirty="0"/>
              <a:t>What’s one insight from your group discussion that stuck with you?</a:t>
            </a:r>
          </a:p>
          <a:p>
            <a:pPr>
              <a:lnSpc>
                <a:spcPct val="110000"/>
              </a:lnSpc>
              <a:buFont typeface="Arial" panose="020B0604020202020204" pitchFamily="34" charset="0"/>
              <a:buChar char="•"/>
            </a:pPr>
            <a:r>
              <a:rPr lang="en-US" sz="11200" dirty="0"/>
              <a:t>What is one small action you can take to build student agency and well-being?</a:t>
            </a:r>
          </a:p>
          <a:p>
            <a:pPr>
              <a:lnSpc>
                <a:spcPct val="110000"/>
              </a:lnSpc>
              <a:buFont typeface="Arial" panose="020B0604020202020204" pitchFamily="34" charset="0"/>
              <a:buChar char="•"/>
            </a:pPr>
            <a:r>
              <a:rPr lang="en-US" sz="11200" dirty="0"/>
              <a:t>What challenge might you face, and how could you prepare for it?</a:t>
            </a:r>
          </a:p>
          <a:p>
            <a:pPr>
              <a:lnSpc>
                <a:spcPct val="110000"/>
              </a:lnSpc>
              <a:buFont typeface="Arial" panose="020B0604020202020204" pitchFamily="34" charset="0"/>
              <a:buChar char="•"/>
            </a:pPr>
            <a:r>
              <a:rPr lang="en-US" sz="11200" dirty="0"/>
              <a:t>What support might you need to take a next step?</a:t>
            </a:r>
          </a:p>
          <a:p>
            <a:pPr marL="0" indent="0">
              <a:lnSpc>
                <a:spcPct val="110000"/>
              </a:lnSpc>
              <a:buNone/>
            </a:pPr>
            <a:endParaRPr lang="en-US" dirty="0">
              <a:highlight>
                <a:srgbClr val="FFFF00"/>
              </a:highlight>
            </a:endParaRPr>
          </a:p>
        </p:txBody>
      </p:sp>
      <p:sp>
        <p:nvSpPr>
          <p:cNvPr id="4" name="Footer Placeholder 3">
            <a:extLst>
              <a:ext uri="{FF2B5EF4-FFF2-40B4-BE49-F238E27FC236}">
                <a16:creationId xmlns:a16="http://schemas.microsoft.com/office/drawing/2014/main" id="{8A1F1DA4-E8C8-E4C2-AEBE-932A76E49944}"/>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4BF487DC-7A2E-55B8-BEE2-A1DAEBAED66D}"/>
              </a:ext>
            </a:extLst>
          </p:cNvPr>
          <p:cNvSpPr>
            <a:spLocks noGrp="1"/>
          </p:cNvSpPr>
          <p:nvPr>
            <p:ph type="sldNum" sz="quarter" idx="12"/>
          </p:nvPr>
        </p:nvSpPr>
        <p:spPr/>
        <p:txBody>
          <a:bodyPr/>
          <a:lstStyle/>
          <a:p>
            <a:fld id="{357F5B69-6281-4C1F-8C38-6DA0F56DA430}" type="slidenum">
              <a:rPr lang="en-US" smtClean="0"/>
              <a:t>26</a:t>
            </a:fld>
            <a:endParaRPr lang="en-US"/>
          </a:p>
        </p:txBody>
      </p:sp>
    </p:spTree>
    <p:extLst>
      <p:ext uri="{BB962C8B-B14F-4D97-AF65-F5344CB8AC3E}">
        <p14:creationId xmlns:p14="http://schemas.microsoft.com/office/powerpoint/2010/main" val="1107311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75C5-E345-9254-7BB6-5D745EB427C2}"/>
              </a:ext>
            </a:extLst>
          </p:cNvPr>
          <p:cNvSpPr>
            <a:spLocks noGrp="1"/>
          </p:cNvSpPr>
          <p:nvPr>
            <p:ph type="title"/>
          </p:nvPr>
        </p:nvSpPr>
        <p:spPr/>
        <p:txBody>
          <a:bodyPr/>
          <a:lstStyle/>
          <a:p>
            <a:r>
              <a:rPr lang="en-US"/>
              <a:t>Additional Resources </a:t>
            </a:r>
          </a:p>
        </p:txBody>
      </p:sp>
      <p:sp>
        <p:nvSpPr>
          <p:cNvPr id="3" name="Content Placeholder 2">
            <a:extLst>
              <a:ext uri="{FF2B5EF4-FFF2-40B4-BE49-F238E27FC236}">
                <a16:creationId xmlns:a16="http://schemas.microsoft.com/office/drawing/2014/main" id="{004A8727-17ED-C85B-7420-36F45C57B0A1}"/>
              </a:ext>
            </a:extLst>
          </p:cNvPr>
          <p:cNvSpPr>
            <a:spLocks noGrp="1"/>
          </p:cNvSpPr>
          <p:nvPr>
            <p:ph idx="1"/>
          </p:nvPr>
        </p:nvSpPr>
        <p:spPr>
          <a:xfrm>
            <a:off x="717176" y="1757221"/>
            <a:ext cx="10784541" cy="4109010"/>
          </a:xfrm>
        </p:spPr>
        <p:txBody>
          <a:bodyPr vert="horz" lIns="91440" tIns="45720" rIns="91440" bIns="45720" rtlCol="0" anchor="t">
            <a:normAutofit fontScale="92500" lnSpcReduction="10000"/>
          </a:bodyPr>
          <a:lstStyle/>
          <a:p>
            <a:r>
              <a:rPr lang="en-US" dirty="0">
                <a:hlinkClick r:id="rId3"/>
              </a:rPr>
              <a:t>Student Belonging Module </a:t>
            </a:r>
            <a:r>
              <a:rPr lang="en-US" dirty="0"/>
              <a:t>from Oregon’s Early Literacy Framework </a:t>
            </a:r>
            <a:endParaRPr lang="en-US" dirty="0">
              <a:ea typeface="Calibri"/>
              <a:cs typeface="Calibri"/>
            </a:endParaRPr>
          </a:p>
          <a:p>
            <a:r>
              <a:rPr lang="en-US" dirty="0">
                <a:hlinkClick r:id="rId4"/>
              </a:rPr>
              <a:t>Dimensions of Belonging in Schools</a:t>
            </a:r>
            <a:r>
              <a:rPr lang="en-US" dirty="0"/>
              <a:t> by </a:t>
            </a:r>
            <a:r>
              <a:rPr lang="en-US" b="0" i="0" dirty="0">
                <a:solidFill>
                  <a:srgbClr val="000000"/>
                </a:solidFill>
                <a:effectLst/>
              </a:rPr>
              <a:t>Carter, E. W. (2021). Dimensions of belonging for individuals with intellectual and developmental disabilities. </a:t>
            </a:r>
            <a:endParaRPr lang="en-US" b="0" i="0" dirty="0">
              <a:solidFill>
                <a:srgbClr val="000000"/>
              </a:solidFill>
              <a:effectLst/>
              <a:ea typeface="Calibri"/>
              <a:cs typeface="Calibri"/>
            </a:endParaRPr>
          </a:p>
          <a:p>
            <a:r>
              <a:rPr lang="en-US" dirty="0">
                <a:solidFill>
                  <a:srgbClr val="000000"/>
                </a:solidFill>
                <a:hlinkClick r:id="rId5"/>
              </a:rPr>
              <a:t>Collaborative for Academic, Social, and Learning (CASEL)</a:t>
            </a:r>
            <a:r>
              <a:rPr lang="en-US" dirty="0">
                <a:solidFill>
                  <a:srgbClr val="000000"/>
                </a:solidFill>
              </a:rPr>
              <a:t> supports making evidence-based social and emotional learning at integral part of high-quality and equitable education. </a:t>
            </a:r>
            <a:endParaRPr lang="en-US" dirty="0">
              <a:solidFill>
                <a:srgbClr val="000000"/>
              </a:solidFill>
              <a:ea typeface="Calibri"/>
              <a:cs typeface="Calibri"/>
            </a:endParaRPr>
          </a:p>
          <a:p>
            <a:r>
              <a:rPr lang="en-US" dirty="0">
                <a:solidFill>
                  <a:srgbClr val="000000"/>
                </a:solidFill>
              </a:rPr>
              <a:t>A video on </a:t>
            </a:r>
            <a:r>
              <a:rPr lang="en-US" dirty="0">
                <a:solidFill>
                  <a:srgbClr val="000000"/>
                </a:solidFill>
                <a:hlinkClick r:id="rId6"/>
              </a:rPr>
              <a:t>Maximizing Student Agency: Implementation on Student-Centered Learning Approaches</a:t>
            </a:r>
            <a:r>
              <a:rPr lang="en-US" dirty="0">
                <a:solidFill>
                  <a:srgbClr val="000000"/>
                </a:solidFill>
              </a:rPr>
              <a:t>. </a:t>
            </a:r>
            <a:endParaRPr lang="en-US" dirty="0">
              <a:solidFill>
                <a:srgbClr val="000000"/>
              </a:solidFill>
              <a:ea typeface="Calibri"/>
              <a:cs typeface="Calibri"/>
            </a:endParaRPr>
          </a:p>
          <a:p>
            <a:r>
              <a:rPr lang="en-US" dirty="0">
                <a:solidFill>
                  <a:srgbClr val="000000"/>
                </a:solidFill>
                <a:hlinkClick r:id="rId7"/>
              </a:rPr>
              <a:t>8 Ways to Foster Student Agency in the Primary or Elementary Years</a:t>
            </a:r>
            <a:endParaRPr lang="en-US" dirty="0">
              <a:solidFill>
                <a:srgbClr val="000000"/>
              </a:solidFill>
              <a:ea typeface="Calibri"/>
              <a:cs typeface="Calibri"/>
            </a:endParaRPr>
          </a:p>
          <a:p>
            <a:r>
              <a:rPr lang="en-US" b="0" i="0" dirty="0">
                <a:effectLst/>
                <a:latin typeface="Calibri"/>
                <a:ea typeface="Calibri"/>
                <a:cs typeface="Calibri"/>
                <a:hlinkClick r:id="rId8"/>
              </a:rPr>
              <a:t>Strategies for Building Agency through Student Dialogue</a:t>
            </a:r>
            <a:endParaRPr lang="en-US" b="0" i="0" dirty="0">
              <a:effectLst/>
              <a:latin typeface="Calibri"/>
              <a:ea typeface="Calibri"/>
              <a:cs typeface="Calibri"/>
            </a:endParaRPr>
          </a:p>
          <a:p>
            <a:r>
              <a:rPr lang="en-US" i="0" dirty="0">
                <a:solidFill>
                  <a:srgbClr val="000000"/>
                </a:solidFill>
                <a:effectLst/>
                <a:hlinkClick r:id="rId9"/>
              </a:rPr>
              <a:t>Fostering Student Agency by Building Language and Negotiation Skills</a:t>
            </a:r>
            <a:r>
              <a:rPr lang="en-US" i="0" dirty="0">
                <a:solidFill>
                  <a:srgbClr val="000000"/>
                </a:solidFill>
                <a:effectLst/>
              </a:rPr>
              <a:t> that includes a figure about conversation frames to help students improve their language skills.</a:t>
            </a:r>
            <a:endParaRPr lang="en-US" i="0" dirty="0">
              <a:solidFill>
                <a:srgbClr val="000000"/>
              </a:solidFill>
              <a:effectLst/>
              <a:ea typeface="Calibri"/>
              <a:cs typeface="Calibri"/>
            </a:endParaRPr>
          </a:p>
          <a:p>
            <a:pPr marL="0" indent="0">
              <a:buNone/>
            </a:pPr>
            <a:endParaRPr lang="en-US" b="0" i="0">
              <a:effectLst/>
              <a:latin typeface="museo-sans"/>
            </a:endParaRPr>
          </a:p>
          <a:p>
            <a:endParaRPr lang="en-US"/>
          </a:p>
          <a:p>
            <a:pPr marL="0" indent="0">
              <a:buNone/>
            </a:pPr>
            <a:endParaRPr lang="en-US"/>
          </a:p>
          <a:p>
            <a:endParaRPr lang="en-US"/>
          </a:p>
        </p:txBody>
      </p:sp>
      <p:sp>
        <p:nvSpPr>
          <p:cNvPr id="4" name="Footer Placeholder 3">
            <a:extLst>
              <a:ext uri="{FF2B5EF4-FFF2-40B4-BE49-F238E27FC236}">
                <a16:creationId xmlns:a16="http://schemas.microsoft.com/office/drawing/2014/main" id="{92C1AB10-02B2-37E5-5B30-5A534A5B0F2E}"/>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2D9EDDD5-3976-2804-3C41-E2991A914DF6}"/>
              </a:ext>
            </a:extLst>
          </p:cNvPr>
          <p:cNvSpPr>
            <a:spLocks noGrp="1"/>
          </p:cNvSpPr>
          <p:nvPr>
            <p:ph type="sldNum" sz="quarter" idx="12"/>
          </p:nvPr>
        </p:nvSpPr>
        <p:spPr/>
        <p:txBody>
          <a:bodyPr/>
          <a:lstStyle/>
          <a:p>
            <a:fld id="{357F5B69-6281-4C1F-8C38-6DA0F56DA430}" type="slidenum">
              <a:rPr lang="en-US" smtClean="0"/>
              <a:t>27</a:t>
            </a:fld>
            <a:endParaRPr lang="en-US"/>
          </a:p>
        </p:txBody>
      </p:sp>
    </p:spTree>
    <p:extLst>
      <p:ext uri="{BB962C8B-B14F-4D97-AF65-F5344CB8AC3E}">
        <p14:creationId xmlns:p14="http://schemas.microsoft.com/office/powerpoint/2010/main" val="12620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75E21-A98C-B558-B52C-2021FABCF15E}"/>
              </a:ext>
            </a:extLst>
          </p:cNvPr>
          <p:cNvSpPr>
            <a:spLocks noGrp="1"/>
          </p:cNvSpPr>
          <p:nvPr>
            <p:ph type="ctrTitle"/>
          </p:nvPr>
        </p:nvSpPr>
        <p:spPr/>
        <p:txBody>
          <a:bodyPr/>
          <a:lstStyle/>
          <a:p>
            <a:r>
              <a:rPr lang="en-US">
                <a:ea typeface="Calibri"/>
                <a:cs typeface="Calibri"/>
              </a:rPr>
              <a:t>Establish the Learning Environment</a:t>
            </a:r>
          </a:p>
        </p:txBody>
      </p:sp>
      <p:sp>
        <p:nvSpPr>
          <p:cNvPr id="3" name="Footer Placeholder 2">
            <a:extLst>
              <a:ext uri="{FF2B5EF4-FFF2-40B4-BE49-F238E27FC236}">
                <a16:creationId xmlns:a16="http://schemas.microsoft.com/office/drawing/2014/main" id="{99B3DF8E-729A-0727-BB26-C7914F927AD2}"/>
              </a:ext>
            </a:extLst>
          </p:cNvPr>
          <p:cNvSpPr>
            <a:spLocks noGrp="1"/>
          </p:cNvSpPr>
          <p:nvPr>
            <p:ph type="ftr" sz="quarter" idx="11"/>
          </p:nvPr>
        </p:nvSpPr>
        <p:spPr/>
        <p:txBody>
          <a:bodyPr/>
          <a:lstStyle/>
          <a:p>
            <a:r>
              <a:rPr lang="en-US"/>
              <a:t>Oregon Department of Education</a:t>
            </a:r>
          </a:p>
        </p:txBody>
      </p:sp>
      <p:sp>
        <p:nvSpPr>
          <p:cNvPr id="5" name="Slide Number Placeholder 3">
            <a:extLst>
              <a:ext uri="{FF2B5EF4-FFF2-40B4-BE49-F238E27FC236}">
                <a16:creationId xmlns:a16="http://schemas.microsoft.com/office/drawing/2014/main" id="{BB6F3278-77C7-05E6-D327-F1FF80EFCACE}"/>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160671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088414" y="325554"/>
            <a:ext cx="6606735" cy="5382002"/>
          </a:xfrm>
        </p:spPr>
        <p:txBody>
          <a:bodyPr anchor="ctr">
            <a:normAutofit/>
          </a:bodyPr>
          <a:lstStyle/>
          <a:p>
            <a:pPr marL="0" indent="0">
              <a:lnSpc>
                <a:spcPct val="80000"/>
              </a:lnSpc>
              <a:spcAft>
                <a:spcPts val="600"/>
              </a:spcAft>
              <a:buNone/>
            </a:pPr>
            <a:r>
              <a:rPr lang="en-US" sz="2800" dirty="0"/>
              <a:t>Participants will</a:t>
            </a:r>
          </a:p>
          <a:p>
            <a:pPr algn="l" rtl="0" fontAlgn="base">
              <a:lnSpc>
                <a:spcPct val="80000"/>
              </a:lnSpc>
              <a:spcAft>
                <a:spcPts val="600"/>
              </a:spcAft>
              <a:buFont typeface="Arial" panose="020B0604020202020204" pitchFamily="34" charset="0"/>
              <a:buChar char="•"/>
            </a:pPr>
            <a:r>
              <a:rPr lang="en-US" sz="2800" b="0" i="0" dirty="0">
                <a:solidFill>
                  <a:srgbClr val="000000"/>
                </a:solidFill>
                <a:effectLst/>
              </a:rPr>
              <a:t>Understand why creating classroom environments where students feel a sense of belonging is an important aspect of preventing substance use</a:t>
            </a:r>
            <a:endParaRPr lang="en-US" sz="2800" b="0" i="0" dirty="0">
              <a:solidFill>
                <a:srgbClr val="000000"/>
              </a:solidFill>
              <a:effectLst/>
              <a:ea typeface="Calibri"/>
              <a:cs typeface="Calibri"/>
            </a:endParaRPr>
          </a:p>
          <a:p>
            <a:pPr algn="l" rtl="0" fontAlgn="base">
              <a:lnSpc>
                <a:spcPct val="80000"/>
              </a:lnSpc>
              <a:spcAft>
                <a:spcPts val="600"/>
              </a:spcAft>
              <a:buFont typeface="Arial" panose="020B0604020202020204" pitchFamily="34" charset="0"/>
              <a:buChar char="•"/>
            </a:pPr>
            <a:r>
              <a:rPr lang="en-US" sz="2800" b="0" i="0" dirty="0">
                <a:solidFill>
                  <a:srgbClr val="000000"/>
                </a:solidFill>
                <a:effectLst/>
              </a:rPr>
              <a:t>Discuss how to enable students to enact personal and collective agency by using various forms of communication and reflective practices as part of a larger effort to curtail substance use</a:t>
            </a:r>
            <a:endParaRPr lang="en-US" sz="2800" b="0" i="0" dirty="0">
              <a:solidFill>
                <a:srgbClr val="000000"/>
              </a:solidFill>
              <a:effectLst/>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dirty="0"/>
              <a:t>Classroom Environments and Substance Use</a:t>
            </a:r>
          </a:p>
          <a:p>
            <a:r>
              <a:rPr lang="en-US" dirty="0"/>
              <a:t>Empowering Students Through Personal and Collective Agency</a:t>
            </a:r>
          </a:p>
          <a:p>
            <a:endParaRPr lang="en-US" dirty="0"/>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CB7BB-26D6-63A0-5B00-36DFA362C3F2}"/>
              </a:ext>
            </a:extLst>
          </p:cNvPr>
          <p:cNvSpPr>
            <a:spLocks noGrp="1"/>
          </p:cNvSpPr>
          <p:nvPr>
            <p:ph type="ctrTitle"/>
          </p:nvPr>
        </p:nvSpPr>
        <p:spPr/>
        <p:txBody>
          <a:bodyPr/>
          <a:lstStyle/>
          <a:p>
            <a:r>
              <a:rPr lang="en-US" dirty="0"/>
              <a:t>Classroom Environments and Substance Use</a:t>
            </a:r>
          </a:p>
        </p:txBody>
      </p:sp>
      <p:sp>
        <p:nvSpPr>
          <p:cNvPr id="3" name="Footer Placeholder 2">
            <a:extLst>
              <a:ext uri="{FF2B5EF4-FFF2-40B4-BE49-F238E27FC236}">
                <a16:creationId xmlns:a16="http://schemas.microsoft.com/office/drawing/2014/main" id="{DB709310-FF4B-374C-0625-07E6D4F9254D}"/>
              </a:ext>
            </a:extLst>
          </p:cNvPr>
          <p:cNvSpPr>
            <a:spLocks noGrp="1"/>
          </p:cNvSpPr>
          <p:nvPr>
            <p:ph type="ftr" sz="quarter" idx="11"/>
          </p:nvPr>
        </p:nvSpPr>
        <p:spPr/>
        <p:txBody>
          <a:bodyPr/>
          <a:lstStyle/>
          <a:p>
            <a:r>
              <a:rPr lang="en-US"/>
              <a:t>Oregon Department of Education</a:t>
            </a:r>
          </a:p>
        </p:txBody>
      </p:sp>
      <p:sp>
        <p:nvSpPr>
          <p:cNvPr id="5" name="Slide Number Placeholder 3">
            <a:extLst>
              <a:ext uri="{FF2B5EF4-FFF2-40B4-BE49-F238E27FC236}">
                <a16:creationId xmlns:a16="http://schemas.microsoft.com/office/drawing/2014/main" id="{DC44BD80-1CFC-FD33-A366-37A13909E357}"/>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6</a:t>
            </a:fld>
            <a:endParaRPr lang="en-US" dirty="0"/>
          </a:p>
        </p:txBody>
      </p:sp>
    </p:spTree>
    <p:extLst>
      <p:ext uri="{BB962C8B-B14F-4D97-AF65-F5344CB8AC3E}">
        <p14:creationId xmlns:p14="http://schemas.microsoft.com/office/powerpoint/2010/main" val="3746987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A19CA9-0549-4ACF-42C1-C54EC3EBBEB6}"/>
              </a:ext>
            </a:extLst>
          </p:cNvPr>
          <p:cNvSpPr>
            <a:spLocks noGrp="1"/>
          </p:cNvSpPr>
          <p:nvPr>
            <p:ph idx="1"/>
          </p:nvPr>
        </p:nvSpPr>
        <p:spPr/>
        <p:txBody>
          <a:bodyPr>
            <a:noAutofit/>
          </a:bodyPr>
          <a:lstStyle/>
          <a:p>
            <a:r>
              <a:rPr lang="en-US" sz="2800" dirty="0"/>
              <a:t>“Children keenly perceive how others receive them within their school environments and whether their ways of knowing, speaking, being, and learning are affirmed and reflected at school. They know and can feel when they are taught by educators who believe they can learn at high levels and when they are provided with learning opportunities that honor their language, community, and culture.”</a:t>
            </a:r>
          </a:p>
          <a:p>
            <a:pPr marL="0" indent="0">
              <a:buNone/>
            </a:pPr>
            <a:r>
              <a:rPr lang="en-US" sz="2800" dirty="0"/>
              <a:t>  </a:t>
            </a:r>
          </a:p>
          <a:p>
            <a:pPr marL="0" indent="0" algn="r">
              <a:buNone/>
            </a:pPr>
            <a:r>
              <a:rPr lang="en-US" sz="2800" dirty="0"/>
              <a:t>Oregon’s Early Literacy Framework</a:t>
            </a:r>
          </a:p>
        </p:txBody>
      </p:sp>
      <p:sp>
        <p:nvSpPr>
          <p:cNvPr id="3" name="Footer Placeholder 2">
            <a:extLst>
              <a:ext uri="{FF2B5EF4-FFF2-40B4-BE49-F238E27FC236}">
                <a16:creationId xmlns:a16="http://schemas.microsoft.com/office/drawing/2014/main" id="{1FE6148D-B01A-5B95-7F0D-AF3D1AA1BB2F}"/>
              </a:ext>
            </a:extLst>
          </p:cNvPr>
          <p:cNvSpPr>
            <a:spLocks noGrp="1"/>
          </p:cNvSpPr>
          <p:nvPr>
            <p:ph type="ftr" sz="quarter" idx="11"/>
          </p:nvPr>
        </p:nvSpPr>
        <p:spPr/>
        <p:txBody>
          <a:bodyPr/>
          <a:lstStyle/>
          <a:p>
            <a:r>
              <a:rPr lang="en-US" dirty="0"/>
              <a:t>Oregon Department of Education </a:t>
            </a:r>
          </a:p>
        </p:txBody>
      </p:sp>
      <p:sp>
        <p:nvSpPr>
          <p:cNvPr id="4" name="Slide Number Placeholder 3">
            <a:extLst>
              <a:ext uri="{FF2B5EF4-FFF2-40B4-BE49-F238E27FC236}">
                <a16:creationId xmlns:a16="http://schemas.microsoft.com/office/drawing/2014/main" id="{ECF634FC-B3AD-0B76-7E26-016E8E7DDB5C}"/>
              </a:ext>
            </a:extLst>
          </p:cNvPr>
          <p:cNvSpPr>
            <a:spLocks noGrp="1"/>
          </p:cNvSpPr>
          <p:nvPr>
            <p:ph type="sldNum" sz="quarter" idx="12"/>
          </p:nvPr>
        </p:nvSpPr>
        <p:spPr/>
        <p:txBody>
          <a:bodyPr/>
          <a:lstStyle/>
          <a:p>
            <a:fld id="{357F5B69-6281-4C1F-8C38-6DA0F56DA430}" type="slidenum">
              <a:rPr lang="en-US" smtClean="0"/>
              <a:pPr/>
              <a:t>7</a:t>
            </a:fld>
            <a:endParaRPr lang="en-US"/>
          </a:p>
        </p:txBody>
      </p:sp>
      <p:sp>
        <p:nvSpPr>
          <p:cNvPr id="5" name="Title 4">
            <a:extLst>
              <a:ext uri="{FF2B5EF4-FFF2-40B4-BE49-F238E27FC236}">
                <a16:creationId xmlns:a16="http://schemas.microsoft.com/office/drawing/2014/main" id="{63CEBB1D-7452-149C-0C9B-8B2A29687FAA}"/>
              </a:ext>
            </a:extLst>
          </p:cNvPr>
          <p:cNvSpPr>
            <a:spLocks noGrp="1"/>
          </p:cNvSpPr>
          <p:nvPr>
            <p:ph type="title"/>
          </p:nvPr>
        </p:nvSpPr>
        <p:spPr/>
        <p:txBody>
          <a:bodyPr>
            <a:normAutofit/>
          </a:bodyPr>
          <a:lstStyle/>
          <a:p>
            <a:r>
              <a:rPr lang="en-US"/>
              <a:t>What is student belonging? </a:t>
            </a:r>
          </a:p>
        </p:txBody>
      </p:sp>
    </p:spTree>
    <p:extLst>
      <p:ext uri="{BB962C8B-B14F-4D97-AF65-F5344CB8AC3E}">
        <p14:creationId xmlns:p14="http://schemas.microsoft.com/office/powerpoint/2010/main" val="497759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7FD54-2651-6125-092F-14B4243E4C6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7E7D3E6-F5E2-3ACB-4797-09C383B9977D}"/>
              </a:ext>
            </a:extLst>
          </p:cNvPr>
          <p:cNvSpPr>
            <a:spLocks noGrp="1"/>
          </p:cNvSpPr>
          <p:nvPr>
            <p:ph type="title"/>
          </p:nvPr>
        </p:nvSpPr>
        <p:spPr>
          <a:xfrm>
            <a:off x="717176" y="414160"/>
            <a:ext cx="9915381" cy="1026460"/>
          </a:xfrm>
        </p:spPr>
        <p:txBody>
          <a:bodyPr anchor="b">
            <a:normAutofit/>
          </a:bodyPr>
          <a:lstStyle/>
          <a:p>
            <a:r>
              <a:rPr lang="en-US" dirty="0"/>
              <a:t>Dimensions of Belonging in Schools</a:t>
            </a:r>
          </a:p>
        </p:txBody>
      </p:sp>
      <p:sp>
        <p:nvSpPr>
          <p:cNvPr id="3" name="Footer Placeholder 2">
            <a:extLst>
              <a:ext uri="{FF2B5EF4-FFF2-40B4-BE49-F238E27FC236}">
                <a16:creationId xmlns:a16="http://schemas.microsoft.com/office/drawing/2014/main" id="{4376AF92-0E60-8438-6441-2BC4A9436948}"/>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4" name="Slide Number Placeholder 3">
            <a:extLst>
              <a:ext uri="{FF2B5EF4-FFF2-40B4-BE49-F238E27FC236}">
                <a16:creationId xmlns:a16="http://schemas.microsoft.com/office/drawing/2014/main" id="{D4583D2F-E823-75F9-0A36-2E5CB584B259}"/>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8</a:t>
            </a:fld>
            <a:endParaRPr lang="en-US" dirty="0"/>
          </a:p>
        </p:txBody>
      </p:sp>
      <p:grpSp>
        <p:nvGrpSpPr>
          <p:cNvPr id="32" name="Group 31" descr="Dimensions of belonging listed as welcomed, invited, present, known, accepted, involved, heard, supported, befriended, needed and loved">
            <a:extLst>
              <a:ext uri="{FF2B5EF4-FFF2-40B4-BE49-F238E27FC236}">
                <a16:creationId xmlns:a16="http://schemas.microsoft.com/office/drawing/2014/main" id="{A75CC299-3DB5-A727-0A4C-4A3ADC32B822}"/>
              </a:ext>
            </a:extLst>
          </p:cNvPr>
          <p:cNvGrpSpPr/>
          <p:nvPr/>
        </p:nvGrpSpPr>
        <p:grpSpPr>
          <a:xfrm>
            <a:off x="2056543" y="1907460"/>
            <a:ext cx="7999616" cy="3674053"/>
            <a:chOff x="2632941" y="1777315"/>
            <a:chExt cx="7999616" cy="3674053"/>
          </a:xfrm>
        </p:grpSpPr>
        <p:sp>
          <p:nvSpPr>
            <p:cNvPr id="10" name="TextBox 9">
              <a:extLst>
                <a:ext uri="{FF2B5EF4-FFF2-40B4-BE49-F238E27FC236}">
                  <a16:creationId xmlns:a16="http://schemas.microsoft.com/office/drawing/2014/main" id="{CD66CA9A-B3F5-99DB-59F1-F5BF8998922B}"/>
                </a:ext>
              </a:extLst>
            </p:cNvPr>
            <p:cNvSpPr txBox="1"/>
            <p:nvPr/>
          </p:nvSpPr>
          <p:spPr>
            <a:xfrm>
              <a:off x="2632941" y="3314653"/>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Involved</a:t>
              </a:r>
            </a:p>
          </p:txBody>
        </p:sp>
        <p:sp>
          <p:nvSpPr>
            <p:cNvPr id="11" name="TextBox 10">
              <a:extLst>
                <a:ext uri="{FF2B5EF4-FFF2-40B4-BE49-F238E27FC236}">
                  <a16:creationId xmlns:a16="http://schemas.microsoft.com/office/drawing/2014/main" id="{306E8BF0-60DF-2D5B-BF76-F526E1BDA9E2}"/>
                </a:ext>
              </a:extLst>
            </p:cNvPr>
            <p:cNvSpPr txBox="1"/>
            <p:nvPr/>
          </p:nvSpPr>
          <p:spPr>
            <a:xfrm>
              <a:off x="5374628" y="3312387"/>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Heard</a:t>
              </a:r>
            </a:p>
          </p:txBody>
        </p:sp>
        <p:sp>
          <p:nvSpPr>
            <p:cNvPr id="12" name="TextBox 11">
              <a:extLst>
                <a:ext uri="{FF2B5EF4-FFF2-40B4-BE49-F238E27FC236}">
                  <a16:creationId xmlns:a16="http://schemas.microsoft.com/office/drawing/2014/main" id="{6AC2666B-9419-BCE8-2723-CB2EB324EF8C}"/>
                </a:ext>
              </a:extLst>
            </p:cNvPr>
            <p:cNvSpPr txBox="1"/>
            <p:nvPr/>
          </p:nvSpPr>
          <p:spPr>
            <a:xfrm>
              <a:off x="8116314" y="3312387"/>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Supported</a:t>
              </a:r>
            </a:p>
          </p:txBody>
        </p:sp>
        <p:sp>
          <p:nvSpPr>
            <p:cNvPr id="13" name="TextBox 12">
              <a:extLst>
                <a:ext uri="{FF2B5EF4-FFF2-40B4-BE49-F238E27FC236}">
                  <a16:creationId xmlns:a16="http://schemas.microsoft.com/office/drawing/2014/main" id="{A66A05AB-4054-45D0-D2C5-558A6347834D}"/>
                </a:ext>
              </a:extLst>
            </p:cNvPr>
            <p:cNvSpPr txBox="1"/>
            <p:nvPr/>
          </p:nvSpPr>
          <p:spPr>
            <a:xfrm>
              <a:off x="4015337" y="4106011"/>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Befriended</a:t>
              </a:r>
            </a:p>
          </p:txBody>
        </p:sp>
        <p:sp>
          <p:nvSpPr>
            <p:cNvPr id="15" name="TextBox 14">
              <a:extLst>
                <a:ext uri="{FF2B5EF4-FFF2-40B4-BE49-F238E27FC236}">
                  <a16:creationId xmlns:a16="http://schemas.microsoft.com/office/drawing/2014/main" id="{AE583BC6-79DE-6D3D-70BA-E2E4852309E5}"/>
                </a:ext>
              </a:extLst>
            </p:cNvPr>
            <p:cNvSpPr txBox="1"/>
            <p:nvPr/>
          </p:nvSpPr>
          <p:spPr>
            <a:xfrm>
              <a:off x="6797775" y="4106011"/>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Needed</a:t>
              </a:r>
            </a:p>
          </p:txBody>
        </p:sp>
        <p:sp>
          <p:nvSpPr>
            <p:cNvPr id="22" name="TextBox 21">
              <a:extLst>
                <a:ext uri="{FF2B5EF4-FFF2-40B4-BE49-F238E27FC236}">
                  <a16:creationId xmlns:a16="http://schemas.microsoft.com/office/drawing/2014/main" id="{DE8FDACC-173C-08E8-2427-91775515768D}"/>
                </a:ext>
              </a:extLst>
            </p:cNvPr>
            <p:cNvSpPr txBox="1"/>
            <p:nvPr/>
          </p:nvSpPr>
          <p:spPr>
            <a:xfrm>
              <a:off x="5374628" y="4897369"/>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Loved</a:t>
              </a:r>
            </a:p>
          </p:txBody>
        </p:sp>
        <p:sp>
          <p:nvSpPr>
            <p:cNvPr id="23" name="TextBox 22">
              <a:extLst>
                <a:ext uri="{FF2B5EF4-FFF2-40B4-BE49-F238E27FC236}">
                  <a16:creationId xmlns:a16="http://schemas.microsoft.com/office/drawing/2014/main" id="{50F0D7DC-4A88-9F0A-1519-26FCDA3D98B4}"/>
                </a:ext>
              </a:extLst>
            </p:cNvPr>
            <p:cNvSpPr txBox="1"/>
            <p:nvPr/>
          </p:nvSpPr>
          <p:spPr>
            <a:xfrm>
              <a:off x="4015338" y="2545984"/>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Known</a:t>
              </a:r>
            </a:p>
          </p:txBody>
        </p:sp>
        <p:sp>
          <p:nvSpPr>
            <p:cNvPr id="24" name="TextBox 23">
              <a:extLst>
                <a:ext uri="{FF2B5EF4-FFF2-40B4-BE49-F238E27FC236}">
                  <a16:creationId xmlns:a16="http://schemas.microsoft.com/office/drawing/2014/main" id="{A4DF1148-88A8-5159-808A-05B55AA7F02D}"/>
                </a:ext>
              </a:extLst>
            </p:cNvPr>
            <p:cNvSpPr txBox="1"/>
            <p:nvPr/>
          </p:nvSpPr>
          <p:spPr>
            <a:xfrm>
              <a:off x="6797776" y="2545984"/>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Accepted</a:t>
              </a:r>
            </a:p>
          </p:txBody>
        </p:sp>
        <p:sp>
          <p:nvSpPr>
            <p:cNvPr id="25" name="TextBox 24">
              <a:extLst>
                <a:ext uri="{FF2B5EF4-FFF2-40B4-BE49-F238E27FC236}">
                  <a16:creationId xmlns:a16="http://schemas.microsoft.com/office/drawing/2014/main" id="{4A7D1827-CCC7-CE20-E67D-01EC38EDBEA3}"/>
                </a:ext>
              </a:extLst>
            </p:cNvPr>
            <p:cNvSpPr txBox="1"/>
            <p:nvPr/>
          </p:nvSpPr>
          <p:spPr>
            <a:xfrm>
              <a:off x="2632942"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Welcomed</a:t>
              </a:r>
            </a:p>
          </p:txBody>
        </p:sp>
        <p:sp>
          <p:nvSpPr>
            <p:cNvPr id="26" name="TextBox 25">
              <a:extLst>
                <a:ext uri="{FF2B5EF4-FFF2-40B4-BE49-F238E27FC236}">
                  <a16:creationId xmlns:a16="http://schemas.microsoft.com/office/drawing/2014/main" id="{DB4073B9-59C2-95A9-95BC-307E837B47BF}"/>
                </a:ext>
              </a:extLst>
            </p:cNvPr>
            <p:cNvSpPr txBox="1"/>
            <p:nvPr/>
          </p:nvSpPr>
          <p:spPr>
            <a:xfrm>
              <a:off x="5374628"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Invited</a:t>
              </a:r>
            </a:p>
          </p:txBody>
        </p:sp>
        <p:sp>
          <p:nvSpPr>
            <p:cNvPr id="27" name="TextBox 26">
              <a:extLst>
                <a:ext uri="{FF2B5EF4-FFF2-40B4-BE49-F238E27FC236}">
                  <a16:creationId xmlns:a16="http://schemas.microsoft.com/office/drawing/2014/main" id="{54C6DD14-AFA6-7C8E-994F-2672908BA72F}"/>
                </a:ext>
              </a:extLst>
            </p:cNvPr>
            <p:cNvSpPr txBox="1"/>
            <p:nvPr/>
          </p:nvSpPr>
          <p:spPr>
            <a:xfrm>
              <a:off x="8116314"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Present</a:t>
              </a:r>
            </a:p>
          </p:txBody>
        </p:sp>
      </p:grpSp>
    </p:spTree>
    <p:extLst>
      <p:ext uri="{BB962C8B-B14F-4D97-AF65-F5344CB8AC3E}">
        <p14:creationId xmlns:p14="http://schemas.microsoft.com/office/powerpoint/2010/main" val="1728484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C6FF6-1B36-9672-B1AD-126CDD22C8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C30FF6-5FBA-30FA-244D-61163A10895F}"/>
              </a:ext>
            </a:extLst>
          </p:cNvPr>
          <p:cNvSpPr>
            <a:spLocks noGrp="1"/>
          </p:cNvSpPr>
          <p:nvPr>
            <p:ph type="title"/>
          </p:nvPr>
        </p:nvSpPr>
        <p:spPr/>
        <p:txBody>
          <a:bodyPr/>
          <a:lstStyle/>
          <a:p>
            <a:r>
              <a:rPr lang="en-US" dirty="0"/>
              <a:t>Reflect and Share (1)</a:t>
            </a:r>
          </a:p>
        </p:txBody>
      </p:sp>
      <p:sp>
        <p:nvSpPr>
          <p:cNvPr id="3" name="Content Placeholder 2">
            <a:extLst>
              <a:ext uri="{FF2B5EF4-FFF2-40B4-BE49-F238E27FC236}">
                <a16:creationId xmlns:a16="http://schemas.microsoft.com/office/drawing/2014/main" id="{8F4DDA5D-64E1-3D69-80C1-F26364037FE1}"/>
              </a:ext>
            </a:extLst>
          </p:cNvPr>
          <p:cNvSpPr>
            <a:spLocks noGrp="1"/>
          </p:cNvSpPr>
          <p:nvPr>
            <p:ph idx="1"/>
          </p:nvPr>
        </p:nvSpPr>
        <p:spPr>
          <a:xfrm>
            <a:off x="5183188" y="779646"/>
            <a:ext cx="6172200" cy="5725271"/>
          </a:xfrm>
        </p:spPr>
        <p:txBody>
          <a:bodyPr vert="horz" lIns="91440" tIns="45720" rIns="91440" bIns="45720" rtlCol="0" anchor="t">
            <a:normAutofit lnSpcReduction="10000"/>
          </a:bodyPr>
          <a:lstStyle/>
          <a:p>
            <a:pPr marL="0" indent="0">
              <a:buNone/>
            </a:pPr>
            <a:r>
              <a:rPr lang="en-US" sz="2800" dirty="0"/>
              <a:t>Consider what student belonging looks like in your classroom, school or district using the </a:t>
            </a:r>
            <a:r>
              <a:rPr lang="en-US" sz="2800" i="1" dirty="0"/>
              <a:t>Dimensions of Belonging in the Classroom Handout</a:t>
            </a:r>
            <a:r>
              <a:rPr lang="en-US" sz="2800" dirty="0"/>
              <a:t>. Choose one or two dimensions from the handout and use the following questions to reflect:</a:t>
            </a:r>
          </a:p>
          <a:p>
            <a:pPr lvl="1">
              <a:spcBef>
                <a:spcPts val="1000"/>
              </a:spcBef>
              <a:spcAft>
                <a:spcPts val="600"/>
              </a:spcAft>
            </a:pPr>
            <a:r>
              <a:rPr lang="en-US" sz="2800" dirty="0"/>
              <a:t>Which of these actions are currently present in your practice?</a:t>
            </a:r>
          </a:p>
          <a:p>
            <a:pPr lvl="1">
              <a:spcBef>
                <a:spcPts val="1000"/>
              </a:spcBef>
              <a:spcAft>
                <a:spcPts val="600"/>
              </a:spcAft>
            </a:pPr>
            <a:r>
              <a:rPr lang="en-US" sz="2800" dirty="0"/>
              <a:t>Where do you see opportunities to strengthen student belonging?</a:t>
            </a:r>
          </a:p>
          <a:p>
            <a:pPr lvl="1">
              <a:spcBef>
                <a:spcPts val="1000"/>
              </a:spcBef>
              <a:spcAft>
                <a:spcPts val="600"/>
              </a:spcAft>
            </a:pPr>
            <a:r>
              <a:rPr lang="en-US" sz="2800" dirty="0"/>
              <a:t>What changes might you make to increase students’ sense of connection, identity and value through academic interaction?</a:t>
            </a:r>
          </a:p>
          <a:p>
            <a:pPr marL="0" indent="0">
              <a:buNone/>
            </a:pPr>
            <a:endParaRPr lang="en-US" dirty="0"/>
          </a:p>
        </p:txBody>
      </p:sp>
      <p:sp>
        <p:nvSpPr>
          <p:cNvPr id="4" name="Footer Placeholder 3">
            <a:extLst>
              <a:ext uri="{FF2B5EF4-FFF2-40B4-BE49-F238E27FC236}">
                <a16:creationId xmlns:a16="http://schemas.microsoft.com/office/drawing/2014/main" id="{6BE8D8BC-27D9-4170-4CA0-119F950B793E}"/>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229B0F87-810B-461F-2009-039D0BD5784F}"/>
              </a:ext>
            </a:extLst>
          </p:cNvPr>
          <p:cNvSpPr>
            <a:spLocks noGrp="1"/>
          </p:cNvSpPr>
          <p:nvPr>
            <p:ph type="sldNum" sz="quarter" idx="12"/>
          </p:nvPr>
        </p:nvSpPr>
        <p:spPr/>
        <p:txBody>
          <a:bodyPr/>
          <a:lstStyle/>
          <a:p>
            <a:fld id="{357F5B69-6281-4C1F-8C38-6DA0F56DA430}" type="slidenum">
              <a:rPr lang="en-US" smtClean="0"/>
              <a:t>9</a:t>
            </a:fld>
            <a:endParaRPr lang="en-US"/>
          </a:p>
        </p:txBody>
      </p:sp>
      <p:pic>
        <p:nvPicPr>
          <p:cNvPr id="7" name="Graphic 6">
            <a:extLst>
              <a:ext uri="{FF2B5EF4-FFF2-40B4-BE49-F238E27FC236}">
                <a16:creationId xmlns:a16="http://schemas.microsoft.com/office/drawing/2014/main" id="{4CB59587-8CB1-09A3-0107-79EC10705A3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8" name="Graphic 7">
            <a:extLst>
              <a:ext uri="{FF2B5EF4-FFF2-40B4-BE49-F238E27FC236}">
                <a16:creationId xmlns:a16="http://schemas.microsoft.com/office/drawing/2014/main" id="{68C68891-9157-CB62-9739-2B67B67A4F5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903282978"/>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C1C207-77FC-44F7-AC05-276B3AA37170}">
  <ds:schemaRefs>
    <ds:schemaRef ds:uri="http://schemas.microsoft.com/sharepoint/v3/contenttype/forms"/>
  </ds:schemaRefs>
</ds:datastoreItem>
</file>

<file path=customXml/itemProps2.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517</TotalTime>
  <Words>5115</Words>
  <Application>Microsoft Office PowerPoint</Application>
  <PresentationFormat>Widescreen</PresentationFormat>
  <Paragraphs>449</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1_2021ODE</vt:lpstr>
      <vt:lpstr>Substance Use Prevention in the Elementary Classroom</vt:lpstr>
      <vt:lpstr>Where are we now?</vt:lpstr>
      <vt:lpstr>Establish the Learning Environment</vt:lpstr>
      <vt:lpstr>Learning Goals</vt:lpstr>
      <vt:lpstr>Agenda </vt:lpstr>
      <vt:lpstr>Classroom Environments and Substance Use</vt:lpstr>
      <vt:lpstr>What is student belonging? </vt:lpstr>
      <vt:lpstr>Dimensions of Belonging in Schools</vt:lpstr>
      <vt:lpstr>Reflect and Share (1)</vt:lpstr>
      <vt:lpstr>Why is student belonging important?</vt:lpstr>
      <vt:lpstr>Student Belonging and Substance Use</vt:lpstr>
      <vt:lpstr>Transformative Social and Emotional Learning Framework  </vt:lpstr>
      <vt:lpstr>Student Transformative SEL Component</vt:lpstr>
      <vt:lpstr>Transformative SEL and Student Belonging</vt:lpstr>
      <vt:lpstr>Reflect and Share (2)</vt:lpstr>
      <vt:lpstr>Examples of Fostering Student Belonging</vt:lpstr>
      <vt:lpstr>Action Planning Activity </vt:lpstr>
      <vt:lpstr>Empowering Students Through Personal and Collective Agency </vt:lpstr>
      <vt:lpstr>PowerPoint Presentation</vt:lpstr>
      <vt:lpstr>Personal vs. Collective Agency</vt:lpstr>
      <vt:lpstr>Building Student Agency</vt:lpstr>
      <vt:lpstr>Why is student agency important?</vt:lpstr>
      <vt:lpstr>Examples of Fostering Student Agency Using Communication Strategies </vt:lpstr>
      <vt:lpstr>Examples of Fostering Student Agency Using Reflective Practices </vt:lpstr>
      <vt:lpstr>Reflect and Share (3)</vt:lpstr>
      <vt:lpstr>Final Reflection </vt:lpstr>
      <vt:lpstr>Additional Resources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211</cp:revision>
  <dcterms:modified xsi:type="dcterms:W3CDTF">2026-02-11T23:59:20Z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