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50_138C0517.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37_C38B681F.xml" ContentType="application/vnd.ms-powerpoint.comments+xml"/>
  <Override PartName="/ppt/notesSlides/notesSlide19.xml" ContentType="application/vnd.openxmlformats-officedocument.presentationml.notesSlide+xml"/>
  <Override PartName="/ppt/comments/modernComment_138_6825DB07.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33_CBCAFB0C.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12C_64E4D53B.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 id="2147483731" r:id="rId5"/>
  </p:sldMasterIdLst>
  <p:notesMasterIdLst>
    <p:notesMasterId r:id="rId43"/>
  </p:notesMasterIdLst>
  <p:sldIdLst>
    <p:sldId id="270" r:id="rId6"/>
    <p:sldId id="326" r:id="rId7"/>
    <p:sldId id="271" r:id="rId8"/>
    <p:sldId id="296" r:id="rId9"/>
    <p:sldId id="315" r:id="rId10"/>
    <p:sldId id="273" r:id="rId11"/>
    <p:sldId id="339" r:id="rId12"/>
    <p:sldId id="336" r:id="rId13"/>
    <p:sldId id="347" r:id="rId14"/>
    <p:sldId id="327" r:id="rId15"/>
    <p:sldId id="274" r:id="rId16"/>
    <p:sldId id="340" r:id="rId17"/>
    <p:sldId id="284" r:id="rId18"/>
    <p:sldId id="309" r:id="rId19"/>
    <p:sldId id="298" r:id="rId20"/>
    <p:sldId id="344" r:id="rId21"/>
    <p:sldId id="323" r:id="rId22"/>
    <p:sldId id="295" r:id="rId23"/>
    <p:sldId id="329" r:id="rId24"/>
    <p:sldId id="311" r:id="rId25"/>
    <p:sldId id="312" r:id="rId26"/>
    <p:sldId id="346" r:id="rId27"/>
    <p:sldId id="297" r:id="rId28"/>
    <p:sldId id="318" r:id="rId29"/>
    <p:sldId id="314" r:id="rId30"/>
    <p:sldId id="319" r:id="rId31"/>
    <p:sldId id="341" r:id="rId32"/>
    <p:sldId id="277" r:id="rId33"/>
    <p:sldId id="291" r:id="rId34"/>
    <p:sldId id="345" r:id="rId35"/>
    <p:sldId id="292" r:id="rId36"/>
    <p:sldId id="343" r:id="rId37"/>
    <p:sldId id="307" r:id="rId38"/>
    <p:sldId id="333" r:id="rId39"/>
    <p:sldId id="300" r:id="rId40"/>
    <p:sldId id="331" r:id="rId41"/>
    <p:sldId id="321"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BD40F30C-3666-18B8-C1CD-0B462B0BA8C1}" name="Gabriela Mottesi" initials="" userId="S::gmottes@wested.org::567325f9-1976-4916-8d3e-d7dbaa86519f" providerId="AD"/>
  <p188:author id="{E53D1819-7370-F6D5-8D13-3D21819831B7}" name="Guest User" initials="GU" userId="S::urn:spo:tenantanon#2b1eea08-09ab-460c-b68c-7e53b202c022::"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7124877C-1F22-1FD2-B930-094BAC3CBA4A}" name="Jennifer Loeffler-Cobia" initials="JL" userId="S::jloeffl@wested.org::09f9b502-5330-4a3e-9064-9419b67bafb6" providerId="AD"/>
  <p188:author id="{7E202A8F-A90B-BD5E-EC49-BD4EE09F34E0}" name="RUSSELL Alanna * ODE" initials="RO" userId="S::alanna.russell@ode.oregon.gov::c85b8322-b6e3-43b3-867f-23bcd6c00977" providerId="AD"/>
  <p188:author id="{F765379F-1284-CCE0-2B64-02C518E21133}" name="Julie Webb" initials="JW" userId="KDE0Nlu50827bIHsrn8ZE1cuhkIhoEpOL+nABm3soG4=" providerId="None"/>
  <p188:author id="{00A1CBD6-734C-2BF2-18BF-00296DF2B971}" name="Julie Webb" initials="JW" userId="S::jwebb2@wested.org::5f595617-57eb-4715-bed2-2b362c9cf085" providerId="AD"/>
  <p188:author id="{6A2C48EC-7C69-D3BD-A74F-C5139AA7CD15}" name="GARZA REBECCA" initials="GR" userId="S::rebecca.garza_oha.oregon.gov#ext#@odemail.onmicrosoft.com::6a29e503-75f9-4c5b-98f8-7f6ea00327e2" providerId="AD"/>
  <p188:author id="{4738ECED-7913-513B-57AB-A2652C15D79D}" name="Wes R. Rivers" initials="WR" userId="S::wesley.r.rivers_oha.oregon.gov#ext#@odemail.onmicrosoft.com::4316bfcc-6deb-45d0-9ef1-7d6e68d2b59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FBF"/>
    <a:srgbClr val="104040"/>
    <a:srgbClr val="FFF6C2"/>
    <a:srgbClr val="BFEBFB"/>
    <a:srgbClr val="BFEBD3"/>
    <a:srgbClr val="E4F3D3"/>
    <a:srgbClr val="654E12"/>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348EE6-D993-DEAB-85D0-A654A0C376AC}" v="1" dt="2026-02-18T18:24:13.735"/>
    <p1510:client id="{7F36D070-628C-4123-A1CF-15887736CB8D}" v="640" dt="2026-02-18T16:41:21.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9C3A58CA-882D-B2E2-64BE-7ED069F914E3}"/>
    <pc:docChg chg="delSld modSld">
      <pc:chgData name="RUSSELL Alanna * ODE" userId="S::alanna.russell@ode.oregon.gov::c85b8322-b6e3-43b3-867f-23bcd6c00977" providerId="AD" clId="Web-{9C3A58CA-882D-B2E2-64BE-7ED069F914E3}" dt="2026-02-12T00:23:09.911" v="255"/>
      <pc:docMkLst>
        <pc:docMk/>
      </pc:docMkLst>
      <pc:sldChg chg="modSp">
        <pc:chgData name="RUSSELL Alanna * ODE" userId="S::alanna.russell@ode.oregon.gov::c85b8322-b6e3-43b3-867f-23bcd6c00977" providerId="AD" clId="Web-{9C3A58CA-882D-B2E2-64BE-7ED069F914E3}" dt="2026-02-10T16:59:15.790" v="125" actId="20577"/>
        <pc:sldMkLst>
          <pc:docMk/>
          <pc:sldMk cId="1427937273" sldId="277"/>
        </pc:sldMkLst>
        <pc:spChg chg="mod">
          <ac:chgData name="RUSSELL Alanna * ODE" userId="S::alanna.russell@ode.oregon.gov::c85b8322-b6e3-43b3-867f-23bcd6c00977" providerId="AD" clId="Web-{9C3A58CA-882D-B2E2-64BE-7ED069F914E3}" dt="2026-02-10T16:59:15.790" v="125" actId="20577"/>
          <ac:spMkLst>
            <pc:docMk/>
            <pc:sldMk cId="1427937273" sldId="277"/>
            <ac:spMk id="2" creationId="{87F6F4C2-8CBC-86C9-89F2-8909396ECEDD}"/>
          </ac:spMkLst>
        </pc:spChg>
      </pc:sldChg>
      <pc:sldChg chg="modSp modCm modNotes">
        <pc:chgData name="RUSSELL Alanna * ODE" userId="S::alanna.russell@ode.oregon.gov::c85b8322-b6e3-43b3-867f-23bcd6c00977" providerId="AD" clId="Web-{9C3A58CA-882D-B2E2-64BE-7ED069F914E3}" dt="2026-02-10T16:58:37.712" v="124"/>
        <pc:sldMkLst>
          <pc:docMk/>
          <pc:sldMk cId="202604144" sldId="291"/>
        </pc:sldMkLst>
        <pc:spChg chg="mod">
          <ac:chgData name="RUSSELL Alanna * ODE" userId="S::alanna.russell@ode.oregon.gov::c85b8322-b6e3-43b3-867f-23bcd6c00977" providerId="AD" clId="Web-{9C3A58CA-882D-B2E2-64BE-7ED069F914E3}" dt="2026-02-10T16:58:18.197" v="122" actId="20577"/>
          <ac:spMkLst>
            <pc:docMk/>
            <pc:sldMk cId="202604144" sldId="291"/>
            <ac:spMk id="3" creationId="{016A414C-627C-4391-4DF1-DA301FD56399}"/>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9C3A58CA-882D-B2E2-64BE-7ED069F914E3}" dt="2026-02-10T16:58:07.837" v="120" actId="20577"/>
              <pc2:cmMkLst xmlns:pc2="http://schemas.microsoft.com/office/powerpoint/2019/9/main/command">
                <pc:docMk/>
                <pc:sldMk cId="202604144" sldId="291"/>
                <pc2:cmMk id="{57D23A7F-9414-4656-B51B-60B1ABE6749F}"/>
              </pc2:cmMkLst>
            </pc226:cmChg>
          </p:ext>
        </pc:extLst>
      </pc:sldChg>
      <pc:sldChg chg="modSp">
        <pc:chgData name="RUSSELL Alanna * ODE" userId="S::alanna.russell@ode.oregon.gov::c85b8322-b6e3-43b3-867f-23bcd6c00977" providerId="AD" clId="Web-{9C3A58CA-882D-B2E2-64BE-7ED069F914E3}" dt="2026-02-10T16:59:22.618" v="126" actId="20577"/>
        <pc:sldMkLst>
          <pc:docMk/>
          <pc:sldMk cId="3436944676" sldId="292"/>
        </pc:sldMkLst>
        <pc:spChg chg="mod">
          <ac:chgData name="RUSSELL Alanna * ODE" userId="S::alanna.russell@ode.oregon.gov::c85b8322-b6e3-43b3-867f-23bcd6c00977" providerId="AD" clId="Web-{9C3A58CA-882D-B2E2-64BE-7ED069F914E3}" dt="2026-02-10T16:59:22.618" v="126" actId="20577"/>
          <ac:spMkLst>
            <pc:docMk/>
            <pc:sldMk cId="3436944676" sldId="292"/>
            <ac:spMk id="6" creationId="{14B3F069-95D2-F745-1260-A73BD27DAAA7}"/>
          </ac:spMkLst>
        </pc:spChg>
      </pc:sldChg>
      <pc:sldChg chg="modSp modNotes">
        <pc:chgData name="RUSSELL Alanna * ODE" userId="S::alanna.russell@ode.oregon.gov::c85b8322-b6e3-43b3-867f-23bcd6c00977" providerId="AD" clId="Web-{9C3A58CA-882D-B2E2-64BE-7ED069F914E3}" dt="2026-02-10T18:06:33.304" v="213" actId="14100"/>
        <pc:sldMkLst>
          <pc:docMk/>
          <pc:sldMk cId="436099512" sldId="295"/>
        </pc:sldMkLst>
        <pc:spChg chg="mod">
          <ac:chgData name="RUSSELL Alanna * ODE" userId="S::alanna.russell@ode.oregon.gov::c85b8322-b6e3-43b3-867f-23bcd6c00977" providerId="AD" clId="Web-{9C3A58CA-882D-B2E2-64BE-7ED069F914E3}" dt="2026-02-10T18:06:33.304" v="213" actId="14100"/>
          <ac:spMkLst>
            <pc:docMk/>
            <pc:sldMk cId="436099512" sldId="295"/>
            <ac:spMk id="2" creationId="{3A75D26D-19B8-509E-7BA9-41F5C8E628E2}"/>
          </ac:spMkLst>
        </pc:spChg>
      </pc:sldChg>
      <pc:sldChg chg="modNotes">
        <pc:chgData name="RUSSELL Alanna * ODE" userId="S::alanna.russell@ode.oregon.gov::c85b8322-b6e3-43b3-867f-23bcd6c00977" providerId="AD" clId="Web-{9C3A58CA-882D-B2E2-64BE-7ED069F914E3}" dt="2026-02-10T16:57:03.588" v="113"/>
        <pc:sldMkLst>
          <pc:docMk/>
          <pc:sldMk cId="1117862130" sldId="314"/>
        </pc:sldMkLst>
      </pc:sldChg>
      <pc:sldChg chg="modSp">
        <pc:chgData name="RUSSELL Alanna * ODE" userId="S::alanna.russell@ode.oregon.gov::c85b8322-b6e3-43b3-867f-23bcd6c00977" providerId="AD" clId="Web-{9C3A58CA-882D-B2E2-64BE-7ED069F914E3}" dt="2026-02-10T16:59:34.352" v="128" actId="20577"/>
        <pc:sldMkLst>
          <pc:docMk/>
          <pc:sldMk cId="1653892160" sldId="321"/>
        </pc:sldMkLst>
        <pc:spChg chg="mod">
          <ac:chgData name="RUSSELL Alanna * ODE" userId="S::alanna.russell@ode.oregon.gov::c85b8322-b6e3-43b3-867f-23bcd6c00977" providerId="AD" clId="Web-{9C3A58CA-882D-B2E2-64BE-7ED069F914E3}" dt="2026-02-10T16:59:34.352" v="128" actId="20577"/>
          <ac:spMkLst>
            <pc:docMk/>
            <pc:sldMk cId="1653892160" sldId="321"/>
            <ac:spMk id="2" creationId="{96FF751C-D15F-C7FA-CCF1-7C0F93C7DAC1}"/>
          </ac:spMkLst>
        </pc:spChg>
      </pc:sldChg>
      <pc:sldChg chg="modSp">
        <pc:chgData name="RUSSELL Alanna * ODE" userId="S::alanna.russell@ode.oregon.gov::c85b8322-b6e3-43b3-867f-23bcd6c00977" providerId="AD" clId="Web-{9C3A58CA-882D-B2E2-64BE-7ED069F914E3}" dt="2026-02-12T00:21:42.459" v="240"/>
        <pc:sldMkLst>
          <pc:docMk/>
          <pc:sldMk cId="108426474" sldId="344"/>
        </pc:sldMkLst>
        <pc:spChg chg="mod">
          <ac:chgData name="RUSSELL Alanna * ODE" userId="S::alanna.russell@ode.oregon.gov::c85b8322-b6e3-43b3-867f-23bcd6c00977" providerId="AD" clId="Web-{9C3A58CA-882D-B2E2-64BE-7ED069F914E3}" dt="2026-02-12T00:21:42.459" v="240"/>
          <ac:spMkLst>
            <pc:docMk/>
            <pc:sldMk cId="108426474" sldId="344"/>
            <ac:spMk id="7" creationId="{F09256C8-5BF1-5575-69FA-128CA257FB28}"/>
          </ac:spMkLst>
        </pc:spChg>
      </pc:sldChg>
      <pc:sldChg chg="modSp modCm">
        <pc:chgData name="RUSSELL Alanna * ODE" userId="S::alanna.russell@ode.oregon.gov::c85b8322-b6e3-43b3-867f-23bcd6c00977" providerId="AD" clId="Web-{9C3A58CA-882D-B2E2-64BE-7ED069F914E3}" dt="2026-02-12T00:22:16.458" v="244" actId="20577"/>
        <pc:sldMkLst>
          <pc:docMk/>
          <pc:sldMk cId="2433046565" sldId="346"/>
        </pc:sldMkLst>
        <pc:spChg chg="mod">
          <ac:chgData name="RUSSELL Alanna * ODE" userId="S::alanna.russell@ode.oregon.gov::c85b8322-b6e3-43b3-867f-23bcd6c00977" providerId="AD" clId="Web-{9C3A58CA-882D-B2E2-64BE-7ED069F914E3}" dt="2026-02-12T00:22:16.458" v="244" actId="20577"/>
          <ac:spMkLst>
            <pc:docMk/>
            <pc:sldMk cId="2433046565" sldId="346"/>
            <ac:spMk id="88" creationId="{75307AC9-95D3-151F-0D44-4C14BD8969E3}"/>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9C3A58CA-882D-B2E2-64BE-7ED069F914E3}" dt="2026-02-12T00:22:16.458" v="244" actId="20577"/>
              <pc2:cmMkLst xmlns:pc2="http://schemas.microsoft.com/office/powerpoint/2019/9/main/command">
                <pc:docMk/>
                <pc:sldMk cId="2433046565" sldId="346"/>
                <pc2:cmMk id="{9546623B-B16E-4CDE-964E-AADE228B6351}"/>
              </pc2:cmMkLst>
            </pc226:cmChg>
          </p:ext>
        </pc:extLst>
      </pc:sldChg>
    </pc:docChg>
  </pc:docChgLst>
  <pc:docChgLst>
    <pc:chgData name="Guest User" userId="S::urn:spo:tenantanon#2b1eea08-09ab-460c-b68c-7e53b202c022::" providerId="AD" clId="Web-{64DCDA59-7D94-60F3-D3D6-295027E11713}"/>
    <pc:docChg chg="modSld">
      <pc:chgData name="Guest User" userId="S::urn:spo:tenantanon#2b1eea08-09ab-460c-b68c-7e53b202c022::" providerId="AD" clId="Web-{64DCDA59-7D94-60F3-D3D6-295027E11713}" dt="2026-02-18T23:32:54.059" v="101"/>
      <pc:docMkLst>
        <pc:docMk/>
      </pc:docMkLst>
      <pc:sldChg chg="modNotes">
        <pc:chgData name="Guest User" userId="S::urn:spo:tenantanon#2b1eea08-09ab-460c-b68c-7e53b202c022::" providerId="AD" clId="Web-{64DCDA59-7D94-60F3-D3D6-295027E11713}" dt="2026-02-18T23:32:54.059" v="101"/>
        <pc:sldMkLst>
          <pc:docMk/>
          <pc:sldMk cId="4000018931" sldId="347"/>
        </pc:sldMkLst>
      </pc:sldChg>
    </pc:docChg>
  </pc:docChgLst>
  <pc:docChgLst>
    <pc:chgData name="RUSSELL Alanna * ODE" userId="S::alanna.russell@ode.oregon.gov::c85b8322-b6e3-43b3-867f-23bcd6c00977" providerId="AD" clId="Web-{F312FFDB-999B-1332-0CE8-C153FC80AD1C}"/>
    <pc:docChg chg="modSld">
      <pc:chgData name="RUSSELL Alanna * ODE" userId="S::alanna.russell@ode.oregon.gov::c85b8322-b6e3-43b3-867f-23bcd6c00977" providerId="AD" clId="Web-{F312FFDB-999B-1332-0CE8-C153FC80AD1C}" dt="2026-02-05T00:22:38.937" v="0" actId="1076"/>
      <pc:docMkLst>
        <pc:docMk/>
      </pc:docMkLst>
      <pc:sldChg chg="modSp">
        <pc:chgData name="RUSSELL Alanna * ODE" userId="S::alanna.russell@ode.oregon.gov::c85b8322-b6e3-43b3-867f-23bcd6c00977" providerId="AD" clId="Web-{F312FFDB-999B-1332-0CE8-C153FC80AD1C}" dt="2026-02-05T00:22:38.937" v="0" actId="1076"/>
        <pc:sldMkLst>
          <pc:docMk/>
          <pc:sldMk cId="436099512" sldId="295"/>
        </pc:sldMkLst>
        <pc:spChg chg="mod">
          <ac:chgData name="RUSSELL Alanna * ODE" userId="S::alanna.russell@ode.oregon.gov::c85b8322-b6e3-43b3-867f-23bcd6c00977" providerId="AD" clId="Web-{F312FFDB-999B-1332-0CE8-C153FC80AD1C}" dt="2026-02-05T00:22:38.937" v="0" actId="1076"/>
          <ac:spMkLst>
            <pc:docMk/>
            <pc:sldMk cId="436099512" sldId="295"/>
            <ac:spMk id="2" creationId="{3A75D26D-19B8-509E-7BA9-41F5C8E628E2}"/>
          </ac:spMkLst>
        </pc:spChg>
      </pc:sldChg>
    </pc:docChg>
  </pc:docChgLst>
  <pc:docChgLst>
    <pc:chgData name="RUSSELL Alanna * ODE" userId="S::alanna.russell@ode.oregon.gov::c85b8322-b6e3-43b3-867f-23bcd6c00977" providerId="AD" clId="Web-{7F36D070-628C-4123-A1CF-15887736CB8D}"/>
    <pc:docChg chg="addSld modSld">
      <pc:chgData name="RUSSELL Alanna * ODE" userId="S::alanna.russell@ode.oregon.gov::c85b8322-b6e3-43b3-867f-23bcd6c00977" providerId="AD" clId="Web-{7F36D070-628C-4123-A1CF-15887736CB8D}" dt="2026-02-18T16:41:13.489" v="1309" actId="20577"/>
      <pc:docMkLst>
        <pc:docMk/>
      </pc:docMkLst>
      <pc:sldChg chg="modSp modNotes">
        <pc:chgData name="RUSSELL Alanna * ODE" userId="S::alanna.russell@ode.oregon.gov::c85b8322-b6e3-43b3-867f-23bcd6c00977" providerId="AD" clId="Web-{7F36D070-628C-4123-A1CF-15887736CB8D}" dt="2026-02-18T16:41:13.489" v="1309" actId="20577"/>
        <pc:sldMkLst>
          <pc:docMk/>
          <pc:sldMk cId="436099512" sldId="295"/>
        </pc:sldMkLst>
        <pc:spChg chg="mod">
          <ac:chgData name="RUSSELL Alanna * ODE" userId="S::alanna.russell@ode.oregon.gov::c85b8322-b6e3-43b3-867f-23bcd6c00977" providerId="AD" clId="Web-{7F36D070-628C-4123-A1CF-15887736CB8D}" dt="2026-02-18T16:41:13.489" v="1309" actId="20577"/>
          <ac:spMkLst>
            <pc:docMk/>
            <pc:sldMk cId="436099512" sldId="295"/>
            <ac:spMk id="2" creationId="{3A75D26D-19B8-509E-7BA9-41F5C8E628E2}"/>
          </ac:spMkLst>
        </pc:spChg>
      </pc:sldChg>
      <pc:sldChg chg="modNotes">
        <pc:chgData name="RUSSELL Alanna * ODE" userId="S::alanna.russell@ode.oregon.gov::c85b8322-b6e3-43b3-867f-23bcd6c00977" providerId="AD" clId="Web-{7F36D070-628C-4123-A1CF-15887736CB8D}" dt="2026-02-17T23:33:41.204" v="503"/>
        <pc:sldMkLst>
          <pc:docMk/>
          <pc:sldMk cId="623161448" sldId="298"/>
        </pc:sldMkLst>
      </pc:sldChg>
      <pc:sldChg chg="modSp">
        <pc:chgData name="RUSSELL Alanna * ODE" userId="S::alanna.russell@ode.oregon.gov::c85b8322-b6e3-43b3-867f-23bcd6c00977" providerId="AD" clId="Web-{7F36D070-628C-4123-A1CF-15887736CB8D}" dt="2026-02-17T23:09:33.758" v="1" actId="20577"/>
        <pc:sldMkLst>
          <pc:docMk/>
          <pc:sldMk cId="3428715588" sldId="315"/>
        </pc:sldMkLst>
        <pc:spChg chg="mod">
          <ac:chgData name="RUSSELL Alanna * ODE" userId="S::alanna.russell@ode.oregon.gov::c85b8322-b6e3-43b3-867f-23bcd6c00977" providerId="AD" clId="Web-{7F36D070-628C-4123-A1CF-15887736CB8D}" dt="2026-02-17T23:09:33.758" v="1" actId="20577"/>
          <ac:spMkLst>
            <pc:docMk/>
            <pc:sldMk cId="3428715588" sldId="315"/>
            <ac:spMk id="2" creationId="{69E80236-A65F-ED12-F744-3210016E04EB}"/>
          </ac:spMkLst>
        </pc:spChg>
      </pc:sldChg>
      <pc:sldChg chg="addSp delSp modSp modNotes">
        <pc:chgData name="RUSSELL Alanna * ODE" userId="S::alanna.russell@ode.oregon.gov::c85b8322-b6e3-43b3-867f-23bcd6c00977" providerId="AD" clId="Web-{7F36D070-628C-4123-A1CF-15887736CB8D}" dt="2026-02-18T14:55:33.759" v="1238"/>
        <pc:sldMkLst>
          <pc:docMk/>
          <pc:sldMk cId="327943447" sldId="336"/>
        </pc:sldMkLst>
        <pc:spChg chg="mod">
          <ac:chgData name="RUSSELL Alanna * ODE" userId="S::alanna.russell@ode.oregon.gov::c85b8322-b6e3-43b3-867f-23bcd6c00977" providerId="AD" clId="Web-{7F36D070-628C-4123-A1CF-15887736CB8D}" dt="2026-02-17T23:19:24.882" v="154" actId="20577"/>
          <ac:spMkLst>
            <pc:docMk/>
            <pc:sldMk cId="327943447" sldId="336"/>
            <ac:spMk id="7" creationId="{CE450453-0239-705D-C427-939F9F7AA957}"/>
          </ac:spMkLst>
        </pc:spChg>
        <pc:spChg chg="add del mod">
          <ac:chgData name="RUSSELL Alanna * ODE" userId="S::alanna.russell@ode.oregon.gov::c85b8322-b6e3-43b3-867f-23bcd6c00977" providerId="AD" clId="Web-{7F36D070-628C-4123-A1CF-15887736CB8D}" dt="2026-02-18T14:55:21.086" v="1233"/>
          <ac:spMkLst>
            <pc:docMk/>
            <pc:sldMk cId="327943447" sldId="336"/>
            <ac:spMk id="9" creationId="{7BB05787-A9D0-1F98-DCF5-D86965D3AF40}"/>
          </ac:spMkLst>
        </pc:spChg>
      </pc:sldChg>
      <pc:sldChg chg="modSp new modNotes">
        <pc:chgData name="RUSSELL Alanna * ODE" userId="S::alanna.russell@ode.oregon.gov::c85b8322-b6e3-43b3-867f-23bcd6c00977" providerId="AD" clId="Web-{7F36D070-628C-4123-A1CF-15887736CB8D}" dt="2026-02-18T14:55:53.916" v="1259"/>
        <pc:sldMkLst>
          <pc:docMk/>
          <pc:sldMk cId="4000018931" sldId="347"/>
        </pc:sldMkLst>
        <pc:spChg chg="mod">
          <ac:chgData name="RUSSELL Alanna * ODE" userId="S::alanna.russell@ode.oregon.gov::c85b8322-b6e3-43b3-867f-23bcd6c00977" providerId="AD" clId="Web-{7F36D070-628C-4123-A1CF-15887736CB8D}" dt="2026-02-17T23:53:07.540" v="929" actId="20577"/>
          <ac:spMkLst>
            <pc:docMk/>
            <pc:sldMk cId="4000018931" sldId="347"/>
            <ac:spMk id="2" creationId="{1D0A9523-BDEB-1FB4-0F97-6A9D64BBA3E0}"/>
          </ac:spMkLst>
        </pc:spChg>
        <pc:spChg chg="mod">
          <ac:chgData name="RUSSELL Alanna * ODE" userId="S::alanna.russell@ode.oregon.gov::c85b8322-b6e3-43b3-867f-23bcd6c00977" providerId="AD" clId="Web-{7F36D070-628C-4123-A1CF-15887736CB8D}" dt="2026-02-18T00:04:54.542" v="1207" actId="20577"/>
          <ac:spMkLst>
            <pc:docMk/>
            <pc:sldMk cId="4000018931" sldId="347"/>
            <ac:spMk id="5" creationId="{CF0A9F3A-6315-6040-5416-9D6EDD86D49B}"/>
          </ac:spMkLst>
        </pc:spChg>
        <pc:spChg chg="mod">
          <ac:chgData name="RUSSELL Alanna * ODE" userId="S::alanna.russell@ode.oregon.gov::c85b8322-b6e3-43b3-867f-23bcd6c00977" providerId="AD" clId="Web-{7F36D070-628C-4123-A1CF-15887736CB8D}" dt="2026-02-18T00:05:03.386" v="1208" actId="20577"/>
          <ac:spMkLst>
            <pc:docMk/>
            <pc:sldMk cId="4000018931" sldId="347"/>
            <ac:spMk id="6" creationId="{4B49B361-3233-DA76-BB70-5212B4FDEE78}"/>
          </ac:spMkLst>
        </pc:spChg>
        <pc:spChg chg="mod">
          <ac:chgData name="RUSSELL Alanna * ODE" userId="S::alanna.russell@ode.oregon.gov::c85b8322-b6e3-43b3-867f-23bcd6c00977" providerId="AD" clId="Web-{7F36D070-628C-4123-A1CF-15887736CB8D}" dt="2026-02-18T00:05:07.621" v="1209" actId="20577"/>
          <ac:spMkLst>
            <pc:docMk/>
            <pc:sldMk cId="4000018931" sldId="347"/>
            <ac:spMk id="7" creationId="{0216DA58-4E9E-C38F-737F-6BA2A498B4D7}"/>
          </ac:spMkLst>
        </pc:spChg>
        <pc:spChg chg="mod">
          <ac:chgData name="RUSSELL Alanna * ODE" userId="S::alanna.russell@ode.oregon.gov::c85b8322-b6e3-43b3-867f-23bcd6c00977" providerId="AD" clId="Web-{7F36D070-628C-4123-A1CF-15887736CB8D}" dt="2026-02-18T00:05:11.699" v="1210" actId="20577"/>
          <ac:spMkLst>
            <pc:docMk/>
            <pc:sldMk cId="4000018931" sldId="347"/>
            <ac:spMk id="8" creationId="{B2783F6D-CB17-B2A9-98BB-473711689A21}"/>
          </ac:spMkLst>
        </pc:spChg>
      </pc:sldChg>
    </pc:docChg>
  </pc:docChgLst>
  <pc:docChgLst>
    <pc:chgData name="RUSSELL Alanna * ODE" userId="S::alanna.russell@ode.oregon.gov::c85b8322-b6e3-43b3-867f-23bcd6c00977" providerId="AD" clId="Web-{2EC4F0A1-748C-C310-D78E-137612B6B7AD}"/>
    <pc:docChg chg="addSld delSld modSld sldOrd">
      <pc:chgData name="RUSSELL Alanna * ODE" userId="S::alanna.russell@ode.oregon.gov::c85b8322-b6e3-43b3-867f-23bcd6c00977" providerId="AD" clId="Web-{2EC4F0A1-748C-C310-D78E-137612B6B7AD}" dt="2026-01-28T16:34:58.877" v="2182" actId="14100"/>
      <pc:docMkLst>
        <pc:docMk/>
      </pc:docMkLst>
      <pc:sldChg chg="modNotes">
        <pc:chgData name="RUSSELL Alanna * ODE" userId="S::alanna.russell@ode.oregon.gov::c85b8322-b6e3-43b3-867f-23bcd6c00977" providerId="AD" clId="Web-{2EC4F0A1-748C-C310-D78E-137612B6B7AD}" dt="2026-01-28T16:27:23.393" v="1820"/>
        <pc:sldMkLst>
          <pc:docMk/>
          <pc:sldMk cId="202604144" sldId="291"/>
        </pc:sldMkLst>
      </pc:sldChg>
      <pc:sldChg chg="modNotes">
        <pc:chgData name="RUSSELL Alanna * ODE" userId="S::alanna.russell@ode.oregon.gov::c85b8322-b6e3-43b3-867f-23bcd6c00977" providerId="AD" clId="Web-{2EC4F0A1-748C-C310-D78E-137612B6B7AD}" dt="2026-01-28T16:29:04.377" v="1830"/>
        <pc:sldMkLst>
          <pc:docMk/>
          <pc:sldMk cId="3436944676" sldId="292"/>
        </pc:sldMkLst>
      </pc:sldChg>
      <pc:sldChg chg="modSp add modCm">
        <pc:chgData name="RUSSELL Alanna * ODE" userId="S::alanna.russell@ode.oregon.gov::c85b8322-b6e3-43b3-867f-23bcd6c00977" providerId="AD" clId="Web-{2EC4F0A1-748C-C310-D78E-137612B6B7AD}" dt="2026-01-27T23:24:25.597" v="362" actId="20577"/>
        <pc:sldMkLst>
          <pc:docMk/>
          <pc:sldMk cId="436099512" sldId="295"/>
        </pc:sldMkLst>
        <pc:spChg chg="mod">
          <ac:chgData name="RUSSELL Alanna * ODE" userId="S::alanna.russell@ode.oregon.gov::c85b8322-b6e3-43b3-867f-23bcd6c00977" providerId="AD" clId="Web-{2EC4F0A1-748C-C310-D78E-137612B6B7AD}" dt="2026-01-27T23:24:25.597" v="362" actId="20577"/>
          <ac:spMkLst>
            <pc:docMk/>
            <pc:sldMk cId="436099512" sldId="295"/>
            <ac:spMk id="2" creationId="{3A75D26D-19B8-509E-7BA9-41F5C8E628E2}"/>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2EC4F0A1-748C-C310-D78E-137612B6B7AD}" dt="2026-01-27T23:24:25.597" v="362" actId="20577"/>
              <pc2:cmMkLst xmlns:pc2="http://schemas.microsoft.com/office/powerpoint/2019/9/main/command">
                <pc:docMk/>
                <pc:sldMk cId="436099512" sldId="295"/>
                <pc2:cmMk id="{81B240C5-F6BA-4DC7-860F-323ED577826E}"/>
              </pc2:cmMkLst>
            </pc226:cmChg>
          </p:ext>
        </pc:extLst>
      </pc:sldChg>
      <pc:sldChg chg="modSp ord modCm modNotes">
        <pc:chgData name="RUSSELL Alanna * ODE" userId="S::alanna.russell@ode.oregon.gov::c85b8322-b6e3-43b3-867f-23bcd6c00977" providerId="AD" clId="Web-{2EC4F0A1-748C-C310-D78E-137612B6B7AD}" dt="2026-01-28T16:34:58.877" v="2182" actId="14100"/>
        <pc:sldMkLst>
          <pc:docMk/>
          <pc:sldMk cId="1209356988" sldId="297"/>
        </pc:sldMkLst>
        <pc:spChg chg="mod">
          <ac:chgData name="RUSSELL Alanna * ODE" userId="S::alanna.russell@ode.oregon.gov::c85b8322-b6e3-43b3-867f-23bcd6c00977" providerId="AD" clId="Web-{2EC4F0A1-748C-C310-D78E-137612B6B7AD}" dt="2026-01-28T16:34:58.877" v="2182" actId="14100"/>
          <ac:spMkLst>
            <pc:docMk/>
            <pc:sldMk cId="1209356988" sldId="297"/>
            <ac:spMk id="3" creationId="{58A0CEE9-B409-40EB-6456-7D8C3B61256C}"/>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2EC4F0A1-748C-C310-D78E-137612B6B7AD}" dt="2026-01-28T16:34:47.205" v="2180" actId="20577"/>
              <pc2:cmMkLst xmlns:pc2="http://schemas.microsoft.com/office/powerpoint/2019/9/main/command">
                <pc:docMk/>
                <pc:sldMk cId="1209356988" sldId="297"/>
                <pc2:cmMk id="{9CA18B2F-3065-4E7E-BE71-71BE77FCF1B4}"/>
              </pc2:cmMkLst>
            </pc226:cmChg>
            <pc226:cmChg xmlns:pc226="http://schemas.microsoft.com/office/powerpoint/2022/06/main/command" chg="mod">
              <pc226:chgData name="RUSSELL Alanna * ODE" userId="S::alanna.russell@ode.oregon.gov::c85b8322-b6e3-43b3-867f-23bcd6c00977" providerId="AD" clId="Web-{2EC4F0A1-748C-C310-D78E-137612B6B7AD}" dt="2026-01-28T16:34:47.205" v="2180" actId="20577"/>
              <pc2:cmMkLst xmlns:pc2="http://schemas.microsoft.com/office/powerpoint/2019/9/main/command">
                <pc:docMk/>
                <pc:sldMk cId="1209356988" sldId="297"/>
                <pc2:cmMk id="{9440BE72-EF04-4246-9964-B8693443EDA7}"/>
              </pc2:cmMkLst>
            </pc226:cmChg>
          </p:ext>
        </pc:extLst>
      </pc:sldChg>
      <pc:sldChg chg="ord modNotes">
        <pc:chgData name="RUSSELL Alanna * ODE" userId="S::alanna.russell@ode.oregon.gov::c85b8322-b6e3-43b3-867f-23bcd6c00977" providerId="AD" clId="Web-{2EC4F0A1-748C-C310-D78E-137612B6B7AD}" dt="2026-01-28T16:15:49.112" v="1542"/>
        <pc:sldMkLst>
          <pc:docMk/>
          <pc:sldMk cId="623161448" sldId="298"/>
        </pc:sldMkLst>
      </pc:sldChg>
      <pc:sldChg chg="modSp modNotes">
        <pc:chgData name="RUSSELL Alanna * ODE" userId="S::alanna.russell@ode.oregon.gov::c85b8322-b6e3-43b3-867f-23bcd6c00977" providerId="AD" clId="Web-{2EC4F0A1-748C-C310-D78E-137612B6B7AD}" dt="2026-01-28T16:21:50.878" v="1802" actId="20577"/>
        <pc:sldMkLst>
          <pc:docMk/>
          <pc:sldMk cId="1692718395" sldId="300"/>
        </pc:sldMkLst>
        <pc:spChg chg="mod">
          <ac:chgData name="RUSSELL Alanna * ODE" userId="S::alanna.russell@ode.oregon.gov::c85b8322-b6e3-43b3-867f-23bcd6c00977" providerId="AD" clId="Web-{2EC4F0A1-748C-C310-D78E-137612B6B7AD}" dt="2026-01-28T16:21:50.878" v="1802" actId="20577"/>
          <ac:spMkLst>
            <pc:docMk/>
            <pc:sldMk cId="1692718395" sldId="300"/>
            <ac:spMk id="3" creationId="{1EF34F1A-C17F-4686-5146-53E9B00E6755}"/>
          </ac:spMkLst>
        </pc:spChg>
      </pc:sldChg>
      <pc:sldChg chg="addSp delSp modSp mod modClrScheme modCm chgLayout modNotes">
        <pc:chgData name="RUSSELL Alanna * ODE" userId="S::alanna.russell@ode.oregon.gov::c85b8322-b6e3-43b3-867f-23bcd6c00977" providerId="AD" clId="Web-{2EC4F0A1-748C-C310-D78E-137612B6B7AD}" dt="2026-01-28T16:19:20.690" v="1590"/>
        <pc:sldMkLst>
          <pc:docMk/>
          <pc:sldMk cId="3419077388" sldId="307"/>
        </pc:sldMkLst>
        <pc:spChg chg="mod ord">
          <ac:chgData name="RUSSELL Alanna * ODE" userId="S::alanna.russell@ode.oregon.gov::c85b8322-b6e3-43b3-867f-23bcd6c00977" providerId="AD" clId="Web-{2EC4F0A1-748C-C310-D78E-137612B6B7AD}" dt="2026-01-28T16:00:10.550" v="1158"/>
          <ac:spMkLst>
            <pc:docMk/>
            <pc:sldMk cId="3419077388" sldId="307"/>
            <ac:spMk id="4" creationId="{F96DF7E4-85C4-709A-2A46-061C09F4CAD2}"/>
          </ac:spMkLst>
        </pc:spChg>
        <pc:spChg chg="mod ord">
          <ac:chgData name="RUSSELL Alanna * ODE" userId="S::alanna.russell@ode.oregon.gov::c85b8322-b6e3-43b3-867f-23bcd6c00977" providerId="AD" clId="Web-{2EC4F0A1-748C-C310-D78E-137612B6B7AD}" dt="2026-01-28T16:00:10.550" v="1158"/>
          <ac:spMkLst>
            <pc:docMk/>
            <pc:sldMk cId="3419077388" sldId="307"/>
            <ac:spMk id="5" creationId="{13149F57-3937-35D6-4437-BE3A3593AF82}"/>
          </ac:spMkLst>
        </pc:spChg>
        <pc:spChg chg="mod ord">
          <ac:chgData name="RUSSELL Alanna * ODE" userId="S::alanna.russell@ode.oregon.gov::c85b8322-b6e3-43b3-867f-23bcd6c00977" providerId="AD" clId="Web-{2EC4F0A1-748C-C310-D78E-137612B6B7AD}" dt="2026-01-28T16:00:10.550" v="1158"/>
          <ac:spMkLst>
            <pc:docMk/>
            <pc:sldMk cId="3419077388" sldId="307"/>
            <ac:spMk id="6" creationId="{30CCEFEE-1B21-9FAF-36BA-B47E00D29E9E}"/>
          </ac:spMkLst>
        </pc:spChg>
        <pc:spChg chg="mod ord">
          <ac:chgData name="RUSSELL Alanna * ODE" userId="S::alanna.russell@ode.oregon.gov::c85b8322-b6e3-43b3-867f-23bcd6c00977" providerId="AD" clId="Web-{2EC4F0A1-748C-C310-D78E-137612B6B7AD}" dt="2026-01-28T16:02:34.737" v="1170" actId="1076"/>
          <ac:spMkLst>
            <pc:docMk/>
            <pc:sldMk cId="3419077388" sldId="307"/>
            <ac:spMk id="7" creationId="{8401E034-7489-197D-AF7F-6045E74B65A8}"/>
          </ac:spMkLst>
        </pc:spChg>
        <pc:graphicFrameChg chg="add mod">
          <ac:chgData name="RUSSELL Alanna * ODE" userId="S::alanna.russell@ode.oregon.gov::c85b8322-b6e3-43b3-867f-23bcd6c00977" providerId="AD" clId="Web-{2EC4F0A1-748C-C310-D78E-137612B6B7AD}" dt="2026-01-28T16:00:31.753" v="1161" actId="1076"/>
          <ac:graphicFrameMkLst>
            <pc:docMk/>
            <pc:sldMk cId="3419077388" sldId="307"/>
            <ac:graphicFrameMk id="9" creationId="{C31D75AC-8895-4355-7836-0097F00A2B51}"/>
          </ac:graphicFrameMkLst>
        </pc:graphicFrame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2EC4F0A1-748C-C310-D78E-137612B6B7AD}" dt="2026-01-28T15:58:00.816" v="1137" actId="20577"/>
              <pc2:cmMkLst xmlns:pc2="http://schemas.microsoft.com/office/powerpoint/2019/9/main/command">
                <pc:docMk/>
                <pc:sldMk cId="3419077388" sldId="307"/>
                <pc2:cmMk id="{CA6908E0-BFF6-4684-AF5C-06494EA5A603}"/>
              </pc2:cmMkLst>
            </pc226:cmChg>
          </p:ext>
        </pc:extLst>
      </pc:sldChg>
      <pc:sldChg chg="modSp modCm">
        <pc:chgData name="RUSSELL Alanna * ODE" userId="S::alanna.russell@ode.oregon.gov::c85b8322-b6e3-43b3-867f-23bcd6c00977" providerId="AD" clId="Web-{2EC4F0A1-748C-C310-D78E-137612B6B7AD}" dt="2026-01-28T16:11:56.159" v="1521" actId="20577"/>
        <pc:sldMkLst>
          <pc:docMk/>
          <pc:sldMk cId="2728320614" sldId="309"/>
        </pc:sldMkLst>
        <pc:spChg chg="mod">
          <ac:chgData name="RUSSELL Alanna * ODE" userId="S::alanna.russell@ode.oregon.gov::c85b8322-b6e3-43b3-867f-23bcd6c00977" providerId="AD" clId="Web-{2EC4F0A1-748C-C310-D78E-137612B6B7AD}" dt="2026-01-28T16:11:56.159" v="1521" actId="20577"/>
          <ac:spMkLst>
            <pc:docMk/>
            <pc:sldMk cId="2728320614" sldId="309"/>
            <ac:spMk id="3" creationId="{E2EAA870-49FC-5246-9A4E-744AAB84017A}"/>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2EC4F0A1-748C-C310-D78E-137612B6B7AD}" dt="2026-01-28T16:11:52.034" v="1520" actId="20577"/>
              <pc2:cmMkLst xmlns:pc2="http://schemas.microsoft.com/office/powerpoint/2019/9/main/command">
                <pc:docMk/>
                <pc:sldMk cId="2728320614" sldId="309"/>
                <pc2:cmMk id="{FC132294-0497-49E4-A6E2-0F5EAC7FB068}"/>
              </pc2:cmMkLst>
            </pc226:cmChg>
            <pc226:cmChg xmlns:pc226="http://schemas.microsoft.com/office/powerpoint/2022/06/main/command" chg="mod">
              <pc226:chgData name="RUSSELL Alanna * ODE" userId="S::alanna.russell@ode.oregon.gov::c85b8322-b6e3-43b3-867f-23bcd6c00977" providerId="AD" clId="Web-{2EC4F0A1-748C-C310-D78E-137612B6B7AD}" dt="2026-01-28T16:11:51.050" v="1519" actId="20577"/>
              <pc2:cmMkLst xmlns:pc2="http://schemas.microsoft.com/office/powerpoint/2019/9/main/command">
                <pc:docMk/>
                <pc:sldMk cId="2728320614" sldId="309"/>
                <pc2:cmMk id="{3B90B6B8-313B-40DD-BD0F-1C77C4E0E412}"/>
              </pc2:cmMkLst>
            </pc226:cmChg>
          </p:ext>
        </pc:extLst>
      </pc:sldChg>
      <pc:sldChg chg="modSp">
        <pc:chgData name="RUSSELL Alanna * ODE" userId="S::alanna.russell@ode.oregon.gov::c85b8322-b6e3-43b3-867f-23bcd6c00977" providerId="AD" clId="Web-{2EC4F0A1-748C-C310-D78E-137612B6B7AD}" dt="2026-01-27T23:24:54.019" v="363" actId="1076"/>
        <pc:sldMkLst>
          <pc:docMk/>
          <pc:sldMk cId="3280693279" sldId="311"/>
        </pc:sldMkLst>
        <pc:spChg chg="mod">
          <ac:chgData name="RUSSELL Alanna * ODE" userId="S::alanna.russell@ode.oregon.gov::c85b8322-b6e3-43b3-867f-23bcd6c00977" providerId="AD" clId="Web-{2EC4F0A1-748C-C310-D78E-137612B6B7AD}" dt="2026-01-27T23:24:54.019" v="363" actId="1076"/>
          <ac:spMkLst>
            <pc:docMk/>
            <pc:sldMk cId="3280693279" sldId="311"/>
            <ac:spMk id="3" creationId="{395065BF-B215-B3E4-B1DD-EE3847AB5991}"/>
          </ac:spMkLst>
        </pc:spChg>
      </pc:sldChg>
      <pc:sldChg chg="modSp modCm">
        <pc:chgData name="RUSSELL Alanna * ODE" userId="S::alanna.russell@ode.oregon.gov::c85b8322-b6e3-43b3-867f-23bcd6c00977" providerId="AD" clId="Web-{2EC4F0A1-748C-C310-D78E-137612B6B7AD}" dt="2026-01-27T23:25:07.737" v="368" actId="20577"/>
        <pc:sldMkLst>
          <pc:docMk/>
          <pc:sldMk cId="1747311367" sldId="312"/>
        </pc:sldMkLst>
        <pc:spChg chg="mod">
          <ac:chgData name="RUSSELL Alanna * ODE" userId="S::alanna.russell@ode.oregon.gov::c85b8322-b6e3-43b3-867f-23bcd6c00977" providerId="AD" clId="Web-{2EC4F0A1-748C-C310-D78E-137612B6B7AD}" dt="2026-01-27T23:25:07.737" v="368" actId="20577"/>
          <ac:spMkLst>
            <pc:docMk/>
            <pc:sldMk cId="1747311367" sldId="312"/>
            <ac:spMk id="11" creationId="{276D97CA-6E6E-61BB-846B-8C5A4B996061}"/>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2EC4F0A1-748C-C310-D78E-137612B6B7AD}" dt="2026-01-27T23:25:07.737" v="368" actId="20577"/>
              <pc2:cmMkLst xmlns:pc2="http://schemas.microsoft.com/office/powerpoint/2019/9/main/command">
                <pc:docMk/>
                <pc:sldMk cId="1747311367" sldId="312"/>
                <pc2:cmMk id="{C7ABBDC5-3946-4062-A91F-988D6B2369B3}"/>
              </pc2:cmMkLst>
            </pc226:cmChg>
          </p:ext>
        </pc:extLst>
      </pc:sldChg>
      <pc:sldChg chg="modNotes">
        <pc:chgData name="RUSSELL Alanna * ODE" userId="S::alanna.russell@ode.oregon.gov::c85b8322-b6e3-43b3-867f-23bcd6c00977" providerId="AD" clId="Web-{2EC4F0A1-748C-C310-D78E-137612B6B7AD}" dt="2026-01-27T23:46:54.305" v="577"/>
        <pc:sldMkLst>
          <pc:docMk/>
          <pc:sldMk cId="1117862130" sldId="314"/>
        </pc:sldMkLst>
      </pc:sldChg>
      <pc:sldChg chg="modSp ord">
        <pc:chgData name="RUSSELL Alanna * ODE" userId="S::alanna.russell@ode.oregon.gov::c85b8322-b6e3-43b3-867f-23bcd6c00977" providerId="AD" clId="Web-{2EC4F0A1-748C-C310-D78E-137612B6B7AD}" dt="2026-01-27T22:53:16.293" v="14" actId="20577"/>
        <pc:sldMkLst>
          <pc:docMk/>
          <pc:sldMk cId="1795279230" sldId="323"/>
        </pc:sldMkLst>
        <pc:spChg chg="mod">
          <ac:chgData name="RUSSELL Alanna * ODE" userId="S::alanna.russell@ode.oregon.gov::c85b8322-b6e3-43b3-867f-23bcd6c00977" providerId="AD" clId="Web-{2EC4F0A1-748C-C310-D78E-137612B6B7AD}" dt="2026-01-27T22:53:16.293" v="14" actId="20577"/>
          <ac:spMkLst>
            <pc:docMk/>
            <pc:sldMk cId="1795279230" sldId="323"/>
            <ac:spMk id="6" creationId="{2256296E-38CF-4315-CCF5-3D51B567D19A}"/>
          </ac:spMkLst>
        </pc:spChg>
      </pc:sldChg>
      <pc:sldChg chg="modSp ord">
        <pc:chgData name="RUSSELL Alanna * ODE" userId="S::alanna.russell@ode.oregon.gov::c85b8322-b6e3-43b3-867f-23bcd6c00977" providerId="AD" clId="Web-{2EC4F0A1-748C-C310-D78E-137612B6B7AD}" dt="2026-01-27T23:15:11.408" v="210" actId="20577"/>
        <pc:sldMkLst>
          <pc:docMk/>
          <pc:sldMk cId="2313756683" sldId="329"/>
        </pc:sldMkLst>
        <pc:spChg chg="mod">
          <ac:chgData name="RUSSELL Alanna * ODE" userId="S::alanna.russell@ode.oregon.gov::c85b8322-b6e3-43b3-867f-23bcd6c00977" providerId="AD" clId="Web-{2EC4F0A1-748C-C310-D78E-137612B6B7AD}" dt="2026-01-27T23:15:11.408" v="210" actId="20577"/>
          <ac:spMkLst>
            <pc:docMk/>
            <pc:sldMk cId="2313756683" sldId="329"/>
            <ac:spMk id="2" creationId="{665B95E5-83BD-4512-C11C-100F229E4379}"/>
          </ac:spMkLst>
        </pc:spChg>
        <pc:spChg chg="mod">
          <ac:chgData name="RUSSELL Alanna * ODE" userId="S::alanna.russell@ode.oregon.gov::c85b8322-b6e3-43b3-867f-23bcd6c00977" providerId="AD" clId="Web-{2EC4F0A1-748C-C310-D78E-137612B6B7AD}" dt="2026-01-27T23:15:02.002" v="202" actId="20577"/>
          <ac:spMkLst>
            <pc:docMk/>
            <pc:sldMk cId="2313756683" sldId="329"/>
            <ac:spMk id="3" creationId="{1E38E82B-102D-BA32-7DAA-836DA12DC3AD}"/>
          </ac:spMkLst>
        </pc:spChg>
      </pc:sldChg>
      <pc:sldChg chg="ord">
        <pc:chgData name="RUSSELL Alanna * ODE" userId="S::alanna.russell@ode.oregon.gov::c85b8322-b6e3-43b3-867f-23bcd6c00977" providerId="AD" clId="Web-{2EC4F0A1-748C-C310-D78E-137612B6B7AD}" dt="2026-01-27T23:53:06.618" v="584"/>
        <pc:sldMkLst>
          <pc:docMk/>
          <pc:sldMk cId="1755324092" sldId="333"/>
        </pc:sldMkLst>
      </pc:sldChg>
      <pc:sldChg chg="modNotes">
        <pc:chgData name="RUSSELL Alanna * ODE" userId="S::alanna.russell@ode.oregon.gov::c85b8322-b6e3-43b3-867f-23bcd6c00977" providerId="AD" clId="Web-{2EC4F0A1-748C-C310-D78E-137612B6B7AD}" dt="2026-01-28T16:11:32.456" v="1518"/>
        <pc:sldMkLst>
          <pc:docMk/>
          <pc:sldMk cId="327943447" sldId="336"/>
        </pc:sldMkLst>
      </pc:sldChg>
      <pc:sldChg chg="ord">
        <pc:chgData name="RUSSELL Alanna * ODE" userId="S::alanna.russell@ode.oregon.gov::c85b8322-b6e3-43b3-867f-23bcd6c00977" providerId="AD" clId="Web-{2EC4F0A1-748C-C310-D78E-137612B6B7AD}" dt="2026-01-27T22:52:17.371" v="11"/>
        <pc:sldMkLst>
          <pc:docMk/>
          <pc:sldMk cId="108426474" sldId="344"/>
        </pc:sldMkLst>
      </pc:sldChg>
      <pc:sldChg chg="modNotes">
        <pc:chgData name="RUSSELL Alanna * ODE" userId="S::alanna.russell@ode.oregon.gov::c85b8322-b6e3-43b3-867f-23bcd6c00977" providerId="AD" clId="Web-{2EC4F0A1-748C-C310-D78E-137612B6B7AD}" dt="2026-01-28T16:27:43.721" v="1828"/>
        <pc:sldMkLst>
          <pc:docMk/>
          <pc:sldMk cId="3965648591" sldId="345"/>
        </pc:sldMkLst>
      </pc:sldChg>
      <pc:sldChg chg="modSp new">
        <pc:chgData name="RUSSELL Alanna * ODE" userId="S::alanna.russell@ode.oregon.gov::c85b8322-b6e3-43b3-867f-23bcd6c00977" providerId="AD" clId="Web-{2EC4F0A1-748C-C310-D78E-137612B6B7AD}" dt="2026-01-27T23:41:08.257" v="554" actId="20577"/>
        <pc:sldMkLst>
          <pc:docMk/>
          <pc:sldMk cId="2433046565" sldId="346"/>
        </pc:sldMkLst>
        <pc:spChg chg="mod">
          <ac:chgData name="RUSSELL Alanna * ODE" userId="S::alanna.russell@ode.oregon.gov::c85b8322-b6e3-43b3-867f-23bcd6c00977" providerId="AD" clId="Web-{2EC4F0A1-748C-C310-D78E-137612B6B7AD}" dt="2026-01-27T23:27:18.847" v="382" actId="20577"/>
          <ac:spMkLst>
            <pc:docMk/>
            <pc:sldMk cId="2433046565" sldId="346"/>
            <ac:spMk id="2" creationId="{57C73FCB-E96D-A836-71E5-474C335A0029}"/>
          </ac:spMkLst>
        </pc:spChg>
        <pc:spChg chg="mod">
          <ac:chgData name="RUSSELL Alanna * ODE" userId="S::alanna.russell@ode.oregon.gov::c85b8322-b6e3-43b3-867f-23bcd6c00977" providerId="AD" clId="Web-{2EC4F0A1-748C-C310-D78E-137612B6B7AD}" dt="2026-01-27T23:41:08.257" v="554" actId="20577"/>
          <ac:spMkLst>
            <pc:docMk/>
            <pc:sldMk cId="2433046565" sldId="346"/>
            <ac:spMk id="3" creationId="{50741EE1-95D9-A04C-5CE5-AB10495B5243}"/>
          </ac:spMkLst>
        </pc:spChg>
      </pc:sldChg>
    </pc:docChg>
  </pc:docChgLst>
  <pc:docChgLst>
    <pc:chgData name="GARZA REBECCA" userId="S::rebecca.garza_oha.oregon.gov#ext#@odemail.onmicrosoft.com::6a29e503-75f9-4c5b-98f8-7f6ea00327e2" providerId="AD" clId="Web-{FE66C1AB-8CB9-84E1-2518-FB9B7FD97624}"/>
    <pc:docChg chg="mod modSld">
      <pc:chgData name="GARZA REBECCA" userId="S::rebecca.garza_oha.oregon.gov#ext#@odemail.onmicrosoft.com::6a29e503-75f9-4c5b-98f8-7f6ea00327e2" providerId="AD" clId="Web-{FE66C1AB-8CB9-84E1-2518-FB9B7FD97624}" dt="2026-01-27T00:28:33.014" v="1" actId="20577"/>
      <pc:docMkLst>
        <pc:docMk/>
      </pc:docMkLst>
      <pc:sldChg chg="modSp">
        <pc:chgData name="GARZA REBECCA" userId="S::rebecca.garza_oha.oregon.gov#ext#@odemail.onmicrosoft.com::6a29e503-75f9-4c5b-98f8-7f6ea00327e2" providerId="AD" clId="Web-{FE66C1AB-8CB9-84E1-2518-FB9B7FD97624}" dt="2026-01-27T00:28:33.014" v="1" actId="20577"/>
        <pc:sldMkLst>
          <pc:docMk/>
          <pc:sldMk cId="3280693279" sldId="311"/>
        </pc:sldMkLst>
        <pc:spChg chg="mod">
          <ac:chgData name="GARZA REBECCA" userId="S::rebecca.garza_oha.oregon.gov#ext#@odemail.onmicrosoft.com::6a29e503-75f9-4c5b-98f8-7f6ea00327e2" providerId="AD" clId="Web-{FE66C1AB-8CB9-84E1-2518-FB9B7FD97624}" dt="2026-01-27T00:28:33.014" v="1" actId="20577"/>
          <ac:spMkLst>
            <pc:docMk/>
            <pc:sldMk cId="3280693279" sldId="311"/>
            <ac:spMk id="3" creationId="{395065BF-B215-B3E4-B1DD-EE3847AB5991}"/>
          </ac:spMkLst>
        </pc:spChg>
      </pc:sldChg>
    </pc:docChg>
  </pc:docChgLst>
  <pc:docChgLst>
    <pc:chgData name="RUSSELL Alanna * ODE" userId="S::alanna.russell@ode.oregon.gov::c85b8322-b6e3-43b3-867f-23bcd6c00977" providerId="AD" clId="Web-{B3EB3988-4BA2-EE09-6AC2-AEB08380369D}"/>
    <pc:docChg chg="modSld">
      <pc:chgData name="RUSSELL Alanna * ODE" userId="S::alanna.russell@ode.oregon.gov::c85b8322-b6e3-43b3-867f-23bcd6c00977" providerId="AD" clId="Web-{B3EB3988-4BA2-EE09-6AC2-AEB08380369D}" dt="2026-02-03T00:27:22.496" v="1" actId="20577"/>
      <pc:docMkLst>
        <pc:docMk/>
      </pc:docMkLst>
      <pc:sldChg chg="modSp modCm">
        <pc:chgData name="RUSSELL Alanna * ODE" userId="S::alanna.russell@ode.oregon.gov::c85b8322-b6e3-43b3-867f-23bcd6c00977" providerId="AD" clId="Web-{B3EB3988-4BA2-EE09-6AC2-AEB08380369D}" dt="2026-02-03T00:27:22.496" v="1" actId="20577"/>
        <pc:sldMkLst>
          <pc:docMk/>
          <pc:sldMk cId="1209356988" sldId="297"/>
        </pc:sldMkLst>
        <pc:spChg chg="mod">
          <ac:chgData name="RUSSELL Alanna * ODE" userId="S::alanna.russell@ode.oregon.gov::c85b8322-b6e3-43b3-867f-23bcd6c00977" providerId="AD" clId="Web-{B3EB3988-4BA2-EE09-6AC2-AEB08380369D}" dt="2026-02-03T00:27:22.496" v="1" actId="20577"/>
          <ac:spMkLst>
            <pc:docMk/>
            <pc:sldMk cId="1209356988" sldId="297"/>
            <ac:spMk id="3" creationId="{58A0CEE9-B409-40EB-6456-7D8C3B61256C}"/>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B3EB3988-4BA2-EE09-6AC2-AEB08380369D}" dt="2026-02-03T00:27:22.480" v="0" actId="20577"/>
              <pc2:cmMkLst xmlns:pc2="http://schemas.microsoft.com/office/powerpoint/2019/9/main/command">
                <pc:docMk/>
                <pc:sldMk cId="1209356988" sldId="297"/>
                <pc2:cmMk id="{9CA18B2F-3065-4E7E-BE71-71BE77FCF1B4}"/>
              </pc2:cmMkLst>
            </pc226:cmChg>
            <pc226:cmChg xmlns:pc226="http://schemas.microsoft.com/office/powerpoint/2022/06/main/command" chg="mod">
              <pc226:chgData name="RUSSELL Alanna * ODE" userId="S::alanna.russell@ode.oregon.gov::c85b8322-b6e3-43b3-867f-23bcd6c00977" providerId="AD" clId="Web-{B3EB3988-4BA2-EE09-6AC2-AEB08380369D}" dt="2026-02-03T00:27:22.480" v="0" actId="20577"/>
              <pc2:cmMkLst xmlns:pc2="http://schemas.microsoft.com/office/powerpoint/2019/9/main/command">
                <pc:docMk/>
                <pc:sldMk cId="1209356988" sldId="297"/>
                <pc2:cmMk id="{9440BE72-EF04-4246-9964-B8693443EDA7}"/>
              </pc2:cmMkLst>
            </pc226:cmChg>
          </p:ext>
        </pc:extLst>
      </pc:sldChg>
    </pc:docChg>
  </pc:docChgLst>
  <pc:docChgLst>
    <pc:chgData name="Guest User" userId="S::urn:spo:tenantanon#2b1eea08-09ab-460c-b68c-7e53b202c022::" providerId="AD" clId="Web-{159AF930-91BA-76F7-6780-B49D7494711F}"/>
    <pc:docChg chg="modSld">
      <pc:chgData name="Guest User" userId="S::urn:spo:tenantanon#2b1eea08-09ab-460c-b68c-7e53b202c022::" providerId="AD" clId="Web-{159AF930-91BA-76F7-6780-B49D7494711F}" dt="2026-02-06T21:29:57.222" v="0"/>
      <pc:docMkLst>
        <pc:docMk/>
      </pc:docMkLst>
      <pc:sldChg chg="modNotes">
        <pc:chgData name="Guest User" userId="S::urn:spo:tenantanon#2b1eea08-09ab-460c-b68c-7e53b202c022::" providerId="AD" clId="Web-{159AF930-91BA-76F7-6780-B49D7494711F}" dt="2026-02-06T21:29:57.222" v="0"/>
        <pc:sldMkLst>
          <pc:docMk/>
          <pc:sldMk cId="2313756683" sldId="329"/>
        </pc:sldMkLst>
      </pc:sldChg>
    </pc:docChg>
  </pc:docChgLst>
  <pc:docChgLst>
    <pc:chgData name="RUSSELL Alanna * ODE" userId="S::alanna.russell@ode.oregon.gov::c85b8322-b6e3-43b3-867f-23bcd6c00977" providerId="AD" clId="Web-{A9F1B986-8D8D-71C7-F1C5-FBE71A48E27D}"/>
    <pc:docChg chg="modSld">
      <pc:chgData name="RUSSELL Alanna * ODE" userId="S::alanna.russell@ode.oregon.gov::c85b8322-b6e3-43b3-867f-23bcd6c00977" providerId="AD" clId="Web-{A9F1B986-8D8D-71C7-F1C5-FBE71A48E27D}" dt="2026-01-29T17:19:46.650" v="477" actId="20577"/>
      <pc:docMkLst>
        <pc:docMk/>
      </pc:docMkLst>
      <pc:sldChg chg="modSp modCm">
        <pc:chgData name="RUSSELL Alanna * ODE" userId="S::alanna.russell@ode.oregon.gov::c85b8322-b6e3-43b3-867f-23bcd6c00977" providerId="AD" clId="Web-{A9F1B986-8D8D-71C7-F1C5-FBE71A48E27D}" dt="2026-01-29T17:14:47.024" v="461" actId="20577"/>
        <pc:sldMkLst>
          <pc:docMk/>
          <pc:sldMk cId="2728320614" sldId="309"/>
        </pc:sldMkLst>
        <pc:spChg chg="mod">
          <ac:chgData name="RUSSELL Alanna * ODE" userId="S::alanna.russell@ode.oregon.gov::c85b8322-b6e3-43b3-867f-23bcd6c00977" providerId="AD" clId="Web-{A9F1B986-8D8D-71C7-F1C5-FBE71A48E27D}" dt="2026-01-29T17:14:47.024" v="461" actId="20577"/>
          <ac:spMkLst>
            <pc:docMk/>
            <pc:sldMk cId="2728320614" sldId="309"/>
            <ac:spMk id="3" creationId="{E2EAA870-49FC-5246-9A4E-744AAB84017A}"/>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A9F1B986-8D8D-71C7-F1C5-FBE71A48E27D}" dt="2026-01-29T17:14:43.039" v="460" actId="20577"/>
              <pc2:cmMkLst xmlns:pc2="http://schemas.microsoft.com/office/powerpoint/2019/9/main/command">
                <pc:docMk/>
                <pc:sldMk cId="2728320614" sldId="309"/>
                <pc2:cmMk id="{FC132294-0497-49E4-A6E2-0F5EAC7FB068}"/>
              </pc2:cmMkLst>
            </pc226:cmChg>
          </p:ext>
        </pc:extLst>
      </pc:sldChg>
      <pc:sldChg chg="modSp modNotes">
        <pc:chgData name="RUSSELL Alanna * ODE" userId="S::alanna.russell@ode.oregon.gov::c85b8322-b6e3-43b3-867f-23bcd6c00977" providerId="AD" clId="Web-{A9F1B986-8D8D-71C7-F1C5-FBE71A48E27D}" dt="2026-01-29T17:03:24.178" v="354" actId="20577"/>
        <pc:sldMkLst>
          <pc:docMk/>
          <pc:sldMk cId="2313756683" sldId="329"/>
        </pc:sldMkLst>
        <pc:spChg chg="mod">
          <ac:chgData name="RUSSELL Alanna * ODE" userId="S::alanna.russell@ode.oregon.gov::c85b8322-b6e3-43b3-867f-23bcd6c00977" providerId="AD" clId="Web-{A9F1B986-8D8D-71C7-F1C5-FBE71A48E27D}" dt="2026-01-29T17:03:24.178" v="354" actId="20577"/>
          <ac:spMkLst>
            <pc:docMk/>
            <pc:sldMk cId="2313756683" sldId="329"/>
            <ac:spMk id="3" creationId="{1E38E82B-102D-BA32-7DAA-836DA12DC3AD}"/>
          </ac:spMkLst>
        </pc:spChg>
      </pc:sldChg>
      <pc:sldChg chg="modSp modCm">
        <pc:chgData name="RUSSELL Alanna * ODE" userId="S::alanna.russell@ode.oregon.gov::c85b8322-b6e3-43b3-867f-23bcd6c00977" providerId="AD" clId="Web-{A9F1B986-8D8D-71C7-F1C5-FBE71A48E27D}" dt="2026-01-29T17:19:46.650" v="477" actId="20577"/>
        <pc:sldMkLst>
          <pc:docMk/>
          <pc:sldMk cId="2433046565" sldId="346"/>
        </pc:sldMkLst>
        <pc:spChg chg="mod">
          <ac:chgData name="RUSSELL Alanna * ODE" userId="S::alanna.russell@ode.oregon.gov::c85b8322-b6e3-43b3-867f-23bcd6c00977" providerId="AD" clId="Web-{A9F1B986-8D8D-71C7-F1C5-FBE71A48E27D}" dt="2026-01-29T17:19:46.650" v="477" actId="20577"/>
          <ac:spMkLst>
            <pc:docMk/>
            <pc:sldMk cId="2433046565" sldId="346"/>
            <ac:spMk id="2" creationId="{57C73FCB-E96D-A836-71E5-474C335A0029}"/>
          </ac:spMkLst>
        </pc:spChg>
        <pc:spChg chg="mod">
          <ac:chgData name="RUSSELL Alanna * ODE" userId="S::alanna.russell@ode.oregon.gov::c85b8322-b6e3-43b3-867f-23bcd6c00977" providerId="AD" clId="Web-{A9F1B986-8D8D-71C7-F1C5-FBE71A48E27D}" dt="2026-01-29T16:56:34.334" v="1" actId="20577"/>
          <ac:spMkLst>
            <pc:docMk/>
            <pc:sldMk cId="2433046565" sldId="346"/>
            <ac:spMk id="3" creationId="{50741EE1-95D9-A04C-5CE5-AB10495B5243}"/>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A9F1B986-8D8D-71C7-F1C5-FBE71A48E27D}" dt="2026-01-29T17:19:46.650" v="477" actId="20577"/>
              <pc2:cmMkLst xmlns:pc2="http://schemas.microsoft.com/office/powerpoint/2019/9/main/command">
                <pc:docMk/>
                <pc:sldMk cId="2433046565" sldId="346"/>
                <pc2:cmMk id="{25B4C059-A71A-4752-B51D-1C52EC02B18C}"/>
              </pc2:cmMkLst>
            </pc226:cmChg>
          </p:ext>
        </pc:extLst>
      </pc:sldChg>
    </pc:docChg>
  </pc:docChgLst>
  <pc:docChgLst>
    <pc:chgData name="Wes R. Rivers" userId="S::wesley.r.rivers_oha.oregon.gov#ext#@odemail.onmicrosoft.com::4316bfcc-6deb-45d0-9ef1-7d6e68d2b59e" providerId="AD" clId="Web-{7533EF2E-FAF4-301A-BFCB-D7DF026C73B1}"/>
    <pc:docChg chg="mod">
      <pc:chgData name="Wes R. Rivers" userId="S::wesley.r.rivers_oha.oregon.gov#ext#@odemail.onmicrosoft.com::4316bfcc-6deb-45d0-9ef1-7d6e68d2b59e" providerId="AD" clId="Web-{7533EF2E-FAF4-301A-BFCB-D7DF026C73B1}" dt="2026-02-03T16:45:53.372" v="0"/>
      <pc:docMkLst>
        <pc:docMk/>
      </pc:docMkLst>
    </pc:docChg>
  </pc:docChgLst>
  <pc:docChgLst>
    <pc:chgData name="RUSSELL Alanna * ODE" userId="S::alanna.russell@ode.oregon.gov::c85b8322-b6e3-43b3-867f-23bcd6c00977" providerId="AD" clId="Web-{5AD835E6-1FFD-D9B2-3591-CD9E2EAF64AC}"/>
    <pc:docChg chg="modSld">
      <pc:chgData name="RUSSELL Alanna * ODE" userId="S::alanna.russell@ode.oregon.gov::c85b8322-b6e3-43b3-867f-23bcd6c00977" providerId="AD" clId="Web-{5AD835E6-1FFD-D9B2-3591-CD9E2EAF64AC}" dt="2026-02-03T19:19:05.299" v="150" actId="20577"/>
      <pc:docMkLst>
        <pc:docMk/>
      </pc:docMkLst>
      <pc:sldChg chg="modSp modCm">
        <pc:chgData name="RUSSELL Alanna * ODE" userId="S::alanna.russell@ode.oregon.gov::c85b8322-b6e3-43b3-867f-23bcd6c00977" providerId="AD" clId="Web-{5AD835E6-1FFD-D9B2-3591-CD9E2EAF64AC}" dt="2026-02-03T19:19:05.299" v="150" actId="20577"/>
        <pc:sldMkLst>
          <pc:docMk/>
          <pc:sldMk cId="1209356988" sldId="297"/>
        </pc:sldMkLst>
        <pc:spChg chg="mod">
          <ac:chgData name="RUSSELL Alanna * ODE" userId="S::alanna.russell@ode.oregon.gov::c85b8322-b6e3-43b3-867f-23bcd6c00977" providerId="AD" clId="Web-{5AD835E6-1FFD-D9B2-3591-CD9E2EAF64AC}" dt="2026-02-03T19:19:05.299" v="150" actId="20577"/>
          <ac:spMkLst>
            <pc:docMk/>
            <pc:sldMk cId="1209356988" sldId="297"/>
            <ac:spMk id="3" creationId="{58A0CEE9-B409-40EB-6456-7D8C3B61256C}"/>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5AD835E6-1FFD-D9B2-3591-CD9E2EAF64AC}" dt="2026-02-03T19:19:05.299" v="150" actId="20577"/>
              <pc2:cmMkLst xmlns:pc2="http://schemas.microsoft.com/office/powerpoint/2019/9/main/command">
                <pc:docMk/>
                <pc:sldMk cId="1209356988" sldId="297"/>
                <pc2:cmMk id="{9CA18B2F-3065-4E7E-BE71-71BE77FCF1B4}"/>
              </pc2:cmMkLst>
            </pc226:cmChg>
            <pc226:cmChg xmlns:pc226="http://schemas.microsoft.com/office/powerpoint/2022/06/main/command" chg="mod">
              <pc226:chgData name="RUSSELL Alanna * ODE" userId="S::alanna.russell@ode.oregon.gov::c85b8322-b6e3-43b3-867f-23bcd6c00977" providerId="AD" clId="Web-{5AD835E6-1FFD-D9B2-3591-CD9E2EAF64AC}" dt="2026-02-03T19:19:05.299" v="150" actId="20577"/>
              <pc2:cmMkLst xmlns:pc2="http://schemas.microsoft.com/office/powerpoint/2019/9/main/command">
                <pc:docMk/>
                <pc:sldMk cId="1209356988" sldId="297"/>
                <pc2:cmMk id="{9440BE72-EF04-4246-9964-B8693443EDA7}"/>
              </pc2:cmMkLst>
            </pc226:cmChg>
          </p:ext>
        </pc:extLst>
      </pc:sldChg>
      <pc:sldChg chg="modSp">
        <pc:chgData name="RUSSELL Alanna * ODE" userId="S::alanna.russell@ode.oregon.gov::c85b8322-b6e3-43b3-867f-23bcd6c00977" providerId="AD" clId="Web-{5AD835E6-1FFD-D9B2-3591-CD9E2EAF64AC}" dt="2026-02-03T17:45:01.444" v="22" actId="20577"/>
        <pc:sldMkLst>
          <pc:docMk/>
          <pc:sldMk cId="3419077388" sldId="307"/>
        </pc:sldMkLst>
        <pc:graphicFrameChg chg="modGraphic">
          <ac:chgData name="RUSSELL Alanna * ODE" userId="S::alanna.russell@ode.oregon.gov::c85b8322-b6e3-43b3-867f-23bcd6c00977" providerId="AD" clId="Web-{5AD835E6-1FFD-D9B2-3591-CD9E2EAF64AC}" dt="2026-02-03T17:45:01.444" v="22" actId="20577"/>
          <ac:graphicFrameMkLst>
            <pc:docMk/>
            <pc:sldMk cId="3419077388" sldId="307"/>
            <ac:graphicFrameMk id="9" creationId="{C31D75AC-8895-4355-7836-0097F00A2B51}"/>
          </ac:graphicFrameMkLst>
        </pc:graphicFrameChg>
      </pc:sldChg>
      <pc:sldChg chg="modNotes">
        <pc:chgData name="RUSSELL Alanna * ODE" userId="S::alanna.russell@ode.oregon.gov::c85b8322-b6e3-43b3-867f-23bcd6c00977" providerId="AD" clId="Web-{5AD835E6-1FFD-D9B2-3591-CD9E2EAF64AC}" dt="2026-02-03T17:48:47.928" v="138"/>
        <pc:sldMkLst>
          <pc:docMk/>
          <pc:sldMk cId="108426474" sldId="344"/>
        </pc:sldMkLst>
      </pc:sldChg>
    </pc:docChg>
  </pc:docChgLst>
  <pc:docChgLst>
    <pc:chgData name="Guest User" userId="S::urn:spo:tenantanon#2b1eea08-09ab-460c-b68c-7e53b202c022::" providerId="AD" clId="Web-{B686F643-9909-7A9C-46DC-02DFD9EFCBA4}"/>
    <pc:docChg chg="mod">
      <pc:chgData name="Guest User" userId="S::urn:spo:tenantanon#2b1eea08-09ab-460c-b68c-7e53b202c022::" providerId="AD" clId="Web-{B686F643-9909-7A9C-46DC-02DFD9EFCBA4}" dt="2026-02-04T00:27:57.054" v="0"/>
      <pc:docMkLst>
        <pc:docMk/>
      </pc:docMkLst>
    </pc:docChg>
  </pc:docChgLst>
  <pc:docChgLst>
    <pc:chgData name="RUSSELL Alanna * ODE" userId="S::alanna.russell@ode.oregon.gov::c85b8322-b6e3-43b3-867f-23bcd6c00977" providerId="AD" clId="Web-{B42205B1-4B1D-5483-C9DF-99A92409BD80}"/>
    <pc:docChg chg="modSld">
      <pc:chgData name="RUSSELL Alanna * ODE" userId="S::alanna.russell@ode.oregon.gov::c85b8322-b6e3-43b3-867f-23bcd6c00977" providerId="AD" clId="Web-{B42205B1-4B1D-5483-C9DF-99A92409BD80}" dt="2026-01-29T18:11:56.457" v="569" actId="14100"/>
      <pc:docMkLst>
        <pc:docMk/>
      </pc:docMkLst>
      <pc:sldChg chg="modSp modCm modNotes">
        <pc:chgData name="RUSSELL Alanna * ODE" userId="S::alanna.russell@ode.oregon.gov::c85b8322-b6e3-43b3-867f-23bcd6c00977" providerId="AD" clId="Web-{B42205B1-4B1D-5483-C9DF-99A92409BD80}" dt="2026-01-29T18:11:56.457" v="569" actId="14100"/>
        <pc:sldMkLst>
          <pc:docMk/>
          <pc:sldMk cId="436099512" sldId="295"/>
        </pc:sldMkLst>
        <pc:spChg chg="mod">
          <ac:chgData name="RUSSELL Alanna * ODE" userId="S::alanna.russell@ode.oregon.gov::c85b8322-b6e3-43b3-867f-23bcd6c00977" providerId="AD" clId="Web-{B42205B1-4B1D-5483-C9DF-99A92409BD80}" dt="2026-01-29T18:11:56.457" v="569" actId="14100"/>
          <ac:spMkLst>
            <pc:docMk/>
            <pc:sldMk cId="436099512" sldId="295"/>
            <ac:spMk id="2" creationId="{3A75D26D-19B8-509E-7BA9-41F5C8E628E2}"/>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B42205B1-4B1D-5483-C9DF-99A92409BD80}" dt="2026-01-29T18:11:41.300" v="564" actId="20577"/>
              <pc2:cmMkLst xmlns:pc2="http://schemas.microsoft.com/office/powerpoint/2019/9/main/command">
                <pc:docMk/>
                <pc:sldMk cId="436099512" sldId="295"/>
                <pc2:cmMk id="{81B240C5-F6BA-4DC7-860F-323ED577826E}"/>
              </pc2:cmMkLst>
            </pc226:cmChg>
          </p:ext>
        </pc:extLst>
      </pc:sldChg>
      <pc:sldChg chg="modSp">
        <pc:chgData name="RUSSELL Alanna * ODE" userId="S::alanna.russell@ode.oregon.gov::c85b8322-b6e3-43b3-867f-23bcd6c00977" providerId="AD" clId="Web-{B42205B1-4B1D-5483-C9DF-99A92409BD80}" dt="2026-01-29T17:54:43.529" v="504" actId="20577"/>
        <pc:sldMkLst>
          <pc:docMk/>
          <pc:sldMk cId="1209356988" sldId="297"/>
        </pc:sldMkLst>
        <pc:spChg chg="mod">
          <ac:chgData name="RUSSELL Alanna * ODE" userId="S::alanna.russell@ode.oregon.gov::c85b8322-b6e3-43b3-867f-23bcd6c00977" providerId="AD" clId="Web-{B42205B1-4B1D-5483-C9DF-99A92409BD80}" dt="2026-01-29T17:54:43.529" v="504" actId="20577"/>
          <ac:spMkLst>
            <pc:docMk/>
            <pc:sldMk cId="1209356988" sldId="297"/>
            <ac:spMk id="2" creationId="{CCF11EFA-D844-ECD0-B849-EABE6BD19974}"/>
          </ac:spMkLst>
        </pc:spChg>
      </pc:sldChg>
      <pc:sldChg chg="modSp modCm">
        <pc:chgData name="RUSSELL Alanna * ODE" userId="S::alanna.russell@ode.oregon.gov::c85b8322-b6e3-43b3-867f-23bcd6c00977" providerId="AD" clId="Web-{B42205B1-4B1D-5483-C9DF-99A92409BD80}" dt="2026-01-29T17:56:27.980" v="544" actId="20577"/>
        <pc:sldMkLst>
          <pc:docMk/>
          <pc:sldMk cId="2728320614" sldId="309"/>
        </pc:sldMkLst>
        <pc:spChg chg="mod">
          <ac:chgData name="RUSSELL Alanna * ODE" userId="S::alanna.russell@ode.oregon.gov::c85b8322-b6e3-43b3-867f-23bcd6c00977" providerId="AD" clId="Web-{B42205B1-4B1D-5483-C9DF-99A92409BD80}" dt="2026-01-29T17:56:27.980" v="544" actId="20577"/>
          <ac:spMkLst>
            <pc:docMk/>
            <pc:sldMk cId="2728320614" sldId="309"/>
            <ac:spMk id="3" creationId="{E2EAA870-49FC-5246-9A4E-744AAB84017A}"/>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B42205B1-4B1D-5483-C9DF-99A92409BD80}" dt="2026-01-29T17:56:08.871" v="543" actId="20577"/>
              <pc2:cmMkLst xmlns:pc2="http://schemas.microsoft.com/office/powerpoint/2019/9/main/command">
                <pc:docMk/>
                <pc:sldMk cId="2728320614" sldId="309"/>
                <pc2:cmMk id="{FC132294-0497-49E4-A6E2-0F5EAC7FB068}"/>
              </pc2:cmMkLst>
            </pc226:cmChg>
          </p:ext>
        </pc:extLst>
      </pc:sldChg>
      <pc:sldChg chg="addSp delSp modSp mod modClrScheme chgLayout">
        <pc:chgData name="RUSSELL Alanna * ODE" userId="S::alanna.russell@ode.oregon.gov::c85b8322-b6e3-43b3-867f-23bcd6c00977" providerId="AD" clId="Web-{B42205B1-4B1D-5483-C9DF-99A92409BD80}" dt="2026-01-29T17:55:05.435" v="518" actId="20577"/>
        <pc:sldMkLst>
          <pc:docMk/>
          <pc:sldMk cId="2433046565" sldId="346"/>
        </pc:sldMkLst>
        <pc:spChg chg="mod ord">
          <ac:chgData name="RUSSELL Alanna * ODE" userId="S::alanna.russell@ode.oregon.gov::c85b8322-b6e3-43b3-867f-23bcd6c00977" providerId="AD" clId="Web-{B42205B1-4B1D-5483-C9DF-99A92409BD80}" dt="2026-01-29T17:42:01.895" v="388"/>
          <ac:spMkLst>
            <pc:docMk/>
            <pc:sldMk cId="2433046565" sldId="346"/>
            <ac:spMk id="2" creationId="{57C73FCB-E96D-A836-71E5-474C335A0029}"/>
          </ac:spMkLst>
        </pc:spChg>
        <pc:spChg chg="mod ord">
          <ac:chgData name="RUSSELL Alanna * ODE" userId="S::alanna.russell@ode.oregon.gov::c85b8322-b6e3-43b3-867f-23bcd6c00977" providerId="AD" clId="Web-{B42205B1-4B1D-5483-C9DF-99A92409BD80}" dt="2026-01-29T17:55:05.435" v="518" actId="20577"/>
          <ac:spMkLst>
            <pc:docMk/>
            <pc:sldMk cId="2433046565" sldId="346"/>
            <ac:spMk id="3" creationId="{50741EE1-95D9-A04C-5CE5-AB10495B5243}"/>
          </ac:spMkLst>
        </pc:spChg>
        <pc:spChg chg="mod ord">
          <ac:chgData name="RUSSELL Alanna * ODE" userId="S::alanna.russell@ode.oregon.gov::c85b8322-b6e3-43b3-867f-23bcd6c00977" providerId="AD" clId="Web-{B42205B1-4B1D-5483-C9DF-99A92409BD80}" dt="2026-01-29T17:42:01.895" v="388"/>
          <ac:spMkLst>
            <pc:docMk/>
            <pc:sldMk cId="2433046565" sldId="346"/>
            <ac:spMk id="4" creationId="{48E06329-0DCE-3D68-3CEB-B9AC92F35DC8}"/>
          </ac:spMkLst>
        </pc:spChg>
        <pc:spChg chg="mod ord">
          <ac:chgData name="RUSSELL Alanna * ODE" userId="S::alanna.russell@ode.oregon.gov::c85b8322-b6e3-43b3-867f-23bcd6c00977" providerId="AD" clId="Web-{B42205B1-4B1D-5483-C9DF-99A92409BD80}" dt="2026-01-29T17:42:01.895" v="388"/>
          <ac:spMkLst>
            <pc:docMk/>
            <pc:sldMk cId="2433046565" sldId="346"/>
            <ac:spMk id="5" creationId="{A977650F-D40F-5792-17BF-52A75DBF42CA}"/>
          </ac:spMkLst>
        </pc:spChg>
        <pc:spChg chg="add mod">
          <ac:chgData name="RUSSELL Alanna * ODE" userId="S::alanna.russell@ode.oregon.gov::c85b8322-b6e3-43b3-867f-23bcd6c00977" providerId="AD" clId="Web-{B42205B1-4B1D-5483-C9DF-99A92409BD80}" dt="2026-01-29T17:51:53.893" v="487" actId="20577"/>
          <ac:spMkLst>
            <pc:docMk/>
            <pc:sldMk cId="2433046565" sldId="346"/>
            <ac:spMk id="88" creationId="{75307AC9-95D3-151F-0D44-4C14BD8969E3}"/>
          </ac:spMkLst>
        </pc:spChg>
      </pc:sldChg>
    </pc:docChg>
  </pc:docChgLst>
  <pc:docChgLst>
    <pc:chgData name="RUSSELL Alanna * ODE" userId="S::alanna.russell@ode.oregon.gov::c85b8322-b6e3-43b3-867f-23bcd6c00977" providerId="AD" clId="Web-{407AB941-2D39-66BA-82FC-0BE3614E9779}"/>
    <pc:docChg chg="modSld">
      <pc:chgData name="RUSSELL Alanna * ODE" userId="S::alanna.russell@ode.oregon.gov::c85b8322-b6e3-43b3-867f-23bcd6c00977" providerId="AD" clId="Web-{407AB941-2D39-66BA-82FC-0BE3614E9779}" dt="2026-01-29T18:26:08.492" v="664" actId="20577"/>
      <pc:docMkLst>
        <pc:docMk/>
      </pc:docMkLst>
      <pc:sldChg chg="modSp modCm modNotes">
        <pc:chgData name="RUSSELL Alanna * ODE" userId="S::alanna.russell@ode.oregon.gov::c85b8322-b6e3-43b3-867f-23bcd6c00977" providerId="AD" clId="Web-{407AB941-2D39-66BA-82FC-0BE3614E9779}" dt="2026-01-29T18:16:50.479" v="213"/>
        <pc:sldMkLst>
          <pc:docMk/>
          <pc:sldMk cId="436099512" sldId="295"/>
        </pc:sldMkLst>
        <pc:spChg chg="mod">
          <ac:chgData name="RUSSELL Alanna * ODE" userId="S::alanna.russell@ode.oregon.gov::c85b8322-b6e3-43b3-867f-23bcd6c00977" providerId="AD" clId="Web-{407AB941-2D39-66BA-82FC-0BE3614E9779}" dt="2026-01-29T18:15:54.526" v="147" actId="20577"/>
          <ac:spMkLst>
            <pc:docMk/>
            <pc:sldMk cId="436099512" sldId="295"/>
            <ac:spMk id="2" creationId="{3A75D26D-19B8-509E-7BA9-41F5C8E628E2}"/>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407AB941-2D39-66BA-82FC-0BE3614E9779}" dt="2026-01-29T18:12:28.589" v="2" actId="20577"/>
              <pc2:cmMkLst xmlns:pc2="http://schemas.microsoft.com/office/powerpoint/2019/9/main/command">
                <pc:docMk/>
                <pc:sldMk cId="436099512" sldId="295"/>
                <pc2:cmMk id="{81B240C5-F6BA-4DC7-860F-323ED577826E}"/>
              </pc2:cmMkLst>
            </pc226:cmChg>
          </p:ext>
        </pc:extLst>
      </pc:sldChg>
      <pc:sldChg chg="modSp">
        <pc:chgData name="RUSSELL Alanna * ODE" userId="S::alanna.russell@ode.oregon.gov::c85b8322-b6e3-43b3-867f-23bcd6c00977" providerId="AD" clId="Web-{407AB941-2D39-66BA-82FC-0BE3614E9779}" dt="2026-01-29T18:17:43.557" v="214" actId="20577"/>
        <pc:sldMkLst>
          <pc:docMk/>
          <pc:sldMk cId="1692718395" sldId="300"/>
        </pc:sldMkLst>
        <pc:spChg chg="mod">
          <ac:chgData name="RUSSELL Alanna * ODE" userId="S::alanna.russell@ode.oregon.gov::c85b8322-b6e3-43b3-867f-23bcd6c00977" providerId="AD" clId="Web-{407AB941-2D39-66BA-82FC-0BE3614E9779}" dt="2026-01-29T18:17:43.557" v="214" actId="20577"/>
          <ac:spMkLst>
            <pc:docMk/>
            <pc:sldMk cId="1692718395" sldId="300"/>
            <ac:spMk id="3" creationId="{1EF34F1A-C17F-4686-5146-53E9B00E6755}"/>
          </ac:spMkLst>
        </pc:spChg>
      </pc:sldChg>
      <pc:sldChg chg="modSp">
        <pc:chgData name="RUSSELL Alanna * ODE" userId="S::alanna.russell@ode.oregon.gov::c85b8322-b6e3-43b3-867f-23bcd6c00977" providerId="AD" clId="Web-{407AB941-2D39-66BA-82FC-0BE3614E9779}" dt="2026-01-29T18:18:10.698" v="218" actId="20577"/>
        <pc:sldMkLst>
          <pc:docMk/>
          <pc:sldMk cId="3419077388" sldId="307"/>
        </pc:sldMkLst>
        <pc:spChg chg="mod">
          <ac:chgData name="RUSSELL Alanna * ODE" userId="S::alanna.russell@ode.oregon.gov::c85b8322-b6e3-43b3-867f-23bcd6c00977" providerId="AD" clId="Web-{407AB941-2D39-66BA-82FC-0BE3614E9779}" dt="2026-01-29T18:18:10.698" v="218" actId="20577"/>
          <ac:spMkLst>
            <pc:docMk/>
            <pc:sldMk cId="3419077388" sldId="307"/>
            <ac:spMk id="7" creationId="{8401E034-7489-197D-AF7F-6045E74B65A8}"/>
          </ac:spMkLst>
        </pc:spChg>
        <pc:graphicFrameChg chg="modGraphic">
          <ac:chgData name="RUSSELL Alanna * ODE" userId="S::alanna.russell@ode.oregon.gov::c85b8322-b6e3-43b3-867f-23bcd6c00977" providerId="AD" clId="Web-{407AB941-2D39-66BA-82FC-0BE3614E9779}" dt="2026-01-29T18:17:58.198" v="216" actId="20577"/>
          <ac:graphicFrameMkLst>
            <pc:docMk/>
            <pc:sldMk cId="3419077388" sldId="307"/>
            <ac:graphicFrameMk id="9" creationId="{C31D75AC-8895-4355-7836-0097F00A2B51}"/>
          </ac:graphicFrameMkLst>
        </pc:graphicFrameChg>
      </pc:sldChg>
      <pc:sldChg chg="modSp modNotes">
        <pc:chgData name="RUSSELL Alanna * ODE" userId="S::alanna.russell@ode.oregon.gov::c85b8322-b6e3-43b3-867f-23bcd6c00977" providerId="AD" clId="Web-{407AB941-2D39-66BA-82FC-0BE3614E9779}" dt="2026-01-29T18:26:08.492" v="664" actId="20577"/>
        <pc:sldMkLst>
          <pc:docMk/>
          <pc:sldMk cId="2433046565" sldId="346"/>
        </pc:sldMkLst>
        <pc:spChg chg="mod">
          <ac:chgData name="RUSSELL Alanna * ODE" userId="S::alanna.russell@ode.oregon.gov::c85b8322-b6e3-43b3-867f-23bcd6c00977" providerId="AD" clId="Web-{407AB941-2D39-66BA-82FC-0BE3614E9779}" dt="2026-01-29T18:18:28.417" v="236" actId="20577"/>
          <ac:spMkLst>
            <pc:docMk/>
            <pc:sldMk cId="2433046565" sldId="346"/>
            <ac:spMk id="2" creationId="{57C73FCB-E96D-A836-71E5-474C335A0029}"/>
          </ac:spMkLst>
        </pc:spChg>
        <pc:spChg chg="mod">
          <ac:chgData name="RUSSELL Alanna * ODE" userId="S::alanna.russell@ode.oregon.gov::c85b8322-b6e3-43b3-867f-23bcd6c00977" providerId="AD" clId="Web-{407AB941-2D39-66BA-82FC-0BE3614E9779}" dt="2026-01-29T18:26:08.492" v="664" actId="20577"/>
          <ac:spMkLst>
            <pc:docMk/>
            <pc:sldMk cId="2433046565" sldId="346"/>
            <ac:spMk id="3" creationId="{50741EE1-95D9-A04C-5CE5-AB10495B5243}"/>
          </ac:spMkLst>
        </pc:spChg>
      </pc:sldChg>
    </pc:docChg>
  </pc:docChgLst>
  <pc:docChgLst>
    <pc:chgData name="Guest User" userId="S::urn:spo:tenantanon#2b1eea08-09ab-460c-b68c-7e53b202c022::" providerId="AD" clId="Web-{DE338ECF-AF61-7946-E338-4C94FB04DA90}"/>
    <pc:docChg chg="modSld">
      <pc:chgData name="Guest User" userId="S::urn:spo:tenantanon#2b1eea08-09ab-460c-b68c-7e53b202c022::" providerId="AD" clId="Web-{DE338ECF-AF61-7946-E338-4C94FB04DA90}" dt="2026-02-18T00:14:46.505" v="74"/>
      <pc:docMkLst>
        <pc:docMk/>
      </pc:docMkLst>
      <pc:sldChg chg="modNotes">
        <pc:chgData name="Guest User" userId="S::urn:spo:tenantanon#2b1eea08-09ab-460c-b68c-7e53b202c022::" providerId="AD" clId="Web-{DE338ECF-AF61-7946-E338-4C94FB04DA90}" dt="2026-02-18T00:14:46.505" v="74"/>
        <pc:sldMkLst>
          <pc:docMk/>
          <pc:sldMk cId="4000018931" sldId="347"/>
        </pc:sldMkLst>
      </pc:sldChg>
    </pc:docChg>
  </pc:docChgLst>
  <pc:docChgLst>
    <pc:chgData name="Guest User" userId="S::urn:spo:tenantanon#2b1eea08-09ab-460c-b68c-7e53b202c022::" providerId="AD" clId="Web-{A6D7D858-EB69-7E5D-91C6-FCB6C8F8C01C}"/>
    <pc:docChg chg="modSld">
      <pc:chgData name="Guest User" userId="S::urn:spo:tenantanon#2b1eea08-09ab-460c-b68c-7e53b202c022::" providerId="AD" clId="Web-{A6D7D858-EB69-7E5D-91C6-FCB6C8F8C01C}" dt="2026-02-19T00:04:23.558" v="1"/>
      <pc:docMkLst>
        <pc:docMk/>
      </pc:docMkLst>
      <pc:sldChg chg="modNotes">
        <pc:chgData name="Guest User" userId="S::urn:spo:tenantanon#2b1eea08-09ab-460c-b68c-7e53b202c022::" providerId="AD" clId="Web-{A6D7D858-EB69-7E5D-91C6-FCB6C8F8C01C}" dt="2026-02-19T00:04:23.558" v="1"/>
        <pc:sldMkLst>
          <pc:docMk/>
          <pc:sldMk cId="4000018931" sldId="347"/>
        </pc:sldMkLst>
      </pc:sldChg>
    </pc:docChg>
  </pc:docChgLst>
  <pc:docChgLst>
    <pc:chgData name="RUSSELL Alanna * ODE" userId="S::alanna.russell@ode.oregon.gov::c85b8322-b6e3-43b3-867f-23bcd6c00977" providerId="AD" clId="Web-{809D0BD7-D688-49CB-ACC2-B3EDCCAB84D6}"/>
    <pc:docChg chg="modSld">
      <pc:chgData name="RUSSELL Alanna * ODE" userId="S::alanna.russell@ode.oregon.gov::c85b8322-b6e3-43b3-867f-23bcd6c00977" providerId="AD" clId="Web-{809D0BD7-D688-49CB-ACC2-B3EDCCAB84D6}" dt="2026-02-19T00:08:06.582" v="0"/>
      <pc:docMkLst>
        <pc:docMk/>
      </pc:docMkLst>
      <pc:sldChg chg="modNotes">
        <pc:chgData name="RUSSELL Alanna * ODE" userId="S::alanna.russell@ode.oregon.gov::c85b8322-b6e3-43b3-867f-23bcd6c00977" providerId="AD" clId="Web-{809D0BD7-D688-49CB-ACC2-B3EDCCAB84D6}" dt="2026-02-19T00:08:06.582" v="0"/>
        <pc:sldMkLst>
          <pc:docMk/>
          <pc:sldMk cId="4000018931" sldId="347"/>
        </pc:sldMkLst>
      </pc:sldChg>
    </pc:docChg>
  </pc:docChgLst>
  <pc:docChgLst>
    <pc:chgData name="Guest User" userId="S::urn:spo:tenantanon#2b1eea08-09ab-460c-b68c-7e53b202c022::" providerId="AD" clId="Web-{E76DDF12-5C80-3DEE-93CF-651F5AA274A4}"/>
    <pc:docChg chg="modSld">
      <pc:chgData name="Guest User" userId="S::urn:spo:tenantanon#2b1eea08-09ab-460c-b68c-7e53b202c022::" providerId="AD" clId="Web-{E76DDF12-5C80-3DEE-93CF-651F5AA274A4}" dt="2026-02-18T23:29:30.342" v="687"/>
      <pc:docMkLst>
        <pc:docMk/>
      </pc:docMkLst>
      <pc:sldChg chg="modNotes">
        <pc:chgData name="Guest User" userId="S::urn:spo:tenantanon#2b1eea08-09ab-460c-b68c-7e53b202c022::" providerId="AD" clId="Web-{E76DDF12-5C80-3DEE-93CF-651F5AA274A4}" dt="2026-02-18T23:29:30.342" v="687"/>
        <pc:sldMkLst>
          <pc:docMk/>
          <pc:sldMk cId="4000018931" sldId="347"/>
        </pc:sldMkLst>
      </pc:sldChg>
    </pc:docChg>
  </pc:docChgLst>
</pc:chgInfo>
</file>

<file path=ppt/comments/modernComment_12C_64E4D53B.xml><?xml version="1.0" encoding="utf-8"?>
<p188:cmLst xmlns:a="http://schemas.openxmlformats.org/drawingml/2006/main" xmlns:r="http://schemas.openxmlformats.org/officeDocument/2006/relationships" xmlns:p188="http://schemas.microsoft.com/office/powerpoint/2018/8/main">
  <p188:cm id="{EC67A9C3-70D5-4AFA-93AE-8E796CBEAF2C}" authorId="{6A2C48EC-7C69-D3BD-A74F-C5139AA7CD15}" status="resolved" created="2026-01-27T01:00:40.214" complete="100000">
    <ac:deMkLst xmlns:ac="http://schemas.microsoft.com/office/drawing/2013/main/command">
      <pc:docMk xmlns:pc="http://schemas.microsoft.com/office/powerpoint/2013/main/command"/>
      <pc:sldMk xmlns:pc="http://schemas.microsoft.com/office/powerpoint/2013/main/command" cId="1692718395" sldId="300"/>
      <ac:spMk id="3" creationId="{1EF34F1A-C17F-4686-5146-53E9B00E6755}"/>
    </ac:deMkLst>
    <p188:replyLst>
      <p188:reply id="{208DFA56-ED46-4EE0-8B0A-83005B95CE04}" authorId="{6A2C48EC-7C69-D3BD-A74F-C5139AA7CD15}" created="2026-01-27T01:01:35.168">
        <p188:txBody>
          <a:bodyPr/>
          <a:lstStyle/>
          <a:p>
            <a:r>
              <a:rPr lang="en-US"/>
              <a:t>Also consider adding into strategies "building trusted relationships with youth"</a:t>
            </a:r>
          </a:p>
        </p188:txBody>
      </p188:reply>
      <p188:reply id="{EB81AA5F-A4CA-4DEF-ADE1-CA932928A079}" authorId="{7E202A8F-A90B-BD5E-EC49-BD4EE09F34E0}" created="2026-01-28T16:21:46.550">
        <p188:txBody>
          <a:bodyPr/>
          <a:lstStyle/>
          <a:p>
            <a:r>
              <a:rPr lang="en-US"/>
              <a:t>Yes! Script and slide updated</a:t>
            </a:r>
          </a:p>
        </p188:txBody>
      </p188:reply>
    </p188:replyLst>
    <p188:txBody>
      <a:bodyPr/>
      <a:lstStyle/>
      <a:p>
        <a:r>
          <a:rPr lang="en-US"/>
          <a:t>reducing risk is more than just overdose maybe change to "focusing on helping people to prevent injuries and harm, including overdose, if they are using substances. 
This could also be a great place to connect to sexual health (?)</a:t>
        </a:r>
      </a:p>
    </p188:txBody>
  </p188:cm>
</p188:cmLst>
</file>

<file path=ppt/comments/modernComment_133_CBCAFB0C.xml><?xml version="1.0" encoding="utf-8"?>
<p188:cmLst xmlns:a="http://schemas.openxmlformats.org/drawingml/2006/main" xmlns:r="http://schemas.openxmlformats.org/officeDocument/2006/relationships" xmlns:p188="http://schemas.microsoft.com/office/powerpoint/2018/8/main">
  <p188:cm id="{68F065C9-EE03-4789-82B5-86B6F4207FAD}" authorId="{4738ECED-7913-513B-57AB-A2652C15D79D}" status="resolved" created="2026-02-03T17:34:13.343" complete="100000">
    <pc:sldMkLst xmlns:pc="http://schemas.microsoft.com/office/powerpoint/2013/main/command">
      <pc:docMk/>
      <pc:sldMk cId="3419077388" sldId="307"/>
    </pc:sldMkLst>
    <p188:txBody>
      <a:bodyPr/>
      <a:lstStyle/>
      <a:p>
        <a:r>
          <a:rPr lang="en-US"/>
          <a:t>I love to put this for educators but also it might be assumed - trusted, supportive adults at school - maybe you can rephrase "supportive relationships with trusted adults and peer groups"?</a:t>
        </a:r>
      </a:p>
    </p188:txBody>
    <p188:extLst>
      <p:ext xmlns:p="http://schemas.openxmlformats.org/presentationml/2006/main" uri="{57CB4572-C831-44C2-8A1C-0ADB6CCDFE69}">
        <p223:reactions xmlns:p223="http://schemas.microsoft.com/office/powerpoint/2022/03/main">
          <p223:rxn type="👍">
            <p223:instance time="2026-02-03T17:45:03.897" authorId="{7E202A8F-A90B-BD5E-EC49-BD4EE09F34E0}"/>
          </p223:rxn>
        </p223:reactions>
      </p:ext>
    </p188:extLst>
  </p188:cm>
</p188:cmLst>
</file>

<file path=ppt/comments/modernComment_137_C38B681F.xml><?xml version="1.0" encoding="utf-8"?>
<p188:cmLst xmlns:a="http://schemas.openxmlformats.org/drawingml/2006/main" xmlns:r="http://schemas.openxmlformats.org/officeDocument/2006/relationships" xmlns:p188="http://schemas.microsoft.com/office/powerpoint/2018/8/main">
  <p188:cm id="{EB5F8F6C-2098-48FA-82F2-8797E96108FD}" authorId="{6A2C48EC-7C69-D3BD-A74F-C5139AA7CD15}" status="resolved" created="2026-01-27T00:26:42.295" complete="100000">
    <pc:sldMkLst xmlns:pc="http://schemas.microsoft.com/office/powerpoint/2013/main/command">
      <pc:docMk/>
      <pc:sldMk cId="3280693279" sldId="311"/>
    </pc:sldMkLst>
    <p188:replyLst>
      <p188:reply id="{21FFAE1E-AD41-4FF9-A360-F8ACACF1DE68}" authorId="{6A2C48EC-7C69-D3BD-A74F-C5139AA7CD15}" created="2026-01-27T00:27:15.561">
        <p188:txBody>
          <a:bodyPr/>
          <a:lstStyle/>
          <a:p>
            <a:r>
              <a:rPr lang="en-US"/>
              <a:t>Actually, I'm almost thinking there should just be a slide on overdose - it isn't defined anywhere</a:t>
            </a:r>
          </a:p>
        </p188:txBody>
      </p188:reply>
    </p188:replyLst>
    <p188:txBody>
      <a:bodyPr/>
      <a:lstStyle/>
      <a:p>
        <a:r>
          <a:rPr lang="en-US"/>
          <a:t>I'm wondering the overdose line should go further up? The slide makes it seem like fentanyl is the only substance that someone can overdose on and be lethal...</a:t>
        </a:r>
      </a:p>
    </p188:txBody>
  </p188:cm>
</p188:cmLst>
</file>

<file path=ppt/comments/modernComment_138_6825DB07.xml><?xml version="1.0" encoding="utf-8"?>
<p188:cmLst xmlns:a="http://schemas.openxmlformats.org/drawingml/2006/main" xmlns:r="http://schemas.openxmlformats.org/officeDocument/2006/relationships" xmlns:p188="http://schemas.microsoft.com/office/powerpoint/2018/8/main">
  <p188:cm id="{EF7C9BEE-7CA0-4627-9498-93ED6E409AA1}" authorId="{6A2C48EC-7C69-D3BD-A74F-C5139AA7CD15}" status="resolved" created="2026-01-27T00:31:49.968" complete="100000">
    <pc:sldMkLst xmlns:pc="http://schemas.microsoft.com/office/powerpoint/2013/main/command">
      <pc:docMk/>
      <pc:sldMk cId="1747311367" sldId="312"/>
    </pc:sldMkLst>
    <p188:replyLst>
      <p188:reply id="{F3EEB2DF-7B3B-4BD9-9925-C43E936758FF}" authorId="{7E202A8F-A90B-BD5E-EC49-BD4EE09F34E0}" created="2026-01-29T17:05:26.506">
        <p188:txBody>
          <a:bodyPr/>
          <a:lstStyle/>
          <a:p>
            <a:r>
              <a:rPr lang="en-US"/>
              <a:t>Added on previous slide</a:t>
            </a:r>
          </a:p>
        </p188:txBody>
      </p188:reply>
    </p188:replyLst>
    <p188:txBody>
      <a:bodyPr/>
      <a:lstStyle/>
      <a:p>
        <a:r>
          <a:rPr lang="en-US"/>
          <a:t>I wonder if it would be worth adding a talking point about why you are expanding on fentanyl but not other substances (ex. over 80% of youth overdose deaths are related to fentanyl....)</a:t>
        </a:r>
      </a:p>
    </p188:txBody>
  </p188:cm>
  <p188:cm id="{C7ABBDC5-3946-4062-A91F-988D6B2369B3}" authorId="{7E202A8F-A90B-BD5E-EC49-BD4EE09F34E0}" status="resolved" created="2026-01-27T23:20:42.159" complete="100000">
    <ac:txMkLst xmlns:ac="http://schemas.microsoft.com/office/drawing/2013/main/command">
      <pc:docMk xmlns:pc="http://schemas.microsoft.com/office/powerpoint/2013/main/command"/>
      <pc:sldMk xmlns:pc="http://schemas.microsoft.com/office/powerpoint/2013/main/command" cId="1747311367" sldId="312"/>
      <ac:spMk id="11" creationId="{276D97CA-6E6E-61BB-846B-8C5A4B996061}"/>
      <ac:txMk cp="184" len="23">
        <ac:context len="671" hash="1720404839"/>
      </ac:txMk>
    </ac:txMkLst>
    <p188:pos x="9259018" y="1466490"/>
    <p188:txBody>
      <a:bodyPr/>
      <a:lstStyle/>
      <a:p>
        <a:r>
          <a:rPr lang="en-US"/>
          <a:t>add to scripting: risk even when taken appropriately. If people feel like they are becoming addicted, they should talk to their HCP.</a:t>
        </a:r>
      </a:p>
    </p188:txBody>
  </p188:cm>
</p188:cmLst>
</file>

<file path=ppt/comments/modernComment_150_138C0517.xml><?xml version="1.0" encoding="utf-8"?>
<p188:cmLst xmlns:a="http://schemas.openxmlformats.org/drawingml/2006/main" xmlns:r="http://schemas.openxmlformats.org/officeDocument/2006/relationships" xmlns:p188="http://schemas.microsoft.com/office/powerpoint/2018/8/main">
  <p188:cm id="{151532DF-1712-4F92-9625-73D95B615D63}" authorId="{6A2C48EC-7C69-D3BD-A74F-C5139AA7CD15}" status="resolved" created="2026-01-27T00:21:25.651" complete="100000">
    <pc:sldMkLst xmlns:pc="http://schemas.microsoft.com/office/powerpoint/2013/main/command">
      <pc:docMk/>
      <pc:sldMk cId="327943447" sldId="336"/>
    </pc:sldMkLst>
    <p188:replyLst>
      <p188:reply id="{1FC8872C-D9FD-41EC-9247-67BF99719742}" authorId="{7E202A8F-A90B-BD5E-EC49-BD4EE09F34E0}" created="2026-01-28T16:11:28.253">
        <p188:txBody>
          <a:bodyPr/>
          <a:lstStyle/>
          <a:p>
            <a:r>
              <a:rPr lang="en-US"/>
              <a:t>Love this call out. New language added to the script.</a:t>
            </a:r>
          </a:p>
        </p188:txBody>
      </p188:reply>
      <p188:reply id="{144A9E1B-CEF1-4AB5-9538-86F00E842FC8}" authorId="{4738ECED-7913-513B-57AB-A2652C15D79D}" created="2026-02-03T16:45:53.388">
        <p188:txBody>
          <a:bodyPr/>
          <a:lstStyle/>
          <a:p>
            <a:r>
              <a:rPr lang="en-US"/>
              <a:t>On this timeframe - maybe local and state Opioid Settlement Investments for prevention (could run across the bottom as arrows)</a:t>
            </a:r>
          </a:p>
        </p188:txBody>
      </p188:reply>
      <p188:reply id="{6A084C4D-B33F-4245-B023-3D068E6A198A}" authorId="{E53D1819-7370-F6D5-8D13-3D21819831B7}" created="2026-02-04T00:27:57.054">
        <p188:txBody>
          <a:bodyPr/>
          <a:lstStyle/>
          <a:p>
            <a:r>
              <a:rPr lang="en-US"/>
              <a:t>Agree on including something around Opioid Settlement Investments. - AD</a:t>
            </a:r>
          </a:p>
        </p188:txBody>
      </p188:reply>
    </p188:replyLst>
    <p188:txBody>
      <a:bodyPr/>
      <a:lstStyle/>
      <a:p>
        <a:r>
          <a:rPr lang="en-US"/>
          <a:t>If this is done locally, this could also be a great place for an additional local context for example, local initiatives or to connect the dots with other local prevention initiatives. The script sort of reads as if nothing happened before this in schools which might alienate the programs that already were doing their best locally. Maybe framing it as starting to ensure that every school is doing this and/or providing more consistency across all districts. </a:t>
        </a:r>
      </a:p>
    </p188:txBody>
    <p188:extLst>
      <p:ext xmlns:p="http://schemas.openxmlformats.org/presentationml/2006/main" uri="{57CB4572-C831-44C2-8A1C-0ADB6CCDFE69}">
        <p223:reactions xmlns:p223="http://schemas.microsoft.com/office/powerpoint/2022/03/main">
          <p223:rxn type="👍">
            <p223:instance time="2026-01-28T16:05:58.862" authorId="{7E202A8F-A90B-BD5E-EC49-BD4EE09F34E0}"/>
          </p223:rxn>
        </p223:reactions>
      </p:ext>
    </p188:extLst>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6C0154-9D59-44C1-8DA3-F4F532D5970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8F346A8-1B84-4CA0-98A1-B8FCFD0F01D8}">
      <dgm:prSet/>
      <dgm:spPr/>
      <dgm:t>
        <a:bodyPr/>
        <a:lstStyle/>
        <a:p>
          <a:r>
            <a:rPr lang="en-US" b="1" u="sng"/>
            <a:t>Risk factors include:</a:t>
          </a:r>
          <a:endParaRPr lang="en-US"/>
        </a:p>
      </dgm:t>
    </dgm:pt>
    <dgm:pt modelId="{FCECE198-6E35-4E07-8366-43D513DD680F}" type="parTrans" cxnId="{5A6DBAF9-C5A8-4334-B380-F808984E7F50}">
      <dgm:prSet/>
      <dgm:spPr/>
      <dgm:t>
        <a:bodyPr/>
        <a:lstStyle/>
        <a:p>
          <a:endParaRPr lang="en-US"/>
        </a:p>
      </dgm:t>
    </dgm:pt>
    <dgm:pt modelId="{D7224D9B-831C-491A-827F-69DE24B6F08B}" type="sibTrans" cxnId="{5A6DBAF9-C5A8-4334-B380-F808984E7F50}">
      <dgm:prSet/>
      <dgm:spPr/>
      <dgm:t>
        <a:bodyPr/>
        <a:lstStyle/>
        <a:p>
          <a:endParaRPr lang="en-US"/>
        </a:p>
      </dgm:t>
    </dgm:pt>
    <dgm:pt modelId="{B21AB88D-BBCD-43DA-8552-287AFF59A148}">
      <dgm:prSet/>
      <dgm:spPr/>
      <dgm:t>
        <a:bodyPr/>
        <a:lstStyle/>
        <a:p>
          <a:r>
            <a:rPr lang="en-US"/>
            <a:t>Stress</a:t>
          </a:r>
        </a:p>
      </dgm:t>
    </dgm:pt>
    <dgm:pt modelId="{F5C818F4-02E7-426A-8FAD-D1379A461FF4}" type="parTrans" cxnId="{133A898B-FEFA-46B4-ABCA-6FD11B7A6A72}">
      <dgm:prSet/>
      <dgm:spPr/>
      <dgm:t>
        <a:bodyPr/>
        <a:lstStyle/>
        <a:p>
          <a:endParaRPr lang="en-US"/>
        </a:p>
      </dgm:t>
    </dgm:pt>
    <dgm:pt modelId="{6436FE54-47D3-4268-BAF5-1BA49DD83BA0}" type="sibTrans" cxnId="{133A898B-FEFA-46B4-ABCA-6FD11B7A6A72}">
      <dgm:prSet/>
      <dgm:spPr/>
      <dgm:t>
        <a:bodyPr/>
        <a:lstStyle/>
        <a:p>
          <a:endParaRPr lang="en-US"/>
        </a:p>
      </dgm:t>
    </dgm:pt>
    <dgm:pt modelId="{A4294D98-6A9B-48FE-B0AB-C21D3D0B5666}">
      <dgm:prSet/>
      <dgm:spPr/>
      <dgm:t>
        <a:bodyPr/>
        <a:lstStyle/>
        <a:p>
          <a:r>
            <a:rPr lang="en-US"/>
            <a:t>Having a caregiver who uses substances</a:t>
          </a:r>
        </a:p>
      </dgm:t>
    </dgm:pt>
    <dgm:pt modelId="{5A23749A-292A-4A6A-AC80-A89EE0B123C1}" type="parTrans" cxnId="{DD83076C-FA5F-457C-A400-FCC80D492C0B}">
      <dgm:prSet/>
      <dgm:spPr/>
      <dgm:t>
        <a:bodyPr/>
        <a:lstStyle/>
        <a:p>
          <a:endParaRPr lang="en-US"/>
        </a:p>
      </dgm:t>
    </dgm:pt>
    <dgm:pt modelId="{8F0DA0F5-94B5-4F24-8E54-EB7047255FB0}" type="sibTrans" cxnId="{DD83076C-FA5F-457C-A400-FCC80D492C0B}">
      <dgm:prSet/>
      <dgm:spPr/>
      <dgm:t>
        <a:bodyPr/>
        <a:lstStyle/>
        <a:p>
          <a:endParaRPr lang="en-US"/>
        </a:p>
      </dgm:t>
    </dgm:pt>
    <dgm:pt modelId="{71295056-3AB3-41A7-A626-A204A3AFABC0}">
      <dgm:prSet/>
      <dgm:spPr/>
      <dgm:t>
        <a:bodyPr/>
        <a:lstStyle/>
        <a:p>
          <a:r>
            <a:rPr lang="en-US"/>
            <a:t>Feeling disconnected at school</a:t>
          </a:r>
        </a:p>
      </dgm:t>
    </dgm:pt>
    <dgm:pt modelId="{618017D7-23CC-4C4F-8587-9620AC9E8652}" type="parTrans" cxnId="{2169F7D0-3A90-420F-8E02-959ADA79FDCD}">
      <dgm:prSet/>
      <dgm:spPr/>
      <dgm:t>
        <a:bodyPr/>
        <a:lstStyle/>
        <a:p>
          <a:endParaRPr lang="en-US"/>
        </a:p>
      </dgm:t>
    </dgm:pt>
    <dgm:pt modelId="{6837A139-62CD-44AA-8B33-E7B17153764B}" type="sibTrans" cxnId="{2169F7D0-3A90-420F-8E02-959ADA79FDCD}">
      <dgm:prSet/>
      <dgm:spPr/>
      <dgm:t>
        <a:bodyPr/>
        <a:lstStyle/>
        <a:p>
          <a:endParaRPr lang="en-US"/>
        </a:p>
      </dgm:t>
    </dgm:pt>
    <dgm:pt modelId="{0C1F15AA-AB7B-4259-BE6C-993F689860C5}">
      <dgm:prSet/>
      <dgm:spPr/>
      <dgm:t>
        <a:bodyPr/>
        <a:lstStyle/>
        <a:p>
          <a:r>
            <a:rPr lang="en-US"/>
            <a:t>Exposure to substance-related advertisements and social media</a:t>
          </a:r>
        </a:p>
      </dgm:t>
    </dgm:pt>
    <dgm:pt modelId="{516C8F1F-E34B-4CB0-8A02-0BC8BD63C89F}" type="parTrans" cxnId="{32F33D7A-CDCD-4B6E-8DF3-552748C3ACF5}">
      <dgm:prSet/>
      <dgm:spPr/>
      <dgm:t>
        <a:bodyPr/>
        <a:lstStyle/>
        <a:p>
          <a:endParaRPr lang="en-US"/>
        </a:p>
      </dgm:t>
    </dgm:pt>
    <dgm:pt modelId="{85BBE8CD-31FF-4785-AC9D-80C0335CAF12}" type="sibTrans" cxnId="{32F33D7A-CDCD-4B6E-8DF3-552748C3ACF5}">
      <dgm:prSet/>
      <dgm:spPr/>
      <dgm:t>
        <a:bodyPr/>
        <a:lstStyle/>
        <a:p>
          <a:endParaRPr lang="en-US"/>
        </a:p>
      </dgm:t>
    </dgm:pt>
    <dgm:pt modelId="{3DF3B611-7F10-4E19-9AD3-A4762D37B08A}">
      <dgm:prSet/>
      <dgm:spPr/>
      <dgm:t>
        <a:bodyPr/>
        <a:lstStyle/>
        <a:p>
          <a:r>
            <a:rPr lang="en-US"/>
            <a:t>Unmet physical and mental health needs</a:t>
          </a:r>
        </a:p>
      </dgm:t>
    </dgm:pt>
    <dgm:pt modelId="{CF2FC8F7-B4EF-4824-8407-6C4C8914E41C}" type="parTrans" cxnId="{222A8D20-EA05-48FC-A188-68403CE53812}">
      <dgm:prSet/>
      <dgm:spPr/>
      <dgm:t>
        <a:bodyPr/>
        <a:lstStyle/>
        <a:p>
          <a:endParaRPr lang="en-US"/>
        </a:p>
      </dgm:t>
    </dgm:pt>
    <dgm:pt modelId="{E1982B63-6478-4C0D-BDAE-CC72D16B7F72}" type="sibTrans" cxnId="{222A8D20-EA05-48FC-A188-68403CE53812}">
      <dgm:prSet/>
      <dgm:spPr/>
      <dgm:t>
        <a:bodyPr/>
        <a:lstStyle/>
        <a:p>
          <a:endParaRPr lang="en-US"/>
        </a:p>
      </dgm:t>
    </dgm:pt>
    <dgm:pt modelId="{8AC14456-CE75-41C1-B24F-FE12CF089871}">
      <dgm:prSet/>
      <dgm:spPr/>
      <dgm:t>
        <a:bodyPr/>
        <a:lstStyle/>
        <a:p>
          <a:r>
            <a:rPr lang="en-US" b="1" u="sng"/>
            <a:t>Protective factors include:</a:t>
          </a:r>
          <a:endParaRPr lang="en-US"/>
        </a:p>
      </dgm:t>
    </dgm:pt>
    <dgm:pt modelId="{6D8086CA-BB7E-488D-9118-BB8DF4B2767F}" type="parTrans" cxnId="{47434D9D-5001-48CD-97F0-36105166ABD0}">
      <dgm:prSet/>
      <dgm:spPr/>
      <dgm:t>
        <a:bodyPr/>
        <a:lstStyle/>
        <a:p>
          <a:endParaRPr lang="en-US"/>
        </a:p>
      </dgm:t>
    </dgm:pt>
    <dgm:pt modelId="{FEADFBC1-3E42-45C7-9B51-74E1775BAD4D}" type="sibTrans" cxnId="{47434D9D-5001-48CD-97F0-36105166ABD0}">
      <dgm:prSet/>
      <dgm:spPr/>
      <dgm:t>
        <a:bodyPr/>
        <a:lstStyle/>
        <a:p>
          <a:endParaRPr lang="en-US"/>
        </a:p>
      </dgm:t>
    </dgm:pt>
    <dgm:pt modelId="{1A18DF55-BBD7-4F92-B7D7-F9F7F3607D26}">
      <dgm:prSet/>
      <dgm:spPr/>
      <dgm:t>
        <a:bodyPr/>
        <a:lstStyle/>
        <a:p>
          <a:r>
            <a:rPr lang="en-US"/>
            <a:t>Supportive relationships and peer groups</a:t>
          </a:r>
        </a:p>
      </dgm:t>
    </dgm:pt>
    <dgm:pt modelId="{4C0EFA23-B930-4158-8CB3-F42E851DD06E}" type="parTrans" cxnId="{E3AD4BC0-1CCC-4201-B376-CA654A8CBC21}">
      <dgm:prSet/>
      <dgm:spPr/>
      <dgm:t>
        <a:bodyPr/>
        <a:lstStyle/>
        <a:p>
          <a:endParaRPr lang="en-US"/>
        </a:p>
      </dgm:t>
    </dgm:pt>
    <dgm:pt modelId="{76C0A098-6BF8-4E76-9636-5B5778DFEE21}" type="sibTrans" cxnId="{E3AD4BC0-1CCC-4201-B376-CA654A8CBC21}">
      <dgm:prSet/>
      <dgm:spPr/>
      <dgm:t>
        <a:bodyPr/>
        <a:lstStyle/>
        <a:p>
          <a:endParaRPr lang="en-US"/>
        </a:p>
      </dgm:t>
    </dgm:pt>
    <dgm:pt modelId="{809A043E-2481-4799-9D69-A77A6CC8E3A8}">
      <dgm:prSet/>
      <dgm:spPr/>
      <dgm:t>
        <a:bodyPr/>
        <a:lstStyle/>
        <a:p>
          <a:r>
            <a:rPr lang="en-US"/>
            <a:t>Social and emotional skills</a:t>
          </a:r>
        </a:p>
      </dgm:t>
    </dgm:pt>
    <dgm:pt modelId="{9CFD6572-1A7E-40B4-9589-AD3DBF222A07}" type="parTrans" cxnId="{2D598A02-491D-474C-ABF6-85ED5E6182D1}">
      <dgm:prSet/>
      <dgm:spPr/>
      <dgm:t>
        <a:bodyPr/>
        <a:lstStyle/>
        <a:p>
          <a:endParaRPr lang="en-US"/>
        </a:p>
      </dgm:t>
    </dgm:pt>
    <dgm:pt modelId="{30802066-6998-46C7-8E0B-5CB55BEA2415}" type="sibTrans" cxnId="{2D598A02-491D-474C-ABF6-85ED5E6182D1}">
      <dgm:prSet/>
      <dgm:spPr/>
      <dgm:t>
        <a:bodyPr/>
        <a:lstStyle/>
        <a:p>
          <a:endParaRPr lang="en-US"/>
        </a:p>
      </dgm:t>
    </dgm:pt>
    <dgm:pt modelId="{4A63FAB2-3BFB-43A0-8170-36B3CBA1386A}">
      <dgm:prSet/>
      <dgm:spPr/>
      <dgm:t>
        <a:bodyPr/>
        <a:lstStyle/>
        <a:p>
          <a:r>
            <a:rPr lang="en-US"/>
            <a:t>After-school activities</a:t>
          </a:r>
        </a:p>
      </dgm:t>
    </dgm:pt>
    <dgm:pt modelId="{B8B24965-7480-441D-B13B-B84665A032D6}" type="parTrans" cxnId="{79019E2E-10F2-4A31-8A68-BABB829CCEFE}">
      <dgm:prSet/>
      <dgm:spPr/>
      <dgm:t>
        <a:bodyPr/>
        <a:lstStyle/>
        <a:p>
          <a:endParaRPr lang="en-US"/>
        </a:p>
      </dgm:t>
    </dgm:pt>
    <dgm:pt modelId="{3D6853CA-D962-4CAD-A935-FDB321CC031C}" type="sibTrans" cxnId="{79019E2E-10F2-4A31-8A68-BABB829CCEFE}">
      <dgm:prSet/>
      <dgm:spPr/>
      <dgm:t>
        <a:bodyPr/>
        <a:lstStyle/>
        <a:p>
          <a:endParaRPr lang="en-US"/>
        </a:p>
      </dgm:t>
    </dgm:pt>
    <dgm:pt modelId="{281446D7-2338-4FB5-BA53-41D292976519}">
      <dgm:prSet/>
      <dgm:spPr/>
      <dgm:t>
        <a:bodyPr/>
        <a:lstStyle/>
        <a:p>
          <a:r>
            <a:rPr lang="en-US"/>
            <a:t>School connectedness</a:t>
          </a:r>
        </a:p>
      </dgm:t>
    </dgm:pt>
    <dgm:pt modelId="{3A464216-5221-4322-A943-771B17D9F1E3}" type="parTrans" cxnId="{8DB70ABB-2A71-4C00-97D9-5A1F640CF54E}">
      <dgm:prSet/>
      <dgm:spPr/>
      <dgm:t>
        <a:bodyPr/>
        <a:lstStyle/>
        <a:p>
          <a:endParaRPr lang="en-US"/>
        </a:p>
      </dgm:t>
    </dgm:pt>
    <dgm:pt modelId="{8B3DCF22-3140-4B14-9731-15C25FB21245}" type="sibTrans" cxnId="{8DB70ABB-2A71-4C00-97D9-5A1F640CF54E}">
      <dgm:prSet/>
      <dgm:spPr/>
      <dgm:t>
        <a:bodyPr/>
        <a:lstStyle/>
        <a:p>
          <a:endParaRPr lang="en-US"/>
        </a:p>
      </dgm:t>
    </dgm:pt>
    <dgm:pt modelId="{E3B6462F-5132-4F85-9B6A-899D40870E39}">
      <dgm:prSet/>
      <dgm:spPr/>
      <dgm:t>
        <a:bodyPr/>
        <a:lstStyle/>
        <a:p>
          <a:r>
            <a:rPr lang="en-US"/>
            <a:t>Celebration of cultural identities</a:t>
          </a:r>
        </a:p>
      </dgm:t>
    </dgm:pt>
    <dgm:pt modelId="{9E299035-7F3B-43F8-BB3E-CC7B6A1957C2}" type="parTrans" cxnId="{E92201A1-1E01-41EF-8F78-6760387A6F11}">
      <dgm:prSet/>
      <dgm:spPr/>
      <dgm:t>
        <a:bodyPr/>
        <a:lstStyle/>
        <a:p>
          <a:endParaRPr lang="en-US"/>
        </a:p>
      </dgm:t>
    </dgm:pt>
    <dgm:pt modelId="{7AB129BE-81AB-483B-BA1C-22B4605D4273}" type="sibTrans" cxnId="{E92201A1-1E01-41EF-8F78-6760387A6F11}">
      <dgm:prSet/>
      <dgm:spPr/>
      <dgm:t>
        <a:bodyPr/>
        <a:lstStyle/>
        <a:p>
          <a:endParaRPr lang="en-US"/>
        </a:p>
      </dgm:t>
    </dgm:pt>
    <dgm:pt modelId="{B7FA6DF7-382D-4E0A-8B0A-182534459B94}">
      <dgm:prSet phldr="0"/>
      <dgm:spPr/>
      <dgm:t>
        <a:bodyPr/>
        <a:lstStyle/>
        <a:p>
          <a:pPr rtl="0"/>
          <a:r>
            <a:rPr lang="en-US">
              <a:latin typeface="Calibri" panose="020F0502020204030204"/>
            </a:rPr>
            <a:t>Trusted, supportive adults at school</a:t>
          </a:r>
        </a:p>
      </dgm:t>
    </dgm:pt>
    <dgm:pt modelId="{31759F0A-467A-4F1B-9A22-0238ACDEF89B}" type="parTrans" cxnId="{1FC84BFA-8B00-4906-9653-43094B5B5039}">
      <dgm:prSet/>
      <dgm:spPr/>
    </dgm:pt>
    <dgm:pt modelId="{A0AC7B50-288F-441D-9824-0B71D67D67F3}" type="sibTrans" cxnId="{1FC84BFA-8B00-4906-9653-43094B5B5039}">
      <dgm:prSet/>
      <dgm:spPr/>
    </dgm:pt>
    <dgm:pt modelId="{4EBE8FBE-8BA7-4DE4-B001-5BBEE2E66670}" type="pres">
      <dgm:prSet presAssocID="{296C0154-9D59-44C1-8DA3-F4F532D59706}" presName="linear" presStyleCnt="0">
        <dgm:presLayoutVars>
          <dgm:dir/>
          <dgm:animLvl val="lvl"/>
          <dgm:resizeHandles val="exact"/>
        </dgm:presLayoutVars>
      </dgm:prSet>
      <dgm:spPr/>
    </dgm:pt>
    <dgm:pt modelId="{ADDE3EFA-168D-4D40-AF6B-C6E42754FEA3}" type="pres">
      <dgm:prSet presAssocID="{48F346A8-1B84-4CA0-98A1-B8FCFD0F01D8}" presName="parentLin" presStyleCnt="0"/>
      <dgm:spPr/>
    </dgm:pt>
    <dgm:pt modelId="{A8C638F0-493F-4978-80E2-A10DDD0B2982}" type="pres">
      <dgm:prSet presAssocID="{48F346A8-1B84-4CA0-98A1-B8FCFD0F01D8}" presName="parentLeftMargin" presStyleLbl="node1" presStyleIdx="0" presStyleCnt="2"/>
      <dgm:spPr/>
    </dgm:pt>
    <dgm:pt modelId="{04BB9FFA-CF49-4109-9D47-47724AD19EED}" type="pres">
      <dgm:prSet presAssocID="{48F346A8-1B84-4CA0-98A1-B8FCFD0F01D8}" presName="parentText" presStyleLbl="node1" presStyleIdx="0" presStyleCnt="2">
        <dgm:presLayoutVars>
          <dgm:chMax val="0"/>
          <dgm:bulletEnabled val="1"/>
        </dgm:presLayoutVars>
      </dgm:prSet>
      <dgm:spPr/>
    </dgm:pt>
    <dgm:pt modelId="{B464E967-2A01-4C09-8C47-824D5E7403B3}" type="pres">
      <dgm:prSet presAssocID="{48F346A8-1B84-4CA0-98A1-B8FCFD0F01D8}" presName="negativeSpace" presStyleCnt="0"/>
      <dgm:spPr/>
    </dgm:pt>
    <dgm:pt modelId="{81572C52-5F3E-4F2E-B477-E557452D9C3F}" type="pres">
      <dgm:prSet presAssocID="{48F346A8-1B84-4CA0-98A1-B8FCFD0F01D8}" presName="childText" presStyleLbl="conFgAcc1" presStyleIdx="0" presStyleCnt="2">
        <dgm:presLayoutVars>
          <dgm:bulletEnabled val="1"/>
        </dgm:presLayoutVars>
      </dgm:prSet>
      <dgm:spPr/>
    </dgm:pt>
    <dgm:pt modelId="{FA292F3E-4875-4649-8EC1-89CBAF7F0EA3}" type="pres">
      <dgm:prSet presAssocID="{D7224D9B-831C-491A-827F-69DE24B6F08B}" presName="spaceBetweenRectangles" presStyleCnt="0"/>
      <dgm:spPr/>
    </dgm:pt>
    <dgm:pt modelId="{496D7A29-1E39-4BB0-893D-3C2F926CEBAB}" type="pres">
      <dgm:prSet presAssocID="{8AC14456-CE75-41C1-B24F-FE12CF089871}" presName="parentLin" presStyleCnt="0"/>
      <dgm:spPr/>
    </dgm:pt>
    <dgm:pt modelId="{396AEE2F-2344-4AD8-AB15-68B2E65C6403}" type="pres">
      <dgm:prSet presAssocID="{8AC14456-CE75-41C1-B24F-FE12CF089871}" presName="parentLeftMargin" presStyleLbl="node1" presStyleIdx="0" presStyleCnt="2"/>
      <dgm:spPr/>
    </dgm:pt>
    <dgm:pt modelId="{DF3B50BE-471D-4533-BB2B-88A15ED01971}" type="pres">
      <dgm:prSet presAssocID="{8AC14456-CE75-41C1-B24F-FE12CF089871}" presName="parentText" presStyleLbl="node1" presStyleIdx="1" presStyleCnt="2">
        <dgm:presLayoutVars>
          <dgm:chMax val="0"/>
          <dgm:bulletEnabled val="1"/>
        </dgm:presLayoutVars>
      </dgm:prSet>
      <dgm:spPr/>
    </dgm:pt>
    <dgm:pt modelId="{C0DD3BB9-A6DC-4C18-9B35-31D5F30B4A6D}" type="pres">
      <dgm:prSet presAssocID="{8AC14456-CE75-41C1-B24F-FE12CF089871}" presName="negativeSpace" presStyleCnt="0"/>
      <dgm:spPr/>
    </dgm:pt>
    <dgm:pt modelId="{5741EBC6-A101-426A-BBD9-4DAF1C41EEDB}" type="pres">
      <dgm:prSet presAssocID="{8AC14456-CE75-41C1-B24F-FE12CF089871}" presName="childText" presStyleLbl="conFgAcc1" presStyleIdx="1" presStyleCnt="2">
        <dgm:presLayoutVars>
          <dgm:bulletEnabled val="1"/>
        </dgm:presLayoutVars>
      </dgm:prSet>
      <dgm:spPr/>
    </dgm:pt>
  </dgm:ptLst>
  <dgm:cxnLst>
    <dgm:cxn modelId="{2D598A02-491D-474C-ABF6-85ED5E6182D1}" srcId="{8AC14456-CE75-41C1-B24F-FE12CF089871}" destId="{809A043E-2481-4799-9D69-A77A6CC8E3A8}" srcOrd="2" destOrd="0" parTransId="{9CFD6572-1A7E-40B4-9589-AD3DBF222A07}" sibTransId="{30802066-6998-46C7-8E0B-5CB55BEA2415}"/>
    <dgm:cxn modelId="{39234603-1CC7-4686-9142-F42CB62BE84B}" type="presOf" srcId="{A4294D98-6A9B-48FE-B0AB-C21D3D0B5666}" destId="{81572C52-5F3E-4F2E-B477-E557452D9C3F}" srcOrd="0" destOrd="1" presId="urn:microsoft.com/office/officeart/2005/8/layout/list1"/>
    <dgm:cxn modelId="{222A8D20-EA05-48FC-A188-68403CE53812}" srcId="{48F346A8-1B84-4CA0-98A1-B8FCFD0F01D8}" destId="{3DF3B611-7F10-4E19-9AD3-A4762D37B08A}" srcOrd="4" destOrd="0" parTransId="{CF2FC8F7-B4EF-4824-8407-6C4C8914E41C}" sibTransId="{E1982B63-6478-4C0D-BDAE-CC72D16B7F72}"/>
    <dgm:cxn modelId="{A3F1A727-8B39-41D8-A386-42F49EA2D78B}" type="presOf" srcId="{71295056-3AB3-41A7-A626-A204A3AFABC0}" destId="{81572C52-5F3E-4F2E-B477-E557452D9C3F}" srcOrd="0" destOrd="2" presId="urn:microsoft.com/office/officeart/2005/8/layout/list1"/>
    <dgm:cxn modelId="{79019E2E-10F2-4A31-8A68-BABB829CCEFE}" srcId="{8AC14456-CE75-41C1-B24F-FE12CF089871}" destId="{4A63FAB2-3BFB-43A0-8170-36B3CBA1386A}" srcOrd="3" destOrd="0" parTransId="{B8B24965-7480-441D-B13B-B84665A032D6}" sibTransId="{3D6853CA-D962-4CAD-A935-FDB321CC031C}"/>
    <dgm:cxn modelId="{E036A635-730C-48A9-BDE7-C37E645CCC6C}" type="presOf" srcId="{48F346A8-1B84-4CA0-98A1-B8FCFD0F01D8}" destId="{A8C638F0-493F-4978-80E2-A10DDD0B2982}" srcOrd="0" destOrd="0" presId="urn:microsoft.com/office/officeart/2005/8/layout/list1"/>
    <dgm:cxn modelId="{E7B0A964-45AB-40D6-AF1F-2B78904F7E1D}" type="presOf" srcId="{E3B6462F-5132-4F85-9B6A-899D40870E39}" destId="{5741EBC6-A101-426A-BBD9-4DAF1C41EEDB}" srcOrd="0" destOrd="5" presId="urn:microsoft.com/office/officeart/2005/8/layout/list1"/>
    <dgm:cxn modelId="{DD83076C-FA5F-457C-A400-FCC80D492C0B}" srcId="{48F346A8-1B84-4CA0-98A1-B8FCFD0F01D8}" destId="{A4294D98-6A9B-48FE-B0AB-C21D3D0B5666}" srcOrd="1" destOrd="0" parTransId="{5A23749A-292A-4A6A-AC80-A89EE0B123C1}" sibTransId="{8F0DA0F5-94B5-4F24-8E54-EB7047255FB0}"/>
    <dgm:cxn modelId="{BDA2F871-8CA6-44BB-85D5-055EE4B2678A}" type="presOf" srcId="{3DF3B611-7F10-4E19-9AD3-A4762D37B08A}" destId="{81572C52-5F3E-4F2E-B477-E557452D9C3F}" srcOrd="0" destOrd="4" presId="urn:microsoft.com/office/officeart/2005/8/layout/list1"/>
    <dgm:cxn modelId="{32F33D7A-CDCD-4B6E-8DF3-552748C3ACF5}" srcId="{48F346A8-1B84-4CA0-98A1-B8FCFD0F01D8}" destId="{0C1F15AA-AB7B-4259-BE6C-993F689860C5}" srcOrd="3" destOrd="0" parTransId="{516C8F1F-E34B-4CB0-8A02-0BC8BD63C89F}" sibTransId="{85BBE8CD-31FF-4785-AC9D-80C0335CAF12}"/>
    <dgm:cxn modelId="{7DD47784-89A2-4ADC-9A46-2CDF8D274FF2}" type="presOf" srcId="{B21AB88D-BBCD-43DA-8552-287AFF59A148}" destId="{81572C52-5F3E-4F2E-B477-E557452D9C3F}" srcOrd="0" destOrd="0" presId="urn:microsoft.com/office/officeart/2005/8/layout/list1"/>
    <dgm:cxn modelId="{C189968A-8AA4-4386-B3C2-7B18A640F7D5}" type="presOf" srcId="{296C0154-9D59-44C1-8DA3-F4F532D59706}" destId="{4EBE8FBE-8BA7-4DE4-B001-5BBEE2E66670}" srcOrd="0" destOrd="0" presId="urn:microsoft.com/office/officeart/2005/8/layout/list1"/>
    <dgm:cxn modelId="{133A898B-FEFA-46B4-ABCA-6FD11B7A6A72}" srcId="{48F346A8-1B84-4CA0-98A1-B8FCFD0F01D8}" destId="{B21AB88D-BBCD-43DA-8552-287AFF59A148}" srcOrd="0" destOrd="0" parTransId="{F5C818F4-02E7-426A-8FAD-D1379A461FF4}" sibTransId="{6436FE54-47D3-4268-BAF5-1BA49DD83BA0}"/>
    <dgm:cxn modelId="{47434D9D-5001-48CD-97F0-36105166ABD0}" srcId="{296C0154-9D59-44C1-8DA3-F4F532D59706}" destId="{8AC14456-CE75-41C1-B24F-FE12CF089871}" srcOrd="1" destOrd="0" parTransId="{6D8086CA-BB7E-488D-9118-BB8DF4B2767F}" sibTransId="{FEADFBC1-3E42-45C7-9B51-74E1775BAD4D}"/>
    <dgm:cxn modelId="{E92201A1-1E01-41EF-8F78-6760387A6F11}" srcId="{8AC14456-CE75-41C1-B24F-FE12CF089871}" destId="{E3B6462F-5132-4F85-9B6A-899D40870E39}" srcOrd="5" destOrd="0" parTransId="{9E299035-7F3B-43F8-BB3E-CC7B6A1957C2}" sibTransId="{7AB129BE-81AB-483B-BA1C-22B4605D4273}"/>
    <dgm:cxn modelId="{8DB70ABB-2A71-4C00-97D9-5A1F640CF54E}" srcId="{8AC14456-CE75-41C1-B24F-FE12CF089871}" destId="{281446D7-2338-4FB5-BA53-41D292976519}" srcOrd="4" destOrd="0" parTransId="{3A464216-5221-4322-A943-771B17D9F1E3}" sibTransId="{8B3DCF22-3140-4B14-9731-15C25FB21245}"/>
    <dgm:cxn modelId="{E3AD4BC0-1CCC-4201-B376-CA654A8CBC21}" srcId="{8AC14456-CE75-41C1-B24F-FE12CF089871}" destId="{1A18DF55-BBD7-4F92-B7D7-F9F7F3607D26}" srcOrd="0" destOrd="0" parTransId="{4C0EFA23-B930-4158-8CB3-F42E851DD06E}" sibTransId="{76C0A098-6BF8-4E76-9636-5B5778DFEE21}"/>
    <dgm:cxn modelId="{C8D9B8C8-4AC0-4B23-B743-4960A3DFE2F1}" type="presOf" srcId="{B7FA6DF7-382D-4E0A-8B0A-182534459B94}" destId="{5741EBC6-A101-426A-BBD9-4DAF1C41EEDB}" srcOrd="0" destOrd="1" presId="urn:microsoft.com/office/officeart/2005/8/layout/list1"/>
    <dgm:cxn modelId="{2169F7D0-3A90-420F-8E02-959ADA79FDCD}" srcId="{48F346A8-1B84-4CA0-98A1-B8FCFD0F01D8}" destId="{71295056-3AB3-41A7-A626-A204A3AFABC0}" srcOrd="2" destOrd="0" parTransId="{618017D7-23CC-4C4F-8587-9620AC9E8652}" sibTransId="{6837A139-62CD-44AA-8B33-E7B17153764B}"/>
    <dgm:cxn modelId="{E59BCDD7-A5D7-4583-A755-DFC8A3FC2A75}" type="presOf" srcId="{281446D7-2338-4FB5-BA53-41D292976519}" destId="{5741EBC6-A101-426A-BBD9-4DAF1C41EEDB}" srcOrd="0" destOrd="4" presId="urn:microsoft.com/office/officeart/2005/8/layout/list1"/>
    <dgm:cxn modelId="{3C3562DB-D984-4A69-AFFE-B1CC4060A8D9}" type="presOf" srcId="{809A043E-2481-4799-9D69-A77A6CC8E3A8}" destId="{5741EBC6-A101-426A-BBD9-4DAF1C41EEDB}" srcOrd="0" destOrd="2" presId="urn:microsoft.com/office/officeart/2005/8/layout/list1"/>
    <dgm:cxn modelId="{55FCB7DE-B068-4B3F-B2AC-5139E8FF176E}" type="presOf" srcId="{8AC14456-CE75-41C1-B24F-FE12CF089871}" destId="{DF3B50BE-471D-4533-BB2B-88A15ED01971}" srcOrd="1" destOrd="0" presId="urn:microsoft.com/office/officeart/2005/8/layout/list1"/>
    <dgm:cxn modelId="{1B23A7E4-A9DC-449E-9101-71692A9DAC40}" type="presOf" srcId="{48F346A8-1B84-4CA0-98A1-B8FCFD0F01D8}" destId="{04BB9FFA-CF49-4109-9D47-47724AD19EED}" srcOrd="1" destOrd="0" presId="urn:microsoft.com/office/officeart/2005/8/layout/list1"/>
    <dgm:cxn modelId="{86E46AF4-187C-4EC7-AD96-C53428A78AD8}" type="presOf" srcId="{8AC14456-CE75-41C1-B24F-FE12CF089871}" destId="{396AEE2F-2344-4AD8-AB15-68B2E65C6403}" srcOrd="0" destOrd="0" presId="urn:microsoft.com/office/officeart/2005/8/layout/list1"/>
    <dgm:cxn modelId="{5A6DBAF9-C5A8-4334-B380-F808984E7F50}" srcId="{296C0154-9D59-44C1-8DA3-F4F532D59706}" destId="{48F346A8-1B84-4CA0-98A1-B8FCFD0F01D8}" srcOrd="0" destOrd="0" parTransId="{FCECE198-6E35-4E07-8366-43D513DD680F}" sibTransId="{D7224D9B-831C-491A-827F-69DE24B6F08B}"/>
    <dgm:cxn modelId="{96E648FA-2FC0-4C82-8063-06FA07281183}" type="presOf" srcId="{4A63FAB2-3BFB-43A0-8170-36B3CBA1386A}" destId="{5741EBC6-A101-426A-BBD9-4DAF1C41EEDB}" srcOrd="0" destOrd="3" presId="urn:microsoft.com/office/officeart/2005/8/layout/list1"/>
    <dgm:cxn modelId="{1FC84BFA-8B00-4906-9653-43094B5B5039}" srcId="{8AC14456-CE75-41C1-B24F-FE12CF089871}" destId="{B7FA6DF7-382D-4E0A-8B0A-182534459B94}" srcOrd="1" destOrd="0" parTransId="{31759F0A-467A-4F1B-9A22-0238ACDEF89B}" sibTransId="{A0AC7B50-288F-441D-9824-0B71D67D67F3}"/>
    <dgm:cxn modelId="{87A6ADFB-4CD4-4490-B7F9-AE454F9E96BA}" type="presOf" srcId="{1A18DF55-BBD7-4F92-B7D7-F9F7F3607D26}" destId="{5741EBC6-A101-426A-BBD9-4DAF1C41EEDB}" srcOrd="0" destOrd="0" presId="urn:microsoft.com/office/officeart/2005/8/layout/list1"/>
    <dgm:cxn modelId="{55BAEAFC-D71E-45C4-B30A-0EF6211D7306}" type="presOf" srcId="{0C1F15AA-AB7B-4259-BE6C-993F689860C5}" destId="{81572C52-5F3E-4F2E-B477-E557452D9C3F}" srcOrd="0" destOrd="3" presId="urn:microsoft.com/office/officeart/2005/8/layout/list1"/>
    <dgm:cxn modelId="{A4F18F69-A4EF-4AAE-A1E9-1A599B905FA6}" type="presParOf" srcId="{4EBE8FBE-8BA7-4DE4-B001-5BBEE2E66670}" destId="{ADDE3EFA-168D-4D40-AF6B-C6E42754FEA3}" srcOrd="0" destOrd="0" presId="urn:microsoft.com/office/officeart/2005/8/layout/list1"/>
    <dgm:cxn modelId="{15A49B74-AAE9-4D3A-803E-491EE2CB288A}" type="presParOf" srcId="{ADDE3EFA-168D-4D40-AF6B-C6E42754FEA3}" destId="{A8C638F0-493F-4978-80E2-A10DDD0B2982}" srcOrd="0" destOrd="0" presId="urn:microsoft.com/office/officeart/2005/8/layout/list1"/>
    <dgm:cxn modelId="{D631E6A0-9801-44BF-818F-53D363AE6B29}" type="presParOf" srcId="{ADDE3EFA-168D-4D40-AF6B-C6E42754FEA3}" destId="{04BB9FFA-CF49-4109-9D47-47724AD19EED}" srcOrd="1" destOrd="0" presId="urn:microsoft.com/office/officeart/2005/8/layout/list1"/>
    <dgm:cxn modelId="{7318FDEC-9706-41DE-8BCF-F7A195DE6B3F}" type="presParOf" srcId="{4EBE8FBE-8BA7-4DE4-B001-5BBEE2E66670}" destId="{B464E967-2A01-4C09-8C47-824D5E7403B3}" srcOrd="1" destOrd="0" presId="urn:microsoft.com/office/officeart/2005/8/layout/list1"/>
    <dgm:cxn modelId="{2D4D464D-6ED6-4602-979E-3163B1E5733F}" type="presParOf" srcId="{4EBE8FBE-8BA7-4DE4-B001-5BBEE2E66670}" destId="{81572C52-5F3E-4F2E-B477-E557452D9C3F}" srcOrd="2" destOrd="0" presId="urn:microsoft.com/office/officeart/2005/8/layout/list1"/>
    <dgm:cxn modelId="{C9691B21-0779-4C81-B064-E7F8DAA411C6}" type="presParOf" srcId="{4EBE8FBE-8BA7-4DE4-B001-5BBEE2E66670}" destId="{FA292F3E-4875-4649-8EC1-89CBAF7F0EA3}" srcOrd="3" destOrd="0" presId="urn:microsoft.com/office/officeart/2005/8/layout/list1"/>
    <dgm:cxn modelId="{215DC61C-9543-4D8E-9693-9916D6865D91}" type="presParOf" srcId="{4EBE8FBE-8BA7-4DE4-B001-5BBEE2E66670}" destId="{496D7A29-1E39-4BB0-893D-3C2F926CEBAB}" srcOrd="4" destOrd="0" presId="urn:microsoft.com/office/officeart/2005/8/layout/list1"/>
    <dgm:cxn modelId="{7E49A089-B5EF-4806-8B03-12E2B7E653D0}" type="presParOf" srcId="{496D7A29-1E39-4BB0-893D-3C2F926CEBAB}" destId="{396AEE2F-2344-4AD8-AB15-68B2E65C6403}" srcOrd="0" destOrd="0" presId="urn:microsoft.com/office/officeart/2005/8/layout/list1"/>
    <dgm:cxn modelId="{4A0FC210-09AC-45C7-9F07-7541FFF7709B}" type="presParOf" srcId="{496D7A29-1E39-4BB0-893D-3C2F926CEBAB}" destId="{DF3B50BE-471D-4533-BB2B-88A15ED01971}" srcOrd="1" destOrd="0" presId="urn:microsoft.com/office/officeart/2005/8/layout/list1"/>
    <dgm:cxn modelId="{ED75BFD7-27F9-48F3-9277-F5C9F4D54FF1}" type="presParOf" srcId="{4EBE8FBE-8BA7-4DE4-B001-5BBEE2E66670}" destId="{C0DD3BB9-A6DC-4C18-9B35-31D5F30B4A6D}" srcOrd="5" destOrd="0" presId="urn:microsoft.com/office/officeart/2005/8/layout/list1"/>
    <dgm:cxn modelId="{814AFC47-7847-4554-8610-D0B35E5020DF}" type="presParOf" srcId="{4EBE8FBE-8BA7-4DE4-B001-5BBEE2E66670}" destId="{5741EBC6-A101-426A-BBD9-4DAF1C41EEDB}"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572C52-5F3E-4F2E-B477-E557452D9C3F}">
      <dsp:nvSpPr>
        <dsp:cNvPr id="0" name=""/>
        <dsp:cNvSpPr/>
      </dsp:nvSpPr>
      <dsp:spPr>
        <a:xfrm>
          <a:off x="0" y="254880"/>
          <a:ext cx="5801231" cy="19655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0240" tIns="333248" rIns="45024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Stress</a:t>
          </a:r>
        </a:p>
        <a:p>
          <a:pPr marL="171450" lvl="1" indent="-171450" algn="l" defTabSz="711200">
            <a:lnSpc>
              <a:spcPct val="90000"/>
            </a:lnSpc>
            <a:spcBef>
              <a:spcPct val="0"/>
            </a:spcBef>
            <a:spcAft>
              <a:spcPct val="15000"/>
            </a:spcAft>
            <a:buChar char="•"/>
          </a:pPr>
          <a:r>
            <a:rPr lang="en-US" sz="1600" kern="1200"/>
            <a:t>Having a caregiver who uses substances</a:t>
          </a:r>
        </a:p>
        <a:p>
          <a:pPr marL="171450" lvl="1" indent="-171450" algn="l" defTabSz="711200">
            <a:lnSpc>
              <a:spcPct val="90000"/>
            </a:lnSpc>
            <a:spcBef>
              <a:spcPct val="0"/>
            </a:spcBef>
            <a:spcAft>
              <a:spcPct val="15000"/>
            </a:spcAft>
            <a:buChar char="•"/>
          </a:pPr>
          <a:r>
            <a:rPr lang="en-US" sz="1600" kern="1200"/>
            <a:t>Feeling disconnected at school</a:t>
          </a:r>
        </a:p>
        <a:p>
          <a:pPr marL="171450" lvl="1" indent="-171450" algn="l" defTabSz="711200">
            <a:lnSpc>
              <a:spcPct val="90000"/>
            </a:lnSpc>
            <a:spcBef>
              <a:spcPct val="0"/>
            </a:spcBef>
            <a:spcAft>
              <a:spcPct val="15000"/>
            </a:spcAft>
            <a:buChar char="•"/>
          </a:pPr>
          <a:r>
            <a:rPr lang="en-US" sz="1600" kern="1200"/>
            <a:t>Exposure to substance-related advertisements and social media</a:t>
          </a:r>
        </a:p>
        <a:p>
          <a:pPr marL="171450" lvl="1" indent="-171450" algn="l" defTabSz="711200">
            <a:lnSpc>
              <a:spcPct val="90000"/>
            </a:lnSpc>
            <a:spcBef>
              <a:spcPct val="0"/>
            </a:spcBef>
            <a:spcAft>
              <a:spcPct val="15000"/>
            </a:spcAft>
            <a:buChar char="•"/>
          </a:pPr>
          <a:r>
            <a:rPr lang="en-US" sz="1600" kern="1200"/>
            <a:t>Unmet physical and mental health needs</a:t>
          </a:r>
        </a:p>
      </dsp:txBody>
      <dsp:txXfrm>
        <a:off x="0" y="254880"/>
        <a:ext cx="5801231" cy="1965599"/>
      </dsp:txXfrm>
    </dsp:sp>
    <dsp:sp modelId="{04BB9FFA-CF49-4109-9D47-47724AD19EED}">
      <dsp:nvSpPr>
        <dsp:cNvPr id="0" name=""/>
        <dsp:cNvSpPr/>
      </dsp:nvSpPr>
      <dsp:spPr>
        <a:xfrm>
          <a:off x="290061" y="18720"/>
          <a:ext cx="4060861"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491" tIns="0" rIns="153491" bIns="0" numCol="1" spcCol="1270" anchor="ctr" anchorCtr="0">
          <a:noAutofit/>
        </a:bodyPr>
        <a:lstStyle/>
        <a:p>
          <a:pPr marL="0" lvl="0" indent="0" algn="l" defTabSz="711200">
            <a:lnSpc>
              <a:spcPct val="90000"/>
            </a:lnSpc>
            <a:spcBef>
              <a:spcPct val="0"/>
            </a:spcBef>
            <a:spcAft>
              <a:spcPct val="35000"/>
            </a:spcAft>
            <a:buNone/>
          </a:pPr>
          <a:r>
            <a:rPr lang="en-US" sz="1600" b="1" u="sng" kern="1200"/>
            <a:t>Risk factors include:</a:t>
          </a:r>
          <a:endParaRPr lang="en-US" sz="1600" kern="1200"/>
        </a:p>
      </dsp:txBody>
      <dsp:txXfrm>
        <a:off x="313118" y="41777"/>
        <a:ext cx="4014747" cy="426206"/>
      </dsp:txXfrm>
    </dsp:sp>
    <dsp:sp modelId="{5741EBC6-A101-426A-BBD9-4DAF1C41EEDB}">
      <dsp:nvSpPr>
        <dsp:cNvPr id="0" name=""/>
        <dsp:cNvSpPr/>
      </dsp:nvSpPr>
      <dsp:spPr>
        <a:xfrm>
          <a:off x="0" y="2543040"/>
          <a:ext cx="5801231" cy="2016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0240" tIns="333248" rIns="45024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Supportive relationships and peer groups</a:t>
          </a:r>
        </a:p>
        <a:p>
          <a:pPr marL="171450" lvl="1" indent="-171450" algn="l" defTabSz="711200" rtl="0">
            <a:lnSpc>
              <a:spcPct val="90000"/>
            </a:lnSpc>
            <a:spcBef>
              <a:spcPct val="0"/>
            </a:spcBef>
            <a:spcAft>
              <a:spcPct val="15000"/>
            </a:spcAft>
            <a:buChar char="•"/>
          </a:pPr>
          <a:r>
            <a:rPr lang="en-US" sz="1600" kern="1200">
              <a:latin typeface="Calibri" panose="020F0502020204030204"/>
            </a:rPr>
            <a:t>Trusted, supportive adults at school</a:t>
          </a:r>
        </a:p>
        <a:p>
          <a:pPr marL="171450" lvl="1" indent="-171450" algn="l" defTabSz="711200">
            <a:lnSpc>
              <a:spcPct val="90000"/>
            </a:lnSpc>
            <a:spcBef>
              <a:spcPct val="0"/>
            </a:spcBef>
            <a:spcAft>
              <a:spcPct val="15000"/>
            </a:spcAft>
            <a:buChar char="•"/>
          </a:pPr>
          <a:r>
            <a:rPr lang="en-US" sz="1600" kern="1200"/>
            <a:t>Social and emotional skills</a:t>
          </a:r>
        </a:p>
        <a:p>
          <a:pPr marL="171450" lvl="1" indent="-171450" algn="l" defTabSz="711200">
            <a:lnSpc>
              <a:spcPct val="90000"/>
            </a:lnSpc>
            <a:spcBef>
              <a:spcPct val="0"/>
            </a:spcBef>
            <a:spcAft>
              <a:spcPct val="15000"/>
            </a:spcAft>
            <a:buChar char="•"/>
          </a:pPr>
          <a:r>
            <a:rPr lang="en-US" sz="1600" kern="1200"/>
            <a:t>After-school activities</a:t>
          </a:r>
        </a:p>
        <a:p>
          <a:pPr marL="171450" lvl="1" indent="-171450" algn="l" defTabSz="711200">
            <a:lnSpc>
              <a:spcPct val="90000"/>
            </a:lnSpc>
            <a:spcBef>
              <a:spcPct val="0"/>
            </a:spcBef>
            <a:spcAft>
              <a:spcPct val="15000"/>
            </a:spcAft>
            <a:buChar char="•"/>
          </a:pPr>
          <a:r>
            <a:rPr lang="en-US" sz="1600" kern="1200"/>
            <a:t>School connectedness</a:t>
          </a:r>
        </a:p>
        <a:p>
          <a:pPr marL="171450" lvl="1" indent="-171450" algn="l" defTabSz="711200">
            <a:lnSpc>
              <a:spcPct val="90000"/>
            </a:lnSpc>
            <a:spcBef>
              <a:spcPct val="0"/>
            </a:spcBef>
            <a:spcAft>
              <a:spcPct val="15000"/>
            </a:spcAft>
            <a:buChar char="•"/>
          </a:pPr>
          <a:r>
            <a:rPr lang="en-US" sz="1600" kern="1200"/>
            <a:t>Celebration of cultural identities</a:t>
          </a:r>
        </a:p>
      </dsp:txBody>
      <dsp:txXfrm>
        <a:off x="0" y="2543040"/>
        <a:ext cx="5801231" cy="2016000"/>
      </dsp:txXfrm>
    </dsp:sp>
    <dsp:sp modelId="{DF3B50BE-471D-4533-BB2B-88A15ED01971}">
      <dsp:nvSpPr>
        <dsp:cNvPr id="0" name=""/>
        <dsp:cNvSpPr/>
      </dsp:nvSpPr>
      <dsp:spPr>
        <a:xfrm>
          <a:off x="290061" y="2306880"/>
          <a:ext cx="4060861"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491" tIns="0" rIns="153491" bIns="0" numCol="1" spcCol="1270" anchor="ctr" anchorCtr="0">
          <a:noAutofit/>
        </a:bodyPr>
        <a:lstStyle/>
        <a:p>
          <a:pPr marL="0" lvl="0" indent="0" algn="l" defTabSz="711200">
            <a:lnSpc>
              <a:spcPct val="90000"/>
            </a:lnSpc>
            <a:spcBef>
              <a:spcPct val="0"/>
            </a:spcBef>
            <a:spcAft>
              <a:spcPct val="35000"/>
            </a:spcAft>
            <a:buNone/>
          </a:pPr>
          <a:r>
            <a:rPr lang="en-US" sz="1600" b="1" u="sng" kern="1200"/>
            <a:t>Protective factors include:</a:t>
          </a:r>
          <a:endParaRPr lang="en-US" sz="1600" kern="1200"/>
        </a:p>
      </dsp:txBody>
      <dsp:txXfrm>
        <a:off x="313118" y="2329937"/>
        <a:ext cx="4014747"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nida.nih.gov/research-topics/addiction-science/words-matter-preferred-language-talking-about-addictio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oregon.gov/adpc/Committee%20Resources/OYAA%20-%20ADPC%20Background%20Summary.pdf"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datatools.samhsa.gov/saes/state"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oregon.gov/oha/PH/PREVENTIONWELLNESS/SUBSTANCEUSE/OPIOIDS/Pages/ReverseOverdose.aspx"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oregon.gov/ode/educator-resources/assessment/Pages/Student_Educational_Equity_Development_Survey.aspx"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www.oregon.gov/ode/students-and-family/healthsafety/Pages/DisciplineRestraintSeclusionCollections.aspx" TargetMode="External"/><Relationship Id="rId4" Type="http://schemas.openxmlformats.org/officeDocument/2006/relationships/hyperlink" Target="https://oregoninjurydata.shinyapps.io/overdos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regon.gov/oha/PH/PREVENTIONWELLNESS/SUBSTANCEUSE/OPIOIDS/Pages/OSPTR-board.aspx"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oregon.gov/oha/PH/PREVENTIONWELLNESS/SUBSTANCEUSE/OPIOIDS/Documents/Opioid-Settlement-FAQs.pdf"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a:t>Facilitator Notes</a:t>
            </a:r>
          </a:p>
          <a:p>
            <a:pPr>
              <a:buFont typeface="Arial" panose="020B0604020202020204" pitchFamily="34" charset="0"/>
              <a:buChar char="•"/>
            </a:pPr>
            <a:r>
              <a:rPr lang="en-US"/>
              <a:t>If there is a new facilitator for this section, take a moment to introduce yourself.</a:t>
            </a:r>
          </a:p>
          <a:p>
            <a:pPr marL="228600" indent="0"/>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1470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Provide a few minutes for participants to turn to their elbow partners and </a:t>
            </a:r>
            <a:r>
              <a:rPr lang="en-US" sz="1200">
                <a:solidFill>
                  <a:srgbClr val="000000"/>
                </a:solidFill>
              </a:rPr>
              <a:t>discuss</a:t>
            </a:r>
            <a:r>
              <a:rPr lang="en-US" sz="1200" b="0" i="0" u="none" strike="noStrike">
                <a:solidFill>
                  <a:srgbClr val="000000"/>
                </a:solidFill>
                <a:effectLst/>
              </a:rPr>
              <a:t> the questions</a:t>
            </a:r>
            <a:r>
              <a:rPr lang="en-US" sz="1200">
                <a:solidFill>
                  <a:srgbClr val="000000"/>
                </a:solidFill>
              </a:rPr>
              <a:t> on the slide.</a:t>
            </a:r>
            <a:endParaRPr lang="en-US" sz="1200" b="0" i="0" u="none" strike="noStrike">
              <a:solidFill>
                <a:srgbClr val="000000"/>
              </a:solidFill>
              <a:effectLst/>
            </a:endParaRPr>
          </a:p>
          <a:p>
            <a:pPr>
              <a:buFont typeface="Arial" panose="020B0604020202020204" pitchFamily="34" charset="0"/>
              <a:buChar char="•"/>
            </a:pPr>
            <a:r>
              <a:rPr lang="en-US" sz="1200" b="0" i="0" u="none" strike="noStrike">
                <a:solidFill>
                  <a:srgbClr val="000000"/>
                </a:solidFill>
                <a:effectLst/>
              </a:rPr>
              <a:t>Ask a few groups to share what they have noticed.</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buFont typeface="Arial" panose="020B0604020202020204" pitchFamily="34" charset="0"/>
              <a:buNone/>
            </a:pPr>
            <a:r>
              <a:rPr lang="en-US" sz="1200" b="0" i="1" u="none" strike="noStrike">
                <a:solidFill>
                  <a:srgbClr val="000000"/>
                </a:solidFill>
                <a:effectLst/>
              </a:rPr>
              <a:t>We are going to take a moment to pause and reflect. In groups of two or three, take a few minutes to discuss [read questions on slide]. In addition, if you are familiar with your district plan, have you observed any changes since it was implemented? Be prepared to share some of your findings with the whole group. [wait 2-3 minutes] Who would like to share?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1868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Facilitator Notes</a:t>
            </a:r>
          </a:p>
          <a:p>
            <a:pPr>
              <a:buFont typeface="Arial" panose="020B0604020202020204" pitchFamily="34" charset="0"/>
              <a:buChar char="•"/>
            </a:pPr>
            <a:r>
              <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Share that there are key terms and ideas that are important to understand prior to jumping into the content. </a:t>
            </a:r>
          </a:p>
          <a:p>
            <a:pPr>
              <a:buFont typeface="Arial" panose="020B0604020202020204" pitchFamily="34" charset="0"/>
              <a:buChar char="•"/>
            </a:pPr>
            <a:r>
              <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Review the terms on the slide.</a:t>
            </a:r>
          </a:p>
          <a:p>
            <a:pPr marL="228600" indent="0">
              <a:buFont typeface="Arial" panose="020B0604020202020204" pitchFamily="34" charset="0"/>
              <a:buNone/>
            </a:pPr>
            <a:endParaRPr lang="en-US" sz="1200" b="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a:latin typeface="Calibri" panose="020F0502020204030204" pitchFamily="34" charset="0"/>
                <a:ea typeface="Calibri" panose="020F0502020204030204" pitchFamily="34" charset="0"/>
                <a:cs typeface="Calibri" panose="020F0502020204030204" pitchFamily="34" charset="0"/>
              </a:rPr>
              <a:t>Script</a:t>
            </a:r>
          </a:p>
          <a:p>
            <a:pPr marL="228600" indent="0">
              <a:buFont typeface="Arial" panose="020B0604020202020204" pitchFamily="34" charset="0"/>
              <a:buNone/>
            </a:pPr>
            <a:r>
              <a:rPr lang="en-US" sz="1200" b="0" i="1">
                <a:latin typeface="Calibri" panose="020F0502020204030204" pitchFamily="34" charset="0"/>
                <a:ea typeface="Calibri" panose="020F0502020204030204" pitchFamily="34" charset="0"/>
                <a:cs typeface="Calibri" panose="020F0502020204030204" pitchFamily="34" charset="0"/>
              </a:rPr>
              <a:t>There are a few key terms that are important to know as we get into the work. First let's look at substance use terms. [Review the terms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8626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latin typeface="Calibri" panose="020F0502020204030204" pitchFamily="34" charset="0"/>
              </a:rPr>
              <a:t>Facilitator Notes</a:t>
            </a:r>
          </a:p>
          <a:p>
            <a:pPr>
              <a:buFont typeface="Arial" panose="020B0604020202020204" pitchFamily="34" charset="0"/>
              <a:buChar char="•"/>
            </a:pPr>
            <a:r>
              <a:rPr lang="en-US" sz="1200" b="0" i="0" u="none" strike="noStrike">
                <a:solidFill>
                  <a:srgbClr val="000000"/>
                </a:solidFill>
                <a:effectLst/>
                <a:latin typeface="Calibri" panose="020F0502020204030204" pitchFamily="34" charset="0"/>
              </a:rPr>
              <a:t>Review the terms on the slide.</a:t>
            </a:r>
          </a:p>
          <a:p>
            <a:endParaRPr lang="en-US"/>
          </a:p>
          <a:p>
            <a:pPr marL="228600" indent="0">
              <a:buFont typeface="Arial" panose="020B0604020202020204" pitchFamily="34" charset="0"/>
              <a:buNone/>
            </a:pPr>
            <a:r>
              <a:rPr lang="en-US" b="1"/>
              <a:t>Script</a:t>
            </a:r>
          </a:p>
          <a:p>
            <a:pPr marL="228600" indent="0"/>
            <a:r>
              <a:rPr lang="en-US" b="0" i="1"/>
              <a:t>When referring to one’s relationship with substances, there are also specific terms. [Review the terms on the slide.]</a:t>
            </a:r>
            <a:r>
              <a:rPr lang="en-US" i="1"/>
              <a:t> When talking about people with substance use, it is important to choose our words carefully to avoid unintentionally causing shame or stigmatization. Using person-first language and avoiding terms with a negative connotation, such as "abuse" are examples of how to do this. [Ask participants if they can think of other examples of how to avoid using shameful or stigmatizing language. Additional information on this topic can be found at </a:t>
            </a:r>
            <a:r>
              <a:rPr lang="en-US">
                <a:hlinkClick r:id="rId3"/>
              </a:rPr>
              <a:t>Words Matter: Preferred Language for Talking About Addiction | National Institute on Drug Abuse (NIDA)</a:t>
            </a:r>
            <a:r>
              <a:rPr lang="en-US"/>
              <a:t>]</a:t>
            </a:r>
            <a:endParaRPr lang="en-US" b="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0460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Remind participants that they have learned a lot about </a:t>
            </a:r>
            <a:r>
              <a:rPr lang="en-US">
                <a:solidFill>
                  <a:srgbClr val="000000"/>
                </a:solidFill>
              </a:rPr>
              <a:t>requirements and legislation related to substance use. </a:t>
            </a:r>
          </a:p>
          <a:p>
            <a:pPr>
              <a:buFont typeface="Arial" panose="020B0604020202020204" pitchFamily="34" charset="0"/>
              <a:buChar char="•"/>
            </a:pPr>
            <a:r>
              <a:rPr lang="en-US">
                <a:solidFill>
                  <a:srgbClr val="000000"/>
                </a:solidFill>
              </a:rPr>
              <a:t>As they watch the video, invite participants to think about what perceptions and beliefs people hold about substance use.</a:t>
            </a:r>
            <a:endParaRPr lang="en-US"/>
          </a:p>
          <a:p>
            <a:endParaRPr lang="en-US"/>
          </a:p>
          <a:p>
            <a:pPr marL="228600" indent="0">
              <a:buFont typeface="Arial" panose="020B0604020202020204" pitchFamily="34" charset="0"/>
              <a:buNone/>
            </a:pPr>
            <a:r>
              <a:rPr lang="en-US" sz="1200" b="1" i="0" u="none" strike="noStrike">
                <a:solidFill>
                  <a:srgbClr val="000000"/>
                </a:solidFill>
                <a:effectLst/>
              </a:rPr>
              <a:t>Script</a:t>
            </a:r>
          </a:p>
          <a:p>
            <a:pPr marL="228600" indent="0">
              <a:defRPr/>
            </a:pPr>
            <a:r>
              <a:rPr lang="en-US" i="1">
                <a:solidFill>
                  <a:srgbClr val="000000"/>
                </a:solidFill>
              </a:rPr>
              <a:t>As</a:t>
            </a:r>
            <a:r>
              <a:rPr lang="en-US" sz="1200" b="0" i="1" u="none" strike="noStrike">
                <a:solidFill>
                  <a:srgbClr val="000000"/>
                </a:solidFill>
                <a:effectLst/>
              </a:rPr>
              <a:t> we build understanding </a:t>
            </a:r>
            <a:r>
              <a:rPr lang="en-US" i="1">
                <a:solidFill>
                  <a:srgbClr val="000000"/>
                </a:solidFill>
              </a:rPr>
              <a:t>of substance use, we</a:t>
            </a:r>
            <a:r>
              <a:rPr lang="en-US" sz="1200" b="0" i="1" u="none" strike="noStrike">
                <a:solidFill>
                  <a:srgbClr val="000000"/>
                </a:solidFill>
                <a:effectLst/>
              </a:rPr>
              <a:t> need to realize how substances interact with the brain. This video illustrates how the brain interacts with substances and why it is difficult to quit using. As you watch, think about the perceptions people hold about those who use substances.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151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55077-8A55-23E0-8425-95EEADAF4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2789E4-F256-37DD-07FB-AC8DA1052F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FF1ADC-1464-C3D1-9949-A0B0C3C1DD1D}"/>
              </a:ext>
            </a:extLst>
          </p:cNvPr>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Remind participants the substance use falls along a spectrum and a person may move back and </a:t>
            </a:r>
            <a:r>
              <a:rPr lang="en-US">
                <a:solidFill>
                  <a:srgbClr val="000000"/>
                </a:solidFill>
              </a:rPr>
              <a:t>forth</a:t>
            </a:r>
            <a:r>
              <a:rPr lang="en-US" sz="1200" b="0" i="0" u="none" strike="noStrike">
                <a:solidFill>
                  <a:srgbClr val="000000"/>
                </a:solidFill>
                <a:effectLst/>
              </a:rPr>
              <a:t> between stages. </a:t>
            </a:r>
          </a:p>
          <a:p>
            <a:pPr>
              <a:buFont typeface="Arial" panose="020B0604020202020204" pitchFamily="34" charset="0"/>
              <a:buChar char="•"/>
            </a:pPr>
            <a:r>
              <a:rPr lang="en-US" sz="1200" b="0" i="0" u="none" strike="noStrike">
                <a:solidFill>
                  <a:srgbClr val="000000"/>
                </a:solidFill>
                <a:effectLst/>
              </a:rPr>
              <a:t>Review the substance use spectrum.</a:t>
            </a:r>
          </a:p>
          <a:p>
            <a:endParaRPr lang="en-US"/>
          </a:p>
          <a:p>
            <a:pPr marL="228600" indent="0">
              <a:buFont typeface="Arial" panose="020B0604020202020204" pitchFamily="34" charset="0"/>
              <a:buNone/>
            </a:pPr>
            <a:r>
              <a:rPr lang="en-US" sz="1200" b="1" i="0" u="none" strike="noStrike">
                <a:solidFill>
                  <a:srgbClr val="000000"/>
                </a:solidFill>
                <a:effectLst/>
              </a:rPr>
              <a:t>Script</a:t>
            </a:r>
          </a:p>
          <a:p>
            <a:pPr marL="228600" indent="0">
              <a:defRPr/>
            </a:pPr>
            <a:r>
              <a:rPr lang="en-US" sz="1200" b="0" i="1" u="none" strike="noStrike">
                <a:solidFill>
                  <a:srgbClr val="000000"/>
                </a:solidFill>
                <a:effectLst/>
              </a:rPr>
              <a:t>Substance use disorder falls on a spectrum. [review the stages on the slide</a:t>
            </a:r>
            <a:r>
              <a:rPr lang="en-US" i="1">
                <a:solidFill>
                  <a:srgbClr val="000000"/>
                </a:solidFill>
              </a:rPr>
              <a:t>].</a:t>
            </a:r>
            <a:r>
              <a:rPr lang="en-US" sz="1200" b="0" i="1" u="none" strike="noStrike">
                <a:solidFill>
                  <a:srgbClr val="000000"/>
                </a:solidFill>
                <a:effectLst/>
              </a:rPr>
              <a:t> </a:t>
            </a:r>
            <a:r>
              <a:rPr lang="en-US" i="1">
                <a:solidFill>
                  <a:srgbClr val="000000"/>
                </a:solidFill>
              </a:rPr>
              <a:t>This spectrum looks different for every person. For example what may be considered "high risk use" for an adult could meet criteria for a substance use disorder in a young person.  </a:t>
            </a:r>
          </a:p>
          <a:p>
            <a:pPr marL="228600" indent="0">
              <a:defRPr/>
            </a:pPr>
            <a:endParaRPr lang="en-US" i="1">
              <a:solidFill>
                <a:srgbClr val="000000"/>
              </a:solidFill>
            </a:endParaRPr>
          </a:p>
          <a:p>
            <a:pPr marL="228600" indent="0">
              <a:defRPr/>
            </a:pPr>
            <a:r>
              <a:rPr lang="en-US" sz="1200" b="0" i="1" u="none" strike="noStrike">
                <a:solidFill>
                  <a:srgbClr val="000000"/>
                </a:solidFill>
                <a:effectLst/>
              </a:rPr>
              <a:t>As the video shared, substance use order can be treated, but a person still may move back and forth among stages over time. For students experiencing substance use disorder, this means that relapse may be part of their journey to long term recovery.</a:t>
            </a:r>
            <a:endParaRPr lang="en-US"/>
          </a:p>
        </p:txBody>
      </p:sp>
      <p:sp>
        <p:nvSpPr>
          <p:cNvPr id="4" name="Slide Number Placeholder 3">
            <a:extLst>
              <a:ext uri="{FF2B5EF4-FFF2-40B4-BE49-F238E27FC236}">
                <a16:creationId xmlns:a16="http://schemas.microsoft.com/office/drawing/2014/main" id="{3BE00A4B-B068-9B7F-9DD2-A999AB073DA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7998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B76C4-9FC6-BAE2-E4E5-4E697590F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381BF3-135B-B4F0-835E-5474774BF2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939139-7A93-A097-539F-06EF8A4C18A3}"/>
              </a:ext>
            </a:extLst>
          </p:cNvPr>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a:solidFill>
                  <a:srgbClr val="000000"/>
                </a:solidFill>
              </a:rPr>
              <a:t>Review the question on the slide.</a:t>
            </a:r>
          </a:p>
          <a:p>
            <a:pPr>
              <a:buFont typeface="Arial" panose="020B0604020202020204" pitchFamily="34" charset="0"/>
              <a:buChar char="•"/>
            </a:pPr>
            <a:r>
              <a:rPr lang="en-US" sz="1200" b="0" i="0" u="none" strike="noStrike">
                <a:solidFill>
                  <a:srgbClr val="000000"/>
                </a:solidFill>
                <a:effectLst/>
              </a:rPr>
              <a:t>Provide a few minutes for </a:t>
            </a:r>
            <a:r>
              <a:rPr lang="en-US">
                <a:solidFill>
                  <a:srgbClr val="000000"/>
                </a:solidFill>
              </a:rPr>
              <a:t>participants </a:t>
            </a:r>
            <a:r>
              <a:rPr lang="en-US" b="0" i="0" u="none" strike="noStrike">
                <a:solidFill>
                  <a:srgbClr val="000000"/>
                </a:solidFill>
                <a:effectLst/>
              </a:rPr>
              <a:t>to </a:t>
            </a:r>
            <a:r>
              <a:rPr lang="en-US">
                <a:solidFill>
                  <a:srgbClr val="000000"/>
                </a:solidFill>
              </a:rPr>
              <a:t>reflect and discuss with a partner</a:t>
            </a:r>
            <a:r>
              <a:rPr lang="en-US" b="0" i="0" u="none" strike="noStrike">
                <a:solidFill>
                  <a:srgbClr val="000000"/>
                </a:solidFill>
                <a:effectLst/>
              </a:rPr>
              <a:t>.</a:t>
            </a:r>
            <a:endParaRPr lang="en-US">
              <a:solidFill>
                <a:srgbClr val="000000"/>
              </a:solidFill>
              <a:latin typeface="Calibri" panose="020F0502020204030204" pitchFamily="34" charset="0"/>
            </a:endParaRPr>
          </a:p>
          <a:p>
            <a:pPr>
              <a:buFont typeface="Arial" panose="020B0604020202020204" pitchFamily="34" charset="0"/>
              <a:buChar char="•"/>
            </a:pPr>
            <a:r>
              <a:rPr lang="en-US">
                <a:solidFill>
                  <a:srgbClr val="000000"/>
                </a:solidFill>
              </a:rPr>
              <a:t>Ask volunteers to share answers to the questions on the slide.</a:t>
            </a:r>
            <a:endParaRPr lang="en-US" sz="1200" b="0" i="0" u="none" strike="noStrike">
              <a:solidFill>
                <a:srgbClr val="000000"/>
              </a:solidFill>
              <a:effectLst/>
              <a:latin typeface="Calibri" panose="020F0502020204030204" pitchFamily="34" charset="0"/>
            </a:endParaRPr>
          </a:p>
          <a:p>
            <a:endParaRPr lang="en-US">
              <a:solidFill>
                <a:srgbClr val="000000"/>
              </a:solidFill>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buFont typeface="Arial" panose="020B0604020202020204" pitchFamily="34" charset="0"/>
              <a:buNone/>
            </a:pPr>
            <a:r>
              <a:rPr lang="en-US" sz="1200" b="0" i="1" u="none" strike="noStrike">
                <a:solidFill>
                  <a:srgbClr val="000000"/>
                </a:solidFill>
                <a:effectLst/>
              </a:rPr>
              <a:t>Consider the following question [read the question on the slide]. Turn to your neighbor and share.</a:t>
            </a:r>
          </a:p>
          <a:p>
            <a:pPr marL="228600" indent="0">
              <a:buFont typeface="Arial" panose="020B0604020202020204" pitchFamily="34" charset="0"/>
              <a:buNone/>
            </a:pPr>
            <a:r>
              <a:rPr lang="en-US" sz="1200" b="0" i="1" u="none" strike="noStrike">
                <a:solidFill>
                  <a:srgbClr val="000000"/>
                </a:solidFill>
                <a:effectLst/>
              </a:rPr>
              <a:t>PAUSE</a:t>
            </a:r>
          </a:p>
          <a:p>
            <a:pPr marL="228600" indent="0">
              <a:buFont typeface="Arial" panose="020B0604020202020204" pitchFamily="34" charset="0"/>
              <a:buNone/>
            </a:pPr>
            <a:r>
              <a:rPr lang="en-US" sz="1200" b="0" i="1" u="none" strike="noStrike">
                <a:solidFill>
                  <a:srgbClr val="000000"/>
                </a:solidFill>
                <a:effectLst/>
              </a:rPr>
              <a:t>Would anyone like to share?</a:t>
            </a:r>
          </a:p>
        </p:txBody>
      </p:sp>
      <p:sp>
        <p:nvSpPr>
          <p:cNvPr id="4" name="Slide Number Placeholder 3">
            <a:extLst>
              <a:ext uri="{FF2B5EF4-FFF2-40B4-BE49-F238E27FC236}">
                <a16:creationId xmlns:a16="http://schemas.microsoft.com/office/drawing/2014/main" id="{15758A8D-6F03-4A2D-FB8C-4D44EBC8427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6251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200" b="1">
                <a:effectLst/>
              </a:rPr>
              <a:t>Facilitator Notes</a:t>
            </a:r>
          </a:p>
          <a:p>
            <a:pPr marL="171450" indent="-171450">
              <a:buFont typeface="Arial" panose="020B0604020202020204" pitchFamily="34" charset="0"/>
              <a:buChar char="•"/>
            </a:pPr>
            <a:r>
              <a:rPr lang="en-US" sz="1200" b="0">
                <a:effectLst/>
              </a:rPr>
              <a:t>Read through the statistics on the slide on why this work is important. </a:t>
            </a:r>
          </a:p>
          <a:p>
            <a:pPr marL="171450" indent="-171450">
              <a:buFont typeface="Arial" panose="020B0604020202020204" pitchFamily="34" charset="0"/>
              <a:buChar char="•"/>
            </a:pPr>
            <a:r>
              <a:rPr lang="en-US" sz="1200" b="0">
                <a:effectLst/>
              </a:rPr>
              <a:t>After reviewing the bullets, take a moment to pause and ask participants for their reflections and questions. Possible questions you may consider:</a:t>
            </a:r>
          </a:p>
          <a:p>
            <a:pPr marL="628650" lvl="1" indent="-171450">
              <a:buFont typeface="Arial" panose="020B0604020202020204" pitchFamily="34" charset="0"/>
              <a:buChar char="•"/>
            </a:pPr>
            <a:r>
              <a:rPr lang="en-US" sz="1200" b="0">
                <a:effectLst/>
              </a:rPr>
              <a:t>Are any of these facts surprising to you?</a:t>
            </a:r>
          </a:p>
          <a:p>
            <a:pPr marL="628650" lvl="1" indent="-171450">
              <a:buFont typeface="Arial" panose="020B0604020202020204" pitchFamily="34" charset="0"/>
              <a:buChar char="•"/>
            </a:pPr>
            <a:r>
              <a:rPr lang="en-US" sz="1200" b="0">
                <a:effectLst/>
              </a:rPr>
              <a:t>In addition to these statistics, what personal connections or experiences do you bring to this work that emphasize why this work is important?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a:solidFill>
                  <a:srgbClr val="3F3F3F"/>
                </a:solidFill>
                <a:effectLst/>
              </a:rPr>
              <a:t>How does this relate to elementary students?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a:solidFill>
                <a:srgbClr val="3F3F3F"/>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a:solidFill>
                  <a:srgbClr val="3F3F3F"/>
                </a:solidFill>
                <a:effectLst/>
              </a:rPr>
              <a:t>Script</a:t>
            </a:r>
          </a:p>
          <a:p>
            <a:pPr marL="0" indent="0">
              <a:defRPr/>
            </a:pPr>
            <a:r>
              <a:rPr lang="en-US" sz="1200" b="0" i="1">
                <a:solidFill>
                  <a:schemeClr val="tx1"/>
                </a:solidFill>
                <a:effectLst/>
              </a:rPr>
              <a:t>So why is this work important? [Read the statistics on the slide]. </a:t>
            </a:r>
            <a:r>
              <a:rPr lang="en-US" i="1">
                <a:solidFill>
                  <a:schemeClr val="tx1"/>
                </a:solidFill>
              </a:rPr>
              <a:t>Every life lost to an overdose is a tragedy, especially to the friends, families and communities left behind.  </a:t>
            </a:r>
            <a:r>
              <a:rPr lang="en-US" sz="1200" b="0" i="1">
                <a:solidFill>
                  <a:schemeClr val="tx1"/>
                </a:solidFill>
                <a:effectLst/>
              </a:rPr>
              <a:t>I want to pause here and ask for your reflections: </a:t>
            </a:r>
          </a:p>
          <a:p>
            <a:pPr marL="628650" lvl="1" indent="-171450">
              <a:buFont typeface="Arial" panose="020B0604020202020204" pitchFamily="34" charset="0"/>
              <a:buChar char="•"/>
            </a:pPr>
            <a:r>
              <a:rPr lang="en-US" sz="1200" b="0" i="1">
                <a:solidFill>
                  <a:schemeClr val="tx1"/>
                </a:solidFill>
                <a:effectLst/>
              </a:rPr>
              <a:t>Are any of these facts surprising to you?</a:t>
            </a:r>
          </a:p>
          <a:p>
            <a:pPr marL="628650" lvl="1" indent="-171450">
              <a:buFont typeface="Arial" panose="020B0604020202020204" pitchFamily="34" charset="0"/>
              <a:buChar char="•"/>
            </a:pPr>
            <a:r>
              <a:rPr lang="en-US" sz="1200" b="0" i="1">
                <a:solidFill>
                  <a:schemeClr val="tx1"/>
                </a:solidFill>
                <a:effectLst/>
              </a:rPr>
              <a:t>In addition to these statistics, what personal connections or experiences do you bring to this work that emphasize why this work is important?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i="1">
                <a:solidFill>
                  <a:schemeClr val="tx1"/>
                </a:solidFill>
                <a:effectLst/>
              </a:rPr>
              <a:t>How does this relate to elementary students?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i="1">
                <a:solidFill>
                  <a:schemeClr val="tx1"/>
                </a:solidFill>
              </a:rPr>
              <a:t>Feel free to share any thoughts or questions that come up.</a:t>
            </a:r>
            <a:endParaRPr lang="en-US" sz="1200" i="1">
              <a:solidFill>
                <a:schemeClr val="tx1"/>
              </a:solidFill>
              <a:effectLst/>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a:solidFill>
                <a:srgbClr val="3F3F3F"/>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1">
                <a:effectLst/>
              </a:rPr>
              <a:t>Citations:</a:t>
            </a:r>
          </a:p>
          <a:p>
            <a:pPr marL="0" indent="0"/>
            <a:r>
              <a:rPr lang="en-US"/>
              <a:t>1. Alcohol and Drug Policy Commission. (2024). </a:t>
            </a:r>
            <a:r>
              <a:rPr lang="en-US" i="1"/>
              <a:t>Background Information on Youth Substance Use in Oregon from Research, Data and Reports</a:t>
            </a:r>
            <a:r>
              <a:rPr lang="en-US"/>
              <a:t>. </a:t>
            </a:r>
            <a:r>
              <a:rPr lang="en-US">
                <a:solidFill>
                  <a:srgbClr val="1B75BC"/>
                </a:solidFill>
                <a:hlinkClick r:id="rId3"/>
              </a:rPr>
              <a:t>OYAA - ADPC Background Summary.pdf</a:t>
            </a:r>
            <a:endParaRPr lang="en-US" sz="1200">
              <a:effectLst/>
              <a:latin typeface="Calibri" panose="020F0502020204030204" pitchFamily="34" charset="0"/>
              <a:ea typeface="Calibri" panose="020F0502020204030204" pitchFamily="34" charset="0"/>
              <a:cs typeface="Calibri" panose="020F0502020204030204" pitchFamily="34" charset="0"/>
            </a:endParaRPr>
          </a:p>
          <a:p>
            <a:pPr marL="0" indent="0"/>
            <a:r>
              <a:rPr lang="en-US">
                <a:solidFill>
                  <a:srgbClr val="1B75BC"/>
                </a:solidFill>
              </a:rPr>
              <a:t>2. </a:t>
            </a:r>
            <a:r>
              <a:rPr lang="en-US">
                <a:solidFill>
                  <a:srgbClr val="000000"/>
                </a:solidFill>
              </a:rPr>
              <a:t> Oregon Health Authority Center for Health Statistics, death certificate data, 2010-2024. 2024 data is provisional and subject to change. </a:t>
            </a:r>
          </a:p>
          <a:p>
            <a:pPr marL="0" indent="0"/>
            <a:r>
              <a:rPr lang="en-US"/>
              <a:t>3. Substance Abuse and Mental Health Services Administration, National Survey on Drug Use and Health, </a:t>
            </a:r>
            <a:r>
              <a:rPr lang="en-US">
                <a:hlinkClick r:id="rId4"/>
              </a:rPr>
              <a:t>NSDUH State Estimates</a:t>
            </a:r>
            <a:endParaRPr lang="en-US">
              <a:latin typeface="Calibri" panose="020F0502020204030204" pitchFamily="34" charset="0"/>
              <a:ea typeface="Calibri" panose="020F0502020204030204" pitchFamily="34" charset="0"/>
              <a:cs typeface="Calibri" panose="020F0502020204030204" pitchFamily="34" charset="0"/>
            </a:endParaRPr>
          </a:p>
          <a:p>
            <a:endParaRPr lang="en-US">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2538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Share the overview of prescription opioids and opiates. </a:t>
            </a:r>
          </a:p>
          <a:p>
            <a:pPr>
              <a:buFont typeface="Arial" panose="020B0604020202020204" pitchFamily="34" charset="0"/>
              <a:buChar char="•"/>
            </a:pPr>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sz="1200" b="0" i="1" u="none" strike="noStrike">
                <a:solidFill>
                  <a:srgbClr val="000000"/>
                </a:solidFill>
                <a:effectLst/>
              </a:rPr>
              <a:t>Prescribed opioids are </a:t>
            </a:r>
            <a:r>
              <a:rPr lang="en-US" i="1">
                <a:solidFill>
                  <a:srgbClr val="000000"/>
                </a:solidFill>
              </a:rPr>
              <a:t>a class of drugs used</a:t>
            </a:r>
            <a:r>
              <a:rPr lang="en-US" sz="1200" b="0" i="1" u="none" strike="noStrike">
                <a:solidFill>
                  <a:srgbClr val="000000"/>
                </a:solidFill>
                <a:effectLst/>
              </a:rPr>
              <a:t> to treat pain</a:t>
            </a:r>
            <a:r>
              <a:rPr lang="en-US" i="1">
                <a:solidFill>
                  <a:srgbClr val="000000"/>
                </a:solidFill>
              </a:rPr>
              <a:t>.</a:t>
            </a:r>
            <a:r>
              <a:rPr lang="en-US" sz="1200" b="0" i="1" u="none" strike="noStrike">
                <a:solidFill>
                  <a:srgbClr val="000000"/>
                </a:solidFill>
                <a:effectLst/>
              </a:rPr>
              <a:t> </a:t>
            </a:r>
            <a:r>
              <a:rPr lang="en-US" i="1">
                <a:solidFill>
                  <a:srgbClr val="000000"/>
                </a:solidFill>
              </a:rPr>
              <a:t>They work by mimicking the body's natural pain relief system. Even when taken as prescribed, opioids have the potential to be addictive and cause overdose and therefore use should be closely monitored by a healthcare provider.  You</a:t>
            </a:r>
            <a:r>
              <a:rPr lang="en-US" sz="1200" b="0" i="1" u="none" strike="noStrike">
                <a:solidFill>
                  <a:srgbClr val="000000"/>
                </a:solidFill>
                <a:effectLst/>
              </a:rPr>
              <a:t> are likely familiar with the commonly prescribed opioids.</a:t>
            </a:r>
            <a:r>
              <a:rPr lang="en-US" i="1">
                <a:solidFill>
                  <a:srgbClr val="000000"/>
                </a:solidFill>
              </a:rPr>
              <a:t> When prescribed, opioids are usually given orally or intravenously. Opioids can also be snorted, injected, or smoked.</a:t>
            </a:r>
            <a:endParaRPr lang="en-US" sz="1200" b="0" i="1"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9260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Review what fentanyl is and key points about fentanyl</a:t>
            </a:r>
            <a:r>
              <a:rPr lang="en-US">
                <a:solidFill>
                  <a:srgbClr val="000000"/>
                </a:solidFill>
              </a:rPr>
              <a:t>.</a:t>
            </a:r>
          </a:p>
          <a:p>
            <a:pPr>
              <a:buFont typeface="Arial" panose="020B0604020202020204" pitchFamily="34" charset="0"/>
              <a:buChar char="•"/>
            </a:pPr>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latin typeface="Calibri" panose="020F0502020204030204" pitchFamily="34" charset="0"/>
              </a:rPr>
              <a:t>Script</a:t>
            </a:r>
          </a:p>
          <a:p>
            <a:pPr marL="228600" indent="0">
              <a:buFont typeface="Arial" panose="020B0604020202020204" pitchFamily="34" charset="0"/>
              <a:buNone/>
            </a:pPr>
            <a:r>
              <a:rPr lang="en-US" sz="1200" b="0" i="1" u="none" strike="noStrike">
                <a:solidFill>
                  <a:srgbClr val="000000"/>
                </a:solidFill>
                <a:effectLst/>
                <a:latin typeface="Calibri" panose="020F0502020204030204" pitchFamily="34" charset="0"/>
              </a:rPr>
              <a:t>Fentanyl is a highly addictive, powerful opioid. [review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4744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Facilitator Notes</a:t>
            </a:r>
          </a:p>
          <a:p>
            <a:pPr>
              <a:buFont typeface="Arial" panose="020B0604020202020204" pitchFamily="34" charset="0"/>
              <a:buChar char="•"/>
            </a:pPr>
            <a:r>
              <a:rPr lang="en-US" sz="1200" b="0" i="0" u="none" strike="noStrike">
                <a:solidFill>
                  <a:srgbClr val="000000"/>
                </a:solidFill>
                <a:effectLst/>
              </a:rPr>
              <a:t>Explain the difference between pharmaceutical fentanyl that you would be prescribed vs. illicit fentanyl that is illegal</a:t>
            </a:r>
            <a:r>
              <a:rPr lang="en-US">
                <a:solidFill>
                  <a:srgbClr val="000000"/>
                </a:solidFill>
              </a:rPr>
              <a:t>.</a:t>
            </a:r>
            <a:endPar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buFont typeface="Arial" panose="020B0604020202020204" pitchFamily="34" charset="0"/>
              <a:buChar char="•"/>
            </a:pPr>
            <a:endPar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Script</a:t>
            </a:r>
          </a:p>
          <a:p>
            <a:pPr marL="228600" indent="0">
              <a:buFont typeface="Arial" panose="020B0604020202020204" pitchFamily="34" charset="0"/>
              <a:buNone/>
            </a:pPr>
            <a:r>
              <a:rPr lang="en-US" sz="1200" b="0" i="1"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In addition, fentanyl is being produced both legally and illegally. [review slide]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4808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Review where participants are within the plan for the day. </a:t>
            </a:r>
          </a:p>
          <a:p>
            <a:pPr>
              <a:buFont typeface="Arial" panose="020B0604020202020204" pitchFamily="34" charset="0"/>
              <a:buChar char="•"/>
            </a:pPr>
            <a:r>
              <a:rPr lang="en-US"/>
              <a:t>Remind participants what has been covered and what remains.</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i="1"/>
              <a:t>Now that we have gotten to know a bit about each other and reviewed the factors that are driving this work, we want to take time to make sure that everyone has some of the same grounding concepts. This may be review for some and new for others.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a:solidFill>
                <a:srgbClr val="444444"/>
              </a:solidFill>
            </a:endParaRPr>
          </a:p>
          <a:p>
            <a:pPr marL="285750" indent="-285750">
              <a:buFont typeface="Arial,Sans-Serif"/>
              <a:buChar char="•"/>
            </a:pPr>
            <a:r>
              <a:rPr lang="en-US"/>
              <a:t>Review the mechanism and signs and symptoms of opioid overdose</a:t>
            </a:r>
            <a:endParaRPr lang="en-US">
              <a:solidFill>
                <a:srgbClr val="444444"/>
              </a:solidFill>
            </a:endParaRPr>
          </a:p>
          <a:p>
            <a:pPr marL="285750" indent="-285750">
              <a:buFont typeface="Arial,Sans-Serif"/>
              <a:buChar char="•"/>
            </a:pPr>
            <a:r>
              <a:rPr lang="en-US">
                <a:solidFill>
                  <a:srgbClr val="000000"/>
                </a:solidFill>
              </a:rPr>
              <a:t>Review steps for responding to opioid overdose</a:t>
            </a:r>
          </a:p>
          <a:p>
            <a:pPr marL="285750" indent="-285750">
              <a:buFont typeface="Arial,Sans-Serif"/>
              <a:buChar char="•"/>
            </a:pPr>
            <a:r>
              <a:rPr lang="en-US">
                <a:solidFill>
                  <a:srgbClr val="000000"/>
                </a:solidFill>
              </a:rPr>
              <a:t>If aligned with the objectives and scope of your session, you may choose to add additional naloxone training here </a:t>
            </a:r>
          </a:p>
          <a:p>
            <a:pPr marL="285750" indent="-285750">
              <a:buFont typeface="Arial,Sans-Serif"/>
              <a:buChar char="•"/>
            </a:pPr>
            <a:endParaRPr lang="en-US">
              <a:solidFill>
                <a:srgbClr val="444444"/>
              </a:solidFill>
            </a:endParaRPr>
          </a:p>
          <a:p>
            <a:pPr marL="228600" indent="0"/>
            <a:r>
              <a:rPr lang="en-US" b="1"/>
              <a:t>Script</a:t>
            </a:r>
            <a:endParaRPr lang="en-US">
              <a:solidFill>
                <a:srgbClr val="444444"/>
              </a:solidFill>
            </a:endParaRPr>
          </a:p>
          <a:p>
            <a:pPr marL="228600" indent="0"/>
            <a:r>
              <a:rPr lang="en-US" i="1"/>
              <a:t>As we have discussed, opioids have a high risk for overdose.  [review slide] </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2017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marL="228600" indent="0"/>
            <a:r>
              <a:rPr lang="en-US" sz="1200" b="0" i="0" u="none" strike="noStrike">
                <a:solidFill>
                  <a:srgbClr val="000000"/>
                </a:solidFill>
                <a:effectLst/>
              </a:rPr>
              <a:t>Remind </a:t>
            </a:r>
            <a:r>
              <a:rPr lang="en-US">
                <a:solidFill>
                  <a:srgbClr val="000000"/>
                </a:solidFill>
              </a:rPr>
              <a:t>participants</a:t>
            </a:r>
            <a:r>
              <a:rPr lang="en-US" sz="1200" b="0" i="0" u="none" strike="noStrike">
                <a:solidFill>
                  <a:srgbClr val="000000"/>
                </a:solidFill>
                <a:effectLst/>
              </a:rPr>
              <a:t> </a:t>
            </a:r>
            <a:r>
              <a:rPr lang="en-US">
                <a:solidFill>
                  <a:srgbClr val="000000"/>
                </a:solidFill>
              </a:rPr>
              <a:t>that:</a:t>
            </a:r>
          </a:p>
          <a:p>
            <a:pPr>
              <a:buFont typeface="Arial" panose="020B0604020202020204" pitchFamily="34" charset="0"/>
              <a:buChar char="•"/>
            </a:pPr>
            <a:r>
              <a:rPr lang="en-US">
                <a:solidFill>
                  <a:srgbClr val="000000"/>
                </a:solidFill>
              </a:rPr>
              <a:t>Naloxone is also available in an injectable form, but it can rarely be used in a school setting</a:t>
            </a:r>
          </a:p>
          <a:p>
            <a:pPr>
              <a:buFont typeface="Arial" panose="020B0604020202020204" pitchFamily="34" charset="0"/>
              <a:buChar char="•"/>
            </a:pPr>
            <a:r>
              <a:rPr lang="en-US">
                <a:solidFill>
                  <a:srgbClr val="000000"/>
                </a:solidFill>
              </a:rPr>
              <a:t>The</a:t>
            </a:r>
            <a:r>
              <a:rPr lang="en-US" sz="1200" b="0" i="0" u="none" strike="noStrike">
                <a:solidFill>
                  <a:srgbClr val="000000"/>
                </a:solidFill>
                <a:effectLst/>
              </a:rPr>
              <a:t> Good Samaritan Law </a:t>
            </a:r>
            <a:r>
              <a:rPr lang="en-US">
                <a:solidFill>
                  <a:srgbClr val="000000"/>
                </a:solidFill>
              </a:rPr>
              <a:t>those who</a:t>
            </a:r>
            <a:r>
              <a:rPr lang="en-US" sz="1200" b="0" i="0" u="none" strike="noStrike">
                <a:solidFill>
                  <a:srgbClr val="000000"/>
                </a:solidFill>
                <a:effectLst/>
              </a:rPr>
              <a:t> help someone experiencing an overdose</a:t>
            </a:r>
            <a:endParaRPr lang="en-US"/>
          </a:p>
          <a:p>
            <a:pPr>
              <a:buFont typeface="Arial" panose="020B0604020202020204" pitchFamily="34" charset="0"/>
              <a:buChar char="•"/>
            </a:pPr>
            <a:r>
              <a:rPr lang="en-US" sz="1200" b="0" i="0" u="none" strike="noStrike">
                <a:solidFill>
                  <a:srgbClr val="000000"/>
                </a:solidFill>
                <a:effectLst/>
              </a:rPr>
              <a:t>Making Narcan available is a harm reduction strategy. Narcan may be available at your school, or you may choose to carry Narcan with you.</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sz="1200" b="0" i="1" u="none" strike="noStrike">
                <a:solidFill>
                  <a:srgbClr val="000000"/>
                </a:solidFill>
                <a:effectLst/>
              </a:rPr>
              <a:t>It is important to know that opioid overdose can be reversed with Narcan. [review slide] Naloxone also comes in an injectable form, but it can rarely be used in a school setting. </a:t>
            </a:r>
            <a:r>
              <a:rPr lang="en-US" i="1">
                <a:solidFill>
                  <a:srgbClr val="000000"/>
                </a:solidFill>
              </a:rPr>
              <a:t>Naloxone is available over-the-counter and anyone can carry it [you can include local resources for accessing naloxone here]. Remember</a:t>
            </a:r>
            <a:r>
              <a:rPr lang="en-US" sz="1200" b="0" i="1" u="none" strike="noStrike">
                <a:solidFill>
                  <a:srgbClr val="000000"/>
                </a:solidFill>
                <a:effectLst/>
              </a:rPr>
              <a:t>, under the Good Samaritan Laws, you are protected legally if you administer </a:t>
            </a:r>
            <a:r>
              <a:rPr lang="en-US" i="1">
                <a:solidFill>
                  <a:srgbClr val="000000"/>
                </a:solidFill>
              </a:rPr>
              <a:t>Naloxone</a:t>
            </a:r>
            <a:r>
              <a:rPr lang="en-US" sz="1200" b="0" i="1" u="none" strike="noStrike">
                <a:solidFill>
                  <a:srgbClr val="000000"/>
                </a:solidFill>
                <a:effectLst/>
              </a:rPr>
              <a:t>. </a:t>
            </a:r>
            <a:r>
              <a:rPr lang="en-US" i="1">
                <a:solidFill>
                  <a:srgbClr val="000000"/>
                </a:solidFill>
              </a:rPr>
              <a:t>To learn more about naloxone and other places to access it, you can visit the </a:t>
            </a:r>
            <a:r>
              <a:rPr lang="en-US" i="1">
                <a:solidFill>
                  <a:srgbClr val="000000"/>
                </a:solidFill>
                <a:hlinkClick r:id="rId3"/>
              </a:rPr>
              <a:t>Oregon Health Authority Opioid Overdose Reversal Medications webpage</a:t>
            </a:r>
            <a:r>
              <a:rPr lang="en-US" i="1">
                <a:solidFill>
                  <a:srgbClr val="000000"/>
                </a:solidFill>
              </a:rPr>
              <a:t>.</a:t>
            </a:r>
            <a:endParaRPr lang="en-US" b="0" i="1"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704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endParaRPr lang="en-US" sz="1200"/>
          </a:p>
          <a:p>
            <a:pPr>
              <a:buFont typeface="Arial" panose="020B0604020202020204" pitchFamily="34" charset="0"/>
              <a:buChar char="•"/>
            </a:pPr>
            <a:r>
              <a:rPr lang="en-US" sz="1200"/>
              <a:t>Review slide.</a:t>
            </a:r>
          </a:p>
          <a:p>
            <a:pPr>
              <a:buFont typeface="Arial" panose="020B0604020202020204" pitchFamily="34" charset="0"/>
              <a:buChar char="•"/>
            </a:pPr>
            <a:endParaRPr lang="en-US" sz="1200"/>
          </a:p>
          <a:p>
            <a:pPr marL="228600" indent="0">
              <a:buFont typeface="Arial" panose="020B0604020202020204" pitchFamily="34" charset="0"/>
              <a:buNone/>
            </a:pPr>
            <a:r>
              <a:rPr lang="en-US" sz="1200" b="1"/>
              <a:t>Script</a:t>
            </a:r>
          </a:p>
          <a:p>
            <a:pPr marL="228600" indent="0"/>
            <a:r>
              <a:rPr lang="en-US" i="1"/>
              <a:t>As part of the focus on providing life-saving tools and support to empower people who use substances and their families, </a:t>
            </a:r>
            <a:r>
              <a:rPr lang="en-US" b="0" i="1"/>
              <a:t>Oregon has laws in place that support substance use intervention and emergency response, such as the Good Samaritan Laws. They protect both the helper and the patient in the case of a drug overdose. Someone will not be prosecuted if they administer an opioid overdose reversal medication, nor will they be prosecuted if they call 911 in case of an emergency. If you encounter an overdose, it is very important to act as quickly as possible. Call 911 and, if available, administer overdose reversal medication. The focus is on survival and not prosecution.</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1745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Provide an overview of test strips.</a:t>
            </a:r>
          </a:p>
          <a:p>
            <a:pPr marL="228600" indent="0">
              <a:buFont typeface="Arial" panose="020B0604020202020204" pitchFamily="34" charset="0"/>
              <a:buNone/>
            </a:pPr>
            <a:endPar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i="1">
                <a:solidFill>
                  <a:srgbClr val="000000"/>
                </a:solidFill>
              </a:rPr>
              <a:t>Another</a:t>
            </a:r>
            <a:r>
              <a:rPr lang="en-US" sz="1200" b="0" i="1" u="none" strike="noStrike">
                <a:solidFill>
                  <a:srgbClr val="000000"/>
                </a:solidFill>
                <a:effectLst/>
              </a:rPr>
              <a:t> strategy </a:t>
            </a:r>
            <a:r>
              <a:rPr lang="en-US" i="1">
                <a:solidFill>
                  <a:srgbClr val="000000"/>
                </a:solidFill>
              </a:rPr>
              <a:t>to reduce risk of overdose is</a:t>
            </a:r>
            <a:r>
              <a:rPr lang="en-US" sz="1200" b="0" i="1" u="none" strike="noStrike">
                <a:solidFill>
                  <a:srgbClr val="000000"/>
                </a:solidFill>
                <a:effectLst/>
              </a:rPr>
              <a:t> test strips. They can detect the presence of fentanyl in substances. However, they should be used with caution because:</a:t>
            </a:r>
          </a:p>
          <a:p>
            <a:pPr lvl="0">
              <a:buFont typeface="Arial" panose="020B0604020202020204" pitchFamily="34" charset="0"/>
              <a:buChar char="•"/>
            </a:pPr>
            <a:r>
              <a:rPr lang="en-US" sz="1200" i="1"/>
              <a:t>One portion of a pill may contain fentanyl, while another portion may not, so if the entire pill isn’t tested, it isn’t accurate.</a:t>
            </a:r>
          </a:p>
          <a:p>
            <a:pPr lvl="0">
              <a:buFont typeface="Arial" panose="020B0604020202020204" pitchFamily="34" charset="0"/>
              <a:buChar char="•"/>
            </a:pPr>
            <a:r>
              <a:rPr lang="en-US" sz="1200" i="1"/>
              <a:t>Test strips may not work well in the presence of large amounts of methamphetamine, MDMA, or diphenhydramine.</a:t>
            </a:r>
          </a:p>
          <a:p>
            <a:pPr lvl="0">
              <a:buFont typeface="Arial" panose="020B0604020202020204" pitchFamily="34" charset="0"/>
              <a:buChar char="•"/>
            </a:pPr>
            <a:r>
              <a:rPr lang="en-US" sz="1200" b="0" i="1" u="none" strike="noStrike">
                <a:solidFill>
                  <a:srgbClr val="000000"/>
                </a:solidFill>
                <a:effectLst/>
              </a:rPr>
              <a:t>Test strips </a:t>
            </a:r>
            <a:r>
              <a:rPr lang="en-US" sz="1200" b="0" i="1">
                <a:solidFill>
                  <a:srgbClr val="1C1D1F"/>
                </a:solidFill>
                <a:effectLst/>
              </a:rPr>
              <a:t>don't differentiate between fentanyl and fentanyl analogs and may not identify the presence of some analogs. Fentanyl analogs are alterations to the medically prescribed drug that have a similar, but not the same, chemical structure. </a:t>
            </a:r>
          </a:p>
          <a:p>
            <a:pPr lvl="0">
              <a:buFont typeface="Arial" panose="020B0604020202020204" pitchFamily="34" charset="0"/>
              <a:buChar char="•"/>
            </a:pPr>
            <a:r>
              <a:rPr lang="en-US" sz="1200" b="0" i="1" u="none" strike="noStrike">
                <a:solidFill>
                  <a:srgbClr val="1C1D1F"/>
                </a:solidFill>
                <a:effectLst/>
              </a:rPr>
              <a:t>Test strips do not tell you how much fentanyl is in a sample.</a:t>
            </a:r>
          </a:p>
          <a:p>
            <a:pPr>
              <a:buFont typeface="Arial" panose="020B0604020202020204" pitchFamily="34" charset="0"/>
              <a:buChar char="•"/>
            </a:pPr>
            <a:r>
              <a:rPr lang="en-US" i="1">
                <a:solidFill>
                  <a:srgbClr val="1C1D1F"/>
                </a:solidFill>
              </a:rPr>
              <a:t>It is also important for students to be aware that in Oregon, it is illegal to distribute fentanyl test strips to anyone under the age of 15.</a:t>
            </a:r>
            <a:endParaRPr lang="en-US" sz="1200" b="0" i="1" u="none" strike="noStrike">
              <a:solidFill>
                <a:srgbClr val="1C1D1F"/>
              </a:solidFill>
              <a:effectLst/>
              <a:latin typeface="Calibri" panose="020F0502020204030204" pitchFamily="34" charset="0"/>
              <a:ea typeface="Calibri" panose="020F0502020204030204" pitchFamily="34" charset="0"/>
              <a:cs typeface="Calibri" panose="020F0502020204030204" pitchFamily="34" charset="0"/>
            </a:endParaRPr>
          </a:p>
          <a:p>
            <a:pPr marL="685800" lvl="1" indent="0"/>
            <a:endParaRPr lang="en-US">
              <a:solidFill>
                <a:srgbClr val="1C1D1F"/>
              </a:solidFill>
              <a:latin typeface="Calibri" panose="020F0502020204030204" pitchFamily="34" charset="0"/>
              <a:ea typeface="Calibri" panose="020F0502020204030204" pitchFamily="34" charset="0"/>
              <a:cs typeface="Calibri" panose="020F0502020204030204" pitchFamily="34" charset="0"/>
            </a:endParaRPr>
          </a:p>
          <a:p>
            <a:pPr marL="228600" lvl="0" indent="0">
              <a:buFont typeface="Arial" panose="020B0604020202020204" pitchFamily="34" charset="0"/>
              <a:buNone/>
            </a:pPr>
            <a:r>
              <a:rPr lang="en-US" sz="1200" b="0" i="0" u="none" strike="noStrike">
                <a:solidFill>
                  <a:srgbClr val="1C1D1F"/>
                </a:solidFill>
                <a:effectLst/>
              </a:rPr>
              <a:t>For more information</a:t>
            </a:r>
            <a:r>
              <a:rPr lang="en-US">
                <a:solidFill>
                  <a:srgbClr val="1C1D1F"/>
                </a:solidFill>
              </a:rPr>
              <a:t>,</a:t>
            </a:r>
            <a:r>
              <a:rPr lang="en-US" sz="1200" b="0" i="0" u="none" strike="noStrike">
                <a:solidFill>
                  <a:srgbClr val="1C1D1F"/>
                </a:solidFill>
                <a:effectLst/>
              </a:rPr>
              <a:t> see https://www.cdc.gov/stop-overdose/safety/index.html for additional information.</a:t>
            </a:r>
            <a:endParaRPr lang="en-US" sz="1200" b="0" i="0"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3864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BA23D-B1AA-EC88-82B8-9D7D6E1DC5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5223B-C881-E52E-175D-63E6A60C76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090A74-461C-5984-808A-34F48151BA1B}"/>
              </a:ext>
            </a:extLst>
          </p:cNvPr>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Pause and consider where people are in the moment. Provide an opportunity for participants to share questions, but don’t feel obligated to answer them. Some may be addressed later, and some may need to be explored at a different time. Collect questions on the parking lot.</a:t>
            </a:r>
            <a:endParaRPr lang="en-US" sz="1200" b="0" i="0" u="none" strike="noStrike">
              <a:solidFill>
                <a:srgbClr val="000000"/>
              </a:solidFill>
              <a:effectLst/>
              <a:latin typeface="Calibri" panose="020F0502020204030204" pitchFamily="34" charset="0"/>
            </a:endParaRPr>
          </a:p>
          <a:p>
            <a:endParaRPr lang="en-US"/>
          </a:p>
          <a:p>
            <a:r>
              <a:rPr lang="en-US" b="1"/>
              <a:t>Script</a:t>
            </a:r>
          </a:p>
          <a:p>
            <a:pPr marL="228600" indent="0">
              <a:buFont typeface="Arial" panose="020B0604020202020204" pitchFamily="34" charset="0"/>
              <a:buNone/>
            </a:pPr>
            <a:r>
              <a:rPr lang="en-US" b="0" i="1"/>
              <a:t>Do you have any lingering questions or want clarification on anything covered? [Take a moment and respond to questions, let participants know they will have the opportunity to explore the question later, or acknowledge the question without answering it.]</a:t>
            </a:r>
          </a:p>
        </p:txBody>
      </p:sp>
      <p:sp>
        <p:nvSpPr>
          <p:cNvPr id="4" name="Slide Number Placeholder 3">
            <a:extLst>
              <a:ext uri="{FF2B5EF4-FFF2-40B4-BE49-F238E27FC236}">
                <a16:creationId xmlns:a16="http://schemas.microsoft.com/office/drawing/2014/main" id="{CE42D4B3-57EF-87C2-6DB3-6B686C0EE54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6624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endParaRPr lang="en-US"/>
          </a:p>
          <a:p>
            <a:pPr>
              <a:buFont typeface="Arial" panose="020B0604020202020204" pitchFamily="34" charset="0"/>
              <a:buChar char="•"/>
            </a:pPr>
            <a:r>
              <a:rPr lang="en-US"/>
              <a:t>Have participants take a moment to pause and think about how people with substance use disorder are perceived then share with an elbow partner. </a:t>
            </a:r>
          </a:p>
          <a:p>
            <a:pPr>
              <a:buFont typeface="Arial" panose="020B0604020202020204" pitchFamily="34" charset="0"/>
              <a:buChar char="•"/>
            </a:pPr>
            <a:r>
              <a:rPr lang="en-US"/>
              <a:t>Have participants share some of the beliefs people hold.</a:t>
            </a:r>
          </a:p>
          <a:p>
            <a:pPr>
              <a:buFont typeface="Arial" panose="020B0604020202020204" pitchFamily="34" charset="0"/>
              <a:buChar char="•"/>
            </a:pPr>
            <a:r>
              <a:rPr lang="en-US"/>
              <a:t>Acknowledge that although these beliefs might not be ones that participants hold personally, they may be held by colleagues, students and families they know and work with at school.</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i="1"/>
              <a:t>Using what we have learned and know, we want to think what beliefs we hold personally or as a community. Take a moment to think about [read question on slide]. </a:t>
            </a:r>
          </a:p>
          <a:p>
            <a:pPr marL="228600" indent="0">
              <a:buFont typeface="Arial" panose="020B0604020202020204" pitchFamily="34" charset="0"/>
              <a:buNone/>
            </a:pPr>
            <a:r>
              <a:rPr lang="en-US" i="1"/>
              <a:t>PAUSE </a:t>
            </a:r>
          </a:p>
          <a:p>
            <a:pPr marL="228600" indent="0">
              <a:buFont typeface="Arial" panose="020B0604020202020204" pitchFamily="34" charset="0"/>
              <a:buNone/>
            </a:pPr>
            <a:r>
              <a:rPr lang="en-US" i="1"/>
              <a:t>Now, share your thoughts with your elbow partner. </a:t>
            </a:r>
          </a:p>
          <a:p>
            <a:pPr marL="228600" indent="0">
              <a:buFont typeface="Arial" panose="020B0604020202020204" pitchFamily="34" charset="0"/>
              <a:buNone/>
            </a:pPr>
            <a:r>
              <a:rPr lang="en-US" i="1"/>
              <a:t>PAUSE</a:t>
            </a:r>
          </a:p>
          <a:p>
            <a:pPr marL="228600" indent="0">
              <a:buFont typeface="Arial" panose="020B0604020202020204" pitchFamily="34" charset="0"/>
              <a:buNone/>
            </a:pPr>
            <a:r>
              <a:rPr lang="en-US" i="1"/>
              <a:t> Who is willing to share? </a:t>
            </a:r>
          </a:p>
          <a:p>
            <a:pPr marL="228600" indent="0">
              <a:buFont typeface="Arial" panose="020B0604020202020204" pitchFamily="34" charset="0"/>
              <a:buNone/>
            </a:pPr>
            <a:r>
              <a:rPr lang="en-US" b="0" i="1"/>
              <a:t>There are many beliefs about people with substance use disorders. As we move forward, keep in mind that substance use disorder is a disease that may impact many of our families.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6255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a:solidFill>
                  <a:srgbClr val="000000"/>
                </a:solidFill>
              </a:rPr>
              <a:t>Review basic information about the Oregon Student Health Survey on the slide.</a:t>
            </a:r>
          </a:p>
          <a:p>
            <a:pPr>
              <a:buFont typeface="Arial" panose="020B0604020202020204" pitchFamily="34" charset="0"/>
              <a:buChar char="•"/>
            </a:pPr>
            <a:r>
              <a:rPr lang="en-US">
                <a:solidFill>
                  <a:srgbClr val="000000"/>
                </a:solidFill>
              </a:rPr>
              <a:t>Open the link to the survey and share</a:t>
            </a:r>
            <a:r>
              <a:rPr lang="en-US" sz="1200" b="0" i="0" u="none" strike="noStrike">
                <a:solidFill>
                  <a:srgbClr val="000000"/>
                </a:solidFill>
                <a:effectLst/>
              </a:rPr>
              <a:t> an overview of the </a:t>
            </a:r>
            <a:r>
              <a:rPr lang="en-US">
                <a:solidFill>
                  <a:srgbClr val="000000"/>
                </a:solidFill>
              </a:rPr>
              <a:t>contents.</a:t>
            </a:r>
            <a:endParaRPr lang="en-US"/>
          </a:p>
          <a:p>
            <a:pPr>
              <a:buFont typeface="Arial" panose="020B0604020202020204" pitchFamily="34" charset="0"/>
              <a:buChar char="•"/>
            </a:pPr>
            <a:r>
              <a:rPr lang="en-US">
                <a:solidFill>
                  <a:srgbClr val="000000"/>
                </a:solidFill>
              </a:rPr>
              <a:t>Explain that on the next couple of slides, participants will have a chance to look more closely at the survey and discuss the findings.</a:t>
            </a:r>
          </a:p>
          <a:p>
            <a:pPr marL="228600" indent="0">
              <a:buFont typeface="Arial" panose="020B0604020202020204" pitchFamily="34" charset="0"/>
              <a:buNone/>
            </a:pPr>
            <a:endParaRPr lang="en-US">
              <a:solidFill>
                <a:srgbClr val="000000"/>
              </a:solidFill>
            </a:endParaRPr>
          </a:p>
          <a:p>
            <a:pPr marL="228600" indent="0">
              <a:buFont typeface="Arial" panose="020B0604020202020204" pitchFamily="34" charset="0"/>
              <a:buNone/>
            </a:pPr>
            <a:r>
              <a:rPr lang="en-US" b="1">
                <a:solidFill>
                  <a:srgbClr val="000000"/>
                </a:solidFill>
              </a:rPr>
              <a:t>Script</a:t>
            </a:r>
          </a:p>
          <a:p>
            <a:pPr marL="228600" indent="0"/>
            <a:r>
              <a:rPr lang="en-US" i="1">
                <a:solidFill>
                  <a:srgbClr val="000000"/>
                </a:solidFill>
              </a:rPr>
              <a:t>We took a moment and considered what beliefs exist about those with substance use disorder. We are now going to look at some data and facts related to youth substance use in Oregon. As we continue to learn, think about how this new information should inform those beliefs. </a:t>
            </a:r>
          </a:p>
          <a:p>
            <a:pPr marL="228600" indent="0"/>
            <a:endParaRPr lang="en-US" i="1">
              <a:solidFill>
                <a:srgbClr val="000000"/>
              </a:solidFill>
            </a:endParaRPr>
          </a:p>
          <a:p>
            <a:pPr marL="228600" indent="0">
              <a:buFont typeface="Arial" panose="020B0604020202020204" pitchFamily="34" charset="0"/>
              <a:buNone/>
            </a:pPr>
            <a:r>
              <a:rPr lang="en-US" i="1">
                <a:solidFill>
                  <a:srgbClr val="000000"/>
                </a:solidFill>
              </a:rPr>
              <a:t>The Oregon Student Health Survey is a school-based, anonymous and voluntary health survey of students in grades 6, 8, and 11. All school districts are required to offer the survey. It is designed to address student health and safety, student mental and behavioral health, and school climate and culture. You can explore the data at the state and county levels, so that not only can you see statewide trends, but also dig into and explore your own community.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547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427C2-7776-73DD-EB3E-981767A683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878E7-A751-0FCA-E069-C72458A19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D01D71-8624-00C0-2349-693F3C626F45}"/>
              </a:ext>
            </a:extLst>
          </p:cNvPr>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a:solidFill>
                  <a:srgbClr val="000000"/>
                </a:solidFill>
              </a:rPr>
              <a:t>Ask</a:t>
            </a:r>
            <a:r>
              <a:rPr lang="en-US" sz="1200" b="0" i="0" u="none" strike="noStrike">
                <a:solidFill>
                  <a:srgbClr val="000000"/>
                </a:solidFill>
                <a:effectLst/>
              </a:rPr>
              <a:t> participants </a:t>
            </a:r>
            <a:r>
              <a:rPr lang="en-US">
                <a:solidFill>
                  <a:srgbClr val="000000"/>
                </a:solidFill>
              </a:rPr>
              <a:t>to open</a:t>
            </a:r>
            <a:r>
              <a:rPr lang="en-US" sz="1200" b="0" i="0" u="none" strike="noStrike">
                <a:solidFill>
                  <a:srgbClr val="000000"/>
                </a:solidFill>
                <a:effectLst/>
              </a:rPr>
              <a:t> the report online or share copies of pp. </a:t>
            </a:r>
            <a:r>
              <a:rPr lang="en-US">
                <a:solidFill>
                  <a:srgbClr val="000000"/>
                </a:solidFill>
              </a:rPr>
              <a:t>52-71</a:t>
            </a:r>
            <a:r>
              <a:rPr lang="en-US" sz="1200" b="0" i="0" u="none" strike="noStrike">
                <a:solidFill>
                  <a:srgbClr val="000000"/>
                </a:solidFill>
                <a:effectLst/>
              </a:rPr>
              <a:t> for them to review.</a:t>
            </a:r>
          </a:p>
          <a:p>
            <a:pPr>
              <a:buFont typeface="Arial" panose="020B0604020202020204" pitchFamily="34" charset="0"/>
              <a:buChar char="•"/>
            </a:pPr>
            <a:r>
              <a:rPr lang="en-US">
                <a:solidFill>
                  <a:srgbClr val="000000"/>
                </a:solidFill>
              </a:rPr>
              <a:t>Direct</a:t>
            </a:r>
            <a:r>
              <a:rPr lang="en-US" sz="1200" b="0" i="0" u="none" strike="noStrike">
                <a:solidFill>
                  <a:srgbClr val="000000"/>
                </a:solidFill>
                <a:effectLst/>
              </a:rPr>
              <a:t> participants </a:t>
            </a:r>
            <a:r>
              <a:rPr lang="en-US">
                <a:solidFill>
                  <a:srgbClr val="000000"/>
                </a:solidFill>
              </a:rPr>
              <a:t>to jot</a:t>
            </a:r>
            <a:r>
              <a:rPr lang="en-US" sz="1200" b="0" i="0" u="none" strike="noStrike">
                <a:solidFill>
                  <a:srgbClr val="000000"/>
                </a:solidFill>
                <a:effectLst/>
              </a:rPr>
              <a:t> down what they notice and wonder. If online, have them take notes</a:t>
            </a:r>
            <a:r>
              <a:rPr lang="en-US">
                <a:solidFill>
                  <a:srgbClr val="000000"/>
                </a:solidFill>
              </a:rPr>
              <a:t> on their own</a:t>
            </a:r>
            <a:r>
              <a:rPr lang="en-US" sz="1200" b="0" i="0" u="none" strike="noStrike">
                <a:solidFill>
                  <a:srgbClr val="000000"/>
                </a:solidFill>
                <a:effectLst/>
              </a:rPr>
              <a:t>. If copies, have them mark up the </a:t>
            </a:r>
            <a:r>
              <a:rPr lang="en-US">
                <a:solidFill>
                  <a:srgbClr val="000000"/>
                </a:solidFill>
              </a:rPr>
              <a:t>handout</a:t>
            </a:r>
            <a:r>
              <a:rPr lang="en-US" sz="1200" b="0" i="0" u="none" strike="noStrike">
                <a:solidFill>
                  <a:srgbClr val="000000"/>
                </a:solidFill>
                <a:effectLst/>
              </a:rPr>
              <a:t>.</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i="1">
                <a:solidFill>
                  <a:srgbClr val="000000"/>
                </a:solidFill>
              </a:rPr>
              <a:t>We</a:t>
            </a:r>
            <a:r>
              <a:rPr lang="en-US" sz="1200" b="0" i="1" u="none" strike="noStrike">
                <a:solidFill>
                  <a:srgbClr val="000000"/>
                </a:solidFill>
                <a:effectLst/>
              </a:rPr>
              <a:t> are going to explore the state data</a:t>
            </a:r>
            <a:r>
              <a:rPr lang="en-US" i="1">
                <a:solidFill>
                  <a:srgbClr val="000000"/>
                </a:solidFill>
              </a:rPr>
              <a:t> together</a:t>
            </a:r>
            <a:r>
              <a:rPr lang="en-US" sz="1200" b="0" i="1" u="none" strike="noStrike">
                <a:solidFill>
                  <a:srgbClr val="000000"/>
                </a:solidFill>
                <a:effectLst/>
              </a:rPr>
              <a:t>. Take out your handout [or open the report online and scroll to page </a:t>
            </a:r>
            <a:r>
              <a:rPr lang="en-US" i="1">
                <a:solidFill>
                  <a:srgbClr val="000000"/>
                </a:solidFill>
              </a:rPr>
              <a:t>52</a:t>
            </a:r>
            <a:r>
              <a:rPr lang="en-US" sz="1200" b="0" i="1" u="none" strike="noStrike">
                <a:solidFill>
                  <a:srgbClr val="000000"/>
                </a:solidFill>
                <a:effectLst/>
              </a:rPr>
              <a:t>]. Review the data starting with table </a:t>
            </a:r>
            <a:r>
              <a:rPr lang="en-US" i="1">
                <a:solidFill>
                  <a:srgbClr val="000000"/>
                </a:solidFill>
              </a:rPr>
              <a:t>92</a:t>
            </a:r>
            <a:r>
              <a:rPr lang="en-US" sz="1200" b="0" i="1" u="none" strike="noStrike">
                <a:solidFill>
                  <a:srgbClr val="000000"/>
                </a:solidFill>
                <a:effectLst/>
              </a:rPr>
              <a:t> and stopping at table </a:t>
            </a:r>
            <a:r>
              <a:rPr lang="en-US" i="1">
                <a:solidFill>
                  <a:srgbClr val="000000"/>
                </a:solidFill>
              </a:rPr>
              <a:t>141</a:t>
            </a:r>
            <a:r>
              <a:rPr lang="en-US" sz="1200" b="0" i="1" u="none" strike="noStrike">
                <a:solidFill>
                  <a:srgbClr val="000000"/>
                </a:solidFill>
                <a:effectLst/>
              </a:rPr>
              <a:t>. As you review the data, jot down what you notice and what you wonder. Take time to look at the responses according to the answer and grade level. Consider if this validates or challenges your beliefs. </a:t>
            </a:r>
          </a:p>
        </p:txBody>
      </p:sp>
      <p:sp>
        <p:nvSpPr>
          <p:cNvPr id="4" name="Slide Number Placeholder 3">
            <a:extLst>
              <a:ext uri="{FF2B5EF4-FFF2-40B4-BE49-F238E27FC236}">
                <a16:creationId xmlns:a16="http://schemas.microsoft.com/office/drawing/2014/main" id="{7974D764-6CD6-3A64-DA69-D72878B5A2D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1645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Take time to debrief</a:t>
            </a:r>
            <a:r>
              <a:rPr lang="en-US">
                <a:solidFill>
                  <a:srgbClr val="000000"/>
                </a:solidFill>
              </a:rPr>
              <a:t> what participants uncovered in their comparison of county and state survey data.</a:t>
            </a:r>
            <a:endParaRPr lang="en-US" sz="1200" b="0" i="0" u="none" strike="noStrike">
              <a:solidFill>
                <a:srgbClr val="000000"/>
              </a:solidFill>
              <a:effectLst/>
              <a:latin typeface="Calibri" panose="020F0502020204030204" pitchFamily="34" charset="0"/>
            </a:endParaRPr>
          </a:p>
          <a:p>
            <a:pPr>
              <a:buFont typeface="Arial" panose="020B0604020202020204" pitchFamily="34" charset="0"/>
              <a:buChar char="•"/>
            </a:pPr>
            <a:r>
              <a:rPr lang="en-US">
                <a:solidFill>
                  <a:srgbClr val="000000"/>
                </a:solidFill>
              </a:rPr>
              <a:t>Review the questions on the slide.</a:t>
            </a:r>
          </a:p>
          <a:p>
            <a:pPr>
              <a:buFont typeface="Arial" panose="020B0604020202020204" pitchFamily="34" charset="0"/>
              <a:buChar char="•"/>
            </a:pPr>
            <a:r>
              <a:rPr lang="en-US" sz="1200" b="0" i="0" u="none" strike="noStrike">
                <a:solidFill>
                  <a:srgbClr val="000000"/>
                </a:solidFill>
                <a:effectLst/>
              </a:rPr>
              <a:t>Provide a few minutes for </a:t>
            </a:r>
            <a:r>
              <a:rPr lang="en-US">
                <a:solidFill>
                  <a:srgbClr val="000000"/>
                </a:solidFill>
              </a:rPr>
              <a:t>participants</a:t>
            </a:r>
            <a:r>
              <a:rPr lang="en-US" sz="1200" b="0" i="0" u="none" strike="noStrike">
                <a:solidFill>
                  <a:srgbClr val="000000"/>
                </a:solidFill>
                <a:effectLst/>
              </a:rPr>
              <a:t> to consider what they learned from the </a:t>
            </a:r>
            <a:r>
              <a:rPr lang="en-US">
                <a:solidFill>
                  <a:srgbClr val="000000"/>
                </a:solidFill>
              </a:rPr>
              <a:t>state and county</a:t>
            </a:r>
            <a:r>
              <a:rPr lang="en-US" sz="1200" b="0" i="0" u="none" strike="noStrike">
                <a:solidFill>
                  <a:srgbClr val="000000"/>
                </a:solidFill>
                <a:effectLst/>
              </a:rPr>
              <a:t>, and by comparing the two</a:t>
            </a:r>
            <a:r>
              <a:rPr lang="en-US">
                <a:solidFill>
                  <a:srgbClr val="000000"/>
                </a:solidFill>
              </a:rPr>
              <a:t> surveys.</a:t>
            </a:r>
            <a:endParaRPr lang="en-US" sz="1200" b="0" i="0" u="none" strike="noStrike">
              <a:solidFill>
                <a:srgbClr val="000000"/>
              </a:solidFill>
              <a:effectLst/>
            </a:endParaRPr>
          </a:p>
          <a:p>
            <a:pPr>
              <a:buFont typeface="Arial" panose="020B0604020202020204" pitchFamily="34" charset="0"/>
              <a:buChar char="•"/>
            </a:pPr>
            <a:r>
              <a:rPr lang="en-US" sz="1200" b="0" i="0" u="none" strike="noStrike">
                <a:solidFill>
                  <a:srgbClr val="000000"/>
                </a:solidFill>
                <a:effectLst/>
              </a:rPr>
              <a:t>Ask </a:t>
            </a:r>
            <a:r>
              <a:rPr lang="en-US">
                <a:solidFill>
                  <a:srgbClr val="000000"/>
                </a:solidFill>
              </a:rPr>
              <a:t>volunteers to</a:t>
            </a:r>
            <a:r>
              <a:rPr lang="en-US" sz="1200" b="0" i="0" u="none" strike="noStrike">
                <a:solidFill>
                  <a:srgbClr val="000000"/>
                </a:solidFill>
                <a:effectLst/>
              </a:rPr>
              <a:t> share</a:t>
            </a:r>
            <a:r>
              <a:rPr lang="en-US">
                <a:solidFill>
                  <a:srgbClr val="000000"/>
                </a:solidFill>
              </a:rPr>
              <a:t> answers to the questions on the slide.</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i="1">
                <a:solidFill>
                  <a:srgbClr val="000000"/>
                </a:solidFill>
              </a:rPr>
              <a:t>Student Health Survey Data is also available at the county and district-level. Many districts and community partners find this data helpful to inform their substance use prevention work. </a:t>
            </a:r>
          </a:p>
          <a:p>
            <a:pPr marL="228600" indent="0"/>
            <a:endParaRPr lang="en-US" i="1">
              <a:solidFill>
                <a:srgbClr val="000000"/>
              </a:solidFill>
            </a:endParaRPr>
          </a:p>
          <a:p>
            <a:pPr marL="228600" indent="0"/>
            <a:r>
              <a:rPr lang="en-US" sz="1200" b="0" i="1" u="none" strike="noStrike">
                <a:solidFill>
                  <a:srgbClr val="000000"/>
                </a:solidFill>
                <a:effectLst/>
              </a:rPr>
              <a:t>Consider the following questions [read questions on the slide]. Who would like to share? [Provide time for participants to share responses.]</a:t>
            </a:r>
            <a:r>
              <a:rPr lang="en-US" i="1">
                <a:solidFill>
                  <a:srgbClr val="000000"/>
                </a:solidFill>
              </a:rPr>
              <a:t> [Encourage participants to share ways that their districts or programs have used survey or other data sources in the past. Other data sources may include things like the </a:t>
            </a:r>
            <a:r>
              <a:rPr lang="en-US" i="1">
                <a:solidFill>
                  <a:srgbClr val="000000"/>
                </a:solidFill>
                <a:hlinkClick r:id="rId3"/>
              </a:rPr>
              <a:t>SEED Survey</a:t>
            </a:r>
            <a:r>
              <a:rPr lang="en-US" i="1">
                <a:solidFill>
                  <a:srgbClr val="000000"/>
                </a:solidFill>
              </a:rPr>
              <a:t>, </a:t>
            </a:r>
            <a:r>
              <a:rPr lang="en-US" i="1">
                <a:solidFill>
                  <a:srgbClr val="000000"/>
                </a:solidFill>
                <a:hlinkClick r:id="rId4"/>
              </a:rPr>
              <a:t>Oregon Opioid Overdose Dashboard</a:t>
            </a:r>
            <a:r>
              <a:rPr lang="en-US" i="1">
                <a:solidFill>
                  <a:srgbClr val="000000"/>
                </a:solidFill>
              </a:rPr>
              <a:t>, or </a:t>
            </a:r>
            <a:r>
              <a:rPr lang="en-US" i="1">
                <a:solidFill>
                  <a:srgbClr val="000000"/>
                </a:solidFill>
                <a:hlinkClick r:id="rId5"/>
              </a:rPr>
              <a:t>school discipline data</a:t>
            </a:r>
            <a:r>
              <a:rPr lang="en-US" i="1">
                <a:solidFill>
                  <a:srgbClr val="000000"/>
                </a:solidFill>
              </a:rPr>
              <a:t>.]</a:t>
            </a:r>
            <a:endParaRPr lang="en-US" i="1"/>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354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Review </a:t>
            </a:r>
            <a:r>
              <a:rPr lang="en-US">
                <a:solidFill>
                  <a:srgbClr val="000000"/>
                </a:solidFill>
              </a:rPr>
              <a:t>the information on the slide</a:t>
            </a:r>
            <a:r>
              <a:rPr lang="en-US" sz="1200" b="0" i="0" u="none" strike="noStrike">
                <a:solidFill>
                  <a:srgbClr val="000000"/>
                </a:solidFill>
                <a:effectLst/>
              </a:rPr>
              <a:t>.</a:t>
            </a:r>
          </a:p>
          <a:p>
            <a:pPr marL="228600" indent="0">
              <a:buFont typeface="Arial" panose="020B0604020202020204" pitchFamily="34" charset="0"/>
            </a:pPr>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r>
              <a:rPr lang="en-US" i="1"/>
              <a:t>[Read slide] What other risk and protective factors can you think of?</a:t>
            </a:r>
          </a:p>
          <a:p>
            <a:pPr marL="228600" indent="0">
              <a:buFont typeface="Arial" panose="020B0604020202020204" pitchFamily="34" charset="0"/>
              <a:buNone/>
            </a:pPr>
            <a:endParaRPr lang="en-US"/>
          </a:p>
          <a:p>
            <a:pPr marL="228600" indent="0"/>
            <a:endParaRPr lang="en-US"/>
          </a:p>
          <a:p>
            <a:endParaRPr lang="en-US"/>
          </a:p>
          <a:p>
            <a:pPr marL="228600" indent="0"/>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8282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a:t>Facilitator Notes</a:t>
            </a:r>
          </a:p>
          <a:p>
            <a:pPr>
              <a:buFont typeface="Arial" panose="020B0604020202020204" pitchFamily="34" charset="0"/>
              <a:buChar char="•"/>
            </a:pPr>
            <a:r>
              <a:rPr lang="en-US"/>
              <a:t>This is a placeholder slide with no facilitation.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64839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lvl="0">
              <a:buFont typeface="Arial" panose="020B0604020202020204" pitchFamily="34" charset="0"/>
              <a:buChar char="•"/>
            </a:pPr>
            <a:r>
              <a:rPr lang="en-US"/>
              <a:t>Review the information on the slide</a:t>
            </a:r>
            <a:endParaRPr lang="en-US" b="0"/>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buFont typeface="Arial" panose="020B0604020202020204" pitchFamily="34" charset="0"/>
              <a:buNone/>
            </a:pPr>
            <a:r>
              <a:rPr lang="en-US" sz="1200" b="0" i="1" u="none" strike="noStrike">
                <a:solidFill>
                  <a:srgbClr val="000000"/>
                </a:solidFill>
                <a:effectLst/>
              </a:rPr>
              <a:t>Prevention approaches are interconnected. Providing a skill like taking a deep breath or counting to ten may not seem like it is a preventive measure, but it is. </a:t>
            </a:r>
            <a:r>
              <a:rPr lang="en-US" b="0" i="1"/>
              <a:t>You regularly address stress reduction and substance use prevention in direct and indirect ways across the curriculum and school day. Consider how you</a:t>
            </a:r>
          </a:p>
          <a:p>
            <a:pPr lvl="1">
              <a:buFont typeface="Arial" panose="020B0604020202020204" pitchFamily="34" charset="0"/>
              <a:buChar char="•"/>
            </a:pPr>
            <a:r>
              <a:rPr lang="en-US" i="1"/>
              <a:t>Reduce stress through mental health support and teach healthy coping skills that can potentially reduce substance use among adolescents.</a:t>
            </a:r>
          </a:p>
          <a:p>
            <a:pPr lvl="1">
              <a:buFont typeface="Arial" panose="020B0604020202020204" pitchFamily="34" charset="0"/>
              <a:buChar char="•"/>
            </a:pPr>
            <a:r>
              <a:rPr lang="en-US" i="1"/>
              <a:t>Provide interventions that promote mental health and stress reduction, which are crucial for public health, and aim to decrease the motivations linked to substance use.</a:t>
            </a:r>
          </a:p>
          <a:p>
            <a:pPr lvl="1">
              <a:buFont typeface="Arial" panose="020B0604020202020204" pitchFamily="34" charset="0"/>
              <a:buChar char="•"/>
            </a:pPr>
            <a:r>
              <a:rPr lang="en-US" i="1"/>
              <a:t>Create safe, inclusive, trauma-informed environments by teaching and reinforcing skills and providing access to supportive adults.</a:t>
            </a:r>
          </a:p>
          <a:p>
            <a:pPr marL="228600" lvl="0" indent="0">
              <a:buFont typeface="Arial" panose="020B0604020202020204" pitchFamily="34" charset="0"/>
              <a:buNone/>
            </a:pPr>
            <a:r>
              <a:rPr lang="en-US" b="0" i="1"/>
              <a:t>Health education is one vehicle for this work, and so are your day-to-day activities.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a:t>What additional ways do we see prevention work? What does this look like in elementary schools?</a:t>
            </a:r>
            <a:endParaRPr lang="en-US" b="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2843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marL="514350" indent="-285750">
              <a:buFont typeface="Arial,Sans-Serif" panose="020B0604020202020204" pitchFamily="34" charset="0"/>
              <a:buChar char="•"/>
            </a:pPr>
            <a:r>
              <a:rPr lang="en-US" b="0" i="0" u="none" strike="noStrike">
                <a:solidFill>
                  <a:srgbClr val="000000"/>
                </a:solidFill>
                <a:effectLst/>
              </a:rPr>
              <a:t>Review </a:t>
            </a:r>
            <a:r>
              <a:rPr lang="en-US">
                <a:solidFill>
                  <a:srgbClr val="000000"/>
                </a:solidFill>
              </a:rPr>
              <a:t>the information on the </a:t>
            </a:r>
            <a:r>
              <a:rPr lang="en-US" b="0" i="0" u="none" strike="noStrike">
                <a:solidFill>
                  <a:srgbClr val="000000"/>
                </a:solidFill>
                <a:effectLst/>
              </a:rPr>
              <a:t>slide.</a:t>
            </a:r>
            <a:endParaRPr lang="en-US">
              <a:solidFill>
                <a:srgbClr val="000000"/>
              </a:solidFill>
            </a:endParaRPr>
          </a:p>
          <a:p>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sz="1200" b="0" i="1" u="none" strike="noStrike">
                <a:solidFill>
                  <a:srgbClr val="000000"/>
                </a:solidFill>
                <a:effectLst/>
              </a:rPr>
              <a:t>Oregon adopts a research-based approach by </a:t>
            </a:r>
            <a:r>
              <a:rPr lang="en-US" i="1">
                <a:solidFill>
                  <a:srgbClr val="000000"/>
                </a:solidFill>
              </a:rPr>
              <a:t>incorporating</a:t>
            </a:r>
            <a:r>
              <a:rPr lang="en-US" sz="1200" b="0" i="1" u="none" strike="noStrike">
                <a:solidFill>
                  <a:srgbClr val="000000"/>
                </a:solidFill>
                <a:effectLst/>
              </a:rPr>
              <a:t> strategies and ideas aimed at reducing negative consequences associated with substance use. [review slide] </a:t>
            </a:r>
          </a:p>
          <a:p>
            <a:pPr marL="228600" indent="0"/>
            <a:r>
              <a:rPr lang="en-US" sz="1200" b="0" i="1" u="none" strike="noStrike">
                <a:solidFill>
                  <a:srgbClr val="000000"/>
                </a:solidFill>
                <a:effectLst/>
              </a:rPr>
              <a:t>Research tells us that just telling people not to do something doesn’t work to prevent substance use or promote health. Giving people information, skills and tools does.</a:t>
            </a:r>
            <a:r>
              <a:rPr lang="en-US" i="1">
                <a:solidFill>
                  <a:srgbClr val="000000"/>
                </a:solidFill>
              </a:rPr>
              <a:t> Reducing risk is a strategy that we use in other areas of health education as well. Can you think of other content areas that use this approach?</a:t>
            </a:r>
            <a:endParaRPr lang="en-US" sz="1200" b="0" i="1"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79824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a:solidFill>
                  <a:srgbClr val="000000"/>
                </a:solidFill>
                <a:effectLst/>
                <a:latin typeface="Calibri" panose="020F0502020204030204" pitchFamily="34" charset="0"/>
              </a:rPr>
              <a:t>Facilitator Notes</a:t>
            </a:r>
          </a:p>
          <a:p>
            <a:pPr>
              <a:buFont typeface="Arial" panose="020B0604020202020204" pitchFamily="34" charset="0"/>
              <a:buChar char="•"/>
            </a:pPr>
            <a:r>
              <a:rPr lang="en-US"/>
              <a:t>Have participants reflect on their existing knowledge of drug history as they watch the video, and consider how it reinforces, challenges, or reshapes their understanding.</a:t>
            </a:r>
          </a:p>
          <a:p>
            <a:pPr>
              <a:buFont typeface="Arial" panose="020B0604020202020204" pitchFamily="34" charset="0"/>
              <a:buChar char="•"/>
            </a:pPr>
            <a:endParaRPr lang="en-US"/>
          </a:p>
          <a:p>
            <a:pPr marL="228600" indent="0">
              <a:buFont typeface="Arial" panose="020B0604020202020204" pitchFamily="34" charset="0"/>
              <a:buNone/>
            </a:pPr>
            <a:r>
              <a:rPr lang="en-US" b="1"/>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a:t>In addition to understanding substance use disorder and the initiatives Oregon has in place, it is important to have some background knowledge on the history of the drug war and its impact on our country and communities. I have a short video to share with you that will help illustrate substance use prevention efforts that caused harm and didn’t have the intended impact. As you watch, listen for new learnings and information that validates or challenges your current thinking on the “drug war.”</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2759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9A676-52CD-D08D-DE0A-4617B4A8B5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4F2B25-0F2D-5500-686C-213DD3077B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932880-D0D0-67F5-7D0B-CC7B470DA8D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a:solidFill>
                  <a:srgbClr val="000000"/>
                </a:solidFill>
                <a:effectLst/>
              </a:rPr>
              <a:t>Facilitator Notes</a:t>
            </a:r>
          </a:p>
          <a:p>
            <a:pPr>
              <a:buFont typeface="Arial" panose="020B0604020202020204" pitchFamily="34" charset="0"/>
              <a:buChar char="•"/>
            </a:pPr>
            <a:r>
              <a:rPr lang="en-US"/>
              <a:t>Have participants take a moment to recall their first notions about perceptions and beliefs about people experiencing substance use disorder. </a:t>
            </a:r>
          </a:p>
          <a:p>
            <a:pPr>
              <a:buFont typeface="Arial" panose="020B0604020202020204" pitchFamily="34" charset="0"/>
              <a:buChar char="•"/>
            </a:pPr>
            <a:r>
              <a:rPr lang="en-US"/>
              <a:t>Prompt participants to discuss the questions on the slide with a partner.</a:t>
            </a:r>
          </a:p>
          <a:p>
            <a:pPr>
              <a:buFont typeface="Arial" panose="020B0604020202020204" pitchFamily="34" charset="0"/>
              <a:buChar char="•"/>
            </a:pPr>
            <a:r>
              <a:rPr lang="en-US"/>
              <a:t>Ask for volunteers to share out.</a:t>
            </a:r>
          </a:p>
          <a:p>
            <a:pPr>
              <a:buFont typeface="Arial" panose="020B0604020202020204" pitchFamily="34" charset="0"/>
              <a:buChar char="•"/>
            </a:pPr>
            <a:endParaRPr lang="en-US"/>
          </a:p>
          <a:p>
            <a:pPr marL="228600" indent="0">
              <a:buFont typeface="Arial" panose="020B0604020202020204" pitchFamily="34" charset="0"/>
              <a:buNone/>
            </a:pPr>
            <a:r>
              <a:rPr lang="en-US" sz="1200" b="1" i="0" u="none" strike="noStrike">
                <a:solidFill>
                  <a:srgbClr val="000000"/>
                </a:solidFill>
                <a:effectLst/>
              </a:rPr>
              <a:t>Script</a:t>
            </a:r>
          </a:p>
          <a:p>
            <a:pPr marL="228600" indent="0">
              <a:buFont typeface="Arial" panose="020B0604020202020204" pitchFamily="34" charset="0"/>
              <a:buNone/>
            </a:pPr>
            <a:r>
              <a:rPr lang="en-US" sz="1200" b="0" i="1" u="none" strike="noStrike">
                <a:solidFill>
                  <a:srgbClr val="000000"/>
                </a:solidFill>
                <a:effectLst/>
              </a:rPr>
              <a:t>[Review the slide]. Think for a moment about these questions.</a:t>
            </a:r>
          </a:p>
          <a:p>
            <a:pPr marL="228600" indent="0">
              <a:buFont typeface="Arial" panose="020B0604020202020204" pitchFamily="34" charset="0"/>
              <a:buNone/>
            </a:pPr>
            <a:r>
              <a:rPr lang="en-US" sz="1200" b="0" i="1" u="none" strike="noStrike">
                <a:solidFill>
                  <a:srgbClr val="000000"/>
                </a:solidFill>
                <a:effectLst/>
              </a:rPr>
              <a:t>PAUSE</a:t>
            </a:r>
          </a:p>
          <a:p>
            <a:pPr marL="228600" indent="0">
              <a:buFont typeface="Arial" panose="020B0604020202020204" pitchFamily="34" charset="0"/>
              <a:buNone/>
            </a:pPr>
            <a:r>
              <a:rPr lang="en-US" sz="1200" b="0" i="1" u="none" strike="noStrike">
                <a:solidFill>
                  <a:srgbClr val="000000"/>
                </a:solidFill>
                <a:effectLst/>
              </a:rPr>
              <a:t>When there is stigma, people are less likely to seek help. What can we do to make a difference in our community or in our role as educators? </a:t>
            </a:r>
          </a:p>
          <a:p>
            <a:pPr marL="228600" indent="0">
              <a:buFont typeface="Arial" panose="020B0604020202020204" pitchFamily="34" charset="0"/>
              <a:buNone/>
            </a:pPr>
            <a:r>
              <a:rPr lang="en-US" sz="1200" b="0" i="1" u="none" strike="noStrike">
                <a:solidFill>
                  <a:srgbClr val="000000"/>
                </a:solidFill>
                <a:effectLst/>
              </a:rPr>
              <a:t>Would anyone like to share?</a:t>
            </a:r>
          </a:p>
        </p:txBody>
      </p:sp>
      <p:sp>
        <p:nvSpPr>
          <p:cNvPr id="4" name="Slide Number Placeholder 3">
            <a:extLst>
              <a:ext uri="{FF2B5EF4-FFF2-40B4-BE49-F238E27FC236}">
                <a16:creationId xmlns:a16="http://schemas.microsoft.com/office/drawing/2014/main" id="{DCCB3E6D-BBF7-38A4-130F-7F4F717217D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9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a:t>Review learning goals for this section with participants.</a:t>
            </a:r>
          </a:p>
          <a:p>
            <a:pPr marL="228600" indent="0">
              <a:buFont typeface="Arial" panose="020B0604020202020204" pitchFamily="34" charset="0"/>
              <a:buNone/>
            </a:pPr>
            <a:endParaRPr lang="en-US"/>
          </a:p>
          <a:p>
            <a:pPr marL="228600" indent="0">
              <a:buFont typeface="Arial" panose="020B0604020202020204" pitchFamily="34" charset="0"/>
              <a:buNone/>
            </a:pPr>
            <a:r>
              <a:rPr lang="en-US" b="1"/>
              <a:t>Script </a:t>
            </a:r>
          </a:p>
          <a:p>
            <a:pPr marL="228600" indent="0"/>
            <a:r>
              <a:rPr lang="en-US" i="1">
                <a:solidFill>
                  <a:srgbClr val="000000"/>
                </a:solidFill>
              </a:rPr>
              <a:t>During this section, the focus is on building an understanding of substance use and prevention and how Oregon is moving forward to support students and the community. </a:t>
            </a:r>
            <a:r>
              <a:rPr lang="en-US" b="0" i="1">
                <a:solidFill>
                  <a:srgbClr val="000000"/>
                </a:solidFill>
              </a:rPr>
              <a:t>The goals for this section are [share goals from slide].</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latin typeface="Calibri" panose="020F0502020204030204" pitchFamily="34" charset="0"/>
              </a:rPr>
              <a:t>Facilitator Notes</a:t>
            </a:r>
          </a:p>
          <a:p>
            <a:pPr>
              <a:buFont typeface="Arial" panose="020B0604020202020204" pitchFamily="34" charset="0"/>
              <a:buChar char="•"/>
            </a:pPr>
            <a:r>
              <a:rPr lang="en-US" sz="1200" b="0" i="0" u="none" strike="noStrike">
                <a:solidFill>
                  <a:srgbClr val="000000"/>
                </a:solidFill>
                <a:effectLst/>
              </a:rPr>
              <a:t>Review the agenda for the section</a:t>
            </a:r>
            <a:r>
              <a:rPr lang="en-US" sz="1200">
                <a:solidFill>
                  <a:srgbClr val="000000"/>
                </a:solidFill>
              </a:rPr>
              <a:t>.</a:t>
            </a:r>
          </a:p>
          <a:p>
            <a:pPr>
              <a:buFont typeface="Arial" panose="020B0604020202020204" pitchFamily="34" charset="0"/>
              <a:buChar char="•"/>
            </a:pPr>
            <a:endParaRPr lang="en-US" sz="1200" b="0">
              <a:solidFill>
                <a:srgbClr val="000000"/>
              </a:solidFill>
            </a:endParaRPr>
          </a:p>
          <a:p>
            <a:pPr marL="228600" indent="0">
              <a:buFont typeface="Arial" panose="020B0604020202020204" pitchFamily="34" charset="0"/>
              <a:buNone/>
            </a:pPr>
            <a:r>
              <a:rPr lang="en-US" sz="1200" b="1">
                <a:solidFill>
                  <a:srgbClr val="000000"/>
                </a:solidFill>
              </a:rPr>
              <a:t>Script</a:t>
            </a:r>
          </a:p>
          <a:p>
            <a:pPr marL="228600" indent="0">
              <a:buFont typeface="Arial" panose="020B0604020202020204" pitchFamily="34" charset="0"/>
              <a:buNone/>
            </a:pPr>
            <a:r>
              <a:rPr lang="en-US" sz="1200" b="0" i="1"/>
              <a:t>For this section we are going to cover quite a bit information related to substance use. We will be reviewing terminology and data and building a solid foundation for our work today.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147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endParaRPr lang="en-US" sz="1200"/>
          </a:p>
          <a:p>
            <a:pPr>
              <a:buFont typeface="Arial" panose="020B0604020202020204" pitchFamily="34" charset="0"/>
              <a:buChar char="•"/>
            </a:pPr>
            <a:r>
              <a:rPr lang="en-US" sz="1200"/>
              <a:t>Ask participants to consider the two questions and quickly rate their knowledge on a scale of zero to five. [Participants should raise a hand that shows their rating, with options ranging from a fist representing no knowledge about the topics all the way to five fingers representing a lot of knowledge about the topics.]</a:t>
            </a:r>
          </a:p>
          <a:p>
            <a:pPr>
              <a:buFont typeface="Arial" panose="020B0604020202020204" pitchFamily="34" charset="0"/>
              <a:buChar char="•"/>
            </a:pPr>
            <a:r>
              <a:rPr lang="en-US" sz="1200"/>
              <a:t>Use their ratings as a reference while making decisions about pacing and anticipated clarifications that may be needed throughout the presentation.</a:t>
            </a:r>
          </a:p>
          <a:p>
            <a:pPr>
              <a:buFont typeface="Arial" panose="020B0604020202020204" pitchFamily="34" charset="0"/>
              <a:buChar char="•"/>
            </a:pPr>
            <a:endParaRPr lang="en-US" sz="1200"/>
          </a:p>
          <a:p>
            <a:pPr marL="228600" indent="0">
              <a:buFont typeface="Arial" panose="020B0604020202020204" pitchFamily="34" charset="0"/>
              <a:buNone/>
            </a:pPr>
            <a:r>
              <a:rPr lang="en-US" sz="1200" b="1"/>
              <a:t>Script</a:t>
            </a:r>
          </a:p>
          <a:p>
            <a:pPr marL="228600" indent="0">
              <a:buFont typeface="Arial" panose="020B0604020202020204" pitchFamily="34" charset="0"/>
              <a:buNone/>
            </a:pPr>
            <a:r>
              <a:rPr lang="en-US" sz="1200" b="0" i="1"/>
              <a:t>Before we jump in, I want to get an idea of how you would rate your knowledge about substance use. We are going to use a scale of 0 to 5, with your fist as zero and signifying you don’t know anything and five fingers signifying that you know a lot and could probably teach us a thing or two. Any questions?</a:t>
            </a:r>
          </a:p>
          <a:p>
            <a:pPr marL="228600" indent="0">
              <a:buFont typeface="Arial" panose="020B0604020202020204" pitchFamily="34" charset="0"/>
              <a:buNone/>
            </a:pPr>
            <a:endParaRPr lang="en-US" sz="1200" b="0" i="1"/>
          </a:p>
          <a:p>
            <a:pPr marL="228600" indent="0">
              <a:buFont typeface="Arial" panose="020B0604020202020204" pitchFamily="34" charset="0"/>
              <a:buNone/>
            </a:pPr>
            <a:r>
              <a:rPr lang="en-US" sz="1200" b="0" i="1"/>
              <a:t>First question, [read first question from the slide]. Thanks, I see [comment on if there is a lot of knowledge or if there is a lot of opportunity for learning] on substance use in general. </a:t>
            </a:r>
          </a:p>
          <a:p>
            <a:pPr marL="228600" indent="0">
              <a:buFont typeface="Arial" panose="020B0604020202020204" pitchFamily="34" charset="0"/>
              <a:buNone/>
            </a:pPr>
            <a:endParaRPr lang="en-US" sz="1200" b="0" i="1"/>
          </a:p>
          <a:p>
            <a:pPr marL="228600" indent="0">
              <a:buFont typeface="Arial" panose="020B0604020202020204" pitchFamily="34" charset="0"/>
              <a:buNone/>
            </a:pPr>
            <a:r>
              <a:rPr lang="en-US" sz="1200" b="0" i="1"/>
              <a:t>Now let’s think about the second question, [read second question]. Looks like we know a little [more or less] about substance use in Oregon.</a:t>
            </a:r>
          </a:p>
          <a:p>
            <a:pPr marL="228600" indent="0">
              <a:buFont typeface="Arial" panose="020B0604020202020204" pitchFamily="34" charset="0"/>
              <a:buNone/>
            </a:pPr>
            <a:endParaRPr lang="en-US" sz="1200" b="0" i="1"/>
          </a:p>
          <a:p>
            <a:pPr marL="228600" indent="0">
              <a:buFont typeface="Arial" panose="020B0604020202020204" pitchFamily="34" charset="0"/>
              <a:buNone/>
            </a:pPr>
            <a:r>
              <a:rPr lang="en-US" sz="1200" b="0" i="1"/>
              <a:t>Thanks for sharing! This will help as we move forward today.</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8921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endParaRPr lang="en-US" sz="1200" b="0"/>
          </a:p>
          <a:p>
            <a:pPr marL="514350" indent="-285750">
              <a:buChar char="•"/>
            </a:pPr>
            <a:r>
              <a:rPr lang="en-US" sz="1200"/>
              <a:t>Review the timeline with participants.</a:t>
            </a:r>
          </a:p>
          <a:p>
            <a:pPr marL="228600" indent="0"/>
            <a:endParaRPr lang="en-US" sz="1200"/>
          </a:p>
          <a:p>
            <a:pPr marL="228600" indent="0"/>
            <a:r>
              <a:rPr lang="en-US" sz="1200" b="1"/>
              <a:t>Script</a:t>
            </a:r>
          </a:p>
          <a:p>
            <a:pPr marL="228600" indent="0"/>
            <a:r>
              <a:rPr lang="en-US" sz="1200" b="0" i="1"/>
              <a:t>In Oregon, we have focused on supporting opioid prevention in schools for </a:t>
            </a:r>
            <a:r>
              <a:rPr lang="en-US" i="1"/>
              <a:t>many </a:t>
            </a:r>
            <a:r>
              <a:rPr lang="en-US" sz="1200" b="0" i="1"/>
              <a:t>years</a:t>
            </a:r>
            <a:r>
              <a:rPr lang="en-US" i="1"/>
              <a:t>. Many programs have been launched at the state and local levels to respond to the growing concerns around youth overdose.</a:t>
            </a:r>
            <a:r>
              <a:rPr lang="en-US" sz="1200" b="0" i="1"/>
              <a:t> </a:t>
            </a:r>
            <a:r>
              <a:rPr lang="en-US" i="1"/>
              <a:t>[If your school/program/community has launched local initiatives, you may choose to discuss them with participants here]. Beginning in 2023, a series of initiatives started at the state level to standardize parts of opioid prevention education across all districts.</a:t>
            </a:r>
            <a:endParaRPr lang="en-US" sz="1200" i="1"/>
          </a:p>
          <a:p>
            <a:pPr marL="514350" indent="-285750">
              <a:buChar char="•"/>
            </a:pPr>
            <a:r>
              <a:rPr lang="en-US" sz="1200" b="0" i="1"/>
              <a:t>In May 2023, opioid prevention education was mandated in Oregon schools. In addition, any health education curriculum that is used by schools should be aligned with the Oregon 2023 Health Education Standards. </a:t>
            </a:r>
            <a:endParaRPr lang="en-US" sz="1200"/>
          </a:p>
          <a:p>
            <a:pPr marL="514350" indent="-285750">
              <a:buChar char="•"/>
            </a:pPr>
            <a:r>
              <a:rPr lang="en-US" sz="1200" b="0" i="1"/>
              <a:t>In April 2024, the state backed up the focus on opioid prevention by providing substantial funding to support opioid prevention and harm reduction. </a:t>
            </a:r>
            <a:endParaRPr lang="en-US" sz="1200"/>
          </a:p>
          <a:p>
            <a:pPr marL="514350" indent="-285750">
              <a:buChar char="•"/>
            </a:pPr>
            <a:r>
              <a:rPr lang="en-US" sz="1200" b="0" i="1"/>
              <a:t>During the 2024-25 school year, all Oregon school districts and public charter schools were required to implement the synthetic opioid prevention lesson at each grade level 6, </a:t>
            </a:r>
            <a:r>
              <a:rPr lang="en-US" i="1"/>
              <a:t>7, 8</a:t>
            </a:r>
            <a:r>
              <a:rPr lang="en-US" sz="1200" b="0" i="1"/>
              <a:t> and at least one lesson in high school. These lessons have been developed for schools by ODE and are available on the Department’s webpage. As elementary educators, you are not required to implement these lessons, but it is still important to note the future expectations for your students.</a:t>
            </a:r>
          </a:p>
          <a:p>
            <a:pPr marL="228600" indent="0">
              <a:buNone/>
            </a:pPr>
            <a:r>
              <a:rPr lang="en-US" sz="1200" b="0" i="1"/>
              <a:t>Why do you think the state of Oregon has launched these initiatives?</a:t>
            </a:r>
          </a:p>
          <a:p>
            <a:pPr marL="228600" indent="0">
              <a:buNone/>
            </a:pPr>
            <a:r>
              <a:rPr lang="en-US" sz="1200" b="0" i="1"/>
              <a:t>[Pause and select a few respondents]</a:t>
            </a:r>
            <a:endParaRPr lang="en-US" sz="1200"/>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27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a:solidFill>
                <a:srgbClr val="444444"/>
              </a:solidFill>
            </a:endParaRPr>
          </a:p>
          <a:p>
            <a:pPr marL="514350" indent="-285750">
              <a:buFont typeface="Arial"/>
              <a:buChar char="•"/>
            </a:pPr>
            <a:r>
              <a:rPr lang="en-US"/>
              <a:t>Review the timeline with participants.</a:t>
            </a:r>
            <a:endParaRPr lang="en-US">
              <a:solidFill>
                <a:srgbClr val="444444"/>
              </a:solidFill>
            </a:endParaRPr>
          </a:p>
          <a:p>
            <a:pPr marL="228600" indent="0"/>
            <a:endParaRPr lang="en-US">
              <a:solidFill>
                <a:srgbClr val="444444"/>
              </a:solidFill>
            </a:endParaRPr>
          </a:p>
          <a:p>
            <a:pPr marL="228600" indent="0"/>
            <a:r>
              <a:rPr lang="en-US" b="1"/>
              <a:t>Script</a:t>
            </a:r>
            <a:endParaRPr lang="en-US"/>
          </a:p>
          <a:p>
            <a:pPr marL="228600" indent="0"/>
            <a:r>
              <a:rPr lang="en-US" i="1" dirty="0"/>
              <a:t>In addition to school-specific legislation, Oregon has been making significant investments supporting local prevention, treatment, and recovery efforts for many years.</a:t>
            </a:r>
            <a:endParaRPr lang="en-US" dirty="0"/>
          </a:p>
          <a:p>
            <a:pPr>
              <a:buChar char="•"/>
            </a:pPr>
            <a:r>
              <a:rPr lang="en-US" i="1" dirty="0"/>
              <a:t>Oregon has been a leader in holding the opioid industry accountable by taking part in major multi-state litigation and settlements. These lawsuits hold opioid manufacturers, distributors, and retailers accountable for their role in creating and fueling the opioid epidemic and for aggressively marketing prescription opioids while also downplaying their risks to healthcare providers and the public. </a:t>
            </a:r>
          </a:p>
          <a:p>
            <a:pPr>
              <a:buChar char="•"/>
            </a:pPr>
            <a:r>
              <a:rPr lang="en-US" i="1" dirty="0"/>
              <a:t>These agreements will provide over $700 million to Oregon in multiple settlement payments through 2030. Funds are divided between the State of Oregon (45%) and local jurisdictions (55%) </a:t>
            </a:r>
          </a:p>
          <a:p>
            <a:pPr>
              <a:buChar char="•"/>
            </a:pPr>
            <a:r>
              <a:rPr lang="en-US" i="1" dirty="0"/>
              <a:t>In 2022, Oregon launched the Opioid Settlement Prevention, Treatment, and Recovery (OSPTR) Boa</a:t>
            </a:r>
            <a:r>
              <a:rPr lang="en-US" i="1" dirty="0">
                <a:solidFill>
                  <a:schemeClr val="tx1"/>
                </a:solidFill>
              </a:rPr>
              <a:t>rd to determine how to allocate the State’s portion of Oregon’s opioid settlement funds.</a:t>
            </a:r>
          </a:p>
          <a:p>
            <a:pPr>
              <a:buChar char="•"/>
            </a:pPr>
            <a:r>
              <a:rPr lang="en-US" i="1" dirty="0">
                <a:solidFill>
                  <a:schemeClr val="tx1"/>
                </a:solidFill>
              </a:rPr>
              <a:t>Limited emergency allocations were distributed by the Board in 2023. In March 2023, the Board allocated $13.7 million to the Save Lives Oregon Clearinghouse program. The Clearinghouse provides lifesaving supplies, including naloxone, free of cost to organizations that work directly with people who use drugs or people at risk of overdose. This allocation also enabled the Clearinghouse to expand operations to Oregon K-12 schools, colleges, universities, and school-based health centers. These entities are eligible to receive free opioid overdose response kits through the Clearinghouse. </a:t>
            </a:r>
          </a:p>
          <a:p>
            <a:pPr>
              <a:buChar char="•"/>
            </a:pPr>
            <a:r>
              <a:rPr lang="en-US" i="1" dirty="0">
                <a:solidFill>
                  <a:schemeClr val="tx1"/>
                </a:solidFill>
              </a:rPr>
              <a:t>In January 2024, the Board voted to allocate 30% of all state settlement funds to the Nine Federally Recognized Tribes in Oregon. This 30% tribal set-aside will continue as additional settlement payments are received</a:t>
            </a:r>
          </a:p>
          <a:p>
            <a:pPr>
              <a:buChar char="•"/>
            </a:pPr>
            <a:r>
              <a:rPr lang="en-US" i="1" dirty="0">
                <a:solidFill>
                  <a:schemeClr val="tx1"/>
                </a:solidFill>
              </a:rPr>
              <a:t>Beginning in 2024, the OSPTR Board began planned distribution of funds, including funding to support local prevention work. Funds going to both the state and the local governments must be used for opioid prevention, treatment and recovery strategies as listed in the terms of the settlements. All local allocation decisions are made locally. [Optional time to include information about local initiatives related to opioid settlement funds]</a:t>
            </a:r>
          </a:p>
          <a:p>
            <a:pPr>
              <a:buChar char="•"/>
            </a:pPr>
            <a:r>
              <a:rPr lang="en-US" i="1" dirty="0">
                <a:solidFill>
                  <a:schemeClr val="tx1"/>
                </a:solidFill>
              </a:rPr>
              <a:t>To date, the OSPTR Board has allocated over $103 million in Oregon opioid settlement funds for prevent, treatment, and recovery initiatives across Oregon.</a:t>
            </a:r>
          </a:p>
          <a:p>
            <a:pPr>
              <a:buChar char="•"/>
            </a:pPr>
            <a:endParaRPr lang="en-US" i="1">
              <a:solidFill>
                <a:schemeClr val="tx1"/>
              </a:solidFill>
            </a:endParaRPr>
          </a:p>
          <a:p>
            <a:pPr marL="228600" indent="0"/>
            <a:r>
              <a:rPr lang="en-US" b="1">
                <a:solidFill>
                  <a:schemeClr val="tx1"/>
                </a:solidFill>
              </a:rPr>
              <a:t>Citations: </a:t>
            </a:r>
            <a:endParaRPr lang="en-US" b="1" i="1">
              <a:solidFill>
                <a:schemeClr val="tx1"/>
              </a:solidFill>
            </a:endParaRPr>
          </a:p>
          <a:p>
            <a:pPr marL="400050" indent="-171450">
              <a:buChar char="•"/>
            </a:pPr>
            <a:r>
              <a:rPr lang="en-US" dirty="0">
                <a:solidFill>
                  <a:schemeClr val="tx1"/>
                </a:solidFill>
                <a:hlinkClick r:id="rId3"/>
              </a:rPr>
              <a:t>Oregon Health Authority : Opioid Settlement Prevention, Treatment and Recovery Board : Opioid Overdose and Misuse : State of Oregon</a:t>
            </a:r>
            <a:endParaRPr lang="en-US" dirty="0"/>
          </a:p>
          <a:p>
            <a:pPr marL="400050" indent="-171450">
              <a:buChar char="•"/>
            </a:pPr>
            <a:r>
              <a:rPr lang="en-US" dirty="0">
                <a:solidFill>
                  <a:schemeClr val="tx1"/>
                </a:solidFill>
                <a:hlinkClick r:id="rId4"/>
              </a:rPr>
              <a:t>Opioid-Settlement-FAQs.pdf</a:t>
            </a:r>
            <a:endParaRPr lang="en-US" i="1" dirty="0">
              <a:solidFill>
                <a:schemeClr val="tx1"/>
              </a:solidFill>
              <a:hlinkClick r:id="rId4"/>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9229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a:buFont typeface="Arial" panose="020B0604020202020204" pitchFamily="34" charset="0"/>
              <a:buChar char="•"/>
            </a:pPr>
            <a:r>
              <a:rPr lang="en-US" b="0"/>
              <a:t>Remind </a:t>
            </a:r>
            <a:r>
              <a:rPr lang="en-US"/>
              <a:t>participants of</a:t>
            </a:r>
            <a:r>
              <a:rPr lang="en-US" b="0"/>
              <a:t> Oregon districts’ comprehensive plans on substance use prevention and intervention. </a:t>
            </a:r>
          </a:p>
          <a:p>
            <a:pPr>
              <a:buFont typeface="Arial" panose="020B0604020202020204" pitchFamily="34" charset="0"/>
              <a:buChar char="•"/>
            </a:pPr>
            <a:r>
              <a:rPr lang="en-US" b="0"/>
              <a:t>You may choose to quickly outline all components of the plan that are outlined in the slide. </a:t>
            </a:r>
          </a:p>
          <a:p>
            <a:pPr>
              <a:buFont typeface="Arial" panose="020B0604020202020204" pitchFamily="34" charset="0"/>
              <a:buChar char="•"/>
            </a:pPr>
            <a:endParaRPr lang="en-US" b="0"/>
          </a:p>
          <a:p>
            <a:pPr marL="228600" indent="0">
              <a:buFont typeface="Arial" panose="020B0604020202020204" pitchFamily="34" charset="0"/>
              <a:buNone/>
            </a:pPr>
            <a:r>
              <a:rPr lang="en-US" b="1"/>
              <a:t>Script</a:t>
            </a:r>
          </a:p>
          <a:p>
            <a:pPr marL="228600" indent="0">
              <a:buFont typeface="Arial" panose="020B0604020202020204" pitchFamily="34" charset="0"/>
              <a:buNone/>
            </a:pPr>
            <a:r>
              <a:rPr lang="en-US" b="0" i="1"/>
              <a:t>In addition, each school district is required to develop a comprehensive plan for a substance use prevention and intervention program. At a minimum, the plan needs to include</a:t>
            </a:r>
          </a:p>
          <a:p>
            <a:pPr marL="400050" indent="-171450">
              <a:buFont typeface="Arial" panose="020B0604020202020204" pitchFamily="34" charset="0"/>
              <a:buChar char="•"/>
            </a:pPr>
            <a:r>
              <a:rPr lang="en-US" b="0" i="1"/>
              <a:t>Instruction in the effects of substances as part of the K-12 health education program and instruction annually for all students in grades 9-12 on drug and alcohol prevention</a:t>
            </a:r>
          </a:p>
          <a:p>
            <a:pPr marL="400050" indent="-171450">
              <a:buFont typeface="Arial" panose="020B0604020202020204" pitchFamily="34" charset="0"/>
              <a:buChar char="•"/>
            </a:pPr>
            <a:r>
              <a:rPr lang="en-US" b="0" i="1"/>
              <a:t>Policies, rules and procedures that are updated annually; outline the nature and extent of the program; and indicate the consequences of using substances</a:t>
            </a:r>
          </a:p>
          <a:p>
            <a:pPr marL="400050" indent="-171450">
              <a:buFont typeface="Arial" panose="020B0604020202020204" pitchFamily="34" charset="0"/>
              <a:buChar char="•"/>
            </a:pPr>
            <a:r>
              <a:rPr lang="en-US" b="0" i="1"/>
              <a:t>And public information for students, parents and district staff</a:t>
            </a:r>
          </a:p>
          <a:p>
            <a:pPr marL="228600" indent="0">
              <a:buFont typeface="Arial" panose="020B0604020202020204" pitchFamily="34" charset="0"/>
              <a:buNone/>
            </a:pPr>
            <a:r>
              <a:rPr lang="en-US" b="0" i="1"/>
              <a:t>If you are not familiar with your district’s plan, you may want to ask your administrator about it or take some time to review it, as it outlines expectations for your district.</a:t>
            </a:r>
          </a:p>
          <a:p>
            <a:pPr marL="228600" indent="0">
              <a:buFont typeface="Arial" panose="020B0604020202020204" pitchFamily="34" charset="0"/>
              <a:buNone/>
            </a:pPr>
            <a:endParaRPr lang="en-US" b="0"/>
          </a:p>
          <a:p>
            <a:pPr marL="228600" indent="0">
              <a:buFont typeface="Arial" panose="020B0604020202020204" pitchFamily="34" charset="0"/>
              <a:buNone/>
            </a:pPr>
            <a:r>
              <a:rPr lang="en-US" b="0"/>
              <a:t>Reference: https://secure.sos.state.or.us/oard/viewSingleRule.action?ruleVrsnRsn=313764</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8412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2/18/2026</a:t>
            </a:fld>
            <a:endParaRPr lang="en-US"/>
          </a:p>
        </p:txBody>
      </p:sp>
      <p:sp>
        <p:nvSpPr>
          <p:cNvPr id="5" name="Footer Placeholder 4"/>
          <p:cNvSpPr>
            <a:spLocks noGrp="1"/>
          </p:cNvSpPr>
          <p:nvPr>
            <p:ph type="ftr" sz="quarter" idx="11"/>
          </p:nvPr>
        </p:nvSpPr>
        <p:spPr>
          <a:xfrm>
            <a:off x="2517912" y="6139793"/>
            <a:ext cx="3400973" cy="365125"/>
          </a:xfrm>
        </p:spPr>
        <p:txBody>
          <a:bodyPr/>
          <a:lstStyle/>
          <a:p>
            <a:r>
              <a:rPr lang="en-US"/>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2948B-0500-3B70-4E28-01D4A6B1650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97A43624-BCB5-E101-B8F6-70656A330701}"/>
              </a:ext>
            </a:extLst>
          </p:cNvPr>
          <p:cNvSpPr>
            <a:spLocks noGrp="1"/>
          </p:cNvSpPr>
          <p:nvPr>
            <p:ph type="ftr" sz="quarter" idx="10"/>
          </p:nvPr>
        </p:nvSpPr>
        <p:spPr/>
        <p:txBody>
          <a:bodyPr/>
          <a:lstStyle/>
          <a:p>
            <a:r>
              <a:rPr lang="en-US"/>
              <a:t>Oregon Department of Education</a:t>
            </a:r>
          </a:p>
        </p:txBody>
      </p:sp>
      <p:sp>
        <p:nvSpPr>
          <p:cNvPr id="4" name="Date Placeholder 3">
            <a:extLst>
              <a:ext uri="{FF2B5EF4-FFF2-40B4-BE49-F238E27FC236}">
                <a16:creationId xmlns:a16="http://schemas.microsoft.com/office/drawing/2014/main" id="{E4C7DC94-6E1A-73B3-C1B1-D672958A46E6}"/>
              </a:ext>
            </a:extLst>
          </p:cNvPr>
          <p:cNvSpPr>
            <a:spLocks noGrp="1"/>
          </p:cNvSpPr>
          <p:nvPr>
            <p:ph type="dt" sz="half" idx="11"/>
          </p:nvPr>
        </p:nvSpPr>
        <p:spPr/>
        <p:txBody>
          <a:bodyPr/>
          <a:lstStyle/>
          <a:p>
            <a:fld id="{C2D0A6FE-1ABE-4141-9C0E-FE4FA78F9128}" type="datetime1">
              <a:rPr lang="en-US" smtClean="0"/>
              <a:t>2/18/2026</a:t>
            </a:fld>
            <a:endParaRPr lang="en-US"/>
          </a:p>
        </p:txBody>
      </p:sp>
      <p:sp>
        <p:nvSpPr>
          <p:cNvPr id="5" name="Slide Number Placeholder 4">
            <a:extLst>
              <a:ext uri="{FF2B5EF4-FFF2-40B4-BE49-F238E27FC236}">
                <a16:creationId xmlns:a16="http://schemas.microsoft.com/office/drawing/2014/main" id="{FC288148-2772-434A-BE17-6D7AB9C765D7}"/>
              </a:ext>
            </a:extLst>
          </p:cNvPr>
          <p:cNvSpPr>
            <a:spLocks noGrp="1"/>
          </p:cNvSpPr>
          <p:nvPr>
            <p:ph type="sldNum" sz="quarter" idx="12"/>
          </p:nvPr>
        </p:nvSpPr>
        <p:spPr/>
        <p:txBody>
          <a:bodyPr/>
          <a:lstStyle/>
          <a:p>
            <a:fld id="{357F5B69-6281-4C1F-8C38-6DA0F56DA430}" type="slidenum">
              <a:rPr lang="en-US" smtClean="0"/>
              <a:pPr/>
              <a:t>‹#›</a:t>
            </a:fld>
            <a:endParaRPr lang="en-US"/>
          </a:p>
        </p:txBody>
      </p:sp>
      <p:sp>
        <p:nvSpPr>
          <p:cNvPr id="8" name="Oval 7">
            <a:extLst>
              <a:ext uri="{FF2B5EF4-FFF2-40B4-BE49-F238E27FC236}">
                <a16:creationId xmlns:a16="http://schemas.microsoft.com/office/drawing/2014/main" id="{361F91DE-BF8F-77EA-C6A3-FDC12E1B08BB}"/>
              </a:ext>
            </a:extLst>
          </p:cNvPr>
          <p:cNvSpPr/>
          <p:nvPr userDrawn="1"/>
        </p:nvSpPr>
        <p:spPr>
          <a:xfrm>
            <a:off x="717175" y="1647824"/>
            <a:ext cx="1368799" cy="1368799"/>
          </a:xfrm>
          <a:prstGeom prst="ellipse">
            <a:avLst/>
          </a:prstGeom>
          <a:solidFill>
            <a:srgbClr val="BFEBD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3" name="Oval 12">
            <a:extLst>
              <a:ext uri="{FF2B5EF4-FFF2-40B4-BE49-F238E27FC236}">
                <a16:creationId xmlns:a16="http://schemas.microsoft.com/office/drawing/2014/main" id="{9CBF9D69-05D3-6C30-FEC6-21A50F601795}"/>
              </a:ext>
            </a:extLst>
          </p:cNvPr>
          <p:cNvSpPr/>
          <p:nvPr userDrawn="1"/>
        </p:nvSpPr>
        <p:spPr>
          <a:xfrm>
            <a:off x="3106619" y="1647815"/>
            <a:ext cx="1368799" cy="1368799"/>
          </a:xfrm>
          <a:prstGeom prst="ellipse">
            <a:avLst/>
          </a:prstGeom>
          <a:solidFill>
            <a:srgbClr val="E4F3D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4" name="Oval 13">
            <a:extLst>
              <a:ext uri="{FF2B5EF4-FFF2-40B4-BE49-F238E27FC236}">
                <a16:creationId xmlns:a16="http://schemas.microsoft.com/office/drawing/2014/main" id="{475943A3-527E-3E55-F6FC-120B21E1853C}"/>
              </a:ext>
            </a:extLst>
          </p:cNvPr>
          <p:cNvSpPr/>
          <p:nvPr userDrawn="1"/>
        </p:nvSpPr>
        <p:spPr>
          <a:xfrm>
            <a:off x="5501246" y="1647818"/>
            <a:ext cx="1368799" cy="1368799"/>
          </a:xfrm>
          <a:prstGeom prst="ellipse">
            <a:avLst/>
          </a:prstGeom>
          <a:solidFill>
            <a:srgbClr val="BFE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5" name="Oval 14">
            <a:extLst>
              <a:ext uri="{FF2B5EF4-FFF2-40B4-BE49-F238E27FC236}">
                <a16:creationId xmlns:a16="http://schemas.microsoft.com/office/drawing/2014/main" id="{8BA3A2EC-0126-4295-A046-B9A1909F44E7}"/>
              </a:ext>
            </a:extLst>
          </p:cNvPr>
          <p:cNvSpPr/>
          <p:nvPr userDrawn="1"/>
        </p:nvSpPr>
        <p:spPr>
          <a:xfrm>
            <a:off x="7895873" y="1647815"/>
            <a:ext cx="1368799" cy="1368799"/>
          </a:xfrm>
          <a:prstGeom prst="ellipse">
            <a:avLst/>
          </a:prstGeom>
          <a:solidFill>
            <a:srgbClr val="FFF6C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Oval 15">
            <a:extLst>
              <a:ext uri="{FF2B5EF4-FFF2-40B4-BE49-F238E27FC236}">
                <a16:creationId xmlns:a16="http://schemas.microsoft.com/office/drawing/2014/main" id="{00E0593C-483F-55B7-E0D3-80E2A61DD873}"/>
              </a:ext>
            </a:extLst>
          </p:cNvPr>
          <p:cNvSpPr/>
          <p:nvPr userDrawn="1"/>
        </p:nvSpPr>
        <p:spPr>
          <a:xfrm>
            <a:off x="10285317" y="1600326"/>
            <a:ext cx="1368799" cy="1368799"/>
          </a:xfrm>
          <a:prstGeom prst="ellipse">
            <a:avLst/>
          </a:prstGeom>
          <a:solidFill>
            <a:srgbClr val="EFBF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grpSp>
        <p:nvGrpSpPr>
          <p:cNvPr id="21" name="Group 20">
            <a:extLst>
              <a:ext uri="{FF2B5EF4-FFF2-40B4-BE49-F238E27FC236}">
                <a16:creationId xmlns:a16="http://schemas.microsoft.com/office/drawing/2014/main" id="{6BB3A6B5-1CCF-99D7-0964-00010F9F3999}"/>
              </a:ext>
            </a:extLst>
          </p:cNvPr>
          <p:cNvGrpSpPr/>
          <p:nvPr userDrawn="1"/>
        </p:nvGrpSpPr>
        <p:grpSpPr>
          <a:xfrm>
            <a:off x="7077480" y="2263952"/>
            <a:ext cx="579862" cy="125236"/>
            <a:chOff x="2307712" y="2269596"/>
            <a:chExt cx="579862" cy="125236"/>
          </a:xfrm>
          <a:solidFill>
            <a:srgbClr val="BFEBFB"/>
          </a:solidFill>
        </p:grpSpPr>
        <p:sp>
          <p:nvSpPr>
            <p:cNvPr id="17" name="Oval 16">
              <a:extLst>
                <a:ext uri="{FF2B5EF4-FFF2-40B4-BE49-F238E27FC236}">
                  <a16:creationId xmlns:a16="http://schemas.microsoft.com/office/drawing/2014/main" id="{B833AF65-0405-2082-B354-A762E5FE7A26}"/>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FDA2ACE-AA71-3C8E-1AAD-A7ECB9F87A38}"/>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801EF39-D44F-E879-26F4-B952C84F747F}"/>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BB4F5AFD-EB81-DFE3-024D-99445CF23E88}"/>
              </a:ext>
            </a:extLst>
          </p:cNvPr>
          <p:cNvGrpSpPr/>
          <p:nvPr userDrawn="1"/>
        </p:nvGrpSpPr>
        <p:grpSpPr>
          <a:xfrm>
            <a:off x="4700992" y="2269596"/>
            <a:ext cx="579862" cy="125236"/>
            <a:chOff x="2307712" y="2269596"/>
            <a:chExt cx="579862" cy="125236"/>
          </a:xfrm>
          <a:solidFill>
            <a:srgbClr val="E4F3D3"/>
          </a:solidFill>
        </p:grpSpPr>
        <p:sp>
          <p:nvSpPr>
            <p:cNvPr id="23" name="Oval 22">
              <a:extLst>
                <a:ext uri="{FF2B5EF4-FFF2-40B4-BE49-F238E27FC236}">
                  <a16:creationId xmlns:a16="http://schemas.microsoft.com/office/drawing/2014/main" id="{52FD2824-5DA4-9DC2-1F77-A6318887F7B3}"/>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9E1337BC-9F71-50DB-EF05-14DAA065E007}"/>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3773B51-FDB3-70DB-93D1-780BC97AA9F4}"/>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D2617EDC-AD4D-1020-8F56-ED2B27AD2045}"/>
              </a:ext>
            </a:extLst>
          </p:cNvPr>
          <p:cNvGrpSpPr/>
          <p:nvPr userDrawn="1"/>
        </p:nvGrpSpPr>
        <p:grpSpPr>
          <a:xfrm>
            <a:off x="2283995" y="2263952"/>
            <a:ext cx="579862" cy="125236"/>
            <a:chOff x="2307712" y="2269596"/>
            <a:chExt cx="579862" cy="125236"/>
          </a:xfrm>
          <a:solidFill>
            <a:srgbClr val="BFEBD3"/>
          </a:solidFill>
        </p:grpSpPr>
        <p:sp>
          <p:nvSpPr>
            <p:cNvPr id="27" name="Oval 26">
              <a:extLst>
                <a:ext uri="{FF2B5EF4-FFF2-40B4-BE49-F238E27FC236}">
                  <a16:creationId xmlns:a16="http://schemas.microsoft.com/office/drawing/2014/main" id="{B3B77611-4F6A-BEB4-24A6-C97922799125}"/>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E160BD4-82BC-B788-4DB8-E40D531AC8DA}"/>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F1CF98B-3B99-D2A0-FB12-6D7E71CDEC78}"/>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F0C99DB2-E20C-DB95-940B-8129E6274246}"/>
              </a:ext>
            </a:extLst>
          </p:cNvPr>
          <p:cNvGrpSpPr/>
          <p:nvPr userDrawn="1"/>
        </p:nvGrpSpPr>
        <p:grpSpPr>
          <a:xfrm>
            <a:off x="9503203" y="2266422"/>
            <a:ext cx="579862" cy="125236"/>
            <a:chOff x="2307712" y="2269596"/>
            <a:chExt cx="579862" cy="125236"/>
          </a:xfrm>
          <a:solidFill>
            <a:srgbClr val="FFF6C2"/>
          </a:solidFill>
        </p:grpSpPr>
        <p:sp>
          <p:nvSpPr>
            <p:cNvPr id="31" name="Oval 30">
              <a:extLst>
                <a:ext uri="{FF2B5EF4-FFF2-40B4-BE49-F238E27FC236}">
                  <a16:creationId xmlns:a16="http://schemas.microsoft.com/office/drawing/2014/main" id="{36E5AA4F-06A2-0D88-4A42-E8CFBF9335FD}"/>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FC4B4921-02FD-03EA-E59A-1CE5F4A9B190}"/>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A9189783-D99F-E8B1-D74C-135B16662BC6}"/>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Content Placeholder 34">
            <a:extLst>
              <a:ext uri="{FF2B5EF4-FFF2-40B4-BE49-F238E27FC236}">
                <a16:creationId xmlns:a16="http://schemas.microsoft.com/office/drawing/2014/main" id="{1BC5C9E3-F16E-8C2B-9494-C937EB5B18CD}"/>
              </a:ext>
            </a:extLst>
          </p:cNvPr>
          <p:cNvSpPr>
            <a:spLocks noGrp="1"/>
          </p:cNvSpPr>
          <p:nvPr>
            <p:ph sz="quarter" idx="13" hasCustomPrompt="1"/>
          </p:nvPr>
        </p:nvSpPr>
        <p:spPr>
          <a:xfrm>
            <a:off x="546635" y="3064086"/>
            <a:ext cx="1737360" cy="2486025"/>
          </a:xfrm>
        </p:spPr>
        <p:txBody>
          <a:bodyPr/>
          <a:lstStyle>
            <a:lvl1pPr marL="0" indent="0" algn="ctr">
              <a:buNone/>
              <a:defRPr/>
            </a:lvl1pPr>
          </a:lstStyle>
          <a:p>
            <a:pPr lvl="0"/>
            <a:r>
              <a:rPr lang="en-US"/>
              <a:t>Text</a:t>
            </a:r>
          </a:p>
        </p:txBody>
      </p:sp>
      <p:sp>
        <p:nvSpPr>
          <p:cNvPr id="36" name="Content Placeholder 34">
            <a:extLst>
              <a:ext uri="{FF2B5EF4-FFF2-40B4-BE49-F238E27FC236}">
                <a16:creationId xmlns:a16="http://schemas.microsoft.com/office/drawing/2014/main" id="{4307387F-ADD3-4AB3-5C49-5089C94BAE1D}"/>
              </a:ext>
            </a:extLst>
          </p:cNvPr>
          <p:cNvSpPr>
            <a:spLocks noGrp="1"/>
          </p:cNvSpPr>
          <p:nvPr>
            <p:ph sz="quarter" idx="14" hasCustomPrompt="1"/>
          </p:nvPr>
        </p:nvSpPr>
        <p:spPr>
          <a:xfrm>
            <a:off x="2971776" y="3064091"/>
            <a:ext cx="1737360" cy="2486025"/>
          </a:xfrm>
        </p:spPr>
        <p:txBody>
          <a:bodyPr/>
          <a:lstStyle>
            <a:lvl1pPr marL="0" indent="0" algn="ctr">
              <a:buNone/>
              <a:defRPr/>
            </a:lvl1pPr>
          </a:lstStyle>
          <a:p>
            <a:pPr lvl="0"/>
            <a:r>
              <a:rPr lang="en-US"/>
              <a:t>Text</a:t>
            </a:r>
          </a:p>
        </p:txBody>
      </p:sp>
      <p:sp>
        <p:nvSpPr>
          <p:cNvPr id="37" name="Content Placeholder 34">
            <a:extLst>
              <a:ext uri="{FF2B5EF4-FFF2-40B4-BE49-F238E27FC236}">
                <a16:creationId xmlns:a16="http://schemas.microsoft.com/office/drawing/2014/main" id="{22418BF2-290B-97BC-48AF-3BA2DCE2AE1F}"/>
              </a:ext>
            </a:extLst>
          </p:cNvPr>
          <p:cNvSpPr>
            <a:spLocks noGrp="1"/>
          </p:cNvSpPr>
          <p:nvPr>
            <p:ph sz="quarter" idx="15" hasCustomPrompt="1"/>
          </p:nvPr>
        </p:nvSpPr>
        <p:spPr>
          <a:xfrm>
            <a:off x="5302411" y="3057643"/>
            <a:ext cx="1737360" cy="2486025"/>
          </a:xfrm>
        </p:spPr>
        <p:txBody>
          <a:bodyPr/>
          <a:lstStyle>
            <a:lvl1pPr marL="0" indent="0" algn="ctr">
              <a:buNone/>
              <a:defRPr/>
            </a:lvl1pPr>
          </a:lstStyle>
          <a:p>
            <a:pPr lvl="0"/>
            <a:r>
              <a:rPr lang="en-US"/>
              <a:t>Text</a:t>
            </a:r>
          </a:p>
        </p:txBody>
      </p:sp>
      <p:sp>
        <p:nvSpPr>
          <p:cNvPr id="38" name="Content Placeholder 34">
            <a:extLst>
              <a:ext uri="{FF2B5EF4-FFF2-40B4-BE49-F238E27FC236}">
                <a16:creationId xmlns:a16="http://schemas.microsoft.com/office/drawing/2014/main" id="{543EF84C-F467-6E4A-A84D-998F20528005}"/>
              </a:ext>
            </a:extLst>
          </p:cNvPr>
          <p:cNvSpPr>
            <a:spLocks noGrp="1"/>
          </p:cNvSpPr>
          <p:nvPr>
            <p:ph sz="quarter" idx="16" hasCustomPrompt="1"/>
          </p:nvPr>
        </p:nvSpPr>
        <p:spPr>
          <a:xfrm>
            <a:off x="7727552" y="3051195"/>
            <a:ext cx="1737360" cy="2486025"/>
          </a:xfrm>
        </p:spPr>
        <p:txBody>
          <a:bodyPr/>
          <a:lstStyle>
            <a:lvl1pPr marL="0" indent="0" algn="ctr">
              <a:buNone/>
              <a:defRPr/>
            </a:lvl1pPr>
          </a:lstStyle>
          <a:p>
            <a:pPr lvl="0"/>
            <a:r>
              <a:rPr lang="en-US"/>
              <a:t>Text</a:t>
            </a:r>
          </a:p>
        </p:txBody>
      </p:sp>
      <p:sp>
        <p:nvSpPr>
          <p:cNvPr id="39" name="Content Placeholder 34">
            <a:extLst>
              <a:ext uri="{FF2B5EF4-FFF2-40B4-BE49-F238E27FC236}">
                <a16:creationId xmlns:a16="http://schemas.microsoft.com/office/drawing/2014/main" id="{E6902C2F-16F8-3114-822F-FFA04B1309E8}"/>
              </a:ext>
            </a:extLst>
          </p:cNvPr>
          <p:cNvSpPr>
            <a:spLocks noGrp="1"/>
          </p:cNvSpPr>
          <p:nvPr>
            <p:ph sz="quarter" idx="17" hasCustomPrompt="1"/>
          </p:nvPr>
        </p:nvSpPr>
        <p:spPr>
          <a:xfrm>
            <a:off x="10058187" y="3016614"/>
            <a:ext cx="1737360" cy="2486025"/>
          </a:xfrm>
        </p:spPr>
        <p:txBody>
          <a:bodyPr/>
          <a:lstStyle>
            <a:lvl1pPr marL="0" indent="0" algn="ctr">
              <a:buNone/>
              <a:defRPr/>
            </a:lvl1pPr>
          </a:lstStyle>
          <a:p>
            <a:pPr lvl="0"/>
            <a:r>
              <a:rPr lang="en-US"/>
              <a:t>Text</a:t>
            </a:r>
          </a:p>
        </p:txBody>
      </p:sp>
      <p:sp>
        <p:nvSpPr>
          <p:cNvPr id="40" name="Content Placeholder 34">
            <a:extLst>
              <a:ext uri="{FF2B5EF4-FFF2-40B4-BE49-F238E27FC236}">
                <a16:creationId xmlns:a16="http://schemas.microsoft.com/office/drawing/2014/main" id="{674D1851-1647-38EE-D716-11A0E49CBCFB}"/>
              </a:ext>
            </a:extLst>
          </p:cNvPr>
          <p:cNvSpPr>
            <a:spLocks noGrp="1"/>
          </p:cNvSpPr>
          <p:nvPr>
            <p:ph sz="quarter" idx="18" hasCustomPrompt="1"/>
          </p:nvPr>
        </p:nvSpPr>
        <p:spPr>
          <a:xfrm>
            <a:off x="1348068" y="5679690"/>
            <a:ext cx="9495864" cy="365125"/>
          </a:xfrm>
        </p:spPr>
        <p:txBody>
          <a:bodyPr/>
          <a:lstStyle>
            <a:lvl1pPr marL="0" indent="0" algn="ctr">
              <a:buNone/>
              <a:defRPr/>
            </a:lvl1pPr>
          </a:lstStyle>
          <a:p>
            <a:pPr lvl="0"/>
            <a:r>
              <a:rPr lang="en-US"/>
              <a:t>Text</a:t>
            </a:r>
          </a:p>
        </p:txBody>
      </p:sp>
      <p:sp>
        <p:nvSpPr>
          <p:cNvPr id="41" name="Content Placeholder 34">
            <a:extLst>
              <a:ext uri="{FF2B5EF4-FFF2-40B4-BE49-F238E27FC236}">
                <a16:creationId xmlns:a16="http://schemas.microsoft.com/office/drawing/2014/main" id="{1B6463CC-FE28-BDE9-2F82-BE77C4B34F91}"/>
              </a:ext>
            </a:extLst>
          </p:cNvPr>
          <p:cNvSpPr>
            <a:spLocks noGrp="1"/>
          </p:cNvSpPr>
          <p:nvPr>
            <p:ph sz="quarter" idx="19" hasCustomPrompt="1"/>
          </p:nvPr>
        </p:nvSpPr>
        <p:spPr>
          <a:xfrm>
            <a:off x="7077479" y="6171898"/>
            <a:ext cx="4049481" cy="365125"/>
          </a:xfrm>
        </p:spPr>
        <p:txBody>
          <a:bodyPr/>
          <a:lstStyle>
            <a:lvl1pPr marL="0" indent="0" algn="ctr">
              <a:buNone/>
              <a:defRPr/>
            </a:lvl1pPr>
          </a:lstStyle>
          <a:p>
            <a:pPr lvl="0"/>
            <a:r>
              <a:rPr lang="en-US"/>
              <a:t>Text</a:t>
            </a:r>
          </a:p>
        </p:txBody>
      </p:sp>
    </p:spTree>
    <p:extLst>
      <p:ext uri="{BB962C8B-B14F-4D97-AF65-F5344CB8AC3E}">
        <p14:creationId xmlns:p14="http://schemas.microsoft.com/office/powerpoint/2010/main" val="578879428"/>
      </p:ext>
    </p:extLst>
  </p:cSld>
  <p:clrMapOvr>
    <a:masterClrMapping/>
  </p:clrMapOvr>
  <p:extLst>
    <p:ext uri="{DCECCB84-F9BA-43D5-87BE-67443E8EF086}">
      <p15:sldGuideLst xmlns:p15="http://schemas.microsoft.com/office/powerpoint/2012/main">
        <p15:guide id="1" orient="horz" pos="2184"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2/18/2026</a:t>
            </a:fld>
            <a:endParaRPr lang="en-US"/>
          </a:p>
        </p:txBody>
      </p:sp>
      <p:sp>
        <p:nvSpPr>
          <p:cNvPr id="4" name="Footer Placeholder 3"/>
          <p:cNvSpPr>
            <a:spLocks noGrp="1"/>
          </p:cNvSpPr>
          <p:nvPr>
            <p:ph type="ftr" sz="quarter" idx="11"/>
          </p:nvPr>
        </p:nvSpPr>
        <p:spPr/>
        <p:txBody>
          <a:bodyPr/>
          <a:lstStyle/>
          <a:p>
            <a:r>
              <a:rPr lang="en-US"/>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2/18/2026</a:t>
            </a:fld>
            <a:endParaRPr lang="en-US"/>
          </a:p>
        </p:txBody>
      </p:sp>
      <p:sp>
        <p:nvSpPr>
          <p:cNvPr id="3" name="Footer Placeholder 2"/>
          <p:cNvSpPr>
            <a:spLocks noGrp="1"/>
          </p:cNvSpPr>
          <p:nvPr>
            <p:ph type="ftr" sz="quarter" idx="11"/>
          </p:nvPr>
        </p:nvSpPr>
        <p:spPr/>
        <p:txBody>
          <a:bodyPr/>
          <a:lstStyle/>
          <a:p>
            <a:r>
              <a:rPr lang="en-US"/>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79C08E3A-1967-44F7-9CA0-320D3ED909C6}"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6750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8150A4BA-4BC0-44D2-9B7A-1BA67BCFD26E}"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75858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EFD55-A0D3-2E6E-A787-B8FEEFA75D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5199DB-73EB-D025-C9FB-5368C27D14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3D7D432-A691-23AA-0964-4EC44F01306C}"/>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9ACDC6E3-F73B-43A1-1873-0D05CB62C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99AAB4-8E3E-1630-72E4-E83D30FE791B}"/>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2400239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1AC50-65E4-ECFC-D2AE-AD4A726533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610F93F-5494-F3ED-6600-C957757C56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7D41FF-A1D6-78BC-FC7F-4064662D75AC}"/>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E7A9AD3B-40D6-D701-CB13-B75B42951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467674-C381-517B-2D86-93368D23622E}"/>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1414076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CAD50-386C-E0A8-B722-7E703DAEB7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6730BB-46AA-6116-07CB-399BEC6222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053E82-0986-57BD-3534-D6C4C99FD2CE}"/>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2ECC9F0E-6761-36A3-1B03-B7A319CF28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D4A22F-242C-9E5B-1888-11FDB19214CB}"/>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2108732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B042B-9C12-C944-4A5A-BEAA5D8E58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97C339-A997-6987-D3D2-449F9489E5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A7A990-09BD-50B1-0A7B-F9B5425E2E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BD1E57-1971-2CC0-38B6-F4D9C791B2F9}"/>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6" name="Footer Placeholder 5">
            <a:extLst>
              <a:ext uri="{FF2B5EF4-FFF2-40B4-BE49-F238E27FC236}">
                <a16:creationId xmlns:a16="http://schemas.microsoft.com/office/drawing/2014/main" id="{E47ABC6F-681A-EFAA-282B-9E3F1A8DD5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06A372-C423-F5C8-9E6E-C3D021CB7471}"/>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1621358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7675C-670A-84CC-C722-8C4E8F2896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EF6B8E-D856-F205-38C1-1811AA7C01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C22AB5-5BFF-7E72-D5ED-705086829DD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E9057B-379C-61E0-3248-313C3FA5F7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0E5646-8462-09A4-CC85-F00ED426BD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158390-3F54-E159-7E95-90BC7AA20086}"/>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8" name="Footer Placeholder 7">
            <a:extLst>
              <a:ext uri="{FF2B5EF4-FFF2-40B4-BE49-F238E27FC236}">
                <a16:creationId xmlns:a16="http://schemas.microsoft.com/office/drawing/2014/main" id="{C46F0960-E8AD-9F45-5F96-62EF314D6B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06F84B-75AA-85E0-466E-AF95E688411F}"/>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3320219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2/18/2026</a:t>
            </a:fld>
            <a:endParaRPr lang="en-US"/>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945069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FD147-C403-0BF0-BABA-415BACC0D84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4B12E8-5885-8656-27CD-03E02F9A07D1}"/>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4" name="Footer Placeholder 3">
            <a:extLst>
              <a:ext uri="{FF2B5EF4-FFF2-40B4-BE49-F238E27FC236}">
                <a16:creationId xmlns:a16="http://schemas.microsoft.com/office/drawing/2014/main" id="{BD31003D-152A-B461-AE36-6B8603D079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010038F-4E8B-A1A8-33A2-AC726B4A74C0}"/>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32725541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AC2A13-4037-4270-82E9-CBA57ADC3EA0}"/>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3" name="Footer Placeholder 2">
            <a:extLst>
              <a:ext uri="{FF2B5EF4-FFF2-40B4-BE49-F238E27FC236}">
                <a16:creationId xmlns:a16="http://schemas.microsoft.com/office/drawing/2014/main" id="{F18D3456-6470-741A-E9FB-F07E8F13FD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2BBF3A-C092-C4B2-BF95-A0686124D55F}"/>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15990518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9EDD6-38C4-6738-378B-9EE988437C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20F9534-3254-70A1-68EE-F7CBB2661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EE5711-AE8F-CFDB-6D3E-355FCB183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D3409D-0A2E-EABF-6434-B69B23EB32FA}"/>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6" name="Footer Placeholder 5">
            <a:extLst>
              <a:ext uri="{FF2B5EF4-FFF2-40B4-BE49-F238E27FC236}">
                <a16:creationId xmlns:a16="http://schemas.microsoft.com/office/drawing/2014/main" id="{3A2314F8-DEF5-C962-A358-F61B1E8B43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5614D5-0CE6-C550-7968-16C363E011BF}"/>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20708149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3B42C-C072-BB40-1EF4-A56CC63659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40E135-7D83-B586-BCFD-E5B34FA3C0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6391EF-E4B1-20E0-06DA-333044E4E4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0ECABC-9870-2C85-4A02-3DA9A87385D3}"/>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6" name="Footer Placeholder 5">
            <a:extLst>
              <a:ext uri="{FF2B5EF4-FFF2-40B4-BE49-F238E27FC236}">
                <a16:creationId xmlns:a16="http://schemas.microsoft.com/office/drawing/2014/main" id="{99C31B03-6FDA-43F0-7C67-36BC4E5F4F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E7D489-8C10-DD52-2C64-F7D183950E74}"/>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2858788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501BF-DC99-3147-E7A1-F310712CE5F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65B548-E4B9-0CB9-E2B8-1EA0AF7A88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DCEA05-DA6B-5683-C3E2-F53FBCDAAD5B}"/>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7A3F2CFB-703F-F677-BA7E-4E0A6547EF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733854-C941-7EAF-6837-CD02A6CFA72F}"/>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33740236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082EC6-DF14-91AC-A1A0-668F213BA44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5ECDD6-4F09-4B4D-0A53-17581DC873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77D3B-CAB1-6B19-3112-CB827A01F3F2}"/>
              </a:ext>
            </a:extLst>
          </p:cNvPr>
          <p:cNvSpPr>
            <a:spLocks noGrp="1"/>
          </p:cNvSpPr>
          <p:nvPr>
            <p:ph type="dt" sz="half" idx="10"/>
          </p:nvPr>
        </p:nvSpPr>
        <p:spPr/>
        <p:txBody>
          <a:body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D9A239EC-022B-E3C4-2744-BF9A84BB0C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300826-F258-59C7-10AF-764D35E26224}"/>
              </a:ext>
            </a:extLst>
          </p:cNvPr>
          <p:cNvSpPr>
            <a:spLocks noGrp="1"/>
          </p:cNvSpPr>
          <p:nvPr>
            <p:ph type="sldNum" sz="quarter" idx="12"/>
          </p:nvPr>
        </p:nvSpPr>
        <p:spPr/>
        <p:txBody>
          <a:bodyPr/>
          <a:lstStyle/>
          <a:p>
            <a:fld id="{FC98E63B-B00E-480F-AB13-6E298EF9DD09}" type="slidenum">
              <a:rPr lang="en-US" smtClean="0"/>
              <a:t>‹#›</a:t>
            </a:fld>
            <a:endParaRPr lang="en-US"/>
          </a:p>
        </p:txBody>
      </p:sp>
    </p:spTree>
    <p:extLst>
      <p:ext uri="{BB962C8B-B14F-4D97-AF65-F5344CB8AC3E}">
        <p14:creationId xmlns:p14="http://schemas.microsoft.com/office/powerpoint/2010/main" val="2177949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2/18/2026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38470757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2/18/2026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4133232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a:p>
        </p:txBody>
      </p:sp>
      <p:sp>
        <p:nvSpPr>
          <p:cNvPr id="8" name="Footer Placeholder 7"/>
          <p:cNvSpPr>
            <a:spLocks noGrp="1"/>
          </p:cNvSpPr>
          <p:nvPr>
            <p:ph type="ftr" sz="quarter" idx="11"/>
          </p:nvPr>
        </p:nvSpPr>
        <p:spPr/>
        <p:txBody>
          <a:bodyPr/>
          <a:lstStyle/>
          <a:p>
            <a:r>
              <a:rPr lang="en-US"/>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7" y="1681163"/>
            <a:ext cx="3374136"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7" y="2505075"/>
            <a:ext cx="3374136"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423521" y="1681163"/>
            <a:ext cx="3374136"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423521" y="2505074"/>
            <a:ext cx="3374136"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a:p>
        </p:txBody>
      </p:sp>
      <p:sp>
        <p:nvSpPr>
          <p:cNvPr id="8" name="Footer Placeholder 7"/>
          <p:cNvSpPr>
            <a:spLocks noGrp="1"/>
          </p:cNvSpPr>
          <p:nvPr>
            <p:ph type="ftr" sz="quarter" idx="11"/>
          </p:nvPr>
        </p:nvSpPr>
        <p:spPr/>
        <p:txBody>
          <a:bodyPr/>
          <a:lstStyle/>
          <a:p>
            <a:r>
              <a:rPr lang="en-US"/>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
        <p:nvSpPr>
          <p:cNvPr id="2" name="Text Placeholder 4">
            <a:extLst>
              <a:ext uri="{FF2B5EF4-FFF2-40B4-BE49-F238E27FC236}">
                <a16:creationId xmlns:a16="http://schemas.microsoft.com/office/drawing/2014/main" id="{C01F31AF-2CBE-BC83-EFB6-A9D7E1A01D94}"/>
              </a:ext>
            </a:extLst>
          </p:cNvPr>
          <p:cNvSpPr>
            <a:spLocks noGrp="1"/>
          </p:cNvSpPr>
          <p:nvPr>
            <p:ph type="body" sz="quarter" idx="13"/>
          </p:nvPr>
        </p:nvSpPr>
        <p:spPr>
          <a:xfrm>
            <a:off x="8129866" y="1681163"/>
            <a:ext cx="3374136"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Content Placeholder 5">
            <a:extLst>
              <a:ext uri="{FF2B5EF4-FFF2-40B4-BE49-F238E27FC236}">
                <a16:creationId xmlns:a16="http://schemas.microsoft.com/office/drawing/2014/main" id="{7F4A19B4-06CA-9F53-A094-BEA475CC628B}"/>
              </a:ext>
            </a:extLst>
          </p:cNvPr>
          <p:cNvSpPr>
            <a:spLocks noGrp="1"/>
          </p:cNvSpPr>
          <p:nvPr>
            <p:ph sz="quarter" idx="14"/>
          </p:nvPr>
        </p:nvSpPr>
        <p:spPr>
          <a:xfrm>
            <a:off x="8129866" y="2505075"/>
            <a:ext cx="3371851"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5837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melin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9D3E8-6841-5788-DC8E-B1F03F348C02}"/>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21AF464D-C311-F60D-75D0-08A50DACC748}"/>
              </a:ext>
            </a:extLst>
          </p:cNvPr>
          <p:cNvSpPr>
            <a:spLocks noGrp="1"/>
          </p:cNvSpPr>
          <p:nvPr>
            <p:ph type="ftr" sz="quarter" idx="10"/>
          </p:nvPr>
        </p:nvSpPr>
        <p:spPr/>
        <p:txBody>
          <a:bodyPr/>
          <a:lstStyle/>
          <a:p>
            <a:r>
              <a:rPr lang="en-US"/>
              <a:t>Oregon Department of Education</a:t>
            </a:r>
          </a:p>
        </p:txBody>
      </p:sp>
      <p:sp>
        <p:nvSpPr>
          <p:cNvPr id="4" name="Date Placeholder 3">
            <a:extLst>
              <a:ext uri="{FF2B5EF4-FFF2-40B4-BE49-F238E27FC236}">
                <a16:creationId xmlns:a16="http://schemas.microsoft.com/office/drawing/2014/main" id="{3F674F97-1E45-9349-B611-C26622BCC48A}"/>
              </a:ext>
            </a:extLst>
          </p:cNvPr>
          <p:cNvSpPr>
            <a:spLocks noGrp="1"/>
          </p:cNvSpPr>
          <p:nvPr>
            <p:ph type="dt" sz="half" idx="11"/>
          </p:nvPr>
        </p:nvSpPr>
        <p:spPr/>
        <p:txBody>
          <a:bodyPr/>
          <a:lstStyle/>
          <a:p>
            <a:fld id="{C2D0A6FE-1ABE-4141-9C0E-FE4FA78F9128}" type="datetime1">
              <a:rPr lang="en-US" smtClean="0"/>
              <a:t>2/18/2026</a:t>
            </a:fld>
            <a:endParaRPr lang="en-US"/>
          </a:p>
        </p:txBody>
      </p:sp>
      <p:sp>
        <p:nvSpPr>
          <p:cNvPr id="5" name="Slide Number Placeholder 4">
            <a:extLst>
              <a:ext uri="{FF2B5EF4-FFF2-40B4-BE49-F238E27FC236}">
                <a16:creationId xmlns:a16="http://schemas.microsoft.com/office/drawing/2014/main" id="{2A384D0C-5475-3E40-DE6E-4F893128C3C1}"/>
              </a:ext>
            </a:extLst>
          </p:cNvPr>
          <p:cNvSpPr>
            <a:spLocks noGrp="1"/>
          </p:cNvSpPr>
          <p:nvPr>
            <p:ph type="sldNum" sz="quarter" idx="12"/>
          </p:nvPr>
        </p:nvSpPr>
        <p:spPr/>
        <p:txBody>
          <a:bodyPr/>
          <a:lstStyle/>
          <a:p>
            <a:fld id="{357F5B69-6281-4C1F-8C38-6DA0F56DA430}" type="slidenum">
              <a:rPr lang="en-US" smtClean="0"/>
              <a:pPr/>
              <a:t>‹#›</a:t>
            </a:fld>
            <a:endParaRPr lang="en-US"/>
          </a:p>
        </p:txBody>
      </p:sp>
      <p:sp>
        <p:nvSpPr>
          <p:cNvPr id="7" name="Content Placeholder 6">
            <a:extLst>
              <a:ext uri="{FF2B5EF4-FFF2-40B4-BE49-F238E27FC236}">
                <a16:creationId xmlns:a16="http://schemas.microsoft.com/office/drawing/2014/main" id="{05B28F31-5511-13E1-828D-B381F46830B8}"/>
              </a:ext>
            </a:extLst>
          </p:cNvPr>
          <p:cNvSpPr>
            <a:spLocks noGrp="1"/>
          </p:cNvSpPr>
          <p:nvPr>
            <p:ph sz="quarter" idx="13"/>
          </p:nvPr>
        </p:nvSpPr>
        <p:spPr>
          <a:xfrm>
            <a:off x="716862" y="1597959"/>
            <a:ext cx="3136706" cy="1783053"/>
          </a:xfrm>
          <a:solidFill>
            <a:schemeClr val="bg2"/>
          </a:solidFill>
        </p:spPr>
        <p:txBody>
          <a:bodyPr>
            <a:normAutofit/>
          </a:bodyPr>
          <a:lstStyle>
            <a:lvl1pPr marL="0" indent="0">
              <a:buNone/>
              <a:defRPr sz="2000"/>
            </a:lvl1pPr>
          </a:lstStyle>
          <a:p>
            <a:pPr lvl="0"/>
            <a:r>
              <a:rPr lang="en-US"/>
              <a:t>Click to edit Master text styles</a:t>
            </a:r>
          </a:p>
        </p:txBody>
      </p:sp>
      <p:sp>
        <p:nvSpPr>
          <p:cNvPr id="9" name="Content Placeholder 8">
            <a:extLst>
              <a:ext uri="{FF2B5EF4-FFF2-40B4-BE49-F238E27FC236}">
                <a16:creationId xmlns:a16="http://schemas.microsoft.com/office/drawing/2014/main" id="{86D02DD1-93C9-71F5-4659-7D23E8C106BB}"/>
              </a:ext>
            </a:extLst>
          </p:cNvPr>
          <p:cNvSpPr>
            <a:spLocks noGrp="1"/>
          </p:cNvSpPr>
          <p:nvPr>
            <p:ph sz="quarter" idx="14"/>
          </p:nvPr>
        </p:nvSpPr>
        <p:spPr>
          <a:xfrm>
            <a:off x="3342509" y="4238976"/>
            <a:ext cx="3136392" cy="1783080"/>
          </a:xfrm>
          <a:solidFill>
            <a:schemeClr val="accent3">
              <a:lumMod val="20000"/>
              <a:lumOff val="80000"/>
            </a:schemeClr>
          </a:solidFill>
        </p:spPr>
        <p:txBody>
          <a:bodyPr>
            <a:normAutofit/>
          </a:bodyPr>
          <a:lstStyle>
            <a:lvl1pPr marL="0" indent="0">
              <a:buNone/>
              <a:defRPr sz="2000"/>
            </a:lvl1pPr>
          </a:lstStyle>
          <a:p>
            <a:pPr lvl="0"/>
            <a:r>
              <a:rPr lang="en-US"/>
              <a:t>Click to edit Master text styles</a:t>
            </a:r>
          </a:p>
        </p:txBody>
      </p:sp>
      <p:sp>
        <p:nvSpPr>
          <p:cNvPr id="11" name="Content Placeholder 10">
            <a:extLst>
              <a:ext uri="{FF2B5EF4-FFF2-40B4-BE49-F238E27FC236}">
                <a16:creationId xmlns:a16="http://schemas.microsoft.com/office/drawing/2014/main" id="{A9711A05-95BA-AE85-9C1E-35865D675428}"/>
              </a:ext>
            </a:extLst>
          </p:cNvPr>
          <p:cNvSpPr>
            <a:spLocks noGrp="1"/>
          </p:cNvSpPr>
          <p:nvPr>
            <p:ph sz="quarter" idx="15"/>
          </p:nvPr>
        </p:nvSpPr>
        <p:spPr>
          <a:xfrm>
            <a:off x="5846618" y="1597945"/>
            <a:ext cx="3136392" cy="1783080"/>
          </a:xfrm>
          <a:solidFill>
            <a:schemeClr val="accent6">
              <a:lumMod val="20000"/>
              <a:lumOff val="80000"/>
            </a:schemeClr>
          </a:solidFill>
        </p:spPr>
        <p:txBody>
          <a:bodyPr>
            <a:normAutofit/>
          </a:bodyPr>
          <a:lstStyle>
            <a:lvl1pPr marL="0" indent="0">
              <a:buNone/>
              <a:defRPr sz="2000"/>
            </a:lvl1pPr>
          </a:lstStyle>
          <a:p>
            <a:pPr lvl="0"/>
            <a:r>
              <a:rPr lang="en-US"/>
              <a:t>Click to edit Master text styles</a:t>
            </a:r>
          </a:p>
        </p:txBody>
      </p:sp>
      <p:sp>
        <p:nvSpPr>
          <p:cNvPr id="13" name="Content Placeholder 12">
            <a:extLst>
              <a:ext uri="{FF2B5EF4-FFF2-40B4-BE49-F238E27FC236}">
                <a16:creationId xmlns:a16="http://schemas.microsoft.com/office/drawing/2014/main" id="{30D6E168-72F1-F5B8-CA3F-A860BC80D9D6}"/>
              </a:ext>
            </a:extLst>
          </p:cNvPr>
          <p:cNvSpPr>
            <a:spLocks noGrp="1"/>
          </p:cNvSpPr>
          <p:nvPr>
            <p:ph sz="quarter" idx="16"/>
          </p:nvPr>
        </p:nvSpPr>
        <p:spPr>
          <a:xfrm>
            <a:off x="8366005" y="4207375"/>
            <a:ext cx="3135712" cy="1783080"/>
          </a:xfrm>
          <a:solidFill>
            <a:schemeClr val="accent5">
              <a:lumMod val="20000"/>
              <a:lumOff val="80000"/>
            </a:schemeClr>
          </a:solidFill>
        </p:spPr>
        <p:txBody>
          <a:bodyPr>
            <a:normAutofit/>
          </a:bodyPr>
          <a:lstStyle>
            <a:lvl1pPr marL="0" indent="0">
              <a:buNone/>
              <a:defRPr sz="2000"/>
            </a:lvl1pPr>
          </a:lstStyle>
          <a:p>
            <a:pPr lvl="0"/>
            <a:r>
              <a:rPr lang="en-US"/>
              <a:t>Click to edit Master text styles</a:t>
            </a:r>
          </a:p>
        </p:txBody>
      </p:sp>
      <p:cxnSp>
        <p:nvCxnSpPr>
          <p:cNvPr id="21" name="Straight Connector 20">
            <a:extLst>
              <a:ext uri="{FF2B5EF4-FFF2-40B4-BE49-F238E27FC236}">
                <a16:creationId xmlns:a16="http://schemas.microsoft.com/office/drawing/2014/main" id="{404DBDF7-3CE6-F309-4064-E6055BB73D7F}"/>
              </a:ext>
            </a:extLst>
          </p:cNvPr>
          <p:cNvCxnSpPr>
            <a:cxnSpLocks/>
          </p:cNvCxnSpPr>
          <p:nvPr userDrawn="1"/>
        </p:nvCxnSpPr>
        <p:spPr>
          <a:xfrm>
            <a:off x="547687" y="3810000"/>
            <a:ext cx="11096625"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Callout: Down Arrow 34">
            <a:extLst>
              <a:ext uri="{FF2B5EF4-FFF2-40B4-BE49-F238E27FC236}">
                <a16:creationId xmlns:a16="http://schemas.microsoft.com/office/drawing/2014/main" id="{85AC8DBE-7A77-3E2A-5782-2EBA8742CD49}"/>
              </a:ext>
            </a:extLst>
          </p:cNvPr>
          <p:cNvSpPr/>
          <p:nvPr userDrawn="1"/>
        </p:nvSpPr>
        <p:spPr>
          <a:xfrm>
            <a:off x="716862" y="3406374"/>
            <a:ext cx="3136392" cy="365125"/>
          </a:xfrm>
          <a:prstGeom prst="downArrowCallou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allout: Down Arrow 35">
            <a:extLst>
              <a:ext uri="{FF2B5EF4-FFF2-40B4-BE49-F238E27FC236}">
                <a16:creationId xmlns:a16="http://schemas.microsoft.com/office/drawing/2014/main" id="{07E8279C-2378-55E1-8FB2-8986C574DB28}"/>
              </a:ext>
            </a:extLst>
          </p:cNvPr>
          <p:cNvSpPr/>
          <p:nvPr userDrawn="1"/>
        </p:nvSpPr>
        <p:spPr>
          <a:xfrm>
            <a:off x="5846618" y="3381012"/>
            <a:ext cx="3136392" cy="365120"/>
          </a:xfrm>
          <a:prstGeom prst="downArrowCallou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allout: Up Arrow 36">
            <a:extLst>
              <a:ext uri="{FF2B5EF4-FFF2-40B4-BE49-F238E27FC236}">
                <a16:creationId xmlns:a16="http://schemas.microsoft.com/office/drawing/2014/main" id="{94FC83F3-5F62-B07C-4FE0-BD08F192920F}"/>
              </a:ext>
            </a:extLst>
          </p:cNvPr>
          <p:cNvSpPr/>
          <p:nvPr userDrawn="1"/>
        </p:nvSpPr>
        <p:spPr>
          <a:xfrm>
            <a:off x="3343189" y="3873216"/>
            <a:ext cx="3135712" cy="365760"/>
          </a:xfrm>
          <a:prstGeom prst="upArrowCallou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allout: Up Arrow 37">
            <a:extLst>
              <a:ext uri="{FF2B5EF4-FFF2-40B4-BE49-F238E27FC236}">
                <a16:creationId xmlns:a16="http://schemas.microsoft.com/office/drawing/2014/main" id="{88F434BF-502A-9F2A-CA75-8A00ADE16723}"/>
              </a:ext>
            </a:extLst>
          </p:cNvPr>
          <p:cNvSpPr/>
          <p:nvPr userDrawn="1"/>
        </p:nvSpPr>
        <p:spPr>
          <a:xfrm>
            <a:off x="8345708" y="3841615"/>
            <a:ext cx="3156009" cy="365760"/>
          </a:xfrm>
          <a:prstGeom prst="upArrowCallou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4719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2/18/2026</a:t>
            </a:fld>
            <a:endParaRPr lang="en-US"/>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44" r:id="rId8"/>
    <p:sldLayoutId id="2147483743" r:id="rId9"/>
    <p:sldLayoutId id="2147483745" r:id="rId10"/>
    <p:sldLayoutId id="2147483727" r:id="rId11"/>
    <p:sldLayoutId id="2147483728" r:id="rId12"/>
    <p:sldLayoutId id="2147483729" r:id="rId13"/>
    <p:sldLayoutId id="2147483730" r:id="rId14"/>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4D24D6-CCC5-3336-9234-3EFED8222A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E0D3A4-5804-0D0C-A905-8950C7183E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14C26D-6E9E-2675-47D7-FD664EC5AC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9119D81-4FCF-49E1-95AF-99E3C9FDAF8C}" type="datetimeFigureOut">
              <a:rPr lang="en-US" smtClean="0"/>
              <a:t>2/18/2026</a:t>
            </a:fld>
            <a:endParaRPr lang="en-US"/>
          </a:p>
        </p:txBody>
      </p:sp>
      <p:sp>
        <p:nvSpPr>
          <p:cNvPr id="5" name="Footer Placeholder 4">
            <a:extLst>
              <a:ext uri="{FF2B5EF4-FFF2-40B4-BE49-F238E27FC236}">
                <a16:creationId xmlns:a16="http://schemas.microsoft.com/office/drawing/2014/main" id="{B5A097E8-0FA5-8BA2-1F68-4E4F00609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29113B3-8987-685F-AAD4-574CE909EB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98E63B-B00E-480F-AB13-6E298EF9DD09}" type="slidenum">
              <a:rPr lang="en-US" smtClean="0"/>
              <a:t>‹#›</a:t>
            </a:fld>
            <a:endParaRPr lang="en-US"/>
          </a:p>
        </p:txBody>
      </p:sp>
    </p:spTree>
    <p:extLst>
      <p:ext uri="{BB962C8B-B14F-4D97-AF65-F5344CB8AC3E}">
        <p14:creationId xmlns:p14="http://schemas.microsoft.com/office/powerpoint/2010/main" val="198041703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4.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video" Target="https://www.youtube.com/embed/YefKGTu_Xf8?feature=oembed" TargetMode="Externa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hyperlink" Target="https://www.savelivesoregon.org/wp-content/uploads/2024/06/SaveLivesOregon_Harm_Reduction_Basics_LearningCollaborative.pdf"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18/10/relationships/comments" Target="../comments/modernComment_137_C38B681F.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38_6825DB07.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3.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29.xml.rels><?xml version="1.0" encoding="UTF-8" standalone="yes"?>
<Relationships xmlns="http://schemas.openxmlformats.org/package/2006/relationships"><Relationship Id="rId3" Type="http://schemas.openxmlformats.org/officeDocument/2006/relationships/hyperlink" Target="https://www.oregon.gov/oha/PH/BIRTHDEATHCERTIFICATES/SURVEYS/Pages/SHS-2024-Results.aspx"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18/10/relationships/comments" Target="../comments/modernComment_133_CBCAFB0C.xml"/><Relationship Id="rId7" Type="http://schemas.openxmlformats.org/officeDocument/2006/relationships/diagramColors" Target="../diagrams/colors1.xml"/><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12C_64E4D53B.xml"/><Relationship Id="rId7" Type="http://schemas.openxmlformats.org/officeDocument/2006/relationships/image" Target="../media/image32.sv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video" Target="https://www.youtube.com/embed/HSozqaVcOU8?feature=oembed" TargetMode="Externa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50_138C0517.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Substance Use Prevention in the Elementary Classroom</a:t>
            </a:r>
          </a:p>
        </p:txBody>
      </p:sp>
      <p:sp>
        <p:nvSpPr>
          <p:cNvPr id="3" name="Subtitle 2"/>
          <p:cNvSpPr>
            <a:spLocks noGrp="1"/>
          </p:cNvSpPr>
          <p:nvPr>
            <p:ph type="subTitle" idx="1"/>
          </p:nvPr>
        </p:nvSpPr>
        <p:spPr/>
        <p:txBody>
          <a:bodyPr vert="horz" lIns="91440" tIns="45720" rIns="91440" bIns="45720" rtlCol="0" anchor="t">
            <a:normAutofit/>
          </a:bodyPr>
          <a:lstStyle/>
          <a:p>
            <a:r>
              <a:rPr lang="en-US">
                <a:ea typeface="Calibri"/>
                <a:cs typeface="Calibri"/>
              </a:rPr>
              <a:t>Building Background Knowledge</a:t>
            </a:r>
            <a:endParaRPr lang="en-US"/>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a:t>Facilitator:</a:t>
            </a:r>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2E3BBFA2-CE14-CB42-6635-989EF6144CFB}"/>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6EF4-5485-D5E9-81C1-DD0D98AEAEBC}"/>
              </a:ext>
            </a:extLst>
          </p:cNvPr>
          <p:cNvSpPr>
            <a:spLocks noGrp="1"/>
          </p:cNvSpPr>
          <p:nvPr>
            <p:ph type="title"/>
          </p:nvPr>
        </p:nvSpPr>
        <p:spPr/>
        <p:txBody>
          <a:bodyPr>
            <a:normAutofit fontScale="90000"/>
          </a:bodyPr>
          <a:lstStyle/>
          <a:p>
            <a:r>
              <a:rPr lang="en-US"/>
              <a:t>District Comprehensive Substance Use Prevention and Intervention Plan</a:t>
            </a:r>
          </a:p>
        </p:txBody>
      </p:sp>
      <p:sp>
        <p:nvSpPr>
          <p:cNvPr id="3" name="Content Placeholder 2">
            <a:extLst>
              <a:ext uri="{FF2B5EF4-FFF2-40B4-BE49-F238E27FC236}">
                <a16:creationId xmlns:a16="http://schemas.microsoft.com/office/drawing/2014/main" id="{A29A2324-5B1B-896F-E8F1-8BAD48ED0D89}"/>
              </a:ext>
            </a:extLst>
          </p:cNvPr>
          <p:cNvSpPr>
            <a:spLocks noGrp="1"/>
          </p:cNvSpPr>
          <p:nvPr>
            <p:ph sz="half" idx="1"/>
          </p:nvPr>
        </p:nvSpPr>
        <p:spPr/>
        <p:txBody>
          <a:bodyPr vert="horz" lIns="91440" tIns="45720" rIns="91440" bIns="45720" rtlCol="0" anchor="t">
            <a:normAutofit/>
          </a:bodyPr>
          <a:lstStyle/>
          <a:p>
            <a:pPr marL="0" indent="0">
              <a:buNone/>
            </a:pPr>
            <a:r>
              <a:rPr lang="en-US"/>
              <a:t>The plan addresses</a:t>
            </a:r>
            <a:endParaRPr lang="en-US" sz="2400" kern="1200"/>
          </a:p>
          <a:p>
            <a:r>
              <a:rPr lang="en-US" sz="2400" b="1" kern="1200"/>
              <a:t>Instruction </a:t>
            </a:r>
            <a:r>
              <a:rPr lang="en-US" sz="2400" kern="1200"/>
              <a:t>in</a:t>
            </a:r>
            <a:r>
              <a:rPr lang="en-US" sz="2400" b="1" kern="1200"/>
              <a:t> </a:t>
            </a:r>
            <a:r>
              <a:rPr lang="en-US" sz="2400" kern="1200"/>
              <a:t>the effects of substances, including tobacco, </a:t>
            </a:r>
            <a:r>
              <a:rPr lang="en-US"/>
              <a:t>alcohol and</a:t>
            </a:r>
            <a:r>
              <a:rPr lang="en-US" sz="2400" kern="1200"/>
              <a:t> other drugs, as an integral part of the district’s K–12 comprehensive health education program</a:t>
            </a:r>
          </a:p>
          <a:p>
            <a:r>
              <a:rPr lang="en-US" sz="2400" b="1" kern="1200"/>
              <a:t>Policies, rules and procedures,</a:t>
            </a:r>
            <a:r>
              <a:rPr lang="en-US" sz="2400" kern="1200"/>
              <a:t> including a philosophy statement, that are reviewed and updated annually</a:t>
            </a:r>
          </a:p>
          <a:p>
            <a:r>
              <a:rPr lang="en-US" sz="2400" b="1" kern="1200"/>
              <a:t>Public information program</a:t>
            </a:r>
            <a:r>
              <a:rPr lang="en-US" sz="2400" kern="1200"/>
              <a:t> for students, parents and district staff</a:t>
            </a:r>
            <a:endParaRPr lang="en-US" sz="2400" kern="1200">
              <a:ea typeface="Calibri"/>
              <a:cs typeface="Calibri"/>
            </a:endParaRPr>
          </a:p>
        </p:txBody>
      </p:sp>
      <p:pic>
        <p:nvPicPr>
          <p:cNvPr id="18" name="Picture Placeholder 17" descr="Image showing how the opioid prevention lessons, substance use prevention and intervention plan, and K-12 comprehensive health education support district and public charter school prevention education. ">
            <a:extLst>
              <a:ext uri="{FF2B5EF4-FFF2-40B4-BE49-F238E27FC236}">
                <a16:creationId xmlns:a16="http://schemas.microsoft.com/office/drawing/2014/main" id="{2B691A86-DEB2-91C8-BBCA-439450792336}"/>
              </a:ext>
            </a:extLst>
          </p:cNvPr>
          <p:cNvPicPr>
            <a:picLocks noGrp="1" noChangeAspect="1"/>
          </p:cNvPicPr>
          <p:nvPr>
            <p:ph sz="half" idx="2"/>
          </p:nvPr>
        </p:nvPicPr>
        <p:blipFill>
          <a:blip r:embed="rId3"/>
          <a:stretch>
            <a:fillRect/>
          </a:stretch>
        </p:blipFill>
        <p:spPr>
          <a:xfrm>
            <a:off x="6929660" y="1483660"/>
            <a:ext cx="4572057" cy="4823400"/>
          </a:xfrm>
        </p:spPr>
      </p:pic>
      <p:sp>
        <p:nvSpPr>
          <p:cNvPr id="4" name="Footer Placeholder 3">
            <a:extLst>
              <a:ext uri="{FF2B5EF4-FFF2-40B4-BE49-F238E27FC236}">
                <a16:creationId xmlns:a16="http://schemas.microsoft.com/office/drawing/2014/main" id="{94F0C99B-BB48-9470-A67C-796563D2B99F}"/>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D1C5508D-76D4-55FE-10B7-7A58CDB3172F}"/>
              </a:ext>
            </a:extLst>
          </p:cNvPr>
          <p:cNvSpPr>
            <a:spLocks noGrp="1"/>
          </p:cNvSpPr>
          <p:nvPr>
            <p:ph type="sldNum" sz="quarter" idx="12"/>
          </p:nvPr>
        </p:nvSpPr>
        <p:spPr/>
        <p:txBody>
          <a:bodyPr/>
          <a:lstStyle/>
          <a:p>
            <a:fld id="{357F5B69-6281-4C1F-8C38-6DA0F56DA430}" type="slidenum">
              <a:rPr lang="en-US" smtClean="0"/>
              <a:t>10</a:t>
            </a:fld>
            <a:endParaRPr lang="en-US"/>
          </a:p>
        </p:txBody>
      </p:sp>
    </p:spTree>
    <p:extLst>
      <p:ext uri="{BB962C8B-B14F-4D97-AF65-F5344CB8AC3E}">
        <p14:creationId xmlns:p14="http://schemas.microsoft.com/office/powerpoint/2010/main" val="1907861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C86BEDB-3471-6DB4-17D8-46702C9101DE}"/>
              </a:ext>
            </a:extLst>
          </p:cNvPr>
          <p:cNvSpPr>
            <a:spLocks noGrp="1"/>
          </p:cNvSpPr>
          <p:nvPr>
            <p:ph type="title"/>
          </p:nvPr>
        </p:nvSpPr>
        <p:spPr/>
        <p:txBody>
          <a:bodyPr/>
          <a:lstStyle/>
          <a:p>
            <a:r>
              <a:rPr lang="en-US"/>
              <a:t>Turn and Talk</a:t>
            </a:r>
          </a:p>
        </p:txBody>
      </p:sp>
      <p:sp>
        <p:nvSpPr>
          <p:cNvPr id="9" name="Content Placeholder 8">
            <a:extLst>
              <a:ext uri="{FF2B5EF4-FFF2-40B4-BE49-F238E27FC236}">
                <a16:creationId xmlns:a16="http://schemas.microsoft.com/office/drawing/2014/main" id="{4E0888FD-A8DD-DB0D-4746-534740D20A81}"/>
              </a:ext>
            </a:extLst>
          </p:cNvPr>
          <p:cNvSpPr>
            <a:spLocks noGrp="1"/>
          </p:cNvSpPr>
          <p:nvPr>
            <p:ph sz="half" idx="1"/>
          </p:nvPr>
        </p:nvSpPr>
        <p:spPr/>
        <p:txBody>
          <a:bodyPr>
            <a:normAutofit/>
          </a:bodyPr>
          <a:lstStyle/>
          <a:p>
            <a:pPr marL="0" indent="0">
              <a:buNone/>
            </a:pPr>
            <a:r>
              <a:rPr lang="en-US"/>
              <a:t>Consider the requirements of a district Comprehensive Substance Use Prevention and Intervention Plan:</a:t>
            </a:r>
          </a:p>
          <a:p>
            <a:r>
              <a:rPr lang="en-US"/>
              <a:t>What impacts can it make on a district, school or classroom?</a:t>
            </a:r>
          </a:p>
          <a:p>
            <a:r>
              <a:rPr lang="en-US"/>
              <a:t>What gaps may still need to be addressed after implementing a plan?</a:t>
            </a:r>
          </a:p>
          <a:p>
            <a:endParaRPr lang="en-US"/>
          </a:p>
        </p:txBody>
      </p:sp>
      <p:pic>
        <p:nvPicPr>
          <p:cNvPr id="12" name="Content Placeholder 11" descr="Image showing how the opioid prevention lessons, substance use prevention and intervention plan, and K-12 comprehensive health education support district and public charter school prevention education. ">
            <a:extLst>
              <a:ext uri="{FF2B5EF4-FFF2-40B4-BE49-F238E27FC236}">
                <a16:creationId xmlns:a16="http://schemas.microsoft.com/office/drawing/2014/main" id="{D93C995A-3269-4204-0D6B-BFDE3A2FFDF4}"/>
              </a:ext>
            </a:extLst>
          </p:cNvPr>
          <p:cNvPicPr>
            <a:picLocks noGrp="1" noChangeAspect="1"/>
          </p:cNvPicPr>
          <p:nvPr>
            <p:ph sz="half" idx="2"/>
          </p:nvPr>
        </p:nvPicPr>
        <p:blipFill>
          <a:blip r:embed="rId3"/>
          <a:stretch>
            <a:fillRect/>
          </a:stretch>
        </p:blipFill>
        <p:spPr>
          <a:xfrm>
            <a:off x="6345567" y="709198"/>
            <a:ext cx="5156150" cy="5439603"/>
          </a:xfrm>
        </p:spPr>
      </p:pic>
      <p:sp>
        <p:nvSpPr>
          <p:cNvPr id="4" name="Footer Placeholder 3">
            <a:extLst>
              <a:ext uri="{FF2B5EF4-FFF2-40B4-BE49-F238E27FC236}">
                <a16:creationId xmlns:a16="http://schemas.microsoft.com/office/drawing/2014/main" id="{6B90D29C-D89C-77F7-ADA8-58AB53AC63EF}"/>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841247C-EB46-64FE-2EEB-804C0C2BD4B6}"/>
              </a:ext>
            </a:extLst>
          </p:cNvPr>
          <p:cNvSpPr>
            <a:spLocks noGrp="1"/>
          </p:cNvSpPr>
          <p:nvPr>
            <p:ph type="sldNum" sz="quarter" idx="12"/>
          </p:nvPr>
        </p:nvSpPr>
        <p:spPr/>
        <p:txBody>
          <a:bodyPr/>
          <a:lstStyle/>
          <a:p>
            <a:fld id="{357F5B69-6281-4C1F-8C38-6DA0F56DA430}" type="slidenum">
              <a:rPr lang="en-US" smtClean="0"/>
              <a:t>11</a:t>
            </a:fld>
            <a:endParaRPr lang="en-US"/>
          </a:p>
        </p:txBody>
      </p:sp>
    </p:spTree>
    <p:extLst>
      <p:ext uri="{BB962C8B-B14F-4D97-AF65-F5344CB8AC3E}">
        <p14:creationId xmlns:p14="http://schemas.microsoft.com/office/powerpoint/2010/main" val="601821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65BC-B832-9CE1-3438-CE24532C7C73}"/>
              </a:ext>
            </a:extLst>
          </p:cNvPr>
          <p:cNvSpPr>
            <a:spLocks noGrp="1"/>
          </p:cNvSpPr>
          <p:nvPr>
            <p:ph type="ctrTitle"/>
          </p:nvPr>
        </p:nvSpPr>
        <p:spPr/>
        <p:txBody>
          <a:bodyPr/>
          <a:lstStyle/>
          <a:p>
            <a:r>
              <a:rPr lang="en-US" sz="5400"/>
              <a:t>Substance Use Terms</a:t>
            </a:r>
            <a:endParaRPr lang="en-US"/>
          </a:p>
        </p:txBody>
      </p:sp>
      <p:sp>
        <p:nvSpPr>
          <p:cNvPr id="3" name="Footer Placeholder 2">
            <a:extLst>
              <a:ext uri="{FF2B5EF4-FFF2-40B4-BE49-F238E27FC236}">
                <a16:creationId xmlns:a16="http://schemas.microsoft.com/office/drawing/2014/main" id="{9C7D76BB-4E28-65CC-582B-BE8E99C3B33D}"/>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890A24C2-399C-0AB9-7CEB-F3AC57934C0B}"/>
              </a:ext>
            </a:extLst>
          </p:cNvPr>
          <p:cNvSpPr>
            <a:spLocks noGrp="1"/>
          </p:cNvSpPr>
          <p:nvPr>
            <p:ph type="sldNum" sz="quarter" idx="12"/>
          </p:nvPr>
        </p:nvSpPr>
        <p:spPr/>
        <p:txBody>
          <a:bodyPr/>
          <a:lstStyle/>
          <a:p>
            <a:fld id="{357F5B69-6281-4C1F-8C38-6DA0F56DA430}" type="slidenum">
              <a:rPr lang="en-US" smtClean="0"/>
              <a:t>12</a:t>
            </a:fld>
            <a:endParaRPr lang="en-US"/>
          </a:p>
        </p:txBody>
      </p:sp>
    </p:spTree>
    <p:extLst>
      <p:ext uri="{BB962C8B-B14F-4D97-AF65-F5344CB8AC3E}">
        <p14:creationId xmlns:p14="http://schemas.microsoft.com/office/powerpoint/2010/main" val="2731903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2D974-80E6-8305-A7F6-5976EB743E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B8F3AB-8797-F629-F778-2A8B40927508}"/>
              </a:ext>
            </a:extLst>
          </p:cNvPr>
          <p:cNvSpPr>
            <a:spLocks noGrp="1"/>
          </p:cNvSpPr>
          <p:nvPr>
            <p:ph type="title"/>
          </p:nvPr>
        </p:nvSpPr>
        <p:spPr/>
        <p:txBody>
          <a:bodyPr/>
          <a:lstStyle/>
          <a:p>
            <a:r>
              <a:rPr lang="en-US"/>
              <a:t>Substance Use Terms (1)</a:t>
            </a:r>
          </a:p>
        </p:txBody>
      </p:sp>
      <p:pic>
        <p:nvPicPr>
          <p:cNvPr id="8" name="Graphic 7">
            <a:extLst>
              <a:ext uri="{FF2B5EF4-FFF2-40B4-BE49-F238E27FC236}">
                <a16:creationId xmlns:a16="http://schemas.microsoft.com/office/drawing/2014/main" id="{B9DA9B30-3FBA-4C0B-374D-3F9B306A8CE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924" y="2496416"/>
            <a:ext cx="3571959" cy="3571959"/>
          </a:xfrm>
          <a:prstGeom prst="rect">
            <a:avLst/>
          </a:prstGeom>
        </p:spPr>
      </p:pic>
      <p:sp>
        <p:nvSpPr>
          <p:cNvPr id="3" name="Content Placeholder 2">
            <a:extLst>
              <a:ext uri="{FF2B5EF4-FFF2-40B4-BE49-F238E27FC236}">
                <a16:creationId xmlns:a16="http://schemas.microsoft.com/office/drawing/2014/main" id="{B1E7649A-E168-DDBE-45F3-708E14370C59}"/>
              </a:ext>
            </a:extLst>
          </p:cNvPr>
          <p:cNvSpPr>
            <a:spLocks noGrp="1"/>
          </p:cNvSpPr>
          <p:nvPr>
            <p:ph idx="1"/>
          </p:nvPr>
        </p:nvSpPr>
        <p:spPr/>
        <p:txBody>
          <a:bodyPr vert="horz" lIns="91440" tIns="45720" rIns="91440" bIns="45720" rtlCol="0" anchor="t">
            <a:noAutofit/>
          </a:bodyPr>
          <a:lstStyle/>
          <a:p>
            <a:r>
              <a:rPr lang="en-US" b="1"/>
              <a:t>Substance</a:t>
            </a:r>
            <a:r>
              <a:rPr lang="en-US"/>
              <a:t>: A material, such as alcohol and drugs, that affects how the brain and the body work and causes changes in mood, awareness, thoughts, feelings or behavior.</a:t>
            </a:r>
            <a:endParaRPr lang="en-US">
              <a:ea typeface="Calibri"/>
              <a:cs typeface="Calibri"/>
            </a:endParaRPr>
          </a:p>
          <a:p>
            <a:r>
              <a:rPr lang="en-US" b="1"/>
              <a:t>Substance misuse: </a:t>
            </a:r>
            <a:r>
              <a:rPr lang="en-US"/>
              <a:t>The use of a substance for a purpose not consistent with legal or medical guidelines.</a:t>
            </a:r>
            <a:endParaRPr lang="en-US">
              <a:ea typeface="Calibri"/>
              <a:cs typeface="Calibri"/>
            </a:endParaRPr>
          </a:p>
          <a:p>
            <a:r>
              <a:rPr lang="en-US" b="1"/>
              <a:t>Substance use disorder (SUD)</a:t>
            </a:r>
            <a:r>
              <a:rPr lang="en-US"/>
              <a:t>: </a:t>
            </a:r>
            <a:r>
              <a:rPr lang="en-US">
                <a:latin typeface="Calibri"/>
                <a:ea typeface="Calibri"/>
                <a:cs typeface="Calibri"/>
              </a:rPr>
              <a:t>A treatable disease that affects a person’s brain and behavior. It causes problems a doctor would consider very serious, like the inability to meet major responsibilities at work, school and home. It can be hard to stop, even though someone may want to.</a:t>
            </a:r>
            <a:r>
              <a:rPr lang="en-US"/>
              <a:t> </a:t>
            </a:r>
            <a:endParaRPr lang="en-US">
              <a:ea typeface="Calibri"/>
              <a:cs typeface="Calibri"/>
            </a:endParaRPr>
          </a:p>
        </p:txBody>
      </p:sp>
      <p:pic>
        <p:nvPicPr>
          <p:cNvPr id="7" name="Graphic 6">
            <a:extLst>
              <a:ext uri="{FF2B5EF4-FFF2-40B4-BE49-F238E27FC236}">
                <a16:creationId xmlns:a16="http://schemas.microsoft.com/office/drawing/2014/main" id="{B6220797-623A-9BE0-D6EC-60EF21CBC56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7349" y="2567834"/>
            <a:ext cx="3571959" cy="3571959"/>
          </a:xfrm>
          <a:prstGeom prst="rect">
            <a:avLst/>
          </a:prstGeom>
        </p:spPr>
      </p:pic>
      <p:sp>
        <p:nvSpPr>
          <p:cNvPr id="6" name="Slide Number Placeholder 6">
            <a:extLst>
              <a:ext uri="{FF2B5EF4-FFF2-40B4-BE49-F238E27FC236}">
                <a16:creationId xmlns:a16="http://schemas.microsoft.com/office/drawing/2014/main" id="{21B99662-3EF4-6572-243B-C951B1403775}"/>
              </a:ext>
            </a:extLst>
          </p:cNvPr>
          <p:cNvSpPr>
            <a:spLocks noGrp="1"/>
          </p:cNvSpPr>
          <p:nvPr>
            <p:ph type="sldNum" sz="quarter" idx="12"/>
          </p:nvPr>
        </p:nvSpPr>
        <p:spPr/>
        <p:txBody>
          <a:bodyPr/>
          <a:lstStyle/>
          <a:p>
            <a:fld id="{357F5B69-6281-4C1F-8C38-6DA0F56DA430}" type="slidenum">
              <a:rPr lang="en-US" smtClean="0"/>
              <a:t>13</a:t>
            </a:fld>
            <a:endParaRPr lang="en-US"/>
          </a:p>
        </p:txBody>
      </p:sp>
    </p:spTree>
    <p:extLst>
      <p:ext uri="{BB962C8B-B14F-4D97-AF65-F5344CB8AC3E}">
        <p14:creationId xmlns:p14="http://schemas.microsoft.com/office/powerpoint/2010/main" val="2636126483"/>
      </p:ext>
    </p:extLst>
  </p:cSld>
  <p:clrMapOvr>
    <a:masterClrMapping/>
  </p:clrMapOvr>
  <mc:AlternateContent xmlns:mc="http://schemas.openxmlformats.org/markup-compatibility/2006" xmlns:p14="http://schemas.microsoft.com/office/powerpoint/2010/main">
    <mc:Choice Requires="p14">
      <p:transition spd="slow" p14:dur="2000" advTm="56174"/>
    </mc:Choice>
    <mc:Fallback xmlns="">
      <p:transition spd="slow" advTm="5617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F4869-EFDC-8448-D4E0-1D5A31F27B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60B096-391A-14AE-EA54-406C978F2274}"/>
              </a:ext>
            </a:extLst>
          </p:cNvPr>
          <p:cNvSpPr>
            <a:spLocks noGrp="1"/>
          </p:cNvSpPr>
          <p:nvPr>
            <p:ph type="title"/>
          </p:nvPr>
        </p:nvSpPr>
        <p:spPr/>
        <p:txBody>
          <a:bodyPr/>
          <a:lstStyle/>
          <a:p>
            <a:r>
              <a:rPr lang="en-US"/>
              <a:t>Substance Use Terms (2)</a:t>
            </a:r>
          </a:p>
        </p:txBody>
      </p:sp>
      <p:sp>
        <p:nvSpPr>
          <p:cNvPr id="3" name="Content Placeholder 2">
            <a:extLst>
              <a:ext uri="{FF2B5EF4-FFF2-40B4-BE49-F238E27FC236}">
                <a16:creationId xmlns:a16="http://schemas.microsoft.com/office/drawing/2014/main" id="{E2EAA870-49FC-5246-9A4E-744AAB84017A}"/>
              </a:ext>
            </a:extLst>
          </p:cNvPr>
          <p:cNvSpPr>
            <a:spLocks noGrp="1"/>
          </p:cNvSpPr>
          <p:nvPr>
            <p:ph idx="1"/>
          </p:nvPr>
        </p:nvSpPr>
        <p:spPr/>
        <p:txBody>
          <a:bodyPr vert="horz" lIns="91440" tIns="45720" rIns="91440" bIns="45720" rtlCol="0" anchor="t">
            <a:noAutofit/>
          </a:bodyPr>
          <a:lstStyle/>
          <a:p>
            <a:r>
              <a:rPr lang="en-US" b="1"/>
              <a:t>Tolerance</a:t>
            </a:r>
            <a:r>
              <a:rPr lang="en-US"/>
              <a:t>: A person’s reaction to a substance goes down as the person continues to use it.</a:t>
            </a:r>
            <a:endParaRPr lang="en-US">
              <a:ea typeface="Calibri"/>
              <a:cs typeface="Calibri"/>
            </a:endParaRPr>
          </a:p>
          <a:p>
            <a:r>
              <a:rPr lang="en-US" b="1"/>
              <a:t>Withdrawal</a:t>
            </a:r>
            <a:r>
              <a:rPr lang="en-US"/>
              <a:t>: A person stops using a substance and has negative symptoms that can be fatal (depressed breathing, cravings, pain, depression and other mood changes).</a:t>
            </a:r>
            <a:endParaRPr lang="en-US">
              <a:ea typeface="Calibri"/>
              <a:cs typeface="Calibri"/>
            </a:endParaRPr>
          </a:p>
          <a:p>
            <a:r>
              <a:rPr lang="en-US" b="1"/>
              <a:t>Dependency</a:t>
            </a:r>
            <a:r>
              <a:rPr lang="en-US"/>
              <a:t>: A person is physically reliant on the substance despite negative consequences.</a:t>
            </a:r>
          </a:p>
          <a:p>
            <a:r>
              <a:rPr lang="en-US" b="1">
                <a:ea typeface="Calibri"/>
                <a:cs typeface="Calibri"/>
              </a:rPr>
              <a:t>Overdose:</a:t>
            </a:r>
            <a:r>
              <a:rPr lang="en-US">
                <a:ea typeface="Calibri"/>
                <a:cs typeface="Calibri"/>
              </a:rPr>
              <a:t> Overdose happens when the body gets more of a substance than it can handle, which causes very dangerous symptoms or is fatal.</a:t>
            </a:r>
          </a:p>
        </p:txBody>
      </p:sp>
      <p:pic>
        <p:nvPicPr>
          <p:cNvPr id="5" name="Graphic 4">
            <a:extLst>
              <a:ext uri="{FF2B5EF4-FFF2-40B4-BE49-F238E27FC236}">
                <a16:creationId xmlns:a16="http://schemas.microsoft.com/office/drawing/2014/main" id="{5F1310B6-7414-D280-6A8D-03D092A7EF0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7349" y="2567834"/>
            <a:ext cx="3571959" cy="3571959"/>
          </a:xfrm>
          <a:prstGeom prst="rect">
            <a:avLst/>
          </a:prstGeom>
        </p:spPr>
      </p:pic>
      <p:pic>
        <p:nvPicPr>
          <p:cNvPr id="7" name="Graphic 6">
            <a:extLst>
              <a:ext uri="{FF2B5EF4-FFF2-40B4-BE49-F238E27FC236}">
                <a16:creationId xmlns:a16="http://schemas.microsoft.com/office/drawing/2014/main" id="{084D0086-D3C4-1710-776D-EB23A0A32A3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924" y="2496416"/>
            <a:ext cx="3571959" cy="3571959"/>
          </a:xfrm>
          <a:prstGeom prst="rect">
            <a:avLst/>
          </a:prstGeom>
        </p:spPr>
      </p:pic>
      <p:sp>
        <p:nvSpPr>
          <p:cNvPr id="6" name="Slide Number Placeholder 6">
            <a:extLst>
              <a:ext uri="{FF2B5EF4-FFF2-40B4-BE49-F238E27FC236}">
                <a16:creationId xmlns:a16="http://schemas.microsoft.com/office/drawing/2014/main" id="{39C304D8-0E6B-2735-BB19-5368829337FE}"/>
              </a:ext>
            </a:extLst>
          </p:cNvPr>
          <p:cNvSpPr>
            <a:spLocks noGrp="1"/>
          </p:cNvSpPr>
          <p:nvPr>
            <p:ph type="sldNum" sz="quarter" idx="12"/>
          </p:nvPr>
        </p:nvSpPr>
        <p:spPr/>
        <p:txBody>
          <a:bodyPr/>
          <a:lstStyle/>
          <a:p>
            <a:fld id="{357F5B69-6281-4C1F-8C38-6DA0F56DA430}" type="slidenum">
              <a:rPr lang="en-US" smtClean="0"/>
              <a:t>14</a:t>
            </a:fld>
            <a:endParaRPr lang="en-US"/>
          </a:p>
        </p:txBody>
      </p:sp>
    </p:spTree>
    <p:extLst>
      <p:ext uri="{BB962C8B-B14F-4D97-AF65-F5344CB8AC3E}">
        <p14:creationId xmlns:p14="http://schemas.microsoft.com/office/powerpoint/2010/main" val="2728320614"/>
      </p:ext>
    </p:extLst>
  </p:cSld>
  <p:clrMapOvr>
    <a:masterClrMapping/>
  </p:clrMapOvr>
  <mc:AlternateContent xmlns:mc="http://schemas.openxmlformats.org/markup-compatibility/2006" xmlns:p14="http://schemas.microsoft.com/office/powerpoint/2010/main">
    <mc:Choice Requires="p14">
      <p:transition spd="slow" p14:dur="2000" advTm="30952"/>
    </mc:Choice>
    <mc:Fallback xmlns="">
      <p:transition spd="slow" advTm="3095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339EC-9182-ED1E-FB08-CE49CE1F3063}"/>
              </a:ext>
            </a:extLst>
          </p:cNvPr>
          <p:cNvSpPr>
            <a:spLocks noGrp="1"/>
          </p:cNvSpPr>
          <p:nvPr>
            <p:ph type="title"/>
          </p:nvPr>
        </p:nvSpPr>
        <p:spPr/>
        <p:txBody>
          <a:bodyPr/>
          <a:lstStyle/>
          <a:p>
            <a:r>
              <a:rPr lang="en-US"/>
              <a:t>Why are drugs so hard to quit?</a:t>
            </a:r>
          </a:p>
        </p:txBody>
      </p:sp>
      <p:pic>
        <p:nvPicPr>
          <p:cNvPr id="4" name="Online Media 3" title="Why are Drugs so Hard to Quit?">
            <a:hlinkClick r:id="" action="ppaction://media"/>
            <a:extLst>
              <a:ext uri="{FF2B5EF4-FFF2-40B4-BE49-F238E27FC236}">
                <a16:creationId xmlns:a16="http://schemas.microsoft.com/office/drawing/2014/main" id="{8C7F5AB0-FF09-6519-EDFE-FEFE42D9C9F2}"/>
              </a:ext>
            </a:extLst>
          </p:cNvPr>
          <p:cNvPicPr>
            <a:picLocks noGrp="1" noRot="1" noChangeAspect="1"/>
          </p:cNvPicPr>
          <p:nvPr>
            <p:ph idx="1"/>
            <a:videoFile r:link="rId1"/>
          </p:nvPr>
        </p:nvPicPr>
        <p:blipFill>
          <a:blip r:embed="rId4"/>
          <a:stretch>
            <a:fillRect/>
          </a:stretch>
        </p:blipFill>
        <p:spPr>
          <a:xfrm>
            <a:off x="181367" y="0"/>
            <a:ext cx="12027108" cy="6858000"/>
          </a:xfrm>
          <a:prstGeom prst="rect">
            <a:avLst/>
          </a:prstGeom>
        </p:spPr>
      </p:pic>
      <p:sp>
        <p:nvSpPr>
          <p:cNvPr id="3" name="Title 1">
            <a:extLst>
              <a:ext uri="{FF2B5EF4-FFF2-40B4-BE49-F238E27FC236}">
                <a16:creationId xmlns:a16="http://schemas.microsoft.com/office/drawing/2014/main" id="{B2FBDF81-A028-8DAF-440B-F1E925519CEF}"/>
              </a:ext>
            </a:extLst>
          </p:cNvPr>
          <p:cNvSpPr txBox="1">
            <a:spLocks/>
          </p:cNvSpPr>
          <p:nvPr/>
        </p:nvSpPr>
        <p:spPr>
          <a:xfrm>
            <a:off x="164892" y="0"/>
            <a:ext cx="12027108" cy="712033"/>
          </a:xfrm>
          <a:prstGeom prst="rect">
            <a:avLst/>
          </a:prstGeom>
          <a:solidFill>
            <a:schemeClr val="accent1"/>
          </a:solidFill>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j-ea"/>
                <a:cs typeface="+mj-cs"/>
                <a:sym typeface="Arial"/>
              </a:rPr>
              <a:t>So, why are drugs so hard to quit? </a:t>
            </a:r>
          </a:p>
        </p:txBody>
      </p:sp>
      <p:sp>
        <p:nvSpPr>
          <p:cNvPr id="5" name="Slide Number Placeholder 6">
            <a:extLst>
              <a:ext uri="{FF2B5EF4-FFF2-40B4-BE49-F238E27FC236}">
                <a16:creationId xmlns:a16="http://schemas.microsoft.com/office/drawing/2014/main" id="{A01C486C-C807-2C56-703D-ECE461C66DE7}"/>
              </a:ext>
            </a:extLst>
          </p:cNvPr>
          <p:cNvSpPr>
            <a:spLocks noGrp="1"/>
          </p:cNvSpPr>
          <p:nvPr>
            <p:ph type="sldNum" sz="quarter" idx="12"/>
          </p:nvPr>
        </p:nvSpPr>
        <p:spPr>
          <a:xfrm>
            <a:off x="9674086" y="6139793"/>
            <a:ext cx="2217595"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357F5B69-6281-4C1F-8C38-6DA0F56DA430}" type="slidenum">
              <a:rPr kumimoji="0" lang="en-US" sz="1200" b="0" i="0" u="none" strike="noStrike" kern="0" cap="none" spc="0" normalizeH="0" baseline="0" noProof="0" smtClean="0">
                <a:ln>
                  <a:noFill/>
                </a:ln>
                <a:solidFill>
                  <a:prstClr val="black">
                    <a:lumMod val="65000"/>
                    <a:lumOff val="3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US" sz="12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Tree>
    <p:extLst>
      <p:ext uri="{BB962C8B-B14F-4D97-AF65-F5344CB8AC3E}">
        <p14:creationId xmlns:p14="http://schemas.microsoft.com/office/powerpoint/2010/main" val="623161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8F3E2-214E-63B5-E937-EDEFA91BB0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A2E4E1-618D-A6B6-2BCE-F518962C2B62}"/>
              </a:ext>
            </a:extLst>
          </p:cNvPr>
          <p:cNvSpPr>
            <a:spLocks noGrp="1"/>
          </p:cNvSpPr>
          <p:nvPr>
            <p:ph type="title"/>
          </p:nvPr>
        </p:nvSpPr>
        <p:spPr/>
        <p:txBody>
          <a:bodyPr/>
          <a:lstStyle/>
          <a:p>
            <a:r>
              <a:rPr lang="en-US"/>
              <a:t>Substance Use Spectrum</a:t>
            </a:r>
          </a:p>
        </p:txBody>
      </p:sp>
      <p:sp>
        <p:nvSpPr>
          <p:cNvPr id="3" name="Footer Placeholder 2">
            <a:extLst>
              <a:ext uri="{FF2B5EF4-FFF2-40B4-BE49-F238E27FC236}">
                <a16:creationId xmlns:a16="http://schemas.microsoft.com/office/drawing/2014/main" id="{FD93A672-0D9A-8AA7-B56B-EE958412F801}"/>
              </a:ext>
            </a:extLst>
          </p:cNvPr>
          <p:cNvSpPr>
            <a:spLocks noGrp="1"/>
          </p:cNvSpPr>
          <p:nvPr>
            <p:ph type="ftr" sz="quarter" idx="10"/>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EA83225A-2275-673C-F6D3-B44B07E3CFD6}"/>
              </a:ext>
            </a:extLst>
          </p:cNvPr>
          <p:cNvSpPr>
            <a:spLocks noGrp="1"/>
          </p:cNvSpPr>
          <p:nvPr>
            <p:ph type="sldNum" sz="quarter" idx="12"/>
          </p:nvPr>
        </p:nvSpPr>
        <p:spPr/>
        <p:txBody>
          <a:bodyPr/>
          <a:lstStyle/>
          <a:p>
            <a:fld id="{357F5B69-6281-4C1F-8C38-6DA0F56DA430}" type="slidenum">
              <a:rPr lang="en-US" smtClean="0"/>
              <a:pPr/>
              <a:t>16</a:t>
            </a:fld>
            <a:endParaRPr lang="en-US"/>
          </a:p>
        </p:txBody>
      </p:sp>
      <p:sp>
        <p:nvSpPr>
          <p:cNvPr id="5" name="Content Placeholder 4">
            <a:extLst>
              <a:ext uri="{FF2B5EF4-FFF2-40B4-BE49-F238E27FC236}">
                <a16:creationId xmlns:a16="http://schemas.microsoft.com/office/drawing/2014/main" id="{98D1B931-7764-C50D-1230-496A9C22A355}"/>
              </a:ext>
            </a:extLst>
          </p:cNvPr>
          <p:cNvSpPr>
            <a:spLocks noGrp="1"/>
          </p:cNvSpPr>
          <p:nvPr>
            <p:ph sz="quarter" idx="13"/>
          </p:nvPr>
        </p:nvSpPr>
        <p:spPr>
          <a:xfrm>
            <a:off x="546635" y="3064085"/>
            <a:ext cx="1920240" cy="2651760"/>
          </a:xfrm>
          <a:solidFill>
            <a:srgbClr val="BFEBD3"/>
          </a:solidFill>
        </p:spPr>
        <p:txBody>
          <a:bodyPr anchor="ctr">
            <a:normAutofit/>
          </a:bodyPr>
          <a:lstStyle/>
          <a:p>
            <a:pPr algn="ctr"/>
            <a:r>
              <a:rPr lang="en-US" sz="1900"/>
              <a:t>Nonuse avoids the use of substances.</a:t>
            </a:r>
          </a:p>
          <a:p>
            <a:pPr algn="ctr"/>
            <a:r>
              <a:rPr lang="en-US" sz="1900"/>
              <a:t>Example: No drugs, tobacco or alcohol</a:t>
            </a:r>
          </a:p>
        </p:txBody>
      </p:sp>
      <p:sp>
        <p:nvSpPr>
          <p:cNvPr id="6" name="Content Placeholder 5">
            <a:extLst>
              <a:ext uri="{FF2B5EF4-FFF2-40B4-BE49-F238E27FC236}">
                <a16:creationId xmlns:a16="http://schemas.microsoft.com/office/drawing/2014/main" id="{2DC004E9-5D88-E40F-E81E-7BE14A4E499F}"/>
              </a:ext>
            </a:extLst>
          </p:cNvPr>
          <p:cNvSpPr>
            <a:spLocks noGrp="1"/>
          </p:cNvSpPr>
          <p:nvPr>
            <p:ph sz="quarter" idx="14"/>
          </p:nvPr>
        </p:nvSpPr>
        <p:spPr>
          <a:xfrm>
            <a:off x="2971776" y="3064090"/>
            <a:ext cx="1920240" cy="2651760"/>
          </a:xfrm>
          <a:solidFill>
            <a:srgbClr val="E4F3D3"/>
          </a:solidFill>
        </p:spPr>
        <p:txBody>
          <a:bodyPr anchor="ctr">
            <a:noAutofit/>
          </a:bodyPr>
          <a:lstStyle/>
          <a:p>
            <a:pPr algn="ctr"/>
            <a:r>
              <a:rPr lang="en-US" sz="1900"/>
              <a:t>Beneficial use has a positive health, social or spiritual effect.</a:t>
            </a:r>
          </a:p>
          <a:p>
            <a:pPr algn="ctr"/>
            <a:r>
              <a:rPr lang="en-US" sz="1900"/>
              <a:t>Example: Taking medication as prescribed or ceremonial or religious use of tobacco</a:t>
            </a:r>
          </a:p>
        </p:txBody>
      </p:sp>
      <p:sp>
        <p:nvSpPr>
          <p:cNvPr id="7" name="Content Placeholder 6">
            <a:extLst>
              <a:ext uri="{FF2B5EF4-FFF2-40B4-BE49-F238E27FC236}">
                <a16:creationId xmlns:a16="http://schemas.microsoft.com/office/drawing/2014/main" id="{F09256C8-5BF1-5575-69FA-128CA257FB28}"/>
              </a:ext>
            </a:extLst>
          </p:cNvPr>
          <p:cNvSpPr>
            <a:spLocks noGrp="1"/>
          </p:cNvSpPr>
          <p:nvPr>
            <p:ph sz="quarter" idx="15"/>
          </p:nvPr>
        </p:nvSpPr>
        <p:spPr>
          <a:xfrm>
            <a:off x="5302411" y="3057642"/>
            <a:ext cx="1920240" cy="2651760"/>
          </a:xfrm>
          <a:solidFill>
            <a:srgbClr val="BFEBFB"/>
          </a:solidFill>
        </p:spPr>
        <p:txBody>
          <a:bodyPr anchor="ctr">
            <a:noAutofit/>
          </a:bodyPr>
          <a:lstStyle/>
          <a:p>
            <a:pPr algn="ctr"/>
            <a:r>
              <a:rPr lang="en-US" sz="1800"/>
              <a:t>Lower-risk use has a minimal impact on a person, their family or others.</a:t>
            </a:r>
          </a:p>
          <a:p>
            <a:r>
              <a:rPr lang="en-US" sz="1800"/>
              <a:t>Example: Drinking at or less than recommended levels </a:t>
            </a:r>
            <a:endParaRPr lang="en-US" sz="1800">
              <a:ea typeface="Calibri"/>
              <a:cs typeface="Calibri"/>
            </a:endParaRPr>
          </a:p>
        </p:txBody>
      </p:sp>
      <p:sp>
        <p:nvSpPr>
          <p:cNvPr id="8" name="Content Placeholder 7">
            <a:extLst>
              <a:ext uri="{FF2B5EF4-FFF2-40B4-BE49-F238E27FC236}">
                <a16:creationId xmlns:a16="http://schemas.microsoft.com/office/drawing/2014/main" id="{0D7C7E2F-65D9-AE46-F2DA-9606A7B81A31}"/>
              </a:ext>
            </a:extLst>
          </p:cNvPr>
          <p:cNvSpPr>
            <a:spLocks noGrp="1"/>
          </p:cNvSpPr>
          <p:nvPr>
            <p:ph sz="quarter" idx="16"/>
          </p:nvPr>
        </p:nvSpPr>
        <p:spPr>
          <a:xfrm>
            <a:off x="7727552" y="3051194"/>
            <a:ext cx="1920240" cy="2651760"/>
          </a:xfrm>
          <a:solidFill>
            <a:srgbClr val="FFF6C2"/>
          </a:solidFill>
        </p:spPr>
        <p:txBody>
          <a:bodyPr anchor="ctr">
            <a:normAutofit fontScale="55000" lnSpcReduction="20000"/>
          </a:bodyPr>
          <a:lstStyle/>
          <a:p>
            <a:pPr algn="ctr"/>
            <a:r>
              <a:rPr lang="en-US" sz="3500"/>
              <a:t>Higher-risk use has a harmful or negative impact on a person, their family or others.</a:t>
            </a:r>
          </a:p>
          <a:p>
            <a:pPr algn="ctr"/>
            <a:r>
              <a:rPr lang="en-US" sz="3500"/>
              <a:t>Example: Impaired driving, binge drinking or increasing frequency and quantity</a:t>
            </a:r>
          </a:p>
        </p:txBody>
      </p:sp>
      <p:sp>
        <p:nvSpPr>
          <p:cNvPr id="11" name="Content Placeholder 10">
            <a:extLst>
              <a:ext uri="{FF2B5EF4-FFF2-40B4-BE49-F238E27FC236}">
                <a16:creationId xmlns:a16="http://schemas.microsoft.com/office/drawing/2014/main" id="{6FDEE706-F2E1-333A-C78C-7EDA3705085E}"/>
              </a:ext>
            </a:extLst>
          </p:cNvPr>
          <p:cNvSpPr>
            <a:spLocks noGrp="1"/>
          </p:cNvSpPr>
          <p:nvPr>
            <p:ph sz="quarter" idx="17"/>
          </p:nvPr>
        </p:nvSpPr>
        <p:spPr>
          <a:xfrm>
            <a:off x="10058187" y="3016613"/>
            <a:ext cx="1920240" cy="2651760"/>
          </a:xfrm>
          <a:solidFill>
            <a:srgbClr val="EFBFBF"/>
          </a:solidFill>
        </p:spPr>
        <p:txBody>
          <a:bodyPr anchor="ctr">
            <a:normAutofit fontScale="62500" lnSpcReduction="20000"/>
          </a:bodyPr>
          <a:lstStyle/>
          <a:p>
            <a:pPr algn="ctr"/>
            <a:r>
              <a:rPr lang="en-US"/>
              <a:t>Substance use disorder is a treatable medical condition that affects the brain and involves compulsive and continuous substance use despite negative impacts to a person, their family or others.</a:t>
            </a:r>
          </a:p>
          <a:p>
            <a:pPr algn="ctr"/>
            <a:r>
              <a:rPr lang="en-US"/>
              <a:t>Example: Inability to stop using alcohol or other substances when wanted</a:t>
            </a:r>
          </a:p>
        </p:txBody>
      </p:sp>
      <p:sp>
        <p:nvSpPr>
          <p:cNvPr id="12" name="Content Placeholder 11">
            <a:extLst>
              <a:ext uri="{FF2B5EF4-FFF2-40B4-BE49-F238E27FC236}">
                <a16:creationId xmlns:a16="http://schemas.microsoft.com/office/drawing/2014/main" id="{A798DD09-7F91-3240-BCA4-8AF893B93BA4}"/>
              </a:ext>
            </a:extLst>
          </p:cNvPr>
          <p:cNvSpPr>
            <a:spLocks noGrp="1"/>
          </p:cNvSpPr>
          <p:nvPr>
            <p:ph sz="quarter" idx="18"/>
          </p:nvPr>
        </p:nvSpPr>
        <p:spPr>
          <a:xfrm>
            <a:off x="1348068" y="5797927"/>
            <a:ext cx="9495864" cy="365125"/>
          </a:xfrm>
          <a:solidFill>
            <a:srgbClr val="654E12"/>
          </a:solidFill>
        </p:spPr>
        <p:txBody>
          <a:bodyPr>
            <a:normAutofit fontScale="92500" lnSpcReduction="10000"/>
          </a:bodyPr>
          <a:lstStyle/>
          <a:p>
            <a:r>
              <a:rPr lang="en-US" sz="2400">
                <a:solidFill>
                  <a:schemeClr val="bg1"/>
                </a:solidFill>
              </a:rPr>
              <a:t>A person may move back and forth between stages over time.</a:t>
            </a:r>
          </a:p>
          <a:p>
            <a:endParaRPr lang="en-US"/>
          </a:p>
        </p:txBody>
      </p:sp>
      <p:sp>
        <p:nvSpPr>
          <p:cNvPr id="20" name="Content Placeholder 19">
            <a:extLst>
              <a:ext uri="{FF2B5EF4-FFF2-40B4-BE49-F238E27FC236}">
                <a16:creationId xmlns:a16="http://schemas.microsoft.com/office/drawing/2014/main" id="{CF9DDFDD-F944-C1AF-06E0-018862C5496C}"/>
              </a:ext>
            </a:extLst>
          </p:cNvPr>
          <p:cNvSpPr>
            <a:spLocks noGrp="1"/>
          </p:cNvSpPr>
          <p:nvPr>
            <p:ph sz="quarter" idx="19"/>
          </p:nvPr>
        </p:nvSpPr>
        <p:spPr>
          <a:xfrm>
            <a:off x="6794451" y="6357201"/>
            <a:ext cx="4049481" cy="365125"/>
          </a:xfrm>
        </p:spPr>
        <p:txBody>
          <a:bodyPr>
            <a:normAutofit fontScale="55000" lnSpcReduction="20000"/>
          </a:bodyPr>
          <a:lstStyle/>
          <a:p>
            <a:r>
              <a:rPr lang="en-US" sz="2400"/>
              <a:t>Adapted from: </a:t>
            </a:r>
            <a:r>
              <a:rPr lang="en-US" sz="2400">
                <a:hlinkClick r:id="rId3"/>
              </a:rPr>
              <a:t>Save Lives Oregon Learning Collaborative</a:t>
            </a:r>
            <a:endParaRPr lang="en-US" sz="2400"/>
          </a:p>
          <a:p>
            <a:endParaRPr lang="en-US"/>
          </a:p>
        </p:txBody>
      </p:sp>
      <p:sp>
        <p:nvSpPr>
          <p:cNvPr id="13" name="TextBox 12">
            <a:extLst>
              <a:ext uri="{FF2B5EF4-FFF2-40B4-BE49-F238E27FC236}">
                <a16:creationId xmlns:a16="http://schemas.microsoft.com/office/drawing/2014/main" id="{F12ADEE9-58DC-7D0E-3F2E-A1035178A2BF}"/>
              </a:ext>
            </a:extLst>
          </p:cNvPr>
          <p:cNvSpPr txBox="1"/>
          <p:nvPr/>
        </p:nvSpPr>
        <p:spPr>
          <a:xfrm>
            <a:off x="755999" y="2181927"/>
            <a:ext cx="1314101" cy="323165"/>
          </a:xfrm>
          <a:prstGeom prst="rect">
            <a:avLst/>
          </a:prstGeom>
          <a:noFill/>
        </p:spPr>
        <p:txBody>
          <a:bodyPr wrap="square" rtlCol="0">
            <a:spAutoFit/>
          </a:bodyPr>
          <a:lstStyle/>
          <a:p>
            <a:pPr algn="ctr"/>
            <a:r>
              <a:rPr lang="en-US" sz="1500" b="1">
                <a:solidFill>
                  <a:sysClr val="windowText" lastClr="000000"/>
                </a:solidFill>
              </a:rPr>
              <a:t>Nonuse</a:t>
            </a:r>
          </a:p>
        </p:txBody>
      </p:sp>
      <p:sp>
        <p:nvSpPr>
          <p:cNvPr id="15" name="TextBox 14">
            <a:extLst>
              <a:ext uri="{FF2B5EF4-FFF2-40B4-BE49-F238E27FC236}">
                <a16:creationId xmlns:a16="http://schemas.microsoft.com/office/drawing/2014/main" id="{0572F2DB-1646-BD3D-06E0-69766A3C6B55}"/>
              </a:ext>
            </a:extLst>
          </p:cNvPr>
          <p:cNvSpPr txBox="1"/>
          <p:nvPr/>
        </p:nvSpPr>
        <p:spPr>
          <a:xfrm>
            <a:off x="3136603" y="2066510"/>
            <a:ext cx="1314101" cy="553998"/>
          </a:xfrm>
          <a:prstGeom prst="rect">
            <a:avLst/>
          </a:prstGeom>
          <a:noFill/>
        </p:spPr>
        <p:txBody>
          <a:bodyPr wrap="square" rtlCol="0">
            <a:spAutoFit/>
          </a:bodyPr>
          <a:lstStyle/>
          <a:p>
            <a:pPr algn="ctr"/>
            <a:r>
              <a:rPr lang="en-US" sz="1500" b="1">
                <a:solidFill>
                  <a:sysClr val="windowText" lastClr="000000"/>
                </a:solidFill>
              </a:rPr>
              <a:t>Beneficial</a:t>
            </a:r>
            <a:r>
              <a:rPr lang="en-US" sz="1500" b="1">
                <a:solidFill>
                  <a:schemeClr val="bg1"/>
                </a:solidFill>
              </a:rPr>
              <a:t> </a:t>
            </a:r>
            <a:r>
              <a:rPr lang="en-US" sz="1500" b="1">
                <a:solidFill>
                  <a:sysClr val="windowText" lastClr="000000"/>
                </a:solidFill>
              </a:rPr>
              <a:t>use</a:t>
            </a:r>
          </a:p>
        </p:txBody>
      </p:sp>
      <p:sp>
        <p:nvSpPr>
          <p:cNvPr id="17" name="TextBox 16">
            <a:extLst>
              <a:ext uri="{FF2B5EF4-FFF2-40B4-BE49-F238E27FC236}">
                <a16:creationId xmlns:a16="http://schemas.microsoft.com/office/drawing/2014/main" id="{2018EE89-6C1F-98B9-515A-7CCC381B77CD}"/>
              </a:ext>
            </a:extLst>
          </p:cNvPr>
          <p:cNvSpPr txBox="1"/>
          <p:nvPr/>
        </p:nvSpPr>
        <p:spPr>
          <a:xfrm>
            <a:off x="5531754" y="2066510"/>
            <a:ext cx="1314101" cy="553998"/>
          </a:xfrm>
          <a:prstGeom prst="rect">
            <a:avLst/>
          </a:prstGeom>
          <a:noFill/>
        </p:spPr>
        <p:txBody>
          <a:bodyPr wrap="square" rtlCol="0">
            <a:spAutoFit/>
          </a:bodyPr>
          <a:lstStyle/>
          <a:p>
            <a:pPr algn="ctr"/>
            <a:r>
              <a:rPr lang="en-US" sz="1500" b="1">
                <a:solidFill>
                  <a:sysClr val="windowText" lastClr="000000"/>
                </a:solidFill>
              </a:rPr>
              <a:t>Lower-risk use</a:t>
            </a:r>
          </a:p>
        </p:txBody>
      </p:sp>
      <p:sp>
        <p:nvSpPr>
          <p:cNvPr id="18" name="TextBox 17">
            <a:extLst>
              <a:ext uri="{FF2B5EF4-FFF2-40B4-BE49-F238E27FC236}">
                <a16:creationId xmlns:a16="http://schemas.microsoft.com/office/drawing/2014/main" id="{93559632-849B-9E4C-0A60-EC5426C329A2}"/>
              </a:ext>
            </a:extLst>
          </p:cNvPr>
          <p:cNvSpPr txBox="1"/>
          <p:nvPr/>
        </p:nvSpPr>
        <p:spPr>
          <a:xfrm>
            <a:off x="7941284" y="2066510"/>
            <a:ext cx="1294972" cy="553998"/>
          </a:xfrm>
          <a:prstGeom prst="rect">
            <a:avLst/>
          </a:prstGeom>
          <a:noFill/>
        </p:spPr>
        <p:txBody>
          <a:bodyPr wrap="square" rtlCol="0">
            <a:spAutoFit/>
          </a:bodyPr>
          <a:lstStyle/>
          <a:p>
            <a:pPr algn="ctr"/>
            <a:r>
              <a:rPr lang="en-US" sz="1500" b="1">
                <a:solidFill>
                  <a:sysClr val="windowText" lastClr="000000"/>
                </a:solidFill>
              </a:rPr>
              <a:t>Higher-risk use</a:t>
            </a:r>
          </a:p>
        </p:txBody>
      </p:sp>
      <p:sp>
        <p:nvSpPr>
          <p:cNvPr id="19" name="TextBox 18">
            <a:extLst>
              <a:ext uri="{FF2B5EF4-FFF2-40B4-BE49-F238E27FC236}">
                <a16:creationId xmlns:a16="http://schemas.microsoft.com/office/drawing/2014/main" id="{67F5816C-4BDE-9467-1613-40D0E2949621}"/>
              </a:ext>
            </a:extLst>
          </p:cNvPr>
          <p:cNvSpPr txBox="1"/>
          <p:nvPr/>
        </p:nvSpPr>
        <p:spPr>
          <a:xfrm>
            <a:off x="10331684" y="1946148"/>
            <a:ext cx="1294972" cy="784830"/>
          </a:xfrm>
          <a:prstGeom prst="rect">
            <a:avLst/>
          </a:prstGeom>
          <a:noFill/>
        </p:spPr>
        <p:txBody>
          <a:bodyPr wrap="square" rtlCol="0">
            <a:spAutoFit/>
          </a:bodyPr>
          <a:lstStyle/>
          <a:p>
            <a:pPr algn="ctr"/>
            <a:r>
              <a:rPr lang="en-US" sz="1500" b="1">
                <a:solidFill>
                  <a:sysClr val="windowText" lastClr="000000"/>
                </a:solidFill>
              </a:rPr>
              <a:t>Substance use disorder</a:t>
            </a:r>
          </a:p>
        </p:txBody>
      </p:sp>
    </p:spTree>
    <p:extLst>
      <p:ext uri="{BB962C8B-B14F-4D97-AF65-F5344CB8AC3E}">
        <p14:creationId xmlns:p14="http://schemas.microsoft.com/office/powerpoint/2010/main" val="108426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121C-BD4F-E687-212C-F35785A8CFC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256296E-38CF-4315-CCF5-3D51B567D19A}"/>
              </a:ext>
            </a:extLst>
          </p:cNvPr>
          <p:cNvSpPr>
            <a:spLocks noGrp="1"/>
          </p:cNvSpPr>
          <p:nvPr>
            <p:ph type="title"/>
          </p:nvPr>
        </p:nvSpPr>
        <p:spPr>
          <a:xfrm>
            <a:off x="717177" y="779645"/>
            <a:ext cx="4279886" cy="2525617"/>
          </a:xfrm>
        </p:spPr>
        <p:txBody>
          <a:bodyPr/>
          <a:lstStyle/>
          <a:p>
            <a:r>
              <a:rPr lang="en-US"/>
              <a:t>Turn and Talk </a:t>
            </a:r>
          </a:p>
        </p:txBody>
      </p:sp>
      <p:sp>
        <p:nvSpPr>
          <p:cNvPr id="7" name="Content Placeholder 6">
            <a:extLst>
              <a:ext uri="{FF2B5EF4-FFF2-40B4-BE49-F238E27FC236}">
                <a16:creationId xmlns:a16="http://schemas.microsoft.com/office/drawing/2014/main" id="{951A4714-6C33-F9D3-BB4E-9BA3155FCB83}"/>
              </a:ext>
            </a:extLst>
          </p:cNvPr>
          <p:cNvSpPr>
            <a:spLocks noGrp="1"/>
          </p:cNvSpPr>
          <p:nvPr>
            <p:ph idx="1"/>
          </p:nvPr>
        </p:nvSpPr>
        <p:spPr/>
        <p:txBody>
          <a:bodyPr vert="horz" lIns="91440" tIns="45720" rIns="91440" bIns="45720" rtlCol="0" anchor="t">
            <a:normAutofit/>
          </a:bodyPr>
          <a:lstStyle/>
          <a:p>
            <a:pPr marL="0" indent="0">
              <a:buNone/>
            </a:pPr>
            <a:r>
              <a:rPr lang="en-US" sz="2800"/>
              <a:t>Consider the educator's role in substance use prevention. </a:t>
            </a:r>
          </a:p>
          <a:p>
            <a:pPr lvl="1"/>
            <a:r>
              <a:rPr lang="en-US" sz="2800"/>
              <a:t>Why do educators need to understand what substance use disorder is?</a:t>
            </a:r>
            <a:endParaRPr lang="en-US" sz="2800">
              <a:ea typeface="Calibri"/>
              <a:cs typeface="Calibri"/>
            </a:endParaRPr>
          </a:p>
          <a:p>
            <a:pPr lvl="1"/>
            <a:r>
              <a:rPr lang="en-US" sz="2800"/>
              <a:t>Why is it important to recognize that there is a spectrum of substance use that flows in two directions?</a:t>
            </a:r>
            <a:endParaRPr lang="en-US" sz="2800">
              <a:ea typeface="Calibri"/>
              <a:cs typeface="Calibri"/>
            </a:endParaRPr>
          </a:p>
          <a:p>
            <a:endParaRPr lang="en-US" sz="2800"/>
          </a:p>
        </p:txBody>
      </p:sp>
      <p:sp>
        <p:nvSpPr>
          <p:cNvPr id="3" name="Footer Placeholder 2">
            <a:extLst>
              <a:ext uri="{FF2B5EF4-FFF2-40B4-BE49-F238E27FC236}">
                <a16:creationId xmlns:a16="http://schemas.microsoft.com/office/drawing/2014/main" id="{2B49A7EF-CCCA-CE22-5F93-FE1A29D648CA}"/>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95D3458B-2E4F-F608-3852-5819D68DF986}"/>
              </a:ext>
            </a:extLst>
          </p:cNvPr>
          <p:cNvSpPr>
            <a:spLocks noGrp="1"/>
          </p:cNvSpPr>
          <p:nvPr>
            <p:ph type="sldNum" sz="quarter" idx="12"/>
          </p:nvPr>
        </p:nvSpPr>
        <p:spPr/>
        <p:txBody>
          <a:bodyPr/>
          <a:lstStyle/>
          <a:p>
            <a:fld id="{357F5B69-6281-4C1F-8C38-6DA0F56DA430}" type="slidenum">
              <a:rPr lang="en-US" smtClean="0"/>
              <a:pPr/>
              <a:t>17</a:t>
            </a:fld>
            <a:endParaRPr lang="en-US"/>
          </a:p>
        </p:txBody>
      </p:sp>
      <p:pic>
        <p:nvPicPr>
          <p:cNvPr id="2" name="Graphic 1">
            <a:extLst>
              <a:ext uri="{FF2B5EF4-FFF2-40B4-BE49-F238E27FC236}">
                <a16:creationId xmlns:a16="http://schemas.microsoft.com/office/drawing/2014/main" id="{DAF0B3C2-6D4B-2901-2AB7-581D179B59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5" name="Graphic 4">
            <a:extLst>
              <a:ext uri="{FF2B5EF4-FFF2-40B4-BE49-F238E27FC236}">
                <a16:creationId xmlns:a16="http://schemas.microsoft.com/office/drawing/2014/main" id="{1BB295AE-379D-CA6E-D102-4F6AF3C506F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795279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DD9D69-9D83-4A57-3507-FA3B0A749B4C}"/>
              </a:ext>
            </a:extLst>
          </p:cNvPr>
          <p:cNvSpPr>
            <a:spLocks noGrp="1"/>
          </p:cNvSpPr>
          <p:nvPr>
            <p:ph type="title"/>
          </p:nvPr>
        </p:nvSpPr>
        <p:spPr/>
        <p:txBody>
          <a:bodyPr/>
          <a:lstStyle/>
          <a:p>
            <a:r>
              <a:rPr lang="en-US"/>
              <a:t>Why is this work important? </a:t>
            </a:r>
          </a:p>
        </p:txBody>
      </p:sp>
      <p:sp>
        <p:nvSpPr>
          <p:cNvPr id="2" name="Content Placeholder 1">
            <a:extLst>
              <a:ext uri="{FF2B5EF4-FFF2-40B4-BE49-F238E27FC236}">
                <a16:creationId xmlns:a16="http://schemas.microsoft.com/office/drawing/2014/main" id="{3A75D26D-19B8-509E-7BA9-41F5C8E628E2}"/>
              </a:ext>
            </a:extLst>
          </p:cNvPr>
          <p:cNvSpPr>
            <a:spLocks noGrp="1"/>
          </p:cNvSpPr>
          <p:nvPr>
            <p:ph idx="1"/>
          </p:nvPr>
        </p:nvSpPr>
        <p:spPr>
          <a:xfrm>
            <a:off x="717176" y="1718771"/>
            <a:ext cx="11107452" cy="4664047"/>
          </a:xfrm>
        </p:spPr>
        <p:txBody>
          <a:bodyPr vert="horz" lIns="91440" tIns="45720" rIns="91440" bIns="45720" rtlCol="0" anchor="t">
            <a:noAutofit/>
          </a:bodyPr>
          <a:lstStyle/>
          <a:p>
            <a:pPr marL="342900" indent="-342900">
              <a:lnSpc>
                <a:spcPct val="100000"/>
              </a:lnSpc>
            </a:pPr>
            <a:r>
              <a:rPr lang="en-US" sz="2000">
                <a:highlight>
                  <a:srgbClr val="FFFFFF"/>
                </a:highlight>
                <a:latin typeface="Calibri"/>
                <a:ea typeface="Calibri"/>
                <a:cs typeface="Calibri"/>
              </a:rPr>
              <a:t>Substance use contributes to leading causes of death amongst youth including accidents, homicide, and suicide.</a:t>
            </a:r>
            <a:r>
              <a:rPr lang="en-US" sz="2000" baseline="30000">
                <a:highlight>
                  <a:srgbClr val="FFFFFF"/>
                </a:highlight>
                <a:latin typeface="Calibri"/>
                <a:ea typeface="Calibri"/>
                <a:cs typeface="Calibri"/>
              </a:rPr>
              <a:t>1</a:t>
            </a:r>
            <a:br>
              <a:rPr lang="en-US" sz="2000">
                <a:highlight>
                  <a:srgbClr val="FFFFFF"/>
                </a:highlight>
                <a:latin typeface="Calibri"/>
                <a:ea typeface="Calibri"/>
                <a:cs typeface="Calibri"/>
              </a:rPr>
            </a:br>
            <a:endParaRPr lang="en-US" sz="2000" baseline="30000">
              <a:highlight>
                <a:srgbClr val="FFFFFF"/>
              </a:highlight>
              <a:latin typeface="Calibri"/>
              <a:ea typeface="Calibri"/>
              <a:cs typeface="Calibri"/>
            </a:endParaRPr>
          </a:p>
          <a:p>
            <a:pPr marL="342900" indent="-342900">
              <a:lnSpc>
                <a:spcPct val="100000"/>
              </a:lnSpc>
            </a:pPr>
            <a:r>
              <a:rPr lang="en-US" sz="2000">
                <a:highlight>
                  <a:srgbClr val="FFFFFF"/>
                </a:highlight>
                <a:latin typeface="Calibri"/>
                <a:ea typeface="Calibri"/>
                <a:cs typeface="Calibri"/>
              </a:rPr>
              <a:t>Some data suggests that with the exception of cannabis, overall substance use amongst youth is on the decline.</a:t>
            </a:r>
            <a:r>
              <a:rPr lang="en-US" sz="2000" baseline="30000">
                <a:highlight>
                  <a:srgbClr val="FFFFFF"/>
                </a:highlight>
                <a:latin typeface="Calibri"/>
                <a:ea typeface="Calibri"/>
                <a:cs typeface="Calibri"/>
              </a:rPr>
              <a:t>1</a:t>
            </a:r>
            <a:br>
              <a:rPr lang="en-US" sz="2000" baseline="30000">
                <a:highlight>
                  <a:srgbClr val="FFFFFF"/>
                </a:highlight>
                <a:latin typeface="Calibri"/>
                <a:ea typeface="Calibri"/>
                <a:cs typeface="Calibri"/>
              </a:rPr>
            </a:br>
            <a:endParaRPr lang="en-US" sz="2000">
              <a:latin typeface="Calibri"/>
              <a:ea typeface="Calibri"/>
              <a:cs typeface="Calibri"/>
            </a:endParaRPr>
          </a:p>
          <a:p>
            <a:pPr marL="342900" indent="-342900">
              <a:lnSpc>
                <a:spcPct val="100000"/>
              </a:lnSpc>
            </a:pPr>
            <a:r>
              <a:rPr lang="en-US" sz="2000">
                <a:highlight>
                  <a:srgbClr val="FFFFFF"/>
                </a:highlight>
                <a:latin typeface="Calibri"/>
                <a:ea typeface="Calibri"/>
                <a:cs typeface="Calibri"/>
              </a:rPr>
              <a:t>In 2024 there were 10 youth (ages 0-18) overdose deaths and 49 young adult (ages 19-24) overdose deaths. Youth and young adult deaths made up 4 percent of fatal overdoses in Oregon in 2024.</a:t>
            </a:r>
            <a:r>
              <a:rPr lang="en-US" sz="2000" baseline="30000">
                <a:highlight>
                  <a:srgbClr val="FFFFFF"/>
                </a:highlight>
                <a:latin typeface="Calibri"/>
                <a:ea typeface="Calibri"/>
                <a:cs typeface="Calibri"/>
              </a:rPr>
              <a:t>2</a:t>
            </a:r>
            <a:br>
              <a:rPr lang="en-US" sz="2000" baseline="30000">
                <a:highlight>
                  <a:srgbClr val="FFFFFF"/>
                </a:highlight>
                <a:latin typeface="Calibri"/>
                <a:ea typeface="Calibri"/>
                <a:cs typeface="Calibri"/>
              </a:rPr>
            </a:br>
            <a:endParaRPr lang="en-US" sz="2000">
              <a:highlight>
                <a:srgbClr val="FFFFFF"/>
              </a:highlight>
              <a:latin typeface="Calibri"/>
              <a:ea typeface="Calibri"/>
              <a:cs typeface="Calibri"/>
            </a:endParaRPr>
          </a:p>
          <a:p>
            <a:pPr marL="342900" indent="-342900">
              <a:lnSpc>
                <a:spcPct val="100000"/>
              </a:lnSpc>
            </a:pPr>
            <a:r>
              <a:rPr lang="en-US" sz="2000">
                <a:highlight>
                  <a:srgbClr val="FFFFFF"/>
                </a:highlight>
                <a:latin typeface="Calibri"/>
                <a:ea typeface="Calibri"/>
                <a:cs typeface="Calibri"/>
              </a:rPr>
              <a:t>More than half (66%) of the youth overdose deaths in 2024 had at least one bystander present. </a:t>
            </a:r>
            <a:r>
              <a:rPr lang="en-US" sz="2000" baseline="30000">
                <a:highlight>
                  <a:srgbClr val="FFFFFF"/>
                </a:highlight>
                <a:latin typeface="Calibri"/>
                <a:ea typeface="Calibri"/>
                <a:cs typeface="Calibri"/>
              </a:rPr>
              <a:t>2</a:t>
            </a:r>
          </a:p>
          <a:p>
            <a:pPr marL="342900" indent="-342900">
              <a:lnSpc>
                <a:spcPct val="100000"/>
              </a:lnSpc>
            </a:pPr>
            <a:endParaRPr lang="en-US" sz="2000">
              <a:latin typeface="Calibri"/>
              <a:ea typeface="Calibri"/>
              <a:cs typeface="Calibri"/>
            </a:endParaRPr>
          </a:p>
          <a:p>
            <a:pPr marL="342900" indent="-342900">
              <a:lnSpc>
                <a:spcPct val="100000"/>
              </a:lnSpc>
            </a:pPr>
            <a:r>
              <a:rPr lang="en-US" sz="2000">
                <a:latin typeface="Calibri"/>
                <a:ea typeface="Calibri"/>
                <a:cs typeface="Calibri"/>
              </a:rPr>
              <a:t>1 in 10 Oregon youth 12-17 years old have a substance use disorder. </a:t>
            </a:r>
            <a:r>
              <a:rPr lang="en-US" sz="2000" baseline="30000">
                <a:latin typeface="Calibri"/>
                <a:ea typeface="Calibri"/>
                <a:cs typeface="Calibri"/>
              </a:rPr>
              <a:t>3</a:t>
            </a:r>
            <a:endParaRPr lang="en-US" sz="2000" baseline="30000"/>
          </a:p>
          <a:p>
            <a:pPr marL="342900" indent="-342900">
              <a:lnSpc>
                <a:spcPct val="100000"/>
              </a:lnSpc>
            </a:pPr>
            <a:endParaRPr lang="en-US" sz="2000">
              <a:latin typeface="Calibri"/>
              <a:ea typeface="Calibri"/>
              <a:cs typeface="Calibri"/>
            </a:endParaRPr>
          </a:p>
        </p:txBody>
      </p:sp>
      <p:sp>
        <p:nvSpPr>
          <p:cNvPr id="3" name="Slide Number Placeholder 3">
            <a:extLst>
              <a:ext uri="{FF2B5EF4-FFF2-40B4-BE49-F238E27FC236}">
                <a16:creationId xmlns:a16="http://schemas.microsoft.com/office/drawing/2014/main" id="{873FBB80-310B-FF06-3940-F657E7A8EA3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18</a:t>
            </a:fld>
            <a:endParaRPr lang="en-US"/>
          </a:p>
        </p:txBody>
      </p:sp>
    </p:spTree>
    <p:extLst>
      <p:ext uri="{BB962C8B-B14F-4D97-AF65-F5344CB8AC3E}">
        <p14:creationId xmlns:p14="http://schemas.microsoft.com/office/powerpoint/2010/main" val="436099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B95E5-83BD-4512-C11C-100F229E4379}"/>
              </a:ext>
            </a:extLst>
          </p:cNvPr>
          <p:cNvSpPr>
            <a:spLocks noGrp="1"/>
          </p:cNvSpPr>
          <p:nvPr>
            <p:ph type="title"/>
          </p:nvPr>
        </p:nvSpPr>
        <p:spPr/>
        <p:txBody>
          <a:bodyPr/>
          <a:lstStyle/>
          <a:p>
            <a:r>
              <a:rPr lang="en-US"/>
              <a:t>What to know about Opioids </a:t>
            </a:r>
          </a:p>
        </p:txBody>
      </p:sp>
      <p:sp>
        <p:nvSpPr>
          <p:cNvPr id="3" name="Content Placeholder 2">
            <a:extLst>
              <a:ext uri="{FF2B5EF4-FFF2-40B4-BE49-F238E27FC236}">
                <a16:creationId xmlns:a16="http://schemas.microsoft.com/office/drawing/2014/main" id="{1E38E82B-102D-BA32-7DAA-836DA12DC3AD}"/>
              </a:ext>
            </a:extLst>
          </p:cNvPr>
          <p:cNvSpPr>
            <a:spLocks noGrp="1"/>
          </p:cNvSpPr>
          <p:nvPr>
            <p:ph idx="1"/>
          </p:nvPr>
        </p:nvSpPr>
        <p:spPr/>
        <p:txBody>
          <a:bodyPr vert="horz" lIns="91440" tIns="45720" rIns="91440" bIns="45720" rtlCol="0" anchor="t">
            <a:normAutofit/>
          </a:bodyPr>
          <a:lstStyle/>
          <a:p>
            <a:r>
              <a:rPr lang="en-US"/>
              <a:t>Opioids are a class of drugs mainly used to treat moderate to severe pain.</a:t>
            </a:r>
            <a:endParaRPr lang="en-US">
              <a:ea typeface="Calibri"/>
              <a:cs typeface="Calibri"/>
            </a:endParaRPr>
          </a:p>
          <a:p>
            <a:r>
              <a:rPr lang="en-US"/>
              <a:t>They can be dangerous because they are powerful and addictive and have the potential to cause overdose.</a:t>
            </a:r>
            <a:endParaRPr lang="en-US">
              <a:ea typeface="Calibri"/>
              <a:cs typeface="Calibri"/>
            </a:endParaRPr>
          </a:p>
          <a:p>
            <a:r>
              <a:rPr lang="en-US"/>
              <a:t>Common prescriptions include</a:t>
            </a:r>
            <a:endParaRPr lang="en-US">
              <a:ea typeface="Calibri"/>
              <a:cs typeface="Calibri"/>
            </a:endParaRPr>
          </a:p>
          <a:p>
            <a:pPr lvl="1"/>
            <a:r>
              <a:rPr lang="en-US">
                <a:ea typeface="Calibri"/>
                <a:cs typeface="Calibri"/>
              </a:rPr>
              <a:t>Codeine</a:t>
            </a:r>
          </a:p>
          <a:p>
            <a:pPr lvl="1"/>
            <a:r>
              <a:rPr lang="en-US"/>
              <a:t>Hydrocodone (Vicodin)</a:t>
            </a:r>
            <a:endParaRPr lang="en-US">
              <a:ea typeface="Calibri"/>
              <a:cs typeface="Calibri"/>
            </a:endParaRPr>
          </a:p>
          <a:p>
            <a:pPr lvl="1"/>
            <a:r>
              <a:rPr lang="en-US"/>
              <a:t>Oxycodone (OxyContin, Percocet)</a:t>
            </a:r>
            <a:endParaRPr lang="en-US">
              <a:ea typeface="Calibri"/>
              <a:cs typeface="Calibri"/>
            </a:endParaRPr>
          </a:p>
          <a:p>
            <a:pPr lvl="1"/>
            <a:r>
              <a:rPr lang="en-US"/>
              <a:t>Fentanyl</a:t>
            </a:r>
            <a:endParaRPr lang="en-US">
              <a:ea typeface="Calibri"/>
              <a:cs typeface="Calibri"/>
            </a:endParaRPr>
          </a:p>
          <a:p>
            <a:r>
              <a:rPr lang="en-US">
                <a:ea typeface="Calibri"/>
                <a:cs typeface="Calibri"/>
              </a:rPr>
              <a:t>Opioids can be taken orally, injected, snorted, or smoked</a:t>
            </a:r>
          </a:p>
        </p:txBody>
      </p:sp>
      <p:sp>
        <p:nvSpPr>
          <p:cNvPr id="4" name="Footer Placeholder 3">
            <a:extLst>
              <a:ext uri="{FF2B5EF4-FFF2-40B4-BE49-F238E27FC236}">
                <a16:creationId xmlns:a16="http://schemas.microsoft.com/office/drawing/2014/main" id="{BA9AB5FD-1DED-D25C-22B0-C45AD01C908E}"/>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C1774834-4457-9E25-5DFE-80A4B53C7606}"/>
              </a:ext>
            </a:extLst>
          </p:cNvPr>
          <p:cNvSpPr>
            <a:spLocks noGrp="1"/>
          </p:cNvSpPr>
          <p:nvPr>
            <p:ph type="sldNum" sz="quarter" idx="12"/>
          </p:nvPr>
        </p:nvSpPr>
        <p:spPr/>
        <p:txBody>
          <a:bodyPr/>
          <a:lstStyle/>
          <a:p>
            <a:fld id="{357F5B69-6281-4C1F-8C38-6DA0F56DA430}" type="slidenum">
              <a:rPr lang="en-US" smtClean="0"/>
              <a:t>19</a:t>
            </a:fld>
            <a:endParaRPr lang="en-US"/>
          </a:p>
        </p:txBody>
      </p:sp>
      <p:pic>
        <p:nvPicPr>
          <p:cNvPr id="7" name="Picture 6">
            <a:extLst>
              <a:ext uri="{FF2B5EF4-FFF2-40B4-BE49-F238E27FC236}">
                <a16:creationId xmlns:a16="http://schemas.microsoft.com/office/drawing/2014/main" id="{F3FCFDA7-0BD6-FA55-E083-950094F9927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13581" y="2873829"/>
            <a:ext cx="1791080" cy="3075632"/>
          </a:xfrm>
          <a:prstGeom prst="rect">
            <a:avLst/>
          </a:prstGeom>
        </p:spPr>
      </p:pic>
    </p:spTree>
    <p:extLst>
      <p:ext uri="{BB962C8B-B14F-4D97-AF65-F5344CB8AC3E}">
        <p14:creationId xmlns:p14="http://schemas.microsoft.com/office/powerpoint/2010/main" val="2313756683"/>
      </p:ext>
    </p:extLst>
  </p:cSld>
  <p:clrMapOvr>
    <a:masterClrMapping/>
  </p:clrMapOvr>
  <mc:AlternateContent xmlns:mc="http://schemas.openxmlformats.org/markup-compatibility/2006" xmlns:p14="http://schemas.microsoft.com/office/powerpoint/2010/main">
    <mc:Choice Requires="p14">
      <p:transition spd="slow" p14:dur="2000" advTm="53022"/>
    </mc:Choice>
    <mc:Fallback xmlns="">
      <p:transition spd="slow" advTm="5302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a:t>Where are we now?</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a:t>Session 1: Introduction and Climate Setting </a:t>
            </a:r>
          </a:p>
          <a:p>
            <a:pPr marL="0" indent="0">
              <a:buNone/>
            </a:pPr>
            <a:r>
              <a:rPr lang="en-US" sz="2800" b="1"/>
              <a:t>Session 2: Background Knowledge</a:t>
            </a:r>
          </a:p>
          <a:p>
            <a:pPr marL="0" indent="0">
              <a:buNone/>
            </a:pPr>
            <a:r>
              <a:rPr lang="en-US" sz="2800"/>
              <a:t>Session 3: Learning Environment </a:t>
            </a:r>
          </a:p>
          <a:p>
            <a:pPr marL="0" indent="0">
              <a:buNone/>
            </a:pPr>
            <a:r>
              <a:rPr lang="en-US" sz="2800"/>
              <a:t>Session 4: Standards</a:t>
            </a:r>
          </a:p>
          <a:p>
            <a:pPr marL="0" indent="0">
              <a:buNone/>
            </a:pPr>
            <a:r>
              <a:rPr lang="en-US" sz="2800"/>
              <a:t>Session 5: Lesson Plan Review</a:t>
            </a:r>
          </a:p>
          <a:p>
            <a:endParaRPr lang="en-US" sz="2800"/>
          </a:p>
          <a:p>
            <a:endParaRPr lang="en-US" sz="2800"/>
          </a:p>
          <a:p>
            <a:endParaRPr lang="en-US" sz="2800"/>
          </a:p>
          <a:p>
            <a:endParaRPr lang="en-US" sz="280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746D-9B2A-26BA-AF62-288CDCE3350A}"/>
              </a:ext>
            </a:extLst>
          </p:cNvPr>
          <p:cNvSpPr>
            <a:spLocks noGrp="1"/>
          </p:cNvSpPr>
          <p:nvPr>
            <p:ph type="title"/>
          </p:nvPr>
        </p:nvSpPr>
        <p:spPr/>
        <p:txBody>
          <a:bodyPr/>
          <a:lstStyle/>
          <a:p>
            <a:r>
              <a:rPr lang="en-US"/>
              <a:t>What is fentanyl?</a:t>
            </a:r>
          </a:p>
        </p:txBody>
      </p:sp>
      <p:sp>
        <p:nvSpPr>
          <p:cNvPr id="3" name="Content Placeholder 2">
            <a:extLst>
              <a:ext uri="{FF2B5EF4-FFF2-40B4-BE49-F238E27FC236}">
                <a16:creationId xmlns:a16="http://schemas.microsoft.com/office/drawing/2014/main" id="{395065BF-B215-B3E4-B1DD-EE3847AB5991}"/>
              </a:ext>
            </a:extLst>
          </p:cNvPr>
          <p:cNvSpPr>
            <a:spLocks noGrp="1"/>
          </p:cNvSpPr>
          <p:nvPr>
            <p:ph idx="1"/>
          </p:nvPr>
        </p:nvSpPr>
        <p:spPr>
          <a:xfrm>
            <a:off x="5326962" y="1225345"/>
            <a:ext cx="6172200" cy="5081404"/>
          </a:xfrm>
        </p:spPr>
        <p:txBody>
          <a:bodyPr vert="horz" lIns="91440" tIns="45720" rIns="91440" bIns="45720" rtlCol="0" anchor="t">
            <a:normAutofit/>
          </a:bodyPr>
          <a:lstStyle/>
          <a:p>
            <a:r>
              <a:rPr lang="en-US"/>
              <a:t>A powerful full synthetic opioid that is highly addictive</a:t>
            </a:r>
          </a:p>
          <a:p>
            <a:pPr lvl="1"/>
            <a:r>
              <a:rPr lang="en-US"/>
              <a:t>Potency: 100x more powerful than morphine, 50x more powerful than heroin</a:t>
            </a:r>
            <a:endParaRPr lang="en-US">
              <a:ea typeface="Calibri"/>
              <a:cs typeface="Calibri"/>
            </a:endParaRPr>
          </a:p>
          <a:p>
            <a:pPr lvl="1"/>
            <a:r>
              <a:rPr lang="en-US"/>
              <a:t>Synthetic: </a:t>
            </a:r>
            <a:r>
              <a:rPr lang="en-US">
                <a:cs typeface="Arial"/>
              </a:rPr>
              <a:t>Produced</a:t>
            </a:r>
            <a:r>
              <a:rPr lang="en-US" spc="-50">
                <a:cs typeface="Arial"/>
              </a:rPr>
              <a:t> </a:t>
            </a:r>
            <a:r>
              <a:rPr lang="en-US" spc="-25">
                <a:cs typeface="Arial"/>
              </a:rPr>
              <a:t>in </a:t>
            </a:r>
            <a:r>
              <a:rPr lang="en-US" spc="-35">
                <a:cs typeface="Arial"/>
              </a:rPr>
              <a:t>labs;</a:t>
            </a:r>
            <a:r>
              <a:rPr lang="en-US" spc="-100">
                <a:cs typeface="Arial"/>
              </a:rPr>
              <a:t> </a:t>
            </a:r>
            <a:r>
              <a:rPr lang="en-US" spc="80">
                <a:cs typeface="Arial"/>
              </a:rPr>
              <a:t>made</a:t>
            </a:r>
            <a:r>
              <a:rPr lang="en-US" spc="-95">
                <a:cs typeface="Arial"/>
              </a:rPr>
              <a:t> </a:t>
            </a:r>
            <a:r>
              <a:rPr lang="en-US" spc="-25">
                <a:cs typeface="Arial"/>
              </a:rPr>
              <a:t>in </a:t>
            </a:r>
            <a:r>
              <a:rPr lang="en-US" spc="-10">
                <a:cs typeface="Arial"/>
              </a:rPr>
              <a:t>mass</a:t>
            </a:r>
            <a:r>
              <a:rPr lang="en-US" spc="-160">
                <a:cs typeface="Arial"/>
              </a:rPr>
              <a:t> </a:t>
            </a:r>
            <a:r>
              <a:rPr lang="en-US" spc="-10">
                <a:cs typeface="Arial"/>
              </a:rPr>
              <a:t>quantities</a:t>
            </a:r>
            <a:br>
              <a:rPr lang="en-US" spc="-10">
                <a:cs typeface="Arial"/>
              </a:rPr>
            </a:br>
            <a:endParaRPr lang="en-US"/>
          </a:p>
          <a:p>
            <a:r>
              <a:rPr lang="en-US">
                <a:highlight>
                  <a:srgbClr val="FFFFFF"/>
                </a:highlight>
                <a:ea typeface="Calibri"/>
                <a:cs typeface="Calibri"/>
              </a:rPr>
              <a:t>Most youth and young adult overdoses in Oregon involved fentanyl</a:t>
            </a:r>
            <a:endParaRPr lang="en-US">
              <a:ea typeface="Calibri"/>
              <a:cs typeface="Calibri"/>
            </a:endParaRPr>
          </a:p>
          <a:p>
            <a:pPr lvl="1"/>
            <a:endParaRPr lang="en-US"/>
          </a:p>
          <a:p>
            <a:endParaRPr lang="en-US"/>
          </a:p>
        </p:txBody>
      </p:sp>
      <p:sp>
        <p:nvSpPr>
          <p:cNvPr id="4" name="Footer Placeholder 3">
            <a:extLst>
              <a:ext uri="{FF2B5EF4-FFF2-40B4-BE49-F238E27FC236}">
                <a16:creationId xmlns:a16="http://schemas.microsoft.com/office/drawing/2014/main" id="{A6CBEDE3-3A69-9DA0-0C61-6876F25C985C}"/>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5796C59A-F3C8-4588-EEE9-6714A0054C6F}"/>
              </a:ext>
            </a:extLst>
          </p:cNvPr>
          <p:cNvSpPr>
            <a:spLocks noGrp="1"/>
          </p:cNvSpPr>
          <p:nvPr>
            <p:ph type="sldNum" sz="quarter" idx="12"/>
          </p:nvPr>
        </p:nvSpPr>
        <p:spPr/>
        <p:txBody>
          <a:bodyPr/>
          <a:lstStyle/>
          <a:p>
            <a:fld id="{357F5B69-6281-4C1F-8C38-6DA0F56DA430}" type="slidenum">
              <a:rPr lang="en-US" smtClean="0"/>
              <a:t>20</a:t>
            </a:fld>
            <a:endParaRPr lang="en-US"/>
          </a:p>
        </p:txBody>
      </p:sp>
      <p:grpSp>
        <p:nvGrpSpPr>
          <p:cNvPr id="30" name="Group 29">
            <a:extLst>
              <a:ext uri="{FF2B5EF4-FFF2-40B4-BE49-F238E27FC236}">
                <a16:creationId xmlns:a16="http://schemas.microsoft.com/office/drawing/2014/main" id="{20CA299B-A36F-AA49-A7AF-595DF0D5B142}"/>
              </a:ext>
              <a:ext uri="{C183D7F6-B498-43B3-948B-1728B52AA6E4}">
                <adec:decorative xmlns:adec="http://schemas.microsoft.com/office/drawing/2017/decorative" val="1"/>
              </a:ext>
            </a:extLst>
          </p:cNvPr>
          <p:cNvGrpSpPr/>
          <p:nvPr/>
        </p:nvGrpSpPr>
        <p:grpSpPr>
          <a:xfrm>
            <a:off x="1555364" y="2961852"/>
            <a:ext cx="1830269" cy="2899199"/>
            <a:chOff x="1555364" y="2961852"/>
            <a:chExt cx="1830269" cy="2899199"/>
          </a:xfrm>
        </p:grpSpPr>
        <p:grpSp>
          <p:nvGrpSpPr>
            <p:cNvPr id="27" name="Group 26">
              <a:extLst>
                <a:ext uri="{FF2B5EF4-FFF2-40B4-BE49-F238E27FC236}">
                  <a16:creationId xmlns:a16="http://schemas.microsoft.com/office/drawing/2014/main" id="{F4D8F95D-2BCE-0DA0-D76B-A88907B45FF4}"/>
                </a:ext>
              </a:extLst>
            </p:cNvPr>
            <p:cNvGrpSpPr/>
            <p:nvPr/>
          </p:nvGrpSpPr>
          <p:grpSpPr>
            <a:xfrm>
              <a:off x="1555364" y="2961852"/>
              <a:ext cx="1830269" cy="2899199"/>
              <a:chOff x="6919056" y="1456487"/>
              <a:chExt cx="2881984" cy="4565146"/>
            </a:xfrm>
          </p:grpSpPr>
          <p:grpSp>
            <p:nvGrpSpPr>
              <p:cNvPr id="22" name="Group 21">
                <a:extLst>
                  <a:ext uri="{FF2B5EF4-FFF2-40B4-BE49-F238E27FC236}">
                    <a16:creationId xmlns:a16="http://schemas.microsoft.com/office/drawing/2014/main" id="{11BB194B-07A3-1477-4466-036A9E5A0839}"/>
                  </a:ext>
                </a:extLst>
              </p:cNvPr>
              <p:cNvGrpSpPr/>
              <p:nvPr/>
            </p:nvGrpSpPr>
            <p:grpSpPr>
              <a:xfrm>
                <a:off x="6919056" y="1456487"/>
                <a:ext cx="2881984" cy="4565146"/>
                <a:chOff x="6919056" y="1456487"/>
                <a:chExt cx="2881984" cy="4565146"/>
              </a:xfrm>
            </p:grpSpPr>
            <p:sp>
              <p:nvSpPr>
                <p:cNvPr id="12" name="Rectangle: Top Corners Rounded 11">
                  <a:extLst>
                    <a:ext uri="{FF2B5EF4-FFF2-40B4-BE49-F238E27FC236}">
                      <a16:creationId xmlns:a16="http://schemas.microsoft.com/office/drawing/2014/main" id="{73DDF8BA-8BBF-6741-3F59-27BC2F57144C}"/>
                    </a:ext>
                  </a:extLst>
                </p:cNvPr>
                <p:cNvSpPr/>
                <p:nvPr/>
              </p:nvSpPr>
              <p:spPr>
                <a:xfrm>
                  <a:off x="6919056" y="1456487"/>
                  <a:ext cx="2881984" cy="318699"/>
                </a:xfrm>
                <a:prstGeom prst="round2SameRect">
                  <a:avLst>
                    <a:gd name="adj1" fmla="val 50000"/>
                    <a:gd name="adj2" fmla="val 0"/>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0D855F5-53C3-F71F-DAF3-B957BE003855}"/>
                    </a:ext>
                  </a:extLst>
                </p:cNvPr>
                <p:cNvSpPr/>
                <p:nvPr/>
              </p:nvSpPr>
              <p:spPr>
                <a:xfrm>
                  <a:off x="6919056" y="1873974"/>
                  <a:ext cx="2881984" cy="172257"/>
                </a:xfrm>
                <a:prstGeom prst="rect">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44BD36AA-A3BD-D8A3-4E7B-C4DF31977ED9}"/>
                    </a:ext>
                  </a:extLst>
                </p:cNvPr>
                <p:cNvSpPr/>
                <p:nvPr/>
              </p:nvSpPr>
              <p:spPr>
                <a:xfrm>
                  <a:off x="6982243" y="2133231"/>
                  <a:ext cx="2755610" cy="746981"/>
                </a:xfrm>
                <a:custGeom>
                  <a:avLst/>
                  <a:gdLst>
                    <a:gd name="connsiteX0" fmla="*/ 804195 w 2755610"/>
                    <a:gd name="connsiteY0" fmla="*/ 0 h 746981"/>
                    <a:gd name="connsiteX1" fmla="*/ 1292624 w 2755610"/>
                    <a:gd name="connsiteY1" fmla="*/ 1644 h 746981"/>
                    <a:gd name="connsiteX2" fmla="*/ 2197242 w 2755610"/>
                    <a:gd name="connsiteY2" fmla="*/ 2979 h 746981"/>
                    <a:gd name="connsiteX3" fmla="*/ 2197422 w 2755610"/>
                    <a:gd name="connsiteY3" fmla="*/ 4689 h 746981"/>
                    <a:gd name="connsiteX4" fmla="*/ 2574217 w 2755610"/>
                    <a:gd name="connsiteY4" fmla="*/ 5957 h 746981"/>
                    <a:gd name="connsiteX5" fmla="*/ 2671380 w 2755610"/>
                    <a:gd name="connsiteY5" fmla="*/ 352356 h 746981"/>
                    <a:gd name="connsiteX6" fmla="*/ 2755610 w 2755610"/>
                    <a:gd name="connsiteY6" fmla="*/ 744001 h 746981"/>
                    <a:gd name="connsiteX7" fmla="*/ 2275098 w 2755610"/>
                    <a:gd name="connsiteY7" fmla="*/ 742439 h 746981"/>
                    <a:gd name="connsiteX8" fmla="*/ 2275576 w 2755610"/>
                    <a:gd name="connsiteY8" fmla="*/ 746981 h 746981"/>
                    <a:gd name="connsiteX9" fmla="*/ 0 w 2755610"/>
                    <a:gd name="connsiteY9" fmla="*/ 738046 h 746981"/>
                    <a:gd name="connsiteX10" fmla="*/ 83399 w 2755610"/>
                    <a:gd name="connsiteY10" fmla="*/ 346400 h 746981"/>
                    <a:gd name="connsiteX11" fmla="*/ 179603 w 2755610"/>
                    <a:gd name="connsiteY11" fmla="*/ 1 h 746981"/>
                    <a:gd name="connsiteX12" fmla="*/ 804345 w 2755610"/>
                    <a:gd name="connsiteY12" fmla="*/ 923 h 74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5610" h="746981">
                      <a:moveTo>
                        <a:pt x="804195" y="0"/>
                      </a:moveTo>
                      <a:lnTo>
                        <a:pt x="1292624" y="1644"/>
                      </a:lnTo>
                      <a:lnTo>
                        <a:pt x="2197242" y="2979"/>
                      </a:lnTo>
                      <a:lnTo>
                        <a:pt x="2197422" y="4689"/>
                      </a:lnTo>
                      <a:lnTo>
                        <a:pt x="2574217" y="5957"/>
                      </a:lnTo>
                      <a:cubicBezTo>
                        <a:pt x="2590613" y="180348"/>
                        <a:pt x="2565942" y="226371"/>
                        <a:pt x="2671380" y="352356"/>
                      </a:cubicBezTo>
                      <a:cubicBezTo>
                        <a:pt x="2776817" y="478340"/>
                        <a:pt x="2731044" y="670288"/>
                        <a:pt x="2755610" y="744001"/>
                      </a:cubicBezTo>
                      <a:lnTo>
                        <a:pt x="2275098" y="742439"/>
                      </a:lnTo>
                      <a:lnTo>
                        <a:pt x="2275576" y="746981"/>
                      </a:lnTo>
                      <a:lnTo>
                        <a:pt x="0" y="738046"/>
                      </a:lnTo>
                      <a:cubicBezTo>
                        <a:pt x="24324" y="664333"/>
                        <a:pt x="-20998" y="472385"/>
                        <a:pt x="83399" y="346400"/>
                      </a:cubicBezTo>
                      <a:cubicBezTo>
                        <a:pt x="187796" y="220415"/>
                        <a:pt x="163369" y="174392"/>
                        <a:pt x="179603" y="1"/>
                      </a:cubicBezTo>
                      <a:lnTo>
                        <a:pt x="804345" y="923"/>
                      </a:lnTo>
                      <a:close/>
                    </a:path>
                  </a:pathLst>
                </a:cu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Rectangle 17">
                  <a:extLst>
                    <a:ext uri="{FF2B5EF4-FFF2-40B4-BE49-F238E27FC236}">
                      <a16:creationId xmlns:a16="http://schemas.microsoft.com/office/drawing/2014/main" id="{DC1980A1-4A70-CFF3-0802-AD03124B56BA}"/>
                    </a:ext>
                  </a:extLst>
                </p:cNvPr>
                <p:cNvSpPr/>
                <p:nvPr/>
              </p:nvSpPr>
              <p:spPr>
                <a:xfrm>
                  <a:off x="7053243" y="2985418"/>
                  <a:ext cx="2613610" cy="2340115"/>
                </a:xfrm>
                <a:prstGeom prst="rect">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Top Corners Rounded 18">
                  <a:extLst>
                    <a:ext uri="{FF2B5EF4-FFF2-40B4-BE49-F238E27FC236}">
                      <a16:creationId xmlns:a16="http://schemas.microsoft.com/office/drawing/2014/main" id="{4E867410-787C-2044-DC1E-3D5D42E1CD17}"/>
                    </a:ext>
                  </a:extLst>
                </p:cNvPr>
                <p:cNvSpPr/>
                <p:nvPr/>
              </p:nvSpPr>
              <p:spPr>
                <a:xfrm flipV="1">
                  <a:off x="7053243" y="5444190"/>
                  <a:ext cx="2613610" cy="577443"/>
                </a:xfrm>
                <a:prstGeom prst="round2SameRect">
                  <a:avLst>
                    <a:gd name="adj1" fmla="val 50000"/>
                    <a:gd name="adj2" fmla="val 0"/>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a:extLst>
                  <a:ext uri="{FF2B5EF4-FFF2-40B4-BE49-F238E27FC236}">
                    <a16:creationId xmlns:a16="http://schemas.microsoft.com/office/drawing/2014/main" id="{9B82B676-4CCD-3CAB-8377-CA122675A637}"/>
                  </a:ext>
                </a:extLst>
              </p:cNvPr>
              <p:cNvSpPr/>
              <p:nvPr/>
            </p:nvSpPr>
            <p:spPr>
              <a:xfrm>
                <a:off x="7416015" y="3429000"/>
                <a:ext cx="1888066" cy="104986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cxnSp>
            <p:nvCxnSpPr>
              <p:cNvPr id="24" name="Straight Connector 23">
                <a:extLst>
                  <a:ext uri="{FF2B5EF4-FFF2-40B4-BE49-F238E27FC236}">
                    <a16:creationId xmlns:a16="http://schemas.microsoft.com/office/drawing/2014/main" id="{A38ACC82-F789-4595-7C03-5BC4DA958177}"/>
                  </a:ext>
                </a:extLst>
              </p:cNvPr>
              <p:cNvCxnSpPr>
                <a:cxnSpLocks/>
              </p:cNvCxnSpPr>
              <p:nvPr/>
            </p:nvCxnSpPr>
            <p:spPr>
              <a:xfrm>
                <a:off x="7416015" y="4665254"/>
                <a:ext cx="188806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7AB5109-C615-6A32-53A6-E6328691275A}"/>
                  </a:ext>
                </a:extLst>
              </p:cNvPr>
              <p:cNvCxnSpPr>
                <a:cxnSpLocks/>
              </p:cNvCxnSpPr>
              <p:nvPr/>
            </p:nvCxnSpPr>
            <p:spPr>
              <a:xfrm>
                <a:off x="7741982" y="4986987"/>
                <a:ext cx="123613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819AABF6-5BAD-010B-EC7E-D1CDDE148DBF}"/>
                </a:ext>
              </a:extLst>
            </p:cNvPr>
            <p:cNvSpPr txBox="1"/>
            <p:nvPr/>
          </p:nvSpPr>
          <p:spPr>
            <a:xfrm>
              <a:off x="1750831" y="4389660"/>
              <a:ext cx="1439333" cy="338554"/>
            </a:xfrm>
            <a:prstGeom prst="rect">
              <a:avLst/>
            </a:prstGeom>
            <a:noFill/>
          </p:spPr>
          <p:txBody>
            <a:bodyPr wrap="square" rtlCol="0">
              <a:spAutoFit/>
            </a:bodyPr>
            <a:lstStyle/>
            <a:p>
              <a:pPr algn="ctr"/>
              <a:r>
                <a:rPr lang="en-US" sz="1600" b="1"/>
                <a:t>FENTANYL</a:t>
              </a:r>
            </a:p>
          </p:txBody>
        </p:sp>
      </p:grpSp>
    </p:spTree>
    <p:extLst>
      <p:ext uri="{BB962C8B-B14F-4D97-AF65-F5344CB8AC3E}">
        <p14:creationId xmlns:p14="http://schemas.microsoft.com/office/powerpoint/2010/main" val="3280693279"/>
      </p:ext>
    </p:extLst>
  </p:cSld>
  <p:clrMapOvr>
    <a:masterClrMapping/>
  </p:clrMapOvr>
  <mc:AlternateContent xmlns:mc="http://schemas.openxmlformats.org/markup-compatibility/2006" xmlns:p14="http://schemas.microsoft.com/office/powerpoint/2010/main">
    <mc:Choice Requires="p14">
      <p:transition spd="slow" p14:dur="2000" advTm="53690"/>
    </mc:Choice>
    <mc:Fallback xmlns="">
      <p:transition spd="slow" advTm="53690"/>
    </mc:Fallback>
  </mc:AlternateContent>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11A620C-F36C-3554-1243-9C09DF3ACE54}"/>
              </a:ext>
            </a:extLst>
          </p:cNvPr>
          <p:cNvSpPr>
            <a:spLocks noGrp="1"/>
          </p:cNvSpPr>
          <p:nvPr>
            <p:ph type="title"/>
          </p:nvPr>
        </p:nvSpPr>
        <p:spPr/>
        <p:txBody>
          <a:bodyPr/>
          <a:lstStyle/>
          <a:p>
            <a:r>
              <a:rPr lang="en-US"/>
              <a:t>More About Fentanyl</a:t>
            </a:r>
          </a:p>
        </p:txBody>
      </p:sp>
      <p:sp>
        <p:nvSpPr>
          <p:cNvPr id="11" name="Content Placeholder 10">
            <a:extLst>
              <a:ext uri="{FF2B5EF4-FFF2-40B4-BE49-F238E27FC236}">
                <a16:creationId xmlns:a16="http://schemas.microsoft.com/office/drawing/2014/main" id="{276D97CA-6E6E-61BB-846B-8C5A4B996061}"/>
              </a:ext>
            </a:extLst>
          </p:cNvPr>
          <p:cNvSpPr>
            <a:spLocks noGrp="1"/>
          </p:cNvSpPr>
          <p:nvPr>
            <p:ph idx="1"/>
          </p:nvPr>
        </p:nvSpPr>
        <p:spPr>
          <a:xfrm>
            <a:off x="717176" y="1825625"/>
            <a:ext cx="11129597" cy="4109010"/>
          </a:xfrm>
        </p:spPr>
        <p:txBody>
          <a:bodyPr vert="horz" lIns="91440" tIns="45720" rIns="91440" bIns="45720" rtlCol="0" anchor="t">
            <a:normAutofit fontScale="92500" lnSpcReduction="20000"/>
          </a:bodyPr>
          <a:lstStyle/>
          <a:p>
            <a:pPr marL="0" indent="0">
              <a:buNone/>
            </a:pPr>
            <a:r>
              <a:rPr lang="en-US" b="1"/>
              <a:t>Pharmaceutical fentanyl</a:t>
            </a:r>
            <a:endParaRPr lang="en-US">
              <a:ea typeface="Calibri"/>
              <a:cs typeface="Calibri"/>
            </a:endParaRPr>
          </a:p>
          <a:p>
            <a:r>
              <a:rPr lang="en-US"/>
              <a:t>Created in a quality-controlled facility</a:t>
            </a:r>
            <a:endParaRPr lang="en-US">
              <a:ea typeface="Calibri"/>
              <a:cs typeface="Calibri"/>
            </a:endParaRPr>
          </a:p>
          <a:p>
            <a:r>
              <a:rPr lang="en-US"/>
              <a:t>Used in prescription medication from a licensed doctor or pharmacy</a:t>
            </a:r>
            <a:endParaRPr lang="en-US">
              <a:ea typeface="Calibri"/>
              <a:cs typeface="Calibri"/>
            </a:endParaRPr>
          </a:p>
          <a:p>
            <a:r>
              <a:rPr lang="en-US">
                <a:ea typeface="Calibri"/>
                <a:cs typeface="Calibri"/>
              </a:rPr>
              <a:t>Even medications from a pharmacy have potential for addiction and overdose </a:t>
            </a:r>
            <a:endParaRPr lang="en-US"/>
          </a:p>
          <a:p>
            <a:pPr marL="0" indent="0">
              <a:buNone/>
            </a:pPr>
            <a:endParaRPr lang="en-US" b="1"/>
          </a:p>
          <a:p>
            <a:pPr marL="0" indent="0">
              <a:buNone/>
            </a:pPr>
            <a:r>
              <a:rPr lang="en-US" b="1"/>
              <a:t>Illicitly manufactured fentanyl</a:t>
            </a:r>
            <a:endParaRPr lang="en-US">
              <a:ea typeface="Calibri"/>
              <a:cs typeface="Calibri"/>
            </a:endParaRPr>
          </a:p>
          <a:p>
            <a:r>
              <a:rPr lang="en-US"/>
              <a:t>Made and distributed illegally with no quality control or safety measures</a:t>
            </a:r>
            <a:endParaRPr lang="en-US">
              <a:ea typeface="Calibri"/>
              <a:cs typeface="Calibri"/>
            </a:endParaRPr>
          </a:p>
          <a:p>
            <a:r>
              <a:rPr lang="en-US"/>
              <a:t>Used in fake or counterfeit pills (</a:t>
            </a:r>
            <a:r>
              <a:rPr lang="en-US" err="1"/>
              <a:t>fentapills</a:t>
            </a:r>
            <a:r>
              <a:rPr lang="en-US"/>
              <a:t>) or other types of substances, such as powders</a:t>
            </a:r>
            <a:endParaRPr lang="en-US">
              <a:ea typeface="Calibri"/>
              <a:cs typeface="Calibri"/>
            </a:endParaRPr>
          </a:p>
          <a:p>
            <a:r>
              <a:rPr lang="en-US"/>
              <a:t>May be mixed in prescription pills sold online or from unlicensed dealers to make them more potent; may be sold as OxyContin, Percocet, Xanax, Adderall, Norco, Vicodin, Valium and more </a:t>
            </a:r>
            <a:endParaRPr lang="en-US">
              <a:ea typeface="Calibri"/>
              <a:cs typeface="Calibri"/>
            </a:endParaRPr>
          </a:p>
          <a:p>
            <a:r>
              <a:rPr lang="en-US"/>
              <a:t>May be mixed with other illegal drugs, including ecstasy, cocaine and heroin</a:t>
            </a:r>
            <a:endParaRPr lang="en-US">
              <a:ea typeface="Calibri"/>
              <a:cs typeface="Calibri"/>
            </a:endParaRPr>
          </a:p>
        </p:txBody>
      </p:sp>
      <p:sp>
        <p:nvSpPr>
          <p:cNvPr id="4" name="Footer Placeholder 3">
            <a:extLst>
              <a:ext uri="{FF2B5EF4-FFF2-40B4-BE49-F238E27FC236}">
                <a16:creationId xmlns:a16="http://schemas.microsoft.com/office/drawing/2014/main" id="{06F6C77A-7D8E-48B5-AE38-B5CF09537512}"/>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508F19C9-B740-CD82-FCEA-7DC44B076371}"/>
              </a:ext>
            </a:extLst>
          </p:cNvPr>
          <p:cNvSpPr>
            <a:spLocks noGrp="1"/>
          </p:cNvSpPr>
          <p:nvPr>
            <p:ph type="sldNum" sz="quarter" idx="12"/>
          </p:nvPr>
        </p:nvSpPr>
        <p:spPr/>
        <p:txBody>
          <a:bodyPr/>
          <a:lstStyle/>
          <a:p>
            <a:fld id="{357F5B69-6281-4C1F-8C38-6DA0F56DA430}" type="slidenum">
              <a:rPr lang="en-US" smtClean="0"/>
              <a:t>21</a:t>
            </a:fld>
            <a:endParaRPr lang="en-US"/>
          </a:p>
        </p:txBody>
      </p:sp>
    </p:spTree>
    <p:extLst>
      <p:ext uri="{BB962C8B-B14F-4D97-AF65-F5344CB8AC3E}">
        <p14:creationId xmlns:p14="http://schemas.microsoft.com/office/powerpoint/2010/main" val="1747311367"/>
      </p:ext>
    </p:extLst>
  </p:cSld>
  <p:clrMapOvr>
    <a:masterClrMapping/>
  </p:clrMapOvr>
  <mc:AlternateContent xmlns:mc="http://schemas.openxmlformats.org/markup-compatibility/2006" xmlns:p14="http://schemas.microsoft.com/office/powerpoint/2010/main">
    <mc:Choice Requires="p14">
      <p:transition spd="slow" p14:dur="2000" advTm="74338"/>
    </mc:Choice>
    <mc:Fallback xmlns="">
      <p:transition spd="slow" advTm="74338"/>
    </mc:Fallback>
  </mc:AlternateContent>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73FCB-E96D-A836-71E5-474C335A0029}"/>
              </a:ext>
            </a:extLst>
          </p:cNvPr>
          <p:cNvSpPr>
            <a:spLocks noGrp="1"/>
          </p:cNvSpPr>
          <p:nvPr>
            <p:ph type="title"/>
          </p:nvPr>
        </p:nvSpPr>
        <p:spPr>
          <a:xfrm>
            <a:off x="717176" y="457200"/>
            <a:ext cx="10784541" cy="1026460"/>
          </a:xfrm>
        </p:spPr>
        <p:txBody>
          <a:bodyPr vert="horz" lIns="91440" tIns="45720" rIns="91440" bIns="45720" rtlCol="0" anchor="b" anchorCtr="0">
            <a:normAutofit fontScale="90000"/>
          </a:bodyPr>
          <a:lstStyle/>
          <a:p>
            <a:r>
              <a:rPr lang="en-US"/>
              <a:t>Recognizing and Responding to Opioid</a:t>
            </a:r>
            <a:r>
              <a:rPr lang="en-US" kern="1200">
                <a:latin typeface="+mj-lt"/>
                <a:ea typeface="+mj-ea"/>
                <a:cs typeface="+mj-cs"/>
              </a:rPr>
              <a:t> Overdose</a:t>
            </a:r>
          </a:p>
        </p:txBody>
      </p:sp>
      <p:sp>
        <p:nvSpPr>
          <p:cNvPr id="3" name="Content Placeholder 2">
            <a:extLst>
              <a:ext uri="{FF2B5EF4-FFF2-40B4-BE49-F238E27FC236}">
                <a16:creationId xmlns:a16="http://schemas.microsoft.com/office/drawing/2014/main" id="{50741EE1-95D9-A04C-5CE5-AB10495B5243}"/>
              </a:ext>
            </a:extLst>
          </p:cNvPr>
          <p:cNvSpPr>
            <a:spLocks noGrp="1"/>
          </p:cNvSpPr>
          <p:nvPr>
            <p:ph sz="half" idx="2"/>
          </p:nvPr>
        </p:nvSpPr>
        <p:spPr>
          <a:xfrm>
            <a:off x="715905" y="1872662"/>
            <a:ext cx="6098017" cy="4258106"/>
          </a:xfrm>
        </p:spPr>
        <p:txBody>
          <a:bodyPr vert="horz" lIns="91440" tIns="45720" rIns="91440" bIns="45720" rtlCol="0" anchor="t">
            <a:normAutofit lnSpcReduction="10000"/>
          </a:bodyPr>
          <a:lstStyle/>
          <a:p>
            <a:r>
              <a:rPr lang="en-US" sz="1900"/>
              <a:t>Opioids, including fentanyl, cause overdose by blocking the receptors in the brain that stimulate breathing.</a:t>
            </a:r>
            <a:br>
              <a:rPr lang="en-US" sz="1900"/>
            </a:br>
            <a:endParaRPr lang="en-US" sz="1900">
              <a:ea typeface="Calibri"/>
              <a:cs typeface="Calibri"/>
            </a:endParaRPr>
          </a:p>
          <a:p>
            <a:r>
              <a:rPr lang="en-US" sz="1900" b="1"/>
              <a:t>Signs of an opioid overdose include</a:t>
            </a:r>
            <a:r>
              <a:rPr lang="en-US" sz="1900"/>
              <a:t>:</a:t>
            </a:r>
            <a:endParaRPr lang="en-US" sz="1900">
              <a:ea typeface="Calibri"/>
              <a:cs typeface="Calibri"/>
            </a:endParaRPr>
          </a:p>
          <a:p>
            <a:pPr lvl="1"/>
            <a:r>
              <a:rPr lang="en-US" sz="1900"/>
              <a:t>Slow, shallow, or no breathing</a:t>
            </a:r>
            <a:endParaRPr lang="en-US" sz="1900">
              <a:ea typeface="Calibri"/>
              <a:cs typeface="Calibri"/>
            </a:endParaRPr>
          </a:p>
          <a:p>
            <a:pPr lvl="1"/>
            <a:r>
              <a:rPr lang="en-US" sz="1900"/>
              <a:t>Pinpoint pupils, </a:t>
            </a:r>
            <a:endParaRPr lang="en-US" sz="1900">
              <a:ea typeface="Calibri"/>
              <a:cs typeface="Calibri"/>
            </a:endParaRPr>
          </a:p>
          <a:p>
            <a:pPr lvl="1"/>
            <a:r>
              <a:rPr lang="en-US" sz="1900"/>
              <a:t>Snoring or gurgling sounds</a:t>
            </a:r>
            <a:endParaRPr lang="en-US" sz="1900">
              <a:ea typeface="Calibri"/>
              <a:cs typeface="Calibri"/>
            </a:endParaRPr>
          </a:p>
          <a:p>
            <a:pPr lvl="1"/>
            <a:r>
              <a:rPr lang="en-US" sz="1900"/>
              <a:t>Unconscious/unresponsive to stimuli</a:t>
            </a:r>
            <a:endParaRPr lang="en-US" sz="1900">
              <a:ea typeface="Calibri"/>
              <a:cs typeface="Calibri"/>
            </a:endParaRPr>
          </a:p>
          <a:p>
            <a:pPr lvl="1"/>
            <a:r>
              <a:rPr lang="en-US" sz="1900"/>
              <a:t>Limp body</a:t>
            </a:r>
            <a:endParaRPr lang="en-US" sz="1900">
              <a:ea typeface="Calibri"/>
              <a:cs typeface="Calibri"/>
            </a:endParaRPr>
          </a:p>
          <a:p>
            <a:pPr lvl="1"/>
            <a:r>
              <a:rPr lang="en-US" sz="1900"/>
              <a:t>Slow or no pulse</a:t>
            </a:r>
            <a:endParaRPr lang="en-US" sz="1900">
              <a:ea typeface="Calibri"/>
              <a:cs typeface="Calibri"/>
            </a:endParaRPr>
          </a:p>
          <a:p>
            <a:pPr lvl="1"/>
            <a:r>
              <a:rPr lang="en-US" sz="1900"/>
              <a:t>Pale, ashen, or clammy skin</a:t>
            </a:r>
            <a:br>
              <a:rPr lang="en-US" sz="1900"/>
            </a:br>
            <a:endParaRPr lang="en-US" sz="1900">
              <a:ea typeface="Calibri"/>
              <a:cs typeface="Calibri"/>
            </a:endParaRPr>
          </a:p>
          <a:p>
            <a:r>
              <a:rPr lang="en-US" sz="1900" b="1"/>
              <a:t>Naloxone</a:t>
            </a:r>
            <a:r>
              <a:rPr lang="en-US" sz="1900"/>
              <a:t> is a medication that reverses overdose by restoring a person's ability to breath.</a:t>
            </a:r>
            <a:endParaRPr lang="en-US" sz="1900">
              <a:ea typeface="Calibri"/>
              <a:cs typeface="Calibri"/>
            </a:endParaRPr>
          </a:p>
        </p:txBody>
      </p:sp>
      <p:sp>
        <p:nvSpPr>
          <p:cNvPr id="4" name="Footer Placeholder 3">
            <a:extLst>
              <a:ext uri="{FF2B5EF4-FFF2-40B4-BE49-F238E27FC236}">
                <a16:creationId xmlns:a16="http://schemas.microsoft.com/office/drawing/2014/main" id="{48E06329-0DCE-3D68-3CEB-B9AC92F35DC8}"/>
              </a:ext>
            </a:extLst>
          </p:cNvPr>
          <p:cNvSpPr>
            <a:spLocks noGrp="1"/>
          </p:cNvSpPr>
          <p:nvPr>
            <p:ph type="ftr" sz="quarter" idx="11"/>
          </p:nvPr>
        </p:nvSpPr>
        <p:spPr>
          <a:xfrm>
            <a:off x="717176" y="6139793"/>
            <a:ext cx="2864224" cy="365125"/>
          </a:xfrm>
        </p:spPr>
        <p:txBody>
          <a:bodyPr vert="horz" lIns="91440" tIns="45720" rIns="91440" bIns="45720" rtlCol="0" anchor="ctr">
            <a:normAutofit/>
          </a:bodyPr>
          <a:lstStyle/>
          <a:p>
            <a:pPr>
              <a:spcAft>
                <a:spcPts val="600"/>
              </a:spcAft>
            </a:pPr>
            <a:r>
              <a:rPr lang="en-US" b="0" i="0" u="none" strike="noStrike" cap="none">
                <a:latin typeface="Arial"/>
                <a:ea typeface="Arial"/>
                <a:cs typeface="Arial"/>
                <a:sym typeface="Arial"/>
              </a:rPr>
              <a:t>Oregon Department of Education</a:t>
            </a:r>
          </a:p>
        </p:txBody>
      </p:sp>
      <p:sp>
        <p:nvSpPr>
          <p:cNvPr id="5" name="Slide Number Placeholder 4">
            <a:extLst>
              <a:ext uri="{FF2B5EF4-FFF2-40B4-BE49-F238E27FC236}">
                <a16:creationId xmlns:a16="http://schemas.microsoft.com/office/drawing/2014/main" id="{A977650F-D40F-5792-17BF-52A75DBF42CA}"/>
              </a:ext>
            </a:extLst>
          </p:cNvPr>
          <p:cNvSpPr>
            <a:spLocks noGrp="1"/>
          </p:cNvSpPr>
          <p:nvPr>
            <p:ph type="sldNum" sz="quarter" idx="12"/>
          </p:nvPr>
        </p:nvSpPr>
        <p:spPr>
          <a:xfrm>
            <a:off x="8610600" y="6139793"/>
            <a:ext cx="2891118" cy="365125"/>
          </a:xfrm>
        </p:spPr>
        <p:txBody>
          <a:bodyPr vert="horz" lIns="91440" tIns="45720" rIns="91440" bIns="45720" rtlCol="0" anchor="ctr">
            <a:normAutofit/>
          </a:bodyPr>
          <a:lstStyle/>
          <a:p>
            <a:pPr>
              <a:spcAft>
                <a:spcPts val="600"/>
              </a:spcAft>
            </a:pPr>
            <a:fld id="{357F5B69-6281-4C1F-8C38-6DA0F56DA430}" type="slidenum">
              <a:rPr lang="en-US" smtClean="0"/>
              <a:pPr>
                <a:spcAft>
                  <a:spcPts val="600"/>
                </a:spcAft>
              </a:pPr>
              <a:t>22</a:t>
            </a:fld>
            <a:endParaRPr lang="en-US"/>
          </a:p>
        </p:txBody>
      </p:sp>
      <p:sp>
        <p:nvSpPr>
          <p:cNvPr id="88" name="TextBox 87">
            <a:extLst>
              <a:ext uri="{FF2B5EF4-FFF2-40B4-BE49-F238E27FC236}">
                <a16:creationId xmlns:a16="http://schemas.microsoft.com/office/drawing/2014/main" id="{75307AC9-95D3-151F-0D44-4C14BD8969E3}"/>
              </a:ext>
            </a:extLst>
          </p:cNvPr>
          <p:cNvSpPr txBox="1"/>
          <p:nvPr/>
        </p:nvSpPr>
        <p:spPr>
          <a:xfrm>
            <a:off x="6993643" y="2180866"/>
            <a:ext cx="4586619" cy="3400931"/>
          </a:xfrm>
          <a:prstGeom prst="rect">
            <a:avLst/>
          </a:prstGeom>
          <a:solidFill>
            <a:schemeClr val="accent2"/>
          </a:solidFill>
          <a:ln>
            <a:solidFill>
              <a:schemeClr val="accent2"/>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r>
              <a:rPr lang="en-US" sz="2400" b="1" u="sng">
                <a:solidFill>
                  <a:srgbClr val="FFFFFF"/>
                </a:solidFill>
                <a:latin typeface="Calibri"/>
                <a:ea typeface="Calibri"/>
                <a:cs typeface="Calibri"/>
              </a:rPr>
              <a:t>Responding to an Overdose</a:t>
            </a:r>
            <a:br>
              <a:rPr lang="en-US" sz="2000" b="1" u="sng">
                <a:latin typeface="Calibri"/>
                <a:ea typeface="Calibri"/>
                <a:cs typeface="Calibri"/>
              </a:rPr>
            </a:br>
            <a:br>
              <a:rPr lang="en-US" sz="1100">
                <a:latin typeface="Calibri"/>
                <a:ea typeface="Calibri"/>
                <a:cs typeface="Calibri"/>
              </a:rPr>
            </a:br>
            <a:r>
              <a:rPr lang="en-US" sz="2000">
                <a:solidFill>
                  <a:srgbClr val="FFFFFF"/>
                </a:solidFill>
                <a:latin typeface="Calibri"/>
                <a:ea typeface="Calibri"/>
                <a:cs typeface="Calibri"/>
              </a:rPr>
              <a:t>1. Check for responsiveness and signs of overdose</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2. Call 911</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3. Administer naloxone if available</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4. Perform CPR and rescue breaths as needed until help arrives</a:t>
            </a:r>
            <a:endParaRPr lang="en-US" sz="2000">
              <a:latin typeface="Calibri"/>
              <a:ea typeface="Calibri"/>
              <a:cs typeface="Calibri"/>
            </a:endParaRPr>
          </a:p>
        </p:txBody>
      </p:sp>
    </p:spTree>
    <p:extLst>
      <p:ext uri="{BB962C8B-B14F-4D97-AF65-F5344CB8AC3E}">
        <p14:creationId xmlns:p14="http://schemas.microsoft.com/office/powerpoint/2010/main" val="2433046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11EFA-D844-ECD0-B849-EABE6BD19974}"/>
              </a:ext>
            </a:extLst>
          </p:cNvPr>
          <p:cNvSpPr>
            <a:spLocks noGrp="1"/>
          </p:cNvSpPr>
          <p:nvPr>
            <p:ph type="title"/>
          </p:nvPr>
        </p:nvSpPr>
        <p:spPr/>
        <p:txBody>
          <a:bodyPr/>
          <a:lstStyle/>
          <a:p>
            <a:r>
              <a:rPr lang="en-US"/>
              <a:t>More about </a:t>
            </a:r>
            <a:br>
              <a:rPr lang="en-US"/>
            </a:br>
            <a:r>
              <a:rPr lang="en-US"/>
              <a:t>naloxone (Narcan)</a:t>
            </a:r>
          </a:p>
        </p:txBody>
      </p:sp>
      <p:sp>
        <p:nvSpPr>
          <p:cNvPr id="3" name="Content Placeholder 2">
            <a:extLst>
              <a:ext uri="{FF2B5EF4-FFF2-40B4-BE49-F238E27FC236}">
                <a16:creationId xmlns:a16="http://schemas.microsoft.com/office/drawing/2014/main" id="{58A0CEE9-B409-40EB-6456-7D8C3B61256C}"/>
              </a:ext>
            </a:extLst>
          </p:cNvPr>
          <p:cNvSpPr>
            <a:spLocks noGrp="1"/>
          </p:cNvSpPr>
          <p:nvPr>
            <p:ph idx="1"/>
          </p:nvPr>
        </p:nvSpPr>
        <p:spPr>
          <a:xfrm>
            <a:off x="5183188" y="779647"/>
            <a:ext cx="6172200" cy="5527102"/>
          </a:xfrm>
        </p:spPr>
        <p:txBody>
          <a:bodyPr vert="horz" lIns="91440" tIns="45720" rIns="91440" bIns="45720" rtlCol="0" anchor="t">
            <a:normAutofit lnSpcReduction="10000"/>
          </a:bodyPr>
          <a:lstStyle/>
          <a:p>
            <a:r>
              <a:rPr lang="en-US" sz="2600">
                <a:ea typeface="Calibri"/>
                <a:cs typeface="Calibri"/>
              </a:rPr>
              <a:t>Naloxone (brand name Narcan) can be used to immediately reverse an overdose.</a:t>
            </a:r>
          </a:p>
          <a:p>
            <a:r>
              <a:rPr lang="en-US" sz="2600">
                <a:ea typeface="Calibri"/>
                <a:cs typeface="Calibri"/>
              </a:rPr>
              <a:t>Naloxone comes in a spray form that you insert into someone’s nostrils.</a:t>
            </a:r>
          </a:p>
          <a:p>
            <a:r>
              <a:rPr lang="en-US" sz="2600">
                <a:ea typeface="Calibri"/>
                <a:cs typeface="Calibri"/>
              </a:rPr>
              <a:t>Some schools have naloxone available. Naloxone is also often carried by many first responders and other community partners.</a:t>
            </a:r>
          </a:p>
          <a:p>
            <a:r>
              <a:rPr lang="en-US" sz="2600">
                <a:ea typeface="Calibri"/>
                <a:cs typeface="Calibri"/>
              </a:rPr>
              <a:t>Anyone can be trained to administer naloxone in the spray form. </a:t>
            </a:r>
          </a:p>
          <a:p>
            <a:r>
              <a:rPr lang="en-US" sz="2600">
                <a:ea typeface="Calibri"/>
                <a:cs typeface="Calibri"/>
              </a:rPr>
              <a:t>Giving someone naloxone will not hurt them, so if you suspect someone is overdosing on an opioid, providing it is better than not.</a:t>
            </a:r>
            <a:endParaRPr lang="en-US"/>
          </a:p>
        </p:txBody>
      </p:sp>
      <p:sp>
        <p:nvSpPr>
          <p:cNvPr id="4" name="Footer Placeholder 3">
            <a:extLst>
              <a:ext uri="{FF2B5EF4-FFF2-40B4-BE49-F238E27FC236}">
                <a16:creationId xmlns:a16="http://schemas.microsoft.com/office/drawing/2014/main" id="{74F9C9FA-499C-F47E-9EA8-A89C083DA8F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4391B57-5661-7246-3BEB-32C4A4E2F595}"/>
              </a:ext>
            </a:extLst>
          </p:cNvPr>
          <p:cNvSpPr>
            <a:spLocks noGrp="1"/>
          </p:cNvSpPr>
          <p:nvPr>
            <p:ph type="sldNum" sz="quarter" idx="12"/>
          </p:nvPr>
        </p:nvSpPr>
        <p:spPr/>
        <p:txBody>
          <a:bodyPr/>
          <a:lstStyle/>
          <a:p>
            <a:fld id="{357F5B69-6281-4C1F-8C38-6DA0F56DA430}" type="slidenum">
              <a:rPr lang="en-US" smtClean="0"/>
              <a:t>23</a:t>
            </a:fld>
            <a:endParaRPr lang="en-US"/>
          </a:p>
        </p:txBody>
      </p:sp>
      <p:pic>
        <p:nvPicPr>
          <p:cNvPr id="5124" name="Picture 4">
            <a:extLst>
              <a:ext uri="{FF2B5EF4-FFF2-40B4-BE49-F238E27FC236}">
                <a16:creationId xmlns:a16="http://schemas.microsoft.com/office/drawing/2014/main" id="{DE13DC4C-34D1-0CBD-5B61-07BEF078FBF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812" y="3122612"/>
            <a:ext cx="2516188" cy="2516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356988"/>
      </p:ext>
    </p:extLst>
  </p:cSld>
  <p:clrMapOvr>
    <a:masterClrMapping/>
  </p:clrMapOvr>
  <mc:AlternateContent xmlns:mc="http://schemas.openxmlformats.org/markup-compatibility/2006" xmlns:p14="http://schemas.microsoft.com/office/powerpoint/2010/main">
    <mc:Choice Requires="p14">
      <p:transition spd="slow" p14:dur="2000" advTm="38359"/>
    </mc:Choice>
    <mc:Fallback xmlns="">
      <p:transition spd="slow" advTm="38359"/>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9CADC-1500-0117-514F-583D38912600}"/>
              </a:ext>
            </a:extLst>
          </p:cNvPr>
          <p:cNvSpPr>
            <a:spLocks noGrp="1"/>
          </p:cNvSpPr>
          <p:nvPr>
            <p:ph type="title"/>
          </p:nvPr>
        </p:nvSpPr>
        <p:spPr/>
        <p:txBody>
          <a:bodyPr vert="horz" lIns="91440" tIns="45720" rIns="91440" bIns="45720" rtlCol="0" anchor="b" anchorCtr="0">
            <a:noAutofit/>
          </a:bodyPr>
          <a:lstStyle/>
          <a:p>
            <a:r>
              <a:rPr lang="en-US" sz="4000"/>
              <a:t>Oregon Good Samaritan Laws</a:t>
            </a:r>
            <a:endParaRPr lang="en-US" sz="4000">
              <a:ea typeface="Calibri"/>
              <a:cs typeface="Calibri"/>
            </a:endParaRPr>
          </a:p>
        </p:txBody>
      </p:sp>
      <p:sp>
        <p:nvSpPr>
          <p:cNvPr id="3" name="Content Placeholder 2">
            <a:extLst>
              <a:ext uri="{FF2B5EF4-FFF2-40B4-BE49-F238E27FC236}">
                <a16:creationId xmlns:a16="http://schemas.microsoft.com/office/drawing/2014/main" id="{B7C34D9D-CA5C-B1EB-34F0-F54BFD817527}"/>
              </a:ext>
            </a:extLst>
          </p:cNvPr>
          <p:cNvSpPr>
            <a:spLocks noGrp="1"/>
          </p:cNvSpPr>
          <p:nvPr>
            <p:ph idx="1"/>
          </p:nvPr>
        </p:nvSpPr>
        <p:spPr/>
        <p:txBody>
          <a:bodyPr vert="horz" lIns="91440" tIns="45720" rIns="91440" bIns="45720" rtlCol="0" anchor="t">
            <a:noAutofit/>
          </a:bodyPr>
          <a:lstStyle/>
          <a:p>
            <a:pPr marL="0" indent="0">
              <a:buNone/>
            </a:pPr>
            <a:r>
              <a:rPr lang="en-US" sz="2800"/>
              <a:t>Oregon law protects anyone helping someone experiencing a drug overdose. When seeking medical care, the helper and the patient cannot be arrested or prosecuted for</a:t>
            </a:r>
          </a:p>
          <a:p>
            <a:pPr marL="514350" indent="-514350">
              <a:buFont typeface="+mj-lt"/>
              <a:buAutoNum type="arabicPeriod"/>
            </a:pPr>
            <a:r>
              <a:rPr lang="en-US" sz="2800"/>
              <a:t>Possessing drugs or drug paraphernalia</a:t>
            </a:r>
            <a:endParaRPr lang="en-US" sz="2800">
              <a:ea typeface="Calibri"/>
              <a:cs typeface="Calibri"/>
            </a:endParaRPr>
          </a:p>
          <a:p>
            <a:pPr marL="514350" indent="-514350">
              <a:buFont typeface="+mj-lt"/>
              <a:buAutoNum type="arabicPeriod"/>
            </a:pPr>
            <a:r>
              <a:rPr lang="en-US" sz="2800"/>
              <a:t>Being in a place where drugs are used</a:t>
            </a:r>
            <a:endParaRPr lang="en-US" sz="2800">
              <a:ea typeface="Calibri"/>
              <a:cs typeface="Calibri"/>
            </a:endParaRPr>
          </a:p>
          <a:p>
            <a:pPr marL="514350" indent="-514350">
              <a:buFont typeface="+mj-lt"/>
              <a:buAutoNum type="arabicPeriod"/>
            </a:pPr>
            <a:r>
              <a:rPr lang="en-US" sz="2800"/>
              <a:t>Violating probation or parole related to #1 or #2</a:t>
            </a:r>
            <a:endParaRPr lang="en-US" sz="2800">
              <a:ea typeface="Calibri"/>
              <a:cs typeface="Calibri"/>
            </a:endParaRPr>
          </a:p>
          <a:p>
            <a:pPr marL="514350" indent="-514350">
              <a:buFont typeface="+mj-lt"/>
              <a:buAutoNum type="arabicPeriod"/>
            </a:pPr>
            <a:r>
              <a:rPr lang="en-US" sz="2800"/>
              <a:t>Having outstanding warrants related to #1 or #2</a:t>
            </a:r>
            <a:endParaRPr lang="en-US" sz="2800">
              <a:ea typeface="Calibri"/>
              <a:cs typeface="Calibri"/>
            </a:endParaRPr>
          </a:p>
          <a:p>
            <a:pPr marL="0" indent="0">
              <a:buNone/>
            </a:pPr>
            <a:r>
              <a:rPr lang="en-US" sz="2800"/>
              <a:t>Legal protections also exist for administering the opioid overdose reversal medication naloxone.</a:t>
            </a:r>
            <a:endParaRPr lang="en-US" sz="2800">
              <a:ea typeface="Calibri" panose="020F0502020204030204"/>
              <a:cs typeface="Calibri" panose="020F0502020204030204"/>
            </a:endParaRPr>
          </a:p>
        </p:txBody>
      </p:sp>
      <p:sp>
        <p:nvSpPr>
          <p:cNvPr id="4" name="Footer Placeholder 3">
            <a:extLst>
              <a:ext uri="{FF2B5EF4-FFF2-40B4-BE49-F238E27FC236}">
                <a16:creationId xmlns:a16="http://schemas.microsoft.com/office/drawing/2014/main" id="{D178695F-541F-8CBE-0921-B1A2CE564A0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A86FE736-440C-B6EA-5DC3-5C103EDD0214}"/>
              </a:ext>
            </a:extLst>
          </p:cNvPr>
          <p:cNvSpPr>
            <a:spLocks noGrp="1"/>
          </p:cNvSpPr>
          <p:nvPr>
            <p:ph type="sldNum" sz="quarter" idx="12"/>
          </p:nvPr>
        </p:nvSpPr>
        <p:spPr/>
        <p:txBody>
          <a:bodyPr/>
          <a:lstStyle/>
          <a:p>
            <a:fld id="{357F5B69-6281-4C1F-8C38-6DA0F56DA430}" type="slidenum">
              <a:rPr lang="en-US" smtClean="0"/>
              <a:t>24</a:t>
            </a:fld>
            <a:endParaRPr lang="en-US"/>
          </a:p>
        </p:txBody>
      </p:sp>
    </p:spTree>
    <p:extLst>
      <p:ext uri="{BB962C8B-B14F-4D97-AF65-F5344CB8AC3E}">
        <p14:creationId xmlns:p14="http://schemas.microsoft.com/office/powerpoint/2010/main" val="3805693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C51C-86B2-6DFE-6DB0-C08284DC2320}"/>
              </a:ext>
            </a:extLst>
          </p:cNvPr>
          <p:cNvSpPr>
            <a:spLocks noGrp="1"/>
          </p:cNvSpPr>
          <p:nvPr>
            <p:ph type="title"/>
          </p:nvPr>
        </p:nvSpPr>
        <p:spPr/>
        <p:txBody>
          <a:bodyPr/>
          <a:lstStyle/>
          <a:p>
            <a:r>
              <a:rPr lang="en-US"/>
              <a:t>What are fentanyl test strips?</a:t>
            </a:r>
          </a:p>
        </p:txBody>
      </p:sp>
      <p:sp>
        <p:nvSpPr>
          <p:cNvPr id="3" name="Content Placeholder 2">
            <a:extLst>
              <a:ext uri="{FF2B5EF4-FFF2-40B4-BE49-F238E27FC236}">
                <a16:creationId xmlns:a16="http://schemas.microsoft.com/office/drawing/2014/main" id="{CC070FB6-F6EA-E995-D99D-ABDA4C7537B4}"/>
              </a:ext>
            </a:extLst>
          </p:cNvPr>
          <p:cNvSpPr>
            <a:spLocks noGrp="1"/>
          </p:cNvSpPr>
          <p:nvPr>
            <p:ph idx="1"/>
          </p:nvPr>
        </p:nvSpPr>
        <p:spPr>
          <a:xfrm>
            <a:off x="717176" y="1755427"/>
            <a:ext cx="6671107" cy="4195274"/>
          </a:xfrm>
        </p:spPr>
        <p:txBody>
          <a:bodyPr vert="horz" lIns="91440" tIns="45720" rIns="91440" bIns="45720" rtlCol="0" anchor="t">
            <a:normAutofit/>
          </a:bodyPr>
          <a:lstStyle/>
          <a:p>
            <a:r>
              <a:rPr lang="en-US" sz="2800"/>
              <a:t>Small strips of paper that can detect the presence of fentanyl in different kinds of substances and substance forms (pills, powders and injectables).</a:t>
            </a:r>
          </a:p>
          <a:p>
            <a:r>
              <a:rPr lang="en-US" sz="2800" b="1"/>
              <a:t>Caution</a:t>
            </a:r>
            <a:r>
              <a:rPr lang="en-US" sz="2800"/>
              <a:t>: While test strips are an important tool, they do not work in all cases. </a:t>
            </a:r>
          </a:p>
          <a:p>
            <a:endParaRPr lang="en-US"/>
          </a:p>
        </p:txBody>
      </p:sp>
      <p:sp>
        <p:nvSpPr>
          <p:cNvPr id="4" name="Footer Placeholder 3">
            <a:extLst>
              <a:ext uri="{FF2B5EF4-FFF2-40B4-BE49-F238E27FC236}">
                <a16:creationId xmlns:a16="http://schemas.microsoft.com/office/drawing/2014/main" id="{ABFB1802-1F13-2935-57AB-658AA9AA0FD3}"/>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F6B0189D-8290-D9DE-9C6B-F2AD78548F3F}"/>
              </a:ext>
            </a:extLst>
          </p:cNvPr>
          <p:cNvSpPr>
            <a:spLocks noGrp="1"/>
          </p:cNvSpPr>
          <p:nvPr>
            <p:ph type="sldNum" sz="quarter" idx="12"/>
          </p:nvPr>
        </p:nvSpPr>
        <p:spPr/>
        <p:txBody>
          <a:bodyPr/>
          <a:lstStyle/>
          <a:p>
            <a:fld id="{357F5B69-6281-4C1F-8C38-6DA0F56DA430}" type="slidenum">
              <a:rPr lang="en-US" smtClean="0"/>
              <a:t>25</a:t>
            </a:fld>
            <a:endParaRPr lang="en-US"/>
          </a:p>
        </p:txBody>
      </p:sp>
      <p:grpSp>
        <p:nvGrpSpPr>
          <p:cNvPr id="19" name="Group 18">
            <a:extLst>
              <a:ext uri="{FF2B5EF4-FFF2-40B4-BE49-F238E27FC236}">
                <a16:creationId xmlns:a16="http://schemas.microsoft.com/office/drawing/2014/main" id="{D3FE2F82-529E-6A1E-C503-D4FADD93CE1D}"/>
              </a:ext>
              <a:ext uri="{C183D7F6-B498-43B3-948B-1728B52AA6E4}">
                <adec:decorative xmlns:adec="http://schemas.microsoft.com/office/drawing/2017/decorative" val="1"/>
              </a:ext>
            </a:extLst>
          </p:cNvPr>
          <p:cNvGrpSpPr/>
          <p:nvPr/>
        </p:nvGrpSpPr>
        <p:grpSpPr>
          <a:xfrm>
            <a:off x="8544505" y="1325885"/>
            <a:ext cx="378553" cy="4964205"/>
            <a:chOff x="5192888" y="923365"/>
            <a:chExt cx="417690" cy="5477435"/>
          </a:xfrm>
        </p:grpSpPr>
        <p:grpSp>
          <p:nvGrpSpPr>
            <p:cNvPr id="18" name="Group 17">
              <a:extLst>
                <a:ext uri="{FF2B5EF4-FFF2-40B4-BE49-F238E27FC236}">
                  <a16:creationId xmlns:a16="http://schemas.microsoft.com/office/drawing/2014/main" id="{10566759-20E6-5D63-94A5-D87FDA936BBE}"/>
                </a:ext>
              </a:extLst>
            </p:cNvPr>
            <p:cNvGrpSpPr/>
            <p:nvPr/>
          </p:nvGrpSpPr>
          <p:grpSpPr>
            <a:xfrm>
              <a:off x="5192888" y="923365"/>
              <a:ext cx="417690" cy="5477435"/>
              <a:chOff x="5192888" y="923365"/>
              <a:chExt cx="417690" cy="5477435"/>
            </a:xfrm>
          </p:grpSpPr>
          <p:sp>
            <p:nvSpPr>
              <p:cNvPr id="6" name="Rectangle 5">
                <a:extLst>
                  <a:ext uri="{FF2B5EF4-FFF2-40B4-BE49-F238E27FC236}">
                    <a16:creationId xmlns:a16="http://schemas.microsoft.com/office/drawing/2014/main" id="{0C217693-1D60-0173-C677-23D83D97263D}"/>
                  </a:ext>
                </a:extLst>
              </p:cNvPr>
              <p:cNvSpPr/>
              <p:nvPr/>
            </p:nvSpPr>
            <p:spPr>
              <a:xfrm>
                <a:off x="5192888" y="923365"/>
                <a:ext cx="417690" cy="5477435"/>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E5F87C1-0C31-452E-5506-2F21BBEA6EB1}"/>
                  </a:ext>
                </a:extLst>
              </p:cNvPr>
              <p:cNvSpPr/>
              <p:nvPr/>
            </p:nvSpPr>
            <p:spPr>
              <a:xfrm>
                <a:off x="5221259" y="4496373"/>
                <a:ext cx="360948" cy="859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5E193E-FACC-45CC-D550-79066CB53C3E}"/>
                  </a:ext>
                </a:extLst>
              </p:cNvPr>
              <p:cNvSpPr/>
              <p:nvPr/>
            </p:nvSpPr>
            <p:spPr>
              <a:xfrm>
                <a:off x="5221259" y="965200"/>
                <a:ext cx="360948" cy="30661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4693B95-A8E9-BD96-D109-C89672159390}"/>
                  </a:ext>
                </a:extLst>
              </p:cNvPr>
              <p:cNvSpPr/>
              <p:nvPr/>
            </p:nvSpPr>
            <p:spPr>
              <a:xfrm>
                <a:off x="5221259" y="3515933"/>
                <a:ext cx="360948" cy="859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3F16DE4-7771-4395-D54F-3C63E1060429}"/>
                  </a:ext>
                </a:extLst>
              </p:cNvPr>
              <p:cNvSpPr/>
              <p:nvPr/>
            </p:nvSpPr>
            <p:spPr>
              <a:xfrm>
                <a:off x="5221259" y="1630229"/>
                <a:ext cx="360948" cy="85940"/>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547D51A2-A909-91F3-61B9-78D11BC228D7}"/>
                </a:ext>
              </a:extLst>
            </p:cNvPr>
            <p:cNvGrpSpPr/>
            <p:nvPr/>
          </p:nvGrpSpPr>
          <p:grpSpPr>
            <a:xfrm>
              <a:off x="5253143" y="1089201"/>
              <a:ext cx="297180" cy="417979"/>
              <a:chOff x="5231687" y="1065681"/>
              <a:chExt cx="297180" cy="417979"/>
            </a:xfrm>
          </p:grpSpPr>
          <p:cxnSp>
            <p:nvCxnSpPr>
              <p:cNvPr id="12" name="Straight Connector 11">
                <a:extLst>
                  <a:ext uri="{FF2B5EF4-FFF2-40B4-BE49-F238E27FC236}">
                    <a16:creationId xmlns:a16="http://schemas.microsoft.com/office/drawing/2014/main" id="{996DAEAD-4E29-39AA-2D59-AC4512D1DFE7}"/>
                  </a:ext>
                </a:extLst>
              </p:cNvPr>
              <p:cNvCxnSpPr>
                <a:cxnSpLocks/>
              </p:cNvCxnSpPr>
              <p:nvPr/>
            </p:nvCxnSpPr>
            <p:spPr>
              <a:xfrm>
                <a:off x="523168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D23265B-19D9-0737-3107-1C637407F217}"/>
                  </a:ext>
                </a:extLst>
              </p:cNvPr>
              <p:cNvCxnSpPr>
                <a:cxnSpLocks/>
              </p:cNvCxnSpPr>
              <p:nvPr/>
            </p:nvCxnSpPr>
            <p:spPr>
              <a:xfrm>
                <a:off x="530598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D5200C2-8288-DFEC-812F-F1B8C5672353}"/>
                  </a:ext>
                </a:extLst>
              </p:cNvPr>
              <p:cNvCxnSpPr>
                <a:cxnSpLocks/>
              </p:cNvCxnSpPr>
              <p:nvPr/>
            </p:nvCxnSpPr>
            <p:spPr>
              <a:xfrm>
                <a:off x="538027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6B7D117-CB48-D26C-8C12-9EA01AD17887}"/>
                  </a:ext>
                </a:extLst>
              </p:cNvPr>
              <p:cNvCxnSpPr>
                <a:cxnSpLocks/>
              </p:cNvCxnSpPr>
              <p:nvPr/>
            </p:nvCxnSpPr>
            <p:spPr>
              <a:xfrm>
                <a:off x="545457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F726AD6-003E-DDDA-E301-A98255782412}"/>
                  </a:ext>
                </a:extLst>
              </p:cNvPr>
              <p:cNvCxnSpPr>
                <a:cxnSpLocks/>
              </p:cNvCxnSpPr>
              <p:nvPr/>
            </p:nvCxnSpPr>
            <p:spPr>
              <a:xfrm>
                <a:off x="552886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grpSp>
      </p:grpSp>
      <p:grpSp>
        <p:nvGrpSpPr>
          <p:cNvPr id="2051" name="Group 2050">
            <a:extLst>
              <a:ext uri="{FF2B5EF4-FFF2-40B4-BE49-F238E27FC236}">
                <a16:creationId xmlns:a16="http://schemas.microsoft.com/office/drawing/2014/main" id="{7EA0C500-B674-733C-CE67-D5C9691292BD}"/>
              </a:ext>
              <a:ext uri="{C183D7F6-B498-43B3-948B-1728B52AA6E4}">
                <adec:decorative xmlns:adec="http://schemas.microsoft.com/office/drawing/2017/decorative" val="1"/>
              </a:ext>
            </a:extLst>
          </p:cNvPr>
          <p:cNvGrpSpPr/>
          <p:nvPr/>
        </p:nvGrpSpPr>
        <p:grpSpPr>
          <a:xfrm>
            <a:off x="9677606" y="614843"/>
            <a:ext cx="378553" cy="4964205"/>
            <a:chOff x="6341644" y="863155"/>
            <a:chExt cx="417690" cy="5477435"/>
          </a:xfrm>
        </p:grpSpPr>
        <p:grpSp>
          <p:nvGrpSpPr>
            <p:cNvPr id="20" name="Group 19">
              <a:extLst>
                <a:ext uri="{FF2B5EF4-FFF2-40B4-BE49-F238E27FC236}">
                  <a16:creationId xmlns:a16="http://schemas.microsoft.com/office/drawing/2014/main" id="{02EF7586-A119-7971-1211-A16B181B6DC9}"/>
                </a:ext>
              </a:extLst>
            </p:cNvPr>
            <p:cNvGrpSpPr/>
            <p:nvPr/>
          </p:nvGrpSpPr>
          <p:grpSpPr>
            <a:xfrm>
              <a:off x="6341644" y="863155"/>
              <a:ext cx="417690" cy="5477435"/>
              <a:chOff x="5192888" y="923365"/>
              <a:chExt cx="417690" cy="5477435"/>
            </a:xfrm>
          </p:grpSpPr>
          <p:grpSp>
            <p:nvGrpSpPr>
              <p:cNvPr id="21" name="Group 20">
                <a:extLst>
                  <a:ext uri="{FF2B5EF4-FFF2-40B4-BE49-F238E27FC236}">
                    <a16:creationId xmlns:a16="http://schemas.microsoft.com/office/drawing/2014/main" id="{7AD4F020-B282-4A8F-3277-FADC8168D877}"/>
                  </a:ext>
                </a:extLst>
              </p:cNvPr>
              <p:cNvGrpSpPr/>
              <p:nvPr/>
            </p:nvGrpSpPr>
            <p:grpSpPr>
              <a:xfrm>
                <a:off x="5192888" y="923365"/>
                <a:ext cx="417690" cy="5477435"/>
                <a:chOff x="5192888" y="923365"/>
                <a:chExt cx="417690" cy="5477435"/>
              </a:xfrm>
            </p:grpSpPr>
            <p:sp>
              <p:nvSpPr>
                <p:cNvPr id="28" name="Rectangle 27">
                  <a:extLst>
                    <a:ext uri="{FF2B5EF4-FFF2-40B4-BE49-F238E27FC236}">
                      <a16:creationId xmlns:a16="http://schemas.microsoft.com/office/drawing/2014/main" id="{47EF0EF9-F3BA-16A0-DA99-223BE344603D}"/>
                    </a:ext>
                  </a:extLst>
                </p:cNvPr>
                <p:cNvSpPr/>
                <p:nvPr/>
              </p:nvSpPr>
              <p:spPr>
                <a:xfrm>
                  <a:off x="5192888" y="923365"/>
                  <a:ext cx="417690" cy="5477435"/>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B8868F8-B442-1CF4-166A-3C4B76FDE523}"/>
                    </a:ext>
                  </a:extLst>
                </p:cNvPr>
                <p:cNvSpPr/>
                <p:nvPr/>
              </p:nvSpPr>
              <p:spPr>
                <a:xfrm>
                  <a:off x="5221259" y="4496373"/>
                  <a:ext cx="360948" cy="859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53B62D0-7B0A-1E8B-8440-48A8932D563E}"/>
                    </a:ext>
                  </a:extLst>
                </p:cNvPr>
                <p:cNvSpPr/>
                <p:nvPr/>
              </p:nvSpPr>
              <p:spPr>
                <a:xfrm>
                  <a:off x="5221259" y="965200"/>
                  <a:ext cx="360948" cy="30661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D43988C-C05A-8678-618B-3886B1D65216}"/>
                    </a:ext>
                  </a:extLst>
                </p:cNvPr>
                <p:cNvSpPr/>
                <p:nvPr/>
              </p:nvSpPr>
              <p:spPr>
                <a:xfrm>
                  <a:off x="5221259" y="3515933"/>
                  <a:ext cx="360948" cy="859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Rectangle 2047">
                  <a:extLst>
                    <a:ext uri="{FF2B5EF4-FFF2-40B4-BE49-F238E27FC236}">
                      <a16:creationId xmlns:a16="http://schemas.microsoft.com/office/drawing/2014/main" id="{0692D8D5-42E8-7D6B-06AE-37C5BF33C87B}"/>
                    </a:ext>
                  </a:extLst>
                </p:cNvPr>
                <p:cNvSpPr/>
                <p:nvPr/>
              </p:nvSpPr>
              <p:spPr>
                <a:xfrm>
                  <a:off x="5221259" y="1630229"/>
                  <a:ext cx="360948" cy="85940"/>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DC9BA29D-4CF3-1AEB-59A6-9B7D488F5B9B}"/>
                  </a:ext>
                </a:extLst>
              </p:cNvPr>
              <p:cNvGrpSpPr/>
              <p:nvPr/>
            </p:nvGrpSpPr>
            <p:grpSpPr>
              <a:xfrm>
                <a:off x="5253143" y="1089201"/>
                <a:ext cx="297180" cy="417979"/>
                <a:chOff x="5231687" y="1065681"/>
                <a:chExt cx="297180" cy="417979"/>
              </a:xfrm>
            </p:grpSpPr>
            <p:cxnSp>
              <p:nvCxnSpPr>
                <p:cNvPr id="23" name="Straight Connector 22">
                  <a:extLst>
                    <a:ext uri="{FF2B5EF4-FFF2-40B4-BE49-F238E27FC236}">
                      <a16:creationId xmlns:a16="http://schemas.microsoft.com/office/drawing/2014/main" id="{41D6DA8E-0113-E8BF-C697-FE3617F2F24B}"/>
                    </a:ext>
                  </a:extLst>
                </p:cNvPr>
                <p:cNvCxnSpPr>
                  <a:cxnSpLocks/>
                </p:cNvCxnSpPr>
                <p:nvPr/>
              </p:nvCxnSpPr>
              <p:spPr>
                <a:xfrm>
                  <a:off x="523168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12C730D-7490-64A1-3BF9-00B07092BB13}"/>
                    </a:ext>
                  </a:extLst>
                </p:cNvPr>
                <p:cNvCxnSpPr>
                  <a:cxnSpLocks/>
                </p:cNvCxnSpPr>
                <p:nvPr/>
              </p:nvCxnSpPr>
              <p:spPr>
                <a:xfrm>
                  <a:off x="530598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D8F352D-DE5F-2D6D-FD0D-AE59EB2428C2}"/>
                    </a:ext>
                  </a:extLst>
                </p:cNvPr>
                <p:cNvCxnSpPr>
                  <a:cxnSpLocks/>
                </p:cNvCxnSpPr>
                <p:nvPr/>
              </p:nvCxnSpPr>
              <p:spPr>
                <a:xfrm>
                  <a:off x="538027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6BAC17D-E0A3-6DF9-7AA6-EC76B0133655}"/>
                    </a:ext>
                  </a:extLst>
                </p:cNvPr>
                <p:cNvCxnSpPr>
                  <a:cxnSpLocks/>
                </p:cNvCxnSpPr>
                <p:nvPr/>
              </p:nvCxnSpPr>
              <p:spPr>
                <a:xfrm>
                  <a:off x="545457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FC78132-9D98-09B4-6580-4D4C745C53AC}"/>
                    </a:ext>
                  </a:extLst>
                </p:cNvPr>
                <p:cNvCxnSpPr>
                  <a:cxnSpLocks/>
                </p:cNvCxnSpPr>
                <p:nvPr/>
              </p:nvCxnSpPr>
              <p:spPr>
                <a:xfrm>
                  <a:off x="552886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grpSp>
        </p:grpSp>
        <p:sp>
          <p:nvSpPr>
            <p:cNvPr id="2049" name="Rectangle 2048">
              <a:extLst>
                <a:ext uri="{FF2B5EF4-FFF2-40B4-BE49-F238E27FC236}">
                  <a16:creationId xmlns:a16="http://schemas.microsoft.com/office/drawing/2014/main" id="{6D540FC3-1BDA-781B-FD06-FC871F68DA5D}"/>
                </a:ext>
              </a:extLst>
            </p:cNvPr>
            <p:cNvSpPr/>
            <p:nvPr/>
          </p:nvSpPr>
          <p:spPr>
            <a:xfrm>
              <a:off x="6370015" y="3018103"/>
              <a:ext cx="360948" cy="85940"/>
            </a:xfrm>
            <a:prstGeom prst="rect">
              <a:avLst/>
            </a:prstGeom>
            <a:solidFill>
              <a:srgbClr val="E466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17862130"/>
      </p:ext>
    </p:extLst>
  </p:cSld>
  <p:clrMapOvr>
    <a:masterClrMapping/>
  </p:clrMapOvr>
  <mc:AlternateContent xmlns:mc="http://schemas.openxmlformats.org/markup-compatibility/2006" xmlns:p14="http://schemas.microsoft.com/office/powerpoint/2010/main">
    <mc:Choice Requires="p14">
      <p:transition spd="slow" p14:dur="2000" advTm="30677"/>
    </mc:Choice>
    <mc:Fallback xmlns="">
      <p:transition spd="slow" advTm="30677"/>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CF936-6395-7CEA-CD23-E9510CDD2A5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C9D9767-87BF-FE05-F145-D8C51128185B}"/>
              </a:ext>
            </a:extLst>
          </p:cNvPr>
          <p:cNvSpPr>
            <a:spLocks noGrp="1"/>
          </p:cNvSpPr>
          <p:nvPr>
            <p:ph type="title"/>
          </p:nvPr>
        </p:nvSpPr>
        <p:spPr/>
        <p:txBody>
          <a:bodyPr/>
          <a:lstStyle/>
          <a:p>
            <a:r>
              <a:rPr lang="en-US"/>
              <a:t>Pause and Consider</a:t>
            </a:r>
          </a:p>
        </p:txBody>
      </p:sp>
      <p:sp>
        <p:nvSpPr>
          <p:cNvPr id="7" name="Content Placeholder 6">
            <a:extLst>
              <a:ext uri="{FF2B5EF4-FFF2-40B4-BE49-F238E27FC236}">
                <a16:creationId xmlns:a16="http://schemas.microsoft.com/office/drawing/2014/main" id="{9C220F5D-1C14-28A2-A886-AF5748C557C3}"/>
              </a:ext>
            </a:extLst>
          </p:cNvPr>
          <p:cNvSpPr>
            <a:spLocks noGrp="1"/>
          </p:cNvSpPr>
          <p:nvPr>
            <p:ph idx="1"/>
          </p:nvPr>
        </p:nvSpPr>
        <p:spPr/>
        <p:txBody>
          <a:bodyPr vert="horz" lIns="91440" tIns="45720" rIns="91440" bIns="45720" rtlCol="0" anchor="t">
            <a:normAutofit/>
          </a:bodyPr>
          <a:lstStyle/>
          <a:p>
            <a:pPr marL="0" indent="0">
              <a:buNone/>
            </a:pPr>
            <a:r>
              <a:rPr lang="en-US" sz="2800"/>
              <a:t>Now that we have covered some basic information on state requirements and terminology, what questions are still lingering?</a:t>
            </a:r>
          </a:p>
        </p:txBody>
      </p:sp>
      <p:sp>
        <p:nvSpPr>
          <p:cNvPr id="3" name="Footer Placeholder 2">
            <a:extLst>
              <a:ext uri="{FF2B5EF4-FFF2-40B4-BE49-F238E27FC236}">
                <a16:creationId xmlns:a16="http://schemas.microsoft.com/office/drawing/2014/main" id="{12AB9D8A-1BB2-508A-D981-E85013FE8FBF}"/>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5C7CADD9-2178-8193-0BFE-5C66401F15CD}"/>
              </a:ext>
            </a:extLst>
          </p:cNvPr>
          <p:cNvSpPr>
            <a:spLocks noGrp="1"/>
          </p:cNvSpPr>
          <p:nvPr>
            <p:ph type="sldNum" sz="quarter" idx="12"/>
          </p:nvPr>
        </p:nvSpPr>
        <p:spPr/>
        <p:txBody>
          <a:bodyPr/>
          <a:lstStyle/>
          <a:p>
            <a:fld id="{357F5B69-6281-4C1F-8C38-6DA0F56DA430}" type="slidenum">
              <a:rPr lang="en-US" smtClean="0"/>
              <a:pPr/>
              <a:t>26</a:t>
            </a:fld>
            <a:endParaRPr lang="en-US"/>
          </a:p>
        </p:txBody>
      </p:sp>
      <p:pic>
        <p:nvPicPr>
          <p:cNvPr id="2" name="Graphic 1">
            <a:extLst>
              <a:ext uri="{FF2B5EF4-FFF2-40B4-BE49-F238E27FC236}">
                <a16:creationId xmlns:a16="http://schemas.microsoft.com/office/drawing/2014/main" id="{EF78E00D-A503-9CEC-CEB0-886B12EFC18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176" y="2271768"/>
            <a:ext cx="3589283" cy="3589283"/>
          </a:xfrm>
          <a:prstGeom prst="rect">
            <a:avLst/>
          </a:prstGeom>
        </p:spPr>
      </p:pic>
    </p:spTree>
    <p:extLst>
      <p:ext uri="{BB962C8B-B14F-4D97-AF65-F5344CB8AC3E}">
        <p14:creationId xmlns:p14="http://schemas.microsoft.com/office/powerpoint/2010/main" val="1993715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7A39-7656-C8B1-19F6-DD65B57C319E}"/>
              </a:ext>
            </a:extLst>
          </p:cNvPr>
          <p:cNvSpPr>
            <a:spLocks noGrp="1"/>
          </p:cNvSpPr>
          <p:nvPr>
            <p:ph type="ctrTitle"/>
          </p:nvPr>
        </p:nvSpPr>
        <p:spPr/>
        <p:txBody>
          <a:bodyPr/>
          <a:lstStyle/>
          <a:p>
            <a:r>
              <a:rPr lang="en-US" sz="5400"/>
              <a:t>Substance Use in Oregon</a:t>
            </a:r>
            <a:endParaRPr lang="en-US"/>
          </a:p>
        </p:txBody>
      </p:sp>
      <p:sp>
        <p:nvSpPr>
          <p:cNvPr id="3" name="Footer Placeholder 2">
            <a:extLst>
              <a:ext uri="{FF2B5EF4-FFF2-40B4-BE49-F238E27FC236}">
                <a16:creationId xmlns:a16="http://schemas.microsoft.com/office/drawing/2014/main" id="{5953FEA2-49BE-0652-769F-F5386E8F8BEA}"/>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0EA540AE-B882-9DE0-66DF-5B68061EEE27}"/>
              </a:ext>
            </a:extLst>
          </p:cNvPr>
          <p:cNvSpPr>
            <a:spLocks noGrp="1"/>
          </p:cNvSpPr>
          <p:nvPr>
            <p:ph type="sldNum" sz="quarter" idx="12"/>
          </p:nvPr>
        </p:nvSpPr>
        <p:spPr/>
        <p:txBody>
          <a:bodyPr/>
          <a:lstStyle/>
          <a:p>
            <a:fld id="{357F5B69-6281-4C1F-8C38-6DA0F56DA430}" type="slidenum">
              <a:rPr lang="en-US" smtClean="0"/>
              <a:t>27</a:t>
            </a:fld>
            <a:endParaRPr lang="en-US"/>
          </a:p>
        </p:txBody>
      </p:sp>
    </p:spTree>
    <p:extLst>
      <p:ext uri="{BB962C8B-B14F-4D97-AF65-F5344CB8AC3E}">
        <p14:creationId xmlns:p14="http://schemas.microsoft.com/office/powerpoint/2010/main" val="3108111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6F4C2-8CBC-86C9-89F2-8909396ECEDD}"/>
              </a:ext>
            </a:extLst>
          </p:cNvPr>
          <p:cNvSpPr>
            <a:spLocks noGrp="1"/>
          </p:cNvSpPr>
          <p:nvPr>
            <p:ph type="title"/>
          </p:nvPr>
        </p:nvSpPr>
        <p:spPr/>
        <p:txBody>
          <a:bodyPr/>
          <a:lstStyle/>
          <a:p>
            <a:r>
              <a:rPr lang="en-US"/>
              <a:t>Stop, Reflect and Share </a:t>
            </a:r>
          </a:p>
        </p:txBody>
      </p:sp>
      <p:sp>
        <p:nvSpPr>
          <p:cNvPr id="3" name="Content Placeholder 2">
            <a:extLst>
              <a:ext uri="{FF2B5EF4-FFF2-40B4-BE49-F238E27FC236}">
                <a16:creationId xmlns:a16="http://schemas.microsoft.com/office/drawing/2014/main" id="{75F0B286-904F-98A6-FCD1-6B822006B4A2}"/>
              </a:ext>
            </a:extLst>
          </p:cNvPr>
          <p:cNvSpPr>
            <a:spLocks noGrp="1"/>
          </p:cNvSpPr>
          <p:nvPr>
            <p:ph idx="1"/>
          </p:nvPr>
        </p:nvSpPr>
        <p:spPr/>
        <p:txBody>
          <a:bodyPr>
            <a:normAutofit/>
          </a:bodyPr>
          <a:lstStyle/>
          <a:p>
            <a:pPr marL="0" indent="0">
              <a:buNone/>
            </a:pPr>
            <a:r>
              <a:rPr lang="en-US" sz="2800"/>
              <a:t>What beliefs exist about people with substance use disorder (SUD)? </a:t>
            </a:r>
          </a:p>
        </p:txBody>
      </p:sp>
      <p:sp>
        <p:nvSpPr>
          <p:cNvPr id="4" name="Footer Placeholder 3">
            <a:extLst>
              <a:ext uri="{FF2B5EF4-FFF2-40B4-BE49-F238E27FC236}">
                <a16:creationId xmlns:a16="http://schemas.microsoft.com/office/drawing/2014/main" id="{36F7D330-D2B8-1441-BD92-33B244170556}"/>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4708CAE-F840-6134-D3DE-5EC98CE46250}"/>
              </a:ext>
            </a:extLst>
          </p:cNvPr>
          <p:cNvSpPr>
            <a:spLocks noGrp="1"/>
          </p:cNvSpPr>
          <p:nvPr>
            <p:ph type="sldNum" sz="quarter" idx="12"/>
          </p:nvPr>
        </p:nvSpPr>
        <p:spPr/>
        <p:txBody>
          <a:bodyPr/>
          <a:lstStyle/>
          <a:p>
            <a:fld id="{357F5B69-6281-4C1F-8C38-6DA0F56DA430}" type="slidenum">
              <a:rPr lang="en-US" smtClean="0"/>
              <a:t>28</a:t>
            </a:fld>
            <a:endParaRPr lang="en-US"/>
          </a:p>
        </p:txBody>
      </p:sp>
      <p:pic>
        <p:nvPicPr>
          <p:cNvPr id="7" name="Picture Placeholder 7">
            <a:extLst>
              <a:ext uri="{FF2B5EF4-FFF2-40B4-BE49-F238E27FC236}">
                <a16:creationId xmlns:a16="http://schemas.microsoft.com/office/drawing/2014/main" id="{156957E6-3711-AF71-9691-27352FD55B7A}"/>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38BBF9CE-CF7B-F7B5-4E2E-986808757CF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1427937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A619A-46B9-6F39-1759-4646C21C807A}"/>
              </a:ext>
            </a:extLst>
          </p:cNvPr>
          <p:cNvSpPr>
            <a:spLocks noGrp="1"/>
          </p:cNvSpPr>
          <p:nvPr>
            <p:ph type="title"/>
          </p:nvPr>
        </p:nvSpPr>
        <p:spPr/>
        <p:txBody>
          <a:bodyPr/>
          <a:lstStyle/>
          <a:p>
            <a:r>
              <a:rPr lang="en-US"/>
              <a:t>Oregon Student Health Survey</a:t>
            </a:r>
          </a:p>
        </p:txBody>
      </p:sp>
      <p:sp>
        <p:nvSpPr>
          <p:cNvPr id="3" name="Content Placeholder 2">
            <a:extLst>
              <a:ext uri="{FF2B5EF4-FFF2-40B4-BE49-F238E27FC236}">
                <a16:creationId xmlns:a16="http://schemas.microsoft.com/office/drawing/2014/main" id="{016A414C-627C-4391-4DF1-DA301FD56399}"/>
              </a:ext>
            </a:extLst>
          </p:cNvPr>
          <p:cNvSpPr>
            <a:spLocks noGrp="1"/>
          </p:cNvSpPr>
          <p:nvPr>
            <p:ph idx="1"/>
          </p:nvPr>
        </p:nvSpPr>
        <p:spPr/>
        <p:txBody>
          <a:bodyPr vert="horz" lIns="91440" tIns="45720" rIns="91440" bIns="45720" rtlCol="0" anchor="t">
            <a:normAutofit/>
          </a:bodyPr>
          <a:lstStyle/>
          <a:p>
            <a:r>
              <a:rPr lang="en-US" sz="2800"/>
              <a:t>Comprehensive, school-based, anonymous and voluntary health survey of students in grades 6, 8 and 11</a:t>
            </a:r>
          </a:p>
          <a:p>
            <a:r>
              <a:rPr lang="en-US" sz="2800"/>
              <a:t>Designed to address</a:t>
            </a:r>
            <a:endParaRPr lang="en-US" sz="2800">
              <a:ea typeface="Calibri"/>
              <a:cs typeface="Calibri"/>
            </a:endParaRPr>
          </a:p>
          <a:p>
            <a:pPr lvl="1"/>
            <a:r>
              <a:rPr lang="en-US" sz="2800"/>
              <a:t>Student health and safety</a:t>
            </a:r>
            <a:endParaRPr lang="en-US" sz="2800">
              <a:ea typeface="Calibri"/>
              <a:cs typeface="Calibri"/>
            </a:endParaRPr>
          </a:p>
          <a:p>
            <a:pPr lvl="1"/>
            <a:r>
              <a:rPr lang="en-US" sz="2800"/>
              <a:t>Student mental health and behavioral health</a:t>
            </a:r>
            <a:endParaRPr lang="en-US" sz="2800">
              <a:ea typeface="Calibri"/>
              <a:cs typeface="Calibri"/>
            </a:endParaRPr>
          </a:p>
          <a:p>
            <a:pPr lvl="1"/>
            <a:r>
              <a:rPr lang="en-US" sz="2800"/>
              <a:t>School climate and culture</a:t>
            </a:r>
            <a:endParaRPr lang="en-US" sz="2800">
              <a:ea typeface="Calibri"/>
              <a:cs typeface="Calibri"/>
            </a:endParaRPr>
          </a:p>
          <a:p>
            <a:pPr marL="0" indent="0">
              <a:buNone/>
            </a:pPr>
            <a:endParaRPr lang="en-US" sz="2800">
              <a:ea typeface="+mn-lt"/>
              <a:cs typeface="+mn-lt"/>
            </a:endParaRPr>
          </a:p>
          <a:p>
            <a:pPr marL="0" indent="0">
              <a:buNone/>
            </a:pPr>
            <a:r>
              <a:rPr lang="en-US" sz="2800">
                <a:ea typeface="+mn-lt"/>
                <a:cs typeface="+mn-lt"/>
                <a:hlinkClick r:id="rId3"/>
              </a:rPr>
              <a:t>Oregon Student Health Survey Report 2024</a:t>
            </a:r>
            <a:endParaRPr lang="en-US" sz="2800">
              <a:ea typeface="Calibri"/>
              <a:cs typeface="Calibri"/>
            </a:endParaRPr>
          </a:p>
        </p:txBody>
      </p:sp>
      <p:sp>
        <p:nvSpPr>
          <p:cNvPr id="4" name="Footer Placeholder 3">
            <a:extLst>
              <a:ext uri="{FF2B5EF4-FFF2-40B4-BE49-F238E27FC236}">
                <a16:creationId xmlns:a16="http://schemas.microsoft.com/office/drawing/2014/main" id="{A2509193-9533-2F55-1B18-966CC62FE2A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C4500180-DF54-6D9F-7886-A5FC39036FA9}"/>
              </a:ext>
            </a:extLst>
          </p:cNvPr>
          <p:cNvSpPr>
            <a:spLocks noGrp="1"/>
          </p:cNvSpPr>
          <p:nvPr>
            <p:ph type="sldNum" sz="quarter" idx="12"/>
          </p:nvPr>
        </p:nvSpPr>
        <p:spPr/>
        <p:txBody>
          <a:bodyPr/>
          <a:lstStyle/>
          <a:p>
            <a:fld id="{357F5B69-6281-4C1F-8C38-6DA0F56DA430}" type="slidenum">
              <a:rPr lang="en-US" smtClean="0"/>
              <a:t>29</a:t>
            </a:fld>
            <a:endParaRPr lang="en-US"/>
          </a:p>
        </p:txBody>
      </p:sp>
    </p:spTree>
    <p:extLst>
      <p:ext uri="{BB962C8B-B14F-4D97-AF65-F5344CB8AC3E}">
        <p14:creationId xmlns:p14="http://schemas.microsoft.com/office/powerpoint/2010/main" val="202604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E7423-344E-930B-63AA-80BEA3204B20}"/>
              </a:ext>
            </a:extLst>
          </p:cNvPr>
          <p:cNvSpPr>
            <a:spLocks noGrp="1"/>
          </p:cNvSpPr>
          <p:nvPr>
            <p:ph type="ctrTitle"/>
          </p:nvPr>
        </p:nvSpPr>
        <p:spPr/>
        <p:txBody>
          <a:bodyPr/>
          <a:lstStyle/>
          <a:p>
            <a:r>
              <a:rPr lang="en-US"/>
              <a:t>Building Background Knowledge</a:t>
            </a:r>
          </a:p>
        </p:txBody>
      </p:sp>
      <p:sp>
        <p:nvSpPr>
          <p:cNvPr id="3" name="Footer Placeholder 2">
            <a:extLst>
              <a:ext uri="{FF2B5EF4-FFF2-40B4-BE49-F238E27FC236}">
                <a16:creationId xmlns:a16="http://schemas.microsoft.com/office/drawing/2014/main" id="{F0227E3F-4726-9DF8-D9F1-511C0B118E16}"/>
              </a:ext>
            </a:extLst>
          </p:cNvPr>
          <p:cNvSpPr>
            <a:spLocks noGrp="1"/>
          </p:cNvSpPr>
          <p:nvPr>
            <p:ph type="ftr" sz="quarter" idx="11"/>
          </p:nvPr>
        </p:nvSpPr>
        <p:spPr/>
        <p:txBody>
          <a:bodyPr/>
          <a:lstStyle/>
          <a:p>
            <a:r>
              <a:rPr lang="en-US"/>
              <a:t>Oregon Department of Education</a:t>
            </a:r>
          </a:p>
        </p:txBody>
      </p:sp>
      <p:sp>
        <p:nvSpPr>
          <p:cNvPr id="5" name="Slide Number Placeholder 3">
            <a:extLst>
              <a:ext uri="{FF2B5EF4-FFF2-40B4-BE49-F238E27FC236}">
                <a16:creationId xmlns:a16="http://schemas.microsoft.com/office/drawing/2014/main" id="{2955715E-B141-D9CE-5078-50BCD00E12DE}"/>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a:p>
        </p:txBody>
      </p:sp>
    </p:spTree>
    <p:extLst>
      <p:ext uri="{BB962C8B-B14F-4D97-AF65-F5344CB8AC3E}">
        <p14:creationId xmlns:p14="http://schemas.microsoft.com/office/powerpoint/2010/main" val="35254385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A4062-05D9-EE38-3451-CEDA580090F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7C7E305-286B-DE82-C982-7AC04A3A7152}"/>
              </a:ext>
            </a:extLst>
          </p:cNvPr>
          <p:cNvSpPr>
            <a:spLocks noGrp="1"/>
          </p:cNvSpPr>
          <p:nvPr>
            <p:ph type="title"/>
          </p:nvPr>
        </p:nvSpPr>
        <p:spPr/>
        <p:txBody>
          <a:bodyPr/>
          <a:lstStyle/>
          <a:p>
            <a:r>
              <a:rPr lang="en-US"/>
              <a:t>Student Health Survey Exploration (State)</a:t>
            </a:r>
          </a:p>
        </p:txBody>
      </p:sp>
      <p:sp>
        <p:nvSpPr>
          <p:cNvPr id="2" name="Content Placeholder 1">
            <a:extLst>
              <a:ext uri="{FF2B5EF4-FFF2-40B4-BE49-F238E27FC236}">
                <a16:creationId xmlns:a16="http://schemas.microsoft.com/office/drawing/2014/main" id="{878ACE52-9148-60A1-1AC0-1410F3EC40DA}"/>
              </a:ext>
            </a:extLst>
          </p:cNvPr>
          <p:cNvSpPr>
            <a:spLocks noGrp="1"/>
          </p:cNvSpPr>
          <p:nvPr>
            <p:ph idx="1"/>
          </p:nvPr>
        </p:nvSpPr>
        <p:spPr/>
        <p:txBody>
          <a:bodyPr vert="horz" lIns="91440" tIns="45720" rIns="91440" bIns="45720" rtlCol="0" anchor="t">
            <a:normAutofit/>
          </a:bodyPr>
          <a:lstStyle/>
          <a:p>
            <a:pPr marL="457200" indent="-457200">
              <a:buFont typeface="+mj-lt"/>
              <a:buAutoNum type="arabicPeriod"/>
            </a:pPr>
            <a:r>
              <a:rPr lang="en-US" sz="2800"/>
              <a:t>Open the “State Data Tables.” </a:t>
            </a:r>
          </a:p>
          <a:p>
            <a:pPr marL="457200" indent="-457200">
              <a:buFont typeface="+mj-lt"/>
              <a:buAutoNum type="arabicPeriod"/>
            </a:pPr>
            <a:r>
              <a:rPr lang="en-US" sz="2800"/>
              <a:t>Review data tables on pp. 52-71. </a:t>
            </a:r>
            <a:endParaRPr lang="en-US" sz="2800">
              <a:ea typeface="Calibri"/>
              <a:cs typeface="Calibri"/>
            </a:endParaRPr>
          </a:p>
          <a:p>
            <a:pPr marL="457200" indent="-457200">
              <a:buFont typeface="+mj-lt"/>
              <a:buAutoNum type="arabicPeriod"/>
            </a:pPr>
            <a:r>
              <a:rPr lang="en-US" sz="2800"/>
              <a:t>As you review, jot down what you notice and what you wonder. </a:t>
            </a:r>
          </a:p>
        </p:txBody>
      </p:sp>
      <p:sp>
        <p:nvSpPr>
          <p:cNvPr id="3" name="Footer Placeholder 2">
            <a:extLst>
              <a:ext uri="{FF2B5EF4-FFF2-40B4-BE49-F238E27FC236}">
                <a16:creationId xmlns:a16="http://schemas.microsoft.com/office/drawing/2014/main" id="{229D10A6-CC72-AFCB-CF6B-8721197E823D}"/>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EFDE8382-0DBC-6B7C-5B5E-B14201A73F08}"/>
              </a:ext>
            </a:extLst>
          </p:cNvPr>
          <p:cNvSpPr>
            <a:spLocks noGrp="1"/>
          </p:cNvSpPr>
          <p:nvPr>
            <p:ph type="sldNum" sz="quarter" idx="12"/>
          </p:nvPr>
        </p:nvSpPr>
        <p:spPr/>
        <p:txBody>
          <a:bodyPr/>
          <a:lstStyle/>
          <a:p>
            <a:fld id="{357F5B69-6281-4C1F-8C38-6DA0F56DA430}" type="slidenum">
              <a:rPr lang="en-US" smtClean="0"/>
              <a:pPr/>
              <a:t>30</a:t>
            </a:fld>
            <a:endParaRPr lang="en-US"/>
          </a:p>
        </p:txBody>
      </p:sp>
    </p:spTree>
    <p:extLst>
      <p:ext uri="{BB962C8B-B14F-4D97-AF65-F5344CB8AC3E}">
        <p14:creationId xmlns:p14="http://schemas.microsoft.com/office/powerpoint/2010/main" val="3965648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B3F069-95D2-F745-1260-A73BD27DAAA7}"/>
              </a:ext>
            </a:extLst>
          </p:cNvPr>
          <p:cNvSpPr>
            <a:spLocks noGrp="1"/>
          </p:cNvSpPr>
          <p:nvPr>
            <p:ph type="title"/>
          </p:nvPr>
        </p:nvSpPr>
        <p:spPr/>
        <p:txBody>
          <a:bodyPr/>
          <a:lstStyle/>
          <a:p>
            <a:r>
              <a:rPr lang="en-US"/>
              <a:t>Stop, Reflect and Share</a:t>
            </a:r>
          </a:p>
        </p:txBody>
      </p:sp>
      <p:sp>
        <p:nvSpPr>
          <p:cNvPr id="7" name="Content Placeholder 6">
            <a:extLst>
              <a:ext uri="{FF2B5EF4-FFF2-40B4-BE49-F238E27FC236}">
                <a16:creationId xmlns:a16="http://schemas.microsoft.com/office/drawing/2014/main" id="{A67BE294-E9A2-E554-C8FD-EF107559FBC1}"/>
              </a:ext>
            </a:extLst>
          </p:cNvPr>
          <p:cNvSpPr>
            <a:spLocks noGrp="1"/>
          </p:cNvSpPr>
          <p:nvPr>
            <p:ph idx="1"/>
          </p:nvPr>
        </p:nvSpPr>
        <p:spPr/>
        <p:txBody>
          <a:bodyPr vert="horz" lIns="91440" tIns="45720" rIns="91440" bIns="45720" rtlCol="0" anchor="t">
            <a:normAutofit/>
          </a:bodyPr>
          <a:lstStyle/>
          <a:p>
            <a:r>
              <a:rPr lang="en-US" sz="2800"/>
              <a:t>Based on the data, what did you learn about youth and substance use in the state? How did this compare with what your experiences are at the local level?</a:t>
            </a:r>
          </a:p>
          <a:p>
            <a:r>
              <a:rPr lang="en-US" sz="2800"/>
              <a:t>What information is missing, or do you need to know more about? </a:t>
            </a:r>
          </a:p>
          <a:p>
            <a:r>
              <a:rPr lang="en-US" sz="2800"/>
              <a:t>How can this data help improve or inform school-based programs?</a:t>
            </a:r>
          </a:p>
          <a:p>
            <a:r>
              <a:rPr lang="en-US" sz="2800">
                <a:ea typeface="Calibri" panose="020F0502020204030204"/>
                <a:cs typeface="Calibri" panose="020F0502020204030204"/>
              </a:rPr>
              <a:t>What other data sources do you use to inform your district's substance use prevention work?</a:t>
            </a:r>
          </a:p>
        </p:txBody>
      </p:sp>
      <p:sp>
        <p:nvSpPr>
          <p:cNvPr id="4" name="Footer Placeholder 3">
            <a:extLst>
              <a:ext uri="{FF2B5EF4-FFF2-40B4-BE49-F238E27FC236}">
                <a16:creationId xmlns:a16="http://schemas.microsoft.com/office/drawing/2014/main" id="{EA342882-15F5-2C15-6D97-672A1C4221DD}"/>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C53A7C9C-015B-E121-7E8D-CCA669336B60}"/>
              </a:ext>
            </a:extLst>
          </p:cNvPr>
          <p:cNvSpPr>
            <a:spLocks noGrp="1"/>
          </p:cNvSpPr>
          <p:nvPr>
            <p:ph type="sldNum" sz="quarter" idx="12"/>
          </p:nvPr>
        </p:nvSpPr>
        <p:spPr/>
        <p:txBody>
          <a:bodyPr/>
          <a:lstStyle/>
          <a:p>
            <a:fld id="{357F5B69-6281-4C1F-8C38-6DA0F56DA430}" type="slidenum">
              <a:rPr lang="en-US" smtClean="0"/>
              <a:t>31</a:t>
            </a:fld>
            <a:endParaRPr lang="en-US"/>
          </a:p>
        </p:txBody>
      </p:sp>
      <p:pic>
        <p:nvPicPr>
          <p:cNvPr id="2" name="Picture Placeholder 7">
            <a:extLst>
              <a:ext uri="{FF2B5EF4-FFF2-40B4-BE49-F238E27FC236}">
                <a16:creationId xmlns:a16="http://schemas.microsoft.com/office/drawing/2014/main" id="{D6224D2F-89C1-2155-17CA-432BD4AD31D5}"/>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3" name="Picture Placeholder 7">
            <a:extLst>
              <a:ext uri="{FF2B5EF4-FFF2-40B4-BE49-F238E27FC236}">
                <a16:creationId xmlns:a16="http://schemas.microsoft.com/office/drawing/2014/main" id="{61C8D8F7-779B-9949-3397-B9E884D11E8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3436944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648F4-39AB-DB29-4391-BC92F2EBA269}"/>
              </a:ext>
            </a:extLst>
          </p:cNvPr>
          <p:cNvSpPr>
            <a:spLocks noGrp="1"/>
          </p:cNvSpPr>
          <p:nvPr>
            <p:ph type="ctrTitle"/>
          </p:nvPr>
        </p:nvSpPr>
        <p:spPr/>
        <p:txBody>
          <a:bodyPr/>
          <a:lstStyle/>
          <a:p>
            <a:r>
              <a:rPr lang="en-US" sz="5400"/>
              <a:t>Substance Use Prevention </a:t>
            </a:r>
            <a:endParaRPr lang="en-US"/>
          </a:p>
        </p:txBody>
      </p:sp>
      <p:sp>
        <p:nvSpPr>
          <p:cNvPr id="3" name="Footer Placeholder 2">
            <a:extLst>
              <a:ext uri="{FF2B5EF4-FFF2-40B4-BE49-F238E27FC236}">
                <a16:creationId xmlns:a16="http://schemas.microsoft.com/office/drawing/2014/main" id="{E0FBB4A8-FF38-B88B-D4E5-54048AEBDA18}"/>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F7D87272-5CFB-0C1E-A368-3BDCAA67DA33}"/>
              </a:ext>
            </a:extLst>
          </p:cNvPr>
          <p:cNvSpPr>
            <a:spLocks noGrp="1"/>
          </p:cNvSpPr>
          <p:nvPr>
            <p:ph type="sldNum" sz="quarter" idx="12"/>
          </p:nvPr>
        </p:nvSpPr>
        <p:spPr/>
        <p:txBody>
          <a:bodyPr/>
          <a:lstStyle/>
          <a:p>
            <a:fld id="{357F5B69-6281-4C1F-8C38-6DA0F56DA430}" type="slidenum">
              <a:rPr lang="en-US" smtClean="0"/>
              <a:t>32</a:t>
            </a:fld>
            <a:endParaRPr lang="en-US"/>
          </a:p>
        </p:txBody>
      </p:sp>
    </p:spTree>
    <p:extLst>
      <p:ext uri="{BB962C8B-B14F-4D97-AF65-F5344CB8AC3E}">
        <p14:creationId xmlns:p14="http://schemas.microsoft.com/office/powerpoint/2010/main" val="2334745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0CCEFEE-1B21-9FAF-36BA-B47E00D29E9E}"/>
              </a:ext>
            </a:extLst>
          </p:cNvPr>
          <p:cNvSpPr>
            <a:spLocks noGrp="1"/>
          </p:cNvSpPr>
          <p:nvPr>
            <p:ph type="title"/>
          </p:nvPr>
        </p:nvSpPr>
        <p:spPr>
          <a:xfrm>
            <a:off x="717176" y="457200"/>
            <a:ext cx="10784541" cy="1026460"/>
          </a:xfrm>
        </p:spPr>
        <p:txBody>
          <a:bodyPr anchor="b">
            <a:normAutofit/>
          </a:bodyPr>
          <a:lstStyle/>
          <a:p>
            <a:r>
              <a:rPr lang="en-US"/>
              <a:t>Substance Use Education and Prevention</a:t>
            </a:r>
          </a:p>
        </p:txBody>
      </p:sp>
      <p:sp>
        <p:nvSpPr>
          <p:cNvPr id="7" name="Content Placeholder 6">
            <a:extLst>
              <a:ext uri="{FF2B5EF4-FFF2-40B4-BE49-F238E27FC236}">
                <a16:creationId xmlns:a16="http://schemas.microsoft.com/office/drawing/2014/main" id="{8401E034-7489-197D-AF7F-6045E74B65A8}"/>
              </a:ext>
            </a:extLst>
          </p:cNvPr>
          <p:cNvSpPr>
            <a:spLocks noGrp="1"/>
          </p:cNvSpPr>
          <p:nvPr>
            <p:ph sz="half" idx="1"/>
          </p:nvPr>
        </p:nvSpPr>
        <p:spPr>
          <a:xfrm>
            <a:off x="632509" y="1938514"/>
            <a:ext cx="4830910" cy="4106048"/>
          </a:xfrm>
        </p:spPr>
        <p:txBody>
          <a:bodyPr vert="horz" lIns="91440" tIns="45720" rIns="91440" bIns="45720" rtlCol="0" anchor="ctr">
            <a:normAutofit/>
          </a:bodyPr>
          <a:lstStyle/>
          <a:p>
            <a:pPr marL="0" indent="0">
              <a:buNone/>
            </a:pPr>
            <a:r>
              <a:rPr lang="en-US"/>
              <a:t>Effective  prevention education acknowledges the complex nature of  substance use and focuses on protective factors while reducing risk factors. </a:t>
            </a:r>
            <a:endParaRPr lang="en-US" b="1"/>
          </a:p>
          <a:p>
            <a:pPr marL="0" indent="0">
              <a:buNone/>
            </a:pPr>
            <a:endParaRPr lang="en-US" b="1"/>
          </a:p>
          <a:p>
            <a:pPr marL="0" indent="0">
              <a:buNone/>
            </a:pPr>
            <a:r>
              <a:rPr lang="en-US"/>
              <a:t>Focusing on promoting protective factors and reducing risk factors for substance use positively impacts other health concerns such as suicide, mental health, and bullying.</a:t>
            </a:r>
            <a:endParaRPr lang="en-US">
              <a:ea typeface="Calibri"/>
              <a:cs typeface="Calibri"/>
            </a:endParaRPr>
          </a:p>
        </p:txBody>
      </p:sp>
      <p:sp>
        <p:nvSpPr>
          <p:cNvPr id="4" name="Footer Placeholder 3">
            <a:extLst>
              <a:ext uri="{FF2B5EF4-FFF2-40B4-BE49-F238E27FC236}">
                <a16:creationId xmlns:a16="http://schemas.microsoft.com/office/drawing/2014/main" id="{F96DF7E4-85C4-709A-2A46-061C09F4CAD2}"/>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5" name="Slide Number Placeholder 4">
            <a:extLst>
              <a:ext uri="{FF2B5EF4-FFF2-40B4-BE49-F238E27FC236}">
                <a16:creationId xmlns:a16="http://schemas.microsoft.com/office/drawing/2014/main" id="{13149F57-3937-35D6-4437-BE3A3593AF82}"/>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33</a:t>
            </a:fld>
            <a:endParaRPr lang="en-US"/>
          </a:p>
        </p:txBody>
      </p:sp>
      <p:graphicFrame>
        <p:nvGraphicFramePr>
          <p:cNvPr id="9" name="Content Placeholder 1">
            <a:extLst>
              <a:ext uri="{FF2B5EF4-FFF2-40B4-BE49-F238E27FC236}">
                <a16:creationId xmlns:a16="http://schemas.microsoft.com/office/drawing/2014/main" id="{C31D75AC-8895-4355-7836-0097F00A2B51}"/>
              </a:ext>
            </a:extLst>
          </p:cNvPr>
          <p:cNvGraphicFramePr>
            <a:graphicFrameLocks noGrp="1"/>
          </p:cNvGraphicFramePr>
          <p:nvPr>
            <p:ph sz="half" idx="2"/>
            <p:extLst>
              <p:ext uri="{D42A27DB-BD31-4B8C-83A1-F6EECF244321}">
                <p14:modId xmlns:p14="http://schemas.microsoft.com/office/powerpoint/2010/main" val="1321644380"/>
              </p:ext>
            </p:extLst>
          </p:nvPr>
        </p:nvGraphicFramePr>
        <p:xfrm>
          <a:off x="5712582" y="1583721"/>
          <a:ext cx="5801231" cy="45777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19077388"/>
      </p:ext>
    </p:extLst>
  </p:cSld>
  <p:clrMapOvr>
    <a:masterClrMapping/>
  </p:clrMapOvr>
  <mc:AlternateContent xmlns:mc="http://schemas.openxmlformats.org/markup-compatibility/2006" xmlns:p14="http://schemas.microsoft.com/office/powerpoint/2010/main">
    <mc:Choice Requires="p14">
      <p:transition spd="slow" p14:dur="2000" advTm="41094"/>
    </mc:Choice>
    <mc:Fallback xmlns="">
      <p:transition spd="slow" advTm="41094"/>
    </mc:Fallback>
  </mc:AlternateContent>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68FCAF-3696-9AEA-2FBA-ADD7340A4A4C}"/>
              </a:ext>
            </a:extLst>
          </p:cNvPr>
          <p:cNvSpPr>
            <a:spLocks noGrp="1"/>
          </p:cNvSpPr>
          <p:nvPr>
            <p:ph type="title"/>
          </p:nvPr>
        </p:nvSpPr>
        <p:spPr>
          <a:xfrm>
            <a:off x="717176" y="457200"/>
            <a:ext cx="10784542" cy="1026460"/>
          </a:xfrm>
        </p:spPr>
        <p:txBody>
          <a:bodyPr>
            <a:normAutofit/>
          </a:bodyPr>
          <a:lstStyle/>
          <a:p>
            <a:r>
              <a:rPr lang="en-US"/>
              <a:t>Interconnected Prevention Approaches</a:t>
            </a:r>
          </a:p>
        </p:txBody>
      </p:sp>
      <p:sp>
        <p:nvSpPr>
          <p:cNvPr id="3" name="Footer Placeholder 2">
            <a:extLst>
              <a:ext uri="{FF2B5EF4-FFF2-40B4-BE49-F238E27FC236}">
                <a16:creationId xmlns:a16="http://schemas.microsoft.com/office/drawing/2014/main" id="{379367E8-9A7E-F901-50FE-2912D8499C88}"/>
              </a:ext>
            </a:extLst>
          </p:cNvPr>
          <p:cNvSpPr>
            <a:spLocks noGrp="1"/>
          </p:cNvSpPr>
          <p:nvPr>
            <p:ph type="ftr" sz="quarter" idx="11"/>
          </p:nvPr>
        </p:nvSpPr>
        <p:spPr>
          <a:xfrm>
            <a:off x="717176" y="6139793"/>
            <a:ext cx="2864224" cy="365125"/>
          </a:xfrm>
        </p:spPr>
        <p:txBody>
          <a:bodyPr/>
          <a:lstStyle/>
          <a:p>
            <a:r>
              <a:rPr lang="en-US"/>
              <a:t>Oregon Department of Education</a:t>
            </a:r>
          </a:p>
        </p:txBody>
      </p:sp>
      <p:sp>
        <p:nvSpPr>
          <p:cNvPr id="4" name="Slide Number Placeholder 3">
            <a:extLst>
              <a:ext uri="{FF2B5EF4-FFF2-40B4-BE49-F238E27FC236}">
                <a16:creationId xmlns:a16="http://schemas.microsoft.com/office/drawing/2014/main" id="{5220CDF6-AB93-EC50-CC78-75609512409A}"/>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34</a:t>
            </a:fld>
            <a:endParaRPr lang="en-US"/>
          </a:p>
        </p:txBody>
      </p:sp>
      <p:pic>
        <p:nvPicPr>
          <p:cNvPr id="17" name="Picture 16" descr="An image with teaching healthy coping skills, promoting mental health, educating on harm reduction, and creating safe, inclusive, trauma informed listed to the left with connecting youth to community resources, Oregon health standards, teaching refusal skills, student success plans, engaging families, tribal history/shared history lessons, providing access to supportive adults, transformative social emotional learning (TSEL) standards, and wellness and health promotion in circles to the right. The list to left is connected to the circles on the right via blue bars.">
            <a:extLst>
              <a:ext uri="{FF2B5EF4-FFF2-40B4-BE49-F238E27FC236}">
                <a16:creationId xmlns:a16="http://schemas.microsoft.com/office/drawing/2014/main" id="{D42E2FA0-C3B2-05D4-1CBB-44E9C061EF7A}"/>
              </a:ext>
            </a:extLst>
          </p:cNvPr>
          <p:cNvPicPr>
            <a:picLocks noChangeAspect="1"/>
          </p:cNvPicPr>
          <p:nvPr/>
        </p:nvPicPr>
        <p:blipFill>
          <a:blip r:embed="rId3"/>
          <a:stretch>
            <a:fillRect/>
          </a:stretch>
        </p:blipFill>
        <p:spPr>
          <a:xfrm>
            <a:off x="648216" y="1249238"/>
            <a:ext cx="10769036" cy="5407963"/>
          </a:xfrm>
          <a:prstGeom prst="rect">
            <a:avLst/>
          </a:prstGeom>
        </p:spPr>
      </p:pic>
    </p:spTree>
    <p:extLst>
      <p:ext uri="{BB962C8B-B14F-4D97-AF65-F5344CB8AC3E}">
        <p14:creationId xmlns:p14="http://schemas.microsoft.com/office/powerpoint/2010/main" val="17553240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AF35C-CA21-1D91-48E4-77511D4023C5}"/>
              </a:ext>
            </a:extLst>
          </p:cNvPr>
          <p:cNvSpPr>
            <a:spLocks noGrp="1"/>
          </p:cNvSpPr>
          <p:nvPr>
            <p:ph type="title"/>
          </p:nvPr>
        </p:nvSpPr>
        <p:spPr>
          <a:xfrm>
            <a:off x="717177" y="793500"/>
            <a:ext cx="3931826" cy="2525617"/>
          </a:xfrm>
        </p:spPr>
        <p:txBody>
          <a:bodyPr/>
          <a:lstStyle/>
          <a:p>
            <a:r>
              <a:rPr lang="en-US"/>
              <a:t>Focus on Reducing Risk</a:t>
            </a:r>
          </a:p>
        </p:txBody>
      </p:sp>
      <p:pic>
        <p:nvPicPr>
          <p:cNvPr id="13" name="Graphic 12">
            <a:extLst>
              <a:ext uri="{FF2B5EF4-FFF2-40B4-BE49-F238E27FC236}">
                <a16:creationId xmlns:a16="http://schemas.microsoft.com/office/drawing/2014/main" id="{0D581469-C9F4-97FE-0A75-A679D4A3DC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61834" y="2691122"/>
            <a:ext cx="1837133" cy="1837133"/>
          </a:xfrm>
          <a:prstGeom prst="rect">
            <a:avLst/>
          </a:prstGeom>
        </p:spPr>
      </p:pic>
      <p:pic>
        <p:nvPicPr>
          <p:cNvPr id="11" name="Graphic 10">
            <a:extLst>
              <a:ext uri="{FF2B5EF4-FFF2-40B4-BE49-F238E27FC236}">
                <a16:creationId xmlns:a16="http://schemas.microsoft.com/office/drawing/2014/main" id="{D665FE88-033B-9000-983F-EB9D2A4D091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7899" y="3279032"/>
            <a:ext cx="2860761" cy="2860761"/>
          </a:xfrm>
          <a:prstGeom prst="rect">
            <a:avLst/>
          </a:prstGeom>
        </p:spPr>
      </p:pic>
      <p:sp>
        <p:nvSpPr>
          <p:cNvPr id="3" name="Content Placeholder 2">
            <a:extLst>
              <a:ext uri="{FF2B5EF4-FFF2-40B4-BE49-F238E27FC236}">
                <a16:creationId xmlns:a16="http://schemas.microsoft.com/office/drawing/2014/main" id="{1EF34F1A-C17F-4686-5146-53E9B00E6755}"/>
              </a:ext>
            </a:extLst>
          </p:cNvPr>
          <p:cNvSpPr>
            <a:spLocks noGrp="1"/>
          </p:cNvSpPr>
          <p:nvPr>
            <p:ph idx="1"/>
          </p:nvPr>
        </p:nvSpPr>
        <p:spPr>
          <a:xfrm>
            <a:off x="5183188" y="779646"/>
            <a:ext cx="6172200" cy="5621153"/>
          </a:xfrm>
        </p:spPr>
        <p:txBody>
          <a:bodyPr vert="horz" lIns="91440" tIns="45720" rIns="91440" bIns="45720" rtlCol="0" anchor="t">
            <a:normAutofit fontScale="85000" lnSpcReduction="10000"/>
          </a:bodyPr>
          <a:lstStyle/>
          <a:p>
            <a:pPr>
              <a:lnSpc>
                <a:spcPct val="110000"/>
              </a:lnSpc>
            </a:pPr>
            <a:r>
              <a:rPr lang="en-US" sz="2800"/>
              <a:t>An approach that focuses on helping people to prevent injuries and harm, including overdose, if they are using substances</a:t>
            </a:r>
            <a:endParaRPr lang="en-US" sz="2800">
              <a:ea typeface="Calibri"/>
              <a:cs typeface="Calibri"/>
            </a:endParaRPr>
          </a:p>
          <a:p>
            <a:pPr>
              <a:lnSpc>
                <a:spcPct val="110000"/>
              </a:lnSpc>
            </a:pPr>
            <a:r>
              <a:rPr lang="en-US" sz="2800"/>
              <a:t>Focuses on prevention, risk reduction and health promotion</a:t>
            </a:r>
            <a:endParaRPr lang="en-US" sz="2800">
              <a:ea typeface="Calibri"/>
              <a:cs typeface="Calibri"/>
            </a:endParaRPr>
          </a:p>
          <a:p>
            <a:pPr>
              <a:lnSpc>
                <a:spcPct val="110000"/>
              </a:lnSpc>
            </a:pPr>
            <a:r>
              <a:rPr lang="en-US" sz="2800"/>
              <a:t>Strategies include</a:t>
            </a:r>
            <a:endParaRPr lang="en-US" sz="2800">
              <a:ea typeface="Calibri" panose="020F0502020204030204"/>
              <a:cs typeface="Calibri" panose="020F0502020204030204"/>
            </a:endParaRPr>
          </a:p>
          <a:p>
            <a:pPr lvl="1">
              <a:lnSpc>
                <a:spcPct val="110000"/>
              </a:lnSpc>
            </a:pPr>
            <a:r>
              <a:rPr lang="en-US" sz="2800"/>
              <a:t>Connecting youth with substance use and mental health resources</a:t>
            </a:r>
            <a:endParaRPr lang="en-US" sz="2800">
              <a:ea typeface="Calibri" panose="020F0502020204030204"/>
              <a:cs typeface="Calibri" panose="020F0502020204030204"/>
            </a:endParaRPr>
          </a:p>
          <a:p>
            <a:pPr lvl="1">
              <a:lnSpc>
                <a:spcPct val="110000"/>
              </a:lnSpc>
            </a:pPr>
            <a:r>
              <a:rPr lang="en-US" sz="2800"/>
              <a:t>Partnering with families and caregivers in identifying resources and supports</a:t>
            </a:r>
            <a:endParaRPr lang="en-US" sz="2800">
              <a:ea typeface="Calibri" panose="020F0502020204030204"/>
              <a:cs typeface="Calibri" panose="020F0502020204030204"/>
            </a:endParaRPr>
          </a:p>
          <a:p>
            <a:pPr lvl="1">
              <a:lnSpc>
                <a:spcPct val="110000"/>
              </a:lnSpc>
            </a:pPr>
            <a:r>
              <a:rPr lang="en-US" sz="2800"/>
              <a:t>Providing opioid reversal medication (naloxone)</a:t>
            </a:r>
          </a:p>
          <a:p>
            <a:pPr lvl="1">
              <a:lnSpc>
                <a:spcPct val="110000"/>
              </a:lnSpc>
            </a:pPr>
            <a:r>
              <a:rPr lang="en-US" sz="2800">
                <a:ea typeface="Calibri" panose="020F0502020204030204"/>
                <a:cs typeface="Calibri" panose="020F0502020204030204"/>
              </a:rPr>
              <a:t>Building trusted relationships with youth</a:t>
            </a:r>
          </a:p>
        </p:txBody>
      </p:sp>
      <p:sp>
        <p:nvSpPr>
          <p:cNvPr id="4" name="Footer Placeholder 3">
            <a:extLst>
              <a:ext uri="{FF2B5EF4-FFF2-40B4-BE49-F238E27FC236}">
                <a16:creationId xmlns:a16="http://schemas.microsoft.com/office/drawing/2014/main" id="{E8073D07-6BE8-B955-A928-10FCBC31848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14A9A96-073A-E512-9365-898214AF3555}"/>
              </a:ext>
            </a:extLst>
          </p:cNvPr>
          <p:cNvSpPr>
            <a:spLocks noGrp="1"/>
          </p:cNvSpPr>
          <p:nvPr>
            <p:ph type="sldNum" sz="quarter" idx="12"/>
          </p:nvPr>
        </p:nvSpPr>
        <p:spPr/>
        <p:txBody>
          <a:bodyPr/>
          <a:lstStyle/>
          <a:p>
            <a:fld id="{357F5B69-6281-4C1F-8C38-6DA0F56DA430}" type="slidenum">
              <a:rPr lang="en-US" smtClean="0"/>
              <a:t>35</a:t>
            </a:fld>
            <a:endParaRPr lang="en-US"/>
          </a:p>
        </p:txBody>
      </p:sp>
    </p:spTree>
    <p:extLst>
      <p:ext uri="{BB962C8B-B14F-4D97-AF65-F5344CB8AC3E}">
        <p14:creationId xmlns:p14="http://schemas.microsoft.com/office/powerpoint/2010/main" val="1692718395"/>
      </p:ext>
    </p:extLst>
  </p:cSld>
  <p:clrMapOvr>
    <a:masterClrMapping/>
  </p:clrMapOvr>
  <mc:AlternateContent xmlns:mc="http://schemas.openxmlformats.org/markup-compatibility/2006" xmlns:p14="http://schemas.microsoft.com/office/powerpoint/2010/main">
    <mc:Choice Requires="p14">
      <p:transition spd="slow" p14:dur="2000" advTm="48877"/>
    </mc:Choice>
    <mc:Fallback xmlns="">
      <p:transition spd="slow" advTm="48877"/>
    </mc:Fallback>
  </mc:AlternateContent>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FF877A-47F3-E6E1-AC06-1D5953A14315}"/>
              </a:ext>
            </a:extLst>
          </p:cNvPr>
          <p:cNvSpPr>
            <a:spLocks noGrp="1"/>
          </p:cNvSpPr>
          <p:nvPr>
            <p:ph type="title"/>
          </p:nvPr>
        </p:nvSpPr>
        <p:spPr/>
        <p:txBody>
          <a:bodyPr/>
          <a:lstStyle/>
          <a:p>
            <a:r>
              <a:rPr lang="en-US"/>
              <a:t>Building Historical Background Knowledge</a:t>
            </a:r>
          </a:p>
        </p:txBody>
      </p:sp>
      <p:pic>
        <p:nvPicPr>
          <p:cNvPr id="6" name="Online Media 5" descr="What is the Drug War? With Jay-Z &amp; Molly Crabapple">
            <a:hlinkClick r:id="" action="ppaction://media"/>
            <a:extLst>
              <a:ext uri="{FF2B5EF4-FFF2-40B4-BE49-F238E27FC236}">
                <a16:creationId xmlns:a16="http://schemas.microsoft.com/office/drawing/2014/main" id="{973B593B-F0FE-234A-7B28-853154044600}"/>
              </a:ext>
            </a:extLst>
          </p:cNvPr>
          <p:cNvPicPr>
            <a:picLocks noGrp="1" noRot="1" noChangeAspect="1"/>
          </p:cNvPicPr>
          <p:nvPr>
            <p:ph idx="1"/>
            <a:videoFile r:link="rId1"/>
          </p:nvPr>
        </p:nvPicPr>
        <p:blipFill>
          <a:blip r:embed="rId4"/>
          <a:stretch>
            <a:fillRect/>
          </a:stretch>
        </p:blipFill>
        <p:spPr>
          <a:xfrm>
            <a:off x="2473278" y="1627505"/>
            <a:ext cx="7272338" cy="4108450"/>
          </a:xfrm>
          <a:prstGeom prst="rect">
            <a:avLst/>
          </a:prstGeom>
        </p:spPr>
      </p:pic>
      <p:sp>
        <p:nvSpPr>
          <p:cNvPr id="3" name="Footer Placeholder 2">
            <a:extLst>
              <a:ext uri="{FF2B5EF4-FFF2-40B4-BE49-F238E27FC236}">
                <a16:creationId xmlns:a16="http://schemas.microsoft.com/office/drawing/2014/main" id="{C5A8E5D3-021E-07A6-3719-17386197441F}"/>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8A2013FA-753D-F36D-C814-CEECF728E93B}"/>
              </a:ext>
            </a:extLst>
          </p:cNvPr>
          <p:cNvSpPr>
            <a:spLocks noGrp="1"/>
          </p:cNvSpPr>
          <p:nvPr>
            <p:ph type="sldNum" sz="quarter" idx="12"/>
          </p:nvPr>
        </p:nvSpPr>
        <p:spPr/>
        <p:txBody>
          <a:bodyPr/>
          <a:lstStyle/>
          <a:p>
            <a:fld id="{357F5B69-6281-4C1F-8C38-6DA0F56DA430}" type="slidenum">
              <a:rPr lang="en-US" smtClean="0"/>
              <a:pPr/>
              <a:t>36</a:t>
            </a:fld>
            <a:endParaRPr lang="en-US"/>
          </a:p>
        </p:txBody>
      </p:sp>
    </p:spTree>
    <p:extLst>
      <p:ext uri="{BB962C8B-B14F-4D97-AF65-F5344CB8AC3E}">
        <p14:creationId xmlns:p14="http://schemas.microsoft.com/office/powerpoint/2010/main" val="87606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85B76-AAED-0EBD-29E1-14B5E7F5F2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FF751C-D15F-C7FA-CCF1-7C0F93C7DAC1}"/>
              </a:ext>
            </a:extLst>
          </p:cNvPr>
          <p:cNvSpPr>
            <a:spLocks noGrp="1"/>
          </p:cNvSpPr>
          <p:nvPr>
            <p:ph type="title"/>
          </p:nvPr>
        </p:nvSpPr>
        <p:spPr/>
        <p:txBody>
          <a:bodyPr/>
          <a:lstStyle/>
          <a:p>
            <a:r>
              <a:rPr lang="en-US"/>
              <a:t>Stop, Reflect and Share</a:t>
            </a:r>
          </a:p>
        </p:txBody>
      </p:sp>
      <p:sp>
        <p:nvSpPr>
          <p:cNvPr id="3" name="Content Placeholder 2">
            <a:extLst>
              <a:ext uri="{FF2B5EF4-FFF2-40B4-BE49-F238E27FC236}">
                <a16:creationId xmlns:a16="http://schemas.microsoft.com/office/drawing/2014/main" id="{30347F50-A405-DA4E-7E83-F443B01F6C59}"/>
              </a:ext>
            </a:extLst>
          </p:cNvPr>
          <p:cNvSpPr>
            <a:spLocks noGrp="1"/>
          </p:cNvSpPr>
          <p:nvPr>
            <p:ph idx="1"/>
          </p:nvPr>
        </p:nvSpPr>
        <p:spPr/>
        <p:txBody>
          <a:bodyPr vert="horz" lIns="91440" tIns="45720" rIns="91440" bIns="45720" rtlCol="0" anchor="t">
            <a:normAutofit/>
          </a:bodyPr>
          <a:lstStyle/>
          <a:p>
            <a:pPr marL="0" indent="0">
              <a:buNone/>
            </a:pPr>
            <a:r>
              <a:rPr lang="en-US" sz="2800"/>
              <a:t>Think back to our previous discussion about perceptions and beliefs about substance use disorder.</a:t>
            </a:r>
            <a:endParaRPr lang="en-US" sz="2800">
              <a:ea typeface="Calibri"/>
              <a:cs typeface="Calibri"/>
            </a:endParaRPr>
          </a:p>
          <a:p>
            <a:r>
              <a:rPr lang="en-US" sz="2800"/>
              <a:t>How aligned is the public's general perception with what you know about substance use disorder? </a:t>
            </a:r>
          </a:p>
          <a:p>
            <a:r>
              <a:rPr lang="en-US" sz="2800"/>
              <a:t>What actions may need to be taken to help align perceptions with reality?</a:t>
            </a:r>
          </a:p>
          <a:p>
            <a:r>
              <a:rPr lang="en-US" sz="2800"/>
              <a:t>Why does this matter for educators?</a:t>
            </a:r>
            <a:endParaRPr lang="en-US" sz="2800">
              <a:ea typeface="Calibri"/>
              <a:cs typeface="Calibri"/>
            </a:endParaRPr>
          </a:p>
        </p:txBody>
      </p:sp>
      <p:sp>
        <p:nvSpPr>
          <p:cNvPr id="4" name="Footer Placeholder 3">
            <a:extLst>
              <a:ext uri="{FF2B5EF4-FFF2-40B4-BE49-F238E27FC236}">
                <a16:creationId xmlns:a16="http://schemas.microsoft.com/office/drawing/2014/main" id="{0FCD9745-FA6E-8468-F583-EA681A4FD77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62D44D56-A3A3-CDBF-591C-0B9DD0AA7B3F}"/>
              </a:ext>
            </a:extLst>
          </p:cNvPr>
          <p:cNvSpPr>
            <a:spLocks noGrp="1"/>
          </p:cNvSpPr>
          <p:nvPr>
            <p:ph type="sldNum" sz="quarter" idx="12"/>
          </p:nvPr>
        </p:nvSpPr>
        <p:spPr/>
        <p:txBody>
          <a:bodyPr/>
          <a:lstStyle/>
          <a:p>
            <a:fld id="{357F5B69-6281-4C1F-8C38-6DA0F56DA430}" type="slidenum">
              <a:rPr lang="en-US" smtClean="0"/>
              <a:t>37</a:t>
            </a:fld>
            <a:endParaRPr lang="en-US"/>
          </a:p>
        </p:txBody>
      </p:sp>
      <p:pic>
        <p:nvPicPr>
          <p:cNvPr id="7" name="Picture Placeholder 7">
            <a:extLst>
              <a:ext uri="{FF2B5EF4-FFF2-40B4-BE49-F238E27FC236}">
                <a16:creationId xmlns:a16="http://schemas.microsoft.com/office/drawing/2014/main" id="{F9E4A9EE-DCA4-F753-6FFE-27E31C39556E}"/>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2E6EF11B-F210-AEA9-653B-9A54FBB28DA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1653892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3200"/>
              <a:t>Participants will</a:t>
            </a:r>
          </a:p>
          <a:p>
            <a:r>
              <a:rPr lang="en-US" sz="3200"/>
              <a:t>Review Oregon's substance use laws and educational requirements</a:t>
            </a:r>
          </a:p>
          <a:p>
            <a:r>
              <a:rPr lang="en-US" sz="3200"/>
              <a:t>Explore key factors related to substance use</a:t>
            </a:r>
          </a:p>
          <a:p>
            <a:r>
              <a:rPr lang="en-US" sz="3200"/>
              <a:t>Recognize the connection between stress and substance use</a:t>
            </a:r>
          </a:p>
          <a:p>
            <a:endParaRPr lang="en-US" sz="3200">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B85401A-D8E0-76A4-A9DA-34AF51BA7DAD}"/>
              </a:ext>
            </a:extLst>
          </p:cNvPr>
          <p:cNvSpPr>
            <a:spLocks noGrp="1"/>
          </p:cNvSpPr>
          <p:nvPr>
            <p:ph type="title"/>
          </p:nvPr>
        </p:nvSpPr>
        <p:spPr/>
        <p:txBody>
          <a:bodyPr/>
          <a:lstStyle/>
          <a:p>
            <a:r>
              <a:rPr lang="en-US"/>
              <a:t>Agenda</a:t>
            </a:r>
          </a:p>
        </p:txBody>
      </p:sp>
      <p:sp>
        <p:nvSpPr>
          <p:cNvPr id="2" name="Content Placeholder 1">
            <a:extLst>
              <a:ext uri="{FF2B5EF4-FFF2-40B4-BE49-F238E27FC236}">
                <a16:creationId xmlns:a16="http://schemas.microsoft.com/office/drawing/2014/main" id="{69E80236-A65F-ED12-F744-3210016E04EB}"/>
              </a:ext>
            </a:extLst>
          </p:cNvPr>
          <p:cNvSpPr>
            <a:spLocks noGrp="1"/>
          </p:cNvSpPr>
          <p:nvPr>
            <p:ph idx="1"/>
          </p:nvPr>
        </p:nvSpPr>
        <p:spPr/>
        <p:txBody>
          <a:bodyPr vert="horz" lIns="91440" tIns="45720" rIns="91440" bIns="45720" rtlCol="0" anchor="t">
            <a:normAutofit/>
          </a:bodyPr>
          <a:lstStyle/>
          <a:p>
            <a:r>
              <a:rPr lang="en-US" sz="2800"/>
              <a:t>Oregon initiatives and laws</a:t>
            </a:r>
          </a:p>
          <a:p>
            <a:r>
              <a:rPr lang="en-US" sz="2800"/>
              <a:t>Substance use terms</a:t>
            </a:r>
            <a:endParaRPr lang="en-US" sz="2800">
              <a:ea typeface="Calibri"/>
              <a:cs typeface="Calibri"/>
            </a:endParaRPr>
          </a:p>
          <a:p>
            <a:r>
              <a:rPr lang="en-US" sz="2800"/>
              <a:t>Substance use in Oregon</a:t>
            </a:r>
            <a:endParaRPr lang="en-US" sz="2800">
              <a:ea typeface="Calibri"/>
              <a:cs typeface="Calibri"/>
            </a:endParaRPr>
          </a:p>
          <a:p>
            <a:r>
              <a:rPr lang="en-US" sz="2800"/>
              <a:t>Substance use prevention </a:t>
            </a:r>
            <a:endParaRPr lang="en-US" sz="2800">
              <a:ea typeface="Calibri"/>
              <a:cs typeface="Calibri"/>
            </a:endParaRPr>
          </a:p>
          <a:p>
            <a:endParaRPr lang="en-US"/>
          </a:p>
        </p:txBody>
      </p:sp>
      <p:sp>
        <p:nvSpPr>
          <p:cNvPr id="3" name="Footer Placeholder 2">
            <a:extLst>
              <a:ext uri="{FF2B5EF4-FFF2-40B4-BE49-F238E27FC236}">
                <a16:creationId xmlns:a16="http://schemas.microsoft.com/office/drawing/2014/main" id="{856743CC-93EA-6BD5-BBD9-4FF2A82CF225}"/>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C4D5BAA7-B38D-CDA6-27C3-7C3AD8A27BAF}"/>
              </a:ext>
            </a:extLst>
          </p:cNvPr>
          <p:cNvSpPr>
            <a:spLocks noGrp="1"/>
          </p:cNvSpPr>
          <p:nvPr>
            <p:ph type="sldNum" sz="quarter" idx="12"/>
          </p:nvPr>
        </p:nvSpPr>
        <p:spPr/>
        <p:txBody>
          <a:bodyPr/>
          <a:lstStyle/>
          <a:p>
            <a:fld id="{357F5B69-6281-4C1F-8C38-6DA0F56DA430}" type="slidenum">
              <a:rPr lang="en-US" smtClean="0"/>
              <a:pPr/>
              <a:t>5</a:t>
            </a:fld>
            <a:endParaRPr lang="en-US"/>
          </a:p>
        </p:txBody>
      </p:sp>
    </p:spTree>
    <p:extLst>
      <p:ext uri="{BB962C8B-B14F-4D97-AF65-F5344CB8AC3E}">
        <p14:creationId xmlns:p14="http://schemas.microsoft.com/office/powerpoint/2010/main" val="3428715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A7DB7D1-DC3D-1752-5007-7C86396B106F}"/>
              </a:ext>
            </a:extLst>
          </p:cNvPr>
          <p:cNvSpPr>
            <a:spLocks noGrp="1"/>
          </p:cNvSpPr>
          <p:nvPr>
            <p:ph type="title"/>
          </p:nvPr>
        </p:nvSpPr>
        <p:spPr/>
        <p:txBody>
          <a:bodyPr/>
          <a:lstStyle/>
          <a:p>
            <a:r>
              <a:rPr lang="en-US"/>
              <a:t>Fist to Five</a:t>
            </a:r>
          </a:p>
        </p:txBody>
      </p:sp>
      <p:sp>
        <p:nvSpPr>
          <p:cNvPr id="7" name="Content Placeholder 6">
            <a:extLst>
              <a:ext uri="{FF2B5EF4-FFF2-40B4-BE49-F238E27FC236}">
                <a16:creationId xmlns:a16="http://schemas.microsoft.com/office/drawing/2014/main" id="{01DCEC67-8BE4-D782-559C-A1CFF6D46975}"/>
              </a:ext>
            </a:extLst>
          </p:cNvPr>
          <p:cNvSpPr>
            <a:spLocks noGrp="1"/>
          </p:cNvSpPr>
          <p:nvPr>
            <p:ph idx="1"/>
          </p:nvPr>
        </p:nvSpPr>
        <p:spPr/>
        <p:txBody>
          <a:bodyPr>
            <a:normAutofit/>
          </a:bodyPr>
          <a:lstStyle/>
          <a:p>
            <a:r>
              <a:rPr lang="en-US" sz="2800"/>
              <a:t>How would you rate your knowledge or understanding of substance use and substance use disorder?</a:t>
            </a:r>
          </a:p>
          <a:p>
            <a:r>
              <a:rPr lang="en-US" sz="2800"/>
              <a:t>How about substance use in Oregon? </a:t>
            </a:r>
          </a:p>
        </p:txBody>
      </p:sp>
      <p:sp>
        <p:nvSpPr>
          <p:cNvPr id="3" name="Footer Placeholder 2">
            <a:extLst>
              <a:ext uri="{FF2B5EF4-FFF2-40B4-BE49-F238E27FC236}">
                <a16:creationId xmlns:a16="http://schemas.microsoft.com/office/drawing/2014/main" id="{6F1684D4-1B62-70B2-3FEC-955224693E89}"/>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2BF0B7B3-A879-25D8-18A4-9386AE77DD95}"/>
              </a:ext>
            </a:extLst>
          </p:cNvPr>
          <p:cNvSpPr>
            <a:spLocks noGrp="1"/>
          </p:cNvSpPr>
          <p:nvPr>
            <p:ph type="sldNum" sz="quarter" idx="12"/>
          </p:nvPr>
        </p:nvSpPr>
        <p:spPr/>
        <p:txBody>
          <a:bodyPr/>
          <a:lstStyle/>
          <a:p>
            <a:fld id="{357F5B69-6281-4C1F-8C38-6DA0F56DA430}" type="slidenum">
              <a:rPr lang="en-US" smtClean="0"/>
              <a:pPr/>
              <a:t>6</a:t>
            </a:fld>
            <a:endParaRPr lang="en-US"/>
          </a:p>
        </p:txBody>
      </p:sp>
      <p:pic>
        <p:nvPicPr>
          <p:cNvPr id="28" name="Graphic 27">
            <a:extLst>
              <a:ext uri="{FF2B5EF4-FFF2-40B4-BE49-F238E27FC236}">
                <a16:creationId xmlns:a16="http://schemas.microsoft.com/office/drawing/2014/main" id="{E71E1D74-FE99-B3A9-29E3-F3F3895E8FB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176" y="2720559"/>
            <a:ext cx="3357796" cy="3357796"/>
          </a:xfrm>
          <a:prstGeom prst="rect">
            <a:avLst/>
          </a:prstGeom>
        </p:spPr>
      </p:pic>
    </p:spTree>
    <p:extLst>
      <p:ext uri="{BB962C8B-B14F-4D97-AF65-F5344CB8AC3E}">
        <p14:creationId xmlns:p14="http://schemas.microsoft.com/office/powerpoint/2010/main" val="2410390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B848-6DBA-2C31-E0ED-7624C3E9DBCF}"/>
              </a:ext>
            </a:extLst>
          </p:cNvPr>
          <p:cNvSpPr>
            <a:spLocks noGrp="1"/>
          </p:cNvSpPr>
          <p:nvPr>
            <p:ph type="ctrTitle"/>
          </p:nvPr>
        </p:nvSpPr>
        <p:spPr/>
        <p:txBody>
          <a:bodyPr/>
          <a:lstStyle/>
          <a:p>
            <a:r>
              <a:rPr lang="en-US" sz="5400"/>
              <a:t>Oregon Initiatives and Laws</a:t>
            </a:r>
            <a:endParaRPr lang="en-US"/>
          </a:p>
        </p:txBody>
      </p:sp>
      <p:sp>
        <p:nvSpPr>
          <p:cNvPr id="3" name="Footer Placeholder 2">
            <a:extLst>
              <a:ext uri="{FF2B5EF4-FFF2-40B4-BE49-F238E27FC236}">
                <a16:creationId xmlns:a16="http://schemas.microsoft.com/office/drawing/2014/main" id="{33854E39-83F6-B368-3A74-E481F2269D65}"/>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B9D17226-0AA1-6B9B-6466-BE517DD1C198}"/>
              </a:ext>
            </a:extLst>
          </p:cNvPr>
          <p:cNvSpPr>
            <a:spLocks noGrp="1"/>
          </p:cNvSpPr>
          <p:nvPr>
            <p:ph type="sldNum" sz="quarter" idx="12"/>
          </p:nvPr>
        </p:nvSpPr>
        <p:spPr/>
        <p:txBody>
          <a:bodyPr/>
          <a:lstStyle/>
          <a:p>
            <a:fld id="{357F5B69-6281-4C1F-8C38-6DA0F56DA430}" type="slidenum">
              <a:rPr lang="en-US" smtClean="0"/>
              <a:t>7</a:t>
            </a:fld>
            <a:endParaRPr lang="en-US"/>
          </a:p>
        </p:txBody>
      </p:sp>
    </p:spTree>
    <p:extLst>
      <p:ext uri="{BB962C8B-B14F-4D97-AF65-F5344CB8AC3E}">
        <p14:creationId xmlns:p14="http://schemas.microsoft.com/office/powerpoint/2010/main" val="1312885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8BDD-4E12-327F-533B-169B1038789B}"/>
              </a:ext>
            </a:extLst>
          </p:cNvPr>
          <p:cNvSpPr>
            <a:spLocks noGrp="1"/>
          </p:cNvSpPr>
          <p:nvPr>
            <p:ph type="title"/>
          </p:nvPr>
        </p:nvSpPr>
        <p:spPr/>
        <p:txBody>
          <a:bodyPr>
            <a:normAutofit fontScale="90000"/>
          </a:bodyPr>
          <a:lstStyle/>
          <a:p>
            <a:r>
              <a:rPr lang="en-US"/>
              <a:t>Timeline of Oregon’s Opioid Education Initiatives</a:t>
            </a:r>
          </a:p>
        </p:txBody>
      </p:sp>
      <p:sp>
        <p:nvSpPr>
          <p:cNvPr id="3" name="Footer Placeholder 2">
            <a:extLst>
              <a:ext uri="{FF2B5EF4-FFF2-40B4-BE49-F238E27FC236}">
                <a16:creationId xmlns:a16="http://schemas.microsoft.com/office/drawing/2014/main" id="{CA0F6B41-56EF-CEA1-6401-C1BF6103D482}"/>
              </a:ext>
            </a:extLst>
          </p:cNvPr>
          <p:cNvSpPr>
            <a:spLocks noGrp="1"/>
          </p:cNvSpPr>
          <p:nvPr>
            <p:ph type="ftr" sz="quarter" idx="10"/>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9CC9F9BC-01FF-596E-9139-9293EE9946BC}"/>
              </a:ext>
            </a:extLst>
          </p:cNvPr>
          <p:cNvSpPr>
            <a:spLocks noGrp="1"/>
          </p:cNvSpPr>
          <p:nvPr>
            <p:ph type="sldNum" sz="quarter" idx="12"/>
          </p:nvPr>
        </p:nvSpPr>
        <p:spPr/>
        <p:txBody>
          <a:bodyPr/>
          <a:lstStyle/>
          <a:p>
            <a:fld id="{357F5B69-6281-4C1F-8C38-6DA0F56DA430}" type="slidenum">
              <a:rPr lang="en-US" smtClean="0"/>
              <a:pPr/>
              <a:t>8</a:t>
            </a:fld>
            <a:endParaRPr lang="en-US"/>
          </a:p>
        </p:txBody>
      </p:sp>
      <p:sp>
        <p:nvSpPr>
          <p:cNvPr id="5" name="Content Placeholder 4">
            <a:extLst>
              <a:ext uri="{FF2B5EF4-FFF2-40B4-BE49-F238E27FC236}">
                <a16:creationId xmlns:a16="http://schemas.microsoft.com/office/drawing/2014/main" id="{2B786C4F-1C48-CFB4-FA49-E6B5598D1C37}"/>
              </a:ext>
            </a:extLst>
          </p:cNvPr>
          <p:cNvSpPr>
            <a:spLocks noGrp="1" noChangeAspect="1"/>
          </p:cNvSpPr>
          <p:nvPr>
            <p:ph sz="quarter" idx="13"/>
          </p:nvPr>
        </p:nvSpPr>
        <p:spPr/>
        <p:txBody>
          <a:bodyPr vert="horz" lIns="91440" tIns="45720" rIns="91440" bIns="45720" rtlCol="0" anchor="t">
            <a:normAutofit/>
          </a:bodyPr>
          <a:lstStyle/>
          <a:p>
            <a:pPr algn="ctr">
              <a:spcBef>
                <a:spcPts val="0"/>
              </a:spcBef>
            </a:pPr>
            <a:r>
              <a:rPr lang="en-US" sz="2200" b="1">
                <a:solidFill>
                  <a:schemeClr val="accent1"/>
                </a:solidFill>
                <a:latin typeface="+mn-lt"/>
                <a:cs typeface="Calibri"/>
                <a:sym typeface="Calibri"/>
              </a:rPr>
              <a:t>May 2023</a:t>
            </a:r>
            <a:endParaRPr lang="en-US" sz="2200" b="1">
              <a:solidFill>
                <a:schemeClr val="accent1"/>
              </a:solidFill>
              <a:latin typeface="+mn-lt"/>
              <a:ea typeface="Calibri"/>
              <a:cs typeface="Calibri"/>
            </a:endParaRPr>
          </a:p>
          <a:p>
            <a:pPr algn="ctr">
              <a:spcBef>
                <a:spcPts val="0"/>
              </a:spcBef>
            </a:pPr>
            <a:r>
              <a:rPr lang="en-US">
                <a:solidFill>
                  <a:schemeClr val="accent1"/>
                </a:solidFill>
                <a:latin typeface="+mn-lt"/>
                <a:cs typeface="Calibri"/>
                <a:sym typeface="Calibri"/>
              </a:rPr>
              <a:t>Senate Bill 238 is </a:t>
            </a:r>
            <a:r>
              <a:rPr lang="en-US">
                <a:solidFill>
                  <a:schemeClr val="accent1"/>
                </a:solidFill>
                <a:latin typeface="+mn-lt"/>
              </a:rPr>
              <a:t>passed, mandating opioid prevention education in schools.</a:t>
            </a:r>
          </a:p>
          <a:p>
            <a:pPr algn="ctr"/>
            <a:endParaRPr lang="en-US">
              <a:solidFill>
                <a:srgbClr val="000000"/>
              </a:solidFill>
              <a:ea typeface="Calibri"/>
              <a:cs typeface="Calibri"/>
            </a:endParaRPr>
          </a:p>
        </p:txBody>
      </p:sp>
      <p:sp>
        <p:nvSpPr>
          <p:cNvPr id="6" name="Content Placeholder 5">
            <a:extLst>
              <a:ext uri="{FF2B5EF4-FFF2-40B4-BE49-F238E27FC236}">
                <a16:creationId xmlns:a16="http://schemas.microsoft.com/office/drawing/2014/main" id="{BE7EE280-F1B3-B84C-4B77-B99E28193D3A}"/>
              </a:ext>
            </a:extLst>
          </p:cNvPr>
          <p:cNvSpPr>
            <a:spLocks noGrp="1" noChangeAspect="1"/>
          </p:cNvSpPr>
          <p:nvPr>
            <p:ph sz="quarter" idx="14"/>
          </p:nvPr>
        </p:nvSpPr>
        <p:spPr/>
        <p:txBody>
          <a:bodyPr vert="horz" lIns="91440" tIns="45720" rIns="91440" bIns="45720" rtlCol="0" anchor="t">
            <a:normAutofit/>
          </a:bodyPr>
          <a:lstStyle/>
          <a:p>
            <a:pPr algn="ctr">
              <a:spcBef>
                <a:spcPts val="0"/>
              </a:spcBef>
            </a:pPr>
            <a:r>
              <a:rPr lang="en-US" sz="2200" b="1" i="0" u="none" strike="noStrike" cap="none">
                <a:solidFill>
                  <a:schemeClr val="accent3"/>
                </a:solidFill>
                <a:latin typeface="Calibri"/>
                <a:ea typeface="Calibri"/>
                <a:cs typeface="Calibri"/>
                <a:sym typeface="Calibri"/>
              </a:rPr>
              <a:t>October 2023</a:t>
            </a:r>
            <a:endParaRPr lang="en-US" sz="2200" b="1" i="0" u="none" strike="noStrike" cap="none">
              <a:solidFill>
                <a:schemeClr val="accent3"/>
              </a:solidFill>
              <a:latin typeface="Calibri"/>
              <a:ea typeface="Calibri"/>
              <a:cs typeface="Calibri"/>
            </a:endParaRPr>
          </a:p>
          <a:p>
            <a:pPr algn="ctr">
              <a:spcBef>
                <a:spcPts val="0"/>
              </a:spcBef>
            </a:pPr>
            <a:r>
              <a:rPr lang="en-US" b="0" i="0" u="none" strike="noStrike" cap="none">
                <a:solidFill>
                  <a:schemeClr val="accent3"/>
                </a:solidFill>
                <a:latin typeface="Calibri"/>
                <a:ea typeface="Calibri"/>
                <a:cs typeface="Calibri"/>
                <a:sym typeface="Calibri"/>
              </a:rPr>
              <a:t>New health standards are adopted for kindergarten through high school.</a:t>
            </a:r>
            <a:endParaRPr lang="en-US" b="0" i="0" u="none" strike="noStrike" cap="none">
              <a:solidFill>
                <a:schemeClr val="accent3"/>
              </a:solidFill>
              <a:latin typeface="Calibri"/>
              <a:ea typeface="Calibri"/>
              <a:cs typeface="Calibri"/>
            </a:endParaRPr>
          </a:p>
          <a:p>
            <a:endParaRPr lang="en-US">
              <a:solidFill>
                <a:srgbClr val="000000"/>
              </a:solidFill>
              <a:latin typeface="Calibri"/>
              <a:ea typeface="Calibri"/>
              <a:cs typeface="Calibri"/>
            </a:endParaRPr>
          </a:p>
        </p:txBody>
      </p:sp>
      <p:sp>
        <p:nvSpPr>
          <p:cNvPr id="7" name="Content Placeholder 6">
            <a:extLst>
              <a:ext uri="{FF2B5EF4-FFF2-40B4-BE49-F238E27FC236}">
                <a16:creationId xmlns:a16="http://schemas.microsoft.com/office/drawing/2014/main" id="{CE450453-0239-705D-C427-939F9F7AA957}"/>
              </a:ext>
            </a:extLst>
          </p:cNvPr>
          <p:cNvSpPr>
            <a:spLocks noGrp="1" noChangeAspect="1"/>
          </p:cNvSpPr>
          <p:nvPr>
            <p:ph sz="quarter" idx="15"/>
          </p:nvPr>
        </p:nvSpPr>
        <p:spPr>
          <a:xfrm>
            <a:off x="5846618" y="1597945"/>
            <a:ext cx="3136392" cy="1783080"/>
          </a:xfrm>
        </p:spPr>
        <p:txBody>
          <a:bodyPr vert="horz" lIns="91440" tIns="45720" rIns="91440" bIns="45720" rtlCol="0" anchor="t">
            <a:normAutofit/>
          </a:bodyPr>
          <a:lstStyle/>
          <a:p>
            <a:pPr algn="ctr">
              <a:spcBef>
                <a:spcPts val="0"/>
              </a:spcBef>
            </a:pPr>
            <a:r>
              <a:rPr lang="en-US" sz="2200" b="1">
                <a:solidFill>
                  <a:schemeClr val="accent2"/>
                </a:solidFill>
                <a:latin typeface="Calibri"/>
                <a:ea typeface="Calibri"/>
                <a:cs typeface="Calibri"/>
                <a:sym typeface="Calibri"/>
              </a:rPr>
              <a:t>April 2024</a:t>
            </a:r>
            <a:endParaRPr lang="en-US" sz="2200">
              <a:solidFill>
                <a:schemeClr val="accent2"/>
              </a:solidFill>
              <a:ea typeface="Calibri" panose="020F0502020204030204"/>
              <a:cs typeface="Calibri" panose="020F0502020204030204"/>
            </a:endParaRPr>
          </a:p>
          <a:p>
            <a:pPr algn="ctr">
              <a:spcBef>
                <a:spcPts val="0"/>
              </a:spcBef>
            </a:pPr>
            <a:r>
              <a:rPr lang="en-US" sz="1800">
                <a:solidFill>
                  <a:schemeClr val="accent2"/>
                </a:solidFill>
                <a:latin typeface="Calibri"/>
                <a:ea typeface="Calibri"/>
                <a:cs typeface="Calibri"/>
              </a:rPr>
              <a:t>House Bill 5204 allocates over$200 million to behavioral health services, opioid treatment programs and prevention campaigns.</a:t>
            </a:r>
            <a:endParaRPr lang="en-US" sz="1800">
              <a:solidFill>
                <a:schemeClr val="accent2"/>
              </a:solidFill>
              <a:ea typeface="Calibri"/>
              <a:cs typeface="Calibri"/>
            </a:endParaRPr>
          </a:p>
          <a:p>
            <a:endParaRPr lang="en-US">
              <a:solidFill>
                <a:srgbClr val="000000"/>
              </a:solidFill>
              <a:latin typeface="Calibri"/>
              <a:ea typeface="Calibri"/>
              <a:cs typeface="Calibri"/>
            </a:endParaRPr>
          </a:p>
        </p:txBody>
      </p:sp>
      <p:sp>
        <p:nvSpPr>
          <p:cNvPr id="8" name="Content Placeholder 7">
            <a:extLst>
              <a:ext uri="{FF2B5EF4-FFF2-40B4-BE49-F238E27FC236}">
                <a16:creationId xmlns:a16="http://schemas.microsoft.com/office/drawing/2014/main" id="{CC5C5840-66F2-5418-442F-1C0F662CEE85}"/>
              </a:ext>
            </a:extLst>
          </p:cNvPr>
          <p:cNvSpPr>
            <a:spLocks noGrp="1" noChangeAspect="1"/>
          </p:cNvSpPr>
          <p:nvPr>
            <p:ph sz="quarter" idx="16"/>
          </p:nvPr>
        </p:nvSpPr>
        <p:spPr/>
        <p:txBody>
          <a:bodyPr vert="horz" lIns="91440" tIns="45720" rIns="91440" bIns="45720" rtlCol="0" anchor="t">
            <a:normAutofit fontScale="92500"/>
          </a:bodyPr>
          <a:lstStyle/>
          <a:p>
            <a:pPr algn="ctr">
              <a:spcBef>
                <a:spcPts val="0"/>
              </a:spcBef>
            </a:pPr>
            <a:r>
              <a:rPr lang="en-US" sz="2400" b="1" i="0" u="none" strike="noStrike" cap="none">
                <a:solidFill>
                  <a:schemeClr val="tx2">
                    <a:lumMod val="50000"/>
                  </a:schemeClr>
                </a:solidFill>
                <a:latin typeface="Calibri"/>
                <a:ea typeface="Calibri"/>
                <a:cs typeface="Calibri"/>
                <a:sym typeface="Calibri"/>
              </a:rPr>
              <a:t>2024–25 School Year</a:t>
            </a:r>
          </a:p>
          <a:p>
            <a:pPr algn="ctr">
              <a:spcBef>
                <a:spcPts val="0"/>
              </a:spcBef>
            </a:pPr>
            <a:r>
              <a:rPr lang="en-US" sz="2200" b="0" i="0" u="none" strike="noStrike" cap="none">
                <a:solidFill>
                  <a:schemeClr val="tx2">
                    <a:lumMod val="50000"/>
                  </a:schemeClr>
                </a:solidFill>
                <a:latin typeface="Calibri"/>
                <a:ea typeface="Calibri"/>
                <a:cs typeface="Calibri"/>
                <a:sym typeface="Calibri"/>
              </a:rPr>
              <a:t>All Oregon school districts and public charter schools begin implementing the ODE Synthetic Opioid Prevention Lessons.</a:t>
            </a:r>
          </a:p>
          <a:p>
            <a:endParaRPr lang="en-US"/>
          </a:p>
        </p:txBody>
      </p:sp>
    </p:spTree>
    <p:extLst>
      <p:ext uri="{BB962C8B-B14F-4D97-AF65-F5344CB8AC3E}">
        <p14:creationId xmlns:p14="http://schemas.microsoft.com/office/powerpoint/2010/main" val="327943447"/>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A9523-BDEB-1FB4-0F97-6A9D64BBA3E0}"/>
              </a:ext>
            </a:extLst>
          </p:cNvPr>
          <p:cNvSpPr>
            <a:spLocks noGrp="1"/>
          </p:cNvSpPr>
          <p:nvPr>
            <p:ph type="title"/>
          </p:nvPr>
        </p:nvSpPr>
        <p:spPr/>
        <p:txBody>
          <a:bodyPr>
            <a:normAutofit fontScale="90000"/>
          </a:bodyPr>
          <a:lstStyle/>
          <a:p>
            <a:r>
              <a:rPr lang="en-US">
                <a:ea typeface="Calibri"/>
                <a:cs typeface="Calibri"/>
              </a:rPr>
              <a:t>Timeline of Opioid Settlement Funds in Oregon</a:t>
            </a:r>
            <a:endParaRPr lang="en-US"/>
          </a:p>
        </p:txBody>
      </p:sp>
      <p:sp>
        <p:nvSpPr>
          <p:cNvPr id="3" name="Footer Placeholder 2">
            <a:extLst>
              <a:ext uri="{FF2B5EF4-FFF2-40B4-BE49-F238E27FC236}">
                <a16:creationId xmlns:a16="http://schemas.microsoft.com/office/drawing/2014/main" id="{6FFF215C-C5D2-158B-1A09-3874F5F05C12}"/>
              </a:ext>
            </a:extLst>
          </p:cNvPr>
          <p:cNvSpPr>
            <a:spLocks noGrp="1"/>
          </p:cNvSpPr>
          <p:nvPr>
            <p:ph type="ftr" sz="quarter" idx="10"/>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104002AB-BF53-E8FD-1522-8D4C989851C6}"/>
              </a:ext>
            </a:extLst>
          </p:cNvPr>
          <p:cNvSpPr>
            <a:spLocks noGrp="1"/>
          </p:cNvSpPr>
          <p:nvPr>
            <p:ph type="sldNum" sz="quarter" idx="12"/>
          </p:nvPr>
        </p:nvSpPr>
        <p:spPr/>
        <p:txBody>
          <a:bodyPr/>
          <a:lstStyle/>
          <a:p>
            <a:fld id="{357F5B69-6281-4C1F-8C38-6DA0F56DA430}" type="slidenum">
              <a:rPr lang="en-US" smtClean="0"/>
              <a:pPr/>
              <a:t>9</a:t>
            </a:fld>
            <a:endParaRPr lang="en-US"/>
          </a:p>
        </p:txBody>
      </p:sp>
      <p:sp>
        <p:nvSpPr>
          <p:cNvPr id="5" name="Content Placeholder 4">
            <a:extLst>
              <a:ext uri="{FF2B5EF4-FFF2-40B4-BE49-F238E27FC236}">
                <a16:creationId xmlns:a16="http://schemas.microsoft.com/office/drawing/2014/main" id="{CF0A9F3A-6315-6040-5416-9D6EDD86D49B}"/>
              </a:ext>
            </a:extLst>
          </p:cNvPr>
          <p:cNvSpPr>
            <a:spLocks noGrp="1"/>
          </p:cNvSpPr>
          <p:nvPr>
            <p:ph sz="quarter" idx="13"/>
          </p:nvPr>
        </p:nvSpPr>
        <p:spPr/>
        <p:txBody>
          <a:bodyPr vert="horz" lIns="91440" tIns="45720" rIns="91440" bIns="45720" rtlCol="0" anchor="t">
            <a:normAutofit lnSpcReduction="10000"/>
          </a:bodyPr>
          <a:lstStyle/>
          <a:p>
            <a:pPr algn="ctr"/>
            <a:r>
              <a:rPr lang="en-US" b="1">
                <a:solidFill>
                  <a:schemeClr val="accent1"/>
                </a:solidFill>
                <a:ea typeface="Calibri"/>
                <a:cs typeface="Calibri"/>
              </a:rPr>
              <a:t>2021</a:t>
            </a:r>
          </a:p>
          <a:p>
            <a:pPr algn="ctr"/>
            <a:r>
              <a:rPr lang="en-US">
                <a:solidFill>
                  <a:schemeClr val="accent1"/>
                </a:solidFill>
                <a:ea typeface="Calibri"/>
                <a:cs typeface="Calibri"/>
              </a:rPr>
              <a:t>Since July 2021, Oregon reached agreements in multiple lawsuits with companies that fueled the opioid crisis.</a:t>
            </a:r>
          </a:p>
        </p:txBody>
      </p:sp>
      <p:sp>
        <p:nvSpPr>
          <p:cNvPr id="6" name="Content Placeholder 5">
            <a:extLst>
              <a:ext uri="{FF2B5EF4-FFF2-40B4-BE49-F238E27FC236}">
                <a16:creationId xmlns:a16="http://schemas.microsoft.com/office/drawing/2014/main" id="{4B49B361-3233-DA76-BB70-5212B4FDEE78}"/>
              </a:ext>
            </a:extLst>
          </p:cNvPr>
          <p:cNvSpPr>
            <a:spLocks noGrp="1"/>
          </p:cNvSpPr>
          <p:nvPr>
            <p:ph sz="quarter" idx="14"/>
          </p:nvPr>
        </p:nvSpPr>
        <p:spPr/>
        <p:txBody>
          <a:bodyPr vert="horz" lIns="91440" tIns="45720" rIns="91440" bIns="45720" rtlCol="0" anchor="t">
            <a:normAutofit lnSpcReduction="10000"/>
          </a:bodyPr>
          <a:lstStyle/>
          <a:p>
            <a:pPr algn="ctr"/>
            <a:r>
              <a:rPr lang="en-US" b="1">
                <a:solidFill>
                  <a:schemeClr val="accent3"/>
                </a:solidFill>
                <a:ea typeface="Calibri"/>
                <a:cs typeface="Calibri"/>
              </a:rPr>
              <a:t>2022</a:t>
            </a:r>
          </a:p>
          <a:p>
            <a:pPr algn="ctr"/>
            <a:r>
              <a:rPr lang="en-US">
                <a:solidFill>
                  <a:schemeClr val="accent3"/>
                </a:solidFill>
                <a:ea typeface="Calibri"/>
                <a:cs typeface="Calibri"/>
              </a:rPr>
              <a:t>Oregon launched the Opioid Settlement Prevention, Treatment and Recovery (OSPTR) Board through HB 4098. </a:t>
            </a:r>
          </a:p>
        </p:txBody>
      </p:sp>
      <p:sp>
        <p:nvSpPr>
          <p:cNvPr id="7" name="Content Placeholder 6">
            <a:extLst>
              <a:ext uri="{FF2B5EF4-FFF2-40B4-BE49-F238E27FC236}">
                <a16:creationId xmlns:a16="http://schemas.microsoft.com/office/drawing/2014/main" id="{0216DA58-4E9E-C38F-737F-6BA2A498B4D7}"/>
              </a:ext>
            </a:extLst>
          </p:cNvPr>
          <p:cNvSpPr>
            <a:spLocks noGrp="1"/>
          </p:cNvSpPr>
          <p:nvPr>
            <p:ph sz="quarter" idx="15"/>
          </p:nvPr>
        </p:nvSpPr>
        <p:spPr/>
        <p:txBody>
          <a:bodyPr vert="horz" lIns="91440" tIns="45720" rIns="91440" bIns="45720" rtlCol="0" anchor="t">
            <a:normAutofit/>
          </a:bodyPr>
          <a:lstStyle/>
          <a:p>
            <a:pPr algn="ctr"/>
            <a:r>
              <a:rPr lang="en-US" b="1">
                <a:solidFill>
                  <a:schemeClr val="accent2"/>
                </a:solidFill>
                <a:ea typeface="Calibri"/>
                <a:cs typeface="Calibri"/>
              </a:rPr>
              <a:t>2023</a:t>
            </a:r>
            <a:endParaRPr lang="en-US">
              <a:solidFill>
                <a:schemeClr val="accent2"/>
              </a:solidFill>
              <a:ea typeface="Calibri"/>
              <a:cs typeface="Calibri"/>
            </a:endParaRPr>
          </a:p>
          <a:p>
            <a:pPr algn="ctr"/>
            <a:r>
              <a:rPr lang="en-US">
                <a:solidFill>
                  <a:schemeClr val="accent2"/>
                </a:solidFill>
                <a:ea typeface="Calibri"/>
                <a:cs typeface="Calibri"/>
              </a:rPr>
              <a:t>Emergency allocations of opioid settlement funding were dispersed. </a:t>
            </a:r>
          </a:p>
        </p:txBody>
      </p:sp>
      <p:sp>
        <p:nvSpPr>
          <p:cNvPr id="8" name="Content Placeholder 7">
            <a:extLst>
              <a:ext uri="{FF2B5EF4-FFF2-40B4-BE49-F238E27FC236}">
                <a16:creationId xmlns:a16="http://schemas.microsoft.com/office/drawing/2014/main" id="{B2783F6D-CB17-B2A9-98BB-473711689A21}"/>
              </a:ext>
            </a:extLst>
          </p:cNvPr>
          <p:cNvSpPr>
            <a:spLocks noGrp="1"/>
          </p:cNvSpPr>
          <p:nvPr>
            <p:ph sz="quarter" idx="16"/>
          </p:nvPr>
        </p:nvSpPr>
        <p:spPr/>
        <p:txBody>
          <a:bodyPr vert="horz" lIns="91440" tIns="45720" rIns="91440" bIns="45720" rtlCol="0" anchor="t">
            <a:normAutofit lnSpcReduction="10000"/>
          </a:bodyPr>
          <a:lstStyle/>
          <a:p>
            <a:pPr algn="ctr"/>
            <a:r>
              <a:rPr lang="en-US" b="1">
                <a:solidFill>
                  <a:schemeClr val="accent5"/>
                </a:solidFill>
                <a:ea typeface="Calibri"/>
                <a:cs typeface="Calibri"/>
              </a:rPr>
              <a:t>2024</a:t>
            </a:r>
          </a:p>
          <a:p>
            <a:pPr algn="ctr"/>
            <a:r>
              <a:rPr lang="en-US">
                <a:solidFill>
                  <a:schemeClr val="accent5"/>
                </a:solidFill>
                <a:ea typeface="Calibri"/>
                <a:cs typeface="Calibri"/>
              </a:rPr>
              <a:t>The OSPTR Board began planned distribution of funds, including funding to support local prevention work.</a:t>
            </a:r>
          </a:p>
        </p:txBody>
      </p:sp>
    </p:spTree>
    <p:extLst>
      <p:ext uri="{BB962C8B-B14F-4D97-AF65-F5344CB8AC3E}">
        <p14:creationId xmlns:p14="http://schemas.microsoft.com/office/powerpoint/2010/main" val="4000018931"/>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C1C207-77FC-44F7-AC05-276B3AA37170}">
  <ds:schemaRefs>
    <ds:schemaRef ds:uri="http://schemas.microsoft.com/sharepoint/v3/contenttype/forms"/>
  </ds:schemaRefs>
</ds:datastoreItem>
</file>

<file path=docMetadata/LabelInfo.xml><?xml version="1.0" encoding="utf-8"?>
<clbl:labelList xmlns:clbl="http://schemas.microsoft.com/office/2020/mipLabelMetadata">
  <clbl:label id="{7730ea53-6f5e-4160-81a5-992a9105450a}"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37</Slides>
  <Notes>33</Notes>
  <HiddenSlides>0</HiddenSlide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1_2021ODE</vt:lpstr>
      <vt:lpstr>Custom Design</vt:lpstr>
      <vt:lpstr>Substance Use Prevention in the Elementary Classroom</vt:lpstr>
      <vt:lpstr>Where are we now?</vt:lpstr>
      <vt:lpstr>Building Background Knowledge</vt:lpstr>
      <vt:lpstr>Learning Goals</vt:lpstr>
      <vt:lpstr>Agenda</vt:lpstr>
      <vt:lpstr>Fist to Five</vt:lpstr>
      <vt:lpstr>Oregon Initiatives and Laws</vt:lpstr>
      <vt:lpstr>Timeline of Oregon’s Opioid Education Initiatives</vt:lpstr>
      <vt:lpstr>Timeline of Opioid Settlement Funds in Oregon</vt:lpstr>
      <vt:lpstr>District Comprehensive Substance Use Prevention and Intervention Plan</vt:lpstr>
      <vt:lpstr>Turn and Talk</vt:lpstr>
      <vt:lpstr>Substance Use Terms</vt:lpstr>
      <vt:lpstr>Substance Use Terms (1)</vt:lpstr>
      <vt:lpstr>Substance Use Terms (2)</vt:lpstr>
      <vt:lpstr>Why are drugs so hard to quit?</vt:lpstr>
      <vt:lpstr>Substance Use Spectrum</vt:lpstr>
      <vt:lpstr>Turn and Talk </vt:lpstr>
      <vt:lpstr>Why is this work important? </vt:lpstr>
      <vt:lpstr>What to know about Opioids </vt:lpstr>
      <vt:lpstr>What is fentanyl?</vt:lpstr>
      <vt:lpstr>More About Fentanyl</vt:lpstr>
      <vt:lpstr>Recognizing and Responding to Opioid Overdose</vt:lpstr>
      <vt:lpstr>More about  naloxone (Narcan)</vt:lpstr>
      <vt:lpstr>Oregon Good Samaritan Laws</vt:lpstr>
      <vt:lpstr>What are fentanyl test strips?</vt:lpstr>
      <vt:lpstr>Pause and Consider</vt:lpstr>
      <vt:lpstr>Substance Use in Oregon</vt:lpstr>
      <vt:lpstr>Stop, Reflect and Share </vt:lpstr>
      <vt:lpstr>Oregon Student Health Survey</vt:lpstr>
      <vt:lpstr>Student Health Survey Exploration (State)</vt:lpstr>
      <vt:lpstr>Stop, Reflect and Share</vt:lpstr>
      <vt:lpstr>Substance Use Prevention </vt:lpstr>
      <vt:lpstr>Substance Use Education and Prevention</vt:lpstr>
      <vt:lpstr>Interconnected Prevention Approaches</vt:lpstr>
      <vt:lpstr>Focus on Reducing Risk</vt:lpstr>
      <vt:lpstr>Building Historical Background Knowledge</vt:lpstr>
      <vt:lpstr>Stop, Reflect and Share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revision>80</cp:revision>
  <dcterms:modified xsi:type="dcterms:W3CDTF">2026-02-19T00:08:06Z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