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91" r:id="rId5"/>
    <p:sldMasterId id="2147483703" r:id="rId6"/>
    <p:sldMasterId id="2147483715" r:id="rId7"/>
    <p:sldMasterId id="2147483727" r:id="rId8"/>
    <p:sldMasterId id="2147483739" r:id="rId9"/>
  </p:sldMasterIdLst>
  <p:notesMasterIdLst>
    <p:notesMasterId r:id="rId38"/>
  </p:notesMasterIdLst>
  <p:handoutMasterIdLst>
    <p:handoutMasterId r:id="rId39"/>
  </p:handoutMasterIdLst>
  <p:sldIdLst>
    <p:sldId id="317" r:id="rId10"/>
    <p:sldId id="303" r:id="rId11"/>
    <p:sldId id="311" r:id="rId12"/>
    <p:sldId id="280" r:id="rId13"/>
    <p:sldId id="306" r:id="rId14"/>
    <p:sldId id="262" r:id="rId15"/>
    <p:sldId id="307" r:id="rId16"/>
    <p:sldId id="318" r:id="rId17"/>
    <p:sldId id="304" r:id="rId18"/>
    <p:sldId id="315" r:id="rId19"/>
    <p:sldId id="312" r:id="rId20"/>
    <p:sldId id="319" r:id="rId21"/>
    <p:sldId id="293" r:id="rId22"/>
    <p:sldId id="300" r:id="rId23"/>
    <p:sldId id="292" r:id="rId24"/>
    <p:sldId id="314" r:id="rId25"/>
    <p:sldId id="287" r:id="rId26"/>
    <p:sldId id="279" r:id="rId27"/>
    <p:sldId id="265" r:id="rId28"/>
    <p:sldId id="266" r:id="rId29"/>
    <p:sldId id="267" r:id="rId30"/>
    <p:sldId id="288" r:id="rId31"/>
    <p:sldId id="281" r:id="rId32"/>
    <p:sldId id="273" r:id="rId33"/>
    <p:sldId id="275" r:id="rId34"/>
    <p:sldId id="289" r:id="rId35"/>
    <p:sldId id="276" r:id="rId36"/>
    <p:sldId id="277" r:id="rId3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YERLEY Andrew - ODE" initials="BA-O" lastIdx="15" clrIdx="0">
    <p:extLst>
      <p:ext uri="{19B8F6BF-5375-455C-9EA6-DF929625EA0E}">
        <p15:presenceInfo xmlns:p15="http://schemas.microsoft.com/office/powerpoint/2012/main" userId="S-1-5-21-2237050375-1962090969-1930583096-48431" providerId="AD"/>
      </p:ext>
    </p:extLst>
  </p:cmAuthor>
  <p:cmAuthor id="2" name="Karen Brown Smith" initials="KBS" lastIdx="55" clrIdx="1">
    <p:extLst>
      <p:ext uri="{19B8F6BF-5375-455C-9EA6-DF929625EA0E}">
        <p15:presenceInfo xmlns:p15="http://schemas.microsoft.com/office/powerpoint/2012/main" userId="S-1-5-21-893496522-2233157818-642948051-2024" providerId="AD"/>
      </p:ext>
    </p:extLst>
  </p:cmAuthor>
  <p:cmAuthor id="3" name="BERTRAND Tony - ODE" initials="BT-O" lastIdx="6" clrIdx="2">
    <p:extLst>
      <p:ext uri="{19B8F6BF-5375-455C-9EA6-DF929625EA0E}">
        <p15:presenceInfo xmlns:p15="http://schemas.microsoft.com/office/powerpoint/2012/main" userId="S-1-5-21-2237050375-1962090969-1930583096-44903" providerId="AD"/>
      </p:ext>
    </p:extLst>
  </p:cmAuthor>
  <p:cmAuthor id="4" name="FARLEY Dan - ODE" initials="FD-O" lastIdx="2" clrIdx="3">
    <p:extLst>
      <p:ext uri="{19B8F6BF-5375-455C-9EA6-DF929625EA0E}">
        <p15:presenceInfo xmlns:p15="http://schemas.microsoft.com/office/powerpoint/2012/main" userId="S-1-5-21-2237050375-1962090969-1930583096-470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1DA"/>
    <a:srgbClr val="F0F4E6"/>
    <a:srgbClr val="E7F5F3"/>
    <a:srgbClr val="00A8A5"/>
    <a:srgbClr val="007F43"/>
    <a:srgbClr val="DC5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31FFAF-0430-48A2-90DA-F6BC5112C495}" v="6" dt="2025-08-26T21:09:56.9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94" autoAdjust="0"/>
    <p:restoredTop sz="65496" autoAdjust="0"/>
  </p:normalViewPr>
  <p:slideViewPr>
    <p:cSldViewPr snapToGrid="0">
      <p:cViewPr varScale="1">
        <p:scale>
          <a:sx n="72" d="100"/>
          <a:sy n="72" d="100"/>
        </p:scale>
        <p:origin x="2274" y="72"/>
      </p:cViewPr>
      <p:guideLst/>
    </p:cSldViewPr>
  </p:slideViewPr>
  <p:outlineViewPr>
    <p:cViewPr>
      <p:scale>
        <a:sx n="33" d="100"/>
        <a:sy n="33" d="100"/>
      </p:scale>
      <p:origin x="0" y="-2354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YERLEY Andrew * ODE" userId="74c417b2-8cc5-4bca-8604-14e37ba61b42" providerId="ADAL" clId="{0131FFAF-0430-48A2-90DA-F6BC5112C495}"/>
    <pc:docChg chg="custSel addSld modSld">
      <pc:chgData name="BYERLEY Andrew * ODE" userId="74c417b2-8cc5-4bca-8604-14e37ba61b42" providerId="ADAL" clId="{0131FFAF-0430-48A2-90DA-F6BC5112C495}" dt="2025-08-26T21:10:09.351" v="1235" actId="20577"/>
      <pc:docMkLst>
        <pc:docMk/>
      </pc:docMkLst>
      <pc:sldChg chg="addSp delSp modSp mod modNotesTx">
        <pc:chgData name="BYERLEY Andrew * ODE" userId="74c417b2-8cc5-4bca-8604-14e37ba61b42" providerId="ADAL" clId="{0131FFAF-0430-48A2-90DA-F6BC5112C495}" dt="2025-08-26T21:10:09.351" v="1235" actId="20577"/>
        <pc:sldMkLst>
          <pc:docMk/>
          <pc:sldMk cId="2459630980" sldId="312"/>
        </pc:sldMkLst>
        <pc:spChg chg="mod">
          <ac:chgData name="BYERLEY Andrew * ODE" userId="74c417b2-8cc5-4bca-8604-14e37ba61b42" providerId="ADAL" clId="{0131FFAF-0430-48A2-90DA-F6BC5112C495}" dt="2025-08-26T21:02:25.516" v="503" actId="20577"/>
          <ac:spMkLst>
            <pc:docMk/>
            <pc:sldMk cId="2459630980" sldId="312"/>
            <ac:spMk id="2" creationId="{5D017059-A194-DA63-172E-108D33D318B3}"/>
          </ac:spMkLst>
        </pc:spChg>
        <pc:spChg chg="add mod">
          <ac:chgData name="BYERLEY Andrew * ODE" userId="74c417b2-8cc5-4bca-8604-14e37ba61b42" providerId="ADAL" clId="{0131FFAF-0430-48A2-90DA-F6BC5112C495}" dt="2025-08-26T21:06:47.486" v="918" actId="207"/>
          <ac:spMkLst>
            <pc:docMk/>
            <pc:sldMk cId="2459630980" sldId="312"/>
            <ac:spMk id="3" creationId="{1C50B598-5FEE-9574-62F9-F9D5DDE4FA29}"/>
          </ac:spMkLst>
        </pc:spChg>
        <pc:spChg chg="mod">
          <ac:chgData name="BYERLEY Andrew * ODE" userId="74c417b2-8cc5-4bca-8604-14e37ba61b42" providerId="ADAL" clId="{0131FFAF-0430-48A2-90DA-F6BC5112C495}" dt="2025-08-26T21:09:39.570" v="1141" actId="20577"/>
          <ac:spMkLst>
            <pc:docMk/>
            <pc:sldMk cId="2459630980" sldId="312"/>
            <ac:spMk id="7" creationId="{97943C54-35C1-00AE-9AD8-2B9FE8D7ACC2}"/>
          </ac:spMkLst>
        </pc:spChg>
        <pc:spChg chg="del">
          <ac:chgData name="BYERLEY Andrew * ODE" userId="74c417b2-8cc5-4bca-8604-14e37ba61b42" providerId="ADAL" clId="{0131FFAF-0430-48A2-90DA-F6BC5112C495}" dt="2025-08-26T20:57:18.590" v="83" actId="478"/>
          <ac:spMkLst>
            <pc:docMk/>
            <pc:sldMk cId="2459630980" sldId="312"/>
            <ac:spMk id="24" creationId="{C45C50A7-B503-7F37-D550-2829EA473489}"/>
          </ac:spMkLst>
        </pc:spChg>
        <pc:spChg chg="del">
          <ac:chgData name="BYERLEY Andrew * ODE" userId="74c417b2-8cc5-4bca-8604-14e37ba61b42" providerId="ADAL" clId="{0131FFAF-0430-48A2-90DA-F6BC5112C495}" dt="2025-08-26T20:57:20.708" v="85" actId="478"/>
          <ac:spMkLst>
            <pc:docMk/>
            <pc:sldMk cId="2459630980" sldId="312"/>
            <ac:spMk id="25" creationId="{6BF5F209-24F2-64E3-85D0-4CA0331E3838}"/>
          </ac:spMkLst>
        </pc:spChg>
        <pc:grpChg chg="del">
          <ac:chgData name="BYERLEY Andrew * ODE" userId="74c417b2-8cc5-4bca-8604-14e37ba61b42" providerId="ADAL" clId="{0131FFAF-0430-48A2-90DA-F6BC5112C495}" dt="2025-08-26T20:57:17.157" v="82" actId="478"/>
          <ac:grpSpMkLst>
            <pc:docMk/>
            <pc:sldMk cId="2459630980" sldId="312"/>
            <ac:grpSpMk id="20" creationId="{FD567957-EC52-CB40-7365-538B4624662F}"/>
          </ac:grpSpMkLst>
        </pc:grpChg>
        <pc:grpChg chg="del">
          <ac:chgData name="BYERLEY Andrew * ODE" userId="74c417b2-8cc5-4bca-8604-14e37ba61b42" providerId="ADAL" clId="{0131FFAF-0430-48A2-90DA-F6BC5112C495}" dt="2025-08-26T20:57:19.125" v="84" actId="478"/>
          <ac:grpSpMkLst>
            <pc:docMk/>
            <pc:sldMk cId="2459630980" sldId="312"/>
            <ac:grpSpMk id="26" creationId="{658720DD-56A6-E9B5-B949-CD0091D18C82}"/>
          </ac:grpSpMkLst>
        </pc:grpChg>
      </pc:sldChg>
      <pc:sldChg chg="modSp mod">
        <pc:chgData name="BYERLEY Andrew * ODE" userId="74c417b2-8cc5-4bca-8604-14e37ba61b42" providerId="ADAL" clId="{0131FFAF-0430-48A2-90DA-F6BC5112C495}" dt="2025-08-26T21:02:11.077" v="493" actId="20577"/>
        <pc:sldMkLst>
          <pc:docMk/>
          <pc:sldMk cId="3924001071" sldId="315"/>
        </pc:sldMkLst>
        <pc:spChg chg="mod">
          <ac:chgData name="BYERLEY Andrew * ODE" userId="74c417b2-8cc5-4bca-8604-14e37ba61b42" providerId="ADAL" clId="{0131FFAF-0430-48A2-90DA-F6BC5112C495}" dt="2025-08-26T21:01:34.508" v="470" actId="113"/>
          <ac:spMkLst>
            <pc:docMk/>
            <pc:sldMk cId="3924001071" sldId="315"/>
            <ac:spMk id="2" creationId="{2B2C7DF4-514D-CDF6-DACA-03B140CD920D}"/>
          </ac:spMkLst>
        </pc:spChg>
        <pc:spChg chg="mod">
          <ac:chgData name="BYERLEY Andrew * ODE" userId="74c417b2-8cc5-4bca-8604-14e37ba61b42" providerId="ADAL" clId="{0131FFAF-0430-48A2-90DA-F6BC5112C495}" dt="2025-08-26T21:02:11.077" v="493" actId="20577"/>
          <ac:spMkLst>
            <pc:docMk/>
            <pc:sldMk cId="3924001071" sldId="315"/>
            <ac:spMk id="5" creationId="{8FA5AAF8-90EE-D43F-872C-077345D8177B}"/>
          </ac:spMkLst>
        </pc:spChg>
      </pc:sldChg>
      <pc:sldChg chg="add">
        <pc:chgData name="BYERLEY Andrew * ODE" userId="74c417b2-8cc5-4bca-8604-14e37ba61b42" providerId="ADAL" clId="{0131FFAF-0430-48A2-90DA-F6BC5112C495}" dt="2025-08-26T20:56:48.272" v="36" actId="2890"/>
        <pc:sldMkLst>
          <pc:docMk/>
          <pc:sldMk cId="2771002591" sldId="31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7C503248-7376-4B26-9FF6-A98F5B1C7E8C}" type="datetimeFigureOut">
              <a:rPr lang="en-US" smtClean="0"/>
              <a:t>9/4/2025</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56B8B0B3-B326-47E5-B779-9E69BCE33694}" type="slidenum">
              <a:rPr lang="en-US" smtClean="0"/>
              <a:t>‹#›</a:t>
            </a:fld>
            <a:endParaRPr lang="en-US"/>
          </a:p>
        </p:txBody>
      </p:sp>
    </p:spTree>
    <p:extLst>
      <p:ext uri="{BB962C8B-B14F-4D97-AF65-F5344CB8AC3E}">
        <p14:creationId xmlns:p14="http://schemas.microsoft.com/office/powerpoint/2010/main" val="1582069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6477803-8A01-4829-8EC2-1DDDF9D00705}" type="datetimeFigureOut">
              <a:rPr lang="en-US" smtClean="0"/>
              <a:t>9/4/2025</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C0E7D4B3-7363-42B6-A5BB-BEAB40119C79}" type="slidenum">
              <a:rPr lang="en-US" smtClean="0"/>
              <a:t>‹#›</a:t>
            </a:fld>
            <a:endParaRPr lang="en-US"/>
          </a:p>
        </p:txBody>
      </p:sp>
    </p:spTree>
    <p:extLst>
      <p:ext uri="{BB962C8B-B14F-4D97-AF65-F5344CB8AC3E}">
        <p14:creationId xmlns:p14="http://schemas.microsoft.com/office/powerpoint/2010/main" val="416218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regon.gov/highered/about/Documents/High-School-College/2023-Signed-Agreement-on-Placement-Provosts.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oregon.gov/ode/educator-resources/assessment/Pages/Assessment-Administration.aspx"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Welcome to the training module for Oregon’s general English language arts and math summative tests. This is a required part of annual training for all District and School Test Coordinators, as well as OSAS ELA and Math Test Administrators.</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F60B4B-FE14-4503-B932-D6B46C11DC63}"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138614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New in 2025-26, students will access System Settings through a dedicated button on the interface rather than through the context menu. System settings include options for embedded accessibility supports such as text-to-speech, navigation language, and mouse pointer. Navigation language controls the language used for the icons and menus of the testing interface regardless of the presentation language used for test items.</a:t>
            </a:r>
          </a:p>
        </p:txBody>
      </p:sp>
      <p:sp>
        <p:nvSpPr>
          <p:cNvPr id="4" name="Slide Number Placeholder 3"/>
          <p:cNvSpPr>
            <a:spLocks noGrp="1"/>
          </p:cNvSpPr>
          <p:nvPr>
            <p:ph type="sldNum" sz="quarter" idx="5"/>
          </p:nvPr>
        </p:nvSpPr>
        <p:spPr/>
        <p:txBody>
          <a:bodyPr/>
          <a:lstStyle/>
          <a:p>
            <a:fld id="{C0E7D4B3-7363-42B6-A5BB-BEAB40119C79}" type="slidenum">
              <a:rPr lang="en-US" smtClean="0"/>
              <a:t>10</a:t>
            </a:fld>
            <a:endParaRPr lang="en-US"/>
          </a:p>
        </p:txBody>
      </p:sp>
    </p:spTree>
    <p:extLst>
      <p:ext uri="{BB962C8B-B14F-4D97-AF65-F5344CB8AC3E}">
        <p14:creationId xmlns:p14="http://schemas.microsoft.com/office/powerpoint/2010/main" val="207418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800"/>
              </a:spcAft>
              <a:buNone/>
            </a:pPr>
            <a:r>
              <a:rPr lang="en-US" dirty="0"/>
              <a:t>Beginning in 2025-26, the </a:t>
            </a:r>
            <a:r>
              <a:rPr lang="en-US" b="1" dirty="0"/>
              <a:t>100s Number Table</a:t>
            </a:r>
            <a:r>
              <a:rPr lang="en-US" dirty="0"/>
              <a:t> and </a:t>
            </a:r>
            <a:r>
              <a:rPr lang="en-US" b="1" dirty="0"/>
              <a:t>Multiplication Table</a:t>
            </a:r>
            <a:r>
              <a:rPr lang="en-US" dirty="0"/>
              <a:t> are re-classified from being accommodations to being designated supports. This means they are available for use by any student for whom the need has been indicated by an educator, or a team of educators with parent/guardian and student. These non-embedded supports are available under OSAS Resources in the OSAS Portal.</a:t>
            </a:r>
          </a:p>
          <a:p>
            <a:pPr marL="0" indent="0">
              <a:spcBef>
                <a:spcPts val="0"/>
              </a:spcBef>
              <a:spcAft>
                <a:spcPts val="1800"/>
              </a:spcAft>
              <a:buNone/>
            </a:pPr>
            <a:endParaRPr lang="en-US" dirty="0"/>
          </a:p>
          <a:p>
            <a:pPr marL="0" indent="0">
              <a:spcBef>
                <a:spcPts val="0"/>
              </a:spcBef>
              <a:spcAft>
                <a:spcPts val="1800"/>
              </a:spcAft>
              <a:buNone/>
            </a:pPr>
            <a:r>
              <a:rPr lang="en-US" dirty="0"/>
              <a:t>The definition of </a:t>
            </a:r>
            <a:r>
              <a:rPr lang="en-US" b="1" dirty="0"/>
              <a:t>abacus</a:t>
            </a:r>
            <a:r>
              <a:rPr lang="en-US" dirty="0"/>
              <a:t> has been clarified to include resources typically referred to as </a:t>
            </a:r>
            <a:r>
              <a:rPr lang="en-US" b="1" dirty="0"/>
              <a:t>counting frames</a:t>
            </a:r>
            <a:r>
              <a:rPr lang="en-US" dirty="0"/>
              <a:t>, </a:t>
            </a:r>
            <a:r>
              <a:rPr lang="en-US" b="1" dirty="0"/>
              <a:t>number racks</a:t>
            </a:r>
            <a:r>
              <a:rPr lang="en-US" dirty="0"/>
              <a:t>, and </a:t>
            </a:r>
            <a:r>
              <a:rPr lang="en-US" b="1" dirty="0" err="1"/>
              <a:t>Rekenreks</a:t>
            </a:r>
            <a:r>
              <a:rPr lang="en-US" dirty="0"/>
              <a:t>. These are all allowable non-embedded designated supports.</a:t>
            </a:r>
          </a:p>
          <a:p>
            <a:pPr marL="0" indent="0">
              <a:spcBef>
                <a:spcPts val="0"/>
              </a:spcBef>
              <a:spcAft>
                <a:spcPts val="1800"/>
              </a:spcAft>
              <a:buNone/>
            </a:pPr>
            <a:endParaRPr lang="en-US" dirty="0"/>
          </a:p>
          <a:p>
            <a:pPr marL="0" indent="0">
              <a:spcBef>
                <a:spcPts val="0"/>
              </a:spcBef>
              <a:spcAft>
                <a:spcPts val="1800"/>
              </a:spcAft>
              <a:buNone/>
            </a:pPr>
            <a:r>
              <a:rPr lang="en-US" dirty="0"/>
              <a:t>Refer to the Oregon Accessibility Manual for additional details and recommendations for use.</a:t>
            </a:r>
          </a:p>
        </p:txBody>
      </p:sp>
      <p:sp>
        <p:nvSpPr>
          <p:cNvPr id="4" name="Slide Number Placeholder 3"/>
          <p:cNvSpPr>
            <a:spLocks noGrp="1"/>
          </p:cNvSpPr>
          <p:nvPr>
            <p:ph type="sldNum" sz="quarter" idx="5"/>
          </p:nvPr>
        </p:nvSpPr>
        <p:spPr/>
        <p:txBody>
          <a:bodyPr/>
          <a:lstStyle/>
          <a:p>
            <a:fld id="{C0E7D4B3-7363-42B6-A5BB-BEAB40119C79}" type="slidenum">
              <a:rPr lang="en-US" smtClean="0"/>
              <a:t>11</a:t>
            </a:fld>
            <a:endParaRPr lang="en-US"/>
          </a:p>
        </p:txBody>
      </p:sp>
    </p:spTree>
    <p:extLst>
      <p:ext uri="{BB962C8B-B14F-4D97-AF65-F5344CB8AC3E}">
        <p14:creationId xmlns:p14="http://schemas.microsoft.com/office/powerpoint/2010/main" val="2778145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CD01B-247A-CC22-4B84-A7FD540F5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A3540-5D0B-C524-89EB-2EFBB6C530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BBB48-7675-32FE-01B0-CAF35F01EC0B}"/>
              </a:ext>
            </a:extLst>
          </p:cNvPr>
          <p:cNvSpPr>
            <a:spLocks noGrp="1"/>
          </p:cNvSpPr>
          <p:nvPr>
            <p:ph type="body" idx="1"/>
          </p:nvPr>
        </p:nvSpPr>
        <p:spPr/>
        <p:txBody>
          <a:bodyPr/>
          <a:lstStyle/>
          <a:p>
            <a:pPr marL="0" indent="0">
              <a:spcBef>
                <a:spcPts val="0"/>
              </a:spcBef>
              <a:buNone/>
            </a:pPr>
            <a:r>
              <a:rPr lang="en-US" sz="1200" dirty="0"/>
              <a:t>In</a:t>
            </a:r>
            <a:r>
              <a:rPr lang="en-US" sz="1200" baseline="0" dirty="0"/>
              <a:t> recent years, </a:t>
            </a:r>
            <a:r>
              <a:rPr lang="en-US" sz="1200" dirty="0"/>
              <a:t>ODE has received numerous requests to reopen student tests that were accidentally submitted rather than </a:t>
            </a:r>
            <a:r>
              <a:rPr lang="en-US" sz="1200" b="1" dirty="0"/>
              <a:t>paused.</a:t>
            </a:r>
            <a:r>
              <a:rPr lang="en-US" sz="1200" dirty="0"/>
              <a:t> </a:t>
            </a:r>
            <a:r>
              <a:rPr lang="en-US" dirty="0"/>
              <a:t>This interrupts and prolongs students’ testing experiences, and often requires</a:t>
            </a:r>
            <a:r>
              <a:rPr lang="en-US" baseline="0" dirty="0"/>
              <a:t> additional test sessions to be planned for students to complete their test once reopened. </a:t>
            </a:r>
            <a:endParaRPr lang="en-US" dirty="0"/>
          </a:p>
          <a:p>
            <a:pPr marL="0" indent="0">
              <a:buNone/>
            </a:pPr>
            <a:endParaRPr lang="en-US" sz="1200" dirty="0"/>
          </a:p>
          <a:p>
            <a:pPr marL="0" indent="0">
              <a:buNone/>
            </a:pPr>
            <a:r>
              <a:rPr lang="en-US" sz="1200" dirty="0"/>
              <a:t>To</a:t>
            </a:r>
            <a:r>
              <a:rPr lang="en-US" sz="1200" baseline="0" dirty="0"/>
              <a:t> support a more efficient testing experience,</a:t>
            </a:r>
            <a:r>
              <a:rPr lang="en-US" sz="1200" dirty="0"/>
              <a:t> ODE has updated the student test directions to include a caution when students pause the ELA PT before completing their full write portion. </a:t>
            </a:r>
          </a:p>
          <a:p>
            <a:endParaRPr lang="en-US" dirty="0"/>
          </a:p>
          <a:p>
            <a:r>
              <a:rPr lang="en-US" dirty="0"/>
              <a:t>Test</a:t>
            </a:r>
            <a:r>
              <a:rPr lang="en-US" baseline="0" dirty="0"/>
              <a:t> Administrators can use the Sample and Training Tests in the OSAS Portal to help students become familiar with the testing interface prior to testing.</a:t>
            </a:r>
            <a:endParaRPr lang="en-US" dirty="0"/>
          </a:p>
        </p:txBody>
      </p:sp>
      <p:sp>
        <p:nvSpPr>
          <p:cNvPr id="4" name="Slide Number Placeholder 3">
            <a:extLst>
              <a:ext uri="{FF2B5EF4-FFF2-40B4-BE49-F238E27FC236}">
                <a16:creationId xmlns:a16="http://schemas.microsoft.com/office/drawing/2014/main" id="{29B30BEE-69C6-2DA3-4112-EA3B12698B6C}"/>
              </a:ext>
            </a:extLst>
          </p:cNvPr>
          <p:cNvSpPr>
            <a:spLocks noGrp="1"/>
          </p:cNvSpPr>
          <p:nvPr>
            <p:ph type="sldNum" sz="quarter" idx="5"/>
          </p:nvPr>
        </p:nvSpPr>
        <p:spPr/>
        <p:txBody>
          <a:bodyPr/>
          <a:lstStyle/>
          <a:p>
            <a:fld id="{C0E7D4B3-7363-42B6-A5BB-BEAB40119C79}" type="slidenum">
              <a:rPr lang="en-US" smtClean="0"/>
              <a:t>12</a:t>
            </a:fld>
            <a:endParaRPr lang="en-US"/>
          </a:p>
        </p:txBody>
      </p:sp>
    </p:spTree>
    <p:extLst>
      <p:ext uri="{BB962C8B-B14F-4D97-AF65-F5344CB8AC3E}">
        <p14:creationId xmlns:p14="http://schemas.microsoft.com/office/powerpoint/2010/main" val="194612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TOPIC 3: Scheduling</a:t>
            </a:r>
            <a:r>
              <a:rPr lang="en-US" i="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baseline="0" dirty="0"/>
              <a:t>By the end of this section, Test Coordinators and Test Administrators should understand the information that will help them ensure that all students have sufficient time to complete the OSAS ELA and Math tests.</a:t>
            </a:r>
            <a:endParaRPr lang="en-US" altLang="en-US" sz="1200" i="0" dirty="0"/>
          </a:p>
        </p:txBody>
      </p:sp>
      <p:sp>
        <p:nvSpPr>
          <p:cNvPr id="4" name="Slide Number Placeholder 3"/>
          <p:cNvSpPr>
            <a:spLocks noGrp="1"/>
          </p:cNvSpPr>
          <p:nvPr>
            <p:ph type="sldNum" sz="quarter" idx="10"/>
          </p:nvPr>
        </p:nvSpPr>
        <p:spPr/>
        <p:txBody>
          <a:bodyPr/>
          <a:lstStyle/>
          <a:p>
            <a:fld id="{C0E7D4B3-7363-42B6-A5BB-BEAB40119C79}" type="slidenum">
              <a:rPr lang="en-US" smtClean="0"/>
              <a:t>13</a:t>
            </a:fld>
            <a:endParaRPr lang="en-US"/>
          </a:p>
        </p:txBody>
      </p:sp>
    </p:spTree>
    <p:extLst>
      <p:ext uri="{BB962C8B-B14F-4D97-AF65-F5344CB8AC3E}">
        <p14:creationId xmlns:p14="http://schemas.microsoft.com/office/powerpoint/2010/main" val="2783769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dirty="0"/>
              <a:t>ODE has developed</a:t>
            </a:r>
            <a:r>
              <a:rPr lang="en-US" altLang="en-US" baseline="0" dirty="0"/>
              <a:t> test windows to provide districts with flexibility in scheduling and managing the logistics of test administration. Within these statewide dates, schools may set shorter </a:t>
            </a:r>
            <a:r>
              <a:rPr lang="en-US" altLang="en-US" dirty="0"/>
              <a:t>school-level test windows.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dirty="0"/>
              <a:t>Federal and state laws require that at least 95% of all</a:t>
            </a:r>
            <a:r>
              <a:rPr lang="en-US" altLang="en-US" baseline="0" dirty="0"/>
              <a:t> students in grades 3-8 and 11 participate in state testing in ELA and Math each school year.</a:t>
            </a:r>
            <a:endParaRPr lang="en-US" altLang="en-US" dirty="0"/>
          </a:p>
          <a:p>
            <a:pPr marL="0" lvl="1">
              <a:defRPr/>
            </a:pPr>
            <a:endParaRPr lang="en-US" altLang="en-US" dirty="0"/>
          </a:p>
          <a:p>
            <a:pPr marL="0" lvl="1">
              <a:defRPr/>
            </a:pPr>
            <a:r>
              <a:rPr lang="en-US" baseline="0" dirty="0">
                <a:solidFill>
                  <a:schemeClr val="tx1">
                    <a:lumMod val="50000"/>
                  </a:schemeClr>
                </a:solidFill>
              </a:rPr>
              <a:t>The statewide test windows for the current school year are shown here.</a:t>
            </a:r>
            <a:endParaRPr lang="en-US" sz="1200" dirty="0"/>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Please note that schools are responsible for testing all students enrolled on the first school day in May. Students who enroll after the first school day in May will NOT be included in the school’s accountability calculations;</a:t>
            </a:r>
            <a:r>
              <a:rPr lang="en-US" altLang="en-US" baseline="0" dirty="0"/>
              <a:t> however, they may still be tested.</a:t>
            </a:r>
            <a:endParaRPr lang="en-US" altLang="en-US" dirty="0"/>
          </a:p>
          <a:p>
            <a:endParaRPr lang="en-US" altLang="en-US" dirty="0"/>
          </a:p>
          <a:p>
            <a:pPr marL="0" lvl="1">
              <a:defRPr/>
            </a:pPr>
            <a:r>
              <a:rPr lang="en-US" dirty="0">
                <a:solidFill>
                  <a:schemeClr val="tx1">
                    <a:lumMod val="50000"/>
                  </a:schemeClr>
                </a:solidFill>
              </a:rPr>
              <a:t>The complete list of OSAS test</a:t>
            </a:r>
            <a:r>
              <a:rPr lang="en-US" baseline="0" dirty="0">
                <a:solidFill>
                  <a:schemeClr val="tx1">
                    <a:lumMod val="50000"/>
                  </a:schemeClr>
                </a:solidFill>
              </a:rPr>
              <a:t> windows can be found in Appendix A of the TAM. </a:t>
            </a:r>
            <a:r>
              <a:rPr lang="en-US" dirty="0">
                <a:solidFill>
                  <a:schemeClr val="tx1">
                    <a:lumMod val="50000"/>
                  </a:schemeClr>
                </a:solidFill>
              </a:rPr>
              <a:t>More information about school-level test windows can be found in Training Module 1 and Section 5.2 of the TAM.</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176B480-DD84-4F2F-9981-70218A1E8A00}" type="slidenum">
              <a:rPr lang="en-US" altLang="en-US"/>
              <a:pPr eaLnBrk="1" hangingPunct="1">
                <a:spcBef>
                  <a:spcPct val="0"/>
                </a:spcBef>
              </a:pPr>
              <a:t>14</a:t>
            </a:fld>
            <a:endParaRPr lang="en-US" altLang="en-US"/>
          </a:p>
        </p:txBody>
      </p:sp>
    </p:spTree>
    <p:extLst>
      <p:ext uri="{BB962C8B-B14F-4D97-AF65-F5344CB8AC3E}">
        <p14:creationId xmlns:p14="http://schemas.microsoft.com/office/powerpoint/2010/main" val="431917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Some guidelines and recommended practices for scheduling the OSAS ELA and Math</a:t>
            </a:r>
            <a:r>
              <a:rPr lang="en-US" altLang="en-US" baseline="0" dirty="0"/>
              <a:t> Tests include </a:t>
            </a:r>
            <a:r>
              <a:rPr lang="en-US" altLang="en-US" dirty="0">
                <a:solidFill>
                  <a:schemeClr val="tx1">
                    <a:lumMod val="50000"/>
                  </a:schemeClr>
                </a:solidFill>
              </a:rPr>
              <a:t>giving them on separate days and ensuring students finish one before starting the other.</a:t>
            </a:r>
            <a:endParaRPr lang="en-US" altLang="en-US" dirty="0"/>
          </a:p>
          <a:p>
            <a:pPr marL="0" indent="0">
              <a:lnSpc>
                <a:spcPct val="100000"/>
              </a:lnSpc>
              <a:spcBef>
                <a:spcPts val="0"/>
              </a:spcBef>
              <a:buFont typeface="Arial" panose="020B0604020202020204" pitchFamily="34" charset="0"/>
              <a:buNone/>
              <a:defRPr/>
            </a:pPr>
            <a:endParaRPr lang="en-US" altLang="en-US" dirty="0"/>
          </a:p>
          <a:p>
            <a:pPr marL="0" indent="0">
              <a:lnSpc>
                <a:spcPct val="100000"/>
              </a:lnSpc>
              <a:spcBef>
                <a:spcPts val="0"/>
              </a:spcBef>
              <a:buFont typeface="Arial" panose="020B0604020202020204" pitchFamily="34" charset="0"/>
              <a:buNone/>
              <a:defRPr/>
            </a:pPr>
            <a:r>
              <a:rPr lang="en-US" altLang="en-US" dirty="0">
                <a:solidFill>
                  <a:schemeClr val="tx1">
                    <a:lumMod val="50000"/>
                  </a:schemeClr>
                </a:solidFill>
              </a:rPr>
              <a:t>Neither of the </a:t>
            </a:r>
            <a:r>
              <a:rPr lang="en-US" altLang="en-US" baseline="0" dirty="0">
                <a:solidFill>
                  <a:schemeClr val="tx1">
                    <a:lumMod val="50000"/>
                  </a:schemeClr>
                </a:solidFill>
              </a:rPr>
              <a:t>tests </a:t>
            </a:r>
            <a:r>
              <a:rPr lang="en-US" altLang="en-US" dirty="0">
                <a:solidFill>
                  <a:schemeClr val="tx1">
                    <a:lumMod val="50000"/>
                  </a:schemeClr>
                </a:solidFill>
              </a:rPr>
              <a:t>are timed,</a:t>
            </a:r>
            <a:r>
              <a:rPr lang="en-US" altLang="en-US" baseline="0" dirty="0">
                <a:solidFill>
                  <a:schemeClr val="tx1">
                    <a:lumMod val="50000"/>
                  </a:schemeClr>
                </a:solidFill>
              </a:rPr>
              <a:t> meaning</a:t>
            </a:r>
            <a:r>
              <a:rPr lang="en-US" altLang="en-US" dirty="0">
                <a:solidFill>
                  <a:schemeClr val="tx1">
                    <a:lumMod val="50000"/>
                  </a:schemeClr>
                </a:solidFill>
              </a:rPr>
              <a:t> students should be allowed to continue working as long as they are making progress. However, schools should use</a:t>
            </a:r>
            <a:r>
              <a:rPr lang="en-US" altLang="en-US" baseline="0" dirty="0">
                <a:solidFill>
                  <a:schemeClr val="tx1">
                    <a:lumMod val="50000"/>
                  </a:schemeClr>
                </a:solidFill>
              </a:rPr>
              <a:t> the average testing times in Section 5.1 of the TAM to guide local planning and maximize instructional time.</a:t>
            </a:r>
          </a:p>
          <a:p>
            <a:pPr marL="0" indent="0">
              <a:lnSpc>
                <a:spcPct val="100000"/>
              </a:lnSpc>
              <a:spcBef>
                <a:spcPts val="0"/>
              </a:spcBef>
              <a:buFont typeface="Arial" panose="020B0604020202020204" pitchFamily="34" charset="0"/>
              <a:buNone/>
              <a:defRPr/>
            </a:pPr>
            <a:endParaRPr lang="en-US" altLang="en-US" baseline="0" dirty="0">
              <a:solidFill>
                <a:schemeClr val="tx1">
                  <a:lumMod val="50000"/>
                </a:schemeClr>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Oregon’s </a:t>
            </a:r>
            <a:r>
              <a:rPr lang="en-US" dirty="0">
                <a:hlinkClick r:id="rId3"/>
              </a:rPr>
              <a:t>Statewide Summative Assessment Placement Policy</a:t>
            </a:r>
            <a:r>
              <a:rPr lang="en-US" dirty="0"/>
              <a:t> allows students in grade 12 to retest in ELA and Math in order to demonstrate their readiness to enter credit-bearing, college level course work. Under this policy, students achieving a specific performance level will be eligible to enroll directly in credit-bearing courses in English and/or Math rather than be required to take developmental courses that do not fulfill college course requirements. While grade 12 participation is optional, students should be made aware of the placement policy agreed to by all seven of Oregon’s public universities.</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CF2960B-BF7C-4DEC-A125-1D67A6EAC609}"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556002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testing times can help plan the</a:t>
            </a:r>
            <a:r>
              <a:rPr lang="en-US" baseline="0" dirty="0"/>
              <a:t> length of test sessions. This table reflects the approximate time it will take </a:t>
            </a:r>
            <a:r>
              <a:rPr lang="en-US" u="sng" baseline="0" dirty="0"/>
              <a:t>most</a:t>
            </a:r>
            <a:r>
              <a:rPr lang="en-US" baseline="0" dirty="0"/>
              <a:t> students to complete the specified test at each grade level based on the previous year’s statewide administration. Note that these times are estimates to be used for planning purposes only. Actual student testing times may vary.</a:t>
            </a:r>
            <a:endParaRPr lang="en-US" dirty="0"/>
          </a:p>
        </p:txBody>
      </p:sp>
      <p:sp>
        <p:nvSpPr>
          <p:cNvPr id="4" name="Slide Number Placeholder 3"/>
          <p:cNvSpPr>
            <a:spLocks noGrp="1"/>
          </p:cNvSpPr>
          <p:nvPr>
            <p:ph type="sldNum" sz="quarter" idx="10"/>
          </p:nvPr>
        </p:nvSpPr>
        <p:spPr/>
        <p:txBody>
          <a:bodyPr/>
          <a:lstStyle/>
          <a:p>
            <a:fld id="{C0E7D4B3-7363-42B6-A5BB-BEAB40119C79}" type="slidenum">
              <a:rPr lang="en-US" smtClean="0"/>
              <a:t>16</a:t>
            </a:fld>
            <a:endParaRPr lang="en-US"/>
          </a:p>
        </p:txBody>
      </p:sp>
    </p:spTree>
    <p:extLst>
      <p:ext uri="{BB962C8B-B14F-4D97-AF65-F5344CB8AC3E}">
        <p14:creationId xmlns:p14="http://schemas.microsoft.com/office/powerpoint/2010/main" val="1630910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US" dirty="0"/>
              <a:t>ODE</a:t>
            </a:r>
            <a:r>
              <a:rPr lang="en-US" baseline="0" dirty="0"/>
              <a:t> will also provide a Grade 10 challenge up option. The option to take the Grade 11 assessment is only available to grade 10 students who have completed advanced coursework in the respective ELA and/or math content area.</a:t>
            </a:r>
          </a:p>
          <a:p>
            <a:pPr fontAlgn="base"/>
            <a:endParaRPr lang="en-US" baseline="0" dirty="0"/>
          </a:p>
          <a:p>
            <a:pPr fontAlgn="base"/>
            <a:r>
              <a:rPr lang="en-US" baseline="0" dirty="0"/>
              <a:t>The decision to challenge up should be made with the student and their family. Participation during a student’s Grade 10 year is not required, even if the student has successfully completed advanced coursework.</a:t>
            </a:r>
          </a:p>
          <a:p>
            <a:pPr fontAlgn="base"/>
            <a:endParaRPr lang="en-US" baseline="0" dirty="0"/>
          </a:p>
          <a:p>
            <a:pPr fontAlgn="base"/>
            <a:r>
              <a:rPr lang="en-US" dirty="0"/>
              <a:t>If a Grade 10 student successfully </a:t>
            </a:r>
            <a:r>
              <a:rPr lang="en-US" u="sng" dirty="0"/>
              <a:t>meets</a:t>
            </a:r>
            <a:r>
              <a:rPr lang="en-US" dirty="0"/>
              <a:t> the high school achievement standard, the score will be banked and reported in the student’s Grade 11 year.</a:t>
            </a:r>
          </a:p>
          <a:p>
            <a:pPr fontAlgn="base"/>
            <a:endParaRPr lang="en-US" dirty="0"/>
          </a:p>
          <a:p>
            <a:pPr fontAlgn="base"/>
            <a:r>
              <a:rPr lang="en-US" dirty="0"/>
              <a:t>If the student </a:t>
            </a:r>
            <a:r>
              <a:rPr lang="en-US" u="sng" dirty="0"/>
              <a:t>does not meet</a:t>
            </a:r>
            <a:r>
              <a:rPr lang="en-US" dirty="0"/>
              <a:t> the high school achievement standard, the student </a:t>
            </a:r>
            <a:r>
              <a:rPr lang="en-US" u="sng" dirty="0"/>
              <a:t>must</a:t>
            </a:r>
            <a:r>
              <a:rPr lang="en-US" dirty="0"/>
              <a:t> retest in their Grade 11 year or they will be counted as a non-participant</a:t>
            </a:r>
            <a:r>
              <a:rPr lang="en-US" baseline="0" dirty="0"/>
              <a:t>.</a:t>
            </a:r>
          </a:p>
          <a:p>
            <a:pPr fontAlgn="base"/>
            <a:endParaRPr lang="en-US" baseline="0" dirty="0"/>
          </a:p>
          <a:p>
            <a:pPr fontAlgn="base"/>
            <a:r>
              <a:rPr lang="en-US" baseline="0" dirty="0"/>
              <a:t>For more information, see Appendix B of the TAM.</a:t>
            </a:r>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C4CB6B4-6F1A-4D1B-B611-95F910FD4868}" type="slidenum">
              <a:rPr lang="en-US" altLang="en-US"/>
              <a:pPr eaLnBrk="1" hangingPunct="1">
                <a:spcBef>
                  <a:spcPct val="0"/>
                </a:spcBef>
              </a:pPr>
              <a:t>17</a:t>
            </a:fld>
            <a:endParaRPr lang="en-US" altLang="en-US"/>
          </a:p>
        </p:txBody>
      </p:sp>
    </p:spTree>
    <p:extLst>
      <p:ext uri="{BB962C8B-B14F-4D97-AF65-F5344CB8AC3E}">
        <p14:creationId xmlns:p14="http://schemas.microsoft.com/office/powerpoint/2010/main" val="2654638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TOPIC 4: Administration</a:t>
            </a:r>
          </a:p>
          <a:p>
            <a:endParaRPr lang="en-US" dirty="0"/>
          </a:p>
          <a:p>
            <a:r>
              <a:rPr lang="en-US" dirty="0"/>
              <a:t>By the end of this section, Test Administrators should understand the basic g</a:t>
            </a:r>
            <a:r>
              <a:rPr lang="en-US" baseline="0" dirty="0"/>
              <a:t>uidelines for test administration, which ensure equitable access for all students.</a:t>
            </a:r>
            <a:endParaRPr lang="en-US" dirty="0"/>
          </a:p>
        </p:txBody>
      </p:sp>
      <p:sp>
        <p:nvSpPr>
          <p:cNvPr id="4" name="Slide Number Placeholder 3"/>
          <p:cNvSpPr>
            <a:spLocks noGrp="1"/>
          </p:cNvSpPr>
          <p:nvPr>
            <p:ph type="sldNum" sz="quarter" idx="10"/>
          </p:nvPr>
        </p:nvSpPr>
        <p:spPr/>
        <p:txBody>
          <a:bodyPr/>
          <a:lstStyle/>
          <a:p>
            <a:fld id="{C0E7D4B3-7363-42B6-A5BB-BEAB40119C79}" type="slidenum">
              <a:rPr lang="en-US" smtClean="0"/>
              <a:t>18</a:t>
            </a:fld>
            <a:endParaRPr lang="en-US"/>
          </a:p>
        </p:txBody>
      </p:sp>
    </p:spTree>
    <p:extLst>
      <p:ext uri="{BB962C8B-B14F-4D97-AF65-F5344CB8AC3E}">
        <p14:creationId xmlns:p14="http://schemas.microsoft.com/office/powerpoint/2010/main" val="3516367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solidFill>
                  <a:srgbClr val="FF0000"/>
                </a:solidFill>
              </a:rPr>
              <a:t>A few guidelines will ensure tests are administered fairly in ways that lead to valid and reliable results.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FF0000"/>
                </a:solidFill>
              </a:rPr>
              <a:t>First, ensure that the test administrator has activated the assessment for the correct content area</a:t>
            </a:r>
            <a:r>
              <a:rPr lang="en-US" altLang="en-US" baseline="0" dirty="0">
                <a:solidFill>
                  <a:srgbClr val="FF0000"/>
                </a:solidFill>
              </a:rPr>
              <a:t>.</a:t>
            </a:r>
            <a:endParaRPr lang="en-US" altLang="en-US" dirty="0">
              <a:solidFill>
                <a:srgbClr val="FF0000"/>
              </a:solidFill>
            </a:endParaRPr>
          </a:p>
          <a:p>
            <a:pPr>
              <a:defRPr/>
            </a:pPr>
            <a:endParaRPr lang="en-US" altLang="en-US" dirty="0">
              <a:solidFill>
                <a:srgbClr val="FF0000"/>
              </a:solidFill>
            </a:endParaRPr>
          </a:p>
          <a:p>
            <a:pPr>
              <a:defRPr/>
            </a:pPr>
            <a:r>
              <a:rPr lang="en-US" altLang="en-US" dirty="0">
                <a:solidFill>
                  <a:srgbClr val="FF0000"/>
                </a:solidFill>
              </a:rPr>
              <a:t>Second, all instructional visuals,</a:t>
            </a:r>
            <a:r>
              <a:rPr lang="en-US" altLang="en-US" baseline="0" dirty="0">
                <a:solidFill>
                  <a:srgbClr val="FF0000"/>
                </a:solidFill>
              </a:rPr>
              <a:t> stimuli, and posters must be removed from the physical testing environment; and</a:t>
            </a:r>
          </a:p>
          <a:p>
            <a:pPr>
              <a:defRPr/>
            </a:pPr>
            <a:endParaRPr lang="en-US" altLang="en-US" baseline="0" dirty="0">
              <a:solidFill>
                <a:srgbClr val="FF0000"/>
              </a:solidFill>
            </a:endParaRPr>
          </a:p>
          <a:p>
            <a:pPr>
              <a:defRPr/>
            </a:pPr>
            <a:r>
              <a:rPr lang="en-US" altLang="en-US" baseline="0" dirty="0">
                <a:solidFill>
                  <a:srgbClr val="FF0000"/>
                </a:solidFill>
              </a:rPr>
              <a:t>Third, test administrators should have read the approved </a:t>
            </a:r>
            <a:r>
              <a:rPr lang="en-US" altLang="en-US" dirty="0">
                <a:solidFill>
                  <a:srgbClr val="FF0000"/>
                </a:solidFill>
              </a:rPr>
              <a:t>directions from the Test Administration Manual before beginning the assessment.</a:t>
            </a:r>
          </a:p>
          <a:p>
            <a:pPr>
              <a:defRPr/>
            </a:pPr>
            <a:endParaRPr lang="en-US" alt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chemeClr val="tx1">
                    <a:lumMod val="50000"/>
                  </a:schemeClr>
                </a:solidFill>
              </a:rPr>
              <a:t>Finally, district and school personnel should ensure that all embedded designated supports and accommodations are set in TIDE for students who should have access. An embedded feature is one that is delivered in the secure browser as part of the test interface. An</a:t>
            </a:r>
            <a:r>
              <a:rPr lang="en-US" altLang="en-US" sz="1200" baseline="0" dirty="0">
                <a:solidFill>
                  <a:schemeClr val="tx1">
                    <a:lumMod val="50000"/>
                  </a:schemeClr>
                </a:solidFill>
              </a:rPr>
              <a:t> example of an embedded designated support is Spanish presentation for a student’s math assessment. An example of an embedded accommodation is text-to-speech for the ELA CAT. As a reminder, accommodations require documentation in a student’s IEP or Section 504 plan. Decisions around both designated supports and accommodations are to be made with the student’s school support team, the student themself, and the student’s family.</a:t>
            </a:r>
            <a:endParaRPr lang="en-US" altLang="en-US" sz="1200" dirty="0">
              <a:solidFill>
                <a:schemeClr val="tx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solidFill>
                <a:srgbClr val="FF0000"/>
              </a:solidFill>
            </a:endParaRPr>
          </a:p>
          <a:p>
            <a:pPr marL="0" indent="0">
              <a:buFontTx/>
              <a:buNone/>
              <a:defRPr/>
            </a:pPr>
            <a:r>
              <a:rPr lang="en-US" altLang="en-US" dirty="0">
                <a:solidFill>
                  <a:srgbClr val="FF0000"/>
                </a:solidFill>
              </a:rPr>
              <a:t>Similarly, Test Administrators should make available any non-embedded universal tools and/or designated</a:t>
            </a:r>
            <a:r>
              <a:rPr lang="en-US" altLang="en-US" baseline="0" dirty="0">
                <a:solidFill>
                  <a:srgbClr val="FF0000"/>
                </a:solidFill>
              </a:rPr>
              <a:t> supports for students who need them. A non-embedded feature is one that exists outside of the testing interface. An example of a non-embedded universal tool is scratch paper. An example of a non-embedded designated support is the use of math manipulatives. An example of a non-embedded accommodation is the use of a scribe.</a:t>
            </a:r>
          </a:p>
          <a:p>
            <a:pPr marL="0" indent="0">
              <a:buFontTx/>
              <a:buNone/>
              <a:defRPr/>
            </a:pPr>
            <a:endParaRPr lang="en-US" alt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FF0000"/>
                </a:solidFill>
              </a:rPr>
              <a:t>On the topic of accessibility supports, </a:t>
            </a:r>
            <a:r>
              <a:rPr lang="en-US" altLang="en-US" baseline="0" dirty="0">
                <a:solidFill>
                  <a:srgbClr val="FF0000"/>
                </a:solidFill>
              </a:rPr>
              <a:t>ensuring that all test administrators in your school and district are consistent in these administration practices will greatly reduce the risk of test improprieties and, at worst, invalidated student assessments.</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E9A0CC3-5521-4FDB-83FF-2299A7DAA50F}" type="slidenum">
              <a:rPr lang="en-US" altLang="en-US"/>
              <a:pPr eaLnBrk="1" hangingPunct="1">
                <a:spcBef>
                  <a:spcPct val="0"/>
                </a:spcBef>
              </a:pPr>
              <a:t>19</a:t>
            </a:fld>
            <a:endParaRPr lang="en-US" altLang="en-US"/>
          </a:p>
        </p:txBody>
      </p:sp>
    </p:spTree>
    <p:extLst>
      <p:ext uri="{BB962C8B-B14F-4D97-AF65-F5344CB8AC3E}">
        <p14:creationId xmlns:p14="http://schemas.microsoft.com/office/powerpoint/2010/main" val="1192625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topics covered in this module include: a</a:t>
            </a:r>
            <a:r>
              <a:rPr lang="en-US" altLang="en-US" baseline="0" dirty="0"/>
              <a:t> brief overview of key elements of the OSAS ELA and Math tests, updates for the </a:t>
            </a:r>
            <a:r>
              <a:rPr lang="en-US" altLang="en-US" dirty="0"/>
              <a:t>current </a:t>
            </a:r>
            <a:r>
              <a:rPr lang="en-US" altLang="en-US" baseline="0" dirty="0"/>
              <a:t>school year, </a:t>
            </a:r>
            <a:r>
              <a:rPr lang="en-US" altLang="en-US" dirty="0"/>
              <a:t>scheduling considerations, appropriate administration, and available resources to support testing.</a:t>
            </a:r>
          </a:p>
          <a:p>
            <a:endParaRPr lang="en-US" altLang="en-US" dirty="0"/>
          </a:p>
          <a:p>
            <a:r>
              <a:rPr lang="en-US" altLang="en-US" dirty="0"/>
              <a:t>References to specific sections of Oregon’s Test Administration Manual and the Oregon Accessibility Manual are included, where applicable. These resources are also hyperlinked at the end of this presentation. We encourage you to bookmark these in your browser for future</a:t>
            </a:r>
            <a:r>
              <a:rPr lang="en-US" altLang="en-US" baseline="0" dirty="0"/>
              <a:t> reference</a:t>
            </a:r>
            <a:r>
              <a:rPr lang="en-US" altLang="en-US" dirty="0"/>
              <a:t>, as well as the ODE Student Assessment homepage.</a:t>
            </a: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0CBD9B0-FCF1-4694-8A59-0D3601202FB0}" type="slidenum">
              <a:rPr lang="en-US" altLang="en-US"/>
              <a:pPr eaLnBrk="1" hangingPunct="1">
                <a:spcBef>
                  <a:spcPct val="0"/>
                </a:spcBef>
              </a:pPr>
              <a:t>2</a:t>
            </a:fld>
            <a:endParaRPr lang="en-US" altLang="en-US"/>
          </a:p>
        </p:txBody>
      </p:sp>
    </p:spTree>
    <p:extLst>
      <p:ext uri="{BB962C8B-B14F-4D97-AF65-F5344CB8AC3E}">
        <p14:creationId xmlns:p14="http://schemas.microsoft.com/office/powerpoint/2010/main" val="1252185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i="0" dirty="0"/>
              <a:t>Scratch paper is</a:t>
            </a:r>
            <a:r>
              <a:rPr lang="en-US" altLang="en-US" b="0" i="0" baseline="0" dirty="0"/>
              <a:t> one example of </a:t>
            </a:r>
            <a:r>
              <a:rPr lang="en-US" altLang="en-US" b="0" i="0" dirty="0"/>
              <a:t>a non-embedded universal tool available to all students. Scratch paper </a:t>
            </a:r>
            <a:r>
              <a:rPr lang="en-US" altLang="en-US" b="1" i="0" u="sng" dirty="0"/>
              <a:t>may</a:t>
            </a:r>
            <a:r>
              <a:rPr lang="en-US" altLang="en-US" b="0" i="0" dirty="0"/>
              <a:t> be securely retained between testing sessions for the performance</a:t>
            </a:r>
            <a:r>
              <a:rPr lang="en-US" altLang="en-US" b="0" i="0" baseline="0" dirty="0"/>
              <a:t> task</a:t>
            </a:r>
            <a:r>
              <a:rPr lang="en-US" altLang="en-US" b="0" i="0" dirty="0"/>
              <a:t>, but it </a:t>
            </a:r>
            <a:r>
              <a:rPr lang="en-US" altLang="en-US" b="1" i="0" u="sng" dirty="0"/>
              <a:t>may not</a:t>
            </a:r>
            <a:r>
              <a:rPr lang="en-US" altLang="en-US" b="0" i="0" dirty="0"/>
              <a:t> be retained for the</a:t>
            </a:r>
            <a:r>
              <a:rPr lang="en-US" altLang="en-US" b="0" i="0" baseline="0" dirty="0"/>
              <a:t> CAT.</a:t>
            </a:r>
            <a:endParaRPr lang="en-US" altLang="en-US" b="0" i="0" dirty="0"/>
          </a:p>
          <a:p>
            <a:endParaRPr lang="en-US" altLang="en-US" b="1" i="1" dirty="0"/>
          </a:p>
          <a:p>
            <a:r>
              <a:rPr lang="en-US" altLang="en-US" dirty="0"/>
              <a:t>If retained between test sessions, Test Administrators must direct students to write their names (or some appropriate identifying information) on their scratch paper, and then collect and inventory the scratch paper at the end of</a:t>
            </a:r>
            <a:r>
              <a:rPr lang="en-US" altLang="en-US" baseline="0" dirty="0"/>
              <a:t> the test session</a:t>
            </a:r>
            <a:r>
              <a:rPr lang="en-US" altLang="en-US" dirty="0"/>
              <a:t>.</a:t>
            </a:r>
          </a:p>
          <a:p>
            <a:endParaRPr lang="en-US" altLang="en-US" dirty="0"/>
          </a:p>
          <a:p>
            <a:r>
              <a:rPr lang="en-US" altLang="en-US" dirty="0"/>
              <a:t>Retained scratch paper must be kept in a securely locked room or cabinet that can only be opened by authorized staff. When students</a:t>
            </a:r>
            <a:r>
              <a:rPr lang="en-US" altLang="en-US" baseline="0" dirty="0"/>
              <a:t> have completed and submitted their test, all retained scratch paper should be securely shredded.</a:t>
            </a:r>
            <a:endParaRPr lang="en-US" altLang="en-US"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F084AAD-1C00-45C1-BA08-A80AC74F1AFC}" type="slidenum">
              <a:rPr lang="en-US" altLang="en-US"/>
              <a:pPr eaLnBrk="1" hangingPunct="1">
                <a:spcBef>
                  <a:spcPct val="0"/>
                </a:spcBef>
              </a:pPr>
              <a:t>20</a:t>
            </a:fld>
            <a:endParaRPr lang="en-US" altLang="en-US"/>
          </a:p>
        </p:txBody>
      </p:sp>
    </p:spTree>
    <p:extLst>
      <p:ext uri="{BB962C8B-B14F-4D97-AF65-F5344CB8AC3E}">
        <p14:creationId xmlns:p14="http://schemas.microsoft.com/office/powerpoint/2010/main" val="386993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1175" lvl="1" indent="-511175">
              <a:spcBef>
                <a:spcPts val="0"/>
              </a:spcBef>
              <a:buSzPct val="100000"/>
              <a:defRPr/>
            </a:pPr>
            <a:r>
              <a:rPr lang="en-US" altLang="en-US" sz="2800" dirty="0">
                <a:solidFill>
                  <a:schemeClr val="tx1">
                    <a:lumMod val="50000"/>
                  </a:schemeClr>
                </a:solidFill>
              </a:rPr>
              <a:t>One</a:t>
            </a:r>
            <a:r>
              <a:rPr lang="en-US" altLang="en-US" sz="2800" baseline="0" dirty="0">
                <a:solidFill>
                  <a:schemeClr val="tx1">
                    <a:lumMod val="50000"/>
                  </a:schemeClr>
                </a:solidFill>
              </a:rPr>
              <a:t> embedded universal tool available to all students is the ability for t</a:t>
            </a:r>
            <a:r>
              <a:rPr lang="en-US" altLang="en-US" sz="2800" dirty="0">
                <a:solidFill>
                  <a:schemeClr val="tx1">
                    <a:lumMod val="50000"/>
                  </a:schemeClr>
                </a:solidFill>
              </a:rPr>
              <a:t>ests to be paused at any time. </a:t>
            </a:r>
          </a:p>
          <a:p>
            <a:pPr marL="511175" lvl="1" indent="-511175">
              <a:spcBef>
                <a:spcPts val="0"/>
              </a:spcBef>
              <a:buSzPct val="100000"/>
              <a:defRPr/>
            </a:pPr>
            <a:endParaRPr lang="en-US" altLang="en-US" sz="2800" dirty="0">
              <a:solidFill>
                <a:schemeClr val="tx1">
                  <a:lumMod val="50000"/>
                </a:schemeClr>
              </a:solidFill>
            </a:endParaRPr>
          </a:p>
          <a:p>
            <a:pPr marL="511175" lvl="1" indent="-511175">
              <a:spcBef>
                <a:spcPts val="0"/>
              </a:spcBef>
              <a:buSzPct val="100000"/>
              <a:defRPr/>
            </a:pPr>
            <a:r>
              <a:rPr lang="en-US" altLang="en-US" sz="2800" dirty="0">
                <a:solidFill>
                  <a:schemeClr val="tx1">
                    <a:lumMod val="50000"/>
                  </a:schemeClr>
                </a:solidFill>
              </a:rPr>
              <a:t>When a student selects the Pause button on the screen, that student will get a warning message to verify they want to pause</a:t>
            </a:r>
            <a:r>
              <a:rPr lang="en-US" altLang="en-US" sz="2800" baseline="0" dirty="0">
                <a:solidFill>
                  <a:schemeClr val="tx1">
                    <a:lumMod val="50000"/>
                  </a:schemeClr>
                </a:solidFill>
              </a:rPr>
              <a:t> their test. Students should take care to not accidentally submit their test when they intend to pause.</a:t>
            </a:r>
            <a:endParaRPr lang="en-US" altLang="en-US" sz="2800" dirty="0">
              <a:solidFill>
                <a:schemeClr val="tx1">
                  <a:lumMod val="50000"/>
                </a:schemeClr>
              </a:solidFill>
            </a:endParaRPr>
          </a:p>
          <a:p>
            <a:pPr marL="511175" lvl="1" indent="-511175">
              <a:spcBef>
                <a:spcPts val="0"/>
              </a:spcBef>
              <a:buSzPct val="100000"/>
              <a:defRPr/>
            </a:pPr>
            <a:endParaRPr lang="en-US" altLang="en-US" sz="2800" dirty="0">
              <a:solidFill>
                <a:schemeClr val="tx1">
                  <a:lumMod val="50000"/>
                </a:schemeClr>
              </a:solidFill>
            </a:endParaRPr>
          </a:p>
          <a:p>
            <a:pPr marL="511175" lvl="1" indent="-511175">
              <a:spcBef>
                <a:spcPts val="0"/>
              </a:spcBef>
              <a:buSzPct val="100000"/>
              <a:defRPr/>
            </a:pPr>
            <a:r>
              <a:rPr lang="en-US" altLang="en-US" sz="2800" dirty="0">
                <a:solidFill>
                  <a:schemeClr val="tx1">
                    <a:lumMod val="50000"/>
                  </a:schemeClr>
                </a:solidFill>
              </a:rPr>
              <a:t>If an ELA or Math CAT is paused for fewer than 20 minutes, a student </a:t>
            </a:r>
            <a:r>
              <a:rPr lang="en-US" altLang="en-US" sz="2800" b="1" u="sng" dirty="0">
                <a:solidFill>
                  <a:schemeClr val="tx1">
                    <a:lumMod val="50000"/>
                  </a:schemeClr>
                </a:solidFill>
              </a:rPr>
              <a:t>may</a:t>
            </a:r>
            <a:r>
              <a:rPr lang="en-US" altLang="en-US" sz="2800" dirty="0">
                <a:solidFill>
                  <a:schemeClr val="tx1">
                    <a:lumMod val="50000"/>
                  </a:schemeClr>
                </a:solidFill>
              </a:rPr>
              <a:t> review questions already answered.</a:t>
            </a:r>
          </a:p>
          <a:p>
            <a:pPr marL="511175" lvl="1" indent="-511175">
              <a:spcBef>
                <a:spcPts val="0"/>
              </a:spcBef>
              <a:buSzPct val="100000"/>
              <a:defRPr/>
            </a:pPr>
            <a:endParaRPr lang="en-US" altLang="en-US" sz="2800" dirty="0">
              <a:solidFill>
                <a:schemeClr val="tx1">
                  <a:lumMod val="50000"/>
                </a:schemeClr>
              </a:solidFill>
            </a:endParaRPr>
          </a:p>
          <a:p>
            <a:pPr marL="511175" lvl="1" indent="-511175">
              <a:spcBef>
                <a:spcPts val="0"/>
              </a:spcBef>
              <a:buSzPct val="100000"/>
              <a:defRPr/>
            </a:pPr>
            <a:r>
              <a:rPr lang="en-US" altLang="en-US" sz="2800" dirty="0">
                <a:solidFill>
                  <a:schemeClr val="tx1">
                    <a:lumMod val="50000"/>
                  </a:schemeClr>
                </a:solidFill>
              </a:rPr>
              <a:t>If an ELA or Math CAT is paused for 20 minutes or more, a student </a:t>
            </a:r>
            <a:r>
              <a:rPr lang="en-US" altLang="en-US" sz="2800" b="1" u="sng" dirty="0">
                <a:solidFill>
                  <a:schemeClr val="tx1">
                    <a:lumMod val="50000"/>
                  </a:schemeClr>
                </a:solidFill>
              </a:rPr>
              <a:t>may not</a:t>
            </a:r>
            <a:r>
              <a:rPr lang="en-US" altLang="en-US" sz="2800" dirty="0">
                <a:solidFill>
                  <a:schemeClr val="tx1">
                    <a:lumMod val="50000"/>
                  </a:schemeClr>
                </a:solidFill>
              </a:rPr>
              <a:t> review or change questions already</a:t>
            </a:r>
            <a:r>
              <a:rPr lang="en-US" altLang="en-US" sz="2800" baseline="0" dirty="0">
                <a:solidFill>
                  <a:schemeClr val="tx1">
                    <a:lumMod val="50000"/>
                  </a:schemeClr>
                </a:solidFill>
              </a:rPr>
              <a:t> </a:t>
            </a:r>
            <a:r>
              <a:rPr lang="en-US" altLang="en-US" sz="2800" dirty="0">
                <a:solidFill>
                  <a:schemeClr val="tx1">
                    <a:lumMod val="50000"/>
                  </a:schemeClr>
                </a:solidFill>
              </a:rPr>
              <a:t>answered.</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819CA14-927A-495F-B153-1098D4B44806}" type="slidenum">
              <a:rPr lang="en-US" altLang="en-US"/>
              <a:pPr eaLnBrk="1" hangingPunct="1">
                <a:spcBef>
                  <a:spcPct val="0"/>
                </a:spcBef>
              </a:pPr>
              <a:t>21</a:t>
            </a:fld>
            <a:endParaRPr lang="en-US" altLang="en-US"/>
          </a:p>
        </p:txBody>
      </p:sp>
    </p:spTree>
    <p:extLst>
      <p:ext uri="{BB962C8B-B14F-4D97-AF65-F5344CB8AC3E}">
        <p14:creationId xmlns:p14="http://schemas.microsoft.com/office/powerpoint/2010/main" val="2926332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If a</a:t>
            </a:r>
            <a:r>
              <a:rPr lang="en-US" altLang="en-US" baseline="0" dirty="0"/>
              <a:t> test</a:t>
            </a:r>
            <a:r>
              <a:rPr lang="en-US" altLang="en-US" dirty="0"/>
              <a:t> is active but idle for over 20 minutes, the system will automatically pause the test</a:t>
            </a:r>
            <a:r>
              <a:rPr lang="en-US" altLang="en-US" baseline="0" dirty="0"/>
              <a:t> and log the student out.</a:t>
            </a:r>
            <a:endParaRPr lang="en-US" altLang="en-US" dirty="0"/>
          </a:p>
          <a:p>
            <a:endParaRPr lang="en-US" altLang="en-US" dirty="0"/>
          </a:p>
          <a:p>
            <a:r>
              <a:rPr lang="en-US" altLang="en-US" dirty="0"/>
              <a:t>There are no pause restrictions for either the ELA or Math Performance Tasks. If a PT is paused for 20 minutes or more, the student can return to the section they were</a:t>
            </a:r>
            <a:r>
              <a:rPr lang="en-US" altLang="en-US" baseline="0" dirty="0"/>
              <a:t> in </a:t>
            </a:r>
            <a:r>
              <a:rPr lang="en-US" altLang="en-US" dirty="0"/>
              <a:t>and continue entering their response. Please note, however, that students may not navigate between segment 1 and</a:t>
            </a:r>
            <a:r>
              <a:rPr lang="en-US" altLang="en-US" baseline="0" dirty="0"/>
              <a:t> segment 2 on the ELA PT.</a:t>
            </a:r>
          </a:p>
          <a:p>
            <a:endParaRPr lang="en-US" altLang="en-US" baseline="0" dirty="0"/>
          </a:p>
          <a:p>
            <a:r>
              <a:rPr lang="en-US" altLang="en-US" baseline="0" dirty="0"/>
              <a:t>Finally, tests can only be active for 20 days after they have been started. After this, they expire, and their contents are scored as they appear.</a:t>
            </a:r>
            <a:endParaRPr lang="en-US" altLang="en-US" dirty="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819CA14-927A-495F-B153-1098D4B44806}" type="slidenum">
              <a:rPr lang="en-US" altLang="en-US"/>
              <a:pPr eaLnBrk="1" hangingPunct="1">
                <a:spcBef>
                  <a:spcPct val="0"/>
                </a:spcBef>
              </a:pPr>
              <a:t>22</a:t>
            </a:fld>
            <a:endParaRPr lang="en-US" altLang="en-US"/>
          </a:p>
        </p:txBody>
      </p:sp>
    </p:spTree>
    <p:extLst>
      <p:ext uri="{BB962C8B-B14F-4D97-AF65-F5344CB8AC3E}">
        <p14:creationId xmlns:p14="http://schemas.microsoft.com/office/powerpoint/2010/main" val="1029978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TOPIC</a:t>
            </a:r>
            <a:r>
              <a:rPr lang="en-US" baseline="0" dirty="0"/>
              <a:t> 5: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final topic, we share additional resources that can help prepare test administrators and students for statewide testing.</a:t>
            </a:r>
          </a:p>
        </p:txBody>
      </p:sp>
      <p:sp>
        <p:nvSpPr>
          <p:cNvPr id="4" name="Slide Number Placeholder 3"/>
          <p:cNvSpPr>
            <a:spLocks noGrp="1"/>
          </p:cNvSpPr>
          <p:nvPr>
            <p:ph type="sldNum" sz="quarter" idx="10"/>
          </p:nvPr>
        </p:nvSpPr>
        <p:spPr/>
        <p:txBody>
          <a:bodyPr/>
          <a:lstStyle/>
          <a:p>
            <a:fld id="{C0E7D4B3-7363-42B6-A5BB-BEAB40119C79}" type="slidenum">
              <a:rPr lang="en-US" smtClean="0"/>
              <a:t>23</a:t>
            </a:fld>
            <a:endParaRPr lang="en-US"/>
          </a:p>
        </p:txBody>
      </p:sp>
    </p:spTree>
    <p:extLst>
      <p:ext uri="{BB962C8B-B14F-4D97-AF65-F5344CB8AC3E}">
        <p14:creationId xmlns:p14="http://schemas.microsoft.com/office/powerpoint/2010/main" val="2019486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i="1" dirty="0"/>
              <a:t>There are two different practice tests available through the OSAS Portal.</a:t>
            </a:r>
          </a:p>
          <a:p>
            <a:endParaRPr lang="en-US" altLang="en-US" b="0" i="0" dirty="0"/>
          </a:p>
          <a:p>
            <a:r>
              <a:rPr lang="en-US" altLang="en-US" b="0" i="0" dirty="0"/>
              <a:t>First is the </a:t>
            </a:r>
            <a:r>
              <a:rPr lang="en-US" altLang="en-US" b="0" i="0" u="sng" dirty="0"/>
              <a:t>t</a:t>
            </a:r>
            <a:r>
              <a:rPr lang="en-US" altLang="en-US" u="sng" dirty="0"/>
              <a:t>raining</a:t>
            </a:r>
            <a:r>
              <a:rPr lang="en-US" altLang="en-US" dirty="0"/>
              <a:t> test, which is </a:t>
            </a:r>
            <a:r>
              <a:rPr lang="en-US" altLang="en-US" b="1" dirty="0"/>
              <a:t>aligned to grade bands. </a:t>
            </a:r>
            <a:r>
              <a:rPr lang="en-US" altLang="en-US" b="0" dirty="0"/>
              <a:t>Training tests include 6-9 questions and are designed to allow students to </a:t>
            </a:r>
            <a:r>
              <a:rPr lang="en-US" altLang="en-US" dirty="0"/>
              <a:t>try out embedded tools and supports, as well as to interact with each of the different item types. </a:t>
            </a:r>
          </a:p>
          <a:p>
            <a:endParaRPr lang="en-US" altLang="en-US" dirty="0"/>
          </a:p>
          <a:p>
            <a:r>
              <a:rPr lang="en-US" altLang="en-US" dirty="0"/>
              <a:t>In ELA, training tests are available for grades 3-5, grades 6-8, and high school. For Math training tests, available grade bands are grades 3-5, grade 6, grades 7-8, and high school.</a:t>
            </a:r>
          </a:p>
          <a:p>
            <a:endParaRPr lang="en-US" altLang="en-US" b="0" i="0" dirty="0"/>
          </a:p>
          <a:p>
            <a:r>
              <a:rPr lang="en-US" altLang="en-US" b="0" i="0" dirty="0"/>
              <a:t>The second is the </a:t>
            </a:r>
            <a:r>
              <a:rPr lang="en-US" altLang="en-US" b="0" i="0" u="sng" dirty="0"/>
              <a:t>sample</a:t>
            </a:r>
            <a:r>
              <a:rPr lang="en-US" altLang="en-US" b="0" i="0" dirty="0"/>
              <a:t> </a:t>
            </a:r>
            <a:r>
              <a:rPr lang="en-US" altLang="en-US" dirty="0"/>
              <a:t>test, which is </a:t>
            </a:r>
            <a:r>
              <a:rPr lang="en-US" altLang="en-US" b="1" i="1" dirty="0"/>
              <a:t>aligned to specific </a:t>
            </a:r>
            <a:r>
              <a:rPr lang="en-US" altLang="en-US" b="0" i="0" dirty="0"/>
              <a:t>grades. Sample tests </a:t>
            </a:r>
            <a:r>
              <a:rPr lang="en-US" altLang="en-US" dirty="0"/>
              <a:t>provide students</a:t>
            </a:r>
            <a:r>
              <a:rPr lang="en-US" altLang="en-US" baseline="0" dirty="0"/>
              <a:t> and educators with </a:t>
            </a:r>
            <a:r>
              <a:rPr lang="en-US" altLang="en-US" b="0" i="0" dirty="0"/>
              <a:t>a</a:t>
            </a:r>
            <a:r>
              <a:rPr lang="en-US" altLang="en-US" b="1" i="1" dirty="0"/>
              <a:t> </a:t>
            </a:r>
            <a:r>
              <a:rPr lang="en-US" altLang="en-US" dirty="0"/>
              <a:t>look at the grade-specific operational assessment. </a:t>
            </a:r>
          </a:p>
          <a:p>
            <a:endParaRPr lang="en-US" altLang="en-US" dirty="0"/>
          </a:p>
          <a:p>
            <a:r>
              <a:rPr lang="en-US" altLang="en-US" dirty="0"/>
              <a:t>Sample tests include approximately 30 items that vary in difficulty. Scoring guides for the sample</a:t>
            </a:r>
            <a:r>
              <a:rPr lang="en-US" altLang="en-US" baseline="0" dirty="0"/>
              <a:t> tests are available on the OSAS Portal under the Resources tab.</a:t>
            </a:r>
          </a:p>
          <a:p>
            <a:endParaRPr lang="en-US" altLang="en-US" baseline="0" dirty="0"/>
          </a:p>
          <a:p>
            <a:r>
              <a:rPr lang="en-US" altLang="en-US" baseline="0" dirty="0"/>
              <a:t>Both training and sample tests include all embedded universal tools, designated supports, accommodations, and language supports.</a:t>
            </a:r>
          </a:p>
          <a:p>
            <a:endParaRPr lang="en-US" altLang="en-US" baseline="0" dirty="0"/>
          </a:p>
          <a:p>
            <a:pPr marL="511175" lvl="1" indent="-511175">
              <a:spcBef>
                <a:spcPts val="0"/>
              </a:spcBef>
              <a:buSzPct val="100000"/>
              <a:defRPr/>
            </a:pPr>
            <a:r>
              <a:rPr lang="en-US" altLang="en-US" b="0" i="0" dirty="0"/>
              <a:t>To most effectively use training and sample tests, it is helpful to consider their purpose. </a:t>
            </a:r>
          </a:p>
          <a:p>
            <a:pPr marL="511175" lvl="1" indent="-511175">
              <a:spcBef>
                <a:spcPts val="0"/>
              </a:spcBef>
              <a:buSzPct val="100000"/>
              <a:defRPr/>
            </a:pPr>
            <a:endParaRPr lang="en-US" altLang="en-US" b="0" i="0" dirty="0"/>
          </a:p>
          <a:p>
            <a:pPr marL="511175" lvl="1" indent="-511175">
              <a:spcBef>
                <a:spcPts val="0"/>
              </a:spcBef>
              <a:buSzPct val="100000"/>
              <a:defRPr/>
            </a:pPr>
            <a:r>
              <a:rPr lang="en-US" altLang="en-US" b="0" i="0" dirty="0"/>
              <a:t>Use the training test if </a:t>
            </a:r>
            <a:r>
              <a:rPr lang="en-US" altLang="en-US" b="0" i="0" dirty="0">
                <a:solidFill>
                  <a:schemeClr val="tx1">
                    <a:lumMod val="50000"/>
                  </a:schemeClr>
                </a:solidFill>
              </a:rPr>
              <a:t>y</a:t>
            </a:r>
            <a:r>
              <a:rPr lang="en-US" dirty="0">
                <a:solidFill>
                  <a:schemeClr val="tx1">
                    <a:lumMod val="50000"/>
                  </a:schemeClr>
                </a:solidFill>
              </a:rPr>
              <a:t>ou want to familiarize students with how to navigate the test, including universal tools and embedded supports. Also, use the training test to help students learn how to interact with each of the different item types.</a:t>
            </a:r>
          </a:p>
          <a:p>
            <a:endParaRPr lang="en-US" altLang="en-US" b="0" i="0" dirty="0"/>
          </a:p>
          <a:p>
            <a:r>
              <a:rPr lang="en-US" altLang="en-US" b="0" i="0" dirty="0"/>
              <a:t>Use the sample test if you want students to interact with specific grade-level items </a:t>
            </a:r>
            <a:r>
              <a:rPr lang="en-US" altLang="en-US" b="0" i="0" baseline="0" dirty="0"/>
              <a:t>or </a:t>
            </a:r>
            <a:r>
              <a:rPr lang="en-US" altLang="en-US" b="0" i="0" dirty="0"/>
              <a:t>you want students to experience items across all claims.</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E3C6866-BBA9-4186-9827-0D026BBDC825}" type="slidenum">
              <a:rPr lang="en-US" altLang="en-US"/>
              <a:pPr eaLnBrk="1" hangingPunct="1">
                <a:spcBef>
                  <a:spcPct val="0"/>
                </a:spcBef>
              </a:pPr>
              <a:t>24</a:t>
            </a:fld>
            <a:endParaRPr lang="en-US" altLang="en-US"/>
          </a:p>
        </p:txBody>
      </p:sp>
    </p:spTree>
    <p:extLst>
      <p:ext uri="{BB962C8B-B14F-4D97-AF65-F5344CB8AC3E}">
        <p14:creationId xmlns:p14="http://schemas.microsoft.com/office/powerpoint/2010/main" val="476426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Several documents outline the structure of the OSAS ELA and Math tests. Links to access these resources are provided at the end of this slide show. Educators should spend time looking at these materials to help inform how they prepare students to be successful on the tests.</a:t>
            </a:r>
          </a:p>
          <a:p>
            <a:endParaRPr lang="en-US" altLang="en-US" dirty="0"/>
          </a:p>
          <a:p>
            <a:r>
              <a:rPr lang="en-US" altLang="en-US" dirty="0"/>
              <a:t>Test blueprints indicate the number of items included on each test, how each test is scored, and the depth of knowledge intended to be used by students when answering items.</a:t>
            </a:r>
          </a:p>
          <a:p>
            <a:endParaRPr lang="en-US" altLang="en-US" dirty="0"/>
          </a:p>
          <a:p>
            <a:r>
              <a:rPr lang="en-US" altLang="en-US" dirty="0"/>
              <a:t>Content specifications list all assessment targets within each claim, as well as the ELA or Math standards aligned to those targets.</a:t>
            </a:r>
          </a:p>
          <a:p>
            <a:endParaRPr lang="en-US" altLang="en-US" dirty="0"/>
          </a:p>
          <a:p>
            <a:r>
              <a:rPr lang="en-US" altLang="en-US" dirty="0"/>
              <a:t>Item specifications provide task models and appropriate stems for each item type, and are broken out by grade level, claim, and target.</a:t>
            </a: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A382145-C7B2-4E46-9686-4CED1120BB4E}" type="slidenum">
              <a:rPr lang="en-US" altLang="en-US"/>
              <a:pPr eaLnBrk="1" hangingPunct="1">
                <a:spcBef>
                  <a:spcPct val="0"/>
                </a:spcBef>
              </a:pPr>
              <a:t>25</a:t>
            </a:fld>
            <a:endParaRPr lang="en-US" altLang="en-US"/>
          </a:p>
        </p:txBody>
      </p:sp>
    </p:spTree>
    <p:extLst>
      <p:ext uri="{BB962C8B-B14F-4D97-AF65-F5344CB8AC3E}">
        <p14:creationId xmlns:p14="http://schemas.microsoft.com/office/powerpoint/2010/main" val="4073848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One</a:t>
            </a:r>
            <a:r>
              <a:rPr lang="en-US" altLang="en-US" baseline="0" dirty="0"/>
              <a:t> final key resource within Oregon’s statewide assessment system is data access. As a Test Administrator, you have access to summative and interim assessment data through the Centralized Reporting System (CRS) in the OSAS Portal.</a:t>
            </a:r>
            <a:endParaRPr lang="en-US" altLang="en-US" dirty="0"/>
          </a:p>
          <a:p>
            <a:endParaRPr lang="en-US" altLang="en-US" baseline="0" dirty="0"/>
          </a:p>
          <a:p>
            <a:r>
              <a:rPr lang="en-US" altLang="en-US" baseline="0" dirty="0"/>
              <a:t>CRS provides educators access to individual student-level results as well as to aggregated system-level data for each assessment target. Cross-sectional reports show the performance of schools and districts on specific assessment targets over time, allowing educators to determine targets that are strengths and targets that are opportunities for growth. The ISRs in the OSAS Portal reporting system are unofficial; the Oregon Department of Education will release official ISRs to districts and schools. </a:t>
            </a:r>
            <a:r>
              <a:rPr lang="en-US" altLang="en-US" baseline="0"/>
              <a:t>Please contact your DTC for additional questions.</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i="0" u="none" strike="noStrike" kern="1200" baseline="0" dirty="0">
                <a:solidFill>
                  <a:schemeClr val="tx1"/>
                </a:solidFill>
                <a:effectLst/>
                <a:latin typeface="+mn-lt"/>
                <a:ea typeface="+mn-ea"/>
                <a:cs typeface="+mn-cs"/>
              </a:rPr>
              <a:t>District Test Coordinators, School Test Coordinators, and Test Administrators have access to these reports and can use them in their collaboration and professional learning. District Test Coordinators may also create accounts for non-Test Administrators to access district or school-level data.</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E554799-EFCE-4F58-A69D-D85219E1A2B7}" type="slidenum">
              <a:rPr lang="en-US" altLang="en-US"/>
              <a:pPr eaLnBrk="1" hangingPunct="1">
                <a:spcBef>
                  <a:spcPct val="0"/>
                </a:spcBef>
              </a:pPr>
              <a:t>26</a:t>
            </a:fld>
            <a:endParaRPr lang="en-US" altLang="en-US"/>
          </a:p>
        </p:txBody>
      </p:sp>
    </p:spTree>
    <p:extLst>
      <p:ext uri="{BB962C8B-B14F-4D97-AF65-F5344CB8AC3E}">
        <p14:creationId xmlns:p14="http://schemas.microsoft.com/office/powerpoint/2010/main" val="2440406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pPr marL="171450" indent="-171450">
              <a:buFont typeface="Arial" panose="020B0604020202020204" pitchFamily="34" charset="0"/>
              <a:buChar char="•"/>
            </a:pPr>
            <a:r>
              <a:rPr lang="en-US" altLang="en-US" dirty="0"/>
              <a:t>Small groups: use post-its to capture local considerations and challenges, one per sheet. Mount post-its.</a:t>
            </a:r>
          </a:p>
          <a:p>
            <a:pPr marL="171450" indent="-171450">
              <a:buFont typeface="Arial" panose="020B0604020202020204" pitchFamily="34" charset="0"/>
              <a:buChar char="•"/>
            </a:pPr>
            <a:r>
              <a:rPr lang="en-US" altLang="en-US" dirty="0"/>
              <a:t>Large group: facilitate review/summary of considerations/challenges from across the large group</a:t>
            </a:r>
          </a:p>
          <a:p>
            <a:pPr marL="171450" indent="-171450">
              <a:buFont typeface="Arial" panose="020B0604020202020204" pitchFamily="34" charset="0"/>
              <a:buChar char="•"/>
            </a:pPr>
            <a:r>
              <a:rPr lang="en-US" altLang="en-US" dirty="0"/>
              <a:t>Small groups: share effective approaches, look at artifacts</a:t>
            </a:r>
          </a:p>
          <a:p>
            <a:pPr marL="171450" indent="-171450">
              <a:buFont typeface="Arial" panose="020B0604020202020204" pitchFamily="34" charset="0"/>
              <a:buChar char="•"/>
            </a:pPr>
            <a:r>
              <a:rPr lang="en-US" altLang="en-US" dirty="0"/>
              <a:t>Large group: facilitate sharing out, writing down approaches via a chart pack</a:t>
            </a:r>
          </a:p>
          <a:p>
            <a:pPr marL="171450" indent="-171450">
              <a:buFont typeface="Arial" panose="020B0604020202020204" pitchFamily="34" charset="0"/>
              <a:buChar char="•"/>
            </a:pPr>
            <a:r>
              <a:rPr lang="en-US" altLang="en-US" dirty="0"/>
              <a:t>Small group or individual: use note organizer to capture take-homes, next steps</a:t>
            </a: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2B64E33-F1D0-4BB0-B0C7-276B81669B41}" type="slidenum">
              <a:rPr lang="en-US" altLang="en-US">
                <a:solidFill>
                  <a:srgbClr val="000000"/>
                </a:solidFill>
              </a:rPr>
              <a:pPr eaLnBrk="1" hangingPunct="1">
                <a:spcBef>
                  <a:spcPct val="0"/>
                </a:spcBef>
              </a:pPr>
              <a:t>27</a:t>
            </a:fld>
            <a:endParaRPr lang="en-US" altLang="en-US">
              <a:solidFill>
                <a:srgbClr val="000000"/>
              </a:solidFill>
            </a:endParaRPr>
          </a:p>
        </p:txBody>
      </p:sp>
    </p:spTree>
    <p:extLst>
      <p:ext uri="{BB962C8B-B14F-4D97-AF65-F5344CB8AC3E}">
        <p14:creationId xmlns:p14="http://schemas.microsoft.com/office/powerpoint/2010/main" val="15664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contains a list of linked resources</a:t>
            </a:r>
            <a:r>
              <a:rPr lang="en-US" altLang="en-US" baseline="0" dirty="0"/>
              <a:t> that have been referenced throughout this training. </a:t>
            </a:r>
            <a:endParaRPr lang="en-US" altLang="en-US" dirty="0"/>
          </a:p>
          <a:p>
            <a:endParaRPr lang="en-US" altLang="en-US" dirty="0"/>
          </a:p>
          <a:p>
            <a:r>
              <a:rPr lang="en-US" altLang="en-US" dirty="0"/>
              <a:t>First,</a:t>
            </a:r>
            <a:r>
              <a:rPr lang="en-US" altLang="en-US" baseline="0" dirty="0"/>
              <a:t> t</a:t>
            </a:r>
            <a:r>
              <a:rPr lang="en-US" altLang="en-US" dirty="0"/>
              <a:t>he</a:t>
            </a:r>
            <a:r>
              <a:rPr lang="en-US" altLang="en-US" baseline="0" dirty="0"/>
              <a:t> OSAS Portal links to all components of the assessment system, including training and sample tests and the Reporting System. </a:t>
            </a:r>
          </a:p>
          <a:p>
            <a:endParaRPr lang="en-US" altLang="en-US" baseline="0" dirty="0"/>
          </a:p>
          <a:p>
            <a:r>
              <a:rPr lang="en-US" altLang="en-US" baseline="0" dirty="0"/>
              <a:t>Second, you can get more information on Test Blueprints, test design, assessment targets, and the number of items from each claim by visiting the ELA and Math Assessment websites.</a:t>
            </a:r>
          </a:p>
          <a:p>
            <a:endParaRPr lang="en-US" altLang="en-US" baseline="0" dirty="0"/>
          </a:p>
          <a:p>
            <a:r>
              <a:rPr lang="en-US" altLang="en-US" dirty="0"/>
              <a:t>Finally, the Test Administration Manual and Oregon Accessibility Manual</a:t>
            </a:r>
            <a:r>
              <a:rPr lang="en-US" altLang="en-US" baseline="0" dirty="0"/>
              <a:t> provide technical support for districts, schools, and educators.</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the </a:t>
            </a:r>
            <a:r>
              <a:rPr lang="en-US" altLang="en-US" dirty="0"/>
              <a:t>required OSAS ELA and Math </a:t>
            </a:r>
            <a:r>
              <a:rPr lang="en-US" sz="1200" dirty="0"/>
              <a:t>Test </a:t>
            </a:r>
            <a:r>
              <a:rPr lang="en-US" altLang="en-US" dirty="0"/>
              <a:t>training module. Thank you for your time and attention!</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E554799-EFCE-4F58-A69D-D85219E1A2B7}" type="slidenum">
              <a:rPr lang="en-US" altLang="en-US"/>
              <a:pPr eaLnBrk="1" hangingPunct="1">
                <a:spcBef>
                  <a:spcPct val="0"/>
                </a:spcBef>
              </a:pPr>
              <a:t>28</a:t>
            </a:fld>
            <a:endParaRPr lang="en-US" altLang="en-US"/>
          </a:p>
        </p:txBody>
      </p:sp>
    </p:spTree>
    <p:extLst>
      <p:ext uri="{BB962C8B-B14F-4D97-AF65-F5344CB8AC3E}">
        <p14:creationId xmlns:p14="http://schemas.microsoft.com/office/powerpoint/2010/main" val="128545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fontAlgn="base">
              <a:buNone/>
            </a:pPr>
            <a:r>
              <a:rPr lang="en-US" altLang="en-US" sz="2400" b="0" dirty="0">
                <a:solidFill>
                  <a:schemeClr val="accent5">
                    <a:lumMod val="60000"/>
                    <a:lumOff val="40000"/>
                  </a:schemeClr>
                </a:solidFill>
              </a:rPr>
              <a:t>Before we begin, here is a helpful</a:t>
            </a:r>
            <a:r>
              <a:rPr lang="en-US" altLang="en-US" sz="2400" b="0" baseline="0" dirty="0">
                <a:solidFill>
                  <a:schemeClr val="accent5">
                    <a:lumMod val="60000"/>
                    <a:lumOff val="40000"/>
                  </a:schemeClr>
                </a:solidFill>
              </a:rPr>
              <a:t> list for your reference of acronyms that you will find in these slides.</a:t>
            </a:r>
            <a:endParaRPr lang="en-US" altLang="en-US" sz="2400" b="0" dirty="0">
              <a:solidFill>
                <a:schemeClr val="accent5">
                  <a:lumMod val="60000"/>
                  <a:lumOff val="40000"/>
                </a:schemeClr>
              </a:solidFill>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C4CB6B4-6F1A-4D1B-B611-95F910FD4868}" type="slidenum">
              <a:rPr lang="en-US" altLang="en-US"/>
              <a:pPr eaLnBrk="1" hangingPunct="1">
                <a:spcBef>
                  <a:spcPct val="0"/>
                </a:spcBef>
              </a:pPr>
              <a:t>3</a:t>
            </a:fld>
            <a:endParaRPr lang="en-US" altLang="en-US"/>
          </a:p>
        </p:txBody>
      </p:sp>
    </p:spTree>
    <p:extLst>
      <p:ext uri="{BB962C8B-B14F-4D97-AF65-F5344CB8AC3E}">
        <p14:creationId xmlns:p14="http://schemas.microsoft.com/office/powerpoint/2010/main" val="2568641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dirty="0"/>
              <a:t>TOPIC 1: Key Elements of the OSAS ELA and Math Tests</a:t>
            </a:r>
          </a:p>
          <a:p>
            <a:pPr marL="0" indent="0" algn="l">
              <a:buNone/>
            </a:pPr>
            <a:endParaRPr lang="en-US" dirty="0"/>
          </a:p>
          <a:p>
            <a:pPr marL="0" indent="0" algn="l">
              <a:buNone/>
            </a:pPr>
            <a:r>
              <a:rPr lang="en-US" dirty="0"/>
              <a:t>The learning goal for this section is for </a:t>
            </a:r>
            <a:r>
              <a:rPr lang="en-US" baseline="0" dirty="0"/>
              <a:t>test administrators to </a:t>
            </a:r>
            <a:r>
              <a:rPr lang="en-US" i="0" baseline="0" dirty="0"/>
              <a:t>understand</a:t>
            </a:r>
            <a:r>
              <a:rPr lang="en-US" altLang="en-US" sz="1200" i="0" dirty="0"/>
              <a:t> the key features</a:t>
            </a:r>
            <a:r>
              <a:rPr lang="en-US" altLang="en-US" sz="1200" i="0" baseline="0" dirty="0"/>
              <a:t> of each test.</a:t>
            </a:r>
            <a:endParaRPr lang="en-US" altLang="en-US" sz="1200" i="0" dirty="0"/>
          </a:p>
        </p:txBody>
      </p:sp>
      <p:sp>
        <p:nvSpPr>
          <p:cNvPr id="4" name="Slide Number Placeholder 3"/>
          <p:cNvSpPr>
            <a:spLocks noGrp="1"/>
          </p:cNvSpPr>
          <p:nvPr>
            <p:ph type="sldNum" sz="quarter" idx="10"/>
          </p:nvPr>
        </p:nvSpPr>
        <p:spPr/>
        <p:txBody>
          <a:bodyPr/>
          <a:lstStyle/>
          <a:p>
            <a:fld id="{C0E7D4B3-7363-42B6-A5BB-BEAB40119C79}" type="slidenum">
              <a:rPr lang="en-US" smtClean="0"/>
              <a:t>4</a:t>
            </a:fld>
            <a:endParaRPr lang="en-US"/>
          </a:p>
        </p:txBody>
      </p:sp>
    </p:spTree>
    <p:extLst>
      <p:ext uri="{BB962C8B-B14F-4D97-AF65-F5344CB8AC3E}">
        <p14:creationId xmlns:p14="http://schemas.microsoft.com/office/powerpoint/2010/main" val="1920059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fontAlgn="base">
              <a:spcAft>
                <a:spcPts val="1200"/>
              </a:spcAft>
              <a:buNone/>
            </a:pPr>
            <a:r>
              <a:rPr lang="en-US" sz="1200" dirty="0"/>
              <a:t>Both the OSAS ELA and Math Tests consist of two components:</a:t>
            </a:r>
            <a:r>
              <a:rPr lang="en-US" sz="1200" baseline="0" dirty="0"/>
              <a:t> </a:t>
            </a:r>
            <a:r>
              <a:rPr lang="en-US" sz="1200" dirty="0"/>
              <a:t>A</a:t>
            </a:r>
            <a:r>
              <a:rPr lang="en-US" sz="1200" baseline="0" dirty="0"/>
              <a:t> computer adaptive test, or CAT, and a performance task, or PT. </a:t>
            </a:r>
            <a:endParaRPr lang="en-US" sz="100" i="1" dirty="0"/>
          </a:p>
          <a:p>
            <a:pPr lvl="1" fontAlgn="base"/>
            <a:endParaRPr lang="en-US" sz="800" dirty="0"/>
          </a:p>
          <a:p>
            <a:pPr fontAlgn="base"/>
            <a:r>
              <a:rPr lang="en-US" sz="2400" dirty="0"/>
              <a:t>The ELA CAT consists of approximately 25 items</a:t>
            </a:r>
            <a:r>
              <a:rPr lang="en-US" sz="2400" baseline="0" dirty="0"/>
              <a:t> across all grade levels. </a:t>
            </a:r>
            <a:r>
              <a:rPr lang="en-US" sz="2400" dirty="0"/>
              <a:t>The ELA Performance Task consists of 1 research item and 1 writing</a:t>
            </a:r>
            <a:r>
              <a:rPr lang="en-US" sz="2400" baseline="0" dirty="0"/>
              <a:t> extended response or full write composition</a:t>
            </a:r>
            <a:r>
              <a:rPr lang="en-US" sz="2400" dirty="0"/>
              <a:t>.</a:t>
            </a:r>
          </a:p>
          <a:p>
            <a:pPr fontAlgn="base"/>
            <a:endParaRPr lang="en-US" sz="2400" dirty="0"/>
          </a:p>
          <a:p>
            <a:pPr fontAlgn="base"/>
            <a:r>
              <a:rPr lang="en-US" sz="2400" dirty="0"/>
              <a:t>The Math CAT consists of approximately 20 items. The Math Performance Task includes 4-6 items connected to a common stimulus.</a:t>
            </a:r>
          </a:p>
          <a:p>
            <a:pPr fontAlgn="base"/>
            <a:endParaRPr lang="en-US" sz="2400" baseline="0" dirty="0"/>
          </a:p>
          <a:p>
            <a:pPr fontAlgn="base"/>
            <a:r>
              <a:rPr lang="en-US" sz="2400" baseline="0" dirty="0"/>
              <a:t>Be sure to check out ODE’s ELA and Math Assessment webpages for more specifics on OSAS test design and blueprints.</a:t>
            </a:r>
            <a:endParaRPr lang="en-US" sz="2400"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C4CB6B4-6F1A-4D1B-B611-95F910FD4868}" type="slidenum">
              <a:rPr lang="en-US" altLang="en-US"/>
              <a:pPr eaLnBrk="1" hangingPunct="1">
                <a:spcBef>
                  <a:spcPct val="0"/>
                </a:spcBef>
              </a:pPr>
              <a:t>5</a:t>
            </a:fld>
            <a:endParaRPr lang="en-US" altLang="en-US"/>
          </a:p>
        </p:txBody>
      </p:sp>
    </p:spTree>
    <p:extLst>
      <p:ext uri="{BB962C8B-B14F-4D97-AF65-F5344CB8AC3E}">
        <p14:creationId xmlns:p14="http://schemas.microsoft.com/office/powerpoint/2010/main" val="2383325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OSAS ELA and Math</a:t>
            </a:r>
            <a:r>
              <a:rPr lang="en-US" altLang="en-US" baseline="0" dirty="0"/>
              <a:t> tests are </a:t>
            </a:r>
            <a:r>
              <a:rPr lang="en-US" altLang="en-US" dirty="0"/>
              <a:t>adaptive, which means the question difficulty adjusts as the student works through the test, providing either easier or more difficult items based on correct and incorrect student responses. </a:t>
            </a:r>
          </a:p>
          <a:p>
            <a:endParaRPr lang="en-US" altLang="en-US" dirty="0"/>
          </a:p>
          <a:p>
            <a:pPr marL="171450" lvl="0" indent="-171450">
              <a:spcBef>
                <a:spcPts val="0"/>
              </a:spcBef>
              <a:buFont typeface="Arial" panose="020B0604020202020204" pitchFamily="34" charset="0"/>
              <a:buChar char="•"/>
              <a:defRPr/>
            </a:pPr>
            <a:r>
              <a:rPr lang="en-US" altLang="en-US" dirty="0"/>
              <a:t>Students will interact with different items, such as </a:t>
            </a:r>
            <a:r>
              <a:rPr lang="en-US" altLang="en-US" sz="2800" dirty="0">
                <a:solidFill>
                  <a:schemeClr val="tx1">
                    <a:lumMod val="50000"/>
                  </a:schemeClr>
                </a:solidFill>
              </a:rPr>
              <a:t>Multiple Choice, where</a:t>
            </a:r>
            <a:r>
              <a:rPr lang="en-US" altLang="en-US" sz="2800" baseline="0" dirty="0">
                <a:solidFill>
                  <a:schemeClr val="tx1">
                    <a:lumMod val="50000"/>
                  </a:schemeClr>
                </a:solidFill>
              </a:rPr>
              <a:t> there is a </a:t>
            </a:r>
            <a:r>
              <a:rPr lang="en-US" altLang="en-US" sz="2800" dirty="0">
                <a:solidFill>
                  <a:schemeClr val="tx1">
                    <a:lumMod val="50000"/>
                  </a:schemeClr>
                </a:solidFill>
              </a:rPr>
              <a:t>Single Correct Response</a:t>
            </a:r>
          </a:p>
          <a:p>
            <a:pPr marL="171450" lvl="0" indent="-171450">
              <a:spcBef>
                <a:spcPts val="0"/>
              </a:spcBef>
              <a:buFont typeface="Arial" panose="020B0604020202020204" pitchFamily="34" charset="0"/>
              <a:buChar char="•"/>
              <a:defRPr/>
            </a:pPr>
            <a:r>
              <a:rPr lang="en-US" altLang="en-US" sz="2800" dirty="0">
                <a:solidFill>
                  <a:schemeClr val="tx1">
                    <a:lumMod val="50000"/>
                  </a:schemeClr>
                </a:solidFill>
              </a:rPr>
              <a:t>Multiple Select where</a:t>
            </a:r>
            <a:r>
              <a:rPr lang="en-US" altLang="en-US" sz="2800" baseline="0" dirty="0">
                <a:solidFill>
                  <a:schemeClr val="tx1">
                    <a:lumMod val="50000"/>
                  </a:schemeClr>
                </a:solidFill>
              </a:rPr>
              <a:t> there are</a:t>
            </a:r>
            <a:r>
              <a:rPr lang="en-US" altLang="en-US" sz="2800" dirty="0">
                <a:solidFill>
                  <a:schemeClr val="tx1">
                    <a:lumMod val="50000"/>
                  </a:schemeClr>
                </a:solidFill>
              </a:rPr>
              <a:t> Multiple Correct Responses</a:t>
            </a:r>
          </a:p>
          <a:p>
            <a:pPr marL="171450" lvl="0" indent="-171450">
              <a:spcBef>
                <a:spcPts val="0"/>
              </a:spcBef>
              <a:buFont typeface="Arial" panose="020B0604020202020204" pitchFamily="34" charset="0"/>
              <a:buChar char="•"/>
              <a:defRPr/>
            </a:pPr>
            <a:r>
              <a:rPr lang="en-US" altLang="en-US" sz="2800" dirty="0">
                <a:solidFill>
                  <a:schemeClr val="tx1">
                    <a:lumMod val="50000"/>
                  </a:schemeClr>
                </a:solidFill>
              </a:rPr>
              <a:t>Hot-Text or Text Highlighting</a:t>
            </a:r>
          </a:p>
          <a:p>
            <a:pPr marL="171450" lvl="0" indent="-171450">
              <a:spcBef>
                <a:spcPts val="0"/>
              </a:spcBef>
              <a:buFont typeface="Arial" panose="020B0604020202020204" pitchFamily="34" charset="0"/>
              <a:buChar char="•"/>
              <a:defRPr/>
            </a:pPr>
            <a:r>
              <a:rPr lang="en-US" altLang="en-US" sz="2800" dirty="0">
                <a:solidFill>
                  <a:schemeClr val="tx1">
                    <a:lumMod val="50000"/>
                  </a:schemeClr>
                </a:solidFill>
              </a:rPr>
              <a:t>Drag-and-Drop</a:t>
            </a:r>
          </a:p>
          <a:p>
            <a:pPr marL="171450" lvl="0" indent="-171450">
              <a:spcBef>
                <a:spcPts val="0"/>
              </a:spcBef>
              <a:buFont typeface="Arial" panose="020B0604020202020204" pitchFamily="34" charset="0"/>
              <a:buChar char="•"/>
              <a:defRPr/>
            </a:pPr>
            <a:r>
              <a:rPr lang="en-US" altLang="en-US" sz="2800" dirty="0">
                <a:solidFill>
                  <a:schemeClr val="tx1">
                    <a:lumMod val="50000"/>
                  </a:schemeClr>
                </a:solidFill>
              </a:rPr>
              <a:t>Matching items and other </a:t>
            </a:r>
            <a:r>
              <a:rPr lang="en-US" altLang="en-US" sz="2800" baseline="0" dirty="0">
                <a:solidFill>
                  <a:schemeClr val="tx1">
                    <a:lumMod val="50000"/>
                  </a:schemeClr>
                </a:solidFill>
              </a:rPr>
              <a:t>table interactions</a:t>
            </a:r>
            <a:endParaRPr lang="en-US" altLang="en-US" sz="2800" dirty="0">
              <a:solidFill>
                <a:schemeClr val="tx1">
                  <a:lumMod val="50000"/>
                </a:schemeClr>
              </a:solidFill>
            </a:endParaRPr>
          </a:p>
          <a:p>
            <a:endParaRPr lang="en-US" altLang="en-US" dirty="0"/>
          </a:p>
          <a:p>
            <a:r>
              <a:rPr lang="en-US" altLang="en-US" dirty="0"/>
              <a:t>Some items are technology-enhanced or enabled to allow students to enter an equation or create a graph.</a:t>
            </a:r>
          </a:p>
          <a:p>
            <a:endParaRPr lang="en-US" altLang="en-US" dirty="0"/>
          </a:p>
          <a:p>
            <a:r>
              <a:rPr lang="en-US" altLang="en-US" dirty="0"/>
              <a:t>TAs and students should access the Sample &amp; Training Tests in the OSAS Portal to learn how to interact with each item type. This is especially important for students using embedded accessibility supports.</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C4CB6B4-6F1A-4D1B-B611-95F910FD4868}" type="slidenum">
              <a:rPr lang="en-US" altLang="en-US"/>
              <a:pPr eaLnBrk="1" hangingPunct="1">
                <a:spcBef>
                  <a:spcPct val="0"/>
                </a:spcBef>
              </a:pPr>
              <a:t>6</a:t>
            </a:fld>
            <a:endParaRPr lang="en-US" altLang="en-US"/>
          </a:p>
        </p:txBody>
      </p:sp>
    </p:spTree>
    <p:extLst>
      <p:ext uri="{BB962C8B-B14F-4D97-AF65-F5344CB8AC3E}">
        <p14:creationId xmlns:p14="http://schemas.microsoft.com/office/powerpoint/2010/main" val="295707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1175" lvl="1" indent="-511175">
              <a:spcBef>
                <a:spcPts val="0"/>
              </a:spcBef>
              <a:buSzPct val="100000"/>
              <a:defRPr/>
            </a:pPr>
            <a:r>
              <a:rPr lang="en-US" altLang="en-US" sz="3200" dirty="0">
                <a:solidFill>
                  <a:schemeClr val="tx1">
                    <a:lumMod val="50000"/>
                  </a:schemeClr>
                </a:solidFill>
              </a:rPr>
              <a:t>The OSAS ELA Test combines four elements (claims) of literacy into one test: Reading, Writing, Listening, and Research.</a:t>
            </a:r>
          </a:p>
          <a:p>
            <a:pPr marL="511175" lvl="1" indent="-511175">
              <a:spcBef>
                <a:spcPts val="0"/>
              </a:spcBef>
              <a:buSzPct val="100000"/>
              <a:defRPr/>
            </a:pPr>
            <a:endParaRPr lang="en-US" altLang="en-US" sz="3200" dirty="0">
              <a:solidFill>
                <a:schemeClr val="tx1">
                  <a:lumMod val="50000"/>
                </a:schemeClr>
              </a:solidFill>
            </a:endParaRPr>
          </a:p>
          <a:p>
            <a:pPr marL="511175" lvl="1" indent="-511175">
              <a:spcBef>
                <a:spcPts val="0"/>
              </a:spcBef>
              <a:buSzPct val="100000"/>
              <a:defRPr/>
            </a:pPr>
            <a:r>
              <a:rPr lang="en-US" altLang="en-US" sz="3200" dirty="0">
                <a:solidFill>
                  <a:schemeClr val="tx1">
                    <a:lumMod val="50000"/>
                  </a:schemeClr>
                </a:solidFill>
              </a:rPr>
              <a:t>Students will receive an overall score and claim scores for reading and writing.</a:t>
            </a:r>
          </a:p>
          <a:p>
            <a:pPr marL="511175" lvl="1" indent="-511175">
              <a:spcBef>
                <a:spcPts val="0"/>
              </a:spcBef>
              <a:buSzPct val="100000"/>
              <a:defRPr/>
            </a:pPr>
            <a:endParaRPr lang="en-US" altLang="en-US" sz="3200" dirty="0">
              <a:solidFill>
                <a:schemeClr val="tx1">
                  <a:lumMod val="50000"/>
                </a:schemeClr>
              </a:solidFill>
            </a:endParaRPr>
          </a:p>
          <a:p>
            <a:pPr marL="511175" lvl="1" indent="-511175">
              <a:spcBef>
                <a:spcPts val="0"/>
              </a:spcBef>
              <a:buSzPct val="100000"/>
              <a:defRPr/>
            </a:pPr>
            <a:r>
              <a:rPr lang="en-US" altLang="en-US" sz="3200" dirty="0">
                <a:solidFill>
                  <a:schemeClr val="tx1">
                    <a:lumMod val="50000"/>
                  </a:schemeClr>
                </a:solidFill>
              </a:rPr>
              <a:t>In the Performance Task, students will write an extended essay that often spans multiple test sessions.</a:t>
            </a:r>
          </a:p>
          <a:p>
            <a:pPr marL="511175" lvl="1" indent="-511175">
              <a:spcBef>
                <a:spcPts val="0"/>
              </a:spcBef>
              <a:buSzPct val="100000"/>
              <a:defRPr/>
            </a:pPr>
            <a:endParaRPr lang="en-US" altLang="en-US" sz="3200" dirty="0">
              <a:solidFill>
                <a:schemeClr val="tx1">
                  <a:lumMod val="50000"/>
                </a:schemeClr>
              </a:solidFill>
            </a:endParaRPr>
          </a:p>
          <a:p>
            <a:pPr marL="511175" marR="0" lvl="1" indent="-511175" algn="l" defTabSz="914400" rtl="0" eaLnBrk="1" fontAlgn="auto" latinLnBrk="0" hangingPunct="1">
              <a:lnSpc>
                <a:spcPct val="100000"/>
              </a:lnSpc>
              <a:spcBef>
                <a:spcPts val="0"/>
              </a:spcBef>
              <a:spcAft>
                <a:spcPts val="0"/>
              </a:spcAft>
              <a:buClrTx/>
              <a:buSzPct val="100000"/>
              <a:buFontTx/>
              <a:buNone/>
              <a:tabLst/>
              <a:defRPr/>
            </a:pPr>
            <a:r>
              <a:rPr lang="en-US" altLang="en-US" sz="3200" dirty="0">
                <a:solidFill>
                  <a:schemeClr val="tx1">
                    <a:lumMod val="50000"/>
                  </a:schemeClr>
                </a:solidFill>
              </a:rPr>
              <a:t>Listening items will require each student to have headphones.</a:t>
            </a:r>
          </a:p>
          <a:p>
            <a:pPr marL="511175" lvl="1" indent="-511175">
              <a:spcBef>
                <a:spcPts val="0"/>
              </a:spcBef>
              <a:buSzPct val="100000"/>
              <a:defRPr/>
            </a:pPr>
            <a:endParaRPr lang="en-US" altLang="en-US" sz="3200" dirty="0">
              <a:solidFill>
                <a:schemeClr val="tx1">
                  <a:lumMod val="50000"/>
                </a:schemeClr>
              </a:solidFill>
            </a:endParaRPr>
          </a:p>
          <a:p>
            <a:pPr marL="511175" lvl="1" indent="-511175">
              <a:spcBef>
                <a:spcPts val="0"/>
              </a:spcBef>
              <a:buSzPct val="100000"/>
              <a:defRPr/>
            </a:pPr>
            <a:r>
              <a:rPr lang="en-US" altLang="en-US" sz="3200" dirty="0">
                <a:solidFill>
                  <a:schemeClr val="tx1">
                    <a:lumMod val="50000"/>
                  </a:schemeClr>
                </a:solidFill>
              </a:rPr>
              <a:t>Check the </a:t>
            </a:r>
            <a:r>
              <a:rPr lang="en-US" altLang="en-US" sz="3200" dirty="0">
                <a:solidFill>
                  <a:schemeClr val="tx1">
                    <a:lumMod val="50000"/>
                  </a:schemeClr>
                </a:solidFill>
                <a:hlinkClick r:id="rId3"/>
              </a:rPr>
              <a:t>Oregon Accessibility Manual</a:t>
            </a:r>
            <a:r>
              <a:rPr lang="en-US" altLang="en-US" sz="3200" dirty="0">
                <a:solidFill>
                  <a:schemeClr val="tx1">
                    <a:lumMod val="50000"/>
                  </a:schemeClr>
                </a:solidFill>
              </a:rPr>
              <a:t> for specific allowable supports. </a:t>
            </a:r>
          </a:p>
          <a:p>
            <a:endParaRPr lang="en-US" altLang="en-US" b="1" i="1" dirty="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5E99113-0AFB-4D9E-873E-BEB03BF79D8B}" type="slidenum">
              <a:rPr lang="en-US" altLang="en-US"/>
              <a:pPr eaLnBrk="1" hangingPunct="1">
                <a:spcBef>
                  <a:spcPct val="0"/>
                </a:spcBef>
              </a:pPr>
              <a:t>7</a:t>
            </a:fld>
            <a:endParaRPr lang="en-US" altLang="en-US"/>
          </a:p>
        </p:txBody>
      </p:sp>
    </p:spTree>
    <p:extLst>
      <p:ext uri="{BB962C8B-B14F-4D97-AF65-F5344CB8AC3E}">
        <p14:creationId xmlns:p14="http://schemas.microsoft.com/office/powerpoint/2010/main" val="4265287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52F2-13C9-EA0A-FAD3-98EF401D5A16}"/>
            </a:ext>
          </a:extLst>
        </p:cNvPr>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16357073-0A2C-4D60-1325-81AD7FE6AF3F}"/>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0D6F0505-B3D0-A0F2-0F6C-BA211B5C8B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i="0" dirty="0"/>
              <a:t>The OSAS Math</a:t>
            </a:r>
            <a:r>
              <a:rPr lang="en-US" altLang="en-US" b="0" i="0" baseline="0" dirty="0"/>
              <a:t> Test also combines four areas (or claims) of Mathematics</a:t>
            </a:r>
            <a:r>
              <a:rPr lang="en-US" altLang="en-US" b="0" i="0" dirty="0"/>
              <a:t> into one test: Claim 1 is Concepts &amp; Procedures, Claim 2 is Problem Solving, Claim 3 is Communicating Reasoning, and Claim 4 is Modeling &amp; Data Analysis. </a:t>
            </a:r>
          </a:p>
          <a:p>
            <a:endParaRPr lang="en-US" altLang="en-US" b="0" i="0" dirty="0"/>
          </a:p>
          <a:p>
            <a:r>
              <a:rPr lang="en-US" altLang="en-US" b="0" i="0" dirty="0"/>
              <a:t>Claim 1 items assess Oregon’s Math Content Standards. Items in Claims 2-4 assess Oregon’s Math Practice Standards.</a:t>
            </a:r>
          </a:p>
          <a:p>
            <a:endParaRPr lang="en-US" altLang="en-US" b="0" i="0" dirty="0"/>
          </a:p>
          <a:p>
            <a:r>
              <a:rPr lang="en-US" altLang="en-US" b="0" i="0" dirty="0"/>
              <a:t>Students will receive an overall score and a Claim 1 score. Schools</a:t>
            </a:r>
            <a:r>
              <a:rPr lang="en-US" altLang="en-US" b="0" i="0" baseline="0" dirty="0"/>
              <a:t> and districts will have access to all claim- and target-level data for program evaluation and planning.</a:t>
            </a:r>
          </a:p>
          <a:p>
            <a:endParaRPr lang="en-US" altLang="en-US" b="0" i="0" baseline="0" dirty="0"/>
          </a:p>
          <a:p>
            <a:r>
              <a:rPr lang="en-US" altLang="en-US" b="0" i="0" baseline="0" dirty="0"/>
              <a:t>Again, check the Oregon Accessibility Manual for specific allowable supports.</a:t>
            </a:r>
          </a:p>
        </p:txBody>
      </p:sp>
      <p:sp>
        <p:nvSpPr>
          <p:cNvPr id="54276" name="Slide Number Placeholder 3">
            <a:extLst>
              <a:ext uri="{FF2B5EF4-FFF2-40B4-BE49-F238E27FC236}">
                <a16:creationId xmlns:a16="http://schemas.microsoft.com/office/drawing/2014/main" id="{03018668-6581-2390-0D82-047099071A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5E99113-0AFB-4D9E-873E-BEB03BF79D8B}" type="slidenum">
              <a:rPr lang="en-US" altLang="en-US"/>
              <a:pPr eaLnBrk="1" hangingPunct="1">
                <a:spcBef>
                  <a:spcPct val="0"/>
                </a:spcBef>
              </a:pPr>
              <a:t>8</a:t>
            </a:fld>
            <a:endParaRPr lang="en-US" altLang="en-US"/>
          </a:p>
        </p:txBody>
      </p:sp>
    </p:spTree>
    <p:extLst>
      <p:ext uri="{BB962C8B-B14F-4D97-AF65-F5344CB8AC3E}">
        <p14:creationId xmlns:p14="http://schemas.microsoft.com/office/powerpoint/2010/main" val="95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i="0" dirty="0"/>
              <a:t>Here are some updates and reminders about the OSAS ELA</a:t>
            </a:r>
            <a:r>
              <a:rPr lang="en-US" i="0" baseline="0" dirty="0"/>
              <a:t> and Math Tests.</a:t>
            </a:r>
          </a:p>
          <a:p>
            <a:pPr marL="0" indent="0" algn="l">
              <a:buNone/>
            </a:pPr>
            <a:endParaRPr lang="en-US" i="0" dirty="0"/>
          </a:p>
          <a:p>
            <a:pPr marL="0" indent="0" algn="l">
              <a:buNone/>
            </a:pPr>
            <a:r>
              <a:rPr lang="en-US" i="0" dirty="0"/>
              <a:t>By the end of this section, you should be able to describe important changes to, or reminders about, the OSAS ELA and Math tests for the current school year.</a:t>
            </a:r>
            <a:endParaRPr lang="en-US" altLang="en-US" sz="1200" i="0" dirty="0"/>
          </a:p>
        </p:txBody>
      </p:sp>
      <p:sp>
        <p:nvSpPr>
          <p:cNvPr id="4" name="Slide Number Placeholder 3"/>
          <p:cNvSpPr>
            <a:spLocks noGrp="1"/>
          </p:cNvSpPr>
          <p:nvPr>
            <p:ph type="sldNum" sz="quarter" idx="10"/>
          </p:nvPr>
        </p:nvSpPr>
        <p:spPr/>
        <p:txBody>
          <a:bodyPr/>
          <a:lstStyle/>
          <a:p>
            <a:fld id="{C0E7D4B3-7363-42B6-A5BB-BEAB40119C79}" type="slidenum">
              <a:rPr lang="en-US" smtClean="0"/>
              <a:t>9</a:t>
            </a:fld>
            <a:endParaRPr lang="en-US"/>
          </a:p>
        </p:txBody>
      </p:sp>
    </p:spTree>
    <p:extLst>
      <p:ext uri="{BB962C8B-B14F-4D97-AF65-F5344CB8AC3E}">
        <p14:creationId xmlns:p14="http://schemas.microsoft.com/office/powerpoint/2010/main" val="11314614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3C7E58-6D15-40F8-8D27-F2B2434DBAAC}"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95371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EB39E96-C897-4568-82F4-F32408AB9A9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81188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4F1A1DD-D2D7-476F-9F5F-9C289E1216AA}"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52919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509117" y="111581"/>
            <a:ext cx="9536579" cy="1013398"/>
          </a:xfrm>
        </p:spPr>
        <p:txBody>
          <a:bodyPr>
            <a:normAutofit/>
          </a:bodyPr>
          <a:lstStyle>
            <a:lvl1pPr algn="r">
              <a:defRPr sz="3600">
                <a:solidFill>
                  <a:schemeClr val="tx1"/>
                </a:solidFill>
              </a:defRPr>
            </a:lvl1pPr>
          </a:lstStyle>
          <a:p>
            <a:r>
              <a:rPr lang="en-US" dirty="0"/>
              <a:t>CLICK TO EDIT MASTER TITLE STYLE</a:t>
            </a:r>
          </a:p>
        </p:txBody>
      </p:sp>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12192000" cy="368372"/>
          </a:xfrm>
          <a:prstGeom prst="rect">
            <a:avLst/>
          </a:prstGeom>
        </p:spPr>
      </p:pic>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0815" y="53562"/>
            <a:ext cx="2629931" cy="980912"/>
          </a:xfrm>
          <a:prstGeom prst="rect">
            <a:avLst/>
          </a:prstGeom>
        </p:spPr>
      </p:pic>
      <p:sp>
        <p:nvSpPr>
          <p:cNvPr id="8" name="Slide Number Placeholder 3"/>
          <p:cNvSpPr>
            <a:spLocks noGrp="1"/>
          </p:cNvSpPr>
          <p:nvPr>
            <p:ph type="sldNum" sz="quarter" idx="4"/>
          </p:nvPr>
        </p:nvSpPr>
        <p:spPr>
          <a:xfrm>
            <a:off x="8610600" y="6492538"/>
            <a:ext cx="27432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105487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cSld name="2_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7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1596459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2882269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2283497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CDDC95-DB2E-46CD-99AC-A3BC5A2CA27C}"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880905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9703B7D-FE9A-43CE-9B0C-484DAC199EB4}"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016791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7A0D93-1085-4D27-85DA-E602C2698135}"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7440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35F0B6B-3AD2-4605-A8D6-F635497AFADB}"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521517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A5B90F-47E9-47D7-BD6F-8A9EDC9BB5B5}"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594104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C5BCAD-A463-4D71-BC12-009BD59EBAC7}"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34171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EC484D-DE30-44C8-AC4E-C52F6EDF23C1}"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59674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A721CA-8414-4B39-A2F0-51DF6AE47D43}"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4128231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80F423D-3A1C-4B7F-87FA-71D945214DC3}"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604733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7DD00B9-1551-44C3-A346-9E9C541F3AFB}"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1278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8AE02DA1-6D1F-4D16-B1A4-37AAC97C95B5}"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37866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27ECC9C3-2AFD-40FD-AE7A-A48394DFCDCE}"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86964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E66451-75CC-4828-B4BD-4D996E5A2D5A}"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033750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8179CDC-5930-4638-A201-E167229C0CDB}"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86243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B6DEE-1F75-4A1B-9D7C-BF5E7C94EA20}"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8787354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0A7E61-CCE3-41DF-A80F-3B0AB6F8DD38}"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4418050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EEDC46-E670-49A6-B591-D09C550BD56B}"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9722708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78FB5A-8E88-4A72-A588-162B85A24751}"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764413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1FBFCE-A903-42E8-B0AB-FD13E126D55A}"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702340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CBE55B9-92C4-4A4E-9E6A-36EAC606CB83}"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041451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4D04BD61-BF5E-4955-93E4-16B92DF57B23}"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4728486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A35F322-4823-4571-A927-E15B0B6864CF}"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6684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ADCFBD37-43E4-40B2-AEDB-9B5C23E5E9FC}"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62636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A432835D-AE62-4E08-A60D-EBC1B22B4F0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546134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EC8196-53D9-4C3A-AF04-ED790348B5A8}"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972635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4A88E4-D25A-4860-94EA-BA19A50DE105}"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7378383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B100FDC-62C1-4255-BB5F-292E2BB3E6EB}"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5354003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36AFB-56EF-48F2-ABA4-DAD5F75A3EBD}"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518096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9B238C-D2D2-4663-A4DD-5893A827EC03}"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356514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AFD494-81A5-48BA-A44F-BB26D2A02202}"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89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3E4272-E861-4009-8243-022831B56DEC}"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08245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39E898E-99E1-4C04-8AFB-B9A94A26807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4905559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A33A3E4-FC10-4EB3-8ADF-E874DD174F6D}"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075558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1A580BA-8010-42F2-B2CA-6F34984A3C6A}"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684943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9837E7CB-6833-494E-93F5-ACEB94ECE658}"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36366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4B84C790-42C9-45DA-9D00-9D5F7E7F3213}"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902549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4FBF1-5208-48A8-8989-9010AD8692BF}"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063351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B4C134-5A3D-4CB2-88B2-49A23E6B688C}"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5023052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F5A8F50-273F-48C4-8870-C6618A8D35ED}"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6391923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D159F4-284A-4708-B441-AEDD20267511}"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3636069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92D7C2-C11F-4A93-A9FB-7860E3CEFB85}"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2473071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FEDEC1-48BC-4404-9F3B-F21EF278845A}"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06515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F34B9A1-9BEA-4ABC-A097-725E40AD90C7}"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10942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3387AC-9276-4D38-B18E-12C4EC19FE47}"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5665673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86B151C-7DA0-4139-90AF-EF0A0C7B8FD7}"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8045000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DE06048-3B80-4499-8D9B-5C7DC70E8F39}"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829750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7642091-4BB9-4ED3-A115-E61D2E813268}"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68485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FE34F3-2CED-4371-995D-62F0EE1D5486}"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883352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9C9D0C02-0041-4E8B-8C86-060FC01FFB13}"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1462415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F5F9CB-0406-4AB3-87B6-B78915DD8F6F}"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882788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E213580-C00B-401F-A50B-763368E148E5}"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4976166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7AE56C-259C-4F9D-825F-903D24D3C883}"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24146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D611F2-6861-45BA-B561-A62B6DB14D4C}"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3055618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B798AC-93C7-4542-827E-CB34F3079DDC}"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88630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FC7009-076E-4EC5-A230-AC738CFF78E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30513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13D219-D7B9-4FF4-924C-4A9453197EE6}"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8709036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23257E6-762A-42F5-AF7C-28D0A5B2912C}"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2008448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289E3DC-CCD2-4052-B44D-4D2F6106895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90533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8DBF78-626C-4EDE-82B7-7BEF88AABE7B}"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3619193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E9580E57-8462-4602-BB0E-9A7C291B35DE}"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735735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429881FB-FC4F-4952-B888-FE6C6A4FD327}"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26361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631EC00-C9AE-47CD-B5C6-F67979777BA1}" type="datetime1">
              <a:rPr lang="en-US" smtClean="0"/>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408311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66B7AD7-3078-4D27-9BDA-1FF2C497D88B}"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574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FE18187-213A-44B1-B5A6-AD05576730D4}"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60682742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61" r:id="rId14"/>
    <p:sldLayoutId id="2147483662" r:id="rId15"/>
    <p:sldLayoutId id="2147483663" r:id="rId16"/>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9C43D94-573D-44A6-B421-E74F8C329753}"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77780049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2CD050A-02F5-407D-BF97-20C583589055}"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57214961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EBC3B568-4AEC-4D51-91EC-0F07150F8A80}"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63750846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9AE43D-E359-4725-B416-64D3133C5D06}"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51896044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E4AB4DE-87C2-4304-96D9-1DC296650F3E}"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8514596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educator-resources/assessment/Documents/accessibility_manual.pdf" TargetMode="External"/><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0.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1.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2.xml"/><Relationship Id="rId1" Type="http://schemas.openxmlformats.org/officeDocument/2006/relationships/tags" Target="../tags/tag8.xml"/><Relationship Id="rId4" Type="http://schemas.openxmlformats.org/officeDocument/2006/relationships/hyperlink" Target="https://www.oregon.gov/highered/about/Documents/High-School-College/2023-Signed-Agreement-on-Placement-Provosts.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2.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25.xml.rels><?xml version="1.0" encoding="UTF-8" standalone="yes"?>
<Relationships xmlns="http://schemas.openxmlformats.org/package/2006/relationships"><Relationship Id="rId3" Type="http://schemas.openxmlformats.org/officeDocument/2006/relationships/hyperlink" Target="http://www.oregon.gov/ode/educator-resources/assessment/Pages/English-Language-Arts.aspx"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www.oregon.gov/ode/educator-resources/assessment/Pages/Mathematics.asp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hyperlink" Target="https://osasportal.org/users/students-and-families.stml" TargetMode="External"/><Relationship Id="rId7" Type="http://schemas.openxmlformats.org/officeDocument/2006/relationships/hyperlink" Target="https://www.oregon.gov/ode/educator-resources/assessment/Documents/accessibility_manual.pdf"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www.oregon.gov/ode/educator-resources/assessment/Documents/test_admin_manual.pdf" TargetMode="External"/><Relationship Id="rId5" Type="http://schemas.openxmlformats.org/officeDocument/2006/relationships/hyperlink" Target="https://www.oregon.gov/ode/educator-resources/assessment/Pages/Mathematics.aspx" TargetMode="External"/><Relationship Id="rId4" Type="http://schemas.openxmlformats.org/officeDocument/2006/relationships/hyperlink" Target="http://www.oregon.gov/ode/educator-resources/assessment/Pages/English-Language-Arts.aspx"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9.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9.xml"/><Relationship Id="rId1" Type="http://schemas.openxmlformats.org/officeDocument/2006/relationships/tags" Target="../tags/tag4.xml"/><Relationship Id="rId5" Type="http://schemas.openxmlformats.org/officeDocument/2006/relationships/hyperlink" Target="https://osasportal.org/"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www.oregon.gov/ode/educator-resources/assessment/Pages/Assessment-Administration.aspx"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www.desmos.com/testing/oregon"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hyperlink" Target="http://www.oregon.gov/ode/educator-resources/assessment/Pages/Assessment-Administration.aspx"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9.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703729" y="4405999"/>
            <a:ext cx="10784542" cy="678357"/>
          </a:xfrm>
        </p:spPr>
        <p:txBody>
          <a:bodyPr anchor="t">
            <a:noAutofit/>
          </a:bodyPr>
          <a:lstStyle/>
          <a:p>
            <a:pPr>
              <a:lnSpc>
                <a:spcPct val="150000"/>
              </a:lnSpc>
              <a:spcBef>
                <a:spcPts val="0"/>
              </a:spcBef>
              <a:defRPr/>
            </a:pPr>
            <a:r>
              <a:rPr lang="en-US" sz="3200" dirty="0"/>
              <a:t>Oregon Statewide Assessment System (OSAS)</a:t>
            </a:r>
            <a:endParaRPr lang="en-US" sz="2400"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a:t>
            </a:fld>
            <a:endParaRPr lang="en-US" dirty="0"/>
          </a:p>
        </p:txBody>
      </p:sp>
      <p:sp>
        <p:nvSpPr>
          <p:cNvPr id="4" name="TextBox 3"/>
          <p:cNvSpPr txBox="1"/>
          <p:nvPr/>
        </p:nvSpPr>
        <p:spPr>
          <a:xfrm>
            <a:off x="0" y="2630028"/>
            <a:ext cx="12192000" cy="1569660"/>
          </a:xfrm>
          <a:prstGeom prst="rect">
            <a:avLst/>
          </a:prstGeom>
          <a:noFill/>
        </p:spPr>
        <p:txBody>
          <a:bodyPr wrap="square">
            <a:spAutoFit/>
          </a:bodyPr>
          <a:lstStyle/>
          <a:p>
            <a:pPr algn="ctr">
              <a:defRPr/>
            </a:pPr>
            <a:r>
              <a:rPr lang="en-US" sz="4800" b="1" dirty="0">
                <a:solidFill>
                  <a:srgbClr val="0070C0"/>
                </a:solidFill>
                <a:latin typeface="+mj-lt"/>
                <a:ea typeface="+mj-ea"/>
                <a:cs typeface="+mj-cs"/>
              </a:rPr>
              <a:t>Module 5</a:t>
            </a:r>
          </a:p>
          <a:p>
            <a:pPr algn="ctr">
              <a:defRPr/>
            </a:pPr>
            <a:r>
              <a:rPr lang="en-US" sz="4800" b="1" dirty="0">
                <a:solidFill>
                  <a:srgbClr val="0070C0"/>
                </a:solidFill>
                <a:latin typeface="+mj-lt"/>
                <a:ea typeface="+mj-ea"/>
                <a:cs typeface="+mj-cs"/>
              </a:rPr>
              <a:t>English Language Arts &amp; Math Test Training</a:t>
            </a:r>
          </a:p>
        </p:txBody>
      </p:sp>
      <p:sp>
        <p:nvSpPr>
          <p:cNvPr id="3" name="Rectangle 2">
            <a:extLst>
              <a:ext uri="{FF2B5EF4-FFF2-40B4-BE49-F238E27FC236}">
                <a16:creationId xmlns:a16="http://schemas.microsoft.com/office/drawing/2014/main" id="{09128651-3821-04B3-127E-C2410BB4DF42}"/>
              </a:ext>
            </a:extLst>
          </p:cNvPr>
          <p:cNvSpPr txBox="1">
            <a:spLocks noChangeArrowheads="1"/>
          </p:cNvSpPr>
          <p:nvPr/>
        </p:nvSpPr>
        <p:spPr>
          <a:xfrm>
            <a:off x="717176" y="5267236"/>
            <a:ext cx="10784542" cy="678357"/>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6800" kern="1200">
                <a:solidFill>
                  <a:schemeClr val="accent1"/>
                </a:solidFill>
                <a:latin typeface="+mj-lt"/>
                <a:ea typeface="+mj-ea"/>
                <a:cs typeface="+mj-cs"/>
              </a:defRPr>
            </a:lvl1pPr>
          </a:lstStyle>
          <a:p>
            <a:pPr>
              <a:lnSpc>
                <a:spcPct val="100000"/>
              </a:lnSpc>
              <a:spcBef>
                <a:spcPts val="0"/>
              </a:spcBef>
              <a:defRPr/>
            </a:pPr>
            <a:r>
              <a:rPr lang="en-US" sz="2400" dirty="0"/>
              <a:t>Required for all DTCs and STCs </a:t>
            </a:r>
            <a:br>
              <a:rPr lang="en-US" sz="2400" dirty="0"/>
            </a:br>
            <a:r>
              <a:rPr lang="en-US" sz="2400" dirty="0"/>
              <a:t>Required for TAs who administer general ELA and Math summative tests</a:t>
            </a:r>
          </a:p>
        </p:txBody>
      </p:sp>
    </p:spTree>
    <p:extLst>
      <p:ext uri="{BB962C8B-B14F-4D97-AF65-F5344CB8AC3E}">
        <p14:creationId xmlns:p14="http://schemas.microsoft.com/office/powerpoint/2010/main" val="251737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2C7DF4-514D-CDF6-DACA-03B140CD920D}"/>
              </a:ext>
            </a:extLst>
          </p:cNvPr>
          <p:cNvSpPr>
            <a:spLocks noGrp="1"/>
          </p:cNvSpPr>
          <p:nvPr>
            <p:ph idx="1"/>
          </p:nvPr>
        </p:nvSpPr>
        <p:spPr>
          <a:xfrm>
            <a:off x="8105409" y="2918182"/>
            <a:ext cx="3491399" cy="1982321"/>
          </a:xfrm>
          <a:noFill/>
          <a:ln w="38100">
            <a:solidFill>
              <a:schemeClr val="accent4"/>
            </a:solidFill>
          </a:ln>
        </p:spPr>
        <p:txBody>
          <a:bodyPr lIns="182880" tIns="182880" rIns="182880" bIns="182880" anchor="ctr" anchorCtr="0">
            <a:noAutofit/>
          </a:bodyPr>
          <a:lstStyle/>
          <a:p>
            <a:pPr marL="0" indent="0">
              <a:buNone/>
            </a:pPr>
            <a:r>
              <a:rPr lang="en-US" dirty="0"/>
              <a:t>Within </a:t>
            </a:r>
            <a:r>
              <a:rPr lang="en-US" b="1" dirty="0"/>
              <a:t>System Settings</a:t>
            </a:r>
            <a:r>
              <a:rPr lang="en-US" dirty="0"/>
              <a:t>, students can select their preference of several embedded accessibilty supports.</a:t>
            </a:r>
          </a:p>
        </p:txBody>
      </p:sp>
      <p:sp>
        <p:nvSpPr>
          <p:cNvPr id="3" name="Footer Placeholder 2">
            <a:extLst>
              <a:ext uri="{FF2B5EF4-FFF2-40B4-BE49-F238E27FC236}">
                <a16:creationId xmlns:a16="http://schemas.microsoft.com/office/drawing/2014/main" id="{9DD6D083-C29C-2E3B-01CA-552A76F9325A}"/>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F6D4BC98-0E96-BD94-BE14-50A84BE776D6}"/>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a:extLst>
              <a:ext uri="{FF2B5EF4-FFF2-40B4-BE49-F238E27FC236}">
                <a16:creationId xmlns:a16="http://schemas.microsoft.com/office/drawing/2014/main" id="{8FA5AAF8-90EE-D43F-872C-077345D8177B}"/>
              </a:ext>
            </a:extLst>
          </p:cNvPr>
          <p:cNvSpPr>
            <a:spLocks noGrp="1"/>
          </p:cNvSpPr>
          <p:nvPr>
            <p:ph type="title"/>
          </p:nvPr>
        </p:nvSpPr>
        <p:spPr/>
        <p:txBody>
          <a:bodyPr>
            <a:normAutofit/>
          </a:bodyPr>
          <a:lstStyle/>
          <a:p>
            <a:r>
              <a:rPr lang="en-US" dirty="0"/>
              <a:t>Systems Settings (All Tests)</a:t>
            </a:r>
          </a:p>
        </p:txBody>
      </p:sp>
      <p:pic>
        <p:nvPicPr>
          <p:cNvPr id="18" name="Picture 17" descr="System Settings drop-down menu">
            <a:extLst>
              <a:ext uri="{FF2B5EF4-FFF2-40B4-BE49-F238E27FC236}">
                <a16:creationId xmlns:a16="http://schemas.microsoft.com/office/drawing/2014/main" id="{89932958-3093-3068-6B34-330958E3F913}"/>
              </a:ext>
            </a:extLst>
          </p:cNvPr>
          <p:cNvPicPr>
            <a:picLocks noChangeAspect="1"/>
          </p:cNvPicPr>
          <p:nvPr/>
        </p:nvPicPr>
        <p:blipFill>
          <a:blip r:embed="rId3"/>
          <a:stretch>
            <a:fillRect/>
          </a:stretch>
        </p:blipFill>
        <p:spPr>
          <a:xfrm>
            <a:off x="4035552" y="1947752"/>
            <a:ext cx="3813825" cy="3923182"/>
          </a:xfrm>
          <a:prstGeom prst="rect">
            <a:avLst/>
          </a:prstGeom>
        </p:spPr>
      </p:pic>
      <p:pic>
        <p:nvPicPr>
          <p:cNvPr id="17" name="Picture 16" descr="System Settings Icon on testing platform">
            <a:extLst>
              <a:ext uri="{FF2B5EF4-FFF2-40B4-BE49-F238E27FC236}">
                <a16:creationId xmlns:a16="http://schemas.microsoft.com/office/drawing/2014/main" id="{3FA6B40D-6415-CD75-536C-E946A909C0C6}"/>
              </a:ext>
            </a:extLst>
          </p:cNvPr>
          <p:cNvPicPr>
            <a:picLocks noChangeAspect="1"/>
          </p:cNvPicPr>
          <p:nvPr/>
        </p:nvPicPr>
        <p:blipFill>
          <a:blip r:embed="rId4"/>
          <a:stretch>
            <a:fillRect/>
          </a:stretch>
        </p:blipFill>
        <p:spPr>
          <a:xfrm>
            <a:off x="730410" y="3107891"/>
            <a:ext cx="2343821" cy="1159309"/>
          </a:xfrm>
          <a:prstGeom prst="rect">
            <a:avLst/>
          </a:prstGeom>
        </p:spPr>
      </p:pic>
      <p:sp>
        <p:nvSpPr>
          <p:cNvPr id="19" name="Arrow: Right 18">
            <a:extLst>
              <a:ext uri="{FF2B5EF4-FFF2-40B4-BE49-F238E27FC236}">
                <a16:creationId xmlns:a16="http://schemas.microsoft.com/office/drawing/2014/main" id="{970C4FB3-992A-BBCC-B414-01AC44C20D6A}"/>
              </a:ext>
              <a:ext uri="{C183D7F6-B498-43B3-948B-1728B52AA6E4}">
                <adec:decorative xmlns:adec="http://schemas.microsoft.com/office/drawing/2017/decorative" val="1"/>
              </a:ext>
            </a:extLst>
          </p:cNvPr>
          <p:cNvSpPr/>
          <p:nvPr/>
        </p:nvSpPr>
        <p:spPr>
          <a:xfrm>
            <a:off x="2891351" y="3364992"/>
            <a:ext cx="888169" cy="377952"/>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400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7943C54-35C1-00AE-9AD8-2B9FE8D7ACC2}"/>
              </a:ext>
            </a:extLst>
          </p:cNvPr>
          <p:cNvSpPr>
            <a:spLocks noGrp="1"/>
          </p:cNvSpPr>
          <p:nvPr>
            <p:ph idx="1"/>
          </p:nvPr>
        </p:nvSpPr>
        <p:spPr/>
        <p:txBody>
          <a:bodyPr>
            <a:normAutofit/>
          </a:bodyPr>
          <a:lstStyle/>
          <a:p>
            <a:pPr marL="0" indent="0">
              <a:spcBef>
                <a:spcPts val="0"/>
              </a:spcBef>
              <a:spcAft>
                <a:spcPts val="1800"/>
              </a:spcAft>
              <a:buNone/>
            </a:pPr>
            <a:r>
              <a:rPr lang="en-US" dirty="0"/>
              <a:t>Beginning in 2025-26, the </a:t>
            </a:r>
            <a:r>
              <a:rPr lang="en-US" b="1" dirty="0"/>
              <a:t>100s Number Table</a:t>
            </a:r>
            <a:r>
              <a:rPr lang="en-US" dirty="0"/>
              <a:t> and </a:t>
            </a:r>
            <a:r>
              <a:rPr lang="en-US" b="1" dirty="0"/>
              <a:t>Multiplication Table</a:t>
            </a:r>
            <a:r>
              <a:rPr lang="en-US" dirty="0"/>
              <a:t> are re-classified as non-embedded designated supports. These are available under OSAS Resources in the OSAS Portal.</a:t>
            </a:r>
          </a:p>
          <a:p>
            <a:pPr marL="0" indent="0">
              <a:spcBef>
                <a:spcPts val="0"/>
              </a:spcBef>
              <a:spcAft>
                <a:spcPts val="1800"/>
              </a:spcAft>
              <a:buNone/>
            </a:pPr>
            <a:r>
              <a:rPr lang="en-US" dirty="0"/>
              <a:t>The definition of </a:t>
            </a:r>
            <a:r>
              <a:rPr lang="en-US" b="1" dirty="0"/>
              <a:t>abacus</a:t>
            </a:r>
            <a:r>
              <a:rPr lang="en-US" dirty="0"/>
              <a:t> has been clarified to include resources typically referred to as </a:t>
            </a:r>
            <a:r>
              <a:rPr lang="en-US" b="1" dirty="0"/>
              <a:t>counting frames</a:t>
            </a:r>
            <a:r>
              <a:rPr lang="en-US" dirty="0"/>
              <a:t>, </a:t>
            </a:r>
            <a:r>
              <a:rPr lang="en-US" b="1" dirty="0"/>
              <a:t>number racks</a:t>
            </a:r>
            <a:r>
              <a:rPr lang="en-US" dirty="0"/>
              <a:t>, and </a:t>
            </a:r>
            <a:r>
              <a:rPr lang="en-US" b="1" dirty="0" err="1"/>
              <a:t>Rekenreks</a:t>
            </a:r>
            <a:r>
              <a:rPr lang="en-US" dirty="0"/>
              <a:t>. These are all allowable non-embedded designated supports.</a:t>
            </a:r>
          </a:p>
        </p:txBody>
      </p:sp>
      <p:sp>
        <p:nvSpPr>
          <p:cNvPr id="5" name="Footer Placeholder 4">
            <a:extLst>
              <a:ext uri="{FF2B5EF4-FFF2-40B4-BE49-F238E27FC236}">
                <a16:creationId xmlns:a16="http://schemas.microsoft.com/office/drawing/2014/main" id="{E9A7AE25-46C9-9220-750E-254EAED0249B}"/>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FF2B5EF4-FFF2-40B4-BE49-F238E27FC236}">
                <a16:creationId xmlns:a16="http://schemas.microsoft.com/office/drawing/2014/main" id="{85AB14BC-B50B-4676-1920-910D55DE4511}"/>
              </a:ext>
            </a:extLst>
          </p:cNvPr>
          <p:cNvSpPr>
            <a:spLocks noGrp="1"/>
          </p:cNvSpPr>
          <p:nvPr>
            <p:ph type="sldNum" sz="quarter" idx="12"/>
          </p:nvPr>
        </p:nvSpPr>
        <p:spPr/>
        <p:txBody>
          <a:bodyPr/>
          <a:lstStyle/>
          <a:p>
            <a:fld id="{357F5B69-6281-4C1F-8C38-6DA0F56DA430}" type="slidenum">
              <a:rPr lang="en-US" smtClean="0"/>
              <a:t>11</a:t>
            </a:fld>
            <a:endParaRPr lang="en-US" dirty="0"/>
          </a:p>
        </p:txBody>
      </p:sp>
      <p:sp>
        <p:nvSpPr>
          <p:cNvPr id="2" name="Title 1">
            <a:extLst>
              <a:ext uri="{FF2B5EF4-FFF2-40B4-BE49-F238E27FC236}">
                <a16:creationId xmlns:a16="http://schemas.microsoft.com/office/drawing/2014/main" id="{5D017059-A194-DA63-172E-108D33D318B3}"/>
              </a:ext>
            </a:extLst>
          </p:cNvPr>
          <p:cNvSpPr>
            <a:spLocks noGrp="1"/>
          </p:cNvSpPr>
          <p:nvPr>
            <p:ph type="title"/>
          </p:nvPr>
        </p:nvSpPr>
        <p:spPr/>
        <p:txBody>
          <a:bodyPr>
            <a:normAutofit/>
          </a:bodyPr>
          <a:lstStyle/>
          <a:p>
            <a:r>
              <a:rPr lang="en-US" dirty="0"/>
              <a:t>OSAS Math Accessibility Updates</a:t>
            </a:r>
          </a:p>
        </p:txBody>
      </p:sp>
      <p:sp>
        <p:nvSpPr>
          <p:cNvPr id="3" name="TextBox 2">
            <a:extLst>
              <a:ext uri="{FF2B5EF4-FFF2-40B4-BE49-F238E27FC236}">
                <a16:creationId xmlns:a16="http://schemas.microsoft.com/office/drawing/2014/main" id="{1C50B598-5FEE-9574-62F9-F9D5DDE4FA29}"/>
              </a:ext>
            </a:extLst>
          </p:cNvPr>
          <p:cNvSpPr txBox="1"/>
          <p:nvPr/>
        </p:nvSpPr>
        <p:spPr>
          <a:xfrm>
            <a:off x="3643819" y="4474868"/>
            <a:ext cx="4904362" cy="1231556"/>
          </a:xfrm>
          <a:prstGeom prst="rect">
            <a:avLst/>
          </a:prstGeom>
          <a:solidFill>
            <a:schemeClr val="accent4"/>
          </a:solidFill>
        </p:spPr>
        <p:txBody>
          <a:bodyPr wrap="square">
            <a:spAutoFit/>
          </a:bodyPr>
          <a:lstStyle/>
          <a:p>
            <a:pPr marL="0" lvl="1" indent="0" algn="ctr">
              <a:lnSpc>
                <a:spcPts val="3000"/>
              </a:lnSpc>
              <a:buSzPct val="100000"/>
              <a:buNone/>
              <a:defRPr/>
            </a:pPr>
            <a:r>
              <a:rPr lang="en-US" sz="2400" b="1" dirty="0">
                <a:solidFill>
                  <a:schemeClr val="bg1"/>
                </a:solidFill>
              </a:rPr>
              <a:t>Refer to the </a:t>
            </a:r>
            <a:r>
              <a:rPr lang="en-US" sz="2400" b="1" dirty="0">
                <a:solidFill>
                  <a:srgbClr val="FFFF00"/>
                </a:solidFill>
                <a:hlinkClick r:id="rId3">
                  <a:extLst>
                    <a:ext uri="{A12FA001-AC4F-418D-AE19-62706E023703}">
                      <ahyp:hlinkClr xmlns:ahyp="http://schemas.microsoft.com/office/drawing/2018/hyperlinkcolor" val="tx"/>
                    </a:ext>
                  </a:extLst>
                </a:hlinkClick>
              </a:rPr>
              <a:t>Oregon Accessibility Manual</a:t>
            </a:r>
            <a:r>
              <a:rPr lang="en-US" sz="2400" b="1" dirty="0">
                <a:solidFill>
                  <a:schemeClr val="bg1"/>
                </a:solidFill>
              </a:rPr>
              <a:t> for additional details and recommendations for use.</a:t>
            </a:r>
          </a:p>
        </p:txBody>
      </p:sp>
    </p:spTree>
    <p:extLst>
      <p:ext uri="{BB962C8B-B14F-4D97-AF65-F5344CB8AC3E}">
        <p14:creationId xmlns:p14="http://schemas.microsoft.com/office/powerpoint/2010/main" val="245963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9ECFF-6B69-161C-539F-55F277B92E0A}"/>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90FE990-94D5-1BD9-FEC7-C44BB25D9C94}"/>
              </a:ext>
            </a:extLst>
          </p:cNvPr>
          <p:cNvSpPr>
            <a:spLocks noGrp="1"/>
          </p:cNvSpPr>
          <p:nvPr>
            <p:ph idx="1"/>
          </p:nvPr>
        </p:nvSpPr>
        <p:spPr/>
        <p:txBody>
          <a:bodyPr>
            <a:normAutofit/>
          </a:bodyPr>
          <a:lstStyle/>
          <a:p>
            <a:pPr marL="0" indent="0">
              <a:spcBef>
                <a:spcPts val="0"/>
              </a:spcBef>
              <a:spcAft>
                <a:spcPts val="1800"/>
              </a:spcAft>
              <a:buNone/>
            </a:pPr>
            <a:r>
              <a:rPr lang="en-US" dirty="0"/>
              <a:t>Because the ELA PT often spans multiple testing sessions, students should know the difference between </a:t>
            </a:r>
            <a:r>
              <a:rPr lang="en-US" b="1" u="sng" dirty="0"/>
              <a:t>pausing</a:t>
            </a:r>
            <a:r>
              <a:rPr lang="en-US" dirty="0"/>
              <a:t> the session and </a:t>
            </a:r>
            <a:r>
              <a:rPr lang="en-US" b="1" u="sng" dirty="0"/>
              <a:t>submitting</a:t>
            </a:r>
            <a:r>
              <a:rPr lang="en-US" dirty="0"/>
              <a:t> their test. TAs should review the testing interface with students before testing.</a:t>
            </a:r>
          </a:p>
        </p:txBody>
      </p:sp>
      <p:sp>
        <p:nvSpPr>
          <p:cNvPr id="5" name="Footer Placeholder 4">
            <a:extLst>
              <a:ext uri="{FF2B5EF4-FFF2-40B4-BE49-F238E27FC236}">
                <a16:creationId xmlns:a16="http://schemas.microsoft.com/office/drawing/2014/main" id="{B81D06F4-2A9E-2420-6ABD-7506995AF9D6}"/>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FF2B5EF4-FFF2-40B4-BE49-F238E27FC236}">
                <a16:creationId xmlns:a16="http://schemas.microsoft.com/office/drawing/2014/main" id="{20188CA7-B830-2BCB-D070-A136CCAB3133}"/>
              </a:ext>
            </a:extLst>
          </p:cNvPr>
          <p:cNvSpPr>
            <a:spLocks noGrp="1"/>
          </p:cNvSpPr>
          <p:nvPr>
            <p:ph type="sldNum" sz="quarter" idx="12"/>
          </p:nvPr>
        </p:nvSpPr>
        <p:spPr/>
        <p:txBody>
          <a:bodyPr/>
          <a:lstStyle/>
          <a:p>
            <a:fld id="{357F5B69-6281-4C1F-8C38-6DA0F56DA430}" type="slidenum">
              <a:rPr lang="en-US" smtClean="0"/>
              <a:t>12</a:t>
            </a:fld>
            <a:endParaRPr lang="en-US" dirty="0"/>
          </a:p>
        </p:txBody>
      </p:sp>
      <p:sp>
        <p:nvSpPr>
          <p:cNvPr id="2" name="Title 1">
            <a:extLst>
              <a:ext uri="{FF2B5EF4-FFF2-40B4-BE49-F238E27FC236}">
                <a16:creationId xmlns:a16="http://schemas.microsoft.com/office/drawing/2014/main" id="{886D5F6F-5EF8-7FC8-1D97-133AC8B523D6}"/>
              </a:ext>
            </a:extLst>
          </p:cNvPr>
          <p:cNvSpPr>
            <a:spLocks noGrp="1"/>
          </p:cNvSpPr>
          <p:nvPr>
            <p:ph type="title"/>
          </p:nvPr>
        </p:nvSpPr>
        <p:spPr/>
        <p:txBody>
          <a:bodyPr>
            <a:normAutofit/>
          </a:bodyPr>
          <a:lstStyle/>
          <a:p>
            <a:r>
              <a:rPr lang="en-US" dirty="0"/>
              <a:t>OSAS ELA Test Reminder: Pausing PTs</a:t>
            </a:r>
          </a:p>
        </p:txBody>
      </p:sp>
      <p:grpSp>
        <p:nvGrpSpPr>
          <p:cNvPr id="20" name="Group 19" descr="Student Tool Bar for pausing test">
            <a:extLst>
              <a:ext uri="{FF2B5EF4-FFF2-40B4-BE49-F238E27FC236}">
                <a16:creationId xmlns:a16="http://schemas.microsoft.com/office/drawing/2014/main" id="{7ED4BE07-6BD4-A39B-BD1D-61E9C344EF07}"/>
              </a:ext>
            </a:extLst>
          </p:cNvPr>
          <p:cNvGrpSpPr/>
          <p:nvPr/>
        </p:nvGrpSpPr>
        <p:grpSpPr>
          <a:xfrm>
            <a:off x="987552" y="3391088"/>
            <a:ext cx="3913632" cy="1475232"/>
            <a:chOff x="1048512" y="4120896"/>
            <a:chExt cx="3913632" cy="1475232"/>
          </a:xfrm>
        </p:grpSpPr>
        <p:grpSp>
          <p:nvGrpSpPr>
            <p:cNvPr id="11" name="Group 10">
              <a:extLst>
                <a:ext uri="{FF2B5EF4-FFF2-40B4-BE49-F238E27FC236}">
                  <a16:creationId xmlns:a16="http://schemas.microsoft.com/office/drawing/2014/main" id="{E88DD135-A36E-A437-BE8E-5946A8B279F6}"/>
                </a:ext>
              </a:extLst>
            </p:cNvPr>
            <p:cNvGrpSpPr/>
            <p:nvPr/>
          </p:nvGrpSpPr>
          <p:grpSpPr>
            <a:xfrm>
              <a:off x="1280622" y="4337901"/>
              <a:ext cx="3418932" cy="1055559"/>
              <a:chOff x="4333496" y="4630924"/>
              <a:chExt cx="4554940" cy="1406290"/>
            </a:xfrm>
          </p:grpSpPr>
          <p:pic>
            <p:nvPicPr>
              <p:cNvPr id="10" name="Picture 9">
                <a:extLst>
                  <a:ext uri="{FF2B5EF4-FFF2-40B4-BE49-F238E27FC236}">
                    <a16:creationId xmlns:a16="http://schemas.microsoft.com/office/drawing/2014/main" id="{F673FA39-7242-9F43-0094-B4FCA3F3B75A}"/>
                  </a:ext>
                </a:extLst>
              </p:cNvPr>
              <p:cNvPicPr>
                <a:picLocks noChangeAspect="1"/>
              </p:cNvPicPr>
              <p:nvPr/>
            </p:nvPicPr>
            <p:blipFill>
              <a:blip r:embed="rId3"/>
              <a:stretch>
                <a:fillRect/>
              </a:stretch>
            </p:blipFill>
            <p:spPr>
              <a:xfrm>
                <a:off x="4333496" y="4733503"/>
                <a:ext cx="4554939" cy="1303711"/>
              </a:xfrm>
              <a:prstGeom prst="rect">
                <a:avLst/>
              </a:prstGeom>
            </p:spPr>
          </p:pic>
          <p:sp>
            <p:nvSpPr>
              <p:cNvPr id="9" name="Rectangle 8">
                <a:extLst>
                  <a:ext uri="{FF2B5EF4-FFF2-40B4-BE49-F238E27FC236}">
                    <a16:creationId xmlns:a16="http://schemas.microsoft.com/office/drawing/2014/main" id="{C9CA65D5-A5A1-2CFF-7EF3-B9CC070446F7}"/>
                  </a:ext>
                </a:extLst>
              </p:cNvPr>
              <p:cNvSpPr/>
              <p:nvPr/>
            </p:nvSpPr>
            <p:spPr>
              <a:xfrm>
                <a:off x="8173234" y="4630924"/>
                <a:ext cx="715202" cy="4782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E097125-F872-0EFE-1A75-52EA348DC60E}"/>
                </a:ext>
              </a:extLst>
            </p:cNvPr>
            <p:cNvSpPr/>
            <p:nvPr/>
          </p:nvSpPr>
          <p:spPr>
            <a:xfrm>
              <a:off x="1048512" y="4120896"/>
              <a:ext cx="3913632" cy="1475232"/>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descr="Student navigation panel on testing platform">
            <a:extLst>
              <a:ext uri="{FF2B5EF4-FFF2-40B4-BE49-F238E27FC236}">
                <a16:creationId xmlns:a16="http://schemas.microsoft.com/office/drawing/2014/main" id="{DEA9EC50-022D-724F-434D-3F6DA013E3B4}"/>
              </a:ext>
            </a:extLst>
          </p:cNvPr>
          <p:cNvGrpSpPr/>
          <p:nvPr/>
        </p:nvGrpSpPr>
        <p:grpSpPr>
          <a:xfrm>
            <a:off x="5319530" y="3391088"/>
            <a:ext cx="5923645" cy="1839280"/>
            <a:chOff x="5551178" y="3391088"/>
            <a:chExt cx="5923645" cy="1839280"/>
          </a:xfrm>
        </p:grpSpPr>
        <p:pic>
          <p:nvPicPr>
            <p:cNvPr id="13" name="Picture 12">
              <a:extLst>
                <a:ext uri="{FF2B5EF4-FFF2-40B4-BE49-F238E27FC236}">
                  <a16:creationId xmlns:a16="http://schemas.microsoft.com/office/drawing/2014/main" id="{FFB3EC8F-D185-878F-8108-4284997A24D2}"/>
                </a:ext>
              </a:extLst>
            </p:cNvPr>
            <p:cNvPicPr>
              <a:picLocks noChangeAspect="1"/>
            </p:cNvPicPr>
            <p:nvPr/>
          </p:nvPicPr>
          <p:blipFill>
            <a:blip r:embed="rId4"/>
            <a:stretch>
              <a:fillRect/>
            </a:stretch>
          </p:blipFill>
          <p:spPr>
            <a:xfrm>
              <a:off x="7508503" y="3561690"/>
              <a:ext cx="2013406" cy="810768"/>
            </a:xfrm>
            <a:prstGeom prst="rect">
              <a:avLst/>
            </a:prstGeom>
          </p:spPr>
        </p:pic>
        <p:pic>
          <p:nvPicPr>
            <p:cNvPr id="18" name="Picture 17">
              <a:extLst>
                <a:ext uri="{FF2B5EF4-FFF2-40B4-BE49-F238E27FC236}">
                  <a16:creationId xmlns:a16="http://schemas.microsoft.com/office/drawing/2014/main" id="{C8E667F0-FA37-45C7-2123-F3E5B5B0F41B}"/>
                </a:ext>
              </a:extLst>
            </p:cNvPr>
            <p:cNvPicPr>
              <a:picLocks noChangeAspect="1"/>
            </p:cNvPicPr>
            <p:nvPr/>
          </p:nvPicPr>
          <p:blipFill>
            <a:blip r:embed="rId5"/>
            <a:stretch>
              <a:fillRect/>
            </a:stretch>
          </p:blipFill>
          <p:spPr>
            <a:xfrm>
              <a:off x="5676761" y="4475320"/>
              <a:ext cx="5701273" cy="599734"/>
            </a:xfrm>
            <a:prstGeom prst="rect">
              <a:avLst/>
            </a:prstGeom>
          </p:spPr>
        </p:pic>
        <p:sp>
          <p:nvSpPr>
            <p:cNvPr id="21" name="Rectangle 20">
              <a:extLst>
                <a:ext uri="{FF2B5EF4-FFF2-40B4-BE49-F238E27FC236}">
                  <a16:creationId xmlns:a16="http://schemas.microsoft.com/office/drawing/2014/main" id="{D91C7F62-90E6-E296-F6F0-2D052C1A555D}"/>
                </a:ext>
              </a:extLst>
            </p:cNvPr>
            <p:cNvSpPr/>
            <p:nvPr/>
          </p:nvSpPr>
          <p:spPr>
            <a:xfrm>
              <a:off x="5551178" y="3391088"/>
              <a:ext cx="5923645" cy="1839280"/>
            </a:xfrm>
            <a:prstGeom prst="rect">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4293F9-BC8F-8700-09DB-1224F11AE767}"/>
                </a:ext>
              </a:extLst>
            </p:cNvPr>
            <p:cNvSpPr/>
            <p:nvPr/>
          </p:nvSpPr>
          <p:spPr>
            <a:xfrm>
              <a:off x="8232392" y="3530602"/>
              <a:ext cx="631191" cy="810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7D844E4-3FCD-ED67-BD87-F9A3163F3F9F}"/>
                </a:ext>
              </a:extLst>
            </p:cNvPr>
            <p:cNvSpPr/>
            <p:nvPr/>
          </p:nvSpPr>
          <p:spPr>
            <a:xfrm>
              <a:off x="5641592" y="4475482"/>
              <a:ext cx="1576072" cy="599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670BFBCD-7779-4EF2-DFEF-1E40A6BB3453}"/>
              </a:ext>
            </a:extLst>
          </p:cNvPr>
          <p:cNvSpPr txBox="1"/>
          <p:nvPr/>
        </p:nvSpPr>
        <p:spPr>
          <a:xfrm>
            <a:off x="1393995" y="5083325"/>
            <a:ext cx="3070264" cy="461665"/>
          </a:xfrm>
          <a:prstGeom prst="rect">
            <a:avLst/>
          </a:prstGeom>
          <a:noFill/>
        </p:spPr>
        <p:txBody>
          <a:bodyPr wrap="none" rtlCol="0">
            <a:spAutoFit/>
          </a:bodyPr>
          <a:lstStyle/>
          <a:p>
            <a:r>
              <a:rPr lang="en-US" sz="2400" dirty="0"/>
              <a:t>Figure 1. Pausing a Test</a:t>
            </a:r>
          </a:p>
        </p:txBody>
      </p:sp>
      <p:sp>
        <p:nvSpPr>
          <p:cNvPr id="25" name="TextBox 24">
            <a:extLst>
              <a:ext uri="{FF2B5EF4-FFF2-40B4-BE49-F238E27FC236}">
                <a16:creationId xmlns:a16="http://schemas.microsoft.com/office/drawing/2014/main" id="{3E429220-B96B-BB98-A149-84C9B2AE06D6}"/>
              </a:ext>
            </a:extLst>
          </p:cNvPr>
          <p:cNvSpPr txBox="1"/>
          <p:nvPr/>
        </p:nvSpPr>
        <p:spPr>
          <a:xfrm>
            <a:off x="6546325" y="5435526"/>
            <a:ext cx="3470053" cy="461665"/>
          </a:xfrm>
          <a:prstGeom prst="rect">
            <a:avLst/>
          </a:prstGeom>
          <a:noFill/>
        </p:spPr>
        <p:txBody>
          <a:bodyPr wrap="none" rtlCol="0">
            <a:spAutoFit/>
          </a:bodyPr>
          <a:lstStyle/>
          <a:p>
            <a:r>
              <a:rPr lang="en-US" sz="2400" dirty="0"/>
              <a:t>Figure 2. Submitting a Test</a:t>
            </a:r>
          </a:p>
        </p:txBody>
      </p:sp>
    </p:spTree>
    <p:extLst>
      <p:ext uri="{BB962C8B-B14F-4D97-AF65-F5344CB8AC3E}">
        <p14:creationId xmlns:p14="http://schemas.microsoft.com/office/powerpoint/2010/main" val="2771002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dirty="0"/>
              <a:t>Test Scheduling</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13</a:t>
            </a:fld>
            <a:endParaRPr lang="en-US" dirty="0"/>
          </a:p>
        </p:txBody>
      </p:sp>
    </p:spTree>
    <p:custDataLst>
      <p:tags r:id="rId1"/>
    </p:custDataLst>
    <p:extLst>
      <p:ext uri="{BB962C8B-B14F-4D97-AF65-F5344CB8AC3E}">
        <p14:creationId xmlns:p14="http://schemas.microsoft.com/office/powerpoint/2010/main" val="257575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p:txBody>
          <a:bodyPr>
            <a:noAutofit/>
          </a:bodyPr>
          <a:lstStyle/>
          <a:p>
            <a:pPr marL="0" lvl="1" indent="0">
              <a:lnSpc>
                <a:spcPct val="100000"/>
              </a:lnSpc>
              <a:spcBef>
                <a:spcPts val="600"/>
              </a:spcBef>
              <a:buSzPct val="100000"/>
              <a:buNone/>
              <a:defRPr/>
            </a:pPr>
            <a:r>
              <a:rPr lang="en-US" altLang="en-US" dirty="0"/>
              <a:t>Statewide test windows have been developed to provide districts with the flexibility to manage available resources.</a:t>
            </a:r>
          </a:p>
          <a:p>
            <a:pPr marL="0" lvl="1" indent="0">
              <a:lnSpc>
                <a:spcPct val="100000"/>
              </a:lnSpc>
              <a:spcBef>
                <a:spcPts val="1800"/>
              </a:spcBef>
              <a:buSzPct val="100000"/>
              <a:buNone/>
              <a:defRPr/>
            </a:pPr>
            <a:r>
              <a:rPr lang="en-US" dirty="0"/>
              <a:t>Federal and state laws require that at least 95% of students in grades 3-8 and 11 take the OSAS ELA and Math tests each year.</a:t>
            </a:r>
          </a:p>
          <a:p>
            <a:pPr marL="0" lvl="1" indent="0">
              <a:lnSpc>
                <a:spcPct val="100000"/>
              </a:lnSpc>
              <a:spcBef>
                <a:spcPts val="1800"/>
              </a:spcBef>
              <a:buSzPct val="100000"/>
              <a:buNone/>
              <a:defRPr/>
            </a:pPr>
            <a:r>
              <a:rPr lang="en-US" dirty="0"/>
              <a:t>Districts are responsible for testing all students enrolled on the first school day in May.</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14</a:t>
            </a:fld>
            <a:endParaRPr lang="en-US" dirty="0"/>
          </a:p>
        </p:txBody>
      </p:sp>
      <p:sp>
        <p:nvSpPr>
          <p:cNvPr id="6" name="Title 1"/>
          <p:cNvSpPr>
            <a:spLocks noGrp="1"/>
          </p:cNvSpPr>
          <p:nvPr>
            <p:ph type="title"/>
          </p:nvPr>
        </p:nvSpPr>
        <p:spPr/>
        <p:txBody>
          <a:bodyPr>
            <a:normAutofit/>
          </a:bodyPr>
          <a:lstStyle/>
          <a:p>
            <a:pPr>
              <a:defRPr/>
            </a:pPr>
            <a:r>
              <a:rPr lang="en-US" altLang="en-US" dirty="0"/>
              <a:t>Statewide Test Windows</a:t>
            </a:r>
            <a:endParaRPr lang="en-US" altLang="en-US" i="1" dirty="0"/>
          </a:p>
        </p:txBody>
      </p:sp>
      <p:sp>
        <p:nvSpPr>
          <p:cNvPr id="5" name="TextBox 4">
            <a:extLst>
              <a:ext uri="{FF2B5EF4-FFF2-40B4-BE49-F238E27FC236}">
                <a16:creationId xmlns:a16="http://schemas.microsoft.com/office/drawing/2014/main" id="{1DEB6DE8-135B-C829-D422-EB4F1450778B}"/>
              </a:ext>
            </a:extLst>
          </p:cNvPr>
          <p:cNvSpPr txBox="1"/>
          <p:nvPr/>
        </p:nvSpPr>
        <p:spPr>
          <a:xfrm>
            <a:off x="4255008" y="4497074"/>
            <a:ext cx="5900928" cy="1770165"/>
          </a:xfrm>
          <a:prstGeom prst="rect">
            <a:avLst/>
          </a:prstGeom>
          <a:solidFill>
            <a:schemeClr val="accent2"/>
          </a:solidFill>
        </p:spPr>
        <p:txBody>
          <a:bodyPr wrap="square">
            <a:spAutoFit/>
          </a:bodyPr>
          <a:lstStyle/>
          <a:p>
            <a:pPr marL="0" lvl="1" indent="0" algn="ctr">
              <a:lnSpc>
                <a:spcPts val="3000"/>
              </a:lnSpc>
              <a:buSzPct val="100000"/>
              <a:buNone/>
              <a:defRPr/>
            </a:pPr>
            <a:r>
              <a:rPr lang="en-US" sz="2400" b="1" dirty="0">
                <a:solidFill>
                  <a:schemeClr val="bg1"/>
                </a:solidFill>
              </a:rPr>
              <a:t>Statewide Testing Windows for In-Person </a:t>
            </a:r>
          </a:p>
          <a:p>
            <a:pPr marL="0" lvl="1" indent="0" algn="ctr">
              <a:lnSpc>
                <a:spcPts val="3000"/>
              </a:lnSpc>
              <a:buSzPct val="100000"/>
              <a:buNone/>
              <a:defRPr/>
            </a:pPr>
            <a:r>
              <a:rPr lang="en-US" sz="2400" b="1" dirty="0">
                <a:solidFill>
                  <a:schemeClr val="bg1"/>
                </a:solidFill>
              </a:rPr>
              <a:t>and Remote Administration</a:t>
            </a:r>
          </a:p>
          <a:p>
            <a:pPr marL="0" lvl="1" indent="0" algn="ctr">
              <a:lnSpc>
                <a:spcPts val="3000"/>
              </a:lnSpc>
              <a:spcBef>
                <a:spcPts val="600"/>
              </a:spcBef>
              <a:buSzPct val="100000"/>
              <a:buNone/>
              <a:defRPr/>
            </a:pPr>
            <a:r>
              <a:rPr lang="en-US" sz="2400" b="1" dirty="0">
                <a:solidFill>
                  <a:schemeClr val="bg1"/>
                </a:solidFill>
              </a:rPr>
              <a:t>Grades 3 – 8: March 31 – June 12, 2026</a:t>
            </a:r>
          </a:p>
          <a:p>
            <a:pPr marL="0" lvl="1" indent="0" algn="ctr">
              <a:lnSpc>
                <a:spcPts val="3000"/>
              </a:lnSpc>
              <a:spcBef>
                <a:spcPts val="600"/>
              </a:spcBef>
              <a:spcAft>
                <a:spcPts val="600"/>
              </a:spcAft>
              <a:buSzPct val="100000"/>
              <a:buNone/>
              <a:defRPr/>
            </a:pPr>
            <a:r>
              <a:rPr lang="en-US" sz="2400" b="1" dirty="0">
                <a:solidFill>
                  <a:schemeClr val="bg1"/>
                </a:solidFill>
              </a:rPr>
              <a:t>Grade 11: February 3 – June 12, 2026</a:t>
            </a:r>
          </a:p>
        </p:txBody>
      </p:sp>
    </p:spTree>
    <p:custDataLst>
      <p:tags r:id="rId1"/>
    </p:custDataLst>
    <p:extLst>
      <p:ext uri="{BB962C8B-B14F-4D97-AF65-F5344CB8AC3E}">
        <p14:creationId xmlns:p14="http://schemas.microsoft.com/office/powerpoint/2010/main" val="3999919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noAutofit/>
          </a:bodyPr>
          <a:lstStyle/>
          <a:p>
            <a:pPr marL="0" indent="0">
              <a:lnSpc>
                <a:spcPct val="100000"/>
              </a:lnSpc>
              <a:spcBef>
                <a:spcPts val="600"/>
              </a:spcBef>
              <a:buNone/>
              <a:defRPr/>
            </a:pPr>
            <a:r>
              <a:rPr lang="en-US" altLang="en-US" dirty="0">
                <a:solidFill>
                  <a:schemeClr val="tx1">
                    <a:lumMod val="50000"/>
                  </a:schemeClr>
                </a:solidFill>
              </a:rPr>
              <a:t>The OSAS ELA and Math Tests should be given on separate days; finish one before starting the other.</a:t>
            </a:r>
          </a:p>
          <a:p>
            <a:pPr marL="0" indent="0">
              <a:lnSpc>
                <a:spcPct val="100000"/>
              </a:lnSpc>
              <a:spcBef>
                <a:spcPts val="1800"/>
              </a:spcBef>
              <a:buNone/>
              <a:defRPr/>
            </a:pPr>
            <a:r>
              <a:rPr lang="en-US" altLang="en-US" dirty="0">
                <a:solidFill>
                  <a:schemeClr val="tx1">
                    <a:lumMod val="50000"/>
                  </a:schemeClr>
                </a:solidFill>
              </a:rPr>
              <a:t>Neither the OSAS ELA nor Math Tests are timed; students should be allowed to continue working as long as they are making progress.</a:t>
            </a:r>
          </a:p>
          <a:p>
            <a:pPr marL="0" indent="0">
              <a:lnSpc>
                <a:spcPct val="100000"/>
              </a:lnSpc>
              <a:spcBef>
                <a:spcPts val="1800"/>
              </a:spcBef>
              <a:buNone/>
              <a:defRPr/>
            </a:pPr>
            <a:r>
              <a:rPr lang="en-US" dirty="0"/>
              <a:t>Oregon’s </a:t>
            </a:r>
            <a:r>
              <a:rPr lang="en-US" dirty="0">
                <a:hlinkClick r:id="rId4"/>
              </a:rPr>
              <a:t>Statewide Summative Assessment Placement Policy</a:t>
            </a:r>
            <a:r>
              <a:rPr lang="en-US" dirty="0"/>
              <a:t> allows students in grade 12 to retest in ELA and Math in order to demonstrate their readiness to enter credit-bearing, college level course work.</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2" name="Title 1"/>
          <p:cNvSpPr>
            <a:spLocks noGrp="1"/>
          </p:cNvSpPr>
          <p:nvPr>
            <p:ph type="title"/>
          </p:nvPr>
        </p:nvSpPr>
        <p:spPr/>
        <p:txBody>
          <a:bodyPr>
            <a:noAutofit/>
          </a:bodyPr>
          <a:lstStyle/>
          <a:p>
            <a:r>
              <a:rPr lang="en-US" dirty="0"/>
              <a:t>General Considerations</a:t>
            </a:r>
          </a:p>
        </p:txBody>
      </p:sp>
    </p:spTree>
    <p:custDataLst>
      <p:tags r:id="rId1"/>
    </p:custDataLst>
    <p:extLst>
      <p:ext uri="{BB962C8B-B14F-4D97-AF65-F5344CB8AC3E}">
        <p14:creationId xmlns:p14="http://schemas.microsoft.com/office/powerpoint/2010/main" val="1059749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title="Table of estimated testing times, in hours and minutes, for each grade level"/>
          <p:cNvGraphicFramePr>
            <a:graphicFrameLocks noGrp="1"/>
          </p:cNvGraphicFramePr>
          <p:nvPr>
            <p:ph idx="1"/>
            <p:extLst>
              <p:ext uri="{D42A27DB-BD31-4B8C-83A1-F6EECF244321}">
                <p14:modId xmlns:p14="http://schemas.microsoft.com/office/powerpoint/2010/main" val="652524651"/>
              </p:ext>
            </p:extLst>
          </p:nvPr>
        </p:nvGraphicFramePr>
        <p:xfrm>
          <a:off x="717550" y="1825625"/>
          <a:ext cx="10783888" cy="3931920"/>
        </p:xfrm>
        <a:graphic>
          <a:graphicData uri="http://schemas.openxmlformats.org/drawingml/2006/table">
            <a:tbl>
              <a:tblPr firstRow="1" bandRow="1">
                <a:tableStyleId>{00A15C55-8517-42AA-B614-E9B94910E393}</a:tableStyleId>
              </a:tblPr>
              <a:tblGrid>
                <a:gridCol w="2695972">
                  <a:extLst>
                    <a:ext uri="{9D8B030D-6E8A-4147-A177-3AD203B41FA5}">
                      <a16:colId xmlns:a16="http://schemas.microsoft.com/office/drawing/2014/main" val="1633935558"/>
                    </a:ext>
                  </a:extLst>
                </a:gridCol>
                <a:gridCol w="2695972">
                  <a:extLst>
                    <a:ext uri="{9D8B030D-6E8A-4147-A177-3AD203B41FA5}">
                      <a16:colId xmlns:a16="http://schemas.microsoft.com/office/drawing/2014/main" val="2188074812"/>
                    </a:ext>
                  </a:extLst>
                </a:gridCol>
                <a:gridCol w="2695972">
                  <a:extLst>
                    <a:ext uri="{9D8B030D-6E8A-4147-A177-3AD203B41FA5}">
                      <a16:colId xmlns:a16="http://schemas.microsoft.com/office/drawing/2014/main" val="2647157096"/>
                    </a:ext>
                  </a:extLst>
                </a:gridCol>
                <a:gridCol w="2695972">
                  <a:extLst>
                    <a:ext uri="{9D8B030D-6E8A-4147-A177-3AD203B41FA5}">
                      <a16:colId xmlns:a16="http://schemas.microsoft.com/office/drawing/2014/main" val="727766569"/>
                    </a:ext>
                  </a:extLst>
                </a:gridCol>
              </a:tblGrid>
              <a:tr h="370840">
                <a:tc>
                  <a:txBody>
                    <a:bodyPr/>
                    <a:lstStyle/>
                    <a:p>
                      <a:pPr algn="ctr"/>
                      <a:r>
                        <a:rPr lang="en-US" sz="2400" dirty="0">
                          <a:solidFill>
                            <a:schemeClr val="bg1"/>
                          </a:solidFill>
                        </a:rPr>
                        <a:t>Test and Grade</a:t>
                      </a:r>
                      <a:r>
                        <a:rPr lang="en-US" sz="2400" baseline="0" dirty="0">
                          <a:solidFill>
                            <a:schemeClr val="bg1"/>
                          </a:solidFill>
                        </a:rPr>
                        <a:t> Band</a:t>
                      </a:r>
                      <a:endParaRPr lang="en-US" sz="2400" dirty="0">
                        <a:solidFill>
                          <a:schemeClr val="bg1"/>
                        </a:solidFill>
                      </a:endParaRPr>
                    </a:p>
                  </a:txBody>
                  <a:tcPr anchor="ctr">
                    <a:solidFill>
                      <a:schemeClr val="accent2"/>
                    </a:solidFill>
                  </a:tcPr>
                </a:tc>
                <a:tc>
                  <a:txBody>
                    <a:bodyPr/>
                    <a:lstStyle/>
                    <a:p>
                      <a:pPr algn="ctr"/>
                      <a:r>
                        <a:rPr lang="en-US" sz="2400" dirty="0">
                          <a:solidFill>
                            <a:schemeClr val="bg1"/>
                          </a:solidFill>
                        </a:rPr>
                        <a:t>Computer Adaptive</a:t>
                      </a:r>
                      <a:r>
                        <a:rPr lang="en-US" sz="2400" baseline="0" dirty="0">
                          <a:solidFill>
                            <a:schemeClr val="bg1"/>
                          </a:solidFill>
                        </a:rPr>
                        <a:t> </a:t>
                      </a:r>
                      <a:r>
                        <a:rPr lang="en-US" sz="2400" dirty="0">
                          <a:solidFill>
                            <a:schemeClr val="bg1"/>
                          </a:solidFill>
                        </a:rPr>
                        <a:t>Test</a:t>
                      </a:r>
                    </a:p>
                  </a:txBody>
                  <a:tcPr anchor="ctr">
                    <a:solidFill>
                      <a:schemeClr val="accent2"/>
                    </a:solidFill>
                  </a:tcPr>
                </a:tc>
                <a:tc>
                  <a:txBody>
                    <a:bodyPr/>
                    <a:lstStyle/>
                    <a:p>
                      <a:pPr algn="ctr"/>
                      <a:r>
                        <a:rPr lang="en-US" sz="2400" dirty="0">
                          <a:solidFill>
                            <a:schemeClr val="bg1"/>
                          </a:solidFill>
                        </a:rPr>
                        <a:t>Performance Task</a:t>
                      </a:r>
                    </a:p>
                  </a:txBody>
                  <a:tcPr anchor="ctr">
                    <a:solidFill>
                      <a:schemeClr val="accent2"/>
                    </a:solidFill>
                  </a:tcPr>
                </a:tc>
                <a:tc>
                  <a:txBody>
                    <a:bodyPr/>
                    <a:lstStyle/>
                    <a:p>
                      <a:pPr algn="ctr"/>
                      <a:r>
                        <a:rPr lang="en-US" sz="2400" dirty="0">
                          <a:solidFill>
                            <a:schemeClr val="bg1"/>
                          </a:solidFill>
                        </a:rPr>
                        <a:t>Total Time</a:t>
                      </a:r>
                    </a:p>
                  </a:txBody>
                  <a:tcPr anchor="ctr">
                    <a:solidFill>
                      <a:schemeClr val="accent2"/>
                    </a:solidFill>
                  </a:tcPr>
                </a:tc>
                <a:extLst>
                  <a:ext uri="{0D108BD9-81ED-4DB2-BD59-A6C34878D82A}">
                    <a16:rowId xmlns:a16="http://schemas.microsoft.com/office/drawing/2014/main" val="1143224531"/>
                  </a:ext>
                </a:extLst>
              </a:tr>
              <a:tr h="370840">
                <a:tc>
                  <a:txBody>
                    <a:bodyPr/>
                    <a:lstStyle/>
                    <a:p>
                      <a:pPr algn="ctr"/>
                      <a:r>
                        <a:rPr lang="en-US" sz="2400" dirty="0"/>
                        <a:t>ELA: Grades 3</a:t>
                      </a:r>
                      <a:r>
                        <a:rPr lang="en-US" sz="2400" baseline="0" dirty="0"/>
                        <a:t> – 5 </a:t>
                      </a:r>
                      <a:endParaRPr lang="en-US" sz="2400" dirty="0"/>
                    </a:p>
                  </a:txBody>
                  <a:tcPr>
                    <a:solidFill>
                      <a:schemeClr val="accent2">
                        <a:lumMod val="20000"/>
                        <a:lumOff val="80000"/>
                      </a:schemeClr>
                    </a:solidFill>
                  </a:tcPr>
                </a:tc>
                <a:tc>
                  <a:txBody>
                    <a:bodyPr/>
                    <a:lstStyle/>
                    <a:p>
                      <a:pPr algn="ctr"/>
                      <a:r>
                        <a:rPr lang="en-US" sz="2800" dirty="0"/>
                        <a:t>1:10</a:t>
                      </a:r>
                    </a:p>
                  </a:txBody>
                  <a:tcPr>
                    <a:solidFill>
                      <a:schemeClr val="accent2">
                        <a:lumMod val="20000"/>
                        <a:lumOff val="80000"/>
                      </a:schemeClr>
                    </a:solidFill>
                  </a:tcPr>
                </a:tc>
                <a:tc>
                  <a:txBody>
                    <a:bodyPr/>
                    <a:lstStyle/>
                    <a:p>
                      <a:pPr algn="ctr"/>
                      <a:r>
                        <a:rPr lang="en-US" sz="2800" dirty="0"/>
                        <a:t>2:30</a:t>
                      </a:r>
                    </a:p>
                  </a:txBody>
                  <a:tcPr>
                    <a:solidFill>
                      <a:schemeClr val="accent2">
                        <a:lumMod val="20000"/>
                        <a:lumOff val="80000"/>
                      </a:schemeClr>
                    </a:solidFill>
                  </a:tcPr>
                </a:tc>
                <a:tc>
                  <a:txBody>
                    <a:bodyPr/>
                    <a:lstStyle/>
                    <a:p>
                      <a:pPr algn="ctr"/>
                      <a:r>
                        <a:rPr lang="en-US" sz="2800" dirty="0"/>
                        <a:t>3:40</a:t>
                      </a:r>
                    </a:p>
                  </a:txBody>
                  <a:tcPr>
                    <a:solidFill>
                      <a:schemeClr val="accent2">
                        <a:lumMod val="20000"/>
                        <a:lumOff val="80000"/>
                      </a:schemeClr>
                    </a:solidFill>
                  </a:tcPr>
                </a:tc>
                <a:extLst>
                  <a:ext uri="{0D108BD9-81ED-4DB2-BD59-A6C34878D82A}">
                    <a16:rowId xmlns:a16="http://schemas.microsoft.com/office/drawing/2014/main" val="988458071"/>
                  </a:ext>
                </a:extLst>
              </a:tr>
              <a:tr h="370840">
                <a:tc>
                  <a:txBody>
                    <a:bodyPr/>
                    <a:lstStyle/>
                    <a:p>
                      <a:pPr algn="ctr"/>
                      <a:r>
                        <a:rPr lang="en-US" sz="2400" dirty="0"/>
                        <a:t>ELA:</a:t>
                      </a:r>
                      <a:r>
                        <a:rPr lang="en-US" sz="2400" baseline="0" dirty="0"/>
                        <a:t> Grades 6 – 8 </a:t>
                      </a:r>
                      <a:endParaRPr lang="en-US" sz="2400" dirty="0"/>
                    </a:p>
                  </a:txBody>
                  <a:tcPr>
                    <a:solidFill>
                      <a:schemeClr val="accent6">
                        <a:lumMod val="20000"/>
                        <a:lumOff val="80000"/>
                      </a:schemeClr>
                    </a:solidFill>
                  </a:tcPr>
                </a:tc>
                <a:tc>
                  <a:txBody>
                    <a:bodyPr/>
                    <a:lstStyle/>
                    <a:p>
                      <a:pPr algn="ctr"/>
                      <a:r>
                        <a:rPr lang="en-US" sz="2800" dirty="0"/>
                        <a:t>1:05</a:t>
                      </a:r>
                    </a:p>
                  </a:txBody>
                  <a:tcPr>
                    <a:solidFill>
                      <a:schemeClr val="accent6">
                        <a:lumMod val="20000"/>
                        <a:lumOff val="80000"/>
                      </a:schemeClr>
                    </a:solidFill>
                  </a:tcPr>
                </a:tc>
                <a:tc>
                  <a:txBody>
                    <a:bodyPr/>
                    <a:lstStyle/>
                    <a:p>
                      <a:pPr algn="ctr"/>
                      <a:r>
                        <a:rPr lang="en-US" sz="2800" dirty="0"/>
                        <a:t>1:55</a:t>
                      </a:r>
                    </a:p>
                  </a:txBody>
                  <a:tcPr>
                    <a:solidFill>
                      <a:schemeClr val="accent6">
                        <a:lumMod val="20000"/>
                        <a:lumOff val="80000"/>
                      </a:schemeClr>
                    </a:solidFill>
                  </a:tcPr>
                </a:tc>
                <a:tc>
                  <a:txBody>
                    <a:bodyPr/>
                    <a:lstStyle/>
                    <a:p>
                      <a:pPr algn="ctr"/>
                      <a:r>
                        <a:rPr lang="en-US" sz="2800" dirty="0"/>
                        <a:t>3:00</a:t>
                      </a:r>
                    </a:p>
                  </a:txBody>
                  <a:tcPr>
                    <a:solidFill>
                      <a:schemeClr val="accent6">
                        <a:lumMod val="20000"/>
                        <a:lumOff val="80000"/>
                      </a:schemeClr>
                    </a:solidFill>
                  </a:tcPr>
                </a:tc>
                <a:extLst>
                  <a:ext uri="{0D108BD9-81ED-4DB2-BD59-A6C34878D82A}">
                    <a16:rowId xmlns:a16="http://schemas.microsoft.com/office/drawing/2014/main" val="726778599"/>
                  </a:ext>
                </a:extLst>
              </a:tr>
              <a:tr h="370840">
                <a:tc>
                  <a:txBody>
                    <a:bodyPr/>
                    <a:lstStyle/>
                    <a:p>
                      <a:pPr algn="ctr"/>
                      <a:r>
                        <a:rPr lang="en-US" sz="2400" dirty="0"/>
                        <a:t>ELA: Grade 11</a:t>
                      </a:r>
                    </a:p>
                  </a:txBody>
                  <a:tcPr>
                    <a:solidFill>
                      <a:schemeClr val="accent2">
                        <a:lumMod val="20000"/>
                        <a:lumOff val="80000"/>
                      </a:schemeClr>
                    </a:solidFill>
                  </a:tcPr>
                </a:tc>
                <a:tc>
                  <a:txBody>
                    <a:bodyPr/>
                    <a:lstStyle/>
                    <a:p>
                      <a:pPr algn="ctr"/>
                      <a:r>
                        <a:rPr lang="en-US" sz="2800" dirty="0"/>
                        <a:t>0:50</a:t>
                      </a:r>
                    </a:p>
                  </a:txBody>
                  <a:tcPr>
                    <a:solidFill>
                      <a:schemeClr val="accent2">
                        <a:lumMod val="20000"/>
                        <a:lumOff val="80000"/>
                      </a:schemeClr>
                    </a:solidFill>
                  </a:tcPr>
                </a:tc>
                <a:tc>
                  <a:txBody>
                    <a:bodyPr/>
                    <a:lstStyle/>
                    <a:p>
                      <a:pPr algn="ctr"/>
                      <a:r>
                        <a:rPr lang="en-US" sz="2800" dirty="0"/>
                        <a:t>1:15</a:t>
                      </a:r>
                    </a:p>
                  </a:txBody>
                  <a:tcPr>
                    <a:solidFill>
                      <a:schemeClr val="accent2">
                        <a:lumMod val="20000"/>
                        <a:lumOff val="80000"/>
                      </a:schemeClr>
                    </a:solidFill>
                  </a:tcPr>
                </a:tc>
                <a:tc>
                  <a:txBody>
                    <a:bodyPr/>
                    <a:lstStyle/>
                    <a:p>
                      <a:pPr algn="ctr"/>
                      <a:r>
                        <a:rPr lang="en-US" sz="2800" dirty="0"/>
                        <a:t>2:05</a:t>
                      </a:r>
                    </a:p>
                  </a:txBody>
                  <a:tcPr>
                    <a:solidFill>
                      <a:schemeClr val="accent2">
                        <a:lumMod val="20000"/>
                        <a:lumOff val="80000"/>
                      </a:schemeClr>
                    </a:solidFill>
                  </a:tcPr>
                </a:tc>
                <a:extLst>
                  <a:ext uri="{0D108BD9-81ED-4DB2-BD59-A6C34878D82A}">
                    <a16:rowId xmlns:a16="http://schemas.microsoft.com/office/drawing/2014/main" val="1476409"/>
                  </a:ext>
                </a:extLst>
              </a:tr>
              <a:tr h="370840">
                <a:tc>
                  <a:txBody>
                    <a:bodyPr/>
                    <a:lstStyle/>
                    <a:p>
                      <a:pPr algn="ctr"/>
                      <a:r>
                        <a:rPr lang="en-US" sz="2400" dirty="0"/>
                        <a:t>Math: Grades 3 – 5 </a:t>
                      </a:r>
                    </a:p>
                  </a:txBody>
                  <a:tcPr>
                    <a:solidFill>
                      <a:schemeClr val="accent6">
                        <a:lumMod val="20000"/>
                        <a:lumOff val="80000"/>
                      </a:schemeClr>
                    </a:solidFill>
                  </a:tcPr>
                </a:tc>
                <a:tc>
                  <a:txBody>
                    <a:bodyPr/>
                    <a:lstStyle/>
                    <a:p>
                      <a:pPr algn="ctr"/>
                      <a:r>
                        <a:rPr lang="en-US" sz="2800" dirty="0"/>
                        <a:t>0:55</a:t>
                      </a:r>
                    </a:p>
                  </a:txBody>
                  <a:tcPr>
                    <a:solidFill>
                      <a:schemeClr val="accent6">
                        <a:lumMod val="20000"/>
                        <a:lumOff val="80000"/>
                      </a:schemeClr>
                    </a:solidFill>
                  </a:tcPr>
                </a:tc>
                <a:tc>
                  <a:txBody>
                    <a:bodyPr/>
                    <a:lstStyle/>
                    <a:p>
                      <a:pPr algn="ctr"/>
                      <a:r>
                        <a:rPr lang="en-US" sz="2800" dirty="0"/>
                        <a:t>0:50</a:t>
                      </a:r>
                    </a:p>
                  </a:txBody>
                  <a:tcPr>
                    <a:solidFill>
                      <a:schemeClr val="accent6">
                        <a:lumMod val="20000"/>
                        <a:lumOff val="80000"/>
                      </a:schemeClr>
                    </a:solidFill>
                  </a:tcPr>
                </a:tc>
                <a:tc>
                  <a:txBody>
                    <a:bodyPr/>
                    <a:lstStyle/>
                    <a:p>
                      <a:pPr algn="ctr"/>
                      <a:r>
                        <a:rPr lang="en-US" sz="2800" dirty="0"/>
                        <a:t>1:45</a:t>
                      </a:r>
                    </a:p>
                  </a:txBody>
                  <a:tcPr>
                    <a:solidFill>
                      <a:schemeClr val="accent6">
                        <a:lumMod val="20000"/>
                        <a:lumOff val="80000"/>
                      </a:schemeClr>
                    </a:solidFill>
                  </a:tcPr>
                </a:tc>
                <a:extLst>
                  <a:ext uri="{0D108BD9-81ED-4DB2-BD59-A6C34878D82A}">
                    <a16:rowId xmlns:a16="http://schemas.microsoft.com/office/drawing/2014/main" val="450763698"/>
                  </a:ext>
                </a:extLst>
              </a:tr>
              <a:tr h="370840">
                <a:tc>
                  <a:txBody>
                    <a:bodyPr/>
                    <a:lstStyle/>
                    <a:p>
                      <a:pPr algn="ctr"/>
                      <a:r>
                        <a:rPr lang="en-US" sz="2400" dirty="0"/>
                        <a:t>Math:</a:t>
                      </a:r>
                      <a:r>
                        <a:rPr lang="en-US" sz="2400" baseline="0" dirty="0"/>
                        <a:t> Grade 6 – 8</a:t>
                      </a:r>
                      <a:endParaRPr lang="en-US" sz="2400" dirty="0"/>
                    </a:p>
                  </a:txBody>
                  <a:tcPr>
                    <a:solidFill>
                      <a:schemeClr val="accent2">
                        <a:lumMod val="20000"/>
                        <a:lumOff val="80000"/>
                      </a:schemeClr>
                    </a:solidFill>
                  </a:tcPr>
                </a:tc>
                <a:tc>
                  <a:txBody>
                    <a:bodyPr/>
                    <a:lstStyle/>
                    <a:p>
                      <a:pPr algn="ctr"/>
                      <a:r>
                        <a:rPr lang="en-US" sz="2800" dirty="0"/>
                        <a:t>0:50</a:t>
                      </a:r>
                    </a:p>
                  </a:txBody>
                  <a:tcPr>
                    <a:solidFill>
                      <a:schemeClr val="accent2">
                        <a:lumMod val="20000"/>
                        <a:lumOff val="80000"/>
                      </a:schemeClr>
                    </a:solidFill>
                  </a:tcPr>
                </a:tc>
                <a:tc>
                  <a:txBody>
                    <a:bodyPr/>
                    <a:lstStyle/>
                    <a:p>
                      <a:pPr algn="ctr"/>
                      <a:r>
                        <a:rPr lang="en-US" sz="2800" dirty="0"/>
                        <a:t>0:40</a:t>
                      </a:r>
                    </a:p>
                  </a:txBody>
                  <a:tcPr>
                    <a:solidFill>
                      <a:schemeClr val="accent2">
                        <a:lumMod val="20000"/>
                        <a:lumOff val="80000"/>
                      </a:schemeClr>
                    </a:solidFill>
                  </a:tcPr>
                </a:tc>
                <a:tc>
                  <a:txBody>
                    <a:bodyPr/>
                    <a:lstStyle/>
                    <a:p>
                      <a:pPr algn="ctr"/>
                      <a:r>
                        <a:rPr lang="en-US" sz="2800" dirty="0"/>
                        <a:t>1:30</a:t>
                      </a:r>
                    </a:p>
                  </a:txBody>
                  <a:tcPr>
                    <a:solidFill>
                      <a:schemeClr val="accent2">
                        <a:lumMod val="20000"/>
                        <a:lumOff val="80000"/>
                      </a:schemeClr>
                    </a:solidFill>
                  </a:tcPr>
                </a:tc>
                <a:extLst>
                  <a:ext uri="{0D108BD9-81ED-4DB2-BD59-A6C34878D82A}">
                    <a16:rowId xmlns:a16="http://schemas.microsoft.com/office/drawing/2014/main" val="2696529970"/>
                  </a:ext>
                </a:extLst>
              </a:tr>
              <a:tr h="370840">
                <a:tc>
                  <a:txBody>
                    <a:bodyPr/>
                    <a:lstStyle/>
                    <a:p>
                      <a:pPr algn="ctr"/>
                      <a:r>
                        <a:rPr lang="en-US" sz="2400" dirty="0"/>
                        <a:t>Math:</a:t>
                      </a:r>
                      <a:r>
                        <a:rPr lang="en-US" sz="2400" baseline="0" dirty="0"/>
                        <a:t> Grade 11</a:t>
                      </a:r>
                      <a:endParaRPr lang="en-US" sz="2400" dirty="0"/>
                    </a:p>
                  </a:txBody>
                  <a:tcPr>
                    <a:solidFill>
                      <a:schemeClr val="accent6">
                        <a:lumMod val="20000"/>
                        <a:lumOff val="80000"/>
                      </a:schemeClr>
                    </a:solidFill>
                  </a:tcPr>
                </a:tc>
                <a:tc>
                  <a:txBody>
                    <a:bodyPr/>
                    <a:lstStyle/>
                    <a:p>
                      <a:pPr algn="ctr"/>
                      <a:r>
                        <a:rPr lang="en-US" sz="2800" dirty="0"/>
                        <a:t>0:40</a:t>
                      </a:r>
                    </a:p>
                  </a:txBody>
                  <a:tcPr>
                    <a:solidFill>
                      <a:schemeClr val="accent6">
                        <a:lumMod val="20000"/>
                        <a:lumOff val="80000"/>
                      </a:schemeClr>
                    </a:solidFill>
                  </a:tcPr>
                </a:tc>
                <a:tc>
                  <a:txBody>
                    <a:bodyPr/>
                    <a:lstStyle/>
                    <a:p>
                      <a:pPr algn="ctr"/>
                      <a:r>
                        <a:rPr lang="en-US" sz="2800" dirty="0"/>
                        <a:t>0:25</a:t>
                      </a:r>
                    </a:p>
                  </a:txBody>
                  <a:tcPr>
                    <a:solidFill>
                      <a:schemeClr val="accent6">
                        <a:lumMod val="20000"/>
                        <a:lumOff val="80000"/>
                      </a:schemeClr>
                    </a:solidFill>
                  </a:tcPr>
                </a:tc>
                <a:tc>
                  <a:txBody>
                    <a:bodyPr/>
                    <a:lstStyle/>
                    <a:p>
                      <a:pPr algn="ctr"/>
                      <a:r>
                        <a:rPr lang="en-US" sz="2800" dirty="0"/>
                        <a:t>1:05</a:t>
                      </a:r>
                    </a:p>
                  </a:txBody>
                  <a:tcPr>
                    <a:solidFill>
                      <a:schemeClr val="accent6">
                        <a:lumMod val="20000"/>
                        <a:lumOff val="80000"/>
                      </a:schemeClr>
                    </a:solidFill>
                  </a:tcPr>
                </a:tc>
                <a:extLst>
                  <a:ext uri="{0D108BD9-81ED-4DB2-BD59-A6C34878D82A}">
                    <a16:rowId xmlns:a16="http://schemas.microsoft.com/office/drawing/2014/main" val="3623458416"/>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
        <p:nvSpPr>
          <p:cNvPr id="5" name="Title 4"/>
          <p:cNvSpPr>
            <a:spLocks noGrp="1"/>
          </p:cNvSpPr>
          <p:nvPr>
            <p:ph type="title"/>
          </p:nvPr>
        </p:nvSpPr>
        <p:spPr/>
        <p:txBody>
          <a:bodyPr>
            <a:normAutofit/>
          </a:bodyPr>
          <a:lstStyle/>
          <a:p>
            <a:r>
              <a:rPr lang="en-US" dirty="0"/>
              <a:t>Estimated Testing Times (in </a:t>
            </a:r>
            <a:r>
              <a:rPr lang="en-US" i="1" dirty="0" err="1"/>
              <a:t>hr:min</a:t>
            </a:r>
            <a:r>
              <a:rPr lang="en-US" dirty="0"/>
              <a:t>)</a:t>
            </a:r>
          </a:p>
        </p:txBody>
      </p:sp>
    </p:spTree>
    <p:extLst>
      <p:ext uri="{BB962C8B-B14F-4D97-AF65-F5344CB8AC3E}">
        <p14:creationId xmlns:p14="http://schemas.microsoft.com/office/powerpoint/2010/main" val="3642908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972316" cy="4109010"/>
          </a:xfrm>
        </p:spPr>
        <p:txBody>
          <a:bodyPr>
            <a:noAutofit/>
          </a:bodyPr>
          <a:lstStyle/>
          <a:p>
            <a:pPr marL="0" indent="0" fontAlgn="base">
              <a:lnSpc>
                <a:spcPct val="100000"/>
              </a:lnSpc>
              <a:spcBef>
                <a:spcPts val="600"/>
              </a:spcBef>
              <a:buNone/>
            </a:pPr>
            <a:r>
              <a:rPr lang="en-US" dirty="0"/>
              <a:t>ODE provides the “challenge up” option for grade 10 students who have completed advanced coursework in ELA and/or math to participate in the respective grade 11 test.</a:t>
            </a:r>
          </a:p>
          <a:p>
            <a:pPr lvl="1" fontAlgn="base">
              <a:lnSpc>
                <a:spcPct val="100000"/>
              </a:lnSpc>
              <a:spcBef>
                <a:spcPts val="600"/>
              </a:spcBef>
            </a:pPr>
            <a:r>
              <a:rPr lang="en-US" dirty="0">
                <a:solidFill>
                  <a:schemeClr val="tx1">
                    <a:lumMod val="50000"/>
                  </a:schemeClr>
                </a:solidFill>
              </a:rPr>
              <a:t>Contact your DTC if you have eligible students who wish to “challenge up”</a:t>
            </a:r>
          </a:p>
          <a:p>
            <a:pPr lvl="1" fontAlgn="base">
              <a:lnSpc>
                <a:spcPct val="100000"/>
              </a:lnSpc>
              <a:spcBef>
                <a:spcPts val="600"/>
              </a:spcBef>
            </a:pPr>
            <a:r>
              <a:rPr lang="en-US" dirty="0">
                <a:solidFill>
                  <a:schemeClr val="tx1">
                    <a:lumMod val="50000"/>
                  </a:schemeClr>
                </a:solidFill>
              </a:rPr>
              <a:t>Eligible grade 10 students are </a:t>
            </a:r>
            <a:r>
              <a:rPr lang="en-US" b="1" u="sng" dirty="0">
                <a:solidFill>
                  <a:schemeClr val="tx1">
                    <a:lumMod val="50000"/>
                  </a:schemeClr>
                </a:solidFill>
              </a:rPr>
              <a:t>not</a:t>
            </a:r>
            <a:r>
              <a:rPr lang="en-US" dirty="0">
                <a:solidFill>
                  <a:schemeClr val="tx1">
                    <a:lumMod val="50000"/>
                  </a:schemeClr>
                </a:solidFill>
              </a:rPr>
              <a:t> required to “challenge up”</a:t>
            </a:r>
          </a:p>
          <a:p>
            <a:pPr lvl="1" fontAlgn="base">
              <a:lnSpc>
                <a:spcPct val="100000"/>
              </a:lnSpc>
              <a:spcBef>
                <a:spcPts val="600"/>
              </a:spcBef>
            </a:pPr>
            <a:r>
              <a:rPr lang="en-US" dirty="0"/>
              <a:t>If a grade 10 student successfully </a:t>
            </a:r>
            <a:r>
              <a:rPr lang="en-US" u="sng" dirty="0"/>
              <a:t>meets</a:t>
            </a:r>
            <a:r>
              <a:rPr lang="en-US" dirty="0"/>
              <a:t> the high school achievement standard, the score will be banked and reported in the student’s Grade 11 year</a:t>
            </a:r>
          </a:p>
          <a:p>
            <a:pPr lvl="1" fontAlgn="base">
              <a:lnSpc>
                <a:spcPct val="100000"/>
              </a:lnSpc>
              <a:spcBef>
                <a:spcPts val="600"/>
              </a:spcBef>
            </a:pPr>
            <a:r>
              <a:rPr lang="en-US" dirty="0"/>
              <a:t>If the student </a:t>
            </a:r>
            <a:r>
              <a:rPr lang="en-US" u="sng" dirty="0"/>
              <a:t>does not meet</a:t>
            </a:r>
            <a:r>
              <a:rPr lang="en-US" dirty="0"/>
              <a:t> the high school achievement standard, the student </a:t>
            </a:r>
            <a:r>
              <a:rPr lang="en-US" u="sng" dirty="0"/>
              <a:t>must</a:t>
            </a:r>
            <a:r>
              <a:rPr lang="en-US" dirty="0"/>
              <a:t> retest in their Grade 11 year, or they will be counted as a non-participant</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17</a:t>
            </a:fld>
            <a:endParaRPr lang="en-US" dirty="0"/>
          </a:p>
        </p:txBody>
      </p:sp>
      <p:sp>
        <p:nvSpPr>
          <p:cNvPr id="7" name="Title 6"/>
          <p:cNvSpPr>
            <a:spLocks noGrp="1"/>
          </p:cNvSpPr>
          <p:nvPr>
            <p:ph type="title"/>
          </p:nvPr>
        </p:nvSpPr>
        <p:spPr/>
        <p:txBody>
          <a:bodyPr>
            <a:normAutofit/>
          </a:bodyPr>
          <a:lstStyle/>
          <a:p>
            <a:r>
              <a:rPr lang="en-US" dirty="0"/>
              <a:t>Grade 10 Assessment Opportunities</a:t>
            </a:r>
          </a:p>
        </p:txBody>
      </p:sp>
    </p:spTree>
    <p:custDataLst>
      <p:tags r:id="rId1"/>
    </p:custDataLst>
    <p:extLst>
      <p:ext uri="{BB962C8B-B14F-4D97-AF65-F5344CB8AC3E}">
        <p14:creationId xmlns:p14="http://schemas.microsoft.com/office/powerpoint/2010/main" val="3012186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dirty="0"/>
              <a:t>Test Administration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3181746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717176" y="1603199"/>
            <a:ext cx="10784542" cy="4109010"/>
          </a:xfrm>
        </p:spPr>
        <p:txBody>
          <a:bodyPr>
            <a:noAutofit/>
          </a:bodyPr>
          <a:lstStyle/>
          <a:p>
            <a:pPr marL="0" lvl="1" indent="0">
              <a:lnSpc>
                <a:spcPct val="100000"/>
              </a:lnSpc>
              <a:spcBef>
                <a:spcPts val="1800"/>
              </a:spcBef>
              <a:buSzPct val="100000"/>
              <a:buNone/>
              <a:defRPr/>
            </a:pPr>
            <a:r>
              <a:rPr lang="en-US" altLang="en-US" dirty="0">
                <a:solidFill>
                  <a:schemeClr val="tx1">
                    <a:lumMod val="50000"/>
                  </a:schemeClr>
                </a:solidFill>
              </a:rPr>
              <a:t>Ensure students are taking the correct content area assessment.</a:t>
            </a:r>
          </a:p>
          <a:p>
            <a:pPr marL="0" lvl="1" indent="0">
              <a:lnSpc>
                <a:spcPct val="100000"/>
              </a:lnSpc>
              <a:spcBef>
                <a:spcPts val="1800"/>
              </a:spcBef>
              <a:buSzPct val="100000"/>
              <a:buNone/>
              <a:defRPr/>
            </a:pPr>
            <a:r>
              <a:rPr lang="en-US" altLang="en-US" dirty="0">
                <a:solidFill>
                  <a:schemeClr val="tx1">
                    <a:lumMod val="50000"/>
                  </a:schemeClr>
                </a:solidFill>
              </a:rPr>
              <a:t>Verify instructional resources (posters, visuals, etc.) have been covered up or removed from the testing environment.</a:t>
            </a:r>
          </a:p>
          <a:p>
            <a:pPr marL="0" lvl="1" indent="0">
              <a:lnSpc>
                <a:spcPct val="100000"/>
              </a:lnSpc>
              <a:spcBef>
                <a:spcPts val="1800"/>
              </a:spcBef>
              <a:buSzPct val="100000"/>
              <a:buNone/>
              <a:defRPr/>
            </a:pPr>
            <a:r>
              <a:rPr lang="en-US" altLang="en-US" dirty="0">
                <a:solidFill>
                  <a:schemeClr val="tx1">
                    <a:lumMod val="50000"/>
                  </a:schemeClr>
                </a:solidFill>
              </a:rPr>
              <a:t>Read the required directions for the specific content area assessment being administered.</a:t>
            </a:r>
            <a:endParaRPr lang="en-US" altLang="en-US" sz="1200" dirty="0">
              <a:solidFill>
                <a:schemeClr val="tx1">
                  <a:lumMod val="50000"/>
                </a:schemeClr>
              </a:solidFill>
            </a:endParaRPr>
          </a:p>
          <a:p>
            <a:pPr marL="0" lvl="1" indent="0">
              <a:lnSpc>
                <a:spcPct val="100000"/>
              </a:lnSpc>
              <a:spcBef>
                <a:spcPts val="1800"/>
              </a:spcBef>
              <a:buSzPct val="100000"/>
              <a:buNone/>
              <a:defRPr/>
            </a:pPr>
            <a:r>
              <a:rPr lang="en-US" altLang="en-US" dirty="0">
                <a:solidFill>
                  <a:schemeClr val="tx1">
                    <a:lumMod val="50000"/>
                  </a:schemeClr>
                </a:solidFill>
              </a:rPr>
              <a:t>Ensure that all accessibility supports are available for students who need them.</a:t>
            </a:r>
          </a:p>
          <a:p>
            <a:pPr marL="968363" lvl="2" indent="-511175">
              <a:lnSpc>
                <a:spcPct val="100000"/>
              </a:lnSpc>
              <a:spcBef>
                <a:spcPts val="600"/>
              </a:spcBef>
              <a:buSzPct val="100000"/>
              <a:defRPr/>
            </a:pPr>
            <a:r>
              <a:rPr lang="en-US" altLang="en-US" dirty="0">
                <a:solidFill>
                  <a:schemeClr val="tx1">
                    <a:lumMod val="50000"/>
                  </a:schemeClr>
                </a:solidFill>
              </a:rPr>
              <a:t>Embedded supports include Spanish presentation (designated support), text-to-speech on ELA CAT (accommodation)</a:t>
            </a:r>
          </a:p>
          <a:p>
            <a:pPr marL="968363" lvl="2" indent="-511175">
              <a:lnSpc>
                <a:spcPct val="100000"/>
              </a:lnSpc>
              <a:spcBef>
                <a:spcPts val="600"/>
              </a:spcBef>
              <a:buSzPct val="100000"/>
              <a:defRPr/>
            </a:pPr>
            <a:r>
              <a:rPr lang="en-US" altLang="en-US" dirty="0">
                <a:solidFill>
                  <a:schemeClr val="tx1">
                    <a:lumMod val="50000"/>
                  </a:schemeClr>
                </a:solidFill>
              </a:rPr>
              <a:t>Non-embedded supports include scratch paper (universal tool), math manipulatives (designated support), scribe (accommodation)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19</a:t>
            </a:fld>
            <a:endParaRPr lang="en-US" dirty="0"/>
          </a:p>
        </p:txBody>
      </p:sp>
      <p:sp>
        <p:nvSpPr>
          <p:cNvPr id="2" name="Title 1"/>
          <p:cNvSpPr>
            <a:spLocks noGrp="1"/>
          </p:cNvSpPr>
          <p:nvPr>
            <p:ph type="title"/>
          </p:nvPr>
        </p:nvSpPr>
        <p:spPr/>
        <p:txBody>
          <a:bodyPr>
            <a:normAutofit/>
          </a:bodyPr>
          <a:lstStyle/>
          <a:p>
            <a:r>
              <a:rPr lang="en-US" dirty="0"/>
              <a:t>Administering the OSAS ELA and Math</a:t>
            </a:r>
            <a:r>
              <a:rPr lang="en-US" baseline="0" dirty="0"/>
              <a:t> Tests</a:t>
            </a:r>
            <a:endParaRPr lang="en-US" dirty="0"/>
          </a:p>
        </p:txBody>
      </p:sp>
    </p:spTree>
    <p:extLst>
      <p:ext uri="{BB962C8B-B14F-4D97-AF65-F5344CB8AC3E}">
        <p14:creationId xmlns:p14="http://schemas.microsoft.com/office/powerpoint/2010/main" val="2730660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idx="1"/>
          </p:nvPr>
        </p:nvSpPr>
        <p:spPr/>
        <p:txBody>
          <a:bodyPr>
            <a:noAutofit/>
          </a:bodyPr>
          <a:lstStyle/>
          <a:p>
            <a:pPr marL="0" indent="0">
              <a:lnSpc>
                <a:spcPct val="100000"/>
              </a:lnSpc>
              <a:spcBef>
                <a:spcPts val="600"/>
              </a:spcBef>
              <a:buNone/>
              <a:defRPr/>
            </a:pPr>
            <a:r>
              <a:rPr lang="en-US" altLang="en-US" dirty="0">
                <a:solidFill>
                  <a:schemeClr val="tx1">
                    <a:lumMod val="50000"/>
                  </a:schemeClr>
                </a:solidFill>
              </a:rPr>
              <a:t>Key Elements of OSAS ELA and Math Tests</a:t>
            </a:r>
          </a:p>
          <a:p>
            <a:pPr marL="0" indent="0">
              <a:lnSpc>
                <a:spcPct val="100000"/>
              </a:lnSpc>
              <a:spcBef>
                <a:spcPts val="600"/>
              </a:spcBef>
              <a:buNone/>
              <a:defRPr/>
            </a:pPr>
            <a:r>
              <a:rPr lang="en-US" altLang="en-US" dirty="0">
                <a:solidFill>
                  <a:schemeClr val="tx1">
                    <a:lumMod val="50000"/>
                  </a:schemeClr>
                </a:solidFill>
              </a:rPr>
              <a:t>ELA and Math Test Updates</a:t>
            </a:r>
          </a:p>
          <a:p>
            <a:pPr marL="0" indent="0">
              <a:lnSpc>
                <a:spcPct val="100000"/>
              </a:lnSpc>
              <a:spcBef>
                <a:spcPts val="600"/>
              </a:spcBef>
              <a:buNone/>
              <a:defRPr/>
            </a:pPr>
            <a:r>
              <a:rPr lang="en-US" altLang="en-US" dirty="0">
                <a:solidFill>
                  <a:schemeClr val="tx1">
                    <a:lumMod val="50000"/>
                  </a:schemeClr>
                </a:solidFill>
              </a:rPr>
              <a:t>Test Scheduling</a:t>
            </a:r>
          </a:p>
          <a:p>
            <a:pPr marL="0" indent="0">
              <a:lnSpc>
                <a:spcPct val="100000"/>
              </a:lnSpc>
              <a:spcBef>
                <a:spcPts val="600"/>
              </a:spcBef>
              <a:buNone/>
              <a:defRPr/>
            </a:pPr>
            <a:r>
              <a:rPr lang="en-US" altLang="en-US" dirty="0">
                <a:solidFill>
                  <a:schemeClr val="tx1">
                    <a:lumMod val="50000"/>
                  </a:schemeClr>
                </a:solidFill>
              </a:rPr>
              <a:t>Test Administration</a:t>
            </a:r>
          </a:p>
          <a:p>
            <a:pPr marL="0" indent="0">
              <a:lnSpc>
                <a:spcPct val="100000"/>
              </a:lnSpc>
              <a:spcBef>
                <a:spcPts val="600"/>
              </a:spcBef>
              <a:buNone/>
              <a:defRPr/>
            </a:pPr>
            <a:r>
              <a:rPr lang="en-US" altLang="en-US" dirty="0">
                <a:solidFill>
                  <a:schemeClr val="tx1">
                    <a:lumMod val="50000"/>
                  </a:schemeClr>
                </a:solidFill>
              </a:rPr>
              <a:t>Resources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2</a:t>
            </a:fld>
            <a:endParaRPr lang="en-US" dirty="0"/>
          </a:p>
        </p:txBody>
      </p:sp>
      <p:sp>
        <p:nvSpPr>
          <p:cNvPr id="4" name="Title 1"/>
          <p:cNvSpPr>
            <a:spLocks noGrp="1"/>
          </p:cNvSpPr>
          <p:nvPr>
            <p:ph type="title"/>
          </p:nvPr>
        </p:nvSpPr>
        <p:spPr/>
        <p:txBody>
          <a:bodyPr>
            <a:normAutofit/>
          </a:bodyPr>
          <a:lstStyle/>
          <a:p>
            <a:pPr>
              <a:defRPr/>
            </a:pPr>
            <a:r>
              <a:rPr lang="en-US" altLang="en-US" dirty="0"/>
              <a:t>Module Topics</a:t>
            </a:r>
          </a:p>
        </p:txBody>
      </p:sp>
    </p:spTree>
    <p:custDataLst>
      <p:tags r:id="rId1"/>
    </p:custDataLst>
    <p:extLst>
      <p:ext uri="{BB962C8B-B14F-4D97-AF65-F5344CB8AC3E}">
        <p14:creationId xmlns:p14="http://schemas.microsoft.com/office/powerpoint/2010/main" val="4056462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p:txBody>
          <a:bodyPr>
            <a:noAutofit/>
          </a:bodyPr>
          <a:lstStyle/>
          <a:p>
            <a:pPr marL="342900" lvl="1" indent="-342900">
              <a:lnSpc>
                <a:spcPct val="100000"/>
              </a:lnSpc>
              <a:spcBef>
                <a:spcPts val="1800"/>
              </a:spcBef>
              <a:buSzPct val="100000"/>
              <a:defRPr/>
            </a:pPr>
            <a:r>
              <a:rPr lang="en-US" altLang="en-US" dirty="0">
                <a:solidFill>
                  <a:schemeClr val="tx1">
                    <a:lumMod val="50000"/>
                  </a:schemeClr>
                </a:solidFill>
              </a:rPr>
              <a:t>Is a non-embedded universal tool available to all students</a:t>
            </a:r>
          </a:p>
          <a:p>
            <a:pPr marL="342900" lvl="1" indent="-342900">
              <a:lnSpc>
                <a:spcPct val="100000"/>
              </a:lnSpc>
              <a:spcBef>
                <a:spcPts val="1800"/>
              </a:spcBef>
              <a:buSzPct val="100000"/>
              <a:defRPr/>
            </a:pPr>
            <a:r>
              <a:rPr lang="en-US" altLang="en-US" dirty="0">
                <a:solidFill>
                  <a:schemeClr val="tx1">
                    <a:lumMod val="50000"/>
                  </a:schemeClr>
                </a:solidFill>
              </a:rPr>
              <a:t>Must be collected and securely shredded at the end of each test session</a:t>
            </a:r>
            <a:endParaRPr lang="en-US" altLang="en-US" dirty="0">
              <a:solidFill>
                <a:srgbClr val="000000"/>
              </a:solidFill>
            </a:endParaRPr>
          </a:p>
          <a:p>
            <a:pPr marL="342900" lvl="1" indent="-342900">
              <a:lnSpc>
                <a:spcPct val="100000"/>
              </a:lnSpc>
              <a:spcBef>
                <a:spcPts val="1800"/>
              </a:spcBef>
              <a:buSzPct val="100000"/>
              <a:defRPr/>
            </a:pPr>
            <a:r>
              <a:rPr lang="en-US" altLang="en-US" u="sng" dirty="0">
                <a:solidFill>
                  <a:srgbClr val="000000"/>
                </a:solidFill>
              </a:rPr>
              <a:t>May not</a:t>
            </a:r>
            <a:r>
              <a:rPr lang="en-US" altLang="en-US" dirty="0">
                <a:solidFill>
                  <a:srgbClr val="000000"/>
                </a:solidFill>
              </a:rPr>
              <a:t> be retained between test sessions for CAT items</a:t>
            </a:r>
            <a:endParaRPr lang="en-US" altLang="en-US" dirty="0">
              <a:solidFill>
                <a:schemeClr val="tx1">
                  <a:lumMod val="50000"/>
                </a:schemeClr>
              </a:solidFill>
            </a:endParaRPr>
          </a:p>
          <a:p>
            <a:pPr marL="342900" lvl="1" indent="-342900">
              <a:lnSpc>
                <a:spcPct val="100000"/>
              </a:lnSpc>
              <a:spcBef>
                <a:spcPts val="1800"/>
              </a:spcBef>
              <a:buSzPct val="100000"/>
              <a:defRPr/>
            </a:pPr>
            <a:r>
              <a:rPr lang="en-US" altLang="en-US" u="sng" dirty="0">
                <a:solidFill>
                  <a:schemeClr val="tx1">
                    <a:lumMod val="50000"/>
                  </a:schemeClr>
                </a:solidFill>
              </a:rPr>
              <a:t>May</a:t>
            </a:r>
            <a:r>
              <a:rPr lang="en-US" altLang="en-US" dirty="0">
                <a:solidFill>
                  <a:schemeClr val="tx1">
                    <a:lumMod val="50000"/>
                  </a:schemeClr>
                </a:solidFill>
              </a:rPr>
              <a:t> be retained and securely stored between test sessions for PTs</a:t>
            </a:r>
            <a:endParaRPr lang="en-US" altLang="en-US" dirty="0">
              <a:solidFill>
                <a:srgbClr val="000000"/>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20</a:t>
            </a:fld>
            <a:endParaRPr lang="en-US" dirty="0"/>
          </a:p>
        </p:txBody>
      </p:sp>
      <p:sp>
        <p:nvSpPr>
          <p:cNvPr id="2" name="Title 1"/>
          <p:cNvSpPr>
            <a:spLocks noGrp="1"/>
          </p:cNvSpPr>
          <p:nvPr>
            <p:ph type="title"/>
          </p:nvPr>
        </p:nvSpPr>
        <p:spPr/>
        <p:txBody>
          <a:bodyPr>
            <a:normAutofit/>
          </a:bodyPr>
          <a:lstStyle/>
          <a:p>
            <a:r>
              <a:rPr lang="en-US" dirty="0"/>
              <a:t>Scratch Paper</a:t>
            </a:r>
          </a:p>
        </p:txBody>
      </p:sp>
    </p:spTree>
    <p:extLst>
      <p:ext uri="{BB962C8B-B14F-4D97-AF65-F5344CB8AC3E}">
        <p14:creationId xmlns:p14="http://schemas.microsoft.com/office/powerpoint/2010/main" val="2133194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p:txBody>
          <a:bodyPr>
            <a:noAutofit/>
          </a:bodyPr>
          <a:lstStyle/>
          <a:p>
            <a:pPr marL="0" lvl="1" indent="0">
              <a:lnSpc>
                <a:spcPct val="100000"/>
              </a:lnSpc>
              <a:spcBef>
                <a:spcPts val="1800"/>
              </a:spcBef>
              <a:buSzPct val="100000"/>
              <a:buNone/>
              <a:defRPr/>
            </a:pPr>
            <a:r>
              <a:rPr lang="en-US" altLang="en-US" dirty="0">
                <a:solidFill>
                  <a:schemeClr val="tx1">
                    <a:lumMod val="50000"/>
                  </a:schemeClr>
                </a:solidFill>
              </a:rPr>
              <a:t>Tests can be paused at any time – students get a warning message to verify they want to pause.</a:t>
            </a:r>
          </a:p>
          <a:p>
            <a:pPr marL="0" lvl="1" indent="0">
              <a:lnSpc>
                <a:spcPct val="100000"/>
              </a:lnSpc>
              <a:spcBef>
                <a:spcPts val="1800"/>
              </a:spcBef>
              <a:buSzPct val="100000"/>
              <a:buNone/>
              <a:defRPr/>
            </a:pPr>
            <a:r>
              <a:rPr lang="en-US" altLang="en-US" dirty="0">
                <a:solidFill>
                  <a:schemeClr val="tx1">
                    <a:lumMod val="50000"/>
                  </a:schemeClr>
                </a:solidFill>
              </a:rPr>
              <a:t>Students should be sure to </a:t>
            </a:r>
            <a:r>
              <a:rPr lang="en-US" altLang="en-US" u="sng" dirty="0">
                <a:solidFill>
                  <a:schemeClr val="tx1">
                    <a:lumMod val="50000"/>
                  </a:schemeClr>
                </a:solidFill>
              </a:rPr>
              <a:t>pause</a:t>
            </a:r>
            <a:r>
              <a:rPr lang="en-US" altLang="en-US" dirty="0">
                <a:solidFill>
                  <a:schemeClr val="tx1">
                    <a:lumMod val="50000"/>
                  </a:schemeClr>
                </a:solidFill>
              </a:rPr>
              <a:t> a PT and not </a:t>
            </a:r>
            <a:r>
              <a:rPr lang="en-US" altLang="en-US" u="sng" dirty="0">
                <a:solidFill>
                  <a:schemeClr val="tx1">
                    <a:lumMod val="50000"/>
                  </a:schemeClr>
                </a:solidFill>
              </a:rPr>
              <a:t>submit</a:t>
            </a:r>
            <a:r>
              <a:rPr lang="en-US" altLang="en-US" dirty="0">
                <a:solidFill>
                  <a:schemeClr val="tx1">
                    <a:lumMod val="50000"/>
                  </a:schemeClr>
                </a:solidFill>
              </a:rPr>
              <a:t> if they intend to resume the PT in a future session.</a:t>
            </a:r>
          </a:p>
          <a:p>
            <a:pPr marL="0" lvl="1" indent="0">
              <a:lnSpc>
                <a:spcPct val="100000"/>
              </a:lnSpc>
              <a:spcBef>
                <a:spcPts val="1800"/>
              </a:spcBef>
              <a:buSzPct val="100000"/>
              <a:buNone/>
              <a:defRPr/>
            </a:pPr>
            <a:r>
              <a:rPr lang="en-US" altLang="en-US" dirty="0">
                <a:solidFill>
                  <a:schemeClr val="tx1">
                    <a:lumMod val="50000"/>
                  </a:schemeClr>
                </a:solidFill>
              </a:rPr>
              <a:t>If the ELA or Math CAT is paused for less than 20 minutes, students </a:t>
            </a:r>
            <a:r>
              <a:rPr lang="en-US" altLang="en-US" u="sng" dirty="0">
                <a:solidFill>
                  <a:schemeClr val="tx1">
                    <a:lumMod val="50000"/>
                  </a:schemeClr>
                </a:solidFill>
              </a:rPr>
              <a:t>may</a:t>
            </a:r>
            <a:r>
              <a:rPr lang="en-US" altLang="en-US" dirty="0">
                <a:solidFill>
                  <a:schemeClr val="tx1">
                    <a:lumMod val="50000"/>
                  </a:schemeClr>
                </a:solidFill>
              </a:rPr>
              <a:t> review questions already answered.</a:t>
            </a:r>
          </a:p>
          <a:p>
            <a:pPr marL="0" lvl="1" indent="0">
              <a:lnSpc>
                <a:spcPct val="100000"/>
              </a:lnSpc>
              <a:spcBef>
                <a:spcPts val="1800"/>
              </a:spcBef>
              <a:buSzPct val="100000"/>
              <a:buNone/>
              <a:defRPr/>
            </a:pPr>
            <a:r>
              <a:rPr lang="en-US" altLang="en-US" dirty="0">
                <a:solidFill>
                  <a:schemeClr val="tx1">
                    <a:lumMod val="50000"/>
                  </a:schemeClr>
                </a:solidFill>
              </a:rPr>
              <a:t>If the ELA or Math CAT is paused for 20 minutes or more, students </a:t>
            </a:r>
            <a:r>
              <a:rPr lang="en-US" altLang="en-US" u="sng" dirty="0">
                <a:solidFill>
                  <a:schemeClr val="tx1">
                    <a:lumMod val="50000"/>
                  </a:schemeClr>
                </a:solidFill>
              </a:rPr>
              <a:t>may not</a:t>
            </a:r>
            <a:r>
              <a:rPr lang="en-US" altLang="en-US" dirty="0">
                <a:solidFill>
                  <a:schemeClr val="tx1">
                    <a:lumMod val="50000"/>
                  </a:schemeClr>
                </a:solidFill>
              </a:rPr>
              <a:t> review </a:t>
            </a:r>
            <a:r>
              <a:rPr lang="en-US" altLang="en-US" sz="2800" dirty="0">
                <a:solidFill>
                  <a:schemeClr val="tx1">
                    <a:lumMod val="50000"/>
                  </a:schemeClr>
                </a:solidFill>
              </a:rPr>
              <a:t>or change questions already answered. </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21</a:t>
            </a:fld>
            <a:endParaRPr lang="en-US" dirty="0"/>
          </a:p>
        </p:txBody>
      </p:sp>
      <p:sp>
        <p:nvSpPr>
          <p:cNvPr id="2" name="Title 1"/>
          <p:cNvSpPr>
            <a:spLocks noGrp="1"/>
          </p:cNvSpPr>
          <p:nvPr>
            <p:ph type="title"/>
          </p:nvPr>
        </p:nvSpPr>
        <p:spPr/>
        <p:txBody>
          <a:bodyPr>
            <a:normAutofit/>
          </a:bodyPr>
          <a:lstStyle/>
          <a:p>
            <a:r>
              <a:rPr lang="en-US" dirty="0"/>
              <a:t>Pause Rules and Test Expiration</a:t>
            </a:r>
          </a:p>
        </p:txBody>
      </p:sp>
    </p:spTree>
    <p:extLst>
      <p:ext uri="{BB962C8B-B14F-4D97-AF65-F5344CB8AC3E}">
        <p14:creationId xmlns:p14="http://schemas.microsoft.com/office/powerpoint/2010/main" val="4047066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p:txBody>
          <a:bodyPr>
            <a:noAutofit/>
          </a:bodyPr>
          <a:lstStyle/>
          <a:p>
            <a:pPr marL="0" lvl="1" indent="0">
              <a:lnSpc>
                <a:spcPct val="100000"/>
              </a:lnSpc>
              <a:spcBef>
                <a:spcPts val="1800"/>
              </a:spcBef>
              <a:buSzPct val="100000"/>
              <a:buNone/>
              <a:defRPr/>
            </a:pPr>
            <a:r>
              <a:rPr lang="en-US" altLang="en-US" dirty="0">
                <a:solidFill>
                  <a:schemeClr val="tx1">
                    <a:lumMod val="50000"/>
                  </a:schemeClr>
                </a:solidFill>
              </a:rPr>
              <a:t>When resuming after a pause, the student sees the first page that has unanswered questions.</a:t>
            </a:r>
          </a:p>
          <a:p>
            <a:pPr marL="0" lvl="1" indent="0">
              <a:lnSpc>
                <a:spcPct val="100000"/>
              </a:lnSpc>
              <a:spcBef>
                <a:spcPts val="1800"/>
              </a:spcBef>
              <a:buSzPct val="100000"/>
              <a:buNone/>
              <a:defRPr/>
            </a:pPr>
            <a:r>
              <a:rPr lang="en-US" altLang="en-US" dirty="0">
                <a:solidFill>
                  <a:schemeClr val="tx1">
                    <a:lumMod val="50000"/>
                  </a:schemeClr>
                </a:solidFill>
              </a:rPr>
              <a:t>If a test is idle for over 20 minutes, the system will automatically pause the test and log the student out.</a:t>
            </a:r>
          </a:p>
          <a:p>
            <a:pPr marL="0" lvl="1" indent="0">
              <a:lnSpc>
                <a:spcPct val="100000"/>
              </a:lnSpc>
              <a:spcBef>
                <a:spcPts val="1800"/>
              </a:spcBef>
              <a:buSzPct val="100000"/>
              <a:buNone/>
              <a:defRPr/>
            </a:pPr>
            <a:r>
              <a:rPr lang="en-US" altLang="en-US" dirty="0">
                <a:solidFill>
                  <a:schemeClr val="tx1">
                    <a:lumMod val="50000"/>
                  </a:schemeClr>
                </a:solidFill>
              </a:rPr>
              <a:t>There are no pause limits for the PT portion of the OSAS ELA and Math tests</a:t>
            </a:r>
            <a:r>
              <a:rPr lang="en-US" altLang="en-US" dirty="0">
                <a:solidFill>
                  <a:schemeClr val="accent3">
                    <a:lumMod val="50000"/>
                  </a:schemeClr>
                </a:solidFill>
              </a:rPr>
              <a:t>.</a:t>
            </a:r>
          </a:p>
          <a:p>
            <a:pPr marL="0" lvl="1" indent="0">
              <a:lnSpc>
                <a:spcPct val="100000"/>
              </a:lnSpc>
              <a:spcBef>
                <a:spcPts val="1800"/>
              </a:spcBef>
              <a:buSzPct val="100000"/>
              <a:buNone/>
              <a:defRPr/>
            </a:pPr>
            <a:r>
              <a:rPr lang="en-US" altLang="en-US" dirty="0">
                <a:solidFill>
                  <a:schemeClr val="tx1">
                    <a:lumMod val="50000"/>
                  </a:schemeClr>
                </a:solidFill>
              </a:rPr>
              <a:t>Both the CAT and PT in both the OSAS ELA and Math tests have a </a:t>
            </a:r>
            <a:r>
              <a:rPr lang="en-US" altLang="en-US" b="1" dirty="0">
                <a:solidFill>
                  <a:schemeClr val="tx1">
                    <a:lumMod val="50000"/>
                  </a:schemeClr>
                </a:solidFill>
              </a:rPr>
              <a:t>20-day expiration period</a:t>
            </a:r>
            <a:r>
              <a:rPr lang="en-US" altLang="en-US" dirty="0">
                <a:solidFill>
                  <a:schemeClr val="tx1">
                    <a:lumMod val="50000"/>
                  </a:schemeClr>
                </a:solidFill>
              </a:rPr>
              <a:t> from the time a student begins each respective component.</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22</a:t>
            </a:fld>
            <a:endParaRPr lang="en-US" dirty="0"/>
          </a:p>
        </p:txBody>
      </p:sp>
      <p:sp>
        <p:nvSpPr>
          <p:cNvPr id="2" name="Title 1"/>
          <p:cNvSpPr>
            <a:spLocks noGrp="1"/>
          </p:cNvSpPr>
          <p:nvPr>
            <p:ph type="title"/>
          </p:nvPr>
        </p:nvSpPr>
        <p:spPr/>
        <p:txBody>
          <a:bodyPr>
            <a:normAutofit/>
          </a:bodyPr>
          <a:lstStyle/>
          <a:p>
            <a:r>
              <a:rPr lang="en-US" dirty="0"/>
              <a:t>Pause Rules and Test Expiration, cont.</a:t>
            </a:r>
          </a:p>
        </p:txBody>
      </p:sp>
    </p:spTree>
    <p:extLst>
      <p:ext uri="{BB962C8B-B14F-4D97-AF65-F5344CB8AC3E}">
        <p14:creationId xmlns:p14="http://schemas.microsoft.com/office/powerpoint/2010/main" val="114057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dirty="0"/>
              <a:t>Resources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23</a:t>
            </a:fld>
            <a:endParaRPr lang="en-US" dirty="0"/>
          </a:p>
        </p:txBody>
      </p:sp>
    </p:spTree>
    <p:extLst>
      <p:ext uri="{BB962C8B-B14F-4D97-AF65-F5344CB8AC3E}">
        <p14:creationId xmlns:p14="http://schemas.microsoft.com/office/powerpoint/2010/main" val="575993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p:txBody>
          <a:bodyPr>
            <a:noAutofit/>
          </a:bodyPr>
          <a:lstStyle/>
          <a:p>
            <a:pPr marL="0" indent="0">
              <a:lnSpc>
                <a:spcPct val="100000"/>
              </a:lnSpc>
              <a:spcBef>
                <a:spcPts val="600"/>
              </a:spcBef>
              <a:buNone/>
              <a:defRPr/>
            </a:pPr>
            <a:r>
              <a:rPr lang="en-US" altLang="en-US" b="1" dirty="0">
                <a:solidFill>
                  <a:schemeClr val="tx1">
                    <a:lumMod val="50000"/>
                  </a:schemeClr>
                </a:solidFill>
              </a:rPr>
              <a:t>Training Test</a:t>
            </a:r>
          </a:p>
          <a:p>
            <a:pPr marL="852488" lvl="2" indent="-395288">
              <a:lnSpc>
                <a:spcPct val="100000"/>
              </a:lnSpc>
              <a:spcBef>
                <a:spcPts val="600"/>
              </a:spcBef>
              <a:buSzPct val="100000"/>
              <a:defRPr/>
            </a:pPr>
            <a:r>
              <a:rPr lang="en-US" altLang="en-US" dirty="0">
                <a:solidFill>
                  <a:schemeClr val="tx1">
                    <a:lumMod val="50000"/>
                  </a:schemeClr>
                </a:solidFill>
              </a:rPr>
              <a:t>ELA is organized by </a:t>
            </a:r>
            <a:r>
              <a:rPr lang="en-US" altLang="en-US" u="sng" dirty="0">
                <a:solidFill>
                  <a:schemeClr val="tx1">
                    <a:lumMod val="50000"/>
                  </a:schemeClr>
                </a:solidFill>
              </a:rPr>
              <a:t>grade band</a:t>
            </a:r>
            <a:r>
              <a:rPr lang="en-US" altLang="en-US" dirty="0">
                <a:solidFill>
                  <a:schemeClr val="tx1">
                    <a:lumMod val="50000"/>
                  </a:schemeClr>
                </a:solidFill>
              </a:rPr>
              <a:t> 3-5, 6-8, and HS</a:t>
            </a:r>
          </a:p>
          <a:p>
            <a:pPr marL="852488" lvl="2" indent="-395288">
              <a:lnSpc>
                <a:spcPct val="100000"/>
              </a:lnSpc>
              <a:spcBef>
                <a:spcPts val="600"/>
              </a:spcBef>
              <a:buSzPct val="100000"/>
              <a:defRPr/>
            </a:pPr>
            <a:r>
              <a:rPr lang="en-US" altLang="en-US" dirty="0">
                <a:solidFill>
                  <a:schemeClr val="tx1">
                    <a:lumMod val="50000"/>
                  </a:schemeClr>
                </a:solidFill>
              </a:rPr>
              <a:t>Math is organized by </a:t>
            </a:r>
            <a:r>
              <a:rPr lang="en-US" altLang="en-US" u="sng" dirty="0">
                <a:solidFill>
                  <a:schemeClr val="tx1">
                    <a:lumMod val="50000"/>
                  </a:schemeClr>
                </a:solidFill>
              </a:rPr>
              <a:t>grade band</a:t>
            </a:r>
            <a:r>
              <a:rPr lang="en-US" altLang="en-US" dirty="0">
                <a:solidFill>
                  <a:schemeClr val="tx1">
                    <a:lumMod val="50000"/>
                  </a:schemeClr>
                </a:solidFill>
              </a:rPr>
              <a:t> 3-5, 6, 7-8, and HS</a:t>
            </a:r>
          </a:p>
          <a:p>
            <a:pPr marL="852488" lvl="2" indent="-395288">
              <a:lnSpc>
                <a:spcPct val="100000"/>
              </a:lnSpc>
              <a:spcBef>
                <a:spcPts val="600"/>
              </a:spcBef>
              <a:buSzPct val="100000"/>
              <a:defRPr/>
            </a:pPr>
            <a:r>
              <a:rPr lang="en-US" altLang="en-US" dirty="0">
                <a:solidFill>
                  <a:schemeClr val="tx1">
                    <a:lumMod val="50000"/>
                  </a:schemeClr>
                </a:solidFill>
              </a:rPr>
              <a:t>6-9 questions, which include all item types</a:t>
            </a:r>
          </a:p>
          <a:p>
            <a:pPr marL="0" indent="0">
              <a:lnSpc>
                <a:spcPct val="100000"/>
              </a:lnSpc>
              <a:spcBef>
                <a:spcPts val="600"/>
              </a:spcBef>
              <a:buNone/>
              <a:defRPr/>
            </a:pPr>
            <a:r>
              <a:rPr lang="en-US" altLang="en-US" b="1" dirty="0">
                <a:solidFill>
                  <a:schemeClr val="tx1">
                    <a:lumMod val="50000"/>
                  </a:schemeClr>
                </a:solidFill>
              </a:rPr>
              <a:t>Sample Test</a:t>
            </a:r>
          </a:p>
          <a:p>
            <a:pPr marL="852488" lvl="2" indent="-395288">
              <a:lnSpc>
                <a:spcPct val="100000"/>
              </a:lnSpc>
              <a:spcBef>
                <a:spcPts val="600"/>
              </a:spcBef>
              <a:buSzPct val="100000"/>
              <a:defRPr/>
            </a:pPr>
            <a:r>
              <a:rPr lang="en-US" altLang="en-US" dirty="0">
                <a:solidFill>
                  <a:schemeClr val="tx1">
                    <a:lumMod val="50000"/>
                  </a:schemeClr>
                </a:solidFill>
              </a:rPr>
              <a:t>Organized by specific </a:t>
            </a:r>
            <a:r>
              <a:rPr lang="en-US" altLang="en-US" u="sng" dirty="0">
                <a:solidFill>
                  <a:schemeClr val="tx1">
                    <a:lumMod val="50000"/>
                  </a:schemeClr>
                </a:solidFill>
              </a:rPr>
              <a:t>grade level</a:t>
            </a:r>
          </a:p>
          <a:p>
            <a:pPr marL="852488" lvl="2" indent="-395288">
              <a:lnSpc>
                <a:spcPct val="100000"/>
              </a:lnSpc>
              <a:spcBef>
                <a:spcPts val="600"/>
              </a:spcBef>
              <a:buSzPct val="100000"/>
              <a:defRPr/>
            </a:pPr>
            <a:r>
              <a:rPr lang="en-US" altLang="en-US" dirty="0">
                <a:solidFill>
                  <a:schemeClr val="tx1">
                    <a:lumMod val="50000"/>
                  </a:schemeClr>
                </a:solidFill>
              </a:rPr>
              <a:t>Approximately 30 items of varying difficulty</a:t>
            </a:r>
          </a:p>
          <a:p>
            <a:pPr marL="0" lvl="1" indent="0">
              <a:lnSpc>
                <a:spcPct val="100000"/>
              </a:lnSpc>
              <a:spcBef>
                <a:spcPts val="1800"/>
              </a:spcBef>
              <a:buSzPct val="100000"/>
              <a:buNone/>
              <a:defRPr/>
            </a:pPr>
            <a:r>
              <a:rPr lang="en-US" altLang="en-US" i="1" dirty="0">
                <a:solidFill>
                  <a:schemeClr val="tx1">
                    <a:lumMod val="50000"/>
                  </a:schemeClr>
                </a:solidFill>
              </a:rPr>
              <a:t>Both Training and Sample Tests include all embedded universal tools, designated supports, accommodations, and language supports.</a:t>
            </a:r>
            <a:endParaRPr lang="en-US" altLang="en-US" i="1" dirty="0">
              <a:solidFill>
                <a:srgbClr val="326A45"/>
              </a:solidFill>
            </a:endParaRPr>
          </a:p>
        </p:txBody>
      </p:sp>
      <p:sp>
        <p:nvSpPr>
          <p:cNvPr id="43010"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a:defRPr/>
            </a:pPr>
            <a:r>
              <a:rPr lang="en-US" altLang="en-US" dirty="0">
                <a:cs typeface="Times New Roman" pitchFamily="18" charset="0"/>
              </a:rPr>
              <a:t>OSAS Training and Sample Tests</a:t>
            </a:r>
          </a:p>
        </p:txBody>
      </p:sp>
      <p:sp>
        <p:nvSpPr>
          <p:cNvPr id="2" name="Footer Placeholder 4">
            <a:extLst>
              <a:ext uri="{FF2B5EF4-FFF2-40B4-BE49-F238E27FC236}">
                <a16:creationId xmlns:a16="http://schemas.microsoft.com/office/drawing/2014/main" id="{BE75CE9C-0A3A-CEBD-8835-1C11E89C4377}"/>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3" name="Slide Number Placeholder 5">
            <a:extLst>
              <a:ext uri="{FF2B5EF4-FFF2-40B4-BE49-F238E27FC236}">
                <a16:creationId xmlns:a16="http://schemas.microsoft.com/office/drawing/2014/main" id="{974CABA8-F20D-24D3-6744-B379B671C14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24</a:t>
            </a:fld>
            <a:endParaRPr lang="en-US" dirty="0"/>
          </a:p>
        </p:txBody>
      </p:sp>
    </p:spTree>
    <p:custDataLst>
      <p:tags r:id="rId1"/>
    </p:custDataLst>
    <p:extLst>
      <p:ext uri="{BB962C8B-B14F-4D97-AF65-F5344CB8AC3E}">
        <p14:creationId xmlns:p14="http://schemas.microsoft.com/office/powerpoint/2010/main" val="4129621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25</a:t>
            </a:fld>
            <a:endParaRPr lang="en-US" dirty="0"/>
          </a:p>
        </p:txBody>
      </p:sp>
      <p:sp>
        <p:nvSpPr>
          <p:cNvPr id="18434" name="Title 1"/>
          <p:cNvSpPr>
            <a:spLocks noGrp="1"/>
          </p:cNvSpPr>
          <p:nvPr>
            <p:ph type="title"/>
          </p:nvPr>
        </p:nvSpPr>
        <p:spPr bwMode="auto"/>
        <p:txBody>
          <a:bodyPr vert="horz" wrap="square" lIns="91440" tIns="45720" rIns="91440" bIns="45720" numCol="1" rtlCol="0" anchor="b" anchorCtr="0" compatLnSpc="1">
            <a:prstTxWarp prst="textNoShape">
              <a:avLst/>
            </a:prstTxWarp>
            <a:noAutofit/>
          </a:bodyPr>
          <a:lstStyle/>
          <a:p>
            <a:pPr>
              <a:defRPr/>
            </a:pPr>
            <a:r>
              <a:rPr lang="en-US" altLang="en-US" dirty="0">
                <a:cs typeface="Times New Roman" pitchFamily="18" charset="0"/>
              </a:rPr>
              <a:t>OSAS ELA and Math Test Documents</a:t>
            </a:r>
          </a:p>
        </p:txBody>
      </p:sp>
      <p:graphicFrame>
        <p:nvGraphicFramePr>
          <p:cNvPr id="8" name="Table 7" title="Table that describes test blueprints, content specifications, and item specifications">
            <a:extLst>
              <a:ext uri="{FF2B5EF4-FFF2-40B4-BE49-F238E27FC236}">
                <a16:creationId xmlns:a16="http://schemas.microsoft.com/office/drawing/2014/main" id="{1F3DD5F4-5B48-9A49-9434-A68686FDCE34}"/>
              </a:ext>
            </a:extLst>
          </p:cNvPr>
          <p:cNvGraphicFramePr>
            <a:graphicFrameLocks noGrp="1"/>
          </p:cNvGraphicFramePr>
          <p:nvPr>
            <p:extLst>
              <p:ext uri="{D42A27DB-BD31-4B8C-83A1-F6EECF244321}">
                <p14:modId xmlns:p14="http://schemas.microsoft.com/office/powerpoint/2010/main" val="3869602286"/>
              </p:ext>
            </p:extLst>
          </p:nvPr>
        </p:nvGraphicFramePr>
        <p:xfrm>
          <a:off x="601615" y="2054333"/>
          <a:ext cx="11015664" cy="2377440"/>
        </p:xfrm>
        <a:graphic>
          <a:graphicData uri="http://schemas.openxmlformats.org/drawingml/2006/table">
            <a:tbl>
              <a:tblPr firstRow="1" bandRow="1">
                <a:tableStyleId>{5C22544A-7EE6-4342-B048-85BDC9FD1C3A}</a:tableStyleId>
              </a:tblPr>
              <a:tblGrid>
                <a:gridCol w="3671888">
                  <a:extLst>
                    <a:ext uri="{9D8B030D-6E8A-4147-A177-3AD203B41FA5}">
                      <a16:colId xmlns:a16="http://schemas.microsoft.com/office/drawing/2014/main" val="537218723"/>
                    </a:ext>
                  </a:extLst>
                </a:gridCol>
                <a:gridCol w="3671888">
                  <a:extLst>
                    <a:ext uri="{9D8B030D-6E8A-4147-A177-3AD203B41FA5}">
                      <a16:colId xmlns:a16="http://schemas.microsoft.com/office/drawing/2014/main" val="1229898143"/>
                    </a:ext>
                  </a:extLst>
                </a:gridCol>
                <a:gridCol w="3671888">
                  <a:extLst>
                    <a:ext uri="{9D8B030D-6E8A-4147-A177-3AD203B41FA5}">
                      <a16:colId xmlns:a16="http://schemas.microsoft.com/office/drawing/2014/main" val="1078080366"/>
                    </a:ext>
                  </a:extLst>
                </a:gridCol>
              </a:tblGrid>
              <a:tr h="370840">
                <a:tc>
                  <a:txBody>
                    <a:bodyPr/>
                    <a:lstStyle/>
                    <a:p>
                      <a:pPr algn="ctr"/>
                      <a:r>
                        <a:rPr lang="en-US" sz="2800" dirty="0"/>
                        <a:t>Test Blueprints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2800" dirty="0"/>
                        <a:t>Content Specifications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2800" dirty="0"/>
                        <a:t>Item Specifications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85735182"/>
                  </a:ext>
                </a:extLst>
              </a:tr>
              <a:tr h="370840">
                <a:tc>
                  <a:txBody>
                    <a:bodyPr/>
                    <a:lstStyle/>
                    <a:p>
                      <a:pPr marL="342900" indent="-342900" algn="l">
                        <a:spcBef>
                          <a:spcPts val="1200"/>
                        </a:spcBef>
                        <a:buFont typeface="Arial" panose="020B0604020202020204" pitchFamily="34" charset="0"/>
                        <a:buChar char="•"/>
                      </a:pPr>
                      <a:r>
                        <a:rPr lang="en-US" sz="2400" dirty="0"/>
                        <a:t>Number of items</a:t>
                      </a:r>
                    </a:p>
                    <a:p>
                      <a:pPr marL="342900" indent="-342900" algn="l">
                        <a:spcBef>
                          <a:spcPts val="1200"/>
                        </a:spcBef>
                        <a:buFont typeface="Arial" panose="020B0604020202020204" pitchFamily="34" charset="0"/>
                        <a:buChar char="•"/>
                      </a:pPr>
                      <a:r>
                        <a:rPr lang="en-US" sz="2400" dirty="0"/>
                        <a:t>Score points (weighting)</a:t>
                      </a:r>
                    </a:p>
                    <a:p>
                      <a:pPr marL="342900" indent="-342900" algn="l">
                        <a:spcBef>
                          <a:spcPts val="1200"/>
                        </a:spcBef>
                        <a:buFont typeface="Arial" panose="020B0604020202020204" pitchFamily="34" charset="0"/>
                        <a:buChar char="•"/>
                      </a:pPr>
                      <a:r>
                        <a:rPr lang="en-US" sz="2400" dirty="0"/>
                        <a:t>Depth of Knowledge (DOK)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342900" indent="-342900" algn="l">
                        <a:spcBef>
                          <a:spcPts val="1200"/>
                        </a:spcBef>
                        <a:buFont typeface="Arial" panose="020B0604020202020204" pitchFamily="34" charset="0"/>
                        <a:buChar char="•"/>
                      </a:pPr>
                      <a:r>
                        <a:rPr lang="en-US" sz="2400" dirty="0"/>
                        <a:t>List of all assessment targets</a:t>
                      </a:r>
                    </a:p>
                    <a:p>
                      <a:pPr marL="342900" indent="-342900" algn="l">
                        <a:spcBef>
                          <a:spcPts val="1200"/>
                        </a:spcBef>
                        <a:buFont typeface="Arial" panose="020B0604020202020204" pitchFamily="34" charset="0"/>
                        <a:buChar char="•"/>
                      </a:pPr>
                      <a:r>
                        <a:rPr lang="en-US" sz="2400" dirty="0"/>
                        <a:t>Identify which standard each target assesses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342900" indent="-342900" algn="l">
                        <a:spcBef>
                          <a:spcPts val="1200"/>
                        </a:spcBef>
                        <a:buFont typeface="Arial" panose="020B0604020202020204" pitchFamily="34" charset="0"/>
                        <a:buChar char="•"/>
                      </a:pPr>
                      <a:r>
                        <a:rPr lang="en-US" sz="2400" dirty="0"/>
                        <a:t>Broken out by grade level, claim, and target</a:t>
                      </a:r>
                    </a:p>
                    <a:p>
                      <a:pPr marL="342900" indent="-342900" algn="l">
                        <a:spcBef>
                          <a:spcPts val="1200"/>
                        </a:spcBef>
                        <a:buFont typeface="Arial" panose="020B0604020202020204" pitchFamily="34" charset="0"/>
                        <a:buChar char="•"/>
                      </a:pPr>
                      <a:r>
                        <a:rPr lang="en-US" sz="2400" dirty="0"/>
                        <a:t>Contain Task Models and stems for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42592507"/>
                  </a:ext>
                </a:extLst>
              </a:tr>
            </a:tbl>
          </a:graphicData>
        </a:graphic>
      </p:graphicFrame>
      <p:sp>
        <p:nvSpPr>
          <p:cNvPr id="2" name="TextBox 1"/>
          <p:cNvSpPr txBox="1"/>
          <p:nvPr/>
        </p:nvSpPr>
        <p:spPr>
          <a:xfrm>
            <a:off x="1512047" y="4656090"/>
            <a:ext cx="9194800" cy="1061829"/>
          </a:xfrm>
          <a:prstGeom prst="rect">
            <a:avLst/>
          </a:prstGeom>
          <a:noFill/>
        </p:spPr>
        <p:txBody>
          <a:bodyPr wrap="square" rtlCol="0">
            <a:spAutoFit/>
          </a:bodyPr>
          <a:lstStyle/>
          <a:p>
            <a:pPr algn="ctr">
              <a:spcBef>
                <a:spcPts val="1800"/>
              </a:spcBef>
            </a:pPr>
            <a:r>
              <a:rPr lang="en-US" sz="2400" dirty="0">
                <a:hlinkClick r:id="rId3"/>
              </a:rPr>
              <a:t>ELA Test Specifications and Blueprints</a:t>
            </a:r>
            <a:endParaRPr lang="en-US" sz="2400" dirty="0"/>
          </a:p>
          <a:p>
            <a:pPr algn="ctr">
              <a:spcBef>
                <a:spcPts val="1800"/>
              </a:spcBef>
            </a:pPr>
            <a:r>
              <a:rPr lang="en-US" sz="2400" dirty="0">
                <a:hlinkClick r:id="rId4"/>
              </a:rPr>
              <a:t>Mathematics Test Specifications and Blueprints </a:t>
            </a:r>
            <a:endParaRPr lang="en-US" sz="2400" dirty="0">
              <a:solidFill>
                <a:srgbClr val="FF0000"/>
              </a:solidFill>
            </a:endParaRPr>
          </a:p>
        </p:txBody>
      </p:sp>
    </p:spTree>
    <p:extLst>
      <p:ext uri="{BB962C8B-B14F-4D97-AF65-F5344CB8AC3E}">
        <p14:creationId xmlns:p14="http://schemas.microsoft.com/office/powerpoint/2010/main" val="3288522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idx="1"/>
          </p:nvPr>
        </p:nvSpPr>
        <p:spPr>
          <a:xfrm>
            <a:off x="717176" y="1825625"/>
            <a:ext cx="4284686" cy="3463067"/>
          </a:xfrm>
        </p:spPr>
        <p:txBody>
          <a:bodyPr>
            <a:noAutofit/>
          </a:bodyPr>
          <a:lstStyle/>
          <a:p>
            <a:pPr marL="0" lvl="1" indent="0">
              <a:lnSpc>
                <a:spcPct val="100000"/>
              </a:lnSpc>
              <a:spcBef>
                <a:spcPts val="0"/>
              </a:spcBef>
              <a:buSzPct val="100000"/>
              <a:buNone/>
              <a:defRPr/>
            </a:pPr>
            <a:r>
              <a:rPr lang="en-US" dirty="0">
                <a:solidFill>
                  <a:schemeClr val="tx1">
                    <a:lumMod val="50000"/>
                  </a:schemeClr>
                </a:solidFill>
              </a:rPr>
              <a:t>Available within the OSAS Portal, the Reporting System contains all summative and interim assessment results.</a:t>
            </a:r>
          </a:p>
          <a:p>
            <a:pPr marL="0" lvl="1" indent="0">
              <a:lnSpc>
                <a:spcPct val="100000"/>
              </a:lnSpc>
              <a:spcBef>
                <a:spcPts val="0"/>
              </a:spcBef>
              <a:buSzPct val="100000"/>
              <a:buNone/>
              <a:defRPr/>
            </a:pPr>
            <a:endParaRPr lang="en-US" dirty="0">
              <a:solidFill>
                <a:schemeClr val="tx1">
                  <a:lumMod val="50000"/>
                </a:schemeClr>
              </a:solidFill>
            </a:endParaRPr>
          </a:p>
          <a:p>
            <a:pPr marL="0" lvl="1" indent="0">
              <a:lnSpc>
                <a:spcPct val="100000"/>
              </a:lnSpc>
              <a:spcBef>
                <a:spcPts val="0"/>
              </a:spcBef>
              <a:buSzPct val="100000"/>
              <a:buNone/>
              <a:defRPr/>
            </a:pPr>
            <a:r>
              <a:rPr lang="en-US" b="1" u="sng" dirty="0">
                <a:solidFill>
                  <a:schemeClr val="tx1">
                    <a:lumMod val="50000"/>
                  </a:schemeClr>
                </a:solidFill>
              </a:rPr>
              <a:t>Cross-Sectional Reports</a:t>
            </a:r>
            <a:r>
              <a:rPr lang="en-US" dirty="0">
                <a:solidFill>
                  <a:schemeClr val="tx1">
                    <a:lumMod val="50000"/>
                  </a:schemeClr>
                </a:solidFill>
              </a:rPr>
              <a:t> allow </a:t>
            </a:r>
          </a:p>
          <a:p>
            <a:pPr marL="0" lvl="1" indent="0">
              <a:lnSpc>
                <a:spcPct val="100000"/>
              </a:lnSpc>
              <a:spcBef>
                <a:spcPts val="0"/>
              </a:spcBef>
              <a:buSzPct val="100000"/>
              <a:buNone/>
              <a:defRPr/>
            </a:pPr>
            <a:r>
              <a:rPr lang="en-US" dirty="0">
                <a:solidFill>
                  <a:schemeClr val="tx1">
                    <a:lumMod val="50000"/>
                  </a:schemeClr>
                </a:solidFill>
              </a:rPr>
              <a:t>districts and schools to monitor </a:t>
            </a:r>
          </a:p>
          <a:p>
            <a:pPr marL="0" lvl="1" indent="0">
              <a:lnSpc>
                <a:spcPct val="100000"/>
              </a:lnSpc>
              <a:spcBef>
                <a:spcPts val="0"/>
              </a:spcBef>
              <a:buSzPct val="100000"/>
              <a:buNone/>
              <a:defRPr/>
            </a:pPr>
            <a:r>
              <a:rPr lang="en-US" dirty="0">
                <a:solidFill>
                  <a:schemeClr val="tx1">
                    <a:lumMod val="50000"/>
                  </a:schemeClr>
                </a:solidFill>
              </a:rPr>
              <a:t>system-wide student </a:t>
            </a:r>
          </a:p>
          <a:p>
            <a:pPr marL="0" lvl="1" indent="0">
              <a:lnSpc>
                <a:spcPct val="100000"/>
              </a:lnSpc>
              <a:spcBef>
                <a:spcPts val="0"/>
              </a:spcBef>
              <a:buSzPct val="100000"/>
              <a:buNone/>
              <a:defRPr/>
            </a:pPr>
            <a:r>
              <a:rPr lang="en-US" dirty="0">
                <a:solidFill>
                  <a:schemeClr val="tx1">
                    <a:lumMod val="50000"/>
                  </a:schemeClr>
                </a:solidFill>
              </a:rPr>
              <a:t>performance on assessment </a:t>
            </a:r>
          </a:p>
          <a:p>
            <a:pPr marL="0" lvl="1" indent="0">
              <a:lnSpc>
                <a:spcPct val="100000"/>
              </a:lnSpc>
              <a:spcBef>
                <a:spcPts val="0"/>
              </a:spcBef>
              <a:buSzPct val="100000"/>
              <a:buNone/>
              <a:defRPr/>
            </a:pPr>
            <a:r>
              <a:rPr lang="en-US" dirty="0">
                <a:solidFill>
                  <a:schemeClr val="tx1">
                    <a:lumMod val="50000"/>
                  </a:schemeClr>
                </a:solidFill>
              </a:rPr>
              <a:t>targets over time.</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26</a:t>
            </a:fld>
            <a:endParaRPr lang="en-US" dirty="0"/>
          </a:p>
        </p:txBody>
      </p:sp>
      <p:sp>
        <p:nvSpPr>
          <p:cNvPr id="4" name="Title 1"/>
          <p:cNvSpPr>
            <a:spLocks noGrp="1"/>
          </p:cNvSpPr>
          <p:nvPr>
            <p:ph type="title"/>
          </p:nvPr>
        </p:nvSpPr>
        <p:spPr/>
        <p:txBody>
          <a:bodyPr>
            <a:normAutofit/>
          </a:bodyPr>
          <a:lstStyle/>
          <a:p>
            <a:pPr>
              <a:defRPr/>
            </a:pPr>
            <a:r>
              <a:rPr lang="en-US" altLang="en-US" dirty="0"/>
              <a:t>Accessing OSAS Results</a:t>
            </a:r>
          </a:p>
        </p:txBody>
      </p:sp>
      <p:pic>
        <p:nvPicPr>
          <p:cNvPr id="3" name="Picture 2" title="Centralized Reporting System dashboard"/>
          <p:cNvPicPr>
            <a:picLocks noChangeAspect="1"/>
          </p:cNvPicPr>
          <p:nvPr/>
        </p:nvPicPr>
        <p:blipFill>
          <a:blip r:embed="rId3"/>
          <a:stretch>
            <a:fillRect/>
          </a:stretch>
        </p:blipFill>
        <p:spPr>
          <a:xfrm>
            <a:off x="5249001" y="1910091"/>
            <a:ext cx="6510033" cy="3504466"/>
          </a:xfrm>
          <a:prstGeom prst="rect">
            <a:avLst/>
          </a:prstGeom>
          <a:ln w="38100">
            <a:solidFill>
              <a:schemeClr val="accent1"/>
            </a:solidFill>
          </a:ln>
        </p:spPr>
      </p:pic>
      <p:sp>
        <p:nvSpPr>
          <p:cNvPr id="6" name="Rectangle 5">
            <a:extLst>
              <a:ext uri="{C183D7F6-B498-43B3-948B-1728B52AA6E4}">
                <adec:decorative xmlns:adec="http://schemas.microsoft.com/office/drawing/2017/decorative" val="1"/>
              </a:ext>
            </a:extLst>
          </p:cNvPr>
          <p:cNvSpPr/>
          <p:nvPr/>
        </p:nvSpPr>
        <p:spPr>
          <a:xfrm>
            <a:off x="6773464" y="2516404"/>
            <a:ext cx="1448052" cy="25640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846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Q&amp;A Discussion</a:t>
            </a:r>
          </a:p>
        </p:txBody>
      </p:sp>
      <p:sp>
        <p:nvSpPr>
          <p:cNvPr id="38915" name="Content Placeholder 2"/>
          <p:cNvSpPr>
            <a:spLocks noGrp="1"/>
          </p:cNvSpPr>
          <p:nvPr>
            <p:ph idx="1"/>
          </p:nvPr>
        </p:nvSpPr>
        <p:spPr/>
        <p:txBody>
          <a:bodyPr>
            <a:normAutofit/>
          </a:bodyPr>
          <a:lstStyle/>
          <a:p>
            <a:pPr marL="0" indent="0">
              <a:lnSpc>
                <a:spcPct val="100000"/>
              </a:lnSpc>
              <a:spcBef>
                <a:spcPts val="1800"/>
              </a:spcBef>
              <a:buNone/>
            </a:pPr>
            <a:r>
              <a:rPr altLang="en-US" dirty="0"/>
              <a:t>What are the local considerations and challenges around </a:t>
            </a:r>
            <a:r>
              <a:rPr altLang="en-US" b="1" u="sng" dirty="0"/>
              <a:t>scheduling</a:t>
            </a:r>
            <a:r>
              <a:rPr altLang="en-US" dirty="0"/>
              <a:t> the </a:t>
            </a:r>
            <a:r>
              <a:rPr lang="en-US" altLang="en-US" dirty="0"/>
              <a:t>OSAS </a:t>
            </a:r>
            <a:r>
              <a:rPr altLang="en-US" dirty="0"/>
              <a:t>ELA and Math Tests within your school or district?</a:t>
            </a:r>
          </a:p>
          <a:p>
            <a:pPr marL="0" indent="0">
              <a:lnSpc>
                <a:spcPct val="100000"/>
              </a:lnSpc>
              <a:spcBef>
                <a:spcPts val="1800"/>
              </a:spcBef>
              <a:buNone/>
            </a:pPr>
            <a:r>
              <a:rPr altLang="en-US" dirty="0"/>
              <a:t>What resources or strategies do you plan to use to prepare for administering </a:t>
            </a:r>
            <a:r>
              <a:rPr lang="en-US" altLang="en-US" dirty="0"/>
              <a:t>OSAS </a:t>
            </a:r>
            <a:r>
              <a:rPr altLang="en-US" dirty="0"/>
              <a:t>ELA and Math Tests?</a:t>
            </a:r>
          </a:p>
          <a:p>
            <a:pPr marL="0" indent="0">
              <a:lnSpc>
                <a:spcPct val="100000"/>
              </a:lnSpc>
              <a:spcBef>
                <a:spcPts val="1800"/>
              </a:spcBef>
              <a:buNone/>
            </a:pPr>
            <a:r>
              <a:rPr lang="en-US" altLang="en-US" dirty="0"/>
              <a:t>How can you minimize the number of test improprieties during testing, specifically those occurring because students do not have accessibility supports in place?</a:t>
            </a:r>
          </a:p>
          <a:p>
            <a:pPr marL="0" indent="0">
              <a:lnSpc>
                <a:spcPct val="100000"/>
              </a:lnSpc>
              <a:spcBef>
                <a:spcPts val="1800"/>
              </a:spcBef>
              <a:buNone/>
            </a:pPr>
            <a:r>
              <a:rPr lang="en-US" altLang="en-US" dirty="0"/>
              <a:t>What is our local process to handle opt-out forms?</a:t>
            </a:r>
            <a:endParaRPr alt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27</a:t>
            </a:fld>
            <a:endParaRPr lang="en-US" dirty="0"/>
          </a:p>
        </p:txBody>
      </p:sp>
    </p:spTree>
    <p:extLst>
      <p:ext uri="{BB962C8B-B14F-4D97-AF65-F5344CB8AC3E}">
        <p14:creationId xmlns:p14="http://schemas.microsoft.com/office/powerpoint/2010/main" val="2103593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idx="1"/>
          </p:nvPr>
        </p:nvSpPr>
        <p:spPr/>
        <p:txBody>
          <a:bodyPr>
            <a:normAutofit/>
          </a:bodyPr>
          <a:lstStyle/>
          <a:p>
            <a:pPr marL="457200" lvl="1" indent="-457200">
              <a:lnSpc>
                <a:spcPct val="100000"/>
              </a:lnSpc>
              <a:spcBef>
                <a:spcPts val="1200"/>
              </a:spcBef>
              <a:buSzPct val="100000"/>
              <a:defRPr/>
            </a:pPr>
            <a:r>
              <a:rPr lang="en-US" dirty="0">
                <a:solidFill>
                  <a:schemeClr val="tx1">
                    <a:lumMod val="50000"/>
                  </a:schemeClr>
                </a:solidFill>
                <a:hlinkClick r:id="rId3"/>
              </a:rPr>
              <a:t>OSAS Portal </a:t>
            </a:r>
            <a:r>
              <a:rPr lang="en-US" dirty="0">
                <a:solidFill>
                  <a:schemeClr val="tx1">
                    <a:lumMod val="50000"/>
                  </a:schemeClr>
                </a:solidFill>
              </a:rPr>
              <a:t>(Training &amp; Sample Tests, Reporting System)</a:t>
            </a:r>
          </a:p>
          <a:p>
            <a:pPr marL="457200" lvl="1" indent="-457200">
              <a:lnSpc>
                <a:spcPct val="100000"/>
              </a:lnSpc>
              <a:spcBef>
                <a:spcPts val="1200"/>
              </a:spcBef>
              <a:buSzPct val="100000"/>
              <a:defRPr/>
            </a:pPr>
            <a:r>
              <a:rPr lang="en-US" dirty="0">
                <a:hlinkClick r:id="rId4"/>
              </a:rPr>
              <a:t>ELA Test Specifications and Blueprints</a:t>
            </a:r>
            <a:endParaRPr lang="en-US" dirty="0"/>
          </a:p>
          <a:p>
            <a:pPr marL="457200" lvl="1" indent="-457200">
              <a:lnSpc>
                <a:spcPct val="100000"/>
              </a:lnSpc>
              <a:spcBef>
                <a:spcPts val="1200"/>
              </a:spcBef>
              <a:buSzPct val="100000"/>
              <a:defRPr/>
            </a:pPr>
            <a:r>
              <a:rPr lang="en-US" dirty="0">
                <a:hlinkClick r:id="rId5"/>
              </a:rPr>
              <a:t>Mathematics Test Specifications and Blueprints</a:t>
            </a:r>
            <a:endParaRPr lang="en-US" dirty="0"/>
          </a:p>
          <a:p>
            <a:pPr marL="457200" lvl="1" indent="-457200">
              <a:lnSpc>
                <a:spcPct val="100000"/>
              </a:lnSpc>
              <a:spcBef>
                <a:spcPts val="1200"/>
              </a:spcBef>
              <a:buSzPct val="100000"/>
              <a:defRPr/>
            </a:pPr>
            <a:r>
              <a:rPr lang="en-US" dirty="0">
                <a:hlinkClick r:id="rId6"/>
              </a:rPr>
              <a:t>Test Administration Manual</a:t>
            </a:r>
            <a:endParaRPr lang="en-US" dirty="0"/>
          </a:p>
          <a:p>
            <a:pPr marL="457200" lvl="1" indent="-457200">
              <a:lnSpc>
                <a:spcPct val="100000"/>
              </a:lnSpc>
              <a:spcBef>
                <a:spcPts val="1200"/>
              </a:spcBef>
              <a:buSzPct val="100000"/>
              <a:defRPr/>
            </a:pPr>
            <a:r>
              <a:rPr lang="en-US" dirty="0">
                <a:hlinkClick r:id="rId7"/>
              </a:rPr>
              <a:t>Oregon Accessibility Manual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28</a:t>
            </a:fld>
            <a:endParaRPr lang="en-US" dirty="0"/>
          </a:p>
        </p:txBody>
      </p:sp>
      <p:sp>
        <p:nvSpPr>
          <p:cNvPr id="4" name="Title 1"/>
          <p:cNvSpPr>
            <a:spLocks noGrp="1"/>
          </p:cNvSpPr>
          <p:nvPr>
            <p:ph type="title"/>
          </p:nvPr>
        </p:nvSpPr>
        <p:spPr/>
        <p:txBody>
          <a:bodyPr>
            <a:normAutofit/>
          </a:bodyPr>
          <a:lstStyle/>
          <a:p>
            <a:pPr>
              <a:defRPr/>
            </a:pPr>
            <a:r>
              <a:rPr lang="en-US" altLang="en-US" sz="4800" dirty="0"/>
              <a:t>Online Resources</a:t>
            </a:r>
          </a:p>
        </p:txBody>
      </p:sp>
    </p:spTree>
    <p:extLst>
      <p:ext uri="{BB962C8B-B14F-4D97-AF65-F5344CB8AC3E}">
        <p14:creationId xmlns:p14="http://schemas.microsoft.com/office/powerpoint/2010/main" val="1627658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Acronym Guide</a:t>
            </a:r>
          </a:p>
        </p:txBody>
      </p:sp>
      <p:sp>
        <p:nvSpPr>
          <p:cNvPr id="3" name="Content Placeholder 2"/>
          <p:cNvSpPr>
            <a:spLocks noGrp="1"/>
          </p:cNvSpPr>
          <p:nvPr>
            <p:ph idx="1"/>
          </p:nvPr>
        </p:nvSpPr>
        <p:spPr>
          <a:xfrm>
            <a:off x="717175" y="1825625"/>
            <a:ext cx="11191045" cy="4109010"/>
          </a:xfrm>
        </p:spPr>
        <p:txBody>
          <a:bodyPr>
            <a:noAutofit/>
          </a:bodyPr>
          <a:lstStyle/>
          <a:p>
            <a:pPr marL="0" indent="0" fontAlgn="base">
              <a:buNone/>
            </a:pPr>
            <a:r>
              <a:rPr lang="en-US" dirty="0"/>
              <a:t>CAT: Computer Adaptive Test			STC: School Test Coordinator</a:t>
            </a:r>
          </a:p>
          <a:p>
            <a:pPr marL="0" indent="0" fontAlgn="base">
              <a:buNone/>
            </a:pPr>
            <a:r>
              <a:rPr lang="en-US" dirty="0"/>
              <a:t>CRS: Centralized Reporting System		TA: Test Administrator</a:t>
            </a:r>
          </a:p>
          <a:p>
            <a:pPr marL="0" indent="0" fontAlgn="base">
              <a:buNone/>
            </a:pPr>
            <a:r>
              <a:rPr lang="en-US" dirty="0"/>
              <a:t>DTC: District Test Coordinator			TAM: Test Administration Manual</a:t>
            </a:r>
          </a:p>
          <a:p>
            <a:pPr marL="0" indent="0" fontAlgn="base">
              <a:buNone/>
            </a:pPr>
            <a:r>
              <a:rPr lang="en-US" dirty="0"/>
              <a:t>ELA: English Language Arts			TIDE: </a:t>
            </a:r>
            <a:r>
              <a:rPr lang="en-US" sz="2400" dirty="0"/>
              <a:t>Test Information Distribution Engine</a:t>
            </a:r>
          </a:p>
          <a:p>
            <a:pPr marL="0" indent="0" fontAlgn="base">
              <a:buNone/>
            </a:pPr>
            <a:r>
              <a:rPr lang="en-US" dirty="0"/>
              <a:t>OAM: Oregon Accessibility Manual</a:t>
            </a:r>
          </a:p>
          <a:p>
            <a:pPr marL="0" indent="0" fontAlgn="base">
              <a:buNone/>
            </a:pPr>
            <a:r>
              <a:rPr lang="en-US" dirty="0"/>
              <a:t>ODE: Oregon Department of Education</a:t>
            </a:r>
          </a:p>
          <a:p>
            <a:pPr marL="0" indent="0" fontAlgn="base">
              <a:buNone/>
            </a:pPr>
            <a:r>
              <a:rPr lang="en-US" dirty="0"/>
              <a:t>OSAS: Oregon Statewide Assessment System</a:t>
            </a:r>
          </a:p>
          <a:p>
            <a:pPr marL="0" indent="0" fontAlgn="base">
              <a:buNone/>
            </a:pPr>
            <a:r>
              <a:rPr lang="en-US" dirty="0"/>
              <a:t>PT: Performance Task</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3</a:t>
            </a:fld>
            <a:endParaRPr lang="en-US" dirty="0"/>
          </a:p>
        </p:txBody>
      </p:sp>
    </p:spTree>
    <p:custDataLst>
      <p:tags r:id="rId1"/>
    </p:custDataLst>
    <p:extLst>
      <p:ext uri="{BB962C8B-B14F-4D97-AF65-F5344CB8AC3E}">
        <p14:creationId xmlns:p14="http://schemas.microsoft.com/office/powerpoint/2010/main" val="421246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dirty="0"/>
              <a:t>Key Elements of </a:t>
            </a:r>
            <a:br>
              <a:rPr lang="en-US" sz="5400" dirty="0"/>
            </a:br>
            <a:r>
              <a:rPr lang="en-US" sz="5400" dirty="0"/>
              <a:t>OSAS ELA and Math Tests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4055778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fontAlgn="base">
              <a:spcAft>
                <a:spcPts val="1200"/>
              </a:spcAft>
              <a:buNone/>
            </a:pPr>
            <a:r>
              <a:rPr lang="en-US" dirty="0"/>
              <a:t>The OSAS ELA &amp; Math Tests both consist of two components: the </a:t>
            </a:r>
            <a:r>
              <a:rPr lang="en-US" u="sng" dirty="0"/>
              <a:t>Computer Adaptive Test</a:t>
            </a:r>
            <a:r>
              <a:rPr lang="en-US" dirty="0"/>
              <a:t> (CAT) and the </a:t>
            </a:r>
            <a:r>
              <a:rPr lang="en-US" u="sng" dirty="0"/>
              <a:t>Performance Task</a:t>
            </a:r>
            <a:r>
              <a:rPr lang="en-US" dirty="0"/>
              <a:t> (PT).</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5</a:t>
            </a:fld>
            <a:endParaRPr lang="en-US" dirty="0"/>
          </a:p>
        </p:txBody>
      </p:sp>
      <p:sp>
        <p:nvSpPr>
          <p:cNvPr id="4" name="Title 3"/>
          <p:cNvSpPr>
            <a:spLocks noGrp="1"/>
          </p:cNvSpPr>
          <p:nvPr>
            <p:ph type="title"/>
          </p:nvPr>
        </p:nvSpPr>
        <p:spPr/>
        <p:txBody>
          <a:bodyPr>
            <a:normAutofit/>
          </a:bodyPr>
          <a:lstStyle/>
          <a:p>
            <a:r>
              <a:rPr lang="en-US" dirty="0"/>
              <a:t>OSAS ELA &amp; Math Test Overview</a:t>
            </a:r>
          </a:p>
        </p:txBody>
      </p:sp>
      <p:graphicFrame>
        <p:nvGraphicFramePr>
          <p:cNvPr id="5" name="Table 4">
            <a:extLst>
              <a:ext uri="{FF2B5EF4-FFF2-40B4-BE49-F238E27FC236}">
                <a16:creationId xmlns:a16="http://schemas.microsoft.com/office/drawing/2014/main" id="{86D7F698-19ED-9000-E782-BDD7BCA736E4}"/>
              </a:ext>
            </a:extLst>
          </p:cNvPr>
          <p:cNvGraphicFramePr>
            <a:graphicFrameLocks noGrp="1"/>
          </p:cNvGraphicFramePr>
          <p:nvPr>
            <p:extLst>
              <p:ext uri="{D42A27DB-BD31-4B8C-83A1-F6EECF244321}">
                <p14:modId xmlns:p14="http://schemas.microsoft.com/office/powerpoint/2010/main" val="2288567177"/>
              </p:ext>
            </p:extLst>
          </p:nvPr>
        </p:nvGraphicFramePr>
        <p:xfrm>
          <a:off x="1263904" y="3006852"/>
          <a:ext cx="9664191" cy="2103120"/>
        </p:xfrm>
        <a:graphic>
          <a:graphicData uri="http://schemas.openxmlformats.org/drawingml/2006/table">
            <a:tbl>
              <a:tblPr firstRow="1" bandRow="1">
                <a:tableStyleId>{5C22544A-7EE6-4342-B048-85BDC9FD1C3A}</a:tableStyleId>
              </a:tblPr>
              <a:tblGrid>
                <a:gridCol w="3221397">
                  <a:extLst>
                    <a:ext uri="{9D8B030D-6E8A-4147-A177-3AD203B41FA5}">
                      <a16:colId xmlns:a16="http://schemas.microsoft.com/office/drawing/2014/main" val="2089294450"/>
                    </a:ext>
                  </a:extLst>
                </a:gridCol>
                <a:gridCol w="3221397">
                  <a:extLst>
                    <a:ext uri="{9D8B030D-6E8A-4147-A177-3AD203B41FA5}">
                      <a16:colId xmlns:a16="http://schemas.microsoft.com/office/drawing/2014/main" val="3857204934"/>
                    </a:ext>
                  </a:extLst>
                </a:gridCol>
                <a:gridCol w="3221397">
                  <a:extLst>
                    <a:ext uri="{9D8B030D-6E8A-4147-A177-3AD203B41FA5}">
                      <a16:colId xmlns:a16="http://schemas.microsoft.com/office/drawing/2014/main" val="99100094"/>
                    </a:ext>
                  </a:extLst>
                </a:gridCol>
              </a:tblGrid>
              <a:tr h="370840">
                <a:tc>
                  <a:txBody>
                    <a:bodyPr/>
                    <a:lstStyle/>
                    <a:p>
                      <a:pPr algn="ctr"/>
                      <a:r>
                        <a:rPr lang="en-US" sz="2400" dirty="0"/>
                        <a:t>Content Area</a:t>
                      </a:r>
                    </a:p>
                  </a:txBody>
                  <a:tcPr>
                    <a:solidFill>
                      <a:schemeClr val="accent5"/>
                    </a:solidFill>
                  </a:tcPr>
                </a:tc>
                <a:tc>
                  <a:txBody>
                    <a:bodyPr/>
                    <a:lstStyle/>
                    <a:p>
                      <a:pPr algn="ctr"/>
                      <a:r>
                        <a:rPr lang="en-US" sz="2400" dirty="0"/>
                        <a:t>CAT</a:t>
                      </a:r>
                    </a:p>
                  </a:txBody>
                  <a:tcPr>
                    <a:solidFill>
                      <a:schemeClr val="accent5"/>
                    </a:solidFill>
                  </a:tcPr>
                </a:tc>
                <a:tc>
                  <a:txBody>
                    <a:bodyPr/>
                    <a:lstStyle/>
                    <a:p>
                      <a:pPr algn="ctr"/>
                      <a:r>
                        <a:rPr lang="en-US" sz="2400" dirty="0"/>
                        <a:t>PT</a:t>
                      </a:r>
                    </a:p>
                  </a:txBody>
                  <a:tcPr>
                    <a:solidFill>
                      <a:schemeClr val="accent5"/>
                    </a:solidFill>
                  </a:tcPr>
                </a:tc>
                <a:extLst>
                  <a:ext uri="{0D108BD9-81ED-4DB2-BD59-A6C34878D82A}">
                    <a16:rowId xmlns:a16="http://schemas.microsoft.com/office/drawing/2014/main" val="102016264"/>
                  </a:ext>
                </a:extLst>
              </a:tr>
              <a:tr h="370840">
                <a:tc>
                  <a:txBody>
                    <a:bodyPr/>
                    <a:lstStyle/>
                    <a:p>
                      <a:pPr algn="ctr"/>
                      <a:r>
                        <a:rPr lang="en-US" sz="2400" dirty="0"/>
                        <a:t>English language arts</a:t>
                      </a:r>
                    </a:p>
                  </a:txBody>
                  <a:tcPr anchor="ctr">
                    <a:solidFill>
                      <a:srgbClr val="CDE1DA"/>
                    </a:solidFill>
                  </a:tcPr>
                </a:tc>
                <a:tc>
                  <a:txBody>
                    <a:bodyPr/>
                    <a:lstStyle/>
                    <a:p>
                      <a:pPr algn="ctr"/>
                      <a:r>
                        <a:rPr lang="en-US" sz="2400" dirty="0"/>
                        <a:t>About 25 items</a:t>
                      </a:r>
                    </a:p>
                  </a:txBody>
                  <a:tcPr anchor="ctr">
                    <a:solidFill>
                      <a:srgbClr val="CDE1DA"/>
                    </a:solidFill>
                  </a:tcPr>
                </a:tc>
                <a:tc>
                  <a:txBody>
                    <a:bodyPr/>
                    <a:lstStyle/>
                    <a:p>
                      <a:pPr algn="ctr"/>
                      <a:r>
                        <a:rPr lang="en-US" sz="2400" dirty="0"/>
                        <a:t>1 research item</a:t>
                      </a:r>
                    </a:p>
                    <a:p>
                      <a:pPr algn="ctr"/>
                      <a:r>
                        <a:rPr lang="en-US" sz="2400" dirty="0"/>
                        <a:t>1 full write composition</a:t>
                      </a:r>
                    </a:p>
                  </a:txBody>
                  <a:tcPr anchor="ctr">
                    <a:solidFill>
                      <a:srgbClr val="CDE1DA"/>
                    </a:solidFill>
                  </a:tcPr>
                </a:tc>
                <a:extLst>
                  <a:ext uri="{0D108BD9-81ED-4DB2-BD59-A6C34878D82A}">
                    <a16:rowId xmlns:a16="http://schemas.microsoft.com/office/drawing/2014/main" val="188703636"/>
                  </a:ext>
                </a:extLst>
              </a:tr>
              <a:tr h="370840">
                <a:tc>
                  <a:txBody>
                    <a:bodyPr/>
                    <a:lstStyle/>
                    <a:p>
                      <a:pPr algn="ctr"/>
                      <a:r>
                        <a:rPr lang="en-US" sz="2400" dirty="0"/>
                        <a:t>Mathematics</a:t>
                      </a:r>
                    </a:p>
                  </a:txBody>
                  <a:tcPr anchor="ctr">
                    <a:solidFill>
                      <a:srgbClr val="F0F4E6"/>
                    </a:solidFill>
                  </a:tcPr>
                </a:tc>
                <a:tc>
                  <a:txBody>
                    <a:bodyPr/>
                    <a:lstStyle/>
                    <a:p>
                      <a:pPr algn="ctr"/>
                      <a:r>
                        <a:rPr lang="en-US" sz="2400" dirty="0"/>
                        <a:t>About 20 items</a:t>
                      </a:r>
                    </a:p>
                  </a:txBody>
                  <a:tcPr anchor="ctr">
                    <a:solidFill>
                      <a:srgbClr val="F0F4E6"/>
                    </a:solidFill>
                  </a:tcPr>
                </a:tc>
                <a:tc>
                  <a:txBody>
                    <a:bodyPr/>
                    <a:lstStyle/>
                    <a:p>
                      <a:pPr algn="ctr"/>
                      <a:r>
                        <a:rPr lang="en-US" sz="2400" dirty="0"/>
                        <a:t>1 stimulus connected with 4 – 6 items</a:t>
                      </a:r>
                    </a:p>
                  </a:txBody>
                  <a:tcPr anchor="ctr">
                    <a:solidFill>
                      <a:srgbClr val="F0F4E6"/>
                    </a:solidFill>
                  </a:tcPr>
                </a:tc>
                <a:extLst>
                  <a:ext uri="{0D108BD9-81ED-4DB2-BD59-A6C34878D82A}">
                    <a16:rowId xmlns:a16="http://schemas.microsoft.com/office/drawing/2014/main" val="2499413509"/>
                  </a:ext>
                </a:extLst>
              </a:tr>
            </a:tbl>
          </a:graphicData>
        </a:graphic>
      </p:graphicFrame>
    </p:spTree>
    <p:custDataLst>
      <p:tags r:id="rId1"/>
    </p:custDataLst>
    <p:extLst>
      <p:ext uri="{BB962C8B-B14F-4D97-AF65-F5344CB8AC3E}">
        <p14:creationId xmlns:p14="http://schemas.microsoft.com/office/powerpoint/2010/main" val="1333371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lvl="2" indent="0">
              <a:lnSpc>
                <a:spcPct val="125000"/>
              </a:lnSpc>
              <a:spcBef>
                <a:spcPts val="0"/>
              </a:spcBef>
              <a:buNone/>
              <a:defRPr/>
            </a:pPr>
            <a:r>
              <a:rPr lang="en-US" altLang="en-US" dirty="0">
                <a:solidFill>
                  <a:schemeClr val="tx1">
                    <a:lumMod val="50000"/>
                  </a:schemeClr>
                </a:solidFill>
              </a:rPr>
              <a:t>Multiple Choice – Single Correct Response</a:t>
            </a:r>
          </a:p>
          <a:p>
            <a:pPr marL="0" lvl="2" indent="0">
              <a:lnSpc>
                <a:spcPct val="125000"/>
              </a:lnSpc>
              <a:spcBef>
                <a:spcPts val="0"/>
              </a:spcBef>
              <a:buNone/>
              <a:defRPr/>
            </a:pPr>
            <a:r>
              <a:rPr lang="en-US" altLang="en-US" dirty="0">
                <a:solidFill>
                  <a:schemeClr val="tx1">
                    <a:lumMod val="50000"/>
                  </a:schemeClr>
                </a:solidFill>
              </a:rPr>
              <a:t>Multiple Select – Multiple Correct Responses</a:t>
            </a:r>
          </a:p>
          <a:p>
            <a:pPr marL="0" lvl="2" indent="0">
              <a:lnSpc>
                <a:spcPct val="125000"/>
              </a:lnSpc>
              <a:spcBef>
                <a:spcPts val="0"/>
              </a:spcBef>
              <a:buNone/>
              <a:defRPr/>
            </a:pPr>
            <a:r>
              <a:rPr lang="en-US" altLang="en-US" dirty="0">
                <a:solidFill>
                  <a:schemeClr val="tx1">
                    <a:lumMod val="50000"/>
                  </a:schemeClr>
                </a:solidFill>
              </a:rPr>
              <a:t>Hot-Text – Text Highlighting</a:t>
            </a:r>
          </a:p>
          <a:p>
            <a:pPr marL="0" lvl="2" indent="0">
              <a:lnSpc>
                <a:spcPct val="125000"/>
              </a:lnSpc>
              <a:spcBef>
                <a:spcPts val="0"/>
              </a:spcBef>
              <a:buNone/>
              <a:defRPr/>
            </a:pPr>
            <a:r>
              <a:rPr lang="en-US" altLang="en-US" dirty="0">
                <a:solidFill>
                  <a:schemeClr val="tx1">
                    <a:lumMod val="50000"/>
                  </a:schemeClr>
                </a:solidFill>
              </a:rPr>
              <a:t>Drag-and-Drop</a:t>
            </a:r>
          </a:p>
          <a:p>
            <a:pPr marL="0" lvl="2" indent="0">
              <a:lnSpc>
                <a:spcPct val="125000"/>
              </a:lnSpc>
              <a:spcBef>
                <a:spcPts val="0"/>
              </a:spcBef>
              <a:buNone/>
              <a:defRPr/>
            </a:pPr>
            <a:r>
              <a:rPr lang="en-US" altLang="en-US" dirty="0">
                <a:solidFill>
                  <a:schemeClr val="tx1">
                    <a:lumMod val="50000"/>
                  </a:schemeClr>
                </a:solidFill>
              </a:rPr>
              <a:t>Matching Interaction</a:t>
            </a:r>
          </a:p>
          <a:p>
            <a:pPr marL="0" lvl="2" indent="0">
              <a:lnSpc>
                <a:spcPct val="125000"/>
              </a:lnSpc>
              <a:spcBef>
                <a:spcPts val="0"/>
              </a:spcBef>
              <a:buNone/>
              <a:defRPr/>
            </a:pPr>
            <a:r>
              <a:rPr lang="en-US" altLang="en-US" dirty="0">
                <a:solidFill>
                  <a:schemeClr val="tx1">
                    <a:lumMod val="50000"/>
                  </a:schemeClr>
                </a:solidFill>
              </a:rPr>
              <a:t>Table Interaction</a:t>
            </a:r>
          </a:p>
          <a:p>
            <a:pPr marL="0" lvl="2" indent="0">
              <a:lnSpc>
                <a:spcPct val="125000"/>
              </a:lnSpc>
              <a:spcBef>
                <a:spcPts val="0"/>
              </a:spcBef>
              <a:buNone/>
              <a:defRPr/>
            </a:pPr>
            <a:r>
              <a:rPr lang="en-US" altLang="en-US" dirty="0">
                <a:solidFill>
                  <a:schemeClr val="tx1">
                    <a:lumMod val="50000"/>
                  </a:schemeClr>
                </a:solidFill>
              </a:rPr>
              <a:t>Technology-Enhanced/Enabled Items (e.g. Graphing, Equations)</a:t>
            </a:r>
            <a:endParaRPr lang="en-US" altLang="en-US" dirty="0">
              <a:solidFill>
                <a:schemeClr val="bg2"/>
              </a:solidFill>
            </a:endParaRP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6</a:t>
            </a:fld>
            <a:endParaRPr lang="en-US" dirty="0"/>
          </a:p>
        </p:txBody>
      </p:sp>
      <p:sp>
        <p:nvSpPr>
          <p:cNvPr id="4" name="Title 3"/>
          <p:cNvSpPr>
            <a:spLocks noGrp="1"/>
          </p:cNvSpPr>
          <p:nvPr>
            <p:ph type="title"/>
          </p:nvPr>
        </p:nvSpPr>
        <p:spPr/>
        <p:txBody>
          <a:bodyPr>
            <a:normAutofit/>
          </a:bodyPr>
          <a:lstStyle/>
          <a:p>
            <a:r>
              <a:rPr lang="en-US" dirty="0"/>
              <a:t>OSAS Item Types</a:t>
            </a:r>
          </a:p>
        </p:txBody>
      </p:sp>
      <p:pic>
        <p:nvPicPr>
          <p:cNvPr id="6" name="Picture 5" descr="Sample and Training Test Tile on the OSAS Portal">
            <a:extLst>
              <a:ext uri="{FF2B5EF4-FFF2-40B4-BE49-F238E27FC236}">
                <a16:creationId xmlns:a16="http://schemas.microsoft.com/office/drawing/2014/main" id="{9E93C830-272E-050E-C4B9-400B4CEAED37}"/>
              </a:ext>
            </a:extLst>
          </p:cNvPr>
          <p:cNvPicPr>
            <a:picLocks noChangeAspect="1"/>
          </p:cNvPicPr>
          <p:nvPr/>
        </p:nvPicPr>
        <p:blipFill>
          <a:blip r:embed="rId4"/>
          <a:stretch>
            <a:fillRect/>
          </a:stretch>
        </p:blipFill>
        <p:spPr>
          <a:xfrm>
            <a:off x="8939537" y="3397961"/>
            <a:ext cx="2695951" cy="2419688"/>
          </a:xfrm>
          <a:prstGeom prst="rect">
            <a:avLst/>
          </a:prstGeom>
          <a:ln w="38100">
            <a:solidFill>
              <a:schemeClr val="accent5"/>
            </a:solidFill>
          </a:ln>
        </p:spPr>
      </p:pic>
      <p:sp>
        <p:nvSpPr>
          <p:cNvPr id="8" name="Google Shape;369;g6247499a28_0_6">
            <a:extLst>
              <a:ext uri="{FF2B5EF4-FFF2-40B4-BE49-F238E27FC236}">
                <a16:creationId xmlns:a16="http://schemas.microsoft.com/office/drawing/2014/main" id="{EF2C57B9-38D2-E449-5584-7F9FB3724DA2}"/>
              </a:ext>
              <a:ext uri="{C183D7F6-B498-43B3-948B-1728B52AA6E4}">
                <adec:decorative xmlns:adec="http://schemas.microsoft.com/office/drawing/2017/decorative" val="1"/>
              </a:ext>
            </a:extLst>
          </p:cNvPr>
          <p:cNvSpPr txBox="1">
            <a:spLocks/>
          </p:cNvSpPr>
          <p:nvPr/>
        </p:nvSpPr>
        <p:spPr>
          <a:xfrm>
            <a:off x="8939536" y="2056538"/>
            <a:ext cx="2695951" cy="1219810"/>
          </a:xfrm>
          <a:prstGeom prst="rect">
            <a:avLst/>
          </a:prstGeom>
          <a:solidFill>
            <a:schemeClr val="accent5"/>
          </a:solidFill>
          <a:ln w="28575">
            <a:solidFill>
              <a:schemeClr val="accent5"/>
            </a:solid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defRPr/>
            </a:pPr>
            <a:r>
              <a:rPr lang="en-US" sz="2000" b="1" dirty="0">
                <a:solidFill>
                  <a:schemeClr val="bg1"/>
                </a:solidFill>
                <a:latin typeface="+mn-lt"/>
                <a:cs typeface="Times New Roman" pitchFamily="18" charset="0"/>
              </a:rPr>
              <a:t>Access Sample &amp; Training Tests in the </a:t>
            </a:r>
            <a:r>
              <a:rPr lang="en-US" sz="2000" b="1" dirty="0">
                <a:solidFill>
                  <a:srgbClr val="FFFF00"/>
                </a:solidFill>
                <a:latin typeface="+mn-lt"/>
                <a:cs typeface="Times New Roman" pitchFamily="18" charset="0"/>
                <a:hlinkClick r:id="rId5">
                  <a:extLst>
                    <a:ext uri="{A12FA001-AC4F-418D-AE19-62706E023703}">
                      <ahyp:hlinkClr xmlns:ahyp="http://schemas.microsoft.com/office/drawing/2018/hyperlinkcolor" val="tx"/>
                    </a:ext>
                  </a:extLst>
                </a:hlinkClick>
              </a:rPr>
              <a:t>OSAS Portal</a:t>
            </a:r>
            <a:endParaRPr lang="en-US" sz="2000" b="1" dirty="0">
              <a:solidFill>
                <a:srgbClr val="FFFF00"/>
              </a:solidFill>
              <a:latin typeface="+mn-lt"/>
              <a:cs typeface="Times New Roman" pitchFamily="18" charset="0"/>
            </a:endParaRPr>
          </a:p>
        </p:txBody>
      </p:sp>
    </p:spTree>
    <p:custDataLst>
      <p:tags r:id="rId1"/>
    </p:custDataLst>
    <p:extLst>
      <p:ext uri="{BB962C8B-B14F-4D97-AF65-F5344CB8AC3E}">
        <p14:creationId xmlns:p14="http://schemas.microsoft.com/office/powerpoint/2010/main" val="3560426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717176" y="1825625"/>
            <a:ext cx="10971720" cy="4109010"/>
          </a:xfrm>
        </p:spPr>
        <p:txBody>
          <a:bodyPr>
            <a:noAutofit/>
          </a:bodyPr>
          <a:lstStyle/>
          <a:p>
            <a:pPr marL="0" lvl="1" indent="0">
              <a:lnSpc>
                <a:spcPct val="110000"/>
              </a:lnSpc>
              <a:spcBef>
                <a:spcPts val="600"/>
              </a:spcBef>
              <a:buSzPct val="100000"/>
              <a:buNone/>
              <a:defRPr/>
            </a:pPr>
            <a:r>
              <a:rPr lang="en-US" altLang="en-US" dirty="0">
                <a:solidFill>
                  <a:schemeClr val="tx1">
                    <a:lumMod val="50000"/>
                  </a:schemeClr>
                </a:solidFill>
              </a:rPr>
              <a:t>The OSAS ELA Test combines four elements (claims) of literacy into one test. </a:t>
            </a:r>
          </a:p>
          <a:p>
            <a:pPr marL="798513" lvl="2" indent="-341313">
              <a:lnSpc>
                <a:spcPct val="110000"/>
              </a:lnSpc>
              <a:spcBef>
                <a:spcPts val="600"/>
              </a:spcBef>
              <a:buSzPct val="100000"/>
              <a:defRPr/>
            </a:pPr>
            <a:r>
              <a:rPr lang="en-US" altLang="en-US" dirty="0">
                <a:solidFill>
                  <a:schemeClr val="tx1">
                    <a:lumMod val="50000"/>
                  </a:schemeClr>
                </a:solidFill>
              </a:rPr>
              <a:t>Reading (40% of test items), Writing (40%), Listening (10%), and Research (10%)</a:t>
            </a:r>
          </a:p>
          <a:p>
            <a:pPr marL="0" lvl="1" indent="0">
              <a:lnSpc>
                <a:spcPct val="110000"/>
              </a:lnSpc>
              <a:spcBef>
                <a:spcPts val="1800"/>
              </a:spcBef>
              <a:buSzPct val="100000"/>
              <a:buNone/>
              <a:defRPr/>
            </a:pPr>
            <a:r>
              <a:rPr lang="en-US" altLang="en-US" dirty="0">
                <a:solidFill>
                  <a:schemeClr val="tx1">
                    <a:lumMod val="50000"/>
                  </a:schemeClr>
                </a:solidFill>
              </a:rPr>
              <a:t>Students will receive an </a:t>
            </a:r>
            <a:r>
              <a:rPr lang="en-US" altLang="en-US" b="1" dirty="0">
                <a:solidFill>
                  <a:schemeClr val="tx1">
                    <a:lumMod val="50000"/>
                  </a:schemeClr>
                </a:solidFill>
              </a:rPr>
              <a:t>overall score</a:t>
            </a:r>
            <a:r>
              <a:rPr lang="en-US" altLang="en-US" dirty="0">
                <a:solidFill>
                  <a:schemeClr val="tx1">
                    <a:lumMod val="50000"/>
                  </a:schemeClr>
                </a:solidFill>
              </a:rPr>
              <a:t> and claim scores for </a:t>
            </a:r>
            <a:r>
              <a:rPr lang="en-US" altLang="en-US" b="1" dirty="0">
                <a:solidFill>
                  <a:schemeClr val="tx1">
                    <a:lumMod val="50000"/>
                  </a:schemeClr>
                </a:solidFill>
              </a:rPr>
              <a:t>reading and writing</a:t>
            </a:r>
            <a:r>
              <a:rPr lang="en-US" altLang="en-US" dirty="0">
                <a:solidFill>
                  <a:schemeClr val="tx1">
                    <a:lumMod val="50000"/>
                  </a:schemeClr>
                </a:solidFill>
              </a:rPr>
              <a:t>.</a:t>
            </a:r>
          </a:p>
          <a:p>
            <a:pPr marL="0" lvl="1" indent="0">
              <a:lnSpc>
                <a:spcPct val="110000"/>
              </a:lnSpc>
              <a:spcBef>
                <a:spcPts val="1800"/>
              </a:spcBef>
              <a:buSzPct val="100000"/>
              <a:buNone/>
              <a:defRPr/>
            </a:pPr>
            <a:r>
              <a:rPr lang="en-US" altLang="en-US" dirty="0">
                <a:solidFill>
                  <a:schemeClr val="tx1">
                    <a:lumMod val="50000"/>
                  </a:schemeClr>
                </a:solidFill>
              </a:rPr>
              <a:t>Students in all tested grades will be asked to complete an essay (i.e., full write composition) as part of their Performance Task, which can take multiple test sessions.</a:t>
            </a:r>
          </a:p>
          <a:p>
            <a:pPr marL="0" lvl="1" indent="0">
              <a:lnSpc>
                <a:spcPct val="110000"/>
              </a:lnSpc>
              <a:spcBef>
                <a:spcPts val="1800"/>
              </a:spcBef>
              <a:buSzPct val="100000"/>
              <a:buNone/>
              <a:defRPr/>
            </a:pPr>
            <a:r>
              <a:rPr lang="en-US" altLang="en-US" dirty="0">
                <a:solidFill>
                  <a:schemeClr val="tx1">
                    <a:lumMod val="50000"/>
                  </a:schemeClr>
                </a:solidFill>
              </a:rPr>
              <a:t>Listening items will require each student to have headphones.</a:t>
            </a:r>
          </a:p>
          <a:p>
            <a:pPr marL="0" lvl="1" indent="0">
              <a:lnSpc>
                <a:spcPct val="110000"/>
              </a:lnSpc>
              <a:spcBef>
                <a:spcPts val="1800"/>
              </a:spcBef>
              <a:buSzPct val="100000"/>
              <a:buNone/>
              <a:defRPr/>
            </a:pPr>
            <a:r>
              <a:rPr lang="en-US" altLang="en-US" dirty="0">
                <a:solidFill>
                  <a:schemeClr val="tx1">
                    <a:lumMod val="50000"/>
                  </a:schemeClr>
                </a:solidFill>
              </a:rPr>
              <a:t>Refer to the </a:t>
            </a:r>
            <a:r>
              <a:rPr lang="en-US" altLang="en-US" dirty="0">
                <a:solidFill>
                  <a:schemeClr val="tx1">
                    <a:lumMod val="50000"/>
                  </a:schemeClr>
                </a:solidFill>
                <a:hlinkClick r:id="rId3"/>
              </a:rPr>
              <a:t>Oregon Accessibility Manual</a:t>
            </a:r>
            <a:r>
              <a:rPr lang="en-US" altLang="en-US" dirty="0">
                <a:solidFill>
                  <a:schemeClr val="tx1">
                    <a:lumMod val="50000"/>
                  </a:schemeClr>
                </a:solidFill>
              </a:rPr>
              <a:t> for specific allowable supports.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7</a:t>
            </a:fld>
            <a:endParaRPr lang="en-US" dirty="0"/>
          </a:p>
        </p:txBody>
      </p:sp>
      <p:sp>
        <p:nvSpPr>
          <p:cNvPr id="2" name="Title 1"/>
          <p:cNvSpPr>
            <a:spLocks noGrp="1"/>
          </p:cNvSpPr>
          <p:nvPr>
            <p:ph type="title"/>
          </p:nvPr>
        </p:nvSpPr>
        <p:spPr/>
        <p:txBody>
          <a:bodyPr>
            <a:normAutofit/>
          </a:bodyPr>
          <a:lstStyle/>
          <a:p>
            <a:r>
              <a:rPr lang="en-US" dirty="0"/>
              <a:t>Key Elements of the General ELA Test</a:t>
            </a:r>
          </a:p>
        </p:txBody>
      </p:sp>
    </p:spTree>
    <p:extLst>
      <p:ext uri="{BB962C8B-B14F-4D97-AF65-F5344CB8AC3E}">
        <p14:creationId xmlns:p14="http://schemas.microsoft.com/office/powerpoint/2010/main" val="194019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F2F7F-91DC-44EE-1EE7-F2A88D33F409}"/>
            </a:ext>
          </a:extLst>
        </p:cNvPr>
        <p:cNvGrpSpPr/>
        <p:nvPr/>
      </p:nvGrpSpPr>
      <p:grpSpPr>
        <a:xfrm>
          <a:off x="0" y="0"/>
          <a:ext cx="0" cy="0"/>
          <a:chOff x="0" y="0"/>
          <a:chExt cx="0" cy="0"/>
        </a:xfrm>
      </p:grpSpPr>
      <p:sp>
        <p:nvSpPr>
          <p:cNvPr id="18435" name="Content Placeholder 2">
            <a:extLst>
              <a:ext uri="{FF2B5EF4-FFF2-40B4-BE49-F238E27FC236}">
                <a16:creationId xmlns:a16="http://schemas.microsoft.com/office/drawing/2014/main" id="{71343108-740D-45EF-F449-655FCCA8774E}"/>
              </a:ext>
            </a:extLst>
          </p:cNvPr>
          <p:cNvSpPr>
            <a:spLocks noGrp="1"/>
          </p:cNvSpPr>
          <p:nvPr>
            <p:ph idx="1"/>
          </p:nvPr>
        </p:nvSpPr>
        <p:spPr>
          <a:xfrm>
            <a:off x="717176" y="1825625"/>
            <a:ext cx="10971720" cy="4109010"/>
          </a:xfrm>
        </p:spPr>
        <p:txBody>
          <a:bodyPr>
            <a:noAutofit/>
          </a:bodyPr>
          <a:lstStyle/>
          <a:p>
            <a:pPr marL="0" lvl="1" indent="0">
              <a:lnSpc>
                <a:spcPct val="110000"/>
              </a:lnSpc>
              <a:spcBef>
                <a:spcPts val="600"/>
              </a:spcBef>
              <a:buSzPct val="100000"/>
              <a:buNone/>
              <a:defRPr/>
            </a:pPr>
            <a:r>
              <a:rPr lang="en-US" altLang="en-US" dirty="0">
                <a:solidFill>
                  <a:schemeClr val="tx1">
                    <a:lumMod val="50000"/>
                  </a:schemeClr>
                </a:solidFill>
              </a:rPr>
              <a:t>The OSAS Math Test includes items that assess both math </a:t>
            </a:r>
            <a:r>
              <a:rPr lang="en-US" altLang="en-US" b="1" dirty="0">
                <a:solidFill>
                  <a:schemeClr val="tx1">
                    <a:lumMod val="50000"/>
                  </a:schemeClr>
                </a:solidFill>
              </a:rPr>
              <a:t>content standards</a:t>
            </a:r>
            <a:r>
              <a:rPr lang="en-US" altLang="en-US" dirty="0">
                <a:solidFill>
                  <a:schemeClr val="tx1">
                    <a:lumMod val="50000"/>
                  </a:schemeClr>
                </a:solidFill>
              </a:rPr>
              <a:t> and math </a:t>
            </a:r>
            <a:r>
              <a:rPr lang="en-US" altLang="en-US" b="1" dirty="0">
                <a:solidFill>
                  <a:schemeClr val="tx1">
                    <a:lumMod val="50000"/>
                  </a:schemeClr>
                </a:solidFill>
              </a:rPr>
              <a:t>practice standards</a:t>
            </a:r>
            <a:r>
              <a:rPr lang="en-US" altLang="en-US" dirty="0">
                <a:solidFill>
                  <a:schemeClr val="tx1">
                    <a:lumMod val="50000"/>
                  </a:schemeClr>
                </a:solidFill>
              </a:rPr>
              <a:t>.</a:t>
            </a:r>
          </a:p>
          <a:p>
            <a:pPr marL="0" lvl="1" indent="0">
              <a:lnSpc>
                <a:spcPct val="110000"/>
              </a:lnSpc>
              <a:spcBef>
                <a:spcPts val="1800"/>
              </a:spcBef>
              <a:buSzPct val="100000"/>
              <a:buNone/>
              <a:defRPr/>
            </a:pPr>
            <a:r>
              <a:rPr lang="en-US" altLang="en-US" dirty="0">
                <a:solidFill>
                  <a:schemeClr val="tx1">
                    <a:lumMod val="50000"/>
                  </a:schemeClr>
                </a:solidFill>
              </a:rPr>
              <a:t>Students will receive an </a:t>
            </a:r>
            <a:r>
              <a:rPr lang="en-US" altLang="en-US" b="1" dirty="0">
                <a:solidFill>
                  <a:schemeClr val="tx1">
                    <a:lumMod val="50000"/>
                  </a:schemeClr>
                </a:solidFill>
              </a:rPr>
              <a:t>overall score</a:t>
            </a:r>
            <a:r>
              <a:rPr lang="en-US" altLang="en-US" dirty="0">
                <a:solidFill>
                  <a:schemeClr val="tx1">
                    <a:lumMod val="50000"/>
                  </a:schemeClr>
                </a:solidFill>
              </a:rPr>
              <a:t> and a claim score for </a:t>
            </a:r>
            <a:r>
              <a:rPr lang="en-US" altLang="en-US" b="1" dirty="0">
                <a:solidFill>
                  <a:schemeClr val="tx1">
                    <a:lumMod val="50000"/>
                  </a:schemeClr>
                </a:solidFill>
              </a:rPr>
              <a:t>Concepts and Procedures </a:t>
            </a:r>
            <a:r>
              <a:rPr lang="en-US" altLang="en-US" dirty="0">
                <a:solidFill>
                  <a:schemeClr val="tx1">
                    <a:lumMod val="50000"/>
                  </a:schemeClr>
                </a:solidFill>
              </a:rPr>
              <a:t>(Claim 1).</a:t>
            </a:r>
          </a:p>
          <a:p>
            <a:pPr marL="0" lvl="1" indent="0">
              <a:lnSpc>
                <a:spcPct val="110000"/>
              </a:lnSpc>
              <a:spcBef>
                <a:spcPts val="1800"/>
              </a:spcBef>
              <a:buSzPct val="100000"/>
              <a:buNone/>
              <a:defRPr/>
            </a:pPr>
            <a:r>
              <a:rPr lang="en-US" altLang="en-US" dirty="0">
                <a:solidFill>
                  <a:schemeClr val="tx1">
                    <a:lumMod val="50000"/>
                  </a:schemeClr>
                </a:solidFill>
              </a:rPr>
              <a:t>Beginning in Grade 6, the CAT consists of two segments: one with access to an embedded Desmos calculator and one without. </a:t>
            </a:r>
          </a:p>
          <a:p>
            <a:pPr marL="800100" lvl="2" indent="-342900">
              <a:lnSpc>
                <a:spcPct val="110000"/>
              </a:lnSpc>
              <a:spcBef>
                <a:spcPts val="600"/>
              </a:spcBef>
              <a:buSzPct val="100000"/>
              <a:defRPr/>
            </a:pPr>
            <a:r>
              <a:rPr lang="en-US" altLang="en-US" dirty="0">
                <a:solidFill>
                  <a:schemeClr val="tx1">
                    <a:lumMod val="50000"/>
                  </a:schemeClr>
                </a:solidFill>
              </a:rPr>
              <a:t>The </a:t>
            </a:r>
            <a:r>
              <a:rPr lang="en-US" altLang="en-US" dirty="0">
                <a:solidFill>
                  <a:schemeClr val="tx1">
                    <a:lumMod val="50000"/>
                  </a:schemeClr>
                </a:solidFill>
                <a:hlinkClick r:id="rId3"/>
              </a:rPr>
              <a:t>Desmos Testing</a:t>
            </a:r>
            <a:r>
              <a:rPr lang="en-US" altLang="en-US" dirty="0">
                <a:solidFill>
                  <a:schemeClr val="tx1">
                    <a:lumMod val="50000"/>
                  </a:schemeClr>
                </a:solidFill>
              </a:rPr>
              <a:t> website shows the different calculators used across grades</a:t>
            </a:r>
          </a:p>
          <a:p>
            <a:pPr marL="0" lvl="1" indent="0">
              <a:lnSpc>
                <a:spcPct val="110000"/>
              </a:lnSpc>
              <a:spcBef>
                <a:spcPts val="1800"/>
              </a:spcBef>
              <a:buSzPct val="100000"/>
              <a:buNone/>
              <a:defRPr/>
            </a:pPr>
            <a:r>
              <a:rPr lang="en-US" altLang="en-US" dirty="0">
                <a:solidFill>
                  <a:schemeClr val="tx1">
                    <a:lumMod val="50000"/>
                  </a:schemeClr>
                </a:solidFill>
              </a:rPr>
              <a:t>Refer to the </a:t>
            </a:r>
            <a:r>
              <a:rPr lang="en-US" altLang="en-US" dirty="0">
                <a:solidFill>
                  <a:schemeClr val="tx1">
                    <a:lumMod val="50000"/>
                  </a:schemeClr>
                </a:solidFill>
                <a:hlinkClick r:id="rId4"/>
              </a:rPr>
              <a:t>Oregon Accessibility Manual</a:t>
            </a:r>
            <a:r>
              <a:rPr lang="en-US" altLang="en-US" dirty="0">
                <a:solidFill>
                  <a:schemeClr val="tx1">
                    <a:lumMod val="50000"/>
                  </a:schemeClr>
                </a:solidFill>
              </a:rPr>
              <a:t> for specific allowable supports.</a:t>
            </a:r>
          </a:p>
        </p:txBody>
      </p:sp>
      <p:sp>
        <p:nvSpPr>
          <p:cNvPr id="4" name="Footer Placeholder 3">
            <a:extLst>
              <a:ext uri="{FF2B5EF4-FFF2-40B4-BE49-F238E27FC236}">
                <a16:creationId xmlns:a16="http://schemas.microsoft.com/office/drawing/2014/main" id="{59B5B4FE-BE96-15BF-1338-6494C29AE9A2}"/>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FF2B5EF4-FFF2-40B4-BE49-F238E27FC236}">
                <a16:creationId xmlns:a16="http://schemas.microsoft.com/office/drawing/2014/main" id="{F5BFB01F-1B33-6AF2-F561-EC92107E392B}"/>
              </a:ext>
            </a:extLst>
          </p:cNvPr>
          <p:cNvSpPr>
            <a:spLocks noGrp="1"/>
          </p:cNvSpPr>
          <p:nvPr>
            <p:ph type="sldNum" sz="quarter" idx="12"/>
          </p:nvPr>
        </p:nvSpPr>
        <p:spPr/>
        <p:txBody>
          <a:bodyPr/>
          <a:lstStyle/>
          <a:p>
            <a:fld id="{357F5B69-6281-4C1F-8C38-6DA0F56DA430}" type="slidenum">
              <a:rPr lang="en-US" smtClean="0"/>
              <a:t>8</a:t>
            </a:fld>
            <a:endParaRPr lang="en-US" dirty="0"/>
          </a:p>
        </p:txBody>
      </p:sp>
      <p:sp>
        <p:nvSpPr>
          <p:cNvPr id="2" name="Title 1">
            <a:extLst>
              <a:ext uri="{FF2B5EF4-FFF2-40B4-BE49-F238E27FC236}">
                <a16:creationId xmlns:a16="http://schemas.microsoft.com/office/drawing/2014/main" id="{FBE3EBED-447C-B9A3-BA53-869C903657AA}"/>
              </a:ext>
            </a:extLst>
          </p:cNvPr>
          <p:cNvSpPr>
            <a:spLocks noGrp="1"/>
          </p:cNvSpPr>
          <p:nvPr>
            <p:ph type="title"/>
          </p:nvPr>
        </p:nvSpPr>
        <p:spPr/>
        <p:txBody>
          <a:bodyPr>
            <a:normAutofit/>
          </a:bodyPr>
          <a:lstStyle/>
          <a:p>
            <a:r>
              <a:rPr lang="en-US" dirty="0"/>
              <a:t>Key Elements of the General Math Test</a:t>
            </a:r>
          </a:p>
        </p:txBody>
      </p:sp>
    </p:spTree>
    <p:extLst>
      <p:ext uri="{BB962C8B-B14F-4D97-AF65-F5344CB8AC3E}">
        <p14:creationId xmlns:p14="http://schemas.microsoft.com/office/powerpoint/2010/main" val="2188983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dirty="0"/>
              <a:t>OSAS ELA and Math</a:t>
            </a:r>
            <a:br>
              <a:rPr lang="en-US" sz="5400" dirty="0"/>
            </a:br>
            <a:r>
              <a:rPr lang="en-US" sz="5400" dirty="0"/>
              <a:t>Test Updates and Reminders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Tree>
    <p:custDataLst>
      <p:tags r:id="rId1"/>
    </p:custDataLst>
    <p:extLst>
      <p:ext uri="{BB962C8B-B14F-4D97-AF65-F5344CB8AC3E}">
        <p14:creationId xmlns:p14="http://schemas.microsoft.com/office/powerpoint/2010/main" val="2212118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
</p:tagLst>
</file>

<file path=ppt/tags/tag10.xml><?xml version="1.0" encoding="utf-8"?>
<p:tagLst xmlns:a="http://schemas.openxmlformats.org/drawingml/2006/main" xmlns:r="http://schemas.openxmlformats.org/officeDocument/2006/relationships" xmlns:p="http://schemas.openxmlformats.org/presentationml/2006/main">
  <p:tag name="TIMING" val="|36.3"/>
</p:tagLst>
</file>

<file path=ppt/tags/tag2.xml><?xml version="1.0" encoding="utf-8"?>
<p:tagLst xmlns:a="http://schemas.openxmlformats.org/drawingml/2006/main" xmlns:r="http://schemas.openxmlformats.org/officeDocument/2006/relationships" xmlns:p="http://schemas.openxmlformats.org/presentationml/2006/main">
  <p:tag name="TIMING" val="|39.3"/>
</p:tagLst>
</file>

<file path=ppt/tags/tag3.xml><?xml version="1.0" encoding="utf-8"?>
<p:tagLst xmlns:a="http://schemas.openxmlformats.org/drawingml/2006/main" xmlns:r="http://schemas.openxmlformats.org/officeDocument/2006/relationships" xmlns:p="http://schemas.openxmlformats.org/presentationml/2006/main">
  <p:tag name="TIMING" val="|39.3"/>
</p:tagLst>
</file>

<file path=ppt/tags/tag4.xml><?xml version="1.0" encoding="utf-8"?>
<p:tagLst xmlns:a="http://schemas.openxmlformats.org/drawingml/2006/main" xmlns:r="http://schemas.openxmlformats.org/officeDocument/2006/relationships" xmlns:p="http://schemas.openxmlformats.org/presentationml/2006/main">
  <p:tag name="TIMING" val="|1.3"/>
</p:tagLst>
</file>

<file path=ppt/tags/tag5.xml><?xml version="1.0" encoding="utf-8"?>
<p:tagLst xmlns:a="http://schemas.openxmlformats.org/drawingml/2006/main" xmlns:r="http://schemas.openxmlformats.org/officeDocument/2006/relationships" xmlns:p="http://schemas.openxmlformats.org/presentationml/2006/main">
  <p:tag name="TIMING" val="|1"/>
</p:tagLst>
</file>

<file path=ppt/tags/tag6.xml><?xml version="1.0" encoding="utf-8"?>
<p:tagLst xmlns:a="http://schemas.openxmlformats.org/drawingml/2006/main" xmlns:r="http://schemas.openxmlformats.org/officeDocument/2006/relationships" xmlns:p="http://schemas.openxmlformats.org/presentationml/2006/main">
  <p:tag name="TIMING" val="|1"/>
</p:tagLst>
</file>

<file path=ppt/tags/tag7.xml><?xml version="1.0" encoding="utf-8"?>
<p:tagLst xmlns:a="http://schemas.openxmlformats.org/drawingml/2006/main" xmlns:r="http://schemas.openxmlformats.org/officeDocument/2006/relationships" xmlns:p="http://schemas.openxmlformats.org/presentationml/2006/main">
  <p:tag name="TIMING" val="|50"/>
</p:tagLst>
</file>

<file path=ppt/tags/tag8.xml><?xml version="1.0" encoding="utf-8"?>
<p:tagLst xmlns:a="http://schemas.openxmlformats.org/drawingml/2006/main" xmlns:r="http://schemas.openxmlformats.org/officeDocument/2006/relationships" xmlns:p="http://schemas.openxmlformats.org/presentationml/2006/main">
  <p:tag name="TIMING" val="|1.5"/>
</p:tagLst>
</file>

<file path=ppt/tags/tag9.xml><?xml version="1.0" encoding="utf-8"?>
<p:tagLst xmlns:a="http://schemas.openxmlformats.org/drawingml/2006/main" xmlns:r="http://schemas.openxmlformats.org/officeDocument/2006/relationships" xmlns:p="http://schemas.openxmlformats.org/presentationml/2006/main">
  <p:tag name="TIMING" val="|1.3"/>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2022-09-28T19:12:11+00:00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14E953-EB2C-41EC-B19F-1B4914465EEE}">
  <ds:schemaRefs>
    <ds:schemaRef ds:uri="http://schemas.microsoft.com/sharepoint/v3/contenttype/forms"/>
  </ds:schemaRefs>
</ds:datastoreItem>
</file>

<file path=customXml/itemProps2.xml><?xml version="1.0" encoding="utf-8"?>
<ds:datastoreItem xmlns:ds="http://schemas.openxmlformats.org/officeDocument/2006/customXml" ds:itemID="{BC7167D6-C652-42F6-AFB6-6B5D39CB4B8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cff768f0-15bc-4a4d-af58-1e3581e35e48"/>
    <ds:schemaRef ds:uri="http://schemas.microsoft.com/office/infopath/2007/PartnerControls"/>
    <ds:schemaRef ds:uri="35c482b7-3342-4aed-a937-806bb302c8cb"/>
    <ds:schemaRef ds:uri="http://www.w3.org/XML/1998/namespace"/>
    <ds:schemaRef ds:uri="http://purl.org/dc/dcmitype/"/>
  </ds:schemaRefs>
</ds:datastoreItem>
</file>

<file path=customXml/itemProps3.xml><?xml version="1.0" encoding="utf-8"?>
<ds:datastoreItem xmlns:ds="http://schemas.openxmlformats.org/officeDocument/2006/customXml" ds:itemID="{4CB7200B-13A5-4403-A36F-088FBD15F165}"/>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25502</TotalTime>
  <Words>4776</Words>
  <Application>Microsoft Office PowerPoint</Application>
  <PresentationFormat>Widescreen</PresentationFormat>
  <Paragraphs>428</Paragraphs>
  <Slides>28</Slides>
  <Notes>28</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28</vt:i4>
      </vt:variant>
    </vt:vector>
  </HeadingPairs>
  <TitlesOfParts>
    <vt:vector size="38" baseType="lpstr">
      <vt:lpstr>Arial</vt:lpstr>
      <vt:lpstr>Calibri</vt:lpstr>
      <vt:lpstr>Times New Roman</vt:lpstr>
      <vt:lpstr>Wingdings</vt:lpstr>
      <vt:lpstr>2021ODE</vt:lpstr>
      <vt:lpstr>Green_2021ODE</vt:lpstr>
      <vt:lpstr>Gold_2021ODE</vt:lpstr>
      <vt:lpstr>Orange_2021ODE</vt:lpstr>
      <vt:lpstr>Red_2021ODE</vt:lpstr>
      <vt:lpstr>Teal_2021ODE</vt:lpstr>
      <vt:lpstr>Oregon Statewide Assessment System (OSAS)</vt:lpstr>
      <vt:lpstr>Module Topics</vt:lpstr>
      <vt:lpstr>Acronym Guide</vt:lpstr>
      <vt:lpstr>Key Elements of  OSAS ELA and Math Tests</vt:lpstr>
      <vt:lpstr>OSAS ELA &amp; Math Test Overview</vt:lpstr>
      <vt:lpstr>OSAS Item Types</vt:lpstr>
      <vt:lpstr>Key Elements of the General ELA Test</vt:lpstr>
      <vt:lpstr>Key Elements of the General Math Test</vt:lpstr>
      <vt:lpstr>OSAS ELA and Math Test Updates and Reminders</vt:lpstr>
      <vt:lpstr>Systems Settings (All Tests)</vt:lpstr>
      <vt:lpstr>OSAS Math Accessibility Updates</vt:lpstr>
      <vt:lpstr>OSAS ELA Test Reminder: Pausing PTs</vt:lpstr>
      <vt:lpstr>Test Scheduling</vt:lpstr>
      <vt:lpstr>Statewide Test Windows</vt:lpstr>
      <vt:lpstr>General Considerations</vt:lpstr>
      <vt:lpstr>Estimated Testing Times (in hr:min)</vt:lpstr>
      <vt:lpstr>Grade 10 Assessment Opportunities</vt:lpstr>
      <vt:lpstr>Test Administration</vt:lpstr>
      <vt:lpstr>Administering the OSAS ELA and Math Tests</vt:lpstr>
      <vt:lpstr>Scratch Paper</vt:lpstr>
      <vt:lpstr>Pause Rules and Test Expiration</vt:lpstr>
      <vt:lpstr>Pause Rules and Test Expiration, cont.</vt:lpstr>
      <vt:lpstr>Resources</vt:lpstr>
      <vt:lpstr>OSAS Training and Sample Tests</vt:lpstr>
      <vt:lpstr>OSAS ELA and Math Test Documents</vt:lpstr>
      <vt:lpstr>Accessing OSAS Results</vt:lpstr>
      <vt:lpstr>Q&amp;A Discussion</vt:lpstr>
      <vt:lpstr>Online 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OSAS ELA and Math Test Training Module</dc:title>
  <dc:creator>Andrew.Byerley@ode.state.or.us</dc:creator>
  <cp:lastModifiedBy>BERTRAND Tony * ODE</cp:lastModifiedBy>
  <cp:revision>333</cp:revision>
  <cp:lastPrinted>2018-08-28T21:36:30Z</cp:lastPrinted>
  <dcterms:created xsi:type="dcterms:W3CDTF">2018-06-18T15:52:28Z</dcterms:created>
  <dcterms:modified xsi:type="dcterms:W3CDTF">2025-09-04T22:10:36Z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MSIP_Label_61f40bdc-19d8-4b8e-be88-e9eb9bcca8b8_Enabled">
    <vt:lpwstr>true</vt:lpwstr>
  </property>
  <property fmtid="{D5CDD505-2E9C-101B-9397-08002B2CF9AE}" pid="4" name="MSIP_Label_61f40bdc-19d8-4b8e-be88-e9eb9bcca8b8_SetDate">
    <vt:lpwstr>2024-09-17T22:57:25Z</vt:lpwstr>
  </property>
  <property fmtid="{D5CDD505-2E9C-101B-9397-08002B2CF9AE}" pid="5" name="MSIP_Label_61f40bdc-19d8-4b8e-be88-e9eb9bcca8b8_Method">
    <vt:lpwstr>Privileged</vt:lpwstr>
  </property>
  <property fmtid="{D5CDD505-2E9C-101B-9397-08002B2CF9AE}" pid="6" name="MSIP_Label_61f40bdc-19d8-4b8e-be88-e9eb9bcca8b8_Name">
    <vt:lpwstr>Level 1 - Published (Items)</vt:lpwstr>
  </property>
  <property fmtid="{D5CDD505-2E9C-101B-9397-08002B2CF9AE}" pid="7" name="MSIP_Label_61f40bdc-19d8-4b8e-be88-e9eb9bcca8b8_SiteId">
    <vt:lpwstr>b4f51418-b269-49a2-935a-fa54bf584fc8</vt:lpwstr>
  </property>
  <property fmtid="{D5CDD505-2E9C-101B-9397-08002B2CF9AE}" pid="8" name="MSIP_Label_61f40bdc-19d8-4b8e-be88-e9eb9bcca8b8_ActionId">
    <vt:lpwstr>00ca3bab-2c44-440f-a1fa-b0aabef94ec6</vt:lpwstr>
  </property>
  <property fmtid="{D5CDD505-2E9C-101B-9397-08002B2CF9AE}" pid="9" name="MSIP_Label_61f40bdc-19d8-4b8e-be88-e9eb9bcca8b8_ContentBits">
    <vt:lpwstr>0</vt:lpwstr>
  </property>
  <property fmtid="{D5CDD505-2E9C-101B-9397-08002B2CF9AE}" pid="10" name="MediaServiceImageTags">
    <vt:lpwstr/>
  </property>
</Properties>
</file>