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9" r:id="rId4"/>
    <p:sldMasterId id="2147483731" r:id="rId5"/>
    <p:sldMasterId id="2147483743" r:id="rId6"/>
    <p:sldMasterId id="2147483755" r:id="rId7"/>
    <p:sldMasterId id="2147483767" r:id="rId8"/>
    <p:sldMasterId id="2147483779" r:id="rId9"/>
  </p:sldMasterIdLst>
  <p:notesMasterIdLst>
    <p:notesMasterId r:id="rId28"/>
  </p:notesMasterIdLst>
  <p:sldIdLst>
    <p:sldId id="271" r:id="rId10"/>
    <p:sldId id="272" r:id="rId11"/>
    <p:sldId id="273" r:id="rId12"/>
    <p:sldId id="274" r:id="rId13"/>
    <p:sldId id="275" r:id="rId14"/>
    <p:sldId id="276" r:id="rId15"/>
    <p:sldId id="281" r:id="rId16"/>
    <p:sldId id="278" r:id="rId17"/>
    <p:sldId id="282" r:id="rId18"/>
    <p:sldId id="283" r:id="rId19"/>
    <p:sldId id="284" r:id="rId20"/>
    <p:sldId id="279" r:id="rId21"/>
    <p:sldId id="285" r:id="rId22"/>
    <p:sldId id="286" r:id="rId23"/>
    <p:sldId id="280" r:id="rId24"/>
    <p:sldId id="287" r:id="rId25"/>
    <p:sldId id="289" r:id="rId26"/>
    <p:sldId id="277"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B16C8E-1493-B35F-A359-EA7F5586BFBD}" name="amy.rockwell@wesd.org" initials="am" userId="S::amy.rockwell_wesd.org#ext#@odemail.onmicrosoft.com::3bae9ce4-7b02-4e85-886d-8f9341efdf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4EC"/>
    <a:srgbClr val="FAF5E3"/>
    <a:srgbClr val="FCEDE1"/>
    <a:srgbClr val="E7F5F3"/>
    <a:srgbClr val="F0F4E6"/>
    <a:srgbClr val="FCF4F8"/>
    <a:srgbClr val="F2FAFE"/>
    <a:srgbClr val="BB8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777516-E816-4D86-BB47-9D02C0623F90}" v="6" dt="2025-09-05T16:56:43.0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68978" autoAdjust="0"/>
  </p:normalViewPr>
  <p:slideViewPr>
    <p:cSldViewPr snapToGrid="0">
      <p:cViewPr varScale="1">
        <p:scale>
          <a:sx n="67" d="100"/>
          <a:sy n="67" d="100"/>
        </p:scale>
        <p:origin x="11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viewProps" Target="view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rockwell@wesd.org" userId="S::amy.rockwell_wesd.org#ext#@odemail.onmicrosoft.com::3bae9ce4-7b02-4e85-886d-8f9341efdf54" providerId="AD" clId="Web-{1256A3CD-DAEC-5245-1B51-0AA28B0DD1AE}"/>
    <pc:docChg chg="mod modSld">
      <pc:chgData name="amy.rockwell@wesd.org" userId="S::amy.rockwell_wesd.org#ext#@odemail.onmicrosoft.com::3bae9ce4-7b02-4e85-886d-8f9341efdf54" providerId="AD" clId="Web-{1256A3CD-DAEC-5245-1B51-0AA28B0DD1AE}" dt="2025-09-02T21:46:58.050" v="1"/>
      <pc:docMkLst>
        <pc:docMk/>
      </pc:docMkLst>
      <pc:sldChg chg="modSp">
        <pc:chgData name="amy.rockwell@wesd.org" userId="S::amy.rockwell_wesd.org#ext#@odemail.onmicrosoft.com::3bae9ce4-7b02-4e85-886d-8f9341efdf54" providerId="AD" clId="Web-{1256A3CD-DAEC-5245-1B51-0AA28B0DD1AE}" dt="2025-09-02T21:24:35.682" v="0" actId="20577"/>
        <pc:sldMkLst>
          <pc:docMk/>
          <pc:sldMk cId="3486387796" sldId="275"/>
        </pc:sldMkLst>
        <pc:spChg chg="mod">
          <ac:chgData name="amy.rockwell@wesd.org" userId="S::amy.rockwell_wesd.org#ext#@odemail.onmicrosoft.com::3bae9ce4-7b02-4e85-886d-8f9341efdf54" providerId="AD" clId="Web-{1256A3CD-DAEC-5245-1B51-0AA28B0DD1AE}" dt="2025-09-02T21:24:35.682" v="0" actId="20577"/>
          <ac:spMkLst>
            <pc:docMk/>
            <pc:sldMk cId="3486387796" sldId="275"/>
            <ac:spMk id="2" creationId="{00000000-0000-0000-0000-000000000000}"/>
          </ac:spMkLst>
        </pc:spChg>
      </pc:sldChg>
    </pc:docChg>
  </pc:docChgLst>
  <pc:docChgLst>
    <pc:chgData name="WOLCOTT Ben * ODE" userId="c27276f8-6501-4f07-a400-2e416a0778ac" providerId="ADAL" clId="{15777516-E816-4D86-BB47-9D02C0623F90}"/>
    <pc:docChg chg="custSel modSld">
      <pc:chgData name="WOLCOTT Ben * ODE" userId="c27276f8-6501-4f07-a400-2e416a0778ac" providerId="ADAL" clId="{15777516-E816-4D86-BB47-9D02C0623F90}" dt="2025-09-05T16:56:49.462" v="87" actId="20577"/>
      <pc:docMkLst>
        <pc:docMk/>
      </pc:docMkLst>
      <pc:sldChg chg="modSp mod">
        <pc:chgData name="WOLCOTT Ben * ODE" userId="c27276f8-6501-4f07-a400-2e416a0778ac" providerId="ADAL" clId="{15777516-E816-4D86-BB47-9D02C0623F90}" dt="2025-09-05T16:56:49.462" v="87" actId="20577"/>
        <pc:sldMkLst>
          <pc:docMk/>
          <pc:sldMk cId="497454922" sldId="277"/>
        </pc:sldMkLst>
        <pc:spChg chg="mod">
          <ac:chgData name="WOLCOTT Ben * ODE" userId="c27276f8-6501-4f07-a400-2e416a0778ac" providerId="ADAL" clId="{15777516-E816-4D86-BB47-9D02C0623F90}" dt="2025-09-05T16:56:49.462" v="87" actId="20577"/>
          <ac:spMkLst>
            <pc:docMk/>
            <pc:sldMk cId="497454922" sldId="277"/>
            <ac:spMk id="36868" creationId="{00000000-0000-0000-0000-000000000000}"/>
          </ac:spMkLst>
        </pc:spChg>
      </pc:sldChg>
      <pc:sldChg chg="addSp delSp modSp mod">
        <pc:chgData name="WOLCOTT Ben * ODE" userId="c27276f8-6501-4f07-a400-2e416a0778ac" providerId="ADAL" clId="{15777516-E816-4D86-BB47-9D02C0623F90}" dt="2025-09-05T16:51:02.901" v="73" actId="962"/>
        <pc:sldMkLst>
          <pc:docMk/>
          <pc:sldMk cId="719572360" sldId="282"/>
        </pc:sldMkLst>
        <pc:picChg chg="del">
          <ac:chgData name="WOLCOTT Ben * ODE" userId="c27276f8-6501-4f07-a400-2e416a0778ac" providerId="ADAL" clId="{15777516-E816-4D86-BB47-9D02C0623F90}" dt="2025-09-05T16:50:27.434" v="0" actId="478"/>
          <ac:picMkLst>
            <pc:docMk/>
            <pc:sldMk cId="719572360" sldId="282"/>
            <ac:picMk id="4" creationId="{00000000-0000-0000-0000-000000000000}"/>
          </ac:picMkLst>
        </pc:picChg>
        <pc:picChg chg="add mod">
          <ac:chgData name="WOLCOTT Ben * ODE" userId="c27276f8-6501-4f07-a400-2e416a0778ac" providerId="ADAL" clId="{15777516-E816-4D86-BB47-9D02C0623F90}" dt="2025-09-05T16:51:02.901" v="73" actId="962"/>
          <ac:picMkLst>
            <pc:docMk/>
            <pc:sldMk cId="719572360" sldId="282"/>
            <ac:picMk id="8" creationId="{8F72B8B6-72E1-5D1A-86F0-F49534488CB4}"/>
          </ac:picMkLst>
        </pc:picChg>
      </pc:sldChg>
      <pc:sldChg chg="modSp mod">
        <pc:chgData name="WOLCOTT Ben * ODE" userId="c27276f8-6501-4f07-a400-2e416a0778ac" providerId="ADAL" clId="{15777516-E816-4D86-BB47-9D02C0623F90}" dt="2025-09-05T16:53:26.270" v="84" actId="20577"/>
        <pc:sldMkLst>
          <pc:docMk/>
          <pc:sldMk cId="2418917102" sldId="287"/>
        </pc:sldMkLst>
        <pc:spChg chg="mod">
          <ac:chgData name="WOLCOTT Ben * ODE" userId="c27276f8-6501-4f07-a400-2e416a0778ac" providerId="ADAL" clId="{15777516-E816-4D86-BB47-9D02C0623F90}" dt="2025-09-05T16:53:26.270" v="84" actId="20577"/>
          <ac:spMkLst>
            <pc:docMk/>
            <pc:sldMk cId="2418917102" sldId="287"/>
            <ac:spMk id="4915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accessibility supports training module for Oregon’s statewide assessment system, required for all district and school test coordinators, as well as test administrators.</a:t>
            </a:r>
          </a:p>
          <a:p>
            <a:endParaRPr lang="en-US" altLang="en-US" dirty="0"/>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1F5A68-45DF-475F-99A4-680CBA902622}" type="slidenum">
              <a:rPr lang="en-US" altLang="en-US"/>
              <a:pPr>
                <a:spcBef>
                  <a:spcPct val="0"/>
                </a:spcBef>
              </a:pPr>
              <a:t>1</a:t>
            </a:fld>
            <a:endParaRPr lang="en-US" altLang="en-US"/>
          </a:p>
        </p:txBody>
      </p:sp>
    </p:spTree>
    <p:extLst>
      <p:ext uri="{BB962C8B-B14F-4D97-AF65-F5344CB8AC3E}">
        <p14:creationId xmlns:p14="http://schemas.microsoft.com/office/powerpoint/2010/main" val="308812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CCSSO’s Accessibility Manual </a:t>
            </a:r>
            <a:r>
              <a:rPr lang="en-US" altLang="en-US" dirty="0"/>
              <a:t>contains assistance in identifying or selecting various types of accessibility supports for students, including consideration of at least three factors:</a:t>
            </a:r>
          </a:p>
          <a:p>
            <a:pPr marL="457200" marR="0" lvl="2" indent="0" algn="l" defTabSz="914400" rtl="0" eaLnBrk="1" fontAlgn="auto" latinLnBrk="0" hangingPunct="1">
              <a:lnSpc>
                <a:spcPct val="100000"/>
              </a:lnSpc>
              <a:spcBef>
                <a:spcPts val="0"/>
              </a:spcBef>
              <a:spcAft>
                <a:spcPts val="0"/>
              </a:spcAft>
              <a:buClrTx/>
              <a:buSzPct val="70000"/>
              <a:buFontTx/>
              <a:buNone/>
              <a:tabLst/>
              <a:defRPr/>
            </a:pPr>
            <a:r>
              <a:rPr lang="en-US" altLang="en-US" sz="2000" dirty="0">
                <a:solidFill>
                  <a:schemeClr val="tx1">
                    <a:lumMod val="50000"/>
                  </a:schemeClr>
                </a:solidFill>
              </a:rPr>
              <a:t>1.</a:t>
            </a:r>
            <a:r>
              <a:rPr lang="en-US" altLang="en-US" sz="2000" baseline="0" dirty="0">
                <a:solidFill>
                  <a:schemeClr val="tx1">
                    <a:lumMod val="50000"/>
                  </a:schemeClr>
                </a:solidFill>
              </a:rPr>
              <a:t> </a:t>
            </a:r>
            <a:r>
              <a:rPr lang="en-US" altLang="en-US" sz="2000" dirty="0">
                <a:solidFill>
                  <a:schemeClr val="tx1">
                    <a:lumMod val="50000"/>
                  </a:schemeClr>
                </a:solidFill>
              </a:rPr>
              <a:t>Student characteristics such as disabilities, language proficiency, and accessibility supports used in classroom instruction</a:t>
            </a:r>
            <a:r>
              <a:rPr lang="en-US" altLang="en-US" sz="2000" baseline="0" dirty="0">
                <a:solidFill>
                  <a:schemeClr val="tx1">
                    <a:lumMod val="50000"/>
                  </a:schemeClr>
                </a:solidFill>
              </a:rPr>
              <a:t> and on </a:t>
            </a:r>
            <a:r>
              <a:rPr lang="en-US" altLang="en-US" sz="2000" dirty="0">
                <a:solidFill>
                  <a:schemeClr val="tx1">
                    <a:lumMod val="50000"/>
                  </a:schemeClr>
                </a:solidFill>
              </a:rPr>
              <a:t>assessments.</a:t>
            </a:r>
          </a:p>
          <a:p>
            <a:pPr marL="457200" lvl="2" indent="0">
              <a:spcBef>
                <a:spcPts val="0"/>
              </a:spcBef>
              <a:buSzPct val="70000"/>
              <a:buNone/>
              <a:defRPr/>
            </a:pPr>
            <a:endParaRPr lang="en-US" altLang="en-US" sz="2000" dirty="0">
              <a:solidFill>
                <a:schemeClr val="tx1">
                  <a:lumMod val="50000"/>
                </a:schemeClr>
              </a:solidFill>
            </a:endParaRPr>
          </a:p>
          <a:p>
            <a:pPr marL="457200" marR="0" lvl="2" indent="0" algn="l" defTabSz="914400" rtl="0" eaLnBrk="1" fontAlgn="auto" latinLnBrk="0" hangingPunct="1">
              <a:lnSpc>
                <a:spcPct val="100000"/>
              </a:lnSpc>
              <a:spcBef>
                <a:spcPts val="0"/>
              </a:spcBef>
              <a:spcAft>
                <a:spcPts val="0"/>
              </a:spcAft>
              <a:buClrTx/>
              <a:buSzPct val="70000"/>
              <a:buFontTx/>
              <a:buNone/>
              <a:tabLst/>
              <a:defRPr/>
            </a:pPr>
            <a:r>
              <a:rPr lang="en-US" altLang="en-US" sz="2000" dirty="0">
                <a:solidFill>
                  <a:schemeClr val="tx1">
                    <a:lumMod val="50000"/>
                  </a:schemeClr>
                </a:solidFill>
              </a:rPr>
              <a:t>2. Student needs, including tasks that will be required of the student and ways to remove physical and other barriers inhibiting a student’s ability to perform those tasks.</a:t>
            </a:r>
          </a:p>
          <a:p>
            <a:pPr marL="457200" lvl="2" indent="0">
              <a:spcBef>
                <a:spcPts val="0"/>
              </a:spcBef>
              <a:buSzPct val="70000"/>
              <a:buNone/>
              <a:defRPr/>
            </a:pPr>
            <a:endParaRPr lang="en-US" altLang="en-US" sz="2000" dirty="0">
              <a:solidFill>
                <a:schemeClr val="tx1">
                  <a:lumMod val="50000"/>
                </a:schemeClr>
              </a:solidFill>
            </a:endParaRPr>
          </a:p>
          <a:p>
            <a:pPr marL="457200" marR="0" lvl="2" indent="0" algn="l" defTabSz="914400" rtl="0" eaLnBrk="1" fontAlgn="auto" latinLnBrk="0" hangingPunct="1">
              <a:lnSpc>
                <a:spcPct val="100000"/>
              </a:lnSpc>
              <a:spcBef>
                <a:spcPts val="0"/>
              </a:spcBef>
              <a:spcAft>
                <a:spcPts val="0"/>
              </a:spcAft>
              <a:buClrTx/>
              <a:buSzPct val="70000"/>
              <a:buFontTx/>
              <a:buNone/>
              <a:tabLst/>
              <a:defRPr/>
            </a:pPr>
            <a:r>
              <a:rPr lang="en-US" altLang="en-US" sz="2000" dirty="0">
                <a:solidFill>
                  <a:schemeClr val="tx1">
                    <a:lumMod val="50000"/>
                  </a:schemeClr>
                </a:solidFill>
              </a:rPr>
              <a:t>3. Accessibility policy </a:t>
            </a:r>
            <a:r>
              <a:rPr lang="en-US" altLang="en-US" sz="1200" dirty="0">
                <a:solidFill>
                  <a:schemeClr val="tx1">
                    <a:lumMod val="50000"/>
                  </a:schemeClr>
                </a:solidFill>
              </a:rPr>
              <a:t>for an assessment or for part of an assessment and consequences of those decisions.</a:t>
            </a:r>
          </a:p>
          <a:p>
            <a:pPr marL="457200" lvl="2" indent="0">
              <a:spcBef>
                <a:spcPts val="0"/>
              </a:spcBef>
              <a:buSzPct val="70000"/>
              <a:buNone/>
              <a:defRPr/>
            </a:pPr>
            <a:endParaRPr lang="en-US" altLang="en-US" dirty="0"/>
          </a:p>
          <a:p>
            <a:endParaRPr lang="en-US" altLang="en-US" dirty="0"/>
          </a:p>
          <a:p>
            <a:endParaRPr lang="en-US" altLang="en-US"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65ADC53-83B1-4330-B329-93B8DF634BD1}" type="slidenum">
              <a:rPr lang="en-US" altLang="en-US"/>
              <a:pPr>
                <a:spcBef>
                  <a:spcPct val="0"/>
                </a:spcBef>
              </a:pPr>
              <a:t>10</a:t>
            </a:fld>
            <a:endParaRPr lang="en-US" altLang="en-US"/>
          </a:p>
        </p:txBody>
      </p:sp>
    </p:spTree>
    <p:extLst>
      <p:ext uri="{BB962C8B-B14F-4D97-AF65-F5344CB8AC3E}">
        <p14:creationId xmlns:p14="http://schemas.microsoft.com/office/powerpoint/2010/main" val="3044017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Having identified</a:t>
            </a:r>
            <a:r>
              <a:rPr lang="en-US" sz="1200" b="0" kern="1200" baseline="0" dirty="0">
                <a:solidFill>
                  <a:schemeClr val="tx1"/>
                </a:solidFill>
                <a:effectLst/>
                <a:latin typeface="+mn-lt"/>
                <a:ea typeface="+mn-ea"/>
                <a:cs typeface="+mn-cs"/>
              </a:rPr>
              <a:t> the accessibility supports that each student needs, the next step is to ensure that these supports are documented according to federal and state requirements. For example, in the </a:t>
            </a:r>
            <a:r>
              <a:rPr lang="en-US" sz="1200" b="1" kern="1200" baseline="0" dirty="0">
                <a:solidFill>
                  <a:schemeClr val="tx1"/>
                </a:solidFill>
                <a:effectLst/>
                <a:latin typeface="+mn-lt"/>
                <a:ea typeface="+mn-ea"/>
                <a:cs typeface="+mn-cs"/>
              </a:rPr>
              <a:t>d</a:t>
            </a:r>
            <a:r>
              <a:rPr lang="en-US" sz="1200" b="1" kern="1200" dirty="0">
                <a:solidFill>
                  <a:schemeClr val="tx1"/>
                </a:solidFill>
                <a:effectLst/>
                <a:latin typeface="+mn-lt"/>
                <a:ea typeface="+mn-ea"/>
                <a:cs typeface="+mn-cs"/>
              </a:rPr>
              <a:t>ocumenting accessibility supports section of a student’s IEP</a:t>
            </a:r>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there are potentially three areas in which accessibility supports can be addressed: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First, “Consideration of Special Factors” [Sec. 614(d)(3)(B)]. This is where communication and assistive technology supports are considered.</a:t>
            </a:r>
          </a:p>
          <a:p>
            <a:r>
              <a:rPr lang="en-US" sz="1200" kern="1200" dirty="0">
                <a:solidFill>
                  <a:schemeClr val="tx1"/>
                </a:solidFill>
                <a:effectLst/>
                <a:latin typeface="+mn-lt"/>
                <a:ea typeface="+mn-ea"/>
                <a:cs typeface="+mn-cs"/>
              </a:rPr>
              <a:t>Second, “Supplementary Aids and Services” [Sec. 602(33) and Sec. 614(d)(1)(A)(</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This area of the IEP includes “aids, services, and other supports that are provided in regular education classes or other education-related settings to enable children with disabilities to be educated with nondisabled children to the maximum extent appropriate.”</a:t>
            </a:r>
          </a:p>
          <a:p>
            <a:r>
              <a:rPr lang="en-US" sz="1200" kern="1200" dirty="0">
                <a:solidFill>
                  <a:schemeClr val="tx1"/>
                </a:solidFill>
                <a:effectLst/>
                <a:latin typeface="+mn-lt"/>
                <a:ea typeface="+mn-ea"/>
                <a:cs typeface="+mn-cs"/>
              </a:rPr>
              <a:t>Finally, and most relevant for assessment, the “Participation in Assessments” [Sec. 612(a)(16)]. This section of the IEP documents the accommodations needed to facilitate the participation of students with disabilities in general state and district-wide assessments. </a:t>
            </a:r>
          </a:p>
          <a:p>
            <a:endParaRPr lang="en-US" sz="1200" kern="1200" dirty="0">
              <a:solidFill>
                <a:schemeClr val="tx1"/>
              </a:solidFill>
              <a:effectLst/>
              <a:latin typeface="+mn-lt"/>
              <a:ea typeface="+mn-ea"/>
              <a:cs typeface="+mn-cs"/>
            </a:endParaRPr>
          </a:p>
          <a:p>
            <a:pPr marL="0" lvl="1"/>
            <a:endParaRPr lang="en-US" altLang="en-US" dirty="0"/>
          </a:p>
          <a:p>
            <a:pPr marL="0" lvl="1"/>
            <a:r>
              <a:rPr lang="en-US" altLang="en-US" i="1" dirty="0"/>
              <a:t>[TCs may insert local policies/protocols for documentation at this point in the training.]</a:t>
            </a:r>
          </a:p>
          <a:p>
            <a:pPr marL="0" lvl="1"/>
            <a:endParaRPr lang="en-US" altLang="en-US" dirty="0"/>
          </a:p>
          <a:p>
            <a:endParaRPr lang="en-US" altLang="en-US" dirty="0"/>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FE3D181-35BF-4B9F-A9ED-75C234DB088E}" type="slidenum">
              <a:rPr lang="en-US" altLang="en-US"/>
              <a:pPr>
                <a:spcBef>
                  <a:spcPct val="0"/>
                </a:spcBef>
              </a:pPr>
              <a:t>11</a:t>
            </a:fld>
            <a:endParaRPr lang="en-US" altLang="en-US"/>
          </a:p>
        </p:txBody>
      </p:sp>
    </p:spTree>
    <p:extLst>
      <p:ext uri="{BB962C8B-B14F-4D97-AF65-F5344CB8AC3E}">
        <p14:creationId xmlns:p14="http://schemas.microsoft.com/office/powerpoint/2010/main" val="565699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slides</a:t>
            </a:r>
            <a:r>
              <a:rPr lang="en-US" baseline="0" dirty="0"/>
              <a:t> discuss administration of accessibility supports.</a:t>
            </a:r>
            <a:endParaRPr lang="en-US" dirty="0"/>
          </a:p>
        </p:txBody>
      </p:sp>
      <p:sp>
        <p:nvSpPr>
          <p:cNvPr id="4" name="Slide Number Placeholder 3"/>
          <p:cNvSpPr>
            <a:spLocks noGrp="1"/>
          </p:cNvSpPr>
          <p:nvPr>
            <p:ph type="sldNum" sz="quarter" idx="10"/>
          </p:nvPr>
        </p:nvSpPr>
        <p:spPr/>
        <p:txBody>
          <a:bodyPr/>
          <a:lstStyle/>
          <a:p>
            <a:fld id="{47CB6C14-74EC-4CD2-B42C-D1731517624D}" type="slidenum">
              <a:rPr lang="en-US" smtClean="0"/>
              <a:t>12</a:t>
            </a:fld>
            <a:endParaRPr lang="en-US"/>
          </a:p>
        </p:txBody>
      </p:sp>
    </p:spTree>
    <p:extLst>
      <p:ext uri="{BB962C8B-B14F-4D97-AF65-F5344CB8AC3E}">
        <p14:creationId xmlns:p14="http://schemas.microsoft.com/office/powerpoint/2010/main" val="2109948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Accessibility supports to be used during administration of an Oregon statewide assessment must be: previously approved by the Oregon Accessibility Panel;</a:t>
            </a:r>
            <a:r>
              <a:rPr lang="en-US" altLang="en-US" baseline="0" dirty="0"/>
              <a:t> </a:t>
            </a:r>
            <a:r>
              <a:rPr lang="en-US" altLang="en-US" dirty="0"/>
              <a:t>listed in the</a:t>
            </a:r>
            <a:r>
              <a:rPr lang="en-US" altLang="en-US" baseline="0" dirty="0"/>
              <a:t> appropriate </a:t>
            </a:r>
            <a:r>
              <a:rPr lang="en-US" altLang="en-US" dirty="0"/>
              <a:t>accessibility supports table in the OAM; implemented during instruction;</a:t>
            </a:r>
            <a:r>
              <a:rPr lang="en-US" altLang="en-US" baseline="0" dirty="0"/>
              <a:t> and </a:t>
            </a:r>
            <a:r>
              <a:rPr lang="en-US" altLang="en-US" dirty="0"/>
              <a:t>familiar to the student prior to testing.</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599D56F-EAC4-4AA6-BF32-4B4E53EAFB65}" type="slidenum">
              <a:rPr lang="en-US" altLang="en-US"/>
              <a:pPr>
                <a:spcBef>
                  <a:spcPct val="0"/>
                </a:spcBef>
              </a:pPr>
              <a:t>13</a:t>
            </a:fld>
            <a:endParaRPr lang="en-US" altLang="en-US"/>
          </a:p>
        </p:txBody>
      </p:sp>
    </p:spTree>
    <p:extLst>
      <p:ext uri="{BB962C8B-B14F-4D97-AF65-F5344CB8AC3E}">
        <p14:creationId xmlns:p14="http://schemas.microsoft.com/office/powerpoint/2010/main" val="2646903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85811" indent="-457200">
              <a:spcBef>
                <a:spcPts val="0"/>
              </a:spcBef>
              <a:defRPr/>
            </a:pPr>
            <a:r>
              <a:rPr lang="en-US" dirty="0"/>
              <a:t>After deciding about accessibility support provision, develop a plan for implementation and evaluation. Students must have opportunities to become familiar with the online assessment platform and process. Test administrators should know what accessibility supports each student will be using, and how to administer them properly, prior to the day of the test. TAs must appropriately administer accessibility supports to ensure test results reflect actual student knowledge. Test security must also be maintained.</a:t>
            </a:r>
            <a:endParaRPr lang="en-US" altLang="en-US" dirty="0">
              <a:solidFill>
                <a:schemeClr val="tx1">
                  <a:lumMod val="50000"/>
                </a:schemeClr>
              </a:solidFill>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FAE1694-DC02-4CEF-B343-5172AF410349}" type="slidenum">
              <a:rPr lang="en-US" altLang="en-US"/>
              <a:pPr>
                <a:spcBef>
                  <a:spcPct val="0"/>
                </a:spcBef>
              </a:pPr>
              <a:t>14</a:t>
            </a:fld>
            <a:endParaRPr lang="en-US" altLang="en-US"/>
          </a:p>
        </p:txBody>
      </p:sp>
    </p:spTree>
    <p:extLst>
      <p:ext uri="{BB962C8B-B14F-4D97-AF65-F5344CB8AC3E}">
        <p14:creationId xmlns:p14="http://schemas.microsoft.com/office/powerpoint/2010/main" val="3456027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US" altLang="ja-JP" sz="1200" dirty="0"/>
              <a:t>The following slides cover </a:t>
            </a:r>
            <a:r>
              <a:rPr lang="en-US" altLang="ja-JP" sz="1200" baseline="0" dirty="0"/>
              <a:t>evaluation of accessibility supports.</a:t>
            </a:r>
            <a:endParaRPr lang="en-US" altLang="ja-JP" sz="1200" dirty="0"/>
          </a:p>
        </p:txBody>
      </p:sp>
      <p:sp>
        <p:nvSpPr>
          <p:cNvPr id="4" name="Slide Number Placeholder 3"/>
          <p:cNvSpPr>
            <a:spLocks noGrp="1"/>
          </p:cNvSpPr>
          <p:nvPr>
            <p:ph type="sldNum" sz="quarter" idx="10"/>
          </p:nvPr>
        </p:nvSpPr>
        <p:spPr/>
        <p:txBody>
          <a:bodyPr/>
          <a:lstStyle/>
          <a:p>
            <a:fld id="{47CB6C14-74EC-4CD2-B42C-D1731517624D}" type="slidenum">
              <a:rPr lang="en-US" smtClean="0"/>
              <a:t>15</a:t>
            </a:fld>
            <a:endParaRPr lang="en-US"/>
          </a:p>
        </p:txBody>
      </p:sp>
    </p:spTree>
    <p:extLst>
      <p:ext uri="{BB962C8B-B14F-4D97-AF65-F5344CB8AC3E}">
        <p14:creationId xmlns:p14="http://schemas.microsoft.com/office/powerpoint/2010/main" val="31038077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Collecting and analyzing data on the use and effectiveness of supports ensures the meaningful participation of students with disabilities in statewide assessments. Data on the use and impact of supports during assessments may reveal patterns of use that can inform future decision-making. An evaluation may also indicate areas in which the IEP team, Section 504 plan committee, or TAs need additional training and support.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en-US" dirty="0"/>
              <a:t>To identify systemic patterns, districts may decide to gather information on the implementation of supports during assessment from all schools. Observations conducted during test administration, such as interviews with TAs or students after testing sessions, may also yield information that can be used to guide future evaluation processes.</a:t>
            </a:r>
          </a:p>
          <a:p>
            <a:endParaRPr lang="en-US" altLang="en-US" dirty="0"/>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630F7D8-B471-4B41-85DF-4F6AE0769823}" type="slidenum">
              <a:rPr lang="en-US" altLang="en-US"/>
              <a:pPr>
                <a:spcBef>
                  <a:spcPct val="0"/>
                </a:spcBef>
              </a:pPr>
              <a:t>16</a:t>
            </a:fld>
            <a:endParaRPr lang="en-US" altLang="en-US"/>
          </a:p>
        </p:txBody>
      </p:sp>
    </p:spTree>
    <p:extLst>
      <p:ext uri="{BB962C8B-B14F-4D97-AF65-F5344CB8AC3E}">
        <p14:creationId xmlns:p14="http://schemas.microsoft.com/office/powerpoint/2010/main" val="2616737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This is an optional point in the required training to pause and discuss the questions provided or a locally developed set of relevant questions. If you would like to pause, please pause now.</a:t>
            </a:r>
            <a:endParaRPr lang="en-US" altLang="en-US" dirty="0"/>
          </a:p>
          <a:p>
            <a:endParaRPr lang="en-US" altLang="en-US" dirty="0"/>
          </a:p>
          <a:p>
            <a:r>
              <a:rPr lang="en-US" altLang="en-US" dirty="0"/>
              <a:t>Suggested activities:</a:t>
            </a:r>
          </a:p>
          <a:p>
            <a:r>
              <a:rPr lang="en-US" altLang="en-US" dirty="0"/>
              <a:t>-Small groups: use post-its to capture local considerations and challenges, one per sheet. Mount post-its.</a:t>
            </a:r>
          </a:p>
          <a:p>
            <a:r>
              <a:rPr lang="en-US" altLang="en-US" dirty="0"/>
              <a:t>-Large group: facilitate review/summary of considerations/challenges from across the large group</a:t>
            </a:r>
          </a:p>
          <a:p>
            <a:r>
              <a:rPr lang="en-US" altLang="en-US" dirty="0"/>
              <a:t>-Small groups: share effective approaches, look at artifacts</a:t>
            </a:r>
          </a:p>
          <a:p>
            <a:r>
              <a:rPr lang="en-US" altLang="en-US" dirty="0"/>
              <a:t>-Large group: facilitate share out, writing down approaches via chart pack</a:t>
            </a:r>
          </a:p>
          <a:p>
            <a:r>
              <a:rPr lang="en-US" altLang="en-US" dirty="0"/>
              <a:t>-Small group or individual: use note organizer to capture take-homes, next steps</a:t>
            </a:r>
          </a:p>
          <a:p>
            <a:endParaRPr lang="en-US" altLang="en-US" dirty="0"/>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98C8D1-3BEA-4754-94A9-05F5E6810512}" type="slidenum">
              <a:rPr lang="en-US" altLang="en-US">
                <a:solidFill>
                  <a:srgbClr val="000000"/>
                </a:solidFill>
              </a:rPr>
              <a:pPr>
                <a:spcBef>
                  <a:spcPct val="0"/>
                </a:spcBef>
              </a:pPr>
              <a:t>17</a:t>
            </a:fld>
            <a:endParaRPr lang="en-US" altLang="en-US">
              <a:solidFill>
                <a:srgbClr val="000000"/>
              </a:solidFill>
            </a:endParaRPr>
          </a:p>
        </p:txBody>
      </p:sp>
    </p:spTree>
    <p:extLst>
      <p:ext uri="{BB962C8B-B14F-4D97-AF65-F5344CB8AC3E}">
        <p14:creationId xmlns:p14="http://schemas.microsoft.com/office/powerpoint/2010/main" val="4384504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Finally, the links to the resources listed on previous slides are provided here. This concludes the Accessibility Support training module.</a:t>
            </a:r>
          </a:p>
          <a:p>
            <a:endParaRPr lang="en-US" altLang="en-US" dirty="0"/>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C6B7E4A-DDAB-4A0B-9328-FACAC5AB6637}" type="slidenum">
              <a:rPr lang="en-US" altLang="en-US"/>
              <a:pPr>
                <a:spcBef>
                  <a:spcPct val="0"/>
                </a:spcBef>
              </a:pPr>
              <a:t>18</a:t>
            </a:fld>
            <a:endParaRPr lang="en-US" altLang="en-US"/>
          </a:p>
        </p:txBody>
      </p:sp>
    </p:spTree>
    <p:extLst>
      <p:ext uri="{BB962C8B-B14F-4D97-AF65-F5344CB8AC3E}">
        <p14:creationId xmlns:p14="http://schemas.microsoft.com/office/powerpoint/2010/main" val="3576170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training provides an overview of Oregon’s statewide assessment system accessibility supports, and reviews resources that support the appropriate selection, administration, and evaluation of these supports.</a:t>
            </a:r>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F94DBFF-9651-44A5-89FC-0B974DFEA849}" type="slidenum">
              <a:rPr lang="en-US" altLang="en-US"/>
              <a:pPr>
                <a:spcBef>
                  <a:spcPct val="0"/>
                </a:spcBef>
              </a:pPr>
              <a:t>2</a:t>
            </a:fld>
            <a:endParaRPr lang="en-US" altLang="en-US"/>
          </a:p>
        </p:txBody>
      </p:sp>
    </p:spTree>
    <p:extLst>
      <p:ext uri="{BB962C8B-B14F-4D97-AF65-F5344CB8AC3E}">
        <p14:creationId xmlns:p14="http://schemas.microsoft.com/office/powerpoint/2010/main" val="3397427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The Oregon Accessibility Manual (OAM) covers the selection and administration of universal tools, designated supports, and accommodations for the following components of the statewide summative assessment system: Mathematics, English Language Arts, Science, English Language Proficiency, the Oregon Extended Assessments,</a:t>
            </a:r>
            <a:r>
              <a:rPr lang="en-US" altLang="en-US" baseline="0" dirty="0"/>
              <a:t> and the </a:t>
            </a:r>
            <a:r>
              <a:rPr lang="en-US" altLang="en-US" dirty="0"/>
              <a:t>SEED Survey.</a:t>
            </a:r>
          </a:p>
          <a:p>
            <a:pPr>
              <a:defRPr/>
            </a:pPr>
            <a:r>
              <a:rPr lang="en-US" altLang="en-US" dirty="0"/>
              <a:t>Only those supports included in the OAM may be provided to students during the administration of Oregon’s statewide assessments.</a:t>
            </a:r>
          </a:p>
          <a:p>
            <a:pPr>
              <a:defRPr/>
            </a:pPr>
            <a:endParaRPr lang="en-US" altLang="en-US" dirty="0"/>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D53596F-6CDC-4767-B812-C3423732A4BE}" type="slidenum">
              <a:rPr lang="en-US" altLang="en-US"/>
              <a:pPr>
                <a:spcBef>
                  <a:spcPct val="0"/>
                </a:spcBef>
              </a:pPr>
              <a:t>3</a:t>
            </a:fld>
            <a:endParaRPr lang="en-US" altLang="en-US"/>
          </a:p>
        </p:txBody>
      </p:sp>
    </p:spTree>
    <p:extLst>
      <p:ext uri="{BB962C8B-B14F-4D97-AF65-F5344CB8AC3E}">
        <p14:creationId xmlns:p14="http://schemas.microsoft.com/office/powerpoint/2010/main" val="3132828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Accessibility supports for testing should mirror the supports currently being provided to that student in their classroom instruction and assessments. It is never appropriate to introduce a support to a student for the first time during statewide testing. </a:t>
            </a:r>
          </a:p>
          <a:p>
            <a:endParaRPr lang="en-US" altLang="en-US" dirty="0"/>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47BBAF5-A54D-4AAE-8775-503B2839E686}" type="slidenum">
              <a:rPr lang="en-US" altLang="en-US"/>
              <a:pPr>
                <a:spcBef>
                  <a:spcPct val="0"/>
                </a:spcBef>
              </a:pPr>
              <a:t>4</a:t>
            </a:fld>
            <a:endParaRPr lang="en-US" altLang="en-US"/>
          </a:p>
        </p:txBody>
      </p:sp>
    </p:spTree>
    <p:extLst>
      <p:ext uri="{BB962C8B-B14F-4D97-AF65-F5344CB8AC3E}">
        <p14:creationId xmlns:p14="http://schemas.microsoft.com/office/powerpoint/2010/main" val="4170061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chemeClr val="bg2"/>
                </a:solidFill>
              </a:rPr>
              <a:t>T</a:t>
            </a:r>
            <a:r>
              <a:rPr lang="en-US" altLang="en-US" dirty="0"/>
              <a:t>here are three tiers of accessibility supports: Universal Tools, Designated Supports, and Accommodations.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Universal tools are automatically available to all students and can be student-selected.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Designated supports are set in TIDE by test administrators, or provided outside of the testing platform, and are available to any student based on identified need.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Accommodations are also set in TIDE by TAs, or provided outside of the testing platform. Accommodations must be documented in the student’s IEP or 504 plan.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Supports may be embedded, meaning they are incorporated in the testing interface (such as text-to-speech), or they may be non-embedded, meaning they are implemented outside of the testing interface (such as the use of scratch paper). </a:t>
            </a:r>
          </a:p>
          <a:p>
            <a:endParaRPr lang="en-US" altLang="en-US" dirty="0"/>
          </a:p>
          <a:p>
            <a:r>
              <a:rPr lang="en-US" altLang="en-US" dirty="0"/>
              <a:t>For </a:t>
            </a:r>
            <a:r>
              <a:rPr lang="en-US" altLang="en-US"/>
              <a:t>more details </a:t>
            </a:r>
            <a:r>
              <a:rPr lang="en-US" altLang="en-US" dirty="0"/>
              <a:t>consult Table 1.1 in the Oregon Accessibility Manual.</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5945AB5-AD81-4EED-9000-D30CCCF14B5B}" type="slidenum">
              <a:rPr lang="en-US" altLang="en-US">
                <a:latin typeface="Calibri" panose="020F0502020204030204" pitchFamily="34" charset="0"/>
              </a:rPr>
              <a:pPr>
                <a:spcBef>
                  <a:spcPct val="0"/>
                </a:spcBef>
              </a:pPr>
              <a:t>5</a:t>
            </a:fld>
            <a:endParaRPr lang="en-US" altLang="en-US">
              <a:latin typeface="Calibri" panose="020F0502020204030204" pitchFamily="34" charset="0"/>
            </a:endParaRPr>
          </a:p>
        </p:txBody>
      </p:sp>
    </p:spTree>
    <p:extLst>
      <p:ext uri="{BB962C8B-B14F-4D97-AF65-F5344CB8AC3E}">
        <p14:creationId xmlns:p14="http://schemas.microsoft.com/office/powerpoint/2010/main" val="3246872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 modification is any practice or procedure that changes the construct being measured on an assessment. This includes changes to the </a:t>
            </a:r>
            <a:r>
              <a:rPr lang="en-US" sz="1200" dirty="0">
                <a:solidFill>
                  <a:schemeClr val="tx1">
                    <a:lumMod val="50000"/>
                  </a:schemeClr>
                </a:solidFill>
              </a:rPr>
              <a:t>content, the level of cognitive demand, or the expected performance or outcome</a:t>
            </a:r>
            <a:r>
              <a:rPr lang="en-US" altLang="en-US" dirty="0"/>
              <a:t>. Any support not listed in the OAM is considered a modification. Students taking assessments under any modified condition are counted as non-participants in all federal and state accountability measures and reports.</a:t>
            </a:r>
          </a:p>
          <a:p>
            <a:endParaRPr lang="en-US" altLang="en-US" dirty="0"/>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D72DF78-A000-4540-B2CC-2DFAECD7E564}" type="slidenum">
              <a:rPr lang="en-US" altLang="en-US"/>
              <a:pPr>
                <a:spcBef>
                  <a:spcPct val="0"/>
                </a:spcBef>
              </a:pPr>
              <a:t>6</a:t>
            </a:fld>
            <a:endParaRPr lang="en-US" altLang="en-US"/>
          </a:p>
        </p:txBody>
      </p:sp>
    </p:spTree>
    <p:extLst>
      <p:ext uri="{BB962C8B-B14F-4D97-AF65-F5344CB8AC3E}">
        <p14:creationId xmlns:p14="http://schemas.microsoft.com/office/powerpoint/2010/main" val="1048273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guidance related to the </a:t>
            </a:r>
            <a:r>
              <a:rPr lang="en-US" baseline="0" dirty="0"/>
              <a:t>identification, administration, and evaluation of accessibility supports, we recommend teams consult the Council of Chief State School Officers’ Accessibility Manual—specifically, Section III – The Five-step Decision-making Process and the Tools section. </a:t>
            </a:r>
            <a:endParaRPr lang="en-US" dirty="0"/>
          </a:p>
        </p:txBody>
      </p:sp>
      <p:sp>
        <p:nvSpPr>
          <p:cNvPr id="4" name="Slide Number Placeholder 3"/>
          <p:cNvSpPr>
            <a:spLocks noGrp="1"/>
          </p:cNvSpPr>
          <p:nvPr>
            <p:ph type="sldNum" sz="quarter" idx="10"/>
          </p:nvPr>
        </p:nvSpPr>
        <p:spPr/>
        <p:txBody>
          <a:bodyPr/>
          <a:lstStyle/>
          <a:p>
            <a:fld id="{47CB6C14-74EC-4CD2-B42C-D1731517624D}" type="slidenum">
              <a:rPr lang="en-US" smtClean="0"/>
              <a:t>7</a:t>
            </a:fld>
            <a:endParaRPr lang="en-US"/>
          </a:p>
        </p:txBody>
      </p:sp>
    </p:spTree>
    <p:extLst>
      <p:ext uri="{BB962C8B-B14F-4D97-AF65-F5344CB8AC3E}">
        <p14:creationId xmlns:p14="http://schemas.microsoft.com/office/powerpoint/2010/main" val="3521851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identification of whether a particular support is offered as a universal tool, designated support, or accommodation is determined independently for each assessment based on the construct that assessment is designed to measure.</a:t>
            </a:r>
            <a:endParaRPr lang="en-US" altLang="ja-JP" sz="1200" dirty="0"/>
          </a:p>
          <a:p>
            <a:pPr>
              <a:lnSpc>
                <a:spcPct val="80000"/>
              </a:lnSpc>
            </a:pPr>
            <a:endParaRPr lang="en-US" altLang="ja-JP" sz="1200" dirty="0"/>
          </a:p>
        </p:txBody>
      </p:sp>
      <p:sp>
        <p:nvSpPr>
          <p:cNvPr id="4" name="Slide Number Placeholder 3"/>
          <p:cNvSpPr>
            <a:spLocks noGrp="1"/>
          </p:cNvSpPr>
          <p:nvPr>
            <p:ph type="sldNum" sz="quarter" idx="10"/>
          </p:nvPr>
        </p:nvSpPr>
        <p:spPr/>
        <p:txBody>
          <a:bodyPr/>
          <a:lstStyle/>
          <a:p>
            <a:fld id="{47CB6C14-74EC-4CD2-B42C-D1731517624D}" type="slidenum">
              <a:rPr lang="en-US" smtClean="0"/>
              <a:t>8</a:t>
            </a:fld>
            <a:endParaRPr lang="en-US"/>
          </a:p>
        </p:txBody>
      </p:sp>
    </p:spTree>
    <p:extLst>
      <p:ext uri="{BB962C8B-B14F-4D97-AF65-F5344CB8AC3E}">
        <p14:creationId xmlns:p14="http://schemas.microsoft.com/office/powerpoint/2010/main" val="2089019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3975" lvl="1" eaLnBrk="1" hangingPunct="1">
              <a:lnSpc>
                <a:spcPct val="90000"/>
              </a:lnSpc>
              <a:spcBef>
                <a:spcPct val="55000"/>
              </a:spcBef>
              <a:buSzPct val="65000"/>
              <a:buFont typeface="Wingdings" panose="05000000000000000000" pitchFamily="2" charset="2"/>
              <a:buNone/>
            </a:pPr>
            <a:r>
              <a:rPr lang="en-US" altLang="en-US" sz="1100" dirty="0"/>
              <a:t>As part of the identification of accessibility supports</a:t>
            </a:r>
            <a:r>
              <a:rPr lang="en-US" altLang="en-US" sz="1100" baseline="0" dirty="0"/>
              <a:t> process</a:t>
            </a:r>
            <a:r>
              <a:rPr lang="en-US" altLang="en-US" sz="1100" dirty="0"/>
              <a:t>, ODE highly recommends using the sample tests to familiarize TAs and students to the tests and accessibility supports.</a:t>
            </a:r>
          </a:p>
          <a:p>
            <a:pPr marL="53975" lvl="1" eaLnBrk="1" hangingPunct="1">
              <a:lnSpc>
                <a:spcPct val="90000"/>
              </a:lnSpc>
              <a:spcBef>
                <a:spcPct val="55000"/>
              </a:spcBef>
              <a:buSzPct val="65000"/>
              <a:buFont typeface="Wingdings" panose="05000000000000000000" pitchFamily="2" charset="2"/>
              <a:buNone/>
            </a:pPr>
            <a:endParaRPr lang="en-US" altLang="en-US" sz="1100" dirty="0"/>
          </a:p>
          <a:p>
            <a:pPr marL="53975" lvl="1" eaLnBrk="1" hangingPunct="1">
              <a:lnSpc>
                <a:spcPct val="90000"/>
              </a:lnSpc>
              <a:spcBef>
                <a:spcPct val="55000"/>
              </a:spcBef>
              <a:buSzPct val="65000"/>
              <a:buFont typeface="Wingdings" panose="05000000000000000000" pitchFamily="2" charset="2"/>
              <a:buNone/>
            </a:pPr>
            <a:r>
              <a:rPr lang="en-US" altLang="en-US" sz="1100" dirty="0"/>
              <a:t>A proctored test session using the Sample and Training Tests site will be needed to enable any available embedded support in a sample test. The Online Test Administrator User Guide contains directions on how to set up a proctored sample test. It is never appropriate to initiate an operational assessment for this purpose. </a:t>
            </a: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71AFD5C-B1AD-46AC-851D-F0E5C18A1EFE}" type="slidenum">
              <a:rPr lang="en-US" altLang="en-US"/>
              <a:pPr>
                <a:spcBef>
                  <a:spcPct val="0"/>
                </a:spcBef>
              </a:pPr>
              <a:t>9</a:t>
            </a:fld>
            <a:endParaRPr lang="en-US" altLang="en-US"/>
          </a:p>
        </p:txBody>
      </p:sp>
    </p:spTree>
    <p:extLst>
      <p:ext uri="{BB962C8B-B14F-4D97-AF65-F5344CB8AC3E}">
        <p14:creationId xmlns:p14="http://schemas.microsoft.com/office/powerpoint/2010/main" val="28374877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E25D7A7-DBF1-4731-876B-EF0349DEF57D}"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801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9C08E3A-1967-44F7-9CA0-320D3ED909C6}"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8675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150A4BA-4BC0-44D2-9B7A-1BA67BCFD26E}"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2758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E140E1E-9F50-4DA7-8532-904D1258043E}"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22574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E083E88-43CE-4949-BD10-EF58ACAC9E00}" type="datetime1">
              <a:rPr lang="en-US" smtClean="0"/>
              <a:t>9/9/2025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40519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4262DA6-2890-4F76-9B5D-A52D8E5BCA20}"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288797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4C1815FD-6724-4955-AFD3-561894D7734F}"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0831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99AFBB-9424-4797-A9A3-15E0C521173F}"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3098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5738ED-FF95-41E6-873D-176A2FFBF827}"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62391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4A318A3D-EDBA-4019-A5D5-6822BAFE5D04}" type="datetime1">
              <a:rPr lang="en-US" smtClean="0"/>
              <a:t>9/9/2025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25180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D576694-5E3B-49E2-ADE2-1D5F075EA847}" type="datetime1">
              <a:rPr lang="en-US" smtClean="0"/>
              <a:t>9/9/2025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35452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3EF3E82-E342-448C-86A1-AD037F02CB12}" type="datetime1">
              <a:rPr lang="en-US" smtClean="0"/>
              <a:t>9/9/2025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94506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755CB8E-C00C-4D55-865A-46E18BE7D0E5}" type="datetime1">
              <a:rPr lang="en-US" smtClean="0"/>
              <a:t>9/9/2025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88360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F626B24-82E0-47A8-9892-00031563D56B}"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47978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49126F9-427B-4C4E-ACBA-53EE8F200CAE}"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1124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D19AF88-7CB1-4F03-ADC2-18D459D6C618}"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06436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B227D26-86C6-456C-9E25-4F6B7B50F9B7}" type="datetime1">
              <a:rPr lang="en-US" smtClean="0"/>
              <a:t>9/9/2025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9949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2475BFB-07FD-45AF-A1F5-17A74D57B308}"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782126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E580E6D-38C0-4806-A470-ECB46D5363C2}"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86489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32556FE-66BD-481D-85E3-5F58F517F705}"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118988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DF6584CC-A997-44CB-A1EE-F4E0DFBAD779}"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3063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F2FC4EFE-8E4C-4BC7-B5B3-D4F54D3E472D}" type="datetime1">
              <a:rPr lang="en-US" smtClean="0"/>
              <a:t>9/9/2025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0874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58160567-124C-4095-81DC-815DD21CE8C9}"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832603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B041FEB8-1AD5-4C22-A87E-7FD2DE9EAF9B}" type="datetime1">
              <a:rPr lang="en-US" smtClean="0"/>
              <a:t>9/9/2025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749660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6559BCA1-3F28-4504-87BF-D3D670F39A74}" type="datetime1">
              <a:rPr lang="en-US" smtClean="0"/>
              <a:t>9/9/2025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83537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B05E307-4653-458C-80B0-E9544025F040}"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9036913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D07D6D1-EA64-40DD-A897-6F8EE962E11D}"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90477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6169A84-B199-41D1-BD2A-A7BA89EA64F1}"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54246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2E8D83D-2C09-4512-B2BC-C98EB3B89FA5}" type="datetime1">
              <a:rPr lang="en-US" smtClean="0"/>
              <a:t>9/9/2025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751275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E4EE782-1113-4AA2-BA87-879A4B32EA8E}"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11751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7D380B-F62D-408C-AFFF-CEED7ACA0612}"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604620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CBDB7B-9FFC-471F-A400-9D12E2D91974}"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48847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7DDA5DD-5F82-41DC-9B60-8CE0A63777BB}"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2029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D6FA7BA-D396-4E27-AF61-C3F310AFC230}"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59247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AE18924-5BE2-42D0-A50B-16FDB5FA5603}" type="datetime1">
              <a:rPr lang="en-US" smtClean="0"/>
              <a:t>9/9/2025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585480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1EA3C2C-6DC8-493C-9140-B6557A76B277}" type="datetime1">
              <a:rPr lang="en-US" smtClean="0"/>
              <a:t>9/9/2025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863213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162D4F79-6EF2-4877-A207-34BDF4411E8E}" type="datetime1">
              <a:rPr lang="en-US" smtClean="0"/>
              <a:t>9/9/2025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0288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557BAF7-C49F-4083-AA22-8AAD4E559F9D}"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37845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D6FAB8B-2A43-45A5-BE4E-D049423CDA12}"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446435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95B40D8A-386E-4419-99E0-F75A18200034}"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00886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AB22452-A495-4EB6-B989-1CD42994562C}" type="datetime1">
              <a:rPr lang="en-US" smtClean="0"/>
              <a:t>9/9/2025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11633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E53AEB8-8C62-44A4-A523-64545B680581}"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261061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98D6CB44-7BF3-4D76-BD2C-F2F0D9B5D002}"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99805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846F28-578B-4E71-BAA6-81ACC119A47F}"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87005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E3AC9E-0280-4D27-9EA2-698F7A67BA53}"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7075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4BB7F27-F70D-4410-9755-6BA0D9569C37}"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73179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01112FDA-1205-4203-87F9-2F8062CE77E8}" type="datetime1">
              <a:rPr lang="en-US" smtClean="0"/>
              <a:t>9/9/2025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188796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3DC8F91-16E8-49CB-A5AC-BD0C434B1E38}" type="datetime1">
              <a:rPr lang="en-US" smtClean="0"/>
              <a:t>9/9/2025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167111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4B238419-75C3-4BDE-A9CE-D6AA33EDCA53}" type="datetime1">
              <a:rPr lang="en-US" smtClean="0"/>
              <a:t>9/9/2025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191095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F49013A-5C23-46F7-8965-85C36A658194}"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229913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9EF4804-D7DE-4751-904B-2522E503B784}" type="datetime1">
              <a:rPr lang="en-US" smtClean="0"/>
              <a:t>9/9/2025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306301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21C304-C051-4347-8D60-059057964186}"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42782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CA3334-8517-4529-A3D0-D66DDAC572B3}" type="datetime1">
              <a:rPr lang="en-US" smtClean="0"/>
              <a:t>9/9/2025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214287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829D55D-F812-4208-8F36-EAAFEE466D96}"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3620103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80F9ABDE-3C86-450D-905B-D27FFD604B0D}"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68467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ABC6FB3-D811-417F-8686-F9E75A22B6CE}"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33232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C6FA52B-A8EB-4287-97C4-5A97AA381A09}"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30928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B633BC0-C5A6-4F36-8238-B59AB83F8926}" type="datetime1">
              <a:rPr lang="en-US" smtClean="0"/>
              <a:t>9/9/2025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98348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3BCFF0F0-A6AF-4448-99D1-61034411FCE8}" type="datetime1">
              <a:rPr lang="en-US" smtClean="0"/>
              <a:t>9/9/2025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98079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51D50DD0-09AA-496C-AE77-4516DC32AF66}" type="datetime1">
              <a:rPr lang="en-US" smtClean="0"/>
              <a:t>9/9/2025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8905814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35572A0C-8CD5-4EF7-AB5F-12446F111152}" type="datetime1">
              <a:rPr lang="en-US" smtClean="0"/>
              <a:t>9/9/2025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061629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D76BA4-B859-4175-9511-632FB1E0B399}"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54119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6A02050-97E0-4A29-A0CA-A323F6EE2CC7}" type="datetime1">
              <a:rPr lang="en-US" smtClean="0"/>
              <a:t>9/9/2025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6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52E33458-4B95-47BE-956D-AAB447907D75}" type="datetime1">
              <a:rPr lang="en-US" smtClean="0"/>
              <a:t>9/9/2025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2036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0EF567FB-5140-4075-A427-FA8B498DAFA1}" type="datetime1">
              <a:rPr lang="en-US" smtClean="0"/>
              <a:t>9/9/2025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0437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48A807B-0068-4E1F-806E-C8C4952A24DC}" type="datetime1">
              <a:rPr lang="en-US" smtClean="0"/>
              <a:t>9/9/2025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0738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2D0A6FE-1ABE-4141-9C0E-FE4FA78F9128}" type="datetime1">
              <a:rPr lang="en-US" smtClean="0"/>
              <a:t>9/9/2025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15929496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6662658-B221-44AB-A835-01037B6343E2}" type="datetime1">
              <a:rPr lang="en-US" smtClean="0"/>
              <a:t>9/9/2025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84425630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C56F38C-15A1-432F-A4C7-0F16EE281733}" type="datetime1">
              <a:rPr lang="en-US" smtClean="0"/>
              <a:t>9/9/2025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09143805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A5E84A-9C84-4582-BFA2-7B3C65413110}" type="datetime1">
              <a:rPr lang="en-US" smtClean="0"/>
              <a:t>9/9/2025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28687803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329EC1B-63BD-48EE-BDF0-3233A897D35F}" type="datetime1">
              <a:rPr lang="en-US" smtClean="0"/>
              <a:t>9/9/2025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84070123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3E3153A-6905-40E9-9CAB-FBC3BBF10590}" type="datetime1">
              <a:rPr lang="en-US" smtClean="0"/>
              <a:t>9/9/2025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472509277"/>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osasportal.org/resource-item/en/osas-online-test-administrator-user-guide" TargetMode="External"/><Relationship Id="rId5" Type="http://schemas.openxmlformats.org/officeDocument/2006/relationships/hyperlink" Target="https://osasportal.org/students.html" TargetMode="External"/><Relationship Id="rId4" Type="http://schemas.openxmlformats.org/officeDocument/2006/relationships/hyperlink" Target="https://www.oregon.gov/ode/educator-resources/assessment/Pages/Assessment-Administration-Resources.asp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753a0706.flowpaper.com/CCSSOAccessibilityManual/#page%3D1"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osasportal.org/resource-item/en/osas-online-test-administrator-user-guide"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ctrTitle"/>
          </p:nvPr>
        </p:nvSpPr>
        <p:spPr>
          <a:xfrm>
            <a:off x="717177" y="3338866"/>
            <a:ext cx="10784542" cy="1008365"/>
          </a:xfrm>
        </p:spPr>
        <p:txBody>
          <a:bodyPr anchor="t">
            <a:noAutofit/>
          </a:bodyPr>
          <a:lstStyle/>
          <a:p>
            <a:pPr>
              <a:lnSpc>
                <a:spcPct val="95000"/>
              </a:lnSpc>
              <a:defRPr/>
            </a:pPr>
            <a:r>
              <a:rPr lang="en-US" altLang="en-US" sz="5400" dirty="0">
                <a:solidFill>
                  <a:srgbClr val="1B75BC"/>
                </a:solidFill>
              </a:rPr>
              <a:t>Accessibility Supports Training</a:t>
            </a:r>
            <a:endParaRPr lang="en-US" sz="5400" dirty="0">
              <a:solidFill>
                <a:srgbClr val="1B75BC"/>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a:t>
            </a:fld>
            <a:endParaRPr lang="en-US" dirty="0"/>
          </a:p>
        </p:txBody>
      </p:sp>
      <p:sp>
        <p:nvSpPr>
          <p:cNvPr id="16387" name="Subtitle 2"/>
          <p:cNvSpPr>
            <a:spLocks noGrp="1"/>
          </p:cNvSpPr>
          <p:nvPr>
            <p:ph type="subTitle" idx="4294967295"/>
          </p:nvPr>
        </p:nvSpPr>
        <p:spPr>
          <a:xfrm>
            <a:off x="3023348" y="4557712"/>
            <a:ext cx="6172200" cy="1371600"/>
          </a:xfrm>
        </p:spPr>
        <p:txBody>
          <a:bodyPr/>
          <a:lstStyle/>
          <a:p>
            <a:pPr marL="0" indent="0" algn="ctr">
              <a:buNone/>
            </a:pPr>
            <a:r>
              <a:rPr lang="en-US" altLang="en-US" dirty="0">
                <a:solidFill>
                  <a:srgbClr val="1B75BC"/>
                </a:solidFill>
              </a:rPr>
              <a:t>Oregon Statewide Assessment System</a:t>
            </a:r>
          </a:p>
          <a:p>
            <a:pPr marL="0" indent="0" algn="ctr">
              <a:buNone/>
            </a:pPr>
            <a:r>
              <a:rPr lang="en-US" altLang="en-US" dirty="0">
                <a:solidFill>
                  <a:srgbClr val="1B75BC"/>
                </a:solidFill>
              </a:rPr>
              <a:t>Required for DTCs, STCs, &amp; TAs</a:t>
            </a:r>
          </a:p>
        </p:txBody>
      </p:sp>
      <p:sp>
        <p:nvSpPr>
          <p:cNvPr id="4" name="TextBox 3"/>
          <p:cNvSpPr txBox="1"/>
          <p:nvPr/>
        </p:nvSpPr>
        <p:spPr>
          <a:xfrm>
            <a:off x="0" y="2605225"/>
            <a:ext cx="12192000" cy="646331"/>
          </a:xfrm>
          <a:prstGeom prst="rect">
            <a:avLst/>
          </a:prstGeom>
          <a:noFill/>
        </p:spPr>
        <p:txBody>
          <a:bodyPr wrap="square">
            <a:spAutoFit/>
          </a:bodyPr>
          <a:lstStyle/>
          <a:p>
            <a:pPr algn="ctr" eaLnBrk="1" hangingPunct="1">
              <a:defRPr/>
            </a:pPr>
            <a:r>
              <a:rPr lang="en-US" sz="3600" b="1" dirty="0">
                <a:solidFill>
                  <a:srgbClr val="1B75BC"/>
                </a:solidFill>
                <a:latin typeface="+mj-lt"/>
                <a:ea typeface="+mj-ea"/>
                <a:cs typeface="+mj-cs"/>
              </a:rPr>
              <a:t>Module 3</a:t>
            </a:r>
          </a:p>
        </p:txBody>
      </p:sp>
    </p:spTree>
    <p:extLst>
      <p:ext uri="{BB962C8B-B14F-4D97-AF65-F5344CB8AC3E}">
        <p14:creationId xmlns:p14="http://schemas.microsoft.com/office/powerpoint/2010/main" val="3444876818"/>
      </p:ext>
    </p:extLst>
  </p:cSld>
  <p:clrMapOvr>
    <a:masterClrMapping/>
  </p:clrMapOvr>
  <mc:AlternateContent xmlns:mc="http://schemas.openxmlformats.org/markup-compatibility/2006" xmlns:p14="http://schemas.microsoft.com/office/powerpoint/2010/main">
    <mc:Choice Requires="p14">
      <p:transition spd="slow" p14:dur="2000" advClick="0" advTm="14319"/>
    </mc:Choice>
    <mc:Fallback xmlns="">
      <p:transition spd="slow" advClick="0" advTm="1431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bwMode="auto"/>
        <p:txBody>
          <a:bodyPr vert="horz" wrap="square" lIns="91440" tIns="45720" rIns="91440" bIns="45720" numCol="1" rtlCol="0" anchor="b" anchorCtr="0" compatLnSpc="1">
            <a:prstTxWarp prst="textNoShape">
              <a:avLst/>
            </a:prstTxWarp>
            <a:normAutofit/>
          </a:bodyPr>
          <a:lstStyle/>
          <a:p>
            <a:pPr>
              <a:defRPr/>
            </a:pPr>
            <a:r>
              <a:rPr lang="en-US" altLang="en-US" sz="4000" dirty="0"/>
              <a:t>Decision-Making Process</a:t>
            </a:r>
            <a:endParaRPr lang="en-US" altLang="en-US" sz="4000" b="1" dirty="0"/>
          </a:p>
        </p:txBody>
      </p:sp>
      <p:sp>
        <p:nvSpPr>
          <p:cNvPr id="25603" name="Content Placeholder 1"/>
          <p:cNvSpPr>
            <a:spLocks noGrp="1"/>
          </p:cNvSpPr>
          <p:nvPr>
            <p:ph idx="1"/>
          </p:nvPr>
        </p:nvSpPr>
        <p:spPr/>
        <p:txBody>
          <a:bodyPr>
            <a:normAutofit/>
          </a:bodyPr>
          <a:lstStyle/>
          <a:p>
            <a:pPr marL="0" lvl="1" indent="0">
              <a:spcBef>
                <a:spcPts val="0"/>
              </a:spcBef>
              <a:spcAft>
                <a:spcPts val="1800"/>
              </a:spcAft>
              <a:buSzPct val="70000"/>
              <a:buNone/>
              <a:defRPr/>
            </a:pPr>
            <a:r>
              <a:rPr lang="en-US" altLang="en-US" dirty="0">
                <a:solidFill>
                  <a:schemeClr val="tx1">
                    <a:lumMod val="50000"/>
                  </a:schemeClr>
                </a:solidFill>
              </a:rPr>
              <a:t>The decision-making process for providing accessibility supports should consider at least three factors:</a:t>
            </a:r>
          </a:p>
          <a:p>
            <a:pPr marL="971550" lvl="2" indent="-514350">
              <a:spcBef>
                <a:spcPts val="0"/>
              </a:spcBef>
              <a:buSzPct val="100000"/>
              <a:buFont typeface="+mj-lt"/>
              <a:buAutoNum type="arabicPeriod"/>
              <a:defRPr/>
            </a:pPr>
            <a:r>
              <a:rPr lang="en-US" altLang="en-US" dirty="0">
                <a:solidFill>
                  <a:schemeClr val="tx1">
                    <a:lumMod val="50000"/>
                  </a:schemeClr>
                </a:solidFill>
              </a:rPr>
              <a:t>Student characteristics </a:t>
            </a:r>
          </a:p>
          <a:p>
            <a:pPr marL="971550" lvl="2" indent="-514350">
              <a:spcBef>
                <a:spcPts val="0"/>
              </a:spcBef>
              <a:buSzPct val="100000"/>
              <a:buFont typeface="+mj-lt"/>
              <a:buAutoNum type="arabicPeriod"/>
              <a:defRPr/>
            </a:pPr>
            <a:r>
              <a:rPr lang="en-US" altLang="en-US" dirty="0">
                <a:solidFill>
                  <a:schemeClr val="tx1">
                    <a:lumMod val="50000"/>
                  </a:schemeClr>
                </a:solidFill>
              </a:rPr>
              <a:t>Classroom instruction and assessment tasks</a:t>
            </a:r>
          </a:p>
          <a:p>
            <a:pPr marL="971550" lvl="2" indent="-514350">
              <a:spcBef>
                <a:spcPts val="0"/>
              </a:spcBef>
              <a:buSzPct val="100000"/>
              <a:buFont typeface="+mj-lt"/>
              <a:buAutoNum type="arabicPeriod"/>
              <a:defRPr/>
            </a:pPr>
            <a:r>
              <a:rPr lang="en-US" altLang="en-US" dirty="0">
                <a:solidFill>
                  <a:schemeClr val="tx1">
                    <a:lumMod val="50000"/>
                  </a:schemeClr>
                </a:solidFill>
              </a:rPr>
              <a:t>Accessibility policy</a:t>
            </a:r>
          </a:p>
          <a:p>
            <a:pPr marL="0" lvl="1" indent="0">
              <a:spcBef>
                <a:spcPts val="2400"/>
              </a:spcBef>
              <a:buSzPct val="70000"/>
              <a:buNone/>
              <a:defRPr/>
            </a:pPr>
            <a:r>
              <a:rPr lang="en-US" altLang="en-US" dirty="0">
                <a:solidFill>
                  <a:schemeClr val="tx1">
                    <a:lumMod val="50000"/>
                  </a:schemeClr>
                </a:solidFill>
              </a:rPr>
              <a:t>If multiple accessibility supports are employed for a student, educators should also be cognizant of the possible interactions of these accessibility supports.</a:t>
            </a:r>
          </a:p>
          <a:p>
            <a:pPr marL="0" lvl="1" indent="0">
              <a:spcBef>
                <a:spcPts val="0"/>
              </a:spcBef>
              <a:buSzPct val="70000"/>
              <a:buNone/>
              <a:defRPr/>
            </a:pPr>
            <a:endParaRPr lang="en-US" altLang="en-US" dirty="0">
              <a:solidFill>
                <a:schemeClr val="tx1">
                  <a:lumMod val="50000"/>
                </a:schemeClr>
              </a:solidFill>
            </a:endParaRP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3951807872"/>
      </p:ext>
    </p:extLst>
  </p:cSld>
  <p:clrMapOvr>
    <a:masterClrMapping/>
  </p:clrMapOvr>
  <mc:AlternateContent xmlns:mc="http://schemas.openxmlformats.org/markup-compatibility/2006" xmlns:p14="http://schemas.microsoft.com/office/powerpoint/2010/main">
    <mc:Choice Requires="p14">
      <p:transition spd="slow" p14:dur="2000" advClick="0" advTm="53613"/>
    </mc:Choice>
    <mc:Fallback xmlns="">
      <p:transition spd="slow" advClick="0" advTm="53613"/>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bwMode="auto"/>
        <p:txBody>
          <a:bodyPr vert="horz" wrap="square" lIns="91440" tIns="45720" rIns="91440" bIns="45720" numCol="1" rtlCol="0" anchor="b" anchorCtr="0" compatLnSpc="1">
            <a:prstTxWarp prst="textNoShape">
              <a:avLst/>
            </a:prstTxWarp>
            <a:normAutofit/>
          </a:bodyPr>
          <a:lstStyle/>
          <a:p>
            <a:pPr>
              <a:defRPr/>
            </a:pPr>
            <a:r>
              <a:rPr lang="en-US" altLang="en-US" sz="4000" dirty="0"/>
              <a:t>Documenting Accessibility Supports</a:t>
            </a:r>
          </a:p>
        </p:txBody>
      </p:sp>
      <p:sp>
        <p:nvSpPr>
          <p:cNvPr id="24579" name="Content Placeholder 1"/>
          <p:cNvSpPr>
            <a:spLocks noGrp="1"/>
          </p:cNvSpPr>
          <p:nvPr>
            <p:ph idx="1"/>
          </p:nvPr>
        </p:nvSpPr>
        <p:spPr/>
        <p:txBody>
          <a:bodyPr>
            <a:normAutofit/>
          </a:bodyPr>
          <a:lstStyle/>
          <a:p>
            <a:pPr marL="511175" lvl="1" indent="-511175">
              <a:lnSpc>
                <a:spcPct val="100000"/>
              </a:lnSpc>
              <a:spcBef>
                <a:spcPts val="600"/>
              </a:spcBef>
              <a:spcAft>
                <a:spcPts val="600"/>
              </a:spcAft>
              <a:buSzPct val="100000"/>
              <a:defRPr/>
            </a:pPr>
            <a:r>
              <a:rPr lang="en-US" altLang="en-US" dirty="0">
                <a:solidFill>
                  <a:schemeClr val="tx1">
                    <a:lumMod val="50000"/>
                  </a:schemeClr>
                </a:solidFill>
              </a:rPr>
              <a:t>Cumulative File</a:t>
            </a:r>
          </a:p>
          <a:p>
            <a:pPr marL="511175" lvl="1" indent="-511175">
              <a:lnSpc>
                <a:spcPct val="100000"/>
              </a:lnSpc>
              <a:spcBef>
                <a:spcPts val="600"/>
              </a:spcBef>
              <a:spcAft>
                <a:spcPts val="600"/>
              </a:spcAft>
              <a:buSzPct val="100000"/>
              <a:defRPr/>
            </a:pPr>
            <a:r>
              <a:rPr lang="en-US" altLang="en-US" dirty="0">
                <a:solidFill>
                  <a:schemeClr val="tx1">
                    <a:lumMod val="50000"/>
                  </a:schemeClr>
                </a:solidFill>
              </a:rPr>
              <a:t>Individualized Education Program (Statewide Assessments page)</a:t>
            </a:r>
          </a:p>
          <a:p>
            <a:pPr marL="511175" lvl="1" indent="-511175">
              <a:lnSpc>
                <a:spcPct val="100000"/>
              </a:lnSpc>
              <a:spcBef>
                <a:spcPts val="600"/>
              </a:spcBef>
              <a:spcAft>
                <a:spcPts val="600"/>
              </a:spcAft>
              <a:buSzPct val="100000"/>
              <a:defRPr/>
            </a:pPr>
            <a:r>
              <a:rPr lang="en-US" altLang="en-US" dirty="0">
                <a:solidFill>
                  <a:schemeClr val="tx1">
                    <a:lumMod val="50000"/>
                  </a:schemeClr>
                </a:solidFill>
              </a:rPr>
              <a:t>Section 504 Plan</a:t>
            </a:r>
          </a:p>
          <a:p>
            <a:pPr marL="511175" lvl="1" indent="-511175">
              <a:lnSpc>
                <a:spcPct val="100000"/>
              </a:lnSpc>
              <a:spcBef>
                <a:spcPts val="600"/>
              </a:spcBef>
              <a:spcAft>
                <a:spcPts val="600"/>
              </a:spcAft>
              <a:buSzPct val="100000"/>
              <a:defRPr/>
            </a:pPr>
            <a:r>
              <a:rPr lang="en-US" altLang="en-US" dirty="0">
                <a:solidFill>
                  <a:schemeClr val="tx1">
                    <a:lumMod val="50000"/>
                  </a:schemeClr>
                </a:solidFill>
              </a:rPr>
              <a:t>Local Documentation Processes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319520854"/>
      </p:ext>
    </p:extLst>
  </p:cSld>
  <p:clrMapOvr>
    <a:masterClrMapping/>
  </p:clrMapOvr>
  <mc:AlternateContent xmlns:mc="http://schemas.openxmlformats.org/markup-compatibility/2006" xmlns:p14="http://schemas.microsoft.com/office/powerpoint/2010/main">
    <mc:Choice Requires="p14">
      <p:transition spd="slow" p14:dur="2000" advClick="0" advTm="67463"/>
    </mc:Choice>
    <mc:Fallback xmlns="">
      <p:transition spd="slow" advClick="0" advTm="6746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600" dirty="0"/>
              <a:t>Administration of Accessibility Supports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12</a:t>
            </a:fld>
            <a:endParaRPr lang="en-US" dirty="0"/>
          </a:p>
        </p:txBody>
      </p:sp>
      <p:sp>
        <p:nvSpPr>
          <p:cNvPr id="3" name="Content Placeholder 2"/>
          <p:cNvSpPr>
            <a:spLocks noGrp="1"/>
          </p:cNvSpPr>
          <p:nvPr>
            <p:ph idx="4294967295"/>
          </p:nvPr>
        </p:nvSpPr>
        <p:spPr>
          <a:xfrm>
            <a:off x="1055642" y="4667250"/>
            <a:ext cx="10107612" cy="663575"/>
          </a:xfrm>
        </p:spPr>
        <p:txBody>
          <a:bodyPr>
            <a:noAutofit/>
          </a:bodyPr>
          <a:lstStyle/>
          <a:p>
            <a:pPr marL="0" indent="0" algn="ctr">
              <a:buNone/>
            </a:pPr>
            <a:r>
              <a:rPr lang="en-US" altLang="en-US" i="1" dirty="0"/>
              <a:t>Ensure reliable and valid administration of the assessment.</a:t>
            </a:r>
          </a:p>
        </p:txBody>
      </p:sp>
    </p:spTree>
    <p:extLst>
      <p:ext uri="{BB962C8B-B14F-4D97-AF65-F5344CB8AC3E}">
        <p14:creationId xmlns:p14="http://schemas.microsoft.com/office/powerpoint/2010/main" val="414042049"/>
      </p:ext>
    </p:extLst>
  </p:cSld>
  <p:clrMapOvr>
    <a:masterClrMapping/>
  </p:clrMapOvr>
  <mc:AlternateContent xmlns:mc="http://schemas.openxmlformats.org/markup-compatibility/2006" xmlns:p14="http://schemas.microsoft.com/office/powerpoint/2010/main">
    <mc:Choice Requires="p14">
      <p:transition spd="slow" p14:dur="2000" advClick="0" advTm="6213"/>
    </mc:Choice>
    <mc:Fallback xmlns="">
      <p:transition spd="slow" advClick="0" advTm="621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p:txBody>
          <a:bodyPr>
            <a:normAutofit/>
          </a:bodyPr>
          <a:lstStyle/>
          <a:p>
            <a:pPr>
              <a:defRPr/>
            </a:pPr>
            <a:r>
              <a:rPr lang="en-US" altLang="en-US" sz="4000" dirty="0"/>
              <a:t>Requirements</a:t>
            </a:r>
            <a:endParaRPr lang="en-US" altLang="en-US" sz="4000" dirty="0">
              <a:cs typeface="Arial" charset="0"/>
            </a:endParaRPr>
          </a:p>
        </p:txBody>
      </p:sp>
      <p:sp>
        <p:nvSpPr>
          <p:cNvPr id="5" name="Content Placeholder 2"/>
          <p:cNvSpPr txBox="1">
            <a:spLocks noGrp="1"/>
          </p:cNvSpPr>
          <p:nvPr>
            <p:ph idx="1"/>
          </p:nvPr>
        </p:nvSpPr>
        <p:spPr>
          <a:ln w="28575"/>
        </p:spPr>
        <p:txBody>
          <a:bodyPr>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eaLnBrk="1" fontAlgn="auto" hangingPunct="1">
              <a:spcBef>
                <a:spcPts val="600"/>
              </a:spcBef>
              <a:spcAft>
                <a:spcPts val="1200"/>
              </a:spcAft>
              <a:buSzPct val="100000"/>
              <a:buNone/>
              <a:defRPr/>
            </a:pPr>
            <a:r>
              <a:rPr lang="en-US" sz="2400" dirty="0">
                <a:solidFill>
                  <a:schemeClr val="tx1">
                    <a:lumMod val="50000"/>
                  </a:schemeClr>
                </a:solidFill>
              </a:rPr>
              <a:t>Accessibility supports to be used during administration of an Oregon Statewide Assessment must be:</a:t>
            </a:r>
          </a:p>
          <a:p>
            <a:pPr marL="742950" indent="-457200" eaLnBrk="1" fontAlgn="auto" hangingPunct="1">
              <a:lnSpc>
                <a:spcPct val="120000"/>
              </a:lnSpc>
              <a:spcBef>
                <a:spcPts val="0"/>
              </a:spcBef>
              <a:spcAft>
                <a:spcPts val="0"/>
              </a:spcAft>
              <a:buFont typeface="Arial" panose="020B0604020202020204" pitchFamily="34" charset="0"/>
              <a:buChar char="•"/>
              <a:defRPr/>
            </a:pPr>
            <a:r>
              <a:rPr lang="en-US" sz="2400" dirty="0">
                <a:solidFill>
                  <a:schemeClr val="tx1">
                    <a:lumMod val="50000"/>
                  </a:schemeClr>
                </a:solidFill>
              </a:rPr>
              <a:t>previously approved by the Oregon Accessibility Panel</a:t>
            </a:r>
          </a:p>
          <a:p>
            <a:pPr marL="742950" indent="-457200" eaLnBrk="1" fontAlgn="auto" hangingPunct="1">
              <a:lnSpc>
                <a:spcPct val="120000"/>
              </a:lnSpc>
              <a:spcBef>
                <a:spcPts val="0"/>
              </a:spcBef>
              <a:spcAft>
                <a:spcPts val="0"/>
              </a:spcAft>
              <a:buFont typeface="Arial" panose="020B0604020202020204" pitchFamily="34" charset="0"/>
              <a:buChar char="•"/>
              <a:defRPr/>
            </a:pPr>
            <a:r>
              <a:rPr lang="en-US" sz="2400" dirty="0">
                <a:solidFill>
                  <a:schemeClr val="tx1">
                    <a:lumMod val="50000"/>
                  </a:schemeClr>
                </a:solidFill>
              </a:rPr>
              <a:t>listed in the appropriate OAM accessibility supports tables </a:t>
            </a:r>
          </a:p>
          <a:p>
            <a:pPr marL="742950" indent="-457200" eaLnBrk="1" fontAlgn="auto" hangingPunct="1">
              <a:lnSpc>
                <a:spcPct val="120000"/>
              </a:lnSpc>
              <a:spcBef>
                <a:spcPts val="0"/>
              </a:spcBef>
              <a:spcAft>
                <a:spcPts val="0"/>
              </a:spcAft>
              <a:buFont typeface="Arial" panose="020B0604020202020204" pitchFamily="34" charset="0"/>
              <a:buChar char="•"/>
              <a:defRPr/>
            </a:pPr>
            <a:r>
              <a:rPr lang="en-US" sz="2400" dirty="0">
                <a:solidFill>
                  <a:schemeClr val="tx1">
                    <a:lumMod val="50000"/>
                  </a:schemeClr>
                </a:solidFill>
              </a:rPr>
              <a:t>implemented during instruction, and </a:t>
            </a:r>
          </a:p>
          <a:p>
            <a:pPr marL="742950" indent="-457200" eaLnBrk="1" fontAlgn="auto" hangingPunct="1">
              <a:lnSpc>
                <a:spcPct val="120000"/>
              </a:lnSpc>
              <a:spcBef>
                <a:spcPts val="0"/>
              </a:spcBef>
              <a:spcAft>
                <a:spcPts val="0"/>
              </a:spcAft>
              <a:buFont typeface="Arial" panose="020B0604020202020204" pitchFamily="34" charset="0"/>
              <a:buChar char="•"/>
              <a:defRPr/>
            </a:pPr>
            <a:r>
              <a:rPr lang="en-US" sz="2400" dirty="0">
                <a:solidFill>
                  <a:schemeClr val="tx1">
                    <a:lumMod val="50000"/>
                  </a:schemeClr>
                </a:solidFill>
              </a:rPr>
              <a:t>familiar to the student prior to use during assessment. </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13</a:t>
            </a:fld>
            <a:endParaRPr lang="en-US" dirty="0"/>
          </a:p>
        </p:txBody>
      </p:sp>
    </p:spTree>
    <p:extLst>
      <p:ext uri="{BB962C8B-B14F-4D97-AF65-F5344CB8AC3E}">
        <p14:creationId xmlns:p14="http://schemas.microsoft.com/office/powerpoint/2010/main" val="329947591"/>
      </p:ext>
    </p:extLst>
  </p:cSld>
  <p:clrMapOvr>
    <a:masterClrMapping/>
  </p:clrMapOvr>
  <mc:AlternateContent xmlns:mc="http://schemas.openxmlformats.org/markup-compatibility/2006" xmlns:p14="http://schemas.microsoft.com/office/powerpoint/2010/main">
    <mc:Choice Requires="p14">
      <p:transition spd="slow" p14:dur="2000" advClick="0" advTm="21062"/>
    </mc:Choice>
    <mc:Fallback xmlns="">
      <p:transition spd="slow" advClick="0" advTm="2106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p:txBody>
          <a:bodyPr>
            <a:normAutofit/>
          </a:bodyPr>
          <a:lstStyle/>
          <a:p>
            <a:pPr>
              <a:defRPr/>
            </a:pPr>
            <a:r>
              <a:rPr lang="en-US" altLang="en-US" sz="4000" dirty="0"/>
              <a:t>Administration Logistics</a:t>
            </a:r>
          </a:p>
        </p:txBody>
      </p:sp>
      <p:sp>
        <p:nvSpPr>
          <p:cNvPr id="30723" name="Content Placeholder 2"/>
          <p:cNvSpPr>
            <a:spLocks noGrp="1"/>
          </p:cNvSpPr>
          <p:nvPr>
            <p:ph idx="1"/>
          </p:nvPr>
        </p:nvSpPr>
        <p:spPr/>
        <p:txBody>
          <a:bodyPr>
            <a:normAutofit/>
          </a:bodyPr>
          <a:lstStyle/>
          <a:p>
            <a:pPr marL="685811" indent="-457200">
              <a:lnSpc>
                <a:spcPct val="100000"/>
              </a:lnSpc>
              <a:spcBef>
                <a:spcPts val="0"/>
              </a:spcBef>
              <a:defRPr/>
            </a:pPr>
            <a:r>
              <a:rPr lang="en-US" dirty="0"/>
              <a:t>Identify accessibility supports and develop a plan for implementation and evaluation.</a:t>
            </a:r>
          </a:p>
          <a:p>
            <a:pPr marL="685811" indent="-457200">
              <a:lnSpc>
                <a:spcPct val="100000"/>
              </a:lnSpc>
              <a:spcBef>
                <a:spcPts val="0"/>
              </a:spcBef>
              <a:defRPr/>
            </a:pPr>
            <a:r>
              <a:rPr lang="en-US" dirty="0"/>
              <a:t>Become familiar with the online accessibility support options.</a:t>
            </a:r>
          </a:p>
          <a:p>
            <a:pPr marL="685811" indent="-457200">
              <a:lnSpc>
                <a:spcPct val="100000"/>
              </a:lnSpc>
              <a:spcBef>
                <a:spcPts val="0"/>
              </a:spcBef>
              <a:defRPr/>
            </a:pPr>
            <a:r>
              <a:rPr lang="en-US" dirty="0"/>
              <a:t>Test administrators must verify that the correct accessibility supports have been selected in TIDE and know how to enter and validate this information.</a:t>
            </a:r>
          </a:p>
          <a:p>
            <a:pPr marL="685811" indent="-457200">
              <a:lnSpc>
                <a:spcPct val="100000"/>
              </a:lnSpc>
              <a:spcBef>
                <a:spcPts val="0"/>
              </a:spcBef>
              <a:defRPr/>
            </a:pPr>
            <a:r>
              <a:rPr lang="en-US" dirty="0"/>
              <a:t>Administration guidelines ensure that test results reflect actual student knowledge and skills.</a:t>
            </a:r>
            <a:endParaRPr lang="en-US" altLang="en-US" dirty="0">
              <a:solidFill>
                <a:schemeClr val="tx1">
                  <a:lumMod val="50000"/>
                </a:schemeClr>
              </a:solidFill>
            </a:endParaRPr>
          </a:p>
          <a:p>
            <a:pPr marL="685811" indent="-457200">
              <a:lnSpc>
                <a:spcPct val="100000"/>
              </a:lnSpc>
              <a:spcBef>
                <a:spcPts val="0"/>
              </a:spcBef>
              <a:defRPr/>
            </a:pPr>
            <a:r>
              <a:rPr lang="en-US" dirty="0"/>
              <a:t>Test security expectations remain intact.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4015083070"/>
      </p:ext>
    </p:extLst>
  </p:cSld>
  <p:clrMapOvr>
    <a:masterClrMapping/>
  </p:clrMapOvr>
  <mc:AlternateContent xmlns:mc="http://schemas.openxmlformats.org/markup-compatibility/2006" xmlns:p14="http://schemas.microsoft.com/office/powerpoint/2010/main">
    <mc:Choice Requires="p14">
      <p:transition spd="slow" p14:dur="2000" advClick="0" advTm="69392"/>
    </mc:Choice>
    <mc:Fallback xmlns="">
      <p:transition spd="slow" advClick="0" advTm="6939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600" dirty="0"/>
              <a:t>Evaluation of Accessibility Supports</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15</a:t>
            </a:fld>
            <a:endParaRPr lang="en-US" dirty="0"/>
          </a:p>
        </p:txBody>
      </p:sp>
      <p:sp>
        <p:nvSpPr>
          <p:cNvPr id="3" name="Content Placeholder 2"/>
          <p:cNvSpPr>
            <a:spLocks noGrp="1"/>
          </p:cNvSpPr>
          <p:nvPr>
            <p:ph idx="4294967295"/>
          </p:nvPr>
        </p:nvSpPr>
        <p:spPr>
          <a:xfrm>
            <a:off x="1593804" y="4546906"/>
            <a:ext cx="9031287" cy="1435100"/>
          </a:xfrm>
        </p:spPr>
        <p:txBody>
          <a:bodyPr>
            <a:normAutofit/>
          </a:bodyPr>
          <a:lstStyle/>
          <a:p>
            <a:pPr marL="0" indent="0" algn="ctr">
              <a:buNone/>
            </a:pPr>
            <a:r>
              <a:rPr lang="en-US" altLang="en-US" i="1" dirty="0"/>
              <a:t>Ensure the meaningful participation of all students who use supports during statewide assessments.</a:t>
            </a:r>
          </a:p>
        </p:txBody>
      </p:sp>
    </p:spTree>
    <p:extLst>
      <p:ext uri="{BB962C8B-B14F-4D97-AF65-F5344CB8AC3E}">
        <p14:creationId xmlns:p14="http://schemas.microsoft.com/office/powerpoint/2010/main" val="2115248021"/>
      </p:ext>
    </p:extLst>
  </p:cSld>
  <p:clrMapOvr>
    <a:masterClrMapping/>
  </p:clrMapOvr>
  <mc:AlternateContent xmlns:mc="http://schemas.openxmlformats.org/markup-compatibility/2006" xmlns:p14="http://schemas.microsoft.com/office/powerpoint/2010/main">
    <mc:Choice Requires="p14">
      <p:transition spd="slow" p14:dur="2000" advClick="0" advTm="6730"/>
    </mc:Choice>
    <mc:Fallback xmlns="">
      <p:transition spd="slow" advClick="0" advTm="673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pPr>
              <a:defRPr/>
            </a:pPr>
            <a:r>
              <a:rPr lang="en-US" altLang="en-US" sz="4000" dirty="0">
                <a:cs typeface="Arial" charset="0"/>
              </a:rPr>
              <a:t>Reasons to Evaluate</a:t>
            </a:r>
          </a:p>
        </p:txBody>
      </p:sp>
      <p:sp>
        <p:nvSpPr>
          <p:cNvPr id="49154" name="Rectangle 3"/>
          <p:cNvSpPr>
            <a:spLocks noGrp="1" noChangeArrowheads="1"/>
          </p:cNvSpPr>
          <p:nvPr>
            <p:ph idx="1"/>
          </p:nvPr>
        </p:nvSpPr>
        <p:spPr/>
        <p:txBody>
          <a:bodyPr>
            <a:normAutofit/>
          </a:bodyPr>
          <a:lstStyle/>
          <a:p>
            <a:r>
              <a:rPr lang="en-US" altLang="en-US" dirty="0"/>
              <a:t>Ensure meaningful participation of students with IEPs and Section 504 Plans</a:t>
            </a:r>
          </a:p>
          <a:p>
            <a:r>
              <a:rPr lang="en-US" altLang="en-US" dirty="0"/>
              <a:t>Data may reveal patterns of use that can be evaluated  </a:t>
            </a:r>
          </a:p>
          <a:p>
            <a:r>
              <a:rPr lang="en-US" altLang="en-US" dirty="0"/>
              <a:t>Data may indicate the need for additional training and support</a:t>
            </a:r>
          </a:p>
          <a:p>
            <a:r>
              <a:rPr lang="en-US" altLang="en-US" dirty="0"/>
              <a:t>Districts may supplement implementation data</a:t>
            </a:r>
          </a:p>
          <a:p>
            <a:r>
              <a:rPr lang="en-US" altLang="en-US" dirty="0"/>
              <a:t>Observations and interviews during assessment may yield data that supports improvement of practice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16</a:t>
            </a:fld>
            <a:endParaRPr lang="en-US" dirty="0"/>
          </a:p>
        </p:txBody>
      </p:sp>
    </p:spTree>
    <p:extLst>
      <p:ext uri="{BB962C8B-B14F-4D97-AF65-F5344CB8AC3E}">
        <p14:creationId xmlns:p14="http://schemas.microsoft.com/office/powerpoint/2010/main" val="2418917102"/>
      </p:ext>
    </p:extLst>
  </p:cSld>
  <p:clrMapOvr>
    <a:masterClrMapping/>
  </p:clrMapOvr>
  <mc:AlternateContent xmlns:mc="http://schemas.openxmlformats.org/markup-compatibility/2006" xmlns:p14="http://schemas.microsoft.com/office/powerpoint/2010/main">
    <mc:Choice Requires="p14">
      <p:transition spd="slow" p14:dur="2000" advClick="0" advTm="33953"/>
    </mc:Choice>
    <mc:Fallback xmlns="">
      <p:transition spd="slow" advClick="0" advTm="33953"/>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4000" dirty="0"/>
              <a:t>Q &amp; A Discussion</a:t>
            </a:r>
            <a:endParaRPr lang="en-US" sz="4000" dirty="0">
              <a:ea typeface="+mn-ea"/>
              <a:cs typeface="+mn-cs"/>
            </a:endParaRPr>
          </a:p>
        </p:txBody>
      </p:sp>
      <p:sp>
        <p:nvSpPr>
          <p:cNvPr id="55299" name="Content Placeholder 2"/>
          <p:cNvSpPr>
            <a:spLocks noGrp="1"/>
          </p:cNvSpPr>
          <p:nvPr>
            <p:ph idx="1"/>
          </p:nvPr>
        </p:nvSpPr>
        <p:spPr/>
        <p:txBody>
          <a:bodyPr>
            <a:noAutofit/>
          </a:bodyPr>
          <a:lstStyle/>
          <a:p>
            <a:pPr>
              <a:lnSpc>
                <a:spcPct val="100000"/>
              </a:lnSpc>
              <a:spcBef>
                <a:spcPts val="600"/>
              </a:spcBef>
              <a:spcAft>
                <a:spcPts val="600"/>
              </a:spcAft>
            </a:pPr>
            <a:r>
              <a:rPr lang="en-US" altLang="en-US" dirty="0"/>
              <a:t>What are the local considerations and challenges around the identification, administration, and/or evaluation of accessibility supports within your school or district?</a:t>
            </a:r>
          </a:p>
          <a:p>
            <a:pPr>
              <a:lnSpc>
                <a:spcPct val="100000"/>
              </a:lnSpc>
              <a:spcBef>
                <a:spcPts val="600"/>
              </a:spcBef>
              <a:spcAft>
                <a:spcPts val="600"/>
              </a:spcAft>
            </a:pPr>
            <a:r>
              <a:rPr lang="en-US" altLang="en-US" dirty="0"/>
              <a:t>What are some effective approaches you could use to support effective identification, administration, and/or evaluation of accessibility supports use in your school or district?</a:t>
            </a:r>
          </a:p>
          <a:p>
            <a:pPr>
              <a:lnSpc>
                <a:spcPct val="100000"/>
              </a:lnSpc>
              <a:spcBef>
                <a:spcPts val="600"/>
              </a:spcBef>
              <a:spcAft>
                <a:spcPts val="600"/>
              </a:spcAft>
            </a:pPr>
            <a:r>
              <a:rPr lang="en-US" altLang="en-US" dirty="0"/>
              <a:t>What resources  do you plan to use to assist you in developing and/or implementing effective approaches to the identification, administration, and/or evaluation of accessibility supports?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17</a:t>
            </a:fld>
            <a:endParaRPr lang="en-US" dirty="0"/>
          </a:p>
        </p:txBody>
      </p:sp>
    </p:spTree>
    <p:extLst>
      <p:ext uri="{BB962C8B-B14F-4D97-AF65-F5344CB8AC3E}">
        <p14:creationId xmlns:p14="http://schemas.microsoft.com/office/powerpoint/2010/main" val="3179449939"/>
      </p:ext>
    </p:extLst>
  </p:cSld>
  <p:clrMapOvr>
    <a:masterClrMapping/>
  </p:clrMapOvr>
  <mc:AlternateContent xmlns:mc="http://schemas.openxmlformats.org/markup-compatibility/2006" xmlns:p14="http://schemas.microsoft.com/office/powerpoint/2010/main">
    <mc:Choice Requires="p14">
      <p:transition spd="slow" p14:dur="2000" advClick="0" advTm="12773"/>
    </mc:Choice>
    <mc:Fallback xmlns="">
      <p:transition spd="slow" advClick="0" advTm="12773"/>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pPr>
              <a:defRPr/>
            </a:pPr>
            <a:r>
              <a:rPr lang="en-US" altLang="en-US" sz="4000" dirty="0">
                <a:solidFill>
                  <a:srgbClr val="1B75BC"/>
                </a:solidFill>
                <a:cs typeface="Arial" charset="0"/>
              </a:rPr>
              <a:t>Online Resources</a:t>
            </a:r>
          </a:p>
        </p:txBody>
      </p:sp>
      <p:sp>
        <p:nvSpPr>
          <p:cNvPr id="36868" name="Rectangle 4"/>
          <p:cNvSpPr>
            <a:spLocks noGrp="1" noChangeArrowheads="1"/>
          </p:cNvSpPr>
          <p:nvPr>
            <p:ph idx="1"/>
          </p:nvPr>
        </p:nvSpPr>
        <p:spPr/>
        <p:txBody>
          <a:bodyPr>
            <a:normAutofit/>
          </a:bodyPr>
          <a:lstStyle/>
          <a:p>
            <a:pPr>
              <a:defRPr/>
            </a:pPr>
            <a:r>
              <a:rPr lang="en-US" dirty="0">
                <a:hlinkClick r:id="rId3"/>
              </a:rPr>
              <a:t>Assessment Administration webpage</a:t>
            </a:r>
            <a:r>
              <a:rPr lang="en-US" dirty="0"/>
              <a:t> </a:t>
            </a:r>
          </a:p>
          <a:p>
            <a:pPr>
              <a:defRPr/>
            </a:pPr>
            <a:r>
              <a:rPr lang="en-US" dirty="0">
                <a:hlinkClick r:id="rId4"/>
              </a:rPr>
              <a:t>Assessment Administration Resources webpage</a:t>
            </a:r>
            <a:endParaRPr lang="en-US" dirty="0"/>
          </a:p>
          <a:p>
            <a:pPr>
              <a:defRPr/>
            </a:pPr>
            <a:r>
              <a:rPr lang="en-US" dirty="0">
                <a:hlinkClick r:id="rId5"/>
              </a:rPr>
              <a:t>Sample Tests</a:t>
            </a:r>
            <a:endParaRPr lang="en-US" dirty="0"/>
          </a:p>
          <a:p>
            <a:pPr>
              <a:defRPr/>
            </a:pPr>
            <a:r>
              <a:rPr lang="en-US">
                <a:hlinkClick r:id="rId6"/>
              </a:rPr>
              <a:t>TA </a:t>
            </a:r>
            <a:r>
              <a:rPr lang="en-US" dirty="0">
                <a:hlinkClick r:id="rId6"/>
              </a:rPr>
              <a:t>User Guide</a:t>
            </a:r>
            <a:endParaRPr lang="en-US" dirty="0"/>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497454922"/>
      </p:ext>
    </p:extLst>
  </p:cSld>
  <p:clrMapOvr>
    <a:masterClrMapping/>
  </p:clrMapOvr>
  <mc:AlternateContent xmlns:mc="http://schemas.openxmlformats.org/markup-compatibility/2006" xmlns:p14="http://schemas.microsoft.com/office/powerpoint/2010/main">
    <mc:Choice Requires="p14">
      <p:transition spd="slow" p14:dur="2000" advClick="0" advTm="11071"/>
    </mc:Choice>
    <mc:Fallback xmlns="">
      <p:transition spd="slow" advClick="0" advTm="1107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ltLang="en-US" sz="4000" dirty="0">
                <a:solidFill>
                  <a:srgbClr val="1B75BC"/>
                </a:solidFill>
                <a:cs typeface="Arial" charset="0"/>
              </a:rPr>
              <a:t>Topics</a:t>
            </a:r>
            <a:endParaRPr lang="en-US" sz="4000" dirty="0">
              <a:solidFill>
                <a:srgbClr val="1B75BC"/>
              </a:solidFill>
            </a:endParaRPr>
          </a:p>
        </p:txBody>
      </p:sp>
      <p:sp>
        <p:nvSpPr>
          <p:cNvPr id="15362" name="Rectangle 5"/>
          <p:cNvSpPr>
            <a:spLocks noGrp="1" noChangeArrowheads="1"/>
          </p:cNvSpPr>
          <p:nvPr>
            <p:ph idx="1"/>
          </p:nvPr>
        </p:nvSpPr>
        <p:spPr/>
        <p:txBody>
          <a:bodyPr>
            <a:normAutofit/>
          </a:bodyPr>
          <a:lstStyle/>
          <a:p>
            <a:pPr lvl="1">
              <a:lnSpc>
                <a:spcPct val="100000"/>
              </a:lnSpc>
              <a:spcAft>
                <a:spcPts val="600"/>
              </a:spcAft>
            </a:pPr>
            <a:r>
              <a:rPr lang="en-US" altLang="en-US" dirty="0"/>
              <a:t>Overview of Accessibility Supports</a:t>
            </a:r>
          </a:p>
          <a:p>
            <a:pPr lvl="1">
              <a:lnSpc>
                <a:spcPct val="100000"/>
              </a:lnSpc>
            </a:pPr>
            <a:r>
              <a:rPr lang="en-US" altLang="en-US" dirty="0"/>
              <a:t>Resources that support appropriate:</a:t>
            </a:r>
          </a:p>
          <a:p>
            <a:pPr lvl="2">
              <a:lnSpc>
                <a:spcPct val="100000"/>
              </a:lnSpc>
            </a:pPr>
            <a:r>
              <a:rPr lang="en-US" altLang="en-US" dirty="0"/>
              <a:t>Selection of Accessibility Supports</a:t>
            </a:r>
          </a:p>
          <a:p>
            <a:pPr lvl="2">
              <a:lnSpc>
                <a:spcPct val="100000"/>
              </a:lnSpc>
            </a:pPr>
            <a:r>
              <a:rPr lang="en-US" altLang="en-US" dirty="0"/>
              <a:t>Administration of Accessibility Supports</a:t>
            </a:r>
          </a:p>
          <a:p>
            <a:pPr lvl="2">
              <a:lnSpc>
                <a:spcPct val="100000"/>
              </a:lnSpc>
            </a:pPr>
            <a:r>
              <a:rPr lang="en-US" altLang="en-US" dirty="0"/>
              <a:t>Evaluation of Accessibility Supports</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2327561660"/>
      </p:ext>
    </p:extLst>
  </p:cSld>
  <p:clrMapOvr>
    <a:masterClrMapping/>
  </p:clrMapOvr>
  <mc:AlternateContent xmlns:mc="http://schemas.openxmlformats.org/markup-compatibility/2006" xmlns:p14="http://schemas.microsoft.com/office/powerpoint/2010/main">
    <mc:Choice Requires="p14">
      <p:transition spd="slow" p14:dur="2000" advClick="0" advTm="15707"/>
    </mc:Choice>
    <mc:Fallback xmlns="">
      <p:transition spd="slow" advClick="0" advTm="157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pPr>
              <a:defRPr/>
            </a:pPr>
            <a:r>
              <a:rPr lang="en-US" altLang="en-US" sz="4000" dirty="0">
                <a:solidFill>
                  <a:srgbClr val="1B75BC"/>
                </a:solidFill>
                <a:cs typeface="Arial" charset="0"/>
              </a:rPr>
              <a:t>Resources</a:t>
            </a:r>
          </a:p>
        </p:txBody>
      </p:sp>
      <p:sp>
        <p:nvSpPr>
          <p:cNvPr id="18435" name="Content Placeholder 2"/>
          <p:cNvSpPr>
            <a:spLocks noGrp="1"/>
          </p:cNvSpPr>
          <p:nvPr>
            <p:ph idx="1"/>
          </p:nvPr>
        </p:nvSpPr>
        <p:spPr>
          <a:extLst>
            <a:ext uri="{91240B29-F687-4F45-9708-019B960494DF}">
              <a14:hiddenLine xmlns:a14="http://schemas.microsoft.com/office/drawing/2010/main" w="28575">
                <a:solidFill>
                  <a:srgbClr val="000000"/>
                </a:solidFill>
                <a:miter lim="800000"/>
                <a:headEnd/>
                <a:tailEnd/>
              </a14:hiddenLine>
            </a:ext>
          </a:extLst>
        </p:spPr>
        <p:txBody>
          <a:bodyPr>
            <a:normAutofit/>
          </a:bodyPr>
          <a:lstStyle/>
          <a:p>
            <a:pPr marL="80963" indent="0">
              <a:spcBef>
                <a:spcPct val="20000"/>
              </a:spcBef>
              <a:buNone/>
              <a:defRPr/>
            </a:pPr>
            <a:r>
              <a:rPr lang="en-US" altLang="en-US" dirty="0">
                <a:solidFill>
                  <a:schemeClr val="tx1">
                    <a:lumMod val="50000"/>
                  </a:schemeClr>
                </a:solidFill>
              </a:rPr>
              <a:t>The </a:t>
            </a:r>
            <a:r>
              <a:rPr lang="en-US" altLang="en-US" b="1" dirty="0">
                <a:solidFill>
                  <a:schemeClr val="tx1">
                    <a:lumMod val="50000"/>
                  </a:schemeClr>
                </a:solidFill>
              </a:rPr>
              <a:t>Oregon Accessibility Manual </a:t>
            </a:r>
            <a:r>
              <a:rPr lang="en-US" altLang="en-US" dirty="0">
                <a:solidFill>
                  <a:schemeClr val="tx1">
                    <a:lumMod val="50000"/>
                  </a:schemeClr>
                </a:solidFill>
              </a:rPr>
              <a:t>(OAM), found in the Manuals accordion on the </a:t>
            </a:r>
            <a:r>
              <a:rPr lang="en-US" altLang="en-US" dirty="0">
                <a:solidFill>
                  <a:schemeClr val="tx1">
                    <a:lumMod val="50000"/>
                  </a:schemeClr>
                </a:solidFill>
                <a:hlinkClick r:id="rId3"/>
              </a:rPr>
              <a:t>Assessment Administration page</a:t>
            </a:r>
            <a:r>
              <a:rPr lang="en-US" altLang="en-US" dirty="0">
                <a:solidFill>
                  <a:schemeClr val="tx1">
                    <a:lumMod val="50000"/>
                  </a:schemeClr>
                </a:solidFill>
              </a:rPr>
              <a:t>, contains all final accessibility policies and supports for the Oregon Statewide Assessment System.</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1975787694"/>
      </p:ext>
    </p:extLst>
  </p:cSld>
  <p:clrMapOvr>
    <a:masterClrMapping/>
  </p:clrMapOvr>
  <mc:AlternateContent xmlns:mc="http://schemas.openxmlformats.org/markup-compatibility/2006" xmlns:p14="http://schemas.microsoft.com/office/powerpoint/2010/main">
    <mc:Choice Requires="p14">
      <p:transition spd="slow" p14:dur="2000" advClick="0" advTm="44488"/>
    </mc:Choice>
    <mc:Fallback xmlns="">
      <p:transition spd="slow" advClick="0" advTm="4448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pPr>
              <a:defRPr/>
            </a:pPr>
            <a:r>
              <a:rPr lang="en-US" altLang="en-US" sz="4000" dirty="0">
                <a:solidFill>
                  <a:srgbClr val="1B75BC"/>
                </a:solidFill>
                <a:cs typeface="Arial" charset="0"/>
              </a:rPr>
              <a:t>Provision of supports</a:t>
            </a:r>
          </a:p>
        </p:txBody>
      </p:sp>
      <p:sp>
        <p:nvSpPr>
          <p:cNvPr id="19459" name="Content Placeholder 2"/>
          <p:cNvSpPr>
            <a:spLocks noGrp="1"/>
          </p:cNvSpPr>
          <p:nvPr>
            <p:ph idx="1"/>
          </p:nvPr>
        </p:nvSpPr>
        <p:spPr>
          <a:extLst>
            <a:ext uri="{91240B29-F687-4F45-9708-019B960494DF}">
              <a14:hiddenLine xmlns:a14="http://schemas.microsoft.com/office/drawing/2010/main" w="28575">
                <a:solidFill>
                  <a:srgbClr val="000000"/>
                </a:solidFill>
                <a:miter lim="800000"/>
                <a:headEnd/>
                <a:tailEnd/>
              </a14:hiddenLine>
            </a:ext>
          </a:extLst>
        </p:spPr>
        <p:txBody>
          <a:bodyPr>
            <a:normAutofit/>
          </a:bodyPr>
          <a:lstStyle/>
          <a:p>
            <a:pPr marL="80963" indent="0">
              <a:spcBef>
                <a:spcPct val="20000"/>
              </a:spcBef>
              <a:buNone/>
              <a:defRPr/>
            </a:pPr>
            <a:r>
              <a:rPr lang="en-US" altLang="en-US" dirty="0">
                <a:solidFill>
                  <a:schemeClr val="tx1">
                    <a:lumMod val="50000"/>
                  </a:schemeClr>
                </a:solidFill>
              </a:rPr>
              <a:t>All accessibility supports a student receives on Oregon statewide assessments </a:t>
            </a:r>
            <a:r>
              <a:rPr lang="en-US" altLang="en-US" b="1" dirty="0">
                <a:solidFill>
                  <a:schemeClr val="tx1">
                    <a:lumMod val="50000"/>
                  </a:schemeClr>
                </a:solidFill>
              </a:rPr>
              <a:t>should mirror the supports currently being provided </a:t>
            </a:r>
            <a:r>
              <a:rPr lang="en-US" altLang="en-US" dirty="0">
                <a:solidFill>
                  <a:schemeClr val="tx1">
                    <a:lumMod val="50000"/>
                  </a:schemeClr>
                </a:solidFill>
              </a:rPr>
              <a:t>to that student in their learning environment.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3387572958"/>
      </p:ext>
    </p:extLst>
  </p:cSld>
  <p:clrMapOvr>
    <a:masterClrMapping/>
  </p:clrMapOvr>
  <mc:AlternateContent xmlns:mc="http://schemas.openxmlformats.org/markup-compatibility/2006" xmlns:p14="http://schemas.microsoft.com/office/powerpoint/2010/main">
    <mc:Choice Requires="p14">
      <p:transition spd="slow" p14:dur="2000" advClick="0" advTm="17563"/>
    </mc:Choice>
    <mc:Fallback xmlns="">
      <p:transition spd="slow" advClick="0" advTm="17563"/>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p:txBody>
          <a:bodyPr>
            <a:normAutofit/>
          </a:bodyPr>
          <a:lstStyle/>
          <a:p>
            <a:r>
              <a:rPr lang="en-US" sz="4000" dirty="0">
                <a:solidFill>
                  <a:srgbClr val="1B75BC"/>
                </a:solidFill>
              </a:rPr>
              <a:t>Accessibility Options</a:t>
            </a:r>
            <a:endParaRPr lang="en-US" sz="4000" b="0" dirty="0">
              <a:solidFill>
                <a:srgbClr val="1B75BC"/>
              </a:solidFill>
            </a:endParaRPr>
          </a:p>
        </p:txBody>
      </p:sp>
      <p:sp>
        <p:nvSpPr>
          <p:cNvPr id="2" name="Content Placeholder 1"/>
          <p:cNvSpPr>
            <a:spLocks noGrp="1"/>
          </p:cNvSpPr>
          <p:nvPr>
            <p:ph idx="1"/>
          </p:nvPr>
        </p:nvSpPr>
        <p:spPr>
          <a:xfrm>
            <a:off x="717176" y="1825625"/>
            <a:ext cx="5626474" cy="4109010"/>
          </a:xfrm>
        </p:spPr>
        <p:txBody>
          <a:bodyPr vert="horz" lIns="91440" tIns="45720" rIns="91440" bIns="45720" rtlCol="0" anchor="t">
            <a:normAutofit/>
          </a:bodyPr>
          <a:lstStyle/>
          <a:p>
            <a:pPr marL="0" indent="0">
              <a:buNone/>
            </a:pPr>
            <a:r>
              <a:rPr lang="en-US" dirty="0"/>
              <a:t>Oregon’s Statewide Assessment System </a:t>
            </a:r>
            <a:r>
              <a:rPr lang="en-US"/>
              <a:t>provides three tiers of accessibility supports:</a:t>
            </a:r>
          </a:p>
          <a:p>
            <a:pPr lvl="1"/>
            <a:r>
              <a:rPr lang="en-US" dirty="0"/>
              <a:t>Universal Tools</a:t>
            </a:r>
          </a:p>
          <a:p>
            <a:pPr lvl="1"/>
            <a:r>
              <a:rPr lang="en-US" dirty="0"/>
              <a:t>Designated Supports</a:t>
            </a:r>
          </a:p>
          <a:p>
            <a:pPr lvl="1"/>
            <a:r>
              <a:rPr lang="en-US" dirty="0"/>
              <a:t>Accommodations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5</a:t>
            </a:fld>
            <a:endParaRPr lang="en-US" dirty="0"/>
          </a:p>
        </p:txBody>
      </p:sp>
      <p:pic>
        <p:nvPicPr>
          <p:cNvPr id="8" name="Picture 7" descr="A large rectangle that says Universal Tools, inside that rectangle a smaller rectangle that says designated supports, and inside that rectangle a smaller rectangle that says accommodations.">
            <a:extLst>
              <a:ext uri="{FF2B5EF4-FFF2-40B4-BE49-F238E27FC236}">
                <a16:creationId xmlns:a16="http://schemas.microsoft.com/office/drawing/2014/main" id="{3890350C-2EAD-CC9F-5A00-7DFE588004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1213" y="574025"/>
            <a:ext cx="5091987" cy="5748330"/>
          </a:xfrm>
          <a:prstGeom prst="rect">
            <a:avLst/>
          </a:prstGeom>
        </p:spPr>
      </p:pic>
    </p:spTree>
    <p:extLst>
      <p:ext uri="{BB962C8B-B14F-4D97-AF65-F5344CB8AC3E}">
        <p14:creationId xmlns:p14="http://schemas.microsoft.com/office/powerpoint/2010/main" val="3486387796"/>
      </p:ext>
    </p:extLst>
  </p:cSld>
  <p:clrMapOvr>
    <a:masterClrMapping/>
  </p:clrMapOvr>
  <mc:AlternateContent xmlns:mc="http://schemas.openxmlformats.org/markup-compatibility/2006" xmlns:p14="http://schemas.microsoft.com/office/powerpoint/2010/main">
    <mc:Choice Requires="p14">
      <p:transition spd="slow" p14:dur="2000" advClick="0" advTm="49190"/>
    </mc:Choice>
    <mc:Fallback xmlns="">
      <p:transition spd="slow" advClick="0" advTm="4919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pPr>
              <a:defRPr/>
            </a:pPr>
            <a:r>
              <a:rPr lang="en-US" altLang="en-US" sz="4000" dirty="0">
                <a:solidFill>
                  <a:srgbClr val="1B75BC"/>
                </a:solidFill>
                <a:cs typeface="Arial" charset="0"/>
              </a:rPr>
              <a:t>Modification</a:t>
            </a:r>
          </a:p>
        </p:txBody>
      </p:sp>
      <p:sp>
        <p:nvSpPr>
          <p:cNvPr id="2" name="Rectangle 3"/>
          <p:cNvSpPr>
            <a:spLocks noGrp="1" noChangeArrowheads="1"/>
          </p:cNvSpPr>
          <p:nvPr>
            <p:ph idx="1"/>
          </p:nvPr>
        </p:nvSpPr>
        <p:spPr/>
        <p:txBody>
          <a:bodyPr>
            <a:normAutofit/>
          </a:bodyPr>
          <a:lstStyle/>
          <a:p>
            <a:pPr marL="511175" lvl="1" indent="-511175">
              <a:lnSpc>
                <a:spcPct val="100000"/>
              </a:lnSpc>
              <a:spcBef>
                <a:spcPts val="600"/>
              </a:spcBef>
              <a:spcAft>
                <a:spcPts val="600"/>
              </a:spcAft>
              <a:buSzPct val="100000"/>
              <a:defRPr/>
            </a:pPr>
            <a:r>
              <a:rPr lang="en-US" dirty="0">
                <a:solidFill>
                  <a:schemeClr val="tx1">
                    <a:lumMod val="50000"/>
                  </a:schemeClr>
                </a:solidFill>
              </a:rPr>
              <a:t>Any practice or procedure that changes the construct being measured and is not listed in the Oregon Accessibility Manual (OAM) is considered a modification. </a:t>
            </a:r>
          </a:p>
          <a:p>
            <a:pPr marL="511175" lvl="1" indent="-511175">
              <a:lnSpc>
                <a:spcPct val="100000"/>
              </a:lnSpc>
              <a:spcBef>
                <a:spcPts val="600"/>
              </a:spcBef>
              <a:spcAft>
                <a:spcPts val="600"/>
              </a:spcAft>
              <a:buSzPct val="100000"/>
              <a:defRPr/>
            </a:pPr>
            <a:r>
              <a:rPr lang="en-US" dirty="0">
                <a:solidFill>
                  <a:schemeClr val="tx1">
                    <a:lumMod val="50000"/>
                  </a:schemeClr>
                </a:solidFill>
              </a:rPr>
              <a:t>Students taking assessments with any </a:t>
            </a:r>
            <a:r>
              <a:rPr lang="en-US" b="1" dirty="0">
                <a:solidFill>
                  <a:schemeClr val="tx1">
                    <a:lumMod val="50000"/>
                  </a:schemeClr>
                </a:solidFill>
              </a:rPr>
              <a:t>modified conditions </a:t>
            </a:r>
            <a:r>
              <a:rPr lang="en-US" dirty="0">
                <a:solidFill>
                  <a:schemeClr val="tx1">
                    <a:lumMod val="50000"/>
                  </a:schemeClr>
                </a:solidFill>
              </a:rPr>
              <a:t>are counted as non-participants in all federal and state accountability measures.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1778688476"/>
      </p:ext>
    </p:extLst>
  </p:cSld>
  <p:clrMapOvr>
    <a:masterClrMapping/>
  </p:clrMapOvr>
  <mc:AlternateContent xmlns:mc="http://schemas.openxmlformats.org/markup-compatibility/2006" xmlns:p14="http://schemas.microsoft.com/office/powerpoint/2010/main">
    <mc:Choice Requires="p14">
      <p:transition spd="slow" p14:dur="2000" advClick="0" advTm="28589"/>
    </mc:Choice>
    <mc:Fallback xmlns="">
      <p:transition spd="slow" advClick="0" advTm="2858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000" dirty="0"/>
              <a:t>Accessibility Guidance</a:t>
            </a:r>
          </a:p>
        </p:txBody>
      </p:sp>
      <p:sp>
        <p:nvSpPr>
          <p:cNvPr id="3" name="Content Placeholder 2"/>
          <p:cNvSpPr>
            <a:spLocks noGrp="1"/>
          </p:cNvSpPr>
          <p:nvPr>
            <p:ph idx="1"/>
          </p:nvPr>
        </p:nvSpPr>
        <p:spPr/>
        <p:txBody>
          <a:bodyPr>
            <a:normAutofit/>
          </a:bodyPr>
          <a:lstStyle/>
          <a:p>
            <a:pPr>
              <a:spcBef>
                <a:spcPts val="600"/>
              </a:spcBef>
              <a:spcAft>
                <a:spcPts val="600"/>
              </a:spcAft>
            </a:pPr>
            <a:r>
              <a:rPr lang="en-US" dirty="0"/>
              <a:t>Guidance related to the identification, administration, and evaluation of the use of accessibility supports for instruction and assessment of all students is found in the </a:t>
            </a:r>
            <a:r>
              <a:rPr lang="en-US" u="sng" dirty="0">
                <a:hlinkClick r:id="rId3"/>
              </a:rPr>
              <a:t>Council of Chief State School Officers’ (CCSSO) Accessibility Manual</a:t>
            </a:r>
            <a:r>
              <a:rPr lang="en-US" dirty="0"/>
              <a:t>.</a:t>
            </a:r>
          </a:p>
          <a:p>
            <a:pPr>
              <a:spcBef>
                <a:spcPts val="600"/>
              </a:spcBef>
              <a:spcAft>
                <a:spcPts val="600"/>
              </a:spcAft>
            </a:pPr>
            <a:r>
              <a:rPr lang="en-US" dirty="0"/>
              <a:t>The process described in this manual is designed for use by general education teachers, teachers of students who are English Learners, special education teachers, test administrators, district level assessment staff, Individualized Education Program (IEP) teams, Section 504 Plan committees, or any other school team as they work with students to select and use appropriate supports during participation in Oregon’s Statewide Assessments.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1753330368"/>
      </p:ext>
    </p:extLst>
  </p:cSld>
  <p:clrMapOvr>
    <a:masterClrMapping/>
  </p:clrMapOvr>
  <mc:AlternateContent xmlns:mc="http://schemas.openxmlformats.org/markup-compatibility/2006" xmlns:p14="http://schemas.microsoft.com/office/powerpoint/2010/main">
    <mc:Choice Requires="p14">
      <p:transition spd="slow" p14:dur="2000" advClick="0" advTm="32232"/>
    </mc:Choice>
    <mc:Fallback xmlns="">
      <p:transition spd="slow" advClick="0" advTm="3223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600" dirty="0"/>
              <a:t>Identification of Accessibility Supports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8</a:t>
            </a:fld>
            <a:endParaRPr lang="en-US" dirty="0"/>
          </a:p>
        </p:txBody>
      </p:sp>
      <p:sp>
        <p:nvSpPr>
          <p:cNvPr id="3" name="Content Placeholder 2"/>
          <p:cNvSpPr>
            <a:spLocks noGrp="1"/>
          </p:cNvSpPr>
          <p:nvPr>
            <p:ph idx="4294967295"/>
          </p:nvPr>
        </p:nvSpPr>
        <p:spPr>
          <a:xfrm>
            <a:off x="2025604" y="4566750"/>
            <a:ext cx="8167687" cy="1395413"/>
          </a:xfrm>
        </p:spPr>
        <p:txBody>
          <a:bodyPr>
            <a:noAutofit/>
          </a:bodyPr>
          <a:lstStyle/>
          <a:p>
            <a:pPr marL="0" indent="0" algn="ctr">
              <a:buNone/>
            </a:pPr>
            <a:r>
              <a:rPr lang="en-US" altLang="en-US" i="1" dirty="0"/>
              <a:t>Increase equitable access to grade-level content assessments and supporting students in demonstrating what they know and can do.</a:t>
            </a:r>
          </a:p>
        </p:txBody>
      </p:sp>
    </p:spTree>
    <p:extLst>
      <p:ext uri="{BB962C8B-B14F-4D97-AF65-F5344CB8AC3E}">
        <p14:creationId xmlns:p14="http://schemas.microsoft.com/office/powerpoint/2010/main" val="1203391123"/>
      </p:ext>
    </p:extLst>
  </p:cSld>
  <p:clrMapOvr>
    <a:masterClrMapping/>
  </p:clrMapOvr>
  <mc:AlternateContent xmlns:mc="http://schemas.openxmlformats.org/markup-compatibility/2006" xmlns:p14="http://schemas.microsoft.com/office/powerpoint/2010/main">
    <mc:Choice Requires="p14">
      <p:transition spd="slow" p14:dur="2000" advClick="0" advTm="15059"/>
    </mc:Choice>
    <mc:Fallback xmlns="">
      <p:transition spd="slow" advClick="0" advTm="1505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a:bodyPr>
          <a:lstStyle/>
          <a:p>
            <a:pPr>
              <a:defRPr/>
            </a:pPr>
            <a:r>
              <a:rPr lang="en-US" altLang="en-US" sz="4000" dirty="0">
                <a:ea typeface="+mn-ea"/>
                <a:cs typeface="Arial" charset="0"/>
              </a:rPr>
              <a:t>Sample Tests</a:t>
            </a:r>
          </a:p>
        </p:txBody>
      </p:sp>
      <p:sp>
        <p:nvSpPr>
          <p:cNvPr id="3" name="Content Placeholder 2"/>
          <p:cNvSpPr>
            <a:spLocks noGrp="1"/>
          </p:cNvSpPr>
          <p:nvPr>
            <p:ph idx="1"/>
          </p:nvPr>
        </p:nvSpPr>
        <p:spPr/>
        <p:txBody>
          <a:bodyPr>
            <a:normAutofit/>
          </a:bodyPr>
          <a:lstStyle/>
          <a:p>
            <a:pPr marL="0" lvl="1" indent="0">
              <a:spcBef>
                <a:spcPts val="600"/>
              </a:spcBef>
              <a:spcAft>
                <a:spcPts val="1200"/>
              </a:spcAft>
              <a:buSzPct val="70000"/>
              <a:buNone/>
              <a:defRPr/>
            </a:pPr>
            <a:r>
              <a:rPr lang="en-US" altLang="en-US" dirty="0">
                <a:solidFill>
                  <a:schemeClr val="tx1">
                    <a:lumMod val="50000"/>
                  </a:schemeClr>
                </a:solidFill>
              </a:rPr>
              <a:t>The Sample Tests on the OSAS portal can assist IEP/504 teams to determine which universal tools, designated supports, and accommodations are needed for each individual student to be able to demonstrate what they know and can do.</a:t>
            </a:r>
            <a:endParaRPr lang="en-US" dirty="0"/>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9</a:t>
            </a:fld>
            <a:endParaRPr lang="en-US" dirty="0"/>
          </a:p>
        </p:txBody>
      </p:sp>
      <p:sp>
        <p:nvSpPr>
          <p:cNvPr id="5" name="TextBox 4">
            <a:extLst>
              <a:ext uri="{FF2B5EF4-FFF2-40B4-BE49-F238E27FC236}">
                <a16:creationId xmlns:a16="http://schemas.microsoft.com/office/drawing/2014/main" id="{6932C14B-2D87-8C91-0C10-6151E48D50BE}"/>
              </a:ext>
            </a:extLst>
          </p:cNvPr>
          <p:cNvSpPr txBox="1"/>
          <p:nvPr/>
        </p:nvSpPr>
        <p:spPr>
          <a:xfrm>
            <a:off x="717176" y="5239963"/>
            <a:ext cx="3977371" cy="461665"/>
          </a:xfrm>
          <a:prstGeom prst="rect">
            <a:avLst/>
          </a:prstGeom>
          <a:noFill/>
        </p:spPr>
        <p:txBody>
          <a:bodyPr wrap="none" rtlCol="0">
            <a:spAutoFit/>
          </a:bodyPr>
          <a:lstStyle/>
          <a:p>
            <a:r>
              <a:rPr lang="en-US" sz="2400" dirty="0">
                <a:latin typeface="+mj-lt"/>
                <a:hlinkClick r:id="rId3"/>
              </a:rPr>
              <a:t>Test Administrator User Guide</a:t>
            </a:r>
            <a:endParaRPr lang="en-US" sz="2400" dirty="0">
              <a:latin typeface="+mj-lt"/>
            </a:endParaRPr>
          </a:p>
        </p:txBody>
      </p:sp>
      <p:pic>
        <p:nvPicPr>
          <p:cNvPr id="8" name="Picture 7" descr="Screenshot of quick access toolbar">
            <a:extLst>
              <a:ext uri="{FF2B5EF4-FFF2-40B4-BE49-F238E27FC236}">
                <a16:creationId xmlns:a16="http://schemas.microsoft.com/office/drawing/2014/main" id="{8F72B8B6-72E1-5D1A-86F0-F49534488CB4}"/>
              </a:ext>
            </a:extLst>
          </p:cNvPr>
          <p:cNvPicPr>
            <a:picLocks noChangeAspect="1"/>
          </p:cNvPicPr>
          <p:nvPr/>
        </p:nvPicPr>
        <p:blipFill>
          <a:blip r:embed="rId4"/>
          <a:stretch>
            <a:fillRect/>
          </a:stretch>
        </p:blipFill>
        <p:spPr>
          <a:xfrm>
            <a:off x="1590675" y="2935047"/>
            <a:ext cx="9010649" cy="2228715"/>
          </a:xfrm>
          <a:prstGeom prst="rect">
            <a:avLst/>
          </a:prstGeom>
        </p:spPr>
      </p:pic>
    </p:spTree>
    <p:extLst>
      <p:ext uri="{BB962C8B-B14F-4D97-AF65-F5344CB8AC3E}">
        <p14:creationId xmlns:p14="http://schemas.microsoft.com/office/powerpoint/2010/main" val="719572360"/>
      </p:ext>
    </p:extLst>
  </p:cSld>
  <p:clrMapOvr>
    <a:masterClrMapping/>
  </p:clrMapOvr>
  <mc:AlternateContent xmlns:mc="http://schemas.openxmlformats.org/markup-compatibility/2006" xmlns:p14="http://schemas.microsoft.com/office/powerpoint/2010/main">
    <mc:Choice Requires="p14">
      <p:transition spd="slow" p14:dur="2000" advClick="0" advTm="33259"/>
    </mc:Choice>
    <mc:Fallback xmlns="">
      <p:transition spd="slow" advClick="0" advTm="33259"/>
    </mc:Fallback>
  </mc:AlternateContent>
</p:sld>
</file>

<file path=ppt/theme/theme1.xml><?xml version="1.0" encoding="utf-8"?>
<a:theme xmlns:a="http://schemas.openxmlformats.org/drawingml/2006/main" name="1_2021ODE">
  <a:themeElements>
    <a:clrScheme name="ODE 2025">
      <a:dk1>
        <a:sysClr val="windowText" lastClr="000000"/>
      </a:dk1>
      <a:lt1>
        <a:sysClr val="window" lastClr="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500E787D-4A08-4491-9FAB-BB9D43BCEFC7}"/>
    </a:ext>
  </a:extLst>
</a:theme>
</file>

<file path=ppt/theme/theme2.xml><?xml version="1.0" encoding="utf-8"?>
<a:theme xmlns:a="http://schemas.openxmlformats.org/drawingml/2006/main" name="Green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AAFB0B2A-C4B2-41C7-92A5-70D75F419D70}"/>
    </a:ext>
  </a:extLst>
</a:theme>
</file>

<file path=ppt/theme/theme3.xml><?xml version="1.0" encoding="utf-8"?>
<a:theme xmlns:a="http://schemas.openxmlformats.org/drawingml/2006/main" name="Gol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7D92AE0E-C289-45F3-BD76-BC889EE8D789}"/>
    </a:ext>
  </a:extLst>
</a:theme>
</file>

<file path=ppt/theme/theme4.xml><?xml version="1.0" encoding="utf-8"?>
<a:theme xmlns:a="http://schemas.openxmlformats.org/drawingml/2006/main" name="Orange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B6D488F7-2464-4E22-AB08-1AD187968121}"/>
    </a:ext>
  </a:extLst>
</a:theme>
</file>

<file path=ppt/theme/theme5.xml><?xml version="1.0" encoding="utf-8"?>
<a:theme xmlns:a="http://schemas.openxmlformats.org/drawingml/2006/main" name="Re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EEC54850-1245-4301-BCEC-014C0882AE7D}"/>
    </a:ext>
  </a:extLst>
</a:theme>
</file>

<file path=ppt/theme/theme6.xml><?xml version="1.0" encoding="utf-8"?>
<a:theme xmlns:a="http://schemas.openxmlformats.org/drawingml/2006/main" name="Teal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8DEE96B7-49DC-4AD3-ABF2-AFC8F0019781}"/>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GOODNESS Michelle * ODE</DisplayName>
        <AccountId>497</AccountId>
        <AccountType/>
      </UserInfo>
      <UserInfo>
        <DisplayName>BAKER Traci * ODE</DisplayName>
        <AccountId>1053</AccountId>
        <AccountType/>
      </UserInfo>
      <UserInfo>
        <DisplayName>WIENS Jon * ODE</DisplayName>
        <AccountId>176</AccountId>
        <AccountType/>
      </UserInfo>
      <UserInfo>
        <DisplayName>BOYD Meg * ODE</DisplayName>
        <AccountId>110</AccountId>
        <AccountType/>
      </UserInfo>
      <UserInfo>
        <DisplayName>SIEGEL Marc * ODE</DisplayName>
        <AccountId>29</AccountId>
        <AccountType/>
      </UserInfo>
      <UserInfo>
        <DisplayName>FARLEY Dan * ODE</DisplayName>
        <AccountId>203</AccountId>
        <AccountType/>
      </UserInfo>
      <UserInfo>
        <DisplayName>JUSTIS Carlee * DAS</DisplayName>
        <AccountId>1071</AccountId>
        <AccountType/>
      </UserInfo>
    </SharedWithUsers>
    <Estimated_x0020_Creation_x0020_Date xmlns="826a7eb6-1fc1-4229-aedf-6a10bdcdc31e" xsi:nil="true"/>
    <Remediation_x0020_Date xmlns="826a7eb6-1fc1-4229-aedf-6a10bdcdc31e">2025-09-18T21:47:02+00:00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FFC1C207-77FC-44F7-AC05-276B3AA37170}">
  <ds:schemaRefs>
    <ds:schemaRef ds:uri="http://schemas.microsoft.com/sharepoint/v3/contenttype/forms"/>
  </ds:schemaRefs>
</ds:datastoreItem>
</file>

<file path=customXml/itemProps2.xml><?xml version="1.0" encoding="utf-8"?>
<ds:datastoreItem xmlns:ds="http://schemas.openxmlformats.org/officeDocument/2006/customXml" ds:itemID="{505F83F6-7810-4B5E-BD53-02B4B7663D19}"/>
</file>

<file path=customXml/itemProps3.xml><?xml version="1.0" encoding="utf-8"?>
<ds:datastoreItem xmlns:ds="http://schemas.openxmlformats.org/officeDocument/2006/customXml" ds:itemID="{BC4EA527-A198-4301-BCF4-14EDE0643645}">
  <ds:schemaRefs>
    <ds:schemaRef ds:uri="33d0ab3a-ed53-4b26-b374-c651e1521cb8"/>
    <ds:schemaRef ds:uri="e10c53f3-1d52-4706-a966-ac9983b29943"/>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terms/"/>
    <ds:schemaRef ds:uri="http://www.w3.org/XML/1998/namespace"/>
    <ds:schemaRef ds:uri="http://purl.org/dc/dcmitype/"/>
    <ds:schemaRef ds:uri="cff768f0-15bc-4a4d-af58-1e3581e35e48"/>
    <ds:schemaRef ds:uri="35c482b7-3342-4aed-a937-806bb302c8cb"/>
  </ds:schemaRefs>
</ds:datastoreItem>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Slide Deck Template_Accessible_2025</Template>
  <TotalTime>208</TotalTime>
  <Words>2095</Words>
  <Application>Microsoft Office PowerPoint</Application>
  <PresentationFormat>Widescreen</PresentationFormat>
  <Paragraphs>174</Paragraphs>
  <Slides>18</Slides>
  <Notes>18</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18</vt:i4>
      </vt:variant>
    </vt:vector>
  </HeadingPairs>
  <TitlesOfParts>
    <vt:vector size="27" baseType="lpstr">
      <vt:lpstr>Arial</vt:lpstr>
      <vt:lpstr>Calibri</vt:lpstr>
      <vt:lpstr>Wingdings</vt:lpstr>
      <vt:lpstr>1_2021ODE</vt:lpstr>
      <vt:lpstr>Green_2021ODE</vt:lpstr>
      <vt:lpstr>Gold_2021ODE</vt:lpstr>
      <vt:lpstr>Orange_2021ODE</vt:lpstr>
      <vt:lpstr>Red_2021ODE</vt:lpstr>
      <vt:lpstr>Teal_2021ODE</vt:lpstr>
      <vt:lpstr>Accessibility Supports Training</vt:lpstr>
      <vt:lpstr>Topics</vt:lpstr>
      <vt:lpstr>Resources</vt:lpstr>
      <vt:lpstr>Provision of supports</vt:lpstr>
      <vt:lpstr>Accessibility Options</vt:lpstr>
      <vt:lpstr>Modification</vt:lpstr>
      <vt:lpstr>Accessibility Guidance</vt:lpstr>
      <vt:lpstr>Identification of Accessibility Supports</vt:lpstr>
      <vt:lpstr>Sample Tests</vt:lpstr>
      <vt:lpstr>Decision-Making Process</vt:lpstr>
      <vt:lpstr>Documenting Accessibility Supports</vt:lpstr>
      <vt:lpstr>Administration of Accessibility Supports</vt:lpstr>
      <vt:lpstr>Requirements</vt:lpstr>
      <vt:lpstr>Administration Logistics</vt:lpstr>
      <vt:lpstr>Evaluation of Accessibility Supports</vt:lpstr>
      <vt:lpstr>Reasons to Evaluate</vt:lpstr>
      <vt:lpstr>Q &amp; A Discussion</vt:lpstr>
      <vt:lpstr>Online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WOLCOTT Ben * ODE</dc:creator>
  <cp:lastModifiedBy>WOLCOTT Ben * ODE</cp:lastModifiedBy>
  <cp:revision>9</cp:revision>
  <dcterms:created xsi:type="dcterms:W3CDTF">2025-08-25T22:57:52Z</dcterms:created>
  <dcterms:modified xsi:type="dcterms:W3CDTF">2025-09-09T17:13:47Z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y fmtid="{D5CDD505-2E9C-101B-9397-08002B2CF9AE}" pid="18" name="MediaServiceImageTags">
    <vt:lpwstr/>
  </property>
  <property fmtid="{D5CDD505-2E9C-101B-9397-08002B2CF9AE}" pid="19" name="MSIP_Label_7730ea53-6f5e-4160-81a5-992a9105450a_ContentBits">
    <vt:lpwstr>0</vt:lpwstr>
  </property>
  <property fmtid="{D5CDD505-2E9C-101B-9397-08002B2CF9AE}" pid="20" name="MSIP_Label_7730ea53-6f5e-4160-81a5-992a9105450a_SetDate">
    <vt:lpwstr>2024-09-03T19:23:12Z</vt:lpwstr>
  </property>
  <property fmtid="{D5CDD505-2E9C-101B-9397-08002B2CF9AE}" pid="21" name="MSIP_Label_7730ea53-6f5e-4160-81a5-992a9105450a_Enabled">
    <vt:lpwstr>true</vt:lpwstr>
  </property>
  <property fmtid="{D5CDD505-2E9C-101B-9397-08002B2CF9AE}" pid="22" name="MSIP_Label_7730ea53-6f5e-4160-81a5-992a9105450a_Name">
    <vt:lpwstr>Level 2 - Limited (Items)</vt:lpwstr>
  </property>
  <property fmtid="{D5CDD505-2E9C-101B-9397-08002B2CF9AE}" pid="23" name="MSIP_Label_7730ea53-6f5e-4160-81a5-992a9105450a_ActionId">
    <vt:lpwstr>7240a0a6-61cb-49f3-b3e2-e7641a07853f</vt:lpwstr>
  </property>
  <property fmtid="{D5CDD505-2E9C-101B-9397-08002B2CF9AE}" pid="24" name="MSIP_Label_7730ea53-6f5e-4160-81a5-992a9105450a_SiteId">
    <vt:lpwstr>b4f51418-b269-49a2-935a-fa54bf584fc8</vt:lpwstr>
  </property>
  <property fmtid="{D5CDD505-2E9C-101B-9397-08002B2CF9AE}" pid="25" name="MSIP_Label_7730ea53-6f5e-4160-81a5-992a9105450a_Method">
    <vt:lpwstr>Standard</vt:lpwstr>
  </property>
</Properties>
</file>