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19.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20.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slideMasters/slideMaster2.xml" ContentType="application/vnd.openxmlformats-officedocument.presentationml.slideMaster+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3.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Authors.xml" ContentType="application/vnd.openxmlformats-officedocument.presentationml.commentAuthors+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10" r:id="rId2"/>
  </p:sldMasterIdLst>
  <p:notesMasterIdLst>
    <p:notesMasterId r:id="rId23"/>
  </p:notesMasterIdLst>
  <p:sldIdLst>
    <p:sldId id="260" r:id="rId3"/>
    <p:sldId id="259" r:id="rId4"/>
    <p:sldId id="261" r:id="rId5"/>
    <p:sldId id="281" r:id="rId6"/>
    <p:sldId id="282" r:id="rId7"/>
    <p:sldId id="283" r:id="rId8"/>
    <p:sldId id="269" r:id="rId9"/>
    <p:sldId id="280" r:id="rId10"/>
    <p:sldId id="286" r:id="rId11"/>
    <p:sldId id="278" r:id="rId12"/>
    <p:sldId id="276" r:id="rId13"/>
    <p:sldId id="287" r:id="rId14"/>
    <p:sldId id="272" r:id="rId15"/>
    <p:sldId id="279" r:id="rId16"/>
    <p:sldId id="275" r:id="rId17"/>
    <p:sldId id="277" r:id="rId18"/>
    <p:sldId id="273" r:id="rId19"/>
    <p:sldId id="284" r:id="rId20"/>
    <p:sldId id="285" r:id="rId21"/>
    <p:sldId id="264" r:id="rId2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W Josh - ODE" initials="RJ-O" lastIdx="14" clrIdx="0">
    <p:extLst>
      <p:ext uri="{19B8F6BF-5375-455C-9EA6-DF929625EA0E}">
        <p15:presenceInfo xmlns:p15="http://schemas.microsoft.com/office/powerpoint/2012/main" userId="S-1-5-21-2237050375-1962090969-1930583096-21414" providerId="AD"/>
      </p:ext>
    </p:extLst>
  </p:cmAuthor>
  <p:cmAuthor id="2" name="GORBETT Noelle - ODE" initials="GN-O" lastIdx="1" clrIdx="1">
    <p:extLst>
      <p:ext uri="{19B8F6BF-5375-455C-9EA6-DF929625EA0E}">
        <p15:presenceInfo xmlns:p15="http://schemas.microsoft.com/office/powerpoint/2012/main" userId="S-1-5-21-2237050375-1962090969-1930583096-468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48702" autoAdjust="0"/>
  </p:normalViewPr>
  <p:slideViewPr>
    <p:cSldViewPr snapToGrid="0">
      <p:cViewPr varScale="1">
        <p:scale>
          <a:sx n="50" d="100"/>
          <a:sy n="50" d="100"/>
        </p:scale>
        <p:origin x="2561" y="2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12/29/2021</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istrict.ode.state.or.us/apps/AchvmntDataInsight/default.aspx"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oregon.gov/ode/schools-and-districts/pages/key-dates-accountability-reporting.aspx" TargetMode="External"/><Relationship Id="rId4" Type="http://schemas.openxmlformats.org/officeDocument/2006/relationships/hyperlink" Target="https://district.ode.state.or.us/apps/login/searchSA.aspx"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This is Noelle Gorbett, Science Assessment Specialis</a:t>
            </a:r>
            <a:r>
              <a:rPr lang="en-US" baseline="0" dirty="0" smtClean="0"/>
              <a:t>t at the Oregon Department of Education. </a:t>
            </a:r>
          </a:p>
          <a:p>
            <a:r>
              <a:rPr lang="en-US" baseline="0" dirty="0" smtClean="0"/>
              <a:t>This is the OSAS Science Assessment Reporting presentation.</a:t>
            </a:r>
            <a:endParaRPr lang="en-US" dirty="0"/>
          </a:p>
        </p:txBody>
      </p:sp>
    </p:spTree>
    <p:extLst>
      <p:ext uri="{BB962C8B-B14F-4D97-AF65-F5344CB8AC3E}">
        <p14:creationId xmlns:p14="http://schemas.microsoft.com/office/powerpoint/2010/main" val="1630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science</a:t>
            </a:r>
            <a:r>
              <a:rPr lang="en-US" baseline="0" dirty="0" smtClean="0"/>
              <a:t> scores are </a:t>
            </a:r>
            <a:r>
              <a:rPr kumimoji="0" lang="en-US" altLang="en-US" sz="1200" b="0" i="0" u="none" strike="noStrike" kern="1200" cap="none" spc="0" normalizeH="0" noProof="0" dirty="0" smtClean="0">
                <a:ln>
                  <a:noFill/>
                </a:ln>
                <a:solidFill>
                  <a:prstClr val="black"/>
                </a:solidFill>
                <a:effectLst/>
                <a:uLnTx/>
                <a:uFillTx/>
                <a:latin typeface="+mn-lt"/>
              </a:rPr>
              <a:t>available in Student Centered Staging and Accountability Warehouse Extract, as well as in the Centralized</a:t>
            </a:r>
            <a:r>
              <a:rPr kumimoji="0" lang="en-US" altLang="en-US" sz="1200" b="0" i="0" u="none" strike="noStrike" kern="1200" cap="none" spc="0" normalizeH="0" baseline="0" noProof="0" dirty="0" smtClean="0">
                <a:ln>
                  <a:noFill/>
                </a:ln>
                <a:solidFill>
                  <a:prstClr val="black"/>
                </a:solidFill>
                <a:effectLst/>
                <a:uLnTx/>
                <a:uFillTx/>
                <a:latin typeface="+mn-lt"/>
              </a:rPr>
              <a:t> Reporting System </a:t>
            </a:r>
            <a:r>
              <a:rPr lang="en-US" altLang="en-US" sz="1200" b="0" dirty="0" smtClean="0">
                <a:latin typeface="+mn-lt"/>
              </a:rPr>
              <a:t>. The records for the current year are typically </a:t>
            </a:r>
            <a:r>
              <a:rPr lang="en-US" altLang="en-US" sz="1200" b="0" baseline="0" dirty="0" smtClean="0">
                <a:latin typeface="+mn-lt"/>
              </a:rPr>
              <a:t>open for editing in early spring through the end of May to allow district staff to verify students and apply administration codes where appropriate.</a:t>
            </a:r>
          </a:p>
          <a:p>
            <a:r>
              <a:rPr lang="en-US" sz="1200" b="0" i="0" u="none" strike="noStrike" kern="1200" dirty="0" smtClean="0">
                <a:solidFill>
                  <a:schemeClr val="tx1"/>
                </a:solidFill>
                <a:effectLst/>
                <a:latin typeface="+mn-lt"/>
                <a:ea typeface="+mn-ea"/>
                <a:cs typeface="+mn-cs"/>
              </a:rPr>
              <a:t>The current year science test records are going to be loaded daily, and those come into ODE’s systems about one to two days after the tests are completed. The unofficial</a:t>
            </a:r>
            <a:r>
              <a:rPr lang="en-US" sz="1200" b="0" i="0" u="none" strike="noStrike" kern="1200" baseline="0" dirty="0" smtClean="0">
                <a:solidFill>
                  <a:schemeClr val="tx1"/>
                </a:solidFill>
                <a:effectLst/>
                <a:latin typeface="+mn-lt"/>
                <a:ea typeface="+mn-ea"/>
                <a:cs typeface="+mn-cs"/>
              </a:rPr>
              <a:t> scores in CRS are typically available within 24 hours of test submission.</a:t>
            </a:r>
            <a:endParaRPr lang="en-US" b="0" dirty="0"/>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3693979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 OSAS Centralized Reporting System, or CRS, contains ‘unofficial’ data – unofficial because it has not been validated by districts.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You can navigate to the</a:t>
            </a:r>
            <a:r>
              <a:rPr lang="en-US" sz="1200" b="0" i="0" u="none" strike="noStrike" kern="1200" baseline="0" dirty="0" smtClean="0">
                <a:solidFill>
                  <a:schemeClr val="tx1"/>
                </a:solidFill>
                <a:effectLst/>
                <a:latin typeface="+mn-lt"/>
                <a:ea typeface="+mn-ea"/>
                <a:cs typeface="+mn-cs"/>
              </a:rPr>
              <a:t> OSAS Portal</a:t>
            </a:r>
            <a:r>
              <a:rPr lang="en-US" sz="1200" b="0" i="0" u="none" strike="noStrike" kern="1200" dirty="0" smtClean="0">
                <a:solidFill>
                  <a:schemeClr val="tx1"/>
                </a:solidFill>
                <a:effectLst/>
                <a:latin typeface="+mn-lt"/>
                <a:ea typeface="+mn-ea"/>
                <a:cs typeface="+mn-cs"/>
              </a:rPr>
              <a:t> with the link in the second bullet of this slide to access CRS.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The CRS</a:t>
            </a:r>
            <a:r>
              <a:rPr lang="en-US" sz="1200" b="0" i="0" u="none" strike="noStrike" kern="1200" baseline="0" dirty="0" smtClean="0">
                <a:solidFill>
                  <a:schemeClr val="tx1"/>
                </a:solidFill>
                <a:effectLst/>
                <a:latin typeface="+mn-lt"/>
                <a:ea typeface="+mn-ea"/>
                <a:cs typeface="+mn-cs"/>
              </a:rPr>
              <a:t> has</a:t>
            </a:r>
            <a:r>
              <a:rPr lang="en-US" sz="1200" b="0" i="0" u="none" strike="noStrike" kern="1200" dirty="0" smtClean="0">
                <a:solidFill>
                  <a:schemeClr val="tx1"/>
                </a:solidFill>
                <a:effectLst/>
                <a:latin typeface="+mn-lt"/>
                <a:ea typeface="+mn-ea"/>
                <a:cs typeface="+mn-cs"/>
              </a:rPr>
              <a:t> a User Guide, and there is also a</a:t>
            </a:r>
            <a:r>
              <a:rPr lang="en-US" sz="1200" b="0" i="0" u="none" strike="noStrike" kern="1200" baseline="0" dirty="0" smtClean="0">
                <a:solidFill>
                  <a:schemeClr val="tx1"/>
                </a:solidFill>
                <a:effectLst/>
                <a:latin typeface="+mn-lt"/>
                <a:ea typeface="+mn-ea"/>
                <a:cs typeface="+mn-cs"/>
              </a:rPr>
              <a:t> CRS </a:t>
            </a:r>
            <a:r>
              <a:rPr lang="en-US" sz="1200" b="0" i="0" u="none" strike="noStrike" kern="1200" dirty="0" smtClean="0">
                <a:solidFill>
                  <a:schemeClr val="tx1"/>
                </a:solidFill>
                <a:effectLst/>
                <a:latin typeface="+mn-lt"/>
                <a:ea typeface="+mn-ea"/>
                <a:cs typeface="+mn-cs"/>
              </a:rPr>
              <a:t>training webinar available</a:t>
            </a:r>
            <a:r>
              <a:rPr lang="en-US" sz="1200" b="0" i="0" u="none" strike="noStrike" kern="1200" baseline="0" dirty="0" smtClean="0">
                <a:solidFill>
                  <a:schemeClr val="tx1"/>
                </a:solidFill>
                <a:effectLst/>
                <a:latin typeface="+mn-lt"/>
                <a:ea typeface="+mn-ea"/>
                <a:cs typeface="+mn-cs"/>
              </a:rPr>
              <a:t> on the ODE website.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In the CRS, you can look up individual student results, and you can also generate some aggregate score reports. For these reports, you can drill down from the district to the school, as well as the personnel and roster level, and you can also get some aggregate counts and</a:t>
            </a:r>
            <a:r>
              <a:rPr lang="en-US" sz="1200" b="0" i="0" u="none" strike="noStrike" kern="1200" baseline="0" dirty="0" smtClean="0">
                <a:solidFill>
                  <a:schemeClr val="tx1"/>
                </a:solidFill>
                <a:effectLst/>
                <a:latin typeface="+mn-lt"/>
                <a:ea typeface="+mn-ea"/>
                <a:cs typeface="+mn-cs"/>
              </a:rPr>
              <a:t> percentages for</a:t>
            </a:r>
            <a:r>
              <a:rPr lang="en-US" sz="1200" b="0" i="0" u="none" strike="noStrike" kern="1200" dirty="0" smtClean="0">
                <a:solidFill>
                  <a:schemeClr val="tx1"/>
                </a:solidFill>
                <a:effectLst/>
                <a:latin typeface="+mn-lt"/>
                <a:ea typeface="+mn-ea"/>
                <a:cs typeface="+mn-cs"/>
              </a:rPr>
              <a:t> performance.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1210405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Depending on your current role as assigned</a:t>
            </a:r>
            <a:r>
              <a:rPr lang="en-US" sz="1200" b="0" i="0" u="none" strike="noStrike" kern="1200" baseline="0" dirty="0" smtClean="0">
                <a:solidFill>
                  <a:schemeClr val="tx1"/>
                </a:solidFill>
                <a:effectLst/>
                <a:latin typeface="+mn-lt"/>
                <a:ea typeface="+mn-ea"/>
                <a:cs typeface="+mn-cs"/>
              </a:rPr>
              <a:t> in TIDE, you will be able to see state, district, school, group and individual student level data in the Centralized Reporting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At the individual level you will be able to see individual student data as well as be able to download individual student reports. Individual student reports contain a composite score as well as claim score ranges for 3-Dimensional Earth and Space Science, 3-Dimensional Life Science and 3-Dimensional Physical Science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Depending on your role you will be able to see aggregate or (group) data at the state, district, school, or group roster level for 3-Dimensional Earth and Space Science, 3-Dimensional Life Science, and 3 Dimensional Physical Science as well as</a:t>
            </a:r>
            <a:endParaRPr lang="en-US" sz="1200" b="0" i="0" u="none" strike="noStrike" kern="1200" dirty="0" smtClean="0">
              <a:solidFill>
                <a:schemeClr val="tx1"/>
              </a:solidFill>
              <a:effectLst/>
              <a:latin typeface="+mn-lt"/>
              <a:ea typeface="+mn-ea"/>
              <a:cs typeface="+mn-cs"/>
            </a:endParaRPr>
          </a:p>
          <a:p>
            <a:endParaRPr lang="en-US" dirty="0" smtClean="0"/>
          </a:p>
          <a:p>
            <a:r>
              <a:rPr lang="en-US" dirty="0" smtClean="0"/>
              <a:t>SEP/CCC claims including:</a:t>
            </a:r>
          </a:p>
          <a:p>
            <a:r>
              <a:rPr lang="en-US" dirty="0" smtClean="0"/>
              <a:t>Gathering</a:t>
            </a:r>
            <a:r>
              <a:rPr lang="en-US" baseline="0" dirty="0" smtClean="0"/>
              <a:t> Data and Investigating Scientific Questions</a:t>
            </a:r>
          </a:p>
          <a:p>
            <a:r>
              <a:rPr lang="en-US" baseline="0" dirty="0" smtClean="0"/>
              <a:t>Developing and Using Models to Describe the Natural World</a:t>
            </a:r>
          </a:p>
          <a:p>
            <a:r>
              <a:rPr lang="en-US" baseline="0" dirty="0" smtClean="0"/>
              <a:t>Using Mathematical Thinking to Analyze and Interpret Patterns in Data</a:t>
            </a:r>
          </a:p>
          <a:p>
            <a:r>
              <a:rPr lang="en-US" baseline="0" dirty="0" smtClean="0"/>
              <a:t>Use Scientific Reasoning to Construct Explanations and Arguments and to Design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Aggregate level data is shown as performance distribution, performance relative to the test as a whole, and relative areas of strength and weakness</a:t>
            </a:r>
            <a:endParaRPr lang="en-US" sz="1200" b="0" i="0" u="none" strike="noStrike" kern="1200" dirty="0" smtClean="0">
              <a:solidFill>
                <a:schemeClr val="tx1"/>
              </a:solidFill>
              <a:effectLst/>
              <a:latin typeface="+mn-lt"/>
              <a:ea typeface="+mn-ea"/>
              <a:cs typeface="+mn-cs"/>
            </a:endParaRP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For detailed</a:t>
            </a:r>
            <a:r>
              <a:rPr lang="en-US" sz="1200" b="0" i="0" u="none" strike="noStrike" kern="1200" baseline="0" dirty="0" smtClean="0">
                <a:solidFill>
                  <a:schemeClr val="tx1"/>
                </a:solidFill>
                <a:effectLst/>
                <a:latin typeface="+mn-lt"/>
                <a:ea typeface="+mn-ea"/>
                <a:cs typeface="+mn-cs"/>
              </a:rPr>
              <a:t> science reporting information, please see the OSAS Science Assessment Reporting document on the Oregon Department of Education Science Assessment web page.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835916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The Oregon Department of Education (ODE)’s systems (Student Centered Staging, Accountability Warehouse Extract, and Secure Assessment Reports) contain ‘official’ data that can be edited and validated by districts.</a:t>
            </a:r>
          </a:p>
          <a:p>
            <a:r>
              <a:rPr lang="en-US" dirty="0" smtClean="0"/>
              <a:t>The science test records will be editable in the Student Centered Staging application on ODE’s district website. Districts can download the records to load into local</a:t>
            </a:r>
            <a:r>
              <a:rPr lang="en-US" baseline="0" dirty="0" smtClean="0"/>
              <a:t> systems from the Accountability Warehouse Extract application.</a:t>
            </a:r>
          </a:p>
          <a:p>
            <a:r>
              <a:rPr lang="en-US" baseline="0" dirty="0" smtClean="0"/>
              <a:t>There is a webinar training on how to access assessment data in those ODE applications available on the district video training website, linked in the second bullet here.</a:t>
            </a:r>
          </a:p>
          <a:p>
            <a:r>
              <a:rPr lang="en-US" dirty="0" smtClean="0"/>
              <a:t>The summary reports, meaning performance aggregated to school &amp; district</a:t>
            </a:r>
            <a:r>
              <a:rPr lang="en-US" baseline="0" dirty="0" smtClean="0"/>
              <a:t> and state levels, will be available in the Achievement Data Insight or ADI application, also on the ODE district website.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309036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noProof="0" dirty="0" smtClean="0">
                <a:ln>
                  <a:noFill/>
                </a:ln>
                <a:solidFill>
                  <a:prstClr val="black"/>
                </a:solidFill>
                <a:effectLst/>
                <a:uLnTx/>
                <a:uFillTx/>
                <a:latin typeface="+mn-lt"/>
              </a:rPr>
              <a:t>The </a:t>
            </a:r>
            <a:r>
              <a:rPr kumimoji="0" lang="en-US" altLang="en-US" sz="1200" b="0" i="0" u="none" strike="noStrike" kern="1200" cap="none" spc="0" normalizeH="0" noProof="0" dirty="0" smtClean="0">
                <a:ln>
                  <a:noFill/>
                </a:ln>
                <a:solidFill>
                  <a:prstClr val="black"/>
                </a:solidFill>
                <a:effectLst/>
                <a:uLnTx/>
                <a:uFillTx/>
                <a:latin typeface="+mn-lt"/>
                <a:hlinkClick r:id="rId3"/>
              </a:rPr>
              <a:t>Achievement Data Insight</a:t>
            </a:r>
            <a:r>
              <a:rPr kumimoji="0" lang="en-US" altLang="en-US" sz="1200" b="0" i="0" u="none" strike="noStrike" kern="1200" cap="none" spc="0" normalizeH="0" noProof="0" dirty="0" smtClean="0">
                <a:ln>
                  <a:noFill/>
                </a:ln>
                <a:solidFill>
                  <a:prstClr val="black"/>
                </a:solidFill>
                <a:effectLst/>
                <a:uLnTx/>
                <a:uFillTx/>
                <a:latin typeface="+mn-lt"/>
              </a:rPr>
              <a:t> is an application on the ODE district secure website. Permissions must be granted by your </a:t>
            </a:r>
            <a:r>
              <a:rPr kumimoji="0" lang="en-US" altLang="en-US" sz="1200" b="0" i="0" u="none" strike="noStrike" kern="1200" cap="none" spc="0" normalizeH="0" noProof="0" dirty="0" smtClean="0">
                <a:ln>
                  <a:noFill/>
                </a:ln>
                <a:solidFill>
                  <a:prstClr val="black"/>
                </a:solidFill>
                <a:effectLst/>
                <a:uLnTx/>
                <a:uFillTx/>
                <a:latin typeface="+mn-lt"/>
                <a:hlinkClick r:id="rId4"/>
              </a:rPr>
              <a:t>district security administrator</a:t>
            </a:r>
            <a:r>
              <a:rPr kumimoji="0" lang="en-US" altLang="en-US" sz="1200" b="0" i="0" u="none" strike="noStrike" kern="1200" cap="none" spc="0" normalizeH="0" noProof="0" dirty="0" smtClean="0">
                <a:ln>
                  <a:noFill/>
                </a:ln>
                <a:solidFill>
                  <a:prstClr val="black"/>
                </a:solidFill>
                <a:effectLst/>
                <a:uLnTx/>
                <a:uFillTx/>
                <a:latin typeface="+mn-lt"/>
              </a:rPr>
              <a:t>. You need to request permission to both the application and the </a:t>
            </a:r>
            <a:r>
              <a:rPr kumimoji="0" lang="en-US" altLang="en-US" sz="1200" b="1" i="0" u="none" strike="noStrike" kern="1200" cap="none" spc="0" normalizeH="0" noProof="0" dirty="0" smtClean="0">
                <a:ln>
                  <a:noFill/>
                </a:ln>
                <a:solidFill>
                  <a:prstClr val="black"/>
                </a:solidFill>
                <a:effectLst/>
                <a:uLnTx/>
                <a:uFillTx/>
                <a:latin typeface="+mn-lt"/>
              </a:rPr>
              <a:t>Science</a:t>
            </a:r>
            <a:r>
              <a:rPr lang="en-US" altLang="en-US" sz="1200" b="1" dirty="0" smtClean="0">
                <a:solidFill>
                  <a:prstClr val="black"/>
                </a:solidFill>
                <a:latin typeface="+mn-lt"/>
              </a:rPr>
              <a:t> Student Performance </a:t>
            </a:r>
            <a:r>
              <a:rPr lang="en-US" altLang="en-US" sz="1200" dirty="0" smtClean="0">
                <a:solidFill>
                  <a:prstClr val="black"/>
                </a:solidFill>
                <a:latin typeface="+mn-lt"/>
              </a:rPr>
              <a:t>tile.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noProof="0" dirty="0" smtClean="0">
              <a:ln>
                <a:noFill/>
              </a:ln>
              <a:solidFill>
                <a:prstClr val="black"/>
              </a:solidFill>
              <a:effectLst/>
              <a:uLnTx/>
              <a:uFillTx/>
              <a:latin typeface="+mn-lt"/>
            </a:endParaRPr>
          </a:p>
          <a:p>
            <a:r>
              <a:rPr kumimoji="0" lang="en-US" altLang="en-US" sz="1200" b="0" i="0" u="none" strike="noStrike" kern="1200" cap="none" spc="0" normalizeH="0" noProof="0" dirty="0" smtClean="0">
                <a:ln>
                  <a:noFill/>
                </a:ln>
                <a:solidFill>
                  <a:prstClr val="black"/>
                </a:solidFill>
                <a:effectLst/>
                <a:uLnTx/>
                <a:uFillTx/>
                <a:latin typeface="+mn-lt"/>
              </a:rPr>
              <a:t>If you don’t see it on your list of applications,</a:t>
            </a:r>
            <a:r>
              <a:rPr kumimoji="0" lang="en-US" altLang="en-US" sz="1200" b="0" i="0" u="none" strike="noStrike" kern="1200" cap="none" spc="0" normalizeH="0" baseline="0" noProof="0" dirty="0" smtClean="0">
                <a:ln>
                  <a:noFill/>
                </a:ln>
                <a:solidFill>
                  <a:prstClr val="black"/>
                </a:solidFill>
                <a:effectLst/>
                <a:uLnTx/>
                <a:uFillTx/>
                <a:latin typeface="+mn-lt"/>
              </a:rPr>
              <a:t> after you login to the ODE district website, you’ll need to request permission</a:t>
            </a:r>
            <a:r>
              <a:rPr kumimoji="0" lang="en-US" altLang="en-US" sz="1200" b="0" i="0" u="none" strike="noStrike" kern="1200" cap="none" spc="0" normalizeH="0" noProof="0" dirty="0" smtClean="0">
                <a:ln>
                  <a:noFill/>
                </a:ln>
                <a:solidFill>
                  <a:prstClr val="black"/>
                </a:solidFill>
                <a:effectLst/>
                <a:uLnTx/>
                <a:uFillTx/>
                <a:latin typeface="+mn-lt"/>
              </a:rPr>
              <a:t> </a:t>
            </a:r>
            <a:r>
              <a:rPr lang="en-US" sz="1200" dirty="0" smtClean="0"/>
              <a:t>from </a:t>
            </a:r>
            <a:r>
              <a:rPr kumimoji="0" lang="en-US" altLang="en-US" sz="1200" b="0" i="0" u="none" strike="noStrike" kern="1200" cap="none" spc="0" normalizeH="0" noProof="0" dirty="0" smtClean="0">
                <a:ln>
                  <a:noFill/>
                </a:ln>
                <a:solidFill>
                  <a:prstClr val="black"/>
                </a:solidFill>
                <a:effectLst/>
                <a:uLnTx/>
                <a:uFillTx/>
                <a:latin typeface="+mn-lt"/>
              </a:rPr>
              <a:t>your district security administrator, to both the application and the Science</a:t>
            </a:r>
            <a:r>
              <a:rPr lang="en-US" altLang="en-US" sz="1200" b="0" dirty="0" smtClean="0">
                <a:solidFill>
                  <a:prstClr val="black"/>
                </a:solidFill>
                <a:latin typeface="+mn-lt"/>
              </a:rPr>
              <a:t> Student Performance validation </a:t>
            </a:r>
            <a:r>
              <a:rPr lang="en-US" altLang="en-US" sz="1200" dirty="0" smtClean="0">
                <a:solidFill>
                  <a:prstClr val="black"/>
                </a:solidFill>
                <a:latin typeface="+mn-lt"/>
              </a:rPr>
              <a:t>tile within the application.</a:t>
            </a:r>
          </a:p>
          <a:p>
            <a:endParaRPr lang="en-US" altLang="en-US" sz="1200" dirty="0" smtClean="0">
              <a:solidFill>
                <a:prstClr val="black"/>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smtClean="0">
                <a:solidFill>
                  <a:prstClr val="black"/>
                </a:solidFill>
                <a:latin typeface="+mn-lt"/>
              </a:rPr>
              <a:t>Please see the </a:t>
            </a:r>
            <a:r>
              <a:rPr lang="en-US" altLang="en-US" sz="1200" dirty="0" smtClean="0">
                <a:solidFill>
                  <a:prstClr val="black"/>
                </a:solidFill>
                <a:latin typeface="+mn-lt"/>
                <a:hlinkClick r:id="rId5"/>
              </a:rPr>
              <a:t>ODE Key Dates for Accountability and Reporting web </a:t>
            </a:r>
            <a:r>
              <a:rPr lang="en-US" altLang="en-US" sz="1200" dirty="0" smtClean="0">
                <a:solidFill>
                  <a:prstClr val="black"/>
                </a:solidFill>
                <a:latin typeface="+mn-lt"/>
              </a:rPr>
              <a:t>page for specific dates during which to validate student test information on test records. </a:t>
            </a:r>
            <a:endParaRPr lang="en-US" altLang="en-US" sz="1200" dirty="0" smtClean="0">
              <a:solidFill>
                <a:prstClr val="black"/>
              </a:solidFill>
            </a:endParaRPr>
          </a:p>
          <a:p>
            <a:endParaRPr lang="en-US" altLang="en-US" sz="1200" dirty="0" smtClean="0">
              <a:solidFill>
                <a:prstClr val="black"/>
              </a:solidFill>
              <a:latin typeface="+mn-lt"/>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368974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Science Results</a:t>
            </a:r>
            <a:r>
              <a:rPr lang="en-US" baseline="0" dirty="0" smtClean="0"/>
              <a:t> will appear in elementary and middle school at a glance profiles and participation and performance reports for all grades will appear on the Assessment Group Reports webpage.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15</a:t>
            </a:fld>
            <a:endParaRPr lang="en-US"/>
          </a:p>
        </p:txBody>
      </p:sp>
    </p:spTree>
    <p:extLst>
      <p:ext uri="{BB962C8B-B14F-4D97-AF65-F5344CB8AC3E}">
        <p14:creationId xmlns:p14="http://schemas.microsoft.com/office/powerpoint/2010/main" val="242414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know where to find data let’s talk about using the right assessment for the right purpose.</a:t>
            </a:r>
          </a:p>
          <a:p>
            <a:endParaRPr lang="en-US" dirty="0" smtClean="0"/>
          </a:p>
          <a:p>
            <a:r>
              <a:rPr lang="en-US" dirty="0" smtClean="0"/>
              <a:t>Formative assessment practices are feedback discussions between teachers and students, and students and peers in the moment. As the graphic conveys, they offer a very close, discrete look at student learning that highlights important details at the student level, much like a microscope. Formative assessment offers the greatest power for improving student learning. Formative assessment is a planned, ongoing process used by all students and educators during learning and teaching to elicit and use evidence of student learning to improve student understanding of intended disciplinary learning outcomes and support students to become self-directed learners.</a:t>
            </a:r>
          </a:p>
          <a:p>
            <a:endParaRPr lang="en-US" dirty="0" smtClean="0"/>
          </a:p>
          <a:p>
            <a:r>
              <a:rPr lang="en-US" dirty="0" smtClean="0"/>
              <a:t>Interim assessments may be selected by classroom educators to meet several instructional purposes. Interim assessments are typically used to determine whether students are on track, if they have mastered shorter units or lessons within the school year that have been the focus of a period of instruction. They are likened here to binoculars, as the results are a little farther away from the student, but landscape details and patterns are still noticeable. Summative assessments, like a telescope, are useful for looking at large systems from afar and identifying patterns that might not be visible at a finer grain of observation. </a:t>
            </a:r>
          </a:p>
          <a:p>
            <a:endParaRPr lang="en-US" dirty="0" smtClean="0"/>
          </a:p>
          <a:p>
            <a:r>
              <a:rPr lang="en-US" dirty="0" smtClean="0"/>
              <a:t>Summative assessments are administered at the end of the year and designed to provide systems-level information for annual state, district, and school-level decision-making. It is easy to see why a telescope cannot be used to see cells, nor can a microscope be used to determine how many moons Saturn has. We would not use binoculars for either of those purposes. Similarly, each assessment serves a specific purpose and should be used only for that purpose.</a:t>
            </a:r>
          </a:p>
          <a:p>
            <a:endParaRPr lang="en-US" dirty="0" smtClean="0"/>
          </a:p>
          <a:p>
            <a:r>
              <a:rPr lang="en-US" dirty="0" smtClean="0"/>
              <a:t>Please</a:t>
            </a:r>
            <a:r>
              <a:rPr lang="en-US" baseline="0" dirty="0" smtClean="0"/>
              <a:t> see the ODE publication ‘The Right Assessment for the Right Purpose” Guidance Document on the ODE Assessment website for more information.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1478667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1035691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ODE</a:t>
            </a:r>
            <a:r>
              <a:rPr lang="en-US" baseline="0" dirty="0" smtClean="0"/>
              <a:t> has developed a communication toolkit for the OSAS Science Assessment. These resources can be found on the ODE Science Assessment webpage. </a:t>
            </a:r>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3577667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Noelle</a:t>
            </a:r>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3182968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 session we</a:t>
            </a:r>
            <a:r>
              <a:rPr lang="en-US" baseline="0" dirty="0" smtClean="0"/>
              <a:t> will describe the OSAS Science Assessment’s development, identify the data available to you in various assessment data systems, and identify the appropriate uses of OSAS Science Assessment data.</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a:t>
            </a:fld>
            <a:endParaRPr lang="en-US"/>
          </a:p>
        </p:txBody>
      </p:sp>
    </p:spTree>
    <p:extLst>
      <p:ext uri="{BB962C8B-B14F-4D97-AF65-F5344CB8AC3E}">
        <p14:creationId xmlns:p14="http://schemas.microsoft.com/office/powerpoint/2010/main" val="2921891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3961454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standards adoption committee made up of educators and community partners unanimously recommended the Next Generation Science Standards to the Oregon State Board of Education for adoption as the 2014 Oregon Science Standards. The State Board of Education adopted the standards on March 6, 2014. A plan was developed and guidance given to districts on the implementation of standards including a timeline the implementation of the new statewide assessment aligned to these standards. </a:t>
            </a:r>
            <a:endParaRPr lang="en-US" baseline="0" dirty="0"/>
          </a:p>
          <a:p>
            <a:r>
              <a:rPr lang="en-US" baseline="0" dirty="0" smtClean="0"/>
              <a:t>Items aligned to these new standards were first field tested with the OAKS assessment in the 2017-2018 test administration. The first operational assessment completely aligned to these new standards was given in the 2018-2019 test administration. </a:t>
            </a:r>
          </a:p>
          <a:p>
            <a:endParaRPr lang="en-US" baseline="0" dirty="0" smtClean="0"/>
          </a:p>
          <a:p>
            <a:r>
              <a:rPr lang="en-US" baseline="0" dirty="0" smtClean="0"/>
              <a:t>*Please note: Oregon Science Standards are under review in 2021-2022 as a part of the regular review cycle that occurs every 7 years. This will not impact assessment in the 2021-2022 school year. Any changes in the standards requiring changes to the assessment will be implemented on a timeline to be determined by ODE in collaboration with the Science Standards Review Advisory and the Assessment Advisory. </a:t>
            </a:r>
          </a:p>
        </p:txBody>
      </p:sp>
      <p:sp>
        <p:nvSpPr>
          <p:cNvPr id="4" name="Slide Number Placeholder 3"/>
          <p:cNvSpPr>
            <a:spLocks noGrp="1"/>
          </p:cNvSpPr>
          <p:nvPr>
            <p:ph type="sldNum" sz="quarter" idx="10"/>
          </p:nvPr>
        </p:nvSpPr>
        <p:spPr/>
        <p:txBody>
          <a:bodyPr/>
          <a:lstStyle/>
          <a:p>
            <a:fld id="{E2B63952-BBA8-4838-A0CF-80F9272645AB}" type="slidenum">
              <a:rPr lang="en-US" smtClean="0"/>
              <a:t>3</a:t>
            </a:fld>
            <a:endParaRPr lang="en-US"/>
          </a:p>
        </p:txBody>
      </p:sp>
    </p:spTree>
    <p:extLst>
      <p:ext uri="{BB962C8B-B14F-4D97-AF65-F5344CB8AC3E}">
        <p14:creationId xmlns:p14="http://schemas.microsoft.com/office/powerpoint/2010/main" val="1799921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a:t>
            </a:r>
            <a:r>
              <a:rPr lang="en-US" baseline="0" dirty="0" smtClean="0"/>
              <a:t> examples of the old and new standards for comparison. Note the specificity of the new standard and the increased level of rigor in asking the student to make a claim about the merit of a design solution rather than just identifying a problem</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1243501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a:t>
            </a:r>
            <a:r>
              <a:rPr lang="en-US" baseline="0" dirty="0" smtClean="0"/>
              <a:t> an item from the retired OAKS Science Assessment. Note the brevity and the classical multiple choice. This type of item allows for minimal collection of evidence about what the student knows and is able to do.</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2947830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item from the OSAS Science Assessment</a:t>
            </a:r>
            <a:r>
              <a:rPr lang="en-US" baseline="0" dirty="0" smtClean="0"/>
              <a:t> Sample Test. The item includes a phenomena/scenario on the left-hand side of the screen and several interactions on the right hand side of the screen. The student is given a task to complete through the interactions on the right hand side of the screen. The interactions types vary. A complete list of interaction types can be found on the OSASportal.org under ‘resources’.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3822038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completion</a:t>
            </a:r>
            <a:r>
              <a:rPr lang="en-US" baseline="0" dirty="0" smtClean="0"/>
              <a:t> of the first operational administration of the OSAS Science Assessment, cut scores needed to be identified. Achievement cut scores were selected by a panel of educators in August 2019. It was pointed out during the meeting of the panel that the panel was almost entirely white and did not represent the diversity of the student population in our state. Affinity groups were engaged to discuss the cut scores identified by the standard setting panel as well as the resulting percentage of students proficient across the state. Affinity groups supported the recommendations of the panel and gave additional feedback on ways we can work together to better support all students in our state, particularly historically marginalized students. </a:t>
            </a:r>
          </a:p>
          <a:p>
            <a:endParaRPr lang="en-US" baseline="0" dirty="0" smtClean="0"/>
          </a:p>
          <a:p>
            <a:r>
              <a:rPr lang="en-US" baseline="0" dirty="0" smtClean="0"/>
              <a:t>Achievement cut scores and achievement level descriptors for the OSAS Science Assessment were first presented to the state board of education in December of 2019 and were adopted by the board in February of 2020.</a:t>
            </a:r>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1492745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the achievement level cut scores for the OSAS Science Assessment.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1908160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2018-2019</a:t>
            </a:r>
            <a:r>
              <a:rPr lang="en-US" baseline="0" dirty="0" smtClean="0"/>
              <a:t> State Level Achievement. </a:t>
            </a:r>
          </a:p>
          <a:p>
            <a:r>
              <a:rPr lang="en-US" baseline="0" dirty="0" smtClean="0"/>
              <a:t>Here we see the percentage of students across our state at each level of achievement once the cut scores have been applied.</a:t>
            </a:r>
          </a:p>
          <a:p>
            <a:r>
              <a:rPr lang="en-US" baseline="0" dirty="0" smtClean="0"/>
              <a:t>Please note that achievement of a level 3 score or higher indicates proficiency</a:t>
            </a:r>
          </a:p>
          <a:p>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1307565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only">
    <p:bg>
      <p:bgPr>
        <a:solidFill>
          <a:schemeClr val="bg1"/>
        </a:solidFill>
        <a:effectLst/>
      </p:bgPr>
    </p:bg>
    <p:spTree>
      <p:nvGrpSpPr>
        <p:cNvPr id="1" name=""/>
        <p:cNvGrpSpPr/>
        <p:nvPr/>
      </p:nvGrpSpPr>
      <p:grpSpPr>
        <a:xfrm>
          <a:off x="0" y="0"/>
          <a:ext cx="0" cy="0"/>
          <a:chOff x="0" y="0"/>
          <a:chExt cx="0" cy="0"/>
        </a:xfrm>
      </p:grpSpPr>
      <p:pic>
        <p:nvPicPr>
          <p:cNvPr id="12" name="Picture 11"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623450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79953959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54236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45886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30106236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1530889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01014779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89284416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1419762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01713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8"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bg1"/>
        </a:solidFill>
        <a:effectLst/>
      </p:bgPr>
    </p:bg>
    <p:spTree>
      <p:nvGrpSpPr>
        <p:cNvPr id="1" name=""/>
        <p:cNvGrpSpPr/>
        <p:nvPr/>
      </p:nvGrpSpPr>
      <p:grpSpPr>
        <a:xfrm>
          <a:off x="0" y="0"/>
          <a:ext cx="0" cy="0"/>
          <a:chOff x="0" y="0"/>
          <a:chExt cx="0" cy="0"/>
        </a:xfrm>
      </p:grpSpPr>
      <p:pic>
        <p:nvPicPr>
          <p:cNvPr id="8" name="Picture 7"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3809184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5118791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0318013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Decorative geometric pattern"/>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4"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8" r:id="rId2"/>
    <p:sldLayoutId id="2147483699" r:id="rId3"/>
    <p:sldLayoutId id="2147483701" r:id="rId4"/>
    <p:sldLayoutId id="2147483702" r:id="rId5"/>
    <p:sldLayoutId id="2147483704" r:id="rId6"/>
    <p:sldLayoutId id="2147483709" r:id="rId7"/>
    <p:sldLayoutId id="2147483707" r:id="rId8"/>
    <p:sldLayoutId id="2147483705" r:id="rId9"/>
    <p:sldLayoutId id="2147483706" r:id="rId10"/>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descr="Decorative blue swoosh"/>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10"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9152061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osasportal.org/"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www.oregon.gov/ode/educator-resources/assessment/Pages/Assessment-Training-Materials.aspx"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oregon.gov/ode/educator-resources/assessment/Documents/Oregon_Statewide_Assessment_System_Science_Reporting.pdf"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s://www.oregon.gov/ode/educator-resources/assessment/Pages/Science.asp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district.ode.state.or.us/search/page/?id=282#asmtjan"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district.ode.state.or.us/apps/AchvmntDataInsight/default.aspx"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www.oregon.gov/ode/schools-and-districts/pages/key-dates-accountability-reporting.aspx" TargetMode="External"/><Relationship Id="rId4" Type="http://schemas.openxmlformats.org/officeDocument/2006/relationships/hyperlink" Target="https://district.ode.state.or.us/apps/login/searchSA.aspx"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ode.state.or.us/data/reportcard/reports.aspx"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hyperlink" Target="https://www.oregon.gov/ode/educator-resources/assessment/Pages/Assessment-Group-Reports.aspx"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educator-resources/assessment/Documents/RightAssessmentRightPurpose.pdf"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educator-resources/assessment/Pages/Science.aspx" TargetMode="External"/><Relationship Id="rId7" Type="http://schemas.openxmlformats.org/officeDocument/2006/relationships/hyperlink" Target="https://www.oregon.gov/ode/educator-resources/assessment/Documents/2021_22_OSAS_Science_Assessment_Info_Community.pptx"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www.oregon.gov/ode/educator-resources/assessment/Documents/OSAS_Science_Information_for_Parents_Spanish.pdf" TargetMode="External"/><Relationship Id="rId5" Type="http://schemas.openxmlformats.org/officeDocument/2006/relationships/hyperlink" Target="https://www.oregon.gov/ode/educator-resources/assessment/Documents/OSAS_Science_Information_for_Parents_English.pdf" TargetMode="External"/><Relationship Id="rId4" Type="http://schemas.openxmlformats.org/officeDocument/2006/relationships/hyperlink" Target="https://www.oregon.gov/ode/educator-resources/assessment/Documents/OSAS_Science_Teacher_Information.pd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educator-resources/assessment/Documents/asmtachstdsummary.pdf"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oregon.gov/ode/educator-resources/standards/science/Pages/Science-Standards.aspx" TargetMode="External"/><Relationship Id="rId5" Type="http://schemas.openxmlformats.org/officeDocument/2006/relationships/hyperlink" Target="https://www.oregon.gov/ode/educator-resources/assessment/Documents/Oregon_Statewide_Assessment_System_Science_Reporting.pdf" TargetMode="External"/><Relationship Id="rId4" Type="http://schemas.openxmlformats.org/officeDocument/2006/relationships/hyperlink" Target="https://www.oregon.gov/ode/educator-resources/assessment/Documents/Oregon_Science_Assessment_Blueprint_Summary.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mailto:Noelle.Gorbett@ODE.Oregon.gov"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371600" y="2198914"/>
            <a:ext cx="6400800" cy="1807029"/>
          </a:xfrm>
        </p:spPr>
        <p:txBody>
          <a:bodyPr/>
          <a:lstStyle/>
          <a:p>
            <a:pPr lvl="0" algn="ctr" defTabSz="914400">
              <a:lnSpc>
                <a:spcPct val="100000"/>
              </a:lnSpc>
              <a:spcBef>
                <a:spcPts val="0"/>
              </a:spcBef>
            </a:pPr>
            <a:r>
              <a:rPr lang="en-US" altLang="en-US" sz="5400" dirty="0" smtClean="0">
                <a:solidFill>
                  <a:prstClr val="black"/>
                </a:solidFill>
                <a:ea typeface="+mn-ea"/>
                <a:cs typeface="+mn-cs"/>
              </a:rPr>
              <a:t>OSAS Science Assessment Reporting</a:t>
            </a:r>
            <a:endParaRPr lang="en-US" altLang="en-US" sz="5400" dirty="0">
              <a:solidFill>
                <a:prstClr val="black"/>
              </a:solidFill>
              <a:ea typeface="+mn-ea"/>
              <a:cs typeface="+mn-cs"/>
            </a:endParaRPr>
          </a:p>
        </p:txBody>
      </p:sp>
      <p:sp>
        <p:nvSpPr>
          <p:cNvPr id="7" name="Rectangle 3"/>
          <p:cNvSpPr>
            <a:spLocks noGrp="1" noChangeArrowheads="1"/>
          </p:cNvSpPr>
          <p:nvPr>
            <p:ph type="subTitle" idx="1"/>
          </p:nvPr>
        </p:nvSpPr>
        <p:spPr>
          <a:xfrm>
            <a:off x="1143000" y="4422710"/>
            <a:ext cx="6937310" cy="1883363"/>
          </a:xfrm>
        </p:spPr>
        <p:txBody>
          <a:bodyPr>
            <a:normAutofit/>
          </a:bodyPr>
          <a:lstStyle/>
          <a:p>
            <a:r>
              <a:rPr lang="en-US" altLang="en-US" dirty="0" smtClean="0"/>
              <a:t>Updated 01/01/2022</a:t>
            </a:r>
          </a:p>
          <a:p>
            <a:endParaRPr lang="en-US" altLang="en-US" dirty="0" smtClean="0"/>
          </a:p>
          <a:p>
            <a:endParaRPr lang="en-US" altLang="en-US" dirty="0" smtClean="0"/>
          </a:p>
        </p:txBody>
      </p:sp>
    </p:spTree>
    <p:extLst>
      <p:ext uri="{BB962C8B-B14F-4D97-AF65-F5344CB8AC3E}">
        <p14:creationId xmlns:p14="http://schemas.microsoft.com/office/powerpoint/2010/main" val="956260965"/>
      </p:ext>
    </p:extLst>
  </p:cSld>
  <p:clrMapOvr>
    <a:masterClrMapping/>
  </p:clrMapOvr>
  <mc:AlternateContent xmlns:mc="http://schemas.openxmlformats.org/markup-compatibility/2006" xmlns:p14="http://schemas.microsoft.com/office/powerpoint/2010/main">
    <mc:Choice Requires="p14">
      <p:transition spd="slow" p14:dur="2000" advTm="14580"/>
    </mc:Choice>
    <mc:Fallback xmlns="">
      <p:transition spd="slow" advTm="1458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Available Data</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10</a:t>
            </a:fld>
            <a:endParaRPr lang="en-US"/>
          </a:p>
        </p:txBody>
      </p:sp>
      <p:sp>
        <p:nvSpPr>
          <p:cNvPr id="7" name="Rectangle 6"/>
          <p:cNvSpPr/>
          <p:nvPr/>
        </p:nvSpPr>
        <p:spPr>
          <a:xfrm>
            <a:off x="239753" y="2273753"/>
            <a:ext cx="8664493" cy="1982594"/>
          </a:xfrm>
          <a:prstGeom prst="rect">
            <a:avLst/>
          </a:prstGeom>
        </p:spPr>
        <p:txBody>
          <a:bodyPr wrap="square">
            <a:spAutoFit/>
          </a:bodyPr>
          <a:lstStyle/>
          <a:p>
            <a:pPr marL="0" marR="0" lvl="0" indent="0" algn="l" defTabSz="914400" rtl="0" eaLnBrk="1" fontAlgn="auto" latinLnBrk="0" hangingPunct="1">
              <a:lnSpc>
                <a:spcPct val="100000"/>
              </a:lnSpc>
              <a:spcBef>
                <a:spcPts val="100"/>
              </a:spcBef>
              <a:spcAft>
                <a:spcPts val="1200"/>
              </a:spcAft>
              <a:buClrTx/>
              <a:buSzTx/>
              <a:buFontTx/>
              <a:buNone/>
              <a:tabLst/>
              <a:defRPr/>
            </a:pPr>
            <a:r>
              <a:rPr lang="en-US" altLang="en-US" sz="2400" b="1" noProof="0" dirty="0" smtClean="0">
                <a:solidFill>
                  <a:prstClr val="black"/>
                </a:solidFill>
                <a:latin typeface="Calibri"/>
              </a:rPr>
              <a:t>Available Data </a:t>
            </a:r>
            <a:r>
              <a:rPr kumimoji="0" lang="en-US" altLang="en-US" sz="2200" b="0" i="0" u="none" strike="noStrike" kern="1200" cap="none" spc="0" normalizeH="0" noProof="0" dirty="0" smtClean="0">
                <a:ln>
                  <a:noFill/>
                </a:ln>
                <a:solidFill>
                  <a:prstClr val="black"/>
                </a:solidFill>
                <a:effectLst/>
                <a:uLnTx/>
                <a:uFillTx/>
                <a:latin typeface="Calibri"/>
              </a:rPr>
              <a:t>Student score data for Science is available in Student Centered Staging, Accountability Warehouse Extract (AWE), and OSAS Centralized Reporting System (CRS)</a:t>
            </a:r>
            <a:r>
              <a:rPr lang="en-US" altLang="en-US" sz="2200" b="1" dirty="0" smtClean="0">
                <a:latin typeface="Calibri"/>
              </a:rPr>
              <a:t>.</a:t>
            </a:r>
          </a:p>
          <a:p>
            <a:pPr marL="285750" lvl="0" indent="-285750">
              <a:spcBef>
                <a:spcPts val="100"/>
              </a:spcBef>
              <a:spcAft>
                <a:spcPts val="1200"/>
              </a:spcAft>
              <a:buFont typeface="Arial" panose="020B0604020202020204" pitchFamily="34" charset="0"/>
              <a:buChar char="•"/>
              <a:defRPr/>
            </a:pPr>
            <a:r>
              <a:rPr lang="en-US" altLang="en-US" sz="2200" dirty="0" smtClean="0">
                <a:solidFill>
                  <a:prstClr val="black"/>
                </a:solidFill>
                <a:latin typeface="Calibri"/>
              </a:rPr>
              <a:t>Student scores for the current year will continue to load into these systems through June as tests are completed and scored. </a:t>
            </a:r>
          </a:p>
        </p:txBody>
      </p:sp>
    </p:spTree>
    <p:extLst>
      <p:ext uri="{BB962C8B-B14F-4D97-AF65-F5344CB8AC3E}">
        <p14:creationId xmlns:p14="http://schemas.microsoft.com/office/powerpoint/2010/main" val="1245947842"/>
      </p:ext>
    </p:extLst>
  </p:cSld>
  <p:clrMapOvr>
    <a:masterClrMapping/>
  </p:clrMapOvr>
  <mc:AlternateContent xmlns:mc="http://schemas.openxmlformats.org/markup-compatibility/2006" xmlns:p14="http://schemas.microsoft.com/office/powerpoint/2010/main">
    <mc:Choice Requires="p14">
      <p:transition spd="slow" p14:dur="2000" advTm="40370"/>
    </mc:Choice>
    <mc:Fallback xmlns="">
      <p:transition spd="slow" advTm="4037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fontScale="90000"/>
          </a:bodyPr>
          <a:lstStyle/>
          <a:p>
            <a:pPr lvl="0" algn="l">
              <a:defRPr/>
            </a:pPr>
            <a:r>
              <a:rPr lang="en-US" altLang="en-US" dirty="0" smtClean="0">
                <a:solidFill>
                  <a:prstClr val="white"/>
                </a:solidFill>
                <a:ea typeface="+mn-ea"/>
                <a:cs typeface="+mn-cs"/>
              </a:rPr>
              <a:t>Data Available in </a:t>
            </a:r>
            <a:r>
              <a:rPr lang="en-US" altLang="en-US" dirty="0" smtClean="0">
                <a:solidFill>
                  <a:schemeClr val="bg1"/>
                </a:solidFill>
                <a:ea typeface="+mn-ea"/>
                <a:cs typeface="+mn-cs"/>
              </a:rPr>
              <a:t>Centralized</a:t>
            </a:r>
            <a:r>
              <a:rPr lang="en-US" altLang="en-US" dirty="0" smtClean="0">
                <a:solidFill>
                  <a:prstClr val="white"/>
                </a:solidFill>
                <a:ea typeface="+mn-ea"/>
                <a:cs typeface="+mn-cs"/>
              </a:rPr>
              <a:t> Reporting System (CRS)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11</a:t>
            </a:fld>
            <a:endParaRPr lang="en-US"/>
          </a:p>
        </p:txBody>
      </p:sp>
      <p:sp>
        <p:nvSpPr>
          <p:cNvPr id="5" name="Content Placeholder 1"/>
          <p:cNvSpPr txBox="1">
            <a:spLocks/>
          </p:cNvSpPr>
          <p:nvPr/>
        </p:nvSpPr>
        <p:spPr>
          <a:xfrm>
            <a:off x="480646" y="2110154"/>
            <a:ext cx="8098078" cy="4290646"/>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smtClean="0"/>
              <a:t>The Oregon Statewide Assessment System (OSAS) Centralized Reporting System (CRS) contains ‘unofficial’ data that has not been validated by districts.</a:t>
            </a:r>
          </a:p>
          <a:p>
            <a:r>
              <a:rPr lang="en-US" sz="2200" dirty="0" smtClean="0"/>
              <a:t>CRS can be accessed through the </a:t>
            </a:r>
            <a:r>
              <a:rPr lang="en-US" sz="2200" dirty="0" smtClean="0">
                <a:hlinkClick r:id="rId3"/>
              </a:rPr>
              <a:t>OSAS Portal</a:t>
            </a:r>
            <a:r>
              <a:rPr lang="en-US" sz="2200" dirty="0" smtClean="0"/>
              <a:t> website under the ‘Reporting’ button found within the Test Administrators and Test Coordinators menus.</a:t>
            </a:r>
          </a:p>
          <a:p>
            <a:r>
              <a:rPr lang="en-US" sz="2200" dirty="0" smtClean="0"/>
              <a:t>Training on using the CRS is available on the </a:t>
            </a:r>
            <a:r>
              <a:rPr lang="en-US" sz="2200" dirty="0" smtClean="0">
                <a:hlinkClick r:id="rId4"/>
              </a:rPr>
              <a:t>ODE web page</a:t>
            </a:r>
            <a:r>
              <a:rPr lang="en-US" sz="2200" dirty="0" smtClean="0"/>
              <a:t>.</a:t>
            </a:r>
          </a:p>
          <a:p>
            <a:r>
              <a:rPr lang="en-US" sz="2200" dirty="0" smtClean="0"/>
              <a:t>You can download student results and view score reports.</a:t>
            </a:r>
          </a:p>
          <a:p>
            <a:r>
              <a:rPr lang="en-US" sz="2200" dirty="0" smtClean="0"/>
              <a:t>Aggregate reports include percent of students tested and percent of students proficient. </a:t>
            </a:r>
            <a:br>
              <a:rPr lang="en-US" sz="2200" dirty="0" smtClean="0"/>
            </a:br>
            <a:r>
              <a:rPr lang="en-US" sz="1800" dirty="0" smtClean="0"/>
              <a:t>NOTE: these percentages will not exactly match ODE reports, since accountable students are not identified in CRS.</a:t>
            </a:r>
            <a:endParaRPr lang="en-US" sz="1800" dirty="0"/>
          </a:p>
        </p:txBody>
      </p:sp>
    </p:spTree>
    <p:extLst>
      <p:ext uri="{BB962C8B-B14F-4D97-AF65-F5344CB8AC3E}">
        <p14:creationId xmlns:p14="http://schemas.microsoft.com/office/powerpoint/2010/main" val="1945830873"/>
      </p:ext>
    </p:extLst>
  </p:cSld>
  <p:clrMapOvr>
    <a:masterClrMapping/>
  </p:clrMapOvr>
  <mc:AlternateContent xmlns:mc="http://schemas.openxmlformats.org/markup-compatibility/2006" xmlns:p14="http://schemas.microsoft.com/office/powerpoint/2010/main">
    <mc:Choice Requires="p14">
      <p:transition spd="slow" p14:dur="2000" advTm="47749"/>
    </mc:Choice>
    <mc:Fallback xmlns="">
      <p:transition spd="slow" advTm="47749"/>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fontScale="90000"/>
          </a:bodyPr>
          <a:lstStyle/>
          <a:p>
            <a:pPr lvl="0" algn="l">
              <a:defRPr/>
            </a:pPr>
            <a:r>
              <a:rPr lang="en-US" altLang="en-US" dirty="0" smtClean="0">
                <a:solidFill>
                  <a:prstClr val="white"/>
                </a:solidFill>
                <a:ea typeface="+mn-ea"/>
                <a:cs typeface="+mn-cs"/>
              </a:rPr>
              <a:t>Data Available in </a:t>
            </a:r>
            <a:r>
              <a:rPr lang="en-US" altLang="en-US" dirty="0" smtClean="0">
                <a:solidFill>
                  <a:schemeClr val="bg1"/>
                </a:solidFill>
                <a:ea typeface="+mn-ea"/>
                <a:cs typeface="+mn-cs"/>
              </a:rPr>
              <a:t>Centralized</a:t>
            </a:r>
            <a:r>
              <a:rPr lang="en-US" altLang="en-US" dirty="0" smtClean="0">
                <a:solidFill>
                  <a:prstClr val="white"/>
                </a:solidFill>
                <a:ea typeface="+mn-ea"/>
                <a:cs typeface="+mn-cs"/>
              </a:rPr>
              <a:t> Reporting System (CRS)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12</a:t>
            </a:fld>
            <a:endParaRPr lang="en-US"/>
          </a:p>
        </p:txBody>
      </p:sp>
      <p:sp>
        <p:nvSpPr>
          <p:cNvPr id="5" name="Content Placeholder 1"/>
          <p:cNvSpPr txBox="1">
            <a:spLocks/>
          </p:cNvSpPr>
          <p:nvPr/>
        </p:nvSpPr>
        <p:spPr>
          <a:xfrm>
            <a:off x="480646" y="2110154"/>
            <a:ext cx="8098078" cy="4290646"/>
          </a:xfrm>
          <a:prstGeom prst="rect">
            <a:avLst/>
          </a:prstGeom>
        </p:spPr>
        <p:txBody>
          <a:bodyPr>
            <a:normAutofit fontScale="92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smtClean="0"/>
              <a:t>Data can be seen at the state, district, school, group, and individual student levels.</a:t>
            </a:r>
          </a:p>
          <a:p>
            <a:r>
              <a:rPr lang="en-US" sz="2200" dirty="0" smtClean="0"/>
              <a:t> Individual</a:t>
            </a:r>
          </a:p>
          <a:p>
            <a:pPr lvl="1"/>
            <a:r>
              <a:rPr lang="en-US" sz="2200" dirty="0" smtClean="0"/>
              <a:t>Individual Scores – Individual Student Reports (ISRs) may be downloaded. ISRs contain: </a:t>
            </a:r>
          </a:p>
          <a:p>
            <a:pPr lvl="2"/>
            <a:r>
              <a:rPr lang="en-US" sz="2200" dirty="0" smtClean="0"/>
              <a:t>Composite Score</a:t>
            </a:r>
          </a:p>
          <a:p>
            <a:pPr lvl="2"/>
            <a:r>
              <a:rPr lang="en-US" sz="2200" dirty="0" smtClean="0"/>
              <a:t>Claim score ranges for 3-Dimensional Earth and Space Science, 3-Dimensional Life Science, and 3-Dimensional Physical Science</a:t>
            </a:r>
            <a:endParaRPr lang="en-US" sz="2200" dirty="0"/>
          </a:p>
          <a:p>
            <a:r>
              <a:rPr lang="en-US" sz="2200" dirty="0" smtClean="0"/>
              <a:t>Aggregate (state, district, school, group roster)</a:t>
            </a:r>
          </a:p>
          <a:p>
            <a:pPr lvl="1"/>
            <a:r>
              <a:rPr lang="en-US" sz="2200" dirty="0" smtClean="0"/>
              <a:t>Data arranged by state, district, school or group roster for 3-Dimensional Science Claims, SEP/CCC Claims includes performance distribution, performance relative to the test as a whole, and areas of weakness and strength. </a:t>
            </a:r>
            <a:endParaRPr lang="en-US" sz="2200" dirty="0"/>
          </a:p>
          <a:p>
            <a:pPr marL="0" indent="0">
              <a:buNone/>
            </a:pPr>
            <a:r>
              <a:rPr lang="en-US" sz="2400" i="1" dirty="0" smtClean="0"/>
              <a:t>For more OSAS Science Reporting information, please see the </a:t>
            </a:r>
            <a:r>
              <a:rPr lang="en-US" sz="2400" i="1" dirty="0" smtClean="0">
                <a:hlinkClick r:id="rId3"/>
              </a:rPr>
              <a:t>OSAS Science Assessment Reporting document</a:t>
            </a:r>
            <a:r>
              <a:rPr lang="en-US" sz="2400" i="1" dirty="0" smtClean="0"/>
              <a:t> on the </a:t>
            </a:r>
            <a:r>
              <a:rPr lang="en-US" sz="2400" i="1" dirty="0" smtClean="0">
                <a:hlinkClick r:id="rId4"/>
              </a:rPr>
              <a:t>ODE Science Assessment web page.</a:t>
            </a:r>
            <a:endParaRPr lang="en-US" sz="2000" i="1" dirty="0" smtClean="0"/>
          </a:p>
        </p:txBody>
      </p:sp>
    </p:spTree>
    <p:extLst>
      <p:ext uri="{BB962C8B-B14F-4D97-AF65-F5344CB8AC3E}">
        <p14:creationId xmlns:p14="http://schemas.microsoft.com/office/powerpoint/2010/main" val="3605919874"/>
      </p:ext>
    </p:extLst>
  </p:cSld>
  <p:clrMapOvr>
    <a:masterClrMapping/>
  </p:clrMapOvr>
  <mc:AlternateContent xmlns:mc="http://schemas.openxmlformats.org/markup-compatibility/2006" xmlns:p14="http://schemas.microsoft.com/office/powerpoint/2010/main">
    <mc:Choice Requires="p14">
      <p:transition spd="slow" p14:dur="2000" advTm="89440"/>
    </mc:Choice>
    <mc:Fallback xmlns="">
      <p:transition spd="slow" advTm="8944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Data Available in </a:t>
            </a:r>
            <a:r>
              <a:rPr lang="en-US" altLang="en-US" dirty="0" smtClean="0">
                <a:solidFill>
                  <a:schemeClr val="bg1"/>
                </a:solidFill>
                <a:ea typeface="+mn-ea"/>
                <a:cs typeface="+mn-cs"/>
              </a:rPr>
              <a:t>ODE’s Systems</a:t>
            </a:r>
            <a:endParaRPr lang="en-US" altLang="en-US" sz="1600" dirty="0">
              <a:solidFill>
                <a:schemeClr val="bg1"/>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13</a:t>
            </a:fld>
            <a:endParaRPr lang="en-US"/>
          </a:p>
        </p:txBody>
      </p:sp>
      <p:sp>
        <p:nvSpPr>
          <p:cNvPr id="2" name="TextBox 1"/>
          <p:cNvSpPr txBox="1"/>
          <p:nvPr/>
        </p:nvSpPr>
        <p:spPr>
          <a:xfrm>
            <a:off x="323849" y="2376000"/>
            <a:ext cx="8467725" cy="344709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200" dirty="0" smtClean="0"/>
              <a:t>The Oregon Department of Education (ODE)’s systems (Student Centered Staging, Accountability Warehouse Extract, and Secure Assessment Reports) contain ‘official’ data that can be edited and validated by districts.</a:t>
            </a:r>
          </a:p>
          <a:p>
            <a:pPr marL="285750" indent="-285750">
              <a:spcAft>
                <a:spcPts val="1200"/>
              </a:spcAft>
              <a:buFont typeface="Arial" panose="020B0604020202020204" pitchFamily="34" charset="0"/>
              <a:buChar char="•"/>
            </a:pPr>
            <a:r>
              <a:rPr lang="en-US" sz="2200" dirty="0" smtClean="0"/>
              <a:t>Training on how to access test records and student reports via </a:t>
            </a:r>
            <a:r>
              <a:rPr lang="en-US" sz="2200" dirty="0" smtClean="0">
                <a:solidFill>
                  <a:srgbClr val="C00000"/>
                </a:solidFill>
                <a:hlinkClick r:id="rId3"/>
              </a:rPr>
              <a:t>Student Centered Staging, Accountability Warehouse Extract, and Secure Assessment Reports</a:t>
            </a:r>
            <a:r>
              <a:rPr lang="en-US" sz="2200" dirty="0" smtClean="0">
                <a:solidFill>
                  <a:srgbClr val="C00000"/>
                </a:solidFill>
              </a:rPr>
              <a:t> </a:t>
            </a:r>
            <a:r>
              <a:rPr lang="en-US" sz="2200" dirty="0" smtClean="0"/>
              <a:t>is available online on the ODE district website.</a:t>
            </a:r>
          </a:p>
          <a:p>
            <a:pPr marL="285750" indent="-285750">
              <a:buFont typeface="Arial" panose="020B0604020202020204" pitchFamily="34" charset="0"/>
              <a:buChar char="•"/>
            </a:pPr>
            <a:r>
              <a:rPr lang="en-US" sz="2200" dirty="0" smtClean="0"/>
              <a:t>Preview of summary reports will be through the Achievement Data Insight (ADI) application </a:t>
            </a:r>
            <a:r>
              <a:rPr lang="en-US" sz="2200" dirty="0"/>
              <a:t>on the ODE district </a:t>
            </a:r>
            <a:r>
              <a:rPr lang="en-US" sz="2200" dirty="0" smtClean="0"/>
              <a:t>website.</a:t>
            </a:r>
            <a:endParaRPr lang="en-US" sz="2200" dirty="0"/>
          </a:p>
        </p:txBody>
      </p:sp>
    </p:spTree>
    <p:extLst>
      <p:ext uri="{BB962C8B-B14F-4D97-AF65-F5344CB8AC3E}">
        <p14:creationId xmlns:p14="http://schemas.microsoft.com/office/powerpoint/2010/main" val="3240023860"/>
      </p:ext>
    </p:extLst>
  </p:cSld>
  <p:clrMapOvr>
    <a:masterClrMapping/>
  </p:clrMapOvr>
  <mc:AlternateContent xmlns:mc="http://schemas.openxmlformats.org/markup-compatibility/2006" xmlns:p14="http://schemas.microsoft.com/office/powerpoint/2010/main">
    <mc:Choice Requires="p14">
      <p:transition spd="slow" p14:dur="2000" advTm="55732"/>
    </mc:Choice>
    <mc:Fallback xmlns="">
      <p:transition spd="slow" advTm="55732"/>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Achievement Data Insight Validation</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14</a:t>
            </a:fld>
            <a:endParaRPr lang="en-US"/>
          </a:p>
        </p:txBody>
      </p:sp>
      <p:sp>
        <p:nvSpPr>
          <p:cNvPr id="7" name="Rectangle 6"/>
          <p:cNvSpPr/>
          <p:nvPr/>
        </p:nvSpPr>
        <p:spPr>
          <a:xfrm>
            <a:off x="239753" y="2273753"/>
            <a:ext cx="8664493" cy="2628925"/>
          </a:xfrm>
          <a:prstGeom prst="rect">
            <a:avLst/>
          </a:prstGeom>
        </p:spPr>
        <p:txBody>
          <a:bodyPr wrap="square">
            <a:spAutoFit/>
          </a:bodyPr>
          <a:lstStyle/>
          <a:p>
            <a:pPr marL="285750" lvl="0" indent="-285750">
              <a:spcBef>
                <a:spcPts val="100"/>
              </a:spcBef>
              <a:spcAft>
                <a:spcPts val="1200"/>
              </a:spcAft>
              <a:buFont typeface="Arial" panose="020B0604020202020204" pitchFamily="34" charset="0"/>
              <a:buChar char="•"/>
              <a:defRPr/>
            </a:pPr>
            <a:r>
              <a:rPr kumimoji="0" lang="en-US" altLang="en-US" sz="2200" b="0" i="0" u="none" strike="noStrike" kern="1200" cap="none" spc="0" normalizeH="0" noProof="0" dirty="0" smtClean="0">
                <a:ln>
                  <a:noFill/>
                </a:ln>
                <a:solidFill>
                  <a:prstClr val="black"/>
                </a:solidFill>
                <a:effectLst/>
                <a:uLnTx/>
                <a:uFillTx/>
                <a:latin typeface="Calibri"/>
              </a:rPr>
              <a:t>The </a:t>
            </a:r>
            <a:r>
              <a:rPr kumimoji="0" lang="en-US" altLang="en-US" sz="2200" b="0" i="0" u="none" strike="noStrike" kern="1200" cap="none" spc="0" normalizeH="0" noProof="0" dirty="0" smtClean="0">
                <a:ln>
                  <a:noFill/>
                </a:ln>
                <a:solidFill>
                  <a:prstClr val="black"/>
                </a:solidFill>
                <a:effectLst/>
                <a:uLnTx/>
                <a:uFillTx/>
                <a:latin typeface="Calibri"/>
                <a:hlinkClick r:id="rId3"/>
              </a:rPr>
              <a:t>Achievement Data Insight</a:t>
            </a:r>
            <a:r>
              <a:rPr kumimoji="0" lang="en-US" altLang="en-US" sz="2200" b="0" i="0" u="none" strike="noStrike" kern="1200" cap="none" spc="0" normalizeH="0" noProof="0" dirty="0" smtClean="0">
                <a:ln>
                  <a:noFill/>
                </a:ln>
                <a:solidFill>
                  <a:prstClr val="black"/>
                </a:solidFill>
                <a:effectLst/>
                <a:uLnTx/>
                <a:uFillTx/>
                <a:latin typeface="Calibri"/>
              </a:rPr>
              <a:t> is an application on the ODE district secure website. Permissions must be granted by your </a:t>
            </a:r>
            <a:r>
              <a:rPr kumimoji="0" lang="en-US" altLang="en-US" sz="2200" b="0" i="0" u="none" strike="noStrike" kern="1200" cap="none" spc="0" normalizeH="0" noProof="0" dirty="0" smtClean="0">
                <a:ln>
                  <a:noFill/>
                </a:ln>
                <a:solidFill>
                  <a:prstClr val="black"/>
                </a:solidFill>
                <a:effectLst/>
                <a:uLnTx/>
                <a:uFillTx/>
                <a:latin typeface="Calibri"/>
                <a:hlinkClick r:id="rId4"/>
              </a:rPr>
              <a:t>district security administrator</a:t>
            </a:r>
            <a:r>
              <a:rPr kumimoji="0" lang="en-US" altLang="en-US" sz="2200" b="0" i="0" u="none" strike="noStrike" kern="1200" cap="none" spc="0" normalizeH="0" noProof="0" dirty="0" smtClean="0">
                <a:ln>
                  <a:noFill/>
                </a:ln>
                <a:solidFill>
                  <a:prstClr val="black"/>
                </a:solidFill>
                <a:effectLst/>
                <a:uLnTx/>
                <a:uFillTx/>
                <a:latin typeface="Calibri"/>
              </a:rPr>
              <a:t>. You need to request permission to both the application and the </a:t>
            </a:r>
            <a:r>
              <a:rPr kumimoji="0" lang="en-US" altLang="en-US" sz="2200" b="1" i="0" u="none" strike="noStrike" kern="1200" cap="none" spc="0" normalizeH="0" noProof="0" dirty="0" smtClean="0">
                <a:ln>
                  <a:noFill/>
                </a:ln>
                <a:solidFill>
                  <a:prstClr val="black"/>
                </a:solidFill>
                <a:effectLst/>
                <a:uLnTx/>
                <a:uFillTx/>
                <a:latin typeface="Calibri"/>
              </a:rPr>
              <a:t>Science</a:t>
            </a:r>
            <a:r>
              <a:rPr lang="en-US" altLang="en-US" sz="2200" b="1" dirty="0" smtClean="0">
                <a:solidFill>
                  <a:prstClr val="black"/>
                </a:solidFill>
                <a:latin typeface="Calibri"/>
              </a:rPr>
              <a:t> Student Performance </a:t>
            </a:r>
            <a:r>
              <a:rPr lang="en-US" altLang="en-US" sz="2200" dirty="0" smtClean="0">
                <a:solidFill>
                  <a:prstClr val="black"/>
                </a:solidFill>
                <a:latin typeface="Calibri"/>
              </a:rPr>
              <a:t>tile.</a:t>
            </a:r>
            <a:endParaRPr kumimoji="0" lang="en-US" altLang="en-US" sz="2200" b="0" i="0" u="none" strike="noStrike" kern="1200" cap="none" spc="0" normalizeH="0" noProof="0" dirty="0" smtClean="0">
              <a:ln>
                <a:noFill/>
              </a:ln>
              <a:solidFill>
                <a:prstClr val="black"/>
              </a:solidFill>
              <a:effectLst/>
              <a:uLnTx/>
              <a:uFillTx/>
              <a:latin typeface="Calibri"/>
            </a:endParaRPr>
          </a:p>
          <a:p>
            <a:pPr marL="285750" lvl="0" indent="-285750">
              <a:spcBef>
                <a:spcPts val="100"/>
              </a:spcBef>
              <a:spcAft>
                <a:spcPts val="1200"/>
              </a:spcAft>
              <a:buFont typeface="Arial" panose="020B0604020202020204" pitchFamily="34" charset="0"/>
              <a:buChar char="•"/>
              <a:defRPr/>
            </a:pPr>
            <a:r>
              <a:rPr lang="en-US" altLang="en-US" sz="2200" dirty="0" smtClean="0">
                <a:solidFill>
                  <a:prstClr val="black"/>
                </a:solidFill>
                <a:latin typeface="Calibri"/>
              </a:rPr>
              <a:t>Please see the </a:t>
            </a:r>
            <a:r>
              <a:rPr lang="en-US" altLang="en-US" sz="2200" dirty="0" smtClean="0">
                <a:solidFill>
                  <a:prstClr val="black"/>
                </a:solidFill>
                <a:latin typeface="Calibri"/>
                <a:hlinkClick r:id="rId5"/>
              </a:rPr>
              <a:t>ODE Key Dates for Accountability and Reporting web </a:t>
            </a:r>
            <a:r>
              <a:rPr lang="en-US" altLang="en-US" sz="2200" dirty="0" smtClean="0">
                <a:solidFill>
                  <a:prstClr val="black"/>
                </a:solidFill>
                <a:latin typeface="Calibri"/>
              </a:rPr>
              <a:t>page for specific dates during which to validate student test information on test records. </a:t>
            </a:r>
            <a:endParaRPr lang="en-US" altLang="en-US" sz="2200" dirty="0">
              <a:solidFill>
                <a:prstClr val="black"/>
              </a:solidFill>
            </a:endParaRPr>
          </a:p>
        </p:txBody>
      </p:sp>
    </p:spTree>
    <p:extLst>
      <p:ext uri="{BB962C8B-B14F-4D97-AF65-F5344CB8AC3E}">
        <p14:creationId xmlns:p14="http://schemas.microsoft.com/office/powerpoint/2010/main" val="248890026"/>
      </p:ext>
    </p:extLst>
  </p:cSld>
  <p:clrMapOvr>
    <a:masterClrMapping/>
  </p:clrMapOvr>
  <mc:AlternateContent xmlns:mc="http://schemas.openxmlformats.org/markup-compatibility/2006" xmlns:p14="http://schemas.microsoft.com/office/powerpoint/2010/main">
    <mc:Choice Requires="p14">
      <p:transition spd="slow" p14:dur="2000" advTm="44304"/>
    </mc:Choice>
    <mc:Fallback xmlns="">
      <p:transition spd="slow" advTm="44304"/>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Accountability </a:t>
            </a:r>
            <a:r>
              <a:rPr lang="en-US" altLang="en-US" dirty="0" smtClean="0">
                <a:solidFill>
                  <a:schemeClr val="bg1"/>
                </a:solidFill>
                <a:ea typeface="+mn-ea"/>
                <a:cs typeface="+mn-cs"/>
              </a:rPr>
              <a:t>Reporting</a:t>
            </a:r>
            <a:endParaRPr lang="en-US" altLang="en-US" sz="1600" dirty="0">
              <a:solidFill>
                <a:schemeClr val="bg1"/>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15</a:t>
            </a:fld>
            <a:endParaRPr lang="en-US"/>
          </a:p>
        </p:txBody>
      </p:sp>
      <p:sp>
        <p:nvSpPr>
          <p:cNvPr id="5" name="Content Placeholder 1"/>
          <p:cNvSpPr txBox="1">
            <a:spLocks/>
          </p:cNvSpPr>
          <p:nvPr/>
        </p:nvSpPr>
        <p:spPr>
          <a:xfrm>
            <a:off x="692024" y="2227385"/>
            <a:ext cx="7886700" cy="4103077"/>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sz="2200" dirty="0" smtClean="0"/>
              <a:t>Science Results</a:t>
            </a:r>
          </a:p>
          <a:p>
            <a:pPr lvl="1"/>
            <a:r>
              <a:rPr lang="en-US" sz="2000" dirty="0" smtClean="0"/>
              <a:t>Elementary and Middle School Performance </a:t>
            </a:r>
            <a:r>
              <a:rPr lang="en-US" sz="2000" u="sng" dirty="0" smtClean="0"/>
              <a:t>will</a:t>
            </a:r>
            <a:r>
              <a:rPr lang="en-US" sz="2000" dirty="0" smtClean="0"/>
              <a:t> appear on the </a:t>
            </a:r>
            <a:r>
              <a:rPr lang="en-US" sz="2000" dirty="0" smtClean="0">
                <a:hlinkClick r:id="rId3"/>
              </a:rPr>
              <a:t>At-A-Glance School Profiles</a:t>
            </a:r>
            <a:r>
              <a:rPr lang="en-US" sz="2000" dirty="0" smtClean="0"/>
              <a:t>. </a:t>
            </a:r>
          </a:p>
          <a:p>
            <a:pPr lvl="1"/>
            <a:r>
              <a:rPr lang="en-US" sz="2000" dirty="0" smtClean="0"/>
              <a:t>Participation and Performance reports for all grades will appear on the </a:t>
            </a:r>
            <a:r>
              <a:rPr lang="en-US" sz="2000" dirty="0">
                <a:solidFill>
                  <a:srgbClr val="C00000"/>
                </a:solidFill>
                <a:hlinkClick r:id="rId4"/>
              </a:rPr>
              <a:t>Assessment Group Reports</a:t>
            </a:r>
            <a:r>
              <a:rPr lang="en-US" sz="2000" dirty="0">
                <a:solidFill>
                  <a:srgbClr val="C00000"/>
                </a:solidFill>
              </a:rPr>
              <a:t> </a:t>
            </a:r>
            <a:r>
              <a:rPr lang="en-US" sz="2000" dirty="0" smtClean="0"/>
              <a:t>webpage.</a:t>
            </a:r>
            <a:endParaRPr lang="en-US" sz="2000" dirty="0"/>
          </a:p>
        </p:txBody>
      </p:sp>
    </p:spTree>
    <p:extLst>
      <p:ext uri="{BB962C8B-B14F-4D97-AF65-F5344CB8AC3E}">
        <p14:creationId xmlns:p14="http://schemas.microsoft.com/office/powerpoint/2010/main" val="3050799601"/>
      </p:ext>
    </p:extLst>
  </p:cSld>
  <p:clrMapOvr>
    <a:masterClrMapping/>
  </p:clrMapOvr>
  <mc:AlternateContent xmlns:mc="http://schemas.openxmlformats.org/markup-compatibility/2006" xmlns:p14="http://schemas.microsoft.com/office/powerpoint/2010/main">
    <mc:Choice Requires="p14">
      <p:transition spd="slow" p14:dur="2000" advTm="18331"/>
    </mc:Choice>
    <mc:Fallback xmlns="">
      <p:transition spd="slow" advTm="18331"/>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algn="l">
              <a:defRPr/>
            </a:pPr>
            <a:r>
              <a:rPr lang="en-US" altLang="en-US" dirty="0">
                <a:solidFill>
                  <a:schemeClr val="bg1"/>
                </a:solidFill>
              </a:rPr>
              <a:t>Oregon’s Statewide Assessment System</a:t>
            </a:r>
          </a:p>
        </p:txBody>
      </p:sp>
      <p:sp>
        <p:nvSpPr>
          <p:cNvPr id="3" name="Slide Number Placeholder 2"/>
          <p:cNvSpPr>
            <a:spLocks noGrp="1"/>
          </p:cNvSpPr>
          <p:nvPr>
            <p:ph type="sldNum" sz="quarter" idx="4"/>
          </p:nvPr>
        </p:nvSpPr>
        <p:spPr/>
        <p:txBody>
          <a:bodyPr/>
          <a:lstStyle/>
          <a:p>
            <a:fld id="{8A0BAB59-E1FB-40DE-BF54-BC3526BEF81F}" type="slidenum">
              <a:rPr lang="en-US" smtClean="0"/>
              <a:pPr/>
              <a:t>16</a:t>
            </a:fld>
            <a:endParaRPr lang="en-US"/>
          </a:p>
        </p:txBody>
      </p:sp>
      <p:sp>
        <p:nvSpPr>
          <p:cNvPr id="5" name="TextBox 4"/>
          <p:cNvSpPr txBox="1"/>
          <p:nvPr/>
        </p:nvSpPr>
        <p:spPr>
          <a:xfrm>
            <a:off x="165415" y="2303443"/>
            <a:ext cx="3841101" cy="954107"/>
          </a:xfrm>
          <a:prstGeom prst="rect">
            <a:avLst/>
          </a:prstGeom>
          <a:noFill/>
        </p:spPr>
        <p:txBody>
          <a:bodyPr wrap="square" rtlCol="0">
            <a:spAutoFit/>
          </a:bodyPr>
          <a:lstStyle/>
          <a:p>
            <a:r>
              <a:rPr lang="en-US" sz="2800" b="1" dirty="0">
                <a:hlinkClick r:id="rId3"/>
              </a:rPr>
              <a:t>The Right Assessment for the Right Purpose</a:t>
            </a:r>
            <a:endParaRPr lang="en-US" sz="2800" b="1" dirty="0"/>
          </a:p>
        </p:txBody>
      </p:sp>
      <p:sp>
        <p:nvSpPr>
          <p:cNvPr id="7" name="TextBox 6"/>
          <p:cNvSpPr txBox="1"/>
          <p:nvPr/>
        </p:nvSpPr>
        <p:spPr>
          <a:xfrm>
            <a:off x="520040" y="3695029"/>
            <a:ext cx="3171611" cy="1415772"/>
          </a:xfrm>
          <a:prstGeom prst="rect">
            <a:avLst/>
          </a:prstGeom>
          <a:noFill/>
        </p:spPr>
        <p:txBody>
          <a:bodyPr wrap="square" rtlCol="0">
            <a:spAutoFit/>
          </a:bodyPr>
          <a:lstStyle/>
          <a:p>
            <a:r>
              <a:rPr lang="en-US" sz="3600" b="1" dirty="0">
                <a:solidFill>
                  <a:schemeClr val="accent2"/>
                </a:solidFill>
              </a:rPr>
              <a:t>Formative</a:t>
            </a:r>
          </a:p>
          <a:p>
            <a:r>
              <a:rPr lang="en-US" sz="2000" b="1" dirty="0">
                <a:solidFill>
                  <a:schemeClr val="accent2"/>
                </a:solidFill>
              </a:rPr>
              <a:t>Student level information, in the moment. </a:t>
            </a:r>
          </a:p>
          <a:p>
            <a:endParaRPr lang="en-US" sz="1000" dirty="0"/>
          </a:p>
        </p:txBody>
      </p:sp>
      <p:sp>
        <p:nvSpPr>
          <p:cNvPr id="8" name="Rectangle 7"/>
          <p:cNvSpPr/>
          <p:nvPr/>
        </p:nvSpPr>
        <p:spPr>
          <a:xfrm>
            <a:off x="3691651" y="3141031"/>
            <a:ext cx="2661030" cy="1261884"/>
          </a:xfrm>
          <a:prstGeom prst="rect">
            <a:avLst/>
          </a:prstGeom>
        </p:spPr>
        <p:txBody>
          <a:bodyPr wrap="square">
            <a:spAutoFit/>
          </a:bodyPr>
          <a:lstStyle/>
          <a:p>
            <a:r>
              <a:rPr lang="en-US" sz="3600" b="1" dirty="0">
                <a:solidFill>
                  <a:schemeClr val="accent3"/>
                </a:solidFill>
              </a:rPr>
              <a:t>Interim</a:t>
            </a:r>
          </a:p>
          <a:p>
            <a:r>
              <a:rPr lang="en-US" sz="2000" b="1" dirty="0">
                <a:solidFill>
                  <a:schemeClr val="accent3"/>
                </a:solidFill>
              </a:rPr>
              <a:t>Classroom information at the end of a unit. </a:t>
            </a:r>
          </a:p>
        </p:txBody>
      </p:sp>
      <p:sp>
        <p:nvSpPr>
          <p:cNvPr id="9" name="Rectangle 8"/>
          <p:cNvSpPr/>
          <p:nvPr/>
        </p:nvSpPr>
        <p:spPr>
          <a:xfrm>
            <a:off x="6548897" y="2472720"/>
            <a:ext cx="2444129" cy="1569660"/>
          </a:xfrm>
          <a:prstGeom prst="rect">
            <a:avLst/>
          </a:prstGeom>
        </p:spPr>
        <p:txBody>
          <a:bodyPr wrap="square">
            <a:spAutoFit/>
          </a:bodyPr>
          <a:lstStyle/>
          <a:p>
            <a:r>
              <a:rPr lang="en-US" sz="3600" b="1" dirty="0">
                <a:solidFill>
                  <a:schemeClr val="accent1"/>
                </a:solidFill>
              </a:rPr>
              <a:t>Summative</a:t>
            </a:r>
          </a:p>
          <a:p>
            <a:r>
              <a:rPr lang="en-US" sz="2000" b="1" dirty="0">
                <a:solidFill>
                  <a:schemeClr val="accent1"/>
                </a:solidFill>
              </a:rPr>
              <a:t>State, district, and school information at the end of the year.</a:t>
            </a:r>
          </a:p>
        </p:txBody>
      </p:sp>
      <p:pic>
        <p:nvPicPr>
          <p:cNvPr id="10" name="Picture 9" descr="Euskal Herria Bildu - EAEko etxebizitza legea">
            <a:extLst>
              <a:ext uri="{FF2B5EF4-FFF2-40B4-BE49-F238E27FC236}">
                <a16:creationId xmlns:a16="http://schemas.microsoft.com/office/drawing/2014/main" id="{A455F393-70B3-1944-B18B-EA66CB6DB5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4363" y="4600948"/>
            <a:ext cx="1104097" cy="1104097"/>
          </a:xfrm>
          <a:prstGeom prst="rect">
            <a:avLst/>
          </a:prstGeom>
        </p:spPr>
      </p:pic>
      <p:pic>
        <p:nvPicPr>
          <p:cNvPr id="11" name="Picture 10" descr="The &quot;Black Knight&quot; UFO and the Alien satellite's the real ...">
            <a:extLst>
              <a:ext uri="{FF2B5EF4-FFF2-40B4-BE49-F238E27FC236}">
                <a16:creationId xmlns:a16="http://schemas.microsoft.com/office/drawing/2014/main" id="{F4DB6141-F9BE-9245-AD68-A96851874F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8986" y="4163924"/>
            <a:ext cx="1416364" cy="1175582"/>
          </a:xfrm>
          <a:prstGeom prst="rect">
            <a:avLst/>
          </a:prstGeom>
        </p:spPr>
      </p:pic>
      <p:pic>
        <p:nvPicPr>
          <p:cNvPr id="12" name="Picture 11" descr="File:Microscope icon (black).svg - Wikimedia Commons">
            <a:extLst>
              <a:ext uri="{FF2B5EF4-FFF2-40B4-BE49-F238E27FC236}">
                <a16:creationId xmlns:a16="http://schemas.microsoft.com/office/drawing/2014/main" id="{D2A28408-17C1-F346-AA35-7A37DB269A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5446" y="5110801"/>
            <a:ext cx="807745" cy="1281711"/>
          </a:xfrm>
          <a:prstGeom prst="rect">
            <a:avLst/>
          </a:prstGeom>
        </p:spPr>
      </p:pic>
    </p:spTree>
    <p:extLst>
      <p:ext uri="{BB962C8B-B14F-4D97-AF65-F5344CB8AC3E}">
        <p14:creationId xmlns:p14="http://schemas.microsoft.com/office/powerpoint/2010/main" val="2143869239"/>
      </p:ext>
    </p:extLst>
  </p:cSld>
  <p:clrMapOvr>
    <a:masterClrMapping/>
  </p:clrMapOvr>
  <mc:AlternateContent xmlns:mc="http://schemas.openxmlformats.org/markup-compatibility/2006" xmlns:p14="http://schemas.microsoft.com/office/powerpoint/2010/main">
    <mc:Choice Requires="p14">
      <p:transition spd="slow" p14:dur="2000" advTm="118242"/>
    </mc:Choice>
    <mc:Fallback xmlns="">
      <p:transition spd="slow" advTm="118242"/>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Appropriate Use of Assessment Results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17</a:t>
            </a:fld>
            <a:endParaRPr lang="en-US"/>
          </a:p>
        </p:txBody>
      </p:sp>
      <p:sp>
        <p:nvSpPr>
          <p:cNvPr id="7" name="Rectangle 6"/>
          <p:cNvSpPr/>
          <p:nvPr/>
        </p:nvSpPr>
        <p:spPr>
          <a:xfrm>
            <a:off x="239753" y="1984249"/>
            <a:ext cx="8664493" cy="5180905"/>
          </a:xfrm>
          <a:prstGeom prst="rect">
            <a:avLst/>
          </a:prstGeom>
        </p:spPr>
        <p:txBody>
          <a:bodyPr wrap="square">
            <a:spAutoFit/>
          </a:bodyPr>
          <a:lstStyle/>
          <a:p>
            <a:pPr lvl="0">
              <a:spcBef>
                <a:spcPts val="100"/>
              </a:spcBef>
              <a:defRPr/>
            </a:pPr>
            <a:r>
              <a:rPr lang="en-US" altLang="en-US" sz="2000" i="1" dirty="0" smtClean="0">
                <a:solidFill>
                  <a:prstClr val="black"/>
                </a:solidFill>
                <a:latin typeface="Calibri"/>
              </a:rPr>
              <a:t>From Right Assessment for the Right Purpose:</a:t>
            </a:r>
          </a:p>
          <a:p>
            <a:pPr lvl="0">
              <a:spcBef>
                <a:spcPts val="100"/>
              </a:spcBef>
              <a:defRPr/>
            </a:pPr>
            <a:endParaRPr lang="en-US" altLang="en-US" sz="2000" dirty="0" smtClean="0">
              <a:solidFill>
                <a:prstClr val="black"/>
              </a:solidFill>
              <a:latin typeface="Calibri"/>
            </a:endParaRPr>
          </a:p>
          <a:p>
            <a:pPr marL="457200" lvl="0" indent="-457200">
              <a:spcBef>
                <a:spcPts val="100"/>
              </a:spcBef>
              <a:buAutoNum type="arabicPeriod"/>
              <a:defRPr/>
            </a:pPr>
            <a:r>
              <a:rPr lang="en-US" altLang="en-US" sz="2000" dirty="0" smtClean="0">
                <a:solidFill>
                  <a:prstClr val="black"/>
                </a:solidFill>
                <a:latin typeface="Calibri"/>
              </a:rPr>
              <a:t>Assessments are typically developed for a singular purpose and should only be used for that purpose. </a:t>
            </a:r>
          </a:p>
          <a:p>
            <a:pPr marL="457200" lvl="0" indent="-457200">
              <a:spcBef>
                <a:spcPts val="100"/>
              </a:spcBef>
              <a:buAutoNum type="arabicPeriod"/>
              <a:defRPr/>
            </a:pPr>
            <a:r>
              <a:rPr lang="en-US" altLang="en-US" sz="2000" dirty="0" smtClean="0">
                <a:solidFill>
                  <a:prstClr val="black"/>
                </a:solidFill>
                <a:latin typeface="Calibri"/>
              </a:rPr>
              <a:t>Assessments should generally not be used for any purposes for which the test developer or user does not have sufficient validity evidence.</a:t>
            </a:r>
          </a:p>
          <a:p>
            <a:pPr marL="457200" lvl="0" indent="-457200">
              <a:spcBef>
                <a:spcPts val="100"/>
              </a:spcBef>
              <a:buAutoNum type="arabicPeriod"/>
              <a:defRPr/>
            </a:pPr>
            <a:r>
              <a:rPr lang="en-US" altLang="en-US" sz="2000" dirty="0" smtClean="0">
                <a:solidFill>
                  <a:prstClr val="black"/>
                </a:solidFill>
                <a:latin typeface="Calibri"/>
              </a:rPr>
              <a:t>No single assessment result should be used in isolation to make high-stakes decisions at the individual (i.e., student) level. </a:t>
            </a:r>
          </a:p>
          <a:p>
            <a:pPr lvl="0">
              <a:spcBef>
                <a:spcPts val="100"/>
              </a:spcBef>
              <a:defRPr/>
            </a:pPr>
            <a:endParaRPr lang="en-US" altLang="en-US" sz="2000" dirty="0">
              <a:solidFill>
                <a:prstClr val="black"/>
              </a:solidFill>
              <a:latin typeface="Calibri"/>
            </a:endParaRPr>
          </a:p>
          <a:p>
            <a:pPr lvl="0">
              <a:spcBef>
                <a:spcPts val="100"/>
              </a:spcBef>
              <a:defRPr/>
            </a:pPr>
            <a:r>
              <a:rPr lang="en-US" altLang="en-US" sz="2000" dirty="0" smtClean="0">
                <a:solidFill>
                  <a:prstClr val="black"/>
                </a:solidFill>
                <a:latin typeface="Calibri"/>
              </a:rPr>
              <a:t>Statewide Summative Content Assessment results are useful for guiding state policy decisions and making systems-level decisions at the state, district, and school levels. Districts use state assessment results to inform improvement planning and to assist with systems questions, such as efficacy of a new district curriculum, new professional development plan, allocation of resources, etc. </a:t>
            </a:r>
          </a:p>
          <a:p>
            <a:pPr lvl="0">
              <a:spcBef>
                <a:spcPts val="100"/>
              </a:spcBef>
              <a:defRPr/>
            </a:pPr>
            <a:endParaRPr lang="en-US" altLang="en-US" sz="2200" dirty="0" smtClean="0">
              <a:solidFill>
                <a:prstClr val="black"/>
              </a:solidFill>
              <a:latin typeface="Calibri"/>
            </a:endParaRPr>
          </a:p>
          <a:p>
            <a:pPr lvl="0">
              <a:spcBef>
                <a:spcPts val="100"/>
              </a:spcBef>
              <a:defRPr/>
            </a:pPr>
            <a:endParaRPr lang="en-US" altLang="en-US" sz="2200" dirty="0" smtClean="0">
              <a:solidFill>
                <a:prstClr val="black"/>
              </a:solidFill>
              <a:latin typeface="Calibri"/>
            </a:endParaRPr>
          </a:p>
        </p:txBody>
      </p:sp>
    </p:spTree>
    <p:extLst>
      <p:ext uri="{BB962C8B-B14F-4D97-AF65-F5344CB8AC3E}">
        <p14:creationId xmlns:p14="http://schemas.microsoft.com/office/powerpoint/2010/main" val="1579752259"/>
      </p:ext>
    </p:extLst>
  </p:cSld>
  <p:clrMapOvr>
    <a:masterClrMapping/>
  </p:clrMapOvr>
  <mc:AlternateContent xmlns:mc="http://schemas.openxmlformats.org/markup-compatibility/2006" xmlns:p14="http://schemas.microsoft.com/office/powerpoint/2010/main">
    <mc:Choice Requires="p14">
      <p:transition spd="slow" p14:dur="2000" advTm="54721"/>
    </mc:Choice>
    <mc:Fallback xmlns="">
      <p:transition spd="slow" advTm="54721"/>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Toolkit</a:t>
            </a:r>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18</a:t>
            </a:fld>
            <a:endParaRPr lang="en-US"/>
          </a:p>
        </p:txBody>
      </p:sp>
      <p:sp>
        <p:nvSpPr>
          <p:cNvPr id="4" name="TextBox 3"/>
          <p:cNvSpPr txBox="1"/>
          <p:nvPr/>
        </p:nvSpPr>
        <p:spPr>
          <a:xfrm>
            <a:off x="452511" y="1662332"/>
            <a:ext cx="8215532" cy="2523768"/>
          </a:xfrm>
          <a:prstGeom prst="rect">
            <a:avLst/>
          </a:prstGeom>
          <a:noFill/>
        </p:spPr>
        <p:txBody>
          <a:bodyPr wrap="square" rtlCol="0">
            <a:spAutoFit/>
          </a:bodyPr>
          <a:lstStyle/>
          <a:p>
            <a:pPr>
              <a:spcAft>
                <a:spcPts val="1200"/>
              </a:spcAft>
            </a:pPr>
            <a:r>
              <a:rPr lang="en-US" sz="2400" dirty="0" smtClean="0"/>
              <a:t>Available on the </a:t>
            </a:r>
            <a:r>
              <a:rPr lang="en-US" sz="2400" dirty="0" smtClean="0">
                <a:hlinkClick r:id="rId3"/>
              </a:rPr>
              <a:t>ODE Science Assessment webpage</a:t>
            </a:r>
            <a:r>
              <a:rPr lang="en-US" sz="2400" dirty="0" smtClean="0"/>
              <a:t>:</a:t>
            </a:r>
          </a:p>
          <a:p>
            <a:pPr marL="342900" indent="-342900">
              <a:spcAft>
                <a:spcPts val="600"/>
              </a:spcAft>
              <a:buFont typeface="Arial" panose="020B0604020202020204" pitchFamily="34" charset="0"/>
              <a:buChar char="•"/>
            </a:pPr>
            <a:r>
              <a:rPr lang="en-US" sz="2200" dirty="0" smtClean="0">
                <a:hlinkClick r:id="rId4"/>
              </a:rPr>
              <a:t>OSAS Science Information </a:t>
            </a:r>
            <a:r>
              <a:rPr lang="en-US" sz="2200" smtClean="0">
                <a:hlinkClick r:id="rId4"/>
              </a:rPr>
              <a:t>for Teachers</a:t>
            </a:r>
            <a:endParaRPr lang="en-US" sz="2200" dirty="0" smtClean="0"/>
          </a:p>
          <a:p>
            <a:pPr marL="342900" indent="-342900">
              <a:spcAft>
                <a:spcPts val="600"/>
              </a:spcAft>
              <a:buFont typeface="Arial" panose="020B0604020202020204" pitchFamily="34" charset="0"/>
              <a:buChar char="•"/>
            </a:pPr>
            <a:r>
              <a:rPr lang="en-US" sz="2200" dirty="0" smtClean="0">
                <a:hlinkClick r:id="rId5"/>
              </a:rPr>
              <a:t>English OSAS Science Information for Families</a:t>
            </a:r>
            <a:endParaRPr lang="en-US" sz="2200" dirty="0" smtClean="0"/>
          </a:p>
          <a:p>
            <a:pPr marL="342900" indent="-342900">
              <a:buFont typeface="Arial" panose="020B0604020202020204" pitchFamily="34" charset="0"/>
              <a:buChar char="•"/>
            </a:pPr>
            <a:r>
              <a:rPr lang="en-US" sz="2200" dirty="0" smtClean="0">
                <a:hlinkClick r:id="rId6"/>
              </a:rPr>
              <a:t>Spanish OSAS Science Information for Families</a:t>
            </a:r>
            <a:endParaRPr lang="en-US" sz="2200" dirty="0" smtClean="0"/>
          </a:p>
          <a:p>
            <a:endParaRPr lang="en-US" sz="2400" dirty="0" smtClean="0"/>
          </a:p>
          <a:p>
            <a:r>
              <a:rPr lang="en-US" sz="2400" dirty="0" smtClean="0">
                <a:hlinkClick r:id="rId7"/>
              </a:rPr>
              <a:t>2021-2022 Oregon Science Assessment Information Presentation</a:t>
            </a:r>
            <a:endParaRPr lang="en-US" sz="2400" dirty="0" smtClean="0"/>
          </a:p>
        </p:txBody>
      </p:sp>
    </p:spTree>
    <p:extLst>
      <p:ext uri="{BB962C8B-B14F-4D97-AF65-F5344CB8AC3E}">
        <p14:creationId xmlns:p14="http://schemas.microsoft.com/office/powerpoint/2010/main" val="706202074"/>
      </p:ext>
    </p:extLst>
  </p:cSld>
  <p:clrMapOvr>
    <a:masterClrMapping/>
  </p:clrMapOvr>
  <mc:AlternateContent xmlns:mc="http://schemas.openxmlformats.org/markup-compatibility/2006" xmlns:p14="http://schemas.microsoft.com/office/powerpoint/2010/main">
    <mc:Choice Requires="p14">
      <p:transition spd="slow" p14:dur="2000" advTm="26770"/>
    </mc:Choice>
    <mc:Fallback xmlns="">
      <p:transition spd="slow" advTm="2677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92024" y="2110154"/>
            <a:ext cx="7886700" cy="3938954"/>
          </a:xfrm>
        </p:spPr>
        <p:txBody>
          <a:bodyPr>
            <a:normAutofit/>
          </a:bodyPr>
          <a:lstStyle/>
          <a:p>
            <a:pPr marL="0" indent="0">
              <a:buNone/>
            </a:pPr>
            <a:r>
              <a:rPr lang="en-US" sz="2400" dirty="0" smtClean="0"/>
              <a:t>Also available on the ODE Science Assessment Webpage:</a:t>
            </a:r>
          </a:p>
          <a:p>
            <a:r>
              <a:rPr lang="en-US" sz="2200" dirty="0" smtClean="0"/>
              <a:t>OSAS Science Assessment FAQ</a:t>
            </a:r>
          </a:p>
          <a:p>
            <a:r>
              <a:rPr lang="en-US" sz="2200" dirty="0" smtClean="0">
                <a:hlinkClick r:id="rId3"/>
              </a:rPr>
              <a:t>Achievement Standards</a:t>
            </a:r>
            <a:endParaRPr lang="en-US" sz="2200" dirty="0" smtClean="0"/>
          </a:p>
          <a:p>
            <a:r>
              <a:rPr lang="en-US" sz="2200" dirty="0" smtClean="0"/>
              <a:t>Achievement Level Descriptors (by grade band)</a:t>
            </a:r>
          </a:p>
          <a:p>
            <a:r>
              <a:rPr lang="en-US" sz="2200" dirty="0" smtClean="0">
                <a:hlinkClick r:id="rId4"/>
              </a:rPr>
              <a:t>OSAS Science Assessment Blueprint Summary</a:t>
            </a:r>
            <a:endParaRPr lang="en-US" sz="2200" dirty="0" smtClean="0"/>
          </a:p>
          <a:p>
            <a:r>
              <a:rPr lang="en-US" sz="2200" dirty="0" smtClean="0">
                <a:hlinkClick r:id="rId5"/>
              </a:rPr>
              <a:t>OSAS Science Assessment Reporting</a:t>
            </a:r>
            <a:endParaRPr lang="en-US" sz="2200" dirty="0" smtClean="0"/>
          </a:p>
          <a:p>
            <a:pPr marL="0" indent="0">
              <a:buNone/>
            </a:pPr>
            <a:endParaRPr lang="en-US" sz="2000" dirty="0"/>
          </a:p>
          <a:p>
            <a:pPr marL="0" indent="0">
              <a:buNone/>
            </a:pPr>
            <a:r>
              <a:rPr lang="en-US" sz="2200" dirty="0" smtClean="0"/>
              <a:t>For more information about Oregon Science Standards, please see the </a:t>
            </a:r>
            <a:r>
              <a:rPr lang="en-US" sz="2200" dirty="0" smtClean="0">
                <a:hlinkClick r:id="rId6"/>
              </a:rPr>
              <a:t>Oregon Department of Education Science Standards Webpage</a:t>
            </a:r>
            <a:r>
              <a:rPr lang="en-US" sz="2200" dirty="0" smtClean="0"/>
              <a:t>.</a:t>
            </a:r>
            <a:endParaRPr lang="en-US" sz="2200" dirty="0"/>
          </a:p>
        </p:txBody>
      </p:sp>
      <p:sp>
        <p:nvSpPr>
          <p:cNvPr id="2" name="Title 1"/>
          <p:cNvSpPr>
            <a:spLocks noGrp="1"/>
          </p:cNvSpPr>
          <p:nvPr>
            <p:ph type="title"/>
          </p:nvPr>
        </p:nvSpPr>
        <p:spPr/>
        <p:txBody>
          <a:bodyPr/>
          <a:lstStyle/>
          <a:p>
            <a:r>
              <a:rPr lang="en-US" dirty="0" smtClean="0"/>
              <a:t>Additional Resources</a:t>
            </a:r>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19</a:t>
            </a:fld>
            <a:endParaRPr lang="en-US"/>
          </a:p>
        </p:txBody>
      </p:sp>
    </p:spTree>
    <p:extLst>
      <p:ext uri="{BB962C8B-B14F-4D97-AF65-F5344CB8AC3E}">
        <p14:creationId xmlns:p14="http://schemas.microsoft.com/office/powerpoint/2010/main" val="2772218611"/>
      </p:ext>
    </p:extLst>
  </p:cSld>
  <p:clrMapOvr>
    <a:masterClrMapping/>
  </p:clrMapOvr>
  <mc:AlternateContent xmlns:mc="http://schemas.openxmlformats.org/markup-compatibility/2006" xmlns:p14="http://schemas.microsoft.com/office/powerpoint/2010/main">
    <mc:Choice Requires="p14">
      <p:transition spd="slow" p14:dur="2000" advTm="24085"/>
    </mc:Choice>
    <mc:Fallback xmlns="">
      <p:transition spd="slow" advTm="24085"/>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 y="976432"/>
            <a:ext cx="9143999" cy="1013398"/>
          </a:xfrm>
          <a:solidFill>
            <a:schemeClr val="accent1"/>
          </a:solidFill>
        </p:spPr>
        <p:txBody>
          <a:bodyPr/>
          <a:lstStyle/>
          <a:p>
            <a:pPr lvl="0" algn="l">
              <a:defRPr/>
            </a:pPr>
            <a:r>
              <a:rPr lang="en-US" altLang="en-US" dirty="0" smtClean="0">
                <a:solidFill>
                  <a:prstClr val="white"/>
                </a:solidFill>
                <a:ea typeface="+mn-ea"/>
                <a:cs typeface="+mn-cs"/>
              </a:rPr>
              <a:t>Goals for this session</a:t>
            </a:r>
            <a:endParaRPr lang="en-US" altLang="en-US" sz="24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2</a:t>
            </a:fld>
            <a:endParaRPr lang="en-US"/>
          </a:p>
        </p:txBody>
      </p:sp>
      <p:sp>
        <p:nvSpPr>
          <p:cNvPr id="5" name="Rectangle 4"/>
          <p:cNvSpPr/>
          <p:nvPr/>
        </p:nvSpPr>
        <p:spPr>
          <a:xfrm>
            <a:off x="470780" y="2300706"/>
            <a:ext cx="8428420" cy="1785104"/>
          </a:xfrm>
          <a:prstGeom prst="rect">
            <a:avLst/>
          </a:prstGeom>
        </p:spPr>
        <p:txBody>
          <a:bodyPr wrap="square">
            <a:spAutoFit/>
          </a:bodyPr>
          <a:lstStyle/>
          <a:p>
            <a:pPr marL="342900" indent="-342900">
              <a:buFont typeface="Arial" panose="020B0604020202020204" pitchFamily="34" charset="0"/>
              <a:buChar char="•"/>
              <a:defRPr/>
            </a:pPr>
            <a:r>
              <a:rPr lang="en-US" sz="2200" dirty="0" smtClean="0">
                <a:solidFill>
                  <a:prstClr val="black"/>
                </a:solidFill>
              </a:rPr>
              <a:t>Describe OSAS Science Assessment Development</a:t>
            </a:r>
          </a:p>
          <a:p>
            <a:pPr marL="342900" indent="-342900">
              <a:buFont typeface="Arial" panose="020B0604020202020204" pitchFamily="34" charset="0"/>
              <a:buChar char="•"/>
              <a:defRPr/>
            </a:pPr>
            <a:r>
              <a:rPr lang="en-US" sz="2200" dirty="0" smtClean="0">
                <a:solidFill>
                  <a:prstClr val="black"/>
                </a:solidFill>
              </a:rPr>
              <a:t>Identify available data</a:t>
            </a:r>
          </a:p>
          <a:p>
            <a:pPr marL="342900" indent="-342900">
              <a:buFont typeface="Arial" panose="020B0604020202020204" pitchFamily="34" charset="0"/>
              <a:buChar char="•"/>
              <a:defRPr/>
            </a:pPr>
            <a:r>
              <a:rPr lang="en-US" sz="2200" dirty="0" smtClean="0">
                <a:solidFill>
                  <a:prstClr val="black"/>
                </a:solidFill>
              </a:rPr>
              <a:t>Identify the appropriate uses of OSAS Science Assessment data</a:t>
            </a:r>
          </a:p>
          <a:p>
            <a:pPr>
              <a:defRPr/>
            </a:pPr>
            <a:endParaRPr lang="en-US" sz="2200" dirty="0" smtClean="0">
              <a:solidFill>
                <a:prstClr val="black"/>
              </a:solidFill>
            </a:endParaRPr>
          </a:p>
          <a:p>
            <a:pPr marL="342900" indent="-342900">
              <a:buFont typeface="Arial" panose="020B0604020202020204" pitchFamily="34" charset="0"/>
              <a:buChar char="•"/>
              <a:defRPr/>
            </a:pPr>
            <a:endParaRPr lang="en-US" sz="2200" dirty="0">
              <a:solidFill>
                <a:prstClr val="black"/>
              </a:solidFill>
            </a:endParaRPr>
          </a:p>
        </p:txBody>
      </p:sp>
      <p:pic>
        <p:nvPicPr>
          <p:cNvPr id="6" name="Picture 5" descr="&quot;&quot;"/>
          <p:cNvPicPr>
            <a:picLocks noChangeAspect="1"/>
          </p:cNvPicPr>
          <p:nvPr/>
        </p:nvPicPr>
        <p:blipFill rotWithShape="1">
          <a:blip r:embed="rId3" cstate="print">
            <a:extLst>
              <a:ext uri="{28A0092B-C50C-407E-A947-70E740481C1C}">
                <a14:useLocalDpi xmlns:a14="http://schemas.microsoft.com/office/drawing/2010/main" val="0"/>
              </a:ext>
            </a:extLst>
          </a:blip>
          <a:srcRect t="47096"/>
          <a:stretch/>
        </p:blipFill>
        <p:spPr>
          <a:xfrm>
            <a:off x="0" y="4961526"/>
            <a:ext cx="9143999" cy="1896474"/>
          </a:xfrm>
          <a:prstGeom prst="rect">
            <a:avLst/>
          </a:prstGeom>
        </p:spPr>
      </p:pic>
    </p:spTree>
    <p:extLst>
      <p:ext uri="{BB962C8B-B14F-4D97-AF65-F5344CB8AC3E}">
        <p14:creationId xmlns:p14="http://schemas.microsoft.com/office/powerpoint/2010/main" val="2710211678"/>
      </p:ext>
    </p:extLst>
  </p:cSld>
  <p:clrMapOvr>
    <a:masterClrMapping/>
  </p:clrMapOvr>
  <mc:AlternateContent xmlns:mc="http://schemas.openxmlformats.org/markup-compatibility/2006" xmlns:p14="http://schemas.microsoft.com/office/powerpoint/2010/main">
    <mc:Choice Requires="p14">
      <p:transition spd="slow" p14:dur="2000" advTm="19603"/>
    </mc:Choice>
    <mc:Fallback xmlns="">
      <p:transition spd="slow" advTm="19603"/>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936554"/>
            <a:ext cx="9144000" cy="1013398"/>
          </a:xfrm>
          <a:solidFill>
            <a:schemeClr val="accent1"/>
          </a:solidFill>
        </p:spPr>
        <p:txBody>
          <a:bodyPr/>
          <a:lstStyle/>
          <a:p>
            <a:pPr lvl="0" algn="l">
              <a:defRPr/>
            </a:pPr>
            <a:r>
              <a:rPr lang="en-US" altLang="en-US" dirty="0">
                <a:solidFill>
                  <a:prstClr val="white"/>
                </a:solidFill>
                <a:ea typeface="+mn-ea"/>
                <a:cs typeface="+mn-cs"/>
              </a:rPr>
              <a:t>Here to Help</a:t>
            </a:r>
            <a:br>
              <a:rPr lang="en-US" altLang="en-US" dirty="0">
                <a:solidFill>
                  <a:prstClr val="white"/>
                </a:solidFill>
                <a:ea typeface="+mn-ea"/>
                <a:cs typeface="+mn-cs"/>
              </a:rPr>
            </a:br>
            <a:r>
              <a:rPr lang="en-US" altLang="en-US" sz="2400" b="0" dirty="0">
                <a:solidFill>
                  <a:prstClr val="white"/>
                </a:solidFill>
                <a:ea typeface="+mn-ea"/>
                <a:cs typeface="+mn-cs"/>
              </a:rPr>
              <a:t>Please Contact Us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20</a:t>
            </a:fld>
            <a:endParaRPr lang="en-US"/>
          </a:p>
        </p:txBody>
      </p:sp>
      <p:sp>
        <p:nvSpPr>
          <p:cNvPr id="8" name="Content Placeholder 2"/>
          <p:cNvSpPr txBox="1">
            <a:spLocks/>
          </p:cNvSpPr>
          <p:nvPr/>
        </p:nvSpPr>
        <p:spPr>
          <a:xfrm>
            <a:off x="166407" y="2383328"/>
            <a:ext cx="5152465" cy="3525296"/>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200" dirty="0" smtClean="0"/>
              <a:t>Noelle Gorbett</a:t>
            </a:r>
          </a:p>
          <a:p>
            <a:pPr marL="0" indent="0">
              <a:lnSpc>
                <a:spcPct val="100000"/>
              </a:lnSpc>
              <a:spcBef>
                <a:spcPts val="0"/>
              </a:spcBef>
              <a:buFont typeface="Arial" panose="020B0604020202020204" pitchFamily="34" charset="0"/>
              <a:buNone/>
            </a:pPr>
            <a:r>
              <a:rPr lang="en-US" sz="2200" dirty="0" smtClean="0">
                <a:hlinkClick r:id="rId3"/>
              </a:rPr>
              <a:t>Noelle.Gorbett@ODE.Oregon.gov</a:t>
            </a:r>
            <a:r>
              <a:rPr lang="en-US" sz="2200" dirty="0" smtClean="0"/>
              <a:t> </a:t>
            </a:r>
          </a:p>
          <a:p>
            <a:pPr marL="0" indent="0">
              <a:buNone/>
            </a:pPr>
            <a:endParaRPr lang="en-US" sz="2200" dirty="0"/>
          </a:p>
          <a:p>
            <a:pPr marL="0" indent="0">
              <a:buFont typeface="Arial" panose="020B0604020202020204" pitchFamily="34" charset="0"/>
              <a:buNone/>
            </a:pPr>
            <a:endParaRPr lang="en-US" sz="2200" dirty="0" smtClean="0"/>
          </a:p>
        </p:txBody>
      </p:sp>
      <p:pic>
        <p:nvPicPr>
          <p:cNvPr id="9" name="Picture 8" descr="&quot;&quot;"/>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7588" y="2705863"/>
            <a:ext cx="4056506" cy="2704337"/>
          </a:xfrm>
          <a:prstGeom prst="rect">
            <a:avLst/>
          </a:prstGeom>
        </p:spPr>
      </p:pic>
    </p:spTree>
    <p:extLst>
      <p:ext uri="{BB962C8B-B14F-4D97-AF65-F5344CB8AC3E}">
        <p14:creationId xmlns:p14="http://schemas.microsoft.com/office/powerpoint/2010/main" val="3579350490"/>
      </p:ext>
    </p:extLst>
  </p:cSld>
  <p:clrMapOvr>
    <a:masterClrMapping/>
  </p:clrMapOvr>
  <mc:AlternateContent xmlns:mc="http://schemas.openxmlformats.org/markup-compatibility/2006" xmlns:p14="http://schemas.microsoft.com/office/powerpoint/2010/main">
    <mc:Choice Requires="p14">
      <p:transition spd="slow" p14:dur="2000" advTm="19479"/>
    </mc:Choice>
    <mc:Fallback xmlns="">
      <p:transition spd="slow" advTm="19479"/>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 y="878038"/>
            <a:ext cx="9143999" cy="1013398"/>
          </a:xfrm>
          <a:solidFill>
            <a:schemeClr val="accent1"/>
          </a:solidFill>
        </p:spPr>
        <p:txBody>
          <a:bodyPr>
            <a:normAutofit fontScale="90000"/>
          </a:bodyPr>
          <a:lstStyle/>
          <a:p>
            <a:pPr lvl="0" algn="l">
              <a:defRPr/>
            </a:pPr>
            <a:r>
              <a:rPr lang="en-US" altLang="en-US" dirty="0" smtClean="0">
                <a:solidFill>
                  <a:prstClr val="white"/>
                </a:solidFill>
                <a:ea typeface="+mn-ea"/>
                <a:cs typeface="+mn-cs"/>
              </a:rPr>
              <a:t>Oregon Statewide Assessment System</a:t>
            </a:r>
            <a:br>
              <a:rPr lang="en-US" altLang="en-US" dirty="0" smtClean="0">
                <a:solidFill>
                  <a:prstClr val="white"/>
                </a:solidFill>
                <a:ea typeface="+mn-ea"/>
                <a:cs typeface="+mn-cs"/>
              </a:rPr>
            </a:br>
            <a:r>
              <a:rPr lang="en-US" altLang="en-US" dirty="0" smtClean="0">
                <a:solidFill>
                  <a:prstClr val="white"/>
                </a:solidFill>
                <a:ea typeface="+mn-ea"/>
                <a:cs typeface="+mn-cs"/>
              </a:rPr>
              <a:t>Science Assessment </a:t>
            </a:r>
            <a:r>
              <a:rPr lang="en-US" altLang="en-US" sz="2400" b="0" dirty="0" smtClean="0">
                <a:solidFill>
                  <a:prstClr val="white"/>
                </a:solidFill>
                <a:ea typeface="+mn-ea"/>
                <a:cs typeface="+mn-cs"/>
              </a:rPr>
              <a:t> </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3</a:t>
            </a:fld>
            <a:endParaRPr lang="en-US"/>
          </a:p>
        </p:txBody>
      </p:sp>
      <p:sp>
        <p:nvSpPr>
          <p:cNvPr id="6" name="Rectangle 5"/>
          <p:cNvSpPr/>
          <p:nvPr/>
        </p:nvSpPr>
        <p:spPr>
          <a:xfrm>
            <a:off x="239753" y="2108074"/>
            <a:ext cx="8664493" cy="2192908"/>
          </a:xfrm>
          <a:prstGeom prst="rect">
            <a:avLst/>
          </a:prstGeom>
        </p:spPr>
        <p:txBody>
          <a:bodyPr wrap="square">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lang="en-US" altLang="en-US" sz="2400" b="1" noProof="0" dirty="0" smtClean="0">
                <a:solidFill>
                  <a:prstClr val="black"/>
                </a:solidFill>
                <a:latin typeface="Calibri"/>
              </a:rPr>
              <a:t>Assessment Development</a:t>
            </a:r>
            <a:endParaRPr kumimoji="0" lang="en-US" altLang="en-US" sz="2400" b="1" i="0" u="none" strike="noStrike" kern="1200" cap="none" spc="0" normalizeH="0" baseline="0" noProof="0" dirty="0" smtClean="0">
              <a:ln>
                <a:noFill/>
              </a:ln>
              <a:solidFill>
                <a:prstClr val="black"/>
              </a:solidFill>
              <a:effectLst/>
              <a:uLnTx/>
              <a:uFillTx/>
              <a:latin typeface="Calibri"/>
            </a:endParaRP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Oregon adopted new science standards in 2014*</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noProof="0" dirty="0" smtClean="0">
                <a:ln>
                  <a:noFill/>
                </a:ln>
                <a:solidFill>
                  <a:prstClr val="black"/>
                </a:solidFill>
                <a:effectLst/>
                <a:uLnTx/>
                <a:uFillTx/>
                <a:latin typeface="Calibri"/>
              </a:rPr>
              <a:t>Items aligned to the new standards were field tested within the OAKS assessment in 2018</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The first operational assessment aligned to these standards was given in 2019.</a:t>
            </a:r>
            <a:endParaRPr kumimoji="0" lang="en-US" altLang="en-US" sz="2200" b="0" i="0" u="none" strike="noStrike" kern="1200" cap="none" spc="0" normalizeH="0" noProof="0" dirty="0" smtClean="0">
              <a:ln>
                <a:noFill/>
              </a:ln>
              <a:solidFill>
                <a:prstClr val="black"/>
              </a:solidFill>
              <a:effectLst/>
              <a:uLnTx/>
              <a:uFillTx/>
              <a:latin typeface="Calibri"/>
            </a:endParaRPr>
          </a:p>
        </p:txBody>
      </p:sp>
      <p:pic>
        <p:nvPicPr>
          <p:cNvPr id="5" name="Picture 4" descr="&quot;&quot;"/>
          <p:cNvPicPr>
            <a:picLocks noChangeAspect="1"/>
          </p:cNvPicPr>
          <p:nvPr/>
        </p:nvPicPr>
        <p:blipFill rotWithShape="1">
          <a:blip r:embed="rId3" cstate="print">
            <a:extLst>
              <a:ext uri="{28A0092B-C50C-407E-A947-70E740481C1C}">
                <a14:useLocalDpi xmlns:a14="http://schemas.microsoft.com/office/drawing/2010/main" val="0"/>
              </a:ext>
            </a:extLst>
          </a:blip>
          <a:srcRect t="39380" b="18402"/>
          <a:stretch/>
        </p:blipFill>
        <p:spPr>
          <a:xfrm>
            <a:off x="1" y="5010151"/>
            <a:ext cx="9143999" cy="1847849"/>
          </a:xfrm>
          <a:prstGeom prst="rect">
            <a:avLst/>
          </a:prstGeom>
        </p:spPr>
      </p:pic>
    </p:spTree>
    <p:extLst>
      <p:ext uri="{BB962C8B-B14F-4D97-AF65-F5344CB8AC3E}">
        <p14:creationId xmlns:p14="http://schemas.microsoft.com/office/powerpoint/2010/main" val="3490474485"/>
      </p:ext>
    </p:extLst>
  </p:cSld>
  <p:clrMapOvr>
    <a:masterClrMapping/>
  </p:clrMapOvr>
  <mc:AlternateContent xmlns:mc="http://schemas.openxmlformats.org/markup-compatibility/2006" xmlns:p14="http://schemas.microsoft.com/office/powerpoint/2010/main">
    <mc:Choice Requires="p14">
      <p:transition spd="slow" p14:dur="2000" advTm="79030"/>
    </mc:Choice>
    <mc:Fallback xmlns="">
      <p:transition spd="slow" advTm="7903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Significant Changes to the Standards</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4</a:t>
            </a:fld>
            <a:endParaRPr lang="en-US"/>
          </a:p>
        </p:txBody>
      </p:sp>
      <p:graphicFrame>
        <p:nvGraphicFramePr>
          <p:cNvPr id="13" name="Table 12" descr="This table contains the comparison of two standards; one from the previous Oregon Science Standards (2009) and one from the current 2014 Oregon Science Standards. &#10;" title="Table"/>
          <p:cNvGraphicFramePr>
            <a:graphicFrameLocks noGrp="1"/>
          </p:cNvGraphicFramePr>
          <p:nvPr>
            <p:extLst>
              <p:ext uri="{D42A27DB-BD31-4B8C-83A1-F6EECF244321}">
                <p14:modId xmlns:p14="http://schemas.microsoft.com/office/powerpoint/2010/main" val="4205130297"/>
              </p:ext>
            </p:extLst>
          </p:nvPr>
        </p:nvGraphicFramePr>
        <p:xfrm>
          <a:off x="576776" y="1349060"/>
          <a:ext cx="8046720" cy="4919396"/>
        </p:xfrm>
        <a:graphic>
          <a:graphicData uri="http://schemas.openxmlformats.org/drawingml/2006/table">
            <a:tbl>
              <a:tblPr firstRow="1" bandRow="1">
                <a:tableStyleId>{69CF1AB2-1976-4502-BF36-3FF5EA218861}</a:tableStyleId>
              </a:tblPr>
              <a:tblGrid>
                <a:gridCol w="3831101">
                  <a:extLst>
                    <a:ext uri="{9D8B030D-6E8A-4147-A177-3AD203B41FA5}">
                      <a16:colId xmlns:a16="http://schemas.microsoft.com/office/drawing/2014/main" val="4015963580"/>
                    </a:ext>
                  </a:extLst>
                </a:gridCol>
                <a:gridCol w="4215619">
                  <a:extLst>
                    <a:ext uri="{9D8B030D-6E8A-4147-A177-3AD203B41FA5}">
                      <a16:colId xmlns:a16="http://schemas.microsoft.com/office/drawing/2014/main" val="3345749899"/>
                    </a:ext>
                  </a:extLst>
                </a:gridCol>
              </a:tblGrid>
              <a:tr h="1480610">
                <a:tc>
                  <a:txBody>
                    <a:bodyPr/>
                    <a:lstStyle/>
                    <a:p>
                      <a:r>
                        <a:rPr lang="en-US" sz="2400" dirty="0" smtClean="0"/>
                        <a:t>2009</a:t>
                      </a:r>
                      <a:r>
                        <a:rPr lang="en-US" sz="2400" baseline="0" dirty="0" smtClean="0"/>
                        <a:t> Oregon Science Standard</a:t>
                      </a:r>
                      <a:endParaRPr lang="en-US" sz="2400" dirty="0"/>
                    </a:p>
                  </a:txBody>
                  <a:tcPr/>
                </a:tc>
                <a:tc>
                  <a:txBody>
                    <a:bodyPr/>
                    <a:lstStyle/>
                    <a:p>
                      <a:r>
                        <a:rPr lang="en-US" sz="2400" dirty="0" smtClean="0"/>
                        <a:t>2014 Oregon Science Standard</a:t>
                      </a:r>
                      <a:r>
                        <a:rPr lang="en-US" sz="2400" baseline="0" dirty="0" smtClean="0"/>
                        <a:t> (Next Generation Science Standard)</a:t>
                      </a:r>
                      <a:endParaRPr lang="en-US" sz="2400" dirty="0"/>
                    </a:p>
                  </a:txBody>
                  <a:tcPr/>
                </a:tc>
                <a:extLst>
                  <a:ext uri="{0D108BD9-81ED-4DB2-BD59-A6C34878D82A}">
                    <a16:rowId xmlns:a16="http://schemas.microsoft.com/office/drawing/2014/main" val="2552438699"/>
                  </a:ext>
                </a:extLst>
              </a:tr>
              <a:tr h="3438786">
                <a:tc>
                  <a:txBody>
                    <a:bodyPr/>
                    <a:lstStyle/>
                    <a:p>
                      <a:r>
                        <a:rPr lang="en-US" sz="2000" dirty="0" smtClean="0"/>
                        <a:t>3.4D.1 </a:t>
                      </a:r>
                    </a:p>
                    <a:p>
                      <a:r>
                        <a:rPr lang="en-US" sz="2000" dirty="0" smtClean="0"/>
                        <a:t>Identify</a:t>
                      </a:r>
                      <a:r>
                        <a:rPr lang="en-US" sz="2000" baseline="0" dirty="0" smtClean="0"/>
                        <a:t> a problem that can be addressed through engineering design, propose a potential solution, and design a prototype.</a:t>
                      </a:r>
                      <a:endParaRPr lang="en-US" sz="2000" dirty="0" smtClean="0"/>
                    </a:p>
                  </a:txBody>
                  <a:tcPr/>
                </a:tc>
                <a:tc>
                  <a:txBody>
                    <a:bodyPr/>
                    <a:lstStyle/>
                    <a:p>
                      <a:r>
                        <a:rPr lang="en-US" sz="2000" dirty="0" smtClean="0"/>
                        <a:t>3-ESS3-1</a:t>
                      </a:r>
                    </a:p>
                    <a:p>
                      <a:r>
                        <a:rPr lang="en-US" sz="2000" dirty="0" smtClean="0"/>
                        <a:t>Make</a:t>
                      </a:r>
                      <a:r>
                        <a:rPr lang="en-US" sz="2000" baseline="0" dirty="0" smtClean="0"/>
                        <a:t> a claim about the merit of a design solution that reduces the impacts of a weather related hazard.</a:t>
                      </a:r>
                      <a:endParaRPr lang="en-US" sz="2000" dirty="0"/>
                    </a:p>
                  </a:txBody>
                  <a:tcPr/>
                </a:tc>
                <a:extLst>
                  <a:ext uri="{0D108BD9-81ED-4DB2-BD59-A6C34878D82A}">
                    <a16:rowId xmlns:a16="http://schemas.microsoft.com/office/drawing/2014/main" val="3459354848"/>
                  </a:ext>
                </a:extLst>
              </a:tr>
            </a:tbl>
          </a:graphicData>
        </a:graphic>
      </p:graphicFrame>
    </p:spTree>
    <p:extLst>
      <p:ext uri="{BB962C8B-B14F-4D97-AF65-F5344CB8AC3E}">
        <p14:creationId xmlns:p14="http://schemas.microsoft.com/office/powerpoint/2010/main" val="1241333033"/>
      </p:ext>
    </p:extLst>
  </p:cSld>
  <p:clrMapOvr>
    <a:masterClrMapping/>
  </p:clrMapOvr>
  <mc:AlternateContent xmlns:mc="http://schemas.openxmlformats.org/markup-compatibility/2006" xmlns:p14="http://schemas.microsoft.com/office/powerpoint/2010/main">
    <mc:Choice Requires="p14">
      <p:transition spd="slow" p14:dur="2000" advTm="22446"/>
    </mc:Choice>
    <mc:Fallback xmlns="">
      <p:transition spd="slow" advTm="22446"/>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  (Retired) OAKS Science Item</a:t>
            </a:r>
            <a:endParaRPr lang="en-US" dirty="0"/>
          </a:p>
        </p:txBody>
      </p:sp>
      <p:sp>
        <p:nvSpPr>
          <p:cNvPr id="7" name="Slide Number Placeholder 6"/>
          <p:cNvSpPr>
            <a:spLocks noGrp="1"/>
          </p:cNvSpPr>
          <p:nvPr>
            <p:ph type="sldNum" sz="quarter" idx="4"/>
          </p:nvPr>
        </p:nvSpPr>
        <p:spPr/>
        <p:txBody>
          <a:bodyPr/>
          <a:lstStyle/>
          <a:p>
            <a:fld id="{8A0BAB59-E1FB-40DE-BF54-BC3526BEF81F}" type="slidenum">
              <a:rPr lang="en-US" smtClean="0"/>
              <a:pPr/>
              <a:t>5</a:t>
            </a:fld>
            <a:endParaRPr lang="en-US"/>
          </a:p>
        </p:txBody>
      </p:sp>
      <p:pic>
        <p:nvPicPr>
          <p:cNvPr id="8" name="Picture 7" title="Image of a retired OAKS sample test item"/>
          <p:cNvPicPr>
            <a:picLocks noChangeAspect="1"/>
          </p:cNvPicPr>
          <p:nvPr/>
        </p:nvPicPr>
        <p:blipFill>
          <a:blip r:embed="rId3"/>
          <a:stretch>
            <a:fillRect/>
          </a:stretch>
        </p:blipFill>
        <p:spPr>
          <a:xfrm>
            <a:off x="82712" y="2377439"/>
            <a:ext cx="8953005" cy="2087659"/>
          </a:xfrm>
          <a:prstGeom prst="rect">
            <a:avLst/>
          </a:prstGeom>
        </p:spPr>
      </p:pic>
    </p:spTree>
    <p:extLst>
      <p:ext uri="{BB962C8B-B14F-4D97-AF65-F5344CB8AC3E}">
        <p14:creationId xmlns:p14="http://schemas.microsoft.com/office/powerpoint/2010/main" val="714178990"/>
      </p:ext>
    </p:extLst>
  </p:cSld>
  <p:clrMapOvr>
    <a:masterClrMapping/>
  </p:clrMapOvr>
  <mc:AlternateContent xmlns:mc="http://schemas.openxmlformats.org/markup-compatibility/2006" xmlns:p14="http://schemas.microsoft.com/office/powerpoint/2010/main">
    <mc:Choice Requires="p14">
      <p:transition spd="slow" p14:dur="2000" advTm="16784"/>
    </mc:Choice>
    <mc:Fallback xmlns="">
      <p:transition spd="slow" advTm="16784"/>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 (New) OSAS Science Item</a:t>
            </a:r>
            <a:endParaRPr lang="en-US" dirty="0"/>
          </a:p>
        </p:txBody>
      </p:sp>
      <p:sp>
        <p:nvSpPr>
          <p:cNvPr id="7" name="Slide Number Placeholder 6"/>
          <p:cNvSpPr>
            <a:spLocks noGrp="1"/>
          </p:cNvSpPr>
          <p:nvPr>
            <p:ph type="sldNum" sz="quarter" idx="4294967295"/>
          </p:nvPr>
        </p:nvSpPr>
        <p:spPr>
          <a:xfrm>
            <a:off x="7086600" y="6492875"/>
            <a:ext cx="2057400" cy="365125"/>
          </a:xfrm>
        </p:spPr>
        <p:txBody>
          <a:bodyPr/>
          <a:lstStyle/>
          <a:p>
            <a:fld id="{8A0BAB59-E1FB-40DE-BF54-BC3526BEF81F}" type="slidenum">
              <a:rPr lang="en-US" smtClean="0"/>
              <a:pPr/>
              <a:t>6</a:t>
            </a:fld>
            <a:endParaRPr lang="en-US"/>
          </a:p>
        </p:txBody>
      </p:sp>
      <p:pic>
        <p:nvPicPr>
          <p:cNvPr id="8" name="Picture 7" title="Image of a new OSAS Science test item">
            <a:extLst>
              <a:ext uri="{FF2B5EF4-FFF2-40B4-BE49-F238E27FC236}">
                <a16:creationId xmlns:a16="http://schemas.microsoft.com/office/drawing/2014/main" id="{053B6A82-89B6-0443-9A96-C39E34BD9C76}"/>
              </a:ext>
            </a:extLst>
          </p:cNvPr>
          <p:cNvPicPr>
            <a:picLocks noChangeAspect="1"/>
          </p:cNvPicPr>
          <p:nvPr/>
        </p:nvPicPr>
        <p:blipFill>
          <a:blip r:embed="rId3"/>
          <a:stretch>
            <a:fillRect/>
          </a:stretch>
        </p:blipFill>
        <p:spPr>
          <a:xfrm>
            <a:off x="436445" y="1124979"/>
            <a:ext cx="8245151" cy="4979259"/>
          </a:xfrm>
          <a:prstGeom prst="rect">
            <a:avLst/>
          </a:prstGeom>
        </p:spPr>
      </p:pic>
    </p:spTree>
    <p:extLst>
      <p:ext uri="{BB962C8B-B14F-4D97-AF65-F5344CB8AC3E}">
        <p14:creationId xmlns:p14="http://schemas.microsoft.com/office/powerpoint/2010/main" val="3917727291"/>
      </p:ext>
    </p:extLst>
  </p:cSld>
  <p:clrMapOvr>
    <a:masterClrMapping/>
  </p:clrMapOvr>
  <mc:AlternateContent xmlns:mc="http://schemas.openxmlformats.org/markup-compatibility/2006" xmlns:p14="http://schemas.microsoft.com/office/powerpoint/2010/main">
    <mc:Choice Requires="p14">
      <p:transition spd="slow" p14:dur="2000" advTm="27502"/>
    </mc:Choice>
    <mc:Fallback xmlns="">
      <p:transition spd="slow" advTm="27502"/>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 y="878038"/>
            <a:ext cx="9143999" cy="1013398"/>
          </a:xfrm>
          <a:solidFill>
            <a:schemeClr val="accent1"/>
          </a:solidFill>
        </p:spPr>
        <p:txBody>
          <a:bodyPr>
            <a:normAutofit fontScale="90000"/>
          </a:bodyPr>
          <a:lstStyle/>
          <a:p>
            <a:pPr lvl="0" algn="l">
              <a:defRPr/>
            </a:pPr>
            <a:r>
              <a:rPr lang="en-US" altLang="en-US" dirty="0" smtClean="0">
                <a:solidFill>
                  <a:prstClr val="white"/>
                </a:solidFill>
                <a:ea typeface="+mn-ea"/>
                <a:cs typeface="+mn-cs"/>
              </a:rPr>
              <a:t>Oregon Statewide Assessment System</a:t>
            </a:r>
            <a:br>
              <a:rPr lang="en-US" altLang="en-US" dirty="0" smtClean="0">
                <a:solidFill>
                  <a:prstClr val="white"/>
                </a:solidFill>
                <a:ea typeface="+mn-ea"/>
                <a:cs typeface="+mn-cs"/>
              </a:rPr>
            </a:br>
            <a:r>
              <a:rPr lang="en-US" altLang="en-US" dirty="0" smtClean="0">
                <a:solidFill>
                  <a:prstClr val="white"/>
                </a:solidFill>
                <a:ea typeface="+mn-ea"/>
                <a:cs typeface="+mn-cs"/>
              </a:rPr>
              <a:t>Science Assessment </a:t>
            </a:r>
            <a:r>
              <a:rPr lang="en-US" altLang="en-US" sz="2400" b="0" dirty="0" smtClean="0">
                <a:solidFill>
                  <a:prstClr val="white"/>
                </a:solidFill>
                <a:ea typeface="+mn-ea"/>
                <a:cs typeface="+mn-cs"/>
              </a:rPr>
              <a:t> (cont’d)</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7</a:t>
            </a:fld>
            <a:endParaRPr lang="en-US"/>
          </a:p>
        </p:txBody>
      </p:sp>
      <p:sp>
        <p:nvSpPr>
          <p:cNvPr id="6" name="Rectangle 5"/>
          <p:cNvSpPr/>
          <p:nvPr/>
        </p:nvSpPr>
        <p:spPr>
          <a:xfrm>
            <a:off x="239753" y="2108074"/>
            <a:ext cx="8664493" cy="2544286"/>
          </a:xfrm>
          <a:prstGeom prst="rect">
            <a:avLst/>
          </a:prstGeom>
        </p:spPr>
        <p:txBody>
          <a:bodyPr wrap="square">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lang="en-US" altLang="en-US" sz="2400" b="1" dirty="0" smtClean="0">
                <a:solidFill>
                  <a:prstClr val="black"/>
                </a:solidFill>
                <a:latin typeface="Calibri"/>
              </a:rPr>
              <a:t>Standard Setting and Presentation to the State Board</a:t>
            </a:r>
            <a:endParaRPr kumimoji="0" lang="en-US" altLang="en-US" sz="2400" b="1" i="0" u="none" strike="noStrike" kern="1200" cap="none" spc="0" normalizeH="0" baseline="0" noProof="0" dirty="0" smtClean="0">
              <a:ln>
                <a:noFill/>
              </a:ln>
              <a:solidFill>
                <a:prstClr val="black"/>
              </a:solidFill>
              <a:effectLst/>
              <a:uLnTx/>
              <a:uFillTx/>
              <a:latin typeface="Calibri"/>
            </a:endParaRPr>
          </a:p>
          <a:p>
            <a:pPr marL="285750" lvl="0" indent="-285750">
              <a:spcBef>
                <a:spcPts val="100"/>
              </a:spcBef>
              <a:buFont typeface="Arial" panose="020B0604020202020204" pitchFamily="34" charset="0"/>
              <a:buChar char="•"/>
              <a:defRPr/>
            </a:pPr>
            <a:r>
              <a:rPr lang="en-US" altLang="en-US" sz="2200" dirty="0">
                <a:solidFill>
                  <a:prstClr val="black"/>
                </a:solidFill>
              </a:rPr>
              <a:t>Achievement cut scores were selected by a panel of educators in August </a:t>
            </a:r>
            <a:r>
              <a:rPr lang="en-US" altLang="en-US" sz="2200" dirty="0" smtClean="0">
                <a:solidFill>
                  <a:prstClr val="black"/>
                </a:solidFill>
              </a:rPr>
              <a:t>2019.</a:t>
            </a:r>
            <a:endParaRPr kumimoji="0" lang="en-US" altLang="en-US" sz="2200" b="0" i="0" u="none" strike="noStrike" kern="1200" cap="none" spc="0" normalizeH="0" noProof="0" dirty="0" smtClean="0">
              <a:ln>
                <a:noFill/>
              </a:ln>
              <a:solidFill>
                <a:prstClr val="black"/>
              </a:solidFill>
              <a:effectLst/>
              <a:uLnTx/>
              <a:uFillTx/>
              <a:latin typeface="Calibri"/>
            </a:endParaRP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Affinity groups were engaged due to the lack of diversity on the panel.</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noProof="0" dirty="0" smtClean="0">
                <a:ln>
                  <a:noFill/>
                </a:ln>
                <a:solidFill>
                  <a:prstClr val="black"/>
                </a:solidFill>
                <a:effectLst/>
                <a:uLnTx/>
                <a:uFillTx/>
                <a:latin typeface="Calibri"/>
              </a:rPr>
              <a:t>Affinity groups supported the recommendations of the panel.</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noProof="0" dirty="0" smtClean="0">
                <a:solidFill>
                  <a:prstClr val="black"/>
                </a:solidFill>
                <a:latin typeface="Calibri"/>
              </a:rPr>
              <a:t>Achievement cut scores and descriptors were first presented to the board in December of 2019 and were adopted in February of 2020.</a:t>
            </a:r>
            <a:endParaRPr kumimoji="0" lang="en-US" altLang="en-US" sz="2200" b="0" i="0" u="none" strike="noStrike" kern="1200" cap="none" spc="0" normalizeH="0" noProof="0" dirty="0" smtClean="0">
              <a:ln>
                <a:noFill/>
              </a:ln>
              <a:solidFill>
                <a:prstClr val="black"/>
              </a:solidFill>
              <a:effectLst/>
              <a:uLnTx/>
              <a:uFillTx/>
              <a:latin typeface="Calibri"/>
            </a:endParaRPr>
          </a:p>
        </p:txBody>
      </p:sp>
      <p:pic>
        <p:nvPicPr>
          <p:cNvPr id="5" name="Picture 4" descr="&quot;&quot;"/>
          <p:cNvPicPr>
            <a:picLocks noChangeAspect="1"/>
          </p:cNvPicPr>
          <p:nvPr/>
        </p:nvPicPr>
        <p:blipFill rotWithShape="1">
          <a:blip r:embed="rId3" cstate="print">
            <a:extLst>
              <a:ext uri="{28A0092B-C50C-407E-A947-70E740481C1C}">
                <a14:useLocalDpi xmlns:a14="http://schemas.microsoft.com/office/drawing/2010/main" val="0"/>
              </a:ext>
            </a:extLst>
          </a:blip>
          <a:srcRect t="39380" b="18402"/>
          <a:stretch/>
        </p:blipFill>
        <p:spPr>
          <a:xfrm>
            <a:off x="1" y="5010151"/>
            <a:ext cx="9143999" cy="1847849"/>
          </a:xfrm>
          <a:prstGeom prst="rect">
            <a:avLst/>
          </a:prstGeom>
        </p:spPr>
      </p:pic>
    </p:spTree>
    <p:extLst>
      <p:ext uri="{BB962C8B-B14F-4D97-AF65-F5344CB8AC3E}">
        <p14:creationId xmlns:p14="http://schemas.microsoft.com/office/powerpoint/2010/main" val="2025137468"/>
      </p:ext>
    </p:extLst>
  </p:cSld>
  <p:clrMapOvr>
    <a:masterClrMapping/>
  </p:clrMapOvr>
  <mc:AlternateContent xmlns:mc="http://schemas.openxmlformats.org/markup-compatibility/2006" xmlns:p14="http://schemas.microsoft.com/office/powerpoint/2010/main">
    <mc:Choice Requires="p14">
      <p:transition spd="slow" p14:dur="2000" advTm="64294"/>
    </mc:Choice>
    <mc:Fallback xmlns="">
      <p:transition spd="slow" advTm="64294"/>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Achievement Level Cut Scores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8</a:t>
            </a:fld>
            <a:endParaRPr lang="en-US"/>
          </a:p>
        </p:txBody>
      </p:sp>
      <p:pic>
        <p:nvPicPr>
          <p:cNvPr id="2" name="Picture 1" title="Image of OSAS Science Achievement Cut Scores"/>
          <p:cNvPicPr>
            <a:picLocks noChangeAspect="1"/>
          </p:cNvPicPr>
          <p:nvPr/>
        </p:nvPicPr>
        <p:blipFill>
          <a:blip r:embed="rId3"/>
          <a:stretch>
            <a:fillRect/>
          </a:stretch>
        </p:blipFill>
        <p:spPr>
          <a:xfrm>
            <a:off x="561600" y="2237620"/>
            <a:ext cx="7550770" cy="3652107"/>
          </a:xfrm>
          <a:prstGeom prst="rect">
            <a:avLst/>
          </a:prstGeom>
        </p:spPr>
      </p:pic>
      <p:sp>
        <p:nvSpPr>
          <p:cNvPr id="4" name="TextBox 3"/>
          <p:cNvSpPr txBox="1"/>
          <p:nvPr/>
        </p:nvSpPr>
        <p:spPr>
          <a:xfrm>
            <a:off x="1296637" y="6006466"/>
            <a:ext cx="6080696" cy="369332"/>
          </a:xfrm>
          <a:prstGeom prst="rect">
            <a:avLst/>
          </a:prstGeom>
          <a:noFill/>
        </p:spPr>
        <p:txBody>
          <a:bodyPr wrap="square" rtlCol="0">
            <a:spAutoFit/>
          </a:bodyPr>
          <a:lstStyle/>
          <a:p>
            <a:r>
              <a:rPr lang="en-US" dirty="0" smtClean="0"/>
              <a:t>*</a:t>
            </a:r>
            <a:r>
              <a:rPr lang="en-US" dirty="0"/>
              <a:t>Students achieving level 3 or 4 are considered proficient.</a:t>
            </a:r>
          </a:p>
        </p:txBody>
      </p:sp>
    </p:spTree>
    <p:extLst>
      <p:ext uri="{BB962C8B-B14F-4D97-AF65-F5344CB8AC3E}">
        <p14:creationId xmlns:p14="http://schemas.microsoft.com/office/powerpoint/2010/main" val="1174608459"/>
      </p:ext>
    </p:extLst>
  </p:cSld>
  <p:clrMapOvr>
    <a:masterClrMapping/>
  </p:clrMapOvr>
  <mc:AlternateContent xmlns:mc="http://schemas.openxmlformats.org/markup-compatibility/2006" xmlns:p14="http://schemas.microsoft.com/office/powerpoint/2010/main">
    <mc:Choice Requires="p14">
      <p:transition spd="slow" p14:dur="2000" advTm="13698"/>
    </mc:Choice>
    <mc:Fallback xmlns="">
      <p:transition spd="slow" advTm="13698"/>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2018-19 State Level Achievement* </a:t>
            </a:r>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9</a:t>
            </a:fld>
            <a:endParaRPr lang="en-US"/>
          </a:p>
        </p:txBody>
      </p:sp>
      <p:pic>
        <p:nvPicPr>
          <p:cNvPr id="5" name="Picture 4" title="Image of percent of students at each level of achievement in Oregon 2018-2019"/>
          <p:cNvPicPr>
            <a:picLocks noChangeAspect="1"/>
          </p:cNvPicPr>
          <p:nvPr/>
        </p:nvPicPr>
        <p:blipFill>
          <a:blip r:embed="rId3"/>
          <a:stretch>
            <a:fillRect/>
          </a:stretch>
        </p:blipFill>
        <p:spPr>
          <a:xfrm>
            <a:off x="168812" y="1412516"/>
            <a:ext cx="8711796" cy="4229201"/>
          </a:xfrm>
          <a:prstGeom prst="rect">
            <a:avLst/>
          </a:prstGeom>
        </p:spPr>
      </p:pic>
      <p:sp>
        <p:nvSpPr>
          <p:cNvPr id="7" name="TextBox 6"/>
          <p:cNvSpPr txBox="1"/>
          <p:nvPr/>
        </p:nvSpPr>
        <p:spPr>
          <a:xfrm>
            <a:off x="1523351" y="5841191"/>
            <a:ext cx="6002718" cy="646331"/>
          </a:xfrm>
          <a:prstGeom prst="rect">
            <a:avLst/>
          </a:prstGeom>
          <a:noFill/>
        </p:spPr>
        <p:txBody>
          <a:bodyPr wrap="square" rtlCol="0">
            <a:spAutoFit/>
          </a:bodyPr>
          <a:lstStyle/>
          <a:p>
            <a:r>
              <a:rPr lang="en-US" dirty="0" smtClean="0"/>
              <a:t>*Based on unofficial 2018-19 OSAS Science Assessment Data.</a:t>
            </a:r>
          </a:p>
          <a:p>
            <a:r>
              <a:rPr lang="en-US" dirty="0" smtClean="0"/>
              <a:t>Achievement of a level 3 score or higher indicates proficiency. </a:t>
            </a:r>
            <a:endParaRPr lang="en-US" dirty="0"/>
          </a:p>
        </p:txBody>
      </p:sp>
    </p:spTree>
    <p:extLst>
      <p:ext uri="{BB962C8B-B14F-4D97-AF65-F5344CB8AC3E}">
        <p14:creationId xmlns:p14="http://schemas.microsoft.com/office/powerpoint/2010/main" val="968274593"/>
      </p:ext>
    </p:extLst>
  </p:cSld>
  <p:clrMapOvr>
    <a:masterClrMapping/>
  </p:clrMapOvr>
  <mc:AlternateContent xmlns:mc="http://schemas.openxmlformats.org/markup-compatibility/2006" xmlns:p14="http://schemas.microsoft.com/office/powerpoint/2010/main">
    <mc:Choice Requires="p14">
      <p:transition spd="slow" p14:dur="2000" advTm="19473"/>
    </mc:Choice>
    <mc:Fallback xmlns="">
      <p:transition spd="slow" advTm="19473"/>
    </mc:Fallback>
  </mc:AlternateContent>
  <p:timing>
    <p:tnLst>
      <p:par>
        <p:cTn id="1" dur="indefinite" restart="never" nodeType="tmRoot"/>
      </p:par>
    </p:tnLst>
  </p:timing>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7837AEFF-8D99-48F0-9B65-23E66CA0866F}"/>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8B20BE8A-E528-4E24-AFBF-70FAB0D74E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2022-01-04T23:37:05+00:00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CF1B65B3-79B9-4F79-B768-CCE47286CFCB}"/>
</file>

<file path=customXml/itemProps2.xml><?xml version="1.0" encoding="utf-8"?>
<ds:datastoreItem xmlns:ds="http://schemas.openxmlformats.org/officeDocument/2006/customXml" ds:itemID="{512A849B-1DE4-4F88-A33E-9F644AE5E17D}"/>
</file>

<file path=customXml/itemProps3.xml><?xml version="1.0" encoding="utf-8"?>
<ds:datastoreItem xmlns:ds="http://schemas.openxmlformats.org/officeDocument/2006/customXml" ds:itemID="{48B2F9B4-88E3-4AB1-BD0E-94D9A1726ADF}"/>
</file>

<file path=docProps/app.xml><?xml version="1.0" encoding="utf-8"?>
<Properties xmlns="http://schemas.openxmlformats.org/officeDocument/2006/extended-properties" xmlns:vt="http://schemas.openxmlformats.org/officeDocument/2006/docPropsVTypes">
  <Template>ODE Powerpoint Template March 2019</Template>
  <TotalTime>10020</TotalTime>
  <Words>2815</Words>
  <Application>Microsoft Office PowerPoint</Application>
  <PresentationFormat>On-screen Show (4:3)</PresentationFormat>
  <Paragraphs>193</Paragraphs>
  <Slides>20</Slides>
  <Notes>20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Calibri</vt:lpstr>
      <vt:lpstr>ODE_Powerpoint - pattern background</vt:lpstr>
      <vt:lpstr>ODE_Powerpoint</vt:lpstr>
      <vt:lpstr>OSAS Science Assessment Reporting</vt:lpstr>
      <vt:lpstr>Goals for this session</vt:lpstr>
      <vt:lpstr>Oregon Statewide Assessment System Science Assessment  </vt:lpstr>
      <vt:lpstr>Significant Changes to the Standards</vt:lpstr>
      <vt:lpstr>  (Retired) OAKS Science Item</vt:lpstr>
      <vt:lpstr> (New) OSAS Science Item</vt:lpstr>
      <vt:lpstr>Oregon Statewide Assessment System Science Assessment  (cont’d)</vt:lpstr>
      <vt:lpstr>Achievement Level Cut Scores</vt:lpstr>
      <vt:lpstr>2018-19 State Level Achievement* </vt:lpstr>
      <vt:lpstr>Available Data</vt:lpstr>
      <vt:lpstr>Data Available in Centralized Reporting System (CRS)</vt:lpstr>
      <vt:lpstr>Data Available in Centralized Reporting System (CRS)</vt:lpstr>
      <vt:lpstr>Data Available in ODE’s Systems</vt:lpstr>
      <vt:lpstr>Achievement Data Insight Validation</vt:lpstr>
      <vt:lpstr>Accountability Reporting</vt:lpstr>
      <vt:lpstr>Oregon’s Statewide Assessment System</vt:lpstr>
      <vt:lpstr>Appropriate Use of Assessment Results</vt:lpstr>
      <vt:lpstr>Communication Toolkit</vt:lpstr>
      <vt:lpstr>Additional Resources</vt:lpstr>
      <vt:lpstr>Here to Help Please Contact Us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ODE Template Slides</dc:title>
  <dc:creator>BOYD Meg - ODE.</dc:creator>
  <cp:lastModifiedBy>GORBETT Noelle * ODE</cp:lastModifiedBy>
  <cp:revision>107</cp:revision>
  <cp:lastPrinted>2019-07-15T14:37:29Z</cp:lastPrinted>
  <dcterms:created xsi:type="dcterms:W3CDTF">2019-03-28T15:03:22Z</dcterms:created>
  <dcterms:modified xsi:type="dcterms:W3CDTF">2021-12-29T22:27:09Z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