
<file path=[Content_Types].xml><?xml version="1.0" encoding="utf-8"?>
<Types xmlns="http://schemas.openxmlformats.org/package/2006/content-types">
  <Default Extension="png" ContentType="image/png"/>
  <Default Extension="jpeg" ContentType="image/jpeg"/>
  <Default Extension="m4a" ContentType="audio/mp4"/>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s/slide7.xml" ContentType="application/vnd.openxmlformats-officedocument.presentationml.slide+xml"/>
  <Override PartName="/ppt/slides/slide16.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xml" ContentType="application/vnd.openxmlformats-officedocument.presentationml.slide+xml"/>
  <Override PartName="/ppt/slides/slide13.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4.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notesSlides/notesSlide16.xml" ContentType="application/vnd.openxmlformats-officedocument.presentationml.notesSlide+xml"/>
  <Override PartName="/ppt/notesSlides/notesSlide10.xml" ContentType="application/vnd.openxmlformats-officedocument.presentationml.notesSlide+xml"/>
  <Override PartName="/ppt/notesSlides/notesSlide9.xml" ContentType="application/vnd.openxmlformats-officedocument.presentationml.notesSlide+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15.xml" ContentType="application/vnd.openxmlformats-officedocument.presentationml.notesSlide+xml"/>
  <Override PartName="/ppt/slideMasters/slideMaster1.xml" ContentType="application/vnd.openxmlformats-officedocument.presentationml.slideMaster+xml"/>
  <Override PartName="/ppt/notesSlides/notesSlide14.xml" ContentType="application/vnd.openxmlformats-officedocument.presentationml.notesSlide+xml"/>
  <Override PartName="/ppt/notesSlides/notesSlide13.xml" ContentType="application/vnd.openxmlformats-officedocument.presentationml.notesSlide+xml"/>
  <Override PartName="/ppt/notesSlides/notesSlide12.xml" ContentType="application/vnd.openxmlformats-officedocument.presentationml.notesSlide+xml"/>
  <Override PartName="/ppt/notesSlides/notesSlide7.xml" ContentType="application/vnd.openxmlformats-officedocument.presentationml.notes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2.xml" ContentType="application/vnd.openxmlformats-officedocument.presentationml.notesSlide+xml"/>
  <Override PartName="/ppt/notesSlides/notesSlide1.xml" ContentType="application/vnd.openxmlformats-officedocument.presentationml.notesSlide+xml"/>
  <Override PartName="/ppt/theme/theme2.xml" ContentType="application/vnd.openxmlformats-officedocument.theme+xml"/>
  <Override PartName="/ppt/notesMasters/notesMaster1.xml" ContentType="application/vnd.openxmlformats-officedocument.presentationml.notesMaster+xml"/>
  <Override PartName="/ppt/theme/theme1.xml" ContentType="application/vnd.openxmlformats-officedocument.them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ppt/tags/tag1.xml" ContentType="application/vnd.openxmlformats-officedocument.presentationml.tags+xml"/>
  <Override PartName="/ppt/tags/tag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7"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61838" cy="6858000"/>
  <p:notesSz cx="7010400" cy="9296400"/>
  <p:custDataLst>
    <p:tags r:id="rId19"/>
  </p:custDataLst>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pos="383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56" autoAdjust="0"/>
    <p:restoredTop sz="61905" autoAdjust="0"/>
  </p:normalViewPr>
  <p:slideViewPr>
    <p:cSldViewPr>
      <p:cViewPr varScale="1">
        <p:scale>
          <a:sx n="63" d="100"/>
          <a:sy n="63" d="100"/>
        </p:scale>
        <p:origin x="690" y="66"/>
      </p:cViewPr>
      <p:guideLst>
        <p:guide orient="horz" pos="2160"/>
        <p:guide pos="2880"/>
        <p:guide pos="3831"/>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customXml" Target="../customXml/item3.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2" tIns="46587" rIns="93172" bIns="46587" rtlCol="0"/>
          <a:lstStyle>
            <a:lvl1pPr algn="l">
              <a:defRPr sz="1200"/>
            </a:lvl1pPr>
          </a:lstStyle>
          <a:p>
            <a:pPr>
              <a:defRPr/>
            </a:pPr>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2" tIns="46587" rIns="93172" bIns="46587" rtlCol="0"/>
          <a:lstStyle>
            <a:lvl1pPr algn="r">
              <a:defRPr sz="1200"/>
            </a:lvl1pPr>
          </a:lstStyle>
          <a:p>
            <a:pPr>
              <a:defRPr/>
            </a:pPr>
            <a:fld id="{4C3F47B2-275D-4ED5-B983-1BADAB3FF084}" type="datetimeFigureOut">
              <a:rPr lang="en-US"/>
              <a:pPr>
                <a:defRPr/>
              </a:pPr>
              <a:t>10/12/2017</a:t>
            </a:fld>
            <a:endParaRPr lang="en-US"/>
          </a:p>
        </p:txBody>
      </p:sp>
      <p:sp>
        <p:nvSpPr>
          <p:cNvPr id="4" name="Slide Image Placeholder 3"/>
          <p:cNvSpPr>
            <a:spLocks noGrp="1" noRot="1" noChangeAspect="1"/>
          </p:cNvSpPr>
          <p:nvPr>
            <p:ph type="sldImg" idx="2"/>
          </p:nvPr>
        </p:nvSpPr>
        <p:spPr>
          <a:xfrm>
            <a:off x="414338" y="696913"/>
            <a:ext cx="6181725" cy="3486150"/>
          </a:xfrm>
          <a:prstGeom prst="rect">
            <a:avLst/>
          </a:prstGeom>
          <a:noFill/>
          <a:ln w="12700">
            <a:solidFill>
              <a:prstClr val="black"/>
            </a:solidFill>
          </a:ln>
        </p:spPr>
        <p:txBody>
          <a:bodyPr vert="horz" lIns="93172" tIns="46587" rIns="93172" bIns="46587" rtlCol="0" anchor="ctr"/>
          <a:lstStyle/>
          <a:p>
            <a:pPr lvl="0"/>
            <a:endParaRPr lang="en-US" noProof="0" smtClean="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2" tIns="46587" rIns="93172" bIns="46587"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2" tIns="46587" rIns="93172" bIns="46587" rtlCol="0" anchor="b"/>
          <a:lstStyle>
            <a:lvl1pPr algn="l">
              <a:defRPr sz="1200"/>
            </a:lvl1pPr>
          </a:lstStyle>
          <a:p>
            <a:pPr>
              <a:defRPr/>
            </a:pPr>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2" tIns="46587" rIns="93172" bIns="46587" rtlCol="0" anchor="b"/>
          <a:lstStyle>
            <a:lvl1pPr algn="r">
              <a:defRPr sz="1200"/>
            </a:lvl1pPr>
          </a:lstStyle>
          <a:p>
            <a:pPr>
              <a:defRPr/>
            </a:pPr>
            <a:fld id="{3E5818BB-6CC3-45D1-AE79-7EEE4B943A08}" type="slidenum">
              <a:rPr lang="en-US"/>
              <a:pPr>
                <a:defRPr/>
              </a:pPr>
              <a:t>‹#›</a:t>
            </a:fld>
            <a:endParaRPr lang="en-US"/>
          </a:p>
        </p:txBody>
      </p:sp>
    </p:spTree>
    <p:extLst>
      <p:ext uri="{BB962C8B-B14F-4D97-AF65-F5344CB8AC3E}">
        <p14:creationId xmlns:p14="http://schemas.microsoft.com/office/powerpoint/2010/main" val="183678820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4338" y="696913"/>
            <a:ext cx="6181725" cy="3486150"/>
          </a:xfrm>
        </p:spPr>
      </p:sp>
      <p:sp>
        <p:nvSpPr>
          <p:cNvPr id="3" name="Notes Placeholder 2"/>
          <p:cNvSpPr>
            <a:spLocks noGrp="1"/>
          </p:cNvSpPr>
          <p:nvPr>
            <p:ph type="body" idx="1"/>
          </p:nvPr>
        </p:nvSpPr>
        <p:spPr/>
        <p:txBody>
          <a:bodyPr/>
          <a:lstStyle/>
          <a:p>
            <a:pPr defTabSz="462229">
              <a:defRPr/>
            </a:pPr>
            <a:r>
              <a:rPr lang="en-US" dirty="0" smtClean="0"/>
              <a:t>Welcome to Module</a:t>
            </a:r>
            <a:r>
              <a:rPr lang="en-US" baseline="0" dirty="0" smtClean="0"/>
              <a:t> 2’s presentation. </a:t>
            </a:r>
            <a:r>
              <a:rPr lang="en-US" dirty="0" smtClean="0"/>
              <a:t>In this presentation</a:t>
            </a:r>
            <a:r>
              <a:rPr lang="en-US" baseline="0" dirty="0" smtClean="0"/>
              <a:t> we are going to focus on an important first step in how </a:t>
            </a:r>
            <a:r>
              <a:rPr lang="en-US" dirty="0"/>
              <a:t>teachers implement formative assessment in their classrooms. </a:t>
            </a:r>
          </a:p>
        </p:txBody>
      </p:sp>
      <p:sp>
        <p:nvSpPr>
          <p:cNvPr id="4" name="Slide Number Placeholder 3"/>
          <p:cNvSpPr>
            <a:spLocks noGrp="1"/>
          </p:cNvSpPr>
          <p:nvPr>
            <p:ph type="sldNum" sz="quarter" idx="10"/>
          </p:nvPr>
        </p:nvSpPr>
        <p:spPr/>
        <p:txBody>
          <a:bodyPr/>
          <a:lstStyle/>
          <a:p>
            <a:fld id="{9F49DF96-E254-0742-AA5F-815B12B323BB}" type="slidenum">
              <a:rPr lang="en-US" smtClean="0"/>
              <a:pPr/>
              <a:t>1</a:t>
            </a:fld>
            <a:endParaRPr lang="en-US"/>
          </a:p>
        </p:txBody>
      </p:sp>
    </p:spTree>
    <p:extLst>
      <p:ext uri="{BB962C8B-B14F-4D97-AF65-F5344CB8AC3E}">
        <p14:creationId xmlns:p14="http://schemas.microsoft.com/office/powerpoint/2010/main" val="12030501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4338" y="696913"/>
            <a:ext cx="6181725" cy="3486150"/>
          </a:xfrm>
        </p:spPr>
      </p:sp>
      <p:sp>
        <p:nvSpPr>
          <p:cNvPr id="3" name="Notes Placeholder 2"/>
          <p:cNvSpPr>
            <a:spLocks noGrp="1"/>
          </p:cNvSpPr>
          <p:nvPr>
            <p:ph type="body" idx="1"/>
          </p:nvPr>
        </p:nvSpPr>
        <p:spPr/>
        <p:txBody>
          <a:bodyPr/>
          <a:lstStyle/>
          <a:p>
            <a:r>
              <a:rPr lang="en-US" dirty="0" smtClean="0"/>
              <a:t>Let’s summarize now what makes a good learning goal.</a:t>
            </a:r>
          </a:p>
          <a:p>
            <a:endParaRPr lang="en-US" dirty="0" smtClean="0"/>
          </a:p>
          <a:p>
            <a:pPr defTabSz="462229">
              <a:defRPr/>
            </a:pPr>
            <a:r>
              <a:rPr lang="en-US" dirty="0" smtClean="0"/>
              <a:t>First learning goals need to be clear and linked to the big picture of learning.</a:t>
            </a:r>
            <a:r>
              <a:rPr lang="en-US" baseline="0" dirty="0" smtClean="0"/>
              <a:t> End of the year standards are too big for lesson goals, as our unit goals, but importantly the learning goal needs to be connected to the unit, which in turn needs to be connected to the standards. Students need to  understand where they are ultimately headed.</a:t>
            </a:r>
          </a:p>
          <a:p>
            <a:pPr defTabSz="462229">
              <a:defRPr/>
            </a:pPr>
            <a:endParaRPr lang="en-US" baseline="0" dirty="0" smtClean="0"/>
          </a:p>
          <a:p>
            <a:pPr defTabSz="462229">
              <a:defRPr/>
            </a:pPr>
            <a:r>
              <a:rPr lang="en-US" baseline="0" dirty="0" smtClean="0"/>
              <a:t>Learning goals need to be focused on the learning – in other words, they should specify what students are going to learn as a result of the lesson activities. </a:t>
            </a:r>
          </a:p>
          <a:p>
            <a:pPr defTabSz="462229">
              <a:defRPr/>
            </a:pPr>
            <a:endParaRPr lang="en-US" baseline="0" dirty="0" smtClean="0"/>
          </a:p>
          <a:p>
            <a:pPr defTabSz="462229">
              <a:defRPr/>
            </a:pPr>
            <a:r>
              <a:rPr lang="en-US" baseline="0" dirty="0" smtClean="0"/>
              <a:t>Because students need to fully understand what the learning goal entails, they need to be communicated in language the students can understand. Obviously, this will vary according to the students’ grade level – how a kindergarten learning goal will sound will be very different from a 9</a:t>
            </a:r>
            <a:r>
              <a:rPr lang="en-US" baseline="30000" dirty="0" smtClean="0"/>
              <a:t>th</a:t>
            </a:r>
            <a:r>
              <a:rPr lang="en-US" baseline="0" dirty="0" smtClean="0"/>
              <a:t> grade learning goal.</a:t>
            </a:r>
          </a:p>
          <a:p>
            <a:pPr defTabSz="462229">
              <a:defRPr/>
            </a:pPr>
            <a:endParaRPr lang="en-US" baseline="0" dirty="0" smtClean="0"/>
          </a:p>
          <a:p>
            <a:pPr defTabSz="462229">
              <a:defRPr/>
            </a:pPr>
            <a:r>
              <a:rPr lang="en-US" baseline="0" dirty="0" smtClean="0"/>
              <a:t>Learning goals also need to be lesson-sized. They need to be realistic and manageable with a lesson. </a:t>
            </a:r>
          </a:p>
          <a:p>
            <a:pPr defTabSz="462229">
              <a:defRPr/>
            </a:pPr>
            <a:endParaRPr lang="en-US" baseline="0" dirty="0" smtClean="0"/>
          </a:p>
          <a:p>
            <a:pPr defTabSz="462229">
              <a:defRPr/>
            </a:pPr>
            <a:r>
              <a:rPr lang="en-US" baseline="0" dirty="0" smtClean="0"/>
              <a:t>And learning goals should be substantive so that they lead to rich learning experiences that help students learn content deeply. </a:t>
            </a:r>
          </a:p>
          <a:p>
            <a:pPr defTabSz="462229">
              <a:defRPr/>
            </a:pPr>
            <a:endParaRPr lang="en-US" baseline="0" dirty="0" smtClean="0"/>
          </a:p>
          <a:p>
            <a:pPr defTabSz="462229">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9F49DF96-E254-0742-AA5F-815B12B323BB}" type="slidenum">
              <a:rPr lang="en-US" smtClean="0"/>
              <a:pPr/>
              <a:t>10</a:t>
            </a:fld>
            <a:endParaRPr lang="en-US"/>
          </a:p>
        </p:txBody>
      </p:sp>
    </p:spTree>
    <p:extLst>
      <p:ext uri="{BB962C8B-B14F-4D97-AF65-F5344CB8AC3E}">
        <p14:creationId xmlns:p14="http://schemas.microsoft.com/office/powerpoint/2010/main" val="14154900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4338" y="696913"/>
            <a:ext cx="6181725" cy="3486150"/>
          </a:xfrm>
        </p:spPr>
      </p:sp>
      <p:sp>
        <p:nvSpPr>
          <p:cNvPr id="3" name="Notes Placeholder 2"/>
          <p:cNvSpPr>
            <a:spLocks noGrp="1"/>
          </p:cNvSpPr>
          <p:nvPr>
            <p:ph type="body" idx="1"/>
          </p:nvPr>
        </p:nvSpPr>
        <p:spPr/>
        <p:txBody>
          <a:bodyPr/>
          <a:lstStyle/>
          <a:p>
            <a:pPr defTabSz="462229">
              <a:defRPr/>
            </a:pPr>
            <a:r>
              <a:rPr lang="en-US" dirty="0" smtClean="0"/>
              <a:t>Good success</a:t>
            </a:r>
            <a:r>
              <a:rPr lang="en-US" baseline="0" dirty="0" smtClean="0"/>
              <a:t> criteria also have particular characteristics. They need to be clear and closely linked to the learning goal so that when teachers are thinking about obtaining evidence in relation to success criteria, they will actually be getting the evidence they need.</a:t>
            </a:r>
          </a:p>
          <a:p>
            <a:pPr defTabSz="462229">
              <a:defRPr/>
            </a:pPr>
            <a:endParaRPr lang="en-US" baseline="0" dirty="0" smtClean="0"/>
          </a:p>
          <a:p>
            <a:pPr defTabSz="462229">
              <a:defRPr/>
            </a:pPr>
            <a:r>
              <a:rPr lang="en-US" baseline="0" dirty="0" smtClean="0"/>
              <a:t>Success criteria should focus on the learning – in other words, what it means to learn what teachers have planned for students to learn. As with learning goals, they need to be communicated in language the students can understand, and they and the learning goal should lead to rich, productive learning experiences. </a:t>
            </a:r>
            <a:endParaRPr lang="en-US" dirty="0"/>
          </a:p>
        </p:txBody>
      </p:sp>
      <p:sp>
        <p:nvSpPr>
          <p:cNvPr id="4" name="Slide Number Placeholder 3"/>
          <p:cNvSpPr>
            <a:spLocks noGrp="1"/>
          </p:cNvSpPr>
          <p:nvPr>
            <p:ph type="sldNum" sz="quarter" idx="10"/>
          </p:nvPr>
        </p:nvSpPr>
        <p:spPr/>
        <p:txBody>
          <a:bodyPr/>
          <a:lstStyle/>
          <a:p>
            <a:fld id="{9F49DF96-E254-0742-AA5F-815B12B323BB}" type="slidenum">
              <a:rPr lang="en-US" smtClean="0"/>
              <a:pPr/>
              <a:t>11</a:t>
            </a:fld>
            <a:endParaRPr lang="en-US"/>
          </a:p>
        </p:txBody>
      </p:sp>
    </p:spTree>
    <p:extLst>
      <p:ext uri="{BB962C8B-B14F-4D97-AF65-F5344CB8AC3E}">
        <p14:creationId xmlns:p14="http://schemas.microsoft.com/office/powerpoint/2010/main" val="19370813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4338" y="696913"/>
            <a:ext cx="6181725" cy="3486150"/>
          </a:xfrm>
        </p:spPr>
      </p:sp>
      <p:sp>
        <p:nvSpPr>
          <p:cNvPr id="3" name="Notes Placeholder 2"/>
          <p:cNvSpPr>
            <a:spLocks noGrp="1"/>
          </p:cNvSpPr>
          <p:nvPr>
            <p:ph type="body" idx="1"/>
          </p:nvPr>
        </p:nvSpPr>
        <p:spPr/>
        <p:txBody>
          <a:bodyPr/>
          <a:lstStyle/>
          <a:p>
            <a:pPr defTabSz="462229">
              <a:defRPr/>
            </a:pPr>
            <a:r>
              <a:rPr lang="en-US" dirty="0"/>
              <a:t>Gathering evidence answers the second key question in formative assessment: where am I now?</a:t>
            </a:r>
            <a:endParaRPr lang="en-US" dirty="0" smtClean="0"/>
          </a:p>
          <a:p>
            <a:endParaRPr lang="en-US" dirty="0" smtClean="0"/>
          </a:p>
          <a:p>
            <a:r>
              <a:rPr lang="en-US" dirty="0" smtClean="0"/>
              <a:t>When teachers have clear learning goals and success criteria,</a:t>
            </a:r>
            <a:r>
              <a:rPr lang="en-US" baseline="0" dirty="0" smtClean="0"/>
              <a:t> they know what they need to obtain evidence of. In this next section, we’ll focus on gathering evidence of learning during the lesson. </a:t>
            </a:r>
          </a:p>
          <a:p>
            <a:endParaRPr lang="en-US" baseline="0" dirty="0" smtClean="0"/>
          </a:p>
          <a:p>
            <a:r>
              <a:rPr lang="en-US" baseline="0" dirty="0" smtClean="0"/>
              <a:t>Notice the word “intentionally” on the slide – this is key to evidence gathering. </a:t>
            </a:r>
            <a:r>
              <a:rPr lang="en-US" dirty="0"/>
              <a:t>A constant stream of information is produced as students are engaged in learning. Identifying  methods you will use to elicit evidence of students’ learning is critical to the process of formative assessment. </a:t>
            </a:r>
          </a:p>
          <a:p>
            <a:endParaRPr lang="en-US" dirty="0"/>
          </a:p>
          <a:p>
            <a:r>
              <a:rPr lang="en-US" dirty="0"/>
              <a:t>As you discussed in the last PLC, there is no single most effective method to elicit evidence of student thinking. To get quality evidence, the method  must be aligned with learning goals and success criteria. If not, the information generated may be of little use in making decisions about what students need next to keep learning moving forward. </a:t>
            </a:r>
          </a:p>
          <a:p>
            <a:endParaRPr lang="en-US" dirty="0"/>
          </a:p>
          <a:p>
            <a:r>
              <a:rPr lang="en-US" dirty="0"/>
              <a:t>Another consideration when you are thinking about how to obtain evidence is the quality of the evidence that you will get. For example, if your question generates one-word answers from students, there is little for you to go in planning instructional next steps. Questions that reveal students’ thinking will provide richer information for you to act on. </a:t>
            </a:r>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C66370D1-61F6-F547-8884-E00FB8972674}" type="slidenum">
              <a:rPr lang="en-US" smtClean="0"/>
              <a:t>12</a:t>
            </a:fld>
            <a:endParaRPr lang="en-US"/>
          </a:p>
        </p:txBody>
      </p:sp>
    </p:spTree>
    <p:extLst>
      <p:ext uri="{BB962C8B-B14F-4D97-AF65-F5344CB8AC3E}">
        <p14:creationId xmlns:p14="http://schemas.microsoft.com/office/powerpoint/2010/main" val="12153390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4338" y="696913"/>
            <a:ext cx="6181725" cy="3486150"/>
          </a:xfrm>
        </p:spPr>
      </p:sp>
      <p:sp>
        <p:nvSpPr>
          <p:cNvPr id="3" name="Notes Placeholder 2"/>
          <p:cNvSpPr>
            <a:spLocks noGrp="1"/>
          </p:cNvSpPr>
          <p:nvPr>
            <p:ph type="body" idx="1"/>
          </p:nvPr>
        </p:nvSpPr>
        <p:spPr/>
        <p:txBody>
          <a:bodyPr/>
          <a:lstStyle/>
          <a:p>
            <a:pPr defTabSz="462229">
              <a:defRPr/>
            </a:pPr>
            <a:r>
              <a:rPr lang="en-US" dirty="0"/>
              <a:t>Returning to the 3</a:t>
            </a:r>
            <a:r>
              <a:rPr lang="en-US" baseline="30000" dirty="0"/>
              <a:t>rd</a:t>
            </a:r>
            <a:r>
              <a:rPr lang="en-US" dirty="0"/>
              <a:t> grade math lesson, a</a:t>
            </a:r>
            <a:r>
              <a:rPr lang="en-US" dirty="0" smtClean="0"/>
              <a:t>fter the students had discussed the learning</a:t>
            </a:r>
            <a:r>
              <a:rPr lang="en-US" baseline="0" dirty="0" smtClean="0"/>
              <a:t> goal and success criteria, they worked </a:t>
            </a:r>
            <a:r>
              <a:rPr lang="en-US" dirty="0" smtClean="0"/>
              <a:t>in groups to solve the problem.</a:t>
            </a:r>
            <a:r>
              <a:rPr lang="en-US" baseline="0" dirty="0" smtClean="0"/>
              <a:t> Here we can see the</a:t>
            </a:r>
            <a:r>
              <a:rPr lang="en-US" dirty="0" smtClean="0"/>
              <a:t> teacher joining one group</a:t>
            </a:r>
            <a:r>
              <a:rPr lang="en-US" baseline="0" dirty="0" smtClean="0"/>
              <a:t> (eventually she goes to each group in the class where there are 32 students). Here she is  finding out if they can provide explanations about the problem and explain the relationship between multiplication and division.  She is using dialogue to obtain evidence of the students’ thinking.  </a:t>
            </a:r>
          </a:p>
          <a:p>
            <a:endParaRPr lang="en-US" baseline="0" dirty="0" smtClean="0"/>
          </a:p>
          <a:p>
            <a:r>
              <a:rPr lang="en-US" baseline="0" dirty="0" smtClean="0"/>
              <a:t>This is not the only opportunity she uses for obtaining evidence – she will ultimately have the students’ written explanations as well as their strategies for solving the problem. </a:t>
            </a:r>
            <a:endParaRPr lang="en-US" dirty="0" smtClean="0"/>
          </a:p>
        </p:txBody>
      </p:sp>
      <p:sp>
        <p:nvSpPr>
          <p:cNvPr id="4" name="Slide Number Placeholder 3"/>
          <p:cNvSpPr>
            <a:spLocks noGrp="1"/>
          </p:cNvSpPr>
          <p:nvPr>
            <p:ph type="sldNum" sz="quarter" idx="10"/>
          </p:nvPr>
        </p:nvSpPr>
        <p:spPr/>
        <p:txBody>
          <a:bodyPr/>
          <a:lstStyle/>
          <a:p>
            <a:fld id="{9F49DF96-E254-0742-AA5F-815B12B323BB}" type="slidenum">
              <a:rPr lang="en-US" smtClean="0"/>
              <a:pPr/>
              <a:t>13</a:t>
            </a:fld>
            <a:endParaRPr lang="en-US"/>
          </a:p>
        </p:txBody>
      </p:sp>
    </p:spTree>
    <p:extLst>
      <p:ext uri="{BB962C8B-B14F-4D97-AF65-F5344CB8AC3E}">
        <p14:creationId xmlns:p14="http://schemas.microsoft.com/office/powerpoint/2010/main" val="8897773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4338" y="696913"/>
            <a:ext cx="6181725" cy="3486150"/>
          </a:xfrm>
        </p:spPr>
      </p:sp>
      <p:sp>
        <p:nvSpPr>
          <p:cNvPr id="3" name="Notes Placeholder 2"/>
          <p:cNvSpPr>
            <a:spLocks noGrp="1"/>
          </p:cNvSpPr>
          <p:nvPr>
            <p:ph type="body" idx="1"/>
          </p:nvPr>
        </p:nvSpPr>
        <p:spPr/>
        <p:txBody>
          <a:bodyPr/>
          <a:lstStyle/>
          <a:p>
            <a:pPr defTabSz="462229">
              <a:defRPr/>
            </a:pPr>
            <a:r>
              <a:rPr lang="en-US" dirty="0" smtClean="0"/>
              <a:t>In the middle school writing class,</a:t>
            </a:r>
            <a:r>
              <a:rPr lang="en-US" baseline="0" dirty="0" smtClean="0"/>
              <a:t> the teacher uses the second drafts of students’ writing to obtain evidence of how well they have strengthened their essays, using the criteria they co-constructed. </a:t>
            </a:r>
            <a:endParaRPr lang="en-US" dirty="0"/>
          </a:p>
        </p:txBody>
      </p:sp>
      <p:sp>
        <p:nvSpPr>
          <p:cNvPr id="4" name="Slide Number Placeholder 3"/>
          <p:cNvSpPr>
            <a:spLocks noGrp="1"/>
          </p:cNvSpPr>
          <p:nvPr>
            <p:ph type="sldNum" sz="quarter" idx="10"/>
          </p:nvPr>
        </p:nvSpPr>
        <p:spPr/>
        <p:txBody>
          <a:bodyPr/>
          <a:lstStyle/>
          <a:p>
            <a:fld id="{9F49DF96-E254-0742-AA5F-815B12B323BB}" type="slidenum">
              <a:rPr lang="en-US" smtClean="0"/>
              <a:pPr/>
              <a:t>14</a:t>
            </a:fld>
            <a:endParaRPr lang="en-US"/>
          </a:p>
        </p:txBody>
      </p:sp>
    </p:spTree>
    <p:extLst>
      <p:ext uri="{BB962C8B-B14F-4D97-AF65-F5344CB8AC3E}">
        <p14:creationId xmlns:p14="http://schemas.microsoft.com/office/powerpoint/2010/main" val="16275986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4338" y="696913"/>
            <a:ext cx="6181725" cy="3486150"/>
          </a:xfrm>
        </p:spPr>
      </p:sp>
      <p:sp>
        <p:nvSpPr>
          <p:cNvPr id="3" name="Notes Placeholder 2"/>
          <p:cNvSpPr>
            <a:spLocks noGrp="1"/>
          </p:cNvSpPr>
          <p:nvPr>
            <p:ph type="body" idx="1"/>
          </p:nvPr>
        </p:nvSpPr>
        <p:spPr/>
        <p:txBody>
          <a:bodyPr/>
          <a:lstStyle/>
          <a:p>
            <a:r>
              <a:rPr lang="en-US" dirty="0" smtClean="0"/>
              <a:t>Now to conclude with a brief</a:t>
            </a:r>
            <a:r>
              <a:rPr lang="en-US" baseline="0" dirty="0" smtClean="0"/>
              <a:t> recap of key points from </a:t>
            </a:r>
            <a:r>
              <a:rPr lang="en-US" baseline="0" smtClean="0"/>
              <a:t>this presentation:</a:t>
            </a:r>
            <a:endParaRPr lang="en-US" baseline="0" dirty="0" smtClean="0"/>
          </a:p>
          <a:p>
            <a:endParaRPr lang="en-US" baseline="0" dirty="0" smtClean="0"/>
          </a:p>
          <a:p>
            <a:r>
              <a:rPr lang="en-US" baseline="0" dirty="0" smtClean="0"/>
              <a:t>Formative assessment begins with clear goals and success criteria that answer the question:</a:t>
            </a:r>
          </a:p>
          <a:p>
            <a:r>
              <a:rPr lang="en-US" baseline="0" dirty="0" smtClean="0"/>
              <a:t>Where am I going?</a:t>
            </a:r>
          </a:p>
          <a:p>
            <a:endParaRPr lang="en-US" baseline="0" dirty="0" smtClean="0"/>
          </a:p>
          <a:p>
            <a:r>
              <a:rPr lang="en-US" baseline="0" dirty="0" smtClean="0"/>
              <a:t>Evidence, aligned to the learning goals and success criteria is intentionally collected during the lesson to answer the question: Where am I now?</a:t>
            </a:r>
            <a:endParaRPr lang="en-US" dirty="0"/>
          </a:p>
        </p:txBody>
      </p:sp>
      <p:sp>
        <p:nvSpPr>
          <p:cNvPr id="4" name="Slide Number Placeholder 3"/>
          <p:cNvSpPr>
            <a:spLocks noGrp="1"/>
          </p:cNvSpPr>
          <p:nvPr>
            <p:ph type="sldNum" sz="quarter" idx="10"/>
          </p:nvPr>
        </p:nvSpPr>
        <p:spPr/>
        <p:txBody>
          <a:bodyPr/>
          <a:lstStyle/>
          <a:p>
            <a:fld id="{9F49DF96-E254-0742-AA5F-815B12B323BB}" type="slidenum">
              <a:rPr lang="en-US" smtClean="0"/>
              <a:pPr/>
              <a:t>15</a:t>
            </a:fld>
            <a:endParaRPr lang="en-US"/>
          </a:p>
        </p:txBody>
      </p:sp>
    </p:spTree>
    <p:extLst>
      <p:ext uri="{BB962C8B-B14F-4D97-AF65-F5344CB8AC3E}">
        <p14:creationId xmlns:p14="http://schemas.microsoft.com/office/powerpoint/2010/main" val="5527362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4338" y="696913"/>
            <a:ext cx="6181725"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F49DF96-E254-0742-AA5F-815B12B323BB}" type="slidenum">
              <a:rPr lang="en-US" smtClean="0"/>
              <a:pPr/>
              <a:t>16</a:t>
            </a:fld>
            <a:endParaRPr lang="en-US"/>
          </a:p>
        </p:txBody>
      </p:sp>
    </p:spTree>
    <p:extLst>
      <p:ext uri="{BB962C8B-B14F-4D97-AF65-F5344CB8AC3E}">
        <p14:creationId xmlns:p14="http://schemas.microsoft.com/office/powerpoint/2010/main" val="7845212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4338" y="696913"/>
            <a:ext cx="6181725" cy="3486150"/>
          </a:xfrm>
        </p:spPr>
      </p:sp>
      <p:sp>
        <p:nvSpPr>
          <p:cNvPr id="3" name="Notes Placeholder 2"/>
          <p:cNvSpPr>
            <a:spLocks noGrp="1"/>
          </p:cNvSpPr>
          <p:nvPr>
            <p:ph type="body" idx="1"/>
          </p:nvPr>
        </p:nvSpPr>
        <p:spPr/>
        <p:txBody>
          <a:bodyPr/>
          <a:lstStyle/>
          <a:p>
            <a:r>
              <a:rPr lang="en-US" dirty="0" smtClean="0"/>
              <a:t>The</a:t>
            </a:r>
            <a:r>
              <a:rPr lang="en-US" baseline="0" dirty="0" smtClean="0"/>
              <a:t> presentation is in two parts and the first section will focus on learning goals and success criteria.</a:t>
            </a:r>
            <a:endParaRPr lang="en-US" dirty="0"/>
          </a:p>
        </p:txBody>
      </p:sp>
      <p:sp>
        <p:nvSpPr>
          <p:cNvPr id="4" name="Slide Number Placeholder 3"/>
          <p:cNvSpPr>
            <a:spLocks noGrp="1"/>
          </p:cNvSpPr>
          <p:nvPr>
            <p:ph type="sldNum" sz="quarter" idx="10"/>
          </p:nvPr>
        </p:nvSpPr>
        <p:spPr/>
        <p:txBody>
          <a:bodyPr/>
          <a:lstStyle/>
          <a:p>
            <a:fld id="{C66370D1-61F6-F547-8884-E00FB8972674}" type="slidenum">
              <a:rPr lang="en-US" smtClean="0"/>
              <a:t>2</a:t>
            </a:fld>
            <a:endParaRPr lang="en-US"/>
          </a:p>
        </p:txBody>
      </p:sp>
    </p:spTree>
    <p:extLst>
      <p:ext uri="{BB962C8B-B14F-4D97-AF65-F5344CB8AC3E}">
        <p14:creationId xmlns:p14="http://schemas.microsoft.com/office/powerpoint/2010/main" val="957111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4338" y="696913"/>
            <a:ext cx="6181725" cy="3486150"/>
          </a:xfrm>
        </p:spPr>
      </p:sp>
      <p:sp>
        <p:nvSpPr>
          <p:cNvPr id="3" name="Notes Placeholder 2"/>
          <p:cNvSpPr>
            <a:spLocks noGrp="1"/>
          </p:cNvSpPr>
          <p:nvPr>
            <p:ph type="body" idx="1"/>
          </p:nvPr>
        </p:nvSpPr>
        <p:spPr/>
        <p:txBody>
          <a:bodyPr/>
          <a:lstStyle/>
          <a:p>
            <a:r>
              <a:rPr lang="en-US" dirty="0" smtClean="0"/>
              <a:t>Formative</a:t>
            </a:r>
            <a:r>
              <a:rPr lang="en-US" baseline="0" dirty="0" smtClean="0"/>
              <a:t> assessment is framed by three guiding questions that both teachers and students need to address in the lesson.</a:t>
            </a:r>
          </a:p>
          <a:p>
            <a:endParaRPr lang="en-US" baseline="0" dirty="0" smtClean="0"/>
          </a:p>
          <a:p>
            <a:pPr marL="171450" indent="-171450">
              <a:buFont typeface="Arial" panose="020B0604020202020204" pitchFamily="34" charset="0"/>
              <a:buChar char="•"/>
            </a:pPr>
            <a:r>
              <a:rPr lang="en-US" dirty="0" smtClean="0">
                <a:solidFill>
                  <a:schemeClr val="tx1"/>
                </a:solidFill>
              </a:rPr>
              <a:t>Where am I going?</a:t>
            </a:r>
          </a:p>
          <a:p>
            <a:pPr marL="171450" indent="-171450">
              <a:buFont typeface="Arial" panose="020B0604020202020204" pitchFamily="34" charset="0"/>
              <a:buChar char="•"/>
            </a:pPr>
            <a:r>
              <a:rPr lang="en-US" dirty="0" smtClean="0">
                <a:solidFill>
                  <a:schemeClr val="tx1"/>
                </a:solidFill>
              </a:rPr>
              <a:t>Where am I now?</a:t>
            </a:r>
          </a:p>
          <a:p>
            <a:pPr marL="171450" indent="-171450">
              <a:buFont typeface="Arial" panose="020B0604020202020204" pitchFamily="34" charset="0"/>
              <a:buChar char="•"/>
            </a:pPr>
            <a:r>
              <a:rPr lang="en-US" dirty="0" smtClean="0">
                <a:solidFill>
                  <a:schemeClr val="tx1"/>
                </a:solidFill>
              </a:rPr>
              <a:t>Where to next?</a:t>
            </a:r>
          </a:p>
          <a:p>
            <a:endParaRPr lang="en-US" baseline="0" dirty="0" smtClean="0"/>
          </a:p>
          <a:p>
            <a:r>
              <a:rPr lang="en-US" baseline="0" dirty="0" smtClean="0"/>
              <a:t>In this presentation we are going to think about the first two questions from the teacher’s perspective and in modules 3 and 4, we’ll focus on these questions as they apply to students. In the next module we’ll focus on the third question, where to next?</a:t>
            </a:r>
          </a:p>
          <a:p>
            <a:endParaRPr lang="en-US" baseline="0" dirty="0" smtClean="0"/>
          </a:p>
          <a:p>
            <a:r>
              <a:rPr lang="en-US" baseline="0" dirty="0" smtClean="0"/>
              <a:t>So let’s start with the first question: where am I going? </a:t>
            </a:r>
          </a:p>
        </p:txBody>
      </p:sp>
      <p:sp>
        <p:nvSpPr>
          <p:cNvPr id="4" name="Slide Number Placeholder 3"/>
          <p:cNvSpPr>
            <a:spLocks noGrp="1"/>
          </p:cNvSpPr>
          <p:nvPr>
            <p:ph type="sldNum" sz="quarter" idx="10"/>
          </p:nvPr>
        </p:nvSpPr>
        <p:spPr/>
        <p:txBody>
          <a:bodyPr/>
          <a:lstStyle/>
          <a:p>
            <a:fld id="{9F49DF96-E254-0742-AA5F-815B12B323BB}" type="slidenum">
              <a:rPr lang="en-US" smtClean="0"/>
              <a:pPr/>
              <a:t>3</a:t>
            </a:fld>
            <a:endParaRPr lang="en-US"/>
          </a:p>
        </p:txBody>
      </p:sp>
    </p:spTree>
    <p:extLst>
      <p:ext uri="{BB962C8B-B14F-4D97-AF65-F5344CB8AC3E}">
        <p14:creationId xmlns:p14="http://schemas.microsoft.com/office/powerpoint/2010/main" val="10334493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4338" y="696913"/>
            <a:ext cx="6181725" cy="3486150"/>
          </a:xfrm>
        </p:spPr>
      </p:sp>
      <p:sp>
        <p:nvSpPr>
          <p:cNvPr id="3" name="Notes Placeholder 2"/>
          <p:cNvSpPr>
            <a:spLocks noGrp="1"/>
          </p:cNvSpPr>
          <p:nvPr>
            <p:ph type="body" idx="1"/>
          </p:nvPr>
        </p:nvSpPr>
        <p:spPr/>
        <p:txBody>
          <a:bodyPr/>
          <a:lstStyle/>
          <a:p>
            <a:r>
              <a:rPr lang="en-US" dirty="0" smtClean="0"/>
              <a:t>Where am I going? Teachers answer this question by being clear about what</a:t>
            </a:r>
            <a:r>
              <a:rPr lang="en-US" baseline="0" dirty="0" smtClean="0"/>
              <a:t> the learning in the lesson will be. They create learning goals that help the students understand what it is that they are going to be learning in the lesson. Learning goals are sometimes referred to as learning targets or learning intentions. It really doesn’t matter what you call them as long as they refer to the learning focus of the lesson – and by a lesson, I mean 1 to 3 class periods. </a:t>
            </a:r>
          </a:p>
          <a:p>
            <a:endParaRPr lang="en-US" baseline="0" dirty="0" smtClean="0"/>
          </a:p>
          <a:p>
            <a:r>
              <a:rPr lang="en-US" baseline="0" dirty="0" smtClean="0"/>
              <a:t>Standards are the ultimate end of year learning goal and as such, they are too big for lesson-sized goals. However, lesson goals come from standards. You will need to analyze standards to decide what are the appropriate chunks of learning for a unit (which will combine several standards) and from the unit, appropriate size chunks for a lesson. Remember that lesson goals must be connected together to provide the coherence necessary for deeper learning.</a:t>
            </a:r>
          </a:p>
          <a:p>
            <a:endParaRPr lang="en-US" baseline="0" dirty="0" smtClean="0"/>
          </a:p>
          <a:p>
            <a:r>
              <a:rPr lang="en-US" baseline="0" dirty="0" smtClean="0"/>
              <a:t> It’s important to get the lesson goal right because it not only will guide your instructional plan, but will also guide formative assessment. </a:t>
            </a:r>
          </a:p>
          <a:p>
            <a:endParaRPr lang="en-US" baseline="0" dirty="0" smtClean="0"/>
          </a:p>
          <a:p>
            <a:r>
              <a:rPr lang="en-US" baseline="0" dirty="0" smtClean="0"/>
              <a:t>Learning goals are either developed by teachers or when students get really used to working from goals, teachers often co-construct them with their students. Learning goals need to be communicated to students in language they understand and introduced at some point in the lesson – it doesn’t always have to be at the beginning. The point is that students should know what they are learning and why they are learning it. </a:t>
            </a:r>
          </a:p>
        </p:txBody>
      </p:sp>
      <p:sp>
        <p:nvSpPr>
          <p:cNvPr id="4" name="Slide Number Placeholder 3"/>
          <p:cNvSpPr>
            <a:spLocks noGrp="1"/>
          </p:cNvSpPr>
          <p:nvPr>
            <p:ph type="sldNum" sz="quarter" idx="10"/>
          </p:nvPr>
        </p:nvSpPr>
        <p:spPr/>
        <p:txBody>
          <a:bodyPr/>
          <a:lstStyle/>
          <a:p>
            <a:fld id="{9F49DF96-E254-0742-AA5F-815B12B323BB}" type="slidenum">
              <a:rPr lang="en-US" smtClean="0"/>
              <a:pPr/>
              <a:t>4</a:t>
            </a:fld>
            <a:endParaRPr lang="en-US"/>
          </a:p>
        </p:txBody>
      </p:sp>
    </p:spTree>
    <p:extLst>
      <p:ext uri="{BB962C8B-B14F-4D97-AF65-F5344CB8AC3E}">
        <p14:creationId xmlns:p14="http://schemas.microsoft.com/office/powerpoint/2010/main" val="10986565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4338" y="696913"/>
            <a:ext cx="6181725" cy="3486150"/>
          </a:xfrm>
        </p:spPr>
      </p:sp>
      <p:sp>
        <p:nvSpPr>
          <p:cNvPr id="3" name="Notes Placeholder 2"/>
          <p:cNvSpPr>
            <a:spLocks noGrp="1"/>
          </p:cNvSpPr>
          <p:nvPr>
            <p:ph type="body" idx="1"/>
          </p:nvPr>
        </p:nvSpPr>
        <p:spPr/>
        <p:txBody>
          <a:bodyPr/>
          <a:lstStyle/>
          <a:p>
            <a:pPr defTabSz="462229">
              <a:defRPr/>
            </a:pPr>
            <a:r>
              <a:rPr lang="en-US" dirty="0" smtClean="0">
                <a:solidFill>
                  <a:srgbClr val="000000"/>
                </a:solidFill>
              </a:rPr>
              <a:t>There is another part to the learning goal – success criteria</a:t>
            </a:r>
            <a:r>
              <a:rPr lang="en-US" baseline="0" dirty="0" smtClean="0">
                <a:solidFill>
                  <a:srgbClr val="000000"/>
                </a:solidFill>
              </a:rPr>
              <a:t>. These are performances of learning, indicators that students are meeting the learning goal. Together with the learning goal, they answer the question, where am I going? </a:t>
            </a:r>
            <a:r>
              <a:rPr lang="en-US" baseline="0" dirty="0" smtClean="0">
                <a:solidFill>
                  <a:srgbClr val="FF0000"/>
                </a:solidFill>
              </a:rPr>
              <a:t>Success criteria are not simply restatements of the learning goal in student-friendly language. Instead, they should help students understand what it means to achieve the goal.  </a:t>
            </a:r>
            <a:r>
              <a:rPr lang="en-US" baseline="0" dirty="0" smtClean="0">
                <a:solidFill>
                  <a:srgbClr val="000000"/>
                </a:solidFill>
              </a:rPr>
              <a:t>Importantly there should be clear alignment between the goal and criteria - we’ll see some examples of this alignment later.</a:t>
            </a:r>
          </a:p>
          <a:p>
            <a:pPr defTabSz="462229">
              <a:defRPr/>
            </a:pPr>
            <a:endParaRPr lang="en-US" baseline="0" dirty="0" smtClean="0">
              <a:solidFill>
                <a:srgbClr val="000000"/>
              </a:solidFill>
            </a:endParaRPr>
          </a:p>
          <a:p>
            <a:pPr defTabSz="462229">
              <a:defRPr/>
            </a:pPr>
            <a:r>
              <a:rPr lang="en-US" baseline="0" dirty="0" smtClean="0">
                <a:solidFill>
                  <a:srgbClr val="000000"/>
                </a:solidFill>
              </a:rPr>
              <a:t>Teachers need to be clear what meeting the learning entails – in other words, w</a:t>
            </a:r>
            <a:r>
              <a:rPr lang="en-US" dirty="0" smtClean="0">
                <a:solidFill>
                  <a:srgbClr val="000000"/>
                </a:solidFill>
              </a:rPr>
              <a:t>hat will students say, do, make or write that will indicate they have met the goal? </a:t>
            </a:r>
          </a:p>
          <a:p>
            <a:pPr defTabSz="462229">
              <a:defRPr/>
            </a:pPr>
            <a:endParaRPr lang="en-US" dirty="0" smtClean="0">
              <a:solidFill>
                <a:srgbClr val="000000"/>
              </a:solidFill>
            </a:endParaRPr>
          </a:p>
          <a:p>
            <a:pPr defTabSz="462229">
              <a:defRPr/>
            </a:pPr>
            <a:r>
              <a:rPr lang="en-US" dirty="0" smtClean="0">
                <a:solidFill>
                  <a:srgbClr val="000000"/>
                </a:solidFill>
              </a:rPr>
              <a:t>And students</a:t>
            </a:r>
            <a:r>
              <a:rPr lang="en-US" baseline="0" dirty="0" smtClean="0">
                <a:solidFill>
                  <a:srgbClr val="000000"/>
                </a:solidFill>
              </a:rPr>
              <a:t> really need to understand what meeting the goal and criteria involves. </a:t>
            </a:r>
            <a:r>
              <a:rPr lang="en-US" dirty="0"/>
              <a:t>Helping students understand what  learning goals and success criteria involve requires explanations and examples of successful performance.  For example, teachers might use an essay from a prior year’s cohort and help students analyze the work in relation to the specified criteria, or provide examples of math  problem solving strategies to discuss successful strategies and approaches to problem solving</a:t>
            </a:r>
            <a:r>
              <a:rPr lang="en-US" baseline="0" dirty="0" smtClean="0"/>
              <a:t>.</a:t>
            </a:r>
            <a:endParaRPr lang="en-US" dirty="0" smtClean="0"/>
          </a:p>
          <a:p>
            <a:endParaRPr lang="en-US" dirty="0"/>
          </a:p>
        </p:txBody>
      </p:sp>
      <p:sp>
        <p:nvSpPr>
          <p:cNvPr id="4" name="Slide Number Placeholder 3"/>
          <p:cNvSpPr>
            <a:spLocks noGrp="1"/>
          </p:cNvSpPr>
          <p:nvPr>
            <p:ph type="sldNum" sz="quarter" idx="10"/>
          </p:nvPr>
        </p:nvSpPr>
        <p:spPr/>
        <p:txBody>
          <a:bodyPr/>
          <a:lstStyle/>
          <a:p>
            <a:fld id="{9F49DF96-E254-0742-AA5F-815B12B323BB}" type="slidenum">
              <a:rPr lang="en-US" smtClean="0"/>
              <a:pPr/>
              <a:t>5</a:t>
            </a:fld>
            <a:endParaRPr lang="en-US"/>
          </a:p>
        </p:txBody>
      </p:sp>
    </p:spTree>
    <p:extLst>
      <p:ext uri="{BB962C8B-B14F-4D97-AF65-F5344CB8AC3E}">
        <p14:creationId xmlns:p14="http://schemas.microsoft.com/office/powerpoint/2010/main" val="4373916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bwMode="auto">
          <a:xfrm>
            <a:off x="414338" y="696913"/>
            <a:ext cx="6181725"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74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r>
              <a:rPr lang="en-US" sz="1200" kern="1200" dirty="0" smtClean="0">
                <a:solidFill>
                  <a:schemeClr val="tx1"/>
                </a:solidFill>
                <a:effectLst/>
                <a:latin typeface="+mn-lt"/>
                <a:ea typeface="+mn-ea"/>
                <a:cs typeface="+mn-cs"/>
              </a:rPr>
              <a:t>This example is  from a 6</a:t>
            </a:r>
            <a:r>
              <a:rPr lang="en-US" sz="1200" kern="1200" baseline="30000" dirty="0" smtClean="0">
                <a:solidFill>
                  <a:schemeClr val="tx1"/>
                </a:solidFill>
                <a:effectLst/>
                <a:latin typeface="+mn-lt"/>
                <a:ea typeface="+mn-ea"/>
                <a:cs typeface="+mn-cs"/>
              </a:rPr>
              <a:t>th</a:t>
            </a:r>
            <a:r>
              <a:rPr lang="en-US" sz="1200" kern="1200" dirty="0" smtClean="0">
                <a:solidFill>
                  <a:schemeClr val="tx1"/>
                </a:solidFill>
                <a:effectLst/>
                <a:latin typeface="+mn-lt"/>
                <a:ea typeface="+mn-ea"/>
                <a:cs typeface="+mn-cs"/>
              </a:rPr>
              <a:t> grade math lesson that the teacher taught over 2 class periods and there are two learning goals.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The first is: Understand the structure of a coordinate grid  and the second is :Relate the procedure of plotting points in quadrants to the structure of a coordinate grid.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Notice how the teacher has aligned the first criterion to the first goal. She has determined that if the students can talk &amp; write about plotting points on a coordinate grid using correct vocabulary that will be an indication to her that they understand the structure of a coordinate grid.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Notice how there are two success criteria for the second goal. To show that students have met the goal the teacher wants to see them plotting and labeling points in each quadrant on a coordinate grid, and then she wants them to be able to  create a rule about coordinates for each quadrant.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Before the students began their learning activities, the teacher spent time discussing these with the students and made sure that they understood what they were learning and how they would know if they were learning it.</a:t>
            </a:r>
          </a:p>
          <a:p>
            <a:r>
              <a:rPr lang="en-US" sz="1200" kern="1200" dirty="0" smtClean="0">
                <a:solidFill>
                  <a:schemeClr val="tx1"/>
                </a:solidFill>
                <a:effectLst/>
                <a:latin typeface="+mn-lt"/>
                <a:ea typeface="+mn-ea"/>
                <a:cs typeface="+mn-cs"/>
              </a:rPr>
              <a:t>The teacher also used the criteria as a reference point several times throughout the class periods for students to think about where they were in relation to the goal.</a:t>
            </a:r>
          </a:p>
          <a:p>
            <a:endParaRPr lang="en-US" dirty="0">
              <a:latin typeface="Calibri" charset="0"/>
              <a:ea typeface="ＭＳ Ｐゴシック" charset="0"/>
              <a:cs typeface="ＭＳ Ｐゴシック" charset="0"/>
            </a:endParaRPr>
          </a:p>
        </p:txBody>
      </p:sp>
      <p:sp>
        <p:nvSpPr>
          <p:cNvPr id="174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38348974" indent="-3788674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62229" eaLnBrk="0" fontAlgn="base" hangingPunct="0">
              <a:spcBef>
                <a:spcPct val="0"/>
              </a:spcBef>
              <a:spcAft>
                <a:spcPct val="0"/>
              </a:spcAft>
              <a:defRPr sz="2400">
                <a:solidFill>
                  <a:schemeClr val="tx1"/>
                </a:solidFill>
                <a:latin typeface="Arial" charset="0"/>
                <a:ea typeface="ＭＳ Ｐゴシック" charset="0"/>
              </a:defRPr>
            </a:lvl6pPr>
            <a:lvl7pPr marL="924458" eaLnBrk="0" fontAlgn="base" hangingPunct="0">
              <a:spcBef>
                <a:spcPct val="0"/>
              </a:spcBef>
              <a:spcAft>
                <a:spcPct val="0"/>
              </a:spcAft>
              <a:defRPr sz="2400">
                <a:solidFill>
                  <a:schemeClr val="tx1"/>
                </a:solidFill>
                <a:latin typeface="Arial" charset="0"/>
                <a:ea typeface="ＭＳ Ｐゴシック" charset="0"/>
              </a:defRPr>
            </a:lvl7pPr>
            <a:lvl8pPr marL="1386688" eaLnBrk="0" fontAlgn="base" hangingPunct="0">
              <a:spcBef>
                <a:spcPct val="0"/>
              </a:spcBef>
              <a:spcAft>
                <a:spcPct val="0"/>
              </a:spcAft>
              <a:defRPr sz="2400">
                <a:solidFill>
                  <a:schemeClr val="tx1"/>
                </a:solidFill>
                <a:latin typeface="Arial" charset="0"/>
                <a:ea typeface="ＭＳ Ｐゴシック" charset="0"/>
              </a:defRPr>
            </a:lvl8pPr>
            <a:lvl9pPr marL="1848917"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A36E60D1-64B2-3541-A0CB-B513AABEC905}" type="slidenum">
              <a:rPr lang="en-US" sz="1200">
                <a:solidFill>
                  <a:prstClr val="black"/>
                </a:solidFill>
              </a:rPr>
              <a:pPr eaLnBrk="1" hangingPunct="1"/>
              <a:t>6</a:t>
            </a:fld>
            <a:endParaRPr lang="en-US" sz="1200">
              <a:solidFill>
                <a:prstClr val="black"/>
              </a:solidFill>
            </a:endParaRPr>
          </a:p>
        </p:txBody>
      </p:sp>
    </p:spTree>
    <p:extLst>
      <p:ext uri="{BB962C8B-B14F-4D97-AF65-F5344CB8AC3E}">
        <p14:creationId xmlns:p14="http://schemas.microsoft.com/office/powerpoint/2010/main" val="8285661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4338" y="696913"/>
            <a:ext cx="6181725" cy="3486150"/>
          </a:xfrm>
        </p:spPr>
      </p:sp>
      <p:sp>
        <p:nvSpPr>
          <p:cNvPr id="3" name="Notes Placeholder 2"/>
          <p:cNvSpPr>
            <a:spLocks noGrp="1"/>
          </p:cNvSpPr>
          <p:nvPr>
            <p:ph type="body" idx="1"/>
          </p:nvPr>
        </p:nvSpPr>
        <p:spPr/>
        <p:txBody>
          <a:bodyPr/>
          <a:lstStyle/>
          <a:p>
            <a:pPr defTabSz="462229">
              <a:defRPr/>
            </a:pPr>
            <a:r>
              <a:rPr lang="en-US" dirty="0"/>
              <a:t>In this 3</a:t>
            </a:r>
            <a:r>
              <a:rPr lang="en-US" baseline="30000" dirty="0"/>
              <a:t>rd</a:t>
            </a:r>
            <a:r>
              <a:rPr lang="en-US" dirty="0"/>
              <a:t> grade math class, the focus of the lesson is using multiplication and division to solve problems. You can see the problem that the students are to solve in the lesson on the slide</a:t>
            </a:r>
            <a:r>
              <a:rPr lang="en-US" dirty="0" smtClean="0"/>
              <a:t>.</a:t>
            </a:r>
            <a:endParaRPr lang="en-US" dirty="0"/>
          </a:p>
        </p:txBody>
      </p:sp>
      <p:sp>
        <p:nvSpPr>
          <p:cNvPr id="4" name="Slide Number Placeholder 3"/>
          <p:cNvSpPr>
            <a:spLocks noGrp="1"/>
          </p:cNvSpPr>
          <p:nvPr>
            <p:ph type="sldNum" sz="quarter" idx="10"/>
          </p:nvPr>
        </p:nvSpPr>
        <p:spPr/>
        <p:txBody>
          <a:bodyPr/>
          <a:lstStyle/>
          <a:p>
            <a:fld id="{67B87B56-6694-AF47-8B20-75ADA005EE15}" type="slidenum">
              <a:rPr lang="en-US" smtClean="0"/>
              <a:pPr/>
              <a:t>7</a:t>
            </a:fld>
            <a:endParaRPr lang="en-US"/>
          </a:p>
        </p:txBody>
      </p:sp>
    </p:spTree>
    <p:extLst>
      <p:ext uri="{BB962C8B-B14F-4D97-AF65-F5344CB8AC3E}">
        <p14:creationId xmlns:p14="http://schemas.microsoft.com/office/powerpoint/2010/main" val="10135647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4338" y="696913"/>
            <a:ext cx="6181725" cy="3486150"/>
          </a:xfrm>
        </p:spPr>
      </p:sp>
      <p:sp>
        <p:nvSpPr>
          <p:cNvPr id="3" name="Notes Placeholder 2"/>
          <p:cNvSpPr>
            <a:spLocks noGrp="1"/>
          </p:cNvSpPr>
          <p:nvPr>
            <p:ph type="body" idx="1"/>
          </p:nvPr>
        </p:nvSpPr>
        <p:spPr/>
        <p:txBody>
          <a:bodyPr/>
          <a:lstStyle/>
          <a:p>
            <a:pPr lvl="0">
              <a:lnSpc>
                <a:spcPct val="90000"/>
              </a:lnSpc>
            </a:pPr>
            <a:r>
              <a:rPr lang="en-US" dirty="0" smtClean="0"/>
              <a:t>For</a:t>
            </a:r>
            <a:r>
              <a:rPr lang="en-US" baseline="0" dirty="0" smtClean="0"/>
              <a:t> the learning goal, the teacher has established three criteria:</a:t>
            </a:r>
          </a:p>
          <a:p>
            <a:pPr lvl="0">
              <a:lnSpc>
                <a:spcPct val="90000"/>
              </a:lnSpc>
            </a:pPr>
            <a:endParaRPr lang="en-US" baseline="0" dirty="0" smtClean="0">
              <a:solidFill>
                <a:schemeClr val="tx1"/>
              </a:solidFill>
            </a:endParaRPr>
          </a:p>
          <a:p>
            <a:pPr marL="171450" lvl="0" indent="-171450">
              <a:lnSpc>
                <a:spcPct val="90000"/>
              </a:lnSpc>
              <a:buFont typeface="Arial" panose="020B0604020202020204" pitchFamily="34" charset="0"/>
              <a:buChar char="•"/>
            </a:pPr>
            <a:r>
              <a:rPr lang="en-US" dirty="0" smtClean="0">
                <a:solidFill>
                  <a:schemeClr val="tx1"/>
                </a:solidFill>
              </a:rPr>
              <a:t>I can determine when and how to break a problem into simpler parts</a:t>
            </a:r>
          </a:p>
          <a:p>
            <a:pPr marL="171450" lvl="0" indent="-171450">
              <a:lnSpc>
                <a:spcPct val="90000"/>
              </a:lnSpc>
              <a:buFont typeface="Arial" panose="020B0604020202020204" pitchFamily="34" charset="0"/>
              <a:buChar char="•"/>
            </a:pPr>
            <a:r>
              <a:rPr lang="en-US" dirty="0" smtClean="0">
                <a:solidFill>
                  <a:schemeClr val="tx1"/>
                </a:solidFill>
              </a:rPr>
              <a:t>I can explain what the problem is asking me to do</a:t>
            </a:r>
          </a:p>
          <a:p>
            <a:pPr marL="171450" lvl="0" indent="-171450">
              <a:lnSpc>
                <a:spcPct val="90000"/>
              </a:lnSpc>
              <a:buFont typeface="Arial" panose="020B0604020202020204" pitchFamily="34" charset="0"/>
              <a:buChar char="•"/>
            </a:pPr>
            <a:r>
              <a:rPr lang="en-US" dirty="0" smtClean="0">
                <a:solidFill>
                  <a:schemeClr val="tx1"/>
                </a:solidFill>
              </a:rPr>
              <a:t>I can explain the relationship between multiplication and division</a:t>
            </a:r>
          </a:p>
          <a:p>
            <a:pPr lvl="0">
              <a:lnSpc>
                <a:spcPct val="90000"/>
              </a:lnSpc>
            </a:pPr>
            <a:endParaRPr lang="en-US" dirty="0" smtClean="0">
              <a:solidFill>
                <a:schemeClr val="tx1"/>
              </a:solidFill>
            </a:endParaRPr>
          </a:p>
          <a:p>
            <a:pPr defTabSz="462229">
              <a:lnSpc>
                <a:spcPct val="90000"/>
              </a:lnSpc>
              <a:defRPr/>
            </a:pPr>
            <a:r>
              <a:rPr lang="en-US" dirty="0" smtClean="0">
                <a:solidFill>
                  <a:schemeClr val="tx1"/>
                </a:solidFill>
              </a:rPr>
              <a:t>Before the students begin</a:t>
            </a:r>
            <a:r>
              <a:rPr lang="en-US" baseline="0" dirty="0" smtClean="0">
                <a:solidFill>
                  <a:schemeClr val="tx1"/>
                </a:solidFill>
              </a:rPr>
              <a:t> solving the problem, the teacher spends time going over the success criteria, asking the students what the criteria mean. They have an extended discussion about the third criterion, in particular - </a:t>
            </a:r>
            <a:r>
              <a:rPr lang="en-US" dirty="0" smtClean="0">
                <a:solidFill>
                  <a:schemeClr val="tx1"/>
                </a:solidFill>
              </a:rPr>
              <a:t>explaining the relationship between multiplication and division</a:t>
            </a:r>
          </a:p>
          <a:p>
            <a:pPr lvl="0">
              <a:lnSpc>
                <a:spcPct val="90000"/>
              </a:lnSpc>
            </a:pPr>
            <a:endParaRPr lang="en-US" dirty="0" smtClean="0">
              <a:solidFill>
                <a:schemeClr val="tx1"/>
              </a:solidFill>
            </a:endParaRPr>
          </a:p>
          <a:p>
            <a:endParaRPr lang="en-US" dirty="0"/>
          </a:p>
        </p:txBody>
      </p:sp>
      <p:sp>
        <p:nvSpPr>
          <p:cNvPr id="4" name="Slide Number Placeholder 3"/>
          <p:cNvSpPr>
            <a:spLocks noGrp="1"/>
          </p:cNvSpPr>
          <p:nvPr>
            <p:ph type="sldNum" sz="quarter" idx="10"/>
          </p:nvPr>
        </p:nvSpPr>
        <p:spPr/>
        <p:txBody>
          <a:bodyPr/>
          <a:lstStyle/>
          <a:p>
            <a:fld id="{67B87B56-6694-AF47-8B20-75ADA005EE15}" type="slidenum">
              <a:rPr lang="en-US" smtClean="0"/>
              <a:pPr/>
              <a:t>8</a:t>
            </a:fld>
            <a:endParaRPr lang="en-US"/>
          </a:p>
        </p:txBody>
      </p:sp>
    </p:spTree>
    <p:extLst>
      <p:ext uri="{BB962C8B-B14F-4D97-AF65-F5344CB8AC3E}">
        <p14:creationId xmlns:p14="http://schemas.microsoft.com/office/powerpoint/2010/main" val="10135647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bwMode="auto">
          <a:xfrm>
            <a:off x="414338" y="696913"/>
            <a:ext cx="6181725"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74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r>
              <a:rPr lang="en-US" dirty="0" smtClean="0">
                <a:latin typeface="Calibri" charset="0"/>
                <a:ea typeface="ＭＳ Ｐゴシック" charset="0"/>
                <a:cs typeface="ＭＳ Ｐゴシック" charset="0"/>
              </a:rPr>
              <a:t>In this middle school writing class, the teacher has provided</a:t>
            </a:r>
            <a:r>
              <a:rPr lang="en-US" baseline="0" dirty="0" smtClean="0">
                <a:latin typeface="Calibri" charset="0"/>
                <a:ea typeface="ＭＳ Ｐゴシック" charset="0"/>
                <a:cs typeface="ＭＳ Ｐゴシック" charset="0"/>
              </a:rPr>
              <a:t> feedback to the students about their persuasive writing drafts and has told the students that they are now in a position to develop their writing to make it even more persuasive – she tells them “they have the foundations down and now it’s time to build the building.” </a:t>
            </a:r>
          </a:p>
          <a:p>
            <a:endParaRPr lang="en-US" baseline="0" dirty="0" smtClean="0">
              <a:latin typeface="Calibri" charset="0"/>
              <a:ea typeface="ＭＳ Ｐゴシック" charset="0"/>
              <a:cs typeface="ＭＳ Ｐゴシック" charset="0"/>
            </a:endParaRPr>
          </a:p>
          <a:p>
            <a:r>
              <a:rPr lang="en-US" baseline="0" dirty="0" smtClean="0">
                <a:latin typeface="Calibri" charset="0"/>
                <a:ea typeface="ＭＳ Ｐゴシック" charset="0"/>
                <a:cs typeface="ＭＳ Ｐゴシック" charset="0"/>
              </a:rPr>
              <a:t>Using an exemplar text, the teacher guides a discussion on how the author made his writing stronger and more persuasive. After the discussion, the teacher and the students co-construct the criteria for making their writing stronger. They now fully understand the criteria and are ready to use them in their second drafts. </a:t>
            </a:r>
          </a:p>
        </p:txBody>
      </p:sp>
      <p:sp>
        <p:nvSpPr>
          <p:cNvPr id="174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38348974" indent="-3788674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62229" eaLnBrk="0" fontAlgn="base" hangingPunct="0">
              <a:spcBef>
                <a:spcPct val="0"/>
              </a:spcBef>
              <a:spcAft>
                <a:spcPct val="0"/>
              </a:spcAft>
              <a:defRPr sz="2400">
                <a:solidFill>
                  <a:schemeClr val="tx1"/>
                </a:solidFill>
                <a:latin typeface="Arial" charset="0"/>
                <a:ea typeface="ＭＳ Ｐゴシック" charset="0"/>
              </a:defRPr>
            </a:lvl6pPr>
            <a:lvl7pPr marL="924458" eaLnBrk="0" fontAlgn="base" hangingPunct="0">
              <a:spcBef>
                <a:spcPct val="0"/>
              </a:spcBef>
              <a:spcAft>
                <a:spcPct val="0"/>
              </a:spcAft>
              <a:defRPr sz="2400">
                <a:solidFill>
                  <a:schemeClr val="tx1"/>
                </a:solidFill>
                <a:latin typeface="Arial" charset="0"/>
                <a:ea typeface="ＭＳ Ｐゴシック" charset="0"/>
              </a:defRPr>
            </a:lvl7pPr>
            <a:lvl8pPr marL="1386688" eaLnBrk="0" fontAlgn="base" hangingPunct="0">
              <a:spcBef>
                <a:spcPct val="0"/>
              </a:spcBef>
              <a:spcAft>
                <a:spcPct val="0"/>
              </a:spcAft>
              <a:defRPr sz="2400">
                <a:solidFill>
                  <a:schemeClr val="tx1"/>
                </a:solidFill>
                <a:latin typeface="Arial" charset="0"/>
                <a:ea typeface="ＭＳ Ｐゴシック" charset="0"/>
              </a:defRPr>
            </a:lvl8pPr>
            <a:lvl9pPr marL="1848917"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A36E60D1-64B2-3541-A0CB-B513AABEC905}" type="slidenum">
              <a:rPr lang="en-US" sz="1200">
                <a:solidFill>
                  <a:prstClr val="black"/>
                </a:solidFill>
              </a:rPr>
              <a:pPr eaLnBrk="1" hangingPunct="1"/>
              <a:t>9</a:t>
            </a:fld>
            <a:endParaRPr lang="en-US" sz="1200">
              <a:solidFill>
                <a:prstClr val="black"/>
              </a:solidFill>
            </a:endParaRPr>
          </a:p>
        </p:txBody>
      </p:sp>
    </p:spTree>
    <p:extLst>
      <p:ext uri="{BB962C8B-B14F-4D97-AF65-F5344CB8AC3E}">
        <p14:creationId xmlns:p14="http://schemas.microsoft.com/office/powerpoint/2010/main" val="75507351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hyperlink" Target="http://creativecommons.org/licenses/by-nc-sa/4.0" TargetMode="Externa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5" descr="I:\aOutsideOffice\Jenni Knaus ODE\Publishing Development ODE\1170823_ODE_HLogo TAG_2016-FINAL-RGB from Illustratorr.jpg"/>
          <p:cNvPicPr>
            <a:picLocks noChangeAspect="1" noChangeArrowheads="1"/>
          </p:cNvPicPr>
          <p:nvPr userDrawn="1"/>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612658" y="609600"/>
            <a:ext cx="4936524" cy="166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912138" y="2819400"/>
            <a:ext cx="10337562" cy="781050"/>
          </a:xfrm>
        </p:spPr>
        <p:txBody>
          <a:bodyPr/>
          <a:lstStyle>
            <a:lvl1pPr algn="ctr">
              <a:defRPr sz="4000">
                <a:latin typeface="Calibri" panose="020F0502020204030204" pitchFamily="34" charset="0"/>
                <a:cs typeface="Times New Roman" panose="02020603050405020304" pitchFamily="18" charset="0"/>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912138" y="3657600"/>
            <a:ext cx="10337562" cy="1752600"/>
          </a:xfrm>
        </p:spPr>
        <p:txBody>
          <a:bodyPr/>
          <a:lstStyle>
            <a:lvl1pPr marL="0" indent="0" algn="ctr">
              <a:buNone/>
              <a:defRPr sz="3000">
                <a:latin typeface="Calibri" panose="020F0502020204030204" pitchFamily="34" charset="0"/>
                <a:cs typeface="Times New Roman" panose="02020603050405020304" pitchFamily="18" charset="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a:t>
            </a:r>
            <a:endParaRPr lang="en-US" dirty="0"/>
          </a:p>
        </p:txBody>
      </p:sp>
      <p:sp>
        <p:nvSpPr>
          <p:cNvPr id="5" name="Rounded Rectangle 4"/>
          <p:cNvSpPr/>
          <p:nvPr userDrawn="1"/>
        </p:nvSpPr>
        <p:spPr>
          <a:xfrm>
            <a:off x="0" y="152400"/>
            <a:ext cx="304046" cy="6553200"/>
          </a:xfrm>
          <a:prstGeom prst="roundRect">
            <a:avLst/>
          </a:prstGeom>
          <a:solidFill>
            <a:srgbClr val="0070C0"/>
          </a:soli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p>
        </p:txBody>
      </p:sp>
      <p:pic>
        <p:nvPicPr>
          <p:cNvPr id="10" name="Picture 1" descr="cc_by_nc_sa-01ee261355" title="Creative commons logo"/>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396473" y="6294331"/>
            <a:ext cx="836126" cy="295275"/>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3"/>
          <p:cNvSpPr>
            <a:spLocks noChangeArrowheads="1"/>
          </p:cNvSpPr>
          <p:nvPr userDrawn="1"/>
        </p:nvSpPr>
        <p:spPr bwMode="auto">
          <a:xfrm>
            <a:off x="3232601" y="6417528"/>
            <a:ext cx="8777215"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tabLst>
                <a:tab pos="2971800" algn="ctr"/>
                <a:tab pos="5943600" algn="r"/>
              </a:tabLst>
              <a:defRPr>
                <a:solidFill>
                  <a:schemeClr val="tx1"/>
                </a:solidFill>
                <a:latin typeface="Arial" pitchFamily="34" charset="0"/>
                <a:cs typeface="Arial" pitchFamily="34" charset="0"/>
              </a:defRPr>
            </a:lvl1pPr>
            <a:lvl2pPr marL="457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2pPr>
            <a:lvl3pPr marL="914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3pPr>
            <a:lvl4pPr marL="1371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4pPr>
            <a:lvl5pPr marL="18288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5pPr>
            <a:lvl6pPr marL="22860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6pPr>
            <a:lvl7pPr marL="2743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7pPr>
            <a:lvl8pPr marL="3200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8pPr>
            <a:lvl9pPr marL="3657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1800" algn="ctr"/>
                <a:tab pos="5943600" algn="r"/>
              </a:tabLst>
            </a:pPr>
            <a:r>
              <a:rPr kumimoji="0" lang="en-US" altLang="zh-CN" sz="1100" b="0" i="0" u="none" strike="noStrike" cap="none" normalizeH="0" baseline="0" dirty="0" smtClean="0">
                <a:ln>
                  <a:noFill/>
                </a:ln>
                <a:solidFill>
                  <a:schemeClr val="tx1"/>
                </a:solidFill>
                <a:effectLst/>
                <a:latin typeface="Calibri" pitchFamily="34" charset="0"/>
                <a:ea typeface="DengXian"/>
                <a:cs typeface="Times New Roman" pitchFamily="18" charset="0"/>
              </a:rPr>
              <a:t>This content is offered by the Oregon Department of Education under a </a:t>
            </a:r>
            <a:r>
              <a:rPr kumimoji="0" lang="en-US" altLang="zh-CN" sz="900" b="1" i="0" u="none" strike="noStrike" cap="none" normalizeH="0" baseline="0" dirty="0" smtClean="0">
                <a:ln>
                  <a:noFill/>
                </a:ln>
                <a:solidFill>
                  <a:schemeClr val="tx1"/>
                </a:solidFill>
                <a:effectLst/>
                <a:latin typeface="Calibri" pitchFamily="34" charset="0"/>
                <a:ea typeface="DengXian"/>
                <a:cs typeface="Times New Roman" pitchFamily="18" charset="0"/>
                <a:hlinkClick r:id="rId4"/>
              </a:rPr>
              <a:t>Creative Commons Attribution Non-Commercial Share Alike 4.0 </a:t>
            </a:r>
            <a:r>
              <a:rPr kumimoji="0" lang="en-US" altLang="zh-CN" sz="900" b="0" i="0" u="none" strike="noStrike" cap="none" normalizeH="0" baseline="0" dirty="0" smtClean="0">
                <a:ln>
                  <a:noFill/>
                </a:ln>
                <a:solidFill>
                  <a:schemeClr val="tx1"/>
                </a:solidFill>
                <a:effectLst/>
                <a:latin typeface="Calibri" pitchFamily="34" charset="0"/>
                <a:ea typeface="DengXian"/>
                <a:cs typeface="Times New Roman" pitchFamily="18" charset="0"/>
                <a:hlinkClick r:id="rId4"/>
              </a:rPr>
              <a:t>license</a:t>
            </a:r>
            <a:endParaRPr kumimoji="0" lang="en-US" altLang="zh-CN" sz="20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8171207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Shape 15"/>
        <p:cNvGrpSpPr/>
        <p:nvPr/>
      </p:nvGrpSpPr>
      <p:grpSpPr>
        <a:xfrm>
          <a:off x="0" y="0"/>
          <a:ext cx="0" cy="0"/>
          <a:chOff x="0" y="0"/>
          <a:chExt cx="0" cy="0"/>
        </a:xfrm>
      </p:grpSpPr>
      <p:sp>
        <p:nvSpPr>
          <p:cNvPr id="7" name="Rectangle 2"/>
          <p:cNvSpPr>
            <a:spLocks noGrp="1" noChangeArrowheads="1"/>
          </p:cNvSpPr>
          <p:nvPr>
            <p:ph type="title"/>
          </p:nvPr>
        </p:nvSpPr>
        <p:spPr bwMode="auto">
          <a:xfrm>
            <a:off x="532080" y="274638"/>
            <a:ext cx="8057218"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dirty="0" smtClean="0"/>
              <a:t>Click to edit Master title style</a:t>
            </a:r>
          </a:p>
        </p:txBody>
      </p:sp>
      <p:sp>
        <p:nvSpPr>
          <p:cNvPr id="8" name="Rectangle 3"/>
          <p:cNvSpPr>
            <a:spLocks noGrp="1" noChangeArrowheads="1"/>
          </p:cNvSpPr>
          <p:nvPr>
            <p:ph idx="1"/>
          </p:nvPr>
        </p:nvSpPr>
        <p:spPr bwMode="auto">
          <a:xfrm>
            <a:off x="532080" y="1600200"/>
            <a:ext cx="8057218" cy="4311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dirty="0" smtClean="0"/>
              <a:t>Click to edit Master text styles</a:t>
            </a:r>
          </a:p>
          <a:p>
            <a:pPr lvl="1"/>
            <a:r>
              <a:rPr lang="en-US" altLang="en-US" dirty="0" smtClean="0"/>
              <a:t>Second level</a:t>
            </a:r>
          </a:p>
          <a:p>
            <a:pPr lvl="2"/>
            <a:r>
              <a:rPr lang="en-US" altLang="en-US" dirty="0" smtClean="0"/>
              <a:t>Third level</a:t>
            </a:r>
          </a:p>
          <a:p>
            <a:pPr lvl="3"/>
            <a:r>
              <a:rPr lang="en-US" altLang="en-US" dirty="0" smtClean="0"/>
              <a:t>Fourth level</a:t>
            </a:r>
          </a:p>
          <a:p>
            <a:pPr lvl="4"/>
            <a:r>
              <a:rPr lang="en-US" altLang="en-US" dirty="0" smtClean="0"/>
              <a:t>Fifth level</a:t>
            </a:r>
          </a:p>
        </p:txBody>
      </p:sp>
      <p:sp>
        <p:nvSpPr>
          <p:cNvPr id="9" name="Rectangle 4"/>
          <p:cNvSpPr>
            <a:spLocks noGrp="1" noChangeArrowheads="1"/>
          </p:cNvSpPr>
          <p:nvPr>
            <p:ph type="dt" sz="half" idx="2"/>
          </p:nvPr>
        </p:nvSpPr>
        <p:spPr bwMode="auto">
          <a:xfrm>
            <a:off x="456069" y="6245225"/>
            <a:ext cx="2128322"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atin typeface="Arial" panose="020B0604020202020204" pitchFamily="34" charset="0"/>
                <a:cs typeface="Arial" panose="020B0604020202020204" pitchFamily="34" charset="0"/>
              </a:defRPr>
            </a:lvl1pPr>
          </a:lstStyle>
          <a:p>
            <a:pPr>
              <a:defRPr/>
            </a:pPr>
            <a:endParaRPr lang="en-US" altLang="en-US"/>
          </a:p>
        </p:txBody>
      </p:sp>
      <p:sp>
        <p:nvSpPr>
          <p:cNvPr id="10" name="Rounded Rectangle 9"/>
          <p:cNvSpPr/>
          <p:nvPr userDrawn="1"/>
        </p:nvSpPr>
        <p:spPr>
          <a:xfrm>
            <a:off x="0" y="152400"/>
            <a:ext cx="228034" cy="1447800"/>
          </a:xfrm>
          <a:prstGeom prst="roundRect">
            <a:avLst/>
          </a:prstGeom>
          <a:solidFill>
            <a:srgbClr val="0070C0"/>
          </a:soli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944397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Shape 15"/>
        <p:cNvGrpSpPr/>
        <p:nvPr/>
      </p:nvGrpSpPr>
      <p:grpSpPr>
        <a:xfrm>
          <a:off x="0" y="0"/>
          <a:ext cx="0" cy="0"/>
          <a:chOff x="0" y="0"/>
          <a:chExt cx="0" cy="0"/>
        </a:xfrm>
      </p:grpSpPr>
      <p:sp>
        <p:nvSpPr>
          <p:cNvPr id="7" name="Rectangle 2"/>
          <p:cNvSpPr>
            <a:spLocks noGrp="1" noChangeArrowheads="1"/>
          </p:cNvSpPr>
          <p:nvPr>
            <p:ph type="title"/>
          </p:nvPr>
        </p:nvSpPr>
        <p:spPr bwMode="auto">
          <a:xfrm>
            <a:off x="532080" y="274638"/>
            <a:ext cx="8057218"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dirty="0" smtClean="0"/>
              <a:t>Click to edit Master title style</a:t>
            </a:r>
          </a:p>
        </p:txBody>
      </p:sp>
      <p:sp>
        <p:nvSpPr>
          <p:cNvPr id="8" name="Rectangle 3"/>
          <p:cNvSpPr>
            <a:spLocks noGrp="1" noChangeArrowheads="1"/>
          </p:cNvSpPr>
          <p:nvPr>
            <p:ph idx="1"/>
          </p:nvPr>
        </p:nvSpPr>
        <p:spPr bwMode="auto">
          <a:xfrm>
            <a:off x="532080" y="1600200"/>
            <a:ext cx="8057218" cy="4311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dirty="0" smtClean="0"/>
              <a:t>Click to edit Master text styles</a:t>
            </a:r>
          </a:p>
          <a:p>
            <a:pPr lvl="1"/>
            <a:r>
              <a:rPr lang="en-US" altLang="en-US" dirty="0" smtClean="0"/>
              <a:t>Second level</a:t>
            </a:r>
          </a:p>
          <a:p>
            <a:pPr lvl="2"/>
            <a:r>
              <a:rPr lang="en-US" altLang="en-US" dirty="0" smtClean="0"/>
              <a:t>Third level</a:t>
            </a:r>
          </a:p>
          <a:p>
            <a:pPr lvl="3"/>
            <a:r>
              <a:rPr lang="en-US" altLang="en-US" dirty="0" smtClean="0"/>
              <a:t>Fourth level</a:t>
            </a:r>
          </a:p>
          <a:p>
            <a:pPr lvl="4"/>
            <a:r>
              <a:rPr lang="en-US" altLang="en-US" dirty="0" smtClean="0"/>
              <a:t>Fifth level</a:t>
            </a:r>
          </a:p>
        </p:txBody>
      </p:sp>
      <p:sp>
        <p:nvSpPr>
          <p:cNvPr id="9" name="Rectangle 4"/>
          <p:cNvSpPr>
            <a:spLocks noGrp="1" noChangeArrowheads="1"/>
          </p:cNvSpPr>
          <p:nvPr>
            <p:ph type="dt" sz="half" idx="2"/>
          </p:nvPr>
        </p:nvSpPr>
        <p:spPr bwMode="auto">
          <a:xfrm>
            <a:off x="456069" y="6245225"/>
            <a:ext cx="2128322"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atin typeface="Arial" panose="020B0604020202020204" pitchFamily="34" charset="0"/>
                <a:cs typeface="Arial" panose="020B0604020202020204" pitchFamily="34" charset="0"/>
              </a:defRPr>
            </a:lvl1pPr>
          </a:lstStyle>
          <a:p>
            <a:pPr>
              <a:defRPr/>
            </a:pPr>
            <a:endParaRPr lang="en-US" altLang="en-US"/>
          </a:p>
        </p:txBody>
      </p:sp>
      <p:sp>
        <p:nvSpPr>
          <p:cNvPr id="10" name="Rounded Rectangle 9"/>
          <p:cNvSpPr/>
          <p:nvPr userDrawn="1"/>
        </p:nvSpPr>
        <p:spPr>
          <a:xfrm>
            <a:off x="0" y="152400"/>
            <a:ext cx="228034" cy="1447800"/>
          </a:xfrm>
          <a:prstGeom prst="roundRect">
            <a:avLst/>
          </a:prstGeom>
          <a:solidFill>
            <a:srgbClr val="0070C0"/>
          </a:soli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944397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Shape 15"/>
        <p:cNvGrpSpPr/>
        <p:nvPr/>
      </p:nvGrpSpPr>
      <p:grpSpPr>
        <a:xfrm>
          <a:off x="0" y="0"/>
          <a:ext cx="0" cy="0"/>
          <a:chOff x="0" y="0"/>
          <a:chExt cx="0" cy="0"/>
        </a:xfrm>
      </p:grpSpPr>
      <p:sp>
        <p:nvSpPr>
          <p:cNvPr id="7" name="Rectangle 2"/>
          <p:cNvSpPr>
            <a:spLocks noGrp="1" noChangeArrowheads="1"/>
          </p:cNvSpPr>
          <p:nvPr>
            <p:ph type="title"/>
          </p:nvPr>
        </p:nvSpPr>
        <p:spPr bwMode="auto">
          <a:xfrm>
            <a:off x="532080" y="274638"/>
            <a:ext cx="8057218"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dirty="0" smtClean="0"/>
              <a:t>Click to edit Master title style</a:t>
            </a:r>
          </a:p>
        </p:txBody>
      </p:sp>
      <p:sp>
        <p:nvSpPr>
          <p:cNvPr id="8" name="Rectangle 3"/>
          <p:cNvSpPr>
            <a:spLocks noGrp="1" noChangeArrowheads="1"/>
          </p:cNvSpPr>
          <p:nvPr>
            <p:ph idx="1"/>
          </p:nvPr>
        </p:nvSpPr>
        <p:spPr bwMode="auto">
          <a:xfrm>
            <a:off x="532080" y="1600200"/>
            <a:ext cx="8057218" cy="4311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dirty="0" smtClean="0"/>
              <a:t>Click to edit Master text styles</a:t>
            </a:r>
          </a:p>
          <a:p>
            <a:pPr lvl="1"/>
            <a:r>
              <a:rPr lang="en-US" altLang="en-US" dirty="0" smtClean="0"/>
              <a:t>Second level</a:t>
            </a:r>
          </a:p>
          <a:p>
            <a:pPr lvl="2"/>
            <a:r>
              <a:rPr lang="en-US" altLang="en-US" dirty="0" smtClean="0"/>
              <a:t>Third level</a:t>
            </a:r>
          </a:p>
          <a:p>
            <a:pPr lvl="3"/>
            <a:r>
              <a:rPr lang="en-US" altLang="en-US" dirty="0" smtClean="0"/>
              <a:t>Fourth level</a:t>
            </a:r>
          </a:p>
          <a:p>
            <a:pPr lvl="4"/>
            <a:r>
              <a:rPr lang="en-US" altLang="en-US" dirty="0" smtClean="0"/>
              <a:t>Fifth level</a:t>
            </a:r>
          </a:p>
        </p:txBody>
      </p:sp>
      <p:sp>
        <p:nvSpPr>
          <p:cNvPr id="9" name="Rectangle 4"/>
          <p:cNvSpPr>
            <a:spLocks noGrp="1" noChangeArrowheads="1"/>
          </p:cNvSpPr>
          <p:nvPr>
            <p:ph type="dt" sz="half" idx="2"/>
          </p:nvPr>
        </p:nvSpPr>
        <p:spPr bwMode="auto">
          <a:xfrm>
            <a:off x="456069" y="6245225"/>
            <a:ext cx="2128322"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atin typeface="Arial" panose="020B0604020202020204" pitchFamily="34" charset="0"/>
                <a:cs typeface="Arial" panose="020B0604020202020204" pitchFamily="34" charset="0"/>
              </a:defRPr>
            </a:lvl1pPr>
          </a:lstStyle>
          <a:p>
            <a:pPr>
              <a:defRPr/>
            </a:pPr>
            <a:endParaRPr lang="en-US" altLang="en-US"/>
          </a:p>
        </p:txBody>
      </p:sp>
      <p:sp>
        <p:nvSpPr>
          <p:cNvPr id="10" name="Rounded Rectangle 9"/>
          <p:cNvSpPr/>
          <p:nvPr userDrawn="1"/>
        </p:nvSpPr>
        <p:spPr>
          <a:xfrm>
            <a:off x="0" y="152400"/>
            <a:ext cx="228034" cy="1447800"/>
          </a:xfrm>
          <a:prstGeom prst="roundRect">
            <a:avLst/>
          </a:prstGeom>
          <a:solidFill>
            <a:srgbClr val="0070C0"/>
          </a:soli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944397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5" descr="I:\aOutsideOffice\Jenni Knaus ODE\Publishing Development ODE\1170823_ODE_HLogo TAG_2016-FINAL-RGB from Illustratorr.jpg"/>
          <p:cNvPicPr>
            <a:picLocks noChangeAspect="1" noChangeArrowheads="1"/>
          </p:cNvPicPr>
          <p:nvPr userDrawn="1"/>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b="24299"/>
          <a:stretch/>
        </p:blipFill>
        <p:spPr bwMode="auto">
          <a:xfrm>
            <a:off x="4662038" y="6136460"/>
            <a:ext cx="2533716" cy="6453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defRPr sz="4000">
                <a:latin typeface="Calibri" panose="020F0502020204030204" pitchFamily="34" charset="0"/>
                <a:cs typeface="Arial" panose="020B0604020202020204"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709441" y="1600202"/>
            <a:ext cx="10742957" cy="4267199"/>
          </a:xfrm>
        </p:spPr>
        <p:txBody>
          <a:bodyPr/>
          <a:lstStyle>
            <a:lvl1pPr>
              <a:defRPr>
                <a:latin typeface="Calibri" panose="020F0502020204030204" pitchFamily="34" charset="0"/>
                <a:cs typeface="Arial" panose="020B0604020202020204" pitchFamily="34" charset="0"/>
              </a:defRPr>
            </a:lvl1pPr>
            <a:lvl2pPr>
              <a:defRPr>
                <a:latin typeface="Calibri" panose="020F0502020204030204" pitchFamily="34" charset="0"/>
                <a:cs typeface="Arial" panose="020B0604020202020204" pitchFamily="34" charset="0"/>
              </a:defRPr>
            </a:lvl2pPr>
            <a:lvl3pPr>
              <a:defRPr>
                <a:latin typeface="Calibri" panose="020F0502020204030204" pitchFamily="34" charset="0"/>
                <a:cs typeface="Arial" panose="020B0604020202020204" pitchFamily="34" charset="0"/>
              </a:defRPr>
            </a:lvl3pPr>
            <a:lvl4pPr>
              <a:defRPr>
                <a:latin typeface="Calibri" panose="020F0502020204030204" pitchFamily="34" charset="0"/>
                <a:cs typeface="Arial" panose="020B0604020202020204" pitchFamily="34" charset="0"/>
              </a:defRPr>
            </a:lvl4pPr>
            <a:lvl5pPr marL="2057400" indent="-228600">
              <a:buFont typeface="Arial" panose="020B0604020202020204" pitchFamily="34" charset="0"/>
              <a:buChar char="•"/>
              <a:defRPr>
                <a:latin typeface="Calibri" panose="020F0502020204030204" pitchFamily="34" charset="0"/>
                <a:cs typeface="Arial" panose="020B0604020202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910282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4" name="Picture 5" descr="I:\aOutsideOffice\Jenni Knaus ODE\Publishing Development ODE\1170823_ODE_HLogo TAG_2016-FINAL-RGB from Illustratorr.jpg"/>
          <p:cNvPicPr>
            <a:picLocks noChangeAspect="1" noChangeArrowheads="1"/>
          </p:cNvPicPr>
          <p:nvPr userDrawn="1"/>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612658" y="609600"/>
            <a:ext cx="4936524" cy="166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128322" y="2895601"/>
            <a:ext cx="9169942" cy="1362075"/>
          </a:xfrm>
        </p:spPr>
        <p:txBody>
          <a:bodyPr anchor="ctr"/>
          <a:lstStyle>
            <a:lvl1pPr algn="l">
              <a:defRPr sz="4000" b="0" cap="all">
                <a:latin typeface="Calibri" panose="020F0502020204030204" pitchFamily="34" charset="0"/>
                <a:cs typeface="Arial" panose="020B0604020202020204" pitchFamily="34" charset="0"/>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2128322" y="4419601"/>
            <a:ext cx="9169942" cy="1500187"/>
          </a:xfrm>
        </p:spPr>
        <p:txBody>
          <a:bodyPr anchor="t"/>
          <a:lstStyle>
            <a:lvl1pPr marL="0" indent="0">
              <a:buNone/>
              <a:defRPr sz="2000">
                <a:latin typeface="Calibri" panose="020F0502020204030204" pitchFamily="34" charset="0"/>
                <a:cs typeface="Arial" panose="020B0604020202020204"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smtClean="0"/>
              <a:t>Click to edit Master text styles</a:t>
            </a:r>
          </a:p>
        </p:txBody>
      </p:sp>
    </p:spTree>
    <p:extLst>
      <p:ext uri="{BB962C8B-B14F-4D97-AF65-F5344CB8AC3E}">
        <p14:creationId xmlns:p14="http://schemas.microsoft.com/office/powerpoint/2010/main" val="37582833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5" name="Picture 5" descr="I:\aOutsideOffice\Jenni Knaus ODE\Publishing Development ODE\1170823_ODE_HLogo TAG_2016-FINAL-RGB from Illustratorr.jpg"/>
          <p:cNvPicPr>
            <a:picLocks noChangeAspect="1" noChangeArrowheads="1"/>
          </p:cNvPicPr>
          <p:nvPr userDrawn="1"/>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662038" y="5853114"/>
            <a:ext cx="2533716" cy="85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10789" y="274638"/>
            <a:ext cx="10438911"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810789" y="1599971"/>
            <a:ext cx="4966084" cy="425314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979570" y="1600201"/>
            <a:ext cx="5270130" cy="425314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7216588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3" name="Picture 5" descr="I:\aOutsideOffice\Jenni Knaus ODE\Publishing Development ODE\1170823_ODE_HLogo TAG_2016-FINAL-RGB from Illustratorr.jpg"/>
          <p:cNvPicPr>
            <a:picLocks noChangeAspect="1" noChangeArrowheads="1"/>
          </p:cNvPicPr>
          <p:nvPr userDrawn="1"/>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662038" y="5853114"/>
            <a:ext cx="2533716" cy="85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defRPr sz="4000">
                <a:latin typeface="Calibri" panose="020F0502020204030204" pitchFamily="34" charset="0"/>
                <a:cs typeface="Arial" panose="020B0604020202020204" pitchFamily="34" charset="0"/>
              </a:defRPr>
            </a:lvl1pPr>
          </a:lstStyle>
          <a:p>
            <a:r>
              <a:rPr lang="en-US" dirty="0" smtClean="0"/>
              <a:t>Click to edit Master title style</a:t>
            </a:r>
            <a:endParaRPr lang="en-US" dirty="0"/>
          </a:p>
        </p:txBody>
      </p:sp>
    </p:spTree>
    <p:extLst>
      <p:ext uri="{BB962C8B-B14F-4D97-AF65-F5344CB8AC3E}">
        <p14:creationId xmlns:p14="http://schemas.microsoft.com/office/powerpoint/2010/main" val="725677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27122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Shape 27"/>
        <p:cNvGrpSpPr/>
        <p:nvPr/>
      </p:nvGrpSpPr>
      <p:grpSpPr>
        <a:xfrm>
          <a:off x="0" y="0"/>
          <a:ext cx="0" cy="0"/>
          <a:chOff x="0" y="0"/>
          <a:chExt cx="0" cy="0"/>
        </a:xfrm>
      </p:grpSpPr>
      <p:pic>
        <p:nvPicPr>
          <p:cNvPr id="6" name="Picture 5" descr="I:\aOutsideOffice\Jenni Knaus ODE\Publishing Development ODE\1170823_ODE_HLogo TAG_2016-FINAL-RGB from Illustratorr.jpg"/>
          <p:cNvPicPr>
            <a:picLocks noChangeAspect="1" noChangeArrowheads="1"/>
          </p:cNvPicPr>
          <p:nvPr userDrawn="1"/>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b="24299"/>
          <a:stretch/>
        </p:blipFill>
        <p:spPr bwMode="auto">
          <a:xfrm>
            <a:off x="3496529" y="6136461"/>
            <a:ext cx="1900287" cy="6453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a:spLocks noGrp="1"/>
          </p:cNvSpPr>
          <p:nvPr>
            <p:ph type="title"/>
          </p:nvPr>
        </p:nvSpPr>
        <p:spPr>
          <a:xfrm>
            <a:off x="532080" y="274638"/>
            <a:ext cx="8057218" cy="1143000"/>
          </a:xfrm>
          <a:prstGeom prst="rect">
            <a:avLst/>
          </a:prstGeom>
        </p:spPr>
        <p:txBody>
          <a:bodyPr/>
          <a:lstStyle>
            <a:lvl1pPr>
              <a:defRPr sz="4000">
                <a:latin typeface="Calibri" panose="020F0502020204030204" pitchFamily="34" charset="0"/>
                <a:cs typeface="Arial" panose="020B0604020202020204" pitchFamily="34" charset="0"/>
              </a:defRPr>
            </a:lvl1pPr>
          </a:lstStyle>
          <a:p>
            <a:r>
              <a:rPr lang="en-US" dirty="0" smtClean="0"/>
              <a:t>Click to edit Master title style</a:t>
            </a:r>
            <a:endParaRPr lang="en-US" dirty="0"/>
          </a:p>
        </p:txBody>
      </p:sp>
      <p:sp>
        <p:nvSpPr>
          <p:cNvPr id="8" name="Content Placeholder 2"/>
          <p:cNvSpPr>
            <a:spLocks noGrp="1"/>
          </p:cNvSpPr>
          <p:nvPr>
            <p:ph idx="1"/>
          </p:nvPr>
        </p:nvSpPr>
        <p:spPr>
          <a:xfrm>
            <a:off x="532080" y="1600203"/>
            <a:ext cx="8057218" cy="4267199"/>
          </a:xfrm>
          <a:prstGeom prst="rect">
            <a:avLst/>
          </a:prstGeom>
        </p:spPr>
        <p:txBody>
          <a:bodyPr/>
          <a:lstStyle>
            <a:lvl1pPr>
              <a:defRPr>
                <a:latin typeface="Calibri" panose="020F0502020204030204" pitchFamily="34" charset="0"/>
                <a:cs typeface="Arial" panose="020B0604020202020204" pitchFamily="34" charset="0"/>
              </a:defRPr>
            </a:lvl1pPr>
            <a:lvl2pPr>
              <a:defRPr>
                <a:latin typeface="Calibri" panose="020F0502020204030204" pitchFamily="34" charset="0"/>
                <a:cs typeface="Arial" panose="020B0604020202020204" pitchFamily="34" charset="0"/>
              </a:defRPr>
            </a:lvl2pPr>
            <a:lvl3pPr>
              <a:defRPr>
                <a:latin typeface="Calibri" panose="020F0502020204030204" pitchFamily="34" charset="0"/>
                <a:cs typeface="Arial" panose="020B0604020202020204" pitchFamily="34" charset="0"/>
              </a:defRPr>
            </a:lvl3pPr>
            <a:lvl4pPr>
              <a:defRPr>
                <a:latin typeface="Calibri" panose="020F0502020204030204" pitchFamily="34" charset="0"/>
                <a:cs typeface="Arial" panose="020B0604020202020204" pitchFamily="34" charset="0"/>
              </a:defRPr>
            </a:lvl4pPr>
            <a:lvl5pPr marL="2057400" indent="-228600">
              <a:buFont typeface="Arial" panose="020B0604020202020204" pitchFamily="34" charset="0"/>
              <a:buChar char="•"/>
              <a:defRPr>
                <a:latin typeface="Calibri" panose="020F0502020204030204" pitchFamily="34" charset="0"/>
                <a:cs typeface="Arial" panose="020B0604020202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Date Placeholder 3"/>
          <p:cNvSpPr>
            <a:spLocks noGrp="1"/>
          </p:cNvSpPr>
          <p:nvPr>
            <p:ph type="dt" sz="half" idx="10"/>
          </p:nvPr>
        </p:nvSpPr>
        <p:spPr>
          <a:xfrm>
            <a:off x="456069" y="6245225"/>
            <a:ext cx="2128322" cy="476250"/>
          </a:xfrm>
          <a:prstGeom prst="rect">
            <a:avLst/>
          </a:prstGeom>
        </p:spPr>
        <p:txBody>
          <a:bodyPr/>
          <a:lstStyle>
            <a:lvl1pPr>
              <a:defRPr>
                <a:latin typeface="Arial" panose="020B0604020202020204" pitchFamily="34" charset="0"/>
                <a:cs typeface="Arial" panose="020B0604020202020204" pitchFamily="34" charset="0"/>
              </a:defRPr>
            </a:lvl1pPr>
          </a:lstStyle>
          <a:p>
            <a:pPr>
              <a:defRPr/>
            </a:pPr>
            <a:endParaRPr lang="en-US" altLang="en-US" dirty="0"/>
          </a:p>
        </p:txBody>
      </p:sp>
      <p:sp>
        <p:nvSpPr>
          <p:cNvPr id="10" name="TextBox 9"/>
          <p:cNvSpPr txBox="1"/>
          <p:nvPr userDrawn="1"/>
        </p:nvSpPr>
        <p:spPr>
          <a:xfrm>
            <a:off x="8437275" y="6254819"/>
            <a:ext cx="532080" cy="408623"/>
          </a:xfrm>
          <a:prstGeom prst="roundRect">
            <a:avLst/>
          </a:prstGeom>
          <a:noFill/>
          <a:ln>
            <a:solidFill>
              <a:schemeClr val="tx1"/>
            </a:solidFill>
          </a:ln>
        </p:spPr>
        <p:style>
          <a:lnRef idx="0">
            <a:schemeClr val="accent6"/>
          </a:lnRef>
          <a:fillRef idx="3">
            <a:schemeClr val="accent6"/>
          </a:fillRef>
          <a:effectRef idx="3">
            <a:schemeClr val="accent6"/>
          </a:effectRef>
          <a:fontRef idx="minor">
            <a:schemeClr val="lt1"/>
          </a:fontRef>
        </p:style>
        <p:txBody>
          <a:bodyPr wrap="square" rtlCol="0" anchor="ctr">
            <a:spAutoFit/>
          </a:bodyPr>
          <a:lstStyle/>
          <a:p>
            <a:pPr algn="ctr"/>
            <a:fld id="{425690FC-6E47-4B61-AE14-EDE258B0793C}" type="slidenum">
              <a:rPr lang="en-US" smtClean="0">
                <a:solidFill>
                  <a:schemeClr val="tx1"/>
                </a:solidFill>
              </a:rPr>
              <a:pPr algn="ctr"/>
              <a:t>‹#›</a:t>
            </a:fld>
            <a:endParaRPr lang="en-US" dirty="0">
              <a:solidFill>
                <a:schemeClr val="tx1"/>
              </a:solidFill>
            </a:endParaRPr>
          </a:p>
        </p:txBody>
      </p:sp>
    </p:spTree>
    <p:extLst>
      <p:ext uri="{BB962C8B-B14F-4D97-AF65-F5344CB8AC3E}">
        <p14:creationId xmlns:p14="http://schemas.microsoft.com/office/powerpoint/2010/main" val="2176956575"/>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Shape 27"/>
        <p:cNvGrpSpPr/>
        <p:nvPr/>
      </p:nvGrpSpPr>
      <p:grpSpPr>
        <a:xfrm>
          <a:off x="0" y="0"/>
          <a:ext cx="0" cy="0"/>
          <a:chOff x="0" y="0"/>
          <a:chExt cx="0" cy="0"/>
        </a:xfrm>
      </p:grpSpPr>
      <p:pic>
        <p:nvPicPr>
          <p:cNvPr id="6" name="Picture 5" descr="I:\aOutsideOffice\Jenni Knaus ODE\Publishing Development ODE\1170823_ODE_HLogo TAG_2016-FINAL-RGB from Illustratorr.jpg"/>
          <p:cNvPicPr>
            <a:picLocks noChangeAspect="1" noChangeArrowheads="1"/>
          </p:cNvPicPr>
          <p:nvPr userDrawn="1"/>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b="24299"/>
          <a:stretch/>
        </p:blipFill>
        <p:spPr bwMode="auto">
          <a:xfrm>
            <a:off x="3496529" y="6136461"/>
            <a:ext cx="1900287" cy="6453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a:spLocks noGrp="1"/>
          </p:cNvSpPr>
          <p:nvPr>
            <p:ph type="title"/>
          </p:nvPr>
        </p:nvSpPr>
        <p:spPr>
          <a:xfrm>
            <a:off x="532080" y="274638"/>
            <a:ext cx="8057218" cy="1143000"/>
          </a:xfrm>
          <a:prstGeom prst="rect">
            <a:avLst/>
          </a:prstGeom>
        </p:spPr>
        <p:txBody>
          <a:bodyPr/>
          <a:lstStyle>
            <a:lvl1pPr>
              <a:defRPr sz="4000">
                <a:latin typeface="Calibri" panose="020F0502020204030204" pitchFamily="34" charset="0"/>
                <a:cs typeface="Arial" panose="020B0604020202020204" pitchFamily="34" charset="0"/>
              </a:defRPr>
            </a:lvl1pPr>
          </a:lstStyle>
          <a:p>
            <a:r>
              <a:rPr lang="en-US" dirty="0" smtClean="0"/>
              <a:t>Click to edit Master title style</a:t>
            </a:r>
            <a:endParaRPr lang="en-US" dirty="0"/>
          </a:p>
        </p:txBody>
      </p:sp>
      <p:sp>
        <p:nvSpPr>
          <p:cNvPr id="8" name="Content Placeholder 2"/>
          <p:cNvSpPr>
            <a:spLocks noGrp="1"/>
          </p:cNvSpPr>
          <p:nvPr>
            <p:ph idx="1"/>
          </p:nvPr>
        </p:nvSpPr>
        <p:spPr>
          <a:xfrm>
            <a:off x="532080" y="1600203"/>
            <a:ext cx="8057218" cy="4267199"/>
          </a:xfrm>
          <a:prstGeom prst="rect">
            <a:avLst/>
          </a:prstGeom>
        </p:spPr>
        <p:txBody>
          <a:bodyPr/>
          <a:lstStyle>
            <a:lvl1pPr>
              <a:defRPr>
                <a:latin typeface="Calibri" panose="020F0502020204030204" pitchFamily="34" charset="0"/>
                <a:cs typeface="Arial" panose="020B0604020202020204" pitchFamily="34" charset="0"/>
              </a:defRPr>
            </a:lvl1pPr>
            <a:lvl2pPr>
              <a:defRPr>
                <a:latin typeface="Calibri" panose="020F0502020204030204" pitchFamily="34" charset="0"/>
                <a:cs typeface="Arial" panose="020B0604020202020204" pitchFamily="34" charset="0"/>
              </a:defRPr>
            </a:lvl2pPr>
            <a:lvl3pPr>
              <a:defRPr>
                <a:latin typeface="Calibri" panose="020F0502020204030204" pitchFamily="34" charset="0"/>
                <a:cs typeface="Arial" panose="020B0604020202020204" pitchFamily="34" charset="0"/>
              </a:defRPr>
            </a:lvl3pPr>
            <a:lvl4pPr>
              <a:defRPr>
                <a:latin typeface="Calibri" panose="020F0502020204030204" pitchFamily="34" charset="0"/>
                <a:cs typeface="Arial" panose="020B0604020202020204" pitchFamily="34" charset="0"/>
              </a:defRPr>
            </a:lvl4pPr>
            <a:lvl5pPr marL="2057400" indent="-228600">
              <a:buFont typeface="Arial" panose="020B0604020202020204" pitchFamily="34" charset="0"/>
              <a:buChar char="•"/>
              <a:defRPr>
                <a:latin typeface="Calibri" panose="020F0502020204030204" pitchFamily="34" charset="0"/>
                <a:cs typeface="Arial" panose="020B0604020202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Date Placeholder 3"/>
          <p:cNvSpPr>
            <a:spLocks noGrp="1"/>
          </p:cNvSpPr>
          <p:nvPr>
            <p:ph type="dt" sz="half" idx="10"/>
          </p:nvPr>
        </p:nvSpPr>
        <p:spPr>
          <a:xfrm>
            <a:off x="456069" y="6245225"/>
            <a:ext cx="2128322" cy="476250"/>
          </a:xfrm>
          <a:prstGeom prst="rect">
            <a:avLst/>
          </a:prstGeom>
        </p:spPr>
        <p:txBody>
          <a:bodyPr/>
          <a:lstStyle>
            <a:lvl1pPr>
              <a:defRPr>
                <a:latin typeface="Arial" panose="020B0604020202020204" pitchFamily="34" charset="0"/>
                <a:cs typeface="Arial" panose="020B0604020202020204" pitchFamily="34" charset="0"/>
              </a:defRPr>
            </a:lvl1pPr>
          </a:lstStyle>
          <a:p>
            <a:pPr>
              <a:defRPr/>
            </a:pPr>
            <a:endParaRPr lang="en-US" altLang="en-US"/>
          </a:p>
        </p:txBody>
      </p:sp>
      <p:sp>
        <p:nvSpPr>
          <p:cNvPr id="10" name="TextBox 9"/>
          <p:cNvSpPr txBox="1"/>
          <p:nvPr userDrawn="1"/>
        </p:nvSpPr>
        <p:spPr>
          <a:xfrm>
            <a:off x="8437275" y="6254819"/>
            <a:ext cx="532080" cy="408623"/>
          </a:xfrm>
          <a:prstGeom prst="roundRect">
            <a:avLst/>
          </a:prstGeom>
          <a:noFill/>
          <a:ln>
            <a:solidFill>
              <a:schemeClr val="tx1"/>
            </a:solidFill>
          </a:ln>
        </p:spPr>
        <p:style>
          <a:lnRef idx="0">
            <a:schemeClr val="accent6"/>
          </a:lnRef>
          <a:fillRef idx="3">
            <a:schemeClr val="accent6"/>
          </a:fillRef>
          <a:effectRef idx="3">
            <a:schemeClr val="accent6"/>
          </a:effectRef>
          <a:fontRef idx="minor">
            <a:schemeClr val="lt1"/>
          </a:fontRef>
        </p:style>
        <p:txBody>
          <a:bodyPr wrap="square" rtlCol="0" anchor="ctr">
            <a:spAutoFit/>
          </a:bodyPr>
          <a:lstStyle/>
          <a:p>
            <a:pPr algn="ctr"/>
            <a:fld id="{425690FC-6E47-4B61-AE14-EDE258B0793C}" type="slidenum">
              <a:rPr lang="en-US" smtClean="0">
                <a:solidFill>
                  <a:schemeClr val="tx1"/>
                </a:solidFill>
              </a:rPr>
              <a:pPr algn="ctr"/>
              <a:t>‹#›</a:t>
            </a:fld>
            <a:endParaRPr lang="en-US" dirty="0">
              <a:solidFill>
                <a:schemeClr val="tx1"/>
              </a:solidFill>
            </a:endParaRPr>
          </a:p>
        </p:txBody>
      </p:sp>
    </p:spTree>
    <p:extLst>
      <p:ext uri="{BB962C8B-B14F-4D97-AF65-F5344CB8AC3E}">
        <p14:creationId xmlns:p14="http://schemas.microsoft.com/office/powerpoint/2010/main" val="21769565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3_Title Only">
    <p:spTree>
      <p:nvGrpSpPr>
        <p:cNvPr id="1" name="Shape 27"/>
        <p:cNvGrpSpPr/>
        <p:nvPr/>
      </p:nvGrpSpPr>
      <p:grpSpPr>
        <a:xfrm>
          <a:off x="0" y="0"/>
          <a:ext cx="0" cy="0"/>
          <a:chOff x="0" y="0"/>
          <a:chExt cx="0" cy="0"/>
        </a:xfrm>
      </p:grpSpPr>
      <p:pic>
        <p:nvPicPr>
          <p:cNvPr id="6" name="Picture 5" descr="I:\aOutsideOffice\Jenni Knaus ODE\Publishing Development ODE\1170823_ODE_HLogo TAG_2016-FINAL-RGB from Illustratorr.jpg"/>
          <p:cNvPicPr>
            <a:picLocks noChangeAspect="1" noChangeArrowheads="1"/>
          </p:cNvPicPr>
          <p:nvPr userDrawn="1"/>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b="24299"/>
          <a:stretch/>
        </p:blipFill>
        <p:spPr bwMode="auto">
          <a:xfrm>
            <a:off x="3496529" y="6136461"/>
            <a:ext cx="1900287" cy="6453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a:spLocks noGrp="1"/>
          </p:cNvSpPr>
          <p:nvPr>
            <p:ph type="title"/>
          </p:nvPr>
        </p:nvSpPr>
        <p:spPr>
          <a:xfrm>
            <a:off x="532080" y="274638"/>
            <a:ext cx="8057218" cy="1143000"/>
          </a:xfrm>
          <a:prstGeom prst="rect">
            <a:avLst/>
          </a:prstGeom>
        </p:spPr>
        <p:txBody>
          <a:bodyPr/>
          <a:lstStyle>
            <a:lvl1pPr>
              <a:defRPr sz="4000">
                <a:latin typeface="Calibri" panose="020F0502020204030204" pitchFamily="34" charset="0"/>
                <a:cs typeface="Arial" panose="020B0604020202020204" pitchFamily="34" charset="0"/>
              </a:defRPr>
            </a:lvl1pPr>
          </a:lstStyle>
          <a:p>
            <a:r>
              <a:rPr lang="en-US" dirty="0" smtClean="0"/>
              <a:t>Click to edit Master title style</a:t>
            </a:r>
            <a:endParaRPr lang="en-US" dirty="0"/>
          </a:p>
        </p:txBody>
      </p:sp>
      <p:sp>
        <p:nvSpPr>
          <p:cNvPr id="8" name="Content Placeholder 2"/>
          <p:cNvSpPr>
            <a:spLocks noGrp="1"/>
          </p:cNvSpPr>
          <p:nvPr>
            <p:ph idx="1"/>
          </p:nvPr>
        </p:nvSpPr>
        <p:spPr>
          <a:xfrm>
            <a:off x="532080" y="1600203"/>
            <a:ext cx="8057218" cy="4267199"/>
          </a:xfrm>
          <a:prstGeom prst="rect">
            <a:avLst/>
          </a:prstGeom>
        </p:spPr>
        <p:txBody>
          <a:bodyPr/>
          <a:lstStyle>
            <a:lvl1pPr>
              <a:defRPr>
                <a:latin typeface="Calibri" panose="020F0502020204030204" pitchFamily="34" charset="0"/>
                <a:cs typeface="Arial" panose="020B0604020202020204" pitchFamily="34" charset="0"/>
              </a:defRPr>
            </a:lvl1pPr>
            <a:lvl2pPr>
              <a:defRPr>
                <a:latin typeface="Calibri" panose="020F0502020204030204" pitchFamily="34" charset="0"/>
                <a:cs typeface="Arial" panose="020B0604020202020204" pitchFamily="34" charset="0"/>
              </a:defRPr>
            </a:lvl2pPr>
            <a:lvl3pPr>
              <a:defRPr>
                <a:latin typeface="Calibri" panose="020F0502020204030204" pitchFamily="34" charset="0"/>
                <a:cs typeface="Arial" panose="020B0604020202020204" pitchFamily="34" charset="0"/>
              </a:defRPr>
            </a:lvl3pPr>
            <a:lvl4pPr>
              <a:defRPr>
                <a:latin typeface="Calibri" panose="020F0502020204030204" pitchFamily="34" charset="0"/>
                <a:cs typeface="Arial" panose="020B0604020202020204" pitchFamily="34" charset="0"/>
              </a:defRPr>
            </a:lvl4pPr>
            <a:lvl5pPr marL="2057400" indent="-228600">
              <a:buFont typeface="Arial" panose="020B0604020202020204" pitchFamily="34" charset="0"/>
              <a:buChar char="•"/>
              <a:defRPr>
                <a:latin typeface="Calibri" panose="020F0502020204030204" pitchFamily="34" charset="0"/>
                <a:cs typeface="Arial" panose="020B0604020202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Date Placeholder 3"/>
          <p:cNvSpPr>
            <a:spLocks noGrp="1"/>
          </p:cNvSpPr>
          <p:nvPr>
            <p:ph type="dt" sz="half" idx="10"/>
          </p:nvPr>
        </p:nvSpPr>
        <p:spPr>
          <a:xfrm>
            <a:off x="456069" y="6245225"/>
            <a:ext cx="2128322" cy="476250"/>
          </a:xfrm>
          <a:prstGeom prst="rect">
            <a:avLst/>
          </a:prstGeom>
        </p:spPr>
        <p:txBody>
          <a:bodyPr/>
          <a:lstStyle>
            <a:lvl1pPr>
              <a:defRPr>
                <a:latin typeface="Arial" panose="020B0604020202020204" pitchFamily="34" charset="0"/>
                <a:cs typeface="Arial" panose="020B0604020202020204" pitchFamily="34" charset="0"/>
              </a:defRPr>
            </a:lvl1pPr>
          </a:lstStyle>
          <a:p>
            <a:pPr>
              <a:defRPr/>
            </a:pPr>
            <a:endParaRPr lang="en-US" altLang="en-US"/>
          </a:p>
        </p:txBody>
      </p:sp>
      <p:sp>
        <p:nvSpPr>
          <p:cNvPr id="10" name="TextBox 9"/>
          <p:cNvSpPr txBox="1"/>
          <p:nvPr userDrawn="1"/>
        </p:nvSpPr>
        <p:spPr>
          <a:xfrm>
            <a:off x="8437275" y="6254819"/>
            <a:ext cx="532080" cy="408623"/>
          </a:xfrm>
          <a:prstGeom prst="roundRect">
            <a:avLst/>
          </a:prstGeom>
          <a:noFill/>
          <a:ln>
            <a:solidFill>
              <a:schemeClr val="tx1"/>
            </a:solidFill>
          </a:ln>
        </p:spPr>
        <p:style>
          <a:lnRef idx="0">
            <a:schemeClr val="accent6"/>
          </a:lnRef>
          <a:fillRef idx="3">
            <a:schemeClr val="accent6"/>
          </a:fillRef>
          <a:effectRef idx="3">
            <a:schemeClr val="accent6"/>
          </a:effectRef>
          <a:fontRef idx="minor">
            <a:schemeClr val="lt1"/>
          </a:fontRef>
        </p:style>
        <p:txBody>
          <a:bodyPr wrap="square" rtlCol="0" anchor="ctr">
            <a:spAutoFit/>
          </a:bodyPr>
          <a:lstStyle/>
          <a:p>
            <a:pPr algn="ctr"/>
            <a:fld id="{425690FC-6E47-4B61-AE14-EDE258B0793C}" type="slidenum">
              <a:rPr lang="en-US" smtClean="0">
                <a:solidFill>
                  <a:schemeClr val="tx1"/>
                </a:solidFill>
              </a:rPr>
              <a:pPr algn="ctr"/>
              <a:t>‹#›</a:t>
            </a:fld>
            <a:endParaRPr lang="en-US" dirty="0">
              <a:solidFill>
                <a:schemeClr val="tx1"/>
              </a:solidFill>
            </a:endParaRPr>
          </a:p>
        </p:txBody>
      </p:sp>
    </p:spTree>
    <p:extLst>
      <p:ext uri="{BB962C8B-B14F-4D97-AF65-F5344CB8AC3E}">
        <p14:creationId xmlns:p14="http://schemas.microsoft.com/office/powerpoint/2010/main" val="2176956575"/>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709441" y="274638"/>
            <a:ext cx="10742957"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dirty="0" smtClean="0"/>
              <a:t>Click to edit Master title style</a:t>
            </a:r>
          </a:p>
        </p:txBody>
      </p:sp>
      <p:sp>
        <p:nvSpPr>
          <p:cNvPr id="1027" name="Rectangle 3"/>
          <p:cNvSpPr>
            <a:spLocks noGrp="1" noChangeArrowheads="1"/>
          </p:cNvSpPr>
          <p:nvPr>
            <p:ph type="body" idx="1"/>
          </p:nvPr>
        </p:nvSpPr>
        <p:spPr bwMode="auto">
          <a:xfrm>
            <a:off x="709441" y="1600200"/>
            <a:ext cx="10742957" cy="4311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dirty="0" smtClean="0"/>
              <a:t>Click to edit Master text styles</a:t>
            </a:r>
          </a:p>
          <a:p>
            <a:pPr lvl="1"/>
            <a:r>
              <a:rPr lang="en-US" altLang="en-US" dirty="0" smtClean="0"/>
              <a:t>Second level</a:t>
            </a:r>
          </a:p>
          <a:p>
            <a:pPr lvl="2"/>
            <a:r>
              <a:rPr lang="en-US" altLang="en-US" dirty="0" smtClean="0"/>
              <a:t>Third level</a:t>
            </a:r>
          </a:p>
          <a:p>
            <a:pPr lvl="3"/>
            <a:r>
              <a:rPr lang="en-US" altLang="en-US" dirty="0" smtClean="0"/>
              <a:t>Fourth level</a:t>
            </a:r>
          </a:p>
          <a:p>
            <a:pPr lvl="4"/>
            <a:r>
              <a:rPr lang="en-US" altLang="en-US" dirty="0" smtClean="0"/>
              <a:t>Fifth level</a:t>
            </a:r>
          </a:p>
        </p:txBody>
      </p:sp>
      <p:sp>
        <p:nvSpPr>
          <p:cNvPr id="3" name="Rounded Rectangle 2"/>
          <p:cNvSpPr/>
          <p:nvPr userDrawn="1"/>
        </p:nvSpPr>
        <p:spPr>
          <a:xfrm>
            <a:off x="0" y="152400"/>
            <a:ext cx="304046" cy="1447800"/>
          </a:xfrm>
          <a:prstGeom prst="roundRect">
            <a:avLst/>
          </a:prstGeom>
          <a:solidFill>
            <a:srgbClr val="0070C0"/>
          </a:soli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807" r:id="rId1"/>
    <p:sldLayoutId id="2147483808" r:id="rId2"/>
    <p:sldLayoutId id="2147483809" r:id="rId3"/>
    <p:sldLayoutId id="2147483810" r:id="rId4"/>
    <p:sldLayoutId id="2147483812" r:id="rId5"/>
    <p:sldLayoutId id="2147483813" r:id="rId6"/>
    <p:sldLayoutId id="2147483815" r:id="rId7"/>
    <p:sldLayoutId id="2147483816" r:id="rId8"/>
    <p:sldLayoutId id="2147483817" r:id="rId9"/>
    <p:sldLayoutId id="2147483818" r:id="rId10"/>
    <p:sldLayoutId id="2147483819" r:id="rId11"/>
    <p:sldLayoutId id="2147483820" r:id="rId12"/>
  </p:sldLayoutIdLst>
  <p:txStyles>
    <p:titleStyle>
      <a:lvl1pPr algn="l" rtl="0" eaLnBrk="0" fontAlgn="base" hangingPunct="0">
        <a:spcBef>
          <a:spcPct val="0"/>
        </a:spcBef>
        <a:spcAft>
          <a:spcPct val="0"/>
        </a:spcAft>
        <a:defRPr sz="4400">
          <a:solidFill>
            <a:schemeClr val="tx2"/>
          </a:solidFill>
          <a:latin typeface="Calibri" panose="020F0502020204030204" pitchFamily="34" charset="0"/>
          <a:ea typeface="+mj-ea"/>
          <a:cs typeface="Times New Roman" panose="02020603050405020304" pitchFamily="18" charset="0"/>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Calibri" panose="020F0502020204030204" pitchFamily="34" charset="0"/>
          <a:ea typeface="+mn-ea"/>
          <a:cs typeface="Times New Roman" panose="02020603050405020304" pitchFamily="18" charset="0"/>
        </a:defRPr>
      </a:lvl1pPr>
      <a:lvl2pPr marL="742950" indent="-285750" algn="l" rtl="0" eaLnBrk="0" fontAlgn="base" hangingPunct="0">
        <a:spcBef>
          <a:spcPct val="20000"/>
        </a:spcBef>
        <a:spcAft>
          <a:spcPct val="0"/>
        </a:spcAft>
        <a:buChar char="–"/>
        <a:defRPr sz="2800">
          <a:solidFill>
            <a:schemeClr val="tx1"/>
          </a:solidFill>
          <a:latin typeface="Calibri" panose="020F0502020204030204" pitchFamily="34" charset="0"/>
          <a:cs typeface="Times New Roman" panose="02020603050405020304" pitchFamily="18" charset="0"/>
        </a:defRPr>
      </a:lvl2pPr>
      <a:lvl3pPr marL="1143000" indent="-228600" algn="l" rtl="0" eaLnBrk="0" fontAlgn="base" hangingPunct="0">
        <a:spcBef>
          <a:spcPct val="20000"/>
        </a:spcBef>
        <a:spcAft>
          <a:spcPct val="0"/>
        </a:spcAft>
        <a:buChar char="•"/>
        <a:defRPr sz="2400">
          <a:solidFill>
            <a:schemeClr val="tx1"/>
          </a:solidFill>
          <a:latin typeface="Calibri" panose="020F0502020204030204" pitchFamily="34" charset="0"/>
          <a:cs typeface="Times New Roman" panose="02020603050405020304" pitchFamily="18" charset="0"/>
        </a:defRPr>
      </a:lvl3pPr>
      <a:lvl4pPr marL="1600200" indent="-228600" algn="l" rtl="0" eaLnBrk="0" fontAlgn="base" hangingPunct="0">
        <a:spcBef>
          <a:spcPct val="20000"/>
        </a:spcBef>
        <a:spcAft>
          <a:spcPct val="0"/>
        </a:spcAft>
        <a:buChar char="–"/>
        <a:defRPr sz="2000">
          <a:solidFill>
            <a:schemeClr val="tx1"/>
          </a:solidFill>
          <a:latin typeface="Calibri" panose="020F0502020204030204" pitchFamily="34" charset="0"/>
          <a:cs typeface="Times New Roman" panose="02020603050405020304" pitchFamily="18" charset="0"/>
        </a:defRPr>
      </a:lvl4pPr>
      <a:lvl5pPr marL="2057400" indent="-228600" algn="l" rtl="0" eaLnBrk="0" fontAlgn="base" hangingPunct="0">
        <a:spcBef>
          <a:spcPct val="20000"/>
        </a:spcBef>
        <a:spcAft>
          <a:spcPct val="0"/>
        </a:spcAft>
        <a:buChar char="»"/>
        <a:defRPr sz="2000">
          <a:solidFill>
            <a:schemeClr val="tx1"/>
          </a:solidFill>
          <a:latin typeface="Calibri" panose="020F0502020204030204" pitchFamily="34" charset="0"/>
          <a:cs typeface="Times New Roman" panose="02020603050405020304" pitchFamily="18"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5.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5.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5" Type="http://schemas.openxmlformats.org/officeDocument/2006/relationships/image" Target="../media/image5.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5.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5.png"/><Relationship Id="rId5" Type="http://schemas.openxmlformats.org/officeDocument/2006/relationships/image" Target="../media/image9.tiff"/><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5.png"/><Relationship Id="rId5" Type="http://schemas.openxmlformats.org/officeDocument/2006/relationships/image" Target="../media/image10.tiff"/><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4a"/><Relationship Id="rId1" Type="http://schemas.microsoft.com/office/2007/relationships/media" Target="../media/media15.m4a"/><Relationship Id="rId5" Type="http://schemas.openxmlformats.org/officeDocument/2006/relationships/image" Target="../media/image5.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hyperlink" Target="https://www.oregon.gov/ode/educator-resources/assessment/Documents/five_evidence_gathering_routines.pdf"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hyperlink" Target="https://www.oregon.gov/ode/educator-resources/assessment/Documents/writing_tips_learning_goals_success_criteria.pdf" TargetMode="External"/><Relationship Id="rId4" Type="http://schemas.openxmlformats.org/officeDocument/2006/relationships/hyperlink" Target="https://www.oregon.gov/ode/educator-resources/assessment/Documents/learning_goals_success_criteria.pdf" TargetMode="Externa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5.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audio" Target="../media/media3.m4a"/><Relationship Id="rId2" Type="http://schemas.microsoft.com/office/2007/relationships/media" Target="../media/media3.m4a"/><Relationship Id="rId1" Type="http://schemas.openxmlformats.org/officeDocument/2006/relationships/tags" Target="../tags/tag2.xml"/><Relationship Id="rId6" Type="http://schemas.openxmlformats.org/officeDocument/2006/relationships/image" Target="../media/image5.png"/><Relationship Id="rId5" Type="http://schemas.openxmlformats.org/officeDocument/2006/relationships/notesSlide" Target="../notesSlides/notesSlide3.xml"/><Relationship Id="rId4"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5.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5.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5.png"/><Relationship Id="rId5" Type="http://schemas.openxmlformats.org/officeDocument/2006/relationships/image" Target="../media/image6.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5.png"/><Relationship Id="rId5" Type="http://schemas.openxmlformats.org/officeDocument/2006/relationships/image" Target="../media/image7.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5.png"/><Relationship Id="rId5" Type="http://schemas.openxmlformats.org/officeDocument/2006/relationships/image" Target="../media/image7.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5.png"/><Relationship Id="rId5" Type="http://schemas.openxmlformats.org/officeDocument/2006/relationships/image" Target="../media/image8.tiff"/><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smtClean="0"/>
              <a:t>Module 2 Presentation</a:t>
            </a:r>
            <a:endParaRPr lang="en-US" b="1" dirty="0"/>
          </a:p>
        </p:txBody>
      </p:sp>
      <p:sp>
        <p:nvSpPr>
          <p:cNvPr id="3" name="Subtitle 2"/>
          <p:cNvSpPr>
            <a:spLocks noGrp="1"/>
          </p:cNvSpPr>
          <p:nvPr>
            <p:ph type="subTitle" idx="1"/>
          </p:nvPr>
        </p:nvSpPr>
        <p:spPr>
          <a:xfrm>
            <a:off x="1824276" y="3413596"/>
            <a:ext cx="8513287" cy="1752600"/>
          </a:xfrm>
        </p:spPr>
        <p:txBody>
          <a:bodyPr/>
          <a:lstStyle/>
          <a:p>
            <a:r>
              <a:rPr lang="en-US" dirty="0" smtClean="0">
                <a:solidFill>
                  <a:schemeClr val="tx1"/>
                </a:solidFill>
              </a:rPr>
              <a:t>Margaret Heritage</a:t>
            </a:r>
            <a:endParaRPr lang="en-US" dirty="0">
              <a:solidFill>
                <a:schemeClr val="tx1"/>
              </a:solidFill>
            </a:endParaRPr>
          </a:p>
        </p:txBody>
      </p:sp>
      <p:pic>
        <p:nvPicPr>
          <p:cNvPr id="4" name="Sound 3"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110119" y="5867400"/>
            <a:ext cx="812800" cy="812800"/>
          </a:xfrm>
          <a:prstGeom prst="rect">
            <a:avLst/>
          </a:prstGeom>
        </p:spPr>
      </p:pic>
    </p:spTree>
    <p:extLst>
      <p:ext uri="{BB962C8B-B14F-4D97-AF65-F5344CB8AC3E}">
        <p14:creationId xmlns:p14="http://schemas.microsoft.com/office/powerpoint/2010/main" val="2973188209"/>
      </p:ext>
    </p:extLst>
  </p:cSld>
  <p:clrMapOvr>
    <a:masterClrMapping/>
  </p:clrMapOvr>
  <mc:AlternateContent xmlns:mc="http://schemas.openxmlformats.org/markup-compatibility/2006" xmlns:p14="http://schemas.microsoft.com/office/powerpoint/2010/main">
    <mc:Choice Requires="p14">
      <p:transition spd="slow" p14:dur="2000" advTm="12579"/>
    </mc:Choice>
    <mc:Fallback xmlns="">
      <p:transition spd="slow" advTm="1257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8092" y="274638"/>
            <a:ext cx="10945654" cy="1143000"/>
          </a:xfrm>
        </p:spPr>
        <p:txBody>
          <a:bodyPr/>
          <a:lstStyle/>
          <a:p>
            <a:r>
              <a:rPr lang="en-US" b="1" dirty="0" smtClean="0"/>
              <a:t/>
            </a:r>
            <a:br>
              <a:rPr lang="en-US" b="1" dirty="0" smtClean="0"/>
            </a:br>
            <a:r>
              <a:rPr lang="en-US" b="1" dirty="0" smtClean="0"/>
              <a:t>What Makes a Good </a:t>
            </a:r>
            <a:br>
              <a:rPr lang="en-US" b="1" dirty="0" smtClean="0"/>
            </a:br>
            <a:r>
              <a:rPr lang="en-US" b="1" dirty="0" smtClean="0"/>
              <a:t>Learning Goal?</a:t>
            </a:r>
            <a:r>
              <a:rPr lang="en-US" dirty="0" smtClean="0"/>
              <a:t/>
            </a:r>
            <a:br>
              <a:rPr lang="en-US" dirty="0" smtClean="0"/>
            </a:br>
            <a:endParaRPr lang="en-US" dirty="0"/>
          </a:p>
        </p:txBody>
      </p:sp>
      <p:sp>
        <p:nvSpPr>
          <p:cNvPr id="3" name="Content Placeholder 2"/>
          <p:cNvSpPr>
            <a:spLocks noGrp="1"/>
          </p:cNvSpPr>
          <p:nvPr>
            <p:ph idx="1"/>
          </p:nvPr>
        </p:nvSpPr>
        <p:spPr>
          <a:xfrm>
            <a:off x="608092" y="1497460"/>
            <a:ext cx="10945654" cy="5029044"/>
          </a:xfrm>
        </p:spPr>
        <p:txBody>
          <a:bodyPr/>
          <a:lstStyle/>
          <a:p>
            <a:pPr>
              <a:buFont typeface="Arial"/>
              <a:buChar char="•"/>
            </a:pPr>
            <a:r>
              <a:rPr lang="en-US" dirty="0" smtClean="0"/>
              <a:t>Clear and linked to the big picture of learning;</a:t>
            </a:r>
          </a:p>
          <a:p>
            <a:pPr lvl="0">
              <a:buFont typeface="Arial"/>
              <a:buChar char="•"/>
            </a:pPr>
            <a:r>
              <a:rPr lang="en-US" dirty="0" smtClean="0"/>
              <a:t>Focused on the learning;</a:t>
            </a:r>
          </a:p>
          <a:p>
            <a:pPr lvl="0">
              <a:buFont typeface="Arial"/>
              <a:buChar char="•"/>
            </a:pPr>
            <a:r>
              <a:rPr lang="en-US" dirty="0" smtClean="0"/>
              <a:t>Written/communicated from the students’ perspective (i.e., not in teacher- or standards-speak);</a:t>
            </a:r>
          </a:p>
          <a:p>
            <a:pPr lvl="0">
              <a:buFont typeface="Arial"/>
              <a:buChar char="•"/>
            </a:pPr>
            <a:r>
              <a:rPr lang="en-US" dirty="0" smtClean="0"/>
              <a:t>Realistic and time-limited (i.e. span one lesson);</a:t>
            </a:r>
          </a:p>
          <a:p>
            <a:pPr lvl="0">
              <a:buFont typeface="Arial"/>
              <a:buChar char="•"/>
            </a:pPr>
            <a:r>
              <a:rPr lang="en-US" dirty="0" smtClean="0"/>
              <a:t>Lead to rich, productive learning experiences.</a:t>
            </a:r>
          </a:p>
          <a:p>
            <a:endParaRPr lang="en-US" dirty="0"/>
          </a:p>
        </p:txBody>
      </p:sp>
      <p:pic>
        <p:nvPicPr>
          <p:cNvPr id="4" name="Sound 3"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49038" y="6045200"/>
            <a:ext cx="812800" cy="812800"/>
          </a:xfrm>
          <a:prstGeom prst="rect">
            <a:avLst/>
          </a:prstGeom>
        </p:spPr>
      </p:pic>
    </p:spTree>
    <p:extLst>
      <p:ext uri="{BB962C8B-B14F-4D97-AF65-F5344CB8AC3E}">
        <p14:creationId xmlns:p14="http://schemas.microsoft.com/office/powerpoint/2010/main" val="3712504167"/>
      </p:ext>
    </p:extLst>
  </p:cSld>
  <p:clrMapOvr>
    <a:masterClrMapping/>
  </p:clrMapOvr>
  <mc:AlternateContent xmlns:mc="http://schemas.openxmlformats.org/markup-compatibility/2006" xmlns:p14="http://schemas.microsoft.com/office/powerpoint/2010/main">
    <mc:Choice Requires="p14">
      <p:transition spd="slow" p14:dur="2000" advTm="81661"/>
    </mc:Choice>
    <mc:Fallback xmlns="">
      <p:transition spd="slow" advTm="8166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8092" y="274638"/>
            <a:ext cx="10945654" cy="1143000"/>
          </a:xfrm>
        </p:spPr>
        <p:txBody>
          <a:bodyPr/>
          <a:lstStyle/>
          <a:p>
            <a:r>
              <a:rPr lang="en-US" b="1" dirty="0" smtClean="0"/>
              <a:t/>
            </a:r>
            <a:br>
              <a:rPr lang="en-US" b="1" dirty="0" smtClean="0"/>
            </a:br>
            <a:r>
              <a:rPr lang="en-US" b="1" dirty="0" smtClean="0"/>
              <a:t>What Make Good Success Criteria?</a:t>
            </a:r>
            <a:r>
              <a:rPr lang="en-US" dirty="0" smtClean="0"/>
              <a:t/>
            </a:r>
            <a:br>
              <a:rPr lang="en-US" dirty="0" smtClean="0"/>
            </a:br>
            <a:endParaRPr lang="en-US" dirty="0"/>
          </a:p>
        </p:txBody>
      </p:sp>
      <p:sp>
        <p:nvSpPr>
          <p:cNvPr id="3" name="Content Placeholder 2"/>
          <p:cNvSpPr>
            <a:spLocks noGrp="1"/>
          </p:cNvSpPr>
          <p:nvPr>
            <p:ph idx="1"/>
          </p:nvPr>
        </p:nvSpPr>
        <p:spPr>
          <a:xfrm>
            <a:off x="608092" y="1600200"/>
            <a:ext cx="10945654" cy="5029044"/>
          </a:xfrm>
        </p:spPr>
        <p:txBody>
          <a:bodyPr/>
          <a:lstStyle/>
          <a:p>
            <a:pPr lvl="0"/>
            <a:r>
              <a:rPr lang="en-US" b="1" dirty="0" smtClean="0"/>
              <a:t> </a:t>
            </a:r>
            <a:r>
              <a:rPr lang="en-US" dirty="0" smtClean="0"/>
              <a:t>Clear and closely linked to the learning goal; </a:t>
            </a:r>
          </a:p>
          <a:p>
            <a:pPr lvl="0"/>
            <a:r>
              <a:rPr lang="en-US" dirty="0" smtClean="0"/>
              <a:t>Continue to focus on the learning;</a:t>
            </a:r>
          </a:p>
          <a:p>
            <a:pPr lvl="0"/>
            <a:r>
              <a:rPr lang="en-US" dirty="0" smtClean="0"/>
              <a:t>Illustrate the expected learning;</a:t>
            </a:r>
          </a:p>
          <a:p>
            <a:pPr lvl="0"/>
            <a:r>
              <a:rPr lang="en-US" dirty="0" smtClean="0"/>
              <a:t>Written/communicated from the students’ perspective (i.e., not in teacher- or standards-speak);</a:t>
            </a:r>
          </a:p>
          <a:p>
            <a:pPr lvl="0"/>
            <a:r>
              <a:rPr lang="en-US" dirty="0" smtClean="0"/>
              <a:t>Support rich, productive learning experiences.</a:t>
            </a:r>
          </a:p>
          <a:p>
            <a:pPr>
              <a:buNone/>
            </a:pPr>
            <a:r>
              <a:rPr lang="en-US" b="1" dirty="0" smtClean="0"/>
              <a:t> </a:t>
            </a:r>
            <a:endParaRPr lang="en-US" dirty="0"/>
          </a:p>
        </p:txBody>
      </p:sp>
      <p:pic>
        <p:nvPicPr>
          <p:cNvPr id="4" name="Sound 3"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49038" y="6034314"/>
            <a:ext cx="812800" cy="812800"/>
          </a:xfrm>
          <a:prstGeom prst="rect">
            <a:avLst/>
          </a:prstGeom>
        </p:spPr>
      </p:pic>
    </p:spTree>
    <p:extLst>
      <p:ext uri="{BB962C8B-B14F-4D97-AF65-F5344CB8AC3E}">
        <p14:creationId xmlns:p14="http://schemas.microsoft.com/office/powerpoint/2010/main" val="350532485"/>
      </p:ext>
    </p:extLst>
  </p:cSld>
  <p:clrMapOvr>
    <a:masterClrMapping/>
  </p:clrMapOvr>
  <mc:AlternateContent xmlns:mc="http://schemas.openxmlformats.org/markup-compatibility/2006" xmlns:p14="http://schemas.microsoft.com/office/powerpoint/2010/main">
    <mc:Choice Requires="p14">
      <p:transition spd="slow" p14:dur="2000" advTm="44167"/>
    </mc:Choice>
    <mc:Fallback xmlns="">
      <p:transition spd="slow" advTm="4416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Section 2</a:t>
            </a:r>
            <a:endParaRPr lang="en-US" b="1" dirty="0"/>
          </a:p>
        </p:txBody>
      </p:sp>
      <p:sp>
        <p:nvSpPr>
          <p:cNvPr id="3" name="Content Placeholder 2"/>
          <p:cNvSpPr>
            <a:spLocks noGrp="1"/>
          </p:cNvSpPr>
          <p:nvPr>
            <p:ph idx="1"/>
          </p:nvPr>
        </p:nvSpPr>
        <p:spPr>
          <a:xfrm>
            <a:off x="608092" y="770585"/>
            <a:ext cx="10945654" cy="3814478"/>
          </a:xfrm>
        </p:spPr>
        <p:txBody>
          <a:bodyPr/>
          <a:lstStyle/>
          <a:p>
            <a:pPr marL="0" indent="0" defTabSz="685800" eaLnBrk="1" fontAlgn="auto" hangingPunct="1">
              <a:spcBef>
                <a:spcPts val="0"/>
              </a:spcBef>
              <a:spcAft>
                <a:spcPts val="0"/>
              </a:spcAft>
              <a:buNone/>
              <a:defRPr/>
            </a:pPr>
            <a:endParaRPr lang="en-US" dirty="0" smtClean="0"/>
          </a:p>
          <a:p>
            <a:pPr marL="0" indent="0" defTabSz="685800" eaLnBrk="1" fontAlgn="auto" hangingPunct="1">
              <a:spcBef>
                <a:spcPts val="0"/>
              </a:spcBef>
              <a:spcAft>
                <a:spcPts val="0"/>
              </a:spcAft>
              <a:buNone/>
              <a:defRPr/>
            </a:pPr>
            <a:endParaRPr lang="en-US" dirty="0"/>
          </a:p>
          <a:p>
            <a:pPr marL="0" indent="0" defTabSz="685800" eaLnBrk="1" fontAlgn="auto" hangingPunct="1">
              <a:spcBef>
                <a:spcPts val="0"/>
              </a:spcBef>
              <a:spcAft>
                <a:spcPts val="0"/>
              </a:spcAft>
              <a:buNone/>
              <a:defRPr/>
            </a:pPr>
            <a:endParaRPr lang="en-US" dirty="0" smtClean="0"/>
          </a:p>
          <a:p>
            <a:pPr marL="0" indent="0" algn="ctr" defTabSz="685800" eaLnBrk="1" fontAlgn="auto" hangingPunct="1">
              <a:spcBef>
                <a:spcPts val="0"/>
              </a:spcBef>
              <a:spcAft>
                <a:spcPts val="0"/>
              </a:spcAft>
              <a:buNone/>
              <a:defRPr/>
            </a:pPr>
            <a:r>
              <a:rPr lang="en-US" b="1" dirty="0" smtClean="0"/>
              <a:t>INTENTIONALLY GATHERING EVIDENCE OF LEARNING</a:t>
            </a:r>
            <a:endParaRPr lang="en-US" b="1" dirty="0"/>
          </a:p>
        </p:txBody>
      </p:sp>
      <p:pic>
        <p:nvPicPr>
          <p:cNvPr id="4" name="Sound 3"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49038" y="6045200"/>
            <a:ext cx="812800" cy="812800"/>
          </a:xfrm>
          <a:prstGeom prst="rect">
            <a:avLst/>
          </a:prstGeom>
        </p:spPr>
      </p:pic>
    </p:spTree>
    <p:extLst>
      <p:ext uri="{BB962C8B-B14F-4D97-AF65-F5344CB8AC3E}">
        <p14:creationId xmlns:p14="http://schemas.microsoft.com/office/powerpoint/2010/main" val="2249554158"/>
      </p:ext>
    </p:extLst>
  </p:cSld>
  <p:clrMapOvr>
    <a:masterClrMapping/>
  </p:clrMapOvr>
  <mc:AlternateContent xmlns:mc="http://schemas.openxmlformats.org/markup-compatibility/2006" xmlns:p14="http://schemas.microsoft.com/office/powerpoint/2010/main">
    <mc:Choice Requires="p14">
      <p:transition spd="slow" p14:dur="2000" advTm="98384"/>
    </mc:Choice>
    <mc:Fallback xmlns="">
      <p:transition spd="slow" advTm="983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title="teacher in classroom"/>
          <p:cNvPicPr>
            <a:picLocks noGrp="1" noChangeAspect="1"/>
          </p:cNvPicPr>
          <p:nvPr>
            <p:ph idx="1"/>
          </p:nvPr>
        </p:nvPicPr>
        <p:blipFill rotWithShape="1">
          <a:blip r:embed="rId5">
            <a:extLst>
              <a:ext uri="{28A0092B-C50C-407E-A947-70E740481C1C}">
                <a14:useLocalDpi xmlns:a14="http://schemas.microsoft.com/office/drawing/2010/main" val="0"/>
              </a:ext>
            </a:extLst>
          </a:blip>
          <a:srcRect r="1619" b="1914"/>
          <a:stretch/>
        </p:blipFill>
        <p:spPr>
          <a:xfrm>
            <a:off x="1157751" y="1327312"/>
            <a:ext cx="9856228" cy="4261830"/>
          </a:xfrm>
          <a:ln w="25400">
            <a:solidFill>
              <a:schemeClr val="tx1"/>
            </a:solidFill>
          </a:ln>
        </p:spPr>
      </p:pic>
      <p:sp>
        <p:nvSpPr>
          <p:cNvPr id="11" name="Title 6"/>
          <p:cNvSpPr>
            <a:spLocks noGrp="1"/>
          </p:cNvSpPr>
          <p:nvPr>
            <p:ph type="title"/>
          </p:nvPr>
        </p:nvSpPr>
        <p:spPr>
          <a:xfrm>
            <a:off x="498774" y="274638"/>
            <a:ext cx="10945654" cy="1143000"/>
          </a:xfrm>
        </p:spPr>
        <p:txBody>
          <a:bodyPr/>
          <a:lstStyle/>
          <a:p>
            <a:r>
              <a:rPr lang="en-US" sz="3600" b="1" dirty="0" smtClean="0">
                <a:latin typeface="Century Gothic"/>
                <a:cs typeface="Century Gothic"/>
              </a:rPr>
              <a:t>Where am I now?</a:t>
            </a:r>
            <a:endParaRPr lang="en-US" sz="3600" b="1" dirty="0">
              <a:latin typeface="Century Gothic"/>
              <a:cs typeface="Century Gothic"/>
            </a:endParaRPr>
          </a:p>
        </p:txBody>
      </p:sp>
      <p:pic>
        <p:nvPicPr>
          <p:cNvPr id="4" name="Sound 7"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186319" y="6048829"/>
            <a:ext cx="812800" cy="812800"/>
          </a:xfrm>
          <a:prstGeom prst="rect">
            <a:avLst/>
          </a:prstGeom>
        </p:spPr>
      </p:pic>
    </p:spTree>
    <p:extLst>
      <p:ext uri="{BB962C8B-B14F-4D97-AF65-F5344CB8AC3E}">
        <p14:creationId xmlns:p14="http://schemas.microsoft.com/office/powerpoint/2010/main" val="3254140656"/>
      </p:ext>
    </p:extLst>
  </p:cSld>
  <p:clrMapOvr>
    <a:masterClrMapping/>
  </p:clrMapOvr>
  <p:transition spd="slow" advTm="45959">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Where am I now?</a:t>
            </a:r>
            <a:endParaRPr lang="en-US" b="1" dirty="0"/>
          </a:p>
        </p:txBody>
      </p:sp>
      <p:pic>
        <p:nvPicPr>
          <p:cNvPr id="5" name="Content Placeholder 4" descr="Untitled.tiff" title="teacher in classroom"/>
          <p:cNvPicPr>
            <a:picLocks noGrp="1" noChangeAspect="1"/>
          </p:cNvPicPr>
          <p:nvPr>
            <p:ph sz="half" idx="1"/>
          </p:nvPr>
        </p:nvPicPr>
        <p:blipFill rotWithShape="1">
          <a:blip r:embed="rId5"/>
          <a:srcRect t="2274" b="627"/>
          <a:stretch/>
        </p:blipFill>
        <p:spPr>
          <a:xfrm>
            <a:off x="690080" y="2095934"/>
            <a:ext cx="5390837" cy="2373331"/>
          </a:xfrm>
          <a:ln w="25400">
            <a:solidFill>
              <a:schemeClr val="tx1"/>
            </a:solidFill>
          </a:ln>
        </p:spPr>
      </p:pic>
      <p:sp>
        <p:nvSpPr>
          <p:cNvPr id="4" name="Content Placeholder 3"/>
          <p:cNvSpPr>
            <a:spLocks noGrp="1"/>
          </p:cNvSpPr>
          <p:nvPr>
            <p:ph sz="half" idx="2"/>
          </p:nvPr>
        </p:nvSpPr>
        <p:spPr>
          <a:xfrm>
            <a:off x="6182268" y="1374173"/>
            <a:ext cx="5371478" cy="4525963"/>
          </a:xfrm>
        </p:spPr>
        <p:txBody>
          <a:bodyPr/>
          <a:lstStyle/>
          <a:p>
            <a:endParaRPr lang="en-US" dirty="0" smtClean="0"/>
          </a:p>
          <a:p>
            <a:r>
              <a:rPr lang="en-US" dirty="0" smtClean="0"/>
              <a:t>Second writing drafts using criteria</a:t>
            </a:r>
            <a:endParaRPr lang="en-US" dirty="0"/>
          </a:p>
        </p:txBody>
      </p:sp>
      <p:pic>
        <p:nvPicPr>
          <p:cNvPr id="6" name="Sound 2"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147346" y="6045200"/>
            <a:ext cx="812800" cy="812800"/>
          </a:xfrm>
          <a:prstGeom prst="rect">
            <a:avLst/>
          </a:prstGeom>
        </p:spPr>
      </p:pic>
    </p:spTree>
    <p:extLst>
      <p:ext uri="{BB962C8B-B14F-4D97-AF65-F5344CB8AC3E}">
        <p14:creationId xmlns:p14="http://schemas.microsoft.com/office/powerpoint/2010/main" val="3952926292"/>
      </p:ext>
    </p:extLst>
  </p:cSld>
  <p:clrMapOvr>
    <a:masterClrMapping/>
  </p:clrMapOvr>
  <mc:AlternateContent xmlns:mc="http://schemas.openxmlformats.org/markup-compatibility/2006" xmlns:p14="http://schemas.microsoft.com/office/powerpoint/2010/main">
    <mc:Choice Requires="p14">
      <p:transition spd="slow" p14:dur="2000" advTm="14927"/>
    </mc:Choice>
    <mc:Fallback xmlns="">
      <p:transition spd="slow" advTm="1492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8092" y="274638"/>
            <a:ext cx="10810523" cy="1143000"/>
          </a:xfrm>
        </p:spPr>
        <p:txBody>
          <a:bodyPr/>
          <a:lstStyle/>
          <a:p>
            <a:r>
              <a:rPr lang="en-US" b="1" dirty="0" smtClean="0"/>
              <a:t>Recap</a:t>
            </a:r>
            <a:endParaRPr lang="en-US" b="1" dirty="0"/>
          </a:p>
        </p:txBody>
      </p:sp>
      <p:sp>
        <p:nvSpPr>
          <p:cNvPr id="3" name="Content Placeholder 2"/>
          <p:cNvSpPr>
            <a:spLocks noGrp="1"/>
          </p:cNvSpPr>
          <p:nvPr>
            <p:ph idx="1"/>
          </p:nvPr>
        </p:nvSpPr>
        <p:spPr/>
        <p:txBody>
          <a:bodyPr/>
          <a:lstStyle/>
          <a:p>
            <a:r>
              <a:rPr lang="en-US" dirty="0" smtClean="0"/>
              <a:t>Clear learning goals and success criteria</a:t>
            </a:r>
          </a:p>
          <a:p>
            <a:endParaRPr lang="en-US" sz="1400" dirty="0"/>
          </a:p>
          <a:p>
            <a:r>
              <a:rPr lang="en-US" dirty="0" smtClean="0"/>
              <a:t>Intentional planning for evidence gathering</a:t>
            </a:r>
          </a:p>
          <a:p>
            <a:endParaRPr lang="en-US" sz="1400" dirty="0"/>
          </a:p>
          <a:p>
            <a:r>
              <a:rPr lang="en-US" dirty="0" smtClean="0"/>
              <a:t>Alignment among goals, criteria and evidence gathering method</a:t>
            </a:r>
            <a:endParaRPr lang="en-US" dirty="0"/>
          </a:p>
        </p:txBody>
      </p:sp>
      <p:pic>
        <p:nvPicPr>
          <p:cNvPr id="4" name="Sound 3"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15814" y="6045200"/>
            <a:ext cx="812800" cy="812800"/>
          </a:xfrm>
          <a:prstGeom prst="rect">
            <a:avLst/>
          </a:prstGeom>
        </p:spPr>
      </p:pic>
    </p:spTree>
    <p:extLst>
      <p:ext uri="{BB962C8B-B14F-4D97-AF65-F5344CB8AC3E}">
        <p14:creationId xmlns:p14="http://schemas.microsoft.com/office/powerpoint/2010/main" val="2053502929"/>
      </p:ext>
    </p:extLst>
  </p:cSld>
  <p:clrMapOvr>
    <a:masterClrMapping/>
  </p:clrMapOvr>
  <mc:AlternateContent xmlns:mc="http://schemas.openxmlformats.org/markup-compatibility/2006" xmlns:p14="http://schemas.microsoft.com/office/powerpoint/2010/main">
    <mc:Choice Requires="p14">
      <p:transition spd="slow" p14:dur="2000" advTm="26866"/>
    </mc:Choice>
    <mc:Fallback xmlns="">
      <p:transition spd="slow" advTm="268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ODE Resources</a:t>
            </a:r>
            <a:endParaRPr lang="en-US" b="1" dirty="0"/>
          </a:p>
        </p:txBody>
      </p:sp>
      <p:sp>
        <p:nvSpPr>
          <p:cNvPr id="3" name="Content Placeholder 2"/>
          <p:cNvSpPr>
            <a:spLocks noGrp="1"/>
          </p:cNvSpPr>
          <p:nvPr>
            <p:ph idx="1"/>
          </p:nvPr>
        </p:nvSpPr>
        <p:spPr>
          <a:xfrm>
            <a:off x="608092" y="1692666"/>
            <a:ext cx="10945654" cy="3588249"/>
          </a:xfrm>
        </p:spPr>
        <p:txBody>
          <a:bodyPr/>
          <a:lstStyle/>
          <a:p>
            <a:pPr marL="0" indent="0" algn="ctr">
              <a:buNone/>
            </a:pPr>
            <a:r>
              <a:rPr lang="en-US" dirty="0">
                <a:hlinkClick r:id="rId3"/>
              </a:rPr>
              <a:t>Five Evidence Gathering Routines</a:t>
            </a:r>
            <a:endParaRPr lang="en-US" dirty="0"/>
          </a:p>
          <a:p>
            <a:pPr marL="0" indent="0" algn="ctr">
              <a:buNone/>
            </a:pPr>
            <a:r>
              <a:rPr lang="en-US" dirty="0">
                <a:hlinkClick r:id="rId4"/>
              </a:rPr>
              <a:t>Learning Goals and Success Criteria</a:t>
            </a:r>
            <a:endParaRPr lang="en-US" dirty="0"/>
          </a:p>
          <a:p>
            <a:pPr marL="0" indent="0" algn="ctr">
              <a:buNone/>
            </a:pPr>
            <a:r>
              <a:rPr lang="en-US" dirty="0">
                <a:hlinkClick r:id="rId5"/>
              </a:rPr>
              <a:t>Writing Tips for Learning Goals and Success Criteria</a:t>
            </a:r>
            <a:endParaRPr lang="en-US" dirty="0"/>
          </a:p>
        </p:txBody>
      </p:sp>
    </p:spTree>
    <p:extLst>
      <p:ext uri="{BB962C8B-B14F-4D97-AF65-F5344CB8AC3E}">
        <p14:creationId xmlns:p14="http://schemas.microsoft.com/office/powerpoint/2010/main" val="2173671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Section 1</a:t>
            </a:r>
            <a:endParaRPr lang="en-US" b="1" dirty="0"/>
          </a:p>
        </p:txBody>
      </p:sp>
      <p:sp>
        <p:nvSpPr>
          <p:cNvPr id="3" name="Content Placeholder 2"/>
          <p:cNvSpPr>
            <a:spLocks noGrp="1"/>
          </p:cNvSpPr>
          <p:nvPr>
            <p:ph idx="1"/>
          </p:nvPr>
        </p:nvSpPr>
        <p:spPr>
          <a:xfrm>
            <a:off x="608092" y="791137"/>
            <a:ext cx="10945654" cy="3639817"/>
          </a:xfrm>
        </p:spPr>
        <p:txBody>
          <a:bodyPr/>
          <a:lstStyle/>
          <a:p>
            <a:pPr marL="0" indent="0" defTabSz="685800" eaLnBrk="1" fontAlgn="auto" hangingPunct="1">
              <a:spcBef>
                <a:spcPts val="0"/>
              </a:spcBef>
              <a:spcAft>
                <a:spcPts val="0"/>
              </a:spcAft>
              <a:buNone/>
              <a:defRPr/>
            </a:pPr>
            <a:endParaRPr lang="en-US" dirty="0" smtClean="0"/>
          </a:p>
          <a:p>
            <a:pPr marL="0" indent="0" defTabSz="685800" eaLnBrk="1" fontAlgn="auto" hangingPunct="1">
              <a:spcBef>
                <a:spcPts val="0"/>
              </a:spcBef>
              <a:spcAft>
                <a:spcPts val="0"/>
              </a:spcAft>
              <a:buNone/>
              <a:defRPr/>
            </a:pPr>
            <a:endParaRPr lang="en-US" dirty="0"/>
          </a:p>
          <a:p>
            <a:pPr marL="0" indent="0" defTabSz="685800" eaLnBrk="1" fontAlgn="auto" hangingPunct="1">
              <a:spcBef>
                <a:spcPts val="0"/>
              </a:spcBef>
              <a:spcAft>
                <a:spcPts val="0"/>
              </a:spcAft>
              <a:buNone/>
              <a:defRPr/>
            </a:pPr>
            <a:endParaRPr lang="en-US" dirty="0" smtClean="0"/>
          </a:p>
          <a:p>
            <a:pPr marL="0" indent="0" algn="ctr" defTabSz="685800" eaLnBrk="1" fontAlgn="auto" hangingPunct="1">
              <a:spcBef>
                <a:spcPts val="0"/>
              </a:spcBef>
              <a:spcAft>
                <a:spcPts val="0"/>
              </a:spcAft>
              <a:buNone/>
              <a:defRPr/>
            </a:pPr>
            <a:r>
              <a:rPr lang="en-US" b="1" dirty="0" smtClean="0"/>
              <a:t>LEARNING GOALS AND SUCCESS CRITERIA</a:t>
            </a:r>
            <a:endParaRPr lang="en-US" b="1" dirty="0"/>
          </a:p>
        </p:txBody>
      </p:sp>
      <p:pic>
        <p:nvPicPr>
          <p:cNvPr id="4" name="Sound 3"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045998" y="5867400"/>
            <a:ext cx="812800" cy="838200"/>
          </a:xfrm>
          <a:prstGeom prst="rect">
            <a:avLst/>
          </a:prstGeom>
        </p:spPr>
      </p:pic>
    </p:spTree>
    <p:extLst>
      <p:ext uri="{BB962C8B-B14F-4D97-AF65-F5344CB8AC3E}">
        <p14:creationId xmlns:p14="http://schemas.microsoft.com/office/powerpoint/2010/main" val="1243167575"/>
      </p:ext>
    </p:extLst>
  </p:cSld>
  <p:clrMapOvr>
    <a:masterClrMapping/>
  </p:clrMapOvr>
  <mc:AlternateContent xmlns:mc="http://schemas.openxmlformats.org/markup-compatibility/2006" xmlns:p14="http://schemas.microsoft.com/office/powerpoint/2010/main">
    <mc:Choice Requires="p14">
      <p:transition spd="slow" p14:dur="2000" advTm="10845"/>
    </mc:Choice>
    <mc:Fallback xmlns="">
      <p:transition spd="slow" advTm="108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Guiding Questions</a:t>
            </a:r>
            <a:endParaRPr lang="en-US" b="1" dirty="0"/>
          </a:p>
        </p:txBody>
      </p:sp>
      <p:sp>
        <p:nvSpPr>
          <p:cNvPr id="3" name="Content Placeholder 2"/>
          <p:cNvSpPr>
            <a:spLocks noGrp="1"/>
          </p:cNvSpPr>
          <p:nvPr>
            <p:ph idx="1"/>
          </p:nvPr>
        </p:nvSpPr>
        <p:spPr/>
        <p:txBody>
          <a:bodyPr/>
          <a:lstStyle/>
          <a:p>
            <a:r>
              <a:rPr lang="en-US" dirty="0" smtClean="0">
                <a:solidFill>
                  <a:srgbClr val="FF0000"/>
                </a:solidFill>
              </a:rPr>
              <a:t>Where am I going?</a:t>
            </a:r>
          </a:p>
          <a:p>
            <a:endParaRPr lang="en-US" dirty="0" smtClean="0"/>
          </a:p>
          <a:p>
            <a:r>
              <a:rPr lang="en-US" dirty="0" smtClean="0">
                <a:solidFill>
                  <a:schemeClr val="tx2">
                    <a:lumMod val="60000"/>
                    <a:lumOff val="40000"/>
                  </a:schemeClr>
                </a:solidFill>
              </a:rPr>
              <a:t>Where am I now?</a:t>
            </a:r>
          </a:p>
          <a:p>
            <a:endParaRPr lang="en-US" dirty="0" smtClean="0"/>
          </a:p>
          <a:p>
            <a:r>
              <a:rPr lang="en-US" dirty="0" smtClean="0">
                <a:solidFill>
                  <a:srgbClr val="FC7808"/>
                </a:solidFill>
              </a:rPr>
              <a:t>Where to next?</a:t>
            </a:r>
          </a:p>
          <a:p>
            <a:endParaRPr lang="en-US" dirty="0" smtClean="0"/>
          </a:p>
          <a:p>
            <a:endParaRPr lang="en-US" dirty="0"/>
          </a:p>
        </p:txBody>
      </p:sp>
      <p:pic>
        <p:nvPicPr>
          <p:cNvPr id="4" name="Sound 3" title="Audio icon">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045998" y="5871031"/>
            <a:ext cx="812800" cy="812800"/>
          </a:xfrm>
          <a:prstGeom prst="rect">
            <a:avLst/>
          </a:prstGeom>
        </p:spPr>
      </p:pic>
    </p:spTree>
    <p:custDataLst>
      <p:tags r:id="rId1"/>
    </p:custDataLst>
    <p:extLst>
      <p:ext uri="{BB962C8B-B14F-4D97-AF65-F5344CB8AC3E}">
        <p14:creationId xmlns:p14="http://schemas.microsoft.com/office/powerpoint/2010/main" val="3173705720"/>
      </p:ext>
    </p:extLst>
  </p:cSld>
  <p:clrMapOvr>
    <a:masterClrMapping/>
  </p:clrMapOvr>
  <mc:AlternateContent xmlns:mc="http://schemas.openxmlformats.org/markup-compatibility/2006" xmlns:p14="http://schemas.microsoft.com/office/powerpoint/2010/main">
    <mc:Choice Requires="p14">
      <p:transition spd="slow" p14:dur="2000" advTm="41065"/>
    </mc:Choice>
    <mc:Fallback xmlns="">
      <p:transition spd="slow" advTm="4106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title="Title"/>
          <p:cNvSpPr txBox="1">
            <a:spLocks/>
          </p:cNvSpPr>
          <p:nvPr/>
        </p:nvSpPr>
        <p:spPr>
          <a:xfrm>
            <a:off x="608092" y="304800"/>
            <a:ext cx="10945654" cy="1143000"/>
          </a:xfrm>
          <a:prstGeom prst="rect">
            <a:avLst/>
          </a:prstGeom>
          <a:noFill/>
          <a:effectLst>
            <a:outerShdw blurRad="50800" dist="38100" dir="10800000" algn="r" rotWithShape="0">
              <a:prstClr val="black">
                <a:alpha val="40000"/>
              </a:prstClr>
            </a:outerShdw>
          </a:effectLst>
        </p:spPr>
        <p:txBody>
          <a:bodyPr/>
          <a:lstStyle>
            <a:lvl1pPr algn="ctr" rtl="0" eaLnBrk="0" fontAlgn="base" hangingPunct="0">
              <a:spcBef>
                <a:spcPct val="0"/>
              </a:spcBef>
              <a:spcAft>
                <a:spcPct val="0"/>
              </a:spcAft>
              <a:defRPr sz="4400" kern="1200">
                <a:solidFill>
                  <a:schemeClr val="tx1"/>
                </a:solidFill>
                <a:latin typeface="+mj-lt"/>
                <a:ea typeface="ＭＳ Ｐゴシック" charset="-128"/>
                <a:cs typeface="ＭＳ Ｐゴシック" charset="-128"/>
              </a:defRPr>
            </a:lvl1pPr>
            <a:lvl2pPr algn="ctr"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2pPr>
            <a:lvl3pPr algn="ctr"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3pPr>
            <a:lvl4pPr algn="ctr"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4pPr>
            <a:lvl5pPr algn="ctr"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rtl="0" fontAlgn="base">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rtl="0" fontAlgn="base">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rtl="0" fontAlgn="base">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rtl="0" fontAlgn="base">
              <a:spcBef>
                <a:spcPct val="0"/>
              </a:spcBef>
              <a:spcAft>
                <a:spcPct val="0"/>
              </a:spcAft>
              <a:defRPr sz="4400">
                <a:solidFill>
                  <a:schemeClr val="tx1"/>
                </a:solidFill>
                <a:latin typeface="Calibri" charset="0"/>
                <a:ea typeface="ＭＳ Ｐゴシック" charset="-128"/>
                <a:cs typeface="ＭＳ Ｐゴシック" charset="-128"/>
              </a:defRPr>
            </a:lvl9pPr>
          </a:lstStyle>
          <a:p>
            <a:pPr algn="l" eaLnBrk="1" hangingPunct="1">
              <a:defRPr/>
            </a:pPr>
            <a:endParaRPr lang="en-US" sz="4000" b="1" dirty="0">
              <a:solidFill>
                <a:srgbClr val="000000"/>
              </a:solidFill>
              <a:effectLst>
                <a:outerShdw blurRad="38100" dist="38100" dir="2700000" algn="tl">
                  <a:srgbClr val="DDDDDD"/>
                </a:outerShdw>
              </a:effectLst>
              <a:latin typeface="Helvetica"/>
              <a:ea typeface="ＭＳ Ｐゴシック" charset="0"/>
              <a:cs typeface="Helvetica"/>
            </a:endParaRPr>
          </a:p>
        </p:txBody>
      </p:sp>
      <p:sp>
        <p:nvSpPr>
          <p:cNvPr id="10" name="Content Placeholder 9"/>
          <p:cNvSpPr>
            <a:spLocks noGrp="1"/>
          </p:cNvSpPr>
          <p:nvPr>
            <p:ph idx="4294967295"/>
          </p:nvPr>
        </p:nvSpPr>
        <p:spPr>
          <a:xfrm>
            <a:off x="0" y="1600200"/>
            <a:ext cx="10742613" cy="4267200"/>
          </a:xfrm>
        </p:spPr>
        <p:txBody>
          <a:bodyPr/>
          <a:lstStyle/>
          <a:p>
            <a:pPr>
              <a:spcAft>
                <a:spcPts val="1200"/>
              </a:spcAft>
            </a:pPr>
            <a:r>
              <a:rPr lang="en-US" dirty="0" smtClean="0"/>
              <a:t>Make clear to students what they will learn (not what they will do) during a lesson – one or more periods of learning </a:t>
            </a:r>
          </a:p>
          <a:p>
            <a:pPr>
              <a:spcAft>
                <a:spcPts val="1200"/>
              </a:spcAft>
            </a:pPr>
            <a:r>
              <a:rPr lang="en-US" dirty="0" smtClean="0"/>
              <a:t>Developed by teacher or co-constructed with students</a:t>
            </a:r>
          </a:p>
          <a:p>
            <a:pPr>
              <a:spcAft>
                <a:spcPts val="1200"/>
              </a:spcAft>
            </a:pPr>
            <a:r>
              <a:rPr lang="en-US" dirty="0" smtClean="0"/>
              <a:t>Introduced at some point in the lesson</a:t>
            </a:r>
          </a:p>
          <a:p>
            <a:endParaRPr lang="en-US" dirty="0"/>
          </a:p>
        </p:txBody>
      </p:sp>
      <p:pic>
        <p:nvPicPr>
          <p:cNvPr id="5" name="Sound 1"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038028" y="5885545"/>
            <a:ext cx="812800" cy="812800"/>
          </a:xfrm>
          <a:prstGeom prst="rect">
            <a:avLst/>
          </a:prstGeom>
        </p:spPr>
      </p:pic>
      <p:sp>
        <p:nvSpPr>
          <p:cNvPr id="8" name="Title 6" title="Title"/>
          <p:cNvSpPr>
            <a:spLocks noGrp="1"/>
          </p:cNvSpPr>
          <p:nvPr>
            <p:ph type="title"/>
          </p:nvPr>
        </p:nvSpPr>
        <p:spPr/>
        <p:txBody>
          <a:bodyPr/>
          <a:lstStyle/>
          <a:p>
            <a:r>
              <a:rPr lang="en-US" sz="3600" b="1" dirty="0">
                <a:latin typeface="Century Gothic"/>
                <a:cs typeface="Century Gothic"/>
              </a:rPr>
              <a:t>Where am I Going? Learning Goals</a:t>
            </a:r>
          </a:p>
        </p:txBody>
      </p:sp>
    </p:spTree>
    <p:extLst>
      <p:ext uri="{BB962C8B-B14F-4D97-AF65-F5344CB8AC3E}">
        <p14:creationId xmlns:p14="http://schemas.microsoft.com/office/powerpoint/2010/main" val="958904951"/>
      </p:ext>
    </p:extLst>
  </p:cSld>
  <p:clrMapOvr>
    <a:masterClrMapping/>
  </p:clrMapOvr>
  <p:transition spd="slow" advTm="104699">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p:cNvSpPr>
            <a:spLocks noGrp="1"/>
          </p:cNvSpPr>
          <p:nvPr>
            <p:ph idx="4294967295"/>
          </p:nvPr>
        </p:nvSpPr>
        <p:spPr>
          <a:xfrm>
            <a:off x="0" y="1752600"/>
            <a:ext cx="10945813" cy="4373563"/>
          </a:xfrm>
        </p:spPr>
        <p:txBody>
          <a:bodyPr/>
          <a:lstStyle/>
          <a:p>
            <a:r>
              <a:rPr lang="en-US" dirty="0">
                <a:solidFill>
                  <a:srgbClr val="000000"/>
                </a:solidFill>
              </a:rPr>
              <a:t>Performances of </a:t>
            </a:r>
            <a:r>
              <a:rPr lang="en-US" dirty="0" smtClean="0">
                <a:solidFill>
                  <a:srgbClr val="000000"/>
                </a:solidFill>
              </a:rPr>
              <a:t>learning</a:t>
            </a:r>
          </a:p>
          <a:p>
            <a:r>
              <a:rPr lang="en-US" dirty="0">
                <a:solidFill>
                  <a:srgbClr val="000000"/>
                </a:solidFill>
              </a:rPr>
              <a:t>Aligned to learning goal(s</a:t>
            </a:r>
            <a:r>
              <a:rPr lang="en-US" dirty="0" smtClean="0">
                <a:solidFill>
                  <a:srgbClr val="000000"/>
                </a:solidFill>
              </a:rPr>
              <a:t>)</a:t>
            </a:r>
            <a:endParaRPr lang="en-US" dirty="0">
              <a:solidFill>
                <a:srgbClr val="000000"/>
              </a:solidFill>
            </a:endParaRPr>
          </a:p>
          <a:p>
            <a:r>
              <a:rPr lang="en-US" dirty="0">
                <a:solidFill>
                  <a:srgbClr val="000000"/>
                </a:solidFill>
              </a:rPr>
              <a:t>What students will say, do, make or </a:t>
            </a:r>
            <a:r>
              <a:rPr lang="en-US" dirty="0" smtClean="0">
                <a:solidFill>
                  <a:srgbClr val="000000"/>
                </a:solidFill>
              </a:rPr>
              <a:t>write</a:t>
            </a:r>
            <a:endParaRPr lang="en-US" dirty="0">
              <a:solidFill>
                <a:srgbClr val="000000"/>
              </a:solidFill>
            </a:endParaRPr>
          </a:p>
          <a:p>
            <a:r>
              <a:rPr lang="en-US" dirty="0">
                <a:solidFill>
                  <a:srgbClr val="000000"/>
                </a:solidFill>
              </a:rPr>
              <a:t>Clearly understood by students</a:t>
            </a:r>
          </a:p>
          <a:p>
            <a:pPr>
              <a:spcAft>
                <a:spcPts val="1200"/>
              </a:spcAft>
            </a:pPr>
            <a:r>
              <a:rPr lang="en-US" dirty="0" smtClean="0"/>
              <a:t>Used </a:t>
            </a:r>
            <a:r>
              <a:rPr lang="en-US" dirty="0"/>
              <a:t>as a reference point during the lesson</a:t>
            </a:r>
          </a:p>
          <a:p>
            <a:pPr>
              <a:spcAft>
                <a:spcPts val="1200"/>
              </a:spcAft>
            </a:pPr>
            <a:endParaRPr lang="en-US" dirty="0" smtClean="0"/>
          </a:p>
          <a:p>
            <a:endParaRPr lang="en-US" dirty="0"/>
          </a:p>
        </p:txBody>
      </p:sp>
      <p:pic>
        <p:nvPicPr>
          <p:cNvPr id="5" name="Sound 1"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161011" y="5943600"/>
            <a:ext cx="812800" cy="812800"/>
          </a:xfrm>
          <a:prstGeom prst="rect">
            <a:avLst/>
          </a:prstGeom>
        </p:spPr>
      </p:pic>
      <p:sp>
        <p:nvSpPr>
          <p:cNvPr id="8" name="Title 6" descr="Title" title="Title"/>
          <p:cNvSpPr>
            <a:spLocks noGrp="1"/>
          </p:cNvSpPr>
          <p:nvPr>
            <p:ph type="title"/>
          </p:nvPr>
        </p:nvSpPr>
        <p:spPr/>
        <p:txBody>
          <a:bodyPr/>
          <a:lstStyle/>
          <a:p>
            <a:r>
              <a:rPr lang="en-US" sz="3600" b="1" dirty="0" smtClean="0">
                <a:latin typeface="Century Gothic"/>
                <a:cs typeface="Century Gothic"/>
              </a:rPr>
              <a:t>Where am I Going? Success Criteria</a:t>
            </a:r>
            <a:endParaRPr lang="en-US" sz="3600" b="1" dirty="0">
              <a:latin typeface="Century Gothic"/>
              <a:cs typeface="Century Gothic"/>
            </a:endParaRPr>
          </a:p>
        </p:txBody>
      </p:sp>
    </p:spTree>
    <p:extLst>
      <p:ext uri="{BB962C8B-B14F-4D97-AF65-F5344CB8AC3E}">
        <p14:creationId xmlns:p14="http://schemas.microsoft.com/office/powerpoint/2010/main" val="3143381524"/>
      </p:ext>
    </p:extLst>
  </p:cSld>
  <p:clrMapOvr>
    <a:masterClrMapping/>
  </p:clrMapOvr>
  <p:transition spd="slow" advTm="87309">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8092" y="0"/>
            <a:ext cx="10945654" cy="1143000"/>
          </a:xfrm>
        </p:spPr>
        <p:txBody>
          <a:bodyPr>
            <a:normAutofit/>
          </a:bodyPr>
          <a:lstStyle/>
          <a:p>
            <a:pPr eaLnBrk="1" hangingPunct="1"/>
            <a:r>
              <a:rPr lang="en-US" sz="3600" b="1" dirty="0" smtClean="0">
                <a:solidFill>
                  <a:srgbClr val="000000"/>
                </a:solidFill>
                <a:effectLst>
                  <a:outerShdw blurRad="38100" dist="38100" dir="2700000" algn="tl">
                    <a:srgbClr val="DDDDDD"/>
                  </a:outerShdw>
                </a:effectLst>
                <a:latin typeface="Century Gothic"/>
                <a:ea typeface="ＭＳ Ｐゴシック" charset="0"/>
                <a:cs typeface="Century Gothic"/>
              </a:rPr>
              <a:t>Learning Goals &amp; Success Criteria</a:t>
            </a:r>
            <a:endParaRPr lang="en-US" sz="3600" b="1" dirty="0">
              <a:solidFill>
                <a:srgbClr val="000000"/>
              </a:solidFill>
              <a:effectLst>
                <a:outerShdw blurRad="38100" dist="38100" dir="2700000" algn="tl">
                  <a:srgbClr val="DDDDDD"/>
                </a:outerShdw>
              </a:effectLst>
              <a:latin typeface="Century Gothic"/>
              <a:ea typeface="ＭＳ Ｐゴシック" charset="0"/>
              <a:cs typeface="Century Gothic"/>
            </a:endParaRPr>
          </a:p>
        </p:txBody>
      </p:sp>
      <p:sp>
        <p:nvSpPr>
          <p:cNvPr id="7" name="TextBox 6"/>
          <p:cNvSpPr txBox="1"/>
          <p:nvPr/>
        </p:nvSpPr>
        <p:spPr>
          <a:xfrm>
            <a:off x="727875" y="1433941"/>
            <a:ext cx="4459341" cy="492443"/>
          </a:xfrm>
          <a:prstGeom prst="rect">
            <a:avLst/>
          </a:prstGeom>
          <a:noFill/>
        </p:spPr>
        <p:txBody>
          <a:bodyPr wrap="square" rtlCol="0">
            <a:spAutoFit/>
          </a:bodyPr>
          <a:lstStyle/>
          <a:p>
            <a:pPr algn="r"/>
            <a:r>
              <a:rPr lang="en-US" sz="2600" b="1" dirty="0" smtClean="0">
                <a:solidFill>
                  <a:srgbClr val="5D9C11"/>
                </a:solidFill>
                <a:latin typeface="Calibri"/>
                <a:cs typeface="Calibri"/>
              </a:rPr>
              <a:t>Learning Goals</a:t>
            </a:r>
            <a:endParaRPr lang="en-US" sz="2600" b="1" dirty="0">
              <a:solidFill>
                <a:srgbClr val="5D9C11"/>
              </a:solidFill>
              <a:latin typeface="Calibri"/>
              <a:cs typeface="Calibri"/>
            </a:endParaRPr>
          </a:p>
        </p:txBody>
      </p:sp>
      <p:sp>
        <p:nvSpPr>
          <p:cNvPr id="8" name="TextBox 7"/>
          <p:cNvSpPr txBox="1"/>
          <p:nvPr/>
        </p:nvSpPr>
        <p:spPr>
          <a:xfrm>
            <a:off x="709440" y="1981200"/>
            <a:ext cx="4468558" cy="2092881"/>
          </a:xfrm>
          <a:prstGeom prst="rect">
            <a:avLst/>
          </a:prstGeom>
          <a:noFill/>
        </p:spPr>
        <p:txBody>
          <a:bodyPr wrap="square" rtlCol="0">
            <a:spAutoFit/>
          </a:bodyPr>
          <a:lstStyle/>
          <a:p>
            <a:pPr marL="91440" lvl="0" algn="r" defTabSz="457200">
              <a:spcBef>
                <a:spcPts val="1200"/>
              </a:spcBef>
            </a:pPr>
            <a:r>
              <a:rPr lang="en-US" dirty="0" smtClean="0">
                <a:solidFill>
                  <a:srgbClr val="000000"/>
                </a:solidFill>
                <a:latin typeface="Lucida Sans" pitchFamily="34" charset="0"/>
              </a:rPr>
              <a:t>Understand </a:t>
            </a:r>
            <a:r>
              <a:rPr lang="en-US" dirty="0">
                <a:solidFill>
                  <a:srgbClr val="000000"/>
                </a:solidFill>
                <a:latin typeface="Lucida Sans" pitchFamily="34" charset="0"/>
              </a:rPr>
              <a:t>the structure of a coordinate </a:t>
            </a:r>
            <a:r>
              <a:rPr lang="en-US" dirty="0" smtClean="0">
                <a:solidFill>
                  <a:srgbClr val="000000"/>
                </a:solidFill>
                <a:latin typeface="Lucida Sans" pitchFamily="34" charset="0"/>
              </a:rPr>
              <a:t>grid</a:t>
            </a:r>
          </a:p>
          <a:p>
            <a:pPr marL="91440" lvl="0" algn="r" defTabSz="457200">
              <a:spcBef>
                <a:spcPts val="4800"/>
              </a:spcBef>
            </a:pPr>
            <a:r>
              <a:rPr lang="en-US" dirty="0" smtClean="0">
                <a:solidFill>
                  <a:srgbClr val="000000"/>
                </a:solidFill>
                <a:latin typeface="Lucida Sans" pitchFamily="34" charset="0"/>
              </a:rPr>
              <a:t>Relate the procedure of plotting points in quadrants to the structure of a coordinate grid</a:t>
            </a:r>
            <a:endParaRPr lang="en-US" dirty="0">
              <a:solidFill>
                <a:srgbClr val="000000"/>
              </a:solidFill>
              <a:latin typeface="Lucida Sans" pitchFamily="34" charset="0"/>
            </a:endParaRPr>
          </a:p>
        </p:txBody>
      </p:sp>
      <p:sp>
        <p:nvSpPr>
          <p:cNvPr id="9" name="TextBox 8"/>
          <p:cNvSpPr txBox="1"/>
          <p:nvPr/>
        </p:nvSpPr>
        <p:spPr>
          <a:xfrm>
            <a:off x="6191485" y="1976586"/>
            <a:ext cx="4956867" cy="2569934"/>
          </a:xfrm>
          <a:prstGeom prst="rect">
            <a:avLst/>
          </a:prstGeom>
          <a:noFill/>
        </p:spPr>
        <p:txBody>
          <a:bodyPr wrap="square" rtlCol="0">
            <a:spAutoFit/>
          </a:bodyPr>
          <a:lstStyle/>
          <a:p>
            <a:pPr marL="91440" lvl="0" defTabSz="457200">
              <a:spcBef>
                <a:spcPts val="1200"/>
              </a:spcBef>
            </a:pPr>
            <a:r>
              <a:rPr lang="en-US" dirty="0" smtClean="0">
                <a:solidFill>
                  <a:srgbClr val="000000"/>
                </a:solidFill>
                <a:latin typeface="Lucida Sans" pitchFamily="34" charset="0"/>
              </a:rPr>
              <a:t>I can talk &amp; write about plotting points on a coordinate grid using correct vocabulary</a:t>
            </a:r>
          </a:p>
          <a:p>
            <a:pPr marL="91440" lvl="0" defTabSz="457200">
              <a:spcBef>
                <a:spcPts val="3000"/>
              </a:spcBef>
            </a:pPr>
            <a:r>
              <a:rPr lang="en-US" dirty="0" smtClean="0">
                <a:solidFill>
                  <a:srgbClr val="000000"/>
                </a:solidFill>
                <a:latin typeface="Lucida Sans" pitchFamily="34" charset="0"/>
              </a:rPr>
              <a:t>I can plot and label points in each quadrant on a coordinate grid</a:t>
            </a:r>
          </a:p>
          <a:p>
            <a:pPr marL="91440" lvl="0" defTabSz="457200">
              <a:spcBef>
                <a:spcPts val="1200"/>
              </a:spcBef>
            </a:pPr>
            <a:r>
              <a:rPr lang="en-US" dirty="0" smtClean="0">
                <a:solidFill>
                  <a:srgbClr val="000000"/>
                </a:solidFill>
                <a:latin typeface="Lucida Sans" pitchFamily="34" charset="0"/>
              </a:rPr>
              <a:t>I can create a rule about coordinates for each quadrant</a:t>
            </a:r>
          </a:p>
        </p:txBody>
      </p:sp>
      <p:sp>
        <p:nvSpPr>
          <p:cNvPr id="10" name="TextBox 9"/>
          <p:cNvSpPr txBox="1"/>
          <p:nvPr/>
        </p:nvSpPr>
        <p:spPr>
          <a:xfrm>
            <a:off x="6302030" y="1390076"/>
            <a:ext cx="4459341" cy="492443"/>
          </a:xfrm>
          <a:prstGeom prst="rect">
            <a:avLst/>
          </a:prstGeom>
          <a:noFill/>
        </p:spPr>
        <p:txBody>
          <a:bodyPr wrap="square" rtlCol="0">
            <a:spAutoFit/>
          </a:bodyPr>
          <a:lstStyle/>
          <a:p>
            <a:r>
              <a:rPr lang="en-US" sz="2600" b="1" dirty="0" smtClean="0">
                <a:solidFill>
                  <a:srgbClr val="BC641D"/>
                </a:solidFill>
                <a:latin typeface="Calibri"/>
                <a:cs typeface="Calibri"/>
              </a:rPr>
              <a:t>Success Criteria</a:t>
            </a:r>
          </a:p>
        </p:txBody>
      </p:sp>
      <p:pic>
        <p:nvPicPr>
          <p:cNvPr id="11" name="Picture 10" descr="arrowLesson-04.png" title="arrow"/>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386834" y="2020425"/>
            <a:ext cx="600427" cy="381000"/>
          </a:xfrm>
          <a:prstGeom prst="rect">
            <a:avLst/>
          </a:prstGeom>
        </p:spPr>
      </p:pic>
      <p:pic>
        <p:nvPicPr>
          <p:cNvPr id="12" name="Picture 11" descr="arrowLesson-04.png" title="arrow"/>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386834" y="3170380"/>
            <a:ext cx="600427" cy="381000"/>
          </a:xfrm>
          <a:prstGeom prst="rect">
            <a:avLst/>
          </a:prstGeom>
        </p:spPr>
      </p:pic>
      <p:pic>
        <p:nvPicPr>
          <p:cNvPr id="13" name="Sound 2"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147346" y="6019800"/>
            <a:ext cx="812800" cy="812800"/>
          </a:xfrm>
          <a:prstGeom prst="rect">
            <a:avLst/>
          </a:prstGeom>
        </p:spPr>
      </p:pic>
    </p:spTree>
    <p:extLst>
      <p:ext uri="{BB962C8B-B14F-4D97-AF65-F5344CB8AC3E}">
        <p14:creationId xmlns:p14="http://schemas.microsoft.com/office/powerpoint/2010/main" val="2653935013"/>
      </p:ext>
    </p:extLst>
  </p:cSld>
  <p:clrMapOvr>
    <a:masterClrMapping/>
  </p:clrMapOvr>
  <p:transition spd="slow" advTm="90901">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z="4000" b="1" dirty="0" smtClean="0"/>
              <a:t>Learning Goal</a:t>
            </a:r>
            <a:endParaRPr lang="en-US" sz="4000" b="1" dirty="0"/>
          </a:p>
        </p:txBody>
      </p:sp>
      <p:sp>
        <p:nvSpPr>
          <p:cNvPr id="2" name="Content Placeholder 1"/>
          <p:cNvSpPr>
            <a:spLocks noGrp="1"/>
          </p:cNvSpPr>
          <p:nvPr>
            <p:ph sz="half" idx="2"/>
          </p:nvPr>
        </p:nvSpPr>
        <p:spPr>
          <a:xfrm>
            <a:off x="6233319" y="1600201"/>
            <a:ext cx="5270130" cy="4253143"/>
          </a:xfrm>
        </p:spPr>
        <p:txBody>
          <a:bodyPr/>
          <a:lstStyle/>
          <a:p>
            <a:pPr marL="0" lvl="0" indent="0">
              <a:lnSpc>
                <a:spcPct val="90000"/>
              </a:lnSpc>
              <a:buNone/>
            </a:pPr>
            <a:r>
              <a:rPr lang="en-US" i="1" dirty="0" smtClean="0"/>
              <a:t>Goal: </a:t>
            </a:r>
            <a:r>
              <a:rPr lang="en-US" dirty="0" smtClean="0"/>
              <a:t>Use </a:t>
            </a:r>
            <a:r>
              <a:rPr lang="en-US" dirty="0"/>
              <a:t>multiplication and division to solve </a:t>
            </a:r>
            <a:r>
              <a:rPr lang="en-US" dirty="0" smtClean="0"/>
              <a:t>problems</a:t>
            </a:r>
          </a:p>
          <a:p>
            <a:pPr lvl="0">
              <a:lnSpc>
                <a:spcPct val="90000"/>
              </a:lnSpc>
            </a:pPr>
            <a:endParaRPr lang="en-US" dirty="0"/>
          </a:p>
          <a:p>
            <a:pPr marL="0" lvl="0" indent="0">
              <a:lnSpc>
                <a:spcPct val="90000"/>
              </a:lnSpc>
              <a:buNone/>
            </a:pPr>
            <a:r>
              <a:rPr lang="en-US" i="1" dirty="0" smtClean="0"/>
              <a:t>Problem: </a:t>
            </a:r>
            <a:r>
              <a:rPr lang="en-US" dirty="0" smtClean="0"/>
              <a:t>Ricardo </a:t>
            </a:r>
            <a:r>
              <a:rPr lang="en-US" dirty="0"/>
              <a:t>has 1,135 US stamps. He has 3 times as many foreign stamps as US stamps. How many stamps does he have altogether?</a:t>
            </a:r>
          </a:p>
          <a:p>
            <a:endParaRPr lang="en-US" dirty="0"/>
          </a:p>
        </p:txBody>
      </p:sp>
      <p:pic>
        <p:nvPicPr>
          <p:cNvPr id="6" name="Picture 5" descr="Screen Shot 2014-04-01 at 12.32.44 PM.png" title="Teacher in classroom"/>
          <p:cNvPicPr>
            <a:picLocks noChangeAspect="1"/>
          </p:cNvPicPr>
          <p:nvPr/>
        </p:nvPicPr>
        <p:blipFill rotWithShape="1">
          <a:blip r:embed="rId5">
            <a:extLst>
              <a:ext uri="{28A0092B-C50C-407E-A947-70E740481C1C}">
                <a14:useLocalDpi xmlns:a14="http://schemas.microsoft.com/office/drawing/2010/main" val="0"/>
              </a:ext>
            </a:extLst>
          </a:blip>
          <a:srcRect l="7856" r="8540"/>
          <a:stretch/>
        </p:blipFill>
        <p:spPr>
          <a:xfrm>
            <a:off x="316348" y="1772782"/>
            <a:ext cx="5772542" cy="3745927"/>
          </a:xfrm>
          <a:prstGeom prst="rect">
            <a:avLst/>
          </a:prstGeom>
          <a:ln w="25400">
            <a:solidFill>
              <a:schemeClr val="tx1"/>
            </a:solidFill>
          </a:ln>
        </p:spPr>
      </p:pic>
      <p:pic>
        <p:nvPicPr>
          <p:cNvPr id="5" name="Sound 2"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249700" y="6010965"/>
            <a:ext cx="812800" cy="812800"/>
          </a:xfrm>
          <a:prstGeom prst="rect">
            <a:avLst/>
          </a:prstGeom>
        </p:spPr>
      </p:pic>
    </p:spTree>
    <p:extLst>
      <p:ext uri="{BB962C8B-B14F-4D97-AF65-F5344CB8AC3E}">
        <p14:creationId xmlns:p14="http://schemas.microsoft.com/office/powerpoint/2010/main" val="580622514"/>
      </p:ext>
    </p:extLst>
  </p:cSld>
  <p:clrMapOvr>
    <a:masterClrMapping/>
  </p:clrMapOvr>
  <mc:AlternateContent xmlns:mc="http://schemas.openxmlformats.org/markup-compatibility/2006" xmlns:p14="http://schemas.microsoft.com/office/powerpoint/2010/main">
    <mc:Choice Requires="p14">
      <p:transition spd="slow" p14:dur="2000" advTm="20038"/>
    </mc:Choice>
    <mc:Fallback xmlns="">
      <p:transition spd="slow" advTm="2003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z="4000" b="1" dirty="0" smtClean="0"/>
              <a:t>Success Criteria</a:t>
            </a:r>
            <a:endParaRPr lang="en-US" sz="4000" b="1" dirty="0"/>
          </a:p>
        </p:txBody>
      </p:sp>
      <p:sp>
        <p:nvSpPr>
          <p:cNvPr id="2" name="Content Placeholder 1"/>
          <p:cNvSpPr>
            <a:spLocks noGrp="1"/>
          </p:cNvSpPr>
          <p:nvPr>
            <p:ph sz="half" idx="2"/>
          </p:nvPr>
        </p:nvSpPr>
        <p:spPr>
          <a:xfrm>
            <a:off x="6336939" y="1600201"/>
            <a:ext cx="5270130" cy="4253143"/>
          </a:xfrm>
        </p:spPr>
        <p:txBody>
          <a:bodyPr/>
          <a:lstStyle/>
          <a:p>
            <a:pPr lvl="0">
              <a:lnSpc>
                <a:spcPct val="90000"/>
              </a:lnSpc>
            </a:pPr>
            <a:r>
              <a:rPr lang="en-US" dirty="0"/>
              <a:t>I can determine when and how to break a problem into simpler parts</a:t>
            </a:r>
          </a:p>
          <a:p>
            <a:pPr lvl="0">
              <a:lnSpc>
                <a:spcPct val="90000"/>
              </a:lnSpc>
            </a:pPr>
            <a:r>
              <a:rPr lang="en-US" dirty="0"/>
              <a:t>I can explain what the problem is asking me to do</a:t>
            </a:r>
          </a:p>
          <a:p>
            <a:pPr lvl="0">
              <a:lnSpc>
                <a:spcPct val="90000"/>
              </a:lnSpc>
            </a:pPr>
            <a:r>
              <a:rPr lang="en-US" dirty="0"/>
              <a:t>I can explain the relationship between multiplication and division</a:t>
            </a:r>
          </a:p>
          <a:p>
            <a:endParaRPr lang="en-US" dirty="0"/>
          </a:p>
        </p:txBody>
      </p:sp>
      <p:pic>
        <p:nvPicPr>
          <p:cNvPr id="14" name="Picture 13" descr="Screen Shot 2014-04-01 at 12.32.44 PM.png" title="Teacher in classroom"/>
          <p:cNvPicPr>
            <a:picLocks noChangeAspect="1"/>
          </p:cNvPicPr>
          <p:nvPr/>
        </p:nvPicPr>
        <p:blipFill rotWithShape="1">
          <a:blip r:embed="rId5">
            <a:extLst>
              <a:ext uri="{28A0092B-C50C-407E-A947-70E740481C1C}">
                <a14:useLocalDpi xmlns:a14="http://schemas.microsoft.com/office/drawing/2010/main" val="0"/>
              </a:ext>
            </a:extLst>
          </a:blip>
          <a:srcRect l="7856" r="8540"/>
          <a:stretch/>
        </p:blipFill>
        <p:spPr>
          <a:xfrm>
            <a:off x="316348" y="1772782"/>
            <a:ext cx="5772542" cy="3745927"/>
          </a:xfrm>
          <a:prstGeom prst="rect">
            <a:avLst/>
          </a:prstGeom>
          <a:ln w="25400">
            <a:solidFill>
              <a:schemeClr val="tx1"/>
            </a:solidFill>
          </a:ln>
        </p:spPr>
      </p:pic>
      <p:pic>
        <p:nvPicPr>
          <p:cNvPr id="5" name="Sound 2"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230990" y="5996451"/>
            <a:ext cx="812800" cy="812800"/>
          </a:xfrm>
          <a:prstGeom prst="rect">
            <a:avLst/>
          </a:prstGeom>
        </p:spPr>
      </p:pic>
    </p:spTree>
    <p:extLst>
      <p:ext uri="{BB962C8B-B14F-4D97-AF65-F5344CB8AC3E}">
        <p14:creationId xmlns:p14="http://schemas.microsoft.com/office/powerpoint/2010/main" val="795068079"/>
      </p:ext>
    </p:extLst>
  </p:cSld>
  <p:clrMapOvr>
    <a:masterClrMapping/>
  </p:clrMapOvr>
  <mc:AlternateContent xmlns:mc="http://schemas.openxmlformats.org/markup-compatibility/2006" xmlns:p14="http://schemas.microsoft.com/office/powerpoint/2010/main">
    <mc:Choice Requires="p14">
      <p:transition spd="slow" p14:dur="2000" advTm="39140"/>
    </mc:Choice>
    <mc:Fallback xmlns="">
      <p:transition spd="slow" advTm="391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8092" y="368300"/>
            <a:ext cx="10945654" cy="774700"/>
          </a:xfrm>
        </p:spPr>
        <p:txBody>
          <a:bodyPr>
            <a:normAutofit/>
          </a:bodyPr>
          <a:lstStyle/>
          <a:p>
            <a:pPr eaLnBrk="1" hangingPunct="1"/>
            <a:r>
              <a:rPr lang="en-US" sz="3600" b="1" dirty="0" smtClean="0">
                <a:solidFill>
                  <a:srgbClr val="000000"/>
                </a:solidFill>
                <a:effectLst>
                  <a:outerShdw blurRad="38100" dist="38100" dir="2700000" algn="tl">
                    <a:srgbClr val="DDDDDD"/>
                  </a:outerShdw>
                </a:effectLst>
                <a:latin typeface="Century Gothic"/>
                <a:ea typeface="ＭＳ Ｐゴシック" charset="0"/>
                <a:cs typeface="Century Gothic"/>
              </a:rPr>
              <a:t>Co-</a:t>
            </a:r>
            <a:r>
              <a:rPr lang="en-US" sz="3600" b="1" dirty="0" smtClean="0">
                <a:solidFill>
                  <a:srgbClr val="000000"/>
                </a:solidFill>
                <a:effectLst>
                  <a:outerShdw blurRad="38100" dist="38100" dir="2700000" algn="tl">
                    <a:srgbClr val="DDDDDD"/>
                  </a:outerShdw>
                </a:effectLst>
                <a:ea typeface="ＭＳ Ｐゴシック" charset="0"/>
              </a:rPr>
              <a:t>C</a:t>
            </a:r>
            <a:r>
              <a:rPr lang="en-US" sz="3600" b="1" dirty="0" smtClean="0">
                <a:solidFill>
                  <a:srgbClr val="000000"/>
                </a:solidFill>
                <a:effectLst>
                  <a:outerShdw blurRad="38100" dist="38100" dir="2700000" algn="tl">
                    <a:srgbClr val="DDDDDD"/>
                  </a:outerShdw>
                </a:effectLst>
                <a:latin typeface="Century Gothic"/>
                <a:ea typeface="ＭＳ Ｐゴシック" charset="0"/>
                <a:cs typeface="Century Gothic"/>
              </a:rPr>
              <a:t>onstructing Criteria</a:t>
            </a:r>
            <a:endParaRPr lang="en-US" sz="3600" b="1" dirty="0">
              <a:solidFill>
                <a:srgbClr val="000000"/>
              </a:solidFill>
              <a:effectLst>
                <a:outerShdw blurRad="38100" dist="38100" dir="2700000" algn="tl">
                  <a:srgbClr val="DDDDDD"/>
                </a:outerShdw>
              </a:effectLst>
              <a:latin typeface="Century Gothic"/>
              <a:ea typeface="ＭＳ Ｐゴシック" charset="0"/>
              <a:cs typeface="Century Gothic"/>
            </a:endParaRPr>
          </a:p>
        </p:txBody>
      </p:sp>
      <p:pic>
        <p:nvPicPr>
          <p:cNvPr id="15" name="Picture 14" descr="co-constuction.tiff" title="Success criteria"/>
          <p:cNvPicPr>
            <a:picLocks noChangeAspect="1"/>
          </p:cNvPicPr>
          <p:nvPr/>
        </p:nvPicPr>
        <p:blipFill rotWithShape="1">
          <a:blip r:embed="rId5"/>
          <a:srcRect l="3511" t="3719" r="1801"/>
          <a:stretch/>
        </p:blipFill>
        <p:spPr>
          <a:xfrm>
            <a:off x="2042319" y="1227873"/>
            <a:ext cx="8746764" cy="4703424"/>
          </a:xfrm>
          <a:prstGeom prst="rect">
            <a:avLst/>
          </a:prstGeom>
          <a:ln w="31750">
            <a:solidFill>
              <a:schemeClr val="tx1"/>
            </a:solidFill>
          </a:ln>
        </p:spPr>
      </p:pic>
      <p:pic>
        <p:nvPicPr>
          <p:cNvPr id="4" name="Sound 2"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246283" y="6016171"/>
            <a:ext cx="812800" cy="812800"/>
          </a:xfrm>
          <a:prstGeom prst="rect">
            <a:avLst/>
          </a:prstGeom>
        </p:spPr>
      </p:pic>
    </p:spTree>
    <p:extLst>
      <p:ext uri="{BB962C8B-B14F-4D97-AF65-F5344CB8AC3E}">
        <p14:creationId xmlns:p14="http://schemas.microsoft.com/office/powerpoint/2010/main" val="584582264"/>
      </p:ext>
    </p:extLst>
  </p:cSld>
  <p:clrMapOvr>
    <a:masterClrMapping/>
  </p:clrMapOvr>
  <p:transition spd="slow" advTm="47942">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8.0&quot;&gt;&lt;object type=&quot;1&quot; unique_id=&quot;10001&quot;&gt;&lt;object type=&quot;2&quot; unique_id=&quot;37306&quot;&gt;&lt;object type=&quot;3&quot; unique_id=&quot;38157&quot;&gt;&lt;property id=&quot;20148&quot; value=&quot;5&quot;/&gt;&lt;property id=&quot;20300&quot; value=&quot;Slide 1 - &amp;quot;Module 2 Presentation&amp;quot;&quot;/&gt;&lt;property id=&quot;20307&quot; value=&quot;256&quot;/&gt;&lt;/object&gt;&lt;object type=&quot;3&quot; unique_id=&quot;38158&quot;&gt;&lt;property id=&quot;20148&quot; value=&quot;5&quot;/&gt;&lt;property id=&quot;20300&quot; value=&quot;Slide 2 - &amp;quot;Section 1&amp;quot;&quot;/&gt;&lt;property id=&quot;20307&quot; value=&quot;257&quot;/&gt;&lt;/object&gt;&lt;object type=&quot;3&quot; unique_id=&quot;38159&quot;&gt;&lt;property id=&quot;20148&quot; value=&quot;5&quot;/&gt;&lt;property id=&quot;20300&quot; value=&quot;Slide 3 - &amp;quot;Guiding Questions&amp;quot;&quot;/&gt;&lt;property id=&quot;20307&quot; value=&quot;258&quot;/&gt;&lt;/object&gt;&lt;object type=&quot;3&quot; unique_id=&quot;38160&quot;&gt;&lt;property id=&quot;20148&quot; value=&quot;5&quot;/&gt;&lt;property id=&quot;20300&quot; value=&quot;Slide 4 - &amp;quot;Where am I Going? Learning Goals&amp;quot;&quot;/&gt;&lt;property id=&quot;20307&quot; value=&quot;259&quot;/&gt;&lt;/object&gt;&lt;object type=&quot;3&quot; unique_id=&quot;38161&quot;&gt;&lt;property id=&quot;20148&quot; value=&quot;5&quot;/&gt;&lt;property id=&quot;20300&quot; value=&quot;Slide 5 - &amp;quot;Where am I Going? Success Criteria&amp;quot;&quot;/&gt;&lt;property id=&quot;20307&quot; value=&quot;260&quot;/&gt;&lt;/object&gt;&lt;object type=&quot;3&quot; unique_id=&quot;38162&quot;&gt;&lt;property id=&quot;20148&quot; value=&quot;5&quot;/&gt;&lt;property id=&quot;20300&quot; value=&quot;Slide 6 - &amp;quot;Learning Goals &amp;amp; Success Criteria&amp;quot;&quot;/&gt;&lt;property id=&quot;20307&quot; value=&quot;261&quot;/&gt;&lt;/object&gt;&lt;object type=&quot;3&quot; unique_id=&quot;38163&quot;&gt;&lt;property id=&quot;20148&quot; value=&quot;5&quot;/&gt;&lt;property id=&quot;20300&quot; value=&quot;Slide 7 - &amp;quot;Learning Goal&amp;quot;&quot;/&gt;&lt;property id=&quot;20307&quot; value=&quot;262&quot;/&gt;&lt;/object&gt;&lt;object type=&quot;3&quot; unique_id=&quot;38164&quot;&gt;&lt;property id=&quot;20148&quot; value=&quot;5&quot;/&gt;&lt;property id=&quot;20300&quot; value=&quot;Slide 8 - &amp;quot;Success Criteria&amp;quot;&quot;/&gt;&lt;property id=&quot;20307&quot; value=&quot;263&quot;/&gt;&lt;/object&gt;&lt;object type=&quot;3&quot; unique_id=&quot;38165&quot;&gt;&lt;property id=&quot;20148&quot; value=&quot;5&quot;/&gt;&lt;property id=&quot;20300&quot; value=&quot;Slide 9 - &amp;quot;Co-Constructing Criteria&amp;quot;&quot;/&gt;&lt;property id=&quot;20307&quot; value=&quot;264&quot;/&gt;&lt;/object&gt;&lt;object type=&quot;3&quot; unique_id=&quot;38166&quot;&gt;&lt;property id=&quot;20148&quot; value=&quot;5&quot;/&gt;&lt;property id=&quot;20300&quot; value=&quot;Slide 10 - &amp;quot; What Makes a Good  Learning Goal? &amp;quot;&quot;/&gt;&lt;property id=&quot;20307&quot; value=&quot;265&quot;/&gt;&lt;/object&gt;&lt;object type=&quot;3&quot; unique_id=&quot;38167&quot;&gt;&lt;property id=&quot;20148&quot; value=&quot;5&quot;/&gt;&lt;property id=&quot;20300&quot; value=&quot;Slide 11 - &amp;quot; What Make Good Success Criteria? &amp;quot;&quot;/&gt;&lt;property id=&quot;20307&quot; value=&quot;266&quot;/&gt;&lt;/object&gt;&lt;object type=&quot;3&quot; unique_id=&quot;38168&quot;&gt;&lt;property id=&quot;20148&quot; value=&quot;5&quot;/&gt;&lt;property id=&quot;20300&quot; value=&quot;Slide 12 - &amp;quot;Section 2&amp;quot;&quot;/&gt;&lt;property id=&quot;20307&quot; value=&quot;267&quot;/&gt;&lt;/object&gt;&lt;object type=&quot;3&quot; unique_id=&quot;38169&quot;&gt;&lt;property id=&quot;20148&quot; value=&quot;5&quot;/&gt;&lt;property id=&quot;20300&quot; value=&quot;Slide 13 - &amp;quot;Where am I now?&amp;quot;&quot;/&gt;&lt;property id=&quot;20307&quot; value=&quot;268&quot;/&gt;&lt;/object&gt;&lt;object type=&quot;3&quot; unique_id=&quot;38170&quot;&gt;&lt;property id=&quot;20148&quot; value=&quot;5&quot;/&gt;&lt;property id=&quot;20300&quot; value=&quot;Slide 14 - &amp;quot;Where am I now?&amp;quot;&quot;/&gt;&lt;property id=&quot;20307&quot; value=&quot;269&quot;/&gt;&lt;/object&gt;&lt;object type=&quot;3&quot; unique_id=&quot;38171&quot;&gt;&lt;property id=&quot;20148&quot; value=&quot;5&quot;/&gt;&lt;property id=&quot;20300&quot; value=&quot;Slide 15 - &amp;quot;Recap&amp;quot;&quot;/&gt;&lt;property id=&quot;20307&quot; value=&quot;270&quot;/&gt;&lt;/object&gt;&lt;object type=&quot;3&quot; unique_id=&quot;38172&quot;&gt;&lt;property id=&quot;20148&quot; value=&quot;5&quot;/&gt;&lt;property id=&quot;20300&quot; value=&quot;Slide 16 - &amp;quot;ODE Resources&amp;quot;&quot;/&gt;&lt;property id=&quot;20307&quot; value=&quot;271&quot;/&gt;&lt;/object&gt;&lt;/object&gt;&lt;object type=&quot;8&quot; unique_id=&quot;37354&quo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TIMING" val="|9.8|2.4|1.4"/>
</p:tagLst>
</file>

<file path=ppt/theme/theme1.xml><?xml version="1.0" encoding="utf-8"?>
<a:theme xmlns:a="http://schemas.openxmlformats.org/drawingml/2006/main" name="1_simple">
  <a:themeElements>
    <a:clrScheme name="Custom 1">
      <a:dk1>
        <a:srgbClr val="000000"/>
      </a:dk1>
      <a:lt1>
        <a:srgbClr val="99CCFF"/>
      </a:lt1>
      <a:dk2>
        <a:srgbClr val="1C1C1C"/>
      </a:dk2>
      <a:lt2>
        <a:srgbClr val="4D4D4D"/>
      </a:lt2>
      <a:accent1>
        <a:srgbClr val="CC0066"/>
      </a:accent1>
      <a:accent2>
        <a:srgbClr val="3366FF"/>
      </a:accent2>
      <a:accent3>
        <a:srgbClr val="CAE2FF"/>
      </a:accent3>
      <a:accent4>
        <a:srgbClr val="000000"/>
      </a:accent4>
      <a:accent5>
        <a:srgbClr val="E2AAB8"/>
      </a:accent5>
      <a:accent6>
        <a:srgbClr val="2D5CE7"/>
      </a:accent6>
      <a:hlink>
        <a:srgbClr val="3333FF"/>
      </a:hlink>
      <a:folHlink>
        <a:srgbClr val="99009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imple 1">
        <a:dk1>
          <a:srgbClr val="C0C0C0"/>
        </a:dk1>
        <a:lt1>
          <a:srgbClr val="FFFFFF"/>
        </a:lt1>
        <a:dk2>
          <a:srgbClr val="000099"/>
        </a:dk2>
        <a:lt2>
          <a:srgbClr val="CCECFF"/>
        </a:lt2>
        <a:accent1>
          <a:srgbClr val="FF3399"/>
        </a:accent1>
        <a:accent2>
          <a:srgbClr val="99CCFF"/>
        </a:accent2>
        <a:accent3>
          <a:srgbClr val="AAAACA"/>
        </a:accent3>
        <a:accent4>
          <a:srgbClr val="DADADA"/>
        </a:accent4>
        <a:accent5>
          <a:srgbClr val="FFADCA"/>
        </a:accent5>
        <a:accent6>
          <a:srgbClr val="8AB9E7"/>
        </a:accent6>
        <a:hlink>
          <a:srgbClr val="FF5050"/>
        </a:hlink>
        <a:folHlink>
          <a:srgbClr val="FFFF99"/>
        </a:folHlink>
      </a:clrScheme>
      <a:clrMap bg1="dk2" tx1="lt1" bg2="dk1" tx2="lt2" accent1="accent1" accent2="accent2" accent3="accent3" accent4="accent4" accent5="accent5" accent6="accent6" hlink="hlink" folHlink="folHlink"/>
    </a:extraClrScheme>
    <a:extraClrScheme>
      <a:clrScheme name="1_simple 2">
        <a:dk1>
          <a:srgbClr val="000000"/>
        </a:dk1>
        <a:lt1>
          <a:srgbClr val="99CCFF"/>
        </a:lt1>
        <a:dk2>
          <a:srgbClr val="1C1C1C"/>
        </a:dk2>
        <a:lt2>
          <a:srgbClr val="4D4D4D"/>
        </a:lt2>
        <a:accent1>
          <a:srgbClr val="CC0066"/>
        </a:accent1>
        <a:accent2>
          <a:srgbClr val="3366FF"/>
        </a:accent2>
        <a:accent3>
          <a:srgbClr val="CAE2FF"/>
        </a:accent3>
        <a:accent4>
          <a:srgbClr val="000000"/>
        </a:accent4>
        <a:accent5>
          <a:srgbClr val="E2AAB8"/>
        </a:accent5>
        <a:accent6>
          <a:srgbClr val="2D5CE7"/>
        </a:accent6>
        <a:hlink>
          <a:srgbClr val="FF0000"/>
        </a:hlink>
        <a:folHlink>
          <a:srgbClr val="FFFF00"/>
        </a:folHlink>
      </a:clrScheme>
      <a:clrMap bg1="lt1" tx1="dk1" bg2="lt2" tx2="dk2" accent1="accent1" accent2="accent2" accent3="accent3" accent4="accent4" accent5="accent5" accent6="accent6" hlink="hlink" folHlink="folHlink"/>
    </a:extraClrScheme>
    <a:extraClrScheme>
      <a:clrScheme name="1_simple 3">
        <a:dk1>
          <a:srgbClr val="C0C0C0"/>
        </a:dk1>
        <a:lt1>
          <a:srgbClr val="FFFFFF"/>
        </a:lt1>
        <a:dk2>
          <a:srgbClr val="800000"/>
        </a:dk2>
        <a:lt2>
          <a:srgbClr val="FFCC99"/>
        </a:lt2>
        <a:accent1>
          <a:srgbClr val="FF9900"/>
        </a:accent1>
        <a:accent2>
          <a:srgbClr val="CC0000"/>
        </a:accent2>
        <a:accent3>
          <a:srgbClr val="C0AAAA"/>
        </a:accent3>
        <a:accent4>
          <a:srgbClr val="DADADA"/>
        </a:accent4>
        <a:accent5>
          <a:srgbClr val="FFCAAA"/>
        </a:accent5>
        <a:accent6>
          <a:srgbClr val="B90000"/>
        </a:accent6>
        <a:hlink>
          <a:srgbClr val="FF33CC"/>
        </a:hlink>
        <a:folHlink>
          <a:srgbClr val="FFCC00"/>
        </a:folHlink>
      </a:clrScheme>
      <a:clrMap bg1="dk2" tx1="lt1" bg2="dk1" tx2="lt2" accent1="accent1" accent2="accent2" accent3="accent3" accent4="accent4" accent5="accent5" accent6="accent6" hlink="hlink" folHlink="folHlink"/>
    </a:extraClrScheme>
    <a:extraClrScheme>
      <a:clrScheme name="1_simple 4">
        <a:dk1>
          <a:srgbClr val="000000"/>
        </a:dk1>
        <a:lt1>
          <a:srgbClr val="FF9966"/>
        </a:lt1>
        <a:dk2>
          <a:srgbClr val="1C1C1C"/>
        </a:dk2>
        <a:lt2>
          <a:srgbClr val="4D4D4D"/>
        </a:lt2>
        <a:accent1>
          <a:srgbClr val="FF0000"/>
        </a:accent1>
        <a:accent2>
          <a:srgbClr val="FF6699"/>
        </a:accent2>
        <a:accent3>
          <a:srgbClr val="FFCAB8"/>
        </a:accent3>
        <a:accent4>
          <a:srgbClr val="000000"/>
        </a:accent4>
        <a:accent5>
          <a:srgbClr val="FFAAAA"/>
        </a:accent5>
        <a:accent6>
          <a:srgbClr val="E75C8A"/>
        </a:accent6>
        <a:hlink>
          <a:srgbClr val="CC00CC"/>
        </a:hlink>
        <a:folHlink>
          <a:srgbClr val="FFCC00"/>
        </a:folHlink>
      </a:clrScheme>
      <a:clrMap bg1="lt1" tx1="dk1" bg2="lt2" tx2="dk2" accent1="accent1" accent2="accent2" accent3="accent3" accent4="accent4" accent5="accent5" accent6="accent6" hlink="hlink" folHlink="folHlink"/>
    </a:extraClrScheme>
    <a:extraClrScheme>
      <a:clrScheme name="1_simple 5">
        <a:dk1>
          <a:srgbClr val="C0C0C0"/>
        </a:dk1>
        <a:lt1>
          <a:srgbClr val="FFFFFF"/>
        </a:lt1>
        <a:dk2>
          <a:srgbClr val="008000"/>
        </a:dk2>
        <a:lt2>
          <a:srgbClr val="CCECFF"/>
        </a:lt2>
        <a:accent1>
          <a:srgbClr val="0066FF"/>
        </a:accent1>
        <a:accent2>
          <a:srgbClr val="00FF00"/>
        </a:accent2>
        <a:accent3>
          <a:srgbClr val="AAC0AA"/>
        </a:accent3>
        <a:accent4>
          <a:srgbClr val="DADADA"/>
        </a:accent4>
        <a:accent5>
          <a:srgbClr val="AAB8FF"/>
        </a:accent5>
        <a:accent6>
          <a:srgbClr val="00E700"/>
        </a:accent6>
        <a:hlink>
          <a:srgbClr val="A29E00"/>
        </a:hlink>
        <a:folHlink>
          <a:srgbClr val="EA8B00"/>
        </a:folHlink>
      </a:clrScheme>
      <a:clrMap bg1="dk2" tx1="lt1" bg2="dk1" tx2="lt2" accent1="accent1" accent2="accent2" accent3="accent3" accent4="accent4" accent5="accent5" accent6="accent6" hlink="hlink" folHlink="folHlink"/>
    </a:extraClrScheme>
    <a:extraClrScheme>
      <a:clrScheme name="1_simple 6">
        <a:dk1>
          <a:srgbClr val="000000"/>
        </a:dk1>
        <a:lt1>
          <a:srgbClr val="97E183"/>
        </a:lt1>
        <a:dk2>
          <a:srgbClr val="1C1C1C"/>
        </a:dk2>
        <a:lt2>
          <a:srgbClr val="4D4D4D"/>
        </a:lt2>
        <a:accent1>
          <a:srgbClr val="0066FF"/>
        </a:accent1>
        <a:accent2>
          <a:srgbClr val="99FF99"/>
        </a:accent2>
        <a:accent3>
          <a:srgbClr val="C9EEC1"/>
        </a:accent3>
        <a:accent4>
          <a:srgbClr val="000000"/>
        </a:accent4>
        <a:accent5>
          <a:srgbClr val="AAB8FF"/>
        </a:accent5>
        <a:accent6>
          <a:srgbClr val="8AE78A"/>
        </a:accent6>
        <a:hlink>
          <a:srgbClr val="CC9900"/>
        </a:hlink>
        <a:folHlink>
          <a:srgbClr val="FFCC66"/>
        </a:folHlink>
      </a:clrScheme>
      <a:clrMap bg1="lt1" tx1="dk1" bg2="lt2" tx2="dk2" accent1="accent1" accent2="accent2" accent3="accent3" accent4="accent4" accent5="accent5" accent6="accent6" hlink="hlink" folHlink="folHlink"/>
    </a:extraClrScheme>
    <a:extraClrScheme>
      <a:clrScheme name="1_simple 7">
        <a:dk1>
          <a:srgbClr val="C0C0C0"/>
        </a:dk1>
        <a:lt1>
          <a:srgbClr val="FFFFFF"/>
        </a:lt1>
        <a:dk2>
          <a:srgbClr val="008080"/>
        </a:dk2>
        <a:lt2>
          <a:srgbClr val="CCECFF"/>
        </a:lt2>
        <a:accent1>
          <a:srgbClr val="29A329"/>
        </a:accent1>
        <a:accent2>
          <a:srgbClr val="00FFFF"/>
        </a:accent2>
        <a:accent3>
          <a:srgbClr val="AAC0C0"/>
        </a:accent3>
        <a:accent4>
          <a:srgbClr val="DADADA"/>
        </a:accent4>
        <a:accent5>
          <a:srgbClr val="ACCEAC"/>
        </a:accent5>
        <a:accent6>
          <a:srgbClr val="00E7E7"/>
        </a:accent6>
        <a:hlink>
          <a:srgbClr val="3B6AFF"/>
        </a:hlink>
        <a:folHlink>
          <a:srgbClr val="FF9900"/>
        </a:folHlink>
      </a:clrScheme>
      <a:clrMap bg1="dk2" tx1="lt1" bg2="dk1" tx2="lt2" accent1="accent1" accent2="accent2" accent3="accent3" accent4="accent4" accent5="accent5" accent6="accent6" hlink="hlink" folHlink="folHlink"/>
    </a:extraClrScheme>
    <a:extraClrScheme>
      <a:clrScheme name="1_simple 8">
        <a:dk1>
          <a:srgbClr val="000000"/>
        </a:dk1>
        <a:lt1>
          <a:srgbClr val="64F0BE"/>
        </a:lt1>
        <a:dk2>
          <a:srgbClr val="1C1C1C"/>
        </a:dk2>
        <a:lt2>
          <a:srgbClr val="4D4D4D"/>
        </a:lt2>
        <a:accent1>
          <a:srgbClr val="008000"/>
        </a:accent1>
        <a:accent2>
          <a:srgbClr val="00FFFF"/>
        </a:accent2>
        <a:accent3>
          <a:srgbClr val="B8F6DB"/>
        </a:accent3>
        <a:accent4>
          <a:srgbClr val="000000"/>
        </a:accent4>
        <a:accent5>
          <a:srgbClr val="AAC0AA"/>
        </a:accent5>
        <a:accent6>
          <a:srgbClr val="00E7E7"/>
        </a:accent6>
        <a:hlink>
          <a:srgbClr val="3366FF"/>
        </a:hlink>
        <a:folHlink>
          <a:srgbClr val="FFCC66"/>
        </a:folHlink>
      </a:clrScheme>
      <a:clrMap bg1="lt1" tx1="dk1" bg2="lt2" tx2="dk2" accent1="accent1" accent2="accent2" accent3="accent3" accent4="accent4" accent5="accent5" accent6="accent6" hlink="hlink" folHlink="folHlink"/>
    </a:extraClrScheme>
    <a:extraClrScheme>
      <a:clrScheme name="1_simple 9">
        <a:dk1>
          <a:srgbClr val="C0C0C0"/>
        </a:dk1>
        <a:lt1>
          <a:srgbClr val="FFFFFF"/>
        </a:lt1>
        <a:dk2>
          <a:srgbClr val="CC9900"/>
        </a:dk2>
        <a:lt2>
          <a:srgbClr val="FFFFCC"/>
        </a:lt2>
        <a:accent1>
          <a:srgbClr val="FF3300"/>
        </a:accent1>
        <a:accent2>
          <a:srgbClr val="FFCC66"/>
        </a:accent2>
        <a:accent3>
          <a:srgbClr val="E2CAAA"/>
        </a:accent3>
        <a:accent4>
          <a:srgbClr val="DADADA"/>
        </a:accent4>
        <a:accent5>
          <a:srgbClr val="FFADAA"/>
        </a:accent5>
        <a:accent6>
          <a:srgbClr val="E7B95C"/>
        </a:accent6>
        <a:hlink>
          <a:srgbClr val="008080"/>
        </a:hlink>
        <a:folHlink>
          <a:srgbClr val="3399FF"/>
        </a:folHlink>
      </a:clrScheme>
      <a:clrMap bg1="dk2" tx1="lt1" bg2="dk1" tx2="lt2" accent1="accent1" accent2="accent2" accent3="accent3" accent4="accent4" accent5="accent5" accent6="accent6" hlink="hlink" folHlink="folHlink"/>
    </a:extraClrScheme>
    <a:extraClrScheme>
      <a:clrScheme name="1_simple 10">
        <a:dk1>
          <a:srgbClr val="000000"/>
        </a:dk1>
        <a:lt1>
          <a:srgbClr val="EFF274"/>
        </a:lt1>
        <a:dk2>
          <a:srgbClr val="1C1C1C"/>
        </a:dk2>
        <a:lt2>
          <a:srgbClr val="4D4D4D"/>
        </a:lt2>
        <a:accent1>
          <a:srgbClr val="9966FF"/>
        </a:accent1>
        <a:accent2>
          <a:srgbClr val="FFFFCC"/>
        </a:accent2>
        <a:accent3>
          <a:srgbClr val="F6F7BC"/>
        </a:accent3>
        <a:accent4>
          <a:srgbClr val="000000"/>
        </a:accent4>
        <a:accent5>
          <a:srgbClr val="CAB8FF"/>
        </a:accent5>
        <a:accent6>
          <a:srgbClr val="E7E7B9"/>
        </a:accent6>
        <a:hlink>
          <a:srgbClr val="6666FF"/>
        </a:hlink>
        <a:folHlink>
          <a:srgbClr val="99CCFF"/>
        </a:folHlink>
      </a:clrScheme>
      <a:clrMap bg1="lt1" tx1="dk1" bg2="lt2" tx2="dk2" accent1="accent1" accent2="accent2" accent3="accent3" accent4="accent4" accent5="accent5" accent6="accent6" hlink="hlink" folHlink="folHlink"/>
    </a:extraClrScheme>
    <a:extraClrScheme>
      <a:clrScheme name="1_simple 11">
        <a:dk1>
          <a:srgbClr val="C0C0C0"/>
        </a:dk1>
        <a:lt1>
          <a:srgbClr val="FFFFFF"/>
        </a:lt1>
        <a:dk2>
          <a:srgbClr val="6600CC"/>
        </a:dk2>
        <a:lt2>
          <a:srgbClr val="CCCCFF"/>
        </a:lt2>
        <a:accent1>
          <a:srgbClr val="D60093"/>
        </a:accent1>
        <a:accent2>
          <a:srgbClr val="9999FF"/>
        </a:accent2>
        <a:accent3>
          <a:srgbClr val="B8AAE2"/>
        </a:accent3>
        <a:accent4>
          <a:srgbClr val="DADADA"/>
        </a:accent4>
        <a:accent5>
          <a:srgbClr val="E8AAC8"/>
        </a:accent5>
        <a:accent6>
          <a:srgbClr val="8A8AE7"/>
        </a:accent6>
        <a:hlink>
          <a:srgbClr val="008000"/>
        </a:hlink>
        <a:folHlink>
          <a:srgbClr val="FF9966"/>
        </a:folHlink>
      </a:clrScheme>
      <a:clrMap bg1="dk2" tx1="lt1" bg2="dk1" tx2="lt2" accent1="accent1" accent2="accent2" accent3="accent3" accent4="accent4" accent5="accent5" accent6="accent6" hlink="hlink" folHlink="folHlink"/>
    </a:extraClrScheme>
    <a:extraClrScheme>
      <a:clrScheme name="1_simple 12">
        <a:dk1>
          <a:srgbClr val="000000"/>
        </a:dk1>
        <a:lt1>
          <a:srgbClr val="CC99FF"/>
        </a:lt1>
        <a:dk2>
          <a:srgbClr val="1C1C1C"/>
        </a:dk2>
        <a:lt2>
          <a:srgbClr val="4D4D4D"/>
        </a:lt2>
        <a:accent1>
          <a:srgbClr val="0066FF"/>
        </a:accent1>
        <a:accent2>
          <a:srgbClr val="CCCCFF"/>
        </a:accent2>
        <a:accent3>
          <a:srgbClr val="E2CAFF"/>
        </a:accent3>
        <a:accent4>
          <a:srgbClr val="000000"/>
        </a:accent4>
        <a:accent5>
          <a:srgbClr val="AAB8FF"/>
        </a:accent5>
        <a:accent6>
          <a:srgbClr val="B9B9E7"/>
        </a:accent6>
        <a:hlink>
          <a:srgbClr val="FF0066"/>
        </a:hlink>
        <a:folHlink>
          <a:srgbClr val="66CCFF"/>
        </a:folHlink>
      </a:clrScheme>
      <a:clrMap bg1="lt1" tx1="dk1" bg2="lt2" tx2="dk2" accent1="accent1" accent2="accent2" accent3="accent3" accent4="accent4" accent5="accent5" accent6="accent6" hlink="hlink" folHlink="folHlink"/>
    </a:extraClrScheme>
    <a:extraClrScheme>
      <a:clrScheme name="1_simple 13">
        <a:dk1>
          <a:srgbClr val="C0C0C0"/>
        </a:dk1>
        <a:lt1>
          <a:srgbClr val="FFFFFF"/>
        </a:lt1>
        <a:dk2>
          <a:srgbClr val="CC0066"/>
        </a:dk2>
        <a:lt2>
          <a:srgbClr val="FFCCCC"/>
        </a:lt2>
        <a:accent1>
          <a:srgbClr val="993366"/>
        </a:accent1>
        <a:accent2>
          <a:srgbClr val="FF9999"/>
        </a:accent2>
        <a:accent3>
          <a:srgbClr val="E2AAB8"/>
        </a:accent3>
        <a:accent4>
          <a:srgbClr val="DADADA"/>
        </a:accent4>
        <a:accent5>
          <a:srgbClr val="CAADB8"/>
        </a:accent5>
        <a:accent6>
          <a:srgbClr val="E78A8A"/>
        </a:accent6>
        <a:hlink>
          <a:srgbClr val="009999"/>
        </a:hlink>
        <a:folHlink>
          <a:srgbClr val="FF9933"/>
        </a:folHlink>
      </a:clrScheme>
      <a:clrMap bg1="dk2" tx1="lt1" bg2="dk1" tx2="lt2" accent1="accent1" accent2="accent2" accent3="accent3" accent4="accent4" accent5="accent5" accent6="accent6" hlink="hlink" folHlink="folHlink"/>
    </a:extraClrScheme>
    <a:extraClrScheme>
      <a:clrScheme name="1_simple 14">
        <a:dk1>
          <a:srgbClr val="000000"/>
        </a:dk1>
        <a:lt1>
          <a:srgbClr val="FF99CC"/>
        </a:lt1>
        <a:dk2>
          <a:srgbClr val="1C1C1C"/>
        </a:dk2>
        <a:lt2>
          <a:srgbClr val="4D4D4D"/>
        </a:lt2>
        <a:accent1>
          <a:srgbClr val="FF0000"/>
        </a:accent1>
        <a:accent2>
          <a:srgbClr val="FF99CC"/>
        </a:accent2>
        <a:accent3>
          <a:srgbClr val="FFCAE2"/>
        </a:accent3>
        <a:accent4>
          <a:srgbClr val="000000"/>
        </a:accent4>
        <a:accent5>
          <a:srgbClr val="FFAAAA"/>
        </a:accent5>
        <a:accent6>
          <a:srgbClr val="E78AB9"/>
        </a:accent6>
        <a:hlink>
          <a:srgbClr val="9933FF"/>
        </a:hlink>
        <a:folHlink>
          <a:srgbClr val="44C63A"/>
        </a:folHlink>
      </a:clrScheme>
      <a:clrMap bg1="lt1" tx1="dk1" bg2="lt2" tx2="dk2" accent1="accent1" accent2="accent2" accent3="accent3" accent4="accent4" accent5="accent5" accent6="accent6" hlink="hlink" folHlink="folHlink"/>
    </a:extraClrScheme>
    <a:extraClrScheme>
      <a:clrScheme name="1_simple 15">
        <a:dk1>
          <a:srgbClr val="C0C0C0"/>
        </a:dk1>
        <a:lt1>
          <a:srgbClr val="FFFFFF"/>
        </a:lt1>
        <a:dk2>
          <a:srgbClr val="000000"/>
        </a:dk2>
        <a:lt2>
          <a:srgbClr val="DDDDDD"/>
        </a:lt2>
        <a:accent1>
          <a:srgbClr val="4D4D4D"/>
        </a:accent1>
        <a:accent2>
          <a:srgbClr val="C0C0C0"/>
        </a:accent2>
        <a:accent3>
          <a:srgbClr val="AAAAAA"/>
        </a:accent3>
        <a:accent4>
          <a:srgbClr val="DADADA"/>
        </a:accent4>
        <a:accent5>
          <a:srgbClr val="B2B2B2"/>
        </a:accent5>
        <a:accent6>
          <a:srgbClr val="AEAEAE"/>
        </a:accent6>
        <a:hlink>
          <a:srgbClr val="777777"/>
        </a:hlink>
        <a:folHlink>
          <a:srgbClr val="FFFFFF"/>
        </a:folHlink>
      </a:clrScheme>
      <a:clrMap bg1="dk2" tx1="lt1" bg2="dk1" tx2="lt2" accent1="accent1" accent2="accent2" accent3="accent3" accent4="accent4" accent5="accent5" accent6="accent6" hlink="hlink" folHlink="folHlink"/>
    </a:extraClrScheme>
    <a:extraClrScheme>
      <a:clrScheme name="1_simple 16">
        <a:dk1>
          <a:srgbClr val="000000"/>
        </a:dk1>
        <a:lt1>
          <a:srgbClr val="FFFFFF"/>
        </a:lt1>
        <a:dk2>
          <a:srgbClr val="1C1C1C"/>
        </a:dk2>
        <a:lt2>
          <a:srgbClr val="4D4D4D"/>
        </a:lt2>
        <a:accent1>
          <a:srgbClr val="4D4D4D"/>
        </a:accent1>
        <a:accent2>
          <a:srgbClr val="DDDDDD"/>
        </a:accent2>
        <a:accent3>
          <a:srgbClr val="FFFFFF"/>
        </a:accent3>
        <a:accent4>
          <a:srgbClr val="000000"/>
        </a:accent4>
        <a:accent5>
          <a:srgbClr val="B2B2B2"/>
        </a:accent5>
        <a:accent6>
          <a:srgbClr val="C8C8C8"/>
        </a:accent6>
        <a:hlink>
          <a:srgbClr val="808080"/>
        </a:hlink>
        <a:folHlink>
          <a:srgbClr val="F8F8F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CE426A0BE1DCD4282029129806F0353" ma:contentTypeVersion="25" ma:contentTypeDescription="Create a new document." ma:contentTypeScope="" ma:versionID="8837987316f497429b580cdb0afc9837">
  <xsd:schema xmlns:xsd="http://www.w3.org/2001/XMLSchema" xmlns:xs="http://www.w3.org/2001/XMLSchema" xmlns:p="http://schemas.microsoft.com/office/2006/metadata/properties" xmlns:ns1="http://schemas.microsoft.com/sharepoint/v3" xmlns:ns2="826a7eb6-1fc1-4229-aedf-6a10bdcdc31e" xmlns:ns3="54031767-dd6d-417c-ab73-583408f47564" targetNamespace="http://schemas.microsoft.com/office/2006/metadata/properties" ma:root="true" ma:fieldsID="bea0b12fef67875cb68bc518c0fddcf0" ns1:_="" ns2:_="" ns3:_="">
    <xsd:import namespace="http://schemas.microsoft.com/sharepoint/v3"/>
    <xsd:import namespace="826a7eb6-1fc1-4229-aedf-6a10bdcdc31e"/>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26a7eb6-1fc1-4229-aedf-6a10bdcdc31e"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1"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Remediation_x0020_Date xmlns="826a7eb6-1fc1-4229-aedf-6a10bdcdc31e">2018-06-27T23:25:05+00:00</Remediation_x0020_Date>
    <Estimated_x0020_Creation_x0020_Date xmlns="826a7eb6-1fc1-4229-aedf-6a10bdcdc31e" xsi:nil="true"/>
    <Priority xmlns="826a7eb6-1fc1-4229-aedf-6a10bdcdc31e">New</Priority>
  </documentManagement>
</p:properties>
</file>

<file path=customXml/itemProps1.xml><?xml version="1.0" encoding="utf-8"?>
<ds:datastoreItem xmlns:ds="http://schemas.openxmlformats.org/officeDocument/2006/customXml" ds:itemID="{05F7882D-5806-44FE-BC0D-F7187378E666}"/>
</file>

<file path=customXml/itemProps2.xml><?xml version="1.0" encoding="utf-8"?>
<ds:datastoreItem xmlns:ds="http://schemas.openxmlformats.org/officeDocument/2006/customXml" ds:itemID="{453A1F65-41E9-44E4-BABF-BD2D84154FD5}"/>
</file>

<file path=customXml/itemProps3.xml><?xml version="1.0" encoding="utf-8"?>
<ds:datastoreItem xmlns:ds="http://schemas.openxmlformats.org/officeDocument/2006/customXml" ds:itemID="{CE51638A-FD3D-456D-ADF7-E0F0FCD31C55}"/>
</file>

<file path=docProps/app.xml><?xml version="1.0" encoding="utf-8"?>
<Properties xmlns="http://schemas.openxmlformats.org/officeDocument/2006/extended-properties" xmlns:vt="http://schemas.openxmlformats.org/officeDocument/2006/docPropsVTypes">
  <Template/>
  <TotalTime>3409</TotalTime>
  <Words>2237</Words>
  <Application>Microsoft Office PowerPoint</Application>
  <PresentationFormat>Custom</PresentationFormat>
  <Paragraphs>167</Paragraphs>
  <Slides>16</Slides>
  <Notes>16</Notes>
  <HiddenSlides>0</HiddenSlides>
  <MMClips>15</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16</vt:i4>
      </vt:variant>
    </vt:vector>
  </HeadingPairs>
  <TitlesOfParts>
    <vt:vector size="26" baseType="lpstr">
      <vt:lpstr>ＭＳ Ｐゴシック</vt:lpstr>
      <vt:lpstr>宋体</vt:lpstr>
      <vt:lpstr>Arial</vt:lpstr>
      <vt:lpstr>Calibri</vt:lpstr>
      <vt:lpstr>Century Gothic</vt:lpstr>
      <vt:lpstr>DengXian</vt:lpstr>
      <vt:lpstr>Helvetica</vt:lpstr>
      <vt:lpstr>Lucida Sans</vt:lpstr>
      <vt:lpstr>Times New Roman</vt:lpstr>
      <vt:lpstr>1_simple</vt:lpstr>
      <vt:lpstr>Module 2 Presentation</vt:lpstr>
      <vt:lpstr>Section 1</vt:lpstr>
      <vt:lpstr>Guiding Questions</vt:lpstr>
      <vt:lpstr>Where am I Going? Learning Goals</vt:lpstr>
      <vt:lpstr>Where am I Going? Success Criteria</vt:lpstr>
      <vt:lpstr>Learning Goals &amp; Success Criteria</vt:lpstr>
      <vt:lpstr>Learning Goal</vt:lpstr>
      <vt:lpstr>Success Criteria</vt:lpstr>
      <vt:lpstr>Co-Constructing Criteria</vt:lpstr>
      <vt:lpstr> What Makes a Good  Learning Goal? </vt:lpstr>
      <vt:lpstr> What Make Good Success Criteria? </vt:lpstr>
      <vt:lpstr>Section 2</vt:lpstr>
      <vt:lpstr>Where am I now?</vt:lpstr>
      <vt:lpstr>Where am I now?</vt:lpstr>
      <vt:lpstr>Recap</vt:lpstr>
      <vt:lpstr>ODE 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Sheila Somerville</dc:creator>
  <cp:lastModifiedBy>HEIDE Jordan - ODE</cp:lastModifiedBy>
  <cp:revision>191</cp:revision>
  <cp:lastPrinted>2017-04-10T19:07:15Z</cp:lastPrinted>
  <dcterms:created xsi:type="dcterms:W3CDTF">2017-01-05T16:22:22Z</dcterms:created>
  <dcterms:modified xsi:type="dcterms:W3CDTF">2017-10-12T14:51:47Z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0x010100ACE426A0BE1DCD4282029129806F0353</vt:lpwstr>
  </property>
</Properties>
</file>