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61838" cy="6858000"/>
  <p:notesSz cx="7010400" cy="9296400"/>
  <p:custDataLst>
    <p:tags r:id="rId20"/>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61905" autoAdjust="0"/>
  </p:normalViewPr>
  <p:slideViewPr>
    <p:cSldViewPr>
      <p:cViewPr varScale="1">
        <p:scale>
          <a:sx n="36" d="100"/>
          <a:sy n="36" d="100"/>
        </p:scale>
        <p:origin x="1944" y="54"/>
      </p:cViewPr>
      <p:guideLst>
        <p:guide orient="horz" pos="2160"/>
        <p:guide pos="2880"/>
        <p:guide pos="3831"/>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pPr>
              <a:defRPr/>
            </a:pPr>
            <a:fld id="{4C3F47B2-275D-4ED5-B983-1BADAB3FF084}" type="datetimeFigureOut">
              <a:rPr lang="en-US"/>
              <a:pPr>
                <a:defRPr/>
              </a:pPr>
              <a:t>3/20/2019</a:t>
            </a:fld>
            <a:endParaRPr lang="en-US"/>
          </a:p>
        </p:txBody>
      </p:sp>
      <p:sp>
        <p:nvSpPr>
          <p:cNvPr id="4" name="Slide Image Placeholder 3"/>
          <p:cNvSpPr>
            <a:spLocks noGrp="1" noRot="1" noChangeAspect="1"/>
          </p:cNvSpPr>
          <p:nvPr>
            <p:ph type="sldImg" idx="2"/>
          </p:nvPr>
        </p:nvSpPr>
        <p:spPr>
          <a:xfrm>
            <a:off x="414338" y="696913"/>
            <a:ext cx="6181725" cy="3486150"/>
          </a:xfrm>
          <a:prstGeom prst="rect">
            <a:avLst/>
          </a:prstGeom>
          <a:noFill/>
          <a:ln w="12700">
            <a:solidFill>
              <a:prstClr val="black"/>
            </a:solidFill>
          </a:ln>
        </p:spPr>
        <p:txBody>
          <a:bodyPr vert="horz" lIns="93172" tIns="46587" rIns="93172" bIns="46587" rtlCol="0" anchor="ct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pPr>
              <a:defRPr/>
            </a:pPr>
            <a:fld id="{3E5818BB-6CC3-45D1-AE79-7EEE4B943A08}" type="slidenum">
              <a:rPr lang="en-US"/>
              <a:pPr>
                <a:defRPr/>
              </a:pPr>
              <a:t>‹#›</a:t>
            </a:fld>
            <a:endParaRPr lang="en-US"/>
          </a:p>
        </p:txBody>
      </p:sp>
    </p:spTree>
    <p:extLst>
      <p:ext uri="{BB962C8B-B14F-4D97-AF65-F5344CB8AC3E}">
        <p14:creationId xmlns:p14="http://schemas.microsoft.com/office/powerpoint/2010/main" val="18367882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4" name="Shape 94"/>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t>Welcome to Module 1’s presentation.</a:t>
            </a:r>
          </a:p>
        </p:txBody>
      </p:sp>
      <p:sp>
        <p:nvSpPr>
          <p:cNvPr id="95" name="Shape 95"/>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5350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723900" y="1162050"/>
            <a:ext cx="5562600"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3" name="Shape 243"/>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t>In this slide, which you also have as a handout - Activity Sheet 2- shows the range of methods for obtaining evidence of learning. As you can see there is no one way. Evidence sources range from observation, to dialogue, to student work products. Teachers need to carefully select  the method that is most appropriate for the evidence they are seeking. You’ll notice that instructional tasks can be a source of evidence. If instructional tasks are good learning  tasks – that is they build students thinking - then they can often serve the assessment purpose as well. Importantly, formative assessment should not be left to chance and needs to be intentionally planned as part of the lesson. The whole point of gathering evidence is to obtain information about learning as it is developing so that action can be taken to maintain progress. We are going to return to this slide after the next </a:t>
            </a:r>
            <a:r>
              <a:rPr lang="en-US" dirty="0" smtClean="0"/>
              <a:t>section.</a:t>
            </a:r>
            <a:endParaRPr lang="en-US" dirty="0"/>
          </a:p>
        </p:txBody>
      </p:sp>
      <p:sp>
        <p:nvSpPr>
          <p:cNvPr id="244" name="Shape 244"/>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2267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0" name="Shape 250"/>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a:t>Now that we have considered formative assessment as part of a comprehensive system of assessment that operates within a short-cycle, we’re now going to think about formative assessment in the context of a multi-tiered system of support.</a:t>
            </a:r>
          </a:p>
        </p:txBody>
      </p:sp>
      <p:sp>
        <p:nvSpPr>
          <p:cNvPr id="251" name="Shape 251"/>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526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12</a:t>
            </a:fld>
            <a:endParaRPr lang="en-US" sz="1200">
              <a:solidFill>
                <a:schemeClr val="dk1"/>
              </a:solidFill>
              <a:latin typeface="Calibri"/>
              <a:ea typeface="Calibri"/>
              <a:cs typeface="Calibri"/>
              <a:sym typeface="Calibri"/>
            </a:endParaRPr>
          </a:p>
        </p:txBody>
      </p:sp>
      <p:sp>
        <p:nvSpPr>
          <p:cNvPr id="258" name="Shape 258"/>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259" name="Shape 259"/>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i="0" u="none" dirty="0"/>
              <a:t>Within Oregon’s multi-tiered system of support, the goal of tier 1, or “core” content is that the classroom teacher should be able to meet the needs of the majority of students through high-quality, differentiated instruction.  Ideally, 80% of students needs are met here, through quality teaching and learning with appropriate core materials</a:t>
            </a:r>
            <a:endParaRPr i="0" u="none" dirty="0">
              <a:latin typeface="Arial"/>
              <a:ea typeface="Arial"/>
              <a:cs typeface="Arial"/>
              <a:sym typeface="Arial"/>
            </a:endParaRPr>
          </a:p>
          <a:p>
            <a:pPr>
              <a:buSzPct val="25000"/>
            </a:pPr>
            <a:endParaRPr lang="en-US" dirty="0" smtClean="0">
              <a:latin typeface="Arial"/>
              <a:ea typeface="Arial"/>
              <a:cs typeface="Arial"/>
              <a:sym typeface="Arial"/>
            </a:endParaRPr>
          </a:p>
          <a:p>
            <a:pPr>
              <a:buSzPct val="25000"/>
            </a:pPr>
            <a:r>
              <a:rPr lang="en-US" dirty="0" smtClean="0">
                <a:latin typeface="Arial"/>
                <a:ea typeface="Arial"/>
                <a:cs typeface="Arial"/>
                <a:sym typeface="Arial"/>
              </a:rPr>
              <a:t>There </a:t>
            </a:r>
            <a:r>
              <a:rPr lang="en-US" dirty="0">
                <a:latin typeface="Arial"/>
                <a:ea typeface="Arial"/>
                <a:cs typeface="Arial"/>
                <a:sym typeface="Arial"/>
              </a:rPr>
              <a:t>is ample research evidence, that when well implemented, formative assessment can result in improved student achievement and for this reason, it must be an integral part of tier 1 instruction so that the goals of tier 1 can be achieved. Student learning is monitored minute-by-minute, day-by-day to ensure that teachers are making the necessary plans to keep individual student’s learning on track. In tier 1 instruction, all students receive support based on evidence from formative assessment.</a:t>
            </a:r>
          </a:p>
          <a:p>
            <a:pPr>
              <a:buSzPct val="25000"/>
            </a:pPr>
            <a:endParaRPr dirty="0">
              <a:latin typeface="Arial"/>
              <a:ea typeface="Arial"/>
              <a:cs typeface="Arial"/>
              <a:sym typeface="Arial"/>
            </a:endParaRPr>
          </a:p>
          <a:p>
            <a:pPr>
              <a:buSzPct val="25000"/>
            </a:pPr>
            <a:r>
              <a:rPr lang="en-US" dirty="0">
                <a:latin typeface="Arial"/>
                <a:ea typeface="Arial"/>
                <a:cs typeface="Arial"/>
                <a:sym typeface="Arial"/>
              </a:rPr>
              <a:t>Some students will need to receive specific interventions to ensure progress. However, these interventions can only be deemed necessary for students when they are not making the required progress even when teachers are being responsive to their learning needs as part of tier one instruction. An even smaller number of students will at some point require intensive intervention. </a:t>
            </a:r>
          </a:p>
        </p:txBody>
      </p:sp>
    </p:spTree>
    <p:extLst>
      <p:ext uri="{BB962C8B-B14F-4D97-AF65-F5344CB8AC3E}">
        <p14:creationId xmlns:p14="http://schemas.microsoft.com/office/powerpoint/2010/main" val="528411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rtl="0"/>
            <a:r>
              <a:rPr lang="en-US" dirty="0"/>
              <a:t>However, even in the case of specific interventions for particular subject areas such as math or reading, teachers will still continue with tier 1 </a:t>
            </a:r>
            <a:r>
              <a:rPr lang="en-US" i="1" dirty="0"/>
              <a:t>standards aligned </a:t>
            </a:r>
            <a:r>
              <a:rPr lang="en-US" dirty="0"/>
              <a:t>instruction using formative assessment to guide their day-to-day decisions about meeting students’ ongoing learning needs </a:t>
            </a:r>
            <a:r>
              <a:rPr lang="en-US" i="1" dirty="0"/>
              <a:t>for that content area and at that grade level </a:t>
            </a:r>
            <a:r>
              <a:rPr lang="en-US" dirty="0"/>
              <a:t>“In process” formative assessment, that is formative assessment that takes place daily during lessons, will help teachers know where students are in their learning to secure progress. Progress monitoring assessments are used frequently during targeted intervention and intensive intervention to obtain information about students’ progress and to decide if the intervention is working, if it needs to be changed, or if it can be discontinued.</a:t>
            </a:r>
            <a:endParaRPr lang="en-US" b="0" dirty="0" smtClean="0">
              <a:effectLst/>
            </a:endParaRPr>
          </a:p>
          <a:p>
            <a:pPr rtl="0"/>
            <a:endParaRPr lang="en-US" b="0" dirty="0" smtClean="0">
              <a:effectLst/>
            </a:endParaRPr>
          </a:p>
          <a:p>
            <a:pPr rtl="0"/>
            <a:r>
              <a:rPr lang="en-US" b="0" dirty="0" smtClean="0">
                <a:effectLst/>
              </a:rPr>
              <a:t/>
            </a:r>
            <a:br>
              <a:rPr lang="en-US" b="0" dirty="0" smtClean="0">
                <a:effectLst/>
              </a:rPr>
            </a:br>
            <a:endParaRPr lang="en-US" b="0" dirty="0" smtClean="0">
              <a:effectLst/>
            </a:endParaRPr>
          </a:p>
          <a:p>
            <a:pPr rtl="0"/>
            <a:r>
              <a:rPr lang="en-US" b="0" dirty="0" smtClean="0">
                <a:effectLst/>
              </a:rPr>
              <a:t/>
            </a:r>
            <a:br>
              <a:rPr lang="en-US" b="0" dirty="0" smtClean="0">
                <a:effectLst/>
              </a:rPr>
            </a:br>
            <a:endParaRPr lang="en-US" b="0" dirty="0" smtClean="0">
              <a:effectLst/>
            </a:endParaRPr>
          </a:p>
          <a:p>
            <a:r>
              <a:rPr lang="en-US" dirty="0" smtClean="0"/>
              <a:t/>
            </a:r>
            <a:br>
              <a:rPr lang="en-US" dirty="0" smtClean="0"/>
            </a:br>
            <a:endParaRPr dirty="0"/>
          </a:p>
        </p:txBody>
      </p:sp>
      <p:sp>
        <p:nvSpPr>
          <p:cNvPr id="271" name="Shape 271"/>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2309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1934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2" name="Shape 102"/>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t>In the first section of this presentation, we are going to  focus on what formative assessment is and how it operates within a comprehensive system of assessment.</a:t>
            </a:r>
          </a:p>
        </p:txBody>
      </p:sp>
      <p:sp>
        <p:nvSpPr>
          <p:cNvPr id="103" name="Shape 103"/>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476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0" name="Shape 110"/>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Clr>
                <a:schemeClr val="dk1"/>
              </a:buClr>
              <a:buSzPct val="25000"/>
            </a:pPr>
            <a:r>
              <a:rPr lang="en-US" dirty="0">
                <a:latin typeface="Helvetica Neue"/>
                <a:ea typeface="Helvetica Neue"/>
                <a:cs typeface="Helvetica Neue"/>
                <a:sym typeface="Helvetica Neue"/>
              </a:rPr>
              <a:t>Formative assessment is the term used to describe a type of assessment where the focus is on</a:t>
            </a:r>
            <a:r>
              <a:rPr lang="en-US" dirty="0">
                <a:solidFill>
                  <a:srgbClr val="FF0000"/>
                </a:solidFill>
                <a:latin typeface="Helvetica Neue"/>
                <a:ea typeface="Helvetica Neue"/>
                <a:cs typeface="Helvetica Neue"/>
                <a:sym typeface="Helvetica Neue"/>
              </a:rPr>
              <a:t> informing </a:t>
            </a:r>
            <a:r>
              <a:rPr lang="en-US" dirty="0">
                <a:latin typeface="Helvetica Neue"/>
                <a:ea typeface="Helvetica Neue"/>
                <a:cs typeface="Helvetica Neue"/>
                <a:sym typeface="Helvetica Neue"/>
              </a:rPr>
              <a:t>learning, rather than measuring it or summing it up. It is assessment that focuses on the learning </a:t>
            </a:r>
            <a:r>
              <a:rPr lang="en-US" dirty="0">
                <a:solidFill>
                  <a:srgbClr val="FF0000"/>
                </a:solidFill>
                <a:latin typeface="Helvetica Neue"/>
                <a:ea typeface="Helvetica Neue"/>
                <a:cs typeface="Helvetica Neue"/>
                <a:sym typeface="Helvetica Neue"/>
              </a:rPr>
              <a:t>as it is taking place. In other words, it occurs during daily lessons, sometimes once, sometimes more, to gauge where students are while they are learning so that teachers can take action to help students make progress. Formative assessment is completely within the purview of individual teachers in their classroom, unlike other types of assessment that  are external to the classroom.  External assessment that are required by the school, district or state are used for different purposes other than informing teaching and learning minute-by-minute, day-by-day.  </a:t>
            </a:r>
            <a:endParaRPr dirty="0">
              <a:latin typeface="Helvetica Neue"/>
              <a:ea typeface="Helvetica Neue"/>
              <a:cs typeface="Helvetica Neue"/>
              <a:sym typeface="Helvetica Neue"/>
            </a:endParaRPr>
          </a:p>
          <a:p>
            <a:pPr>
              <a:buSzPct val="25000"/>
            </a:pPr>
            <a:endParaRPr dirty="0"/>
          </a:p>
        </p:txBody>
      </p:sp>
      <p:sp>
        <p:nvSpPr>
          <p:cNvPr id="111" name="Shape 111"/>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3626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solidFill>
                  <a:srgbClr val="FF0000"/>
                </a:solidFill>
              </a:rPr>
              <a:t>In the realm of educational assessment on size does not fit all. In other words, assessments are designed for different purposes. </a:t>
            </a:r>
            <a:r>
              <a:rPr lang="en-US" dirty="0"/>
              <a:t>An annual assessment designed to assess how well students have met a specific standard, such as, the ELA standard </a:t>
            </a:r>
            <a:r>
              <a:rPr lang="en-US" i="1" dirty="0"/>
              <a:t>explain how an author uses reasons and evidence to support particular points in a text</a:t>
            </a:r>
            <a:r>
              <a:rPr lang="en-US" dirty="0"/>
              <a:t> cannot serve the purpose of diagnosing a particular reading difficulty the student is experiencing related to that standard, nor can it provide substantive insights into how a student is beginning to understand what constitutes evidence in a specific text.  A central question then, in the use of any assessment is: “Am I using this assessment for the purpose for which it is intended?” </a:t>
            </a:r>
          </a:p>
        </p:txBody>
      </p:sp>
      <p:sp>
        <p:nvSpPr>
          <p:cNvPr id="118" name="Shape 118"/>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2526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25" name="Shape 125"/>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latin typeface="Calibri" panose="020F0502020204030204" pitchFamily="34" charset="0"/>
                <a:ea typeface="Times"/>
                <a:cs typeface="Times"/>
                <a:sym typeface="Times"/>
              </a:rPr>
              <a:t>Ideally, different assessments for different purposes operate together in a coherent  system of assessment that serves different decision-making purposes to support student achievement of standards – the ultimate learning goals</a:t>
            </a:r>
            <a:r>
              <a:rPr lang="en-US" dirty="0" smtClean="0">
                <a:latin typeface="Calibri" panose="020F0502020204030204" pitchFamily="34" charset="0"/>
                <a:ea typeface="Times"/>
                <a:cs typeface="Times"/>
                <a:sym typeface="Times"/>
              </a:rPr>
              <a:t>.</a:t>
            </a:r>
            <a:endParaRPr dirty="0">
              <a:latin typeface="Times"/>
              <a:ea typeface="Times"/>
              <a:cs typeface="Times"/>
              <a:sym typeface="Times"/>
            </a:endParaRPr>
          </a:p>
          <a:p>
            <a:pPr>
              <a:buSzPct val="25000"/>
            </a:pPr>
            <a:endParaRPr dirty="0">
              <a:latin typeface="Times"/>
              <a:ea typeface="Times"/>
              <a:cs typeface="Times"/>
              <a:sym typeface="Times"/>
            </a:endParaRPr>
          </a:p>
        </p:txBody>
      </p:sp>
      <p:sp>
        <p:nvSpPr>
          <p:cNvPr id="126" name="Shape 126"/>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latin typeface="Calibri"/>
                <a:ea typeface="Calibri"/>
                <a:cs typeface="Calibri"/>
                <a:sym typeface="Calibri"/>
              </a:rPr>
              <a:pPr algn="r">
                <a:buSzPct val="25000"/>
              </a:pPr>
              <a:t>5</a:t>
            </a:fld>
            <a:endParaRPr lang="en-US" sz="1200">
              <a:latin typeface="Calibri"/>
              <a:ea typeface="Calibri"/>
              <a:cs typeface="Calibri"/>
              <a:sym typeface="Calibri"/>
            </a:endParaRPr>
          </a:p>
        </p:txBody>
      </p:sp>
    </p:spTree>
    <p:extLst>
      <p:ext uri="{BB962C8B-B14F-4D97-AF65-F5344CB8AC3E}">
        <p14:creationId xmlns:p14="http://schemas.microsoft.com/office/powerpoint/2010/main" val="705504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67" name="Shape 167"/>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latin typeface="Calibri" panose="020F0502020204030204" pitchFamily="34" charset="0"/>
                <a:ea typeface="Times"/>
                <a:cs typeface="Times"/>
                <a:sym typeface="Times"/>
              </a:rPr>
              <a:t>Formative assessment operates at the level of the system that is closest to students’ immediate learning – that is, minute-by-minute, day by day – so that teachers and students can keep learning on track to meeting lesson goals. This type of assessment is the most fine-grained because it covers small chunks of learning. Annual assessments are at a much larger grain size because they sample a whole year’s worth of learning. All assessments, no matter the grain size, should support students along the pathway to meeting the ultimate goal which are the </a:t>
            </a:r>
            <a:r>
              <a:rPr lang="en-US" dirty="0" smtClean="0">
                <a:latin typeface="Calibri" panose="020F0502020204030204" pitchFamily="34" charset="0"/>
                <a:ea typeface="Times"/>
                <a:cs typeface="Times"/>
                <a:sym typeface="Times"/>
              </a:rPr>
              <a:t>standards.</a:t>
            </a:r>
            <a:endParaRPr dirty="0">
              <a:latin typeface="Times"/>
              <a:ea typeface="Times"/>
              <a:cs typeface="Times"/>
              <a:sym typeface="Times"/>
            </a:endParaRPr>
          </a:p>
        </p:txBody>
      </p:sp>
      <p:sp>
        <p:nvSpPr>
          <p:cNvPr id="168" name="Shape 168"/>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latin typeface="Calibri"/>
                <a:ea typeface="Calibri"/>
                <a:cs typeface="Calibri"/>
                <a:sym typeface="Calibri"/>
              </a:rPr>
              <a:pPr algn="r">
                <a:buSzPct val="25000"/>
              </a:pPr>
              <a:t>6</a:t>
            </a:fld>
            <a:endParaRPr lang="en-US" sz="1200">
              <a:latin typeface="Calibri"/>
              <a:ea typeface="Calibri"/>
              <a:cs typeface="Calibri"/>
              <a:sym typeface="Calibri"/>
            </a:endParaRPr>
          </a:p>
        </p:txBody>
      </p:sp>
    </p:spTree>
    <p:extLst>
      <p:ext uri="{BB962C8B-B14F-4D97-AF65-F5344CB8AC3E}">
        <p14:creationId xmlns:p14="http://schemas.microsoft.com/office/powerpoint/2010/main" val="1148563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Clr>
                <a:schemeClr val="dk1"/>
              </a:buClr>
              <a:buSzPct val="25000"/>
            </a:pPr>
            <a:r>
              <a:rPr lang="en-US" dirty="0" smtClean="0"/>
              <a:t>Another </a:t>
            </a:r>
            <a:r>
              <a:rPr lang="en-US" dirty="0"/>
              <a:t>way to think about assessment for different purposes is to consider Dylan </a:t>
            </a:r>
            <a:r>
              <a:rPr lang="en-US" dirty="0" err="1"/>
              <a:t>Wiliam’s</a:t>
            </a:r>
            <a:r>
              <a:rPr lang="en-US" dirty="0"/>
              <a:t> idea of assessment operating in different cycles:  long, medium and short.  Each cycle provides information at varying levels of detail and inferences drawn from the assessment results are used to address specific questions about student learning and inform a range of decisions and actions.  </a:t>
            </a:r>
          </a:p>
          <a:p>
            <a:pPr>
              <a:buClr>
                <a:schemeClr val="dk1"/>
              </a:buClr>
              <a:buSzPct val="25000"/>
            </a:pPr>
            <a:endParaRPr dirty="0"/>
          </a:p>
          <a:p>
            <a:pPr>
              <a:buSzPct val="25000"/>
            </a:pPr>
            <a:r>
              <a:rPr lang="en-US" dirty="0"/>
              <a:t>Annual assessments are long-cycle assessments because they asses students’ achievement of long-term goals – the standards. </a:t>
            </a:r>
          </a:p>
          <a:p>
            <a:pPr>
              <a:buSzPct val="25000"/>
            </a:pPr>
            <a:endParaRPr dirty="0"/>
          </a:p>
          <a:p>
            <a:pPr>
              <a:buSzPct val="25000"/>
            </a:pPr>
            <a:r>
              <a:rPr lang="en-US" dirty="0"/>
              <a:t>Some of the questions that results from these assessments can help teachers answer are: </a:t>
            </a:r>
          </a:p>
          <a:p>
            <a:pPr marL="171450" indent="-171450">
              <a:buSzPct val="25000"/>
              <a:buFont typeface="Arial" panose="020B0604020202020204" pitchFamily="34" charset="0"/>
              <a:buChar char="•"/>
            </a:pPr>
            <a:r>
              <a:rPr lang="en-US" dirty="0"/>
              <a:t>What have my students learned </a:t>
            </a:r>
            <a:r>
              <a:rPr lang="en-US" dirty="0">
                <a:solidFill>
                  <a:srgbClr val="FF0000"/>
                </a:solidFill>
              </a:rPr>
              <a:t>in relation to standards</a:t>
            </a:r>
            <a:r>
              <a:rPr lang="en-US" dirty="0"/>
              <a:t>? Have they met the standard?</a:t>
            </a:r>
          </a:p>
          <a:p>
            <a:pPr marL="171450" indent="-171450">
              <a:buSzPct val="25000"/>
              <a:buFont typeface="Arial" panose="020B0604020202020204" pitchFamily="34" charset="0"/>
              <a:buChar char="•"/>
            </a:pPr>
            <a:r>
              <a:rPr lang="en-US" dirty="0"/>
              <a:t>What are the overall strengths and needs in my class’s learning?</a:t>
            </a:r>
          </a:p>
          <a:p>
            <a:pPr marL="171450" indent="-171450">
              <a:buSzPct val="25000"/>
              <a:buFont typeface="Arial" panose="020B0604020202020204" pitchFamily="34" charset="0"/>
              <a:buChar char="•"/>
            </a:pPr>
            <a:r>
              <a:rPr lang="en-US" dirty="0"/>
              <a:t>What are the strengths and needs in individual’s and groups’ learning?</a:t>
            </a:r>
          </a:p>
          <a:p>
            <a:pPr marL="171450" indent="-171450">
              <a:buClr>
                <a:schemeClr val="dk1"/>
              </a:buClr>
              <a:buSzPct val="25000"/>
              <a:buFont typeface="Arial" panose="020B0604020202020204" pitchFamily="34" charset="0"/>
              <a:buChar char="•"/>
            </a:pPr>
            <a:r>
              <a:rPr lang="en-US" dirty="0"/>
              <a:t>What might I need to do differently next year?</a:t>
            </a:r>
          </a:p>
          <a:p>
            <a:pPr>
              <a:buClr>
                <a:schemeClr val="dk1"/>
              </a:buClr>
              <a:buSzPct val="25000"/>
            </a:pPr>
            <a:endParaRPr dirty="0"/>
          </a:p>
          <a:p>
            <a:pPr>
              <a:buClr>
                <a:schemeClr val="dk1"/>
              </a:buClr>
              <a:buSzPct val="25000"/>
            </a:pPr>
            <a:r>
              <a:rPr lang="en-US" dirty="0"/>
              <a:t>The information from the assessment will not be able to tell teachers and others why students performed the way they did. However, coming to an understanding the possible causes of student performance is important. Summative data can prompt further inquiry into other sources of data to uncover reasons for poor performance, for example, attendance data, trend patterns from interim data, opportunity to learn data and student perception data.</a:t>
            </a:r>
          </a:p>
          <a:p>
            <a:pPr>
              <a:buSzPct val="25000"/>
            </a:pPr>
            <a:r>
              <a:rPr lang="en-US" u="sng" dirty="0"/>
              <a:t> </a:t>
            </a:r>
          </a:p>
        </p:txBody>
      </p:sp>
      <p:sp>
        <p:nvSpPr>
          <p:cNvPr id="211" name="Shape 211"/>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451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1" name="Shape 221"/>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Clr>
                <a:schemeClr val="dk1"/>
              </a:buClr>
              <a:buSzPct val="25000"/>
            </a:pPr>
            <a:r>
              <a:rPr lang="en-US" dirty="0"/>
              <a:t>Interim/benchmark assessments are medium-cycle and address intermediate goals on the way to meeting.  Often administered quarterly or every six weeks, they cover a shorter period of instruction than long-cycle assessments and consequently provide more detail about student learning. Results from interim assessments provide periodic snap shots of student learning throughout the year. These snapshots assist teachers to monitor how student learning is progressing and to determine who is on track to meet the standards and who is not, so they can take any necessary action before the end of the year.</a:t>
            </a:r>
          </a:p>
          <a:p>
            <a:pPr>
              <a:buClr>
                <a:schemeClr val="dk1"/>
              </a:buClr>
              <a:buSzPct val="25000"/>
            </a:pPr>
            <a:endParaRPr dirty="0"/>
          </a:p>
          <a:p>
            <a:pPr>
              <a:buSzPct val="25000"/>
            </a:pPr>
            <a:r>
              <a:rPr lang="en-US" dirty="0"/>
              <a:t>Results from these assessments can help teachers answer the questions: </a:t>
            </a:r>
          </a:p>
          <a:p>
            <a:pPr marL="171450" indent="-171450">
              <a:buSzPct val="25000"/>
              <a:buFont typeface="Arial" panose="020B0604020202020204" pitchFamily="34" charset="0"/>
              <a:buChar char="•"/>
            </a:pPr>
            <a:r>
              <a:rPr lang="en-US" dirty="0" smtClean="0"/>
              <a:t>What </a:t>
            </a:r>
            <a:r>
              <a:rPr lang="en-US" dirty="0"/>
              <a:t>have my students learned so far?</a:t>
            </a:r>
          </a:p>
          <a:p>
            <a:pPr marL="171450" indent="-171450">
              <a:buSzPct val="25000"/>
              <a:buFont typeface="Arial" panose="020B0604020202020204" pitchFamily="34" charset="0"/>
              <a:buChar char="•"/>
            </a:pPr>
            <a:r>
              <a:rPr lang="en-US" dirty="0" smtClean="0"/>
              <a:t>Who </a:t>
            </a:r>
            <a:r>
              <a:rPr lang="en-US" dirty="0"/>
              <a:t>has and who hasn’t met intermediate </a:t>
            </a:r>
            <a:r>
              <a:rPr lang="en-US" dirty="0" smtClean="0"/>
              <a:t>goals?</a:t>
            </a:r>
          </a:p>
          <a:p>
            <a:pPr marL="171450" indent="-171450">
              <a:buSzPct val="25000"/>
              <a:buFont typeface="Arial" panose="020B0604020202020204" pitchFamily="34" charset="0"/>
              <a:buChar char="•"/>
            </a:pPr>
            <a:r>
              <a:rPr lang="en-US" dirty="0" smtClean="0"/>
              <a:t>Who </a:t>
            </a:r>
            <a:r>
              <a:rPr lang="en-US" dirty="0"/>
              <a:t>is and who isn’t on track to meet the standards?</a:t>
            </a:r>
          </a:p>
          <a:p>
            <a:pPr marL="0" indent="0">
              <a:buClr>
                <a:schemeClr val="dk1"/>
              </a:buClr>
              <a:buSzPct val="100000"/>
              <a:buFont typeface="Calibri"/>
              <a:buNone/>
            </a:pPr>
            <a:endParaRPr lang="en-US" dirty="0"/>
          </a:p>
          <a:p>
            <a:pPr marL="0" indent="0">
              <a:buClr>
                <a:schemeClr val="dk1"/>
              </a:buClr>
              <a:buSzPct val="100000"/>
              <a:buFont typeface="Calibri"/>
              <a:buNone/>
            </a:pPr>
            <a:r>
              <a:rPr lang="en-US" dirty="0" smtClean="0"/>
              <a:t>Again</a:t>
            </a:r>
            <a:r>
              <a:rPr lang="en-US" dirty="0"/>
              <a:t>, these data cannot provide the reasons for student performance and as with end of the year data further inquiry will be needed to reveal possible causes.</a:t>
            </a:r>
          </a:p>
          <a:p>
            <a:pPr>
              <a:buClr>
                <a:schemeClr val="dk1"/>
              </a:buClr>
              <a:buSzPct val="25000"/>
            </a:pPr>
            <a:endParaRPr dirty="0"/>
          </a:p>
          <a:p>
            <a:pPr>
              <a:buSzPct val="25000"/>
            </a:pPr>
            <a:endParaRPr dirty="0"/>
          </a:p>
        </p:txBody>
      </p:sp>
      <p:sp>
        <p:nvSpPr>
          <p:cNvPr id="222" name="Shape 222"/>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6656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725488" y="1162050"/>
            <a:ext cx="5561012"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2" name="Shape 232"/>
          <p:cNvSpPr txBox="1">
            <a:spLocks noGrp="1"/>
          </p:cNvSpPr>
          <p:nvPr>
            <p:ph type="body" idx="1"/>
          </p:nvPr>
        </p:nvSpPr>
        <p:spPr>
          <a:xfrm>
            <a:off x="701041" y="4473892"/>
            <a:ext cx="5608319" cy="3660458"/>
          </a:xfrm>
          <a:prstGeom prst="rect">
            <a:avLst/>
          </a:prstGeom>
          <a:noFill/>
          <a:ln>
            <a:noFill/>
          </a:ln>
        </p:spPr>
        <p:txBody>
          <a:bodyPr lIns="92431" tIns="46203" rIns="92431" bIns="46203" anchor="t" anchorCtr="0">
            <a:noAutofit/>
          </a:bodyPr>
          <a:lstStyle/>
          <a:p>
            <a:pPr>
              <a:buSzPct val="25000"/>
            </a:pPr>
            <a:r>
              <a:rPr lang="en-US" dirty="0"/>
              <a:t>Short-cycle formative assessment occurs when evidence of learning is gathered day-by-day from a variety of sources during ongoing instruction for the purpose of moving learning forward to meet short-term goals, that is lesson goals.</a:t>
            </a:r>
          </a:p>
          <a:p>
            <a:pPr>
              <a:buSzPct val="25000"/>
            </a:pPr>
            <a:endParaRPr dirty="0"/>
          </a:p>
          <a:p>
            <a:pPr>
              <a:buSzPct val="25000"/>
            </a:pPr>
            <a:r>
              <a:rPr lang="en-US" dirty="0"/>
              <a:t>This type of assessment provides the most detailed information for teachers and their students. The idea of short-cycle formative assessment, or formative assessment does not apply to a specific tool or assessment.   This is not to say that an assessment cannot be used for formative assessment purposes – it can – but only if it provides information about students’ learning status relative to the desired lesson goal that teachers can use immediately to adjust their instruction in the lesson or make plans for subsequent lessons.</a:t>
            </a:r>
          </a:p>
          <a:p>
            <a:pPr>
              <a:buSzPct val="25000"/>
            </a:pPr>
            <a:endParaRPr dirty="0"/>
          </a:p>
          <a:p>
            <a:pPr>
              <a:buSzPct val="25000"/>
            </a:pPr>
            <a:r>
              <a:rPr lang="en-US" dirty="0"/>
              <a:t>The sources of evidence available to teachers in short-cycle formative assessment are what students say, do,  make or write. For example, sources of evidence can be teacher-interactions fueled by well-designed questions, structured peer-to-peer discussions where the teacher listens in, dialogues that embed assessment into an activity already occurring in the classroom and student work from well-designed tasks.</a:t>
            </a:r>
          </a:p>
          <a:p>
            <a:pPr>
              <a:buSzPct val="25000"/>
            </a:pPr>
            <a:endParaRPr dirty="0"/>
          </a:p>
          <a:p>
            <a:pPr>
              <a:buSzPct val="25000"/>
            </a:pPr>
            <a:r>
              <a:rPr lang="en-US" dirty="0"/>
              <a:t>Questions that short-cycle formative assessment can answer include:</a:t>
            </a:r>
          </a:p>
          <a:p>
            <a:pPr marL="171450" indent="-171450">
              <a:buSzPct val="25000"/>
              <a:buFont typeface="Arial" panose="020B0604020202020204" pitchFamily="34" charset="0"/>
              <a:buChar char="•"/>
            </a:pPr>
            <a:r>
              <a:rPr lang="en-US" dirty="0" smtClean="0"/>
              <a:t>Where </a:t>
            </a:r>
            <a:r>
              <a:rPr lang="en-US" dirty="0"/>
              <a:t>are my students in relation to learning goals for this lesson?</a:t>
            </a:r>
          </a:p>
          <a:p>
            <a:pPr marL="171450" indent="-171450">
              <a:buSzPct val="25000"/>
              <a:buFont typeface="Arial" panose="020B0604020202020204" pitchFamily="34" charset="0"/>
              <a:buChar char="•"/>
            </a:pPr>
            <a:r>
              <a:rPr lang="en-US" dirty="0" smtClean="0"/>
              <a:t>What </a:t>
            </a:r>
            <a:r>
              <a:rPr lang="en-US" dirty="0"/>
              <a:t>is the gap between students’ current learning and the intended lesson goal?</a:t>
            </a:r>
          </a:p>
          <a:p>
            <a:pPr marL="171450" indent="-171450">
              <a:buSzPct val="25000"/>
              <a:buFont typeface="Arial" panose="020B0604020202020204" pitchFamily="34" charset="0"/>
              <a:buChar char="•"/>
            </a:pPr>
            <a:r>
              <a:rPr lang="en-US" dirty="0" smtClean="0"/>
              <a:t>What </a:t>
            </a:r>
            <a:r>
              <a:rPr lang="en-US" dirty="0"/>
              <a:t>individual difficulties are my students having? </a:t>
            </a:r>
          </a:p>
          <a:p>
            <a:pPr marL="171450" indent="-171450">
              <a:buSzPct val="25000"/>
              <a:buFont typeface="Arial" panose="020B0604020202020204" pitchFamily="34" charset="0"/>
              <a:buChar char="•"/>
            </a:pPr>
            <a:r>
              <a:rPr lang="en-US" dirty="0" smtClean="0"/>
              <a:t>Are </a:t>
            </a:r>
            <a:r>
              <a:rPr lang="en-US" dirty="0"/>
              <a:t>there any misconceptions apparent?</a:t>
            </a:r>
          </a:p>
          <a:p>
            <a:pPr>
              <a:buSzPct val="25000"/>
            </a:pPr>
            <a:endParaRPr dirty="0"/>
          </a:p>
        </p:txBody>
      </p:sp>
      <p:sp>
        <p:nvSpPr>
          <p:cNvPr id="233" name="Shape 233"/>
          <p:cNvSpPr txBox="1">
            <a:spLocks noGrp="1"/>
          </p:cNvSpPr>
          <p:nvPr>
            <p:ph type="sldNum" idx="12"/>
          </p:nvPr>
        </p:nvSpPr>
        <p:spPr>
          <a:xfrm>
            <a:off x="3970937" y="8829967"/>
            <a:ext cx="3037839" cy="466432"/>
          </a:xfrm>
          <a:prstGeom prst="rect">
            <a:avLst/>
          </a:prstGeom>
          <a:noFill/>
          <a:ln>
            <a:noFill/>
          </a:ln>
        </p:spPr>
        <p:txBody>
          <a:bodyPr lIns="92431" tIns="46203" rIns="92431" bIns="46203"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0918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creativecommons.org/licenses/by-nc-sa/4.0"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2138" y="2819400"/>
            <a:ext cx="10337562" cy="781050"/>
          </a:xfrm>
        </p:spPr>
        <p:txBody>
          <a:bodyPr/>
          <a:lstStyle>
            <a:lvl1pPr algn="ctr">
              <a:defRPr sz="4000">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2138" y="3657600"/>
            <a:ext cx="10337562" cy="1752600"/>
          </a:xfrm>
        </p:spPr>
        <p:txBody>
          <a:bodyPr/>
          <a:lstStyle>
            <a:lvl1pPr marL="0" indent="0" algn="ctr">
              <a:buNone/>
              <a:defRPr sz="3000">
                <a:latin typeface="Calibri" panose="020F0502020204030204" pitchFamily="34" charset="0"/>
                <a:cs typeface="Times New Roman" panose="02020603050405020304" pitchFamily="18"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Rounded Rectangle 4"/>
          <p:cNvSpPr/>
          <p:nvPr userDrawn="1"/>
        </p:nvSpPr>
        <p:spPr>
          <a:xfrm>
            <a:off x="0" y="152400"/>
            <a:ext cx="304046" cy="65532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pic>
        <p:nvPicPr>
          <p:cNvPr id="10" name="Picture 1" descr="cc_by_nc_sa-01ee261355" title="Creative commons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userDrawn="1"/>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smtClean="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Creative Commons Attribution Non-Commercial Share Alike 4.0 </a:t>
            </a:r>
            <a:r>
              <a:rPr kumimoji="0" lang="en-US" altLang="zh-CN" sz="900" b="0"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license</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7120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4662038" y="6136460"/>
            <a:ext cx="2533716"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09441" y="1600202"/>
            <a:ext cx="10742957" cy="4267199"/>
          </a:xfr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9102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28322" y="2895601"/>
            <a:ext cx="9169942" cy="1362075"/>
          </a:xfrm>
        </p:spPr>
        <p:txBody>
          <a:bodyPr anchor="ctr"/>
          <a:lstStyle>
            <a:lvl1pPr algn="l">
              <a:defRPr sz="4000" b="0" cap="all">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128322" y="4419601"/>
            <a:ext cx="9169942" cy="1500187"/>
          </a:xfrm>
        </p:spPr>
        <p:txBody>
          <a:bodyPr anchor="t"/>
          <a:lstStyle>
            <a:lvl1pPr marL="0" indent="0">
              <a:buNone/>
              <a:defRPr sz="2000">
                <a:latin typeface="Calibri" panose="020F050202020403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7582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0789" y="274638"/>
            <a:ext cx="10438911"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10789" y="1599971"/>
            <a:ext cx="4966084"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79570" y="1600201"/>
            <a:ext cx="527013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165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725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712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79" y="274638"/>
            <a:ext cx="1073043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79" y="1600200"/>
            <a:ext cx="10730439"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dirty="0"/>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9441" y="274638"/>
            <a:ext cx="1074295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709441" y="1600200"/>
            <a:ext cx="10742957"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 name="Rounded Rectangle 2"/>
          <p:cNvSpPr/>
          <p:nvPr userDrawn="1"/>
        </p:nvSpPr>
        <p:spPr>
          <a:xfrm>
            <a:off x="0" y="152400"/>
            <a:ext cx="304046"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Times New Roman" panose="02020603050405020304" pitchFamily="18"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Times New Roman" panose="02020603050405020304" pitchFamily="18" charset="0"/>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cs typeface="Times New Roman" panose="02020603050405020304" pitchFamily="18"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Times New Roman" panose="02020603050405020304" pitchFamily="18"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creativecommons.org/licenses/by-nc-sa/4.0"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educator-resources/assessment/Documents/overview_fundamentals_learning.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ctrTitle"/>
          </p:nvPr>
        </p:nvSpPr>
        <p:spPr>
          <a:xfrm>
            <a:off x="1520230" y="1122362"/>
            <a:ext cx="9121379"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dirty="0">
                <a:solidFill>
                  <a:schemeClr val="dk1"/>
                </a:solidFill>
                <a:latin typeface="Calibri"/>
                <a:ea typeface="Calibri"/>
                <a:cs typeface="Calibri"/>
                <a:sym typeface="Calibri"/>
              </a:rPr>
              <a:t>Module 1 Presentation</a:t>
            </a:r>
          </a:p>
        </p:txBody>
      </p:sp>
      <p:sp>
        <p:nvSpPr>
          <p:cNvPr id="98" name="Shape 98"/>
          <p:cNvSpPr txBox="1">
            <a:spLocks noGrp="1"/>
          </p:cNvSpPr>
          <p:nvPr>
            <p:ph type="subTitle" idx="4294967295"/>
          </p:nvPr>
        </p:nvSpPr>
        <p:spPr>
          <a:xfrm>
            <a:off x="1520230" y="3602038"/>
            <a:ext cx="9121379" cy="1655761"/>
          </a:xfrm>
          <a:prstGeom prst="rect">
            <a:avLst/>
          </a:prstGeom>
          <a:noFill/>
          <a:ln>
            <a:noFill/>
          </a:ln>
        </p:spPr>
        <p:txBody>
          <a:bodyPr lIns="91425" tIns="45700" rIns="91425" bIns="45700" anchor="t" anchorCtr="0">
            <a:noAutofit/>
          </a:bodyPr>
          <a:lstStyle/>
          <a:p>
            <a:pPr marL="0" indent="0" algn="ctr">
              <a:lnSpc>
                <a:spcPct val="90000"/>
              </a:lnSpc>
              <a:spcBef>
                <a:spcPts val="0"/>
              </a:spcBef>
              <a:buClr>
                <a:schemeClr val="dk1"/>
              </a:buClr>
              <a:buSzPct val="25000"/>
              <a:buNone/>
            </a:pPr>
            <a:r>
              <a:rPr lang="en-US" sz="3600" smtClean="0">
                <a:solidFill>
                  <a:schemeClr val="dk1"/>
                </a:solidFill>
                <a:latin typeface="Calibri"/>
                <a:ea typeface="Calibri"/>
                <a:cs typeface="Calibri"/>
                <a:sym typeface="Calibri"/>
              </a:rPr>
              <a:t>Margaret Heritage</a:t>
            </a:r>
            <a:endParaRPr lang="en-US" sz="3600" dirty="0">
              <a:solidFill>
                <a:schemeClr val="dk1"/>
              </a:solidFill>
              <a:latin typeface="Calibri"/>
              <a:ea typeface="Calibri"/>
              <a:cs typeface="Calibri"/>
              <a:sym typeface="Calibri"/>
            </a:endParaRPr>
          </a:p>
        </p:txBody>
      </p:sp>
      <p:pic>
        <p:nvPicPr>
          <p:cNvPr id="9" name="Picture 1" descr="cc_by_nc_sa-01ee261355" title="Creative common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smtClean="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Creative Commons Attribution Non-Commercial Share Alike 4.0 </a:t>
            </a:r>
            <a:r>
              <a:rPr kumimoji="0" lang="en-US" altLang="zh-CN" sz="900" b="0"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license</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4" name="Group 13" title="Oregon Department of Education logo"/>
          <p:cNvGrpSpPr/>
          <p:nvPr/>
        </p:nvGrpSpPr>
        <p:grpSpPr>
          <a:xfrm>
            <a:off x="270264" y="6042874"/>
            <a:ext cx="2185331" cy="594995"/>
            <a:chOff x="270933" y="6042872"/>
            <a:chExt cx="2190750" cy="594995"/>
          </a:xfrm>
        </p:grpSpPr>
        <p:pic>
          <p:nvPicPr>
            <p:cNvPr id="15" name="Picture 14" title="Oregon Department of Education logo"/>
            <p:cNvPicPr/>
            <p:nvPr/>
          </p:nvPicPr>
          <p:blipFill rotWithShape="1">
            <a:blip r:embed="rId5"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6" name="Straight Connector 15"/>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11579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graphicFrame>
        <p:nvGraphicFramePr>
          <p:cNvPr id="246" name="Shape 246" title="Assessment evidence table"/>
          <p:cNvGraphicFramePr/>
          <p:nvPr>
            <p:extLst>
              <p:ext uri="{D42A27DB-BD31-4B8C-83A1-F6EECF244321}">
                <p14:modId xmlns:p14="http://schemas.microsoft.com/office/powerpoint/2010/main" val="3532178288"/>
              </p:ext>
            </p:extLst>
          </p:nvPr>
        </p:nvGraphicFramePr>
        <p:xfrm>
          <a:off x="442121" y="914400"/>
          <a:ext cx="11191079" cy="5886757"/>
        </p:xfrm>
        <a:graphic>
          <a:graphicData uri="http://schemas.openxmlformats.org/drawingml/2006/table">
            <a:tbl>
              <a:tblPr firstRow="1">
                <a:noFill/>
              </a:tblPr>
              <a:tblGrid>
                <a:gridCol w="1828798">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gridCol w="3190081">
                  <a:extLst>
                    <a:ext uri="{9D8B030D-6E8A-4147-A177-3AD203B41FA5}">
                      <a16:colId xmlns:a16="http://schemas.microsoft.com/office/drawing/2014/main" val="20003"/>
                    </a:ext>
                  </a:extLst>
                </a:gridCol>
              </a:tblGrid>
              <a:tr h="391304">
                <a:tc>
                  <a:txBody>
                    <a:bodyPr/>
                    <a:lstStyle/>
                    <a:p>
                      <a:pPr marL="0" marR="0" lvl="0" indent="0" algn="ctr" rtl="0">
                        <a:spcBef>
                          <a:spcPts val="0"/>
                        </a:spcBef>
                        <a:buSzPct val="25000"/>
                        <a:buNone/>
                      </a:pPr>
                      <a:r>
                        <a:rPr lang="en-US" sz="2400" u="none" strike="noStrike" cap="none" dirty="0"/>
                        <a:t>Frequency</a:t>
                      </a:r>
                    </a:p>
                  </a:txBody>
                  <a:tcPr marL="91224" marR="91224" marT="45725" marB="45725">
                    <a:solidFill>
                      <a:srgbClr val="FFFFFF"/>
                    </a:solidFill>
                  </a:tcPr>
                </a:tc>
                <a:tc>
                  <a:txBody>
                    <a:bodyPr/>
                    <a:lstStyle/>
                    <a:p>
                      <a:pPr marL="0" marR="0" lvl="0" indent="0" algn="ctr" rtl="0">
                        <a:spcBef>
                          <a:spcPts val="0"/>
                        </a:spcBef>
                        <a:buSzPct val="25000"/>
                        <a:buNone/>
                      </a:pPr>
                      <a:r>
                        <a:rPr lang="en-US" sz="2400" u="none" strike="noStrike" cap="none" dirty="0"/>
                        <a:t>Method</a:t>
                      </a:r>
                    </a:p>
                  </a:txBody>
                  <a:tcPr marL="91224" marR="91224" marT="45725" marB="45725">
                    <a:solidFill>
                      <a:srgbClr val="FFFFFF"/>
                    </a:solidFill>
                  </a:tcPr>
                </a:tc>
                <a:tc>
                  <a:txBody>
                    <a:bodyPr/>
                    <a:lstStyle/>
                    <a:p>
                      <a:pPr marL="0" marR="0" lvl="0" indent="0" algn="ctr" rtl="0">
                        <a:spcBef>
                          <a:spcPts val="0"/>
                        </a:spcBef>
                        <a:buSzPct val="25000"/>
                        <a:buNone/>
                      </a:pPr>
                      <a:r>
                        <a:rPr lang="en-US" sz="2400" u="none" strike="noStrike" cap="none"/>
                        <a:t>Information </a:t>
                      </a:r>
                    </a:p>
                  </a:txBody>
                  <a:tcPr marL="91224" marR="91224" marT="45725" marB="45725">
                    <a:solidFill>
                      <a:srgbClr val="FFFFFF"/>
                    </a:solidFill>
                  </a:tcPr>
                </a:tc>
                <a:tc>
                  <a:txBody>
                    <a:bodyPr/>
                    <a:lstStyle/>
                    <a:p>
                      <a:pPr marL="0" marR="0" lvl="0" indent="0" algn="ctr" rtl="0">
                        <a:spcBef>
                          <a:spcPts val="0"/>
                        </a:spcBef>
                        <a:buSzPct val="25000"/>
                        <a:buNone/>
                      </a:pPr>
                      <a:r>
                        <a:rPr lang="en-US" sz="2400" u="none" strike="noStrike" cap="none" dirty="0"/>
                        <a:t>Uses/Actions</a:t>
                      </a:r>
                    </a:p>
                  </a:txBody>
                  <a:tcPr marL="91224" marR="91224" marT="45725" marB="45725">
                    <a:solidFill>
                      <a:srgbClr val="FFFFFF"/>
                    </a:solidFill>
                  </a:tcPr>
                </a:tc>
                <a:extLst>
                  <a:ext uri="{0D108BD9-81ED-4DB2-BD59-A6C34878D82A}">
                    <a16:rowId xmlns:a16="http://schemas.microsoft.com/office/drawing/2014/main" val="10000"/>
                  </a:ext>
                </a:extLst>
              </a:tr>
              <a:tr h="2582559">
                <a:tc>
                  <a:txBody>
                    <a:bodyPr/>
                    <a:lstStyle/>
                    <a:p>
                      <a:pPr marL="0" marR="0" lvl="0" indent="0" algn="l" rtl="0">
                        <a:lnSpc>
                          <a:spcPct val="100000"/>
                        </a:lnSpc>
                        <a:spcBef>
                          <a:spcPts val="0"/>
                        </a:spcBef>
                        <a:spcAft>
                          <a:spcPts val="0"/>
                        </a:spcAft>
                        <a:buClr>
                          <a:schemeClr val="dk1"/>
                        </a:buClr>
                        <a:buSzPct val="25000"/>
                        <a:buFont typeface="Arial"/>
                        <a:buNone/>
                      </a:pPr>
                      <a:r>
                        <a:rPr lang="en-US" sz="1400" b="1" u="none" strike="noStrike" cap="none" dirty="0">
                          <a:latin typeface="Arial"/>
                          <a:ea typeface="Arial"/>
                          <a:cs typeface="Arial"/>
                          <a:sym typeface="Arial"/>
                        </a:rPr>
                        <a:t>Minute-by-minute</a:t>
                      </a:r>
                    </a:p>
                    <a:p>
                      <a:pPr marL="0" marR="0" lvl="0" indent="0" algn="l" rtl="0">
                        <a:spcBef>
                          <a:spcPts val="0"/>
                        </a:spcBef>
                        <a:buSzPct val="25000"/>
                        <a:buNone/>
                      </a:pPr>
                      <a:endParaRPr sz="1400" dirty="0"/>
                    </a:p>
                  </a:txBody>
                  <a:tcPr marL="91224" marR="91224" marT="45725" marB="45725">
                    <a:solidFill>
                      <a:srgbClr val="FFFFFF"/>
                    </a:solidFill>
                  </a:tcPr>
                </a:tc>
                <a:tc>
                  <a:txBody>
                    <a:bodyPr/>
                    <a:lstStyle/>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Observation </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Questions (teachers and students)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Dialogue</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Instructional tasks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Student discussions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Written work/ representations</a:t>
                      </a:r>
                    </a:p>
                  </a:txBody>
                  <a:tcPr marL="91224" marR="91224" marT="45725" marB="45725">
                    <a:solidFill>
                      <a:srgbClr val="FFFFFF"/>
                    </a:solidFill>
                  </a:tcPr>
                </a:tc>
                <a:tc>
                  <a:txBody>
                    <a:bodyPr/>
                    <a:lstStyle/>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Students’ current learning status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Relative difficulties and misunderstandings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Misconceptions </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Emerging or partially formed ideas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Full </a:t>
                      </a:r>
                      <a:r>
                        <a:rPr lang="en-US" sz="1400" dirty="0" smtClean="0">
                          <a:latin typeface="Arial"/>
                          <a:ea typeface="Arial"/>
                          <a:cs typeface="Arial"/>
                          <a:sym typeface="Arial"/>
                        </a:rPr>
                        <a:t>understanding</a:t>
                      </a:r>
                      <a:endParaRPr lang="en-US" sz="1400" dirty="0">
                        <a:latin typeface="Arial"/>
                        <a:ea typeface="Arial"/>
                        <a:cs typeface="Arial"/>
                        <a:sym typeface="Arial"/>
                      </a:endParaRPr>
                    </a:p>
                  </a:txBody>
                  <a:tcPr marL="91224" marR="91224" marT="45725" marB="45725">
                    <a:solidFill>
                      <a:srgbClr val="FFFFFF"/>
                    </a:solidFill>
                  </a:tcPr>
                </a:tc>
                <a:tc>
                  <a:txBody>
                    <a:bodyPr/>
                    <a:lstStyle/>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Keep going</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Stop and find out more, Provide oral feedback to individuals, </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Adjust instructional moves in relation to student learning status (e.g., act on “teachable moments”) </a:t>
                      </a:r>
                    </a:p>
                  </a:txBody>
                  <a:tcPr marL="91224" marR="91224" marT="45725" marB="45725">
                    <a:solidFill>
                      <a:srgbClr val="FFFFFF"/>
                    </a:solidFill>
                  </a:tcPr>
                </a:tc>
                <a:extLst>
                  <a:ext uri="{0D108BD9-81ED-4DB2-BD59-A6C34878D82A}">
                    <a16:rowId xmlns:a16="http://schemas.microsoft.com/office/drawing/2014/main" val="10001"/>
                  </a:ext>
                </a:extLst>
              </a:tr>
              <a:tr h="2817337">
                <a:tc>
                  <a:txBody>
                    <a:bodyPr/>
                    <a:lstStyle/>
                    <a:p>
                      <a:pPr marL="0" marR="0" lvl="0" indent="0" algn="l" rtl="0">
                        <a:spcBef>
                          <a:spcPts val="0"/>
                        </a:spcBef>
                        <a:buSzPct val="25000"/>
                        <a:buNone/>
                      </a:pPr>
                      <a:r>
                        <a:rPr lang="en-US" sz="1400" b="1" dirty="0"/>
                        <a:t>Daily</a:t>
                      </a:r>
                    </a:p>
                  </a:txBody>
                  <a:tcPr marL="91224" marR="91224" marT="45725" marB="45725">
                    <a:solidFill>
                      <a:srgbClr val="FFFFFF"/>
                    </a:solidFill>
                  </a:tcPr>
                </a:tc>
                <a:tc>
                  <a:txBody>
                    <a:bodyPr/>
                    <a:lstStyle/>
                    <a:p>
                      <a:pPr marL="0" marR="0" lvl="0" indent="0" algn="l" rtl="0">
                        <a:lnSpc>
                          <a:spcPct val="150000"/>
                        </a:lnSpc>
                        <a:spcBef>
                          <a:spcPts val="0"/>
                        </a:spcBef>
                        <a:spcAft>
                          <a:spcPts val="0"/>
                        </a:spcAft>
                        <a:buSzPct val="25000"/>
                        <a:buNone/>
                      </a:pPr>
                      <a:r>
                        <a:rPr lang="en-US" sz="1400" dirty="0">
                          <a:latin typeface="Arial"/>
                          <a:ea typeface="Arial"/>
                          <a:cs typeface="Arial"/>
                          <a:sym typeface="Arial"/>
                        </a:rPr>
                        <a:t>Observation </a:t>
                      </a:r>
                    </a:p>
                    <a:p>
                      <a:pPr marL="0" marR="0" lvl="0" indent="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Questions (teachers and students)</a:t>
                      </a:r>
                    </a:p>
                    <a:p>
                      <a:pPr marL="0" marR="0" lvl="0" indent="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Dialogue</a:t>
                      </a:r>
                    </a:p>
                    <a:p>
                      <a:pPr marL="0" marR="0" lvl="0" indent="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Instructional tasks</a:t>
                      </a:r>
                    </a:p>
                    <a:p>
                      <a:pPr marL="0" marR="0" lvl="0" indent="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Student discussions</a:t>
                      </a:r>
                    </a:p>
                    <a:p>
                      <a:pPr marL="0" marR="0" lvl="0" indent="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Written work/ representations</a:t>
                      </a:r>
                    </a:p>
                  </a:txBody>
                  <a:tcPr marL="91224" marR="91224" marT="45725" marB="45725">
                    <a:solidFill>
                      <a:srgbClr val="FFFFFF"/>
                    </a:solidFill>
                  </a:tcPr>
                </a:tc>
                <a:tc>
                  <a:txBody>
                    <a:bodyPr/>
                    <a:lstStyle/>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Students’ current learning status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Relative difficulties and misunderstandings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Misconceptions </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Emerging or partially formed ideas</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Full understanding</a:t>
                      </a:r>
                    </a:p>
                  </a:txBody>
                  <a:tcPr marL="91224" marR="91224" marT="45725" marB="45725">
                    <a:solidFill>
                      <a:srgbClr val="FFFFFF"/>
                    </a:solidFill>
                  </a:tcPr>
                </a:tc>
                <a:tc>
                  <a:txBody>
                    <a:bodyPr/>
                    <a:lstStyle/>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Continue with planned instruction</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Instructional adjustments in this or the next lesson</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Find out more</a:t>
                      </a:r>
                    </a:p>
                    <a:p>
                      <a:pPr marL="285750" marR="0" lvl="0" indent="-285750" algn="l" rtl="0">
                        <a:lnSpc>
                          <a:spcPct val="150000"/>
                        </a:lnSpc>
                        <a:spcBef>
                          <a:spcPts val="0"/>
                        </a:spcBef>
                        <a:spcAft>
                          <a:spcPts val="0"/>
                        </a:spcAft>
                        <a:buClr>
                          <a:schemeClr val="dk1"/>
                        </a:buClr>
                        <a:buSzPct val="100000"/>
                        <a:buFont typeface="Noto Sans Symbols"/>
                        <a:buChar char="❑"/>
                      </a:pPr>
                      <a:r>
                        <a:rPr lang="en-US" sz="1400" dirty="0">
                          <a:latin typeface="Arial"/>
                          <a:ea typeface="Arial"/>
                          <a:cs typeface="Arial"/>
                          <a:sym typeface="Arial"/>
                        </a:rPr>
                        <a:t> Feedback to class or groups or individual students (oral or written)</a:t>
                      </a:r>
                    </a:p>
                    <a:p>
                      <a:pPr marL="0" marR="0" lvl="0" indent="0" algn="l" rtl="0">
                        <a:spcBef>
                          <a:spcPts val="0"/>
                        </a:spcBef>
                        <a:buSzPct val="25000"/>
                        <a:buNone/>
                      </a:pPr>
                      <a:endParaRPr sz="1400" dirty="0"/>
                    </a:p>
                  </a:txBody>
                  <a:tcPr marL="91224" marR="91224" marT="45725" marB="45725">
                    <a:solidFill>
                      <a:srgbClr val="FFFFFF"/>
                    </a:solidFill>
                  </a:tcPr>
                </a:tc>
                <a:extLst>
                  <a:ext uri="{0D108BD9-81ED-4DB2-BD59-A6C34878D82A}">
                    <a16:rowId xmlns:a16="http://schemas.microsoft.com/office/drawing/2014/main" val="10002"/>
                  </a:ext>
                </a:extLst>
              </a:tr>
            </a:tbl>
          </a:graphicData>
        </a:graphic>
      </p:graphicFrame>
      <p:pic>
        <p:nvPicPr>
          <p:cNvPr id="4"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2" name="Title 1"/>
          <p:cNvSpPr>
            <a:spLocks noGrp="1"/>
          </p:cNvSpPr>
          <p:nvPr>
            <p:ph type="title"/>
          </p:nvPr>
        </p:nvSpPr>
        <p:spPr>
          <a:xfrm>
            <a:off x="483843" y="0"/>
            <a:ext cx="10742957" cy="1143000"/>
          </a:xfrm>
        </p:spPr>
        <p:txBody>
          <a:bodyPr/>
          <a:lstStyle/>
          <a:p>
            <a:r>
              <a:rPr lang="en-US" dirty="0" smtClean="0"/>
              <a:t>Methods for Obtaining Evidence</a:t>
            </a:r>
            <a:endParaRPr lang="en-US" dirty="0"/>
          </a:p>
        </p:txBody>
      </p:sp>
    </p:spTree>
    <p:extLst>
      <p:ext uri="{BB962C8B-B14F-4D97-AF65-F5344CB8AC3E}">
        <p14:creationId xmlns:p14="http://schemas.microsoft.com/office/powerpoint/2010/main" val="362846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lnSpc>
                <a:spcPct val="90000"/>
              </a:lnSpc>
              <a:spcBef>
                <a:spcPts val="0"/>
              </a:spcBef>
              <a:buClr>
                <a:schemeClr val="dk1"/>
              </a:buClr>
              <a:buSzPct val="25000"/>
              <a:buFont typeface="Calibri"/>
              <a:buNone/>
            </a:pPr>
            <a:r>
              <a:rPr lang="en-US" sz="4400" b="1" i="0" u="none" strike="noStrike" cap="none" dirty="0">
                <a:solidFill>
                  <a:schemeClr val="dk1"/>
                </a:solidFill>
                <a:latin typeface="Calibri"/>
                <a:ea typeface="Calibri"/>
                <a:cs typeface="Calibri"/>
                <a:sym typeface="Calibri"/>
              </a:rPr>
              <a:t>Section 2</a:t>
            </a:r>
          </a:p>
        </p:txBody>
      </p:sp>
      <p:sp>
        <p:nvSpPr>
          <p:cNvPr id="254" name="Shape 254"/>
          <p:cNvSpPr txBox="1">
            <a:spLocks noGrp="1"/>
          </p:cNvSpPr>
          <p:nvPr>
            <p:ph idx="1"/>
          </p:nvPr>
        </p:nvSpPr>
        <p:spPr>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sz="28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ct val="25000"/>
              <a:buFont typeface="Arial"/>
              <a:buNone/>
            </a:pPr>
            <a:r>
              <a:rPr lang="en-US" sz="2800" b="1" i="0" u="none" strike="noStrike" cap="none" dirty="0">
                <a:solidFill>
                  <a:schemeClr val="dk1"/>
                </a:solidFill>
                <a:latin typeface="Calibri"/>
                <a:ea typeface="Calibri"/>
                <a:cs typeface="Calibri"/>
                <a:sym typeface="Calibri"/>
              </a:rPr>
              <a:t>FORMATIVE ASSESSMENT IN THE CONTEXT OF A MULTI-TIERED SYSTEM OF SUPPORT</a:t>
            </a:r>
          </a:p>
        </p:txBody>
      </p:sp>
      <p:pic>
        <p:nvPicPr>
          <p:cNvPr id="9"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5501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p:nvPr/>
        </p:nvSpPr>
        <p:spPr>
          <a:xfrm>
            <a:off x="1520232" y="125808"/>
            <a:ext cx="5472826" cy="5867400"/>
          </a:xfrm>
          <a:prstGeom prst="triangle">
            <a:avLst>
              <a:gd name="adj" fmla="val 50000"/>
            </a:avLst>
          </a:prstGeom>
          <a:solidFill>
            <a:srgbClr val="92D050"/>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2000">
                <a:solidFill>
                  <a:schemeClr val="dk1"/>
                </a:solidFill>
                <a:latin typeface="Calibri"/>
                <a:ea typeface="Calibri"/>
                <a:cs typeface="Calibri"/>
                <a:sym typeface="Calibri"/>
              </a:rPr>
              <a:t>Tier 1: </a:t>
            </a:r>
          </a:p>
          <a:p>
            <a:pPr marL="0" marR="0" lvl="0" indent="0" algn="l" rtl="0">
              <a:spcBef>
                <a:spcPts val="0"/>
              </a:spcBef>
              <a:buSzPct val="25000"/>
              <a:buNone/>
            </a:pPr>
            <a:r>
              <a:rPr lang="en-US" sz="2000">
                <a:solidFill>
                  <a:schemeClr val="dk1"/>
                </a:solidFill>
                <a:latin typeface="Calibri"/>
                <a:ea typeface="Calibri"/>
                <a:cs typeface="Calibri"/>
                <a:sym typeface="Calibri"/>
              </a:rPr>
              <a:t>Standards-based core </a:t>
            </a:r>
          </a:p>
          <a:p>
            <a:pPr marL="0" marR="0" lvl="0" indent="0" algn="l" rtl="0">
              <a:spcBef>
                <a:spcPts val="0"/>
              </a:spcBef>
              <a:buSzPct val="25000"/>
              <a:buNone/>
            </a:pPr>
            <a:r>
              <a:rPr lang="en-US" sz="2000">
                <a:solidFill>
                  <a:schemeClr val="dk1"/>
                </a:solidFill>
                <a:latin typeface="Calibri"/>
                <a:ea typeface="Calibri"/>
                <a:cs typeface="Calibri"/>
                <a:sym typeface="Calibri"/>
              </a:rPr>
              <a:t>Learning for all students</a:t>
            </a:r>
          </a:p>
        </p:txBody>
      </p:sp>
      <p:sp>
        <p:nvSpPr>
          <p:cNvPr id="262" name="Shape 262"/>
          <p:cNvSpPr/>
          <p:nvPr/>
        </p:nvSpPr>
        <p:spPr>
          <a:xfrm>
            <a:off x="3686554" y="381001"/>
            <a:ext cx="3161953" cy="2666999"/>
          </a:xfrm>
          <a:prstGeom prst="triangle">
            <a:avLst>
              <a:gd name="adj" fmla="val 50000"/>
            </a:avLst>
          </a:prstGeom>
          <a:solidFill>
            <a:srgbClr val="FFFF00"/>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Tier 2: Targeted</a:t>
            </a:r>
          </a:p>
          <a:p>
            <a:pPr marL="0" marR="0" lvl="0" indent="0" algn="l" rtl="0">
              <a:spcBef>
                <a:spcPts val="0"/>
              </a:spcBef>
              <a:buSzPct val="25000"/>
              <a:buNone/>
            </a:pPr>
            <a:r>
              <a:rPr lang="en-US" sz="1800">
                <a:solidFill>
                  <a:schemeClr val="dk1"/>
                </a:solidFill>
                <a:latin typeface="Calibri"/>
                <a:ea typeface="Calibri"/>
                <a:cs typeface="Calibri"/>
                <a:sym typeface="Calibri"/>
              </a:rPr>
              <a:t>intervention</a:t>
            </a:r>
          </a:p>
        </p:txBody>
      </p:sp>
      <p:sp>
        <p:nvSpPr>
          <p:cNvPr id="263" name="Shape 263"/>
          <p:cNvSpPr/>
          <p:nvPr/>
        </p:nvSpPr>
        <p:spPr>
          <a:xfrm>
            <a:off x="4940744" y="381000"/>
            <a:ext cx="2595605" cy="1447800"/>
          </a:xfrm>
          <a:prstGeom prst="triangle">
            <a:avLst>
              <a:gd name="adj" fmla="val 50000"/>
            </a:avLst>
          </a:prstGeom>
          <a:solidFill>
            <a:srgbClr val="FF0000"/>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Tier 3: Intensive</a:t>
            </a:r>
          </a:p>
        </p:txBody>
      </p:sp>
      <p:sp>
        <p:nvSpPr>
          <p:cNvPr id="264" name="Shape 264"/>
          <p:cNvSpPr txBox="1"/>
          <p:nvPr/>
        </p:nvSpPr>
        <p:spPr>
          <a:xfrm>
            <a:off x="6993059" y="2727959"/>
            <a:ext cx="4378260" cy="156966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000" dirty="0">
                <a:solidFill>
                  <a:schemeClr val="dk1"/>
                </a:solidFill>
                <a:latin typeface="Calibri"/>
                <a:ea typeface="Calibri"/>
                <a:cs typeface="Calibri"/>
                <a:sym typeface="Calibri"/>
              </a:rPr>
              <a:t>Tier 2:</a:t>
            </a:r>
          </a:p>
          <a:p>
            <a:pPr marL="342900" lvl="0" indent="-330200" rtl="0">
              <a:spcBef>
                <a:spcPts val="0"/>
              </a:spcBef>
              <a:buClr>
                <a:schemeClr val="dk1"/>
              </a:buClr>
              <a:buSzPct val="100000"/>
              <a:buChar char="•"/>
            </a:pPr>
            <a:r>
              <a:rPr lang="en-US" sz="1800" dirty="0">
                <a:solidFill>
                  <a:schemeClr val="dk1"/>
                </a:solidFill>
                <a:latin typeface="Calibri"/>
                <a:ea typeface="Calibri"/>
                <a:cs typeface="Calibri"/>
                <a:sym typeface="Calibri"/>
              </a:rPr>
              <a:t>Targeted students &amp; instruction</a:t>
            </a:r>
          </a:p>
          <a:p>
            <a:pPr marL="342900" lvl="0" indent="-330200" rtl="0">
              <a:spcBef>
                <a:spcPts val="0"/>
              </a:spcBef>
              <a:buClr>
                <a:schemeClr val="dk1"/>
              </a:buClr>
              <a:buSzPct val="100000"/>
              <a:buChar char="•"/>
            </a:pPr>
            <a:r>
              <a:rPr lang="en-US" sz="1800" dirty="0">
                <a:solidFill>
                  <a:schemeClr val="dk1"/>
                </a:solidFill>
                <a:latin typeface="Calibri"/>
                <a:ea typeface="Calibri"/>
                <a:cs typeface="Calibri"/>
                <a:sym typeface="Calibri"/>
              </a:rPr>
              <a:t>Needs-based learning</a:t>
            </a:r>
          </a:p>
          <a:p>
            <a:pPr marL="342900" lvl="0" indent="-330200" rtl="0">
              <a:spcBef>
                <a:spcPts val="0"/>
              </a:spcBef>
              <a:buClr>
                <a:schemeClr val="dk1"/>
              </a:buClr>
              <a:buSzPct val="100000"/>
              <a:buChar char="•"/>
            </a:pPr>
            <a:r>
              <a:rPr lang="en-US" sz="1800" dirty="0">
                <a:solidFill>
                  <a:schemeClr val="dk1"/>
                </a:solidFill>
                <a:latin typeface="Calibri"/>
                <a:ea typeface="Calibri"/>
                <a:cs typeface="Calibri"/>
                <a:sym typeface="Calibri"/>
              </a:rPr>
              <a:t>Frequent, predictive, reliable and skill-specific progress monitoring to ensure that intervention is impacting catch-up growth</a:t>
            </a:r>
            <a:r>
              <a:rPr lang="en-US" sz="1800" i="1" dirty="0">
                <a:solidFill>
                  <a:schemeClr val="dk1"/>
                </a:solidFill>
                <a:latin typeface="Calibri"/>
                <a:ea typeface="Calibri"/>
                <a:cs typeface="Calibri"/>
                <a:sym typeface="Calibri"/>
              </a:rPr>
              <a:t> </a:t>
            </a:r>
          </a:p>
        </p:txBody>
      </p:sp>
      <p:sp>
        <p:nvSpPr>
          <p:cNvPr id="265" name="Shape 265"/>
          <p:cNvSpPr txBox="1"/>
          <p:nvPr/>
        </p:nvSpPr>
        <p:spPr>
          <a:xfrm>
            <a:off x="7494733" y="960120"/>
            <a:ext cx="3876586" cy="156966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000" dirty="0">
                <a:solidFill>
                  <a:schemeClr val="dk1"/>
                </a:solidFill>
                <a:latin typeface="Calibri"/>
                <a:ea typeface="Calibri"/>
                <a:cs typeface="Calibri"/>
                <a:sym typeface="Calibri"/>
              </a:rPr>
              <a:t>Tier 3:</a:t>
            </a:r>
          </a:p>
          <a:p>
            <a:pPr marL="0" marR="0" lvl="0" indent="0" algn="l" rtl="0">
              <a:spcBef>
                <a:spcPts val="0"/>
              </a:spcBef>
              <a:buSzPct val="25000"/>
              <a:buNone/>
            </a:pPr>
            <a:r>
              <a:rPr lang="en-US" sz="2400" dirty="0">
                <a:solidFill>
                  <a:schemeClr val="dk1"/>
                </a:solidFill>
                <a:latin typeface="Calibri"/>
                <a:ea typeface="Calibri"/>
                <a:cs typeface="Calibri"/>
                <a:sym typeface="Calibri"/>
              </a:rPr>
              <a:t> </a:t>
            </a:r>
            <a:r>
              <a:rPr lang="en-US" sz="1800" dirty="0">
                <a:solidFill>
                  <a:schemeClr val="dk1"/>
                </a:solidFill>
                <a:latin typeface="Calibri"/>
                <a:ea typeface="Calibri"/>
                <a:cs typeface="Calibri"/>
                <a:sym typeface="Calibri"/>
              </a:rPr>
              <a:t>Individual instruction (IEP)</a:t>
            </a:r>
          </a:p>
          <a:p>
            <a:pPr marL="0" marR="0" lvl="0" indent="0" algn="l" rtl="0">
              <a:spcBef>
                <a:spcPts val="0"/>
              </a:spcBef>
              <a:buSzPct val="25000"/>
              <a:buNone/>
            </a:pPr>
            <a:r>
              <a:rPr lang="en-US" sz="1800" dirty="0">
                <a:solidFill>
                  <a:schemeClr val="dk1"/>
                </a:solidFill>
                <a:latin typeface="Calibri"/>
                <a:ea typeface="Calibri"/>
                <a:cs typeface="Calibri"/>
                <a:sym typeface="Calibri"/>
              </a:rPr>
              <a:t>Special education</a:t>
            </a:r>
          </a:p>
          <a:p>
            <a:pPr marL="0" marR="0" lvl="0" indent="0" algn="l" rtl="0">
              <a:spcBef>
                <a:spcPts val="0"/>
              </a:spcBef>
              <a:buSzPct val="25000"/>
              <a:buNone/>
            </a:pPr>
            <a:r>
              <a:rPr lang="en-US" sz="1800" dirty="0">
                <a:solidFill>
                  <a:schemeClr val="dk1"/>
                </a:solidFill>
                <a:latin typeface="Calibri"/>
                <a:ea typeface="Calibri"/>
                <a:cs typeface="Calibri"/>
                <a:sym typeface="Calibri"/>
              </a:rPr>
              <a:t>Additional assessment</a:t>
            </a:r>
          </a:p>
        </p:txBody>
      </p:sp>
      <p:sp>
        <p:nvSpPr>
          <p:cNvPr id="266" name="Shape 266"/>
          <p:cNvSpPr txBox="1"/>
          <p:nvPr/>
        </p:nvSpPr>
        <p:spPr>
          <a:xfrm>
            <a:off x="6947451" y="4937760"/>
            <a:ext cx="4634648" cy="830996"/>
          </a:xfrm>
          <a:prstGeom prst="rect">
            <a:avLst/>
          </a:prstGeom>
          <a:noFill/>
          <a:ln>
            <a:noFill/>
          </a:ln>
        </p:spPr>
        <p:txBody>
          <a:bodyPr lIns="91425" tIns="45700" rIns="91425" bIns="45700" anchor="t" anchorCtr="0">
            <a:noAutofit/>
          </a:bodyPr>
          <a:lstStyle/>
          <a:p>
            <a:pPr marL="0" marR="0" lvl="0" indent="0" algn="l" rtl="0">
              <a:spcBef>
                <a:spcPts val="0"/>
              </a:spcBef>
              <a:buNone/>
            </a:pPr>
            <a:endParaRPr sz="2400" dirty="0">
              <a:solidFill>
                <a:schemeClr val="dk1"/>
              </a:solidFill>
              <a:latin typeface="Calibri"/>
              <a:ea typeface="Calibri"/>
              <a:cs typeface="Calibri"/>
              <a:sym typeface="Calibri"/>
            </a:endParaRPr>
          </a:p>
          <a:p>
            <a:pPr marL="0" marR="0" lvl="0" indent="0" algn="l" rtl="0">
              <a:spcBef>
                <a:spcPts val="0"/>
              </a:spcBef>
              <a:buSzPct val="25000"/>
              <a:buNone/>
            </a:pPr>
            <a:r>
              <a:rPr lang="en-US" sz="2000" dirty="0">
                <a:solidFill>
                  <a:schemeClr val="dk1"/>
                </a:solidFill>
                <a:latin typeface="Calibri"/>
                <a:ea typeface="Calibri"/>
                <a:cs typeface="Calibri"/>
                <a:sym typeface="Calibri"/>
              </a:rPr>
              <a:t>In-process formative assessment at </a:t>
            </a:r>
          </a:p>
          <a:p>
            <a:pPr marL="0" marR="0" lvl="0" indent="0" algn="l" rtl="0">
              <a:spcBef>
                <a:spcPts val="0"/>
              </a:spcBef>
              <a:buSzPct val="25000"/>
              <a:buNone/>
            </a:pPr>
            <a:r>
              <a:rPr lang="en-US" sz="2000" dirty="0">
                <a:solidFill>
                  <a:schemeClr val="dk1"/>
                </a:solidFill>
                <a:latin typeface="Calibri"/>
                <a:ea typeface="Calibri"/>
                <a:cs typeface="Calibri"/>
                <a:sym typeface="Calibri"/>
              </a:rPr>
              <a:t>all levels</a:t>
            </a:r>
          </a:p>
        </p:txBody>
      </p:sp>
      <p:pic>
        <p:nvPicPr>
          <p:cNvPr id="15" name="Sound 4"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9"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marL="0" marR="0" lvl="0" indent="0" rtl="0">
              <a:lnSpc>
                <a:spcPct val="90000"/>
              </a:lnSpc>
              <a:spcBef>
                <a:spcPts val="0"/>
              </a:spcBef>
              <a:buClr>
                <a:schemeClr val="dk1"/>
              </a:buClr>
              <a:buSzPct val="25000"/>
              <a:buFont typeface="Calibri"/>
              <a:buNone/>
            </a:pPr>
            <a:r>
              <a:rPr lang="en-US" sz="4400" b="1" dirty="0" smtClean="0">
                <a:solidFill>
                  <a:schemeClr val="dk1"/>
                </a:solidFill>
                <a:latin typeface="Calibri"/>
                <a:ea typeface="Calibri"/>
                <a:cs typeface="Calibri"/>
                <a:sym typeface="Calibri"/>
              </a:rPr>
              <a:t>Supports</a:t>
            </a:r>
            <a:endParaRPr lang="en-US" sz="4400" b="1"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1892314"/>
      </p:ext>
    </p:extLst>
  </p:cSld>
  <p:clrMapOvr>
    <a:masterClrMapping/>
  </p:clrMapOvr>
  <mc:AlternateContent xmlns:mc="http://schemas.openxmlformats.org/markup-compatibility/2006" xmlns:p14="http://schemas.microsoft.com/office/powerpoint/2010/main">
    <mc:Choice Requires="p14">
      <p:transition spd="slow" p14:dur="2000" advTm="80669"/>
    </mc:Choice>
    <mc:Fallback xmlns="">
      <p:transition spd="slow" advTm="80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grpSp>
        <p:nvGrpSpPr>
          <p:cNvPr id="274" name="Shape 274" title="Levels of support"/>
          <p:cNvGrpSpPr/>
          <p:nvPr/>
        </p:nvGrpSpPr>
        <p:grpSpPr>
          <a:xfrm>
            <a:off x="2766148" y="283352"/>
            <a:ext cx="7705598" cy="5297083"/>
            <a:chOff x="791808" y="-294279"/>
            <a:chExt cx="7724708" cy="5297083"/>
          </a:xfrm>
        </p:grpSpPr>
        <p:sp>
          <p:nvSpPr>
            <p:cNvPr id="275" name="Shape 275"/>
            <p:cNvSpPr/>
            <p:nvPr/>
          </p:nvSpPr>
          <p:spPr>
            <a:xfrm>
              <a:off x="791808" y="294290"/>
              <a:ext cx="4578203" cy="4708513"/>
            </a:xfrm>
            <a:prstGeom prst="ellipse">
              <a:avLst/>
            </a:prstGeom>
            <a:solidFill>
              <a:srgbClr val="A8D08C"/>
            </a:solidFill>
            <a:ln w="9525"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6" name="Shape 276"/>
            <p:cNvSpPr/>
            <p:nvPr/>
          </p:nvSpPr>
          <p:spPr>
            <a:xfrm>
              <a:off x="2021491" y="1589129"/>
              <a:ext cx="2118836" cy="2118836"/>
            </a:xfrm>
            <a:prstGeom prst="ellipse">
              <a:avLst/>
            </a:prstGeom>
            <a:solidFill>
              <a:srgbClr val="FFFF00"/>
            </a:solidFill>
            <a:ln w="9525"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7" name="Shape 277"/>
            <p:cNvSpPr/>
            <p:nvPr/>
          </p:nvSpPr>
          <p:spPr>
            <a:xfrm>
              <a:off x="2727771" y="2295408"/>
              <a:ext cx="706277" cy="706277"/>
            </a:xfrm>
            <a:prstGeom prst="ellipse">
              <a:avLst/>
            </a:prstGeom>
            <a:solidFill>
              <a:srgbClr val="FF3300"/>
            </a:solidFill>
            <a:ln w="9525" cap="flat" cmpd="sng">
              <a:solidFill>
                <a:schemeClr val="lt1"/>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8" name="Shape 278"/>
            <p:cNvSpPr/>
            <p:nvPr/>
          </p:nvSpPr>
          <p:spPr>
            <a:xfrm>
              <a:off x="5435173" y="-294279"/>
              <a:ext cx="1765696" cy="102998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79" name="Shape 279"/>
            <p:cNvSpPr txBox="1"/>
            <p:nvPr/>
          </p:nvSpPr>
          <p:spPr>
            <a:xfrm>
              <a:off x="5435173" y="-294279"/>
              <a:ext cx="1765696" cy="1029989"/>
            </a:xfrm>
            <a:prstGeom prst="rect">
              <a:avLst/>
            </a:prstGeom>
            <a:noFill/>
            <a:ln>
              <a:noFill/>
            </a:ln>
          </p:spPr>
          <p:txBody>
            <a:bodyPr lIns="163575" tIns="29200" rIns="29200" bIns="29200" anchor="ctr" anchorCtr="0">
              <a:noAutofit/>
            </a:bodyPr>
            <a:lstStyle/>
            <a:p>
              <a:pPr marL="0" marR="0" lvl="0" indent="0" algn="l" rtl="0">
                <a:lnSpc>
                  <a:spcPct val="90000"/>
                </a:lnSpc>
                <a:spcBef>
                  <a:spcPts val="0"/>
                </a:spcBef>
                <a:spcAft>
                  <a:spcPts val="0"/>
                </a:spcAft>
                <a:buSzPct val="25000"/>
                <a:buNone/>
              </a:pPr>
              <a:r>
                <a:rPr lang="en-US" sz="2300">
                  <a:solidFill>
                    <a:schemeClr val="dk1"/>
                  </a:solidFill>
                  <a:latin typeface="Calibri"/>
                  <a:ea typeface="Calibri"/>
                  <a:cs typeface="Calibri"/>
                  <a:sym typeface="Calibri"/>
                </a:rPr>
                <a:t>Progress Monitoring</a:t>
              </a:r>
            </a:p>
          </p:txBody>
        </p:sp>
        <p:cxnSp>
          <p:nvCxnSpPr>
            <p:cNvPr id="280" name="Shape 280"/>
            <p:cNvCxnSpPr/>
            <p:nvPr/>
          </p:nvCxnSpPr>
          <p:spPr>
            <a:xfrm>
              <a:off x="4993748" y="220714"/>
              <a:ext cx="441424" cy="0"/>
            </a:xfrm>
            <a:prstGeom prst="straightConnector1">
              <a:avLst/>
            </a:prstGeom>
            <a:solidFill>
              <a:srgbClr val="599BD5"/>
            </a:solidFill>
            <a:ln w="12700" cap="flat" cmpd="sng">
              <a:solidFill>
                <a:srgbClr val="C3D4EB"/>
              </a:solidFill>
              <a:prstDash val="solid"/>
              <a:miter/>
              <a:headEnd type="none" w="med" len="med"/>
              <a:tailEnd type="none" w="med" len="med"/>
            </a:ln>
          </p:spPr>
        </p:cxnSp>
        <p:cxnSp>
          <p:nvCxnSpPr>
            <p:cNvPr id="281" name="Shape 281"/>
            <p:cNvCxnSpPr/>
            <p:nvPr/>
          </p:nvCxnSpPr>
          <p:spPr>
            <a:xfrm rot="5400000">
              <a:off x="2822824" y="479388"/>
              <a:ext cx="2427243" cy="1911071"/>
            </a:xfrm>
            <a:prstGeom prst="straightConnector1">
              <a:avLst/>
            </a:prstGeom>
            <a:solidFill>
              <a:srgbClr val="599BD5"/>
            </a:solidFill>
            <a:ln w="12700" cap="flat" cmpd="sng">
              <a:solidFill>
                <a:srgbClr val="C3D4EB"/>
              </a:solidFill>
              <a:prstDash val="solid"/>
              <a:miter/>
              <a:headEnd type="none" w="med" len="med"/>
              <a:tailEnd type="none" w="med" len="med"/>
            </a:ln>
          </p:spPr>
        </p:cxnSp>
        <p:sp>
          <p:nvSpPr>
            <p:cNvPr id="282" name="Shape 282"/>
            <p:cNvSpPr/>
            <p:nvPr/>
          </p:nvSpPr>
          <p:spPr>
            <a:xfrm>
              <a:off x="5435173" y="735708"/>
              <a:ext cx="1765696" cy="102998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3" name="Shape 283"/>
            <p:cNvSpPr txBox="1"/>
            <p:nvPr/>
          </p:nvSpPr>
          <p:spPr>
            <a:xfrm>
              <a:off x="5435173" y="735708"/>
              <a:ext cx="1765696" cy="1029989"/>
            </a:xfrm>
            <a:prstGeom prst="rect">
              <a:avLst/>
            </a:prstGeom>
            <a:noFill/>
            <a:ln>
              <a:noFill/>
            </a:ln>
          </p:spPr>
          <p:txBody>
            <a:bodyPr lIns="163575" tIns="29200" rIns="29200" bIns="29200" anchor="ctr" anchorCtr="0">
              <a:noAutofit/>
            </a:bodyPr>
            <a:lstStyle/>
            <a:p>
              <a:pPr marL="0" marR="0" lvl="0" indent="0" algn="l" rtl="0">
                <a:lnSpc>
                  <a:spcPct val="90000"/>
                </a:lnSpc>
                <a:spcBef>
                  <a:spcPts val="0"/>
                </a:spcBef>
                <a:spcAft>
                  <a:spcPts val="0"/>
                </a:spcAft>
                <a:buSzPct val="25000"/>
                <a:buNone/>
              </a:pPr>
              <a:r>
                <a:rPr lang="en-US" sz="2300" dirty="0">
                  <a:solidFill>
                    <a:schemeClr val="dk1"/>
                  </a:solidFill>
                  <a:latin typeface="Calibri"/>
                  <a:ea typeface="Calibri"/>
                  <a:cs typeface="Calibri"/>
                  <a:sym typeface="Calibri"/>
                </a:rPr>
                <a:t>Progress Monitoring</a:t>
              </a:r>
            </a:p>
          </p:txBody>
        </p:sp>
        <p:cxnSp>
          <p:nvCxnSpPr>
            <p:cNvPr id="284" name="Shape 284"/>
            <p:cNvCxnSpPr/>
            <p:nvPr/>
          </p:nvCxnSpPr>
          <p:spPr>
            <a:xfrm>
              <a:off x="4993748" y="1250704"/>
              <a:ext cx="441424" cy="0"/>
            </a:xfrm>
            <a:prstGeom prst="straightConnector1">
              <a:avLst/>
            </a:prstGeom>
            <a:solidFill>
              <a:srgbClr val="599BD5"/>
            </a:solidFill>
            <a:ln w="12700" cap="flat" cmpd="sng">
              <a:solidFill>
                <a:srgbClr val="C3D4EB"/>
              </a:solidFill>
              <a:prstDash val="solid"/>
              <a:miter/>
              <a:headEnd type="none" w="med" len="med"/>
              <a:tailEnd type="none" w="med" len="med"/>
            </a:ln>
          </p:spPr>
        </p:cxnSp>
        <p:cxnSp>
          <p:nvCxnSpPr>
            <p:cNvPr id="285" name="Shape 285"/>
            <p:cNvCxnSpPr/>
            <p:nvPr/>
          </p:nvCxnSpPr>
          <p:spPr>
            <a:xfrm rot="5400000">
              <a:off x="3343821" y="1493311"/>
              <a:ext cx="1891414" cy="1404906"/>
            </a:xfrm>
            <a:prstGeom prst="straightConnector1">
              <a:avLst/>
            </a:prstGeom>
            <a:solidFill>
              <a:srgbClr val="599BD5"/>
            </a:solidFill>
            <a:ln w="12700" cap="flat" cmpd="sng">
              <a:solidFill>
                <a:srgbClr val="C3D4EB"/>
              </a:solidFill>
              <a:prstDash val="solid"/>
              <a:miter/>
              <a:headEnd type="none" w="med" len="med"/>
              <a:tailEnd type="none" w="med" len="med"/>
            </a:ln>
          </p:spPr>
        </p:cxnSp>
        <p:sp>
          <p:nvSpPr>
            <p:cNvPr id="286" name="Shape 286"/>
            <p:cNvSpPr/>
            <p:nvPr/>
          </p:nvSpPr>
          <p:spPr>
            <a:xfrm>
              <a:off x="5362576" y="1765699"/>
              <a:ext cx="3153939" cy="102998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87" name="Shape 287"/>
            <p:cNvSpPr txBox="1"/>
            <p:nvPr/>
          </p:nvSpPr>
          <p:spPr>
            <a:xfrm>
              <a:off x="5362576" y="1765699"/>
              <a:ext cx="3153939" cy="1029989"/>
            </a:xfrm>
            <a:prstGeom prst="rect">
              <a:avLst/>
            </a:prstGeom>
            <a:noFill/>
            <a:ln>
              <a:noFill/>
            </a:ln>
          </p:spPr>
          <p:txBody>
            <a:bodyPr lIns="163575" tIns="29200" rIns="29200" bIns="29200" anchor="ctr" anchorCtr="0">
              <a:noAutofit/>
            </a:bodyPr>
            <a:lstStyle/>
            <a:p>
              <a:pPr marL="0" marR="0" lvl="0" indent="0" algn="l" rtl="0">
                <a:lnSpc>
                  <a:spcPct val="90000"/>
                </a:lnSpc>
                <a:spcBef>
                  <a:spcPts val="0"/>
                </a:spcBef>
                <a:spcAft>
                  <a:spcPts val="0"/>
                </a:spcAft>
                <a:buSzPct val="25000"/>
                <a:buNone/>
              </a:pPr>
              <a:r>
                <a:rPr lang="en-US" sz="2300" dirty="0">
                  <a:solidFill>
                    <a:schemeClr val="dk1"/>
                  </a:solidFill>
                  <a:latin typeface="Calibri"/>
                  <a:ea typeface="Calibri"/>
                  <a:cs typeface="Calibri"/>
                  <a:sym typeface="Calibri"/>
                </a:rPr>
                <a:t>In Process Formative Assessment (occurs in all three tiers)</a:t>
              </a:r>
            </a:p>
          </p:txBody>
        </p:sp>
        <p:cxnSp>
          <p:nvCxnSpPr>
            <p:cNvPr id="288" name="Shape 288"/>
            <p:cNvCxnSpPr/>
            <p:nvPr/>
          </p:nvCxnSpPr>
          <p:spPr>
            <a:xfrm>
              <a:off x="4993748" y="2280693"/>
              <a:ext cx="441424" cy="0"/>
            </a:xfrm>
            <a:prstGeom prst="straightConnector1">
              <a:avLst/>
            </a:prstGeom>
            <a:solidFill>
              <a:srgbClr val="599BD5"/>
            </a:solidFill>
            <a:ln w="12700" cap="flat" cmpd="sng">
              <a:solidFill>
                <a:srgbClr val="C3D4EB"/>
              </a:solidFill>
              <a:prstDash val="solid"/>
              <a:miter/>
              <a:headEnd type="none" w="med" len="med"/>
              <a:tailEnd type="none" w="med" len="med"/>
            </a:ln>
          </p:spPr>
        </p:cxnSp>
        <p:cxnSp>
          <p:nvCxnSpPr>
            <p:cNvPr id="289" name="Shape 289"/>
            <p:cNvCxnSpPr/>
            <p:nvPr/>
          </p:nvCxnSpPr>
          <p:spPr>
            <a:xfrm rot="5400000">
              <a:off x="3865468" y="2506408"/>
              <a:ext cx="1351345" cy="898739"/>
            </a:xfrm>
            <a:prstGeom prst="straightConnector1">
              <a:avLst/>
            </a:prstGeom>
            <a:solidFill>
              <a:srgbClr val="599BD5"/>
            </a:solidFill>
            <a:ln w="12700" cap="flat" cmpd="sng">
              <a:solidFill>
                <a:srgbClr val="C3D4EB"/>
              </a:solidFill>
              <a:prstDash val="solid"/>
              <a:miter/>
              <a:headEnd type="none" w="med" len="med"/>
              <a:tailEnd type="none" w="med" len="med"/>
            </a:ln>
          </p:spPr>
        </p:cxnSp>
      </p:grpSp>
      <p:sp>
        <p:nvSpPr>
          <p:cNvPr id="290" name="Shape 290"/>
          <p:cNvSpPr txBox="1"/>
          <p:nvPr/>
        </p:nvSpPr>
        <p:spPr>
          <a:xfrm>
            <a:off x="4697323" y="4285595"/>
            <a:ext cx="1865755"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dirty="0">
                <a:solidFill>
                  <a:schemeClr val="dk1"/>
                </a:solidFill>
                <a:latin typeface="Calibri"/>
                <a:ea typeface="Calibri"/>
                <a:cs typeface="Calibri"/>
                <a:sym typeface="Calibri"/>
              </a:rPr>
              <a:t>Intensive Support</a:t>
            </a:r>
          </a:p>
        </p:txBody>
      </p:sp>
      <p:sp>
        <p:nvSpPr>
          <p:cNvPr id="291" name="Shape 291"/>
          <p:cNvSpPr txBox="1"/>
          <p:nvPr/>
        </p:nvSpPr>
        <p:spPr>
          <a:xfrm>
            <a:off x="4556605" y="3580872"/>
            <a:ext cx="1823413"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dirty="0">
                <a:solidFill>
                  <a:schemeClr val="dk1"/>
                </a:solidFill>
                <a:latin typeface="Calibri"/>
                <a:ea typeface="Calibri"/>
                <a:cs typeface="Calibri"/>
                <a:sym typeface="Calibri"/>
              </a:rPr>
              <a:t>Targeted Support</a:t>
            </a:r>
          </a:p>
        </p:txBody>
      </p:sp>
      <p:sp>
        <p:nvSpPr>
          <p:cNvPr id="292" name="Shape 292"/>
          <p:cNvSpPr txBox="1"/>
          <p:nvPr/>
        </p:nvSpPr>
        <p:spPr>
          <a:xfrm>
            <a:off x="3224898" y="3081317"/>
            <a:ext cx="3568922"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dirty="0">
                <a:solidFill>
                  <a:schemeClr val="dk1"/>
                </a:solidFill>
                <a:latin typeface="Calibri"/>
                <a:ea typeface="Calibri"/>
                <a:cs typeface="Calibri"/>
                <a:sym typeface="Calibri"/>
              </a:rPr>
              <a:t>Universal Support/ Core Instruction</a:t>
            </a:r>
          </a:p>
        </p:txBody>
      </p:sp>
      <p:pic>
        <p:nvPicPr>
          <p:cNvPr id="28"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22"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lvl="0">
              <a:lnSpc>
                <a:spcPct val="90000"/>
              </a:lnSpc>
              <a:spcBef>
                <a:spcPts val="0"/>
              </a:spcBef>
              <a:buClr>
                <a:schemeClr val="dk1"/>
              </a:buClr>
              <a:buSzPct val="25000"/>
            </a:pPr>
            <a:r>
              <a:rPr lang="en-US" sz="4400" b="1" dirty="0">
                <a:solidFill>
                  <a:schemeClr val="dk1"/>
                </a:solidFill>
                <a:latin typeface="Calibri"/>
                <a:ea typeface="Calibri"/>
                <a:cs typeface="Calibri"/>
                <a:sym typeface="Calibri"/>
              </a:rPr>
              <a:t>Supports</a:t>
            </a:r>
            <a:endParaRPr lang="en-US" sz="4400" b="1"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4719476"/>
      </p:ext>
    </p:extLst>
  </p:cSld>
  <p:clrMapOvr>
    <a:masterClrMapping/>
  </p:clrMapOvr>
  <mc:AlternateContent xmlns:mc="http://schemas.openxmlformats.org/markup-compatibility/2006" xmlns:p14="http://schemas.microsoft.com/office/powerpoint/2010/main">
    <mc:Choice Requires="p14">
      <p:transition spd="slow" p14:dur="2000" advTm="45131"/>
    </mc:Choice>
    <mc:Fallback xmlns="">
      <p:transition spd="slow" advTm="45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128" y="365125"/>
            <a:ext cx="10489584" cy="1325562"/>
          </a:xfrm>
        </p:spPr>
        <p:txBody>
          <a:bodyPr/>
          <a:lstStyle/>
          <a:p>
            <a:pPr algn="ctr"/>
            <a:r>
              <a:rPr lang="en-US" b="1" dirty="0" smtClean="0"/>
              <a:t>ODE Resources</a:t>
            </a:r>
            <a:endParaRPr lang="en-US" b="1" dirty="0"/>
          </a:p>
        </p:txBody>
      </p:sp>
      <p:sp>
        <p:nvSpPr>
          <p:cNvPr id="3" name="Text Placeholder 2"/>
          <p:cNvSpPr>
            <a:spLocks noGrp="1"/>
          </p:cNvSpPr>
          <p:nvPr>
            <p:ph type="body" idx="4294967295"/>
          </p:nvPr>
        </p:nvSpPr>
        <p:spPr>
          <a:xfrm>
            <a:off x="836128" y="1825625"/>
            <a:ext cx="10489584" cy="4351338"/>
          </a:xfrm>
          <a:prstGeom prst="rect">
            <a:avLst/>
          </a:prstGeom>
        </p:spPr>
        <p:txBody>
          <a:bodyPr/>
          <a:lstStyle/>
          <a:p>
            <a:pPr marL="177800" indent="0">
              <a:buNone/>
            </a:pPr>
            <a:r>
              <a:rPr lang="en-US" dirty="0">
                <a:hlinkClick r:id="rId3"/>
              </a:rPr>
              <a:t>Overview of the Fundamentals </a:t>
            </a:r>
            <a:r>
              <a:rPr lang="en-US">
                <a:hlinkClick r:id="rId3"/>
              </a:rPr>
              <a:t>of </a:t>
            </a:r>
            <a:r>
              <a:rPr lang="en-US" smtClean="0">
                <a:hlinkClick r:id="rId3"/>
              </a:rPr>
              <a:t>Learning</a:t>
            </a:r>
            <a:endParaRPr lang="en-US" dirty="0"/>
          </a:p>
        </p:txBody>
      </p:sp>
    </p:spTree>
    <p:extLst>
      <p:ext uri="{BB962C8B-B14F-4D97-AF65-F5344CB8AC3E}">
        <p14:creationId xmlns:p14="http://schemas.microsoft.com/office/powerpoint/2010/main" val="1776102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marL="0" marR="0" lvl="0" indent="0" rtl="0">
              <a:lnSpc>
                <a:spcPct val="90000"/>
              </a:lnSpc>
              <a:spcBef>
                <a:spcPts val="0"/>
              </a:spcBef>
              <a:buClr>
                <a:schemeClr val="dk1"/>
              </a:buClr>
              <a:buSzPct val="25000"/>
              <a:buFont typeface="Calibri"/>
              <a:buNone/>
            </a:pPr>
            <a:r>
              <a:rPr lang="en-US" sz="4400" b="1" i="0" u="none" strike="noStrike" cap="none" dirty="0" smtClean="0">
                <a:solidFill>
                  <a:schemeClr val="dk1"/>
                </a:solidFill>
                <a:latin typeface="Calibri"/>
                <a:ea typeface="Calibri"/>
                <a:cs typeface="Calibri"/>
                <a:sym typeface="Calibri"/>
              </a:rPr>
              <a:t>Section </a:t>
            </a:r>
            <a:r>
              <a:rPr lang="en-US" sz="4400" b="1" i="0" u="none" strike="noStrike" cap="none" dirty="0">
                <a:solidFill>
                  <a:schemeClr val="dk1"/>
                </a:solidFill>
                <a:latin typeface="Calibri"/>
                <a:ea typeface="Calibri"/>
                <a:cs typeface="Calibri"/>
                <a:sym typeface="Calibri"/>
              </a:rPr>
              <a:t>1</a:t>
            </a:r>
          </a:p>
        </p:txBody>
      </p:sp>
      <p:sp>
        <p:nvSpPr>
          <p:cNvPr id="106" name="Shape 106"/>
          <p:cNvSpPr txBox="1">
            <a:spLocks noGrp="1"/>
          </p:cNvSpPr>
          <p:nvPr>
            <p:ph type="body" idx="4294967295"/>
          </p:nvPr>
        </p:nvSpPr>
        <p:spPr>
          <a:xfrm>
            <a:off x="931584" y="1825625"/>
            <a:ext cx="10489584" cy="435133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ct val="25000"/>
              <a:buFont typeface="Arial"/>
              <a:buNone/>
            </a:pPr>
            <a:r>
              <a:rPr lang="en-US" sz="2800" b="1" i="0" u="none" strike="noStrike" cap="none" dirty="0">
                <a:solidFill>
                  <a:schemeClr val="dk1"/>
                </a:solidFill>
                <a:latin typeface="Calibri"/>
                <a:ea typeface="Calibri"/>
                <a:cs typeface="Calibri"/>
                <a:sym typeface="Calibri"/>
              </a:rPr>
              <a:t>FORMATIVE ASSESSMENT WITHIN A COMPREHENSIVE SYSTEM OF ASSESSMENT</a:t>
            </a: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84269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body" idx="4294967295"/>
          </p:nvPr>
        </p:nvSpPr>
        <p:spPr>
          <a:xfrm>
            <a:off x="2079110" y="1998134"/>
            <a:ext cx="8178268" cy="4433761"/>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Noto Sans Symbols"/>
              <a:buChar char="✓"/>
            </a:pPr>
            <a:r>
              <a:rPr lang="en-US" sz="2800" b="1" i="0" u="none" strike="noStrike" cap="none" dirty="0">
                <a:solidFill>
                  <a:schemeClr val="dk1"/>
                </a:solidFill>
                <a:latin typeface="Helvetica Neue"/>
                <a:ea typeface="Helvetica Neue"/>
                <a:cs typeface="Helvetica Neue"/>
                <a:sym typeface="Helvetica Neue"/>
              </a:rPr>
              <a:t>Formative assessment is the term used to describe a type of assessment where the focus is on</a:t>
            </a:r>
            <a:r>
              <a:rPr lang="en-US" sz="2800" b="1" i="0" u="none" strike="noStrike" cap="none" dirty="0">
                <a:solidFill>
                  <a:srgbClr val="FF0000"/>
                </a:solidFill>
                <a:latin typeface="Helvetica Neue"/>
                <a:ea typeface="Helvetica Neue"/>
                <a:cs typeface="Helvetica Neue"/>
                <a:sym typeface="Helvetica Neue"/>
              </a:rPr>
              <a:t> </a:t>
            </a:r>
            <a:r>
              <a:rPr lang="en-US" sz="2800" b="1" i="1" u="none" strike="noStrike" cap="none" dirty="0">
                <a:solidFill>
                  <a:srgbClr val="FF0000"/>
                </a:solidFill>
                <a:latin typeface="Helvetica Neue"/>
                <a:ea typeface="Helvetica Neue"/>
                <a:cs typeface="Helvetica Neue"/>
                <a:sym typeface="Helvetica Neue"/>
              </a:rPr>
              <a:t>informing</a:t>
            </a:r>
            <a:r>
              <a:rPr lang="en-US" sz="2800" b="1" i="0" u="none" strike="noStrike" cap="none" dirty="0">
                <a:solidFill>
                  <a:srgbClr val="FF0000"/>
                </a:solidFill>
                <a:latin typeface="Helvetica Neue"/>
                <a:ea typeface="Helvetica Neue"/>
                <a:cs typeface="Helvetica Neue"/>
                <a:sym typeface="Helvetica Neue"/>
              </a:rPr>
              <a:t> </a:t>
            </a:r>
            <a:r>
              <a:rPr lang="en-US" sz="2800" b="1" i="0" u="none" strike="noStrike" cap="none" dirty="0">
                <a:solidFill>
                  <a:schemeClr val="dk1"/>
                </a:solidFill>
                <a:latin typeface="Helvetica Neue"/>
                <a:ea typeface="Helvetica Neue"/>
                <a:cs typeface="Helvetica Neue"/>
                <a:sym typeface="Helvetica Neue"/>
              </a:rPr>
              <a:t>learning, rather than measuring it or summing it up.</a:t>
            </a:r>
          </a:p>
          <a:p>
            <a:pPr marL="228600" marR="0" lvl="0" indent="-228600" algn="l" rtl="0">
              <a:lnSpc>
                <a:spcPct val="90000"/>
              </a:lnSpc>
              <a:spcBef>
                <a:spcPts val="3600"/>
              </a:spcBef>
              <a:spcAft>
                <a:spcPts val="0"/>
              </a:spcAft>
              <a:buClr>
                <a:schemeClr val="dk1"/>
              </a:buClr>
              <a:buSzPct val="100000"/>
              <a:buFont typeface="Noto Sans Symbols"/>
              <a:buChar char="✓"/>
            </a:pPr>
            <a:r>
              <a:rPr lang="en-US" sz="2800" b="1" i="0" u="none" strike="noStrike" cap="none" dirty="0">
                <a:solidFill>
                  <a:schemeClr val="dk1"/>
                </a:solidFill>
                <a:latin typeface="Helvetica Neue"/>
                <a:ea typeface="Helvetica Neue"/>
                <a:cs typeface="Helvetica Neue"/>
                <a:sym typeface="Helvetica Neue"/>
              </a:rPr>
              <a:t>Assessment that focuses on the learning </a:t>
            </a:r>
            <a:r>
              <a:rPr lang="en-US" sz="2800" b="1" i="1" u="none" strike="noStrike" cap="none" dirty="0">
                <a:solidFill>
                  <a:srgbClr val="FF0000"/>
                </a:solidFill>
                <a:latin typeface="Helvetica Neue"/>
                <a:ea typeface="Helvetica Neue"/>
                <a:cs typeface="Helvetica Neue"/>
                <a:sym typeface="Helvetica Neue"/>
              </a:rPr>
              <a:t>as it is taking place</a:t>
            </a:r>
            <a:r>
              <a:rPr lang="en-US" sz="2800" b="1" i="0" u="none" strike="noStrike" cap="none" dirty="0">
                <a:solidFill>
                  <a:srgbClr val="FF0000"/>
                </a:solidFill>
                <a:latin typeface="Helvetica Neue"/>
                <a:ea typeface="Helvetica Neue"/>
                <a:cs typeface="Helvetica Neue"/>
                <a:sym typeface="Helvetica Neue"/>
              </a:rPr>
              <a:t>  </a:t>
            </a:r>
          </a:p>
          <a:p>
            <a:pPr marL="228600" marR="0" lvl="0" indent="-228600" algn="l" rtl="0">
              <a:lnSpc>
                <a:spcPct val="90000"/>
              </a:lnSpc>
              <a:spcBef>
                <a:spcPts val="3600"/>
              </a:spcBef>
              <a:spcAft>
                <a:spcPts val="0"/>
              </a:spcAft>
              <a:buClr>
                <a:schemeClr val="dk1"/>
              </a:buClr>
              <a:buSzPct val="100000"/>
              <a:buFont typeface="Noto Sans Symbols"/>
              <a:buChar char="✓"/>
            </a:pPr>
            <a:r>
              <a:rPr lang="en-US" sz="2800" b="1" i="0" u="none" strike="noStrike" cap="none" dirty="0">
                <a:solidFill>
                  <a:schemeClr val="dk1"/>
                </a:solidFill>
                <a:latin typeface="Helvetica Neue"/>
                <a:ea typeface="Helvetica Neue"/>
                <a:cs typeface="Helvetica Neue"/>
                <a:sym typeface="Helvetica Neue"/>
              </a:rPr>
              <a:t>Purpose is to </a:t>
            </a:r>
            <a:r>
              <a:rPr lang="en-US" sz="2800" b="1" i="1" u="none" strike="noStrike" cap="none" dirty="0">
                <a:solidFill>
                  <a:srgbClr val="FF0000"/>
                </a:solidFill>
                <a:latin typeface="Helvetica Neue"/>
                <a:ea typeface="Helvetica Neue"/>
                <a:cs typeface="Helvetica Neue"/>
                <a:sym typeface="Helvetica Neue"/>
              </a:rPr>
              <a:t>move learning forward</a:t>
            </a:r>
            <a:r>
              <a:rPr lang="en-US" sz="2800" b="1" i="0" u="none" strike="noStrike" cap="none" dirty="0">
                <a:solidFill>
                  <a:srgbClr val="FF0000"/>
                </a:solidFill>
                <a:latin typeface="Helvetica Neue"/>
                <a:ea typeface="Helvetica Neue"/>
                <a:cs typeface="Helvetica Neue"/>
                <a:sym typeface="Helvetica Neue"/>
              </a:rPr>
              <a:t> </a:t>
            </a:r>
            <a:r>
              <a:rPr lang="en-US" sz="2800" b="1" i="0" u="none" strike="noStrike" cap="none" dirty="0">
                <a:solidFill>
                  <a:schemeClr val="dk1"/>
                </a:solidFill>
                <a:latin typeface="Helvetica Neue"/>
                <a:ea typeface="Helvetica Neue"/>
                <a:cs typeface="Helvetica Neue"/>
                <a:sym typeface="Helvetica Neue"/>
              </a:rPr>
              <a:t>from its </a:t>
            </a:r>
            <a:r>
              <a:rPr lang="en-US" sz="2800" b="1" i="1" u="none" strike="noStrike" cap="none" dirty="0">
                <a:solidFill>
                  <a:srgbClr val="FF0000"/>
                </a:solidFill>
                <a:latin typeface="Helvetica Neue"/>
                <a:ea typeface="Helvetica Neue"/>
                <a:cs typeface="Helvetica Neue"/>
                <a:sym typeface="Helvetica Neue"/>
              </a:rPr>
              <a:t>current status</a:t>
            </a:r>
          </a:p>
          <a:p>
            <a:pPr marL="228600" marR="0" lvl="0" indent="-228600" algn="l" rtl="0">
              <a:lnSpc>
                <a:spcPct val="90000"/>
              </a:lnSpc>
              <a:spcBef>
                <a:spcPts val="3600"/>
              </a:spcBef>
              <a:spcAft>
                <a:spcPts val="0"/>
              </a:spcAft>
              <a:buClr>
                <a:schemeClr val="dk1"/>
              </a:buClr>
              <a:buSzPct val="100000"/>
              <a:buFont typeface="Noto Sans Symbols"/>
              <a:buNone/>
            </a:pPr>
            <a:endParaRPr sz="2200" b="1" i="0" u="none" strike="noStrike" cap="none" dirty="0">
              <a:solidFill>
                <a:srgbClr val="EC3332"/>
              </a:solidFill>
              <a:latin typeface="Helvetica Neue"/>
              <a:ea typeface="Helvetica Neue"/>
              <a:cs typeface="Helvetica Neue"/>
              <a:sym typeface="Helvetica Neue"/>
            </a:endParaRPr>
          </a:p>
          <a:p>
            <a:pPr marL="228600" marR="0" lvl="0" indent="-228600" algn="l" rtl="0">
              <a:lnSpc>
                <a:spcPct val="90000"/>
              </a:lnSpc>
              <a:spcBef>
                <a:spcPts val="3600"/>
              </a:spcBef>
              <a:spcAft>
                <a:spcPts val="0"/>
              </a:spcAft>
              <a:buClr>
                <a:schemeClr val="dk1"/>
              </a:buClr>
              <a:buSzPct val="100000"/>
              <a:buFont typeface="Noto Sans Symbols"/>
              <a:buNone/>
            </a:pPr>
            <a:endParaRPr sz="2200" b="1" i="0" u="none" strike="noStrike" cap="none" dirty="0">
              <a:solidFill>
                <a:srgbClr val="EC3332"/>
              </a:solidFill>
              <a:latin typeface="Helvetica Neue"/>
              <a:ea typeface="Helvetica Neue"/>
              <a:cs typeface="Helvetica Neue"/>
              <a:sym typeface="Helvetica Neue"/>
            </a:endParaRPr>
          </a:p>
        </p:txBody>
      </p:sp>
      <p:pic>
        <p:nvPicPr>
          <p:cNvPr id="4"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7" name="Title 2"/>
          <p:cNvSpPr>
            <a:spLocks noGrp="1"/>
          </p:cNvSpPr>
          <p:nvPr>
            <p:ph type="title"/>
          </p:nvPr>
        </p:nvSpPr>
        <p:spPr>
          <a:xfrm>
            <a:off x="418065" y="152400"/>
            <a:ext cx="10742957" cy="1143000"/>
          </a:xfrm>
        </p:spPr>
        <p:txBody>
          <a:bodyPr/>
          <a:lstStyle/>
          <a:p>
            <a:r>
              <a:rPr lang="en-US" b="1" dirty="0" smtClean="0">
                <a:solidFill>
                  <a:schemeClr val="dk1"/>
                </a:solidFill>
                <a:latin typeface="Calibri"/>
                <a:ea typeface="Calibri"/>
                <a:cs typeface="Calibri"/>
                <a:sym typeface="Calibri"/>
              </a:rPr>
              <a:t>Formative Assessment</a:t>
            </a:r>
            <a:endParaRPr lang="en-US" dirty="0"/>
          </a:p>
        </p:txBody>
      </p:sp>
    </p:spTree>
    <p:extLst>
      <p:ext uri="{BB962C8B-B14F-4D97-AF65-F5344CB8AC3E}">
        <p14:creationId xmlns:p14="http://schemas.microsoft.com/office/powerpoint/2010/main" val="111692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3">
                                            <p:txEl>
                                              <p:pRg st="0" end="0"/>
                                            </p:txEl>
                                          </p:spTgt>
                                        </p:tgtEl>
                                        <p:attrNameLst>
                                          <p:attrName>style.visibility</p:attrName>
                                        </p:attrNameLst>
                                      </p:cBhvr>
                                      <p:to>
                                        <p:strVal val="visible"/>
                                      </p:to>
                                    </p:set>
                                    <p:animEffect transition="in" filter="fade">
                                      <p:cBhvr>
                                        <p:cTn id="7" dur="500"/>
                                        <p:tgtEl>
                                          <p:spTgt spid="1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3">
                                            <p:txEl>
                                              <p:pRg st="1" end="1"/>
                                            </p:txEl>
                                          </p:spTgt>
                                        </p:tgtEl>
                                        <p:attrNameLst>
                                          <p:attrName>style.visibility</p:attrName>
                                        </p:attrNameLst>
                                      </p:cBhvr>
                                      <p:to>
                                        <p:strVal val="visible"/>
                                      </p:to>
                                    </p:set>
                                    <p:animEffect transition="in" filter="fade">
                                      <p:cBhvr>
                                        <p:cTn id="10" dur="500"/>
                                        <p:tgtEl>
                                          <p:spTgt spid="11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3">
                                            <p:txEl>
                                              <p:pRg st="2" end="2"/>
                                            </p:txEl>
                                          </p:spTgt>
                                        </p:tgtEl>
                                        <p:attrNameLst>
                                          <p:attrName>style.visibility</p:attrName>
                                        </p:attrNameLst>
                                      </p:cBhvr>
                                      <p:to>
                                        <p:strVal val="visible"/>
                                      </p:to>
                                    </p:set>
                                    <p:animEffect transition="in" filter="fade">
                                      <p:cBhvr>
                                        <p:cTn id="13" dur="500"/>
                                        <p:tgtEl>
                                          <p:spTgt spid="11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3">
                                            <p:txEl>
                                              <p:pRg st="3" end="3"/>
                                            </p:txEl>
                                          </p:spTgt>
                                        </p:tgtEl>
                                        <p:attrNameLst>
                                          <p:attrName>style.visibility</p:attrName>
                                        </p:attrNameLst>
                                      </p:cBhvr>
                                      <p:to>
                                        <p:strVal val="visible"/>
                                      </p:to>
                                    </p:set>
                                    <p:animEffect transition="in" filter="fade">
                                      <p:cBhvr>
                                        <p:cTn id="16" dur="500"/>
                                        <p:tgtEl>
                                          <p:spTgt spid="11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3">
                                            <p:txEl>
                                              <p:pRg st="4" end="4"/>
                                            </p:txEl>
                                          </p:spTgt>
                                        </p:tgtEl>
                                        <p:attrNameLst>
                                          <p:attrName>style.visibility</p:attrName>
                                        </p:attrNameLst>
                                      </p:cBhvr>
                                      <p:to>
                                        <p:strVal val="visible"/>
                                      </p:to>
                                    </p:set>
                                    <p:animEffect transition="in" filter="fade">
                                      <p:cBhvr>
                                        <p:cTn id="19" dur="500"/>
                                        <p:tgtEl>
                                          <p:spTgt spid="113">
                                            <p:txEl>
                                              <p:pRg st="4" end="4"/>
                                            </p:txEl>
                                          </p:spTgt>
                                        </p:tgtEl>
                                      </p:cBhvr>
                                    </p:animEffect>
                                  </p:child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1" name="Shape 121" descr="Kid" title="Kid"/>
          <p:cNvPicPr preferRelativeResize="0"/>
          <p:nvPr/>
        </p:nvPicPr>
        <p:blipFill rotWithShape="1">
          <a:blip r:embed="rId5">
            <a:alphaModFix/>
          </a:blip>
          <a:srcRect/>
          <a:stretch/>
        </p:blipFill>
        <p:spPr>
          <a:xfrm>
            <a:off x="4383331" y="1179292"/>
            <a:ext cx="3395178" cy="4714421"/>
          </a:xfrm>
          <a:prstGeom prst="rect">
            <a:avLst/>
          </a:prstGeom>
          <a:noFill/>
          <a:ln>
            <a:noFill/>
          </a:ln>
        </p:spPr>
      </p:pic>
      <p:pic>
        <p:nvPicPr>
          <p:cNvPr id="5"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
        <p:nvSpPr>
          <p:cNvPr id="7" name="Title 2"/>
          <p:cNvSpPr>
            <a:spLocks noGrp="1"/>
          </p:cNvSpPr>
          <p:nvPr>
            <p:ph type="title"/>
          </p:nvPr>
        </p:nvSpPr>
        <p:spPr>
          <a:xfrm>
            <a:off x="418065" y="152400"/>
            <a:ext cx="10742957" cy="1143000"/>
          </a:xfrm>
        </p:spPr>
        <p:txBody>
          <a:bodyPr/>
          <a:lstStyle/>
          <a:p>
            <a:r>
              <a:rPr lang="en-US" b="1" dirty="0" smtClean="0">
                <a:solidFill>
                  <a:schemeClr val="dk1"/>
                </a:solidFill>
                <a:latin typeface="Calibri"/>
                <a:ea typeface="Calibri"/>
                <a:cs typeface="Calibri"/>
                <a:sym typeface="Calibri"/>
              </a:rPr>
              <a:t>One Size Does Not Fit All</a:t>
            </a:r>
            <a:endParaRPr lang="en-US" dirty="0"/>
          </a:p>
        </p:txBody>
      </p:sp>
    </p:spTree>
    <p:extLst>
      <p:ext uri="{BB962C8B-B14F-4D97-AF65-F5344CB8AC3E}">
        <p14:creationId xmlns:p14="http://schemas.microsoft.com/office/powerpoint/2010/main" val="244056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p:nvPr/>
        </p:nvSpPr>
        <p:spPr>
          <a:xfrm>
            <a:off x="980758" y="5340318"/>
            <a:ext cx="4503681" cy="455612"/>
          </a:xfrm>
          <a:prstGeom prst="rect">
            <a:avLst/>
          </a:prstGeom>
          <a:solidFill>
            <a:schemeClr val="lt1"/>
          </a:solidFill>
          <a:ln>
            <a:noFill/>
          </a:ln>
        </p:spPr>
        <p:txBody>
          <a:bodyPr lIns="91425" tIns="45700" rIns="91425" bIns="45700" anchor="t" anchorCtr="0">
            <a:noAutofit/>
          </a:bodyPr>
          <a:lstStyle/>
          <a:p>
            <a:pPr marL="0" marR="0" lvl="0" indent="0" algn="l" rtl="0">
              <a:spcBef>
                <a:spcPts val="0"/>
              </a:spcBef>
              <a:buSzPct val="25000"/>
              <a:buNone/>
            </a:pPr>
            <a:r>
              <a:rPr lang="en-US" sz="1800" b="0" i="1" u="none" strike="noStrike" cap="none" dirty="0">
                <a:solidFill>
                  <a:srgbClr val="000000"/>
                </a:solidFill>
                <a:latin typeface="Calibri"/>
                <a:ea typeface="Calibri"/>
                <a:cs typeface="Calibri"/>
                <a:sym typeface="Calibri"/>
              </a:rPr>
              <a:t>(Adapted from Herman &amp; Heritage, 2007)</a:t>
            </a:r>
          </a:p>
        </p:txBody>
      </p:sp>
      <p:grpSp>
        <p:nvGrpSpPr>
          <p:cNvPr id="3" name="Group 2" title="comprehensive assessment system graphic"/>
          <p:cNvGrpSpPr/>
          <p:nvPr/>
        </p:nvGrpSpPr>
        <p:grpSpPr>
          <a:xfrm>
            <a:off x="1805274" y="1598616"/>
            <a:ext cx="8551290" cy="4419599"/>
            <a:chOff x="1805274" y="1598616"/>
            <a:chExt cx="8551290" cy="4419599"/>
          </a:xfrm>
        </p:grpSpPr>
        <p:grpSp>
          <p:nvGrpSpPr>
            <p:cNvPr id="2" name="Group 1"/>
            <p:cNvGrpSpPr/>
            <p:nvPr/>
          </p:nvGrpSpPr>
          <p:grpSpPr>
            <a:xfrm>
              <a:off x="1805274" y="1598616"/>
              <a:ext cx="8551290" cy="4419599"/>
              <a:chOff x="1805274" y="1598616"/>
              <a:chExt cx="8551290" cy="4419599"/>
            </a:xfrm>
          </p:grpSpPr>
          <p:sp>
            <p:nvSpPr>
              <p:cNvPr id="129" name="Shape 129"/>
              <p:cNvSpPr/>
              <p:nvPr/>
            </p:nvSpPr>
            <p:spPr>
              <a:xfrm rot="-5400000">
                <a:off x="4194168" y="-144181"/>
                <a:ext cx="4419599" cy="7905193"/>
              </a:xfrm>
              <a:prstGeom prst="trapezoid">
                <a:avLst>
                  <a:gd name="adj" fmla="val 40657"/>
                </a:avLst>
              </a:prstGeom>
              <a:gradFill>
                <a:gsLst>
                  <a:gs pos="0">
                    <a:schemeClr val="lt1"/>
                  </a:gs>
                  <a:gs pos="49000">
                    <a:srgbClr val="F0FFE0"/>
                  </a:gs>
                  <a:gs pos="100000">
                    <a:srgbClr val="F0FFE0"/>
                  </a:gs>
                </a:gsLst>
                <a:lin ang="16200000" scaled="0"/>
              </a:gra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Times"/>
                  <a:ea typeface="Times"/>
                  <a:cs typeface="Times"/>
                  <a:sym typeface="Times"/>
                </a:endParaRPr>
              </a:p>
            </p:txBody>
          </p:sp>
          <p:sp>
            <p:nvSpPr>
              <p:cNvPr id="130" name="Shape 130"/>
              <p:cNvSpPr/>
              <p:nvPr/>
            </p:nvSpPr>
            <p:spPr>
              <a:xfrm>
                <a:off x="8475283" y="3670302"/>
                <a:ext cx="343634" cy="263525"/>
              </a:xfrm>
              <a:prstGeom prst="rightArrow">
                <a:avLst>
                  <a:gd name="adj1" fmla="val 50000"/>
                  <a:gd name="adj2" fmla="val 5011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1" name="Shape 131"/>
              <p:cNvSpPr/>
              <p:nvPr/>
            </p:nvSpPr>
            <p:spPr>
              <a:xfrm>
                <a:off x="7539392" y="3670302"/>
                <a:ext cx="351553" cy="263525"/>
              </a:xfrm>
              <a:prstGeom prst="rightArrow">
                <a:avLst>
                  <a:gd name="adj1" fmla="val 50000"/>
                  <a:gd name="adj2" fmla="val 49946"/>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2" name="Shape 132"/>
              <p:cNvSpPr/>
              <p:nvPr/>
            </p:nvSpPr>
            <p:spPr>
              <a:xfrm>
                <a:off x="6660507" y="3670302"/>
                <a:ext cx="334134" cy="263525"/>
              </a:xfrm>
              <a:prstGeom prst="rightArrow">
                <a:avLst>
                  <a:gd name="adj1" fmla="val 50000"/>
                  <a:gd name="adj2" fmla="val 50061"/>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3" name="Shape 133"/>
              <p:cNvSpPr/>
              <p:nvPr/>
            </p:nvSpPr>
            <p:spPr>
              <a:xfrm>
                <a:off x="5789544" y="3670302"/>
                <a:ext cx="343634" cy="263525"/>
              </a:xfrm>
              <a:prstGeom prst="rightArrow">
                <a:avLst>
                  <a:gd name="adj1" fmla="val 50000"/>
                  <a:gd name="adj2" fmla="val 5011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4" name="Shape 134"/>
              <p:cNvSpPr/>
              <p:nvPr/>
            </p:nvSpPr>
            <p:spPr>
              <a:xfrm>
                <a:off x="4935996" y="3670302"/>
                <a:ext cx="296127" cy="263525"/>
              </a:xfrm>
              <a:prstGeom prst="rightArrow">
                <a:avLst>
                  <a:gd name="adj1" fmla="val 50000"/>
                  <a:gd name="adj2" fmla="val 5030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5" name="Shape 135"/>
              <p:cNvSpPr/>
              <p:nvPr/>
            </p:nvSpPr>
            <p:spPr>
              <a:xfrm>
                <a:off x="4050781" y="3670302"/>
                <a:ext cx="338884" cy="263525"/>
              </a:xfrm>
              <a:prstGeom prst="rightArrow">
                <a:avLst>
                  <a:gd name="adj1" fmla="val 50000"/>
                  <a:gd name="adj2" fmla="val 50015"/>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grpSp>
            <p:nvGrpSpPr>
              <p:cNvPr id="136" name="Shape 136"/>
              <p:cNvGrpSpPr/>
              <p:nvPr/>
            </p:nvGrpSpPr>
            <p:grpSpPr>
              <a:xfrm>
                <a:off x="8940852" y="3371852"/>
                <a:ext cx="1368205" cy="812799"/>
                <a:chOff x="7503347" y="2877730"/>
                <a:chExt cx="1370656" cy="812205"/>
              </a:xfrm>
            </p:grpSpPr>
            <p:sp>
              <p:nvSpPr>
                <p:cNvPr id="137" name="Shape 137"/>
                <p:cNvSpPr/>
                <p:nvPr/>
              </p:nvSpPr>
              <p:spPr>
                <a:xfrm>
                  <a:off x="7503347" y="2877730"/>
                  <a:ext cx="1370656" cy="812205"/>
                </a:xfrm>
                <a:prstGeom prst="roundRect">
                  <a:avLst>
                    <a:gd name="adj" fmla="val 9065"/>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38" name="Shape 138"/>
                <p:cNvSpPr txBox="1"/>
                <p:nvPr/>
              </p:nvSpPr>
              <p:spPr>
                <a:xfrm>
                  <a:off x="7543800" y="3085627"/>
                  <a:ext cx="1295400" cy="33855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rgbClr val="FFFFFF"/>
                      </a:solidFill>
                      <a:latin typeface="Helvetica Neue"/>
                      <a:ea typeface="Helvetica Neue"/>
                      <a:cs typeface="Helvetica Neue"/>
                      <a:sym typeface="Helvetica Neue"/>
                    </a:rPr>
                    <a:t>standards</a:t>
                  </a:r>
                </a:p>
              </p:txBody>
            </p:sp>
          </p:grpSp>
          <p:grpSp>
            <p:nvGrpSpPr>
              <p:cNvPr id="157" name="Shape 157"/>
              <p:cNvGrpSpPr/>
              <p:nvPr/>
            </p:nvGrpSpPr>
            <p:grpSpPr>
              <a:xfrm>
                <a:off x="1805274" y="3381378"/>
                <a:ext cx="1635830" cy="804863"/>
                <a:chOff x="285986" y="3381020"/>
                <a:chExt cx="1640415" cy="806008"/>
              </a:xfrm>
            </p:grpSpPr>
            <p:grpSp>
              <p:nvGrpSpPr>
                <p:cNvPr id="158" name="Shape 158"/>
                <p:cNvGrpSpPr/>
                <p:nvPr/>
              </p:nvGrpSpPr>
              <p:grpSpPr>
                <a:xfrm>
                  <a:off x="285986" y="3381020"/>
                  <a:ext cx="1319637" cy="806008"/>
                  <a:chOff x="795864" y="2886192"/>
                  <a:chExt cx="1319637" cy="806008"/>
                </a:xfrm>
              </p:grpSpPr>
              <p:sp>
                <p:nvSpPr>
                  <p:cNvPr id="159" name="Shape 159"/>
                  <p:cNvSpPr/>
                  <p:nvPr/>
                </p:nvSpPr>
                <p:spPr>
                  <a:xfrm>
                    <a:off x="795864" y="2886192"/>
                    <a:ext cx="1319637" cy="806008"/>
                  </a:xfrm>
                  <a:prstGeom prst="ellipse">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60" name="Shape 160"/>
                  <p:cNvSpPr txBox="1"/>
                  <p:nvPr/>
                </p:nvSpPr>
                <p:spPr>
                  <a:xfrm>
                    <a:off x="801516" y="3085627"/>
                    <a:ext cx="1295400" cy="33855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rgbClr val="FFFFFF"/>
                        </a:solidFill>
                        <a:latin typeface="Helvetica Neue"/>
                        <a:ea typeface="Helvetica Neue"/>
                        <a:cs typeface="Helvetica Neue"/>
                        <a:sym typeface="Helvetica Neue"/>
                      </a:rPr>
                      <a:t>student</a:t>
                    </a:r>
                  </a:p>
                </p:txBody>
              </p:sp>
            </p:grpSp>
            <p:sp>
              <p:nvSpPr>
                <p:cNvPr id="161" name="Shape 161"/>
                <p:cNvSpPr/>
                <p:nvPr/>
              </p:nvSpPr>
              <p:spPr>
                <a:xfrm>
                  <a:off x="1589616" y="3669826"/>
                  <a:ext cx="336786" cy="264206"/>
                </a:xfrm>
                <a:prstGeom prst="rightArrow">
                  <a:avLst>
                    <a:gd name="adj1" fmla="val 50000"/>
                    <a:gd name="adj2" fmla="val 50003"/>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grpSp>
        </p:grpSp>
        <p:grpSp>
          <p:nvGrpSpPr>
            <p:cNvPr id="139" name="Shape 139"/>
            <p:cNvGrpSpPr/>
            <p:nvPr/>
          </p:nvGrpSpPr>
          <p:grpSpPr>
            <a:xfrm>
              <a:off x="3325504" y="3238502"/>
              <a:ext cx="988148" cy="1893887"/>
              <a:chOff x="1809992" y="3238027"/>
              <a:chExt cx="990599" cy="1893704"/>
            </a:xfrm>
          </p:grpSpPr>
          <p:sp>
            <p:nvSpPr>
              <p:cNvPr id="140" name="Shape 140"/>
              <p:cNvSpPr/>
              <p:nvPr/>
            </p:nvSpPr>
            <p:spPr>
              <a:xfrm>
                <a:off x="2080918" y="3238027"/>
                <a:ext cx="457200" cy="1143000"/>
              </a:xfrm>
              <a:prstGeom prst="roundRect">
                <a:avLst>
                  <a:gd name="adj" fmla="val 16667"/>
                </a:avLst>
              </a:prstGeom>
              <a:solidFill>
                <a:srgbClr val="80CD35"/>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41" name="Shape 141"/>
              <p:cNvSpPr txBox="1"/>
              <p:nvPr/>
            </p:nvSpPr>
            <p:spPr>
              <a:xfrm>
                <a:off x="1809992" y="4598332"/>
                <a:ext cx="990599" cy="53339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minute </a:t>
                </a:r>
              </a:p>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by minute</a:t>
                </a:r>
              </a:p>
            </p:txBody>
          </p:sp>
        </p:grpSp>
        <p:grpSp>
          <p:nvGrpSpPr>
            <p:cNvPr id="142" name="Shape 142"/>
            <p:cNvGrpSpPr/>
            <p:nvPr/>
          </p:nvGrpSpPr>
          <p:grpSpPr>
            <a:xfrm>
              <a:off x="4220224" y="3086099"/>
              <a:ext cx="988148" cy="2147888"/>
              <a:chOff x="2707447" y="3085627"/>
              <a:chExt cx="990599" cy="2147706"/>
            </a:xfrm>
          </p:grpSpPr>
          <p:sp>
            <p:nvSpPr>
              <p:cNvPr id="143" name="Shape 143"/>
              <p:cNvSpPr/>
              <p:nvPr/>
            </p:nvSpPr>
            <p:spPr>
              <a:xfrm>
                <a:off x="2969915" y="3085627"/>
                <a:ext cx="457200" cy="1447800"/>
              </a:xfrm>
              <a:prstGeom prst="roundRect">
                <a:avLst>
                  <a:gd name="adj" fmla="val 16667"/>
                </a:avLst>
              </a:prstGeom>
              <a:solidFill>
                <a:srgbClr val="6DBE46"/>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44" name="Shape 144"/>
              <p:cNvSpPr txBox="1"/>
              <p:nvPr/>
            </p:nvSpPr>
            <p:spPr>
              <a:xfrm>
                <a:off x="2707447" y="4925557"/>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daily</a:t>
                </a:r>
              </a:p>
            </p:txBody>
          </p:sp>
        </p:grpSp>
        <p:grpSp>
          <p:nvGrpSpPr>
            <p:cNvPr id="145" name="Shape 145"/>
            <p:cNvGrpSpPr/>
            <p:nvPr/>
          </p:nvGrpSpPr>
          <p:grpSpPr>
            <a:xfrm>
              <a:off x="5056349" y="2933700"/>
              <a:ext cx="988148" cy="2446338"/>
              <a:chOff x="3545658" y="2933227"/>
              <a:chExt cx="990599" cy="2447016"/>
            </a:xfrm>
          </p:grpSpPr>
          <p:sp>
            <p:nvSpPr>
              <p:cNvPr id="146" name="Shape 146"/>
              <p:cNvSpPr/>
              <p:nvPr/>
            </p:nvSpPr>
            <p:spPr>
              <a:xfrm>
                <a:off x="3825048" y="2933227"/>
                <a:ext cx="457200" cy="1752600"/>
              </a:xfrm>
              <a:prstGeom prst="roundRect">
                <a:avLst>
                  <a:gd name="adj" fmla="val 16667"/>
                </a:avLst>
              </a:prstGeom>
              <a:solidFill>
                <a:srgbClr val="3E9B69"/>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47" name="Shape 147"/>
              <p:cNvSpPr txBox="1"/>
              <p:nvPr/>
            </p:nvSpPr>
            <p:spPr>
              <a:xfrm>
                <a:off x="3545658" y="5072467"/>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weekly</a:t>
                </a:r>
              </a:p>
            </p:txBody>
          </p:sp>
        </p:grpSp>
        <p:grpSp>
          <p:nvGrpSpPr>
            <p:cNvPr id="148" name="Shape 148"/>
            <p:cNvGrpSpPr/>
            <p:nvPr/>
          </p:nvGrpSpPr>
          <p:grpSpPr>
            <a:xfrm>
              <a:off x="5935232" y="2809876"/>
              <a:ext cx="988148" cy="2730499"/>
              <a:chOff x="4426191" y="2809992"/>
              <a:chExt cx="990599" cy="2731114"/>
            </a:xfrm>
          </p:grpSpPr>
          <p:sp>
            <p:nvSpPr>
              <p:cNvPr id="149" name="Shape 149"/>
              <p:cNvSpPr/>
              <p:nvPr/>
            </p:nvSpPr>
            <p:spPr>
              <a:xfrm>
                <a:off x="4697119" y="2809992"/>
                <a:ext cx="457200" cy="2057400"/>
              </a:xfrm>
              <a:prstGeom prst="roundRect">
                <a:avLst>
                  <a:gd name="adj" fmla="val 16667"/>
                </a:avLst>
              </a:prstGeom>
              <a:solidFill>
                <a:srgbClr val="0F8D76"/>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50" name="Shape 150"/>
              <p:cNvSpPr txBox="1"/>
              <p:nvPr/>
            </p:nvSpPr>
            <p:spPr>
              <a:xfrm>
                <a:off x="4426191" y="5233330"/>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unit</a:t>
                </a:r>
              </a:p>
            </p:txBody>
          </p:sp>
        </p:grpSp>
        <p:grpSp>
          <p:nvGrpSpPr>
            <p:cNvPr id="151" name="Shape 151"/>
            <p:cNvGrpSpPr/>
            <p:nvPr/>
          </p:nvGrpSpPr>
          <p:grpSpPr>
            <a:xfrm>
              <a:off x="6814115" y="2619374"/>
              <a:ext cx="988148" cy="3124199"/>
              <a:chOff x="5306726" y="2619965"/>
              <a:chExt cx="990599" cy="3124344"/>
            </a:xfrm>
          </p:grpSpPr>
          <p:sp>
            <p:nvSpPr>
              <p:cNvPr id="152" name="Shape 152"/>
              <p:cNvSpPr/>
              <p:nvPr/>
            </p:nvSpPr>
            <p:spPr>
              <a:xfrm>
                <a:off x="5577657" y="2619965"/>
                <a:ext cx="457200" cy="2438399"/>
              </a:xfrm>
              <a:prstGeom prst="roundRect">
                <a:avLst>
                  <a:gd name="adj" fmla="val 16667"/>
                </a:avLst>
              </a:prstGeom>
              <a:solidFill>
                <a:srgbClr val="0B6E7D"/>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53" name="Shape 153"/>
              <p:cNvSpPr txBox="1"/>
              <p:nvPr/>
            </p:nvSpPr>
            <p:spPr>
              <a:xfrm>
                <a:off x="5306726" y="5436532"/>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quarterly</a:t>
                </a:r>
              </a:p>
            </p:txBody>
          </p:sp>
        </p:grpSp>
        <p:grpSp>
          <p:nvGrpSpPr>
            <p:cNvPr id="154" name="Shape 154"/>
            <p:cNvGrpSpPr/>
            <p:nvPr/>
          </p:nvGrpSpPr>
          <p:grpSpPr>
            <a:xfrm>
              <a:off x="7759506" y="2476500"/>
              <a:ext cx="988148" cy="3454400"/>
              <a:chOff x="6254987" y="2476972"/>
              <a:chExt cx="990599" cy="3453606"/>
            </a:xfrm>
          </p:grpSpPr>
          <p:sp>
            <p:nvSpPr>
              <p:cNvPr id="155" name="Shape 155"/>
              <p:cNvSpPr/>
              <p:nvPr/>
            </p:nvSpPr>
            <p:spPr>
              <a:xfrm>
                <a:off x="6517458" y="2476972"/>
                <a:ext cx="457200" cy="2743199"/>
              </a:xfrm>
              <a:prstGeom prst="roundRect">
                <a:avLst>
                  <a:gd name="adj" fmla="val 16667"/>
                </a:avLst>
              </a:prstGeom>
              <a:solidFill>
                <a:srgbClr val="08558A"/>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56" name="Shape 156"/>
              <p:cNvSpPr txBox="1"/>
              <p:nvPr/>
            </p:nvSpPr>
            <p:spPr>
              <a:xfrm>
                <a:off x="6254987" y="5622801"/>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annually</a:t>
                </a:r>
              </a:p>
            </p:txBody>
          </p:sp>
        </p:grpSp>
      </p:grpSp>
      <p:pic>
        <p:nvPicPr>
          <p:cNvPr id="44" name="Sound 1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41" name="Title 2"/>
          <p:cNvSpPr>
            <a:spLocks noGrp="1"/>
          </p:cNvSpPr>
          <p:nvPr>
            <p:ph type="title"/>
          </p:nvPr>
        </p:nvSpPr>
        <p:spPr>
          <a:xfrm>
            <a:off x="418065" y="152400"/>
            <a:ext cx="10742957" cy="1143000"/>
          </a:xfrm>
        </p:spPr>
        <p:txBody>
          <a:bodyPr/>
          <a:lstStyle/>
          <a:p>
            <a:r>
              <a:rPr lang="en-US" b="1" dirty="0">
                <a:solidFill>
                  <a:schemeClr val="dk1"/>
                </a:solidFill>
                <a:latin typeface="Calibri"/>
                <a:ea typeface="Calibri"/>
                <a:cs typeface="Calibri"/>
                <a:sym typeface="Calibri"/>
              </a:rPr>
              <a:t>Comprehensive System of </a:t>
            </a:r>
            <a:r>
              <a:rPr lang="en-US" b="1" dirty="0" smtClean="0">
                <a:solidFill>
                  <a:schemeClr val="dk1"/>
                </a:solidFill>
                <a:latin typeface="Calibri"/>
                <a:ea typeface="Calibri"/>
                <a:cs typeface="Calibri"/>
                <a:sym typeface="Calibri"/>
              </a:rPr>
              <a:t>Assessments</a:t>
            </a:r>
            <a:endParaRPr lang="en-US" dirty="0"/>
          </a:p>
        </p:txBody>
      </p:sp>
    </p:spTree>
    <p:extLst>
      <p:ext uri="{BB962C8B-B14F-4D97-AF65-F5344CB8AC3E}">
        <p14:creationId xmlns:p14="http://schemas.microsoft.com/office/powerpoint/2010/main" val="29542161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grpSp>
        <p:nvGrpSpPr>
          <p:cNvPr id="2" name="Group 1" title="comprehensive assessment system graphic"/>
          <p:cNvGrpSpPr/>
          <p:nvPr/>
        </p:nvGrpSpPr>
        <p:grpSpPr>
          <a:xfrm>
            <a:off x="1805274" y="1598616"/>
            <a:ext cx="8551290" cy="4419599"/>
            <a:chOff x="1805274" y="1598616"/>
            <a:chExt cx="8551290" cy="4419599"/>
          </a:xfrm>
        </p:grpSpPr>
        <p:sp>
          <p:nvSpPr>
            <p:cNvPr id="171" name="Shape 171"/>
            <p:cNvSpPr/>
            <p:nvPr/>
          </p:nvSpPr>
          <p:spPr>
            <a:xfrm rot="-5400000">
              <a:off x="4194168" y="-144181"/>
              <a:ext cx="4419599" cy="7905193"/>
            </a:xfrm>
            <a:prstGeom prst="trapezoid">
              <a:avLst>
                <a:gd name="adj" fmla="val 40657"/>
              </a:avLst>
            </a:prstGeom>
            <a:gradFill>
              <a:gsLst>
                <a:gs pos="0">
                  <a:schemeClr val="lt1"/>
                </a:gs>
                <a:gs pos="49000">
                  <a:srgbClr val="F0FFE0"/>
                </a:gs>
                <a:gs pos="100000">
                  <a:srgbClr val="F0FFE0"/>
                </a:gs>
              </a:gsLst>
              <a:lin ang="16200000" scaled="0"/>
            </a:gra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Times"/>
                <a:ea typeface="Times"/>
                <a:cs typeface="Times"/>
                <a:sym typeface="Times"/>
              </a:endParaRPr>
            </a:p>
          </p:txBody>
        </p:sp>
        <p:sp>
          <p:nvSpPr>
            <p:cNvPr id="172" name="Shape 172"/>
            <p:cNvSpPr/>
            <p:nvPr/>
          </p:nvSpPr>
          <p:spPr>
            <a:xfrm>
              <a:off x="8475283" y="3670302"/>
              <a:ext cx="343634" cy="263525"/>
            </a:xfrm>
            <a:prstGeom prst="rightArrow">
              <a:avLst>
                <a:gd name="adj1" fmla="val 50000"/>
                <a:gd name="adj2" fmla="val 5011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73" name="Shape 173"/>
            <p:cNvSpPr/>
            <p:nvPr/>
          </p:nvSpPr>
          <p:spPr>
            <a:xfrm>
              <a:off x="7539392" y="3670302"/>
              <a:ext cx="351553" cy="263525"/>
            </a:xfrm>
            <a:prstGeom prst="rightArrow">
              <a:avLst>
                <a:gd name="adj1" fmla="val 50000"/>
                <a:gd name="adj2" fmla="val 49946"/>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74" name="Shape 174"/>
            <p:cNvSpPr/>
            <p:nvPr/>
          </p:nvSpPr>
          <p:spPr>
            <a:xfrm>
              <a:off x="6660507" y="3670302"/>
              <a:ext cx="334134" cy="263525"/>
            </a:xfrm>
            <a:prstGeom prst="rightArrow">
              <a:avLst>
                <a:gd name="adj1" fmla="val 50000"/>
                <a:gd name="adj2" fmla="val 50061"/>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75" name="Shape 175"/>
            <p:cNvSpPr/>
            <p:nvPr/>
          </p:nvSpPr>
          <p:spPr>
            <a:xfrm>
              <a:off x="5789544" y="3670302"/>
              <a:ext cx="343634" cy="263525"/>
            </a:xfrm>
            <a:prstGeom prst="rightArrow">
              <a:avLst>
                <a:gd name="adj1" fmla="val 50000"/>
                <a:gd name="adj2" fmla="val 5011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76" name="Shape 176"/>
            <p:cNvSpPr/>
            <p:nvPr/>
          </p:nvSpPr>
          <p:spPr>
            <a:xfrm>
              <a:off x="4935996" y="3670302"/>
              <a:ext cx="296127" cy="263525"/>
            </a:xfrm>
            <a:prstGeom prst="rightArrow">
              <a:avLst>
                <a:gd name="adj1" fmla="val 50000"/>
                <a:gd name="adj2" fmla="val 50307"/>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77" name="Shape 177"/>
            <p:cNvSpPr/>
            <p:nvPr/>
          </p:nvSpPr>
          <p:spPr>
            <a:xfrm>
              <a:off x="4050781" y="3670302"/>
              <a:ext cx="338884" cy="263525"/>
            </a:xfrm>
            <a:prstGeom prst="rightArrow">
              <a:avLst>
                <a:gd name="adj1" fmla="val 50000"/>
                <a:gd name="adj2" fmla="val 50015"/>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grpSp>
          <p:nvGrpSpPr>
            <p:cNvPr id="178" name="Shape 178"/>
            <p:cNvGrpSpPr/>
            <p:nvPr/>
          </p:nvGrpSpPr>
          <p:grpSpPr>
            <a:xfrm>
              <a:off x="8940852" y="3371852"/>
              <a:ext cx="1368205" cy="812799"/>
              <a:chOff x="7503347" y="2877730"/>
              <a:chExt cx="1370656" cy="812205"/>
            </a:xfrm>
          </p:grpSpPr>
          <p:sp>
            <p:nvSpPr>
              <p:cNvPr id="179" name="Shape 179"/>
              <p:cNvSpPr/>
              <p:nvPr/>
            </p:nvSpPr>
            <p:spPr>
              <a:xfrm>
                <a:off x="7503347" y="2877730"/>
                <a:ext cx="1370656" cy="812205"/>
              </a:xfrm>
              <a:prstGeom prst="roundRect">
                <a:avLst>
                  <a:gd name="adj" fmla="val 9065"/>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80" name="Shape 180"/>
              <p:cNvSpPr txBox="1"/>
              <p:nvPr/>
            </p:nvSpPr>
            <p:spPr>
              <a:xfrm>
                <a:off x="7543800" y="3085627"/>
                <a:ext cx="1295400" cy="33855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rgbClr val="FFFFFF"/>
                    </a:solidFill>
                    <a:latin typeface="Helvetica Neue"/>
                    <a:ea typeface="Helvetica Neue"/>
                    <a:cs typeface="Helvetica Neue"/>
                    <a:sym typeface="Helvetica Neue"/>
                  </a:rPr>
                  <a:t>standards</a:t>
                </a:r>
              </a:p>
            </p:txBody>
          </p:sp>
        </p:grpSp>
        <p:grpSp>
          <p:nvGrpSpPr>
            <p:cNvPr id="181" name="Shape 181"/>
            <p:cNvGrpSpPr/>
            <p:nvPr/>
          </p:nvGrpSpPr>
          <p:grpSpPr>
            <a:xfrm>
              <a:off x="3325504" y="3238502"/>
              <a:ext cx="988148" cy="1893887"/>
              <a:chOff x="1809992" y="3238027"/>
              <a:chExt cx="990599" cy="1893704"/>
            </a:xfrm>
          </p:grpSpPr>
          <p:sp>
            <p:nvSpPr>
              <p:cNvPr id="182" name="Shape 182"/>
              <p:cNvSpPr/>
              <p:nvPr/>
            </p:nvSpPr>
            <p:spPr>
              <a:xfrm>
                <a:off x="2080918" y="3238027"/>
                <a:ext cx="457200" cy="1143000"/>
              </a:xfrm>
              <a:prstGeom prst="roundRect">
                <a:avLst>
                  <a:gd name="adj" fmla="val 16667"/>
                </a:avLst>
              </a:prstGeom>
              <a:solidFill>
                <a:srgbClr val="80CD35"/>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83" name="Shape 183"/>
              <p:cNvSpPr txBox="1"/>
              <p:nvPr/>
            </p:nvSpPr>
            <p:spPr>
              <a:xfrm>
                <a:off x="1809992" y="4598332"/>
                <a:ext cx="990599" cy="53339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minute </a:t>
                </a:r>
              </a:p>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by minute</a:t>
                </a:r>
              </a:p>
            </p:txBody>
          </p:sp>
        </p:grpSp>
        <p:grpSp>
          <p:nvGrpSpPr>
            <p:cNvPr id="184" name="Shape 184"/>
            <p:cNvGrpSpPr/>
            <p:nvPr/>
          </p:nvGrpSpPr>
          <p:grpSpPr>
            <a:xfrm>
              <a:off x="4220224" y="3086099"/>
              <a:ext cx="988148" cy="2147888"/>
              <a:chOff x="2707447" y="3085627"/>
              <a:chExt cx="990599" cy="2147706"/>
            </a:xfrm>
          </p:grpSpPr>
          <p:sp>
            <p:nvSpPr>
              <p:cNvPr id="185" name="Shape 185"/>
              <p:cNvSpPr/>
              <p:nvPr/>
            </p:nvSpPr>
            <p:spPr>
              <a:xfrm>
                <a:off x="2969915" y="3085627"/>
                <a:ext cx="457200" cy="1447800"/>
              </a:xfrm>
              <a:prstGeom prst="roundRect">
                <a:avLst>
                  <a:gd name="adj" fmla="val 16667"/>
                </a:avLst>
              </a:prstGeom>
              <a:solidFill>
                <a:srgbClr val="6DBE46"/>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86" name="Shape 186"/>
              <p:cNvSpPr txBox="1"/>
              <p:nvPr/>
            </p:nvSpPr>
            <p:spPr>
              <a:xfrm>
                <a:off x="2707447" y="4925557"/>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daily</a:t>
                </a:r>
              </a:p>
            </p:txBody>
          </p:sp>
        </p:grpSp>
        <p:grpSp>
          <p:nvGrpSpPr>
            <p:cNvPr id="187" name="Shape 187"/>
            <p:cNvGrpSpPr/>
            <p:nvPr/>
          </p:nvGrpSpPr>
          <p:grpSpPr>
            <a:xfrm>
              <a:off x="5056349" y="2933700"/>
              <a:ext cx="988148" cy="2446338"/>
              <a:chOff x="3545658" y="2933227"/>
              <a:chExt cx="990599" cy="2447016"/>
            </a:xfrm>
          </p:grpSpPr>
          <p:sp>
            <p:nvSpPr>
              <p:cNvPr id="188" name="Shape 188"/>
              <p:cNvSpPr/>
              <p:nvPr/>
            </p:nvSpPr>
            <p:spPr>
              <a:xfrm>
                <a:off x="3825048" y="2933227"/>
                <a:ext cx="457200" cy="1752600"/>
              </a:xfrm>
              <a:prstGeom prst="roundRect">
                <a:avLst>
                  <a:gd name="adj" fmla="val 16667"/>
                </a:avLst>
              </a:prstGeom>
              <a:solidFill>
                <a:srgbClr val="3E9B69"/>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89" name="Shape 189"/>
              <p:cNvSpPr txBox="1"/>
              <p:nvPr/>
            </p:nvSpPr>
            <p:spPr>
              <a:xfrm>
                <a:off x="3545658" y="5072467"/>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weekly</a:t>
                </a:r>
              </a:p>
            </p:txBody>
          </p:sp>
        </p:grpSp>
        <p:grpSp>
          <p:nvGrpSpPr>
            <p:cNvPr id="190" name="Shape 190"/>
            <p:cNvGrpSpPr/>
            <p:nvPr/>
          </p:nvGrpSpPr>
          <p:grpSpPr>
            <a:xfrm>
              <a:off x="5935232" y="2809876"/>
              <a:ext cx="988148" cy="2730499"/>
              <a:chOff x="4426191" y="2809992"/>
              <a:chExt cx="990599" cy="2731114"/>
            </a:xfrm>
          </p:grpSpPr>
          <p:sp>
            <p:nvSpPr>
              <p:cNvPr id="191" name="Shape 191"/>
              <p:cNvSpPr/>
              <p:nvPr/>
            </p:nvSpPr>
            <p:spPr>
              <a:xfrm>
                <a:off x="4697119" y="2809992"/>
                <a:ext cx="457200" cy="2057400"/>
              </a:xfrm>
              <a:prstGeom prst="roundRect">
                <a:avLst>
                  <a:gd name="adj" fmla="val 16667"/>
                </a:avLst>
              </a:prstGeom>
              <a:solidFill>
                <a:srgbClr val="0F8D76"/>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92" name="Shape 192"/>
              <p:cNvSpPr txBox="1"/>
              <p:nvPr/>
            </p:nvSpPr>
            <p:spPr>
              <a:xfrm>
                <a:off x="4426191" y="5233330"/>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unit</a:t>
                </a:r>
              </a:p>
            </p:txBody>
          </p:sp>
        </p:grpSp>
        <p:grpSp>
          <p:nvGrpSpPr>
            <p:cNvPr id="193" name="Shape 193"/>
            <p:cNvGrpSpPr/>
            <p:nvPr/>
          </p:nvGrpSpPr>
          <p:grpSpPr>
            <a:xfrm>
              <a:off x="6814115" y="2619374"/>
              <a:ext cx="988148" cy="3124199"/>
              <a:chOff x="5306726" y="2619965"/>
              <a:chExt cx="990599" cy="3124344"/>
            </a:xfrm>
          </p:grpSpPr>
          <p:sp>
            <p:nvSpPr>
              <p:cNvPr id="194" name="Shape 194"/>
              <p:cNvSpPr/>
              <p:nvPr/>
            </p:nvSpPr>
            <p:spPr>
              <a:xfrm>
                <a:off x="5577657" y="2619965"/>
                <a:ext cx="457200" cy="2438399"/>
              </a:xfrm>
              <a:prstGeom prst="roundRect">
                <a:avLst>
                  <a:gd name="adj" fmla="val 16667"/>
                </a:avLst>
              </a:prstGeom>
              <a:solidFill>
                <a:srgbClr val="0B6E7D"/>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95" name="Shape 195"/>
              <p:cNvSpPr txBox="1"/>
              <p:nvPr/>
            </p:nvSpPr>
            <p:spPr>
              <a:xfrm>
                <a:off x="5306726" y="5436532"/>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quarterly</a:t>
                </a:r>
              </a:p>
            </p:txBody>
          </p:sp>
        </p:grpSp>
        <p:grpSp>
          <p:nvGrpSpPr>
            <p:cNvPr id="196" name="Shape 196"/>
            <p:cNvGrpSpPr/>
            <p:nvPr/>
          </p:nvGrpSpPr>
          <p:grpSpPr>
            <a:xfrm>
              <a:off x="7759506" y="2476500"/>
              <a:ext cx="988148" cy="3454400"/>
              <a:chOff x="6254987" y="2476972"/>
              <a:chExt cx="990599" cy="3453606"/>
            </a:xfrm>
          </p:grpSpPr>
          <p:sp>
            <p:nvSpPr>
              <p:cNvPr id="197" name="Shape 197"/>
              <p:cNvSpPr/>
              <p:nvPr/>
            </p:nvSpPr>
            <p:spPr>
              <a:xfrm>
                <a:off x="6517458" y="2476972"/>
                <a:ext cx="457200" cy="2743199"/>
              </a:xfrm>
              <a:prstGeom prst="roundRect">
                <a:avLst>
                  <a:gd name="adj" fmla="val 16667"/>
                </a:avLst>
              </a:prstGeom>
              <a:solidFill>
                <a:srgbClr val="08558A"/>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198" name="Shape 198"/>
              <p:cNvSpPr txBox="1"/>
              <p:nvPr/>
            </p:nvSpPr>
            <p:spPr>
              <a:xfrm>
                <a:off x="6254987" y="5622801"/>
                <a:ext cx="990599" cy="30777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i="1">
                    <a:solidFill>
                      <a:srgbClr val="7E7F7E"/>
                    </a:solidFill>
                    <a:latin typeface="Helvetica Neue"/>
                    <a:ea typeface="Helvetica Neue"/>
                    <a:cs typeface="Helvetica Neue"/>
                    <a:sym typeface="Helvetica Neue"/>
                  </a:rPr>
                  <a:t>annually</a:t>
                </a:r>
              </a:p>
            </p:txBody>
          </p:sp>
        </p:grpSp>
        <p:grpSp>
          <p:nvGrpSpPr>
            <p:cNvPr id="199" name="Shape 199"/>
            <p:cNvGrpSpPr/>
            <p:nvPr/>
          </p:nvGrpSpPr>
          <p:grpSpPr>
            <a:xfrm>
              <a:off x="1805274" y="3381378"/>
              <a:ext cx="1635830" cy="804863"/>
              <a:chOff x="285986" y="3381020"/>
              <a:chExt cx="1640415" cy="806008"/>
            </a:xfrm>
          </p:grpSpPr>
          <p:grpSp>
            <p:nvGrpSpPr>
              <p:cNvPr id="200" name="Shape 200"/>
              <p:cNvGrpSpPr/>
              <p:nvPr/>
            </p:nvGrpSpPr>
            <p:grpSpPr>
              <a:xfrm>
                <a:off x="285986" y="3381020"/>
                <a:ext cx="1319637" cy="806008"/>
                <a:chOff x="795864" y="2886192"/>
                <a:chExt cx="1319637" cy="806008"/>
              </a:xfrm>
            </p:grpSpPr>
            <p:sp>
              <p:nvSpPr>
                <p:cNvPr id="201" name="Shape 201"/>
                <p:cNvSpPr/>
                <p:nvPr/>
              </p:nvSpPr>
              <p:spPr>
                <a:xfrm>
                  <a:off x="795864" y="2886192"/>
                  <a:ext cx="1319637" cy="806008"/>
                </a:xfrm>
                <a:prstGeom prst="ellipse">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sp>
              <p:nvSpPr>
                <p:cNvPr id="202" name="Shape 202"/>
                <p:cNvSpPr txBox="1"/>
                <p:nvPr/>
              </p:nvSpPr>
              <p:spPr>
                <a:xfrm>
                  <a:off x="801516" y="3085627"/>
                  <a:ext cx="1295400" cy="33855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1">
                      <a:solidFill>
                        <a:srgbClr val="FFFFFF"/>
                      </a:solidFill>
                      <a:latin typeface="Helvetica Neue"/>
                      <a:ea typeface="Helvetica Neue"/>
                      <a:cs typeface="Helvetica Neue"/>
                      <a:sym typeface="Helvetica Neue"/>
                    </a:rPr>
                    <a:t>student</a:t>
                  </a:r>
                </a:p>
              </p:txBody>
            </p:sp>
          </p:grpSp>
          <p:sp>
            <p:nvSpPr>
              <p:cNvPr id="203" name="Shape 203"/>
              <p:cNvSpPr/>
              <p:nvPr/>
            </p:nvSpPr>
            <p:spPr>
              <a:xfrm>
                <a:off x="1589616" y="3669826"/>
                <a:ext cx="336786" cy="264206"/>
              </a:xfrm>
              <a:prstGeom prst="rightArrow">
                <a:avLst>
                  <a:gd name="adj1" fmla="val 50000"/>
                  <a:gd name="adj2" fmla="val 50003"/>
                </a:avLst>
              </a:prstGeom>
              <a:solidFill>
                <a:srgbClr val="7F7F7F"/>
              </a:solidFill>
              <a:ln>
                <a:noFill/>
              </a:ln>
            </p:spPr>
            <p:txBody>
              <a:bodyPr lIns="91425" tIns="45700" rIns="91425" bIns="45700" anchor="t" anchorCtr="0">
                <a:noAutofit/>
              </a:bodyPr>
              <a:lstStyle/>
              <a:p>
                <a:pPr marL="0" marR="0" lvl="0" indent="0" algn="l" rtl="0">
                  <a:spcBef>
                    <a:spcPts val="0"/>
                  </a:spcBef>
                  <a:buNone/>
                </a:pPr>
                <a:endParaRPr sz="1800">
                  <a:solidFill>
                    <a:srgbClr val="000000"/>
                  </a:solidFill>
                  <a:latin typeface="Calibri"/>
                  <a:ea typeface="Calibri"/>
                  <a:cs typeface="Calibri"/>
                  <a:sym typeface="Calibri"/>
                </a:endParaRPr>
              </a:p>
            </p:txBody>
          </p:sp>
        </p:grpSp>
        <p:sp>
          <p:nvSpPr>
            <p:cNvPr id="206" name="Shape 206"/>
            <p:cNvSpPr/>
            <p:nvPr/>
          </p:nvSpPr>
          <p:spPr>
            <a:xfrm>
              <a:off x="3174999" y="2859088"/>
              <a:ext cx="2057125" cy="1906760"/>
            </a:xfrm>
            <a:prstGeom prst="donut">
              <a:avLst>
                <a:gd name="adj" fmla="val 6245"/>
              </a:avLst>
            </a:prstGeom>
            <a:solidFill>
              <a:schemeClr val="accent1"/>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grpSp>
      <p:sp>
        <p:nvSpPr>
          <p:cNvPr id="47" name="Shape 128" title="Citation"/>
          <p:cNvSpPr/>
          <p:nvPr/>
        </p:nvSpPr>
        <p:spPr>
          <a:xfrm>
            <a:off x="980758" y="5340318"/>
            <a:ext cx="4503681" cy="455612"/>
          </a:xfrm>
          <a:prstGeom prst="rect">
            <a:avLst/>
          </a:prstGeom>
          <a:solidFill>
            <a:schemeClr val="lt1"/>
          </a:solidFill>
          <a:ln>
            <a:noFill/>
          </a:ln>
        </p:spPr>
        <p:txBody>
          <a:bodyPr lIns="91425" tIns="45700" rIns="91425" bIns="45700" anchor="t" anchorCtr="0">
            <a:noAutofit/>
          </a:bodyPr>
          <a:lstStyle/>
          <a:p>
            <a:pPr marL="0" marR="0" lvl="0" indent="0" algn="l" rtl="0">
              <a:spcBef>
                <a:spcPts val="0"/>
              </a:spcBef>
              <a:buSzPct val="25000"/>
              <a:buNone/>
            </a:pPr>
            <a:r>
              <a:rPr lang="en-US" sz="1800" b="0" i="1" u="none" strike="noStrike" cap="none" dirty="0">
                <a:solidFill>
                  <a:srgbClr val="000000"/>
                </a:solidFill>
                <a:latin typeface="Calibri"/>
                <a:ea typeface="Calibri"/>
                <a:cs typeface="Calibri"/>
                <a:sym typeface="Calibri"/>
              </a:rPr>
              <a:t>(Adapted from Herman &amp; Heritage, 2007)</a:t>
            </a:r>
          </a:p>
        </p:txBody>
      </p:sp>
      <p:pic>
        <p:nvPicPr>
          <p:cNvPr id="40" name="Sound 1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3" name="Title 2"/>
          <p:cNvSpPr>
            <a:spLocks noGrp="1"/>
          </p:cNvSpPr>
          <p:nvPr>
            <p:ph type="title"/>
          </p:nvPr>
        </p:nvSpPr>
        <p:spPr>
          <a:xfrm>
            <a:off x="418065" y="152400"/>
            <a:ext cx="10742957" cy="1143000"/>
          </a:xfrm>
        </p:spPr>
        <p:txBody>
          <a:bodyPr/>
          <a:lstStyle/>
          <a:p>
            <a:r>
              <a:rPr lang="en-US" b="1" dirty="0">
                <a:solidFill>
                  <a:schemeClr val="dk1"/>
                </a:solidFill>
                <a:latin typeface="Calibri"/>
                <a:ea typeface="Calibri"/>
                <a:cs typeface="Calibri"/>
                <a:sym typeface="Calibri"/>
              </a:rPr>
              <a:t>Comprehensive System of </a:t>
            </a:r>
            <a:r>
              <a:rPr lang="en-US" b="1" dirty="0" smtClean="0">
                <a:solidFill>
                  <a:schemeClr val="dk1"/>
                </a:solidFill>
                <a:latin typeface="Calibri"/>
                <a:ea typeface="Calibri"/>
                <a:cs typeface="Calibri"/>
                <a:sym typeface="Calibri"/>
              </a:rPr>
              <a:t>Assessments</a:t>
            </a:r>
            <a:endParaRPr lang="en-US" dirty="0"/>
          </a:p>
        </p:txBody>
      </p:sp>
    </p:spTree>
    <p:extLst>
      <p:ext uri="{BB962C8B-B14F-4D97-AF65-F5344CB8AC3E}">
        <p14:creationId xmlns:p14="http://schemas.microsoft.com/office/powerpoint/2010/main" val="35908835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p:nvPr/>
        </p:nvSpPr>
        <p:spPr>
          <a:xfrm>
            <a:off x="6161682" y="1262066"/>
            <a:ext cx="4307316" cy="1384995"/>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2800" dirty="0">
                <a:solidFill>
                  <a:schemeClr val="dk1"/>
                </a:solidFill>
                <a:latin typeface="Calibri"/>
                <a:ea typeface="Calibri"/>
                <a:cs typeface="Calibri"/>
                <a:sym typeface="Calibri"/>
              </a:rPr>
              <a:t>Extended periods of instruction </a:t>
            </a:r>
          </a:p>
          <a:p>
            <a:pPr marL="342900" marR="0" lvl="0" indent="-342900" algn="l" rtl="0">
              <a:spcBef>
                <a:spcPts val="0"/>
              </a:spcBef>
              <a:buClr>
                <a:schemeClr val="dk1"/>
              </a:buClr>
              <a:buSzPct val="100000"/>
              <a:buFont typeface="Arial"/>
              <a:buChar char="•"/>
            </a:pPr>
            <a:r>
              <a:rPr lang="en-US" sz="2800" dirty="0">
                <a:solidFill>
                  <a:schemeClr val="dk1"/>
                </a:solidFill>
                <a:latin typeface="Calibri"/>
                <a:ea typeface="Calibri"/>
                <a:cs typeface="Calibri"/>
                <a:sym typeface="Calibri"/>
              </a:rPr>
              <a:t>Long-term goals</a:t>
            </a:r>
          </a:p>
        </p:txBody>
      </p:sp>
      <p:pic>
        <p:nvPicPr>
          <p:cNvPr id="214" name="Shape 214" descr="AssessmentCycle_v1-01.png" title="Assessment system _long "/>
          <p:cNvPicPr preferRelativeResize="0"/>
          <p:nvPr/>
        </p:nvPicPr>
        <p:blipFill rotWithShape="1">
          <a:blip r:embed="rId5">
            <a:alphaModFix/>
          </a:blip>
          <a:srcRect r="21759"/>
          <a:stretch/>
        </p:blipFill>
        <p:spPr>
          <a:xfrm>
            <a:off x="1455304" y="882652"/>
            <a:ext cx="4706379" cy="5029199"/>
          </a:xfrm>
          <a:prstGeom prst="rect">
            <a:avLst/>
          </a:prstGeom>
          <a:noFill/>
          <a:ln>
            <a:noFill/>
          </a:ln>
        </p:spPr>
      </p:pic>
      <p:sp>
        <p:nvSpPr>
          <p:cNvPr id="217" name="Shape 217"/>
          <p:cNvSpPr/>
          <p:nvPr/>
        </p:nvSpPr>
        <p:spPr>
          <a:xfrm>
            <a:off x="6790357" y="2842325"/>
            <a:ext cx="5016758" cy="3438555"/>
          </a:xfrm>
          <a:prstGeom prst="wedgeEllipseCallout">
            <a:avLst>
              <a:gd name="adj1" fmla="val -85777"/>
              <a:gd name="adj2" fmla="val 9026"/>
            </a:avLst>
          </a:prstGeom>
          <a:solidFill>
            <a:srgbClr val="E1EFD8"/>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What have my students learned in relation to the standards? Have they met the standard?</a:t>
            </a:r>
          </a:p>
          <a:p>
            <a:pPr marL="0" marR="0" lvl="0" indent="0" algn="l" rtl="0">
              <a:spcBef>
                <a:spcPts val="0"/>
              </a:spcBef>
              <a:buSzPct val="25000"/>
              <a:buNone/>
            </a:pPr>
            <a:r>
              <a:rPr lang="en-US" sz="1800">
                <a:solidFill>
                  <a:schemeClr val="dk1"/>
                </a:solidFill>
                <a:latin typeface="Calibri"/>
                <a:ea typeface="Calibri"/>
                <a:cs typeface="Calibri"/>
                <a:sym typeface="Calibri"/>
              </a:rPr>
              <a:t>What are the overall strengths and needs in my class’s learning?</a:t>
            </a:r>
          </a:p>
          <a:p>
            <a:pPr marL="0" marR="0" lvl="0" indent="0" algn="l" rtl="0">
              <a:spcBef>
                <a:spcPts val="0"/>
              </a:spcBef>
              <a:buSzPct val="25000"/>
              <a:buNone/>
            </a:pPr>
            <a:r>
              <a:rPr lang="en-US" sz="1800">
                <a:solidFill>
                  <a:schemeClr val="dk1"/>
                </a:solidFill>
                <a:latin typeface="Calibri"/>
                <a:ea typeface="Calibri"/>
                <a:cs typeface="Calibri"/>
                <a:sym typeface="Calibri"/>
              </a:rPr>
              <a:t>What are the strengths and needs in individual’s and groups’ learning?</a:t>
            </a:r>
          </a:p>
          <a:p>
            <a:pPr marL="0" marR="0" lvl="0" indent="0" algn="l" rtl="0">
              <a:spcBef>
                <a:spcPts val="0"/>
              </a:spcBef>
              <a:buSzPct val="25000"/>
              <a:buNone/>
            </a:pPr>
            <a:r>
              <a:rPr lang="en-US" sz="1800">
                <a:solidFill>
                  <a:schemeClr val="dk1"/>
                </a:solidFill>
                <a:latin typeface="Calibri"/>
                <a:ea typeface="Calibri"/>
                <a:cs typeface="Calibri"/>
                <a:sym typeface="Calibri"/>
              </a:rPr>
              <a:t>What might I need to do differently next year?</a:t>
            </a:r>
          </a:p>
        </p:txBody>
      </p:sp>
      <p:pic>
        <p:nvPicPr>
          <p:cNvPr id="14"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
        <p:nvSpPr>
          <p:cNvPr id="8"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lvl="0"/>
            <a:r>
              <a:rPr lang="en-US" sz="4400" b="1" dirty="0"/>
              <a:t>Assessment Cycles </a:t>
            </a:r>
            <a:r>
              <a:rPr lang="en-US" sz="3600" b="1" i="1" dirty="0"/>
              <a:t>(</a:t>
            </a:r>
            <a:r>
              <a:rPr lang="en-US" sz="3600" b="1" i="1" dirty="0" err="1"/>
              <a:t>Wiliam</a:t>
            </a:r>
            <a:r>
              <a:rPr lang="en-US" sz="3600" b="1" i="1" dirty="0"/>
              <a:t>, 2006)</a:t>
            </a:r>
          </a:p>
        </p:txBody>
      </p:sp>
    </p:spTree>
    <p:extLst>
      <p:ext uri="{BB962C8B-B14F-4D97-AF65-F5344CB8AC3E}">
        <p14:creationId xmlns:p14="http://schemas.microsoft.com/office/powerpoint/2010/main" val="235333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p:nvPr/>
        </p:nvSpPr>
        <p:spPr>
          <a:xfrm>
            <a:off x="6373880" y="1651531"/>
            <a:ext cx="3741982" cy="1816099"/>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2800">
                <a:solidFill>
                  <a:schemeClr val="dk1"/>
                </a:solidFill>
                <a:latin typeface="Calibri"/>
                <a:ea typeface="Calibri"/>
                <a:cs typeface="Calibri"/>
                <a:sym typeface="Calibri"/>
              </a:rPr>
              <a:t>Interim goals</a:t>
            </a:r>
          </a:p>
          <a:p>
            <a:pPr marL="342900" marR="0" lvl="0" indent="-342900" algn="l" rtl="0">
              <a:spcBef>
                <a:spcPts val="0"/>
              </a:spcBef>
              <a:buClr>
                <a:schemeClr val="dk1"/>
              </a:buClr>
              <a:buSzPct val="100000"/>
              <a:buFont typeface="Arial"/>
              <a:buChar char="•"/>
            </a:pPr>
            <a:r>
              <a:rPr lang="en-US" sz="2800">
                <a:solidFill>
                  <a:schemeClr val="dk1"/>
                </a:solidFill>
                <a:latin typeface="Calibri"/>
                <a:ea typeface="Calibri"/>
                <a:cs typeface="Calibri"/>
                <a:sym typeface="Calibri"/>
              </a:rPr>
              <a:t>Monitoring progress</a:t>
            </a:r>
          </a:p>
          <a:p>
            <a:pPr marL="342900" marR="0" lvl="0" indent="-342900" algn="l" rtl="0">
              <a:spcBef>
                <a:spcPts val="0"/>
              </a:spcBef>
              <a:buClr>
                <a:schemeClr val="dk1"/>
              </a:buClr>
              <a:buSzPct val="100000"/>
              <a:buFont typeface="Arial"/>
              <a:buChar char="•"/>
            </a:pPr>
            <a:r>
              <a:rPr lang="en-US" sz="2800">
                <a:solidFill>
                  <a:schemeClr val="dk1"/>
                </a:solidFill>
                <a:latin typeface="Calibri"/>
                <a:ea typeface="Calibri"/>
                <a:cs typeface="Calibri"/>
                <a:sym typeface="Calibri"/>
              </a:rPr>
              <a:t>What has been learned</a:t>
            </a:r>
          </a:p>
        </p:txBody>
      </p:sp>
      <p:pic>
        <p:nvPicPr>
          <p:cNvPr id="225" name="Shape 225" descr="AssessmentCycle_v1-02.png" title="Assessment system medium"/>
          <p:cNvPicPr preferRelativeResize="0"/>
          <p:nvPr/>
        </p:nvPicPr>
        <p:blipFill rotWithShape="1">
          <a:blip r:embed="rId5">
            <a:alphaModFix/>
          </a:blip>
          <a:srcRect r="21537"/>
          <a:stretch/>
        </p:blipFill>
        <p:spPr>
          <a:xfrm>
            <a:off x="1455305" y="882652"/>
            <a:ext cx="4719047" cy="5029199"/>
          </a:xfrm>
          <a:prstGeom prst="rect">
            <a:avLst/>
          </a:prstGeom>
          <a:noFill/>
          <a:ln>
            <a:noFill/>
          </a:ln>
        </p:spPr>
      </p:pic>
      <p:sp>
        <p:nvSpPr>
          <p:cNvPr id="228" name="Shape 228"/>
          <p:cNvSpPr/>
          <p:nvPr/>
        </p:nvSpPr>
        <p:spPr>
          <a:xfrm>
            <a:off x="7009948" y="3110607"/>
            <a:ext cx="4594472" cy="3301999"/>
          </a:xfrm>
          <a:prstGeom prst="wedgeEllipseCallout">
            <a:avLst>
              <a:gd name="adj1" fmla="val -80765"/>
              <a:gd name="adj2" fmla="val -14052"/>
            </a:avLst>
          </a:prstGeom>
          <a:solidFill>
            <a:srgbClr val="E1EFD8"/>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What have my students learned so far?</a:t>
            </a:r>
          </a:p>
          <a:p>
            <a:pPr marL="0" marR="0" lvl="0" indent="0" algn="l" rtl="0">
              <a:spcBef>
                <a:spcPts val="0"/>
              </a:spcBef>
              <a:buSzPct val="25000"/>
              <a:buNone/>
            </a:pPr>
            <a:r>
              <a:rPr lang="en-US" sz="1800">
                <a:solidFill>
                  <a:schemeClr val="dk1"/>
                </a:solidFill>
                <a:latin typeface="Calibri"/>
                <a:ea typeface="Calibri"/>
                <a:cs typeface="Calibri"/>
                <a:sym typeface="Calibri"/>
              </a:rPr>
              <a:t>-Who has and who hasn’t met intermediate goals?</a:t>
            </a:r>
          </a:p>
          <a:p>
            <a:pPr marL="0" marR="0" lvl="0" indent="0" algn="l" rtl="0">
              <a:spcBef>
                <a:spcPts val="0"/>
              </a:spcBef>
              <a:buSzPct val="25000"/>
              <a:buNone/>
            </a:pPr>
            <a:r>
              <a:rPr lang="en-US" sz="1800">
                <a:solidFill>
                  <a:schemeClr val="dk1"/>
                </a:solidFill>
                <a:latin typeface="Calibri"/>
                <a:ea typeface="Calibri"/>
                <a:cs typeface="Calibri"/>
                <a:sym typeface="Calibri"/>
              </a:rPr>
              <a:t>- Who is and who isn’t on track to meet the standards?</a:t>
            </a:r>
          </a:p>
        </p:txBody>
      </p:sp>
      <p:pic>
        <p:nvPicPr>
          <p:cNvPr id="14"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
        <p:nvSpPr>
          <p:cNvPr id="10"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lvl="0"/>
            <a:r>
              <a:rPr lang="en-US" sz="4400" b="1" dirty="0"/>
              <a:t>Assessment Cycles </a:t>
            </a:r>
            <a:r>
              <a:rPr lang="en-US" sz="3600" b="1" i="1" dirty="0"/>
              <a:t>(</a:t>
            </a:r>
            <a:r>
              <a:rPr lang="en-US" sz="3600" b="1" i="1" dirty="0" err="1"/>
              <a:t>Wiliam</a:t>
            </a:r>
            <a:r>
              <a:rPr lang="en-US" sz="3600" b="1" i="1" dirty="0"/>
              <a:t>, 2006)</a:t>
            </a:r>
          </a:p>
        </p:txBody>
      </p:sp>
    </p:spTree>
    <p:extLst>
      <p:ext uri="{BB962C8B-B14F-4D97-AF65-F5344CB8AC3E}">
        <p14:creationId xmlns:p14="http://schemas.microsoft.com/office/powerpoint/2010/main" val="341754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mute="1"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6373880" y="1549932"/>
            <a:ext cx="3741982" cy="138588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Arial"/>
              <a:buChar char="•"/>
            </a:pPr>
            <a:r>
              <a:rPr lang="en-US" sz="2800">
                <a:solidFill>
                  <a:schemeClr val="dk1"/>
                </a:solidFill>
                <a:latin typeface="Calibri"/>
                <a:ea typeface="Calibri"/>
                <a:cs typeface="Calibri"/>
                <a:sym typeface="Calibri"/>
              </a:rPr>
              <a:t>Short-term goals</a:t>
            </a:r>
          </a:p>
          <a:p>
            <a:pPr marL="342900" marR="0" lvl="0" indent="-342900" algn="l" rtl="0">
              <a:spcBef>
                <a:spcPts val="0"/>
              </a:spcBef>
              <a:buClr>
                <a:schemeClr val="dk1"/>
              </a:buClr>
              <a:buSzPct val="100000"/>
              <a:buFont typeface="Arial"/>
              <a:buChar char="•"/>
            </a:pPr>
            <a:r>
              <a:rPr lang="en-US" sz="2800">
                <a:solidFill>
                  <a:schemeClr val="dk1"/>
                </a:solidFill>
                <a:latin typeface="Calibri"/>
                <a:ea typeface="Calibri"/>
                <a:cs typeface="Calibri"/>
                <a:sym typeface="Calibri"/>
              </a:rPr>
              <a:t>Informing immediate teaching and learning </a:t>
            </a:r>
          </a:p>
        </p:txBody>
      </p:sp>
      <p:pic>
        <p:nvPicPr>
          <p:cNvPr id="236" name="Shape 236" descr="AssessmentCycle_v1-03.png" title="Assessment system short"/>
          <p:cNvPicPr preferRelativeResize="0"/>
          <p:nvPr/>
        </p:nvPicPr>
        <p:blipFill rotWithShape="1">
          <a:blip r:embed="rId5">
            <a:alphaModFix/>
          </a:blip>
          <a:srcRect r="20206"/>
          <a:stretch/>
        </p:blipFill>
        <p:spPr>
          <a:xfrm>
            <a:off x="1455303" y="882652"/>
            <a:ext cx="4798225" cy="5029199"/>
          </a:xfrm>
          <a:prstGeom prst="rect">
            <a:avLst/>
          </a:prstGeom>
          <a:noFill/>
          <a:ln>
            <a:noFill/>
          </a:ln>
        </p:spPr>
      </p:pic>
      <p:sp>
        <p:nvSpPr>
          <p:cNvPr id="239" name="Shape 239"/>
          <p:cNvSpPr/>
          <p:nvPr/>
        </p:nvSpPr>
        <p:spPr>
          <a:xfrm>
            <a:off x="7114677" y="2955492"/>
            <a:ext cx="4895138" cy="3368039"/>
          </a:xfrm>
          <a:prstGeom prst="wedgeEllipseCallout">
            <a:avLst>
              <a:gd name="adj1" fmla="val -79251"/>
              <a:gd name="adj2" fmla="val -13638"/>
            </a:avLst>
          </a:prstGeom>
          <a:solidFill>
            <a:srgbClr val="E1EFD8"/>
          </a:solidFill>
          <a:ln w="12700" cap="flat" cmpd="sng">
            <a:solidFill>
              <a:srgbClr val="42719B"/>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Where are my students in relation to learning goals for this lesson?</a:t>
            </a:r>
          </a:p>
          <a:p>
            <a:pPr marL="0" marR="0" lvl="0" indent="0" algn="l" rtl="0">
              <a:spcBef>
                <a:spcPts val="0"/>
              </a:spcBef>
              <a:buSzPct val="25000"/>
              <a:buNone/>
            </a:pPr>
            <a:r>
              <a:rPr lang="en-US" sz="1800">
                <a:solidFill>
                  <a:schemeClr val="dk1"/>
                </a:solidFill>
                <a:latin typeface="Calibri"/>
                <a:ea typeface="Calibri"/>
                <a:cs typeface="Calibri"/>
                <a:sym typeface="Calibri"/>
              </a:rPr>
              <a:t>-What is the gap between students’ current learning and the intended lesson goal?</a:t>
            </a:r>
          </a:p>
          <a:p>
            <a:pPr marL="0" marR="0" lvl="0" indent="0" algn="l" rtl="0">
              <a:spcBef>
                <a:spcPts val="0"/>
              </a:spcBef>
              <a:buSzPct val="25000"/>
              <a:buNone/>
            </a:pPr>
            <a:r>
              <a:rPr lang="en-US" sz="1800">
                <a:solidFill>
                  <a:schemeClr val="dk1"/>
                </a:solidFill>
                <a:latin typeface="Calibri"/>
                <a:ea typeface="Calibri"/>
                <a:cs typeface="Calibri"/>
                <a:sym typeface="Calibri"/>
              </a:rPr>
              <a:t>-What individual difficulties are my students having? </a:t>
            </a:r>
          </a:p>
          <a:p>
            <a:pPr marL="0" marR="0" lvl="0" indent="0" algn="l" rtl="0">
              <a:spcBef>
                <a:spcPts val="0"/>
              </a:spcBef>
              <a:buSzPct val="25000"/>
              <a:buNone/>
            </a:pPr>
            <a:r>
              <a:rPr lang="en-US" sz="1800">
                <a:solidFill>
                  <a:schemeClr val="dk1"/>
                </a:solidFill>
                <a:latin typeface="Calibri"/>
                <a:ea typeface="Calibri"/>
                <a:cs typeface="Calibri"/>
                <a:sym typeface="Calibri"/>
              </a:rPr>
              <a:t>-Are any misconceptions apparent?</a:t>
            </a:r>
          </a:p>
        </p:txBody>
      </p:sp>
      <p:pic>
        <p:nvPicPr>
          <p:cNvPr id="13"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
        <p:nvSpPr>
          <p:cNvPr id="10" name="Shape 105"/>
          <p:cNvSpPr txBox="1">
            <a:spLocks noGrp="1"/>
          </p:cNvSpPr>
          <p:nvPr>
            <p:ph type="title"/>
          </p:nvPr>
        </p:nvSpPr>
        <p:spPr>
          <a:xfrm>
            <a:off x="836128" y="365125"/>
            <a:ext cx="10489584" cy="1325562"/>
          </a:xfrm>
          <a:prstGeom prst="rect">
            <a:avLst/>
          </a:prstGeom>
          <a:noFill/>
          <a:ln>
            <a:noFill/>
          </a:ln>
        </p:spPr>
        <p:txBody>
          <a:bodyPr lIns="91425" tIns="45700" rIns="91425" bIns="45700" anchor="ctr" anchorCtr="0">
            <a:noAutofit/>
          </a:bodyPr>
          <a:lstStyle/>
          <a:p>
            <a:pPr lvl="0"/>
            <a:r>
              <a:rPr lang="en-US" sz="4400" b="1" dirty="0"/>
              <a:t>Assessment Cycles </a:t>
            </a:r>
            <a:r>
              <a:rPr lang="en-US" sz="3600" b="1" i="1" dirty="0"/>
              <a:t>(</a:t>
            </a:r>
            <a:r>
              <a:rPr lang="en-US" sz="3600" b="1" i="1" dirty="0" err="1"/>
              <a:t>Wiliam</a:t>
            </a:r>
            <a:r>
              <a:rPr lang="en-US" sz="3600" b="1" i="1" dirty="0"/>
              <a:t>, 2006)</a:t>
            </a:r>
          </a:p>
        </p:txBody>
      </p:sp>
    </p:spTree>
    <p:extLst>
      <p:ext uri="{BB962C8B-B14F-4D97-AF65-F5344CB8AC3E}">
        <p14:creationId xmlns:p14="http://schemas.microsoft.com/office/powerpoint/2010/main" val="111881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8.0&quot;&gt;&lt;object type=&quot;1&quot; unique_id=&quot;10001&quot;&gt;&lt;object type=&quot;2&quot; unique_id=&quot;37306&quot;&gt;&lt;object type=&quot;3&quot; unique_id=&quot;37791&quot;&gt;&lt;property id=&quot;20148&quot; value=&quot;5&quot;/&gt;&lt;property id=&quot;20300&quot; value=&quot;Slide 1 - &amp;quot;Module 1 Presentation&amp;quot;&quot;/&gt;&lt;property id=&quot;20307&quot; value=&quot;256&quot;/&gt;&lt;/object&gt;&lt;object type=&quot;3&quot; unique_id=&quot;37792&quot;&gt;&lt;property id=&quot;20148&quot; value=&quot;5&quot;/&gt;&lt;property id=&quot;20300&quot; value=&quot;Slide 2 - &amp;quot;Section 1&amp;quot;&quot;/&gt;&lt;property id=&quot;20307&quot; value=&quot;257&quot;/&gt;&lt;/object&gt;&lt;object type=&quot;3&quot; unique_id=&quot;37793&quot;&gt;&lt;property id=&quot;20148&quot; value=&quot;5&quot;/&gt;&lt;property id=&quot;20300&quot; value=&quot;Slide 3 - &amp;quot;Formative Assessment&amp;quot;&quot;/&gt;&lt;property id=&quot;20307&quot; value=&quot;258&quot;/&gt;&lt;/object&gt;&lt;object type=&quot;3&quot; unique_id=&quot;37794&quot;&gt;&lt;property id=&quot;20148&quot; value=&quot;5&quot;/&gt;&lt;property id=&quot;20300&quot; value=&quot;Slide 4 - &amp;quot;One Size Does Not Fit All&amp;quot;&quot;/&gt;&lt;property id=&quot;20307&quot; value=&quot;259&quot;/&gt;&lt;/object&gt;&lt;object type=&quot;3&quot; unique_id=&quot;37795&quot;&gt;&lt;property id=&quot;20148&quot; value=&quot;5&quot;/&gt;&lt;property id=&quot;20300&quot; value=&quot;Slide 5 - &amp;quot;Comprehensive System of Assessments&amp;quot;&quot;/&gt;&lt;property id=&quot;20307&quot; value=&quot;260&quot;/&gt;&lt;/object&gt;&lt;object type=&quot;3&quot; unique_id=&quot;37796&quot;&gt;&lt;property id=&quot;20148&quot; value=&quot;5&quot;/&gt;&lt;property id=&quot;20300&quot; value=&quot;Slide 6 - &amp;quot;Comprehensive System of Assessments&amp;quot;&quot;/&gt;&lt;property id=&quot;20307&quot; value=&quot;261&quot;/&gt;&lt;/object&gt;&lt;object type=&quot;3&quot; unique_id=&quot;37797&quot;&gt;&lt;property id=&quot;20148&quot; value=&quot;5&quot;/&gt;&lt;property id=&quot;20300&quot; value=&quot;Slide 7 - &amp;quot;Assessment Cycles (Wiliam, 2006)&amp;quot;&quot;/&gt;&lt;property id=&quot;20307&quot; value=&quot;262&quot;/&gt;&lt;/object&gt;&lt;object type=&quot;3&quot; unique_id=&quot;37798&quot;&gt;&lt;property id=&quot;20148&quot; value=&quot;5&quot;/&gt;&lt;property id=&quot;20300&quot; value=&quot;Slide 8 - &amp;quot;Assessment Cycles (Wiliam, 2006)&amp;quot;&quot;/&gt;&lt;property id=&quot;20307&quot; value=&quot;263&quot;/&gt;&lt;/object&gt;&lt;object type=&quot;3&quot; unique_id=&quot;37799&quot;&gt;&lt;property id=&quot;20148&quot; value=&quot;5&quot;/&gt;&lt;property id=&quot;20300&quot; value=&quot;Slide 9 - &amp;quot;Assessment Cycles (Wiliam, 2006)&amp;quot;&quot;/&gt;&lt;property id=&quot;20307&quot; value=&quot;264&quot;/&gt;&lt;/object&gt;&lt;object type=&quot;3&quot; unique_id=&quot;37800&quot;&gt;&lt;property id=&quot;20148&quot; value=&quot;5&quot;/&gt;&lt;property id=&quot;20300&quot; value=&quot;Slide 10&quot;/&gt;&lt;property id=&quot;20307&quot; value=&quot;265&quot;/&gt;&lt;/object&gt;&lt;object type=&quot;3&quot; unique_id=&quot;37801&quot;&gt;&lt;property id=&quot;20148&quot; value=&quot;5&quot;/&gt;&lt;property id=&quot;20300&quot; value=&quot;Slide 11 - &amp;quot;Section 2&amp;quot;&quot;/&gt;&lt;property id=&quot;20307&quot; value=&quot;266&quot;/&gt;&lt;/object&gt;&lt;object type=&quot;3&quot; unique_id=&quot;37802&quot;&gt;&lt;property id=&quot;20148&quot; value=&quot;5&quot;/&gt;&lt;property id=&quot;20300&quot; value=&quot;Slide 12 - &amp;quot;Supports&amp;quot;&quot;/&gt;&lt;property id=&quot;20307&quot; value=&quot;267&quot;/&gt;&lt;/object&gt;&lt;object type=&quot;3&quot; unique_id=&quot;37803&quot;&gt;&lt;property id=&quot;20148&quot; value=&quot;5&quot;/&gt;&lt;property id=&quot;20300&quot; value=&quot;Slide 13 - &amp;quot;Supports&amp;quot;&quot;/&gt;&lt;property id=&quot;20307&quot; value=&quot;268&quot;/&gt;&lt;/object&gt;&lt;object type=&quot;3&quot; unique_id=&quot;37804&quot;&gt;&lt;property id=&quot;20148&quot; value=&quot;5&quot;/&gt;&lt;property id=&quot;20300&quot; value=&quot;Slide 14 - &amp;quot;ODE Resources&amp;quot;&quot;/&gt;&lt;property id=&quot;20307&quot; value=&quot;269&quot;/&gt;&lt;/object&gt;&lt;/object&gt;&lt;object type=&quot;8&quot; unique_id=&quot;37354&quot;&gt;&lt;/object&gt;&lt;/object&gt;&lt;/database&gt;"/>
  <p:tag name="SECTOMILLISECCONVERTED" val="1"/>
</p:tagLst>
</file>

<file path=ppt/theme/theme1.xml><?xml version="1.0" encoding="utf-8"?>
<a:theme xmlns:a="http://schemas.openxmlformats.org/drawingml/2006/main" name="1_simple">
  <a:themeElements>
    <a:clrScheme name="Custom 1">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3333FF"/>
      </a:hlink>
      <a:folHlink>
        <a:srgbClr val="9900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2019-04-03T07:00:00+00:00</Remediation_x0020_Date>
    <Estimated_x0020_Creation_x0020_Date xmlns="826a7eb6-1fc1-4229-aedf-6a10bdcdc31e" xsi:nil="true"/>
    <Priority xmlns="826a7eb6-1fc1-4229-aedf-6a10bdcdc31e">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618BC7-5895-4B81-987C-3D5B5675794C}"/>
</file>

<file path=customXml/itemProps2.xml><?xml version="1.0" encoding="utf-8"?>
<ds:datastoreItem xmlns:ds="http://schemas.openxmlformats.org/officeDocument/2006/customXml" ds:itemID="{9628C7AE-9218-4780-B67E-F225E194A2D4}"/>
</file>

<file path=customXml/itemProps3.xml><?xml version="1.0" encoding="utf-8"?>
<ds:datastoreItem xmlns:ds="http://schemas.openxmlformats.org/officeDocument/2006/customXml" ds:itemID="{CBD0DFE8-A1D4-4F08-917C-7172DEADCD26}"/>
</file>

<file path=docProps/app.xml><?xml version="1.0" encoding="utf-8"?>
<Properties xmlns="http://schemas.openxmlformats.org/officeDocument/2006/extended-properties" xmlns:vt="http://schemas.openxmlformats.org/officeDocument/2006/docPropsVTypes">
  <Template/>
  <TotalTime>3386</TotalTime>
  <Words>2014</Words>
  <Application>Microsoft Office PowerPoint</Application>
  <PresentationFormat>Custom</PresentationFormat>
  <Paragraphs>187</Paragraphs>
  <Slides>14</Slides>
  <Notes>14</Notes>
  <HiddenSlides>0</HiddenSlides>
  <MMClips>12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宋体</vt:lpstr>
      <vt:lpstr>Arial</vt:lpstr>
      <vt:lpstr>Calibri</vt:lpstr>
      <vt:lpstr>DengXian</vt:lpstr>
      <vt:lpstr>Helvetica Neue</vt:lpstr>
      <vt:lpstr>Noto Sans Symbols</vt:lpstr>
      <vt:lpstr>Times</vt:lpstr>
      <vt:lpstr>Times New Roman</vt:lpstr>
      <vt:lpstr>1_simple</vt:lpstr>
      <vt:lpstr>Module 1 Presentation</vt:lpstr>
      <vt:lpstr>Section 1</vt:lpstr>
      <vt:lpstr>Formative Assessment</vt:lpstr>
      <vt:lpstr>One Size Does Not Fit All</vt:lpstr>
      <vt:lpstr>Comprehensive System of Assessments</vt:lpstr>
      <vt:lpstr>Comprehensive System of Assessments</vt:lpstr>
      <vt:lpstr>Assessment Cycles (Wiliam, 2006)</vt:lpstr>
      <vt:lpstr>Assessment Cycles (Wiliam, 2006)</vt:lpstr>
      <vt:lpstr>Assessment Cycles (Wiliam, 2006)</vt:lpstr>
      <vt:lpstr>Methods for Obtaining Evidence</vt:lpstr>
      <vt:lpstr>Section 2</vt:lpstr>
      <vt:lpstr>Supports</vt:lpstr>
      <vt:lpstr>Supports</vt:lpstr>
      <vt:lpstr>ODE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Somerville</dc:creator>
  <cp:lastModifiedBy>ASPENGREN Kirsten - ODE</cp:lastModifiedBy>
  <cp:revision>187</cp:revision>
  <cp:lastPrinted>2017-04-10T19:07:15Z</cp:lastPrinted>
  <dcterms:created xsi:type="dcterms:W3CDTF">2017-01-05T16:22:22Z</dcterms:created>
  <dcterms:modified xsi:type="dcterms:W3CDTF">2019-03-21T02:23:49Z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