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s/slide1.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5.xml" ContentType="application/vnd.openxmlformats-officedocument.presentationml.slide+xml"/>
  <Override PartName="/ppt/slides/slide13.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2.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slideMasters/slideMaster1.xml" ContentType="application/vnd.openxmlformats-officedocument.presentationml.slideMaster+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notesSlides/notesSlide5.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72" r:id="rId12"/>
    <p:sldId id="267" r:id="rId13"/>
    <p:sldId id="268" r:id="rId14"/>
    <p:sldId id="269" r:id="rId15"/>
    <p:sldId id="270" r:id="rId16"/>
    <p:sldId id="271" r:id="rId17"/>
  </p:sldIdLst>
  <p:sldSz cx="12161838" cy="6858000"/>
  <p:notesSz cx="7010400" cy="9296400"/>
  <p:custDataLst>
    <p:tags r:id="rId19"/>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38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73" autoAdjust="0"/>
    <p:restoredTop sz="86822" autoAdjust="0"/>
  </p:normalViewPr>
  <p:slideViewPr>
    <p:cSldViewPr>
      <p:cViewPr varScale="1">
        <p:scale>
          <a:sx n="84" d="100"/>
          <a:sy n="84" d="100"/>
        </p:scale>
        <p:origin x="200" y="504"/>
      </p:cViewPr>
      <p:guideLst>
        <p:guide orient="horz" pos="2160"/>
        <p:guide pos="2880"/>
        <p:guide pos="3831"/>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customXml" Target="../customXml/item3.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7" rIns="93172" bIns="46587" rtlCol="0"/>
          <a:lstStyle>
            <a:lvl1pPr algn="l">
              <a:defRPr sz="1200"/>
            </a:lvl1pPr>
          </a:lstStyle>
          <a:p>
            <a:pPr>
              <a:defRPr/>
            </a:pPr>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2" tIns="46587" rIns="93172" bIns="46587" rtlCol="0"/>
          <a:lstStyle>
            <a:lvl1pPr algn="r">
              <a:defRPr sz="1200"/>
            </a:lvl1pPr>
          </a:lstStyle>
          <a:p>
            <a:pPr>
              <a:defRPr/>
            </a:pPr>
            <a:fld id="{4C3F47B2-275D-4ED5-B983-1BADAB3FF084}" type="datetimeFigureOut">
              <a:rPr lang="en-US"/>
              <a:pPr>
                <a:defRPr/>
              </a:pPr>
              <a:t>6/6/18</a:t>
            </a:fld>
            <a:endParaRPr lang="en-US"/>
          </a:p>
        </p:txBody>
      </p:sp>
      <p:sp>
        <p:nvSpPr>
          <p:cNvPr id="4" name="Slide Image Placeholder 3"/>
          <p:cNvSpPr>
            <a:spLocks noGrp="1" noRot="1" noChangeAspect="1"/>
          </p:cNvSpPr>
          <p:nvPr>
            <p:ph type="sldImg" idx="2"/>
          </p:nvPr>
        </p:nvSpPr>
        <p:spPr>
          <a:xfrm>
            <a:off x="414338" y="696913"/>
            <a:ext cx="6181725" cy="3486150"/>
          </a:xfrm>
          <a:prstGeom prst="rect">
            <a:avLst/>
          </a:prstGeom>
          <a:noFill/>
          <a:ln w="12700">
            <a:solidFill>
              <a:prstClr val="black"/>
            </a:solidFill>
          </a:ln>
        </p:spPr>
        <p:txBody>
          <a:bodyPr vert="horz" lIns="93172" tIns="46587" rIns="93172" bIns="46587" rtlCol="0" anchor="ctr"/>
          <a:lstStyle/>
          <a:p>
            <a:pPr lvl="0"/>
            <a:endParaRPr lang="en-US" noProof="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2" tIns="46587" rIns="93172" bIns="46587"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2" tIns="46587" rIns="93172" bIns="46587"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2" tIns="46587" rIns="93172" bIns="46587" rtlCol="0" anchor="b"/>
          <a:lstStyle>
            <a:lvl1pPr algn="r">
              <a:defRPr sz="1200"/>
            </a:lvl1pPr>
          </a:lstStyle>
          <a:p>
            <a:pPr>
              <a:defRPr/>
            </a:pPr>
            <a:fld id="{3E5818BB-6CC3-45D1-AE79-7EEE4B943A08}" type="slidenum">
              <a:rPr lang="en-US"/>
              <a:pPr>
                <a:defRPr/>
              </a:pPr>
              <a:t>‹#›</a:t>
            </a:fld>
            <a:endParaRPr lang="en-US"/>
          </a:p>
        </p:txBody>
      </p:sp>
    </p:spTree>
    <p:extLst>
      <p:ext uri="{BB962C8B-B14F-4D97-AF65-F5344CB8AC3E}">
        <p14:creationId xmlns:p14="http://schemas.microsoft.com/office/powerpoint/2010/main" val="183678820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r>
              <a:rPr lang="en-US" dirty="0"/>
              <a:t>In part 1 of this presentation</a:t>
            </a:r>
            <a:r>
              <a:rPr lang="en-US" baseline="0" dirty="0"/>
              <a:t> we are going to focus on the student role in formative assessment; and in part 2, we’ll consider the kind of classroom culture that is conducive to that student role.</a:t>
            </a:r>
            <a:endParaRPr lang="en-US" dirty="0"/>
          </a:p>
        </p:txBody>
      </p:sp>
      <p:sp>
        <p:nvSpPr>
          <p:cNvPr id="4" name="Slide Number Placeholder 3"/>
          <p:cNvSpPr>
            <a:spLocks noGrp="1"/>
          </p:cNvSpPr>
          <p:nvPr>
            <p:ph type="sldNum" sz="quarter" idx="10"/>
          </p:nvPr>
        </p:nvSpPr>
        <p:spPr/>
        <p:txBody>
          <a:bodyPr/>
          <a:lstStyle/>
          <a:p>
            <a:fld id="{9F49DF96-E254-0742-AA5F-815B12B323BB}" type="slidenum">
              <a:rPr lang="en-US" smtClean="0"/>
              <a:pPr/>
              <a:t>1</a:t>
            </a:fld>
            <a:endParaRPr lang="en-US"/>
          </a:p>
        </p:txBody>
      </p:sp>
    </p:spTree>
    <p:extLst>
      <p:ext uri="{BB962C8B-B14F-4D97-AF65-F5344CB8AC3E}">
        <p14:creationId xmlns:p14="http://schemas.microsoft.com/office/powerpoint/2010/main" val="12030501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r>
              <a:rPr lang="en-US" dirty="0"/>
              <a:t>Just as peer feedback skills need to be taught, so too does self-assessment.</a:t>
            </a:r>
            <a:r>
              <a:rPr lang="en-US" baseline="0" dirty="0"/>
              <a:t> Teaching self-assessment is not just a one-shot deal – it is a continuous process for students of  refining skills and becoming more sophisticated in understanding where they are in their learning, and deciding on the most effective learning strategy to move forward. Teacher modeling of self-assessment through think-</a:t>
            </a:r>
            <a:r>
              <a:rPr lang="en-US" baseline="0" dirty="0" err="1"/>
              <a:t>alouds</a:t>
            </a:r>
            <a:r>
              <a:rPr lang="en-US" baseline="0" dirty="0"/>
              <a:t> is one way to teach self-assessment; students can gain insights into the internal voice that is used to self-assess and begin to develop their own. </a:t>
            </a:r>
          </a:p>
          <a:p>
            <a:endParaRPr lang="en-US" baseline="0" dirty="0"/>
          </a:p>
          <a:p>
            <a:r>
              <a:rPr lang="en-US" baseline="0" dirty="0"/>
              <a:t>When teachers ask questions that encourage reflection, students are prompted to think about their learning and any discrepancies between where they are and the intended lesson goal.</a:t>
            </a:r>
            <a:r>
              <a:rPr lang="en-US" dirty="0"/>
              <a:t> Eventually, they will become more independent and recognize when they do not understand, when they need to do something about it, and what they can do to improve.</a:t>
            </a:r>
            <a:r>
              <a:rPr lang="en-US" dirty="0">
                <a:effectLst/>
              </a:rPr>
              <a:t> Teachers</a:t>
            </a:r>
            <a:r>
              <a:rPr lang="en-US" baseline="0" dirty="0">
                <a:effectLst/>
              </a:rPr>
              <a:t> often use templates to scaffold self-assessment. You’ll see an example of a template one teacher used on the next slide.</a:t>
            </a:r>
            <a:endParaRPr lang="en-US" dirty="0"/>
          </a:p>
        </p:txBody>
      </p:sp>
      <p:sp>
        <p:nvSpPr>
          <p:cNvPr id="4" name="Slide Number Placeholder 3"/>
          <p:cNvSpPr>
            <a:spLocks noGrp="1"/>
          </p:cNvSpPr>
          <p:nvPr>
            <p:ph type="sldNum" sz="quarter" idx="10"/>
          </p:nvPr>
        </p:nvSpPr>
        <p:spPr/>
        <p:txBody>
          <a:bodyPr/>
          <a:lstStyle/>
          <a:p>
            <a:fld id="{9F49DF96-E254-0742-AA5F-815B12B323BB}" type="slidenum">
              <a:rPr lang="en-US" smtClean="0"/>
              <a:pPr/>
              <a:t>10</a:t>
            </a:fld>
            <a:endParaRPr lang="en-US"/>
          </a:p>
        </p:txBody>
      </p:sp>
    </p:spTree>
    <p:extLst>
      <p:ext uri="{BB962C8B-B14F-4D97-AF65-F5344CB8AC3E}">
        <p14:creationId xmlns:p14="http://schemas.microsoft.com/office/powerpoint/2010/main" val="12715701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p:spPr>
      </p:sp>
      <p:sp>
        <p:nvSpPr>
          <p:cNvPr id="71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a:t>This sixth-grade teacher routinely asks students</a:t>
            </a:r>
            <a:r>
              <a:rPr lang="en-US" baseline="0" dirty="0"/>
              <a:t> at the end of the lesson to consider where they are in relation to the success criteria. She uses the information from students’ self-assessment as a complement to her own evidence to decide on plans for the next lesson.</a:t>
            </a:r>
            <a:endParaRPr lang="en-US" dirty="0"/>
          </a:p>
        </p:txBody>
      </p:sp>
      <p:sp>
        <p:nvSpPr>
          <p:cNvPr id="7172" name="Slide Number Placeholder 3"/>
          <p:cNvSpPr>
            <a:spLocks noGrp="1"/>
          </p:cNvSpPr>
          <p:nvPr>
            <p:ph type="sldNum" sz="quarter" idx="5"/>
          </p:nvPr>
        </p:nvSpPr>
        <p:spPr bwMode="auto">
          <a:noFill/>
          <a:ln>
            <a:miter lim="800000"/>
            <a:headEnd/>
            <a:tailEnd/>
          </a:ln>
        </p:spPr>
        <p:txBody>
          <a:bodyPr/>
          <a:lstStyle/>
          <a:p>
            <a:fld id="{62D3667D-4EF9-4135-A3B1-FDCE6EB4BDD2}" type="slidenum">
              <a:rPr lang="en-US" smtClean="0"/>
              <a:pPr/>
              <a:t>11</a:t>
            </a:fld>
            <a:endParaRPr lang="en-US"/>
          </a:p>
        </p:txBody>
      </p:sp>
    </p:spTree>
    <p:extLst>
      <p:ext uri="{BB962C8B-B14F-4D97-AF65-F5344CB8AC3E}">
        <p14:creationId xmlns:p14="http://schemas.microsoft.com/office/powerpoint/2010/main" val="27183728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pPr defTabSz="465887" eaLnBrk="1" fontAlgn="auto" hangingPunct="1">
              <a:spcBef>
                <a:spcPts val="0"/>
              </a:spcBef>
              <a:spcAft>
                <a:spcPts val="0"/>
              </a:spcAft>
              <a:defRPr/>
            </a:pPr>
            <a:r>
              <a:rPr lang="en-US" dirty="0">
                <a:solidFill>
                  <a:srgbClr val="C00000"/>
                </a:solidFill>
              </a:rPr>
              <a:t>The whole process of formative assessment depends on a classroom culture where students feel safe to say they do not understand something, and to give and receive constructive feedback from peers. Teachers must establish a classroom culture characterized by a recognition and appreciation of individual differences. In a classroom where students listen respectfully to each other, respond positively and constructively, and appreciate the different skill levels among peers, all students will feel safe in the learning environment to learn with and from each other. </a:t>
            </a:r>
            <a:endParaRPr lang="en-US" dirty="0"/>
          </a:p>
          <a:p>
            <a:endParaRPr lang="en-US" dirty="0">
              <a:solidFill>
                <a:srgbClr val="C00000"/>
              </a:solidFill>
            </a:endParaRPr>
          </a:p>
          <a:p>
            <a:endParaRPr lang="en-US" dirty="0"/>
          </a:p>
          <a:p>
            <a:endParaRPr lang="en-US" dirty="0"/>
          </a:p>
          <a:p>
            <a:r>
              <a:rPr lang="en-US" dirty="0"/>
              <a:t>. </a:t>
            </a:r>
            <a:endParaRPr lang="en-US" dirty="0">
              <a:solidFill>
                <a:srgbClr val="C00000"/>
              </a:solidFill>
            </a:endParaRPr>
          </a:p>
          <a:p>
            <a:endParaRPr lang="en-US" dirty="0"/>
          </a:p>
          <a:p>
            <a:endParaRPr lang="en-US" dirty="0"/>
          </a:p>
        </p:txBody>
      </p:sp>
      <p:sp>
        <p:nvSpPr>
          <p:cNvPr id="4" name="Slide Number Placeholder 3"/>
          <p:cNvSpPr>
            <a:spLocks noGrp="1"/>
          </p:cNvSpPr>
          <p:nvPr>
            <p:ph type="sldNum" sz="quarter" idx="10"/>
          </p:nvPr>
        </p:nvSpPr>
        <p:spPr/>
        <p:txBody>
          <a:bodyPr/>
          <a:lstStyle/>
          <a:p>
            <a:fld id="{C66370D1-61F6-F547-8884-E00FB8972674}" type="slidenum">
              <a:rPr lang="en-US" smtClean="0"/>
              <a:t>12</a:t>
            </a:fld>
            <a:endParaRPr lang="en-US"/>
          </a:p>
        </p:txBody>
      </p:sp>
    </p:spTree>
    <p:extLst>
      <p:ext uri="{BB962C8B-B14F-4D97-AF65-F5344CB8AC3E}">
        <p14:creationId xmlns:p14="http://schemas.microsoft.com/office/powerpoint/2010/main" val="5306121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xfrm>
            <a:off x="414338" y="696913"/>
            <a:ext cx="6181725" cy="3486150"/>
          </a:xfrm>
          <a:noFill/>
          <a:ln>
            <a:solidFill>
              <a:srgbClr val="000000"/>
            </a:solidFill>
            <a:miter lim="800000"/>
            <a:headEnd/>
            <a:tailEnd/>
          </a:ln>
        </p:spPr>
      </p:sp>
      <p:sp>
        <p:nvSpPr>
          <p:cNvPr id="103427" name="Notes Placeholder 2"/>
          <p:cNvSpPr>
            <a:spLocks noGrp="1"/>
          </p:cNvSpPr>
          <p:nvPr>
            <p:ph type="body" idx="1"/>
          </p:nvPr>
        </p:nvSpPr>
        <p:spPr bwMode="auto">
          <a:noFill/>
        </p:spPr>
        <p:txBody>
          <a:bodyPr wrap="square" numCol="1" anchor="t" anchorCtr="0" compatLnSpc="1">
            <a:prstTxWarp prst="textNoShape">
              <a:avLst/>
            </a:prstTxWarp>
          </a:bodyPr>
          <a:lstStyle/>
          <a:p>
            <a:pPr>
              <a:lnSpc>
                <a:spcPct val="80000"/>
              </a:lnSpc>
            </a:pPr>
            <a:r>
              <a:rPr lang="en-US" dirty="0">
                <a:ea typeface="ＭＳ Ｐゴシック" pitchFamily="34" charset="-128"/>
              </a:rPr>
              <a:t>This slide shows 6 characteristics of a classroom culture that is conducive to students taking a role in formative assessment.</a:t>
            </a:r>
          </a:p>
          <a:p>
            <a:pPr marL="232943" indent="-232943">
              <a:buAutoNum type="arabicPeriod"/>
            </a:pPr>
            <a:r>
              <a:rPr lang="en-US" dirty="0">
                <a:cs typeface="Helvetica"/>
              </a:rPr>
              <a:t>In formative assessment, teachers share responsibility for learning and assessment with their students. Since no one else can learn for them, students must take some responsibility for their own learning. When students understand learning goals and success criteria, and when they are involved in self-assessment and provide feedback to each other, they are better able to make judgments about their own learning and decide on their own, or in collaboration with the teacher and peers, the action they need to take to move learning forward. </a:t>
            </a:r>
          </a:p>
          <a:p>
            <a:pPr marL="232943" indent="-232943">
              <a:buAutoNum type="arabicPeriod"/>
            </a:pPr>
            <a:r>
              <a:rPr lang="en-US" dirty="0">
                <a:ea typeface="ＭＳ Ｐゴシック" pitchFamily="34" charset="-128"/>
              </a:rPr>
              <a:t>Gaining insights into student thinking through formative assessment strategies means that students must be willing to share their thinking with the teacher and with each other. This requires a classroom culture where students feel safe to express where they are in their learning without fear of ridicule or sanctions. The models teachers provide to their students through their interactions with them will be a significant factor in how the norms of respect and supportive interactions and behavior among the students is established. </a:t>
            </a:r>
          </a:p>
          <a:p>
            <a:pPr marL="232943" indent="-232943">
              <a:lnSpc>
                <a:spcPct val="80000"/>
              </a:lnSpc>
              <a:buFont typeface="+mj-lt"/>
              <a:buAutoNum type="arabicPeriod"/>
            </a:pPr>
            <a:r>
              <a:rPr lang="en-US" dirty="0">
                <a:ea typeface="ＭＳ Ｐゴシック" pitchFamily="34" charset="-128"/>
              </a:rPr>
              <a:t>If students are going to learn with and from each other, and be willing to give and receive constructive feedback about their learning, then the classroom culture needs to be characterized by supportive, collaborative relationships. Once again, teacher modeling will play an important role as will the structures, opportunities and expectations for collaboration that the teacher provides. </a:t>
            </a:r>
          </a:p>
          <a:p>
            <a:pPr marL="232943" indent="-232943">
              <a:lnSpc>
                <a:spcPct val="80000"/>
              </a:lnSpc>
              <a:buFont typeface="+mj-lt"/>
              <a:buAutoNum type="arabicPeriod"/>
            </a:pPr>
            <a:r>
              <a:rPr lang="en-US" dirty="0">
                <a:ea typeface="ＭＳ Ｐゴシック" pitchFamily="34" charset="-128"/>
              </a:rPr>
              <a:t>The interactional models and the supportive, collaborative relationships lead to feelings of mutual trust between teacher and students and among students. Students know that their teacher respects them and wants the best for them and they, in turn, develop a feeling of trust within their community of peers.</a:t>
            </a:r>
          </a:p>
          <a:p>
            <a:pPr marL="232943" indent="-232943">
              <a:lnSpc>
                <a:spcPct val="80000"/>
              </a:lnSpc>
              <a:buFont typeface="+mj-lt"/>
              <a:buAutoNum type="arabicPeriod"/>
            </a:pPr>
            <a:r>
              <a:rPr lang="en-US" dirty="0">
                <a:ea typeface="ＭＳ Ｐゴシック" pitchFamily="34" charset="-128"/>
              </a:rPr>
              <a:t>Related to how teachers convey respect and regard for their students, is the level of challenge they provide for the students in their learning. Students need to feel that their teacher believes they can learn and in classrooms where this is case intellectual rigor, constructive criticism and challenging of ideas exists for all students. Of course, formative assessment is the means teachers will use to know what level of challenge individual students are ready for so that can consistently move forward from where they are currently to a more advanced state of learning.</a:t>
            </a:r>
          </a:p>
          <a:p>
            <a:pPr defTabSz="465887" eaLnBrk="1" fontAlgn="auto" hangingPunct="1">
              <a:spcBef>
                <a:spcPts val="0"/>
              </a:spcBef>
              <a:spcAft>
                <a:spcPts val="0"/>
              </a:spcAft>
              <a:defRPr/>
            </a:pPr>
            <a:r>
              <a:rPr lang="en-US" dirty="0">
                <a:cs typeface="Helvetica"/>
              </a:rPr>
              <a:t>6. The intellectual rigor of the classroom, in addition to the verbal and non-verbal interactions between the teacher and students, will convey a message to the students that their teacher believes ALL of them can learn.</a:t>
            </a:r>
            <a:r>
              <a:rPr lang="en-US" dirty="0"/>
              <a:t> </a:t>
            </a:r>
          </a:p>
          <a:p>
            <a:endParaRPr lang="en-US" sz="1100" dirty="0">
              <a:latin typeface="Helvetica"/>
              <a:cs typeface="Helvetica"/>
            </a:endParaRPr>
          </a:p>
          <a:p>
            <a:pPr>
              <a:lnSpc>
                <a:spcPct val="80000"/>
              </a:lnSpc>
            </a:pPr>
            <a:endParaRPr lang="en-US" sz="1100" dirty="0">
              <a:ea typeface="ＭＳ Ｐゴシック" pitchFamily="34" charset="-128"/>
            </a:endParaRPr>
          </a:p>
          <a:p>
            <a:pPr>
              <a:lnSpc>
                <a:spcPct val="80000"/>
              </a:lnSpc>
            </a:pPr>
            <a:endParaRPr lang="en-US" sz="1100" dirty="0">
              <a:ea typeface="ＭＳ Ｐゴシック" pitchFamily="34" charset="-128"/>
            </a:endParaRPr>
          </a:p>
          <a:p>
            <a:pPr eaLnBrk="1" hangingPunct="1">
              <a:lnSpc>
                <a:spcPct val="80000"/>
              </a:lnSpc>
              <a:spcBef>
                <a:spcPct val="0"/>
              </a:spcBef>
            </a:pPr>
            <a:endParaRPr lang="en-US" sz="1100" dirty="0">
              <a:ea typeface="ＭＳ Ｐゴシック" pitchFamily="34" charset="-128"/>
            </a:endParaRPr>
          </a:p>
          <a:p>
            <a:pPr>
              <a:lnSpc>
                <a:spcPct val="80000"/>
              </a:lnSpc>
            </a:pPr>
            <a:endParaRPr lang="en-US" sz="1100" dirty="0">
              <a:ea typeface="ＭＳ Ｐゴシック" pitchFamily="34" charset="-128"/>
            </a:endParaRPr>
          </a:p>
          <a:p>
            <a:pPr>
              <a:lnSpc>
                <a:spcPct val="80000"/>
              </a:lnSpc>
            </a:pPr>
            <a:endParaRPr lang="en-US" sz="1100" dirty="0">
              <a:ea typeface="ＭＳ Ｐゴシック" pitchFamily="34" charset="-128"/>
            </a:endParaRPr>
          </a:p>
          <a:p>
            <a:pPr>
              <a:lnSpc>
                <a:spcPct val="80000"/>
              </a:lnSpc>
            </a:pPr>
            <a:endParaRPr lang="en-US" sz="1100" dirty="0">
              <a:ea typeface="ＭＳ Ｐゴシック" pitchFamily="34" charset="-128"/>
            </a:endParaRPr>
          </a:p>
        </p:txBody>
      </p:sp>
      <p:sp>
        <p:nvSpPr>
          <p:cNvPr id="103428" name="Slide Number Placeholder 3"/>
          <p:cNvSpPr>
            <a:spLocks noGrp="1"/>
          </p:cNvSpPr>
          <p:nvPr>
            <p:ph type="sldNum" sz="quarter" idx="5"/>
          </p:nvPr>
        </p:nvSpPr>
        <p:spPr bwMode="auto">
          <a:noFill/>
          <a:ln>
            <a:miter lim="800000"/>
            <a:headEnd/>
            <a:tailEnd/>
          </a:ln>
        </p:spPr>
        <p:txBody>
          <a:bodyPr/>
          <a:lstStyle/>
          <a:p>
            <a:fld id="{C627F9DE-45F3-4F14-B758-FFF15D35B502}" type="slidenum">
              <a:rPr lang="en-US"/>
              <a:pPr/>
              <a:t>13</a:t>
            </a:fld>
            <a:endParaRPr lang="en-US"/>
          </a:p>
        </p:txBody>
      </p:sp>
    </p:spTree>
    <p:extLst>
      <p:ext uri="{BB962C8B-B14F-4D97-AF65-F5344CB8AC3E}">
        <p14:creationId xmlns:p14="http://schemas.microsoft.com/office/powerpoint/2010/main" val="12542356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Slide Image Placeholder 1"/>
          <p:cNvSpPr>
            <a:spLocks noGrp="1" noRot="1" noChangeAspect="1" noTextEdit="1"/>
          </p:cNvSpPr>
          <p:nvPr>
            <p:ph type="sldImg"/>
          </p:nvPr>
        </p:nvSpPr>
        <p:spPr bwMode="auto">
          <a:xfrm>
            <a:off x="414338" y="696913"/>
            <a:ext cx="6181725"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8601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r>
              <a:rPr lang="en-US" dirty="0">
                <a:latin typeface="Calibri" charset="0"/>
                <a:ea typeface="ＭＳ Ｐゴシック" charset="0"/>
                <a:cs typeface="ＭＳ Ｐゴシック" charset="0"/>
              </a:rPr>
              <a:t>We end this presentation with a reflection</a:t>
            </a:r>
            <a:r>
              <a:rPr lang="en-US" baseline="0" dirty="0">
                <a:latin typeface="Calibri" charset="0"/>
                <a:ea typeface="ＭＳ Ｐゴシック" charset="0"/>
                <a:cs typeface="ＭＳ Ｐゴシック" charset="0"/>
              </a:rPr>
              <a:t> from a sixth-grade math teacher about formative assessment and the student role. After focusing on implementing formative assessment for a period of two years, she reflected that formative assessment had not only changed her as a teacher but had also changed students as learners – learners who were able to take much more responsibility for their own learning.</a:t>
            </a:r>
            <a:endParaRPr lang="en-US" dirty="0">
              <a:latin typeface="Calibri" charset="0"/>
              <a:ea typeface="ＭＳ Ｐゴシック" charset="0"/>
              <a:cs typeface="ＭＳ Ｐゴシック" charset="0"/>
            </a:endParaRPr>
          </a:p>
        </p:txBody>
      </p:sp>
      <p:sp>
        <p:nvSpPr>
          <p:cNvPr id="8601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57066" indent="-291179" eaLnBrk="0" hangingPunct="0">
              <a:defRPr sz="2400">
                <a:solidFill>
                  <a:schemeClr val="tx1"/>
                </a:solidFill>
                <a:latin typeface="Arial" charset="0"/>
                <a:ea typeface="ＭＳ Ｐゴシック" charset="0"/>
              </a:defRPr>
            </a:lvl2pPr>
            <a:lvl3pPr marL="1164717" indent="-232943" eaLnBrk="0" hangingPunct="0">
              <a:defRPr sz="2400">
                <a:solidFill>
                  <a:schemeClr val="tx1"/>
                </a:solidFill>
                <a:latin typeface="Arial" charset="0"/>
                <a:ea typeface="ＭＳ Ｐゴシック" charset="0"/>
              </a:defRPr>
            </a:lvl3pPr>
            <a:lvl4pPr marL="1630604" indent="-232943" eaLnBrk="0" hangingPunct="0">
              <a:defRPr sz="2400">
                <a:solidFill>
                  <a:schemeClr val="tx1"/>
                </a:solidFill>
                <a:latin typeface="Arial" charset="0"/>
                <a:ea typeface="ＭＳ Ｐゴシック" charset="0"/>
              </a:defRPr>
            </a:lvl4pPr>
            <a:lvl5pPr marL="2096491" indent="-232943" eaLnBrk="0" hangingPunct="0">
              <a:defRPr sz="2400">
                <a:solidFill>
                  <a:schemeClr val="tx1"/>
                </a:solidFill>
                <a:latin typeface="Arial" charset="0"/>
                <a:ea typeface="ＭＳ Ｐゴシック" charset="0"/>
              </a:defRPr>
            </a:lvl5pPr>
            <a:lvl6pPr marL="2562377" indent="-232943" eaLnBrk="0" fontAlgn="base" hangingPunct="0">
              <a:spcBef>
                <a:spcPct val="0"/>
              </a:spcBef>
              <a:spcAft>
                <a:spcPct val="0"/>
              </a:spcAft>
              <a:defRPr sz="2400">
                <a:solidFill>
                  <a:schemeClr val="tx1"/>
                </a:solidFill>
                <a:latin typeface="Arial" charset="0"/>
                <a:ea typeface="ＭＳ Ｐゴシック" charset="0"/>
              </a:defRPr>
            </a:lvl6pPr>
            <a:lvl7pPr marL="3028264" indent="-232943" eaLnBrk="0" fontAlgn="base" hangingPunct="0">
              <a:spcBef>
                <a:spcPct val="0"/>
              </a:spcBef>
              <a:spcAft>
                <a:spcPct val="0"/>
              </a:spcAft>
              <a:defRPr sz="2400">
                <a:solidFill>
                  <a:schemeClr val="tx1"/>
                </a:solidFill>
                <a:latin typeface="Arial" charset="0"/>
                <a:ea typeface="ＭＳ Ｐゴシック" charset="0"/>
              </a:defRPr>
            </a:lvl7pPr>
            <a:lvl8pPr marL="3494151" indent="-232943" eaLnBrk="0" fontAlgn="base" hangingPunct="0">
              <a:spcBef>
                <a:spcPct val="0"/>
              </a:spcBef>
              <a:spcAft>
                <a:spcPct val="0"/>
              </a:spcAft>
              <a:defRPr sz="2400">
                <a:solidFill>
                  <a:schemeClr val="tx1"/>
                </a:solidFill>
                <a:latin typeface="Arial" charset="0"/>
                <a:ea typeface="ＭＳ Ｐゴシック" charset="0"/>
              </a:defRPr>
            </a:lvl8pPr>
            <a:lvl9pPr marL="3960038" indent="-232943"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0AACE39-307F-FE4B-8454-262588AD2375}" type="slidenum">
              <a:rPr lang="en-US" sz="1200">
                <a:solidFill>
                  <a:prstClr val="black"/>
                </a:solidFill>
                <a:latin typeface="Calibri" charset="0"/>
              </a:rPr>
              <a:pPr eaLnBrk="1" hangingPunct="1"/>
              <a:t>14</a:t>
            </a:fld>
            <a:endParaRPr lang="en-US" sz="1200">
              <a:solidFill>
                <a:prstClr val="black"/>
              </a:solidFill>
              <a:latin typeface="Calibri" charset="0"/>
            </a:endParaRPr>
          </a:p>
        </p:txBody>
      </p:sp>
    </p:spTree>
    <p:extLst>
      <p:ext uri="{BB962C8B-B14F-4D97-AF65-F5344CB8AC3E}">
        <p14:creationId xmlns:p14="http://schemas.microsoft.com/office/powerpoint/2010/main" val="495919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r>
              <a:rPr lang="en-US" dirty="0"/>
              <a:t>Now to conclude with a brief</a:t>
            </a:r>
            <a:r>
              <a:rPr lang="en-US" baseline="0" dirty="0"/>
              <a:t> recap of key points from this presentation:</a:t>
            </a:r>
          </a:p>
          <a:p>
            <a:endParaRPr lang="en-US" baseline="0" dirty="0"/>
          </a:p>
          <a:p>
            <a:pPr defTabSz="465887" eaLnBrk="1" fontAlgn="auto" hangingPunct="1">
              <a:spcBef>
                <a:spcPts val="0"/>
              </a:spcBef>
              <a:spcAft>
                <a:spcPts val="0"/>
              </a:spcAft>
              <a:defRPr/>
            </a:pPr>
            <a:r>
              <a:rPr lang="en-US" dirty="0"/>
              <a:t>Students are involved in formative assessment through peer and self-assessment and using feedback;</a:t>
            </a:r>
            <a:r>
              <a:rPr lang="en-US" baseline="0" dirty="0"/>
              <a:t> these skills need to be taught and time needs to be provided for students to use feedback and to adapt their own learning strategies.</a:t>
            </a:r>
            <a:endParaRPr lang="en-US" dirty="0"/>
          </a:p>
          <a:p>
            <a:endParaRPr lang="en-US" dirty="0"/>
          </a:p>
          <a:p>
            <a:r>
              <a:rPr lang="en-US" dirty="0"/>
              <a:t>Creating a classroom culture that is conducive to formative assessment is a critical component of effective formative assessment implementation. Classroom cultures</a:t>
            </a:r>
            <a:r>
              <a:rPr lang="en-US" baseline="0" dirty="0"/>
              <a:t> characterized by trust, respect, and appreciation of differences provide the context for formative assessment.</a:t>
            </a:r>
            <a:endParaRPr lang="en-US" dirty="0"/>
          </a:p>
          <a:p>
            <a:endParaRPr lang="en-US" baseline="0" dirty="0"/>
          </a:p>
        </p:txBody>
      </p:sp>
      <p:sp>
        <p:nvSpPr>
          <p:cNvPr id="4" name="Slide Number Placeholder 3"/>
          <p:cNvSpPr>
            <a:spLocks noGrp="1"/>
          </p:cNvSpPr>
          <p:nvPr>
            <p:ph type="sldNum" sz="quarter" idx="10"/>
          </p:nvPr>
        </p:nvSpPr>
        <p:spPr/>
        <p:txBody>
          <a:bodyPr/>
          <a:lstStyle/>
          <a:p>
            <a:fld id="{9F49DF96-E254-0742-AA5F-815B12B323BB}" type="slidenum">
              <a:rPr lang="en-US" smtClean="0"/>
              <a:pPr/>
              <a:t>15</a:t>
            </a:fld>
            <a:endParaRPr lang="en-US"/>
          </a:p>
        </p:txBody>
      </p:sp>
    </p:spTree>
    <p:extLst>
      <p:ext uri="{BB962C8B-B14F-4D97-AF65-F5344CB8AC3E}">
        <p14:creationId xmlns:p14="http://schemas.microsoft.com/office/powerpoint/2010/main" val="5527362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F49DF96-E254-0742-AA5F-815B12B323BB}" type="slidenum">
              <a:rPr lang="en-US" smtClean="0"/>
              <a:pPr/>
              <a:t>16</a:t>
            </a:fld>
            <a:endParaRPr lang="en-US"/>
          </a:p>
        </p:txBody>
      </p:sp>
    </p:spTree>
    <p:extLst>
      <p:ext uri="{BB962C8B-B14F-4D97-AF65-F5344CB8AC3E}">
        <p14:creationId xmlns:p14="http://schemas.microsoft.com/office/powerpoint/2010/main" val="16269069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r>
              <a:rPr lang="en-US" dirty="0"/>
              <a:t> Before we get into the details of the student role, we begin with the question “why do students need to have a role in formative assessment?</a:t>
            </a:r>
          </a:p>
          <a:p>
            <a:endParaRPr lang="en-US" dirty="0"/>
          </a:p>
        </p:txBody>
      </p:sp>
      <p:sp>
        <p:nvSpPr>
          <p:cNvPr id="4" name="Slide Number Placeholder 3"/>
          <p:cNvSpPr>
            <a:spLocks noGrp="1"/>
          </p:cNvSpPr>
          <p:nvPr>
            <p:ph type="sldNum" sz="quarter" idx="10"/>
          </p:nvPr>
        </p:nvSpPr>
        <p:spPr/>
        <p:txBody>
          <a:bodyPr/>
          <a:lstStyle/>
          <a:p>
            <a:fld id="{C66370D1-61F6-F547-8884-E00FB8972674}" type="slidenum">
              <a:rPr lang="en-US" smtClean="0"/>
              <a:t>2</a:t>
            </a:fld>
            <a:endParaRPr lang="en-US"/>
          </a:p>
        </p:txBody>
      </p:sp>
    </p:spTree>
    <p:extLst>
      <p:ext uri="{BB962C8B-B14F-4D97-AF65-F5344CB8AC3E}">
        <p14:creationId xmlns:p14="http://schemas.microsoft.com/office/powerpoint/2010/main" val="612993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pPr defTabSz="465887" eaLnBrk="1" fontAlgn="auto" hangingPunct="1">
              <a:spcBef>
                <a:spcPts val="0"/>
              </a:spcBef>
              <a:spcAft>
                <a:spcPts val="0"/>
              </a:spcAft>
              <a:defRPr/>
            </a:pPr>
            <a:r>
              <a:rPr lang="en-US" dirty="0"/>
              <a:t>The answer is quite simple – because students actually do the learning. Teachers can help students learn but they can’t actually do the learning for them. Increasingly, there is recognition that students must participate in learning and take a measure of responsibility for their own learning, not just to be successful in school but also in college and the work place. </a:t>
            </a:r>
          </a:p>
        </p:txBody>
      </p:sp>
      <p:sp>
        <p:nvSpPr>
          <p:cNvPr id="4" name="Slide Number Placeholder 3"/>
          <p:cNvSpPr>
            <a:spLocks noGrp="1"/>
          </p:cNvSpPr>
          <p:nvPr>
            <p:ph type="sldNum" sz="quarter" idx="10"/>
          </p:nvPr>
        </p:nvSpPr>
        <p:spPr/>
        <p:txBody>
          <a:bodyPr/>
          <a:lstStyle/>
          <a:p>
            <a:fld id="{9F49DF96-E254-0742-AA5F-815B12B323BB}" type="slidenum">
              <a:rPr lang="en-US" smtClean="0"/>
              <a:pPr/>
              <a:t>3</a:t>
            </a:fld>
            <a:endParaRPr lang="en-US"/>
          </a:p>
        </p:txBody>
      </p:sp>
    </p:spTree>
    <p:extLst>
      <p:ext uri="{BB962C8B-B14F-4D97-AF65-F5344CB8AC3E}">
        <p14:creationId xmlns:p14="http://schemas.microsoft.com/office/powerpoint/2010/main" val="19842218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pPr defTabSz="465887" eaLnBrk="1" fontAlgn="auto" hangingPunct="1">
              <a:spcBef>
                <a:spcPts val="0"/>
              </a:spcBef>
              <a:spcAft>
                <a:spcPts val="0"/>
              </a:spcAft>
              <a:defRPr/>
            </a:pPr>
            <a:r>
              <a:rPr lang="en-US" dirty="0"/>
              <a:t>There are three primary ways that students take a role in formative assessment and each one is dependent on students being clear about learning goals and success criteria. The three main ways are: Using feedback to advance their own learning, giving feedback to peers and receiving peer feedback, and engaging in self-assessment. Let’s consider each one of these. </a:t>
            </a:r>
          </a:p>
          <a:p>
            <a:pPr defTabSz="465887" eaLnBrk="1" fontAlgn="auto" hangingPunct="1">
              <a:spcBef>
                <a:spcPts val="0"/>
              </a:spcBef>
              <a:spcAft>
                <a:spcPts val="0"/>
              </a:spcAft>
              <a:defRPr/>
            </a:pPr>
            <a:endParaRPr lang="en-US" dirty="0"/>
          </a:p>
          <a:p>
            <a:endParaRPr lang="en-US" dirty="0"/>
          </a:p>
        </p:txBody>
      </p:sp>
      <p:sp>
        <p:nvSpPr>
          <p:cNvPr id="4" name="Slide Number Placeholder 3"/>
          <p:cNvSpPr>
            <a:spLocks noGrp="1"/>
          </p:cNvSpPr>
          <p:nvPr>
            <p:ph type="sldNum" sz="quarter" idx="10"/>
          </p:nvPr>
        </p:nvSpPr>
        <p:spPr/>
        <p:txBody>
          <a:bodyPr/>
          <a:lstStyle/>
          <a:p>
            <a:fld id="{9F49DF96-E254-0742-AA5F-815B12B323BB}" type="slidenum">
              <a:rPr lang="en-US" smtClean="0"/>
              <a:pPr/>
              <a:t>4</a:t>
            </a:fld>
            <a:endParaRPr lang="en-US"/>
          </a:p>
        </p:txBody>
      </p:sp>
    </p:spTree>
    <p:extLst>
      <p:ext uri="{BB962C8B-B14F-4D97-AF65-F5344CB8AC3E}">
        <p14:creationId xmlns:p14="http://schemas.microsoft.com/office/powerpoint/2010/main" val="573662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p:cNvSpPr>
            <a:spLocks noGrp="1" noRot="1" noChangeAspect="1"/>
          </p:cNvSpPr>
          <p:nvPr>
            <p:ph type="sldImg"/>
          </p:nvPr>
        </p:nvSpPr>
        <p:spPr bwMode="auto">
          <a:xfrm>
            <a:off x="414338" y="696913"/>
            <a:ext cx="6181725" cy="3486150"/>
          </a:xfrm>
          <a:noFill/>
          <a:ln>
            <a:solidFill>
              <a:srgbClr val="000000"/>
            </a:solidFill>
            <a:miter lim="800000"/>
            <a:headEnd/>
            <a:tailEnd/>
          </a:ln>
        </p:spPr>
      </p:sp>
      <p:sp>
        <p:nvSpPr>
          <p:cNvPr id="65538" name="Notes Placeholder 2"/>
          <p:cNvSpPr>
            <a:spLocks noGrp="1"/>
          </p:cNvSpPr>
          <p:nvPr>
            <p:ph type="body" idx="1"/>
          </p:nvPr>
        </p:nvSpPr>
        <p:spPr bwMode="auto">
          <a:noFill/>
        </p:spPr>
        <p:txBody>
          <a:bodyPr wrap="square" numCol="1" anchor="t" anchorCtr="0" compatLnSpc="1">
            <a:prstTxWarp prst="textNoShape">
              <a:avLst/>
            </a:prstTxWarp>
          </a:bodyPr>
          <a:lstStyle/>
          <a:p>
            <a:pPr defTabSz="465887" eaLnBrk="1" fontAlgn="auto" hangingPunct="1">
              <a:spcBef>
                <a:spcPts val="0"/>
              </a:spcBef>
              <a:spcAft>
                <a:spcPts val="1834"/>
              </a:spcAft>
              <a:defRPr/>
            </a:pPr>
            <a:r>
              <a:rPr lang="en-US" dirty="0"/>
              <a:t>In formative assessment teachers provide descriptive feedback to the students about the status of their learning in relation to the success criteria, and give cues to the students about what they can do to progress and close the gap between where they are and the intended lesson goals. Remember from module 3 that teacher feedback should be related to goals and criteria, </a:t>
            </a:r>
            <a:r>
              <a:rPr lang="en-US" dirty="0">
                <a:solidFill>
                  <a:srgbClr val="000000"/>
                </a:solidFill>
                <a:ea typeface="Times New Roman" charset="0"/>
                <a:cs typeface="Calibri"/>
              </a:rPr>
              <a:t>provide the learner with suggestions, hints or cues for how to improve rather than correct answer, </a:t>
            </a:r>
            <a:r>
              <a:rPr lang="en-US" dirty="0">
                <a:solidFill>
                  <a:prstClr val="black"/>
                </a:solidFill>
                <a:ea typeface="Times New Roman" charset="0"/>
                <a:cs typeface="Calibri"/>
              </a:rPr>
              <a:t>focus on the learning and not on the individual – it should not be ego involving and it most definitely should engage students’ thinking.</a:t>
            </a:r>
            <a:r>
              <a:rPr lang="en-US" dirty="0"/>
              <a:t> </a:t>
            </a:r>
            <a:endParaRPr lang="en-US" dirty="0">
              <a:solidFill>
                <a:prstClr val="black"/>
              </a:solidFill>
              <a:ea typeface="Times New Roman" charset="0"/>
              <a:cs typeface="Calibri"/>
            </a:endParaRPr>
          </a:p>
          <a:p>
            <a:r>
              <a:rPr lang="en-US" dirty="0"/>
              <a:t> </a:t>
            </a:r>
            <a:endParaRPr lang="en-US" dirty="0">
              <a:ea typeface="ＭＳ Ｐゴシック" charset="-128"/>
              <a:cs typeface="ＭＳ Ｐゴシック" charset="-128"/>
            </a:endParaRPr>
          </a:p>
        </p:txBody>
      </p:sp>
      <p:sp>
        <p:nvSpPr>
          <p:cNvPr id="65539" name="Slide Number Placeholder 3"/>
          <p:cNvSpPr>
            <a:spLocks noGrp="1"/>
          </p:cNvSpPr>
          <p:nvPr>
            <p:ph type="sldNum" sz="quarter" idx="5"/>
          </p:nvPr>
        </p:nvSpPr>
        <p:spPr bwMode="auto">
          <a:noFill/>
          <a:ln>
            <a:miter lim="800000"/>
            <a:headEnd/>
            <a:tailEnd/>
          </a:ln>
        </p:spPr>
        <p:txBody>
          <a:bodyPr/>
          <a:lstStyle/>
          <a:p>
            <a:fld id="{D82E7BDB-A461-E542-9101-EA5EC71B8BF6}" type="slidenum">
              <a:rPr lang="en-US">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1250919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txBox="1">
            <a:spLocks noGrp="1" noChangeArrowheads="1"/>
          </p:cNvSpPr>
          <p:nvPr/>
        </p:nvSpPr>
        <p:spPr bwMode="auto">
          <a:xfrm>
            <a:off x="3972561" y="8831580"/>
            <a:ext cx="3037840" cy="464820"/>
          </a:xfrm>
          <a:prstGeom prst="rect">
            <a:avLst/>
          </a:prstGeom>
          <a:noFill/>
          <a:ln w="9525">
            <a:noFill/>
            <a:miter lim="800000"/>
            <a:headEnd/>
            <a:tailEnd/>
          </a:ln>
        </p:spPr>
        <p:txBody>
          <a:bodyPr lIns="93164" tIns="46582" rIns="93164" bIns="46582" anchor="b">
            <a:prstTxWarp prst="textNoShape">
              <a:avLst/>
            </a:prstTxWarp>
          </a:bodyPr>
          <a:lstStyle/>
          <a:p>
            <a:pPr algn="r"/>
            <a:fld id="{C023190B-79F5-4D46-A042-4EFB5913076A}" type="slidenum">
              <a:rPr lang="en-US" sz="1200">
                <a:latin typeface="Calibri" pitchFamily="-112" charset="0"/>
              </a:rPr>
              <a:pPr algn="r"/>
              <a:t>6</a:t>
            </a:fld>
            <a:endParaRPr lang="en-US" sz="1200" dirty="0">
              <a:latin typeface="Calibri" pitchFamily="-112" charset="0"/>
            </a:endParaRPr>
          </a:p>
        </p:txBody>
      </p:sp>
      <p:sp>
        <p:nvSpPr>
          <p:cNvPr id="52227" name="Rectangle 2"/>
          <p:cNvSpPr>
            <a:spLocks noGrp="1" noRot="1" noChangeAspect="1" noChangeArrowheads="1" noTextEdit="1"/>
          </p:cNvSpPr>
          <p:nvPr>
            <p:ph type="sldImg"/>
          </p:nvPr>
        </p:nvSpPr>
        <p:spPr bwMode="auto">
          <a:xfrm>
            <a:off x="414338" y="696913"/>
            <a:ext cx="6181725" cy="3486150"/>
          </a:xfrm>
          <a:solidFill>
            <a:srgbClr val="FFFFFF"/>
          </a:solidFill>
          <a:ln>
            <a:solidFill>
              <a:srgbClr val="000000"/>
            </a:solidFill>
            <a:miter lim="800000"/>
            <a:headEnd/>
            <a:tailEnd/>
          </a:ln>
        </p:spPr>
      </p:sp>
      <p:sp>
        <p:nvSpPr>
          <p:cNvPr id="52228"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defTabSz="465887" eaLnBrk="1" fontAlgn="auto" hangingPunct="1">
              <a:spcBef>
                <a:spcPct val="0"/>
              </a:spcBef>
              <a:spcAft>
                <a:spcPts val="0"/>
              </a:spcAft>
              <a:defRPr/>
            </a:pPr>
            <a:r>
              <a:rPr lang="en-US" dirty="0"/>
              <a:t>If teachers are going to provide feedback, then students must be given opportunities to use it – otherwise teachers are wasting their time.  Once students have feedback they must be given time in the lesson or time for homework to use it.</a:t>
            </a:r>
          </a:p>
          <a:p>
            <a:pPr defTabSz="465887" eaLnBrk="1" fontAlgn="auto" hangingPunct="1">
              <a:spcBef>
                <a:spcPct val="0"/>
              </a:spcBef>
              <a:spcAft>
                <a:spcPts val="0"/>
              </a:spcAft>
              <a:defRPr/>
            </a:pPr>
            <a:endParaRPr lang="en-US" dirty="0"/>
          </a:p>
          <a:p>
            <a:pPr defTabSz="465887" eaLnBrk="1" fontAlgn="auto" hangingPunct="1">
              <a:spcBef>
                <a:spcPct val="0"/>
              </a:spcBef>
              <a:spcAft>
                <a:spcPts val="0"/>
              </a:spcAft>
              <a:defRPr/>
            </a:pPr>
            <a:r>
              <a:rPr lang="en-US" dirty="0"/>
              <a:t>Effective feedback can help students develop learning  strategy knowledge, the  learning strategies that are most effective in particular subject areas. For example, drawing a diagram to solve a mathematical problem, or doing more research to analyze historical events, or re-reading a text to make the meaning clearer.   Developing strategy knowledge is a critical element in students  being able to take responsibility for their own learning and is a college and career ready skill. </a:t>
            </a:r>
            <a:endParaRPr lang="en-US" dirty="0">
              <a:latin typeface="Arial" pitchFamily="-112" charset="0"/>
              <a:ea typeface="ＭＳ Ｐゴシック" pitchFamily="-112" charset="-128"/>
              <a:cs typeface="ＭＳ Ｐゴシック" pitchFamily="-112" charset="-128"/>
            </a:endParaRPr>
          </a:p>
        </p:txBody>
      </p:sp>
    </p:spTree>
    <p:extLst>
      <p:ext uri="{BB962C8B-B14F-4D97-AF65-F5344CB8AC3E}">
        <p14:creationId xmlns:p14="http://schemas.microsoft.com/office/powerpoint/2010/main" val="1842762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spect="1" noChangeArrowheads="1" noTextEdit="1"/>
          </p:cNvSpPr>
          <p:nvPr>
            <p:ph type="sldImg"/>
          </p:nvPr>
        </p:nvSpPr>
        <p:spPr>
          <a:xfrm>
            <a:off x="414338" y="696913"/>
            <a:ext cx="6181725" cy="3486150"/>
          </a:xfrm>
          <a:ln/>
        </p:spPr>
      </p:sp>
      <p:sp>
        <p:nvSpPr>
          <p:cNvPr id="22531" name="Rectangle 3"/>
          <p:cNvSpPr>
            <a:spLocks noGrp="1" noChangeArrowheads="1"/>
          </p:cNvSpPr>
          <p:nvPr>
            <p:ph type="body" idx="1"/>
          </p:nvPr>
        </p:nvSpPr>
        <p:spPr>
          <a:noFill/>
          <a:ln/>
        </p:spPr>
        <p:txBody>
          <a:bodyPr/>
          <a:lstStyle/>
          <a:p>
            <a:r>
              <a:rPr lang="en-US" dirty="0"/>
              <a:t>Teachers are not the only people in the classroom who can give feedback – peers are also sources of feedback for learning. Peer feedback has a number of advantages both for those students providing the feedback as well as those receiving it.  It involves thinking about learning and can deepen students’ understanding of their own learning.  As Dylan </a:t>
            </a:r>
            <a:r>
              <a:rPr lang="en-US" dirty="0" err="1"/>
              <a:t>Wiliam</a:t>
            </a:r>
            <a:r>
              <a:rPr lang="en-US" dirty="0"/>
              <a:t> states "research shows that the people providing the feedback benefit just as much as the recipient, because they are forced to internalize the learning intentions and success criteria in the context of someone else’s work, which is less emotionally charged than one’s own” (</a:t>
            </a:r>
            <a:r>
              <a:rPr lang="en-US" dirty="0" err="1"/>
              <a:t>Wiliam</a:t>
            </a:r>
            <a:r>
              <a:rPr lang="en-US" dirty="0"/>
              <a:t>, 2006, p. 6). </a:t>
            </a:r>
          </a:p>
          <a:p>
            <a:endParaRPr lang="en-US" dirty="0"/>
          </a:p>
          <a:p>
            <a:pPr defTabSz="465887" eaLnBrk="1" fontAlgn="auto" hangingPunct="1">
              <a:spcBef>
                <a:spcPts val="0"/>
              </a:spcBef>
              <a:spcAft>
                <a:spcPts val="0"/>
              </a:spcAft>
              <a:defRPr/>
            </a:pPr>
            <a:r>
              <a:rPr lang="en-US" dirty="0"/>
              <a:t>Feedback that students provide to each other can also be a formative assessment for teachers. What students say or write about each other’s work can show how well they understand the learning goals and success criteria, and the depth of their thinking about the task at hand.</a:t>
            </a:r>
          </a:p>
          <a:p>
            <a:pPr defTabSz="465887" eaLnBrk="1" fontAlgn="auto" hangingPunct="1">
              <a:spcBef>
                <a:spcPts val="0"/>
              </a:spcBef>
              <a:spcAft>
                <a:spcPts val="0"/>
              </a:spcAft>
              <a:defRPr/>
            </a:pPr>
            <a:endParaRPr lang="en-US" dirty="0"/>
          </a:p>
          <a:p>
            <a:pPr defTabSz="465887" eaLnBrk="1" fontAlgn="auto" hangingPunct="1">
              <a:spcBef>
                <a:spcPts val="0"/>
              </a:spcBef>
              <a:spcAft>
                <a:spcPts val="0"/>
              </a:spcAft>
              <a:defRPr/>
            </a:pPr>
            <a:r>
              <a:rPr lang="en-US" dirty="0"/>
              <a:t>Peer feedback can support </a:t>
            </a:r>
            <a:r>
              <a:rPr lang="en-US" dirty="0">
                <a:cs typeface="ＭＳ Ｐゴシック" pitchFamily="31" charset="-128"/>
              </a:rPr>
              <a:t>self-assessment</a:t>
            </a:r>
            <a:r>
              <a:rPr lang="en-US" baseline="0" dirty="0">
                <a:cs typeface="ＭＳ Ｐゴシック" pitchFamily="31" charset="-128"/>
              </a:rPr>
              <a:t> and can also foster collaboration among students – which is both a means to learning and a goal of learning.</a:t>
            </a:r>
            <a:r>
              <a:rPr lang="en-US" dirty="0"/>
              <a:t> </a:t>
            </a:r>
          </a:p>
          <a:p>
            <a:pPr defTabSz="465887" eaLnBrk="1" fontAlgn="auto" hangingPunct="1">
              <a:spcBef>
                <a:spcPts val="0"/>
              </a:spcBef>
              <a:spcAft>
                <a:spcPts val="0"/>
              </a:spcAft>
              <a:defRPr/>
            </a:pPr>
            <a:endParaRPr lang="en-US" dirty="0"/>
          </a:p>
          <a:p>
            <a:endParaRPr lang="en-US" dirty="0">
              <a:latin typeface="Arial" pitchFamily="31" charset="0"/>
              <a:ea typeface="ＭＳ Ｐゴシック" pitchFamily="31" charset="-128"/>
              <a:cs typeface="ＭＳ Ｐゴシック" pitchFamily="31" charset="-128"/>
            </a:endParaRPr>
          </a:p>
        </p:txBody>
      </p:sp>
    </p:spTree>
    <p:extLst>
      <p:ext uri="{BB962C8B-B14F-4D97-AF65-F5344CB8AC3E}">
        <p14:creationId xmlns:p14="http://schemas.microsoft.com/office/powerpoint/2010/main" val="20239811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xfrm>
            <a:off x="414338" y="696913"/>
            <a:ext cx="6181725" cy="3486150"/>
          </a:xfrm>
          <a:ln/>
        </p:spPr>
      </p:sp>
      <p:sp>
        <p:nvSpPr>
          <p:cNvPr id="72707" name="Rectangle 3"/>
          <p:cNvSpPr>
            <a:spLocks noGrp="1" noChangeArrowheads="1"/>
          </p:cNvSpPr>
          <p:nvPr>
            <p:ph type="body" idx="1"/>
          </p:nvPr>
        </p:nvSpPr>
        <p:spPr>
          <a:noFill/>
          <a:ln/>
        </p:spPr>
        <p:txBody>
          <a:bodyPr/>
          <a:lstStyle/>
          <a:p>
            <a:r>
              <a:rPr lang="en-US" dirty="0">
                <a:latin typeface="+mn-lt"/>
                <a:ea typeface="ＭＳ Ｐゴシック" pitchFamily="31" charset="-128"/>
                <a:cs typeface="ＭＳ Ｐゴシック" pitchFamily="31" charset="-128"/>
              </a:rPr>
              <a:t>Peer feedback does not just occur naturally – it is a skill that needs</a:t>
            </a:r>
            <a:r>
              <a:rPr lang="en-US" baseline="0" dirty="0">
                <a:latin typeface="+mn-lt"/>
                <a:ea typeface="ＭＳ Ｐゴシック" pitchFamily="31" charset="-128"/>
                <a:cs typeface="ＭＳ Ｐゴシック" pitchFamily="31" charset="-128"/>
              </a:rPr>
              <a:t> </a:t>
            </a:r>
            <a:r>
              <a:rPr lang="en-US" dirty="0">
                <a:latin typeface="+mn-lt"/>
                <a:ea typeface="ＭＳ Ｐゴシック" pitchFamily="31" charset="-128"/>
                <a:cs typeface="ＭＳ Ｐゴシック" pitchFamily="31" charset="-128"/>
              </a:rPr>
              <a:t>to be taught and consistentl</a:t>
            </a:r>
            <a:r>
              <a:rPr lang="en-US" baseline="0" dirty="0">
                <a:latin typeface="+mn-lt"/>
                <a:ea typeface="ＭＳ Ｐゴシック" pitchFamily="31" charset="-128"/>
                <a:cs typeface="ＭＳ Ｐゴシック" pitchFamily="31" charset="-128"/>
              </a:rPr>
              <a:t>y addressed. Students don’t just learn how to give feedback and then they are all set. It is process of increasing sophistication over time.</a:t>
            </a:r>
            <a:r>
              <a:rPr lang="en-US" dirty="0">
                <a:latin typeface="+mn-lt"/>
                <a:ea typeface="ＭＳ Ｐゴシック" pitchFamily="31" charset="-128"/>
                <a:cs typeface="ＭＳ Ｐゴシック" pitchFamily="31" charset="-128"/>
              </a:rPr>
              <a:t> How students give</a:t>
            </a:r>
            <a:r>
              <a:rPr lang="en-US" baseline="0" dirty="0">
                <a:latin typeface="+mn-lt"/>
                <a:ea typeface="ＭＳ Ｐゴシック" pitchFamily="31" charset="-128"/>
                <a:cs typeface="ＭＳ Ｐゴシック" pitchFamily="31" charset="-128"/>
              </a:rPr>
              <a:t> feedback in the primary grades should differ substantially  from how high-school students provide peer feedback.</a:t>
            </a:r>
          </a:p>
          <a:p>
            <a:endParaRPr lang="en-US" baseline="0" dirty="0">
              <a:latin typeface="+mn-lt"/>
              <a:ea typeface="ＭＳ Ｐゴシック" pitchFamily="31" charset="-128"/>
              <a:cs typeface="ＭＳ Ｐゴシック" pitchFamily="31" charset="-128"/>
            </a:endParaRPr>
          </a:p>
          <a:p>
            <a:r>
              <a:rPr lang="en-US" baseline="0" dirty="0">
                <a:latin typeface="+mn-lt"/>
                <a:ea typeface="ＭＳ Ｐゴシック" pitchFamily="31" charset="-128"/>
                <a:cs typeface="ＭＳ Ｐゴシック" pitchFamily="31" charset="-128"/>
              </a:rPr>
              <a:t>Teacher modeling is one of the most important factors in peers learning to give feedback – students will model the feedback they give peers on the feedback they receive from their teachers.</a:t>
            </a:r>
          </a:p>
          <a:p>
            <a:endParaRPr lang="en-US" baseline="0" dirty="0">
              <a:latin typeface="+mn-lt"/>
              <a:ea typeface="ＭＳ Ｐゴシック" pitchFamily="31" charset="-128"/>
              <a:cs typeface="ＭＳ Ｐゴシック" pitchFamily="31" charset="-128"/>
            </a:endParaRPr>
          </a:p>
          <a:p>
            <a:pPr defTabSz="465887" eaLnBrk="1" fontAlgn="auto" hangingPunct="1">
              <a:spcBef>
                <a:spcPts val="0"/>
              </a:spcBef>
              <a:spcAft>
                <a:spcPts val="0"/>
              </a:spcAft>
              <a:defRPr/>
            </a:pPr>
            <a:r>
              <a:rPr lang="en-US" baseline="0" dirty="0">
                <a:latin typeface="+mn-lt"/>
                <a:ea typeface="ＭＳ Ｐゴシック" pitchFamily="31" charset="-128"/>
                <a:cs typeface="ＭＳ Ｐゴシック" pitchFamily="31" charset="-128"/>
              </a:rPr>
              <a:t>Other strategies include working as a class to provide feedback on examples of student work – preferably from students not in the class; discussing when feedback is effective and ineffective, providing students with templates that help them go through the process of peer feedback and of course lots of practice in peer feedback and reflection about how effective the peer feedback provided was. </a:t>
            </a:r>
            <a:endParaRPr lang="en-US" dirty="0">
              <a:latin typeface="+mn-lt"/>
            </a:endParaRPr>
          </a:p>
          <a:p>
            <a:endParaRPr lang="en-US" dirty="0">
              <a:latin typeface="Arial" pitchFamily="31" charset="0"/>
              <a:ea typeface="ＭＳ Ｐゴシック" pitchFamily="31" charset="-128"/>
              <a:cs typeface="ＭＳ Ｐゴシック" pitchFamily="31" charset="-128"/>
            </a:endParaRPr>
          </a:p>
        </p:txBody>
      </p:sp>
    </p:spTree>
    <p:extLst>
      <p:ext uri="{BB962C8B-B14F-4D97-AF65-F5344CB8AC3E}">
        <p14:creationId xmlns:p14="http://schemas.microsoft.com/office/powerpoint/2010/main" val="18839388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Rot="1" noChangeAspect="1" noChangeArrowheads="1" noTextEdit="1"/>
          </p:cNvSpPr>
          <p:nvPr>
            <p:ph type="sldImg"/>
          </p:nvPr>
        </p:nvSpPr>
        <p:spPr>
          <a:xfrm>
            <a:off x="414338" y="696913"/>
            <a:ext cx="6181725" cy="3486150"/>
          </a:xfrm>
          <a:ln/>
        </p:spPr>
      </p:sp>
      <p:sp>
        <p:nvSpPr>
          <p:cNvPr id="122883" name="Rectangle 3"/>
          <p:cNvSpPr>
            <a:spLocks noGrp="1" noChangeArrowheads="1"/>
          </p:cNvSpPr>
          <p:nvPr>
            <p:ph type="body" idx="1"/>
          </p:nvPr>
        </p:nvSpPr>
        <p:spPr>
          <a:noFill/>
          <a:ln/>
        </p:spPr>
        <p:txBody>
          <a:bodyPr/>
          <a:lstStyle/>
          <a:p>
            <a:pPr defTabSz="465887" eaLnBrk="1" fontAlgn="auto" hangingPunct="1">
              <a:spcBef>
                <a:spcPts val="0"/>
              </a:spcBef>
              <a:spcAft>
                <a:spcPts val="0"/>
              </a:spcAft>
              <a:defRPr/>
            </a:pPr>
            <a:r>
              <a:rPr lang="en-US" dirty="0"/>
              <a:t>Self-assessment involves students in metacognition – that is, thinking about their own</a:t>
            </a:r>
            <a:r>
              <a:rPr lang="en-US" baseline="0" dirty="0"/>
              <a:t> thinking and reflecting on their own learning. </a:t>
            </a:r>
            <a:r>
              <a:rPr lang="en-US" dirty="0"/>
              <a:t>Taking control over one’s learning is dependent on metacognition.</a:t>
            </a:r>
            <a:r>
              <a:rPr lang="en-US" baseline="0" dirty="0"/>
              <a:t> When students are metacognitive they think about where they are in relation to learning goals and success criteria and then adapt their learning strategies based on the discrepancy they perceive between their current learning and desired goals. In this way, they are taking responsibility for their own learning. </a:t>
            </a:r>
            <a:endParaRPr lang="en-US" dirty="0"/>
          </a:p>
          <a:p>
            <a:endParaRPr lang="en-US" dirty="0">
              <a:latin typeface="Arial" pitchFamily="-108" charset="0"/>
              <a:ea typeface="ＭＳ Ｐゴシック" pitchFamily="-108" charset="-128"/>
              <a:cs typeface="ＭＳ Ｐゴシック" pitchFamily="-108" charset="-128"/>
            </a:endParaRPr>
          </a:p>
        </p:txBody>
      </p:sp>
    </p:spTree>
    <p:extLst>
      <p:ext uri="{BB962C8B-B14F-4D97-AF65-F5344CB8AC3E}">
        <p14:creationId xmlns:p14="http://schemas.microsoft.com/office/powerpoint/2010/main" val="7106556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hyperlink" Target="http://creativecommons.org/licenses/by-nc-sa/4.0" TargetMode="Externa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5" descr="I:\aOutsideOffice\Jenni Knaus ODE\Publishing Development ODE\1170823_ODE_HLogo TAG_2016-FINAL-RGB from Illustratorr.jpg"/>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12658" y="609600"/>
            <a:ext cx="4936524" cy="166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912138" y="2819400"/>
            <a:ext cx="10337562" cy="781050"/>
          </a:xfrm>
        </p:spPr>
        <p:txBody>
          <a:bodyPr/>
          <a:lstStyle>
            <a:lvl1pPr algn="ctr">
              <a:defRPr sz="4000">
                <a:latin typeface="Calibri" panose="020F0502020204030204" pitchFamily="34"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p:nvPr>
        </p:nvSpPr>
        <p:spPr>
          <a:xfrm>
            <a:off x="912138" y="3657600"/>
            <a:ext cx="10337562" cy="1752600"/>
          </a:xfrm>
        </p:spPr>
        <p:txBody>
          <a:bodyPr/>
          <a:lstStyle>
            <a:lvl1pPr marL="0" indent="0" algn="ctr">
              <a:buNone/>
              <a:defRPr sz="3000">
                <a:latin typeface="Calibri" panose="020F0502020204030204" pitchFamily="34" charset="0"/>
                <a:cs typeface="Times New Roman" panose="02020603050405020304" pitchFamily="18"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5" name="Rounded Rectangle 4"/>
          <p:cNvSpPr/>
          <p:nvPr userDrawn="1"/>
        </p:nvSpPr>
        <p:spPr>
          <a:xfrm>
            <a:off x="0" y="152400"/>
            <a:ext cx="304046" cy="6553200"/>
          </a:xfrm>
          <a:prstGeom prst="roundRect">
            <a:avLst/>
          </a:prstGeom>
          <a:solidFill>
            <a:srgbClr val="0070C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pic>
        <p:nvPicPr>
          <p:cNvPr id="10" name="Picture 1" descr="cc_by_nc_sa-01ee261355" title="Creative commons logo"/>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3"/>
          <p:cNvSpPr>
            <a:spLocks noChangeArrowheads="1"/>
          </p:cNvSpPr>
          <p:nvPr userDrawn="1"/>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4"/>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4"/>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8171207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Shape 15"/>
        <p:cNvGrpSpPr/>
        <p:nvPr/>
      </p:nvGrpSpPr>
      <p:grpSpPr>
        <a:xfrm>
          <a:off x="0" y="0"/>
          <a:ext cx="0" cy="0"/>
          <a:chOff x="0" y="0"/>
          <a:chExt cx="0" cy="0"/>
        </a:xfrm>
      </p:grpSpPr>
      <p:sp>
        <p:nvSpPr>
          <p:cNvPr id="7" name="Rectangle 2"/>
          <p:cNvSpPr>
            <a:spLocks noGrp="1" noChangeArrowheads="1"/>
          </p:cNvSpPr>
          <p:nvPr>
            <p:ph type="title"/>
          </p:nvPr>
        </p:nvSpPr>
        <p:spPr bwMode="auto">
          <a:xfrm>
            <a:off x="532080" y="274638"/>
            <a:ext cx="8057218"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8" name="Rectangle 3"/>
          <p:cNvSpPr>
            <a:spLocks noGrp="1" noChangeArrowheads="1"/>
          </p:cNvSpPr>
          <p:nvPr>
            <p:ph idx="1"/>
          </p:nvPr>
        </p:nvSpPr>
        <p:spPr bwMode="auto">
          <a:xfrm>
            <a:off x="532080" y="1600200"/>
            <a:ext cx="8057218" cy="431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9" name="Rectangle 4"/>
          <p:cNvSpPr>
            <a:spLocks noGrp="1" noChangeArrowheads="1"/>
          </p:cNvSpPr>
          <p:nvPr>
            <p:ph type="dt" sz="half" idx="2"/>
          </p:nvPr>
        </p:nvSpPr>
        <p:spPr bwMode="auto">
          <a:xfrm>
            <a:off x="456069" y="6245225"/>
            <a:ext cx="212832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panose="020B0604020202020204" pitchFamily="34" charset="0"/>
                <a:cs typeface="Arial" panose="020B0604020202020204" pitchFamily="34" charset="0"/>
              </a:defRPr>
            </a:lvl1pPr>
          </a:lstStyle>
          <a:p>
            <a:pPr>
              <a:defRPr/>
            </a:pPr>
            <a:endParaRPr lang="en-US" altLang="en-US"/>
          </a:p>
        </p:txBody>
      </p:sp>
      <p:sp>
        <p:nvSpPr>
          <p:cNvPr id="10" name="Rounded Rectangle 9"/>
          <p:cNvSpPr/>
          <p:nvPr userDrawn="1"/>
        </p:nvSpPr>
        <p:spPr>
          <a:xfrm>
            <a:off x="0" y="152400"/>
            <a:ext cx="228034" cy="1447800"/>
          </a:xfrm>
          <a:prstGeom prst="roundRect">
            <a:avLst/>
          </a:prstGeom>
          <a:solidFill>
            <a:srgbClr val="0070C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4439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Shape 15"/>
        <p:cNvGrpSpPr/>
        <p:nvPr/>
      </p:nvGrpSpPr>
      <p:grpSpPr>
        <a:xfrm>
          <a:off x="0" y="0"/>
          <a:ext cx="0" cy="0"/>
          <a:chOff x="0" y="0"/>
          <a:chExt cx="0" cy="0"/>
        </a:xfrm>
      </p:grpSpPr>
      <p:sp>
        <p:nvSpPr>
          <p:cNvPr id="7" name="Rectangle 2"/>
          <p:cNvSpPr>
            <a:spLocks noGrp="1" noChangeArrowheads="1"/>
          </p:cNvSpPr>
          <p:nvPr>
            <p:ph type="title"/>
          </p:nvPr>
        </p:nvSpPr>
        <p:spPr bwMode="auto">
          <a:xfrm>
            <a:off x="532080" y="274638"/>
            <a:ext cx="8057218"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8" name="Rectangle 3"/>
          <p:cNvSpPr>
            <a:spLocks noGrp="1" noChangeArrowheads="1"/>
          </p:cNvSpPr>
          <p:nvPr>
            <p:ph idx="1"/>
          </p:nvPr>
        </p:nvSpPr>
        <p:spPr bwMode="auto">
          <a:xfrm>
            <a:off x="532080" y="1600200"/>
            <a:ext cx="8057218" cy="431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9" name="Rectangle 4"/>
          <p:cNvSpPr>
            <a:spLocks noGrp="1" noChangeArrowheads="1"/>
          </p:cNvSpPr>
          <p:nvPr>
            <p:ph type="dt" sz="half" idx="2"/>
          </p:nvPr>
        </p:nvSpPr>
        <p:spPr bwMode="auto">
          <a:xfrm>
            <a:off x="456069" y="6245225"/>
            <a:ext cx="212832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panose="020B0604020202020204" pitchFamily="34" charset="0"/>
                <a:cs typeface="Arial" panose="020B0604020202020204" pitchFamily="34" charset="0"/>
              </a:defRPr>
            </a:lvl1pPr>
          </a:lstStyle>
          <a:p>
            <a:pPr>
              <a:defRPr/>
            </a:pPr>
            <a:endParaRPr lang="en-US" altLang="en-US"/>
          </a:p>
        </p:txBody>
      </p:sp>
      <p:sp>
        <p:nvSpPr>
          <p:cNvPr id="10" name="Rounded Rectangle 9"/>
          <p:cNvSpPr/>
          <p:nvPr userDrawn="1"/>
        </p:nvSpPr>
        <p:spPr>
          <a:xfrm>
            <a:off x="0" y="152400"/>
            <a:ext cx="228034" cy="1447800"/>
          </a:xfrm>
          <a:prstGeom prst="roundRect">
            <a:avLst/>
          </a:prstGeom>
          <a:solidFill>
            <a:srgbClr val="0070C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4439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Shape 15"/>
        <p:cNvGrpSpPr/>
        <p:nvPr/>
      </p:nvGrpSpPr>
      <p:grpSpPr>
        <a:xfrm>
          <a:off x="0" y="0"/>
          <a:ext cx="0" cy="0"/>
          <a:chOff x="0" y="0"/>
          <a:chExt cx="0" cy="0"/>
        </a:xfrm>
      </p:grpSpPr>
      <p:sp>
        <p:nvSpPr>
          <p:cNvPr id="7" name="Rectangle 2"/>
          <p:cNvSpPr>
            <a:spLocks noGrp="1" noChangeArrowheads="1"/>
          </p:cNvSpPr>
          <p:nvPr>
            <p:ph type="title"/>
          </p:nvPr>
        </p:nvSpPr>
        <p:spPr bwMode="auto">
          <a:xfrm>
            <a:off x="532080" y="274638"/>
            <a:ext cx="8057218"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8" name="Rectangle 3"/>
          <p:cNvSpPr>
            <a:spLocks noGrp="1" noChangeArrowheads="1"/>
          </p:cNvSpPr>
          <p:nvPr>
            <p:ph idx="1"/>
          </p:nvPr>
        </p:nvSpPr>
        <p:spPr bwMode="auto">
          <a:xfrm>
            <a:off x="532080" y="1600200"/>
            <a:ext cx="8057218" cy="431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9" name="Rectangle 4"/>
          <p:cNvSpPr>
            <a:spLocks noGrp="1" noChangeArrowheads="1"/>
          </p:cNvSpPr>
          <p:nvPr>
            <p:ph type="dt" sz="half" idx="2"/>
          </p:nvPr>
        </p:nvSpPr>
        <p:spPr bwMode="auto">
          <a:xfrm>
            <a:off x="456069" y="6245225"/>
            <a:ext cx="212832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panose="020B0604020202020204" pitchFamily="34" charset="0"/>
                <a:cs typeface="Arial" panose="020B0604020202020204" pitchFamily="34" charset="0"/>
              </a:defRPr>
            </a:lvl1pPr>
          </a:lstStyle>
          <a:p>
            <a:pPr>
              <a:defRPr/>
            </a:pPr>
            <a:endParaRPr lang="en-US" altLang="en-US"/>
          </a:p>
        </p:txBody>
      </p:sp>
      <p:sp>
        <p:nvSpPr>
          <p:cNvPr id="10" name="Rounded Rectangle 9"/>
          <p:cNvSpPr/>
          <p:nvPr userDrawn="1"/>
        </p:nvSpPr>
        <p:spPr>
          <a:xfrm>
            <a:off x="0" y="152400"/>
            <a:ext cx="228034" cy="1447800"/>
          </a:xfrm>
          <a:prstGeom prst="roundRect">
            <a:avLst/>
          </a:prstGeom>
          <a:solidFill>
            <a:srgbClr val="0070C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44397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202698" y="152400"/>
            <a:ext cx="11756443" cy="914400"/>
          </a:xfrm>
        </p:spPr>
        <p:txBody>
          <a:bodyPr/>
          <a:lstStyle/>
          <a:p>
            <a:r>
              <a:rPr lang="en-US"/>
              <a:t>Click to edit Master title style</a:t>
            </a:r>
          </a:p>
        </p:txBody>
      </p:sp>
      <p:sp>
        <p:nvSpPr>
          <p:cNvPr id="3" name="Content Placeholder 2"/>
          <p:cNvSpPr>
            <a:spLocks noGrp="1"/>
          </p:cNvSpPr>
          <p:nvPr>
            <p:ph sz="half" idx="1"/>
          </p:nvPr>
        </p:nvSpPr>
        <p:spPr>
          <a:xfrm>
            <a:off x="912138" y="1524000"/>
            <a:ext cx="5067433"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82267" y="1524000"/>
            <a:ext cx="5067433"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53673757"/>
      </p:ext>
    </p:extLst>
  </p:cSld>
  <p:clrMapOvr>
    <a:masterClrMapping/>
  </p:clrMapOvr>
  <p:transition spd="slow">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0_Title Slide">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912138" y="1295400"/>
            <a:ext cx="10540260" cy="4038600"/>
          </a:xfrm>
          <a:prstGeom prst="rect">
            <a:avLst/>
          </a:prstGeom>
        </p:spPr>
        <p:txBody>
          <a:bodyPr vert="horz"/>
          <a:lstStyle>
            <a:lvl1pPr marL="0" indent="0">
              <a:buNone/>
              <a:defRPr sz="2800">
                <a:latin typeface="Helvetica"/>
                <a:cs typeface="Helvetica"/>
              </a:defRPr>
            </a:lvl1pPr>
          </a:lstStyle>
          <a:p>
            <a:pPr lvl="0"/>
            <a:endParaRPr lang="en-US" noProof="0"/>
          </a:p>
        </p:txBody>
      </p:sp>
      <p:sp>
        <p:nvSpPr>
          <p:cNvPr id="7" name="Title 1"/>
          <p:cNvSpPr>
            <a:spLocks noGrp="1"/>
          </p:cNvSpPr>
          <p:nvPr>
            <p:ph type="title"/>
          </p:nvPr>
        </p:nvSpPr>
        <p:spPr>
          <a:xfrm>
            <a:off x="608092" y="338220"/>
            <a:ext cx="10945654" cy="609600"/>
          </a:xfrm>
          <a:prstGeom prst="rect">
            <a:avLst/>
          </a:prstGeom>
        </p:spPr>
        <p:txBody>
          <a:bodyPr anchor="t"/>
          <a:lstStyle>
            <a:lvl1pPr algn="l">
              <a:defRPr sz="3100" b="0" baseline="0">
                <a:solidFill>
                  <a:schemeClr val="bg1"/>
                </a:solidFill>
                <a:latin typeface="Calibri"/>
                <a:cs typeface="Calibri"/>
              </a:defRPr>
            </a:lvl1pPr>
          </a:lstStyle>
          <a:p>
            <a:r>
              <a:rPr lang="en-US" dirty="0"/>
              <a:t>Click to edit Master title style</a:t>
            </a:r>
          </a:p>
        </p:txBody>
      </p:sp>
    </p:spTree>
    <p:extLst>
      <p:ext uri="{BB962C8B-B14F-4D97-AF65-F5344CB8AC3E}">
        <p14:creationId xmlns:p14="http://schemas.microsoft.com/office/powerpoint/2010/main" val="1939314790"/>
      </p:ext>
    </p:extLst>
  </p:cSld>
  <p:clrMapOvr>
    <a:masterClrMapping/>
  </p:clrMapOvr>
  <p:transition spd="med">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5" descr="I:\aOutsideOffice\Jenni Knaus ODE\Publishing Development ODE\1170823_ODE_HLogo TAG_2016-FINAL-RGB from Illustratorr.jpg"/>
          <p:cNvPicPr>
            <a:picLocks noChangeAspect="1" noChangeArrowheads="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b="24299"/>
          <a:stretch/>
        </p:blipFill>
        <p:spPr bwMode="auto">
          <a:xfrm>
            <a:off x="4662038" y="6136460"/>
            <a:ext cx="2533716" cy="645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sz="4000">
                <a:latin typeface="Calibri" panose="020F050202020403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709441" y="1600202"/>
            <a:ext cx="10742957" cy="4267199"/>
          </a:xfrm>
        </p:spPr>
        <p:txBody>
          <a:bodyPr/>
          <a:lstStyle>
            <a:lvl1pPr>
              <a:defRPr>
                <a:latin typeface="Calibri" panose="020F0502020204030204" pitchFamily="34" charset="0"/>
                <a:cs typeface="Arial" panose="020B0604020202020204" pitchFamily="34" charset="0"/>
              </a:defRPr>
            </a:lvl1pPr>
            <a:lvl2pPr>
              <a:defRPr>
                <a:latin typeface="Calibri" panose="020F0502020204030204" pitchFamily="34" charset="0"/>
                <a:cs typeface="Arial" panose="020B0604020202020204" pitchFamily="34" charset="0"/>
              </a:defRPr>
            </a:lvl2pPr>
            <a:lvl3pPr>
              <a:defRPr>
                <a:latin typeface="Calibri" panose="020F0502020204030204" pitchFamily="34" charset="0"/>
                <a:cs typeface="Arial" panose="020B0604020202020204" pitchFamily="34" charset="0"/>
              </a:defRPr>
            </a:lvl3pPr>
            <a:lvl4pPr>
              <a:defRPr>
                <a:latin typeface="Calibri" panose="020F0502020204030204" pitchFamily="34" charset="0"/>
                <a:cs typeface="Arial" panose="020B0604020202020204" pitchFamily="34" charset="0"/>
              </a:defRPr>
            </a:lvl4pPr>
            <a:lvl5pPr marL="2057400" indent="-228600">
              <a:buFont typeface="Arial" panose="020B0604020202020204" pitchFamily="34" charset="0"/>
              <a:buChar char="•"/>
              <a:defRPr>
                <a:latin typeface="Calibri" panose="020F050202020403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91028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5" descr="I:\aOutsideOffice\Jenni Knaus ODE\Publishing Development ODE\1170823_ODE_HLogo TAG_2016-FINAL-RGB from Illustratorr.jpg"/>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12658" y="609600"/>
            <a:ext cx="4936524" cy="166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128322" y="2895601"/>
            <a:ext cx="9169942" cy="1362075"/>
          </a:xfrm>
        </p:spPr>
        <p:txBody>
          <a:bodyPr anchor="ctr"/>
          <a:lstStyle>
            <a:lvl1pPr algn="l">
              <a:defRPr sz="4000" b="0" cap="all">
                <a:latin typeface="Calibri" panose="020F050202020403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2128322" y="4419601"/>
            <a:ext cx="9169942" cy="1500187"/>
          </a:xfrm>
        </p:spPr>
        <p:txBody>
          <a:bodyPr anchor="t"/>
          <a:lstStyle>
            <a:lvl1pPr marL="0" indent="0">
              <a:buNone/>
              <a:defRPr sz="2000">
                <a:latin typeface="Calibri" panose="020F0502020204030204" pitchFamily="34" charset="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Tree>
    <p:extLst>
      <p:ext uri="{BB962C8B-B14F-4D97-AF65-F5344CB8AC3E}">
        <p14:creationId xmlns:p14="http://schemas.microsoft.com/office/powerpoint/2010/main" val="3758283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5" descr="I:\aOutsideOffice\Jenni Knaus ODE\Publishing Development ODE\1170823_ODE_HLogo TAG_2016-FINAL-RGB from Illustratorr.jpg"/>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62038" y="5853114"/>
            <a:ext cx="2533716"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10789" y="274638"/>
            <a:ext cx="10438911" cy="1143000"/>
          </a:xfrm>
        </p:spPr>
        <p:txBody>
          <a:bodyPr/>
          <a:lstStyle/>
          <a:p>
            <a:r>
              <a:rPr lang="en-US"/>
              <a:t>Click to edit Master title style</a:t>
            </a:r>
          </a:p>
        </p:txBody>
      </p:sp>
      <p:sp>
        <p:nvSpPr>
          <p:cNvPr id="3" name="Content Placeholder 2"/>
          <p:cNvSpPr>
            <a:spLocks noGrp="1"/>
          </p:cNvSpPr>
          <p:nvPr>
            <p:ph sz="half" idx="1"/>
          </p:nvPr>
        </p:nvSpPr>
        <p:spPr>
          <a:xfrm>
            <a:off x="810789" y="1599971"/>
            <a:ext cx="4966084" cy="425314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979570" y="1600201"/>
            <a:ext cx="5270130" cy="425314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21658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5" descr="I:\aOutsideOffice\Jenni Knaus ODE\Publishing Development ODE\1170823_ODE_HLogo TAG_2016-FINAL-RGB from Illustratorr.jpg"/>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62038" y="5853114"/>
            <a:ext cx="2533716"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sz="4000">
                <a:latin typeface="Calibri" panose="020F050202020403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72567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2712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Shape 27"/>
        <p:cNvGrpSpPr/>
        <p:nvPr/>
      </p:nvGrpSpPr>
      <p:grpSpPr>
        <a:xfrm>
          <a:off x="0" y="0"/>
          <a:ext cx="0" cy="0"/>
          <a:chOff x="0" y="0"/>
          <a:chExt cx="0" cy="0"/>
        </a:xfrm>
      </p:grpSpPr>
      <p:pic>
        <p:nvPicPr>
          <p:cNvPr id="6" name="Picture 5" descr="I:\aOutsideOffice\Jenni Knaus ODE\Publishing Development ODE\1170823_ODE_HLogo TAG_2016-FINAL-RGB from Illustratorr.jpg"/>
          <p:cNvPicPr>
            <a:picLocks noChangeAspect="1" noChangeArrowheads="1"/>
          </p:cNvPicPr>
          <p:nvPr userDrawn="1"/>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b="24299"/>
          <a:stretch/>
        </p:blipFill>
        <p:spPr bwMode="auto">
          <a:xfrm>
            <a:off x="3496529" y="6136461"/>
            <a:ext cx="1900287" cy="645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532080" y="274638"/>
            <a:ext cx="8057218" cy="1143000"/>
          </a:xfrm>
          <a:prstGeom prst="rect">
            <a:avLst/>
          </a:prstGeom>
        </p:spPr>
        <p:txBody>
          <a:bodyPr/>
          <a:lstStyle>
            <a:lvl1pPr>
              <a:defRPr sz="4000">
                <a:latin typeface="Calibri" panose="020F0502020204030204" pitchFamily="34" charset="0"/>
                <a:cs typeface="Arial" panose="020B0604020202020204" pitchFamily="34" charset="0"/>
              </a:defRPr>
            </a:lvl1pPr>
          </a:lstStyle>
          <a:p>
            <a:r>
              <a:rPr lang="en-US" dirty="0"/>
              <a:t>Click to edit Master title style</a:t>
            </a:r>
          </a:p>
        </p:txBody>
      </p:sp>
      <p:sp>
        <p:nvSpPr>
          <p:cNvPr id="8" name="Content Placeholder 2"/>
          <p:cNvSpPr>
            <a:spLocks noGrp="1"/>
          </p:cNvSpPr>
          <p:nvPr>
            <p:ph idx="1"/>
          </p:nvPr>
        </p:nvSpPr>
        <p:spPr>
          <a:xfrm>
            <a:off x="532080" y="1600203"/>
            <a:ext cx="8057218" cy="4267199"/>
          </a:xfrm>
          <a:prstGeom prst="rect">
            <a:avLst/>
          </a:prstGeom>
        </p:spPr>
        <p:txBody>
          <a:bodyPr/>
          <a:lstStyle>
            <a:lvl1pPr>
              <a:defRPr>
                <a:latin typeface="Calibri" panose="020F0502020204030204" pitchFamily="34" charset="0"/>
                <a:cs typeface="Arial" panose="020B0604020202020204" pitchFamily="34" charset="0"/>
              </a:defRPr>
            </a:lvl1pPr>
            <a:lvl2pPr>
              <a:defRPr>
                <a:latin typeface="Calibri" panose="020F0502020204030204" pitchFamily="34" charset="0"/>
                <a:cs typeface="Arial" panose="020B0604020202020204" pitchFamily="34" charset="0"/>
              </a:defRPr>
            </a:lvl2pPr>
            <a:lvl3pPr>
              <a:defRPr>
                <a:latin typeface="Calibri" panose="020F0502020204030204" pitchFamily="34" charset="0"/>
                <a:cs typeface="Arial" panose="020B0604020202020204" pitchFamily="34" charset="0"/>
              </a:defRPr>
            </a:lvl3pPr>
            <a:lvl4pPr>
              <a:defRPr>
                <a:latin typeface="Calibri" panose="020F0502020204030204" pitchFamily="34" charset="0"/>
                <a:cs typeface="Arial" panose="020B0604020202020204" pitchFamily="34" charset="0"/>
              </a:defRPr>
            </a:lvl4pPr>
            <a:lvl5pPr marL="2057400" indent="-228600">
              <a:buFont typeface="Arial" panose="020B0604020202020204" pitchFamily="34" charset="0"/>
              <a:buChar char="•"/>
              <a:defRPr>
                <a:latin typeface="Calibri" panose="020F050202020403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Date Placeholder 3"/>
          <p:cNvSpPr>
            <a:spLocks noGrp="1"/>
          </p:cNvSpPr>
          <p:nvPr>
            <p:ph type="dt" sz="half" idx="10"/>
          </p:nvPr>
        </p:nvSpPr>
        <p:spPr>
          <a:xfrm>
            <a:off x="456069" y="6245225"/>
            <a:ext cx="2128322" cy="476250"/>
          </a:xfrm>
          <a:prstGeom prst="rect">
            <a:avLst/>
          </a:prstGeom>
        </p:spPr>
        <p:txBody>
          <a:bodyPr/>
          <a:lstStyle>
            <a:lvl1pPr>
              <a:defRPr>
                <a:latin typeface="Arial" panose="020B0604020202020204" pitchFamily="34" charset="0"/>
                <a:cs typeface="Arial" panose="020B0604020202020204" pitchFamily="34" charset="0"/>
              </a:defRPr>
            </a:lvl1pPr>
          </a:lstStyle>
          <a:p>
            <a:pPr>
              <a:defRPr/>
            </a:pPr>
            <a:endParaRPr lang="en-US" altLang="en-US" dirty="0"/>
          </a:p>
        </p:txBody>
      </p:sp>
      <p:sp>
        <p:nvSpPr>
          <p:cNvPr id="10" name="TextBox 9"/>
          <p:cNvSpPr txBox="1"/>
          <p:nvPr userDrawn="1"/>
        </p:nvSpPr>
        <p:spPr>
          <a:xfrm>
            <a:off x="8437275" y="6254819"/>
            <a:ext cx="532080" cy="408623"/>
          </a:xfrm>
          <a:prstGeom prst="roundRect">
            <a:avLst/>
          </a:prstGeom>
          <a:noFill/>
          <a:ln>
            <a:solidFill>
              <a:schemeClr val="tx1"/>
            </a:solidFill>
          </a:ln>
        </p:spPr>
        <p:style>
          <a:lnRef idx="0">
            <a:schemeClr val="accent6"/>
          </a:lnRef>
          <a:fillRef idx="3">
            <a:schemeClr val="accent6"/>
          </a:fillRef>
          <a:effectRef idx="3">
            <a:schemeClr val="accent6"/>
          </a:effectRef>
          <a:fontRef idx="minor">
            <a:schemeClr val="lt1"/>
          </a:fontRef>
        </p:style>
        <p:txBody>
          <a:bodyPr wrap="square" rtlCol="0" anchor="ctr">
            <a:spAutoFit/>
          </a:bodyPr>
          <a:lstStyle/>
          <a:p>
            <a:pPr algn="ctr"/>
            <a:fld id="{425690FC-6E47-4B61-AE14-EDE258B0793C}" type="slidenum">
              <a:rPr lang="en-US" smtClean="0">
                <a:solidFill>
                  <a:schemeClr val="tx1"/>
                </a:solidFill>
              </a:rPr>
              <a:pPr algn="ctr"/>
              <a:t>‹#›</a:t>
            </a:fld>
            <a:endParaRPr lang="en-US" dirty="0">
              <a:solidFill>
                <a:schemeClr val="tx1"/>
              </a:solidFill>
            </a:endParaRPr>
          </a:p>
        </p:txBody>
      </p:sp>
    </p:spTree>
    <p:extLst>
      <p:ext uri="{BB962C8B-B14F-4D97-AF65-F5344CB8AC3E}">
        <p14:creationId xmlns:p14="http://schemas.microsoft.com/office/powerpoint/2010/main" val="2176956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Shape 27"/>
        <p:cNvGrpSpPr/>
        <p:nvPr/>
      </p:nvGrpSpPr>
      <p:grpSpPr>
        <a:xfrm>
          <a:off x="0" y="0"/>
          <a:ext cx="0" cy="0"/>
          <a:chOff x="0" y="0"/>
          <a:chExt cx="0" cy="0"/>
        </a:xfrm>
      </p:grpSpPr>
      <p:pic>
        <p:nvPicPr>
          <p:cNvPr id="6" name="Picture 5" descr="I:\aOutsideOffice\Jenni Knaus ODE\Publishing Development ODE\1170823_ODE_HLogo TAG_2016-FINAL-RGB from Illustratorr.jpg"/>
          <p:cNvPicPr>
            <a:picLocks noChangeAspect="1" noChangeArrowheads="1"/>
          </p:cNvPicPr>
          <p:nvPr userDrawn="1"/>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b="24299"/>
          <a:stretch/>
        </p:blipFill>
        <p:spPr bwMode="auto">
          <a:xfrm>
            <a:off x="3496529" y="6136461"/>
            <a:ext cx="1900287" cy="645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532080" y="274638"/>
            <a:ext cx="8057218" cy="1143000"/>
          </a:xfrm>
          <a:prstGeom prst="rect">
            <a:avLst/>
          </a:prstGeom>
        </p:spPr>
        <p:txBody>
          <a:bodyPr/>
          <a:lstStyle>
            <a:lvl1pPr>
              <a:defRPr sz="4000">
                <a:latin typeface="Calibri" panose="020F0502020204030204" pitchFamily="34" charset="0"/>
                <a:cs typeface="Arial" panose="020B0604020202020204" pitchFamily="34" charset="0"/>
              </a:defRPr>
            </a:lvl1pPr>
          </a:lstStyle>
          <a:p>
            <a:r>
              <a:rPr lang="en-US" dirty="0"/>
              <a:t>Click to edit Master title style</a:t>
            </a:r>
          </a:p>
        </p:txBody>
      </p:sp>
      <p:sp>
        <p:nvSpPr>
          <p:cNvPr id="8" name="Content Placeholder 2"/>
          <p:cNvSpPr>
            <a:spLocks noGrp="1"/>
          </p:cNvSpPr>
          <p:nvPr>
            <p:ph idx="1"/>
          </p:nvPr>
        </p:nvSpPr>
        <p:spPr>
          <a:xfrm>
            <a:off x="532080" y="1600203"/>
            <a:ext cx="8057218" cy="4267199"/>
          </a:xfrm>
          <a:prstGeom prst="rect">
            <a:avLst/>
          </a:prstGeom>
        </p:spPr>
        <p:txBody>
          <a:bodyPr/>
          <a:lstStyle>
            <a:lvl1pPr>
              <a:defRPr>
                <a:latin typeface="Calibri" panose="020F0502020204030204" pitchFamily="34" charset="0"/>
                <a:cs typeface="Arial" panose="020B0604020202020204" pitchFamily="34" charset="0"/>
              </a:defRPr>
            </a:lvl1pPr>
            <a:lvl2pPr>
              <a:defRPr>
                <a:latin typeface="Calibri" panose="020F0502020204030204" pitchFamily="34" charset="0"/>
                <a:cs typeface="Arial" panose="020B0604020202020204" pitchFamily="34" charset="0"/>
              </a:defRPr>
            </a:lvl2pPr>
            <a:lvl3pPr>
              <a:defRPr>
                <a:latin typeface="Calibri" panose="020F0502020204030204" pitchFamily="34" charset="0"/>
                <a:cs typeface="Arial" panose="020B0604020202020204" pitchFamily="34" charset="0"/>
              </a:defRPr>
            </a:lvl3pPr>
            <a:lvl4pPr>
              <a:defRPr>
                <a:latin typeface="Calibri" panose="020F0502020204030204" pitchFamily="34" charset="0"/>
                <a:cs typeface="Arial" panose="020B0604020202020204" pitchFamily="34" charset="0"/>
              </a:defRPr>
            </a:lvl4pPr>
            <a:lvl5pPr marL="2057400" indent="-228600">
              <a:buFont typeface="Arial" panose="020B0604020202020204" pitchFamily="34" charset="0"/>
              <a:buChar char="•"/>
              <a:defRPr>
                <a:latin typeface="Calibri" panose="020F050202020403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Date Placeholder 3"/>
          <p:cNvSpPr>
            <a:spLocks noGrp="1"/>
          </p:cNvSpPr>
          <p:nvPr>
            <p:ph type="dt" sz="half" idx="10"/>
          </p:nvPr>
        </p:nvSpPr>
        <p:spPr>
          <a:xfrm>
            <a:off x="456069" y="6245225"/>
            <a:ext cx="2128322" cy="476250"/>
          </a:xfrm>
          <a:prstGeom prst="rect">
            <a:avLst/>
          </a:prstGeom>
        </p:spPr>
        <p:txBody>
          <a:bodyPr/>
          <a:lstStyle>
            <a:lvl1pPr>
              <a:defRPr>
                <a:latin typeface="Arial" panose="020B0604020202020204" pitchFamily="34" charset="0"/>
                <a:cs typeface="Arial" panose="020B0604020202020204" pitchFamily="34" charset="0"/>
              </a:defRPr>
            </a:lvl1pPr>
          </a:lstStyle>
          <a:p>
            <a:pPr>
              <a:defRPr/>
            </a:pPr>
            <a:endParaRPr lang="en-US" altLang="en-US"/>
          </a:p>
        </p:txBody>
      </p:sp>
      <p:sp>
        <p:nvSpPr>
          <p:cNvPr id="10" name="TextBox 9"/>
          <p:cNvSpPr txBox="1"/>
          <p:nvPr userDrawn="1"/>
        </p:nvSpPr>
        <p:spPr>
          <a:xfrm>
            <a:off x="8437275" y="6254819"/>
            <a:ext cx="532080" cy="408623"/>
          </a:xfrm>
          <a:prstGeom prst="roundRect">
            <a:avLst/>
          </a:prstGeom>
          <a:noFill/>
          <a:ln>
            <a:solidFill>
              <a:schemeClr val="tx1"/>
            </a:solidFill>
          </a:ln>
        </p:spPr>
        <p:style>
          <a:lnRef idx="0">
            <a:schemeClr val="accent6"/>
          </a:lnRef>
          <a:fillRef idx="3">
            <a:schemeClr val="accent6"/>
          </a:fillRef>
          <a:effectRef idx="3">
            <a:schemeClr val="accent6"/>
          </a:effectRef>
          <a:fontRef idx="minor">
            <a:schemeClr val="lt1"/>
          </a:fontRef>
        </p:style>
        <p:txBody>
          <a:bodyPr wrap="square" rtlCol="0" anchor="ctr">
            <a:spAutoFit/>
          </a:bodyPr>
          <a:lstStyle/>
          <a:p>
            <a:pPr algn="ctr"/>
            <a:fld id="{425690FC-6E47-4B61-AE14-EDE258B0793C}" type="slidenum">
              <a:rPr lang="en-US" smtClean="0">
                <a:solidFill>
                  <a:schemeClr val="tx1"/>
                </a:solidFill>
              </a:rPr>
              <a:pPr algn="ctr"/>
              <a:t>‹#›</a:t>
            </a:fld>
            <a:endParaRPr lang="en-US" dirty="0">
              <a:solidFill>
                <a:schemeClr val="tx1"/>
              </a:solidFill>
            </a:endParaRPr>
          </a:p>
        </p:txBody>
      </p:sp>
    </p:spTree>
    <p:extLst>
      <p:ext uri="{BB962C8B-B14F-4D97-AF65-F5344CB8AC3E}">
        <p14:creationId xmlns:p14="http://schemas.microsoft.com/office/powerpoint/2010/main" val="2176956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Shape 27"/>
        <p:cNvGrpSpPr/>
        <p:nvPr/>
      </p:nvGrpSpPr>
      <p:grpSpPr>
        <a:xfrm>
          <a:off x="0" y="0"/>
          <a:ext cx="0" cy="0"/>
          <a:chOff x="0" y="0"/>
          <a:chExt cx="0" cy="0"/>
        </a:xfrm>
      </p:grpSpPr>
      <p:pic>
        <p:nvPicPr>
          <p:cNvPr id="6" name="Picture 5" descr="I:\aOutsideOffice\Jenni Knaus ODE\Publishing Development ODE\1170823_ODE_HLogo TAG_2016-FINAL-RGB from Illustratorr.jpg"/>
          <p:cNvPicPr>
            <a:picLocks noChangeAspect="1" noChangeArrowheads="1"/>
          </p:cNvPicPr>
          <p:nvPr userDrawn="1"/>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b="24299"/>
          <a:stretch/>
        </p:blipFill>
        <p:spPr bwMode="auto">
          <a:xfrm>
            <a:off x="3496529" y="6136461"/>
            <a:ext cx="1900287" cy="645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532080" y="274638"/>
            <a:ext cx="8057218" cy="1143000"/>
          </a:xfrm>
          <a:prstGeom prst="rect">
            <a:avLst/>
          </a:prstGeom>
        </p:spPr>
        <p:txBody>
          <a:bodyPr/>
          <a:lstStyle>
            <a:lvl1pPr>
              <a:defRPr sz="4000">
                <a:latin typeface="Calibri" panose="020F0502020204030204" pitchFamily="34" charset="0"/>
                <a:cs typeface="Arial" panose="020B0604020202020204" pitchFamily="34" charset="0"/>
              </a:defRPr>
            </a:lvl1pPr>
          </a:lstStyle>
          <a:p>
            <a:r>
              <a:rPr lang="en-US" dirty="0"/>
              <a:t>Click to edit Master title style</a:t>
            </a:r>
          </a:p>
        </p:txBody>
      </p:sp>
      <p:sp>
        <p:nvSpPr>
          <p:cNvPr id="8" name="Content Placeholder 2"/>
          <p:cNvSpPr>
            <a:spLocks noGrp="1"/>
          </p:cNvSpPr>
          <p:nvPr>
            <p:ph idx="1"/>
          </p:nvPr>
        </p:nvSpPr>
        <p:spPr>
          <a:xfrm>
            <a:off x="532080" y="1600203"/>
            <a:ext cx="8057218" cy="4267199"/>
          </a:xfrm>
          <a:prstGeom prst="rect">
            <a:avLst/>
          </a:prstGeom>
        </p:spPr>
        <p:txBody>
          <a:bodyPr/>
          <a:lstStyle>
            <a:lvl1pPr>
              <a:defRPr>
                <a:latin typeface="Calibri" panose="020F0502020204030204" pitchFamily="34" charset="0"/>
                <a:cs typeface="Arial" panose="020B0604020202020204" pitchFamily="34" charset="0"/>
              </a:defRPr>
            </a:lvl1pPr>
            <a:lvl2pPr>
              <a:defRPr>
                <a:latin typeface="Calibri" panose="020F0502020204030204" pitchFamily="34" charset="0"/>
                <a:cs typeface="Arial" panose="020B0604020202020204" pitchFamily="34" charset="0"/>
              </a:defRPr>
            </a:lvl2pPr>
            <a:lvl3pPr>
              <a:defRPr>
                <a:latin typeface="Calibri" panose="020F0502020204030204" pitchFamily="34" charset="0"/>
                <a:cs typeface="Arial" panose="020B0604020202020204" pitchFamily="34" charset="0"/>
              </a:defRPr>
            </a:lvl3pPr>
            <a:lvl4pPr>
              <a:defRPr>
                <a:latin typeface="Calibri" panose="020F0502020204030204" pitchFamily="34" charset="0"/>
                <a:cs typeface="Arial" panose="020B0604020202020204" pitchFamily="34" charset="0"/>
              </a:defRPr>
            </a:lvl4pPr>
            <a:lvl5pPr marL="2057400" indent="-228600">
              <a:buFont typeface="Arial" panose="020B0604020202020204" pitchFamily="34" charset="0"/>
              <a:buChar char="•"/>
              <a:defRPr>
                <a:latin typeface="Calibri" panose="020F050202020403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Date Placeholder 3"/>
          <p:cNvSpPr>
            <a:spLocks noGrp="1"/>
          </p:cNvSpPr>
          <p:nvPr>
            <p:ph type="dt" sz="half" idx="10"/>
          </p:nvPr>
        </p:nvSpPr>
        <p:spPr>
          <a:xfrm>
            <a:off x="456069" y="6245225"/>
            <a:ext cx="2128322" cy="476250"/>
          </a:xfrm>
          <a:prstGeom prst="rect">
            <a:avLst/>
          </a:prstGeom>
        </p:spPr>
        <p:txBody>
          <a:bodyPr/>
          <a:lstStyle>
            <a:lvl1pPr>
              <a:defRPr>
                <a:latin typeface="Arial" panose="020B0604020202020204" pitchFamily="34" charset="0"/>
                <a:cs typeface="Arial" panose="020B0604020202020204" pitchFamily="34" charset="0"/>
              </a:defRPr>
            </a:lvl1pPr>
          </a:lstStyle>
          <a:p>
            <a:pPr>
              <a:defRPr/>
            </a:pPr>
            <a:endParaRPr lang="en-US" altLang="en-US"/>
          </a:p>
        </p:txBody>
      </p:sp>
      <p:sp>
        <p:nvSpPr>
          <p:cNvPr id="10" name="TextBox 9"/>
          <p:cNvSpPr txBox="1"/>
          <p:nvPr userDrawn="1"/>
        </p:nvSpPr>
        <p:spPr>
          <a:xfrm>
            <a:off x="8437275" y="6254819"/>
            <a:ext cx="532080" cy="408623"/>
          </a:xfrm>
          <a:prstGeom prst="roundRect">
            <a:avLst/>
          </a:prstGeom>
          <a:noFill/>
          <a:ln>
            <a:solidFill>
              <a:schemeClr val="tx1"/>
            </a:solidFill>
          </a:ln>
        </p:spPr>
        <p:style>
          <a:lnRef idx="0">
            <a:schemeClr val="accent6"/>
          </a:lnRef>
          <a:fillRef idx="3">
            <a:schemeClr val="accent6"/>
          </a:fillRef>
          <a:effectRef idx="3">
            <a:schemeClr val="accent6"/>
          </a:effectRef>
          <a:fontRef idx="minor">
            <a:schemeClr val="lt1"/>
          </a:fontRef>
        </p:style>
        <p:txBody>
          <a:bodyPr wrap="square" rtlCol="0" anchor="ctr">
            <a:spAutoFit/>
          </a:bodyPr>
          <a:lstStyle/>
          <a:p>
            <a:pPr algn="ctr"/>
            <a:fld id="{425690FC-6E47-4B61-AE14-EDE258B0793C}" type="slidenum">
              <a:rPr lang="en-US" smtClean="0">
                <a:solidFill>
                  <a:schemeClr val="tx1"/>
                </a:solidFill>
              </a:rPr>
              <a:pPr algn="ctr"/>
              <a:t>‹#›</a:t>
            </a:fld>
            <a:endParaRPr lang="en-US" dirty="0">
              <a:solidFill>
                <a:schemeClr val="tx1"/>
              </a:solidFill>
            </a:endParaRPr>
          </a:p>
        </p:txBody>
      </p:sp>
    </p:spTree>
    <p:extLst>
      <p:ext uri="{BB962C8B-B14F-4D97-AF65-F5344CB8AC3E}">
        <p14:creationId xmlns:p14="http://schemas.microsoft.com/office/powerpoint/2010/main" val="2176956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09441" y="274638"/>
            <a:ext cx="10742957"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Rectangle 3"/>
          <p:cNvSpPr>
            <a:spLocks noGrp="1" noChangeArrowheads="1"/>
          </p:cNvSpPr>
          <p:nvPr>
            <p:ph type="body" idx="1"/>
          </p:nvPr>
        </p:nvSpPr>
        <p:spPr bwMode="auto">
          <a:xfrm>
            <a:off x="709441" y="1600200"/>
            <a:ext cx="10742957" cy="431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3" name="Rounded Rectangle 2"/>
          <p:cNvSpPr/>
          <p:nvPr userDrawn="1"/>
        </p:nvSpPr>
        <p:spPr>
          <a:xfrm>
            <a:off x="0" y="152400"/>
            <a:ext cx="304046" cy="1447800"/>
          </a:xfrm>
          <a:prstGeom prst="roundRect">
            <a:avLst/>
          </a:prstGeom>
          <a:solidFill>
            <a:srgbClr val="0070C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2" r:id="rId5"/>
    <p:sldLayoutId id="2147483813" r:id="rId6"/>
    <p:sldLayoutId id="2147483815" r:id="rId7"/>
    <p:sldLayoutId id="2147483816" r:id="rId8"/>
    <p:sldLayoutId id="2147483817" r:id="rId9"/>
    <p:sldLayoutId id="2147483818" r:id="rId10"/>
    <p:sldLayoutId id="2147483819" r:id="rId11"/>
    <p:sldLayoutId id="2147483820" r:id="rId12"/>
    <p:sldLayoutId id="2147483821" r:id="rId13"/>
    <p:sldLayoutId id="2147483822" r:id="rId14"/>
  </p:sldLayoutIdLst>
  <p:txStyles>
    <p:titleStyle>
      <a:lvl1pPr algn="l" rtl="0" eaLnBrk="0" fontAlgn="base" hangingPunct="0">
        <a:spcBef>
          <a:spcPct val="0"/>
        </a:spcBef>
        <a:spcAft>
          <a:spcPct val="0"/>
        </a:spcAft>
        <a:defRPr sz="4400">
          <a:solidFill>
            <a:schemeClr val="tx2"/>
          </a:solidFill>
          <a:latin typeface="Calibri" panose="020F0502020204030204" pitchFamily="34" charset="0"/>
          <a:ea typeface="+mj-ea"/>
          <a:cs typeface="Times New Roman" panose="02020603050405020304" pitchFamily="18" charset="0"/>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Calibri" panose="020F0502020204030204" pitchFamily="34" charset="0"/>
          <a:ea typeface="+mn-ea"/>
          <a:cs typeface="Times New Roman" panose="02020603050405020304" pitchFamily="18" charset="0"/>
        </a:defRPr>
      </a:lvl1pPr>
      <a:lvl2pPr marL="742950" indent="-285750" algn="l" rtl="0" eaLnBrk="0" fontAlgn="base" hangingPunct="0">
        <a:spcBef>
          <a:spcPct val="20000"/>
        </a:spcBef>
        <a:spcAft>
          <a:spcPct val="0"/>
        </a:spcAft>
        <a:buChar char="–"/>
        <a:defRPr sz="2800">
          <a:solidFill>
            <a:schemeClr val="tx1"/>
          </a:solidFill>
          <a:latin typeface="Calibri" panose="020F0502020204030204" pitchFamily="34" charset="0"/>
          <a:cs typeface="Times New Roman" panose="02020603050405020304" pitchFamily="18" charset="0"/>
        </a:defRPr>
      </a:lvl2pPr>
      <a:lvl3pPr marL="1143000" indent="-228600" algn="l" rtl="0" eaLnBrk="0" fontAlgn="base" hangingPunct="0">
        <a:spcBef>
          <a:spcPct val="20000"/>
        </a:spcBef>
        <a:spcAft>
          <a:spcPct val="0"/>
        </a:spcAft>
        <a:buChar char="•"/>
        <a:defRPr sz="2400">
          <a:solidFill>
            <a:schemeClr val="tx1"/>
          </a:solidFill>
          <a:latin typeface="Calibri" panose="020F0502020204030204" pitchFamily="34" charset="0"/>
          <a:cs typeface="Times New Roman" panose="02020603050405020304" pitchFamily="18" charset="0"/>
        </a:defRPr>
      </a:lvl3pPr>
      <a:lvl4pPr marL="1600200" indent="-228600" algn="l" rtl="0" eaLnBrk="0" fontAlgn="base" hangingPunct="0">
        <a:spcBef>
          <a:spcPct val="20000"/>
        </a:spcBef>
        <a:spcAft>
          <a:spcPct val="0"/>
        </a:spcAft>
        <a:buChar char="–"/>
        <a:defRPr sz="2000">
          <a:solidFill>
            <a:schemeClr val="tx1"/>
          </a:solidFill>
          <a:latin typeface="Calibri" panose="020F0502020204030204" pitchFamily="34" charset="0"/>
          <a:cs typeface="Times New Roman" panose="02020603050405020304" pitchFamily="18" charset="0"/>
        </a:defRPr>
      </a:lvl4pPr>
      <a:lvl5pPr marL="2057400" indent="-228600" algn="l" rtl="0" eaLnBrk="0" fontAlgn="base" hangingPunct="0">
        <a:spcBef>
          <a:spcPct val="20000"/>
        </a:spcBef>
        <a:spcAft>
          <a:spcPct val="0"/>
        </a:spcAft>
        <a:buChar char="»"/>
        <a:defRPr sz="2000">
          <a:solidFill>
            <a:schemeClr val="tx1"/>
          </a:solidFill>
          <a:latin typeface="Calibri" panose="020F0502020204030204" pitchFamily="34" charset="0"/>
          <a:cs typeface="Times New Roman" panose="02020603050405020304" pitchFamily="18"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5.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5.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11.m4a"/><Relationship Id="rId7" Type="http://schemas.openxmlformats.org/officeDocument/2006/relationships/image" Target="../media/image10.png"/><Relationship Id="rId2" Type="http://schemas.microsoft.com/office/2007/relationships/media" Target="../media/media11.m4a"/><Relationship Id="rId1" Type="http://schemas.openxmlformats.org/officeDocument/2006/relationships/vmlDrawing" Target="../drawings/vmlDrawing1.vml"/><Relationship Id="rId6" Type="http://schemas.openxmlformats.org/officeDocument/2006/relationships/oleObject" Target="???" TargetMode="External"/><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5.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5.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5.png"/><Relationship Id="rId5" Type="http://schemas.openxmlformats.org/officeDocument/2006/relationships/image" Target="../media/image11.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5.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hyperlink" Target="https://www.oregon.gov/ode/educator-resources/assessment/Documents/peer_assessment.pdf" TargetMode="External"/><Relationship Id="rId7" Type="http://schemas.openxmlformats.org/officeDocument/2006/relationships/hyperlink" Target="https://www.oregon.gov/ode/educator-resources/assessment/Documents/classroom_culture_inventory.pdf"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s://www.oregon.gov/ode/educator-resources/assessment/Documents/self-assessment_protocol.pdf" TargetMode="External"/><Relationship Id="rId5" Type="http://schemas.openxmlformats.org/officeDocument/2006/relationships/hyperlink" Target="https://www.oregon.gov/ode/educator-resources/assessment/Documents/teaching_students_self-assessment.pdf" TargetMode="External"/><Relationship Id="rId4" Type="http://schemas.openxmlformats.org/officeDocument/2006/relationships/hyperlink" Target="https://www.oregon.gov/ode/educator-resources/assessment/Documents/insights_about_self-assessment.pdf"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8.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5.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5.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5.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5.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ctrTitle"/>
          </p:nvPr>
        </p:nvSpPr>
        <p:spPr>
          <a:xfrm>
            <a:off x="912138" y="2130426"/>
            <a:ext cx="10337562" cy="1470025"/>
          </a:xfrm>
        </p:spPr>
        <p:txBody>
          <a:bodyPr/>
          <a:lstStyle/>
          <a:p>
            <a:r>
              <a:rPr lang="en-US" sz="6000" b="1"/>
              <a:t>Module 4 </a:t>
            </a:r>
            <a:r>
              <a:rPr lang="en-US" sz="6000" b="1" dirty="0"/>
              <a:t>Presentation</a:t>
            </a:r>
          </a:p>
        </p:txBody>
      </p:sp>
      <p:sp>
        <p:nvSpPr>
          <p:cNvPr id="12" name="Subtitle 2"/>
          <p:cNvSpPr>
            <a:spLocks noGrp="1"/>
          </p:cNvSpPr>
          <p:nvPr>
            <p:ph type="subTitle" idx="1"/>
          </p:nvPr>
        </p:nvSpPr>
        <p:spPr>
          <a:xfrm>
            <a:off x="1824276" y="3219786"/>
            <a:ext cx="8513287" cy="1752600"/>
          </a:xfrm>
        </p:spPr>
        <p:txBody>
          <a:bodyPr/>
          <a:lstStyle/>
          <a:p>
            <a:r>
              <a:rPr lang="en-US" sz="3600" dirty="0">
                <a:solidFill>
                  <a:schemeClr val="tx1"/>
                </a:solidFill>
              </a:rPr>
              <a:t>Margaret Heritage</a:t>
            </a:r>
          </a:p>
        </p:txBody>
      </p:sp>
      <p:pic>
        <p:nvPicPr>
          <p:cNvPr id="4" name="Sound 3"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49700" y="6058065"/>
            <a:ext cx="812800" cy="812800"/>
          </a:xfrm>
          <a:prstGeom prst="rect">
            <a:avLst/>
          </a:prstGeom>
        </p:spPr>
      </p:pic>
    </p:spTree>
    <p:extLst>
      <p:ext uri="{BB962C8B-B14F-4D97-AF65-F5344CB8AC3E}">
        <p14:creationId xmlns:p14="http://schemas.microsoft.com/office/powerpoint/2010/main" val="1154620236"/>
      </p:ext>
    </p:extLst>
  </p:cSld>
  <p:clrMapOvr>
    <a:masterClrMapping/>
  </p:clrMapOvr>
  <mc:AlternateContent xmlns:mc="http://schemas.openxmlformats.org/markup-compatibility/2006" xmlns:p14="http://schemas.microsoft.com/office/powerpoint/2010/main">
    <mc:Choice Requires="p14">
      <p:transition spd="slow" p14:dur="2000" advTm="15791"/>
    </mc:Choice>
    <mc:Fallback xmlns="">
      <p:transition spd="slow" advTm="157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idx="1"/>
          </p:nvPr>
        </p:nvSpPr>
        <p:spPr>
          <a:xfrm>
            <a:off x="823861" y="1260997"/>
            <a:ext cx="10945654" cy="4525963"/>
          </a:xfrm>
        </p:spPr>
        <p:txBody>
          <a:bodyPr/>
          <a:lstStyle/>
          <a:p>
            <a:r>
              <a:rPr lang="en-US" sz="3600" dirty="0"/>
              <a:t>Modeling</a:t>
            </a:r>
          </a:p>
          <a:p>
            <a:r>
              <a:rPr lang="en-US" sz="3600" dirty="0"/>
              <a:t>Asking questions that encourage reflection</a:t>
            </a:r>
          </a:p>
          <a:p>
            <a:r>
              <a:rPr lang="en-US" sz="3600" dirty="0"/>
              <a:t>Templates for scaffolding self-assessment</a:t>
            </a:r>
          </a:p>
          <a:p>
            <a:endParaRPr lang="en-US" dirty="0"/>
          </a:p>
          <a:p>
            <a:endParaRPr lang="en-US" dirty="0"/>
          </a:p>
          <a:p>
            <a:endParaRPr lang="en-US" dirty="0"/>
          </a:p>
          <a:p>
            <a:pPr>
              <a:buNone/>
            </a:pPr>
            <a:endParaRPr lang="en-US" dirty="0"/>
          </a:p>
        </p:txBody>
      </p:sp>
      <p:sp>
        <p:nvSpPr>
          <p:cNvPr id="5" name="Title 1"/>
          <p:cNvSpPr>
            <a:spLocks noGrp="1"/>
          </p:cNvSpPr>
          <p:nvPr>
            <p:ph type="title"/>
          </p:nvPr>
        </p:nvSpPr>
        <p:spPr>
          <a:xfrm>
            <a:off x="709441" y="274638"/>
            <a:ext cx="10742957" cy="1143000"/>
          </a:xfrm>
        </p:spPr>
        <p:txBody>
          <a:bodyPr/>
          <a:lstStyle/>
          <a:p>
            <a:pPr defTabSz="914400" eaLnBrk="1" hangingPunct="1"/>
            <a:r>
              <a:rPr lang="en-US" b="1" dirty="0">
                <a:solidFill>
                  <a:srgbClr val="000000"/>
                </a:solidFill>
                <a:effectLst>
                  <a:outerShdw blurRad="38100" dist="38100" dir="2700000" algn="tl">
                    <a:srgbClr val="000000">
                      <a:alpha val="43137"/>
                    </a:srgbClr>
                  </a:outerShdw>
                </a:effectLst>
                <a:latin typeface="Helvetica"/>
                <a:ea typeface="ＭＳ Ｐゴシック" charset="0"/>
                <a:cs typeface="Helvetica"/>
              </a:rPr>
              <a:t>Needs to Be Taught</a:t>
            </a:r>
          </a:p>
        </p:txBody>
      </p:sp>
      <p:pic>
        <p:nvPicPr>
          <p:cNvPr id="6" name="Sound 2"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62519" y="6045200"/>
            <a:ext cx="812800" cy="812800"/>
          </a:xfrm>
          <a:prstGeom prst="rect">
            <a:avLst/>
          </a:prstGeom>
        </p:spPr>
      </p:pic>
    </p:spTree>
    <p:extLst>
      <p:ext uri="{BB962C8B-B14F-4D97-AF65-F5344CB8AC3E}">
        <p14:creationId xmlns:p14="http://schemas.microsoft.com/office/powerpoint/2010/main" val="827484716"/>
      </p:ext>
    </p:extLst>
  </p:cSld>
  <p:clrMapOvr>
    <a:masterClrMapping/>
  </p:clrMapOvr>
  <mc:AlternateContent xmlns:mc="http://schemas.openxmlformats.org/markup-compatibility/2006" xmlns:p14="http://schemas.microsoft.com/office/powerpoint/2010/main">
    <mc:Choice Requires="p14">
      <p:transition spd="slow" p14:dur="2000" advTm="71874"/>
    </mc:Choice>
    <mc:Fallback xmlns="">
      <p:transition spd="slow" advTm="718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p:cNvSpPr>
            <a:spLocks noGrp="1"/>
          </p:cNvSpPr>
          <p:nvPr>
            <p:ph type="title"/>
          </p:nvPr>
        </p:nvSpPr>
        <p:spPr>
          <a:xfrm>
            <a:off x="1966119" y="0"/>
            <a:ext cx="8229600" cy="1143000"/>
          </a:xfrm>
        </p:spPr>
        <p:txBody>
          <a:bodyPr>
            <a:normAutofit/>
          </a:bodyPr>
          <a:lstStyle/>
          <a:p>
            <a:r>
              <a:rPr lang="en-US" sz="2800" b="1" dirty="0">
                <a:solidFill>
                  <a:srgbClr val="000000"/>
                </a:solidFill>
                <a:effectLst>
                  <a:outerShdw blurRad="38100" dist="38100" dir="2700000" algn="tl">
                    <a:srgbClr val="DDDDDD"/>
                  </a:outerShdw>
                </a:effectLst>
                <a:latin typeface="Century Gothic"/>
                <a:ea typeface="ＭＳ Ｐゴシック" charset="0"/>
                <a:cs typeface="Century Gothic"/>
              </a:rPr>
              <a:t>Self-Assessment Strategy: End of Lesson Reflection Against Success Criteria</a:t>
            </a:r>
          </a:p>
        </p:txBody>
      </p:sp>
      <p:graphicFrame>
        <p:nvGraphicFramePr>
          <p:cNvPr id="15" name="Object 2" title="reflection"/>
          <p:cNvGraphicFramePr>
            <a:graphicFrameLocks noChangeAspect="1"/>
          </p:cNvGraphicFramePr>
          <p:nvPr>
            <p:extLst>
              <p:ext uri="{D42A27DB-BD31-4B8C-83A1-F6EECF244321}">
                <p14:modId xmlns:p14="http://schemas.microsoft.com/office/powerpoint/2010/main" val="968900152"/>
              </p:ext>
            </p:extLst>
          </p:nvPr>
        </p:nvGraphicFramePr>
        <p:xfrm>
          <a:off x="3356769" y="1342860"/>
          <a:ext cx="5448300" cy="4953000"/>
        </p:xfrm>
        <a:graphic>
          <a:graphicData uri="http://schemas.openxmlformats.org/presentationml/2006/ole">
            <mc:AlternateContent xmlns:mc="http://schemas.openxmlformats.org/markup-compatibility/2006">
              <mc:Choice xmlns:v="urn:schemas-microsoft-com:vml" Requires="v">
                <p:oleObj spid="_x0000_s2055" name="Document" r:id="rId6" imgW="5448099" imgH="4597231" progId="Word.Document.12">
                  <p:link updateAutomatic="1"/>
                </p:oleObj>
              </mc:Choice>
              <mc:Fallback>
                <p:oleObj name="Document" r:id="rId6" imgW="5448099" imgH="4597231" progId="Word.Document.12">
                  <p:link updateAutomatic="1"/>
                  <p:pic>
                    <p:nvPicPr>
                      <p:cNvPr id="15" name="Object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56769" y="1342860"/>
                        <a:ext cx="5448300" cy="495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pic>
        <p:nvPicPr>
          <p:cNvPr id="2" name="Sound 1" title="audio icon">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186319" y="6045200"/>
            <a:ext cx="812800" cy="812800"/>
          </a:xfrm>
          <a:prstGeom prst="rect">
            <a:avLst/>
          </a:prstGeom>
        </p:spPr>
      </p:pic>
    </p:spTree>
    <p:extLst>
      <p:ext uri="{BB962C8B-B14F-4D97-AF65-F5344CB8AC3E}">
        <p14:creationId xmlns:p14="http://schemas.microsoft.com/office/powerpoint/2010/main" val="4260815208"/>
      </p:ext>
    </p:extLst>
  </p:cSld>
  <p:clrMapOvr>
    <a:masterClrMapping/>
  </p:clrMapOvr>
  <mc:AlternateContent xmlns:mc="http://schemas.openxmlformats.org/markup-compatibility/2006" xmlns:p14="http://schemas.microsoft.com/office/powerpoint/2010/main">
    <mc:Choice Requires="p14">
      <p:transition spd="slow" p14:dur="2000" advTm="20255"/>
    </mc:Choice>
    <mc:Fallback xmlns="">
      <p:transition spd="slow" advTm="202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Section 2</a:t>
            </a:r>
          </a:p>
        </p:txBody>
      </p:sp>
      <p:sp>
        <p:nvSpPr>
          <p:cNvPr id="3" name="Content Placeholder 2" title="audio icon"/>
          <p:cNvSpPr>
            <a:spLocks noGrp="1"/>
          </p:cNvSpPr>
          <p:nvPr>
            <p:ph idx="1"/>
          </p:nvPr>
        </p:nvSpPr>
        <p:spPr/>
        <p:txBody>
          <a:bodyPr/>
          <a:lstStyle/>
          <a:p>
            <a:pPr marL="0" indent="0" defTabSz="514350">
              <a:spcBef>
                <a:spcPts val="0"/>
              </a:spcBef>
              <a:buNone/>
              <a:defRPr/>
            </a:pPr>
            <a:endParaRPr lang="en-US" dirty="0"/>
          </a:p>
          <a:p>
            <a:pPr marL="0" indent="0" algn="ctr" defTabSz="514350">
              <a:spcBef>
                <a:spcPts val="0"/>
              </a:spcBef>
              <a:buNone/>
              <a:defRPr/>
            </a:pPr>
            <a:r>
              <a:rPr lang="en-US" b="1" dirty="0"/>
              <a:t>CLASSROOM CULTURE CONDUCIVE TO FORMATIVE ASSESSMENT</a:t>
            </a:r>
          </a:p>
        </p:txBody>
      </p:sp>
      <p:pic>
        <p:nvPicPr>
          <p:cNvPr id="4" name="Sound 3"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86319" y="6045200"/>
            <a:ext cx="812800" cy="812800"/>
          </a:xfrm>
          <a:prstGeom prst="rect">
            <a:avLst/>
          </a:prstGeom>
        </p:spPr>
      </p:pic>
    </p:spTree>
    <p:extLst>
      <p:ext uri="{BB962C8B-B14F-4D97-AF65-F5344CB8AC3E}">
        <p14:creationId xmlns:p14="http://schemas.microsoft.com/office/powerpoint/2010/main" val="2608747353"/>
      </p:ext>
    </p:extLst>
  </p:cSld>
  <p:clrMapOvr>
    <a:masterClrMapping/>
  </p:clrMapOvr>
  <mc:AlternateContent xmlns:mc="http://schemas.openxmlformats.org/markup-compatibility/2006" xmlns:p14="http://schemas.microsoft.com/office/powerpoint/2010/main">
    <mc:Choice Requires="p14">
      <p:transition spd="slow" p14:dur="2000" advTm="42200"/>
    </mc:Choice>
    <mc:Fallback xmlns="">
      <p:transition spd="slow" advTm="422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2"/>
          <p:cNvSpPr>
            <a:spLocks noGrp="1"/>
          </p:cNvSpPr>
          <p:nvPr>
            <p:ph type="title"/>
          </p:nvPr>
        </p:nvSpPr>
        <p:spPr bwMode="auto">
          <a:xfrm>
            <a:off x="608092" y="338138"/>
            <a:ext cx="10945654" cy="609600"/>
          </a:xfrm>
          <a:noFill/>
          <a:ln>
            <a:miter lim="800000"/>
            <a:headEnd/>
            <a:tailEnd/>
          </a:ln>
        </p:spPr>
        <p:txBody>
          <a:bodyPr vert="horz" wrap="square" lIns="91440" tIns="45720" rIns="91440" bIns="45720" numCol="1" anchorCtr="0" compatLnSpc="1">
            <a:prstTxWarp prst="textNoShape">
              <a:avLst/>
            </a:prstTxWarp>
            <a:noAutofit/>
          </a:bodyPr>
          <a:lstStyle/>
          <a:p>
            <a:pPr algn="ctr"/>
            <a:r>
              <a:rPr lang="en-US" sz="4000" b="1" dirty="0">
                <a:solidFill>
                  <a:schemeClr val="tx1"/>
                </a:solidFill>
                <a:latin typeface="Calibri" pitchFamily="34" charset="0"/>
                <a:ea typeface="ＭＳ Ｐゴシック" pitchFamily="34" charset="-128"/>
                <a:cs typeface="Calibri" pitchFamily="34" charset="0"/>
              </a:rPr>
              <a:t>Classroom Culture Characteristics</a:t>
            </a:r>
          </a:p>
        </p:txBody>
      </p:sp>
      <p:sp>
        <p:nvSpPr>
          <p:cNvPr id="2" name="Oval 1" title="loop for process"/>
          <p:cNvSpPr>
            <a:spLocks noChangeArrowheads="1"/>
          </p:cNvSpPr>
          <p:nvPr/>
        </p:nvSpPr>
        <p:spPr bwMode="auto">
          <a:xfrm>
            <a:off x="3597877" y="1767506"/>
            <a:ext cx="4966084" cy="3733800"/>
          </a:xfrm>
          <a:prstGeom prst="ellipse">
            <a:avLst/>
          </a:prstGeom>
          <a:noFill/>
          <a:ln w="127000">
            <a:solidFill>
              <a:srgbClr val="D9D9D9"/>
            </a:solidFill>
            <a:round/>
            <a:headEnd/>
            <a:tailEnd/>
          </a:ln>
          <a:effectLst>
            <a:outerShdw dist="23000" dir="5400000" rotWithShape="0">
              <a:srgbClr val="808080">
                <a:alpha val="34999"/>
              </a:srgbClr>
            </a:outerShdw>
          </a:effectLst>
        </p:spPr>
        <p:txBody>
          <a:bodyPr anchor="ctr"/>
          <a:lstStyle/>
          <a:p>
            <a:pPr algn="ctr">
              <a:defRPr/>
            </a:pPr>
            <a:endParaRPr lang="en-US">
              <a:solidFill>
                <a:schemeClr val="lt1"/>
              </a:solidFill>
              <a:latin typeface="+mn-lt"/>
              <a:ea typeface="+mn-ea"/>
            </a:endParaRPr>
          </a:p>
        </p:txBody>
      </p:sp>
      <p:grpSp>
        <p:nvGrpSpPr>
          <p:cNvPr id="3" name="Group 22" title="Culture process image 2"/>
          <p:cNvGrpSpPr>
            <a:grpSpLocks/>
          </p:cNvGrpSpPr>
          <p:nvPr/>
        </p:nvGrpSpPr>
        <p:grpSpPr bwMode="auto">
          <a:xfrm>
            <a:off x="7649713" y="2491406"/>
            <a:ext cx="2282455" cy="857250"/>
            <a:chOff x="5162526" y="841154"/>
            <a:chExt cx="1715839" cy="857919"/>
          </a:xfrm>
        </p:grpSpPr>
        <p:sp>
          <p:nvSpPr>
            <p:cNvPr id="24" name="Rounded Rectangle 23"/>
            <p:cNvSpPr>
              <a:spLocks noChangeArrowheads="1"/>
            </p:cNvSpPr>
            <p:nvPr/>
          </p:nvSpPr>
          <p:spPr bwMode="auto">
            <a:xfrm>
              <a:off x="5162526" y="841154"/>
              <a:ext cx="1715839" cy="857919"/>
            </a:xfrm>
            <a:prstGeom prst="roundRect">
              <a:avLst>
                <a:gd name="adj" fmla="val 16667"/>
              </a:avLst>
            </a:prstGeom>
            <a:solidFill>
              <a:srgbClr val="5CA83F"/>
            </a:solidFill>
            <a:ln w="9525">
              <a:noFill/>
              <a:round/>
              <a:headEnd/>
              <a:tailEnd/>
            </a:ln>
            <a:effectLst>
              <a:outerShdw dist="38100" dir="2700000" algn="tl" rotWithShape="0">
                <a:srgbClr val="808080">
                  <a:alpha val="20000"/>
                </a:srgbClr>
              </a:outerShdw>
            </a:effectLst>
          </p:spPr>
          <p:txBody>
            <a:bodyPr/>
            <a:lstStyle/>
            <a:p>
              <a:pPr>
                <a:defRPr/>
              </a:pPr>
              <a:endParaRPr lang="en-US"/>
            </a:p>
          </p:txBody>
        </p:sp>
        <p:sp>
          <p:nvSpPr>
            <p:cNvPr id="25" name="Rounded Rectangle 4" title="Culture process image 2"/>
            <p:cNvSpPr>
              <a:spLocks noChangeArrowheads="1"/>
            </p:cNvSpPr>
            <p:nvPr/>
          </p:nvSpPr>
          <p:spPr bwMode="auto">
            <a:xfrm>
              <a:off x="5216493" y="858630"/>
              <a:ext cx="1631714" cy="773716"/>
            </a:xfrm>
            <a:prstGeom prst="rect">
              <a:avLst/>
            </a:prstGeom>
            <a:noFill/>
            <a:ln w="9525">
              <a:noFill/>
              <a:miter lim="800000"/>
              <a:headEnd/>
              <a:tailEnd/>
            </a:ln>
            <a:effectLst>
              <a:outerShdw dist="12700" dir="2700000" algn="tl" rotWithShape="0">
                <a:srgbClr val="808080">
                  <a:alpha val="39999"/>
                </a:srgbClr>
              </a:outerShdw>
            </a:effectLst>
          </p:spPr>
          <p:txBody>
            <a:bodyPr lIns="49530" tIns="49530" rIns="49530" bIns="49530" anchor="ctr"/>
            <a:lstStyle/>
            <a:p>
              <a:pPr algn="ctr" defTabSz="577850">
                <a:lnSpc>
                  <a:spcPct val="90000"/>
                </a:lnSpc>
                <a:spcAft>
                  <a:spcPct val="35000"/>
                </a:spcAft>
                <a:defRPr/>
              </a:pPr>
              <a:r>
                <a:rPr lang="en-US" sz="1300" b="1" dirty="0">
                  <a:solidFill>
                    <a:srgbClr val="FFFFFF"/>
                  </a:solidFill>
                  <a:latin typeface="+mn-lt"/>
                  <a:ea typeface="+mn-ea"/>
                </a:rPr>
                <a:t>Positive interactions modeled</a:t>
              </a:r>
            </a:p>
          </p:txBody>
        </p:sp>
      </p:grpSp>
      <p:grpSp>
        <p:nvGrpSpPr>
          <p:cNvPr id="4" name="Group 25" title="Culture process image 4"/>
          <p:cNvGrpSpPr>
            <a:grpSpLocks/>
          </p:cNvGrpSpPr>
          <p:nvPr/>
        </p:nvGrpSpPr>
        <p:grpSpPr bwMode="auto">
          <a:xfrm>
            <a:off x="2331019" y="2491406"/>
            <a:ext cx="2282457" cy="857250"/>
            <a:chOff x="5162526" y="841154"/>
            <a:chExt cx="1715839" cy="857919"/>
          </a:xfrm>
        </p:grpSpPr>
        <p:sp>
          <p:nvSpPr>
            <p:cNvPr id="27" name="Rounded Rectangle 26"/>
            <p:cNvSpPr>
              <a:spLocks noChangeArrowheads="1"/>
            </p:cNvSpPr>
            <p:nvPr/>
          </p:nvSpPr>
          <p:spPr bwMode="auto">
            <a:xfrm>
              <a:off x="5162526" y="841154"/>
              <a:ext cx="1715839" cy="857919"/>
            </a:xfrm>
            <a:prstGeom prst="roundRect">
              <a:avLst>
                <a:gd name="adj" fmla="val 16667"/>
              </a:avLst>
            </a:prstGeom>
            <a:solidFill>
              <a:srgbClr val="5CA83F"/>
            </a:solidFill>
            <a:ln w="9525">
              <a:noFill/>
              <a:round/>
              <a:headEnd/>
              <a:tailEnd/>
            </a:ln>
            <a:effectLst>
              <a:outerShdw dist="38100" dir="2700000" algn="tl" rotWithShape="0">
                <a:srgbClr val="808080">
                  <a:alpha val="20000"/>
                </a:srgbClr>
              </a:outerShdw>
            </a:effectLst>
          </p:spPr>
          <p:txBody>
            <a:bodyPr/>
            <a:lstStyle/>
            <a:p>
              <a:pPr>
                <a:defRPr/>
              </a:pPr>
              <a:endParaRPr lang="en-US"/>
            </a:p>
          </p:txBody>
        </p:sp>
        <p:sp>
          <p:nvSpPr>
            <p:cNvPr id="28" name="Rounded Rectangle 4" title="Culture process image 3"/>
            <p:cNvSpPr>
              <a:spLocks noChangeArrowheads="1"/>
            </p:cNvSpPr>
            <p:nvPr/>
          </p:nvSpPr>
          <p:spPr bwMode="auto">
            <a:xfrm>
              <a:off x="5203795" y="882461"/>
              <a:ext cx="1633301" cy="775305"/>
            </a:xfrm>
            <a:prstGeom prst="rect">
              <a:avLst/>
            </a:prstGeom>
            <a:noFill/>
            <a:ln w="9525">
              <a:noFill/>
              <a:miter lim="800000"/>
              <a:headEnd/>
              <a:tailEnd/>
            </a:ln>
            <a:effectLst>
              <a:outerShdw dist="12700" dir="2700000" algn="tl" rotWithShape="0">
                <a:srgbClr val="808080">
                  <a:alpha val="39999"/>
                </a:srgbClr>
              </a:outerShdw>
            </a:effectLst>
          </p:spPr>
          <p:txBody>
            <a:bodyPr lIns="49530" tIns="49530" rIns="49530" bIns="49530" anchor="ctr"/>
            <a:lstStyle/>
            <a:p>
              <a:pPr algn="ctr" defTabSz="577850">
                <a:lnSpc>
                  <a:spcPct val="80000"/>
                </a:lnSpc>
                <a:spcAft>
                  <a:spcPct val="35000"/>
                </a:spcAft>
                <a:defRPr/>
              </a:pPr>
              <a:r>
                <a:rPr lang="en-US" sz="1300" b="1" dirty="0">
                  <a:solidFill>
                    <a:srgbClr val="FFFFFF"/>
                  </a:solidFill>
                  <a:latin typeface="+mn-lt"/>
                  <a:ea typeface="+mn-ea"/>
                </a:rPr>
                <a:t>Expectation that </a:t>
              </a:r>
            </a:p>
            <a:p>
              <a:pPr algn="ctr" defTabSz="577850">
                <a:lnSpc>
                  <a:spcPct val="80000"/>
                </a:lnSpc>
                <a:spcAft>
                  <a:spcPct val="35000"/>
                </a:spcAft>
                <a:defRPr/>
              </a:pPr>
              <a:r>
                <a:rPr lang="en-US" sz="1300" b="1" dirty="0">
                  <a:solidFill>
                    <a:srgbClr val="FFFFFF"/>
                  </a:solidFill>
                  <a:latin typeface="+mn-lt"/>
                  <a:ea typeface="+mn-ea"/>
                </a:rPr>
                <a:t>ALL STUDENTS CAN LEARN</a:t>
              </a:r>
            </a:p>
          </p:txBody>
        </p:sp>
      </p:grpSp>
      <p:grpSp>
        <p:nvGrpSpPr>
          <p:cNvPr id="5" name="Group 28" title="Culture process image 3"/>
          <p:cNvGrpSpPr>
            <a:grpSpLocks/>
          </p:cNvGrpSpPr>
          <p:nvPr/>
        </p:nvGrpSpPr>
        <p:grpSpPr bwMode="auto">
          <a:xfrm>
            <a:off x="4961861" y="1310306"/>
            <a:ext cx="2282457" cy="857250"/>
            <a:chOff x="5162526" y="841154"/>
            <a:chExt cx="1715839" cy="857919"/>
          </a:xfrm>
        </p:grpSpPr>
        <p:sp>
          <p:nvSpPr>
            <p:cNvPr id="30" name="Rounded Rectangle 29"/>
            <p:cNvSpPr>
              <a:spLocks noChangeArrowheads="1"/>
            </p:cNvSpPr>
            <p:nvPr/>
          </p:nvSpPr>
          <p:spPr bwMode="auto">
            <a:xfrm>
              <a:off x="5162526" y="841154"/>
              <a:ext cx="1715839" cy="857919"/>
            </a:xfrm>
            <a:prstGeom prst="roundRect">
              <a:avLst>
                <a:gd name="adj" fmla="val 16667"/>
              </a:avLst>
            </a:prstGeom>
            <a:solidFill>
              <a:srgbClr val="5CA83F"/>
            </a:solidFill>
            <a:ln w="9525">
              <a:noFill/>
              <a:round/>
              <a:headEnd/>
              <a:tailEnd/>
            </a:ln>
            <a:effectLst>
              <a:outerShdw dist="25401" dir="2700000" algn="tl" rotWithShape="0">
                <a:srgbClr val="808080">
                  <a:alpha val="20000"/>
                </a:srgbClr>
              </a:outerShdw>
            </a:effectLst>
          </p:spPr>
          <p:txBody>
            <a:bodyPr/>
            <a:lstStyle/>
            <a:p>
              <a:pPr>
                <a:defRPr/>
              </a:pPr>
              <a:endParaRPr lang="en-US"/>
            </a:p>
          </p:txBody>
        </p:sp>
        <p:sp>
          <p:nvSpPr>
            <p:cNvPr id="31" name="Rounded Rectangle 4" title="Culture process image 3"/>
            <p:cNvSpPr>
              <a:spLocks noChangeArrowheads="1"/>
            </p:cNvSpPr>
            <p:nvPr/>
          </p:nvSpPr>
          <p:spPr bwMode="auto">
            <a:xfrm>
              <a:off x="5203795" y="847509"/>
              <a:ext cx="1633301" cy="773715"/>
            </a:xfrm>
            <a:prstGeom prst="rect">
              <a:avLst/>
            </a:prstGeom>
            <a:noFill/>
            <a:ln w="9525">
              <a:noFill/>
              <a:miter lim="800000"/>
              <a:headEnd/>
              <a:tailEnd/>
            </a:ln>
            <a:effectLst>
              <a:outerShdw dist="12700" dir="2700000" algn="tl" rotWithShape="0">
                <a:srgbClr val="808080">
                  <a:alpha val="39999"/>
                </a:srgbClr>
              </a:outerShdw>
            </a:effectLst>
          </p:spPr>
          <p:txBody>
            <a:bodyPr lIns="49530" tIns="49530" rIns="49530" bIns="49530" anchor="ctr"/>
            <a:lstStyle/>
            <a:p>
              <a:pPr algn="ctr" defTabSz="577850">
                <a:spcAft>
                  <a:spcPct val="35000"/>
                </a:spcAft>
                <a:defRPr/>
              </a:pPr>
              <a:r>
                <a:rPr lang="en-US" sz="1300" b="1" dirty="0">
                  <a:solidFill>
                    <a:srgbClr val="FFFFFF"/>
                  </a:solidFill>
                  <a:latin typeface="+mn-lt"/>
                  <a:ea typeface="+mn-ea"/>
                </a:rPr>
                <a:t>Shared responsibility for learning</a:t>
              </a:r>
            </a:p>
          </p:txBody>
        </p:sp>
      </p:grpSp>
      <p:grpSp>
        <p:nvGrpSpPr>
          <p:cNvPr id="6" name="Group 31" title="Culture process image 4"/>
          <p:cNvGrpSpPr>
            <a:grpSpLocks/>
          </p:cNvGrpSpPr>
          <p:nvPr/>
        </p:nvGrpSpPr>
        <p:grpSpPr bwMode="auto">
          <a:xfrm>
            <a:off x="2331019" y="3740768"/>
            <a:ext cx="2282457" cy="858838"/>
            <a:chOff x="5162526" y="841154"/>
            <a:chExt cx="1715839" cy="857919"/>
          </a:xfrm>
        </p:grpSpPr>
        <p:sp>
          <p:nvSpPr>
            <p:cNvPr id="33" name="Rounded Rectangle 32"/>
            <p:cNvSpPr>
              <a:spLocks noChangeArrowheads="1"/>
            </p:cNvSpPr>
            <p:nvPr/>
          </p:nvSpPr>
          <p:spPr bwMode="auto">
            <a:xfrm>
              <a:off x="5162526" y="841154"/>
              <a:ext cx="1715839" cy="857919"/>
            </a:xfrm>
            <a:prstGeom prst="roundRect">
              <a:avLst>
                <a:gd name="adj" fmla="val 16667"/>
              </a:avLst>
            </a:prstGeom>
            <a:solidFill>
              <a:srgbClr val="5CA83F"/>
            </a:solidFill>
            <a:ln w="9525">
              <a:noFill/>
              <a:round/>
              <a:headEnd/>
              <a:tailEnd/>
            </a:ln>
            <a:effectLst>
              <a:outerShdw dist="38100" dir="2700000" algn="tl" rotWithShape="0">
                <a:srgbClr val="808080">
                  <a:alpha val="20000"/>
                </a:srgbClr>
              </a:outerShdw>
            </a:effectLst>
          </p:spPr>
          <p:txBody>
            <a:bodyPr/>
            <a:lstStyle/>
            <a:p>
              <a:pPr>
                <a:defRPr/>
              </a:pPr>
              <a:endParaRPr lang="en-US"/>
            </a:p>
          </p:txBody>
        </p:sp>
        <p:sp>
          <p:nvSpPr>
            <p:cNvPr id="34" name="Rounded Rectangle 4"/>
            <p:cNvSpPr>
              <a:spLocks noChangeArrowheads="1"/>
            </p:cNvSpPr>
            <p:nvPr/>
          </p:nvSpPr>
          <p:spPr bwMode="auto">
            <a:xfrm>
              <a:off x="5203795" y="871285"/>
              <a:ext cx="1633301" cy="773871"/>
            </a:xfrm>
            <a:prstGeom prst="rect">
              <a:avLst/>
            </a:prstGeom>
            <a:noFill/>
            <a:ln w="9525">
              <a:noFill/>
              <a:miter lim="800000"/>
              <a:headEnd/>
              <a:tailEnd/>
            </a:ln>
            <a:effectLst>
              <a:outerShdw dist="12700" dir="2700000" algn="tl" rotWithShape="0">
                <a:srgbClr val="808080">
                  <a:alpha val="39999"/>
                </a:srgbClr>
              </a:outerShdw>
            </a:effectLst>
          </p:spPr>
          <p:txBody>
            <a:bodyPr lIns="49530" tIns="49530" rIns="49530" bIns="49530" anchor="ctr"/>
            <a:lstStyle/>
            <a:p>
              <a:pPr algn="ctr" defTabSz="577850">
                <a:spcAft>
                  <a:spcPct val="35000"/>
                </a:spcAft>
                <a:defRPr/>
              </a:pPr>
              <a:r>
                <a:rPr lang="en-US" sz="1300" b="1" dirty="0">
                  <a:solidFill>
                    <a:srgbClr val="FFFFFF"/>
                  </a:solidFill>
                  <a:latin typeface="+mn-lt"/>
                  <a:ea typeface="+mn-ea"/>
                </a:rPr>
                <a:t>Intellectual Rigor</a:t>
              </a:r>
            </a:p>
          </p:txBody>
        </p:sp>
      </p:grpSp>
      <p:grpSp>
        <p:nvGrpSpPr>
          <p:cNvPr id="7" name="Group 34" title="Culture process image 5"/>
          <p:cNvGrpSpPr>
            <a:grpSpLocks/>
          </p:cNvGrpSpPr>
          <p:nvPr/>
        </p:nvGrpSpPr>
        <p:grpSpPr bwMode="auto">
          <a:xfrm>
            <a:off x="5014648" y="5044106"/>
            <a:ext cx="2282455" cy="857250"/>
            <a:chOff x="5162526" y="841154"/>
            <a:chExt cx="1715839" cy="857919"/>
          </a:xfrm>
        </p:grpSpPr>
        <p:sp>
          <p:nvSpPr>
            <p:cNvPr id="36" name="Rounded Rectangle 35"/>
            <p:cNvSpPr>
              <a:spLocks noChangeArrowheads="1"/>
            </p:cNvSpPr>
            <p:nvPr/>
          </p:nvSpPr>
          <p:spPr bwMode="auto">
            <a:xfrm>
              <a:off x="5162526" y="841154"/>
              <a:ext cx="1715839" cy="857919"/>
            </a:xfrm>
            <a:prstGeom prst="roundRect">
              <a:avLst>
                <a:gd name="adj" fmla="val 16667"/>
              </a:avLst>
            </a:prstGeom>
            <a:solidFill>
              <a:srgbClr val="5CA83F"/>
            </a:solidFill>
            <a:ln w="9525">
              <a:noFill/>
              <a:round/>
              <a:headEnd/>
              <a:tailEnd/>
            </a:ln>
            <a:effectLst>
              <a:outerShdw dist="38100" dir="2700000" algn="tl" rotWithShape="0">
                <a:srgbClr val="808080">
                  <a:alpha val="20000"/>
                </a:srgbClr>
              </a:outerShdw>
            </a:effectLst>
          </p:spPr>
          <p:txBody>
            <a:bodyPr/>
            <a:lstStyle/>
            <a:p>
              <a:pPr>
                <a:defRPr/>
              </a:pPr>
              <a:endParaRPr lang="en-US"/>
            </a:p>
          </p:txBody>
        </p:sp>
        <p:sp>
          <p:nvSpPr>
            <p:cNvPr id="37" name="Rounded Rectangle 4"/>
            <p:cNvSpPr>
              <a:spLocks noChangeArrowheads="1"/>
            </p:cNvSpPr>
            <p:nvPr/>
          </p:nvSpPr>
          <p:spPr bwMode="auto">
            <a:xfrm>
              <a:off x="5203795" y="871340"/>
              <a:ext cx="1633301" cy="773716"/>
            </a:xfrm>
            <a:prstGeom prst="rect">
              <a:avLst/>
            </a:prstGeom>
            <a:noFill/>
            <a:ln w="9525">
              <a:noFill/>
              <a:miter lim="800000"/>
              <a:headEnd/>
              <a:tailEnd/>
            </a:ln>
            <a:effectLst>
              <a:outerShdw dist="12700" dir="2700000" algn="tl" rotWithShape="0">
                <a:srgbClr val="808080">
                  <a:alpha val="39999"/>
                </a:srgbClr>
              </a:outerShdw>
            </a:effectLst>
          </p:spPr>
          <p:txBody>
            <a:bodyPr lIns="49530" tIns="49530" rIns="49530" bIns="49530" anchor="ctr"/>
            <a:lstStyle/>
            <a:p>
              <a:pPr algn="ctr" defTabSz="577850">
                <a:spcAft>
                  <a:spcPct val="35000"/>
                </a:spcAft>
                <a:defRPr/>
              </a:pPr>
              <a:r>
                <a:rPr lang="en-US" sz="1300" b="1" dirty="0">
                  <a:solidFill>
                    <a:srgbClr val="FFFFFF"/>
                  </a:solidFill>
                  <a:latin typeface="+mn-lt"/>
                  <a:ea typeface="+mn-ea"/>
                </a:rPr>
                <a:t>Mutual Trust</a:t>
              </a:r>
            </a:p>
          </p:txBody>
        </p:sp>
      </p:grpSp>
      <p:grpSp>
        <p:nvGrpSpPr>
          <p:cNvPr id="8" name="Group 37" title="Culture process image 1"/>
          <p:cNvGrpSpPr>
            <a:grpSpLocks/>
          </p:cNvGrpSpPr>
          <p:nvPr/>
        </p:nvGrpSpPr>
        <p:grpSpPr bwMode="auto">
          <a:xfrm>
            <a:off x="7649711" y="3740768"/>
            <a:ext cx="2282457" cy="858838"/>
            <a:chOff x="5162526" y="841154"/>
            <a:chExt cx="1715839" cy="857919"/>
          </a:xfrm>
        </p:grpSpPr>
        <p:sp>
          <p:nvSpPr>
            <p:cNvPr id="39" name="Rounded Rectangle 38"/>
            <p:cNvSpPr>
              <a:spLocks noChangeArrowheads="1"/>
            </p:cNvSpPr>
            <p:nvPr/>
          </p:nvSpPr>
          <p:spPr bwMode="auto">
            <a:xfrm>
              <a:off x="5162526" y="841154"/>
              <a:ext cx="1715839" cy="857919"/>
            </a:xfrm>
            <a:prstGeom prst="roundRect">
              <a:avLst>
                <a:gd name="adj" fmla="val 16667"/>
              </a:avLst>
            </a:prstGeom>
            <a:solidFill>
              <a:srgbClr val="5CA83F"/>
            </a:solidFill>
            <a:ln w="9525">
              <a:noFill/>
              <a:round/>
              <a:headEnd/>
              <a:tailEnd/>
            </a:ln>
            <a:effectLst>
              <a:outerShdw dist="38100" dir="2700000" algn="tl" rotWithShape="0">
                <a:srgbClr val="808080">
                  <a:alpha val="20000"/>
                </a:srgbClr>
              </a:outerShdw>
            </a:effectLst>
          </p:spPr>
          <p:txBody>
            <a:bodyPr/>
            <a:lstStyle/>
            <a:p>
              <a:pPr>
                <a:defRPr/>
              </a:pPr>
              <a:endParaRPr lang="en-US"/>
            </a:p>
          </p:txBody>
        </p:sp>
        <p:sp>
          <p:nvSpPr>
            <p:cNvPr id="40" name="Rounded Rectangle 4"/>
            <p:cNvSpPr>
              <a:spLocks noChangeArrowheads="1"/>
            </p:cNvSpPr>
            <p:nvPr/>
          </p:nvSpPr>
          <p:spPr bwMode="auto">
            <a:xfrm>
              <a:off x="5203795" y="882385"/>
              <a:ext cx="1633301" cy="775457"/>
            </a:xfrm>
            <a:prstGeom prst="rect">
              <a:avLst/>
            </a:prstGeom>
            <a:noFill/>
            <a:ln w="9525">
              <a:noFill/>
              <a:miter lim="800000"/>
              <a:headEnd/>
              <a:tailEnd/>
            </a:ln>
            <a:effectLst>
              <a:outerShdw dist="12700" dir="2700000" algn="tl" rotWithShape="0">
                <a:srgbClr val="808080">
                  <a:alpha val="39999"/>
                </a:srgbClr>
              </a:outerShdw>
            </a:effectLst>
          </p:spPr>
          <p:txBody>
            <a:bodyPr lIns="49530" tIns="49530" rIns="49530" bIns="49530" anchor="ctr"/>
            <a:lstStyle/>
            <a:p>
              <a:pPr algn="ctr" defTabSz="577850">
                <a:lnSpc>
                  <a:spcPct val="90000"/>
                </a:lnSpc>
                <a:spcAft>
                  <a:spcPct val="35000"/>
                </a:spcAft>
                <a:defRPr/>
              </a:pPr>
              <a:r>
                <a:rPr lang="en-US" sz="1300" b="1" dirty="0">
                  <a:solidFill>
                    <a:srgbClr val="FFFFFF"/>
                  </a:solidFill>
                  <a:latin typeface="+mn-lt"/>
                  <a:ea typeface="+mn-ea"/>
                </a:rPr>
                <a:t>Supportive, collaborative relationships</a:t>
              </a:r>
            </a:p>
          </p:txBody>
        </p:sp>
      </p:grpSp>
      <p:sp>
        <p:nvSpPr>
          <p:cNvPr id="43" name="TextBox 42"/>
          <p:cNvSpPr txBox="1">
            <a:spLocks noChangeArrowheads="1"/>
          </p:cNvSpPr>
          <p:nvPr/>
        </p:nvSpPr>
        <p:spPr bwMode="auto">
          <a:xfrm>
            <a:off x="4989311" y="3124818"/>
            <a:ext cx="2183219" cy="646331"/>
          </a:xfrm>
          <a:prstGeom prst="rect">
            <a:avLst/>
          </a:prstGeom>
          <a:noFill/>
          <a:ln w="9525">
            <a:noFill/>
            <a:miter lim="800000"/>
            <a:headEnd/>
            <a:tailEnd/>
          </a:ln>
        </p:spPr>
        <p:txBody>
          <a:bodyPr>
            <a:spAutoFit/>
          </a:bodyPr>
          <a:lstStyle/>
          <a:p>
            <a:pPr algn="ctr">
              <a:lnSpc>
                <a:spcPct val="90000"/>
              </a:lnSpc>
            </a:pPr>
            <a:r>
              <a:rPr lang="en-US" sz="2000" b="1" dirty="0">
                <a:latin typeface="Calibri" pitchFamily="34" charset="0"/>
                <a:cs typeface="Calibri" pitchFamily="34" charset="0"/>
              </a:rPr>
              <a:t>Positive Classroom Culture</a:t>
            </a:r>
          </a:p>
        </p:txBody>
      </p:sp>
      <p:pic>
        <p:nvPicPr>
          <p:cNvPr id="23" name="Sound 8"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62519" y="6056395"/>
            <a:ext cx="812800" cy="812800"/>
          </a:xfrm>
          <a:prstGeom prst="rect">
            <a:avLst/>
          </a:prstGeom>
        </p:spPr>
      </p:pic>
    </p:spTree>
    <p:extLst>
      <p:ext uri="{BB962C8B-B14F-4D97-AF65-F5344CB8AC3E}">
        <p14:creationId xmlns:p14="http://schemas.microsoft.com/office/powerpoint/2010/main" val="639137466"/>
      </p:ext>
    </p:extLst>
  </p:cSld>
  <p:clrMapOvr>
    <a:masterClrMapping/>
  </p:clrMapOvr>
  <p:transition spd="med" advTm="190216">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Content Placeholder 2"/>
          <p:cNvSpPr txBox="1">
            <a:spLocks/>
          </p:cNvSpPr>
          <p:nvPr/>
        </p:nvSpPr>
        <p:spPr bwMode="auto">
          <a:xfrm>
            <a:off x="1317533" y="2697164"/>
            <a:ext cx="9526773"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fontAlgn="base">
              <a:spcBef>
                <a:spcPct val="20000"/>
              </a:spcBef>
              <a:spcAft>
                <a:spcPct val="0"/>
              </a:spcAft>
              <a:buFont typeface="Arial" charset="0"/>
              <a:buNone/>
            </a:pPr>
            <a:r>
              <a:rPr lang="en-US" sz="3000" i="1" dirty="0">
                <a:solidFill>
                  <a:srgbClr val="000000"/>
                </a:solidFill>
                <a:latin typeface="Calibri" charset="0"/>
                <a:cs typeface="Calibri" charset="0"/>
              </a:rPr>
              <a:t>“</a:t>
            </a:r>
            <a:r>
              <a:rPr lang="en-US" altLang="ja-JP" sz="3000" i="1" dirty="0">
                <a:solidFill>
                  <a:srgbClr val="000000"/>
                </a:solidFill>
                <a:latin typeface="Calibri" charset="0"/>
                <a:cs typeface="Calibri" charset="0"/>
              </a:rPr>
              <a:t>Formative assessment has not only changed me as a teacher but I believe it has changed the students as learners.</a:t>
            </a:r>
            <a:r>
              <a:rPr lang="en-US" sz="3000" i="1" dirty="0">
                <a:solidFill>
                  <a:srgbClr val="000000"/>
                </a:solidFill>
                <a:latin typeface="Calibri" charset="0"/>
                <a:cs typeface="Calibri" charset="0"/>
              </a:rPr>
              <a:t>”</a:t>
            </a:r>
            <a:r>
              <a:rPr lang="en-US" altLang="ja-JP" sz="3000" i="1" dirty="0">
                <a:solidFill>
                  <a:srgbClr val="000000"/>
                </a:solidFill>
                <a:latin typeface="Calibri" charset="0"/>
                <a:cs typeface="Calibri" charset="0"/>
              </a:rPr>
              <a:t> </a:t>
            </a:r>
            <a:endParaRPr lang="en-US" sz="3000" dirty="0">
              <a:solidFill>
                <a:srgbClr val="404040"/>
              </a:solidFill>
              <a:latin typeface="Calibri" charset="0"/>
              <a:cs typeface="Calibri" charset="0"/>
            </a:endParaRPr>
          </a:p>
        </p:txBody>
      </p:sp>
      <p:pic>
        <p:nvPicPr>
          <p:cNvPr id="9" name="Picture 8" descr="quotes.png" title="Quote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2779" y="1371600"/>
            <a:ext cx="10896281" cy="4474146"/>
          </a:xfrm>
          <a:prstGeom prst="rect">
            <a:avLst/>
          </a:prstGeom>
        </p:spPr>
      </p:pic>
      <p:sp>
        <p:nvSpPr>
          <p:cNvPr id="2" name="TextBox 1"/>
          <p:cNvSpPr txBox="1"/>
          <p:nvPr/>
        </p:nvSpPr>
        <p:spPr>
          <a:xfrm>
            <a:off x="5388877" y="5260655"/>
            <a:ext cx="5737412" cy="369332"/>
          </a:xfrm>
          <a:prstGeom prst="rect">
            <a:avLst/>
          </a:prstGeom>
          <a:noFill/>
        </p:spPr>
        <p:txBody>
          <a:bodyPr wrap="square" rtlCol="0">
            <a:spAutoFit/>
          </a:bodyPr>
          <a:lstStyle/>
          <a:p>
            <a:r>
              <a:rPr lang="en-US" dirty="0"/>
              <a:t>Heritage, 2010, p. 5</a:t>
            </a:r>
          </a:p>
        </p:txBody>
      </p:sp>
      <p:sp>
        <p:nvSpPr>
          <p:cNvPr id="6" name="Title 1"/>
          <p:cNvSpPr>
            <a:spLocks noGrp="1"/>
          </p:cNvSpPr>
          <p:nvPr>
            <p:ph type="title"/>
          </p:nvPr>
        </p:nvSpPr>
        <p:spPr>
          <a:xfrm>
            <a:off x="709441" y="274638"/>
            <a:ext cx="10742957" cy="1143000"/>
          </a:xfrm>
        </p:spPr>
        <p:txBody>
          <a:bodyPr/>
          <a:lstStyle/>
          <a:p>
            <a:pPr defTabSz="914400" eaLnBrk="1" hangingPunct="1">
              <a:defRPr/>
            </a:pPr>
            <a:r>
              <a:rPr lang="en-US" b="1" dirty="0">
                <a:solidFill>
                  <a:srgbClr val="000000"/>
                </a:solidFill>
                <a:effectLst>
                  <a:outerShdw blurRad="38100" dist="38100" dir="2700000" algn="tl">
                    <a:srgbClr val="DDDDDD"/>
                  </a:outerShdw>
                </a:effectLst>
                <a:latin typeface="Century Gothic"/>
                <a:ea typeface="ＭＳ Ｐゴシック" charset="0"/>
                <a:cs typeface="Century Gothic"/>
              </a:rPr>
              <a:t>Sharon</a:t>
            </a:r>
          </a:p>
        </p:txBody>
      </p:sp>
      <p:pic>
        <p:nvPicPr>
          <p:cNvPr id="7" name="Sound 2"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32967" y="6097368"/>
            <a:ext cx="812800" cy="812800"/>
          </a:xfrm>
          <a:prstGeom prst="rect">
            <a:avLst/>
          </a:prstGeom>
        </p:spPr>
      </p:pic>
    </p:spTree>
    <p:extLst>
      <p:ext uri="{BB962C8B-B14F-4D97-AF65-F5344CB8AC3E}">
        <p14:creationId xmlns:p14="http://schemas.microsoft.com/office/powerpoint/2010/main" val="99358921"/>
      </p:ext>
    </p:extLst>
  </p:cSld>
  <p:clrMapOvr>
    <a:masterClrMapping/>
  </p:clrMapOvr>
  <mc:AlternateContent xmlns:mc="http://schemas.openxmlformats.org/markup-compatibility/2006" xmlns:p14="http://schemas.microsoft.com/office/powerpoint/2010/main">
    <mc:Choice Requires="p14">
      <p:transition spd="slow" p14:dur="2000" advTm="30245"/>
    </mc:Choice>
    <mc:Fallback xmlns="">
      <p:transition spd="slow" advTm="302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8092" y="1202004"/>
            <a:ext cx="10945654" cy="4525963"/>
          </a:xfrm>
        </p:spPr>
        <p:txBody>
          <a:bodyPr/>
          <a:lstStyle/>
          <a:p>
            <a:r>
              <a:rPr lang="en-US" sz="3400" dirty="0"/>
              <a:t>Students are involved in formative assessment through peer and self-assessment and using feedback</a:t>
            </a:r>
          </a:p>
          <a:p>
            <a:pPr marL="0" indent="0">
              <a:spcBef>
                <a:spcPts val="0"/>
              </a:spcBef>
              <a:buNone/>
            </a:pPr>
            <a:endParaRPr lang="en-US" sz="2000" dirty="0"/>
          </a:p>
          <a:p>
            <a:r>
              <a:rPr lang="en-US" sz="3400" dirty="0"/>
              <a:t>Creating a classroom culture that is conducive to formative assessment is a critical component for students taking a role in formative assessment</a:t>
            </a:r>
          </a:p>
        </p:txBody>
      </p:sp>
      <p:sp>
        <p:nvSpPr>
          <p:cNvPr id="4" name="Title 1"/>
          <p:cNvSpPr>
            <a:spLocks noGrp="1"/>
          </p:cNvSpPr>
          <p:nvPr>
            <p:ph type="title"/>
          </p:nvPr>
        </p:nvSpPr>
        <p:spPr>
          <a:xfrm>
            <a:off x="709441" y="274638"/>
            <a:ext cx="10742957" cy="1143000"/>
          </a:xfrm>
        </p:spPr>
        <p:txBody>
          <a:bodyPr/>
          <a:lstStyle/>
          <a:p>
            <a:pPr defTabSz="914400" eaLnBrk="1" hangingPunct="1"/>
            <a:r>
              <a:rPr lang="en-US" b="1" dirty="0">
                <a:solidFill>
                  <a:srgbClr val="000000"/>
                </a:solidFill>
                <a:effectLst>
                  <a:outerShdw blurRad="38100" dist="38100" dir="2700000" algn="tl">
                    <a:srgbClr val="000000">
                      <a:alpha val="43137"/>
                    </a:srgbClr>
                  </a:outerShdw>
                </a:effectLst>
                <a:latin typeface="Helvetica"/>
                <a:ea typeface="ＭＳ Ｐゴシック" charset="0"/>
                <a:cs typeface="Helvetica"/>
              </a:rPr>
              <a:t>Recap</a:t>
            </a:r>
          </a:p>
        </p:txBody>
      </p:sp>
      <p:pic>
        <p:nvPicPr>
          <p:cNvPr id="5" name="Sound 3"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21092" y="6069940"/>
            <a:ext cx="812800" cy="812800"/>
          </a:xfrm>
          <a:prstGeom prst="rect">
            <a:avLst/>
          </a:prstGeom>
        </p:spPr>
      </p:pic>
    </p:spTree>
    <p:extLst>
      <p:ext uri="{BB962C8B-B14F-4D97-AF65-F5344CB8AC3E}">
        <p14:creationId xmlns:p14="http://schemas.microsoft.com/office/powerpoint/2010/main" val="1228263942"/>
      </p:ext>
    </p:extLst>
  </p:cSld>
  <p:clrMapOvr>
    <a:masterClrMapping/>
  </p:clrMapOvr>
  <mc:AlternateContent xmlns:mc="http://schemas.openxmlformats.org/markup-compatibility/2006" xmlns:p14="http://schemas.microsoft.com/office/powerpoint/2010/main">
    <mc:Choice Requires="p14">
      <p:transition spd="slow" p14:dur="2000" advTm="45702"/>
    </mc:Choice>
    <mc:Fallback xmlns="">
      <p:transition spd="slow" advTm="457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ODE Resources</a:t>
            </a:r>
          </a:p>
        </p:txBody>
      </p:sp>
      <p:sp>
        <p:nvSpPr>
          <p:cNvPr id="3" name="Content Placeholder 2"/>
          <p:cNvSpPr>
            <a:spLocks noGrp="1"/>
          </p:cNvSpPr>
          <p:nvPr>
            <p:ph idx="1"/>
          </p:nvPr>
        </p:nvSpPr>
        <p:spPr>
          <a:xfrm>
            <a:off x="608092" y="1423224"/>
            <a:ext cx="10945654" cy="4525963"/>
          </a:xfrm>
        </p:spPr>
        <p:txBody>
          <a:bodyPr/>
          <a:lstStyle/>
          <a:p>
            <a:pPr marL="0" indent="0" algn="ctr">
              <a:buNone/>
            </a:pPr>
            <a:r>
              <a:rPr lang="en-US" sz="3600" dirty="0">
                <a:hlinkClick r:id="rId3"/>
              </a:rPr>
              <a:t>Peer Assessment</a:t>
            </a:r>
            <a:endParaRPr lang="en-US" sz="3600" dirty="0"/>
          </a:p>
          <a:p>
            <a:pPr marL="0" indent="0" algn="ctr">
              <a:buNone/>
            </a:pPr>
            <a:r>
              <a:rPr lang="en-US" sz="3600" dirty="0">
                <a:hlinkClick r:id="rId4"/>
              </a:rPr>
              <a:t>Insights About Self-Assessment</a:t>
            </a:r>
            <a:endParaRPr lang="en-US" sz="3600" dirty="0"/>
          </a:p>
          <a:p>
            <a:pPr marL="0" indent="0" algn="ctr">
              <a:buNone/>
            </a:pPr>
            <a:r>
              <a:rPr lang="en-US" sz="3600" dirty="0">
                <a:hlinkClick r:id="rId5"/>
              </a:rPr>
              <a:t>Teaching Students Self-Assessment</a:t>
            </a:r>
            <a:endParaRPr lang="en-US" sz="3600" dirty="0"/>
          </a:p>
          <a:p>
            <a:pPr marL="0" indent="0" algn="ctr">
              <a:buNone/>
            </a:pPr>
            <a:r>
              <a:rPr lang="en-US" sz="3600" dirty="0">
                <a:hlinkClick r:id="rId6"/>
              </a:rPr>
              <a:t>Self-Assessment Protocol</a:t>
            </a:r>
            <a:endParaRPr lang="en-US" sz="3600" dirty="0"/>
          </a:p>
          <a:p>
            <a:pPr marL="0" indent="0" algn="ctr">
              <a:buNone/>
            </a:pPr>
            <a:r>
              <a:rPr lang="en-US" sz="3600" dirty="0">
                <a:hlinkClick r:id="rId7"/>
              </a:rPr>
              <a:t>Classroom Culture Inventory</a:t>
            </a:r>
            <a:endParaRPr lang="en-US" sz="3600" dirty="0"/>
          </a:p>
          <a:p>
            <a:pPr marL="0" indent="0" algn="ctr">
              <a:buNone/>
            </a:pPr>
            <a:r>
              <a:rPr lang="en-US" sz="2000" dirty="0"/>
              <a:t>3 student surveys: The Way I See School</a:t>
            </a:r>
          </a:p>
          <a:p>
            <a:pPr marL="0" indent="0" algn="ctr">
              <a:buNone/>
            </a:pPr>
            <a:r>
              <a:rPr lang="en-US" sz="2000" dirty="0"/>
              <a:t>(K-2, 3-6, 7-12)</a:t>
            </a:r>
          </a:p>
        </p:txBody>
      </p:sp>
    </p:spTree>
    <p:extLst>
      <p:ext uri="{BB962C8B-B14F-4D97-AF65-F5344CB8AC3E}">
        <p14:creationId xmlns:p14="http://schemas.microsoft.com/office/powerpoint/2010/main" val="176808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Section 1</a:t>
            </a:r>
          </a:p>
        </p:txBody>
      </p:sp>
      <p:sp>
        <p:nvSpPr>
          <p:cNvPr id="3" name="Content Placeholder 2"/>
          <p:cNvSpPr>
            <a:spLocks noGrp="1"/>
          </p:cNvSpPr>
          <p:nvPr>
            <p:ph idx="1"/>
          </p:nvPr>
        </p:nvSpPr>
        <p:spPr>
          <a:xfrm>
            <a:off x="608092" y="1646075"/>
            <a:ext cx="10945654" cy="3462476"/>
          </a:xfrm>
        </p:spPr>
        <p:txBody>
          <a:bodyPr/>
          <a:lstStyle/>
          <a:p>
            <a:pPr marL="0" indent="0" defTabSz="514350">
              <a:spcBef>
                <a:spcPts val="0"/>
              </a:spcBef>
              <a:buNone/>
              <a:defRPr/>
            </a:pPr>
            <a:endParaRPr lang="en-US" dirty="0"/>
          </a:p>
          <a:p>
            <a:pPr marL="0" indent="0" algn="ctr" defTabSz="514350">
              <a:spcBef>
                <a:spcPts val="0"/>
              </a:spcBef>
              <a:buNone/>
              <a:defRPr/>
            </a:pPr>
            <a:r>
              <a:rPr lang="en-US" b="1" dirty="0"/>
              <a:t>STUDENT ROLE IN FORMATIVE ASSESSMENT</a:t>
            </a:r>
          </a:p>
        </p:txBody>
      </p:sp>
      <p:pic>
        <p:nvPicPr>
          <p:cNvPr id="4" name="Sound 3"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47346" y="6063013"/>
            <a:ext cx="812800" cy="812800"/>
          </a:xfrm>
          <a:prstGeom prst="rect">
            <a:avLst/>
          </a:prstGeom>
        </p:spPr>
      </p:pic>
    </p:spTree>
    <p:extLst>
      <p:ext uri="{BB962C8B-B14F-4D97-AF65-F5344CB8AC3E}">
        <p14:creationId xmlns:p14="http://schemas.microsoft.com/office/powerpoint/2010/main" val="286201851"/>
      </p:ext>
    </p:extLst>
  </p:cSld>
  <p:clrMapOvr>
    <a:masterClrMapping/>
  </p:clrMapOvr>
  <mc:AlternateContent xmlns:mc="http://schemas.openxmlformats.org/markup-compatibility/2006" xmlns:p14="http://schemas.microsoft.com/office/powerpoint/2010/main">
    <mc:Choice Requires="p14">
      <p:transition spd="slow" p14:dur="2000" advTm="12126"/>
    </mc:Choice>
    <mc:Fallback xmlns="">
      <p:transition spd="slow" advTm="121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title="Students"/>
          <p:cNvGrpSpPr/>
          <p:nvPr/>
        </p:nvGrpSpPr>
        <p:grpSpPr>
          <a:xfrm>
            <a:off x="3514752" y="2660604"/>
            <a:ext cx="4803308" cy="1854011"/>
            <a:chOff x="311524" y="3079375"/>
            <a:chExt cx="2845994" cy="1461063"/>
          </a:xfrm>
        </p:grpSpPr>
        <p:pic>
          <p:nvPicPr>
            <p:cNvPr id="7" name="Picture 6" title="Student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2423" y="3254182"/>
              <a:ext cx="1112520" cy="1286256"/>
            </a:xfrm>
            <a:prstGeom prst="rect">
              <a:avLst/>
            </a:prstGeom>
          </p:spPr>
        </p:pic>
        <p:pic>
          <p:nvPicPr>
            <p:cNvPr id="8" name="Picture 7" title="Student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44998" y="3079375"/>
              <a:ext cx="1112520" cy="1286256"/>
            </a:xfrm>
            <a:prstGeom prst="rect">
              <a:avLst/>
            </a:prstGeom>
          </p:spPr>
        </p:pic>
        <p:pic>
          <p:nvPicPr>
            <p:cNvPr id="9" name="Picture 8" title="Student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1524" y="3106269"/>
              <a:ext cx="1112520" cy="1286256"/>
            </a:xfrm>
            <a:prstGeom prst="rect">
              <a:avLst/>
            </a:prstGeom>
          </p:spPr>
        </p:pic>
      </p:grpSp>
      <p:sp>
        <p:nvSpPr>
          <p:cNvPr id="10" name="Title 1"/>
          <p:cNvSpPr>
            <a:spLocks noGrp="1"/>
          </p:cNvSpPr>
          <p:nvPr>
            <p:ph type="title"/>
          </p:nvPr>
        </p:nvSpPr>
        <p:spPr>
          <a:xfrm>
            <a:off x="709441" y="274638"/>
            <a:ext cx="10742957" cy="1143000"/>
          </a:xfrm>
        </p:spPr>
        <p:txBody>
          <a:bodyPr/>
          <a:lstStyle/>
          <a:p>
            <a:r>
              <a:rPr lang="en-US" spc="-98" dirty="0">
                <a:cs typeface="Times New Roman"/>
              </a:rPr>
              <a:t>Students actually </a:t>
            </a:r>
            <a:r>
              <a:rPr lang="en-US" b="1" spc="-98" dirty="0">
                <a:cs typeface="Times New Roman"/>
              </a:rPr>
              <a:t>DO </a:t>
            </a:r>
            <a:r>
              <a:rPr lang="en-US" spc="-98" dirty="0">
                <a:cs typeface="Times New Roman"/>
              </a:rPr>
              <a:t>the learning</a:t>
            </a:r>
            <a:endParaRPr lang="en-US" b="1" dirty="0">
              <a:solidFill>
                <a:srgbClr val="F6903A"/>
              </a:solidFill>
              <a:latin typeface="Helvetica" charset="0"/>
              <a:ea typeface="Helvetica" charset="0"/>
              <a:cs typeface="Helvetica" charset="0"/>
            </a:endParaRPr>
          </a:p>
        </p:txBody>
      </p:sp>
      <p:pic>
        <p:nvPicPr>
          <p:cNvPr id="11" name="Sound 1"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62519" y="6045200"/>
            <a:ext cx="812800" cy="812800"/>
          </a:xfrm>
          <a:prstGeom prst="rect">
            <a:avLst/>
          </a:prstGeom>
        </p:spPr>
      </p:pic>
    </p:spTree>
    <p:extLst>
      <p:ext uri="{BB962C8B-B14F-4D97-AF65-F5344CB8AC3E}">
        <p14:creationId xmlns:p14="http://schemas.microsoft.com/office/powerpoint/2010/main" val="1271723313"/>
      </p:ext>
    </p:extLst>
  </p:cSld>
  <p:clrMapOvr>
    <a:masterClrMapping/>
  </p:clrMapOvr>
  <p:transition spd="med" advTm="29531">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ppt_y</p:attrName>
                                        </p:attrNameLst>
                                      </p:cBhvr>
                                      <p:tavLst>
                                        <p:tav tm="0">
                                          <p:val>
                                            <p:strVal val="#ppt_y+#ppt_h*1.125000"/>
                                          </p:val>
                                        </p:tav>
                                        <p:tav tm="100000">
                                          <p:val>
                                            <p:strVal val="#ppt_y"/>
                                          </p:val>
                                        </p:tav>
                                      </p:tavLst>
                                    </p:anim>
                                    <p:animEffect transition="in" filter="wipe(up)">
                                      <p:cBhvr>
                                        <p:cTn id="8" dur="500"/>
                                        <p:tgtEl>
                                          <p:spTgt spid="6"/>
                                        </p:tgtEl>
                                      </p:cBhvr>
                                    </p:animEffect>
                                  </p:childTnLst>
                                </p:cTn>
                              </p:par>
                            </p:childTnLst>
                          </p:cTn>
                        </p:par>
                        <p:par>
                          <p:cTn id="9" fill="hold">
                            <p:stCondLst>
                              <p:cond delay="500"/>
                            </p:stCondLst>
                            <p:childTnLst>
                              <p:par>
                                <p:cTn id="10" presetID="1" presetClass="mediacall" presetSubtype="0" fill="hold" nodeType="afterEffect">
                                  <p:stCondLst>
                                    <p:cond delay="0"/>
                                  </p:stCondLst>
                                  <p:childTnLst>
                                    <p:cmd type="call" cmd="playFrom(0.0)">
                                      <p:cBhvr>
                                        <p:cTn id="11"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11"/>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Using feedback</a:t>
            </a:r>
          </a:p>
          <a:p>
            <a:endParaRPr lang="en-US" dirty="0"/>
          </a:p>
          <a:p>
            <a:r>
              <a:rPr lang="en-US" dirty="0"/>
              <a:t>Giving and receiving feedback</a:t>
            </a:r>
          </a:p>
          <a:p>
            <a:endParaRPr lang="en-US" dirty="0"/>
          </a:p>
          <a:p>
            <a:r>
              <a:rPr lang="en-US" dirty="0"/>
              <a:t>Self-assessment</a:t>
            </a:r>
          </a:p>
        </p:txBody>
      </p:sp>
      <p:sp>
        <p:nvSpPr>
          <p:cNvPr id="5" name="Title 1"/>
          <p:cNvSpPr>
            <a:spLocks noGrp="1"/>
          </p:cNvSpPr>
          <p:nvPr>
            <p:ph type="title"/>
          </p:nvPr>
        </p:nvSpPr>
        <p:spPr>
          <a:xfrm>
            <a:off x="709441" y="274638"/>
            <a:ext cx="10742957" cy="1143000"/>
          </a:xfrm>
        </p:spPr>
        <p:txBody>
          <a:bodyPr/>
          <a:lstStyle/>
          <a:p>
            <a:pPr defTabSz="914400" eaLnBrk="1" hangingPunct="1"/>
            <a:r>
              <a:rPr lang="en-US" b="1" dirty="0">
                <a:solidFill>
                  <a:srgbClr val="000000"/>
                </a:solidFill>
                <a:effectLst>
                  <a:outerShdw blurRad="38100" dist="38100" dir="2700000" algn="tl">
                    <a:srgbClr val="000000">
                      <a:alpha val="43137"/>
                    </a:srgbClr>
                  </a:outerShdw>
                </a:effectLst>
                <a:latin typeface="Helvetica"/>
                <a:ea typeface="ＭＳ Ｐゴシック" charset="0"/>
                <a:cs typeface="Helvetica"/>
              </a:rPr>
              <a:t>Student Role</a:t>
            </a:r>
          </a:p>
        </p:txBody>
      </p:sp>
      <p:pic>
        <p:nvPicPr>
          <p:cNvPr id="4" name="Sound 3"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62519" y="6049965"/>
            <a:ext cx="812800" cy="812800"/>
          </a:xfrm>
          <a:prstGeom prst="rect">
            <a:avLst/>
          </a:prstGeom>
        </p:spPr>
      </p:pic>
    </p:spTree>
    <p:extLst>
      <p:ext uri="{BB962C8B-B14F-4D97-AF65-F5344CB8AC3E}">
        <p14:creationId xmlns:p14="http://schemas.microsoft.com/office/powerpoint/2010/main" val="4105680854"/>
      </p:ext>
    </p:extLst>
  </p:cSld>
  <p:clrMapOvr>
    <a:masterClrMapping/>
  </p:clrMapOvr>
  <mc:AlternateContent xmlns:mc="http://schemas.openxmlformats.org/markup-compatibility/2006" xmlns:p14="http://schemas.microsoft.com/office/powerpoint/2010/main">
    <mc:Choice Requires="p14">
      <p:transition spd="slow" p14:dur="2000" advTm="31054"/>
    </mc:Choice>
    <mc:Fallback xmlns="">
      <p:transition spd="slow" advTm="310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10699" y="523689"/>
            <a:ext cx="7465197" cy="4955203"/>
          </a:xfrm>
          <a:prstGeom prst="rect">
            <a:avLst/>
          </a:prstGeom>
          <a:noFill/>
        </p:spPr>
        <p:txBody>
          <a:bodyPr wrap="square" rtlCol="0">
            <a:spAutoFit/>
          </a:bodyPr>
          <a:lstStyle/>
          <a:p>
            <a:pPr marL="342900" indent="-342900">
              <a:spcAft>
                <a:spcPts val="1800"/>
              </a:spcAft>
              <a:buFont typeface="Arial"/>
              <a:buChar char="•"/>
            </a:pPr>
            <a:endParaRPr lang="en-US" sz="3200" dirty="0">
              <a:solidFill>
                <a:srgbClr val="000000"/>
              </a:solidFill>
              <a:ea typeface="Times New Roman" charset="0"/>
              <a:cs typeface="Calibri"/>
            </a:endParaRPr>
          </a:p>
          <a:p>
            <a:pPr marL="342900" indent="-342900">
              <a:spcAft>
                <a:spcPts val="1800"/>
              </a:spcAft>
              <a:buFont typeface="Arial"/>
              <a:buChar char="•"/>
            </a:pPr>
            <a:r>
              <a:rPr lang="en-US" sz="3200" dirty="0">
                <a:solidFill>
                  <a:srgbClr val="000000"/>
                </a:solidFill>
                <a:ea typeface="Times New Roman" charset="0"/>
                <a:cs typeface="Calibri"/>
              </a:rPr>
              <a:t>Be related to goals and criteria</a:t>
            </a:r>
          </a:p>
          <a:p>
            <a:pPr marL="342900" indent="-342900">
              <a:spcAft>
                <a:spcPts val="1800"/>
              </a:spcAft>
              <a:buFont typeface="Arial"/>
              <a:buChar char="•"/>
            </a:pPr>
            <a:r>
              <a:rPr lang="en-US" sz="3200" dirty="0">
                <a:solidFill>
                  <a:srgbClr val="000000"/>
                </a:solidFill>
                <a:ea typeface="Times New Roman" charset="0"/>
                <a:cs typeface="Calibri"/>
              </a:rPr>
              <a:t>Provide the learner with suggestions, hints or cues for how to improve rather than correct answers</a:t>
            </a:r>
          </a:p>
          <a:p>
            <a:pPr marL="342900" indent="-342900">
              <a:spcAft>
                <a:spcPts val="1800"/>
              </a:spcAft>
              <a:buFont typeface="Arial"/>
              <a:buChar char="•"/>
            </a:pPr>
            <a:r>
              <a:rPr lang="en-US" sz="3200" dirty="0">
                <a:solidFill>
                  <a:prstClr val="black"/>
                </a:solidFill>
                <a:ea typeface="Times New Roman" charset="0"/>
                <a:cs typeface="Calibri"/>
              </a:rPr>
              <a:t>Focus on the learning and not on the individual</a:t>
            </a:r>
          </a:p>
          <a:p>
            <a:pPr marL="342900" indent="-342900">
              <a:spcAft>
                <a:spcPts val="1800"/>
              </a:spcAft>
              <a:buFont typeface="Arial"/>
              <a:buChar char="•"/>
            </a:pPr>
            <a:r>
              <a:rPr lang="en-US" sz="3200" dirty="0">
                <a:solidFill>
                  <a:prstClr val="black"/>
                </a:solidFill>
                <a:ea typeface="Times New Roman" charset="0"/>
                <a:cs typeface="Calibri"/>
              </a:rPr>
              <a:t>Engage students’ thinking</a:t>
            </a:r>
          </a:p>
        </p:txBody>
      </p:sp>
      <p:pic>
        <p:nvPicPr>
          <p:cNvPr id="6" name="Picture 5" descr="feedback.png" title="Feedback"/>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308" y="1306716"/>
            <a:ext cx="4866494" cy="3840480"/>
          </a:xfrm>
          <a:prstGeom prst="rect">
            <a:avLst/>
          </a:prstGeom>
        </p:spPr>
      </p:pic>
      <p:sp>
        <p:nvSpPr>
          <p:cNvPr id="7" name="Title 1"/>
          <p:cNvSpPr>
            <a:spLocks noGrp="1"/>
          </p:cNvSpPr>
          <p:nvPr>
            <p:ph type="title"/>
          </p:nvPr>
        </p:nvSpPr>
        <p:spPr>
          <a:xfrm>
            <a:off x="709441" y="274638"/>
            <a:ext cx="10742957" cy="1143000"/>
          </a:xfrm>
        </p:spPr>
        <p:txBody>
          <a:bodyPr/>
          <a:lstStyle/>
          <a:p>
            <a:pPr eaLnBrk="1" hangingPunct="1"/>
            <a:r>
              <a:rPr lang="en-US" b="1" dirty="0">
                <a:solidFill>
                  <a:srgbClr val="000000"/>
                </a:solidFill>
                <a:effectLst>
                  <a:outerShdw blurRad="38100" dist="38100" dir="2700000" algn="tl">
                    <a:srgbClr val="000000">
                      <a:alpha val="43137"/>
                    </a:srgbClr>
                  </a:outerShdw>
                </a:effectLst>
                <a:latin typeface="Helvetica"/>
                <a:ea typeface="ＭＳ Ｐゴシック" charset="0"/>
                <a:cs typeface="Helvetica"/>
              </a:rPr>
              <a:t>Feedback Should…</a:t>
            </a:r>
          </a:p>
        </p:txBody>
      </p:sp>
      <p:pic>
        <p:nvPicPr>
          <p:cNvPr id="5" name="Sound 2"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82651" y="6046190"/>
            <a:ext cx="812800" cy="812800"/>
          </a:xfrm>
          <a:prstGeom prst="rect">
            <a:avLst/>
          </a:prstGeom>
        </p:spPr>
      </p:pic>
    </p:spTree>
    <p:extLst>
      <p:ext uri="{BB962C8B-B14F-4D97-AF65-F5344CB8AC3E}">
        <p14:creationId xmlns:p14="http://schemas.microsoft.com/office/powerpoint/2010/main" val="2282266579"/>
      </p:ext>
    </p:extLst>
  </p:cSld>
  <p:clrMapOvr>
    <a:masterClrMapping/>
  </p:clrMapOvr>
  <mc:AlternateContent xmlns:mc="http://schemas.openxmlformats.org/markup-compatibility/2006" xmlns:p14="http://schemas.microsoft.com/office/powerpoint/2010/main">
    <mc:Choice Requires="p14">
      <p:transition spd="slow" p14:dur="2000" advTm="45809"/>
    </mc:Choice>
    <mc:Fallback xmlns="">
      <p:transition spd="slow" advTm="458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0000"/>
                </a:solidFill>
                <a:effectLst>
                  <a:outerShdw blurRad="38100" dist="38100" dir="2700000" algn="tl">
                    <a:srgbClr val="000000">
                      <a:alpha val="43137"/>
                    </a:srgbClr>
                  </a:outerShdw>
                </a:effectLst>
                <a:latin typeface="Helvetica"/>
                <a:ea typeface="ＭＳ Ｐゴシック" charset="0"/>
                <a:cs typeface="Helvetica"/>
              </a:rPr>
              <a:t>Feedback</a:t>
            </a:r>
            <a:endParaRPr lang="en-US" dirty="0"/>
          </a:p>
        </p:txBody>
      </p:sp>
      <p:sp>
        <p:nvSpPr>
          <p:cNvPr id="1267715" name="Rectangle 3"/>
          <p:cNvSpPr>
            <a:spLocks noGrp="1" noChangeArrowheads="1"/>
          </p:cNvSpPr>
          <p:nvPr>
            <p:ph idx="1"/>
          </p:nvPr>
        </p:nvSpPr>
        <p:spPr>
          <a:xfrm>
            <a:off x="680153" y="1417638"/>
            <a:ext cx="10742957" cy="4267199"/>
          </a:xfrm>
          <a:prstGeom prst="rect">
            <a:avLst/>
          </a:prstGeom>
        </p:spPr>
        <p:txBody>
          <a:bodyPr/>
          <a:lstStyle/>
          <a:p>
            <a:r>
              <a:rPr lang="en-US" dirty="0">
                <a:ea typeface="ＭＳ Ｐゴシック" pitchFamily="-112" charset="-128"/>
                <a:cs typeface="ＭＳ Ｐゴシック" pitchFamily="-112" charset="-128"/>
              </a:rPr>
              <a:t>Feedback is only formative if it is </a:t>
            </a:r>
            <a:r>
              <a:rPr lang="en-US" b="1" dirty="0">
                <a:solidFill>
                  <a:schemeClr val="tx2">
                    <a:lumMod val="60000"/>
                    <a:lumOff val="40000"/>
                  </a:schemeClr>
                </a:solidFill>
                <a:ea typeface="ＭＳ Ｐゴシック" pitchFamily="-112" charset="-128"/>
                <a:cs typeface="ＭＳ Ｐゴシック" pitchFamily="-112" charset="-128"/>
              </a:rPr>
              <a:t>USED</a:t>
            </a:r>
            <a:r>
              <a:rPr lang="en-US" dirty="0">
                <a:solidFill>
                  <a:schemeClr val="tx2">
                    <a:lumMod val="60000"/>
                    <a:lumOff val="40000"/>
                  </a:schemeClr>
                </a:solidFill>
                <a:ea typeface="ＭＳ Ｐゴシック" pitchFamily="-112" charset="-128"/>
                <a:cs typeface="ＭＳ Ｐゴシック" pitchFamily="-112" charset="-128"/>
              </a:rPr>
              <a:t> </a:t>
            </a:r>
            <a:r>
              <a:rPr lang="en-US" dirty="0">
                <a:ea typeface="ＭＳ Ｐゴシック" pitchFamily="-112" charset="-128"/>
                <a:cs typeface="ＭＳ Ｐゴシック" pitchFamily="-112" charset="-128"/>
              </a:rPr>
              <a:t>by students</a:t>
            </a:r>
            <a:endParaRPr lang="en-US" sz="2000" dirty="0">
              <a:ea typeface="ＭＳ Ｐゴシック" pitchFamily="-112" charset="-128"/>
              <a:cs typeface="ＭＳ Ｐゴシック" pitchFamily="-112" charset="-128"/>
            </a:endParaRPr>
          </a:p>
          <a:p>
            <a:r>
              <a:rPr lang="en-US" dirty="0">
                <a:ea typeface="ＭＳ Ｐゴシック" pitchFamily="-112" charset="-128"/>
                <a:cs typeface="ＭＳ Ｐゴシック" pitchFamily="-112" charset="-128"/>
              </a:rPr>
              <a:t>Teachers must allow </a:t>
            </a:r>
            <a:r>
              <a:rPr lang="en-US" b="1" dirty="0">
                <a:solidFill>
                  <a:schemeClr val="tx2">
                    <a:lumMod val="60000"/>
                    <a:lumOff val="40000"/>
                  </a:schemeClr>
                </a:solidFill>
                <a:ea typeface="ＭＳ Ｐゴシック" pitchFamily="-112" charset="-128"/>
                <a:cs typeface="ＭＳ Ｐゴシック" pitchFamily="-112" charset="-128"/>
              </a:rPr>
              <a:t>TIME</a:t>
            </a:r>
            <a:r>
              <a:rPr lang="en-US" dirty="0">
                <a:solidFill>
                  <a:srgbClr val="000099"/>
                </a:solidFill>
                <a:ea typeface="ＭＳ Ｐゴシック" pitchFamily="-112" charset="-128"/>
                <a:cs typeface="ＭＳ Ｐゴシック" pitchFamily="-112" charset="-128"/>
              </a:rPr>
              <a:t> </a:t>
            </a:r>
            <a:r>
              <a:rPr lang="en-US" dirty="0">
                <a:ea typeface="ＭＳ Ｐゴシック" pitchFamily="-112" charset="-128"/>
                <a:cs typeface="ＭＳ Ｐゴシック" pitchFamily="-112" charset="-128"/>
              </a:rPr>
              <a:t>for students to use feedback</a:t>
            </a:r>
            <a:endParaRPr lang="en-US" sz="2000" dirty="0">
              <a:ea typeface="ＭＳ Ｐゴシック" pitchFamily="-112" charset="-128"/>
              <a:cs typeface="ＭＳ Ｐゴシック" pitchFamily="-112" charset="-128"/>
            </a:endParaRPr>
          </a:p>
          <a:p>
            <a:r>
              <a:rPr lang="en-US" dirty="0">
                <a:ea typeface="ＭＳ Ｐゴシック" pitchFamily="-112" charset="-128"/>
                <a:cs typeface="ＭＳ Ｐゴシック" pitchFamily="-112" charset="-128"/>
              </a:rPr>
              <a:t>Using feedback helps students develop knowledge of LEARNING STRATEGIES</a:t>
            </a:r>
            <a:endParaRPr lang="en-US" i="1" dirty="0">
              <a:ea typeface="ＭＳ Ｐゴシック" pitchFamily="-112" charset="-128"/>
              <a:cs typeface="ＭＳ Ｐゴシック" pitchFamily="-112" charset="-128"/>
            </a:endParaRPr>
          </a:p>
          <a:p>
            <a:pPr eaLnBrk="1" hangingPunct="1">
              <a:buClr>
                <a:srgbClr val="000099"/>
              </a:buClr>
            </a:pPr>
            <a:endParaRPr lang="en-US" i="1" dirty="0">
              <a:ea typeface="ＭＳ Ｐゴシック" pitchFamily="-112" charset="-128"/>
              <a:cs typeface="ＭＳ Ｐゴシック" pitchFamily="-112" charset="-128"/>
            </a:endParaRPr>
          </a:p>
        </p:txBody>
      </p:sp>
      <p:pic>
        <p:nvPicPr>
          <p:cNvPr id="13" name="Picture 12" descr="feedback.png" title="Feedback"/>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47719" y="3026561"/>
            <a:ext cx="4866494" cy="3840480"/>
          </a:xfrm>
          <a:prstGeom prst="rect">
            <a:avLst/>
          </a:prstGeom>
        </p:spPr>
      </p:pic>
      <p:pic>
        <p:nvPicPr>
          <p:cNvPr id="5" name="Sound 1"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97218" y="6045200"/>
            <a:ext cx="812800" cy="812800"/>
          </a:xfrm>
          <a:prstGeom prst="rect">
            <a:avLst/>
          </a:prstGeom>
        </p:spPr>
      </p:pic>
    </p:spTree>
    <p:extLst>
      <p:ext uri="{BB962C8B-B14F-4D97-AF65-F5344CB8AC3E}">
        <p14:creationId xmlns:p14="http://schemas.microsoft.com/office/powerpoint/2010/main" val="3526485166"/>
      </p:ext>
    </p:extLst>
  </p:cSld>
  <p:clrMapOvr>
    <a:masterClrMapping/>
  </p:clrMapOvr>
  <mc:AlternateContent xmlns:mc="http://schemas.openxmlformats.org/markup-compatibility/2006" xmlns:p14="http://schemas.microsoft.com/office/powerpoint/2010/main">
    <mc:Choice Requires="p14">
      <p:transition spd="slow" p14:dur="2000" advTm="51645"/>
    </mc:Choice>
    <mc:Fallback xmlns="">
      <p:transition spd="slow" advTm="516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idx="1"/>
          </p:nvPr>
        </p:nvSpPr>
        <p:spPr>
          <a:xfrm>
            <a:off x="518319" y="1600200"/>
            <a:ext cx="10945654" cy="4525963"/>
          </a:xfrm>
        </p:spPr>
        <p:txBody>
          <a:bodyPr/>
          <a:lstStyle/>
          <a:p>
            <a:pPr>
              <a:buFontTx/>
              <a:buNone/>
            </a:pPr>
            <a:r>
              <a:rPr lang="en-US" sz="3300" i="1" dirty="0">
                <a:cs typeface="ＭＳ Ｐゴシック" pitchFamily="31" charset="-128"/>
              </a:rPr>
              <a:t>	“Research shows that the </a:t>
            </a:r>
            <a:r>
              <a:rPr lang="en-US" sz="3300" i="1" u="sng" dirty="0">
                <a:cs typeface="ＭＳ Ｐゴシック" pitchFamily="31" charset="-128"/>
              </a:rPr>
              <a:t>people providing the feedback benefit</a:t>
            </a:r>
            <a:r>
              <a:rPr lang="en-US" sz="3300" i="1" dirty="0">
                <a:cs typeface="ＭＳ Ｐゴシック" pitchFamily="31" charset="-128"/>
              </a:rPr>
              <a:t> just as much as the recipient, because they are forced to </a:t>
            </a:r>
            <a:r>
              <a:rPr lang="en-US" sz="3300" i="1" u="sng" dirty="0">
                <a:cs typeface="ＭＳ Ｐゴシック" pitchFamily="31" charset="-128"/>
              </a:rPr>
              <a:t>internalize the learning intentions and success criteria</a:t>
            </a:r>
            <a:r>
              <a:rPr lang="en-US" sz="3300" i="1" dirty="0">
                <a:cs typeface="ＭＳ Ｐゴシック" pitchFamily="31" charset="-128"/>
              </a:rPr>
              <a:t> in the context of someone else’s work, which is less emotionally charged than one’s own work” </a:t>
            </a:r>
            <a:br>
              <a:rPr lang="en-US" sz="3300" i="1" dirty="0">
                <a:cs typeface="ＭＳ Ｐゴシック" pitchFamily="31" charset="-128"/>
              </a:rPr>
            </a:br>
            <a:r>
              <a:rPr lang="en-US" i="1" dirty="0">
                <a:cs typeface="ＭＳ Ｐゴシック" pitchFamily="31" charset="-128"/>
              </a:rPr>
              <a:t>(Wiliam, 2006:6).</a:t>
            </a:r>
            <a:endParaRPr lang="en-US" dirty="0">
              <a:latin typeface="Verdana" pitchFamily="31" charset="0"/>
              <a:cs typeface="ＭＳ Ｐゴシック" pitchFamily="31" charset="-128"/>
            </a:endParaRPr>
          </a:p>
        </p:txBody>
      </p:sp>
      <p:sp>
        <p:nvSpPr>
          <p:cNvPr id="4" name="Title 1"/>
          <p:cNvSpPr>
            <a:spLocks noGrp="1"/>
          </p:cNvSpPr>
          <p:nvPr>
            <p:ph type="title"/>
          </p:nvPr>
        </p:nvSpPr>
        <p:spPr>
          <a:xfrm>
            <a:off x="709441" y="274638"/>
            <a:ext cx="10742957" cy="1143000"/>
          </a:xfrm>
        </p:spPr>
        <p:txBody>
          <a:bodyPr/>
          <a:lstStyle/>
          <a:p>
            <a:pPr defTabSz="914400" eaLnBrk="1" hangingPunct="1"/>
            <a:r>
              <a:rPr lang="en-US" b="1" dirty="0">
                <a:solidFill>
                  <a:srgbClr val="000000"/>
                </a:solidFill>
                <a:effectLst>
                  <a:outerShdw blurRad="38100" dist="38100" dir="2700000" algn="tl">
                    <a:srgbClr val="000000">
                      <a:alpha val="43137"/>
                    </a:srgbClr>
                  </a:outerShdw>
                </a:effectLst>
                <a:latin typeface="Helvetica"/>
                <a:ea typeface="ＭＳ Ｐゴシック" charset="0"/>
                <a:cs typeface="Helvetica"/>
              </a:rPr>
              <a:t>Peer Feedback</a:t>
            </a:r>
          </a:p>
        </p:txBody>
      </p:sp>
      <p:pic>
        <p:nvPicPr>
          <p:cNvPr id="5" name="Sound 1"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26040" y="6046190"/>
            <a:ext cx="812800" cy="812800"/>
          </a:xfrm>
          <a:prstGeom prst="rect">
            <a:avLst/>
          </a:prstGeom>
        </p:spPr>
      </p:pic>
    </p:spTree>
    <p:extLst>
      <p:ext uri="{BB962C8B-B14F-4D97-AF65-F5344CB8AC3E}">
        <p14:creationId xmlns:p14="http://schemas.microsoft.com/office/powerpoint/2010/main" val="847753518"/>
      </p:ext>
    </p:extLst>
  </p:cSld>
  <p:clrMapOvr>
    <a:masterClrMapping/>
  </p:clrMapOvr>
  <mc:AlternateContent xmlns:mc="http://schemas.openxmlformats.org/markup-compatibility/2006" xmlns:p14="http://schemas.microsoft.com/office/powerpoint/2010/main">
    <mc:Choice Requires="p14">
      <p:transition spd="slow" p14:dur="2000" advTm="71551"/>
    </mc:Choice>
    <mc:Fallback xmlns="">
      <p:transition spd="slow" advTm="715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7" name="Rectangle 3"/>
          <p:cNvSpPr>
            <a:spLocks noGrp="1" noChangeArrowheads="1"/>
          </p:cNvSpPr>
          <p:nvPr>
            <p:ph type="body" idx="1"/>
          </p:nvPr>
        </p:nvSpPr>
        <p:spPr>
          <a:xfrm>
            <a:off x="608092" y="1197221"/>
            <a:ext cx="10945654" cy="4751967"/>
          </a:xfrm>
        </p:spPr>
        <p:txBody>
          <a:bodyPr/>
          <a:lstStyle/>
          <a:p>
            <a:pPr>
              <a:buClr>
                <a:srgbClr val="000099"/>
              </a:buClr>
            </a:pPr>
            <a:r>
              <a:rPr lang="en-US" sz="3300" dirty="0">
                <a:ea typeface="ＭＳ Ｐゴシック" pitchFamily="31" charset="-128"/>
                <a:cs typeface="ＭＳ Ｐゴシック" pitchFamily="31" charset="-128"/>
              </a:rPr>
              <a:t>Provide ground rules</a:t>
            </a:r>
          </a:p>
          <a:p>
            <a:pPr>
              <a:buClr>
                <a:srgbClr val="000099"/>
              </a:buClr>
            </a:pPr>
            <a:r>
              <a:rPr lang="en-US" sz="3300" dirty="0">
                <a:ea typeface="ＭＳ Ｐゴシック" pitchFamily="31" charset="-128"/>
                <a:cs typeface="ＭＳ Ｐゴシック" pitchFamily="31" charset="-128"/>
              </a:rPr>
              <a:t>Introduce in stages</a:t>
            </a:r>
            <a:r>
              <a:rPr lang="en-US" dirty="0">
                <a:ea typeface="ＭＳ Ｐゴシック" pitchFamily="31" charset="-128"/>
                <a:cs typeface="ＭＳ Ｐゴシック" pitchFamily="31" charset="-128"/>
              </a:rPr>
              <a:t>:</a:t>
            </a:r>
          </a:p>
          <a:p>
            <a:pPr lvl="1">
              <a:buClr>
                <a:srgbClr val="000099"/>
              </a:buClr>
              <a:buFont typeface="Wingdings" charset="2"/>
              <a:buChar char="ü"/>
            </a:pPr>
            <a:r>
              <a:rPr lang="en-US" sz="3200" dirty="0"/>
              <a:t>Teacher modeling</a:t>
            </a:r>
            <a:endParaRPr lang="en-US" sz="3200" dirty="0">
              <a:ea typeface="ＭＳ Ｐゴシック" pitchFamily="31" charset="-128"/>
              <a:cs typeface="ＭＳ Ｐゴシック" pitchFamily="31" charset="-128"/>
            </a:endParaRPr>
          </a:p>
          <a:p>
            <a:pPr lvl="1">
              <a:buClr>
                <a:srgbClr val="000099"/>
              </a:buClr>
              <a:buFont typeface="Wingdings" pitchFamily="31" charset="2"/>
              <a:buChar char="ü"/>
            </a:pPr>
            <a:r>
              <a:rPr lang="en-US" sz="3200" dirty="0"/>
              <a:t>Whole class feedback on student work</a:t>
            </a:r>
          </a:p>
          <a:p>
            <a:pPr lvl="1">
              <a:buClr>
                <a:srgbClr val="000099"/>
              </a:buClr>
              <a:buFont typeface="Wingdings" pitchFamily="31" charset="2"/>
              <a:buChar char="ü"/>
            </a:pPr>
            <a:r>
              <a:rPr lang="en-US" sz="3200" dirty="0"/>
              <a:t>Model and discuss effective and ineffective feedback</a:t>
            </a:r>
          </a:p>
          <a:p>
            <a:pPr lvl="1">
              <a:buClr>
                <a:srgbClr val="000099"/>
              </a:buClr>
              <a:buFont typeface="Wingdings" pitchFamily="31" charset="2"/>
              <a:buChar char="ü"/>
            </a:pPr>
            <a:r>
              <a:rPr lang="en-US" sz="3200" dirty="0"/>
              <a:t>Templates for scaffolding peer feedback</a:t>
            </a:r>
          </a:p>
          <a:p>
            <a:pPr lvl="1">
              <a:buClr>
                <a:srgbClr val="000099"/>
              </a:buClr>
              <a:buFont typeface="Wingdings" pitchFamily="31" charset="2"/>
              <a:buChar char="ü"/>
            </a:pPr>
            <a:r>
              <a:rPr lang="en-US" sz="3200" dirty="0"/>
              <a:t>Practice and monitoring</a:t>
            </a:r>
          </a:p>
          <a:p>
            <a:endParaRPr lang="en-US" sz="2400" dirty="0">
              <a:ea typeface="ＭＳ Ｐゴシック" pitchFamily="31" charset="-128"/>
              <a:cs typeface="ＭＳ Ｐゴシック" pitchFamily="31" charset="-128"/>
            </a:endParaRPr>
          </a:p>
        </p:txBody>
      </p:sp>
      <p:sp>
        <p:nvSpPr>
          <p:cNvPr id="4" name="Title 1"/>
          <p:cNvSpPr>
            <a:spLocks noGrp="1"/>
          </p:cNvSpPr>
          <p:nvPr>
            <p:ph type="title"/>
          </p:nvPr>
        </p:nvSpPr>
        <p:spPr>
          <a:xfrm>
            <a:off x="709441" y="274638"/>
            <a:ext cx="10742957" cy="1143000"/>
          </a:xfrm>
        </p:spPr>
        <p:txBody>
          <a:bodyPr/>
          <a:lstStyle/>
          <a:p>
            <a:pPr defTabSz="914400" eaLnBrk="1" hangingPunct="1"/>
            <a:r>
              <a:rPr lang="en-US" b="1" dirty="0">
                <a:solidFill>
                  <a:srgbClr val="000000"/>
                </a:solidFill>
                <a:effectLst>
                  <a:outerShdw blurRad="38100" dist="38100" dir="2700000" algn="tl">
                    <a:srgbClr val="000000">
                      <a:alpha val="43137"/>
                    </a:srgbClr>
                  </a:outerShdw>
                </a:effectLst>
                <a:latin typeface="Helvetica"/>
                <a:ea typeface="ＭＳ Ｐゴシック" charset="0"/>
                <a:cs typeface="Helvetica"/>
              </a:rPr>
              <a:t>Needs to Be Taught</a:t>
            </a:r>
          </a:p>
        </p:txBody>
      </p:sp>
      <p:pic>
        <p:nvPicPr>
          <p:cNvPr id="5" name="Sound 1"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62519" y="6045200"/>
            <a:ext cx="812800" cy="812800"/>
          </a:xfrm>
          <a:prstGeom prst="rect">
            <a:avLst/>
          </a:prstGeom>
        </p:spPr>
      </p:pic>
    </p:spTree>
    <p:extLst>
      <p:ext uri="{BB962C8B-B14F-4D97-AF65-F5344CB8AC3E}">
        <p14:creationId xmlns:p14="http://schemas.microsoft.com/office/powerpoint/2010/main" val="951120988"/>
      </p:ext>
    </p:extLst>
  </p:cSld>
  <p:clrMapOvr>
    <a:masterClrMapping/>
  </p:clrMapOvr>
  <mc:AlternateContent xmlns:mc="http://schemas.openxmlformats.org/markup-compatibility/2006" xmlns:p14="http://schemas.microsoft.com/office/powerpoint/2010/main">
    <mc:Choice Requires="p14">
      <p:transition spd="slow" p14:dur="2000" advTm="64694"/>
    </mc:Choice>
    <mc:Fallback xmlns="">
      <p:transition spd="slow" advTm="646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9" name="Rectangle 5"/>
          <p:cNvSpPr>
            <a:spLocks noGrp="1" noChangeArrowheads="1"/>
          </p:cNvSpPr>
          <p:nvPr>
            <p:ph type="body" sz="half" idx="2"/>
          </p:nvPr>
        </p:nvSpPr>
        <p:spPr>
          <a:xfrm>
            <a:off x="819603" y="1296552"/>
            <a:ext cx="10717263" cy="4693092"/>
          </a:xfrm>
        </p:spPr>
        <p:txBody>
          <a:bodyPr/>
          <a:lstStyle/>
          <a:p>
            <a:r>
              <a:rPr lang="en-US" sz="3600" dirty="0">
                <a:cs typeface="ＭＳ Ｐゴシック" pitchFamily="-108" charset="-128"/>
              </a:rPr>
              <a:t>Involves metacognition: process of reflecting upon one’s own learning</a:t>
            </a:r>
          </a:p>
          <a:p>
            <a:pPr marL="855663" lvl="1" indent="-398463">
              <a:buSzPct val="75000"/>
              <a:buFont typeface="Courier New" charset="0"/>
              <a:buChar char="o"/>
            </a:pPr>
            <a:r>
              <a:rPr lang="en-US" sz="3400" dirty="0"/>
              <a:t>Adapt learning strategies</a:t>
            </a:r>
          </a:p>
          <a:p>
            <a:pPr>
              <a:buFont typeface="Courier New" charset="0"/>
              <a:buChar char="o"/>
            </a:pPr>
            <a:endParaRPr lang="en-US" dirty="0"/>
          </a:p>
          <a:p>
            <a:pPr>
              <a:buNone/>
            </a:pPr>
            <a:endParaRPr lang="en-US" sz="3600" dirty="0">
              <a:cs typeface="ＭＳ Ｐゴシック" pitchFamily="-108" charset="-128"/>
            </a:endParaRPr>
          </a:p>
          <a:p>
            <a:pPr>
              <a:buNone/>
            </a:pPr>
            <a:endParaRPr lang="en-US" dirty="0">
              <a:cs typeface="ＭＳ Ｐゴシック" pitchFamily="-108" charset="-128"/>
            </a:endParaRPr>
          </a:p>
          <a:p>
            <a:endParaRPr lang="en-US" sz="3200" dirty="0"/>
          </a:p>
          <a:p>
            <a:endParaRPr lang="en-US" dirty="0">
              <a:cs typeface="ＭＳ Ｐゴシック" pitchFamily="-108" charset="-128"/>
            </a:endParaRPr>
          </a:p>
        </p:txBody>
      </p:sp>
      <p:sp>
        <p:nvSpPr>
          <p:cNvPr id="4" name="Title 1"/>
          <p:cNvSpPr>
            <a:spLocks noGrp="1"/>
          </p:cNvSpPr>
          <p:nvPr>
            <p:ph type="title"/>
          </p:nvPr>
        </p:nvSpPr>
        <p:spPr>
          <a:xfrm>
            <a:off x="709441" y="274638"/>
            <a:ext cx="10742957" cy="1143000"/>
          </a:xfrm>
        </p:spPr>
        <p:txBody>
          <a:bodyPr/>
          <a:lstStyle/>
          <a:p>
            <a:pPr defTabSz="914400" eaLnBrk="1" hangingPunct="1"/>
            <a:r>
              <a:rPr lang="en-US" b="1" dirty="0">
                <a:solidFill>
                  <a:srgbClr val="000000"/>
                </a:solidFill>
                <a:effectLst>
                  <a:outerShdw blurRad="38100" dist="38100" dir="2700000" algn="tl">
                    <a:srgbClr val="000000">
                      <a:alpha val="43137"/>
                    </a:srgbClr>
                  </a:outerShdw>
                </a:effectLst>
                <a:latin typeface="Helvetica"/>
                <a:ea typeface="ＭＳ Ｐゴシック" charset="0"/>
                <a:cs typeface="Helvetica"/>
              </a:rPr>
              <a:t>Self-Assessment</a:t>
            </a:r>
          </a:p>
        </p:txBody>
      </p:sp>
      <p:pic>
        <p:nvPicPr>
          <p:cNvPr id="5" name="Sound 1"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40628" y="6014384"/>
            <a:ext cx="812800" cy="812800"/>
          </a:xfrm>
          <a:prstGeom prst="rect">
            <a:avLst/>
          </a:prstGeom>
        </p:spPr>
      </p:pic>
    </p:spTree>
    <p:extLst>
      <p:ext uri="{BB962C8B-B14F-4D97-AF65-F5344CB8AC3E}">
        <p14:creationId xmlns:p14="http://schemas.microsoft.com/office/powerpoint/2010/main" val="2018268268"/>
      </p:ext>
    </p:extLst>
  </p:cSld>
  <p:clrMapOvr>
    <a:masterClrMapping/>
  </p:clrMapOvr>
  <p:transition spd="slow" advTm="38682">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8.0&quot;&gt;&lt;object type=&quot;1&quot; unique_id=&quot;10001&quot;&gt;&lt;object type=&quot;2&quot; unique_id=&quot;37306&quot;&gt;&lt;object type=&quot;3&quot; unique_id=&quot;37961&quot;&gt;&lt;property id=&quot;20148&quot; value=&quot;5&quot;/&gt;&lt;property id=&quot;20300&quot; value=&quot;Slide 1 - &amp;quot;Module 3 Presentation&amp;quot;&quot;/&gt;&lt;property id=&quot;20307&quot; value=&quot;256&quot;/&gt;&lt;/object&gt;&lt;object type=&quot;3&quot; unique_id=&quot;37962&quot;&gt;&lt;property id=&quot;20148&quot; value=&quot;5&quot;/&gt;&lt;property id=&quot;20300&quot; value=&quot;Slide 2 - &amp;quot;Section 1&amp;quot;&quot;/&gt;&lt;property id=&quot;20307&quot; value=&quot;257&quot;/&gt;&lt;/object&gt;&lt;object type=&quot;3&quot; unique_id=&quot;37963&quot;&gt;&lt;property id=&quot;20148&quot; value=&quot;5&quot;/&gt;&lt;property id=&quot;20300&quot; value=&quot;Slide 3 - &amp;quot;Students actually DO the learning&amp;quot;&quot;/&gt;&lt;property id=&quot;20307&quot; value=&quot;258&quot;/&gt;&lt;/object&gt;&lt;object type=&quot;3&quot; unique_id=&quot;37964&quot;&gt;&lt;property id=&quot;20148&quot; value=&quot;5&quot;/&gt;&lt;property id=&quot;20300&quot; value=&quot;Slide 4 - &amp;quot;Student Role&amp;quot;&quot;/&gt;&lt;property id=&quot;20307&quot; value=&quot;259&quot;/&gt;&lt;/object&gt;&lt;object type=&quot;3&quot; unique_id=&quot;37965&quot;&gt;&lt;property id=&quot;20148&quot; value=&quot;5&quot;/&gt;&lt;property id=&quot;20300&quot; value=&quot;Slide 5 - &amp;quot;Feedback Should…&amp;quot;&quot;/&gt;&lt;property id=&quot;20307&quot; value=&quot;260&quot;/&gt;&lt;/object&gt;&lt;object type=&quot;3&quot; unique_id=&quot;37966&quot;&gt;&lt;property id=&quot;20148&quot; value=&quot;5&quot;/&gt;&lt;property id=&quot;20300&quot; value=&quot;Slide 6 - &amp;quot;Feedback&amp;quot;&quot;/&gt;&lt;property id=&quot;20307&quot; value=&quot;261&quot;/&gt;&lt;/object&gt;&lt;object type=&quot;3&quot; unique_id=&quot;37967&quot;&gt;&lt;property id=&quot;20148&quot; value=&quot;5&quot;/&gt;&lt;property id=&quot;20300&quot; value=&quot;Slide 7 - &amp;quot;Peer Feedback&amp;quot;&quot;/&gt;&lt;property id=&quot;20307&quot; value=&quot;262&quot;/&gt;&lt;/object&gt;&lt;object type=&quot;3&quot; unique_id=&quot;37968&quot;&gt;&lt;property id=&quot;20148&quot; value=&quot;5&quot;/&gt;&lt;property id=&quot;20300&quot; value=&quot;Slide 8 - &amp;quot;Needs to Be Taught&amp;quot;&quot;/&gt;&lt;property id=&quot;20307&quot; value=&quot;263&quot;/&gt;&lt;/object&gt;&lt;object type=&quot;3&quot; unique_id=&quot;37969&quot;&gt;&lt;property id=&quot;20148&quot; value=&quot;5&quot;/&gt;&lt;property id=&quot;20300&quot; value=&quot;Slide 9 - &amp;quot;Self-Assessment&amp;quot;&quot;/&gt;&lt;property id=&quot;20307&quot; value=&quot;264&quot;/&gt;&lt;/object&gt;&lt;object type=&quot;3&quot; unique_id=&quot;37970&quot;&gt;&lt;property id=&quot;20148&quot; value=&quot;5&quot;/&gt;&lt;property id=&quot;20300&quot; value=&quot;Slide 10 - &amp;quot;Needs to Be Taught&amp;quot;&quot;/&gt;&lt;property id=&quot;20307&quot; value=&quot;265&quot;/&gt;&lt;/object&gt;&lt;object type=&quot;3&quot; unique_id=&quot;37972&quot;&gt;&lt;property id=&quot;20148&quot; value=&quot;5&quot;/&gt;&lt;property id=&quot;20300&quot; value=&quot;Slide 12 - &amp;quot;Section 2&amp;quot;&quot;/&gt;&lt;property id=&quot;20307&quot; value=&quot;267&quot;/&gt;&lt;/object&gt;&lt;object type=&quot;3&quot; unique_id=&quot;37973&quot;&gt;&lt;property id=&quot;20148&quot; value=&quot;5&quot;/&gt;&lt;property id=&quot;20300&quot; value=&quot;Slide 13 - &amp;quot;Classroom Culture Characteristics&amp;quot;&quot;/&gt;&lt;property id=&quot;20307&quot; value=&quot;268&quot;/&gt;&lt;/object&gt;&lt;object type=&quot;3&quot; unique_id=&quot;37974&quot;&gt;&lt;property id=&quot;20148&quot; value=&quot;5&quot;/&gt;&lt;property id=&quot;20300&quot; value=&quot;Slide 14 - &amp;quot;Sharon&amp;quot;&quot;/&gt;&lt;property id=&quot;20307&quot; value=&quot;269&quot;/&gt;&lt;/object&gt;&lt;object type=&quot;3&quot; unique_id=&quot;37975&quot;&gt;&lt;property id=&quot;20148&quot; value=&quot;5&quot;/&gt;&lt;property id=&quot;20300&quot; value=&quot;Slide 15 - &amp;quot;Recap&amp;quot;&quot;/&gt;&lt;property id=&quot;20307&quot; value=&quot;270&quot;/&gt;&lt;/object&gt;&lt;object type=&quot;3&quot; unique_id=&quot;37976&quot;&gt;&lt;property id=&quot;20148&quot; value=&quot;5&quot;/&gt;&lt;property id=&quot;20300&quot; value=&quot;Slide 16 - &amp;quot;ODE Resources&amp;quot;&quot;/&gt;&lt;property id=&quot;20307&quot; value=&quot;271&quot;/&gt;&lt;/object&gt;&lt;object type=&quot;3&quot; unique_id=&quot;39923&quot;&gt;&lt;property id=&quot;20148&quot; value=&quot;5&quot;/&gt;&lt;property id=&quot;20300&quot; value=&quot;Slide 11 - &amp;quot;Self-Assessment Strategy: End of Lesson Reflection Against Success Criteria&amp;quot;&quot;/&gt;&lt;property id=&quot;20307&quot; value=&quot;272&quot;/&gt;&lt;/object&gt;&lt;/object&gt;&lt;object type=&quot;8&quot; unique_id=&quot;37354&quot;&gt;&lt;/object&gt;&lt;/object&gt;&lt;/database&gt;"/>
  <p:tag name="SECTOMILLISECCONVERTED" val="1"/>
</p:tagLst>
</file>

<file path=ppt/theme/theme1.xml><?xml version="1.0" encoding="utf-8"?>
<a:theme xmlns:a="http://schemas.openxmlformats.org/drawingml/2006/main" name="1_simple">
  <a:themeElements>
    <a:clrScheme name="Custom 1">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3333FF"/>
      </a:hlink>
      <a:folHlink>
        <a:srgbClr val="9900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imple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1_simple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1_simple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1_simple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1_simple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1_simple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1_simple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1_simple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1_simple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1_simple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1_simple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1_simple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1_simple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1_simple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1_simple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1_simple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826a7eb6-1fc1-4229-aedf-6a10bdcdc31e">2018-07-03T04:25:12+00:00</Remediation_x0020_Date>
    <Estimated_x0020_Creation_x0020_Date xmlns="826a7eb6-1fc1-4229-aedf-6a10bdcdc31e" xsi:nil="true"/>
    <Priority xmlns="826a7eb6-1fc1-4229-aedf-6a10bdcdc31e">New</Priority>
  </documentManagement>
</p:properties>
</file>

<file path=customXml/itemProps1.xml><?xml version="1.0" encoding="utf-8"?>
<ds:datastoreItem xmlns:ds="http://schemas.openxmlformats.org/officeDocument/2006/customXml" ds:itemID="{7038C95B-B330-4806-85AB-2C31D7C7F944}"/>
</file>

<file path=customXml/itemProps2.xml><?xml version="1.0" encoding="utf-8"?>
<ds:datastoreItem xmlns:ds="http://schemas.openxmlformats.org/officeDocument/2006/customXml" ds:itemID="{190FE8A4-4A99-4ADA-877B-45F90803075F}"/>
</file>

<file path=customXml/itemProps3.xml><?xml version="1.0" encoding="utf-8"?>
<ds:datastoreItem xmlns:ds="http://schemas.openxmlformats.org/officeDocument/2006/customXml" ds:itemID="{21C4394F-4B9F-4BF9-AEE1-5B4079439051}"/>
</file>

<file path=docProps/app.xml><?xml version="1.0" encoding="utf-8"?>
<Properties xmlns="http://schemas.openxmlformats.org/officeDocument/2006/extended-properties" xmlns:vt="http://schemas.openxmlformats.org/officeDocument/2006/docPropsVTypes">
  <Template/>
  <TotalTime>3559</TotalTime>
  <Words>2119</Words>
  <Application>Microsoft Macintosh PowerPoint</Application>
  <PresentationFormat>Custom</PresentationFormat>
  <Paragraphs>132</Paragraphs>
  <Slides>16</Slides>
  <Notes>16</Notes>
  <HiddenSlides>0</HiddenSlides>
  <MMClips>15</MMClips>
  <ScaleCrop>false</ScaleCrop>
  <HeadingPairs>
    <vt:vector size="8" baseType="variant">
      <vt:variant>
        <vt:lpstr>Fonts Used</vt:lpstr>
      </vt:variant>
      <vt:variant>
        <vt:i4>11</vt:i4>
      </vt:variant>
      <vt:variant>
        <vt:lpstr>Theme</vt:lpstr>
      </vt:variant>
      <vt:variant>
        <vt:i4>1</vt:i4>
      </vt:variant>
      <vt:variant>
        <vt:lpstr>Links</vt:lpstr>
      </vt:variant>
      <vt:variant>
        <vt:i4>1</vt:i4>
      </vt:variant>
      <vt:variant>
        <vt:lpstr>Slide Titles</vt:lpstr>
      </vt:variant>
      <vt:variant>
        <vt:i4>16</vt:i4>
      </vt:variant>
    </vt:vector>
  </HeadingPairs>
  <TitlesOfParts>
    <vt:vector size="29" baseType="lpstr">
      <vt:lpstr>DengXian</vt:lpstr>
      <vt:lpstr>ＭＳ Ｐゴシック</vt:lpstr>
      <vt:lpstr>宋体</vt:lpstr>
      <vt:lpstr>Arial</vt:lpstr>
      <vt:lpstr>Calibri</vt:lpstr>
      <vt:lpstr>Century Gothic</vt:lpstr>
      <vt:lpstr>Courier New</vt:lpstr>
      <vt:lpstr>Helvetica</vt:lpstr>
      <vt:lpstr>Times New Roman</vt:lpstr>
      <vt:lpstr>Verdana</vt:lpstr>
      <vt:lpstr>Wingdings</vt:lpstr>
      <vt:lpstr>1_simple</vt:lpstr>
      <vt:lpstr>???</vt:lpstr>
      <vt:lpstr>Module 4 Presentation</vt:lpstr>
      <vt:lpstr>Section 1</vt:lpstr>
      <vt:lpstr>Students actually DO the learning</vt:lpstr>
      <vt:lpstr>Student Role</vt:lpstr>
      <vt:lpstr>Feedback Should…</vt:lpstr>
      <vt:lpstr>Feedback</vt:lpstr>
      <vt:lpstr>Peer Feedback</vt:lpstr>
      <vt:lpstr>Needs to Be Taught</vt:lpstr>
      <vt:lpstr>Self-Assessment</vt:lpstr>
      <vt:lpstr>Needs to Be Taught</vt:lpstr>
      <vt:lpstr>Self-Assessment Strategy: End of Lesson Reflection Against Success Criteria</vt:lpstr>
      <vt:lpstr>Section 2</vt:lpstr>
      <vt:lpstr>Classroom Culture Characteristics</vt:lpstr>
      <vt:lpstr>Sharon</vt:lpstr>
      <vt:lpstr>Recap</vt:lpstr>
      <vt:lpstr>ODE Resources</vt:lpstr>
    </vt:vector>
  </TitlesOfParts>
  <LinksUpToDate>false</LinksUpToDate>
  <SharedDoc>false</SharedDoc>
  <HyperlinksChanged>false</HyperlinksChanged>
  <AppVersion>16.0013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Sheila Somerville</dc:creator>
  <cp:lastModifiedBy>MCLEAN Cristen - ODE</cp:lastModifiedBy>
  <cp:revision>196</cp:revision>
  <cp:lastPrinted>2017-04-10T19:07:15Z</cp:lastPrinted>
  <dcterms:created xsi:type="dcterms:W3CDTF">2017-01-05T16:22:22Z</dcterms:created>
  <dcterms:modified xsi:type="dcterms:W3CDTF">2018-06-06T21:59:26Z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ies>
</file>