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18"/>
  </p:notesMasterIdLst>
  <p:sldIdLst>
    <p:sldId id="256" r:id="rId6"/>
    <p:sldId id="257" r:id="rId7"/>
    <p:sldId id="282" r:id="rId8"/>
    <p:sldId id="271" r:id="rId9"/>
    <p:sldId id="284" r:id="rId10"/>
    <p:sldId id="261" r:id="rId11"/>
    <p:sldId id="283" r:id="rId12"/>
    <p:sldId id="274" r:id="rId13"/>
    <p:sldId id="268" r:id="rId14"/>
    <p:sldId id="276" r:id="rId15"/>
    <p:sldId id="277" r:id="rId16"/>
    <p:sldId id="279" r:id="rId17"/>
  </p:sldIdLst>
  <p:sldSz cx="12192000" cy="6858000"/>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10"/>
    <p:restoredTop sz="74247"/>
  </p:normalViewPr>
  <p:slideViewPr>
    <p:cSldViewPr snapToGrid="0" snapToObjects="1">
      <p:cViewPr varScale="1">
        <p:scale>
          <a:sx n="43" d="100"/>
          <a:sy n="43" d="100"/>
        </p:scale>
        <p:origin x="1704" y="60"/>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9780"/>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5" y="0"/>
            <a:ext cx="3066733" cy="469780"/>
          </a:xfrm>
          <a:prstGeom prst="rect">
            <a:avLst/>
          </a:prstGeom>
        </p:spPr>
        <p:txBody>
          <a:bodyPr vert="horz" lIns="93936" tIns="46968" rIns="93936" bIns="46968" rtlCol="0"/>
          <a:lstStyle>
            <a:lvl1pPr algn="r">
              <a:defRPr sz="1200"/>
            </a:lvl1pPr>
          </a:lstStyle>
          <a:p>
            <a:fld id="{9081DDDA-176A-FD4D-9C6C-09A571132377}" type="datetimeFigureOut">
              <a:rPr lang="en-US" smtClean="0"/>
              <a:t>3/20/2019</a:t>
            </a:fld>
            <a:endParaRPr lang="en-US"/>
          </a:p>
        </p:txBody>
      </p:sp>
      <p:sp>
        <p:nvSpPr>
          <p:cNvPr id="4" name="Slide Image Placeholder 3"/>
          <p:cNvSpPr>
            <a:spLocks noGrp="1" noRot="1" noChangeAspect="1"/>
          </p:cNvSpPr>
          <p:nvPr>
            <p:ph type="sldImg" idx="2"/>
          </p:nvPr>
        </p:nvSpPr>
        <p:spPr>
          <a:xfrm>
            <a:off x="728663" y="1169988"/>
            <a:ext cx="5619750" cy="3160712"/>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505980"/>
            <a:ext cx="5661660" cy="3686711"/>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297"/>
            <a:ext cx="3066733" cy="469779"/>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5" y="8893297"/>
            <a:ext cx="3066733" cy="469779"/>
          </a:xfrm>
          <a:prstGeom prst="rect">
            <a:avLst/>
          </a:prstGeom>
        </p:spPr>
        <p:txBody>
          <a:bodyPr vert="horz" lIns="93936" tIns="46968" rIns="93936" bIns="46968" rtlCol="0" anchor="b"/>
          <a:lstStyle>
            <a:lvl1pPr algn="r">
              <a:defRPr sz="1200"/>
            </a:lvl1pPr>
          </a:lstStyle>
          <a:p>
            <a:fld id="{D7D6BB23-561D-3B4D-9282-1F23030B0424}" type="slidenum">
              <a:rPr lang="en-US" smtClean="0"/>
              <a:t>‹#›</a:t>
            </a:fld>
            <a:endParaRPr lang="en-US"/>
          </a:p>
        </p:txBody>
      </p:sp>
    </p:spTree>
    <p:extLst>
      <p:ext uri="{BB962C8B-B14F-4D97-AF65-F5344CB8AC3E}">
        <p14:creationId xmlns:p14="http://schemas.microsoft.com/office/powerpoint/2010/main" val="768545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Module 6’s presentation.</a:t>
            </a:r>
          </a:p>
        </p:txBody>
      </p:sp>
      <p:sp>
        <p:nvSpPr>
          <p:cNvPr id="4" name="Slide Number Placeholder 3"/>
          <p:cNvSpPr>
            <a:spLocks noGrp="1"/>
          </p:cNvSpPr>
          <p:nvPr>
            <p:ph type="sldNum" sz="quarter" idx="10"/>
          </p:nvPr>
        </p:nvSpPr>
        <p:spPr/>
        <p:txBody>
          <a:bodyPr/>
          <a:lstStyle/>
          <a:p>
            <a:fld id="{D7D6BB23-561D-3B4D-9282-1F23030B0424}" type="slidenum">
              <a:rPr lang="en-US" smtClean="0"/>
              <a:t>1</a:t>
            </a:fld>
            <a:endParaRPr lang="en-US"/>
          </a:p>
        </p:txBody>
      </p:sp>
    </p:spTree>
    <p:extLst>
      <p:ext uri="{BB962C8B-B14F-4D97-AF65-F5344CB8AC3E}">
        <p14:creationId xmlns:p14="http://schemas.microsoft.com/office/powerpoint/2010/main" val="7821505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recommen</a:t>
            </a:r>
            <a:r>
              <a:rPr lang="en-US" baseline="0" dirty="0"/>
              <a:t>d that you continue engaging in this work through a community of practice. </a:t>
            </a:r>
            <a:r>
              <a:rPr lang="en-US" sz="1200" kern="1200" dirty="0">
                <a:solidFill>
                  <a:schemeClr val="tx1"/>
                </a:solidFill>
                <a:effectLst/>
                <a:latin typeface="+mn-lt"/>
                <a:ea typeface="+mn-ea"/>
                <a:cs typeface="+mn-cs"/>
              </a:rPr>
              <a:t>A </a:t>
            </a:r>
            <a:r>
              <a:rPr lang="en-US" baseline="0" dirty="0"/>
              <a:t>community of practice</a:t>
            </a:r>
            <a:r>
              <a:rPr lang="en-US" sz="1200" kern="1200" dirty="0">
                <a:solidFill>
                  <a:schemeClr val="tx1"/>
                </a:solidFill>
                <a:effectLst/>
                <a:latin typeface="+mn-lt"/>
                <a:ea typeface="+mn-ea"/>
                <a:cs typeface="+mn-cs"/>
              </a:rPr>
              <a:t> is a group of people who share information, insights, tools, and experiences about a common interest or subject,</a:t>
            </a:r>
            <a:r>
              <a:rPr lang="en-US" sz="1200" kern="1200" baseline="0" dirty="0">
                <a:solidFill>
                  <a:schemeClr val="tx1"/>
                </a:solidFill>
                <a:effectLst/>
                <a:latin typeface="+mn-lt"/>
                <a:ea typeface="+mn-ea"/>
                <a:cs typeface="+mn-cs"/>
              </a:rPr>
              <a:t> just as you have done as you worked together during the Modules. </a:t>
            </a:r>
            <a:r>
              <a:rPr lang="en-US" sz="1200" kern="1200" dirty="0">
                <a:solidFill>
                  <a:schemeClr val="tx1"/>
                </a:solidFill>
                <a:effectLst/>
                <a:latin typeface="+mn-lt"/>
                <a:ea typeface="+mn-ea"/>
                <a:cs typeface="+mn-cs"/>
              </a:rPr>
              <a:t>Within a </a:t>
            </a:r>
            <a:r>
              <a:rPr lang="en-US" baseline="0" dirty="0"/>
              <a:t>community of practice</a:t>
            </a:r>
            <a:r>
              <a:rPr lang="en-US" sz="1200" kern="1200" dirty="0">
                <a:solidFill>
                  <a:schemeClr val="tx1"/>
                </a:solidFill>
                <a:effectLst/>
                <a:latin typeface="+mn-lt"/>
                <a:ea typeface="+mn-ea"/>
                <a:cs typeface="+mn-cs"/>
              </a:rPr>
              <a:t>, group members interact regularly to learn from one another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 community</a:t>
            </a:r>
            <a:r>
              <a:rPr lang="en-US" sz="1200" kern="1200" baseline="0" dirty="0">
                <a:solidFill>
                  <a:schemeClr val="tx1"/>
                </a:solidFill>
                <a:effectLst/>
                <a:latin typeface="+mn-lt"/>
                <a:ea typeface="+mn-ea"/>
                <a:cs typeface="+mn-cs"/>
              </a:rPr>
              <a:t> of practice</a:t>
            </a:r>
            <a:r>
              <a:rPr lang="en-US" sz="1200" kern="1200" dirty="0">
                <a:solidFill>
                  <a:schemeClr val="tx1"/>
                </a:solidFill>
                <a:effectLst/>
                <a:latin typeface="+mn-lt"/>
                <a:ea typeface="+mn-ea"/>
                <a:cs typeface="+mn-cs"/>
              </a:rPr>
              <a:t> is focused on knowledge exchange and growth rather than on creating work products or tasks.</a:t>
            </a:r>
            <a:r>
              <a:rPr lang="en-US" dirty="0">
                <a:effectLst/>
              </a:rPr>
              <a:t> We recommend that you plan</a:t>
            </a:r>
            <a:r>
              <a:rPr lang="en-US" baseline="0" dirty="0">
                <a:effectLst/>
              </a:rPr>
              <a:t> to work with a group of colleagues for several months in a community of practice to continue to develop your knowledge and skills in using the DLLP for formative assessment purposes.</a:t>
            </a:r>
            <a:endParaRPr lang="en-US" dirty="0"/>
          </a:p>
          <a:p>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10</a:t>
            </a:fld>
            <a:endParaRPr lang="en-US"/>
          </a:p>
        </p:txBody>
      </p:sp>
    </p:spTree>
    <p:extLst>
      <p:ext uri="{BB962C8B-B14F-4D97-AF65-F5344CB8AC3E}">
        <p14:creationId xmlns:p14="http://schemas.microsoft.com/office/powerpoint/2010/main" val="14560555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To support you in</a:t>
            </a:r>
            <a:r>
              <a:rPr lang="en-US" baseline="0" dirty="0"/>
              <a:t> planning your communities of practice, o</a:t>
            </a:r>
            <a:r>
              <a:rPr lang="en-US" dirty="0"/>
              <a:t>n Module 6 Handout 2, we have provided three</a:t>
            </a:r>
            <a:r>
              <a:rPr lang="en-US" baseline="0" dirty="0"/>
              <a:t> types of detailed agendas. You can select one of these agendas depending on where you feel you are with your knowledge and skills in implementing the DLLP, and stay with it for as long as you like. However, we suggest that you begin with Agenda 1, which is focused on </a:t>
            </a:r>
            <a:r>
              <a:rPr lang="en-US" sz="1200" baseline="0" dirty="0"/>
              <a:t>d</a:t>
            </a:r>
            <a:r>
              <a:rPr lang="en-US" sz="1200" dirty="0"/>
              <a:t>eepening your learning about high-leverage language features. You can move to the next agenda as soon as you feel you</a:t>
            </a:r>
            <a:r>
              <a:rPr lang="en-US" sz="1200" baseline="0" dirty="0"/>
              <a:t> are ready. </a:t>
            </a:r>
            <a:r>
              <a:rPr lang="en-US" sz="1200" kern="1200" dirty="0">
                <a:solidFill>
                  <a:schemeClr val="tx1"/>
                </a:solidFill>
                <a:effectLst/>
                <a:latin typeface="+mn-lt"/>
                <a:ea typeface="+mn-ea"/>
                <a:cs typeface="+mn-cs"/>
              </a:rPr>
              <a:t>We recommend that you meet in a community of practice for least 60 minutes once per month. We have found that when teachers allocate this time, the community of practice</a:t>
            </a:r>
            <a:r>
              <a:rPr lang="en-US" sz="1200" kern="1200" baseline="0" dirty="0">
                <a:solidFill>
                  <a:schemeClr val="tx1"/>
                </a:solidFill>
                <a:effectLst/>
                <a:latin typeface="+mn-lt"/>
                <a:ea typeface="+mn-ea"/>
                <a:cs typeface="+mn-cs"/>
              </a:rPr>
              <a:t> is of most value.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effectLst/>
                <a:latin typeface="+mn-lt"/>
                <a:ea typeface="+mn-ea"/>
                <a:cs typeface="+mn-cs"/>
              </a:rPr>
              <a:t>We recommend that you schedule an additional time to meet to review the agendas carefully, and decide how you are going to organize your ongoing work.</a:t>
            </a: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11</a:t>
            </a:fld>
            <a:endParaRPr lang="en-US"/>
          </a:p>
        </p:txBody>
      </p:sp>
    </p:spTree>
    <p:extLst>
      <p:ext uri="{BB962C8B-B14F-4D97-AF65-F5344CB8AC3E}">
        <p14:creationId xmlns:p14="http://schemas.microsoft.com/office/powerpoint/2010/main" val="2940535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At</a:t>
            </a:r>
            <a:r>
              <a:rPr lang="en-US" baseline="0" dirty="0"/>
              <a:t> this point, </a:t>
            </a:r>
            <a:r>
              <a:rPr lang="en-US" dirty="0"/>
              <a:t> we have reached the end of the final presentation of the </a:t>
            </a:r>
            <a:r>
              <a:rPr lang="en-US" baseline="0" dirty="0"/>
              <a:t>6 Modules on the Dynamic Language Learning Progressions.  We hope you have enjoyed listening, and we wish you luck with your continued journey as you deepen your knowledge of the  DLLP, and your skills in formative assessment of students’ language learning.</a:t>
            </a:r>
            <a:endParaRPr lang="en-US" dirty="0"/>
          </a:p>
          <a:p>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12</a:t>
            </a:fld>
            <a:endParaRPr lang="en-US"/>
          </a:p>
        </p:txBody>
      </p:sp>
    </p:spTree>
    <p:extLst>
      <p:ext uri="{BB962C8B-B14F-4D97-AF65-F5344CB8AC3E}">
        <p14:creationId xmlns:p14="http://schemas.microsoft.com/office/powerpoint/2010/main" val="11284143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baseline="0" dirty="0">
                <a:solidFill>
                  <a:schemeClr val="dk1"/>
                </a:solidFill>
                <a:latin typeface="+mn-lt"/>
                <a:ea typeface="Calibri"/>
                <a:cs typeface="Calibri"/>
                <a:sym typeface="Calibri"/>
              </a:rPr>
              <a:t>This Module continues the focus we began in Module 5: Using the DLLP to assess language in the content areas. In addition to thinking about oral language, we will also introduce how the DLLP can be used with students’ written language.</a:t>
            </a:r>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2</a:t>
            </a:fld>
            <a:endParaRPr lang="en-US"/>
          </a:p>
        </p:txBody>
      </p:sp>
    </p:spTree>
    <p:extLst>
      <p:ext uri="{BB962C8B-B14F-4D97-AF65-F5344CB8AC3E}">
        <p14:creationId xmlns:p14="http://schemas.microsoft.com/office/powerpoint/2010/main" val="1969498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Recall</a:t>
            </a:r>
            <a:r>
              <a:rPr lang="en-US" baseline="0" dirty="0"/>
              <a:t> from Module 5 that the teacher outcomes in our DLLP Theory of Action are that by using the DLLP teachers will be better able to obtain evidence of students’ language learning and engage in adaptive instruction, including feedback, to progress students’ language development. This outcome is achieved because the DLLP helps teachers know what language features to target, supports them in deciding the status of students’ language with respect to the features –  not evident, emerging, developing, or controlled – then assists them to make decisions about what to do next instructionally to secure progress for each student.</a:t>
            </a:r>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3</a:t>
            </a:fld>
            <a:endParaRPr lang="en-US"/>
          </a:p>
        </p:txBody>
      </p:sp>
    </p:spTree>
    <p:extLst>
      <p:ext uri="{BB962C8B-B14F-4D97-AF65-F5344CB8AC3E}">
        <p14:creationId xmlns:p14="http://schemas.microsoft.com/office/powerpoint/2010/main" val="3145065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Now we are going to look at an excerpt from a middle</a:t>
            </a:r>
            <a:r>
              <a:rPr lang="en-US" baseline="0" dirty="0"/>
              <a:t> school </a:t>
            </a:r>
            <a:r>
              <a:rPr lang="en-US" dirty="0"/>
              <a:t>social studies</a:t>
            </a:r>
            <a:r>
              <a:rPr lang="en-US" baseline="0" dirty="0"/>
              <a:t> lesson to show the connections between content and language. </a:t>
            </a:r>
            <a:r>
              <a:rPr lang="en-US" sz="1200" i="0" kern="1200" dirty="0">
                <a:solidFill>
                  <a:schemeClr val="tx1"/>
                </a:solidFill>
                <a:effectLst/>
                <a:latin typeface="+mn-lt"/>
                <a:ea typeface="+mn-ea"/>
                <a:cs typeface="+mn-cs"/>
              </a:rPr>
              <a:t>The link to the complete lesson</a:t>
            </a:r>
            <a:r>
              <a:rPr lang="en-US" sz="1200" i="0" kern="1200" baseline="0" dirty="0">
                <a:solidFill>
                  <a:schemeClr val="tx1"/>
                </a:solidFill>
                <a:effectLst/>
                <a:latin typeface="+mn-lt"/>
                <a:ea typeface="+mn-ea"/>
                <a:cs typeface="+mn-cs"/>
              </a:rPr>
              <a:t> </a:t>
            </a:r>
            <a:r>
              <a:rPr lang="en-US" sz="1200" i="0" kern="1200" dirty="0">
                <a:solidFill>
                  <a:schemeClr val="tx1"/>
                </a:solidFill>
                <a:effectLst/>
                <a:latin typeface="+mn-lt"/>
                <a:ea typeface="+mn-ea"/>
                <a:cs typeface="+mn-cs"/>
              </a:rPr>
              <a:t>is provided on Module 6, Handout 1.</a:t>
            </a:r>
            <a:endParaRPr lang="en-US" sz="120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lesson focused</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using evidence to answer the question “What kind of leader was Augustus?” After a brief introduction about the purpose of the lesson and the inquiry, in small groups, students examined evidence from two artefacts, a map of the Roman Empire at the time of Augustus, and facsimiles of silver coins used in the Roman Empire. In their groups, they engaged in discourse to reason from the evidence and to develop a preliminary answer to the question about Augustus’ leadership. </a:t>
            </a:r>
            <a:endParaRPr lang="en-US" dirty="0"/>
          </a:p>
        </p:txBody>
      </p:sp>
      <p:sp>
        <p:nvSpPr>
          <p:cNvPr id="4" name="Slide Number Placeholder 3"/>
          <p:cNvSpPr>
            <a:spLocks noGrp="1"/>
          </p:cNvSpPr>
          <p:nvPr>
            <p:ph type="sldNum" sz="quarter" idx="10"/>
          </p:nvPr>
        </p:nvSpPr>
        <p:spPr/>
        <p:txBody>
          <a:bodyPr/>
          <a:lstStyle/>
          <a:p>
            <a:pPr defTabSz="939363">
              <a:defRPr/>
            </a:pPr>
            <a:fld id="{C816AFD8-1892-4020-BD63-628EA196AD57}" type="slidenum">
              <a:rPr lang="en-US">
                <a:solidFill>
                  <a:prstClr val="black"/>
                </a:solidFill>
                <a:latin typeface="Calibri" panose="020F0502020204030204"/>
              </a:rPr>
              <a:pPr defTabSz="939363">
                <a:defRPr/>
              </a:pPr>
              <a:t>4</a:t>
            </a:fld>
            <a:endParaRPr lang="en-US">
              <a:solidFill>
                <a:prstClr val="black"/>
              </a:solidFill>
              <a:latin typeface="Calibri" panose="020F0502020204030204"/>
            </a:endParaRPr>
          </a:p>
        </p:txBody>
      </p:sp>
    </p:spTree>
    <p:extLst>
      <p:ext uri="{BB962C8B-B14F-4D97-AF65-F5344CB8AC3E}">
        <p14:creationId xmlns:p14="http://schemas.microsoft.com/office/powerpoint/2010/main" val="30726738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this slide, you can see the anticipated connections between the DLLP high-leverage features, Sophistication of Topic Vocabulary and Sophistication of</a:t>
            </a:r>
            <a:r>
              <a:rPr lang="en-US" baseline="0" dirty="0"/>
              <a:t> Sentence Structures</a:t>
            </a:r>
            <a:r>
              <a:rPr lang="en-US" dirty="0"/>
              <a:t> and the content learning in the lesson. </a:t>
            </a:r>
          </a:p>
          <a:p>
            <a:endParaRPr lang="en-US" baseline="0" dirty="0"/>
          </a:p>
          <a:p>
            <a:r>
              <a:rPr lang="en-US" baseline="0" dirty="0"/>
              <a:t>On Module 6, Handout 1, you can see the anticipated connections between the content and discourse features. I will pause to give you a moment to read them.</a:t>
            </a:r>
          </a:p>
          <a:p>
            <a:endParaRPr lang="en-US" baseline="0" dirty="0"/>
          </a:p>
          <a:p>
            <a:r>
              <a:rPr lang="en-US" baseline="0" dirty="0"/>
              <a:t>When the teacher anticipates these DLLP connections, she is able to focus her attention on listening for them during her discussions with the students. </a:t>
            </a:r>
          </a:p>
          <a:p>
            <a:endParaRPr lang="en-US" baseline="0" dirty="0"/>
          </a:p>
          <a:p>
            <a:r>
              <a:rPr lang="en-US" b="0" baseline="0" dirty="0">
                <a:solidFill>
                  <a:srgbClr val="FF0000"/>
                </a:solidFill>
              </a:rPr>
              <a:t>The teacher might notice, for example, that some students have limited core vocabulary and are not using words such as </a:t>
            </a:r>
            <a:r>
              <a:rPr lang="en-US" b="0" i="1" baseline="0" dirty="0">
                <a:solidFill>
                  <a:srgbClr val="FF0000"/>
                </a:solidFill>
              </a:rPr>
              <a:t>comparison, traits, leadership and argue. </a:t>
            </a:r>
            <a:r>
              <a:rPr lang="en-US" b="0" i="0" baseline="0" dirty="0">
                <a:solidFill>
                  <a:srgbClr val="FF0000"/>
                </a:solidFill>
              </a:rPr>
              <a:t>Additionally, some students might not be using contrastive sentence forms and contrastive and superlative adjectives in their graphic organizers comparing the documents.  </a:t>
            </a:r>
          </a:p>
          <a:p>
            <a:endParaRPr lang="en-US" b="0" i="0" baseline="0" dirty="0">
              <a:solidFill>
                <a:srgbClr val="FF0000"/>
              </a:solidFill>
            </a:endParaRPr>
          </a:p>
          <a:p>
            <a:r>
              <a:rPr lang="en-US" b="0" baseline="0" dirty="0">
                <a:solidFill>
                  <a:srgbClr val="FF0000"/>
                </a:solidFill>
              </a:rPr>
              <a:t>Noting that one of her students was at the Emerging  phase in both Topic Vocabulary and Sentence Structures on the DLLP, the teacher might decide to pair her with another student at a more sophisticated level on the DLLP as a model for both the types of vocabulary she might develop next, as well as the kinds of written sentence structures necessary for completing the graphic organizer.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rgbClr val="FF0000"/>
                </a:solidFill>
                <a:effectLst/>
                <a:latin typeface="+mn-lt"/>
                <a:ea typeface="+mn-ea"/>
                <a:cs typeface="+mn-cs"/>
              </a:rPr>
              <a:t>We should mention here that vocabulary used in the source</a:t>
            </a:r>
            <a:r>
              <a:rPr lang="en-US" sz="1200" b="0" kern="1200" baseline="0" dirty="0">
                <a:solidFill>
                  <a:srgbClr val="FF0000"/>
                </a:solidFill>
                <a:effectLst/>
                <a:latin typeface="+mn-lt"/>
                <a:ea typeface="+mn-ea"/>
                <a:cs typeface="+mn-cs"/>
              </a:rPr>
              <a:t> documents</a:t>
            </a:r>
            <a:r>
              <a:rPr lang="en-US" sz="1200" b="0" kern="1200" dirty="0">
                <a:solidFill>
                  <a:srgbClr val="FF0000"/>
                </a:solidFill>
                <a:effectLst/>
                <a:latin typeface="+mn-lt"/>
                <a:ea typeface="+mn-ea"/>
                <a:cs typeface="+mn-cs"/>
              </a:rPr>
              <a:t> may be included or excluded for consideration of placement on the DLLP depending on instructional focus. If the source document vocabulary is a target of instruction and learning, it can be added to the core vocabulary, list in</a:t>
            </a:r>
            <a:r>
              <a:rPr lang="en-US" sz="1200" b="0" kern="1200" baseline="0" dirty="0">
                <a:solidFill>
                  <a:srgbClr val="FF0000"/>
                </a:solidFill>
                <a:effectLst/>
                <a:latin typeface="+mn-lt"/>
                <a:ea typeface="+mn-ea"/>
                <a:cs typeface="+mn-cs"/>
              </a:rPr>
              <a:t> order </a:t>
            </a:r>
            <a:r>
              <a:rPr lang="en-US" sz="1200" b="0" kern="1200" dirty="0">
                <a:solidFill>
                  <a:srgbClr val="FF0000"/>
                </a:solidFill>
                <a:effectLst/>
                <a:latin typeface="+mn-lt"/>
                <a:ea typeface="+mn-ea"/>
                <a:cs typeface="+mn-cs"/>
              </a:rPr>
              <a:t>to assess its acquisition. If teachers wish to focus on students’ generation of their own vocabulary on a topic, it can be omitted.</a:t>
            </a:r>
          </a:p>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D6BB23-561D-3B4D-9282-1F23030B042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15576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latin typeface="+mn-lt"/>
                <a:ea typeface="Calibri"/>
                <a:cs typeface="Calibri"/>
                <a:sym typeface="Calibri"/>
              </a:rPr>
              <a:t>In the next section, we are</a:t>
            </a:r>
            <a:r>
              <a:rPr lang="en-US" sz="1200" b="0" i="0" u="none" strike="noStrike" cap="none" baseline="0" dirty="0">
                <a:solidFill>
                  <a:schemeClr val="dk1"/>
                </a:solidFill>
                <a:latin typeface="+mn-lt"/>
                <a:ea typeface="Calibri"/>
                <a:cs typeface="Calibri"/>
                <a:sym typeface="Calibri"/>
              </a:rPr>
              <a:t> going to consider how teachers can use the DLLP with student writing to assess language features. </a:t>
            </a:r>
            <a:endParaRPr lang="en-US" dirty="0"/>
          </a:p>
          <a:p>
            <a:endParaRPr lang="en-US" dirty="0">
              <a:solidFill>
                <a:schemeClr val="dk1"/>
              </a:solidFill>
              <a:sym typeface="Calibri"/>
            </a:endParaRPr>
          </a:p>
          <a:p>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6</a:t>
            </a:fld>
            <a:endParaRPr lang="en-US"/>
          </a:p>
        </p:txBody>
      </p:sp>
    </p:spTree>
    <p:extLst>
      <p:ext uri="{BB962C8B-B14F-4D97-AF65-F5344CB8AC3E}">
        <p14:creationId xmlns:p14="http://schemas.microsoft.com/office/powerpoint/2010/main" val="12269367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Here is a sample</a:t>
            </a:r>
            <a:r>
              <a:rPr lang="en-US" baseline="0" dirty="0"/>
              <a:t> of writing from a 5th grade English learner. You have this writing sample on Module 6,  Activity Sheet 2.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defTabSz="939363">
              <a:defRPr/>
            </a:pPr>
            <a:fld id="{C816AFD8-1892-4020-BD63-628EA196AD57}" type="slidenum">
              <a:rPr lang="en-US">
                <a:solidFill>
                  <a:prstClr val="black"/>
                </a:solidFill>
                <a:latin typeface="Calibri" panose="020F0502020204030204"/>
              </a:rPr>
              <a:pPr defTabSz="939363">
                <a:defRPr/>
              </a:pPr>
              <a:t>7</a:t>
            </a:fld>
            <a:endParaRPr lang="en-US">
              <a:solidFill>
                <a:prstClr val="black"/>
              </a:solidFill>
              <a:latin typeface="Calibri" panose="020F0502020204030204"/>
            </a:endParaRPr>
          </a:p>
        </p:txBody>
      </p:sp>
    </p:spTree>
    <p:extLst>
      <p:ext uri="{BB962C8B-B14F-4D97-AF65-F5344CB8AC3E}">
        <p14:creationId xmlns:p14="http://schemas.microsoft.com/office/powerpoint/2010/main" val="8955182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a:t>Here</a:t>
            </a:r>
            <a:r>
              <a:rPr lang="en-US" sz="1200" b="0" baseline="0" dirty="0"/>
              <a:t> is the writing sample again with the </a:t>
            </a:r>
            <a:r>
              <a:rPr lang="en-US" sz="1200" b="0" dirty="0"/>
              <a:t>Key:</a:t>
            </a:r>
          </a:p>
          <a:p>
            <a:pPr marL="285750" indent="-285750">
              <a:buFont typeface="Wingdings" panose="05000000000000000000" pitchFamily="2" charset="2"/>
              <a:buChar char="Ø"/>
            </a:pPr>
            <a:r>
              <a:rPr lang="en-US" sz="1200" b="1" dirty="0"/>
              <a:t>In bold text is Sophistication of Vocabulary</a:t>
            </a:r>
            <a:r>
              <a:rPr lang="en-US" sz="1200" b="1" i="1" dirty="0"/>
              <a:t>: </a:t>
            </a:r>
          </a:p>
          <a:p>
            <a:pPr marL="285750" indent="-285750">
              <a:buFont typeface="Wingdings" panose="05000000000000000000" pitchFamily="2" charset="2"/>
              <a:buChar char="Ø"/>
            </a:pPr>
            <a:r>
              <a:rPr lang="en-US" sz="1200" u="sng" dirty="0"/>
              <a:t>Underlined</a:t>
            </a:r>
            <a:r>
              <a:rPr lang="en-US" sz="1200" u="sng" baseline="0" dirty="0"/>
              <a:t> is </a:t>
            </a:r>
            <a:r>
              <a:rPr lang="en-US" sz="1200" u="sng" dirty="0"/>
              <a:t>Sophistication of Sentence Structure</a:t>
            </a:r>
            <a:r>
              <a:rPr lang="en-US" sz="1200" dirty="0"/>
              <a:t>: </a:t>
            </a:r>
            <a:endParaRPr lang="en-US" sz="1200" b="1" i="1" dirty="0"/>
          </a:p>
          <a:p>
            <a:pPr marL="285750" indent="-285750">
              <a:buFont typeface="Wingdings" panose="05000000000000000000" pitchFamily="2" charset="2"/>
              <a:buChar char="Ø"/>
            </a:pPr>
            <a:r>
              <a:rPr lang="en-US" sz="1200" i="1" dirty="0"/>
              <a:t>In Italics is Coherence/Cohesion</a:t>
            </a:r>
            <a:r>
              <a:rPr lang="en-US" sz="1200" b="1" dirty="0"/>
              <a:t>: </a:t>
            </a:r>
            <a:endParaRPr lang="en-US" sz="1200" b="1" i="1" dirty="0"/>
          </a:p>
          <a:p>
            <a:endParaRPr lang="en-US" dirty="0"/>
          </a:p>
          <a:p>
            <a:pPr marL="0" indent="0">
              <a:buFont typeface="Wingdings" panose="05000000000000000000" pitchFamily="2" charset="2"/>
              <a:buNone/>
            </a:pPr>
            <a:r>
              <a:rPr lang="en-US" sz="1200" b="0" dirty="0"/>
              <a:t>For</a:t>
            </a:r>
            <a:r>
              <a:rPr lang="en-US" sz="1200" b="1" dirty="0"/>
              <a:t> Sophistication of Topic Vocabulary,</a:t>
            </a:r>
            <a:r>
              <a:rPr lang="en-US" sz="1200" b="1" i="1" baseline="0" dirty="0"/>
              <a:t> </a:t>
            </a:r>
            <a:r>
              <a:rPr lang="en-US" sz="1200" b="0" i="0" baseline="0" dirty="0"/>
              <a:t>this explanation was placed at</a:t>
            </a:r>
            <a:r>
              <a:rPr lang="en-US" sz="1200" b="1" i="1" dirty="0"/>
              <a:t> Controlled </a:t>
            </a:r>
            <a:r>
              <a:rPr lang="en-US" sz="1200" b="0" i="0" dirty="0"/>
              <a:t>be</a:t>
            </a:r>
            <a:r>
              <a:rPr lang="en-US" sz="1200" b="0" i="0" baseline="0" dirty="0"/>
              <a:t>cause the student used a variety of core or essential topic vocabulary as well as a wide range of related vocabulary, and although this is a personal routine, the student even used a more formal or technical term (“cavity”).</a:t>
            </a:r>
            <a:endParaRPr lang="en-US" sz="1200" b="1" dirty="0"/>
          </a:p>
          <a:p>
            <a:pPr marL="0" indent="0">
              <a:buFont typeface="Wingdings" panose="05000000000000000000" pitchFamily="2" charset="2"/>
              <a:buNone/>
            </a:pPr>
            <a:r>
              <a:rPr lang="en-US" sz="1200" u="none" dirty="0"/>
              <a:t>For </a:t>
            </a:r>
            <a:r>
              <a:rPr lang="en-US" sz="1200" b="1" u="none" dirty="0"/>
              <a:t>Sophistication of Sentence Structure, </a:t>
            </a:r>
            <a:r>
              <a:rPr lang="en-US" sz="1200" b="0" i="0" baseline="0" dirty="0"/>
              <a:t>this explanation was placed at</a:t>
            </a:r>
            <a:r>
              <a:rPr lang="en-US" sz="1200" b="1" i="1" dirty="0"/>
              <a:t> Developing</a:t>
            </a:r>
            <a:r>
              <a:rPr lang="en-US" sz="1200" b="0" i="0" dirty="0"/>
              <a:t> because while this student used 2-3 complex structures, there were still several</a:t>
            </a:r>
            <a:r>
              <a:rPr lang="en-US" sz="1200" b="0" i="0" baseline="0" dirty="0"/>
              <a:t> grammatically incorrect or incomplete attempts such as “</a:t>
            </a:r>
            <a:r>
              <a:rPr lang="en-US" sz="1200" u="none" dirty="0">
                <a:effectLst/>
                <a:latin typeface="Cambria" panose="02040503050406030204" pitchFamily="18" charset="0"/>
                <a:ea typeface="MS Mincho" panose="02020609040205080304" pitchFamily="49" charset="-128"/>
                <a:cs typeface="Times New Roman" panose="02020603050405020304" pitchFamily="18" charset="0"/>
              </a:rPr>
              <a:t>it is important to brush your teeth to be clean,” which is a run on sentence and missing “</a:t>
            </a:r>
            <a:r>
              <a:rPr lang="en-US" sz="1200" u="none" dirty="0">
                <a:solidFill>
                  <a:srgbClr val="FF0000"/>
                </a:solidFill>
                <a:effectLst/>
                <a:latin typeface="Cambria" panose="02040503050406030204" pitchFamily="18" charset="0"/>
                <a:ea typeface="MS Mincho" panose="02020609040205080304" pitchFamily="49" charset="-128"/>
                <a:cs typeface="Times New Roman" panose="02020603050405020304" pitchFamily="18" charset="0"/>
              </a:rPr>
              <a:t>in order for them.”</a:t>
            </a:r>
            <a:endParaRPr lang="en-US" sz="1200" b="1" i="1" u="none" dirty="0"/>
          </a:p>
          <a:p>
            <a:pPr marL="0" indent="0">
              <a:buFont typeface="Wingdings" panose="05000000000000000000" pitchFamily="2" charset="2"/>
              <a:buNone/>
            </a:pPr>
            <a:r>
              <a:rPr lang="en-US" sz="1200" i="0" dirty="0"/>
              <a:t>For</a:t>
            </a:r>
            <a:r>
              <a:rPr lang="en-US" sz="1200" i="1" dirty="0"/>
              <a:t> </a:t>
            </a:r>
            <a:r>
              <a:rPr lang="en-US" sz="1200" b="1" i="0" dirty="0"/>
              <a:t>Coherence/Cohesion,</a:t>
            </a:r>
            <a:r>
              <a:rPr lang="en-US" sz="1200" b="1" i="0" baseline="0" dirty="0"/>
              <a:t> </a:t>
            </a:r>
            <a:r>
              <a:rPr lang="en-US" sz="1200" b="0" i="0" baseline="0" dirty="0"/>
              <a:t>this explanation was placed at</a:t>
            </a:r>
            <a:r>
              <a:rPr lang="en-US" sz="1200" b="1" i="1" dirty="0"/>
              <a:t> Emerging </a:t>
            </a:r>
            <a:r>
              <a:rPr lang="en-US" sz="1200" b="0" i="0" dirty="0" err="1"/>
              <a:t>becausewhile</a:t>
            </a:r>
            <a:r>
              <a:rPr lang="en-US" sz="1200" b="0" i="0" dirty="0"/>
              <a:t> the coherence is maintained by the enumeration and logical order, the student used just one</a:t>
            </a:r>
            <a:r>
              <a:rPr lang="en-US" sz="1200" b="0" i="0" baseline="0" dirty="0"/>
              <a:t> transition word at the very start and omits other useful transition words along the way, such as  “</a:t>
            </a:r>
            <a:r>
              <a:rPr lang="en-US" sz="1200" b="1" i="0" baseline="0" dirty="0"/>
              <a:t>Then</a:t>
            </a:r>
            <a:r>
              <a:rPr lang="en-US" sz="1200" b="0" i="0" baseline="0" dirty="0"/>
              <a:t> wet the toothpaste” or “</a:t>
            </a:r>
            <a:r>
              <a:rPr lang="en-US" sz="1200" b="1" i="0" baseline="0" dirty="0"/>
              <a:t>Finally, </a:t>
            </a:r>
            <a:r>
              <a:rPr lang="en-US" sz="1200" b="0" i="0" baseline="0" dirty="0"/>
              <a:t>rise your mouth…” In addition, there is no evidence of cohesive devices such as pronouns replacing full nouns, for example, using “them” for “teeth” to effectively tie established referents to later referents of  the same thing. </a:t>
            </a:r>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8</a:t>
            </a:fld>
            <a:endParaRPr lang="en-US"/>
          </a:p>
        </p:txBody>
      </p:sp>
    </p:spTree>
    <p:extLst>
      <p:ext uri="{BB962C8B-B14F-4D97-AF65-F5344CB8AC3E}">
        <p14:creationId xmlns:p14="http://schemas.microsoft.com/office/powerpoint/2010/main" val="8057623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this is the last</a:t>
            </a:r>
            <a:r>
              <a:rPr lang="en-US" baseline="0" dirty="0"/>
              <a:t> module in the series, Section 3 focuses on how you can continue the work and become increasingly skilled in using the DLLP for formative assessment of language in content learning.</a:t>
            </a:r>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9</a:t>
            </a:fld>
            <a:endParaRPr lang="en-US"/>
          </a:p>
        </p:txBody>
      </p:sp>
    </p:spTree>
    <p:extLst>
      <p:ext uri="{BB962C8B-B14F-4D97-AF65-F5344CB8AC3E}">
        <p14:creationId xmlns:p14="http://schemas.microsoft.com/office/powerpoint/2010/main" val="11428695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196274-9F03-C14D-B56B-5E6F55D6C653}"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1016946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196274-9F03-C14D-B56B-5E6F55D6C653}"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843416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196274-9F03-C14D-B56B-5E6F55D6C653}"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19115999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C97ED4F-01A3-4D6D-ABCC-3036D3F116DA}"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F5DBB1-BEBC-4A84-A32C-C8E29FF297DE}" type="slidenum">
              <a:rPr lang="en-US" smtClean="0"/>
              <a:t>‹#›</a:t>
            </a:fld>
            <a:endParaRPr lang="en-US"/>
          </a:p>
        </p:txBody>
      </p:sp>
    </p:spTree>
    <p:extLst>
      <p:ext uri="{BB962C8B-B14F-4D97-AF65-F5344CB8AC3E}">
        <p14:creationId xmlns:p14="http://schemas.microsoft.com/office/powerpoint/2010/main" val="14721804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97ED4F-01A3-4D6D-ABCC-3036D3F116DA}"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F5DBB1-BEBC-4A84-A32C-C8E29FF297DE}" type="slidenum">
              <a:rPr lang="en-US" smtClean="0"/>
              <a:t>‹#›</a:t>
            </a:fld>
            <a:endParaRPr lang="en-US"/>
          </a:p>
        </p:txBody>
      </p:sp>
    </p:spTree>
    <p:extLst>
      <p:ext uri="{BB962C8B-B14F-4D97-AF65-F5344CB8AC3E}">
        <p14:creationId xmlns:p14="http://schemas.microsoft.com/office/powerpoint/2010/main" val="41139758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C97ED4F-01A3-4D6D-ABCC-3036D3F116DA}"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F5DBB1-BEBC-4A84-A32C-C8E29FF297DE}" type="slidenum">
              <a:rPr lang="en-US" smtClean="0"/>
              <a:t>‹#›</a:t>
            </a:fld>
            <a:endParaRPr lang="en-US"/>
          </a:p>
        </p:txBody>
      </p:sp>
    </p:spTree>
    <p:extLst>
      <p:ext uri="{BB962C8B-B14F-4D97-AF65-F5344CB8AC3E}">
        <p14:creationId xmlns:p14="http://schemas.microsoft.com/office/powerpoint/2010/main" val="35370638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97ED4F-01A3-4D6D-ABCC-3036D3F116DA}" type="datetimeFigureOut">
              <a:rPr lang="en-US" smtClean="0"/>
              <a:t>3/20/2019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F5DBB1-BEBC-4A84-A32C-C8E29FF297DE}" type="slidenum">
              <a:rPr lang="en-US" smtClean="0"/>
              <a:t>‹#›</a:t>
            </a:fld>
            <a:endParaRPr lang="en-US"/>
          </a:p>
        </p:txBody>
      </p:sp>
    </p:spTree>
    <p:extLst>
      <p:ext uri="{BB962C8B-B14F-4D97-AF65-F5344CB8AC3E}">
        <p14:creationId xmlns:p14="http://schemas.microsoft.com/office/powerpoint/2010/main" val="21081698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97ED4F-01A3-4D6D-ABCC-3036D3F116DA}" type="datetimeFigureOut">
              <a:rPr lang="en-US" smtClean="0"/>
              <a:t>3/20/2019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F5DBB1-BEBC-4A84-A32C-C8E29FF297DE}" type="slidenum">
              <a:rPr lang="en-US" smtClean="0"/>
              <a:t>‹#›</a:t>
            </a:fld>
            <a:endParaRPr lang="en-US"/>
          </a:p>
        </p:txBody>
      </p:sp>
    </p:spTree>
    <p:extLst>
      <p:ext uri="{BB962C8B-B14F-4D97-AF65-F5344CB8AC3E}">
        <p14:creationId xmlns:p14="http://schemas.microsoft.com/office/powerpoint/2010/main" val="25960794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97ED4F-01A3-4D6D-ABCC-3036D3F116DA}" type="datetimeFigureOut">
              <a:rPr lang="en-US" smtClean="0"/>
              <a:t>3/20/2019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F5DBB1-BEBC-4A84-A32C-C8E29FF297DE}" type="slidenum">
              <a:rPr lang="en-US" smtClean="0"/>
              <a:t>‹#›</a:t>
            </a:fld>
            <a:endParaRPr lang="en-US"/>
          </a:p>
        </p:txBody>
      </p:sp>
    </p:spTree>
    <p:extLst>
      <p:ext uri="{BB962C8B-B14F-4D97-AF65-F5344CB8AC3E}">
        <p14:creationId xmlns:p14="http://schemas.microsoft.com/office/powerpoint/2010/main" val="2464634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97ED4F-01A3-4D6D-ABCC-3036D3F116DA}" type="datetimeFigureOut">
              <a:rPr lang="en-US" smtClean="0"/>
              <a:t>3/20/2019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F5DBB1-BEBC-4A84-A32C-C8E29FF297DE}" type="slidenum">
              <a:rPr lang="en-US" smtClean="0"/>
              <a:t>‹#›</a:t>
            </a:fld>
            <a:endParaRPr lang="en-US"/>
          </a:p>
        </p:txBody>
      </p:sp>
    </p:spTree>
    <p:extLst>
      <p:ext uri="{BB962C8B-B14F-4D97-AF65-F5344CB8AC3E}">
        <p14:creationId xmlns:p14="http://schemas.microsoft.com/office/powerpoint/2010/main" val="4044691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C97ED4F-01A3-4D6D-ABCC-3036D3F116DA}" type="datetimeFigureOut">
              <a:rPr lang="en-US" smtClean="0"/>
              <a:t>3/20/2019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F5DBB1-BEBC-4A84-A32C-C8E29FF297DE}" type="slidenum">
              <a:rPr lang="en-US" smtClean="0"/>
              <a:t>‹#›</a:t>
            </a:fld>
            <a:endParaRPr lang="en-US"/>
          </a:p>
        </p:txBody>
      </p:sp>
    </p:spTree>
    <p:extLst>
      <p:ext uri="{BB962C8B-B14F-4D97-AF65-F5344CB8AC3E}">
        <p14:creationId xmlns:p14="http://schemas.microsoft.com/office/powerpoint/2010/main" val="1531614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196274-9F03-C14D-B56B-5E6F55D6C653}"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6266686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C97ED4F-01A3-4D6D-ABCC-3036D3F116DA}" type="datetimeFigureOut">
              <a:rPr lang="en-US" smtClean="0"/>
              <a:t>3/20/2019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F5DBB1-BEBC-4A84-A32C-C8E29FF297DE}" type="slidenum">
              <a:rPr lang="en-US" smtClean="0"/>
              <a:t>‹#›</a:t>
            </a:fld>
            <a:endParaRPr lang="en-US"/>
          </a:p>
        </p:txBody>
      </p:sp>
    </p:spTree>
    <p:extLst>
      <p:ext uri="{BB962C8B-B14F-4D97-AF65-F5344CB8AC3E}">
        <p14:creationId xmlns:p14="http://schemas.microsoft.com/office/powerpoint/2010/main" val="18292869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97ED4F-01A3-4D6D-ABCC-3036D3F116DA}"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F5DBB1-BEBC-4A84-A32C-C8E29FF297DE}" type="slidenum">
              <a:rPr lang="en-US" smtClean="0"/>
              <a:t>‹#›</a:t>
            </a:fld>
            <a:endParaRPr lang="en-US"/>
          </a:p>
        </p:txBody>
      </p:sp>
    </p:spTree>
    <p:extLst>
      <p:ext uri="{BB962C8B-B14F-4D97-AF65-F5344CB8AC3E}">
        <p14:creationId xmlns:p14="http://schemas.microsoft.com/office/powerpoint/2010/main" val="35191773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97ED4F-01A3-4D6D-ABCC-3036D3F116DA}"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F5DBB1-BEBC-4A84-A32C-C8E29FF297DE}" type="slidenum">
              <a:rPr lang="en-US" smtClean="0"/>
              <a:t>‹#›</a:t>
            </a:fld>
            <a:endParaRPr lang="en-US"/>
          </a:p>
        </p:txBody>
      </p:sp>
    </p:spTree>
    <p:extLst>
      <p:ext uri="{BB962C8B-B14F-4D97-AF65-F5344CB8AC3E}">
        <p14:creationId xmlns:p14="http://schemas.microsoft.com/office/powerpoint/2010/main" val="2942005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0196274-9F03-C14D-B56B-5E6F55D6C653}"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5687265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196274-9F03-C14D-B56B-5E6F55D6C653}" type="datetimeFigureOut">
              <a:rPr lang="en-US" smtClean="0"/>
              <a:t>3/20/2019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138169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196274-9F03-C14D-B56B-5E6F55D6C653}" type="datetimeFigureOut">
              <a:rPr lang="en-US" smtClean="0"/>
              <a:t>3/20/2019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782745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196274-9F03-C14D-B56B-5E6F55D6C653}" type="datetimeFigureOut">
              <a:rPr lang="en-US" smtClean="0"/>
              <a:t>3/20/2019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119956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96274-9F03-C14D-B56B-5E6F55D6C653}" type="datetimeFigureOut">
              <a:rPr lang="en-US" smtClean="0"/>
              <a:t>3/20/2019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17719405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0196274-9F03-C14D-B56B-5E6F55D6C653}" type="datetimeFigureOut">
              <a:rPr lang="en-US" smtClean="0"/>
              <a:t>3/20/2019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1848939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0196274-9F03-C14D-B56B-5E6F55D6C653}" type="datetimeFigureOut">
              <a:rPr lang="en-US" smtClean="0"/>
              <a:t>3/20/2019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10401237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196274-9F03-C14D-B56B-5E6F55D6C653}" type="datetimeFigureOut">
              <a:rPr lang="en-US" smtClean="0"/>
              <a:t>3/20/2019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238DDE-BE8A-8142-86AB-B793AE6C73BB}" type="slidenum">
              <a:rPr lang="en-US" smtClean="0"/>
              <a:t>‹#›</a:t>
            </a:fld>
            <a:endParaRPr lang="en-US"/>
          </a:p>
        </p:txBody>
      </p:sp>
    </p:spTree>
    <p:extLst>
      <p:ext uri="{BB962C8B-B14F-4D97-AF65-F5344CB8AC3E}">
        <p14:creationId xmlns:p14="http://schemas.microsoft.com/office/powerpoint/2010/main" val="12356270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97ED4F-01A3-4D6D-ABCC-3036D3F116DA}" type="datetimeFigureOut">
              <a:rPr lang="en-US" smtClean="0"/>
              <a:t>3/20/2019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F5DBB1-BEBC-4A84-A32C-C8E29FF297DE}" type="slidenum">
              <a:rPr lang="en-US" smtClean="0"/>
              <a:t>‹#›</a:t>
            </a:fld>
            <a:endParaRPr lang="en-US"/>
          </a:p>
        </p:txBody>
      </p:sp>
    </p:spTree>
    <p:extLst>
      <p:ext uri="{BB962C8B-B14F-4D97-AF65-F5344CB8AC3E}">
        <p14:creationId xmlns:p14="http://schemas.microsoft.com/office/powerpoint/2010/main" val="27794806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xml"/><Relationship Id="rId7" Type="http://schemas.openxmlformats.org/officeDocument/2006/relationships/image" Target="../media/image2.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13.xml"/><Relationship Id="rId7" Type="http://schemas.openxmlformats.org/officeDocument/2006/relationships/image" Target="../media/image2.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notesSlide" Target="../notesSlides/notesSlide10.xml"/><Relationship Id="rId9"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3.xml"/><Relationship Id="rId7" Type="http://schemas.openxmlformats.org/officeDocument/2006/relationships/image" Target="../media/image2.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3.xml"/><Relationship Id="rId7" Type="http://schemas.openxmlformats.org/officeDocument/2006/relationships/hyperlink" Target="http://creativecommons.org/licenses/by-nc-sa/4.0" TargetMode="Externa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png"/><Relationship Id="rId5" Type="http://schemas.openxmlformats.org/officeDocument/2006/relationships/image" Target="../media/image10.jpeg"/><Relationship Id="rId4" Type="http://schemas.openxmlformats.org/officeDocument/2006/relationships/notesSlide" Target="../notesSlides/notesSlide12.xml"/><Relationship Id="rId9"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hyperlink" Target="http://creativecommons.org/licenses/by-nc-sa/4.0" TargetMode="External"/><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2.png"/><Relationship Id="rId5" Type="http://schemas.openxmlformats.org/officeDocument/2006/relationships/image" Target="../media/image4.tiff"/><Relationship Id="rId4" Type="http://schemas.openxmlformats.org/officeDocument/2006/relationships/notesSlide" Target="../notesSlides/notesSlide3.xml"/><Relationship Id="rId9"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5.xml"/><Relationship Id="rId7" Type="http://schemas.openxmlformats.org/officeDocument/2006/relationships/hyperlink" Target="http://creativecommons.org/licenses/by-nc-sa/4.0" TargetMode="Externa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png"/><Relationship Id="rId11" Type="http://schemas.openxmlformats.org/officeDocument/2006/relationships/image" Target="../media/image3.png"/><Relationship Id="rId5" Type="http://schemas.openxmlformats.org/officeDocument/2006/relationships/hyperlink" Target="https://sheg.stanford.edu/history-lessons/augustus" TargetMode="External"/><Relationship Id="rId10" Type="http://schemas.openxmlformats.org/officeDocument/2006/relationships/image" Target="../media/image6.tiff"/><Relationship Id="rId4" Type="http://schemas.openxmlformats.org/officeDocument/2006/relationships/notesSlide" Target="../notesSlides/notesSlide4.xml"/><Relationship Id="rId9" Type="http://schemas.openxmlformats.org/officeDocument/2006/relationships/image" Target="../media/image5.tiff"/></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5.xml"/><Relationship Id="rId7" Type="http://schemas.openxmlformats.org/officeDocument/2006/relationships/hyperlink" Target="http://creativecommons.org/licenses/by-nc-sa/4.0" TargetMode="Externa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4.xml"/><Relationship Id="rId7" Type="http://schemas.openxmlformats.org/officeDocument/2006/relationships/image" Target="../media/image2.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10" Type="http://schemas.openxmlformats.org/officeDocument/2006/relationships/image" Target="../media/image3.png"/><Relationship Id="rId4" Type="http://schemas.openxmlformats.org/officeDocument/2006/relationships/notesSlide" Target="../notesSlides/notesSlide7.xml"/><Relationship Id="rId9"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979726"/>
            <a:ext cx="9144000" cy="1655762"/>
          </a:xfrm>
        </p:spPr>
        <p:txBody>
          <a:bodyPr>
            <a:normAutofit/>
          </a:bodyPr>
          <a:lstStyle/>
          <a:p>
            <a:r>
              <a:rPr lang="en-US" sz="4000" b="1"/>
              <a:t>Margaret </a:t>
            </a:r>
            <a:r>
              <a:rPr lang="en-US" sz="4000" b="1" smtClean="0"/>
              <a:t>Heritage</a:t>
            </a:r>
            <a:endParaRPr lang="en-US" sz="4000" b="1"/>
          </a:p>
        </p:txBody>
      </p:sp>
      <p:sp>
        <p:nvSpPr>
          <p:cNvPr id="4" name="Shape 97"/>
          <p:cNvSpPr txBox="1">
            <a:spLocks noGrp="1"/>
          </p:cNvSpPr>
          <p:nvPr>
            <p:ph type="ctrTitle"/>
          </p:nvPr>
        </p:nvSpPr>
        <p:spPr>
          <a:prstGeom prst="rect">
            <a:avLst/>
          </a:prstGeom>
          <a:noFill/>
          <a:ln>
            <a:noFill/>
          </a:ln>
        </p:spPr>
        <p:txBody>
          <a:bodyPr lIns="91425" tIns="45700" rIns="91425" bIns="45700" anchor="b" anchorCtr="0">
            <a:noAutofit/>
          </a:bodyPr>
          <a:lstStyle/>
          <a:p>
            <a:pPr marL="0" marR="0" lvl="0" indent="0" algn="ctr" rtl="0">
              <a:lnSpc>
                <a:spcPct val="90000"/>
              </a:lnSpc>
              <a:spcBef>
                <a:spcPts val="0"/>
              </a:spcBef>
              <a:buClr>
                <a:schemeClr val="dk1"/>
              </a:buClr>
              <a:buSzPct val="25000"/>
              <a:buFont typeface="Calibri"/>
              <a:buNone/>
            </a:pPr>
            <a:r>
              <a:rPr lang="en-US" sz="6000" b="1" i="0" u="none" strike="noStrike" cap="none" dirty="0">
                <a:solidFill>
                  <a:schemeClr val="dk1"/>
                </a:solidFill>
                <a:latin typeface="Calibri"/>
                <a:ea typeface="Calibri"/>
                <a:cs typeface="Calibri"/>
                <a:sym typeface="Calibri"/>
              </a:rPr>
              <a:t>Module 6 Presentation</a:t>
            </a:r>
          </a:p>
        </p:txBody>
      </p:sp>
      <p:pic>
        <p:nvPicPr>
          <p:cNvPr id="5"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7" name="Group 6" title="Oregon Department of Education logo"/>
          <p:cNvGrpSpPr/>
          <p:nvPr/>
        </p:nvGrpSpPr>
        <p:grpSpPr>
          <a:xfrm>
            <a:off x="270264" y="6042874"/>
            <a:ext cx="2185331" cy="594995"/>
            <a:chOff x="270933" y="6042872"/>
            <a:chExt cx="2190750" cy="594995"/>
          </a:xfrm>
        </p:grpSpPr>
        <p:pic>
          <p:nvPicPr>
            <p:cNvPr id="8" name="Picture 7"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9" name="Straight Connector 8"/>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2" name="Sound 1"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137449945"/>
      </p:ext>
    </p:extLst>
  </p:cSld>
  <p:clrMapOvr>
    <a:masterClrMapping/>
  </p:clrMapOvr>
  <mc:AlternateContent xmlns:mc="http://schemas.openxmlformats.org/markup-compatibility/2006" xmlns:p14="http://schemas.microsoft.com/office/powerpoint/2010/main">
    <mc:Choice Requires="p14">
      <p:transition spd="slow" p14:dur="2000" advTm="4681"/>
    </mc:Choice>
    <mc:Fallback xmlns="">
      <p:transition spd="slow" advTm="46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278" y="0"/>
            <a:ext cx="10515600" cy="1325563"/>
          </a:xfrm>
        </p:spPr>
        <p:txBody>
          <a:bodyPr>
            <a:normAutofit/>
          </a:bodyPr>
          <a:lstStyle/>
          <a:p>
            <a:pPr algn="ctr"/>
            <a:r>
              <a:rPr lang="en-US" sz="4000" b="1" dirty="0"/>
              <a:t>Communities of Practice</a:t>
            </a:r>
            <a:endParaRPr lang="en-US" sz="4000" b="1" dirty="0">
              <a:latin typeface="+mn-lt"/>
            </a:endParaRPr>
          </a:p>
        </p:txBody>
      </p:sp>
      <p:pic>
        <p:nvPicPr>
          <p:cNvPr id="4"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6" name="Group 5" title="Oregon Department of Education logo"/>
          <p:cNvGrpSpPr/>
          <p:nvPr/>
        </p:nvGrpSpPr>
        <p:grpSpPr>
          <a:xfrm>
            <a:off x="270264" y="6042874"/>
            <a:ext cx="2185331" cy="594995"/>
            <a:chOff x="270933" y="6042872"/>
            <a:chExt cx="2190750" cy="594995"/>
          </a:xfrm>
        </p:grpSpPr>
        <p:pic>
          <p:nvPicPr>
            <p:cNvPr id="7" name="Picture 6"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8" name="Straight Connector 7"/>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0" name="Content Placeholder 9" descr="Image of two students talking"/>
          <p:cNvPicPr>
            <a:picLocks noGrp="1" noChangeAspect="1"/>
          </p:cNvPicPr>
          <p:nvPr>
            <p:ph idx="1"/>
          </p:nvPr>
        </p:nvPicPr>
        <p:blipFill>
          <a:blip r:embed="rId8">
            <a:extLst>
              <a:ext uri="{28A0092B-C50C-407E-A947-70E740481C1C}">
                <a14:useLocalDpi xmlns:a14="http://schemas.microsoft.com/office/drawing/2010/main" val="0"/>
              </a:ext>
            </a:extLst>
          </a:blip>
          <a:srcRect/>
          <a:stretch>
            <a:fillRect/>
          </a:stretch>
        </p:blipFill>
        <p:spPr bwMode="auto">
          <a:xfrm>
            <a:off x="146893" y="21208"/>
            <a:ext cx="1392382"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1502229" y="1436916"/>
            <a:ext cx="9185649" cy="4801314"/>
          </a:xfrm>
          <a:prstGeom prst="rect">
            <a:avLst/>
          </a:prstGeom>
          <a:noFill/>
        </p:spPr>
        <p:txBody>
          <a:bodyPr wrap="square" rtlCol="0">
            <a:spAutoFit/>
          </a:bodyPr>
          <a:lstStyle/>
          <a:p>
            <a:pPr marL="285750" indent="-285750">
              <a:buFont typeface="Arial" charset="0"/>
              <a:buChar char="•"/>
            </a:pPr>
            <a:r>
              <a:rPr lang="en-US" sz="3200" dirty="0"/>
              <a:t>A group of people who share information, insights, tools and experiences about a common interest or subject </a:t>
            </a:r>
          </a:p>
          <a:p>
            <a:pPr marL="285750" indent="-285750">
              <a:buFont typeface="Arial" charset="0"/>
              <a:buChar char="•"/>
            </a:pPr>
            <a:endParaRPr lang="en-US" sz="3200" dirty="0"/>
          </a:p>
          <a:p>
            <a:pPr marL="285750" indent="-285750">
              <a:buFont typeface="Arial" charset="0"/>
              <a:buChar char="•"/>
            </a:pPr>
            <a:r>
              <a:rPr lang="en-US" sz="3200" dirty="0"/>
              <a:t>Group members interact regularly to learn from one another</a:t>
            </a:r>
          </a:p>
          <a:p>
            <a:pPr marL="285750" indent="-285750">
              <a:buFont typeface="Arial" charset="0"/>
              <a:buChar char="•"/>
            </a:pPr>
            <a:endParaRPr lang="en-US" sz="3200" dirty="0"/>
          </a:p>
          <a:p>
            <a:pPr marL="285750" indent="-285750">
              <a:buFont typeface="Arial" charset="0"/>
              <a:buChar char="•"/>
            </a:pPr>
            <a:r>
              <a:rPr lang="en-US" sz="3200" dirty="0"/>
              <a:t>Focused on knowledge exchange and growth rather than the production of work products or tasks  </a:t>
            </a:r>
          </a:p>
          <a:p>
            <a:endParaRPr lang="en-US" dirty="0"/>
          </a:p>
        </p:txBody>
      </p:sp>
      <p:pic>
        <p:nvPicPr>
          <p:cNvPr id="14" name="Sound 13"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461644537"/>
      </p:ext>
    </p:extLst>
  </p:cSld>
  <p:clrMapOvr>
    <a:masterClrMapping/>
  </p:clrMapOvr>
  <mc:AlternateContent xmlns:mc="http://schemas.openxmlformats.org/markup-compatibility/2006" xmlns:p14="http://schemas.microsoft.com/office/powerpoint/2010/main">
    <mc:Choice Requires="p14">
      <p:transition spd="slow" p14:dur="2000" advTm="50866"/>
    </mc:Choice>
    <mc:Fallback xmlns="">
      <p:transition spd="slow" advTm="508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278" y="0"/>
            <a:ext cx="10515600" cy="1325563"/>
          </a:xfrm>
        </p:spPr>
        <p:txBody>
          <a:bodyPr>
            <a:normAutofit/>
          </a:bodyPr>
          <a:lstStyle/>
          <a:p>
            <a:pPr algn="ctr"/>
            <a:r>
              <a:rPr lang="en-US" sz="4000" b="1" dirty="0">
                <a:latin typeface="+mn-lt"/>
              </a:rPr>
              <a:t>Three Agenda Types</a:t>
            </a:r>
          </a:p>
        </p:txBody>
      </p:sp>
      <p:sp>
        <p:nvSpPr>
          <p:cNvPr id="3" name="Content Placeholder 2"/>
          <p:cNvSpPr>
            <a:spLocks noGrp="1"/>
          </p:cNvSpPr>
          <p:nvPr>
            <p:ph idx="1"/>
          </p:nvPr>
        </p:nvSpPr>
        <p:spPr>
          <a:xfrm>
            <a:off x="437322" y="1826590"/>
            <a:ext cx="10760765" cy="3792331"/>
          </a:xfrm>
        </p:spPr>
        <p:txBody>
          <a:bodyPr>
            <a:normAutofit/>
          </a:bodyPr>
          <a:lstStyle/>
          <a:p>
            <a:pPr marL="0" indent="0">
              <a:buNone/>
            </a:pPr>
            <a:endParaRPr lang="en-US" dirty="0"/>
          </a:p>
          <a:p>
            <a:pPr marL="342900" indent="-342900">
              <a:buAutoNum type="arabicPeriod"/>
            </a:pPr>
            <a:r>
              <a:rPr lang="en-US" sz="3200" dirty="0"/>
              <a:t>Deepening learning about high-leverage language features</a:t>
            </a:r>
          </a:p>
          <a:p>
            <a:pPr marL="342900" indent="-342900">
              <a:buAutoNum type="arabicPeriod"/>
            </a:pPr>
            <a:r>
              <a:rPr lang="en-US" sz="3200" dirty="0"/>
              <a:t>Focus on linking DLLP to content instruction</a:t>
            </a:r>
          </a:p>
          <a:p>
            <a:pPr marL="342900" indent="-342900">
              <a:buAutoNum type="arabicPeriod"/>
            </a:pPr>
            <a:r>
              <a:rPr lang="en-US" sz="3200" dirty="0"/>
              <a:t>Refining and deepening practices</a:t>
            </a:r>
          </a:p>
          <a:p>
            <a:pPr marL="0" indent="0">
              <a:buNone/>
            </a:pPr>
            <a:endParaRPr lang="en-US" sz="3200" dirty="0"/>
          </a:p>
        </p:txBody>
      </p:sp>
      <p:pic>
        <p:nvPicPr>
          <p:cNvPr id="4"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6" name="Group 5" title="Oregon Department of Education logo"/>
          <p:cNvGrpSpPr/>
          <p:nvPr/>
        </p:nvGrpSpPr>
        <p:grpSpPr>
          <a:xfrm>
            <a:off x="270264" y="6042874"/>
            <a:ext cx="2185331" cy="594995"/>
            <a:chOff x="270933" y="6042872"/>
            <a:chExt cx="2190750" cy="594995"/>
          </a:xfrm>
        </p:grpSpPr>
        <p:pic>
          <p:nvPicPr>
            <p:cNvPr id="7" name="Picture 6"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8" name="Straight Connector 7"/>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1" name="Sound 10"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390210301"/>
      </p:ext>
    </p:extLst>
  </p:cSld>
  <p:clrMapOvr>
    <a:masterClrMapping/>
  </p:clrMapOvr>
  <mc:AlternateContent xmlns:mc="http://schemas.openxmlformats.org/markup-compatibility/2006" xmlns:p14="http://schemas.microsoft.com/office/powerpoint/2010/main">
    <mc:Choice Requires="p14">
      <p:transition spd="slow" p14:dur="2000" advTm="63369"/>
    </mc:Choice>
    <mc:Fallback xmlns="">
      <p:transition spd="slow" advTm="633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60517"/>
          </a:xfrm>
        </p:spPr>
        <p:txBody>
          <a:bodyPr>
            <a:normAutofit fontScale="90000"/>
          </a:bodyPr>
          <a:lstStyle/>
          <a:p>
            <a:r>
              <a:rPr lang="en-US" dirty="0"/>
              <a:t>  </a:t>
            </a:r>
          </a:p>
        </p:txBody>
      </p:sp>
      <p:pic>
        <p:nvPicPr>
          <p:cNvPr id="4" name="Content Placeholder 3" title="DLLP logo"/>
          <p:cNvPicPr>
            <a:picLocks noGrp="1"/>
          </p:cNvPicPr>
          <p:nvPr>
            <p:ph idx="1"/>
          </p:nvPr>
        </p:nvPicPr>
        <p:blipFill>
          <a:blip r:embed="rId5">
            <a:extLst>
              <a:ext uri="{28A0092B-C50C-407E-A947-70E740481C1C}">
                <a14:useLocalDpi xmlns:a14="http://schemas.microsoft.com/office/drawing/2010/main" val="0"/>
              </a:ext>
            </a:extLst>
          </a:blip>
          <a:stretch>
            <a:fillRect/>
          </a:stretch>
        </p:blipFill>
        <p:spPr bwMode="auto">
          <a:xfrm>
            <a:off x="5048250" y="1284914"/>
            <a:ext cx="2095500" cy="4181475"/>
          </a:xfrm>
          <a:prstGeom prst="rect">
            <a:avLst/>
          </a:prstGeom>
          <a:noFill/>
          <a:ln>
            <a:noFill/>
          </a:ln>
        </p:spPr>
      </p:pic>
      <p:pic>
        <p:nvPicPr>
          <p:cNvPr id="5" name="Picture 1" descr="cc_by_nc_sa-01ee261355" title="Creative commons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7"/>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7"/>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7" name="Group 6" title="Oregon Department of Education logo"/>
          <p:cNvGrpSpPr/>
          <p:nvPr/>
        </p:nvGrpSpPr>
        <p:grpSpPr>
          <a:xfrm>
            <a:off x="270264" y="6042874"/>
            <a:ext cx="2185331" cy="594995"/>
            <a:chOff x="270933" y="6042872"/>
            <a:chExt cx="2190750" cy="594995"/>
          </a:xfrm>
        </p:grpSpPr>
        <p:pic>
          <p:nvPicPr>
            <p:cNvPr id="8" name="Picture 7" title="Oregon Department of Education logo"/>
            <p:cNvPicPr/>
            <p:nvPr/>
          </p:nvPicPr>
          <p:blipFill rotWithShape="1">
            <a:blip r:embed="rId8"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9" name="Straight Connector 8"/>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0" name="Sound 9"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230139435"/>
      </p:ext>
    </p:extLst>
  </p:cSld>
  <p:clrMapOvr>
    <a:masterClrMapping/>
  </p:clrMapOvr>
  <mc:AlternateContent xmlns:mc="http://schemas.openxmlformats.org/markup-compatibility/2006" xmlns:p14="http://schemas.microsoft.com/office/powerpoint/2010/main">
    <mc:Choice Requires="p14">
      <p:transition spd="slow" p14:dur="2000" advTm="24145"/>
    </mc:Choice>
    <mc:Fallback xmlns="">
      <p:transition spd="slow" advTm="241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mn-lt"/>
              </a:rPr>
              <a:t>Section 1</a:t>
            </a:r>
          </a:p>
        </p:txBody>
      </p:sp>
      <p:sp>
        <p:nvSpPr>
          <p:cNvPr id="3" name="Content Placeholder 2"/>
          <p:cNvSpPr>
            <a:spLocks noGrp="1"/>
          </p:cNvSpPr>
          <p:nvPr>
            <p:ph idx="1"/>
          </p:nvPr>
        </p:nvSpPr>
        <p:spPr/>
        <p:txBody>
          <a:bodyPr/>
          <a:lstStyle/>
          <a:p>
            <a:endParaRPr lang="en-US" dirty="0"/>
          </a:p>
          <a:p>
            <a:endParaRPr lang="en-US" dirty="0"/>
          </a:p>
          <a:p>
            <a:pPr marL="0" indent="0" algn="ctr">
              <a:buNone/>
            </a:pPr>
            <a:r>
              <a:rPr lang="en-US" sz="3600" b="1" dirty="0"/>
              <a:t>Assessing Language in Content Lessons</a:t>
            </a:r>
          </a:p>
        </p:txBody>
      </p:sp>
      <p:pic>
        <p:nvPicPr>
          <p:cNvPr id="4"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6" name="Group 5" title="Oregon Department of Education logo"/>
          <p:cNvGrpSpPr/>
          <p:nvPr/>
        </p:nvGrpSpPr>
        <p:grpSpPr>
          <a:xfrm>
            <a:off x="270264" y="6042874"/>
            <a:ext cx="2185331" cy="594995"/>
            <a:chOff x="270933" y="6042872"/>
            <a:chExt cx="2190750" cy="594995"/>
          </a:xfrm>
        </p:grpSpPr>
        <p:pic>
          <p:nvPicPr>
            <p:cNvPr id="7" name="Picture 6"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8" name="Straight Connector 7"/>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2" name="Sound 11"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160061206"/>
      </p:ext>
    </p:extLst>
  </p:cSld>
  <p:clrMapOvr>
    <a:masterClrMapping/>
  </p:clrMapOvr>
  <mc:AlternateContent xmlns:mc="http://schemas.openxmlformats.org/markup-compatibility/2006" xmlns:p14="http://schemas.microsoft.com/office/powerpoint/2010/main">
    <mc:Choice Requires="p14">
      <p:transition spd="slow" p14:dur="2000" advTm="18128"/>
    </mc:Choice>
    <mc:Fallback xmlns="">
      <p:transition spd="slow" advTm="181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446" y="383510"/>
            <a:ext cx="10515600" cy="1325563"/>
          </a:xfrm>
        </p:spPr>
        <p:txBody>
          <a:bodyPr/>
          <a:lstStyle/>
          <a:p>
            <a:r>
              <a:rPr lang="en-US" dirty="0"/>
              <a:t>Formative Assessment</a:t>
            </a:r>
          </a:p>
        </p:txBody>
      </p:sp>
      <p:pic>
        <p:nvPicPr>
          <p:cNvPr id="4" name="Content Placeholder 3" descr="bullets indicating teacher outcomes" title="Teacher outcomes list"/>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5378246" y="1111044"/>
            <a:ext cx="2225237" cy="4839776"/>
          </a:xfrm>
          <a:ln>
            <a:solidFill>
              <a:schemeClr val="tx1"/>
            </a:solidFill>
          </a:ln>
        </p:spPr>
      </p:pic>
      <p:sp>
        <p:nvSpPr>
          <p:cNvPr id="6" name="Donut 5" descr="Highlighting two specific teacher outcomes--evidence of student learning and adaptive instruction/feedback for each student to advance language learning" title="Circle "/>
          <p:cNvSpPr/>
          <p:nvPr/>
        </p:nvSpPr>
        <p:spPr>
          <a:xfrm>
            <a:off x="4955460" y="3608439"/>
            <a:ext cx="3018502" cy="2556387"/>
          </a:xfrm>
          <a:prstGeom prst="donut">
            <a:avLst>
              <a:gd name="adj" fmla="val 4177"/>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TextBox 6"/>
          <p:cNvSpPr txBox="1"/>
          <p:nvPr/>
        </p:nvSpPr>
        <p:spPr>
          <a:xfrm>
            <a:off x="890508" y="4139382"/>
            <a:ext cx="2422963" cy="1077218"/>
          </a:xfrm>
          <a:prstGeom prst="rect">
            <a:avLst/>
          </a:prstGeom>
          <a:noFill/>
        </p:spPr>
        <p:txBody>
          <a:bodyPr wrap="square" rtlCol="0">
            <a:spAutoFit/>
          </a:bodyPr>
          <a:lstStyle/>
          <a:p>
            <a:r>
              <a:rPr lang="en-US" sz="3200" b="1" dirty="0">
                <a:solidFill>
                  <a:schemeClr val="accent2"/>
                </a:solidFill>
              </a:rPr>
              <a:t>Formative Assessment</a:t>
            </a:r>
          </a:p>
        </p:txBody>
      </p:sp>
      <p:sp>
        <p:nvSpPr>
          <p:cNvPr id="8" name="Right Arrow 7" descr="arrow shape" title="arrow"/>
          <p:cNvSpPr/>
          <p:nvPr/>
        </p:nvSpPr>
        <p:spPr>
          <a:xfrm>
            <a:off x="3254477" y="4444181"/>
            <a:ext cx="1425678" cy="484632"/>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title="Oregon Department of Education logo"/>
          <p:cNvGrpSpPr/>
          <p:nvPr/>
        </p:nvGrpSpPr>
        <p:grpSpPr>
          <a:xfrm>
            <a:off x="270265" y="6164826"/>
            <a:ext cx="2110986" cy="473043"/>
            <a:chOff x="270933" y="6042872"/>
            <a:chExt cx="2190750" cy="594995"/>
          </a:xfrm>
        </p:grpSpPr>
        <p:pic>
          <p:nvPicPr>
            <p:cNvPr id="10" name="Picture 9" title="Oregon Department of Education logo"/>
            <p:cNvPicPr/>
            <p:nvPr/>
          </p:nvPicPr>
          <p:blipFill rotWithShape="1">
            <a:blip r:embed="rId6"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11" name="Straight Connector 10"/>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2" name="Picture 11" descr="cc_by_nc_sa-01ee261355" title="Creative commons 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821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cc_by_nc_sa-01ee261355" title="Creative commons 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3295650" y="6362700"/>
            <a:ext cx="8610600" cy="261610"/>
          </a:xfrm>
          <a:prstGeom prst="rect">
            <a:avLst/>
          </a:prstGeom>
          <a:noFill/>
        </p:spPr>
        <p:txBody>
          <a:bodyPr wrap="square" rtlCol="0">
            <a:spAutoFit/>
          </a:bodyPr>
          <a:lstStyle/>
          <a:p>
            <a:pPr lvl="0" fontAlgn="base">
              <a:spcBef>
                <a:spcPct val="0"/>
              </a:spcBef>
              <a:spcAft>
                <a:spcPct val="0"/>
              </a:spcAft>
              <a:tabLst>
                <a:tab pos="2971800" algn="ctr"/>
                <a:tab pos="5943600" algn="r"/>
              </a:tabLst>
            </a:pPr>
            <a:r>
              <a:rPr lang="en-US" altLang="zh-CN" sz="1100" dirty="0">
                <a:latin typeface="Calibri" pitchFamily="34" charset="0"/>
                <a:ea typeface="DengXian"/>
                <a:cs typeface="Times New Roman" pitchFamily="18" charset="0"/>
              </a:rPr>
              <a:t>This content is offered by the Oregon Department of Education under a </a:t>
            </a:r>
            <a:r>
              <a:rPr lang="en-US" altLang="zh-CN" sz="1100" b="1" dirty="0">
                <a:latin typeface="Calibri" pitchFamily="34" charset="0"/>
                <a:ea typeface="DengXian"/>
                <a:cs typeface="Times New Roman" pitchFamily="18" charset="0"/>
                <a:hlinkClick r:id="rId8"/>
              </a:rPr>
              <a:t>Creative Commons Attribution Non-Commercial Share Alike 4.0 </a:t>
            </a:r>
            <a:r>
              <a:rPr lang="en-US" altLang="zh-CN" sz="1100" dirty="0">
                <a:latin typeface="Calibri" pitchFamily="34" charset="0"/>
                <a:ea typeface="DengXian"/>
                <a:cs typeface="Times New Roman" pitchFamily="18" charset="0"/>
                <a:hlinkClick r:id="rId8"/>
              </a:rPr>
              <a:t>license</a:t>
            </a:r>
            <a:endParaRPr lang="en-US" altLang="zh-CN" sz="1100" dirty="0">
              <a:latin typeface="Arial" pitchFamily="34" charset="0"/>
              <a:cs typeface="Arial" pitchFamily="34" charset="0"/>
            </a:endParaRPr>
          </a:p>
        </p:txBody>
      </p:sp>
      <p:pic>
        <p:nvPicPr>
          <p:cNvPr id="3" name="Sound 2"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212458311"/>
      </p:ext>
    </p:extLst>
  </p:cSld>
  <p:clrMapOvr>
    <a:masterClrMapping/>
  </p:clrMapOvr>
  <mc:AlternateContent xmlns:mc="http://schemas.openxmlformats.org/markup-compatibility/2006" xmlns:p14="http://schemas.microsoft.com/office/powerpoint/2010/main">
    <mc:Choice Requires="p14">
      <p:transition spd="slow" p14:dur="2000" advTm="44513"/>
    </mc:Choice>
    <mc:Fallback xmlns="">
      <p:transition spd="slow" advTm="445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t/>
            </a:r>
            <a:br>
              <a:rPr lang="en-US" sz="3600" b="1" dirty="0"/>
            </a:br>
            <a:r>
              <a:rPr lang="en-US" sz="3600" b="1" dirty="0"/>
              <a:t/>
            </a:r>
            <a:br>
              <a:rPr lang="en-US" sz="3600" b="1" dirty="0"/>
            </a:br>
            <a:r>
              <a:rPr lang="en-US" sz="3600" b="1" dirty="0"/>
              <a:t>Social Studies Lesson: Use evidence to answer an historical question: What kind of leader was Augustus?</a:t>
            </a:r>
            <a:br>
              <a:rPr lang="en-US" sz="3600" b="1" dirty="0"/>
            </a:br>
            <a:r>
              <a:rPr lang="en-US" sz="1100" u="sng" dirty="0">
                <a:hlinkClick r:id="rId5"/>
              </a:rPr>
              <a:t>https://sheg.stanford.edu/history-lessons/augustus</a:t>
            </a:r>
            <a:r>
              <a:rPr lang="en-US" sz="3600" dirty="0"/>
              <a:t/>
            </a:r>
            <a:br>
              <a:rPr lang="en-US" sz="3600" dirty="0"/>
            </a:br>
            <a:r>
              <a:rPr lang="en-US" b="1" dirty="0"/>
              <a:t/>
            </a:r>
            <a:br>
              <a:rPr lang="en-US" b="1" dirty="0"/>
            </a:br>
            <a:endParaRPr lang="en-US" dirty="0"/>
          </a:p>
        </p:txBody>
      </p:sp>
      <p:pic>
        <p:nvPicPr>
          <p:cNvPr id="24" name="Picture 1" descr="cc_by_nc_sa-01ee261355" title="Creative commons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7"/>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7"/>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27" name="Group 26" title="Oregon Department of Education logo"/>
          <p:cNvGrpSpPr/>
          <p:nvPr/>
        </p:nvGrpSpPr>
        <p:grpSpPr>
          <a:xfrm>
            <a:off x="270264" y="6042874"/>
            <a:ext cx="2185331" cy="594995"/>
            <a:chOff x="270933" y="6042872"/>
            <a:chExt cx="2190750" cy="594995"/>
          </a:xfrm>
        </p:grpSpPr>
        <p:pic>
          <p:nvPicPr>
            <p:cNvPr id="29" name="Picture 28" title="Oregon Department of Education logo"/>
            <p:cNvPicPr/>
            <p:nvPr/>
          </p:nvPicPr>
          <p:blipFill rotWithShape="1">
            <a:blip r:embed="rId8"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30" name="Straight Connector 29"/>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2" name="Content Placeholder 6" title="Map"/>
          <p:cNvPicPr>
            <a:picLocks/>
          </p:cNvPicPr>
          <p:nvPr/>
        </p:nvPicPr>
        <p:blipFill>
          <a:blip r:embed="rId9">
            <a:extLst>
              <a:ext uri="{28A0092B-C50C-407E-A947-70E740481C1C}">
                <a14:useLocalDpi xmlns:a14="http://schemas.microsoft.com/office/drawing/2010/main" val="0"/>
              </a:ext>
            </a:extLst>
          </a:blip>
          <a:stretch>
            <a:fillRect/>
          </a:stretch>
        </p:blipFill>
        <p:spPr>
          <a:xfrm>
            <a:off x="1254034" y="2521474"/>
            <a:ext cx="4765766" cy="3012822"/>
          </a:xfrm>
          <a:prstGeom prst="rect">
            <a:avLst/>
          </a:prstGeom>
          <a:ln>
            <a:solidFill>
              <a:schemeClr val="tx1"/>
            </a:solidFill>
          </a:ln>
        </p:spPr>
      </p:pic>
      <p:pic>
        <p:nvPicPr>
          <p:cNvPr id="13" name="Content Placeholder 7" descr="Description of context for two coins plus image of fron and back of coin" title="Coin task image"/>
          <p:cNvPicPr>
            <a:picLocks noGrp="1"/>
          </p:cNvPicPr>
          <p:nvPr>
            <p:ph sz="half" idx="2"/>
          </p:nvPr>
        </p:nvPicPr>
        <p:blipFill>
          <a:blip r:embed="rId10">
            <a:extLst>
              <a:ext uri="{28A0092B-C50C-407E-A947-70E740481C1C}">
                <a14:useLocalDpi xmlns:a14="http://schemas.microsoft.com/office/drawing/2010/main" val="0"/>
              </a:ext>
            </a:extLst>
          </a:blip>
          <a:stretch>
            <a:fillRect/>
          </a:stretch>
        </p:blipFill>
        <p:spPr>
          <a:xfrm>
            <a:off x="6172200" y="2521473"/>
            <a:ext cx="5181600" cy="3171754"/>
          </a:xfrm>
          <a:prstGeom prst="rect">
            <a:avLst/>
          </a:prstGeom>
          <a:ln>
            <a:solidFill>
              <a:schemeClr val="tx1"/>
            </a:solidFill>
          </a:ln>
        </p:spPr>
      </p:pic>
      <p:pic>
        <p:nvPicPr>
          <p:cNvPr id="6" name="Sound 5"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165581474"/>
      </p:ext>
    </p:extLst>
  </p:cSld>
  <p:clrMapOvr>
    <a:masterClrMapping/>
  </p:clrMapOvr>
  <mc:AlternateContent xmlns:mc="http://schemas.openxmlformats.org/markup-compatibility/2006" xmlns:p14="http://schemas.microsoft.com/office/powerpoint/2010/main">
    <mc:Choice Requires="p14">
      <p:transition spd="slow" p14:dur="2000" advTm="52034"/>
    </mc:Choice>
    <mc:Fallback xmlns="">
      <p:transition spd="slow" advTm="520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785"/>
            <a:ext cx="10515600" cy="880202"/>
          </a:xfrm>
        </p:spPr>
        <p:txBody>
          <a:bodyPr/>
          <a:lstStyle/>
          <a:p>
            <a:r>
              <a:rPr lang="en-US" b="1" dirty="0"/>
              <a:t>DLLP Connections</a:t>
            </a:r>
          </a:p>
        </p:txBody>
      </p:sp>
      <p:sp>
        <p:nvSpPr>
          <p:cNvPr id="3" name="Content Placeholder 2"/>
          <p:cNvSpPr>
            <a:spLocks noGrp="1"/>
          </p:cNvSpPr>
          <p:nvPr>
            <p:ph sz="half" idx="1"/>
          </p:nvPr>
        </p:nvSpPr>
        <p:spPr>
          <a:xfrm>
            <a:off x="195943" y="831673"/>
            <a:ext cx="5976257" cy="5226505"/>
          </a:xfrm>
        </p:spPr>
        <p:txBody>
          <a:bodyPr>
            <a:noAutofit/>
          </a:bodyPr>
          <a:lstStyle/>
          <a:p>
            <a:pPr marL="0" lvl="0" indent="0">
              <a:lnSpc>
                <a:spcPct val="70000"/>
              </a:lnSpc>
              <a:spcBef>
                <a:spcPts val="0"/>
              </a:spcBef>
              <a:buNone/>
            </a:pPr>
            <a:r>
              <a:rPr lang="en-US" sz="2400" b="1" dirty="0"/>
              <a:t>Sophistication of Topic Vocabulary </a:t>
            </a:r>
            <a:endParaRPr lang="en-US" sz="2400" dirty="0"/>
          </a:p>
          <a:p>
            <a:pPr lvl="0"/>
            <a:r>
              <a:rPr lang="en-US" sz="2200" b="1" dirty="0"/>
              <a:t>Possible Core Vocabulary: </a:t>
            </a:r>
            <a:r>
              <a:rPr lang="en-US" sz="2200" i="1" dirty="0"/>
              <a:t>size, growth, comparison, before/beginning/start, after/end/conclusion, rule, ruler, emperor, reign, invade, conquer, countries, dark/light shaded area, celebrate, commemorate, traits, characteristics, leadership, successful, argue, support (an argument), convinced </a:t>
            </a:r>
            <a:r>
              <a:rPr lang="en-US" sz="2200" dirty="0"/>
              <a:t>[core because they are predictable and likely used by many students in the class] </a:t>
            </a:r>
          </a:p>
          <a:p>
            <a:pPr lvl="0"/>
            <a:r>
              <a:rPr lang="en-US" sz="2200" b="1" dirty="0"/>
              <a:t>[NOTE: Topic words used in the prompts are not given credit on the DLLP: </a:t>
            </a:r>
            <a:r>
              <a:rPr lang="en-US" sz="2200" i="1" dirty="0"/>
              <a:t>documents (map and coins), leader, Augustus, sources, reliable.]</a:t>
            </a:r>
          </a:p>
          <a:p>
            <a:pPr lvl="0"/>
            <a:r>
              <a:rPr lang="en-US" sz="2200" b="1" dirty="0"/>
              <a:t>Possible Related Vocabulary: </a:t>
            </a:r>
            <a:r>
              <a:rPr lang="en-US" sz="2200" i="1" dirty="0"/>
              <a:t>notice, powerful, land, armies, strong, money, glory, victorious, believe, think, persuaded…</a:t>
            </a:r>
            <a:endParaRPr lang="en-US" sz="2200" dirty="0"/>
          </a:p>
        </p:txBody>
      </p:sp>
      <p:sp>
        <p:nvSpPr>
          <p:cNvPr id="4" name="Content Placeholder 3"/>
          <p:cNvSpPr>
            <a:spLocks noGrp="1"/>
          </p:cNvSpPr>
          <p:nvPr>
            <p:ph sz="half" idx="2"/>
          </p:nvPr>
        </p:nvSpPr>
        <p:spPr>
          <a:xfrm>
            <a:off x="6368143" y="657500"/>
            <a:ext cx="5181600" cy="4915320"/>
          </a:xfrm>
        </p:spPr>
        <p:txBody>
          <a:bodyPr>
            <a:normAutofit fontScale="77500" lnSpcReduction="20000"/>
          </a:bodyPr>
          <a:lstStyle/>
          <a:p>
            <a:pPr marL="0" indent="0">
              <a:spcBef>
                <a:spcPts val="0"/>
              </a:spcBef>
              <a:buNone/>
            </a:pPr>
            <a:r>
              <a:rPr lang="en-US" sz="3100" b="1" dirty="0"/>
              <a:t>Sophistication of Sentence Structures</a:t>
            </a:r>
          </a:p>
          <a:p>
            <a:pPr marL="0" indent="0">
              <a:buNone/>
            </a:pPr>
            <a:endParaRPr lang="en-US" sz="3100" b="1" dirty="0"/>
          </a:p>
          <a:p>
            <a:pPr lvl="0"/>
            <a:r>
              <a:rPr lang="en-US" b="1" dirty="0"/>
              <a:t>Contrastive forms:</a:t>
            </a:r>
            <a:r>
              <a:rPr lang="en-US" dirty="0"/>
              <a:t>  </a:t>
            </a:r>
            <a:r>
              <a:rPr lang="en-US" i="1" dirty="0"/>
              <a:t>X is bigg</a:t>
            </a:r>
            <a:r>
              <a:rPr lang="en-US" i="1" u="sng" dirty="0"/>
              <a:t>er</a:t>
            </a:r>
            <a:r>
              <a:rPr lang="en-US" i="1" dirty="0"/>
              <a:t>/small</a:t>
            </a:r>
            <a:r>
              <a:rPr lang="en-US" i="1" u="sng" dirty="0"/>
              <a:t>er</a:t>
            </a:r>
            <a:r>
              <a:rPr lang="en-US" i="1" dirty="0"/>
              <a:t> </a:t>
            </a:r>
            <a:r>
              <a:rPr lang="en-US" i="1" u="sng" dirty="0"/>
              <a:t>than</a:t>
            </a:r>
            <a:r>
              <a:rPr lang="en-US" i="1" dirty="0"/>
              <a:t> y; </a:t>
            </a:r>
            <a:r>
              <a:rPr lang="en-US" dirty="0"/>
              <a:t>additionally</a:t>
            </a:r>
            <a:r>
              <a:rPr lang="en-US" i="1" dirty="0"/>
              <a:t> </a:t>
            </a:r>
            <a:r>
              <a:rPr lang="en-US" dirty="0"/>
              <a:t>two clauses conjoined using disjunctive forms such as </a:t>
            </a:r>
            <a:r>
              <a:rPr lang="en-US" i="1" dirty="0"/>
              <a:t>however, but, on the one hand/on the other hand</a:t>
            </a:r>
            <a:endParaRPr lang="en-US" dirty="0"/>
          </a:p>
          <a:p>
            <a:pPr lvl="0"/>
            <a:r>
              <a:rPr lang="en-US" b="1" dirty="0"/>
              <a:t>Contrastive &amp; superlative adjectives: </a:t>
            </a:r>
            <a:r>
              <a:rPr lang="en-US" i="1" dirty="0"/>
              <a:t>bigger, more land, strongest, largest</a:t>
            </a:r>
            <a:endParaRPr lang="en-US" dirty="0"/>
          </a:p>
          <a:p>
            <a:pPr lvl="0"/>
            <a:r>
              <a:rPr lang="en-US" b="1" dirty="0"/>
              <a:t>Adverbial forms:</a:t>
            </a:r>
            <a:r>
              <a:rPr lang="en-US" dirty="0"/>
              <a:t> </a:t>
            </a:r>
            <a:r>
              <a:rPr lang="en-US" i="1" dirty="0"/>
              <a:t>In contrast with…</a:t>
            </a:r>
            <a:endParaRPr lang="en-US" dirty="0"/>
          </a:p>
          <a:p>
            <a:pPr lvl="0"/>
            <a:r>
              <a:rPr lang="en-US" b="1" dirty="0"/>
              <a:t>“That” clauses: </a:t>
            </a:r>
            <a:r>
              <a:rPr lang="en-US" dirty="0"/>
              <a:t> </a:t>
            </a:r>
            <a:r>
              <a:rPr lang="en-US" i="1" dirty="0"/>
              <a:t>I argue/think/believe that…, I am persuaded/convinced that….</a:t>
            </a:r>
            <a:endParaRPr lang="en-US" dirty="0"/>
          </a:p>
          <a:p>
            <a:pPr lvl="0"/>
            <a:r>
              <a:rPr lang="en-US" b="1" dirty="0"/>
              <a:t>Descriptive noun phrases:</a:t>
            </a:r>
            <a:r>
              <a:rPr lang="en-US" dirty="0"/>
              <a:t> require use of adjectives (noun modifiers) to provide pertinent, vivid details such as </a:t>
            </a:r>
            <a:r>
              <a:rPr lang="en-US" i="1" dirty="0"/>
              <a:t>the </a:t>
            </a:r>
            <a:r>
              <a:rPr lang="en-US" i="1" u="sng" dirty="0"/>
              <a:t>writing on the left side of the front</a:t>
            </a:r>
            <a:r>
              <a:rPr lang="en-US" i="1" dirty="0"/>
              <a:t> of the coin </a:t>
            </a:r>
            <a:r>
              <a:rPr lang="en-US" dirty="0"/>
              <a:t>or</a:t>
            </a:r>
            <a:r>
              <a:rPr lang="en-US" i="1" dirty="0"/>
              <a:t> the </a:t>
            </a:r>
            <a:r>
              <a:rPr lang="en-US" i="1" u="sng" dirty="0"/>
              <a:t>bared teeth of the aggressive-looking</a:t>
            </a:r>
            <a:r>
              <a:rPr lang="en-US" i="1" dirty="0"/>
              <a:t> crocodile…</a:t>
            </a:r>
            <a:endParaRPr lang="en-US" dirty="0"/>
          </a:p>
          <a:p>
            <a:endParaRPr lang="en-US" sz="3400" dirty="0"/>
          </a:p>
          <a:p>
            <a:endParaRPr lang="en-US" sz="3400" dirty="0"/>
          </a:p>
          <a:p>
            <a:endParaRPr lang="en-US" sz="3400" dirty="0"/>
          </a:p>
          <a:p>
            <a:endParaRPr lang="en-US" sz="3400" dirty="0"/>
          </a:p>
        </p:txBody>
      </p:sp>
      <p:grpSp>
        <p:nvGrpSpPr>
          <p:cNvPr id="5" name="Group 4" title="Oregon Department of Education logo"/>
          <p:cNvGrpSpPr/>
          <p:nvPr/>
        </p:nvGrpSpPr>
        <p:grpSpPr>
          <a:xfrm>
            <a:off x="270264" y="6042874"/>
            <a:ext cx="2185331" cy="594995"/>
            <a:chOff x="270933" y="6042872"/>
            <a:chExt cx="2190750" cy="594995"/>
          </a:xfrm>
        </p:grpSpPr>
        <p:pic>
          <p:nvPicPr>
            <p:cNvPr id="6" name="Picture 5" title="Oregon Department of Education logo"/>
            <p:cNvPicPr/>
            <p:nvPr/>
          </p:nvPicPr>
          <p:blipFill rotWithShape="1">
            <a:blip r:embed="rId5"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7" name="Straight Connector 6"/>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8" name="Picture 7" descr="cc_by_nc_sa-01ee261355" title="Creative commons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69200"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3309257" y="6229017"/>
            <a:ext cx="8882743" cy="261610"/>
          </a:xfrm>
          <a:prstGeom prst="rect">
            <a:avLst/>
          </a:prstGeom>
          <a:noFill/>
        </p:spPr>
        <p:txBody>
          <a:bodyPr wrap="square" rtlCol="0">
            <a:spAutoFit/>
          </a:bodyPr>
          <a:lstStyle/>
          <a:p>
            <a:pPr lvl="0" fontAlgn="base">
              <a:spcBef>
                <a:spcPct val="0"/>
              </a:spcBef>
              <a:spcAft>
                <a:spcPct val="0"/>
              </a:spcAft>
              <a:tabLst>
                <a:tab pos="2971800" algn="ctr"/>
                <a:tab pos="5943600" algn="r"/>
              </a:tabLst>
            </a:pPr>
            <a:r>
              <a:rPr lang="en-US" altLang="zh-CN" sz="1100" dirty="0">
                <a:latin typeface="Calibri" pitchFamily="34" charset="0"/>
                <a:ea typeface="DengXian"/>
                <a:cs typeface="Times New Roman" pitchFamily="18" charset="0"/>
              </a:rPr>
              <a:t>This content is offered by the Oregon Department of Education under a </a:t>
            </a:r>
            <a:r>
              <a:rPr lang="en-US" altLang="zh-CN" sz="1100" b="1" dirty="0">
                <a:latin typeface="Calibri" pitchFamily="34" charset="0"/>
                <a:ea typeface="DengXian"/>
                <a:cs typeface="Times New Roman" pitchFamily="18" charset="0"/>
                <a:hlinkClick r:id="rId7"/>
              </a:rPr>
              <a:t>Creative Commons Attribution Non-Commercial Share Alike 4.0 </a:t>
            </a:r>
            <a:r>
              <a:rPr lang="en-US" altLang="zh-CN" sz="1100" dirty="0">
                <a:latin typeface="Calibri" pitchFamily="34" charset="0"/>
                <a:ea typeface="DengXian"/>
                <a:cs typeface="Times New Roman" pitchFamily="18" charset="0"/>
                <a:hlinkClick r:id="rId7"/>
              </a:rPr>
              <a:t>license</a:t>
            </a:r>
            <a:endParaRPr lang="en-US" altLang="zh-CN" sz="1100" dirty="0">
              <a:latin typeface="Arial" pitchFamily="34" charset="0"/>
              <a:cs typeface="Arial" pitchFamily="34" charset="0"/>
            </a:endParaRPr>
          </a:p>
        </p:txBody>
      </p:sp>
      <p:pic>
        <p:nvPicPr>
          <p:cNvPr id="17" name="Sound 16"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511959365"/>
      </p:ext>
    </p:extLst>
  </p:cSld>
  <p:clrMapOvr>
    <a:masterClrMapping/>
  </p:clrMapOvr>
  <mc:AlternateContent xmlns:mc="http://schemas.openxmlformats.org/markup-compatibility/2006" xmlns:p14="http://schemas.microsoft.com/office/powerpoint/2010/main">
    <mc:Choice Requires="p14">
      <p:transition spd="slow" p14:dur="2000" advTm="136575"/>
    </mc:Choice>
    <mc:Fallback xmlns="">
      <p:transition spd="slow" advTm="1365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mn-lt"/>
              </a:rPr>
              <a:t>Section 2</a:t>
            </a:r>
          </a:p>
        </p:txBody>
      </p:sp>
      <p:sp>
        <p:nvSpPr>
          <p:cNvPr id="3" name="Content Placeholder 2"/>
          <p:cNvSpPr>
            <a:spLocks noGrp="1"/>
          </p:cNvSpPr>
          <p:nvPr>
            <p:ph idx="1"/>
          </p:nvPr>
        </p:nvSpPr>
        <p:spPr/>
        <p:txBody>
          <a:bodyPr/>
          <a:lstStyle/>
          <a:p>
            <a:endParaRPr lang="en-US" dirty="0"/>
          </a:p>
          <a:p>
            <a:endParaRPr lang="en-US" dirty="0"/>
          </a:p>
          <a:p>
            <a:pPr marL="0" indent="0" algn="ctr">
              <a:buNone/>
            </a:pPr>
            <a:r>
              <a:rPr lang="en-US" sz="4000" b="1" dirty="0"/>
              <a:t>Using the DLLP with Student Writing</a:t>
            </a:r>
          </a:p>
        </p:txBody>
      </p:sp>
      <p:pic>
        <p:nvPicPr>
          <p:cNvPr id="4"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6" name="Group 5" title="Oregon Department of Education logo"/>
          <p:cNvGrpSpPr/>
          <p:nvPr/>
        </p:nvGrpSpPr>
        <p:grpSpPr>
          <a:xfrm>
            <a:off x="270264" y="6042874"/>
            <a:ext cx="2185331" cy="594995"/>
            <a:chOff x="270933" y="6042872"/>
            <a:chExt cx="2190750" cy="594995"/>
          </a:xfrm>
        </p:grpSpPr>
        <p:pic>
          <p:nvPicPr>
            <p:cNvPr id="7" name="Picture 6"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8" name="Straight Connector 7"/>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9" name="Sound 8"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850786759"/>
      </p:ext>
    </p:extLst>
  </p:cSld>
  <p:clrMapOvr>
    <a:masterClrMapping/>
  </p:clrMapOvr>
  <mc:AlternateContent xmlns:mc="http://schemas.openxmlformats.org/markup-compatibility/2006" xmlns:p14="http://schemas.microsoft.com/office/powerpoint/2010/main">
    <mc:Choice Requires="p14">
      <p:transition spd="slow" p14:dur="2000" advTm="10987"/>
    </mc:Choice>
    <mc:Fallback xmlns="">
      <p:transition spd="slow" advTm="109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57752"/>
            <a:ext cx="10515600" cy="1325563"/>
          </a:xfrm>
        </p:spPr>
        <p:txBody>
          <a:bodyPr>
            <a:noAutofit/>
          </a:bodyPr>
          <a:lstStyle/>
          <a:p>
            <a:r>
              <a:rPr lang="en-US" sz="2400" b="1" dirty="0"/>
              <a:t>Prompt:  </a:t>
            </a:r>
            <a:r>
              <a:rPr lang="en-US" sz="2400" i="1" dirty="0"/>
              <a:t>Pretend you’re writing a letter to a friend who doesn’t know how to clean his/her teeth. When you’re ready, explain to him/her how to do it and why he/she should do it. </a:t>
            </a:r>
            <a:r>
              <a:rPr lang="en-US" sz="2400" b="1" dirty="0"/>
              <a:t/>
            </a:r>
            <a:br>
              <a:rPr lang="en-US" sz="2400" b="1" dirty="0"/>
            </a:br>
            <a:r>
              <a:rPr lang="en-US" sz="2400" dirty="0"/>
              <a:t/>
            </a:r>
            <a:br>
              <a:rPr lang="en-US" sz="2400" dirty="0"/>
            </a:br>
            <a:endParaRPr lang="en-US" sz="2400" dirty="0"/>
          </a:p>
        </p:txBody>
      </p:sp>
      <p:pic>
        <p:nvPicPr>
          <p:cNvPr id="24"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27" name="Group 26" title="Oregon Department of Education logo"/>
          <p:cNvGrpSpPr/>
          <p:nvPr/>
        </p:nvGrpSpPr>
        <p:grpSpPr>
          <a:xfrm>
            <a:off x="270264" y="6042874"/>
            <a:ext cx="2185331" cy="594995"/>
            <a:chOff x="270933" y="6042872"/>
            <a:chExt cx="2190750" cy="594995"/>
          </a:xfrm>
        </p:grpSpPr>
        <p:pic>
          <p:nvPicPr>
            <p:cNvPr id="29" name="Picture 28"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30" name="Straight Connector 29"/>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sp>
        <p:nvSpPr>
          <p:cNvPr id="5" name="TextBox 4"/>
          <p:cNvSpPr txBox="1"/>
          <p:nvPr/>
        </p:nvSpPr>
        <p:spPr>
          <a:xfrm>
            <a:off x="1763485" y="391886"/>
            <a:ext cx="8948057" cy="584775"/>
          </a:xfrm>
          <a:prstGeom prst="rect">
            <a:avLst/>
          </a:prstGeom>
          <a:noFill/>
        </p:spPr>
        <p:txBody>
          <a:bodyPr wrap="square" rtlCol="0">
            <a:spAutoFit/>
          </a:bodyPr>
          <a:lstStyle/>
          <a:p>
            <a:r>
              <a:rPr lang="en-US" sz="3200" b="1" dirty="0"/>
              <a:t>5th grade, EL student (Intermediate), Spanish L1</a:t>
            </a:r>
            <a:endParaRPr lang="en-US" sz="3200" dirty="0"/>
          </a:p>
        </p:txBody>
      </p:sp>
      <p:pic>
        <p:nvPicPr>
          <p:cNvPr id="14" name="Content Placeholder 3" descr="Image of hand-written student work" title="student work"/>
          <p:cNvPicPr>
            <a:picLocks noGrp="1" noChangeAspect="1"/>
          </p:cNvPicPr>
          <p:nvPr>
            <p:ph sz="half" idx="1"/>
          </p:nvPr>
        </p:nvPicPr>
        <p:blipFill>
          <a:blip r:embed="rId8"/>
          <a:stretch>
            <a:fillRect/>
          </a:stretch>
        </p:blipFill>
        <p:spPr>
          <a:xfrm>
            <a:off x="1023257" y="2329543"/>
            <a:ext cx="4093029" cy="3015919"/>
          </a:xfrm>
          <a:prstGeom prst="rect">
            <a:avLst/>
          </a:prstGeom>
        </p:spPr>
      </p:pic>
      <p:pic>
        <p:nvPicPr>
          <p:cNvPr id="15" name="Content Placeholder 14" descr="Typed example of student response" title="student work image 2"/>
          <p:cNvPicPr>
            <a:picLocks noGrp="1" noChangeAspect="1"/>
          </p:cNvPicPr>
          <p:nvPr>
            <p:ph sz="half" idx="2"/>
          </p:nvPr>
        </p:nvPicPr>
        <p:blipFill>
          <a:blip r:embed="rId9"/>
          <a:stretch>
            <a:fillRect/>
          </a:stretch>
        </p:blipFill>
        <p:spPr>
          <a:xfrm>
            <a:off x="6008914" y="2329543"/>
            <a:ext cx="4114800" cy="3418114"/>
          </a:xfrm>
          <a:prstGeom prst="rect">
            <a:avLst/>
          </a:prstGeom>
        </p:spPr>
      </p:pic>
      <p:pic>
        <p:nvPicPr>
          <p:cNvPr id="3" name="Sound 2"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434354283"/>
      </p:ext>
    </p:extLst>
  </p:cSld>
  <p:clrMapOvr>
    <a:masterClrMapping/>
  </p:clrMapOvr>
  <mc:AlternateContent xmlns:mc="http://schemas.openxmlformats.org/markup-compatibility/2006" xmlns:p14="http://schemas.microsoft.com/office/powerpoint/2010/main">
    <mc:Choice Requires="p14">
      <p:transition spd="slow" p14:dur="2000" advTm="11725"/>
    </mc:Choice>
    <mc:Fallback xmlns="">
      <p:transition spd="slow" advTm="117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61772"/>
          </a:xfrm>
        </p:spPr>
        <p:txBody>
          <a:bodyPr>
            <a:normAutofit/>
          </a:bodyPr>
          <a:lstStyle/>
          <a:p>
            <a:r>
              <a:rPr lang="en-US" sz="4000" b="1"/>
              <a:t>Placement on the DLLP</a:t>
            </a:r>
            <a:endParaRPr lang="en-US" sz="4000" b="1" dirty="0">
              <a:latin typeface="+mn-lt"/>
            </a:endParaRPr>
          </a:p>
        </p:txBody>
      </p:sp>
      <p:pic>
        <p:nvPicPr>
          <p:cNvPr id="4"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359871" y="6372762"/>
            <a:ext cx="864994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6" name="Group 5" title="Oregon Department of Education logo"/>
          <p:cNvGrpSpPr/>
          <p:nvPr/>
        </p:nvGrpSpPr>
        <p:grpSpPr>
          <a:xfrm>
            <a:off x="270264" y="6042874"/>
            <a:ext cx="2185331" cy="594995"/>
            <a:chOff x="270933" y="6042872"/>
            <a:chExt cx="2190750" cy="594995"/>
          </a:xfrm>
        </p:grpSpPr>
        <p:pic>
          <p:nvPicPr>
            <p:cNvPr id="7" name="Picture 6"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8" name="Straight Connector 7"/>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sp>
        <p:nvSpPr>
          <p:cNvPr id="10" name="Text Box 2"/>
          <p:cNvSpPr txBox="1">
            <a:spLocks noGrp="1" noChangeArrowheads="1"/>
          </p:cNvSpPr>
          <p:nvPr>
            <p:ph idx="1"/>
          </p:nvPr>
        </p:nvSpPr>
        <p:spPr bwMode="auto">
          <a:xfrm>
            <a:off x="838200" y="1411971"/>
            <a:ext cx="5279571" cy="4413516"/>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spAutoFit/>
          </a:bodyPr>
          <a:lstStyle/>
          <a:p>
            <a:pPr marL="0" marR="0" indent="0">
              <a:spcBef>
                <a:spcPts val="0"/>
              </a:spcBef>
              <a:spcAft>
                <a:spcPts val="0"/>
              </a:spcAft>
              <a:buNone/>
            </a:pPr>
            <a:r>
              <a:rPr lang="en-US" sz="2400" i="1" dirty="0">
                <a:effectLst/>
                <a:latin typeface="Cambria" panose="02040503050406030204" pitchFamily="18" charset="0"/>
                <a:ea typeface="MS Mincho" panose="02020609040205080304" pitchFamily="49" charset="-128"/>
                <a:cs typeface="Times New Roman" panose="02020603050405020304" pitchFamily="18" charset="0"/>
              </a:rPr>
              <a:t>First</a:t>
            </a:r>
            <a:r>
              <a:rPr lang="en-US" sz="2400" dirty="0">
                <a:effectLst/>
                <a:latin typeface="Cambria" panose="02040503050406030204" pitchFamily="18" charset="0"/>
                <a:ea typeface="MS Mincho" panose="02020609040205080304" pitchFamily="49" charset="-128"/>
                <a:cs typeface="Times New Roman" panose="02020603050405020304" pitchFamily="18" charset="0"/>
              </a:rPr>
              <a:t> I will teach you </a:t>
            </a:r>
            <a:r>
              <a:rPr lang="en-US" sz="2400" u="sng" dirty="0">
                <a:effectLst/>
                <a:latin typeface="Cambria" panose="02040503050406030204" pitchFamily="18" charset="0"/>
                <a:ea typeface="MS Mincho" panose="02020609040205080304" pitchFamily="49" charset="-128"/>
                <a:cs typeface="Times New Roman" panose="02020603050405020304" pitchFamily="18" charset="0"/>
              </a:rPr>
              <a:t>how to clean your teeth</a:t>
            </a:r>
            <a:r>
              <a:rPr lang="en-US" sz="2400" dirty="0">
                <a:effectLst/>
                <a:latin typeface="Cambria" panose="02040503050406030204" pitchFamily="18" charset="0"/>
                <a:ea typeface="MS Mincho" panose="02020609040205080304" pitchFamily="49" charset="-128"/>
                <a:cs typeface="Times New Roman" panose="02020603050405020304" pitchFamily="18" charset="0"/>
              </a:rPr>
              <a:t>.  1. </a:t>
            </a:r>
            <a:r>
              <a:rPr lang="en-US" sz="2400" b="1" dirty="0">
                <a:effectLst/>
                <a:latin typeface="Cambria" panose="02040503050406030204" pitchFamily="18" charset="0"/>
                <a:ea typeface="MS Mincho" panose="02020609040205080304" pitchFamily="49" charset="-128"/>
                <a:cs typeface="Times New Roman" panose="02020603050405020304" pitchFamily="18" charset="0"/>
              </a:rPr>
              <a:t>Wet</a:t>
            </a:r>
            <a:r>
              <a:rPr lang="en-US" sz="2400" dirty="0">
                <a:effectLst/>
                <a:latin typeface="Cambria" panose="02040503050406030204" pitchFamily="18" charset="0"/>
                <a:ea typeface="MS Mincho" panose="02020609040205080304" pitchFamily="49" charset="-128"/>
                <a:cs typeface="Times New Roman" panose="02020603050405020304" pitchFamily="18" charset="0"/>
              </a:rPr>
              <a:t> the </a:t>
            </a:r>
            <a:r>
              <a:rPr lang="en-US" sz="2400" b="1" dirty="0">
                <a:effectLst/>
                <a:latin typeface="Cambria" panose="02040503050406030204" pitchFamily="18" charset="0"/>
                <a:ea typeface="MS Mincho" panose="02020609040205080304" pitchFamily="49" charset="-128"/>
                <a:cs typeface="Times New Roman" panose="02020603050405020304" pitchFamily="18" charset="0"/>
              </a:rPr>
              <a:t>tooth brush</a:t>
            </a:r>
            <a:r>
              <a:rPr lang="en-US" sz="2400" dirty="0">
                <a:effectLst/>
                <a:latin typeface="Cambria" panose="02040503050406030204" pitchFamily="18" charset="0"/>
                <a:ea typeface="MS Mincho" panose="02020609040205080304" pitchFamily="49" charset="-128"/>
                <a:cs typeface="Times New Roman" panose="02020603050405020304" pitchFamily="18" charset="0"/>
              </a:rPr>
              <a:t>, 2. Put the </a:t>
            </a:r>
            <a:r>
              <a:rPr lang="en-US" sz="2400" b="1" dirty="0">
                <a:effectLst/>
                <a:latin typeface="Cambria" panose="02040503050406030204" pitchFamily="18" charset="0"/>
                <a:ea typeface="MS Mincho" panose="02020609040205080304" pitchFamily="49" charset="-128"/>
                <a:cs typeface="Times New Roman" panose="02020603050405020304" pitchFamily="18" charset="0"/>
              </a:rPr>
              <a:t>tooth paste</a:t>
            </a:r>
            <a:r>
              <a:rPr lang="en-US" sz="2400" dirty="0">
                <a:effectLst/>
                <a:latin typeface="Cambria" panose="02040503050406030204" pitchFamily="18" charset="0"/>
                <a:ea typeface="MS Mincho" panose="02020609040205080304" pitchFamily="49" charset="-128"/>
                <a:cs typeface="Times New Roman" panose="02020603050405020304" pitchFamily="18" charset="0"/>
              </a:rPr>
              <a:t> </a:t>
            </a:r>
            <a:r>
              <a:rPr lang="en-US" sz="2400" u="sng" dirty="0">
                <a:effectLst/>
                <a:latin typeface="Cambria" panose="02040503050406030204" pitchFamily="18" charset="0"/>
                <a:ea typeface="MS Mincho" panose="02020609040205080304" pitchFamily="49" charset="-128"/>
                <a:cs typeface="Times New Roman" panose="02020603050405020304" pitchFamily="18" charset="0"/>
              </a:rPr>
              <a:t>on the </a:t>
            </a:r>
            <a:r>
              <a:rPr lang="en-US" sz="2400" b="1" u="sng" dirty="0">
                <a:effectLst/>
                <a:latin typeface="Cambria" panose="02040503050406030204" pitchFamily="18" charset="0"/>
                <a:ea typeface="MS Mincho" panose="02020609040205080304" pitchFamily="49" charset="-128"/>
                <a:cs typeface="Times New Roman" panose="02020603050405020304" pitchFamily="18" charset="0"/>
              </a:rPr>
              <a:t>tooth brush</a:t>
            </a:r>
            <a:r>
              <a:rPr lang="en-US" sz="2400" dirty="0">
                <a:effectLst/>
                <a:latin typeface="Cambria" panose="02040503050406030204" pitchFamily="18" charset="0"/>
                <a:ea typeface="MS Mincho" panose="02020609040205080304" pitchFamily="49" charset="-128"/>
                <a:cs typeface="Times New Roman" panose="02020603050405020304" pitchFamily="18" charset="0"/>
              </a:rPr>
              <a:t>, 3. Wet the tooth paste, 4. </a:t>
            </a:r>
            <a:r>
              <a:rPr lang="en-US" sz="2400" b="1" dirty="0">
                <a:effectLst/>
                <a:latin typeface="Cambria" panose="02040503050406030204" pitchFamily="18" charset="0"/>
                <a:ea typeface="MS Mincho" panose="02020609040205080304" pitchFamily="49" charset="-128"/>
                <a:cs typeface="Times New Roman" panose="02020603050405020304" pitchFamily="18" charset="0"/>
              </a:rPr>
              <a:t>Brush</a:t>
            </a:r>
            <a:r>
              <a:rPr lang="en-US" sz="2400" dirty="0">
                <a:effectLst/>
                <a:latin typeface="Cambria" panose="02040503050406030204" pitchFamily="18" charset="0"/>
                <a:ea typeface="MS Mincho" panose="02020609040205080304" pitchFamily="49" charset="-128"/>
                <a:cs typeface="Times New Roman" panose="02020603050405020304" pitchFamily="18" charset="0"/>
              </a:rPr>
              <a:t> your teeth 2 minutes, 5. </a:t>
            </a:r>
            <a:r>
              <a:rPr lang="en-US" sz="2400" u="sng" dirty="0">
                <a:solidFill>
                  <a:srgbClr val="FF0000"/>
                </a:solidFill>
                <a:latin typeface="Cambria" panose="02040503050406030204" pitchFamily="18" charset="0"/>
                <a:ea typeface="MS Mincho" panose="02020609040205080304" pitchFamily="49" charset="-128"/>
                <a:cs typeface="Times New Roman" panose="02020603050405020304" pitchFamily="18" charset="0"/>
              </a:rPr>
              <a:t>[when] y</a:t>
            </a:r>
            <a:r>
              <a:rPr lang="en-US" sz="2400" u="sng" dirty="0">
                <a:solidFill>
                  <a:srgbClr val="FF0000"/>
                </a:solidFill>
                <a:effectLst/>
                <a:latin typeface="Cambria" panose="02040503050406030204" pitchFamily="18" charset="0"/>
                <a:ea typeface="MS Mincho" panose="02020609040205080304" pitchFamily="49" charset="-128"/>
                <a:cs typeface="Times New Roman" panose="02020603050405020304" pitchFamily="18" charset="0"/>
              </a:rPr>
              <a:t>our [=you are] done </a:t>
            </a:r>
            <a:r>
              <a:rPr lang="en-US" sz="2400" b="1" u="sng" dirty="0">
                <a:effectLst/>
                <a:latin typeface="Cambria" panose="02040503050406030204" pitchFamily="18" charset="0"/>
                <a:ea typeface="MS Mincho" panose="02020609040205080304" pitchFamily="49" charset="-128"/>
                <a:cs typeface="Times New Roman" panose="02020603050405020304" pitchFamily="18" charset="0"/>
              </a:rPr>
              <a:t>spit</a:t>
            </a:r>
            <a:r>
              <a:rPr lang="en-US" sz="2400" u="sng" dirty="0">
                <a:effectLst/>
                <a:latin typeface="Cambria" panose="02040503050406030204" pitchFamily="18" charset="0"/>
                <a:ea typeface="MS Mincho" panose="02020609040205080304" pitchFamily="49" charset="-128"/>
                <a:cs typeface="Times New Roman" panose="02020603050405020304" pitchFamily="18" charset="0"/>
              </a:rPr>
              <a:t> the </a:t>
            </a:r>
            <a:r>
              <a:rPr lang="en-US" sz="2400" b="1" u="sng" dirty="0">
                <a:effectLst/>
                <a:latin typeface="Cambria" panose="02040503050406030204" pitchFamily="18" charset="0"/>
                <a:ea typeface="MS Mincho" panose="02020609040205080304" pitchFamily="49" charset="-128"/>
                <a:cs typeface="Times New Roman" panose="02020603050405020304" pitchFamily="18" charset="0"/>
              </a:rPr>
              <a:t>water</a:t>
            </a:r>
            <a:r>
              <a:rPr lang="en-US" sz="2400" dirty="0">
                <a:effectLst/>
                <a:latin typeface="Cambria" panose="02040503050406030204" pitchFamily="18" charset="0"/>
                <a:ea typeface="MS Mincho" panose="02020609040205080304" pitchFamily="49" charset="-128"/>
                <a:cs typeface="Times New Roman" panose="02020603050405020304" pitchFamily="18" charset="0"/>
              </a:rPr>
              <a:t>, 6. </a:t>
            </a:r>
            <a:r>
              <a:rPr lang="en-US" sz="2400" b="1" dirty="0">
                <a:effectLst/>
                <a:latin typeface="Cambria" panose="02040503050406030204" pitchFamily="18" charset="0"/>
                <a:ea typeface="MS Mincho" panose="02020609040205080304" pitchFamily="49" charset="-128"/>
                <a:cs typeface="Times New Roman" panose="02020603050405020304" pitchFamily="18" charset="0"/>
              </a:rPr>
              <a:t>rinse</a:t>
            </a:r>
            <a:r>
              <a:rPr lang="en-US" sz="2400" dirty="0">
                <a:effectLst/>
                <a:latin typeface="Cambria" panose="02040503050406030204" pitchFamily="18" charset="0"/>
                <a:ea typeface="MS Mincho" panose="02020609040205080304" pitchFamily="49" charset="-128"/>
                <a:cs typeface="Times New Roman" panose="02020603050405020304" pitchFamily="18" charset="0"/>
              </a:rPr>
              <a:t> your </a:t>
            </a:r>
            <a:r>
              <a:rPr lang="en-US" sz="2400" b="1" dirty="0">
                <a:effectLst/>
                <a:latin typeface="Cambria" panose="02040503050406030204" pitchFamily="18" charset="0"/>
                <a:ea typeface="MS Mincho" panose="02020609040205080304" pitchFamily="49" charset="-128"/>
                <a:cs typeface="Times New Roman" panose="02020603050405020304" pitchFamily="18" charset="0"/>
              </a:rPr>
              <a:t>mouth</a:t>
            </a:r>
            <a:r>
              <a:rPr lang="en-US" sz="2400" dirty="0">
                <a:effectLst/>
                <a:latin typeface="Cambria" panose="02040503050406030204" pitchFamily="18" charset="0"/>
                <a:ea typeface="MS Mincho" panose="02020609040205080304" pitchFamily="49" charset="-128"/>
                <a:cs typeface="Times New Roman" panose="02020603050405020304" pitchFamily="18" charset="0"/>
              </a:rPr>
              <a:t> and wet your tooth brush.  You have to clean your teeth </a:t>
            </a:r>
            <a:r>
              <a:rPr lang="en-US" sz="2400" u="sng" dirty="0">
                <a:effectLst/>
                <a:latin typeface="Cambria" panose="02040503050406030204" pitchFamily="18" charset="0"/>
                <a:ea typeface="MS Mincho" panose="02020609040205080304" pitchFamily="49" charset="-128"/>
                <a:cs typeface="Times New Roman" panose="02020603050405020304" pitchFamily="18" charset="0"/>
              </a:rPr>
              <a:t>because you don’t want </a:t>
            </a:r>
            <a:r>
              <a:rPr lang="en-US" sz="2400" b="1" u="sng" dirty="0">
                <a:effectLst/>
                <a:latin typeface="Cambria" panose="02040503050406030204" pitchFamily="18" charset="0"/>
                <a:ea typeface="MS Mincho" panose="02020609040205080304" pitchFamily="49" charset="-128"/>
                <a:cs typeface="Times New Roman" panose="02020603050405020304" pitchFamily="18" charset="0"/>
              </a:rPr>
              <a:t>cavity</a:t>
            </a:r>
            <a:r>
              <a:rPr lang="en-US" sz="2400" u="sng" dirty="0">
                <a:effectLst/>
                <a:latin typeface="Cambria" panose="02040503050406030204" pitchFamily="18" charset="0"/>
                <a:ea typeface="MS Mincho" panose="02020609040205080304" pitchFamily="49" charset="-128"/>
                <a:cs typeface="Times New Roman" panose="02020603050405020304" pitchFamily="18" charset="0"/>
              </a:rPr>
              <a:t>, </a:t>
            </a:r>
            <a:r>
              <a:rPr lang="en-US" sz="2400" b="1" u="sng" dirty="0">
                <a:effectLst/>
                <a:latin typeface="Cambria" panose="02040503050406030204" pitchFamily="18" charset="0"/>
                <a:ea typeface="MS Mincho" panose="02020609040205080304" pitchFamily="49" charset="-128"/>
                <a:cs typeface="Times New Roman" panose="02020603050405020304" pitchFamily="18" charset="0"/>
              </a:rPr>
              <a:t>tooth pain </a:t>
            </a:r>
            <a:r>
              <a:rPr lang="en-US" sz="2400" u="sng" dirty="0">
                <a:effectLst/>
                <a:latin typeface="Cambria" panose="02040503050406030204" pitchFamily="18" charset="0"/>
                <a:ea typeface="MS Mincho" panose="02020609040205080304" pitchFamily="49" charset="-128"/>
                <a:cs typeface="Times New Roman" panose="02020603050405020304" pitchFamily="18" charset="0"/>
              </a:rPr>
              <a:t>or </a:t>
            </a:r>
            <a:r>
              <a:rPr lang="en-US" sz="2400" b="1" u="sng" dirty="0">
                <a:effectLst/>
                <a:latin typeface="Cambria" panose="02040503050406030204" pitchFamily="18" charset="0"/>
                <a:ea typeface="MS Mincho" panose="02020609040205080304" pitchFamily="49" charset="-128"/>
                <a:cs typeface="Times New Roman" panose="02020603050405020304" pitchFamily="18" charset="0"/>
              </a:rPr>
              <a:t>food</a:t>
            </a:r>
            <a:r>
              <a:rPr lang="en-US" sz="2400" dirty="0">
                <a:effectLst/>
                <a:latin typeface="Cambria" panose="02040503050406030204" pitchFamily="18" charset="0"/>
                <a:ea typeface="MS Mincho" panose="02020609040205080304" pitchFamily="49" charset="-128"/>
                <a:cs typeface="Times New Roman" panose="02020603050405020304" pitchFamily="18" charset="0"/>
              </a:rPr>
              <a:t> </a:t>
            </a:r>
            <a:r>
              <a:rPr lang="en-US" sz="2400" u="sng" dirty="0">
                <a:solidFill>
                  <a:srgbClr val="FF0000"/>
                </a:solidFill>
                <a:effectLst/>
                <a:latin typeface="Cambria" panose="02040503050406030204" pitchFamily="18" charset="0"/>
                <a:ea typeface="MS Mincho" panose="02020609040205080304" pitchFamily="49" charset="-128"/>
                <a:cs typeface="Times New Roman" panose="02020603050405020304" pitchFamily="18" charset="0"/>
              </a:rPr>
              <a:t>in your teeth </a:t>
            </a:r>
            <a:r>
              <a:rPr lang="en-US" sz="2400" b="1" u="sng" dirty="0">
                <a:solidFill>
                  <a:srgbClr val="FF0000"/>
                </a:solidFill>
                <a:effectLst/>
                <a:latin typeface="Cambria" panose="02040503050406030204" pitchFamily="18" charset="0"/>
                <a:ea typeface="MS Mincho" panose="02020609040205080304" pitchFamily="49" charset="-128"/>
                <a:cs typeface="Times New Roman" panose="02020603050405020304" pitchFamily="18" charset="0"/>
              </a:rPr>
              <a:t>stuck</a:t>
            </a:r>
            <a:r>
              <a:rPr lang="en-US" sz="2400" dirty="0">
                <a:effectLst/>
                <a:latin typeface="Cambria" panose="02040503050406030204" pitchFamily="18" charset="0"/>
                <a:ea typeface="MS Mincho" panose="02020609040205080304" pitchFamily="49" charset="-128"/>
                <a:cs typeface="Times New Roman" panose="02020603050405020304" pitchFamily="18" charset="0"/>
              </a:rPr>
              <a:t>.  </a:t>
            </a:r>
            <a:r>
              <a:rPr lang="en-US" sz="2400" u="sng" dirty="0">
                <a:effectLst/>
                <a:latin typeface="Cambria" panose="02040503050406030204" pitchFamily="18" charset="0"/>
                <a:ea typeface="MS Mincho" panose="02020609040205080304" pitchFamily="49" charset="-128"/>
                <a:cs typeface="Times New Roman" panose="02020603050405020304" pitchFamily="18" charset="0"/>
              </a:rPr>
              <a:t>So it is important to brush your teeth </a:t>
            </a:r>
            <a:r>
              <a:rPr lang="en-US" sz="2400" u="sng" dirty="0">
                <a:solidFill>
                  <a:srgbClr val="FF0000"/>
                </a:solidFill>
                <a:effectLst/>
                <a:latin typeface="Cambria" panose="02040503050406030204" pitchFamily="18" charset="0"/>
                <a:ea typeface="MS Mincho" panose="02020609040205080304" pitchFamily="49" charset="-128"/>
                <a:cs typeface="Times New Roman" panose="02020603050405020304" pitchFamily="18" charset="0"/>
              </a:rPr>
              <a:t>[in order for them]</a:t>
            </a:r>
            <a:r>
              <a:rPr lang="en-US" sz="2400" u="sng" dirty="0">
                <a:effectLst/>
                <a:latin typeface="Cambria" panose="02040503050406030204" pitchFamily="18" charset="0"/>
                <a:ea typeface="MS Mincho" panose="02020609040205080304" pitchFamily="49" charset="-128"/>
                <a:cs typeface="Times New Roman" panose="02020603050405020304" pitchFamily="18" charset="0"/>
              </a:rPr>
              <a:t> to be clean</a:t>
            </a:r>
            <a:r>
              <a:rPr lang="en-US" sz="2400" dirty="0">
                <a:effectLst/>
                <a:latin typeface="Cambria" panose="02040503050406030204" pitchFamily="18" charset="0"/>
                <a:ea typeface="MS Mincho" panose="02020609040205080304" pitchFamily="49" charset="-128"/>
                <a:cs typeface="Times New Roman" panose="02020603050405020304" pitchFamily="18" charset="0"/>
              </a:rPr>
              <a:t>. Brush your teeth </a:t>
            </a:r>
            <a:r>
              <a:rPr lang="en-US" sz="2400" b="1" dirty="0">
                <a:effectLst/>
                <a:latin typeface="Cambria" panose="02040503050406030204" pitchFamily="18" charset="0"/>
                <a:ea typeface="MS Mincho" panose="02020609040205080304" pitchFamily="49" charset="-128"/>
                <a:cs typeface="Times New Roman" panose="02020603050405020304" pitchFamily="18" charset="0"/>
              </a:rPr>
              <a:t>everyday</a:t>
            </a:r>
            <a:r>
              <a:rPr lang="en-US" sz="2400" dirty="0">
                <a:effectLst/>
                <a:latin typeface="Cambria" panose="02040503050406030204" pitchFamily="18" charset="0"/>
                <a:ea typeface="MS Mincho" panose="02020609040205080304" pitchFamily="49" charset="-128"/>
                <a:cs typeface="Times New Roman" panose="02020603050405020304" pitchFamily="18" charset="0"/>
              </a:rPr>
              <a:t>.</a:t>
            </a:r>
          </a:p>
        </p:txBody>
      </p:sp>
      <p:sp>
        <p:nvSpPr>
          <p:cNvPr id="9" name="TextBox 8"/>
          <p:cNvSpPr txBox="1"/>
          <p:nvPr/>
        </p:nvSpPr>
        <p:spPr>
          <a:xfrm>
            <a:off x="6487886" y="1567544"/>
            <a:ext cx="5521929" cy="4308872"/>
          </a:xfrm>
          <a:prstGeom prst="rect">
            <a:avLst/>
          </a:prstGeom>
          <a:noFill/>
        </p:spPr>
        <p:txBody>
          <a:bodyPr wrap="square" rtlCol="0">
            <a:spAutoFit/>
          </a:bodyPr>
          <a:lstStyle/>
          <a:p>
            <a:r>
              <a:rPr lang="en-US" sz="3200" b="1" dirty="0"/>
              <a:t>Key:</a:t>
            </a:r>
          </a:p>
          <a:p>
            <a:pPr marL="285750" indent="-285750">
              <a:buFont typeface="Wingdings" panose="05000000000000000000" pitchFamily="2" charset="2"/>
              <a:buChar char="Ø"/>
            </a:pPr>
            <a:r>
              <a:rPr lang="en-US" sz="3200" b="1" dirty="0"/>
              <a:t>Sophistication of Topic Vocabulary </a:t>
            </a:r>
            <a:r>
              <a:rPr lang="en-US" sz="3200" b="1" i="1" dirty="0"/>
              <a:t>: Controlled</a:t>
            </a:r>
            <a:endParaRPr lang="en-US" sz="3200" b="1" dirty="0"/>
          </a:p>
          <a:p>
            <a:pPr marL="285750" indent="-285750">
              <a:buFont typeface="Wingdings" panose="05000000000000000000" pitchFamily="2" charset="2"/>
              <a:buChar char="Ø"/>
            </a:pPr>
            <a:r>
              <a:rPr lang="en-US" sz="3200" u="sng" dirty="0"/>
              <a:t>Sophistication of Sentence Structure</a:t>
            </a:r>
            <a:r>
              <a:rPr lang="en-US" sz="3200" dirty="0"/>
              <a:t>: </a:t>
            </a:r>
          </a:p>
          <a:p>
            <a:r>
              <a:rPr lang="en-US" sz="3200" b="1" i="1" dirty="0"/>
              <a:t>    Developing</a:t>
            </a:r>
          </a:p>
          <a:p>
            <a:pPr marL="285750" indent="-285750">
              <a:buFont typeface="Wingdings" panose="05000000000000000000" pitchFamily="2" charset="2"/>
              <a:buChar char="Ø"/>
            </a:pPr>
            <a:r>
              <a:rPr lang="en-US" sz="3200" i="1" dirty="0"/>
              <a:t>Coherence/Cohesion</a:t>
            </a:r>
            <a:r>
              <a:rPr lang="en-US" sz="3200" b="1" dirty="0"/>
              <a:t>: </a:t>
            </a:r>
          </a:p>
          <a:p>
            <a:r>
              <a:rPr lang="en-US" sz="3200" b="1" i="1" dirty="0"/>
              <a:t>    Emerging</a:t>
            </a:r>
          </a:p>
          <a:p>
            <a:endParaRPr lang="en-US" dirty="0"/>
          </a:p>
        </p:txBody>
      </p:sp>
      <p:pic>
        <p:nvPicPr>
          <p:cNvPr id="3" name="Sound 2"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014598118"/>
      </p:ext>
    </p:extLst>
  </p:cSld>
  <p:clrMapOvr>
    <a:masterClrMapping/>
  </p:clrMapOvr>
  <mc:AlternateContent xmlns:mc="http://schemas.openxmlformats.org/markup-compatibility/2006" xmlns:p14="http://schemas.microsoft.com/office/powerpoint/2010/main">
    <mc:Choice Requires="p14">
      <p:transition spd="slow" p14:dur="2000" advTm="109284"/>
    </mc:Choice>
    <mc:Fallback xmlns="">
      <p:transition spd="slow" advTm="1092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mn-lt"/>
              </a:rPr>
              <a:t>Section 3</a:t>
            </a:r>
          </a:p>
        </p:txBody>
      </p:sp>
      <p:sp>
        <p:nvSpPr>
          <p:cNvPr id="3" name="Content Placeholder 2"/>
          <p:cNvSpPr>
            <a:spLocks noGrp="1"/>
          </p:cNvSpPr>
          <p:nvPr>
            <p:ph idx="1"/>
          </p:nvPr>
        </p:nvSpPr>
        <p:spPr>
          <a:xfrm>
            <a:off x="838200" y="2416629"/>
            <a:ext cx="10515600" cy="3760334"/>
          </a:xfrm>
        </p:spPr>
        <p:txBody>
          <a:bodyPr/>
          <a:lstStyle/>
          <a:p>
            <a:endParaRPr lang="en-US" dirty="0"/>
          </a:p>
          <a:p>
            <a:pPr marL="0" indent="0" algn="ctr">
              <a:buNone/>
            </a:pPr>
            <a:r>
              <a:rPr lang="en-US" sz="4000" b="1" dirty="0"/>
              <a:t>Continuing the Work</a:t>
            </a:r>
          </a:p>
          <a:p>
            <a:pPr marL="0" indent="0" algn="ctr">
              <a:buNone/>
            </a:pPr>
            <a:endParaRPr lang="en-US" sz="4000" dirty="0"/>
          </a:p>
        </p:txBody>
      </p:sp>
      <p:pic>
        <p:nvPicPr>
          <p:cNvPr id="4"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6" name="Group 5" title="Oregon Department of Education logo"/>
          <p:cNvGrpSpPr/>
          <p:nvPr/>
        </p:nvGrpSpPr>
        <p:grpSpPr>
          <a:xfrm>
            <a:off x="270264" y="6042874"/>
            <a:ext cx="2185331" cy="594995"/>
            <a:chOff x="270933" y="6042872"/>
            <a:chExt cx="2190750" cy="594995"/>
          </a:xfrm>
        </p:grpSpPr>
        <p:pic>
          <p:nvPicPr>
            <p:cNvPr id="7" name="Picture 6"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8" name="Straight Connector 7"/>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1" name="Sound 10"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975952281"/>
      </p:ext>
    </p:extLst>
  </p:cSld>
  <p:clrMapOvr>
    <a:masterClrMapping/>
  </p:clrMapOvr>
  <mc:AlternateContent xmlns:mc="http://schemas.openxmlformats.org/markup-compatibility/2006" xmlns:p14="http://schemas.microsoft.com/office/powerpoint/2010/main">
    <mc:Choice Requires="p14">
      <p:transition spd="slow" p14:dur="2000" advTm="16667"/>
    </mc:Choice>
    <mc:Fallback xmlns="">
      <p:transition spd="slow" advTm="166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826a7eb6-1fc1-4229-aedf-6a10bdcdc31e">2019-10-21T07:00:00+00:00</Remediation_x0020_Date>
    <Estimated_x0020_Creation_x0020_Date xmlns="826a7eb6-1fc1-4229-aedf-6a10bdcdc31e" xsi:nil="true"/>
    <Priority xmlns="826a7eb6-1fc1-4229-aedf-6a10bdcdc31e">New</Priority>
  </documentManagement>
</p:properties>
</file>

<file path=customXml/itemProps1.xml><?xml version="1.0" encoding="utf-8"?>
<ds:datastoreItem xmlns:ds="http://schemas.openxmlformats.org/officeDocument/2006/customXml" ds:itemID="{821379A6-F7B2-45A9-B0CE-D29491386305}"/>
</file>

<file path=customXml/itemProps2.xml><?xml version="1.0" encoding="utf-8"?>
<ds:datastoreItem xmlns:ds="http://schemas.openxmlformats.org/officeDocument/2006/customXml" ds:itemID="{923C5539-6E26-4FAC-A96E-01DA5BBC9C8E}"/>
</file>

<file path=customXml/itemProps3.xml><?xml version="1.0" encoding="utf-8"?>
<ds:datastoreItem xmlns:ds="http://schemas.openxmlformats.org/officeDocument/2006/customXml" ds:itemID="{8E795948-6FC0-44AE-8B04-E94C81A11689}"/>
</file>

<file path=docProps/app.xml><?xml version="1.0" encoding="utf-8"?>
<Properties xmlns="http://schemas.openxmlformats.org/officeDocument/2006/extended-properties" xmlns:vt="http://schemas.openxmlformats.org/officeDocument/2006/docPropsVTypes">
  <TotalTime>7677</TotalTime>
  <Words>1917</Words>
  <Application>Microsoft Office PowerPoint</Application>
  <PresentationFormat>Widescreen</PresentationFormat>
  <Paragraphs>107</Paragraphs>
  <Slides>12</Slides>
  <Notes>12</Notes>
  <HiddenSlides>0</HiddenSlides>
  <MMClips>12</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12</vt:i4>
      </vt:variant>
    </vt:vector>
  </HeadingPairs>
  <TitlesOfParts>
    <vt:vector size="23" baseType="lpstr">
      <vt:lpstr>Arial</vt:lpstr>
      <vt:lpstr>Calibri</vt:lpstr>
      <vt:lpstr>Calibri Light</vt:lpstr>
      <vt:lpstr>Cambria</vt:lpstr>
      <vt:lpstr>等线</vt:lpstr>
      <vt:lpstr>等线</vt:lpstr>
      <vt:lpstr>MS Mincho</vt:lpstr>
      <vt:lpstr>Times New Roman</vt:lpstr>
      <vt:lpstr>Wingdings</vt:lpstr>
      <vt:lpstr>Office Theme</vt:lpstr>
      <vt:lpstr>1_Office Theme</vt:lpstr>
      <vt:lpstr>Module 6 Presentation</vt:lpstr>
      <vt:lpstr>Section 1</vt:lpstr>
      <vt:lpstr>Formative Assessment</vt:lpstr>
      <vt:lpstr>  Social Studies Lesson: Use evidence to answer an historical question: What kind of leader was Augustus? https://sheg.stanford.edu/history-lessons/augustus  </vt:lpstr>
      <vt:lpstr>DLLP Connections</vt:lpstr>
      <vt:lpstr>Section 2</vt:lpstr>
      <vt:lpstr>Prompt:  Pretend you’re writing a letter to a friend who doesn’t know how to clean his/her teeth. When you’re ready, explain to him/her how to do it and why he/she should do it.   </vt:lpstr>
      <vt:lpstr>Placement on the DLLP</vt:lpstr>
      <vt:lpstr>Section 3</vt:lpstr>
      <vt:lpstr>Communities of Practice</vt:lpstr>
      <vt:lpstr>Three Agenda Types</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 Presentation</dc:title>
  <dc:creator>Margaret Heritage</dc:creator>
  <cp:lastModifiedBy>ASPENGREN Kirsten - ODE</cp:lastModifiedBy>
  <cp:revision>118</cp:revision>
  <cp:lastPrinted>2018-03-29T23:25:42Z</cp:lastPrinted>
  <dcterms:created xsi:type="dcterms:W3CDTF">2018-01-07T22:20:03Z</dcterms:created>
  <dcterms:modified xsi:type="dcterms:W3CDTF">2019-03-21T02:26:33Z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ies>
</file>