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embeddedFontLs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p:restoredTop sz="94654"/>
  </p:normalViewPr>
  <p:slideViewPr>
    <p:cSldViewPr snapToGrid="0" snapToObjects="1">
      <p:cViewPr varScale="1">
        <p:scale>
          <a:sx n="55" d="100"/>
          <a:sy n="55" d="100"/>
        </p:scale>
        <p:origin x="123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Shape 86"/>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Welcome to Module 5’s presentation.</a:t>
            </a:r>
            <a:endParaRPr sz="1200" b="0" i="0" u="none" strike="noStrike" cap="none">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Shape 214"/>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This is the end of Module 5’s presentation. Module 6 will continue to focus on DLLP connections with content lessons and also on using the DLLP with students’ writing.</a:t>
            </a:r>
            <a:endParaRPr sz="1200" b="0" i="0" u="none" strike="noStrike" cap="none">
              <a:solidFill>
                <a:schemeClr val="dk1"/>
              </a:solidFill>
              <a:latin typeface="Calibri"/>
              <a:ea typeface="Calibri"/>
              <a:cs typeface="Calibri"/>
              <a:sym typeface="Calibri"/>
            </a:endParaRPr>
          </a:p>
        </p:txBody>
      </p:sp>
      <p:sp>
        <p:nvSpPr>
          <p:cNvPr id="215" name="Shape 215"/>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10</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Shape 99"/>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In section 1, we are going to take another look at the theory of action for the Dynamic Language Learning Progression that we introduced in Module 1 . </a:t>
            </a:r>
            <a:endParaRPr sz="1200" b="0" i="0" u="none" strike="noStrike" cap="none">
              <a:solidFill>
                <a:schemeClr val="dk1"/>
              </a:solidFill>
              <a:latin typeface="Calibri"/>
              <a:ea typeface="Calibri"/>
              <a:cs typeface="Calibri"/>
              <a:sym typeface="Calibri"/>
            </a:endParaRPr>
          </a:p>
        </p:txBody>
      </p:sp>
      <p:sp>
        <p:nvSpPr>
          <p:cNvPr id="100" name="Shape 100"/>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Shape 112"/>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Recall that the DLLP provides the framework for teachers to identify language learning goals, collect evidence of learning, and interpret the evidence for the purpose of formative assessment.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We propose that by using the DLLP teachers will increase their knowledge of language learning.  They will use this knowledge to obtain have evidence of students’ language use and make decisions about pedagogical next steps to advance each student’s language development. In other words, teachers will successfully engage in formative assessment to inform ongoing teaching and learning.</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The use of the DLLP will also help students increase their awareness of their own language learning, and help them take their own next  steps by responding to instruction and using  feedback that their teachers provide, especially the feedback that assists them to understand where they are in their language learning. </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For example, a teacher might say to a student, “I noticed that you are using some of the connector words we have been focusing on in your writing - that’s great. In this section you were comparing whales to fish. I wonder if you can think about what connector words we have talked about that you could use to show how the features of whales and fish contrast with each other?”</a:t>
            </a:r>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or “when you were describing the character in your book, I was beginning to get a picture from the words you were using. When you explain the character to your partner, think about adding more vivid words to really bring the character to life.”</a:t>
            </a:r>
            <a:endParaRPr sz="1200" b="0" i="0" u="none" strike="noStrike" cap="none">
              <a:solidFill>
                <a:schemeClr val="dk1"/>
              </a:solidFill>
              <a:latin typeface="Calibri"/>
              <a:ea typeface="Calibri"/>
              <a:cs typeface="Calibri"/>
              <a:sym typeface="Calibri"/>
            </a:endParaRPr>
          </a:p>
        </p:txBody>
      </p:sp>
      <p:sp>
        <p:nvSpPr>
          <p:cNvPr id="113" name="Shape 113"/>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Shape 125"/>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In this module, we are focusing specifically on the teacher outcomes in the Theory of Action: obtaining evidence of students’ language learning and engaging in adaptive instruction, including feedback, to progress students’ language development.</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In previous modules, you have learned about the DLLP and practiced implementing the DLLP with respect to certain language features and finding the ‘best fit’ for specific students on phases of the DLLP.  This is the first step in formative assessment, which, as we described in Module 1, is an assessment practice used by teachers and students to inform learning, not to measure it or sum it up. </a:t>
            </a:r>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Now we are going to focus on adapting instruction based on a student’s ‘best fit’ on the DLLP. In other words, deciding what next steps will help students move forward to a more advanced phase of the DLLP.</a:t>
            </a:r>
            <a:endParaRPr sz="1200" b="0" i="0" u="none" strike="noStrike" cap="none">
              <a:solidFill>
                <a:schemeClr val="dk1"/>
              </a:solidFill>
              <a:latin typeface="Calibri"/>
              <a:ea typeface="Calibri"/>
              <a:cs typeface="Calibri"/>
              <a:sym typeface="Calibri"/>
            </a:endParaRPr>
          </a:p>
        </p:txBody>
      </p:sp>
      <p:sp>
        <p:nvSpPr>
          <p:cNvPr id="126" name="Shape 126"/>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4</a:t>
            </a:fld>
            <a:endParaRPr sz="12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Shape 142"/>
          <p:cNvSpPr txBox="1">
            <a:spLocks noGrp="1"/>
          </p:cNvSpPr>
          <p:nvPr>
            <p:ph type="body" idx="1"/>
          </p:nvPr>
        </p:nvSpPr>
        <p:spPr>
          <a:xfrm>
            <a:off x="685800" y="4400550"/>
            <a:ext cx="5486400" cy="3600450"/>
          </a:xfrm>
          <a:prstGeom prst="rect">
            <a:avLst/>
          </a:prstGeom>
          <a:noFill/>
          <a:ln>
            <a:noFill/>
          </a:ln>
        </p:spPr>
        <p:txBody>
          <a:bodyPr spcFirstLastPara="1" wrap="square" lIns="93150" tIns="46550" rIns="93150" bIns="4655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Here is an example of how a primary teacher used the DLLP to obtain evidence of an EL student’s sophistication of sentence structure, and what she decided to do to advance the student’s development of this high-leverage language feature. She had created a note-taking template, which she placed on a clipboard and used for conferences with individuals and groups throughout math lessons. The template headings were: </a:t>
            </a:r>
            <a:r>
              <a:rPr lang="en-US" sz="1600" b="0" i="1" u="none" strike="noStrike" cap="none">
                <a:solidFill>
                  <a:schemeClr val="dk1"/>
                </a:solidFill>
                <a:latin typeface="Calibri"/>
                <a:ea typeface="Calibri"/>
                <a:cs typeface="Calibri"/>
                <a:sym typeface="Calibri"/>
              </a:rPr>
              <a:t>date, language feature, student language, language feature modeled, student response, next steps. </a:t>
            </a:r>
            <a:r>
              <a:rPr lang="en-US" sz="1600" b="0" i="0" u="none" strike="noStrike" cap="none">
                <a:solidFill>
                  <a:schemeClr val="dk1"/>
                </a:solidFill>
                <a:latin typeface="Calibri"/>
                <a:ea typeface="Calibri"/>
                <a:cs typeface="Calibri"/>
                <a:sym typeface="Calibri"/>
              </a:rPr>
              <a:t>During one lesson</a:t>
            </a:r>
            <a:r>
              <a:rPr lang="en-US" sz="1600" b="0" i="1" u="none" strike="noStrike" cap="none">
                <a:solidFill>
                  <a:schemeClr val="dk1"/>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in the  context of math talk, using her knowledge of the sentence structure DLLP, she noted for one child that he is “still using simple sentence structures to explain how he solved a problem.”  Still using the sophistication of sentence structure DLLP, she determined that the student’s ‘best fit’ was at the </a:t>
            </a:r>
            <a:r>
              <a:rPr lang="en-US" sz="1600" b="0" i="0" u="none" strike="noStrike" cap="none">
                <a:solidFill>
                  <a:srgbClr val="FF0000"/>
                </a:solidFill>
                <a:latin typeface="Calibri"/>
                <a:ea typeface="Calibri"/>
                <a:cs typeface="Calibri"/>
                <a:sym typeface="Calibri"/>
              </a:rPr>
              <a:t>Emerging phase. </a:t>
            </a:r>
            <a:r>
              <a:rPr lang="en-US" sz="1600" b="0" i="0" u="none" strike="noStrike" cap="none">
                <a:solidFill>
                  <a:schemeClr val="dk1"/>
                </a:solidFill>
                <a:latin typeface="Calibri"/>
                <a:ea typeface="Calibri"/>
                <a:cs typeface="Calibri"/>
                <a:sym typeface="Calibri"/>
              </a:rPr>
              <a:t>To advance this student’s sentence structure use, in the </a:t>
            </a:r>
            <a:r>
              <a:rPr lang="en-US" sz="1600" b="0" i="1" u="none" strike="noStrike" cap="none">
                <a:solidFill>
                  <a:schemeClr val="dk1"/>
                </a:solidFill>
                <a:latin typeface="Calibri"/>
                <a:ea typeface="Calibri"/>
                <a:cs typeface="Calibri"/>
                <a:sym typeface="Calibri"/>
              </a:rPr>
              <a:t>next steps</a:t>
            </a:r>
            <a:r>
              <a:rPr lang="en-US" sz="1600" b="0" i="0" u="none" strike="noStrike" cap="none">
                <a:solidFill>
                  <a:schemeClr val="dk1"/>
                </a:solidFill>
                <a:latin typeface="Calibri"/>
                <a:ea typeface="Calibri"/>
                <a:cs typeface="Calibri"/>
                <a:sym typeface="Calibri"/>
              </a:rPr>
              <a:t> section she wrote “provide more opportunities for the use of complex sentences, model for support (partnering with Sean), work on paraphrasing with prompts.”  </a:t>
            </a:r>
            <a:endParaRPr/>
          </a:p>
          <a:p>
            <a:pPr marL="0" marR="0" lvl="0" indent="0" algn="l" rtl="0">
              <a:lnSpc>
                <a:spcPct val="100000"/>
              </a:lnSpc>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Notice that this teacher did not plan a separate language assessment. The formative assessment opportunities for language were already embedded in the students’ content area learning through their math talk.</a:t>
            </a:r>
            <a:endParaRPr sz="1600" b="0" i="0" u="none" strike="noStrike" cap="none">
              <a:solidFill>
                <a:schemeClr val="dk1"/>
              </a:solidFill>
              <a:latin typeface="Calibri"/>
              <a:ea typeface="Calibri"/>
              <a:cs typeface="Calibri"/>
              <a:sym typeface="Calibri"/>
            </a:endParaRPr>
          </a:p>
        </p:txBody>
      </p:sp>
      <p:sp>
        <p:nvSpPr>
          <p:cNvPr id="143" name="Shape 143"/>
          <p:cNvSpPr txBox="1">
            <a:spLocks noGrp="1"/>
          </p:cNvSpPr>
          <p:nvPr>
            <p:ph type="sldNum" idx="12"/>
          </p:nvPr>
        </p:nvSpPr>
        <p:spPr>
          <a:xfrm>
            <a:off x="3884613" y="8685213"/>
            <a:ext cx="2971800" cy="458787"/>
          </a:xfrm>
          <a:prstGeom prst="rect">
            <a:avLst/>
          </a:prstGeom>
          <a:noFill/>
          <a:ln>
            <a:noFill/>
          </a:ln>
        </p:spPr>
        <p:txBody>
          <a:bodyPr spcFirstLastPara="1" wrap="square" lIns="93150" tIns="46550" rIns="93150" bIns="46550" anchor="b" anchorCtr="0">
            <a:no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Shape 160"/>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In this section, we are going to focus on how you can plan for formative assessment of language in your content lessons.</a:t>
            </a:r>
            <a:endParaRPr sz="1200" b="0" i="0" u="none" strike="noStrike" cap="none">
              <a:solidFill>
                <a:schemeClr val="dk1"/>
              </a:solidFill>
              <a:latin typeface="Calibri"/>
              <a:ea typeface="Calibri"/>
              <a:cs typeface="Calibri"/>
              <a:sym typeface="Calibri"/>
            </a:endParaRPr>
          </a:p>
        </p:txBody>
      </p:sp>
      <p:sp>
        <p:nvSpPr>
          <p:cNvPr id="161" name="Shape 161"/>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Shape 173"/>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As we saw in the example from the primary classroom, the opportunities for obtaining evidence of language learning were already embedded in the lesson. The lesson planning template on this slide is one way to help you think about embedded opportunities in the lesson, (typically, one to four class periods) for obtaining evidence of language, as well as content learning.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The ultimate goal is for students to reach grade-level content standards, so lesson goals need to be derived from the standards. The content goal for the lesson should provide the answer to the question “what are my students going to learn in this lesson?” The next step in planning is to decide on the learning tasks and activities to help students meet the goal. Once these are determined, a teacher can then anticipate what language opportunities in the lesson are going to support the learning, and which specific DLLP high-leverage language features students will likely be using.  These opportunities will be occasions for obtaining evidence of students’ language  development, as well as for evidence of content learning.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We found in our pilot implementations that when teachers began using the DLLP for the purpose of formative assessment of language, they could only focus on one high-leverage feature at a time, and could not focus on both language and content learning simultaneously. We recommend that you adopt the same approach in the beginning - focus on </a:t>
            </a:r>
            <a:r>
              <a:rPr lang="en-US" sz="1200" b="1" i="0" u="none" strike="noStrike" cap="none">
                <a:solidFill>
                  <a:schemeClr val="dk1"/>
                </a:solidFill>
                <a:latin typeface="Calibri"/>
                <a:ea typeface="Calibri"/>
                <a:cs typeface="Calibri"/>
                <a:sym typeface="Calibri"/>
              </a:rPr>
              <a:t>either </a:t>
            </a:r>
            <a:r>
              <a:rPr lang="en-US" sz="1200" b="0" i="0" u="none" strike="noStrike" cap="none">
                <a:solidFill>
                  <a:schemeClr val="dk1"/>
                </a:solidFill>
                <a:latin typeface="Calibri"/>
                <a:ea typeface="Calibri"/>
                <a:cs typeface="Calibri"/>
                <a:sym typeface="Calibri"/>
              </a:rPr>
              <a:t>language </a:t>
            </a:r>
            <a:r>
              <a:rPr lang="en-US" sz="1200" b="1" i="0" u="none" strike="noStrike" cap="none">
                <a:solidFill>
                  <a:schemeClr val="dk1"/>
                </a:solidFill>
                <a:latin typeface="Calibri"/>
                <a:ea typeface="Calibri"/>
                <a:cs typeface="Calibri"/>
                <a:sym typeface="Calibri"/>
              </a:rPr>
              <a:t>or</a:t>
            </a:r>
            <a:r>
              <a:rPr lang="en-US" sz="1200" b="0" i="0" u="none" strike="noStrike" cap="none">
                <a:solidFill>
                  <a:schemeClr val="dk1"/>
                </a:solidFill>
                <a:latin typeface="Calibri"/>
                <a:ea typeface="Calibri"/>
                <a:cs typeface="Calibri"/>
                <a:sym typeface="Calibri"/>
              </a:rPr>
              <a:t> content learning.  Eventually, our pilot teachers were able to address content and language simultaneously and, with practice, you will be able to do the same. However, in this Module and Module 6, we are going to focus on formative assessment of language only.</a:t>
            </a:r>
            <a:endParaRPr sz="1200" b="0" i="0" u="none" strike="noStrike" cap="none">
              <a:solidFill>
                <a:schemeClr val="dk1"/>
              </a:solidFill>
              <a:latin typeface="Calibri"/>
              <a:ea typeface="Calibri"/>
              <a:cs typeface="Calibri"/>
              <a:sym typeface="Calibri"/>
            </a:endParaRPr>
          </a:p>
        </p:txBody>
      </p:sp>
      <p:sp>
        <p:nvSpPr>
          <p:cNvPr id="174" name="Shape 17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7</a:t>
            </a:fld>
            <a:endParaRPr sz="12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Shape 186"/>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For the next two slides, you will need to reference Module 5, Handout 1. </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This third-grade teacher, whose students are mainly English learners, had developed a unit to address the science standards you can see on page 1 of the handout. As the kick-off to the unit, she took her students into the local neighborhood to make detailed observational drawings of cacti, and think about the particular external features of the cacti, and why they have these features.</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a:solidFill>
                  <a:schemeClr val="dk1"/>
                </a:solidFill>
                <a:latin typeface="Calibri"/>
                <a:ea typeface="Calibri"/>
                <a:cs typeface="Calibri"/>
                <a:sym typeface="Calibri"/>
              </a:rPr>
              <a:t> On this slide you can see some of the questions that the teacher was planning to use during her discussions with the students about their observations and predictions.</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87" name="Shape 187"/>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8</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Shape 200"/>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On this slide, you can see the anticipated connections between the DLLP high-leverage features, Sophistication of Topic Vocabulary and Sophistication of Sentence Structure and the content learning in the lesson. </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On the Module 5, Handout 1, you can see the anticipated connections between the content and discourse features. [Pause  the presentation to give participants time to read them].</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When the teacher anticipates these DLLP connections, she is able to focus her attention on listening for them during her discussions with the students. She might notice, for example, that the students had limited core vocabulary and were not using words such as prickly, sharp, spines or spikes. Considering her students to be at the Emerging phase of the Sophistication of Topic Vocabulary DLLP, she might decide to model specific vocabulary use as she describes what she notices about the features students have captured in their observational drawings. After the observation, when students are back in the classroom, she might ask them to write about the similarities and differences they observed between the outdoor cacti and the ones they have in their classroom. This might lead to her to decide that, while the students were using some structures that included complex sentences, they were not using a variety of forms, and, noticeably, for this specific task, no contrastive forms, which would put the students at the Developing stage of the DLLP. As a result, she might provide a classroom chart for the students’ reference that lists contrastive forms, for example, </a:t>
            </a:r>
            <a:r>
              <a:rPr lang="en-US" sz="1200" b="0" i="1" u="none" strike="noStrike" cap="none">
                <a:solidFill>
                  <a:schemeClr val="dk1"/>
                </a:solidFill>
                <a:latin typeface="Calibri"/>
                <a:ea typeface="Calibri"/>
                <a:cs typeface="Calibri"/>
                <a:sym typeface="Calibri"/>
              </a:rPr>
              <a:t>the outside cacti are bigger than the ones in the classroom</a:t>
            </a:r>
            <a:r>
              <a:rPr lang="en-US" sz="1200" b="0" i="0" u="none" strike="noStrike" cap="none">
                <a:solidFill>
                  <a:schemeClr val="dk1"/>
                </a:solidFill>
                <a:latin typeface="Calibri"/>
                <a:ea typeface="Calibri"/>
                <a:cs typeface="Calibri"/>
                <a:sym typeface="Calibri"/>
              </a:rPr>
              <a:t>; </a:t>
            </a:r>
            <a:r>
              <a:rPr lang="en-US" sz="1200" b="0" i="1" u="none" strike="noStrike" cap="none">
                <a:solidFill>
                  <a:schemeClr val="dk1"/>
                </a:solidFill>
                <a:latin typeface="Calibri"/>
                <a:ea typeface="Calibri"/>
                <a:cs typeface="Calibri"/>
                <a:sym typeface="Calibri"/>
              </a:rPr>
              <a:t>the classroom cacti are smoother than the ones outside </a:t>
            </a:r>
            <a:r>
              <a:rPr lang="en-US" sz="1200" b="0" i="0" u="none" strike="noStrike" cap="none">
                <a:solidFill>
                  <a:schemeClr val="dk1"/>
                </a:solidFill>
                <a:latin typeface="Calibri"/>
                <a:ea typeface="Calibri"/>
                <a:cs typeface="Calibri"/>
                <a:sym typeface="Calibri"/>
              </a:rPr>
              <a:t>and so on, and discuss them with her students. Their use of these contrastive forms on the chart would be another focus for subsequent formative assessment.</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201" name="Shape 201"/>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1524000" y="1122363"/>
            <a:ext cx="9144000" cy="2387600"/>
          </a:xfrm>
          <a:prstGeom prst="rect">
            <a:avLst/>
          </a:prstGeom>
          <a:noFill/>
          <a:ln>
            <a:noFill/>
          </a:ln>
        </p:spPr>
        <p:txBody>
          <a:bodyPr spcFirstLastPara="1" wrap="square" lIns="91425" tIns="91425" rIns="91425" bIns="91425" anchor="b" anchorCtr="0"/>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Shape 17"/>
          <p:cNvSpPr txBox="1">
            <a:spLocks noGrp="1"/>
          </p:cNvSpPr>
          <p:nvPr>
            <p:ph type="subTitle" idx="1"/>
          </p:nvPr>
        </p:nvSpPr>
        <p:spPr>
          <a:xfrm>
            <a:off x="1524000" y="3602038"/>
            <a:ext cx="9144000" cy="1655762"/>
          </a:xfrm>
          <a:prstGeom prst="rect">
            <a:avLst/>
          </a:prstGeom>
          <a:noFill/>
          <a:ln>
            <a:noFill/>
          </a:ln>
        </p:spPr>
        <p:txBody>
          <a:bodyPr spcFirstLastPara="1" wrap="square" lIns="91425" tIns="91425" rIns="91425" bIns="91425"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4" name="Shape 7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Shape 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Shape 23"/>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Shape 29"/>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831850" y="1709738"/>
            <a:ext cx="10515600" cy="2852737"/>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Shape 36"/>
          <p:cNvSpPr txBox="1">
            <a:spLocks noGrp="1"/>
          </p:cNvSpPr>
          <p:nvPr>
            <p:ph type="body" idx="1"/>
          </p:nvPr>
        </p:nvSpPr>
        <p:spPr>
          <a:xfrm>
            <a:off x="831850" y="4589463"/>
            <a:ext cx="10515600" cy="1500187"/>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7" name="Shape 37"/>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Shape 42"/>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Shape 5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Shape 60"/>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Shape 67"/>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Shape 11"/>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creativecommons.org/licenses/by-nc-sa/4.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creativecommons.org/licenses/by-nc-sa/4.0"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creativecommons.org/licenses/by-nc-sa/4.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creativecommons.org/licenses/by-nc-sa/4.0"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jpg"/><Relationship Id="rId7" Type="http://schemas.openxmlformats.org/officeDocument/2006/relationships/hyperlink" Target="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creativecommons.org/licenses/by-nc-sa/4.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hyperlink" Target="http://creativecommons.org/licenses/by-nc-sa/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creativecommons.org/licenses/by-nc-sa/4.0" TargetMode="External"/><Relationship Id="rId5" Type="http://schemas.openxmlformats.org/officeDocument/2006/relationships/image" Target="../media/image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ativecommons.org/licenses/by-nc-sa/4.0"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subTitle" idx="1"/>
          </p:nvPr>
        </p:nvSpPr>
        <p:spPr>
          <a:xfrm>
            <a:off x="1524000" y="3979726"/>
            <a:ext cx="9144000" cy="1655762"/>
          </a:xfrm>
          <a:prstGeom prst="rect">
            <a:avLst/>
          </a:prstGeom>
          <a:noFill/>
          <a:ln>
            <a:noFill/>
          </a:ln>
        </p:spPr>
        <p:txBody>
          <a:bodyPr spcFirstLastPara="1" wrap="square" lIns="91425" tIns="45700" rIns="91425" bIns="45700" anchor="t" anchorCtr="0">
            <a:noAutofit/>
          </a:bodyPr>
          <a:lstStyle/>
          <a:p>
            <a:pPr marL="0" indent="0">
              <a:spcBef>
                <a:spcPts val="0"/>
              </a:spcBef>
              <a:buSzPts val="4000"/>
            </a:pPr>
            <a:r>
              <a:rPr lang="en-US" sz="4000" b="1"/>
              <a:t>Margaret </a:t>
            </a:r>
            <a:r>
              <a:rPr lang="en-US" sz="4000" b="1" smtClean="0"/>
              <a:t>Heritage</a:t>
            </a:r>
            <a:endParaRPr lang="en-US" sz="4000" b="1"/>
          </a:p>
        </p:txBody>
      </p:sp>
      <p:sp>
        <p:nvSpPr>
          <p:cNvPr id="90" name="Shape 9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dk1"/>
              </a:buClr>
              <a:buSzPts val="1500"/>
              <a:buFont typeface="Calibri"/>
              <a:buNone/>
            </a:pPr>
            <a:r>
              <a:rPr lang="en-US" sz="6000" b="1" i="0" u="none" strike="noStrike" cap="none">
                <a:solidFill>
                  <a:schemeClr val="dk1"/>
                </a:solidFill>
                <a:latin typeface="Calibri"/>
                <a:ea typeface="Calibri"/>
                <a:cs typeface="Calibri"/>
                <a:sym typeface="Calibri"/>
              </a:rPr>
              <a:t>Module 5 Presentation</a:t>
            </a:r>
            <a:endParaRPr/>
          </a:p>
        </p:txBody>
      </p:sp>
      <p:pic>
        <p:nvPicPr>
          <p:cNvPr id="91" name="Shape 91" descr="cc_by_nc_sa-01ee261355" title="Creative commons logo"/>
          <p:cNvPicPr preferRelativeResize="0"/>
          <p:nvPr/>
        </p:nvPicPr>
        <p:blipFill rotWithShape="1">
          <a:blip r:embed="rId3">
            <a:alphaModFix/>
          </a:blip>
          <a:srcRect/>
          <a:stretch/>
        </p:blipFill>
        <p:spPr>
          <a:xfrm>
            <a:off x="2396473" y="6294331"/>
            <a:ext cx="836126" cy="295275"/>
          </a:xfrm>
          <a:prstGeom prst="rect">
            <a:avLst/>
          </a:prstGeom>
          <a:noFill/>
          <a:ln>
            <a:noFill/>
          </a:ln>
        </p:spPr>
      </p:pic>
      <p:sp>
        <p:nvSpPr>
          <p:cNvPr id="92" name="Shape 92"/>
          <p:cNvSpPr/>
          <p:nvPr/>
        </p:nvSpPr>
        <p:spPr>
          <a:xfrm>
            <a:off x="3232601" y="6417528"/>
            <a:ext cx="877721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4"/>
              </a:rPr>
              <a:t>Creative Commons Attribution Non-Commercial Share Alike 4.0 </a:t>
            </a:r>
            <a:r>
              <a:rPr lang="en-US" sz="900" b="0" i="0" u="sng" strike="noStrike" cap="none">
                <a:solidFill>
                  <a:schemeClr val="hlink"/>
                </a:solidFill>
                <a:latin typeface="Calibri"/>
                <a:ea typeface="Calibri"/>
                <a:cs typeface="Calibri"/>
                <a:sym typeface="Calibri"/>
                <a:hlinkClick r:id="rId4"/>
              </a:rPr>
              <a:t>license</a:t>
            </a:r>
            <a:endParaRPr sz="2000" b="0" i="0" u="none" strike="noStrike" cap="none">
              <a:solidFill>
                <a:schemeClr val="dk1"/>
              </a:solidFill>
              <a:latin typeface="Arial"/>
              <a:ea typeface="Arial"/>
              <a:cs typeface="Arial"/>
              <a:sym typeface="Arial"/>
            </a:endParaRPr>
          </a:p>
        </p:txBody>
      </p:sp>
      <p:grpSp>
        <p:nvGrpSpPr>
          <p:cNvPr id="93" name="Shape 93" title="Oregon Department of Education logo"/>
          <p:cNvGrpSpPr/>
          <p:nvPr/>
        </p:nvGrpSpPr>
        <p:grpSpPr>
          <a:xfrm>
            <a:off x="270264" y="6042874"/>
            <a:ext cx="2185331" cy="594995"/>
            <a:chOff x="270933" y="6042872"/>
            <a:chExt cx="2190750" cy="594995"/>
          </a:xfrm>
        </p:grpSpPr>
        <p:pic>
          <p:nvPicPr>
            <p:cNvPr id="94" name="Shape 94" title="Oregon Department of Education logo"/>
            <p:cNvPicPr preferRelativeResize="0"/>
            <p:nvPr/>
          </p:nvPicPr>
          <p:blipFill rotWithShape="1">
            <a:blip r:embed="rId5">
              <a:alphaModFix/>
            </a:blip>
            <a:srcRect l="6358" t="20364" b="15631"/>
            <a:stretch/>
          </p:blipFill>
          <p:spPr>
            <a:xfrm>
              <a:off x="270933" y="6042872"/>
              <a:ext cx="2190750" cy="594995"/>
            </a:xfrm>
            <a:prstGeom prst="rect">
              <a:avLst/>
            </a:prstGeom>
            <a:noFill/>
            <a:ln>
              <a:noFill/>
            </a:ln>
          </p:spPr>
        </p:pic>
        <p:cxnSp>
          <p:nvCxnSpPr>
            <p:cNvPr id="95" name="Shape 95"/>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96" name="Shape 96" descr="Click for sound" title="Audio icon"/>
          <p:cNvPicPr preferRelativeResize="0"/>
          <p:nvPr/>
        </p:nvPicPr>
        <p:blipFill rotWithShape="1">
          <a:blip r:embed="rId6">
            <a:alphaModFix/>
          </a:blip>
          <a:srcRect/>
          <a:stretch/>
        </p:blipFill>
        <p:spPr>
          <a:xfrm>
            <a:off x="11226800" y="5892800"/>
            <a:ext cx="812800" cy="81280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838200" y="365125"/>
            <a:ext cx="10515600" cy="26051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959"/>
              <a:buFont typeface="Calibri"/>
              <a:buNone/>
            </a:pPr>
            <a:r>
              <a:rPr lang="en-US" sz="3959" b="0" i="0" u="none" strike="noStrike" cap="none">
                <a:solidFill>
                  <a:schemeClr val="dk1"/>
                </a:solidFill>
                <a:latin typeface="Calibri"/>
                <a:ea typeface="Calibri"/>
                <a:cs typeface="Calibri"/>
                <a:sym typeface="Calibri"/>
              </a:rPr>
              <a:t>  </a:t>
            </a:r>
            <a:endParaRPr sz="3959" b="0" i="0" u="none" strike="noStrike" cap="none">
              <a:solidFill>
                <a:schemeClr val="dk1"/>
              </a:solidFill>
              <a:latin typeface="Calibri"/>
              <a:ea typeface="Calibri"/>
              <a:cs typeface="Calibri"/>
              <a:sym typeface="Calibri"/>
            </a:endParaRPr>
          </a:p>
        </p:txBody>
      </p:sp>
      <p:pic>
        <p:nvPicPr>
          <p:cNvPr id="218" name="Shape 218" title="DLLP logo"/>
          <p:cNvPicPr preferRelativeResize="0">
            <a:picLocks noGrp="1"/>
          </p:cNvPicPr>
          <p:nvPr>
            <p:ph type="body" idx="1"/>
          </p:nvPr>
        </p:nvPicPr>
        <p:blipFill rotWithShape="1">
          <a:blip r:embed="rId3">
            <a:alphaModFix/>
          </a:blip>
          <a:srcRect/>
          <a:stretch/>
        </p:blipFill>
        <p:spPr>
          <a:xfrm>
            <a:off x="5048250" y="1284914"/>
            <a:ext cx="2095500" cy="4181475"/>
          </a:xfrm>
          <a:prstGeom prst="rect">
            <a:avLst/>
          </a:prstGeom>
          <a:noFill/>
          <a:ln>
            <a:noFill/>
          </a:ln>
        </p:spPr>
      </p:pic>
      <p:pic>
        <p:nvPicPr>
          <p:cNvPr id="219" name="Shape 219" descr="cc_by_nc_sa-01ee261355" title="Creative commons logo"/>
          <p:cNvPicPr preferRelativeResize="0"/>
          <p:nvPr/>
        </p:nvPicPr>
        <p:blipFill rotWithShape="1">
          <a:blip r:embed="rId4">
            <a:alphaModFix/>
          </a:blip>
          <a:srcRect/>
          <a:stretch/>
        </p:blipFill>
        <p:spPr>
          <a:xfrm>
            <a:off x="2396473" y="6294331"/>
            <a:ext cx="836126" cy="295275"/>
          </a:xfrm>
          <a:prstGeom prst="rect">
            <a:avLst/>
          </a:prstGeom>
          <a:noFill/>
          <a:ln>
            <a:noFill/>
          </a:ln>
        </p:spPr>
      </p:pic>
      <p:sp>
        <p:nvSpPr>
          <p:cNvPr id="220" name="Shape 220"/>
          <p:cNvSpPr/>
          <p:nvPr/>
        </p:nvSpPr>
        <p:spPr>
          <a:xfrm>
            <a:off x="3232601" y="6417528"/>
            <a:ext cx="877721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5"/>
              </a:rPr>
              <a:t>Creative Commons Attribution Non-Commercial Share Alike 4.0 </a:t>
            </a:r>
            <a:r>
              <a:rPr lang="en-US" sz="900" b="0" i="0" u="sng" strike="noStrike" cap="none">
                <a:solidFill>
                  <a:schemeClr val="hlink"/>
                </a:solidFill>
                <a:latin typeface="Calibri"/>
                <a:ea typeface="Calibri"/>
                <a:cs typeface="Calibri"/>
                <a:sym typeface="Calibri"/>
                <a:hlinkClick r:id="rId5"/>
              </a:rPr>
              <a:t>license</a:t>
            </a:r>
            <a:endParaRPr sz="2000" b="0" i="0" u="none" strike="noStrike" cap="none">
              <a:solidFill>
                <a:schemeClr val="dk1"/>
              </a:solidFill>
              <a:latin typeface="Arial"/>
              <a:ea typeface="Arial"/>
              <a:cs typeface="Arial"/>
              <a:sym typeface="Arial"/>
            </a:endParaRPr>
          </a:p>
        </p:txBody>
      </p:sp>
      <p:grpSp>
        <p:nvGrpSpPr>
          <p:cNvPr id="221" name="Shape 221" title="Oregon Department of Education logo"/>
          <p:cNvGrpSpPr/>
          <p:nvPr/>
        </p:nvGrpSpPr>
        <p:grpSpPr>
          <a:xfrm>
            <a:off x="270264" y="6042874"/>
            <a:ext cx="2185331" cy="594995"/>
            <a:chOff x="270933" y="6042872"/>
            <a:chExt cx="2190750" cy="594995"/>
          </a:xfrm>
        </p:grpSpPr>
        <p:pic>
          <p:nvPicPr>
            <p:cNvPr id="222" name="Shape 222" title="Oregon Department of Education logo"/>
            <p:cNvPicPr preferRelativeResize="0"/>
            <p:nvPr/>
          </p:nvPicPr>
          <p:blipFill rotWithShape="1">
            <a:blip r:embed="rId6">
              <a:alphaModFix/>
            </a:blip>
            <a:srcRect l="6358" t="20364" b="15631"/>
            <a:stretch/>
          </p:blipFill>
          <p:spPr>
            <a:xfrm>
              <a:off x="270933" y="6042872"/>
              <a:ext cx="2190750" cy="594995"/>
            </a:xfrm>
            <a:prstGeom prst="rect">
              <a:avLst/>
            </a:prstGeom>
            <a:noFill/>
            <a:ln>
              <a:noFill/>
            </a:ln>
          </p:spPr>
        </p:pic>
        <p:cxnSp>
          <p:nvCxnSpPr>
            <p:cNvPr id="223" name="Shape 223"/>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224" name="Shape 224" descr="Click for sound" title="audio icon"/>
          <p:cNvPicPr preferRelativeResize="0"/>
          <p:nvPr/>
        </p:nvPicPr>
        <p:blipFill rotWithShape="1">
          <a:blip r:embed="rId7">
            <a:alphaModFix/>
          </a:blip>
          <a:srcRect/>
          <a:stretch/>
        </p:blipFill>
        <p:spPr>
          <a:xfrm>
            <a:off x="11226800" y="5892800"/>
            <a:ext cx="812800" cy="812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000"/>
              <a:buFont typeface="Calibri"/>
              <a:buNone/>
            </a:pPr>
            <a:r>
              <a:rPr lang="en-US" sz="4000" b="1" i="0" u="none" strike="noStrike" cap="none">
                <a:solidFill>
                  <a:schemeClr val="dk1"/>
                </a:solidFill>
                <a:latin typeface="Calibri"/>
                <a:ea typeface="Calibri"/>
                <a:cs typeface="Calibri"/>
                <a:sym typeface="Calibri"/>
              </a:rPr>
              <a:t>Section 1</a:t>
            </a:r>
            <a:endParaRPr sz="4000" b="1" i="0" u="none" strike="noStrike" cap="none">
              <a:solidFill>
                <a:schemeClr val="dk1"/>
              </a:solidFill>
              <a:latin typeface="Calibri"/>
              <a:ea typeface="Calibri"/>
              <a:cs typeface="Calibri"/>
              <a:sym typeface="Calibri"/>
            </a:endParaRPr>
          </a:p>
        </p:txBody>
      </p:sp>
      <p:sp>
        <p:nvSpPr>
          <p:cNvPr id="103" name="Shape 10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ts val="3600"/>
              <a:buFont typeface="Arial"/>
              <a:buNone/>
            </a:pPr>
            <a:r>
              <a:rPr lang="en-US" sz="3600" b="1" i="0" u="none" strike="noStrike" cap="none">
                <a:solidFill>
                  <a:schemeClr val="dk1"/>
                </a:solidFill>
                <a:latin typeface="Calibri"/>
                <a:ea typeface="Calibri"/>
                <a:cs typeface="Calibri"/>
                <a:sym typeface="Calibri"/>
              </a:rPr>
              <a:t>The Theory of Action for Dynamic Language Learning Progressions</a:t>
            </a:r>
            <a:endParaRPr/>
          </a:p>
        </p:txBody>
      </p:sp>
      <p:pic>
        <p:nvPicPr>
          <p:cNvPr id="104" name="Shape 104" descr="cc_by_nc_sa-01ee261355" title="Creative commons logo"/>
          <p:cNvPicPr preferRelativeResize="0"/>
          <p:nvPr/>
        </p:nvPicPr>
        <p:blipFill rotWithShape="1">
          <a:blip r:embed="rId3">
            <a:alphaModFix/>
          </a:blip>
          <a:srcRect/>
          <a:stretch/>
        </p:blipFill>
        <p:spPr>
          <a:xfrm>
            <a:off x="2396473" y="6294331"/>
            <a:ext cx="836126" cy="295275"/>
          </a:xfrm>
          <a:prstGeom prst="rect">
            <a:avLst/>
          </a:prstGeom>
          <a:noFill/>
          <a:ln>
            <a:noFill/>
          </a:ln>
        </p:spPr>
      </p:pic>
      <p:sp>
        <p:nvSpPr>
          <p:cNvPr id="105" name="Shape 105"/>
          <p:cNvSpPr/>
          <p:nvPr/>
        </p:nvSpPr>
        <p:spPr>
          <a:xfrm>
            <a:off x="3232601" y="6417528"/>
            <a:ext cx="877721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4"/>
              </a:rPr>
              <a:t>Creative Commons Attribution Non-Commercial Share Alike 4.0 </a:t>
            </a:r>
            <a:r>
              <a:rPr lang="en-US" sz="900" b="0" i="0" u="sng" strike="noStrike" cap="none">
                <a:solidFill>
                  <a:schemeClr val="hlink"/>
                </a:solidFill>
                <a:latin typeface="Calibri"/>
                <a:ea typeface="Calibri"/>
                <a:cs typeface="Calibri"/>
                <a:sym typeface="Calibri"/>
                <a:hlinkClick r:id="rId4"/>
              </a:rPr>
              <a:t>license</a:t>
            </a:r>
            <a:endParaRPr sz="2000" b="0" i="0" u="none" strike="noStrike" cap="none">
              <a:solidFill>
                <a:schemeClr val="dk1"/>
              </a:solidFill>
              <a:latin typeface="Arial"/>
              <a:ea typeface="Arial"/>
              <a:cs typeface="Arial"/>
              <a:sym typeface="Arial"/>
            </a:endParaRPr>
          </a:p>
        </p:txBody>
      </p:sp>
      <p:grpSp>
        <p:nvGrpSpPr>
          <p:cNvPr id="106" name="Shape 106" title="Oregon Department of Education logo"/>
          <p:cNvGrpSpPr/>
          <p:nvPr/>
        </p:nvGrpSpPr>
        <p:grpSpPr>
          <a:xfrm>
            <a:off x="270264" y="6042874"/>
            <a:ext cx="2185331" cy="594995"/>
            <a:chOff x="270933" y="6042872"/>
            <a:chExt cx="2190750" cy="594995"/>
          </a:xfrm>
        </p:grpSpPr>
        <p:pic>
          <p:nvPicPr>
            <p:cNvPr id="107" name="Shape 107" title="Oregon Department of Education logo"/>
            <p:cNvPicPr preferRelativeResize="0"/>
            <p:nvPr/>
          </p:nvPicPr>
          <p:blipFill rotWithShape="1">
            <a:blip r:embed="rId5">
              <a:alphaModFix/>
            </a:blip>
            <a:srcRect l="6358" t="20364" b="15631"/>
            <a:stretch/>
          </p:blipFill>
          <p:spPr>
            <a:xfrm>
              <a:off x="270933" y="6042872"/>
              <a:ext cx="2190750" cy="594995"/>
            </a:xfrm>
            <a:prstGeom prst="rect">
              <a:avLst/>
            </a:prstGeom>
            <a:noFill/>
            <a:ln>
              <a:noFill/>
            </a:ln>
          </p:spPr>
        </p:pic>
        <p:cxnSp>
          <p:nvCxnSpPr>
            <p:cNvPr id="108" name="Shape 108"/>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09" name="Shape 109" descr="Click for sound" title="audio icon"/>
          <p:cNvPicPr preferRelativeResize="0"/>
          <p:nvPr/>
        </p:nvPicPr>
        <p:blipFill rotWithShape="1">
          <a:blip r:embed="rId6">
            <a:alphaModFix/>
          </a:blip>
          <a:srcRect/>
          <a:stretch/>
        </p:blipFill>
        <p:spPr>
          <a:xfrm>
            <a:off x="11226800" y="5892800"/>
            <a:ext cx="812800" cy="812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314325" y="365125"/>
            <a:ext cx="11372849"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3600" b="1" i="0" u="none" strike="noStrike" cap="none">
                <a:solidFill>
                  <a:schemeClr val="dk1"/>
                </a:solidFill>
                <a:latin typeface="Calibri"/>
                <a:ea typeface="Calibri"/>
                <a:cs typeface="Calibri"/>
                <a:sym typeface="Calibri"/>
              </a:rPr>
              <a:t>Dynamic Language Learning Progression Theory of Action</a:t>
            </a:r>
            <a:endParaRPr sz="3600" b="1" i="0" u="none" strike="noStrike" cap="none">
              <a:solidFill>
                <a:schemeClr val="dk1"/>
              </a:solidFill>
              <a:latin typeface="Calibri"/>
              <a:ea typeface="Calibri"/>
              <a:cs typeface="Calibri"/>
              <a:sym typeface="Calibri"/>
            </a:endParaRPr>
          </a:p>
        </p:txBody>
      </p:sp>
      <p:pic>
        <p:nvPicPr>
          <p:cNvPr id="116" name="Shape 116" descr="Lists expected outcomes of using DLLPs." title="DLLP theory of action"/>
          <p:cNvPicPr preferRelativeResize="0">
            <a:picLocks noGrp="1"/>
          </p:cNvPicPr>
          <p:nvPr>
            <p:ph type="body" idx="1"/>
          </p:nvPr>
        </p:nvPicPr>
        <p:blipFill rotWithShape="1">
          <a:blip r:embed="rId3">
            <a:alphaModFix/>
          </a:blip>
          <a:srcRect/>
          <a:stretch/>
        </p:blipFill>
        <p:spPr>
          <a:xfrm>
            <a:off x="997527" y="1825625"/>
            <a:ext cx="9969373" cy="4351338"/>
          </a:xfrm>
          <a:prstGeom prst="rect">
            <a:avLst/>
          </a:prstGeom>
          <a:noFill/>
          <a:ln>
            <a:noFill/>
          </a:ln>
        </p:spPr>
      </p:pic>
      <p:pic>
        <p:nvPicPr>
          <p:cNvPr id="117" name="Shape 117" descr="cc_by_nc_sa-01ee261355" title="Creative commons logo"/>
          <p:cNvPicPr preferRelativeResize="0"/>
          <p:nvPr/>
        </p:nvPicPr>
        <p:blipFill rotWithShape="1">
          <a:blip r:embed="rId4">
            <a:alphaModFix/>
          </a:blip>
          <a:srcRect/>
          <a:stretch/>
        </p:blipFill>
        <p:spPr>
          <a:xfrm>
            <a:off x="2396473" y="6294331"/>
            <a:ext cx="836126" cy="295275"/>
          </a:xfrm>
          <a:prstGeom prst="rect">
            <a:avLst/>
          </a:prstGeom>
          <a:noFill/>
          <a:ln>
            <a:noFill/>
          </a:ln>
        </p:spPr>
      </p:pic>
      <p:sp>
        <p:nvSpPr>
          <p:cNvPr id="118" name="Shape 118"/>
          <p:cNvSpPr/>
          <p:nvPr/>
        </p:nvSpPr>
        <p:spPr>
          <a:xfrm>
            <a:off x="3232601" y="6417528"/>
            <a:ext cx="877721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5"/>
              </a:rPr>
              <a:t>Creative Commons Attribution Non-Commercial Share Alike 4.0 </a:t>
            </a:r>
            <a:r>
              <a:rPr lang="en-US" sz="900" b="0" i="0" u="sng" strike="noStrike" cap="none">
                <a:solidFill>
                  <a:schemeClr val="hlink"/>
                </a:solidFill>
                <a:latin typeface="Calibri"/>
                <a:ea typeface="Calibri"/>
                <a:cs typeface="Calibri"/>
                <a:sym typeface="Calibri"/>
                <a:hlinkClick r:id="rId5"/>
              </a:rPr>
              <a:t>license</a:t>
            </a:r>
            <a:endParaRPr sz="2000" b="0" i="0" u="none" strike="noStrike" cap="none">
              <a:solidFill>
                <a:schemeClr val="dk1"/>
              </a:solidFill>
              <a:latin typeface="Arial"/>
              <a:ea typeface="Arial"/>
              <a:cs typeface="Arial"/>
              <a:sym typeface="Arial"/>
            </a:endParaRPr>
          </a:p>
        </p:txBody>
      </p:sp>
      <p:grpSp>
        <p:nvGrpSpPr>
          <p:cNvPr id="119" name="Shape 119" title="Oregon Department of Education logo"/>
          <p:cNvGrpSpPr/>
          <p:nvPr/>
        </p:nvGrpSpPr>
        <p:grpSpPr>
          <a:xfrm>
            <a:off x="270264" y="6042874"/>
            <a:ext cx="2185331" cy="594995"/>
            <a:chOff x="270933" y="6042872"/>
            <a:chExt cx="2190750" cy="594995"/>
          </a:xfrm>
        </p:grpSpPr>
        <p:pic>
          <p:nvPicPr>
            <p:cNvPr id="120" name="Shape 120" title="Oregon Department of Education logo"/>
            <p:cNvPicPr preferRelativeResize="0"/>
            <p:nvPr/>
          </p:nvPicPr>
          <p:blipFill rotWithShape="1">
            <a:blip r:embed="rId6">
              <a:alphaModFix/>
            </a:blip>
            <a:srcRect l="6358" t="20364" b="15631"/>
            <a:stretch/>
          </p:blipFill>
          <p:spPr>
            <a:xfrm>
              <a:off x="270933" y="6042872"/>
              <a:ext cx="2190750" cy="594995"/>
            </a:xfrm>
            <a:prstGeom prst="rect">
              <a:avLst/>
            </a:prstGeom>
            <a:noFill/>
            <a:ln>
              <a:noFill/>
            </a:ln>
          </p:spPr>
        </p:pic>
        <p:cxnSp>
          <p:nvCxnSpPr>
            <p:cNvPr id="121" name="Shape 121"/>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22" name="Shape 122" descr="Click for sound" title="audio icon"/>
          <p:cNvPicPr preferRelativeResize="0"/>
          <p:nvPr/>
        </p:nvPicPr>
        <p:blipFill rotWithShape="1">
          <a:blip r:embed="rId7">
            <a:alphaModFix/>
          </a:blip>
          <a:srcRect/>
          <a:stretch/>
        </p:blipFill>
        <p:spPr>
          <a:xfrm>
            <a:off x="11226800" y="5892800"/>
            <a:ext cx="812800" cy="81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120446" y="0"/>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Formative Assessment</a:t>
            </a:r>
            <a:endParaRPr sz="4400" b="0" i="0" u="none" strike="noStrike" cap="none" dirty="0">
              <a:solidFill>
                <a:schemeClr val="dk1"/>
              </a:solidFill>
              <a:latin typeface="Calibri"/>
              <a:ea typeface="Calibri"/>
              <a:cs typeface="Calibri"/>
              <a:sym typeface="Calibri"/>
            </a:endParaRPr>
          </a:p>
        </p:txBody>
      </p:sp>
      <p:pic>
        <p:nvPicPr>
          <p:cNvPr id="129" name="Shape 129" descr="List of teacher outcomes" title="Teacher outcomes"/>
          <p:cNvPicPr preferRelativeResize="0">
            <a:picLocks noGrp="1"/>
          </p:cNvPicPr>
          <p:nvPr>
            <p:ph type="body" idx="1"/>
          </p:nvPr>
        </p:nvPicPr>
        <p:blipFill rotWithShape="1">
          <a:blip r:embed="rId3">
            <a:alphaModFix/>
          </a:blip>
          <a:srcRect/>
          <a:stretch/>
        </p:blipFill>
        <p:spPr>
          <a:xfrm>
            <a:off x="5378246" y="1111044"/>
            <a:ext cx="2225237" cy="4839776"/>
          </a:xfrm>
          <a:prstGeom prst="rect">
            <a:avLst/>
          </a:prstGeom>
          <a:noFill/>
          <a:ln w="9525" cap="flat" cmpd="sng">
            <a:solidFill>
              <a:schemeClr val="dk1"/>
            </a:solidFill>
            <a:prstDash val="solid"/>
            <a:round/>
            <a:headEnd type="none" w="sm" len="sm"/>
            <a:tailEnd type="none" w="sm" len="sm"/>
          </a:ln>
        </p:spPr>
      </p:pic>
      <p:sp>
        <p:nvSpPr>
          <p:cNvPr id="130" name="Shape 130" descr="Lists of outcome with highlight on two bullets that connect with Formative Assessment" title="Teacher outcomes"/>
          <p:cNvSpPr/>
          <p:nvPr/>
        </p:nvSpPr>
        <p:spPr>
          <a:xfrm>
            <a:off x="4955460" y="3608439"/>
            <a:ext cx="3018502" cy="2556387"/>
          </a:xfrm>
          <a:prstGeom prst="donut">
            <a:avLst>
              <a:gd name="adj" fmla="val 4177"/>
            </a:avLst>
          </a:prstGeom>
          <a:solidFill>
            <a:schemeClr val="accent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31" name="Shape 131"/>
          <p:cNvSpPr txBox="1"/>
          <p:nvPr/>
        </p:nvSpPr>
        <p:spPr>
          <a:xfrm>
            <a:off x="890508" y="4139382"/>
            <a:ext cx="2422963"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i="0" u="none" strike="noStrike" cap="none">
                <a:solidFill>
                  <a:schemeClr val="accent2"/>
                </a:solidFill>
                <a:latin typeface="Calibri"/>
                <a:ea typeface="Calibri"/>
                <a:cs typeface="Calibri"/>
                <a:sym typeface="Calibri"/>
              </a:rPr>
              <a:t>Formative Assessment</a:t>
            </a:r>
            <a:endParaRPr sz="3200" b="1">
              <a:solidFill>
                <a:schemeClr val="accent2"/>
              </a:solidFill>
              <a:latin typeface="Calibri"/>
              <a:ea typeface="Calibri"/>
              <a:cs typeface="Calibri"/>
              <a:sym typeface="Calibri"/>
            </a:endParaRPr>
          </a:p>
        </p:txBody>
      </p:sp>
      <p:sp>
        <p:nvSpPr>
          <p:cNvPr id="132" name="Shape 132" descr="Arrow" title="arrow"/>
          <p:cNvSpPr/>
          <p:nvPr/>
        </p:nvSpPr>
        <p:spPr>
          <a:xfrm>
            <a:off x="3254477" y="4444181"/>
            <a:ext cx="1425678" cy="484632"/>
          </a:xfrm>
          <a:prstGeom prst="rightArrow">
            <a:avLst>
              <a:gd name="adj1" fmla="val 50000"/>
              <a:gd name="adj2" fmla="val 50000"/>
            </a:avLst>
          </a:prstGeom>
          <a:solidFill>
            <a:schemeClr val="accent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33" name="Shape 133" title="Oregon Department of Education logo"/>
          <p:cNvGrpSpPr/>
          <p:nvPr/>
        </p:nvGrpSpPr>
        <p:grpSpPr>
          <a:xfrm>
            <a:off x="270265" y="6164826"/>
            <a:ext cx="2110986" cy="473043"/>
            <a:chOff x="270933" y="6042872"/>
            <a:chExt cx="2190750" cy="594995"/>
          </a:xfrm>
        </p:grpSpPr>
        <p:pic>
          <p:nvPicPr>
            <p:cNvPr id="134" name="Shape 134" title="Oregon Department of Education logo"/>
            <p:cNvPicPr preferRelativeResize="0"/>
            <p:nvPr/>
          </p:nvPicPr>
          <p:blipFill rotWithShape="1">
            <a:blip r:embed="rId4">
              <a:alphaModFix/>
            </a:blip>
            <a:srcRect l="6358" t="20364" b="15631"/>
            <a:stretch/>
          </p:blipFill>
          <p:spPr>
            <a:xfrm>
              <a:off x="270933" y="6042872"/>
              <a:ext cx="2190750" cy="594995"/>
            </a:xfrm>
            <a:prstGeom prst="rect">
              <a:avLst/>
            </a:prstGeom>
            <a:noFill/>
            <a:ln>
              <a:noFill/>
            </a:ln>
          </p:spPr>
        </p:pic>
        <p:cxnSp>
          <p:nvCxnSpPr>
            <p:cNvPr id="135" name="Shape 135"/>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36" name="Shape 136" descr="cc_by_nc_sa-01ee261355" title="Creative commons logo"/>
          <p:cNvPicPr preferRelativeResize="0"/>
          <p:nvPr/>
        </p:nvPicPr>
        <p:blipFill rotWithShape="1">
          <a:blip r:embed="rId5">
            <a:alphaModFix/>
          </a:blip>
          <a:srcRect/>
          <a:stretch/>
        </p:blipFill>
        <p:spPr>
          <a:xfrm>
            <a:off x="2282173" y="6294331"/>
            <a:ext cx="836126" cy="295275"/>
          </a:xfrm>
          <a:prstGeom prst="rect">
            <a:avLst/>
          </a:prstGeom>
          <a:noFill/>
          <a:ln>
            <a:noFill/>
          </a:ln>
        </p:spPr>
      </p:pic>
      <p:pic>
        <p:nvPicPr>
          <p:cNvPr id="137" name="Shape 137" descr="cc_by_nc_sa-01ee261355" title="Creative commons logo"/>
          <p:cNvPicPr preferRelativeResize="0"/>
          <p:nvPr/>
        </p:nvPicPr>
        <p:blipFill rotWithShape="1">
          <a:blip r:embed="rId5">
            <a:alphaModFix/>
          </a:blip>
          <a:srcRect/>
          <a:stretch/>
        </p:blipFill>
        <p:spPr>
          <a:xfrm>
            <a:off x="2288899" y="6294331"/>
            <a:ext cx="836126" cy="295275"/>
          </a:xfrm>
          <a:prstGeom prst="rect">
            <a:avLst/>
          </a:prstGeom>
          <a:noFill/>
          <a:ln>
            <a:noFill/>
          </a:ln>
        </p:spPr>
      </p:pic>
      <p:sp>
        <p:nvSpPr>
          <p:cNvPr id="138" name="Shape 138"/>
          <p:cNvSpPr txBox="1"/>
          <p:nvPr/>
        </p:nvSpPr>
        <p:spPr>
          <a:xfrm>
            <a:off x="3295650" y="6362700"/>
            <a:ext cx="8610600"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This content is offered by the Oregon Department of Education under a </a:t>
            </a:r>
            <a:r>
              <a:rPr lang="en-US" sz="1100" b="1" u="sng">
                <a:solidFill>
                  <a:schemeClr val="hlink"/>
                </a:solidFill>
                <a:latin typeface="Calibri"/>
                <a:ea typeface="Calibri"/>
                <a:cs typeface="Calibri"/>
                <a:sym typeface="Calibri"/>
                <a:hlinkClick r:id="rId6"/>
              </a:rPr>
              <a:t>Creative Commons Attribution Non-Commercial Share Alike 4.0 </a:t>
            </a:r>
            <a:r>
              <a:rPr lang="en-US" sz="1100" u="sng">
                <a:solidFill>
                  <a:schemeClr val="hlink"/>
                </a:solidFill>
                <a:latin typeface="Calibri"/>
                <a:ea typeface="Calibri"/>
                <a:cs typeface="Calibri"/>
                <a:sym typeface="Calibri"/>
                <a:hlinkClick r:id="rId6"/>
              </a:rPr>
              <a:t>license</a:t>
            </a:r>
            <a:endParaRPr sz="1100">
              <a:solidFill>
                <a:schemeClr val="dk1"/>
              </a:solidFill>
              <a:latin typeface="Arial"/>
              <a:ea typeface="Arial"/>
              <a:cs typeface="Arial"/>
              <a:sym typeface="Arial"/>
            </a:endParaRPr>
          </a:p>
        </p:txBody>
      </p:sp>
      <p:pic>
        <p:nvPicPr>
          <p:cNvPr id="139" name="Shape 139" descr="Click for sound" title="Audio icon"/>
          <p:cNvPicPr preferRelativeResize="0"/>
          <p:nvPr/>
        </p:nvPicPr>
        <p:blipFill rotWithShape="1">
          <a:blip r:embed="rId7">
            <a:alphaModFix/>
          </a:blip>
          <a:srcRect/>
          <a:stretch/>
        </p:blipFill>
        <p:spPr>
          <a:xfrm>
            <a:off x="11226800" y="5892800"/>
            <a:ext cx="812800" cy="812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6" name="Shape 146" descr="Photo of clip boad of teacher recording information" title="Picture of student tracking"/>
          <p:cNvPicPr preferRelativeResize="0"/>
          <p:nvPr/>
        </p:nvPicPr>
        <p:blipFill rotWithShape="1">
          <a:blip r:embed="rId3">
            <a:alphaModFix/>
          </a:blip>
          <a:srcRect/>
          <a:stretch/>
        </p:blipFill>
        <p:spPr>
          <a:xfrm>
            <a:off x="1911350" y="1816727"/>
            <a:ext cx="3017838" cy="3711237"/>
          </a:xfrm>
          <a:prstGeom prst="rect">
            <a:avLst/>
          </a:prstGeom>
          <a:noFill/>
          <a:ln>
            <a:noFill/>
          </a:ln>
        </p:spPr>
      </p:pic>
      <p:pic>
        <p:nvPicPr>
          <p:cNvPr id="147" name="Shape 147" descr="picture of students" title="Students"/>
          <p:cNvPicPr preferRelativeResize="0"/>
          <p:nvPr/>
        </p:nvPicPr>
        <p:blipFill rotWithShape="1">
          <a:blip r:embed="rId4">
            <a:alphaModFix/>
          </a:blip>
          <a:srcRect/>
          <a:stretch/>
        </p:blipFill>
        <p:spPr>
          <a:xfrm>
            <a:off x="5942014" y="1158875"/>
            <a:ext cx="2606675" cy="1947863"/>
          </a:xfrm>
          <a:prstGeom prst="rect">
            <a:avLst/>
          </a:prstGeom>
          <a:noFill/>
          <a:ln>
            <a:noFill/>
          </a:ln>
        </p:spPr>
      </p:pic>
      <p:grpSp>
        <p:nvGrpSpPr>
          <p:cNvPr id="149" name="Shape 149" descr="Still using simple sentence structures to explain how he solved a problem. Best fit-Emerging&#10;Provide more opportunities for the use of complex sentences, model for support (partnering with Sean), work on paraphrasing with prompts.&#10;" title="text box"/>
          <p:cNvGrpSpPr/>
          <p:nvPr/>
        </p:nvGrpSpPr>
        <p:grpSpPr>
          <a:xfrm>
            <a:off x="5880100" y="3236277"/>
            <a:ext cx="4330700" cy="2965949"/>
            <a:chOff x="0" y="454977"/>
            <a:chExt cx="4330700" cy="2965949"/>
          </a:xfrm>
        </p:grpSpPr>
        <p:sp>
          <p:nvSpPr>
            <p:cNvPr id="150" name="Shape 150"/>
            <p:cNvSpPr/>
            <p:nvPr/>
          </p:nvSpPr>
          <p:spPr>
            <a:xfrm>
              <a:off x="0" y="454977"/>
              <a:ext cx="4330700" cy="2965949"/>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1" name="Shape 151" descr="Still using simple sentence structures to explain how he solved a problem. Best fit-Emerging&#10;Provide more opportunities for the use of complex sentences, model for support (partnering with Sean), work on paraphrasing with prompts.&#10;" title="text box with content"/>
            <p:cNvSpPr txBox="1"/>
            <p:nvPr/>
          </p:nvSpPr>
          <p:spPr>
            <a:xfrm>
              <a:off x="144786" y="599763"/>
              <a:ext cx="4041128" cy="2676377"/>
            </a:xfrm>
            <a:prstGeom prst="rect">
              <a:avLst/>
            </a:prstGeom>
            <a:noFill/>
            <a:ln>
              <a:noFill/>
            </a:ln>
          </p:spPr>
          <p:txBody>
            <a:bodyPr spcFirstLastPara="1" wrap="square" lIns="76200" tIns="76200" rIns="76200" bIns="76200" anchor="ctr" anchorCtr="0">
              <a:noAutofit/>
            </a:bodyPr>
            <a:lstStyle/>
            <a:p>
              <a:pPr marL="0" marR="0" lvl="0" indent="0" algn="l" rtl="0">
                <a:lnSpc>
                  <a:spcPct val="90000"/>
                </a:lnSpc>
                <a:spcBef>
                  <a:spcPts val="0"/>
                </a:spcBef>
                <a:spcAft>
                  <a:spcPts val="0"/>
                </a:spcAft>
                <a:buNone/>
              </a:pPr>
              <a:r>
                <a:rPr lang="en-US" sz="2000" i="1" dirty="0">
                  <a:solidFill>
                    <a:schemeClr val="dk1"/>
                  </a:solidFill>
                  <a:latin typeface="Arial"/>
                  <a:ea typeface="Arial"/>
                  <a:cs typeface="Arial"/>
                  <a:sym typeface="Arial"/>
                </a:rPr>
                <a:t>Still using simple sentence structures to explain how he solved a problem. Best fit-Emerging</a:t>
              </a:r>
              <a:endParaRPr dirty="0"/>
            </a:p>
            <a:p>
              <a:pPr marL="0" marR="0" lvl="0" indent="0" algn="l" rtl="0">
                <a:lnSpc>
                  <a:spcPct val="90000"/>
                </a:lnSpc>
                <a:spcBef>
                  <a:spcPts val="700"/>
                </a:spcBef>
                <a:spcAft>
                  <a:spcPts val="0"/>
                </a:spcAft>
                <a:buNone/>
              </a:pPr>
              <a:r>
                <a:rPr lang="en-US" sz="2000" i="1" dirty="0">
                  <a:solidFill>
                    <a:schemeClr val="dk1"/>
                  </a:solidFill>
                  <a:latin typeface="Arial"/>
                  <a:ea typeface="Arial"/>
                  <a:cs typeface="Arial"/>
                  <a:sym typeface="Arial"/>
                </a:rPr>
                <a:t>Provide more opportunities for the use of complex sentences, model for support (partnering with Sean), work on paraphrasing with prompts.</a:t>
              </a:r>
              <a:endParaRPr sz="2000" dirty="0">
                <a:solidFill>
                  <a:schemeClr val="dk1"/>
                </a:solidFill>
                <a:latin typeface="Arial"/>
                <a:ea typeface="Arial"/>
                <a:cs typeface="Arial"/>
                <a:sym typeface="Arial"/>
              </a:endParaRPr>
            </a:p>
          </p:txBody>
        </p:sp>
      </p:grpSp>
      <p:grpSp>
        <p:nvGrpSpPr>
          <p:cNvPr id="152" name="Shape 152" title="Oregon Department of Education logo"/>
          <p:cNvGrpSpPr/>
          <p:nvPr/>
        </p:nvGrpSpPr>
        <p:grpSpPr>
          <a:xfrm>
            <a:off x="224589" y="6060141"/>
            <a:ext cx="2608258" cy="797859"/>
            <a:chOff x="270933" y="6042872"/>
            <a:chExt cx="2190750" cy="594995"/>
          </a:xfrm>
        </p:grpSpPr>
        <p:pic>
          <p:nvPicPr>
            <p:cNvPr id="153" name="Shape 153" title="Oregon Department of Education logo"/>
            <p:cNvPicPr preferRelativeResize="0"/>
            <p:nvPr/>
          </p:nvPicPr>
          <p:blipFill rotWithShape="1">
            <a:blip r:embed="rId5">
              <a:alphaModFix/>
            </a:blip>
            <a:srcRect l="6358" t="20364" b="15631"/>
            <a:stretch/>
          </p:blipFill>
          <p:spPr>
            <a:xfrm>
              <a:off x="270933" y="6042872"/>
              <a:ext cx="2190750" cy="594995"/>
            </a:xfrm>
            <a:prstGeom prst="rect">
              <a:avLst/>
            </a:prstGeom>
            <a:noFill/>
            <a:ln>
              <a:noFill/>
            </a:ln>
          </p:spPr>
        </p:pic>
        <p:cxnSp>
          <p:nvCxnSpPr>
            <p:cNvPr id="154" name="Shape 154"/>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55" name="Shape 155" descr="cc_by_nc_sa-01ee261355" title="Creative commons logo"/>
          <p:cNvPicPr preferRelativeResize="0"/>
          <p:nvPr/>
        </p:nvPicPr>
        <p:blipFill rotWithShape="1">
          <a:blip r:embed="rId6">
            <a:alphaModFix/>
          </a:blip>
          <a:srcRect/>
          <a:stretch/>
        </p:blipFill>
        <p:spPr>
          <a:xfrm>
            <a:off x="2737130" y="6294331"/>
            <a:ext cx="836126" cy="295275"/>
          </a:xfrm>
          <a:prstGeom prst="rect">
            <a:avLst/>
          </a:prstGeom>
          <a:noFill/>
          <a:ln>
            <a:noFill/>
          </a:ln>
        </p:spPr>
      </p:pic>
      <p:sp>
        <p:nvSpPr>
          <p:cNvPr id="156" name="Shape 156"/>
          <p:cNvSpPr txBox="1"/>
          <p:nvPr/>
        </p:nvSpPr>
        <p:spPr>
          <a:xfrm>
            <a:off x="3639673" y="6311154"/>
            <a:ext cx="7689926"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This content is offered by the Oregon Department of Education under a </a:t>
            </a:r>
            <a:r>
              <a:rPr lang="en-US" sz="1000" b="1" u="sng">
                <a:solidFill>
                  <a:schemeClr val="hlink"/>
                </a:solidFill>
                <a:latin typeface="Calibri"/>
                <a:ea typeface="Calibri"/>
                <a:cs typeface="Calibri"/>
                <a:sym typeface="Calibri"/>
                <a:hlinkClick r:id="rId7"/>
              </a:rPr>
              <a:t>Creative Commons Attribution Non-Commercial Share Alike 4.0 </a:t>
            </a:r>
            <a:r>
              <a:rPr lang="en-US" sz="1000" u="sng">
                <a:solidFill>
                  <a:schemeClr val="hlink"/>
                </a:solidFill>
                <a:latin typeface="Calibri"/>
                <a:ea typeface="Calibri"/>
                <a:cs typeface="Calibri"/>
                <a:sym typeface="Calibri"/>
                <a:hlinkClick r:id="rId7"/>
              </a:rPr>
              <a:t>license</a:t>
            </a:r>
            <a:endParaRPr sz="10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57" name="Shape 157" descr="click for sound" title="audio icon"/>
          <p:cNvPicPr preferRelativeResize="0"/>
          <p:nvPr/>
        </p:nvPicPr>
        <p:blipFill rotWithShape="1">
          <a:blip r:embed="rId8">
            <a:alphaModFix/>
          </a:blip>
          <a:srcRect/>
          <a:stretch/>
        </p:blipFill>
        <p:spPr>
          <a:xfrm>
            <a:off x="11226800" y="5892800"/>
            <a:ext cx="812800" cy="812800"/>
          </a:xfrm>
          <a:prstGeom prst="rect">
            <a:avLst/>
          </a:prstGeom>
          <a:noFill/>
          <a:ln>
            <a:noFill/>
          </a:ln>
        </p:spPr>
      </p:pic>
      <p:sp>
        <p:nvSpPr>
          <p:cNvPr id="15" name="Shape 128">
            <a:extLst>
              <a:ext uri="{FF2B5EF4-FFF2-40B4-BE49-F238E27FC236}">
                <a16:creationId xmlns:a16="http://schemas.microsoft.com/office/drawing/2014/main" id="{1B336CC3-08ED-1D46-9D59-C3B3CBA9C9E1}"/>
              </a:ext>
            </a:extLst>
          </p:cNvPr>
          <p:cNvSpPr txBox="1">
            <a:spLocks noGrp="1"/>
          </p:cNvSpPr>
          <p:nvPr>
            <p:ph type="title"/>
          </p:nvPr>
        </p:nvSpPr>
        <p:spPr>
          <a:xfrm>
            <a:off x="120446" y="0"/>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0" i="0" u="none" strike="noStrike" cap="none" dirty="0">
                <a:solidFill>
                  <a:schemeClr val="dk1"/>
                </a:solidFill>
                <a:latin typeface="Calibri"/>
                <a:ea typeface="Calibri"/>
                <a:cs typeface="Calibri"/>
                <a:sym typeface="Calibri"/>
              </a:rPr>
              <a:t>Formative Assessment</a:t>
            </a:r>
            <a:endParaRPr sz="4400" b="0" i="0" u="none" strike="noStrike" cap="none" dirty="0">
              <a:solidFill>
                <a:schemeClr val="dk1"/>
              </a:solidFill>
              <a:latin typeface="Calibri"/>
              <a:ea typeface="Calibri"/>
              <a:cs typeface="Calibri"/>
              <a:sym typeface="Calibri"/>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000"/>
              <a:buFont typeface="Calibri"/>
              <a:buNone/>
            </a:pPr>
            <a:r>
              <a:rPr lang="en-US" sz="4000" b="1" i="0" u="none" strike="noStrike" cap="none">
                <a:solidFill>
                  <a:schemeClr val="dk1"/>
                </a:solidFill>
                <a:latin typeface="Calibri"/>
                <a:ea typeface="Calibri"/>
                <a:cs typeface="Calibri"/>
                <a:sym typeface="Calibri"/>
              </a:rPr>
              <a:t>Section 2</a:t>
            </a:r>
            <a:endParaRPr sz="4000" b="1" i="0" u="none" strike="noStrike" cap="none">
              <a:solidFill>
                <a:schemeClr val="dk1"/>
              </a:solidFill>
              <a:latin typeface="Calibri"/>
              <a:ea typeface="Calibri"/>
              <a:cs typeface="Calibri"/>
              <a:sym typeface="Calibri"/>
            </a:endParaRPr>
          </a:p>
        </p:txBody>
      </p:sp>
      <p:sp>
        <p:nvSpPr>
          <p:cNvPr id="164" name="Shape 16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0" marR="0" lvl="0" indent="0" algn="ctr" rtl="0">
              <a:lnSpc>
                <a:spcPct val="90000"/>
              </a:lnSpc>
              <a:spcBef>
                <a:spcPts val="1000"/>
              </a:spcBef>
              <a:spcAft>
                <a:spcPts val="0"/>
              </a:spcAft>
              <a:buClr>
                <a:schemeClr val="dk1"/>
              </a:buClr>
              <a:buSzPts val="3600"/>
              <a:buFont typeface="Arial"/>
              <a:buNone/>
            </a:pPr>
            <a:r>
              <a:rPr lang="en-US" sz="3600" b="1" i="0" u="none" strike="noStrike" cap="none">
                <a:solidFill>
                  <a:schemeClr val="dk1"/>
                </a:solidFill>
                <a:latin typeface="Calibri"/>
                <a:ea typeface="Calibri"/>
                <a:cs typeface="Calibri"/>
                <a:sym typeface="Calibri"/>
              </a:rPr>
              <a:t>Planning for Formative Assessment of Language in the Content Areas</a:t>
            </a:r>
            <a:endParaRPr/>
          </a:p>
        </p:txBody>
      </p:sp>
      <p:pic>
        <p:nvPicPr>
          <p:cNvPr id="165" name="Shape 165" descr="cc_by_nc_sa-01ee261355" title="Creative commons logo"/>
          <p:cNvPicPr preferRelativeResize="0"/>
          <p:nvPr/>
        </p:nvPicPr>
        <p:blipFill rotWithShape="1">
          <a:blip r:embed="rId3">
            <a:alphaModFix/>
          </a:blip>
          <a:srcRect/>
          <a:stretch/>
        </p:blipFill>
        <p:spPr>
          <a:xfrm>
            <a:off x="2396473" y="6294331"/>
            <a:ext cx="836126" cy="295275"/>
          </a:xfrm>
          <a:prstGeom prst="rect">
            <a:avLst/>
          </a:prstGeom>
          <a:noFill/>
          <a:ln>
            <a:noFill/>
          </a:ln>
        </p:spPr>
      </p:pic>
      <p:sp>
        <p:nvSpPr>
          <p:cNvPr id="166" name="Shape 166"/>
          <p:cNvSpPr/>
          <p:nvPr/>
        </p:nvSpPr>
        <p:spPr>
          <a:xfrm>
            <a:off x="3232601" y="6417528"/>
            <a:ext cx="877721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4"/>
              </a:rPr>
              <a:t>Creative Commons Attribution Non-Commercial Share Alike 4.0 </a:t>
            </a:r>
            <a:r>
              <a:rPr lang="en-US" sz="900" b="0" i="0" u="sng" strike="noStrike" cap="none">
                <a:solidFill>
                  <a:schemeClr val="hlink"/>
                </a:solidFill>
                <a:latin typeface="Calibri"/>
                <a:ea typeface="Calibri"/>
                <a:cs typeface="Calibri"/>
                <a:sym typeface="Calibri"/>
                <a:hlinkClick r:id="rId4"/>
              </a:rPr>
              <a:t>license</a:t>
            </a:r>
            <a:endParaRPr sz="2000" b="0" i="0" u="none" strike="noStrike" cap="none">
              <a:solidFill>
                <a:schemeClr val="dk1"/>
              </a:solidFill>
              <a:latin typeface="Arial"/>
              <a:ea typeface="Arial"/>
              <a:cs typeface="Arial"/>
              <a:sym typeface="Arial"/>
            </a:endParaRPr>
          </a:p>
        </p:txBody>
      </p:sp>
      <p:grpSp>
        <p:nvGrpSpPr>
          <p:cNvPr id="167" name="Shape 167" title="Oregon Department of Education logo"/>
          <p:cNvGrpSpPr/>
          <p:nvPr/>
        </p:nvGrpSpPr>
        <p:grpSpPr>
          <a:xfrm>
            <a:off x="270264" y="6042874"/>
            <a:ext cx="2185331" cy="594995"/>
            <a:chOff x="270933" y="6042872"/>
            <a:chExt cx="2190750" cy="594995"/>
          </a:xfrm>
        </p:grpSpPr>
        <p:pic>
          <p:nvPicPr>
            <p:cNvPr id="168" name="Shape 168" title="Oregon Department of Education logo"/>
            <p:cNvPicPr preferRelativeResize="0"/>
            <p:nvPr/>
          </p:nvPicPr>
          <p:blipFill rotWithShape="1">
            <a:blip r:embed="rId5">
              <a:alphaModFix/>
            </a:blip>
            <a:srcRect l="6358" t="20364" b="15631"/>
            <a:stretch/>
          </p:blipFill>
          <p:spPr>
            <a:xfrm>
              <a:off x="270933" y="6042872"/>
              <a:ext cx="2190750" cy="594995"/>
            </a:xfrm>
            <a:prstGeom prst="rect">
              <a:avLst/>
            </a:prstGeom>
            <a:noFill/>
            <a:ln>
              <a:noFill/>
            </a:ln>
          </p:spPr>
        </p:pic>
        <p:cxnSp>
          <p:nvCxnSpPr>
            <p:cNvPr id="169" name="Shape 169"/>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70" name="Shape 170" descr="Click for sound" title="audio icon"/>
          <p:cNvPicPr preferRelativeResize="0"/>
          <p:nvPr/>
        </p:nvPicPr>
        <p:blipFill rotWithShape="1">
          <a:blip r:embed="rId6">
            <a:alphaModFix/>
          </a:blip>
          <a:srcRect/>
          <a:stretch/>
        </p:blipFill>
        <p:spPr>
          <a:xfrm>
            <a:off x="11226800" y="5892800"/>
            <a:ext cx="812800" cy="812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838200" y="365126"/>
            <a:ext cx="10515600" cy="6518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Calibri"/>
              <a:buNone/>
            </a:pPr>
            <a:r>
              <a:rPr lang="en-US" sz="2800" b="1" i="0" u="none" strike="noStrike" cap="none">
                <a:solidFill>
                  <a:schemeClr val="dk1"/>
                </a:solidFill>
                <a:latin typeface="Calibri"/>
                <a:ea typeface="Calibri"/>
                <a:cs typeface="Calibri"/>
                <a:sym typeface="Calibri"/>
              </a:rPr>
              <a:t>Lesson Planning with Formative Assessment</a:t>
            </a:r>
            <a:endParaRPr sz="2800" b="1" i="0" u="none" strike="noStrike" cap="none">
              <a:solidFill>
                <a:schemeClr val="dk1"/>
              </a:solidFill>
              <a:latin typeface="Calibri"/>
              <a:ea typeface="Calibri"/>
              <a:cs typeface="Calibri"/>
              <a:sym typeface="Calibri"/>
            </a:endParaRPr>
          </a:p>
        </p:txBody>
      </p:sp>
      <p:pic>
        <p:nvPicPr>
          <p:cNvPr id="177" name="Shape 177" descr="cc_by_nc_sa-01ee261355" title="Creative commons logo"/>
          <p:cNvPicPr preferRelativeResize="0"/>
          <p:nvPr/>
        </p:nvPicPr>
        <p:blipFill rotWithShape="1">
          <a:blip r:embed="rId3">
            <a:alphaModFix/>
          </a:blip>
          <a:srcRect/>
          <a:stretch/>
        </p:blipFill>
        <p:spPr>
          <a:xfrm>
            <a:off x="2396473" y="6294331"/>
            <a:ext cx="836126" cy="295275"/>
          </a:xfrm>
          <a:prstGeom prst="rect">
            <a:avLst/>
          </a:prstGeom>
          <a:noFill/>
          <a:ln>
            <a:noFill/>
          </a:ln>
        </p:spPr>
      </p:pic>
      <p:sp>
        <p:nvSpPr>
          <p:cNvPr id="178" name="Shape 178"/>
          <p:cNvSpPr/>
          <p:nvPr/>
        </p:nvSpPr>
        <p:spPr>
          <a:xfrm>
            <a:off x="3359871" y="6372762"/>
            <a:ext cx="8649945" cy="26161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Calibri"/>
              <a:buNone/>
            </a:pPr>
            <a:r>
              <a:rPr lang="en-US" sz="1100" b="0" i="0" u="none" strike="noStrike" cap="none">
                <a:solidFill>
                  <a:schemeClr val="dk1"/>
                </a:solidFill>
                <a:latin typeface="Calibri"/>
                <a:ea typeface="Calibri"/>
                <a:cs typeface="Calibri"/>
                <a:sym typeface="Calibri"/>
              </a:rPr>
              <a:t>This content is offered by the Oregon Department of Education under a </a:t>
            </a:r>
            <a:r>
              <a:rPr lang="en-US" sz="900" b="1" i="0" u="sng" strike="noStrike" cap="none">
                <a:solidFill>
                  <a:schemeClr val="hlink"/>
                </a:solidFill>
                <a:latin typeface="Calibri"/>
                <a:ea typeface="Calibri"/>
                <a:cs typeface="Calibri"/>
                <a:sym typeface="Calibri"/>
                <a:hlinkClick r:id="rId4"/>
              </a:rPr>
              <a:t>Creative Commons Attribution Non-Commercial Share Alike 4.0 </a:t>
            </a:r>
            <a:r>
              <a:rPr lang="en-US" sz="900" b="0" i="0" u="sng" strike="noStrike" cap="none">
                <a:solidFill>
                  <a:schemeClr val="hlink"/>
                </a:solidFill>
                <a:latin typeface="Calibri"/>
                <a:ea typeface="Calibri"/>
                <a:cs typeface="Calibri"/>
                <a:sym typeface="Calibri"/>
                <a:hlinkClick r:id="rId4"/>
              </a:rPr>
              <a:t>license</a:t>
            </a:r>
            <a:endParaRPr sz="2000" b="0" i="0" u="none" strike="noStrike" cap="none">
              <a:solidFill>
                <a:schemeClr val="dk1"/>
              </a:solidFill>
              <a:latin typeface="Arial"/>
              <a:ea typeface="Arial"/>
              <a:cs typeface="Arial"/>
              <a:sym typeface="Arial"/>
            </a:endParaRPr>
          </a:p>
        </p:txBody>
      </p:sp>
      <p:grpSp>
        <p:nvGrpSpPr>
          <p:cNvPr id="179" name="Shape 179" title="Oregon Department of Education logo"/>
          <p:cNvGrpSpPr/>
          <p:nvPr/>
        </p:nvGrpSpPr>
        <p:grpSpPr>
          <a:xfrm>
            <a:off x="270264" y="6042874"/>
            <a:ext cx="2185331" cy="594995"/>
            <a:chOff x="270933" y="6042872"/>
            <a:chExt cx="2190750" cy="594995"/>
          </a:xfrm>
        </p:grpSpPr>
        <p:pic>
          <p:nvPicPr>
            <p:cNvPr id="180" name="Shape 180" title="Oregon Department of Education logo"/>
            <p:cNvPicPr preferRelativeResize="0"/>
            <p:nvPr/>
          </p:nvPicPr>
          <p:blipFill rotWithShape="1">
            <a:blip r:embed="rId5">
              <a:alphaModFix/>
            </a:blip>
            <a:srcRect l="6358" t="20364" b="15631"/>
            <a:stretch/>
          </p:blipFill>
          <p:spPr>
            <a:xfrm>
              <a:off x="270933" y="6042872"/>
              <a:ext cx="2190750" cy="594995"/>
            </a:xfrm>
            <a:prstGeom prst="rect">
              <a:avLst/>
            </a:prstGeom>
            <a:noFill/>
            <a:ln>
              <a:noFill/>
            </a:ln>
          </p:spPr>
        </p:pic>
        <p:cxnSp>
          <p:nvCxnSpPr>
            <p:cNvPr id="181" name="Shape 181"/>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82" name="Shape 182" descr="Template that teachers would complete" title="image of formative assessment lesson plan"/>
          <p:cNvPicPr preferRelativeResize="0"/>
          <p:nvPr/>
        </p:nvPicPr>
        <p:blipFill rotWithShape="1">
          <a:blip r:embed="rId6">
            <a:alphaModFix/>
          </a:blip>
          <a:srcRect/>
          <a:stretch/>
        </p:blipFill>
        <p:spPr>
          <a:xfrm>
            <a:off x="2482100" y="571500"/>
            <a:ext cx="8267700" cy="5651603"/>
          </a:xfrm>
          <a:prstGeom prst="rect">
            <a:avLst/>
          </a:prstGeom>
          <a:noFill/>
          <a:ln>
            <a:noFill/>
          </a:ln>
        </p:spPr>
      </p:pic>
      <p:pic>
        <p:nvPicPr>
          <p:cNvPr id="183" name="Shape 183" descr="Click for sound" title="audio icon"/>
          <p:cNvPicPr preferRelativeResize="0"/>
          <p:nvPr/>
        </p:nvPicPr>
        <p:blipFill rotWithShape="1">
          <a:blip r:embed="rId7">
            <a:alphaModFix/>
          </a:blip>
          <a:srcRect/>
          <a:stretch/>
        </p:blipFill>
        <p:spPr>
          <a:xfrm>
            <a:off x="11226800" y="5892800"/>
            <a:ext cx="812800" cy="812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838200" y="198865"/>
            <a:ext cx="10515600" cy="1325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Science Unit</a:t>
            </a:r>
            <a:endParaRPr sz="4400" b="1" i="0" u="none" strike="noStrike" cap="none">
              <a:solidFill>
                <a:schemeClr val="dk1"/>
              </a:solidFill>
              <a:latin typeface="Calibri"/>
              <a:ea typeface="Calibri"/>
              <a:cs typeface="Calibri"/>
              <a:sym typeface="Calibri"/>
            </a:endParaRPr>
          </a:p>
        </p:txBody>
      </p:sp>
      <p:pic>
        <p:nvPicPr>
          <p:cNvPr id="190" name="Shape 190" descr="students sitting around a teacher outside, taking notes" title="image of outdoor class"/>
          <p:cNvPicPr preferRelativeResize="0">
            <a:picLocks noGrp="1"/>
          </p:cNvPicPr>
          <p:nvPr>
            <p:ph type="body" idx="1"/>
          </p:nvPr>
        </p:nvPicPr>
        <p:blipFill rotWithShape="1">
          <a:blip r:embed="rId3">
            <a:alphaModFix/>
          </a:blip>
          <a:srcRect/>
          <a:stretch/>
        </p:blipFill>
        <p:spPr>
          <a:xfrm>
            <a:off x="1133958" y="1562386"/>
            <a:ext cx="4590083" cy="4351338"/>
          </a:xfrm>
          <a:prstGeom prst="rect">
            <a:avLst/>
          </a:prstGeom>
          <a:noFill/>
          <a:ln>
            <a:noFill/>
          </a:ln>
        </p:spPr>
      </p:pic>
      <p:sp>
        <p:nvSpPr>
          <p:cNvPr id="191" name="Shape 191"/>
          <p:cNvSpPr txBox="1">
            <a:spLocks noGrp="1"/>
          </p:cNvSpPr>
          <p:nvPr>
            <p:ph type="body" idx="2"/>
          </p:nvPr>
        </p:nvSpPr>
        <p:spPr>
          <a:xfrm>
            <a:off x="6172200" y="315478"/>
            <a:ext cx="5181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Lesson 1: Studying External Structures of Cacti</a:t>
            </a:r>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Content Goal</a:t>
            </a:r>
            <a:r>
              <a:rPr lang="en-US" sz="2400" b="0" i="0" u="none" strike="noStrike" cap="none">
                <a:solidFill>
                  <a:schemeClr val="dk1"/>
                </a:solidFill>
                <a:latin typeface="Calibri"/>
                <a:ea typeface="Calibri"/>
                <a:cs typeface="Calibri"/>
                <a:sym typeface="Calibri"/>
              </a:rPr>
              <a:t>: Understand the external structure of cacti and its functions.</a:t>
            </a:r>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Teacher input: guiding questions to deepen student thinking/observations</a:t>
            </a:r>
            <a:endParaRPr sz="2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0" i="1" u="none" strike="noStrike" cap="none">
                <a:solidFill>
                  <a:schemeClr val="dk1"/>
                </a:solidFill>
                <a:latin typeface="Calibri"/>
                <a:ea typeface="Calibri"/>
                <a:cs typeface="Calibri"/>
                <a:sym typeface="Calibri"/>
              </a:rPr>
              <a:t>What do you notice?</a:t>
            </a: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0" i="1" u="none" strike="noStrike" cap="none">
                <a:solidFill>
                  <a:schemeClr val="dk1"/>
                </a:solidFill>
                <a:latin typeface="Calibri"/>
                <a:ea typeface="Calibri"/>
                <a:cs typeface="Calibri"/>
                <a:sym typeface="Calibri"/>
              </a:rPr>
              <a:t>What are some similarities and differences between the plants you see here and those we have at school?</a:t>
            </a: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r>
              <a:rPr lang="en-US" sz="2400" b="0" i="1" u="none" strike="noStrike" cap="none">
                <a:solidFill>
                  <a:schemeClr val="dk1"/>
                </a:solidFill>
                <a:latin typeface="Calibri"/>
                <a:ea typeface="Calibri"/>
                <a:cs typeface="Calibri"/>
                <a:sym typeface="Calibri"/>
              </a:rPr>
              <a:t>Why do you think they have these particular features?  What makes you say that?</a:t>
            </a:r>
            <a:endParaRPr sz="2400" b="0" i="0" u="none" strike="noStrike" cap="none">
              <a:solidFill>
                <a:schemeClr val="dk1"/>
              </a:solidFill>
              <a:latin typeface="Calibri"/>
              <a:ea typeface="Calibri"/>
              <a:cs typeface="Calibri"/>
              <a:sym typeface="Calibri"/>
            </a:endParaRPr>
          </a:p>
        </p:txBody>
      </p:sp>
      <p:grpSp>
        <p:nvGrpSpPr>
          <p:cNvPr id="192" name="Shape 192" title="Oregon Department of Education logo"/>
          <p:cNvGrpSpPr/>
          <p:nvPr/>
        </p:nvGrpSpPr>
        <p:grpSpPr>
          <a:xfrm>
            <a:off x="270264" y="6059257"/>
            <a:ext cx="2185331" cy="686187"/>
            <a:chOff x="270933" y="6042872"/>
            <a:chExt cx="2190750" cy="594995"/>
          </a:xfrm>
        </p:grpSpPr>
        <p:pic>
          <p:nvPicPr>
            <p:cNvPr id="193" name="Shape 193" title="Oregon Department of Education logo"/>
            <p:cNvPicPr preferRelativeResize="0"/>
            <p:nvPr/>
          </p:nvPicPr>
          <p:blipFill rotWithShape="1">
            <a:blip r:embed="rId4">
              <a:alphaModFix/>
            </a:blip>
            <a:srcRect l="6358" t="20364" b="15631"/>
            <a:stretch/>
          </p:blipFill>
          <p:spPr>
            <a:xfrm>
              <a:off x="270933" y="6042872"/>
              <a:ext cx="2190750" cy="594995"/>
            </a:xfrm>
            <a:prstGeom prst="rect">
              <a:avLst/>
            </a:prstGeom>
            <a:noFill/>
            <a:ln>
              <a:noFill/>
            </a:ln>
          </p:spPr>
        </p:pic>
        <p:cxnSp>
          <p:nvCxnSpPr>
            <p:cNvPr id="194" name="Shape 194"/>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195" name="Shape 195" descr="cc_by_nc_sa-01ee261355" title="Creative commons logo"/>
          <p:cNvPicPr preferRelativeResize="0"/>
          <p:nvPr/>
        </p:nvPicPr>
        <p:blipFill rotWithShape="1">
          <a:blip r:embed="rId5">
            <a:alphaModFix/>
          </a:blip>
          <a:srcRect/>
          <a:stretch/>
        </p:blipFill>
        <p:spPr>
          <a:xfrm>
            <a:off x="2396473" y="6294331"/>
            <a:ext cx="836126" cy="295275"/>
          </a:xfrm>
          <a:prstGeom prst="rect">
            <a:avLst/>
          </a:prstGeom>
          <a:noFill/>
          <a:ln>
            <a:noFill/>
          </a:ln>
        </p:spPr>
      </p:pic>
      <p:sp>
        <p:nvSpPr>
          <p:cNvPr id="196" name="Shape 196"/>
          <p:cNvSpPr txBox="1"/>
          <p:nvPr/>
        </p:nvSpPr>
        <p:spPr>
          <a:xfrm>
            <a:off x="3370729" y="6382871"/>
            <a:ext cx="7689926"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This content is offered by the Oregon Department of Education under a </a:t>
            </a:r>
            <a:r>
              <a:rPr lang="en-US" sz="1000" b="1" u="sng">
                <a:solidFill>
                  <a:schemeClr val="hlink"/>
                </a:solidFill>
                <a:latin typeface="Calibri"/>
                <a:ea typeface="Calibri"/>
                <a:cs typeface="Calibri"/>
                <a:sym typeface="Calibri"/>
                <a:hlinkClick r:id="rId6"/>
              </a:rPr>
              <a:t>Creative Commons Attribution Non-Commercial Share Alike 4.0 </a:t>
            </a:r>
            <a:r>
              <a:rPr lang="en-US" sz="1000" u="sng">
                <a:solidFill>
                  <a:schemeClr val="hlink"/>
                </a:solidFill>
                <a:latin typeface="Calibri"/>
                <a:ea typeface="Calibri"/>
                <a:cs typeface="Calibri"/>
                <a:sym typeface="Calibri"/>
                <a:hlinkClick r:id="rId6"/>
              </a:rPr>
              <a:t>license</a:t>
            </a:r>
            <a:endParaRPr sz="10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7" name="Shape 197" descr="Click for sound" title="audio icon"/>
          <p:cNvPicPr preferRelativeResize="0"/>
          <p:nvPr/>
        </p:nvPicPr>
        <p:blipFill rotWithShape="1">
          <a:blip r:embed="rId7">
            <a:alphaModFix/>
          </a:blip>
          <a:srcRect/>
          <a:stretch/>
        </p:blipFill>
        <p:spPr>
          <a:xfrm>
            <a:off x="11226800" y="5892800"/>
            <a:ext cx="812800" cy="812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838200" y="16785"/>
            <a:ext cx="10515600" cy="88020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US" sz="4400" b="1" i="0" u="none" strike="noStrike" cap="none">
                <a:solidFill>
                  <a:schemeClr val="dk1"/>
                </a:solidFill>
                <a:latin typeface="Calibri"/>
                <a:ea typeface="Calibri"/>
                <a:cs typeface="Calibri"/>
                <a:sym typeface="Calibri"/>
              </a:rPr>
              <a:t>DLLP Connections</a:t>
            </a:r>
            <a:endParaRPr sz="4400" b="1" i="0" u="none" strike="noStrike" cap="none">
              <a:solidFill>
                <a:schemeClr val="dk1"/>
              </a:solidFill>
              <a:latin typeface="Calibri"/>
              <a:ea typeface="Calibri"/>
              <a:cs typeface="Calibri"/>
              <a:sym typeface="Calibri"/>
            </a:endParaRPr>
          </a:p>
        </p:txBody>
      </p:sp>
      <p:sp>
        <p:nvSpPr>
          <p:cNvPr id="204" name="Shape 204"/>
          <p:cNvSpPr txBox="1">
            <a:spLocks noGrp="1"/>
          </p:cNvSpPr>
          <p:nvPr>
            <p:ph type="body" idx="1"/>
          </p:nvPr>
        </p:nvSpPr>
        <p:spPr>
          <a:xfrm>
            <a:off x="195943" y="831673"/>
            <a:ext cx="5976257" cy="522650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b="1" i="0" u="none" strike="noStrike" cap="none">
                <a:solidFill>
                  <a:schemeClr val="dk1"/>
                </a:solidFill>
                <a:latin typeface="Calibri"/>
                <a:ea typeface="Calibri"/>
                <a:cs typeface="Calibri"/>
                <a:sym typeface="Calibri"/>
              </a:rPr>
              <a:t>Sophistication of Topic Vocabulary </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Possible Core Vocabulary: </a:t>
            </a:r>
            <a:r>
              <a:rPr lang="en-US" sz="2400" b="0" i="1" u="none" strike="noStrike" cap="none">
                <a:solidFill>
                  <a:schemeClr val="dk1"/>
                </a:solidFill>
                <a:latin typeface="Calibri"/>
                <a:ea typeface="Calibri"/>
                <a:cs typeface="Calibri"/>
                <a:sym typeface="Calibri"/>
              </a:rPr>
              <a:t>prickly, sharp, spines or spikes, leaves, shape, smooth, desert, heat, shade, water, dry, protect, animals, eaten, etc. </a:t>
            </a:r>
            <a:r>
              <a:rPr lang="en-US" sz="2400" b="0" i="0" u="none" strike="noStrike" cap="none">
                <a:solidFill>
                  <a:schemeClr val="dk1"/>
                </a:solidFill>
                <a:latin typeface="Calibri"/>
                <a:ea typeface="Calibri"/>
                <a:cs typeface="Calibri"/>
                <a:sym typeface="Calibri"/>
              </a:rPr>
              <a:t>[core because they are predictable and likely used by many students in the class]</a:t>
            </a:r>
            <a:r>
              <a:rPr lang="en-US" sz="2400" b="1" i="0" u="none" strike="noStrike" cap="none">
                <a:solidFill>
                  <a:schemeClr val="dk1"/>
                </a:solidFill>
                <a:latin typeface="Calibri"/>
                <a:ea typeface="Calibri"/>
                <a:cs typeface="Calibri"/>
                <a:sym typeface="Calibri"/>
              </a:rPr>
              <a:t> </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[NOTE: Topic words used in the prompts are not given credit on the DLLP: </a:t>
            </a:r>
            <a:r>
              <a:rPr lang="en-US" sz="2400" b="0" i="1" u="none" strike="noStrike" cap="none">
                <a:solidFill>
                  <a:schemeClr val="dk1"/>
                </a:solidFill>
                <a:latin typeface="Calibri"/>
                <a:ea typeface="Calibri"/>
                <a:cs typeface="Calibri"/>
                <a:sym typeface="Calibri"/>
              </a:rPr>
              <a:t>notice, same, different, cacti, plant, features</a:t>
            </a:r>
            <a:r>
              <a:rPr lang="en-US" sz="2400" b="0" i="0" u="none" strike="noStrike" cap="none">
                <a:solidFill>
                  <a:schemeClr val="dk1"/>
                </a:solidFill>
                <a:latin typeface="Calibri"/>
                <a:ea typeface="Calibri"/>
                <a:cs typeface="Calibri"/>
                <a:sym typeface="Calibri"/>
              </a:rPr>
              <a:t>]</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Possible Related Vocabulary: </a:t>
            </a:r>
            <a:r>
              <a:rPr lang="en-US" sz="2400" b="0" i="1" u="none" strike="noStrike" cap="none">
                <a:solidFill>
                  <a:schemeClr val="dk1"/>
                </a:solidFill>
                <a:latin typeface="Calibri"/>
                <a:ea typeface="Calibri"/>
                <a:cs typeface="Calibri"/>
                <a:sym typeface="Calibri"/>
              </a:rPr>
              <a:t>observe, structures, contrast, external (outside), texture, drought, hardy, drink, survival …</a:t>
            </a:r>
            <a:endParaRPr sz="2400" b="0" i="0" u="none" strike="noStrike" cap="none">
              <a:solidFill>
                <a:schemeClr val="dk1"/>
              </a:solidFill>
              <a:latin typeface="Calibri"/>
              <a:ea typeface="Calibri"/>
              <a:cs typeface="Calibri"/>
              <a:sym typeface="Calibri"/>
            </a:endParaRPr>
          </a:p>
        </p:txBody>
      </p:sp>
      <p:sp>
        <p:nvSpPr>
          <p:cNvPr id="205" name="Shape 205"/>
          <p:cNvSpPr txBox="1">
            <a:spLocks noGrp="1"/>
          </p:cNvSpPr>
          <p:nvPr>
            <p:ph type="body" idx="2"/>
          </p:nvPr>
        </p:nvSpPr>
        <p:spPr>
          <a:xfrm>
            <a:off x="6368150" y="278150"/>
            <a:ext cx="5483100" cy="48582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1000"/>
              </a:spcBef>
              <a:spcAft>
                <a:spcPts val="0"/>
              </a:spcAft>
              <a:buClr>
                <a:schemeClr val="dk1"/>
              </a:buClr>
              <a:buSzPts val="2375"/>
              <a:buFont typeface="Arial"/>
              <a:buNone/>
            </a:pPr>
            <a:r>
              <a:rPr lang="en-US" sz="2375" b="1" i="0" u="none" strike="noStrike" cap="none">
                <a:solidFill>
                  <a:schemeClr val="dk1"/>
                </a:solidFill>
                <a:latin typeface="Calibri"/>
                <a:ea typeface="Calibri"/>
                <a:cs typeface="Calibri"/>
                <a:sym typeface="Calibri"/>
              </a:rPr>
              <a:t>Sophistication of Sentence Structures</a:t>
            </a:r>
            <a:endParaRPr/>
          </a:p>
          <a:p>
            <a:pPr marL="228600" marR="0" lvl="0" indent="-228600" algn="l" rtl="0">
              <a:lnSpc>
                <a:spcPct val="70000"/>
              </a:lnSpc>
              <a:spcBef>
                <a:spcPts val="1000"/>
              </a:spcBef>
              <a:spcAft>
                <a:spcPts val="0"/>
              </a:spcAft>
              <a:buClr>
                <a:schemeClr val="dk1"/>
              </a:buClr>
              <a:buSzPts val="2375"/>
              <a:buFont typeface="Arial"/>
              <a:buChar char="•"/>
            </a:pPr>
            <a:r>
              <a:rPr lang="en-US" sz="2375" b="1" i="0" u="none" strike="noStrike" cap="none">
                <a:solidFill>
                  <a:schemeClr val="dk1"/>
                </a:solidFill>
                <a:latin typeface="Calibri"/>
                <a:ea typeface="Calibri"/>
                <a:cs typeface="Calibri"/>
                <a:sym typeface="Calibri"/>
              </a:rPr>
              <a:t>Contrastive forms:</a:t>
            </a:r>
            <a:r>
              <a:rPr lang="en-US" sz="2375" b="0" i="0" u="none" strike="noStrike" cap="none">
                <a:solidFill>
                  <a:schemeClr val="dk1"/>
                </a:solidFill>
                <a:latin typeface="Calibri"/>
                <a:ea typeface="Calibri"/>
                <a:cs typeface="Calibri"/>
                <a:sym typeface="Calibri"/>
              </a:rPr>
              <a:t>  </a:t>
            </a:r>
            <a:r>
              <a:rPr lang="en-US" sz="2375" b="0" i="1" u="none" strike="noStrike" cap="none">
                <a:solidFill>
                  <a:schemeClr val="dk1"/>
                </a:solidFill>
                <a:latin typeface="Calibri"/>
                <a:ea typeface="Calibri"/>
                <a:cs typeface="Calibri"/>
                <a:sym typeface="Calibri"/>
              </a:rPr>
              <a:t>X is bigg</a:t>
            </a:r>
            <a:r>
              <a:rPr lang="en-US" sz="2375" b="0" i="1" u="sng" strike="noStrike" cap="none">
                <a:solidFill>
                  <a:schemeClr val="dk1"/>
                </a:solidFill>
                <a:latin typeface="Calibri"/>
                <a:ea typeface="Calibri"/>
                <a:cs typeface="Calibri"/>
                <a:sym typeface="Calibri"/>
              </a:rPr>
              <a:t>er</a:t>
            </a:r>
            <a:r>
              <a:rPr lang="en-US" sz="2375" b="0" i="1" u="none" strike="noStrike" cap="none">
                <a:solidFill>
                  <a:schemeClr val="dk1"/>
                </a:solidFill>
                <a:latin typeface="Calibri"/>
                <a:ea typeface="Calibri"/>
                <a:cs typeface="Calibri"/>
                <a:sym typeface="Calibri"/>
              </a:rPr>
              <a:t>/small</a:t>
            </a:r>
            <a:r>
              <a:rPr lang="en-US" sz="2375" b="0" i="1" u="sng" strike="noStrike" cap="none">
                <a:solidFill>
                  <a:schemeClr val="dk1"/>
                </a:solidFill>
                <a:latin typeface="Calibri"/>
                <a:ea typeface="Calibri"/>
                <a:cs typeface="Calibri"/>
                <a:sym typeface="Calibri"/>
              </a:rPr>
              <a:t>er</a:t>
            </a:r>
            <a:r>
              <a:rPr lang="en-US" sz="2375" b="0" i="1" u="none" strike="noStrike" cap="none">
                <a:solidFill>
                  <a:schemeClr val="dk1"/>
                </a:solidFill>
                <a:latin typeface="Calibri"/>
                <a:ea typeface="Calibri"/>
                <a:cs typeface="Calibri"/>
                <a:sym typeface="Calibri"/>
              </a:rPr>
              <a:t> </a:t>
            </a:r>
            <a:r>
              <a:rPr lang="en-US" sz="2375" b="0" i="1" u="sng" strike="noStrike" cap="none">
                <a:solidFill>
                  <a:schemeClr val="dk1"/>
                </a:solidFill>
                <a:latin typeface="Calibri"/>
                <a:ea typeface="Calibri"/>
                <a:cs typeface="Calibri"/>
                <a:sym typeface="Calibri"/>
              </a:rPr>
              <a:t>than</a:t>
            </a:r>
            <a:r>
              <a:rPr lang="en-US" sz="2375" b="0" i="1" u="none" strike="noStrike" cap="none">
                <a:solidFill>
                  <a:schemeClr val="dk1"/>
                </a:solidFill>
                <a:latin typeface="Calibri"/>
                <a:ea typeface="Calibri"/>
                <a:cs typeface="Calibri"/>
                <a:sym typeface="Calibri"/>
              </a:rPr>
              <a:t> y; </a:t>
            </a:r>
            <a:r>
              <a:rPr lang="en-US" sz="2375" b="0" i="0" u="none" strike="noStrike" cap="none">
                <a:solidFill>
                  <a:schemeClr val="dk1"/>
                </a:solidFill>
                <a:latin typeface="Calibri"/>
                <a:ea typeface="Calibri"/>
                <a:cs typeface="Calibri"/>
                <a:sym typeface="Calibri"/>
              </a:rPr>
              <a:t>additionally,</a:t>
            </a:r>
            <a:r>
              <a:rPr lang="en-US" sz="2375" b="0" i="1" u="none" strike="noStrike" cap="none">
                <a:solidFill>
                  <a:schemeClr val="dk1"/>
                </a:solidFill>
                <a:latin typeface="Calibri"/>
                <a:ea typeface="Calibri"/>
                <a:cs typeface="Calibri"/>
                <a:sym typeface="Calibri"/>
              </a:rPr>
              <a:t> </a:t>
            </a:r>
            <a:r>
              <a:rPr lang="en-US" sz="2375" b="0" i="0" u="none" strike="noStrike" cap="none">
                <a:solidFill>
                  <a:schemeClr val="dk1"/>
                </a:solidFill>
                <a:latin typeface="Calibri"/>
                <a:ea typeface="Calibri"/>
                <a:cs typeface="Calibri"/>
                <a:sym typeface="Calibri"/>
              </a:rPr>
              <a:t>two clauses conjoined using disjunctive forms such as </a:t>
            </a:r>
            <a:r>
              <a:rPr lang="en-US" sz="2375" b="0" i="1" u="none" strike="noStrike" cap="none">
                <a:solidFill>
                  <a:schemeClr val="dk1"/>
                </a:solidFill>
                <a:latin typeface="Calibri"/>
                <a:ea typeface="Calibri"/>
                <a:cs typeface="Calibri"/>
                <a:sym typeface="Calibri"/>
              </a:rPr>
              <a:t>however, but, on the one hand/on the other hand </a:t>
            </a:r>
            <a:endParaRPr sz="2375" b="0" i="0" u="none" strike="noStrike" cap="none">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2375"/>
              <a:buFont typeface="Arial"/>
              <a:buChar char="•"/>
            </a:pPr>
            <a:r>
              <a:rPr lang="en-US" sz="2375" b="1" i="0" u="none" strike="noStrike" cap="none">
                <a:solidFill>
                  <a:schemeClr val="dk1"/>
                </a:solidFill>
                <a:latin typeface="Calibri"/>
                <a:ea typeface="Calibri"/>
                <a:cs typeface="Calibri"/>
                <a:sym typeface="Calibri"/>
              </a:rPr>
              <a:t>Contrastive &amp; superlative adjectives: </a:t>
            </a:r>
            <a:r>
              <a:rPr lang="en-US" sz="2375" b="0" i="1" u="none" strike="noStrike" cap="none">
                <a:solidFill>
                  <a:schemeClr val="dk1"/>
                </a:solidFill>
                <a:latin typeface="Calibri"/>
                <a:ea typeface="Calibri"/>
                <a:cs typeface="Calibri"/>
                <a:sym typeface="Calibri"/>
              </a:rPr>
              <a:t>bigger, more prickly, roughest, smoothest </a:t>
            </a:r>
            <a:endParaRPr sz="2375" b="0" i="0" u="none" strike="noStrike" cap="none">
              <a:solidFill>
                <a:schemeClr val="dk1"/>
              </a:solidFill>
              <a:latin typeface="Calibri"/>
              <a:ea typeface="Calibri"/>
              <a:cs typeface="Calibri"/>
              <a:sym typeface="Calibri"/>
            </a:endParaRPr>
          </a:p>
          <a:p>
            <a:pPr marL="228600" marR="0" lvl="0" indent="-228600" algn="l" rtl="0">
              <a:lnSpc>
                <a:spcPct val="70000"/>
              </a:lnSpc>
              <a:spcBef>
                <a:spcPts val="1000"/>
              </a:spcBef>
              <a:spcAft>
                <a:spcPts val="0"/>
              </a:spcAft>
              <a:buClr>
                <a:schemeClr val="dk1"/>
              </a:buClr>
              <a:buSzPts val="2375"/>
              <a:buFont typeface="Arial"/>
              <a:buChar char="•"/>
            </a:pPr>
            <a:r>
              <a:rPr lang="en-US" sz="2375" b="1" i="0" u="none" strike="noStrike" cap="none">
                <a:solidFill>
                  <a:schemeClr val="dk1"/>
                </a:solidFill>
                <a:latin typeface="Calibri"/>
                <a:ea typeface="Calibri"/>
                <a:cs typeface="Calibri"/>
                <a:sym typeface="Calibri"/>
              </a:rPr>
              <a:t>Adverbial forms:</a:t>
            </a:r>
            <a:r>
              <a:rPr lang="en-US" sz="2375" b="0" i="0" u="none" strike="noStrike" cap="none">
                <a:solidFill>
                  <a:schemeClr val="dk1"/>
                </a:solidFill>
                <a:latin typeface="Calibri"/>
                <a:ea typeface="Calibri"/>
                <a:cs typeface="Calibri"/>
                <a:sym typeface="Calibri"/>
              </a:rPr>
              <a:t> </a:t>
            </a:r>
            <a:r>
              <a:rPr lang="en-US" sz="2375" b="0" i="1" u="none" strike="noStrike" cap="none">
                <a:solidFill>
                  <a:schemeClr val="dk1"/>
                </a:solidFill>
                <a:latin typeface="Calibri"/>
                <a:ea typeface="Calibri"/>
                <a:cs typeface="Calibri"/>
                <a:sym typeface="Calibri"/>
              </a:rPr>
              <a:t>In contrast with…</a:t>
            </a:r>
            <a:r>
              <a:rPr lang="en-US" sz="2375" b="0" i="0" u="none" strike="noStrike" cap="none">
                <a:solidFill>
                  <a:schemeClr val="dk1"/>
                </a:solidFill>
                <a:latin typeface="Calibri"/>
                <a:ea typeface="Calibri"/>
                <a:cs typeface="Calibri"/>
                <a:sym typeface="Calibri"/>
              </a:rPr>
              <a:t> </a:t>
            </a:r>
            <a:endParaRPr/>
          </a:p>
          <a:p>
            <a:pPr marL="228600" marR="0" lvl="0" indent="-228600" algn="l" rtl="0">
              <a:lnSpc>
                <a:spcPct val="70000"/>
              </a:lnSpc>
              <a:spcBef>
                <a:spcPts val="1000"/>
              </a:spcBef>
              <a:spcAft>
                <a:spcPts val="0"/>
              </a:spcAft>
              <a:buClr>
                <a:schemeClr val="dk1"/>
              </a:buClr>
              <a:buSzPts val="2375"/>
              <a:buFont typeface="Arial"/>
              <a:buChar char="•"/>
            </a:pPr>
            <a:r>
              <a:rPr lang="en-US" sz="2375" b="1" i="0" u="none" strike="noStrike" cap="none">
                <a:solidFill>
                  <a:schemeClr val="dk1"/>
                </a:solidFill>
                <a:latin typeface="Calibri"/>
                <a:ea typeface="Calibri"/>
                <a:cs typeface="Calibri"/>
                <a:sym typeface="Calibri"/>
              </a:rPr>
              <a:t>Descriptive noun phrases:</a:t>
            </a:r>
            <a:r>
              <a:rPr lang="en-US" sz="2375" b="0" i="0" u="none" strike="noStrike" cap="none">
                <a:solidFill>
                  <a:schemeClr val="dk1"/>
                </a:solidFill>
                <a:latin typeface="Calibri"/>
                <a:ea typeface="Calibri"/>
                <a:cs typeface="Calibri"/>
                <a:sym typeface="Calibri"/>
              </a:rPr>
              <a:t> require use of adjectives (noun modifiers) to provide pertinent, vivid details such as </a:t>
            </a:r>
            <a:r>
              <a:rPr lang="en-US" sz="2375" b="0" i="1" u="sng" strike="noStrike" cap="none">
                <a:solidFill>
                  <a:schemeClr val="dk1"/>
                </a:solidFill>
                <a:latin typeface="Calibri"/>
                <a:ea typeface="Calibri"/>
                <a:cs typeface="Calibri"/>
                <a:sym typeface="Calibri"/>
              </a:rPr>
              <a:t>the tiny</a:t>
            </a:r>
            <a:r>
              <a:rPr lang="en-US" sz="2375" b="0" i="0" u="sng" strike="noStrike" cap="none">
                <a:solidFill>
                  <a:schemeClr val="dk1"/>
                </a:solidFill>
                <a:latin typeface="Calibri"/>
                <a:ea typeface="Calibri"/>
                <a:cs typeface="Calibri"/>
                <a:sym typeface="Calibri"/>
              </a:rPr>
              <a:t> </a:t>
            </a:r>
            <a:r>
              <a:rPr lang="en-US" sz="2375" b="0" i="1" u="sng" strike="noStrike" cap="none">
                <a:solidFill>
                  <a:schemeClr val="dk1"/>
                </a:solidFill>
                <a:latin typeface="Calibri"/>
                <a:ea typeface="Calibri"/>
                <a:cs typeface="Calibri"/>
                <a:sym typeface="Calibri"/>
              </a:rPr>
              <a:t>spikes of the cactus</a:t>
            </a:r>
            <a:r>
              <a:rPr lang="en-US" sz="2375" b="0" i="1" u="none" strike="noStrike" cap="none">
                <a:solidFill>
                  <a:schemeClr val="dk1"/>
                </a:solidFill>
                <a:latin typeface="Calibri"/>
                <a:ea typeface="Calibri"/>
                <a:cs typeface="Calibri"/>
                <a:sym typeface="Calibri"/>
              </a:rPr>
              <a:t>…,</a:t>
            </a:r>
            <a:r>
              <a:rPr lang="en-US" sz="2375" b="0" i="0" u="none" strike="noStrike" cap="none">
                <a:solidFill>
                  <a:schemeClr val="dk1"/>
                </a:solidFill>
                <a:latin typeface="Calibri"/>
                <a:ea typeface="Calibri"/>
                <a:cs typeface="Calibri"/>
                <a:sym typeface="Calibri"/>
              </a:rPr>
              <a:t> </a:t>
            </a:r>
            <a:r>
              <a:rPr lang="en-US" sz="2375" b="0" i="1" u="sng" strike="noStrike" cap="none">
                <a:solidFill>
                  <a:schemeClr val="dk1"/>
                </a:solidFill>
                <a:latin typeface="Calibri"/>
                <a:ea typeface="Calibri"/>
                <a:cs typeface="Calibri"/>
                <a:sym typeface="Calibri"/>
              </a:rPr>
              <a:t>the teddy bear-shaped purple</a:t>
            </a:r>
            <a:r>
              <a:rPr lang="en-US" sz="2375" b="0" i="0" u="sng" strike="noStrike" cap="none">
                <a:solidFill>
                  <a:schemeClr val="dk1"/>
                </a:solidFill>
                <a:latin typeface="Calibri"/>
                <a:ea typeface="Calibri"/>
                <a:cs typeface="Calibri"/>
                <a:sym typeface="Calibri"/>
              </a:rPr>
              <a:t> </a:t>
            </a:r>
            <a:r>
              <a:rPr lang="en-US" sz="2375" b="0" i="1" u="sng" strike="noStrike" cap="none">
                <a:solidFill>
                  <a:schemeClr val="dk1"/>
                </a:solidFill>
                <a:latin typeface="Calibri"/>
                <a:ea typeface="Calibri"/>
                <a:cs typeface="Calibri"/>
                <a:sym typeface="Calibri"/>
              </a:rPr>
              <a:t>cactus</a:t>
            </a:r>
            <a:r>
              <a:rPr lang="en-US" sz="2375" b="0" i="1" u="none" strike="noStrike" cap="none">
                <a:solidFill>
                  <a:schemeClr val="dk1"/>
                </a:solidFill>
                <a:latin typeface="Calibri"/>
                <a:ea typeface="Calibri"/>
                <a:cs typeface="Calibri"/>
                <a:sym typeface="Calibri"/>
              </a:rPr>
              <a:t>…</a:t>
            </a:r>
            <a:endParaRPr sz="2375" b="0" i="0" u="none" strike="noStrike" cap="none">
              <a:solidFill>
                <a:schemeClr val="dk1"/>
              </a:solidFill>
              <a:latin typeface="Calibri"/>
              <a:ea typeface="Calibri"/>
              <a:cs typeface="Calibri"/>
              <a:sym typeface="Calibri"/>
            </a:endParaRPr>
          </a:p>
          <a:p>
            <a:pPr marL="228600" marR="0" lvl="0" indent="-77787" algn="l" rtl="0">
              <a:lnSpc>
                <a:spcPct val="70000"/>
              </a:lnSpc>
              <a:spcBef>
                <a:spcPts val="1000"/>
              </a:spcBef>
              <a:spcAft>
                <a:spcPts val="0"/>
              </a:spcAft>
              <a:buClr>
                <a:schemeClr val="dk1"/>
              </a:buClr>
              <a:buSzPts val="2375"/>
              <a:buFont typeface="Arial"/>
              <a:buNone/>
            </a:pPr>
            <a:endParaRPr sz="2375" b="0" i="0" u="none" strike="noStrike" cap="none">
              <a:solidFill>
                <a:schemeClr val="dk1"/>
              </a:solidFill>
              <a:latin typeface="Calibri"/>
              <a:ea typeface="Calibri"/>
              <a:cs typeface="Calibri"/>
              <a:sym typeface="Calibri"/>
            </a:endParaRPr>
          </a:p>
          <a:p>
            <a:pPr marL="228600" marR="0" lvl="0" indent="-77787" algn="l" rtl="0">
              <a:lnSpc>
                <a:spcPct val="70000"/>
              </a:lnSpc>
              <a:spcBef>
                <a:spcPts val="1000"/>
              </a:spcBef>
              <a:spcAft>
                <a:spcPts val="0"/>
              </a:spcAft>
              <a:buClr>
                <a:schemeClr val="dk1"/>
              </a:buClr>
              <a:buSzPts val="2375"/>
              <a:buFont typeface="Arial"/>
              <a:buNone/>
            </a:pPr>
            <a:endParaRPr sz="2375" b="0" i="0" u="none" strike="noStrike" cap="none">
              <a:solidFill>
                <a:schemeClr val="dk1"/>
              </a:solidFill>
              <a:latin typeface="Calibri"/>
              <a:ea typeface="Calibri"/>
              <a:cs typeface="Calibri"/>
              <a:sym typeface="Calibri"/>
            </a:endParaRPr>
          </a:p>
          <a:p>
            <a:pPr marL="228600" marR="0" lvl="0" indent="-93662" algn="l" rtl="0">
              <a:lnSpc>
                <a:spcPct val="70000"/>
              </a:lnSpc>
              <a:spcBef>
                <a:spcPts val="1000"/>
              </a:spcBef>
              <a:spcAft>
                <a:spcPts val="0"/>
              </a:spcAft>
              <a:buClr>
                <a:schemeClr val="dk1"/>
              </a:buClr>
              <a:buSzPts val="2125"/>
              <a:buFont typeface="Arial"/>
              <a:buNone/>
            </a:pPr>
            <a:endParaRPr sz="2125" b="0" i="0" u="none" strike="noStrike" cap="none">
              <a:solidFill>
                <a:schemeClr val="dk1"/>
              </a:solidFill>
              <a:latin typeface="Calibri"/>
              <a:ea typeface="Calibri"/>
              <a:cs typeface="Calibri"/>
              <a:sym typeface="Calibri"/>
            </a:endParaRPr>
          </a:p>
          <a:p>
            <a:pPr marL="228600" marR="0" lvl="0" indent="-93662" algn="l" rtl="0">
              <a:lnSpc>
                <a:spcPct val="70000"/>
              </a:lnSpc>
              <a:spcBef>
                <a:spcPts val="1000"/>
              </a:spcBef>
              <a:spcAft>
                <a:spcPts val="0"/>
              </a:spcAft>
              <a:buClr>
                <a:schemeClr val="dk1"/>
              </a:buClr>
              <a:buSzPts val="2125"/>
              <a:buFont typeface="Arial"/>
              <a:buNone/>
            </a:pPr>
            <a:endParaRPr sz="2125" b="0" i="0" u="none" strike="noStrike" cap="none">
              <a:solidFill>
                <a:schemeClr val="dk1"/>
              </a:solidFill>
              <a:latin typeface="Calibri"/>
              <a:ea typeface="Calibri"/>
              <a:cs typeface="Calibri"/>
              <a:sym typeface="Calibri"/>
            </a:endParaRPr>
          </a:p>
          <a:p>
            <a:pPr marL="228600" marR="0" lvl="0" indent="-93662" algn="l" rtl="0">
              <a:lnSpc>
                <a:spcPct val="70000"/>
              </a:lnSpc>
              <a:spcBef>
                <a:spcPts val="1000"/>
              </a:spcBef>
              <a:spcAft>
                <a:spcPts val="0"/>
              </a:spcAft>
              <a:buClr>
                <a:schemeClr val="dk1"/>
              </a:buClr>
              <a:buSzPts val="2125"/>
              <a:buFont typeface="Arial"/>
              <a:buNone/>
            </a:pPr>
            <a:endParaRPr sz="2125" b="0" i="0" u="none" strike="noStrike" cap="none">
              <a:solidFill>
                <a:schemeClr val="dk1"/>
              </a:solidFill>
              <a:latin typeface="Calibri"/>
              <a:ea typeface="Calibri"/>
              <a:cs typeface="Calibri"/>
              <a:sym typeface="Calibri"/>
            </a:endParaRPr>
          </a:p>
        </p:txBody>
      </p:sp>
      <p:grpSp>
        <p:nvGrpSpPr>
          <p:cNvPr id="206" name="Shape 206" title="Oregon Department of Education logo"/>
          <p:cNvGrpSpPr/>
          <p:nvPr/>
        </p:nvGrpSpPr>
        <p:grpSpPr>
          <a:xfrm>
            <a:off x="270264" y="6042874"/>
            <a:ext cx="2185331" cy="594995"/>
            <a:chOff x="270933" y="6042872"/>
            <a:chExt cx="2190750" cy="594995"/>
          </a:xfrm>
        </p:grpSpPr>
        <p:pic>
          <p:nvPicPr>
            <p:cNvPr id="207" name="Shape 207" title="Oregon Department of Education logo"/>
            <p:cNvPicPr preferRelativeResize="0"/>
            <p:nvPr/>
          </p:nvPicPr>
          <p:blipFill rotWithShape="1">
            <a:blip r:embed="rId3">
              <a:alphaModFix/>
            </a:blip>
            <a:srcRect l="6358" t="20364" b="15631"/>
            <a:stretch/>
          </p:blipFill>
          <p:spPr>
            <a:xfrm>
              <a:off x="270933" y="6042872"/>
              <a:ext cx="2190750" cy="594995"/>
            </a:xfrm>
            <a:prstGeom prst="rect">
              <a:avLst/>
            </a:prstGeom>
            <a:noFill/>
            <a:ln>
              <a:noFill/>
            </a:ln>
          </p:spPr>
        </p:pic>
        <p:cxnSp>
          <p:nvCxnSpPr>
            <p:cNvPr id="208" name="Shape 208"/>
            <p:cNvCxnSpPr/>
            <p:nvPr/>
          </p:nvCxnSpPr>
          <p:spPr>
            <a:xfrm>
              <a:off x="2274826" y="6058176"/>
              <a:ext cx="0" cy="531428"/>
            </a:xfrm>
            <a:prstGeom prst="straightConnector1">
              <a:avLst/>
            </a:prstGeom>
            <a:noFill/>
            <a:ln w="25400" cap="flat" cmpd="sng">
              <a:solidFill>
                <a:srgbClr val="91C4EF"/>
              </a:solidFill>
              <a:prstDash val="solid"/>
              <a:miter lim="800000"/>
              <a:headEnd type="none" w="sm" len="sm"/>
              <a:tailEnd type="none" w="sm" len="sm"/>
            </a:ln>
          </p:spPr>
        </p:cxnSp>
      </p:grpSp>
      <p:pic>
        <p:nvPicPr>
          <p:cNvPr id="209" name="Shape 209" descr="cc_by_nc_sa-01ee261355" title="Creative commons logo"/>
          <p:cNvPicPr preferRelativeResize="0"/>
          <p:nvPr/>
        </p:nvPicPr>
        <p:blipFill rotWithShape="1">
          <a:blip r:embed="rId4">
            <a:alphaModFix/>
          </a:blip>
          <a:srcRect/>
          <a:stretch/>
        </p:blipFill>
        <p:spPr>
          <a:xfrm>
            <a:off x="2269200" y="6294331"/>
            <a:ext cx="836126" cy="295275"/>
          </a:xfrm>
          <a:prstGeom prst="rect">
            <a:avLst/>
          </a:prstGeom>
          <a:noFill/>
          <a:ln>
            <a:noFill/>
          </a:ln>
        </p:spPr>
      </p:pic>
      <p:sp>
        <p:nvSpPr>
          <p:cNvPr id="210" name="Shape 210"/>
          <p:cNvSpPr txBox="1"/>
          <p:nvPr/>
        </p:nvSpPr>
        <p:spPr>
          <a:xfrm>
            <a:off x="3309257" y="6229017"/>
            <a:ext cx="8882743" cy="2616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a:solidFill>
                  <a:schemeClr val="dk1"/>
                </a:solidFill>
                <a:latin typeface="Calibri"/>
                <a:ea typeface="Calibri"/>
                <a:cs typeface="Calibri"/>
                <a:sym typeface="Calibri"/>
              </a:rPr>
              <a:t>This content is offered by the Oregon Department of Education under a </a:t>
            </a:r>
            <a:r>
              <a:rPr lang="en-US" sz="1100" b="1" u="sng">
                <a:solidFill>
                  <a:schemeClr val="hlink"/>
                </a:solidFill>
                <a:latin typeface="Calibri"/>
                <a:ea typeface="Calibri"/>
                <a:cs typeface="Calibri"/>
                <a:sym typeface="Calibri"/>
                <a:hlinkClick r:id="rId5"/>
              </a:rPr>
              <a:t>Creative Commons Attribution Non-Commercial Share Alike 4.0 </a:t>
            </a:r>
            <a:r>
              <a:rPr lang="en-US" sz="1100" u="sng">
                <a:solidFill>
                  <a:schemeClr val="hlink"/>
                </a:solidFill>
                <a:latin typeface="Calibri"/>
                <a:ea typeface="Calibri"/>
                <a:cs typeface="Calibri"/>
                <a:sym typeface="Calibri"/>
                <a:hlinkClick r:id="rId5"/>
              </a:rPr>
              <a:t>license</a:t>
            </a:r>
            <a:endParaRPr sz="1100">
              <a:solidFill>
                <a:schemeClr val="dk1"/>
              </a:solidFill>
              <a:latin typeface="Arial"/>
              <a:ea typeface="Arial"/>
              <a:cs typeface="Arial"/>
              <a:sym typeface="Arial"/>
            </a:endParaRPr>
          </a:p>
        </p:txBody>
      </p:sp>
      <p:pic>
        <p:nvPicPr>
          <p:cNvPr id="211" name="Shape 211" descr="Click for sound" title="audio icon"/>
          <p:cNvPicPr preferRelativeResize="0"/>
          <p:nvPr/>
        </p:nvPicPr>
        <p:blipFill rotWithShape="1">
          <a:blip r:embed="rId6">
            <a:alphaModFix/>
          </a:blip>
          <a:srcRect/>
          <a:stretch/>
        </p:blipFill>
        <p:spPr>
          <a:xfrm>
            <a:off x="11226800" y="5892800"/>
            <a:ext cx="812800" cy="812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77C1BB-EAE6-460F-9837-166471E73B32}"/>
</file>

<file path=customXml/itemProps2.xml><?xml version="1.0" encoding="utf-8"?>
<ds:datastoreItem xmlns:ds="http://schemas.openxmlformats.org/officeDocument/2006/customXml" ds:itemID="{FECFCD12-16E9-4A5A-A2A3-7B2104EF357F}"/>
</file>

<file path=customXml/itemProps3.xml><?xml version="1.0" encoding="utf-8"?>
<ds:datastoreItem xmlns:ds="http://schemas.openxmlformats.org/officeDocument/2006/customXml" ds:itemID="{DADBAC6B-4F1B-41E9-8514-3BE31576CCED}"/>
</file>

<file path=docProps/app.xml><?xml version="1.0" encoding="utf-8"?>
<Properties xmlns="http://schemas.openxmlformats.org/officeDocument/2006/extended-properties" xmlns:vt="http://schemas.openxmlformats.org/officeDocument/2006/docPropsVTypes">
  <TotalTime>8</TotalTime>
  <Words>1919</Words>
  <Application>Microsoft Office PowerPoint</Application>
  <PresentationFormat>Widescreen</PresentationFormat>
  <Paragraphs>95</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Arial</vt:lpstr>
      <vt:lpstr>Office Theme</vt:lpstr>
      <vt:lpstr>Module 5 Presentation</vt:lpstr>
      <vt:lpstr>Section 1</vt:lpstr>
      <vt:lpstr>Dynamic Language Learning Progression Theory of Action</vt:lpstr>
      <vt:lpstr>Formative Assessment</vt:lpstr>
      <vt:lpstr>Formative Assessment</vt:lpstr>
      <vt:lpstr>Section 2</vt:lpstr>
      <vt:lpstr>Lesson Planning with Formative Assessment</vt:lpstr>
      <vt:lpstr>Science Unit</vt:lpstr>
      <vt:lpstr>DLLP Connections</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Presentation</dc:title>
  <dc:creator>ASPENGREN Kirsten - ODE</dc:creator>
  <cp:lastModifiedBy>ASPENGREN Kirsten - ODE</cp:lastModifiedBy>
  <cp:revision>5</cp:revision>
  <dcterms:modified xsi:type="dcterms:W3CDTF">2019-03-21T02:26:11Z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