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tiff" ContentType="image/tiff"/>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3"/>
  </p:notesMasterIdLst>
  <p:sldIdLst>
    <p:sldId id="256" r:id="rId6"/>
    <p:sldId id="261" r:id="rId7"/>
    <p:sldId id="287" r:id="rId8"/>
    <p:sldId id="279" r:id="rId9"/>
    <p:sldId id="280" r:id="rId10"/>
    <p:sldId id="281" r:id="rId11"/>
    <p:sldId id="282" r:id="rId12"/>
    <p:sldId id="257" r:id="rId13"/>
    <p:sldId id="289" r:id="rId14"/>
    <p:sldId id="290" r:id="rId15"/>
    <p:sldId id="268" r:id="rId16"/>
    <p:sldId id="283" r:id="rId17"/>
    <p:sldId id="284" r:id="rId18"/>
    <p:sldId id="285" r:id="rId19"/>
    <p:sldId id="286" r:id="rId20"/>
    <p:sldId id="288" r:id="rId21"/>
    <p:sldId id="291" r:id="rId22"/>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76"/>
    <p:restoredTop sz="74322"/>
  </p:normalViewPr>
  <p:slideViewPr>
    <p:cSldViewPr snapToGrid="0" snapToObjects="1">
      <p:cViewPr varScale="1">
        <p:scale>
          <a:sx n="44" d="100"/>
          <a:sy n="44" d="100"/>
        </p:scale>
        <p:origin x="1548" y="42"/>
      </p:cViewPr>
      <p:guideLst>
        <p:guide orient="horz" pos="2160"/>
        <p:guide pos="3840"/>
      </p:guideLst>
    </p:cSldViewPr>
  </p:slideViewPr>
  <p:notesTextViewPr>
    <p:cViewPr>
      <p:scale>
        <a:sx n="75" d="100"/>
        <a:sy n="75" d="100"/>
      </p:scale>
      <p:origin x="0" y="0"/>
    </p:cViewPr>
  </p:notesTextViewPr>
  <p:sorterViewPr>
    <p:cViewPr>
      <p:scale>
        <a:sx n="162" d="100"/>
        <a:sy n="162"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C8F8BC-DE05-484A-BD6B-42251E1D6D77}" type="doc">
      <dgm:prSet loTypeId="urn:microsoft.com/office/officeart/2005/8/layout/hProcess9" loCatId="process" qsTypeId="urn:microsoft.com/office/officeart/2005/8/quickstyle/simple4" qsCatId="simple" csTypeId="urn:microsoft.com/office/officeart/2005/8/colors/accent1_2" csCatId="accent1" phldr="1"/>
      <dgm:spPr/>
    </dgm:pt>
    <dgm:pt modelId="{A0F2D029-99CE-E146-955A-A210C889F79E}">
      <dgm:prSet phldrT="[Text]" custT="1"/>
      <dgm:spPr>
        <a:xfrm>
          <a:off x="0" y="855227"/>
          <a:ext cx="1704919" cy="1140302"/>
        </a:xfrm>
        <a:prstGeom prst="roundRect">
          <a:avLst/>
        </a:prstGeom>
        <a:solidFill>
          <a:srgbClr val="F79646"/>
        </a:solidFill>
        <a:ln>
          <a:solidFill>
            <a:srgbClr val="C0504D"/>
          </a:solidFill>
        </a:ln>
        <a:effectLst>
          <a:outerShdw blurRad="40000" dist="23000" dir="5400000" rotWithShape="0">
            <a:srgbClr val="000000">
              <a:alpha val="35000"/>
            </a:srgbClr>
          </a:outerShdw>
        </a:effectLst>
      </dgm:spPr>
      <dgm:t>
        <a:bodyPr/>
        <a:lstStyle/>
        <a:p>
          <a:r>
            <a:rPr lang="en-US" sz="2000" dirty="0">
              <a:solidFill>
                <a:sysClr val="windowText" lastClr="000000"/>
              </a:solidFill>
              <a:latin typeface="Avenir LT Std 35 Light" panose="020B0402020203020204" pitchFamily="34" charset="0"/>
              <a:ea typeface="+mn-ea"/>
              <a:cs typeface="+mn-cs"/>
            </a:rPr>
            <a:t>Emerging</a:t>
          </a:r>
          <a:r>
            <a:rPr lang="en-US" sz="3000" dirty="0">
              <a:solidFill>
                <a:sysClr val="window" lastClr="FFFFFF"/>
              </a:solidFill>
              <a:latin typeface="Avenir LT Std 35 Light" panose="020B0402020203020204" pitchFamily="34" charset="0"/>
              <a:ea typeface="+mn-ea"/>
              <a:cs typeface="+mn-cs"/>
            </a:rPr>
            <a:t> </a:t>
          </a:r>
          <a:r>
            <a:rPr lang="en-US" sz="2700" dirty="0">
              <a:solidFill>
                <a:sysClr val="window" lastClr="FFFFFF"/>
              </a:solidFill>
              <a:latin typeface="Avenir LT Std 35 Light" panose="020B0402020203020204" pitchFamily="34" charset="0"/>
              <a:ea typeface="+mn-ea"/>
              <a:cs typeface="+mn-cs"/>
            </a:rPr>
            <a:t>Best fit?</a:t>
          </a:r>
        </a:p>
      </dgm:t>
    </dgm:pt>
    <dgm:pt modelId="{DAC97C6C-E63B-3648-A1E0-3534BC9D5554}" type="parTrans" cxnId="{B6E1259E-F805-074E-ABF8-79AE74518ED7}">
      <dgm:prSet/>
      <dgm:spPr/>
      <dgm:t>
        <a:bodyPr/>
        <a:lstStyle/>
        <a:p>
          <a:endParaRPr lang="en-US">
            <a:latin typeface="Avenir LT Std 35 Light" panose="020B0402020203020204" pitchFamily="34" charset="0"/>
          </a:endParaRPr>
        </a:p>
      </dgm:t>
    </dgm:pt>
    <dgm:pt modelId="{2E42558B-8BC0-B845-8FB1-FE249611812C}" type="sibTrans" cxnId="{B6E1259E-F805-074E-ABF8-79AE74518ED7}">
      <dgm:prSet/>
      <dgm:spPr/>
      <dgm:t>
        <a:bodyPr/>
        <a:lstStyle/>
        <a:p>
          <a:endParaRPr lang="en-US">
            <a:latin typeface="Avenir LT Std 35 Light" panose="020B0402020203020204" pitchFamily="34" charset="0"/>
          </a:endParaRPr>
        </a:p>
      </dgm:t>
    </dgm:pt>
    <dgm:pt modelId="{4579F915-E6EC-2D43-B704-59CF1A23B0DB}">
      <dgm:prSet phldrT="[Text]" custT="1"/>
      <dgm:spPr>
        <a:xfrm>
          <a:off x="1989073" y="855227"/>
          <a:ext cx="1704919" cy="1140302"/>
        </a:xfrm>
        <a:prstGeom prst="roundRect">
          <a:avLst/>
        </a:prstGeom>
        <a:solidFill>
          <a:srgbClr val="F79646"/>
        </a:solidFill>
        <a:ln>
          <a:noFill/>
        </a:ln>
        <a:effectLst>
          <a:outerShdw blurRad="40000" dist="23000" dir="5400000" rotWithShape="0">
            <a:srgbClr val="000000">
              <a:alpha val="35000"/>
            </a:srgbClr>
          </a:outerShdw>
        </a:effectLst>
      </dgm:spPr>
      <dgm:t>
        <a:bodyPr/>
        <a:lstStyle/>
        <a:p>
          <a:r>
            <a:rPr lang="en-US" sz="2000" dirty="0">
              <a:solidFill>
                <a:sysClr val="windowText" lastClr="000000"/>
              </a:solidFill>
              <a:latin typeface="Avenir LT Std 35 Light" panose="020B0402020203020204" pitchFamily="34" charset="0"/>
              <a:ea typeface="+mn-ea"/>
              <a:cs typeface="+mn-cs"/>
            </a:rPr>
            <a:t>Developing</a:t>
          </a:r>
          <a:r>
            <a:rPr lang="en-US" sz="2600" dirty="0">
              <a:solidFill>
                <a:sysClr val="windowText" lastClr="000000"/>
              </a:solidFill>
              <a:latin typeface="Avenir LT Std 35 Light" panose="020B0402020203020204" pitchFamily="34" charset="0"/>
              <a:ea typeface="+mn-ea"/>
              <a:cs typeface="+mn-cs"/>
            </a:rPr>
            <a:t> </a:t>
          </a:r>
          <a:r>
            <a:rPr lang="en-US" sz="2600" dirty="0">
              <a:solidFill>
                <a:sysClr val="window" lastClr="FFFFFF"/>
              </a:solidFill>
              <a:latin typeface="Avenir LT Std 35 Light" panose="020B0402020203020204" pitchFamily="34" charset="0"/>
              <a:ea typeface="+mn-ea"/>
              <a:cs typeface="+mn-cs"/>
            </a:rPr>
            <a:t>Best fit?</a:t>
          </a:r>
        </a:p>
      </dgm:t>
    </dgm:pt>
    <dgm:pt modelId="{FDDF0E9B-FD28-6342-931B-C03AA36A5105}" type="parTrans" cxnId="{8C958FE8-52BF-4242-890A-A6FABB395918}">
      <dgm:prSet/>
      <dgm:spPr/>
      <dgm:t>
        <a:bodyPr/>
        <a:lstStyle/>
        <a:p>
          <a:endParaRPr lang="en-US">
            <a:latin typeface="Avenir LT Std 35 Light" panose="020B0402020203020204" pitchFamily="34" charset="0"/>
          </a:endParaRPr>
        </a:p>
      </dgm:t>
    </dgm:pt>
    <dgm:pt modelId="{4C870A5D-AF74-F443-B27B-11139C8A0677}" type="sibTrans" cxnId="{8C958FE8-52BF-4242-890A-A6FABB395918}">
      <dgm:prSet/>
      <dgm:spPr/>
      <dgm:t>
        <a:bodyPr/>
        <a:lstStyle/>
        <a:p>
          <a:endParaRPr lang="en-US">
            <a:latin typeface="Avenir LT Std 35 Light" panose="020B0402020203020204" pitchFamily="34" charset="0"/>
          </a:endParaRPr>
        </a:p>
      </dgm:t>
    </dgm:pt>
    <dgm:pt modelId="{7F9ECB5E-C2B7-FF49-BCBF-9A4CFA0DEBBC}">
      <dgm:prSet phldrT="[Text]" custT="1"/>
      <dgm:spPr>
        <a:xfrm>
          <a:off x="3978146" y="855227"/>
          <a:ext cx="1704919" cy="1140302"/>
        </a:xfrm>
        <a:prstGeom prst="roundRect">
          <a:avLst/>
        </a:prstGeom>
        <a:solidFill>
          <a:srgbClr val="F79646"/>
        </a:solidFill>
        <a:ln>
          <a:solidFill>
            <a:srgbClr val="C0504D"/>
          </a:solidFill>
        </a:ln>
        <a:effectLst>
          <a:outerShdw blurRad="40000" dist="23000" dir="5400000" rotWithShape="0">
            <a:srgbClr val="000000">
              <a:alpha val="35000"/>
            </a:srgbClr>
          </a:outerShdw>
        </a:effectLst>
      </dgm:spPr>
      <dgm:t>
        <a:bodyPr/>
        <a:lstStyle/>
        <a:p>
          <a:r>
            <a:rPr lang="en-US" sz="2000" dirty="0">
              <a:solidFill>
                <a:sysClr val="windowText" lastClr="000000"/>
              </a:solidFill>
              <a:latin typeface="Avenir LT Std 35 Light" panose="020B0402020203020204" pitchFamily="34" charset="0"/>
              <a:ea typeface="+mn-ea"/>
              <a:cs typeface="+mn-cs"/>
            </a:rPr>
            <a:t>Controlled</a:t>
          </a:r>
          <a:r>
            <a:rPr lang="en-US" sz="2700" dirty="0">
              <a:solidFill>
                <a:sysClr val="window" lastClr="FFFFFF"/>
              </a:solidFill>
              <a:latin typeface="Avenir LT Std 35 Light" panose="020B0402020203020204" pitchFamily="34" charset="0"/>
              <a:ea typeface="+mn-ea"/>
              <a:cs typeface="+mn-cs"/>
            </a:rPr>
            <a:t> Best fit?</a:t>
          </a:r>
        </a:p>
      </dgm:t>
    </dgm:pt>
    <dgm:pt modelId="{723656F4-3812-3944-9F75-939B22657074}" type="parTrans" cxnId="{F43E6026-9642-2045-8A09-4C245F2653CC}">
      <dgm:prSet/>
      <dgm:spPr/>
      <dgm:t>
        <a:bodyPr/>
        <a:lstStyle/>
        <a:p>
          <a:endParaRPr lang="en-US">
            <a:latin typeface="Avenir LT Std 35 Light" panose="020B0402020203020204" pitchFamily="34" charset="0"/>
          </a:endParaRPr>
        </a:p>
      </dgm:t>
    </dgm:pt>
    <dgm:pt modelId="{A1D8FD3E-1442-4841-94D5-85DD07F328C3}" type="sibTrans" cxnId="{F43E6026-9642-2045-8A09-4C245F2653CC}">
      <dgm:prSet/>
      <dgm:spPr/>
      <dgm:t>
        <a:bodyPr/>
        <a:lstStyle/>
        <a:p>
          <a:endParaRPr lang="en-US">
            <a:latin typeface="Avenir LT Std 35 Light" panose="020B0402020203020204" pitchFamily="34" charset="0"/>
          </a:endParaRPr>
        </a:p>
      </dgm:t>
    </dgm:pt>
    <dgm:pt modelId="{E3F52219-68C3-F54B-90B4-01619204FD1C}" type="pres">
      <dgm:prSet presAssocID="{FCC8F8BC-DE05-484A-BD6B-42251E1D6D77}" presName="CompostProcess" presStyleCnt="0">
        <dgm:presLayoutVars>
          <dgm:dir/>
          <dgm:resizeHandles val="exact"/>
        </dgm:presLayoutVars>
      </dgm:prSet>
      <dgm:spPr/>
    </dgm:pt>
    <dgm:pt modelId="{08C01EDE-1B30-A149-B611-2CE1D0343B6A}" type="pres">
      <dgm:prSet presAssocID="{FCC8F8BC-DE05-484A-BD6B-42251E1D6D77}" presName="arrow" presStyleLbl="bgShp" presStyleIdx="0" presStyleCnt="1" custScaleX="117647" custLinFactNeighborX="1371" custLinFactNeighborY="-427"/>
      <dgm:spPr>
        <a:xfrm>
          <a:off x="2" y="0"/>
          <a:ext cx="5683063" cy="2850757"/>
        </a:xfrm>
        <a:prstGeom prst="rightArrow">
          <a:avLst/>
        </a:prstGeom>
        <a:solidFill>
          <a:srgbClr val="F79646">
            <a:lumMod val="75000"/>
          </a:srgbClr>
        </a:solidFill>
        <a:ln>
          <a:noFill/>
        </a:ln>
        <a:effectLst>
          <a:outerShdw blurRad="40000" dist="23000" dir="5400000" rotWithShape="0">
            <a:srgbClr val="000000">
              <a:alpha val="35000"/>
            </a:srgbClr>
          </a:outerShdw>
        </a:effectLst>
      </dgm:spPr>
    </dgm:pt>
    <dgm:pt modelId="{6F645FEC-BE3F-3A43-AEFB-F3488B6893EA}" type="pres">
      <dgm:prSet presAssocID="{FCC8F8BC-DE05-484A-BD6B-42251E1D6D77}" presName="linearProcess" presStyleCnt="0"/>
      <dgm:spPr/>
    </dgm:pt>
    <dgm:pt modelId="{5637F8AC-03E5-0B4E-907F-E27A87696C8D}" type="pres">
      <dgm:prSet presAssocID="{A0F2D029-99CE-E146-955A-A210C889F79E}" presName="textNode" presStyleLbl="node1" presStyleIdx="0" presStyleCnt="3">
        <dgm:presLayoutVars>
          <dgm:bulletEnabled val="1"/>
        </dgm:presLayoutVars>
      </dgm:prSet>
      <dgm:spPr/>
      <dgm:t>
        <a:bodyPr/>
        <a:lstStyle/>
        <a:p>
          <a:endParaRPr lang="en-US"/>
        </a:p>
      </dgm:t>
    </dgm:pt>
    <dgm:pt modelId="{7BC64201-84F0-424C-9B86-3D73B02CA880}" type="pres">
      <dgm:prSet presAssocID="{2E42558B-8BC0-B845-8FB1-FE249611812C}" presName="sibTrans" presStyleCnt="0"/>
      <dgm:spPr/>
    </dgm:pt>
    <dgm:pt modelId="{EB4EEA17-2A50-8443-A371-F1C2520F77F0}" type="pres">
      <dgm:prSet presAssocID="{4579F915-E6EC-2D43-B704-59CF1A23B0DB}" presName="textNode" presStyleLbl="node1" presStyleIdx="1" presStyleCnt="3">
        <dgm:presLayoutVars>
          <dgm:bulletEnabled val="1"/>
        </dgm:presLayoutVars>
      </dgm:prSet>
      <dgm:spPr/>
      <dgm:t>
        <a:bodyPr/>
        <a:lstStyle/>
        <a:p>
          <a:endParaRPr lang="en-US"/>
        </a:p>
      </dgm:t>
    </dgm:pt>
    <dgm:pt modelId="{AA7537A9-89DA-F942-A4CA-FAA30391D703}" type="pres">
      <dgm:prSet presAssocID="{4C870A5D-AF74-F443-B27B-11139C8A0677}" presName="sibTrans" presStyleCnt="0"/>
      <dgm:spPr/>
    </dgm:pt>
    <dgm:pt modelId="{B0783344-814A-654B-A4C4-1593BDEE2D1A}" type="pres">
      <dgm:prSet presAssocID="{7F9ECB5E-C2B7-FF49-BCBF-9A4CFA0DEBBC}" presName="textNode" presStyleLbl="node1" presStyleIdx="2" presStyleCnt="3">
        <dgm:presLayoutVars>
          <dgm:bulletEnabled val="1"/>
        </dgm:presLayoutVars>
      </dgm:prSet>
      <dgm:spPr/>
      <dgm:t>
        <a:bodyPr/>
        <a:lstStyle/>
        <a:p>
          <a:endParaRPr lang="en-US"/>
        </a:p>
      </dgm:t>
    </dgm:pt>
  </dgm:ptLst>
  <dgm:cxnLst>
    <dgm:cxn modelId="{8C958FE8-52BF-4242-890A-A6FABB395918}" srcId="{FCC8F8BC-DE05-484A-BD6B-42251E1D6D77}" destId="{4579F915-E6EC-2D43-B704-59CF1A23B0DB}" srcOrd="1" destOrd="0" parTransId="{FDDF0E9B-FD28-6342-931B-C03AA36A5105}" sibTransId="{4C870A5D-AF74-F443-B27B-11139C8A0677}"/>
    <dgm:cxn modelId="{F43E6026-9642-2045-8A09-4C245F2653CC}" srcId="{FCC8F8BC-DE05-484A-BD6B-42251E1D6D77}" destId="{7F9ECB5E-C2B7-FF49-BCBF-9A4CFA0DEBBC}" srcOrd="2" destOrd="0" parTransId="{723656F4-3812-3944-9F75-939B22657074}" sibTransId="{A1D8FD3E-1442-4841-94D5-85DD07F328C3}"/>
    <dgm:cxn modelId="{B6E1259E-F805-074E-ABF8-79AE74518ED7}" srcId="{FCC8F8BC-DE05-484A-BD6B-42251E1D6D77}" destId="{A0F2D029-99CE-E146-955A-A210C889F79E}" srcOrd="0" destOrd="0" parTransId="{DAC97C6C-E63B-3648-A1E0-3534BC9D5554}" sibTransId="{2E42558B-8BC0-B845-8FB1-FE249611812C}"/>
    <dgm:cxn modelId="{73572384-7F8B-47CB-85BE-20FA28D0EF2F}" type="presOf" srcId="{4579F915-E6EC-2D43-B704-59CF1A23B0DB}" destId="{EB4EEA17-2A50-8443-A371-F1C2520F77F0}" srcOrd="0" destOrd="0" presId="urn:microsoft.com/office/officeart/2005/8/layout/hProcess9"/>
    <dgm:cxn modelId="{6825C91A-F651-4EEB-94B1-8151B9E9B9AE}" type="presOf" srcId="{A0F2D029-99CE-E146-955A-A210C889F79E}" destId="{5637F8AC-03E5-0B4E-907F-E27A87696C8D}" srcOrd="0" destOrd="0" presId="urn:microsoft.com/office/officeart/2005/8/layout/hProcess9"/>
    <dgm:cxn modelId="{0049CF31-D506-4D17-BB94-7890C1641E11}" type="presOf" srcId="{7F9ECB5E-C2B7-FF49-BCBF-9A4CFA0DEBBC}" destId="{B0783344-814A-654B-A4C4-1593BDEE2D1A}" srcOrd="0" destOrd="0" presId="urn:microsoft.com/office/officeart/2005/8/layout/hProcess9"/>
    <dgm:cxn modelId="{C804294D-7CDB-4F44-AAB5-28A25F004A27}" type="presOf" srcId="{FCC8F8BC-DE05-484A-BD6B-42251E1D6D77}" destId="{E3F52219-68C3-F54B-90B4-01619204FD1C}" srcOrd="0" destOrd="0" presId="urn:microsoft.com/office/officeart/2005/8/layout/hProcess9"/>
    <dgm:cxn modelId="{B973AFEA-ADA2-4C59-B0E1-04E15EB5FFAF}" type="presParOf" srcId="{E3F52219-68C3-F54B-90B4-01619204FD1C}" destId="{08C01EDE-1B30-A149-B611-2CE1D0343B6A}" srcOrd="0" destOrd="0" presId="urn:microsoft.com/office/officeart/2005/8/layout/hProcess9"/>
    <dgm:cxn modelId="{C2E7E44F-77DA-4BE4-A2F6-DB1674431802}" type="presParOf" srcId="{E3F52219-68C3-F54B-90B4-01619204FD1C}" destId="{6F645FEC-BE3F-3A43-AEFB-F3488B6893EA}" srcOrd="1" destOrd="0" presId="urn:microsoft.com/office/officeart/2005/8/layout/hProcess9"/>
    <dgm:cxn modelId="{04D2F630-96CD-48A5-9FCA-0EFCE4487D4B}" type="presParOf" srcId="{6F645FEC-BE3F-3A43-AEFB-F3488B6893EA}" destId="{5637F8AC-03E5-0B4E-907F-E27A87696C8D}" srcOrd="0" destOrd="0" presId="urn:microsoft.com/office/officeart/2005/8/layout/hProcess9"/>
    <dgm:cxn modelId="{C1393E52-DF21-4D35-9CF1-33B3D94BAE0C}" type="presParOf" srcId="{6F645FEC-BE3F-3A43-AEFB-F3488B6893EA}" destId="{7BC64201-84F0-424C-9B86-3D73B02CA880}" srcOrd="1" destOrd="0" presId="urn:microsoft.com/office/officeart/2005/8/layout/hProcess9"/>
    <dgm:cxn modelId="{26C1C46D-709F-4786-923C-93F80597E4CA}" type="presParOf" srcId="{6F645FEC-BE3F-3A43-AEFB-F3488B6893EA}" destId="{EB4EEA17-2A50-8443-A371-F1C2520F77F0}" srcOrd="2" destOrd="0" presId="urn:microsoft.com/office/officeart/2005/8/layout/hProcess9"/>
    <dgm:cxn modelId="{222F7D82-42FA-4FD2-BBCA-164017E2A9DE}" type="presParOf" srcId="{6F645FEC-BE3F-3A43-AEFB-F3488B6893EA}" destId="{AA7537A9-89DA-F942-A4CA-FAA30391D703}" srcOrd="3" destOrd="0" presId="urn:microsoft.com/office/officeart/2005/8/layout/hProcess9"/>
    <dgm:cxn modelId="{5B3F96DE-5BCD-40D2-ABA5-E7F86A44478A}" type="presParOf" srcId="{6F645FEC-BE3F-3A43-AEFB-F3488B6893EA}" destId="{B0783344-814A-654B-A4C4-1593BDEE2D1A}" srcOrd="4" destOrd="0" presId="urn:microsoft.com/office/officeart/2005/8/layout/hProcess9"/>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456F44-BDD8-4DBF-BF82-965237448DC0}"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en-US"/>
        </a:p>
      </dgm:t>
    </dgm:pt>
    <dgm:pt modelId="{3582A36E-C6F8-457C-8C10-5AD16D2200B9}">
      <dgm:prSet phldrT="[Text]" custT="1"/>
      <dgm:spPr>
        <a:xfrm>
          <a:off x="8031" y="0"/>
          <a:ext cx="1341071" cy="439108"/>
        </a:xfr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gm:spPr>
      <dgm:t>
        <a:bodyPr/>
        <a:lstStyle/>
        <a:p>
          <a:r>
            <a:rPr lang="en-US" sz="1200" b="1" dirty="0">
              <a:solidFill>
                <a:sysClr val="windowText" lastClr="000000">
                  <a:hueOff val="0"/>
                  <a:satOff val="0"/>
                  <a:lumOff val="0"/>
                  <a:alphaOff val="0"/>
                </a:sysClr>
              </a:solidFill>
              <a:latin typeface="Calibri" panose="020F0502020204030204"/>
              <a:ea typeface="+mn-ea"/>
              <a:cs typeface="+mn-cs"/>
            </a:rPr>
            <a:t>DLLP </a:t>
          </a:r>
          <a:br>
            <a:rPr lang="en-US" sz="1200" b="1" dirty="0">
              <a:solidFill>
                <a:sysClr val="windowText" lastClr="000000">
                  <a:hueOff val="0"/>
                  <a:satOff val="0"/>
                  <a:lumOff val="0"/>
                  <a:alphaOff val="0"/>
                </a:sysClr>
              </a:solidFill>
              <a:latin typeface="Calibri" panose="020F0502020204030204"/>
              <a:ea typeface="+mn-ea"/>
              <a:cs typeface="+mn-cs"/>
            </a:rPr>
          </a:br>
          <a:r>
            <a:rPr lang="en-US" sz="1200" b="1" dirty="0">
              <a:solidFill>
                <a:sysClr val="windowText" lastClr="000000">
                  <a:hueOff val="0"/>
                  <a:satOff val="0"/>
                  <a:lumOff val="0"/>
                  <a:alphaOff val="0"/>
                </a:sysClr>
              </a:solidFill>
              <a:latin typeface="Calibri" panose="020F0502020204030204"/>
              <a:ea typeface="+mn-ea"/>
              <a:cs typeface="+mn-cs"/>
            </a:rPr>
            <a:t>Not Evident</a:t>
          </a:r>
        </a:p>
      </dgm:t>
    </dgm:pt>
    <dgm:pt modelId="{B87419DD-C512-474A-A66E-91F844C82E1A}" type="parTrans" cxnId="{938A5D97-6A52-4B4E-A065-96C9867F9761}">
      <dgm:prSet/>
      <dgm:spPr/>
      <dgm:t>
        <a:bodyPr/>
        <a:lstStyle/>
        <a:p>
          <a:endParaRPr lang="en-US"/>
        </a:p>
      </dgm:t>
    </dgm:pt>
    <dgm:pt modelId="{D8264993-6354-4162-881B-55BC8897B067}" type="sibTrans" cxnId="{938A5D97-6A52-4B4E-A065-96C9867F9761}">
      <dgm:prSet/>
      <dgm:spPr/>
      <dgm:t>
        <a:bodyPr/>
        <a:lstStyle/>
        <a:p>
          <a:endParaRPr lang="en-US"/>
        </a:p>
      </dgm:t>
    </dgm:pt>
    <dgm:pt modelId="{0ED07E10-7D3B-4A31-AC2C-0E100D30A01A}">
      <dgm:prSet phldrT="[Text]" custT="1"/>
      <dgm:spPr>
        <a:xfrm>
          <a:off x="8031" y="439108"/>
          <a:ext cx="1341071" cy="4177341"/>
        </a:xfrm>
        <a:solidFill>
          <a:sysClr val="window" lastClr="FFFFFF">
            <a:alpha val="90000"/>
            <a:tint val="40000"/>
            <a:hueOff val="0"/>
            <a:satOff val="0"/>
            <a:lumOff val="0"/>
            <a:alphaOff val="0"/>
          </a:sysClr>
        </a:solidFill>
        <a:ln w="12700" cap="flat" cmpd="sng" algn="ctr">
          <a:solidFill>
            <a:sysClr val="windowText" lastClr="000000">
              <a:alpha val="90000"/>
              <a:hueOff val="0"/>
              <a:satOff val="0"/>
              <a:lumOff val="0"/>
              <a:alphaOff val="0"/>
            </a:sysClr>
          </a:solidFill>
          <a:prstDash val="solid"/>
          <a:miter lim="800000"/>
        </a:ln>
        <a:effectLst/>
      </dgm:spPr>
      <dgm:t>
        <a:bodyPr/>
        <a:lstStyle/>
        <a:p>
          <a:r>
            <a:rPr lang="en-US" sz="1200" dirty="0">
              <a:solidFill>
                <a:sysClr val="windowText" lastClr="000000">
                  <a:hueOff val="0"/>
                  <a:satOff val="0"/>
                  <a:lumOff val="0"/>
                  <a:alphaOff val="0"/>
                </a:sysClr>
              </a:solidFill>
              <a:latin typeface="Calibri" panose="020F0502020204030204"/>
              <a:ea typeface="+mn-ea"/>
              <a:cs typeface="+mn-cs"/>
            </a:rPr>
            <a:t>One word responses</a:t>
          </a:r>
        </a:p>
      </dgm:t>
    </dgm:pt>
    <dgm:pt modelId="{35A8B04A-9060-4760-8BDF-0F5F1231B332}" type="parTrans" cxnId="{0A1C07B8-CA76-4D48-9741-85880755E4C6}">
      <dgm:prSet/>
      <dgm:spPr/>
      <dgm:t>
        <a:bodyPr/>
        <a:lstStyle/>
        <a:p>
          <a:endParaRPr lang="en-US"/>
        </a:p>
      </dgm:t>
    </dgm:pt>
    <dgm:pt modelId="{4382C7A2-27A6-422E-B2C5-A12B9D548D78}" type="sibTrans" cxnId="{0A1C07B8-CA76-4D48-9741-85880755E4C6}">
      <dgm:prSet/>
      <dgm:spPr/>
      <dgm:t>
        <a:bodyPr/>
        <a:lstStyle/>
        <a:p>
          <a:endParaRPr lang="en-US"/>
        </a:p>
      </dgm:t>
    </dgm:pt>
    <dgm:pt modelId="{E97605BB-7BFD-44EC-AA49-7ED9F5823767}">
      <dgm:prSet phldrT="[Text]" custT="1"/>
      <dgm:spPr>
        <a:xfrm>
          <a:off x="1536853" y="0"/>
          <a:ext cx="1341071" cy="439108"/>
        </a:xfr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gm:spPr>
      <dgm:t>
        <a:bodyPr/>
        <a:lstStyle/>
        <a:p>
          <a:r>
            <a:rPr lang="en-US" sz="1200" b="1" dirty="0">
              <a:solidFill>
                <a:sysClr val="windowText" lastClr="000000">
                  <a:hueOff val="0"/>
                  <a:satOff val="0"/>
                  <a:lumOff val="0"/>
                  <a:alphaOff val="0"/>
                </a:sysClr>
              </a:solidFill>
              <a:latin typeface="Calibri" panose="020F0502020204030204"/>
              <a:ea typeface="+mn-ea"/>
              <a:cs typeface="+mn-cs"/>
            </a:rPr>
            <a:t>DLLP </a:t>
          </a:r>
          <a:br>
            <a:rPr lang="en-US" sz="1200" b="1" dirty="0">
              <a:solidFill>
                <a:sysClr val="windowText" lastClr="000000">
                  <a:hueOff val="0"/>
                  <a:satOff val="0"/>
                  <a:lumOff val="0"/>
                  <a:alphaOff val="0"/>
                </a:sysClr>
              </a:solidFill>
              <a:latin typeface="Calibri" panose="020F0502020204030204"/>
              <a:ea typeface="+mn-ea"/>
              <a:cs typeface="+mn-cs"/>
            </a:rPr>
          </a:br>
          <a:r>
            <a:rPr lang="en-US" sz="1200" b="1" dirty="0">
              <a:solidFill>
                <a:sysClr val="windowText" lastClr="000000">
                  <a:hueOff val="0"/>
                  <a:satOff val="0"/>
                  <a:lumOff val="0"/>
                  <a:alphaOff val="0"/>
                </a:sysClr>
              </a:solidFill>
              <a:latin typeface="Calibri" panose="020F0502020204030204"/>
              <a:ea typeface="+mn-ea"/>
              <a:cs typeface="+mn-cs"/>
            </a:rPr>
            <a:t>Emerging</a:t>
          </a:r>
        </a:p>
      </dgm:t>
    </dgm:pt>
    <dgm:pt modelId="{B73E55C7-4CF3-46E5-9613-FEB42ECFE4E4}" type="parTrans" cxnId="{F43155FF-35AE-46A7-8D46-900035739C5F}">
      <dgm:prSet/>
      <dgm:spPr/>
      <dgm:t>
        <a:bodyPr/>
        <a:lstStyle/>
        <a:p>
          <a:endParaRPr lang="en-US"/>
        </a:p>
      </dgm:t>
    </dgm:pt>
    <dgm:pt modelId="{C742F8D4-F46E-49C2-9AC9-25FD6202DE1C}" type="sibTrans" cxnId="{F43155FF-35AE-46A7-8D46-900035739C5F}">
      <dgm:prSet/>
      <dgm:spPr/>
      <dgm:t>
        <a:bodyPr/>
        <a:lstStyle/>
        <a:p>
          <a:endParaRPr lang="en-US"/>
        </a:p>
      </dgm:t>
    </dgm:pt>
    <dgm:pt modelId="{9D4E9CA2-2CE0-4F74-A91B-AE9A5DF41DD4}">
      <dgm:prSet phldrT="[Text]" custT="1"/>
      <dgm:spPr>
        <a:xfrm>
          <a:off x="3065675" y="0"/>
          <a:ext cx="1341071" cy="439108"/>
        </a:xfr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gm:spPr>
      <dgm:t>
        <a:bodyPr/>
        <a:lstStyle/>
        <a:p>
          <a:r>
            <a:rPr lang="en-US" sz="1200" b="1" dirty="0">
              <a:solidFill>
                <a:sysClr val="windowText" lastClr="000000">
                  <a:hueOff val="0"/>
                  <a:satOff val="0"/>
                  <a:lumOff val="0"/>
                  <a:alphaOff val="0"/>
                </a:sysClr>
              </a:solidFill>
              <a:latin typeface="Calibri" panose="020F0502020204030204"/>
              <a:ea typeface="+mn-ea"/>
              <a:cs typeface="+mn-cs"/>
            </a:rPr>
            <a:t>DLLP </a:t>
          </a:r>
          <a:br>
            <a:rPr lang="en-US" sz="1200" b="1" dirty="0">
              <a:solidFill>
                <a:sysClr val="windowText" lastClr="000000">
                  <a:hueOff val="0"/>
                  <a:satOff val="0"/>
                  <a:lumOff val="0"/>
                  <a:alphaOff val="0"/>
                </a:sysClr>
              </a:solidFill>
              <a:latin typeface="Calibri" panose="020F0502020204030204"/>
              <a:ea typeface="+mn-ea"/>
              <a:cs typeface="+mn-cs"/>
            </a:rPr>
          </a:br>
          <a:r>
            <a:rPr lang="en-US" sz="1200" b="1" dirty="0">
              <a:solidFill>
                <a:sysClr val="windowText" lastClr="000000">
                  <a:hueOff val="0"/>
                  <a:satOff val="0"/>
                  <a:lumOff val="0"/>
                  <a:alphaOff val="0"/>
                </a:sysClr>
              </a:solidFill>
              <a:latin typeface="Calibri" panose="020F0502020204030204"/>
              <a:ea typeface="+mn-ea"/>
              <a:cs typeface="+mn-cs"/>
            </a:rPr>
            <a:t>Developing</a:t>
          </a:r>
        </a:p>
      </dgm:t>
    </dgm:pt>
    <dgm:pt modelId="{38DF1F04-E70A-41ED-AB63-A3D3BCE1F6A9}" type="parTrans" cxnId="{89EC323C-3C9D-46CE-858E-DCE07287B9D8}">
      <dgm:prSet/>
      <dgm:spPr/>
      <dgm:t>
        <a:bodyPr/>
        <a:lstStyle/>
        <a:p>
          <a:endParaRPr lang="en-US"/>
        </a:p>
      </dgm:t>
    </dgm:pt>
    <dgm:pt modelId="{0EEEDFA5-0BD4-4705-8357-7B1B60E7CA8A}" type="sibTrans" cxnId="{89EC323C-3C9D-46CE-858E-DCE07287B9D8}">
      <dgm:prSet/>
      <dgm:spPr/>
      <dgm:t>
        <a:bodyPr/>
        <a:lstStyle/>
        <a:p>
          <a:endParaRPr lang="en-US"/>
        </a:p>
      </dgm:t>
    </dgm:pt>
    <dgm:pt modelId="{E31046C1-6265-4092-AB9F-08B4C67C5775}">
      <dgm:prSet phldrT="[Text]" custT="1"/>
      <dgm:spPr>
        <a:xfrm>
          <a:off x="3065675" y="439108"/>
          <a:ext cx="1341071" cy="4177341"/>
        </a:xfrm>
        <a:solidFill>
          <a:sysClr val="window" lastClr="FFFFFF">
            <a:alpha val="90000"/>
            <a:tint val="40000"/>
            <a:hueOff val="0"/>
            <a:satOff val="0"/>
            <a:lumOff val="0"/>
            <a:alphaOff val="0"/>
          </a:sysClr>
        </a:solidFill>
        <a:ln w="12700" cap="flat" cmpd="sng" algn="ctr">
          <a:solidFill>
            <a:sysClr val="windowText" lastClr="000000">
              <a:alpha val="90000"/>
              <a:hueOff val="0"/>
              <a:satOff val="0"/>
              <a:lumOff val="0"/>
              <a:alphaOff val="0"/>
            </a:sysClr>
          </a:solidFill>
          <a:prstDash val="solid"/>
          <a:miter lim="800000"/>
        </a:ln>
        <a:effectLst/>
      </dgm:spPr>
      <dgm:t>
        <a:bodyPr/>
        <a:lstStyle/>
        <a:p>
          <a:r>
            <a:rPr lang="en-US" sz="1200" dirty="0">
              <a:solidFill>
                <a:sysClr val="windowText" lastClr="000000">
                  <a:hueOff val="0"/>
                  <a:satOff val="0"/>
                  <a:lumOff val="0"/>
                  <a:alphaOff val="0"/>
                </a:sysClr>
              </a:solidFill>
              <a:latin typeface="Calibri" panose="020F0502020204030204"/>
              <a:ea typeface="+mn-ea"/>
              <a:cs typeface="+mn-cs"/>
            </a:rPr>
            <a:t>Must attempt sentences with complex clause structures (i.e., an independent clause and at least one dependent clause)</a:t>
          </a:r>
        </a:p>
      </dgm:t>
    </dgm:pt>
    <dgm:pt modelId="{D44150C8-221E-4FE8-BC53-298F05A5B6A3}" type="parTrans" cxnId="{203CFC44-5EB5-4AE9-B1EC-BFF06A7857ED}">
      <dgm:prSet/>
      <dgm:spPr/>
      <dgm:t>
        <a:bodyPr/>
        <a:lstStyle/>
        <a:p>
          <a:endParaRPr lang="en-US"/>
        </a:p>
      </dgm:t>
    </dgm:pt>
    <dgm:pt modelId="{3594CB07-3912-4C77-A398-7A1C9F0C0BDC}" type="sibTrans" cxnId="{203CFC44-5EB5-4AE9-B1EC-BFF06A7857ED}">
      <dgm:prSet/>
      <dgm:spPr/>
      <dgm:t>
        <a:bodyPr/>
        <a:lstStyle/>
        <a:p>
          <a:endParaRPr lang="en-US"/>
        </a:p>
      </dgm:t>
    </dgm:pt>
    <dgm:pt modelId="{B687D5BC-DE7F-4AF2-98F2-C0B83447C537}">
      <dgm:prSet phldrT="[Text]" custT="1"/>
      <dgm:spPr>
        <a:xfrm>
          <a:off x="4594496" y="0"/>
          <a:ext cx="1341071" cy="439108"/>
        </a:xfr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gm:spPr>
      <dgm:t>
        <a:bodyPr/>
        <a:lstStyle/>
        <a:p>
          <a:r>
            <a:rPr lang="en-US" sz="1200" b="1" dirty="0">
              <a:solidFill>
                <a:sysClr val="windowText" lastClr="000000">
                  <a:hueOff val="0"/>
                  <a:satOff val="0"/>
                  <a:lumOff val="0"/>
                  <a:alphaOff val="0"/>
                </a:sysClr>
              </a:solidFill>
              <a:latin typeface="Calibri" panose="020F0502020204030204"/>
              <a:ea typeface="+mn-ea"/>
              <a:cs typeface="+mn-cs"/>
            </a:rPr>
            <a:t>DLLP </a:t>
          </a:r>
          <a:br>
            <a:rPr lang="en-US" sz="1200" b="1" dirty="0">
              <a:solidFill>
                <a:sysClr val="windowText" lastClr="000000">
                  <a:hueOff val="0"/>
                  <a:satOff val="0"/>
                  <a:lumOff val="0"/>
                  <a:alphaOff val="0"/>
                </a:sysClr>
              </a:solidFill>
              <a:latin typeface="Calibri" panose="020F0502020204030204"/>
              <a:ea typeface="+mn-ea"/>
              <a:cs typeface="+mn-cs"/>
            </a:rPr>
          </a:br>
          <a:r>
            <a:rPr lang="en-US" sz="1200" b="1" dirty="0">
              <a:solidFill>
                <a:sysClr val="windowText" lastClr="000000">
                  <a:hueOff val="0"/>
                  <a:satOff val="0"/>
                  <a:lumOff val="0"/>
                  <a:alphaOff val="0"/>
                </a:sysClr>
              </a:solidFill>
              <a:latin typeface="Calibri" panose="020F0502020204030204"/>
              <a:ea typeface="+mn-ea"/>
              <a:cs typeface="+mn-cs"/>
            </a:rPr>
            <a:t>Controlled</a:t>
          </a:r>
        </a:p>
      </dgm:t>
    </dgm:pt>
    <dgm:pt modelId="{7B5EAF26-812D-49BC-8203-5E1733D87CB1}" type="parTrans" cxnId="{7CE57FE6-E03A-4BB7-AF39-0A2227AA8ABA}">
      <dgm:prSet/>
      <dgm:spPr/>
      <dgm:t>
        <a:bodyPr/>
        <a:lstStyle/>
        <a:p>
          <a:endParaRPr lang="en-US"/>
        </a:p>
      </dgm:t>
    </dgm:pt>
    <dgm:pt modelId="{A53522F6-694A-44C4-AFDD-3A0A4FFA41C3}" type="sibTrans" cxnId="{7CE57FE6-E03A-4BB7-AF39-0A2227AA8ABA}">
      <dgm:prSet/>
      <dgm:spPr/>
      <dgm:t>
        <a:bodyPr/>
        <a:lstStyle/>
        <a:p>
          <a:endParaRPr lang="en-US"/>
        </a:p>
      </dgm:t>
    </dgm:pt>
    <dgm:pt modelId="{DEA27419-BD9B-407B-9AF6-2B52D79307B4}">
      <dgm:prSet phldrT="[Text]" custT="1"/>
      <dgm:spPr>
        <a:xfrm>
          <a:off x="4594496" y="439108"/>
          <a:ext cx="1341071" cy="4177341"/>
        </a:xfrm>
        <a:solidFill>
          <a:sysClr val="window" lastClr="FFFFFF">
            <a:alpha val="90000"/>
            <a:tint val="40000"/>
            <a:hueOff val="0"/>
            <a:satOff val="0"/>
            <a:lumOff val="0"/>
            <a:alphaOff val="0"/>
          </a:sysClr>
        </a:solidFill>
        <a:ln w="12700" cap="flat" cmpd="sng" algn="ctr">
          <a:solidFill>
            <a:sysClr val="windowText" lastClr="000000">
              <a:alpha val="90000"/>
              <a:hueOff val="0"/>
              <a:satOff val="0"/>
              <a:lumOff val="0"/>
              <a:alphaOff val="0"/>
            </a:sysClr>
          </a:solidFill>
          <a:prstDash val="solid"/>
          <a:miter lim="800000"/>
        </a:ln>
        <a:effectLst/>
      </dgm:spPr>
      <dgm:t>
        <a:bodyPr/>
        <a:lstStyle/>
        <a:p>
          <a:r>
            <a:rPr lang="en-US" sz="1200">
              <a:solidFill>
                <a:sysClr val="windowText" lastClr="000000">
                  <a:hueOff val="0"/>
                  <a:satOff val="0"/>
                  <a:lumOff val="0"/>
                  <a:alphaOff val="0"/>
                </a:sysClr>
              </a:solidFill>
              <a:latin typeface="Calibri" panose="020F0502020204030204"/>
              <a:ea typeface="+mn-ea"/>
              <a:cs typeface="+mn-cs"/>
            </a:rPr>
            <a:t>Use of </a:t>
          </a:r>
          <a:r>
            <a:rPr lang="en-US" sz="1200" dirty="0">
              <a:solidFill>
                <a:sysClr val="windowText" lastClr="000000">
                  <a:hueOff val="0"/>
                  <a:satOff val="0"/>
                  <a:lumOff val="0"/>
                  <a:alphaOff val="0"/>
                </a:sysClr>
              </a:solidFill>
              <a:latin typeface="Calibri" panose="020F0502020204030204"/>
              <a:ea typeface="+mn-ea"/>
              <a:cs typeface="+mn-cs"/>
            </a:rPr>
            <a:t>a variety of complex clause structures, including relative, adverbial, or </a:t>
          </a:r>
          <a:r>
            <a:rPr lang="en-US" sz="1200">
              <a:solidFill>
                <a:sysClr val="windowText" lastClr="000000">
                  <a:hueOff val="0"/>
                  <a:satOff val="0"/>
                  <a:lumOff val="0"/>
                  <a:alphaOff val="0"/>
                </a:sysClr>
              </a:solidFill>
              <a:latin typeface="Calibri" panose="020F0502020204030204"/>
              <a:ea typeface="+mn-ea"/>
              <a:cs typeface="+mn-cs"/>
            </a:rPr>
            <a:t>noun clauses</a:t>
          </a:r>
          <a:endParaRPr lang="en-US" sz="1200" dirty="0">
            <a:solidFill>
              <a:sysClr val="windowText" lastClr="000000">
                <a:hueOff val="0"/>
                <a:satOff val="0"/>
                <a:lumOff val="0"/>
                <a:alphaOff val="0"/>
              </a:sysClr>
            </a:solidFill>
            <a:latin typeface="Calibri" panose="020F0502020204030204"/>
            <a:ea typeface="+mn-ea"/>
            <a:cs typeface="+mn-cs"/>
          </a:endParaRPr>
        </a:p>
      </dgm:t>
    </dgm:pt>
    <dgm:pt modelId="{7BB68A71-AB81-413A-890B-7CD2777B8C6E}" type="parTrans" cxnId="{5FA8331D-AEEB-4723-9E83-38787DFFA7BD}">
      <dgm:prSet/>
      <dgm:spPr/>
      <dgm:t>
        <a:bodyPr/>
        <a:lstStyle/>
        <a:p>
          <a:endParaRPr lang="en-US"/>
        </a:p>
      </dgm:t>
    </dgm:pt>
    <dgm:pt modelId="{3387AD6C-6B17-4553-ACF2-6BF0D7F2ED60}" type="sibTrans" cxnId="{5FA8331D-AEEB-4723-9E83-38787DFFA7BD}">
      <dgm:prSet/>
      <dgm:spPr/>
      <dgm:t>
        <a:bodyPr/>
        <a:lstStyle/>
        <a:p>
          <a:endParaRPr lang="en-US"/>
        </a:p>
      </dgm:t>
    </dgm:pt>
    <dgm:pt modelId="{A3C475D2-1DC5-4C1E-83E4-3B74C12D5CC7}">
      <dgm:prSet custT="1"/>
      <dgm:spPr>
        <a:xfrm>
          <a:off x="8031" y="439108"/>
          <a:ext cx="1341071" cy="4177341"/>
        </a:xfrm>
        <a:solidFill>
          <a:sysClr val="window" lastClr="FFFFFF">
            <a:alpha val="90000"/>
            <a:tint val="40000"/>
            <a:hueOff val="0"/>
            <a:satOff val="0"/>
            <a:lumOff val="0"/>
            <a:alphaOff val="0"/>
          </a:sysClr>
        </a:solidFill>
        <a:ln w="12700" cap="flat" cmpd="sng" algn="ctr">
          <a:solidFill>
            <a:sysClr val="windowText" lastClr="000000">
              <a:alpha val="90000"/>
              <a:hueOff val="0"/>
              <a:satOff val="0"/>
              <a:lumOff val="0"/>
              <a:alphaOff val="0"/>
            </a:sysClr>
          </a:solidFill>
          <a:prstDash val="solid"/>
          <a:miter lim="800000"/>
        </a:ln>
        <a:effectLst/>
      </dgm:spPr>
      <dgm:t>
        <a:bodyPr/>
        <a:lstStyle/>
        <a:p>
          <a:r>
            <a:rPr lang="en-US" sz="1200" dirty="0">
              <a:solidFill>
                <a:sysClr val="windowText" lastClr="000000">
                  <a:hueOff val="0"/>
                  <a:satOff val="0"/>
                  <a:lumOff val="0"/>
                  <a:alphaOff val="0"/>
                </a:sysClr>
              </a:solidFill>
              <a:latin typeface="Calibri" panose="020F0502020204030204"/>
              <a:ea typeface="+mn-ea"/>
              <a:cs typeface="+mn-cs"/>
            </a:rPr>
            <a:t>2 or more word phrases not in English word order</a:t>
          </a:r>
        </a:p>
      </dgm:t>
    </dgm:pt>
    <dgm:pt modelId="{33215EA8-A1D7-4181-9F4F-F17DD09263E9}" type="parTrans" cxnId="{3A4A5E42-565C-49F1-89CE-007D3172C85F}">
      <dgm:prSet/>
      <dgm:spPr/>
      <dgm:t>
        <a:bodyPr/>
        <a:lstStyle/>
        <a:p>
          <a:endParaRPr lang="en-US"/>
        </a:p>
      </dgm:t>
    </dgm:pt>
    <dgm:pt modelId="{D5C0EF88-4BC3-456B-A769-B576D0CF9DD1}" type="sibTrans" cxnId="{3A4A5E42-565C-49F1-89CE-007D3172C85F}">
      <dgm:prSet/>
      <dgm:spPr/>
      <dgm:t>
        <a:bodyPr/>
        <a:lstStyle/>
        <a:p>
          <a:endParaRPr lang="en-US"/>
        </a:p>
      </dgm:t>
    </dgm:pt>
    <dgm:pt modelId="{509C8F0C-D552-49E5-A93D-392DE9275384}">
      <dgm:prSet custT="1"/>
      <dgm:spPr>
        <a:xfrm>
          <a:off x="8031" y="439108"/>
          <a:ext cx="1341071" cy="4177341"/>
        </a:xfrm>
        <a:solidFill>
          <a:sysClr val="window" lastClr="FFFFFF">
            <a:alpha val="90000"/>
            <a:tint val="40000"/>
            <a:hueOff val="0"/>
            <a:satOff val="0"/>
            <a:lumOff val="0"/>
            <a:alphaOff val="0"/>
          </a:sysClr>
        </a:solidFill>
        <a:ln w="12700" cap="flat" cmpd="sng" algn="ctr">
          <a:solidFill>
            <a:sysClr val="windowText" lastClr="000000">
              <a:alpha val="90000"/>
              <a:hueOff val="0"/>
              <a:satOff val="0"/>
              <a:lumOff val="0"/>
              <a:alphaOff val="0"/>
            </a:sysClr>
          </a:solidFill>
          <a:prstDash val="solid"/>
          <a:miter lim="800000"/>
        </a:ln>
        <a:effectLst/>
      </dgm:spPr>
      <dgm:t>
        <a:bodyPr/>
        <a:lstStyle/>
        <a:p>
          <a:r>
            <a:rPr lang="en-US" sz="1200" dirty="0">
              <a:solidFill>
                <a:sysClr val="windowText" lastClr="000000">
                  <a:hueOff val="0"/>
                  <a:satOff val="0"/>
                  <a:lumOff val="0"/>
                  <a:alphaOff val="0"/>
                </a:sysClr>
              </a:solidFill>
              <a:latin typeface="Calibri" panose="020F0502020204030204"/>
              <a:ea typeface="+mn-ea"/>
              <a:cs typeface="+mn-cs"/>
            </a:rPr>
            <a:t>Response in a language other </a:t>
          </a:r>
          <a:r>
            <a:rPr lang="en-US" sz="1200">
              <a:solidFill>
                <a:sysClr val="windowText" lastClr="000000">
                  <a:hueOff val="0"/>
                  <a:satOff val="0"/>
                  <a:lumOff val="0"/>
                  <a:alphaOff val="0"/>
                </a:sysClr>
              </a:solidFill>
              <a:latin typeface="Calibri" panose="020F0502020204030204"/>
              <a:ea typeface="+mn-ea"/>
              <a:cs typeface="+mn-cs"/>
            </a:rPr>
            <a:t>than English</a:t>
          </a:r>
          <a:endParaRPr lang="en-US" sz="1200" dirty="0">
            <a:solidFill>
              <a:sysClr val="windowText" lastClr="000000">
                <a:hueOff val="0"/>
                <a:satOff val="0"/>
                <a:lumOff val="0"/>
                <a:alphaOff val="0"/>
              </a:sysClr>
            </a:solidFill>
            <a:latin typeface="Calibri" panose="020F0502020204030204"/>
            <a:ea typeface="+mn-ea"/>
            <a:cs typeface="+mn-cs"/>
          </a:endParaRPr>
        </a:p>
      </dgm:t>
    </dgm:pt>
    <dgm:pt modelId="{4DB3C9E8-4434-4B21-B377-D4C978DA87BF}" type="parTrans" cxnId="{171C0B39-FDF4-4743-AC4B-334D9AC53E68}">
      <dgm:prSet/>
      <dgm:spPr/>
      <dgm:t>
        <a:bodyPr/>
        <a:lstStyle/>
        <a:p>
          <a:endParaRPr lang="en-US"/>
        </a:p>
      </dgm:t>
    </dgm:pt>
    <dgm:pt modelId="{0547E03F-6E51-49AC-9884-3671DC2653AB}" type="sibTrans" cxnId="{171C0B39-FDF4-4743-AC4B-334D9AC53E68}">
      <dgm:prSet/>
      <dgm:spPr/>
      <dgm:t>
        <a:bodyPr/>
        <a:lstStyle/>
        <a:p>
          <a:endParaRPr lang="en-US"/>
        </a:p>
      </dgm:t>
    </dgm:pt>
    <dgm:pt modelId="{ADDF0463-6A13-4BA9-A644-0075539A074F}">
      <dgm:prSet custT="1"/>
      <dgm:spPr>
        <a:xfrm>
          <a:off x="8031" y="439108"/>
          <a:ext cx="1341071" cy="4177341"/>
        </a:xfrm>
        <a:solidFill>
          <a:sysClr val="window" lastClr="FFFFFF">
            <a:alpha val="90000"/>
            <a:tint val="40000"/>
            <a:hueOff val="0"/>
            <a:satOff val="0"/>
            <a:lumOff val="0"/>
            <a:alphaOff val="0"/>
          </a:sysClr>
        </a:solidFill>
        <a:ln w="12700" cap="flat" cmpd="sng" algn="ctr">
          <a:solidFill>
            <a:sysClr val="windowText" lastClr="000000">
              <a:alpha val="90000"/>
              <a:hueOff val="0"/>
              <a:satOff val="0"/>
              <a:lumOff val="0"/>
              <a:alphaOff val="0"/>
            </a:sysClr>
          </a:solidFill>
          <a:prstDash val="solid"/>
          <a:miter lim="800000"/>
        </a:ln>
        <a:effectLst/>
      </dgm:spPr>
      <dgm:t>
        <a:bodyPr/>
        <a:lstStyle/>
        <a:p>
          <a:r>
            <a:rPr lang="en-US" sz="1200" dirty="0">
              <a:solidFill>
                <a:sysClr val="windowText" lastClr="000000">
                  <a:hueOff val="0"/>
                  <a:satOff val="0"/>
                  <a:lumOff val="0"/>
                  <a:alphaOff val="0"/>
                </a:sysClr>
              </a:solidFill>
              <a:latin typeface="Calibri" panose="020F0502020204030204"/>
              <a:ea typeface="+mn-ea"/>
              <a:cs typeface="+mn-cs"/>
            </a:rPr>
            <a:t>Sentence fragments placed in English word order</a:t>
          </a:r>
        </a:p>
      </dgm:t>
    </dgm:pt>
    <dgm:pt modelId="{4A2491FA-F52F-4D90-8838-963CF4BF03D7}" type="sibTrans" cxnId="{F46FED50-728B-4F23-9196-E20A1258A72A}">
      <dgm:prSet/>
      <dgm:spPr/>
      <dgm:t>
        <a:bodyPr/>
        <a:lstStyle/>
        <a:p>
          <a:endParaRPr lang="en-US"/>
        </a:p>
      </dgm:t>
    </dgm:pt>
    <dgm:pt modelId="{B08A2334-239D-44B7-BAE2-99F5DF39F775}" type="parTrans" cxnId="{F46FED50-728B-4F23-9196-E20A1258A72A}">
      <dgm:prSet/>
      <dgm:spPr/>
      <dgm:t>
        <a:bodyPr/>
        <a:lstStyle/>
        <a:p>
          <a:endParaRPr lang="en-US"/>
        </a:p>
      </dgm:t>
    </dgm:pt>
    <dgm:pt modelId="{33B1B2A6-22F6-4893-9948-1A2C524A1104}">
      <dgm:prSet custT="1"/>
      <dgm:spPr>
        <a:xfrm>
          <a:off x="3065675" y="439108"/>
          <a:ext cx="1341071" cy="4177341"/>
        </a:xfrm>
        <a:solidFill>
          <a:sysClr val="window" lastClr="FFFFFF">
            <a:alpha val="90000"/>
            <a:tint val="40000"/>
            <a:hueOff val="0"/>
            <a:satOff val="0"/>
            <a:lumOff val="0"/>
            <a:alphaOff val="0"/>
          </a:sysClr>
        </a:solidFill>
        <a:ln w="12700" cap="flat" cmpd="sng" algn="ctr">
          <a:solidFill>
            <a:sysClr val="windowText" lastClr="000000">
              <a:alpha val="90000"/>
              <a:hueOff val="0"/>
              <a:satOff val="0"/>
              <a:lumOff val="0"/>
              <a:alphaOff val="0"/>
            </a:sysClr>
          </a:solidFill>
          <a:prstDash val="solid"/>
          <a:miter lim="800000"/>
        </a:ln>
        <a:effectLst/>
      </dgm:spPr>
      <dgm:t>
        <a:bodyPr/>
        <a:lstStyle/>
        <a:p>
          <a:r>
            <a:rPr lang="en-US" sz="1200" dirty="0">
              <a:solidFill>
                <a:sysClr val="windowText" lastClr="000000">
                  <a:hueOff val="0"/>
                  <a:satOff val="0"/>
                  <a:lumOff val="0"/>
                  <a:alphaOff val="0"/>
                </a:sysClr>
              </a:solidFill>
              <a:latin typeface="Calibri" panose="020F0502020204030204"/>
              <a:ea typeface="+mn-ea"/>
              <a:cs typeface="+mn-cs"/>
            </a:rPr>
            <a:t>May have repetitive use of one dependent structure, such as relative, adverbial, or noun clauses</a:t>
          </a:r>
        </a:p>
      </dgm:t>
    </dgm:pt>
    <dgm:pt modelId="{21EB256D-2A25-4691-B82B-7ABAD71A880C}" type="parTrans" cxnId="{2561B50E-20AF-472B-9DC6-3918231663F0}">
      <dgm:prSet/>
      <dgm:spPr/>
      <dgm:t>
        <a:bodyPr/>
        <a:lstStyle/>
        <a:p>
          <a:endParaRPr lang="en-US"/>
        </a:p>
      </dgm:t>
    </dgm:pt>
    <dgm:pt modelId="{200C7B78-CADA-4734-8C07-820D6B2FA14E}" type="sibTrans" cxnId="{2561B50E-20AF-472B-9DC6-3918231663F0}">
      <dgm:prSet/>
      <dgm:spPr/>
      <dgm:t>
        <a:bodyPr/>
        <a:lstStyle/>
        <a:p>
          <a:endParaRPr lang="en-US"/>
        </a:p>
      </dgm:t>
    </dgm:pt>
    <dgm:pt modelId="{0971BF5F-2B12-4A0C-88C6-7E3C25B0B683}">
      <dgm:prSet custT="1"/>
      <dgm:spPr>
        <a:xfrm>
          <a:off x="3065675" y="439108"/>
          <a:ext cx="1341071" cy="4177341"/>
        </a:xfrm>
        <a:solidFill>
          <a:sysClr val="window" lastClr="FFFFFF">
            <a:alpha val="90000"/>
            <a:tint val="40000"/>
            <a:hueOff val="0"/>
            <a:satOff val="0"/>
            <a:lumOff val="0"/>
            <a:alphaOff val="0"/>
          </a:sysClr>
        </a:solidFill>
        <a:ln w="12700" cap="flat" cmpd="sng" algn="ctr">
          <a:solidFill>
            <a:sysClr val="windowText" lastClr="000000">
              <a:alpha val="90000"/>
              <a:hueOff val="0"/>
              <a:satOff val="0"/>
              <a:lumOff val="0"/>
              <a:alphaOff val="0"/>
            </a:sysClr>
          </a:solidFill>
          <a:prstDash val="solid"/>
          <a:miter lim="800000"/>
        </a:ln>
        <a:effectLst/>
      </dgm:spPr>
      <dgm:t>
        <a:bodyPr/>
        <a:lstStyle/>
        <a:p>
          <a:r>
            <a:rPr lang="en-US" sz="1200">
              <a:solidFill>
                <a:sysClr val="windowText" lastClr="000000">
                  <a:hueOff val="0"/>
                  <a:satOff val="0"/>
                  <a:lumOff val="0"/>
                  <a:alphaOff val="0"/>
                </a:sysClr>
              </a:solidFill>
              <a:latin typeface="Calibri" panose="020F0502020204030204"/>
              <a:ea typeface="+mn-ea"/>
              <a:cs typeface="+mn-cs"/>
            </a:rPr>
            <a:t>May or may not be accurate</a:t>
          </a:r>
        </a:p>
      </dgm:t>
    </dgm:pt>
    <dgm:pt modelId="{AF891BEE-8456-4836-BAB5-7AB802036998}" type="parTrans" cxnId="{7160C6B1-DD97-4AFF-8EEC-4F39F5364601}">
      <dgm:prSet/>
      <dgm:spPr/>
      <dgm:t>
        <a:bodyPr/>
        <a:lstStyle/>
        <a:p>
          <a:endParaRPr lang="en-US"/>
        </a:p>
      </dgm:t>
    </dgm:pt>
    <dgm:pt modelId="{E17C63B2-C62E-463E-ABAC-DB73406781A6}" type="sibTrans" cxnId="{7160C6B1-DD97-4AFF-8EEC-4F39F5364601}">
      <dgm:prSet/>
      <dgm:spPr/>
      <dgm:t>
        <a:bodyPr/>
        <a:lstStyle/>
        <a:p>
          <a:endParaRPr lang="en-US"/>
        </a:p>
      </dgm:t>
    </dgm:pt>
    <dgm:pt modelId="{382BF0E6-B319-438E-9476-FF874F1924EC}">
      <dgm:prSet custT="1"/>
      <dgm:spPr>
        <a:xfrm>
          <a:off x="3065675" y="439108"/>
          <a:ext cx="1341071" cy="4177341"/>
        </a:xfrm>
        <a:solidFill>
          <a:sysClr val="window" lastClr="FFFFFF">
            <a:alpha val="90000"/>
            <a:tint val="40000"/>
            <a:hueOff val="0"/>
            <a:satOff val="0"/>
            <a:lumOff val="0"/>
            <a:alphaOff val="0"/>
          </a:sysClr>
        </a:solidFill>
        <a:ln w="12700" cap="flat" cmpd="sng" algn="ctr">
          <a:solidFill>
            <a:sysClr val="windowText" lastClr="000000">
              <a:alpha val="90000"/>
              <a:hueOff val="0"/>
              <a:satOff val="0"/>
              <a:lumOff val="0"/>
              <a:alphaOff val="0"/>
            </a:sysClr>
          </a:solidFill>
          <a:prstDash val="solid"/>
          <a:miter lim="800000"/>
        </a:ln>
        <a:effectLst/>
      </dgm:spPr>
      <dgm:t>
        <a:bodyPr/>
        <a:lstStyle/>
        <a:p>
          <a:r>
            <a:rPr lang="en-US" sz="1200" dirty="0">
              <a:solidFill>
                <a:sysClr val="windowText" lastClr="000000">
                  <a:hueOff val="0"/>
                  <a:satOff val="0"/>
                  <a:lumOff val="0"/>
                  <a:alphaOff val="0"/>
                </a:sysClr>
              </a:solidFill>
              <a:latin typeface="Calibri" panose="020F0502020204030204"/>
              <a:ea typeface="+mn-ea"/>
              <a:cs typeface="+mn-cs"/>
            </a:rPr>
            <a:t>Simple and compound sentences are mostly accurate/ grammatically correct</a:t>
          </a:r>
        </a:p>
      </dgm:t>
    </dgm:pt>
    <dgm:pt modelId="{E3FA5A71-4384-4E78-9EE5-3AA122B33627}" type="parTrans" cxnId="{33D4E9E6-036F-4FE0-A05C-147FFE7BC378}">
      <dgm:prSet/>
      <dgm:spPr/>
      <dgm:t>
        <a:bodyPr/>
        <a:lstStyle/>
        <a:p>
          <a:endParaRPr lang="en-US"/>
        </a:p>
      </dgm:t>
    </dgm:pt>
    <dgm:pt modelId="{3D573FCE-448C-4AC4-88B1-672B62996B07}" type="sibTrans" cxnId="{33D4E9E6-036F-4FE0-A05C-147FFE7BC378}">
      <dgm:prSet/>
      <dgm:spPr/>
      <dgm:t>
        <a:bodyPr/>
        <a:lstStyle/>
        <a:p>
          <a:endParaRPr lang="en-US"/>
        </a:p>
      </dgm:t>
    </dgm:pt>
    <dgm:pt modelId="{28EB1555-854C-4B14-81C4-17B5612E03C4}">
      <dgm:prSet custT="1"/>
      <dgm:spPr>
        <a:xfrm>
          <a:off x="4594496" y="439108"/>
          <a:ext cx="1341071" cy="4177341"/>
        </a:xfrm>
        <a:solidFill>
          <a:sysClr val="window" lastClr="FFFFFF">
            <a:alpha val="90000"/>
            <a:tint val="40000"/>
            <a:hueOff val="0"/>
            <a:satOff val="0"/>
            <a:lumOff val="0"/>
            <a:alphaOff val="0"/>
          </a:sysClr>
        </a:solidFill>
        <a:ln w="12700" cap="flat" cmpd="sng" algn="ctr">
          <a:solidFill>
            <a:sysClr val="windowText" lastClr="000000">
              <a:alpha val="90000"/>
              <a:hueOff val="0"/>
              <a:satOff val="0"/>
              <a:lumOff val="0"/>
              <a:alphaOff val="0"/>
            </a:sysClr>
          </a:solidFill>
          <a:prstDash val="solid"/>
          <a:miter lim="800000"/>
        </a:ln>
        <a:effectLst/>
      </dgm:spPr>
      <dgm:t>
        <a:bodyPr/>
        <a:lstStyle/>
        <a:p>
          <a:r>
            <a:rPr lang="en-US" sz="1200" dirty="0">
              <a:solidFill>
                <a:sysClr val="windowText" lastClr="000000">
                  <a:hueOff val="0"/>
                  <a:satOff val="0"/>
                  <a:lumOff val="0"/>
                  <a:alphaOff val="0"/>
                </a:sysClr>
              </a:solidFill>
              <a:latin typeface="Calibri" panose="020F0502020204030204"/>
              <a:ea typeface="+mn-ea"/>
              <a:cs typeface="+mn-cs"/>
            </a:rPr>
            <a:t>Simple and compound sentences are accurate and grammatically correct</a:t>
          </a:r>
        </a:p>
      </dgm:t>
    </dgm:pt>
    <dgm:pt modelId="{50EB01FC-BB6B-4EC9-84B3-E1A8FAA36BD6}" type="parTrans" cxnId="{E92B476F-3DCF-4941-9616-DAD752C7990E}">
      <dgm:prSet/>
      <dgm:spPr/>
      <dgm:t>
        <a:bodyPr/>
        <a:lstStyle/>
        <a:p>
          <a:endParaRPr lang="en-US"/>
        </a:p>
      </dgm:t>
    </dgm:pt>
    <dgm:pt modelId="{3B30EB70-AF9F-4007-94D2-DDA19860C85C}" type="sibTrans" cxnId="{E92B476F-3DCF-4941-9616-DAD752C7990E}">
      <dgm:prSet/>
      <dgm:spPr/>
      <dgm:t>
        <a:bodyPr/>
        <a:lstStyle/>
        <a:p>
          <a:endParaRPr lang="en-US"/>
        </a:p>
      </dgm:t>
    </dgm:pt>
    <dgm:pt modelId="{1DB7F470-9661-4C3E-8846-7547AA84AF33}">
      <dgm:prSet custT="1"/>
      <dgm:spPr>
        <a:xfrm>
          <a:off x="4594496" y="439108"/>
          <a:ext cx="1341071" cy="4177341"/>
        </a:xfrm>
        <a:solidFill>
          <a:sysClr val="window" lastClr="FFFFFF">
            <a:alpha val="90000"/>
            <a:tint val="40000"/>
            <a:hueOff val="0"/>
            <a:satOff val="0"/>
            <a:lumOff val="0"/>
            <a:alphaOff val="0"/>
          </a:sysClr>
        </a:solidFill>
        <a:ln w="12700" cap="flat" cmpd="sng" algn="ctr">
          <a:solidFill>
            <a:sysClr val="windowText" lastClr="000000">
              <a:alpha val="90000"/>
              <a:hueOff val="0"/>
              <a:satOff val="0"/>
              <a:lumOff val="0"/>
              <a:alphaOff val="0"/>
            </a:sysClr>
          </a:solidFill>
          <a:prstDash val="solid"/>
          <a:miter lim="800000"/>
        </a:ln>
        <a:effectLst/>
      </dgm:spPr>
      <dgm:t>
        <a:bodyPr/>
        <a:lstStyle/>
        <a:p>
          <a:r>
            <a:rPr lang="en-US" sz="1200" dirty="0">
              <a:solidFill>
                <a:sysClr val="windowText" lastClr="000000">
                  <a:hueOff val="0"/>
                  <a:satOff val="0"/>
                  <a:lumOff val="0"/>
                  <a:alphaOff val="0"/>
                </a:sysClr>
              </a:solidFill>
              <a:latin typeface="Calibri" panose="020F0502020204030204"/>
              <a:ea typeface="+mn-ea"/>
              <a:cs typeface="+mn-cs"/>
            </a:rPr>
            <a:t>Complex clause structures are mostly accurate/grammatically correct</a:t>
          </a:r>
        </a:p>
      </dgm:t>
    </dgm:pt>
    <dgm:pt modelId="{79ADBC11-FBDD-44A3-AB38-9095E3768167}" type="parTrans" cxnId="{42D20294-E22F-4D12-90F6-D2A1C9CD61D9}">
      <dgm:prSet/>
      <dgm:spPr/>
      <dgm:t>
        <a:bodyPr/>
        <a:lstStyle/>
        <a:p>
          <a:endParaRPr lang="en-US"/>
        </a:p>
      </dgm:t>
    </dgm:pt>
    <dgm:pt modelId="{C928ABD5-9A72-4429-816C-58E3C99E6703}" type="sibTrans" cxnId="{42D20294-E22F-4D12-90F6-D2A1C9CD61D9}">
      <dgm:prSet/>
      <dgm:spPr/>
      <dgm:t>
        <a:bodyPr/>
        <a:lstStyle/>
        <a:p>
          <a:endParaRPr lang="en-US"/>
        </a:p>
      </dgm:t>
    </dgm:pt>
    <dgm:pt modelId="{08B426F1-4339-B940-B4BE-46487F87B85F}">
      <dgm:prSet custT="1"/>
      <dgm:spPr/>
      <dgm:t>
        <a:bodyPr/>
        <a:lstStyle/>
        <a:p>
          <a:r>
            <a:rPr lang="en-US" sz="1200" dirty="0">
              <a:solidFill>
                <a:sysClr val="windowText" lastClr="000000">
                  <a:hueOff val="0"/>
                  <a:satOff val="0"/>
                  <a:lumOff val="0"/>
                  <a:alphaOff val="0"/>
                </a:sysClr>
              </a:solidFill>
              <a:latin typeface="Calibri" panose="020F0502020204030204"/>
              <a:ea typeface="+mn-ea"/>
              <a:cs typeface="+mn-cs"/>
            </a:rPr>
            <a:t>Simple sentences</a:t>
          </a:r>
          <a:endParaRPr lang="en-US" sz="1200" dirty="0"/>
        </a:p>
      </dgm:t>
    </dgm:pt>
    <dgm:pt modelId="{C5FAA462-1698-4541-95D8-292B9C0E9510}" type="parTrans" cxnId="{8A49CDBC-B258-804E-A558-E0D226E567F4}">
      <dgm:prSet/>
      <dgm:spPr/>
      <dgm:t>
        <a:bodyPr/>
        <a:lstStyle/>
        <a:p>
          <a:endParaRPr lang="en-US"/>
        </a:p>
      </dgm:t>
    </dgm:pt>
    <dgm:pt modelId="{CD20DDD5-B1E9-9444-A0AB-803C9F66219B}" type="sibTrans" cxnId="{8A49CDBC-B258-804E-A558-E0D226E567F4}">
      <dgm:prSet/>
      <dgm:spPr/>
      <dgm:t>
        <a:bodyPr/>
        <a:lstStyle/>
        <a:p>
          <a:endParaRPr lang="en-US"/>
        </a:p>
      </dgm:t>
    </dgm:pt>
    <dgm:pt modelId="{90C0F4F6-DF6B-BF47-BAD7-447D4675A25A}">
      <dgm:prSet custT="1"/>
      <dgm:spPr/>
      <dgm:t>
        <a:bodyPr/>
        <a:lstStyle/>
        <a:p>
          <a:r>
            <a:rPr lang="en-US" sz="1200" dirty="0">
              <a:solidFill>
                <a:sysClr val="windowText" lastClr="000000">
                  <a:hueOff val="0"/>
                  <a:satOff val="0"/>
                  <a:lumOff val="0"/>
                  <a:alphaOff val="0"/>
                </a:sysClr>
              </a:solidFill>
              <a:latin typeface="Calibri" panose="020F0502020204030204"/>
              <a:ea typeface="+mn-ea"/>
              <a:cs typeface="+mn-cs"/>
            </a:rPr>
            <a:t>Compound sentences</a:t>
          </a:r>
        </a:p>
      </dgm:t>
    </dgm:pt>
    <dgm:pt modelId="{9FA3AD7D-EA16-9C49-8511-9CFD65824C37}" type="parTrans" cxnId="{3C7EA4D3-2E29-8341-85C3-2EC963637204}">
      <dgm:prSet/>
      <dgm:spPr/>
      <dgm:t>
        <a:bodyPr/>
        <a:lstStyle/>
        <a:p>
          <a:endParaRPr lang="en-US"/>
        </a:p>
      </dgm:t>
    </dgm:pt>
    <dgm:pt modelId="{D764F2B8-0ADE-D143-8A4D-15225D24DD86}" type="sibTrans" cxnId="{3C7EA4D3-2E29-8341-85C3-2EC963637204}">
      <dgm:prSet/>
      <dgm:spPr/>
      <dgm:t>
        <a:bodyPr/>
        <a:lstStyle/>
        <a:p>
          <a:endParaRPr lang="en-US"/>
        </a:p>
      </dgm:t>
    </dgm:pt>
    <dgm:pt modelId="{8F804DD1-FC06-F742-854D-A1277B0B66FD}">
      <dgm:prSet custT="1"/>
      <dgm:spPr/>
      <dgm:t>
        <a:bodyPr/>
        <a:lstStyle/>
        <a:p>
          <a:r>
            <a:rPr lang="en-US" sz="1200" dirty="0">
              <a:solidFill>
                <a:sysClr val="windowText" lastClr="000000">
                  <a:hueOff val="0"/>
                  <a:satOff val="0"/>
                  <a:lumOff val="0"/>
                  <a:alphaOff val="0"/>
                </a:sysClr>
              </a:solidFill>
              <a:latin typeface="Calibri" panose="020F0502020204030204"/>
              <a:ea typeface="+mn-ea"/>
              <a:cs typeface="+mn-cs"/>
            </a:rPr>
            <a:t>May or may not be accurate</a:t>
          </a:r>
        </a:p>
      </dgm:t>
    </dgm:pt>
    <dgm:pt modelId="{267804F8-8E32-6B4F-88F5-730A20D0CB1B}" type="parTrans" cxnId="{9565B652-A647-AC41-9680-7A50D83B2573}">
      <dgm:prSet/>
      <dgm:spPr/>
      <dgm:t>
        <a:bodyPr/>
        <a:lstStyle/>
        <a:p>
          <a:endParaRPr lang="en-US"/>
        </a:p>
      </dgm:t>
    </dgm:pt>
    <dgm:pt modelId="{EEFCBB01-B6D1-FC41-94A9-32BE3C9EA337}" type="sibTrans" cxnId="{9565B652-A647-AC41-9680-7A50D83B2573}">
      <dgm:prSet/>
      <dgm:spPr/>
      <dgm:t>
        <a:bodyPr/>
        <a:lstStyle/>
        <a:p>
          <a:endParaRPr lang="en-US"/>
        </a:p>
      </dgm:t>
    </dgm:pt>
    <dgm:pt modelId="{BB267CAF-9CDA-3B43-9A54-C61A824BC113}">
      <dgm:prSet custT="1"/>
      <dgm:spPr/>
      <dgm:t>
        <a:bodyPr/>
        <a:lstStyle/>
        <a:p>
          <a:r>
            <a:rPr lang="en-US" sz="1200" dirty="0">
              <a:solidFill>
                <a:sysClr val="windowText" lastClr="000000">
                  <a:hueOff val="0"/>
                  <a:satOff val="0"/>
                  <a:lumOff val="0"/>
                  <a:alphaOff val="0"/>
                </a:sysClr>
              </a:solidFill>
              <a:latin typeface="Calibri" panose="020F0502020204030204"/>
              <a:ea typeface="+mn-ea"/>
              <a:cs typeface="+mn-cs"/>
            </a:rPr>
            <a:t>No use of embedding (dependent clauses)</a:t>
          </a:r>
        </a:p>
      </dgm:t>
    </dgm:pt>
    <dgm:pt modelId="{E7412616-7A1E-0146-B078-075A26B335D3}" type="parTrans" cxnId="{5BFE82FF-182C-B24E-90B2-E3E94D9BC007}">
      <dgm:prSet/>
      <dgm:spPr/>
      <dgm:t>
        <a:bodyPr/>
        <a:lstStyle/>
        <a:p>
          <a:endParaRPr lang="en-US"/>
        </a:p>
      </dgm:t>
    </dgm:pt>
    <dgm:pt modelId="{D13EA94A-BFAD-414B-AE4C-4A3935BC64E1}" type="sibTrans" cxnId="{5BFE82FF-182C-B24E-90B2-E3E94D9BC007}">
      <dgm:prSet/>
      <dgm:spPr/>
      <dgm:t>
        <a:bodyPr/>
        <a:lstStyle/>
        <a:p>
          <a:endParaRPr lang="en-US"/>
        </a:p>
      </dgm:t>
    </dgm:pt>
    <dgm:pt modelId="{01B53F69-DF0F-4EFB-A2A2-4AE3AEA05FD6}" type="pres">
      <dgm:prSet presAssocID="{15456F44-BDD8-4DBF-BF82-965237448DC0}" presName="Name0" presStyleCnt="0">
        <dgm:presLayoutVars>
          <dgm:dir/>
          <dgm:animLvl val="lvl"/>
          <dgm:resizeHandles val="exact"/>
        </dgm:presLayoutVars>
      </dgm:prSet>
      <dgm:spPr/>
      <dgm:t>
        <a:bodyPr/>
        <a:lstStyle/>
        <a:p>
          <a:endParaRPr lang="en-US"/>
        </a:p>
      </dgm:t>
    </dgm:pt>
    <dgm:pt modelId="{080AB051-E020-4830-866A-6DFA9A2E0EFC}" type="pres">
      <dgm:prSet presAssocID="{3582A36E-C6F8-457C-8C10-5AD16D2200B9}" presName="composite" presStyleCnt="0"/>
      <dgm:spPr/>
    </dgm:pt>
    <dgm:pt modelId="{E2451735-DBD8-4154-AB69-F371E92FE9EA}" type="pres">
      <dgm:prSet presAssocID="{3582A36E-C6F8-457C-8C10-5AD16D2200B9}" presName="parTx" presStyleLbl="alignNode1" presStyleIdx="0" presStyleCnt="4">
        <dgm:presLayoutVars>
          <dgm:chMax val="0"/>
          <dgm:chPref val="0"/>
          <dgm:bulletEnabled val="1"/>
        </dgm:presLayoutVars>
      </dgm:prSet>
      <dgm:spPr>
        <a:prstGeom prst="rect">
          <a:avLst/>
        </a:prstGeom>
      </dgm:spPr>
      <dgm:t>
        <a:bodyPr/>
        <a:lstStyle/>
        <a:p>
          <a:endParaRPr lang="en-US"/>
        </a:p>
      </dgm:t>
    </dgm:pt>
    <dgm:pt modelId="{3F535299-1E67-445B-9625-19C1866775F6}" type="pres">
      <dgm:prSet presAssocID="{3582A36E-C6F8-457C-8C10-5AD16D2200B9}" presName="desTx" presStyleLbl="alignAccFollowNode1" presStyleIdx="0" presStyleCnt="4">
        <dgm:presLayoutVars>
          <dgm:bulletEnabled val="1"/>
        </dgm:presLayoutVars>
      </dgm:prSet>
      <dgm:spPr>
        <a:prstGeom prst="rect">
          <a:avLst/>
        </a:prstGeom>
      </dgm:spPr>
      <dgm:t>
        <a:bodyPr/>
        <a:lstStyle/>
        <a:p>
          <a:endParaRPr lang="en-US"/>
        </a:p>
      </dgm:t>
    </dgm:pt>
    <dgm:pt modelId="{DE308224-C5E4-449C-9D43-BC3D59578E11}" type="pres">
      <dgm:prSet presAssocID="{D8264993-6354-4162-881B-55BC8897B067}" presName="space" presStyleCnt="0"/>
      <dgm:spPr/>
    </dgm:pt>
    <dgm:pt modelId="{85251806-C62A-43D7-BFC4-3ADC308C6040}" type="pres">
      <dgm:prSet presAssocID="{E97605BB-7BFD-44EC-AA49-7ED9F5823767}" presName="composite" presStyleCnt="0"/>
      <dgm:spPr/>
    </dgm:pt>
    <dgm:pt modelId="{DD836702-A47A-47A7-B6B2-0A22E49999A3}" type="pres">
      <dgm:prSet presAssocID="{E97605BB-7BFD-44EC-AA49-7ED9F5823767}" presName="parTx" presStyleLbl="alignNode1" presStyleIdx="1" presStyleCnt="4">
        <dgm:presLayoutVars>
          <dgm:chMax val="0"/>
          <dgm:chPref val="0"/>
          <dgm:bulletEnabled val="1"/>
        </dgm:presLayoutVars>
      </dgm:prSet>
      <dgm:spPr>
        <a:prstGeom prst="rect">
          <a:avLst/>
        </a:prstGeom>
      </dgm:spPr>
      <dgm:t>
        <a:bodyPr/>
        <a:lstStyle/>
        <a:p>
          <a:endParaRPr lang="en-US"/>
        </a:p>
      </dgm:t>
    </dgm:pt>
    <dgm:pt modelId="{71CDB0B2-593F-49CA-8621-7255EED05573}" type="pres">
      <dgm:prSet presAssocID="{E97605BB-7BFD-44EC-AA49-7ED9F5823767}" presName="desTx" presStyleLbl="alignAccFollowNode1" presStyleIdx="1" presStyleCnt="4">
        <dgm:presLayoutVars>
          <dgm:bulletEnabled val="1"/>
        </dgm:presLayoutVars>
      </dgm:prSet>
      <dgm:spPr/>
      <dgm:t>
        <a:bodyPr/>
        <a:lstStyle/>
        <a:p>
          <a:endParaRPr lang="en-US"/>
        </a:p>
      </dgm:t>
    </dgm:pt>
    <dgm:pt modelId="{9BFB6151-2A71-453F-8B53-FF5F410AC282}" type="pres">
      <dgm:prSet presAssocID="{C742F8D4-F46E-49C2-9AC9-25FD6202DE1C}" presName="space" presStyleCnt="0"/>
      <dgm:spPr/>
    </dgm:pt>
    <dgm:pt modelId="{B2E8A301-837C-49AA-B305-991F718F965F}" type="pres">
      <dgm:prSet presAssocID="{9D4E9CA2-2CE0-4F74-A91B-AE9A5DF41DD4}" presName="composite" presStyleCnt="0"/>
      <dgm:spPr/>
    </dgm:pt>
    <dgm:pt modelId="{C324C624-7C13-4D8E-8008-D2BA8D56E5DB}" type="pres">
      <dgm:prSet presAssocID="{9D4E9CA2-2CE0-4F74-A91B-AE9A5DF41DD4}" presName="parTx" presStyleLbl="alignNode1" presStyleIdx="2" presStyleCnt="4">
        <dgm:presLayoutVars>
          <dgm:chMax val="0"/>
          <dgm:chPref val="0"/>
          <dgm:bulletEnabled val="1"/>
        </dgm:presLayoutVars>
      </dgm:prSet>
      <dgm:spPr>
        <a:prstGeom prst="rect">
          <a:avLst/>
        </a:prstGeom>
      </dgm:spPr>
      <dgm:t>
        <a:bodyPr/>
        <a:lstStyle/>
        <a:p>
          <a:endParaRPr lang="en-US"/>
        </a:p>
      </dgm:t>
    </dgm:pt>
    <dgm:pt modelId="{13AA5A82-9F36-4272-9D5F-F2FB66ACB3F7}" type="pres">
      <dgm:prSet presAssocID="{9D4E9CA2-2CE0-4F74-A91B-AE9A5DF41DD4}" presName="desTx" presStyleLbl="alignAccFollowNode1" presStyleIdx="2" presStyleCnt="4">
        <dgm:presLayoutVars>
          <dgm:bulletEnabled val="1"/>
        </dgm:presLayoutVars>
      </dgm:prSet>
      <dgm:spPr>
        <a:prstGeom prst="rect">
          <a:avLst/>
        </a:prstGeom>
      </dgm:spPr>
      <dgm:t>
        <a:bodyPr/>
        <a:lstStyle/>
        <a:p>
          <a:endParaRPr lang="en-US"/>
        </a:p>
      </dgm:t>
    </dgm:pt>
    <dgm:pt modelId="{79E030B0-2AB0-46BD-8028-88EF3259D54B}" type="pres">
      <dgm:prSet presAssocID="{0EEEDFA5-0BD4-4705-8357-7B1B60E7CA8A}" presName="space" presStyleCnt="0"/>
      <dgm:spPr/>
    </dgm:pt>
    <dgm:pt modelId="{55B7562E-D38C-43FF-9B13-39E4F300BA11}" type="pres">
      <dgm:prSet presAssocID="{B687D5BC-DE7F-4AF2-98F2-C0B83447C537}" presName="composite" presStyleCnt="0"/>
      <dgm:spPr/>
    </dgm:pt>
    <dgm:pt modelId="{0B2AD7F6-8453-42CC-B7D5-2C9B5475335B}" type="pres">
      <dgm:prSet presAssocID="{B687D5BC-DE7F-4AF2-98F2-C0B83447C537}" presName="parTx" presStyleLbl="alignNode1" presStyleIdx="3" presStyleCnt="4">
        <dgm:presLayoutVars>
          <dgm:chMax val="0"/>
          <dgm:chPref val="0"/>
          <dgm:bulletEnabled val="1"/>
        </dgm:presLayoutVars>
      </dgm:prSet>
      <dgm:spPr>
        <a:prstGeom prst="rect">
          <a:avLst/>
        </a:prstGeom>
      </dgm:spPr>
      <dgm:t>
        <a:bodyPr/>
        <a:lstStyle/>
        <a:p>
          <a:endParaRPr lang="en-US"/>
        </a:p>
      </dgm:t>
    </dgm:pt>
    <dgm:pt modelId="{D0037327-1FBF-4921-9BC9-7DE5832048A0}" type="pres">
      <dgm:prSet presAssocID="{B687D5BC-DE7F-4AF2-98F2-C0B83447C537}" presName="desTx" presStyleLbl="alignAccFollowNode1" presStyleIdx="3" presStyleCnt="4">
        <dgm:presLayoutVars>
          <dgm:bulletEnabled val="1"/>
        </dgm:presLayoutVars>
      </dgm:prSet>
      <dgm:spPr>
        <a:prstGeom prst="rect">
          <a:avLst/>
        </a:prstGeom>
      </dgm:spPr>
      <dgm:t>
        <a:bodyPr/>
        <a:lstStyle/>
        <a:p>
          <a:endParaRPr lang="en-US"/>
        </a:p>
      </dgm:t>
    </dgm:pt>
  </dgm:ptLst>
  <dgm:cxnLst>
    <dgm:cxn modelId="{5FA8331D-AEEB-4723-9E83-38787DFFA7BD}" srcId="{B687D5BC-DE7F-4AF2-98F2-C0B83447C537}" destId="{DEA27419-BD9B-407B-9AF6-2B52D79307B4}" srcOrd="0" destOrd="0" parTransId="{7BB68A71-AB81-413A-890B-7CD2777B8C6E}" sibTransId="{3387AD6C-6B17-4553-ACF2-6BF0D7F2ED60}"/>
    <dgm:cxn modelId="{89EC323C-3C9D-46CE-858E-DCE07287B9D8}" srcId="{15456F44-BDD8-4DBF-BF82-965237448DC0}" destId="{9D4E9CA2-2CE0-4F74-A91B-AE9A5DF41DD4}" srcOrd="2" destOrd="0" parTransId="{38DF1F04-E70A-41ED-AB63-A3D3BCE1F6A9}" sibTransId="{0EEEDFA5-0BD4-4705-8357-7B1B60E7CA8A}"/>
    <dgm:cxn modelId="{88D739A5-A149-7244-A199-A670247F26EB}" type="presOf" srcId="{382BF0E6-B319-438E-9476-FF874F1924EC}" destId="{13AA5A82-9F36-4272-9D5F-F2FB66ACB3F7}" srcOrd="0" destOrd="3" presId="urn:microsoft.com/office/officeart/2005/8/layout/hList1"/>
    <dgm:cxn modelId="{512160A9-153C-3448-80F7-B0404B96E92A}" type="presOf" srcId="{509C8F0C-D552-49E5-A93D-392DE9275384}" destId="{3F535299-1E67-445B-9625-19C1866775F6}" srcOrd="0" destOrd="2" presId="urn:microsoft.com/office/officeart/2005/8/layout/hList1"/>
    <dgm:cxn modelId="{42D20294-E22F-4D12-90F6-D2A1C9CD61D9}" srcId="{B687D5BC-DE7F-4AF2-98F2-C0B83447C537}" destId="{1DB7F470-9661-4C3E-8846-7547AA84AF33}" srcOrd="2" destOrd="0" parTransId="{79ADBC11-FBDD-44A3-AB38-9095E3768167}" sibTransId="{C928ABD5-9A72-4429-816C-58E3C99E6703}"/>
    <dgm:cxn modelId="{C13568E6-BAC5-5C4F-B755-F10D9E28780F}" type="presOf" srcId="{E97605BB-7BFD-44EC-AA49-7ED9F5823767}" destId="{DD836702-A47A-47A7-B6B2-0A22E49999A3}" srcOrd="0" destOrd="0" presId="urn:microsoft.com/office/officeart/2005/8/layout/hList1"/>
    <dgm:cxn modelId="{37E13953-05C8-4B4F-B04F-92E4B7CED906}" type="presOf" srcId="{0971BF5F-2B12-4A0C-88C6-7E3C25B0B683}" destId="{13AA5A82-9F36-4272-9D5F-F2FB66ACB3F7}" srcOrd="0" destOrd="2" presId="urn:microsoft.com/office/officeart/2005/8/layout/hList1"/>
    <dgm:cxn modelId="{7CE57FE6-E03A-4BB7-AF39-0A2227AA8ABA}" srcId="{15456F44-BDD8-4DBF-BF82-965237448DC0}" destId="{B687D5BC-DE7F-4AF2-98F2-C0B83447C537}" srcOrd="3" destOrd="0" parTransId="{7B5EAF26-812D-49BC-8203-5E1733D87CB1}" sibTransId="{A53522F6-694A-44C4-AFDD-3A0A4FFA41C3}"/>
    <dgm:cxn modelId="{2561B50E-20AF-472B-9DC6-3918231663F0}" srcId="{9D4E9CA2-2CE0-4F74-A91B-AE9A5DF41DD4}" destId="{33B1B2A6-22F6-4893-9948-1A2C524A1104}" srcOrd="1" destOrd="0" parTransId="{21EB256D-2A25-4691-B82B-7ABAD71A880C}" sibTransId="{200C7B78-CADA-4734-8C07-820D6B2FA14E}"/>
    <dgm:cxn modelId="{E1307495-1242-F142-8BE7-97C5D14CAD93}" type="presOf" srcId="{ADDF0463-6A13-4BA9-A644-0075539A074F}" destId="{3F535299-1E67-445B-9625-19C1866775F6}" srcOrd="0" destOrd="3" presId="urn:microsoft.com/office/officeart/2005/8/layout/hList1"/>
    <dgm:cxn modelId="{0A1C07B8-CA76-4D48-9741-85880755E4C6}" srcId="{3582A36E-C6F8-457C-8C10-5AD16D2200B9}" destId="{0ED07E10-7D3B-4A31-AC2C-0E100D30A01A}" srcOrd="0" destOrd="0" parTransId="{35A8B04A-9060-4760-8BDF-0F5F1231B332}" sibTransId="{4382C7A2-27A6-422E-B2C5-A12B9D548D78}"/>
    <dgm:cxn modelId="{060E13E3-3620-0C40-8646-9AF6D9A2432F}" type="presOf" srcId="{15456F44-BDD8-4DBF-BF82-965237448DC0}" destId="{01B53F69-DF0F-4EFB-A2A2-4AE3AEA05FD6}" srcOrd="0" destOrd="0" presId="urn:microsoft.com/office/officeart/2005/8/layout/hList1"/>
    <dgm:cxn modelId="{203CFC44-5EB5-4AE9-B1EC-BFF06A7857ED}" srcId="{9D4E9CA2-2CE0-4F74-A91B-AE9A5DF41DD4}" destId="{E31046C1-6265-4092-AB9F-08B4C67C5775}" srcOrd="0" destOrd="0" parTransId="{D44150C8-221E-4FE8-BC53-298F05A5B6A3}" sibTransId="{3594CB07-3912-4C77-A398-7A1C9F0C0BDC}"/>
    <dgm:cxn modelId="{669FE997-002C-3140-B0FF-184CC4E514E2}" type="presOf" srcId="{DEA27419-BD9B-407B-9AF6-2B52D79307B4}" destId="{D0037327-1FBF-4921-9BC9-7DE5832048A0}" srcOrd="0" destOrd="0" presId="urn:microsoft.com/office/officeart/2005/8/layout/hList1"/>
    <dgm:cxn modelId="{9565B652-A647-AC41-9680-7A50D83B2573}" srcId="{E97605BB-7BFD-44EC-AA49-7ED9F5823767}" destId="{8F804DD1-FC06-F742-854D-A1277B0B66FD}" srcOrd="2" destOrd="0" parTransId="{267804F8-8E32-6B4F-88F5-730A20D0CB1B}" sibTransId="{EEFCBB01-B6D1-FC41-94A9-32BE3C9EA337}"/>
    <dgm:cxn modelId="{938A5D97-6A52-4B4E-A065-96C9867F9761}" srcId="{15456F44-BDD8-4DBF-BF82-965237448DC0}" destId="{3582A36E-C6F8-457C-8C10-5AD16D2200B9}" srcOrd="0" destOrd="0" parTransId="{B87419DD-C512-474A-A66E-91F844C82E1A}" sibTransId="{D8264993-6354-4162-881B-55BC8897B067}"/>
    <dgm:cxn modelId="{3A4A5E42-565C-49F1-89CE-007D3172C85F}" srcId="{3582A36E-C6F8-457C-8C10-5AD16D2200B9}" destId="{A3C475D2-1DC5-4C1E-83E4-3B74C12D5CC7}" srcOrd="1" destOrd="0" parTransId="{33215EA8-A1D7-4181-9F4F-F17DD09263E9}" sibTransId="{D5C0EF88-4BC3-456B-A769-B576D0CF9DD1}"/>
    <dgm:cxn modelId="{5BFE82FF-182C-B24E-90B2-E3E94D9BC007}" srcId="{E97605BB-7BFD-44EC-AA49-7ED9F5823767}" destId="{BB267CAF-9CDA-3B43-9A54-C61A824BC113}" srcOrd="3" destOrd="0" parTransId="{E7412616-7A1E-0146-B078-075A26B335D3}" sibTransId="{D13EA94A-BFAD-414B-AE4C-4A3935BC64E1}"/>
    <dgm:cxn modelId="{171C0B39-FDF4-4743-AC4B-334D9AC53E68}" srcId="{3582A36E-C6F8-457C-8C10-5AD16D2200B9}" destId="{509C8F0C-D552-49E5-A93D-392DE9275384}" srcOrd="2" destOrd="0" parTransId="{4DB3C9E8-4434-4B21-B377-D4C978DA87BF}" sibTransId="{0547E03F-6E51-49AC-9884-3671DC2653AB}"/>
    <dgm:cxn modelId="{F43155FF-35AE-46A7-8D46-900035739C5F}" srcId="{15456F44-BDD8-4DBF-BF82-965237448DC0}" destId="{E97605BB-7BFD-44EC-AA49-7ED9F5823767}" srcOrd="1" destOrd="0" parTransId="{B73E55C7-4CF3-46E5-9613-FEB42ECFE4E4}" sibTransId="{C742F8D4-F46E-49C2-9AC9-25FD6202DE1C}"/>
    <dgm:cxn modelId="{3E084D47-8F08-BE47-B5EF-491C1A2FEF2D}" type="presOf" srcId="{8F804DD1-FC06-F742-854D-A1277B0B66FD}" destId="{71CDB0B2-593F-49CA-8621-7255EED05573}" srcOrd="0" destOrd="2" presId="urn:microsoft.com/office/officeart/2005/8/layout/hList1"/>
    <dgm:cxn modelId="{8A49CDBC-B258-804E-A558-E0D226E567F4}" srcId="{E97605BB-7BFD-44EC-AA49-7ED9F5823767}" destId="{08B426F1-4339-B940-B4BE-46487F87B85F}" srcOrd="0" destOrd="0" parTransId="{C5FAA462-1698-4541-95D8-292B9C0E9510}" sibTransId="{CD20DDD5-B1E9-9444-A0AB-803C9F66219B}"/>
    <dgm:cxn modelId="{3BE98C39-00ED-9449-AB12-07942F0D4460}" type="presOf" srcId="{3582A36E-C6F8-457C-8C10-5AD16D2200B9}" destId="{E2451735-DBD8-4154-AB69-F371E92FE9EA}" srcOrd="0" destOrd="0" presId="urn:microsoft.com/office/officeart/2005/8/layout/hList1"/>
    <dgm:cxn modelId="{3C7EA4D3-2E29-8341-85C3-2EC963637204}" srcId="{E97605BB-7BFD-44EC-AA49-7ED9F5823767}" destId="{90C0F4F6-DF6B-BF47-BAD7-447D4675A25A}" srcOrd="1" destOrd="0" parTransId="{9FA3AD7D-EA16-9C49-8511-9CFD65824C37}" sibTransId="{D764F2B8-0ADE-D143-8A4D-15225D24DD86}"/>
    <dgm:cxn modelId="{9B6FB725-0F53-4E4F-9DB2-7FC7144DCC22}" type="presOf" srcId="{BB267CAF-9CDA-3B43-9A54-C61A824BC113}" destId="{71CDB0B2-593F-49CA-8621-7255EED05573}" srcOrd="0" destOrd="3" presId="urn:microsoft.com/office/officeart/2005/8/layout/hList1"/>
    <dgm:cxn modelId="{F1999A4B-5B6A-D548-AA57-D00A007D405F}" type="presOf" srcId="{28EB1555-854C-4B14-81C4-17B5612E03C4}" destId="{D0037327-1FBF-4921-9BC9-7DE5832048A0}" srcOrd="0" destOrd="1" presId="urn:microsoft.com/office/officeart/2005/8/layout/hList1"/>
    <dgm:cxn modelId="{F46FED50-728B-4F23-9196-E20A1258A72A}" srcId="{3582A36E-C6F8-457C-8C10-5AD16D2200B9}" destId="{ADDF0463-6A13-4BA9-A644-0075539A074F}" srcOrd="3" destOrd="0" parTransId="{B08A2334-239D-44B7-BAE2-99F5DF39F775}" sibTransId="{4A2491FA-F52F-4D90-8838-963CF4BF03D7}"/>
    <dgm:cxn modelId="{ED9FFC36-E9BA-DC4B-9C60-8627840F6E53}" type="presOf" srcId="{A3C475D2-1DC5-4C1E-83E4-3B74C12D5CC7}" destId="{3F535299-1E67-445B-9625-19C1866775F6}" srcOrd="0" destOrd="1" presId="urn:microsoft.com/office/officeart/2005/8/layout/hList1"/>
    <dgm:cxn modelId="{E92B476F-3DCF-4941-9616-DAD752C7990E}" srcId="{B687D5BC-DE7F-4AF2-98F2-C0B83447C537}" destId="{28EB1555-854C-4B14-81C4-17B5612E03C4}" srcOrd="1" destOrd="0" parTransId="{50EB01FC-BB6B-4EC9-84B3-E1A8FAA36BD6}" sibTransId="{3B30EB70-AF9F-4007-94D2-DDA19860C85C}"/>
    <dgm:cxn modelId="{9E24677E-CC73-6041-BB88-AA96C8C1A2D2}" type="presOf" srcId="{08B426F1-4339-B940-B4BE-46487F87B85F}" destId="{71CDB0B2-593F-49CA-8621-7255EED05573}" srcOrd="0" destOrd="0" presId="urn:microsoft.com/office/officeart/2005/8/layout/hList1"/>
    <dgm:cxn modelId="{7160C6B1-DD97-4AFF-8EEC-4F39F5364601}" srcId="{9D4E9CA2-2CE0-4F74-A91B-AE9A5DF41DD4}" destId="{0971BF5F-2B12-4A0C-88C6-7E3C25B0B683}" srcOrd="2" destOrd="0" parTransId="{AF891BEE-8456-4836-BAB5-7AB802036998}" sibTransId="{E17C63B2-C62E-463E-ABAC-DB73406781A6}"/>
    <dgm:cxn modelId="{83221FFD-E928-0E44-BAB5-A3A73DE08ABE}" type="presOf" srcId="{E31046C1-6265-4092-AB9F-08B4C67C5775}" destId="{13AA5A82-9F36-4272-9D5F-F2FB66ACB3F7}" srcOrd="0" destOrd="0" presId="urn:microsoft.com/office/officeart/2005/8/layout/hList1"/>
    <dgm:cxn modelId="{9BB838B1-737A-B94A-99BD-B00A1EB6D83B}" type="presOf" srcId="{B687D5BC-DE7F-4AF2-98F2-C0B83447C537}" destId="{0B2AD7F6-8453-42CC-B7D5-2C9B5475335B}" srcOrd="0" destOrd="0" presId="urn:microsoft.com/office/officeart/2005/8/layout/hList1"/>
    <dgm:cxn modelId="{98004584-3AF6-A642-AE6E-BDC9E935E5E6}" type="presOf" srcId="{90C0F4F6-DF6B-BF47-BAD7-447D4675A25A}" destId="{71CDB0B2-593F-49CA-8621-7255EED05573}" srcOrd="0" destOrd="1" presId="urn:microsoft.com/office/officeart/2005/8/layout/hList1"/>
    <dgm:cxn modelId="{646A31D7-AA69-B74E-8A8C-6A3DEF24CCDF}" type="presOf" srcId="{1DB7F470-9661-4C3E-8846-7547AA84AF33}" destId="{D0037327-1FBF-4921-9BC9-7DE5832048A0}" srcOrd="0" destOrd="2" presId="urn:microsoft.com/office/officeart/2005/8/layout/hList1"/>
    <dgm:cxn modelId="{5B6AD16C-0C2E-8F4F-B0E9-19A8BFEBB158}" type="presOf" srcId="{33B1B2A6-22F6-4893-9948-1A2C524A1104}" destId="{13AA5A82-9F36-4272-9D5F-F2FB66ACB3F7}" srcOrd="0" destOrd="1" presId="urn:microsoft.com/office/officeart/2005/8/layout/hList1"/>
    <dgm:cxn modelId="{D2332890-E3F1-9B4F-A8F5-FA08AB312712}" type="presOf" srcId="{9D4E9CA2-2CE0-4F74-A91B-AE9A5DF41DD4}" destId="{C324C624-7C13-4D8E-8008-D2BA8D56E5DB}" srcOrd="0" destOrd="0" presId="urn:microsoft.com/office/officeart/2005/8/layout/hList1"/>
    <dgm:cxn modelId="{33D4E9E6-036F-4FE0-A05C-147FFE7BC378}" srcId="{9D4E9CA2-2CE0-4F74-A91B-AE9A5DF41DD4}" destId="{382BF0E6-B319-438E-9476-FF874F1924EC}" srcOrd="3" destOrd="0" parTransId="{E3FA5A71-4384-4E78-9EE5-3AA122B33627}" sibTransId="{3D573FCE-448C-4AC4-88B1-672B62996B07}"/>
    <dgm:cxn modelId="{752EE19C-85D6-0440-AE1E-D50506BF514E}" type="presOf" srcId="{0ED07E10-7D3B-4A31-AC2C-0E100D30A01A}" destId="{3F535299-1E67-445B-9625-19C1866775F6}" srcOrd="0" destOrd="0" presId="urn:microsoft.com/office/officeart/2005/8/layout/hList1"/>
    <dgm:cxn modelId="{2F84A36B-E827-E74F-83FC-42827C7A275E}" type="presParOf" srcId="{01B53F69-DF0F-4EFB-A2A2-4AE3AEA05FD6}" destId="{080AB051-E020-4830-866A-6DFA9A2E0EFC}" srcOrd="0" destOrd="0" presId="urn:microsoft.com/office/officeart/2005/8/layout/hList1"/>
    <dgm:cxn modelId="{1EFE5580-601B-B248-A69E-8827CBC28BE4}" type="presParOf" srcId="{080AB051-E020-4830-866A-6DFA9A2E0EFC}" destId="{E2451735-DBD8-4154-AB69-F371E92FE9EA}" srcOrd="0" destOrd="0" presId="urn:microsoft.com/office/officeart/2005/8/layout/hList1"/>
    <dgm:cxn modelId="{4D50D07D-3E2A-CA47-BC03-C37C7D651993}" type="presParOf" srcId="{080AB051-E020-4830-866A-6DFA9A2E0EFC}" destId="{3F535299-1E67-445B-9625-19C1866775F6}" srcOrd="1" destOrd="0" presId="urn:microsoft.com/office/officeart/2005/8/layout/hList1"/>
    <dgm:cxn modelId="{04997EED-0DC8-644B-B7F7-83957C522715}" type="presParOf" srcId="{01B53F69-DF0F-4EFB-A2A2-4AE3AEA05FD6}" destId="{DE308224-C5E4-449C-9D43-BC3D59578E11}" srcOrd="1" destOrd="0" presId="urn:microsoft.com/office/officeart/2005/8/layout/hList1"/>
    <dgm:cxn modelId="{3A9F6FEE-6870-9343-A03B-5C4A189DE31C}" type="presParOf" srcId="{01B53F69-DF0F-4EFB-A2A2-4AE3AEA05FD6}" destId="{85251806-C62A-43D7-BFC4-3ADC308C6040}" srcOrd="2" destOrd="0" presId="urn:microsoft.com/office/officeart/2005/8/layout/hList1"/>
    <dgm:cxn modelId="{DCFA40C1-258F-3949-9D46-E0F9049738D5}" type="presParOf" srcId="{85251806-C62A-43D7-BFC4-3ADC308C6040}" destId="{DD836702-A47A-47A7-B6B2-0A22E49999A3}" srcOrd="0" destOrd="0" presId="urn:microsoft.com/office/officeart/2005/8/layout/hList1"/>
    <dgm:cxn modelId="{0B0FE38C-01FF-6246-B9AB-C8855C153BEB}" type="presParOf" srcId="{85251806-C62A-43D7-BFC4-3ADC308C6040}" destId="{71CDB0B2-593F-49CA-8621-7255EED05573}" srcOrd="1" destOrd="0" presId="urn:microsoft.com/office/officeart/2005/8/layout/hList1"/>
    <dgm:cxn modelId="{2CA5612F-564D-C448-A71E-3217850BA3A2}" type="presParOf" srcId="{01B53F69-DF0F-4EFB-A2A2-4AE3AEA05FD6}" destId="{9BFB6151-2A71-453F-8B53-FF5F410AC282}" srcOrd="3" destOrd="0" presId="urn:microsoft.com/office/officeart/2005/8/layout/hList1"/>
    <dgm:cxn modelId="{0B31631C-0DC2-2F4E-86E2-7F32D9B1AAE2}" type="presParOf" srcId="{01B53F69-DF0F-4EFB-A2A2-4AE3AEA05FD6}" destId="{B2E8A301-837C-49AA-B305-991F718F965F}" srcOrd="4" destOrd="0" presId="urn:microsoft.com/office/officeart/2005/8/layout/hList1"/>
    <dgm:cxn modelId="{373AF87E-010A-BD46-BCF3-68A235CA419B}" type="presParOf" srcId="{B2E8A301-837C-49AA-B305-991F718F965F}" destId="{C324C624-7C13-4D8E-8008-D2BA8D56E5DB}" srcOrd="0" destOrd="0" presId="urn:microsoft.com/office/officeart/2005/8/layout/hList1"/>
    <dgm:cxn modelId="{723169A4-8CF1-8F4B-9DC3-865E9810AF40}" type="presParOf" srcId="{B2E8A301-837C-49AA-B305-991F718F965F}" destId="{13AA5A82-9F36-4272-9D5F-F2FB66ACB3F7}" srcOrd="1" destOrd="0" presId="urn:microsoft.com/office/officeart/2005/8/layout/hList1"/>
    <dgm:cxn modelId="{4DDAEF6D-18B8-E24C-B9CE-E963EA680644}" type="presParOf" srcId="{01B53F69-DF0F-4EFB-A2A2-4AE3AEA05FD6}" destId="{79E030B0-2AB0-46BD-8028-88EF3259D54B}" srcOrd="5" destOrd="0" presId="urn:microsoft.com/office/officeart/2005/8/layout/hList1"/>
    <dgm:cxn modelId="{1784638D-F9AF-0E42-A475-C3FC530E7530}" type="presParOf" srcId="{01B53F69-DF0F-4EFB-A2A2-4AE3AEA05FD6}" destId="{55B7562E-D38C-43FF-9B13-39E4F300BA11}" srcOrd="6" destOrd="0" presId="urn:microsoft.com/office/officeart/2005/8/layout/hList1"/>
    <dgm:cxn modelId="{EED27561-1A1B-1946-8E29-5BC30A049958}" type="presParOf" srcId="{55B7562E-D38C-43FF-9B13-39E4F300BA11}" destId="{0B2AD7F6-8453-42CC-B7D5-2C9B5475335B}" srcOrd="0" destOrd="0" presId="urn:microsoft.com/office/officeart/2005/8/layout/hList1"/>
    <dgm:cxn modelId="{603E1A49-44A4-AC40-86E8-AEC6C7E5C241}" type="presParOf" srcId="{55B7562E-D38C-43FF-9B13-39E4F300BA11}" destId="{D0037327-1FBF-4921-9BC9-7DE5832048A0}"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01EDE-1B30-A149-B611-2CE1D0343B6A}">
      <dsp:nvSpPr>
        <dsp:cNvPr id="0" name=""/>
        <dsp:cNvSpPr/>
      </dsp:nvSpPr>
      <dsp:spPr>
        <a:xfrm>
          <a:off x="2" y="0"/>
          <a:ext cx="5683063" cy="2850757"/>
        </a:xfrm>
        <a:prstGeom prst="rightArrow">
          <a:avLst/>
        </a:prstGeom>
        <a:solidFill>
          <a:srgbClr val="F79646">
            <a:lumMod val="75000"/>
          </a:srgb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5637F8AC-03E5-0B4E-907F-E27A87696C8D}">
      <dsp:nvSpPr>
        <dsp:cNvPr id="0" name=""/>
        <dsp:cNvSpPr/>
      </dsp:nvSpPr>
      <dsp:spPr>
        <a:xfrm>
          <a:off x="2011" y="855227"/>
          <a:ext cx="1768882" cy="1140302"/>
        </a:xfrm>
        <a:prstGeom prst="roundRect">
          <a:avLst/>
        </a:prstGeom>
        <a:solidFill>
          <a:srgbClr val="F79646"/>
        </a:solidFill>
        <a:ln>
          <a:solidFill>
            <a:srgbClr val="C0504D"/>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solidFill>
                <a:sysClr val="windowText" lastClr="000000"/>
              </a:solidFill>
              <a:latin typeface="Avenir LT Std 35 Light" panose="020B0402020203020204" pitchFamily="34" charset="0"/>
              <a:ea typeface="+mn-ea"/>
              <a:cs typeface="+mn-cs"/>
            </a:rPr>
            <a:t>Emerging</a:t>
          </a:r>
          <a:r>
            <a:rPr lang="en-US" sz="3000" kern="1200" dirty="0">
              <a:solidFill>
                <a:sysClr val="window" lastClr="FFFFFF"/>
              </a:solidFill>
              <a:latin typeface="Avenir LT Std 35 Light" panose="020B0402020203020204" pitchFamily="34" charset="0"/>
              <a:ea typeface="+mn-ea"/>
              <a:cs typeface="+mn-cs"/>
            </a:rPr>
            <a:t> </a:t>
          </a:r>
          <a:r>
            <a:rPr lang="en-US" sz="2700" kern="1200" dirty="0">
              <a:solidFill>
                <a:sysClr val="window" lastClr="FFFFFF"/>
              </a:solidFill>
              <a:latin typeface="Avenir LT Std 35 Light" panose="020B0402020203020204" pitchFamily="34" charset="0"/>
              <a:ea typeface="+mn-ea"/>
              <a:cs typeface="+mn-cs"/>
            </a:rPr>
            <a:t>Best fit?</a:t>
          </a:r>
        </a:p>
      </dsp:txBody>
      <dsp:txXfrm>
        <a:off x="57676" y="910892"/>
        <a:ext cx="1657552" cy="1028972"/>
      </dsp:txXfrm>
    </dsp:sp>
    <dsp:sp modelId="{EB4EEA17-2A50-8443-A371-F1C2520F77F0}">
      <dsp:nvSpPr>
        <dsp:cNvPr id="0" name=""/>
        <dsp:cNvSpPr/>
      </dsp:nvSpPr>
      <dsp:spPr>
        <a:xfrm>
          <a:off x="1957091" y="855227"/>
          <a:ext cx="1768882" cy="1140302"/>
        </a:xfrm>
        <a:prstGeom prst="roundRect">
          <a:avLst/>
        </a:prstGeom>
        <a:solidFill>
          <a:srgbClr val="F79646"/>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solidFill>
                <a:sysClr val="windowText" lastClr="000000"/>
              </a:solidFill>
              <a:latin typeface="Avenir LT Std 35 Light" panose="020B0402020203020204" pitchFamily="34" charset="0"/>
              <a:ea typeface="+mn-ea"/>
              <a:cs typeface="+mn-cs"/>
            </a:rPr>
            <a:t>Developing</a:t>
          </a:r>
          <a:r>
            <a:rPr lang="en-US" sz="2600" kern="1200" dirty="0">
              <a:solidFill>
                <a:sysClr val="windowText" lastClr="000000"/>
              </a:solidFill>
              <a:latin typeface="Avenir LT Std 35 Light" panose="020B0402020203020204" pitchFamily="34" charset="0"/>
              <a:ea typeface="+mn-ea"/>
              <a:cs typeface="+mn-cs"/>
            </a:rPr>
            <a:t> </a:t>
          </a:r>
          <a:r>
            <a:rPr lang="en-US" sz="2600" kern="1200" dirty="0">
              <a:solidFill>
                <a:sysClr val="window" lastClr="FFFFFF"/>
              </a:solidFill>
              <a:latin typeface="Avenir LT Std 35 Light" panose="020B0402020203020204" pitchFamily="34" charset="0"/>
              <a:ea typeface="+mn-ea"/>
              <a:cs typeface="+mn-cs"/>
            </a:rPr>
            <a:t>Best fit?</a:t>
          </a:r>
        </a:p>
      </dsp:txBody>
      <dsp:txXfrm>
        <a:off x="2012756" y="910892"/>
        <a:ext cx="1657552" cy="1028972"/>
      </dsp:txXfrm>
    </dsp:sp>
    <dsp:sp modelId="{B0783344-814A-654B-A4C4-1593BDEE2D1A}">
      <dsp:nvSpPr>
        <dsp:cNvPr id="0" name=""/>
        <dsp:cNvSpPr/>
      </dsp:nvSpPr>
      <dsp:spPr>
        <a:xfrm>
          <a:off x="3912172" y="855227"/>
          <a:ext cx="1768882" cy="1140302"/>
        </a:xfrm>
        <a:prstGeom prst="roundRect">
          <a:avLst/>
        </a:prstGeom>
        <a:solidFill>
          <a:srgbClr val="F79646"/>
        </a:solidFill>
        <a:ln>
          <a:solidFill>
            <a:srgbClr val="C0504D"/>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solidFill>
                <a:sysClr val="windowText" lastClr="000000"/>
              </a:solidFill>
              <a:latin typeface="Avenir LT Std 35 Light" panose="020B0402020203020204" pitchFamily="34" charset="0"/>
              <a:ea typeface="+mn-ea"/>
              <a:cs typeface="+mn-cs"/>
            </a:rPr>
            <a:t>Controlled</a:t>
          </a:r>
          <a:r>
            <a:rPr lang="en-US" sz="2700" kern="1200" dirty="0">
              <a:solidFill>
                <a:sysClr val="window" lastClr="FFFFFF"/>
              </a:solidFill>
              <a:latin typeface="Avenir LT Std 35 Light" panose="020B0402020203020204" pitchFamily="34" charset="0"/>
              <a:ea typeface="+mn-ea"/>
              <a:cs typeface="+mn-cs"/>
            </a:rPr>
            <a:t> Best fit?</a:t>
          </a:r>
        </a:p>
      </dsp:txBody>
      <dsp:txXfrm>
        <a:off x="3967837" y="910892"/>
        <a:ext cx="1657552" cy="10289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51735-DBD8-4154-AB69-F371E92FE9EA}">
      <dsp:nvSpPr>
        <dsp:cNvPr id="0" name=""/>
        <dsp:cNvSpPr/>
      </dsp:nvSpPr>
      <dsp:spPr>
        <a:xfrm>
          <a:off x="9013" y="0"/>
          <a:ext cx="1504912" cy="445312"/>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en-US" sz="1200" b="1" kern="1200" dirty="0">
              <a:solidFill>
                <a:sysClr val="windowText" lastClr="000000">
                  <a:hueOff val="0"/>
                  <a:satOff val="0"/>
                  <a:lumOff val="0"/>
                  <a:alphaOff val="0"/>
                </a:sysClr>
              </a:solidFill>
              <a:latin typeface="Calibri" panose="020F0502020204030204"/>
              <a:ea typeface="+mn-ea"/>
              <a:cs typeface="+mn-cs"/>
            </a:rPr>
            <a:t>DLLP </a:t>
          </a:r>
          <a:br>
            <a:rPr lang="en-US" sz="1200" b="1" kern="1200" dirty="0">
              <a:solidFill>
                <a:sysClr val="windowText" lastClr="000000">
                  <a:hueOff val="0"/>
                  <a:satOff val="0"/>
                  <a:lumOff val="0"/>
                  <a:alphaOff val="0"/>
                </a:sysClr>
              </a:solidFill>
              <a:latin typeface="Calibri" panose="020F0502020204030204"/>
              <a:ea typeface="+mn-ea"/>
              <a:cs typeface="+mn-cs"/>
            </a:rPr>
          </a:br>
          <a:r>
            <a:rPr lang="en-US" sz="1200" b="1" kern="1200" dirty="0">
              <a:solidFill>
                <a:sysClr val="windowText" lastClr="000000">
                  <a:hueOff val="0"/>
                  <a:satOff val="0"/>
                  <a:lumOff val="0"/>
                  <a:alphaOff val="0"/>
                </a:sysClr>
              </a:solidFill>
              <a:latin typeface="Calibri" panose="020F0502020204030204"/>
              <a:ea typeface="+mn-ea"/>
              <a:cs typeface="+mn-cs"/>
            </a:rPr>
            <a:t>Not Evident</a:t>
          </a:r>
        </a:p>
      </dsp:txBody>
      <dsp:txXfrm>
        <a:off x="9013" y="0"/>
        <a:ext cx="1504912" cy="445312"/>
      </dsp:txXfrm>
    </dsp:sp>
    <dsp:sp modelId="{3F535299-1E67-445B-9625-19C1866775F6}">
      <dsp:nvSpPr>
        <dsp:cNvPr id="0" name=""/>
        <dsp:cNvSpPr/>
      </dsp:nvSpPr>
      <dsp:spPr>
        <a:xfrm>
          <a:off x="9013" y="445312"/>
          <a:ext cx="1504912" cy="3702618"/>
        </a:xfrm>
        <a:prstGeom prst="rect">
          <a:avLst/>
        </a:prstGeom>
        <a:solidFill>
          <a:sysClr val="window" lastClr="FFFFFF">
            <a:alpha val="90000"/>
            <a:tint val="40000"/>
            <a:hueOff val="0"/>
            <a:satOff val="0"/>
            <a:lumOff val="0"/>
            <a:alphaOff val="0"/>
          </a:sysClr>
        </a:solidFill>
        <a:ln w="12700" cap="flat" cmpd="sng" algn="ctr">
          <a:solidFill>
            <a:sysClr val="windowText" lastClr="000000">
              <a:alpha val="90000"/>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One word responses</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2 or more word phrases not in English word order</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Response in a language other </a:t>
          </a:r>
          <a:r>
            <a:rPr lang="en-US" sz="1200" kern="1200">
              <a:solidFill>
                <a:sysClr val="windowText" lastClr="000000">
                  <a:hueOff val="0"/>
                  <a:satOff val="0"/>
                  <a:lumOff val="0"/>
                  <a:alphaOff val="0"/>
                </a:sysClr>
              </a:solidFill>
              <a:latin typeface="Calibri" panose="020F0502020204030204"/>
              <a:ea typeface="+mn-ea"/>
              <a:cs typeface="+mn-cs"/>
            </a:rPr>
            <a:t>than English</a:t>
          </a:r>
          <a:endParaRPr lang="en-US" sz="1200" kern="1200" dirty="0">
            <a:solidFill>
              <a:sysClr val="windowText" lastClr="000000">
                <a:hueOff val="0"/>
                <a:satOff val="0"/>
                <a:lumOff val="0"/>
                <a:alphaOff val="0"/>
              </a:sysClr>
            </a:solidFill>
            <a:latin typeface="Calibri" panose="020F0502020204030204"/>
            <a:ea typeface="+mn-ea"/>
            <a:cs typeface="+mn-cs"/>
          </a:endParaRP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Sentence fragments placed in English word order</a:t>
          </a:r>
        </a:p>
      </dsp:txBody>
      <dsp:txXfrm>
        <a:off x="9013" y="445312"/>
        <a:ext cx="1504912" cy="3702618"/>
      </dsp:txXfrm>
    </dsp:sp>
    <dsp:sp modelId="{DD836702-A47A-47A7-B6B2-0A22E49999A3}">
      <dsp:nvSpPr>
        <dsp:cNvPr id="0" name=""/>
        <dsp:cNvSpPr/>
      </dsp:nvSpPr>
      <dsp:spPr>
        <a:xfrm>
          <a:off x="1724613" y="0"/>
          <a:ext cx="1504912" cy="445312"/>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en-US" sz="1200" b="1" kern="1200" dirty="0">
              <a:solidFill>
                <a:sysClr val="windowText" lastClr="000000">
                  <a:hueOff val="0"/>
                  <a:satOff val="0"/>
                  <a:lumOff val="0"/>
                  <a:alphaOff val="0"/>
                </a:sysClr>
              </a:solidFill>
              <a:latin typeface="Calibri" panose="020F0502020204030204"/>
              <a:ea typeface="+mn-ea"/>
              <a:cs typeface="+mn-cs"/>
            </a:rPr>
            <a:t>DLLP </a:t>
          </a:r>
          <a:br>
            <a:rPr lang="en-US" sz="1200" b="1" kern="1200" dirty="0">
              <a:solidFill>
                <a:sysClr val="windowText" lastClr="000000">
                  <a:hueOff val="0"/>
                  <a:satOff val="0"/>
                  <a:lumOff val="0"/>
                  <a:alphaOff val="0"/>
                </a:sysClr>
              </a:solidFill>
              <a:latin typeface="Calibri" panose="020F0502020204030204"/>
              <a:ea typeface="+mn-ea"/>
              <a:cs typeface="+mn-cs"/>
            </a:rPr>
          </a:br>
          <a:r>
            <a:rPr lang="en-US" sz="1200" b="1" kern="1200" dirty="0">
              <a:solidFill>
                <a:sysClr val="windowText" lastClr="000000">
                  <a:hueOff val="0"/>
                  <a:satOff val="0"/>
                  <a:lumOff val="0"/>
                  <a:alphaOff val="0"/>
                </a:sysClr>
              </a:solidFill>
              <a:latin typeface="Calibri" panose="020F0502020204030204"/>
              <a:ea typeface="+mn-ea"/>
              <a:cs typeface="+mn-cs"/>
            </a:rPr>
            <a:t>Emerging</a:t>
          </a:r>
        </a:p>
      </dsp:txBody>
      <dsp:txXfrm>
        <a:off x="1724613" y="0"/>
        <a:ext cx="1504912" cy="445312"/>
      </dsp:txXfrm>
    </dsp:sp>
    <dsp:sp modelId="{71CDB0B2-593F-49CA-8621-7255EED05573}">
      <dsp:nvSpPr>
        <dsp:cNvPr id="0" name=""/>
        <dsp:cNvSpPr/>
      </dsp:nvSpPr>
      <dsp:spPr>
        <a:xfrm>
          <a:off x="1724613" y="445312"/>
          <a:ext cx="1504912" cy="3702618"/>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Simple sentences</a:t>
          </a:r>
          <a:endParaRPr lang="en-US" sz="1200" kern="1200" dirty="0"/>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Compound sentences</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May or may not be accurate</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No use of embedding (dependent clauses)</a:t>
          </a:r>
        </a:p>
      </dsp:txBody>
      <dsp:txXfrm>
        <a:off x="1724613" y="445312"/>
        <a:ext cx="1504912" cy="3702618"/>
      </dsp:txXfrm>
    </dsp:sp>
    <dsp:sp modelId="{C324C624-7C13-4D8E-8008-D2BA8D56E5DB}">
      <dsp:nvSpPr>
        <dsp:cNvPr id="0" name=""/>
        <dsp:cNvSpPr/>
      </dsp:nvSpPr>
      <dsp:spPr>
        <a:xfrm>
          <a:off x="3440214" y="0"/>
          <a:ext cx="1504912" cy="445312"/>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en-US" sz="1200" b="1" kern="1200" dirty="0">
              <a:solidFill>
                <a:sysClr val="windowText" lastClr="000000">
                  <a:hueOff val="0"/>
                  <a:satOff val="0"/>
                  <a:lumOff val="0"/>
                  <a:alphaOff val="0"/>
                </a:sysClr>
              </a:solidFill>
              <a:latin typeface="Calibri" panose="020F0502020204030204"/>
              <a:ea typeface="+mn-ea"/>
              <a:cs typeface="+mn-cs"/>
            </a:rPr>
            <a:t>DLLP </a:t>
          </a:r>
          <a:br>
            <a:rPr lang="en-US" sz="1200" b="1" kern="1200" dirty="0">
              <a:solidFill>
                <a:sysClr val="windowText" lastClr="000000">
                  <a:hueOff val="0"/>
                  <a:satOff val="0"/>
                  <a:lumOff val="0"/>
                  <a:alphaOff val="0"/>
                </a:sysClr>
              </a:solidFill>
              <a:latin typeface="Calibri" panose="020F0502020204030204"/>
              <a:ea typeface="+mn-ea"/>
              <a:cs typeface="+mn-cs"/>
            </a:rPr>
          </a:br>
          <a:r>
            <a:rPr lang="en-US" sz="1200" b="1" kern="1200" dirty="0">
              <a:solidFill>
                <a:sysClr val="windowText" lastClr="000000">
                  <a:hueOff val="0"/>
                  <a:satOff val="0"/>
                  <a:lumOff val="0"/>
                  <a:alphaOff val="0"/>
                </a:sysClr>
              </a:solidFill>
              <a:latin typeface="Calibri" panose="020F0502020204030204"/>
              <a:ea typeface="+mn-ea"/>
              <a:cs typeface="+mn-cs"/>
            </a:rPr>
            <a:t>Developing</a:t>
          </a:r>
        </a:p>
      </dsp:txBody>
      <dsp:txXfrm>
        <a:off x="3440214" y="0"/>
        <a:ext cx="1504912" cy="445312"/>
      </dsp:txXfrm>
    </dsp:sp>
    <dsp:sp modelId="{13AA5A82-9F36-4272-9D5F-F2FB66ACB3F7}">
      <dsp:nvSpPr>
        <dsp:cNvPr id="0" name=""/>
        <dsp:cNvSpPr/>
      </dsp:nvSpPr>
      <dsp:spPr>
        <a:xfrm>
          <a:off x="3440214" y="445312"/>
          <a:ext cx="1504912" cy="3702618"/>
        </a:xfrm>
        <a:prstGeom prst="rect">
          <a:avLst/>
        </a:prstGeom>
        <a:solidFill>
          <a:sysClr val="window" lastClr="FFFFFF">
            <a:alpha val="90000"/>
            <a:tint val="40000"/>
            <a:hueOff val="0"/>
            <a:satOff val="0"/>
            <a:lumOff val="0"/>
            <a:alphaOff val="0"/>
          </a:sysClr>
        </a:solidFill>
        <a:ln w="12700" cap="flat" cmpd="sng" algn="ctr">
          <a:solidFill>
            <a:sysClr val="windowText" lastClr="000000">
              <a:alpha val="90000"/>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Must attempt sentences with complex clause structures (i.e., an independent clause and at least one dependent clause)</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May have repetitive use of one dependent structure, such as relative, adverbial, or noun clauses</a:t>
          </a:r>
        </a:p>
        <a:p>
          <a:pPr marL="114300" lvl="1" indent="-114300" algn="l" defTabSz="533400">
            <a:lnSpc>
              <a:spcPct val="90000"/>
            </a:lnSpc>
            <a:spcBef>
              <a:spcPct val="0"/>
            </a:spcBef>
            <a:spcAft>
              <a:spcPct val="15000"/>
            </a:spcAft>
            <a:buChar char="••"/>
          </a:pPr>
          <a:r>
            <a:rPr lang="en-US" sz="1200" kern="1200">
              <a:solidFill>
                <a:sysClr val="windowText" lastClr="000000">
                  <a:hueOff val="0"/>
                  <a:satOff val="0"/>
                  <a:lumOff val="0"/>
                  <a:alphaOff val="0"/>
                </a:sysClr>
              </a:solidFill>
              <a:latin typeface="Calibri" panose="020F0502020204030204"/>
              <a:ea typeface="+mn-ea"/>
              <a:cs typeface="+mn-cs"/>
            </a:rPr>
            <a:t>May or may not be accurate</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Simple and compound sentences are mostly accurate/ grammatically correct</a:t>
          </a:r>
        </a:p>
      </dsp:txBody>
      <dsp:txXfrm>
        <a:off x="3440214" y="445312"/>
        <a:ext cx="1504912" cy="3702618"/>
      </dsp:txXfrm>
    </dsp:sp>
    <dsp:sp modelId="{0B2AD7F6-8453-42CC-B7D5-2C9B5475335B}">
      <dsp:nvSpPr>
        <dsp:cNvPr id="0" name=""/>
        <dsp:cNvSpPr/>
      </dsp:nvSpPr>
      <dsp:spPr>
        <a:xfrm>
          <a:off x="5155815" y="0"/>
          <a:ext cx="1504912" cy="445312"/>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en-US" sz="1200" b="1" kern="1200" dirty="0">
              <a:solidFill>
                <a:sysClr val="windowText" lastClr="000000">
                  <a:hueOff val="0"/>
                  <a:satOff val="0"/>
                  <a:lumOff val="0"/>
                  <a:alphaOff val="0"/>
                </a:sysClr>
              </a:solidFill>
              <a:latin typeface="Calibri" panose="020F0502020204030204"/>
              <a:ea typeface="+mn-ea"/>
              <a:cs typeface="+mn-cs"/>
            </a:rPr>
            <a:t>DLLP </a:t>
          </a:r>
          <a:br>
            <a:rPr lang="en-US" sz="1200" b="1" kern="1200" dirty="0">
              <a:solidFill>
                <a:sysClr val="windowText" lastClr="000000">
                  <a:hueOff val="0"/>
                  <a:satOff val="0"/>
                  <a:lumOff val="0"/>
                  <a:alphaOff val="0"/>
                </a:sysClr>
              </a:solidFill>
              <a:latin typeface="Calibri" panose="020F0502020204030204"/>
              <a:ea typeface="+mn-ea"/>
              <a:cs typeface="+mn-cs"/>
            </a:rPr>
          </a:br>
          <a:r>
            <a:rPr lang="en-US" sz="1200" b="1" kern="1200" dirty="0">
              <a:solidFill>
                <a:sysClr val="windowText" lastClr="000000">
                  <a:hueOff val="0"/>
                  <a:satOff val="0"/>
                  <a:lumOff val="0"/>
                  <a:alphaOff val="0"/>
                </a:sysClr>
              </a:solidFill>
              <a:latin typeface="Calibri" panose="020F0502020204030204"/>
              <a:ea typeface="+mn-ea"/>
              <a:cs typeface="+mn-cs"/>
            </a:rPr>
            <a:t>Controlled</a:t>
          </a:r>
        </a:p>
      </dsp:txBody>
      <dsp:txXfrm>
        <a:off x="5155815" y="0"/>
        <a:ext cx="1504912" cy="445312"/>
      </dsp:txXfrm>
    </dsp:sp>
    <dsp:sp modelId="{D0037327-1FBF-4921-9BC9-7DE5832048A0}">
      <dsp:nvSpPr>
        <dsp:cNvPr id="0" name=""/>
        <dsp:cNvSpPr/>
      </dsp:nvSpPr>
      <dsp:spPr>
        <a:xfrm>
          <a:off x="5155815" y="445312"/>
          <a:ext cx="1504912" cy="3702618"/>
        </a:xfrm>
        <a:prstGeom prst="rect">
          <a:avLst/>
        </a:prstGeom>
        <a:solidFill>
          <a:sysClr val="window" lastClr="FFFFFF">
            <a:alpha val="90000"/>
            <a:tint val="40000"/>
            <a:hueOff val="0"/>
            <a:satOff val="0"/>
            <a:lumOff val="0"/>
            <a:alphaOff val="0"/>
          </a:sysClr>
        </a:solidFill>
        <a:ln w="12700" cap="flat" cmpd="sng" algn="ctr">
          <a:solidFill>
            <a:sysClr val="windowText" lastClr="000000">
              <a:alpha val="90000"/>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a:solidFill>
                <a:sysClr val="windowText" lastClr="000000">
                  <a:hueOff val="0"/>
                  <a:satOff val="0"/>
                  <a:lumOff val="0"/>
                  <a:alphaOff val="0"/>
                </a:sysClr>
              </a:solidFill>
              <a:latin typeface="Calibri" panose="020F0502020204030204"/>
              <a:ea typeface="+mn-ea"/>
              <a:cs typeface="+mn-cs"/>
            </a:rPr>
            <a:t>Use of </a:t>
          </a:r>
          <a:r>
            <a:rPr lang="en-US" sz="1200" kern="1200" dirty="0">
              <a:solidFill>
                <a:sysClr val="windowText" lastClr="000000">
                  <a:hueOff val="0"/>
                  <a:satOff val="0"/>
                  <a:lumOff val="0"/>
                  <a:alphaOff val="0"/>
                </a:sysClr>
              </a:solidFill>
              <a:latin typeface="Calibri" panose="020F0502020204030204"/>
              <a:ea typeface="+mn-ea"/>
              <a:cs typeface="+mn-cs"/>
            </a:rPr>
            <a:t>a variety of complex clause structures, including relative, adverbial, or </a:t>
          </a:r>
          <a:r>
            <a:rPr lang="en-US" sz="1200" kern="1200">
              <a:solidFill>
                <a:sysClr val="windowText" lastClr="000000">
                  <a:hueOff val="0"/>
                  <a:satOff val="0"/>
                  <a:lumOff val="0"/>
                  <a:alphaOff val="0"/>
                </a:sysClr>
              </a:solidFill>
              <a:latin typeface="Calibri" panose="020F0502020204030204"/>
              <a:ea typeface="+mn-ea"/>
              <a:cs typeface="+mn-cs"/>
            </a:rPr>
            <a:t>noun clauses</a:t>
          </a:r>
          <a:endParaRPr lang="en-US" sz="1200" kern="1200" dirty="0">
            <a:solidFill>
              <a:sysClr val="windowText" lastClr="000000">
                <a:hueOff val="0"/>
                <a:satOff val="0"/>
                <a:lumOff val="0"/>
                <a:alphaOff val="0"/>
              </a:sysClr>
            </a:solidFill>
            <a:latin typeface="Calibri" panose="020F0502020204030204"/>
            <a:ea typeface="+mn-ea"/>
            <a:cs typeface="+mn-cs"/>
          </a:endParaRP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Simple and compound sentences are accurate and grammatically correct</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Complex clause structures are mostly accurate/grammatically correct</a:t>
          </a:r>
        </a:p>
      </dsp:txBody>
      <dsp:txXfrm>
        <a:off x="5155815" y="445312"/>
        <a:ext cx="1504912" cy="370261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9081DDDA-176A-FD4D-9C6C-09A571132377}" type="datetimeFigureOut">
              <a:rPr lang="en-US" smtClean="0"/>
              <a:t>3/20/2019</a:t>
            </a:fld>
            <a:endParaRPr lang="en-US"/>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D7D6BB23-561D-3B4D-9282-1F23030B0424}" type="slidenum">
              <a:rPr lang="en-US" smtClean="0"/>
              <a:t>‹#›</a:t>
            </a:fld>
            <a:endParaRPr lang="en-US"/>
          </a:p>
        </p:txBody>
      </p:sp>
    </p:spTree>
    <p:extLst>
      <p:ext uri="{BB962C8B-B14F-4D97-AF65-F5344CB8AC3E}">
        <p14:creationId xmlns:p14="http://schemas.microsoft.com/office/powerpoint/2010/main" val="768545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a:defRPr/>
            </a:pPr>
            <a:r>
              <a:rPr lang="en-US" dirty="0">
                <a:solidFill>
                  <a:schemeClr val="dk1"/>
                </a:solidFill>
                <a:ea typeface="Calibri"/>
                <a:cs typeface="Calibri"/>
                <a:sym typeface="Calibri"/>
              </a:rPr>
              <a:t>Welcome to </a:t>
            </a:r>
            <a:r>
              <a:rPr lang="en-US">
                <a:solidFill>
                  <a:schemeClr val="dk1"/>
                </a:solidFill>
                <a:ea typeface="Calibri"/>
                <a:cs typeface="Calibri"/>
                <a:sym typeface="Calibri"/>
              </a:rPr>
              <a:t>Module 4’s </a:t>
            </a:r>
            <a:r>
              <a:rPr lang="en-US" dirty="0">
                <a:solidFill>
                  <a:schemeClr val="dk1"/>
                </a:solidFill>
                <a:ea typeface="Calibri"/>
                <a:cs typeface="Calibri"/>
                <a:sym typeface="Calibri"/>
              </a:rPr>
              <a:t>presentation.</a:t>
            </a: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a:t>
            </a:fld>
            <a:endParaRPr lang="en-US"/>
          </a:p>
        </p:txBody>
      </p:sp>
    </p:spTree>
    <p:extLst>
      <p:ext uri="{BB962C8B-B14F-4D97-AF65-F5344CB8AC3E}">
        <p14:creationId xmlns:p14="http://schemas.microsoft.com/office/powerpoint/2010/main" val="7821505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baseline="0" dirty="0"/>
              <a:t>As you focus on sophistication of sentence structure, you will be listening to students’ oral explanations or reading their written explanations to make a determination of  about the level of sentence structure sophistication related to one of these phases. You have these phases  from Module 2, Handout 1.</a:t>
            </a:r>
          </a:p>
          <a:p>
            <a:endParaRPr lang="en-US" baseline="0" dirty="0"/>
          </a:p>
          <a:p>
            <a:r>
              <a:rPr lang="en-US" baseline="0" dirty="0"/>
              <a:t>The “best fit” for an explanation is considered</a:t>
            </a:r>
          </a:p>
          <a:p>
            <a:r>
              <a:rPr lang="en-US" baseline="0" dirty="0"/>
              <a:t>Not Evident – if…. [read text in slide].</a:t>
            </a:r>
            <a:endParaRPr lang="en-US" b="1" baseline="0" dirty="0"/>
          </a:p>
          <a:p>
            <a:pPr defTabSz="939363">
              <a:defRPr/>
            </a:pPr>
            <a:r>
              <a:rPr lang="en-US" baseline="0" dirty="0"/>
              <a:t>Emerging  - if…. [read text in slide].</a:t>
            </a:r>
            <a:endParaRPr lang="en-US" b="1" baseline="0" dirty="0"/>
          </a:p>
          <a:p>
            <a:pPr defTabSz="939363">
              <a:defRPr/>
            </a:pPr>
            <a:r>
              <a:rPr lang="en-US" baseline="0" dirty="0"/>
              <a:t>Developing – if…. [read text in slide].</a:t>
            </a:r>
            <a:endParaRPr lang="en-US" b="1" baseline="0" dirty="0"/>
          </a:p>
          <a:p>
            <a:pPr defTabSz="939363">
              <a:defRPr/>
            </a:pPr>
            <a:r>
              <a:rPr lang="en-US" baseline="0" dirty="0"/>
              <a:t>Controlled – if…. [read text in slide].</a:t>
            </a:r>
            <a:endParaRPr lang="en-US" b="1" baseline="0" dirty="0"/>
          </a:p>
          <a:p>
            <a:pPr defTabSz="939363">
              <a:defRPr/>
            </a:pPr>
            <a:endParaRPr lang="en-US" baseline="0" dirty="0"/>
          </a:p>
          <a:p>
            <a:pPr defTabSz="939363">
              <a:defRPr/>
            </a:pPr>
            <a:r>
              <a:rPr lang="en-US" baseline="0" dirty="0"/>
              <a:t>We call this determining the ‘best fit’ – which does not mean that students get a score or a grade. The ‘best fit’ is your judgment about where the student’s sentence structure sophistication lies on this progression. </a:t>
            </a:r>
          </a:p>
          <a:p>
            <a:pPr defTabSz="939363">
              <a:defRPr/>
            </a:pPr>
            <a:endParaRPr lang="en-US" baseline="0" dirty="0"/>
          </a:p>
          <a:p>
            <a:pPr defTabSz="939363">
              <a:defRPr/>
            </a:pPr>
            <a:r>
              <a:rPr lang="en-US" baseline="0" dirty="0"/>
              <a:t>Once you have determined  a student’s ‘best fit,’ you then need to consider the question with reference to the DLLP: </a:t>
            </a:r>
            <a:r>
              <a:rPr lang="en-US" i="1" dirty="0"/>
              <a:t>In what ways does this student need to grow in the sentence structure language feature to show a more sophisticated performance?  </a:t>
            </a:r>
            <a:r>
              <a:rPr lang="en-US" dirty="0"/>
              <a:t>When you have answered this question, you will know what to plan next for the student’s language learning.</a:t>
            </a:r>
          </a:p>
          <a:p>
            <a:pPr defTabSz="939363">
              <a:defRPr/>
            </a:pPr>
            <a:endParaRPr lang="en-US" baseline="0" dirty="0"/>
          </a:p>
          <a:p>
            <a:endParaRPr lang="en-US" dirty="0"/>
          </a:p>
        </p:txBody>
      </p:sp>
      <p:sp>
        <p:nvSpPr>
          <p:cNvPr id="4" name="Slide Number Placeholder 3"/>
          <p:cNvSpPr>
            <a:spLocks noGrp="1"/>
          </p:cNvSpPr>
          <p:nvPr>
            <p:ph type="sldNum" sz="quarter" idx="10"/>
          </p:nvPr>
        </p:nvSpPr>
        <p:spPr/>
        <p:txBody>
          <a:bodyPr/>
          <a:lstStyle/>
          <a:p>
            <a:fld id="{C66370D1-61F6-F547-8884-E00FB8972674}" type="slidenum">
              <a:rPr lang="en-US" smtClean="0"/>
              <a:t>10</a:t>
            </a:fld>
            <a:endParaRPr lang="en-US" dirty="0"/>
          </a:p>
        </p:txBody>
      </p:sp>
    </p:spTree>
    <p:extLst>
      <p:ext uri="{BB962C8B-B14F-4D97-AF65-F5344CB8AC3E}">
        <p14:creationId xmlns:p14="http://schemas.microsoft.com/office/powerpoint/2010/main" val="4658843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a:defRPr/>
            </a:pPr>
            <a:r>
              <a:rPr lang="en-US" dirty="0">
                <a:solidFill>
                  <a:schemeClr val="dk1"/>
                </a:solidFill>
                <a:ea typeface="Calibri"/>
                <a:cs typeface="Calibri"/>
                <a:sym typeface="Calibri"/>
              </a:rPr>
              <a:t>In the next section, you will see several examples of  sentence structure and where we placed them on the DLLP. These are all oral language samples that were transcribed.</a:t>
            </a:r>
            <a:endParaRPr lang="en-US" b="0" dirty="0"/>
          </a:p>
        </p:txBody>
      </p:sp>
      <p:sp>
        <p:nvSpPr>
          <p:cNvPr id="4" name="Slide Number Placeholder 3"/>
          <p:cNvSpPr>
            <a:spLocks noGrp="1"/>
          </p:cNvSpPr>
          <p:nvPr>
            <p:ph type="sldNum" sz="quarter" idx="10"/>
          </p:nvPr>
        </p:nvSpPr>
        <p:spPr/>
        <p:txBody>
          <a:bodyPr/>
          <a:lstStyle/>
          <a:p>
            <a:fld id="{D7D6BB23-561D-3B4D-9282-1F23030B0424}" type="slidenum">
              <a:rPr lang="en-US" smtClean="0"/>
              <a:t>11</a:t>
            </a:fld>
            <a:endParaRPr lang="en-US"/>
          </a:p>
        </p:txBody>
      </p:sp>
    </p:spTree>
    <p:extLst>
      <p:ext uri="{BB962C8B-B14F-4D97-AF65-F5344CB8AC3E}">
        <p14:creationId xmlns:p14="http://schemas.microsoft.com/office/powerpoint/2010/main" val="1142869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dirty="0"/>
              <a:t>[Read example on slide].  Think about</a:t>
            </a:r>
            <a:r>
              <a:rPr lang="en-US" baseline="0" dirty="0"/>
              <a:t> where you might place this sample on the DLLP. [ Pause to give them time to think]. The best fit for this sample is at the </a:t>
            </a:r>
            <a:r>
              <a:rPr lang="en-US" u="sng" dirty="0"/>
              <a:t>Emerging phase</a:t>
            </a:r>
            <a:r>
              <a:rPr lang="en-US" u="sng" baseline="0" dirty="0"/>
              <a:t> </a:t>
            </a:r>
            <a:r>
              <a:rPr lang="en-US" u="sng" dirty="0"/>
              <a:t>of the Sophistication of Sentence Structure progression.</a:t>
            </a:r>
          </a:p>
          <a:p>
            <a:pPr fontAlgn="base"/>
            <a:r>
              <a:rPr lang="en-US" dirty="0"/>
              <a:t>We selected this phase because of the use of Simple Sentences</a:t>
            </a:r>
          </a:p>
          <a:p>
            <a:pPr lvl="0" fontAlgn="base"/>
            <a:r>
              <a:rPr lang="en-US" dirty="0"/>
              <a:t>And Compound Sentences with coordinating conjunctions (e.g., </a:t>
            </a:r>
            <a:r>
              <a:rPr lang="en-US" i="1" dirty="0"/>
              <a:t>You put it in your mouth to spit it out </a:t>
            </a:r>
            <a:r>
              <a:rPr lang="en-US" b="1" u="sng" dirty="0"/>
              <a:t>and </a:t>
            </a:r>
            <a:r>
              <a:rPr lang="en-US" i="1" dirty="0"/>
              <a:t>you're done</a:t>
            </a:r>
            <a:r>
              <a:rPr lang="en-US" dirty="0"/>
              <a:t>).</a:t>
            </a:r>
          </a:p>
          <a:p>
            <a:pPr fontAlgn="base"/>
            <a:r>
              <a:rPr lang="en-US" dirty="0"/>
              <a:t> </a:t>
            </a: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12</a:t>
            </a:fld>
            <a:endParaRPr lang="en-US"/>
          </a:p>
        </p:txBody>
      </p:sp>
    </p:spTree>
    <p:extLst>
      <p:ext uri="{BB962C8B-B14F-4D97-AF65-F5344CB8AC3E}">
        <p14:creationId xmlns:p14="http://schemas.microsoft.com/office/powerpoint/2010/main" val="16061995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dirty="0"/>
              <a:t>Read example.  Think about</a:t>
            </a:r>
            <a:r>
              <a:rPr lang="en-US" baseline="0" dirty="0"/>
              <a:t> where you might place this sample on the DLLP. [Pause to give them time to think]. </a:t>
            </a:r>
            <a:r>
              <a:rPr lang="en-US" u="sng" dirty="0"/>
              <a:t>The best fit for this sample is on the Sophistication of Sentence Structure Progression is Not</a:t>
            </a:r>
            <a:r>
              <a:rPr lang="en-US" u="sng" baseline="0" dirty="0"/>
              <a:t> Evident</a:t>
            </a:r>
            <a:r>
              <a:rPr lang="en-US" dirty="0"/>
              <a:t> because the student uses Sentence Fragments not complete sentences.</a:t>
            </a: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13</a:t>
            </a:fld>
            <a:endParaRPr lang="en-US"/>
          </a:p>
        </p:txBody>
      </p:sp>
    </p:spTree>
    <p:extLst>
      <p:ext uri="{BB962C8B-B14F-4D97-AF65-F5344CB8AC3E}">
        <p14:creationId xmlns:p14="http://schemas.microsoft.com/office/powerpoint/2010/main" val="3950664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fontAlgn="base">
              <a:defRPr/>
            </a:pPr>
            <a:r>
              <a:rPr lang="en-US" dirty="0"/>
              <a:t>[Read example on slide].  Think about</a:t>
            </a:r>
            <a:r>
              <a:rPr lang="en-US" baseline="0" dirty="0"/>
              <a:t> where you might place this sample on the DLLP. [ Pause to give them time to think]. </a:t>
            </a:r>
            <a:r>
              <a:rPr lang="en-US" u="sng" dirty="0"/>
              <a:t>The best fit for this sample is Controlled Sentence Sophistication</a:t>
            </a:r>
            <a:r>
              <a:rPr lang="en-US" dirty="0">
                <a:effectLst/>
              </a:rPr>
              <a:t> because the student uses a variety of </a:t>
            </a:r>
            <a:r>
              <a:rPr lang="en-US" dirty="0"/>
              <a:t>complex clause structures – various adverbial clause (e.g., ) …</a:t>
            </a:r>
            <a:r>
              <a:rPr lang="en-US" i="1" kern="1200" dirty="0">
                <a:solidFill>
                  <a:srgbClr val="000000"/>
                </a:solidFill>
                <a:effectLst/>
                <a:latin typeface="Times New Roman" charset="0"/>
                <a:ea typeface="等线" charset="-122"/>
              </a:rPr>
              <a:t>that's how you clean it; </a:t>
            </a:r>
            <a:r>
              <a:rPr lang="en-US" dirty="0"/>
              <a:t>…</a:t>
            </a:r>
            <a:r>
              <a:rPr lang="en-US" i="1" kern="1200" dirty="0">
                <a:solidFill>
                  <a:srgbClr val="000000"/>
                </a:solidFill>
                <a:effectLst/>
                <a:latin typeface="Times New Roman" charset="0"/>
                <a:ea typeface="等线" charset="-122"/>
              </a:rPr>
              <a:t>because there's some germs after you eat;</a:t>
            </a:r>
            <a:r>
              <a:rPr lang="en-US" i="1" kern="1200" baseline="0" dirty="0">
                <a:solidFill>
                  <a:srgbClr val="000000"/>
                </a:solidFill>
                <a:effectLst/>
                <a:latin typeface="Times New Roman" charset="0"/>
                <a:ea typeface="等线" charset="-122"/>
              </a:rPr>
              <a:t> …</a:t>
            </a:r>
            <a:r>
              <a:rPr lang="en-US" i="1" kern="1200" dirty="0">
                <a:solidFill>
                  <a:srgbClr val="000000"/>
                </a:solidFill>
                <a:effectLst/>
                <a:latin typeface="Times New Roman" charset="0"/>
                <a:ea typeface="等线" charset="-122"/>
              </a:rPr>
              <a:t>when you talk to someone; That's why you need to brush your teeth)</a:t>
            </a:r>
            <a:r>
              <a:rPr lang="en-US" dirty="0"/>
              <a:t>, relative clause (e.g., ...</a:t>
            </a:r>
            <a:r>
              <a:rPr lang="en-US" i="1" dirty="0"/>
              <a:t>put it where you put it</a:t>
            </a:r>
            <a:r>
              <a:rPr lang="en-US" i="1" kern="1200" dirty="0">
                <a:solidFill>
                  <a:srgbClr val="000000"/>
                </a:solidFill>
                <a:effectLst/>
                <a:latin typeface="Times New Roman" charset="0"/>
                <a:ea typeface="等线" charset="-122"/>
              </a:rPr>
              <a:t>).</a:t>
            </a:r>
            <a:endParaRPr lang="en-US" dirty="0"/>
          </a:p>
          <a:p>
            <a:pPr defTabSz="939363" fontAlgn="base">
              <a:defRPr/>
            </a:pPr>
            <a:endParaRPr lang="en-US" dirty="0"/>
          </a:p>
          <a:p>
            <a:pPr fontAlgn="base"/>
            <a:endParaRPr lang="en-US" dirty="0"/>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14</a:t>
            </a:fld>
            <a:endParaRPr lang="en-US"/>
          </a:p>
        </p:txBody>
      </p:sp>
    </p:spTree>
    <p:extLst>
      <p:ext uri="{BB962C8B-B14F-4D97-AF65-F5344CB8AC3E}">
        <p14:creationId xmlns:p14="http://schemas.microsoft.com/office/powerpoint/2010/main" val="17553913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dirty="0"/>
              <a:t>Read example.  Think about</a:t>
            </a:r>
            <a:r>
              <a:rPr lang="en-US" baseline="0" dirty="0"/>
              <a:t> where you might place this sample on the DLLP [ Pause to give them time to think]. </a:t>
            </a:r>
            <a:r>
              <a:rPr lang="en-US" u="sng" dirty="0"/>
              <a:t>The best fit for this sample is Developing Sentence Sophistication</a:t>
            </a:r>
            <a:r>
              <a:rPr lang="en-US" dirty="0"/>
              <a:t> – There is a long Compound-Complex sentence with an adverbial phrase (…</a:t>
            </a:r>
            <a:r>
              <a:rPr lang="en-US" i="1" dirty="0"/>
              <a:t>because it'll take a long time for you just to go like to put it</a:t>
            </a:r>
            <a:r>
              <a:rPr lang="en-US" dirty="0"/>
              <a:t>)</a:t>
            </a:r>
          </a:p>
          <a:p>
            <a:r>
              <a:rPr lang="en-US" dirty="0"/>
              <a:t> </a:t>
            </a:r>
          </a:p>
          <a:p>
            <a:pPr defTabSz="939363" fontAlgn="base">
              <a:defRPr/>
            </a:pPr>
            <a:endParaRPr lang="en-US" dirty="0"/>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15</a:t>
            </a:fld>
            <a:endParaRPr lang="en-US"/>
          </a:p>
        </p:txBody>
      </p:sp>
    </p:spTree>
    <p:extLst>
      <p:ext uri="{BB962C8B-B14F-4D97-AF65-F5344CB8AC3E}">
        <p14:creationId xmlns:p14="http://schemas.microsoft.com/office/powerpoint/2010/main" val="1770853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end of Module 4’s presentation. In Module 5, we will talk about </a:t>
            </a:r>
            <a:r>
              <a:rPr lang="en-US" baseline="0" dirty="0"/>
              <a:t>adapting instruction based on a student’s best fit on the DLLP to  </a:t>
            </a:r>
            <a:r>
              <a:rPr lang="en-US" baseline="0" dirty="0" err="1"/>
              <a:t>elp</a:t>
            </a:r>
            <a:r>
              <a:rPr lang="en-US" baseline="0" dirty="0"/>
              <a:t> students move forward in their language learning.</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16</a:t>
            </a:fld>
            <a:endParaRPr lang="en-US"/>
          </a:p>
        </p:txBody>
      </p:sp>
    </p:spTree>
    <p:extLst>
      <p:ext uri="{BB962C8B-B14F-4D97-AF65-F5344CB8AC3E}">
        <p14:creationId xmlns:p14="http://schemas.microsoft.com/office/powerpoint/2010/main" val="36329266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end of Module 4’s presentation. In Module 5, we will talk about </a:t>
            </a:r>
            <a:r>
              <a:rPr lang="en-US" baseline="0" dirty="0"/>
              <a:t>adapting instruction based on a student’s best fit on the DLLP to  </a:t>
            </a:r>
            <a:r>
              <a:rPr lang="en-US" baseline="0" dirty="0" err="1"/>
              <a:t>elp</a:t>
            </a:r>
            <a:r>
              <a:rPr lang="en-US" baseline="0" dirty="0"/>
              <a:t> students move forward in their language learning.</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17</a:t>
            </a:fld>
            <a:endParaRPr lang="en-US"/>
          </a:p>
        </p:txBody>
      </p:sp>
    </p:spTree>
    <p:extLst>
      <p:ext uri="{BB962C8B-B14F-4D97-AF65-F5344CB8AC3E}">
        <p14:creationId xmlns:p14="http://schemas.microsoft.com/office/powerpoint/2010/main" val="1755136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dk1"/>
                </a:solidFill>
                <a:ea typeface="Calibri"/>
                <a:cs typeface="Calibri"/>
                <a:sym typeface="Calibri"/>
              </a:rPr>
              <a:t>The focus of this module is on the high-leverage language feature – sophistication of sentence structure.</a:t>
            </a:r>
            <a:endParaRPr lang="en-US" dirty="0">
              <a:solidFill>
                <a:schemeClr val="dk1"/>
              </a:solidFill>
              <a:sym typeface="Calibri"/>
            </a:endParaRP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2</a:t>
            </a:fld>
            <a:endParaRPr lang="en-US"/>
          </a:p>
        </p:txBody>
      </p:sp>
    </p:spTree>
    <p:extLst>
      <p:ext uri="{BB962C8B-B14F-4D97-AF65-F5344CB8AC3E}">
        <p14:creationId xmlns:p14="http://schemas.microsoft.com/office/powerpoint/2010/main" val="1226936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a:defRPr/>
            </a:pPr>
            <a:r>
              <a:rPr lang="en-US" b="0" baseline="0" dirty="0"/>
              <a:t>In module 2 you learned that the DLLP is organized around three key language dimensions – word, sentence and discourse  and eight high-leverage features. In this module we are going to address the dimension, sentence- and the high-leverage feature:  sophistication of sentence structures. Before we go into detail about this feature, we are going to review what makes a sentence.</a:t>
            </a:r>
            <a:endParaRPr lang="en-US" b="1" dirty="0"/>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3</a:t>
            </a:fld>
            <a:endParaRPr lang="en-US"/>
          </a:p>
        </p:txBody>
      </p:sp>
    </p:spTree>
    <p:extLst>
      <p:ext uri="{BB962C8B-B14F-4D97-AF65-F5344CB8AC3E}">
        <p14:creationId xmlns:p14="http://schemas.microsoft.com/office/powerpoint/2010/main" val="7653837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a:defRPr/>
            </a:pPr>
            <a:r>
              <a:rPr lang="en-US" dirty="0"/>
              <a:t>Sentences are made up of words that are combined by a prescribed word order and according to grammatical rules such as agreement between a noun and a verb for the number of people or things involved.</a:t>
            </a:r>
          </a:p>
          <a:p>
            <a:pPr defTabSz="939363">
              <a:defRPr/>
            </a:pPr>
            <a:endParaRPr lang="en-US" dirty="0"/>
          </a:p>
          <a:p>
            <a:pPr defTabSz="939363">
              <a:defRPr/>
            </a:pPr>
            <a:r>
              <a:rPr lang="en-US" dirty="0"/>
              <a:t>According to the Oxford English Dictionary (2018), a sentence is “A set of words that is complete in itself, typically containing a subject and predicate, conveying a statement, question, exclamation, or command, and consisting of a main clause and sometimes one or more subordinate clauses.” </a:t>
            </a:r>
          </a:p>
          <a:p>
            <a:pPr defTabSz="939363">
              <a:defRPr/>
            </a:pPr>
            <a:endParaRPr lang="en-US" dirty="0"/>
          </a:p>
          <a:p>
            <a:pPr defTabSz="939363">
              <a:defRPr/>
            </a:pPr>
            <a:r>
              <a:rPr lang="en-US" dirty="0"/>
              <a:t>Sentences can be as short at one word—</a:t>
            </a:r>
            <a:r>
              <a:rPr lang="en-US" i="1" dirty="0"/>
              <a:t>Smile! Add!</a:t>
            </a:r>
            <a:r>
              <a:rPr lang="en-US" dirty="0"/>
              <a:t>—or they can be longer and complicated as in the sentence - </a:t>
            </a:r>
            <a:r>
              <a:rPr lang="en-US" i="1" dirty="0"/>
              <a:t>And then when you're done putting them in groups, you can add up the cubes in each group because this will be easier for you.</a:t>
            </a:r>
            <a:r>
              <a:rPr lang="en-US" dirty="0"/>
              <a:t>  </a:t>
            </a:r>
          </a:p>
          <a:p>
            <a:pPr defTabSz="939363">
              <a:defRPr/>
            </a:pP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4</a:t>
            </a:fld>
            <a:endParaRPr lang="en-US"/>
          </a:p>
        </p:txBody>
      </p:sp>
    </p:spTree>
    <p:extLst>
      <p:ext uri="{BB962C8B-B14F-4D97-AF65-F5344CB8AC3E}">
        <p14:creationId xmlns:p14="http://schemas.microsoft.com/office/powerpoint/2010/main" val="1992047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Sentences comprise one or more clauses; a clause contains a subject—that is a noun or pronoun and a predicate—that is a tensed (finite) verb (e.g., the verb must convey past, present or future action or state, etc.). An independent clause conveys a complete thought and can stand alone as a complete sentence (e.g., </a:t>
            </a:r>
            <a:r>
              <a:rPr lang="en-US" i="1" dirty="0"/>
              <a:t>I add</a:t>
            </a:r>
            <a:r>
              <a:rPr lang="en-US" dirty="0"/>
              <a:t>). A dependent, or subordinate, clause does not convey a complete thought and is not considered a complete sentence (e.g., </a:t>
            </a:r>
            <a:r>
              <a:rPr lang="en-US" i="1" dirty="0"/>
              <a:t>Because I added</a:t>
            </a:r>
            <a:r>
              <a:rPr lang="en-US" dirty="0"/>
              <a:t>). </a:t>
            </a:r>
          </a:p>
        </p:txBody>
      </p:sp>
      <p:sp>
        <p:nvSpPr>
          <p:cNvPr id="4" name="Slide Number Placeholder 3"/>
          <p:cNvSpPr>
            <a:spLocks noGrp="1"/>
          </p:cNvSpPr>
          <p:nvPr>
            <p:ph type="sldNum" sz="quarter" idx="10"/>
          </p:nvPr>
        </p:nvSpPr>
        <p:spPr/>
        <p:txBody>
          <a:bodyPr/>
          <a:lstStyle/>
          <a:p>
            <a:fld id="{D7D6BB23-561D-3B4D-9282-1F23030B0424}" type="slidenum">
              <a:rPr lang="en-US" smtClean="0"/>
              <a:t>5</a:t>
            </a:fld>
            <a:endParaRPr lang="en-US"/>
          </a:p>
        </p:txBody>
      </p:sp>
    </p:spTree>
    <p:extLst>
      <p:ext uri="{BB962C8B-B14F-4D97-AF65-F5344CB8AC3E}">
        <p14:creationId xmlns:p14="http://schemas.microsoft.com/office/powerpoint/2010/main" val="1699962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dependent clause usually functions within the sentence as a noun or adjective or adverb, and it is often signaled by a word that indicates its dependent status (e.g., </a:t>
            </a:r>
            <a:r>
              <a:rPr lang="en-US" i="1" dirty="0"/>
              <a:t>when, that, because, though, if</a:t>
            </a:r>
            <a:r>
              <a:rPr lang="en-US" dirty="0"/>
              <a:t>, etc.). </a:t>
            </a:r>
          </a:p>
          <a:p>
            <a:r>
              <a:rPr lang="en-US" dirty="0"/>
              <a:t>For example:</a:t>
            </a:r>
          </a:p>
          <a:p>
            <a:r>
              <a:rPr lang="en-US" i="1" dirty="0">
                <a:solidFill>
                  <a:srgbClr val="FF0000"/>
                </a:solidFill>
              </a:rPr>
              <a:t>“You can put the cubes into groups </a:t>
            </a:r>
            <a:r>
              <a:rPr lang="en-US" b="1" i="1" u="sng" dirty="0">
                <a:solidFill>
                  <a:srgbClr val="FF0000"/>
                </a:solidFill>
              </a:rPr>
              <a:t>when you have sorted them by color</a:t>
            </a:r>
            <a:r>
              <a:rPr lang="en-US" i="1" dirty="0">
                <a:solidFill>
                  <a:srgbClr val="FF0000"/>
                </a:solidFill>
              </a:rPr>
              <a:t>.”</a:t>
            </a:r>
          </a:p>
          <a:p>
            <a:pPr lvl="1"/>
            <a:r>
              <a:rPr lang="en-US" sz="2900" dirty="0"/>
              <a:t>Everything underlined is a dependent clause and is used to give more details about the timing of the main verb “put”</a:t>
            </a: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6</a:t>
            </a:fld>
            <a:endParaRPr lang="en-US"/>
          </a:p>
        </p:txBody>
      </p:sp>
    </p:spTree>
    <p:extLst>
      <p:ext uri="{BB962C8B-B14F-4D97-AF65-F5344CB8AC3E}">
        <p14:creationId xmlns:p14="http://schemas.microsoft.com/office/powerpoint/2010/main" val="1830708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arrangement and relationship of the combined clauses create different types of sentences: Simple, compound, complex, and compound-complex sentences. Handout 1 for this module explains what each of these sentence types are.</a:t>
            </a:r>
            <a:r>
              <a:rPr lang="en-US" dirty="0">
                <a:effectLst/>
              </a:rPr>
              <a:t> </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7</a:t>
            </a:fld>
            <a:endParaRPr lang="en-US"/>
          </a:p>
        </p:txBody>
      </p:sp>
    </p:spTree>
    <p:extLst>
      <p:ext uri="{BB962C8B-B14F-4D97-AF65-F5344CB8AC3E}">
        <p14:creationId xmlns:p14="http://schemas.microsoft.com/office/powerpoint/2010/main" val="1260066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dk1"/>
                </a:solidFill>
                <a:ea typeface="Calibri"/>
                <a:cs typeface="Calibri"/>
                <a:sym typeface="Calibri"/>
              </a:rPr>
              <a:t>In this section we are going to look in more detail at the dynamic language learning progression phases of sophistication of sentence structure. </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8</a:t>
            </a:fld>
            <a:endParaRPr lang="en-US"/>
          </a:p>
        </p:txBody>
      </p:sp>
    </p:spTree>
    <p:extLst>
      <p:ext uri="{BB962C8B-B14F-4D97-AF65-F5344CB8AC3E}">
        <p14:creationId xmlns:p14="http://schemas.microsoft.com/office/powerpoint/2010/main" val="1969498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Recall from previous</a:t>
            </a:r>
            <a:r>
              <a:rPr lang="en-US" baseline="0" dirty="0"/>
              <a:t> modules that the </a:t>
            </a:r>
            <a:r>
              <a:rPr lang="en-US" dirty="0"/>
              <a:t>DLLP helps you identify students on pathways of the different language features.</a:t>
            </a:r>
          </a:p>
          <a:p>
            <a:endParaRPr lang="en-US" dirty="0"/>
          </a:p>
          <a:p>
            <a:pPr defTabSz="939363">
              <a:defRPr/>
            </a:pPr>
            <a:r>
              <a:rPr lang="en-US" dirty="0"/>
              <a:t>This involves finding the ‘best fit’</a:t>
            </a:r>
            <a:r>
              <a:rPr lang="en-US" baseline="0" dirty="0"/>
              <a:t> on the progression for a student’s explanation. Determining the ‘best fit’ does not mean that students get a score or a grade. </a:t>
            </a:r>
          </a:p>
          <a:p>
            <a:pPr defTabSz="939363">
              <a:defRPr/>
            </a:pPr>
            <a:endParaRPr lang="en-US" baseline="0" dirty="0"/>
          </a:p>
          <a:p>
            <a:pPr defTabSz="939363">
              <a:defRPr/>
            </a:pPr>
            <a:r>
              <a:rPr lang="en-US" baseline="0" dirty="0"/>
              <a:t>The best fit</a:t>
            </a:r>
            <a:r>
              <a:rPr lang="en-US" dirty="0"/>
              <a:t> is a low or no-stakes judgment of where the student’s language feature of interest, in this case, sophistication of sentence structure, should be placed on the progression so that a you can effectively target instruction to those identified elements of a feature that still need support for getting a student’s language to the next phase of the DLLP. Remember, you are listening for specific features, in this case sentence structures and not characterizing a student’s language holistically.</a:t>
            </a: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9</a:t>
            </a:fld>
            <a:endParaRPr lang="en-US"/>
          </a:p>
        </p:txBody>
      </p:sp>
    </p:spTree>
    <p:extLst>
      <p:ext uri="{BB962C8B-B14F-4D97-AF65-F5344CB8AC3E}">
        <p14:creationId xmlns:p14="http://schemas.microsoft.com/office/powerpoint/2010/main" val="1720756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016946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843416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911599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C97ED4F-01A3-4D6D-ABCC-3036D3F116DA}"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1472180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97ED4F-01A3-4D6D-ABCC-3036D3F116DA}"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41139758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C97ED4F-01A3-4D6D-ABCC-3036D3F116DA}"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35370638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97ED4F-01A3-4D6D-ABCC-3036D3F116DA}"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2108169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97ED4F-01A3-4D6D-ABCC-3036D3F116DA}" type="datetimeFigureOut">
              <a:rPr lang="en-US" smtClean="0"/>
              <a:t>3/20/2019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25960794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97ED4F-01A3-4D6D-ABCC-3036D3F116DA}" type="datetimeFigureOut">
              <a:rPr lang="en-US" smtClean="0"/>
              <a:t>3/20/2019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2464634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97ED4F-01A3-4D6D-ABCC-3036D3F116DA}" type="datetimeFigureOut">
              <a:rPr lang="en-US" smtClean="0"/>
              <a:t>3/20/2019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404469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C97ED4F-01A3-4D6D-ABCC-3036D3F116DA}"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1531614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6266686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C97ED4F-01A3-4D6D-ABCC-3036D3F116DA}"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18292869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97ED4F-01A3-4D6D-ABCC-3036D3F116DA}"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35191773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97ED4F-01A3-4D6D-ABCC-3036D3F116DA}"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2942005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568726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196274-9F03-C14D-B56B-5E6F55D6C653}"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38169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196274-9F03-C14D-B56B-5E6F55D6C653}" type="datetimeFigureOut">
              <a:rPr lang="en-US" smtClean="0"/>
              <a:t>3/20/2019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782745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196274-9F03-C14D-B56B-5E6F55D6C653}" type="datetimeFigureOut">
              <a:rPr lang="en-US" smtClean="0"/>
              <a:t>3/20/2019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19956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96274-9F03-C14D-B56B-5E6F55D6C653}" type="datetimeFigureOut">
              <a:rPr lang="en-US" smtClean="0"/>
              <a:t>3/20/2019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771940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196274-9F03-C14D-B56B-5E6F55D6C653}"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848939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196274-9F03-C14D-B56B-5E6F55D6C653}"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040123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196274-9F03-C14D-B56B-5E6F55D6C653}" type="datetimeFigureOut">
              <a:rPr lang="en-US" smtClean="0"/>
              <a:t>3/20/2019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238DDE-BE8A-8142-86AB-B793AE6C73BB}" type="slidenum">
              <a:rPr lang="en-US" smtClean="0"/>
              <a:t>‹#›</a:t>
            </a:fld>
            <a:endParaRPr lang="en-US"/>
          </a:p>
        </p:txBody>
      </p:sp>
    </p:spTree>
    <p:extLst>
      <p:ext uri="{BB962C8B-B14F-4D97-AF65-F5344CB8AC3E}">
        <p14:creationId xmlns:p14="http://schemas.microsoft.com/office/powerpoint/2010/main" val="1235627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97ED4F-01A3-4D6D-ABCC-3036D3F116DA}" type="datetimeFigureOut">
              <a:rPr lang="en-US" smtClean="0"/>
              <a:t>3/20/2019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F5DBB1-BEBC-4A84-A32C-C8E29FF297DE}" type="slidenum">
              <a:rPr lang="en-US" smtClean="0"/>
              <a:t>‹#›</a:t>
            </a:fld>
            <a:endParaRPr lang="en-US"/>
          </a:p>
        </p:txBody>
      </p:sp>
    </p:spTree>
    <p:extLst>
      <p:ext uri="{BB962C8B-B14F-4D97-AF65-F5344CB8AC3E}">
        <p14:creationId xmlns:p14="http://schemas.microsoft.com/office/powerpoint/2010/main" val="27794806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image" Target="../media/image3.png"/><Relationship Id="rId3" Type="http://schemas.openxmlformats.org/officeDocument/2006/relationships/slideLayout" Target="../slideLayouts/slideLayout17.xml"/><Relationship Id="rId7" Type="http://schemas.openxmlformats.org/officeDocument/2006/relationships/diagramQuickStyle" Target="../diagrams/quickStyle2.xml"/><Relationship Id="rId12" Type="http://schemas.openxmlformats.org/officeDocument/2006/relationships/image" Target="../media/image2.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diagramLayout" Target="../diagrams/layout2.xml"/><Relationship Id="rId11" Type="http://schemas.openxmlformats.org/officeDocument/2006/relationships/hyperlink" Target="http://creativecommons.org/licenses/by-nc-sa/4.0" TargetMode="External"/><Relationship Id="rId5" Type="http://schemas.openxmlformats.org/officeDocument/2006/relationships/diagramData" Target="../diagrams/data2.xml"/><Relationship Id="rId10" Type="http://schemas.openxmlformats.org/officeDocument/2006/relationships/image" Target="../media/image1.png"/><Relationship Id="rId4" Type="http://schemas.openxmlformats.org/officeDocument/2006/relationships/notesSlide" Target="../notesSlides/notesSlide10.xml"/><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image" Target="../media/image2.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image" Target="../media/image2.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image" Target="../media/image2.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image" Target="../media/image2.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1.png"/><Relationship Id="rId5" Type="http://schemas.openxmlformats.org/officeDocument/2006/relationships/image" Target="../media/image7.jpeg"/><Relationship Id="rId4" Type="http://schemas.openxmlformats.org/officeDocument/2006/relationships/notesSlide" Target="../notesSlides/notesSlide16.xml"/><Relationship Id="rId9"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12" Type="http://schemas.openxmlformats.org/officeDocument/2006/relationships/hyperlink" Target="https://youtu.be/6x-tDpPezvU" TargetMode="Externa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hyperlink" Target="http://creativecommons.org/licenses/by-nc-sa/4.0" TargetMode="External"/><Relationship Id="rId11" Type="http://schemas.openxmlformats.org/officeDocument/2006/relationships/hyperlink" Target="https://youtu.be/3btCu1kVpuE" TargetMode="External"/><Relationship Id="rId5" Type="http://schemas.openxmlformats.org/officeDocument/2006/relationships/image" Target="../media/image1.png"/><Relationship Id="rId10" Type="http://schemas.openxmlformats.org/officeDocument/2006/relationships/hyperlink" Target="https://youtu.be/LD6WLX0SMHI" TargetMode="External"/><Relationship Id="rId4" Type="http://schemas.openxmlformats.org/officeDocument/2006/relationships/notesSlide" Target="../notesSlides/notesSlide17.xml"/><Relationship Id="rId9" Type="http://schemas.openxmlformats.org/officeDocument/2006/relationships/hyperlink" Target="https://youtu.be/iSVms-msLdg"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hyperlink" Target="http://creativecommons.org/licenses/by-nc-sa/4.0"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png"/><Relationship Id="rId5" Type="http://schemas.openxmlformats.org/officeDocument/2006/relationships/image" Target="../media/image4.jpeg"/><Relationship Id="rId4" Type="http://schemas.openxmlformats.org/officeDocument/2006/relationships/notesSlide" Target="../notesSlides/notesSlide3.xml"/><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3.xml"/><Relationship Id="rId7" Type="http://schemas.openxmlformats.org/officeDocument/2006/relationships/image" Target="../media/image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microsoft.com/office/2007/relationships/media" Target="../media/media6.m4a"/><Relationship Id="rId7" Type="http://schemas.openxmlformats.org/officeDocument/2006/relationships/image" Target="../media/image5.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notesSlide" Target="../notesSlides/notesSlide5.xml"/><Relationship Id="rId11" Type="http://schemas.openxmlformats.org/officeDocument/2006/relationships/image" Target="../media/image3.png"/><Relationship Id="rId5" Type="http://schemas.openxmlformats.org/officeDocument/2006/relationships/slideLayout" Target="../slideLayouts/slideLayout13.xml"/><Relationship Id="rId10" Type="http://schemas.openxmlformats.org/officeDocument/2006/relationships/image" Target="../media/image2.png"/><Relationship Id="rId4" Type="http://schemas.openxmlformats.org/officeDocument/2006/relationships/audio" Target="../media/media6.m4a"/><Relationship Id="rId9" Type="http://schemas.openxmlformats.org/officeDocument/2006/relationships/hyperlink" Target="http://creativecommons.org/licenses/by-nc-sa/4.0"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3" Type="http://schemas.microsoft.com/office/2007/relationships/media" Target="../media/media8.m4a"/><Relationship Id="rId7" Type="http://schemas.openxmlformats.org/officeDocument/2006/relationships/image" Target="../media/image5.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notesSlide" Target="../notesSlides/notesSlide6.xml"/><Relationship Id="rId11" Type="http://schemas.openxmlformats.org/officeDocument/2006/relationships/image" Target="../media/image3.png"/><Relationship Id="rId5" Type="http://schemas.openxmlformats.org/officeDocument/2006/relationships/slideLayout" Target="../slideLayouts/slideLayout13.xml"/><Relationship Id="rId10" Type="http://schemas.openxmlformats.org/officeDocument/2006/relationships/image" Target="../media/image2.png"/><Relationship Id="rId4" Type="http://schemas.openxmlformats.org/officeDocument/2006/relationships/audio" Target="../media/media8.m4a"/><Relationship Id="rId9" Type="http://schemas.openxmlformats.org/officeDocument/2006/relationships/hyperlink" Target="http://creativecommons.org/licenses/by-nc-sa/4.0"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hyperlink" Target="http://creativecommons.org/licenses/by-nc-sa/4.0" TargetMode="Externa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png"/><Relationship Id="rId5" Type="http://schemas.openxmlformats.org/officeDocument/2006/relationships/image" Target="../media/image6.tiff"/><Relationship Id="rId4" Type="http://schemas.openxmlformats.org/officeDocument/2006/relationships/notesSlide" Target="../notesSlides/notesSlide7.xml"/><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image" Target="../media/image2.png"/><Relationship Id="rId3" Type="http://schemas.openxmlformats.org/officeDocument/2006/relationships/audio" Target="../media/media11.m4a"/><Relationship Id="rId7" Type="http://schemas.openxmlformats.org/officeDocument/2006/relationships/diagramLayout" Target="../diagrams/layout1.xml"/><Relationship Id="rId12" Type="http://schemas.openxmlformats.org/officeDocument/2006/relationships/hyperlink" Target="http://creativecommons.org/licenses/by-nc-sa/4.0" TargetMode="External"/><Relationship Id="rId2" Type="http://schemas.microsoft.com/office/2007/relationships/media" Target="../media/media11.m4a"/><Relationship Id="rId1" Type="http://schemas.openxmlformats.org/officeDocument/2006/relationships/tags" Target="../tags/tag1.xml"/><Relationship Id="rId6" Type="http://schemas.openxmlformats.org/officeDocument/2006/relationships/diagramData" Target="../diagrams/data1.xml"/><Relationship Id="rId11" Type="http://schemas.openxmlformats.org/officeDocument/2006/relationships/image" Target="../media/image1.png"/><Relationship Id="rId5" Type="http://schemas.openxmlformats.org/officeDocument/2006/relationships/notesSlide" Target="../notesSlides/notesSlide9.xml"/><Relationship Id="rId10" Type="http://schemas.microsoft.com/office/2007/relationships/diagramDrawing" Target="../diagrams/drawing1.xml"/><Relationship Id="rId4" Type="http://schemas.openxmlformats.org/officeDocument/2006/relationships/slideLayout" Target="../slideLayouts/slideLayout13.xml"/><Relationship Id="rId9" Type="http://schemas.openxmlformats.org/officeDocument/2006/relationships/diagramColors" Target="../diagrams/colors1.xml"/><Relationship Id="rId1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979726"/>
            <a:ext cx="9144000" cy="1655762"/>
          </a:xfrm>
        </p:spPr>
        <p:txBody>
          <a:bodyPr>
            <a:normAutofit/>
          </a:bodyPr>
          <a:lstStyle/>
          <a:p>
            <a:r>
              <a:rPr lang="en-US" sz="4000" b="1"/>
              <a:t>Alison </a:t>
            </a:r>
            <a:r>
              <a:rPr lang="en-US" sz="4000" b="1" smtClean="0"/>
              <a:t>Bailey</a:t>
            </a:r>
            <a:endParaRPr lang="en-US" sz="4000" b="1"/>
          </a:p>
        </p:txBody>
      </p:sp>
      <p:sp>
        <p:nvSpPr>
          <p:cNvPr id="4" name="Shape 97"/>
          <p:cNvSpPr txBox="1">
            <a:spLocks noGrp="1"/>
          </p:cNvSpPr>
          <p:nvPr>
            <p:ph type="ctrTitle"/>
          </p:nvPr>
        </p:nvSpPr>
        <p:spPr>
          <a:prstGeom prst="rect">
            <a:avLst/>
          </a:prstGeom>
          <a:noFill/>
          <a:ln>
            <a:noFill/>
          </a:ln>
        </p:spPr>
        <p:txBody>
          <a:bodyPr lIns="91425" tIns="45700" rIns="91425" bIns="45700" anchor="b" anchorCtr="0">
            <a:noAutofit/>
          </a:bodyPr>
          <a:lstStyle/>
          <a:p>
            <a:pPr marL="0" marR="0" lvl="0" indent="0" algn="ctr" rtl="0">
              <a:lnSpc>
                <a:spcPct val="90000"/>
              </a:lnSpc>
              <a:spcBef>
                <a:spcPts val="0"/>
              </a:spcBef>
              <a:buClr>
                <a:schemeClr val="dk1"/>
              </a:buClr>
              <a:buSzPct val="25000"/>
              <a:buFont typeface="Calibri"/>
              <a:buNone/>
            </a:pPr>
            <a:r>
              <a:rPr lang="en-US" sz="6000" b="1" i="0" u="none" strike="noStrike" cap="none" dirty="0">
                <a:solidFill>
                  <a:schemeClr val="dk1"/>
                </a:solidFill>
                <a:latin typeface="Calibri"/>
                <a:ea typeface="Calibri"/>
                <a:cs typeface="Calibri"/>
                <a:sym typeface="Calibri"/>
              </a:rPr>
              <a:t>Module 4 Presentation</a:t>
            </a:r>
          </a:p>
        </p:txBody>
      </p:sp>
      <p:pic>
        <p:nvPicPr>
          <p:cNvPr id="5"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0" name="Audio 9"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137449945"/>
      </p:ext>
    </p:extLst>
  </p:cSld>
  <p:clrMapOvr>
    <a:masterClrMapping/>
  </p:clrMapOvr>
  <mc:AlternateContent xmlns:mc="http://schemas.openxmlformats.org/markup-compatibility/2006" xmlns:p14="http://schemas.microsoft.com/office/powerpoint/2010/main">
    <mc:Choice Requires="p14">
      <p:transition spd="slow" p14:dur="2000" advTm="5174"/>
    </mc:Choice>
    <mc:Fallback xmlns="">
      <p:transition spd="slow" advTm="51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mute="1"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365125"/>
            <a:ext cx="10515600" cy="648209"/>
          </a:xfrm>
        </p:spPr>
        <p:txBody>
          <a:bodyPr>
            <a:normAutofit fontScale="90000"/>
          </a:bodyPr>
          <a:lstStyle/>
          <a:p>
            <a:r>
              <a:rPr lang="en-US" b="1" dirty="0"/>
              <a:t>Phases of Sophistication of Sentence Structure </a:t>
            </a:r>
            <a:br>
              <a:rPr lang="en-US" b="1" dirty="0"/>
            </a:br>
            <a:endParaRPr lang="en-US" dirty="0"/>
          </a:p>
        </p:txBody>
      </p:sp>
      <p:sp>
        <p:nvSpPr>
          <p:cNvPr id="2" name="TextBox 1"/>
          <p:cNvSpPr txBox="1"/>
          <p:nvPr/>
        </p:nvSpPr>
        <p:spPr>
          <a:xfrm>
            <a:off x="1362929" y="5044985"/>
            <a:ext cx="10001712" cy="1631216"/>
          </a:xfrm>
          <a:prstGeom prst="rect">
            <a:avLst/>
          </a:prstGeom>
          <a:noFill/>
        </p:spPr>
        <p:txBody>
          <a:bodyPr wrap="none" rtlCol="0">
            <a:spAutoFit/>
          </a:bodyPr>
          <a:lstStyle/>
          <a:p>
            <a:pPr lvl="0">
              <a:defRPr/>
            </a:pPr>
            <a:endParaRPr lang="en-US" sz="2000" dirty="0"/>
          </a:p>
          <a:p>
            <a:pPr lvl="0">
              <a:defRPr/>
            </a:pPr>
            <a:r>
              <a:rPr lang="en-US" sz="2000" dirty="0"/>
              <a:t>Decide on the student’s ’best fit’ then ask: </a:t>
            </a:r>
            <a:r>
              <a:rPr lang="en-US" sz="2000" i="1" dirty="0"/>
              <a:t>In what ways does this student need to grow in this </a:t>
            </a:r>
          </a:p>
          <a:p>
            <a:pPr lvl="0">
              <a:defRPr/>
            </a:pPr>
            <a:r>
              <a:rPr lang="en-US" sz="2000" i="1" dirty="0"/>
              <a:t>sentence structure to show a more sophisticated performance?</a:t>
            </a:r>
            <a:endParaRPr lang="en-US" sz="2000" dirty="0"/>
          </a:p>
          <a:p>
            <a:pPr lvl="0">
              <a:defRPr/>
            </a:pPr>
            <a:endParaRPr lang="en-US" sz="2000" dirty="0"/>
          </a:p>
          <a:p>
            <a:endParaRPr lang="en-US" sz="2000" dirty="0"/>
          </a:p>
        </p:txBody>
      </p:sp>
      <p:graphicFrame>
        <p:nvGraphicFramePr>
          <p:cNvPr id="9" name="Diagram 8" descr="Details levels of student academic language relating to Sentence Structure" title="Sentence Structure rubric"/>
          <p:cNvGraphicFramePr/>
          <p:nvPr>
            <p:extLst/>
          </p:nvPr>
        </p:nvGraphicFramePr>
        <p:xfrm>
          <a:off x="2653553" y="1099929"/>
          <a:ext cx="6669741" cy="414793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Picture 1" descr="cc_by_nc_sa-01ee261355" title="Creative commons logo"/>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11"/>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11"/>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12"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10" name="Straight Connector 9"/>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20" name="Audio 19"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223200264"/>
      </p:ext>
    </p:extLst>
  </p:cSld>
  <p:clrMapOvr>
    <a:masterClrMapping/>
  </p:clrMapOvr>
  <mc:AlternateContent xmlns:mc="http://schemas.openxmlformats.org/markup-compatibility/2006" xmlns:p14="http://schemas.microsoft.com/office/powerpoint/2010/main">
    <mc:Choice Requires="p14">
      <p:transition spd="slow" p14:dur="2000" advTm="142769"/>
    </mc:Choice>
    <mc:Fallback xmlns="">
      <p:transition spd="slow" advTm="1427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mn-lt"/>
              </a:rPr>
              <a:t>Section 3</a:t>
            </a:r>
          </a:p>
        </p:txBody>
      </p:sp>
      <p:sp>
        <p:nvSpPr>
          <p:cNvPr id="3" name="Content Placeholder 2"/>
          <p:cNvSpPr>
            <a:spLocks noGrp="1"/>
          </p:cNvSpPr>
          <p:nvPr>
            <p:ph idx="1"/>
          </p:nvPr>
        </p:nvSpPr>
        <p:spPr/>
        <p:txBody>
          <a:bodyPr/>
          <a:lstStyle/>
          <a:p>
            <a:endParaRPr lang="en-US" dirty="0"/>
          </a:p>
          <a:p>
            <a:endParaRPr lang="en-US" dirty="0"/>
          </a:p>
          <a:p>
            <a:pPr marL="0" indent="0" algn="ctr">
              <a:buNone/>
            </a:pPr>
            <a:r>
              <a:rPr lang="en-US" b="1" dirty="0"/>
              <a:t>Determining the ‘best fit’ for sophistication of sentence structure</a:t>
            </a:r>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9" name="Audio 8"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975952281"/>
      </p:ext>
    </p:extLst>
  </p:cSld>
  <p:clrMapOvr>
    <a:masterClrMapping/>
  </p:clrMapOvr>
  <mc:AlternateContent xmlns:mc="http://schemas.openxmlformats.org/markup-compatibility/2006" xmlns:p14="http://schemas.microsoft.com/office/powerpoint/2010/main">
    <mc:Choice Requires="p14">
      <p:transition spd="slow" p14:dur="2000" advTm="21735"/>
    </mc:Choice>
    <mc:Fallback xmlns="">
      <p:transition spd="slow" advTm="217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sp>
        <p:nvSpPr>
          <p:cNvPr id="4" name="Content Placeholder 3"/>
          <p:cNvSpPr>
            <a:spLocks noGrp="1" noChangeArrowheads="1"/>
          </p:cNvSpPr>
          <p:nvPr>
            <p:ph idx="4294967295"/>
          </p:nvPr>
        </p:nvSpPr>
        <p:spPr bwMode="auto">
          <a:xfrm>
            <a:off x="838200" y="676275"/>
            <a:ext cx="10515600" cy="4351338"/>
          </a:xfrm>
          <a:prstGeom prst="wedgeRoundRectCallout">
            <a:avLst>
              <a:gd name="adj1" fmla="val -49799"/>
              <a:gd name="adj2" fmla="val 699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wrap="square" anchor="ctr">
            <a:noAutofit/>
          </a:bodyPr>
          <a:lstStyle/>
          <a:p>
            <a:pPr marL="0" marR="0" indent="0">
              <a:spcBef>
                <a:spcPts val="0"/>
              </a:spcBef>
              <a:spcAft>
                <a:spcPts val="0"/>
              </a:spcAft>
              <a:buNone/>
            </a:pPr>
            <a:r>
              <a:rPr lang="en-US" i="1" dirty="0">
                <a:effectLst/>
                <a:latin typeface="Times New Roman" charset="0"/>
                <a:ea typeface="等线" charset="-122"/>
              </a:rPr>
              <a:t>Why he should brush his teeth? So he doesn't get cavities neither, and he doesn't get sick, or he doesn't get cancer in his teeth.</a:t>
            </a:r>
            <a:endParaRPr lang="en-US" dirty="0">
              <a:effectLst/>
              <a:latin typeface="Times New Roman" charset="0"/>
              <a:ea typeface="等线" charset="-122"/>
            </a:endParaRPr>
          </a:p>
          <a:p>
            <a:pPr marL="0" marR="0" indent="0">
              <a:spcBef>
                <a:spcPts val="0"/>
              </a:spcBef>
              <a:spcAft>
                <a:spcPts val="0"/>
              </a:spcAft>
              <a:buNone/>
            </a:pPr>
            <a:r>
              <a:rPr lang="en-US" dirty="0">
                <a:latin typeface="Times New Roman" charset="0"/>
                <a:ea typeface="等线" charset="-122"/>
              </a:rPr>
              <a:t>[</a:t>
            </a:r>
            <a:r>
              <a:rPr lang="en-US" dirty="0">
                <a:effectLst/>
                <a:latin typeface="Times New Roman" charset="0"/>
                <a:ea typeface="等线" charset="-122"/>
              </a:rPr>
              <a:t>Okay. Can you explain to him how to do it?]</a:t>
            </a:r>
          </a:p>
          <a:p>
            <a:pPr marL="0" marR="0" indent="0">
              <a:spcBef>
                <a:spcPts val="0"/>
              </a:spcBef>
              <a:spcAft>
                <a:spcPts val="0"/>
              </a:spcAft>
              <a:buNone/>
            </a:pPr>
            <a:r>
              <a:rPr lang="en-US" i="1" dirty="0">
                <a:effectLst/>
                <a:latin typeface="Times New Roman" charset="0"/>
                <a:ea typeface="等线" charset="-122"/>
              </a:rPr>
              <a:t>You brush your teeth back and forth like that. You do it from the back to everywhere, even your teeth in the back. And you do it on your teeth then from the back and from the top. Then you're done. You get water. You put it in your mouth to spit it out and you're done.</a:t>
            </a:r>
            <a:endParaRPr lang="en-US" dirty="0">
              <a:effectLst/>
              <a:latin typeface="Times New Roman" charset="0"/>
              <a:ea typeface="等线" charset="-122"/>
            </a:endParaRPr>
          </a:p>
          <a:p>
            <a:pPr marL="0" marR="0" indent="0" fontAlgn="base">
              <a:spcBef>
                <a:spcPts val="0"/>
              </a:spcBef>
              <a:spcAft>
                <a:spcPts val="0"/>
              </a:spcAft>
              <a:buNone/>
            </a:pPr>
            <a:r>
              <a:rPr lang="en-US" dirty="0">
                <a:effectLst/>
                <a:latin typeface="Times New Roman" charset="0"/>
                <a:ea typeface="等线" charset="-122"/>
              </a:rPr>
              <a:t> </a:t>
            </a:r>
          </a:p>
        </p:txBody>
      </p:sp>
      <p:pic>
        <p:nvPicPr>
          <p:cNvPr id="5"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1" name="Audio 10"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81432520"/>
      </p:ext>
    </p:extLst>
  </p:cSld>
  <p:clrMapOvr>
    <a:masterClrMapping/>
  </p:clrMapOvr>
  <mc:AlternateContent xmlns:mc="http://schemas.openxmlformats.org/markup-compatibility/2006" xmlns:p14="http://schemas.microsoft.com/office/powerpoint/2010/main">
    <mc:Choice Requires="p14">
      <p:transition spd="slow" p14:dur="2000" advTm="74724"/>
    </mc:Choice>
    <mc:Fallback xmlns="">
      <p:transition spd="slow" advTm="747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sp>
        <p:nvSpPr>
          <p:cNvPr id="4" name="Content Placeholder 3"/>
          <p:cNvSpPr>
            <a:spLocks noGrp="1" noChangeArrowheads="1"/>
          </p:cNvSpPr>
          <p:nvPr>
            <p:ph idx="4294967295"/>
          </p:nvPr>
        </p:nvSpPr>
        <p:spPr bwMode="auto">
          <a:xfrm>
            <a:off x="838200" y="947738"/>
            <a:ext cx="10515600" cy="4351337"/>
          </a:xfrm>
          <a:prstGeom prst="wedgeRoundRectCallout">
            <a:avLst>
              <a:gd name="adj1" fmla="val -750"/>
              <a:gd name="adj2" fmla="val 6461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wrap="square" anchor="ctr">
            <a:noAutofit/>
          </a:bodyPr>
          <a:lstStyle/>
          <a:p>
            <a:pPr marL="0" marR="0" indent="0">
              <a:spcBef>
                <a:spcPts val="0"/>
              </a:spcBef>
              <a:spcAft>
                <a:spcPts val="0"/>
              </a:spcAft>
              <a:buNone/>
            </a:pPr>
            <a:r>
              <a:rPr lang="en-US" i="1" kern="1200" dirty="0">
                <a:solidFill>
                  <a:srgbClr val="000000"/>
                </a:solidFill>
                <a:effectLst/>
                <a:latin typeface="Times New Roman" charset="0"/>
                <a:ea typeface="等线" charset="-122"/>
              </a:rPr>
              <a:t>By counting them like I did or just by estimating. Or counting by twos or fives or tens.</a:t>
            </a:r>
            <a:endParaRPr lang="en-US" dirty="0">
              <a:effectLst/>
              <a:latin typeface="Times New Roman" charset="0"/>
              <a:ea typeface="等线" charset="-122"/>
            </a:endParaRPr>
          </a:p>
          <a:p>
            <a:pPr marL="0" marR="0" indent="0">
              <a:spcBef>
                <a:spcPts val="0"/>
              </a:spcBef>
              <a:spcAft>
                <a:spcPts val="0"/>
              </a:spcAft>
              <a:buNone/>
            </a:pPr>
            <a:r>
              <a:rPr lang="en-US" kern="1200" dirty="0">
                <a:solidFill>
                  <a:srgbClr val="000000"/>
                </a:solidFill>
                <a:effectLst/>
                <a:latin typeface="Times New Roman" charset="0"/>
                <a:ea typeface="等线" charset="-122"/>
              </a:rPr>
              <a:t>[And why does using the cubes that way help him?] </a:t>
            </a:r>
            <a:endParaRPr lang="en-US" dirty="0">
              <a:effectLst/>
              <a:latin typeface="Times New Roman" charset="0"/>
              <a:ea typeface="等线" charset="-122"/>
            </a:endParaRPr>
          </a:p>
          <a:p>
            <a:pPr marL="0" marR="0" indent="0">
              <a:spcBef>
                <a:spcPts val="0"/>
              </a:spcBef>
              <a:spcAft>
                <a:spcPts val="0"/>
              </a:spcAft>
              <a:buNone/>
            </a:pPr>
            <a:r>
              <a:rPr lang="en-US" i="1" kern="1200" dirty="0">
                <a:solidFill>
                  <a:srgbClr val="000000"/>
                </a:solidFill>
                <a:effectLst/>
                <a:latin typeface="Times New Roman" charset="0"/>
                <a:ea typeface="等线" charset="-122"/>
              </a:rPr>
              <a:t>Counting more faster and easier.</a:t>
            </a:r>
            <a:r>
              <a:rPr lang="en-US" sz="1200" dirty="0">
                <a:effectLst/>
                <a:latin typeface="Times New Roman" charset="0"/>
                <a:ea typeface="等线" charset="-122"/>
              </a:rPr>
              <a:t> </a:t>
            </a:r>
          </a:p>
        </p:txBody>
      </p:sp>
      <p:pic>
        <p:nvPicPr>
          <p:cNvPr id="5"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1" name="Audio 10"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621067658"/>
      </p:ext>
    </p:extLst>
  </p:cSld>
  <p:clrMapOvr>
    <a:masterClrMapping/>
  </p:clrMapOvr>
  <mc:AlternateContent xmlns:mc="http://schemas.openxmlformats.org/markup-compatibility/2006" xmlns:p14="http://schemas.microsoft.com/office/powerpoint/2010/main">
    <mc:Choice Requires="p14">
      <p:transition spd="slow" p14:dur="2000" advTm="40174"/>
    </mc:Choice>
    <mc:Fallback xmlns="">
      <p:transition spd="slow" advTm="401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sp>
        <p:nvSpPr>
          <p:cNvPr id="4" name="Content Placeholder 3"/>
          <p:cNvSpPr>
            <a:spLocks noGrp="1" noChangeArrowheads="1"/>
          </p:cNvSpPr>
          <p:nvPr>
            <p:ph idx="4294967295"/>
          </p:nvPr>
        </p:nvSpPr>
        <p:spPr bwMode="auto">
          <a:xfrm>
            <a:off x="838200" y="1257300"/>
            <a:ext cx="10515600" cy="4351338"/>
          </a:xfrm>
          <a:prstGeom prst="wedgeRoundRectCallout">
            <a:avLst>
              <a:gd name="adj1" fmla="val 41400"/>
              <a:gd name="adj2" fmla="val 6586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wrap="square" anchor="ctr">
            <a:noAutofit/>
          </a:bodyPr>
          <a:lstStyle/>
          <a:p>
            <a:pPr marL="0" marR="0" indent="0" fontAlgn="base">
              <a:spcBef>
                <a:spcPts val="0"/>
              </a:spcBef>
              <a:spcAft>
                <a:spcPts val="0"/>
              </a:spcAft>
              <a:buNone/>
            </a:pPr>
            <a:r>
              <a:rPr lang="en-US" i="1" kern="1200" dirty="0">
                <a:solidFill>
                  <a:srgbClr val="000000"/>
                </a:solidFill>
                <a:effectLst/>
                <a:latin typeface="Times New Roman" charset="0"/>
                <a:ea typeface="等线" charset="-122"/>
              </a:rPr>
              <a:t>You need to get your toothbrush, put some paste and put a little bit of water. And you go up and down with your toothbrush in the teeth. Then right to left. And then you clean your toothbrush and you take your tongue out and brush your tongue. Then you clean your toothbrush and put it where you put it. Then you wash your mouth three times and that's how you clean it. Then you need to clean it because there's some germs after you eat. And those germs make your teeth ugly and when you talk to someone, you smell bad. Then you need to brush your teeth three times a day: in the morning, and after you eat, and at night. That's why you need to brush your teeth.</a:t>
            </a:r>
            <a:endParaRPr lang="en-US" dirty="0">
              <a:effectLst/>
              <a:latin typeface="Times New Roman" charset="0"/>
              <a:ea typeface="等线" charset="-122"/>
            </a:endParaRPr>
          </a:p>
        </p:txBody>
      </p:sp>
      <p:pic>
        <p:nvPicPr>
          <p:cNvPr id="5"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3" name="Audio 2"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066041265"/>
      </p:ext>
    </p:extLst>
  </p:cSld>
  <p:clrMapOvr>
    <a:masterClrMapping/>
  </p:clrMapOvr>
  <mc:AlternateContent xmlns:mc="http://schemas.openxmlformats.org/markup-compatibility/2006" xmlns:p14="http://schemas.microsoft.com/office/powerpoint/2010/main">
    <mc:Choice Requires="p14">
      <p:transition spd="slow" p14:dur="2000" advTm="97143"/>
    </mc:Choice>
    <mc:Fallback xmlns="">
      <p:transition spd="slow" advTm="971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sp>
        <p:nvSpPr>
          <p:cNvPr id="4" name="Content Placeholder 3"/>
          <p:cNvSpPr>
            <a:spLocks noGrp="1" noChangeArrowheads="1"/>
          </p:cNvSpPr>
          <p:nvPr>
            <p:ph idx="4294967295"/>
          </p:nvPr>
        </p:nvSpPr>
        <p:spPr bwMode="auto">
          <a:xfrm>
            <a:off x="858795" y="676275"/>
            <a:ext cx="10515600" cy="4351338"/>
          </a:xfrm>
          <a:prstGeom prst="wedgeRoundRectCallout">
            <a:avLst>
              <a:gd name="adj1" fmla="val -48205"/>
              <a:gd name="adj2" fmla="val 72962"/>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wrap="square" anchor="ctr">
            <a:noAutofit/>
          </a:bodyPr>
          <a:lstStyle/>
          <a:p>
            <a:pPr marL="0" marR="0" indent="0" fontAlgn="base">
              <a:spcBef>
                <a:spcPts val="0"/>
              </a:spcBef>
              <a:spcAft>
                <a:spcPts val="0"/>
              </a:spcAft>
              <a:buNone/>
            </a:pPr>
            <a:r>
              <a:rPr lang="en-US" sz="3200" i="1" kern="1200" dirty="0">
                <a:solidFill>
                  <a:srgbClr val="000000"/>
                </a:solidFill>
                <a:effectLst/>
                <a:latin typeface="Times New Roman" charset="0"/>
                <a:ea typeface="等线" charset="-122"/>
              </a:rPr>
              <a:t>He should put it by putting together and then counting because it'll take a long time for you just to go like to put it, to take it off. Then put it like that.</a:t>
            </a:r>
            <a:endParaRPr lang="en-US" sz="3200" dirty="0">
              <a:effectLst/>
              <a:latin typeface="Times New Roman" charset="0"/>
              <a:ea typeface="等线" charset="-122"/>
            </a:endParaRPr>
          </a:p>
        </p:txBody>
      </p:sp>
      <p:pic>
        <p:nvPicPr>
          <p:cNvPr id="5"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4" name="Audio 13"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754940065"/>
      </p:ext>
    </p:extLst>
  </p:cSld>
  <p:clrMapOvr>
    <a:masterClrMapping/>
  </p:clrMapOvr>
  <mc:AlternateContent xmlns:mc="http://schemas.openxmlformats.org/markup-compatibility/2006" xmlns:p14="http://schemas.microsoft.com/office/powerpoint/2010/main">
    <mc:Choice Requires="p14">
      <p:transition spd="slow" p14:dur="2000" advTm="49707"/>
    </mc:Choice>
    <mc:Fallback xmlns="">
      <p:transition spd="slow" advTm="497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60517"/>
          </a:xfrm>
        </p:spPr>
        <p:txBody>
          <a:bodyPr>
            <a:normAutofit fontScale="90000"/>
          </a:bodyPr>
          <a:lstStyle/>
          <a:p>
            <a:r>
              <a:rPr lang="en-US" dirty="0"/>
              <a:t>  </a:t>
            </a:r>
          </a:p>
        </p:txBody>
      </p:sp>
      <p:pic>
        <p:nvPicPr>
          <p:cNvPr id="4" name="Content Placeholder 3" title="DLLP logo"/>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bwMode="auto">
          <a:xfrm>
            <a:off x="5048250" y="1284914"/>
            <a:ext cx="2095500" cy="4181475"/>
          </a:xfrm>
          <a:prstGeom prst="rect">
            <a:avLst/>
          </a:prstGeom>
          <a:noFill/>
          <a:ln>
            <a:noFill/>
          </a:ln>
        </p:spPr>
      </p:pic>
      <p:pic>
        <p:nvPicPr>
          <p:cNvPr id="5" name="Picture 1" descr="cc_by_nc_sa-01ee261355" title="Creative comm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0" name="Audio 9"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695675561"/>
      </p:ext>
    </p:extLst>
  </p:cSld>
  <p:clrMapOvr>
    <a:masterClrMapping/>
  </p:clrMapOvr>
  <mc:AlternateContent xmlns:mc="http://schemas.openxmlformats.org/markup-compatibility/2006" xmlns:p14="http://schemas.microsoft.com/office/powerpoint/2010/main">
    <mc:Choice Requires="p14">
      <p:transition spd="slow" p14:dur="2000" advTm="19170"/>
    </mc:Choice>
    <mc:Fallback xmlns="">
      <p:transition spd="slow" advTm="191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60517"/>
          </a:xfrm>
        </p:spPr>
        <p:txBody>
          <a:bodyPr>
            <a:normAutofit fontScale="90000"/>
          </a:bodyPr>
          <a:lstStyle/>
          <a:p>
            <a:r>
              <a:rPr lang="en-US" dirty="0"/>
              <a:t>  </a:t>
            </a:r>
          </a:p>
        </p:txBody>
      </p:sp>
      <p:pic>
        <p:nvPicPr>
          <p:cNvPr id="5"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347755" y="6084143"/>
            <a:ext cx="2185331" cy="594995"/>
            <a:chOff x="270933" y="6042872"/>
            <a:chExt cx="2190750" cy="594995"/>
          </a:xfrm>
        </p:grpSpPr>
        <p:pic>
          <p:nvPicPr>
            <p:cNvPr id="8" name="Picture 7"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0" name="Audio 9"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
        <p:nvSpPr>
          <p:cNvPr id="12" name="Content Placeholder 11">
            <a:extLst>
              <a:ext uri="{FF2B5EF4-FFF2-40B4-BE49-F238E27FC236}">
                <a16:creationId xmlns:a16="http://schemas.microsoft.com/office/drawing/2014/main" id="{28C6DA19-BC94-E043-A776-38BD3879E420}"/>
              </a:ext>
            </a:extLst>
          </p:cNvPr>
          <p:cNvSpPr>
            <a:spLocks noGrp="1"/>
          </p:cNvSpPr>
          <p:nvPr>
            <p:ph idx="1"/>
          </p:nvPr>
        </p:nvSpPr>
        <p:spPr>
          <a:xfrm>
            <a:off x="738663" y="1645242"/>
            <a:ext cx="10515600" cy="4351338"/>
          </a:xfrm>
        </p:spPr>
        <p:txBody>
          <a:bodyPr/>
          <a:lstStyle/>
          <a:p>
            <a:r>
              <a:rPr lang="en-US" dirty="0"/>
              <a:t>OR Mod 4 Example A - </a:t>
            </a:r>
            <a:r>
              <a:rPr lang="en-US" u="sng" dirty="0">
                <a:hlinkClick r:id="rId9"/>
              </a:rPr>
              <a:t>https://youtu.be/iSVms-msLdg</a:t>
            </a:r>
            <a:endParaRPr lang="en-US" dirty="0"/>
          </a:p>
          <a:p>
            <a:r>
              <a:rPr lang="en-US" dirty="0"/>
              <a:t>OR Mod 4 Example B - </a:t>
            </a:r>
            <a:r>
              <a:rPr lang="en-US" u="sng" dirty="0">
                <a:hlinkClick r:id="rId10"/>
              </a:rPr>
              <a:t>https://youtu.be/LD6WLX0SMHI</a:t>
            </a:r>
            <a:endParaRPr lang="en-US" dirty="0"/>
          </a:p>
          <a:p>
            <a:r>
              <a:rPr lang="en-US" dirty="0"/>
              <a:t>OR Mod 4 Example C - </a:t>
            </a:r>
            <a:r>
              <a:rPr lang="en-US" u="sng" dirty="0">
                <a:hlinkClick r:id="rId11"/>
              </a:rPr>
              <a:t>https://youtu.be/3btCu1kVpuE</a:t>
            </a:r>
            <a:endParaRPr lang="en-US" dirty="0"/>
          </a:p>
          <a:p>
            <a:r>
              <a:rPr lang="en-US" dirty="0"/>
              <a:t>OR Mod 4 Example D - </a:t>
            </a:r>
            <a:r>
              <a:rPr lang="en-US" u="sng" dirty="0">
                <a:hlinkClick r:id="rId12"/>
              </a:rPr>
              <a:t>https://youtu.be/6x-tDpPezvU</a:t>
            </a:r>
            <a:endParaRPr lang="en-US" dirty="0"/>
          </a:p>
          <a:p>
            <a:endParaRPr lang="en-US" dirty="0"/>
          </a:p>
        </p:txBody>
      </p:sp>
      <p:sp>
        <p:nvSpPr>
          <p:cNvPr id="13" name="Title 1">
            <a:extLst>
              <a:ext uri="{FF2B5EF4-FFF2-40B4-BE49-F238E27FC236}">
                <a16:creationId xmlns:a16="http://schemas.microsoft.com/office/drawing/2014/main" id="{7841A5EE-596C-A041-B74B-B350102275CC}"/>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Student Audio Files for Activity Sheet 1</a:t>
            </a:r>
            <a:endParaRPr lang="en-US" dirty="0"/>
          </a:p>
        </p:txBody>
      </p:sp>
    </p:spTree>
    <p:extLst>
      <p:ext uri="{BB962C8B-B14F-4D97-AF65-F5344CB8AC3E}">
        <p14:creationId xmlns:p14="http://schemas.microsoft.com/office/powerpoint/2010/main" val="2250719805"/>
      </p:ext>
    </p:extLst>
  </p:cSld>
  <p:clrMapOvr>
    <a:masterClrMapping/>
  </p:clrMapOvr>
  <mc:AlternateContent xmlns:mc="http://schemas.openxmlformats.org/markup-compatibility/2006" xmlns:p14="http://schemas.microsoft.com/office/powerpoint/2010/main">
    <mc:Choice Requires="p14">
      <p:transition spd="slow" p14:dur="2000" advTm="19170"/>
    </mc:Choice>
    <mc:Fallback xmlns="">
      <p:transition spd="slow" advTm="191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mn-lt"/>
              </a:rPr>
              <a:t>Section 1</a:t>
            </a:r>
          </a:p>
        </p:txBody>
      </p:sp>
      <p:sp>
        <p:nvSpPr>
          <p:cNvPr id="3" name="Content Placeholder 2"/>
          <p:cNvSpPr>
            <a:spLocks noGrp="1"/>
          </p:cNvSpPr>
          <p:nvPr>
            <p:ph idx="1"/>
          </p:nvPr>
        </p:nvSpPr>
        <p:spPr/>
        <p:txBody>
          <a:bodyPr/>
          <a:lstStyle/>
          <a:p>
            <a:endParaRPr lang="en-US" dirty="0"/>
          </a:p>
          <a:p>
            <a:endParaRPr lang="en-US" dirty="0"/>
          </a:p>
          <a:p>
            <a:pPr marL="0" indent="0" algn="ctr">
              <a:buNone/>
            </a:pPr>
            <a:r>
              <a:rPr lang="en-US" b="1" dirty="0"/>
              <a:t>High-leverage Feature: Sophistication of Sentence Structure the DLLP</a:t>
            </a:r>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3" name="Audio 12"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850786759"/>
      </p:ext>
    </p:extLst>
  </p:cSld>
  <p:clrMapOvr>
    <a:masterClrMapping/>
  </p:clrMapOvr>
  <mc:AlternateContent xmlns:mc="http://schemas.openxmlformats.org/markup-compatibility/2006" xmlns:p14="http://schemas.microsoft.com/office/powerpoint/2010/main">
    <mc:Choice Requires="p14">
      <p:transition spd="slow" p14:dur="2000" advTm="9646"/>
    </mc:Choice>
    <mc:Fallback xmlns="">
      <p:transition spd="slow" advTm="96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pic>
        <p:nvPicPr>
          <p:cNvPr id="4" name="Content Placeholder 3" descr="Eight features of DLLP are shown related to the Word, Sentence, and Discourse categories." title="DLLP overview"/>
          <p:cNvPicPr>
            <a:picLocks noGrp="1" noChangeAspect="1"/>
          </p:cNvPicPr>
          <p:nvPr>
            <p:ph idx="4294967295"/>
          </p:nvPr>
        </p:nvPicPr>
        <p:blipFill>
          <a:blip r:embed="rId5">
            <a:extLst>
              <a:ext uri="{28A0092B-C50C-407E-A947-70E740481C1C}">
                <a14:useLocalDpi xmlns:a14="http://schemas.microsoft.com/office/drawing/2010/main" val="0"/>
              </a:ext>
            </a:extLst>
          </a:blip>
          <a:stretch>
            <a:fillRect/>
          </a:stretch>
        </p:blipFill>
        <p:spPr>
          <a:xfrm>
            <a:off x="3490355" y="1498772"/>
            <a:ext cx="6378575" cy="4900613"/>
          </a:xfrm>
        </p:spPr>
      </p:pic>
      <p:cxnSp>
        <p:nvCxnSpPr>
          <p:cNvPr id="6" name="Straight Arrow Connector 5" title="Arrow pointing to Sentence feature"/>
          <p:cNvCxnSpPr/>
          <p:nvPr/>
        </p:nvCxnSpPr>
        <p:spPr>
          <a:xfrm flipV="1">
            <a:off x="2609850" y="4591050"/>
            <a:ext cx="1143000" cy="17145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1" descr="cc_by_nc_sa-01ee261355" title="Creative comm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8" name="Group 7" title="Oregon Department of Education logo"/>
          <p:cNvGrpSpPr/>
          <p:nvPr/>
        </p:nvGrpSpPr>
        <p:grpSpPr>
          <a:xfrm>
            <a:off x="270264" y="6042874"/>
            <a:ext cx="2185331" cy="594995"/>
            <a:chOff x="270933" y="6042872"/>
            <a:chExt cx="2190750" cy="594995"/>
          </a:xfrm>
        </p:grpSpPr>
        <p:pic>
          <p:nvPicPr>
            <p:cNvPr id="9" name="Picture 8" title="Oregon Department of Education logo"/>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10" name="Straight Connector 9"/>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9" name="Audio 18"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741849993"/>
      </p:ext>
    </p:extLst>
  </p:cSld>
  <p:clrMapOvr>
    <a:masterClrMapping/>
  </p:clrMapOvr>
  <mc:AlternateContent xmlns:mc="http://schemas.openxmlformats.org/markup-compatibility/2006" xmlns:p14="http://schemas.microsoft.com/office/powerpoint/2010/main">
    <mc:Choice Requires="p14">
      <p:transition spd="slow" p14:dur="2000" advTm="29186"/>
    </mc:Choice>
    <mc:Fallback xmlns="">
      <p:transition spd="slow" advTm="291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Makes a Sentence?</a:t>
            </a:r>
          </a:p>
        </p:txBody>
      </p:sp>
      <p:sp>
        <p:nvSpPr>
          <p:cNvPr id="3" name="Content Placeholder 2"/>
          <p:cNvSpPr>
            <a:spLocks noGrp="1"/>
          </p:cNvSpPr>
          <p:nvPr>
            <p:ph idx="1"/>
          </p:nvPr>
        </p:nvSpPr>
        <p:spPr>
          <a:xfrm>
            <a:off x="838199" y="1413164"/>
            <a:ext cx="10909515" cy="5096124"/>
          </a:xfrm>
        </p:spPr>
        <p:txBody>
          <a:bodyPr>
            <a:normAutofit/>
          </a:bodyPr>
          <a:lstStyle/>
          <a:p>
            <a:r>
              <a:rPr lang="en-US" sz="2600" dirty="0"/>
              <a:t>Words are combined to form sentences by a prescribed word order and according to grammatical rules (e.g., noun-verb agreement for number of people or things).</a:t>
            </a:r>
          </a:p>
          <a:p>
            <a:r>
              <a:rPr lang="en-US" sz="2600" dirty="0"/>
              <a:t>According to the Oxford English Dictionary (2018), a sentence is “A set of words that is complete in itself, typically containing a subject and predicate, conveying a statement, question, exclamation, or command, and consisting of a main clause and sometimes one or more subordinate clauses.” </a:t>
            </a:r>
          </a:p>
          <a:p>
            <a:r>
              <a:rPr lang="en-US" sz="2600" dirty="0"/>
              <a:t>Short as one word: </a:t>
            </a:r>
            <a:r>
              <a:rPr lang="en-US" sz="2600" i="1" dirty="0"/>
              <a:t>Smile!  Add!</a:t>
            </a:r>
          </a:p>
          <a:p>
            <a:r>
              <a:rPr lang="en-US" sz="2600" dirty="0"/>
              <a:t>Longer and complicated: </a:t>
            </a:r>
            <a:r>
              <a:rPr lang="en-US" sz="2600" i="1" dirty="0"/>
              <a:t>And then when you're done putting them in groups, you can add up the cubes in each group because this will be easier for you.</a:t>
            </a:r>
            <a:r>
              <a:rPr lang="en-US" sz="2600" dirty="0"/>
              <a:t>  </a:t>
            </a:r>
          </a:p>
          <a:p>
            <a:endParaRPr lang="en-US" dirty="0"/>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5" name="Audio 14"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855502875"/>
      </p:ext>
    </p:extLst>
  </p:cSld>
  <p:clrMapOvr>
    <a:masterClrMapping/>
  </p:clrMapOvr>
  <mc:AlternateContent xmlns:mc="http://schemas.openxmlformats.org/markup-compatibility/2006" xmlns:p14="http://schemas.microsoft.com/office/powerpoint/2010/main">
    <mc:Choice Requires="p14">
      <p:transition spd="slow" p14:dur="2000" advTm="57263"/>
    </mc:Choice>
    <mc:Fallback xmlns="">
      <p:transition spd="slow" advTm="572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makes a sentence?</a:t>
            </a:r>
          </a:p>
        </p:txBody>
      </p:sp>
      <p:sp>
        <p:nvSpPr>
          <p:cNvPr id="19" name="Content Placeholder 18"/>
          <p:cNvSpPr>
            <a:spLocks noGrp="1"/>
          </p:cNvSpPr>
          <p:nvPr>
            <p:ph idx="1"/>
          </p:nvPr>
        </p:nvSpPr>
        <p:spPr/>
        <p:txBody>
          <a:bodyPr>
            <a:normAutofit/>
          </a:bodyPr>
          <a:lstStyle/>
          <a:p>
            <a:r>
              <a:rPr lang="en-US" sz="2600" dirty="0"/>
              <a:t>Sentences comprise one or more clauses </a:t>
            </a:r>
          </a:p>
          <a:p>
            <a:endParaRPr lang="en-US" sz="2600" dirty="0"/>
          </a:p>
          <a:p>
            <a:r>
              <a:rPr lang="en-US" sz="2600" dirty="0"/>
              <a:t>A clause contains a subject—a noun or pronoun and a predicate–a tensed (finite) or conjugated verb: </a:t>
            </a:r>
            <a:r>
              <a:rPr lang="en-US" sz="2600" i="1" dirty="0"/>
              <a:t>He adds, we add</a:t>
            </a:r>
          </a:p>
          <a:p>
            <a:endParaRPr lang="en-US" sz="2600" dirty="0"/>
          </a:p>
          <a:p>
            <a:r>
              <a:rPr lang="en-US" sz="2600" dirty="0"/>
              <a:t>An independent clause conveys a complete thought: </a:t>
            </a:r>
            <a:r>
              <a:rPr lang="en-US" sz="2600" i="1" dirty="0"/>
              <a:t>I add 2 plus 2  </a:t>
            </a:r>
          </a:p>
          <a:p>
            <a:endParaRPr lang="en-US" sz="2600" i="1" dirty="0"/>
          </a:p>
          <a:p>
            <a:r>
              <a:rPr lang="en-US" sz="2600" dirty="0"/>
              <a:t>A dependent, or subordinate clause does not convey a complete thought: </a:t>
            </a:r>
            <a:r>
              <a:rPr lang="en-US" sz="2600" i="1" dirty="0"/>
              <a:t>Because I added 2 plus 2</a:t>
            </a:r>
            <a:r>
              <a:rPr lang="is-IS" sz="2600" i="1" dirty="0"/>
              <a:t>…</a:t>
            </a:r>
            <a:r>
              <a:rPr lang="en-US" sz="2600" dirty="0"/>
              <a:t>  </a:t>
            </a:r>
            <a:endParaRPr lang="en-US" sz="2600" i="1" dirty="0"/>
          </a:p>
        </p:txBody>
      </p:sp>
      <p:pic>
        <p:nvPicPr>
          <p:cNvPr id="20" name="Untitled" title="About clauses vide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287850" y="1588"/>
            <a:ext cx="2819400" cy="2476500"/>
          </a:xfrm>
          <a:prstGeom prst="rect">
            <a:avLst/>
          </a:prstGeom>
        </p:spPr>
      </p:pic>
      <p:pic>
        <p:nvPicPr>
          <p:cNvPr id="5" name="Picture 1" descr="cc_by_nc_sa-01ee261355" title="Creative commons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9"/>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9"/>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10"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4" name="Audio 3" descr="Click for sound" title="audio icon">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654693257"/>
      </p:ext>
    </p:extLst>
  </p:cSld>
  <p:clrMapOvr>
    <a:masterClrMapping/>
  </p:clrMapOvr>
  <mc:AlternateContent xmlns:mc="http://schemas.openxmlformats.org/markup-compatibility/2006" xmlns:p14="http://schemas.microsoft.com/office/powerpoint/2010/main">
    <mc:Choice Requires="p14">
      <p:transition spd="slow" p14:dur="2000" advTm="55229"/>
    </mc:Choice>
    <mc:Fallback xmlns="">
      <p:transition spd="slow" advTm="552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0"/>
                                        </p:tgtEl>
                                      </p:cBhvr>
                                    </p:cmd>
                                  </p:childTnLst>
                                </p:cTn>
                              </p:par>
                            </p:childTnLst>
                          </p:cTn>
                        </p:par>
                      </p:childTnLst>
                    </p:cTn>
                  </p:par>
                </p:childTnLst>
              </p:cTn>
              <p:nextCondLst>
                <p:cond evt="onClick" delay="0">
                  <p:tgtEl>
                    <p:spTgt spid="20"/>
                  </p:tgtEl>
                </p:cond>
              </p:nextCondLst>
            </p:seq>
            <p:video>
              <p:cMediaNode vol="80000">
                <p:cTn id="12" fill="hold" display="0">
                  <p:stCondLst>
                    <p:cond delay="indefinite"/>
                  </p:stCondLst>
                </p:cTn>
                <p:tgtEl>
                  <p:spTgt spid="20"/>
                </p:tgtEl>
              </p:cMediaNode>
            </p:video>
            <p:audio isNarration="1">
              <p:cMediaNode vol="80000" showWhenStopped="0">
                <p:cTn id="13"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Dependent Clause</a:t>
            </a:r>
          </a:p>
        </p:txBody>
      </p:sp>
      <p:sp>
        <p:nvSpPr>
          <p:cNvPr id="3" name="Content Placeholder 2"/>
          <p:cNvSpPr>
            <a:spLocks noGrp="1"/>
          </p:cNvSpPr>
          <p:nvPr>
            <p:ph idx="1"/>
          </p:nvPr>
        </p:nvSpPr>
        <p:spPr>
          <a:xfrm>
            <a:off x="542441" y="1878439"/>
            <a:ext cx="10941803" cy="4351338"/>
          </a:xfrm>
        </p:spPr>
        <p:txBody>
          <a:bodyPr>
            <a:noAutofit/>
          </a:bodyPr>
          <a:lstStyle/>
          <a:p>
            <a:r>
              <a:rPr lang="en-US" sz="2600" dirty="0"/>
              <a:t>Dependent clause usually functions within the sentence as a noun or as an adjective or adverb to modify the main noun or verb</a:t>
            </a:r>
          </a:p>
          <a:p>
            <a:r>
              <a:rPr lang="en-US" sz="2600" dirty="0"/>
              <a:t>Often signaled by a word that indicates its dependent status, e.g., </a:t>
            </a:r>
            <a:r>
              <a:rPr lang="en-US" sz="2600" i="1" dirty="0"/>
              <a:t>when, that, because, though, if</a:t>
            </a:r>
          </a:p>
          <a:p>
            <a:pPr marL="0" indent="0">
              <a:buNone/>
            </a:pPr>
            <a:endParaRPr lang="en-US" sz="2600" dirty="0"/>
          </a:p>
          <a:p>
            <a:pPr marL="0" indent="0">
              <a:buNone/>
            </a:pPr>
            <a:r>
              <a:rPr lang="en-US" sz="2600" dirty="0"/>
              <a:t>Example:</a:t>
            </a:r>
          </a:p>
          <a:p>
            <a:pPr marL="0" indent="0">
              <a:buNone/>
            </a:pPr>
            <a:r>
              <a:rPr lang="en-US" sz="2600" i="1" dirty="0"/>
              <a:t>“You can put the cubes into groups </a:t>
            </a:r>
            <a:r>
              <a:rPr lang="en-US" sz="2600" b="1" i="1" u="sng" dirty="0"/>
              <a:t>when you have sorted them by color</a:t>
            </a:r>
            <a:r>
              <a:rPr lang="en-US" sz="2600" i="1" dirty="0"/>
              <a:t>.”</a:t>
            </a:r>
          </a:p>
          <a:p>
            <a:pPr lvl="1"/>
            <a:r>
              <a:rPr lang="en-US" sz="2600" dirty="0"/>
              <a:t>Everything underlined is a dependent clause and is used to give more details about the timing of the main verb “put”</a:t>
            </a:r>
          </a:p>
        </p:txBody>
      </p:sp>
      <p:pic>
        <p:nvPicPr>
          <p:cNvPr id="4" name="Untitled" title="About clauses video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819152" y="65790"/>
            <a:ext cx="2190664" cy="1924232"/>
          </a:xfrm>
          <a:prstGeom prst="rect">
            <a:avLst/>
          </a:prstGeom>
        </p:spPr>
      </p:pic>
      <p:pic>
        <p:nvPicPr>
          <p:cNvPr id="5" name="Picture 1" descr="cc_by_nc_sa-01ee261355" title="Creative commons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9"/>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9"/>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10"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1" name="Audio 10" descr="Click for sound" title="audio icon">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830447144"/>
      </p:ext>
    </p:extLst>
  </p:cSld>
  <p:clrMapOvr>
    <a:masterClrMapping/>
  </p:clrMapOvr>
  <mc:AlternateContent xmlns:mc="http://schemas.openxmlformats.org/markup-compatibility/2006" xmlns:p14="http://schemas.microsoft.com/office/powerpoint/2010/main">
    <mc:Choice Requires="p14">
      <p:transition spd="slow" p14:dur="2000" advTm="36764"/>
    </mc:Choice>
    <mc:Fallback xmlns="">
      <p:transition spd="slow" advTm="367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audio isNarration="1">
              <p:cMediaNode vol="80000" showWhenStopped="0">
                <p:cTn id="13" fill="hold" display="0">
                  <p:stCondLst>
                    <p:cond delay="indefinite"/>
                  </p:stCondLst>
                  <p:endCondLst>
                    <p:cond evt="onStopAudio" delay="0">
                      <p:tgtEl>
                        <p:sldTgt/>
                      </p:tgtEl>
                    </p:cond>
                  </p:endCondLst>
                </p:cTn>
                <p:tgtEl>
                  <p:spTgt spid="11"/>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Combined Clauses</a:t>
            </a:r>
          </a:p>
        </p:txBody>
      </p:sp>
      <p:sp>
        <p:nvSpPr>
          <p:cNvPr id="3" name="Content Placeholder 2"/>
          <p:cNvSpPr>
            <a:spLocks noGrp="1"/>
          </p:cNvSpPr>
          <p:nvPr>
            <p:ph sz="half" idx="1"/>
          </p:nvPr>
        </p:nvSpPr>
        <p:spPr/>
        <p:txBody>
          <a:bodyPr>
            <a:normAutofit/>
          </a:bodyPr>
          <a:lstStyle/>
          <a:p>
            <a:r>
              <a:rPr lang="en-US" sz="2600" dirty="0"/>
              <a:t>Arrangement and relationship of the combined clauses create different types of sentences: </a:t>
            </a:r>
          </a:p>
          <a:p>
            <a:r>
              <a:rPr lang="en-US" sz="2600" dirty="0"/>
              <a:t>Simple </a:t>
            </a:r>
          </a:p>
          <a:p>
            <a:r>
              <a:rPr lang="en-US" sz="2600" dirty="0"/>
              <a:t>Compound </a:t>
            </a:r>
          </a:p>
          <a:p>
            <a:r>
              <a:rPr lang="en-US" sz="2600" dirty="0"/>
              <a:t>Complex</a:t>
            </a:r>
          </a:p>
          <a:p>
            <a:r>
              <a:rPr lang="en-US" sz="2600" dirty="0"/>
              <a:t>Compound-complex sentences </a:t>
            </a:r>
          </a:p>
        </p:txBody>
      </p:sp>
      <p:pic>
        <p:nvPicPr>
          <p:cNvPr id="5" name="Content Placeholder 4" title="Three connected spheres"/>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6172200" y="1825625"/>
            <a:ext cx="5181600" cy="3585593"/>
          </a:xfrm>
        </p:spPr>
      </p:pic>
      <p:pic>
        <p:nvPicPr>
          <p:cNvPr id="6" name="Picture 1" descr="cc_by_nc_sa-01ee261355" title="Creative comm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8" name="Group 7" title="Oregon Department of Education logo"/>
          <p:cNvGrpSpPr/>
          <p:nvPr/>
        </p:nvGrpSpPr>
        <p:grpSpPr>
          <a:xfrm>
            <a:off x="270264" y="6042874"/>
            <a:ext cx="2185331" cy="594995"/>
            <a:chOff x="270933" y="6042872"/>
            <a:chExt cx="2190750" cy="594995"/>
          </a:xfrm>
        </p:grpSpPr>
        <p:pic>
          <p:nvPicPr>
            <p:cNvPr id="9" name="Picture 8" title="Oregon Department of Education logo"/>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10" name="Straight Connector 9"/>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7" name="Audio 16"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717498477"/>
      </p:ext>
    </p:extLst>
  </p:cSld>
  <p:clrMapOvr>
    <a:masterClrMapping/>
  </p:clrMapOvr>
  <mc:AlternateContent xmlns:mc="http://schemas.openxmlformats.org/markup-compatibility/2006" xmlns:p14="http://schemas.microsoft.com/office/powerpoint/2010/main">
    <mc:Choice Requires="p14">
      <p:transition spd="slow" p14:dur="2000" advTm="46237"/>
    </mc:Choice>
    <mc:Fallback xmlns="">
      <p:transition spd="slow" advTm="462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mn-lt"/>
              </a:rPr>
              <a:t>Section 2</a:t>
            </a:r>
          </a:p>
        </p:txBody>
      </p:sp>
      <p:sp>
        <p:nvSpPr>
          <p:cNvPr id="3" name="Content Placeholder 2"/>
          <p:cNvSpPr>
            <a:spLocks noGrp="1"/>
          </p:cNvSpPr>
          <p:nvPr>
            <p:ph idx="1"/>
          </p:nvPr>
        </p:nvSpPr>
        <p:spPr/>
        <p:txBody>
          <a:bodyPr/>
          <a:lstStyle/>
          <a:p>
            <a:endParaRPr lang="en-US" dirty="0"/>
          </a:p>
          <a:p>
            <a:endParaRPr lang="en-US" dirty="0"/>
          </a:p>
          <a:p>
            <a:pPr marL="0" indent="0" algn="ctr">
              <a:buNone/>
            </a:pPr>
            <a:r>
              <a:rPr lang="en-US" b="1" dirty="0"/>
              <a:t>The Phases of the Dynamic Language Learning Progression</a:t>
            </a:r>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2" name="Audio 11"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160061206"/>
      </p:ext>
    </p:extLst>
  </p:cSld>
  <p:clrMapOvr>
    <a:masterClrMapping/>
  </p:clrMapOvr>
  <mc:AlternateContent xmlns:mc="http://schemas.openxmlformats.org/markup-compatibility/2006" xmlns:p14="http://schemas.microsoft.com/office/powerpoint/2010/main">
    <mc:Choice Requires="p14">
      <p:transition spd="slow" p14:dur="2000" advTm="15178"/>
    </mc:Choice>
    <mc:Fallback xmlns="">
      <p:transition spd="slow" advTm="151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solidFill>
                  <a:schemeClr val="tx1">
                    <a:lumMod val="95000"/>
                    <a:lumOff val="5000"/>
                  </a:schemeClr>
                </a:solidFill>
                <a:latin typeface="+mn-lt"/>
              </a:rPr>
              <a:t>Finding the Best Fit on the DLLP</a:t>
            </a:r>
          </a:p>
        </p:txBody>
      </p:sp>
      <p:graphicFrame>
        <p:nvGraphicFramePr>
          <p:cNvPr id="4" name="Diagram 3" descr="Arrow points through: Emerging, Developing, Controlled" title="DLLP Best Fit"/>
          <p:cNvGraphicFramePr/>
          <p:nvPr>
            <p:extLst>
              <p:ext uri="{D42A27DB-BD31-4B8C-83A1-F6EECF244321}">
                <p14:modId xmlns:p14="http://schemas.microsoft.com/office/powerpoint/2010/main" val="2014117408"/>
              </p:ext>
            </p:extLst>
          </p:nvPr>
        </p:nvGraphicFramePr>
        <p:xfrm>
          <a:off x="4922088" y="2251963"/>
          <a:ext cx="5683066" cy="285075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5" name="Group 4" title="Not (Yet) Evident"/>
          <p:cNvGrpSpPr/>
          <p:nvPr/>
        </p:nvGrpSpPr>
        <p:grpSpPr>
          <a:xfrm>
            <a:off x="2962496" y="3140724"/>
            <a:ext cx="1479887" cy="1246319"/>
            <a:chOff x="55666" y="871127"/>
            <a:chExt cx="1728439" cy="1140302"/>
          </a:xfrm>
        </p:grpSpPr>
        <p:sp>
          <p:nvSpPr>
            <p:cNvPr id="6" name="Rounded Rectangle 5"/>
            <p:cNvSpPr/>
            <p:nvPr/>
          </p:nvSpPr>
          <p:spPr>
            <a:xfrm>
              <a:off x="79186" y="871127"/>
              <a:ext cx="1704919" cy="1140302"/>
            </a:xfrm>
            <a:prstGeom prst="roundRect">
              <a:avLst/>
            </a:prstGeom>
            <a:solidFill>
              <a:srgbClr val="F79646">
                <a:alpha val="12157"/>
              </a:srgbClr>
            </a:solidFill>
            <a:ln>
              <a:solidFill>
                <a:srgbClr val="C0504D"/>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7" name="Rounded Rectangle 4"/>
            <p:cNvSpPr txBox="1"/>
            <p:nvPr/>
          </p:nvSpPr>
          <p:spPr>
            <a:xfrm>
              <a:off x="55666" y="1002214"/>
              <a:ext cx="1728439" cy="9376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dirty="0">
                  <a:solidFill>
                    <a:schemeClr val="tx1"/>
                  </a:solidFill>
                  <a:latin typeface="Avenir LT Std 35 Light" panose="020B0402020203020204" pitchFamily="34" charset="0"/>
                </a:rPr>
                <a:t>Not (Yet)</a:t>
              </a:r>
            </a:p>
            <a:p>
              <a:pPr lvl="0" algn="ctr" defTabSz="889000">
                <a:lnSpc>
                  <a:spcPct val="90000"/>
                </a:lnSpc>
                <a:spcBef>
                  <a:spcPct val="0"/>
                </a:spcBef>
                <a:spcAft>
                  <a:spcPct val="35000"/>
                </a:spcAft>
              </a:pPr>
              <a:r>
                <a:rPr lang="en-US" sz="2000" kern="1200" dirty="0">
                  <a:solidFill>
                    <a:schemeClr val="tx1"/>
                  </a:solidFill>
                  <a:latin typeface="Avenir LT Std 35 Light" panose="020B0402020203020204" pitchFamily="34" charset="0"/>
                </a:rPr>
                <a:t>Evident</a:t>
              </a:r>
              <a:endParaRPr lang="en-US" sz="2700" kern="1200" dirty="0">
                <a:latin typeface="Avenir LT Std 35 Light" panose="020B0402020203020204" pitchFamily="34" charset="0"/>
              </a:endParaRPr>
            </a:p>
          </p:txBody>
        </p:sp>
      </p:grpSp>
      <p:pic>
        <p:nvPicPr>
          <p:cNvPr id="8" name="Picture 1" descr="cc_by_nc_sa-01ee261355" title="Creative commons logo"/>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12"/>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12"/>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10" name="Group 9" title="Oregon Department of Education logo"/>
          <p:cNvGrpSpPr/>
          <p:nvPr/>
        </p:nvGrpSpPr>
        <p:grpSpPr>
          <a:xfrm>
            <a:off x="270264" y="6042874"/>
            <a:ext cx="2185331" cy="594995"/>
            <a:chOff x="270933" y="6042872"/>
            <a:chExt cx="2190750" cy="594995"/>
          </a:xfrm>
        </p:grpSpPr>
        <p:pic>
          <p:nvPicPr>
            <p:cNvPr id="11" name="Picture 10" title="Oregon Department of Education logo"/>
            <p:cNvPicPr/>
            <p:nvPr/>
          </p:nvPicPr>
          <p:blipFill rotWithShape="1">
            <a:blip r:embed="rId13"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12" name="Straight Connector 11"/>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5" name="Audio 14" descr="Click for sound" title="audio icon">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4"/>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779539529"/>
      </p:ext>
    </p:extLst>
  </p:cSld>
  <p:clrMapOvr>
    <a:masterClrMapping/>
  </p:clrMapOvr>
  <mc:AlternateContent xmlns:mc="http://schemas.openxmlformats.org/markup-compatibility/2006" xmlns:p14="http://schemas.microsoft.com/office/powerpoint/2010/main">
    <mc:Choice Requires="p14">
      <p:transition spd="slow" p14:dur="2000" advTm="56251"/>
    </mc:Choice>
    <mc:Fallback xmlns="">
      <p:transition spd="slow" advTm="562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4.9|0.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826a7eb6-1fc1-4229-aedf-6a10bdcdc31e">2019-10-21T07:00:00+00:00</Remediation_x0020_Date>
    <Estimated_x0020_Creation_x0020_Date xmlns="826a7eb6-1fc1-4229-aedf-6a10bdcdc31e" xsi:nil="true"/>
    <Priority xmlns="826a7eb6-1fc1-4229-aedf-6a10bdcdc31e">New</Priorit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C4D618-C307-4CCD-80F8-7E517D60B996}"/>
</file>

<file path=customXml/itemProps2.xml><?xml version="1.0" encoding="utf-8"?>
<ds:datastoreItem xmlns:ds="http://schemas.openxmlformats.org/officeDocument/2006/customXml" ds:itemID="{25159B45-5D72-4071-BA66-1089FF6FC9B7}"/>
</file>

<file path=customXml/itemProps3.xml><?xml version="1.0" encoding="utf-8"?>
<ds:datastoreItem xmlns:ds="http://schemas.openxmlformats.org/officeDocument/2006/customXml" ds:itemID="{B4CC2929-BEA2-4111-A963-3CD2921A0709}"/>
</file>

<file path=docProps/app.xml><?xml version="1.0" encoding="utf-8"?>
<Properties xmlns="http://schemas.openxmlformats.org/officeDocument/2006/extended-properties" xmlns:vt="http://schemas.openxmlformats.org/officeDocument/2006/docPropsVTypes">
  <TotalTime>4206</TotalTime>
  <Words>2468</Words>
  <Application>Microsoft Office PowerPoint</Application>
  <PresentationFormat>Widescreen</PresentationFormat>
  <Paragraphs>168</Paragraphs>
  <Slides>17</Slides>
  <Notes>17</Notes>
  <HiddenSlides>0</HiddenSlides>
  <MMClips>19</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17</vt:i4>
      </vt:variant>
    </vt:vector>
  </HeadingPairs>
  <TitlesOfParts>
    <vt:vector size="26" baseType="lpstr">
      <vt:lpstr>Arial</vt:lpstr>
      <vt:lpstr>Avenir LT Std 35 Light</vt:lpstr>
      <vt:lpstr>Calibri</vt:lpstr>
      <vt:lpstr>Calibri Light</vt:lpstr>
      <vt:lpstr>DengXian</vt:lpstr>
      <vt:lpstr>DengXian</vt:lpstr>
      <vt:lpstr>Times New Roman</vt:lpstr>
      <vt:lpstr>Office Theme</vt:lpstr>
      <vt:lpstr>1_Office Theme</vt:lpstr>
      <vt:lpstr>Module 4 Presentation</vt:lpstr>
      <vt:lpstr>Section 1</vt:lpstr>
      <vt:lpstr> </vt:lpstr>
      <vt:lpstr>What Makes a Sentence?</vt:lpstr>
      <vt:lpstr>What makes a sentence?</vt:lpstr>
      <vt:lpstr>Dependent Clause</vt:lpstr>
      <vt:lpstr>Combined Clauses</vt:lpstr>
      <vt:lpstr>Section 2</vt:lpstr>
      <vt:lpstr>Finding the Best Fit on the DLLP</vt:lpstr>
      <vt:lpstr>Phases of Sophistication of Sentence Structure  </vt:lpstr>
      <vt:lpstr>Section 3</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 Presentation</dc:title>
  <dc:creator>Margaret Heritage</dc:creator>
  <cp:lastModifiedBy>ASPENGREN Kirsten - ODE</cp:lastModifiedBy>
  <cp:revision>124</cp:revision>
  <cp:lastPrinted>2018-03-14T21:41:36Z</cp:lastPrinted>
  <dcterms:created xsi:type="dcterms:W3CDTF">2018-01-07T22:20:03Z</dcterms:created>
  <dcterms:modified xsi:type="dcterms:W3CDTF">2019-03-21T02:25:46Z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