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1"/>
  </p:notesMasterIdLst>
  <p:sldIdLst>
    <p:sldId id="256" r:id="rId6"/>
    <p:sldId id="257" r:id="rId7"/>
    <p:sldId id="272" r:id="rId8"/>
    <p:sldId id="271" r:id="rId9"/>
    <p:sldId id="267" r:id="rId10"/>
    <p:sldId id="280" r:id="rId11"/>
    <p:sldId id="261" r:id="rId12"/>
    <p:sldId id="274" r:id="rId13"/>
    <p:sldId id="268" r:id="rId14"/>
    <p:sldId id="276" r:id="rId15"/>
    <p:sldId id="277" r:id="rId16"/>
    <p:sldId id="281" r:id="rId17"/>
    <p:sldId id="273" r:id="rId18"/>
    <p:sldId id="275" r:id="rId19"/>
    <p:sldId id="279" r:id="rId20"/>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17"/>
    <p:restoredTop sz="74247"/>
  </p:normalViewPr>
  <p:slideViewPr>
    <p:cSldViewPr snapToGrid="0" snapToObjects="1">
      <p:cViewPr varScale="1">
        <p:scale>
          <a:sx n="43" d="100"/>
          <a:sy n="43" d="100"/>
        </p:scale>
        <p:origin x="1872" y="60"/>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C8F8BC-DE05-484A-BD6B-42251E1D6D77}" type="doc">
      <dgm:prSet loTypeId="urn:microsoft.com/office/officeart/2005/8/layout/hProcess9" loCatId="process" qsTypeId="urn:microsoft.com/office/officeart/2005/8/quickstyle/simple4" qsCatId="simple" csTypeId="urn:microsoft.com/office/officeart/2005/8/colors/accent1_2" csCatId="accent1" phldr="1"/>
      <dgm:spPr/>
    </dgm:pt>
    <dgm:pt modelId="{A0F2D029-99CE-E146-955A-A210C889F79E}">
      <dgm:prSet phldrT="[Text]" custT="1"/>
      <dgm:spPr>
        <a:xfrm>
          <a:off x="0" y="855227"/>
          <a:ext cx="1704919" cy="1140302"/>
        </a:xfrm>
        <a:prstGeom prst="roundRect">
          <a:avLst/>
        </a:prstGeom>
        <a:solidFill>
          <a:srgbClr val="F79646"/>
        </a:solidFill>
        <a:ln>
          <a:solidFill>
            <a:srgbClr val="C0504D"/>
          </a:solidFill>
        </a:ln>
        <a:effectLst>
          <a:outerShdw blurRad="40000" dist="23000" dir="5400000" rotWithShape="0">
            <a:srgbClr val="000000">
              <a:alpha val="35000"/>
            </a:srgbClr>
          </a:outerShdw>
        </a:effectLst>
      </dgm:spPr>
      <dgm:t>
        <a:bodyPr/>
        <a:lstStyle/>
        <a:p>
          <a:r>
            <a:rPr lang="en-US" sz="2000" dirty="0">
              <a:solidFill>
                <a:sysClr val="windowText" lastClr="000000"/>
              </a:solidFill>
              <a:latin typeface="Avenir LT Std 35 Light" panose="020B0402020203020204" pitchFamily="34" charset="0"/>
              <a:ea typeface="+mn-ea"/>
              <a:cs typeface="+mn-cs"/>
            </a:rPr>
            <a:t>Emerging</a:t>
          </a:r>
          <a:r>
            <a:rPr lang="en-US" sz="3000" dirty="0">
              <a:solidFill>
                <a:sysClr val="window" lastClr="FFFFFF"/>
              </a:solidFill>
              <a:latin typeface="Avenir LT Std 35 Light" panose="020B0402020203020204" pitchFamily="34" charset="0"/>
              <a:ea typeface="+mn-ea"/>
              <a:cs typeface="+mn-cs"/>
            </a:rPr>
            <a:t> </a:t>
          </a:r>
          <a:r>
            <a:rPr lang="en-US" sz="2700" dirty="0">
              <a:solidFill>
                <a:sysClr val="window" lastClr="FFFFFF"/>
              </a:solidFill>
              <a:latin typeface="Avenir LT Std 35 Light" panose="020B0402020203020204" pitchFamily="34" charset="0"/>
              <a:ea typeface="+mn-ea"/>
              <a:cs typeface="+mn-cs"/>
            </a:rPr>
            <a:t>Best fit?</a:t>
          </a:r>
        </a:p>
      </dgm:t>
    </dgm:pt>
    <dgm:pt modelId="{DAC97C6C-E63B-3648-A1E0-3534BC9D5554}" type="parTrans" cxnId="{B6E1259E-F805-074E-ABF8-79AE74518ED7}">
      <dgm:prSet/>
      <dgm:spPr/>
      <dgm:t>
        <a:bodyPr/>
        <a:lstStyle/>
        <a:p>
          <a:endParaRPr lang="en-US">
            <a:latin typeface="Avenir LT Std 35 Light" panose="020B0402020203020204" pitchFamily="34" charset="0"/>
          </a:endParaRPr>
        </a:p>
      </dgm:t>
    </dgm:pt>
    <dgm:pt modelId="{2E42558B-8BC0-B845-8FB1-FE249611812C}" type="sibTrans" cxnId="{B6E1259E-F805-074E-ABF8-79AE74518ED7}">
      <dgm:prSet/>
      <dgm:spPr/>
      <dgm:t>
        <a:bodyPr/>
        <a:lstStyle/>
        <a:p>
          <a:endParaRPr lang="en-US">
            <a:latin typeface="Avenir LT Std 35 Light" panose="020B0402020203020204" pitchFamily="34" charset="0"/>
          </a:endParaRPr>
        </a:p>
      </dgm:t>
    </dgm:pt>
    <dgm:pt modelId="{4579F915-E6EC-2D43-B704-59CF1A23B0DB}">
      <dgm:prSet phldrT="[Text]" custT="1"/>
      <dgm:spPr>
        <a:xfrm>
          <a:off x="1989073" y="855227"/>
          <a:ext cx="1704919" cy="1140302"/>
        </a:xfrm>
        <a:prstGeom prst="roundRect">
          <a:avLst/>
        </a:prstGeom>
        <a:solidFill>
          <a:srgbClr val="F79646"/>
        </a:solidFill>
        <a:ln>
          <a:noFill/>
        </a:ln>
        <a:effectLst>
          <a:outerShdw blurRad="40000" dist="23000" dir="5400000" rotWithShape="0">
            <a:srgbClr val="000000">
              <a:alpha val="35000"/>
            </a:srgbClr>
          </a:outerShdw>
        </a:effectLst>
      </dgm:spPr>
      <dgm:t>
        <a:bodyPr/>
        <a:lstStyle/>
        <a:p>
          <a:r>
            <a:rPr lang="en-US" sz="2000" dirty="0">
              <a:solidFill>
                <a:sysClr val="windowText" lastClr="000000"/>
              </a:solidFill>
              <a:latin typeface="Avenir LT Std 35 Light" panose="020B0402020203020204" pitchFamily="34" charset="0"/>
              <a:ea typeface="+mn-ea"/>
              <a:cs typeface="+mn-cs"/>
            </a:rPr>
            <a:t>Developing</a:t>
          </a:r>
          <a:r>
            <a:rPr lang="en-US" sz="2600" dirty="0">
              <a:solidFill>
                <a:sysClr val="windowText" lastClr="000000"/>
              </a:solidFill>
              <a:latin typeface="Avenir LT Std 35 Light" panose="020B0402020203020204" pitchFamily="34" charset="0"/>
              <a:ea typeface="+mn-ea"/>
              <a:cs typeface="+mn-cs"/>
            </a:rPr>
            <a:t> </a:t>
          </a:r>
          <a:r>
            <a:rPr lang="en-US" sz="2600" dirty="0">
              <a:solidFill>
                <a:sysClr val="window" lastClr="FFFFFF"/>
              </a:solidFill>
              <a:latin typeface="Avenir LT Std 35 Light" panose="020B0402020203020204" pitchFamily="34" charset="0"/>
              <a:ea typeface="+mn-ea"/>
              <a:cs typeface="+mn-cs"/>
            </a:rPr>
            <a:t>Best fit?</a:t>
          </a:r>
        </a:p>
      </dgm:t>
    </dgm:pt>
    <dgm:pt modelId="{FDDF0E9B-FD28-6342-931B-C03AA36A5105}" type="parTrans" cxnId="{8C958FE8-52BF-4242-890A-A6FABB395918}">
      <dgm:prSet/>
      <dgm:spPr/>
      <dgm:t>
        <a:bodyPr/>
        <a:lstStyle/>
        <a:p>
          <a:endParaRPr lang="en-US">
            <a:latin typeface="Avenir LT Std 35 Light" panose="020B0402020203020204" pitchFamily="34" charset="0"/>
          </a:endParaRPr>
        </a:p>
      </dgm:t>
    </dgm:pt>
    <dgm:pt modelId="{4C870A5D-AF74-F443-B27B-11139C8A0677}" type="sibTrans" cxnId="{8C958FE8-52BF-4242-890A-A6FABB395918}">
      <dgm:prSet/>
      <dgm:spPr/>
      <dgm:t>
        <a:bodyPr/>
        <a:lstStyle/>
        <a:p>
          <a:endParaRPr lang="en-US">
            <a:latin typeface="Avenir LT Std 35 Light" panose="020B0402020203020204" pitchFamily="34" charset="0"/>
          </a:endParaRPr>
        </a:p>
      </dgm:t>
    </dgm:pt>
    <dgm:pt modelId="{7F9ECB5E-C2B7-FF49-BCBF-9A4CFA0DEBBC}">
      <dgm:prSet phldrT="[Text]" custT="1"/>
      <dgm:spPr>
        <a:xfrm>
          <a:off x="3978146" y="855227"/>
          <a:ext cx="1704919" cy="1140302"/>
        </a:xfrm>
        <a:prstGeom prst="roundRect">
          <a:avLst/>
        </a:prstGeom>
        <a:solidFill>
          <a:srgbClr val="F79646"/>
        </a:solidFill>
        <a:ln>
          <a:solidFill>
            <a:srgbClr val="C0504D"/>
          </a:solidFill>
        </a:ln>
        <a:effectLst>
          <a:outerShdw blurRad="40000" dist="23000" dir="5400000" rotWithShape="0">
            <a:srgbClr val="000000">
              <a:alpha val="35000"/>
            </a:srgbClr>
          </a:outerShdw>
        </a:effectLst>
      </dgm:spPr>
      <dgm:t>
        <a:bodyPr/>
        <a:lstStyle/>
        <a:p>
          <a:r>
            <a:rPr lang="en-US" sz="2000" dirty="0">
              <a:solidFill>
                <a:sysClr val="windowText" lastClr="000000"/>
              </a:solidFill>
              <a:latin typeface="Avenir LT Std 35 Light" panose="020B0402020203020204" pitchFamily="34" charset="0"/>
              <a:ea typeface="+mn-ea"/>
              <a:cs typeface="+mn-cs"/>
            </a:rPr>
            <a:t>Controlled</a:t>
          </a:r>
          <a:r>
            <a:rPr lang="en-US" sz="2700" dirty="0">
              <a:solidFill>
                <a:sysClr val="window" lastClr="FFFFFF"/>
              </a:solidFill>
              <a:latin typeface="Avenir LT Std 35 Light" panose="020B0402020203020204" pitchFamily="34" charset="0"/>
              <a:ea typeface="+mn-ea"/>
              <a:cs typeface="+mn-cs"/>
            </a:rPr>
            <a:t> Best fit?</a:t>
          </a:r>
        </a:p>
      </dgm:t>
    </dgm:pt>
    <dgm:pt modelId="{723656F4-3812-3944-9F75-939B22657074}" type="parTrans" cxnId="{F43E6026-9642-2045-8A09-4C245F2653CC}">
      <dgm:prSet/>
      <dgm:spPr/>
      <dgm:t>
        <a:bodyPr/>
        <a:lstStyle/>
        <a:p>
          <a:endParaRPr lang="en-US">
            <a:latin typeface="Avenir LT Std 35 Light" panose="020B0402020203020204" pitchFamily="34" charset="0"/>
          </a:endParaRPr>
        </a:p>
      </dgm:t>
    </dgm:pt>
    <dgm:pt modelId="{A1D8FD3E-1442-4841-94D5-85DD07F328C3}" type="sibTrans" cxnId="{F43E6026-9642-2045-8A09-4C245F2653CC}">
      <dgm:prSet/>
      <dgm:spPr/>
      <dgm:t>
        <a:bodyPr/>
        <a:lstStyle/>
        <a:p>
          <a:endParaRPr lang="en-US">
            <a:latin typeface="Avenir LT Std 35 Light" panose="020B0402020203020204" pitchFamily="34" charset="0"/>
          </a:endParaRPr>
        </a:p>
      </dgm:t>
    </dgm:pt>
    <dgm:pt modelId="{E3F52219-68C3-F54B-90B4-01619204FD1C}" type="pres">
      <dgm:prSet presAssocID="{FCC8F8BC-DE05-484A-BD6B-42251E1D6D77}" presName="CompostProcess" presStyleCnt="0">
        <dgm:presLayoutVars>
          <dgm:dir/>
          <dgm:resizeHandles val="exact"/>
        </dgm:presLayoutVars>
      </dgm:prSet>
      <dgm:spPr/>
    </dgm:pt>
    <dgm:pt modelId="{08C01EDE-1B30-A149-B611-2CE1D0343B6A}" type="pres">
      <dgm:prSet presAssocID="{FCC8F8BC-DE05-484A-BD6B-42251E1D6D77}" presName="arrow" presStyleLbl="bgShp" presStyleIdx="0" presStyleCnt="1" custScaleX="117647" custLinFactNeighborX="0" custLinFactNeighborY="-619"/>
      <dgm:spPr>
        <a:xfrm>
          <a:off x="2" y="0"/>
          <a:ext cx="5683063" cy="2850757"/>
        </a:xfrm>
        <a:prstGeom prst="rightArrow">
          <a:avLst/>
        </a:prstGeom>
        <a:solidFill>
          <a:srgbClr val="F79646">
            <a:lumMod val="75000"/>
          </a:srgbClr>
        </a:solidFill>
        <a:ln>
          <a:noFill/>
        </a:ln>
        <a:effectLst>
          <a:outerShdw blurRad="40000" dist="23000" dir="5400000" rotWithShape="0">
            <a:srgbClr val="000000">
              <a:alpha val="35000"/>
            </a:srgbClr>
          </a:outerShdw>
        </a:effectLst>
      </dgm:spPr>
    </dgm:pt>
    <dgm:pt modelId="{6F645FEC-BE3F-3A43-AEFB-F3488B6893EA}" type="pres">
      <dgm:prSet presAssocID="{FCC8F8BC-DE05-484A-BD6B-42251E1D6D77}" presName="linearProcess" presStyleCnt="0"/>
      <dgm:spPr/>
    </dgm:pt>
    <dgm:pt modelId="{5637F8AC-03E5-0B4E-907F-E27A87696C8D}" type="pres">
      <dgm:prSet presAssocID="{A0F2D029-99CE-E146-955A-A210C889F79E}" presName="textNode" presStyleLbl="node1" presStyleIdx="0" presStyleCnt="3">
        <dgm:presLayoutVars>
          <dgm:bulletEnabled val="1"/>
        </dgm:presLayoutVars>
      </dgm:prSet>
      <dgm:spPr/>
      <dgm:t>
        <a:bodyPr/>
        <a:lstStyle/>
        <a:p>
          <a:endParaRPr lang="en-US"/>
        </a:p>
      </dgm:t>
    </dgm:pt>
    <dgm:pt modelId="{7BC64201-84F0-424C-9B86-3D73B02CA880}" type="pres">
      <dgm:prSet presAssocID="{2E42558B-8BC0-B845-8FB1-FE249611812C}" presName="sibTrans" presStyleCnt="0"/>
      <dgm:spPr/>
    </dgm:pt>
    <dgm:pt modelId="{EB4EEA17-2A50-8443-A371-F1C2520F77F0}" type="pres">
      <dgm:prSet presAssocID="{4579F915-E6EC-2D43-B704-59CF1A23B0DB}" presName="textNode" presStyleLbl="node1" presStyleIdx="1" presStyleCnt="3">
        <dgm:presLayoutVars>
          <dgm:bulletEnabled val="1"/>
        </dgm:presLayoutVars>
      </dgm:prSet>
      <dgm:spPr/>
      <dgm:t>
        <a:bodyPr/>
        <a:lstStyle/>
        <a:p>
          <a:endParaRPr lang="en-US"/>
        </a:p>
      </dgm:t>
    </dgm:pt>
    <dgm:pt modelId="{AA7537A9-89DA-F942-A4CA-FAA30391D703}" type="pres">
      <dgm:prSet presAssocID="{4C870A5D-AF74-F443-B27B-11139C8A0677}" presName="sibTrans" presStyleCnt="0"/>
      <dgm:spPr/>
    </dgm:pt>
    <dgm:pt modelId="{B0783344-814A-654B-A4C4-1593BDEE2D1A}" type="pres">
      <dgm:prSet presAssocID="{7F9ECB5E-C2B7-FF49-BCBF-9A4CFA0DEBBC}" presName="textNode" presStyleLbl="node1" presStyleIdx="2" presStyleCnt="3">
        <dgm:presLayoutVars>
          <dgm:bulletEnabled val="1"/>
        </dgm:presLayoutVars>
      </dgm:prSet>
      <dgm:spPr/>
      <dgm:t>
        <a:bodyPr/>
        <a:lstStyle/>
        <a:p>
          <a:endParaRPr lang="en-US"/>
        </a:p>
      </dgm:t>
    </dgm:pt>
  </dgm:ptLst>
  <dgm:cxnLst>
    <dgm:cxn modelId="{8C958FE8-52BF-4242-890A-A6FABB395918}" srcId="{FCC8F8BC-DE05-484A-BD6B-42251E1D6D77}" destId="{4579F915-E6EC-2D43-B704-59CF1A23B0DB}" srcOrd="1" destOrd="0" parTransId="{FDDF0E9B-FD28-6342-931B-C03AA36A5105}" sibTransId="{4C870A5D-AF74-F443-B27B-11139C8A0677}"/>
    <dgm:cxn modelId="{F43E6026-9642-2045-8A09-4C245F2653CC}" srcId="{FCC8F8BC-DE05-484A-BD6B-42251E1D6D77}" destId="{7F9ECB5E-C2B7-FF49-BCBF-9A4CFA0DEBBC}" srcOrd="2" destOrd="0" parTransId="{723656F4-3812-3944-9F75-939B22657074}" sibTransId="{A1D8FD3E-1442-4841-94D5-85DD07F328C3}"/>
    <dgm:cxn modelId="{B6E1259E-F805-074E-ABF8-79AE74518ED7}" srcId="{FCC8F8BC-DE05-484A-BD6B-42251E1D6D77}" destId="{A0F2D029-99CE-E146-955A-A210C889F79E}" srcOrd="0" destOrd="0" parTransId="{DAC97C6C-E63B-3648-A1E0-3534BC9D5554}" sibTransId="{2E42558B-8BC0-B845-8FB1-FE249611812C}"/>
    <dgm:cxn modelId="{73572384-7F8B-47CB-85BE-20FA28D0EF2F}" type="presOf" srcId="{4579F915-E6EC-2D43-B704-59CF1A23B0DB}" destId="{EB4EEA17-2A50-8443-A371-F1C2520F77F0}" srcOrd="0" destOrd="0" presId="urn:microsoft.com/office/officeart/2005/8/layout/hProcess9"/>
    <dgm:cxn modelId="{6825C91A-F651-4EEB-94B1-8151B9E9B9AE}" type="presOf" srcId="{A0F2D029-99CE-E146-955A-A210C889F79E}" destId="{5637F8AC-03E5-0B4E-907F-E27A87696C8D}" srcOrd="0" destOrd="0" presId="urn:microsoft.com/office/officeart/2005/8/layout/hProcess9"/>
    <dgm:cxn modelId="{0049CF31-D506-4D17-BB94-7890C1641E11}" type="presOf" srcId="{7F9ECB5E-C2B7-FF49-BCBF-9A4CFA0DEBBC}" destId="{B0783344-814A-654B-A4C4-1593BDEE2D1A}" srcOrd="0" destOrd="0" presId="urn:microsoft.com/office/officeart/2005/8/layout/hProcess9"/>
    <dgm:cxn modelId="{C804294D-7CDB-4F44-AAB5-28A25F004A27}" type="presOf" srcId="{FCC8F8BC-DE05-484A-BD6B-42251E1D6D77}" destId="{E3F52219-68C3-F54B-90B4-01619204FD1C}" srcOrd="0" destOrd="0" presId="urn:microsoft.com/office/officeart/2005/8/layout/hProcess9"/>
    <dgm:cxn modelId="{B973AFEA-ADA2-4C59-B0E1-04E15EB5FFAF}" type="presParOf" srcId="{E3F52219-68C3-F54B-90B4-01619204FD1C}" destId="{08C01EDE-1B30-A149-B611-2CE1D0343B6A}" srcOrd="0" destOrd="0" presId="urn:microsoft.com/office/officeart/2005/8/layout/hProcess9"/>
    <dgm:cxn modelId="{C2E7E44F-77DA-4BE4-A2F6-DB1674431802}" type="presParOf" srcId="{E3F52219-68C3-F54B-90B4-01619204FD1C}" destId="{6F645FEC-BE3F-3A43-AEFB-F3488B6893EA}" srcOrd="1" destOrd="0" presId="urn:microsoft.com/office/officeart/2005/8/layout/hProcess9"/>
    <dgm:cxn modelId="{04D2F630-96CD-48A5-9FCA-0EFCE4487D4B}" type="presParOf" srcId="{6F645FEC-BE3F-3A43-AEFB-F3488B6893EA}" destId="{5637F8AC-03E5-0B4E-907F-E27A87696C8D}" srcOrd="0" destOrd="0" presId="urn:microsoft.com/office/officeart/2005/8/layout/hProcess9"/>
    <dgm:cxn modelId="{C1393E52-DF21-4D35-9CF1-33B3D94BAE0C}" type="presParOf" srcId="{6F645FEC-BE3F-3A43-AEFB-F3488B6893EA}" destId="{7BC64201-84F0-424C-9B86-3D73B02CA880}" srcOrd="1" destOrd="0" presId="urn:microsoft.com/office/officeart/2005/8/layout/hProcess9"/>
    <dgm:cxn modelId="{26C1C46D-709F-4786-923C-93F80597E4CA}" type="presParOf" srcId="{6F645FEC-BE3F-3A43-AEFB-F3488B6893EA}" destId="{EB4EEA17-2A50-8443-A371-F1C2520F77F0}" srcOrd="2" destOrd="0" presId="urn:microsoft.com/office/officeart/2005/8/layout/hProcess9"/>
    <dgm:cxn modelId="{222F7D82-42FA-4FD2-BBCA-164017E2A9DE}" type="presParOf" srcId="{6F645FEC-BE3F-3A43-AEFB-F3488B6893EA}" destId="{AA7537A9-89DA-F942-A4CA-FAA30391D703}" srcOrd="3" destOrd="0" presId="urn:microsoft.com/office/officeart/2005/8/layout/hProcess9"/>
    <dgm:cxn modelId="{5B3F96DE-5BCD-40D2-ABA5-E7F86A44478A}" type="presParOf" srcId="{6F645FEC-BE3F-3A43-AEFB-F3488B6893EA}" destId="{B0783344-814A-654B-A4C4-1593BDEE2D1A}" srcOrd="4" destOrd="0" presId="urn:microsoft.com/office/officeart/2005/8/layout/hProcess9"/>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01EDE-1B30-A149-B611-2CE1D0343B6A}">
      <dsp:nvSpPr>
        <dsp:cNvPr id="0" name=""/>
        <dsp:cNvSpPr/>
      </dsp:nvSpPr>
      <dsp:spPr>
        <a:xfrm>
          <a:off x="1" y="0"/>
          <a:ext cx="5683063" cy="2850757"/>
        </a:xfrm>
        <a:prstGeom prst="rightArrow">
          <a:avLst/>
        </a:prstGeom>
        <a:solidFill>
          <a:srgbClr val="F79646">
            <a:lumMod val="75000"/>
          </a:srgb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5637F8AC-03E5-0B4E-907F-E27A87696C8D}">
      <dsp:nvSpPr>
        <dsp:cNvPr id="0" name=""/>
        <dsp:cNvSpPr/>
      </dsp:nvSpPr>
      <dsp:spPr>
        <a:xfrm>
          <a:off x="2011" y="855227"/>
          <a:ext cx="1768882" cy="1140302"/>
        </a:xfrm>
        <a:prstGeom prst="roundRect">
          <a:avLst/>
        </a:prstGeom>
        <a:solidFill>
          <a:srgbClr val="F79646"/>
        </a:solidFill>
        <a:ln>
          <a:solidFill>
            <a:srgbClr val="C0504D"/>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ysClr val="windowText" lastClr="000000"/>
              </a:solidFill>
              <a:latin typeface="Avenir LT Std 35 Light" panose="020B0402020203020204" pitchFamily="34" charset="0"/>
              <a:ea typeface="+mn-ea"/>
              <a:cs typeface="+mn-cs"/>
            </a:rPr>
            <a:t>Emerging</a:t>
          </a:r>
          <a:r>
            <a:rPr lang="en-US" sz="3000" kern="1200" dirty="0">
              <a:solidFill>
                <a:sysClr val="window" lastClr="FFFFFF"/>
              </a:solidFill>
              <a:latin typeface="Avenir LT Std 35 Light" panose="020B0402020203020204" pitchFamily="34" charset="0"/>
              <a:ea typeface="+mn-ea"/>
              <a:cs typeface="+mn-cs"/>
            </a:rPr>
            <a:t> </a:t>
          </a:r>
          <a:r>
            <a:rPr lang="en-US" sz="2700" kern="1200" dirty="0">
              <a:solidFill>
                <a:sysClr val="window" lastClr="FFFFFF"/>
              </a:solidFill>
              <a:latin typeface="Avenir LT Std 35 Light" panose="020B0402020203020204" pitchFamily="34" charset="0"/>
              <a:ea typeface="+mn-ea"/>
              <a:cs typeface="+mn-cs"/>
            </a:rPr>
            <a:t>Best fit?</a:t>
          </a:r>
        </a:p>
      </dsp:txBody>
      <dsp:txXfrm>
        <a:off x="57676" y="910892"/>
        <a:ext cx="1657552" cy="1028972"/>
      </dsp:txXfrm>
    </dsp:sp>
    <dsp:sp modelId="{EB4EEA17-2A50-8443-A371-F1C2520F77F0}">
      <dsp:nvSpPr>
        <dsp:cNvPr id="0" name=""/>
        <dsp:cNvSpPr/>
      </dsp:nvSpPr>
      <dsp:spPr>
        <a:xfrm>
          <a:off x="1957091" y="855227"/>
          <a:ext cx="1768882" cy="1140302"/>
        </a:xfrm>
        <a:prstGeom prst="roundRect">
          <a:avLst/>
        </a:prstGeom>
        <a:solidFill>
          <a:srgbClr val="F79646"/>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ysClr val="windowText" lastClr="000000"/>
              </a:solidFill>
              <a:latin typeface="Avenir LT Std 35 Light" panose="020B0402020203020204" pitchFamily="34" charset="0"/>
              <a:ea typeface="+mn-ea"/>
              <a:cs typeface="+mn-cs"/>
            </a:rPr>
            <a:t>Developing</a:t>
          </a:r>
          <a:r>
            <a:rPr lang="en-US" sz="2600" kern="1200" dirty="0">
              <a:solidFill>
                <a:sysClr val="windowText" lastClr="000000"/>
              </a:solidFill>
              <a:latin typeface="Avenir LT Std 35 Light" panose="020B0402020203020204" pitchFamily="34" charset="0"/>
              <a:ea typeface="+mn-ea"/>
              <a:cs typeface="+mn-cs"/>
            </a:rPr>
            <a:t> </a:t>
          </a:r>
          <a:r>
            <a:rPr lang="en-US" sz="2600" kern="1200" dirty="0">
              <a:solidFill>
                <a:sysClr val="window" lastClr="FFFFFF"/>
              </a:solidFill>
              <a:latin typeface="Avenir LT Std 35 Light" panose="020B0402020203020204" pitchFamily="34" charset="0"/>
              <a:ea typeface="+mn-ea"/>
              <a:cs typeface="+mn-cs"/>
            </a:rPr>
            <a:t>Best fit?</a:t>
          </a:r>
        </a:p>
      </dsp:txBody>
      <dsp:txXfrm>
        <a:off x="2012756" y="910892"/>
        <a:ext cx="1657552" cy="1028972"/>
      </dsp:txXfrm>
    </dsp:sp>
    <dsp:sp modelId="{B0783344-814A-654B-A4C4-1593BDEE2D1A}">
      <dsp:nvSpPr>
        <dsp:cNvPr id="0" name=""/>
        <dsp:cNvSpPr/>
      </dsp:nvSpPr>
      <dsp:spPr>
        <a:xfrm>
          <a:off x="3912172" y="855227"/>
          <a:ext cx="1768882" cy="1140302"/>
        </a:xfrm>
        <a:prstGeom prst="roundRect">
          <a:avLst/>
        </a:prstGeom>
        <a:solidFill>
          <a:srgbClr val="F79646"/>
        </a:solidFill>
        <a:ln>
          <a:solidFill>
            <a:srgbClr val="C0504D"/>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ysClr val="windowText" lastClr="000000"/>
              </a:solidFill>
              <a:latin typeface="Avenir LT Std 35 Light" panose="020B0402020203020204" pitchFamily="34" charset="0"/>
              <a:ea typeface="+mn-ea"/>
              <a:cs typeface="+mn-cs"/>
            </a:rPr>
            <a:t>Controlled</a:t>
          </a:r>
          <a:r>
            <a:rPr lang="en-US" sz="2700" kern="1200" dirty="0">
              <a:solidFill>
                <a:sysClr val="window" lastClr="FFFFFF"/>
              </a:solidFill>
              <a:latin typeface="Avenir LT Std 35 Light" panose="020B0402020203020204" pitchFamily="34" charset="0"/>
              <a:ea typeface="+mn-ea"/>
              <a:cs typeface="+mn-cs"/>
            </a:rPr>
            <a:t> Best fit?</a:t>
          </a:r>
        </a:p>
      </dsp:txBody>
      <dsp:txXfrm>
        <a:off x="3967837" y="910892"/>
        <a:ext cx="1657552" cy="102897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9081DDDA-176A-FD4D-9C6C-09A571132377}" type="datetimeFigureOut">
              <a:rPr lang="en-US" smtClean="0"/>
              <a:t>3/20/2019</a:t>
            </a:fld>
            <a:endParaRPr lang="en-US"/>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D7D6BB23-561D-3B4D-9282-1F23030B0424}" type="slidenum">
              <a:rPr lang="en-US" smtClean="0"/>
              <a:t>‹#›</a:t>
            </a:fld>
            <a:endParaRPr lang="en-US"/>
          </a:p>
        </p:txBody>
      </p:sp>
    </p:spTree>
    <p:extLst>
      <p:ext uri="{BB962C8B-B14F-4D97-AF65-F5344CB8AC3E}">
        <p14:creationId xmlns:p14="http://schemas.microsoft.com/office/powerpoint/2010/main" val="768545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r>
              <a:rPr lang="en-US" dirty="0">
                <a:solidFill>
                  <a:schemeClr val="dk1"/>
                </a:solidFill>
                <a:ea typeface="Calibri"/>
                <a:cs typeface="Calibri"/>
                <a:sym typeface="Calibri"/>
              </a:rPr>
              <a:t>Welcome to Module 2’s presentation.</a:t>
            </a: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a:t>
            </a:fld>
            <a:endParaRPr lang="en-US"/>
          </a:p>
        </p:txBody>
      </p:sp>
    </p:spTree>
    <p:extLst>
      <p:ext uri="{BB962C8B-B14F-4D97-AF65-F5344CB8AC3E}">
        <p14:creationId xmlns:p14="http://schemas.microsoft.com/office/powerpoint/2010/main" val="7821505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refer to the DLLP for Sophistication of</a:t>
            </a:r>
            <a:r>
              <a:rPr lang="en-US" baseline="0" dirty="0"/>
              <a:t> V</a:t>
            </a:r>
            <a:r>
              <a:rPr lang="en-US" dirty="0"/>
              <a:t>erb Forms</a:t>
            </a:r>
            <a:r>
              <a:rPr lang="en-US" baseline="0" dirty="0"/>
              <a:t> in the handout.</a:t>
            </a:r>
          </a:p>
          <a:p>
            <a:pPr defTabSz="939363">
              <a:defRPr/>
            </a:pPr>
            <a:endParaRPr lang="en-US" dirty="0"/>
          </a:p>
          <a:p>
            <a:pPr defTabSz="939363">
              <a:defRPr/>
            </a:pPr>
            <a:r>
              <a:rPr lang="en-US" dirty="0"/>
              <a:t>Remember this DLLP involves simple tensed verbs progressing to more sophisticated verb forms such as complex tense formations and use of auxiliary and modal verbs.</a:t>
            </a:r>
            <a:r>
              <a:rPr lang="en-US" i="0" dirty="0"/>
              <a:t>.</a:t>
            </a:r>
          </a:p>
          <a:p>
            <a:pPr defTabSz="939363">
              <a:defRPr/>
            </a:pPr>
            <a:endParaRPr lang="en-US" i="0" dirty="0"/>
          </a:p>
          <a:p>
            <a:pPr defTabSz="939363">
              <a:defRPr/>
            </a:pPr>
            <a:r>
              <a:rPr lang="en-US" baseline="0" dirty="0"/>
              <a:t>In the next few slides we will look across the four phases of the progression and notice why the four example explanations were placed at their respective phases.</a:t>
            </a:r>
          </a:p>
          <a:p>
            <a:r>
              <a:rPr lang="en-US" baseline="0" dirty="0"/>
              <a:t>The explanations in these examples are of students’ telling a hypothetical classmate the mathematical procedures they followed to find out the number of cubes in a pile of cubes they had previously been presented with. Students were also asked to give a justification for their chosen procedure (counting, repeated addition or multiplication). </a:t>
            </a:r>
          </a:p>
          <a:p>
            <a:endParaRPr lang="en-US" baseline="0" dirty="0"/>
          </a:p>
          <a:p>
            <a:r>
              <a:rPr lang="en-US" baseline="0" dirty="0"/>
              <a:t>We had just a few students who despite prompting did not produce any verbs, as in the first example here.  This means a teacher needs to look for additional evidence of language knowledge – Perhaps a different task or sampled when interacting with peers – The onus is on the teacher to generate evidence. </a:t>
            </a:r>
          </a:p>
          <a:p>
            <a:endParaRPr lang="en-US" baseline="0" dirty="0"/>
          </a:p>
          <a:p>
            <a:r>
              <a:rPr lang="en-US" baseline="0" dirty="0"/>
              <a:t>At the Emerging phase, the verbs are all highlighted in red font. This student explained told us [read from text]</a:t>
            </a: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10</a:t>
            </a:fld>
            <a:endParaRPr lang="en-US"/>
          </a:p>
        </p:txBody>
      </p:sp>
    </p:spTree>
    <p:extLst>
      <p:ext uri="{BB962C8B-B14F-4D97-AF65-F5344CB8AC3E}">
        <p14:creationId xmlns:p14="http://schemas.microsoft.com/office/powerpoint/2010/main" val="1456055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r>
              <a:rPr lang="en-US" baseline="0" dirty="0"/>
              <a:t>At the Developing phase, a student told us [read from text]</a:t>
            </a: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11</a:t>
            </a:fld>
            <a:endParaRPr lang="en-US"/>
          </a:p>
        </p:txBody>
      </p:sp>
    </p:spTree>
    <p:extLst>
      <p:ext uri="{BB962C8B-B14F-4D97-AF65-F5344CB8AC3E}">
        <p14:creationId xmlns:p14="http://schemas.microsoft.com/office/powerpoint/2010/main" val="294053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r>
              <a:rPr lang="en-US" baseline="0" dirty="0"/>
              <a:t>At the Controlled phase, a student produced the following extensive explanation [read from text]</a:t>
            </a: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12</a:t>
            </a:fld>
            <a:endParaRPr lang="en-US"/>
          </a:p>
        </p:txBody>
      </p:sp>
    </p:spTree>
    <p:extLst>
      <p:ext uri="{BB962C8B-B14F-4D97-AF65-F5344CB8AC3E}">
        <p14:creationId xmlns:p14="http://schemas.microsoft.com/office/powerpoint/2010/main" val="1113490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DLLP helps you identify students on pathways of the different language features; standards cannot do this.</a:t>
            </a:r>
          </a:p>
          <a:p>
            <a:endParaRPr lang="en-US" dirty="0"/>
          </a:p>
          <a:p>
            <a:pPr defTabSz="939363">
              <a:defRPr/>
            </a:pPr>
            <a:r>
              <a:rPr lang="en-US" dirty="0"/>
              <a:t>This involves finding the ‘best fit’</a:t>
            </a:r>
            <a:r>
              <a:rPr lang="en-US" baseline="0" dirty="0"/>
              <a:t> on the progression for a student’s explanation. </a:t>
            </a:r>
          </a:p>
          <a:p>
            <a:pPr defTabSz="939363">
              <a:defRPr/>
            </a:pPr>
            <a:r>
              <a:rPr lang="en-US" baseline="0" dirty="0"/>
              <a:t>Best fit</a:t>
            </a:r>
            <a:r>
              <a:rPr lang="en-US" dirty="0"/>
              <a:t> is a low or no stakes judgment of where an explanation should be placed on the progression so that a teacher can effectively target instruction to those identified elements of a feature that still need support for getting a student’s language to the next phase of the DLLP. </a:t>
            </a:r>
          </a:p>
          <a:p>
            <a:endParaRPr lang="en-US" dirty="0"/>
          </a:p>
          <a:p>
            <a:r>
              <a:rPr lang="en-US" dirty="0"/>
              <a:t>Finding the best fit</a:t>
            </a:r>
            <a:r>
              <a:rPr lang="en-US" baseline="0" dirty="0"/>
              <a:t> involves the following steps:</a:t>
            </a:r>
            <a:endParaRPr lang="en-US" dirty="0"/>
          </a:p>
          <a:p>
            <a:r>
              <a:rPr lang="en-US" dirty="0"/>
              <a:t>First,</a:t>
            </a:r>
            <a:r>
              <a:rPr lang="en-US" baseline="0" dirty="0"/>
              <a:t> listen to a recorded or read a transcribed explanation if placing oral explanations or r</a:t>
            </a:r>
            <a:r>
              <a:rPr lang="en-US" dirty="0"/>
              <a:t>ead a written explanation.</a:t>
            </a:r>
          </a:p>
          <a:p>
            <a:r>
              <a:rPr lang="en-US" dirty="0"/>
              <a:t>Next choose which of the DLLP features to focus on and review the characterization of the four phases for this features’ DLLP found in the previous handout.</a:t>
            </a:r>
          </a:p>
          <a:p>
            <a:endParaRPr lang="en-US" dirty="0"/>
          </a:p>
          <a:p>
            <a:r>
              <a:rPr lang="en-US" dirty="0"/>
              <a:t>Remember the four phases are: </a:t>
            </a:r>
            <a:r>
              <a:rPr lang="en-US" i="1" dirty="0"/>
              <a:t>Not Evident</a:t>
            </a:r>
            <a:r>
              <a:rPr lang="en-US" dirty="0"/>
              <a:t> (i.e., not yet detectable, may only use language from any prompt supplied, or is a non-English response), </a:t>
            </a:r>
            <a:r>
              <a:rPr lang="en-US" i="1" dirty="0"/>
              <a:t>Emerging</a:t>
            </a:r>
            <a:r>
              <a:rPr lang="en-US" dirty="0"/>
              <a:t> (i.e., occurs infrequently/intermittently; incomplete; no repertoire of types), </a:t>
            </a:r>
            <a:r>
              <a:rPr lang="en-US" i="1" dirty="0"/>
              <a:t>Developing</a:t>
            </a:r>
            <a:r>
              <a:rPr lang="en-US" dirty="0"/>
              <a:t> (i.e., occurs more frequently; more complete; a small repertoire of types), and </a:t>
            </a:r>
            <a:r>
              <a:rPr lang="da-DK" i="1" dirty="0"/>
              <a:t>Controlled</a:t>
            </a:r>
            <a:r>
              <a:rPr lang="en-US" dirty="0"/>
              <a:t> (i.e., occurs where expected or in obligatory contexts; complete; broad repertoire of types; most frequently accurate). </a:t>
            </a:r>
          </a:p>
          <a:p>
            <a:endParaRPr lang="en-US" dirty="0"/>
          </a:p>
          <a:p>
            <a:r>
              <a:rPr lang="en-US" dirty="0"/>
              <a:t>Find the best fit for the explanation on the feature’s progression.</a:t>
            </a:r>
          </a:p>
          <a:p>
            <a:endParaRPr lang="en-US" dirty="0"/>
          </a:p>
          <a:p>
            <a:r>
              <a:rPr lang="en-US" dirty="0"/>
              <a:t>Finally, based on the best fit:, ask…</a:t>
            </a:r>
          </a:p>
          <a:p>
            <a:r>
              <a:rPr lang="en-US" i="1" dirty="0"/>
              <a:t>In what ways does this student need to grow on this language feature to show a more sophisticated performance?</a:t>
            </a: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13</a:t>
            </a:fld>
            <a:endParaRPr lang="en-US"/>
          </a:p>
        </p:txBody>
      </p:sp>
    </p:spTree>
    <p:extLst>
      <p:ext uri="{BB962C8B-B14F-4D97-AF65-F5344CB8AC3E}">
        <p14:creationId xmlns:p14="http://schemas.microsoft.com/office/powerpoint/2010/main" val="7198774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have a</a:t>
            </a:r>
            <a:r>
              <a:rPr lang="en-US" baseline="0" dirty="0"/>
              <a:t> handout and available audio file of this final more extensive example.</a:t>
            </a:r>
          </a:p>
          <a:p>
            <a:endParaRPr lang="en-US" dirty="0"/>
          </a:p>
          <a:p>
            <a:r>
              <a:rPr lang="en-US" dirty="0"/>
              <a:t>This explanation</a:t>
            </a:r>
            <a:r>
              <a:rPr lang="en-US" baseline="0" dirty="0"/>
              <a:t> was placed at </a:t>
            </a:r>
            <a:r>
              <a:rPr lang="en-US" i="1" baseline="0" dirty="0"/>
              <a:t>Developing</a:t>
            </a:r>
            <a:r>
              <a:rPr lang="en-US" baseline="0" dirty="0"/>
              <a:t> as the best fit on the Coherence/Cohesion DLLP feature:</a:t>
            </a:r>
          </a:p>
          <a:p>
            <a:endParaRPr lang="en-US" b="1" dirty="0"/>
          </a:p>
          <a:p>
            <a:pPr lvl="0"/>
            <a:r>
              <a:rPr lang="en-US" dirty="0"/>
              <a:t>There is evidence of logical sequencing of statements; a small but expanding repertoire of coordinating conjunctions and transition words (“and” “and when”, “and then”)</a:t>
            </a:r>
            <a:endParaRPr lang="en-US" dirty="0">
              <a:effectLst/>
            </a:endParaRPr>
          </a:p>
          <a:p>
            <a:pPr lvl="0"/>
            <a:r>
              <a:rPr lang="en-US" dirty="0"/>
              <a:t>Uses 2 different cohesive devices (reference with attempted pronominal ties and substitution [e.g., “the same one” for “same cube or same row”); BUT several ambiguous references that imply inaccurate control of pronoun referents “it” and “them” (e.g., could be referring to “cube(s)” or “row(s)”)</a:t>
            </a:r>
            <a:endParaRPr lang="en-US" dirty="0">
              <a:effectLst/>
            </a:endParaRP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14</a:t>
            </a:fld>
            <a:endParaRPr lang="en-US"/>
          </a:p>
        </p:txBody>
      </p:sp>
    </p:spTree>
    <p:extLst>
      <p:ext uri="{BB962C8B-B14F-4D97-AF65-F5344CB8AC3E}">
        <p14:creationId xmlns:p14="http://schemas.microsoft.com/office/powerpoint/2010/main" val="3934898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end of Module 2’s presentation. In Module 3, we will go into detail</a:t>
            </a:r>
            <a:r>
              <a:rPr lang="en-US" baseline="0" dirty="0"/>
              <a:t> about the progression of the high—leverage language feature, sophistication of topic vocabulary.</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15</a:t>
            </a:fld>
            <a:endParaRPr lang="en-US"/>
          </a:p>
        </p:txBody>
      </p:sp>
    </p:spTree>
    <p:extLst>
      <p:ext uri="{BB962C8B-B14F-4D97-AF65-F5344CB8AC3E}">
        <p14:creationId xmlns:p14="http://schemas.microsoft.com/office/powerpoint/2010/main" val="1128414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dk1"/>
                </a:solidFill>
                <a:ea typeface="Calibri"/>
                <a:cs typeface="Calibri"/>
                <a:sym typeface="Calibri"/>
              </a:rPr>
              <a:t>In Module 1 you learned about learning progressions. In this Module you will hear how progressions can be applied to language learning. There are three sections in this presentation.  In the first section, we are going to focus on what Dynamic Language Learning Progressions are and how they are organized.</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2</a:t>
            </a:fld>
            <a:endParaRPr lang="en-US"/>
          </a:p>
        </p:txBody>
      </p:sp>
    </p:spTree>
    <p:extLst>
      <p:ext uri="{BB962C8B-B14F-4D97-AF65-F5344CB8AC3E}">
        <p14:creationId xmlns:p14="http://schemas.microsoft.com/office/powerpoint/2010/main" val="1969498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r>
              <a:rPr lang="en-US" dirty="0">
                <a:solidFill>
                  <a:prstClr val="black"/>
                </a:solidFill>
              </a:rPr>
              <a:t>Students must learn to use language for a purpose in the classroom: </a:t>
            </a:r>
            <a:r>
              <a:rPr lang="en-US" dirty="0">
                <a:solidFill>
                  <a:srgbClr val="FF0000"/>
                </a:solidFill>
              </a:rPr>
              <a:t>The DLLP focuses on a high utility language use across the curriculum</a:t>
            </a:r>
            <a:r>
              <a:rPr lang="en-US" dirty="0">
                <a:solidFill>
                  <a:prstClr val="black"/>
                </a:solidFill>
              </a:rPr>
              <a:t> – explanation. </a:t>
            </a:r>
          </a:p>
          <a:p>
            <a:pPr defTabSz="939363">
              <a:defRPr/>
            </a:pPr>
            <a:r>
              <a:rPr lang="en-US" dirty="0">
                <a:solidFill>
                  <a:prstClr val="black"/>
                </a:solidFill>
              </a:rPr>
              <a:t>Students use explanations skills to convey how things work or to justify their reasoning, for example. </a:t>
            </a:r>
          </a:p>
          <a:p>
            <a:r>
              <a:rPr lang="en-US" dirty="0"/>
              <a:t>Explanation skills are at the intersection of Language Knowledge (which we will expand on in a moment), the Academic Content that is the target of the explanation (so mathematics, science, ELA, or social studies content), and the Learning Cycle that comprises the interaction among experience, instruction and practice. Explanation skills are the result of developing new language and content knowledge from experience, instruction and practice in the Learning Cycle.  Therefore, explanations can give teachers the evidence they need for formative assessment of students’ progress in both language and the content learning.</a:t>
            </a:r>
          </a:p>
        </p:txBody>
      </p:sp>
      <p:sp>
        <p:nvSpPr>
          <p:cNvPr id="4" name="Slide Number Placeholder 3"/>
          <p:cNvSpPr>
            <a:spLocks noGrp="1"/>
          </p:cNvSpPr>
          <p:nvPr>
            <p:ph type="sldNum" sz="quarter" idx="10"/>
          </p:nvPr>
        </p:nvSpPr>
        <p:spPr/>
        <p:txBody>
          <a:bodyPr/>
          <a:lstStyle/>
          <a:p>
            <a:fld id="{D7D6BB23-561D-3B4D-9282-1F23030B0424}" type="slidenum">
              <a:rPr lang="en-US" smtClean="0"/>
              <a:t>3</a:t>
            </a:fld>
            <a:endParaRPr lang="en-US"/>
          </a:p>
        </p:txBody>
      </p:sp>
    </p:spTree>
    <p:extLst>
      <p:ext uri="{BB962C8B-B14F-4D97-AF65-F5344CB8AC3E}">
        <p14:creationId xmlns:p14="http://schemas.microsoft.com/office/powerpoint/2010/main" val="1468840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In module 1, you learned that learning progressions are empirically validated. For this purpose we developed the DLLP from students’ language data. We collected and examined several hundred oral and written explanations from students in kindergarten  through sixth grade and were able to characterize them for 8 features or clusters of features at the Word, Sentence, and Discourse levels of language. </a:t>
            </a:r>
          </a:p>
          <a:p>
            <a:endParaRPr lang="en-US" baseline="0" dirty="0"/>
          </a:p>
          <a:p>
            <a:pPr defTabSz="939363">
              <a:defRPr/>
            </a:pPr>
            <a:r>
              <a:rPr lang="en-US" dirty="0"/>
              <a:t>The DLLP is built on the premise that students learn word, sentence, and discourse dimensions of language combining them in their use of explanations (in this instance) to become progressively more skilled users of academic language,  both oral and written.</a:t>
            </a:r>
          </a:p>
          <a:p>
            <a:endParaRPr lang="en-US" baseline="0" dirty="0"/>
          </a:p>
          <a:p>
            <a:pPr defTabSz="939363">
              <a:defRPr/>
            </a:pPr>
            <a:r>
              <a:rPr lang="en-US" dirty="0"/>
              <a:t>A word is a singular unit of language that carries meaning and can be uttered or written alone or grouped with others words to make a phrase. </a:t>
            </a:r>
          </a:p>
          <a:p>
            <a:endParaRPr lang="en-US" baseline="0" dirty="0"/>
          </a:p>
          <a:p>
            <a:r>
              <a:rPr lang="en-US" baseline="0" dirty="0"/>
              <a:t>Under a Word level view of how students develop language, there is:</a:t>
            </a:r>
          </a:p>
          <a:p>
            <a:pPr lvl="0"/>
            <a:r>
              <a:rPr lang="en-US" b="1" dirty="0"/>
              <a:t>Sophistication of topic vocabulary: </a:t>
            </a:r>
          </a:p>
          <a:p>
            <a:pPr lvl="0"/>
            <a:r>
              <a:rPr lang="en-US" b="1" dirty="0"/>
              <a:t>Sophistication of verb forms: </a:t>
            </a:r>
          </a:p>
          <a:p>
            <a:pPr lvl="0"/>
            <a:r>
              <a:rPr lang="en-US" b="1" dirty="0"/>
              <a:t>Expansion of word groups:</a:t>
            </a:r>
          </a:p>
          <a:p>
            <a:pPr defTabSz="939363">
              <a:defRPr/>
            </a:pPr>
            <a:endParaRPr lang="en-US" baseline="0" dirty="0"/>
          </a:p>
          <a:p>
            <a:r>
              <a:rPr lang="en-US" dirty="0"/>
              <a:t>Moving to Sentence:</a:t>
            </a:r>
          </a:p>
          <a:p>
            <a:r>
              <a:rPr lang="en-US" dirty="0"/>
              <a:t>Words are combined into sentences that are formulated by a prescribed word order and according to grammatical rules such as agreement in number between nouns and verbs.</a:t>
            </a:r>
            <a:endParaRPr lang="en-US" baseline="0" dirty="0"/>
          </a:p>
          <a:p>
            <a:pPr defTabSz="939363">
              <a:defRPr/>
            </a:pPr>
            <a:endParaRPr lang="en-US" baseline="0" dirty="0"/>
          </a:p>
          <a:p>
            <a:pPr defTabSz="939363">
              <a:defRPr/>
            </a:pPr>
            <a:r>
              <a:rPr lang="en-US" baseline="0" dirty="0"/>
              <a:t>Under a sentence level view of how students develop language, there is:</a:t>
            </a:r>
          </a:p>
          <a:p>
            <a:pPr lvl="0"/>
            <a:r>
              <a:rPr lang="en-US" b="1" dirty="0"/>
              <a:t>Sophistication of sentence structures:</a:t>
            </a:r>
          </a:p>
          <a:p>
            <a:endParaRPr lang="en-US" baseline="0" dirty="0"/>
          </a:p>
          <a:p>
            <a:r>
              <a:rPr lang="en-US" dirty="0"/>
              <a:t>Finally moving to Discourse.</a:t>
            </a:r>
          </a:p>
          <a:p>
            <a:r>
              <a:rPr lang="en-US" dirty="0"/>
              <a:t>Discourse pertains to extended talk or text, specifically the structure of multiple utterances or written sentences, for example a conversation or printed dialogue, or a monologue such as a speech or a narrative text.</a:t>
            </a:r>
          </a:p>
          <a:p>
            <a:endParaRPr lang="en-US" baseline="0" dirty="0"/>
          </a:p>
          <a:p>
            <a:r>
              <a:rPr lang="en-US" baseline="0" dirty="0"/>
              <a:t>Under a discourse level view of how students develop language, there is:</a:t>
            </a:r>
          </a:p>
          <a:p>
            <a:pPr defTabSz="939363">
              <a:defRPr/>
            </a:pPr>
            <a:r>
              <a:rPr lang="en-US" b="1" dirty="0"/>
              <a:t>Coherence/cohesion: </a:t>
            </a:r>
          </a:p>
          <a:p>
            <a:pPr lvl="0"/>
            <a:r>
              <a:rPr lang="en-US" b="1" dirty="0"/>
              <a:t>Establishment of advanced relationships between ideas:</a:t>
            </a:r>
            <a:endParaRPr lang="en-US" dirty="0"/>
          </a:p>
          <a:p>
            <a:pPr defTabSz="939363">
              <a:defRPr/>
            </a:pPr>
            <a:r>
              <a:rPr lang="en-US" b="1" dirty="0"/>
              <a:t>Stamina:</a:t>
            </a:r>
          </a:p>
          <a:p>
            <a:pPr lvl="0"/>
            <a:r>
              <a:rPr lang="en-US" b="1" dirty="0"/>
              <a:t>Perspective-taking: </a:t>
            </a:r>
          </a:p>
          <a:p>
            <a:pPr lvl="0"/>
            <a:r>
              <a:rPr lang="en-US" baseline="0" dirty="0"/>
              <a:t>We will give definitions of these different features in a moment.</a:t>
            </a:r>
          </a:p>
          <a:p>
            <a:endParaRPr lang="en-US" dirty="0"/>
          </a:p>
        </p:txBody>
      </p:sp>
      <p:sp>
        <p:nvSpPr>
          <p:cNvPr id="4" name="Slide Number Placeholder 3"/>
          <p:cNvSpPr>
            <a:spLocks noGrp="1"/>
          </p:cNvSpPr>
          <p:nvPr>
            <p:ph type="sldNum" sz="quarter" idx="10"/>
          </p:nvPr>
        </p:nvSpPr>
        <p:spPr/>
        <p:txBody>
          <a:bodyPr/>
          <a:lstStyle/>
          <a:p>
            <a:pPr defTabSz="939363">
              <a:defRPr/>
            </a:pPr>
            <a:fld id="{C816AFD8-1892-4020-BD63-628EA196AD57}" type="slidenum">
              <a:rPr lang="en-US">
                <a:solidFill>
                  <a:prstClr val="black"/>
                </a:solidFill>
                <a:latin typeface="Calibri" panose="020F0502020204030204"/>
              </a:rPr>
              <a:pPr defTabSz="939363">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3072673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Language doesn't just </a:t>
            </a:r>
            <a:r>
              <a:rPr lang="en-US" b="0" baseline="0" dirty="0"/>
              <a:t>develop by growing in amount but also by growing in its complexity or sophistication.</a:t>
            </a:r>
          </a:p>
          <a:p>
            <a:endParaRPr lang="en-US" b="0" baseline="0" dirty="0"/>
          </a:p>
          <a:p>
            <a:r>
              <a:rPr lang="en-US" baseline="0" dirty="0"/>
              <a:t>Each of these features could be placed </a:t>
            </a:r>
            <a:r>
              <a:rPr lang="en-US" b="0" baseline="0" dirty="0"/>
              <a:t>on a progression in sophistication from Not Evident to Controlled. </a:t>
            </a:r>
          </a:p>
          <a:p>
            <a:pPr defTabSz="939363">
              <a:defRPr/>
            </a:pPr>
            <a:r>
              <a:rPr lang="en-US" b="0" baseline="0" dirty="0"/>
              <a:t>The “best” fit for an explanation was considered </a:t>
            </a:r>
          </a:p>
          <a:p>
            <a:pPr defTabSz="939363">
              <a:defRPr/>
            </a:pPr>
            <a:r>
              <a:rPr lang="en-US" baseline="0" dirty="0"/>
              <a:t>Not Evident – if…. [read text in slide].</a:t>
            </a:r>
            <a:endParaRPr lang="en-US" b="1" baseline="0" dirty="0"/>
          </a:p>
          <a:p>
            <a:pPr defTabSz="939363">
              <a:defRPr/>
            </a:pPr>
            <a:r>
              <a:rPr lang="en-US" baseline="0" dirty="0"/>
              <a:t>Emerging  - if…. [read text in slide].</a:t>
            </a:r>
            <a:endParaRPr lang="en-US" b="1" baseline="0" dirty="0"/>
          </a:p>
          <a:p>
            <a:pPr defTabSz="939363">
              <a:defRPr/>
            </a:pPr>
            <a:r>
              <a:rPr lang="en-US" baseline="0" dirty="0"/>
              <a:t>Developing – if…. [read text in slide].</a:t>
            </a:r>
            <a:endParaRPr lang="en-US" b="1" baseline="0" dirty="0"/>
          </a:p>
          <a:p>
            <a:pPr defTabSz="939363">
              <a:defRPr/>
            </a:pPr>
            <a:r>
              <a:rPr lang="en-US" baseline="0" dirty="0"/>
              <a:t>Controlled – if…. [read text in slide].</a:t>
            </a:r>
            <a:endParaRPr lang="en-US" b="1" baseline="0" dirty="0"/>
          </a:p>
          <a:p>
            <a:pPr defTabSz="939363">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C66370D1-61F6-F547-8884-E00FB8972674}" type="slidenum">
              <a:rPr lang="en-US" smtClean="0"/>
              <a:t>5</a:t>
            </a:fld>
            <a:endParaRPr lang="en-US" dirty="0"/>
          </a:p>
        </p:txBody>
      </p:sp>
    </p:spTree>
    <p:extLst>
      <p:ext uri="{BB962C8B-B14F-4D97-AF65-F5344CB8AC3E}">
        <p14:creationId xmlns:p14="http://schemas.microsoft.com/office/powerpoint/2010/main" val="560705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DLLPs provide the specificity of what needs to be acquired to support the </a:t>
            </a:r>
            <a:r>
              <a:rPr lang="en-US" i="1" dirty="0"/>
              <a:t>general underlying language proficiency </a:t>
            </a:r>
            <a:r>
              <a:rPr lang="en-US" i="0" dirty="0"/>
              <a:t>that is </a:t>
            </a:r>
            <a:r>
              <a:rPr lang="en-US" dirty="0"/>
              <a:t>necessary for preparing students to meet the standards (both the language and the content standards). </a:t>
            </a:r>
          </a:p>
          <a:p>
            <a:r>
              <a:rPr lang="en-US" dirty="0"/>
              <a:t>These are foundational</a:t>
            </a:r>
            <a:r>
              <a:rPr lang="en-US" baseline="0" dirty="0"/>
              <a:t> </a:t>
            </a:r>
            <a:r>
              <a:rPr lang="en-US" dirty="0"/>
              <a:t>language skills that often go overlooked and untaught. </a:t>
            </a:r>
          </a:p>
          <a:p>
            <a:r>
              <a:rPr lang="en-US" dirty="0"/>
              <a:t>This includes using the DLLPs in conjunction with state and consortia English language development or proficiency standards. </a:t>
            </a:r>
          </a:p>
          <a:p>
            <a:r>
              <a:rPr lang="en-US" dirty="0"/>
              <a:t>DLLPs can also be used in relation to the language demands inherent in the academic content areas of the college and career ready standards.</a:t>
            </a:r>
          </a:p>
          <a:p>
            <a:r>
              <a:rPr lang="en-US" dirty="0"/>
              <a:t>We will show how the DLLP integrates</a:t>
            </a:r>
            <a:r>
              <a:rPr lang="en-US" baseline="0" dirty="0"/>
              <a:t> with the content standards concretely in Modules 5 &amp; 6.</a:t>
            </a:r>
            <a:endParaRPr lang="en-US" dirty="0"/>
          </a:p>
          <a:p>
            <a:endParaRPr lang="en-US" dirty="0"/>
          </a:p>
        </p:txBody>
      </p:sp>
      <p:sp>
        <p:nvSpPr>
          <p:cNvPr id="4" name="Slide Number Placeholder 3"/>
          <p:cNvSpPr>
            <a:spLocks noGrp="1"/>
          </p:cNvSpPr>
          <p:nvPr>
            <p:ph type="sldNum" sz="quarter" idx="10"/>
          </p:nvPr>
        </p:nvSpPr>
        <p:spPr/>
        <p:txBody>
          <a:bodyPr/>
          <a:lstStyle/>
          <a:p>
            <a:fld id="{C66370D1-61F6-F547-8884-E00FB8972674}" type="slidenum">
              <a:rPr lang="en-US" smtClean="0"/>
              <a:t>6</a:t>
            </a:fld>
            <a:endParaRPr lang="en-US" dirty="0"/>
          </a:p>
        </p:txBody>
      </p:sp>
    </p:spTree>
    <p:extLst>
      <p:ext uri="{BB962C8B-B14F-4D97-AF65-F5344CB8AC3E}">
        <p14:creationId xmlns:p14="http://schemas.microsoft.com/office/powerpoint/2010/main" val="2120005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dk1"/>
                </a:solidFill>
                <a:ea typeface="Calibri"/>
                <a:cs typeface="Calibri"/>
                <a:sym typeface="Calibri"/>
              </a:rPr>
              <a:t>In the next section, we describe the high-leverage language features that can each be placed on the four-phase progression.</a:t>
            </a:r>
          </a:p>
          <a:p>
            <a:endParaRPr lang="en-US" dirty="0">
              <a:solidFill>
                <a:schemeClr val="dk1"/>
              </a:solidFill>
              <a:sym typeface="Calibri"/>
            </a:endParaRP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7</a:t>
            </a:fld>
            <a:endParaRPr lang="en-US"/>
          </a:p>
        </p:txBody>
      </p:sp>
    </p:spTree>
    <p:extLst>
      <p:ext uri="{BB962C8B-B14F-4D97-AF65-F5344CB8AC3E}">
        <p14:creationId xmlns:p14="http://schemas.microsoft.com/office/powerpoint/2010/main" val="1226936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refer to the accompanying Module 2, handout 1 for the 8 features that each have their own language learning progression.</a:t>
            </a:r>
          </a:p>
          <a:p>
            <a:r>
              <a:rPr lang="en-US" dirty="0"/>
              <a:t> Before we review these language features, we want to emphasize that you are not expected to “master” all of them by the end of the six modules. Eventually, after practicing implementation, you will become familiar with all the features. </a:t>
            </a:r>
          </a:p>
          <a:p>
            <a:endParaRPr lang="en-US" dirty="0"/>
          </a:p>
          <a:p>
            <a:r>
              <a:rPr lang="en-US" dirty="0"/>
              <a:t>At the Word level, features include:</a:t>
            </a:r>
          </a:p>
          <a:p>
            <a:r>
              <a:rPr lang="en-US" b="1" dirty="0"/>
              <a:t>Sophistication of topic vocabulary: </a:t>
            </a:r>
            <a:r>
              <a:rPr lang="en-US" dirty="0"/>
              <a:t>a small core topic vocabulary progressing to a more extensive topic vocabulary and use of precise/low frequency </a:t>
            </a:r>
          </a:p>
          <a:p>
            <a:pPr lvl="0"/>
            <a:r>
              <a:rPr lang="en-US" b="1" dirty="0"/>
              <a:t>Sophistication of verb forms: </a:t>
            </a:r>
            <a:r>
              <a:rPr lang="en-US" dirty="0"/>
              <a:t>simple tensed verbs progressing to more sophisticated verb forms such as gerunds, participles, and modal auxiliary verbs, for example, </a:t>
            </a:r>
            <a:r>
              <a:rPr lang="en-US" i="1" dirty="0"/>
              <a:t>could, should, might</a:t>
            </a:r>
            <a:r>
              <a:rPr lang="en-US" dirty="0"/>
              <a:t> that convey notions of probability and obligation.</a:t>
            </a:r>
          </a:p>
          <a:p>
            <a:pPr lvl="0"/>
            <a:r>
              <a:rPr lang="en-US" b="1" dirty="0"/>
              <a:t>Expansion of word groups:</a:t>
            </a:r>
            <a:r>
              <a:rPr lang="en-US" dirty="0"/>
              <a:t> a limited repertoire of word groups progressing to an expanded array including derived words, nominalizations  (nouns formed from verbs or adjectives, such as </a:t>
            </a:r>
            <a:r>
              <a:rPr lang="en-US" i="1" dirty="0"/>
              <a:t>multiplication, precipitation, wellness</a:t>
            </a:r>
            <a:r>
              <a:rPr lang="en-US" dirty="0"/>
              <a:t>), adverbs, adjectives, relative clauses, prepositional phrases, and general academic vocabulary (words cutting across content areas with the same meaning such as </a:t>
            </a:r>
            <a:r>
              <a:rPr lang="en-US" i="1" dirty="0"/>
              <a:t>report, analyze, observe</a:t>
            </a:r>
            <a:r>
              <a:rPr lang="en-US" dirty="0"/>
              <a:t>).</a:t>
            </a:r>
          </a:p>
          <a:p>
            <a:endParaRPr lang="en-US" b="1" dirty="0"/>
          </a:p>
          <a:p>
            <a:r>
              <a:rPr lang="en-US" dirty="0"/>
              <a:t>At the Sentence level, </a:t>
            </a:r>
          </a:p>
          <a:p>
            <a:r>
              <a:rPr lang="en-US" b="1" dirty="0"/>
              <a:t>Sophistication of sentence structures</a:t>
            </a:r>
            <a:r>
              <a:rPr lang="en-US" dirty="0"/>
              <a:t>: involves sentence fragments and simple sentences progressing to complex sentences that combine independent clauses and dependent clauses  also</a:t>
            </a:r>
            <a:r>
              <a:rPr lang="en-US" baseline="0" dirty="0"/>
              <a:t> known as subordinate or </a:t>
            </a:r>
            <a:r>
              <a:rPr lang="en-US" dirty="0"/>
              <a:t>embedded clauses such as relative clauses.</a:t>
            </a:r>
          </a:p>
          <a:p>
            <a:endParaRPr lang="en-US" b="1" dirty="0"/>
          </a:p>
          <a:p>
            <a:r>
              <a:rPr lang="en-US" dirty="0"/>
              <a:t>At the Discourse level, features include</a:t>
            </a:r>
          </a:p>
          <a:p>
            <a:pPr defTabSz="939363">
              <a:defRPr/>
            </a:pPr>
            <a:r>
              <a:rPr lang="en-US" b="1" dirty="0"/>
              <a:t>Coherence/cohesion: </a:t>
            </a:r>
            <a:r>
              <a:rPr lang="en-US" b="0" dirty="0"/>
              <a:t>shifts</a:t>
            </a:r>
            <a:r>
              <a:rPr lang="en-US" b="0" baseline="0" dirty="0"/>
              <a:t> from l</a:t>
            </a:r>
            <a:r>
              <a:rPr lang="en-US" dirty="0"/>
              <a:t>imited attempts at</a:t>
            </a:r>
            <a:r>
              <a:rPr lang="en-US" baseline="0" dirty="0"/>
              <a:t> coherence and cohesion </a:t>
            </a:r>
            <a:r>
              <a:rPr lang="en-US" dirty="0"/>
              <a:t>progressing to the use of temporal connectors (</a:t>
            </a:r>
            <a:r>
              <a:rPr lang="en-US" i="1" dirty="0"/>
              <a:t>first, next, finally</a:t>
            </a:r>
            <a:r>
              <a:rPr lang="en-US" dirty="0"/>
              <a:t>) and different cohesive devices</a:t>
            </a:r>
            <a:r>
              <a:rPr lang="en-US" baseline="0" dirty="0"/>
              <a:t> such as referring back to nouns with unambiguous pronouns</a:t>
            </a:r>
            <a:r>
              <a:rPr lang="en-US" dirty="0"/>
              <a:t> </a:t>
            </a:r>
          </a:p>
          <a:p>
            <a:pPr lvl="0"/>
            <a:r>
              <a:rPr lang="en-US" b="1" dirty="0"/>
              <a:t>Establishment of advanced relationships between ideas: </a:t>
            </a:r>
            <a:r>
              <a:rPr lang="en-US" dirty="0"/>
              <a:t>limited repertoire progressing to a expanded array, for example through the use of causal discourse connectors (</a:t>
            </a:r>
            <a:r>
              <a:rPr lang="en-US" i="1" dirty="0"/>
              <a:t>because, consequently</a:t>
            </a:r>
            <a:r>
              <a:rPr lang="en-US" dirty="0"/>
              <a:t>), and contrastive discourse connectors</a:t>
            </a:r>
            <a:r>
              <a:rPr lang="en-US" baseline="0" dirty="0"/>
              <a:t> </a:t>
            </a:r>
            <a:r>
              <a:rPr lang="en-US" dirty="0"/>
              <a:t>(</a:t>
            </a:r>
            <a:r>
              <a:rPr lang="en-US" i="1" dirty="0"/>
              <a:t>however, while</a:t>
            </a:r>
            <a:r>
              <a:rPr lang="en-US" dirty="0"/>
              <a:t>) discourse connectors.  </a:t>
            </a:r>
          </a:p>
          <a:p>
            <a:pPr defTabSz="939363">
              <a:defRPr/>
            </a:pPr>
            <a:r>
              <a:rPr lang="en-US" b="1" dirty="0"/>
              <a:t>Stamina: </a:t>
            </a:r>
            <a:r>
              <a:rPr lang="en-US" dirty="0"/>
              <a:t>no elaboration or lacks meaning progressing to a clear mental model with use of sufficient detail and elaboration for the listener to readily make meaning.</a:t>
            </a:r>
          </a:p>
          <a:p>
            <a:pPr lvl="0"/>
            <a:r>
              <a:rPr lang="en-US" b="1" dirty="0"/>
              <a:t>Perspective-taking: </a:t>
            </a:r>
            <a:r>
              <a:rPr lang="en-US" dirty="0"/>
              <a:t>no linguistic reflection of perspective-taking abilities progressing through the maintenance of appropriate personal pronouns (</a:t>
            </a:r>
            <a:r>
              <a:rPr lang="en-US" i="1" dirty="0"/>
              <a:t>“he” referring to one student, “they” referring to several students used unambiguously</a:t>
            </a:r>
            <a:r>
              <a:rPr lang="en-US" dirty="0"/>
              <a:t>). (appropriate for K-3 – older students were predominantly at Controlled phase)</a:t>
            </a:r>
          </a:p>
        </p:txBody>
      </p:sp>
      <p:sp>
        <p:nvSpPr>
          <p:cNvPr id="4" name="Slide Number Placeholder 3"/>
          <p:cNvSpPr>
            <a:spLocks noGrp="1"/>
          </p:cNvSpPr>
          <p:nvPr>
            <p:ph type="sldNum" sz="quarter" idx="10"/>
          </p:nvPr>
        </p:nvSpPr>
        <p:spPr/>
        <p:txBody>
          <a:bodyPr/>
          <a:lstStyle/>
          <a:p>
            <a:fld id="{D7D6BB23-561D-3B4D-9282-1F23030B0424}" type="slidenum">
              <a:rPr lang="en-US" smtClean="0"/>
              <a:t>8</a:t>
            </a:fld>
            <a:endParaRPr lang="en-US"/>
          </a:p>
        </p:txBody>
      </p:sp>
    </p:spTree>
    <p:extLst>
      <p:ext uri="{BB962C8B-B14F-4D97-AF65-F5344CB8AC3E}">
        <p14:creationId xmlns:p14="http://schemas.microsoft.com/office/powerpoint/2010/main" val="805762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a:defRPr/>
            </a:pPr>
            <a:r>
              <a:rPr lang="en-US" dirty="0">
                <a:solidFill>
                  <a:schemeClr val="dk1"/>
                </a:solidFill>
                <a:ea typeface="Calibri"/>
                <a:cs typeface="Calibri"/>
                <a:sym typeface="Calibri"/>
              </a:rPr>
              <a:t>In the next section, we present </a:t>
            </a:r>
            <a:r>
              <a:rPr lang="en-US" b="0" dirty="0"/>
              <a:t>how the DLLP can be used to identify students’ language learning status relative to the high-leverage features</a:t>
            </a:r>
          </a:p>
        </p:txBody>
      </p:sp>
      <p:sp>
        <p:nvSpPr>
          <p:cNvPr id="4" name="Slide Number Placeholder 3"/>
          <p:cNvSpPr>
            <a:spLocks noGrp="1"/>
          </p:cNvSpPr>
          <p:nvPr>
            <p:ph type="sldNum" sz="quarter" idx="10"/>
          </p:nvPr>
        </p:nvSpPr>
        <p:spPr/>
        <p:txBody>
          <a:bodyPr/>
          <a:lstStyle/>
          <a:p>
            <a:fld id="{D7D6BB23-561D-3B4D-9282-1F23030B0424}" type="slidenum">
              <a:rPr lang="en-US" smtClean="0"/>
              <a:t>9</a:t>
            </a:fld>
            <a:endParaRPr lang="en-US"/>
          </a:p>
        </p:txBody>
      </p:sp>
    </p:spTree>
    <p:extLst>
      <p:ext uri="{BB962C8B-B14F-4D97-AF65-F5344CB8AC3E}">
        <p14:creationId xmlns:p14="http://schemas.microsoft.com/office/powerpoint/2010/main" val="1142869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016946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843416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911599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C97ED4F-01A3-4D6D-ABCC-3036D3F116DA}"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1472180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97ED4F-01A3-4D6D-ABCC-3036D3F116DA}"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41139758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C97ED4F-01A3-4D6D-ABCC-3036D3F116DA}"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35370638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97ED4F-01A3-4D6D-ABCC-3036D3F116DA}"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2108169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97ED4F-01A3-4D6D-ABCC-3036D3F116DA}" type="datetimeFigureOut">
              <a:rPr lang="en-US" smtClean="0"/>
              <a:t>3/20/2019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25960794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97ED4F-01A3-4D6D-ABCC-3036D3F116DA}" type="datetimeFigureOut">
              <a:rPr lang="en-US" smtClean="0"/>
              <a:t>3/20/2019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2464634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97ED4F-01A3-4D6D-ABCC-3036D3F116DA}" type="datetimeFigureOut">
              <a:rPr lang="en-US" smtClean="0"/>
              <a:t>3/20/2019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404469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C97ED4F-01A3-4D6D-ABCC-3036D3F116DA}"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1531614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6266686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C97ED4F-01A3-4D6D-ABCC-3036D3F116DA}"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1829286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97ED4F-01A3-4D6D-ABCC-3036D3F116DA}"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35191773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97ED4F-01A3-4D6D-ABCC-3036D3F116DA}"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5DBB1-BEBC-4A84-A32C-C8E29FF297DE}" type="slidenum">
              <a:rPr lang="en-US" smtClean="0"/>
              <a:t>‹#›</a:t>
            </a:fld>
            <a:endParaRPr lang="en-US"/>
          </a:p>
        </p:txBody>
      </p:sp>
    </p:spTree>
    <p:extLst>
      <p:ext uri="{BB962C8B-B14F-4D97-AF65-F5344CB8AC3E}">
        <p14:creationId xmlns:p14="http://schemas.microsoft.com/office/powerpoint/2010/main" val="2942005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568726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196274-9F03-C14D-B56B-5E6F55D6C653}"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38169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196274-9F03-C14D-B56B-5E6F55D6C653}" type="datetimeFigureOut">
              <a:rPr lang="en-US" smtClean="0"/>
              <a:t>3/20/2019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782745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196274-9F03-C14D-B56B-5E6F55D6C653}" type="datetimeFigureOut">
              <a:rPr lang="en-US" smtClean="0"/>
              <a:t>3/20/2019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19956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96274-9F03-C14D-B56B-5E6F55D6C653}" type="datetimeFigureOut">
              <a:rPr lang="en-US" smtClean="0"/>
              <a:t>3/20/2019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771940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196274-9F03-C14D-B56B-5E6F55D6C653}"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848939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196274-9F03-C14D-B56B-5E6F55D6C653}"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040123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196274-9F03-C14D-B56B-5E6F55D6C653}" type="datetimeFigureOut">
              <a:rPr lang="en-US" smtClean="0"/>
              <a:t>3/20/2019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238DDE-BE8A-8142-86AB-B793AE6C73BB}" type="slidenum">
              <a:rPr lang="en-US" smtClean="0"/>
              <a:t>‹#›</a:t>
            </a:fld>
            <a:endParaRPr lang="en-US"/>
          </a:p>
        </p:txBody>
      </p:sp>
    </p:spTree>
    <p:extLst>
      <p:ext uri="{BB962C8B-B14F-4D97-AF65-F5344CB8AC3E}">
        <p14:creationId xmlns:p14="http://schemas.microsoft.com/office/powerpoint/2010/main" val="1235627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97ED4F-01A3-4D6D-ABCC-3036D3F116DA}" type="datetimeFigureOut">
              <a:rPr lang="en-US" smtClean="0"/>
              <a:t>3/20/2019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F5DBB1-BEBC-4A84-A32C-C8E29FF297DE}" type="slidenum">
              <a:rPr lang="en-US" smtClean="0"/>
              <a:t>‹#›</a:t>
            </a:fld>
            <a:endParaRPr lang="en-US"/>
          </a:p>
        </p:txBody>
      </p:sp>
    </p:spTree>
    <p:extLst>
      <p:ext uri="{BB962C8B-B14F-4D97-AF65-F5344CB8AC3E}">
        <p14:creationId xmlns:p14="http://schemas.microsoft.com/office/powerpoint/2010/main" val="27794806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3.xml"/><Relationship Id="rId7" Type="http://schemas.openxmlformats.org/officeDocument/2006/relationships/image" Target="../media/image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3.xml"/><Relationship Id="rId7" Type="http://schemas.openxmlformats.org/officeDocument/2006/relationships/image" Target="../media/image2.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image" Target="../media/image2.png"/><Relationship Id="rId3" Type="http://schemas.openxmlformats.org/officeDocument/2006/relationships/audio" Target="../media/media13.m4a"/><Relationship Id="rId7" Type="http://schemas.openxmlformats.org/officeDocument/2006/relationships/diagramLayout" Target="../diagrams/layout1.xml"/><Relationship Id="rId12" Type="http://schemas.openxmlformats.org/officeDocument/2006/relationships/hyperlink" Target="http://creativecommons.org/licenses/by-nc-sa/4.0" TargetMode="External"/><Relationship Id="rId2" Type="http://schemas.microsoft.com/office/2007/relationships/media" Target="../media/media13.m4a"/><Relationship Id="rId1" Type="http://schemas.openxmlformats.org/officeDocument/2006/relationships/tags" Target="../tags/tag1.xml"/><Relationship Id="rId6" Type="http://schemas.openxmlformats.org/officeDocument/2006/relationships/diagramData" Target="../diagrams/data1.xml"/><Relationship Id="rId11" Type="http://schemas.openxmlformats.org/officeDocument/2006/relationships/image" Target="../media/image1.png"/><Relationship Id="rId5" Type="http://schemas.openxmlformats.org/officeDocument/2006/relationships/notesSlide" Target="../notesSlides/notesSlide13.xml"/><Relationship Id="rId10" Type="http://schemas.microsoft.com/office/2007/relationships/diagramDrawing" Target="../diagrams/drawing1.xml"/><Relationship Id="rId4" Type="http://schemas.openxmlformats.org/officeDocument/2006/relationships/slideLayout" Target="../slideLayouts/slideLayout13.xml"/><Relationship Id="rId9" Type="http://schemas.openxmlformats.org/officeDocument/2006/relationships/diagramColors" Target="../diagrams/colors1.xml"/><Relationship Id="rId1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3.xml"/><Relationship Id="rId7" Type="http://schemas.openxmlformats.org/officeDocument/2006/relationships/image" Target="../media/image2.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14.xml"/><Relationship Id="rId9" Type="http://schemas.openxmlformats.org/officeDocument/2006/relationships/hyperlink" Target="https://youtu.be/VOZDIDrULm0"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3.xml"/><Relationship Id="rId7" Type="http://schemas.openxmlformats.org/officeDocument/2006/relationships/hyperlink" Target="http://creativecommons.org/licenses/by-nc-sa/4.0" TargetMode="Externa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png"/><Relationship Id="rId5" Type="http://schemas.openxmlformats.org/officeDocument/2006/relationships/image" Target="../media/image7.jpeg"/><Relationship Id="rId4" Type="http://schemas.openxmlformats.org/officeDocument/2006/relationships/notesSlide" Target="../notesSlides/notesSlide15.xm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notesSlide" Target="../notesSlides/notesSlide3.xml"/><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4.xml"/><Relationship Id="rId9"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6.xml"/><Relationship Id="rId7" Type="http://schemas.openxmlformats.org/officeDocument/2006/relationships/hyperlink" Target="http://creativecommons.org/licenses/by-nc-sa/4.0" TargetMode="Externa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png"/><Relationship Id="rId5" Type="http://schemas.openxmlformats.org/officeDocument/2006/relationships/image" Target="../media/image6.png"/><Relationship Id="rId4" Type="http://schemas.openxmlformats.org/officeDocument/2006/relationships/notesSlide" Target="../notesSlides/notesSlide5.xml"/><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979726"/>
            <a:ext cx="9144000" cy="1655762"/>
          </a:xfrm>
        </p:spPr>
        <p:txBody>
          <a:bodyPr>
            <a:normAutofit/>
          </a:bodyPr>
          <a:lstStyle/>
          <a:p>
            <a:r>
              <a:rPr lang="en-US" sz="4000" b="1"/>
              <a:t>Alison </a:t>
            </a:r>
            <a:r>
              <a:rPr lang="en-US" sz="4000" b="1" smtClean="0"/>
              <a:t>Bailey</a:t>
            </a:r>
            <a:endParaRPr lang="en-US" sz="4000" b="1"/>
          </a:p>
        </p:txBody>
      </p:sp>
      <p:sp>
        <p:nvSpPr>
          <p:cNvPr id="4" name="Shape 97"/>
          <p:cNvSpPr txBox="1">
            <a:spLocks noGrp="1"/>
          </p:cNvSpPr>
          <p:nvPr>
            <p:ph type="ctrTitle"/>
          </p:nvPr>
        </p:nvSpPr>
        <p:spPr>
          <a:prstGeom prst="rect">
            <a:avLst/>
          </a:prstGeom>
          <a:noFill/>
          <a:ln>
            <a:noFill/>
          </a:ln>
        </p:spPr>
        <p:txBody>
          <a:bodyPr lIns="91425" tIns="45700" rIns="91425" bIns="45700" anchor="b" anchorCtr="0">
            <a:noAutofit/>
          </a:bodyPr>
          <a:lstStyle/>
          <a:p>
            <a:pPr marL="0" marR="0" lvl="0" indent="0" algn="ctr" rtl="0">
              <a:lnSpc>
                <a:spcPct val="90000"/>
              </a:lnSpc>
              <a:spcBef>
                <a:spcPts val="0"/>
              </a:spcBef>
              <a:buClr>
                <a:schemeClr val="dk1"/>
              </a:buClr>
              <a:buSzPct val="25000"/>
              <a:buFont typeface="Calibri"/>
              <a:buNone/>
            </a:pPr>
            <a:r>
              <a:rPr lang="en-US" sz="6000" b="1" i="0" u="none" strike="noStrike" cap="none" dirty="0">
                <a:solidFill>
                  <a:schemeClr val="dk1"/>
                </a:solidFill>
                <a:latin typeface="Calibri"/>
                <a:ea typeface="Calibri"/>
                <a:cs typeface="Calibri"/>
                <a:sym typeface="Calibri"/>
              </a:rPr>
              <a:t>Module 2 Presentation</a:t>
            </a:r>
          </a:p>
        </p:txBody>
      </p:sp>
      <p:pic>
        <p:nvPicPr>
          <p:cNvPr id="5"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2" name="Audio 11"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137449945"/>
      </p:ext>
    </p:extLst>
  </p:cSld>
  <p:clrMapOvr>
    <a:masterClrMapping/>
  </p:clrMapOvr>
  <mc:AlternateContent xmlns:mc="http://schemas.openxmlformats.org/markup-compatibility/2006" xmlns:p14="http://schemas.microsoft.com/office/powerpoint/2010/main">
    <mc:Choice Requires="p14">
      <p:transition spd="slow" p14:dur="2000" advTm="7628"/>
    </mc:Choice>
    <mc:Fallback xmlns="">
      <p:transition spd="slow" advTm="76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78" y="0"/>
            <a:ext cx="10515600" cy="1325563"/>
          </a:xfrm>
        </p:spPr>
        <p:txBody>
          <a:bodyPr>
            <a:normAutofit/>
          </a:bodyPr>
          <a:lstStyle/>
          <a:p>
            <a:r>
              <a:rPr lang="en-US" sz="4000" b="1" dirty="0">
                <a:latin typeface="+mn-lt"/>
              </a:rPr>
              <a:t>Example Progression in use of Verb Forms</a:t>
            </a:r>
          </a:p>
        </p:txBody>
      </p:sp>
      <p:sp>
        <p:nvSpPr>
          <p:cNvPr id="3" name="Content Placeholder 2"/>
          <p:cNvSpPr>
            <a:spLocks noGrp="1"/>
          </p:cNvSpPr>
          <p:nvPr>
            <p:ph idx="1"/>
          </p:nvPr>
        </p:nvSpPr>
        <p:spPr>
          <a:xfrm>
            <a:off x="172278" y="1086678"/>
            <a:ext cx="11181522" cy="5771322"/>
          </a:xfrm>
        </p:spPr>
        <p:txBody>
          <a:bodyPr>
            <a:normAutofit fontScale="92500" lnSpcReduction="10000"/>
          </a:bodyPr>
          <a:lstStyle/>
          <a:p>
            <a:pPr marL="0" indent="0">
              <a:buNone/>
            </a:pPr>
            <a:r>
              <a:rPr lang="en-US" u="sng" dirty="0"/>
              <a:t>No Evidence of Sophistication of Verb Forms:</a:t>
            </a:r>
            <a:endParaRPr lang="en-US" dirty="0"/>
          </a:p>
          <a:p>
            <a:pPr marL="0" indent="0">
              <a:buNone/>
            </a:pPr>
            <a:r>
              <a:rPr lang="en-US" i="1" dirty="0"/>
              <a:t>“Six.”</a:t>
            </a:r>
            <a:r>
              <a:rPr lang="en-US" dirty="0"/>
              <a:t> (English learner)</a:t>
            </a:r>
          </a:p>
          <a:p>
            <a:pPr lvl="1"/>
            <a:r>
              <a:rPr lang="en-US" dirty="0"/>
              <a:t>No use of verb forms</a:t>
            </a:r>
          </a:p>
          <a:p>
            <a:pPr marL="0" indent="0">
              <a:buNone/>
            </a:pPr>
            <a:r>
              <a:rPr lang="en-US" u="sng" dirty="0"/>
              <a:t>Emerging Sophistication of Verb Forms:</a:t>
            </a:r>
            <a:endParaRPr lang="en-US" dirty="0"/>
          </a:p>
          <a:p>
            <a:pPr marL="0" indent="0">
              <a:buNone/>
            </a:pPr>
            <a:r>
              <a:rPr lang="en-US" i="1" dirty="0"/>
              <a:t>“Maestro…. my teacher </a:t>
            </a:r>
            <a:r>
              <a:rPr lang="en-US" b="1" i="1" dirty="0">
                <a:solidFill>
                  <a:srgbClr val="FF0000"/>
                </a:solidFill>
              </a:rPr>
              <a:t>told</a:t>
            </a:r>
            <a:r>
              <a:rPr lang="en-US" i="1" dirty="0">
                <a:solidFill>
                  <a:srgbClr val="FF0000"/>
                </a:solidFill>
              </a:rPr>
              <a:t> </a:t>
            </a:r>
            <a:r>
              <a:rPr lang="en-US" i="1" dirty="0"/>
              <a:t>me that I just </a:t>
            </a:r>
            <a:r>
              <a:rPr lang="en-US" b="1" i="1" dirty="0">
                <a:solidFill>
                  <a:srgbClr val="FF0000"/>
                </a:solidFill>
              </a:rPr>
              <a:t>have to help </a:t>
            </a:r>
            <a:r>
              <a:rPr lang="en-US" i="1" dirty="0"/>
              <a:t>you </a:t>
            </a:r>
            <a:r>
              <a:rPr lang="en-US" b="1" i="1" dirty="0">
                <a:solidFill>
                  <a:srgbClr val="FF0000"/>
                </a:solidFill>
              </a:rPr>
              <a:t>do</a:t>
            </a:r>
            <a:r>
              <a:rPr lang="en-US" i="1" dirty="0"/>
              <a:t> these things. Not that </a:t>
            </a:r>
            <a:r>
              <a:rPr lang="en-US" b="1" i="1" dirty="0">
                <a:solidFill>
                  <a:srgbClr val="FF0000"/>
                </a:solidFill>
              </a:rPr>
              <a:t>help</a:t>
            </a:r>
            <a:r>
              <a:rPr lang="en-US" i="1" dirty="0"/>
              <a:t> you. You </a:t>
            </a:r>
            <a:r>
              <a:rPr lang="en-US" b="1" i="1" dirty="0">
                <a:solidFill>
                  <a:srgbClr val="FF0000"/>
                </a:solidFill>
              </a:rPr>
              <a:t>have to</a:t>
            </a:r>
            <a:r>
              <a:rPr lang="en-US" i="1" dirty="0"/>
              <a:t>…. </a:t>
            </a:r>
            <a:r>
              <a:rPr lang="en-US" b="1" i="1" dirty="0" err="1">
                <a:solidFill>
                  <a:srgbClr val="FF0000"/>
                </a:solidFill>
              </a:rPr>
              <a:t>I'mma</a:t>
            </a:r>
            <a:r>
              <a:rPr lang="en-US" b="1" i="1" dirty="0">
                <a:solidFill>
                  <a:srgbClr val="FF0000"/>
                </a:solidFill>
              </a:rPr>
              <a:t> break </a:t>
            </a:r>
            <a:r>
              <a:rPr lang="en-US" i="1" dirty="0"/>
              <a:t>them apart and you </a:t>
            </a:r>
            <a:r>
              <a:rPr lang="en-US" b="1" i="1" dirty="0">
                <a:solidFill>
                  <a:srgbClr val="FF0000"/>
                </a:solidFill>
              </a:rPr>
              <a:t>have to count </a:t>
            </a:r>
            <a:r>
              <a:rPr lang="en-US" i="1" dirty="0"/>
              <a:t>them by colors, by colors and </a:t>
            </a:r>
            <a:r>
              <a:rPr lang="en-US" b="1" i="1" dirty="0">
                <a:solidFill>
                  <a:srgbClr val="FF0000"/>
                </a:solidFill>
              </a:rPr>
              <a:t>match</a:t>
            </a:r>
            <a:r>
              <a:rPr lang="en-US" b="1" i="1" dirty="0"/>
              <a:t> </a:t>
            </a:r>
            <a:r>
              <a:rPr lang="en-US" i="1" dirty="0"/>
              <a:t>them together. So if, if you, you </a:t>
            </a:r>
            <a:r>
              <a:rPr lang="en-US" b="1" i="1" dirty="0">
                <a:solidFill>
                  <a:srgbClr val="FF0000"/>
                </a:solidFill>
              </a:rPr>
              <a:t>have to use</a:t>
            </a:r>
            <a:r>
              <a:rPr lang="en-US" b="1" i="1" dirty="0"/>
              <a:t> </a:t>
            </a:r>
            <a:r>
              <a:rPr lang="en-US" i="1" dirty="0"/>
              <a:t>this, you </a:t>
            </a:r>
            <a:r>
              <a:rPr lang="en-US" b="1" i="1" dirty="0">
                <a:solidFill>
                  <a:srgbClr val="FF0000"/>
                </a:solidFill>
              </a:rPr>
              <a:t>have to connect </a:t>
            </a:r>
            <a:r>
              <a:rPr lang="en-US" i="1" dirty="0"/>
              <a:t>them together because it</a:t>
            </a:r>
            <a:r>
              <a:rPr lang="en-US" b="1" i="1" dirty="0">
                <a:solidFill>
                  <a:srgbClr val="FF0000"/>
                </a:solidFill>
              </a:rPr>
              <a:t>'s</a:t>
            </a:r>
            <a:r>
              <a:rPr lang="en-US" i="1" dirty="0"/>
              <a:t> easier how to </a:t>
            </a:r>
            <a:r>
              <a:rPr lang="en-US" b="1" i="1" dirty="0">
                <a:solidFill>
                  <a:srgbClr val="FF0000"/>
                </a:solidFill>
              </a:rPr>
              <a:t>do</a:t>
            </a:r>
            <a:r>
              <a:rPr lang="en-US" i="1" dirty="0"/>
              <a:t> it. And my teacher </a:t>
            </a:r>
            <a:r>
              <a:rPr lang="en-US" b="1" i="1" dirty="0">
                <a:solidFill>
                  <a:srgbClr val="FF0000"/>
                </a:solidFill>
              </a:rPr>
              <a:t>told</a:t>
            </a:r>
            <a:r>
              <a:rPr lang="en-US" b="1" i="1" dirty="0"/>
              <a:t> </a:t>
            </a:r>
            <a:r>
              <a:rPr lang="en-US" i="1" dirty="0"/>
              <a:t>me </a:t>
            </a:r>
            <a:r>
              <a:rPr lang="en-US" b="1" i="1" dirty="0">
                <a:solidFill>
                  <a:srgbClr val="FF0000"/>
                </a:solidFill>
              </a:rPr>
              <a:t>to tell </a:t>
            </a:r>
            <a:r>
              <a:rPr lang="en-US" i="1" dirty="0"/>
              <a:t>you that.” </a:t>
            </a:r>
            <a:r>
              <a:rPr lang="en-US" dirty="0"/>
              <a:t>(English learner).</a:t>
            </a:r>
          </a:p>
          <a:p>
            <a:pPr lvl="1"/>
            <a:r>
              <a:rPr lang="en-US" dirty="0"/>
              <a:t>Use of simple verbs and infinitives </a:t>
            </a:r>
          </a:p>
          <a:p>
            <a:pPr lvl="1"/>
            <a:r>
              <a:rPr lang="en-US" dirty="0"/>
              <a:t>Repetitive use of “have to” before a range of infinitive verbs (</a:t>
            </a:r>
            <a:r>
              <a:rPr lang="en-US" i="1" dirty="0"/>
              <a:t>help, count, match, use, connect</a:t>
            </a:r>
            <a:r>
              <a:rPr lang="en-US" dirty="0"/>
              <a:t>)</a:t>
            </a:r>
          </a:p>
          <a:p>
            <a:pPr lvl="1"/>
            <a:r>
              <a:rPr lang="en-US" dirty="0"/>
              <a:t>Notice use of “</a:t>
            </a:r>
            <a:r>
              <a:rPr lang="en-US" dirty="0" err="1"/>
              <a:t>I’mma</a:t>
            </a:r>
            <a:r>
              <a:rPr lang="en-US" dirty="0"/>
              <a:t>” as a contraction of “I am going to” – possibly an unanalyzed whole or chunk.</a:t>
            </a:r>
          </a:p>
          <a:p>
            <a:pPr marL="0" indent="0">
              <a:buNone/>
            </a:pPr>
            <a:r>
              <a:rPr lang="en-US" i="1" dirty="0"/>
              <a:t> </a:t>
            </a:r>
            <a:endParaRPr lang="en-US" dirty="0"/>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6" name="Audio 15"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461644537"/>
      </p:ext>
    </p:extLst>
  </p:cSld>
  <p:clrMapOvr>
    <a:masterClrMapping/>
  </p:clrMapOvr>
  <mc:AlternateContent xmlns:mc="http://schemas.openxmlformats.org/markup-compatibility/2006" xmlns:p14="http://schemas.microsoft.com/office/powerpoint/2010/main">
    <mc:Choice Requires="p14">
      <p:transition spd="slow" p14:dur="2000" advTm="151299"/>
    </mc:Choice>
    <mc:Fallback xmlns="">
      <p:transition spd="slow" advTm="1512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78" y="0"/>
            <a:ext cx="10515600" cy="1325563"/>
          </a:xfrm>
        </p:spPr>
        <p:txBody>
          <a:bodyPr>
            <a:normAutofit/>
          </a:bodyPr>
          <a:lstStyle/>
          <a:p>
            <a:r>
              <a:rPr lang="en-US" sz="4000" b="1" dirty="0">
                <a:latin typeface="+mn-lt"/>
              </a:rPr>
              <a:t>Example Progression in use of Verb Forms</a:t>
            </a:r>
          </a:p>
        </p:txBody>
      </p:sp>
      <p:sp>
        <p:nvSpPr>
          <p:cNvPr id="3" name="Content Placeholder 2"/>
          <p:cNvSpPr>
            <a:spLocks noGrp="1"/>
          </p:cNvSpPr>
          <p:nvPr>
            <p:ph idx="1"/>
          </p:nvPr>
        </p:nvSpPr>
        <p:spPr>
          <a:xfrm>
            <a:off x="437322" y="1179444"/>
            <a:ext cx="10760765" cy="4439478"/>
          </a:xfrm>
        </p:spPr>
        <p:txBody>
          <a:bodyPr>
            <a:normAutofit fontScale="92500" lnSpcReduction="20000"/>
          </a:bodyPr>
          <a:lstStyle/>
          <a:p>
            <a:pPr marL="0" indent="0">
              <a:buNone/>
            </a:pPr>
            <a:r>
              <a:rPr lang="en-US" i="1" u="sng" dirty="0"/>
              <a:t>D</a:t>
            </a:r>
            <a:r>
              <a:rPr lang="en-US" u="sng" dirty="0"/>
              <a:t>eveloping Sophistication of Verb Forms:</a:t>
            </a:r>
            <a:endParaRPr lang="en-US" dirty="0"/>
          </a:p>
          <a:p>
            <a:pPr marL="0" indent="0">
              <a:lnSpc>
                <a:spcPct val="120000"/>
              </a:lnSpc>
              <a:spcBef>
                <a:spcPts val="0"/>
              </a:spcBef>
              <a:buNone/>
            </a:pPr>
            <a:r>
              <a:rPr lang="en-US" i="1" dirty="0"/>
              <a:t>“Um so you like </a:t>
            </a:r>
            <a:r>
              <a:rPr lang="en-US" b="1" i="1" dirty="0">
                <a:solidFill>
                  <a:srgbClr val="FF0000"/>
                </a:solidFill>
              </a:rPr>
              <a:t>put, put </a:t>
            </a:r>
            <a:r>
              <a:rPr lang="en-US" i="1" dirty="0"/>
              <a:t>the cubes in, in a group of by their color. And then when they</a:t>
            </a:r>
            <a:r>
              <a:rPr lang="en-US" b="1" i="1" dirty="0">
                <a:solidFill>
                  <a:srgbClr val="FF0000"/>
                </a:solidFill>
              </a:rPr>
              <a:t>'re</a:t>
            </a:r>
            <a:r>
              <a:rPr lang="en-US" b="1" i="1" dirty="0"/>
              <a:t> </a:t>
            </a:r>
            <a:r>
              <a:rPr lang="en-US" i="1" dirty="0"/>
              <a:t>all in the groups, you </a:t>
            </a:r>
            <a:r>
              <a:rPr lang="en-US" b="1" i="1" dirty="0">
                <a:solidFill>
                  <a:srgbClr val="FF0000"/>
                </a:solidFill>
              </a:rPr>
              <a:t>can count </a:t>
            </a:r>
            <a:r>
              <a:rPr lang="en-US" i="1" dirty="0"/>
              <a:t>how many they</a:t>
            </a:r>
            <a:r>
              <a:rPr lang="en-US" b="1" i="1" dirty="0">
                <a:solidFill>
                  <a:srgbClr val="FF0000"/>
                </a:solidFill>
              </a:rPr>
              <a:t>'re</a:t>
            </a:r>
            <a:r>
              <a:rPr lang="en-US" i="1" dirty="0"/>
              <a:t> in, in all. Like, for example, they</a:t>
            </a:r>
            <a:r>
              <a:rPr lang="en-US" b="1" i="1" dirty="0">
                <a:solidFill>
                  <a:srgbClr val="FF0000"/>
                </a:solidFill>
              </a:rPr>
              <a:t>'re</a:t>
            </a:r>
            <a:r>
              <a:rPr lang="en-US" i="1" dirty="0"/>
              <a:t> all ten or just </a:t>
            </a:r>
            <a:r>
              <a:rPr lang="en-US" b="1" i="1" dirty="0">
                <a:solidFill>
                  <a:srgbClr val="FF0000"/>
                </a:solidFill>
              </a:rPr>
              <a:t>count</a:t>
            </a:r>
            <a:r>
              <a:rPr lang="en-US" i="1" dirty="0"/>
              <a:t> them all up together.”</a:t>
            </a:r>
            <a:endParaRPr lang="en-US" dirty="0"/>
          </a:p>
          <a:p>
            <a:pPr marL="0" indent="0">
              <a:lnSpc>
                <a:spcPct val="120000"/>
              </a:lnSpc>
              <a:spcBef>
                <a:spcPts val="0"/>
              </a:spcBef>
              <a:buNone/>
            </a:pPr>
            <a:r>
              <a:rPr lang="en-US" dirty="0"/>
              <a:t>Researcher:</a:t>
            </a:r>
            <a:r>
              <a:rPr lang="en-US" i="1" dirty="0"/>
              <a:t> “Can you tell her why this way helps?”</a:t>
            </a:r>
            <a:endParaRPr lang="en-US" dirty="0"/>
          </a:p>
          <a:p>
            <a:pPr marL="0" indent="0">
              <a:lnSpc>
                <a:spcPct val="120000"/>
              </a:lnSpc>
              <a:spcBef>
                <a:spcPts val="0"/>
              </a:spcBef>
              <a:buNone/>
            </a:pPr>
            <a:r>
              <a:rPr lang="en-US" i="1" dirty="0"/>
              <a:t>“It </a:t>
            </a:r>
            <a:r>
              <a:rPr lang="en-US" b="1" i="1" dirty="0">
                <a:solidFill>
                  <a:srgbClr val="FF0000"/>
                </a:solidFill>
              </a:rPr>
              <a:t>helps</a:t>
            </a:r>
            <a:r>
              <a:rPr lang="en-US" i="1" dirty="0"/>
              <a:t> this way because it</a:t>
            </a:r>
            <a:r>
              <a:rPr lang="en-US" b="1" i="1" dirty="0">
                <a:solidFill>
                  <a:srgbClr val="FF0000"/>
                </a:solidFill>
              </a:rPr>
              <a:t>'s</a:t>
            </a:r>
            <a:r>
              <a:rPr lang="en-US" i="1" dirty="0"/>
              <a:t> more organized or so you </a:t>
            </a:r>
            <a:r>
              <a:rPr lang="en-US" b="1" i="1" dirty="0">
                <a:solidFill>
                  <a:srgbClr val="FF0000"/>
                </a:solidFill>
              </a:rPr>
              <a:t>can, </a:t>
            </a:r>
            <a:r>
              <a:rPr lang="en-US" i="1" dirty="0"/>
              <a:t>you </a:t>
            </a:r>
            <a:r>
              <a:rPr lang="en-US" b="1" i="1" dirty="0">
                <a:solidFill>
                  <a:srgbClr val="FF0000"/>
                </a:solidFill>
              </a:rPr>
              <a:t>can concentrate </a:t>
            </a:r>
            <a:r>
              <a:rPr lang="en-US" i="1" dirty="0"/>
              <a:t>this way better. And like you </a:t>
            </a:r>
            <a:r>
              <a:rPr lang="en-US" b="1" i="1" dirty="0">
                <a:solidFill>
                  <a:srgbClr val="FF0000"/>
                </a:solidFill>
              </a:rPr>
              <a:t>would know </a:t>
            </a:r>
            <a:r>
              <a:rPr lang="en-US" i="1" dirty="0"/>
              <a:t>what group this thing </a:t>
            </a:r>
            <a:r>
              <a:rPr lang="en-US" b="1" i="1" dirty="0">
                <a:solidFill>
                  <a:srgbClr val="FF0000"/>
                </a:solidFill>
              </a:rPr>
              <a:t>goes</a:t>
            </a:r>
            <a:r>
              <a:rPr lang="en-US" i="1" dirty="0"/>
              <a:t> in if you </a:t>
            </a:r>
            <a:r>
              <a:rPr lang="en-US" b="1" i="1" dirty="0">
                <a:solidFill>
                  <a:srgbClr val="FF0000"/>
                </a:solidFill>
              </a:rPr>
              <a:t>lose</a:t>
            </a:r>
            <a:r>
              <a:rPr lang="en-US" i="1" dirty="0"/>
              <a:t> one and then you </a:t>
            </a:r>
            <a:r>
              <a:rPr lang="en-US" b="1" i="1" dirty="0">
                <a:solidFill>
                  <a:srgbClr val="FF0000"/>
                </a:solidFill>
              </a:rPr>
              <a:t>put</a:t>
            </a:r>
            <a:r>
              <a:rPr lang="en-US" i="1" dirty="0"/>
              <a:t> it back in its place.” </a:t>
            </a:r>
            <a:r>
              <a:rPr lang="en-US" dirty="0"/>
              <a:t>(English-only/proficient student)</a:t>
            </a:r>
          </a:p>
          <a:p>
            <a:pPr lvl="1"/>
            <a:r>
              <a:rPr lang="en-US" dirty="0"/>
              <a:t>Use of simple verbs </a:t>
            </a:r>
          </a:p>
          <a:p>
            <a:pPr lvl="1"/>
            <a:r>
              <a:rPr lang="en-US" dirty="0"/>
              <a:t>Use of different modal verbs (</a:t>
            </a:r>
            <a:r>
              <a:rPr lang="en-US" i="1" dirty="0"/>
              <a:t>can,</a:t>
            </a:r>
            <a:r>
              <a:rPr lang="en-US" dirty="0"/>
              <a:t> </a:t>
            </a:r>
            <a:r>
              <a:rPr lang="en-US" i="1" dirty="0"/>
              <a:t>would</a:t>
            </a:r>
            <a:r>
              <a:rPr lang="en-US" dirty="0"/>
              <a:t>)  </a:t>
            </a:r>
          </a:p>
          <a:p>
            <a:endParaRPr lang="en-US" dirty="0"/>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6" name="Audio 15"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390210301"/>
      </p:ext>
    </p:extLst>
  </p:cSld>
  <p:clrMapOvr>
    <a:masterClrMapping/>
  </p:clrMapOvr>
  <mc:AlternateContent xmlns:mc="http://schemas.openxmlformats.org/markup-compatibility/2006" xmlns:p14="http://schemas.microsoft.com/office/powerpoint/2010/main">
    <mc:Choice Requires="p14">
      <p:transition spd="slow" p14:dur="2000" advTm="51726"/>
    </mc:Choice>
    <mc:Fallback xmlns="">
      <p:transition spd="slow" advTm="517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78" y="0"/>
            <a:ext cx="10515600" cy="1325563"/>
          </a:xfrm>
        </p:spPr>
        <p:txBody>
          <a:bodyPr>
            <a:normAutofit/>
          </a:bodyPr>
          <a:lstStyle/>
          <a:p>
            <a:r>
              <a:rPr lang="en-US" sz="4000" b="1" dirty="0">
                <a:latin typeface="+mn-lt"/>
              </a:rPr>
              <a:t>Example Progression in use of Verb Forms</a:t>
            </a:r>
          </a:p>
        </p:txBody>
      </p:sp>
      <p:sp>
        <p:nvSpPr>
          <p:cNvPr id="3" name="Content Placeholder 2"/>
          <p:cNvSpPr>
            <a:spLocks noGrp="1"/>
          </p:cNvSpPr>
          <p:nvPr>
            <p:ph idx="1"/>
          </p:nvPr>
        </p:nvSpPr>
        <p:spPr>
          <a:xfrm>
            <a:off x="172277" y="914400"/>
            <a:ext cx="11807687" cy="5943600"/>
          </a:xfrm>
        </p:spPr>
        <p:txBody>
          <a:bodyPr>
            <a:normAutofit fontScale="85000" lnSpcReduction="10000"/>
          </a:bodyPr>
          <a:lstStyle/>
          <a:p>
            <a:pPr marL="0" indent="0">
              <a:buNone/>
            </a:pPr>
            <a:r>
              <a:rPr lang="en-US" u="sng" dirty="0"/>
              <a:t>Controlled Sophistication of Verb Forms:</a:t>
            </a:r>
            <a:endParaRPr lang="en-US" dirty="0"/>
          </a:p>
          <a:p>
            <a:pPr marL="0" indent="0">
              <a:lnSpc>
                <a:spcPct val="120000"/>
              </a:lnSpc>
              <a:spcBef>
                <a:spcPts val="0"/>
              </a:spcBef>
              <a:buNone/>
            </a:pPr>
            <a:r>
              <a:rPr lang="en-US" i="1" dirty="0"/>
              <a:t>“</a:t>
            </a:r>
            <a:r>
              <a:rPr lang="en-US" b="1" i="1" dirty="0">
                <a:solidFill>
                  <a:srgbClr val="FF0000"/>
                </a:solidFill>
              </a:rPr>
              <a:t>Count</a:t>
            </a:r>
            <a:r>
              <a:rPr lang="en-US" i="1" dirty="0"/>
              <a:t> it like you </a:t>
            </a:r>
            <a:r>
              <a:rPr lang="en-US" b="1" i="1" dirty="0">
                <a:solidFill>
                  <a:srgbClr val="FF0000"/>
                </a:solidFill>
              </a:rPr>
              <a:t>can count </a:t>
            </a:r>
            <a:r>
              <a:rPr lang="en-US" i="1" dirty="0"/>
              <a:t>it by tens because then you </a:t>
            </a:r>
            <a:r>
              <a:rPr lang="en-US" b="1" i="1" dirty="0">
                <a:solidFill>
                  <a:srgbClr val="FF0000"/>
                </a:solidFill>
              </a:rPr>
              <a:t>could um make</a:t>
            </a:r>
            <a:r>
              <a:rPr lang="en-US" i="1" dirty="0"/>
              <a:t> it like way easier. And if um you </a:t>
            </a:r>
            <a:r>
              <a:rPr lang="en-US" b="1" i="1" dirty="0">
                <a:solidFill>
                  <a:srgbClr val="FF0000"/>
                </a:solidFill>
              </a:rPr>
              <a:t>get stuck</a:t>
            </a:r>
            <a:r>
              <a:rPr lang="en-US" i="1" dirty="0"/>
              <a:t>, you </a:t>
            </a:r>
            <a:r>
              <a:rPr lang="en-US" b="1" i="1" dirty="0">
                <a:solidFill>
                  <a:srgbClr val="FF0000"/>
                </a:solidFill>
              </a:rPr>
              <a:t>can retry </a:t>
            </a:r>
            <a:r>
              <a:rPr lang="en-US" i="1" dirty="0"/>
              <a:t>it again by another, by another number. First of all, I </a:t>
            </a:r>
            <a:r>
              <a:rPr lang="en-US" b="1" i="1" dirty="0">
                <a:solidFill>
                  <a:srgbClr val="FF0000"/>
                </a:solidFill>
              </a:rPr>
              <a:t>tried</a:t>
            </a:r>
            <a:r>
              <a:rPr lang="en-US" i="1" dirty="0"/>
              <a:t> it by ones. But it </a:t>
            </a:r>
            <a:r>
              <a:rPr lang="en-US" b="1" i="1" dirty="0">
                <a:solidFill>
                  <a:srgbClr val="FF0000"/>
                </a:solidFill>
              </a:rPr>
              <a:t>didn't work</a:t>
            </a:r>
            <a:r>
              <a:rPr lang="en-US" i="1" dirty="0"/>
              <a:t>. So I </a:t>
            </a:r>
            <a:r>
              <a:rPr lang="en-US" b="1" i="1" dirty="0">
                <a:solidFill>
                  <a:srgbClr val="FF0000"/>
                </a:solidFill>
              </a:rPr>
              <a:t>was</a:t>
            </a:r>
            <a:r>
              <a:rPr lang="en-US" i="1" dirty="0"/>
              <a:t> just slow. Then I </a:t>
            </a:r>
            <a:r>
              <a:rPr lang="en-US" b="1" i="1" dirty="0">
                <a:solidFill>
                  <a:srgbClr val="FF0000"/>
                </a:solidFill>
              </a:rPr>
              <a:t>counted</a:t>
            </a:r>
            <a:r>
              <a:rPr lang="en-US" i="1" dirty="0"/>
              <a:t> it by threes. Then I </a:t>
            </a:r>
            <a:r>
              <a:rPr lang="en-US" b="1" i="1" dirty="0">
                <a:solidFill>
                  <a:srgbClr val="FF0000"/>
                </a:solidFill>
              </a:rPr>
              <a:t>wanted</a:t>
            </a:r>
            <a:r>
              <a:rPr lang="en-US" i="1" dirty="0"/>
              <a:t> a little easier. But then I um, then I </a:t>
            </a:r>
            <a:r>
              <a:rPr lang="en-US" b="1" i="1" dirty="0">
                <a:solidFill>
                  <a:srgbClr val="FF0000"/>
                </a:solidFill>
              </a:rPr>
              <a:t>went</a:t>
            </a:r>
            <a:r>
              <a:rPr lang="en-US" i="1" dirty="0"/>
              <a:t> by tens and then it </a:t>
            </a:r>
            <a:r>
              <a:rPr lang="en-US" b="1" i="1" dirty="0">
                <a:solidFill>
                  <a:srgbClr val="FF0000"/>
                </a:solidFill>
              </a:rPr>
              <a:t>was </a:t>
            </a:r>
            <a:r>
              <a:rPr lang="en-US" i="1" dirty="0"/>
              <a:t>way easier. And now um I </a:t>
            </a:r>
            <a:r>
              <a:rPr lang="en-US" b="1" i="1" dirty="0">
                <a:solidFill>
                  <a:srgbClr val="FF0000"/>
                </a:solidFill>
              </a:rPr>
              <a:t>know</a:t>
            </a:r>
            <a:r>
              <a:rPr lang="en-US" i="1" dirty="0"/>
              <a:t> that.”</a:t>
            </a:r>
            <a:endParaRPr lang="en-US" dirty="0"/>
          </a:p>
          <a:p>
            <a:pPr marL="0" indent="0">
              <a:lnSpc>
                <a:spcPct val="120000"/>
              </a:lnSpc>
              <a:spcBef>
                <a:spcPts val="0"/>
              </a:spcBef>
              <a:buNone/>
            </a:pPr>
            <a:r>
              <a:rPr lang="en-US" dirty="0"/>
              <a:t>Researcher: </a:t>
            </a:r>
            <a:r>
              <a:rPr lang="en-US" i="1" dirty="0"/>
              <a:t>“Can you tell him why this way helps?”</a:t>
            </a:r>
            <a:endParaRPr lang="en-US" dirty="0"/>
          </a:p>
          <a:p>
            <a:pPr marL="0" indent="0">
              <a:lnSpc>
                <a:spcPct val="120000"/>
              </a:lnSpc>
              <a:spcBef>
                <a:spcPts val="0"/>
              </a:spcBef>
              <a:buNone/>
            </a:pPr>
            <a:r>
              <a:rPr lang="en-US" i="1" dirty="0"/>
              <a:t>“Why? Um it </a:t>
            </a:r>
            <a:r>
              <a:rPr lang="en-US" b="1" i="1" dirty="0">
                <a:solidFill>
                  <a:srgbClr val="FF0000"/>
                </a:solidFill>
              </a:rPr>
              <a:t>helps</a:t>
            </a:r>
            <a:r>
              <a:rPr lang="en-US" i="1" dirty="0"/>
              <a:t> because if you </a:t>
            </a:r>
            <a:r>
              <a:rPr lang="en-US" b="1" i="1" dirty="0">
                <a:solidFill>
                  <a:srgbClr val="FF0000"/>
                </a:solidFill>
              </a:rPr>
              <a:t>have</a:t>
            </a:r>
            <a:r>
              <a:rPr lang="en-US" i="1" dirty="0"/>
              <a:t> in, in, if in your life you </a:t>
            </a:r>
            <a:r>
              <a:rPr lang="en-US" b="1" i="1" dirty="0">
                <a:solidFill>
                  <a:srgbClr val="FF0000"/>
                </a:solidFill>
              </a:rPr>
              <a:t>have to count </a:t>
            </a:r>
            <a:r>
              <a:rPr lang="en-US" i="1" dirty="0"/>
              <a:t>how much marbles or like stuff you </a:t>
            </a:r>
            <a:r>
              <a:rPr lang="en-US" b="1" i="1" dirty="0">
                <a:solidFill>
                  <a:srgbClr val="FF0000"/>
                </a:solidFill>
              </a:rPr>
              <a:t>need</a:t>
            </a:r>
            <a:r>
              <a:rPr lang="en-US" i="1" dirty="0"/>
              <a:t>, you </a:t>
            </a:r>
            <a:r>
              <a:rPr lang="en-US" b="1" i="1" dirty="0">
                <a:solidFill>
                  <a:srgbClr val="FF0000"/>
                </a:solidFill>
              </a:rPr>
              <a:t>could count </a:t>
            </a:r>
            <a:r>
              <a:rPr lang="en-US" i="1" dirty="0"/>
              <a:t>it by other numbers. So it, it </a:t>
            </a:r>
            <a:r>
              <a:rPr lang="en-US" b="1" i="1" dirty="0">
                <a:solidFill>
                  <a:srgbClr val="FF0000"/>
                </a:solidFill>
              </a:rPr>
              <a:t>would be </a:t>
            </a:r>
            <a:r>
              <a:rPr lang="en-US" i="1" dirty="0"/>
              <a:t>faster.”</a:t>
            </a:r>
            <a:endParaRPr lang="en-US" dirty="0"/>
          </a:p>
          <a:p>
            <a:pPr marL="0" indent="0">
              <a:lnSpc>
                <a:spcPct val="120000"/>
              </a:lnSpc>
              <a:spcBef>
                <a:spcPts val="0"/>
              </a:spcBef>
              <a:buNone/>
            </a:pPr>
            <a:r>
              <a:rPr lang="en-US" dirty="0"/>
              <a:t>Researcher: </a:t>
            </a:r>
            <a:r>
              <a:rPr lang="en-US" i="1" dirty="0"/>
              <a:t>“Anything else?”</a:t>
            </a:r>
            <a:endParaRPr lang="en-US" dirty="0"/>
          </a:p>
          <a:p>
            <a:pPr marL="0" indent="0">
              <a:lnSpc>
                <a:spcPct val="120000"/>
              </a:lnSpc>
              <a:spcBef>
                <a:spcPts val="0"/>
              </a:spcBef>
              <a:buNone/>
            </a:pPr>
            <a:r>
              <a:rPr lang="en-US" i="1" dirty="0"/>
              <a:t>“Um you </a:t>
            </a:r>
            <a:r>
              <a:rPr lang="en-US" b="1" i="1" dirty="0">
                <a:solidFill>
                  <a:srgbClr val="FF0000"/>
                </a:solidFill>
              </a:rPr>
              <a:t>could make</a:t>
            </a:r>
            <a:r>
              <a:rPr lang="en-US" i="1" dirty="0">
                <a:solidFill>
                  <a:srgbClr val="FF0000"/>
                </a:solidFill>
              </a:rPr>
              <a:t> </a:t>
            </a:r>
            <a:r>
              <a:rPr lang="en-US" i="1" dirty="0"/>
              <a:t>it, </a:t>
            </a:r>
            <a:r>
              <a:rPr lang="en-US" b="1" i="1" dirty="0">
                <a:solidFill>
                  <a:srgbClr val="FF0000"/>
                </a:solidFill>
              </a:rPr>
              <a:t>make</a:t>
            </a:r>
            <a:r>
              <a:rPr lang="en-US" i="1" dirty="0"/>
              <a:t> it into…. </a:t>
            </a:r>
            <a:r>
              <a:rPr lang="en-US" b="1" i="1" dirty="0">
                <a:solidFill>
                  <a:srgbClr val="FF0000"/>
                </a:solidFill>
              </a:rPr>
              <a:t>Let</a:t>
            </a:r>
            <a:r>
              <a:rPr lang="en-US" i="1" dirty="0"/>
              <a:t>'s </a:t>
            </a:r>
            <a:r>
              <a:rPr lang="en-US" b="1" i="1" dirty="0">
                <a:solidFill>
                  <a:srgbClr val="FF0000"/>
                </a:solidFill>
              </a:rPr>
              <a:t>say</a:t>
            </a:r>
            <a:r>
              <a:rPr lang="en-US" i="1" dirty="0"/>
              <a:t> you </a:t>
            </a:r>
            <a:r>
              <a:rPr lang="en-US" b="1" i="1" dirty="0">
                <a:solidFill>
                  <a:srgbClr val="FF0000"/>
                </a:solidFill>
              </a:rPr>
              <a:t>could have put </a:t>
            </a:r>
            <a:r>
              <a:rPr lang="en-US" i="1" dirty="0"/>
              <a:t>it in estimates. So then like when you </a:t>
            </a:r>
            <a:r>
              <a:rPr lang="en-US" b="1" i="1" dirty="0">
                <a:solidFill>
                  <a:srgbClr val="FF0000"/>
                </a:solidFill>
              </a:rPr>
              <a:t>estimate</a:t>
            </a:r>
            <a:r>
              <a:rPr lang="en-US" i="1" dirty="0"/>
              <a:t> something, then you </a:t>
            </a:r>
            <a:r>
              <a:rPr lang="en-US" b="1" i="1" dirty="0">
                <a:solidFill>
                  <a:srgbClr val="FF0000"/>
                </a:solidFill>
              </a:rPr>
              <a:t>could find </a:t>
            </a:r>
            <a:r>
              <a:rPr lang="en-US" i="1" dirty="0"/>
              <a:t>if, if you </a:t>
            </a:r>
            <a:r>
              <a:rPr lang="en-US" b="1" i="1" dirty="0">
                <a:solidFill>
                  <a:srgbClr val="FF0000"/>
                </a:solidFill>
              </a:rPr>
              <a:t>could see </a:t>
            </a:r>
            <a:r>
              <a:rPr lang="en-US" i="1" dirty="0"/>
              <a:t>if, if your answer</a:t>
            </a:r>
            <a:r>
              <a:rPr lang="en-US" b="1" i="1" dirty="0">
                <a:solidFill>
                  <a:srgbClr val="FF0000"/>
                </a:solidFill>
              </a:rPr>
              <a:t>'s </a:t>
            </a:r>
            <a:r>
              <a:rPr lang="en-US" i="1" dirty="0"/>
              <a:t>right. If it</a:t>
            </a:r>
            <a:r>
              <a:rPr lang="en-US" b="1" i="1" dirty="0">
                <a:solidFill>
                  <a:srgbClr val="FF0000"/>
                </a:solidFill>
              </a:rPr>
              <a:t>'s </a:t>
            </a:r>
            <a:r>
              <a:rPr lang="en-US" i="1" dirty="0"/>
              <a:t>not, you </a:t>
            </a:r>
            <a:r>
              <a:rPr lang="en-US" b="1" i="1" dirty="0">
                <a:solidFill>
                  <a:srgbClr val="FF0000"/>
                </a:solidFill>
              </a:rPr>
              <a:t>could try </a:t>
            </a:r>
            <a:r>
              <a:rPr lang="en-US" i="1" dirty="0"/>
              <a:t>again.”</a:t>
            </a:r>
            <a:r>
              <a:rPr lang="en-US" dirty="0"/>
              <a:t> (Former English learner)</a:t>
            </a:r>
          </a:p>
          <a:p>
            <a:pPr lvl="1"/>
            <a:r>
              <a:rPr lang="en-US" sz="2600" dirty="0"/>
              <a:t>Use of range of modal verbs (</a:t>
            </a:r>
            <a:r>
              <a:rPr lang="en-US" sz="2600" i="1" dirty="0"/>
              <a:t>can, could</a:t>
            </a:r>
            <a:r>
              <a:rPr lang="en-US" sz="2600" dirty="0"/>
              <a:t>, </a:t>
            </a:r>
            <a:r>
              <a:rPr lang="en-US" sz="2600" i="1" dirty="0"/>
              <a:t>would</a:t>
            </a:r>
            <a:r>
              <a:rPr lang="en-US" sz="2600" dirty="0"/>
              <a:t>) with a range of verbs (</a:t>
            </a:r>
            <a:r>
              <a:rPr lang="en-US" sz="2600" i="1" dirty="0"/>
              <a:t>count, make, retry, try</a:t>
            </a:r>
            <a:r>
              <a:rPr lang="en-US" sz="2600" dirty="0"/>
              <a:t>)</a:t>
            </a:r>
          </a:p>
          <a:p>
            <a:pPr lvl="1"/>
            <a:r>
              <a:rPr lang="en-US" sz="2600" dirty="0"/>
              <a:t>Use of present perfect (</a:t>
            </a:r>
            <a:r>
              <a:rPr lang="en-US" sz="2600" i="1" dirty="0"/>
              <a:t>have put</a:t>
            </a:r>
            <a:r>
              <a:rPr lang="en-US" sz="2600" dirty="0"/>
              <a:t>)</a:t>
            </a:r>
          </a:p>
          <a:p>
            <a:pPr lvl="1"/>
            <a:endParaRPr lang="en-US" sz="2600" dirty="0"/>
          </a:p>
        </p:txBody>
      </p:sp>
      <p:pic>
        <p:nvPicPr>
          <p:cNvPr id="5" name="Audio 4"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4080386284"/>
      </p:ext>
    </p:extLst>
  </p:cSld>
  <p:clrMapOvr>
    <a:masterClrMapping/>
  </p:clrMapOvr>
  <mc:AlternateContent xmlns:mc="http://schemas.openxmlformats.org/markup-compatibility/2006" xmlns:p14="http://schemas.microsoft.com/office/powerpoint/2010/main">
    <mc:Choice Requires="p14">
      <p:transition spd="slow" p14:dur="2000" advTm="103970"/>
    </mc:Choice>
    <mc:Fallback xmlns="">
      <p:transition spd="slow" advTm="1039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chemeClr val="tx1">
                    <a:lumMod val="95000"/>
                    <a:lumOff val="5000"/>
                  </a:schemeClr>
                </a:solidFill>
                <a:latin typeface="+mn-lt"/>
              </a:rPr>
              <a:t>Finding the Best Fit on the DLLP</a:t>
            </a:r>
          </a:p>
        </p:txBody>
      </p:sp>
      <p:sp>
        <p:nvSpPr>
          <p:cNvPr id="3" name="Content Placeholder 2"/>
          <p:cNvSpPr>
            <a:spLocks noGrp="1"/>
          </p:cNvSpPr>
          <p:nvPr>
            <p:ph idx="1"/>
          </p:nvPr>
        </p:nvSpPr>
        <p:spPr>
          <a:xfrm>
            <a:off x="1047789" y="4790217"/>
            <a:ext cx="10515600" cy="4135566"/>
          </a:xfrm>
        </p:spPr>
        <p:txBody>
          <a:bodyPr/>
          <a:lstStyle/>
          <a:p>
            <a:r>
              <a:rPr lang="en-US" sz="2400" b="1" i="1" dirty="0"/>
              <a:t>Decide on the “best fit”</a:t>
            </a:r>
          </a:p>
          <a:p>
            <a:r>
              <a:rPr lang="en-US" sz="2400" b="1" i="1" dirty="0"/>
              <a:t>Ask: </a:t>
            </a:r>
            <a:r>
              <a:rPr lang="en-US" sz="2400" i="1" dirty="0"/>
              <a:t>In what ways does this student need to grow on this language feature to show a more sophisticated performance?</a:t>
            </a:r>
          </a:p>
          <a:p>
            <a:endParaRPr lang="en-US" dirty="0"/>
          </a:p>
        </p:txBody>
      </p:sp>
      <p:graphicFrame>
        <p:nvGraphicFramePr>
          <p:cNvPr id="4" name="Diagram 3" descr="Arrow points through categories Emerging, Developing, Controlled." title="DLLP best fit"/>
          <p:cNvGraphicFramePr/>
          <p:nvPr>
            <p:extLst>
              <p:ext uri="{D42A27DB-BD31-4B8C-83A1-F6EECF244321}">
                <p14:modId xmlns:p14="http://schemas.microsoft.com/office/powerpoint/2010/main" val="213443188"/>
              </p:ext>
            </p:extLst>
          </p:nvPr>
        </p:nvGraphicFramePr>
        <p:xfrm>
          <a:off x="5314122" y="2309950"/>
          <a:ext cx="5683066" cy="285075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5" name="Group 4" title="Not (Yet) Evident"/>
          <p:cNvGrpSpPr/>
          <p:nvPr/>
        </p:nvGrpSpPr>
        <p:grpSpPr>
          <a:xfrm>
            <a:off x="3580136" y="3142677"/>
            <a:ext cx="1479887" cy="1246319"/>
            <a:chOff x="55666" y="871127"/>
            <a:chExt cx="1728439" cy="1140302"/>
          </a:xfrm>
        </p:grpSpPr>
        <p:sp>
          <p:nvSpPr>
            <p:cNvPr id="6" name="Rounded Rectangle 5"/>
            <p:cNvSpPr/>
            <p:nvPr/>
          </p:nvSpPr>
          <p:spPr>
            <a:xfrm>
              <a:off x="79186" y="871127"/>
              <a:ext cx="1704919" cy="1140302"/>
            </a:xfrm>
            <a:prstGeom prst="roundRect">
              <a:avLst/>
            </a:prstGeom>
            <a:solidFill>
              <a:srgbClr val="F79646">
                <a:alpha val="12157"/>
              </a:srgbClr>
            </a:solidFill>
            <a:ln>
              <a:solidFill>
                <a:srgbClr val="C0504D"/>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7" name="Rounded Rectangle 4"/>
            <p:cNvSpPr txBox="1"/>
            <p:nvPr/>
          </p:nvSpPr>
          <p:spPr>
            <a:xfrm>
              <a:off x="55666" y="1002214"/>
              <a:ext cx="1728439" cy="9376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dirty="0">
                  <a:solidFill>
                    <a:schemeClr val="tx1"/>
                  </a:solidFill>
                  <a:latin typeface="Avenir LT Std 35 Light" panose="020B0402020203020204" pitchFamily="34" charset="0"/>
                </a:rPr>
                <a:t>Not (Yet)</a:t>
              </a:r>
            </a:p>
            <a:p>
              <a:pPr lvl="0" algn="ctr" defTabSz="889000">
                <a:lnSpc>
                  <a:spcPct val="90000"/>
                </a:lnSpc>
                <a:spcBef>
                  <a:spcPct val="0"/>
                </a:spcBef>
                <a:spcAft>
                  <a:spcPct val="35000"/>
                </a:spcAft>
              </a:pPr>
              <a:r>
                <a:rPr lang="en-US" sz="2000" kern="1200" dirty="0">
                  <a:solidFill>
                    <a:schemeClr val="tx1"/>
                  </a:solidFill>
                  <a:latin typeface="Avenir LT Std 35 Light" panose="020B0402020203020204" pitchFamily="34" charset="0"/>
                </a:rPr>
                <a:t>Evident</a:t>
              </a:r>
              <a:endParaRPr lang="en-US" sz="2700" kern="1200" dirty="0">
                <a:latin typeface="Avenir LT Std 35 Light" panose="020B0402020203020204" pitchFamily="34" charset="0"/>
              </a:endParaRPr>
            </a:p>
          </p:txBody>
        </p:sp>
      </p:grpSp>
      <p:pic>
        <p:nvPicPr>
          <p:cNvPr id="8" name="Picture 1" descr="cc_by_nc_sa-01ee261355" title="Creative commons log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12"/>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12"/>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10" name="Group 9" title="Oregon Department of Education logo"/>
          <p:cNvGrpSpPr/>
          <p:nvPr/>
        </p:nvGrpSpPr>
        <p:grpSpPr>
          <a:xfrm>
            <a:off x="270264" y="6042874"/>
            <a:ext cx="2185331" cy="594995"/>
            <a:chOff x="270933" y="6042872"/>
            <a:chExt cx="2190750" cy="594995"/>
          </a:xfrm>
        </p:grpSpPr>
        <p:pic>
          <p:nvPicPr>
            <p:cNvPr id="11" name="Picture 10" title="Oregon Department of Education logo"/>
            <p:cNvPicPr/>
            <p:nvPr/>
          </p:nvPicPr>
          <p:blipFill rotWithShape="1">
            <a:blip r:embed="rId13"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2" name="Straight Connector 11"/>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
        <p:nvSpPr>
          <p:cNvPr id="19" name="TextBox 18"/>
          <p:cNvSpPr txBox="1"/>
          <p:nvPr/>
        </p:nvSpPr>
        <p:spPr>
          <a:xfrm>
            <a:off x="838200" y="1672168"/>
            <a:ext cx="5526157" cy="1477328"/>
          </a:xfrm>
          <a:prstGeom prst="rect">
            <a:avLst/>
          </a:prstGeom>
          <a:noFill/>
        </p:spPr>
        <p:txBody>
          <a:bodyPr wrap="square" rtlCol="0">
            <a:spAutoFit/>
          </a:bodyPr>
          <a:lstStyle/>
          <a:p>
            <a:pPr marL="285750" indent="-285750">
              <a:buFont typeface="Arial" panose="020B0604020202020204" pitchFamily="34" charset="0"/>
              <a:buChar char="•"/>
            </a:pPr>
            <a:r>
              <a:rPr lang="en-US" sz="2400" b="1" i="1" dirty="0"/>
              <a:t>Listen/read</a:t>
            </a:r>
          </a:p>
          <a:p>
            <a:pPr marL="285750" indent="-285750">
              <a:buFont typeface="Arial" panose="020B0604020202020204" pitchFamily="34" charset="0"/>
              <a:buChar char="•"/>
            </a:pPr>
            <a:r>
              <a:rPr lang="en-US" sz="2400" b="1" i="1" dirty="0"/>
              <a:t>Choose a DLLP feature</a:t>
            </a:r>
          </a:p>
          <a:p>
            <a:pPr marL="285750" indent="-285750">
              <a:buFont typeface="Arial" panose="020B0604020202020204" pitchFamily="34" charset="0"/>
              <a:buChar char="•"/>
            </a:pPr>
            <a:r>
              <a:rPr lang="en-US" sz="2400" b="1" i="1" dirty="0"/>
              <a:t>Review the 4 phases</a:t>
            </a:r>
            <a:endParaRPr lang="en-US" dirty="0"/>
          </a:p>
          <a:p>
            <a:pPr marL="285750" indent="-285750">
              <a:buFont typeface="Arial" panose="020B0604020202020204" pitchFamily="34" charset="0"/>
              <a:buChar char="•"/>
            </a:pPr>
            <a:endParaRPr lang="en-US" dirty="0"/>
          </a:p>
        </p:txBody>
      </p:sp>
      <p:pic>
        <p:nvPicPr>
          <p:cNvPr id="24" name="Audio 23" descr="Click for sound" title="audio icon">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4"/>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413501466"/>
      </p:ext>
    </p:extLst>
  </p:cSld>
  <p:clrMapOvr>
    <a:masterClrMapping/>
  </p:clrMapOvr>
  <mc:AlternateContent xmlns:mc="http://schemas.openxmlformats.org/markup-compatibility/2006" xmlns:p14="http://schemas.microsoft.com/office/powerpoint/2010/main">
    <mc:Choice Requires="p14">
      <p:transition spd="slow" p14:dur="2000" advTm="145745"/>
    </mc:Choice>
    <mc:Fallback xmlns="">
      <p:transition spd="slow" advTm="1457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500"/>
                                        <p:tgtEl>
                                          <p:spTgt spid="3">
                                            <p:txEl>
                                              <p:pRg st="0" end="0"/>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24"/>
                </p:tgtEl>
              </p:cMediaNode>
            </p:audio>
          </p:childTnLst>
        </p:cTn>
      </p:par>
    </p:tnLst>
    <p:bldLst>
      <p:bldP spid="3" grpId="0" uiExpand="1" build="p"/>
      <p:bldGraphic spid="4" grpId="0">
        <p:bldAsOne/>
      </p:bldGraphic>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921" y="179594"/>
            <a:ext cx="10515600" cy="1325563"/>
          </a:xfrm>
        </p:spPr>
        <p:txBody>
          <a:bodyPr>
            <a:normAutofit/>
          </a:bodyPr>
          <a:lstStyle/>
          <a:p>
            <a:r>
              <a:rPr lang="en-US" sz="4000" b="1" dirty="0">
                <a:latin typeface="+mn-lt"/>
              </a:rPr>
              <a:t>Example Placement on the DLLP: Coherence/Cohesion </a:t>
            </a:r>
          </a:p>
        </p:txBody>
      </p:sp>
      <p:sp>
        <p:nvSpPr>
          <p:cNvPr id="3" name="Content Placeholder 2"/>
          <p:cNvSpPr>
            <a:spLocks noGrp="1"/>
          </p:cNvSpPr>
          <p:nvPr>
            <p:ph idx="1"/>
          </p:nvPr>
        </p:nvSpPr>
        <p:spPr>
          <a:xfrm>
            <a:off x="665921" y="1528486"/>
            <a:ext cx="10515600" cy="3864924"/>
          </a:xfrm>
        </p:spPr>
        <p:txBody>
          <a:bodyPr>
            <a:normAutofit fontScale="92500" lnSpcReduction="10000"/>
          </a:bodyPr>
          <a:lstStyle/>
          <a:p>
            <a:pPr marL="0" indent="0">
              <a:buNone/>
            </a:pPr>
            <a:r>
              <a:rPr lang="en-US" i="1" dirty="0"/>
              <a:t>“Um by putting </a:t>
            </a:r>
            <a:r>
              <a:rPr lang="en-US" i="1" u="sng" dirty="0"/>
              <a:t>it</a:t>
            </a:r>
            <a:r>
              <a:rPr lang="en-US" i="1" dirty="0"/>
              <a:t> on a row and the same colors that </a:t>
            </a:r>
            <a:r>
              <a:rPr lang="en-US" i="1" u="sng" dirty="0"/>
              <a:t>they</a:t>
            </a:r>
            <a:r>
              <a:rPr lang="en-US" i="1" dirty="0"/>
              <a:t> are. When you use green and you find more greens, you put </a:t>
            </a:r>
            <a:r>
              <a:rPr lang="en-US" i="1" u="sng" dirty="0"/>
              <a:t>them</a:t>
            </a:r>
            <a:r>
              <a:rPr lang="en-US" i="1" dirty="0"/>
              <a:t> together. </a:t>
            </a:r>
            <a:r>
              <a:rPr lang="en-US" b="1" i="1" dirty="0">
                <a:solidFill>
                  <a:srgbClr val="FF0000"/>
                </a:solidFill>
              </a:rPr>
              <a:t>And when</a:t>
            </a:r>
            <a:r>
              <a:rPr lang="en-US" i="1" dirty="0">
                <a:solidFill>
                  <a:srgbClr val="FF0000"/>
                </a:solidFill>
              </a:rPr>
              <a:t> </a:t>
            </a:r>
            <a:r>
              <a:rPr lang="en-US" i="1" dirty="0"/>
              <a:t>there's no more green, you find </a:t>
            </a:r>
            <a:r>
              <a:rPr lang="en-US" i="1" u="sng" dirty="0"/>
              <a:t>another</a:t>
            </a:r>
            <a:r>
              <a:rPr lang="en-US" i="1" dirty="0"/>
              <a:t> color. </a:t>
            </a:r>
            <a:r>
              <a:rPr lang="en-US" b="1" i="1" dirty="0">
                <a:solidFill>
                  <a:srgbClr val="FF0000"/>
                </a:solidFill>
              </a:rPr>
              <a:t>And then</a:t>
            </a:r>
            <a:r>
              <a:rPr lang="en-US" i="1" dirty="0"/>
              <a:t> you put </a:t>
            </a:r>
            <a:r>
              <a:rPr lang="en-US" i="1" u="sng" dirty="0"/>
              <a:t>them</a:t>
            </a:r>
            <a:r>
              <a:rPr lang="en-US" i="1" dirty="0"/>
              <a:t> together. </a:t>
            </a:r>
            <a:r>
              <a:rPr lang="en-US" b="1" i="1" dirty="0">
                <a:solidFill>
                  <a:srgbClr val="FF0000"/>
                </a:solidFill>
              </a:rPr>
              <a:t>And then</a:t>
            </a:r>
            <a:r>
              <a:rPr lang="en-US" i="1" dirty="0">
                <a:solidFill>
                  <a:srgbClr val="FF0000"/>
                </a:solidFill>
              </a:rPr>
              <a:t> </a:t>
            </a:r>
            <a:r>
              <a:rPr lang="en-US" i="1" u="sng" dirty="0"/>
              <a:t>the two</a:t>
            </a:r>
            <a:r>
              <a:rPr lang="en-US" i="1" dirty="0"/>
              <a:t> colors, you stick </a:t>
            </a:r>
            <a:r>
              <a:rPr lang="en-US" i="1" u="sng" dirty="0"/>
              <a:t>them</a:t>
            </a:r>
            <a:r>
              <a:rPr lang="en-US" i="1" dirty="0"/>
              <a:t> together in a row. </a:t>
            </a:r>
            <a:r>
              <a:rPr lang="en-US" i="1" u="sng" dirty="0"/>
              <a:t>That</a:t>
            </a:r>
            <a:r>
              <a:rPr lang="en-US" i="1" dirty="0"/>
              <a:t> will be easy for her because if she splits </a:t>
            </a:r>
            <a:r>
              <a:rPr lang="en-US" i="1" u="sng" dirty="0"/>
              <a:t>it</a:t>
            </a:r>
            <a:r>
              <a:rPr lang="en-US" i="1" dirty="0"/>
              <a:t> a lot around, she'll be counting </a:t>
            </a:r>
            <a:r>
              <a:rPr lang="en-US" i="1" u="sng" dirty="0"/>
              <a:t>them</a:t>
            </a:r>
            <a:r>
              <a:rPr lang="en-US" i="1" dirty="0"/>
              <a:t> </a:t>
            </a:r>
            <a:r>
              <a:rPr lang="en-US" b="1" i="1" dirty="0">
                <a:solidFill>
                  <a:srgbClr val="FF0000"/>
                </a:solidFill>
              </a:rPr>
              <a:t>and then</a:t>
            </a:r>
            <a:r>
              <a:rPr lang="en-US" i="1" dirty="0">
                <a:solidFill>
                  <a:srgbClr val="FF0000"/>
                </a:solidFill>
              </a:rPr>
              <a:t> </a:t>
            </a:r>
            <a:r>
              <a:rPr lang="en-US" i="1" dirty="0"/>
              <a:t>she's not </a:t>
            </a:r>
            <a:r>
              <a:rPr lang="en-US" i="1" dirty="0" err="1"/>
              <a:t>gonna</a:t>
            </a:r>
            <a:r>
              <a:rPr lang="en-US" i="1" dirty="0"/>
              <a:t> know. She's </a:t>
            </a:r>
            <a:r>
              <a:rPr lang="en-US" i="1" dirty="0" err="1"/>
              <a:t>gonna</a:t>
            </a:r>
            <a:r>
              <a:rPr lang="en-US" i="1" dirty="0"/>
              <a:t> count </a:t>
            </a:r>
            <a:r>
              <a:rPr lang="en-US" i="1" u="sng" dirty="0"/>
              <a:t>the same one</a:t>
            </a:r>
            <a:r>
              <a:rPr lang="en-US" i="1" dirty="0"/>
              <a:t>.” </a:t>
            </a:r>
            <a:endParaRPr lang="en-US" dirty="0"/>
          </a:p>
          <a:p>
            <a:pPr marL="0" indent="0">
              <a:buNone/>
            </a:pPr>
            <a:r>
              <a:rPr lang="en-US" dirty="0"/>
              <a:t>[Can you tell her why using the cubes this way helps her?] </a:t>
            </a:r>
          </a:p>
          <a:p>
            <a:pPr marL="0" indent="0">
              <a:buNone/>
            </a:pPr>
            <a:r>
              <a:rPr lang="en-US" dirty="0"/>
              <a:t>“</a:t>
            </a:r>
            <a:r>
              <a:rPr lang="en-US" i="1" dirty="0"/>
              <a:t>Because </a:t>
            </a:r>
            <a:r>
              <a:rPr lang="en-US" i="1" u="sng" dirty="0"/>
              <a:t>this</a:t>
            </a:r>
            <a:r>
              <a:rPr lang="en-US" i="1" dirty="0"/>
              <a:t> is on a row and you could be counting </a:t>
            </a:r>
            <a:r>
              <a:rPr lang="en-US" i="1" u="sng" dirty="0"/>
              <a:t>them</a:t>
            </a:r>
            <a:r>
              <a:rPr lang="en-US" i="1" dirty="0"/>
              <a:t>. </a:t>
            </a:r>
            <a:r>
              <a:rPr lang="en-US" b="1" i="1" dirty="0">
                <a:solidFill>
                  <a:srgbClr val="FF0000"/>
                </a:solidFill>
              </a:rPr>
              <a:t>And</a:t>
            </a:r>
            <a:r>
              <a:rPr lang="en-US" i="1" dirty="0"/>
              <a:t> you know that </a:t>
            </a:r>
            <a:r>
              <a:rPr lang="en-US" b="1" i="1" dirty="0">
                <a:solidFill>
                  <a:srgbClr val="FF0000"/>
                </a:solidFill>
              </a:rPr>
              <a:t>and when</a:t>
            </a:r>
            <a:r>
              <a:rPr lang="en-US" i="1" dirty="0">
                <a:solidFill>
                  <a:srgbClr val="FF0000"/>
                </a:solidFill>
              </a:rPr>
              <a:t> </a:t>
            </a:r>
            <a:r>
              <a:rPr lang="en-US" i="1" dirty="0"/>
              <a:t>you're done with this row, you're </a:t>
            </a:r>
            <a:r>
              <a:rPr lang="en-US" i="1" dirty="0" err="1"/>
              <a:t>gonna</a:t>
            </a:r>
            <a:r>
              <a:rPr lang="en-US" i="1" dirty="0"/>
              <a:t> know that this row you're not </a:t>
            </a:r>
            <a:r>
              <a:rPr lang="en-US" i="1" dirty="0" err="1"/>
              <a:t>gonna</a:t>
            </a:r>
            <a:r>
              <a:rPr lang="en-US" i="1" dirty="0"/>
              <a:t> count </a:t>
            </a:r>
            <a:r>
              <a:rPr lang="en-US" i="1" u="sng" dirty="0"/>
              <a:t>it</a:t>
            </a:r>
            <a:r>
              <a:rPr lang="en-US" i="1" dirty="0"/>
              <a:t> anymore and count this row now. That's all.” </a:t>
            </a:r>
            <a:endParaRPr lang="en-US" dirty="0"/>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26" name="Audio 25"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
        <p:nvSpPr>
          <p:cNvPr id="9" name="TextBox 8">
            <a:extLst>
              <a:ext uri="{FF2B5EF4-FFF2-40B4-BE49-F238E27FC236}">
                <a16:creationId xmlns:a16="http://schemas.microsoft.com/office/drawing/2014/main" id="{D2AA204D-1A00-1C43-8AB8-4EDA57BBF0CB}"/>
              </a:ext>
            </a:extLst>
          </p:cNvPr>
          <p:cNvSpPr txBox="1"/>
          <p:nvPr/>
        </p:nvSpPr>
        <p:spPr>
          <a:xfrm>
            <a:off x="3777661" y="5416739"/>
            <a:ext cx="6001769" cy="461665"/>
          </a:xfrm>
          <a:prstGeom prst="rect">
            <a:avLst/>
          </a:prstGeom>
          <a:noFill/>
        </p:spPr>
        <p:txBody>
          <a:bodyPr wrap="square" rtlCol="0">
            <a:spAutoFit/>
          </a:bodyPr>
          <a:lstStyle/>
          <a:p>
            <a:r>
              <a:rPr lang="en-US" sz="2400" b="1" dirty="0"/>
              <a:t>Full audio: </a:t>
            </a:r>
            <a:r>
              <a:rPr lang="en-US" sz="2400" b="1" dirty="0">
                <a:solidFill>
                  <a:srgbClr val="0070C0"/>
                </a:solidFill>
                <a:hlinkClick r:id="rId9"/>
              </a:rPr>
              <a:t>https://youtu.be/VOZDIDrULm0</a:t>
            </a:r>
            <a:r>
              <a:rPr lang="en-US" sz="2400" b="1" dirty="0">
                <a:solidFill>
                  <a:srgbClr val="0070C0"/>
                </a:solidFill>
              </a:rPr>
              <a:t> </a:t>
            </a:r>
          </a:p>
        </p:txBody>
      </p:sp>
    </p:spTree>
    <p:extLst>
      <p:ext uri="{BB962C8B-B14F-4D97-AF65-F5344CB8AC3E}">
        <p14:creationId xmlns:p14="http://schemas.microsoft.com/office/powerpoint/2010/main" val="1813406755"/>
      </p:ext>
    </p:extLst>
  </p:cSld>
  <p:clrMapOvr>
    <a:masterClrMapping/>
  </p:clrMapOvr>
  <mc:AlternateContent xmlns:mc="http://schemas.openxmlformats.org/markup-compatibility/2006" xmlns:p14="http://schemas.microsoft.com/office/powerpoint/2010/main">
    <mc:Choice Requires="p14">
      <p:transition spd="slow" p14:dur="2000" advTm="80804"/>
    </mc:Choice>
    <mc:Fallback xmlns="">
      <p:transition spd="slow" advTm="808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60517"/>
          </a:xfrm>
        </p:spPr>
        <p:txBody>
          <a:bodyPr>
            <a:normAutofit fontScale="90000"/>
          </a:bodyPr>
          <a:lstStyle/>
          <a:p>
            <a:r>
              <a:rPr lang="en-US" dirty="0"/>
              <a:t>  </a:t>
            </a:r>
          </a:p>
        </p:txBody>
      </p:sp>
      <p:pic>
        <p:nvPicPr>
          <p:cNvPr id="4" name="Content Placeholder 3" title="DLLP logo"/>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bwMode="auto">
          <a:xfrm>
            <a:off x="5048250" y="1284914"/>
            <a:ext cx="2095500" cy="4181475"/>
          </a:xfrm>
          <a:prstGeom prst="rect">
            <a:avLst/>
          </a:prstGeom>
          <a:noFill/>
          <a:ln>
            <a:noFill/>
          </a:ln>
        </p:spPr>
      </p:pic>
      <p:pic>
        <p:nvPicPr>
          <p:cNvPr id="5" name="Picture 1" descr="cc_by_nc_sa-01ee261355" title="Creative comm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5" name="Audio 14"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230139435"/>
      </p:ext>
    </p:extLst>
  </p:cSld>
  <p:clrMapOvr>
    <a:masterClrMapping/>
  </p:clrMapOvr>
  <mc:AlternateContent xmlns:mc="http://schemas.openxmlformats.org/markup-compatibility/2006" xmlns:p14="http://schemas.microsoft.com/office/powerpoint/2010/main">
    <mc:Choice Requires="p14">
      <p:transition spd="slow" p14:dur="2000" advTm="17603"/>
    </mc:Choice>
    <mc:Fallback xmlns="">
      <p:transition spd="slow" advTm="17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mn-lt"/>
              </a:rPr>
              <a:t>Section 1</a:t>
            </a:r>
          </a:p>
        </p:txBody>
      </p:sp>
      <p:sp>
        <p:nvSpPr>
          <p:cNvPr id="3" name="Content Placeholder 2"/>
          <p:cNvSpPr>
            <a:spLocks noGrp="1"/>
          </p:cNvSpPr>
          <p:nvPr>
            <p:ph idx="1"/>
          </p:nvPr>
        </p:nvSpPr>
        <p:spPr/>
        <p:txBody>
          <a:bodyPr/>
          <a:lstStyle/>
          <a:p>
            <a:endParaRPr lang="en-US" dirty="0"/>
          </a:p>
          <a:p>
            <a:endParaRPr lang="en-US" dirty="0"/>
          </a:p>
          <a:p>
            <a:pPr marL="0" indent="0" algn="ctr">
              <a:buNone/>
            </a:pPr>
            <a:r>
              <a:rPr lang="en-US" b="1" dirty="0"/>
              <a:t>What  are  Dynamic Language Learning Progressions?</a:t>
            </a:r>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1" name="Audio 10"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160061206"/>
      </p:ext>
    </p:extLst>
  </p:cSld>
  <p:clrMapOvr>
    <a:masterClrMapping/>
  </p:clrMapOvr>
  <mc:AlternateContent xmlns:mc="http://schemas.openxmlformats.org/markup-compatibility/2006" xmlns:p14="http://schemas.microsoft.com/office/powerpoint/2010/main">
    <mc:Choice Requires="p14">
      <p:transition spd="slow" p14:dur="2000" advTm="27667"/>
    </mc:Choice>
    <mc:Fallback xmlns="">
      <p:transition spd="slow" advTm="276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2182" y="0"/>
            <a:ext cx="10515600" cy="1325563"/>
          </a:xfrm>
        </p:spPr>
        <p:txBody>
          <a:bodyPr/>
          <a:lstStyle/>
          <a:p>
            <a:r>
              <a:rPr lang="en-US" sz="4000" b="1" dirty="0">
                <a:latin typeface="+mn-lt"/>
              </a:rPr>
              <a:t>The DLLP Approach</a:t>
            </a:r>
          </a:p>
        </p:txBody>
      </p:sp>
      <p:sp>
        <p:nvSpPr>
          <p:cNvPr id="3" name="Content Placeholder 2"/>
          <p:cNvSpPr>
            <a:spLocks noGrp="1"/>
          </p:cNvSpPr>
          <p:nvPr>
            <p:ph idx="1"/>
          </p:nvPr>
        </p:nvSpPr>
        <p:spPr>
          <a:xfrm>
            <a:off x="838200" y="1775377"/>
            <a:ext cx="11049000" cy="4351338"/>
          </a:xfrm>
        </p:spPr>
        <p:txBody>
          <a:bodyPr>
            <a:normAutofit lnSpcReduction="10000"/>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lgn="r">
              <a:buNone/>
            </a:pPr>
            <a:r>
              <a:rPr lang="en-US" sz="2000" dirty="0"/>
              <a:t>Bailey &amp; Heritage (2018)</a:t>
            </a:r>
          </a:p>
        </p:txBody>
      </p:sp>
      <p:pic>
        <p:nvPicPr>
          <p:cNvPr id="4" name="Picture 1" descr="Venn diagram of academic categories that overlop with explanation skills." title="DLLP approach"/>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29335" y="940904"/>
            <a:ext cx="6889377" cy="564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 descr="cc_by_nc_sa-01ee261355" title="Creative comm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5" name="Audio 14"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337622077"/>
      </p:ext>
    </p:extLst>
  </p:cSld>
  <p:clrMapOvr>
    <a:masterClrMapping/>
  </p:clrMapOvr>
  <mc:AlternateContent xmlns:mc="http://schemas.openxmlformats.org/markup-compatibility/2006" xmlns:p14="http://schemas.microsoft.com/office/powerpoint/2010/main">
    <mc:Choice Requires="p14">
      <p:transition spd="slow" p14:dur="2000" advTm="63247"/>
    </mc:Choice>
    <mc:Fallback xmlns="">
      <p:transition spd="slow" advTm="632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pic>
        <p:nvPicPr>
          <p:cNvPr id="2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27" name="Group 26" title="Oregon Department of Education logo"/>
          <p:cNvGrpSpPr/>
          <p:nvPr/>
        </p:nvGrpSpPr>
        <p:grpSpPr>
          <a:xfrm>
            <a:off x="270264" y="6042874"/>
            <a:ext cx="2185331" cy="594995"/>
            <a:chOff x="270933" y="6042872"/>
            <a:chExt cx="2190750" cy="594995"/>
          </a:xfrm>
        </p:grpSpPr>
        <p:pic>
          <p:nvPicPr>
            <p:cNvPr id="29" name="Picture 28"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30" name="Straight Connector 29"/>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31" name="Content Placeholder 3" title="DLLP graphic"/>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72209" y="1"/>
            <a:ext cx="9700591" cy="6058178"/>
          </a:xfrm>
          <a:prstGeom prst="rect">
            <a:avLst/>
          </a:prstGeom>
        </p:spPr>
      </p:pic>
      <p:pic>
        <p:nvPicPr>
          <p:cNvPr id="4" name="Audio 3"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165581474"/>
      </p:ext>
    </p:extLst>
  </p:cSld>
  <p:clrMapOvr>
    <a:masterClrMapping/>
  </p:clrMapOvr>
  <mc:AlternateContent xmlns:mc="http://schemas.openxmlformats.org/markup-compatibility/2006" xmlns:p14="http://schemas.microsoft.com/office/powerpoint/2010/main">
    <mc:Choice Requires="p14">
      <p:transition spd="slow" p14:dur="2000" advTm="126253"/>
    </mc:Choice>
    <mc:Fallback xmlns="">
      <p:transition spd="slow" advTm="1262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ists attributes of various levels of student academic language." title="DLLP phases"/>
          <p:cNvPicPr/>
          <p:nvPr/>
        </p:nvPicPr>
        <p:blipFill>
          <a:blip r:embed="rId5">
            <a:extLst>
              <a:ext uri="{28A0092B-C50C-407E-A947-70E740481C1C}">
                <a14:useLocalDpi xmlns:a14="http://schemas.microsoft.com/office/drawing/2010/main" val="0"/>
              </a:ext>
            </a:extLst>
          </a:blip>
          <a:srcRect/>
          <a:stretch>
            <a:fillRect/>
          </a:stretch>
        </p:blipFill>
        <p:spPr bwMode="auto">
          <a:xfrm>
            <a:off x="461683" y="1279422"/>
            <a:ext cx="11264151" cy="5578577"/>
          </a:xfrm>
          <a:prstGeom prst="rect">
            <a:avLst/>
          </a:prstGeom>
          <a:noFill/>
        </p:spPr>
      </p:pic>
      <p:sp>
        <p:nvSpPr>
          <p:cNvPr id="2" name="Title 1"/>
          <p:cNvSpPr>
            <a:spLocks noGrp="1"/>
          </p:cNvSpPr>
          <p:nvPr>
            <p:ph type="title"/>
          </p:nvPr>
        </p:nvSpPr>
        <p:spPr/>
        <p:txBody>
          <a:bodyPr/>
          <a:lstStyle/>
          <a:p>
            <a:r>
              <a:rPr lang="en-US" b="1" dirty="0"/>
              <a:t>Phases of the DLLP</a:t>
            </a:r>
            <a:br>
              <a:rPr lang="en-US" b="1" dirty="0"/>
            </a:br>
            <a:endParaRPr lang="en-US" dirty="0"/>
          </a:p>
        </p:txBody>
      </p:sp>
      <p:pic>
        <p:nvPicPr>
          <p:cNvPr id="5" name="Picture 1" descr="cc_by_nc_sa-01ee261355" title="Creative comm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0" name="Audio 9"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39735826"/>
      </p:ext>
    </p:extLst>
  </p:cSld>
  <p:clrMapOvr>
    <a:masterClrMapping/>
  </p:clrMapOvr>
  <mc:AlternateContent xmlns:mc="http://schemas.openxmlformats.org/markup-compatibility/2006" xmlns:p14="http://schemas.microsoft.com/office/powerpoint/2010/main">
    <mc:Choice Requires="p14">
      <p:transition spd="slow" p14:dur="2000" advTm="114767"/>
    </mc:Choice>
    <mc:Fallback xmlns="">
      <p:transition spd="slow" advTm="1147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Use of DLLPs</a:t>
            </a:r>
            <a:br>
              <a:rPr lang="en-US" b="1" dirty="0"/>
            </a:br>
            <a:endParaRPr lang="en-US" dirty="0"/>
          </a:p>
        </p:txBody>
      </p:sp>
      <p:sp>
        <p:nvSpPr>
          <p:cNvPr id="3" name="Content Placeholder 2"/>
          <p:cNvSpPr>
            <a:spLocks noGrp="1"/>
          </p:cNvSpPr>
          <p:nvPr>
            <p:ph idx="1"/>
          </p:nvPr>
        </p:nvSpPr>
        <p:spPr/>
        <p:txBody>
          <a:bodyPr/>
          <a:lstStyle/>
          <a:p>
            <a:r>
              <a:rPr lang="en-US" dirty="0"/>
              <a:t>DLLPs provide the specificity of what language needs to be acquired to support the </a:t>
            </a:r>
            <a:r>
              <a:rPr lang="en-US" b="1" i="1" dirty="0"/>
              <a:t>general underlying language proficiency</a:t>
            </a:r>
            <a:r>
              <a:rPr lang="en-US" b="1" dirty="0"/>
              <a:t> </a:t>
            </a:r>
            <a:r>
              <a:rPr lang="en-US" dirty="0"/>
              <a:t>necessary for preparing students to meet the standards</a:t>
            </a:r>
          </a:p>
          <a:p>
            <a:r>
              <a:rPr lang="en-US" dirty="0"/>
              <a:t>Frequently overlooked and untaught foundational language skills</a:t>
            </a:r>
          </a:p>
          <a:p>
            <a:r>
              <a:rPr lang="en-US" dirty="0"/>
              <a:t>DLLPs can be used in conjunction with state and consortia English language development or proficiency standards </a:t>
            </a:r>
          </a:p>
          <a:p>
            <a:r>
              <a:rPr lang="en-US" dirty="0"/>
              <a:t>DLLPs can </a:t>
            </a:r>
            <a:r>
              <a:rPr lang="en-US"/>
              <a:t>also be used </a:t>
            </a:r>
            <a:r>
              <a:rPr lang="en-US" dirty="0"/>
              <a:t>in relation to the language demands inherent in the academic content areas of the college-and-career-ready standards</a:t>
            </a:r>
          </a:p>
          <a:p>
            <a:pPr marL="0" indent="0">
              <a:buNone/>
            </a:pPr>
            <a:endParaRPr lang="en-US" dirty="0"/>
          </a:p>
          <a:p>
            <a:endParaRPr lang="en-US" dirty="0"/>
          </a:p>
        </p:txBody>
      </p:sp>
      <p:pic>
        <p:nvPicPr>
          <p:cNvPr id="5"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20" name="Audio 19"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47056966"/>
      </p:ext>
    </p:extLst>
  </p:cSld>
  <p:clrMapOvr>
    <a:masterClrMapping/>
  </p:clrMapOvr>
  <mc:AlternateContent xmlns:mc="http://schemas.openxmlformats.org/markup-compatibility/2006" xmlns:p14="http://schemas.microsoft.com/office/powerpoint/2010/main">
    <mc:Choice Requires="p14">
      <p:transition spd="slow" p14:dur="2000" advTm="51697"/>
    </mc:Choice>
    <mc:Fallback xmlns="">
      <p:transition spd="slow" advTm="516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mn-lt"/>
              </a:rPr>
              <a:t>Section 2</a:t>
            </a:r>
          </a:p>
        </p:txBody>
      </p:sp>
      <p:sp>
        <p:nvSpPr>
          <p:cNvPr id="3" name="Content Placeholder 2"/>
          <p:cNvSpPr>
            <a:spLocks noGrp="1"/>
          </p:cNvSpPr>
          <p:nvPr>
            <p:ph idx="1"/>
          </p:nvPr>
        </p:nvSpPr>
        <p:spPr/>
        <p:txBody>
          <a:bodyPr/>
          <a:lstStyle/>
          <a:p>
            <a:endParaRPr lang="en-US" dirty="0"/>
          </a:p>
          <a:p>
            <a:endParaRPr lang="en-US" dirty="0"/>
          </a:p>
          <a:p>
            <a:pPr marL="0" indent="0" algn="ctr">
              <a:buNone/>
            </a:pPr>
            <a:r>
              <a:rPr lang="en-US" b="1" dirty="0"/>
              <a:t>Overview of the high-leverage language features in the DLLP</a:t>
            </a:r>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4" name="Audio 13"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850786759"/>
      </p:ext>
    </p:extLst>
  </p:cSld>
  <p:clrMapOvr>
    <a:masterClrMapping/>
  </p:clrMapOvr>
  <mc:AlternateContent xmlns:mc="http://schemas.openxmlformats.org/markup-compatibility/2006" xmlns:p14="http://schemas.microsoft.com/office/powerpoint/2010/main">
    <mc:Choice Requires="p14">
      <p:transition spd="slow" p14:dur="2000" advTm="17203"/>
    </mc:Choice>
    <mc:Fallback xmlns="">
      <p:transition spd="slow" advTm="172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mn-lt"/>
              </a:rPr>
              <a:t>DLLP Features</a:t>
            </a:r>
          </a:p>
        </p:txBody>
      </p:sp>
      <p:sp>
        <p:nvSpPr>
          <p:cNvPr id="3" name="Content Placeholder 2"/>
          <p:cNvSpPr>
            <a:spLocks noGrp="1"/>
          </p:cNvSpPr>
          <p:nvPr>
            <p:ph idx="1"/>
          </p:nvPr>
        </p:nvSpPr>
        <p:spPr/>
        <p:txBody>
          <a:bodyPr>
            <a:normAutofit/>
          </a:bodyPr>
          <a:lstStyle/>
          <a:p>
            <a:pPr lvl="0">
              <a:buFont typeface="Wingdings" panose="05000000000000000000" pitchFamily="2" charset="2"/>
              <a:buChar char="ü"/>
            </a:pPr>
            <a:r>
              <a:rPr lang="en-US" b="1" dirty="0"/>
              <a:t>Sophistication of topic vocabulary</a:t>
            </a:r>
          </a:p>
          <a:p>
            <a:pPr lvl="0">
              <a:buFont typeface="Wingdings" panose="05000000000000000000" pitchFamily="2" charset="2"/>
              <a:buChar char="ü"/>
            </a:pPr>
            <a:r>
              <a:rPr lang="en-US" b="1" dirty="0"/>
              <a:t>Sophistication of verb forms</a:t>
            </a:r>
            <a:endParaRPr lang="en-US" dirty="0"/>
          </a:p>
          <a:p>
            <a:pPr lvl="0">
              <a:buFont typeface="Wingdings" panose="05000000000000000000" pitchFamily="2" charset="2"/>
              <a:buChar char="ü"/>
            </a:pPr>
            <a:r>
              <a:rPr lang="en-US" b="1" dirty="0"/>
              <a:t>Expansion of word groups</a:t>
            </a:r>
            <a:endParaRPr lang="en-US" dirty="0"/>
          </a:p>
          <a:p>
            <a:pPr lvl="0">
              <a:buFont typeface="Wingdings" panose="05000000000000000000" pitchFamily="2" charset="2"/>
              <a:buChar char="ü"/>
            </a:pPr>
            <a:r>
              <a:rPr lang="en-US" b="1" dirty="0"/>
              <a:t>Sophistication of sentence structure</a:t>
            </a:r>
            <a:endParaRPr lang="en-US" dirty="0"/>
          </a:p>
          <a:p>
            <a:pPr>
              <a:buFont typeface="Wingdings" panose="05000000000000000000" pitchFamily="2" charset="2"/>
              <a:buChar char="ü"/>
            </a:pPr>
            <a:r>
              <a:rPr lang="en-US" b="1" dirty="0"/>
              <a:t>Coherence/cohesion </a:t>
            </a:r>
          </a:p>
          <a:p>
            <a:pPr lvl="0">
              <a:buFont typeface="Wingdings" panose="05000000000000000000" pitchFamily="2" charset="2"/>
              <a:buChar char="ü"/>
            </a:pPr>
            <a:r>
              <a:rPr lang="en-US" b="1" dirty="0"/>
              <a:t>Establishment of advanced relationships between ideas</a:t>
            </a:r>
          </a:p>
          <a:p>
            <a:pPr lvl="0">
              <a:buFont typeface="Wingdings" panose="05000000000000000000" pitchFamily="2" charset="2"/>
              <a:buChar char="ü"/>
            </a:pPr>
            <a:r>
              <a:rPr lang="en-US" b="1" dirty="0"/>
              <a:t>Stamina </a:t>
            </a:r>
          </a:p>
          <a:p>
            <a:pPr>
              <a:buFont typeface="Wingdings" panose="05000000000000000000" pitchFamily="2" charset="2"/>
              <a:buChar char="ü"/>
            </a:pPr>
            <a:r>
              <a:rPr lang="en-US" b="1"/>
              <a:t>Perspective-taking (K-3)</a:t>
            </a:r>
          </a:p>
          <a:p>
            <a:pPr marL="0" lvl="0" indent="0">
              <a:buNone/>
            </a:pPr>
            <a:endParaRPr lang="en-US" b="1" dirty="0"/>
          </a:p>
          <a:p>
            <a:pPr>
              <a:buFont typeface="Wingdings" panose="05000000000000000000" pitchFamily="2" charset="2"/>
              <a:buChar char="ü"/>
            </a:pPr>
            <a:endParaRPr lang="en-US" b="1" dirty="0"/>
          </a:p>
          <a:p>
            <a:pPr lvl="0">
              <a:buFont typeface="Wingdings" panose="05000000000000000000" pitchFamily="2" charset="2"/>
              <a:buChar char="ü"/>
            </a:pPr>
            <a:endParaRPr lang="en-US" b="1" dirty="0">
              <a:solidFill>
                <a:srgbClr val="FF0000"/>
              </a:solidFill>
              <a:effectLst>
                <a:outerShdw blurRad="38100" dist="38100" dir="2700000" algn="tl">
                  <a:srgbClr val="000000">
                    <a:alpha val="43137"/>
                  </a:srgbClr>
                </a:outerShdw>
              </a:effectLst>
            </a:endParaRPr>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24" name="Audio 23"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014598118"/>
      </p:ext>
    </p:extLst>
  </p:cSld>
  <p:clrMapOvr>
    <a:masterClrMapping/>
  </p:clrMapOvr>
  <mc:AlternateContent xmlns:mc="http://schemas.openxmlformats.org/markup-compatibility/2006" xmlns:p14="http://schemas.microsoft.com/office/powerpoint/2010/main">
    <mc:Choice Requires="p14">
      <p:transition spd="slow" p14:dur="2000" advTm="211292"/>
    </mc:Choice>
    <mc:Fallback xmlns="">
      <p:transition spd="slow" advTm="2112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mn-lt"/>
              </a:rPr>
              <a:t>Section 3</a:t>
            </a:r>
          </a:p>
        </p:txBody>
      </p:sp>
      <p:sp>
        <p:nvSpPr>
          <p:cNvPr id="3" name="Content Placeholder 2"/>
          <p:cNvSpPr>
            <a:spLocks noGrp="1"/>
          </p:cNvSpPr>
          <p:nvPr>
            <p:ph idx="1"/>
          </p:nvPr>
        </p:nvSpPr>
        <p:spPr/>
        <p:txBody>
          <a:bodyPr/>
          <a:lstStyle/>
          <a:p>
            <a:endParaRPr lang="en-US" dirty="0"/>
          </a:p>
          <a:p>
            <a:endParaRPr lang="en-US" dirty="0"/>
          </a:p>
          <a:p>
            <a:pPr marL="0" indent="0" algn="ctr">
              <a:buNone/>
            </a:pPr>
            <a:r>
              <a:rPr lang="en-US" b="1" dirty="0"/>
              <a:t>Understanding how the DLLP can be used to identify students’ language learning status relative to the high-leverage features</a:t>
            </a:r>
          </a:p>
        </p:txBody>
      </p:sp>
      <p:pic>
        <p:nvPicPr>
          <p:cNvPr id="4" name="Picture 1" descr="cc_by_nc_sa-01ee261355" title="Creative commons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6"/>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6"/>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p:cNvGrpSpPr/>
          <p:nvPr/>
        </p:nvGrpSpPr>
        <p:grpSpPr>
          <a:xfrm>
            <a:off x="270264" y="6042874"/>
            <a:ext cx="2185331" cy="594995"/>
            <a:chOff x="270933" y="6042872"/>
            <a:chExt cx="2190750" cy="594995"/>
          </a:xfrm>
        </p:grpSpPr>
        <p:pic>
          <p:nvPicPr>
            <p:cNvPr id="7" name="Picture 6" title="Oregon Department of Education logo"/>
            <p:cNvPicPr/>
            <p:nvPr/>
          </p:nvPicPr>
          <p:blipFill rotWithShape="1">
            <a:blip r:embed="rId7"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9" name="Audio 8"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975952281"/>
      </p:ext>
    </p:extLst>
  </p:cSld>
  <p:clrMapOvr>
    <a:masterClrMapping/>
  </p:clrMapOvr>
  <mc:AlternateContent xmlns:mc="http://schemas.openxmlformats.org/markup-compatibility/2006" xmlns:p14="http://schemas.microsoft.com/office/powerpoint/2010/main">
    <mc:Choice Requires="p14">
      <p:transition spd="slow" p14:dur="2000" advTm="15211"/>
    </mc:Choice>
    <mc:Fallback xmlns="">
      <p:transition spd="slow" advTm="152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4.4|28|12.9|48.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826a7eb6-1fc1-4229-aedf-6a10bdcdc31e">2019-10-21T07:00:00+00:00</Remediation_x0020_Date>
    <Estimated_x0020_Creation_x0020_Date xmlns="826a7eb6-1fc1-4229-aedf-6a10bdcdc31e" xsi:nil="true"/>
    <Priority xmlns="826a7eb6-1fc1-4229-aedf-6a10bdcdc31e">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D9030E-0D57-489D-AF06-30CFA55F47D5}"/>
</file>

<file path=customXml/itemProps2.xml><?xml version="1.0" encoding="utf-8"?>
<ds:datastoreItem xmlns:ds="http://schemas.openxmlformats.org/officeDocument/2006/customXml" ds:itemID="{27766F39-11AF-45F9-92CC-D17462A40058}"/>
</file>

<file path=customXml/itemProps3.xml><?xml version="1.0" encoding="utf-8"?>
<ds:datastoreItem xmlns:ds="http://schemas.openxmlformats.org/officeDocument/2006/customXml" ds:itemID="{98A4764C-752C-4363-83B3-1E8F0A818578}"/>
</file>

<file path=docProps/app.xml><?xml version="1.0" encoding="utf-8"?>
<Properties xmlns="http://schemas.openxmlformats.org/officeDocument/2006/extended-properties" xmlns:vt="http://schemas.openxmlformats.org/officeDocument/2006/docPropsVTypes">
  <TotalTime>7537</TotalTime>
  <Words>2797</Words>
  <Application>Microsoft Office PowerPoint</Application>
  <PresentationFormat>Widescreen</PresentationFormat>
  <Paragraphs>210</Paragraphs>
  <Slides>15</Slides>
  <Notes>15</Notes>
  <HiddenSlides>0</HiddenSlides>
  <MMClips>15</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15</vt:i4>
      </vt:variant>
    </vt:vector>
  </HeadingPairs>
  <TitlesOfParts>
    <vt:vector size="25" baseType="lpstr">
      <vt:lpstr>Arial</vt:lpstr>
      <vt:lpstr>Avenir LT Std 35 Light</vt:lpstr>
      <vt:lpstr>Calibri</vt:lpstr>
      <vt:lpstr>Calibri Light</vt:lpstr>
      <vt:lpstr>等线</vt:lpstr>
      <vt:lpstr>等线</vt:lpstr>
      <vt:lpstr>Times New Roman</vt:lpstr>
      <vt:lpstr>Wingdings</vt:lpstr>
      <vt:lpstr>Office Theme</vt:lpstr>
      <vt:lpstr>1_Office Theme</vt:lpstr>
      <vt:lpstr>Module 2 Presentation</vt:lpstr>
      <vt:lpstr>Section 1</vt:lpstr>
      <vt:lpstr>The DLLP Approach</vt:lpstr>
      <vt:lpstr>  </vt:lpstr>
      <vt:lpstr>Phases of the DLLP </vt:lpstr>
      <vt:lpstr>Use of DLLPs </vt:lpstr>
      <vt:lpstr>Section 2</vt:lpstr>
      <vt:lpstr>DLLP Features</vt:lpstr>
      <vt:lpstr>Section 3</vt:lpstr>
      <vt:lpstr>Example Progression in use of Verb Forms</vt:lpstr>
      <vt:lpstr>Example Progression in use of Verb Forms</vt:lpstr>
      <vt:lpstr>Example Progression in use of Verb Forms</vt:lpstr>
      <vt:lpstr>Finding the Best Fit on the DLLP</vt:lpstr>
      <vt:lpstr>Example Placement on the DLLP: Coherence/Cohesion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 Presentation</dc:title>
  <dc:creator>Margaret Heritage</dc:creator>
  <cp:lastModifiedBy>ASPENGREN Kirsten - ODE</cp:lastModifiedBy>
  <cp:revision>108</cp:revision>
  <cp:lastPrinted>2018-03-10T04:06:43Z</cp:lastPrinted>
  <dcterms:created xsi:type="dcterms:W3CDTF">2018-01-07T22:20:03Z</dcterms:created>
  <dcterms:modified xsi:type="dcterms:W3CDTF">2019-03-21T02:24:11Z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