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presentation.xml" ContentType="application/vnd.openxmlformats-officedocument.presentationml.presentation.main+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notesSlides/notesSlide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5.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ppt/tags/tag1.xml" ContentType="application/vnd.openxmlformats-officedocument.presentationml.tags+xml"/>
  <Override PartName="/docProps/app.xml" ContentType="application/vnd.openxmlformats-officedocument.extended-properties+xml"/>
  <Override PartName="/ppt/tags/tag2.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72" r:id="rId3"/>
    <p:sldId id="257" r:id="rId4"/>
    <p:sldId id="259" r:id="rId5"/>
    <p:sldId id="267" r:id="rId6"/>
    <p:sldId id="262" r:id="rId7"/>
    <p:sldId id="264" r:id="rId8"/>
    <p:sldId id="261" r:id="rId9"/>
    <p:sldId id="266" r:id="rId10"/>
    <p:sldId id="263" r:id="rId11"/>
    <p:sldId id="268" r:id="rId12"/>
    <p:sldId id="271" r:id="rId13"/>
    <p:sldId id="273"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42"/>
    <p:restoredTop sz="69277"/>
  </p:normalViewPr>
  <p:slideViewPr>
    <p:cSldViewPr snapToGrid="0" snapToObjects="1">
      <p:cViewPr varScale="1">
        <p:scale>
          <a:sx n="60" d="100"/>
          <a:sy n="60" d="100"/>
        </p:scale>
        <p:origin x="200" y="55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6FA839-706F-924B-AA21-3161FEEE41F1}" type="doc">
      <dgm:prSet loTypeId="urn:microsoft.com/office/officeart/2005/8/layout/hProcess9" loCatId="" qsTypeId="urn:microsoft.com/office/officeart/2005/8/quickstyle/simple4" qsCatId="simple" csTypeId="urn:microsoft.com/office/officeart/2005/8/colors/accent1_2" csCatId="accent1" phldr="1"/>
      <dgm:spPr/>
    </dgm:pt>
    <dgm:pt modelId="{BD8BFF3B-0745-4043-99EF-3C3B0A966A0C}">
      <dgm:prSet phldrT="[Text]"/>
      <dgm:spPr/>
      <dgm:t>
        <a:bodyPr/>
        <a:lstStyle/>
        <a:p>
          <a:r>
            <a:rPr lang="en-US" dirty="0"/>
            <a:t>End-of-grade level expectations</a:t>
          </a:r>
        </a:p>
      </dgm:t>
    </dgm:pt>
    <dgm:pt modelId="{9B0D6359-88F5-A349-98D4-2394C532D1E7}" type="parTrans" cxnId="{A24337C4-0351-924E-A54D-BE685F61ABC1}">
      <dgm:prSet/>
      <dgm:spPr/>
      <dgm:t>
        <a:bodyPr/>
        <a:lstStyle/>
        <a:p>
          <a:endParaRPr lang="en-US"/>
        </a:p>
      </dgm:t>
    </dgm:pt>
    <dgm:pt modelId="{089A58EE-C85B-D040-A1A3-7D5A04EC5814}" type="sibTrans" cxnId="{A24337C4-0351-924E-A54D-BE685F61ABC1}">
      <dgm:prSet/>
      <dgm:spPr/>
      <dgm:t>
        <a:bodyPr/>
        <a:lstStyle/>
        <a:p>
          <a:endParaRPr lang="en-US"/>
        </a:p>
      </dgm:t>
    </dgm:pt>
    <dgm:pt modelId="{AB360A14-4602-3644-9CB4-D26ECEF6E92D}">
      <dgm:prSet phldrT="[Text]"/>
      <dgm:spPr/>
      <dgm:t>
        <a:bodyPr/>
        <a:lstStyle/>
        <a:p>
          <a:r>
            <a:rPr lang="en-US" dirty="0"/>
            <a:t>End-of-grade level expectations</a:t>
          </a:r>
        </a:p>
      </dgm:t>
    </dgm:pt>
    <dgm:pt modelId="{DF28DE0D-0DFF-8C4E-A6B1-8B50663794FF}" type="parTrans" cxnId="{805E057F-998C-BD44-AB6C-A8DC574B8EAA}">
      <dgm:prSet/>
      <dgm:spPr/>
      <dgm:t>
        <a:bodyPr/>
        <a:lstStyle/>
        <a:p>
          <a:endParaRPr lang="en-US"/>
        </a:p>
      </dgm:t>
    </dgm:pt>
    <dgm:pt modelId="{3756130E-7FDA-EA43-9A48-4587E200609F}" type="sibTrans" cxnId="{805E057F-998C-BD44-AB6C-A8DC574B8EAA}">
      <dgm:prSet/>
      <dgm:spPr/>
      <dgm:t>
        <a:bodyPr/>
        <a:lstStyle/>
        <a:p>
          <a:endParaRPr lang="en-US"/>
        </a:p>
      </dgm:t>
    </dgm:pt>
    <dgm:pt modelId="{7FFAB240-FD42-4242-A08E-79CEE340DB9C}">
      <dgm:prSet phldrT="[Text]"/>
      <dgm:spPr/>
      <dgm:t>
        <a:bodyPr/>
        <a:lstStyle/>
        <a:p>
          <a:r>
            <a:rPr lang="en-US" dirty="0"/>
            <a:t>End-of-grade level expectations</a:t>
          </a:r>
        </a:p>
      </dgm:t>
    </dgm:pt>
    <dgm:pt modelId="{ADE9C1E4-7080-4544-A64B-1090AF0390A0}" type="parTrans" cxnId="{C45E449D-70E2-AE45-A583-57D4AB70C4B7}">
      <dgm:prSet/>
      <dgm:spPr/>
      <dgm:t>
        <a:bodyPr/>
        <a:lstStyle/>
        <a:p>
          <a:endParaRPr lang="en-US"/>
        </a:p>
      </dgm:t>
    </dgm:pt>
    <dgm:pt modelId="{D8CC3947-6BEE-F74E-BF78-558E58080645}" type="sibTrans" cxnId="{C45E449D-70E2-AE45-A583-57D4AB70C4B7}">
      <dgm:prSet/>
      <dgm:spPr/>
      <dgm:t>
        <a:bodyPr/>
        <a:lstStyle/>
        <a:p>
          <a:endParaRPr lang="en-US"/>
        </a:p>
      </dgm:t>
    </dgm:pt>
    <dgm:pt modelId="{CF6B6AF8-5D81-2B44-AD53-527EB8227FF2}" type="pres">
      <dgm:prSet presAssocID="{F76FA839-706F-924B-AA21-3161FEEE41F1}" presName="CompostProcess" presStyleCnt="0">
        <dgm:presLayoutVars>
          <dgm:dir/>
          <dgm:resizeHandles val="exact"/>
        </dgm:presLayoutVars>
      </dgm:prSet>
      <dgm:spPr/>
    </dgm:pt>
    <dgm:pt modelId="{CB7D07E5-A499-4949-84E8-00F104D435B6}" type="pres">
      <dgm:prSet presAssocID="{F76FA839-706F-924B-AA21-3161FEEE41F1}" presName="arrow" presStyleLbl="bgShp" presStyleIdx="0" presStyleCnt="1"/>
      <dgm:spPr/>
    </dgm:pt>
    <dgm:pt modelId="{D218C42C-ED72-1C4B-81BC-8346308E9902}" type="pres">
      <dgm:prSet presAssocID="{F76FA839-706F-924B-AA21-3161FEEE41F1}" presName="linearProcess" presStyleCnt="0"/>
      <dgm:spPr/>
    </dgm:pt>
    <dgm:pt modelId="{309831E9-BE3D-714B-8D88-8E9AA20F1641}" type="pres">
      <dgm:prSet presAssocID="{BD8BFF3B-0745-4043-99EF-3C3B0A966A0C}" presName="textNode" presStyleLbl="node1" presStyleIdx="0" presStyleCnt="3">
        <dgm:presLayoutVars>
          <dgm:bulletEnabled val="1"/>
        </dgm:presLayoutVars>
      </dgm:prSet>
      <dgm:spPr/>
    </dgm:pt>
    <dgm:pt modelId="{4F8885E8-B6EF-3C4A-98C1-829B8DD492D0}" type="pres">
      <dgm:prSet presAssocID="{089A58EE-C85B-D040-A1A3-7D5A04EC5814}" presName="sibTrans" presStyleCnt="0"/>
      <dgm:spPr/>
    </dgm:pt>
    <dgm:pt modelId="{74DB25AA-0B87-DD4F-849F-94457289DA70}" type="pres">
      <dgm:prSet presAssocID="{AB360A14-4602-3644-9CB4-D26ECEF6E92D}" presName="textNode" presStyleLbl="node1" presStyleIdx="1" presStyleCnt="3">
        <dgm:presLayoutVars>
          <dgm:bulletEnabled val="1"/>
        </dgm:presLayoutVars>
      </dgm:prSet>
      <dgm:spPr/>
    </dgm:pt>
    <dgm:pt modelId="{EAA16C3C-E113-FD45-9D66-F991C3A17F51}" type="pres">
      <dgm:prSet presAssocID="{3756130E-7FDA-EA43-9A48-4587E200609F}" presName="sibTrans" presStyleCnt="0"/>
      <dgm:spPr/>
    </dgm:pt>
    <dgm:pt modelId="{398EF927-3800-6F4F-8366-71711C26F7A0}" type="pres">
      <dgm:prSet presAssocID="{7FFAB240-FD42-4242-A08E-79CEE340DB9C}" presName="textNode" presStyleLbl="node1" presStyleIdx="2" presStyleCnt="3">
        <dgm:presLayoutVars>
          <dgm:bulletEnabled val="1"/>
        </dgm:presLayoutVars>
      </dgm:prSet>
      <dgm:spPr/>
    </dgm:pt>
  </dgm:ptLst>
  <dgm:cxnLst>
    <dgm:cxn modelId="{DC092A5E-3C72-3546-9153-22813675B09E}" type="presOf" srcId="{BD8BFF3B-0745-4043-99EF-3C3B0A966A0C}" destId="{309831E9-BE3D-714B-8D88-8E9AA20F1641}" srcOrd="0" destOrd="0" presId="urn:microsoft.com/office/officeart/2005/8/layout/hProcess9"/>
    <dgm:cxn modelId="{805E057F-998C-BD44-AB6C-A8DC574B8EAA}" srcId="{F76FA839-706F-924B-AA21-3161FEEE41F1}" destId="{AB360A14-4602-3644-9CB4-D26ECEF6E92D}" srcOrd="1" destOrd="0" parTransId="{DF28DE0D-0DFF-8C4E-A6B1-8B50663794FF}" sibTransId="{3756130E-7FDA-EA43-9A48-4587E200609F}"/>
    <dgm:cxn modelId="{421ECF96-D5ED-2C40-A0AA-3BD5CF705FE7}" type="presOf" srcId="{7FFAB240-FD42-4242-A08E-79CEE340DB9C}" destId="{398EF927-3800-6F4F-8366-71711C26F7A0}" srcOrd="0" destOrd="0" presId="urn:microsoft.com/office/officeart/2005/8/layout/hProcess9"/>
    <dgm:cxn modelId="{C45E449D-70E2-AE45-A583-57D4AB70C4B7}" srcId="{F76FA839-706F-924B-AA21-3161FEEE41F1}" destId="{7FFAB240-FD42-4242-A08E-79CEE340DB9C}" srcOrd="2" destOrd="0" parTransId="{ADE9C1E4-7080-4544-A64B-1090AF0390A0}" sibTransId="{D8CC3947-6BEE-F74E-BF78-558E58080645}"/>
    <dgm:cxn modelId="{D85FEDA8-AB60-7C4D-9FC0-EAC79FC65116}" type="presOf" srcId="{F76FA839-706F-924B-AA21-3161FEEE41F1}" destId="{CF6B6AF8-5D81-2B44-AD53-527EB8227FF2}" srcOrd="0" destOrd="0" presId="urn:microsoft.com/office/officeart/2005/8/layout/hProcess9"/>
    <dgm:cxn modelId="{A24337C4-0351-924E-A54D-BE685F61ABC1}" srcId="{F76FA839-706F-924B-AA21-3161FEEE41F1}" destId="{BD8BFF3B-0745-4043-99EF-3C3B0A966A0C}" srcOrd="0" destOrd="0" parTransId="{9B0D6359-88F5-A349-98D4-2394C532D1E7}" sibTransId="{089A58EE-C85B-D040-A1A3-7D5A04EC5814}"/>
    <dgm:cxn modelId="{91215DF9-C4BD-8C47-A434-3498C4F017C7}" type="presOf" srcId="{AB360A14-4602-3644-9CB4-D26ECEF6E92D}" destId="{74DB25AA-0B87-DD4F-849F-94457289DA70}" srcOrd="0" destOrd="0" presId="urn:microsoft.com/office/officeart/2005/8/layout/hProcess9"/>
    <dgm:cxn modelId="{384C45D8-D21E-BE4E-94B7-60964F6C5B2A}" type="presParOf" srcId="{CF6B6AF8-5D81-2B44-AD53-527EB8227FF2}" destId="{CB7D07E5-A499-4949-84E8-00F104D435B6}" srcOrd="0" destOrd="0" presId="urn:microsoft.com/office/officeart/2005/8/layout/hProcess9"/>
    <dgm:cxn modelId="{5C87606A-DF47-0D4A-BBAF-F71296C1F1A9}" type="presParOf" srcId="{CF6B6AF8-5D81-2B44-AD53-527EB8227FF2}" destId="{D218C42C-ED72-1C4B-81BC-8346308E9902}" srcOrd="1" destOrd="0" presId="urn:microsoft.com/office/officeart/2005/8/layout/hProcess9"/>
    <dgm:cxn modelId="{AE705E2A-A30A-F247-9943-2459884F0AE0}" type="presParOf" srcId="{D218C42C-ED72-1C4B-81BC-8346308E9902}" destId="{309831E9-BE3D-714B-8D88-8E9AA20F1641}" srcOrd="0" destOrd="0" presId="urn:microsoft.com/office/officeart/2005/8/layout/hProcess9"/>
    <dgm:cxn modelId="{03F37E4A-085D-1A4D-B980-5EA9FA7EEBDF}" type="presParOf" srcId="{D218C42C-ED72-1C4B-81BC-8346308E9902}" destId="{4F8885E8-B6EF-3C4A-98C1-829B8DD492D0}" srcOrd="1" destOrd="0" presId="urn:microsoft.com/office/officeart/2005/8/layout/hProcess9"/>
    <dgm:cxn modelId="{B44C8B91-5F35-9841-B43C-D5CEF6052AB2}" type="presParOf" srcId="{D218C42C-ED72-1C4B-81BC-8346308E9902}" destId="{74DB25AA-0B87-DD4F-849F-94457289DA70}" srcOrd="2" destOrd="0" presId="urn:microsoft.com/office/officeart/2005/8/layout/hProcess9"/>
    <dgm:cxn modelId="{5F572B62-6E2D-DB42-B719-DDCF5CA9F9EE}" type="presParOf" srcId="{D218C42C-ED72-1C4B-81BC-8346308E9902}" destId="{EAA16C3C-E113-FD45-9D66-F991C3A17F51}" srcOrd="3" destOrd="0" presId="urn:microsoft.com/office/officeart/2005/8/layout/hProcess9"/>
    <dgm:cxn modelId="{DA98F813-4239-234D-A7F7-83602F48FED1}" type="presParOf" srcId="{D218C42C-ED72-1C4B-81BC-8346308E9902}" destId="{398EF927-3800-6F4F-8366-71711C26F7A0}"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7D07E5-A499-4949-84E8-00F104D435B6}">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09831E9-BE3D-714B-8D88-8E9AA20F1641}">
      <dsp:nvSpPr>
        <dsp:cNvPr id="0" name=""/>
        <dsp:cNvSpPr/>
      </dsp:nvSpPr>
      <dsp:spPr>
        <a:xfrm>
          <a:off x="8840" y="1357788"/>
          <a:ext cx="2648902" cy="18103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End-of-grade level expectations</a:t>
          </a:r>
        </a:p>
      </dsp:txBody>
      <dsp:txXfrm>
        <a:off x="97216" y="1446164"/>
        <a:ext cx="2472150" cy="1633633"/>
      </dsp:txXfrm>
    </dsp:sp>
    <dsp:sp modelId="{74DB25AA-0B87-DD4F-849F-94457289DA70}">
      <dsp:nvSpPr>
        <dsp:cNvPr id="0" name=""/>
        <dsp:cNvSpPr/>
      </dsp:nvSpPr>
      <dsp:spPr>
        <a:xfrm>
          <a:off x="2790348" y="1357788"/>
          <a:ext cx="2648902" cy="18103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End-of-grade level expectations</a:t>
          </a:r>
        </a:p>
      </dsp:txBody>
      <dsp:txXfrm>
        <a:off x="2878724" y="1446164"/>
        <a:ext cx="2472150" cy="1633633"/>
      </dsp:txXfrm>
    </dsp:sp>
    <dsp:sp modelId="{398EF927-3800-6F4F-8366-71711C26F7A0}">
      <dsp:nvSpPr>
        <dsp:cNvPr id="0" name=""/>
        <dsp:cNvSpPr/>
      </dsp:nvSpPr>
      <dsp:spPr>
        <a:xfrm>
          <a:off x="5571857" y="1357788"/>
          <a:ext cx="2648902" cy="18103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End-of-grade level expectations</a:t>
          </a:r>
        </a:p>
      </dsp:txBody>
      <dsp:txXfrm>
        <a:off x="5660233" y="1446164"/>
        <a:ext cx="2472150" cy="163363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81DDDA-176A-FD4D-9C6C-09A571132377}" type="datetimeFigureOut">
              <a:rPr lang="en-US" smtClean="0"/>
              <a:t>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6BB23-561D-3B4D-9282-1F23030B0424}" type="slidenum">
              <a:rPr lang="en-US" smtClean="0"/>
              <a:t>‹#›</a:t>
            </a:fld>
            <a:endParaRPr lang="en-US"/>
          </a:p>
        </p:txBody>
      </p:sp>
    </p:spTree>
    <p:extLst>
      <p:ext uri="{BB962C8B-B14F-4D97-AF65-F5344CB8AC3E}">
        <p14:creationId xmlns:p14="http://schemas.microsoft.com/office/powerpoint/2010/main" val="768545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latin typeface="+mn-lt"/>
                <a:ea typeface="Calibri"/>
                <a:cs typeface="Calibri"/>
                <a:sym typeface="Calibri"/>
              </a:rPr>
              <a:t>Welcome to Module 1’s presentation.</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a:t>
            </a:fld>
            <a:endParaRPr lang="en-US"/>
          </a:p>
        </p:txBody>
      </p:sp>
    </p:spTree>
    <p:extLst>
      <p:ext uri="{BB962C8B-B14F-4D97-AF65-F5344CB8AC3E}">
        <p14:creationId xmlns:p14="http://schemas.microsoft.com/office/powerpoint/2010/main" val="782150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effective formative assessment, teachers</a:t>
            </a:r>
            <a:r>
              <a:rPr lang="en-US" sz="1200" kern="1200" baseline="0" dirty="0">
                <a:solidFill>
                  <a:schemeClr val="tx1"/>
                </a:solidFill>
                <a:effectLst/>
                <a:latin typeface="+mn-lt"/>
                <a:ea typeface="+mn-ea"/>
                <a:cs typeface="+mn-cs"/>
              </a:rPr>
              <a:t> need to be clear about  what students are learning – their goal – and what learning performances – also called success criteria- will show that students have met the goal.  </a:t>
            </a:r>
            <a:r>
              <a:rPr lang="en-US" sz="1200" kern="1200" dirty="0">
                <a:solidFill>
                  <a:schemeClr val="tx1"/>
                </a:solidFill>
                <a:effectLst/>
                <a:latin typeface="+mn-lt"/>
                <a:ea typeface="+mn-ea"/>
                <a:cs typeface="+mn-cs"/>
              </a:rPr>
              <a:t>With learning progressions, teachers have sufficient detail to identify important learning goals and recognize them as part of a bigger story in the development of expertise.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intended learning goal will ideally, and as often as possible, represent a step on the path toward expertise.</a:t>
            </a:r>
            <a:r>
              <a:rPr lang="en-US" sz="1200" kern="1200" baseline="0" dirty="0">
                <a:solidFill>
                  <a:schemeClr val="tx1"/>
                </a:solidFill>
                <a:effectLst/>
                <a:latin typeface="+mn-lt"/>
                <a:ea typeface="+mn-ea"/>
                <a:cs typeface="+mn-cs"/>
              </a:rPr>
              <a:t> Learning progressions, including the DLLP, help teachers identify specific  learning goals  and performances of learning. When teachers have obtained evidence they can interpret it with reference to the progression and decide what the next steps for students need to be to advance their learning. </a:t>
            </a:r>
          </a:p>
          <a:p>
            <a:endParaRPr lang="en-US" sz="120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 learning does not</a:t>
            </a:r>
            <a:r>
              <a:rPr lang="en-US" sz="1200" kern="1200" baseline="0" dirty="0">
                <a:solidFill>
                  <a:schemeClr val="tx1"/>
                </a:solidFill>
                <a:effectLst/>
                <a:latin typeface="+mn-lt"/>
                <a:ea typeface="+mn-ea"/>
                <a:cs typeface="+mn-cs"/>
              </a:rPr>
              <a:t> occur in lockstep – in other words, students do not learn at the same pace -  so </a:t>
            </a:r>
            <a:r>
              <a:rPr lang="en-US" sz="1200" kern="1200" dirty="0">
                <a:solidFill>
                  <a:schemeClr val="tx1"/>
                </a:solidFill>
                <a:effectLst/>
                <a:latin typeface="+mn-lt"/>
                <a:ea typeface="+mn-ea"/>
                <a:cs typeface="+mn-cs"/>
              </a:rPr>
              <a:t>an advantage to using progressions is that student learning can be located on a continuum of developing expertise, helping teachers make decisions</a:t>
            </a:r>
            <a:r>
              <a:rPr lang="en-US" sz="1200" kern="1200" baseline="0" dirty="0">
                <a:solidFill>
                  <a:schemeClr val="tx1"/>
                </a:solidFill>
                <a:effectLst/>
                <a:latin typeface="+mn-lt"/>
                <a:ea typeface="+mn-ea"/>
                <a:cs typeface="+mn-cs"/>
              </a:rPr>
              <a:t> about what each student needs to </a:t>
            </a:r>
            <a:r>
              <a:rPr lang="en-US" sz="1200" kern="1200" dirty="0">
                <a:solidFill>
                  <a:schemeClr val="tx1"/>
                </a:solidFill>
                <a:effectLst/>
                <a:latin typeface="+mn-lt"/>
                <a:ea typeface="+mn-ea"/>
                <a:cs typeface="+mn-cs"/>
              </a:rPr>
              <a:t>help learning progress.</a:t>
            </a:r>
            <a:r>
              <a:rPr lang="en-US" sz="1200" kern="1200" baseline="0" dirty="0">
                <a:solidFill>
                  <a:schemeClr val="tx1"/>
                </a:solidFill>
                <a:effectLst/>
                <a:latin typeface="+mn-lt"/>
                <a:ea typeface="+mn-ea"/>
                <a:cs typeface="+mn-cs"/>
              </a:rPr>
              <a:t> </a:t>
            </a:r>
            <a:r>
              <a:rPr lang="en-US" dirty="0">
                <a:effectLst/>
              </a:rPr>
              <a:t>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7D6BB23-561D-3B4D-9282-1F23030B0424}" type="slidenum">
              <a:rPr lang="en-US" smtClean="0"/>
              <a:t>10</a:t>
            </a:fld>
            <a:endParaRPr lang="en-US"/>
          </a:p>
        </p:txBody>
      </p:sp>
    </p:spTree>
    <p:extLst>
      <p:ext uri="{BB962C8B-B14F-4D97-AF65-F5344CB8AC3E}">
        <p14:creationId xmlns:p14="http://schemas.microsoft.com/office/powerpoint/2010/main" val="1313350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latin typeface="+mn-lt"/>
                <a:ea typeface="Calibri"/>
                <a:cs typeface="Calibri"/>
                <a:sym typeface="Calibri"/>
              </a:rPr>
              <a:t>In the next section, we</a:t>
            </a:r>
            <a:r>
              <a:rPr lang="en-US" sz="1200" b="0" i="0" u="none" strike="noStrike" cap="none" baseline="0" dirty="0">
                <a:solidFill>
                  <a:schemeClr val="dk1"/>
                </a:solidFill>
                <a:latin typeface="+mn-lt"/>
                <a:ea typeface="Calibri"/>
                <a:cs typeface="Calibri"/>
                <a:sym typeface="Calibri"/>
              </a:rPr>
              <a:t> present the theory of action for the dynamic language learning progressions. </a:t>
            </a:r>
            <a:r>
              <a:rPr lang="en-US" sz="1200" kern="1200" dirty="0">
                <a:solidFill>
                  <a:schemeClr val="tx1"/>
                </a:solidFill>
                <a:effectLst/>
                <a:latin typeface="+mn-lt"/>
                <a:ea typeface="+mn-ea"/>
                <a:cs typeface="+mn-cs"/>
              </a:rPr>
              <a:t>A theory of action is description of an intervention in terms of the relationships between inputs, outputs and outcomes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11</a:t>
            </a:fld>
            <a:endParaRPr lang="en-US"/>
          </a:p>
        </p:txBody>
      </p:sp>
    </p:spTree>
    <p:extLst>
      <p:ext uri="{BB962C8B-B14F-4D97-AF65-F5344CB8AC3E}">
        <p14:creationId xmlns:p14="http://schemas.microsoft.com/office/powerpoint/2010/main" val="1142869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Dynamic Language Learning Progression is structured around the features of three key language dimensions. A foundational premise of the dynamic language learning progression is that students progressively learn word, sentence, and discourse dimensions of oral language to become skilled users of academic language, both oral and written, in explanations. In reality, these three dimensions of language (i.e., word, sentence, discourse) do not operate as independent entities but rather as a mutually dependent and integral aspects of language.  The DLLP treats them separately </a:t>
            </a:r>
            <a:r>
              <a:rPr lang="en-US" sz="1200" b="1" kern="1200" dirty="0">
                <a:solidFill>
                  <a:schemeClr val="tx1"/>
                </a:solidFill>
                <a:effectLst/>
                <a:latin typeface="+mn-lt"/>
                <a:ea typeface="+mn-ea"/>
                <a:cs typeface="+mn-cs"/>
              </a:rPr>
              <a:t>only</a:t>
            </a:r>
            <a:r>
              <a:rPr lang="en-US" sz="1200" kern="1200" dirty="0">
                <a:solidFill>
                  <a:schemeClr val="tx1"/>
                </a:solidFill>
                <a:effectLst/>
                <a:latin typeface="+mn-lt"/>
                <a:ea typeface="+mn-ea"/>
                <a:cs typeface="+mn-cs"/>
              </a:rPr>
              <a:t> to assist teachers in focusing on them for the purposes of instruction and formative assessment. There is no distinction between the three dimensions when learning and using language.  Although</a:t>
            </a:r>
            <a:r>
              <a:rPr lang="en-US" sz="1200" kern="1200" baseline="0" dirty="0">
                <a:solidFill>
                  <a:schemeClr val="tx1"/>
                </a:solidFill>
                <a:effectLst/>
                <a:latin typeface="+mn-lt"/>
                <a:ea typeface="+mn-ea"/>
                <a:cs typeface="+mn-cs"/>
              </a:rPr>
              <a:t> split into three dimensions, the progression does not mean that teachers help students learn words, then sentences, then engage in discourse.  Instead, the dynamic language learning progression helps teachers pay attention to these dimensions during classroom talk. </a:t>
            </a:r>
            <a:r>
              <a:rPr lang="en-US" sz="1200" kern="1200" dirty="0">
                <a:solidFill>
                  <a:schemeClr val="tx1"/>
                </a:solidFill>
                <a:effectLst/>
                <a:latin typeface="+mn-lt"/>
                <a:ea typeface="+mn-ea"/>
                <a:cs typeface="+mn-cs"/>
              </a:rPr>
              <a:t>The ability to acquire and coordinate the dimensions of word, sentence, and discourse features of English in sophisticated ways enables a speaker to effectively learn new content in school.</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While this may</a:t>
            </a:r>
            <a:r>
              <a:rPr lang="en-US" sz="1200" b="0" kern="1200" baseline="0" dirty="0">
                <a:solidFill>
                  <a:schemeClr val="tx1"/>
                </a:solidFill>
                <a:effectLst/>
                <a:latin typeface="+mn-lt"/>
                <a:ea typeface="+mn-ea"/>
                <a:cs typeface="+mn-cs"/>
              </a:rPr>
              <a:t> be</a:t>
            </a:r>
            <a:r>
              <a:rPr lang="en-US" sz="1200" b="0" kern="1200" dirty="0">
                <a:solidFill>
                  <a:schemeClr val="tx1"/>
                </a:solidFill>
                <a:effectLst/>
                <a:latin typeface="+mn-lt"/>
                <a:ea typeface="+mn-ea"/>
                <a:cs typeface="+mn-cs"/>
              </a:rPr>
              <a:t> true for the academic language development of all students,</a:t>
            </a:r>
            <a:r>
              <a:rPr lang="en-US" sz="1200" b="0" kern="1200" baseline="0" dirty="0">
                <a:solidFill>
                  <a:schemeClr val="tx1"/>
                </a:solidFill>
                <a:effectLst/>
                <a:latin typeface="+mn-lt"/>
                <a:ea typeface="+mn-ea"/>
                <a:cs typeface="+mn-cs"/>
              </a:rPr>
              <a:t> it may be especially the case for English learners who are receiving most of their opportunities to learn English in the school context.</a:t>
            </a: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r>
              <a:rPr lang="en-US" b="0" dirty="0">
                <a:effectLst/>
              </a:rPr>
              <a:t> </a:t>
            </a:r>
            <a:endParaRPr lang="en-US" b="0" dirty="0"/>
          </a:p>
        </p:txBody>
      </p:sp>
      <p:sp>
        <p:nvSpPr>
          <p:cNvPr id="4" name="Slide Number Placeholder 3"/>
          <p:cNvSpPr>
            <a:spLocks noGrp="1"/>
          </p:cNvSpPr>
          <p:nvPr>
            <p:ph type="sldNum" sz="quarter" idx="10"/>
          </p:nvPr>
        </p:nvSpPr>
        <p:spPr/>
        <p:txBody>
          <a:bodyPr/>
          <a:lstStyle/>
          <a:p>
            <a:fld id="{D7D6BB23-561D-3B4D-9282-1F23030B0424}" type="slidenum">
              <a:rPr lang="en-US" smtClean="0"/>
              <a:t>12</a:t>
            </a:fld>
            <a:endParaRPr lang="en-US"/>
          </a:p>
        </p:txBody>
      </p:sp>
    </p:spTree>
    <p:extLst>
      <p:ext uri="{BB962C8B-B14F-4D97-AF65-F5344CB8AC3E}">
        <p14:creationId xmlns:p14="http://schemas.microsoft.com/office/powerpoint/2010/main" val="1536577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effectLst/>
              </a:rPr>
              <a:t> </a:t>
            </a:r>
            <a:r>
              <a:rPr lang="en-US" sz="1200" kern="1200" dirty="0">
                <a:solidFill>
                  <a:schemeClr val="tx1"/>
                </a:solidFill>
                <a:effectLst/>
                <a:latin typeface="+mn-lt"/>
                <a:ea typeface="+mn-ea"/>
                <a:cs typeface="+mn-cs"/>
              </a:rPr>
              <a:t>At a more detailed </a:t>
            </a:r>
            <a:r>
              <a:rPr lang="en-US" sz="1200" b="0" kern="1200" dirty="0">
                <a:solidFill>
                  <a:schemeClr val="tx1"/>
                </a:solidFill>
                <a:effectLst/>
                <a:latin typeface="+mn-lt"/>
                <a:ea typeface="+mn-ea"/>
                <a:cs typeface="+mn-cs"/>
              </a:rPr>
              <a:t>level of the progression</a:t>
            </a:r>
            <a:r>
              <a:rPr lang="en-US" sz="1200" b="0" kern="1200"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are </a:t>
            </a:r>
            <a:r>
              <a:rPr lang="en-US" sz="1200" kern="1200" dirty="0">
                <a:solidFill>
                  <a:schemeClr val="tx1"/>
                </a:solidFill>
                <a:effectLst/>
                <a:latin typeface="+mn-lt"/>
                <a:ea typeface="+mn-ea"/>
                <a:cs typeface="+mn-cs"/>
              </a:rPr>
              <a:t>eight high-leverage language features related to the dimensions word,</a:t>
            </a:r>
            <a:r>
              <a:rPr lang="en-US" sz="1200" kern="1200" baseline="0" dirty="0">
                <a:solidFill>
                  <a:schemeClr val="tx1"/>
                </a:solidFill>
                <a:effectLst/>
                <a:latin typeface="+mn-lt"/>
                <a:ea typeface="+mn-ea"/>
                <a:cs typeface="+mn-cs"/>
              </a:rPr>
              <a:t> sentence and discourse</a:t>
            </a:r>
            <a:r>
              <a:rPr lang="en-US" sz="1200" kern="1200" dirty="0">
                <a:solidFill>
                  <a:schemeClr val="tx1"/>
                </a:solidFill>
                <a:effectLst/>
                <a:latin typeface="+mn-lt"/>
                <a:ea typeface="+mn-ea"/>
                <a:cs typeface="+mn-cs"/>
              </a:rPr>
              <a:t>. These features are referred to as “high-leverage” because they are important language competencies that students need to acquire in order to access the academic content of the college- and career-ready standards.</a:t>
            </a:r>
            <a:r>
              <a:rPr lang="en-US" sz="1200" kern="1200" baseline="0" dirty="0">
                <a:solidFill>
                  <a:schemeClr val="tx1"/>
                </a:solidFill>
                <a:effectLst/>
                <a:latin typeface="+mn-lt"/>
                <a:ea typeface="+mn-ea"/>
                <a:cs typeface="+mn-cs"/>
              </a:rPr>
              <a:t> The high-leverage features are listed on activity sheet 2.  You will learn about these high-leverage features in detail in module 2.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13</a:t>
            </a:fld>
            <a:endParaRPr lang="en-US"/>
          </a:p>
        </p:txBody>
      </p:sp>
    </p:spTree>
    <p:extLst>
      <p:ext uri="{BB962C8B-B14F-4D97-AF65-F5344CB8AC3E}">
        <p14:creationId xmlns:p14="http://schemas.microsoft.com/office/powerpoint/2010/main" val="1609418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broad</a:t>
            </a:r>
            <a:r>
              <a:rPr lang="en-US" sz="1200" kern="1200" baseline="0" dirty="0">
                <a:solidFill>
                  <a:schemeClr val="tx1"/>
                </a:solidFill>
                <a:effectLst/>
                <a:latin typeface="+mn-lt"/>
                <a:ea typeface="+mn-ea"/>
                <a:cs typeface="+mn-cs"/>
              </a:rPr>
              <a:t> terms t</a:t>
            </a:r>
            <a:r>
              <a:rPr lang="en-US" sz="1200" kern="1200" dirty="0">
                <a:solidFill>
                  <a:schemeClr val="tx1"/>
                </a:solidFill>
                <a:effectLst/>
                <a:latin typeface="+mn-lt"/>
                <a:ea typeface="+mn-ea"/>
                <a:cs typeface="+mn-cs"/>
              </a:rPr>
              <a:t>he Dynamic</a:t>
            </a:r>
            <a:r>
              <a:rPr lang="en-US" sz="1200" kern="1200" baseline="0" dirty="0">
                <a:solidFill>
                  <a:schemeClr val="tx1"/>
                </a:solidFill>
                <a:effectLst/>
                <a:latin typeface="+mn-lt"/>
                <a:ea typeface="+mn-ea"/>
                <a:cs typeface="+mn-cs"/>
              </a:rPr>
              <a:t> language learning progression</a:t>
            </a:r>
            <a:r>
              <a:rPr lang="en-US" sz="1200" kern="1200" dirty="0">
                <a:solidFill>
                  <a:schemeClr val="tx1"/>
                </a:solidFill>
                <a:effectLst/>
                <a:latin typeface="+mn-lt"/>
                <a:ea typeface="+mn-ea"/>
                <a:cs typeface="+mn-cs"/>
              </a:rPr>
              <a:t> theory of action for teacher and students outcomes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hypothesizes that the “input,” the familiarization of the DLLP by teachers, will result in an increase in their knowledge of how language learning develops (output), which in turn will assist them to attend productively to student language (output) so that instruction is informed by evidence obtained during formative assessment resulting in improved language learning by students (outcome).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a:t>
            </a:r>
            <a:r>
              <a:rPr lang="en-US" sz="1200" kern="1200" baseline="0" dirty="0">
                <a:solidFill>
                  <a:schemeClr val="tx1"/>
                </a:solidFill>
                <a:effectLst/>
                <a:latin typeface="+mn-lt"/>
                <a:ea typeface="+mn-ea"/>
                <a:cs typeface="+mn-cs"/>
              </a:rPr>
              <a:t> specifically, the DLLP provides the framework for teachers to identify language learning goals, collect</a:t>
            </a:r>
            <a:r>
              <a:rPr lang="en-US" dirty="0">
                <a:effectLst/>
              </a:rPr>
              <a:t> evidence of learning and interpret the evidence.</a:t>
            </a:r>
            <a:r>
              <a:rPr lang="en-US" baseline="0" dirty="0">
                <a:effectLst/>
              </a:rPr>
              <a:t> </a:t>
            </a:r>
          </a:p>
          <a:p>
            <a:endParaRPr lang="en-US" baseline="0" dirty="0">
              <a:effectLst/>
            </a:endParaRPr>
          </a:p>
          <a:p>
            <a:r>
              <a:rPr lang="en-US" baseline="0" dirty="0">
                <a:effectLst/>
              </a:rPr>
              <a:t>By using the DLLP teachers will increase their knowledge of language learning – this is something we have found in our pilot studies of DLLP implementation – teachers have evidence of students’ language learning and they can make decisions about what is needed to advance each student’s language learning.</a:t>
            </a:r>
          </a:p>
          <a:p>
            <a:endParaRPr lang="en-US" baseline="0" dirty="0">
              <a:effectLst/>
            </a:endParaRPr>
          </a:p>
          <a:p>
            <a:r>
              <a:rPr lang="en-US" baseline="0" dirty="0">
                <a:effectLst/>
              </a:rPr>
              <a:t>The use of the DLLP will help students increase their awareness of their own language learning and help them take their own next  steps by responding to instruction and using  feedback that their teachers provide. We also found this happened in our pilot implementation classrooms.</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14</a:t>
            </a:fld>
            <a:endParaRPr lang="en-US"/>
          </a:p>
        </p:txBody>
      </p:sp>
    </p:spTree>
    <p:extLst>
      <p:ext uri="{BB962C8B-B14F-4D97-AF65-F5344CB8AC3E}">
        <p14:creationId xmlns:p14="http://schemas.microsoft.com/office/powerpoint/2010/main" val="1822976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end of Module 1’s presentation. </a:t>
            </a:r>
            <a:r>
              <a:rPr lang="en-US"/>
              <a:t>Module </a:t>
            </a:r>
            <a:r>
              <a:rPr lang="en-US" dirty="0"/>
              <a:t>2 will focus on the DLLP and provide detail</a:t>
            </a:r>
            <a:r>
              <a:rPr lang="en-US" baseline="0" dirty="0"/>
              <a:t> about its content</a:t>
            </a:r>
            <a:r>
              <a:rPr lang="en-US" baseline="0"/>
              <a:t>, organization, </a:t>
            </a:r>
            <a:r>
              <a:rPr lang="en-US" baseline="0" dirty="0"/>
              <a:t>and use.</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15</a:t>
            </a:fld>
            <a:endParaRPr lang="en-US"/>
          </a:p>
        </p:txBody>
      </p:sp>
    </p:spTree>
    <p:extLst>
      <p:ext uri="{BB962C8B-B14F-4D97-AF65-F5344CB8AC3E}">
        <p14:creationId xmlns:p14="http://schemas.microsoft.com/office/powerpoint/2010/main" val="550411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quote from an elementary teacher sums up the value of the dynamic</a:t>
            </a:r>
            <a:r>
              <a:rPr lang="en-US" sz="1200" kern="1200" baseline="0" dirty="0">
                <a:solidFill>
                  <a:schemeClr val="tx1"/>
                </a:solidFill>
                <a:effectLst/>
                <a:latin typeface="+mn-lt"/>
                <a:ea typeface="+mn-ea"/>
                <a:cs typeface="+mn-cs"/>
              </a:rPr>
              <a:t> language learning progression</a:t>
            </a:r>
            <a:r>
              <a:rPr lang="en-US" sz="1200" kern="1200" dirty="0">
                <a:solidFill>
                  <a:schemeClr val="tx1"/>
                </a:solidFill>
                <a:effectLst/>
                <a:latin typeface="+mn-lt"/>
                <a:ea typeface="+mn-ea"/>
                <a:cs typeface="+mn-cs"/>
              </a:rPr>
              <a:t>: I will pause for a moment so you care read what the teacher</a:t>
            </a:r>
            <a:r>
              <a:rPr lang="en-US" sz="1200" kern="1200" baseline="0" dirty="0">
                <a:solidFill>
                  <a:schemeClr val="tx1"/>
                </a:solidFill>
                <a:effectLst/>
                <a:latin typeface="+mn-lt"/>
                <a:ea typeface="+mn-ea"/>
                <a:cs typeface="+mn-cs"/>
              </a:rPr>
              <a:t> said. </a:t>
            </a:r>
            <a:r>
              <a:rPr lang="en-US" sz="1200" kern="1200" dirty="0">
                <a:solidFill>
                  <a:schemeClr val="tx1"/>
                </a:solidFill>
                <a:effectLst/>
                <a:latin typeface="+mn-lt"/>
                <a:ea typeface="+mn-ea"/>
                <a:cs typeface="+mn-cs"/>
              </a:rPr>
              <a:t> Working from the progression she is clear about what language she wants to focus on so she can incorporate that specific language into her content lessons.  She can also listen for this language as her students discuss what they are learning about.  Listening to what students say is a formative assessment opportunity; the teacher can assess how students are using the target language and make instructional responses that support language development. This is the benefit</a:t>
            </a:r>
            <a:r>
              <a:rPr lang="en-US" sz="1200" kern="1200" baseline="0" dirty="0">
                <a:solidFill>
                  <a:schemeClr val="tx1"/>
                </a:solidFill>
                <a:effectLst/>
                <a:latin typeface="+mn-lt"/>
                <a:ea typeface="+mn-ea"/>
                <a:cs typeface="+mn-cs"/>
              </a:rPr>
              <a:t> of implementing </a:t>
            </a:r>
            <a:r>
              <a:rPr lang="en-US" sz="1200" kern="1200" dirty="0">
                <a:solidFill>
                  <a:schemeClr val="tx1"/>
                </a:solidFill>
                <a:effectLst/>
                <a:latin typeface="+mn-lt"/>
                <a:ea typeface="+mn-ea"/>
                <a:cs typeface="+mn-cs"/>
              </a:rPr>
              <a:t>the dynamic</a:t>
            </a:r>
            <a:r>
              <a:rPr lang="en-US" sz="1200" kern="1200" baseline="0" dirty="0">
                <a:solidFill>
                  <a:schemeClr val="tx1"/>
                </a:solidFill>
                <a:effectLst/>
                <a:latin typeface="+mn-lt"/>
                <a:ea typeface="+mn-ea"/>
                <a:cs typeface="+mn-cs"/>
              </a:rPr>
              <a:t> language learning progression. In these six modules, you are going to learn about how to implement the </a:t>
            </a:r>
            <a:r>
              <a:rPr lang="en-US" sz="1200" kern="1200" dirty="0">
                <a:solidFill>
                  <a:schemeClr val="tx1"/>
                </a:solidFill>
                <a:effectLst/>
                <a:latin typeface="+mn-lt"/>
                <a:ea typeface="+mn-ea"/>
                <a:cs typeface="+mn-cs"/>
              </a:rPr>
              <a:t>dynamic</a:t>
            </a:r>
            <a:r>
              <a:rPr lang="en-US" sz="1200" kern="1200" baseline="0" dirty="0">
                <a:solidFill>
                  <a:schemeClr val="tx1"/>
                </a:solidFill>
                <a:effectLst/>
                <a:latin typeface="+mn-lt"/>
                <a:ea typeface="+mn-ea"/>
                <a:cs typeface="+mn-cs"/>
              </a:rPr>
              <a:t> language learning progression to benefit your students’ language learning during content lessons.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2</a:t>
            </a:fld>
            <a:endParaRPr lang="en-US"/>
          </a:p>
        </p:txBody>
      </p:sp>
    </p:spTree>
    <p:extLst>
      <p:ext uri="{BB962C8B-B14F-4D97-AF65-F5344CB8AC3E}">
        <p14:creationId xmlns:p14="http://schemas.microsoft.com/office/powerpoint/2010/main" val="553906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latin typeface="+mn-lt"/>
                <a:ea typeface="Calibri"/>
                <a:cs typeface="Calibri"/>
                <a:sym typeface="Calibri"/>
              </a:rPr>
              <a:t>There are three sections</a:t>
            </a:r>
            <a:r>
              <a:rPr lang="en-US" sz="1200" b="0" i="0" u="none" strike="noStrike" cap="none" baseline="0" dirty="0">
                <a:solidFill>
                  <a:schemeClr val="dk1"/>
                </a:solidFill>
                <a:latin typeface="+mn-lt"/>
                <a:ea typeface="Calibri"/>
                <a:cs typeface="Calibri"/>
                <a:sym typeface="Calibri"/>
              </a:rPr>
              <a:t> in this presentation. </a:t>
            </a:r>
            <a:r>
              <a:rPr lang="en-US" sz="1200" b="0" i="0" u="none" strike="noStrike" cap="none" dirty="0">
                <a:solidFill>
                  <a:schemeClr val="dk1"/>
                </a:solidFill>
                <a:latin typeface="+mn-lt"/>
                <a:ea typeface="Calibri"/>
                <a:cs typeface="Calibri"/>
                <a:sym typeface="Calibri"/>
              </a:rPr>
              <a:t>In the first section, we are going to  focus on what learning</a:t>
            </a:r>
            <a:r>
              <a:rPr lang="en-US" sz="1200" b="0" i="0" u="none" strike="noStrike" cap="none" baseline="0" dirty="0">
                <a:solidFill>
                  <a:schemeClr val="dk1"/>
                </a:solidFill>
                <a:latin typeface="+mn-lt"/>
                <a:ea typeface="Calibri"/>
                <a:cs typeface="Calibri"/>
                <a:sym typeface="Calibri"/>
              </a:rPr>
              <a:t> progressions are and how they are different from standards.</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3</a:t>
            </a:fld>
            <a:endParaRPr lang="en-US"/>
          </a:p>
        </p:txBody>
      </p:sp>
    </p:spTree>
    <p:extLst>
      <p:ext uri="{BB962C8B-B14F-4D97-AF65-F5344CB8AC3E}">
        <p14:creationId xmlns:p14="http://schemas.microsoft.com/office/powerpoint/2010/main" val="1969498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basic idea of learning progressions is well captured by Fritz Mosher in a 2011</a:t>
            </a:r>
            <a:r>
              <a:rPr lang="en-US" sz="1200" kern="1200" baseline="0" dirty="0">
                <a:solidFill>
                  <a:schemeClr val="tx1"/>
                </a:solidFill>
                <a:effectLst/>
                <a:latin typeface="+mn-lt"/>
                <a:ea typeface="+mn-ea"/>
                <a:cs typeface="+mn-cs"/>
              </a:rPr>
              <a:t> paper </a:t>
            </a:r>
            <a:r>
              <a:rPr lang="en-US" sz="1200" kern="1200" dirty="0">
                <a:solidFill>
                  <a:schemeClr val="tx1"/>
                </a:solidFill>
                <a:effectLst/>
                <a:latin typeface="+mn-lt"/>
                <a:ea typeface="+mn-ea"/>
                <a:cs typeface="+mn-cs"/>
              </a:rPr>
              <a:t>when he states, “Kids learn. They start out by knowing and being able to do little, and over time they know and can do more, lots more. Their thinking becomes more and more sophisticated” (p. 2).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4</a:t>
            </a:fld>
            <a:endParaRPr lang="en-US"/>
          </a:p>
        </p:txBody>
      </p:sp>
    </p:spTree>
    <p:extLst>
      <p:ext uri="{BB962C8B-B14F-4D97-AF65-F5344CB8AC3E}">
        <p14:creationId xmlns:p14="http://schemas.microsoft.com/office/powerpoint/2010/main" val="1450861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Learning progressions (or trajectories as they are referred to in mathematics) are descriptions of how student learning in a domain develops from its most rudimentary forms through increasingly sophisticated states as students move through school (Corcoran, Mosher, &amp; </a:t>
            </a:r>
            <a:r>
              <a:rPr lang="en-US" sz="1200" kern="1200" dirty="0" err="1">
                <a:solidFill>
                  <a:schemeClr val="tx1"/>
                </a:solidFill>
                <a:effectLst/>
                <a:latin typeface="+mn-lt"/>
                <a:ea typeface="+mn-ea"/>
                <a:cs typeface="+mn-cs"/>
              </a:rPr>
              <a:t>Rogat</a:t>
            </a:r>
            <a:r>
              <a:rPr lang="en-US" sz="1200" kern="1200" dirty="0">
                <a:solidFill>
                  <a:schemeClr val="tx1"/>
                </a:solidFill>
                <a:effectLst/>
                <a:latin typeface="+mn-lt"/>
                <a:ea typeface="+mn-ea"/>
                <a:cs typeface="+mn-cs"/>
              </a:rPr>
              <a:t>, 2009; </a:t>
            </a:r>
            <a:r>
              <a:rPr lang="en-US" sz="1200" kern="1200" dirty="0" err="1">
                <a:solidFill>
                  <a:schemeClr val="tx1"/>
                </a:solidFill>
                <a:effectLst/>
                <a:latin typeface="+mn-lt"/>
                <a:ea typeface="+mn-ea"/>
                <a:cs typeface="+mn-cs"/>
              </a:rPr>
              <a:t>Sztjan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Confrey</a:t>
            </a:r>
            <a:r>
              <a:rPr lang="en-US" sz="1200" kern="1200" dirty="0">
                <a:solidFill>
                  <a:schemeClr val="tx1"/>
                </a:solidFill>
                <a:effectLst/>
                <a:latin typeface="+mn-lt"/>
                <a:ea typeface="+mn-ea"/>
                <a:cs typeface="+mn-cs"/>
              </a:rPr>
              <a:t>, Holt, Wilson, &amp; </a:t>
            </a:r>
            <a:r>
              <a:rPr lang="en-US" sz="1200" kern="1200" dirty="0" err="1">
                <a:solidFill>
                  <a:schemeClr val="tx1"/>
                </a:solidFill>
                <a:effectLst/>
                <a:latin typeface="+mn-lt"/>
                <a:ea typeface="+mn-ea"/>
                <a:cs typeface="+mn-cs"/>
              </a:rPr>
              <a:t>Edgington</a:t>
            </a:r>
            <a:r>
              <a:rPr lang="en-US" sz="1200" kern="1200" dirty="0">
                <a:solidFill>
                  <a:schemeClr val="tx1"/>
                </a:solidFill>
                <a:effectLst/>
                <a:latin typeface="+mn-lt"/>
                <a:ea typeface="+mn-ea"/>
                <a:cs typeface="+mn-cs"/>
              </a:rPr>
              <a:t>, 2012; Heritage, 2008; NRC, 2007; Smith, Wiser, Anderson, &amp; </a:t>
            </a:r>
            <a:r>
              <a:rPr lang="en-US" sz="1200" kern="1200" dirty="0" err="1">
                <a:solidFill>
                  <a:schemeClr val="tx1"/>
                </a:solidFill>
                <a:effectLst/>
                <a:latin typeface="+mn-lt"/>
                <a:ea typeface="+mn-ea"/>
                <a:cs typeface="+mn-cs"/>
              </a:rPr>
              <a:t>Krajcik</a:t>
            </a:r>
            <a:r>
              <a:rPr lang="en-US" sz="1200" kern="1200" dirty="0">
                <a:solidFill>
                  <a:schemeClr val="tx1"/>
                </a:solidFill>
                <a:effectLst/>
                <a:latin typeface="+mn-lt"/>
                <a:ea typeface="+mn-ea"/>
                <a:cs typeface="+mn-cs"/>
              </a:rPr>
              <a:t>, 2006). </a:t>
            </a:r>
            <a:r>
              <a:rPr lang="en-US" sz="1200" b="1" kern="1200" dirty="0">
                <a:solidFill>
                  <a:schemeClr val="tx1"/>
                </a:solidFill>
                <a:effectLst/>
                <a:latin typeface="+mn-lt"/>
                <a:ea typeface="+mn-ea"/>
                <a:cs typeface="+mn-cs"/>
              </a:rPr>
              <a:t>These are not recorded– just here for reference if needed.</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Progressions lay out the significant steps that students tend to, or are likely to follow, as they develop knowledge and skills associated with particular domains throughout their schooling.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Progressions describe development over an extended period of time. While they represent development in learning, progressions are not developmentally inevitable. Students’ movement along the progression depends on quality teaching and learning opportunities.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Progressions are based on research about how learning actually progresses and 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empirically validated. A key question to be answered in the development of progressions is: “Does the progression describe how most students’ learning develops in a domain?”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Just as progressions lay out what it means to “develop” in an area of learning, the Dynamic</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Language Learning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Progressions describe how students’ explanations become more sophisticated between kindergarten and grade 6.  Its purpose is to provide a framework for teachers to use in support of students’ language learning and formative assessment in the content areas.</a:t>
            </a:r>
            <a:r>
              <a:rPr lang="en-US" dirty="0">
                <a:effectLst/>
              </a:rPr>
              <a:t>   </a:t>
            </a:r>
          </a:p>
          <a:p>
            <a:r>
              <a:rPr lang="en-US" b="0" dirty="0">
                <a:effectLst/>
              </a:rPr>
              <a:t>As</a:t>
            </a:r>
            <a:r>
              <a:rPr lang="en-US" b="0" baseline="0" dirty="0">
                <a:effectLst/>
              </a:rPr>
              <a:t> an approach this can also be applied to  higher grades. We encourage you to build this out at grades 7 and beyond  by collecting language samples and seeing whether they too fit on the existing progressions and adding to the characteristics of the language features if necessary for this older age range. </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66370D1-61F6-F547-8884-E00FB8972674}" type="slidenum">
              <a:rPr lang="en-US" smtClean="0"/>
              <a:t>5</a:t>
            </a:fld>
            <a:endParaRPr lang="en-US" dirty="0"/>
          </a:p>
        </p:txBody>
      </p:sp>
    </p:spTree>
    <p:extLst>
      <p:ext uri="{BB962C8B-B14F-4D97-AF65-F5344CB8AC3E}">
        <p14:creationId xmlns:p14="http://schemas.microsoft.com/office/powerpoint/2010/main" val="56070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Standards are a prescription of outcome goals. They specify what students will know and be able to do at particular points in their schooling, for example, at the end of a particular grade level, or grade bands, on the way to graduation at grade 12</a:t>
            </a:r>
            <a:r>
              <a:rPr lang="en-US" dirty="0">
                <a:effectLst/>
              </a:rPr>
              <a:t> </a:t>
            </a:r>
            <a:endParaRPr lang="en-US" dirty="0"/>
          </a:p>
        </p:txBody>
      </p:sp>
      <p:sp>
        <p:nvSpPr>
          <p:cNvPr id="4" name="Slide Number Placeholder 3"/>
          <p:cNvSpPr>
            <a:spLocks noGrp="1"/>
          </p:cNvSpPr>
          <p:nvPr>
            <p:ph type="sldNum" sz="quarter" idx="10"/>
          </p:nvPr>
        </p:nvSpPr>
        <p:spPr/>
        <p:txBody>
          <a:bodyPr/>
          <a:lstStyle/>
          <a:p>
            <a:fld id="{6A933F2D-CB86-7540-B109-2475E52113B5}" type="slidenum">
              <a:rPr lang="en-US" smtClean="0"/>
              <a:pPr/>
              <a:t>6</a:t>
            </a:fld>
            <a:endParaRPr lang="en-US" dirty="0"/>
          </a:p>
        </p:txBody>
      </p:sp>
    </p:spTree>
    <p:extLst>
      <p:ext uri="{BB962C8B-B14F-4D97-AF65-F5344CB8AC3E}">
        <p14:creationId xmlns:p14="http://schemas.microsoft.com/office/powerpoint/2010/main" val="791648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Standards do not characterize in detail how students move from one standard to the next or</a:t>
            </a:r>
            <a:r>
              <a:rPr lang="en-US" sz="1200" kern="1200" baseline="0" dirty="0">
                <a:solidFill>
                  <a:schemeClr val="tx1"/>
                </a:solidFill>
                <a:effectLst/>
                <a:latin typeface="+mn-lt"/>
                <a:ea typeface="+mn-ea"/>
                <a:cs typeface="+mn-cs"/>
              </a:rPr>
              <a:t> describe </a:t>
            </a:r>
            <a:r>
              <a:rPr lang="en-US" sz="1200" kern="1200" dirty="0">
                <a:solidFill>
                  <a:schemeClr val="tx1"/>
                </a:solidFill>
                <a:effectLst/>
                <a:latin typeface="+mn-lt"/>
                <a:ea typeface="+mn-ea"/>
                <a:cs typeface="+mn-cs"/>
              </a:rPr>
              <a:t>how students might do that. By contrast, progressions identify many more significant steps along a pathway of development toward an ultimate goal.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Standards do not represent the level of detail needed</a:t>
            </a:r>
            <a:r>
              <a:rPr lang="en-US" sz="1200" kern="1200" baseline="0" dirty="0">
                <a:solidFill>
                  <a:schemeClr val="tx1"/>
                </a:solidFill>
                <a:effectLst/>
                <a:latin typeface="+mn-lt"/>
                <a:ea typeface="+mn-ea"/>
                <a:cs typeface="+mn-cs"/>
              </a:rPr>
              <a:t> for formative assessment to inform learning day by day. </a:t>
            </a:r>
            <a:r>
              <a:rPr lang="en-US" sz="1200" kern="1200" dirty="0">
                <a:solidFill>
                  <a:schemeClr val="tx1"/>
                </a:solidFill>
                <a:effectLst/>
                <a:latin typeface="+mn-lt"/>
                <a:ea typeface="+mn-ea"/>
                <a:cs typeface="+mn-cs"/>
              </a:rPr>
              <a:t>The information yielded from standards’ assessment is of a large grain size</a:t>
            </a:r>
            <a:r>
              <a:rPr lang="en-US" sz="1200" kern="1200" baseline="0" dirty="0">
                <a:solidFill>
                  <a:schemeClr val="tx1"/>
                </a:solidFill>
                <a:effectLst/>
                <a:latin typeface="+mn-lt"/>
                <a:ea typeface="+mn-ea"/>
                <a:cs typeface="+mn-cs"/>
              </a:rPr>
              <a:t> and</a:t>
            </a:r>
            <a:r>
              <a:rPr lang="en-US" sz="1200" kern="1200" dirty="0">
                <a:solidFill>
                  <a:schemeClr val="tx1"/>
                </a:solidFill>
                <a:effectLst/>
                <a:latin typeface="+mn-lt"/>
                <a:ea typeface="+mn-ea"/>
                <a:cs typeface="+mn-cs"/>
              </a:rPr>
              <a:t> does not provide sufficiently detailed information for teachers to know what the next instructional steps should be to progress learning</a:t>
            </a:r>
            <a:r>
              <a:rPr lang="en-US" dirty="0">
                <a:effectLst/>
              </a:rPr>
              <a:t>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7</a:t>
            </a:fld>
            <a:endParaRPr lang="en-US"/>
          </a:p>
        </p:txBody>
      </p:sp>
    </p:spTree>
    <p:extLst>
      <p:ext uri="{BB962C8B-B14F-4D97-AF65-F5344CB8AC3E}">
        <p14:creationId xmlns:p14="http://schemas.microsoft.com/office/powerpoint/2010/main" val="422499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latin typeface="+mn-lt"/>
                <a:ea typeface="Calibri"/>
                <a:cs typeface="Calibri"/>
                <a:sym typeface="Calibri"/>
              </a:rPr>
              <a:t>In the next section, we</a:t>
            </a:r>
            <a:r>
              <a:rPr lang="en-US" sz="1200" b="0" i="0" u="none" strike="noStrike" cap="none" baseline="0" dirty="0">
                <a:solidFill>
                  <a:schemeClr val="dk1"/>
                </a:solidFill>
                <a:latin typeface="+mn-lt"/>
                <a:ea typeface="Calibri"/>
                <a:cs typeface="Calibri"/>
                <a:sym typeface="Calibri"/>
              </a:rPr>
              <a:t> describe how learning progressions can support formative assessment and instruction.</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8</a:t>
            </a:fld>
            <a:endParaRPr lang="en-US"/>
          </a:p>
        </p:txBody>
      </p:sp>
    </p:spTree>
    <p:extLst>
      <p:ext uri="{BB962C8B-B14F-4D97-AF65-F5344CB8AC3E}">
        <p14:creationId xmlns:p14="http://schemas.microsoft.com/office/powerpoint/2010/main" val="1226936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Helvetica" charset="0"/>
                <a:ea typeface="Helvetica" charset="0"/>
                <a:cs typeface="Helvetica" charset="0"/>
              </a:rPr>
              <a:t>Formative assessment is the term used to describe a type of assessment where the focus is on</a:t>
            </a:r>
            <a:r>
              <a:rPr lang="en-US" b="0" dirty="0">
                <a:solidFill>
                  <a:srgbClr val="FF0000"/>
                </a:solidFill>
                <a:latin typeface="Helvetica" charset="0"/>
                <a:ea typeface="Helvetica" charset="0"/>
                <a:cs typeface="Helvetica" charset="0"/>
              </a:rPr>
              <a:t> </a:t>
            </a:r>
            <a:r>
              <a:rPr lang="en-US" b="0" i="0" dirty="0">
                <a:solidFill>
                  <a:srgbClr val="FF0000"/>
                </a:solidFill>
                <a:latin typeface="Helvetica" charset="0"/>
                <a:ea typeface="Helvetica" charset="0"/>
                <a:cs typeface="Helvetica" charset="0"/>
              </a:rPr>
              <a:t>informing </a:t>
            </a:r>
            <a:r>
              <a:rPr lang="en-US" b="0" dirty="0">
                <a:latin typeface="Helvetica" charset="0"/>
                <a:ea typeface="Helvetica" charset="0"/>
                <a:cs typeface="Helvetica" charset="0"/>
              </a:rPr>
              <a:t>learning, rather than measuring it or summing it up</a:t>
            </a:r>
            <a:r>
              <a:rPr lang="en-US" b="0" baseline="0" dirty="0">
                <a:latin typeface="Helvetica" charset="0"/>
                <a:ea typeface="Helvetica" charset="0"/>
                <a:cs typeface="Helvetica" charset="0"/>
              </a:rPr>
              <a:t> as do interim/benchmark or end-of-year-assessments. </a:t>
            </a:r>
            <a:r>
              <a:rPr lang="en-US" b="0" dirty="0">
                <a:latin typeface="Helvetica" charset="0"/>
                <a:ea typeface="Helvetica" charset="0"/>
                <a:cs typeface="Helvetica" charset="0"/>
              </a:rPr>
              <a:t> Formative </a:t>
            </a:r>
            <a:r>
              <a:rPr lang="en-US" b="0" i="0" dirty="0">
                <a:latin typeface="Helvetica" charset="0"/>
                <a:ea typeface="Helvetica" charset="0"/>
                <a:cs typeface="Helvetica" charset="0"/>
              </a:rPr>
              <a:t>assessment focuses on the learning </a:t>
            </a:r>
            <a:r>
              <a:rPr lang="en-US" b="0" i="0" dirty="0">
                <a:solidFill>
                  <a:srgbClr val="FF0000"/>
                </a:solidFill>
                <a:latin typeface="Helvetica" charset="0"/>
                <a:ea typeface="Helvetica" charset="0"/>
                <a:cs typeface="Helvetica" charset="0"/>
              </a:rPr>
              <a:t>as it is taking place. In other</a:t>
            </a:r>
            <a:r>
              <a:rPr lang="en-US" b="0" i="0" baseline="0" dirty="0">
                <a:solidFill>
                  <a:srgbClr val="FF0000"/>
                </a:solidFill>
                <a:latin typeface="Helvetica" charset="0"/>
                <a:ea typeface="Helvetica" charset="0"/>
                <a:cs typeface="Helvetica" charset="0"/>
              </a:rPr>
              <a:t> words, it occurs during daily lessons, sometimes once, sometimes more, to gauge where students are while they are learning so that teachers can take action to help students make progress. Formative assessment is completely within the purview of individual teachers in their classroom, unlike other types of assessment that  are external to the classroom.  External assessments that are required by the school, district or state are used for different purposes other than informing teaching and learning minute-by-minute, day-by-day.</a:t>
            </a:r>
            <a:r>
              <a:rPr lang="en-US" b="0" i="0" dirty="0">
                <a:solidFill>
                  <a:srgbClr val="FF0000"/>
                </a:solidFill>
                <a:latin typeface="Helvetica" charset="0"/>
                <a:ea typeface="Helvetica" charset="0"/>
                <a:cs typeface="Helvetica" charset="0"/>
              </a:rPr>
              <a:t>  </a:t>
            </a:r>
            <a:endParaRPr lang="en-US" b="0" dirty="0">
              <a:latin typeface="Helvetica" charset="0"/>
              <a:ea typeface="Helvetica" charset="0"/>
              <a:cs typeface="Helvetica" charset="0"/>
            </a:endParaRPr>
          </a:p>
          <a:p>
            <a:endParaRPr lang="en-US" b="0" dirty="0"/>
          </a:p>
        </p:txBody>
      </p:sp>
      <p:sp>
        <p:nvSpPr>
          <p:cNvPr id="4" name="Slide Number Placeholder 3"/>
          <p:cNvSpPr>
            <a:spLocks noGrp="1"/>
          </p:cNvSpPr>
          <p:nvPr>
            <p:ph type="sldNum" sz="quarter" idx="10"/>
          </p:nvPr>
        </p:nvSpPr>
        <p:spPr/>
        <p:txBody>
          <a:bodyPr/>
          <a:lstStyle/>
          <a:p>
            <a:fld id="{C66370D1-61F6-F547-8884-E00FB8972674}" type="slidenum">
              <a:rPr lang="en-US" smtClean="0"/>
              <a:t>9</a:t>
            </a:fld>
            <a:endParaRPr lang="en-US" dirty="0"/>
          </a:p>
        </p:txBody>
      </p:sp>
    </p:spTree>
    <p:extLst>
      <p:ext uri="{BB962C8B-B14F-4D97-AF65-F5344CB8AC3E}">
        <p14:creationId xmlns:p14="http://schemas.microsoft.com/office/powerpoint/2010/main" val="50591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196274-9F03-C14D-B56B-5E6F55D6C653}" type="datetimeFigureOut">
              <a:rPr lang="en-US" smtClean="0"/>
              <a:t>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16946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84341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911599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626668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96274-9F03-C14D-B56B-5E6F55D6C653}" type="datetimeFigureOut">
              <a:rPr lang="en-US" smtClean="0"/>
              <a:t>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568726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196274-9F03-C14D-B56B-5E6F55D6C653}" type="datetimeFigureOut">
              <a:rPr lang="en-US" smtClean="0"/>
              <a:t>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38169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196274-9F03-C14D-B56B-5E6F55D6C653}" type="datetimeFigureOut">
              <a:rPr lang="en-US" smtClean="0"/>
              <a:t>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782745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196274-9F03-C14D-B56B-5E6F55D6C653}" type="datetimeFigureOut">
              <a:rPr lang="en-US" smtClean="0"/>
              <a:t>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1995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96274-9F03-C14D-B56B-5E6F55D6C653}" type="datetimeFigureOut">
              <a:rPr lang="en-US" smtClean="0"/>
              <a:t>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771940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8489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40123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196274-9F03-C14D-B56B-5E6F55D6C653}" type="datetimeFigureOut">
              <a:rPr lang="en-US" smtClean="0"/>
              <a:t>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38DDE-BE8A-8142-86AB-B793AE6C73BB}" type="slidenum">
              <a:rPr lang="en-US" smtClean="0"/>
              <a:t>‹#›</a:t>
            </a:fld>
            <a:endParaRPr lang="en-US"/>
          </a:p>
        </p:txBody>
      </p:sp>
    </p:spTree>
    <p:extLst>
      <p:ext uri="{BB962C8B-B14F-4D97-AF65-F5344CB8AC3E}">
        <p14:creationId xmlns:p14="http://schemas.microsoft.com/office/powerpoint/2010/main" val="123562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2.xml"/><Relationship Id="rId9" Type="http://schemas.openxmlformats.org/officeDocument/2006/relationships/image" Target="../media/image5.jpg"/></Relationships>
</file>

<file path=ppt/slides/_rels/slide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3.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notesSlide" Target="../notesSlides/notesSlide14.xml"/><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notesSlide" Target="../notesSlides/notesSlide15.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5.m4a"/><Relationship Id="rId7" Type="http://schemas.openxmlformats.org/officeDocument/2006/relationships/hyperlink" Target="http://creativecommons.org/licenses/by-nc-sa/4.0" TargetMode="External"/><Relationship Id="rId2" Type="http://schemas.microsoft.com/office/2007/relationships/media" Target="../media/media5.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5.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diagramQuickStyle" Target="../diagrams/quickStyle1.xml"/><Relationship Id="rId12"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1.xml"/><Relationship Id="rId11" Type="http://schemas.openxmlformats.org/officeDocument/2006/relationships/hyperlink" Target="http://creativecommons.org/licenses/by-nc-sa/4.0" TargetMode="External"/><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notesSlide" Target="../notesSlides/notesSlide6.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9.m4a"/><Relationship Id="rId7" Type="http://schemas.openxmlformats.org/officeDocument/2006/relationships/hyperlink" Target="http://creativecommons.org/licenses/by-nc-sa/4.0" TargetMode="External"/><Relationship Id="rId2" Type="http://schemas.microsoft.com/office/2007/relationships/media" Target="../media/media9.m4a"/><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notesSlide" Target="../notesSlides/notesSlide9.xml"/><Relationship Id="rId4" Type="http://schemas.openxmlformats.org/officeDocument/2006/relationships/slideLayout" Target="../slideLayouts/slideLayout2.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979726"/>
            <a:ext cx="9144000" cy="1655762"/>
          </a:xfrm>
        </p:spPr>
        <p:txBody>
          <a:bodyPr>
            <a:normAutofit/>
          </a:bodyPr>
          <a:lstStyle/>
          <a:p>
            <a:r>
              <a:rPr lang="en-US" sz="4000" b="1" dirty="0"/>
              <a:t>Margaret Heritage</a:t>
            </a:r>
          </a:p>
        </p:txBody>
      </p:sp>
      <p:sp>
        <p:nvSpPr>
          <p:cNvPr id="4" name="Shape 97"/>
          <p:cNvSpPr txBox="1">
            <a:spLocks noGrp="1"/>
          </p:cNvSpPr>
          <p:nvPr>
            <p:ph type="ctrTitle"/>
          </p:nvPr>
        </p:nvSpPr>
        <p:spPr>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sz="6000" b="1" i="0" u="none" strike="noStrike" cap="none">
                <a:solidFill>
                  <a:schemeClr val="dk1"/>
                </a:solidFill>
                <a:latin typeface="Calibri"/>
                <a:ea typeface="Calibri"/>
                <a:cs typeface="Calibri"/>
                <a:sym typeface="Calibri"/>
              </a:rPr>
              <a:t>Module 1 Presentation</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37449945"/>
      </p:ext>
    </p:extLst>
  </p:cSld>
  <p:clrMapOvr>
    <a:masterClrMapping/>
  </p:clrMapOvr>
  <mc:AlternateContent xmlns:mc="http://schemas.openxmlformats.org/markup-compatibility/2006" xmlns:p14="http://schemas.microsoft.com/office/powerpoint/2010/main">
    <mc:Choice Requires="p14">
      <p:transition spd="slow" p14:dur="2000" advTm="6113"/>
    </mc:Choice>
    <mc:Fallback xmlns="">
      <p:transition spd="slow" advTm="61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Formative Assessment</a:t>
            </a:r>
          </a:p>
        </p:txBody>
      </p:sp>
      <p:sp>
        <p:nvSpPr>
          <p:cNvPr id="3" name="Content Placeholder 2"/>
          <p:cNvSpPr>
            <a:spLocks noGrp="1"/>
          </p:cNvSpPr>
          <p:nvPr>
            <p:ph idx="1"/>
          </p:nvPr>
        </p:nvSpPr>
        <p:spPr>
          <a:xfrm>
            <a:off x="685800" y="1520825"/>
            <a:ext cx="10515600" cy="4351338"/>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6" name="Chevron 5"/>
          <p:cNvSpPr/>
          <p:nvPr/>
        </p:nvSpPr>
        <p:spPr>
          <a:xfrm>
            <a:off x="3048000" y="3556532"/>
            <a:ext cx="1794933" cy="61956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Learning goal</a:t>
            </a:r>
          </a:p>
        </p:txBody>
      </p:sp>
      <p:sp>
        <p:nvSpPr>
          <p:cNvPr id="7" name="Chevron 6"/>
          <p:cNvSpPr/>
          <p:nvPr/>
        </p:nvSpPr>
        <p:spPr>
          <a:xfrm>
            <a:off x="4656666" y="3573464"/>
            <a:ext cx="1913469" cy="619569"/>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Learning goal</a:t>
            </a:r>
          </a:p>
        </p:txBody>
      </p:sp>
      <p:sp>
        <p:nvSpPr>
          <p:cNvPr id="8" name="Chevron 7"/>
          <p:cNvSpPr/>
          <p:nvPr/>
        </p:nvSpPr>
        <p:spPr>
          <a:xfrm>
            <a:off x="6383867" y="3573464"/>
            <a:ext cx="1828800" cy="636501"/>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Learning goal</a:t>
            </a:r>
          </a:p>
        </p:txBody>
      </p:sp>
      <p:sp>
        <p:nvSpPr>
          <p:cNvPr id="10" name="TextBox 9" descr="Arrow points along a series of learning goals." title="Formative assessment progression"/>
          <p:cNvSpPr txBox="1"/>
          <p:nvPr/>
        </p:nvSpPr>
        <p:spPr>
          <a:xfrm>
            <a:off x="6908800" y="3776133"/>
            <a:ext cx="184731" cy="369332"/>
          </a:xfrm>
          <a:prstGeom prst="rect">
            <a:avLst/>
          </a:prstGeom>
          <a:noFill/>
        </p:spPr>
        <p:txBody>
          <a:bodyPr wrap="none" rtlCol="0">
            <a:spAutoFit/>
          </a:bodyPr>
          <a:lstStyle/>
          <a:p>
            <a:endParaRPr lang="en-US" dirty="0"/>
          </a:p>
        </p:txBody>
      </p:sp>
      <p:sp>
        <p:nvSpPr>
          <p:cNvPr id="11" name="Chevron 10"/>
          <p:cNvSpPr/>
          <p:nvPr/>
        </p:nvSpPr>
        <p:spPr>
          <a:xfrm>
            <a:off x="8060268" y="3573464"/>
            <a:ext cx="1998131" cy="636501"/>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Learning goal</a:t>
            </a:r>
          </a:p>
        </p:txBody>
      </p:sp>
      <p:sp>
        <p:nvSpPr>
          <p:cNvPr id="5" name="Right Arrow 4"/>
          <p:cNvSpPr/>
          <p:nvPr/>
        </p:nvSpPr>
        <p:spPr>
          <a:xfrm>
            <a:off x="3047999" y="4536143"/>
            <a:ext cx="7333129" cy="7888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Learning Progression</a:t>
            </a:r>
          </a:p>
        </p:txBody>
      </p:sp>
      <p:pic>
        <p:nvPicPr>
          <p:cNvPr id="12"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14" name="Group 13" title="Oregon Department of Education logo"/>
          <p:cNvGrpSpPr/>
          <p:nvPr/>
        </p:nvGrpSpPr>
        <p:grpSpPr>
          <a:xfrm>
            <a:off x="270264" y="6042874"/>
            <a:ext cx="2185331" cy="594995"/>
            <a:chOff x="270933" y="6042872"/>
            <a:chExt cx="2190750" cy="594995"/>
          </a:xfrm>
        </p:grpSpPr>
        <p:pic>
          <p:nvPicPr>
            <p:cNvPr id="15" name="Picture 14"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6" name="Straight Connector 15"/>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8" name="Sound 17"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1516433"/>
      </p:ext>
    </p:extLst>
  </p:cSld>
  <p:clrMapOvr>
    <a:masterClrMapping/>
  </p:clrMapOvr>
  <mc:AlternateContent xmlns:mc="http://schemas.openxmlformats.org/markup-compatibility/2006" xmlns:p14="http://schemas.microsoft.com/office/powerpoint/2010/main">
    <mc:Choice Requires="p14">
      <p:transition spd="slow" p14:dur="2000" advTm="84675"/>
    </mc:Choice>
    <mc:Fallback xmlns="">
      <p:transition spd="slow" advTm="84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Section 3</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The Theory of Action for Dynamic Language Learning Progressions</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9" name="Sound 8"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975952281"/>
      </p:ext>
    </p:extLst>
  </p:cSld>
  <p:clrMapOvr>
    <a:masterClrMapping/>
  </p:clrMapOvr>
  <mc:AlternateContent xmlns:mc="http://schemas.openxmlformats.org/markup-compatibility/2006" xmlns:p14="http://schemas.microsoft.com/office/powerpoint/2010/main">
    <mc:Choice Requires="p14">
      <p:transition spd="slow" p14:dur="2000" advTm="20609"/>
    </mc:Choice>
    <mc:Fallback xmlns="">
      <p:transition spd="slow" advTm="20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itle: Dynamic Language Learning Progression&#10;Categories: Word, Sentence, Discourse" title="DLLP overview"/>
          <p:cNvSpPr>
            <a:spLocks noGrp="1"/>
          </p:cNvSpPr>
          <p:nvPr>
            <p:ph type="title"/>
          </p:nvPr>
        </p:nvSpPr>
        <p:spPr/>
        <p:txBody>
          <a:bodyPr/>
          <a:lstStyle/>
          <a:p>
            <a:r>
              <a:rPr lang="en-US" b="1" dirty="0"/>
              <a:t>DLLP Overview</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Sound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pic>
        <p:nvPicPr>
          <p:cNvPr id="11" name="Content Placeholder 10" descr="Word, sentence, discourse triple venn diagram with Explanation in center" title="DLLP graphic"/>
          <p:cNvPicPr>
            <a:picLocks noGrp="1" noChangeAspect="1"/>
          </p:cNvPicPr>
          <p:nvPr>
            <p:ph idx="1"/>
          </p:nvPr>
        </p:nvPicPr>
        <p:blipFill>
          <a:blip r:embed="rId9">
            <a:extLst>
              <a:ext uri="{28A0092B-C50C-407E-A947-70E740481C1C}">
                <a14:useLocalDpi xmlns:a14="http://schemas.microsoft.com/office/drawing/2010/main" val="0"/>
              </a:ext>
            </a:extLst>
          </a:blip>
          <a:stretch>
            <a:fillRect/>
          </a:stretch>
        </p:blipFill>
        <p:spPr>
          <a:xfrm>
            <a:off x="3797208" y="1562386"/>
            <a:ext cx="4597584" cy="4351338"/>
          </a:xfrm>
        </p:spPr>
      </p:pic>
    </p:spTree>
    <p:extLst>
      <p:ext uri="{BB962C8B-B14F-4D97-AF65-F5344CB8AC3E}">
        <p14:creationId xmlns:p14="http://schemas.microsoft.com/office/powerpoint/2010/main" val="807105610"/>
      </p:ext>
    </p:extLst>
  </p:cSld>
  <p:clrMapOvr>
    <a:masterClrMapping/>
  </p:clrMapOvr>
  <mc:AlternateContent xmlns:mc="http://schemas.openxmlformats.org/markup-compatibility/2006" xmlns:p14="http://schemas.microsoft.com/office/powerpoint/2010/main">
    <mc:Choice Requires="p14">
      <p:transition spd="slow" p14:dur="2000" advTm="107062"/>
    </mc:Choice>
    <mc:Fallback xmlns="">
      <p:transition spd="slow" advTm="107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DLLP overview (cont.)</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8" name="Group 7" title="Oregon Department of Education logo"/>
          <p:cNvGrpSpPr/>
          <p:nvPr/>
        </p:nvGrpSpPr>
        <p:grpSpPr>
          <a:xfrm>
            <a:off x="270264" y="6042874"/>
            <a:ext cx="2185331" cy="594995"/>
            <a:chOff x="270933" y="6042872"/>
            <a:chExt cx="2190750" cy="594995"/>
          </a:xfrm>
        </p:grpSpPr>
        <p:pic>
          <p:nvPicPr>
            <p:cNvPr id="9" name="Picture 8"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3" name="Content Placeholder 2"/>
          <p:cNvSpPr>
            <a:spLocks noGrp="1"/>
          </p:cNvSpPr>
          <p:nvPr>
            <p:ph idx="1"/>
          </p:nvPr>
        </p:nvSpPr>
        <p:spPr>
          <a:xfrm>
            <a:off x="838200" y="1813885"/>
            <a:ext cx="10515600" cy="3831541"/>
          </a:xfrm>
        </p:spPr>
        <p:txBody>
          <a:bodyPr/>
          <a:lstStyle/>
          <a:p>
            <a:pPr marL="0" indent="0">
              <a:lnSpc>
                <a:spcPct val="100000"/>
              </a:lnSpc>
              <a:spcBef>
                <a:spcPts val="0"/>
              </a:spcBef>
              <a:buNone/>
            </a:pPr>
            <a:r>
              <a:rPr lang="en-US" b="1" i="1" dirty="0">
                <a:solidFill>
                  <a:srgbClr val="FF0000"/>
                </a:solidFill>
                <a:latin typeface="Helvetica" charset="0"/>
                <a:ea typeface="Helvetica" charset="0"/>
                <a:cs typeface="Helvetica" charset="0"/>
              </a:rPr>
              <a:t>             </a:t>
            </a:r>
          </a:p>
        </p:txBody>
      </p:sp>
      <p:pic>
        <p:nvPicPr>
          <p:cNvPr id="11" name="Content Placeholder 3" descr="Word, Sentence, Discouse triple venn diagram with each DLLP feature connected to at least one section" title="DLLP graphic"/>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51175" y="1457739"/>
            <a:ext cx="6359525" cy="4557299"/>
          </a:xfrm>
          <a:prstGeom prst="rect">
            <a:avLst/>
          </a:prstGeom>
        </p:spPr>
      </p:pic>
      <p:pic>
        <p:nvPicPr>
          <p:cNvPr id="12" name="Sound 1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554503538"/>
      </p:ext>
    </p:extLst>
  </p:cSld>
  <p:clrMapOvr>
    <a:masterClrMapping/>
  </p:clrMapOvr>
  <mc:AlternateContent xmlns:mc="http://schemas.openxmlformats.org/markup-compatibility/2006" xmlns:p14="http://schemas.microsoft.com/office/powerpoint/2010/main">
    <mc:Choice Requires="p14">
      <p:transition spd="slow" p14:dur="2000" advTm="38876"/>
    </mc:Choice>
    <mc:Fallback xmlns="">
      <p:transition spd="slow" advTm="388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 y="365125"/>
            <a:ext cx="11372849" cy="1325563"/>
          </a:xfrm>
        </p:spPr>
        <p:txBody>
          <a:bodyPr>
            <a:normAutofit/>
          </a:bodyPr>
          <a:lstStyle/>
          <a:p>
            <a:r>
              <a:rPr lang="en-US" sz="3600" b="1" dirty="0">
                <a:latin typeface="+mn-lt"/>
              </a:rPr>
              <a:t>Dynamic Language Learning Progression Theory of Action</a:t>
            </a:r>
          </a:p>
        </p:txBody>
      </p:sp>
      <p:pic>
        <p:nvPicPr>
          <p:cNvPr id="5" name="Content Placeholder 4" descr="Lists expected outcomes of using DLLPs." title="DLLP theory of action"/>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97527" y="1825625"/>
            <a:ext cx="9969373" cy="4351338"/>
          </a:xfrm>
        </p:spPr>
      </p:pic>
      <p:pic>
        <p:nvPicPr>
          <p:cNvPr id="4"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Sound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551642568"/>
      </p:ext>
    </p:extLst>
  </p:cSld>
  <p:clrMapOvr>
    <a:masterClrMapping/>
  </p:clrMapOvr>
  <mc:AlternateContent xmlns:mc="http://schemas.openxmlformats.org/markup-compatibility/2006" xmlns:p14="http://schemas.microsoft.com/office/powerpoint/2010/main">
    <mc:Choice Requires="p14">
      <p:transition spd="slow" p14:dur="2000" advTm="92456"/>
    </mc:Choice>
    <mc:Fallback xmlns="">
      <p:transition spd="slow" advTm="924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0517"/>
          </a:xfrm>
        </p:spPr>
        <p:txBody>
          <a:bodyPr>
            <a:normAutofit fontScale="90000"/>
          </a:bodyPr>
          <a:lstStyle/>
          <a:p>
            <a:r>
              <a:rPr lang="en-US" dirty="0"/>
              <a:t>  </a:t>
            </a:r>
          </a:p>
        </p:txBody>
      </p:sp>
      <p:pic>
        <p:nvPicPr>
          <p:cNvPr id="4" name="Content Placeholder 3" title="DLLP logo"/>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bwMode="auto">
          <a:xfrm>
            <a:off x="5048250" y="1284914"/>
            <a:ext cx="2095500" cy="4181475"/>
          </a:xfrm>
          <a:prstGeom prst="rect">
            <a:avLst/>
          </a:prstGeom>
          <a:noFill/>
          <a:ln>
            <a:noFill/>
          </a:ln>
        </p:spPr>
      </p:pic>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3" name="Sound 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37095258"/>
      </p:ext>
    </p:extLst>
  </p:cSld>
  <p:clrMapOvr>
    <a:masterClrMapping/>
  </p:clrMapOvr>
  <mc:AlternateContent xmlns:mc="http://schemas.openxmlformats.org/markup-compatibility/2006" xmlns:p14="http://schemas.microsoft.com/office/powerpoint/2010/main">
    <mc:Choice Requires="p14">
      <p:transition spd="slow" p14:dur="2000" advTm="16168"/>
    </mc:Choice>
    <mc:Fallback xmlns="">
      <p:transition spd="slow" advTm="16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p:txBody>
          <a:bodyPr>
            <a:normAutofit/>
          </a:bodyPr>
          <a:lstStyle/>
          <a:p>
            <a:pPr marL="0" indent="0">
              <a:buNone/>
            </a:pPr>
            <a:r>
              <a:rPr lang="en-US" i="1" dirty="0"/>
              <a:t>What I enjoyed most about this process [implementing the dynamic language learning progression]is really bringing to light the importance of oral language. We talk about it all the time, but it’s looking at these progressions in the different areas. It really makes it evident and obvious, at least to me, what are the things I can be working on in the classroom and what I should be listening in on. So that way I can incorporate it into the content that we’re currently working on. </a:t>
            </a:r>
            <a:endParaRPr lang="en-US" dirty="0"/>
          </a:p>
          <a:p>
            <a:pPr marL="0" indent="0">
              <a:buNone/>
            </a:pPr>
            <a:r>
              <a:rPr lang="en-US" i="1" dirty="0"/>
              <a:t> </a:t>
            </a:r>
            <a:endParaRPr lang="en-US" dirty="0"/>
          </a:p>
          <a:p>
            <a:pPr marL="0" indent="0" algn="r">
              <a:buNone/>
            </a:pPr>
            <a:r>
              <a:rPr lang="en-US" i="1" dirty="0"/>
              <a:t>Elementary Teacher</a:t>
            </a:r>
            <a:endParaRPr lang="en-US" dirty="0"/>
          </a:p>
          <a:p>
            <a:pPr marL="0" indent="0">
              <a:buNone/>
            </a:pPr>
            <a:r>
              <a:rPr lang="en-US" dirty="0"/>
              <a:t>  </a:t>
            </a:r>
          </a:p>
          <a:p>
            <a:endParaRPr lang="en-US"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74246265"/>
      </p:ext>
    </p:extLst>
  </p:cSld>
  <p:clrMapOvr>
    <a:masterClrMapping/>
  </p:clrMapOvr>
  <mc:AlternateContent xmlns:mc="http://schemas.openxmlformats.org/markup-compatibility/2006" xmlns:p14="http://schemas.microsoft.com/office/powerpoint/2010/main">
    <mc:Choice Requires="p14">
      <p:transition spd="slow" p14:dur="2000" advTm="81442"/>
    </mc:Choice>
    <mc:Fallback xmlns="">
      <p:transition spd="slow" advTm="81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1</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What are Learning Progressions?</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60061206"/>
      </p:ext>
    </p:extLst>
  </p:cSld>
  <p:clrMapOvr>
    <a:masterClrMapping/>
  </p:clrMapOvr>
  <mc:AlternateContent xmlns:mc="http://schemas.openxmlformats.org/markup-compatibility/2006" xmlns:p14="http://schemas.microsoft.com/office/powerpoint/2010/main">
    <mc:Choice Requires="p14">
      <p:transition spd="slow" p14:dur="2000" advTm="12303"/>
    </mc:Choice>
    <mc:Fallback xmlns="">
      <p:transition spd="slow" advTm="12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a:xfrm>
            <a:off x="838200" y="977485"/>
            <a:ext cx="10515600" cy="4351338"/>
          </a:xfrm>
        </p:spPr>
        <p:txBody>
          <a:bodyPr>
            <a:normAutofit/>
          </a:bodyPr>
          <a:lstStyle/>
          <a:p>
            <a:pPr marL="0" lvl="0" indent="0">
              <a:lnSpc>
                <a:spcPct val="100000"/>
              </a:lnSpc>
              <a:spcBef>
                <a:spcPts val="0"/>
              </a:spcBef>
              <a:buNone/>
            </a:pPr>
            <a:r>
              <a:rPr lang="en-US" sz="5400" dirty="0"/>
              <a:t>“</a:t>
            </a:r>
            <a:r>
              <a:rPr lang="en-US" sz="4800" dirty="0"/>
              <a:t>Kids learn. They start out by knowing and being able to do little, and over time they know and can do more, lots more. Their thinking becomes more and more sophisticated</a:t>
            </a:r>
            <a:r>
              <a:rPr lang="en-US" sz="5400" dirty="0"/>
              <a:t>.</a:t>
            </a:r>
            <a:r>
              <a:rPr lang="en-US" sz="5800" dirty="0"/>
              <a:t>"</a:t>
            </a:r>
            <a:r>
              <a:rPr lang="en-US" sz="5400" dirty="0">
                <a:effectLst/>
              </a:rPr>
              <a:t> </a:t>
            </a:r>
            <a:endParaRPr lang="en-US" sz="5400"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Sound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61956145"/>
      </p:ext>
    </p:extLst>
  </p:cSld>
  <p:clrMapOvr>
    <a:masterClrMapping/>
  </p:clrMapOvr>
  <mc:AlternateContent xmlns:mc="http://schemas.openxmlformats.org/markup-compatibility/2006" xmlns:p14="http://schemas.microsoft.com/office/powerpoint/2010/main">
    <mc:Choice Requires="p14">
      <p:transition spd="slow" p14:dur="2000" advTm="21458"/>
    </mc:Choice>
    <mc:Fallback xmlns="">
      <p:transition spd="slow" advTm="21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a:xfrm>
            <a:off x="838200" y="1414807"/>
            <a:ext cx="10515600" cy="4351338"/>
          </a:xfrm>
        </p:spPr>
        <p:txBody>
          <a:bodyPr>
            <a:normAutofit/>
          </a:bodyPr>
          <a:lstStyle/>
          <a:p>
            <a:pPr>
              <a:spcBef>
                <a:spcPts val="0"/>
              </a:spcBef>
              <a:spcAft>
                <a:spcPts val="2700"/>
              </a:spcAft>
              <a:buFont typeface="Wingdings" charset="2"/>
              <a:buChar char="ü"/>
            </a:pPr>
            <a:r>
              <a:rPr lang="en-US" b="1" dirty="0">
                <a:latin typeface="Helvetica" charset="0"/>
                <a:ea typeface="Helvetica" charset="0"/>
                <a:cs typeface="Helvetica" charset="0"/>
              </a:rPr>
              <a:t>Descriptions of how </a:t>
            </a:r>
            <a:r>
              <a:rPr lang="en-US" b="1" i="1" dirty="0">
                <a:solidFill>
                  <a:srgbClr val="FF0000"/>
                </a:solidFill>
                <a:latin typeface="Helvetica" charset="0"/>
                <a:ea typeface="Helvetica" charset="0"/>
                <a:cs typeface="Helvetica" charset="0"/>
              </a:rPr>
              <a:t>student learning develops </a:t>
            </a:r>
          </a:p>
          <a:p>
            <a:pPr>
              <a:spcBef>
                <a:spcPts val="0"/>
              </a:spcBef>
              <a:spcAft>
                <a:spcPts val="2700"/>
              </a:spcAft>
              <a:buFont typeface="Wingdings" charset="2"/>
              <a:buChar char="ü"/>
            </a:pPr>
            <a:r>
              <a:rPr lang="en-US" b="1" dirty="0">
                <a:latin typeface="Helvetica" charset="0"/>
                <a:ea typeface="Helvetica" charset="0"/>
                <a:cs typeface="Helvetica" charset="0"/>
              </a:rPr>
              <a:t>Lay out </a:t>
            </a:r>
            <a:r>
              <a:rPr lang="en-US" b="1" i="1" dirty="0">
                <a:solidFill>
                  <a:srgbClr val="FF0000"/>
                </a:solidFill>
                <a:latin typeface="Helvetica" charset="0"/>
                <a:ea typeface="Helvetica" charset="0"/>
                <a:cs typeface="Helvetica" charset="0"/>
              </a:rPr>
              <a:t>significant steps </a:t>
            </a:r>
            <a:r>
              <a:rPr lang="en-US" b="1" dirty="0">
                <a:latin typeface="Helvetica" charset="0"/>
                <a:ea typeface="Helvetica" charset="0"/>
                <a:cs typeface="Helvetica" charset="0"/>
              </a:rPr>
              <a:t>students are likely to follow</a:t>
            </a:r>
          </a:p>
          <a:p>
            <a:pPr>
              <a:spcBef>
                <a:spcPts val="0"/>
              </a:spcBef>
              <a:spcAft>
                <a:spcPts val="2700"/>
              </a:spcAft>
              <a:buFont typeface="Wingdings" charset="2"/>
              <a:buChar char="ü"/>
            </a:pPr>
            <a:r>
              <a:rPr lang="en-US" b="1" dirty="0">
                <a:latin typeface="Helvetica" charset="0"/>
                <a:ea typeface="Helvetica" charset="0"/>
                <a:cs typeface="Helvetica" charset="0"/>
              </a:rPr>
              <a:t>Not </a:t>
            </a:r>
            <a:r>
              <a:rPr lang="en-US" b="1" i="1" dirty="0">
                <a:solidFill>
                  <a:srgbClr val="FF0000"/>
                </a:solidFill>
                <a:latin typeface="Helvetica" charset="0"/>
                <a:ea typeface="Helvetica" charset="0"/>
                <a:cs typeface="Helvetica" charset="0"/>
              </a:rPr>
              <a:t>developmentally inevitable</a:t>
            </a:r>
          </a:p>
          <a:p>
            <a:pPr>
              <a:spcBef>
                <a:spcPts val="0"/>
              </a:spcBef>
              <a:spcAft>
                <a:spcPts val="2700"/>
              </a:spcAft>
              <a:buFont typeface="Wingdings" charset="2"/>
              <a:buChar char="ü"/>
            </a:pPr>
            <a:r>
              <a:rPr lang="en-US" b="1" dirty="0">
                <a:latin typeface="Helvetica" charset="0"/>
                <a:ea typeface="Helvetica" charset="0"/>
                <a:cs typeface="Helvetica" charset="0"/>
              </a:rPr>
              <a:t>Progressions are </a:t>
            </a:r>
            <a:r>
              <a:rPr lang="en-US" b="1" i="1" dirty="0">
                <a:solidFill>
                  <a:srgbClr val="FF0000"/>
                </a:solidFill>
                <a:latin typeface="Helvetica" charset="0"/>
                <a:ea typeface="Helvetica" charset="0"/>
                <a:cs typeface="Helvetica" charset="0"/>
              </a:rPr>
              <a:t>based on research</a:t>
            </a:r>
            <a:endParaRPr lang="en-US" b="1" dirty="0">
              <a:solidFill>
                <a:srgbClr val="FF0000"/>
              </a:solidFill>
              <a:latin typeface="Helvetica" charset="0"/>
              <a:ea typeface="Helvetica" charset="0"/>
              <a:cs typeface="Helvetica" charset="0"/>
            </a:endParaRPr>
          </a:p>
          <a:p>
            <a:pPr>
              <a:spcBef>
                <a:spcPts val="0"/>
              </a:spcBef>
              <a:spcAft>
                <a:spcPts val="2700"/>
              </a:spcAft>
              <a:buFont typeface="Wingdings" charset="2"/>
              <a:buChar char="ü"/>
            </a:pPr>
            <a:r>
              <a:rPr lang="en-US" b="1" dirty="0">
                <a:latin typeface="Helvetica" charset="0"/>
                <a:ea typeface="Helvetica" charset="0"/>
                <a:cs typeface="Helvetica" charset="0"/>
              </a:rPr>
              <a:t>The Dynamic Language Learning </a:t>
            </a:r>
            <a:r>
              <a:rPr lang="en-US" b="1" i="1" dirty="0">
                <a:latin typeface="Helvetica" charset="0"/>
                <a:ea typeface="Helvetica" charset="0"/>
                <a:cs typeface="Helvetica" charset="0"/>
              </a:rPr>
              <a:t>Progression (</a:t>
            </a:r>
            <a:r>
              <a:rPr lang="en-US" b="1" dirty="0">
                <a:latin typeface="Helvetica" charset="0"/>
                <a:ea typeface="Helvetica" charset="0"/>
                <a:cs typeface="Helvetica" charset="0"/>
              </a:rPr>
              <a:t>DLLP) describes </a:t>
            </a:r>
            <a:r>
              <a:rPr lang="en-US" b="1" i="1" dirty="0">
                <a:solidFill>
                  <a:srgbClr val="FF0000"/>
                </a:solidFill>
                <a:latin typeface="Helvetica" charset="0"/>
                <a:ea typeface="Helvetica" charset="0"/>
                <a:cs typeface="Helvetica" charset="0"/>
              </a:rPr>
              <a:t>how language learning develops</a:t>
            </a:r>
            <a:endParaRPr lang="en-US" sz="1650" b="1" dirty="0">
              <a:solidFill>
                <a:srgbClr val="EC3332"/>
              </a:solidFill>
              <a:latin typeface="Helvetica" charset="0"/>
              <a:ea typeface="Helvetica" charset="0"/>
              <a:cs typeface="Helvetica" charset="0"/>
            </a:endParaRPr>
          </a:p>
        </p:txBody>
      </p:sp>
      <p:pic>
        <p:nvPicPr>
          <p:cNvPr id="4"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2" name="Sound 11" descr="Click for sound" title="Audio ico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226800" y="5892800"/>
            <a:ext cx="812800" cy="812800"/>
          </a:xfrm>
          <a:prstGeom prst="rect">
            <a:avLst/>
          </a:prstGeom>
        </p:spPr>
      </p:pic>
    </p:spTree>
    <p:custDataLst>
      <p:tags r:id="rId1"/>
    </p:custDataLst>
    <p:extLst>
      <p:ext uri="{BB962C8B-B14F-4D97-AF65-F5344CB8AC3E}">
        <p14:creationId xmlns:p14="http://schemas.microsoft.com/office/powerpoint/2010/main" val="239735826"/>
      </p:ext>
    </p:extLst>
  </p:cSld>
  <p:clrMapOvr>
    <a:masterClrMapping/>
  </p:clrMapOvr>
  <mc:AlternateContent xmlns:mc="http://schemas.openxmlformats.org/markup-compatibility/2006" xmlns:p14="http://schemas.microsoft.com/office/powerpoint/2010/main">
    <mc:Choice Requires="p14">
      <p:transition spd="slow" p14:dur="2000" advTm="120504"/>
    </mc:Choice>
    <mc:Fallback xmlns="">
      <p:transition spd="slow" advTm="1205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par>
                          <p:cTn id="7" fill="hold">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additive="base">
                                        <p:cTn id="10"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1" dur="500"/>
                                        <p:tgtEl>
                                          <p:spTgt spid="3">
                                            <p:txEl>
                                              <p:pRg st="0" end="0"/>
                                            </p:txEl>
                                          </p:spTgt>
                                        </p:tgtEl>
                                      </p:cBhvr>
                                    </p:animEffect>
                                  </p:childTnLst>
                                </p:cTn>
                              </p:par>
                            </p:childTnLst>
                          </p:cTn>
                        </p:par>
                        <p:par>
                          <p:cTn id="12" fill="hold">
                            <p:stCondLst>
                              <p:cond delay="500"/>
                            </p:stCondLst>
                            <p:childTnLst>
                              <p:par>
                                <p:cTn id="13" presetID="12" presetClass="entr" presetSubtype="4"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12"/>
                </p:tgtEl>
              </p:cMediaNode>
            </p:audio>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mn-lt"/>
                <a:cs typeface="Century Gothic"/>
              </a:rPr>
              <a:t>Standards</a:t>
            </a:r>
          </a:p>
        </p:txBody>
      </p:sp>
      <p:graphicFrame>
        <p:nvGraphicFramePr>
          <p:cNvPr id="4" name="Content Placeholder 3" descr="Arrow points through a series of &quot;end of grade level expectations&quot;" title="Standards progress arrow"/>
          <p:cNvGraphicFramePr>
            <a:graphicFrameLocks noGrp="1"/>
          </p:cNvGraphicFramePr>
          <p:nvPr>
            <p:ph idx="1"/>
            <p:extLst>
              <p:ext uri="{D42A27DB-BD31-4B8C-83A1-F6EECF244321}">
                <p14:modId xmlns:p14="http://schemas.microsoft.com/office/powerpoint/2010/main" val="757407680"/>
              </p:ext>
            </p:extLst>
          </p:nvPr>
        </p:nvGraphicFramePr>
        <p:xfrm>
          <a:off x="1981200" y="1255644"/>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1" descr="cc_by_nc_sa-01ee261355" title="Creative commons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11"/>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11"/>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12"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Sound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47356585"/>
      </p:ext>
    </p:extLst>
  </p:cSld>
  <p:clrMapOvr>
    <a:masterClrMapping/>
  </p:clrMapOvr>
  <mc:AlternateContent xmlns:mc="http://schemas.openxmlformats.org/markup-compatibility/2006" xmlns:p14="http://schemas.microsoft.com/office/powerpoint/2010/main">
    <mc:Choice Requires="p14">
      <p:transition spd="slow" p14:dur="2000" advTm="19959"/>
    </mc:Choice>
    <mc:Fallback xmlns="">
      <p:transition spd="slow" advTm="19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Intermediate Steps</a:t>
            </a:r>
          </a:p>
        </p:txBody>
      </p:sp>
      <p:pic>
        <p:nvPicPr>
          <p:cNvPr id="4" name="Content Placeholder 3" title="Picture of stepping stones"/>
          <p:cNvPicPr>
            <a:picLocks noGrp="1" noChangeAspect="1"/>
          </p:cNvPicPr>
          <p:nvPr>
            <p:ph idx="1"/>
          </p:nvPr>
        </p:nvPicPr>
        <p:blipFill>
          <a:blip r:embed="rId5">
            <a:extLst>
              <a:ext uri="{28A0092B-C50C-407E-A947-70E740481C1C}">
                <a14:useLocalDpi xmlns:a14="http://schemas.microsoft.com/office/drawing/2010/main" val="0"/>
              </a:ext>
            </a:extLst>
          </a:blip>
          <a:srcRect l="19053" r="19053"/>
          <a:stretch>
            <a:fillRect/>
          </a:stretch>
        </p:blipFill>
        <p:spPr>
          <a:xfrm>
            <a:off x="1280160" y="1965033"/>
            <a:ext cx="8680704" cy="3840480"/>
          </a:xfrm>
        </p:spPr>
      </p:pic>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3" name="Sound 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26818342"/>
      </p:ext>
    </p:extLst>
  </p:cSld>
  <p:clrMapOvr>
    <a:masterClrMapping/>
  </p:clrMapOvr>
  <mc:AlternateContent xmlns:mc="http://schemas.openxmlformats.org/markup-compatibility/2006" xmlns:p14="http://schemas.microsoft.com/office/powerpoint/2010/main">
    <mc:Choice Requires="p14">
      <p:transition spd="slow" p14:dur="2000" advTm="42541"/>
    </mc:Choice>
    <mc:Fallback xmlns="">
      <p:transition spd="slow" advTm="42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2</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How Learning Progressions Support Formative Assessment</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850786759"/>
      </p:ext>
    </p:extLst>
  </p:cSld>
  <p:clrMapOvr>
    <a:masterClrMapping/>
  </p:clrMapOvr>
  <mc:AlternateContent xmlns:mc="http://schemas.openxmlformats.org/markup-compatibility/2006" xmlns:p14="http://schemas.microsoft.com/office/powerpoint/2010/main">
    <mc:Choice Requires="p14">
      <p:transition spd="slow" p14:dur="2000" advTm="9365"/>
    </mc:Choice>
    <mc:Fallback xmlns="">
      <p:transition spd="slow" advTm="9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a:xfrm>
            <a:off x="838200" y="1494321"/>
            <a:ext cx="10515600" cy="4351338"/>
          </a:xfrm>
        </p:spPr>
        <p:txBody>
          <a:bodyPr>
            <a:normAutofit/>
          </a:bodyPr>
          <a:lstStyle/>
          <a:p>
            <a:pPr>
              <a:spcBef>
                <a:spcPts val="0"/>
              </a:spcBef>
              <a:spcAft>
                <a:spcPts val="2700"/>
              </a:spcAft>
              <a:buFont typeface="Wingdings" charset="2"/>
              <a:buChar char="ü"/>
            </a:pPr>
            <a:r>
              <a:rPr lang="en-US" b="1" dirty="0">
                <a:latin typeface="Helvetica" charset="0"/>
                <a:ea typeface="Helvetica" charset="0"/>
                <a:cs typeface="Helvetica" charset="0"/>
              </a:rPr>
              <a:t>Formative assessment is the term used to describe a type of assessment where the focus is on</a:t>
            </a:r>
            <a:r>
              <a:rPr lang="en-US" b="1" dirty="0">
                <a:solidFill>
                  <a:srgbClr val="FF0000"/>
                </a:solidFill>
                <a:latin typeface="Helvetica" charset="0"/>
                <a:ea typeface="Helvetica" charset="0"/>
                <a:cs typeface="Helvetica" charset="0"/>
              </a:rPr>
              <a:t> </a:t>
            </a:r>
            <a:r>
              <a:rPr lang="en-US" b="1" i="1" dirty="0">
                <a:solidFill>
                  <a:srgbClr val="FF0000"/>
                </a:solidFill>
                <a:latin typeface="Helvetica" charset="0"/>
                <a:ea typeface="Helvetica" charset="0"/>
                <a:cs typeface="Helvetica" charset="0"/>
              </a:rPr>
              <a:t>informing</a:t>
            </a:r>
            <a:r>
              <a:rPr lang="en-US" b="1" dirty="0">
                <a:solidFill>
                  <a:srgbClr val="FF0000"/>
                </a:solidFill>
                <a:latin typeface="Helvetica" charset="0"/>
                <a:ea typeface="Helvetica" charset="0"/>
                <a:cs typeface="Helvetica" charset="0"/>
              </a:rPr>
              <a:t> </a:t>
            </a:r>
            <a:r>
              <a:rPr lang="en-US" b="1" dirty="0">
                <a:latin typeface="Helvetica" charset="0"/>
                <a:ea typeface="Helvetica" charset="0"/>
                <a:cs typeface="Helvetica" charset="0"/>
              </a:rPr>
              <a:t>learning, rather than measuring it or summing it up.</a:t>
            </a:r>
          </a:p>
          <a:p>
            <a:pPr>
              <a:spcBef>
                <a:spcPts val="0"/>
              </a:spcBef>
              <a:spcAft>
                <a:spcPts val="2700"/>
              </a:spcAft>
              <a:buFont typeface="Wingdings" charset="2"/>
              <a:buChar char="ü"/>
            </a:pPr>
            <a:r>
              <a:rPr lang="en-US" b="1" dirty="0">
                <a:latin typeface="Helvetica" charset="0"/>
                <a:ea typeface="Helvetica" charset="0"/>
                <a:cs typeface="Helvetica" charset="0"/>
              </a:rPr>
              <a:t>Assessment that focuses on the learning </a:t>
            </a:r>
            <a:r>
              <a:rPr lang="en-US" b="1" i="1" dirty="0">
                <a:solidFill>
                  <a:srgbClr val="FF0000"/>
                </a:solidFill>
                <a:latin typeface="Helvetica" charset="0"/>
                <a:ea typeface="Helvetica" charset="0"/>
                <a:cs typeface="Helvetica" charset="0"/>
              </a:rPr>
              <a:t>as it is taking place</a:t>
            </a:r>
            <a:r>
              <a:rPr lang="en-US" b="1" dirty="0">
                <a:solidFill>
                  <a:srgbClr val="FF0000"/>
                </a:solidFill>
                <a:latin typeface="Helvetica" charset="0"/>
                <a:ea typeface="Helvetica" charset="0"/>
                <a:cs typeface="Helvetica" charset="0"/>
              </a:rPr>
              <a:t>  </a:t>
            </a:r>
          </a:p>
          <a:p>
            <a:pPr>
              <a:spcBef>
                <a:spcPts val="0"/>
              </a:spcBef>
              <a:spcAft>
                <a:spcPts val="2700"/>
              </a:spcAft>
              <a:buFont typeface="Wingdings" charset="2"/>
              <a:buChar char="ü"/>
            </a:pPr>
            <a:r>
              <a:rPr lang="en-US" b="1" dirty="0">
                <a:latin typeface="Helvetica" charset="0"/>
                <a:ea typeface="Helvetica" charset="0"/>
                <a:cs typeface="Helvetica" charset="0"/>
              </a:rPr>
              <a:t>Purpose is to </a:t>
            </a:r>
            <a:r>
              <a:rPr lang="en-US" b="1" i="1" dirty="0">
                <a:solidFill>
                  <a:srgbClr val="FF0000"/>
                </a:solidFill>
                <a:latin typeface="Helvetica" charset="0"/>
                <a:ea typeface="Helvetica" charset="0"/>
                <a:cs typeface="Helvetica" charset="0"/>
              </a:rPr>
              <a:t>move learning forward</a:t>
            </a:r>
            <a:r>
              <a:rPr lang="en-US" b="1" dirty="0">
                <a:solidFill>
                  <a:srgbClr val="FF0000"/>
                </a:solidFill>
                <a:latin typeface="Helvetica" charset="0"/>
                <a:ea typeface="Helvetica" charset="0"/>
                <a:cs typeface="Helvetica" charset="0"/>
              </a:rPr>
              <a:t> </a:t>
            </a:r>
            <a:r>
              <a:rPr lang="en-US" b="1" dirty="0">
                <a:latin typeface="Helvetica" charset="0"/>
                <a:ea typeface="Helvetica" charset="0"/>
                <a:cs typeface="Helvetica" charset="0"/>
              </a:rPr>
              <a:t>from its </a:t>
            </a:r>
            <a:r>
              <a:rPr lang="en-US" b="1" i="1" dirty="0">
                <a:solidFill>
                  <a:srgbClr val="FF0000"/>
                </a:solidFill>
                <a:latin typeface="Helvetica" charset="0"/>
                <a:ea typeface="Helvetica" charset="0"/>
                <a:cs typeface="Helvetica" charset="0"/>
              </a:rPr>
              <a:t>current status </a:t>
            </a:r>
            <a:r>
              <a:rPr lang="en-US" b="1" dirty="0">
                <a:latin typeface="Helvetica" charset="0"/>
                <a:ea typeface="Helvetica" charset="0"/>
                <a:cs typeface="Helvetica" charset="0"/>
              </a:rPr>
              <a:t>toward intended learning goals</a:t>
            </a:r>
          </a:p>
          <a:p>
            <a:pPr>
              <a:spcBef>
                <a:spcPts val="0"/>
              </a:spcBef>
              <a:spcAft>
                <a:spcPts val="2700"/>
              </a:spcAft>
              <a:buFont typeface="Wingdings" charset="2"/>
              <a:buChar char="ü"/>
            </a:pPr>
            <a:endParaRPr lang="en-US" sz="1650" b="1" dirty="0">
              <a:solidFill>
                <a:srgbClr val="EC3332"/>
              </a:solidFill>
              <a:latin typeface="Helvetica" charset="0"/>
              <a:ea typeface="Helvetica" charset="0"/>
              <a:cs typeface="Helvetica" charset="0"/>
            </a:endParaRPr>
          </a:p>
        </p:txBody>
      </p:sp>
      <p:pic>
        <p:nvPicPr>
          <p:cNvPr id="4"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226800" y="5892800"/>
            <a:ext cx="812800" cy="812800"/>
          </a:xfrm>
          <a:prstGeom prst="rect">
            <a:avLst/>
          </a:prstGeom>
        </p:spPr>
      </p:pic>
    </p:spTree>
    <p:custDataLst>
      <p:tags r:id="rId1"/>
    </p:custDataLst>
    <p:extLst>
      <p:ext uri="{BB962C8B-B14F-4D97-AF65-F5344CB8AC3E}">
        <p14:creationId xmlns:p14="http://schemas.microsoft.com/office/powerpoint/2010/main" val="1891429227"/>
      </p:ext>
    </p:extLst>
  </p:cSld>
  <p:clrMapOvr>
    <a:masterClrMapping/>
  </p:clrMapOvr>
  <mc:AlternateContent xmlns:mc="http://schemas.openxmlformats.org/markup-compatibility/2006" xmlns:p14="http://schemas.microsoft.com/office/powerpoint/2010/main">
    <mc:Choice Requires="p14">
      <p:transition spd="slow" p14:dur="2000" advTm="60911"/>
    </mc:Choice>
    <mc:Fallback xmlns="">
      <p:transition spd="slow" advTm="60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additive="base">
                                        <p:cTn id="10"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11"/>
                </p:tgtEl>
              </p:cMediaNode>
            </p:audio>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2.9|19.6"/>
</p:tagLst>
</file>

<file path=ppt/tags/tag2.xml><?xml version="1.0" encoding="utf-8"?>
<p:tagLst xmlns:a="http://schemas.openxmlformats.org/drawingml/2006/main" xmlns:r="http://schemas.openxmlformats.org/officeDocument/2006/relationships" xmlns:p="http://schemas.openxmlformats.org/presentationml/2006/main">
  <p:tag name="TIMING" val="|19.6|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2019-10-21T07:00:00+00:00</Remediation_x0020_Date>
    <Estimated_x0020_Creation_x0020_Date xmlns="826a7eb6-1fc1-4229-aedf-6a10bdcdc31e" xsi:nil="true"/>
    <Priority xmlns="826a7eb6-1fc1-4229-aedf-6a10bdcdc31e">New</Priority>
  </documentManagement>
</p:properties>
</file>

<file path=customXml/itemProps1.xml><?xml version="1.0" encoding="utf-8"?>
<ds:datastoreItem xmlns:ds="http://schemas.openxmlformats.org/officeDocument/2006/customXml" ds:itemID="{7BC9FF70-AF8F-4A48-AFFC-0C4B1F3E4D2A}"/>
</file>

<file path=customXml/itemProps2.xml><?xml version="1.0" encoding="utf-8"?>
<ds:datastoreItem xmlns:ds="http://schemas.openxmlformats.org/officeDocument/2006/customXml" ds:itemID="{6575661C-BDF9-45D3-9D7F-395FB430B472}"/>
</file>

<file path=customXml/itemProps3.xml><?xml version="1.0" encoding="utf-8"?>
<ds:datastoreItem xmlns:ds="http://schemas.openxmlformats.org/officeDocument/2006/customXml" ds:itemID="{72DFEA4B-7334-449E-8A0D-F83689101D89}"/>
</file>

<file path=docProps/app.xml><?xml version="1.0" encoding="utf-8"?>
<Properties xmlns="http://schemas.openxmlformats.org/officeDocument/2006/extended-properties" xmlns:vt="http://schemas.openxmlformats.org/officeDocument/2006/docPropsVTypes">
  <TotalTime>3489</TotalTime>
  <Words>2266</Words>
  <Application>Microsoft Macintosh PowerPoint</Application>
  <PresentationFormat>Widescreen</PresentationFormat>
  <Paragraphs>117</Paragraphs>
  <Slides>15</Slides>
  <Notes>15</Notes>
  <HiddenSlides>0</HiddenSlides>
  <MMClips>15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DengXian</vt:lpstr>
      <vt:lpstr>Arial</vt:lpstr>
      <vt:lpstr>Calibri</vt:lpstr>
      <vt:lpstr>Calibri Light</vt:lpstr>
      <vt:lpstr>Century Gothic</vt:lpstr>
      <vt:lpstr>Helvetica</vt:lpstr>
      <vt:lpstr>Times New Roman</vt:lpstr>
      <vt:lpstr>Wingdings</vt:lpstr>
      <vt:lpstr>Office Theme</vt:lpstr>
      <vt:lpstr>Module 1 Presentation</vt:lpstr>
      <vt:lpstr>  </vt:lpstr>
      <vt:lpstr>Section 1</vt:lpstr>
      <vt:lpstr>  </vt:lpstr>
      <vt:lpstr>  </vt:lpstr>
      <vt:lpstr>Standards</vt:lpstr>
      <vt:lpstr>Intermediate Steps</vt:lpstr>
      <vt:lpstr>Section 2</vt:lpstr>
      <vt:lpstr>  </vt:lpstr>
      <vt:lpstr>Formative Assessment</vt:lpstr>
      <vt:lpstr>Section 3</vt:lpstr>
      <vt:lpstr>DLLP Overview</vt:lpstr>
      <vt:lpstr>DLLP overview (cont.)</vt:lpstr>
      <vt:lpstr>Dynamic Language Learning Progression Theory of Action</vt:lpstr>
      <vt:lpstr>  </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Presentation</dc:title>
  <dc:creator>Margaret Heritage</dc:creator>
  <cp:lastModifiedBy>MCLEAN Cristen - ODE</cp:lastModifiedBy>
  <cp:revision>44</cp:revision>
  <cp:lastPrinted>2018-03-08T17:45:55Z</cp:lastPrinted>
  <dcterms:created xsi:type="dcterms:W3CDTF">2018-01-07T22:20:03Z</dcterms:created>
  <dcterms:modified xsi:type="dcterms:W3CDTF">2018-05-21T02:38:52Z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