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4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heme/theme7.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theme/theme5.xml" ContentType="application/vnd.openxmlformats-officedocument.theme+xml"/>
  <Override PartName="/ppt/theme/theme6.xml" ContentType="application/vnd.openxmlformats-officedocument.theme+xml"/>
  <Override PartName="/ppt/authors.xml" ContentType="application/vnd.ms-powerpoint.authors+xml"/>
  <Override PartName="/ppt/comments/modernComment_113_B7443B01.xml" ContentType="application/vnd.ms-powerpoint.comments+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57"/>
  </p:notesMasterIdLst>
  <p:sldIdLst>
    <p:sldId id="256" r:id="rId7"/>
    <p:sldId id="257" r:id="rId8"/>
    <p:sldId id="278" r:id="rId9"/>
    <p:sldId id="258" r:id="rId10"/>
    <p:sldId id="306" r:id="rId11"/>
    <p:sldId id="259" r:id="rId12"/>
    <p:sldId id="260" r:id="rId13"/>
    <p:sldId id="284" r:id="rId14"/>
    <p:sldId id="261" r:id="rId15"/>
    <p:sldId id="262" r:id="rId16"/>
    <p:sldId id="263" r:id="rId17"/>
    <p:sldId id="265" r:id="rId18"/>
    <p:sldId id="264" r:id="rId19"/>
    <p:sldId id="266" r:id="rId20"/>
    <p:sldId id="267" r:id="rId21"/>
    <p:sldId id="268" r:id="rId22"/>
    <p:sldId id="269" r:id="rId23"/>
    <p:sldId id="270" r:id="rId24"/>
    <p:sldId id="271" r:id="rId25"/>
    <p:sldId id="272" r:id="rId26"/>
    <p:sldId id="273" r:id="rId27"/>
    <p:sldId id="274" r:id="rId28"/>
    <p:sldId id="275" r:id="rId29"/>
    <p:sldId id="279" r:id="rId30"/>
    <p:sldId id="280" r:id="rId31"/>
    <p:sldId id="281" r:id="rId32"/>
    <p:sldId id="282" r:id="rId33"/>
    <p:sldId id="283" r:id="rId34"/>
    <p:sldId id="285" r:id="rId35"/>
    <p:sldId id="299" r:id="rId36"/>
    <p:sldId id="286" r:id="rId37"/>
    <p:sldId id="288" r:id="rId38"/>
    <p:sldId id="287" r:id="rId39"/>
    <p:sldId id="289" r:id="rId40"/>
    <p:sldId id="291" r:id="rId41"/>
    <p:sldId id="292" r:id="rId42"/>
    <p:sldId id="293" r:id="rId43"/>
    <p:sldId id="305" r:id="rId44"/>
    <p:sldId id="294" r:id="rId45"/>
    <p:sldId id="295" r:id="rId46"/>
    <p:sldId id="296" r:id="rId47"/>
    <p:sldId id="308" r:id="rId48"/>
    <p:sldId id="297" r:id="rId49"/>
    <p:sldId id="298" r:id="rId50"/>
    <p:sldId id="300" r:id="rId51"/>
    <p:sldId id="301" r:id="rId52"/>
    <p:sldId id="302" r:id="rId53"/>
    <p:sldId id="303" r:id="rId54"/>
    <p:sldId id="304" r:id="rId55"/>
    <p:sldId id="307"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576DC7-0B8A-88DA-1C3A-B7EC45B1334D}" name="RIVERS Mason * ODE" initials="MR" userId="S::RiversM@ode.oregon.gov::079272d2-1164-47bd-82a8-b7c47aed2ca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2273" autoAdjust="0"/>
  </p:normalViewPr>
  <p:slideViewPr>
    <p:cSldViewPr snapToGrid="0">
      <p:cViewPr varScale="1">
        <p:scale>
          <a:sx n="64" d="100"/>
          <a:sy n="64" d="100"/>
        </p:scale>
        <p:origin x="132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customXml" Target="../customXml/item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customXml" Target="../customXml/item2.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65"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omments/modernComment_113_B7443B01.xml><?xml version="1.0" encoding="utf-8"?>
<p188:cmLst xmlns:a="http://schemas.openxmlformats.org/drawingml/2006/main" xmlns:r="http://schemas.openxmlformats.org/officeDocument/2006/relationships" xmlns:p188="http://schemas.microsoft.com/office/powerpoint/2018/8/main">
  <p188:cm id="{46908697-D183-4671-A648-BF259D9574C2}" authorId="{8F576DC7-0B8A-88DA-1C3A-B7EC45B1334D}" created="2023-11-20T19:25:05.257">
    <pc:sldMkLst xmlns:pc="http://schemas.microsoft.com/office/powerpoint/2013/main/command">
      <pc:docMk/>
      <pc:sldMk cId="3074702081" sldId="275"/>
    </pc:sldMkLst>
    <p188:txBody>
      <a:bodyPr/>
      <a:lstStyle/>
      <a:p>
        <a:r>
          <a:rPr lang="en-US"/>
          <a:t>I think this video needs to be updated.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739902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Expandable Items and Stimuli (Passages)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Each stimulus (e.g., reading passages) can be expanded so that it takes up a larger portion of the screen.</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405495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 Notes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r>
              <a:rPr lang="en-US" sz="1200" kern="1200" dirty="0">
                <a:solidFill>
                  <a:schemeClr val="tx1"/>
                </a:solidFill>
                <a:effectLst/>
                <a:latin typeface="+mn-lt"/>
                <a:ea typeface="+mn-ea"/>
                <a:cs typeface="+mn-cs"/>
              </a:rPr>
              <a:t>Global notes is a notepad that is available for ELA performance tasks in which students complete a full write. A full write is the second part of a performance task. The student clicks on the notepad icon for the notepad to appear. During the ELA performance tasks, the notes are retained from segment to segment so that the student may go back to the notes even though the student is not able to go back to specific items in the previous segment. </a:t>
            </a:r>
            <a:r>
              <a:rPr lang="en-US" dirty="0">
                <a:effectLst/>
                <a:latin typeface="Arial" panose="020B0604020202020204" pitchFamily="34" charset="0"/>
              </a:rPr>
              <a:t>Students may copy/paste input from Global Notes into text/item response fields. </a:t>
            </a:r>
            <a:endParaRPr lang="en-US" dirty="0"/>
          </a:p>
          <a:p>
            <a:endParaRPr lang="en-US" dirty="0"/>
          </a:p>
          <a:p>
            <a:r>
              <a:rPr lang="en-US" b="1" dirty="0"/>
              <a:t>Available for the ELA PT Only (Interims + Summative)</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774413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Glossary English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Grade- and context-appropriate definitions of specific construct-irrelevant terms are shown in English on the screen via a pop-up window. The student can access the embedded glossary by clicking on any of the pre-selected terms. The use of this Universal Tool may result in the student needing additional overall time to complete the assessment.</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r>
              <a:rPr lang="en-US" baseline="0" dirty="0"/>
              <a:t>ELA, Math (Interim +Summative)</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36710260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digital tool for marking desired text, item questions, item answers, or parts of these with a color. Multiple colors are available.  Highlighted text remains available throughout each test segment.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2705349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Keyboard Navigation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Navigation throughout text can be accomplished by using a keyboard instead of a mouse.</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2003495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 Reader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rPr>
              <a:t>The line reader makes all content except for the line in focus grayed out for greater emphasis.</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rPr>
              <a:t>Students with attention difficulties or reading disabilities may need assistance with tracking where they are reading. The student uses this onscreen tool to assist in reading by raising and lowering the tool for each line of text on the screen.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all tests.</a:t>
            </a:r>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781307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 for Review</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Allows students to flag items for future review during the assessment. Markings are not saved when the student moves on to the next segment or after a break of more than 20 minutes. Note: students must still answer each item before moving on to the next.</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2605989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Mouse Pointer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provide enhanced visibility the mouse pointer may be changed in color and increased in size.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214378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Navigation Language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r>
              <a:rPr lang="en-US" sz="1200" kern="1200" dirty="0">
                <a:solidFill>
                  <a:schemeClr val="tx1"/>
                </a:solidFill>
                <a:effectLst/>
                <a:latin typeface="+mn-lt"/>
                <a:ea typeface="+mn-ea"/>
                <a:cs typeface="+mn-cs"/>
              </a:rPr>
              <a:t>For students who are more comfortable using Spanish navigation buttons, this tool allows students to change the navigation button language (buttons, context menu options) by selecting either Spanish or English via the cog wheel.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on ELA (Interims + Summative) and ELPA (Summative)</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1493705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Paginated Item Groups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r>
              <a:rPr lang="en-US" sz="1200" kern="1200" dirty="0">
                <a:solidFill>
                  <a:schemeClr val="tx1"/>
                </a:solidFill>
                <a:effectLst/>
                <a:latin typeface="+mn-lt"/>
                <a:ea typeface="+mn-ea"/>
                <a:cs typeface="+mn-cs"/>
              </a:rPr>
              <a:t>Allows students to navigate between items in an item group by selecting a page for individual viewing. </a:t>
            </a:r>
          </a:p>
          <a:p>
            <a:r>
              <a:rPr lang="en-US" sz="1200" kern="1200" dirty="0">
                <a:solidFill>
                  <a:schemeClr val="tx1"/>
                </a:solidFill>
                <a:effectLst/>
                <a:latin typeface="+mn-lt"/>
                <a:ea typeface="+mn-ea"/>
                <a:cs typeface="+mn-cs"/>
              </a:rPr>
              <a:t>Navigation buttons for each question in a group appear in the upper-right corner. Students click these buttons to proceed to the corresponding question.</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on: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ELA CAT</a:t>
            </a:r>
          </a:p>
          <a:p>
            <a:r>
              <a:rPr lang="en-US" dirty="0"/>
              <a:t>ELA PT</a:t>
            </a:r>
          </a:p>
          <a:p>
            <a:r>
              <a:rPr lang="en-US" dirty="0"/>
              <a:t>Math</a:t>
            </a:r>
            <a:r>
              <a:rPr lang="en-US" baseline="0" dirty="0"/>
              <a:t> CAT</a:t>
            </a:r>
          </a:p>
          <a:p>
            <a:r>
              <a:rPr lang="en-US" baseline="0" dirty="0"/>
              <a:t>ELPA</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4009419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Universal tools are available to all students based on student preference and selection.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3065293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Periodic Table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r>
              <a:rPr lang="en-US" sz="1200" kern="1200" dirty="0">
                <a:solidFill>
                  <a:schemeClr val="tx1"/>
                </a:solidFill>
                <a:effectLst/>
                <a:latin typeface="+mn-lt"/>
                <a:ea typeface="+mn-ea"/>
                <a:cs typeface="+mn-cs"/>
              </a:rPr>
              <a:t>All students in grade 8 and high school are able to access the state approved online Periodic Table of the Elements</a:t>
            </a:r>
          </a:p>
          <a:p>
            <a:endParaRPr lang="en-US" b="1" dirty="0"/>
          </a:p>
          <a:p>
            <a:r>
              <a:rPr lang="en-US" b="1" dirty="0"/>
              <a:t>Available</a:t>
            </a:r>
            <a:r>
              <a:rPr lang="en-US" b="1" baseline="0" dirty="0"/>
              <a:t> for the following tests: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Science Grades 8 &amp; HS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3961083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Response Recovery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Enables a student to recover every saved (or auto-saved) draft. All drafts are ordered from most recent to oldest and grouped by sitting (each time the student logged in and tested)</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r>
              <a:rPr lang="en-US" baseline="0" dirty="0"/>
              <a:t>ELPA Summative</a:t>
            </a:r>
          </a:p>
          <a:p>
            <a:r>
              <a:rPr lang="en-US" baseline="0" dirty="0"/>
              <a:t>ELPA Screener</a:t>
            </a:r>
          </a:p>
          <a:p>
            <a:r>
              <a:rPr lang="en-US" baseline="0" dirty="0"/>
              <a:t>ELA/Math Performance Tasks (Interim + Summative)</a:t>
            </a:r>
          </a:p>
          <a:p>
            <a:r>
              <a:rPr lang="en-US" baseline="0" dirty="0"/>
              <a:t>SEED Survey</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8182187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Spell</a:t>
            </a:r>
            <a:r>
              <a:rPr lang="en-US" baseline="0" dirty="0"/>
              <a:t> Check</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Writing tool for checking the spelling of words in student-generated responses. Spell check only gives an indication that a word is misspelled; it does not provide the correct spelling. This tool is available only with the specific items for which the Smarter Balanced Item Specifications indicate that spell check is appropriate. Spell check is bundled with other embedded writing tools for all ELA performance task full writes (planning, drafting, revising, and editing). A full write is the second part of a ELA performance task.</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r>
              <a:rPr lang="en-US" baseline="0" dirty="0"/>
              <a:t>ELA PT, Math PT (Interim + Summative)</a:t>
            </a:r>
          </a:p>
          <a:p>
            <a:r>
              <a:rPr lang="en-US" baseline="0" dirty="0"/>
              <a:t>ELPA Summative &amp; ELPA Screener</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2955734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Strikethrough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Allows users to cross out answer options. If an answer option is an image, a strikethrough line will not appear, but the image will be grayed out.</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3028117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Tutorials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35320225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Writing Tools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Selected writing tools (i.e., bold, italic, bullets, undo/redo) are available for all student-generated responses. (Also see spell check.)</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r>
              <a:rPr lang="en-US" baseline="0" dirty="0"/>
              <a:t>ELPA Summative </a:t>
            </a:r>
          </a:p>
          <a:p>
            <a:r>
              <a:rPr lang="en-US" baseline="0" dirty="0"/>
              <a:t>ELPA Screener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ELA PT/Math PT (Interim + Summative)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226701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tool for making text or other graphics in a window or frame appear larger on the screen. The default font size for all tests is 14 pt. The student can make text and graphics larger by clicking the </a:t>
            </a:r>
            <a:r>
              <a:rPr lang="en-US" sz="1200" i="1" kern="1200" dirty="0">
                <a:solidFill>
                  <a:schemeClr val="tx1"/>
                </a:solidFill>
                <a:effectLst/>
                <a:latin typeface="+mn-lt"/>
                <a:ea typeface="+mn-ea"/>
                <a:cs typeface="+mn-cs"/>
              </a:rPr>
              <a:t>Zoom In</a:t>
            </a:r>
            <a:r>
              <a:rPr lang="en-US" sz="1200" kern="1200" dirty="0">
                <a:solidFill>
                  <a:schemeClr val="tx1"/>
                </a:solidFill>
                <a:effectLst/>
                <a:latin typeface="+mn-lt"/>
                <a:ea typeface="+mn-ea"/>
                <a:cs typeface="+mn-cs"/>
              </a:rPr>
              <a:t> button. The student can click the </a:t>
            </a:r>
            <a:r>
              <a:rPr lang="en-US" sz="1200" i="1" kern="1200" dirty="0">
                <a:solidFill>
                  <a:schemeClr val="tx1"/>
                </a:solidFill>
                <a:effectLst/>
                <a:latin typeface="+mn-lt"/>
                <a:ea typeface="+mn-ea"/>
                <a:cs typeface="+mn-cs"/>
              </a:rPr>
              <a:t>Zoom Out</a:t>
            </a:r>
            <a:r>
              <a:rPr lang="en-US" sz="1200" kern="1200" dirty="0">
                <a:solidFill>
                  <a:schemeClr val="tx1"/>
                </a:solidFill>
                <a:effectLst/>
                <a:latin typeface="+mn-lt"/>
                <a:ea typeface="+mn-ea"/>
                <a:cs typeface="+mn-cs"/>
              </a:rPr>
              <a:t> button to return to the default or smaller print size. When using the zoom feature, the student only changes the size of text and graphics on the current screen. The use of this Universal Tool may result in the student needing additional overall time to complete the assessment. (Note: a student’s default font size can be updated for all items and stimuli on the test using the Print Size designated support (see Table 3 SB: Embedded Designated Supports)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27</a:t>
            </a:fld>
            <a:endParaRPr lang="en-US"/>
          </a:p>
        </p:txBody>
      </p:sp>
    </p:spTree>
    <p:extLst>
      <p:ext uri="{BB962C8B-B14F-4D97-AF65-F5344CB8AC3E}">
        <p14:creationId xmlns:p14="http://schemas.microsoft.com/office/powerpoint/2010/main" val="1173934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Access features of the assessment available for use by any student for whom the need has been indicated by an educator (or team of educators with parent/guardian and student). They are either provided as digitally delivered components of the test administration system or separate from it.</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2987029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Dictation</a:t>
            </a:r>
            <a:r>
              <a:rPr lang="en-US" baseline="0" dirty="0"/>
              <a:t> (Embedded Speech-to-Text)</a:t>
            </a:r>
          </a:p>
          <a:p>
            <a:endParaRPr lang="en-US" baseline="0" dirty="0"/>
          </a:p>
          <a:p>
            <a:r>
              <a:rPr lang="en-US" b="1" baseline="0" dirty="0"/>
              <a:t>VIDEO TRANSCRIPT:</a:t>
            </a:r>
            <a:r>
              <a:rPr lang="en-US" b="0" baseline="0" dirty="0"/>
              <a:t> </a:t>
            </a:r>
            <a:r>
              <a:rPr lang="en-US" sz="1200" kern="1200" dirty="0">
                <a:solidFill>
                  <a:schemeClr val="tx1"/>
                </a:solidFill>
                <a:effectLst/>
                <a:latin typeface="+mn-lt"/>
                <a:ea typeface="+mn-ea"/>
                <a:cs typeface="+mn-cs"/>
              </a:rPr>
              <a:t>To use dictation, press on the microphone button at the top of the answer space. Start speaking. When you are done speaking, press the microphone again to turn the tool off. “I am speaking out loud.” The tool will not auto-punctuate the dictated text. The commands “period, comma, question mark, and exclamation point,” are recognized by the tool. All other punctuation must be inserted manually.</a:t>
            </a:r>
            <a:endParaRPr lang="en-US" b="1" baseline="0" dirty="0"/>
          </a:p>
          <a:p>
            <a:endParaRPr lang="en-US" baseline="0" dirty="0"/>
          </a:p>
          <a:p>
            <a:r>
              <a:rPr lang="en-US" sz="1200" b="1" kern="1200" dirty="0">
                <a:solidFill>
                  <a:schemeClr val="tx1"/>
                </a:solidFill>
                <a:effectLst/>
                <a:latin typeface="+mn-lt"/>
                <a:ea typeface="+mn-ea"/>
                <a:cs typeface="+mn-cs"/>
              </a:rPr>
              <a:t>DESCRIPTION: </a:t>
            </a:r>
            <a:r>
              <a:rPr lang="en-US" sz="1200" kern="1200" dirty="0">
                <a:solidFill>
                  <a:schemeClr val="tx1"/>
                </a:solidFill>
                <a:effectLst/>
                <a:latin typeface="+mn-lt"/>
                <a:ea typeface="+mn-ea"/>
                <a:cs typeface="+mn-cs"/>
              </a:rPr>
              <a:t>Students can dictate responses to constructed-response items embedded in the computer system. It is the student’s responsibility to ensure the accuracy of the transcription as well as grammar and punctuation.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RECOMMENDATIONS FOR USE: </a:t>
            </a:r>
            <a:r>
              <a:rPr lang="en-US" sz="1200" kern="1200" dirty="0">
                <a:solidFill>
                  <a:schemeClr val="tx1"/>
                </a:solidFill>
                <a:effectLst/>
                <a:latin typeface="+mn-lt"/>
                <a:ea typeface="+mn-ea"/>
                <a:cs typeface="+mn-cs"/>
              </a:rPr>
              <a:t>Students who have documented significant motor or processing difficulties, or who have had a recent injury (such as a broken hand or arm) that make it difficult to produce responses may need to dictate their responses, which is transcribed as text in the item response area.</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Math – Designated 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ELA - Accommodation</a:t>
            </a:r>
            <a:endParaRPr lang="en-US" sz="1200" b="0"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27248273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Dictation</a:t>
            </a:r>
            <a:r>
              <a:rPr lang="en-US" baseline="0" dirty="0"/>
              <a:t> (Embedded Speech-to-Text, Spanish)</a:t>
            </a:r>
          </a:p>
          <a:p>
            <a:endParaRPr lang="en-US" baseline="0" dirty="0"/>
          </a:p>
          <a:p>
            <a:r>
              <a:rPr lang="en-US" sz="1200" b="1" kern="1200" dirty="0">
                <a:solidFill>
                  <a:schemeClr val="tx1"/>
                </a:solidFill>
                <a:effectLst/>
                <a:latin typeface="+mn-lt"/>
                <a:ea typeface="+mn-ea"/>
                <a:cs typeface="+mn-cs"/>
              </a:rPr>
              <a:t>VIDEO</a:t>
            </a:r>
            <a:r>
              <a:rPr lang="en-US" sz="1200" b="1" kern="1200" baseline="0" dirty="0">
                <a:solidFill>
                  <a:schemeClr val="tx1"/>
                </a:solidFill>
                <a:effectLst/>
                <a:latin typeface="+mn-lt"/>
                <a:ea typeface="+mn-ea"/>
                <a:cs typeface="+mn-cs"/>
              </a:rPr>
              <a:t> TRANSCRIPT: </a:t>
            </a:r>
            <a:r>
              <a:rPr lang="en-US" sz="1200" b="0" kern="1200" baseline="0" dirty="0">
                <a:solidFill>
                  <a:schemeClr val="tx1"/>
                </a:solidFill>
                <a:effectLst/>
                <a:latin typeface="+mn-lt"/>
                <a:ea typeface="+mn-ea"/>
                <a:cs typeface="+mn-cs"/>
              </a:rPr>
              <a:t>Hello, how are you? </a:t>
            </a:r>
            <a:r>
              <a:rPr lang="en-US" sz="1200" b="0" kern="1200" baseline="0" dirty="0" err="1">
                <a:solidFill>
                  <a:schemeClr val="tx1"/>
                </a:solidFill>
                <a:effectLst/>
                <a:latin typeface="+mn-lt"/>
                <a:ea typeface="+mn-ea"/>
                <a:cs typeface="+mn-cs"/>
              </a:rPr>
              <a:t>Hola</a:t>
            </a:r>
            <a:r>
              <a:rPr lang="en-US" sz="1200" b="0" kern="1200" baseline="0" dirty="0">
                <a:solidFill>
                  <a:schemeClr val="tx1"/>
                </a:solidFill>
                <a:effectLst/>
                <a:latin typeface="+mn-lt"/>
                <a:ea typeface="+mn-ea"/>
                <a:cs typeface="+mn-cs"/>
              </a:rPr>
              <a:t>, </a:t>
            </a:r>
            <a:r>
              <a:rPr lang="en-US" sz="1200" b="0" kern="1200" baseline="0" dirty="0" err="1">
                <a:solidFill>
                  <a:schemeClr val="tx1"/>
                </a:solidFill>
                <a:effectLst/>
                <a:latin typeface="+mn-lt"/>
                <a:ea typeface="+mn-ea"/>
                <a:cs typeface="+mn-cs"/>
              </a:rPr>
              <a:t>como</a:t>
            </a:r>
            <a:r>
              <a:rPr lang="en-US" sz="1200" b="0" kern="1200" baseline="0" dirty="0">
                <a:solidFill>
                  <a:schemeClr val="tx1"/>
                </a:solidFill>
                <a:effectLst/>
                <a:latin typeface="+mn-lt"/>
                <a:ea typeface="+mn-ea"/>
                <a:cs typeface="+mn-cs"/>
              </a:rPr>
              <a:t> </a:t>
            </a:r>
            <a:r>
              <a:rPr lang="en-US" sz="1200" b="0" kern="1200" baseline="0" dirty="0" err="1">
                <a:solidFill>
                  <a:schemeClr val="tx1"/>
                </a:solidFill>
                <a:effectLst/>
                <a:latin typeface="+mn-lt"/>
                <a:ea typeface="+mn-ea"/>
                <a:cs typeface="+mn-cs"/>
              </a:rPr>
              <a:t>estas</a:t>
            </a:r>
            <a:r>
              <a:rPr lang="en-US" sz="1200" b="0" kern="1200" baseline="0" dirty="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DESCRIPTION: </a:t>
            </a:r>
            <a:r>
              <a:rPr lang="en-US" sz="1200" b="0" kern="1200" dirty="0">
                <a:solidFill>
                  <a:schemeClr val="tx1"/>
                </a:solidFill>
                <a:effectLst/>
                <a:latin typeface="+mn-lt"/>
                <a:ea typeface="+mn-ea"/>
                <a:cs typeface="+mn-cs"/>
              </a:rPr>
              <a:t>Student</a:t>
            </a:r>
            <a:r>
              <a:rPr lang="en-US" sz="1200" b="0" kern="1200" baseline="0" dirty="0">
                <a:solidFill>
                  <a:schemeClr val="tx1"/>
                </a:solidFill>
                <a:effectLst/>
                <a:latin typeface="+mn-lt"/>
                <a:ea typeface="+mn-ea"/>
                <a:cs typeface="+mn-cs"/>
              </a:rPr>
              <a:t> with a Spanish Designated Support can dictate responses in Spanish or English to constructed-response items.</a:t>
            </a:r>
            <a:r>
              <a:rPr lang="en-US" sz="1200" kern="1200" dirty="0">
                <a:solidFill>
                  <a:schemeClr val="tx1"/>
                </a:solidFill>
                <a:effectLst/>
                <a:latin typeface="+mn-lt"/>
                <a:ea typeface="+mn-ea"/>
                <a:cs typeface="+mn-cs"/>
              </a:rPr>
              <a:t> It is the student’s responsibility to ensure the accuracy of the transcription as well as grammar and punctuation.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RECOMMENDATIONS FOR USE: </a:t>
            </a:r>
            <a:r>
              <a:rPr lang="en-US" sz="1200" kern="1200" dirty="0">
                <a:solidFill>
                  <a:schemeClr val="tx1"/>
                </a:solidFill>
                <a:effectLst/>
                <a:latin typeface="+mn-lt"/>
                <a:ea typeface="+mn-ea"/>
                <a:cs typeface="+mn-cs"/>
              </a:rPr>
              <a:t>Students who have documented significant motor or processing difficulties, or who have had a recent injury (such as a broken hand or arm) that make it difficult to produce responses may need to dictate their responses, which is transcribed as text in the item response area.</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Math – Designated 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ELA - Accommodation</a:t>
            </a:r>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694360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Amplification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student raises or lowers the volume control, as needed, using headphones, or is tested one-on-one in a secure location where the external speakers can be used for additional volume control.</a:t>
            </a:r>
            <a:endParaRPr lang="en-US" b="1" dirty="0"/>
          </a:p>
          <a:p>
            <a:endParaRPr lang="en-US" b="1" dirty="0"/>
          </a:p>
          <a:p>
            <a:r>
              <a:rPr lang="en-US" b="1" dirty="0"/>
              <a:t>Basic</a:t>
            </a:r>
            <a:r>
              <a:rPr lang="en-US" b="1" baseline="0" dirty="0"/>
              <a:t> feature of the assessment interface (available for all tests)</a:t>
            </a:r>
            <a:endParaRPr lang="en-US" b="0" i="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14645627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Full</a:t>
            </a:r>
            <a:r>
              <a:rPr lang="en-US" baseline="0" dirty="0"/>
              <a:t> Screen Mode</a:t>
            </a:r>
          </a:p>
          <a:p>
            <a:endParaRPr lang="en-US" baseline="0" dirty="0"/>
          </a:p>
          <a:p>
            <a:r>
              <a:rPr lang="en-US" sz="1200" b="1" kern="1200" dirty="0">
                <a:solidFill>
                  <a:schemeClr val="tx1"/>
                </a:solidFill>
                <a:effectLst/>
                <a:latin typeface="+mn-lt"/>
                <a:ea typeface="+mn-ea"/>
                <a:cs typeface="+mn-cs"/>
              </a:rPr>
              <a:t>VIDEO</a:t>
            </a:r>
            <a:r>
              <a:rPr lang="en-US" sz="1200" b="1" kern="1200" baseline="0" dirty="0">
                <a:solidFill>
                  <a:schemeClr val="tx1"/>
                </a:solidFill>
                <a:effectLst/>
                <a:latin typeface="+mn-lt"/>
                <a:ea typeface="+mn-ea"/>
                <a:cs typeface="+mn-cs"/>
              </a:rPr>
              <a:t> TRANSCRIPT: </a:t>
            </a:r>
            <a:r>
              <a:rPr lang="en-US" sz="1200" kern="1200" dirty="0">
                <a:solidFill>
                  <a:schemeClr val="tx1"/>
                </a:solidFill>
                <a:effectLst/>
                <a:latin typeface="+mn-lt"/>
                <a:ea typeface="+mn-ea"/>
                <a:cs typeface="+mn-cs"/>
              </a:rPr>
              <a:t>When full screen mode is enabled in the TA Interface or TIDE, the test will automatically start with full screen mode on. Full screen mode eliminates the global tool bar from the top of the screen in order to provide a more simplified interface. To close full screen mode, click on the light gray arrow box on the upper left side of the screen. The global menu will reappear at the top of the screen. If the TA wishes to turn full screen mode back on, press on the full screen mode button in the global menu.</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DESCRIPTION: </a:t>
            </a:r>
            <a:r>
              <a:rPr lang="en-US" sz="1200" kern="1200" dirty="0">
                <a:solidFill>
                  <a:schemeClr val="tx1"/>
                </a:solidFill>
                <a:effectLst/>
                <a:latin typeface="+mn-lt"/>
                <a:ea typeface="+mn-ea"/>
                <a:cs typeface="+mn-cs"/>
              </a:rPr>
              <a:t>This designated support removes the global menu from the top of the test interface screen, and replaces it with a single large button that says “next”.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RECOMMENDATIONS FOR USE: </a:t>
            </a:r>
            <a:r>
              <a:rPr lang="en-US" sz="1200" kern="1200" dirty="0">
                <a:solidFill>
                  <a:schemeClr val="tx1"/>
                </a:solidFill>
                <a:effectLst/>
                <a:latin typeface="+mn-lt"/>
                <a:ea typeface="+mn-ea"/>
                <a:cs typeface="+mn-cs"/>
              </a:rPr>
              <a:t>This designated support may benefit students who need simplified test navigation controls. This support is only available on the Alt ELPA, which is a 1:1 administered assessment. Users may move in and out of Full Screen Mode during the test. Full Screen Mode must be exited at the end of the test to access the “End Test” button.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endParaRPr lang="en-US" b="1" baseline="0" dirty="0"/>
          </a:p>
          <a:p>
            <a:r>
              <a:rPr lang="en-US" dirty="0"/>
              <a:t>Alt ELPA</a:t>
            </a:r>
          </a:p>
        </p:txBody>
      </p:sp>
      <p:sp>
        <p:nvSpPr>
          <p:cNvPr id="4" name="Slide Number Placeholder 3"/>
          <p:cNvSpPr>
            <a:spLocks noGrp="1"/>
          </p:cNvSpPr>
          <p:nvPr>
            <p:ph type="sldNum" sz="quarter" idx="10"/>
          </p:nvPr>
        </p:nvSpPr>
        <p:spPr/>
        <p:txBody>
          <a:bodyPr/>
          <a:lstStyle/>
          <a:p>
            <a:fld id="{42042C83-F474-4689-992F-134064305DAD}" type="slidenum">
              <a:rPr lang="en-US" smtClean="0"/>
              <a:t>31</a:t>
            </a:fld>
            <a:endParaRPr lang="en-US"/>
          </a:p>
        </p:txBody>
      </p:sp>
    </p:spTree>
    <p:extLst>
      <p:ext uri="{BB962C8B-B14F-4D97-AF65-F5344CB8AC3E}">
        <p14:creationId xmlns:p14="http://schemas.microsoft.com/office/powerpoint/2010/main" val="29313990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Glossary (Illustrated)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Translated glossaries are a language support. The translated glossaries are provided for selected construct-irrelevant terms for math and appear on the computer screen when students with the language glossary setting enabled  click on the term. Students can also select the audio icon next to the glossary term and listen to the audio recording of the glossary.</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Recommendations for Use: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who have limited English language skills (whether or not designated as English Learners (ELs) or ELs with disabilities) can use the translation glossary for specific items. The use of this support may result in the student needing additional overall time to complete the assessment.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Math</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32</a:t>
            </a:fld>
            <a:endParaRPr lang="en-US"/>
          </a:p>
        </p:txBody>
      </p:sp>
    </p:spTree>
    <p:extLst>
      <p:ext uri="{BB962C8B-B14F-4D97-AF65-F5344CB8AC3E}">
        <p14:creationId xmlns:p14="http://schemas.microsoft.com/office/powerpoint/2010/main" val="215284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Glossary (Translated)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Translated glossaries are a language support. The translated glossaries are provided for selected construct-irrelevant terms for math and appear on the computer screen when students with the language glossary setting enabled  click on the term. Students can also select the audio icon next to the glossary term and listen to the audio recording of the glossary.</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Recommendations for Use: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who have limited English language skills (whether or not designated as English Learners (ELs) or ELs with disabilities) can use the translation glossary for specific items. The use of this support may result in the student needing additional overall time to complete the assessment.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Math</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33</a:t>
            </a:fld>
            <a:endParaRPr lang="en-US"/>
          </a:p>
        </p:txBody>
      </p:sp>
    </p:spTree>
    <p:extLst>
      <p:ext uri="{BB962C8B-B14F-4D97-AF65-F5344CB8AC3E}">
        <p14:creationId xmlns:p14="http://schemas.microsoft.com/office/powerpoint/2010/main" val="22898233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Masking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Masking involves blocking off content that is not of immediate need or that may be distracting to the student, including individual answer options and navigational buttons and menus. Students are able to focus their attention on a specific part of a test item by masking.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Students with attention difficulties may need to mask content not of immediate need or that may be distracting during the assessment. This support also may be needed by students with print disabilities (including learning disabilities) or visual impairments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all tests.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34</a:t>
            </a:fld>
            <a:endParaRPr lang="en-US"/>
          </a:p>
        </p:txBody>
      </p:sp>
    </p:spTree>
    <p:extLst>
      <p:ext uri="{BB962C8B-B14F-4D97-AF65-F5344CB8AC3E}">
        <p14:creationId xmlns:p14="http://schemas.microsoft.com/office/powerpoint/2010/main" val="1512978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Presentation (Toggled</a:t>
            </a:r>
            <a:r>
              <a:rPr lang="en-US" baseline="0" dirty="0"/>
              <a:t> Spanish/English)</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Toggled translations are a language support that provides the student to toggle between the full translation of each Science stimulus and item in Spanish and English, using a button at the top of the page.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students whose primary language is Spanish and who use dual language supports in the classroom, use of the toggle (dual language) translation may be appropriate. Students participate in the assessment regardless of the language. This support will increase reading load and cognitive load. The use of this support may result in the student needing additional overall time to complete the assessment.</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Science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35</a:t>
            </a:fld>
            <a:endParaRPr lang="en-US"/>
          </a:p>
        </p:txBody>
      </p:sp>
    </p:spTree>
    <p:extLst>
      <p:ext uri="{BB962C8B-B14F-4D97-AF65-F5344CB8AC3E}">
        <p14:creationId xmlns:p14="http://schemas.microsoft.com/office/powerpoint/2010/main" val="15287807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on Request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Paper copies of stimuli (including passages) and/or items are printed for students. Test content of online items may be printed with different colors. Choice of colors should be informed by evidence of those colors that meet the student’s needs.</a:t>
            </a:r>
          </a:p>
          <a:p>
            <a:r>
              <a:rPr lang="en-US" sz="1200" kern="1200" dirty="0">
                <a:solidFill>
                  <a:schemeClr val="tx1"/>
                </a:solidFill>
                <a:effectLst/>
                <a:latin typeface="+mn-lt"/>
                <a:ea typeface="+mn-ea"/>
                <a:cs typeface="+mn-cs"/>
              </a:rPr>
              <a:t>All printed test materials (including embossed Braille print-outs) must be collected and securely shredded immediately following each testing event. Students may not keep printed test items for use during future testing events.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students with disabilities, including visual impairments or other print disabilities, may need paper copies of their test content. Students with attention difficulties may need the support of printing in different colors when digitally-provided color contrasts do not meet their needs. A very small percentage of students should need this support. The use of this support may result in the student needing additional time to complete the assessment.</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all tests.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36</a:t>
            </a:fld>
            <a:endParaRPr lang="en-US"/>
          </a:p>
        </p:txBody>
      </p:sp>
    </p:spTree>
    <p:extLst>
      <p:ext uri="{BB962C8B-B14F-4D97-AF65-F5344CB8AC3E}">
        <p14:creationId xmlns:p14="http://schemas.microsoft.com/office/powerpoint/2010/main" val="27150591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Size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Paper copies of stimuli (including passages) and/or items are printed for students. Test content of online items may be printed with different colors. Choice of colors should be informed by evidence of those colors that meet the student’s needs.</a:t>
            </a:r>
          </a:p>
          <a:p>
            <a:r>
              <a:rPr lang="en-US" sz="1200" kern="1200" dirty="0">
                <a:solidFill>
                  <a:schemeClr val="tx1"/>
                </a:solidFill>
                <a:effectLst/>
                <a:latin typeface="+mn-lt"/>
                <a:ea typeface="+mn-ea"/>
                <a:cs typeface="+mn-cs"/>
              </a:rPr>
              <a:t>All printed test materials (including embossed Braille print-outs) must be collected and securely shredded immediately following each testing event. Students may not keep printed test items for use during future testing events.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students with disabilities, including visual impairments or other print disabilities, may need paper copies of their test content. Students with attention difficulties may need the support of printing in different colors when digitally-provided color contrasts do not meet their needs. A very small percentage of students should need this support. The use of this support may result in the student needing additional time to complete the assessment.</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all tests.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37</a:t>
            </a:fld>
            <a:endParaRPr lang="en-US"/>
          </a:p>
        </p:txBody>
      </p:sp>
    </p:spTree>
    <p:extLst>
      <p:ext uri="{BB962C8B-B14F-4D97-AF65-F5344CB8AC3E}">
        <p14:creationId xmlns:p14="http://schemas.microsoft.com/office/powerpoint/2010/main" val="192463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Streamlined Interface Mode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0" kern="1200" dirty="0">
                <a:solidFill>
                  <a:schemeClr val="tx1"/>
                </a:solidFill>
                <a:effectLst/>
                <a:latin typeface="+mn-lt"/>
                <a:ea typeface="+mn-ea"/>
                <a:cs typeface="+mn-cs"/>
              </a:rPr>
              <a:t>Tests without </a:t>
            </a:r>
            <a:r>
              <a:rPr lang="en-US" sz="1200" i="0" kern="1200" dirty="0" err="1">
                <a:solidFill>
                  <a:schemeClr val="tx1"/>
                </a:solidFill>
                <a:effectLst/>
                <a:latin typeface="+mn-lt"/>
                <a:ea typeface="+mn-ea"/>
                <a:cs typeface="+mn-cs"/>
              </a:rPr>
              <a:t>Stremlined</a:t>
            </a:r>
            <a:r>
              <a:rPr lang="en-US" sz="1200" i="0" kern="1200" dirty="0">
                <a:solidFill>
                  <a:schemeClr val="tx1"/>
                </a:solidFill>
                <a:effectLst/>
                <a:latin typeface="+mn-lt"/>
                <a:ea typeface="+mn-ea"/>
                <a:cs typeface="+mn-cs"/>
              </a:rPr>
              <a:t> Interface Mode present a split screen, with the stimulus on the left and the items on the right. In Streamlined Interface Mode, there is no split screen. The stimulus is presented first and items are presented below. </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designated support provides a streamlined interface of the test in an alternate, simplified format in which the items are displayed below the stimuli.</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designated support may benefit a small number of students who have specific learning and/or reading disabilities and/or visual impairment in which the text is presented in a more sequential format. Students should have familiarity interacting with items in a streamlined format. </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all tests.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38</a:t>
            </a:fld>
            <a:endParaRPr lang="en-US"/>
          </a:p>
        </p:txBody>
      </p:sp>
    </p:spTree>
    <p:extLst>
      <p:ext uri="{BB962C8B-B14F-4D97-AF65-F5344CB8AC3E}">
        <p14:creationId xmlns:p14="http://schemas.microsoft.com/office/powerpoint/2010/main" val="26264329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Text-to-Speech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0" kern="1200" dirty="0">
                <a:solidFill>
                  <a:schemeClr val="tx1"/>
                </a:solidFill>
                <a:effectLst/>
                <a:latin typeface="+mn-lt"/>
                <a:ea typeface="+mn-ea"/>
                <a:cs typeface="+mn-cs"/>
              </a:rPr>
              <a:t>Text-to-speech is now available via an icon to the left of the context menu, rather than within the context menu. Students may still right click to access TTS options. </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Text is read aloud to the student via embedded text-to-speech technology. The student is able to control the speed as well as raise or lower the volume of the voice via a volume control. </a:t>
            </a:r>
          </a:p>
          <a:p>
            <a:r>
              <a:rPr lang="en-US" sz="1200" kern="1200" dirty="0">
                <a:solidFill>
                  <a:schemeClr val="tx1"/>
                </a:solidFill>
                <a:effectLst/>
                <a:latin typeface="+mn-lt"/>
                <a:ea typeface="+mn-ea"/>
                <a:cs typeface="+mn-cs"/>
              </a:rPr>
              <a:t>English text-to-speech is available for Math for students with the Translations (stacked Spanish/English) and for Science with the Translations (toggle Spanish/English) designated support assigned to them.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who are struggling readers may need assistance accessing the assessment by having all or portions of the assessment read aloud. This support also may be needed by students with reading-related disabilities, or by students who are blind and do not yet have adequate braille skills. This support will likely be confusing and may impede the performance of students who do not regularly have the support during instruction. Students who use text-to-speech will need headphones unless tested individually in a separate setting. </a:t>
            </a:r>
          </a:p>
          <a:p>
            <a:r>
              <a:rPr lang="en-US" sz="1200" kern="1200" dirty="0">
                <a:solidFill>
                  <a:schemeClr val="tx1"/>
                </a:solidFill>
                <a:effectLst/>
                <a:latin typeface="+mn-lt"/>
                <a:ea typeface="+mn-ea"/>
                <a:cs typeface="+mn-cs"/>
              </a:rPr>
              <a:t>*Note: The embedded designated support of text-to-speech is not available for Smarter ELA items through the Braille Interface. The non-embedded Read-Aloud designated support is available for students using the Braille Interface who require read-aloud support for ELA items (see Table 4 SB).</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ELA CAT – Accommodation for ELA Reading Stimuli or Items &amp; Stimuli; Designated Support for Items Only</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ELA PT (Interim + Summative) – Designated Support for all options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Math –English TTS available on Stacked Spanish/English tests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Science - Available in Spanish &amp; English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SEED Survey - Available in Spanish &amp; English</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39</a:t>
            </a:fld>
            <a:endParaRPr lang="en-US"/>
          </a:p>
        </p:txBody>
      </p:sp>
    </p:spTree>
    <p:extLst>
      <p:ext uri="{BB962C8B-B14F-4D97-AF65-F5344CB8AC3E}">
        <p14:creationId xmlns:p14="http://schemas.microsoft.com/office/powerpoint/2010/main" val="32840175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Text-to-Speech</a:t>
            </a:r>
            <a:r>
              <a:rPr lang="en-US" baseline="0" dirty="0"/>
              <a:t> on Constructed Responses</a:t>
            </a:r>
          </a:p>
          <a:p>
            <a:endParaRPr lang="en-US" baseline="0" dirty="0"/>
          </a:p>
          <a:p>
            <a:r>
              <a:rPr lang="en-US" b="1" baseline="0" dirty="0"/>
              <a:t>Video Transcript</a:t>
            </a:r>
            <a:r>
              <a:rPr lang="en-US" b="0" baseline="0" dirty="0"/>
              <a:t>: </a:t>
            </a:r>
            <a:r>
              <a:rPr lang="en-US" sz="1200" kern="1200" dirty="0">
                <a:solidFill>
                  <a:schemeClr val="tx1"/>
                </a:solidFill>
                <a:effectLst/>
                <a:latin typeface="+mn-lt"/>
                <a:ea typeface="+mn-ea"/>
                <a:cs typeface="+mn-cs"/>
              </a:rPr>
              <a:t>Students may listen to the text-to-speech read back of their written response by clicking on the speaker button at the top of the answer space.</a:t>
            </a:r>
            <a:endParaRPr lang="en-US" b="1" baseline="0" dirty="0"/>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dirty="0">
                <a:effectLst/>
                <a:latin typeface="Arial" panose="020B0604020202020204" pitchFamily="34" charset="0"/>
              </a:rPr>
              <a:t>Students with either TTS or Dictation enabled may use TTS to listen to their responses to select constructed-response items. Students can select the speaker icon at the bottom of the text-response area to listen to the text as entered.  Available for English responses only.</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who are struggling readers may need assistance accessing the assessment by having all or portions of the assessment read aloud. This support also may be needed by students with reading-related disabilities, or by students who are blind and do not yet have adequate braille skills. This support will likely be confusing and may impede the performance of students who do not regularly have the support during instruction. Students who use text-to-speech will need headphones unless tested individually in a separate setting.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ELA PT (Interim +Summative) – Automatically available on constructed response long-write items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Math PT –Automatically available on constructed response long-write items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SEED Survey</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40</a:t>
            </a:fld>
            <a:endParaRPr lang="en-US"/>
          </a:p>
        </p:txBody>
      </p:sp>
    </p:spTree>
    <p:extLst>
      <p:ext uri="{BB962C8B-B14F-4D97-AF65-F5344CB8AC3E}">
        <p14:creationId xmlns:p14="http://schemas.microsoft.com/office/powerpoint/2010/main" val="3997139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Audio Playback Speed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Video Transcript: </a:t>
            </a:r>
            <a:r>
              <a:rPr lang="en-US" sz="1200" b="0" i="0" kern="1200" dirty="0">
                <a:solidFill>
                  <a:schemeClr val="tx1"/>
                </a:solidFill>
                <a:effectLst/>
                <a:latin typeface="+mn-lt"/>
                <a:ea typeface="+mn-ea"/>
                <a:cs typeface="+mn-cs"/>
              </a:rPr>
              <a:t>Next to the audio stimuli students have access to a dropdown that allows them to select the audio playback speed.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this tool is turned on, students can change the playback speed on audio/video. Options are .5x, 1x, 1.5x, and 1.75x</a:t>
            </a:r>
            <a:endParaRPr lang="en-US" b="1" dirty="0"/>
          </a:p>
          <a:p>
            <a:endParaRPr lang="en-US" b="1" dirty="0"/>
          </a:p>
          <a:p>
            <a:r>
              <a:rPr lang="en-US" b="1" dirty="0"/>
              <a:t>ELA CAT, ELPA Summative, default ON</a:t>
            </a:r>
            <a:endParaRPr lang="en-US" b="0" i="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2408405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Text-to-Speech Tracking with Line Reader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When a student is using TTS and TTS Tracking with line reader enabled on their test, the line reader will invoke itself when TTS is being used.  The background will be masked as shown in this video. If the student does not want the background to be masked, the TA should turn off Line Reader in the TA interface before the student begins the test.</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Text is highlighted as it is read aloud to the student via embedded text-to-speech technology.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who are struggling readers may need assistance accessing the assessment by having all or portions of the assessment read aloud. This support also may be needed by students with reading-related disabilities, or by students who are blind and do not yet have adequate braille skills. This support will likely be confusing and may impede the performance of students who do not regularly have the support during instruction. Students who use text-to-speech will need headphones unless tested individually in a separate setting. </a:t>
            </a:r>
          </a:p>
          <a:p>
            <a:r>
              <a:rPr lang="en-US" sz="1200" kern="1200" dirty="0">
                <a:solidFill>
                  <a:schemeClr val="tx1"/>
                </a:solidFill>
                <a:effectLst/>
                <a:latin typeface="+mn-lt"/>
                <a:ea typeface="+mn-ea"/>
                <a:cs typeface="+mn-cs"/>
              </a:rPr>
              <a:t>*Note: The embedded designated support of text-to-speech is not available for Smarter ELA items through the Braille Interface. The non-embedded Read-Aloud designated support is available for students using the Braille Interface who require read-aloud support for ELA items (see Table 4 SB).</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ELA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Math – Both Segments – English TTS available on Stacked Spanish/English tests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Science - Available in Spanish &amp; English</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41</a:t>
            </a:fld>
            <a:endParaRPr lang="en-US"/>
          </a:p>
        </p:txBody>
      </p:sp>
    </p:spTree>
    <p:extLst>
      <p:ext uri="{BB962C8B-B14F-4D97-AF65-F5344CB8AC3E}">
        <p14:creationId xmlns:p14="http://schemas.microsoft.com/office/powerpoint/2010/main" val="21979777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Text-to-Speech Tracking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When a student is using TTS and TTS Tracking with line reader disabled on their test, the background will be not be masked. If the student wants to have the background masked, the TA should turn On the Line Reader in the TA interface before the student begins the test.</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Text is highlighted as it is read aloud to the student via embedded text-to-speech technology.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who are struggling readers may need assistance accessing the assessment by having all or portions of the assessment read aloud. This support also may be needed by students with reading-related disabilities, or by students who are blind and do not yet have adequate braille skills. This support will likely be confusing and may impede the performance of students who do not regularly have the support during instruction. Students who use text-to-speech will need headphones unless tested individually in a separate setting. </a:t>
            </a:r>
          </a:p>
          <a:p>
            <a:r>
              <a:rPr lang="en-US" sz="1200" kern="1200" dirty="0">
                <a:solidFill>
                  <a:schemeClr val="tx1"/>
                </a:solidFill>
                <a:effectLst/>
                <a:latin typeface="+mn-lt"/>
                <a:ea typeface="+mn-ea"/>
                <a:cs typeface="+mn-cs"/>
              </a:rPr>
              <a:t>*Note: The embedded designated support of text-to-speech is not available for Smarter ELA items through the Braille Interface. The non-embedded Read-Aloud designated support is available for students using the Braille Interface who require read-aloud support for ELA items (see Table 4 SB).</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ELA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Math – Both Segments – English TTS available on Stacked Spanish/English tests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Science - Available in Spanish &amp; English</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42</a:t>
            </a:fld>
            <a:endParaRPr lang="en-US"/>
          </a:p>
        </p:txBody>
      </p:sp>
    </p:spTree>
    <p:extLst>
      <p:ext uri="{BB962C8B-B14F-4D97-AF65-F5344CB8AC3E}">
        <p14:creationId xmlns:p14="http://schemas.microsoft.com/office/powerpoint/2010/main" val="2308752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Accommodations are changes in procedures or materials that increase equitable access during the statewide assessments. Assessment accommodations generate valid assessment results for students who need them; they allow these students to show what they know and can do. </a:t>
            </a:r>
            <a:r>
              <a:rPr lang="en-US" sz="1200" b="1" kern="1200" dirty="0">
                <a:solidFill>
                  <a:schemeClr val="tx1"/>
                </a:solidFill>
                <a:effectLst/>
                <a:latin typeface="+mn-lt"/>
                <a:ea typeface="+mn-ea"/>
                <a:cs typeface="+mn-cs"/>
              </a:rPr>
              <a:t>Note: accommodations are available only for students with documented Individualized Education Programs (IEPs) or Section 504 Plans</a:t>
            </a:r>
            <a:r>
              <a:rPr lang="en-US" sz="1200" kern="1200" dirty="0">
                <a:solidFill>
                  <a:schemeClr val="tx1"/>
                </a:solidFill>
                <a:effectLst/>
                <a:latin typeface="+mn-lt"/>
                <a:ea typeface="+mn-ea"/>
                <a:cs typeface="+mn-cs"/>
              </a:rPr>
              <a:t>. Accommodations do not compromise the learning expectations, construct, grade-level standard or intended outcome of the assessment.</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43</a:t>
            </a:fld>
            <a:endParaRPr lang="en-US"/>
          </a:p>
        </p:txBody>
      </p:sp>
    </p:spTree>
    <p:extLst>
      <p:ext uri="{BB962C8B-B14F-4D97-AF65-F5344CB8AC3E}">
        <p14:creationId xmlns:p14="http://schemas.microsoft.com/office/powerpoint/2010/main" val="16347500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Audio Transcripts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Audio transcripts are available on ELA CAT test items that include audio stimuli. The tool provides a static written transcript of an audio stimulus in a dialog box. The tool is available via a button in the global menu. This accommodation may benefit a small number of students who typically use closed captioning or ASL, but need a static document that they can read at their own pace. </a:t>
            </a:r>
            <a:r>
              <a:rPr lang="en-US" sz="1200" kern="1200" dirty="0">
                <a:solidFill>
                  <a:schemeClr val="tx1"/>
                </a:solidFill>
                <a:effectLst/>
                <a:latin typeface="+mn-lt"/>
                <a:ea typeface="+mn-ea"/>
                <a:cs typeface="+mn-cs"/>
              </a:rPr>
              <a:t> </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accommodation provides a static written transcript of an audio stimulus in a dialog box.</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accommodation may benefit a small number of students who typically use closed captioning or ASL, but need a static document that they can read at their own pace.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r>
              <a:rPr lang="en-US" baseline="0" dirty="0"/>
              <a:t>ELA CAT</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44</a:t>
            </a:fld>
            <a:endParaRPr lang="en-US"/>
          </a:p>
        </p:txBody>
      </p:sp>
    </p:spTree>
    <p:extLst>
      <p:ext uri="{BB962C8B-B14F-4D97-AF65-F5344CB8AC3E}">
        <p14:creationId xmlns:p14="http://schemas.microsoft.com/office/powerpoint/2010/main" val="7189647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American Sign Language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Test content is translated into ASL video. ASL human signer and the signed test content are viewed on the same screen. Students may view portions of the ASL video as often as needed.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students who are deaf or hard of hearing and who typically use ASL may need this accommodation when accessing text-based content in the assessment. The use of this accommodation may result in the student needing additional overall time to complete the assessment. For many students who are deaf or hard of hearing, viewing signs is the only way to access information presented orally. It is important to note, however, that some students who are hard of hearing will be able to listen to information presented orally if provided with appropriate amplification and a setting in which extraneous sounds do not interfere with clear presentation of the audio presentation in a listening test.</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r>
              <a:rPr lang="en-US" baseline="0" dirty="0"/>
              <a:t>ELA CAT listening items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Math</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SEED Survey</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45</a:t>
            </a:fld>
            <a:endParaRPr lang="en-US"/>
          </a:p>
        </p:txBody>
      </p:sp>
    </p:spTree>
    <p:extLst>
      <p:ext uri="{BB962C8B-B14F-4D97-AF65-F5344CB8AC3E}">
        <p14:creationId xmlns:p14="http://schemas.microsoft.com/office/powerpoint/2010/main" val="6875470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Closed Captioning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Printed text that appears on the computer screen as audio materials are presented.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who are deaf or hard of hearing and who typically access information presented via audio by reading words that appear in synchrony with the audio presentation may need this support to access audio content. For many students who are deaf or hard of hearing, viewing words (sometimes in combination with reading lips and ASL) is how they access information presented orally. It is important to note, however, that some students who are hard of hearing will be able to listen to information presented orally if provided with appropriate amplification and a setting in which extraneous sounds do not interfere with clear presentation of the audio presentation in a listening test.</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ELA CAT Segment on items with audio stimulus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46</a:t>
            </a:fld>
            <a:endParaRPr lang="en-US"/>
          </a:p>
        </p:txBody>
      </p:sp>
    </p:spTree>
    <p:extLst>
      <p:ext uri="{BB962C8B-B14F-4D97-AF65-F5344CB8AC3E}">
        <p14:creationId xmlns:p14="http://schemas.microsoft.com/office/powerpoint/2010/main" val="16096577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Equation Editor – Braille Interface</a:t>
            </a:r>
          </a:p>
          <a:p>
            <a:endParaRPr lang="en-US" dirty="0"/>
          </a:p>
          <a:p>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Once focus is on the text entry box, press enter to move focus inside the text box to begin typing. Pressing Alt-7 brings up the math commands window which will allow you to enter keys that are not present on your keyboard.</a:t>
            </a:r>
          </a:p>
          <a:p>
            <a:r>
              <a:rPr lang="en-US" sz="1200" i="1"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When the focus is on the combo box, up and down arrows can be used to navigate potential options. Once the desired option is announced, press tab to navigate down to the insert symbol button, then press enter to insert the option into the equation editor box.</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equation editor is now available in the Braille interface.  Previously students had to write out the description of an equation.  Now the equation editor is available in the Braille interface and students may navigate the interface to input his/her answer.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accommodation may benefit students by providing a more straightforward method of inputting complex equations in their responses</a:t>
            </a:r>
          </a:p>
          <a:p>
            <a:endParaRPr lang="en-US" b="1" dirty="0"/>
          </a:p>
          <a:p>
            <a:r>
              <a:rPr lang="en-US" b="1" dirty="0"/>
              <a:t>Available for the following tests: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Math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Science</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47</a:t>
            </a:fld>
            <a:endParaRPr lang="en-US"/>
          </a:p>
        </p:txBody>
      </p:sp>
    </p:spTree>
    <p:extLst>
      <p:ext uri="{BB962C8B-B14F-4D97-AF65-F5344CB8AC3E}">
        <p14:creationId xmlns:p14="http://schemas.microsoft.com/office/powerpoint/2010/main" val="25930738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Presentation (Braille)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Description</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raised-dot read with the fingertips. Refreshable braille is available only for ELA because Nemeth Code is not available via refreshable braille. For Math, braille will be presented via embosser; embosser-created braille can be used for ELA also, as well as for graphic material (e.g., maps, charts, graphs, diagrams, and illustrations). The type of braille presented to the student (UEB/EBAE, contracted or non-contracted) is set in TIDE.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with visual impairments may read text via braille. The use of this accommodation may result in the student needing additional overall time to complete the assessment.</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r>
              <a:rPr lang="en-US" baseline="0" dirty="0"/>
              <a:t>ELA</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Math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Science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48</a:t>
            </a:fld>
            <a:endParaRPr lang="en-US"/>
          </a:p>
        </p:txBody>
      </p:sp>
    </p:spTree>
    <p:extLst>
      <p:ext uri="{BB962C8B-B14F-4D97-AF65-F5344CB8AC3E}">
        <p14:creationId xmlns:p14="http://schemas.microsoft.com/office/powerpoint/2010/main" val="4420697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Word Prediction – without audio</a:t>
            </a:r>
          </a:p>
          <a:p>
            <a:endParaRPr lang="en-US" dirty="0"/>
          </a:p>
          <a:p>
            <a:r>
              <a:rPr lang="en-US" b="1" dirty="0"/>
              <a:t>VIDEO</a:t>
            </a:r>
            <a:r>
              <a:rPr lang="en-US" b="1" baseline="0" dirty="0"/>
              <a:t> TRANSCRIPT: </a:t>
            </a:r>
            <a:r>
              <a:rPr lang="en-US" sz="1200" kern="1200" dirty="0">
                <a:solidFill>
                  <a:schemeClr val="tx1"/>
                </a:solidFill>
                <a:effectLst/>
                <a:latin typeface="+mn-lt"/>
                <a:ea typeface="+mn-ea"/>
                <a:cs typeface="+mn-cs"/>
              </a:rPr>
              <a:t>To use word prediction place your cursor in the answer space. A box will appear. Type the first letter of the word you intend to write. In the box a list of possible words will appear.  To select a word you can either use your cursor to select the word from the list or you can type the number associated with the word in the list.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DESCRIPTION: </a:t>
            </a:r>
            <a:r>
              <a:rPr lang="en-US" sz="1200" kern="1200" dirty="0">
                <a:solidFill>
                  <a:schemeClr val="tx1"/>
                </a:solidFill>
                <a:effectLst/>
                <a:latin typeface="+mn-lt"/>
                <a:ea typeface="+mn-ea"/>
                <a:cs typeface="+mn-cs"/>
              </a:rPr>
              <a:t>Word prediction allows students to begin writing a word and choose from a list of words that have been predicted from word frequency and syntax rules. When this tool is enabled, suggested words will pop up in a menu as students type a written response. Students can select a word in the pop-up menu instead of typing it out manually.</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RECOMMENDATIONS FOR USE: </a:t>
            </a:r>
            <a:r>
              <a:rPr lang="en-US" sz="1200" kern="1200" dirty="0">
                <a:solidFill>
                  <a:schemeClr val="tx1"/>
                </a:solidFill>
                <a:effectLst/>
                <a:latin typeface="+mn-lt"/>
                <a:ea typeface="+mn-ea"/>
                <a:cs typeface="+mn-cs"/>
              </a:rPr>
              <a:t>Students who have documented motor or orthopedic impairments, which severely impairs their ability to provide written or typed responses without the use of assistive technology, may use word prediction. Students with moderate to severe learning disabilities that prevent them from recalling, processing, or expressing written language may also use word prediction.</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r>
              <a:rPr lang="en-US" b="0" dirty="0"/>
              <a:t>Math</a:t>
            </a:r>
          </a:p>
          <a:p>
            <a:r>
              <a:rPr lang="en-US" b="0" dirty="0"/>
              <a:t>ELA</a:t>
            </a:r>
          </a:p>
        </p:txBody>
      </p:sp>
      <p:sp>
        <p:nvSpPr>
          <p:cNvPr id="4" name="Slide Number Placeholder 3"/>
          <p:cNvSpPr>
            <a:spLocks noGrp="1"/>
          </p:cNvSpPr>
          <p:nvPr>
            <p:ph type="sldNum" sz="quarter" idx="10"/>
          </p:nvPr>
        </p:nvSpPr>
        <p:spPr/>
        <p:txBody>
          <a:bodyPr/>
          <a:lstStyle/>
          <a:p>
            <a:fld id="{42042C83-F474-4689-992F-134064305DAD}" type="slidenum">
              <a:rPr lang="en-US" smtClean="0"/>
              <a:t>49</a:t>
            </a:fld>
            <a:endParaRPr lang="en-US"/>
          </a:p>
        </p:txBody>
      </p:sp>
    </p:spTree>
    <p:extLst>
      <p:ext uri="{BB962C8B-B14F-4D97-AF65-F5344CB8AC3E}">
        <p14:creationId xmlns:p14="http://schemas.microsoft.com/office/powerpoint/2010/main" val="6388247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Word Prediction – with audio</a:t>
            </a:r>
          </a:p>
          <a:p>
            <a:endParaRPr lang="en-US" dirty="0"/>
          </a:p>
          <a:p>
            <a:r>
              <a:rPr lang="en-US" b="1" dirty="0"/>
              <a:t>VIDEO</a:t>
            </a:r>
            <a:r>
              <a:rPr lang="en-US" b="1" baseline="0" dirty="0"/>
              <a:t> TRANSCRIPT: </a:t>
            </a:r>
            <a:r>
              <a:rPr lang="en-US" dirty="0"/>
              <a:t>The Word Prediction tool now has two options.  On with audio and On without audio.  The On with audio option will provide an audio preview of the words available in the dropdown list when the student hovers over the word with their cursor. Once punctuation is added to a sentence, the entire sentence will be read aloud. The tool is available in item notes, global notes, and constructed response items. Note: when Word Prediction with audio is turned on, the student will receive a text-to-speech hardware check during their login process.</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DESCRIPTION: </a:t>
            </a:r>
            <a:r>
              <a:rPr lang="en-US" sz="1200" kern="1200" dirty="0">
                <a:solidFill>
                  <a:schemeClr val="tx1"/>
                </a:solidFill>
                <a:effectLst/>
                <a:latin typeface="+mn-lt"/>
                <a:ea typeface="+mn-ea"/>
                <a:cs typeface="+mn-cs"/>
              </a:rPr>
              <a:t>Word prediction allows students to begin writing a word and choose from a list of words that have been predicted from word frequency and syntax rules. When this tool is enabled, suggested words will pop up in a menu as students type a written response. Students can select a word in the pop-up menu instead of typing it out manually.</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RECOMMENDATIONS FOR USE: </a:t>
            </a:r>
            <a:r>
              <a:rPr lang="en-US" sz="1200" kern="1200" dirty="0">
                <a:solidFill>
                  <a:schemeClr val="tx1"/>
                </a:solidFill>
                <a:effectLst/>
                <a:latin typeface="+mn-lt"/>
                <a:ea typeface="+mn-ea"/>
                <a:cs typeface="+mn-cs"/>
              </a:rPr>
              <a:t>Students who have documented motor or orthopedic impairments, which severely impairs their ability to provide written or typed responses without the use of assistive technology, may use word prediction. Students with moderate to severe learning disabilities that prevent them from recalling, processing, or expressing written language may also use word prediction.</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Available for the following tests:</a:t>
            </a:r>
          </a:p>
          <a:p>
            <a:r>
              <a:rPr lang="en-US" b="0" dirty="0"/>
              <a:t>Math</a:t>
            </a:r>
          </a:p>
          <a:p>
            <a:r>
              <a:rPr lang="en-US" b="0" dirty="0"/>
              <a:t>ELA</a:t>
            </a:r>
          </a:p>
        </p:txBody>
      </p:sp>
      <p:sp>
        <p:nvSpPr>
          <p:cNvPr id="4" name="Slide Number Placeholder 3"/>
          <p:cNvSpPr>
            <a:spLocks noGrp="1"/>
          </p:cNvSpPr>
          <p:nvPr>
            <p:ph type="sldNum" sz="quarter" idx="10"/>
          </p:nvPr>
        </p:nvSpPr>
        <p:spPr/>
        <p:txBody>
          <a:bodyPr/>
          <a:lstStyle/>
          <a:p>
            <a:fld id="{42042C83-F474-4689-992F-134064305DAD}" type="slidenum">
              <a:rPr lang="en-US" smtClean="0"/>
              <a:t>50</a:t>
            </a:fld>
            <a:endParaRPr lang="en-US"/>
          </a:p>
        </p:txBody>
      </p:sp>
    </p:spTree>
    <p:extLst>
      <p:ext uri="{BB962C8B-B14F-4D97-AF65-F5344CB8AC3E}">
        <p14:creationId xmlns:p14="http://schemas.microsoft.com/office/powerpoint/2010/main" val="2022727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Breaks (Pausing the Test)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number of items per session can be flexibly defined based on the student’s need. Note: for the CAT, if the student’s test is paused for more than 20 minutes, the student will no longer be able to return to previously answered items. There is no limit on the number of times that a student’s test may be paused. The use of this universal tool may result in the student needing additional overall time to complete the assessment. See </a:t>
            </a:r>
            <a:r>
              <a:rPr lang="en-US" sz="1200" i="1" kern="1200" dirty="0">
                <a:solidFill>
                  <a:schemeClr val="tx1"/>
                </a:solidFill>
                <a:effectLst/>
                <a:latin typeface="+mn-lt"/>
                <a:ea typeface="+mn-ea"/>
                <a:cs typeface="+mn-cs"/>
              </a:rPr>
              <a:t>Section 5.1 Testing Time and Recommended Order of Administration</a:t>
            </a:r>
            <a:r>
              <a:rPr lang="en-US" sz="1200" kern="1200" dirty="0">
                <a:solidFill>
                  <a:schemeClr val="tx1"/>
                </a:solidFill>
                <a:effectLst/>
                <a:latin typeface="+mn-lt"/>
                <a:ea typeface="+mn-ea"/>
                <a:cs typeface="+mn-cs"/>
              </a:rPr>
              <a:t> of the </a:t>
            </a:r>
            <a:r>
              <a:rPr lang="en-US" sz="1200" u="none" kern="1200" dirty="0">
                <a:solidFill>
                  <a:schemeClr val="tx1"/>
                </a:solidFill>
                <a:effectLst/>
                <a:latin typeface="+mn-lt"/>
                <a:ea typeface="+mn-ea"/>
                <a:cs typeface="+mn-cs"/>
              </a:rPr>
              <a:t>Test Administration Manual for </a:t>
            </a:r>
            <a:r>
              <a:rPr lang="en-US" sz="1200" kern="1200" dirty="0">
                <a:solidFill>
                  <a:schemeClr val="tx1"/>
                </a:solidFill>
                <a:effectLst/>
                <a:latin typeface="+mn-lt"/>
                <a:ea typeface="+mn-ea"/>
                <a:cs typeface="+mn-cs"/>
              </a:rPr>
              <a:t>guidance on estimated testing times for online assessments.</a:t>
            </a:r>
          </a:p>
          <a:p>
            <a:endParaRPr lang="en-US" dirty="0"/>
          </a:p>
          <a:p>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4003739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Calculator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embedded on-screen digital calculator can be accessed for calculator-allowed items when students click on the calculator button. This tool is available only for those specific items for which the Item Specifications indicated that it would be appropriate; these items include a calculator icon in the upper right corner of the screen. When the embedded calculator, as presented for all students, is not appropriate for a student (for example, for a student who is blind), the student may use the calculator offered with assistive technology devices (such as a talking calculator or a braille calculator). </a:t>
            </a:r>
            <a:endParaRPr lang="en-US" dirty="0"/>
          </a:p>
          <a:p>
            <a:endParaRPr lang="en-US" dirty="0"/>
          </a:p>
          <a:p>
            <a:r>
              <a:rPr lang="en-US" b="1" dirty="0"/>
              <a:t>Available for the following tests: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Math – for calculator-enabled items in Grades 6-8, 11</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Science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559369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Color Choices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0" kern="1200" dirty="0">
                <a:solidFill>
                  <a:schemeClr val="tx1"/>
                </a:solidFill>
                <a:effectLst/>
                <a:latin typeface="+mn-lt"/>
                <a:ea typeface="+mn-ea"/>
                <a:cs typeface="+mn-cs"/>
              </a:rPr>
              <a:t>When the Dynamic Color Choices tool is turned on, the student will have the option to change the color contrast within their test by selecting the cog wheel icon and using the dropdown menu. The student selected choice will override the TA color choice selection, but will not persist across sessions. </a:t>
            </a:r>
          </a:p>
          <a:p>
            <a:endParaRPr lang="en-US" dirty="0"/>
          </a:p>
          <a:p>
            <a:r>
              <a:rPr lang="en-US" sz="1200" b="1" kern="1200" dirty="0">
                <a:solidFill>
                  <a:schemeClr val="tx1"/>
                </a:solidFill>
                <a:effectLst/>
                <a:latin typeface="+mn-lt"/>
                <a:ea typeface="+mn-ea"/>
                <a:cs typeface="+mn-cs"/>
              </a:rPr>
              <a:t>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Enable students to adjust screen background and font color, based on student needs or preferences. This may include reversing the colors for the entire interface or choosing the color of font and background.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Recommendations for Use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with attention difficulties may need this support for viewing test content. It also may be needed by some students with visual impairments or other print disabilities (including learning disabilities). Choice of colors should be informed by evidence that color selections meet the student’s needs.</a:t>
            </a:r>
            <a:endParaRPr lang="en-US" dirty="0"/>
          </a:p>
          <a:p>
            <a:endParaRPr lang="en-US" b="1" dirty="0"/>
          </a:p>
          <a:p>
            <a:r>
              <a:rPr lang="en-US" b="1" dirty="0"/>
              <a:t>Basic</a:t>
            </a:r>
            <a:r>
              <a:rPr lang="en-US" b="1" baseline="0" dirty="0"/>
              <a:t> feature of the assessment interface (available for all tests)</a:t>
            </a:r>
            <a:endParaRPr lang="en-US" b="1"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52743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Digital</a:t>
            </a:r>
            <a:r>
              <a:rPr lang="en-US" baseline="0" dirty="0"/>
              <a:t> Notepad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baseline="0" dirty="0"/>
          </a:p>
          <a:p>
            <a:r>
              <a:rPr lang="en-US" sz="1200" kern="1200" dirty="0">
                <a:solidFill>
                  <a:schemeClr val="tx1"/>
                </a:solidFill>
                <a:effectLst/>
                <a:latin typeface="+mn-lt"/>
                <a:ea typeface="+mn-ea"/>
                <a:cs typeface="+mn-cs"/>
              </a:rPr>
              <a:t>This tool is used for making notes about an item. The digital notepad is item-specific and is available through the end of the test segment. Notes are not saved when the student moves on to the next segment or after a break of more than 20 minutes.</a:t>
            </a:r>
            <a:endParaRPr lang="en-US" dirty="0"/>
          </a:p>
          <a:p>
            <a:endParaRPr lang="en-US" dirty="0"/>
          </a:p>
          <a:p>
            <a:r>
              <a:rPr lang="en-US" b="1" dirty="0"/>
              <a:t>Available on </a:t>
            </a:r>
            <a:r>
              <a:rPr lang="en-US" b="1"/>
              <a:t>all tests except ELA PT (Interim + Summative)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628014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English Dictionary &amp; Thesaurus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Video Transcript: </a:t>
            </a:r>
            <a:r>
              <a:rPr lang="en-US" sz="1200" i="1" kern="1200" dirty="0">
                <a:solidFill>
                  <a:schemeClr val="tx1"/>
                </a:solidFill>
                <a:effectLst/>
                <a:latin typeface="+mn-lt"/>
                <a:ea typeface="+mn-ea"/>
                <a:cs typeface="+mn-cs"/>
              </a:rPr>
              <a:t>No audio included</a:t>
            </a:r>
            <a:r>
              <a:rPr lang="en-US" sz="1200" i="1" kern="1200" baseline="0" dirty="0">
                <a:solidFill>
                  <a:schemeClr val="tx1"/>
                </a:solidFill>
                <a:effectLst/>
                <a:latin typeface="+mn-lt"/>
                <a:ea typeface="+mn-ea"/>
                <a:cs typeface="+mn-cs"/>
              </a:rPr>
              <a:t> in video</a:t>
            </a:r>
            <a:endParaRPr lang="en-US"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English dictionary is available for the full write portion of an ELA performance task. A full write is the second part of a performance task. The use of this universal tool may result in the student needing additional overall time to complete the assessment. An English thesaurus is available for the full write portion of an ELA performance task. A full write is the second part of a performance task. The use of this universal tool may result in the student needing additional overall time to complete the assessment.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Available for ELA PT Only (Interim + Summative)</a:t>
            </a:r>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2877303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slide" Target="slide2.xml"/><Relationship Id="rId5" Type="http://schemas.openxmlformats.org/officeDocument/2006/relationships/image" Target="../media/image12.png"/><Relationship Id="rId4" Type="http://schemas.openxmlformats.org/officeDocument/2006/relationships/notesSlide" Target="../notesSlides/notesSlide9.xml"/><Relationship Id="rId9" Type="http://schemas.openxmlformats.org/officeDocument/2006/relationships/slide" Target="slide43.xml"/></Relationships>
</file>

<file path=ppt/slides/_rels/slide11.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notesSlide" Target="../notesSlides/notesSlide10.xml"/><Relationship Id="rId9" Type="http://schemas.openxmlformats.org/officeDocument/2006/relationships/slide" Target="slide43.xml"/></Relationships>
</file>

<file path=ppt/slides/_rels/slide12.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slide" Target="slide2.xml"/><Relationship Id="rId5" Type="http://schemas.openxmlformats.org/officeDocument/2006/relationships/image" Target="../media/image14.png"/><Relationship Id="rId4" Type="http://schemas.openxmlformats.org/officeDocument/2006/relationships/notesSlide" Target="../notesSlides/notesSlide11.xml"/><Relationship Id="rId9" Type="http://schemas.openxmlformats.org/officeDocument/2006/relationships/slide" Target="slide43.xml"/></Relationships>
</file>

<file path=ppt/slides/_rels/slide13.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slide" Target="slide2.xml"/><Relationship Id="rId5" Type="http://schemas.openxmlformats.org/officeDocument/2006/relationships/image" Target="../media/image15.png"/><Relationship Id="rId4" Type="http://schemas.openxmlformats.org/officeDocument/2006/relationships/notesSlide" Target="../notesSlides/notesSlide12.xml"/><Relationship Id="rId9" Type="http://schemas.openxmlformats.org/officeDocument/2006/relationships/slide" Target="slide43.xml"/></Relationships>
</file>

<file path=ppt/slides/_rels/slide14.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slide" Target="slide2.xml"/><Relationship Id="rId5" Type="http://schemas.openxmlformats.org/officeDocument/2006/relationships/image" Target="../media/image16.png"/><Relationship Id="rId4" Type="http://schemas.openxmlformats.org/officeDocument/2006/relationships/notesSlide" Target="../notesSlides/notesSlide13.xml"/><Relationship Id="rId9" Type="http://schemas.openxmlformats.org/officeDocument/2006/relationships/slide" Target="slide43.xml"/></Relationships>
</file>

<file path=ppt/slides/_rels/slide15.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slide" Target="slide2.xml"/><Relationship Id="rId5" Type="http://schemas.openxmlformats.org/officeDocument/2006/relationships/image" Target="../media/image17.png"/><Relationship Id="rId4" Type="http://schemas.openxmlformats.org/officeDocument/2006/relationships/notesSlide" Target="../notesSlides/notesSlide14.xml"/><Relationship Id="rId9" Type="http://schemas.openxmlformats.org/officeDocument/2006/relationships/slide" Target="slide43.xml"/></Relationships>
</file>

<file path=ppt/slides/_rels/slide16.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slide" Target="slide2.xml"/><Relationship Id="rId5" Type="http://schemas.openxmlformats.org/officeDocument/2006/relationships/image" Target="../media/image18.png"/><Relationship Id="rId4" Type="http://schemas.openxmlformats.org/officeDocument/2006/relationships/notesSlide" Target="../notesSlides/notesSlide15.xml"/><Relationship Id="rId9" Type="http://schemas.openxmlformats.org/officeDocument/2006/relationships/slide" Target="slide43.xml"/></Relationships>
</file>

<file path=ppt/slides/_rels/slide17.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slide" Target="slide2.xml"/><Relationship Id="rId5" Type="http://schemas.openxmlformats.org/officeDocument/2006/relationships/image" Target="../media/image19.png"/><Relationship Id="rId4" Type="http://schemas.openxmlformats.org/officeDocument/2006/relationships/notesSlide" Target="../notesSlides/notesSlide16.xml"/><Relationship Id="rId9" Type="http://schemas.openxmlformats.org/officeDocument/2006/relationships/slide" Target="slide43.xml"/></Relationships>
</file>

<file path=ppt/slides/_rels/slide18.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5.mp4"/><Relationship Id="rId1" Type="http://schemas.microsoft.com/office/2007/relationships/media" Target="../media/media15.mp4"/><Relationship Id="rId6" Type="http://schemas.openxmlformats.org/officeDocument/2006/relationships/slide" Target="slide2.xml"/><Relationship Id="rId5" Type="http://schemas.openxmlformats.org/officeDocument/2006/relationships/image" Target="../media/image20.png"/><Relationship Id="rId4" Type="http://schemas.openxmlformats.org/officeDocument/2006/relationships/notesSlide" Target="../notesSlides/notesSlide17.xml"/><Relationship Id="rId9" Type="http://schemas.openxmlformats.org/officeDocument/2006/relationships/slide" Target="slide43.xml"/></Relationships>
</file>

<file path=ppt/slides/_rels/slide19.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6.mp4"/><Relationship Id="rId1" Type="http://schemas.microsoft.com/office/2007/relationships/media" Target="../media/media16.mp4"/><Relationship Id="rId6" Type="http://schemas.openxmlformats.org/officeDocument/2006/relationships/slide" Target="slide2.xml"/><Relationship Id="rId5" Type="http://schemas.openxmlformats.org/officeDocument/2006/relationships/image" Target="../media/image21.png"/><Relationship Id="rId4" Type="http://schemas.openxmlformats.org/officeDocument/2006/relationships/notesSlide" Target="../notesSlides/notesSlide18.xml"/><Relationship Id="rId9" Type="http://schemas.openxmlformats.org/officeDocument/2006/relationships/slide" Target="slide43.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slide" Target="slide43.xml"/><Relationship Id="rId4" Type="http://schemas.openxmlformats.org/officeDocument/2006/relationships/slide" Target="slide28.xml"/></Relationships>
</file>

<file path=ppt/slides/_rels/slide20.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7.mp4"/><Relationship Id="rId1" Type="http://schemas.microsoft.com/office/2007/relationships/media" Target="../media/media17.mp4"/><Relationship Id="rId6" Type="http://schemas.openxmlformats.org/officeDocument/2006/relationships/slide" Target="slide2.xml"/><Relationship Id="rId5" Type="http://schemas.openxmlformats.org/officeDocument/2006/relationships/image" Target="../media/image22.png"/><Relationship Id="rId4" Type="http://schemas.openxmlformats.org/officeDocument/2006/relationships/notesSlide" Target="../notesSlides/notesSlide19.xml"/><Relationship Id="rId9" Type="http://schemas.openxmlformats.org/officeDocument/2006/relationships/slide" Target="slide43.xml"/></Relationships>
</file>

<file path=ppt/slides/_rels/slide21.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slide" Target="slide2.xml"/><Relationship Id="rId5" Type="http://schemas.openxmlformats.org/officeDocument/2006/relationships/image" Target="../media/image23.png"/><Relationship Id="rId4" Type="http://schemas.openxmlformats.org/officeDocument/2006/relationships/notesSlide" Target="../notesSlides/notesSlide20.xml"/><Relationship Id="rId9" Type="http://schemas.openxmlformats.org/officeDocument/2006/relationships/slide" Target="slide43.xml"/></Relationships>
</file>

<file path=ppt/slides/_rels/slide22.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9.mp4"/><Relationship Id="rId1" Type="http://schemas.microsoft.com/office/2007/relationships/media" Target="../media/media19.mp4"/><Relationship Id="rId6" Type="http://schemas.openxmlformats.org/officeDocument/2006/relationships/slide" Target="slide2.xml"/><Relationship Id="rId5" Type="http://schemas.openxmlformats.org/officeDocument/2006/relationships/image" Target="../media/image24.png"/><Relationship Id="rId4" Type="http://schemas.openxmlformats.org/officeDocument/2006/relationships/notesSlide" Target="../notesSlides/notesSlide21.xml"/><Relationship Id="rId9" Type="http://schemas.openxmlformats.org/officeDocument/2006/relationships/slide" Target="slide43.xml"/></Relationships>
</file>

<file path=ppt/slides/_rels/slide23.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Layout" Target="../slideLayouts/slideLayout5.xml"/><Relationship Id="rId7" Type="http://schemas.openxmlformats.org/officeDocument/2006/relationships/slide" Target="slide2.xml"/><Relationship Id="rId2" Type="http://schemas.openxmlformats.org/officeDocument/2006/relationships/video" Target="../media/media20.mp4"/><Relationship Id="rId1" Type="http://schemas.microsoft.com/office/2007/relationships/media" Target="../media/media20.mp4"/><Relationship Id="rId6" Type="http://schemas.openxmlformats.org/officeDocument/2006/relationships/image" Target="../media/image25.png"/><Relationship Id="rId5" Type="http://schemas.microsoft.com/office/2018/10/relationships/comments" Target="../comments/modernComment_113_B7443B01.xml"/><Relationship Id="rId10" Type="http://schemas.openxmlformats.org/officeDocument/2006/relationships/slide" Target="slide43.xml"/><Relationship Id="rId4" Type="http://schemas.openxmlformats.org/officeDocument/2006/relationships/notesSlide" Target="../notesSlides/notesSlide22.xml"/><Relationship Id="rId9" Type="http://schemas.openxmlformats.org/officeDocument/2006/relationships/slide" Target="slide28.xml"/></Relationships>
</file>

<file path=ppt/slides/_rels/slide24.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21.mp4"/><Relationship Id="rId1" Type="http://schemas.microsoft.com/office/2007/relationships/media" Target="../media/media21.mp4"/><Relationship Id="rId6" Type="http://schemas.openxmlformats.org/officeDocument/2006/relationships/slide" Target="slide2.xml"/><Relationship Id="rId5" Type="http://schemas.openxmlformats.org/officeDocument/2006/relationships/image" Target="../media/image26.png"/><Relationship Id="rId4" Type="http://schemas.openxmlformats.org/officeDocument/2006/relationships/notesSlide" Target="../notesSlides/notesSlide23.xml"/><Relationship Id="rId9" Type="http://schemas.openxmlformats.org/officeDocument/2006/relationships/slide" Target="slide43.xml"/></Relationships>
</file>

<file path=ppt/slides/_rels/slide25.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22.mp4"/><Relationship Id="rId1" Type="http://schemas.microsoft.com/office/2007/relationships/media" Target="../media/media22.mp4"/><Relationship Id="rId6" Type="http://schemas.openxmlformats.org/officeDocument/2006/relationships/slide" Target="slide2.xml"/><Relationship Id="rId5" Type="http://schemas.openxmlformats.org/officeDocument/2006/relationships/image" Target="../media/image27.png"/><Relationship Id="rId4" Type="http://schemas.openxmlformats.org/officeDocument/2006/relationships/notesSlide" Target="../notesSlides/notesSlide24.xml"/><Relationship Id="rId9" Type="http://schemas.openxmlformats.org/officeDocument/2006/relationships/slide" Target="slide43.xml"/></Relationships>
</file>

<file path=ppt/slides/_rels/slide26.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23.mp4"/><Relationship Id="rId1" Type="http://schemas.microsoft.com/office/2007/relationships/media" Target="../media/media23.mp4"/><Relationship Id="rId6" Type="http://schemas.openxmlformats.org/officeDocument/2006/relationships/slide" Target="slide2.xml"/><Relationship Id="rId5" Type="http://schemas.openxmlformats.org/officeDocument/2006/relationships/image" Target="../media/image28.png"/><Relationship Id="rId4" Type="http://schemas.openxmlformats.org/officeDocument/2006/relationships/notesSlide" Target="../notesSlides/notesSlide25.xml"/><Relationship Id="rId9" Type="http://schemas.openxmlformats.org/officeDocument/2006/relationships/slide" Target="slide43.xml"/></Relationships>
</file>

<file path=ppt/slides/_rels/slide27.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24.mp4"/><Relationship Id="rId1" Type="http://schemas.microsoft.com/office/2007/relationships/media" Target="../media/media24.mp4"/><Relationship Id="rId6" Type="http://schemas.openxmlformats.org/officeDocument/2006/relationships/slide" Target="slide2.xml"/><Relationship Id="rId5" Type="http://schemas.openxmlformats.org/officeDocument/2006/relationships/image" Target="../media/image29.png"/><Relationship Id="rId4" Type="http://schemas.openxmlformats.org/officeDocument/2006/relationships/notesSlide" Target="../notesSlides/notesSlide26.xml"/><Relationship Id="rId9" Type="http://schemas.openxmlformats.org/officeDocument/2006/relationships/slide" Target="slide43.xml"/></Relationships>
</file>

<file path=ppt/slides/_rels/slide28.xml.rels><?xml version="1.0" encoding="UTF-8" standalone="yes"?>
<Relationships xmlns="http://schemas.openxmlformats.org/package/2006/relationships"><Relationship Id="rId8" Type="http://schemas.openxmlformats.org/officeDocument/2006/relationships/slide" Target="slide34.xml"/><Relationship Id="rId13" Type="http://schemas.openxmlformats.org/officeDocument/2006/relationships/slide" Target="slide39.xml"/><Relationship Id="rId18" Type="http://schemas.openxmlformats.org/officeDocument/2006/relationships/slide" Target="slide3.xml"/><Relationship Id="rId3" Type="http://schemas.openxmlformats.org/officeDocument/2006/relationships/slide" Target="slide29.xml"/><Relationship Id="rId7" Type="http://schemas.openxmlformats.org/officeDocument/2006/relationships/slide" Target="slide33.xml"/><Relationship Id="rId12" Type="http://schemas.openxmlformats.org/officeDocument/2006/relationships/slide" Target="slide38.xml"/><Relationship Id="rId17" Type="http://schemas.openxmlformats.org/officeDocument/2006/relationships/slide" Target="slide2.xml"/><Relationship Id="rId2" Type="http://schemas.openxmlformats.org/officeDocument/2006/relationships/notesSlide" Target="../notesSlides/notesSlide27.xml"/><Relationship Id="rId16" Type="http://schemas.openxmlformats.org/officeDocument/2006/relationships/slide" Target="slide42.xml"/><Relationship Id="rId20" Type="http://schemas.openxmlformats.org/officeDocument/2006/relationships/slide" Target="slide43.xml"/><Relationship Id="rId1" Type="http://schemas.openxmlformats.org/officeDocument/2006/relationships/slideLayout" Target="../slideLayouts/slideLayout14.xml"/><Relationship Id="rId6" Type="http://schemas.openxmlformats.org/officeDocument/2006/relationships/slide" Target="slide32.xml"/><Relationship Id="rId11" Type="http://schemas.openxmlformats.org/officeDocument/2006/relationships/slide" Target="slide37.xml"/><Relationship Id="rId5" Type="http://schemas.openxmlformats.org/officeDocument/2006/relationships/slide" Target="slide31.xml"/><Relationship Id="rId15" Type="http://schemas.openxmlformats.org/officeDocument/2006/relationships/slide" Target="slide41.xml"/><Relationship Id="rId10" Type="http://schemas.openxmlformats.org/officeDocument/2006/relationships/slide" Target="slide36.xml"/><Relationship Id="rId19" Type="http://schemas.openxmlformats.org/officeDocument/2006/relationships/slide" Target="slide28.xml"/><Relationship Id="rId4" Type="http://schemas.openxmlformats.org/officeDocument/2006/relationships/slide" Target="slide30.xml"/><Relationship Id="rId9" Type="http://schemas.openxmlformats.org/officeDocument/2006/relationships/slide" Target="slide35.xml"/><Relationship Id="rId14" Type="http://schemas.openxmlformats.org/officeDocument/2006/relationships/slide" Target="slide40.xml"/></Relationships>
</file>

<file path=ppt/slides/_rels/slide29.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25.mp4"/><Relationship Id="rId1" Type="http://schemas.microsoft.com/office/2007/relationships/media" Target="../media/media25.mp4"/><Relationship Id="rId6" Type="http://schemas.openxmlformats.org/officeDocument/2006/relationships/slide" Target="slide2.xml"/><Relationship Id="rId5" Type="http://schemas.openxmlformats.org/officeDocument/2006/relationships/image" Target="../media/image30.png"/><Relationship Id="rId4" Type="http://schemas.openxmlformats.org/officeDocument/2006/relationships/notesSlide" Target="../notesSlides/notesSlide28.xml"/><Relationship Id="rId9" Type="http://schemas.openxmlformats.org/officeDocument/2006/relationships/slide" Target="slide43.xml"/></Relationships>
</file>

<file path=ppt/slides/_rels/slide3.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5.xml"/><Relationship Id="rId18" Type="http://schemas.openxmlformats.org/officeDocument/2006/relationships/slide" Target="slide20.xml"/><Relationship Id="rId26" Type="http://schemas.openxmlformats.org/officeDocument/2006/relationships/slide" Target="slide2.xml"/><Relationship Id="rId3" Type="http://schemas.openxmlformats.org/officeDocument/2006/relationships/slide" Target="slide5.xml"/><Relationship Id="rId21" Type="http://schemas.openxmlformats.org/officeDocument/2006/relationships/slide" Target="slide23.xml"/><Relationship Id="rId7" Type="http://schemas.openxmlformats.org/officeDocument/2006/relationships/slide" Target="slide9.xml"/><Relationship Id="rId12" Type="http://schemas.openxmlformats.org/officeDocument/2006/relationships/slide" Target="slide14.xml"/><Relationship Id="rId17" Type="http://schemas.openxmlformats.org/officeDocument/2006/relationships/slide" Target="slide19.xml"/><Relationship Id="rId25" Type="http://schemas.openxmlformats.org/officeDocument/2006/relationships/slide" Target="slide27.xml"/><Relationship Id="rId2" Type="http://schemas.openxmlformats.org/officeDocument/2006/relationships/slide" Target="slide4.xml"/><Relationship Id="rId16" Type="http://schemas.openxmlformats.org/officeDocument/2006/relationships/slide" Target="slide18.xml"/><Relationship Id="rId20" Type="http://schemas.openxmlformats.org/officeDocument/2006/relationships/slide" Target="slide22.xml"/><Relationship Id="rId29" Type="http://schemas.openxmlformats.org/officeDocument/2006/relationships/slide" Target="slide43.xml"/><Relationship Id="rId1" Type="http://schemas.openxmlformats.org/officeDocument/2006/relationships/slideLayout" Target="../slideLayouts/slideLayout3.xml"/><Relationship Id="rId6" Type="http://schemas.openxmlformats.org/officeDocument/2006/relationships/slide" Target="slide8.xml"/><Relationship Id="rId11" Type="http://schemas.openxmlformats.org/officeDocument/2006/relationships/slide" Target="slide13.xml"/><Relationship Id="rId24" Type="http://schemas.openxmlformats.org/officeDocument/2006/relationships/slide" Target="slide26.xml"/><Relationship Id="rId5" Type="http://schemas.openxmlformats.org/officeDocument/2006/relationships/slide" Target="slide7.xml"/><Relationship Id="rId15" Type="http://schemas.openxmlformats.org/officeDocument/2006/relationships/slide" Target="slide17.xml"/><Relationship Id="rId23" Type="http://schemas.openxmlformats.org/officeDocument/2006/relationships/slide" Target="slide25.xml"/><Relationship Id="rId28" Type="http://schemas.openxmlformats.org/officeDocument/2006/relationships/slide" Target="slide28.xml"/><Relationship Id="rId10" Type="http://schemas.openxmlformats.org/officeDocument/2006/relationships/slide" Target="slide12.xml"/><Relationship Id="rId19" Type="http://schemas.openxmlformats.org/officeDocument/2006/relationships/slide" Target="slide21.xml"/><Relationship Id="rId4" Type="http://schemas.openxmlformats.org/officeDocument/2006/relationships/slide" Target="slide6.xml"/><Relationship Id="rId9" Type="http://schemas.openxmlformats.org/officeDocument/2006/relationships/slide" Target="slide11.xml"/><Relationship Id="rId14" Type="http://schemas.openxmlformats.org/officeDocument/2006/relationships/slide" Target="slide16.xml"/><Relationship Id="rId22" Type="http://schemas.openxmlformats.org/officeDocument/2006/relationships/slide" Target="slide24.xml"/><Relationship Id="rId27" Type="http://schemas.openxmlformats.org/officeDocument/2006/relationships/slide" Target="slide3.xml"/></Relationships>
</file>

<file path=ppt/slides/_rels/slide30.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26.mp4"/><Relationship Id="rId1" Type="http://schemas.microsoft.com/office/2007/relationships/media" Target="../media/media26.mp4"/><Relationship Id="rId6" Type="http://schemas.openxmlformats.org/officeDocument/2006/relationships/slide" Target="slide2.xml"/><Relationship Id="rId5" Type="http://schemas.openxmlformats.org/officeDocument/2006/relationships/image" Target="../media/image31.png"/><Relationship Id="rId4" Type="http://schemas.openxmlformats.org/officeDocument/2006/relationships/notesSlide" Target="../notesSlides/notesSlide29.xml"/><Relationship Id="rId9" Type="http://schemas.openxmlformats.org/officeDocument/2006/relationships/slide" Target="slide43.xml"/></Relationships>
</file>

<file path=ppt/slides/_rels/slide31.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27.mp4"/><Relationship Id="rId1" Type="http://schemas.microsoft.com/office/2007/relationships/media" Target="../media/media27.mp4"/><Relationship Id="rId6" Type="http://schemas.openxmlformats.org/officeDocument/2006/relationships/slide" Target="slide2.xml"/><Relationship Id="rId5" Type="http://schemas.openxmlformats.org/officeDocument/2006/relationships/image" Target="../media/image32.png"/><Relationship Id="rId4" Type="http://schemas.openxmlformats.org/officeDocument/2006/relationships/notesSlide" Target="../notesSlides/notesSlide30.xml"/><Relationship Id="rId9" Type="http://schemas.openxmlformats.org/officeDocument/2006/relationships/slide" Target="slide43.xml"/></Relationships>
</file>

<file path=ppt/slides/_rels/slide32.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28.mp4"/><Relationship Id="rId1" Type="http://schemas.microsoft.com/office/2007/relationships/media" Target="../media/media28.mp4"/><Relationship Id="rId6" Type="http://schemas.openxmlformats.org/officeDocument/2006/relationships/slide" Target="slide2.xml"/><Relationship Id="rId5" Type="http://schemas.openxmlformats.org/officeDocument/2006/relationships/image" Target="../media/image33.png"/><Relationship Id="rId4" Type="http://schemas.openxmlformats.org/officeDocument/2006/relationships/notesSlide" Target="../notesSlides/notesSlide31.xml"/><Relationship Id="rId9" Type="http://schemas.openxmlformats.org/officeDocument/2006/relationships/slide" Target="slide43.xml"/></Relationships>
</file>

<file path=ppt/slides/_rels/slide33.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29.mp4"/><Relationship Id="rId1" Type="http://schemas.microsoft.com/office/2007/relationships/media" Target="../media/media29.mp4"/><Relationship Id="rId6" Type="http://schemas.openxmlformats.org/officeDocument/2006/relationships/slide" Target="slide2.xml"/><Relationship Id="rId5" Type="http://schemas.openxmlformats.org/officeDocument/2006/relationships/image" Target="../media/image34.png"/><Relationship Id="rId4" Type="http://schemas.openxmlformats.org/officeDocument/2006/relationships/notesSlide" Target="../notesSlides/notesSlide32.xml"/><Relationship Id="rId9" Type="http://schemas.openxmlformats.org/officeDocument/2006/relationships/slide" Target="slide43.xml"/></Relationships>
</file>

<file path=ppt/slides/_rels/slide34.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30.mp4"/><Relationship Id="rId1" Type="http://schemas.microsoft.com/office/2007/relationships/media" Target="../media/media30.mp4"/><Relationship Id="rId6" Type="http://schemas.openxmlformats.org/officeDocument/2006/relationships/slide" Target="slide2.xml"/><Relationship Id="rId5" Type="http://schemas.openxmlformats.org/officeDocument/2006/relationships/image" Target="../media/image35.png"/><Relationship Id="rId4" Type="http://schemas.openxmlformats.org/officeDocument/2006/relationships/notesSlide" Target="../notesSlides/notesSlide33.xml"/><Relationship Id="rId9" Type="http://schemas.openxmlformats.org/officeDocument/2006/relationships/slide" Target="slide43.xml"/></Relationships>
</file>

<file path=ppt/slides/_rels/slide35.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31.mp4"/><Relationship Id="rId1" Type="http://schemas.microsoft.com/office/2007/relationships/media" Target="../media/media31.mp4"/><Relationship Id="rId6" Type="http://schemas.openxmlformats.org/officeDocument/2006/relationships/slide" Target="slide2.xml"/><Relationship Id="rId5" Type="http://schemas.openxmlformats.org/officeDocument/2006/relationships/image" Target="../media/image36.png"/><Relationship Id="rId4" Type="http://schemas.openxmlformats.org/officeDocument/2006/relationships/notesSlide" Target="../notesSlides/notesSlide34.xml"/><Relationship Id="rId9" Type="http://schemas.openxmlformats.org/officeDocument/2006/relationships/slide" Target="slide43.xml"/></Relationships>
</file>

<file path=ppt/slides/_rels/slide36.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32.mp4"/><Relationship Id="rId1" Type="http://schemas.microsoft.com/office/2007/relationships/media" Target="../media/media32.mp4"/><Relationship Id="rId6" Type="http://schemas.openxmlformats.org/officeDocument/2006/relationships/slide" Target="slide2.xml"/><Relationship Id="rId5" Type="http://schemas.openxmlformats.org/officeDocument/2006/relationships/image" Target="../media/image37.png"/><Relationship Id="rId4" Type="http://schemas.openxmlformats.org/officeDocument/2006/relationships/notesSlide" Target="../notesSlides/notesSlide35.xml"/><Relationship Id="rId9" Type="http://schemas.openxmlformats.org/officeDocument/2006/relationships/slide" Target="slide43.xml"/></Relationships>
</file>

<file path=ppt/slides/_rels/slide37.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33.mp4"/><Relationship Id="rId1" Type="http://schemas.microsoft.com/office/2007/relationships/media" Target="../media/media33.mp4"/><Relationship Id="rId6" Type="http://schemas.openxmlformats.org/officeDocument/2006/relationships/slide" Target="slide2.xml"/><Relationship Id="rId5" Type="http://schemas.openxmlformats.org/officeDocument/2006/relationships/image" Target="../media/image38.png"/><Relationship Id="rId4" Type="http://schemas.openxmlformats.org/officeDocument/2006/relationships/notesSlide" Target="../notesSlides/notesSlide36.xml"/><Relationship Id="rId9" Type="http://schemas.openxmlformats.org/officeDocument/2006/relationships/slide" Target="slide43.xml"/></Relationships>
</file>

<file path=ppt/slides/_rels/slide38.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16.xml"/><Relationship Id="rId7" Type="http://schemas.openxmlformats.org/officeDocument/2006/relationships/slide" Target="slide28.xml"/><Relationship Id="rId2" Type="http://schemas.openxmlformats.org/officeDocument/2006/relationships/video" Target="../media/media34.mp4"/><Relationship Id="rId1" Type="http://schemas.microsoft.com/office/2007/relationships/media" Target="../media/media34.mp4"/><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notesSlide" Target="../notesSlides/notesSlide37.xml"/><Relationship Id="rId9" Type="http://schemas.openxmlformats.org/officeDocument/2006/relationships/image" Target="../media/image39.png"/></Relationships>
</file>

<file path=ppt/slides/_rels/slide39.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16.xml"/><Relationship Id="rId7" Type="http://schemas.openxmlformats.org/officeDocument/2006/relationships/slide" Target="slide28.xml"/><Relationship Id="rId2" Type="http://schemas.openxmlformats.org/officeDocument/2006/relationships/video" Target="../media/media35.mp4"/><Relationship Id="rId1" Type="http://schemas.microsoft.com/office/2007/relationships/media" Target="../media/media35.mp4"/><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notesSlide" Target="../notesSlides/notesSlide38.xml"/><Relationship Id="rId9" Type="http://schemas.openxmlformats.org/officeDocument/2006/relationships/image" Target="../media/image40.png"/></Relationships>
</file>

<file path=ppt/slides/_rels/slide4.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notesSlide" Target="../notesSlides/notesSlide3.xml"/><Relationship Id="rId9" Type="http://schemas.openxmlformats.org/officeDocument/2006/relationships/slide" Target="slide43.xml"/></Relationships>
</file>

<file path=ppt/slides/_rels/slide40.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16.xml"/><Relationship Id="rId7" Type="http://schemas.openxmlformats.org/officeDocument/2006/relationships/slide" Target="slide3.xml"/><Relationship Id="rId2" Type="http://schemas.openxmlformats.org/officeDocument/2006/relationships/video" Target="../media/media36.mp4"/><Relationship Id="rId1" Type="http://schemas.microsoft.com/office/2007/relationships/media" Target="../media/media36.mp4"/><Relationship Id="rId6" Type="http://schemas.openxmlformats.org/officeDocument/2006/relationships/slide" Target="slide2.xml"/><Relationship Id="rId5" Type="http://schemas.openxmlformats.org/officeDocument/2006/relationships/image" Target="../media/image41.png"/><Relationship Id="rId4" Type="http://schemas.openxmlformats.org/officeDocument/2006/relationships/notesSlide" Target="../notesSlides/notesSlide39.xml"/><Relationship Id="rId9" Type="http://schemas.openxmlformats.org/officeDocument/2006/relationships/slide" Target="slide43.xml"/></Relationships>
</file>

<file path=ppt/slides/_rels/slide41.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16.xml"/><Relationship Id="rId7" Type="http://schemas.openxmlformats.org/officeDocument/2006/relationships/slide" Target="slide28.xml"/><Relationship Id="rId2" Type="http://schemas.openxmlformats.org/officeDocument/2006/relationships/video" Target="../media/media37.mp4"/><Relationship Id="rId1" Type="http://schemas.microsoft.com/office/2007/relationships/media" Target="../media/media37.mp4"/><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notesSlide" Target="../notesSlides/notesSlide40.xml"/><Relationship Id="rId9" Type="http://schemas.openxmlformats.org/officeDocument/2006/relationships/image" Target="../media/image42.png"/></Relationships>
</file>

<file path=ppt/slides/_rels/slide42.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16.xml"/><Relationship Id="rId7" Type="http://schemas.openxmlformats.org/officeDocument/2006/relationships/slide" Target="slide28.xml"/><Relationship Id="rId2" Type="http://schemas.openxmlformats.org/officeDocument/2006/relationships/video" Target="../media/media38.mp4"/><Relationship Id="rId1" Type="http://schemas.microsoft.com/office/2007/relationships/media" Target="../media/media38.mp4"/><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notesSlide" Target="../notesSlides/notesSlide41.xml"/><Relationship Id="rId9" Type="http://schemas.openxmlformats.org/officeDocument/2006/relationships/image" Target="../media/image43.png"/></Relationships>
</file>

<file path=ppt/slides/_rels/slide43.xml.rels><?xml version="1.0" encoding="UTF-8" standalone="yes"?>
<Relationships xmlns="http://schemas.openxmlformats.org/package/2006/relationships"><Relationship Id="rId8" Type="http://schemas.openxmlformats.org/officeDocument/2006/relationships/slide" Target="slide49.xml"/><Relationship Id="rId13" Type="http://schemas.openxmlformats.org/officeDocument/2006/relationships/slide" Target="slide43.xml"/><Relationship Id="rId3" Type="http://schemas.openxmlformats.org/officeDocument/2006/relationships/slide" Target="slide44.xml"/><Relationship Id="rId7" Type="http://schemas.openxmlformats.org/officeDocument/2006/relationships/slide" Target="slide48.xml"/><Relationship Id="rId12" Type="http://schemas.openxmlformats.org/officeDocument/2006/relationships/slide" Target="slide28.xml"/><Relationship Id="rId2" Type="http://schemas.openxmlformats.org/officeDocument/2006/relationships/notesSlide" Target="../notesSlides/notesSlide42.xml"/><Relationship Id="rId1" Type="http://schemas.openxmlformats.org/officeDocument/2006/relationships/slideLayout" Target="../slideLayouts/slideLayout47.xml"/><Relationship Id="rId6" Type="http://schemas.openxmlformats.org/officeDocument/2006/relationships/slide" Target="slide47.xml"/><Relationship Id="rId11" Type="http://schemas.openxmlformats.org/officeDocument/2006/relationships/slide" Target="slide3.xml"/><Relationship Id="rId5" Type="http://schemas.openxmlformats.org/officeDocument/2006/relationships/slide" Target="slide46.xml"/><Relationship Id="rId10" Type="http://schemas.openxmlformats.org/officeDocument/2006/relationships/slide" Target="slide2.xml"/><Relationship Id="rId4" Type="http://schemas.openxmlformats.org/officeDocument/2006/relationships/slide" Target="slide45.xml"/><Relationship Id="rId9" Type="http://schemas.openxmlformats.org/officeDocument/2006/relationships/slide" Target="slide50.xml"/></Relationships>
</file>

<file path=ppt/slides/_rels/slide44.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49.xml"/><Relationship Id="rId7" Type="http://schemas.openxmlformats.org/officeDocument/2006/relationships/slide" Target="slide3.xml"/><Relationship Id="rId2" Type="http://schemas.openxmlformats.org/officeDocument/2006/relationships/video" Target="../media/media39.mp4"/><Relationship Id="rId1" Type="http://schemas.microsoft.com/office/2007/relationships/media" Target="../media/media39.mp4"/><Relationship Id="rId6" Type="http://schemas.openxmlformats.org/officeDocument/2006/relationships/slide" Target="slide2.xml"/><Relationship Id="rId5" Type="http://schemas.openxmlformats.org/officeDocument/2006/relationships/image" Target="../media/image44.png"/><Relationship Id="rId4" Type="http://schemas.openxmlformats.org/officeDocument/2006/relationships/notesSlide" Target="../notesSlides/notesSlide43.xml"/><Relationship Id="rId9" Type="http://schemas.openxmlformats.org/officeDocument/2006/relationships/slide" Target="slide43.xml"/></Relationships>
</file>

<file path=ppt/slides/_rels/slide45.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49.xml"/><Relationship Id="rId7" Type="http://schemas.openxmlformats.org/officeDocument/2006/relationships/slide" Target="slide28.xml"/><Relationship Id="rId2" Type="http://schemas.openxmlformats.org/officeDocument/2006/relationships/video" Target="../media/media40.mp4"/><Relationship Id="rId1" Type="http://schemas.microsoft.com/office/2007/relationships/media" Target="../media/media40.mp4"/><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notesSlide" Target="../notesSlides/notesSlide44.xml"/><Relationship Id="rId9" Type="http://schemas.openxmlformats.org/officeDocument/2006/relationships/image" Target="../media/image45.png"/></Relationships>
</file>

<file path=ppt/slides/_rels/slide46.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49.xml"/><Relationship Id="rId7" Type="http://schemas.openxmlformats.org/officeDocument/2006/relationships/slide" Target="slide3.xml"/><Relationship Id="rId2" Type="http://schemas.openxmlformats.org/officeDocument/2006/relationships/video" Target="../media/media41.mp4"/><Relationship Id="rId1" Type="http://schemas.microsoft.com/office/2007/relationships/media" Target="../media/media41.mp4"/><Relationship Id="rId6" Type="http://schemas.openxmlformats.org/officeDocument/2006/relationships/slide" Target="slide2.xml"/><Relationship Id="rId5" Type="http://schemas.openxmlformats.org/officeDocument/2006/relationships/image" Target="../media/image46.png"/><Relationship Id="rId4" Type="http://schemas.openxmlformats.org/officeDocument/2006/relationships/notesSlide" Target="../notesSlides/notesSlide45.xml"/><Relationship Id="rId9" Type="http://schemas.openxmlformats.org/officeDocument/2006/relationships/slide" Target="slide43.xml"/></Relationships>
</file>

<file path=ppt/slides/_rels/slide47.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49.xml"/><Relationship Id="rId7" Type="http://schemas.openxmlformats.org/officeDocument/2006/relationships/slide" Target="slide3.xml"/><Relationship Id="rId2" Type="http://schemas.openxmlformats.org/officeDocument/2006/relationships/video" Target="../media/media42.mp4"/><Relationship Id="rId1" Type="http://schemas.microsoft.com/office/2007/relationships/media" Target="../media/media42.mp4"/><Relationship Id="rId6" Type="http://schemas.openxmlformats.org/officeDocument/2006/relationships/slide" Target="slide2.xml"/><Relationship Id="rId5" Type="http://schemas.openxmlformats.org/officeDocument/2006/relationships/image" Target="../media/image47.png"/><Relationship Id="rId4" Type="http://schemas.openxmlformats.org/officeDocument/2006/relationships/notesSlide" Target="../notesSlides/notesSlide46.xml"/><Relationship Id="rId9" Type="http://schemas.openxmlformats.org/officeDocument/2006/relationships/slide" Target="slide43.xml"/></Relationships>
</file>

<file path=ppt/slides/_rels/slide48.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49.xml"/><Relationship Id="rId7" Type="http://schemas.openxmlformats.org/officeDocument/2006/relationships/slide" Target="slide3.xml"/><Relationship Id="rId2" Type="http://schemas.microsoft.com/office/2007/relationships/media" Target="../media/media43.mp4"/><Relationship Id="rId1" Type="http://schemas.openxmlformats.org/officeDocument/2006/relationships/video" Target="NULL" TargetMode="External"/><Relationship Id="rId6" Type="http://schemas.openxmlformats.org/officeDocument/2006/relationships/slide" Target="slide2.xml"/><Relationship Id="rId5" Type="http://schemas.openxmlformats.org/officeDocument/2006/relationships/image" Target="../media/image48.png"/><Relationship Id="rId4" Type="http://schemas.openxmlformats.org/officeDocument/2006/relationships/notesSlide" Target="../notesSlides/notesSlide47.xml"/><Relationship Id="rId9" Type="http://schemas.openxmlformats.org/officeDocument/2006/relationships/slide" Target="slide43.xml"/></Relationships>
</file>

<file path=ppt/slides/_rels/slide49.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49.xml"/><Relationship Id="rId7" Type="http://schemas.openxmlformats.org/officeDocument/2006/relationships/slide" Target="slide3.xml"/><Relationship Id="rId2" Type="http://schemas.openxmlformats.org/officeDocument/2006/relationships/video" Target="../media/media44.mp4"/><Relationship Id="rId1" Type="http://schemas.microsoft.com/office/2007/relationships/media" Target="../media/media44.mp4"/><Relationship Id="rId6" Type="http://schemas.openxmlformats.org/officeDocument/2006/relationships/slide" Target="slide2.xml"/><Relationship Id="rId5" Type="http://schemas.openxmlformats.org/officeDocument/2006/relationships/image" Target="../media/image49.png"/><Relationship Id="rId4" Type="http://schemas.openxmlformats.org/officeDocument/2006/relationships/notesSlide" Target="../notesSlides/notesSlide48.xml"/><Relationship Id="rId9" Type="http://schemas.openxmlformats.org/officeDocument/2006/relationships/slide" Target="slide43.xml"/></Relationships>
</file>

<file path=ppt/slides/_rels/slide5.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5.xml"/><Relationship Id="rId7" Type="http://schemas.openxmlformats.org/officeDocument/2006/relationships/slide" Target="slide28.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notesSlide" Target="../notesSlides/notesSlide4.xml"/><Relationship Id="rId9" Type="http://schemas.openxmlformats.org/officeDocument/2006/relationships/image" Target="../media/image7.png"/></Relationships>
</file>

<file path=ppt/slides/_rels/slide50.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49.xml"/><Relationship Id="rId7" Type="http://schemas.openxmlformats.org/officeDocument/2006/relationships/slide" Target="slide28.xml"/><Relationship Id="rId2" Type="http://schemas.openxmlformats.org/officeDocument/2006/relationships/video" Target="../media/media45.mp4"/><Relationship Id="rId1" Type="http://schemas.microsoft.com/office/2007/relationships/media" Target="../media/media45.mp4"/><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notesSlide" Target="../notesSlides/notesSlide49.xml"/><Relationship Id="rId9" Type="http://schemas.openxmlformats.org/officeDocument/2006/relationships/image" Target="../media/image50.png"/></Relationships>
</file>

<file path=ppt/slides/_rels/slide6.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slide" Target="slide2.xml"/><Relationship Id="rId5" Type="http://schemas.openxmlformats.org/officeDocument/2006/relationships/image" Target="../media/image8.png"/><Relationship Id="rId4" Type="http://schemas.openxmlformats.org/officeDocument/2006/relationships/notesSlide" Target="../notesSlides/notesSlide5.xml"/><Relationship Id="rId9" Type="http://schemas.openxmlformats.org/officeDocument/2006/relationships/slide" Target="slide43.xml"/></Relationships>
</file>

<file path=ppt/slides/_rels/slide7.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slide" Target="slide2.xml"/><Relationship Id="rId5" Type="http://schemas.openxmlformats.org/officeDocument/2006/relationships/image" Target="../media/image9.png"/><Relationship Id="rId4" Type="http://schemas.openxmlformats.org/officeDocument/2006/relationships/notesSlide" Target="../notesSlides/notesSlide6.xml"/><Relationship Id="rId9" Type="http://schemas.openxmlformats.org/officeDocument/2006/relationships/slide" Target="slide43.xml"/></Relationships>
</file>

<file path=ppt/slides/_rels/slide8.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5.xml"/><Relationship Id="rId7" Type="http://schemas.openxmlformats.org/officeDocument/2006/relationships/slide" Target="slide28.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notesSlide" Target="../notesSlides/notesSlide7.xml"/><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Layout" Target="../slideLayouts/slideLayout5.xml"/><Relationship Id="rId7" Type="http://schemas.openxmlformats.org/officeDocument/2006/relationships/slide" Target="slide3.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slide" Target="slide2.xml"/><Relationship Id="rId5" Type="http://schemas.openxmlformats.org/officeDocument/2006/relationships/image" Target="../media/image11.png"/><Relationship Id="rId4" Type="http://schemas.openxmlformats.org/officeDocument/2006/relationships/notesSlide" Target="../notesSlides/notesSlide8.xml"/><Relationship Id="rId9" Type="http://schemas.openxmlformats.org/officeDocument/2006/relationships/slide" Target="slide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Oregon Accessibility Supports</a:t>
            </a:r>
          </a:p>
        </p:txBody>
      </p:sp>
      <p:sp>
        <p:nvSpPr>
          <p:cNvPr id="3" name="Subtitle 2"/>
          <p:cNvSpPr>
            <a:spLocks noGrp="1"/>
          </p:cNvSpPr>
          <p:nvPr>
            <p:ph type="subTitle" idx="1"/>
          </p:nvPr>
        </p:nvSpPr>
        <p:spPr/>
        <p:txBody>
          <a:bodyPr/>
          <a:lstStyle/>
          <a:p>
            <a:r>
              <a:rPr lang="en-US" dirty="0"/>
              <a:t>Demonstration Videos</a:t>
            </a:r>
          </a:p>
          <a:p>
            <a:r>
              <a:rPr lang="en-US" dirty="0"/>
              <a:t>Updated January 2025</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English Dictionary &amp; Thesaurus</a:t>
            </a:r>
          </a:p>
        </p:txBody>
      </p:sp>
      <p:pic>
        <p:nvPicPr>
          <p:cNvPr id="6" name="English Dictionary Thesaurus" descr="Video showing how to use the English dictionary and thesauru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483"/>
          <a:stretch/>
        </p:blipFill>
        <p:spPr>
          <a:xfrm>
            <a:off x="2068546" y="1754326"/>
            <a:ext cx="8081801"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4" name="TextBox 13">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13" name="TextBox 12">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12" name="TextBox 11">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11" name="TextBox 10">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39359028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Expandable Items and Stimuli (Passages)</a:t>
            </a:r>
          </a:p>
        </p:txBody>
      </p:sp>
      <p:pic>
        <p:nvPicPr>
          <p:cNvPr id="6" name="Expandable Items and Stimuli" descr="Video showing how to use the expandable items and stimuli">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494"/>
          <a:stretch/>
        </p:blipFill>
        <p:spPr>
          <a:xfrm>
            <a:off x="2068091" y="1754326"/>
            <a:ext cx="8082712"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33223787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Notes</a:t>
            </a:r>
          </a:p>
        </p:txBody>
      </p:sp>
      <p:pic>
        <p:nvPicPr>
          <p:cNvPr id="6" name="Global Notes" descr="Video showing how global notes work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691842" y="1754326"/>
            <a:ext cx="683521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41451849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Glossary (English)</a:t>
            </a:r>
          </a:p>
        </p:txBody>
      </p:sp>
      <p:pic>
        <p:nvPicPr>
          <p:cNvPr id="6" name="Glossary English" descr="Video showing how the English glossary work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208"/>
          <a:stretch/>
        </p:blipFill>
        <p:spPr>
          <a:xfrm>
            <a:off x="2080793" y="1754326"/>
            <a:ext cx="8057308"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13</a:t>
            </a:fld>
            <a:endParaRPr lang="en-US" dirty="0"/>
          </a:p>
        </p:txBody>
      </p:sp>
    </p:spTree>
    <p:extLst>
      <p:ext uri="{BB962C8B-B14F-4D97-AF65-F5344CB8AC3E}">
        <p14:creationId xmlns:p14="http://schemas.microsoft.com/office/powerpoint/2010/main" val="22093943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Highlighter</a:t>
            </a:r>
          </a:p>
        </p:txBody>
      </p:sp>
      <p:pic>
        <p:nvPicPr>
          <p:cNvPr id="6" name="Highlighter" descr="Video showing how to use the highlighte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474"/>
          <a:stretch/>
        </p:blipFill>
        <p:spPr>
          <a:xfrm>
            <a:off x="2068940" y="1754326"/>
            <a:ext cx="8081013"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5785481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Keyboard Navigation</a:t>
            </a:r>
          </a:p>
        </p:txBody>
      </p:sp>
      <p:pic>
        <p:nvPicPr>
          <p:cNvPr id="6" name="Keyboard Navigation" descr="Video showing how to use keyboard naviga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365982" y="1754326"/>
            <a:ext cx="5486929"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15</a:t>
            </a:fld>
            <a:endParaRPr lang="en-US" dirty="0"/>
          </a:p>
        </p:txBody>
      </p:sp>
    </p:spTree>
    <p:extLst>
      <p:ext uri="{BB962C8B-B14F-4D97-AF65-F5344CB8AC3E}">
        <p14:creationId xmlns:p14="http://schemas.microsoft.com/office/powerpoint/2010/main" val="15496668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 Reader</a:t>
            </a:r>
          </a:p>
        </p:txBody>
      </p:sp>
      <p:pic>
        <p:nvPicPr>
          <p:cNvPr id="6" name="Line Reader" descr="Video showing how to use line reade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11321"/>
          <a:stretch/>
        </p:blipFill>
        <p:spPr>
          <a:xfrm>
            <a:off x="2686722" y="1754326"/>
            <a:ext cx="684545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16</a:t>
            </a:fld>
            <a:endParaRPr lang="en-US" dirty="0"/>
          </a:p>
        </p:txBody>
      </p:sp>
    </p:spTree>
    <p:extLst>
      <p:ext uri="{BB962C8B-B14F-4D97-AF65-F5344CB8AC3E}">
        <p14:creationId xmlns:p14="http://schemas.microsoft.com/office/powerpoint/2010/main" val="12487042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for Review</a:t>
            </a:r>
          </a:p>
        </p:txBody>
      </p:sp>
      <p:pic>
        <p:nvPicPr>
          <p:cNvPr id="6" name="Mark for Review" descr="Video showing how to mark items for review">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483"/>
          <a:stretch/>
        </p:blipFill>
        <p:spPr>
          <a:xfrm>
            <a:off x="2068546" y="1754326"/>
            <a:ext cx="8081801"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17</a:t>
            </a:fld>
            <a:endParaRPr lang="en-US" dirty="0"/>
          </a:p>
        </p:txBody>
      </p:sp>
    </p:spTree>
    <p:extLst>
      <p:ext uri="{BB962C8B-B14F-4D97-AF65-F5344CB8AC3E}">
        <p14:creationId xmlns:p14="http://schemas.microsoft.com/office/powerpoint/2010/main" val="8450703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Mouse Pointer</a:t>
            </a:r>
          </a:p>
        </p:txBody>
      </p:sp>
      <p:pic>
        <p:nvPicPr>
          <p:cNvPr id="6" name="Mouse Pointer" descr="Video showing how to use the mouse pointe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351"/>
          <a:stretch/>
        </p:blipFill>
        <p:spPr>
          <a:xfrm>
            <a:off x="2074452" y="1754326"/>
            <a:ext cx="806999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16979522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Navigation Language</a:t>
            </a:r>
          </a:p>
        </p:txBody>
      </p:sp>
      <p:pic>
        <p:nvPicPr>
          <p:cNvPr id="6" name="Navigation Language" descr="Video on how to navigate languag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158493" y="1754326"/>
            <a:ext cx="5901908"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19</a:t>
            </a:fld>
            <a:endParaRPr lang="en-US" dirty="0"/>
          </a:p>
        </p:txBody>
      </p:sp>
    </p:spTree>
    <p:extLst>
      <p:ext uri="{BB962C8B-B14F-4D97-AF65-F5344CB8AC3E}">
        <p14:creationId xmlns:p14="http://schemas.microsoft.com/office/powerpoint/2010/main" val="15793084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0" dirty="0"/>
              <a:t>Table of Contents</a:t>
            </a:r>
          </a:p>
        </p:txBody>
      </p:sp>
      <p:sp>
        <p:nvSpPr>
          <p:cNvPr id="5" name="Content Placeholder 4"/>
          <p:cNvSpPr>
            <a:spLocks noGrp="1"/>
          </p:cNvSpPr>
          <p:nvPr>
            <p:ph idx="1"/>
          </p:nvPr>
        </p:nvSpPr>
        <p:spPr/>
        <p:txBody>
          <a:bodyPr>
            <a:normAutofit/>
          </a:bodyPr>
          <a:lstStyle/>
          <a:p>
            <a:pPr marL="0" indent="0">
              <a:buNone/>
            </a:pPr>
            <a:r>
              <a:rPr lang="en-US" sz="4000" b="1" dirty="0">
                <a:solidFill>
                  <a:schemeClr val="accent1"/>
                </a:solidFill>
              </a:rPr>
              <a:t>Section 1</a:t>
            </a:r>
          </a:p>
          <a:p>
            <a:pPr marL="0" indent="0">
              <a:buNone/>
            </a:pPr>
            <a:r>
              <a:rPr lang="en-US" sz="3200" dirty="0">
                <a:hlinkClick r:id="rId3" action="ppaction://hlinksldjump"/>
              </a:rPr>
              <a:t>Embedded Universal Tools</a:t>
            </a:r>
            <a:endParaRPr lang="en-US" sz="3200" dirty="0"/>
          </a:p>
          <a:p>
            <a:pPr marL="0" indent="0">
              <a:buNone/>
            </a:pPr>
            <a:endParaRPr lang="en-US" sz="3200" dirty="0"/>
          </a:p>
          <a:p>
            <a:pPr marL="0" indent="0">
              <a:buNone/>
            </a:pPr>
            <a:r>
              <a:rPr lang="en-US" sz="4000" b="1" dirty="0">
                <a:solidFill>
                  <a:schemeClr val="accent5"/>
                </a:solidFill>
              </a:rPr>
              <a:t>Section 2</a:t>
            </a:r>
          </a:p>
          <a:p>
            <a:pPr marL="0" indent="0">
              <a:buNone/>
            </a:pPr>
            <a:r>
              <a:rPr lang="en-US" sz="3200" dirty="0">
                <a:hlinkClick r:id="rId4" action="ppaction://hlinksldjump"/>
              </a:rPr>
              <a:t>Embedded Designated Supports</a:t>
            </a:r>
            <a:endParaRPr lang="en-US" sz="3200" dirty="0"/>
          </a:p>
          <a:p>
            <a:pPr marL="0" indent="0">
              <a:buNone/>
            </a:pPr>
            <a:endParaRPr lang="en-US" sz="3200" dirty="0"/>
          </a:p>
          <a:p>
            <a:pPr marL="0" indent="0">
              <a:buNone/>
            </a:pPr>
            <a:r>
              <a:rPr lang="en-US" sz="4000" b="1" dirty="0">
                <a:solidFill>
                  <a:schemeClr val="accent2"/>
                </a:solidFill>
              </a:rPr>
              <a:t>Section 3</a:t>
            </a:r>
          </a:p>
          <a:p>
            <a:pPr marL="0" indent="0">
              <a:buNone/>
            </a:pPr>
            <a:r>
              <a:rPr lang="en-US" sz="3200" dirty="0">
                <a:hlinkClick r:id="rId5" action="ppaction://hlinksldjump"/>
              </a:rPr>
              <a:t>Embedded Accommodations</a:t>
            </a:r>
            <a:endParaRPr lang="en-US" sz="32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pic>
        <p:nvPicPr>
          <p:cNvPr id="7" name="Picture Placeholder 6" descr="Picture of students taking a test"/>
          <p:cNvPicPr>
            <a:picLocks noGrp="1" noChangeAspect="1"/>
          </p:cNvPicPr>
          <p:nvPr>
            <p:ph type="pic" sz="quarter" idx="13"/>
          </p:nvPr>
        </p:nvPicPr>
        <p:blipFill>
          <a:blip r:embed="rId6" cstate="hqprint">
            <a:extLst>
              <a:ext uri="{28A0092B-C50C-407E-A947-70E740481C1C}">
                <a14:useLocalDpi xmlns:a14="http://schemas.microsoft.com/office/drawing/2010/main" val="0"/>
              </a:ext>
            </a:extLst>
          </a:blip>
          <a:srcRect t="5733" b="5733"/>
          <a:stretch>
            <a:fillRect/>
          </a:stretch>
        </p:blipFill>
        <p:spPr/>
      </p:pic>
    </p:spTree>
    <p:extLst>
      <p:ext uri="{BB962C8B-B14F-4D97-AF65-F5344CB8AC3E}">
        <p14:creationId xmlns:p14="http://schemas.microsoft.com/office/powerpoint/2010/main" val="2206611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Paginated Item Groups</a:t>
            </a:r>
          </a:p>
        </p:txBody>
      </p:sp>
      <p:pic>
        <p:nvPicPr>
          <p:cNvPr id="6" name="Pagnated Item Groups" descr="Video showing how to use the paginated item group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228"/>
          <a:stretch/>
        </p:blipFill>
        <p:spPr>
          <a:xfrm>
            <a:off x="2079948" y="1754326"/>
            <a:ext cx="8058997"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20</a:t>
            </a:fld>
            <a:endParaRPr lang="en-US" dirty="0"/>
          </a:p>
        </p:txBody>
      </p:sp>
    </p:spTree>
    <p:extLst>
      <p:ext uri="{BB962C8B-B14F-4D97-AF65-F5344CB8AC3E}">
        <p14:creationId xmlns:p14="http://schemas.microsoft.com/office/powerpoint/2010/main" val="27086236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Periodic Table</a:t>
            </a:r>
          </a:p>
        </p:txBody>
      </p:sp>
      <p:pic>
        <p:nvPicPr>
          <p:cNvPr id="6" name="Periodic Table" descr="Video showing how to use the periodic tabl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351"/>
          <a:stretch/>
        </p:blipFill>
        <p:spPr>
          <a:xfrm>
            <a:off x="2074452" y="1754326"/>
            <a:ext cx="806999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21</a:t>
            </a:fld>
            <a:endParaRPr lang="en-US" dirty="0"/>
          </a:p>
        </p:txBody>
      </p:sp>
    </p:spTree>
    <p:extLst>
      <p:ext uri="{BB962C8B-B14F-4D97-AF65-F5344CB8AC3E}">
        <p14:creationId xmlns:p14="http://schemas.microsoft.com/office/powerpoint/2010/main" val="29501217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Response Recovery</a:t>
            </a:r>
          </a:p>
        </p:txBody>
      </p:sp>
      <p:pic>
        <p:nvPicPr>
          <p:cNvPr id="6" name="Response Recovery" descr="Video demonstrating response recover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351"/>
          <a:stretch/>
        </p:blipFill>
        <p:spPr>
          <a:xfrm>
            <a:off x="2074452" y="1754326"/>
            <a:ext cx="806999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22</a:t>
            </a:fld>
            <a:endParaRPr lang="en-US" dirty="0"/>
          </a:p>
        </p:txBody>
      </p:sp>
    </p:spTree>
    <p:extLst>
      <p:ext uri="{BB962C8B-B14F-4D97-AF65-F5344CB8AC3E}">
        <p14:creationId xmlns:p14="http://schemas.microsoft.com/office/powerpoint/2010/main" val="38469794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Spell Check</a:t>
            </a:r>
          </a:p>
        </p:txBody>
      </p:sp>
      <p:pic>
        <p:nvPicPr>
          <p:cNvPr id="6" name="Spell Check" descr="Video showing how to use spell check">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6"/>
          <a:srcRect t="9351"/>
          <a:stretch/>
        </p:blipFill>
        <p:spPr>
          <a:xfrm>
            <a:off x="2074452" y="1754326"/>
            <a:ext cx="806999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7"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8"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9"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10"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23</a:t>
            </a:fld>
            <a:endParaRPr lang="en-US" dirty="0"/>
          </a:p>
        </p:txBody>
      </p:sp>
    </p:spTree>
    <p:extLst>
      <p:ext uri="{BB962C8B-B14F-4D97-AF65-F5344CB8AC3E}">
        <p14:creationId xmlns:p14="http://schemas.microsoft.com/office/powerpoint/2010/main" val="30747020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extLst>
    <p:ext uri="{6950BFC3-D8DA-4A85-94F7-54DA5524770B}">
      <p188:commentRel xmlns:p188="http://schemas.microsoft.com/office/powerpoint/2018/8/main" r:id="rId5"/>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Strikethrough</a:t>
            </a:r>
          </a:p>
        </p:txBody>
      </p:sp>
      <p:pic>
        <p:nvPicPr>
          <p:cNvPr id="6" name="Strikethrough" descr="Video showing how to use strikethrough">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697406" y="1754326"/>
            <a:ext cx="6824081"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24</a:t>
            </a:fld>
            <a:endParaRPr lang="en-US" dirty="0"/>
          </a:p>
        </p:txBody>
      </p:sp>
    </p:spTree>
    <p:extLst>
      <p:ext uri="{BB962C8B-B14F-4D97-AF65-F5344CB8AC3E}">
        <p14:creationId xmlns:p14="http://schemas.microsoft.com/office/powerpoint/2010/main" val="42765565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Tutorials</a:t>
            </a:r>
          </a:p>
        </p:txBody>
      </p:sp>
      <p:pic>
        <p:nvPicPr>
          <p:cNvPr id="6" name="Tutorials" descr="Video showing how to use tutorial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218"/>
          <a:stretch/>
        </p:blipFill>
        <p:spPr>
          <a:xfrm>
            <a:off x="2080340" y="1754326"/>
            <a:ext cx="8058213"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25</a:t>
            </a:fld>
            <a:endParaRPr lang="en-US" dirty="0"/>
          </a:p>
        </p:txBody>
      </p:sp>
    </p:spTree>
    <p:extLst>
      <p:ext uri="{BB962C8B-B14F-4D97-AF65-F5344CB8AC3E}">
        <p14:creationId xmlns:p14="http://schemas.microsoft.com/office/powerpoint/2010/main" val="6668172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Tools</a:t>
            </a:r>
          </a:p>
        </p:txBody>
      </p:sp>
      <p:pic>
        <p:nvPicPr>
          <p:cNvPr id="6" name="Writing Tools" descr="Video showing how to use writing tool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235"/>
          <a:stretch/>
        </p:blipFill>
        <p:spPr>
          <a:xfrm>
            <a:off x="2079605" y="1754326"/>
            <a:ext cx="8059684"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26</a:t>
            </a:fld>
            <a:endParaRPr lang="en-US" dirty="0"/>
          </a:p>
        </p:txBody>
      </p:sp>
    </p:spTree>
    <p:extLst>
      <p:ext uri="{BB962C8B-B14F-4D97-AF65-F5344CB8AC3E}">
        <p14:creationId xmlns:p14="http://schemas.microsoft.com/office/powerpoint/2010/main" val="13212631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Zoom</a:t>
            </a:r>
          </a:p>
        </p:txBody>
      </p:sp>
      <p:pic>
        <p:nvPicPr>
          <p:cNvPr id="6" name="Zoom" descr="Video showing how to use zoom">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351"/>
          <a:stretch/>
        </p:blipFill>
        <p:spPr>
          <a:xfrm>
            <a:off x="2074452" y="1754326"/>
            <a:ext cx="806999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27</a:t>
            </a:fld>
            <a:endParaRPr lang="en-US" dirty="0"/>
          </a:p>
        </p:txBody>
      </p:sp>
    </p:spTree>
    <p:extLst>
      <p:ext uri="{BB962C8B-B14F-4D97-AF65-F5344CB8AC3E}">
        <p14:creationId xmlns:p14="http://schemas.microsoft.com/office/powerpoint/2010/main" val="41402482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Embedded Designated Supports</a:t>
            </a:r>
          </a:p>
        </p:txBody>
      </p:sp>
      <p:sp>
        <p:nvSpPr>
          <p:cNvPr id="2" name="Content Placeholder 1"/>
          <p:cNvSpPr>
            <a:spLocks noGrp="1"/>
          </p:cNvSpPr>
          <p:nvPr>
            <p:ph idx="1"/>
          </p:nvPr>
        </p:nvSpPr>
        <p:spPr/>
        <p:txBody>
          <a:bodyPr numCol="2"/>
          <a:lstStyle/>
          <a:p>
            <a:pPr marL="457200" indent="-457200">
              <a:buFont typeface="+mj-lt"/>
              <a:buAutoNum type="arabicParenR" startAt="29"/>
            </a:pPr>
            <a:r>
              <a:rPr lang="en-US" dirty="0">
                <a:hlinkClick r:id="rId3" action="ppaction://hlinksldjump"/>
              </a:rPr>
              <a:t>Dictation (Embedded Speech-to-Text)</a:t>
            </a:r>
            <a:endParaRPr lang="en-US" dirty="0"/>
          </a:p>
          <a:p>
            <a:pPr marL="457200" indent="-457200">
              <a:buFont typeface="+mj-lt"/>
              <a:buAutoNum type="arabicParenR" startAt="29"/>
            </a:pPr>
            <a:r>
              <a:rPr lang="en-US" dirty="0">
                <a:hlinkClick r:id="rId4" action="ppaction://hlinksldjump"/>
              </a:rPr>
              <a:t>Dictation (Embedded Speech-to-Text, Spanish)</a:t>
            </a:r>
            <a:endParaRPr lang="en-US" dirty="0"/>
          </a:p>
          <a:p>
            <a:pPr marL="457200" indent="-457200">
              <a:buFont typeface="+mj-lt"/>
              <a:buAutoNum type="arabicParenR" startAt="29"/>
            </a:pPr>
            <a:r>
              <a:rPr lang="en-US" dirty="0">
                <a:hlinkClick r:id="rId5" action="ppaction://hlinksldjump"/>
              </a:rPr>
              <a:t>Full Screen Mode</a:t>
            </a:r>
            <a:endParaRPr lang="en-US" dirty="0"/>
          </a:p>
          <a:p>
            <a:pPr marL="457200" indent="-457200">
              <a:buFont typeface="+mj-lt"/>
              <a:buAutoNum type="arabicParenR" startAt="29"/>
            </a:pPr>
            <a:r>
              <a:rPr lang="en-US" dirty="0">
                <a:hlinkClick r:id="rId6" action="ppaction://hlinksldjump"/>
              </a:rPr>
              <a:t>Glossary (Illustrated)</a:t>
            </a:r>
            <a:endParaRPr lang="en-US" dirty="0"/>
          </a:p>
          <a:p>
            <a:pPr marL="457200" indent="-457200">
              <a:buFont typeface="+mj-lt"/>
              <a:buAutoNum type="arabicParenR" startAt="29"/>
            </a:pPr>
            <a:r>
              <a:rPr lang="en-US" dirty="0">
                <a:hlinkClick r:id="rId7" action="ppaction://hlinksldjump"/>
              </a:rPr>
              <a:t>Glossary (Translated)</a:t>
            </a:r>
            <a:endParaRPr lang="en-US" dirty="0"/>
          </a:p>
          <a:p>
            <a:pPr marL="457200" indent="-457200">
              <a:buFont typeface="+mj-lt"/>
              <a:buAutoNum type="arabicParenR" startAt="29"/>
            </a:pPr>
            <a:r>
              <a:rPr lang="en-US" dirty="0">
                <a:hlinkClick r:id="rId8" action="ppaction://hlinksldjump"/>
              </a:rPr>
              <a:t>Masking</a:t>
            </a:r>
            <a:endParaRPr lang="en-US" dirty="0"/>
          </a:p>
          <a:p>
            <a:pPr marL="457200" indent="-457200">
              <a:buFont typeface="+mj-lt"/>
              <a:buAutoNum type="arabicParenR" startAt="29"/>
            </a:pPr>
            <a:r>
              <a:rPr lang="en-US" dirty="0">
                <a:hlinkClick r:id="rId9" action="ppaction://hlinksldjump"/>
              </a:rPr>
              <a:t>Presentation (Toggled Spanish/English)</a:t>
            </a:r>
            <a:endParaRPr lang="en-US" dirty="0"/>
          </a:p>
          <a:p>
            <a:pPr marL="457200" indent="-457200">
              <a:buFont typeface="+mj-lt"/>
              <a:buAutoNum type="arabicParenR" startAt="29"/>
            </a:pPr>
            <a:r>
              <a:rPr lang="en-US" dirty="0">
                <a:hlinkClick r:id="rId10" action="ppaction://hlinksldjump"/>
              </a:rPr>
              <a:t>Print on Request</a:t>
            </a:r>
            <a:endParaRPr lang="en-US" dirty="0"/>
          </a:p>
          <a:p>
            <a:pPr marL="457200" indent="-457200">
              <a:buFont typeface="+mj-lt"/>
              <a:buAutoNum type="arabicParenR" startAt="29"/>
            </a:pPr>
            <a:r>
              <a:rPr lang="en-US" dirty="0">
                <a:hlinkClick r:id="rId11" action="ppaction://hlinksldjump"/>
              </a:rPr>
              <a:t>Print Size</a:t>
            </a:r>
            <a:endParaRPr lang="en-US" dirty="0"/>
          </a:p>
          <a:p>
            <a:pPr marL="457200" indent="-457200">
              <a:buFont typeface="+mj-lt"/>
              <a:buAutoNum type="arabicParenR" startAt="29"/>
            </a:pPr>
            <a:r>
              <a:rPr lang="en-US" dirty="0">
                <a:hlinkClick r:id="rId12" action="ppaction://hlinksldjump"/>
              </a:rPr>
              <a:t>Streamlined Interface Mode</a:t>
            </a:r>
            <a:endParaRPr lang="en-US" dirty="0"/>
          </a:p>
          <a:p>
            <a:pPr marL="457200" indent="-457200">
              <a:buFont typeface="+mj-lt"/>
              <a:buAutoNum type="arabicParenR" startAt="29"/>
            </a:pPr>
            <a:r>
              <a:rPr lang="en-US" dirty="0">
                <a:hlinkClick r:id="rId13" action="ppaction://hlinksldjump"/>
              </a:rPr>
              <a:t>Text-to-Speech</a:t>
            </a:r>
            <a:endParaRPr lang="en-US" dirty="0"/>
          </a:p>
          <a:p>
            <a:pPr marL="457200" indent="-457200">
              <a:buFont typeface="+mj-lt"/>
              <a:buAutoNum type="arabicParenR" startAt="29"/>
            </a:pPr>
            <a:r>
              <a:rPr lang="en-US" dirty="0">
                <a:hlinkClick r:id="rId14" action="ppaction://hlinksldjump"/>
              </a:rPr>
              <a:t>Text-to-Speech on Constructed Responses</a:t>
            </a:r>
            <a:endParaRPr lang="en-US" dirty="0"/>
          </a:p>
          <a:p>
            <a:pPr marL="457200" indent="-457200">
              <a:buFont typeface="+mj-lt"/>
              <a:buAutoNum type="arabicParenR" startAt="29"/>
            </a:pPr>
            <a:r>
              <a:rPr lang="en-US" dirty="0">
                <a:hlinkClick r:id="rId15" action="ppaction://hlinksldjump"/>
              </a:rPr>
              <a:t>Text-to-Speech Tracking with Line Reader</a:t>
            </a:r>
            <a:endParaRPr lang="en-US" dirty="0"/>
          </a:p>
          <a:p>
            <a:pPr marL="457200" indent="-457200">
              <a:buFont typeface="+mj-lt"/>
              <a:buAutoNum type="arabicParenR" startAt="29"/>
            </a:pPr>
            <a:r>
              <a:rPr lang="en-US" dirty="0">
                <a:hlinkClick r:id="rId16" action="ppaction://hlinksldjump"/>
              </a:rPr>
              <a:t>Text-to-Speech Tracking without Line Reader</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9" name="TextBox 8">
            <a:hlinkClick r:id="rId17"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8" name="TextBox 7">
            <a:hlinkClick r:id="rId18"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7" name="TextBox 6">
            <a:hlinkClick r:id="rId19"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6" name="TextBox 5">
            <a:hlinkClick r:id="rId20"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4" name="Slide Number Placeholder 3"/>
          <p:cNvSpPr>
            <a:spLocks noGrp="1"/>
          </p:cNvSpPr>
          <p:nvPr>
            <p:ph type="sldNum" sz="quarter" idx="12"/>
          </p:nvPr>
        </p:nvSpPr>
        <p:spPr/>
        <p:txBody>
          <a:bodyPr/>
          <a:lstStyle/>
          <a:p>
            <a:fld id="{357F5B69-6281-4C1F-8C38-6DA0F56DA430}" type="slidenum">
              <a:rPr lang="en-US" smtClean="0"/>
              <a:pPr/>
              <a:t>28</a:t>
            </a:fld>
            <a:endParaRPr lang="en-US" dirty="0"/>
          </a:p>
        </p:txBody>
      </p:sp>
    </p:spTree>
    <p:extLst>
      <p:ext uri="{BB962C8B-B14F-4D97-AF65-F5344CB8AC3E}">
        <p14:creationId xmlns:p14="http://schemas.microsoft.com/office/powerpoint/2010/main" val="1251327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Dictation (Embedded Speech-to-Text)</a:t>
            </a:r>
          </a:p>
        </p:txBody>
      </p:sp>
      <p:pic>
        <p:nvPicPr>
          <p:cNvPr id="6" name="Dictation no punctuation" descr="Video showing how to use dictation (embedded speech-to-tex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101093" y="1754326"/>
            <a:ext cx="10016708"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29</a:t>
            </a:fld>
            <a:endParaRPr lang="en-US" dirty="0"/>
          </a:p>
        </p:txBody>
      </p:sp>
    </p:spTree>
    <p:extLst>
      <p:ext uri="{BB962C8B-B14F-4D97-AF65-F5344CB8AC3E}">
        <p14:creationId xmlns:p14="http://schemas.microsoft.com/office/powerpoint/2010/main" val="798747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100000">
                <p:cTn id="7" fill="remove" display="0">
                  <p:stCondLst>
                    <p:cond delay="indefinite"/>
                  </p:stCondLst>
                </p:cTn>
                <p:tgtEl>
                  <p:spTgt spid="6"/>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Embedded Universal Tools</a:t>
            </a:r>
          </a:p>
        </p:txBody>
      </p:sp>
      <p:sp>
        <p:nvSpPr>
          <p:cNvPr id="2" name="Content Placeholder 1"/>
          <p:cNvSpPr>
            <a:spLocks noGrp="1"/>
          </p:cNvSpPr>
          <p:nvPr>
            <p:ph idx="1"/>
          </p:nvPr>
        </p:nvSpPr>
        <p:spPr/>
        <p:txBody>
          <a:bodyPr numCol="3">
            <a:noAutofit/>
          </a:bodyPr>
          <a:lstStyle/>
          <a:p>
            <a:pPr marL="514350" indent="-514350">
              <a:buSzPct val="100000"/>
              <a:buFont typeface="+mj-lt"/>
              <a:buAutoNum type="arabicParenR" startAt="4"/>
            </a:pPr>
            <a:r>
              <a:rPr lang="en-US" dirty="0">
                <a:hlinkClick r:id="rId2" action="ppaction://hlinksldjump"/>
              </a:rPr>
              <a:t>Amplification</a:t>
            </a:r>
            <a:endParaRPr lang="en-US" dirty="0"/>
          </a:p>
          <a:p>
            <a:pPr marL="514350" indent="-514350">
              <a:buSzPct val="100000"/>
              <a:buFont typeface="+mj-lt"/>
              <a:buAutoNum type="arabicParenR" startAt="4"/>
            </a:pPr>
            <a:r>
              <a:rPr lang="en-US" dirty="0">
                <a:hlinkClick r:id="rId3" action="ppaction://hlinksldjump"/>
              </a:rPr>
              <a:t>Audio Playback Speed</a:t>
            </a:r>
            <a:endParaRPr lang="en-US" dirty="0"/>
          </a:p>
          <a:p>
            <a:pPr marL="514350" indent="-514350">
              <a:buSzPct val="100000"/>
              <a:buFont typeface="+mj-lt"/>
              <a:buAutoNum type="arabicParenR" startAt="4"/>
            </a:pPr>
            <a:r>
              <a:rPr lang="en-US" dirty="0">
                <a:hlinkClick r:id="rId4" action="ppaction://hlinksldjump"/>
              </a:rPr>
              <a:t>Breaks (pausing the test)</a:t>
            </a:r>
            <a:r>
              <a:rPr lang="en-US" dirty="0"/>
              <a:t> </a:t>
            </a:r>
          </a:p>
          <a:p>
            <a:pPr marL="514350" indent="-514350">
              <a:buSzPct val="100000"/>
              <a:buFont typeface="+mj-lt"/>
              <a:buAutoNum type="arabicParenR" startAt="4"/>
            </a:pPr>
            <a:r>
              <a:rPr lang="en-US" dirty="0">
                <a:hlinkClick r:id="rId5" action="ppaction://hlinksldjump"/>
              </a:rPr>
              <a:t>Calculator</a:t>
            </a:r>
            <a:r>
              <a:rPr lang="en-US" dirty="0"/>
              <a:t> </a:t>
            </a:r>
          </a:p>
          <a:p>
            <a:pPr marL="514350" indent="-514350">
              <a:buSzPct val="100000"/>
              <a:buFont typeface="+mj-lt"/>
              <a:buAutoNum type="arabicParenR" startAt="4"/>
            </a:pPr>
            <a:r>
              <a:rPr lang="en-US" dirty="0">
                <a:hlinkClick r:id="rId6" action="ppaction://hlinksldjump"/>
              </a:rPr>
              <a:t>Color Choices</a:t>
            </a:r>
            <a:endParaRPr lang="en-US" dirty="0"/>
          </a:p>
          <a:p>
            <a:pPr marL="514350" indent="-514350">
              <a:buSzPct val="100000"/>
              <a:buFont typeface="+mj-lt"/>
              <a:buAutoNum type="arabicParenR" startAt="4"/>
            </a:pPr>
            <a:r>
              <a:rPr lang="en-US" dirty="0">
                <a:hlinkClick r:id="rId7" action="ppaction://hlinksldjump"/>
              </a:rPr>
              <a:t>Digital Notepad</a:t>
            </a:r>
            <a:endParaRPr lang="en-US" dirty="0"/>
          </a:p>
          <a:p>
            <a:pPr marL="514350" indent="-514350">
              <a:buSzPct val="100000"/>
              <a:buFont typeface="+mj-lt"/>
              <a:buAutoNum type="arabicParenR" startAt="4"/>
            </a:pPr>
            <a:r>
              <a:rPr lang="en-US" dirty="0">
                <a:hlinkClick r:id="rId8" action="ppaction://hlinksldjump"/>
              </a:rPr>
              <a:t>English Dictionary &amp; Thesaurus</a:t>
            </a:r>
            <a:endParaRPr lang="en-US" dirty="0"/>
          </a:p>
          <a:p>
            <a:pPr marL="514350" indent="-514350">
              <a:buSzPct val="100000"/>
              <a:buFont typeface="+mj-lt"/>
              <a:buAutoNum type="arabicParenR" startAt="4"/>
            </a:pPr>
            <a:r>
              <a:rPr lang="en-US" dirty="0">
                <a:hlinkClick r:id="rId9" action="ppaction://hlinksldjump"/>
              </a:rPr>
              <a:t>Expandable Items and Stimuli</a:t>
            </a:r>
            <a:endParaRPr lang="en-US" dirty="0"/>
          </a:p>
          <a:p>
            <a:pPr marL="514350" indent="-514350">
              <a:buSzPct val="100000"/>
              <a:buFont typeface="+mj-lt"/>
              <a:buAutoNum type="arabicParenR" startAt="4"/>
            </a:pPr>
            <a:r>
              <a:rPr lang="en-US" dirty="0">
                <a:hlinkClick r:id="rId10" action="ppaction://hlinksldjump"/>
              </a:rPr>
              <a:t>Global Notes</a:t>
            </a:r>
            <a:r>
              <a:rPr lang="en-US" dirty="0"/>
              <a:t> </a:t>
            </a:r>
          </a:p>
          <a:p>
            <a:pPr marL="514350" indent="-514350">
              <a:buSzPct val="100000"/>
              <a:buFont typeface="+mj-lt"/>
              <a:buAutoNum type="arabicParenR" startAt="4"/>
            </a:pPr>
            <a:r>
              <a:rPr lang="en-US" dirty="0">
                <a:hlinkClick r:id="rId11" action="ppaction://hlinksldjump"/>
              </a:rPr>
              <a:t>Glossary (English)</a:t>
            </a:r>
            <a:endParaRPr lang="en-US" dirty="0"/>
          </a:p>
          <a:p>
            <a:pPr marL="514350" indent="-514350">
              <a:buSzPct val="100000"/>
              <a:buFont typeface="+mj-lt"/>
              <a:buAutoNum type="arabicParenR" startAt="4"/>
            </a:pPr>
            <a:r>
              <a:rPr lang="en-US" dirty="0">
                <a:hlinkClick r:id="rId12" action="ppaction://hlinksldjump"/>
              </a:rPr>
              <a:t>Highlighter</a:t>
            </a:r>
            <a:endParaRPr lang="en-US" dirty="0"/>
          </a:p>
          <a:p>
            <a:pPr marL="514350" indent="-514350">
              <a:buSzPct val="100000"/>
              <a:buFont typeface="+mj-lt"/>
              <a:buAutoNum type="arabicParenR" startAt="4"/>
            </a:pPr>
            <a:r>
              <a:rPr lang="en-US" dirty="0">
                <a:hlinkClick r:id="rId13" action="ppaction://hlinksldjump"/>
              </a:rPr>
              <a:t>Keyboard Navigation</a:t>
            </a:r>
            <a:endParaRPr lang="en-US" dirty="0"/>
          </a:p>
          <a:p>
            <a:pPr marL="514350" indent="-514350">
              <a:buSzPct val="100000"/>
              <a:buFont typeface="+mj-lt"/>
              <a:buAutoNum type="arabicParenR" startAt="4"/>
            </a:pPr>
            <a:r>
              <a:rPr lang="en-US" dirty="0">
                <a:hlinkClick r:id="rId14" action="ppaction://hlinksldjump"/>
              </a:rPr>
              <a:t>Line Reader</a:t>
            </a:r>
            <a:endParaRPr lang="en-US" dirty="0"/>
          </a:p>
          <a:p>
            <a:pPr marL="514350" indent="-514350">
              <a:buSzPct val="100000"/>
              <a:buFont typeface="+mj-lt"/>
              <a:buAutoNum type="arabicParenR" startAt="4"/>
            </a:pPr>
            <a:r>
              <a:rPr lang="en-US" dirty="0">
                <a:hlinkClick r:id="rId15" action="ppaction://hlinksldjump"/>
              </a:rPr>
              <a:t>Mark for Review</a:t>
            </a:r>
            <a:endParaRPr lang="en-US" dirty="0"/>
          </a:p>
          <a:p>
            <a:pPr marL="514350" indent="-514350">
              <a:buSzPct val="100000"/>
              <a:buFont typeface="+mj-lt"/>
              <a:buAutoNum type="arabicParenR" startAt="4"/>
            </a:pPr>
            <a:r>
              <a:rPr lang="en-US" dirty="0">
                <a:hlinkClick r:id="rId16" action="ppaction://hlinksldjump"/>
              </a:rPr>
              <a:t>Mouse Pointer</a:t>
            </a:r>
            <a:endParaRPr lang="en-US" dirty="0"/>
          </a:p>
          <a:p>
            <a:pPr marL="514350" indent="-514350">
              <a:buSzPct val="100000"/>
              <a:buFont typeface="+mj-lt"/>
              <a:buAutoNum type="arabicParenR" startAt="4"/>
            </a:pPr>
            <a:r>
              <a:rPr lang="en-US" dirty="0">
                <a:hlinkClick r:id="rId17" action="ppaction://hlinksldjump"/>
              </a:rPr>
              <a:t>Navigation Language</a:t>
            </a:r>
            <a:endParaRPr lang="en-US" dirty="0"/>
          </a:p>
          <a:p>
            <a:pPr marL="514350" indent="-514350">
              <a:buSzPct val="100000"/>
              <a:buFont typeface="+mj-lt"/>
              <a:buAutoNum type="arabicParenR" startAt="4"/>
            </a:pPr>
            <a:r>
              <a:rPr lang="en-US" dirty="0">
                <a:hlinkClick r:id="rId18" action="ppaction://hlinksldjump"/>
              </a:rPr>
              <a:t>Paginated Item Groups</a:t>
            </a:r>
            <a:endParaRPr lang="en-US" dirty="0"/>
          </a:p>
          <a:p>
            <a:pPr marL="514350" indent="-514350">
              <a:buSzPct val="100000"/>
              <a:buFont typeface="+mj-lt"/>
              <a:buAutoNum type="arabicParenR" startAt="4"/>
            </a:pPr>
            <a:r>
              <a:rPr lang="en-US" dirty="0">
                <a:hlinkClick r:id="rId19" action="ppaction://hlinksldjump"/>
              </a:rPr>
              <a:t>Periodic Table</a:t>
            </a:r>
            <a:endParaRPr lang="en-US" dirty="0"/>
          </a:p>
          <a:p>
            <a:pPr marL="514350" indent="-514350">
              <a:buSzPct val="100000"/>
              <a:buFont typeface="+mj-lt"/>
              <a:buAutoNum type="arabicParenR" startAt="4"/>
            </a:pPr>
            <a:r>
              <a:rPr lang="en-US" dirty="0">
                <a:hlinkClick r:id="rId20" action="ppaction://hlinksldjump"/>
              </a:rPr>
              <a:t>Response Recovery</a:t>
            </a:r>
            <a:endParaRPr lang="en-US" dirty="0"/>
          </a:p>
          <a:p>
            <a:pPr marL="514350" indent="-514350">
              <a:buSzPct val="100000"/>
              <a:buFont typeface="+mj-lt"/>
              <a:buAutoNum type="arabicParenR" startAt="4"/>
            </a:pPr>
            <a:r>
              <a:rPr lang="en-US" dirty="0">
                <a:hlinkClick r:id="rId21" action="ppaction://hlinksldjump"/>
              </a:rPr>
              <a:t>Spell Check</a:t>
            </a:r>
            <a:endParaRPr lang="en-US" dirty="0"/>
          </a:p>
          <a:p>
            <a:pPr marL="514350" indent="-514350">
              <a:buSzPct val="100000"/>
              <a:buFont typeface="+mj-lt"/>
              <a:buAutoNum type="arabicParenR" startAt="4"/>
            </a:pPr>
            <a:r>
              <a:rPr lang="en-US" dirty="0">
                <a:hlinkClick r:id="rId22" action="ppaction://hlinksldjump"/>
              </a:rPr>
              <a:t>Strikethrough</a:t>
            </a:r>
            <a:endParaRPr lang="en-US" dirty="0"/>
          </a:p>
          <a:p>
            <a:pPr marL="514350" indent="-514350">
              <a:buSzPct val="100000"/>
              <a:buFont typeface="+mj-lt"/>
              <a:buAutoNum type="arabicParenR" startAt="4"/>
            </a:pPr>
            <a:r>
              <a:rPr lang="en-US" dirty="0">
                <a:hlinkClick r:id="rId23" action="ppaction://hlinksldjump"/>
              </a:rPr>
              <a:t>Tutorials</a:t>
            </a:r>
            <a:endParaRPr lang="en-US" dirty="0"/>
          </a:p>
          <a:p>
            <a:pPr marL="514350" indent="-514350">
              <a:buSzPct val="100000"/>
              <a:buFont typeface="+mj-lt"/>
              <a:buAutoNum type="arabicParenR" startAt="4"/>
            </a:pPr>
            <a:r>
              <a:rPr lang="en-US" dirty="0">
                <a:hlinkClick r:id="rId24" action="ppaction://hlinksldjump"/>
              </a:rPr>
              <a:t>Writing Tools</a:t>
            </a:r>
            <a:endParaRPr lang="en-US" dirty="0"/>
          </a:p>
          <a:p>
            <a:pPr marL="514350" indent="-514350">
              <a:buSzPct val="100000"/>
              <a:buFont typeface="+mj-lt"/>
              <a:buAutoNum type="arabicParenR" startAt="4"/>
            </a:pPr>
            <a:r>
              <a:rPr lang="en-US" dirty="0">
                <a:hlinkClick r:id="rId25" action="ppaction://hlinksldjump"/>
              </a:rPr>
              <a:t>Zoom</a:t>
            </a:r>
            <a:endParaRPr lang="en-US" dirty="0"/>
          </a:p>
          <a:p>
            <a:pPr marL="0" indent="0">
              <a:buNone/>
            </a:pPr>
            <a:endParaRPr lang="en-US" dirty="0"/>
          </a:p>
        </p:txBody>
      </p:sp>
      <p:sp>
        <p:nvSpPr>
          <p:cNvPr id="3" name="Footer Placeholder 2"/>
          <p:cNvSpPr>
            <a:spLocks noGrp="1"/>
          </p:cNvSpPr>
          <p:nvPr>
            <p:ph type="ftr" sz="quarter" idx="11"/>
          </p:nvPr>
        </p:nvSpPr>
        <p:spPr/>
        <p:txBody>
          <a:bodyPr/>
          <a:lstStyle/>
          <a:p>
            <a:r>
              <a:rPr lang="en-US" dirty="0"/>
              <a:t>Oregon Department of Education</a:t>
            </a:r>
          </a:p>
        </p:txBody>
      </p:sp>
      <p:sp>
        <p:nvSpPr>
          <p:cNvPr id="10" name="TextBox 9">
            <a:hlinkClick r:id="rId2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2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2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6" name="TextBox 5">
            <a:hlinkClick r:id="rId2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3178266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Dictation (Embedded Speech-to-Text, Spanish)</a:t>
            </a:r>
          </a:p>
        </p:txBody>
      </p:sp>
      <p:pic>
        <p:nvPicPr>
          <p:cNvPr id="6" name="Dictation Spanish" descr="Video showing how to use dictation (embedded speech-to-text in Spanish)">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13488"/>
          <a:stretch/>
        </p:blipFill>
        <p:spPr>
          <a:xfrm>
            <a:off x="3145916" y="1754326"/>
            <a:ext cx="5927061"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30</a:t>
            </a:fld>
            <a:endParaRPr lang="en-US" dirty="0"/>
          </a:p>
        </p:txBody>
      </p:sp>
    </p:spTree>
    <p:extLst>
      <p:ext uri="{BB962C8B-B14F-4D97-AF65-F5344CB8AC3E}">
        <p14:creationId xmlns:p14="http://schemas.microsoft.com/office/powerpoint/2010/main" val="2202547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Screen Mode</a:t>
            </a:r>
          </a:p>
        </p:txBody>
      </p:sp>
      <p:pic>
        <p:nvPicPr>
          <p:cNvPr id="6" name="Full Screen Mode" descr="Video showing how to use full screen mod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999336" y="1754326"/>
            <a:ext cx="10220222"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31</a:t>
            </a:fld>
            <a:endParaRPr lang="en-US" dirty="0"/>
          </a:p>
        </p:txBody>
      </p:sp>
    </p:spTree>
    <p:extLst>
      <p:ext uri="{BB962C8B-B14F-4D97-AF65-F5344CB8AC3E}">
        <p14:creationId xmlns:p14="http://schemas.microsoft.com/office/powerpoint/2010/main" val="26726519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Glossary (Illustrated)</a:t>
            </a:r>
          </a:p>
        </p:txBody>
      </p:sp>
      <p:pic>
        <p:nvPicPr>
          <p:cNvPr id="3" name="Illustration(1)" descr="Video demonstrating the use of the Illustrated Glossar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7134"/>
          <a:stretch/>
        </p:blipFill>
        <p:spPr>
          <a:xfrm>
            <a:off x="2673275" y="1753692"/>
            <a:ext cx="6872344"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1" name="TextBox 10">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10" name="TextBox 9">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9" name="TextBox 8">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8" name="TextBox 7">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32</a:t>
            </a:fld>
            <a:endParaRPr lang="en-US" dirty="0"/>
          </a:p>
        </p:txBody>
      </p:sp>
    </p:spTree>
    <p:extLst>
      <p:ext uri="{BB962C8B-B14F-4D97-AF65-F5344CB8AC3E}">
        <p14:creationId xmlns:p14="http://schemas.microsoft.com/office/powerpoint/2010/main" val="999997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80000">
                <p:cTn id="7" fill="remove" display="0">
                  <p:stCondLst>
                    <p:cond delay="indefinite"/>
                  </p:stCondLst>
                </p:cTn>
                <p:tgtEl>
                  <p:spTgt spid="3"/>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Glossary (Translated)</a:t>
            </a:r>
          </a:p>
        </p:txBody>
      </p:sp>
      <p:pic>
        <p:nvPicPr>
          <p:cNvPr id="6" name="Glossary Translated" descr="Video showing how to use the translated glossar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218"/>
          <a:stretch/>
        </p:blipFill>
        <p:spPr>
          <a:xfrm>
            <a:off x="2080340" y="1754326"/>
            <a:ext cx="8058213"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33</a:t>
            </a:fld>
            <a:endParaRPr lang="en-US" dirty="0"/>
          </a:p>
        </p:txBody>
      </p:sp>
    </p:spTree>
    <p:extLst>
      <p:ext uri="{BB962C8B-B14F-4D97-AF65-F5344CB8AC3E}">
        <p14:creationId xmlns:p14="http://schemas.microsoft.com/office/powerpoint/2010/main" val="2786624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Masking</a:t>
            </a:r>
          </a:p>
        </p:txBody>
      </p:sp>
      <p:pic>
        <p:nvPicPr>
          <p:cNvPr id="6" name="Masking" descr="Video showing how to use maskin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218"/>
          <a:stretch/>
        </p:blipFill>
        <p:spPr>
          <a:xfrm>
            <a:off x="2080340" y="1754326"/>
            <a:ext cx="8058213"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34</a:t>
            </a:fld>
            <a:endParaRPr lang="en-US" dirty="0"/>
          </a:p>
        </p:txBody>
      </p:sp>
    </p:spTree>
    <p:extLst>
      <p:ext uri="{BB962C8B-B14F-4D97-AF65-F5344CB8AC3E}">
        <p14:creationId xmlns:p14="http://schemas.microsoft.com/office/powerpoint/2010/main" val="11279376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Presentation (Toggled Spanish/English)</a:t>
            </a:r>
          </a:p>
        </p:txBody>
      </p:sp>
      <p:pic>
        <p:nvPicPr>
          <p:cNvPr id="6" name="Presentation Toggled Spanish English" descr="Video showing how to use Spanish translation presentation mod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908870" y="1754326"/>
            <a:ext cx="6401153"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35</a:t>
            </a:fld>
            <a:endParaRPr lang="en-US" dirty="0"/>
          </a:p>
        </p:txBody>
      </p:sp>
    </p:spTree>
    <p:extLst>
      <p:ext uri="{BB962C8B-B14F-4D97-AF65-F5344CB8AC3E}">
        <p14:creationId xmlns:p14="http://schemas.microsoft.com/office/powerpoint/2010/main" val="40526658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Print on Request</a:t>
            </a:r>
          </a:p>
        </p:txBody>
      </p:sp>
      <p:pic>
        <p:nvPicPr>
          <p:cNvPr id="6" name="Print on Request" descr="Video showing how to use print on reques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351"/>
          <a:stretch/>
        </p:blipFill>
        <p:spPr>
          <a:xfrm>
            <a:off x="2074452" y="1754326"/>
            <a:ext cx="806999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36</a:t>
            </a:fld>
            <a:endParaRPr lang="en-US" dirty="0"/>
          </a:p>
        </p:txBody>
      </p:sp>
    </p:spTree>
    <p:extLst>
      <p:ext uri="{BB962C8B-B14F-4D97-AF65-F5344CB8AC3E}">
        <p14:creationId xmlns:p14="http://schemas.microsoft.com/office/powerpoint/2010/main" val="41701219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Print Size</a:t>
            </a:r>
          </a:p>
        </p:txBody>
      </p:sp>
      <p:pic>
        <p:nvPicPr>
          <p:cNvPr id="6" name="Print Size" descr="Video showing how to change the print siz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351"/>
          <a:stretch/>
        </p:blipFill>
        <p:spPr>
          <a:xfrm>
            <a:off x="2074452" y="1754326"/>
            <a:ext cx="806999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37</a:t>
            </a:fld>
            <a:endParaRPr lang="en-US" dirty="0"/>
          </a:p>
        </p:txBody>
      </p:sp>
    </p:spTree>
    <p:extLst>
      <p:ext uri="{BB962C8B-B14F-4D97-AF65-F5344CB8AC3E}">
        <p14:creationId xmlns:p14="http://schemas.microsoft.com/office/powerpoint/2010/main" val="1103585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Streamlined Interface Mode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5"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6"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7"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8"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38</a:t>
            </a:fld>
            <a:endParaRPr lang="en-US" dirty="0"/>
          </a:p>
        </p:txBody>
      </p:sp>
      <p:pic>
        <p:nvPicPr>
          <p:cNvPr id="12" name="Streamlined Interface Mode">
            <a:hlinkClick r:id="" action="ppaction://media"/>
            <a:extLst>
              <a:ext uri="{FF2B5EF4-FFF2-40B4-BE49-F238E27FC236}">
                <a16:creationId xmlns:a16="http://schemas.microsoft.com/office/drawing/2014/main" id="{169F740D-83B3-3F37-287B-941C5A9F976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9"/>
          <a:stretch>
            <a:fillRect/>
          </a:stretch>
        </p:blipFill>
        <p:spPr>
          <a:xfrm>
            <a:off x="2698750" y="1825625"/>
            <a:ext cx="6821488" cy="4108450"/>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399503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fullScrn="1">
              <p:cMediaNode vol="80000">
                <p:cTn id="7" fill="remove" display="0">
                  <p:stCondLst>
                    <p:cond delay="indefinite"/>
                  </p:stCondLst>
                </p:cTn>
                <p:tgtEl>
                  <p:spTgt spid="12"/>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Text-to-Speech</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5"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6"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7"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8"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39</a:t>
            </a:fld>
            <a:endParaRPr lang="en-US" dirty="0"/>
          </a:p>
        </p:txBody>
      </p:sp>
      <p:pic>
        <p:nvPicPr>
          <p:cNvPr id="12" name="TTS">
            <a:hlinkClick r:id="" action="ppaction://media"/>
            <a:extLst>
              <a:ext uri="{FF2B5EF4-FFF2-40B4-BE49-F238E27FC236}">
                <a16:creationId xmlns:a16="http://schemas.microsoft.com/office/drawing/2014/main" id="{76766E0D-5D3A-87BB-C345-9FD1EB4014C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9"/>
          <a:stretch>
            <a:fillRect/>
          </a:stretch>
        </p:blipFill>
        <p:spPr>
          <a:xfrm>
            <a:off x="2714625" y="1825625"/>
            <a:ext cx="6791325" cy="4108450"/>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309048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fullScrn="1">
              <p:cMediaNode vol="80000">
                <p:cTn id="7" fill="remove" display="0">
                  <p:stCondLst>
                    <p:cond delay="indefinite"/>
                  </p:stCondLst>
                </p:cTn>
                <p:tgtEl>
                  <p:spTgt spid="1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442912"/>
            <a:ext cx="10784542" cy="1026460"/>
          </a:xfrm>
        </p:spPr>
        <p:txBody>
          <a:bodyPr/>
          <a:lstStyle/>
          <a:p>
            <a:r>
              <a:rPr lang="en-US" dirty="0"/>
              <a:t>Amplification</a:t>
            </a:r>
          </a:p>
        </p:txBody>
      </p:sp>
      <p:pic>
        <p:nvPicPr>
          <p:cNvPr id="13" name="Amplification" descr="Video showing how to amplif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460"/>
          <a:stretch/>
        </p:blipFill>
        <p:spPr>
          <a:xfrm>
            <a:off x="2069590" y="1754326"/>
            <a:ext cx="8079713"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7" name="TextBox 16">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16" name="TextBox 15">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15" name="TextBox 14">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14" name="TextBox 13">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8591251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fullScrn="1">
              <p:cMediaNode vol="80000">
                <p:cTn id="7" fill="remove" display="0">
                  <p:stCondLst>
                    <p:cond delay="indefinite"/>
                  </p:stCondLst>
                </p:cTn>
                <p:tgtEl>
                  <p:spTgt spid="13"/>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Text-to-Speech on Constructed Responses</a:t>
            </a:r>
          </a:p>
        </p:txBody>
      </p:sp>
      <p:pic>
        <p:nvPicPr>
          <p:cNvPr id="6" name="TTS CR" descr="Video showing how to use Text-to-speech in a constructed response box">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381720" y="1754326"/>
            <a:ext cx="9455454"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40</a:t>
            </a:fld>
            <a:endParaRPr lang="en-US" dirty="0"/>
          </a:p>
        </p:txBody>
      </p:sp>
    </p:spTree>
    <p:extLst>
      <p:ext uri="{BB962C8B-B14F-4D97-AF65-F5344CB8AC3E}">
        <p14:creationId xmlns:p14="http://schemas.microsoft.com/office/powerpoint/2010/main" val="19759682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Text-to-Speech Tracking with Line Reader</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5"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6"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7"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8"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41</a:t>
            </a:fld>
            <a:endParaRPr lang="en-US" dirty="0"/>
          </a:p>
        </p:txBody>
      </p:sp>
      <p:pic>
        <p:nvPicPr>
          <p:cNvPr id="11" name="TTS Tracking with Line Reader Enabled">
            <a:hlinkClick r:id="" action="ppaction://media"/>
            <a:extLst>
              <a:ext uri="{FF2B5EF4-FFF2-40B4-BE49-F238E27FC236}">
                <a16:creationId xmlns:a16="http://schemas.microsoft.com/office/drawing/2014/main" id="{868C4643-CF2E-34ED-6B15-AE8301512E5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9"/>
          <a:stretch>
            <a:fillRect/>
          </a:stretch>
        </p:blipFill>
        <p:spPr>
          <a:xfrm>
            <a:off x="1854200" y="1825625"/>
            <a:ext cx="8510588" cy="4108450"/>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63342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91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Text-to-Speech Tracking without Line Reader</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5"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6"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7"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8"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42</a:t>
            </a:fld>
            <a:endParaRPr lang="en-US" dirty="0"/>
          </a:p>
        </p:txBody>
      </p:sp>
      <p:pic>
        <p:nvPicPr>
          <p:cNvPr id="11" name="TTS Tracking with Line Reader Disabled">
            <a:hlinkClick r:id="" action="ppaction://media"/>
            <a:extLst>
              <a:ext uri="{FF2B5EF4-FFF2-40B4-BE49-F238E27FC236}">
                <a16:creationId xmlns:a16="http://schemas.microsoft.com/office/drawing/2014/main" id="{1063FA36-AF93-6402-CECC-494C80C7EBA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9"/>
          <a:stretch>
            <a:fillRect/>
          </a:stretch>
        </p:blipFill>
        <p:spPr>
          <a:xfrm>
            <a:off x="1835150" y="1825625"/>
            <a:ext cx="8547100" cy="4108450"/>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03311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7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Embedded Accommodations</a:t>
            </a:r>
          </a:p>
        </p:txBody>
      </p:sp>
      <p:sp>
        <p:nvSpPr>
          <p:cNvPr id="2" name="Content Placeholder 1"/>
          <p:cNvSpPr>
            <a:spLocks noGrp="1"/>
          </p:cNvSpPr>
          <p:nvPr>
            <p:ph idx="1"/>
          </p:nvPr>
        </p:nvSpPr>
        <p:spPr/>
        <p:txBody>
          <a:bodyPr/>
          <a:lstStyle/>
          <a:p>
            <a:pPr marL="457200" indent="-457200">
              <a:buFont typeface="+mj-lt"/>
              <a:buAutoNum type="arabicParenR" startAt="44"/>
            </a:pPr>
            <a:r>
              <a:rPr lang="en-US" dirty="0">
                <a:hlinkClick r:id="rId3" action="ppaction://hlinksldjump"/>
              </a:rPr>
              <a:t>Audio Transcripts</a:t>
            </a:r>
            <a:endParaRPr lang="en-US" dirty="0"/>
          </a:p>
          <a:p>
            <a:pPr marL="457200" indent="-457200">
              <a:buFont typeface="+mj-lt"/>
              <a:buAutoNum type="arabicParenR" startAt="44"/>
            </a:pPr>
            <a:r>
              <a:rPr lang="en-US" dirty="0">
                <a:hlinkClick r:id="rId4" action="ppaction://hlinksldjump"/>
              </a:rPr>
              <a:t>American Sign Language</a:t>
            </a:r>
            <a:endParaRPr lang="en-US" dirty="0"/>
          </a:p>
          <a:p>
            <a:pPr marL="457200" indent="-457200">
              <a:buFont typeface="+mj-lt"/>
              <a:buAutoNum type="arabicParenR" startAt="44"/>
            </a:pPr>
            <a:r>
              <a:rPr lang="en-US" dirty="0">
                <a:hlinkClick r:id="rId5" action="ppaction://hlinksldjump"/>
              </a:rPr>
              <a:t>Closed Captioning</a:t>
            </a:r>
            <a:endParaRPr lang="en-US" dirty="0"/>
          </a:p>
          <a:p>
            <a:pPr marL="457200" indent="-457200">
              <a:buFont typeface="+mj-lt"/>
              <a:buAutoNum type="arabicParenR" startAt="44"/>
            </a:pPr>
            <a:r>
              <a:rPr lang="en-US" dirty="0">
                <a:hlinkClick r:id="rId6" action="ppaction://hlinksldjump"/>
              </a:rPr>
              <a:t>Equation Editor – Braille Interface</a:t>
            </a:r>
            <a:endParaRPr lang="en-US" dirty="0"/>
          </a:p>
          <a:p>
            <a:pPr marL="457200" indent="-457200">
              <a:buFont typeface="+mj-lt"/>
              <a:buAutoNum type="arabicParenR" startAt="44"/>
            </a:pPr>
            <a:r>
              <a:rPr lang="en-US" dirty="0">
                <a:hlinkClick r:id="rId7" action="ppaction://hlinksldjump"/>
              </a:rPr>
              <a:t>Presentation (Braille)</a:t>
            </a:r>
            <a:endParaRPr lang="en-US" dirty="0"/>
          </a:p>
          <a:p>
            <a:pPr marL="457200" indent="-457200">
              <a:buFont typeface="+mj-lt"/>
              <a:buAutoNum type="arabicParenR" startAt="44"/>
            </a:pPr>
            <a:r>
              <a:rPr lang="en-US" dirty="0">
                <a:hlinkClick r:id="rId8" action="ppaction://hlinksldjump"/>
              </a:rPr>
              <a:t>Word Prediction - without audio</a:t>
            </a:r>
            <a:endParaRPr lang="en-US" dirty="0"/>
          </a:p>
          <a:p>
            <a:pPr marL="457200" indent="-457200">
              <a:buFont typeface="+mj-lt"/>
              <a:buAutoNum type="arabicParenR" startAt="44"/>
            </a:pPr>
            <a:r>
              <a:rPr lang="en-US" dirty="0">
                <a:hlinkClick r:id="rId9" action="ppaction://hlinksldjump"/>
              </a:rPr>
              <a:t>Word Prediction – with audio</a:t>
            </a:r>
            <a:endParaRPr lang="en-US"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9" name="TextBox 8">
            <a:hlinkClick r:id="rId10"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8" name="TextBox 7">
            <a:hlinkClick r:id="rId11"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7" name="TextBox 6">
            <a:hlinkClick r:id="rId12"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6" name="TextBox 5">
            <a:hlinkClick r:id="rId13"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4" name="Slide Number Placeholder 3"/>
          <p:cNvSpPr>
            <a:spLocks noGrp="1"/>
          </p:cNvSpPr>
          <p:nvPr>
            <p:ph type="sldNum" sz="quarter" idx="12"/>
          </p:nvPr>
        </p:nvSpPr>
        <p:spPr/>
        <p:txBody>
          <a:bodyPr/>
          <a:lstStyle/>
          <a:p>
            <a:fld id="{357F5B69-6281-4C1F-8C38-6DA0F56DA430}" type="slidenum">
              <a:rPr lang="en-US" smtClean="0"/>
              <a:pPr/>
              <a:t>43</a:t>
            </a:fld>
            <a:endParaRPr lang="en-US" dirty="0"/>
          </a:p>
        </p:txBody>
      </p:sp>
    </p:spTree>
    <p:extLst>
      <p:ext uri="{BB962C8B-B14F-4D97-AF65-F5344CB8AC3E}">
        <p14:creationId xmlns:p14="http://schemas.microsoft.com/office/powerpoint/2010/main" val="2009014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Audio Transcripts</a:t>
            </a:r>
          </a:p>
        </p:txBody>
      </p:sp>
      <p:pic>
        <p:nvPicPr>
          <p:cNvPr id="10" name="Audio Transcripts" descr="Video demonstrating the use of Audio Transcript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106739" y="1753692"/>
            <a:ext cx="8005416"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9" name="TextBox 8">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8" name="TextBox 7">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7" name="TextBox 6">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6" name="TextBox 5">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44</a:t>
            </a:fld>
            <a:endParaRPr lang="en-US" dirty="0"/>
          </a:p>
        </p:txBody>
      </p:sp>
    </p:spTree>
    <p:extLst>
      <p:ext uri="{BB962C8B-B14F-4D97-AF65-F5344CB8AC3E}">
        <p14:creationId xmlns:p14="http://schemas.microsoft.com/office/powerpoint/2010/main" val="5518012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fullScrn="1">
              <p:cMediaNode vol="80000">
                <p:cTn id="7" fill="remove" display="0">
                  <p:stCondLst>
                    <p:cond delay="indefinite"/>
                  </p:stCondLst>
                </p:cTn>
                <p:tgtEl>
                  <p:spTgt spid="10"/>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American Sign Language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5"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6"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7"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8"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45</a:t>
            </a:fld>
            <a:endParaRPr lang="en-US" dirty="0"/>
          </a:p>
        </p:txBody>
      </p:sp>
      <p:pic>
        <p:nvPicPr>
          <p:cNvPr id="12" name="ASL">
            <a:hlinkClick r:id="" action="ppaction://media"/>
            <a:extLst>
              <a:ext uri="{FF2B5EF4-FFF2-40B4-BE49-F238E27FC236}">
                <a16:creationId xmlns:a16="http://schemas.microsoft.com/office/drawing/2014/main" id="{C47CA137-B1D5-7250-70D3-B89193BC370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9"/>
          <a:stretch>
            <a:fillRect/>
          </a:stretch>
        </p:blipFill>
        <p:spPr>
          <a:xfrm>
            <a:off x="2705100" y="1825625"/>
            <a:ext cx="6808788" cy="4108450"/>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734938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fullScrn="1">
              <p:cMediaNode vol="80000">
                <p:cTn id="7" fill="remove" display="0">
                  <p:stCondLst>
                    <p:cond delay="indefinite"/>
                  </p:stCondLst>
                </p:cTn>
                <p:tgtEl>
                  <p:spTgt spid="12"/>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Closed Captioning </a:t>
            </a:r>
          </a:p>
        </p:txBody>
      </p:sp>
      <p:pic>
        <p:nvPicPr>
          <p:cNvPr id="6" name="Closed Captioning" descr="Video showing how to turn on closed captionin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145"/>
          <a:stretch/>
        </p:blipFill>
        <p:spPr>
          <a:xfrm>
            <a:off x="2083604" y="1754326"/>
            <a:ext cx="8051685"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46</a:t>
            </a:fld>
            <a:endParaRPr lang="en-US" dirty="0"/>
          </a:p>
        </p:txBody>
      </p:sp>
    </p:spTree>
    <p:extLst>
      <p:ext uri="{BB962C8B-B14F-4D97-AF65-F5344CB8AC3E}">
        <p14:creationId xmlns:p14="http://schemas.microsoft.com/office/powerpoint/2010/main" val="18743107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Equation Editor – Braille Interface</a:t>
            </a:r>
          </a:p>
        </p:txBody>
      </p:sp>
      <p:pic>
        <p:nvPicPr>
          <p:cNvPr id="10" name="EquationEditorDemo" descr="Demonstration of how to use the Equation Editory - Braille Interfac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5111" b="4803"/>
          <a:stretch/>
        </p:blipFill>
        <p:spPr>
          <a:xfrm>
            <a:off x="2049232" y="1753692"/>
            <a:ext cx="8120429"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9" name="TextBox 8">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8" name="TextBox 7">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7" name="TextBox 6">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6" name="TextBox 5">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47</a:t>
            </a:fld>
            <a:endParaRPr lang="en-US" dirty="0"/>
          </a:p>
        </p:txBody>
      </p:sp>
    </p:spTree>
    <p:extLst>
      <p:ext uri="{BB962C8B-B14F-4D97-AF65-F5344CB8AC3E}">
        <p14:creationId xmlns:p14="http://schemas.microsoft.com/office/powerpoint/2010/main" val="31168165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fullScrn="1">
              <p:cMediaNode vol="80000">
                <p:cTn id="7" fill="remove" display="0">
                  <p:stCondLst>
                    <p:cond delay="indefinite"/>
                  </p:stCondLst>
                </p:cTn>
                <p:tgtEl>
                  <p:spTgt spid="10"/>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Presentation (Braille)</a:t>
            </a:r>
          </a:p>
        </p:txBody>
      </p:sp>
      <p:pic>
        <p:nvPicPr>
          <p:cNvPr id="6" name="Presentation Braille" descr="Video showing braille presentation mode">
            <a:hlinkClick r:id="" action="ppaction://media"/>
          </p:cNvPr>
          <p:cNvPicPr>
            <a:picLocks noGrp="1" noChangeAspect="1"/>
          </p:cNvPicPr>
          <p:nvPr>
            <p:ph idx="1"/>
            <a:videoFile r:link="rId1"/>
            <p:extLst>
              <p:ext uri="{DAA4B4D4-6D71-4841-9C94-3DE7FCFB9230}">
                <p14:media xmlns:p14="http://schemas.microsoft.com/office/powerpoint/2010/main" r:embed="rId2">
                  <p14:trim st="520"/>
                </p14:media>
              </p:ext>
            </p:extLst>
          </p:nvPr>
        </p:nvPicPr>
        <p:blipFill>
          <a:blip r:embed="rId5"/>
          <a:stretch>
            <a:fillRect/>
          </a:stretch>
        </p:blipFill>
        <p:spPr>
          <a:xfrm>
            <a:off x="3365982" y="1754326"/>
            <a:ext cx="5486929"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48</a:t>
            </a:fld>
            <a:endParaRPr lang="en-US" dirty="0"/>
          </a:p>
        </p:txBody>
      </p:sp>
    </p:spTree>
    <p:extLst>
      <p:ext uri="{BB962C8B-B14F-4D97-AF65-F5344CB8AC3E}">
        <p14:creationId xmlns:p14="http://schemas.microsoft.com/office/powerpoint/2010/main" val="39874259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Prediction – without audio</a:t>
            </a:r>
          </a:p>
        </p:txBody>
      </p:sp>
      <p:pic>
        <p:nvPicPr>
          <p:cNvPr id="6" name="Word Prediction" descr="Video showing how to use word predic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23853" y="1754326"/>
            <a:ext cx="9371187"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49</a:t>
            </a:fld>
            <a:endParaRPr lang="en-US" dirty="0"/>
          </a:p>
        </p:txBody>
      </p:sp>
    </p:spTree>
    <p:extLst>
      <p:ext uri="{BB962C8B-B14F-4D97-AF65-F5344CB8AC3E}">
        <p14:creationId xmlns:p14="http://schemas.microsoft.com/office/powerpoint/2010/main" val="2856145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442912"/>
            <a:ext cx="10784542" cy="1026460"/>
          </a:xfrm>
        </p:spPr>
        <p:txBody>
          <a:bodyPr/>
          <a:lstStyle/>
          <a:p>
            <a:r>
              <a:rPr lang="en-US" dirty="0"/>
              <a:t>Audio Playback Speed</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7" name="TextBox 16">
            <a:hlinkClick r:id="rId5"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16" name="TextBox 15">
            <a:hlinkClick r:id="rId6"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15" name="TextBox 14">
            <a:hlinkClick r:id="rId7"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14" name="TextBox 13">
            <a:hlinkClick r:id="rId8"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pic>
        <p:nvPicPr>
          <p:cNvPr id="7" name="Audio Playback Speed">
            <a:hlinkClick r:id="" action="ppaction://media"/>
            <a:extLst>
              <a:ext uri="{FF2B5EF4-FFF2-40B4-BE49-F238E27FC236}">
                <a16:creationId xmlns:a16="http://schemas.microsoft.com/office/drawing/2014/main" id="{D99D360C-C55E-9C16-D93A-A62422D7AEA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9"/>
          <a:stretch>
            <a:fillRect/>
          </a:stretch>
        </p:blipFill>
        <p:spPr>
          <a:xfrm>
            <a:off x="2690813" y="1825625"/>
            <a:ext cx="6838950" cy="4108450"/>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27640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fullScrn="1">
              <p:cMediaNode vol="80000">
                <p:cTn id="7" fill="remove" display="0">
                  <p:stCondLst>
                    <p:cond delay="indefinite"/>
                  </p:stCondLst>
                </p:cTn>
                <p:tgtEl>
                  <p:spTgt spid="7"/>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 Prediction – with audio</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5"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6"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7"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8"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50</a:t>
            </a:fld>
            <a:endParaRPr lang="en-US" dirty="0"/>
          </a:p>
        </p:txBody>
      </p:sp>
      <p:pic>
        <p:nvPicPr>
          <p:cNvPr id="12" name="Word Prediction with Audio">
            <a:hlinkClick r:id="" action="ppaction://media"/>
            <a:extLst>
              <a:ext uri="{FF2B5EF4-FFF2-40B4-BE49-F238E27FC236}">
                <a16:creationId xmlns:a16="http://schemas.microsoft.com/office/drawing/2014/main" id="{AF70E46A-57EC-0511-D918-35A99C0389E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9"/>
          <a:stretch>
            <a:fillRect/>
          </a:stretch>
        </p:blipFill>
        <p:spPr>
          <a:xfrm>
            <a:off x="1819820" y="1791119"/>
            <a:ext cx="8552360" cy="4114800"/>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5306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17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Breaks (Pausing the test)</a:t>
            </a:r>
          </a:p>
        </p:txBody>
      </p:sp>
      <p:pic>
        <p:nvPicPr>
          <p:cNvPr id="6" name="Breaks" descr="Video showing how to pause the tes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351"/>
          <a:stretch/>
        </p:blipFill>
        <p:spPr>
          <a:xfrm>
            <a:off x="2074452" y="1754326"/>
            <a:ext cx="806999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1" name="TextBox 10">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10" name="TextBox 9">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9" name="TextBox 8">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8" name="TextBox 7">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4387441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Calculator</a:t>
            </a:r>
          </a:p>
        </p:txBody>
      </p:sp>
      <p:pic>
        <p:nvPicPr>
          <p:cNvPr id="6" name="Calculator" descr="Video of how to use the calculato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674351" y="1754326"/>
            <a:ext cx="6870191"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0" name="TextBox 9">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8" name="TextBox 7">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7" name="TextBox 6">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32741740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Color Choices</a:t>
            </a:r>
          </a:p>
        </p:txBody>
      </p:sp>
      <p:sp>
        <p:nvSpPr>
          <p:cNvPr id="4" name="Footer Placeholder 3"/>
          <p:cNvSpPr>
            <a:spLocks noGrp="1"/>
          </p:cNvSpPr>
          <p:nvPr>
            <p:ph type="ftr" sz="quarter" idx="11"/>
          </p:nvPr>
        </p:nvSpPr>
        <p:spPr/>
        <p:txBody>
          <a:bodyPr/>
          <a:lstStyle/>
          <a:p>
            <a:r>
              <a:rPr lang="en-US" dirty="0"/>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
        <p:nvSpPr>
          <p:cNvPr id="11" name="TextBox 10">
            <a:hlinkClick r:id="rId5"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10" name="TextBox 9">
            <a:hlinkClick r:id="rId6"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9" name="TextBox 8">
            <a:hlinkClick r:id="rId7"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8" name="TextBox 7">
            <a:hlinkClick r:id="rId8"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pic>
        <p:nvPicPr>
          <p:cNvPr id="3" name="Dynamic Color Choices.png">
            <a:hlinkClick r:id="" action="ppaction://media"/>
            <a:extLst>
              <a:ext uri="{FF2B5EF4-FFF2-40B4-BE49-F238E27FC236}">
                <a16:creationId xmlns:a16="http://schemas.microsoft.com/office/drawing/2014/main" id="{B8E23609-01E5-DF4B-7362-A3259D2DD8F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9"/>
          <a:stretch>
            <a:fillRect/>
          </a:stretch>
        </p:blipFill>
        <p:spPr>
          <a:xfrm>
            <a:off x="2487613" y="1825625"/>
            <a:ext cx="7242175" cy="4108450"/>
          </a:xfrm>
          <a:effectLst>
            <a:outerShdw blurRad="190500" algn="tl" rotWithShape="0">
              <a:prstClr val="black">
                <a:alpha val="70000"/>
              </a:prstClr>
            </a:outerShdw>
          </a:effectLst>
        </p:spPr>
      </p:pic>
    </p:spTree>
    <p:extLst>
      <p:ext uri="{BB962C8B-B14F-4D97-AF65-F5344CB8AC3E}">
        <p14:creationId xmlns:p14="http://schemas.microsoft.com/office/powerpoint/2010/main" val="36839048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80000">
                <p:cTn id="7" fill="remove"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Notepad</a:t>
            </a:r>
          </a:p>
        </p:txBody>
      </p:sp>
      <p:pic>
        <p:nvPicPr>
          <p:cNvPr id="6" name="Digital Notepad" descr="Video showing how to use the digital notepad">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9351"/>
          <a:stretch/>
        </p:blipFill>
        <p:spPr>
          <a:xfrm>
            <a:off x="2074452" y="1754326"/>
            <a:ext cx="8069990" cy="4114800"/>
          </a:xfrm>
          <a:prstGeom prst="rect">
            <a:avLst/>
          </a:prstGeom>
          <a:ln>
            <a:noFill/>
          </a:ln>
          <a:effectLst>
            <a:outerShdw blurRad="190500" algn="tl" rotWithShape="0">
              <a:srgbClr val="000000">
                <a:alpha val="70000"/>
              </a:srgbClr>
            </a:outerShdw>
          </a:effec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18" name="TextBox 17">
            <a:hlinkClick r:id="rId6" action="ppaction://hlinksldjump"/>
          </p:cNvPr>
          <p:cNvSpPr txBox="1"/>
          <p:nvPr/>
        </p:nvSpPr>
        <p:spPr>
          <a:xfrm>
            <a:off x="5847544" y="6139158"/>
            <a:ext cx="1376083" cy="365760"/>
          </a:xfrm>
          <a:prstGeom prst="rect">
            <a:avLst/>
          </a:prstGeom>
          <a:noFill/>
        </p:spPr>
        <p:txBody>
          <a:bodyPr wrap="square" rtlCol="0" anchor="ctr">
            <a:spAutoFit/>
          </a:bodyPr>
          <a:lstStyle/>
          <a:p>
            <a:r>
              <a:rPr lang="en-US" sz="1200" u="sng" dirty="0">
                <a:solidFill>
                  <a:srgbClr val="00B0F0"/>
                </a:solidFill>
              </a:rPr>
              <a:t>Table of Contents</a:t>
            </a:r>
            <a:r>
              <a:rPr lang="en-US" sz="1200" dirty="0">
                <a:solidFill>
                  <a:srgbClr val="00B0F0"/>
                </a:solidFill>
              </a:rPr>
              <a:t> </a:t>
            </a:r>
            <a:r>
              <a:rPr lang="en-US" sz="1200" dirty="0"/>
              <a:t>– </a:t>
            </a:r>
            <a:endParaRPr lang="en-US" sz="1200" dirty="0">
              <a:solidFill>
                <a:schemeClr val="accent2"/>
              </a:solidFill>
            </a:endParaRPr>
          </a:p>
        </p:txBody>
      </p:sp>
      <p:sp>
        <p:nvSpPr>
          <p:cNvPr id="17" name="TextBox 16">
            <a:hlinkClick r:id="rId7" action="ppaction://hlinksldjump"/>
          </p:cNvPr>
          <p:cNvSpPr txBox="1"/>
          <p:nvPr/>
        </p:nvSpPr>
        <p:spPr>
          <a:xfrm>
            <a:off x="7096202" y="6139158"/>
            <a:ext cx="1234568" cy="365760"/>
          </a:xfrm>
          <a:prstGeom prst="rect">
            <a:avLst/>
          </a:prstGeom>
          <a:noFill/>
        </p:spPr>
        <p:txBody>
          <a:bodyPr wrap="square" rtlCol="0" anchor="ctr">
            <a:spAutoFit/>
          </a:bodyPr>
          <a:lstStyle/>
          <a:p>
            <a:r>
              <a:rPr lang="en-US" sz="1200" u="sng" dirty="0">
                <a:solidFill>
                  <a:schemeClr val="accent1"/>
                </a:solidFill>
              </a:rPr>
              <a:t>Universal Tools</a:t>
            </a:r>
            <a:r>
              <a:rPr lang="en-US" sz="1200" dirty="0">
                <a:solidFill>
                  <a:schemeClr val="accent1"/>
                </a:solidFill>
              </a:rPr>
              <a:t> </a:t>
            </a:r>
            <a:r>
              <a:rPr lang="en-US" sz="1200" dirty="0"/>
              <a:t>– </a:t>
            </a:r>
            <a:endParaRPr lang="en-US" sz="1200" dirty="0">
              <a:solidFill>
                <a:schemeClr val="accent2"/>
              </a:solidFill>
            </a:endParaRPr>
          </a:p>
        </p:txBody>
      </p:sp>
      <p:sp>
        <p:nvSpPr>
          <p:cNvPr id="16" name="TextBox 15">
            <a:hlinkClick r:id="rId8" action="ppaction://hlinksldjump"/>
          </p:cNvPr>
          <p:cNvSpPr txBox="1"/>
          <p:nvPr/>
        </p:nvSpPr>
        <p:spPr>
          <a:xfrm>
            <a:off x="8176455" y="6139158"/>
            <a:ext cx="1596998" cy="365760"/>
          </a:xfrm>
          <a:prstGeom prst="rect">
            <a:avLst/>
          </a:prstGeom>
          <a:noFill/>
        </p:spPr>
        <p:txBody>
          <a:bodyPr wrap="square" rtlCol="0" anchor="ctr">
            <a:spAutoFit/>
          </a:bodyPr>
          <a:lstStyle/>
          <a:p>
            <a:r>
              <a:rPr lang="en-US" sz="1200" u="sng" dirty="0">
                <a:solidFill>
                  <a:schemeClr val="accent5"/>
                </a:solidFill>
              </a:rPr>
              <a:t>Designated Supports</a:t>
            </a:r>
            <a:r>
              <a:rPr lang="en-US" sz="1200" dirty="0"/>
              <a:t> – </a:t>
            </a:r>
            <a:endParaRPr lang="en-US" sz="1200" dirty="0">
              <a:solidFill>
                <a:schemeClr val="accent2"/>
              </a:solidFill>
            </a:endParaRPr>
          </a:p>
        </p:txBody>
      </p:sp>
      <p:sp>
        <p:nvSpPr>
          <p:cNvPr id="15" name="TextBox 14">
            <a:hlinkClick r:id="rId9" action="ppaction://hlinksldjump"/>
          </p:cNvPr>
          <p:cNvSpPr txBox="1"/>
          <p:nvPr/>
        </p:nvSpPr>
        <p:spPr>
          <a:xfrm>
            <a:off x="9612086" y="6139158"/>
            <a:ext cx="1278111" cy="365760"/>
          </a:xfrm>
          <a:prstGeom prst="rect">
            <a:avLst/>
          </a:prstGeom>
          <a:noFill/>
        </p:spPr>
        <p:txBody>
          <a:bodyPr wrap="square" rtlCol="0" anchor="ctr">
            <a:spAutoFit/>
          </a:bodyPr>
          <a:lstStyle/>
          <a:p>
            <a:r>
              <a:rPr lang="en-US" sz="1200" u="sng" dirty="0">
                <a:solidFill>
                  <a:schemeClr val="accent2"/>
                </a:solidFill>
              </a:rPr>
              <a:t>Accommodations</a:t>
            </a:r>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436861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remove" display="0">
                  <p:stCondLst>
                    <p:cond delay="indefinite"/>
                  </p:stCondLst>
                </p:cTn>
                <p:tgtEl>
                  <p:spTgt spid="6"/>
                </p:tgtEl>
              </p:cMediaNode>
            </p:video>
          </p:childTnLst>
        </p:cTn>
      </p:par>
    </p:tnLst>
  </p:timing>
</p:sld>
</file>

<file path=ppt/theme/theme1.xml><?xml version="1.0" encoding="utf-8"?>
<a:theme xmlns:a="http://schemas.openxmlformats.org/drawingml/2006/main" name="2021ODE">
  <a:themeElements>
    <a:clrScheme name="Custom 2">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1B75B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Custom 2">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1B75B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Custom 2">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1B75B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2025-01-23T14:36:24+00:00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A4D6219D-FEDB-4335-ADB1-307333249B29}"/>
</file>

<file path=customXml/itemProps2.xml><?xml version="1.0" encoding="utf-8"?>
<ds:datastoreItem xmlns:ds="http://schemas.openxmlformats.org/officeDocument/2006/customXml" ds:itemID="{564B23F1-7A69-4C94-BB31-D20A042CAA04}"/>
</file>

<file path=customXml/itemProps3.xml><?xml version="1.0" encoding="utf-8"?>
<ds:datastoreItem xmlns:ds="http://schemas.openxmlformats.org/officeDocument/2006/customXml" ds:itemID="{D2249CDD-136A-470A-B737-69DEFEF57F77}"/>
</file>

<file path=docProps/app.xml><?xml version="1.0" encoding="utf-8"?>
<Properties xmlns="http://schemas.openxmlformats.org/officeDocument/2006/extended-properties" xmlns:vt="http://schemas.openxmlformats.org/officeDocument/2006/docPropsVTypes">
  <Template>ODE PowerPoint Template</Template>
  <TotalTime>2005</TotalTime>
  <Words>7050</Words>
  <Application>Microsoft Office PowerPoint</Application>
  <PresentationFormat>Widescreen</PresentationFormat>
  <Paragraphs>906</Paragraphs>
  <Slides>50</Slides>
  <Notes>49</Notes>
  <HiddenSlides>0</HiddenSlides>
  <MMClips>45</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50</vt:i4>
      </vt:variant>
    </vt:vector>
  </HeadingPairs>
  <TitlesOfParts>
    <vt:vector size="58" baseType="lpstr">
      <vt:lpstr>Arial</vt:lpstr>
      <vt:lpstr>Calibri</vt:lpstr>
      <vt:lpstr>2021ODE</vt:lpstr>
      <vt:lpstr>Green_2021ODE</vt:lpstr>
      <vt:lpstr>Gold_2021ODE</vt:lpstr>
      <vt:lpstr>Orange_2021ODE</vt:lpstr>
      <vt:lpstr>Red_2021ODE</vt:lpstr>
      <vt:lpstr>Teal_2021ODE</vt:lpstr>
      <vt:lpstr>Oregon Accessibility Supports</vt:lpstr>
      <vt:lpstr>Table of Contents</vt:lpstr>
      <vt:lpstr>Embedded Universal Tools</vt:lpstr>
      <vt:lpstr>Amplification</vt:lpstr>
      <vt:lpstr>Audio Playback Speed</vt:lpstr>
      <vt:lpstr>Breaks (Pausing the test)</vt:lpstr>
      <vt:lpstr>Calculator</vt:lpstr>
      <vt:lpstr>Color Choices</vt:lpstr>
      <vt:lpstr>Digital Notepad</vt:lpstr>
      <vt:lpstr>English Dictionary &amp; Thesaurus</vt:lpstr>
      <vt:lpstr>Expandable Items and Stimuli (Passages)</vt:lpstr>
      <vt:lpstr>Global Notes</vt:lpstr>
      <vt:lpstr>Glossary (English)</vt:lpstr>
      <vt:lpstr>Highlighter</vt:lpstr>
      <vt:lpstr>Keyboard Navigation</vt:lpstr>
      <vt:lpstr>Line Reader</vt:lpstr>
      <vt:lpstr>Mark for Review</vt:lpstr>
      <vt:lpstr>Mouse Pointer</vt:lpstr>
      <vt:lpstr>Navigation Language</vt:lpstr>
      <vt:lpstr>Paginated Item Groups</vt:lpstr>
      <vt:lpstr>Periodic Table</vt:lpstr>
      <vt:lpstr>Response Recovery</vt:lpstr>
      <vt:lpstr>Spell Check</vt:lpstr>
      <vt:lpstr>Strikethrough</vt:lpstr>
      <vt:lpstr>Tutorials</vt:lpstr>
      <vt:lpstr>Writing Tools</vt:lpstr>
      <vt:lpstr>Zoom</vt:lpstr>
      <vt:lpstr>Embedded Designated Supports</vt:lpstr>
      <vt:lpstr>Dictation (Embedded Speech-to-Text)</vt:lpstr>
      <vt:lpstr>Dictation (Embedded Speech-to-Text, Spanish)</vt:lpstr>
      <vt:lpstr>Full Screen Mode</vt:lpstr>
      <vt:lpstr>Glossary (Illustrated)</vt:lpstr>
      <vt:lpstr>Glossary (Translated)</vt:lpstr>
      <vt:lpstr>Masking</vt:lpstr>
      <vt:lpstr>Presentation (Toggled Spanish/English)</vt:lpstr>
      <vt:lpstr>Print on Request</vt:lpstr>
      <vt:lpstr>Print Size</vt:lpstr>
      <vt:lpstr>Streamlined Interface Mode</vt:lpstr>
      <vt:lpstr>Text-to-Speech</vt:lpstr>
      <vt:lpstr>Text-to-Speech on Constructed Responses</vt:lpstr>
      <vt:lpstr>Text-to-Speech Tracking with Line Reader</vt:lpstr>
      <vt:lpstr>Text-to-Speech Tracking without Line Reader</vt:lpstr>
      <vt:lpstr>Embedded Accommodations</vt:lpstr>
      <vt:lpstr>Audio Transcripts</vt:lpstr>
      <vt:lpstr>American Sign Language</vt:lpstr>
      <vt:lpstr>Closed Captioning </vt:lpstr>
      <vt:lpstr>Equation Editor – Braille Interface</vt:lpstr>
      <vt:lpstr>Presentation (Braille)</vt:lpstr>
      <vt:lpstr>Word Prediction – without audio</vt:lpstr>
      <vt:lpstr>Word Prediction – with audio</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Double tap to add title</dc:title>
  <dc:creator>RIVERS Mason * ODE</dc:creator>
  <cp:lastModifiedBy>PLATTNER Crys * ODE</cp:lastModifiedBy>
  <cp:revision>63</cp:revision>
  <cp:lastPrinted>2023-01-25T20:45:22Z</cp:lastPrinted>
  <dcterms:created xsi:type="dcterms:W3CDTF">2023-01-24T19:09:33Z</dcterms:created>
  <dcterms:modified xsi:type="dcterms:W3CDTF">2025-01-23T14:32:52Z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f40bdc-19d8-4b8e-be88-e9eb9bcca8b8_Enabled">
    <vt:lpwstr>true</vt:lpwstr>
  </property>
  <property fmtid="{D5CDD505-2E9C-101B-9397-08002B2CF9AE}" pid="3" name="MSIP_Label_61f40bdc-19d8-4b8e-be88-e9eb9bcca8b8_SetDate">
    <vt:lpwstr>2023-11-20T19:20:57Z</vt:lpwstr>
  </property>
  <property fmtid="{D5CDD505-2E9C-101B-9397-08002B2CF9AE}" pid="4" name="MSIP_Label_61f40bdc-19d8-4b8e-be88-e9eb9bcca8b8_Method">
    <vt:lpwstr>Privileged</vt:lpwstr>
  </property>
  <property fmtid="{D5CDD505-2E9C-101B-9397-08002B2CF9AE}" pid="5" name="MSIP_Label_61f40bdc-19d8-4b8e-be88-e9eb9bcca8b8_Name">
    <vt:lpwstr>Level 1 - Published (Items)</vt:lpwstr>
  </property>
  <property fmtid="{D5CDD505-2E9C-101B-9397-08002B2CF9AE}" pid="6" name="MSIP_Label_61f40bdc-19d8-4b8e-be88-e9eb9bcca8b8_SiteId">
    <vt:lpwstr>b4f51418-b269-49a2-935a-fa54bf584fc8</vt:lpwstr>
  </property>
  <property fmtid="{D5CDD505-2E9C-101B-9397-08002B2CF9AE}" pid="7" name="MSIP_Label_61f40bdc-19d8-4b8e-be88-e9eb9bcca8b8_ActionId">
    <vt:lpwstr>cd3565b3-523e-457d-ad61-a45a0779a7b9</vt:lpwstr>
  </property>
  <property fmtid="{D5CDD505-2E9C-101B-9397-08002B2CF9AE}" pid="8" name="MSIP_Label_61f40bdc-19d8-4b8e-be88-e9eb9bcca8b8_ContentBits">
    <vt:lpwstr>0</vt:lpwstr>
  </property>
  <property fmtid="{D5CDD505-2E9C-101B-9397-08002B2CF9AE}" pid="9" name="ContentTypeId">
    <vt:lpwstr>0x010100ACE426A0BE1DCD4282029129806F0353</vt:lpwstr>
  </property>
</Properties>
</file>