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Metadata/LabelInfo.xml" ContentType="application/vnd.ms-office.classificationlabel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FC9F6B-9F18-41AE-85F0-28CCF15E0962}">
  <a:tblStyle styleId="{5CFC9F6B-9F18-41AE-85F0-28CCF15E096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87b098e894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387b098e894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87b098e894_0_6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87b098e894_0_6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387b098e894_0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387b098e894_0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87b098e894_0_6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387b098e894_0_6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87b098e894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87b098e894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87b098e894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387b098e894_0_7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g387b098e894_0_7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39b7e24e4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39b7e24e4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9b7e24e4d0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5" name="Google Shape;645;g39b7e24e4d0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-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4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1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Calibri"/>
              <a:buNone/>
              <a:defRPr sz="41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62" name="Google Shape;62;p14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0-Large Type">
  <p:cSld name="Blue_10-Large Type">
    <p:bg>
      <p:bgPr>
        <a:solidFill>
          <a:schemeClr val="accen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2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3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1" name="Google Shape;121;p2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22" name="Google Shape;122;p2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1-Follow Us">
  <p:cSld name="Blue_11-Follow Us">
    <p:bg>
      <p:bgPr>
        <a:solidFill>
          <a:schemeClr val="accen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2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4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27" name="Google Shape;127;p24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4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31" name="Google Shape;131;p2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-Title Slide">
  <p:cSld name="Green_1-Title Slide">
    <p:bg>
      <p:bgPr>
        <a:solidFill>
          <a:schemeClr val="accent5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2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5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100"/>
              <a:buFont typeface="Calibri"/>
              <a:buNone/>
              <a:defRPr sz="41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38" name="Google Shape;138;p2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40" name="Google Shape;140;p2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2-Section Header">
  <p:cSld name="Green_2-Section Header">
    <p:bg>
      <p:bgPr>
        <a:solidFill>
          <a:schemeClr val="accent5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6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6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Calibri"/>
              <a:buNone/>
              <a:defRPr sz="51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45" name="Google Shape;145;p26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47" name="Google Shape;147;p2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3-Title Bar and Content">
  <p:cSld name="Green_3-Title Bar and Content">
    <p:bg>
      <p:bgPr>
        <a:solidFill>
          <a:schemeClr val="accent5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7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7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7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54" name="Google Shape;154;p2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4-Content with Caption">
  <p:cSld name="Green_4-Content with Caption">
    <p:bg>
      <p:bgPr>
        <a:solidFill>
          <a:schemeClr val="accent5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8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8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9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 sz="33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60" name="Google Shape;160;p28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2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62" name="Google Shape;162;p2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5-Title and Content">
  <p:cSld name="Green_5-Title and Content">
    <p:bg>
      <p:bgPr>
        <a:solidFill>
          <a:schemeClr val="accent5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9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2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67" name="Google Shape;167;p2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6-Two Content">
  <p:cSld name="Green_6-Two Content">
    <p:bg>
      <p:bgPr>
        <a:solidFill>
          <a:schemeClr val="accent5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3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73" name="Google Shape;173;p3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7-Comparison">
  <p:cSld name="Green_7-Comparison">
    <p:bg>
      <p:bgPr>
        <a:solidFill>
          <a:schemeClr val="accent5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 b="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76" name="Google Shape;176;p31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3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 b="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78" name="Google Shape;178;p3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Calibri"/>
              <a:buNone/>
              <a:defRPr sz="24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81" name="Google Shape;181;p3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8-Title Only">
  <p:cSld name="Green_8-Title Only">
    <p:bg>
      <p:bgPr>
        <a:solidFill>
          <a:schemeClr val="accent5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2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86" name="Google Shape;186;p3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2-Section Header">
  <p:cSld name="Blue_2-Section Header">
    <p:bg>
      <p:bgPr>
        <a:solidFill>
          <a:schemeClr val="accen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100"/>
              <a:buFont typeface="Calibri"/>
              <a:buNone/>
              <a:defRPr sz="51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69" name="Google Shape;69;p15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9-Blank">
  <p:cSld name="Green_9-Blank">
    <p:bg>
      <p:bgPr>
        <a:solidFill>
          <a:schemeClr val="accent5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189" name="Google Shape;189;p33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3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91" name="Google Shape;191;p3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0-Large Type">
  <p:cSld name="Green_10-Large Type">
    <p:bg>
      <p:bgPr>
        <a:solidFill>
          <a:schemeClr val="accent5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4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7" name="Google Shape;197;p3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98" name="Google Shape;198;p3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1-Follow Us">
  <p:cSld name="Green_11-Follow Us">
    <p:bg>
      <p:bgPr>
        <a:solidFill>
          <a:schemeClr val="accent5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3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5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03" name="Google Shape;203;p35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5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5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07" name="Google Shape;207;p3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-Title Slide">
  <p:cSld name="Gold_1-Title Slide">
    <p:bg>
      <p:bgPr>
        <a:solidFill>
          <a:schemeClr val="accent4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6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3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6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100"/>
              <a:buFont typeface="Calibri"/>
              <a:buNone/>
              <a:defRPr sz="41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214" name="Google Shape;214;p36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16" name="Google Shape;216;p3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2-Section Header">
  <p:cSld name="Gold_2-Section Header">
    <p:bg>
      <p:bgPr>
        <a:solidFill>
          <a:schemeClr val="accent4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7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7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100"/>
              <a:buFont typeface="Calibri"/>
              <a:buNone/>
              <a:defRPr sz="51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7"/>
          <p:cNvSpPr txBox="1">
            <a:spLocks noGrp="1"/>
          </p:cNvSpPr>
          <p:nvPr>
            <p:ph type="dt" idx="10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37"/>
          <p:cNvSpPr txBox="1">
            <a:spLocks noGrp="1"/>
          </p:cNvSpPr>
          <p:nvPr>
            <p:ph type="ftr" idx="11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3" name="Google Shape;223;p3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4" name="Google Shape;224;p37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3-Title Bar and Content">
  <p:cSld name="Gold_3-Title Bar and Content">
    <p:bg>
      <p:bgPr>
        <a:solidFill>
          <a:schemeClr val="accent4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8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8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38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32" name="Google Shape;232;p3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4-Content with Caption">
  <p:cSld name="Gold_4-Content with Caption">
    <p:bg>
      <p:bgPr>
        <a:solidFill>
          <a:schemeClr val="accent4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9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9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9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 sz="33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9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38" name="Google Shape;238;p39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239" name="Google Shape;239;p3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40" name="Google Shape;240;p3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5-Title and Content">
  <p:cSld name="Gold_5-Title and Content">
    <p:bg>
      <p:bgPr>
        <a:solidFill>
          <a:schemeClr val="accent4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0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0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4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45" name="Google Shape;245;p4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6-Two Content">
  <p:cSld name="Gold_6-Two Content">
    <p:bg>
      <p:bgPr>
        <a:solidFill>
          <a:schemeClr val="accent4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41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4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p4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51" name="Google Shape;251;p4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7-Comparison">
  <p:cSld name="Gold_7-Comparison">
    <p:bg>
      <p:bgPr>
        <a:solidFill>
          <a:schemeClr val="accent4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2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54" name="Google Shape;254;p42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4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56" name="Google Shape;256;p4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42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Calibri"/>
              <a:buNone/>
              <a:defRPr sz="2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59" name="Google Shape;259;p4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3-Title Bar and Content">
  <p:cSld name="Blue_3-Title Bar and Content">
    <p:bg>
      <p:bgPr>
        <a:solidFill>
          <a:schemeClr val="accen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6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8-Title Only">
  <p:cSld name="Gold_8-Title Only">
    <p:bg>
      <p:bgPr>
        <a:solidFill>
          <a:schemeClr val="accent4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64" name="Google Shape;264;p4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9-Blank">
  <p:cSld name="Gold_9-Blank">
    <p:bg>
      <p:bgPr>
        <a:solidFill>
          <a:schemeClr val="accent4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267" name="Google Shape;267;p44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8" name="Google Shape;268;p4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69" name="Google Shape;269;p4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0-Large Type">
  <p:cSld name="Gold_10-Large Type">
    <p:bg>
      <p:bgPr>
        <a:solidFill>
          <a:schemeClr val="accent4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4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5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Font typeface="Calibri"/>
              <a:buNone/>
              <a:defRPr sz="9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5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75" name="Google Shape;275;p4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76" name="Google Shape;276;p4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1-Follow Us">
  <p:cSld name="Gold_11-Follow Us">
    <p:bg>
      <p:bgPr>
        <a:solidFill>
          <a:schemeClr val="accent4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4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6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Font typeface="Calibri"/>
              <a:buNone/>
              <a:defRPr sz="9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81" name="Google Shape;281;p46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6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6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85" name="Google Shape;285;p4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-Title Slide">
  <p:cSld name="Orange_1-Title Slide">
    <p:bg>
      <p:bgPr>
        <a:solidFill>
          <a:schemeClr val="accent3"/>
        </a:soli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47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4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7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100"/>
              <a:buFont typeface="Calibri"/>
              <a:buNone/>
              <a:defRPr sz="41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7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292" name="Google Shape;292;p47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4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94" name="Google Shape;294;p4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2-Section Header">
  <p:cSld name="Orange_2-Section Header">
    <p:bg>
      <p:bgPr>
        <a:solidFill>
          <a:schemeClr val="accent3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48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48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Calibri"/>
              <a:buNone/>
              <a:defRPr sz="51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99" name="Google Shape;299;p48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4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01" name="Google Shape;301;p4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3-Title Bar and Content">
  <p:cSld name="Orange_3-Title Bar and Content">
    <p:bg>
      <p:bgPr>
        <a:solidFill>
          <a:schemeClr val="accent3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9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9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49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4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08" name="Google Shape;308;p4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4-Content with Caption">
  <p:cSld name="Orange_4-Content with Caption">
    <p:bg>
      <p:bgPr>
        <a:solidFill>
          <a:schemeClr val="accent3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50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50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 sz="33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50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14" name="Google Shape;314;p50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Google Shape;315;p5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16" name="Google Shape;316;p5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5-Title and Content">
  <p:cSld name="Orange_5-Title and Content">
    <p:bg>
      <p:bgPr>
        <a:solidFill>
          <a:schemeClr val="accent3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51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0" name="Google Shape;320;p5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21" name="Google Shape;321;p5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6-Two Content">
  <p:cSld name="Orange_6-Two Content">
    <p:bg>
      <p:bgPr>
        <a:solidFill>
          <a:schemeClr val="accent3"/>
        </a:solid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2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52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5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6" name="Google Shape;326;p5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27" name="Google Shape;327;p5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4-Content with Caption">
  <p:cSld name="Blue_4-Content with Caption"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7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8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84" name="Google Shape;84;p17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7-Comparison">
  <p:cSld name="Orange_7-Comparison">
    <p:bg>
      <p:bgPr>
        <a:solidFill>
          <a:schemeClr val="accent3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3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30" name="Google Shape;330;p53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5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Calibri"/>
              <a:buNone/>
              <a:defRPr sz="24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5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35" name="Google Shape;335;p5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8-Title Only">
  <p:cSld name="Orange_8-Title Only">
    <p:bg>
      <p:bgPr>
        <a:solidFill>
          <a:schemeClr val="accent3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54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40" name="Google Shape;340;p5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9-Blank">
  <p:cSld name="Orange_9-Blank">
    <p:bg>
      <p:bgPr>
        <a:solidFill>
          <a:schemeClr val="accent3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343" name="Google Shape;343;p55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p5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45" name="Google Shape;345;p5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0-Large Type">
  <p:cSld name="Orange_10-Large Type">
    <p:bg>
      <p:bgPr>
        <a:solidFill>
          <a:schemeClr val="accent3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5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2" name="Google Shape;352;p5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1-Follow Us">
  <p:cSld name="Orange_11-Follow Us">
    <p:bg>
      <p:bgPr>
        <a:solidFill>
          <a:schemeClr val="accent3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5" name="Google Shape;355;p5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7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57" name="Google Shape;357;p57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57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7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61" name="Google Shape;361;p5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-Title Slide">
  <p:cSld name="Red_1-Title Slide">
    <p:bg>
      <p:bgPr>
        <a:solidFill>
          <a:schemeClr val="accent2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58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5" name="Google Shape;365;p58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58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100"/>
              <a:buFont typeface="Calibri"/>
              <a:buNone/>
              <a:defRPr sz="41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368" name="Google Shape;368;p58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5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70" name="Google Shape;370;p5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2-Section Header">
  <p:cSld name="Red_2-Section Header">
    <p:bg>
      <p:bgPr>
        <a:solidFill>
          <a:schemeClr val="accent2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9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9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100"/>
              <a:buFont typeface="Calibri"/>
              <a:buNone/>
              <a:defRPr sz="51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75" name="Google Shape;375;p59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5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77" name="Google Shape;377;p5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3-Title Bar and Content">
  <p:cSld name="Red_3-Title Bar and Content">
    <p:bg>
      <p:bgPr>
        <a:solidFill>
          <a:schemeClr val="accent2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60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60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60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6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84" name="Google Shape;384;p6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4-Content with Caption">
  <p:cSld name="Red_4-Content with Caption">
    <p:bg>
      <p:bgPr>
        <a:solidFill>
          <a:schemeClr val="accent2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61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61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 sz="33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61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90" name="Google Shape;390;p61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6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92" name="Google Shape;392;p6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5-Title and Content">
  <p:cSld name="Red_5-Title and Content">
    <p:bg>
      <p:bgPr>
        <a:solidFill>
          <a:schemeClr val="accent2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2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p6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97" name="Google Shape;397;p6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5-Title and Content" type="obj">
  <p:cSld name="OBJEC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6-Two Content">
  <p:cSld name="Red_6-Two Content">
    <p:bg>
      <p:bgPr>
        <a:solidFill>
          <a:schemeClr val="accent2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63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1" name="Google Shape;401;p6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2" name="Google Shape;402;p6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03" name="Google Shape;403;p6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7-Comparison">
  <p:cSld name="Red_7-Comparison">
    <p:bg>
      <p:bgPr>
        <a:solidFill>
          <a:schemeClr val="accent2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4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06" name="Google Shape;406;p64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7" name="Google Shape;407;p6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08" name="Google Shape;408;p6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p64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None/>
              <a:defRPr sz="24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6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11" name="Google Shape;411;p6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8-Title Only">
  <p:cSld name="Red_8-Title Only">
    <p:bg>
      <p:bgPr>
        <a:solidFill>
          <a:schemeClr val="accent2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5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6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16" name="Google Shape;416;p6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9-Blank">
  <p:cSld name="Red_9-Blank">
    <p:bg>
      <p:bgPr>
        <a:solidFill>
          <a:schemeClr val="accent2"/>
        </a:solidFill>
        <a:effectLst/>
      </p:bgPr>
    </p:bg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419" name="Google Shape;419;p66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0" name="Google Shape;420;p6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21" name="Google Shape;421;p6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0-Large Type">
  <p:cSld name="Red_10-Large Type">
    <p:bg>
      <p:bgPr>
        <a:solidFill>
          <a:schemeClr val="accent2"/>
        </a:solid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4" name="Google Shape;424;p6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67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0"/>
              <a:buFont typeface="Calibri"/>
              <a:buNone/>
              <a:defRPr sz="9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67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27" name="Google Shape;427;p6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28" name="Google Shape;428;p6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1-Follow Us">
  <p:cSld name="Red_11-Follow Us">
    <p:bg>
      <p:bgPr>
        <a:solidFill>
          <a:schemeClr val="accent2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1" name="Google Shape;431;p68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68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0"/>
              <a:buFont typeface="Calibri"/>
              <a:buNone/>
              <a:defRPr sz="9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33" name="Google Shape;433;p68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68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68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37" name="Google Shape;437;p6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-Title Slide">
  <p:cSld name="Teal_1-Title Slide">
    <p:bg>
      <p:bgPr>
        <a:solidFill>
          <a:schemeClr val="dk2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9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1" name="Google Shape;441;p6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69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Calibri"/>
              <a:buNone/>
              <a:defRPr sz="41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6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444" name="Google Shape;444;p69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6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46" name="Google Shape;446;p6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2-Section Header">
  <p:cSld name="Teal_2-Section Header">
    <p:bg>
      <p:bgPr>
        <a:solidFill>
          <a:schemeClr val="dk2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70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70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Calibri"/>
              <a:buNone/>
              <a:defRPr sz="51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51" name="Google Shape;451;p70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7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53" name="Google Shape;453;p7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3-Title Bar and Content">
  <p:cSld name="Teal_3-Title Bar and Content">
    <p:bg>
      <p:bgPr>
        <a:solidFill>
          <a:schemeClr val="dk2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7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71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71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58" name="Google Shape;458;p7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60" name="Google Shape;460;p7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4-Content with Caption">
  <p:cSld name="Teal_4-Content with Caption">
    <p:bg>
      <p:bgPr>
        <a:solidFill>
          <a:schemeClr val="dk2"/>
        </a:solid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7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72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72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 sz="33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2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66" name="Google Shape;466;p72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467" name="Google Shape;467;p7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68" name="Google Shape;468;p7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6-Two Content" type="twoObj">
  <p:cSld name="TWO_OBJEC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97" name="Google Shape;97;p1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5-Title and Content">
  <p:cSld name="Teal_5-Title and Content">
    <p:bg>
      <p:bgPr>
        <a:solidFill>
          <a:schemeClr val="dk2"/>
        </a:solidFill>
        <a:effectLst/>
      </p:bgPr>
    </p:bg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3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2" name="Google Shape;472;p7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73" name="Google Shape;473;p7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6-Two Content">
  <p:cSld name="Teal_6-Two Content">
    <p:bg>
      <p:bgPr>
        <a:solidFill>
          <a:schemeClr val="dk2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4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74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7" name="Google Shape;477;p74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8" name="Google Shape;478;p7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79" name="Google Shape;479;p7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7-Comparison">
  <p:cSld name="Teal_7-Comparison">
    <p:bg>
      <p:bgPr>
        <a:solidFill>
          <a:schemeClr val="dk2"/>
        </a:solidFill>
        <a:effectLst/>
      </p:bgPr>
    </p:bg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5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82" name="Google Shape;482;p75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3" name="Google Shape;483;p75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84" name="Google Shape;484;p75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5" name="Google Shape;485;p75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sz="2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87" name="Google Shape;487;p7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8-Title Only">
  <p:cSld name="Teal_8-Title Only">
    <p:bg>
      <p:bgPr>
        <a:solidFill>
          <a:schemeClr val="dk2"/>
        </a:solid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76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7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92" name="Google Shape;492;p7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9-Blank">
  <p:cSld name="Teal_9-Blank">
    <p:bg>
      <p:bgPr>
        <a:solidFill>
          <a:schemeClr val="dk2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7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495" name="Google Shape;495;p77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6" name="Google Shape;496;p7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97" name="Google Shape;497;p7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0-Large Type">
  <p:cSld name="Teal_10-Large Type">
    <p:bg>
      <p:bgPr>
        <a:solidFill>
          <a:schemeClr val="dk2"/>
        </a:solid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7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0" name="Google Shape;500;p78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78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78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03" name="Google Shape;503;p7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504" name="Google Shape;504;p7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1-Follow Us">
  <p:cSld name="Teal_11-Follow Us">
    <p:bg>
      <p:bgPr>
        <a:solidFill>
          <a:schemeClr val="dk2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7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7" name="Google Shape;507;p7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79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509" name="Google Shape;509;p79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79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9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7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513" name="Google Shape;513;p7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83686"/>
            <a:ext cx="1285876" cy="502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83686"/>
            <a:ext cx="1285876" cy="502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83686"/>
            <a:ext cx="1285876" cy="502114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8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Blank 1">
  <p:cSld name="2_Blank">
    <p:bg>
      <p:bgPr>
        <a:solidFill>
          <a:schemeClr val="lt1"/>
        </a:solid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81"/>
          <p:cNvSpPr txBox="1">
            <a:spLocks noGrp="1"/>
          </p:cNvSpPr>
          <p:nvPr>
            <p:ph type="title"/>
          </p:nvPr>
        </p:nvSpPr>
        <p:spPr>
          <a:xfrm>
            <a:off x="0" y="771221"/>
            <a:ext cx="7152300" cy="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521" name="Google Shape;521;p81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1" cy="4871139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81"/>
          <p:cNvSpPr txBox="1"/>
          <p:nvPr/>
        </p:nvSpPr>
        <p:spPr>
          <a:xfrm>
            <a:off x="0" y="775879"/>
            <a:ext cx="9144000" cy="71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3" name="Google Shape;523;p81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871140"/>
            <a:ext cx="9144001" cy="27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81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0611" y="40172"/>
            <a:ext cx="1479336" cy="735684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81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6" name="Google Shape;526;p81"/>
          <p:cNvSpPr txBox="1">
            <a:spLocks noGrp="1"/>
          </p:cNvSpPr>
          <p:nvPr>
            <p:ph type="subTitle" idx="1"/>
          </p:nvPr>
        </p:nvSpPr>
        <p:spPr>
          <a:xfrm>
            <a:off x="989091" y="2107370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only">
  <p:cSld name="Logo only">
    <p:bg>
      <p:bgPr>
        <a:solidFill>
          <a:schemeClr val="lt1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82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1" cy="4871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82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871140"/>
            <a:ext cx="9144001" cy="27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82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39081" y="461361"/>
            <a:ext cx="3222228" cy="1602435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82"/>
          <p:cNvSpPr txBox="1">
            <a:spLocks noGrp="1"/>
          </p:cNvSpPr>
          <p:nvPr>
            <p:ph type="title"/>
          </p:nvPr>
        </p:nvSpPr>
        <p:spPr>
          <a:xfrm>
            <a:off x="619597" y="2201987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32" name="Google Shape;532;p82" descr="Decorative blue swoosh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300103"/>
            <a:ext cx="9144001" cy="1577651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82"/>
          <p:cNvSpPr txBox="1">
            <a:spLocks noGrp="1"/>
          </p:cNvSpPr>
          <p:nvPr>
            <p:ph type="sldNum" idx="12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7-Comparison">
  <p:cSld name="Blue_7-Compariso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05" name="Google Shape;105;p2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37" name="Google Shape;537;p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bg>
      <p:bgPr>
        <a:solidFill>
          <a:schemeClr val="accent1"/>
        </a:solidFill>
        <a:effectLst/>
      </p:bgPr>
    </p:bg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8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100" dist="28575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84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84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8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84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543" name="Google Shape;543;p84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44" name="Google Shape;544;p84"/>
          <p:cNvSpPr txBox="1">
            <a:spLocks noGrp="1"/>
          </p:cNvSpPr>
          <p:nvPr>
            <p:ph type="ftr" idx="11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5" name="Google Shape;545;p84"/>
          <p:cNvSpPr txBox="1">
            <a:spLocks noGrp="1"/>
          </p:cNvSpPr>
          <p:nvPr>
            <p:ph type="dt" idx="10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6" name="Google Shape;546;p8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8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85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50" name="Google Shape;550;p85"/>
          <p:cNvSpPr txBox="1">
            <a:spLocks noGrp="1"/>
          </p:cNvSpPr>
          <p:nvPr>
            <p:ph type="ftr" idx="11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85"/>
          <p:cNvSpPr txBox="1">
            <a:spLocks noGrp="1"/>
          </p:cNvSpPr>
          <p:nvPr>
            <p:ph type="dt" idx="10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8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8-Title Only">
  <p:cSld name="Blue_8-Title 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10" name="Google Shape;110;p2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9-Blank">
  <p:cSld name="Blue_9-Blank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15" name="Google Shape;115;p2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3" descr="Decorative line break"/>
          <p:cNvPicPr preferRelativeResize="0"/>
          <p:nvPr/>
        </p:nvPicPr>
        <p:blipFill rotWithShape="1">
          <a:blip r:embed="rId74">
            <a:alphaModFix/>
          </a:blip>
          <a:srcRect/>
          <a:stretch/>
        </p:blipFill>
        <p:spPr>
          <a:xfrm>
            <a:off x="603503" y="1168770"/>
            <a:ext cx="964694" cy="182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demail-my.sharepoint.com/:x:/g/personal/tamara_dykeman_ode_oregon_gov/EWXM7Rt-myRNsSJblZvZvbABjSpehEDHS2iVLpThChJ-mA?e=MrC9a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6"/>
          <p:cNvSpPr txBox="1">
            <a:spLocks noGrp="1"/>
          </p:cNvSpPr>
          <p:nvPr>
            <p:ph type="ctrTitle"/>
          </p:nvPr>
        </p:nvSpPr>
        <p:spPr>
          <a:xfrm>
            <a:off x="331650" y="2273825"/>
            <a:ext cx="8480700" cy="7674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68575" tIns="34275" rIns="68575" bIns="34275" anchor="b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accent1"/>
                </a:solidFill>
                <a:highlight>
                  <a:schemeClr val="lt1"/>
                </a:highlight>
              </a:rPr>
              <a:t>Streamlining Reports &amp; </a:t>
            </a:r>
            <a:endParaRPr sz="4100">
              <a:solidFill>
                <a:schemeClr val="accent1"/>
              </a:solidFill>
              <a:highlight>
                <a:schemeClr val="lt1"/>
              </a:highlight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accent1"/>
                </a:solidFill>
                <a:highlight>
                  <a:schemeClr val="lt1"/>
                </a:highlight>
              </a:rPr>
              <a:t>Grant Consolidation</a:t>
            </a:r>
            <a:endParaRPr>
              <a:solidFill>
                <a:schemeClr val="accent1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7"/>
          <p:cNvSpPr txBox="1">
            <a:spLocks noGrp="1"/>
          </p:cNvSpPr>
          <p:nvPr>
            <p:ph type="title" idx="4294967295"/>
          </p:nvPr>
        </p:nvSpPr>
        <p:spPr>
          <a:xfrm>
            <a:off x="263350" y="480350"/>
            <a:ext cx="8534700" cy="646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Last year, Oregon school districts were required to:</a:t>
            </a:r>
          </a:p>
        </p:txBody>
      </p:sp>
      <p:sp>
        <p:nvSpPr>
          <p:cNvPr id="564" name="Google Shape;564;p87"/>
          <p:cNvSpPr txBox="1"/>
          <p:nvPr/>
        </p:nvSpPr>
        <p:spPr>
          <a:xfrm>
            <a:off x="202200" y="1260200"/>
            <a:ext cx="6670790" cy="327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Answer </a:t>
            </a:r>
            <a:r>
              <a:rPr lang="en" sz="2700" b="1" dirty="0">
                <a:solidFill>
                  <a:srgbClr val="AE2570"/>
                </a:solidFill>
                <a:latin typeface="Calibri"/>
                <a:ea typeface="Calibri"/>
                <a:cs typeface="Calibri"/>
                <a:sym typeface="Calibri"/>
              </a:rPr>
              <a:t>250 </a:t>
            </a: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narrative questions</a:t>
            </a:r>
            <a:endParaRPr sz="2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</a:t>
            </a:r>
            <a:r>
              <a:rPr lang="en" sz="2700" b="1" dirty="0">
                <a:solidFill>
                  <a:srgbClr val="AE2570"/>
                </a:solidFill>
                <a:latin typeface="Calibri"/>
                <a:ea typeface="Calibri"/>
                <a:cs typeface="Calibri"/>
                <a:sym typeface="Calibri"/>
              </a:rPr>
              <a:t>57</a:t>
            </a: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assurances</a:t>
            </a:r>
            <a:endParaRPr sz="2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 </a:t>
            </a:r>
            <a:r>
              <a:rPr lang="en" sz="2700" b="1" dirty="0">
                <a:solidFill>
                  <a:srgbClr val="AE2570"/>
                </a:solidFill>
                <a:latin typeface="Calibri"/>
                <a:ea typeface="Calibri"/>
                <a:cs typeface="Calibri"/>
                <a:sym typeface="Calibri"/>
              </a:rPr>
              <a:t>46</a:t>
            </a:r>
            <a:r>
              <a:rPr lang="en" sz="2700" dirty="0">
                <a:solidFill>
                  <a:srgbClr val="AE257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different submission methods </a:t>
            </a:r>
            <a:endParaRPr sz="2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</a:t>
            </a:r>
            <a:r>
              <a:rPr lang="en" sz="2700" b="1" dirty="0">
                <a:solidFill>
                  <a:srgbClr val="AE2570"/>
                </a:solidFill>
                <a:latin typeface="Calibri"/>
                <a:ea typeface="Calibri"/>
                <a:cs typeface="Calibri"/>
                <a:sym typeface="Calibri"/>
              </a:rPr>
              <a:t>93</a:t>
            </a: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assigned ODE contacts</a:t>
            </a:r>
            <a:endParaRPr sz="2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a submission window lasting </a:t>
            </a:r>
            <a:r>
              <a:rPr lang="en" sz="2700" b="1" dirty="0">
                <a:solidFill>
                  <a:srgbClr val="AE2570"/>
                </a:solidFill>
                <a:latin typeface="Calibri"/>
                <a:ea typeface="Calibri"/>
                <a:cs typeface="Calibri"/>
                <a:sym typeface="Calibri"/>
              </a:rPr>
              <a:t>365</a:t>
            </a:r>
            <a:r>
              <a:rPr lang="en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days</a:t>
            </a:r>
            <a:endParaRPr sz="2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7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in addition to </a:t>
            </a:r>
            <a:r>
              <a:rPr lang="en" sz="2700" b="1" i="1" u="sng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58</a:t>
            </a:r>
            <a:r>
              <a:rPr lang="en" sz="27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formal data collections</a:t>
            </a:r>
            <a:endParaRPr sz="27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87"/>
          <p:cNvSpPr txBox="1"/>
          <p:nvPr/>
        </p:nvSpPr>
        <p:spPr>
          <a:xfrm rot="643">
            <a:off x="6873270" y="1398199"/>
            <a:ext cx="1603500" cy="2997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Oregon has </a:t>
            </a:r>
            <a:r>
              <a:rPr lang="en" sz="18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197 Districts</a:t>
            </a:r>
            <a:endParaRPr sz="18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Two-thirds  under </a:t>
            </a:r>
            <a:r>
              <a:rPr lang="en" sz="1800" b="1" dirty="0">
                <a:solidFill>
                  <a:srgbClr val="AE2570"/>
                </a:solidFill>
                <a:latin typeface="Calibri"/>
                <a:ea typeface="Calibri"/>
                <a:cs typeface="Calibri"/>
                <a:sym typeface="Calibri"/>
              </a:rPr>
              <a:t>1,650 students</a:t>
            </a:r>
            <a:endParaRPr sz="1800" b="1" dirty="0">
              <a:solidFill>
                <a:srgbClr val="AE25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AE2570"/>
                </a:solidFill>
                <a:latin typeface="Calibri"/>
                <a:ea typeface="Calibri"/>
                <a:cs typeface="Calibri"/>
                <a:sym typeface="Calibri"/>
              </a:rPr>
              <a:t>23 districts</a:t>
            </a: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(12%) </a:t>
            </a:r>
            <a:r>
              <a:rPr lang="en" sz="1800" b="1" dirty="0">
                <a:solidFill>
                  <a:srgbClr val="AE2570"/>
                </a:solidFill>
                <a:latin typeface="Calibri"/>
                <a:ea typeface="Calibri"/>
                <a:cs typeface="Calibri"/>
                <a:sym typeface="Calibri"/>
              </a:rPr>
              <a:t>under 100 students </a:t>
            </a:r>
            <a:endParaRPr sz="1800" b="1" dirty="0">
              <a:solidFill>
                <a:srgbClr val="AE25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88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8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/>
              <a:t>Purpose</a:t>
            </a:r>
            <a:endParaRPr sz="34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chemeClr val="accent1"/>
                </a:solidFill>
              </a:rPr>
              <a:t>Streamlining Reporting </a:t>
            </a:r>
            <a:endParaRPr sz="3400"/>
          </a:p>
        </p:txBody>
      </p:sp>
      <p:sp>
        <p:nvSpPr>
          <p:cNvPr id="571" name="Google Shape;571;p88"/>
          <p:cNvSpPr txBox="1">
            <a:spLocks noGrp="1"/>
          </p:cNvSpPr>
          <p:nvPr>
            <p:ph type="body" idx="1"/>
          </p:nvPr>
        </p:nvSpPr>
        <p:spPr>
          <a:xfrm>
            <a:off x="3887400" y="584725"/>
            <a:ext cx="4787100" cy="3811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accent1"/>
                </a:solidFill>
              </a:rPr>
              <a:t>Reduce Administrative Burden &amp; Create Focus through:</a:t>
            </a:r>
            <a:endParaRPr sz="2600" b="1">
              <a:solidFill>
                <a:schemeClr val="accent1"/>
              </a:solidFill>
            </a:endParaRPr>
          </a:p>
          <a:p>
            <a:pPr marL="457200" lvl="0" indent="-357822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•"/>
            </a:pPr>
            <a:r>
              <a:rPr lang="en" sz="2200" b="1"/>
              <a:t>One report, One budget, One submission</a:t>
            </a:r>
            <a:endParaRPr sz="2200" b="1"/>
          </a:p>
          <a:p>
            <a:pPr marL="457200" lvl="0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•"/>
            </a:pPr>
            <a:r>
              <a:rPr lang="en" sz="2200" b="1"/>
              <a:t>Limiting District Questions to:</a:t>
            </a:r>
            <a:endParaRPr sz="2200" b="1"/>
          </a:p>
          <a:p>
            <a:pPr marL="914400" lvl="1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•"/>
            </a:pPr>
            <a:r>
              <a:rPr lang="en" sz="2200"/>
              <a:t>What is legally required? (statute, procurement, fed rules)</a:t>
            </a:r>
            <a:endParaRPr sz="2200"/>
          </a:p>
          <a:p>
            <a:pPr marL="914400" lvl="1" indent="-35782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•"/>
            </a:pPr>
            <a:r>
              <a:rPr lang="en" sz="2200"/>
              <a:t>What information can we activate to support student outcomes?</a:t>
            </a:r>
            <a:endParaRPr sz="29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2" name="Google Shape;572;p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875" y="2304875"/>
            <a:ext cx="2389975" cy="220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89"/>
          <p:cNvSpPr txBox="1">
            <a:spLocks noGrp="1"/>
          </p:cNvSpPr>
          <p:nvPr>
            <p:ph type="title"/>
          </p:nvPr>
        </p:nvSpPr>
        <p:spPr>
          <a:xfrm>
            <a:off x="221700" y="84225"/>
            <a:ext cx="8360400" cy="769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1"/>
                </a:solidFill>
              </a:rPr>
              <a:t>District Reporting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578" name="Google Shape;578;p89"/>
          <p:cNvSpPr txBox="1">
            <a:spLocks noGrp="1"/>
          </p:cNvSpPr>
          <p:nvPr>
            <p:ph type="body" idx="1"/>
          </p:nvPr>
        </p:nvSpPr>
        <p:spPr>
          <a:xfrm>
            <a:off x="295600" y="1081025"/>
            <a:ext cx="4145700" cy="38631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chemeClr val="accent1"/>
                </a:solidFill>
              </a:rPr>
              <a:t>ODE collects </a:t>
            </a:r>
            <a:r>
              <a:rPr lang="en" sz="2400" b="1" i="1">
                <a:solidFill>
                  <a:schemeClr val="accent2"/>
                </a:solidFill>
              </a:rPr>
              <a:t>3</a:t>
            </a:r>
            <a:r>
              <a:rPr lang="en" sz="2400" b="1" i="1">
                <a:solidFill>
                  <a:schemeClr val="accent1"/>
                </a:solidFill>
              </a:rPr>
              <a:t> types of District information:</a:t>
            </a:r>
            <a:endParaRPr sz="2400" b="1" i="1">
              <a:solidFill>
                <a:schemeClr val="accent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Narrative Information &amp; Assurances* </a:t>
            </a:r>
            <a:r>
              <a:rPr lang="en" i="1"/>
              <a:t>(Applications, Plans, Quarterly Reports, Annual Reports, Division 22, Non-grant reports)</a:t>
            </a:r>
            <a:endParaRPr i="1"/>
          </a:p>
          <a:p>
            <a:pPr marL="457200" lvl="0" indent="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 b="1"/>
          </a:p>
          <a:p>
            <a:pPr marL="457200" lvl="0" indent="-34290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Budget, Fiscal &amp; Reimbursement* Information</a:t>
            </a:r>
            <a:endParaRPr b="1"/>
          </a:p>
          <a:p>
            <a:pPr marL="457200" lvl="0" indent="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 b="1"/>
          </a:p>
          <a:p>
            <a:pPr marL="457200" lvl="0" indent="-34290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Formal Data Collections </a:t>
            </a:r>
            <a:r>
              <a:rPr lang="en" i="1"/>
              <a:t>(Consolidated Collections)</a:t>
            </a:r>
            <a:endParaRPr i="1"/>
          </a:p>
          <a:p>
            <a:pPr marL="457200" lvl="0" indent="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 i="1"/>
          </a:p>
          <a:p>
            <a:pPr marL="0" lvl="0" indent="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 b="1" i="1"/>
              <a:t>*In-scope for Streamlining Reporting WS</a:t>
            </a:r>
            <a:endParaRPr sz="1600" b="1" i="1"/>
          </a:p>
        </p:txBody>
      </p:sp>
      <p:sp>
        <p:nvSpPr>
          <p:cNvPr id="579" name="Google Shape;579;p89"/>
          <p:cNvSpPr txBox="1">
            <a:spLocks noGrp="1"/>
          </p:cNvSpPr>
          <p:nvPr>
            <p:ph type="body" idx="2"/>
          </p:nvPr>
        </p:nvSpPr>
        <p:spPr>
          <a:xfrm>
            <a:off x="4741950" y="1081025"/>
            <a:ext cx="4145700" cy="3079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50" b="1" i="1">
                <a:solidFill>
                  <a:schemeClr val="accent1"/>
                </a:solidFill>
              </a:rPr>
              <a:t>ODE collects District information for </a:t>
            </a:r>
            <a:r>
              <a:rPr lang="en" sz="2250" b="1" i="1">
                <a:solidFill>
                  <a:schemeClr val="accent2"/>
                </a:solidFill>
              </a:rPr>
              <a:t>4</a:t>
            </a:r>
            <a:r>
              <a:rPr lang="en" sz="2250" b="1" i="1">
                <a:solidFill>
                  <a:schemeClr val="accent1"/>
                </a:solidFill>
              </a:rPr>
              <a:t> main purposes:</a:t>
            </a:r>
            <a:endParaRPr sz="2250" b="1" i="1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00" b="1" i="1">
              <a:solidFill>
                <a:srgbClr val="AE257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Ensure Responsible Stewardship of Public Funds </a:t>
            </a:r>
            <a:endParaRPr/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Meet State and Federal Legal Requirements </a:t>
            </a:r>
            <a:endParaRPr/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Inform ODE’s Support to Districts </a:t>
            </a:r>
            <a:endParaRPr/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Support Districts’ Continuous Improvement Efforts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580" name="Google Shape;580;p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4505298" y="1078412"/>
            <a:ext cx="22200" cy="38211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90"/>
          <p:cNvSpPr txBox="1">
            <a:spLocks noGrp="1"/>
          </p:cNvSpPr>
          <p:nvPr>
            <p:ph type="title"/>
          </p:nvPr>
        </p:nvSpPr>
        <p:spPr>
          <a:xfrm>
            <a:off x="221700" y="-9293"/>
            <a:ext cx="8360400" cy="769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1"/>
                </a:solidFill>
              </a:rPr>
              <a:t>ODE Ideal Reporting State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586" name="Google Shape;586;p90"/>
          <p:cNvSpPr txBox="1">
            <a:spLocks noGrp="1"/>
          </p:cNvSpPr>
          <p:nvPr>
            <p:ph type="body" idx="1"/>
          </p:nvPr>
        </p:nvSpPr>
        <p:spPr>
          <a:xfrm>
            <a:off x="295600" y="862806"/>
            <a:ext cx="4294200" cy="4043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</a:rPr>
              <a:t>Aligned to Student Success Priorities</a:t>
            </a:r>
            <a:endParaRPr sz="1900" b="1">
              <a:solidFill>
                <a:schemeClr val="accen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•"/>
            </a:pPr>
            <a:r>
              <a:rPr lang="en"/>
              <a:t>District reporting connects to what matters most for student outcomes</a:t>
            </a: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</a:rPr>
              <a:t>Purposeful Use &amp; Feedback</a:t>
            </a:r>
            <a:endParaRPr sz="1900" b="1">
              <a:solidFill>
                <a:schemeClr val="accen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•"/>
            </a:pPr>
            <a:r>
              <a:rPr lang="en"/>
              <a:t>Information is thoughtfully reviewed and applied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•"/>
            </a:pPr>
            <a:r>
              <a:rPr lang="en"/>
              <a:t>Actionable feedback supports district continuous improvement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b="1">
                <a:solidFill>
                  <a:schemeClr val="accent1"/>
                </a:solidFill>
              </a:rPr>
              <a:t>Limited Use of Narratives</a:t>
            </a:r>
            <a:endParaRPr sz="1900" b="1" i="1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•"/>
            </a:pPr>
            <a:r>
              <a:rPr lang="en"/>
              <a:t>Narrative questions used only when essential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b="1">
                <a:solidFill>
                  <a:schemeClr val="accent1"/>
                </a:solidFill>
              </a:rPr>
              <a:t>No “Repeat” Requests</a:t>
            </a:r>
            <a:endParaRPr sz="1900" b="1" i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We don’t ask districts for info we already have</a:t>
            </a:r>
            <a:endParaRPr/>
          </a:p>
        </p:txBody>
      </p:sp>
      <p:cxnSp>
        <p:nvCxnSpPr>
          <p:cNvPr id="587" name="Google Shape;587;p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4480784" y="978991"/>
            <a:ext cx="22200" cy="38211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8" name="Google Shape;588;p90"/>
          <p:cNvSpPr txBox="1">
            <a:spLocks noGrp="1"/>
          </p:cNvSpPr>
          <p:nvPr>
            <p:ph type="body" idx="1"/>
          </p:nvPr>
        </p:nvSpPr>
        <p:spPr>
          <a:xfrm>
            <a:off x="4658950" y="862800"/>
            <a:ext cx="4215900" cy="4121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</a:rPr>
              <a:t>Differentiated Requirements</a:t>
            </a:r>
            <a:endParaRPr sz="1900" b="1">
              <a:solidFill>
                <a:schemeClr val="accen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•"/>
            </a:pPr>
            <a:r>
              <a:rPr lang="en"/>
              <a:t>Expectations adjusted based on SD size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•"/>
            </a:pPr>
            <a:r>
              <a:rPr lang="en"/>
              <a:t>Reflects varied capacity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</a:rPr>
              <a:t>All-in-One Support</a:t>
            </a:r>
            <a:endParaRPr sz="1900" b="1">
              <a:solidFill>
                <a:schemeClr val="accen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•"/>
            </a:pPr>
            <a:r>
              <a:rPr lang="en"/>
              <a:t>Comprehensive, regional support across all reporting areas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•"/>
            </a:pPr>
            <a:r>
              <a:rPr lang="en"/>
              <a:t>Replaces fragmented assistance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</a:rPr>
              <a:t>Strategic Submission Window</a:t>
            </a:r>
            <a:endParaRPr sz="1900" b="1" i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One window that opens before the SY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Frees leaders to focus on students, not paperwork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b="1">
                <a:solidFill>
                  <a:schemeClr val="accent1"/>
                </a:solidFill>
              </a:rPr>
              <a:t>Meaningful Impacts</a:t>
            </a:r>
            <a:endParaRPr sz="1900" b="1" i="1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•"/>
            </a:pPr>
            <a:r>
              <a:rPr lang="en"/>
              <a:t>Reporting leads to action &amp; improved outcomes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75BC"/>
        </a:solid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1"/>
          <p:cNvSpPr txBox="1">
            <a:spLocks noGrp="1"/>
          </p:cNvSpPr>
          <p:nvPr>
            <p:ph type="title" idx="4294967295"/>
          </p:nvPr>
        </p:nvSpPr>
        <p:spPr>
          <a:xfrm>
            <a:off x="528638" y="555122"/>
            <a:ext cx="8088312" cy="4048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68575" tIns="34275" rIns="68575" bIns="34275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1B75BC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Pilot Timeline</a:t>
            </a:r>
          </a:p>
        </p:txBody>
      </p:sp>
      <p:sp>
        <p:nvSpPr>
          <p:cNvPr id="595" name="Google Shape;595;p9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96" name="Google Shape;596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984884">
            <a:off x="7096892" y="2556505"/>
            <a:ext cx="1116820" cy="57901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84884" flipH="1">
            <a:off x="6063278" y="2556505"/>
            <a:ext cx="1116820" cy="57901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984884">
            <a:off x="5036629" y="2556505"/>
            <a:ext cx="1116820" cy="57901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84884" flipH="1">
            <a:off x="4005984" y="2556505"/>
            <a:ext cx="1116820" cy="57901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984884">
            <a:off x="2983463" y="2556505"/>
            <a:ext cx="1116820" cy="57901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84884" flipH="1">
            <a:off x="1952807" y="2556505"/>
            <a:ext cx="1116820" cy="57901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984884">
            <a:off x="930286" y="2556505"/>
            <a:ext cx="1116820" cy="57901"/>
          </a:xfrm>
          <a:prstGeom prst="roundRect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3" name="Google Shape;603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77540" y="2617313"/>
            <a:ext cx="1712700" cy="1230715"/>
            <a:chOff x="2114740" y="2543425"/>
            <a:chExt cx="1712700" cy="1230715"/>
          </a:xfrm>
        </p:grpSpPr>
        <p:sp>
          <p:nvSpPr>
            <p:cNvPr id="604" name="Google Shape;604;p91"/>
            <p:cNvSpPr txBox="1"/>
            <p:nvPr/>
          </p:nvSpPr>
          <p:spPr>
            <a:xfrm>
              <a:off x="2276450" y="2714588"/>
              <a:ext cx="13893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rgbClr val="701C7F"/>
                  </a:solidFill>
                  <a:latin typeface="Roboto"/>
                  <a:ea typeface="Roboto"/>
                  <a:cs typeface="Roboto"/>
                  <a:sym typeface="Roboto"/>
                </a:rPr>
                <a:t>August 28, 2025</a:t>
              </a:r>
              <a:endParaRPr sz="1100" b="1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05" name="Google Shape;605;p91"/>
            <p:cNvSpPr/>
            <p:nvPr/>
          </p:nvSpPr>
          <p:spPr>
            <a:xfrm rot="-1789476">
              <a:off x="2888080" y="2572699"/>
              <a:ext cx="160451" cy="160451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701C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91"/>
            <p:cNvSpPr/>
            <p:nvPr/>
          </p:nvSpPr>
          <p:spPr>
            <a:xfrm>
              <a:off x="2114740" y="3070640"/>
              <a:ext cx="1712700" cy="703500"/>
            </a:xfrm>
            <a:prstGeom prst="roundRect">
              <a:avLst>
                <a:gd name="adj" fmla="val 4485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91"/>
            <p:cNvSpPr txBox="1"/>
            <p:nvPr/>
          </p:nvSpPr>
          <p:spPr>
            <a:xfrm>
              <a:off x="2158990" y="3107840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Pilot Kick-Off Meeting</a:t>
              </a:r>
              <a:endParaRPr sz="11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08" name="Google Shape;608;p91"/>
            <p:cNvSpPr/>
            <p:nvPr/>
          </p:nvSpPr>
          <p:spPr>
            <a:xfrm>
              <a:off x="2926090" y="3005991"/>
              <a:ext cx="90000" cy="67500"/>
            </a:xfrm>
            <a:prstGeom prst="triangle">
              <a:avLst>
                <a:gd name="adj" fmla="val 50000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9" name="Google Shape;609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944553">
            <a:off x="4924264" y="2648566"/>
            <a:ext cx="148891" cy="156718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19444" y="2769625"/>
            <a:ext cx="1154100" cy="2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Winter 2026</a:t>
            </a:r>
            <a:endParaRPr sz="600" b="1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1" name="Google Shape;611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5775" y="3147500"/>
            <a:ext cx="2053200" cy="703500"/>
          </a:xfrm>
          <a:prstGeom prst="roundRect">
            <a:avLst>
              <a:gd name="adj" fmla="val 4485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lt1"/>
                </a:solidFill>
                <a:highlight>
                  <a:srgbClr val="701C7F"/>
                </a:highlight>
                <a:latin typeface="Roboto"/>
                <a:ea typeface="Roboto"/>
                <a:cs typeface="Roboto"/>
                <a:sym typeface="Roboto"/>
              </a:rPr>
              <a:t>Pilot Budget Form </a:t>
            </a:r>
            <a:endParaRPr sz="1000" b="1">
              <a:solidFill>
                <a:schemeClr val="lt1"/>
              </a:solidFill>
              <a:highlight>
                <a:srgbClr val="701C7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lt1"/>
                </a:solidFill>
                <a:highlight>
                  <a:srgbClr val="701C7F"/>
                </a:highlight>
                <a:latin typeface="Roboto"/>
                <a:ea typeface="Roboto"/>
                <a:cs typeface="Roboto"/>
                <a:sym typeface="Roboto"/>
              </a:rPr>
              <a:t>Pilot Supplemental Reporting Form </a:t>
            </a:r>
            <a:endParaRPr sz="1000" b="1">
              <a:solidFill>
                <a:schemeClr val="lt1"/>
              </a:solidFill>
              <a:highlight>
                <a:srgbClr val="701C7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highlight>
                  <a:srgbClr val="701C7F"/>
                </a:highlight>
                <a:latin typeface="Roboto"/>
                <a:ea typeface="Roboto"/>
                <a:cs typeface="Roboto"/>
                <a:sym typeface="Roboto"/>
              </a:rPr>
              <a:t>Pilot Reporting Form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8129" y="3079991"/>
            <a:ext cx="81300" cy="67500"/>
          </a:xfrm>
          <a:prstGeom prst="triangle">
            <a:avLst>
              <a:gd name="adj" fmla="val 50000"/>
            </a:avLst>
          </a:prstGeom>
          <a:solidFill>
            <a:srgbClr val="701C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3" name="Google Shape;613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40195" y="1295457"/>
            <a:ext cx="1712700" cy="1246754"/>
            <a:chOff x="1072790" y="1221570"/>
            <a:chExt cx="1712700" cy="1246754"/>
          </a:xfrm>
        </p:grpSpPr>
        <p:sp>
          <p:nvSpPr>
            <p:cNvPr id="614" name="Google Shape;614;p91"/>
            <p:cNvSpPr/>
            <p:nvPr/>
          </p:nvSpPr>
          <p:spPr>
            <a:xfrm>
              <a:off x="1072790" y="1221570"/>
              <a:ext cx="1712700" cy="703500"/>
            </a:xfrm>
            <a:prstGeom prst="roundRect">
              <a:avLst>
                <a:gd name="adj" fmla="val 4485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91"/>
            <p:cNvSpPr txBox="1"/>
            <p:nvPr/>
          </p:nvSpPr>
          <p:spPr>
            <a:xfrm>
              <a:off x="1456045" y="1950238"/>
              <a:ext cx="9462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rgbClr val="701C7F"/>
                  </a:solidFill>
                  <a:latin typeface="Roboto"/>
                  <a:ea typeface="Roboto"/>
                  <a:cs typeface="Roboto"/>
                  <a:sym typeface="Roboto"/>
                </a:rPr>
                <a:t>June 2025</a:t>
              </a:r>
              <a:endParaRPr sz="1100" b="1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6" name="Google Shape;616;p91"/>
            <p:cNvSpPr/>
            <p:nvPr/>
          </p:nvSpPr>
          <p:spPr>
            <a:xfrm rot="10800000">
              <a:off x="1884115" y="1920663"/>
              <a:ext cx="90000" cy="67500"/>
            </a:xfrm>
            <a:prstGeom prst="triangle">
              <a:avLst>
                <a:gd name="adj" fmla="val 50000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91"/>
            <p:cNvSpPr txBox="1"/>
            <p:nvPr/>
          </p:nvSpPr>
          <p:spPr>
            <a:xfrm>
              <a:off x="1117040" y="1258770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34 Pilot Districts Identified</a:t>
              </a:r>
              <a:endParaRPr sz="11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8" name="Google Shape;618;p91"/>
            <p:cNvSpPr/>
            <p:nvPr/>
          </p:nvSpPr>
          <p:spPr>
            <a:xfrm rot="-1789476">
              <a:off x="1846080" y="2278597"/>
              <a:ext cx="160451" cy="160451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701C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619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55113" y="1243732"/>
            <a:ext cx="2053200" cy="1246754"/>
            <a:chOff x="2963800" y="1221570"/>
            <a:chExt cx="2053200" cy="1246754"/>
          </a:xfrm>
        </p:grpSpPr>
        <p:sp>
          <p:nvSpPr>
            <p:cNvPr id="620" name="Google Shape;620;p91"/>
            <p:cNvSpPr/>
            <p:nvPr/>
          </p:nvSpPr>
          <p:spPr>
            <a:xfrm rot="-1789476">
              <a:off x="3899258" y="2278597"/>
              <a:ext cx="160451" cy="160451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701C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91"/>
            <p:cNvSpPr txBox="1"/>
            <p:nvPr/>
          </p:nvSpPr>
          <p:spPr>
            <a:xfrm>
              <a:off x="2963800" y="1949188"/>
              <a:ext cx="2053200" cy="276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 b="1">
                  <a:solidFill>
                    <a:srgbClr val="701C7F"/>
                  </a:solidFill>
                  <a:latin typeface="Roboto"/>
                  <a:ea typeface="Roboto"/>
                  <a:cs typeface="Roboto"/>
                  <a:sym typeface="Roboto"/>
                </a:rPr>
                <a:t>Sept 2025 - May 2026</a:t>
              </a:r>
              <a:endParaRPr sz="1100" b="1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2" name="Google Shape;622;p91"/>
            <p:cNvSpPr/>
            <p:nvPr/>
          </p:nvSpPr>
          <p:spPr>
            <a:xfrm>
              <a:off x="3123140" y="1221570"/>
              <a:ext cx="1712700" cy="703500"/>
            </a:xfrm>
            <a:prstGeom prst="roundRect">
              <a:avLst>
                <a:gd name="adj" fmla="val 4485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91"/>
            <p:cNvSpPr/>
            <p:nvPr/>
          </p:nvSpPr>
          <p:spPr>
            <a:xfrm rot="10800000">
              <a:off x="3934465" y="1920663"/>
              <a:ext cx="90000" cy="67500"/>
            </a:xfrm>
            <a:prstGeom prst="triangle">
              <a:avLst>
                <a:gd name="adj" fmla="val 50000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91"/>
            <p:cNvSpPr txBox="1"/>
            <p:nvPr/>
          </p:nvSpPr>
          <p:spPr>
            <a:xfrm>
              <a:off x="3167413" y="1359615"/>
              <a:ext cx="1668300" cy="400800"/>
            </a:xfrm>
            <a:prstGeom prst="rect">
              <a:avLst/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Monthly Pilot Meetings</a:t>
              </a:r>
              <a:endParaRPr sz="1100" b="1">
                <a:solidFill>
                  <a:schemeClr val="lt1"/>
                </a:solidFill>
              </a:endParaRPr>
            </a:p>
          </p:txBody>
        </p:sp>
      </p:grpSp>
      <p:grpSp>
        <p:nvGrpSpPr>
          <p:cNvPr id="625" name="Google Shape;625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55637" y="2617356"/>
            <a:ext cx="1780694" cy="1230715"/>
            <a:chOff x="6282830" y="2543425"/>
            <a:chExt cx="1712700" cy="1230715"/>
          </a:xfrm>
        </p:grpSpPr>
        <p:sp>
          <p:nvSpPr>
            <p:cNvPr id="626" name="Google Shape;626;p91"/>
            <p:cNvSpPr/>
            <p:nvPr/>
          </p:nvSpPr>
          <p:spPr>
            <a:xfrm rot="-1789476">
              <a:off x="7058947" y="2572699"/>
              <a:ext cx="160451" cy="160451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701C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91"/>
            <p:cNvSpPr txBox="1"/>
            <p:nvPr/>
          </p:nvSpPr>
          <p:spPr>
            <a:xfrm>
              <a:off x="6411677" y="2737213"/>
              <a:ext cx="15837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 b="1">
                  <a:solidFill>
                    <a:srgbClr val="701C7F"/>
                  </a:solidFill>
                  <a:latin typeface="Roboto"/>
                  <a:ea typeface="Roboto"/>
                  <a:cs typeface="Roboto"/>
                  <a:sym typeface="Roboto"/>
                </a:rPr>
                <a:t>Spring 2027</a:t>
              </a:r>
              <a:endParaRPr sz="600" b="1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8" name="Google Shape;628;p91"/>
            <p:cNvSpPr/>
            <p:nvPr/>
          </p:nvSpPr>
          <p:spPr>
            <a:xfrm>
              <a:off x="6282830" y="3070640"/>
              <a:ext cx="1712700" cy="703500"/>
            </a:xfrm>
            <a:prstGeom prst="roundRect">
              <a:avLst>
                <a:gd name="adj" fmla="val 4485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91"/>
            <p:cNvSpPr txBox="1"/>
            <p:nvPr/>
          </p:nvSpPr>
          <p:spPr>
            <a:xfrm>
              <a:off x="6385027" y="3110088"/>
              <a:ext cx="1610400" cy="624600"/>
            </a:xfrm>
            <a:prstGeom prst="rect">
              <a:avLst/>
            </a:prstGeom>
            <a:solidFill>
              <a:srgbClr val="701C7F"/>
            </a:solidFill>
            <a:ln w="9525" cap="flat" cmpd="sng">
              <a:solidFill>
                <a:srgbClr val="701C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Statewide Roll-Out for 2027-28 Reporting</a:t>
              </a:r>
              <a:endParaRPr sz="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0" name="Google Shape;630;p91"/>
            <p:cNvSpPr/>
            <p:nvPr/>
          </p:nvSpPr>
          <p:spPr>
            <a:xfrm>
              <a:off x="7094180" y="3005991"/>
              <a:ext cx="90000" cy="67500"/>
            </a:xfrm>
            <a:prstGeom prst="triangle">
              <a:avLst>
                <a:gd name="adj" fmla="val 50000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631;p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10545" y="1243732"/>
            <a:ext cx="1712700" cy="1246754"/>
            <a:chOff x="1072790" y="1221570"/>
            <a:chExt cx="1712700" cy="1246754"/>
          </a:xfrm>
        </p:grpSpPr>
        <p:sp>
          <p:nvSpPr>
            <p:cNvPr id="632" name="Google Shape;632;p91"/>
            <p:cNvSpPr/>
            <p:nvPr/>
          </p:nvSpPr>
          <p:spPr>
            <a:xfrm>
              <a:off x="1072790" y="1221570"/>
              <a:ext cx="1712700" cy="703500"/>
            </a:xfrm>
            <a:prstGeom prst="roundRect">
              <a:avLst>
                <a:gd name="adj" fmla="val 4485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91"/>
            <p:cNvSpPr txBox="1"/>
            <p:nvPr/>
          </p:nvSpPr>
          <p:spPr>
            <a:xfrm>
              <a:off x="1245595" y="1956838"/>
              <a:ext cx="1367100" cy="21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rgbClr val="701C7F"/>
                  </a:solidFill>
                  <a:latin typeface="Roboto"/>
                  <a:ea typeface="Roboto"/>
                  <a:cs typeface="Roboto"/>
                  <a:sym typeface="Roboto"/>
                </a:rPr>
                <a:t>Spring 2026</a:t>
              </a:r>
              <a:endParaRPr sz="1100" b="1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4" name="Google Shape;634;p91"/>
            <p:cNvSpPr/>
            <p:nvPr/>
          </p:nvSpPr>
          <p:spPr>
            <a:xfrm rot="10800000">
              <a:off x="1884115" y="1920663"/>
              <a:ext cx="90000" cy="67500"/>
            </a:xfrm>
            <a:prstGeom prst="triangle">
              <a:avLst>
                <a:gd name="adj" fmla="val 50000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91"/>
            <p:cNvSpPr txBox="1"/>
            <p:nvPr/>
          </p:nvSpPr>
          <p:spPr>
            <a:xfrm>
              <a:off x="1117040" y="1241961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Pilot Submission Window for 2026-27 Reporting</a:t>
              </a:r>
              <a:endParaRPr sz="11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6" name="Google Shape;636;p91"/>
            <p:cNvSpPr/>
            <p:nvPr/>
          </p:nvSpPr>
          <p:spPr>
            <a:xfrm rot="-1789476">
              <a:off x="1846080" y="2278597"/>
              <a:ext cx="160451" cy="160451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rgbClr val="701C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F0D1F-EFE4-9DA8-D27B-63DB8E951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34 Pilot Districts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70EE7-4D20-8535-1AA8-E6C20B38C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7881" y="1369218"/>
            <a:ext cx="2584757" cy="322526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Adel SD 21*</a:t>
            </a:r>
          </a:p>
          <a:p>
            <a:r>
              <a:rPr lang="en-US" dirty="0" err="1"/>
              <a:t>Arock</a:t>
            </a:r>
            <a:r>
              <a:rPr lang="en-US" dirty="0"/>
              <a:t> SD 81*</a:t>
            </a:r>
          </a:p>
          <a:p>
            <a:r>
              <a:rPr lang="en-US" dirty="0"/>
              <a:t>Burnt River SD 30J*</a:t>
            </a:r>
          </a:p>
          <a:p>
            <a:r>
              <a:rPr lang="en-US" dirty="0"/>
              <a:t>Black Butte SD 41* (K-8) then goes to Sisters</a:t>
            </a:r>
          </a:p>
          <a:p>
            <a:r>
              <a:rPr lang="en-US" dirty="0"/>
              <a:t>Dayville SD 16J*</a:t>
            </a:r>
          </a:p>
          <a:p>
            <a:r>
              <a:rPr lang="en-US" dirty="0"/>
              <a:t>Diamond SD 7*</a:t>
            </a:r>
          </a:p>
          <a:p>
            <a:r>
              <a:rPr lang="en-US" dirty="0"/>
              <a:t>Double O SD 28*</a:t>
            </a:r>
          </a:p>
          <a:p>
            <a:r>
              <a:rPr lang="en-US" dirty="0" err="1"/>
              <a:t>Drewsey</a:t>
            </a:r>
            <a:r>
              <a:rPr lang="en-US" dirty="0"/>
              <a:t> SD 13*</a:t>
            </a:r>
          </a:p>
          <a:p>
            <a:r>
              <a:rPr lang="en-US" dirty="0" err="1"/>
              <a:t>Frenchglen</a:t>
            </a:r>
            <a:r>
              <a:rPr lang="en-US" dirty="0"/>
              <a:t> SD 16*</a:t>
            </a:r>
          </a:p>
          <a:p>
            <a:r>
              <a:rPr lang="en-US" dirty="0"/>
              <a:t>Harney County SD 3</a:t>
            </a:r>
          </a:p>
          <a:p>
            <a:r>
              <a:rPr lang="en-US" dirty="0"/>
              <a:t>Hillsboro SD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63C03-F20D-7EDF-D586-3E2321248CA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122638" y="1369218"/>
            <a:ext cx="2378752" cy="328522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Huntington SD 16J*</a:t>
            </a:r>
          </a:p>
          <a:p>
            <a:r>
              <a:rPr lang="en-US" dirty="0"/>
              <a:t>Jordan Valley SD 3*</a:t>
            </a:r>
          </a:p>
          <a:p>
            <a:r>
              <a:rPr lang="en-US" dirty="0" err="1"/>
              <a:t>Juntura</a:t>
            </a:r>
            <a:r>
              <a:rPr lang="en-US" dirty="0"/>
              <a:t> SD 12*</a:t>
            </a:r>
          </a:p>
          <a:p>
            <a:r>
              <a:rPr lang="en-US" dirty="0"/>
              <a:t>Lincoln County SD</a:t>
            </a:r>
          </a:p>
          <a:p>
            <a:r>
              <a:rPr lang="en-US" dirty="0"/>
              <a:t>Long Creek SD 17*</a:t>
            </a:r>
          </a:p>
          <a:p>
            <a:r>
              <a:rPr lang="en-US" dirty="0"/>
              <a:t>Mapleton SD 32</a:t>
            </a:r>
          </a:p>
          <a:p>
            <a:r>
              <a:rPr lang="en-US" dirty="0"/>
              <a:t>McDermitt*</a:t>
            </a:r>
          </a:p>
          <a:p>
            <a:r>
              <a:rPr lang="en-US" dirty="0"/>
              <a:t>Monument SD 8*</a:t>
            </a:r>
          </a:p>
          <a:p>
            <a:r>
              <a:rPr lang="en-US" dirty="0"/>
              <a:t>North Clackamas SD 12</a:t>
            </a:r>
          </a:p>
          <a:p>
            <a:r>
              <a:rPr lang="en-US" dirty="0"/>
              <a:t>Pine Creek SD 5*</a:t>
            </a:r>
          </a:p>
          <a:p>
            <a:r>
              <a:rPr lang="en-US" dirty="0"/>
              <a:t>Pine Eagle SD 61</a:t>
            </a:r>
          </a:p>
          <a:p>
            <a:r>
              <a:rPr lang="en-US" dirty="0"/>
              <a:t>Pinehurst SD 94*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931DB16-68DF-63D3-9E7D-C4A18D083FF4}"/>
              </a:ext>
            </a:extLst>
          </p:cNvPr>
          <p:cNvSpPr txBox="1">
            <a:spLocks/>
          </p:cNvSpPr>
          <p:nvPr/>
        </p:nvSpPr>
        <p:spPr>
          <a:xfrm>
            <a:off x="5501390" y="1369217"/>
            <a:ext cx="2138909" cy="322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Plush SD 18*</a:t>
            </a:r>
          </a:p>
          <a:p>
            <a:r>
              <a:rPr lang="en-US" dirty="0"/>
              <a:t>Portland SD 1J</a:t>
            </a:r>
          </a:p>
          <a:p>
            <a:r>
              <a:rPr lang="en-US" dirty="0"/>
              <a:t>Reynolds SD 7</a:t>
            </a:r>
          </a:p>
          <a:p>
            <a:r>
              <a:rPr lang="en-US" dirty="0"/>
              <a:t>Roseburg SD (Douglas County SD4)</a:t>
            </a:r>
          </a:p>
          <a:p>
            <a:r>
              <a:rPr lang="en-US" dirty="0"/>
              <a:t>Salem-Keizer SD 24J</a:t>
            </a:r>
          </a:p>
          <a:p>
            <a:r>
              <a:rPr lang="en-US" dirty="0"/>
              <a:t>South Harney SD 33*</a:t>
            </a:r>
          </a:p>
          <a:p>
            <a:r>
              <a:rPr lang="en-US" dirty="0"/>
              <a:t>Spray SD 1*</a:t>
            </a:r>
          </a:p>
          <a:p>
            <a:r>
              <a:rPr lang="en-US" dirty="0" err="1"/>
              <a:t>Suntex</a:t>
            </a:r>
            <a:r>
              <a:rPr lang="en-US" dirty="0"/>
              <a:t> SD 10*</a:t>
            </a:r>
          </a:p>
          <a:p>
            <a:r>
              <a:rPr lang="en-US" dirty="0"/>
              <a:t>Troy SD 54*</a:t>
            </a:r>
          </a:p>
          <a:p>
            <a:r>
              <a:rPr lang="en-US" dirty="0"/>
              <a:t>Ukiah SD 80R*</a:t>
            </a:r>
          </a:p>
          <a:p>
            <a:r>
              <a:rPr lang="en-US" dirty="0"/>
              <a:t>Vernonia SD 47J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122215-44DA-1183-13FC-2EDD59699561}"/>
              </a:ext>
            </a:extLst>
          </p:cNvPr>
          <p:cNvSpPr txBox="1"/>
          <p:nvPr/>
        </p:nvSpPr>
        <p:spPr>
          <a:xfrm>
            <a:off x="5320461" y="4594483"/>
            <a:ext cx="2319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Indicates district ADM &lt;100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93"/>
          <p:cNvSpPr txBox="1">
            <a:spLocks noGrp="1"/>
          </p:cNvSpPr>
          <p:nvPr>
            <p:ph type="title"/>
          </p:nvPr>
        </p:nvSpPr>
        <p:spPr>
          <a:xfrm>
            <a:off x="447757" y="128381"/>
            <a:ext cx="10784400" cy="10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300"/>
              <a:t>Key Dates</a:t>
            </a:r>
            <a:endParaRPr sz="3300"/>
          </a:p>
        </p:txBody>
      </p:sp>
      <p:sp>
        <p:nvSpPr>
          <p:cNvPr id="647" name="Google Shape;647;p93"/>
          <p:cNvSpPr txBox="1">
            <a:spLocks noGrp="1"/>
          </p:cNvSpPr>
          <p:nvPr>
            <p:ph type="body" idx="1"/>
          </p:nvPr>
        </p:nvSpPr>
        <p:spPr>
          <a:xfrm>
            <a:off x="537875" y="1260875"/>
            <a:ext cx="8088300" cy="373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1800">
                <a:solidFill>
                  <a:schemeClr val="lt1"/>
                </a:solidFill>
              </a:rPr>
              <a:t>Streamlining Reports &amp; Grant Consolidation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649" name="Google Shape;649;p93"/>
          <p:cNvSpPr txBox="1">
            <a:spLocks noGrp="1"/>
          </p:cNvSpPr>
          <p:nvPr>
            <p:ph type="body" idx="2"/>
          </p:nvPr>
        </p:nvSpPr>
        <p:spPr>
          <a:xfrm>
            <a:off x="537881" y="1683732"/>
            <a:ext cx="7971900" cy="29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August 2025</a:t>
            </a:r>
            <a:endParaRPr sz="1700" b="1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highlight>
                  <a:schemeClr val="lt1"/>
                </a:highlight>
              </a:rPr>
              <a:t>Launched pilot development with 34 school districts.</a:t>
            </a:r>
            <a:endParaRPr sz="1700"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1"/>
              <a:t>School Year 2025-26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/>
              <a:t>Develop, test and refine consolidated grant application and reduced reporting process with district partnership and perspective.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/>
              <a:t>ODE submits progress report to the legislature (Dec. 2025). 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1"/>
              <a:t>School Year 2026-27</a:t>
            </a:r>
            <a:r>
              <a:rPr lang="en" sz="1700"/>
              <a:t> 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/>
              <a:t>Full year of streamlined reporting for pilot districts only. 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/>
              <a:t>ODE submits progress report to the legislature (Dec. 2025, Dec. 2026). 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1"/>
              <a:t>School Year 2027-28 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/>
              <a:t>All Oregon school districts follow streamlined process.</a:t>
            </a:r>
            <a:endParaRPr sz="17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_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C441A3BE1A3347AA20236DA7B0BC92" ma:contentTypeVersion="14" ma:contentTypeDescription="Create a new document." ma:contentTypeScope="" ma:versionID="46234e95ab2603e90a7980272910fc22">
  <xsd:schema xmlns:xsd="http://www.w3.org/2001/XMLSchema" xmlns:xs="http://www.w3.org/2001/XMLSchema" xmlns:p="http://schemas.microsoft.com/office/2006/metadata/properties" xmlns:ns1="http://schemas.microsoft.com/sharepoint/v3" xmlns:ns2="54031767-dd6d-417c-ab73-583408f47564" targetNamespace="http://schemas.microsoft.com/office/2006/metadata/properties" ma:root="true" ma:fieldsID="221270d6f2074c454dcefd082aca6f2e" ns1:_="" ns2:_="">
    <xsd:import namespace="http://schemas.microsoft.com/sharepoint/v3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B848078-B0CC-4A00-A7EC-89A6D33C0F8E}"/>
</file>

<file path=customXml/itemProps2.xml><?xml version="1.0" encoding="utf-8"?>
<ds:datastoreItem xmlns:ds="http://schemas.openxmlformats.org/officeDocument/2006/customXml" ds:itemID="{F2AAB97E-EF4D-4AED-8D3C-9D7A13D3154F}"/>
</file>

<file path=customXml/itemProps3.xml><?xml version="1.0" encoding="utf-8"?>
<ds:datastoreItem xmlns:ds="http://schemas.openxmlformats.org/officeDocument/2006/customXml" ds:itemID="{C80AC058-A028-4663-B3A4-E555AC26FAC8}"/>
</file>

<file path=docMetadata/LabelInfo.xml><?xml version="1.0" encoding="utf-8"?>
<clbl:labelList xmlns:clbl="http://schemas.microsoft.com/office/2020/mipLabelMetadata">
  <clbl:label id="{7730ea53-6f5e-4160-81a5-992a9105450a}" enabled="1" method="Standard" siteId="{b4f51418-b269-49a2-935a-fa54bf584fc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601</Words>
  <Application>Microsoft Office PowerPoint</Application>
  <PresentationFormat>On-screen Show (16:9)</PresentationFormat>
  <Paragraphs>162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Roboto</vt:lpstr>
      <vt:lpstr>Arial</vt:lpstr>
      <vt:lpstr>Blue_2021ODE</vt:lpstr>
      <vt:lpstr>Streamlining Reports &amp;  Grant Consolidation</vt:lpstr>
      <vt:lpstr>Last year, Oregon school districts were required to:</vt:lpstr>
      <vt:lpstr>Purpose Streamlining Reporting </vt:lpstr>
      <vt:lpstr>District Reporting</vt:lpstr>
      <vt:lpstr>ODE Ideal Reporting State</vt:lpstr>
      <vt:lpstr>Pilot Timeline</vt:lpstr>
      <vt:lpstr>34 Pilot Districts</vt:lpstr>
      <vt:lpstr>Key Dates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RUDY Peter * ODE</cp:lastModifiedBy>
  <cp:revision>1</cp:revision>
  <dcterms:modified xsi:type="dcterms:W3CDTF">2025-11-25T22:56:49Z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0x01010084C441A3BE1A3347AA20236DA7B0BC92</vt:lpwstr>
  </property>
</Properties>
</file>