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7.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 id="2147483685" r:id="rId2"/>
  </p:sldMasterIdLst>
  <p:notesMasterIdLst>
    <p:notesMasterId r:id="rId11"/>
  </p:notesMasterIdLst>
  <p:sldIdLst>
    <p:sldId id="256" r:id="rId3"/>
    <p:sldId id="257" r:id="rId4"/>
    <p:sldId id="258" r:id="rId5"/>
    <p:sldId id="259" r:id="rId6"/>
    <p:sldId id="260" r:id="rId7"/>
    <p:sldId id="261" r:id="rId8"/>
    <p:sldId id="262" r:id="rId9"/>
    <p:sldId id="263" r:id="rId10"/>
  </p:sldIdLst>
  <p:sldSz cx="9144000" cy="5143500" type="screen16x9"/>
  <p:notesSz cx="6858000" cy="9144000"/>
  <p:embeddedFontLst>
    <p:embeddedFont>
      <p:font typeface="Archivo" panose="020B060402020202020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ssie Medin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8A"/>
    <a:srgbClr val="006CAD"/>
    <a:srgbClr val="BB8A0B"/>
    <a:srgbClr val="9F2165"/>
    <a:srgbClr val="00A8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26C4D8C-8BD0-4629-97BB-86DDE09C3A23}">
  <a:tblStyle styleId="{B26C4D8C-8BD0-4629-97BB-86DDE09C3A2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39"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2.fntdata"/><Relationship Id="rId18"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customXml" Target="../customXml/item1.xml"/><Relationship Id="rId7" Type="http://schemas.openxmlformats.org/officeDocument/2006/relationships/slide" Target="slides/slide5.xml"/><Relationship Id="rId12" Type="http://schemas.openxmlformats.org/officeDocument/2006/relationships/font" Target="fonts/font1.fntdata"/><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font" Target="fonts/font4.fntdata"/><Relationship Id="rId23"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3.fntdata"/><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7debe58368_0_48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381000" marR="381000" lvl="0" indent="0" algn="l" rtl="0">
              <a:lnSpc>
                <a:spcPct val="142857"/>
              </a:lnSpc>
              <a:spcBef>
                <a:spcPts val="1100"/>
              </a:spcBef>
              <a:spcAft>
                <a:spcPts val="1100"/>
              </a:spcAft>
              <a:buClr>
                <a:schemeClr val="dk1"/>
              </a:buClr>
              <a:buSzPts val="1100"/>
              <a:buFont typeface="Arial"/>
              <a:buNone/>
            </a:pPr>
            <a:endParaRPr sz="1400"/>
          </a:p>
        </p:txBody>
      </p:sp>
      <p:sp>
        <p:nvSpPr>
          <p:cNvPr id="255" name="Google Shape;255;g37debe58368_0_4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7debe58368_0_5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7debe58368_0_58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381000" marR="381000" lvl="0" indent="0" algn="l" rtl="0">
              <a:lnSpc>
                <a:spcPct val="142857"/>
              </a:lnSpc>
              <a:spcBef>
                <a:spcPts val="1100"/>
              </a:spcBef>
              <a:spcAft>
                <a:spcPts val="1100"/>
              </a:spcAft>
              <a:buClr>
                <a:schemeClr val="dk1"/>
              </a:buClr>
              <a:buSzPts val="1100"/>
              <a:buFont typeface="Arial"/>
              <a:buNone/>
            </a:pPr>
            <a:endParaRPr sz="1400"/>
          </a:p>
        </p:txBody>
      </p:sp>
      <p:sp>
        <p:nvSpPr>
          <p:cNvPr id="264" name="Google Shape;264;g37debe58368_0_5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7debe58368_0_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37debe58368_0_1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g37debe58368_0_1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896b0496e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3896b0496e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81000" marR="381000" lvl="0" indent="0" algn="l" rtl="0">
              <a:lnSpc>
                <a:spcPct val="142857"/>
              </a:lnSpc>
              <a:spcBef>
                <a:spcPts val="1100"/>
              </a:spcBef>
              <a:spcAft>
                <a:spcPts val="110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896b0496e0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3896b0496e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81000" marR="381000" lvl="0" indent="0" algn="l" rtl="0">
              <a:lnSpc>
                <a:spcPct val="142857"/>
              </a:lnSpc>
              <a:spcBef>
                <a:spcPts val="1100"/>
              </a:spcBef>
              <a:spcAft>
                <a:spcPts val="1100"/>
              </a:spcAft>
              <a:buClr>
                <a:schemeClr val="dk1"/>
              </a:buClr>
              <a:buSzPts val="1100"/>
              <a:buFont typeface="Arial"/>
              <a:buNone/>
            </a:pPr>
            <a:endParaRPr sz="14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7debe58368_0_1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endParaRPr sz="1300"/>
          </a:p>
        </p:txBody>
      </p:sp>
      <p:sp>
        <p:nvSpPr>
          <p:cNvPr id="308" name="Google Shape;308;g37debe58368_0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896b0496e0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896b0496e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81000" marR="381000" lvl="0" indent="0" algn="l" rtl="0">
              <a:lnSpc>
                <a:spcPct val="142857"/>
              </a:lnSpc>
              <a:spcBef>
                <a:spcPts val="1100"/>
              </a:spcBef>
              <a:spcAft>
                <a:spcPts val="1100"/>
              </a:spcAft>
              <a:buClr>
                <a:schemeClr val="dk1"/>
              </a:buClr>
              <a:buSzPts val="1100"/>
              <a:buFont typeface="Arial"/>
              <a:buNone/>
            </a:pPr>
            <a:endParaRPr sz="14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7debe58368_0_1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g37debe58368_0_1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58"/>
        <p:cNvGrpSpPr/>
        <p:nvPr/>
      </p:nvGrpSpPr>
      <p:grpSpPr>
        <a:xfrm>
          <a:off x="0" y="0"/>
          <a:ext cx="0" cy="0"/>
          <a:chOff x="0" y="0"/>
          <a:chExt cx="0" cy="0"/>
        </a:xfrm>
      </p:grpSpPr>
      <p:sp>
        <p:nvSpPr>
          <p:cNvPr id="59" name="Google Shape;59;p14"/>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60" name="Google Shape;60;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pic>
        <p:nvPicPr>
          <p:cNvPr id="61" name="Google Shape;61;p14"/>
          <p:cNvPicPr preferRelativeResize="0"/>
          <p:nvPr/>
        </p:nvPicPr>
        <p:blipFill rotWithShape="1">
          <a:blip r:embed="rId2">
            <a:alphaModFix/>
          </a:blip>
          <a:srcRect/>
          <a:stretch/>
        </p:blipFill>
        <p:spPr>
          <a:xfrm>
            <a:off x="4089652" y="2604100"/>
            <a:ext cx="964694" cy="18288"/>
          </a:xfrm>
          <a:prstGeom prst="rect">
            <a:avLst/>
          </a:prstGeom>
          <a:noFill/>
          <a:ln>
            <a:noFill/>
          </a:ln>
        </p:spPr>
      </p:pic>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14"/>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5" name="Google Shape;65;p1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1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127"/>
        <p:cNvGrpSpPr/>
        <p:nvPr/>
      </p:nvGrpSpPr>
      <p:grpSpPr>
        <a:xfrm>
          <a:off x="0" y="0"/>
          <a:ext cx="0" cy="0"/>
          <a:chOff x="0" y="0"/>
          <a:chExt cx="0" cy="0"/>
        </a:xfrm>
      </p:grpSpPr>
      <p:sp>
        <p:nvSpPr>
          <p:cNvPr id="128" name="Google Shape;128;p23"/>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29" name="Google Shape;129;p23"/>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30" name="Google Shape;130;p23"/>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1" name="Google Shape;131;p23"/>
          <p:cNvSpPr>
            <a:spLocks noGrp="1"/>
          </p:cNvSpPr>
          <p:nvPr>
            <p:ph type="pic" idx="2"/>
          </p:nvPr>
        </p:nvSpPr>
        <p:spPr>
          <a:xfrm>
            <a:off x="537883" y="2655094"/>
            <a:ext cx="2949000" cy="1740600"/>
          </a:xfrm>
          <a:prstGeom prst="rect">
            <a:avLst/>
          </a:prstGeom>
          <a:noFill/>
          <a:ln>
            <a:noFill/>
          </a:ln>
        </p:spPr>
      </p:sp>
      <p:sp>
        <p:nvSpPr>
          <p:cNvPr id="132" name="Google Shape;132;p23"/>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33" name="Google Shape;133;p2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4" name="Google Shape;134;p2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5" name="Google Shape;135;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6"/>
        <p:cNvGrpSpPr/>
        <p:nvPr/>
      </p:nvGrpSpPr>
      <p:grpSpPr>
        <a:xfrm>
          <a:off x="0" y="0"/>
          <a:ext cx="0" cy="0"/>
          <a:chOff x="0" y="0"/>
          <a:chExt cx="0" cy="0"/>
        </a:xfrm>
      </p:grpSpPr>
      <p:sp>
        <p:nvSpPr>
          <p:cNvPr id="137" name="Google Shape;137;p2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8" name="Google Shape;138;p2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9" name="Google Shape;139;p2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0" name="Google Shape;140;p2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41" name="Google Shape;141;p2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2" name="Google Shape;142;p2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3" name="Google Shape;143;p2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45"/>
        <p:cNvGrpSpPr/>
        <p:nvPr/>
      </p:nvGrpSpPr>
      <p:grpSpPr>
        <a:xfrm>
          <a:off x="0" y="0"/>
          <a:ext cx="0" cy="0"/>
          <a:chOff x="0" y="0"/>
          <a:chExt cx="0" cy="0"/>
        </a:xfrm>
      </p:grpSpPr>
      <p:sp>
        <p:nvSpPr>
          <p:cNvPr id="146" name="Google Shape;146;p25"/>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pic>
        <p:nvPicPr>
          <p:cNvPr id="147" name="Google Shape;147;p25"/>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48" name="Google Shape;148;p2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9" name="Google Shape;149;p2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0" name="Google Shape;150;p2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1" name="Google Shape;151;p2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2" name="Google Shape;152;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53"/>
        <p:cNvGrpSpPr/>
        <p:nvPr/>
      </p:nvGrpSpPr>
      <p:grpSpPr>
        <a:xfrm>
          <a:off x="0" y="0"/>
          <a:ext cx="0" cy="0"/>
          <a:chOff x="0" y="0"/>
          <a:chExt cx="0" cy="0"/>
        </a:xfrm>
      </p:grpSpPr>
      <p:sp>
        <p:nvSpPr>
          <p:cNvPr id="154" name="Google Shape;154;p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55" name="Google Shape;155;p2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6" name="Google Shape;156;p2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7" name="Google Shape;15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66"/>
        <p:cNvGrpSpPr/>
        <p:nvPr/>
      </p:nvGrpSpPr>
      <p:grpSpPr>
        <a:xfrm>
          <a:off x="0" y="0"/>
          <a:ext cx="0" cy="0"/>
          <a:chOff x="0" y="0"/>
          <a:chExt cx="0" cy="0"/>
        </a:xfrm>
      </p:grpSpPr>
      <p:sp>
        <p:nvSpPr>
          <p:cNvPr id="167" name="Google Shape;167;p2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168" name="Google Shape;168;p28"/>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pic>
        <p:nvPicPr>
          <p:cNvPr id="169" name="Google Shape;169;p28"/>
          <p:cNvPicPr preferRelativeResize="0"/>
          <p:nvPr/>
        </p:nvPicPr>
        <p:blipFill rotWithShape="1">
          <a:blip r:embed="rId2">
            <a:alphaModFix/>
          </a:blip>
          <a:srcRect/>
          <a:stretch/>
        </p:blipFill>
        <p:spPr>
          <a:xfrm>
            <a:off x="4089652" y="2604100"/>
            <a:ext cx="964694" cy="18288"/>
          </a:xfrm>
          <a:prstGeom prst="rect">
            <a:avLst/>
          </a:prstGeom>
          <a:noFill/>
          <a:ln>
            <a:noFill/>
          </a:ln>
        </p:spPr>
      </p:pic>
      <p:pic>
        <p:nvPicPr>
          <p:cNvPr id="170" name="Google Shape;170;p2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71" name="Google Shape;171;p2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2" name="Google Shape;172;p28"/>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73" name="Google Shape;173;p28"/>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4" name="Google Shape;174;p28"/>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5" name="Google Shape;175;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6"/>
        <p:cNvGrpSpPr/>
        <p:nvPr/>
      </p:nvGrpSpPr>
      <p:grpSpPr>
        <a:xfrm>
          <a:off x="0" y="0"/>
          <a:ext cx="0" cy="0"/>
          <a:chOff x="0" y="0"/>
          <a:chExt cx="0" cy="0"/>
        </a:xfrm>
      </p:grpSpPr>
      <p:sp>
        <p:nvSpPr>
          <p:cNvPr id="177" name="Google Shape;177;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8" name="Google Shape;178;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 name="Google Shape;179;p29"/>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0" name="Google Shape;180;p29"/>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1" name="Google Shape;181;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82"/>
        <p:cNvGrpSpPr/>
        <p:nvPr/>
      </p:nvGrpSpPr>
      <p:grpSpPr>
        <a:xfrm>
          <a:off x="0" y="0"/>
          <a:ext cx="0" cy="0"/>
          <a:chOff x="0" y="0"/>
          <a:chExt cx="0" cy="0"/>
        </a:xfrm>
      </p:grpSpPr>
      <p:sp>
        <p:nvSpPr>
          <p:cNvPr id="183" name="Google Shape;183;p30"/>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pic>
        <p:nvPicPr>
          <p:cNvPr id="184" name="Google Shape;184;p30"/>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85" name="Google Shape;185;p3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86" name="Google Shape;186;p30" descr="Twitter icon"/>
          <p:cNvPicPr preferRelativeResize="0"/>
          <p:nvPr/>
        </p:nvPicPr>
        <p:blipFill rotWithShape="1">
          <a:blip r:embed="rId3">
            <a:alphaModFix/>
          </a:blip>
          <a:srcRect/>
          <a:stretch/>
        </p:blipFill>
        <p:spPr>
          <a:xfrm>
            <a:off x="2038718" y="3032552"/>
            <a:ext cx="375030" cy="375030"/>
          </a:xfrm>
          <a:prstGeom prst="rect">
            <a:avLst/>
          </a:prstGeom>
          <a:noFill/>
          <a:ln>
            <a:noFill/>
          </a:ln>
        </p:spPr>
      </p:pic>
      <p:sp>
        <p:nvSpPr>
          <p:cNvPr id="187" name="Google Shape;187;p30"/>
          <p:cNvSpPr txBox="1"/>
          <p:nvPr/>
        </p:nvSpPr>
        <p:spPr>
          <a:xfrm>
            <a:off x="2038718" y="3032552"/>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Arial"/>
              <a:buNone/>
            </a:pPr>
            <a:r>
              <a:rPr lang="en" sz="1800" b="0" i="0" u="none" strike="noStrike" cap="none">
                <a:solidFill>
                  <a:schemeClr val="accent1"/>
                </a:solidFill>
                <a:latin typeface="Arial"/>
                <a:ea typeface="Arial"/>
                <a:cs typeface="Arial"/>
                <a:sym typeface="Arial"/>
              </a:rPr>
              <a:t>twitter.com/ORDeptEd | fb.com/ORDeptEd</a:t>
            </a:r>
            <a:endParaRPr sz="1800" b="0" i="0" u="none" strike="noStrike" cap="none">
              <a:solidFill>
                <a:schemeClr val="accent1"/>
              </a:solidFill>
              <a:latin typeface="Arial"/>
              <a:ea typeface="Arial"/>
              <a:cs typeface="Arial"/>
              <a:sym typeface="Arial"/>
            </a:endParaRPr>
          </a:p>
        </p:txBody>
      </p:sp>
      <p:pic>
        <p:nvPicPr>
          <p:cNvPr id="188" name="Google Shape;188;p30" descr="Facebook icon"/>
          <p:cNvPicPr preferRelativeResize="0"/>
          <p:nvPr/>
        </p:nvPicPr>
        <p:blipFill rotWithShape="1">
          <a:blip r:embed="rId4">
            <a:alphaModFix/>
          </a:blip>
          <a:srcRect/>
          <a:stretch/>
        </p:blipFill>
        <p:spPr>
          <a:xfrm>
            <a:off x="6768720" y="3032552"/>
            <a:ext cx="375030" cy="375030"/>
          </a:xfrm>
          <a:prstGeom prst="rect">
            <a:avLst/>
          </a:prstGeom>
          <a:noFill/>
          <a:ln>
            <a:noFill/>
          </a:ln>
        </p:spPr>
      </p:pic>
      <p:sp>
        <p:nvSpPr>
          <p:cNvPr id="189" name="Google Shape;189;p3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0" name="Google Shape;190;p3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1" name="Google Shape;191;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2"/>
        <p:cNvGrpSpPr/>
        <p:nvPr/>
      </p:nvGrpSpPr>
      <p:grpSpPr>
        <a:xfrm>
          <a:off x="0" y="0"/>
          <a:ext cx="0" cy="0"/>
          <a:chOff x="0" y="0"/>
          <a:chExt cx="0" cy="0"/>
        </a:xfrm>
      </p:grpSpPr>
      <p:sp>
        <p:nvSpPr>
          <p:cNvPr id="193" name="Google Shape;193;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4" name="Google Shape;194;p3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5" name="Google Shape;195;p3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6" name="Google Shape;196;p3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7" name="Google Shape;197;p3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8" name="Google Shape;198;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199"/>
        <p:cNvGrpSpPr/>
        <p:nvPr/>
      </p:nvGrpSpPr>
      <p:grpSpPr>
        <a:xfrm>
          <a:off x="0" y="0"/>
          <a:ext cx="0" cy="0"/>
          <a:chOff x="0" y="0"/>
          <a:chExt cx="0" cy="0"/>
        </a:xfrm>
      </p:grpSpPr>
      <p:sp>
        <p:nvSpPr>
          <p:cNvPr id="200" name="Google Shape;200;p32"/>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201" name="Google Shape;201;p32"/>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pic>
        <p:nvPicPr>
          <p:cNvPr id="202" name="Google Shape;202;p32"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03" name="Google Shape;203;p32"/>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4" name="Google Shape;204;p3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5" name="Google Shape;205;p3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6" name="Google Shape;20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207"/>
        <p:cNvGrpSpPr/>
        <p:nvPr/>
      </p:nvGrpSpPr>
      <p:grpSpPr>
        <a:xfrm>
          <a:off x="0" y="0"/>
          <a:ext cx="0" cy="0"/>
          <a:chOff x="0" y="0"/>
          <a:chExt cx="0" cy="0"/>
        </a:xfrm>
      </p:grpSpPr>
      <p:sp>
        <p:nvSpPr>
          <p:cNvPr id="208" name="Google Shape;208;p33"/>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209" name="Google Shape;209;p33"/>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210" name="Google Shape;210;p3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 name="Google Shape;211;p3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2" name="Google Shape;212;p3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3" name="Google Shape;213;p3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4" name="Google Shape;214;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68"/>
        <p:cNvGrpSpPr/>
        <p:nvPr/>
      </p:nvGrpSpPr>
      <p:grpSpPr>
        <a:xfrm>
          <a:off x="0" y="0"/>
          <a:ext cx="0" cy="0"/>
          <a:chOff x="0" y="0"/>
          <a:chExt cx="0" cy="0"/>
        </a:xfrm>
      </p:grpSpPr>
      <p:sp>
        <p:nvSpPr>
          <p:cNvPr id="69" name="Google Shape;69;p15"/>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0" u="none" strike="noStrike" cap="none">
                <a:solidFill>
                  <a:schemeClr val="lt1"/>
                </a:solidFill>
                <a:latin typeface="Arial"/>
                <a:ea typeface="Arial"/>
                <a:cs typeface="Arial"/>
                <a:sym typeface="Arial"/>
              </a:rPr>
              <a:t>v</a:t>
            </a:r>
            <a:endParaRPr sz="1100" b="0" i="0" u="none" strike="noStrike" cap="none">
              <a:solidFill>
                <a:srgbClr val="000000"/>
              </a:solidFill>
              <a:latin typeface="Arial"/>
              <a:ea typeface="Arial"/>
              <a:cs typeface="Arial"/>
              <a:sym typeface="Arial"/>
            </a:endParaRPr>
          </a:p>
        </p:txBody>
      </p:sp>
      <p:sp>
        <p:nvSpPr>
          <p:cNvPr id="70" name="Google Shape;70;p1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Google Shape;71;p1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1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215"/>
        <p:cNvGrpSpPr/>
        <p:nvPr/>
      </p:nvGrpSpPr>
      <p:grpSpPr>
        <a:xfrm>
          <a:off x="0" y="0"/>
          <a:ext cx="0" cy="0"/>
          <a:chOff x="0" y="0"/>
          <a:chExt cx="0" cy="0"/>
        </a:xfrm>
      </p:grpSpPr>
      <p:sp>
        <p:nvSpPr>
          <p:cNvPr id="216" name="Google Shape;216;p34"/>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217" name="Google Shape;217;p34"/>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218" name="Google Shape;218;p34"/>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9" name="Google Shape;219;p34"/>
          <p:cNvSpPr>
            <a:spLocks noGrp="1"/>
          </p:cNvSpPr>
          <p:nvPr>
            <p:ph type="pic" idx="2"/>
          </p:nvPr>
        </p:nvSpPr>
        <p:spPr>
          <a:xfrm>
            <a:off x="537883" y="2655094"/>
            <a:ext cx="2949000" cy="1740600"/>
          </a:xfrm>
          <a:prstGeom prst="rect">
            <a:avLst/>
          </a:prstGeom>
          <a:noFill/>
          <a:ln>
            <a:noFill/>
          </a:ln>
        </p:spPr>
      </p:sp>
      <p:sp>
        <p:nvSpPr>
          <p:cNvPr id="220" name="Google Shape;220;p34"/>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21" name="Google Shape;221;p3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2" name="Google Shape;222;p3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23" name="Google Shape;223;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24"/>
        <p:cNvGrpSpPr/>
        <p:nvPr/>
      </p:nvGrpSpPr>
      <p:grpSpPr>
        <a:xfrm>
          <a:off x="0" y="0"/>
          <a:ext cx="0" cy="0"/>
          <a:chOff x="0" y="0"/>
          <a:chExt cx="0" cy="0"/>
        </a:xfrm>
      </p:grpSpPr>
      <p:sp>
        <p:nvSpPr>
          <p:cNvPr id="225" name="Google Shape;225;p3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6" name="Google Shape;226;p3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7" name="Google Shape;227;p3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8" name="Google Shape;228;p3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9" name="Google Shape;229;p3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30" name="Google Shape;230;p35"/>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1" name="Google Shape;231;p3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2" name="Google Shape;232;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233"/>
        <p:cNvGrpSpPr/>
        <p:nvPr/>
      </p:nvGrpSpPr>
      <p:grpSpPr>
        <a:xfrm>
          <a:off x="0" y="0"/>
          <a:ext cx="0" cy="0"/>
          <a:chOff x="0" y="0"/>
          <a:chExt cx="0" cy="0"/>
        </a:xfrm>
      </p:grpSpPr>
      <p:sp>
        <p:nvSpPr>
          <p:cNvPr id="234" name="Google Shape;234;p36"/>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235" name="Google Shape;235;p3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6" name="Google Shape;236;p36"/>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7" name="Google Shape;237;p36"/>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8" name="Google Shape;238;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239"/>
        <p:cNvGrpSpPr/>
        <p:nvPr/>
      </p:nvGrpSpPr>
      <p:grpSpPr>
        <a:xfrm>
          <a:off x="0" y="0"/>
          <a:ext cx="0" cy="0"/>
          <a:chOff x="0" y="0"/>
          <a:chExt cx="0" cy="0"/>
        </a:xfrm>
      </p:grpSpPr>
      <p:sp>
        <p:nvSpPr>
          <p:cNvPr id="240" name="Google Shape;240;p37"/>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r>
              <a:rPr lang="en" sz="1100" b="0" i="0" u="none" strike="noStrike" cap="none">
                <a:solidFill>
                  <a:schemeClr val="lt1"/>
                </a:solidFill>
                <a:latin typeface="Arial"/>
                <a:ea typeface="Arial"/>
                <a:cs typeface="Arial"/>
                <a:sym typeface="Arial"/>
              </a:rPr>
              <a:t>v</a:t>
            </a:r>
            <a:endParaRPr sz="1100"/>
          </a:p>
        </p:txBody>
      </p:sp>
      <p:sp>
        <p:nvSpPr>
          <p:cNvPr id="241" name="Google Shape;241;p3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42" name="Google Shape;24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3" name="Google Shape;243;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4" name="Google Shape;244;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245"/>
        <p:cNvGrpSpPr/>
        <p:nvPr/>
      </p:nvGrpSpPr>
      <p:grpSpPr>
        <a:xfrm>
          <a:off x="0" y="0"/>
          <a:ext cx="0" cy="0"/>
          <a:chOff x="0" y="0"/>
          <a:chExt cx="0" cy="0"/>
        </a:xfrm>
      </p:grpSpPr>
      <p:sp>
        <p:nvSpPr>
          <p:cNvPr id="246" name="Google Shape;246;p38"/>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pic>
        <p:nvPicPr>
          <p:cNvPr id="247" name="Google Shape;247;p38"/>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48" name="Google Shape;248;p3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9" name="Google Shape;249;p3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50" name="Google Shape;250;p38"/>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1" name="Google Shape;251;p38"/>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2" name="Google Shape;25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6" name="Google Shape;76;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Google Shape;77;p16"/>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16"/>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9" name="Google Shape;79;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0"/>
        <p:cNvGrpSpPr/>
        <p:nvPr/>
      </p:nvGrpSpPr>
      <p:grpSpPr>
        <a:xfrm>
          <a:off x="0" y="0"/>
          <a:ext cx="0" cy="0"/>
          <a:chOff x="0" y="0"/>
          <a:chExt cx="0" cy="0"/>
        </a:xfrm>
      </p:grpSpPr>
      <p:sp>
        <p:nvSpPr>
          <p:cNvPr id="81" name="Google Shape;81;p1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2" name="Google Shape;82;p17"/>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3" name="Google Shape;83;p1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4" name="Google Shape;84;p1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1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87"/>
        <p:cNvGrpSpPr/>
        <p:nvPr/>
      </p:nvGrpSpPr>
      <p:grpSpPr>
        <a:xfrm>
          <a:off x="0" y="0"/>
          <a:ext cx="0" cy="0"/>
          <a:chOff x="0" y="0"/>
          <a:chExt cx="0" cy="0"/>
        </a:xfrm>
      </p:grpSpPr>
      <p:sp>
        <p:nvSpPr>
          <p:cNvPr id="88" name="Google Shape;88;p1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9" name="Google Shape;89;p1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 name="Google Shape;90;p1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1" name="Google Shape;91;p1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2" name="Google Shape;92;p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3" name="Google Shape;93;p1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595959"/>
                </a:solidFill>
                <a:latin typeface="Calibri"/>
                <a:ea typeface="Calibri"/>
                <a:cs typeface="Calibri"/>
                <a:sym typeface="Calibri"/>
              </a:rPr>
              <a:t>Oregon Department of Education</a:t>
            </a:r>
            <a:endParaRPr sz="1100" b="0" i="0" u="none" strike="noStrike" cap="none">
              <a:solidFill>
                <a:srgbClr val="000000"/>
              </a:solidFill>
              <a:latin typeface="Arial"/>
              <a:ea typeface="Arial"/>
              <a:cs typeface="Arial"/>
              <a:sym typeface="Arial"/>
            </a:endParaRPr>
          </a:p>
        </p:txBody>
      </p:sp>
      <p:sp>
        <p:nvSpPr>
          <p:cNvPr id="94" name="Google Shape;94;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95"/>
        <p:cNvGrpSpPr/>
        <p:nvPr/>
      </p:nvGrpSpPr>
      <p:grpSpPr>
        <a:xfrm>
          <a:off x="0" y="0"/>
          <a:ext cx="0" cy="0"/>
          <a:chOff x="0" y="0"/>
          <a:chExt cx="0" cy="0"/>
        </a:xfrm>
      </p:grpSpPr>
      <p:sp>
        <p:nvSpPr>
          <p:cNvPr id="96" name="Google Shape;96;p19"/>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97" name="Google Shape;97;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8" name="Google Shape;98;p19"/>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9" name="Google Shape;99;p19"/>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0" name="Google Shape;100;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01"/>
        <p:cNvGrpSpPr/>
        <p:nvPr/>
      </p:nvGrpSpPr>
      <p:grpSpPr>
        <a:xfrm>
          <a:off x="0" y="0"/>
          <a:ext cx="0" cy="0"/>
          <a:chOff x="0" y="0"/>
          <a:chExt cx="0" cy="0"/>
        </a:xfrm>
      </p:grpSpPr>
      <p:sp>
        <p:nvSpPr>
          <p:cNvPr id="102" name="Google Shape;102;p20"/>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pic>
        <p:nvPicPr>
          <p:cNvPr id="103" name="Google Shape;103;p20"/>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04" name="Google Shape;104;p2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105" name="Google Shape;105;p20" descr="Twitter icon"/>
          <p:cNvPicPr preferRelativeResize="0"/>
          <p:nvPr/>
        </p:nvPicPr>
        <p:blipFill rotWithShape="1">
          <a:blip r:embed="rId3">
            <a:alphaModFix/>
          </a:blip>
          <a:srcRect/>
          <a:stretch/>
        </p:blipFill>
        <p:spPr>
          <a:xfrm>
            <a:off x="2038718" y="3032552"/>
            <a:ext cx="375030" cy="375030"/>
          </a:xfrm>
          <a:prstGeom prst="rect">
            <a:avLst/>
          </a:prstGeom>
          <a:noFill/>
          <a:ln>
            <a:noFill/>
          </a:ln>
        </p:spPr>
      </p:pic>
      <p:sp>
        <p:nvSpPr>
          <p:cNvPr id="106" name="Google Shape;106;p20"/>
          <p:cNvSpPr txBox="1"/>
          <p:nvPr/>
        </p:nvSpPr>
        <p:spPr>
          <a:xfrm>
            <a:off x="2038718" y="3032552"/>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Arial"/>
              <a:buNone/>
            </a:pPr>
            <a:r>
              <a:rPr lang="en" sz="1800" b="0" i="0" u="none" strike="noStrike" cap="none">
                <a:solidFill>
                  <a:schemeClr val="accent1"/>
                </a:solidFill>
                <a:latin typeface="Arial"/>
                <a:ea typeface="Arial"/>
                <a:cs typeface="Arial"/>
                <a:sym typeface="Arial"/>
              </a:rPr>
              <a:t>twitter.com/ORDeptEd | fb.com/ORDeptEd</a:t>
            </a:r>
            <a:endParaRPr sz="1800" b="0" i="0" u="none" strike="noStrike" cap="none">
              <a:solidFill>
                <a:schemeClr val="accent1"/>
              </a:solidFill>
              <a:latin typeface="Arial"/>
              <a:ea typeface="Arial"/>
              <a:cs typeface="Arial"/>
              <a:sym typeface="Arial"/>
            </a:endParaRPr>
          </a:p>
        </p:txBody>
      </p:sp>
      <p:pic>
        <p:nvPicPr>
          <p:cNvPr id="107" name="Google Shape;107;p20" descr="Facebook icon"/>
          <p:cNvPicPr preferRelativeResize="0"/>
          <p:nvPr/>
        </p:nvPicPr>
        <p:blipFill rotWithShape="1">
          <a:blip r:embed="rId4">
            <a:alphaModFix/>
          </a:blip>
          <a:srcRect/>
          <a:stretch/>
        </p:blipFill>
        <p:spPr>
          <a:xfrm>
            <a:off x="6768720" y="3032552"/>
            <a:ext cx="375030" cy="375030"/>
          </a:xfrm>
          <a:prstGeom prst="rect">
            <a:avLst/>
          </a:prstGeom>
          <a:noFill/>
          <a:ln>
            <a:noFill/>
          </a:ln>
        </p:spPr>
      </p:pic>
      <p:sp>
        <p:nvSpPr>
          <p:cNvPr id="108" name="Google Shape;108;p2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9" name="Google Shape;109;p2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0" name="Google Shape;110;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111"/>
        <p:cNvGrpSpPr/>
        <p:nvPr/>
      </p:nvGrpSpPr>
      <p:grpSpPr>
        <a:xfrm>
          <a:off x="0" y="0"/>
          <a:ext cx="0" cy="0"/>
          <a:chOff x="0" y="0"/>
          <a:chExt cx="0" cy="0"/>
        </a:xfrm>
      </p:grpSpPr>
      <p:sp>
        <p:nvSpPr>
          <p:cNvPr id="112" name="Google Shape;112;p21"/>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13" name="Google Shape;113;p21"/>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pic>
        <p:nvPicPr>
          <p:cNvPr id="114" name="Google Shape;114;p21"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15" name="Google Shape;115;p21"/>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6" name="Google Shape;116;p2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7" name="Google Shape;117;p2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8" name="Google Shape;118;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119"/>
        <p:cNvGrpSpPr/>
        <p:nvPr/>
      </p:nvGrpSpPr>
      <p:grpSpPr>
        <a:xfrm>
          <a:off x="0" y="0"/>
          <a:ext cx="0" cy="0"/>
          <a:chOff x="0" y="0"/>
          <a:chExt cx="0" cy="0"/>
        </a:xfrm>
      </p:grpSpPr>
      <p:sp>
        <p:nvSpPr>
          <p:cNvPr id="120" name="Google Shape;120;p22"/>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21" name="Google Shape;121;p22"/>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sp>
        <p:nvSpPr>
          <p:cNvPr id="122" name="Google Shape;122;p2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3" name="Google Shape;123;p2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4" name="Google Shape;124;p2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5" name="Google Shape;125;p2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6" name="Google Shape;126;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595959"/>
              </a:solidFill>
              <a:latin typeface="Arial"/>
              <a:ea typeface="Arial"/>
              <a:cs typeface="Arial"/>
              <a:sym typeface="Arial"/>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900" b="0" i="0" u="none" strike="noStrike" cap="none">
                <a:solidFill>
                  <a:srgbClr val="595959"/>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5" name="Google Shape;55;p1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900" b="0" i="0" u="none" strike="noStrike" cap="none">
                <a:solidFill>
                  <a:srgbClr val="595959"/>
                </a:solidFill>
                <a:latin typeface="Arial"/>
                <a:ea typeface="Arial"/>
                <a:cs typeface="Arial"/>
                <a:sym typeface="Arial"/>
              </a:defRPr>
            </a:lvl1pPr>
            <a:lvl2pPr marR="0" lvl="1"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56" name="Google Shape;56;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57" name="Google Shape;57;p13" descr="Decorative line break"/>
          <p:cNvPicPr preferRelativeResize="0"/>
          <p:nvPr/>
        </p:nvPicPr>
        <p:blipFill rotWithShape="1">
          <a:blip r:embed="rId15">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8"/>
        <p:cNvGrpSpPr/>
        <p:nvPr/>
      </p:nvGrpSpPr>
      <p:grpSpPr>
        <a:xfrm>
          <a:off x="0" y="0"/>
          <a:ext cx="0" cy="0"/>
          <a:chOff x="0" y="0"/>
          <a:chExt cx="0" cy="0"/>
        </a:xfrm>
      </p:grpSpPr>
      <p:sp>
        <p:nvSpPr>
          <p:cNvPr id="159" name="Google Shape;159;p27"/>
          <p:cNvSpPr/>
          <p:nvPr/>
        </p:nvSpPr>
        <p:spPr>
          <a:xfrm>
            <a:off x="154641" y="161365"/>
            <a:ext cx="8831100" cy="4824300"/>
          </a:xfrm>
          <a:prstGeom prst="rect">
            <a:avLst/>
          </a:prstGeom>
          <a:solidFill>
            <a:schemeClr val="lt1"/>
          </a:solidFill>
          <a:ln>
            <a:noFill/>
          </a:ln>
          <a:effectLst>
            <a:outerShdw blurRad="38100" dist="28575"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rgbClr val="595959"/>
              </a:solidFill>
              <a:latin typeface="Arial"/>
              <a:ea typeface="Arial"/>
              <a:cs typeface="Arial"/>
              <a:sym typeface="Arial"/>
            </a:endParaRPr>
          </a:p>
        </p:txBody>
      </p:sp>
      <p:sp>
        <p:nvSpPr>
          <p:cNvPr id="160" name="Google Shape;160;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61" name="Google Shape;16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2" name="Google Shape;162;p2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SzPts val="1100"/>
              <a:buNone/>
              <a:defRPr sz="900" b="0" i="0" u="none" strike="noStrike" cap="none">
                <a:solidFill>
                  <a:srgbClr val="595959"/>
                </a:solidFill>
                <a:latin typeface="Arial"/>
                <a:ea typeface="Arial"/>
                <a:cs typeface="Arial"/>
                <a:sym typeface="Arial"/>
              </a:defRPr>
            </a:lvl1pPr>
            <a:lvl2pPr marR="0" lvl="1"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9pPr>
          </a:lstStyle>
          <a:p>
            <a:endParaRPr/>
          </a:p>
        </p:txBody>
      </p:sp>
      <p:sp>
        <p:nvSpPr>
          <p:cNvPr id="163" name="Google Shape;163;p2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SzPts val="1100"/>
              <a:buNone/>
              <a:defRPr sz="900" b="0" i="0" u="none" strike="noStrike" cap="none">
                <a:solidFill>
                  <a:srgbClr val="595959"/>
                </a:solidFill>
                <a:latin typeface="Arial"/>
                <a:ea typeface="Arial"/>
                <a:cs typeface="Arial"/>
                <a:sym typeface="Arial"/>
              </a:defRPr>
            </a:lvl1pPr>
            <a:lvl2pPr marR="0" lvl="1"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SzPts val="1100"/>
              <a:buNone/>
              <a:defRPr sz="1100" b="0" i="0" u="none" strike="noStrike" cap="none">
                <a:solidFill>
                  <a:srgbClr val="000000"/>
                </a:solidFill>
                <a:latin typeface="Arial"/>
                <a:ea typeface="Arial"/>
                <a:cs typeface="Arial"/>
                <a:sym typeface="Arial"/>
              </a:defRPr>
            </a:lvl9pPr>
          </a:lstStyle>
          <a:p>
            <a:endParaRPr/>
          </a:p>
        </p:txBody>
      </p:sp>
      <p:sp>
        <p:nvSpPr>
          <p:cNvPr id="164" name="Google Shape;16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None/>
              <a:defRPr sz="9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None/>
              <a:defRPr sz="9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None/>
              <a:defRPr sz="9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None/>
              <a:defRPr sz="9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None/>
              <a:defRPr sz="9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None/>
              <a:defRPr sz="9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None/>
              <a:defRPr sz="9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None/>
              <a:defRPr sz="9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None/>
              <a:defRPr sz="9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65" name="Google Shape;165;p27" descr="Decorative line break"/>
          <p:cNvPicPr preferRelativeResize="0"/>
          <p:nvPr/>
        </p:nvPicPr>
        <p:blipFill rotWithShape="1">
          <a:blip r:embed="rId1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56"/>
        <p:cNvGrpSpPr/>
        <p:nvPr/>
      </p:nvGrpSpPr>
      <p:grpSpPr>
        <a:xfrm>
          <a:off x="0" y="0"/>
          <a:ext cx="0" cy="0"/>
          <a:chOff x="0" y="0"/>
          <a:chExt cx="0" cy="0"/>
        </a:xfrm>
      </p:grpSpPr>
      <p:sp>
        <p:nvSpPr>
          <p:cNvPr id="257" name="Google Shape;257;p39"/>
          <p:cNvSpPr txBox="1">
            <a:spLocks noGrp="1"/>
          </p:cNvSpPr>
          <p:nvPr>
            <p:ph type="ctrTitle"/>
          </p:nvPr>
        </p:nvSpPr>
        <p:spPr>
          <a:xfrm>
            <a:off x="277750" y="1779458"/>
            <a:ext cx="85848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3690"/>
              <a:buFont typeface="Calibri"/>
              <a:buNone/>
            </a:pPr>
            <a:r>
              <a:rPr lang="en" sz="3490">
                <a:solidFill>
                  <a:schemeClr val="accent3"/>
                </a:solidFill>
              </a:rPr>
              <a:t>District Performance &amp; Continuum of Supports</a:t>
            </a:r>
            <a:endParaRPr sz="3490">
              <a:solidFill>
                <a:schemeClr val="accent3"/>
              </a:solidFill>
            </a:endParaRPr>
          </a:p>
        </p:txBody>
      </p:sp>
      <p:sp>
        <p:nvSpPr>
          <p:cNvPr id="258" name="Google Shape;258;p39"/>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accent1"/>
              </a:buClr>
              <a:buSzPts val="1800"/>
              <a:buNone/>
            </a:pPr>
            <a:r>
              <a:rPr lang="en" sz="2400">
                <a:solidFill>
                  <a:schemeClr val="accent3"/>
                </a:solidFill>
              </a:rPr>
              <a:t>Updated October 2025</a:t>
            </a:r>
            <a:endParaRPr sz="2400">
              <a:solidFill>
                <a:schemeClr val="accent3"/>
              </a:solidFill>
            </a:endParaRPr>
          </a:p>
        </p:txBody>
      </p:sp>
      <p:sp>
        <p:nvSpPr>
          <p:cNvPr id="259" name="Google Shape;259;p39"/>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None/>
            </a:pPr>
            <a:r>
              <a:rPr lang="en"/>
              <a:t>Oregon Department of Education</a:t>
            </a:r>
            <a:endParaRPr/>
          </a:p>
        </p:txBody>
      </p:sp>
      <p:sp>
        <p:nvSpPr>
          <p:cNvPr id="260" name="Google Shape;26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None/>
            </a:pPr>
            <a:fld id="{00000000-1234-1234-1234-123412341234}" type="slidenum">
              <a:rPr lang="en"/>
              <a:t>1</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65"/>
        <p:cNvGrpSpPr/>
        <p:nvPr/>
      </p:nvGrpSpPr>
      <p:grpSpPr>
        <a:xfrm>
          <a:off x="0" y="0"/>
          <a:ext cx="0" cy="0"/>
          <a:chOff x="0" y="0"/>
          <a:chExt cx="0" cy="0"/>
        </a:xfrm>
      </p:grpSpPr>
      <p:sp>
        <p:nvSpPr>
          <p:cNvPr id="266" name="Google Shape;266;p40"/>
          <p:cNvSpPr txBox="1">
            <a:spLocks noGrp="1"/>
          </p:cNvSpPr>
          <p:nvPr>
            <p:ph type="title"/>
          </p:nvPr>
        </p:nvSpPr>
        <p:spPr>
          <a:xfrm>
            <a:off x="534996" y="498375"/>
            <a:ext cx="8272800" cy="5775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None/>
            </a:pPr>
            <a:r>
              <a:rPr lang="en" sz="4000">
                <a:solidFill>
                  <a:schemeClr val="accent3"/>
                </a:solidFill>
              </a:rPr>
              <a:t>Vision</a:t>
            </a:r>
            <a:endParaRPr sz="4000">
              <a:solidFill>
                <a:schemeClr val="accent3"/>
              </a:solidFill>
            </a:endParaRPr>
          </a:p>
        </p:txBody>
      </p:sp>
      <p:sp>
        <p:nvSpPr>
          <p:cNvPr id="267" name="Google Shape;267;p40"/>
          <p:cNvSpPr txBox="1">
            <a:spLocks noGrp="1"/>
          </p:cNvSpPr>
          <p:nvPr>
            <p:ph type="sldNum" idx="12"/>
          </p:nvPr>
        </p:nvSpPr>
        <p:spPr>
          <a:xfrm>
            <a:off x="4843463" y="345363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a:t>
            </a:fld>
            <a:endParaRPr/>
          </a:p>
        </p:txBody>
      </p:sp>
      <p:sp>
        <p:nvSpPr>
          <p:cNvPr id="268" name="Google Shape;268;p40"/>
          <p:cNvSpPr/>
          <p:nvPr/>
        </p:nvSpPr>
        <p:spPr>
          <a:xfrm>
            <a:off x="835300" y="1575150"/>
            <a:ext cx="7672200" cy="2445000"/>
          </a:xfrm>
          <a:prstGeom prst="roundRect">
            <a:avLst>
              <a:gd name="adj" fmla="val 16667"/>
            </a:avLst>
          </a:prstGeom>
          <a:solidFill>
            <a:schemeClr val="accent3"/>
          </a:solidFill>
          <a:ln w="7150" cap="flat" cmpd="sng">
            <a:solidFill>
              <a:schemeClr val="accent1"/>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r>
              <a:rPr lang="en" sz="2200">
                <a:solidFill>
                  <a:schemeClr val="lt1"/>
                </a:solidFill>
                <a:latin typeface="Calibri"/>
                <a:ea typeface="Calibri"/>
                <a:cs typeface="Calibri"/>
                <a:sym typeface="Calibri"/>
              </a:rPr>
              <a:t>The State will develop a transparent, equity-centered system where all Oregon districts have the clarity, tools, and aligned resources needed to continuously improve and meet student success priorities, resulting in measurable, sustained gains in student learning and wellbeing.</a:t>
            </a:r>
            <a:endParaRPr sz="22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73"/>
        <p:cNvGrpSpPr/>
        <p:nvPr/>
      </p:nvGrpSpPr>
      <p:grpSpPr>
        <a:xfrm>
          <a:off x="0" y="0"/>
          <a:ext cx="0" cy="0"/>
          <a:chOff x="0" y="0"/>
          <a:chExt cx="0" cy="0"/>
        </a:xfrm>
      </p:grpSpPr>
      <p:sp>
        <p:nvSpPr>
          <p:cNvPr id="274" name="Google Shape;274;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fontScale="90000"/>
          </a:bodyPr>
          <a:lstStyle/>
          <a:p>
            <a:pPr marL="0" lvl="0" indent="0" algn="l" rtl="0">
              <a:lnSpc>
                <a:spcPct val="90000"/>
              </a:lnSpc>
              <a:spcBef>
                <a:spcPts val="0"/>
              </a:spcBef>
              <a:spcAft>
                <a:spcPts val="0"/>
              </a:spcAft>
              <a:buSzPts val="1400"/>
              <a:buNone/>
            </a:pPr>
            <a:r>
              <a:rPr lang="en-US" dirty="0">
                <a:solidFill>
                  <a:schemeClr val="accent3"/>
                </a:solidFill>
              </a:rPr>
              <a:t>A Clear Line of Supports </a:t>
            </a:r>
            <a:br>
              <a:rPr lang="en-US" dirty="0">
                <a:solidFill>
                  <a:schemeClr val="accent3"/>
                </a:solidFill>
              </a:rPr>
            </a:br>
            <a:r>
              <a:rPr lang="en-US" dirty="0">
                <a:solidFill>
                  <a:schemeClr val="accent3"/>
                </a:solidFill>
              </a:rPr>
              <a:t>from the State to School Districts</a:t>
            </a:r>
          </a:p>
        </p:txBody>
      </p:sp>
      <p:sp>
        <p:nvSpPr>
          <p:cNvPr id="275" name="Google Shape;275;p41"/>
          <p:cNvSpPr txBox="1">
            <a:spLocks noGrp="1"/>
          </p:cNvSpPr>
          <p:nvPr>
            <p:ph type="body" idx="1"/>
          </p:nvPr>
        </p:nvSpPr>
        <p:spPr>
          <a:xfrm>
            <a:off x="423581" y="1369219"/>
            <a:ext cx="3374100" cy="3325500"/>
          </a:xfrm>
          <a:prstGeom prst="rect">
            <a:avLst/>
          </a:prstGeom>
          <a:noFill/>
          <a:ln>
            <a:noFill/>
          </a:ln>
        </p:spPr>
        <p:txBody>
          <a:bodyPr spcFirstLastPara="1" wrap="square" lIns="68575" tIns="34275" rIns="68575" bIns="34275" anchor="t" anchorCtr="0">
            <a:normAutofit/>
          </a:bodyPr>
          <a:lstStyle/>
          <a:p>
            <a:pPr marL="0" lvl="0" indent="0" algn="l" rtl="0">
              <a:lnSpc>
                <a:spcPct val="100000"/>
              </a:lnSpc>
              <a:spcBef>
                <a:spcPts val="0"/>
              </a:spcBef>
              <a:spcAft>
                <a:spcPts val="0"/>
              </a:spcAft>
              <a:buSzPts val="1400"/>
              <a:buNone/>
            </a:pPr>
            <a:r>
              <a:rPr lang="en" b="1" dirty="0"/>
              <a:t>Where We’ve Been</a:t>
            </a:r>
            <a:endParaRPr b="1" dirty="0"/>
          </a:p>
          <a:p>
            <a:pPr marL="342900" lvl="0" indent="-260350" algn="l" rtl="0">
              <a:lnSpc>
                <a:spcPct val="100000"/>
              </a:lnSpc>
              <a:spcBef>
                <a:spcPts val="0"/>
              </a:spcBef>
              <a:spcAft>
                <a:spcPts val="0"/>
              </a:spcAft>
              <a:buSzPts val="1500"/>
              <a:buFont typeface="Calibri"/>
              <a:buChar char="●"/>
            </a:pPr>
            <a:r>
              <a:rPr lang="en" sz="1500" dirty="0"/>
              <a:t>It is not always clear which districts need support and the type of support needed.</a:t>
            </a:r>
            <a:endParaRPr sz="1500" dirty="0"/>
          </a:p>
          <a:p>
            <a:pPr marL="342900" lvl="0" indent="-260350" algn="l" rtl="0">
              <a:lnSpc>
                <a:spcPct val="100000"/>
              </a:lnSpc>
              <a:spcBef>
                <a:spcPts val="0"/>
              </a:spcBef>
              <a:spcAft>
                <a:spcPts val="0"/>
              </a:spcAft>
              <a:buSzPts val="1500"/>
              <a:buFont typeface="Calibri"/>
              <a:buChar char="●"/>
            </a:pPr>
            <a:r>
              <a:rPr lang="en" sz="1500" dirty="0"/>
              <a:t>It is not always clear which staff from ODE is providing what support. </a:t>
            </a:r>
            <a:endParaRPr sz="1500" dirty="0"/>
          </a:p>
          <a:p>
            <a:pPr marL="342900" lvl="0" indent="-260350" algn="l" rtl="0">
              <a:lnSpc>
                <a:spcPct val="100000"/>
              </a:lnSpc>
              <a:spcBef>
                <a:spcPts val="0"/>
              </a:spcBef>
              <a:spcAft>
                <a:spcPts val="0"/>
              </a:spcAft>
              <a:buSzPts val="1500"/>
              <a:buFont typeface="Calibri"/>
              <a:buChar char="●"/>
            </a:pPr>
            <a:r>
              <a:rPr lang="en" sz="1500" dirty="0"/>
              <a:t>Districts are not required to complete interim assessments. </a:t>
            </a:r>
            <a:endParaRPr sz="1500" dirty="0"/>
          </a:p>
          <a:p>
            <a:pPr marL="342900" lvl="0" indent="-260350" algn="l" rtl="0">
              <a:lnSpc>
                <a:spcPct val="100000"/>
              </a:lnSpc>
              <a:spcBef>
                <a:spcPts val="0"/>
              </a:spcBef>
              <a:spcAft>
                <a:spcPts val="0"/>
              </a:spcAft>
              <a:buSzPts val="1500"/>
              <a:buFont typeface="Calibri"/>
              <a:buChar char="●"/>
            </a:pPr>
            <a:r>
              <a:rPr lang="en" sz="1500" dirty="0"/>
              <a:t>Technical assistance is not clearly defined.</a:t>
            </a:r>
            <a:endParaRPr sz="1500" dirty="0"/>
          </a:p>
          <a:p>
            <a:pPr marL="342900" lvl="0" indent="-260350" algn="l" rtl="0">
              <a:lnSpc>
                <a:spcPct val="100000"/>
              </a:lnSpc>
              <a:spcBef>
                <a:spcPts val="0"/>
              </a:spcBef>
              <a:spcAft>
                <a:spcPts val="0"/>
              </a:spcAft>
              <a:buSzPts val="1500"/>
              <a:buFont typeface="Calibri"/>
              <a:buChar char="●"/>
            </a:pPr>
            <a:r>
              <a:rPr lang="en" sz="1500" dirty="0"/>
              <a:t>Professional development standards are not defined. </a:t>
            </a:r>
            <a:endParaRPr sz="1500" dirty="0"/>
          </a:p>
        </p:txBody>
      </p:sp>
      <p:sp>
        <p:nvSpPr>
          <p:cNvPr id="276" name="Google Shape;276;p41"/>
          <p:cNvSpPr txBox="1">
            <a:spLocks noGrp="1"/>
          </p:cNvSpPr>
          <p:nvPr>
            <p:ph type="body" idx="2"/>
          </p:nvPr>
        </p:nvSpPr>
        <p:spPr>
          <a:xfrm>
            <a:off x="5029200" y="1369219"/>
            <a:ext cx="3858900" cy="3548400"/>
          </a:xfrm>
          <a:prstGeom prst="rect">
            <a:avLst/>
          </a:prstGeom>
          <a:noFill/>
          <a:ln>
            <a:noFill/>
          </a:ln>
        </p:spPr>
        <p:txBody>
          <a:bodyPr spcFirstLastPara="1" wrap="square" lIns="68575" tIns="34275" rIns="68575" bIns="34275" anchor="t" anchorCtr="0">
            <a:normAutofit lnSpcReduction="10000"/>
          </a:bodyPr>
          <a:lstStyle/>
          <a:p>
            <a:pPr marL="0" lvl="0" indent="0" algn="l" rtl="0">
              <a:lnSpc>
                <a:spcPct val="90000"/>
              </a:lnSpc>
              <a:spcBef>
                <a:spcPts val="800"/>
              </a:spcBef>
              <a:spcAft>
                <a:spcPts val="0"/>
              </a:spcAft>
              <a:buSzPts val="1400"/>
              <a:buNone/>
            </a:pPr>
            <a:r>
              <a:rPr lang="en" b="1"/>
              <a:t>Where We’re Headed</a:t>
            </a:r>
            <a:endParaRPr b="1"/>
          </a:p>
          <a:p>
            <a:pPr marL="342900" lvl="0" indent="-260350" algn="l" rtl="0">
              <a:lnSpc>
                <a:spcPct val="100000"/>
              </a:lnSpc>
              <a:spcBef>
                <a:spcPts val="0"/>
              </a:spcBef>
              <a:spcAft>
                <a:spcPts val="0"/>
              </a:spcAft>
              <a:buSzPts val="1500"/>
              <a:buFont typeface="Calibri"/>
              <a:buChar char="●"/>
            </a:pPr>
            <a:r>
              <a:rPr lang="en" sz="1500"/>
              <a:t>ODE is a “one-stop shop” with a variety of supports available for school districts.</a:t>
            </a:r>
            <a:endParaRPr sz="1500"/>
          </a:p>
          <a:p>
            <a:pPr marL="342900" lvl="0" indent="-260350" algn="l" rtl="0">
              <a:lnSpc>
                <a:spcPct val="100000"/>
              </a:lnSpc>
              <a:spcBef>
                <a:spcPts val="0"/>
              </a:spcBef>
              <a:spcAft>
                <a:spcPts val="0"/>
              </a:spcAft>
              <a:buSzPts val="1500"/>
              <a:buChar char="●"/>
            </a:pPr>
            <a:r>
              <a:rPr lang="en" sz="1500"/>
              <a:t>ODE’s Continuum of Supports has clearly defined entry points and exit points, informed by adopted growth targets.</a:t>
            </a:r>
            <a:endParaRPr sz="1500"/>
          </a:p>
          <a:p>
            <a:pPr marL="342900" lvl="0" indent="-260350" algn="l" rtl="0">
              <a:lnSpc>
                <a:spcPct val="100000"/>
              </a:lnSpc>
              <a:spcBef>
                <a:spcPts val="0"/>
              </a:spcBef>
              <a:spcAft>
                <a:spcPts val="0"/>
              </a:spcAft>
              <a:buSzPts val="1500"/>
              <a:buChar char="●"/>
            </a:pPr>
            <a:r>
              <a:rPr lang="en" sz="1500"/>
              <a:t>ODE has cross-office regional support teams to address district needs, support progress monitoring, and deliver coaching and technical assistance as appropriate.</a:t>
            </a:r>
            <a:endParaRPr sz="1500"/>
          </a:p>
          <a:p>
            <a:pPr marL="342900" lvl="0" indent="-260350" algn="l" rtl="0">
              <a:lnSpc>
                <a:spcPct val="100000"/>
              </a:lnSpc>
              <a:spcBef>
                <a:spcPts val="0"/>
              </a:spcBef>
              <a:spcAft>
                <a:spcPts val="0"/>
              </a:spcAft>
              <a:buSzPts val="1500"/>
              <a:buChar char="●"/>
            </a:pPr>
            <a:r>
              <a:rPr lang="en" sz="1500"/>
              <a:t>ODE adheres to consistent technical assistance and professional development standards.</a:t>
            </a:r>
            <a:endParaRPr sz="1500"/>
          </a:p>
          <a:p>
            <a:pPr marL="342900" lvl="0" indent="-260350" algn="l" rtl="0">
              <a:lnSpc>
                <a:spcPct val="100000"/>
              </a:lnSpc>
              <a:spcBef>
                <a:spcPts val="0"/>
              </a:spcBef>
              <a:spcAft>
                <a:spcPts val="0"/>
              </a:spcAft>
              <a:buSzPts val="1500"/>
              <a:buChar char="●"/>
            </a:pPr>
            <a:r>
              <a:rPr lang="en" sz="1500"/>
              <a:t>Districts administer interim assessments in math &amp; language arts in Grades K-8. </a:t>
            </a:r>
            <a:endParaRPr sz="1500"/>
          </a:p>
        </p:txBody>
      </p:sp>
      <p:sp>
        <p:nvSpPr>
          <p:cNvPr id="277" name="Google Shape;277;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
              <a:t>3</a:t>
            </a:fld>
            <a:endParaRPr/>
          </a:p>
        </p:txBody>
      </p:sp>
      <p:sp>
        <p:nvSpPr>
          <p:cNvPr id="278" name="Google Shape;278;p41">
            <a:extLst>
              <a:ext uri="{C183D7F6-B498-43B3-948B-1728B52AA6E4}">
                <adec:decorative xmlns:adec="http://schemas.microsoft.com/office/drawing/2017/decorative" val="1"/>
              </a:ext>
            </a:extLst>
          </p:cNvPr>
          <p:cNvSpPr/>
          <p:nvPr/>
        </p:nvSpPr>
        <p:spPr>
          <a:xfrm rot="5400000">
            <a:off x="3251054" y="2485406"/>
            <a:ext cx="2439000" cy="847200"/>
          </a:xfrm>
          <a:prstGeom prst="triangle">
            <a:avLst>
              <a:gd name="adj" fmla="val 50000"/>
            </a:avLst>
          </a:prstGeom>
          <a:gradFill>
            <a:gsLst>
              <a:gs pos="0">
                <a:srgbClr val="E16D42"/>
              </a:gs>
              <a:gs pos="100000">
                <a:srgbClr val="84381C"/>
              </a:gs>
            </a:gsLst>
            <a:path path="circle">
              <a:fillToRect l="50000" t="50000" r="50000" b="50000"/>
            </a:path>
            <a:tileRect/>
          </a:gradFill>
          <a:ln w="7150" cap="flat" cmpd="sng">
            <a:solidFill>
              <a:srgbClr val="E26B28"/>
            </a:solidFill>
            <a:prstDash val="solid"/>
            <a:round/>
            <a:headEnd type="none" w="sm" len="sm"/>
            <a:tailEnd type="none" w="sm" len="sm"/>
          </a:ln>
        </p:spPr>
        <p:txBody>
          <a:bodyPr spcFirstLastPara="1" wrap="square" lIns="68575" tIns="68575" rIns="68575" bIns="685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82"/>
        <p:cNvGrpSpPr/>
        <p:nvPr/>
      </p:nvGrpSpPr>
      <p:grpSpPr>
        <a:xfrm>
          <a:off x="0" y="0"/>
          <a:ext cx="0" cy="0"/>
          <a:chOff x="0" y="0"/>
          <a:chExt cx="0" cy="0"/>
        </a:xfrm>
      </p:grpSpPr>
      <p:sp>
        <p:nvSpPr>
          <p:cNvPr id="283" name="Google Shape;283;p4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3459">
                <a:solidFill>
                  <a:schemeClr val="accent3"/>
                </a:solidFill>
              </a:rPr>
              <a:t>Key Deliverables - Resource Repository</a:t>
            </a:r>
            <a:endParaRPr sz="2470">
              <a:solidFill>
                <a:schemeClr val="accent3"/>
              </a:solidFill>
            </a:endParaRPr>
          </a:p>
        </p:txBody>
      </p:sp>
      <p:grpSp>
        <p:nvGrpSpPr>
          <p:cNvPr id="284" name="Google Shape;284;p42">
            <a:extLst>
              <a:ext uri="{C183D7F6-B498-43B3-948B-1728B52AA6E4}">
                <adec:decorative xmlns:adec="http://schemas.microsoft.com/office/drawing/2017/decorative" val="1"/>
              </a:ext>
            </a:extLst>
          </p:cNvPr>
          <p:cNvGrpSpPr/>
          <p:nvPr/>
        </p:nvGrpSpPr>
        <p:grpSpPr>
          <a:xfrm>
            <a:off x="877826" y="1411800"/>
            <a:ext cx="7695803" cy="3027700"/>
            <a:chOff x="2428875" y="1057900"/>
            <a:chExt cx="4286400" cy="3027700"/>
          </a:xfrm>
        </p:grpSpPr>
        <p:sp>
          <p:nvSpPr>
            <p:cNvPr id="285" name="Google Shape;285;p42"/>
            <p:cNvSpPr/>
            <p:nvPr/>
          </p:nvSpPr>
          <p:spPr>
            <a:xfrm>
              <a:off x="2428875" y="1057900"/>
              <a:ext cx="4286400" cy="924600"/>
            </a:xfrm>
            <a:prstGeom prst="roundRect">
              <a:avLst>
                <a:gd name="adj" fmla="val 19759"/>
              </a:avLst>
            </a:prstGeom>
            <a:solidFill>
              <a:srgbClr val="FFFFFF"/>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286" name="Google Shape;286;p42"/>
            <p:cNvSpPr/>
            <p:nvPr/>
          </p:nvSpPr>
          <p:spPr>
            <a:xfrm>
              <a:off x="2428875" y="2109450"/>
              <a:ext cx="4286400" cy="924600"/>
            </a:xfrm>
            <a:prstGeom prst="roundRect">
              <a:avLst>
                <a:gd name="adj" fmla="val 19759"/>
              </a:avLst>
            </a:prstGeom>
            <a:solidFill>
              <a:srgbClr val="DC5626">
                <a:alpha val="620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287" name="Google Shape;287;p42"/>
            <p:cNvSpPr/>
            <p:nvPr/>
          </p:nvSpPr>
          <p:spPr>
            <a:xfrm>
              <a:off x="2428875" y="3161000"/>
              <a:ext cx="4286400" cy="924600"/>
            </a:xfrm>
            <a:prstGeom prst="roundRect">
              <a:avLst>
                <a:gd name="adj" fmla="val 19759"/>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288" name="Google Shape;288;p42"/>
            <p:cNvSpPr txBox="1"/>
            <p:nvPr/>
          </p:nvSpPr>
          <p:spPr>
            <a:xfrm>
              <a:off x="2490975" y="1119988"/>
              <a:ext cx="1526400" cy="800400"/>
            </a:xfrm>
            <a:prstGeom prst="rect">
              <a:avLst/>
            </a:prstGeom>
            <a:noFill/>
            <a:ln>
              <a:noFill/>
            </a:ln>
          </p:spPr>
          <p:txBody>
            <a:bodyPr spcFirstLastPara="1" wrap="square" lIns="91425" tIns="91425" rIns="91425" bIns="91425" anchor="ctr" anchorCtr="0">
              <a:normAutofit/>
            </a:bodyPr>
            <a:lstStyle/>
            <a:p>
              <a:pPr marL="0" lvl="0" indent="0" algn="l" rtl="0">
                <a:lnSpc>
                  <a:spcPct val="60000"/>
                </a:lnSpc>
                <a:spcBef>
                  <a:spcPts val="0"/>
                </a:spcBef>
                <a:spcAft>
                  <a:spcPts val="0"/>
                </a:spcAft>
                <a:buNone/>
              </a:pPr>
              <a:r>
                <a:rPr lang="en" sz="2400" b="1">
                  <a:latin typeface="Calibri"/>
                  <a:ea typeface="Calibri"/>
                  <a:cs typeface="Calibri"/>
                  <a:sym typeface="Calibri"/>
                </a:rPr>
                <a:t>Student Success Needs Assessment</a:t>
              </a:r>
              <a:endParaRPr sz="2400" b="1">
                <a:solidFill>
                  <a:srgbClr val="000000"/>
                </a:solidFill>
                <a:latin typeface="Calibri"/>
                <a:ea typeface="Calibri"/>
                <a:cs typeface="Calibri"/>
                <a:sym typeface="Calibri"/>
              </a:endParaRPr>
            </a:p>
          </p:txBody>
        </p:sp>
        <p:sp>
          <p:nvSpPr>
            <p:cNvPr id="289" name="Google Shape;289;p42"/>
            <p:cNvSpPr txBox="1"/>
            <p:nvPr/>
          </p:nvSpPr>
          <p:spPr>
            <a:xfrm>
              <a:off x="4265287" y="1120000"/>
              <a:ext cx="2388000" cy="80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latin typeface="Calibri"/>
                  <a:ea typeface="Calibri"/>
                  <a:cs typeface="Calibri"/>
                  <a:sym typeface="Calibri"/>
                </a:rPr>
                <a:t>An assessment aligned to the Five Priorities for Student Success to guide districts in identifying strengths and areas for growth.</a:t>
              </a:r>
              <a:endParaRPr sz="1800">
                <a:solidFill>
                  <a:srgbClr val="000000"/>
                </a:solidFill>
                <a:latin typeface="Calibri"/>
                <a:ea typeface="Calibri"/>
                <a:cs typeface="Calibri"/>
                <a:sym typeface="Calibri"/>
              </a:endParaRPr>
            </a:p>
          </p:txBody>
        </p:sp>
        <p:sp>
          <p:nvSpPr>
            <p:cNvPr id="290" name="Google Shape;290;p42"/>
            <p:cNvSpPr txBox="1"/>
            <p:nvPr/>
          </p:nvSpPr>
          <p:spPr>
            <a:xfrm>
              <a:off x="2490975" y="2171539"/>
              <a:ext cx="1526400" cy="800400"/>
            </a:xfrm>
            <a:prstGeom prst="rect">
              <a:avLst/>
            </a:prstGeom>
            <a:noFill/>
            <a:ln>
              <a:noFill/>
            </a:ln>
          </p:spPr>
          <p:txBody>
            <a:bodyPr spcFirstLastPara="1" wrap="square" lIns="91425" tIns="91425" rIns="91425" bIns="91425" anchor="ctr" anchorCtr="0">
              <a:normAutofit/>
            </a:bodyPr>
            <a:lstStyle/>
            <a:p>
              <a:pPr marL="0" lvl="0" indent="0" algn="l" rtl="0">
                <a:lnSpc>
                  <a:spcPct val="60000"/>
                </a:lnSpc>
                <a:spcBef>
                  <a:spcPts val="0"/>
                </a:spcBef>
                <a:spcAft>
                  <a:spcPts val="0"/>
                </a:spcAft>
                <a:buNone/>
              </a:pPr>
              <a:r>
                <a:rPr lang="en" sz="2400" b="1">
                  <a:latin typeface="Calibri"/>
                  <a:ea typeface="Calibri"/>
                  <a:cs typeface="Calibri"/>
                  <a:sym typeface="Calibri"/>
                </a:rPr>
                <a:t>Responsive Strategy Menu</a:t>
              </a:r>
              <a:endParaRPr sz="2400" b="1">
                <a:solidFill>
                  <a:srgbClr val="000000"/>
                </a:solidFill>
                <a:latin typeface="Calibri"/>
                <a:ea typeface="Calibri"/>
                <a:cs typeface="Calibri"/>
                <a:sym typeface="Calibri"/>
              </a:endParaRPr>
            </a:p>
          </p:txBody>
        </p:sp>
        <p:sp>
          <p:nvSpPr>
            <p:cNvPr id="291" name="Google Shape;291;p42"/>
            <p:cNvSpPr txBox="1"/>
            <p:nvPr/>
          </p:nvSpPr>
          <p:spPr>
            <a:xfrm>
              <a:off x="4264984" y="2171550"/>
              <a:ext cx="2388000" cy="80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latin typeface="Calibri"/>
                  <a:ea typeface="Calibri"/>
                  <a:cs typeface="Calibri"/>
                  <a:sym typeface="Calibri"/>
                </a:rPr>
                <a:t>A menu of evidence-based response strategies connected to the Five Priorities for Student Success.</a:t>
              </a:r>
              <a:endParaRPr sz="1800">
                <a:solidFill>
                  <a:srgbClr val="000000"/>
                </a:solidFill>
                <a:latin typeface="Calibri"/>
                <a:ea typeface="Calibri"/>
                <a:cs typeface="Calibri"/>
                <a:sym typeface="Calibri"/>
              </a:endParaRPr>
            </a:p>
          </p:txBody>
        </p:sp>
        <p:sp>
          <p:nvSpPr>
            <p:cNvPr id="292" name="Google Shape;292;p42"/>
            <p:cNvSpPr txBox="1"/>
            <p:nvPr/>
          </p:nvSpPr>
          <p:spPr>
            <a:xfrm>
              <a:off x="2490975" y="3223100"/>
              <a:ext cx="1526400" cy="800400"/>
            </a:xfrm>
            <a:prstGeom prst="rect">
              <a:avLst/>
            </a:prstGeom>
            <a:noFill/>
            <a:ln>
              <a:noFill/>
            </a:ln>
          </p:spPr>
          <p:txBody>
            <a:bodyPr spcFirstLastPara="1" wrap="square" lIns="91425" tIns="91425" rIns="91425" bIns="91425" anchor="ctr" anchorCtr="0">
              <a:normAutofit/>
            </a:bodyPr>
            <a:lstStyle/>
            <a:p>
              <a:pPr marL="0" lvl="0" indent="0" algn="l" rtl="0">
                <a:lnSpc>
                  <a:spcPct val="60000"/>
                </a:lnSpc>
                <a:spcBef>
                  <a:spcPts val="0"/>
                </a:spcBef>
                <a:spcAft>
                  <a:spcPts val="0"/>
                </a:spcAft>
                <a:buNone/>
              </a:pPr>
              <a:r>
                <a:rPr lang="en" sz="2400" b="1">
                  <a:latin typeface="Calibri"/>
                  <a:ea typeface="Calibri"/>
                  <a:cs typeface="Calibri"/>
                  <a:sym typeface="Calibri"/>
                </a:rPr>
                <a:t>Strategy Learning Library</a:t>
              </a:r>
              <a:endParaRPr sz="2400" b="1">
                <a:solidFill>
                  <a:srgbClr val="000000"/>
                </a:solidFill>
                <a:latin typeface="Calibri"/>
                <a:ea typeface="Calibri"/>
                <a:cs typeface="Calibri"/>
                <a:sym typeface="Calibri"/>
              </a:endParaRPr>
            </a:p>
          </p:txBody>
        </p:sp>
        <p:sp>
          <p:nvSpPr>
            <p:cNvPr id="293" name="Google Shape;293;p42"/>
            <p:cNvSpPr txBox="1"/>
            <p:nvPr/>
          </p:nvSpPr>
          <p:spPr>
            <a:xfrm>
              <a:off x="4265178" y="3223100"/>
              <a:ext cx="2388000" cy="80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latin typeface="Calibri"/>
                  <a:ea typeface="Calibri"/>
                  <a:cs typeface="Calibri"/>
                  <a:sym typeface="Calibri"/>
                </a:rPr>
                <a:t>Accessible resources for school districts as they implement strategies.</a:t>
              </a:r>
              <a:endParaRPr sz="1800">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97"/>
        <p:cNvGrpSpPr/>
        <p:nvPr/>
      </p:nvGrpSpPr>
      <p:grpSpPr>
        <a:xfrm>
          <a:off x="0" y="0"/>
          <a:ext cx="0" cy="0"/>
          <a:chOff x="0" y="0"/>
          <a:chExt cx="0" cy="0"/>
        </a:xfrm>
      </p:grpSpPr>
      <p:sp>
        <p:nvSpPr>
          <p:cNvPr id="298" name="Google Shape;298;p4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3160">
                <a:solidFill>
                  <a:schemeClr val="accent3"/>
                </a:solidFill>
              </a:rPr>
              <a:t>Key Deliverables - Continuum of Supports </a:t>
            </a:r>
            <a:endParaRPr sz="3459">
              <a:solidFill>
                <a:schemeClr val="accent3"/>
              </a:solidFill>
            </a:endParaRPr>
          </a:p>
        </p:txBody>
      </p:sp>
      <p:grpSp>
        <p:nvGrpSpPr>
          <p:cNvPr id="299" name="Google Shape;299;p43">
            <a:extLst>
              <a:ext uri="{C183D7F6-B498-43B3-948B-1728B52AA6E4}">
                <adec:decorative xmlns:adec="http://schemas.microsoft.com/office/drawing/2017/decorative" val="1"/>
              </a:ext>
            </a:extLst>
          </p:cNvPr>
          <p:cNvGrpSpPr/>
          <p:nvPr/>
        </p:nvGrpSpPr>
        <p:grpSpPr>
          <a:xfrm>
            <a:off x="877720" y="1836500"/>
            <a:ext cx="7408614" cy="1976150"/>
            <a:chOff x="2428875" y="1057900"/>
            <a:chExt cx="4286400" cy="1976150"/>
          </a:xfrm>
        </p:grpSpPr>
        <p:sp>
          <p:nvSpPr>
            <p:cNvPr id="300" name="Google Shape;300;p43"/>
            <p:cNvSpPr/>
            <p:nvPr/>
          </p:nvSpPr>
          <p:spPr>
            <a:xfrm>
              <a:off x="2428875" y="1057900"/>
              <a:ext cx="4286400" cy="924600"/>
            </a:xfrm>
            <a:prstGeom prst="roundRect">
              <a:avLst>
                <a:gd name="adj" fmla="val 19759"/>
              </a:avLst>
            </a:prstGeom>
            <a:solidFill>
              <a:srgbClr val="FFFFFF"/>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301" name="Google Shape;301;p43"/>
            <p:cNvSpPr/>
            <p:nvPr/>
          </p:nvSpPr>
          <p:spPr>
            <a:xfrm>
              <a:off x="2428875" y="2109450"/>
              <a:ext cx="4286400" cy="924600"/>
            </a:xfrm>
            <a:prstGeom prst="roundRect">
              <a:avLst>
                <a:gd name="adj" fmla="val 19759"/>
              </a:avLst>
            </a:prstGeom>
            <a:solidFill>
              <a:srgbClr val="DC5626">
                <a:alpha val="620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302" name="Google Shape;302;p43"/>
            <p:cNvSpPr txBox="1"/>
            <p:nvPr/>
          </p:nvSpPr>
          <p:spPr>
            <a:xfrm>
              <a:off x="2490975" y="1119988"/>
              <a:ext cx="1526400" cy="800400"/>
            </a:xfrm>
            <a:prstGeom prst="rect">
              <a:avLst/>
            </a:prstGeom>
            <a:noFill/>
            <a:ln>
              <a:noFill/>
            </a:ln>
          </p:spPr>
          <p:txBody>
            <a:bodyPr spcFirstLastPara="1" wrap="square" lIns="91425" tIns="91425" rIns="91425" bIns="91425" anchor="ctr" anchorCtr="0">
              <a:normAutofit/>
            </a:bodyPr>
            <a:lstStyle/>
            <a:p>
              <a:pPr marL="0" lvl="0" indent="0" algn="l" rtl="0">
                <a:lnSpc>
                  <a:spcPct val="60000"/>
                </a:lnSpc>
                <a:spcBef>
                  <a:spcPts val="0"/>
                </a:spcBef>
                <a:spcAft>
                  <a:spcPts val="0"/>
                </a:spcAft>
                <a:buNone/>
              </a:pPr>
              <a:r>
                <a:rPr lang="en" sz="2400" b="1">
                  <a:latin typeface="Calibri"/>
                  <a:ea typeface="Calibri"/>
                  <a:cs typeface="Calibri"/>
                  <a:sym typeface="Calibri"/>
                </a:rPr>
                <a:t>ODE Support Suite</a:t>
              </a:r>
              <a:endParaRPr sz="2400" b="1">
                <a:solidFill>
                  <a:srgbClr val="000000"/>
                </a:solidFill>
                <a:latin typeface="Calibri"/>
                <a:ea typeface="Calibri"/>
                <a:cs typeface="Calibri"/>
                <a:sym typeface="Calibri"/>
              </a:endParaRPr>
            </a:p>
          </p:txBody>
        </p:sp>
        <p:sp>
          <p:nvSpPr>
            <p:cNvPr id="303" name="Google Shape;303;p43"/>
            <p:cNvSpPr txBox="1"/>
            <p:nvPr/>
          </p:nvSpPr>
          <p:spPr>
            <a:xfrm>
              <a:off x="4017369" y="1120000"/>
              <a:ext cx="2635800" cy="80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latin typeface="Calibri"/>
                  <a:ea typeface="Calibri"/>
                  <a:cs typeface="Calibri"/>
                  <a:sym typeface="Calibri"/>
                </a:rPr>
                <a:t>A centralized hub to internally explore and access ODE’s technical assistance, coaching, and professional learning offerings.</a:t>
              </a:r>
              <a:endParaRPr sz="1800">
                <a:solidFill>
                  <a:srgbClr val="000000"/>
                </a:solidFill>
                <a:latin typeface="Calibri"/>
                <a:ea typeface="Calibri"/>
                <a:cs typeface="Calibri"/>
                <a:sym typeface="Calibri"/>
              </a:endParaRPr>
            </a:p>
          </p:txBody>
        </p:sp>
        <p:sp>
          <p:nvSpPr>
            <p:cNvPr id="304" name="Google Shape;304;p43"/>
            <p:cNvSpPr txBox="1"/>
            <p:nvPr/>
          </p:nvSpPr>
          <p:spPr>
            <a:xfrm>
              <a:off x="2490975" y="2171539"/>
              <a:ext cx="1526400" cy="800400"/>
            </a:xfrm>
            <a:prstGeom prst="rect">
              <a:avLst/>
            </a:prstGeom>
            <a:noFill/>
            <a:ln>
              <a:noFill/>
            </a:ln>
          </p:spPr>
          <p:txBody>
            <a:bodyPr spcFirstLastPara="1" wrap="square" lIns="91425" tIns="91425" rIns="91425" bIns="91425" anchor="ctr" anchorCtr="0">
              <a:normAutofit/>
            </a:bodyPr>
            <a:lstStyle/>
            <a:p>
              <a:pPr marL="0" lvl="0" indent="0" algn="l" rtl="0">
                <a:lnSpc>
                  <a:spcPct val="60000"/>
                </a:lnSpc>
                <a:spcBef>
                  <a:spcPts val="0"/>
                </a:spcBef>
                <a:spcAft>
                  <a:spcPts val="0"/>
                </a:spcAft>
                <a:buNone/>
              </a:pPr>
              <a:r>
                <a:rPr lang="en" sz="2400" b="1">
                  <a:latin typeface="Calibri"/>
                  <a:ea typeface="Calibri"/>
                  <a:cs typeface="Calibri"/>
                  <a:sym typeface="Calibri"/>
                </a:rPr>
                <a:t>Regional Support Teams</a:t>
              </a:r>
              <a:endParaRPr sz="2400" b="1">
                <a:solidFill>
                  <a:srgbClr val="000000"/>
                </a:solidFill>
                <a:latin typeface="Calibri"/>
                <a:ea typeface="Calibri"/>
                <a:cs typeface="Calibri"/>
                <a:sym typeface="Calibri"/>
              </a:endParaRPr>
            </a:p>
          </p:txBody>
        </p:sp>
        <p:sp>
          <p:nvSpPr>
            <p:cNvPr id="305" name="Google Shape;305;p43"/>
            <p:cNvSpPr txBox="1"/>
            <p:nvPr/>
          </p:nvSpPr>
          <p:spPr>
            <a:xfrm>
              <a:off x="4017238" y="2171550"/>
              <a:ext cx="2635800" cy="80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latin typeface="Calibri"/>
                  <a:ea typeface="Calibri"/>
                  <a:cs typeface="Calibri"/>
                  <a:sym typeface="Calibri"/>
                </a:rPr>
                <a:t>Teams of ODE staff that will provide coherent, aligned, and responsive support to districts. </a:t>
              </a:r>
              <a:endParaRPr sz="1800">
                <a:solidFill>
                  <a:srgbClr val="000000"/>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309"/>
        <p:cNvGrpSpPr/>
        <p:nvPr/>
      </p:nvGrpSpPr>
      <p:grpSpPr>
        <a:xfrm>
          <a:off x="0" y="0"/>
          <a:ext cx="0" cy="0"/>
          <a:chOff x="0" y="0"/>
          <a:chExt cx="0" cy="0"/>
        </a:xfrm>
      </p:grpSpPr>
      <p:sp>
        <p:nvSpPr>
          <p:cNvPr id="310" name="Google Shape;310;p44"/>
          <p:cNvSpPr txBox="1">
            <a:spLocks noGrp="1"/>
          </p:cNvSpPr>
          <p:nvPr>
            <p:ph type="title" idx="4294967295"/>
          </p:nvPr>
        </p:nvSpPr>
        <p:spPr>
          <a:xfrm>
            <a:off x="537882" y="252742"/>
            <a:ext cx="7929469" cy="523875"/>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accent1"/>
              </a:buClr>
              <a:buSzPts val="3300"/>
              <a:buFont typeface="Calibri"/>
              <a:buNone/>
            </a:pPr>
            <a:r>
              <a:rPr lang="en" dirty="0">
                <a:solidFill>
                  <a:schemeClr val="accent3"/>
                </a:solidFill>
              </a:rPr>
              <a:t>Continuum of Supports</a:t>
            </a:r>
            <a:endParaRPr dirty="0">
              <a:solidFill>
                <a:schemeClr val="accent3"/>
              </a:solidFill>
            </a:endParaRPr>
          </a:p>
        </p:txBody>
      </p:sp>
      <p:sp>
        <p:nvSpPr>
          <p:cNvPr id="11" name="Text Placeholder 10">
            <a:extLst>
              <a:ext uri="{FF2B5EF4-FFF2-40B4-BE49-F238E27FC236}">
                <a16:creationId xmlns:a16="http://schemas.microsoft.com/office/drawing/2014/main" id="{B9DD9045-3886-074E-5955-CE660CDEAADF}"/>
              </a:ext>
            </a:extLst>
          </p:cNvPr>
          <p:cNvSpPr>
            <a:spLocks noGrp="1"/>
          </p:cNvSpPr>
          <p:nvPr>
            <p:ph type="body" idx="1"/>
          </p:nvPr>
        </p:nvSpPr>
        <p:spPr>
          <a:xfrm>
            <a:off x="537882" y="817935"/>
            <a:ext cx="8088300" cy="764205"/>
          </a:xfrm>
        </p:spPr>
        <p:txBody>
          <a:bodyPr/>
          <a:lstStyle/>
          <a:p>
            <a:pPr marL="139700" indent="0">
              <a:buNone/>
            </a:pPr>
            <a:r>
              <a:rPr lang="en-US" sz="2000" dirty="0"/>
              <a:t>Allows ODE to deliver consistent, aligned, and responsive support to school districts across the state. </a:t>
            </a:r>
          </a:p>
          <a:p>
            <a:endParaRPr lang="en-US" dirty="0"/>
          </a:p>
        </p:txBody>
      </p:sp>
      <p:pic>
        <p:nvPicPr>
          <p:cNvPr id="10" name="Picture 9" descr="Preventive measures to support continuopus improvement are currently available: Technical Assistance, Professional development and Opt-in Customized Coaching.&#10;&#10;State interventions to support continuous improvement are coming: Directed Coaching, Intensive Coaching and Intenstive Programs and Directed Funding.">
            <a:extLst>
              <a:ext uri="{FF2B5EF4-FFF2-40B4-BE49-F238E27FC236}">
                <a16:creationId xmlns:a16="http://schemas.microsoft.com/office/drawing/2014/main" id="{7B2A0801-5D04-7F3A-1A1B-8319270048E9}"/>
              </a:ext>
            </a:extLst>
          </p:cNvPr>
          <p:cNvPicPr>
            <a:picLocks noChangeAspect="1"/>
          </p:cNvPicPr>
          <p:nvPr/>
        </p:nvPicPr>
        <p:blipFill>
          <a:blip r:embed="rId3"/>
          <a:stretch>
            <a:fillRect/>
          </a:stretch>
        </p:blipFill>
        <p:spPr>
          <a:xfrm>
            <a:off x="738452" y="1582140"/>
            <a:ext cx="7687159" cy="2743425"/>
          </a:xfrm>
          <a:prstGeom prst="rect">
            <a:avLst/>
          </a:prstGeom>
        </p:spPr>
      </p:pic>
      <p:sp>
        <p:nvSpPr>
          <p:cNvPr id="3" name="Google Shape;314;p44">
            <a:extLst>
              <a:ext uri="{FF2B5EF4-FFF2-40B4-BE49-F238E27FC236}">
                <a16:creationId xmlns:a16="http://schemas.microsoft.com/office/drawing/2014/main" id="{3CAB3A00-2DE6-AE21-CA07-C996E95511C6}"/>
              </a:ext>
            </a:extLst>
          </p:cNvPr>
          <p:cNvSpPr txBox="1"/>
          <p:nvPr/>
        </p:nvSpPr>
        <p:spPr>
          <a:xfrm>
            <a:off x="710357" y="4328786"/>
            <a:ext cx="3771790" cy="523190"/>
          </a:xfrm>
          <a:prstGeom prst="rect">
            <a:avLst/>
          </a:prstGeom>
          <a:solidFill>
            <a:srgbClr val="006CAD"/>
          </a:solidFill>
          <a:ln>
            <a:noFill/>
          </a:ln>
        </p:spPr>
        <p:txBody>
          <a:bodyPr spcFirstLastPara="1" wrap="square" lIns="91425" tIns="91425" rIns="91425" bIns="91425" anchor="t" anchorCtr="0">
            <a:spAutoFit/>
          </a:bodyPr>
          <a:lstStyle/>
          <a:p>
            <a:pPr lvl="0" algn="ctr"/>
            <a:r>
              <a:rPr lang="en-US" sz="2200" dirty="0">
                <a:solidFill>
                  <a:schemeClr val="bg1"/>
                </a:solidFill>
                <a:latin typeface="Calibri"/>
                <a:ea typeface="Calibri"/>
                <a:cs typeface="Calibri"/>
                <a:sym typeface="Calibri"/>
              </a:rPr>
              <a:t>Currently Available</a:t>
            </a:r>
            <a:endParaRPr sz="2200" dirty="0">
              <a:solidFill>
                <a:schemeClr val="bg1"/>
              </a:solidFill>
              <a:latin typeface="Calibri"/>
              <a:ea typeface="Calibri"/>
              <a:cs typeface="Calibri"/>
              <a:sym typeface="Calibri"/>
            </a:endParaRPr>
          </a:p>
        </p:txBody>
      </p:sp>
      <p:sp>
        <p:nvSpPr>
          <p:cNvPr id="4" name="Google Shape;314;p44">
            <a:extLst>
              <a:ext uri="{FF2B5EF4-FFF2-40B4-BE49-F238E27FC236}">
                <a16:creationId xmlns:a16="http://schemas.microsoft.com/office/drawing/2014/main" id="{373826C3-A452-64C2-3FA4-C78B02E9DFF9}"/>
              </a:ext>
            </a:extLst>
          </p:cNvPr>
          <p:cNvSpPr txBox="1"/>
          <p:nvPr/>
        </p:nvSpPr>
        <p:spPr>
          <a:xfrm>
            <a:off x="4582432" y="4319354"/>
            <a:ext cx="1214203" cy="523190"/>
          </a:xfrm>
          <a:prstGeom prst="rect">
            <a:avLst/>
          </a:prstGeom>
          <a:solidFill>
            <a:srgbClr val="9F2165"/>
          </a:solidFill>
          <a:ln>
            <a:noFill/>
          </a:ln>
        </p:spPr>
        <p:txBody>
          <a:bodyPr spcFirstLastPara="1" wrap="square" lIns="91425" tIns="91425" rIns="91425" bIns="91425" anchor="t" anchorCtr="0">
            <a:spAutoFit/>
          </a:bodyPr>
          <a:lstStyle/>
          <a:p>
            <a:pPr lvl="0" algn="ctr"/>
            <a:r>
              <a:rPr lang="en-US" sz="2200" dirty="0">
                <a:solidFill>
                  <a:schemeClr val="bg1"/>
                </a:solidFill>
                <a:latin typeface="Calibri"/>
                <a:ea typeface="Calibri"/>
                <a:cs typeface="Calibri"/>
                <a:sym typeface="Calibri"/>
              </a:rPr>
              <a:t>2028-29</a:t>
            </a:r>
            <a:endParaRPr sz="2200" dirty="0">
              <a:solidFill>
                <a:schemeClr val="bg1"/>
              </a:solidFill>
              <a:latin typeface="Calibri"/>
              <a:ea typeface="Calibri"/>
              <a:cs typeface="Calibri"/>
              <a:sym typeface="Calibri"/>
            </a:endParaRPr>
          </a:p>
        </p:txBody>
      </p:sp>
      <p:sp>
        <p:nvSpPr>
          <p:cNvPr id="5" name="Google Shape;314;p44">
            <a:extLst>
              <a:ext uri="{FF2B5EF4-FFF2-40B4-BE49-F238E27FC236}">
                <a16:creationId xmlns:a16="http://schemas.microsoft.com/office/drawing/2014/main" id="{E3AAE8DD-843B-7F48-137E-642E040E917F}"/>
              </a:ext>
            </a:extLst>
          </p:cNvPr>
          <p:cNvSpPr txBox="1"/>
          <p:nvPr/>
        </p:nvSpPr>
        <p:spPr>
          <a:xfrm>
            <a:off x="5896920" y="4325565"/>
            <a:ext cx="1214203" cy="523190"/>
          </a:xfrm>
          <a:prstGeom prst="rect">
            <a:avLst/>
          </a:prstGeom>
          <a:solidFill>
            <a:srgbClr val="008C8A"/>
          </a:solidFill>
          <a:ln>
            <a:noFill/>
          </a:ln>
        </p:spPr>
        <p:txBody>
          <a:bodyPr spcFirstLastPara="1" wrap="square" lIns="91425" tIns="91425" rIns="91425" bIns="91425" anchor="t" anchorCtr="0">
            <a:spAutoFit/>
          </a:bodyPr>
          <a:lstStyle/>
          <a:p>
            <a:pPr lvl="0" algn="ctr"/>
            <a:r>
              <a:rPr lang="en-US" sz="2200" dirty="0">
                <a:solidFill>
                  <a:schemeClr val="bg1"/>
                </a:solidFill>
                <a:latin typeface="Calibri"/>
                <a:ea typeface="Calibri"/>
                <a:cs typeface="Calibri"/>
                <a:sym typeface="Calibri"/>
              </a:rPr>
              <a:t>2029-30</a:t>
            </a:r>
            <a:endParaRPr sz="2200" dirty="0">
              <a:solidFill>
                <a:schemeClr val="bg1"/>
              </a:solidFill>
              <a:latin typeface="Calibri"/>
              <a:ea typeface="Calibri"/>
              <a:cs typeface="Calibri"/>
              <a:sym typeface="Calibri"/>
            </a:endParaRPr>
          </a:p>
        </p:txBody>
      </p:sp>
      <p:sp>
        <p:nvSpPr>
          <p:cNvPr id="6" name="Google Shape;314;p44">
            <a:extLst>
              <a:ext uri="{FF2B5EF4-FFF2-40B4-BE49-F238E27FC236}">
                <a16:creationId xmlns:a16="http://schemas.microsoft.com/office/drawing/2014/main" id="{A0A61487-4D55-85AE-1607-BA9D0E764E1E}"/>
              </a:ext>
            </a:extLst>
          </p:cNvPr>
          <p:cNvSpPr txBox="1"/>
          <p:nvPr/>
        </p:nvSpPr>
        <p:spPr>
          <a:xfrm>
            <a:off x="7211408" y="4328255"/>
            <a:ext cx="1214203" cy="523190"/>
          </a:xfrm>
          <a:prstGeom prst="rect">
            <a:avLst/>
          </a:prstGeom>
          <a:solidFill>
            <a:srgbClr val="BB8A0B"/>
          </a:solidFill>
          <a:ln>
            <a:noFill/>
          </a:ln>
        </p:spPr>
        <p:txBody>
          <a:bodyPr spcFirstLastPara="1" wrap="square" lIns="91425" tIns="91425" rIns="91425" bIns="91425" anchor="t" anchorCtr="0">
            <a:spAutoFit/>
          </a:bodyPr>
          <a:lstStyle/>
          <a:p>
            <a:pPr lvl="0" algn="ctr"/>
            <a:r>
              <a:rPr lang="en-US" sz="2200" dirty="0">
                <a:solidFill>
                  <a:schemeClr val="bg1"/>
                </a:solidFill>
                <a:latin typeface="Calibri"/>
                <a:ea typeface="Calibri"/>
                <a:cs typeface="Calibri"/>
                <a:sym typeface="Calibri"/>
              </a:rPr>
              <a:t>2030-31</a:t>
            </a:r>
            <a:endParaRPr sz="2200" dirty="0">
              <a:solidFill>
                <a:schemeClr val="bg1"/>
              </a:solidFill>
              <a:latin typeface="Calibri"/>
              <a:ea typeface="Calibri"/>
              <a:cs typeface="Calibri"/>
              <a:sym typeface="Calibri"/>
            </a:endParaRPr>
          </a:p>
        </p:txBody>
      </p:sp>
      <p:sp>
        <p:nvSpPr>
          <p:cNvPr id="311" name="Google Shape;311;p44"/>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
              <a:t>6</a:t>
            </a:fld>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318"/>
        <p:cNvGrpSpPr/>
        <p:nvPr/>
      </p:nvGrpSpPr>
      <p:grpSpPr>
        <a:xfrm>
          <a:off x="0" y="0"/>
          <a:ext cx="0" cy="0"/>
          <a:chOff x="0" y="0"/>
          <a:chExt cx="0" cy="0"/>
        </a:xfrm>
      </p:grpSpPr>
      <p:sp>
        <p:nvSpPr>
          <p:cNvPr id="319" name="Google Shape;319;p4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SzPts val="990"/>
              <a:buNone/>
            </a:pPr>
            <a:r>
              <a:rPr lang="en" sz="3160">
                <a:solidFill>
                  <a:schemeClr val="accent3"/>
                </a:solidFill>
              </a:rPr>
              <a:t>Key Deliverables - District Performance Review</a:t>
            </a:r>
            <a:endParaRPr sz="3459">
              <a:solidFill>
                <a:schemeClr val="accent3"/>
              </a:solidFill>
            </a:endParaRPr>
          </a:p>
        </p:txBody>
      </p:sp>
      <p:grpSp>
        <p:nvGrpSpPr>
          <p:cNvPr id="320" name="Google Shape;320;p45">
            <a:extLst>
              <a:ext uri="{C183D7F6-B498-43B3-948B-1728B52AA6E4}">
                <adec:decorative xmlns:adec="http://schemas.microsoft.com/office/drawing/2017/decorative" val="1"/>
              </a:ext>
            </a:extLst>
          </p:cNvPr>
          <p:cNvGrpSpPr/>
          <p:nvPr/>
        </p:nvGrpSpPr>
        <p:grpSpPr>
          <a:xfrm>
            <a:off x="537867" y="1291047"/>
            <a:ext cx="8306186" cy="1148446"/>
            <a:chOff x="2428875" y="1057900"/>
            <a:chExt cx="4286400" cy="924600"/>
          </a:xfrm>
        </p:grpSpPr>
        <p:sp>
          <p:nvSpPr>
            <p:cNvPr id="321" name="Google Shape;321;p45"/>
            <p:cNvSpPr/>
            <p:nvPr/>
          </p:nvSpPr>
          <p:spPr>
            <a:xfrm>
              <a:off x="2428875" y="1057900"/>
              <a:ext cx="4286400" cy="924600"/>
            </a:xfrm>
            <a:prstGeom prst="roundRect">
              <a:avLst>
                <a:gd name="adj" fmla="val 19759"/>
              </a:avLst>
            </a:prstGeom>
            <a:solidFill>
              <a:srgbClr val="FFFFFF"/>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rchivo"/>
                <a:ea typeface="Archivo"/>
                <a:cs typeface="Archivo"/>
                <a:sym typeface="Archivo"/>
              </a:endParaRPr>
            </a:p>
          </p:txBody>
        </p:sp>
        <p:sp>
          <p:nvSpPr>
            <p:cNvPr id="322" name="Google Shape;322;p45"/>
            <p:cNvSpPr txBox="1"/>
            <p:nvPr/>
          </p:nvSpPr>
          <p:spPr>
            <a:xfrm>
              <a:off x="2490975" y="1119988"/>
              <a:ext cx="1526400" cy="800400"/>
            </a:xfrm>
            <a:prstGeom prst="rect">
              <a:avLst/>
            </a:prstGeom>
            <a:noFill/>
            <a:ln>
              <a:noFill/>
            </a:ln>
          </p:spPr>
          <p:txBody>
            <a:bodyPr spcFirstLastPara="1" wrap="square" lIns="91425" tIns="91425" rIns="91425" bIns="91425" anchor="ctr" anchorCtr="0">
              <a:normAutofit/>
            </a:bodyPr>
            <a:lstStyle/>
            <a:p>
              <a:pPr marL="0" lvl="0" indent="0" algn="l" rtl="0">
                <a:lnSpc>
                  <a:spcPct val="60000"/>
                </a:lnSpc>
                <a:spcBef>
                  <a:spcPts val="0"/>
                </a:spcBef>
                <a:spcAft>
                  <a:spcPts val="0"/>
                </a:spcAft>
                <a:buNone/>
              </a:pPr>
              <a:r>
                <a:rPr lang="en" sz="2400" b="1">
                  <a:latin typeface="Calibri"/>
                  <a:ea typeface="Calibri"/>
                  <a:cs typeface="Calibri"/>
                  <a:sym typeface="Calibri"/>
                </a:rPr>
                <a:t>District Performance Review</a:t>
              </a:r>
              <a:endParaRPr sz="2400" b="1">
                <a:solidFill>
                  <a:srgbClr val="000000"/>
                </a:solidFill>
                <a:latin typeface="Calibri"/>
                <a:ea typeface="Calibri"/>
                <a:cs typeface="Calibri"/>
                <a:sym typeface="Calibri"/>
              </a:endParaRPr>
            </a:p>
          </p:txBody>
        </p:sp>
        <p:sp>
          <p:nvSpPr>
            <p:cNvPr id="323" name="Google Shape;323;p45"/>
            <p:cNvSpPr txBox="1"/>
            <p:nvPr/>
          </p:nvSpPr>
          <p:spPr>
            <a:xfrm>
              <a:off x="4139156" y="1119994"/>
              <a:ext cx="2514000" cy="800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latin typeface="Calibri"/>
                  <a:ea typeface="Calibri"/>
                  <a:cs typeface="Calibri"/>
                  <a:sym typeface="Calibri"/>
                </a:rPr>
                <a:t>ODE will conduct annual performance reviews of each school district’s outcome data, based on seven Performance Growth Targets and locally defined metrics. </a:t>
              </a:r>
              <a:endParaRPr sz="1800">
                <a:solidFill>
                  <a:srgbClr val="000000"/>
                </a:solidFill>
                <a:latin typeface="Calibri"/>
                <a:ea typeface="Calibri"/>
                <a:cs typeface="Calibri"/>
                <a:sym typeface="Calibri"/>
              </a:endParaRPr>
            </a:p>
          </p:txBody>
        </p:sp>
      </p:grpSp>
      <p:sp>
        <p:nvSpPr>
          <p:cNvPr id="324" name="Google Shape;324;p45"/>
          <p:cNvSpPr/>
          <p:nvPr/>
        </p:nvSpPr>
        <p:spPr>
          <a:xfrm>
            <a:off x="2326650" y="2626761"/>
            <a:ext cx="4490700" cy="261900"/>
          </a:xfrm>
          <a:prstGeom prst="roundRect">
            <a:avLst>
              <a:gd name="adj" fmla="val 16667"/>
            </a:avLst>
          </a:prstGeom>
          <a:solidFill>
            <a:srgbClr val="C14B1F">
              <a:alpha val="10000"/>
            </a:srgbClr>
          </a:solidFill>
          <a:ln w="9525" cap="flat" cmpd="sng">
            <a:solidFill>
              <a:srgbClr val="C14B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Regular Attenders</a:t>
            </a:r>
            <a:endParaRPr b="1">
              <a:solidFill>
                <a:schemeClr val="dk1"/>
              </a:solidFill>
              <a:latin typeface="Calibri"/>
              <a:ea typeface="Calibri"/>
              <a:cs typeface="Calibri"/>
              <a:sym typeface="Calibri"/>
            </a:endParaRPr>
          </a:p>
        </p:txBody>
      </p:sp>
      <p:sp>
        <p:nvSpPr>
          <p:cNvPr id="325" name="Google Shape;325;p45"/>
          <p:cNvSpPr/>
          <p:nvPr/>
        </p:nvSpPr>
        <p:spPr>
          <a:xfrm>
            <a:off x="2326650" y="2896389"/>
            <a:ext cx="4490700" cy="261900"/>
          </a:xfrm>
          <a:prstGeom prst="roundRect">
            <a:avLst>
              <a:gd name="adj" fmla="val 16667"/>
            </a:avLst>
          </a:prstGeom>
          <a:solidFill>
            <a:srgbClr val="DC5626">
              <a:alpha val="20000"/>
            </a:srgbClr>
          </a:solidFill>
          <a:ln w="9525" cap="flat" cmpd="sng">
            <a:solidFill>
              <a:srgbClr val="C14B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K-2 Regular Attenders (New)</a:t>
            </a:r>
            <a:endParaRPr b="1">
              <a:solidFill>
                <a:schemeClr val="dk1"/>
              </a:solidFill>
              <a:latin typeface="Calibri"/>
              <a:ea typeface="Calibri"/>
              <a:cs typeface="Calibri"/>
              <a:sym typeface="Calibri"/>
            </a:endParaRPr>
          </a:p>
        </p:txBody>
      </p:sp>
      <p:sp>
        <p:nvSpPr>
          <p:cNvPr id="326" name="Google Shape;326;p45"/>
          <p:cNvSpPr/>
          <p:nvPr/>
        </p:nvSpPr>
        <p:spPr>
          <a:xfrm>
            <a:off x="2326650" y="3157029"/>
            <a:ext cx="4490700" cy="261900"/>
          </a:xfrm>
          <a:prstGeom prst="roundRect">
            <a:avLst>
              <a:gd name="adj" fmla="val 16667"/>
            </a:avLst>
          </a:prstGeom>
          <a:solidFill>
            <a:srgbClr val="C14B1F">
              <a:alpha val="30000"/>
            </a:srgbClr>
          </a:solidFill>
          <a:ln w="9525" cap="flat" cmpd="sng">
            <a:solidFill>
              <a:srgbClr val="C14B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3rd Grade Reading</a:t>
            </a:r>
            <a:endParaRPr b="1">
              <a:solidFill>
                <a:schemeClr val="dk1"/>
              </a:solidFill>
              <a:latin typeface="Calibri"/>
              <a:ea typeface="Calibri"/>
              <a:cs typeface="Calibri"/>
              <a:sym typeface="Calibri"/>
            </a:endParaRPr>
          </a:p>
        </p:txBody>
      </p:sp>
      <p:sp>
        <p:nvSpPr>
          <p:cNvPr id="327" name="Google Shape;327;p45"/>
          <p:cNvSpPr/>
          <p:nvPr/>
        </p:nvSpPr>
        <p:spPr>
          <a:xfrm>
            <a:off x="2326650" y="3418793"/>
            <a:ext cx="4490700" cy="261900"/>
          </a:xfrm>
          <a:prstGeom prst="roundRect">
            <a:avLst>
              <a:gd name="adj" fmla="val 16667"/>
            </a:avLst>
          </a:prstGeom>
          <a:solidFill>
            <a:srgbClr val="C14B1F">
              <a:alpha val="40000"/>
            </a:srgbClr>
          </a:solidFill>
          <a:ln w="9525" cap="flat" cmpd="sng">
            <a:solidFill>
              <a:srgbClr val="C14B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8th Grade Math (New)</a:t>
            </a:r>
            <a:endParaRPr b="1">
              <a:solidFill>
                <a:schemeClr val="dk1"/>
              </a:solidFill>
              <a:latin typeface="Calibri"/>
              <a:ea typeface="Calibri"/>
              <a:cs typeface="Calibri"/>
              <a:sym typeface="Calibri"/>
            </a:endParaRPr>
          </a:p>
        </p:txBody>
      </p:sp>
      <p:sp>
        <p:nvSpPr>
          <p:cNvPr id="328" name="Google Shape;328;p45"/>
          <p:cNvSpPr/>
          <p:nvPr/>
        </p:nvSpPr>
        <p:spPr>
          <a:xfrm>
            <a:off x="2326650" y="3671569"/>
            <a:ext cx="4490700" cy="261900"/>
          </a:xfrm>
          <a:prstGeom prst="roundRect">
            <a:avLst>
              <a:gd name="adj" fmla="val 16667"/>
            </a:avLst>
          </a:prstGeom>
          <a:solidFill>
            <a:srgbClr val="C14B1F">
              <a:alpha val="50000"/>
            </a:srgbClr>
          </a:solidFill>
          <a:ln w="9525" cap="flat" cmpd="sng">
            <a:solidFill>
              <a:srgbClr val="C14B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9th Grade On Track</a:t>
            </a:r>
            <a:endParaRPr b="1">
              <a:solidFill>
                <a:schemeClr val="dk1"/>
              </a:solidFill>
              <a:latin typeface="Calibri"/>
              <a:ea typeface="Calibri"/>
              <a:cs typeface="Calibri"/>
              <a:sym typeface="Calibri"/>
            </a:endParaRPr>
          </a:p>
        </p:txBody>
      </p:sp>
      <p:sp>
        <p:nvSpPr>
          <p:cNvPr id="329" name="Google Shape;329;p45"/>
          <p:cNvSpPr/>
          <p:nvPr/>
        </p:nvSpPr>
        <p:spPr>
          <a:xfrm>
            <a:off x="2326650" y="3933333"/>
            <a:ext cx="4490700" cy="261900"/>
          </a:xfrm>
          <a:prstGeom prst="roundRect">
            <a:avLst>
              <a:gd name="adj" fmla="val 16667"/>
            </a:avLst>
          </a:prstGeom>
          <a:solidFill>
            <a:srgbClr val="C14B1F">
              <a:alpha val="60000"/>
            </a:srgbClr>
          </a:solidFill>
          <a:ln w="9525" cap="flat" cmpd="sng">
            <a:solidFill>
              <a:srgbClr val="C14B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4-Year Grad Rates</a:t>
            </a:r>
            <a:endParaRPr b="1">
              <a:solidFill>
                <a:schemeClr val="dk1"/>
              </a:solidFill>
              <a:latin typeface="Calibri"/>
              <a:ea typeface="Calibri"/>
              <a:cs typeface="Calibri"/>
              <a:sym typeface="Calibri"/>
            </a:endParaRPr>
          </a:p>
        </p:txBody>
      </p:sp>
      <p:sp>
        <p:nvSpPr>
          <p:cNvPr id="330" name="Google Shape;330;p45"/>
          <p:cNvSpPr/>
          <p:nvPr/>
        </p:nvSpPr>
        <p:spPr>
          <a:xfrm>
            <a:off x="2326650" y="4195097"/>
            <a:ext cx="4490700" cy="261900"/>
          </a:xfrm>
          <a:prstGeom prst="roundRect">
            <a:avLst>
              <a:gd name="adj" fmla="val 16667"/>
            </a:avLst>
          </a:prstGeom>
          <a:solidFill>
            <a:srgbClr val="C14B1F">
              <a:alpha val="70000"/>
            </a:srgbClr>
          </a:solidFill>
          <a:ln w="9525" cap="flat" cmpd="sng">
            <a:solidFill>
              <a:srgbClr val="C14B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5-Year Completers</a:t>
            </a:r>
            <a:endParaRPr b="1">
              <a:solidFill>
                <a:schemeClr val="dk1"/>
              </a:solidFill>
              <a:latin typeface="Calibri"/>
              <a:ea typeface="Calibri"/>
              <a:cs typeface="Calibri"/>
              <a:sym typeface="Calibri"/>
            </a:endParaRPr>
          </a:p>
        </p:txBody>
      </p:sp>
      <p:sp>
        <p:nvSpPr>
          <p:cNvPr id="331" name="Google Shape;331;p45"/>
          <p:cNvSpPr/>
          <p:nvPr/>
        </p:nvSpPr>
        <p:spPr>
          <a:xfrm>
            <a:off x="2326650" y="4456861"/>
            <a:ext cx="4490700" cy="261900"/>
          </a:xfrm>
          <a:prstGeom prst="roundRect">
            <a:avLst>
              <a:gd name="adj" fmla="val 16667"/>
            </a:avLst>
          </a:prstGeom>
          <a:solidFill>
            <a:srgbClr val="C14B1F">
              <a:alpha val="80000"/>
            </a:srgbClr>
          </a:solidFill>
          <a:ln w="9525" cap="flat" cmpd="sng">
            <a:solidFill>
              <a:srgbClr val="C14B1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chemeClr val="dk1"/>
                </a:solidFill>
                <a:latin typeface="Calibri"/>
                <a:ea typeface="Calibri"/>
                <a:cs typeface="Calibri"/>
                <a:sym typeface="Calibri"/>
              </a:rPr>
              <a:t>Local Metric (New)</a:t>
            </a:r>
            <a:endParaRPr b="1">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335"/>
        <p:cNvGrpSpPr/>
        <p:nvPr/>
      </p:nvGrpSpPr>
      <p:grpSpPr>
        <a:xfrm>
          <a:off x="0" y="0"/>
          <a:ext cx="0" cy="0"/>
          <a:chOff x="0" y="0"/>
          <a:chExt cx="0" cy="0"/>
        </a:xfrm>
      </p:grpSpPr>
      <p:sp>
        <p:nvSpPr>
          <p:cNvPr id="336" name="Google Shape;336;p4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Clr>
                <a:schemeClr val="accent1"/>
              </a:buClr>
              <a:buSzPts val="3300"/>
              <a:buFont typeface="Calibri"/>
              <a:buNone/>
            </a:pPr>
            <a:r>
              <a:rPr lang="en">
                <a:solidFill>
                  <a:schemeClr val="accent3"/>
                </a:solidFill>
              </a:rPr>
              <a:t>Key Dates</a:t>
            </a:r>
            <a:endParaRPr>
              <a:solidFill>
                <a:schemeClr val="accent3"/>
              </a:solidFill>
            </a:endParaRPr>
          </a:p>
        </p:txBody>
      </p:sp>
      <p:sp>
        <p:nvSpPr>
          <p:cNvPr id="337" name="Google Shape;337;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lnSpc>
                <a:spcPct val="100000"/>
              </a:lnSpc>
              <a:spcBef>
                <a:spcPts val="0"/>
              </a:spcBef>
              <a:spcAft>
                <a:spcPts val="0"/>
              </a:spcAft>
              <a:buSzPts val="900"/>
              <a:buNone/>
            </a:pPr>
            <a:fld id="{00000000-1234-1234-1234-123412341234}" type="slidenum">
              <a:rPr lang="en"/>
              <a:t>8</a:t>
            </a:fld>
            <a:endParaRPr/>
          </a:p>
        </p:txBody>
      </p:sp>
      <p:sp>
        <p:nvSpPr>
          <p:cNvPr id="338" name="Google Shape;338;p46"/>
          <p:cNvSpPr txBox="1"/>
          <p:nvPr/>
        </p:nvSpPr>
        <p:spPr>
          <a:xfrm>
            <a:off x="537875" y="1277923"/>
            <a:ext cx="8242800" cy="3451800"/>
          </a:xfrm>
          <a:prstGeom prst="rect">
            <a:avLst/>
          </a:prstGeom>
          <a:noFill/>
          <a:ln>
            <a:noFill/>
          </a:ln>
        </p:spPr>
        <p:txBody>
          <a:bodyPr spcFirstLastPara="1" wrap="square" lIns="51425" tIns="25700" rIns="51425" bIns="25700" anchor="t" anchorCtr="0">
            <a:noAutofit/>
          </a:bodyPr>
          <a:lstStyle/>
          <a:p>
            <a:pPr marL="0" marR="0" lvl="0" indent="0" algn="l" rtl="0">
              <a:lnSpc>
                <a:spcPct val="90000"/>
              </a:lnSpc>
              <a:spcBef>
                <a:spcPts val="600"/>
              </a:spcBef>
              <a:spcAft>
                <a:spcPts val="0"/>
              </a:spcAft>
              <a:buClr>
                <a:srgbClr val="000000"/>
              </a:buClr>
              <a:buSzPts val="1500"/>
              <a:buFont typeface="Arial"/>
              <a:buNone/>
            </a:pPr>
            <a:r>
              <a:rPr lang="en" sz="1600" b="1" i="0" u="none" strike="noStrike" cap="none">
                <a:solidFill>
                  <a:srgbClr val="000000"/>
                </a:solidFill>
                <a:latin typeface="Calibri"/>
                <a:ea typeface="Calibri"/>
                <a:cs typeface="Calibri"/>
                <a:sym typeface="Calibri"/>
              </a:rPr>
              <a:t>During the 2025-26 School Year</a:t>
            </a:r>
            <a:endParaRPr sz="1600" b="1" i="0" u="none" strike="noStrike" cap="none">
              <a:solidFill>
                <a:srgbClr val="000000"/>
              </a:solidFill>
              <a:latin typeface="Calibri"/>
              <a:ea typeface="Calibri"/>
              <a:cs typeface="Calibri"/>
              <a:sym typeface="Calibri"/>
            </a:endParaRPr>
          </a:p>
          <a:p>
            <a:pPr marL="342900" marR="0" lvl="0" indent="-266700" algn="l" rtl="0">
              <a:lnSpc>
                <a:spcPct val="90000"/>
              </a:lnSpc>
              <a:spcBef>
                <a:spcPts val="0"/>
              </a:spcBef>
              <a:spcAft>
                <a:spcPts val="0"/>
              </a:spcAft>
              <a:buClr>
                <a:srgbClr val="000000"/>
              </a:buClr>
              <a:buSzPts val="1600"/>
              <a:buFont typeface="Calibri"/>
              <a:buChar char="•"/>
            </a:pPr>
            <a:r>
              <a:rPr lang="en" sz="1600" b="0" i="0" u="none" strike="noStrike" cap="none">
                <a:solidFill>
                  <a:srgbClr val="000000"/>
                </a:solidFill>
                <a:latin typeface="Calibri"/>
                <a:ea typeface="Calibri"/>
                <a:cs typeface="Calibri"/>
                <a:sym typeface="Calibri"/>
              </a:rPr>
              <a:t>Engagement and rulemaking for:</a:t>
            </a:r>
            <a:endParaRPr sz="1600" b="0" i="0" u="none" strike="noStrike" cap="none">
              <a:solidFill>
                <a:srgbClr val="000000"/>
              </a:solidFill>
              <a:latin typeface="Calibri"/>
              <a:ea typeface="Calibri"/>
              <a:cs typeface="Calibri"/>
              <a:sym typeface="Calibri"/>
            </a:endParaRPr>
          </a:p>
          <a:p>
            <a:pPr marL="685800" marR="0" lvl="1" indent="-266700" algn="l" rtl="0">
              <a:lnSpc>
                <a:spcPct val="90000"/>
              </a:lnSpc>
              <a:spcBef>
                <a:spcPts val="0"/>
              </a:spcBef>
              <a:spcAft>
                <a:spcPts val="0"/>
              </a:spcAft>
              <a:buClr>
                <a:srgbClr val="000000"/>
              </a:buClr>
              <a:buSzPts val="1600"/>
              <a:buFont typeface="Calibri"/>
              <a:buChar char="•"/>
            </a:pPr>
            <a:r>
              <a:rPr lang="en" sz="1600" b="0" i="0" u="none" strike="noStrike" cap="none">
                <a:solidFill>
                  <a:srgbClr val="000000"/>
                </a:solidFill>
                <a:latin typeface="Calibri"/>
                <a:ea typeface="Calibri"/>
                <a:cs typeface="Calibri"/>
                <a:sym typeface="Calibri"/>
              </a:rPr>
              <a:t>Developing a Continuum of Supports with clear entry and exit points f</a:t>
            </a:r>
            <a:r>
              <a:rPr lang="en" sz="1600" b="0" i="0" u="none" strike="noStrike" cap="none">
                <a:solidFill>
                  <a:schemeClr val="dk1"/>
                </a:solidFill>
                <a:latin typeface="Calibri"/>
                <a:ea typeface="Calibri"/>
                <a:cs typeface="Calibri"/>
                <a:sym typeface="Calibri"/>
              </a:rPr>
              <a:t>or each stage.</a:t>
            </a:r>
            <a:endParaRPr sz="1600" b="0" i="0" u="none" strike="noStrike" cap="none">
              <a:solidFill>
                <a:srgbClr val="000000"/>
              </a:solidFill>
              <a:latin typeface="Calibri"/>
              <a:ea typeface="Calibri"/>
              <a:cs typeface="Calibri"/>
              <a:sym typeface="Calibri"/>
            </a:endParaRPr>
          </a:p>
          <a:p>
            <a:pPr marL="685800" marR="0" lvl="1" indent="-266700" algn="l" rtl="0">
              <a:lnSpc>
                <a:spcPct val="90000"/>
              </a:lnSpc>
              <a:spcBef>
                <a:spcPts val="0"/>
              </a:spcBef>
              <a:spcAft>
                <a:spcPts val="0"/>
              </a:spcAft>
              <a:buClr>
                <a:srgbClr val="000000"/>
              </a:buClr>
              <a:buSzPts val="1600"/>
              <a:buFont typeface="Calibri"/>
              <a:buChar char="•"/>
            </a:pPr>
            <a:r>
              <a:rPr lang="en" sz="1600" b="0" i="0" u="none" strike="noStrike" cap="none">
                <a:solidFill>
                  <a:srgbClr val="000000"/>
                </a:solidFill>
                <a:latin typeface="Calibri"/>
                <a:ea typeface="Calibri"/>
                <a:cs typeface="Calibri"/>
                <a:sym typeface="Calibri"/>
              </a:rPr>
              <a:t>Developing a list of up to five local metrics that districts may choose from.</a:t>
            </a:r>
            <a:endParaRPr sz="1600" b="0" i="0" u="none" strike="noStrike" cap="none">
              <a:solidFill>
                <a:srgbClr val="000000"/>
              </a:solidFill>
              <a:latin typeface="Calibri"/>
              <a:ea typeface="Calibri"/>
              <a:cs typeface="Calibri"/>
              <a:sym typeface="Calibri"/>
            </a:endParaRPr>
          </a:p>
          <a:p>
            <a:pPr marL="685800" marR="0" lvl="1" indent="-266700" algn="l" rtl="0">
              <a:lnSpc>
                <a:spcPct val="90000"/>
              </a:lnSpc>
              <a:spcBef>
                <a:spcPts val="0"/>
              </a:spcBef>
              <a:spcAft>
                <a:spcPts val="0"/>
              </a:spcAft>
              <a:buClr>
                <a:srgbClr val="000000"/>
              </a:buClr>
              <a:buSzPts val="1600"/>
              <a:buFont typeface="Calibri"/>
              <a:buChar char="•"/>
            </a:pPr>
            <a:r>
              <a:rPr lang="en" sz="1600" b="0" i="0" u="none" strike="noStrike" cap="none">
                <a:solidFill>
                  <a:srgbClr val="000000"/>
                </a:solidFill>
                <a:latin typeface="Calibri"/>
                <a:ea typeface="Calibri"/>
                <a:cs typeface="Calibri"/>
                <a:sym typeface="Calibri"/>
              </a:rPr>
              <a:t>Expanding statewide performance growth targets (to include K-2 attendance &amp; 8th grade math).</a:t>
            </a:r>
            <a:endParaRPr sz="1600" b="0" i="0" u="none" strike="noStrike" cap="none">
              <a:solidFill>
                <a:srgbClr val="000000"/>
              </a:solidFill>
              <a:latin typeface="Calibri"/>
              <a:ea typeface="Calibri"/>
              <a:cs typeface="Calibri"/>
              <a:sym typeface="Calibri"/>
            </a:endParaRPr>
          </a:p>
          <a:p>
            <a:pPr marL="685800" marR="0" lvl="1" indent="-266700" algn="l" rtl="0">
              <a:lnSpc>
                <a:spcPct val="90000"/>
              </a:lnSpc>
              <a:spcBef>
                <a:spcPts val="0"/>
              </a:spcBef>
              <a:spcAft>
                <a:spcPts val="0"/>
              </a:spcAft>
              <a:buSzPts val="1600"/>
              <a:buFont typeface="Calibri"/>
              <a:buChar char="•"/>
            </a:pPr>
            <a:r>
              <a:rPr lang="en" sz="1600">
                <a:latin typeface="Calibri"/>
                <a:ea typeface="Calibri"/>
                <a:cs typeface="Calibri"/>
                <a:sym typeface="Calibri"/>
              </a:rPr>
              <a:t>Developing a list of up to four approved interim assessments that districts may choose from.</a:t>
            </a:r>
            <a:endParaRPr sz="1600">
              <a:latin typeface="Calibri"/>
              <a:ea typeface="Calibri"/>
              <a:cs typeface="Calibri"/>
              <a:sym typeface="Calibri"/>
            </a:endParaRPr>
          </a:p>
          <a:p>
            <a:pPr marL="342900" lvl="0" indent="-279400" algn="l" rtl="0">
              <a:lnSpc>
                <a:spcPct val="90000"/>
              </a:lnSpc>
              <a:spcBef>
                <a:spcPts val="0"/>
              </a:spcBef>
              <a:spcAft>
                <a:spcPts val="0"/>
              </a:spcAft>
              <a:buClr>
                <a:schemeClr val="dk1"/>
              </a:buClr>
              <a:buSzPts val="1800"/>
              <a:buFont typeface="Calibri"/>
              <a:buChar char="•"/>
            </a:pPr>
            <a:r>
              <a:rPr lang="en" sz="1600">
                <a:solidFill>
                  <a:schemeClr val="dk1"/>
                </a:solidFill>
                <a:latin typeface="Calibri"/>
                <a:ea typeface="Calibri"/>
                <a:cs typeface="Calibri"/>
                <a:sym typeface="Calibri"/>
              </a:rPr>
              <a:t>School districts and charters set growth targets for new metrics (they must select one local metric from the board-adopted options).</a:t>
            </a:r>
            <a:endParaRPr sz="1600">
              <a:solidFill>
                <a:schemeClr val="dk1"/>
              </a:solidFill>
              <a:latin typeface="Calibri"/>
              <a:ea typeface="Calibri"/>
              <a:cs typeface="Calibri"/>
              <a:sym typeface="Calibri"/>
            </a:endParaRPr>
          </a:p>
          <a:p>
            <a:pPr marL="0" lvl="0" indent="0" algn="l" rtl="0">
              <a:lnSpc>
                <a:spcPct val="90000"/>
              </a:lnSpc>
              <a:spcBef>
                <a:spcPts val="600"/>
              </a:spcBef>
              <a:spcAft>
                <a:spcPts val="0"/>
              </a:spcAft>
              <a:buNone/>
            </a:pPr>
            <a:r>
              <a:rPr lang="en" sz="1600" b="1">
                <a:solidFill>
                  <a:schemeClr val="dk1"/>
                </a:solidFill>
                <a:latin typeface="Calibri"/>
                <a:ea typeface="Calibri"/>
                <a:cs typeface="Calibri"/>
                <a:sym typeface="Calibri"/>
              </a:rPr>
              <a:t>During the 2026-27 School Year</a:t>
            </a:r>
            <a:endParaRPr sz="1600">
              <a:solidFill>
                <a:schemeClr val="dk1"/>
              </a:solidFill>
              <a:latin typeface="Calibri"/>
              <a:ea typeface="Calibri"/>
              <a:cs typeface="Calibri"/>
              <a:sym typeface="Calibri"/>
            </a:endParaRPr>
          </a:p>
          <a:p>
            <a:pPr marL="342900" lvl="0" indent="-266700" algn="l" rtl="0">
              <a:spcBef>
                <a:spcPts val="0"/>
              </a:spcBef>
              <a:spcAft>
                <a:spcPts val="0"/>
              </a:spcAft>
              <a:buSzPts val="1600"/>
              <a:buFont typeface="Calibri"/>
              <a:buChar char="•"/>
            </a:pPr>
            <a:r>
              <a:rPr lang="en" sz="1600">
                <a:latin typeface="Calibri"/>
                <a:ea typeface="Calibri"/>
                <a:cs typeface="Calibri"/>
                <a:sym typeface="Calibri"/>
              </a:rPr>
              <a:t>ODE begins reviewing and tracking progress towards local and statewide metrics, annually.</a:t>
            </a:r>
            <a:endParaRPr sz="1600">
              <a:latin typeface="Calibri"/>
              <a:ea typeface="Calibri"/>
              <a:cs typeface="Calibri"/>
              <a:sym typeface="Calibri"/>
            </a:endParaRPr>
          </a:p>
          <a:p>
            <a:pPr marL="0" lvl="0" indent="0" algn="l" rtl="0">
              <a:lnSpc>
                <a:spcPct val="90000"/>
              </a:lnSpc>
              <a:spcBef>
                <a:spcPts val="600"/>
              </a:spcBef>
              <a:spcAft>
                <a:spcPts val="0"/>
              </a:spcAft>
              <a:buNone/>
            </a:pPr>
            <a:r>
              <a:rPr lang="en" sz="1600" b="1">
                <a:solidFill>
                  <a:schemeClr val="dk1"/>
                </a:solidFill>
                <a:latin typeface="Calibri"/>
                <a:ea typeface="Calibri"/>
                <a:cs typeface="Calibri"/>
                <a:sym typeface="Calibri"/>
              </a:rPr>
              <a:t>During the 2027-28 School Year</a:t>
            </a:r>
            <a:endParaRPr sz="1600" b="1">
              <a:solidFill>
                <a:schemeClr val="dk1"/>
              </a:solidFill>
              <a:latin typeface="Calibri"/>
              <a:ea typeface="Calibri"/>
              <a:cs typeface="Calibri"/>
              <a:sym typeface="Calibri"/>
            </a:endParaRPr>
          </a:p>
          <a:p>
            <a:pPr marL="342900" lvl="0" indent="-266700" algn="l" rtl="0">
              <a:spcBef>
                <a:spcPts val="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School districts and charter schools administer interim assessments three times per year in grades K-8 in Math and ELA and review the data during a public meeting.</a:t>
            </a:r>
            <a:endParaRPr sz="1600" b="1"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500"/>
              <a:buFont typeface="Arial"/>
              <a:buNone/>
            </a:pPr>
            <a:endParaRPr sz="1500" b="0" i="0" u="none" strike="noStrike" cap="none">
              <a:solidFill>
                <a:srgbClr val="000000"/>
              </a:solidFill>
              <a:latin typeface="Calibri"/>
              <a:ea typeface="Calibri"/>
              <a:cs typeface="Calibri"/>
              <a:sym typeface="Calibri"/>
            </a:endParaRPr>
          </a:p>
          <a:p>
            <a:pPr marL="0" marR="0" lvl="0" indent="0" algn="l" rtl="0">
              <a:lnSpc>
                <a:spcPct val="90000"/>
              </a:lnSpc>
              <a:spcBef>
                <a:spcPts val="60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1_2021ODE">
  <a:themeElements>
    <a:clrScheme name="ODE 2025">
      <a:dk1>
        <a:srgbClr val="000000"/>
      </a:dk1>
      <a:lt1>
        <a:srgbClr val="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2021ODE">
  <a:themeElements>
    <a:clrScheme name="ODE 2025">
      <a:dk1>
        <a:srgbClr val="000000"/>
      </a:dk1>
      <a:lt1>
        <a:srgbClr val="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C441A3BE1A3347AA20236DA7B0BC92" ma:contentTypeVersion="14" ma:contentTypeDescription="Create a new document." ma:contentTypeScope="" ma:versionID="46234e95ab2603e90a7980272910fc22">
  <xsd:schema xmlns:xsd="http://www.w3.org/2001/XMLSchema" xmlns:xs="http://www.w3.org/2001/XMLSchema" xmlns:p="http://schemas.microsoft.com/office/2006/metadata/properties" xmlns:ns1="http://schemas.microsoft.com/sharepoint/v3" xmlns:ns2="54031767-dd6d-417c-ab73-583408f47564" targetNamespace="http://schemas.microsoft.com/office/2006/metadata/properties" ma:root="true" ma:fieldsID="221270d6f2074c454dcefd082aca6f2e" ns1:_="" ns2:_="">
    <xsd:import namespace="http://schemas.microsoft.com/sharepoint/v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E89F9D1-8DCC-45EA-A6E6-19906DB3D4B3}"/>
</file>

<file path=customXml/itemProps2.xml><?xml version="1.0" encoding="utf-8"?>
<ds:datastoreItem xmlns:ds="http://schemas.openxmlformats.org/officeDocument/2006/customXml" ds:itemID="{AA25F933-F7F3-4920-A81D-F3C6C6B89F7A}"/>
</file>

<file path=customXml/itemProps3.xml><?xml version="1.0" encoding="utf-8"?>
<ds:datastoreItem xmlns:ds="http://schemas.openxmlformats.org/officeDocument/2006/customXml" ds:itemID="{ED2C1F01-EE97-4929-A260-0D647F840244}"/>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218</TotalTime>
  <Words>566</Words>
  <Application>Microsoft Office PowerPoint</Application>
  <PresentationFormat>On-screen Show (16:9)</PresentationFormat>
  <Paragraphs>66</Paragraphs>
  <Slides>8</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Calibri</vt:lpstr>
      <vt:lpstr>Archivo</vt:lpstr>
      <vt:lpstr>Arial</vt:lpstr>
      <vt:lpstr>1_2021ODE</vt:lpstr>
      <vt:lpstr>1_2021ODE</vt:lpstr>
      <vt:lpstr>District Performance &amp; Continuum of Supports</vt:lpstr>
      <vt:lpstr>Vision</vt:lpstr>
      <vt:lpstr>A Clear Line of Supports  from the State to School Districts</vt:lpstr>
      <vt:lpstr>Key Deliverables - Resource Repository</vt:lpstr>
      <vt:lpstr>Key Deliverables - Continuum of Supports </vt:lpstr>
      <vt:lpstr>Continuum of Supports</vt:lpstr>
      <vt:lpstr>Key Deliverables - District Performance Review</vt:lpstr>
      <vt:lpstr>Key Dates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RUDY Peter * ODE</cp:lastModifiedBy>
  <cp:revision>4</cp:revision>
  <dcterms:modified xsi:type="dcterms:W3CDTF">2025-11-26T22:53:28Z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0x01010084C441A3BE1A3347AA20236DA7B0BC92</vt:lpwstr>
  </property>
</Properties>
</file>