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3.xml" ContentType="application/vnd.openxmlformats-officedocument.customXmlProperties+xml"/>
  <Override PartName="/customXml/itemProps2.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microsoft.com/office/2020/02/relationships/classificationlabels" Target="docMetadata/LabelInfo.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DD25841" w14:textId="79609D20" w:rsidR="000B6710" w:rsidRPr="000B6710" w:rsidRDefault="000B6710" w:rsidP="000B6710">
      <w:pPr>
        <w:spacing w:after="0"/>
        <w:rPr>
          <w:rFonts w:ascii="Calibri" w:hAnsi="Calibri" w:cs="Calibri"/>
        </w:rPr>
      </w:pPr>
      <w:r w:rsidRPr="000B6710">
        <w:rPr>
          <w:rFonts w:ascii="Calibri" w:hAnsi="Calibri" w:cs="Calibri"/>
          <w:i/>
          <w:iCs/>
        </w:rPr>
        <w:t xml:space="preserve">Template letter for Public Education Providers to Share the EVE </w:t>
      </w:r>
      <w:r w:rsidR="00C23ED0">
        <w:rPr>
          <w:rFonts w:ascii="Calibri" w:hAnsi="Calibri" w:cs="Calibri"/>
          <w:i/>
          <w:iCs/>
        </w:rPr>
        <w:t xml:space="preserve">Workforce </w:t>
      </w:r>
      <w:r w:rsidRPr="000B6710">
        <w:rPr>
          <w:rFonts w:ascii="Calibri" w:hAnsi="Calibri" w:cs="Calibri"/>
          <w:i/>
          <w:iCs/>
        </w:rPr>
        <w:t>Survey</w:t>
      </w:r>
    </w:p>
    <w:p w14:paraId="6990925F" w14:textId="36A44D4B" w:rsidR="000B6710" w:rsidRPr="000B6710" w:rsidRDefault="000B6710" w:rsidP="000B6710">
      <w:pPr>
        <w:pBdr>
          <w:bottom w:val="single" w:sz="4" w:space="1" w:color="auto"/>
        </w:pBdr>
        <w:spacing w:after="0"/>
        <w:rPr>
          <w:rFonts w:ascii="Calibri" w:hAnsi="Calibri" w:cs="Calibri"/>
        </w:rPr>
      </w:pPr>
    </w:p>
    <w:p w14:paraId="6A4C41C4" w14:textId="038F76F4" w:rsidR="000B6710" w:rsidRPr="000B6710" w:rsidRDefault="000B6710" w:rsidP="000B6710">
      <w:pPr>
        <w:spacing w:after="0"/>
        <w:rPr>
          <w:rFonts w:ascii="Calibri" w:hAnsi="Calibri" w:cs="Calibri"/>
        </w:rPr>
      </w:pPr>
      <w:r>
        <w:rPr>
          <w:rFonts w:ascii="Calibri" w:hAnsi="Calibri" w:cs="Calibri"/>
        </w:rPr>
        <w:t>February</w:t>
      </w:r>
      <w:r w:rsidRPr="000B6710">
        <w:rPr>
          <w:rFonts w:ascii="Calibri" w:hAnsi="Calibri" w:cs="Calibri"/>
        </w:rPr>
        <w:t xml:space="preserve"> xx, 202</w:t>
      </w:r>
      <w:r>
        <w:rPr>
          <w:rFonts w:ascii="Calibri" w:hAnsi="Calibri" w:cs="Calibri"/>
        </w:rPr>
        <w:t>6</w:t>
      </w:r>
    </w:p>
    <w:p w14:paraId="4E627794" w14:textId="77777777" w:rsidR="000B6710" w:rsidRDefault="000B6710" w:rsidP="000B6710">
      <w:pPr>
        <w:spacing w:after="0"/>
        <w:rPr>
          <w:rFonts w:ascii="Calibri" w:hAnsi="Calibri" w:cs="Calibri"/>
        </w:rPr>
      </w:pPr>
    </w:p>
    <w:p w14:paraId="0A83F4B1" w14:textId="337FF18D" w:rsidR="000B6710" w:rsidRPr="000B6710" w:rsidRDefault="000B6710" w:rsidP="000B6710">
      <w:pPr>
        <w:spacing w:after="0"/>
        <w:rPr>
          <w:rFonts w:ascii="Calibri" w:hAnsi="Calibri" w:cs="Calibri"/>
        </w:rPr>
      </w:pPr>
      <w:r w:rsidRPr="000B6710">
        <w:rPr>
          <w:rFonts w:ascii="Calibri" w:hAnsi="Calibri" w:cs="Calibri"/>
        </w:rPr>
        <w:t>Dear Licensed, Classified, and Contract Staff,</w:t>
      </w:r>
    </w:p>
    <w:p w14:paraId="034EE0C7" w14:textId="77777777" w:rsidR="000B6710" w:rsidRPr="000B6710" w:rsidRDefault="000B6710" w:rsidP="000B6710">
      <w:pPr>
        <w:spacing w:after="0"/>
        <w:rPr>
          <w:rFonts w:ascii="Calibri" w:hAnsi="Calibri" w:cs="Calibri"/>
        </w:rPr>
      </w:pPr>
    </w:p>
    <w:p w14:paraId="0411E7CC" w14:textId="2EDCCCFB" w:rsidR="000B6710" w:rsidRPr="000B6710" w:rsidRDefault="411A9CD3" w:rsidP="000B6710">
      <w:pPr>
        <w:spacing w:after="0"/>
        <w:rPr>
          <w:rFonts w:ascii="Calibri" w:hAnsi="Calibri" w:cs="Calibri"/>
        </w:rPr>
      </w:pPr>
      <w:r w:rsidRPr="77E54C1C">
        <w:rPr>
          <w:rFonts w:ascii="Calibri" w:hAnsi="Calibri" w:cs="Calibri"/>
        </w:rPr>
        <w:t>The</w:t>
      </w:r>
      <w:r w:rsidR="65B89517" w:rsidRPr="186F879A">
        <w:rPr>
          <w:rFonts w:ascii="Calibri" w:hAnsi="Calibri" w:cs="Calibri"/>
        </w:rPr>
        <w:t xml:space="preserve"> </w:t>
      </w:r>
      <w:r w:rsidR="7BCC186A" w:rsidRPr="55748D77">
        <w:rPr>
          <w:rFonts w:ascii="Calibri" w:hAnsi="Calibri" w:cs="Calibri"/>
        </w:rPr>
        <w:t xml:space="preserve">2026 </w:t>
      </w:r>
      <w:r w:rsidR="000B6710" w:rsidRPr="55748D77">
        <w:rPr>
          <w:rFonts w:ascii="Calibri" w:hAnsi="Calibri" w:cs="Calibri"/>
        </w:rPr>
        <w:t>Elevating</w:t>
      </w:r>
      <w:r w:rsidR="000B6710" w:rsidRPr="000B6710">
        <w:rPr>
          <w:rFonts w:ascii="Calibri" w:hAnsi="Calibri" w:cs="Calibri"/>
        </w:rPr>
        <w:t xml:space="preserve"> Voices in Education (EVE) Workforce Survey</w:t>
      </w:r>
      <w:r w:rsidR="521D700F" w:rsidRPr="0B645E75">
        <w:rPr>
          <w:rFonts w:ascii="Calibri" w:hAnsi="Calibri" w:cs="Calibri"/>
        </w:rPr>
        <w:t xml:space="preserve"> </w:t>
      </w:r>
      <w:r w:rsidR="6173313E" w:rsidRPr="47F7FCE5">
        <w:rPr>
          <w:rFonts w:ascii="Calibri" w:hAnsi="Calibri" w:cs="Calibri"/>
        </w:rPr>
        <w:t xml:space="preserve">from </w:t>
      </w:r>
      <w:r w:rsidR="6173313E" w:rsidRPr="13B5F621">
        <w:rPr>
          <w:rFonts w:ascii="Calibri" w:hAnsi="Calibri" w:cs="Calibri"/>
        </w:rPr>
        <w:t xml:space="preserve">the Oregon </w:t>
      </w:r>
      <w:r w:rsidR="6173313E" w:rsidRPr="1EF77889">
        <w:rPr>
          <w:rFonts w:ascii="Calibri" w:hAnsi="Calibri" w:cs="Calibri"/>
        </w:rPr>
        <w:t xml:space="preserve">Department of Education (ODE) </w:t>
      </w:r>
      <w:r w:rsidR="521D700F" w:rsidRPr="1EF77889">
        <w:rPr>
          <w:rFonts w:ascii="Calibri" w:hAnsi="Calibri" w:cs="Calibri"/>
        </w:rPr>
        <w:t xml:space="preserve">is </w:t>
      </w:r>
      <w:r w:rsidR="3C231830" w:rsidRPr="1EF77889">
        <w:rPr>
          <w:rFonts w:ascii="Calibri" w:hAnsi="Calibri" w:cs="Calibri"/>
        </w:rPr>
        <w:t>now open</w:t>
      </w:r>
      <w:r w:rsidR="000B6710" w:rsidRPr="1EF77889">
        <w:rPr>
          <w:rFonts w:ascii="Calibri" w:hAnsi="Calibri" w:cs="Calibri"/>
        </w:rPr>
        <w:t>.</w:t>
      </w:r>
      <w:r w:rsidR="000B6710" w:rsidRPr="000B6710">
        <w:rPr>
          <w:rFonts w:ascii="Calibri" w:hAnsi="Calibri" w:cs="Calibri"/>
        </w:rPr>
        <w:t xml:space="preserve"> Your voice is essential to help school, district, and state leaders identify and prioritize your needs and allocate resources most effectively. </w:t>
      </w:r>
    </w:p>
    <w:p w14:paraId="3DF624C0" w14:textId="77777777" w:rsidR="000B6710" w:rsidRPr="000B6710" w:rsidRDefault="000B6710" w:rsidP="000B6710">
      <w:pPr>
        <w:spacing w:after="0"/>
        <w:rPr>
          <w:rFonts w:ascii="Calibri" w:hAnsi="Calibri" w:cs="Calibri"/>
        </w:rPr>
      </w:pPr>
    </w:p>
    <w:p w14:paraId="26ECA798" w14:textId="77777777" w:rsidR="000B6710" w:rsidRPr="000B6710" w:rsidRDefault="000B6710" w:rsidP="000B6710">
      <w:pPr>
        <w:spacing w:after="0"/>
        <w:rPr>
          <w:rFonts w:ascii="Calibri" w:hAnsi="Calibri" w:cs="Calibri"/>
        </w:rPr>
      </w:pPr>
      <w:r w:rsidRPr="000B6710">
        <w:rPr>
          <w:rFonts w:ascii="Calibri" w:hAnsi="Calibri" w:cs="Calibri"/>
          <w:b/>
          <w:bCs/>
          <w:u w:val="single"/>
        </w:rPr>
        <w:t>What You Need to Know:</w:t>
      </w:r>
    </w:p>
    <w:p w14:paraId="4A55DF46" w14:textId="72EA5588" w:rsidR="000B6710" w:rsidRPr="000B6710" w:rsidRDefault="5C21252B" w:rsidP="470C4B31">
      <w:pPr>
        <w:numPr>
          <w:ilvl w:val="0"/>
          <w:numId w:val="1"/>
        </w:numPr>
        <w:spacing w:after="0"/>
        <w:rPr>
          <w:rFonts w:ascii="Calibri" w:hAnsi="Calibri" w:cs="Calibri"/>
        </w:rPr>
      </w:pPr>
      <w:r w:rsidRPr="470C4B31">
        <w:rPr>
          <w:rFonts w:ascii="Calibri" w:hAnsi="Calibri" w:cs="Calibri"/>
        </w:rPr>
        <w:t xml:space="preserve">All members of </w:t>
      </w:r>
      <w:r w:rsidRPr="470C4B31">
        <w:rPr>
          <w:rFonts w:ascii="Calibri" w:hAnsi="Calibri" w:cs="Calibri"/>
          <w:b/>
          <w:bCs/>
        </w:rPr>
        <w:t>Oregon’s Public Education Workforce</w:t>
      </w:r>
      <w:r w:rsidRPr="470C4B31">
        <w:rPr>
          <w:rFonts w:ascii="Calibri" w:hAnsi="Calibri" w:cs="Calibri"/>
        </w:rPr>
        <w:t xml:space="preserve"> are invited to participate (i.e., licensed, classified, and contract staff who work for a Public Education Provider</w:t>
      </w:r>
      <w:r w:rsidR="00BD3F26" w:rsidRPr="470C4B31">
        <w:rPr>
          <w:rStyle w:val="FootnoteReference"/>
          <w:rFonts w:ascii="Calibri" w:hAnsi="Calibri" w:cs="Calibri"/>
        </w:rPr>
        <w:footnoteReference w:id="1"/>
      </w:r>
      <w:r w:rsidRPr="470C4B31">
        <w:rPr>
          <w:rFonts w:ascii="Calibri" w:hAnsi="Calibri" w:cs="Calibri"/>
        </w:rPr>
        <w:t>). </w:t>
      </w:r>
    </w:p>
    <w:p w14:paraId="139D59F1" w14:textId="1FB4C3F0" w:rsidR="000B6710" w:rsidRPr="000B6710" w:rsidRDefault="000B6710" w:rsidP="000B6710">
      <w:pPr>
        <w:numPr>
          <w:ilvl w:val="0"/>
          <w:numId w:val="2"/>
        </w:numPr>
        <w:spacing w:after="0"/>
        <w:rPr>
          <w:rFonts w:ascii="Calibri" w:hAnsi="Calibri" w:cs="Calibri"/>
        </w:rPr>
      </w:pPr>
      <w:r w:rsidRPr="000B6710">
        <w:rPr>
          <w:rFonts w:ascii="Calibri" w:hAnsi="Calibri" w:cs="Calibri"/>
        </w:rPr>
        <w:t xml:space="preserve">The survey is </w:t>
      </w:r>
      <w:r w:rsidRPr="000B6710">
        <w:rPr>
          <w:rFonts w:ascii="Calibri" w:hAnsi="Calibri" w:cs="Calibri"/>
          <w:b/>
        </w:rPr>
        <w:t>voluntary</w:t>
      </w:r>
      <w:r w:rsidRPr="000B6710">
        <w:rPr>
          <w:rFonts w:ascii="Calibri" w:hAnsi="Calibri" w:cs="Calibri"/>
        </w:rPr>
        <w:t xml:space="preserve">, </w:t>
      </w:r>
      <w:r w:rsidRPr="000B6710">
        <w:rPr>
          <w:rFonts w:ascii="Calibri" w:hAnsi="Calibri" w:cs="Calibri"/>
          <w:b/>
        </w:rPr>
        <w:t>confidential</w:t>
      </w:r>
      <w:r w:rsidRPr="000B6710">
        <w:rPr>
          <w:rFonts w:ascii="Calibri" w:hAnsi="Calibri" w:cs="Calibri"/>
        </w:rPr>
        <w:t xml:space="preserve">, and </w:t>
      </w:r>
      <w:r w:rsidRPr="000B6710">
        <w:rPr>
          <w:rFonts w:ascii="Calibri" w:hAnsi="Calibri" w:cs="Calibri"/>
          <w:b/>
        </w:rPr>
        <w:t>anonymous</w:t>
      </w:r>
      <w:r w:rsidRPr="000B6710">
        <w:rPr>
          <w:rFonts w:ascii="Calibri" w:hAnsi="Calibri" w:cs="Calibri"/>
        </w:rPr>
        <w:t>. </w:t>
      </w:r>
      <w:r w:rsidR="33C86120" w:rsidRPr="3FCE5F82">
        <w:rPr>
          <w:rFonts w:ascii="Calibri" w:hAnsi="Calibri" w:cs="Calibri"/>
        </w:rPr>
        <w:t xml:space="preserve">ODE will not share your individual responses with schools, districts, ESDs, or other </w:t>
      </w:r>
      <w:r w:rsidR="33C86120" w:rsidRPr="2CDB437E">
        <w:rPr>
          <w:rFonts w:ascii="Calibri" w:hAnsi="Calibri" w:cs="Calibri"/>
        </w:rPr>
        <w:t>public education</w:t>
      </w:r>
      <w:r w:rsidR="33C86120" w:rsidRPr="3FCE5F82">
        <w:rPr>
          <w:rFonts w:ascii="Calibri" w:hAnsi="Calibri" w:cs="Calibri"/>
        </w:rPr>
        <w:t xml:space="preserve"> providers.</w:t>
      </w:r>
    </w:p>
    <w:p w14:paraId="0FAD012B" w14:textId="282B350B" w:rsidR="000B6710" w:rsidRPr="000B6710" w:rsidRDefault="000B6710" w:rsidP="000B6710">
      <w:pPr>
        <w:numPr>
          <w:ilvl w:val="0"/>
          <w:numId w:val="4"/>
        </w:numPr>
        <w:spacing w:after="0"/>
        <w:rPr>
          <w:rFonts w:ascii="Calibri" w:hAnsi="Calibri" w:cs="Calibri"/>
          <w:b/>
          <w:bCs/>
        </w:rPr>
      </w:pPr>
      <w:r w:rsidRPr="000B6710">
        <w:rPr>
          <w:rFonts w:ascii="Calibri" w:hAnsi="Calibri" w:cs="Calibri"/>
          <w:b/>
          <w:bCs/>
        </w:rPr>
        <w:t xml:space="preserve">The survey will take approximately </w:t>
      </w:r>
      <w:r w:rsidR="00FC2147">
        <w:rPr>
          <w:rFonts w:ascii="Calibri" w:hAnsi="Calibri" w:cs="Calibri"/>
          <w:b/>
          <w:bCs/>
        </w:rPr>
        <w:t>20</w:t>
      </w:r>
      <w:r w:rsidRPr="000B6710">
        <w:rPr>
          <w:rFonts w:ascii="Calibri" w:hAnsi="Calibri" w:cs="Calibri"/>
          <w:b/>
          <w:bCs/>
        </w:rPr>
        <w:t xml:space="preserve"> minutes to complete.</w:t>
      </w:r>
    </w:p>
    <w:p w14:paraId="7B12919B" w14:textId="4223025B" w:rsidR="000B6710" w:rsidRPr="00470213" w:rsidRDefault="000B6710" w:rsidP="000B6710">
      <w:pPr>
        <w:numPr>
          <w:ilvl w:val="1"/>
          <w:numId w:val="4"/>
        </w:numPr>
        <w:spacing w:after="0"/>
        <w:rPr>
          <w:rFonts w:ascii="Calibri" w:hAnsi="Calibri" w:cs="Calibri"/>
        </w:rPr>
      </w:pPr>
      <w:hyperlink r:id="rId8" w:history="1">
        <w:r w:rsidRPr="00470213">
          <w:rPr>
            <w:rStyle w:val="Hyperlink"/>
            <w:rFonts w:ascii="Calibri" w:hAnsi="Calibri" w:cs="Calibri"/>
            <w:color w:val="0000FF"/>
          </w:rPr>
          <w:t>Link to the survey</w:t>
        </w:r>
      </w:hyperlink>
    </w:p>
    <w:p w14:paraId="27D37438" w14:textId="42E0ED61" w:rsidR="00470213" w:rsidRPr="000B6710" w:rsidRDefault="00CF32B6" w:rsidP="00470213">
      <w:pPr>
        <w:numPr>
          <w:ilvl w:val="2"/>
          <w:numId w:val="4"/>
        </w:numPr>
        <w:spacing w:after="0"/>
        <w:rPr>
          <w:rFonts w:ascii="Calibri" w:hAnsi="Calibri" w:cs="Calibri"/>
          <w:sz w:val="22"/>
          <w:szCs w:val="22"/>
        </w:rPr>
      </w:pPr>
      <w:r w:rsidRPr="0004035C">
        <w:rPr>
          <w:rFonts w:ascii="Calibri" w:hAnsi="Calibri" w:cs="Calibri"/>
          <w:i/>
          <w:iCs/>
          <w:sz w:val="22"/>
          <w:szCs w:val="22"/>
        </w:rPr>
        <w:t>English or Spanish versions of the survey will automatically display if the respective language is the browser's default language. Participants can also select English or Spanish in the language toggle at the top of the survey.</w:t>
      </w:r>
    </w:p>
    <w:p w14:paraId="39032BFC" w14:textId="669A2F48" w:rsidR="000B6710" w:rsidRPr="000B6710" w:rsidRDefault="000B6710" w:rsidP="000B6710">
      <w:pPr>
        <w:numPr>
          <w:ilvl w:val="1"/>
          <w:numId w:val="4"/>
        </w:numPr>
        <w:spacing w:after="0"/>
        <w:rPr>
          <w:rFonts w:ascii="Calibri" w:hAnsi="Calibri" w:cs="Calibri"/>
        </w:rPr>
      </w:pPr>
      <w:hyperlink r:id="rId9" w:history="1">
        <w:r w:rsidRPr="0002376F">
          <w:rPr>
            <w:rStyle w:val="Hyperlink"/>
            <w:rFonts w:ascii="Calibri" w:hAnsi="Calibri" w:cs="Calibri"/>
            <w:color w:val="0000FF"/>
          </w:rPr>
          <w:t>Instructions for Survey Participants</w:t>
        </w:r>
      </w:hyperlink>
    </w:p>
    <w:p w14:paraId="64CB45C3" w14:textId="06EB6B4B" w:rsidR="000B6710" w:rsidRPr="000B6710" w:rsidRDefault="33F232FB" w:rsidP="5604A3E2">
      <w:pPr>
        <w:numPr>
          <w:ilvl w:val="0"/>
          <w:numId w:val="5"/>
        </w:numPr>
        <w:spacing w:after="0"/>
        <w:rPr>
          <w:rFonts w:ascii="Calibri" w:hAnsi="Calibri" w:cs="Calibri"/>
          <w:b/>
          <w:bCs/>
        </w:rPr>
      </w:pPr>
      <w:r w:rsidRPr="5604A3E2">
        <w:rPr>
          <w:rFonts w:ascii="Calibri" w:hAnsi="Calibri" w:cs="Calibri"/>
        </w:rPr>
        <w:t xml:space="preserve">The </w:t>
      </w:r>
      <w:r w:rsidRPr="5604A3E2">
        <w:rPr>
          <w:rFonts w:ascii="Calibri" w:hAnsi="Calibri" w:cs="Calibri"/>
          <w:b/>
          <w:bCs/>
        </w:rPr>
        <w:t xml:space="preserve">survey window </w:t>
      </w:r>
      <w:r w:rsidRPr="5604A3E2">
        <w:rPr>
          <w:rFonts w:ascii="Calibri" w:hAnsi="Calibri" w:cs="Calibri"/>
        </w:rPr>
        <w:t>will be open</w:t>
      </w:r>
      <w:r w:rsidRPr="5604A3E2">
        <w:rPr>
          <w:rFonts w:ascii="Calibri" w:hAnsi="Calibri" w:cs="Calibri"/>
          <w:b/>
          <w:bCs/>
        </w:rPr>
        <w:t xml:space="preserve"> now through March 31, 2026.</w:t>
      </w:r>
    </w:p>
    <w:p w14:paraId="30336630" w14:textId="1C1639EA" w:rsidR="000B6710" w:rsidRPr="000B6710" w:rsidRDefault="33F232FB" w:rsidP="000B6710">
      <w:pPr>
        <w:numPr>
          <w:ilvl w:val="0"/>
          <w:numId w:val="5"/>
        </w:numPr>
        <w:spacing w:after="0"/>
        <w:rPr>
          <w:rFonts w:ascii="Calibri" w:hAnsi="Calibri" w:cs="Calibri"/>
        </w:rPr>
      </w:pPr>
      <w:r w:rsidRPr="6F57FB81">
        <w:rPr>
          <w:rFonts w:ascii="Calibri" w:hAnsi="Calibri" w:cs="Calibri"/>
        </w:rPr>
        <w:t>ODE</w:t>
      </w:r>
      <w:r w:rsidR="000B6710" w:rsidRPr="000B6710">
        <w:rPr>
          <w:rFonts w:ascii="Calibri" w:hAnsi="Calibri" w:cs="Calibri"/>
        </w:rPr>
        <w:t xml:space="preserve"> will </w:t>
      </w:r>
      <w:r w:rsidRPr="6F57FB81">
        <w:rPr>
          <w:rFonts w:ascii="Calibri" w:hAnsi="Calibri" w:cs="Calibri"/>
        </w:rPr>
        <w:t xml:space="preserve">provide </w:t>
      </w:r>
      <w:r w:rsidRPr="5316FFE7">
        <w:rPr>
          <w:rFonts w:ascii="Calibri" w:hAnsi="Calibri" w:cs="Calibri"/>
          <w:b/>
        </w:rPr>
        <w:t>a</w:t>
      </w:r>
      <w:r w:rsidR="000B6710" w:rsidRPr="5316FFE7">
        <w:rPr>
          <w:rFonts w:ascii="Calibri" w:hAnsi="Calibri" w:cs="Calibri"/>
          <w:b/>
        </w:rPr>
        <w:t>ggregate</w:t>
      </w:r>
      <w:r w:rsidR="00ED5406" w:rsidRPr="5316FFE7">
        <w:rPr>
          <w:rFonts w:ascii="Calibri" w:hAnsi="Calibri" w:cs="Calibri"/>
          <w:b/>
        </w:rPr>
        <w:t xml:space="preserve">d </w:t>
      </w:r>
      <w:r w:rsidR="00ED5406" w:rsidRPr="6F57FB81">
        <w:rPr>
          <w:rFonts w:ascii="Calibri" w:hAnsi="Calibri" w:cs="Calibri"/>
        </w:rPr>
        <w:t xml:space="preserve">and </w:t>
      </w:r>
      <w:r w:rsidR="00ED5406" w:rsidRPr="5316FFE7">
        <w:rPr>
          <w:rFonts w:ascii="Calibri" w:hAnsi="Calibri" w:cs="Calibri"/>
          <w:b/>
        </w:rPr>
        <w:t>suppressed</w:t>
      </w:r>
      <w:r w:rsidR="000B6710" w:rsidRPr="5316FFE7">
        <w:rPr>
          <w:rFonts w:ascii="Calibri" w:hAnsi="Calibri" w:cs="Calibri"/>
          <w:b/>
        </w:rPr>
        <w:t xml:space="preserve"> </w:t>
      </w:r>
      <w:r w:rsidR="000B6710" w:rsidRPr="6F57FB81">
        <w:rPr>
          <w:rFonts w:ascii="Calibri" w:hAnsi="Calibri" w:cs="Calibri"/>
        </w:rPr>
        <w:t>data</w:t>
      </w:r>
      <w:r w:rsidR="000B6710" w:rsidRPr="000B6710">
        <w:rPr>
          <w:rFonts w:ascii="Calibri" w:hAnsi="Calibri" w:cs="Calibri"/>
        </w:rPr>
        <w:t xml:space="preserve"> to each Public Education Provider for use in improvement planning processes.</w:t>
      </w:r>
    </w:p>
    <w:p w14:paraId="3EE4123C" w14:textId="77777777" w:rsidR="000B6710" w:rsidRPr="000B6710" w:rsidRDefault="000B6710" w:rsidP="000B6710">
      <w:pPr>
        <w:spacing w:after="0"/>
        <w:rPr>
          <w:rFonts w:ascii="Calibri" w:hAnsi="Calibri" w:cs="Calibri"/>
        </w:rPr>
      </w:pPr>
    </w:p>
    <w:p w14:paraId="4E9C569F" w14:textId="77777777" w:rsidR="000B6710" w:rsidRPr="000B6710" w:rsidRDefault="000B6710" w:rsidP="000B6710">
      <w:pPr>
        <w:spacing w:after="0"/>
        <w:rPr>
          <w:rFonts w:ascii="Calibri" w:hAnsi="Calibri" w:cs="Calibri"/>
        </w:rPr>
      </w:pPr>
      <w:r w:rsidRPr="000B6710">
        <w:rPr>
          <w:rFonts w:ascii="Calibri" w:hAnsi="Calibri" w:cs="Calibri"/>
          <w:b/>
          <w:bCs/>
          <w:u w:val="single"/>
        </w:rPr>
        <w:t>Additional Information:</w:t>
      </w:r>
    </w:p>
    <w:p w14:paraId="5EB3EEE5" w14:textId="77777777" w:rsidR="000B6710" w:rsidRPr="000B6710" w:rsidRDefault="000B6710" w:rsidP="000B6710">
      <w:pPr>
        <w:spacing w:after="0"/>
        <w:rPr>
          <w:rFonts w:ascii="Calibri" w:hAnsi="Calibri" w:cs="Calibri"/>
        </w:rPr>
      </w:pPr>
      <w:r w:rsidRPr="000B6710">
        <w:rPr>
          <w:rFonts w:ascii="Calibri" w:hAnsi="Calibri" w:cs="Calibri"/>
        </w:rPr>
        <w:t xml:space="preserve">The EVE Workforce Survey was designed with input from over 200+ educators and education groups across the State of Oregon. You can read more about the process to develop the survey and input that was shared on the </w:t>
      </w:r>
      <w:hyperlink r:id="rId10" w:history="1">
        <w:r w:rsidRPr="000B6710">
          <w:rPr>
            <w:rStyle w:val="Hyperlink"/>
            <w:rFonts w:ascii="Calibri" w:hAnsi="Calibri" w:cs="Calibri"/>
            <w:color w:val="0000FF"/>
          </w:rPr>
          <w:t>EVE Workforce Survey website</w:t>
        </w:r>
      </w:hyperlink>
      <w:r w:rsidRPr="000B6710">
        <w:rPr>
          <w:rFonts w:ascii="Calibri" w:hAnsi="Calibri" w:cs="Calibri"/>
          <w:b/>
          <w:bCs/>
        </w:rPr>
        <w:t>. </w:t>
      </w:r>
    </w:p>
    <w:p w14:paraId="315621BD" w14:textId="77777777" w:rsidR="007D166E" w:rsidRDefault="007D166E" w:rsidP="000B6710">
      <w:pPr>
        <w:spacing w:after="0"/>
        <w:rPr>
          <w:rFonts w:ascii="Calibri" w:hAnsi="Calibri" w:cs="Calibri"/>
          <w:b/>
          <w:bCs/>
          <w:u w:val="single"/>
        </w:rPr>
      </w:pPr>
    </w:p>
    <w:p w14:paraId="37E0BEED" w14:textId="77777777" w:rsidR="000B6710" w:rsidRPr="000B6710" w:rsidRDefault="000B6710" w:rsidP="000B6710">
      <w:pPr>
        <w:spacing w:after="0"/>
        <w:rPr>
          <w:rFonts w:ascii="Calibri" w:hAnsi="Calibri" w:cs="Calibri"/>
        </w:rPr>
      </w:pPr>
      <w:r w:rsidRPr="000B6710">
        <w:rPr>
          <w:rFonts w:ascii="Calibri" w:hAnsi="Calibri" w:cs="Calibri"/>
          <w:b/>
          <w:bCs/>
          <w:u w:val="single"/>
        </w:rPr>
        <w:t>Contact Us:</w:t>
      </w:r>
    </w:p>
    <w:p w14:paraId="458771D5" w14:textId="44096DFA" w:rsidR="00B00F77" w:rsidRPr="000B6710" w:rsidRDefault="000B6710" w:rsidP="000B6710">
      <w:pPr>
        <w:spacing w:after="0"/>
        <w:rPr>
          <w:rFonts w:ascii="Calibri" w:hAnsi="Calibri" w:cs="Calibri"/>
        </w:rPr>
      </w:pPr>
      <w:r w:rsidRPr="000B6710">
        <w:rPr>
          <w:rFonts w:ascii="Calibri" w:hAnsi="Calibri" w:cs="Calibri"/>
        </w:rPr>
        <w:t xml:space="preserve">If you have questions or concerns during the open survey window, please contact the survey help desk at </w:t>
      </w:r>
      <w:hyperlink r:id="rId11" w:history="1">
        <w:r w:rsidRPr="00613E18">
          <w:rPr>
            <w:rStyle w:val="Hyperlink"/>
            <w:rFonts w:ascii="Calibri" w:hAnsi="Calibri" w:cs="Calibri"/>
            <w:color w:val="0000FF"/>
          </w:rPr>
          <w:t>ode.edstaffsurvey@ode.oregon.gov</w:t>
        </w:r>
      </w:hyperlink>
      <w:r w:rsidRPr="000B6710">
        <w:rPr>
          <w:rFonts w:ascii="Calibri" w:hAnsi="Calibri" w:cs="Calibri"/>
        </w:rPr>
        <w:t>.</w:t>
      </w:r>
    </w:p>
    <w:sectPr w:rsidR="00B00F77" w:rsidRPr="000B6710">
      <w:headerReference w:type="default" r:id="rId12"/>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281D040" w14:textId="77777777" w:rsidR="000B6710" w:rsidRDefault="000B6710" w:rsidP="000B6710">
      <w:pPr>
        <w:spacing w:after="0"/>
      </w:pPr>
      <w:r>
        <w:separator/>
      </w:r>
    </w:p>
  </w:endnote>
  <w:endnote w:type="continuationSeparator" w:id="0">
    <w:p w14:paraId="41E1CA6A" w14:textId="77777777" w:rsidR="000B6710" w:rsidRDefault="000B6710" w:rsidP="000B6710">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Urbanist">
    <w:altName w:val="Times New Roman"/>
    <w:charset w:val="00"/>
    <w:family w:val="swiss"/>
    <w:pitch w:val="variable"/>
    <w:sig w:usb0="A00000EF" w:usb1="0000207B" w:usb2="00000028" w:usb3="00000000" w:csb0="00000093" w:csb1="00000000"/>
  </w:font>
  <w:font w:name="Livvic">
    <w:altName w:val="Times New Roman"/>
    <w:charset w:val="00"/>
    <w:family w:val="auto"/>
    <w:pitch w:val="variable"/>
    <w:sig w:usb0="A00000FF" w:usb1="4000204B" w:usb2="00000000" w:usb3="00000000" w:csb0="00000193" w:csb1="00000000"/>
  </w:font>
  <w:font w:name="Calibri">
    <w:panose1 w:val="020F0502020204030204"/>
    <w:charset w:val="00"/>
    <w:family w:val="swiss"/>
    <w:pitch w:val="variable"/>
    <w:sig w:usb0="E4002EFF" w:usb1="C200247B"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A960915" w14:textId="77777777" w:rsidR="000B6710" w:rsidRDefault="000B6710" w:rsidP="000B6710">
      <w:pPr>
        <w:spacing w:after="0"/>
      </w:pPr>
      <w:r>
        <w:separator/>
      </w:r>
    </w:p>
  </w:footnote>
  <w:footnote w:type="continuationSeparator" w:id="0">
    <w:p w14:paraId="17972B2C" w14:textId="77777777" w:rsidR="000B6710" w:rsidRDefault="000B6710" w:rsidP="000B6710">
      <w:pPr>
        <w:spacing w:after="0"/>
      </w:pPr>
      <w:r>
        <w:continuationSeparator/>
      </w:r>
    </w:p>
  </w:footnote>
  <w:footnote w:id="1">
    <w:p w14:paraId="22E0484E" w14:textId="77777777" w:rsidR="00BD3F26" w:rsidRDefault="00BD3F26" w:rsidP="00BD3F26">
      <w:pPr>
        <w:pStyle w:val="FootnoteText"/>
        <w:rPr>
          <w:rFonts w:ascii="Calibri" w:hAnsi="Calibri" w:cs="Calibri"/>
        </w:rPr>
      </w:pPr>
      <w:r w:rsidRPr="470C4B31">
        <w:rPr>
          <w:rStyle w:val="FootnoteReference"/>
          <w:rFonts w:ascii="Calibri" w:hAnsi="Calibri" w:cs="Calibri"/>
        </w:rPr>
        <w:footnoteRef/>
      </w:r>
      <w:r w:rsidRPr="470C4B31">
        <w:rPr>
          <w:rFonts w:ascii="Calibri" w:hAnsi="Calibri" w:cs="Calibri"/>
        </w:rPr>
        <w:t xml:space="preserve"> Per </w:t>
      </w:r>
      <w:hyperlink r:id="rId1">
        <w:r w:rsidRPr="470C4B31">
          <w:rPr>
            <w:rStyle w:val="Hyperlink"/>
            <w:rFonts w:ascii="Calibri" w:hAnsi="Calibri" w:cs="Calibri"/>
            <w:b/>
            <w:bCs/>
            <w:color w:val="0000FF"/>
          </w:rPr>
          <w:t>ORS 342.676</w:t>
        </w:r>
      </w:hyperlink>
      <w:r w:rsidRPr="470C4B31">
        <w:rPr>
          <w:rFonts w:ascii="Calibri" w:hAnsi="Calibri" w:cs="Calibri"/>
        </w:rPr>
        <w:t>, Public Education Providers include districts, charter schools, ESDs, YCEP/JDEP, Oregon School for the Deaf, and long term care or treatment facilities.</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563EE5" w14:textId="10CCCCD2" w:rsidR="000B6710" w:rsidRDefault="000B6710" w:rsidP="000B6710">
    <w:pPr>
      <w:pStyle w:val="Header"/>
      <w:jc w:val="center"/>
    </w:pPr>
    <w:r>
      <w:rPr>
        <w:noProof/>
      </w:rPr>
      <w:drawing>
        <wp:inline distT="0" distB="0" distL="0" distR="0" wp14:anchorId="1BDA5D32" wp14:editId="03815CFC">
          <wp:extent cx="5486400" cy="1828800"/>
          <wp:effectExtent l="0" t="0" r="0" b="0"/>
          <wp:docPr id="1095577184" name="Picture 1" descr="This is the logo for EVE Workforce Surve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5577184" name="Picture 1" descr="This is the logo for EVE Workforce Survey."/>
                  <pic:cNvPicPr/>
                </pic:nvPicPr>
                <pic:blipFill>
                  <a:blip r:embed="rId1">
                    <a:extLst>
                      <a:ext uri="{28A0092B-C50C-407E-A947-70E740481C1C}">
                        <a14:useLocalDpi xmlns:a14="http://schemas.microsoft.com/office/drawing/2010/main" val="0"/>
                      </a:ext>
                    </a:extLst>
                  </a:blip>
                  <a:stretch>
                    <a:fillRect/>
                  </a:stretch>
                </pic:blipFill>
                <pic:spPr>
                  <a:xfrm>
                    <a:off x="0" y="0"/>
                    <a:ext cx="5486400" cy="1828800"/>
                  </a:xfrm>
                  <a:prstGeom prst="rect">
                    <a:avLst/>
                  </a:prstGeom>
                </pic:spPr>
              </pic:pic>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A2E2FB2"/>
    <w:multiLevelType w:val="multilevel"/>
    <w:tmpl w:val="F510310E"/>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12BF65E5"/>
    <w:multiLevelType w:val="multilevel"/>
    <w:tmpl w:val="93AC90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3F6F50ED"/>
    <w:multiLevelType w:val="multilevel"/>
    <w:tmpl w:val="B0009434"/>
    <w:lvl w:ilvl="0">
      <w:start w:val="1"/>
      <w:numFmt w:val="bullet"/>
      <w:lvlText w:val=""/>
      <w:lvlJc w:val="left"/>
      <w:pPr>
        <w:tabs>
          <w:tab w:val="num" w:pos="720"/>
        </w:tabs>
        <w:ind w:left="720" w:hanging="360"/>
      </w:pPr>
      <w:rPr>
        <w:rFonts w:ascii="Symbol" w:hAnsi="Symbol" w:hint="default"/>
        <w:sz w:val="24"/>
        <w:szCs w:val="32"/>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 w15:restartNumberingAfterBreak="0">
    <w:nsid w:val="470B3972"/>
    <w:multiLevelType w:val="multilevel"/>
    <w:tmpl w:val="362A66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76A85865"/>
    <w:multiLevelType w:val="multilevel"/>
    <w:tmpl w:val="356A7262"/>
    <w:lvl w:ilvl="0">
      <w:start w:val="1"/>
      <w:numFmt w:val="bullet"/>
      <w:lvlText w:val=""/>
      <w:lvlJc w:val="left"/>
      <w:pPr>
        <w:tabs>
          <w:tab w:val="num" w:pos="720"/>
        </w:tabs>
        <w:ind w:left="720" w:hanging="360"/>
      </w:pPr>
      <w:rPr>
        <w:rFonts w:ascii="Symbol" w:hAnsi="Symbol" w:hint="default"/>
        <w:sz w:val="24"/>
        <w:szCs w:val="32"/>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523253000">
    <w:abstractNumId w:val="4"/>
  </w:num>
  <w:num w:numId="2" w16cid:durableId="2105764033">
    <w:abstractNumId w:val="2"/>
  </w:num>
  <w:num w:numId="3" w16cid:durableId="1256398716">
    <w:abstractNumId w:val="1"/>
  </w:num>
  <w:num w:numId="4" w16cid:durableId="589462624">
    <w:abstractNumId w:val="0"/>
  </w:num>
  <w:num w:numId="5" w16cid:durableId="411120246">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614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B6710"/>
    <w:rsid w:val="00015613"/>
    <w:rsid w:val="0002376F"/>
    <w:rsid w:val="00031960"/>
    <w:rsid w:val="0004035C"/>
    <w:rsid w:val="00055884"/>
    <w:rsid w:val="00057FD8"/>
    <w:rsid w:val="00065D1A"/>
    <w:rsid w:val="00070AB1"/>
    <w:rsid w:val="00071079"/>
    <w:rsid w:val="00074E24"/>
    <w:rsid w:val="00092544"/>
    <w:rsid w:val="0009345E"/>
    <w:rsid w:val="000961C0"/>
    <w:rsid w:val="000A1E1F"/>
    <w:rsid w:val="000A5756"/>
    <w:rsid w:val="000B6710"/>
    <w:rsid w:val="000C14A2"/>
    <w:rsid w:val="000D36B7"/>
    <w:rsid w:val="000D3FEE"/>
    <w:rsid w:val="000D5A91"/>
    <w:rsid w:val="000E7BC7"/>
    <w:rsid w:val="00101BC3"/>
    <w:rsid w:val="00110299"/>
    <w:rsid w:val="00110694"/>
    <w:rsid w:val="00116537"/>
    <w:rsid w:val="00124B37"/>
    <w:rsid w:val="00127D95"/>
    <w:rsid w:val="00174601"/>
    <w:rsid w:val="00187FD9"/>
    <w:rsid w:val="001B34C4"/>
    <w:rsid w:val="001C3280"/>
    <w:rsid w:val="001C54E0"/>
    <w:rsid w:val="001D7F8B"/>
    <w:rsid w:val="002026B1"/>
    <w:rsid w:val="0022037B"/>
    <w:rsid w:val="0022135F"/>
    <w:rsid w:val="00223DAF"/>
    <w:rsid w:val="002663E5"/>
    <w:rsid w:val="00273FFE"/>
    <w:rsid w:val="00295954"/>
    <w:rsid w:val="002A3268"/>
    <w:rsid w:val="002C0617"/>
    <w:rsid w:val="002D37BB"/>
    <w:rsid w:val="002F34AF"/>
    <w:rsid w:val="002F4BD7"/>
    <w:rsid w:val="00300E2F"/>
    <w:rsid w:val="00307B43"/>
    <w:rsid w:val="003128BB"/>
    <w:rsid w:val="0031586D"/>
    <w:rsid w:val="00315AC9"/>
    <w:rsid w:val="0032727E"/>
    <w:rsid w:val="00331512"/>
    <w:rsid w:val="003367CC"/>
    <w:rsid w:val="00342405"/>
    <w:rsid w:val="00346621"/>
    <w:rsid w:val="00354D9E"/>
    <w:rsid w:val="003564F8"/>
    <w:rsid w:val="0036372C"/>
    <w:rsid w:val="00367A8D"/>
    <w:rsid w:val="00376E9A"/>
    <w:rsid w:val="0038567A"/>
    <w:rsid w:val="003A5E26"/>
    <w:rsid w:val="003A6221"/>
    <w:rsid w:val="003B12C1"/>
    <w:rsid w:val="003D366A"/>
    <w:rsid w:val="003E5AD4"/>
    <w:rsid w:val="003F3092"/>
    <w:rsid w:val="003F6983"/>
    <w:rsid w:val="004024D8"/>
    <w:rsid w:val="004159AA"/>
    <w:rsid w:val="004215B2"/>
    <w:rsid w:val="00431680"/>
    <w:rsid w:val="00433ACD"/>
    <w:rsid w:val="0044412D"/>
    <w:rsid w:val="00452BFF"/>
    <w:rsid w:val="00453DDB"/>
    <w:rsid w:val="00465BAE"/>
    <w:rsid w:val="00465F73"/>
    <w:rsid w:val="00470213"/>
    <w:rsid w:val="00476CBD"/>
    <w:rsid w:val="00486B1B"/>
    <w:rsid w:val="00490745"/>
    <w:rsid w:val="004A4CFB"/>
    <w:rsid w:val="004B38C1"/>
    <w:rsid w:val="004D0F6A"/>
    <w:rsid w:val="004D62D7"/>
    <w:rsid w:val="004E46F2"/>
    <w:rsid w:val="004F4ABD"/>
    <w:rsid w:val="005049B0"/>
    <w:rsid w:val="00506E3E"/>
    <w:rsid w:val="005110C4"/>
    <w:rsid w:val="005203A0"/>
    <w:rsid w:val="00532D27"/>
    <w:rsid w:val="00535CB9"/>
    <w:rsid w:val="00571AD2"/>
    <w:rsid w:val="00583AAC"/>
    <w:rsid w:val="005D40DF"/>
    <w:rsid w:val="005D71FF"/>
    <w:rsid w:val="005D7C7B"/>
    <w:rsid w:val="005E0865"/>
    <w:rsid w:val="006037DF"/>
    <w:rsid w:val="00613E18"/>
    <w:rsid w:val="00617A1A"/>
    <w:rsid w:val="00620160"/>
    <w:rsid w:val="0062088A"/>
    <w:rsid w:val="0062318E"/>
    <w:rsid w:val="0066095C"/>
    <w:rsid w:val="0066435F"/>
    <w:rsid w:val="006660EB"/>
    <w:rsid w:val="0067634A"/>
    <w:rsid w:val="00685E9C"/>
    <w:rsid w:val="006A2039"/>
    <w:rsid w:val="006D2A72"/>
    <w:rsid w:val="00712E0C"/>
    <w:rsid w:val="0072314F"/>
    <w:rsid w:val="00732D90"/>
    <w:rsid w:val="00733DE8"/>
    <w:rsid w:val="00782A02"/>
    <w:rsid w:val="00787E67"/>
    <w:rsid w:val="007A1365"/>
    <w:rsid w:val="007C25CA"/>
    <w:rsid w:val="007C2A86"/>
    <w:rsid w:val="007D166E"/>
    <w:rsid w:val="007D2E80"/>
    <w:rsid w:val="00812D91"/>
    <w:rsid w:val="0082440E"/>
    <w:rsid w:val="00826331"/>
    <w:rsid w:val="00832EC8"/>
    <w:rsid w:val="008573FA"/>
    <w:rsid w:val="00863088"/>
    <w:rsid w:val="0086454C"/>
    <w:rsid w:val="008740DB"/>
    <w:rsid w:val="00890C0D"/>
    <w:rsid w:val="008A1E36"/>
    <w:rsid w:val="008A75F1"/>
    <w:rsid w:val="008A7B4B"/>
    <w:rsid w:val="008B5325"/>
    <w:rsid w:val="008B6A5C"/>
    <w:rsid w:val="0091288D"/>
    <w:rsid w:val="0092008D"/>
    <w:rsid w:val="00937E0A"/>
    <w:rsid w:val="00942BE8"/>
    <w:rsid w:val="00970EFF"/>
    <w:rsid w:val="00972BDF"/>
    <w:rsid w:val="009743F4"/>
    <w:rsid w:val="00987DA0"/>
    <w:rsid w:val="00995404"/>
    <w:rsid w:val="009A1652"/>
    <w:rsid w:val="009B08A1"/>
    <w:rsid w:val="009B2A67"/>
    <w:rsid w:val="009B2B49"/>
    <w:rsid w:val="009B4747"/>
    <w:rsid w:val="009D1165"/>
    <w:rsid w:val="009D3709"/>
    <w:rsid w:val="009D387D"/>
    <w:rsid w:val="009D67A7"/>
    <w:rsid w:val="009E4356"/>
    <w:rsid w:val="00A00D35"/>
    <w:rsid w:val="00A025DC"/>
    <w:rsid w:val="00A1287D"/>
    <w:rsid w:val="00A13057"/>
    <w:rsid w:val="00A15C37"/>
    <w:rsid w:val="00A16C00"/>
    <w:rsid w:val="00A34A75"/>
    <w:rsid w:val="00A50F46"/>
    <w:rsid w:val="00A727BC"/>
    <w:rsid w:val="00A83FDE"/>
    <w:rsid w:val="00A934DD"/>
    <w:rsid w:val="00AA78E0"/>
    <w:rsid w:val="00AB351A"/>
    <w:rsid w:val="00AB3E71"/>
    <w:rsid w:val="00AD1307"/>
    <w:rsid w:val="00AD1421"/>
    <w:rsid w:val="00B00F77"/>
    <w:rsid w:val="00B01343"/>
    <w:rsid w:val="00B04F92"/>
    <w:rsid w:val="00B209DE"/>
    <w:rsid w:val="00B219A8"/>
    <w:rsid w:val="00B26297"/>
    <w:rsid w:val="00B3764B"/>
    <w:rsid w:val="00B556B7"/>
    <w:rsid w:val="00B56B6A"/>
    <w:rsid w:val="00B6491C"/>
    <w:rsid w:val="00B66A69"/>
    <w:rsid w:val="00B73B54"/>
    <w:rsid w:val="00BA492D"/>
    <w:rsid w:val="00BD3F26"/>
    <w:rsid w:val="00BD5DAE"/>
    <w:rsid w:val="00BF0436"/>
    <w:rsid w:val="00BF28CA"/>
    <w:rsid w:val="00C1352E"/>
    <w:rsid w:val="00C23ED0"/>
    <w:rsid w:val="00C25BBC"/>
    <w:rsid w:val="00C26B6D"/>
    <w:rsid w:val="00C33FC6"/>
    <w:rsid w:val="00C40F7E"/>
    <w:rsid w:val="00C84E1C"/>
    <w:rsid w:val="00CB1057"/>
    <w:rsid w:val="00CB56F4"/>
    <w:rsid w:val="00CD431C"/>
    <w:rsid w:val="00CF32B6"/>
    <w:rsid w:val="00D10362"/>
    <w:rsid w:val="00D11D61"/>
    <w:rsid w:val="00D2410D"/>
    <w:rsid w:val="00D429F2"/>
    <w:rsid w:val="00D81C59"/>
    <w:rsid w:val="00D93014"/>
    <w:rsid w:val="00D93223"/>
    <w:rsid w:val="00D96146"/>
    <w:rsid w:val="00D97FAE"/>
    <w:rsid w:val="00DB4428"/>
    <w:rsid w:val="00DB4BE2"/>
    <w:rsid w:val="00DC302E"/>
    <w:rsid w:val="00DC38F7"/>
    <w:rsid w:val="00DD212E"/>
    <w:rsid w:val="00DF42A0"/>
    <w:rsid w:val="00DF605A"/>
    <w:rsid w:val="00E04CC4"/>
    <w:rsid w:val="00E13D62"/>
    <w:rsid w:val="00E16F5F"/>
    <w:rsid w:val="00E263C2"/>
    <w:rsid w:val="00E33103"/>
    <w:rsid w:val="00E347F4"/>
    <w:rsid w:val="00E6292A"/>
    <w:rsid w:val="00E63C28"/>
    <w:rsid w:val="00E63E0D"/>
    <w:rsid w:val="00E66FC2"/>
    <w:rsid w:val="00E70EDF"/>
    <w:rsid w:val="00E73AC0"/>
    <w:rsid w:val="00E90494"/>
    <w:rsid w:val="00E9263A"/>
    <w:rsid w:val="00EB43E5"/>
    <w:rsid w:val="00ED5406"/>
    <w:rsid w:val="00F22AAF"/>
    <w:rsid w:val="00F27DCD"/>
    <w:rsid w:val="00F332F3"/>
    <w:rsid w:val="00F370A8"/>
    <w:rsid w:val="00F41012"/>
    <w:rsid w:val="00F46B0B"/>
    <w:rsid w:val="00F5251A"/>
    <w:rsid w:val="00F54EC0"/>
    <w:rsid w:val="00F73440"/>
    <w:rsid w:val="00F757D2"/>
    <w:rsid w:val="00FA3BEA"/>
    <w:rsid w:val="00FB54A5"/>
    <w:rsid w:val="00FB6CA2"/>
    <w:rsid w:val="00FC0F8E"/>
    <w:rsid w:val="00FC2147"/>
    <w:rsid w:val="00FC6D24"/>
    <w:rsid w:val="00FD0BDE"/>
    <w:rsid w:val="041F3181"/>
    <w:rsid w:val="07894EA2"/>
    <w:rsid w:val="09E10A79"/>
    <w:rsid w:val="09E432DB"/>
    <w:rsid w:val="0B645E75"/>
    <w:rsid w:val="0E8CBE45"/>
    <w:rsid w:val="116B165D"/>
    <w:rsid w:val="13B5F621"/>
    <w:rsid w:val="17539133"/>
    <w:rsid w:val="186F879A"/>
    <w:rsid w:val="1AC1DE29"/>
    <w:rsid w:val="1D0957AC"/>
    <w:rsid w:val="1EF77889"/>
    <w:rsid w:val="20337365"/>
    <w:rsid w:val="21BE5522"/>
    <w:rsid w:val="225B869B"/>
    <w:rsid w:val="2509FE06"/>
    <w:rsid w:val="2BD0DFF4"/>
    <w:rsid w:val="2CDB437E"/>
    <w:rsid w:val="2FED7D33"/>
    <w:rsid w:val="32034A1A"/>
    <w:rsid w:val="33C86120"/>
    <w:rsid w:val="33CE291D"/>
    <w:rsid w:val="33F232FB"/>
    <w:rsid w:val="37F1509C"/>
    <w:rsid w:val="3AC66F12"/>
    <w:rsid w:val="3C231830"/>
    <w:rsid w:val="3F08867B"/>
    <w:rsid w:val="3FCE5F82"/>
    <w:rsid w:val="411A9CD3"/>
    <w:rsid w:val="428CF92E"/>
    <w:rsid w:val="44286A48"/>
    <w:rsid w:val="470C4B31"/>
    <w:rsid w:val="47F7FCE5"/>
    <w:rsid w:val="4A0D6EB4"/>
    <w:rsid w:val="4A8C2FCB"/>
    <w:rsid w:val="4CE1E34D"/>
    <w:rsid w:val="4CF07D98"/>
    <w:rsid w:val="521D700F"/>
    <w:rsid w:val="524A50E2"/>
    <w:rsid w:val="528E5429"/>
    <w:rsid w:val="5316FFE7"/>
    <w:rsid w:val="54B4E32C"/>
    <w:rsid w:val="55748D77"/>
    <w:rsid w:val="5604A3E2"/>
    <w:rsid w:val="573EABD4"/>
    <w:rsid w:val="588F5F06"/>
    <w:rsid w:val="5B393236"/>
    <w:rsid w:val="5B76E929"/>
    <w:rsid w:val="5C21252B"/>
    <w:rsid w:val="5EA1965F"/>
    <w:rsid w:val="6002E1EF"/>
    <w:rsid w:val="6173313E"/>
    <w:rsid w:val="6442BAF4"/>
    <w:rsid w:val="650643B3"/>
    <w:rsid w:val="65B89517"/>
    <w:rsid w:val="6799DE84"/>
    <w:rsid w:val="69AEFF78"/>
    <w:rsid w:val="6A026F9B"/>
    <w:rsid w:val="6D5790D9"/>
    <w:rsid w:val="6D6D5AF8"/>
    <w:rsid w:val="6F57FB81"/>
    <w:rsid w:val="710E6F31"/>
    <w:rsid w:val="75A8A075"/>
    <w:rsid w:val="77E54C1C"/>
    <w:rsid w:val="79779706"/>
    <w:rsid w:val="7BCC186A"/>
    <w:rsid w:val="7E44603F"/>
    <w:rsid w:val="7F43E4B6"/>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6145"/>
    <o:shapelayout v:ext="edit">
      <o:idmap v:ext="edit" data="1"/>
    </o:shapelayout>
  </w:shapeDefaults>
  <w:decimalSymbol w:val="."/>
  <w:listSeparator w:val=","/>
  <w14:docId w14:val="793F300F"/>
  <w15:chartTrackingRefBased/>
  <w15:docId w15:val="{A0AE6E55-144E-4E3E-8FFA-238FC59AC6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HAnsi"/>
        <w:kern w:val="2"/>
        <w:sz w:val="24"/>
        <w:szCs w:val="24"/>
        <w:lang w:val="en-US" w:eastAsia="en-US" w:bidi="ar-SA"/>
        <w14:ligatures w14:val="standardContextual"/>
      </w:rPr>
    </w:rPrDefault>
    <w:pPrDefault>
      <w:pPr>
        <w:spacing w:after="20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07B43"/>
  </w:style>
  <w:style w:type="paragraph" w:styleId="Heading1">
    <w:name w:val="heading 1"/>
    <w:basedOn w:val="Normal"/>
    <w:next w:val="Normal"/>
    <w:link w:val="Heading1Char"/>
    <w:uiPriority w:val="9"/>
    <w:qFormat/>
    <w:rsid w:val="000B6710"/>
    <w:pPr>
      <w:keepNext/>
      <w:keepLines/>
      <w:spacing w:before="360" w:after="80"/>
      <w:outlineLvl w:val="0"/>
    </w:pPr>
    <w:rPr>
      <w:rFonts w:asciiTheme="majorHAnsi" w:eastAsiaTheme="majorEastAsia" w:hAnsiTheme="majorHAnsi" w:cstheme="majorBidi"/>
      <w:color w:val="DA1F12" w:themeColor="accent1" w:themeShade="BF"/>
      <w:sz w:val="40"/>
      <w:szCs w:val="40"/>
    </w:rPr>
  </w:style>
  <w:style w:type="paragraph" w:styleId="Heading2">
    <w:name w:val="heading 2"/>
    <w:basedOn w:val="Normal"/>
    <w:next w:val="Normal"/>
    <w:link w:val="Heading2Char"/>
    <w:uiPriority w:val="9"/>
    <w:semiHidden/>
    <w:unhideWhenUsed/>
    <w:qFormat/>
    <w:rsid w:val="000B6710"/>
    <w:pPr>
      <w:keepNext/>
      <w:keepLines/>
      <w:spacing w:before="160" w:after="80"/>
      <w:outlineLvl w:val="1"/>
    </w:pPr>
    <w:rPr>
      <w:rFonts w:asciiTheme="majorHAnsi" w:eastAsiaTheme="majorEastAsia" w:hAnsiTheme="majorHAnsi" w:cstheme="majorBidi"/>
      <w:color w:val="DA1F12" w:themeColor="accent1" w:themeShade="BF"/>
      <w:sz w:val="32"/>
      <w:szCs w:val="32"/>
    </w:rPr>
  </w:style>
  <w:style w:type="paragraph" w:styleId="Heading3">
    <w:name w:val="heading 3"/>
    <w:basedOn w:val="Normal"/>
    <w:next w:val="Normal"/>
    <w:link w:val="Heading3Char"/>
    <w:uiPriority w:val="9"/>
    <w:semiHidden/>
    <w:unhideWhenUsed/>
    <w:qFormat/>
    <w:rsid w:val="000B6710"/>
    <w:pPr>
      <w:keepNext/>
      <w:keepLines/>
      <w:spacing w:before="160" w:after="80"/>
      <w:outlineLvl w:val="2"/>
    </w:pPr>
    <w:rPr>
      <w:rFonts w:eastAsiaTheme="majorEastAsia" w:cstheme="majorBidi"/>
      <w:color w:val="DA1F12" w:themeColor="accent1" w:themeShade="BF"/>
      <w:sz w:val="28"/>
      <w:szCs w:val="28"/>
    </w:rPr>
  </w:style>
  <w:style w:type="paragraph" w:styleId="Heading4">
    <w:name w:val="heading 4"/>
    <w:basedOn w:val="Normal"/>
    <w:next w:val="Normal"/>
    <w:link w:val="Heading4Char"/>
    <w:uiPriority w:val="9"/>
    <w:semiHidden/>
    <w:unhideWhenUsed/>
    <w:qFormat/>
    <w:rsid w:val="000B6710"/>
    <w:pPr>
      <w:keepNext/>
      <w:keepLines/>
      <w:spacing w:before="80" w:after="40"/>
      <w:outlineLvl w:val="3"/>
    </w:pPr>
    <w:rPr>
      <w:rFonts w:eastAsiaTheme="majorEastAsia" w:cstheme="majorBidi"/>
      <w:i/>
      <w:iCs/>
      <w:color w:val="DA1F12" w:themeColor="accent1" w:themeShade="BF"/>
    </w:rPr>
  </w:style>
  <w:style w:type="paragraph" w:styleId="Heading5">
    <w:name w:val="heading 5"/>
    <w:basedOn w:val="Normal"/>
    <w:next w:val="Normal"/>
    <w:link w:val="Heading5Char"/>
    <w:uiPriority w:val="9"/>
    <w:semiHidden/>
    <w:unhideWhenUsed/>
    <w:qFormat/>
    <w:rsid w:val="000B6710"/>
    <w:pPr>
      <w:keepNext/>
      <w:keepLines/>
      <w:spacing w:before="80" w:after="40"/>
      <w:outlineLvl w:val="4"/>
    </w:pPr>
    <w:rPr>
      <w:rFonts w:eastAsiaTheme="majorEastAsia" w:cstheme="majorBidi"/>
      <w:color w:val="DA1F12" w:themeColor="accent1" w:themeShade="BF"/>
    </w:rPr>
  </w:style>
  <w:style w:type="paragraph" w:styleId="Heading6">
    <w:name w:val="heading 6"/>
    <w:basedOn w:val="Normal"/>
    <w:next w:val="Normal"/>
    <w:link w:val="Heading6Char"/>
    <w:uiPriority w:val="9"/>
    <w:semiHidden/>
    <w:unhideWhenUsed/>
    <w:qFormat/>
    <w:rsid w:val="000B6710"/>
    <w:pPr>
      <w:keepNext/>
      <w:keepLines/>
      <w:spacing w:before="40" w:after="0"/>
      <w:outlineLvl w:val="5"/>
    </w:pPr>
    <w:rPr>
      <w:rFonts w:eastAsiaTheme="majorEastAsia" w:cstheme="majorBidi"/>
      <w:i/>
      <w:iCs/>
      <w:color w:val="007EE9" w:themeColor="text1" w:themeTint="A6"/>
    </w:rPr>
  </w:style>
  <w:style w:type="paragraph" w:styleId="Heading7">
    <w:name w:val="heading 7"/>
    <w:basedOn w:val="Normal"/>
    <w:next w:val="Normal"/>
    <w:link w:val="Heading7Char"/>
    <w:uiPriority w:val="9"/>
    <w:semiHidden/>
    <w:unhideWhenUsed/>
    <w:qFormat/>
    <w:rsid w:val="000B6710"/>
    <w:pPr>
      <w:keepNext/>
      <w:keepLines/>
      <w:spacing w:before="40" w:after="0"/>
      <w:outlineLvl w:val="6"/>
    </w:pPr>
    <w:rPr>
      <w:rFonts w:eastAsiaTheme="majorEastAsia" w:cstheme="majorBidi"/>
      <w:color w:val="007EE9" w:themeColor="text1" w:themeTint="A6"/>
    </w:rPr>
  </w:style>
  <w:style w:type="paragraph" w:styleId="Heading8">
    <w:name w:val="heading 8"/>
    <w:basedOn w:val="Normal"/>
    <w:next w:val="Normal"/>
    <w:link w:val="Heading8Char"/>
    <w:uiPriority w:val="9"/>
    <w:semiHidden/>
    <w:unhideWhenUsed/>
    <w:qFormat/>
    <w:rsid w:val="000B6710"/>
    <w:pPr>
      <w:keepNext/>
      <w:keepLines/>
      <w:spacing w:after="0"/>
      <w:outlineLvl w:val="7"/>
    </w:pPr>
    <w:rPr>
      <w:rFonts w:eastAsiaTheme="majorEastAsia" w:cstheme="majorBidi"/>
      <w:i/>
      <w:iCs/>
      <w:color w:val="005196" w:themeColor="text1" w:themeTint="D8"/>
    </w:rPr>
  </w:style>
  <w:style w:type="paragraph" w:styleId="Heading9">
    <w:name w:val="heading 9"/>
    <w:basedOn w:val="Normal"/>
    <w:next w:val="Normal"/>
    <w:link w:val="Heading9Char"/>
    <w:uiPriority w:val="9"/>
    <w:semiHidden/>
    <w:unhideWhenUsed/>
    <w:qFormat/>
    <w:rsid w:val="000B6710"/>
    <w:pPr>
      <w:keepNext/>
      <w:keepLines/>
      <w:spacing w:after="0"/>
      <w:outlineLvl w:val="8"/>
    </w:pPr>
    <w:rPr>
      <w:rFonts w:eastAsiaTheme="majorEastAsia" w:cstheme="majorBidi"/>
      <w:color w:val="005196"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0B6710"/>
    <w:rPr>
      <w:rFonts w:asciiTheme="majorHAnsi" w:eastAsiaTheme="majorEastAsia" w:hAnsiTheme="majorHAnsi" w:cstheme="majorBidi"/>
      <w:color w:val="DA1F12" w:themeColor="accent1" w:themeShade="BF"/>
      <w:sz w:val="40"/>
      <w:szCs w:val="40"/>
    </w:rPr>
  </w:style>
  <w:style w:type="character" w:customStyle="1" w:styleId="Heading2Char">
    <w:name w:val="Heading 2 Char"/>
    <w:basedOn w:val="DefaultParagraphFont"/>
    <w:link w:val="Heading2"/>
    <w:uiPriority w:val="9"/>
    <w:semiHidden/>
    <w:rsid w:val="000B6710"/>
    <w:rPr>
      <w:rFonts w:asciiTheme="majorHAnsi" w:eastAsiaTheme="majorEastAsia" w:hAnsiTheme="majorHAnsi" w:cstheme="majorBidi"/>
      <w:color w:val="DA1F12" w:themeColor="accent1" w:themeShade="BF"/>
      <w:sz w:val="32"/>
      <w:szCs w:val="32"/>
    </w:rPr>
  </w:style>
  <w:style w:type="character" w:customStyle="1" w:styleId="Heading3Char">
    <w:name w:val="Heading 3 Char"/>
    <w:basedOn w:val="DefaultParagraphFont"/>
    <w:link w:val="Heading3"/>
    <w:uiPriority w:val="9"/>
    <w:semiHidden/>
    <w:rsid w:val="000B6710"/>
    <w:rPr>
      <w:rFonts w:eastAsiaTheme="majorEastAsia" w:cstheme="majorBidi"/>
      <w:color w:val="DA1F12" w:themeColor="accent1" w:themeShade="BF"/>
      <w:sz w:val="28"/>
      <w:szCs w:val="28"/>
    </w:rPr>
  </w:style>
  <w:style w:type="character" w:customStyle="1" w:styleId="Heading4Char">
    <w:name w:val="Heading 4 Char"/>
    <w:basedOn w:val="DefaultParagraphFont"/>
    <w:link w:val="Heading4"/>
    <w:uiPriority w:val="9"/>
    <w:semiHidden/>
    <w:rsid w:val="000B6710"/>
    <w:rPr>
      <w:rFonts w:eastAsiaTheme="majorEastAsia" w:cstheme="majorBidi"/>
      <w:i/>
      <w:iCs/>
      <w:color w:val="DA1F12" w:themeColor="accent1" w:themeShade="BF"/>
    </w:rPr>
  </w:style>
  <w:style w:type="character" w:customStyle="1" w:styleId="Heading5Char">
    <w:name w:val="Heading 5 Char"/>
    <w:basedOn w:val="DefaultParagraphFont"/>
    <w:link w:val="Heading5"/>
    <w:uiPriority w:val="9"/>
    <w:semiHidden/>
    <w:rsid w:val="000B6710"/>
    <w:rPr>
      <w:rFonts w:eastAsiaTheme="majorEastAsia" w:cstheme="majorBidi"/>
      <w:color w:val="DA1F12" w:themeColor="accent1" w:themeShade="BF"/>
    </w:rPr>
  </w:style>
  <w:style w:type="character" w:customStyle="1" w:styleId="Heading6Char">
    <w:name w:val="Heading 6 Char"/>
    <w:basedOn w:val="DefaultParagraphFont"/>
    <w:link w:val="Heading6"/>
    <w:uiPriority w:val="9"/>
    <w:semiHidden/>
    <w:rsid w:val="000B6710"/>
    <w:rPr>
      <w:rFonts w:eastAsiaTheme="majorEastAsia" w:cstheme="majorBidi"/>
      <w:i/>
      <w:iCs/>
      <w:color w:val="007EE9" w:themeColor="text1" w:themeTint="A6"/>
    </w:rPr>
  </w:style>
  <w:style w:type="character" w:customStyle="1" w:styleId="Heading7Char">
    <w:name w:val="Heading 7 Char"/>
    <w:basedOn w:val="DefaultParagraphFont"/>
    <w:link w:val="Heading7"/>
    <w:uiPriority w:val="9"/>
    <w:semiHidden/>
    <w:rsid w:val="000B6710"/>
    <w:rPr>
      <w:rFonts w:eastAsiaTheme="majorEastAsia" w:cstheme="majorBidi"/>
      <w:color w:val="007EE9" w:themeColor="text1" w:themeTint="A6"/>
    </w:rPr>
  </w:style>
  <w:style w:type="character" w:customStyle="1" w:styleId="Heading8Char">
    <w:name w:val="Heading 8 Char"/>
    <w:basedOn w:val="DefaultParagraphFont"/>
    <w:link w:val="Heading8"/>
    <w:uiPriority w:val="9"/>
    <w:semiHidden/>
    <w:rsid w:val="000B6710"/>
    <w:rPr>
      <w:rFonts w:eastAsiaTheme="majorEastAsia" w:cstheme="majorBidi"/>
      <w:i/>
      <w:iCs/>
      <w:color w:val="005196" w:themeColor="text1" w:themeTint="D8"/>
    </w:rPr>
  </w:style>
  <w:style w:type="character" w:customStyle="1" w:styleId="Heading9Char">
    <w:name w:val="Heading 9 Char"/>
    <w:basedOn w:val="DefaultParagraphFont"/>
    <w:link w:val="Heading9"/>
    <w:uiPriority w:val="9"/>
    <w:semiHidden/>
    <w:rsid w:val="000B6710"/>
    <w:rPr>
      <w:rFonts w:eastAsiaTheme="majorEastAsia" w:cstheme="majorBidi"/>
      <w:color w:val="005196" w:themeColor="text1" w:themeTint="D8"/>
    </w:rPr>
  </w:style>
  <w:style w:type="paragraph" w:styleId="Title">
    <w:name w:val="Title"/>
    <w:basedOn w:val="Normal"/>
    <w:next w:val="Normal"/>
    <w:link w:val="TitleChar"/>
    <w:uiPriority w:val="10"/>
    <w:qFormat/>
    <w:rsid w:val="000B6710"/>
    <w:pPr>
      <w:spacing w:after="8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0B6710"/>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0B6710"/>
    <w:pPr>
      <w:numPr>
        <w:ilvl w:val="1"/>
      </w:numPr>
      <w:spacing w:after="160"/>
    </w:pPr>
    <w:rPr>
      <w:rFonts w:eastAsiaTheme="majorEastAsia" w:cstheme="majorBidi"/>
      <w:color w:val="007EE9" w:themeColor="text1" w:themeTint="A6"/>
      <w:spacing w:val="15"/>
      <w:sz w:val="28"/>
      <w:szCs w:val="28"/>
    </w:rPr>
  </w:style>
  <w:style w:type="character" w:customStyle="1" w:styleId="SubtitleChar">
    <w:name w:val="Subtitle Char"/>
    <w:basedOn w:val="DefaultParagraphFont"/>
    <w:link w:val="Subtitle"/>
    <w:uiPriority w:val="11"/>
    <w:rsid w:val="000B6710"/>
    <w:rPr>
      <w:rFonts w:eastAsiaTheme="majorEastAsia" w:cstheme="majorBidi"/>
      <w:color w:val="007EE9" w:themeColor="text1" w:themeTint="A6"/>
      <w:spacing w:val="15"/>
      <w:sz w:val="28"/>
      <w:szCs w:val="28"/>
    </w:rPr>
  </w:style>
  <w:style w:type="paragraph" w:styleId="Quote">
    <w:name w:val="Quote"/>
    <w:basedOn w:val="Normal"/>
    <w:next w:val="Normal"/>
    <w:link w:val="QuoteChar"/>
    <w:uiPriority w:val="29"/>
    <w:qFormat/>
    <w:rsid w:val="000B6710"/>
    <w:pPr>
      <w:spacing w:before="160" w:after="160"/>
      <w:jc w:val="center"/>
    </w:pPr>
    <w:rPr>
      <w:i/>
      <w:iCs/>
      <w:color w:val="0067BF" w:themeColor="text1" w:themeTint="BF"/>
    </w:rPr>
  </w:style>
  <w:style w:type="character" w:customStyle="1" w:styleId="QuoteChar">
    <w:name w:val="Quote Char"/>
    <w:basedOn w:val="DefaultParagraphFont"/>
    <w:link w:val="Quote"/>
    <w:uiPriority w:val="29"/>
    <w:rsid w:val="000B6710"/>
    <w:rPr>
      <w:i/>
      <w:iCs/>
      <w:color w:val="0067BF" w:themeColor="text1" w:themeTint="BF"/>
    </w:rPr>
  </w:style>
  <w:style w:type="paragraph" w:styleId="ListParagraph">
    <w:name w:val="List Paragraph"/>
    <w:basedOn w:val="Normal"/>
    <w:uiPriority w:val="34"/>
    <w:qFormat/>
    <w:rsid w:val="000B6710"/>
    <w:pPr>
      <w:ind w:left="720"/>
      <w:contextualSpacing/>
    </w:pPr>
  </w:style>
  <w:style w:type="character" w:styleId="IntenseEmphasis">
    <w:name w:val="Intense Emphasis"/>
    <w:basedOn w:val="DefaultParagraphFont"/>
    <w:uiPriority w:val="21"/>
    <w:qFormat/>
    <w:rsid w:val="000B6710"/>
    <w:rPr>
      <w:i/>
      <w:iCs/>
      <w:color w:val="DA1F12" w:themeColor="accent1" w:themeShade="BF"/>
    </w:rPr>
  </w:style>
  <w:style w:type="paragraph" w:styleId="IntenseQuote">
    <w:name w:val="Intense Quote"/>
    <w:basedOn w:val="Normal"/>
    <w:next w:val="Normal"/>
    <w:link w:val="IntenseQuoteChar"/>
    <w:uiPriority w:val="30"/>
    <w:qFormat/>
    <w:rsid w:val="000B6710"/>
    <w:pPr>
      <w:pBdr>
        <w:top w:val="single" w:sz="4" w:space="10" w:color="DA1F12" w:themeColor="accent1" w:themeShade="BF"/>
        <w:bottom w:val="single" w:sz="4" w:space="10" w:color="DA1F12" w:themeColor="accent1" w:themeShade="BF"/>
      </w:pBdr>
      <w:spacing w:before="360" w:after="360"/>
      <w:ind w:left="864" w:right="864"/>
      <w:jc w:val="center"/>
    </w:pPr>
    <w:rPr>
      <w:i/>
      <w:iCs/>
      <w:color w:val="DA1F12" w:themeColor="accent1" w:themeShade="BF"/>
    </w:rPr>
  </w:style>
  <w:style w:type="character" w:customStyle="1" w:styleId="IntenseQuoteChar">
    <w:name w:val="Intense Quote Char"/>
    <w:basedOn w:val="DefaultParagraphFont"/>
    <w:link w:val="IntenseQuote"/>
    <w:uiPriority w:val="30"/>
    <w:rsid w:val="000B6710"/>
    <w:rPr>
      <w:i/>
      <w:iCs/>
      <w:color w:val="DA1F12" w:themeColor="accent1" w:themeShade="BF"/>
    </w:rPr>
  </w:style>
  <w:style w:type="character" w:styleId="IntenseReference">
    <w:name w:val="Intense Reference"/>
    <w:basedOn w:val="DefaultParagraphFont"/>
    <w:uiPriority w:val="32"/>
    <w:qFormat/>
    <w:rsid w:val="000B6710"/>
    <w:rPr>
      <w:b/>
      <w:bCs/>
      <w:smallCaps/>
      <w:color w:val="DA1F12" w:themeColor="accent1" w:themeShade="BF"/>
      <w:spacing w:val="5"/>
    </w:rPr>
  </w:style>
  <w:style w:type="paragraph" w:styleId="Header">
    <w:name w:val="header"/>
    <w:basedOn w:val="Normal"/>
    <w:link w:val="HeaderChar"/>
    <w:uiPriority w:val="99"/>
    <w:unhideWhenUsed/>
    <w:rsid w:val="000B6710"/>
    <w:pPr>
      <w:tabs>
        <w:tab w:val="center" w:pos="4680"/>
        <w:tab w:val="right" w:pos="9360"/>
      </w:tabs>
      <w:spacing w:after="0"/>
    </w:pPr>
  </w:style>
  <w:style w:type="character" w:customStyle="1" w:styleId="HeaderChar">
    <w:name w:val="Header Char"/>
    <w:basedOn w:val="DefaultParagraphFont"/>
    <w:link w:val="Header"/>
    <w:uiPriority w:val="99"/>
    <w:rsid w:val="000B6710"/>
  </w:style>
  <w:style w:type="paragraph" w:styleId="Footer">
    <w:name w:val="footer"/>
    <w:basedOn w:val="Normal"/>
    <w:link w:val="FooterChar"/>
    <w:uiPriority w:val="99"/>
    <w:unhideWhenUsed/>
    <w:rsid w:val="000B6710"/>
    <w:pPr>
      <w:tabs>
        <w:tab w:val="center" w:pos="4680"/>
        <w:tab w:val="right" w:pos="9360"/>
      </w:tabs>
      <w:spacing w:after="0"/>
    </w:pPr>
  </w:style>
  <w:style w:type="character" w:customStyle="1" w:styleId="FooterChar">
    <w:name w:val="Footer Char"/>
    <w:basedOn w:val="DefaultParagraphFont"/>
    <w:link w:val="Footer"/>
    <w:uiPriority w:val="99"/>
    <w:rsid w:val="000B6710"/>
  </w:style>
  <w:style w:type="character" w:styleId="Hyperlink">
    <w:name w:val="Hyperlink"/>
    <w:basedOn w:val="DefaultParagraphFont"/>
    <w:uiPriority w:val="99"/>
    <w:unhideWhenUsed/>
    <w:rsid w:val="000B6710"/>
    <w:rPr>
      <w:color w:val="002E55" w:themeColor="hyperlink"/>
      <w:u w:val="single"/>
    </w:rPr>
  </w:style>
  <w:style w:type="character" w:styleId="UnresolvedMention">
    <w:name w:val="Unresolved Mention"/>
    <w:basedOn w:val="DefaultParagraphFont"/>
    <w:uiPriority w:val="99"/>
    <w:semiHidden/>
    <w:unhideWhenUsed/>
    <w:rsid w:val="000B6710"/>
    <w:rPr>
      <w:color w:val="605E5C"/>
      <w:shd w:val="clear" w:color="auto" w:fill="E1DFDD"/>
    </w:rPr>
  </w:style>
  <w:style w:type="paragraph" w:styleId="FootnoteText">
    <w:name w:val="footnote text"/>
    <w:basedOn w:val="Normal"/>
    <w:link w:val="FootnoteTextChar"/>
    <w:uiPriority w:val="99"/>
    <w:semiHidden/>
    <w:unhideWhenUsed/>
    <w:rsid w:val="00453DDB"/>
    <w:pPr>
      <w:spacing w:after="0"/>
    </w:pPr>
    <w:rPr>
      <w:sz w:val="20"/>
      <w:szCs w:val="20"/>
    </w:rPr>
  </w:style>
  <w:style w:type="character" w:customStyle="1" w:styleId="FootnoteTextChar">
    <w:name w:val="Footnote Text Char"/>
    <w:basedOn w:val="DefaultParagraphFont"/>
    <w:link w:val="FootnoteText"/>
    <w:uiPriority w:val="99"/>
    <w:semiHidden/>
    <w:rsid w:val="00453DDB"/>
    <w:rPr>
      <w:sz w:val="20"/>
      <w:szCs w:val="20"/>
    </w:rPr>
  </w:style>
  <w:style w:type="character" w:styleId="FootnoteReference">
    <w:name w:val="footnote reference"/>
    <w:basedOn w:val="DefaultParagraphFont"/>
    <w:uiPriority w:val="99"/>
    <w:semiHidden/>
    <w:unhideWhenUsed/>
    <w:rsid w:val="00453DDB"/>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hyperlink" Target="https://forms.office.com/Pages/ResponsePage.aspx?id=GBT1tGmyokmTWvpUv1hPyNqo59sSSLdNlybe5FCQIA1UMEhSWUw5VFc0QldZR1Q5VzZTQjdDUEM0MCQlQCN0PWcu" TargetMode="External"/><Relationship Id="rId13" Type="http://schemas.openxmlformats.org/officeDocument/2006/relationships/fontTable" Target="fontTable.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header" Target="header1.xml"/><Relationship Id="rId17" Type="http://schemas.openxmlformats.org/officeDocument/2006/relationships/customXml" Target="../customXml/item4.xml"/><Relationship Id="rId2" Type="http://schemas.openxmlformats.org/officeDocument/2006/relationships/numbering" Target="numbering.xml"/><Relationship Id="rId16" Type="http://schemas.openxmlformats.org/officeDocument/2006/relationships/customXml" Target="../customXml/item3.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hyperlink" Target="mailto:ode.edstaffsurvey@ode.oregon.gov" TargetMode="External"/><Relationship Id="rId5" Type="http://schemas.openxmlformats.org/officeDocument/2006/relationships/webSettings" Target="webSettings.xml"/><Relationship Id="rId15" Type="http://schemas.openxmlformats.org/officeDocument/2006/relationships/customXml" Target="../customXml/item2.xml"/><Relationship Id="rId10" Type="http://schemas.openxmlformats.org/officeDocument/2006/relationships/hyperlink" Target="https://www.oregon.gov/ode/about-us/pages/oregon-eve-workforce-survey.aspx" TargetMode="External"/><Relationship Id="rId4" Type="http://schemas.openxmlformats.org/officeDocument/2006/relationships/settings" Target="settings.xml"/><Relationship Id="rId9" Type="http://schemas.openxmlformats.org/officeDocument/2006/relationships/hyperlink" Target="https://drive.google.com/file/d/1ZBvXw58EsJnkft4QDVN37ixDsBs9-Rgs/view?usp=sharing" TargetMode="External"/><Relationship Id="rId14" Type="http://schemas.openxmlformats.org/officeDocument/2006/relationships/theme" Target="theme/theme1.xml"/></Relationships>
</file>

<file path=word/_rels/footnotes.xml.rels><?xml version="1.0" encoding="UTF-8" standalone="yes"?>
<Relationships xmlns="http://schemas.openxmlformats.org/package/2006/relationships"><Relationship Id="rId1" Type="http://schemas.openxmlformats.org/officeDocument/2006/relationships/hyperlink" Target="https://www.oregonlegislature.gov/bills_laws/ors/ors342.html"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theme/theme1.xml><?xml version="1.0" encoding="utf-8"?>
<a:theme xmlns:a="http://schemas.openxmlformats.org/drawingml/2006/main" name="DELC">
  <a:themeElements>
    <a:clrScheme name="DELC">
      <a:dk1>
        <a:srgbClr val="002E55"/>
      </a:dk1>
      <a:lt1>
        <a:srgbClr val="FFF4DB"/>
      </a:lt1>
      <a:dk2>
        <a:srgbClr val="00A691"/>
      </a:dk2>
      <a:lt2>
        <a:srgbClr val="002E55"/>
      </a:lt2>
      <a:accent1>
        <a:srgbClr val="F0584D"/>
      </a:accent1>
      <a:accent2>
        <a:srgbClr val="F7C31B"/>
      </a:accent2>
      <a:accent3>
        <a:srgbClr val="8DCEE4"/>
      </a:accent3>
      <a:accent4>
        <a:srgbClr val="FFF4DB"/>
      </a:accent4>
      <a:accent5>
        <a:srgbClr val="4F39F3"/>
      </a:accent5>
      <a:accent6>
        <a:srgbClr val="FFFFFF"/>
      </a:accent6>
      <a:hlink>
        <a:srgbClr val="002E55"/>
      </a:hlink>
      <a:folHlink>
        <a:srgbClr val="00A691"/>
      </a:folHlink>
    </a:clrScheme>
    <a:fontScheme name="DELC">
      <a:majorFont>
        <a:latin typeface="Livvic"/>
        <a:ea typeface=""/>
        <a:cs typeface=""/>
      </a:majorFont>
      <a:minorFont>
        <a:latin typeface="Urbanis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516B7821FDC7BD48A13F2855AB53D9B5" ma:contentTypeVersion="19" ma:contentTypeDescription="Create a new document." ma:contentTypeScope="" ma:versionID="ca6c1610a863fad21718ffee013c2d79">
  <xsd:schema xmlns:xsd="http://www.w3.org/2001/XMLSchema" xmlns:xs="http://www.w3.org/2001/XMLSchema" xmlns:p="http://schemas.microsoft.com/office/2006/metadata/properties" xmlns:ns1="http://schemas.microsoft.com/sharepoint/v3" xmlns:ns2="ec60daf9-795a-4040-9785-6b9d8ae581da" xmlns:ns3="54031767-dd6d-417c-ab73-583408f47564" targetNamespace="http://schemas.microsoft.com/office/2006/metadata/properties" ma:root="true" ma:fieldsID="c34b2dbb3c3fe7b5092afaa58732b48e" ns1:_="" ns2:_="" ns3:_="">
    <xsd:import namespace="http://schemas.microsoft.com/sharepoint/v3"/>
    <xsd:import namespace="ec60daf9-795a-4040-9785-6b9d8ae581da"/>
    <xsd:import namespace="54031767-dd6d-417c-ab73-583408f47564"/>
    <xsd:element name="properties">
      <xsd:complexType>
        <xsd:sequence>
          <xsd:element name="documentManagement">
            <xsd:complexType>
              <xsd:all>
                <xsd:element ref="ns2:Estimated_x0020_Creation_x0020_Date" minOccurs="0"/>
                <xsd:element ref="ns2:Remediation_x0020_Date" minOccurs="0"/>
                <xsd:element ref="ns1:PublishingStartDate" minOccurs="0"/>
                <xsd:element ref="ns1:PublishingExpirationDate" minOccurs="0"/>
                <xsd:element ref="ns2:Priority"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6"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7"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c60daf9-795a-4040-9785-6b9d8ae581da" elementFormDefault="qualified">
    <xsd:import namespace="http://schemas.microsoft.com/office/2006/documentManagement/types"/>
    <xsd:import namespace="http://schemas.microsoft.com/office/infopath/2007/PartnerControls"/>
    <xsd:element name="Estimated_x0020_Creation_x0020_Date" ma:index="2" nillable="true" ma:displayName="Estimated Creation Date" ma:format="DateOnly" ma:internalName="Estimated_x0020_Creation_x0020_Date" ma:readOnly="false">
      <xsd:simpleType>
        <xsd:restriction base="dms:DateTime"/>
      </xsd:simpleType>
    </xsd:element>
    <xsd:element name="Remediation_x0020_Date" ma:index="3" nillable="true" ma:displayName="Remediation Date" ma:default="[today]" ma:format="DateOnly" ma:internalName="Remediation_x0020_Date" ma:readOnly="false">
      <xsd:simpleType>
        <xsd:restriction base="dms:DateTime"/>
      </xsd:simpleType>
    </xsd:element>
    <xsd:element name="Priority" ma:index="8" nillable="true" ma:displayName="Priority" ma:default="New" ma:description="What Priority Level Is This Document?" ma:format="RadioButtons" ma:internalName="Priority" ma:readOnly="false">
      <xsd:simpleType>
        <xsd:restriction base="dms:Choice">
          <xsd:enumeration value="New"/>
          <xsd:enumeration value="Legacy"/>
          <xsd:enumeration value="Tier 1"/>
          <xsd:enumeration value="Tier 2"/>
          <xsd:enumeration value="Tier 3"/>
        </xsd:restriction>
      </xsd:simpleType>
    </xsd:element>
  </xsd:schema>
  <xsd:schema xmlns:xsd="http://www.w3.org/2001/XMLSchema" xmlns:xs="http://www.w3.org/2001/XMLSchema" xmlns:dms="http://schemas.microsoft.com/office/2006/documentManagement/types" xmlns:pc="http://schemas.microsoft.com/office/infopath/2007/PartnerControls" targetNamespace="54031767-dd6d-417c-ab73-583408f4756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2"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Remediation_x0020_Date xmlns="ec60daf9-795a-4040-9785-6b9d8ae581da">2026-02-04T21:05:07+00:00</Remediation_x0020_Date>
    <PublishingExpirationDate xmlns="http://schemas.microsoft.com/sharepoint/v3" xsi:nil="true"/>
    <Priority xmlns="ec60daf9-795a-4040-9785-6b9d8ae581da">New</Priority>
    <PublishingStartDate xmlns="http://schemas.microsoft.com/sharepoint/v3" xsi:nil="true"/>
    <Estimated_x0020_Creation_x0020_Date xmlns="ec60daf9-795a-4040-9785-6b9d8ae581da" xsi:nil="true"/>
  </documentManagement>
</p:properties>
</file>

<file path=customXml/itemProps1.xml><?xml version="1.0" encoding="utf-8"?>
<ds:datastoreItem xmlns:ds="http://schemas.openxmlformats.org/officeDocument/2006/customXml" ds:itemID="{A64D5BC9-F511-4883-99E5-6ABCF59E4AB7}">
  <ds:schemaRefs>
    <ds:schemaRef ds:uri="http://schemas.openxmlformats.org/officeDocument/2006/bibliography"/>
  </ds:schemaRefs>
</ds:datastoreItem>
</file>

<file path=customXml/itemProps2.xml><?xml version="1.0" encoding="utf-8"?>
<ds:datastoreItem xmlns:ds="http://schemas.openxmlformats.org/officeDocument/2006/customXml" ds:itemID="{5D0458E4-9252-4B66-8E28-2B9A58FE2D8C}"/>
</file>

<file path=customXml/itemProps3.xml><?xml version="1.0" encoding="utf-8"?>
<ds:datastoreItem xmlns:ds="http://schemas.openxmlformats.org/officeDocument/2006/customXml" ds:itemID="{BB134F7D-91F7-440F-A5E3-3CFDEB25506A}"/>
</file>

<file path=customXml/itemProps4.xml><?xml version="1.0" encoding="utf-8"?>
<ds:datastoreItem xmlns:ds="http://schemas.openxmlformats.org/officeDocument/2006/customXml" ds:itemID="{33FD2EE0-471B-4456-8F91-1F0D997A8492}"/>
</file>

<file path=docMetadata/LabelInfo.xml><?xml version="1.0" encoding="utf-8"?>
<clbl:labelList xmlns:clbl="http://schemas.microsoft.com/office/2020/mipLabelMetadata">
  <clbl:label id="{7730ea53-6f5e-4160-81a5-992a9105450a}" enabled="1" method="Standard" siteId="{b4f51418-b269-49a2-935a-fa54bf584fc8}" removed="0"/>
</clbl:labelList>
</file>

<file path=docProps/app.xml><?xml version="1.0" encoding="utf-8"?>
<Properties xmlns="http://schemas.openxmlformats.org/officeDocument/2006/extended-properties" xmlns:vt="http://schemas.openxmlformats.org/officeDocument/2006/docPropsVTypes">
  <Template>Normal.dotm</Template>
  <TotalTime>3</TotalTime>
  <Pages>1</Pages>
  <Words>324</Words>
  <Characters>1800</Characters>
  <Application>Microsoft Office Word</Application>
  <DocSecurity>0</DocSecurity>
  <Lines>40</Lines>
  <Paragraphs>24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2100</CharactersWithSpaces>
  <SharedDoc>false</SharedDoc>
  <HLinks>
    <vt:vector size="30" baseType="variant">
      <vt:variant>
        <vt:i4>2949124</vt:i4>
      </vt:variant>
      <vt:variant>
        <vt:i4>9</vt:i4>
      </vt:variant>
      <vt:variant>
        <vt:i4>0</vt:i4>
      </vt:variant>
      <vt:variant>
        <vt:i4>5</vt:i4>
      </vt:variant>
      <vt:variant>
        <vt:lpwstr>mailto:ode.edstaffsurvey@ode.oregon.gov</vt:lpwstr>
      </vt:variant>
      <vt:variant>
        <vt:lpwstr/>
      </vt:variant>
      <vt:variant>
        <vt:i4>7143536</vt:i4>
      </vt:variant>
      <vt:variant>
        <vt:i4>6</vt:i4>
      </vt:variant>
      <vt:variant>
        <vt:i4>0</vt:i4>
      </vt:variant>
      <vt:variant>
        <vt:i4>5</vt:i4>
      </vt:variant>
      <vt:variant>
        <vt:lpwstr>https://www.oregon.gov/ode/about-us/pages/oregon-eve-workforce-survey.aspx</vt:lpwstr>
      </vt:variant>
      <vt:variant>
        <vt:lpwstr/>
      </vt:variant>
      <vt:variant>
        <vt:i4>7929905</vt:i4>
      </vt:variant>
      <vt:variant>
        <vt:i4>3</vt:i4>
      </vt:variant>
      <vt:variant>
        <vt:i4>0</vt:i4>
      </vt:variant>
      <vt:variant>
        <vt:i4>5</vt:i4>
      </vt:variant>
      <vt:variant>
        <vt:lpwstr>https://drive.google.com/file/d/1ZBvXw58EsJnkft4QDVN37ixDsBs9-Rgs/view?usp=sharing</vt:lpwstr>
      </vt:variant>
      <vt:variant>
        <vt:lpwstr/>
      </vt:variant>
      <vt:variant>
        <vt:i4>1638407</vt:i4>
      </vt:variant>
      <vt:variant>
        <vt:i4>0</vt:i4>
      </vt:variant>
      <vt:variant>
        <vt:i4>0</vt:i4>
      </vt:variant>
      <vt:variant>
        <vt:i4>5</vt:i4>
      </vt:variant>
      <vt:variant>
        <vt:lpwstr>https://forms.office.com/Pages/ResponsePage.aspx?id=GBT1tGmyokmTWvpUv1hPyNqo59sSSLdNlybe5FCQIA1UMEhSWUw5VFc0QldZR1Q5VzZTQjdDUEM0MCQlQCN0PWcu</vt:lpwstr>
      </vt:variant>
      <vt:variant>
        <vt:lpwstr/>
      </vt:variant>
      <vt:variant>
        <vt:i4>7405663</vt:i4>
      </vt:variant>
      <vt:variant>
        <vt:i4>0</vt:i4>
      </vt:variant>
      <vt:variant>
        <vt:i4>0</vt:i4>
      </vt:variant>
      <vt:variant>
        <vt:i4>5</vt:i4>
      </vt:variant>
      <vt:variant>
        <vt:lpwstr>https://www.oregonlegislature.gov/bills_laws/ors/ors342.html</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 Survey Template Email Communication to Staff</dc:title>
  <dc:subject/>
  <dc:creator>Oregon Department of Education</dc:creator>
  <cp:keywords/>
  <dc:description/>
  <cp:lastModifiedBy>BARRICK Cindy * ODE</cp:lastModifiedBy>
  <cp:revision>4</cp:revision>
  <dcterms:created xsi:type="dcterms:W3CDTF">2026-01-30T23:56:00Z</dcterms:created>
  <dcterms:modified xsi:type="dcterms:W3CDTF">2026-02-04T21:04:00Z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0x010100516B7821FDC7BD48A13F2855AB53D9B5</vt:lpwstr>
  </property>
  <property fmtid="{D5CDD505-2E9C-101B-9397-08002B2CF9AE}" pid="3" name="SeoKeywords">
    <vt:lpwstr/>
  </property>
  <property fmtid="{D5CDD505-2E9C-101B-9397-08002B2CF9AE}" pid="4" name="SeoBrowserTitle">
    <vt:lpwstr/>
  </property>
  <property fmtid="{D5CDD505-2E9C-101B-9397-08002B2CF9AE}" pid="5" name="PublishingRollupImage">
    <vt:lpwstr/>
  </property>
  <property fmtid="{D5CDD505-2E9C-101B-9397-08002B2CF9AE}" pid="6" name="PublishingContactEmail">
    <vt:lpwstr/>
  </property>
  <property fmtid="{D5CDD505-2E9C-101B-9397-08002B2CF9AE}" pid="7" name="SeoMetaDescription">
    <vt:lpwstr/>
  </property>
  <property fmtid="{D5CDD505-2E9C-101B-9397-08002B2CF9AE}" pid="8" name="Audience">
    <vt:lpwstr/>
  </property>
  <property fmtid="{D5CDD505-2E9C-101B-9397-08002B2CF9AE}" pid="9" name="PublishingContactPicture">
    <vt:lpwstr/>
  </property>
  <property fmtid="{D5CDD505-2E9C-101B-9397-08002B2CF9AE}" pid="10" name="PublishingContactName">
    <vt:lpwstr/>
  </property>
  <property fmtid="{D5CDD505-2E9C-101B-9397-08002B2CF9AE}" pid="11" name="Comments">
    <vt:lpwstr/>
  </property>
  <property fmtid="{D5CDD505-2E9C-101B-9397-08002B2CF9AE}" pid="12" name="PublishingPageLayout">
    <vt:lpwstr/>
  </property>
</Properties>
</file>