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1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Metadata/LabelInfo.xml" ContentType="application/vnd.ms-office.classificationlabel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7"/>
  </p:notesMasterIdLst>
  <p:handoutMasterIdLst>
    <p:handoutMasterId r:id="rId28"/>
  </p:handoutMasterIdLst>
  <p:sldIdLst>
    <p:sldId id="1056" r:id="rId2"/>
    <p:sldId id="1002" r:id="rId3"/>
    <p:sldId id="1043" r:id="rId4"/>
    <p:sldId id="984" r:id="rId5"/>
    <p:sldId id="999" r:id="rId6"/>
    <p:sldId id="544" r:id="rId7"/>
    <p:sldId id="773" r:id="rId8"/>
    <p:sldId id="778" r:id="rId9"/>
    <p:sldId id="753" r:id="rId10"/>
    <p:sldId id="1058" r:id="rId11"/>
    <p:sldId id="1057" r:id="rId12"/>
    <p:sldId id="1055" r:id="rId13"/>
    <p:sldId id="545" r:id="rId14"/>
    <p:sldId id="960" r:id="rId15"/>
    <p:sldId id="969" r:id="rId16"/>
    <p:sldId id="779" r:id="rId17"/>
    <p:sldId id="971" r:id="rId18"/>
    <p:sldId id="774" r:id="rId19"/>
    <p:sldId id="775" r:id="rId20"/>
    <p:sldId id="962" r:id="rId21"/>
    <p:sldId id="970" r:id="rId22"/>
    <p:sldId id="736" r:id="rId23"/>
    <p:sldId id="974" r:id="rId24"/>
    <p:sldId id="975" r:id="rId25"/>
    <p:sldId id="732" r:id="rId26"/>
  </p:sldIdLst>
  <p:sldSz cx="9144000" cy="6858000" type="screen4x3"/>
  <p:notesSz cx="7077075" cy="9363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9">
          <p15:clr>
            <a:srgbClr val="A4A3A4"/>
          </p15:clr>
        </p15:guide>
        <p15:guide id="2" pos="222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3E7"/>
    <a:srgbClr val="FFFFCC"/>
    <a:srgbClr val="FF5050"/>
    <a:srgbClr val="FFFF93"/>
    <a:srgbClr val="EAB200"/>
    <a:srgbClr val="F890A9"/>
    <a:srgbClr val="F5798A"/>
    <a:srgbClr val="D6A300"/>
    <a:srgbClr val="C87638"/>
    <a:srgbClr val="E55A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884" autoAdjust="0"/>
    <p:restoredTop sz="96247" autoAdjust="0"/>
  </p:normalViewPr>
  <p:slideViewPr>
    <p:cSldViewPr>
      <p:cViewPr varScale="1">
        <p:scale>
          <a:sx n="127" d="100"/>
          <a:sy n="127" d="100"/>
        </p:scale>
        <p:origin x="128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6" y="124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050" y="-90"/>
      </p:cViewPr>
      <p:guideLst>
        <p:guide orient="horz" pos="2949"/>
        <p:guide pos="222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438" y="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44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175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44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438" y="8893175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D501D85-8242-4353-B5AA-2B5F02CDC4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3218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438" y="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701675"/>
            <a:ext cx="4683125" cy="3511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8025" y="4448175"/>
            <a:ext cx="5661025" cy="421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3175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57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438" y="8893175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6" tIns="46968" rIns="93936" bIns="4696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AFA4105-A3DC-4061-A262-7791A2950D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9803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15711-CACC-4CE5-E427-BFC64BC8B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8E37F920-BA9F-1D86-10DF-F54ACE5A6C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ED0680D5-908D-B4B5-7A0A-18ABA709B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Image available at:  https://www.cpc.ncep.noaa.gov/products/analysis_monitoring/enso_update/gsstanim.shtml</a:t>
            </a:r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B7AF3C0F-97C7-E59E-528C-B8489B8613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62000" indent="-2921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731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430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1129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701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30273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845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9417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ECCF352C-392A-4686-9062-55F210F83EA6}" type="slidenum">
              <a:rPr lang="en-US" altLang="en-US" smtClean="0">
                <a:latin typeface="Arial" panose="020B0604020202020204" pitchFamily="34" charset="0"/>
              </a:rPr>
              <a:pPr/>
              <a:t>3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790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Map</a:t>
            </a:r>
            <a:r>
              <a:rPr lang="en-US" baseline="0" dirty="0"/>
              <a:t> created by ODA.  Shape file from Oregon Climate Service (George Taylor)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FA4105-A3DC-4061-A262-7791A2950DAC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8343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A0FC6-58F7-BD68-FE7A-224F04B93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1E9BF8-C5E4-A45D-D4E6-D0392B67FF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E62DAA-BA8F-224E-2B30-DBF1553842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Charts generated at:  https://www.esrl.noaa.gov/psd/cgi-bin/data/composites/printpage.pl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6549BE-3D8A-B61F-F905-7D69693378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FA4105-A3DC-4061-A262-7791A2950DAC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645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41F4A-7E8C-AF94-6C48-68524C4EF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1EEDF2-BC91-C31F-78CE-C4BCCF0050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FB81B6-7940-1B9A-666D-348E3AC649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latin typeface="Arial" panose="020B0604020202020204" pitchFamily="34" charset="0"/>
              </a:rPr>
              <a:t>Data from NCEI: https://www.ncdc.noaa.gov/</a:t>
            </a:r>
            <a:r>
              <a:rPr lang="en-US" altLang="en-US" baseline="0" dirty="0">
                <a:latin typeface="Arial" panose="020B0604020202020204" pitchFamily="34" charset="0"/>
              </a:rPr>
              <a:t>  &amp;  Charts generated locally by ODA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6041E4-4D97-2822-F61A-EFC991E0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FA4105-A3DC-4061-A262-7791A2950DAC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4073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Charts generated at:  https://www.esrl.noaa.gov/psd/cgi-bin/data/composites/printpage.pl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FA4105-A3DC-4061-A262-7791A2950DAC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3853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latin typeface="Arial" panose="020B0604020202020204" pitchFamily="34" charset="0"/>
              </a:rPr>
              <a:t>Data from NCEI: https://www.ncdc.noaa.gov/</a:t>
            </a:r>
            <a:r>
              <a:rPr lang="en-US" altLang="en-US" baseline="0" dirty="0">
                <a:latin typeface="Arial" panose="020B0604020202020204" pitchFamily="34" charset="0"/>
              </a:rPr>
              <a:t>  &amp;  Charts generated locally by ODA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FA4105-A3DC-4061-A262-7791A2950DAC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5237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Charts generated at:  https://www.esrl.noaa.gov/psd/cgi-bin/data/composites/printpage.pl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FA4105-A3DC-4061-A262-7791A2950DAC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599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latin typeface="Arial" panose="020B0604020202020204" pitchFamily="34" charset="0"/>
              </a:rPr>
              <a:t>Data from NCEI: https://www.ncdc.noaa.gov/</a:t>
            </a:r>
            <a:r>
              <a:rPr lang="en-US" altLang="en-US" baseline="0" dirty="0">
                <a:latin typeface="Arial" panose="020B0604020202020204" pitchFamily="34" charset="0"/>
              </a:rPr>
              <a:t>  &amp;  Charts generated locally by ODA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FA4105-A3DC-4061-A262-7791A2950DAC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6030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Charts generated at:  https://www.esrl.noaa.gov/psd/cgi-bin/data/composites/printpage.pl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FA4105-A3DC-4061-A262-7791A2950DAC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6813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Data from NCEI: https://www.ncdc.noaa.gov/</a:t>
            </a:r>
            <a:r>
              <a:rPr lang="en-US" altLang="en-US" baseline="0" dirty="0">
                <a:latin typeface="Arial" panose="020B0604020202020204" pitchFamily="34" charset="0"/>
              </a:rPr>
              <a:t>  &amp;  Charts generated locally by ODA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62000" indent="-2921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731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430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1129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701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30273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845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9417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95A6C34C-7C3D-4499-9258-44970E99F112}" type="slidenum">
              <a:rPr lang="en-US" altLang="en-US" smtClean="0">
                <a:latin typeface="Arial" panose="020B0604020202020204" pitchFamily="34" charset="0"/>
              </a:rPr>
              <a:pPr/>
              <a:t>21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1910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62000" indent="-2921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731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430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1129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701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30273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845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9417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D7F66E78-D44F-4763-A345-77D72B370DD2}" type="slidenum">
              <a:rPr lang="en-US" altLang="en-US" smtClean="0">
                <a:latin typeface="Arial" panose="020B0604020202020204" pitchFamily="34" charset="0"/>
              </a:rPr>
              <a:pPr/>
              <a:t>22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312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latin typeface="Arial" panose="020B0604020202020204" pitchFamily="34" charset="0"/>
              </a:rPr>
              <a:t>Weekly ENSO update:  </a:t>
            </a:r>
            <a:r>
              <a:rPr lang="en-US" altLang="en-US" sz="1200" dirty="0">
                <a:solidFill>
                  <a:srgbClr val="FFFF00"/>
                </a:solidFill>
                <a:latin typeface="Comic Sans MS" panose="030F0702030302020204" pitchFamily="66" charset="0"/>
              </a:rPr>
              <a:t>https://www.cpc.ncep.noaa.gov/products/analysis_monitoring/lanina/enso_evolution-status-fcsts-web.pdf</a:t>
            </a:r>
            <a:endParaRPr lang="en-US" altLang="en-US" sz="1200" dirty="0">
              <a:latin typeface="Comic Sans MS" panose="030F0702030302020204" pitchFamily="66" charset="0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62000" indent="-2921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731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430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1129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701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30273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845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9417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E700D156-9535-4AFC-A8D7-3669639326A4}" type="slidenum">
              <a:rPr lang="en-US" altLang="en-US" smtClean="0">
                <a:latin typeface="Arial" panose="020B0604020202020204" pitchFamily="34" charset="0"/>
              </a:rPr>
              <a:pPr/>
              <a:t>4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5435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62000" indent="-2921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731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430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1129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701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30273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845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9417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8035C7BA-8F70-4631-BF01-4F1FC40EF217}" type="slidenum">
              <a:rPr lang="en-US" altLang="en-US" smtClean="0">
                <a:latin typeface="Arial" panose="020B0604020202020204" pitchFamily="34" charset="0"/>
              </a:rPr>
              <a:pPr/>
              <a:t>23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5634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62000" indent="-2921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731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430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1129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701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30273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845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9417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23B3AEB3-1A53-4432-B5DE-8727756E62B9}" type="slidenum">
              <a:rPr lang="en-US" altLang="en-US" smtClean="0">
                <a:latin typeface="Arial" panose="020B0604020202020204" pitchFamily="34" charset="0"/>
              </a:rPr>
              <a:pPr/>
              <a:t>24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490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SOI data</a:t>
            </a:r>
            <a:r>
              <a:rPr lang="en-US" altLang="en-US" baseline="0" dirty="0">
                <a:latin typeface="Arial" panose="020B0604020202020204" pitchFamily="34" charset="0"/>
              </a:rPr>
              <a:t> from:  https://www.cpc.ncep.noaa.gov/data/indices/soi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62000" indent="-2921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731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430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1129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701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30273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845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9417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34956893-3CD7-4657-A9B2-FDA48282F4E6}" type="slidenum">
              <a:rPr lang="en-US" altLang="en-US" smtClean="0">
                <a:latin typeface="Arial" panose="020B0604020202020204" pitchFamily="34" charset="0"/>
              </a:rPr>
              <a:pPr/>
              <a:t>5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473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ONI data</a:t>
            </a:r>
            <a:r>
              <a:rPr lang="en-US" altLang="en-US" baseline="0" dirty="0">
                <a:latin typeface="Arial" panose="020B0604020202020204" pitchFamily="34" charset="0"/>
              </a:rPr>
              <a:t> from: </a:t>
            </a:r>
            <a:r>
              <a:rPr lang="en-US" altLang="en-US" dirty="0">
                <a:latin typeface="Arial" panose="020B0604020202020204" pitchFamily="34" charset="0"/>
              </a:rPr>
              <a:t> https://origin.cpc.ncep.noaa.gov/products/analysis_monitoring/ensostuff/ONI_v5.php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62000" indent="-2921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731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430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1129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701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30273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845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9417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761EB38F-9A3C-4AF2-936E-E253094E15CC}" type="slidenum">
              <a:rPr lang="en-US" altLang="en-US" smtClean="0">
                <a:latin typeface="Arial" panose="020B0604020202020204" pitchFamily="34" charset="0"/>
              </a:rPr>
              <a:pPr/>
              <a:t>6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10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PDO data from:  https://oceanview.pfeg.noaa.gov/erddap/tabledap/cciea_OC_PDO.htmlTable?time,PDO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62000" indent="-2921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731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430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1129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701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30273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845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9417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85275780-8C82-4B4A-853A-7C3269D66BBE}" type="slidenum">
              <a:rPr lang="en-US" altLang="en-US" smtClean="0">
                <a:latin typeface="Arial" panose="020B0604020202020204" pitchFamily="34" charset="0"/>
              </a:rPr>
              <a:pPr/>
              <a:t>8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211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Charts generated at:  https://www.esrl.noaa.gov/psd/cgi-bin/data/composites/printpage.pl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FA4105-A3DC-4061-A262-7791A2950DA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149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13C72-F891-7130-5989-B6E9EEFB2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A25D64-7501-8DC9-E612-88221F0FE0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86D18A-8686-9958-8D67-A31A44510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Charts generated at:  https://www.esrl.noaa.gov/psd/cgi-bin/data/composites/printpage.pl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C5C40C-00A3-9F3F-3619-F0533EB249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FA4105-A3DC-4061-A262-7791A2950DA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047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317CD-E074-984A-33A6-CC71E20E4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40199F-ED4F-4099-8F3F-D6A0C0C123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29CCEE-FA8B-9F24-E6A0-3E5A63A1A4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Charts generated at:  https://www.esrl.noaa.gov/psd/cgi-bin/data/composites/printpage.pl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3FC79D-B1F4-1039-1966-08601D5499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FA4105-A3DC-4061-A262-7791A2950DA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598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48393-B736-1757-BF20-EB207141A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A649C7-4F36-7EE2-635A-BD2F9E914F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A08037-296A-22CA-4202-C983FB0B9F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Charts generated at:  https://www.esrl.noaa.gov/psd/cgi-bin/data/composites/printpage.pl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D6FEE4-BEE9-8585-52C7-78EB90297A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FA4105-A3DC-4061-A262-7791A2950DAC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847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2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78 h 1906"/>
                <a:gd name="T4" fmla="*/ 6608 w 5740"/>
                <a:gd name="T5" fmla="*/ 78 h 1906"/>
                <a:gd name="T6" fmla="*/ 660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8401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7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401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6816C-1EF7-427D-AD54-3D5329AD29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341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8E26A-91D8-490F-80B8-0E072DBB91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184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E9A85-ED5F-4D52-8B48-DA9802BF61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797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64598-42DC-4377-9A23-E268EFBAA0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893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BF77A-B4FF-4A47-868B-FD952F564A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962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D1B71-166E-4A9F-B63E-F44C1E2494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563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59401-C019-41CA-93DE-78642F8899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551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395A7-94C0-48D6-A722-1D1642CFB0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732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8242F-AA49-44F5-8663-471A80544B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059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B93B8-C1E8-4086-A5E7-5FBC10B6CD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33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E3A1E-5963-4352-98F4-D96095BEB7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279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8297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ACEE76E-3716-4791-80F9-953C01DA1B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1" y="2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8298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38298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38298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8298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  <p:sp>
          <p:nvSpPr>
            <p:cNvPr id="38298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78 h 1906"/>
                <a:gd name="T4" fmla="*/ 6608 w 5740"/>
                <a:gd name="T5" fmla="*/ 78 h 1906"/>
                <a:gd name="T6" fmla="*/ 660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8298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8299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8299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7222" r:id="rId1"/>
    <p:sldLayoutId id="2147487212" r:id="rId2"/>
    <p:sldLayoutId id="2147487213" r:id="rId3"/>
    <p:sldLayoutId id="2147487214" r:id="rId4"/>
    <p:sldLayoutId id="2147487215" r:id="rId5"/>
    <p:sldLayoutId id="2147487216" r:id="rId6"/>
    <p:sldLayoutId id="2147487217" r:id="rId7"/>
    <p:sldLayoutId id="2147487218" r:id="rId8"/>
    <p:sldLayoutId id="2147487219" r:id="rId9"/>
    <p:sldLayoutId id="2147487220" r:id="rId10"/>
    <p:sldLayoutId id="214748722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eter.gj.parsons@odf.oregon.gov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drroyspencer.com/latest-global-temperatures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drroyspencer.com/latest-global-temperatures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drroyspencer.com/latest-global-temperatures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pc.ncep.noaa.gov/products/analysis_monitoring/ensocycle/ensocycle.s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a/natural-resources/pages/weather.aspx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om.gov.au/climate/enso" TargetMode="External"/><Relationship Id="rId3" Type="http://schemas.openxmlformats.org/officeDocument/2006/relationships/hyperlink" Target="https://www.oregon.gov/oda/natural-resources/pages/weather.aspx" TargetMode="External"/><Relationship Id="rId7" Type="http://schemas.openxmlformats.org/officeDocument/2006/relationships/hyperlink" Target="http://www.bom.gov.au/climate/model-summary/#region=NINO34&amp;tabs=Overview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pc.ncep.noaa.gov/products/analysis_monitoring/enso_advisory" TargetMode="External"/><Relationship Id="rId5" Type="http://schemas.openxmlformats.org/officeDocument/2006/relationships/hyperlink" Target="https://www.cpc.ncep.noaa.gov/products/predictions/long_range/fxus07.html" TargetMode="External"/><Relationship Id="rId4" Type="http://schemas.openxmlformats.org/officeDocument/2006/relationships/hyperlink" Target="https://www.cpc.ncep.noaa.gov/products/predictions/long_range/seasonal.php?lead=01" TargetMode="External"/><Relationship Id="rId9" Type="http://schemas.openxmlformats.org/officeDocument/2006/relationships/hyperlink" Target="https://iri.columbia.edu/our-expertise/climate/forecasts/enso/current/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rcc.dri.edu/wwdt/" TargetMode="External"/><Relationship Id="rId3" Type="http://schemas.openxmlformats.org/officeDocument/2006/relationships/hyperlink" Target="https://www.cpc.ncep.noaa.gov/products/expert_assessment/season_drought.png" TargetMode="External"/><Relationship Id="rId7" Type="http://schemas.openxmlformats.org/officeDocument/2006/relationships/hyperlink" Target="https://www.drought.gov/nadm/content/percent-average-precipitation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roughtmonitor.unl.edu/" TargetMode="External"/><Relationship Id="rId5" Type="http://schemas.openxmlformats.org/officeDocument/2006/relationships/hyperlink" Target="https://www.nrcs.usda.gov/wps/portal/wcc/home/snowClimateMonitoring/snowpack/" TargetMode="External"/><Relationship Id="rId4" Type="http://schemas.openxmlformats.org/officeDocument/2006/relationships/hyperlink" Target="https://www.wcc.nrcs.usda.gov/ftpref/data/water/wcs/gis/maps/or_swepctnormal_update.pdf" TargetMode="External"/><Relationship Id="rId9" Type="http://schemas.openxmlformats.org/officeDocument/2006/relationships/hyperlink" Target="https://gacc.nifc.gov/nwcc/predict/outlook.aspx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peter.gj.parsons@odf.oregon.gov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public.govdelivery.com/accounts/ORODA/subscriber/new?topic_id=ORODA_1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pc.ncep.noaa.gov/products/analysis_monitoring/enso_update/gsstanim.s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pc.ncep.noaa.gov/products/analysis_monitoring/lanina/enso_evolution-status-fcsts-web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research.jisao.washington.edu/pdo/img/pdo_warm_cool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B1A41-C00E-14FF-3223-DBCC9C46D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9116A58-150D-F7CB-C782-091330D7A2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94"/>
            <a:ext cx="9144000" cy="6855611"/>
          </a:xfrm>
          <a:prstGeom prst="rect">
            <a:avLst/>
          </a:prstGeom>
        </p:spPr>
      </p:pic>
      <p:sp>
        <p:nvSpPr>
          <p:cNvPr id="388103" name="Rectangle 7">
            <a:extLst>
              <a:ext uri="{FF2B5EF4-FFF2-40B4-BE49-F238E27FC236}">
                <a16:creationId xmlns:a16="http://schemas.microsoft.com/office/drawing/2014/main" id="{5A058CA3-15FB-04B2-CFFD-EE23ADBB1FC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228600"/>
            <a:ext cx="9144000" cy="17526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4800" dirty="0">
                <a:solidFill>
                  <a:schemeClr val="tx1"/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</a:rPr>
              <a:t>Seasonal Climate Forecast</a:t>
            </a:r>
            <a:br>
              <a:rPr lang="en-US" sz="4800" dirty="0">
                <a:solidFill>
                  <a:schemeClr val="tx1"/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</a:rPr>
            </a:br>
            <a:r>
              <a:rPr lang="en-US" sz="4800" dirty="0">
                <a:solidFill>
                  <a:schemeClr val="tx1"/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</a:rPr>
              <a:t>May – July 2026</a:t>
            </a:r>
            <a:br>
              <a:rPr lang="en-US" sz="4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</a:rPr>
            </a:br>
            <a:r>
              <a:rPr lang="en-US" sz="2800" dirty="0">
                <a:solidFill>
                  <a:srgbClr val="FFFFCC"/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</a:rPr>
              <a:t>Issued:  April 16, 2026</a:t>
            </a:r>
            <a:br>
              <a:rPr lang="en-US" sz="28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</a:rPr>
            </a:br>
            <a:endParaRPr lang="en-US" sz="2800" i="1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50800" dist="50800" dir="2700000" algn="tl" rotWithShape="0">
                  <a:prstClr val="black"/>
                </a:outerShdw>
              </a:effectLst>
            </a:endParaRPr>
          </a:p>
        </p:txBody>
      </p:sp>
      <p:sp>
        <p:nvSpPr>
          <p:cNvPr id="388105" name="Text Box 9">
            <a:extLst>
              <a:ext uri="{FF2B5EF4-FFF2-40B4-BE49-F238E27FC236}">
                <a16:creationId xmlns:a16="http://schemas.microsoft.com/office/drawing/2014/main" id="{D1DF7F28-1786-DB27-832F-BCB610576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0"/>
            <a:ext cx="91328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en-US" sz="800" dirty="0">
              <a:solidFill>
                <a:srgbClr val="FFC000"/>
              </a:solidFill>
              <a:effectLst>
                <a:outerShdw blurRad="50800" dist="50800" dir="2700000" algn="tl" rotWithShape="0">
                  <a:prstClr val="black"/>
                </a:outerShdw>
              </a:effectLst>
            </a:endParaRPr>
          </a:p>
          <a:p>
            <a:pPr lvl="0" algn="ctr">
              <a:defRPr/>
            </a:pPr>
            <a:r>
              <a:rPr lang="en-US" sz="2400" dirty="0">
                <a:solidFill>
                  <a:srgbClr val="FFFFCC"/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</a:rPr>
              <a:t>Contact:  ODF Lead Meteorologist Pete Parsons</a:t>
            </a:r>
          </a:p>
          <a:p>
            <a:pPr lvl="0" algn="ctr">
              <a:defRPr/>
            </a:pPr>
            <a:r>
              <a:rPr lang="en-US" sz="2400" dirty="0">
                <a:solidFill>
                  <a:srgbClr val="FFFFCC"/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</a:rPr>
              <a:t>503-945-7448 or </a:t>
            </a:r>
            <a:r>
              <a:rPr lang="en-US" sz="2400" dirty="0">
                <a:solidFill>
                  <a:srgbClr val="FFFFCC"/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peter.gj.parsons@odf.oregon.gov</a:t>
            </a:r>
            <a:endParaRPr lang="en-US" sz="2400" dirty="0">
              <a:solidFill>
                <a:srgbClr val="FFFFCC"/>
              </a:solidFill>
              <a:effectLst>
                <a:outerShdw blurRad="50800" dist="50800" dir="2700000" algn="tl" rotWithShape="0">
                  <a:prstClr val="black"/>
                </a:outerShdw>
              </a:effectLst>
            </a:endParaRPr>
          </a:p>
          <a:p>
            <a:pPr lvl="0" algn="ctr">
              <a:defRPr/>
            </a:pPr>
            <a:endParaRPr lang="en-US" sz="1600" dirty="0">
              <a:solidFill>
                <a:srgbClr val="FFFFCC"/>
              </a:solidFill>
              <a:effectLst>
                <a:outerShdw blurRad="50800" dist="50800" dir="2700000" algn="tl" rotWithShape="0">
                  <a:prstClr val="black"/>
                </a:outerShdw>
              </a:effectLst>
            </a:endParaRPr>
          </a:p>
          <a:p>
            <a:pPr lvl="0" algn="ctr">
              <a:defRPr/>
            </a:pPr>
            <a:r>
              <a:rPr lang="en-US" dirty="0">
                <a:effectLst>
                  <a:outerShdw blurRad="50800" dist="50800" dir="2700000" algn="tl" rotWithShape="0">
                    <a:prstClr val="black"/>
                  </a:outerShdw>
                </a:effectLst>
              </a:rPr>
              <a:t>ODA Team: Andy Zimmerman; Jenn Ambrose; Laura Passage; Weston Hustace            ODF Team: Julie Vondrachek; Kristin Cody; Sherri Pugh; Gary Votaw</a:t>
            </a:r>
          </a:p>
        </p:txBody>
      </p:sp>
    </p:spTree>
    <p:extLst>
      <p:ext uri="{BB962C8B-B14F-4D97-AF65-F5344CB8AC3E}">
        <p14:creationId xmlns:p14="http://schemas.microsoft.com/office/powerpoint/2010/main" val="962288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E994A-8AAE-CA38-03F5-FD2362587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62BD7A22-0594-0D92-8630-BC9DB8F56618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7101" y="2097567"/>
            <a:ext cx="8249788" cy="36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1634" name="Rectangle 2">
            <a:extLst>
              <a:ext uri="{FF2B5EF4-FFF2-40B4-BE49-F238E27FC236}">
                <a16:creationId xmlns:a16="http://schemas.microsoft.com/office/drawing/2014/main" id="{5230ED1E-B603-280D-93CF-057EBD3BABA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504825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The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FF93"/>
                </a:solidFill>
              </a:rPr>
              <a:t>ENSO Signal </a:t>
            </a:r>
            <a:r>
              <a:rPr lang="en-US" dirty="0">
                <a:solidFill>
                  <a:schemeClr val="tx1"/>
                </a:solidFill>
              </a:rPr>
              <a:t>is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Reflected in Global Temperatures</a:t>
            </a:r>
          </a:p>
        </p:txBody>
      </p:sp>
      <p:sp>
        <p:nvSpPr>
          <p:cNvPr id="31748" name="Text Box 3">
            <a:extLst>
              <a:ext uri="{FF2B5EF4-FFF2-40B4-BE49-F238E27FC236}">
                <a16:creationId xmlns:a16="http://schemas.microsoft.com/office/drawing/2014/main" id="{C259E028-2C6A-CBE5-3774-E50D51B8F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494" y="6397823"/>
            <a:ext cx="8839200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Comic Sans MS" panose="030F0702030302020204" pitchFamily="66" charset="0"/>
              </a:rPr>
              <a:t>Courtesy:</a:t>
            </a:r>
            <a:r>
              <a:rPr lang="en-US" altLang="en-US" sz="1800" dirty="0">
                <a:solidFill>
                  <a:srgbClr val="FFFF00"/>
                </a:solidFill>
                <a:latin typeface="Comic Sans MS" panose="030F0702030302020204" pitchFamily="66" charset="0"/>
              </a:rPr>
              <a:t>  </a:t>
            </a:r>
            <a:r>
              <a:rPr lang="en-US" altLang="en-US" sz="1800" dirty="0">
                <a:solidFill>
                  <a:srgbClr val="FFFF00"/>
                </a:solidFill>
                <a:latin typeface="Comic Sans MS" panose="030F0702030302020204" pitchFamily="66" charset="0"/>
                <a:hlinkClick r:id="rId4"/>
              </a:rPr>
              <a:t>http://www.drroyspencer.com/latest-global-temperatures/</a:t>
            </a:r>
            <a:endParaRPr lang="en-US" altLang="en-US" sz="18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9" name="Straight Arrow Connector 14">
            <a:extLst>
              <a:ext uri="{FF2B5EF4-FFF2-40B4-BE49-F238E27FC236}">
                <a16:creationId xmlns:a16="http://schemas.microsoft.com/office/drawing/2014/main" id="{9EDE96CA-8581-3470-93D8-131766B53AC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629400" y="2379077"/>
            <a:ext cx="1600200" cy="287923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Arrow Connector 14">
            <a:extLst>
              <a:ext uri="{FF2B5EF4-FFF2-40B4-BE49-F238E27FC236}">
                <a16:creationId xmlns:a16="http://schemas.microsoft.com/office/drawing/2014/main" id="{98DE237B-2A39-20CB-9900-3DCEB000DA5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96000" y="2379077"/>
            <a:ext cx="0" cy="1049923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Arrow Connector 14">
            <a:extLst>
              <a:ext uri="{FF2B5EF4-FFF2-40B4-BE49-F238E27FC236}">
                <a16:creationId xmlns:a16="http://schemas.microsoft.com/office/drawing/2014/main" id="{530B4346-7D13-0D60-2DEB-6EC5D60EFA7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19800" y="2438400"/>
            <a:ext cx="990600" cy="533400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14">
            <a:extLst>
              <a:ext uri="{FF2B5EF4-FFF2-40B4-BE49-F238E27FC236}">
                <a16:creationId xmlns:a16="http://schemas.microsoft.com/office/drawing/2014/main" id="{881E0A89-587A-B708-74E5-D7A00854A1D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312640" y="2438400"/>
            <a:ext cx="1402360" cy="609600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56CE16F-31AA-8318-797B-FEC9AA17358F}"/>
              </a:ext>
            </a:extLst>
          </p:cNvPr>
          <p:cNvSpPr txBox="1"/>
          <p:nvPr/>
        </p:nvSpPr>
        <p:spPr>
          <a:xfrm>
            <a:off x="5486400" y="2209800"/>
            <a:ext cx="1413172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El Niño</a:t>
            </a:r>
          </a:p>
        </p:txBody>
      </p:sp>
      <p:cxnSp>
        <p:nvCxnSpPr>
          <p:cNvPr id="27" name="Straight Arrow Connector 14">
            <a:extLst>
              <a:ext uri="{FF2B5EF4-FFF2-40B4-BE49-F238E27FC236}">
                <a16:creationId xmlns:a16="http://schemas.microsoft.com/office/drawing/2014/main" id="{291EE1C9-01E3-B170-B4F3-C2B52088D03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114800" y="4495800"/>
            <a:ext cx="304800" cy="838200"/>
          </a:xfrm>
          <a:prstGeom prst="straightConnector1">
            <a:avLst/>
          </a:prstGeom>
          <a:noFill/>
          <a:ln w="28575" algn="ctr">
            <a:solidFill>
              <a:schemeClr val="tx2">
                <a:lumMod val="50000"/>
              </a:schemeClr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Arrow Connector 14">
            <a:extLst>
              <a:ext uri="{FF2B5EF4-FFF2-40B4-BE49-F238E27FC236}">
                <a16:creationId xmlns:a16="http://schemas.microsoft.com/office/drawing/2014/main" id="{07C40955-7E62-00FC-64DB-C43A3128C21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057400" y="5029200"/>
            <a:ext cx="990600" cy="245477"/>
          </a:xfrm>
          <a:prstGeom prst="straightConnector1">
            <a:avLst/>
          </a:prstGeom>
          <a:noFill/>
          <a:ln w="28575" algn="ctr">
            <a:solidFill>
              <a:schemeClr val="tx2">
                <a:lumMod val="50000"/>
              </a:schemeClr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BAE1CEC-E853-629E-71BB-04ED297D9439}"/>
              </a:ext>
            </a:extLst>
          </p:cNvPr>
          <p:cNvSpPr txBox="1"/>
          <p:nvPr/>
        </p:nvSpPr>
        <p:spPr>
          <a:xfrm>
            <a:off x="2895600" y="5105400"/>
            <a:ext cx="141704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La Niña</a:t>
            </a:r>
          </a:p>
        </p:txBody>
      </p:sp>
      <p:cxnSp>
        <p:nvCxnSpPr>
          <p:cNvPr id="581637" name="Straight Arrow Connector 14">
            <a:extLst>
              <a:ext uri="{FF2B5EF4-FFF2-40B4-BE49-F238E27FC236}">
                <a16:creationId xmlns:a16="http://schemas.microsoft.com/office/drawing/2014/main" id="{45C90107-26F6-8680-1CEF-81E3AC734911}"/>
              </a:ext>
            </a:extLst>
          </p:cNvPr>
          <p:cNvCxnSpPr>
            <a:cxnSpLocks noChangeShapeType="1"/>
            <a:stCxn id="24" idx="3"/>
          </p:cNvCxnSpPr>
          <p:nvPr/>
        </p:nvCxnSpPr>
        <p:spPr bwMode="auto">
          <a:xfrm flipV="1">
            <a:off x="4312640" y="3505200"/>
            <a:ext cx="4221760" cy="1769477"/>
          </a:xfrm>
          <a:prstGeom prst="straightConnector1">
            <a:avLst/>
          </a:prstGeom>
          <a:noFill/>
          <a:ln w="28575" algn="ctr">
            <a:solidFill>
              <a:schemeClr val="tx2">
                <a:lumMod val="50000"/>
              </a:schemeClr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79328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81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ACCE9-F4D8-3416-DAEB-7BFE2F658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E98B9238-7468-2103-D101-65D9D01E7190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7101" y="2097567"/>
            <a:ext cx="8249788" cy="36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1634" name="Rectangle 2">
            <a:extLst>
              <a:ext uri="{FF2B5EF4-FFF2-40B4-BE49-F238E27FC236}">
                <a16:creationId xmlns:a16="http://schemas.microsoft.com/office/drawing/2014/main" id="{6297F39A-8DD8-582B-1474-9F0F7945C1A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504825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How Do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FF93"/>
                </a:solidFill>
              </a:rPr>
              <a:t>Analog Years </a:t>
            </a:r>
            <a:r>
              <a:rPr lang="en-US" dirty="0">
                <a:solidFill>
                  <a:schemeClr val="tx1"/>
                </a:solidFill>
              </a:rPr>
              <a:t>Align With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Global Temperature Fluctuations?</a:t>
            </a:r>
          </a:p>
        </p:txBody>
      </p:sp>
      <p:sp>
        <p:nvSpPr>
          <p:cNvPr id="31748" name="Text Box 3">
            <a:extLst>
              <a:ext uri="{FF2B5EF4-FFF2-40B4-BE49-F238E27FC236}">
                <a16:creationId xmlns:a16="http://schemas.microsoft.com/office/drawing/2014/main" id="{F738EED7-A555-2A7E-90FA-4272BAA1F8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494" y="6397823"/>
            <a:ext cx="8839200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Comic Sans MS" panose="030F0702030302020204" pitchFamily="66" charset="0"/>
              </a:rPr>
              <a:t>Courtesy:</a:t>
            </a:r>
            <a:r>
              <a:rPr lang="en-US" altLang="en-US" sz="1800" dirty="0">
                <a:solidFill>
                  <a:srgbClr val="FFFF00"/>
                </a:solidFill>
                <a:latin typeface="Comic Sans MS" panose="030F0702030302020204" pitchFamily="66" charset="0"/>
              </a:rPr>
              <a:t>  </a:t>
            </a:r>
            <a:r>
              <a:rPr lang="en-US" altLang="en-US" sz="1800" dirty="0">
                <a:solidFill>
                  <a:srgbClr val="FFFF00"/>
                </a:solidFill>
                <a:latin typeface="Comic Sans MS" panose="030F0702030302020204" pitchFamily="66" charset="0"/>
                <a:hlinkClick r:id="rId4"/>
              </a:rPr>
              <a:t>http://www.drroyspencer.com/latest-global-temperatures/</a:t>
            </a:r>
            <a:endParaRPr lang="en-US" altLang="en-US" sz="18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86B044C-4DDD-5128-436C-01DF444A93D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800600" y="2743200"/>
            <a:ext cx="1447800" cy="1250808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" name="Straight Arrow Connector 14">
            <a:extLst>
              <a:ext uri="{FF2B5EF4-FFF2-40B4-BE49-F238E27FC236}">
                <a16:creationId xmlns:a16="http://schemas.microsoft.com/office/drawing/2014/main" id="{F58F7DE6-1F26-48AB-4CF7-67D03FB7FBF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038600" y="2743200"/>
            <a:ext cx="1752600" cy="1600200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" name="Straight Arrow Connector 14">
            <a:extLst>
              <a:ext uri="{FF2B5EF4-FFF2-40B4-BE49-F238E27FC236}">
                <a16:creationId xmlns:a16="http://schemas.microsoft.com/office/drawing/2014/main" id="{A50CBD39-ECA9-FD8C-9C54-BDCC63DD223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62000" y="2743200"/>
            <a:ext cx="4495800" cy="1371600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7476F0E-A1C6-5392-E068-FB7120B48F14}"/>
              </a:ext>
            </a:extLst>
          </p:cNvPr>
          <p:cNvSpPr txBox="1"/>
          <p:nvPr/>
        </p:nvSpPr>
        <p:spPr>
          <a:xfrm>
            <a:off x="4572000" y="2279218"/>
            <a:ext cx="22860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April Analogs -</a:t>
            </a:r>
          </a:p>
          <a:p>
            <a:pPr algn="ctr"/>
            <a:r>
              <a:rPr 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1963; 1997; 2002</a:t>
            </a:r>
          </a:p>
        </p:txBody>
      </p:sp>
      <p:cxnSp>
        <p:nvCxnSpPr>
          <p:cNvPr id="14" name="Straight Arrow Connector 14">
            <a:extLst>
              <a:ext uri="{FF2B5EF4-FFF2-40B4-BE49-F238E27FC236}">
                <a16:creationId xmlns:a16="http://schemas.microsoft.com/office/drawing/2014/main" id="{9828B7F5-BB4C-7C32-81BA-8C55A29F6EA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799977" y="2396909"/>
            <a:ext cx="734423" cy="1032091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BA7C9AA-22ED-779D-4018-B8982B59F1C6}"/>
              </a:ext>
            </a:extLst>
          </p:cNvPr>
          <p:cNvSpPr txBox="1"/>
          <p:nvPr/>
        </p:nvSpPr>
        <p:spPr>
          <a:xfrm>
            <a:off x="6830683" y="2099846"/>
            <a:ext cx="1901132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March 2026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794E44-9622-EF0B-CA95-ACA7006D9E32}"/>
              </a:ext>
            </a:extLst>
          </p:cNvPr>
          <p:cNvSpPr txBox="1"/>
          <p:nvPr/>
        </p:nvSpPr>
        <p:spPr>
          <a:xfrm>
            <a:off x="646981" y="4038600"/>
            <a:ext cx="191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3194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58CF1-94A4-2AC8-9E66-24DEDEA64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634" name="Rectangle 2">
            <a:extLst>
              <a:ext uri="{FF2B5EF4-FFF2-40B4-BE49-F238E27FC236}">
                <a16:creationId xmlns:a16="http://schemas.microsoft.com/office/drawing/2014/main" id="{988923C7-DEB6-2204-9D89-AAF7D448398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504825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EAB200"/>
                </a:solidFill>
              </a:rPr>
              <a:t>Global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rgbClr val="EAB200"/>
                </a:solidFill>
              </a:rPr>
              <a:t>Temperature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rgbClr val="EAB200"/>
                </a:solidFill>
              </a:rPr>
              <a:t>Changes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Increase Error in Analog Forecasts!</a:t>
            </a:r>
          </a:p>
        </p:txBody>
      </p:sp>
      <p:pic>
        <p:nvPicPr>
          <p:cNvPr id="31746" name="Picture 1">
            <a:extLst>
              <a:ext uri="{FF2B5EF4-FFF2-40B4-BE49-F238E27FC236}">
                <a16:creationId xmlns:a16="http://schemas.microsoft.com/office/drawing/2014/main" id="{70D4737E-2185-D050-8C24-66290B8A2ED8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7101" y="2097567"/>
            <a:ext cx="8249788" cy="367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 Box 3">
            <a:extLst>
              <a:ext uri="{FF2B5EF4-FFF2-40B4-BE49-F238E27FC236}">
                <a16:creationId xmlns:a16="http://schemas.microsoft.com/office/drawing/2014/main" id="{CB45BB4C-2A6C-90BB-1D0C-C4F387E98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494" y="6397823"/>
            <a:ext cx="8839200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Comic Sans MS" panose="030F0702030302020204" pitchFamily="66" charset="0"/>
              </a:rPr>
              <a:t>Courtesy:</a:t>
            </a:r>
            <a:r>
              <a:rPr lang="en-US" altLang="en-US" sz="1800" dirty="0">
                <a:solidFill>
                  <a:srgbClr val="FFFF00"/>
                </a:solidFill>
                <a:latin typeface="Comic Sans MS" panose="030F0702030302020204" pitchFamily="66" charset="0"/>
              </a:rPr>
              <a:t>  </a:t>
            </a:r>
            <a:r>
              <a:rPr lang="en-US" altLang="en-US" sz="1800" dirty="0">
                <a:solidFill>
                  <a:srgbClr val="FFFF00"/>
                </a:solidFill>
                <a:latin typeface="Comic Sans MS" panose="030F0702030302020204" pitchFamily="66" charset="0"/>
                <a:hlinkClick r:id="rId4"/>
              </a:rPr>
              <a:t>http://www.drroyspencer.com/latest-global-temperatures/</a:t>
            </a:r>
            <a:endParaRPr lang="en-US" altLang="en-US" sz="18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6" name="Straight Arrow Connector 14">
            <a:extLst>
              <a:ext uri="{FF2B5EF4-FFF2-40B4-BE49-F238E27FC236}">
                <a16:creationId xmlns:a16="http://schemas.microsoft.com/office/drawing/2014/main" id="{3A89B2BB-D14B-3789-5423-2F35C6FF516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219200" y="3421797"/>
            <a:ext cx="7239000" cy="1150203"/>
          </a:xfrm>
          <a:prstGeom prst="straightConnector1">
            <a:avLst/>
          </a:prstGeom>
          <a:noFill/>
          <a:ln w="123825" algn="ctr">
            <a:solidFill>
              <a:srgbClr val="FFC000">
                <a:alpha val="75000"/>
              </a:srgbClr>
            </a:solidFill>
            <a:round/>
            <a:headEnd/>
            <a:tailEnd type="arrow" w="med" len="med"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200F35B-A3F3-0619-8443-BE1E6AFE255B}"/>
              </a:ext>
            </a:extLst>
          </p:cNvPr>
          <p:cNvSpPr txBox="1"/>
          <p:nvPr/>
        </p:nvSpPr>
        <p:spPr>
          <a:xfrm>
            <a:off x="4343400" y="2590800"/>
            <a:ext cx="1946238" cy="830997"/>
          </a:xfrm>
          <a:prstGeom prst="rect">
            <a:avLst/>
          </a:prstGeom>
          <a:solidFill>
            <a:schemeClr val="tx1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D6A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Warming of  ≈ 0.15°C / Decade Since 1979</a:t>
            </a:r>
          </a:p>
        </p:txBody>
      </p:sp>
      <p:cxnSp>
        <p:nvCxnSpPr>
          <p:cNvPr id="9" name="Straight Arrow Connector 14">
            <a:extLst>
              <a:ext uri="{FF2B5EF4-FFF2-40B4-BE49-F238E27FC236}">
                <a16:creationId xmlns:a16="http://schemas.microsoft.com/office/drawing/2014/main" id="{B8516969-3C06-1776-1A95-1742D6B8AF5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799977" y="2396909"/>
            <a:ext cx="734423" cy="1032091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C965D02-B7D9-8FDF-9015-D9F170AB4684}"/>
              </a:ext>
            </a:extLst>
          </p:cNvPr>
          <p:cNvSpPr txBox="1"/>
          <p:nvPr/>
        </p:nvSpPr>
        <p:spPr>
          <a:xfrm>
            <a:off x="6830683" y="2099846"/>
            <a:ext cx="1901132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March 2026</a:t>
            </a:r>
          </a:p>
        </p:txBody>
      </p:sp>
    </p:spTree>
    <p:extLst>
      <p:ext uri="{BB962C8B-B14F-4D97-AF65-F5344CB8AC3E}">
        <p14:creationId xmlns:p14="http://schemas.microsoft.com/office/powerpoint/2010/main" val="96319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2" descr="ClimateZoneV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A2654-6D23-8F54-454D-FC34EF0E8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527755BE-5412-CBA0-F597-6AF068C958A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588" y="1298556"/>
            <a:ext cx="4362450" cy="3950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1634" name="Rectangle 2">
            <a:extLst>
              <a:ext uri="{FF2B5EF4-FFF2-40B4-BE49-F238E27FC236}">
                <a16:creationId xmlns:a16="http://schemas.microsoft.com/office/drawing/2014/main" id="{2D9F367F-8AAA-D1B4-929D-54FE5014AD2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152402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May 2026 Forecast</a:t>
            </a:r>
          </a:p>
        </p:txBody>
      </p:sp>
      <p:sp>
        <p:nvSpPr>
          <p:cNvPr id="31748" name="Text Box 3">
            <a:extLst>
              <a:ext uri="{FF2B5EF4-FFF2-40B4-BE49-F238E27FC236}">
                <a16:creationId xmlns:a16="http://schemas.microsoft.com/office/drawing/2014/main" id="{0254ADF2-8A61-9BF9-D9D4-E575DA78B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776290"/>
            <a:ext cx="4260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latin typeface="Comic Sans MS" panose="030F0702030302020204" pitchFamily="66" charset="0"/>
              </a:rPr>
              <a:t>Mean Upper-Air Pattern</a:t>
            </a:r>
          </a:p>
        </p:txBody>
      </p:sp>
      <p:sp>
        <p:nvSpPr>
          <p:cNvPr id="31749" name="Text Box 4">
            <a:extLst>
              <a:ext uri="{FF2B5EF4-FFF2-40B4-BE49-F238E27FC236}">
                <a16:creationId xmlns:a16="http://schemas.microsoft.com/office/drawing/2014/main" id="{51E5C9C1-A419-DA5A-9065-AAC32489F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4915" y="776290"/>
            <a:ext cx="36718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latin typeface="Comic Sans MS" panose="030F0702030302020204" pitchFamily="66" charset="0"/>
              </a:rPr>
              <a:t>Upper-Air Anomalies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41D474E-25DB-4260-D82F-0A87560DF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49151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1963 &amp; 2002 had slightly more troughing than normal, but 1997 had anomalous ridging centered over the SW US extending over Oregon.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Slightly enhanced SW-W flow aloft over Oregon favors conditions not deviating far from average.</a:t>
            </a:r>
          </a:p>
        </p:txBody>
      </p:sp>
      <p:pic>
        <p:nvPicPr>
          <p:cNvPr id="31751" name="Picture 9">
            <a:extLst>
              <a:ext uri="{FF2B5EF4-FFF2-40B4-BE49-F238E27FC236}">
                <a16:creationId xmlns:a16="http://schemas.microsoft.com/office/drawing/2014/main" id="{885FD293-9E49-E674-DFF3-84BF5782F1C2}"/>
              </a:ext>
            </a:extLst>
          </p:cNvPr>
          <p:cNvPicPr>
            <a:picLocks noGrp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1298556"/>
            <a:ext cx="4362450" cy="395922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99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915E9-134D-E989-D9A5-38A1232A2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>
            <a:extLst>
              <a:ext uri="{FF2B5EF4-FFF2-40B4-BE49-F238E27FC236}">
                <a16:creationId xmlns:a16="http://schemas.microsoft.com/office/drawing/2014/main" id="{0BEAA0CA-064F-3167-DC1A-E7CC35C38304}"/>
              </a:ext>
            </a:extLst>
          </p:cNvPr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8200" y="1295400"/>
            <a:ext cx="4364038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1">
            <a:extLst>
              <a:ext uri="{FF2B5EF4-FFF2-40B4-BE49-F238E27FC236}">
                <a16:creationId xmlns:a16="http://schemas.microsoft.com/office/drawing/2014/main" id="{6BE8FA3D-849C-D41A-B7D4-396A0B9F7FC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588" y="1295400"/>
            <a:ext cx="436245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1634" name="Rectangle 2">
            <a:extLst>
              <a:ext uri="{FF2B5EF4-FFF2-40B4-BE49-F238E27FC236}">
                <a16:creationId xmlns:a16="http://schemas.microsoft.com/office/drawing/2014/main" id="{DF48C038-59BD-C961-4C05-69112116A31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152402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May 2026 Forecast</a:t>
            </a:r>
          </a:p>
        </p:txBody>
      </p:sp>
      <p:sp>
        <p:nvSpPr>
          <p:cNvPr id="30725" name="Text Box 3">
            <a:extLst>
              <a:ext uri="{FF2B5EF4-FFF2-40B4-BE49-F238E27FC236}">
                <a16:creationId xmlns:a16="http://schemas.microsoft.com/office/drawing/2014/main" id="{254E7BB4-475A-0D2C-AE50-873BED6E7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776290"/>
            <a:ext cx="2552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latin typeface="Comic Sans MS" panose="030F0702030302020204" pitchFamily="66" charset="0"/>
              </a:rPr>
              <a:t>Temperatures</a:t>
            </a:r>
          </a:p>
        </p:txBody>
      </p:sp>
      <p:sp>
        <p:nvSpPr>
          <p:cNvPr id="30726" name="Text Box 4">
            <a:extLst>
              <a:ext uri="{FF2B5EF4-FFF2-40B4-BE49-F238E27FC236}">
                <a16:creationId xmlns:a16="http://schemas.microsoft.com/office/drawing/2014/main" id="{7CE36672-1C39-C4B2-6156-97671E5BA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4688" y="776290"/>
            <a:ext cx="2322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latin typeface="Comic Sans MS" panose="030F0702030302020204" pitchFamily="66" charset="0"/>
              </a:rPr>
              <a:t>Precipitation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1AC4FF5-F3F6-3C85-7ADD-1567178B4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780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A relatively warm 1997 more than countered near-average temperatures in 1963 and a slightly cooler-than-average 2002.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Analogs favor near or below average rainfall with the best chances for above-average rainfall along the coast.</a:t>
            </a:r>
          </a:p>
        </p:txBody>
      </p:sp>
    </p:spTree>
    <p:extLst>
      <p:ext uri="{BB962C8B-B14F-4D97-AF65-F5344CB8AC3E}">
        <p14:creationId xmlns:p14="http://schemas.microsoft.com/office/powerpoint/2010/main" val="40553577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588" y="1298562"/>
            <a:ext cx="4362450" cy="3959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16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52402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June 2026 Forecast</a:t>
            </a:r>
          </a:p>
        </p:txBody>
      </p:sp>
      <p:sp>
        <p:nvSpPr>
          <p:cNvPr id="29700" name="Text Box 3"/>
          <p:cNvSpPr txBox="1">
            <a:spLocks noChangeArrowheads="1"/>
          </p:cNvSpPr>
          <p:nvPr/>
        </p:nvSpPr>
        <p:spPr bwMode="auto">
          <a:xfrm>
            <a:off x="152400" y="776290"/>
            <a:ext cx="4260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latin typeface="Comic Sans MS" panose="030F0702030302020204" pitchFamily="66" charset="0"/>
              </a:rPr>
              <a:t>Mean Upper-Air Pattern</a:t>
            </a:r>
          </a:p>
        </p:txBody>
      </p:sp>
      <p:sp>
        <p:nvSpPr>
          <p:cNvPr id="29701" name="Text Box 4"/>
          <p:cNvSpPr txBox="1">
            <a:spLocks noChangeArrowheads="1"/>
          </p:cNvSpPr>
          <p:nvPr/>
        </p:nvSpPr>
        <p:spPr bwMode="auto">
          <a:xfrm>
            <a:off x="5014915" y="776290"/>
            <a:ext cx="36718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latin typeface="Comic Sans MS" panose="030F0702030302020204" pitchFamily="66" charset="0"/>
              </a:rPr>
              <a:t>Upper-Air Anomalies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0" y="5257785"/>
            <a:ext cx="9144000" cy="1600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The anomalous troughing over Oregon 1963 &amp; 1997 more than countered the anomalous ridging in 2002 (mean shown above right).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None of the analog years had prolonged periods of strong ridging or excessive heat.</a:t>
            </a:r>
          </a:p>
        </p:txBody>
      </p:sp>
      <p:pic>
        <p:nvPicPr>
          <p:cNvPr id="29703" name="Picture 9"/>
          <p:cNvPicPr>
            <a:picLocks noGrp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1298562"/>
            <a:ext cx="4362450" cy="395922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7352028"/>
      </p:ext>
    </p:extLst>
  </p:cSld>
  <p:clrMapOvr>
    <a:masterClrMapping/>
  </p:clrMapOvr>
  <p:transition spd="slow">
    <p:pull dir="r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/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8200" y="1295400"/>
            <a:ext cx="4364038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588" y="1295400"/>
            <a:ext cx="436245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16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52402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June 2026 Forecast</a:t>
            </a:r>
          </a:p>
        </p:txBody>
      </p:sp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914400" y="776290"/>
            <a:ext cx="2552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latin typeface="Comic Sans MS" panose="030F0702030302020204" pitchFamily="66" charset="0"/>
              </a:rPr>
              <a:t>Temperatures</a:t>
            </a:r>
          </a:p>
        </p:txBody>
      </p:sp>
      <p:sp>
        <p:nvSpPr>
          <p:cNvPr id="30726" name="Text Box 4"/>
          <p:cNvSpPr txBox="1">
            <a:spLocks noChangeArrowheads="1"/>
          </p:cNvSpPr>
          <p:nvPr/>
        </p:nvSpPr>
        <p:spPr bwMode="auto">
          <a:xfrm>
            <a:off x="5754688" y="776290"/>
            <a:ext cx="2322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latin typeface="Comic Sans MS" panose="030F0702030302020204" pitchFamily="66" charset="0"/>
              </a:rPr>
              <a:t>Precipitation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0638" y="5257800"/>
            <a:ext cx="91233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Although the 2002 analog was slightly warmer than average, cooler years of 1963 &amp; 1997 skewed the forecast slightly cool.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Rainfall close to 30-year averages.  Nothing “extreme” highlighted by the analogs.</a:t>
            </a:r>
            <a:endParaRPr lang="en-US" sz="2400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1706964279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588" y="1298556"/>
            <a:ext cx="4362450" cy="395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16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52402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July 2026 Forecast</a:t>
            </a:r>
          </a:p>
        </p:txBody>
      </p:sp>
      <p:sp>
        <p:nvSpPr>
          <p:cNvPr id="31748" name="Text Box 3"/>
          <p:cNvSpPr txBox="1">
            <a:spLocks noChangeArrowheads="1"/>
          </p:cNvSpPr>
          <p:nvPr/>
        </p:nvSpPr>
        <p:spPr bwMode="auto">
          <a:xfrm>
            <a:off x="152400" y="776290"/>
            <a:ext cx="4260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latin typeface="Comic Sans MS" panose="030F0702030302020204" pitchFamily="66" charset="0"/>
              </a:rPr>
              <a:t>Mean Upper-Air Pattern</a:t>
            </a:r>
          </a:p>
        </p:txBody>
      </p:sp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5014915" y="776290"/>
            <a:ext cx="36718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latin typeface="Comic Sans MS" panose="030F0702030302020204" pitchFamily="66" charset="0"/>
              </a:rPr>
              <a:t>Upper-Air Anomalies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0" y="525780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Analog’s upper-air patterns have huge variation, ranging from strongly anomalous troughing in 1963 to anomalous ridging in 2002.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2002 stood out as significantly warmer and drier than 1963 &amp; 1997, but except for a few days at mid-month, even it was not excessively hot.</a:t>
            </a:r>
          </a:p>
        </p:txBody>
      </p:sp>
      <p:pic>
        <p:nvPicPr>
          <p:cNvPr id="31751" name="Picture 9"/>
          <p:cNvPicPr>
            <a:picLocks noGrp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1298556"/>
            <a:ext cx="4362450" cy="395922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127273"/>
      </p:ext>
    </p:extLst>
  </p:cSld>
  <p:clrMapOvr>
    <a:masterClrMapping/>
  </p:clrMapOvr>
  <p:transition spd="slow">
    <p:pull dir="r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/>
          <p:cNvPicPr>
            <a:picLocks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8200" y="1314472"/>
            <a:ext cx="4364038" cy="3929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588" y="1295400"/>
            <a:ext cx="4362450" cy="394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16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52402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July 2026 Forecast</a:t>
            </a:r>
          </a:p>
        </p:txBody>
      </p:sp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914400" y="772180"/>
            <a:ext cx="25523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latin typeface="Comic Sans MS" panose="030F0702030302020204" pitchFamily="66" charset="0"/>
              </a:rPr>
              <a:t>Temperatures</a:t>
            </a:r>
          </a:p>
        </p:txBody>
      </p:sp>
      <p:sp>
        <p:nvSpPr>
          <p:cNvPr id="30726" name="Text Box 4"/>
          <p:cNvSpPr txBox="1">
            <a:spLocks noChangeArrowheads="1"/>
          </p:cNvSpPr>
          <p:nvPr/>
        </p:nvSpPr>
        <p:spPr bwMode="auto">
          <a:xfrm>
            <a:off x="5754688" y="776290"/>
            <a:ext cx="2322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latin typeface="Comic Sans MS" panose="030F0702030302020204" pitchFamily="66" charset="0"/>
              </a:rPr>
              <a:t>Precipitation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0638" y="5257800"/>
            <a:ext cx="912336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A cold 1963 &amp; cool 1997 counter a warmer-than-average 2002 in the blend shown above, which lowers forecast confidence. 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Rainfall was near or above average in 1963 &amp; 1997 but below average in 2002, which also lowers forecast confidence.</a:t>
            </a:r>
            <a:endParaRPr lang="en-US" sz="2400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1824998021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875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>
                <a:solidFill>
                  <a:srgbClr val="FF0000"/>
                </a:solidFill>
              </a:rPr>
              <a:t>El Niño </a:t>
            </a:r>
            <a:r>
              <a:rPr lang="en-US" sz="4000" dirty="0">
                <a:solidFill>
                  <a:schemeClr val="tx1"/>
                </a:solidFill>
              </a:rPr>
              <a:t>vs </a:t>
            </a:r>
            <a:r>
              <a:rPr lang="en-US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La Niña</a:t>
            </a:r>
            <a:br>
              <a:rPr lang="en-US" sz="40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(SST Patterns in the Tropical Pacific Ocean)</a:t>
            </a:r>
          </a:p>
        </p:txBody>
      </p:sp>
      <p:pic>
        <p:nvPicPr>
          <p:cNvPr id="6758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95400"/>
            <a:ext cx="9144000" cy="5117068"/>
          </a:xfrm>
        </p:spPr>
      </p:pic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0" y="6412468"/>
            <a:ext cx="9144000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/>
            <a:r>
              <a:rPr lang="en-US" altLang="en-US" sz="1400" dirty="0"/>
              <a:t>Courtesy: </a:t>
            </a:r>
            <a:r>
              <a:rPr lang="en-US" altLang="en-US" dirty="0"/>
              <a:t> </a:t>
            </a:r>
            <a:r>
              <a:rPr lang="en-US" altLang="en-US" sz="1400" dirty="0">
                <a:solidFill>
                  <a:schemeClr val="bg2"/>
                </a:solidFill>
                <a:hlinkClick r:id="rId3"/>
              </a:rPr>
              <a:t>https://www.cpc.ncep.noaa.gov/products/analysis_monitoring/ensocycle/ensocycle.shtml</a:t>
            </a:r>
            <a:endParaRPr lang="en-US" altLang="en-US" sz="1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80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588" y="1298548"/>
            <a:ext cx="4362450" cy="3959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16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52402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May – July 2026 Forecast</a:t>
            </a:r>
          </a:p>
        </p:txBody>
      </p:sp>
      <p:sp>
        <p:nvSpPr>
          <p:cNvPr id="31748" name="Text Box 3"/>
          <p:cNvSpPr txBox="1">
            <a:spLocks noChangeArrowheads="1"/>
          </p:cNvSpPr>
          <p:nvPr/>
        </p:nvSpPr>
        <p:spPr bwMode="auto">
          <a:xfrm>
            <a:off x="152400" y="776290"/>
            <a:ext cx="4260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latin typeface="Comic Sans MS" panose="030F0702030302020204" pitchFamily="66" charset="0"/>
              </a:rPr>
              <a:t>Mean Upper-Air Pattern</a:t>
            </a:r>
          </a:p>
        </p:txBody>
      </p:sp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5014915" y="776290"/>
            <a:ext cx="36718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latin typeface="Comic Sans MS" panose="030F0702030302020204" pitchFamily="66" charset="0"/>
              </a:rPr>
              <a:t>Upper-Air Anomalies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0" y="541020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The analog blend (shown above), favors more troughing than normal over Oregon, especially near the coast.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However, inconsistencies among the analogs lowers forecast confidence. </a:t>
            </a:r>
          </a:p>
        </p:txBody>
      </p:sp>
      <p:pic>
        <p:nvPicPr>
          <p:cNvPr id="31751" name="Picture 9"/>
          <p:cNvPicPr>
            <a:picLocks noGrp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1298548"/>
            <a:ext cx="4362450" cy="395922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828878"/>
      </p:ext>
    </p:extLst>
  </p:cSld>
  <p:clrMapOvr>
    <a:masterClrMapping/>
  </p:clrMapOvr>
  <p:transition spd="slow">
    <p:pull dir="r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6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52402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May – July 2026 Forecast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914400" y="776290"/>
            <a:ext cx="2552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latin typeface="Comic Sans MS" panose="030F0702030302020204" pitchFamily="66" charset="0"/>
              </a:rPr>
              <a:t>Temperatures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5754688" y="776290"/>
            <a:ext cx="2322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latin typeface="Comic Sans MS" panose="030F0702030302020204" pitchFamily="66" charset="0"/>
              </a:rPr>
              <a:t>Precipitation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0" y="525780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The 3-month analog blend (above) does not show large departures from average in either temperatures or precipitation.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However, individual monthly analogs did vary significantly from average, in both directions, especially with temperatures.</a:t>
            </a:r>
            <a:endParaRPr lang="en-US" sz="2400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/>
            </a:endParaRPr>
          </a:p>
        </p:txBody>
      </p:sp>
      <p:pic>
        <p:nvPicPr>
          <p:cNvPr id="34822" name="Picture 12"/>
          <p:cNvPicPr>
            <a:picLocks noGrp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1296988"/>
            <a:ext cx="4362450" cy="3960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3" name="Picture 13"/>
          <p:cNvPicPr>
            <a:picLocks noGrp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175" y="1296988"/>
            <a:ext cx="4362450" cy="3960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265232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>
                <a:solidFill>
                  <a:schemeClr val="tx1"/>
                </a:solidFill>
              </a:rPr>
              <a:t>Forecast Highlights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280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152400" y="1295400"/>
            <a:ext cx="8839200" cy="5334000"/>
          </a:xfrm>
        </p:spPr>
        <p:txBody>
          <a:bodyPr/>
          <a:lstStyle/>
          <a:p>
            <a:pPr marL="0" indent="0" eaLnBrk="1" hangingPunct="1">
              <a:buClr>
                <a:srgbClr val="FFCC00"/>
              </a:buClr>
              <a:defRPr/>
            </a:pPr>
            <a:r>
              <a:rPr lang="en-US" sz="2400" dirty="0"/>
              <a:t>  This forecast is based on the </a:t>
            </a:r>
            <a:r>
              <a:rPr lang="en-US" sz="2400" dirty="0">
                <a:solidFill>
                  <a:srgbClr val="FFFF93"/>
                </a:solidFill>
              </a:rPr>
              <a:t>1963, 1997, &amp; 2002 analog years.  </a:t>
            </a:r>
            <a:r>
              <a:rPr lang="en-US" sz="2400" dirty="0"/>
              <a:t>The 1968 &amp; 2018 analogs (used last month) were dropped.</a:t>
            </a:r>
          </a:p>
          <a:p>
            <a:pPr marL="0" indent="0" eaLnBrk="1" hangingPunct="1">
              <a:buClr>
                <a:srgbClr val="FFCC00"/>
              </a:buClr>
              <a:defRPr/>
            </a:pPr>
            <a:endParaRPr lang="en-US" sz="800" dirty="0"/>
          </a:p>
          <a:p>
            <a:pPr marL="0" indent="0" eaLnBrk="1" hangingPunct="1">
              <a:buClr>
                <a:srgbClr val="FFCC00"/>
              </a:buClr>
              <a:defRPr/>
            </a:pPr>
            <a:r>
              <a:rPr lang="en-US" sz="2400" dirty="0"/>
              <a:t>  3-month signals show near-average temperatures &amp; precipitation. However, significant monthly and/or 3-monthly departures from average were evident in the analogs.  They just balanced each other out.</a:t>
            </a:r>
          </a:p>
          <a:p>
            <a:pPr marL="0" indent="0" eaLnBrk="1" hangingPunct="1">
              <a:buClr>
                <a:srgbClr val="FFCC00"/>
              </a:buClr>
              <a:buNone/>
              <a:defRPr/>
            </a:pPr>
            <a:endParaRPr lang="en-US" sz="800" dirty="0"/>
          </a:p>
          <a:p>
            <a:pPr marL="0" indent="0" eaLnBrk="1" hangingPunct="1">
              <a:buClr>
                <a:srgbClr val="FFCC00"/>
              </a:buClr>
              <a:defRPr/>
            </a:pPr>
            <a:r>
              <a:rPr lang="en-US" sz="2400" dirty="0"/>
              <a:t>  Forecast confidence is lowered because of large variations, in both temperatures and precipitation, among the top analog years. </a:t>
            </a:r>
          </a:p>
          <a:p>
            <a:pPr marL="0" indent="0" eaLnBrk="1" hangingPunct="1">
              <a:buClr>
                <a:srgbClr val="FFCC00"/>
              </a:buClr>
              <a:defRPr/>
            </a:pPr>
            <a:endParaRPr lang="en-US" sz="800" dirty="0"/>
          </a:p>
          <a:p>
            <a:pPr marL="0" indent="0" eaLnBrk="1" hangingPunct="1">
              <a:buClr>
                <a:srgbClr val="FFCC00"/>
              </a:buClr>
              <a:defRPr/>
            </a:pPr>
            <a:r>
              <a:rPr lang="en-US" sz="2400" dirty="0"/>
              <a:t>  The chances for anomalously cool weather appear just as great as those for anomalously warm weather, which may sound surprising, after such a mild winter!</a:t>
            </a:r>
            <a:endParaRPr lang="en-US" sz="1000" i="1" dirty="0"/>
          </a:p>
          <a:p>
            <a:pPr marL="0" indent="0" eaLnBrk="1" hangingPunct="1">
              <a:buNone/>
              <a:defRPr/>
            </a:pPr>
            <a:endParaRPr lang="en-US" sz="1000" i="1" dirty="0"/>
          </a:p>
          <a:p>
            <a:pPr marL="0" indent="0" eaLnBrk="1" hangingPunct="1">
              <a:buNone/>
              <a:defRPr/>
            </a:pPr>
            <a:r>
              <a:rPr lang="en-US" sz="2000" i="1" dirty="0"/>
              <a:t>Disclaimer:  This forecast is not associated with NOAA’s Climate Prediction Center (CPC).  See “Forecasting Methods…” at: </a:t>
            </a:r>
            <a:r>
              <a:rPr lang="en-US" sz="2000" i="1" u="sng" dirty="0">
                <a:effectLst/>
                <a:hlinkClick r:id="rId3"/>
              </a:rPr>
              <a:t>https://www.oregon.gov/oda/natural-resources/pages/weather.aspx</a:t>
            </a:r>
            <a:r>
              <a:rPr lang="en-US" sz="20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257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>
                <a:solidFill>
                  <a:schemeClr val="tx1"/>
                </a:solidFill>
              </a:rPr>
              <a:t>Forecast Resources</a:t>
            </a:r>
          </a:p>
        </p:txBody>
      </p:sp>
      <p:sp>
        <p:nvSpPr>
          <p:cNvPr id="4280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152400" y="838200"/>
            <a:ext cx="8839200" cy="594360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ODA Seasonal Climate Forecast Home: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  <a:hlinkClick r:id="rId3"/>
              </a:rPr>
              <a:t>https://www.oregon.gov/oda/natural-resources/pages/weather.aspx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aramond"/>
              <a:ea typeface="+mn-ea"/>
              <a:cs typeface="+mn-cs"/>
            </a:endParaRPr>
          </a:p>
          <a:p>
            <a:pPr marL="0" indent="0" eaLnBrk="1" hangingPunct="1">
              <a:defRPr/>
            </a:pPr>
            <a:r>
              <a:rPr lang="en-US" sz="2800" dirty="0"/>
              <a:t>CPC Official US Three-Month Forecasts (Graphics):</a:t>
            </a:r>
          </a:p>
          <a:p>
            <a:pPr marL="0" indent="0" eaLnBrk="1" hangingPunct="1">
              <a:buNone/>
              <a:defRPr/>
            </a:pPr>
            <a:r>
              <a:rPr lang="en-US" sz="1800" dirty="0">
                <a:hlinkClick r:id="rId4"/>
              </a:rPr>
              <a:t>h</a:t>
            </a:r>
            <a:r>
              <a:rPr lang="en-US" sz="1800" dirty="0">
                <a:effectLst>
                  <a:outerShdw blurRad="50800" dist="76200" algn="l" rotWithShape="0">
                    <a:prstClr val="black"/>
                  </a:outerShdw>
                </a:effectLst>
                <a:hlinkClick r:id="rId4"/>
              </a:rPr>
              <a:t>ttps://www.cpc.ncep.noaa.gov/products/predictions/long_range/seasonal.php?lead=01</a:t>
            </a:r>
            <a:endParaRPr lang="en-US" sz="12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  <a:p>
            <a:pPr marL="0" indent="0" eaLnBrk="1" hangingPunct="1">
              <a:defRPr/>
            </a:pPr>
            <a:r>
              <a:rPr lang="en-US" sz="2800" dirty="0"/>
              <a:t> CPC US 30-Day &amp; 90-Day Forecasts (Discussions):</a:t>
            </a:r>
          </a:p>
          <a:p>
            <a:pPr marL="0" indent="0" eaLnBrk="1" hangingPunct="1">
              <a:buNone/>
              <a:defRPr/>
            </a:pPr>
            <a:r>
              <a:rPr lang="en-US" sz="1800" dirty="0">
                <a:effectLst>
                  <a:outerShdw blurRad="50800" dist="76200" algn="l" rotWithShape="0">
                    <a:prstClr val="black"/>
                  </a:outerShdw>
                </a:effectLst>
                <a:hlinkClick r:id="rId5"/>
              </a:rPr>
              <a:t>https://www.cpc.ncep.noaa.gov/products/predictions/long_range/fxus07.html</a:t>
            </a:r>
            <a:endParaRPr lang="en-US" sz="18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  <a:p>
            <a:pPr marL="0" indent="0" eaLnBrk="1" hangingPunct="1">
              <a:defRPr/>
            </a:pPr>
            <a:r>
              <a:rPr lang="en-US" sz="2800" dirty="0"/>
              <a:t> CPC </a:t>
            </a:r>
            <a:r>
              <a:rPr lang="en-US" sz="2800" dirty="0">
                <a:effectLst>
                  <a:outerShdw blurRad="50800" dist="76200" algn="l" rotWithShape="0">
                    <a:prstClr val="black"/>
                  </a:outerShdw>
                </a:effectLst>
              </a:rPr>
              <a:t>Weekly &amp; Monthly ENSO Discussions: </a:t>
            </a:r>
            <a:r>
              <a:rPr lang="en-US" sz="1800" dirty="0">
                <a:effectLst>
                  <a:outerShdw blurRad="50800" dist="76200" algn="l" rotWithShape="0">
                    <a:prstClr val="black"/>
                  </a:outerShdw>
                </a:effectLst>
                <a:hlinkClick r:id="rId6"/>
              </a:rPr>
              <a:t>https://www.cpc.ncep.noaa.gov/products/analysis_monitoring/enso_advisory</a:t>
            </a:r>
            <a:endParaRPr lang="en-US" sz="18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  <a:p>
            <a:pPr marL="0" indent="0" eaLnBrk="1" hangingPunct="1">
              <a:defRPr/>
            </a:pP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/>
              <a:t>Australian Government Climate Model Summary:</a:t>
            </a:r>
          </a:p>
          <a:p>
            <a:pPr marL="0" indent="0" eaLnBrk="1" hangingPunct="1">
              <a:buNone/>
              <a:defRPr/>
            </a:pPr>
            <a:r>
              <a:rPr lang="en-US" sz="1800" dirty="0">
                <a:effectLst>
                  <a:outerShdw blurRad="50800" dist="76200" algn="l" rotWithShape="0">
                    <a:prstClr val="black"/>
                  </a:outerShdw>
                </a:effectLst>
                <a:hlinkClick r:id="rId7"/>
              </a:rPr>
              <a:t>http://www.bom.gov.au/climate/model-summary/#region=NINO34&amp;tabs=Overview</a:t>
            </a:r>
            <a:endParaRPr lang="en-US" sz="18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  <a:p>
            <a:pPr marL="0" indent="0" eaLnBrk="1" hangingPunct="1">
              <a:defRPr/>
            </a:pPr>
            <a:r>
              <a:rPr lang="en-US" sz="2800" dirty="0"/>
              <a:t> Australian Government ENSO Wrap-Up:</a:t>
            </a:r>
          </a:p>
          <a:p>
            <a:pPr marL="0" indent="0" eaLnBrk="1" hangingPunct="1">
              <a:buNone/>
              <a:defRPr/>
            </a:pPr>
            <a:r>
              <a:rPr lang="en-US" sz="1800" dirty="0">
                <a:hlinkClick r:id="rId8"/>
              </a:rPr>
              <a:t>http://www.bom.gov.au/climate/enso</a:t>
            </a:r>
            <a:endParaRPr lang="en-US" sz="18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  <a:p>
            <a:pPr marL="0" indent="0" eaLnBrk="1" hangingPunct="1">
              <a:defRPr/>
            </a:pP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/>
              <a:t>IRI ENSO Quick Look:</a:t>
            </a:r>
          </a:p>
          <a:p>
            <a:pPr marL="0" indent="0" eaLnBrk="1" hangingPunct="1">
              <a:buClr>
                <a:srgbClr val="FFCC00"/>
              </a:buClr>
              <a:buNone/>
              <a:defRPr/>
            </a:pPr>
            <a:r>
              <a:rPr lang="en-US" sz="1800" dirty="0">
                <a:hlinkClick r:id="rId9"/>
              </a:rPr>
              <a:t>https://iri.columbia.edu/our-expertise/climate/forecasts/enso/current/</a:t>
            </a:r>
            <a:endParaRPr lang="en-US" dirty="0">
              <a:solidFill>
                <a:srgbClr val="FFFF00"/>
              </a:solidFill>
            </a:endParaRPr>
          </a:p>
          <a:p>
            <a:pPr marL="0" indent="0" eaLnBrk="1" hangingPunct="1">
              <a:buNone/>
              <a:defRPr/>
            </a:pPr>
            <a:endParaRPr lang="en-US" sz="18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  <a:p>
            <a:pPr marL="0" indent="0" eaLnBrk="1" hangingPunct="1">
              <a:buNone/>
              <a:defRPr/>
            </a:pPr>
            <a:endParaRPr lang="en-US" sz="18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5876648"/>
      </p:ext>
    </p:extLst>
  </p:cSld>
  <p:clrMapOvr>
    <a:masterClrMapping/>
  </p:clrMapOvr>
  <p:transition spd="slow">
    <p:pull dir="r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>
                <a:solidFill>
                  <a:schemeClr val="tx1"/>
                </a:solidFill>
              </a:rPr>
              <a:t>Water Supply / Fire-Potential Outlook</a:t>
            </a:r>
          </a:p>
        </p:txBody>
      </p:sp>
      <p:sp>
        <p:nvSpPr>
          <p:cNvPr id="4280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152400" y="838200"/>
            <a:ext cx="8839200" cy="525780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n"/>
              <a:tabLst/>
              <a:defRPr/>
            </a:pP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CPC U.S. Seasonal Drought Outlook: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  <a:hlinkClick r:id="rId3"/>
              </a:rPr>
              <a:t>https://www.cpc.ncep.noaa.gov/products/expert_assessment/season_drought.png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50800" dist="76200" algn="l" rotWithShape="0">
                  <a:prstClr val="black"/>
                </a:outerShdw>
              </a:effectLst>
              <a:uLnTx/>
              <a:uFillTx/>
              <a:latin typeface="Garamond"/>
              <a:ea typeface="+mn-ea"/>
              <a:cs typeface="+mn-cs"/>
            </a:endParaRPr>
          </a:p>
          <a:p>
            <a:pPr marL="0" indent="0" eaLnBrk="1" hangingPunct="1">
              <a:buClr>
                <a:srgbClr val="FFCC00"/>
              </a:buClr>
              <a:defRPr/>
            </a:pPr>
            <a:r>
              <a:rPr lang="en-US" sz="2800" dirty="0"/>
              <a:t> NRCS Snow Water Equivalent Oregon Map:</a:t>
            </a:r>
          </a:p>
          <a:p>
            <a:pPr marL="0" indent="0" eaLnBrk="1" hangingPunct="1">
              <a:buClr>
                <a:srgbClr val="FFCC00"/>
              </a:buClr>
              <a:buNone/>
              <a:defRPr/>
            </a:pPr>
            <a:r>
              <a:rPr lang="en-US" sz="1800" dirty="0">
                <a:solidFill>
                  <a:srgbClr val="FFFFFF"/>
                </a:solidFill>
                <a:hlinkClick r:id="rId4"/>
              </a:rPr>
              <a:t>https://www.wcc.nrcs.usda.gov/ftpref/data/water/wcs/gis/maps/or_swepctnormal_update.pdf</a:t>
            </a:r>
            <a:endParaRPr lang="en-US" sz="1800" dirty="0">
              <a:solidFill>
                <a:srgbClr val="FFFFFF"/>
              </a:solidFill>
              <a:effectLst>
                <a:outerShdw blurRad="50800" dist="76200" algn="l" rotWithShape="0">
                  <a:prstClr val="black"/>
                </a:outerShdw>
              </a:effectLst>
            </a:endParaRPr>
          </a:p>
          <a:p>
            <a:pPr marL="0" indent="0" eaLnBrk="1" hangingPunct="1">
              <a:defRPr/>
            </a:pP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/>
              <a:t>NRCS/USDA Snow Water Equivalent Products:</a:t>
            </a:r>
          </a:p>
          <a:p>
            <a:pPr marL="0" indent="0" eaLnBrk="1" hangingPunct="1">
              <a:buNone/>
              <a:defRPr/>
            </a:pPr>
            <a:r>
              <a:rPr lang="en-US" sz="1800" dirty="0">
                <a:hlinkClick r:id="rId5"/>
              </a:rPr>
              <a:t>https://www.nrcs.usda.gov/wps/portal/wcc/home/snowClimateMonitoring/snowpack/</a:t>
            </a:r>
            <a:endParaRPr lang="en-US" sz="18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n"/>
              <a:tabLst/>
              <a:defRPr/>
            </a:pPr>
            <a:r>
              <a:rPr lang="en-US" sz="2800" dirty="0"/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NDMC U.S. Drought Monitor: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  <a:hlinkClick r:id="rId6"/>
              </a:rPr>
              <a:t>https://droughtmonitor.unl.edu/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50800" dist="76200" algn="l" rotWithShape="0">
                  <a:prstClr val="black"/>
                </a:outerShdw>
              </a:effectLst>
              <a:uLnTx/>
              <a:uFillTx/>
              <a:latin typeface="Garamond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NIDIS North American Drought Portal: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  <a:hlinkClick r:id="rId7"/>
              </a:rPr>
              <a:t>https://www.drought.gov/nadm/content/percent-average-precipitation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50800" dist="76200" algn="l" rotWithShape="0">
                  <a:prstClr val="black"/>
                </a:outerShdw>
              </a:effectLst>
              <a:uLnTx/>
              <a:uFillTx/>
              <a:latin typeface="Garamond"/>
              <a:ea typeface="+mn-ea"/>
              <a:cs typeface="+mn-cs"/>
            </a:endParaRPr>
          </a:p>
          <a:p>
            <a:pPr marL="0" indent="0" eaLnBrk="1" hangingPunct="1">
              <a:defRPr/>
            </a:pPr>
            <a:r>
              <a:rPr lang="en-US" sz="2800" dirty="0"/>
              <a:t> WRCC WestWideDroughtTracker: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lang="en-US" sz="1800" dirty="0">
                <a:hlinkClick r:id="rId8"/>
              </a:rPr>
              <a:t>https://www.wrcc.dri.edu/wwdt/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50800" dist="76200" algn="l" rotWithShape="0">
                  <a:prstClr val="black"/>
                </a:outerShdw>
              </a:effectLst>
              <a:uLnTx/>
              <a:uFillTx/>
              <a:latin typeface="Garamond"/>
              <a:ea typeface="+mn-ea"/>
              <a:cs typeface="+mn-cs"/>
            </a:endParaRPr>
          </a:p>
          <a:p>
            <a:pPr marL="0" indent="0" eaLnBrk="1" hangingPunct="1">
              <a:defRPr/>
            </a:pPr>
            <a:r>
              <a:rPr lang="en-US" sz="2800" dirty="0"/>
              <a:t> NWCC Northwest Interagency Coordination Center (video)</a:t>
            </a:r>
          </a:p>
          <a:p>
            <a:pPr marL="0" indent="0" eaLnBrk="1" hangingPunct="1">
              <a:buNone/>
              <a:defRPr/>
            </a:pPr>
            <a:r>
              <a:rPr lang="en-US" sz="1800" dirty="0">
                <a:hlinkClick r:id="rId9"/>
              </a:rPr>
              <a:t>https://gacc.nifc.gov/nwcc/predict/outlook.aspx</a:t>
            </a:r>
            <a:endParaRPr lang="en-US" sz="1800" dirty="0"/>
          </a:p>
          <a:p>
            <a:pPr marL="0" indent="0" eaLnBrk="1" hangingPunct="1">
              <a:buNone/>
              <a:defRPr/>
            </a:pPr>
            <a:endParaRPr lang="en-US" sz="18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1803888"/>
      </p:ext>
    </p:extLst>
  </p:cSld>
  <p:clrMapOvr>
    <a:masterClrMapping/>
  </p:clrMapOvr>
  <p:transition spd="slow">
    <p:pull dir="r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A4574F3-6BA1-CF57-6A44-9E7EAC4F51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775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0668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48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</a:rPr>
              <a:t>Updated Monthly</a:t>
            </a:r>
            <a:endParaRPr lang="en-US" sz="28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/>
                </a:outerShdw>
              </a:effectLst>
            </a:endParaRPr>
          </a:p>
        </p:txBody>
      </p:sp>
      <p:sp>
        <p:nvSpPr>
          <p:cNvPr id="577540" name="Text Box 4"/>
          <p:cNvSpPr txBox="1">
            <a:spLocks noChangeArrowheads="1"/>
          </p:cNvSpPr>
          <p:nvPr/>
        </p:nvSpPr>
        <p:spPr bwMode="auto">
          <a:xfrm>
            <a:off x="0" y="5029200"/>
            <a:ext cx="9144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FFA3E7"/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Contact:  Pete Parsons, ODF Lead Meteorologist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FFA3E7"/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at 503-945-7448 or </a:t>
            </a:r>
            <a:r>
              <a:rPr lang="en-US" altLang="en-US" sz="2400" dirty="0">
                <a:solidFill>
                  <a:srgbClr val="FFA3E7"/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  <a:latin typeface="Comic Sans MS" panose="030F0702030302020204" pitchFamily="66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peter.gj.parsons@odf.oregon.gov</a:t>
            </a:r>
            <a:endParaRPr lang="en-US" altLang="en-US" sz="2000" dirty="0">
              <a:solidFill>
                <a:srgbClr val="FFA3E7"/>
              </a:solidFill>
              <a:effectLst>
                <a:outerShdw blurRad="50800" dist="50800" dir="2700000" algn="tl" rotWithShape="0">
                  <a:prstClr val="black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77541" name="Text Box 5"/>
          <p:cNvSpPr txBox="1">
            <a:spLocks noChangeArrowheads="1"/>
          </p:cNvSpPr>
          <p:nvPr/>
        </p:nvSpPr>
        <p:spPr bwMode="auto">
          <a:xfrm>
            <a:off x="3928" y="2514600"/>
            <a:ext cx="91440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lvl="0" algn="ctr">
              <a:spcBef>
                <a:spcPct val="0"/>
              </a:spcBef>
              <a:buClrTx/>
              <a:buSzTx/>
              <a:buNone/>
            </a:pPr>
            <a:r>
              <a:rPr lang="en-US" altLang="en-US" sz="3600" dirty="0">
                <a:solidFill>
                  <a:srgbClr val="FFA3E7"/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Your Feedback is Welcome!</a:t>
            </a:r>
          </a:p>
          <a:p>
            <a:pPr lvl="0" algn="ctr">
              <a:spcBef>
                <a:spcPct val="0"/>
              </a:spcBef>
              <a:buClrTx/>
              <a:buSzTx/>
              <a:buNone/>
            </a:pPr>
            <a:endParaRPr lang="en-US" altLang="en-US" sz="1600" dirty="0">
              <a:solidFill>
                <a:srgbClr val="FFFFCC"/>
              </a:solidFill>
              <a:effectLst>
                <a:outerShdw blurRad="50800" dist="50800" dir="2700000" algn="tl" rotWithShape="0">
                  <a:prstClr val="black"/>
                </a:outerShdw>
              </a:effectLst>
              <a:latin typeface="Comic Sans MS" panose="030F0702030302020204" pitchFamily="66" charset="0"/>
            </a:endParaRPr>
          </a:p>
          <a:p>
            <a:pPr lvl="0" algn="ctr">
              <a:spcBef>
                <a:spcPct val="0"/>
              </a:spcBef>
              <a:buClrTx/>
              <a:buSzTx/>
              <a:buNone/>
            </a:pPr>
            <a:endParaRPr lang="en-US" altLang="en-US" sz="1600" dirty="0">
              <a:solidFill>
                <a:srgbClr val="FFFFCC"/>
              </a:solidFill>
              <a:effectLst>
                <a:outerShdw blurRad="50800" dist="50800" dir="2700000" algn="tl" rotWithShape="0">
                  <a:prstClr val="black"/>
                </a:outerShdw>
              </a:effectLst>
              <a:latin typeface="Comic Sans MS" panose="030F0702030302020204" pitchFamily="66" charset="0"/>
            </a:endParaRPr>
          </a:p>
          <a:p>
            <a:pPr lvl="0" algn="ctr">
              <a:spcBef>
                <a:spcPct val="0"/>
              </a:spcBef>
              <a:buClrTx/>
              <a:buSzTx/>
              <a:buNone/>
            </a:pPr>
            <a:endParaRPr lang="en-US" altLang="en-US" sz="1600" dirty="0">
              <a:solidFill>
                <a:srgbClr val="FFFFCC"/>
              </a:solidFill>
              <a:effectLst>
                <a:outerShdw blurRad="50800" dist="50800" dir="2700000" algn="tl" rotWithShape="0">
                  <a:prstClr val="black"/>
                </a:outerShdw>
              </a:effectLst>
              <a:latin typeface="Comic Sans MS" panose="030F0702030302020204" pitchFamily="66" charset="0"/>
            </a:endParaRPr>
          </a:p>
          <a:p>
            <a:pPr lvl="0" algn="ctr">
              <a:spcBef>
                <a:spcPct val="0"/>
              </a:spcBef>
              <a:buClrTx/>
              <a:buSzTx/>
              <a:buNone/>
            </a:pPr>
            <a:endParaRPr lang="en-US" altLang="en-US" sz="1600" dirty="0">
              <a:solidFill>
                <a:srgbClr val="FFFFCC"/>
              </a:solidFill>
              <a:effectLst>
                <a:outerShdw blurRad="50800" dist="50800" dir="2700000" algn="tl" rotWithShape="0">
                  <a:prstClr val="black"/>
                </a:outerShdw>
              </a:effectLst>
              <a:latin typeface="Comic Sans MS" panose="030F0702030302020204" pitchFamily="66" charset="0"/>
            </a:endParaRPr>
          </a:p>
          <a:p>
            <a:pPr lvl="0" algn="ctr">
              <a:spcBef>
                <a:spcPct val="0"/>
              </a:spcBef>
              <a:buClrTx/>
              <a:buSzTx/>
              <a:buNone/>
            </a:pPr>
            <a:endParaRPr lang="en-US" altLang="en-US" sz="800" dirty="0">
              <a:solidFill>
                <a:srgbClr val="FFFFCC"/>
              </a:solidFill>
              <a:effectLst>
                <a:outerShdw blurRad="50800" dist="50800" dir="2700000" algn="tl" rotWithShape="0">
                  <a:prstClr val="black"/>
                </a:outerShdw>
              </a:effectLst>
              <a:latin typeface="Comic Sans MS" panose="030F0702030302020204" pitchFamily="66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effectLst>
                  <a:outerShdw blurRad="50800" dist="50800" dir="2700000" algn="tl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Sign-up for Email Notification of Updates at: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effectLst>
                  <a:outerShdw blurRad="50800" dist="50800" dir="2700000" algn="tl" rotWithShape="0">
                    <a:prstClr val="black"/>
                  </a:outerShdw>
                </a:effectLst>
                <a:latin typeface="Comic Sans MS" panose="030F0702030302020204" pitchFamily="66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https://public.govdelivery.com/accounts/ORODA/subscriber/new?topic_id=ORODA_14</a:t>
            </a:r>
            <a:endParaRPr lang="en-US" altLang="en-US" sz="1600" dirty="0">
              <a:effectLst>
                <a:outerShdw blurRad="50800" dist="50800" dir="2700000" algn="tl" rotWithShape="0">
                  <a:prstClr val="black"/>
                </a:outerShdw>
              </a:effectLst>
              <a:latin typeface="Comic Sans MS" panose="030F0702030302020204" pitchFamily="66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dirty="0">
              <a:solidFill>
                <a:srgbClr val="FF6699"/>
              </a:solidFill>
              <a:effectLst>
                <a:outerShdw blurRad="50800" dist="50800" dir="2700000" algn="tl" rotWithShape="0">
                  <a:prstClr val="black"/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33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77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77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77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75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882C6-A98D-ECDF-BCB8-703857390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258" name="Rectangle 2">
            <a:extLst>
              <a:ext uri="{FF2B5EF4-FFF2-40B4-BE49-F238E27FC236}">
                <a16:creationId xmlns:a16="http://schemas.microsoft.com/office/drawing/2014/main" id="{9A79116B-43B6-096F-C9C2-A3D375E90C6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>
                <a:solidFill>
                  <a:schemeClr val="tx1"/>
                </a:solidFill>
              </a:rPr>
              <a:t>Sea Surface Temperatures (SSTs)</a:t>
            </a:r>
            <a:br>
              <a:rPr lang="en-US" sz="4000" dirty="0">
                <a:solidFill>
                  <a:srgbClr val="FFFF00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Animated </a:t>
            </a:r>
            <a:r>
              <a:rPr lang="en-US" sz="1800" dirty="0">
                <a:solidFill>
                  <a:schemeClr val="tx1"/>
                </a:solidFill>
              </a:rPr>
              <a:t>(PowerPoint only) </a:t>
            </a:r>
            <a:r>
              <a:rPr lang="en-US" sz="2400" dirty="0">
                <a:solidFill>
                  <a:schemeClr val="tx1"/>
                </a:solidFill>
              </a:rPr>
              <a:t>SSTs (top) / Anomalies (bottom)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B0FB8B-8486-70A4-98DB-D36A275B07A2}"/>
              </a:ext>
            </a:extLst>
          </p:cNvPr>
          <p:cNvSpPr txBox="1"/>
          <p:nvPr/>
        </p:nvSpPr>
        <p:spPr>
          <a:xfrm>
            <a:off x="0" y="6550027"/>
            <a:ext cx="91440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srgbClr val="FFFF00"/>
                </a:solidFill>
                <a:effectLst>
                  <a:outerShdw blurRad="50800" dist="76200" algn="l" rotWithShape="0">
                    <a:prstClr val="black"/>
                  </a:outerShdw>
                </a:effectLst>
              </a:rPr>
              <a:t>Courtesy: </a:t>
            </a:r>
            <a:r>
              <a:rPr lang="en-US" sz="1400" dirty="0">
                <a:solidFill>
                  <a:srgbClr val="FFFF00"/>
                </a:solidFill>
                <a:effectLst>
                  <a:outerShdw blurRad="50800" dist="76200" algn="l" rotWithShape="0">
                    <a:prstClr val="black"/>
                  </a:outerShdw>
                </a:effectLst>
                <a:hlinkClick r:id="rId3"/>
              </a:rPr>
              <a:t>https://www.cpc.ncep.noaa.gov/products/analysis_monitoring/enso_update/gsstanim.shtml</a:t>
            </a:r>
            <a:endParaRPr lang="en-US" sz="1400" dirty="0">
              <a:solidFill>
                <a:srgbClr val="FFFF00"/>
              </a:solidFill>
              <a:effectLst>
                <a:outerShdw blurRad="50800" dist="76200" algn="l" rotWithShape="0">
                  <a:prstClr val="black"/>
                </a:outerShdw>
              </a:effectLst>
            </a:endParaRPr>
          </a:p>
        </p:txBody>
      </p:sp>
      <p:pic>
        <p:nvPicPr>
          <p:cNvPr id="12292" name="Content Placeholder 5">
            <a:extLst>
              <a:ext uri="{FF2B5EF4-FFF2-40B4-BE49-F238E27FC236}">
                <a16:creationId xmlns:a16="http://schemas.microsoft.com/office/drawing/2014/main" id="{87EC8102-8CDD-EC5C-2505-E6431BB58A3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399" y="1143002"/>
            <a:ext cx="8839199" cy="5407025"/>
          </a:xfrm>
        </p:spPr>
      </p:pic>
      <p:cxnSp>
        <p:nvCxnSpPr>
          <p:cNvPr id="9" name="Straight Arrow Connector 14">
            <a:extLst>
              <a:ext uri="{FF2B5EF4-FFF2-40B4-BE49-F238E27FC236}">
                <a16:creationId xmlns:a16="http://schemas.microsoft.com/office/drawing/2014/main" id="{B7FDE259-710C-4968-CDBE-69762955C25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9600" y="3886200"/>
            <a:ext cx="990600" cy="160020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50800" dir="54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Straight Arrow Connector 14">
            <a:extLst>
              <a:ext uri="{FF2B5EF4-FFF2-40B4-BE49-F238E27FC236}">
                <a16:creationId xmlns:a16="http://schemas.microsoft.com/office/drawing/2014/main" id="{3F3C906F-6557-B381-1A91-DAB57C428AC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9600" y="3886200"/>
            <a:ext cx="76200" cy="160020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50800" dir="54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1E132F4-04F6-1311-DD3D-81D0C47194FE}"/>
              </a:ext>
            </a:extLst>
          </p:cNvPr>
          <p:cNvSpPr/>
          <p:nvPr/>
        </p:nvSpPr>
        <p:spPr>
          <a:xfrm>
            <a:off x="914400" y="3666764"/>
            <a:ext cx="7162800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ENSO-neutral </a:t>
            </a: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conditions are present</a:t>
            </a:r>
          </a:p>
        </p:txBody>
      </p:sp>
    </p:spTree>
    <p:extLst>
      <p:ext uri="{BB962C8B-B14F-4D97-AF65-F5344CB8AC3E}">
        <p14:creationId xmlns:p14="http://schemas.microsoft.com/office/powerpoint/2010/main" val="239433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>
                <a:solidFill>
                  <a:schemeClr val="tx1"/>
                </a:solidFill>
              </a:rPr>
              <a:t>El Niño Southern Oscillation (ENSO)</a:t>
            </a:r>
            <a:br>
              <a:rPr lang="en-US" sz="4000" dirty="0">
                <a:solidFill>
                  <a:schemeClr val="tx1"/>
                </a:solidFill>
              </a:rPr>
            </a:br>
            <a:r>
              <a:rPr lang="en-US" sz="4000" dirty="0">
                <a:solidFill>
                  <a:schemeClr val="tx1"/>
                </a:solidFill>
              </a:rPr>
              <a:t>Current Status and Forecast</a:t>
            </a:r>
          </a:p>
        </p:txBody>
      </p:sp>
      <p:sp>
        <p:nvSpPr>
          <p:cNvPr id="4280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152400" y="1676399"/>
            <a:ext cx="8839200" cy="4648201"/>
          </a:xfrm>
        </p:spPr>
        <p:txBody>
          <a:bodyPr/>
          <a:lstStyle/>
          <a:p>
            <a:pPr marL="0" indent="0" eaLnBrk="1" hangingPunct="1">
              <a:buClr>
                <a:srgbClr val="FFCC00"/>
              </a:buClr>
              <a:defRPr/>
            </a:pPr>
            <a:r>
              <a:rPr lang="en-US" sz="2400" dirty="0">
                <a:solidFill>
                  <a:srgbClr val="FFFFFF"/>
                </a:solidFill>
              </a:rPr>
              <a:t>  </a:t>
            </a:r>
            <a:r>
              <a:rPr lang="en-US" sz="2400" dirty="0"/>
              <a:t>There were multiple changes in </a:t>
            </a:r>
            <a:r>
              <a:rPr lang="en-US" sz="2400" dirty="0">
                <a:solidFill>
                  <a:srgbClr val="FFFFCC"/>
                </a:solidFill>
              </a:rPr>
              <a:t>analog years </a:t>
            </a:r>
            <a:r>
              <a:rPr lang="en-US" sz="2400" dirty="0"/>
              <a:t>this month.  </a:t>
            </a:r>
            <a:r>
              <a:rPr lang="en-US" sz="2400" dirty="0">
                <a:solidFill>
                  <a:srgbClr val="FFFFCC"/>
                </a:solidFill>
              </a:rPr>
              <a:t>1963</a:t>
            </a:r>
            <a:r>
              <a:rPr lang="en-US" sz="2400" dirty="0"/>
              <a:t> remained, but 1968 &amp; 2018 were replaced by </a:t>
            </a:r>
            <a:r>
              <a:rPr lang="en-US" sz="2400" dirty="0">
                <a:solidFill>
                  <a:srgbClr val="FFFFCC"/>
                </a:solidFill>
              </a:rPr>
              <a:t>1997 &amp; 2002</a:t>
            </a:r>
            <a:r>
              <a:rPr lang="en-US" sz="2400" dirty="0"/>
              <a:t>.</a:t>
            </a:r>
          </a:p>
          <a:p>
            <a:pPr marL="0" indent="0" eaLnBrk="1" hangingPunct="1">
              <a:buClr>
                <a:srgbClr val="FFCC00"/>
              </a:buClr>
              <a:defRPr/>
            </a:pPr>
            <a:endParaRPr lang="en-US" sz="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eaLnBrk="1" hangingPunct="1">
              <a:buClr>
                <a:srgbClr val="FFCC00"/>
              </a:buClr>
              <a:defRPr/>
            </a:pPr>
            <a:r>
              <a:rPr lang="en-US" sz="2400" dirty="0">
                <a:solidFill>
                  <a:srgbClr val="FFFFFF"/>
                </a:solidFill>
              </a:rPr>
              <a:t>  The Jan. – Mar. 2026 Oceanic Niño Index (ONI) rose (warmed) to     </a:t>
            </a:r>
            <a:r>
              <a:rPr lang="en-US" sz="2400" dirty="0">
                <a:solidFill>
                  <a:srgbClr val="FFFFCC"/>
                </a:solidFill>
              </a:rPr>
              <a:t>-0.2°C</a:t>
            </a:r>
            <a:r>
              <a:rPr lang="en-US" sz="2400" dirty="0">
                <a:solidFill>
                  <a:srgbClr val="FFFFFF"/>
                </a:solidFill>
              </a:rPr>
              <a:t>, marking a transition from 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La Niña</a:t>
            </a:r>
            <a:r>
              <a:rPr lang="en-US" sz="2400" dirty="0">
                <a:solidFill>
                  <a:srgbClr val="FFFFFF"/>
                </a:solidFill>
              </a:rPr>
              <a:t> to </a:t>
            </a:r>
            <a:r>
              <a:rPr lang="en-US" sz="2400" dirty="0">
                <a:solidFill>
                  <a:srgbClr val="FFFFCC"/>
                </a:solidFill>
              </a:rPr>
              <a:t>ENSO-neutral </a:t>
            </a:r>
            <a:r>
              <a:rPr lang="en-US" sz="2400" dirty="0"/>
              <a:t>conditions.</a:t>
            </a:r>
          </a:p>
          <a:p>
            <a:pPr marL="0" indent="0" eaLnBrk="1" hangingPunct="1">
              <a:buClr>
                <a:srgbClr val="FFCC00"/>
              </a:buClr>
              <a:defRPr/>
            </a:pPr>
            <a:endParaRPr lang="en-US" sz="800" dirty="0"/>
          </a:p>
          <a:p>
            <a:pPr marL="0" indent="0" eaLnBrk="1" hangingPunct="1">
              <a:buClr>
                <a:srgbClr val="FFCC00"/>
              </a:buClr>
              <a:defRPr/>
            </a:pPr>
            <a:r>
              <a:rPr lang="en-US" sz="2400" dirty="0"/>
              <a:t>  NOAA’s Climate Prediction Center (CPC) expects SSTs in the central Tropical Pacific to continue warming, with a transition to </a:t>
            </a:r>
            <a:r>
              <a:rPr lang="en-US" sz="2400" dirty="0">
                <a:solidFill>
                  <a:srgbClr val="FF5050"/>
                </a:solidFill>
              </a:rPr>
              <a:t>El Niño </a:t>
            </a:r>
            <a:r>
              <a:rPr lang="en-US" sz="2400" dirty="0"/>
              <a:t>likely during the May</a:t>
            </a:r>
            <a:r>
              <a:rPr lang="en-US" sz="2400" dirty="0">
                <a:solidFill>
                  <a:srgbClr val="FFFFFF"/>
                </a:solidFill>
              </a:rPr>
              <a:t> – July</a:t>
            </a:r>
            <a:r>
              <a:rPr lang="en-US" sz="2400" dirty="0"/>
              <a:t> 2026 period and lasting through year’s end.</a:t>
            </a:r>
            <a:endParaRPr lang="en-US" sz="800" dirty="0"/>
          </a:p>
          <a:p>
            <a:pPr marL="0" indent="0" eaLnBrk="1" hangingPunct="1">
              <a:buClr>
                <a:srgbClr val="FFCC00"/>
              </a:buClr>
              <a:buNone/>
              <a:defRPr/>
            </a:pPr>
            <a:endParaRPr lang="en-US" sz="1600" dirty="0"/>
          </a:p>
          <a:p>
            <a:pPr marL="0" indent="0" eaLnBrk="1" hangingPunct="1">
              <a:buClr>
                <a:srgbClr val="FFCC00"/>
              </a:buClr>
              <a:buNone/>
              <a:defRPr/>
            </a:pPr>
            <a:r>
              <a:rPr lang="en-US" sz="2000" i="1" dirty="0"/>
              <a:t>Note: This “Seasonal Climate Forecast” does not consider NOAA’s ENSO forecast.  It uses only historical and current ENSO conditions to find “analog years” that most-closely match the recent evolution of the ENSO state.</a:t>
            </a:r>
            <a:endParaRPr lang="en-US" sz="2000" dirty="0"/>
          </a:p>
        </p:txBody>
      </p:sp>
      <p:sp>
        <p:nvSpPr>
          <p:cNvPr id="6148" name="TextBox 5"/>
          <p:cNvSpPr txBox="1">
            <a:spLocks noChangeArrowheads="1"/>
          </p:cNvSpPr>
          <p:nvPr/>
        </p:nvSpPr>
        <p:spPr bwMode="auto">
          <a:xfrm>
            <a:off x="76200" y="6321623"/>
            <a:ext cx="8991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rgbClr val="FFFF00"/>
                </a:solidFill>
                <a:latin typeface="Comic Sans MS" panose="030F0702030302020204" pitchFamily="66" charset="0"/>
                <a:hlinkClick r:id="rId3"/>
              </a:rPr>
              <a:t>https://www.cpc.ncep.noaa.gov/products/analysis_monitoring/lanina/enso_evolution-status-fcsts-web.pdf</a:t>
            </a:r>
            <a:endParaRPr lang="en-US" altLang="en-US" sz="1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14">
            <a:extLst>
              <a:ext uri="{FF2B5EF4-FFF2-40B4-BE49-F238E27FC236}">
                <a16:creationId xmlns:a16="http://schemas.microsoft.com/office/drawing/2014/main" id="{5478AFB7-A880-FCCE-44EE-837BB706311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071680" y="3172600"/>
            <a:ext cx="1036762" cy="2059758"/>
          </a:xfrm>
          <a:prstGeom prst="straightConnector1">
            <a:avLst/>
          </a:prstGeom>
          <a:noFill/>
          <a:ln w="57150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arrow" w="med" len="me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Arrow Connector 14"/>
          <p:cNvCxnSpPr>
            <a:cxnSpLocks noChangeShapeType="1"/>
          </p:cNvCxnSpPr>
          <p:nvPr/>
        </p:nvCxnSpPr>
        <p:spPr bwMode="auto">
          <a:xfrm flipH="1">
            <a:off x="3656194" y="4828920"/>
            <a:ext cx="1831849" cy="1826419"/>
          </a:xfrm>
          <a:prstGeom prst="straightConnector1">
            <a:avLst/>
          </a:prstGeom>
          <a:noFill/>
          <a:ln w="57150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arrow" w="med" len="me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Arrow Connector 14"/>
          <p:cNvCxnSpPr>
            <a:cxnSpLocks noChangeShapeType="1"/>
          </p:cNvCxnSpPr>
          <p:nvPr/>
        </p:nvCxnSpPr>
        <p:spPr bwMode="auto">
          <a:xfrm flipH="1" flipV="1">
            <a:off x="3656194" y="3953747"/>
            <a:ext cx="1905000" cy="1295400"/>
          </a:xfrm>
          <a:prstGeom prst="straightConnector1">
            <a:avLst/>
          </a:prstGeom>
          <a:noFill/>
          <a:ln w="38100" algn="ctr">
            <a:solidFill>
              <a:srgbClr val="1FB137"/>
            </a:solidFill>
            <a:round/>
            <a:headEnd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Arrow Connector 14"/>
          <p:cNvCxnSpPr>
            <a:cxnSpLocks noChangeShapeType="1"/>
          </p:cNvCxnSpPr>
          <p:nvPr/>
        </p:nvCxnSpPr>
        <p:spPr bwMode="auto">
          <a:xfrm flipH="1" flipV="1">
            <a:off x="3223145" y="3953747"/>
            <a:ext cx="1752600" cy="175260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BFC6215-22D7-653E-D663-490E10E70CE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" y="762000"/>
            <a:ext cx="8988552" cy="601675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1245593" y="1799134"/>
            <a:ext cx="6096001" cy="1437467"/>
          </a:xfrm>
          <a:prstGeom prst="rect">
            <a:avLst/>
          </a:prstGeom>
          <a:solidFill>
            <a:schemeClr val="accent1">
              <a:lumMod val="75000"/>
              <a:alpha val="1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1235746" y="4383458"/>
            <a:ext cx="6096000" cy="1437467"/>
          </a:xfrm>
          <a:prstGeom prst="rect">
            <a:avLst/>
          </a:prstGeom>
          <a:solidFill>
            <a:srgbClr val="FF0000">
              <a:alpha val="1490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Comic Sans MS" panose="030F0702030302020204" pitchFamily="66" charset="0"/>
            </a:endParaRPr>
          </a:p>
        </p:txBody>
      </p:sp>
      <p:sp>
        <p:nvSpPr>
          <p:cNvPr id="16393" name="Rectangle 8"/>
          <p:cNvSpPr>
            <a:spLocks noChangeArrowheads="1"/>
          </p:cNvSpPr>
          <p:nvPr/>
        </p:nvSpPr>
        <p:spPr bwMode="auto">
          <a:xfrm>
            <a:off x="2667000" y="3505200"/>
            <a:ext cx="17828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solidFill>
                  <a:schemeClr val="bg2"/>
                </a:solidFill>
                <a:latin typeface="Comic Sans MS" panose="030F0702030302020204" pitchFamily="66" charset="0"/>
              </a:rPr>
              <a:t>ENSO-neutral</a:t>
            </a:r>
            <a:endParaRPr lang="en-US" altLang="en-US" sz="1800" dirty="0">
              <a:latin typeface="Comic Sans MS" panose="030F0702030302020204" pitchFamily="66" charset="0"/>
            </a:endParaRPr>
          </a:p>
        </p:txBody>
      </p:sp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>
                <a:solidFill>
                  <a:schemeClr val="tx1"/>
                </a:solidFill>
              </a:rPr>
              <a:t>Southern Oscillation Index (SOI)</a:t>
            </a:r>
            <a:br>
              <a:rPr lang="en-US" sz="3600" dirty="0">
                <a:solidFill>
                  <a:srgbClr val="FFFF00"/>
                </a:solidFill>
              </a:rPr>
            </a:b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38730" y="4800600"/>
            <a:ext cx="12850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0000"/>
                </a:solidFill>
                <a:latin typeface="+mn-lt"/>
              </a:rPr>
              <a:t>El Niño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43200" y="2433637"/>
            <a:ext cx="127476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</a:rPr>
              <a:t>La Niña</a:t>
            </a:r>
          </a:p>
        </p:txBody>
      </p:sp>
      <p:sp>
        <p:nvSpPr>
          <p:cNvPr id="27" name="Oval 26"/>
          <p:cNvSpPr/>
          <p:nvPr/>
        </p:nvSpPr>
        <p:spPr bwMode="auto">
          <a:xfrm>
            <a:off x="4787757" y="2836373"/>
            <a:ext cx="265712" cy="1425341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8" name="Straight Arrow Connector 14">
            <a:extLst>
              <a:ext uri="{FF2B5EF4-FFF2-40B4-BE49-F238E27FC236}">
                <a16:creationId xmlns:a16="http://schemas.microsoft.com/office/drawing/2014/main" id="{24E63243-8978-AE96-835E-57215B02761E}"/>
              </a:ext>
            </a:extLst>
          </p:cNvPr>
          <p:cNvCxnSpPr>
            <a:cxnSpLocks noChangeShapeType="1"/>
            <a:stCxn id="23" idx="1"/>
          </p:cNvCxnSpPr>
          <p:nvPr/>
        </p:nvCxnSpPr>
        <p:spPr bwMode="auto">
          <a:xfrm flipH="1" flipV="1">
            <a:off x="5181600" y="4038600"/>
            <a:ext cx="2180735" cy="1062335"/>
          </a:xfrm>
          <a:prstGeom prst="straightConnector1">
            <a:avLst/>
          </a:prstGeom>
          <a:noFill/>
          <a:ln w="57150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arrow" w="med" len="me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392" name="Text Box 5"/>
          <p:cNvSpPr txBox="1">
            <a:spLocks noChangeArrowheads="1"/>
          </p:cNvSpPr>
          <p:nvPr/>
        </p:nvSpPr>
        <p:spPr bwMode="auto">
          <a:xfrm>
            <a:off x="1571098" y="1443335"/>
            <a:ext cx="54120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170601"/>
                </a:solidFill>
                <a:latin typeface="Comic Sans MS" panose="030F0702030302020204" pitchFamily="66" charset="0"/>
              </a:rPr>
              <a:t>(</a:t>
            </a:r>
            <a:r>
              <a:rPr lang="en-US" altLang="en-US" sz="2400" dirty="0">
                <a:solidFill>
                  <a:srgbClr val="008000"/>
                </a:solidFill>
                <a:latin typeface="Comic Sans MS" panose="030F0702030302020204" pitchFamily="66" charset="0"/>
              </a:rPr>
              <a:t>1962-1963;</a:t>
            </a:r>
            <a:r>
              <a:rPr lang="en-US" altLang="en-US" sz="2400" dirty="0">
                <a:solidFill>
                  <a:srgbClr val="4200FC"/>
                </a:solidFill>
                <a:latin typeface="Comic Sans MS" panose="030F0702030302020204" pitchFamily="66" charset="0"/>
              </a:rPr>
              <a:t> </a:t>
            </a:r>
            <a:r>
              <a:rPr lang="en-US" altLang="en-US" sz="2400" dirty="0">
                <a:solidFill>
                  <a:srgbClr val="FA0802"/>
                </a:solidFill>
                <a:latin typeface="Comic Sans MS" panose="030F0702030302020204" pitchFamily="66" charset="0"/>
              </a:rPr>
              <a:t>1996-1997;</a:t>
            </a:r>
            <a:r>
              <a:rPr lang="en-US" altLang="en-US" sz="2400" dirty="0">
                <a:solidFill>
                  <a:srgbClr val="4200FC"/>
                </a:solidFill>
                <a:latin typeface="Comic Sans MS" panose="030F0702030302020204" pitchFamily="66" charset="0"/>
              </a:rPr>
              <a:t> </a:t>
            </a:r>
            <a:r>
              <a:rPr lang="en-US" alt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2001-2002</a:t>
            </a:r>
            <a:r>
              <a:rPr lang="en-US" altLang="en-US" sz="2400" dirty="0">
                <a:solidFill>
                  <a:schemeClr val="bg2"/>
                </a:solidFill>
                <a:latin typeface="Comic Sans MS" panose="030F0702030302020204" pitchFamily="66" charset="0"/>
              </a:rPr>
              <a:t>)</a:t>
            </a:r>
          </a:p>
        </p:txBody>
      </p:sp>
      <p:cxnSp>
        <p:nvCxnSpPr>
          <p:cNvPr id="14" name="Straight Arrow Connector 14"/>
          <p:cNvCxnSpPr>
            <a:cxnSpLocks noChangeShapeType="1"/>
          </p:cNvCxnSpPr>
          <p:nvPr/>
        </p:nvCxnSpPr>
        <p:spPr bwMode="auto">
          <a:xfrm flipH="1">
            <a:off x="5029200" y="2260799"/>
            <a:ext cx="2514600" cy="711001"/>
          </a:xfrm>
          <a:prstGeom prst="straightConnector1">
            <a:avLst/>
          </a:prstGeom>
          <a:noFill/>
          <a:ln w="57150" algn="ctr">
            <a:solidFill>
              <a:schemeClr val="tx2">
                <a:lumMod val="25000"/>
              </a:schemeClr>
            </a:solidFill>
            <a:round/>
            <a:headEnd/>
            <a:tailEnd type="arrow" w="med" len="me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angle 22"/>
          <p:cNvSpPr/>
          <p:nvPr/>
        </p:nvSpPr>
        <p:spPr>
          <a:xfrm>
            <a:off x="7362335" y="4362271"/>
            <a:ext cx="1673352" cy="147732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Mar SOI analogs had </a:t>
            </a:r>
            <a:r>
              <a:rPr lang="en-US" altLang="en-US" b="1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ENSO-neutral </a:t>
            </a: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or</a:t>
            </a:r>
            <a:r>
              <a:rPr lang="en-US" altLang="en-US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La Niña </a:t>
            </a: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conditions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2B148DF-A06F-4B46-B900-31A118E92E99}"/>
              </a:ext>
            </a:extLst>
          </p:cNvPr>
          <p:cNvSpPr/>
          <p:nvPr/>
        </p:nvSpPr>
        <p:spPr>
          <a:xfrm>
            <a:off x="7366283" y="1695271"/>
            <a:ext cx="1669404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Mar 2026 SOI (1.2) reflected </a:t>
            </a:r>
            <a:r>
              <a:rPr lang="en-US" altLang="en-US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weak La Niña </a:t>
            </a: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conditions</a:t>
            </a:r>
            <a:endParaRPr lang="en-US" altLang="en-US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36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Arrow Connector 14"/>
          <p:cNvCxnSpPr>
            <a:cxnSpLocks noChangeShapeType="1"/>
          </p:cNvCxnSpPr>
          <p:nvPr/>
        </p:nvCxnSpPr>
        <p:spPr bwMode="auto">
          <a:xfrm flipH="1" flipV="1">
            <a:off x="4171677" y="3436189"/>
            <a:ext cx="2057400" cy="2514600"/>
          </a:xfrm>
          <a:prstGeom prst="straightConnector1">
            <a:avLst/>
          </a:prstGeom>
          <a:noFill/>
          <a:ln w="38100" algn="ctr">
            <a:solidFill>
              <a:srgbClr val="1FB137"/>
            </a:solidFill>
            <a:round/>
            <a:headEnd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Arrow Connector 14"/>
          <p:cNvCxnSpPr>
            <a:cxnSpLocks noChangeShapeType="1"/>
          </p:cNvCxnSpPr>
          <p:nvPr/>
        </p:nvCxnSpPr>
        <p:spPr bwMode="auto">
          <a:xfrm flipH="1" flipV="1">
            <a:off x="3568359" y="3564383"/>
            <a:ext cx="1905000" cy="2057400"/>
          </a:xfrm>
          <a:prstGeom prst="straightConnector1">
            <a:avLst/>
          </a:prstGeom>
          <a:noFill/>
          <a:ln w="38100" algn="ctr">
            <a:solidFill>
              <a:schemeClr val="accent2">
                <a:lumMod val="75000"/>
              </a:schemeClr>
            </a:solidFill>
            <a:round/>
            <a:headEnd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439" name="Straight Arrow Connector 14"/>
          <p:cNvCxnSpPr>
            <a:cxnSpLocks noChangeShapeType="1"/>
          </p:cNvCxnSpPr>
          <p:nvPr/>
        </p:nvCxnSpPr>
        <p:spPr bwMode="auto">
          <a:xfrm flipH="1" flipV="1">
            <a:off x="3814272" y="3564383"/>
            <a:ext cx="1828800" cy="2531617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A30C1770-12EB-3E48-852F-7BCD4A7226CB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" y="762000"/>
            <a:ext cx="8988552" cy="6019799"/>
          </a:xfrm>
          <a:prstGeom prst="rect">
            <a:avLst/>
          </a:prstGeom>
        </p:spPr>
      </p:pic>
      <p:sp>
        <p:nvSpPr>
          <p:cNvPr id="18438" name="Rectangle 5"/>
          <p:cNvSpPr>
            <a:spLocks noChangeArrowheads="1"/>
          </p:cNvSpPr>
          <p:nvPr/>
        </p:nvSpPr>
        <p:spPr bwMode="auto">
          <a:xfrm>
            <a:off x="1257300" y="2117549"/>
            <a:ext cx="6080320" cy="1540051"/>
          </a:xfrm>
          <a:prstGeom prst="rect">
            <a:avLst/>
          </a:prstGeom>
          <a:solidFill>
            <a:srgbClr val="FF0000">
              <a:alpha val="1490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Comic Sans MS" panose="030F0702030302020204" pitchFamily="66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257300" y="4335876"/>
            <a:ext cx="6096442" cy="1226723"/>
          </a:xfrm>
          <a:prstGeom prst="rect">
            <a:avLst/>
          </a:prstGeom>
          <a:solidFill>
            <a:schemeClr val="accent1">
              <a:lumMod val="75000"/>
              <a:alpha val="1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212406" y="4876800"/>
            <a:ext cx="9013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bg1"/>
                </a:solidFill>
                <a:latin typeface="+mn-lt"/>
              </a:rPr>
              <a:t>Strong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09800" y="4552890"/>
            <a:ext cx="12469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bg1"/>
                </a:solidFill>
                <a:latin typeface="+mn-lt"/>
              </a:rPr>
              <a:t>Moderate</a:t>
            </a:r>
          </a:p>
        </p:txBody>
      </p:sp>
      <p:sp>
        <p:nvSpPr>
          <p:cNvPr id="18452" name="Rectangle 8"/>
          <p:cNvSpPr>
            <a:spLocks noChangeArrowheads="1"/>
          </p:cNvSpPr>
          <p:nvPr/>
        </p:nvSpPr>
        <p:spPr bwMode="auto">
          <a:xfrm>
            <a:off x="2667000" y="3745468"/>
            <a:ext cx="17828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solidFill>
                  <a:schemeClr val="bg2"/>
                </a:solidFill>
                <a:latin typeface="Comic Sans MS" panose="030F0702030302020204" pitchFamily="66" charset="0"/>
              </a:rPr>
              <a:t>ENSO-neutral</a:t>
            </a:r>
            <a:endParaRPr lang="en-US" altLang="en-US" sz="18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3392" y="2967335"/>
            <a:ext cx="1361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0000"/>
                </a:solidFill>
                <a:latin typeface="+mn-lt"/>
              </a:rPr>
              <a:t>El Niño</a:t>
            </a:r>
          </a:p>
        </p:txBody>
      </p:sp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>
                <a:solidFill>
                  <a:schemeClr val="tx1"/>
                </a:solidFill>
              </a:rPr>
              <a:t>Oceanic Niño Index (ONI)</a:t>
            </a:r>
            <a:br>
              <a:rPr lang="en-US" sz="3600" dirty="0">
                <a:solidFill>
                  <a:srgbClr val="FFFF00"/>
                </a:solidFill>
              </a:rPr>
            </a:b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8443" name="Text Box 5"/>
          <p:cNvSpPr txBox="1">
            <a:spLocks noChangeArrowheads="1"/>
          </p:cNvSpPr>
          <p:nvPr/>
        </p:nvSpPr>
        <p:spPr bwMode="auto">
          <a:xfrm>
            <a:off x="1581638" y="1595735"/>
            <a:ext cx="54120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170601"/>
                </a:solidFill>
                <a:latin typeface="Comic Sans MS" panose="030F0702030302020204" pitchFamily="66" charset="0"/>
              </a:rPr>
              <a:t>(</a:t>
            </a:r>
            <a:r>
              <a:rPr lang="en-US" altLang="en-US" sz="2400" dirty="0">
                <a:solidFill>
                  <a:srgbClr val="008000"/>
                </a:solidFill>
                <a:latin typeface="Comic Sans MS" panose="030F0702030302020204" pitchFamily="66" charset="0"/>
              </a:rPr>
              <a:t>1962-1963;</a:t>
            </a:r>
            <a:r>
              <a:rPr lang="en-US" altLang="en-US" sz="2400" dirty="0">
                <a:solidFill>
                  <a:srgbClr val="4200FC"/>
                </a:solidFill>
                <a:latin typeface="Comic Sans MS" panose="030F0702030302020204" pitchFamily="66" charset="0"/>
              </a:rPr>
              <a:t> </a:t>
            </a:r>
            <a:r>
              <a:rPr lang="en-US" altLang="en-US" sz="2400" dirty="0">
                <a:solidFill>
                  <a:srgbClr val="FA0802"/>
                </a:solidFill>
                <a:latin typeface="Comic Sans MS" panose="030F0702030302020204" pitchFamily="66" charset="0"/>
              </a:rPr>
              <a:t>1996-1997;</a:t>
            </a:r>
            <a:r>
              <a:rPr lang="en-US" altLang="en-US" sz="2400" dirty="0">
                <a:solidFill>
                  <a:srgbClr val="4200FC"/>
                </a:solidFill>
                <a:latin typeface="Comic Sans MS" panose="030F0702030302020204" pitchFamily="66" charset="0"/>
              </a:rPr>
              <a:t> </a:t>
            </a:r>
            <a:r>
              <a:rPr lang="en-US" alt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2001-2002</a:t>
            </a:r>
            <a:r>
              <a:rPr lang="en-US" altLang="en-US" sz="2400" dirty="0">
                <a:solidFill>
                  <a:schemeClr val="bg2"/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66726" y="4567237"/>
            <a:ext cx="1274762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</a:rPr>
              <a:t>La Niña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209800" y="3333690"/>
            <a:ext cx="8361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FF0000"/>
                </a:solidFill>
                <a:latin typeface="+mn-lt"/>
              </a:rPr>
              <a:t>Weak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209800" y="2667000"/>
            <a:ext cx="11972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FF0000"/>
                </a:solidFill>
                <a:latin typeface="+mn-lt"/>
              </a:rPr>
              <a:t>Strong</a:t>
            </a:r>
          </a:p>
        </p:txBody>
      </p:sp>
      <p:sp>
        <p:nvSpPr>
          <p:cNvPr id="28" name="Oval 27"/>
          <p:cNvSpPr/>
          <p:nvPr/>
        </p:nvSpPr>
        <p:spPr bwMode="auto">
          <a:xfrm>
            <a:off x="4572574" y="3859691"/>
            <a:ext cx="212248" cy="483709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09800" y="3028890"/>
            <a:ext cx="12267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FF0000"/>
                </a:solidFill>
                <a:latin typeface="+mn-lt"/>
              </a:rPr>
              <a:t>Moderate</a:t>
            </a:r>
          </a:p>
        </p:txBody>
      </p:sp>
      <p:cxnSp>
        <p:nvCxnSpPr>
          <p:cNvPr id="24" name="Straight Arrow Connector 14"/>
          <p:cNvCxnSpPr>
            <a:cxnSpLocks noChangeShapeType="1"/>
            <a:endCxn id="28" idx="6"/>
          </p:cNvCxnSpPr>
          <p:nvPr/>
        </p:nvCxnSpPr>
        <p:spPr bwMode="auto">
          <a:xfrm flipH="1">
            <a:off x="4784822" y="2278476"/>
            <a:ext cx="2758978" cy="1823070"/>
          </a:xfrm>
          <a:prstGeom prst="straightConnector1">
            <a:avLst/>
          </a:prstGeom>
          <a:noFill/>
          <a:ln w="57150" algn="ctr">
            <a:solidFill>
              <a:schemeClr val="tx2">
                <a:lumMod val="25000"/>
              </a:schemeClr>
            </a:solidFill>
            <a:round/>
            <a:headEnd/>
            <a:tailEnd type="arrow" w="med" len="me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" name="Straight Arrow Connector 14">
            <a:extLst>
              <a:ext uri="{FF2B5EF4-FFF2-40B4-BE49-F238E27FC236}">
                <a16:creationId xmlns:a16="http://schemas.microsoft.com/office/drawing/2014/main" id="{9C19F578-CC6B-303A-D6F3-1A27020DE3E8}"/>
              </a:ext>
            </a:extLst>
          </p:cNvPr>
          <p:cNvCxnSpPr>
            <a:cxnSpLocks noChangeShapeType="1"/>
            <a:endCxn id="28" idx="5"/>
          </p:cNvCxnSpPr>
          <p:nvPr/>
        </p:nvCxnSpPr>
        <p:spPr bwMode="auto">
          <a:xfrm flipH="1" flipV="1">
            <a:off x="4753739" y="4272562"/>
            <a:ext cx="2942461" cy="1213838"/>
          </a:xfrm>
          <a:prstGeom prst="straightConnector1">
            <a:avLst/>
          </a:prstGeom>
          <a:noFill/>
          <a:ln w="57150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arrow" w="med" len="me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" name="Rectangle 32"/>
          <p:cNvSpPr/>
          <p:nvPr/>
        </p:nvSpPr>
        <p:spPr>
          <a:xfrm>
            <a:off x="7374806" y="4800600"/>
            <a:ext cx="1655808" cy="120032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Jan – Mar ONI analogs were in the</a:t>
            </a:r>
            <a:r>
              <a:rPr lang="en-US" altLang="en-US" b="1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</a:t>
            </a:r>
            <a:r>
              <a:rPr lang="en-US" altLang="en-US" b="1" dirty="0">
                <a:solidFill>
                  <a:srgbClr val="FFFF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ENSO-neutral </a:t>
            </a: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zone</a:t>
            </a:r>
            <a:endParaRPr lang="en-US" altLang="en-US" b="1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09800" y="4248090"/>
            <a:ext cx="7897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bg1"/>
                </a:solidFill>
                <a:latin typeface="+mn-lt"/>
              </a:rPr>
              <a:t>Weak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374806" y="1676400"/>
            <a:ext cx="1655808" cy="147732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Jan – Mar 2026 ONI </a:t>
            </a:r>
            <a:r>
              <a:rPr lang="en-US" altLang="en-US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(-0.2°C) </a:t>
            </a: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is in the </a:t>
            </a:r>
            <a:r>
              <a:rPr lang="en-US" altLang="en-US" b="1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ENSO-Neural </a:t>
            </a: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zone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875" name="Rectangle 3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>
                <a:solidFill>
                  <a:schemeClr val="tx1"/>
                </a:solidFill>
              </a:rPr>
              <a:t>The Pacific Decadal Oscillation (PDO) </a:t>
            </a:r>
            <a:r>
              <a:rPr lang="en-US" sz="3200" dirty="0">
                <a:solidFill>
                  <a:schemeClr val="tx1"/>
                </a:solidFill>
              </a:rPr>
              <a:t>(Reflects SST “Phase” in the North Pacific Ocean )</a:t>
            </a:r>
          </a:p>
        </p:txBody>
      </p:sp>
      <p:pic>
        <p:nvPicPr>
          <p:cNvPr id="67587" name="Picture 5" descr="PDO Warm Phase vs Cool Phas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362200"/>
            <a:ext cx="9144000" cy="3743325"/>
          </a:xfrm>
        </p:spPr>
      </p:pic>
      <p:sp>
        <p:nvSpPr>
          <p:cNvPr id="591878" name="Text Box 6"/>
          <p:cNvSpPr txBox="1">
            <a:spLocks noChangeArrowheads="1"/>
          </p:cNvSpPr>
          <p:nvPr/>
        </p:nvSpPr>
        <p:spPr bwMode="auto">
          <a:xfrm>
            <a:off x="316021" y="1295400"/>
            <a:ext cx="324159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dirty="0">
                <a:solidFill>
                  <a:srgbClr val="FA08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Positive (Warm)</a:t>
            </a:r>
          </a:p>
          <a:p>
            <a:pPr algn="ctr">
              <a:defRPr/>
            </a:pPr>
            <a:r>
              <a:rPr lang="en-US" sz="3200" dirty="0">
                <a:solidFill>
                  <a:srgbClr val="FA080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“Phase”</a:t>
            </a:r>
          </a:p>
        </p:txBody>
      </p:sp>
      <p:sp>
        <p:nvSpPr>
          <p:cNvPr id="591879" name="Text Box 7"/>
          <p:cNvSpPr txBox="1">
            <a:spLocks noChangeArrowheads="1"/>
          </p:cNvSpPr>
          <p:nvPr/>
        </p:nvSpPr>
        <p:spPr bwMode="auto">
          <a:xfrm>
            <a:off x="5636824" y="1284982"/>
            <a:ext cx="311495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Negative (Cool)</a:t>
            </a:r>
          </a:p>
          <a:p>
            <a:pPr algn="ctr">
              <a:defRPr/>
            </a:pPr>
            <a:r>
              <a:rPr lang="en-US" sz="3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“Phase”</a:t>
            </a: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0" y="6412468"/>
            <a:ext cx="9144000" cy="3693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/>
            <a:r>
              <a:rPr lang="en-US" altLang="en-US" dirty="0"/>
              <a:t>Courtesy:  </a:t>
            </a:r>
            <a:r>
              <a:rPr lang="en-US" altLang="en-US" dirty="0">
                <a:solidFill>
                  <a:schemeClr val="bg2"/>
                </a:solidFill>
                <a:hlinkClick r:id="rId3"/>
              </a:rPr>
              <a:t>http://research.jisao.washington.edu/pdo/img/pdo_warm_cool.jpg</a:t>
            </a:r>
            <a:endParaRPr lang="en-US" altLang="en-US" dirty="0">
              <a:solidFill>
                <a:schemeClr val="bg2"/>
              </a:solidFill>
            </a:endParaRP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8A15EEA6-DAE8-410D-9E66-03FB11625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643860"/>
            <a:ext cx="23455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chemeClr val="bg2"/>
                </a:solidFill>
              </a:rPr>
              <a:t>SST Anomalies</a:t>
            </a:r>
          </a:p>
        </p:txBody>
      </p:sp>
    </p:spTree>
    <p:extLst>
      <p:ext uri="{BB962C8B-B14F-4D97-AF65-F5344CB8AC3E}">
        <p14:creationId xmlns:p14="http://schemas.microsoft.com/office/powerpoint/2010/main" val="164198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Arrow Connector 14"/>
          <p:cNvCxnSpPr>
            <a:cxnSpLocks noChangeShapeType="1"/>
          </p:cNvCxnSpPr>
          <p:nvPr/>
        </p:nvCxnSpPr>
        <p:spPr bwMode="auto">
          <a:xfrm flipH="1">
            <a:off x="6589217" y="5047957"/>
            <a:ext cx="1309553" cy="26729"/>
          </a:xfrm>
          <a:prstGeom prst="straightConnector1">
            <a:avLst/>
          </a:prstGeom>
          <a:noFill/>
          <a:ln w="57150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arrow" w="med" len="me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Arrow Connector 14"/>
          <p:cNvCxnSpPr>
            <a:cxnSpLocks noChangeShapeType="1"/>
          </p:cNvCxnSpPr>
          <p:nvPr/>
        </p:nvCxnSpPr>
        <p:spPr bwMode="auto">
          <a:xfrm flipH="1" flipV="1">
            <a:off x="5225246" y="4163374"/>
            <a:ext cx="1600200" cy="1487094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Arrow Connector 14"/>
          <p:cNvCxnSpPr>
            <a:cxnSpLocks noChangeShapeType="1"/>
          </p:cNvCxnSpPr>
          <p:nvPr/>
        </p:nvCxnSpPr>
        <p:spPr bwMode="auto">
          <a:xfrm flipH="1" flipV="1">
            <a:off x="4523729" y="3763858"/>
            <a:ext cx="1676400" cy="1981200"/>
          </a:xfrm>
          <a:prstGeom prst="straightConnector1">
            <a:avLst/>
          </a:prstGeom>
          <a:noFill/>
          <a:ln w="38100" algn="ctr">
            <a:solidFill>
              <a:srgbClr val="1FB137"/>
            </a:solidFill>
            <a:round/>
            <a:headEnd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Arrow Connector 14"/>
          <p:cNvCxnSpPr>
            <a:cxnSpLocks noChangeShapeType="1"/>
          </p:cNvCxnSpPr>
          <p:nvPr/>
        </p:nvCxnSpPr>
        <p:spPr bwMode="auto">
          <a:xfrm flipH="1" flipV="1">
            <a:off x="4128347" y="4194524"/>
            <a:ext cx="1600200" cy="2057402"/>
          </a:xfrm>
          <a:prstGeom prst="straightConnector1">
            <a:avLst/>
          </a:prstGeom>
          <a:noFill/>
          <a:ln w="38100" algn="ctr">
            <a:solidFill>
              <a:srgbClr val="7030A0"/>
            </a:solidFill>
            <a:round/>
            <a:headEnd/>
            <a:tailEnd type="arrow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1046FFA-9CA2-9B01-65AB-7AC98B34ED4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" y="766586"/>
            <a:ext cx="8988552" cy="6016752"/>
          </a:xfrm>
          <a:prstGeom prst="rect">
            <a:avLst/>
          </a:prstGeom>
        </p:spPr>
      </p:pic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1264372" y="1780889"/>
            <a:ext cx="6050828" cy="1020121"/>
          </a:xfrm>
          <a:prstGeom prst="rect">
            <a:avLst/>
          </a:prstGeom>
          <a:solidFill>
            <a:srgbClr val="FF0000">
              <a:alpha val="1490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Comic Sans MS" panose="030F0702030302020204" pitchFamily="66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245230" y="3809999"/>
            <a:ext cx="6084939" cy="2029600"/>
          </a:xfrm>
          <a:prstGeom prst="rect">
            <a:avLst/>
          </a:prstGeom>
          <a:solidFill>
            <a:schemeClr val="accent1">
              <a:lumMod val="75000"/>
              <a:alpha val="1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3995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North Pacific Ocean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rgbClr val="FFFF93"/>
                </a:solidFill>
              </a:rPr>
              <a:t>(Poleward of 20°N Latitude)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38973" y="4454472"/>
            <a:ext cx="17222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</a:rPr>
              <a:t>Cool Phase</a:t>
            </a:r>
          </a:p>
        </p:txBody>
      </p:sp>
      <p:cxnSp>
        <p:nvCxnSpPr>
          <p:cNvPr id="21" name="Straight Arrow Connector 14"/>
          <p:cNvCxnSpPr>
            <a:cxnSpLocks noChangeShapeType="1"/>
          </p:cNvCxnSpPr>
          <p:nvPr/>
        </p:nvCxnSpPr>
        <p:spPr bwMode="auto">
          <a:xfrm flipH="1" flipV="1">
            <a:off x="5029200" y="4038600"/>
            <a:ext cx="2667000" cy="877537"/>
          </a:xfrm>
          <a:prstGeom prst="straightConnector1">
            <a:avLst/>
          </a:prstGeom>
          <a:noFill/>
          <a:ln w="57150" algn="ctr">
            <a:solidFill>
              <a:schemeClr val="tx2">
                <a:lumMod val="25000"/>
              </a:schemeClr>
            </a:solidFill>
            <a:round/>
            <a:headEnd/>
            <a:tailEnd type="arrow" w="med" len="me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Straight Arrow Connector 14">
            <a:extLst>
              <a:ext uri="{FF2B5EF4-FFF2-40B4-BE49-F238E27FC236}">
                <a16:creationId xmlns:a16="http://schemas.microsoft.com/office/drawing/2014/main" id="{D9C22A5A-DEA6-61E3-6CD4-9F33E8A42AB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045714" y="2156135"/>
            <a:ext cx="2574286" cy="1374875"/>
          </a:xfrm>
          <a:prstGeom prst="straightConnector1">
            <a:avLst/>
          </a:prstGeom>
          <a:noFill/>
          <a:ln w="57150" algn="ctr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arrow" w="med" len="med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Rectangle 12"/>
          <p:cNvSpPr/>
          <p:nvPr/>
        </p:nvSpPr>
        <p:spPr>
          <a:xfrm>
            <a:off x="7384877" y="4362271"/>
            <a:ext cx="1632788" cy="9233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/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March 2026  PDO </a:t>
            </a:r>
            <a:r>
              <a:rPr lang="en-US" altLang="en-US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(-1.44) </a:t>
            </a: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in </a:t>
            </a:r>
            <a:r>
              <a:rPr lang="en-US" altLang="en-US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“Cool” </a:t>
            </a: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Phase</a:t>
            </a:r>
          </a:p>
        </p:txBody>
      </p:sp>
      <p:sp>
        <p:nvSpPr>
          <p:cNvPr id="20488" name="Text Box 5"/>
          <p:cNvSpPr txBox="1">
            <a:spLocks noChangeArrowheads="1"/>
          </p:cNvSpPr>
          <p:nvPr/>
        </p:nvSpPr>
        <p:spPr bwMode="auto">
          <a:xfrm>
            <a:off x="1598725" y="1434522"/>
            <a:ext cx="54120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170601"/>
                </a:solidFill>
                <a:latin typeface="Comic Sans MS" panose="030F0702030302020204" pitchFamily="66" charset="0"/>
              </a:rPr>
              <a:t>(</a:t>
            </a:r>
            <a:r>
              <a:rPr lang="en-US" altLang="en-US" sz="2400" dirty="0">
                <a:solidFill>
                  <a:srgbClr val="008000"/>
                </a:solidFill>
                <a:latin typeface="Comic Sans MS" panose="030F0702030302020204" pitchFamily="66" charset="0"/>
              </a:rPr>
              <a:t>1962-1963;</a:t>
            </a:r>
            <a:r>
              <a:rPr lang="en-US" altLang="en-US" sz="2400" dirty="0">
                <a:solidFill>
                  <a:srgbClr val="4200FC"/>
                </a:solidFill>
                <a:latin typeface="Comic Sans MS" panose="030F0702030302020204" pitchFamily="66" charset="0"/>
              </a:rPr>
              <a:t> </a:t>
            </a:r>
            <a:r>
              <a:rPr lang="en-US" altLang="en-US" sz="2400" dirty="0">
                <a:solidFill>
                  <a:srgbClr val="FA0802"/>
                </a:solidFill>
                <a:latin typeface="Comic Sans MS" panose="030F0702030302020204" pitchFamily="66" charset="0"/>
              </a:rPr>
              <a:t>1996-1997;</a:t>
            </a:r>
            <a:r>
              <a:rPr lang="en-US" altLang="en-US" sz="2400" dirty="0">
                <a:solidFill>
                  <a:srgbClr val="4200FC"/>
                </a:solidFill>
                <a:latin typeface="Comic Sans MS" panose="030F0702030302020204" pitchFamily="66" charset="0"/>
              </a:rPr>
              <a:t> </a:t>
            </a:r>
            <a:r>
              <a:rPr lang="en-US" altLang="en-US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2001-2002</a:t>
            </a:r>
            <a:r>
              <a:rPr lang="en-US" altLang="en-US" sz="2400" dirty="0">
                <a:solidFill>
                  <a:schemeClr val="bg2"/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4817114" y="3029612"/>
            <a:ext cx="228600" cy="1008988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9525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382946" y="1524000"/>
            <a:ext cx="1632788" cy="147732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rgbClr val="0070C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March PDO analogs were in the </a:t>
            </a:r>
            <a:r>
              <a:rPr lang="en-US" altLang="en-US" b="1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“Neutral” </a:t>
            </a: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or</a:t>
            </a:r>
            <a:r>
              <a:rPr lang="en-US" altLang="en-US" b="1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</a:t>
            </a:r>
            <a:r>
              <a:rPr lang="en-US" altLang="en-US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“Cool” </a:t>
            </a: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Phase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71381" y="1956069"/>
            <a:ext cx="2057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FF0000"/>
                </a:solidFill>
                <a:latin typeface="+mn-lt"/>
              </a:rPr>
              <a:t>Warm Phase</a:t>
            </a:r>
          </a:p>
        </p:txBody>
      </p:sp>
      <p:sp>
        <p:nvSpPr>
          <p:cNvPr id="20489" name="Rectangle 8"/>
          <p:cNvSpPr>
            <a:spLocks noChangeArrowheads="1"/>
          </p:cNvSpPr>
          <p:nvPr/>
        </p:nvSpPr>
        <p:spPr bwMode="auto">
          <a:xfrm>
            <a:off x="3429000" y="3059668"/>
            <a:ext cx="17588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 dirty="0">
                <a:solidFill>
                  <a:schemeClr val="bg2"/>
                </a:solidFill>
                <a:latin typeface="Comic Sans MS" panose="030F0702030302020204" pitchFamily="66" charset="0"/>
              </a:rPr>
              <a:t>Neutral Phase</a:t>
            </a:r>
            <a:endParaRPr lang="en-US" altLang="en-US" sz="1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92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588" y="1298548"/>
            <a:ext cx="4362450" cy="395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16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152402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>
                <a:solidFill>
                  <a:schemeClr val="tx1"/>
                </a:solidFill>
              </a:rPr>
              <a:t>SST Anomalies Comparison</a:t>
            </a:r>
          </a:p>
        </p:txBody>
      </p:sp>
      <p:sp>
        <p:nvSpPr>
          <p:cNvPr id="31748" name="Text Box 3"/>
          <p:cNvSpPr txBox="1">
            <a:spLocks noChangeArrowheads="1"/>
          </p:cNvSpPr>
          <p:nvPr/>
        </p:nvSpPr>
        <p:spPr bwMode="auto">
          <a:xfrm>
            <a:off x="0" y="776290"/>
            <a:ext cx="45910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March Analogs</a:t>
            </a:r>
          </a:p>
        </p:txBody>
      </p:sp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4648200" y="776290"/>
            <a:ext cx="4343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April 14, 2026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6200" y="5257800"/>
            <a:ext cx="8991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The analog composite of March SST anomalies (left) and the recent SST anomaly pattern (right) both reflect </a:t>
            </a:r>
            <a:r>
              <a:rPr lang="en-US" sz="2400" kern="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ENSO-neutral</a:t>
            </a:r>
            <a:r>
              <a:rPr lang="en-US" sz="2400" kern="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 </a:t>
            </a: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conditions.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The March 2026 SST anomaly map, normally obtained from NOAA’s Physical Sciences Laboratory (PSL) is not currently available. </a:t>
            </a:r>
            <a:endParaRPr lang="en-US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Garamond"/>
            </a:endParaRPr>
          </a:p>
        </p:txBody>
      </p:sp>
      <p:pic>
        <p:nvPicPr>
          <p:cNvPr id="31751" name="Picture 9"/>
          <p:cNvPicPr>
            <a:picLocks noGrp="1" noChangeArrowheads="1"/>
          </p:cNvPicPr>
          <p:nvPr>
            <p:ph sz="half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1298548"/>
            <a:ext cx="4362450" cy="395922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910876"/>
      </p:ext>
    </p:extLst>
  </p:cSld>
  <p:clrMapOvr>
    <a:masterClrMapping/>
  </p:clrMapOvr>
  <p:transition spd="slow">
    <p:pull dir="rd"/>
  </p:transition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F2D586EC78964F8A8F8A79EC8C65D5" ma:contentTypeVersion="6" ma:contentTypeDescription="Create a new document." ma:contentTypeScope="" ma:versionID="defe83d531793ebf06dfeb2d12b4c23d">
  <xsd:schema xmlns:xsd="http://www.w3.org/2001/XMLSchema" xmlns:xs="http://www.w3.org/2001/XMLSchema" xmlns:p="http://schemas.microsoft.com/office/2006/metadata/properties" xmlns:ns1="http://schemas.microsoft.com/sharepoint/v3" xmlns:ns2="07312acf-1042-423e-b42e-fa8358d68e54" targetNamespace="http://schemas.microsoft.com/office/2006/metadata/properties" ma:root="true" ma:fieldsID="2dff36629b5393a42c89281a0078adc0" ns1:_="" ns2:_="">
    <xsd:import namespace="http://schemas.microsoft.com/sharepoint/v3"/>
    <xsd:import namespace="07312acf-1042-423e-b42e-fa8358d68e5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312acf-1042-423e-b42e-fa8358d68e5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2EA7F46-6DDA-4FF4-A3FA-BC953596AEDC}"/>
</file>

<file path=customXml/itemProps2.xml><?xml version="1.0" encoding="utf-8"?>
<ds:datastoreItem xmlns:ds="http://schemas.openxmlformats.org/officeDocument/2006/customXml" ds:itemID="{22EA8753-9C78-465E-B73F-ED9C841916B6}"/>
</file>

<file path=customXml/itemProps3.xml><?xml version="1.0" encoding="utf-8"?>
<ds:datastoreItem xmlns:ds="http://schemas.openxmlformats.org/officeDocument/2006/customXml" ds:itemID="{8C452BB4-6C95-43DA-89D6-B9FB41009D4B}"/>
</file>

<file path=docMetadata/LabelInfo.xml><?xml version="1.0" encoding="utf-8"?>
<clbl:labelList xmlns:clbl="http://schemas.microsoft.com/office/2020/mipLabelMetadata">
  <clbl:label id="{09b73270-2993-4076-be47-9c78f42a1e84}" enabled="1" method="Privileged" siteId="{aa3f6932-fa7c-47b4-a0ce-a598cad161c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278976</TotalTime>
  <Words>2088</Words>
  <Application>Microsoft Macintosh PowerPoint</Application>
  <PresentationFormat>On-screen Show (4:3)</PresentationFormat>
  <Paragraphs>202</Paragraphs>
  <Slides>25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Comic Sans MS</vt:lpstr>
      <vt:lpstr>Garamond</vt:lpstr>
      <vt:lpstr>Wingdings</vt:lpstr>
      <vt:lpstr>Stream</vt:lpstr>
      <vt:lpstr>Seasonal Climate Forecast May – July 2026 Issued:  April 16, 2026 </vt:lpstr>
      <vt:lpstr>El Niño vs La Niña (SST Patterns in the Tropical Pacific Ocean)</vt:lpstr>
      <vt:lpstr>Sea Surface Temperatures (SSTs) Animated (PowerPoint only) SSTs (top) / Anomalies (bottom)</vt:lpstr>
      <vt:lpstr>El Niño Southern Oscillation (ENSO) Current Status and Forecast</vt:lpstr>
      <vt:lpstr>Southern Oscillation Index (SOI) </vt:lpstr>
      <vt:lpstr>Oceanic Niño Index (ONI) </vt:lpstr>
      <vt:lpstr>The Pacific Decadal Oscillation (PDO) (Reflects SST “Phase” in the North Pacific Ocean )</vt:lpstr>
      <vt:lpstr>North Pacific Ocean (Poleward of 20°N Latitude)</vt:lpstr>
      <vt:lpstr>SST Anomalies Comparison</vt:lpstr>
      <vt:lpstr>The ENSO Signal is Reflected in Global Temperatures</vt:lpstr>
      <vt:lpstr>How Do Analog Years Align With Global Temperature Fluctuations?</vt:lpstr>
      <vt:lpstr>Global Temperature Changes Increase Error in Analog Forecasts!</vt:lpstr>
      <vt:lpstr>PowerPoint Presentation</vt:lpstr>
      <vt:lpstr>May 2026 Forecast</vt:lpstr>
      <vt:lpstr>May 2026 Forecast</vt:lpstr>
      <vt:lpstr>June 2026 Forecast</vt:lpstr>
      <vt:lpstr>June 2026 Forecast</vt:lpstr>
      <vt:lpstr>July 2026 Forecast</vt:lpstr>
      <vt:lpstr>July 2026 Forecast</vt:lpstr>
      <vt:lpstr>May – July 2026 Forecast</vt:lpstr>
      <vt:lpstr>May – July 2026 Forecast</vt:lpstr>
      <vt:lpstr>Forecast Highlights</vt:lpstr>
      <vt:lpstr>Forecast Resources</vt:lpstr>
      <vt:lpstr>Water Supply / Fire-Potential Outlook</vt:lpstr>
      <vt:lpstr>Updated Monthly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Pete Parsons</dc:creator>
  <cp:lastModifiedBy>ZIMMERMAN Andy * ODA</cp:lastModifiedBy>
  <cp:revision>7680</cp:revision>
  <cp:lastPrinted>2014-07-15T17:59:53Z</cp:lastPrinted>
  <dcterms:created xsi:type="dcterms:W3CDTF">2005-10-25T03:00:17Z</dcterms:created>
  <dcterms:modified xsi:type="dcterms:W3CDTF">2026-04-17T15:42:05Z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9b73270-2993-4076-be47-9c78f42a1e84_Enabled">
    <vt:lpwstr>true</vt:lpwstr>
  </property>
  <property fmtid="{D5CDD505-2E9C-101B-9397-08002B2CF9AE}" pid="3" name="MSIP_Label_09b73270-2993-4076-be47-9c78f42a1e84_SetDate">
    <vt:lpwstr>2023-10-17T17:42:36Z</vt:lpwstr>
  </property>
  <property fmtid="{D5CDD505-2E9C-101B-9397-08002B2CF9AE}" pid="4" name="MSIP_Label_09b73270-2993-4076-be47-9c78f42a1e84_Method">
    <vt:lpwstr>Privileged</vt:lpwstr>
  </property>
  <property fmtid="{D5CDD505-2E9C-101B-9397-08002B2CF9AE}" pid="5" name="MSIP_Label_09b73270-2993-4076-be47-9c78f42a1e84_Name">
    <vt:lpwstr>Level 1 - Published (Items)</vt:lpwstr>
  </property>
  <property fmtid="{D5CDD505-2E9C-101B-9397-08002B2CF9AE}" pid="6" name="MSIP_Label_09b73270-2993-4076-be47-9c78f42a1e84_SiteId">
    <vt:lpwstr>aa3f6932-fa7c-47b4-a0ce-a598cad161cf</vt:lpwstr>
  </property>
  <property fmtid="{D5CDD505-2E9C-101B-9397-08002B2CF9AE}" pid="7" name="MSIP_Label_09b73270-2993-4076-be47-9c78f42a1e84_ActionId">
    <vt:lpwstr>12d2dfb1-32ed-4fa4-a3c3-a60b57759e51</vt:lpwstr>
  </property>
  <property fmtid="{D5CDD505-2E9C-101B-9397-08002B2CF9AE}" pid="8" name="MSIP_Label_09b73270-2993-4076-be47-9c78f42a1e84_ContentBits">
    <vt:lpwstr>0</vt:lpwstr>
  </property>
  <property fmtid="{D5CDD505-2E9C-101B-9397-08002B2CF9AE}" pid="9" name="ContentTypeId">
    <vt:lpwstr>0x010100CEF2D586EC78964F8A8F8A79EC8C65D5</vt:lpwstr>
  </property>
</Properties>
</file>