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9.xml" ContentType="application/vnd.openxmlformats-officedocument.presentationml.notesSlide+xml"/>
  <Override PartName="/ppt/media/image24.jpg" ContentType="image/png"/>
  <Override PartName="/ppt/media/image22.jpg" ContentType="image/png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Metadata/LabelInfo.xml" ContentType="application/vnd.ms-office.classificationlabels+xml"/>
  <Override PartName="/docProps/custom.xml" ContentType="application/vnd.openxmlformats-officedocument.custom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0"/>
  </p:notesMasterIdLst>
  <p:handoutMasterIdLst>
    <p:handoutMasterId r:id="rId31"/>
  </p:handoutMasterIdLst>
  <p:sldIdLst>
    <p:sldId id="847" r:id="rId2"/>
    <p:sldId id="399" r:id="rId3"/>
    <p:sldId id="542" r:id="rId4"/>
    <p:sldId id="1028" r:id="rId5"/>
    <p:sldId id="944" r:id="rId6"/>
    <p:sldId id="945" r:id="rId7"/>
    <p:sldId id="965" r:id="rId8"/>
    <p:sldId id="1030" r:id="rId9"/>
    <p:sldId id="1032" r:id="rId10"/>
    <p:sldId id="1029" r:id="rId11"/>
    <p:sldId id="950" r:id="rId12"/>
    <p:sldId id="951" r:id="rId13"/>
    <p:sldId id="952" r:id="rId14"/>
    <p:sldId id="953" r:id="rId15"/>
    <p:sldId id="1033" r:id="rId16"/>
    <p:sldId id="1027" r:id="rId17"/>
    <p:sldId id="940" r:id="rId18"/>
    <p:sldId id="941" r:id="rId19"/>
    <p:sldId id="942" r:id="rId20"/>
    <p:sldId id="984" r:id="rId21"/>
    <p:sldId id="1031" r:id="rId22"/>
    <p:sldId id="524" r:id="rId23"/>
    <p:sldId id="526" r:id="rId24"/>
    <p:sldId id="525" r:id="rId25"/>
    <p:sldId id="1023" r:id="rId26"/>
    <p:sldId id="974" r:id="rId27"/>
    <p:sldId id="975" r:id="rId28"/>
    <p:sldId id="491" r:id="rId2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A3E7"/>
    <a:srgbClr val="66FFFF"/>
    <a:srgbClr val="F890A9"/>
    <a:srgbClr val="FF6DD9"/>
    <a:srgbClr val="FFFF99"/>
    <a:srgbClr val="FF9966"/>
    <a:srgbClr val="FF6600"/>
    <a:srgbClr val="FFFF0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98" autoAdjust="0"/>
    <p:restoredTop sz="96247" autoAdjust="0"/>
  </p:normalViewPr>
  <p:slideViewPr>
    <p:cSldViewPr>
      <p:cViewPr varScale="1">
        <p:scale>
          <a:sx n="127" d="100"/>
          <a:sy n="127" d="100"/>
        </p:scale>
        <p:origin x="149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05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44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44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349659A-C83B-4736-884D-AF4FE7C64F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073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57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37AEC8B-F373-49DE-B4AA-BE80377D71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8919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06922-70E5-33EB-4ED2-7132DEA6D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4F9781-26DF-FDD0-5B3F-BEAD266304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840BF2-7C3D-AFE2-3C14-75A1E3BFD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3DD7DD-697B-487D-CDAC-BEFD77B028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7AEC8B-F373-49DE-B4AA-BE80377D71F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4172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Temp Data: ftp://ftp.ncdc.noaa.gov/pub/data/cirs/drd964x.tmp.txt     Precip Data:  ftp://ftp.ncdc.noaa.gov/pub/data/cirs/drd964x.pcp.txt 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01D36D9B-2003-440E-9159-991343415078}" type="slidenum">
              <a:rPr lang="en-US" altLang="en-US" smtClean="0">
                <a:latin typeface="Arial" panose="020B0604020202020204" pitchFamily="34" charset="0"/>
              </a:rPr>
              <a:pPr/>
              <a:t>19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6709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Temp Data: ftp://ftp.ncdc.noaa.gov/pub/data/cirs/drd964x.tmp.txt     Precip Data:  ftp://ftp.ncdc.noaa.gov/pub/data/cirs/drd964x.pcp.txt 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65FEFEF4-F628-4345-B45B-A7AB6ACE47DD}" type="slidenum">
              <a:rPr lang="en-US" altLang="en-US" smtClean="0">
                <a:latin typeface="Arial" panose="020B0604020202020204" pitchFamily="34" charset="0"/>
              </a:rPr>
              <a:pPr/>
              <a:t>22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487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Temp Data: ftp://ftp.ncdc.noaa.gov/pub/data/cirs/drd964x.tmp.txt     Precip Data:  ftp://ftp.ncdc.noaa.gov/pub/data/cirs/drd964x.pcp.txt 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84EAFDB9-F797-4101-9F45-64837EEC4C1D}" type="slidenum">
              <a:rPr lang="en-US" altLang="en-US" smtClean="0">
                <a:latin typeface="Arial" panose="020B0604020202020204" pitchFamily="34" charset="0"/>
              </a:rPr>
              <a:pPr/>
              <a:t>23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7458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23B3AEB3-1A53-4432-B5DE-8727756E62B9}" type="slidenum">
              <a:rPr lang="en-US" altLang="en-US" smtClean="0">
                <a:latin typeface="Arial" panose="020B0604020202020204" pitchFamily="34" charset="0"/>
              </a:rPr>
              <a:pPr/>
              <a:t>25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3197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8035C7BA-8F70-4631-BF01-4F1FC40EF217}" type="slidenum">
              <a:rPr lang="en-US" altLang="en-US" smtClean="0">
                <a:latin typeface="Arial" panose="020B0604020202020204" pitchFamily="34" charset="0"/>
              </a:rPr>
              <a:pPr/>
              <a:t>26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5634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62000" indent="-2921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731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430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112963" indent="-233363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701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30273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845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941763" indent="-233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23B3AEB3-1A53-4432-B5DE-8727756E62B9}" type="slidenum">
              <a:rPr lang="en-US" altLang="en-US" smtClean="0">
                <a:latin typeface="Arial" panose="020B0604020202020204" pitchFamily="34" charset="0"/>
              </a:rPr>
              <a:pPr/>
              <a:t>27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490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Temp Data: ftp://ftp.ncdc.noaa.gov/pub/data/cirs/drd964x.tmp.txt     Precip Data:  ftp://ftp.ncdc.noaa.gov/pub/data/cirs/drd964x.pcp.txt </a:t>
            </a: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444ABE53-321B-4FC1-A8ED-41E7C332AE57}" type="slidenum">
              <a:rPr lang="en-US" altLang="en-US" smtClean="0">
                <a:latin typeface="Arial" panose="020B0604020202020204" pitchFamily="34" charset="0"/>
              </a:rPr>
              <a:pPr/>
              <a:t>6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910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Temp Data: ftp://ftp.ncdc.noaa.gov/pub/data/cirs/drd964x.tmp.txt     Precip Data:  ftp://ftp.ncdc.noaa.gov/pub/data/cirs/drd964x.pcp.txt 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01D36D9B-2003-440E-9159-991343415078}" type="slidenum">
              <a:rPr lang="en-US" altLang="en-US" smtClean="0">
                <a:latin typeface="Arial" panose="020B0604020202020204" pitchFamily="34" charset="0"/>
              </a:rPr>
              <a:pPr/>
              <a:t>7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184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451DC-0A60-80E5-3973-FC83112E7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BADB88-BA23-41CD-50A8-F1DDA82135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3B87C8-67B5-3C23-EC68-B1F833664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B8FCA4-4A3B-B659-6DA7-B326EDE781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7AEC8B-F373-49DE-B4AA-BE80377D71F5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689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4901B-6002-F0AA-CD20-F3056EC18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3744B09C-D9A8-4316-6F85-5B679E63FC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B0484945-EC3C-561E-9030-CB14C3FF94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Temp Data: ftp://ftp.ncdc.noaa.gov/pub/data/cirs/drd964x.tmp.txt     Precip Data:  ftp://ftp.ncdc.noaa.gov/pub/data/cirs/drd964x.pcp.txt </a:t>
            </a: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2099682A-A947-183D-0206-2D4DE8F09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3CE17FB3-9914-48FF-BC25-38447BC92046}" type="slidenum">
              <a:rPr lang="en-US" altLang="en-US" smtClean="0">
                <a:latin typeface="Arial" panose="020B0604020202020204" pitchFamily="34" charset="0"/>
              </a:rPr>
              <a:pPr/>
              <a:t>12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701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521B6-6C79-4C0F-6974-5A0CF8EF5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3B53DA17-830B-C9BF-04E7-BB5D0B23DD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178F77C4-537D-BF89-CB0E-8BA4D985B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Temp Data: ftp://ftp.ncdc.noaa.gov/pub/data/cirs/drd964x.tmp.txt     Precip Data:  ftp://ftp.ncdc.noaa.gov/pub/data/cirs/drd964x.pcp.txt </a:t>
            </a:r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467DAE34-AEFD-A89D-9418-13D33B35E0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3172FFB6-BDCE-4F79-8857-7A827ABA8CAF}" type="slidenum">
              <a:rPr lang="en-US" altLang="en-US" smtClean="0">
                <a:latin typeface="Arial" panose="020B0604020202020204" pitchFamily="34" charset="0"/>
              </a:rPr>
              <a:pPr/>
              <a:t>13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002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6C019-2047-B7A0-38F6-321C4D683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C93CB1-E2D2-7D94-53FF-02BF471DFB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A5B31B-FE98-314C-C446-F478C9EF6B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6FF43A-D366-1064-D4FD-748872D454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7AEC8B-F373-49DE-B4AA-BE80377D71F5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512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7AEC8B-F373-49DE-B4AA-BE80377D71F5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2547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Temp Data: ftp://ftp.ncdc.noaa.gov/pub/data/cirs/drd964x.tmp.txt     Precip Data:  ftp://ftp.ncdc.noaa.gov/pub/data/cirs/drd964x.pcp.txt 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fld id="{223F6224-3C2F-4C91-ACFB-F3F640DB36E7}" type="slidenum">
              <a:rPr lang="en-US" altLang="en-US" smtClean="0">
                <a:latin typeface="Arial" panose="020B0604020202020204" pitchFamily="34" charset="0"/>
              </a:rPr>
              <a:pPr/>
              <a:t>18</a:t>
            </a:fld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341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1 h 1906"/>
                <a:gd name="T4" fmla="*/ 6385 w 5740"/>
                <a:gd name="T5" fmla="*/ 171 h 1906"/>
                <a:gd name="T6" fmla="*/ 6385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8401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8401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21FEE1-D759-4048-855D-50C4D20806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28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AA5FE-918D-4D90-8ADD-77659DF10B0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623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875EC1-9E4F-40D8-8A06-A59332E89B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698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7BD23-D963-44FA-9923-5DA420D9BD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813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F996D-F74D-431C-B89D-9D283D6800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061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C474F-4E1E-4A1B-AA0F-1106A30FD87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64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D83A0-3413-4304-9378-76B622C97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060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2F4B1-4FC9-4C95-96E0-0C3B35C595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580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6126C-2168-4FAE-A649-ECCC48D201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497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F922A8-EA88-45BD-AF0F-066AE7C3A6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106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30521-40EC-4B29-9A35-8C56A45D67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90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A57FE04-CC4F-486B-9D54-193DFB7E22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8298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8298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38298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8298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</p:grpSp>
        <p:sp>
          <p:nvSpPr>
            <p:cNvPr id="38298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1 h 1906"/>
                <a:gd name="T4" fmla="*/ 6385 w 5740"/>
                <a:gd name="T5" fmla="*/ 171 h 1906"/>
                <a:gd name="T6" fmla="*/ 6385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8298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8299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8299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483" r:id="rId1"/>
    <p:sldLayoutId id="2147485473" r:id="rId2"/>
    <p:sldLayoutId id="2147485474" r:id="rId3"/>
    <p:sldLayoutId id="2147485475" r:id="rId4"/>
    <p:sldLayoutId id="2147485476" r:id="rId5"/>
    <p:sldLayoutId id="2147485477" r:id="rId6"/>
    <p:sldLayoutId id="2147485478" r:id="rId7"/>
    <p:sldLayoutId id="2147485479" r:id="rId8"/>
    <p:sldLayoutId id="2147485480" r:id="rId9"/>
    <p:sldLayoutId id="2147485481" r:id="rId10"/>
    <p:sldLayoutId id="21474854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eter.gj.parsons@odf.oregon.gov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regon.gov/oda/natural-resources/pages/weather.aspx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roughtmonitor.unl.edu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om.gov.au/climate/enso" TargetMode="External"/><Relationship Id="rId3" Type="http://schemas.openxmlformats.org/officeDocument/2006/relationships/hyperlink" Target="https://www.oregon.gov/oda/natural-resources/pages/weather.aspx" TargetMode="External"/><Relationship Id="rId7" Type="http://schemas.openxmlformats.org/officeDocument/2006/relationships/hyperlink" Target="http://www.bom.gov.au/climate/model-summary/#region=NINO34&amp;tabs=Overview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pc.ncep.noaa.gov/products/analysis_monitoring/enso_advisory" TargetMode="External"/><Relationship Id="rId5" Type="http://schemas.openxmlformats.org/officeDocument/2006/relationships/hyperlink" Target="https://www.cpc.ncep.noaa.gov/products/predictions/long_range/fxus07.html" TargetMode="External"/><Relationship Id="rId4" Type="http://schemas.openxmlformats.org/officeDocument/2006/relationships/hyperlink" Target="https://www.cpc.ncep.noaa.gov/products/predictions/long_range/seasonal.php?lead=01" TargetMode="External"/><Relationship Id="rId9" Type="http://schemas.openxmlformats.org/officeDocument/2006/relationships/hyperlink" Target="https://iri.columbia.edu/our-expertise/climate/forecasts/enso/current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wrcc.dri.edu/wwdt/" TargetMode="External"/><Relationship Id="rId3" Type="http://schemas.openxmlformats.org/officeDocument/2006/relationships/hyperlink" Target="https://www.cpc.ncep.noaa.gov/products/expert_assessment/season_drought.png" TargetMode="External"/><Relationship Id="rId7" Type="http://schemas.openxmlformats.org/officeDocument/2006/relationships/hyperlink" Target="https://www.drought.gov/nadm/content/percent-average-precipitation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oughtmonitor.unl.edu/" TargetMode="External"/><Relationship Id="rId5" Type="http://schemas.openxmlformats.org/officeDocument/2006/relationships/hyperlink" Target="https://www.nrcs.usda.gov/wps/portal/wcc/home/snowClimateMonitoring/snowpack/" TargetMode="External"/><Relationship Id="rId4" Type="http://schemas.openxmlformats.org/officeDocument/2006/relationships/hyperlink" Target="https://www.wcc.nrcs.usda.gov/ftpref/data/water/wcs/gis/maps/or_swepctnormal_update.pdf" TargetMode="External"/><Relationship Id="rId9" Type="http://schemas.openxmlformats.org/officeDocument/2006/relationships/hyperlink" Target="https://gacc.nifc.gov/nwcc/predict/outlook.aspx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peter.gj.parsons@oregon.gov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public.govdelivery.com/accounts/ORODA/subscriber/new?topic_id=ORODA_1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3330B3F-D8CF-0967-9E35-B62456C84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2" y="4762"/>
            <a:ext cx="9128125" cy="685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8130" name="Text Box 34"/>
          <p:cNvSpPr txBox="1">
            <a:spLocks noChangeArrowheads="1"/>
          </p:cNvSpPr>
          <p:nvPr/>
        </p:nvSpPr>
        <p:spPr bwMode="auto">
          <a:xfrm>
            <a:off x="0" y="4724400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</a:rPr>
              <a:t>Contact:  Pete Parsons, ODF Lead Meteorologist</a:t>
            </a:r>
          </a:p>
          <a:p>
            <a:pPr lvl="0" algn="ctr">
              <a:defRPr/>
            </a:pP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</a:rPr>
              <a:t>503-945-7448 or </a:t>
            </a: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peter.gj.parsons@odf.oregon.gov</a:t>
            </a:r>
            <a:endParaRPr lang="en-US" sz="2400" dirty="0"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50800" dist="50800" dir="2700000" algn="tl" rotWithShape="0">
                  <a:prstClr val="black"/>
                </a:outerShdw>
              </a:effectLst>
            </a:endParaRPr>
          </a:p>
          <a:p>
            <a:pPr lvl="0" algn="ctr">
              <a:defRPr/>
            </a:pPr>
            <a:endParaRPr lang="en-US" sz="800" dirty="0">
              <a:effectLst>
                <a:outerShdw blurRad="50800" dist="50800" dir="2700000" algn="tl" rotWithShape="0">
                  <a:prstClr val="black"/>
                </a:outerShdw>
              </a:effectLst>
            </a:endParaRPr>
          </a:p>
          <a:p>
            <a:pPr lvl="0" algn="ctr">
              <a:defRPr/>
            </a:pPr>
            <a:endParaRPr lang="en-US" sz="800" dirty="0">
              <a:solidFill>
                <a:srgbClr val="FFFF99"/>
              </a:solidFill>
              <a:effectLst>
                <a:outerShdw blurRad="50800" dist="50800" dir="2700000" algn="tl" rotWithShape="0">
                  <a:prstClr val="black"/>
                </a:outerShdw>
              </a:effectLst>
            </a:endParaRPr>
          </a:p>
          <a:p>
            <a:pPr lvl="0" algn="ctr">
              <a:defRPr/>
            </a:pPr>
            <a:r>
              <a:rPr lang="en-US" dirty="0">
                <a:effectLst>
                  <a:outerShdw blurRad="50800" dist="50800" dir="2700000" algn="tl" rotWithShape="0">
                    <a:prstClr val="black"/>
                  </a:outerShdw>
                </a:effectLst>
              </a:rPr>
              <a:t>ODA Team: Andy Zimmerman; Jenn Ambrose; Laura Passage; Weston Hustace           ODF Team: Julie Vondrachek; Kristin Cody; Gary Votaw; Sherri Pugh</a:t>
            </a:r>
          </a:p>
        </p:txBody>
      </p:sp>
      <p:sp>
        <p:nvSpPr>
          <p:cNvPr id="38810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19050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  <a:effectLst>
                  <a:outerShdw blurRad="50800" dist="50800" dir="2700000" algn="tl">
                    <a:srgbClr val="000000"/>
                  </a:outerShdw>
                </a:effectLst>
              </a:rPr>
              <a:t>Seasonal Climate Forecast Verification</a:t>
            </a:r>
            <a:br>
              <a:rPr lang="en-US" sz="4000" dirty="0">
                <a:solidFill>
                  <a:schemeClr val="tx1"/>
                </a:solidFill>
                <a:effectLst>
                  <a:outerShdw blurRad="50800" dist="50800" dir="2700000" algn="tl">
                    <a:srgbClr val="000000"/>
                  </a:outerShdw>
                </a:effectLst>
              </a:rPr>
            </a:br>
            <a:r>
              <a:rPr lang="en-US" sz="4000" dirty="0">
                <a:solidFill>
                  <a:schemeClr val="tx1"/>
                </a:solidFill>
                <a:effectLst>
                  <a:outerShdw blurRad="50800" dist="50800" dir="2700000" algn="tl">
                    <a:srgbClr val="000000"/>
                  </a:outerShdw>
                </a:effectLst>
              </a:rPr>
              <a:t>January – March 2026</a:t>
            </a:r>
            <a:br>
              <a:rPr lang="en-US" sz="4000" dirty="0">
                <a:solidFill>
                  <a:schemeClr val="tx1"/>
                </a:solidFill>
                <a:effectLst>
                  <a:outerShdw blurRad="50800" dist="50800" dir="2700000" algn="tl">
                    <a:srgbClr val="000000"/>
                  </a:outerShdw>
                </a:effectLst>
              </a:rPr>
            </a:br>
            <a:r>
              <a:rPr lang="en-US" sz="3200" dirty="0">
                <a:solidFill>
                  <a:schemeClr val="tx1"/>
                </a:solidFill>
                <a:effectLst>
                  <a:outerShdw blurRad="50800" dist="50800" dir="2700000" algn="tl">
                    <a:srgbClr val="000000"/>
                  </a:outerShdw>
                </a:effectLst>
              </a:rPr>
              <a:t> </a:t>
            </a:r>
            <a:r>
              <a:rPr lang="en-US" sz="3200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50800" dist="50800" dir="2700000" algn="tl">
                    <a:srgbClr val="000000"/>
                  </a:outerShdw>
                </a:effectLst>
              </a:rPr>
              <a:t>Issued:  April 11, 2026</a:t>
            </a:r>
          </a:p>
        </p:txBody>
      </p:sp>
    </p:spTree>
    <p:extLst>
      <p:ext uri="{BB962C8B-B14F-4D97-AF65-F5344CB8AC3E}">
        <p14:creationId xmlns:p14="http://schemas.microsoft.com/office/powerpoint/2010/main" val="399861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6EFFF8-4816-4E2C-7FE5-896612B23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E1AD5661-378A-58F2-D163-5017609B626D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849058"/>
            <a:ext cx="4362450" cy="394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>
            <a:extLst>
              <a:ext uri="{FF2B5EF4-FFF2-40B4-BE49-F238E27FC236}">
                <a16:creationId xmlns:a16="http://schemas.microsoft.com/office/drawing/2014/main" id="{92F36044-698B-7E94-6A88-07811D71980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428625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February 2026</a:t>
            </a:r>
            <a:br>
              <a:rPr lang="en-US" dirty="0">
                <a:solidFill>
                  <a:srgbClr val="E5E5FF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(Forecast Issued January 15, 2026)/</a:t>
            </a:r>
            <a:r>
              <a:rPr lang="en-US" sz="3200" dirty="0">
                <a:solidFill>
                  <a:srgbClr val="FFFFFF"/>
                </a:solidFill>
              </a:rPr>
              <a:t>(Actual)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1748" name="Text Box 3">
            <a:extLst>
              <a:ext uri="{FF2B5EF4-FFF2-40B4-BE49-F238E27FC236}">
                <a16:creationId xmlns:a16="http://schemas.microsoft.com/office/drawing/2014/main" id="{C3050EA3-AAF8-DEDD-50A0-E138D80E7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7" y="1290935"/>
            <a:ext cx="43332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Upper-Air Pattern</a:t>
            </a:r>
          </a:p>
        </p:txBody>
      </p:sp>
      <p:sp>
        <p:nvSpPr>
          <p:cNvPr id="31749" name="Text Box 4">
            <a:extLst>
              <a:ext uri="{FF2B5EF4-FFF2-40B4-BE49-F238E27FC236}">
                <a16:creationId xmlns:a16="http://schemas.microsoft.com/office/drawing/2014/main" id="{E3D10578-4DFD-1B2D-B6AF-DD17BDE54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290935"/>
            <a:ext cx="39885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Comic Sans MS" panose="030F0702030302020204" pitchFamily="66" charset="0"/>
              </a:rPr>
              <a:t>Actual Upper-Air Pattern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1B25FD2-9AD6-51A8-40DE-29D422468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988170"/>
            <a:ext cx="8991600" cy="71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The forecast (left) and the observed pattern (right) both showed mean ridging near the west coast.  </a:t>
            </a:r>
            <a:r>
              <a:rPr lang="en-US" sz="2000" b="1" i="1" u="sng" kern="0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 “partial forecast hit.”</a:t>
            </a:r>
            <a:endParaRPr lang="en-US" sz="2000" b="1" i="1" u="sng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6C2266BA-3822-D557-C178-D72CADAA6972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849058"/>
            <a:ext cx="4362450" cy="39421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341377"/>
      </p:ext>
    </p:extLst>
  </p:cSld>
  <p:clrMapOvr>
    <a:masterClrMapping/>
  </p:clrMapOvr>
  <p:transition spd="slow">
    <p:pull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77436-0C54-62A9-4BD2-744070E88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CC7C9A07-3B47-4D89-1301-74A14A7F0AD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828816"/>
            <a:ext cx="4362450" cy="395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>
            <a:extLst>
              <a:ext uri="{FF2B5EF4-FFF2-40B4-BE49-F238E27FC236}">
                <a16:creationId xmlns:a16="http://schemas.microsoft.com/office/drawing/2014/main" id="{94E03A66-C112-09DF-760B-96C2CD20A8A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428625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February 2026</a:t>
            </a:r>
            <a:br>
              <a:rPr lang="en-US" dirty="0">
                <a:solidFill>
                  <a:srgbClr val="E5E5FF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(Forecast Issued January 15, 2026)/</a:t>
            </a:r>
            <a:r>
              <a:rPr lang="en-US" sz="3200" dirty="0">
                <a:solidFill>
                  <a:srgbClr val="FFFFFF"/>
                </a:solidFill>
              </a:rPr>
              <a:t>(Actual)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1748" name="Text Box 3">
            <a:extLst>
              <a:ext uri="{FF2B5EF4-FFF2-40B4-BE49-F238E27FC236}">
                <a16:creationId xmlns:a16="http://schemas.microsoft.com/office/drawing/2014/main" id="{3F86CFC8-B156-80B1-17BB-58FB4BBC3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7" y="1290935"/>
            <a:ext cx="45336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Upper-Air Anomalies</a:t>
            </a:r>
          </a:p>
        </p:txBody>
      </p:sp>
      <p:sp>
        <p:nvSpPr>
          <p:cNvPr id="31749" name="Text Box 4">
            <a:extLst>
              <a:ext uri="{FF2B5EF4-FFF2-40B4-BE49-F238E27FC236}">
                <a16:creationId xmlns:a16="http://schemas.microsoft.com/office/drawing/2014/main" id="{E86A1BF1-9EF4-52CE-FA6A-D7FE20EAC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290935"/>
            <a:ext cx="43492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Comic Sans MS" panose="030F0702030302020204" pitchFamily="66" charset="0"/>
              </a:rPr>
              <a:t>Actual Upper-Air Anomalies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297BDA0-CC67-D13D-67FD-38FF636F8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5791200"/>
            <a:ext cx="9143999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Upper-air anomalies were minimal for both the analog composite (left), which had widely varying individual solutions, and the observed pattern (right).  The latter had more ridging over the Rockies...  </a:t>
            </a:r>
            <a:r>
              <a:rPr lang="en-US" sz="2000" b="1" i="1" kern="0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Only a “partial forecast hit.”</a:t>
            </a:r>
            <a:endParaRPr lang="en-US" sz="2000" b="1" i="1" kern="0" dirty="0">
              <a:solidFill>
                <a:srgbClr val="FFA3E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3F9553F9-AB28-6F4D-707E-9C02355CD2DB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828816"/>
            <a:ext cx="4362450" cy="39592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60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F14EE-BCC3-E46E-D0B8-98615BBD8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2" name="Rectangle 2">
            <a:extLst>
              <a:ext uri="{FF2B5EF4-FFF2-40B4-BE49-F238E27FC236}">
                <a16:creationId xmlns:a16="http://schemas.microsoft.com/office/drawing/2014/main" id="{33890A91-44EC-609A-D558-8BC1A98C140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February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January 15, 2026)/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20BBFA5F-0126-668D-26DF-78AEDCDAB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600200"/>
            <a:ext cx="4111625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Temperatures</a:t>
            </a: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1D549078-D3F1-8569-C138-1A80F9E9D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1600200"/>
            <a:ext cx="3709988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omic Sans MS" panose="030F0702030302020204" pitchFamily="66" charset="0"/>
              </a:rPr>
              <a:t>Actual Temperatures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6AB679B8-DB42-B13B-339C-66DF4C11F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525" y="6289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Comic Sans MS" panose="030F0702030302020204" pitchFamily="66" charset="0"/>
            </a:endParaRPr>
          </a:p>
        </p:txBody>
      </p:sp>
      <p:pic>
        <p:nvPicPr>
          <p:cNvPr id="9223" name="Picture 9">
            <a:extLst>
              <a:ext uri="{FF2B5EF4-FFF2-40B4-BE49-F238E27FC236}">
                <a16:creationId xmlns:a16="http://schemas.microsoft.com/office/drawing/2014/main" id="{01D5A55C-9F66-3F0C-96B9-84E224B8FFD3}"/>
              </a:ext>
            </a:extLst>
          </p:cNvPr>
          <p:cNvPicPr preferRelativeResize="0">
            <a:picLocks noGrp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2286010"/>
            <a:ext cx="4340225" cy="379705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10">
            <a:extLst>
              <a:ext uri="{FF2B5EF4-FFF2-40B4-BE49-F238E27FC236}">
                <a16:creationId xmlns:a16="http://schemas.microsoft.com/office/drawing/2014/main" id="{5727DF22-E55F-AE8C-9743-9671C510A691}"/>
              </a:ext>
            </a:extLst>
          </p:cNvPr>
          <p:cNvPicPr preferRelativeResize="0">
            <a:picLocks noGrp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2286010"/>
            <a:ext cx="4343400" cy="37970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6">
            <a:extLst>
              <a:ext uri="{FF2B5EF4-FFF2-40B4-BE49-F238E27FC236}">
                <a16:creationId xmlns:a16="http://schemas.microsoft.com/office/drawing/2014/main" id="{94ACC96C-C759-A045-C133-C36DFA13F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216650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Data courtesy of the National Centers for Environmental Information (NCEI)</a:t>
            </a:r>
          </a:p>
          <a:p>
            <a:pPr algn="ctr"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773808"/>
      </p:ext>
    </p:extLst>
  </p:cSld>
  <p:clrMapOvr>
    <a:masterClrMapping/>
  </p:clrMapOvr>
  <p:transition spd="med">
    <p:pull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83246-D7AB-3D6C-51A1-5344CA3A1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>
            <a:extLst>
              <a:ext uri="{FF2B5EF4-FFF2-40B4-BE49-F238E27FC236}">
                <a16:creationId xmlns:a16="http://schemas.microsoft.com/office/drawing/2014/main" id="{DBA54019-B31D-FF82-10CD-EB9AA8D39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600200"/>
            <a:ext cx="3884613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Precipitation</a:t>
            </a:r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1DE61BE6-B393-2784-69FB-9943CCB4F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1600200"/>
            <a:ext cx="3482975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omic Sans MS" panose="030F0702030302020204" pitchFamily="66" charset="0"/>
              </a:rPr>
              <a:t>Actual Precipitation</a:t>
            </a: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9CCB9956-BA2A-8359-6949-6262B48BA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525" y="6289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Comic Sans MS" panose="030F0702030302020204" pitchFamily="66" charset="0"/>
            </a:endParaRPr>
          </a:p>
        </p:txBody>
      </p:sp>
      <p:pic>
        <p:nvPicPr>
          <p:cNvPr id="11271" name="Picture 9">
            <a:extLst>
              <a:ext uri="{FF2B5EF4-FFF2-40B4-BE49-F238E27FC236}">
                <a16:creationId xmlns:a16="http://schemas.microsoft.com/office/drawing/2014/main" id="{B7609FE0-4153-6167-E99C-865B613EF1F4}"/>
              </a:ext>
            </a:extLst>
          </p:cNvPr>
          <p:cNvPicPr preferRelativeResize="0">
            <a:picLocks noGrp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2285999"/>
            <a:ext cx="4343400" cy="37970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10">
            <a:extLst>
              <a:ext uri="{FF2B5EF4-FFF2-40B4-BE49-F238E27FC236}">
                <a16:creationId xmlns:a16="http://schemas.microsoft.com/office/drawing/2014/main" id="{133BC97C-715E-C5AA-3D4E-AADC3C21DC3A}"/>
              </a:ext>
            </a:extLst>
          </p:cNvPr>
          <p:cNvPicPr preferRelativeResize="0">
            <a:picLocks noGrp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2285999"/>
            <a:ext cx="4343400" cy="37970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6">
            <a:extLst>
              <a:ext uri="{FF2B5EF4-FFF2-40B4-BE49-F238E27FC236}">
                <a16:creationId xmlns:a16="http://schemas.microsoft.com/office/drawing/2014/main" id="{C2F914C5-569D-7F7A-B179-4DEC96853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6216650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Data courtesy of the National Centers for Environmental Information (NCEI)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8A6FD3BC-176D-1BF4-36FB-6B27CE9A102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February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January 15, 2026)/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05883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98675-5857-4B38-7D30-062667004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7" name="Rectangle 3">
            <a:extLst>
              <a:ext uri="{FF2B5EF4-FFF2-40B4-BE49-F238E27FC236}">
                <a16:creationId xmlns:a16="http://schemas.microsoft.com/office/drawing/2014/main" id="{757DB938-BE16-0BA5-BDF9-CFEEDB516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0"/>
            <a:ext cx="8763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2700000" algn="ctr" rotWithShape="0">
              <a:schemeClr val="bg2"/>
            </a:outerShdw>
          </a:effectLst>
        </p:spPr>
        <p:txBody>
          <a:bodyPr/>
          <a:lstStyle/>
          <a:p>
            <a:pPr marL="342900" lvl="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 pitchFamily="18" charset="0"/>
                <a:ea typeface="+mn-ea"/>
                <a:cs typeface="+mn-cs"/>
              </a:rPr>
              <a:t>Analogs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had diverse weather.  1968 was very mild with anomalous ridging over Oregon.  1982 &amp; 2018 had more active and cooler weather.  Their blend called for slightly warmer than average conditions.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 pitchFamily="18" charset="0"/>
                <a:ea typeface="+mn-ea"/>
                <a:cs typeface="+mn-cs"/>
              </a:rPr>
              <a:t>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(Strong ridging early in the month transitioned to a cool mid-month trough, then a period of mild SW flow, before a ridge returned.  Temperatures were quite mild.)  </a:t>
            </a:r>
            <a:r>
              <a:rPr lang="en-US" sz="2400" b="1" i="1" u="sng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A “partial forecast hit.”  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endParaRPr lang="en-US" sz="800" b="1" i="1" u="sng" dirty="0">
              <a:solidFill>
                <a:srgbClr val="FFA3E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1968 &amp; 1982 were wetter than average...2018 was drier but had significant valley snow.  </a:t>
            </a:r>
            <a:r>
              <a:rPr lang="en-US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(The analog-blend forecast for precipitation was solid.  There were some areas with brief western valley snow at mid-month.  Mountain snowpacks remained well below normal.)  </a:t>
            </a:r>
            <a:r>
              <a:rPr lang="en-US" sz="2400" b="1" i="1" u="sng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A “partial forecast hit.”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137CB4B-D324-AB78-9377-787B5BDD0F68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February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January 15, 2026)/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925674"/>
      </p:ext>
    </p:extLst>
  </p:cSld>
  <p:clrMapOvr>
    <a:masterClrMapping/>
  </p:clrMapOvr>
  <p:transition spd="med">
    <p:pull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26888-868D-8739-DCED-41C057F5F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C34018-B8F8-CB03-D6F9-BA6647235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9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E054E-7B21-421C-9CC4-BA5F997A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2D97A12A-09B5-8E25-9739-DBC06C351E0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849058"/>
            <a:ext cx="4362450" cy="394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>
            <a:extLst>
              <a:ext uri="{FF2B5EF4-FFF2-40B4-BE49-F238E27FC236}">
                <a16:creationId xmlns:a16="http://schemas.microsoft.com/office/drawing/2014/main" id="{B4F526FC-A3A7-2AA2-0173-B248BB344DD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428625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March 2026</a:t>
            </a:r>
            <a:br>
              <a:rPr lang="en-US" dirty="0">
                <a:solidFill>
                  <a:srgbClr val="E5E5FF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(Forecast Issued February 20, 2026)/</a:t>
            </a:r>
            <a:r>
              <a:rPr lang="en-US" sz="3200" dirty="0">
                <a:solidFill>
                  <a:srgbClr val="FFFFFF"/>
                </a:solidFill>
              </a:rPr>
              <a:t>(Actual)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1748" name="Text Box 3">
            <a:extLst>
              <a:ext uri="{FF2B5EF4-FFF2-40B4-BE49-F238E27FC236}">
                <a16:creationId xmlns:a16="http://schemas.microsoft.com/office/drawing/2014/main" id="{D2A6212D-6171-E0F5-BB01-8DA6417D2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7" y="1290935"/>
            <a:ext cx="43332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Upper-Air Pattern</a:t>
            </a:r>
          </a:p>
        </p:txBody>
      </p:sp>
      <p:sp>
        <p:nvSpPr>
          <p:cNvPr id="31749" name="Text Box 4">
            <a:extLst>
              <a:ext uri="{FF2B5EF4-FFF2-40B4-BE49-F238E27FC236}">
                <a16:creationId xmlns:a16="http://schemas.microsoft.com/office/drawing/2014/main" id="{6149AC07-4857-9B99-0150-F45A7C344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290935"/>
            <a:ext cx="39885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Comic Sans MS" panose="030F0702030302020204" pitchFamily="66" charset="0"/>
              </a:rPr>
              <a:t>Actual Upper-Air Pattern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0C902B0-7133-7F4E-10ED-518014C865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791200"/>
            <a:ext cx="8991600" cy="101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Analogs (left) had some anomalous troughing with WSW flow aloft over Oregon.  Oregon did have prevailing WSW flow aloft (right) but with more ridging than indicated by the analogs.  </a:t>
            </a:r>
            <a:r>
              <a:rPr lang="en-US" sz="2000" b="1" i="1" u="sng" kern="0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 “partial forecast hit.”</a:t>
            </a:r>
            <a:endParaRPr lang="en-US" sz="2000" b="1" i="1" u="sng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160C2209-DF3F-536A-BADA-7C8EB83D51E7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849058"/>
            <a:ext cx="4362450" cy="39421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29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849058"/>
            <a:ext cx="4362450" cy="394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428625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March 2026</a:t>
            </a:r>
            <a:br>
              <a:rPr lang="en-US" dirty="0">
                <a:solidFill>
                  <a:srgbClr val="E5E5FF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(Forecast Issued February 20, 2026)/</a:t>
            </a:r>
            <a:r>
              <a:rPr lang="en-US" sz="3200" dirty="0">
                <a:solidFill>
                  <a:srgbClr val="FFFFFF"/>
                </a:solidFill>
              </a:rPr>
              <a:t>(Actual)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38387" y="1290935"/>
            <a:ext cx="45336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Upper-Air Anomalies</a:t>
            </a: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4724400" y="1290935"/>
            <a:ext cx="43492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Comic Sans MS" panose="030F0702030302020204" pitchFamily="66" charset="0"/>
              </a:rPr>
              <a:t>Actual Upper-Air Anomalies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6200" y="5943600"/>
            <a:ext cx="899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The analog forecast (left) showed anomalous troughing over Oregon, which was in stark contrast to the anomalous ridging observed (right).  </a:t>
            </a:r>
            <a:r>
              <a:rPr lang="en-US" sz="2000" b="1" i="1" u="sng" kern="0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 big “forecast miss.”</a:t>
            </a:r>
            <a:endParaRPr lang="en-US" sz="2000" b="1" i="1" u="sng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31751" name="Picture 9"/>
          <p:cNvPicPr>
            <a:picLocks noGrp="1" noChangeArrowheads="1"/>
          </p:cNvPicPr>
          <p:nvPr>
            <p:ph sz="half"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849058"/>
            <a:ext cx="4362450" cy="39421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000280"/>
      </p:ext>
    </p:extLst>
  </p:cSld>
  <p:clrMapOvr>
    <a:masterClrMapping/>
  </p:clrMapOvr>
  <p:transition spd="slow">
    <p:pull dir="r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81000" y="1600200"/>
            <a:ext cx="4111625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Temperatures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4953000" y="1600200"/>
            <a:ext cx="3709988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omic Sans MS" panose="030F0702030302020204" pitchFamily="66" charset="0"/>
              </a:rPr>
              <a:t>Actual Temperatures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946525" y="6289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Comic Sans MS" panose="030F0702030302020204" pitchFamily="66" charset="0"/>
            </a:endParaRPr>
          </a:p>
        </p:txBody>
      </p:sp>
      <p:pic>
        <p:nvPicPr>
          <p:cNvPr id="14343" name="Picture 9"/>
          <p:cNvPicPr preferRelativeResize="0">
            <a:picLocks noGrp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2286020"/>
            <a:ext cx="4340225" cy="379704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9"/>
          <p:cNvPicPr preferRelativeResize="0">
            <a:picLocks noGrp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2286020"/>
            <a:ext cx="4343400" cy="379704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52400" y="6216650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Data courtesy of the National Centers for Environmental Information (NCEI)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March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February 20, 2026)/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98753"/>
      </p:ext>
    </p:extLst>
  </p:cSld>
  <p:clrMapOvr>
    <a:masterClrMapping/>
  </p:clrMapOvr>
  <p:transition spd="med">
    <p:pull dir="r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81000" y="1600200"/>
            <a:ext cx="3884613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Precipitation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953000" y="1600200"/>
            <a:ext cx="3482975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omic Sans MS" panose="030F0702030302020204" pitchFamily="66" charset="0"/>
              </a:rPr>
              <a:t>Actual Precipitation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946525" y="6289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Comic Sans MS" panose="030F0702030302020204" pitchFamily="66" charset="0"/>
            </a:endParaRPr>
          </a:p>
        </p:txBody>
      </p:sp>
      <p:pic>
        <p:nvPicPr>
          <p:cNvPr id="16391" name="Picture 9"/>
          <p:cNvPicPr preferRelativeResize="0">
            <a:picLocks noGrp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2285999"/>
            <a:ext cx="4343400" cy="37970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9"/>
          <p:cNvPicPr preferRelativeResize="0">
            <a:picLocks noGrp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2285999"/>
            <a:ext cx="4343400" cy="37970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52400" y="6216650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Data courtesy of the National Centers for Environmental Information (NCEI)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March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February 20, 2026)/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845156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>
                <a:solidFill>
                  <a:schemeClr val="tx1"/>
                </a:solidFill>
              </a:rPr>
              <a:t>Format and Purpose:</a:t>
            </a:r>
          </a:p>
        </p:txBody>
      </p:sp>
      <p:sp>
        <p:nvSpPr>
          <p:cNvPr id="4280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8763000" cy="5638800"/>
          </a:xfrm>
        </p:spPr>
        <p:txBody>
          <a:bodyPr/>
          <a:lstStyle/>
          <a:p>
            <a:pPr marL="0" indent="0" eaLnBrk="1" hangingPunct="1">
              <a:defRPr/>
            </a:pPr>
            <a:r>
              <a:rPr lang="en-US" dirty="0"/>
              <a:t>  A side-by-side comparison of the </a:t>
            </a:r>
            <a:r>
              <a:rPr lang="en-US" dirty="0">
                <a:solidFill>
                  <a:srgbClr val="FFFF00"/>
                </a:solidFill>
              </a:rPr>
              <a:t>“Seasonal Climate Forecast”</a:t>
            </a:r>
            <a:r>
              <a:rPr lang="en-US" dirty="0"/>
              <a:t> vs. what </a:t>
            </a:r>
            <a:r>
              <a:rPr lang="en-US" sz="2800" b="1" dirty="0"/>
              <a:t>(Actually Occurred) </a:t>
            </a:r>
            <a:r>
              <a:rPr lang="en-US" dirty="0"/>
              <a:t>is done for both the 1-month &amp; 3-month forecasts.</a:t>
            </a:r>
            <a:r>
              <a:rPr lang="en-US" dirty="0">
                <a:solidFill>
                  <a:srgbClr val="FFFF00"/>
                </a:solidFill>
              </a:rPr>
              <a:t>*</a:t>
            </a:r>
          </a:p>
          <a:p>
            <a:pPr marL="0" indent="0" eaLnBrk="1" hangingPunct="1">
              <a:defRPr/>
            </a:pPr>
            <a:r>
              <a:rPr lang="en-US" dirty="0">
                <a:solidFill>
                  <a:srgbClr val="FFA3E7"/>
                </a:solidFill>
              </a:rPr>
              <a:t>  The accuracy of each forecast is reviewed, and the need for analog-year updates is examined.</a:t>
            </a:r>
          </a:p>
          <a:p>
            <a:pPr marL="0" indent="0" eaLnBrk="1" hangingPunct="1">
              <a:defRPr/>
            </a:pPr>
            <a:r>
              <a:rPr lang="en-US" dirty="0">
                <a:solidFill>
                  <a:srgbClr val="FFA3E7"/>
                </a:solidFill>
              </a:rPr>
              <a:t>  </a:t>
            </a:r>
            <a:r>
              <a:rPr lang="en-US" dirty="0"/>
              <a:t>This is part of an ongoing assessment of the utility of this forecast method.**</a:t>
            </a:r>
          </a:p>
          <a:p>
            <a:pPr marL="0" indent="0" eaLnBrk="1" hangingPunct="1">
              <a:buNone/>
              <a:defRPr/>
            </a:pPr>
            <a:endParaRPr lang="en-US" sz="800" i="1" dirty="0">
              <a:solidFill>
                <a:srgbClr val="FFFF00"/>
              </a:solidFill>
            </a:endParaRPr>
          </a:p>
          <a:p>
            <a:pPr marL="0" indent="0" algn="ctr" eaLnBrk="1" hangingPunct="1">
              <a:buNone/>
              <a:defRPr/>
            </a:pPr>
            <a:r>
              <a:rPr lang="en-US" sz="2800" i="1" dirty="0">
                <a:solidFill>
                  <a:srgbClr val="FFFF00"/>
                </a:solidFill>
              </a:rPr>
              <a:t>   *Utilizes 1991-2020 long-term averages</a:t>
            </a:r>
          </a:p>
          <a:p>
            <a:pPr marL="0" indent="0" algn="ctr" eaLnBrk="1" hangingPunct="1">
              <a:buFont typeface="Wingdings" panose="05000000000000000000" pitchFamily="2" charset="2"/>
              <a:buNone/>
              <a:defRPr/>
            </a:pPr>
            <a:r>
              <a:rPr lang="en-US" sz="3600" dirty="0"/>
              <a:t>**</a:t>
            </a:r>
            <a:r>
              <a:rPr lang="en-US" sz="2800" dirty="0"/>
              <a:t>See “Forecasting Methods…” at:</a:t>
            </a:r>
          </a:p>
          <a:p>
            <a:pPr marL="0" indent="0" algn="ctr" eaLnBrk="1" hangingPunct="1">
              <a:buNone/>
              <a:defRPr/>
            </a:pPr>
            <a:r>
              <a:rPr lang="en-US" sz="2400" u="sng" dirty="0">
                <a:effectLst/>
                <a:hlinkClick r:id="rId2"/>
              </a:rPr>
              <a:t>https://www.oregon.gov/oda/natural-resources/pages/weather.aspx</a:t>
            </a:r>
            <a:endParaRPr lang="en-US" sz="2400" dirty="0"/>
          </a:p>
        </p:txBody>
      </p:sp>
    </p:spTree>
  </p:cSld>
  <p:clrMapOvr>
    <a:masterClrMapping/>
  </p:clrMapOvr>
  <p:transition spd="med">
    <p:pull dir="r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7" name="Rectangle 3"/>
          <p:cNvSpPr>
            <a:spLocks noChangeArrowheads="1"/>
          </p:cNvSpPr>
          <p:nvPr/>
        </p:nvSpPr>
        <p:spPr bwMode="auto">
          <a:xfrm>
            <a:off x="152400" y="1676400"/>
            <a:ext cx="8763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2700000" algn="ctr" rotWithShape="0">
              <a:schemeClr val="bg2"/>
            </a:outerShdw>
          </a:effec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Analogs had high variability in temperatures, ranging was a relatively warm 1963 to a cool 2018.  Their blend predicted warmer-than-average conditions, especially east.  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(Temperatures were well-above normal.  The southern half of central and eastern Oregon...zones 5, 7, &amp; 9...recorded their warmest March on record.)</a:t>
            </a:r>
            <a:r>
              <a:rPr lang="en-US" sz="2400" b="1" i="1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 </a:t>
            </a:r>
            <a:r>
              <a:rPr lang="en-US" sz="2400" b="1" i="1" u="sng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A </a:t>
            </a:r>
            <a:r>
              <a:rPr kumimoji="0" lang="en-US" sz="2400" b="1" i="1" u="sng" strike="noStrike" kern="1200" cap="none" spc="0" normalizeH="0" baseline="0" noProof="0" dirty="0">
                <a:ln>
                  <a:noFill/>
                </a:ln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 pitchFamily="18" charset="0"/>
                <a:ea typeface="+mn-ea"/>
                <a:cs typeface="+mn-cs"/>
              </a:rPr>
              <a:t>“partial forecast hit.”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endParaRPr lang="en-US" sz="800" b="1" i="1" u="sng" dirty="0">
              <a:solidFill>
                <a:srgbClr val="FFA3E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 pitchFamily="18" charset="0"/>
                <a:ea typeface="+mn-ea"/>
                <a:cs typeface="+mn-cs"/>
              </a:rPr>
              <a:t>The 1963 analog was wetter than average, but the analog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blend was drier than average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 pitchFamily="18" charset="0"/>
                <a:ea typeface="+mn-ea"/>
                <a:cs typeface="+mn-cs"/>
              </a:rPr>
              <a:t>.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 pitchFamily="18" charset="0"/>
                <a:ea typeface="+mn-ea"/>
                <a:cs typeface="+mn-cs"/>
              </a:rPr>
              <a:t>(Despite a mid-month “Atmospheric River” event across northern zones, the month was generally dry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.  Mountain snowpacks finished March at near-record-low levels (next slide).</a:t>
            </a:r>
            <a:r>
              <a:rPr lang="en-US" sz="2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 </a:t>
            </a:r>
            <a:r>
              <a:rPr kumimoji="0" lang="en-US" sz="2400" b="1" i="1" u="sng" strike="noStrike" kern="1200" cap="none" spc="0" normalizeH="0" baseline="0" noProof="0" dirty="0">
                <a:ln>
                  <a:noFill/>
                </a:ln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 pitchFamily="18" charset="0"/>
                <a:ea typeface="+mn-ea"/>
                <a:cs typeface="+mn-cs"/>
              </a:rPr>
              <a:t>A “partial f</a:t>
            </a:r>
            <a:r>
              <a:rPr lang="en-US" sz="2400" b="1" i="1" u="sng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o</a:t>
            </a:r>
            <a:r>
              <a:rPr kumimoji="0" lang="en-US" sz="2400" b="1" i="1" u="sng" strike="noStrike" kern="1200" cap="none" spc="0" normalizeH="0" baseline="0" noProof="0" dirty="0">
                <a:ln>
                  <a:noFill/>
                </a:ln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 pitchFamily="18" charset="0"/>
                <a:ea typeface="+mn-ea"/>
                <a:cs typeface="+mn-cs"/>
              </a:rPr>
              <a:t>recast hit.”</a:t>
            </a:r>
          </a:p>
          <a:p>
            <a:pPr eaLnBrk="1" hangingPunct="1">
              <a:spcBef>
                <a:spcPct val="20000"/>
              </a:spcBef>
              <a:buClr>
                <a:srgbClr val="FFCC00"/>
              </a:buClr>
              <a:buSzPct val="70000"/>
              <a:defRPr/>
            </a:pPr>
            <a:endParaRPr lang="en-US" sz="2400" b="1" i="1" dirty="0"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  <p:sp>
        <p:nvSpPr>
          <p:cNvPr id="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March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February 20, 2026)/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70298"/>
      </p:ext>
    </p:extLst>
  </p:cSld>
  <p:clrMapOvr>
    <a:masterClrMapping/>
  </p:clrMapOvr>
  <p:transition spd="med">
    <p:pull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6E1E-3FC8-54D2-2D09-192850AED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C0A42-C03B-ABE0-8B58-5918C5369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19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381000" y="1600200"/>
            <a:ext cx="4111625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Temperatures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4953000" y="1600200"/>
            <a:ext cx="3709988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omic Sans MS" panose="030F0702030302020204" pitchFamily="66" charset="0"/>
              </a:rPr>
              <a:t>Actual Temperatures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946525" y="6289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Comic Sans MS" panose="030F0702030302020204" pitchFamily="66" charset="0"/>
            </a:endParaRPr>
          </a:p>
        </p:txBody>
      </p:sp>
      <p:pic>
        <p:nvPicPr>
          <p:cNvPr id="24583" name="Picture 9"/>
          <p:cNvPicPr preferRelativeResize="0">
            <a:picLocks noGrp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2286007"/>
            <a:ext cx="4343400" cy="379705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1"/>
          <p:cNvPicPr preferRelativeResize="0"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400" y="2286007"/>
            <a:ext cx="4343400" cy="3797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52400" y="6216650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Data courtesy of the National Centers for Environmental Information (NCEI)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January – March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December 18, 2025)/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pull dir="r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81000" y="1600200"/>
            <a:ext cx="3884613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Precipitation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4953000" y="1600200"/>
            <a:ext cx="3482975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omic Sans MS" panose="030F0702030302020204" pitchFamily="66" charset="0"/>
              </a:rPr>
              <a:t>Actual Precipitation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946525" y="6289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Comic Sans MS" panose="030F0702030302020204" pitchFamily="66" charset="0"/>
            </a:endParaRPr>
          </a:p>
        </p:txBody>
      </p:sp>
      <p:pic>
        <p:nvPicPr>
          <p:cNvPr id="26631" name="Picture 10"/>
          <p:cNvPicPr preferRelativeResize="0">
            <a:picLocks noGrp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2290759"/>
            <a:ext cx="4343400" cy="37923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2" name="Picture 1"/>
          <p:cNvPicPr preferRelativeResize="0"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400" y="2290759"/>
            <a:ext cx="4343400" cy="3792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52400" y="6216650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Data courtesy of the National Centers for Environmental Information (NCEI)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January – March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December 18, 2025)/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7" name="Rectangle 3"/>
          <p:cNvSpPr>
            <a:spLocks noChangeArrowheads="1"/>
          </p:cNvSpPr>
          <p:nvPr/>
        </p:nvSpPr>
        <p:spPr bwMode="auto">
          <a:xfrm>
            <a:off x="152400" y="1828800"/>
            <a:ext cx="8763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2700000" algn="ctr" rotWithShape="0">
              <a:schemeClr val="bg2"/>
            </a:outerShdw>
          </a:effectLst>
        </p:spPr>
        <p:txBody>
          <a:bodyPr/>
          <a:lstStyle/>
          <a:p>
            <a:pPr marL="342900" lvl="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A relative warm 1968 was somewhat countered by cooler 1982 and 2018 analogs, but their blend remained warm.  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(Extremely mild conditions dominated the period.)  </a:t>
            </a:r>
            <a:r>
              <a:rPr lang="en-US" sz="2400" b="1" i="1" u="sng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Only a “partial forecast hit (direction of anomaly correct).”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endParaRPr lang="en-US" sz="1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Near or slightly-below-average precipitation. 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(January had below-average rain and mountain snow.  February was slightly wet with near-average mountain snow.   March skewed dry, despite a wet week north at mid-month.  Overall, precipitation was below average, and mountain snowpacks were abysmal.)  </a:t>
            </a:r>
            <a:r>
              <a:rPr lang="en-US" sz="2400" b="1" i="1" u="sng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A “partial forecast hit (direction of anomalies correct).”</a:t>
            </a:r>
          </a:p>
        </p:txBody>
      </p:sp>
      <p:sp>
        <p:nvSpPr>
          <p:cNvPr id="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January – March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December 18, 2025)/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ll dir="r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solidFill>
                  <a:schemeClr val="tx1"/>
                </a:solidFill>
              </a:rPr>
              <a:t>Oregon Drought Status</a:t>
            </a:r>
            <a:endParaRPr lang="en-US" sz="3200" dirty="0">
              <a:solidFill>
                <a:srgbClr val="FFFF93"/>
              </a:solidFill>
            </a:endParaRPr>
          </a:p>
        </p:txBody>
      </p:sp>
      <p:sp>
        <p:nvSpPr>
          <p:cNvPr id="4280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1981200" y="6344761"/>
            <a:ext cx="4953000" cy="533400"/>
          </a:xfrm>
        </p:spPr>
        <p:txBody>
          <a:bodyPr/>
          <a:lstStyle/>
          <a:p>
            <a:pPr marL="0" indent="0" eaLnBrk="1" hangingPunct="1">
              <a:buClr>
                <a:srgbClr val="FFCC00"/>
              </a:buClr>
              <a:buNone/>
              <a:defRPr/>
            </a:pPr>
            <a:r>
              <a:rPr lang="en-US" sz="2800" dirty="0">
                <a:solidFill>
                  <a:srgbClr val="FFFFFF"/>
                </a:solidFill>
                <a:hlinkClick r:id="rId3"/>
              </a:rPr>
              <a:t>https://droughtmonitor.unl.edu/</a:t>
            </a:r>
            <a:endParaRPr lang="en-US" sz="2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EA2E61-6EE1-21A8-370D-6F762804B9D2}"/>
              </a:ext>
            </a:extLst>
          </p:cNvPr>
          <p:cNvSpPr txBox="1"/>
          <p:nvPr/>
        </p:nvSpPr>
        <p:spPr>
          <a:xfrm>
            <a:off x="0" y="609600"/>
            <a:ext cx="91439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+mj-cs"/>
              </a:rPr>
              <a:t>(Drought Worsened During the “Wet” Season!)</a:t>
            </a:r>
            <a:endParaRPr lang="en-US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653167-0394-1169-E032-71AD5CAA4CCD}"/>
              </a:ext>
            </a:extLst>
          </p:cNvPr>
          <p:cNvPicPr>
            <a:picLocks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0789" y="2598893"/>
            <a:ext cx="4216426" cy="31699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1188C9-A150-FB86-028F-B96C823483EF}"/>
              </a:ext>
            </a:extLst>
          </p:cNvPr>
          <p:cNvSpPr txBox="1"/>
          <p:nvPr/>
        </p:nvSpPr>
        <p:spPr>
          <a:xfrm>
            <a:off x="0" y="5939135"/>
            <a:ext cx="91439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+mj-cs"/>
              </a:rPr>
              <a:t>Courtesy:  National Drought Mitigation Center (NDMC)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5B21A4-A862-4CB5-B6D5-9C7F1D012E8B}"/>
              </a:ext>
            </a:extLst>
          </p:cNvPr>
          <p:cNvSpPr txBox="1"/>
          <p:nvPr/>
        </p:nvSpPr>
        <p:spPr>
          <a:xfrm>
            <a:off x="230763" y="1214735"/>
            <a:ext cx="41567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kern="0" dirty="0"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  <a:ea typeface="+mj-ea"/>
                <a:cs typeface="+mj-cs"/>
              </a:rPr>
              <a:t>December 30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+mj-cs"/>
              </a:rPr>
              <a:t>, 2025</a:t>
            </a:r>
            <a:endParaRPr lang="en-US" sz="2400" dirty="0">
              <a:solidFill>
                <a:srgbClr val="FFFFC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0F2937-F615-9969-2351-AF13AA91B7C7}"/>
              </a:ext>
            </a:extLst>
          </p:cNvPr>
          <p:cNvSpPr txBox="1"/>
          <p:nvPr/>
        </p:nvSpPr>
        <p:spPr>
          <a:xfrm>
            <a:off x="4763951" y="2102010"/>
            <a:ext cx="41740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+mj-cs"/>
              </a:rPr>
              <a:t>March 31, 2026</a:t>
            </a:r>
            <a:endParaRPr lang="en-US" sz="2400" dirty="0">
              <a:solidFill>
                <a:srgbClr val="FFFFCC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8D4B42-CA9A-4FB4-9341-EBC4B2155E2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651" y="1750100"/>
            <a:ext cx="4220880" cy="319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32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Forecast Resources</a:t>
            </a:r>
          </a:p>
        </p:txBody>
      </p:sp>
      <p:sp>
        <p:nvSpPr>
          <p:cNvPr id="4280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839200" cy="594360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ODA Seasonal Climate Forecast Home: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  <a:hlinkClick r:id="rId3"/>
              </a:rPr>
              <a:t>https://www.oregon.gov/oda/natural-resources/pages/weather.aspx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L="0" indent="0" eaLnBrk="1" hangingPunct="1">
              <a:defRPr/>
            </a:pPr>
            <a:r>
              <a:rPr lang="en-US" sz="2800" dirty="0"/>
              <a:t>CPC Official US Three-Month Forecasts (Graphics):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hlinkClick r:id="rId4"/>
              </a:rPr>
              <a:t>h</a:t>
            </a:r>
            <a:r>
              <a:rPr lang="en-US" sz="1800" dirty="0">
                <a:effectLst>
                  <a:outerShdw blurRad="50800" dist="76200" algn="l" rotWithShape="0">
                    <a:prstClr val="black"/>
                  </a:outerShdw>
                </a:effectLst>
                <a:hlinkClick r:id="rId4"/>
              </a:rPr>
              <a:t>ttps://www.cpc.ncep.noaa.gov/products/predictions/long_range/seasonal.php?lead=01</a:t>
            </a:r>
            <a:endParaRPr lang="en-US" sz="12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/>
              <a:t> CPC US 30-Day &amp; 90-Day Forecasts (Discussions):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effectLst>
                  <a:outerShdw blurRad="50800" dist="76200" algn="l" rotWithShape="0">
                    <a:prstClr val="black"/>
                  </a:outerShdw>
                </a:effectLst>
                <a:hlinkClick r:id="rId5"/>
              </a:rPr>
              <a:t>https://www.cpc.ncep.noaa.gov/products/predictions/long_range/fxus07.html</a:t>
            </a: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/>
              <a:t> CPC </a:t>
            </a:r>
            <a:r>
              <a:rPr lang="en-US" sz="2800" dirty="0">
                <a:effectLst>
                  <a:outerShdw blurRad="50800" dist="76200" algn="l" rotWithShape="0">
                    <a:prstClr val="black"/>
                  </a:outerShdw>
                </a:effectLst>
              </a:rPr>
              <a:t>Weekly &amp; Monthly ENSO Discussions: </a:t>
            </a:r>
            <a:r>
              <a:rPr lang="en-US" sz="1800" dirty="0">
                <a:effectLst>
                  <a:outerShdw blurRad="50800" dist="76200" algn="l" rotWithShape="0">
                    <a:prstClr val="black"/>
                  </a:outerShdw>
                </a:effectLst>
                <a:hlinkClick r:id="rId6"/>
              </a:rPr>
              <a:t>https://www.cpc.ncep.noaa.gov/products/analysis_monitoring/enso_advisory</a:t>
            </a: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/>
              <a:t>Australian Government Climate Model Summary: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effectLst>
                  <a:outerShdw blurRad="50800" dist="76200" algn="l" rotWithShape="0">
                    <a:prstClr val="black"/>
                  </a:outerShdw>
                </a:effectLst>
                <a:hlinkClick r:id="rId7"/>
              </a:rPr>
              <a:t>http://www.bom.gov.au/climate/model-summary/#region=NINO34&amp;tabs=Overview</a:t>
            </a: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/>
              <a:t> Australian Government ENSO Wrap-Up: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hlinkClick r:id="rId8"/>
              </a:rPr>
              <a:t>http://www.bom.gov.au/climate/enso</a:t>
            </a: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/>
              <a:t>IRI ENSO Quick Look:</a:t>
            </a:r>
          </a:p>
          <a:p>
            <a:pPr marL="0" indent="0" eaLnBrk="1" hangingPunct="1">
              <a:buClr>
                <a:srgbClr val="FFCC00"/>
              </a:buClr>
              <a:buNone/>
              <a:defRPr/>
            </a:pPr>
            <a:r>
              <a:rPr lang="en-US" sz="1800" dirty="0">
                <a:hlinkClick r:id="rId9"/>
              </a:rPr>
              <a:t>https://iri.columbia.edu/our-expertise/climate/forecasts/enso/current/</a:t>
            </a:r>
            <a:endParaRPr lang="en-US" dirty="0">
              <a:solidFill>
                <a:srgbClr val="FFFF00"/>
              </a:solidFill>
            </a:endParaRPr>
          </a:p>
          <a:p>
            <a:pPr marL="0" indent="0" eaLnBrk="1" hangingPunct="1">
              <a:buNone/>
              <a:defRPr/>
            </a:pP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buNone/>
              <a:defRPr/>
            </a:pP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587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1"/>
                </a:solidFill>
              </a:rPr>
              <a:t>Water Supply / Fire-Potential Outlook</a:t>
            </a:r>
          </a:p>
        </p:txBody>
      </p:sp>
      <p:sp>
        <p:nvSpPr>
          <p:cNvPr id="4280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152400" y="838200"/>
            <a:ext cx="8839200" cy="525780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CPC U.S. Seasonal Drought Outlook: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  <a:hlinkClick r:id="rId3"/>
              </a:rPr>
              <a:t>https://www.cpc.ncep.noaa.gov/products/expert_assessment/season_drought.png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50800" dist="76200" algn="l" rotWithShape="0">
                  <a:prstClr val="black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L="0" indent="0" eaLnBrk="1" hangingPunct="1">
              <a:buClr>
                <a:srgbClr val="FFCC00"/>
              </a:buClr>
              <a:defRPr/>
            </a:pPr>
            <a:r>
              <a:rPr lang="en-US" sz="2800" dirty="0"/>
              <a:t> NRCS Snow Water Equivalent Oregon Map:</a:t>
            </a:r>
          </a:p>
          <a:p>
            <a:pPr marL="0" indent="0" eaLnBrk="1" hangingPunct="1">
              <a:buClr>
                <a:srgbClr val="FFCC00"/>
              </a:buClr>
              <a:buNone/>
              <a:defRPr/>
            </a:pPr>
            <a:r>
              <a:rPr lang="en-US" sz="1800" dirty="0">
                <a:solidFill>
                  <a:srgbClr val="FFFFFF"/>
                </a:solidFill>
                <a:hlinkClick r:id="rId4"/>
              </a:rPr>
              <a:t>https://www.wcc.nrcs.usda.gov/ftpref/data/water/wcs/gis/maps/or_swepctnormal_update.pdf</a:t>
            </a:r>
            <a:endParaRPr lang="en-US" sz="1800" dirty="0">
              <a:solidFill>
                <a:srgbClr val="FFFFFF"/>
              </a:solidFill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indent="0" eaLnBrk="1" hangingPunct="1">
              <a:defRPr/>
            </a:pPr>
            <a:r>
              <a:rPr lang="en-US" sz="2800" dirty="0">
                <a:solidFill>
                  <a:srgbClr val="FFFF00"/>
                </a:solidFill>
              </a:rPr>
              <a:t> </a:t>
            </a:r>
            <a:r>
              <a:rPr lang="en-US" sz="2800" dirty="0"/>
              <a:t>NRCS/USDA Snow Water Equivalent Products: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hlinkClick r:id="rId5"/>
              </a:rPr>
              <a:t>https://www.nrcs.usda.gov/wps/portal/wcc/home/snowClimateMonitoring/snowpack/</a:t>
            </a: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lang="en-US" sz="2800" dirty="0"/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NDMC U.S. Drought Monitor: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  <a:hlinkClick r:id="rId6"/>
              </a:rPr>
              <a:t>https://droughtmonitor.unl.edu/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50800" dist="76200" algn="l" rotWithShape="0">
                  <a:prstClr val="black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 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</a:rPr>
              <a:t>NIDIS North American Drought Portal: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n-ea"/>
                <a:cs typeface="+mn-cs"/>
                <a:hlinkClick r:id="rId7"/>
              </a:rPr>
              <a:t>https://www.drought.gov/nadm/content/percent-average-precipitation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50800" dist="76200" algn="l" rotWithShape="0">
                  <a:prstClr val="black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L="0" indent="0" eaLnBrk="1" hangingPunct="1">
              <a:defRPr/>
            </a:pPr>
            <a:r>
              <a:rPr lang="en-US" sz="2800" dirty="0"/>
              <a:t> WRCC WestWideDroughtTracker: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70000"/>
              <a:buFont typeface="Wingdings" panose="05000000000000000000" pitchFamily="2" charset="2"/>
              <a:buNone/>
              <a:tabLst/>
              <a:defRPr/>
            </a:pPr>
            <a:r>
              <a:rPr lang="en-US" sz="1800" dirty="0">
                <a:hlinkClick r:id="rId8"/>
              </a:rPr>
              <a:t>https://www.wrcc.dri.edu/wwdt/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50800" dist="76200" algn="l" rotWithShape="0">
                  <a:prstClr val="black"/>
                </a:outerShdw>
              </a:effectLst>
              <a:uLnTx/>
              <a:uFillTx/>
              <a:latin typeface="Garamond"/>
              <a:ea typeface="+mn-ea"/>
              <a:cs typeface="+mn-cs"/>
            </a:endParaRPr>
          </a:p>
          <a:p>
            <a:pPr marL="0" indent="0" eaLnBrk="1" hangingPunct="1">
              <a:defRPr/>
            </a:pPr>
            <a:r>
              <a:rPr lang="en-US" sz="2800" dirty="0"/>
              <a:t> NWCC Northwest Interagency Coordination Center (video)</a:t>
            </a:r>
          </a:p>
          <a:p>
            <a:pPr marL="0" indent="0" eaLnBrk="1" hangingPunct="1">
              <a:buNone/>
              <a:defRPr/>
            </a:pPr>
            <a:r>
              <a:rPr lang="en-US" sz="1800" dirty="0">
                <a:hlinkClick r:id="rId9"/>
              </a:rPr>
              <a:t>https://gacc.nifc.gov/nwcc/predict/outlook.aspx</a:t>
            </a:r>
            <a:endParaRPr lang="en-US" sz="1800" dirty="0"/>
          </a:p>
          <a:p>
            <a:pPr marL="0" indent="0" eaLnBrk="1" hangingPunct="1">
              <a:buNone/>
              <a:defRPr/>
            </a:pPr>
            <a:endParaRPr lang="en-US" sz="1800" dirty="0">
              <a:effectLst>
                <a:outerShdw blurRad="50800" dist="76200" algn="l" rotWithShape="0">
                  <a:prstClr val="black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1803888"/>
      </p:ext>
    </p:extLst>
  </p:cSld>
  <p:clrMapOvr>
    <a:masterClrMapping/>
  </p:clrMapOvr>
  <p:transition spd="slow">
    <p:pull dir="r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ky, outdoor, mountain, nature">
            <a:extLst>
              <a:ext uri="{FF2B5EF4-FFF2-40B4-BE49-F238E27FC236}">
                <a16:creationId xmlns:a16="http://schemas.microsoft.com/office/drawing/2014/main" id="{DDDB498D-30CB-DDF9-2E3B-05B1DDBDA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0" y="5493603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Contact:  Pete Parsons, ODF Lead Meteorologist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at 503-945-7448 or </a:t>
            </a:r>
            <a:r>
              <a:rPr lang="en-US" altLang="en-US" sz="2400" dirty="0"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peter.gj.parsons@odf.oregon.gov</a:t>
            </a:r>
            <a:endParaRPr lang="en-US" altLang="en-US" sz="2400" dirty="0"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775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0" y="-228600"/>
            <a:ext cx="9144000" cy="1371600"/>
          </a:xfrm>
          <a:effectLst/>
        </p:spPr>
        <p:txBody>
          <a:bodyPr/>
          <a:lstStyle/>
          <a:p>
            <a:pPr eaLnBrk="1" hangingPunct="1">
              <a:defRPr/>
            </a:pPr>
            <a:r>
              <a:rPr lang="en-US" sz="4400" dirty="0">
                <a:solidFill>
                  <a:schemeClr val="tx1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</a:rPr>
              <a:t>Updated Mid-Month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2667000"/>
            <a:ext cx="9144000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lvl="0" algn="ctr">
              <a:spcBef>
                <a:spcPct val="0"/>
              </a:spcBef>
              <a:buClrTx/>
              <a:buSzTx/>
              <a:buNone/>
            </a:pPr>
            <a:r>
              <a:rPr lang="en-US" altLang="en-US" sz="3600" dirty="0">
                <a:solidFill>
                  <a:srgbClr val="FFFFCC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Your Feedback is Welcome!</a:t>
            </a:r>
          </a:p>
          <a:p>
            <a:pPr lvl="0" algn="ctr">
              <a:spcBef>
                <a:spcPct val="0"/>
              </a:spcBef>
              <a:buClrTx/>
              <a:buSzTx/>
              <a:buNone/>
            </a:pPr>
            <a:endParaRPr lang="en-US" altLang="en-US" sz="20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  <a:p>
            <a:pPr lvl="0" algn="ctr">
              <a:spcBef>
                <a:spcPct val="0"/>
              </a:spcBef>
              <a:buClrTx/>
              <a:buSzTx/>
              <a:buNone/>
            </a:pPr>
            <a:endParaRPr lang="en-US" altLang="en-US" sz="28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  <a:p>
            <a:pPr lvl="0" algn="ctr">
              <a:spcBef>
                <a:spcPct val="0"/>
              </a:spcBef>
              <a:buClrTx/>
              <a:buSzTx/>
              <a:buNone/>
            </a:pPr>
            <a:endParaRPr lang="en-US" altLang="en-US" sz="28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  <a:p>
            <a:pPr lvl="0" algn="ctr">
              <a:spcBef>
                <a:spcPct val="0"/>
              </a:spcBef>
              <a:buClrTx/>
              <a:buSzTx/>
              <a:buNone/>
            </a:pPr>
            <a:endParaRPr lang="en-US" altLang="en-US" sz="14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FFFFCC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Sign-up for Email notification of updates at: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FFFFCC"/>
                </a:solidFill>
                <a:effectLst>
                  <a:outerShdw blurRad="50800" dist="50800" dir="2700000" algn="tl" rotWithShape="0">
                    <a:prstClr val="black"/>
                  </a:outerShdw>
                </a:effectLst>
                <a:latin typeface="Comic Sans MS" panose="030F0702030302020204" pitchFamily="66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https://public.govdelivery.com/accounts/ORODA/subscriber/new?topic_id=ORODA_14</a:t>
            </a:r>
            <a:endParaRPr lang="en-US" altLang="en-US" sz="1600" dirty="0">
              <a:solidFill>
                <a:srgbClr val="FFFFCC"/>
              </a:solidFill>
              <a:effectLst>
                <a:outerShdw blurRad="50800" dist="50800" dir="2700000" algn="tl" rotWithShape="0">
                  <a:prstClr val="black"/>
                </a:outerShdw>
              </a:effectLst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2" descr="ClimateZoneV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spd="med">
    <p:pull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B8A9B-773B-70F3-6C49-61B1AD268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>
            <a:extLst>
              <a:ext uri="{FF2B5EF4-FFF2-40B4-BE49-F238E27FC236}">
                <a16:creationId xmlns:a16="http://schemas.microsoft.com/office/drawing/2014/main" id="{3A21FFF7-5EC9-6E13-F17A-C7C925EA89D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849058"/>
            <a:ext cx="4362450" cy="394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>
            <a:extLst>
              <a:ext uri="{FF2B5EF4-FFF2-40B4-BE49-F238E27FC236}">
                <a16:creationId xmlns:a16="http://schemas.microsoft.com/office/drawing/2014/main" id="{E78AB9A9-EF2B-31E6-0F16-ECF75A1E845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0" y="428625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January 2026</a:t>
            </a:r>
            <a:br>
              <a:rPr lang="en-US" dirty="0">
                <a:solidFill>
                  <a:srgbClr val="E5E5FF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(Forecast Issued December 18, 2025)/</a:t>
            </a:r>
            <a:r>
              <a:rPr lang="en-US" sz="3200" dirty="0">
                <a:solidFill>
                  <a:srgbClr val="FFFFFF"/>
                </a:solidFill>
              </a:rPr>
              <a:t>(Actual)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1748" name="Text Box 3">
            <a:extLst>
              <a:ext uri="{FF2B5EF4-FFF2-40B4-BE49-F238E27FC236}">
                <a16:creationId xmlns:a16="http://schemas.microsoft.com/office/drawing/2014/main" id="{2BCCE055-2B41-D85C-07E9-A52147727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87" y="1290935"/>
            <a:ext cx="43332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Upper-Air Pattern</a:t>
            </a:r>
          </a:p>
        </p:txBody>
      </p:sp>
      <p:sp>
        <p:nvSpPr>
          <p:cNvPr id="31749" name="Text Box 4">
            <a:extLst>
              <a:ext uri="{FF2B5EF4-FFF2-40B4-BE49-F238E27FC236}">
                <a16:creationId xmlns:a16="http://schemas.microsoft.com/office/drawing/2014/main" id="{3EE70C5A-5B6B-48B1-E82D-3AD00F322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1290935"/>
            <a:ext cx="39885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Comic Sans MS" panose="030F0702030302020204" pitchFamily="66" charset="0"/>
              </a:rPr>
              <a:t>Actual Upper-Air Pattern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8B5159E-98AA-66C0-3B33-1A9A6C586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5791200"/>
            <a:ext cx="8991600" cy="101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1968 &amp; 1982 analogs had anomalous ridging in the western and central Gulf of Alaska respectively.  2018 had anomalous ridging over the Rockies.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Actual ridging was strong and centered over the west coast.  </a:t>
            </a:r>
            <a:r>
              <a:rPr lang="en-US" sz="2000" b="1" i="1" u="sng" kern="0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 “forecast miss.”</a:t>
            </a:r>
            <a:endParaRPr lang="en-US" sz="2000" b="1" i="1" u="sng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0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45902DE1-FDBD-5186-479D-3E8B787DE19F}"/>
              </a:ext>
            </a:extLst>
          </p:cNvPr>
          <p:cNvPicPr>
            <a:picLocks noGrp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849058"/>
            <a:ext cx="4362450" cy="39421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90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588" y="1828810"/>
            <a:ext cx="4362450" cy="3962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16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428625"/>
            <a:ext cx="9144000" cy="4095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FFFFFF"/>
                </a:solidFill>
              </a:rPr>
              <a:t>January 2026</a:t>
            </a:r>
            <a:br>
              <a:rPr lang="en-US" dirty="0">
                <a:solidFill>
                  <a:srgbClr val="E5E5FF"/>
                </a:solidFill>
              </a:rPr>
            </a:br>
            <a:r>
              <a:rPr lang="en-US" sz="3200" dirty="0">
                <a:solidFill>
                  <a:srgbClr val="FFFF00"/>
                </a:solidFill>
              </a:rPr>
              <a:t>(Forecast Issued December 18, 2025)/</a:t>
            </a:r>
            <a:r>
              <a:rPr lang="en-US" sz="3200" dirty="0">
                <a:solidFill>
                  <a:srgbClr val="FFFFFF"/>
                </a:solidFill>
              </a:rPr>
              <a:t>(Actual)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1748" name="Text Box 3"/>
          <p:cNvSpPr txBox="1">
            <a:spLocks noChangeArrowheads="1"/>
          </p:cNvSpPr>
          <p:nvPr/>
        </p:nvSpPr>
        <p:spPr bwMode="auto">
          <a:xfrm>
            <a:off x="38387" y="1290935"/>
            <a:ext cx="45336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Upper-Air Anomalies</a:t>
            </a:r>
          </a:p>
        </p:txBody>
      </p:sp>
      <p:sp>
        <p:nvSpPr>
          <p:cNvPr id="31749" name="Text Box 4"/>
          <p:cNvSpPr txBox="1">
            <a:spLocks noChangeArrowheads="1"/>
          </p:cNvSpPr>
          <p:nvPr/>
        </p:nvSpPr>
        <p:spPr bwMode="auto">
          <a:xfrm>
            <a:off x="4724400" y="1290935"/>
            <a:ext cx="43492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Comic Sans MS" panose="030F0702030302020204" pitchFamily="66" charset="0"/>
              </a:rPr>
              <a:t>Actual Upper-Air Anomalies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6200" y="5791200"/>
            <a:ext cx="899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Analog average (left) had anomalous troughing over Oregon.  Strong anomalous ridging was observed (right).  </a:t>
            </a:r>
            <a:r>
              <a:rPr lang="en-US" sz="2000" b="1" i="1" u="sng" kern="0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 A “forecast miss.”</a:t>
            </a:r>
            <a:endParaRPr lang="en-US" sz="20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/>
              </a:rPr>
              <a:t>The best analog match was 2018, which also had anomalous ridging over Oregon.  </a:t>
            </a:r>
            <a:endParaRPr lang="en-US" sz="2000" b="1" i="1" u="sng" kern="0" dirty="0">
              <a:solidFill>
                <a:srgbClr val="FFA3E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/>
            </a:endParaRPr>
          </a:p>
        </p:txBody>
      </p:sp>
      <p:pic>
        <p:nvPicPr>
          <p:cNvPr id="31751" name="Picture 9"/>
          <p:cNvPicPr>
            <a:picLocks noGrp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828810"/>
            <a:ext cx="4362450" cy="396237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63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4953000" y="1600200"/>
            <a:ext cx="3709988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omic Sans MS" panose="030F0702030302020204" pitchFamily="66" charset="0"/>
              </a:rPr>
              <a:t>Actual Temperatures</a:t>
            </a: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3946525" y="6289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Comic Sans MS" panose="030F0702030302020204" pitchFamily="66" charset="0"/>
            </a:endParaRPr>
          </a:p>
        </p:txBody>
      </p:sp>
      <p:sp>
        <p:nvSpPr>
          <p:cNvPr id="632838" name="Text Box 6"/>
          <p:cNvSpPr txBox="1">
            <a:spLocks noChangeArrowheads="1"/>
          </p:cNvSpPr>
          <p:nvPr/>
        </p:nvSpPr>
        <p:spPr bwMode="auto">
          <a:xfrm>
            <a:off x="152400" y="6216650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Data courtesy of the National Centers for Environmental Information (NCEI)</a:t>
            </a:r>
          </a:p>
          <a:p>
            <a:pPr algn="ctr">
              <a:defRPr/>
            </a:pPr>
            <a:endParaRPr lang="en-US" dirty="0"/>
          </a:p>
        </p:txBody>
      </p:sp>
      <p:pic>
        <p:nvPicPr>
          <p:cNvPr id="19462" name="Picture 10"/>
          <p:cNvPicPr preferRelativeResize="0">
            <a:picLocks noGrp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2286018"/>
            <a:ext cx="4343400" cy="3797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3" name="Picture 1"/>
          <p:cNvPicPr preferRelativeResize="0"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400" y="2286018"/>
            <a:ext cx="4340225" cy="379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3"/>
          <p:cNvSpPr txBox="1">
            <a:spLocks noChangeArrowheads="1"/>
          </p:cNvSpPr>
          <p:nvPr/>
        </p:nvSpPr>
        <p:spPr bwMode="auto">
          <a:xfrm>
            <a:off x="381000" y="1600200"/>
            <a:ext cx="4111625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Temperatures</a:t>
            </a:r>
          </a:p>
        </p:txBody>
      </p:sp>
      <p:sp>
        <p:nvSpPr>
          <p:cNvPr id="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January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December 18, 2025)/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271294"/>
      </p:ext>
    </p:extLst>
  </p:cSld>
  <p:clrMapOvr>
    <a:masterClrMapping/>
  </p:clrMapOvr>
  <p:transition spd="med">
    <p:pull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81000" y="1600200"/>
            <a:ext cx="3884613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rgbClr val="FFFF00"/>
                </a:solidFill>
                <a:latin typeface="Comic Sans MS" panose="030F0702030302020204" pitchFamily="66" charset="0"/>
              </a:rPr>
              <a:t>Forecast Precipitation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953000" y="1600200"/>
            <a:ext cx="3482975" cy="519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omic Sans MS" panose="030F0702030302020204" pitchFamily="66" charset="0"/>
              </a:rPr>
              <a:t>Actual Precipitation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946525" y="62896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 dirty="0">
              <a:latin typeface="Comic Sans MS" panose="030F0702030302020204" pitchFamily="66" charset="0"/>
            </a:endParaRPr>
          </a:p>
        </p:txBody>
      </p:sp>
      <p:pic>
        <p:nvPicPr>
          <p:cNvPr id="16391" name="Picture 9"/>
          <p:cNvPicPr preferRelativeResize="0">
            <a:picLocks noGrp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" y="2285999"/>
            <a:ext cx="4343400" cy="37970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9"/>
          <p:cNvPicPr preferRelativeResize="0">
            <a:picLocks noGrp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2285999"/>
            <a:ext cx="4343400" cy="37970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52400" y="6216650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Data courtesy of the National Centers for Environmental Information (NCEI)</a:t>
            </a:r>
          </a:p>
          <a:p>
            <a:pPr algn="ctr">
              <a:defRPr/>
            </a:pPr>
            <a:endParaRPr lang="en-US" dirty="0"/>
          </a:p>
        </p:txBody>
      </p:sp>
      <p:sp>
        <p:nvSpPr>
          <p:cNvPr id="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January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December 18, 2025)/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97553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907" name="Rectangle 3"/>
          <p:cNvSpPr>
            <a:spLocks noChangeArrowheads="1"/>
          </p:cNvSpPr>
          <p:nvPr/>
        </p:nvSpPr>
        <p:spPr bwMode="auto">
          <a:xfrm>
            <a:off x="152400" y="1905000"/>
            <a:ext cx="8763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0" dir="2700000" algn="ctr" rotWithShape="0">
              <a:schemeClr val="bg2"/>
            </a:outerShdw>
          </a:effec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2018 </a:t>
            </a:r>
            <a:r>
              <a:rPr lang="en-US" sz="28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(which turned out being best analog match) 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was “blow-torch” warm and skewed the analog average warm, despite 1968 &amp; 1982 being cool.  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(January 2026 temperatures looked remarkably like 2018...well above average but not record warm.)</a:t>
            </a:r>
            <a:r>
              <a:rPr lang="en-US" sz="2400" b="1" i="1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 </a:t>
            </a:r>
            <a:r>
              <a:rPr kumimoji="0" lang="en-US" sz="2400" b="1" i="1" u="sng" strike="noStrike" kern="1200" cap="none" spc="0" normalizeH="0" baseline="0" noProof="0" dirty="0">
                <a:ln>
                  <a:noFill/>
                </a:ln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 pitchFamily="18" charset="0"/>
                <a:ea typeface="+mn-ea"/>
                <a:cs typeface="+mn-cs"/>
              </a:rPr>
              <a:t>A “</a:t>
            </a:r>
            <a:r>
              <a:rPr lang="en-US" sz="2400" b="1" i="1" u="sng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partial f</a:t>
            </a:r>
            <a:r>
              <a:rPr kumimoji="0" lang="en-US" sz="2400" b="1" i="1" u="sng" strike="noStrike" kern="1200" cap="none" spc="0" normalizeH="0" baseline="0" noProof="0" dirty="0" err="1">
                <a:ln>
                  <a:noFill/>
                </a:ln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 pitchFamily="18" charset="0"/>
                <a:ea typeface="+mn-ea"/>
                <a:cs typeface="+mn-cs"/>
              </a:rPr>
              <a:t>orecast</a:t>
            </a:r>
            <a:r>
              <a:rPr kumimoji="0" lang="en-US" sz="2400" b="1" i="1" u="sng" strike="noStrike" kern="1200" cap="none" spc="0" normalizeH="0" baseline="0" noProof="0" dirty="0">
                <a:ln>
                  <a:noFill/>
                </a:ln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 pitchFamily="18" charset="0"/>
                <a:ea typeface="+mn-ea"/>
                <a:cs typeface="+mn-cs"/>
              </a:rPr>
              <a:t> hit.”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endParaRPr lang="en-US" sz="10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CC00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Near or below-average precipitation.  1968 &amp; 2018 had below-average mountain now.  1982 had the reverse.  </a:t>
            </a:r>
            <a:r>
              <a:rPr lang="en-US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(January 2026 had well-below-average precipitation and mountain snow.)  </a:t>
            </a:r>
            <a:r>
              <a:rPr lang="en-US" sz="2400" b="1" i="1" u="sng" dirty="0">
                <a:solidFill>
                  <a:srgbClr val="FFA3E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A “partial forecast hit.” </a:t>
            </a:r>
            <a:endParaRPr lang="en-US" sz="2400" b="1" i="1" dirty="0">
              <a:effectLst>
                <a:outerShdw blurRad="38100" dist="38100" dir="2700000" algn="tl">
                  <a:srgbClr val="000000"/>
                </a:outerShdw>
              </a:effectLst>
              <a:latin typeface="Garamond" pitchFamily="18" charset="0"/>
            </a:endParaRPr>
          </a:p>
        </p:txBody>
      </p:sp>
      <p:sp>
        <p:nvSpPr>
          <p:cNvPr id="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chemeClr val="tx1"/>
                </a:solidFill>
              </a:rPr>
              <a:t>January 2026</a:t>
            </a:r>
            <a:br>
              <a:rPr lang="en-US" dirty="0"/>
            </a:br>
            <a:r>
              <a:rPr lang="en-US" sz="3200" dirty="0">
                <a:solidFill>
                  <a:srgbClr val="FFFF00"/>
                </a:solidFill>
              </a:rPr>
              <a:t>(Forecast Issued December 18, 2025)/</a:t>
            </a:r>
            <a:r>
              <a:rPr lang="en-US" sz="3200" dirty="0">
                <a:solidFill>
                  <a:schemeClr val="tx1"/>
                </a:solidFill>
              </a:rPr>
              <a:t>(Actual)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638493"/>
      </p:ext>
    </p:extLst>
  </p:cSld>
  <p:clrMapOvr>
    <a:masterClrMapping/>
  </p:clrMapOvr>
  <p:transition spd="med"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954CE-ECE0-51F6-D0AE-0F377CD7A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315249-6D21-1591-EDE3-0B7405704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97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F2D586EC78964F8A8F8A79EC8C65D5" ma:contentTypeVersion="6" ma:contentTypeDescription="Create a new document." ma:contentTypeScope="" ma:versionID="defe83d531793ebf06dfeb2d12b4c23d">
  <xsd:schema xmlns:xsd="http://www.w3.org/2001/XMLSchema" xmlns:xs="http://www.w3.org/2001/XMLSchema" xmlns:p="http://schemas.microsoft.com/office/2006/metadata/properties" xmlns:ns1="http://schemas.microsoft.com/sharepoint/v3" xmlns:ns2="07312acf-1042-423e-b42e-fa8358d68e54" targetNamespace="http://schemas.microsoft.com/office/2006/metadata/properties" ma:root="true" ma:fieldsID="2dff36629b5393a42c89281a0078adc0" ns1:_="" ns2:_="">
    <xsd:import namespace="http://schemas.microsoft.com/sharepoint/v3"/>
    <xsd:import namespace="07312acf-1042-423e-b42e-fa8358d68e5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312acf-1042-423e-b42e-fa8358d68e5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C7F72AD-4943-4CC6-944B-73397BBA12AA}"/>
</file>

<file path=customXml/itemProps2.xml><?xml version="1.0" encoding="utf-8"?>
<ds:datastoreItem xmlns:ds="http://schemas.openxmlformats.org/officeDocument/2006/customXml" ds:itemID="{3188233A-068D-4A5E-9B84-AC10544F90F0}"/>
</file>

<file path=customXml/itemProps3.xml><?xml version="1.0" encoding="utf-8"?>
<ds:datastoreItem xmlns:ds="http://schemas.openxmlformats.org/officeDocument/2006/customXml" ds:itemID="{FDB32F9F-5D01-4C4F-9241-1649DE5F1FD8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123702</TotalTime>
  <Words>2089</Words>
  <Application>Microsoft Macintosh PowerPoint</Application>
  <PresentationFormat>On-screen Show (4:3)</PresentationFormat>
  <Paragraphs>156</Paragraphs>
  <Slides>28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Comic Sans MS</vt:lpstr>
      <vt:lpstr>Garamond</vt:lpstr>
      <vt:lpstr>Wingdings</vt:lpstr>
      <vt:lpstr>Stream</vt:lpstr>
      <vt:lpstr>Seasonal Climate Forecast Verification January – March 2026  Issued:  April 11, 2026</vt:lpstr>
      <vt:lpstr>Format and Purpose:</vt:lpstr>
      <vt:lpstr>PowerPoint Presentation</vt:lpstr>
      <vt:lpstr>January 2026 (Forecast Issued December 18, 2025)/(Actual)</vt:lpstr>
      <vt:lpstr>January 2026 (Forecast Issued December 18, 2025)/(Actual)</vt:lpstr>
      <vt:lpstr>January 2026 (Forecast Issued December 18, 2025)/(Actual)</vt:lpstr>
      <vt:lpstr>January 2026 (Forecast Issued December 18, 2025)/(Actual)</vt:lpstr>
      <vt:lpstr>January 2026 (Forecast Issued December 18, 2025)/(Actual)</vt:lpstr>
      <vt:lpstr>PowerPoint Presentation</vt:lpstr>
      <vt:lpstr>February 2026 (Forecast Issued January 15, 2026)/(Actual)</vt:lpstr>
      <vt:lpstr>February 2026 (Forecast Issued January 15, 2026)/(Actual)</vt:lpstr>
      <vt:lpstr>February 2026 (Forecast Issued January 15, 2026)/(Actual)</vt:lpstr>
      <vt:lpstr>February 2026 (Forecast Issued January 15, 2026)/(Actual)</vt:lpstr>
      <vt:lpstr>February 2026 (Forecast Issued January 15, 2026)/(Actual)</vt:lpstr>
      <vt:lpstr>PowerPoint Presentation</vt:lpstr>
      <vt:lpstr>March 2026 (Forecast Issued February 20, 2026)/(Actual)</vt:lpstr>
      <vt:lpstr>March 2026 (Forecast Issued February 20, 2026)/(Actual)</vt:lpstr>
      <vt:lpstr>March 2026 (Forecast Issued February 20, 2026)/(Actual)</vt:lpstr>
      <vt:lpstr>March 2026 (Forecast Issued February 20, 2026)/(Actual)</vt:lpstr>
      <vt:lpstr>March 2026 (Forecast Issued February 20, 2026)/(Actual)</vt:lpstr>
      <vt:lpstr>PowerPoint Presentation</vt:lpstr>
      <vt:lpstr>January – March 2026 (Forecast Issued December 18, 2025)/(Actual)</vt:lpstr>
      <vt:lpstr>January – March 2026 (Forecast Issued December 18, 2025)/(Actual)</vt:lpstr>
      <vt:lpstr>January – March 2026 (Forecast Issued December 18, 2025)/(Actual)</vt:lpstr>
      <vt:lpstr>Oregon Drought Status</vt:lpstr>
      <vt:lpstr>Forecast Resources</vt:lpstr>
      <vt:lpstr>Water Supply / Fire-Potential Outlook</vt:lpstr>
      <vt:lpstr>Updated Mid-Month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 Parsons</dc:creator>
  <cp:lastModifiedBy>ZIMMERMAN Andy * ODA</cp:lastModifiedBy>
  <cp:revision>3975</cp:revision>
  <dcterms:created xsi:type="dcterms:W3CDTF">2005-10-25T03:00:17Z</dcterms:created>
  <dcterms:modified xsi:type="dcterms:W3CDTF">2026-04-13T18:01:54Z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9b73270-2993-4076-be47-9c78f42a1e84_Enabled">
    <vt:lpwstr>true</vt:lpwstr>
  </property>
  <property fmtid="{D5CDD505-2E9C-101B-9397-08002B2CF9AE}" pid="3" name="MSIP_Label_09b73270-2993-4076-be47-9c78f42a1e84_SetDate">
    <vt:lpwstr>2023-10-17T17:12:21Z</vt:lpwstr>
  </property>
  <property fmtid="{D5CDD505-2E9C-101B-9397-08002B2CF9AE}" pid="4" name="MSIP_Label_09b73270-2993-4076-be47-9c78f42a1e84_Method">
    <vt:lpwstr>Privileged</vt:lpwstr>
  </property>
  <property fmtid="{D5CDD505-2E9C-101B-9397-08002B2CF9AE}" pid="5" name="MSIP_Label_09b73270-2993-4076-be47-9c78f42a1e84_Name">
    <vt:lpwstr>Level 1 - Published (Items)</vt:lpwstr>
  </property>
  <property fmtid="{D5CDD505-2E9C-101B-9397-08002B2CF9AE}" pid="6" name="MSIP_Label_09b73270-2993-4076-be47-9c78f42a1e84_SiteId">
    <vt:lpwstr>aa3f6932-fa7c-47b4-a0ce-a598cad161cf</vt:lpwstr>
  </property>
  <property fmtid="{D5CDD505-2E9C-101B-9397-08002B2CF9AE}" pid="7" name="MSIP_Label_09b73270-2993-4076-be47-9c78f42a1e84_ActionId">
    <vt:lpwstr>d122e029-67ef-4822-8e6e-cc08101ba82b</vt:lpwstr>
  </property>
  <property fmtid="{D5CDD505-2E9C-101B-9397-08002B2CF9AE}" pid="8" name="MSIP_Label_09b73270-2993-4076-be47-9c78f42a1e84_ContentBits">
    <vt:lpwstr>0</vt:lpwstr>
  </property>
  <property fmtid="{D5CDD505-2E9C-101B-9397-08002B2CF9AE}" pid="9" name="ContentTypeId">
    <vt:lpwstr>0x010100CEF2D586EC78964F8A8F8A79EC8C65D5</vt:lpwstr>
  </property>
</Properties>
</file>