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9.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75" r:id="rId2"/>
    <p:sldId id="304" r:id="rId3"/>
    <p:sldId id="299" r:id="rId4"/>
    <p:sldId id="256" r:id="rId5"/>
    <p:sldId id="302" r:id="rId6"/>
    <p:sldId id="297" r:id="rId7"/>
    <p:sldId id="296" r:id="rId8"/>
    <p:sldId id="295" r:id="rId9"/>
    <p:sldId id="277" r:id="rId10"/>
    <p:sldId id="260" r:id="rId11"/>
    <p:sldId id="278" r:id="rId12"/>
    <p:sldId id="279" r:id="rId13"/>
    <p:sldId id="292" r:id="rId14"/>
    <p:sldId id="263" r:id="rId15"/>
    <p:sldId id="269" r:id="rId16"/>
    <p:sldId id="265" r:id="rId17"/>
    <p:sldId id="270" r:id="rId18"/>
    <p:sldId id="276" r:id="rId19"/>
    <p:sldId id="286" r:id="rId20"/>
    <p:sldId id="298" r:id="rId21"/>
    <p:sldId id="272" r:id="rId22"/>
    <p:sldId id="280" r:id="rId23"/>
    <p:sldId id="291" r:id="rId24"/>
    <p:sldId id="303" r:id="rId25"/>
    <p:sldId id="262" r:id="rId26"/>
    <p:sldId id="300" r:id="rId27"/>
    <p:sldId id="294" r:id="rId2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50" autoAdjust="0"/>
    <p:restoredTop sz="91224" autoAdjust="0"/>
  </p:normalViewPr>
  <p:slideViewPr>
    <p:cSldViewPr>
      <p:cViewPr varScale="1">
        <p:scale>
          <a:sx n="116" d="100"/>
          <a:sy n="116" d="100"/>
        </p:scale>
        <p:origin x="1200" y="192"/>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51" d="100"/>
          <a:sy n="51" d="100"/>
        </p:scale>
        <p:origin x="2188" y="2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0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99FAE5A9-A4BA-408E-9C07-5EF3E3CBCF03}" type="datetimeFigureOut">
              <a:rPr lang="en-US"/>
              <a:pPr>
                <a:defRPr/>
              </a:pPr>
              <a:t>12/16/24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6"/>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D3739A35-547B-47C9-9C13-010864B4B6BE}" type="slidenum">
              <a:rPr lang="en-US"/>
              <a:pPr>
                <a:defRPr/>
              </a:pPr>
              <a:t>‹#›</a:t>
            </a:fld>
            <a:endParaRPr lang="en-US"/>
          </a:p>
        </p:txBody>
      </p:sp>
    </p:spTree>
    <p:extLst>
      <p:ext uri="{BB962C8B-B14F-4D97-AF65-F5344CB8AC3E}">
        <p14:creationId xmlns:p14="http://schemas.microsoft.com/office/powerpoint/2010/main" val="11299143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My Name</a:t>
            </a:r>
            <a:r>
              <a:rPr lang="en-US" baseline="0" dirty="0"/>
              <a:t> is Crystal Adams, and I am the Executive Director of the ODCC appointed to the position in October of 2023. I’m excited today to tell you a little about our commission and the Oregon Dungeness crab fishery.</a:t>
            </a:r>
            <a:endParaRPr 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E47EAD7-BBA1-4EFA-A4B4-3DF4FCB8DF4D}" type="slidenum">
              <a:rPr lang="en-US">
                <a:latin typeface="Arial" panose="020B0604020202020204" pitchFamily="34" charset="0"/>
              </a:rPr>
              <a:pPr>
                <a:spcBef>
                  <a:spcPct val="0"/>
                </a:spcBef>
              </a:pPr>
              <a:t>1</a:t>
            </a:fld>
            <a:endParaRPr lang="en-US" dirty="0">
              <a:latin typeface="Arial" panose="020B0604020202020204" pitchFamily="34" charset="0"/>
            </a:endParaRPr>
          </a:p>
        </p:txBody>
      </p:sp>
    </p:spTree>
    <p:extLst>
      <p:ext uri="{BB962C8B-B14F-4D97-AF65-F5344CB8AC3E}">
        <p14:creationId xmlns:p14="http://schemas.microsoft.com/office/powerpoint/2010/main" val="2469154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Size: Only mature male crabs measuring at least 6 1⁄4 inches across the back of the shell can be harvested.</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11</a:t>
            </a:fld>
            <a:endParaRPr lang="en-US"/>
          </a:p>
        </p:txBody>
      </p:sp>
    </p:spTree>
    <p:extLst>
      <p:ext uri="{BB962C8B-B14F-4D97-AF65-F5344CB8AC3E}">
        <p14:creationId xmlns:p14="http://schemas.microsoft.com/office/powerpoint/2010/main" val="2254953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Sex: All female crabs must be released unharmed.</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12</a:t>
            </a:fld>
            <a:endParaRPr lang="en-US"/>
          </a:p>
        </p:txBody>
      </p:sp>
    </p:spTree>
    <p:extLst>
      <p:ext uri="{BB962C8B-B14F-4D97-AF65-F5344CB8AC3E}">
        <p14:creationId xmlns:p14="http://schemas.microsoft.com/office/powerpoint/2010/main" val="3865801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Season: The annual harvest begins on December 1 and closes on August 14</a:t>
            </a:r>
            <a:r>
              <a:rPr lang="en-US" sz="1800" baseline="30000" dirty="0">
                <a:effectLst/>
                <a:latin typeface="Aptos" panose="020B0004020202020204" pitchFamily="34" charset="0"/>
                <a:ea typeface="Aptos" panose="020B0004020202020204" pitchFamily="34" charset="0"/>
                <a:cs typeface="Times New Roman" panose="02020603050405020304" pitchFamily="18" charset="0"/>
              </a:rPr>
              <a:t>th</a:t>
            </a:r>
            <a:r>
              <a:rPr lang="en-US" sz="1800" dirty="0">
                <a:effectLst/>
                <a:latin typeface="Aptos" panose="020B0004020202020204" pitchFamily="34" charset="0"/>
                <a:ea typeface="Aptos" panose="020B0004020202020204" pitchFamily="34" charset="0"/>
                <a:cs typeface="Times New Roman" panose="02020603050405020304" pitchFamily="18" charset="0"/>
              </a:rPr>
              <a:t>, and the fishing season is timed to protect soft-shelled crabs, collectively maintaining a sustainable fishery.</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13</a:t>
            </a:fld>
            <a:endParaRPr lang="en-US"/>
          </a:p>
        </p:txBody>
      </p:sp>
    </p:spTree>
    <p:extLst>
      <p:ext uri="{BB962C8B-B14F-4D97-AF65-F5344CB8AC3E}">
        <p14:creationId xmlns:p14="http://schemas.microsoft.com/office/powerpoint/2010/main" val="3839057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Escape rings serve two primary purposes:</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Allow undersized male crabs to exit the pot</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Permit female crabs to escape, ensuring they can continue the reproductive cycle</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Each crab pot must have a minimum of two escape rings</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The escape rings must be circular with an inside diameter of at least 4-1/4 inches</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They must be located on the top or upper half of the sides of the pot</a:t>
            </a:r>
          </a:p>
          <a:p>
            <a:pPr marL="0" marR="0">
              <a:lnSpc>
                <a:spcPct val="107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14</a:t>
            </a:fld>
            <a:endParaRPr lang="en-US"/>
          </a:p>
        </p:txBody>
      </p:sp>
    </p:spTree>
    <p:extLst>
      <p:ext uri="{BB962C8B-B14F-4D97-AF65-F5344CB8AC3E}">
        <p14:creationId xmlns:p14="http://schemas.microsoft.com/office/powerpoint/2010/main" val="3443175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Biodegradable components: Pot lids must include a biodegradable element (usually cotton twine) to prevent ghost fishing if pots are lost</a:t>
            </a:r>
            <a:endParaRPr lang="en-US" baseline="0"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15</a:t>
            </a:fld>
            <a:endParaRPr lang="en-US"/>
          </a:p>
        </p:txBody>
      </p:sp>
    </p:spTree>
    <p:extLst>
      <p:ext uri="{BB962C8B-B14F-4D97-AF65-F5344CB8AC3E}">
        <p14:creationId xmlns:p14="http://schemas.microsoft.com/office/powerpoint/2010/main" val="1440071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it opens up to let marine life escape after about 30 days</a:t>
            </a: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16</a:t>
            </a:fld>
            <a:endParaRPr lang="en-US"/>
          </a:p>
        </p:txBody>
      </p:sp>
    </p:spTree>
    <p:extLst>
      <p:ext uri="{BB962C8B-B14F-4D97-AF65-F5344CB8AC3E}">
        <p14:creationId xmlns:p14="http://schemas.microsoft.com/office/powerpoint/2010/main" val="3135047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1996, ‘limited entry’ was implemented in the Oregon Dungeness fishery due to concerns about ‘over capitalization’ and increased effort, and in response to WA-state’s crab L/E program which went into effect a year or two (?) earlier.  433 permits were established, with the present number down to 424 as a result of non-renewals</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17</a:t>
            </a:fld>
            <a:endParaRPr lang="en-US"/>
          </a:p>
        </p:txBody>
      </p:sp>
    </p:spTree>
    <p:extLst>
      <p:ext uri="{BB962C8B-B14F-4D97-AF65-F5344CB8AC3E}">
        <p14:creationId xmlns:p14="http://schemas.microsoft.com/office/powerpoint/2010/main" val="1219959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Pot limits were implemented in 2006, after much debate within the industry and with ODFW. Pot numbers had grown significantly over the years and many crabbers felt it was time to stop the ever-increasing spiral of more gear. The ‘harvest rate’ hasn’t slowed down since pot limits were put into place, and it appears that the same crabbers who were the top producers prior to P/L’s, still are…</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18</a:t>
            </a:fld>
            <a:endParaRPr lang="en-US"/>
          </a:p>
        </p:txBody>
      </p:sp>
    </p:spTree>
    <p:extLst>
      <p:ext uri="{BB962C8B-B14F-4D97-AF65-F5344CB8AC3E}">
        <p14:creationId xmlns:p14="http://schemas.microsoft.com/office/powerpoint/2010/main" val="4162272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to listen to proposals and fund research</a:t>
            </a:r>
            <a:r>
              <a:rPr lang="en-US" baseline="0" dirty="0"/>
              <a:t> to determine if any changes are needed to the current management structure for the good of the resource. Our recent funding of a program to  chart whale migrations is one example, as we work to be proactive and reduce the risk of entanglements.</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19</a:t>
            </a:fld>
            <a:endParaRPr lang="en-US"/>
          </a:p>
        </p:txBody>
      </p:sp>
    </p:spTree>
    <p:extLst>
      <p:ext uri="{BB962C8B-B14F-4D97-AF65-F5344CB8AC3E}">
        <p14:creationId xmlns:p14="http://schemas.microsoft.com/office/powerpoint/2010/main" val="3440436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a:t>
            </a:r>
            <a:r>
              <a:rPr lang="en-US" baseline="0" dirty="0"/>
              <a:t> we x-ray the crab? No but we do test to see what the shell to meat ratio is before we open the season</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20</a:t>
            </a:fld>
            <a:endParaRPr lang="en-US"/>
          </a:p>
        </p:txBody>
      </p:sp>
    </p:spTree>
    <p:extLst>
      <p:ext uri="{BB962C8B-B14F-4D97-AF65-F5344CB8AC3E}">
        <p14:creationId xmlns:p14="http://schemas.microsoft.com/office/powerpoint/2010/main" val="1356807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40355F"/>
                </a:solidFill>
                <a:effectLst/>
                <a:latin typeface="Montserrat" panose="00000500000000000000" pitchFamily="2" charset="0"/>
              </a:rPr>
              <a:t>Oregon Dungeness Crab Focaccia with Pesto and Gruyere/ recipes can be found at oregondungeness.org</a:t>
            </a:r>
          </a:p>
        </p:txBody>
      </p:sp>
      <p:sp>
        <p:nvSpPr>
          <p:cNvPr id="4" name="Slide Number Placeholder 3"/>
          <p:cNvSpPr>
            <a:spLocks noGrp="1"/>
          </p:cNvSpPr>
          <p:nvPr>
            <p:ph type="sldNum" sz="quarter" idx="5"/>
          </p:nvPr>
        </p:nvSpPr>
        <p:spPr/>
        <p:txBody>
          <a:bodyPr/>
          <a:lstStyle/>
          <a:p>
            <a:pPr>
              <a:defRPr/>
            </a:pPr>
            <a:fld id="{D3739A35-547B-47C9-9C13-010864B4B6BE}" type="slidenum">
              <a:rPr lang="en-US" smtClean="0"/>
              <a:pPr>
                <a:defRPr/>
              </a:pPr>
              <a:t>2</a:t>
            </a:fld>
            <a:endParaRPr lang="en-US"/>
          </a:p>
        </p:txBody>
      </p:sp>
    </p:spTree>
    <p:extLst>
      <p:ext uri="{BB962C8B-B14F-4D97-AF65-F5344CB8AC3E}">
        <p14:creationId xmlns:p14="http://schemas.microsoft.com/office/powerpoint/2010/main" val="271178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Clean</a:t>
            </a:r>
            <a:r>
              <a:rPr lang="en-US" baseline="0" dirty="0"/>
              <a:t>, pick and pack the meat to determine if the crab are ready or not for harvest</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21</a:t>
            </a:fld>
            <a:endParaRPr lang="en-US"/>
          </a:p>
        </p:txBody>
      </p:sp>
    </p:spTree>
    <p:extLst>
      <p:ext uri="{BB962C8B-B14F-4D97-AF65-F5344CB8AC3E}">
        <p14:creationId xmlns:p14="http://schemas.microsoft.com/office/powerpoint/2010/main" val="3446171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that testing, we are also monitoring for levels of domoic acid. Above 30 ppm found in the guts of even one crab can close the area where that crab was found (and the immediate adjacent areas) temporarily, although, new guidelines were added a couple of seasons ago to allow for those areas to remain open if they eviscerate their catch only.</a:t>
            </a: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22</a:t>
            </a:fld>
            <a:endParaRPr lang="en-US"/>
          </a:p>
        </p:txBody>
      </p:sp>
    </p:spTree>
    <p:extLst>
      <p:ext uri="{BB962C8B-B14F-4D97-AF65-F5344CB8AC3E}">
        <p14:creationId xmlns:p14="http://schemas.microsoft.com/office/powerpoint/2010/main" val="3449430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23</a:t>
            </a:fld>
            <a:endParaRPr lang="en-US"/>
          </a:p>
        </p:txBody>
      </p:sp>
    </p:spTree>
    <p:extLst>
      <p:ext uri="{BB962C8B-B14F-4D97-AF65-F5344CB8AC3E}">
        <p14:creationId xmlns:p14="http://schemas.microsoft.com/office/powerpoint/2010/main" val="1581030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working to enhance the image of Oregon Dungeness crab, through promotion, education and research, the commission also works to recruit the next generation of workers to either the fishing fleet or the processing industry…by taking part in job fairs.</a:t>
            </a: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24</a:t>
            </a:fld>
            <a:endParaRPr lang="en-US"/>
          </a:p>
        </p:txBody>
      </p:sp>
    </p:spTree>
    <p:extLst>
      <p:ext uri="{BB962C8B-B14F-4D97-AF65-F5344CB8AC3E}">
        <p14:creationId xmlns:p14="http://schemas.microsoft.com/office/powerpoint/2010/main" val="72558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This is Natalie </a:t>
            </a:r>
            <a:r>
              <a:rPr lang="en-US" sz="1200" kern="1200" dirty="0" err="1">
                <a:solidFill>
                  <a:schemeClr val="tx1"/>
                </a:solidFill>
                <a:effectLst/>
                <a:latin typeface="+mn-lt"/>
                <a:ea typeface="+mn-ea"/>
                <a:cs typeface="+mn-cs"/>
              </a:rPr>
              <a:t>Bruun</a:t>
            </a:r>
            <a:r>
              <a:rPr lang="en-US" sz="1200" kern="1200" dirty="0">
                <a:solidFill>
                  <a:schemeClr val="tx1"/>
                </a:solidFill>
                <a:effectLst/>
                <a:latin typeface="+mn-lt"/>
                <a:ea typeface="+mn-ea"/>
                <a:cs typeface="+mn-cs"/>
              </a:rPr>
              <a:t> and her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grade classmates at</a:t>
            </a:r>
            <a:r>
              <a:rPr lang="en-US" sz="1200" kern="1200" baseline="0" dirty="0">
                <a:solidFill>
                  <a:schemeClr val="tx1"/>
                </a:solidFill>
                <a:effectLst/>
                <a:latin typeface="+mn-lt"/>
                <a:ea typeface="+mn-ea"/>
                <a:cs typeface="+mn-cs"/>
              </a:rPr>
              <a:t> the state capital in 2009.</a:t>
            </a:r>
          </a:p>
          <a:p>
            <a:r>
              <a:rPr lang="en-US" sz="1200" kern="1200" dirty="0">
                <a:solidFill>
                  <a:schemeClr val="tx1"/>
                </a:solidFill>
                <a:effectLst/>
                <a:latin typeface="+mn-lt"/>
                <a:ea typeface="+mn-ea"/>
                <a:cs typeface="+mn-cs"/>
              </a:rPr>
              <a:t> With the passage of HJR 37, the Oregon Legislature added Dungeness crab to the state ‘Blue Book’ as the official state crustacean.</a:t>
            </a:r>
          </a:p>
          <a:p>
            <a:r>
              <a:rPr lang="en-US" sz="1200" kern="1200" dirty="0">
                <a:solidFill>
                  <a:schemeClr val="tx1"/>
                </a:solidFill>
                <a:effectLst/>
                <a:latin typeface="+mn-lt"/>
                <a:ea typeface="+mn-ea"/>
                <a:cs typeface="+mn-cs"/>
              </a:rPr>
              <a:t>The idea came from Natalie </a:t>
            </a:r>
            <a:r>
              <a:rPr lang="en-US" sz="1200" kern="1200" dirty="0" err="1">
                <a:solidFill>
                  <a:schemeClr val="tx1"/>
                </a:solidFill>
                <a:effectLst/>
                <a:latin typeface="+mn-lt"/>
                <a:ea typeface="+mn-ea"/>
                <a:cs typeface="+mn-cs"/>
              </a:rPr>
              <a:t>Bruun</a:t>
            </a:r>
            <a:r>
              <a:rPr lang="en-US" sz="1200" kern="1200" dirty="0">
                <a:solidFill>
                  <a:schemeClr val="tx1"/>
                </a:solidFill>
                <a:effectLst/>
                <a:latin typeface="+mn-lt"/>
                <a:ea typeface="+mn-ea"/>
                <a:cs typeface="+mn-cs"/>
              </a:rPr>
              <a:t> and her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grade classmates at Sunset Primary School in West Linn, OR.  Turning the project into a biology, culinary, economics, and civics lesson all wrapped up in one, the students petitioned the Legislature to designate a state crustacean after realizing that two other coastal states (Maryland and Louisiana) had duly recognized their famous crustaceans.</a:t>
            </a:r>
            <a:endParaRPr lang="en-US" dirty="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916859A-5A80-40AA-ACBB-D45808685DA1}" type="slidenum">
              <a:rPr lang="en-US">
                <a:latin typeface="Arial" panose="020B0604020202020204" pitchFamily="34" charset="0"/>
              </a:rPr>
              <a:pPr>
                <a:spcBef>
                  <a:spcPct val="0"/>
                </a:spcBef>
              </a:pPr>
              <a:t>25</a:t>
            </a:fld>
            <a:endParaRPr lang="en-US">
              <a:latin typeface="Arial" panose="020B0604020202020204" pitchFamily="34" charset="0"/>
            </a:endParaRPr>
          </a:p>
        </p:txBody>
      </p:sp>
    </p:spTree>
    <p:extLst>
      <p:ext uri="{BB962C8B-B14F-4D97-AF65-F5344CB8AC3E}">
        <p14:creationId xmlns:p14="http://schemas.microsoft.com/office/powerpoint/2010/main" val="1883563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2024 Taste of Oregon Bites event at the </a:t>
            </a:r>
            <a:r>
              <a:rPr lang="en-US" dirty="0" err="1"/>
              <a:t>Heathman</a:t>
            </a:r>
            <a:r>
              <a:rPr lang="en-US" dirty="0"/>
              <a:t> Hotel in Portland Oregon. Crystal Adams (Executive Director of ODCC) and Leif Benson (Oregon </a:t>
            </a:r>
            <a:r>
              <a:rPr lang="en-US"/>
              <a:t>Culinary Ambassador)</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26</a:t>
            </a:fld>
            <a:endParaRPr lang="en-US"/>
          </a:p>
        </p:txBody>
      </p:sp>
    </p:spTree>
    <p:extLst>
      <p:ext uri="{BB962C8B-B14F-4D97-AF65-F5344CB8AC3E}">
        <p14:creationId xmlns:p14="http://schemas.microsoft.com/office/powerpoint/2010/main" val="4243536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any questions?</a:t>
            </a: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27</a:t>
            </a:fld>
            <a:endParaRPr lang="en-US"/>
          </a:p>
        </p:txBody>
      </p:sp>
    </p:spTree>
    <p:extLst>
      <p:ext uri="{BB962C8B-B14F-4D97-AF65-F5344CB8AC3E}">
        <p14:creationId xmlns:p14="http://schemas.microsoft.com/office/powerpoint/2010/main" val="894141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3</a:t>
            </a:fld>
            <a:endParaRPr lang="en-US"/>
          </a:p>
        </p:txBody>
      </p:sp>
    </p:spTree>
    <p:extLst>
      <p:ext uri="{BB962C8B-B14F-4D97-AF65-F5344CB8AC3E}">
        <p14:creationId xmlns:p14="http://schemas.microsoft.com/office/powerpoint/2010/main" val="282827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First recorded commercial landings in 1889 – 6,628 lbs. Since that date we have had record years of up to 31 million pounds. Our season has just opened yesterday at 9am and I can’t wait to see what it has in store for us this year.</a:t>
            </a:r>
          </a:p>
          <a:p>
            <a:endParaRPr 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734D558-E683-42A1-9AB2-55E5C3281EA4}" type="slidenum">
              <a:rPr lang="en-US">
                <a:latin typeface="Arial" panose="020B0604020202020204" pitchFamily="34" charset="0"/>
              </a:rPr>
              <a:pPr>
                <a:spcBef>
                  <a:spcPct val="0"/>
                </a:spcBef>
              </a:pPr>
              <a:t>4</a:t>
            </a:fld>
            <a:endParaRPr lang="en-US">
              <a:latin typeface="Arial" panose="020B0604020202020204" pitchFamily="34" charset="0"/>
            </a:endParaRPr>
          </a:p>
        </p:txBody>
      </p:sp>
    </p:spTree>
    <p:extLst>
      <p:ext uri="{BB962C8B-B14F-4D97-AF65-F5344CB8AC3E}">
        <p14:creationId xmlns:p14="http://schemas.microsoft.com/office/powerpoint/2010/main" val="1101531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state’s largest single-species fishery and highest value protein in Oregon. And even this past seasons, somewhat average landings, keep in mind that as you look at the money pumped into the local and state economy. Factoring a conservative multiplier of two, this year’s average season will have infused the state’s economy with over $180 million dollars.</a:t>
            </a:r>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6</a:t>
            </a:fld>
            <a:endParaRPr lang="en-US"/>
          </a:p>
        </p:txBody>
      </p:sp>
    </p:spTree>
    <p:extLst>
      <p:ext uri="{BB962C8B-B14F-4D97-AF65-F5344CB8AC3E}">
        <p14:creationId xmlns:p14="http://schemas.microsoft.com/office/powerpoint/2010/main" val="519280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r>
              <a:rPr lang="en-US" baseline="0" dirty="0"/>
              <a:t> time high 33m for $52.9m in 04-05, close second was 2022-23 season with 31.5 million pounds although the value for that season was $85m</a:t>
            </a:r>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7</a:t>
            </a:fld>
            <a:endParaRPr lang="en-US"/>
          </a:p>
        </p:txBody>
      </p:sp>
    </p:spTree>
    <p:extLst>
      <p:ext uri="{BB962C8B-B14F-4D97-AF65-F5344CB8AC3E}">
        <p14:creationId xmlns:p14="http://schemas.microsoft.com/office/powerpoint/2010/main" val="3810043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Oregon Dungeness crabbers prioritize conservation through stringent gear regulations, including the use of escape rings that allow undersized males and females to escape from traps, as well as biodegradable components that prevent "ghost fishing" by releasing trapped crabs if pots are lost. Their commitment to sustainability is further demonstrated by initiatives to recover derelict gear, which helps protect marine life and maintain the health of crab populations for future generations.</a:t>
            </a:r>
          </a:p>
          <a:p>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8</a:t>
            </a:fld>
            <a:endParaRPr lang="en-US"/>
          </a:p>
        </p:txBody>
      </p:sp>
    </p:spTree>
    <p:extLst>
      <p:ext uri="{BB962C8B-B14F-4D97-AF65-F5344CB8AC3E}">
        <p14:creationId xmlns:p14="http://schemas.microsoft.com/office/powerpoint/2010/main" val="2603613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Oregon Dungeness crabbers employ highly targeted harvest methods to ensure sustainability. They use circular steel traps called pots which are bottom friendly for a healthy rebound to the ocean floor</a:t>
            </a:r>
            <a:endParaRPr 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358CA5-9C8C-44B5-B614-50C10C209FF0}" type="slidenum">
              <a:rPr lang="en-US">
                <a:latin typeface="Arial" panose="020B0604020202020204" pitchFamily="34" charset="0"/>
              </a:rPr>
              <a:pPr>
                <a:spcBef>
                  <a:spcPct val="0"/>
                </a:spcBef>
              </a:pPr>
              <a:t>9</a:t>
            </a:fld>
            <a:endParaRPr lang="en-US">
              <a:latin typeface="Arial" panose="020B0604020202020204" pitchFamily="34" charset="0"/>
            </a:endParaRPr>
          </a:p>
        </p:txBody>
      </p:sp>
    </p:spTree>
    <p:extLst>
      <p:ext uri="{BB962C8B-B14F-4D97-AF65-F5344CB8AC3E}">
        <p14:creationId xmlns:p14="http://schemas.microsoft.com/office/powerpoint/2010/main" val="2685138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 runs on a 3’s management style that was implemented in the early 1900’s</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D3739A35-547B-47C9-9C13-010864B4B6BE}" type="slidenum">
              <a:rPr lang="en-US" smtClean="0"/>
              <a:pPr>
                <a:defRPr/>
              </a:pPr>
              <a:t>10</a:t>
            </a:fld>
            <a:endParaRPr lang="en-US"/>
          </a:p>
        </p:txBody>
      </p:sp>
    </p:spTree>
    <p:extLst>
      <p:ext uri="{BB962C8B-B14F-4D97-AF65-F5344CB8AC3E}">
        <p14:creationId xmlns:p14="http://schemas.microsoft.com/office/powerpoint/2010/main" val="2478599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650235D-5226-48D9-8FA5-294112A841B0}" type="datetimeFigureOut">
              <a:rPr lang="en-US"/>
              <a:pPr>
                <a:defRPr/>
              </a:pPr>
              <a:t>12/16/24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FA9FE13-80FC-4303-AB52-E625FAF015B8}" type="slidenum">
              <a:rPr lang="en-US"/>
              <a:pPr>
                <a:defRPr/>
              </a:pPr>
              <a:t>‹#›</a:t>
            </a:fld>
            <a:endParaRPr lang="en-US"/>
          </a:p>
        </p:txBody>
      </p:sp>
    </p:spTree>
    <p:extLst>
      <p:ext uri="{BB962C8B-B14F-4D97-AF65-F5344CB8AC3E}">
        <p14:creationId xmlns:p14="http://schemas.microsoft.com/office/powerpoint/2010/main" val="3490806041"/>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76ACB3-A479-4430-B9F5-051966AB0C2B}" type="datetimeFigureOut">
              <a:rPr lang="en-US"/>
              <a:pPr>
                <a:defRPr/>
              </a:pPr>
              <a:t>12/16/24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AB5FE9-D0A0-4871-A154-0C434E989DCB}" type="slidenum">
              <a:rPr lang="en-US"/>
              <a:pPr>
                <a:defRPr/>
              </a:pPr>
              <a:t>‹#›</a:t>
            </a:fld>
            <a:endParaRPr lang="en-US"/>
          </a:p>
        </p:txBody>
      </p:sp>
    </p:spTree>
    <p:extLst>
      <p:ext uri="{BB962C8B-B14F-4D97-AF65-F5344CB8AC3E}">
        <p14:creationId xmlns:p14="http://schemas.microsoft.com/office/powerpoint/2010/main" val="3503299574"/>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B60DF1A-B095-4672-99AA-62D9DC6EE747}" type="datetimeFigureOut">
              <a:rPr lang="en-US"/>
              <a:pPr>
                <a:defRPr/>
              </a:pPr>
              <a:t>12/16/24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5564D5-6AED-4F6F-A3CE-AD9D15D250D0}" type="slidenum">
              <a:rPr lang="en-US"/>
              <a:pPr>
                <a:defRPr/>
              </a:pPr>
              <a:t>‹#›</a:t>
            </a:fld>
            <a:endParaRPr lang="en-US"/>
          </a:p>
        </p:txBody>
      </p:sp>
    </p:spTree>
    <p:extLst>
      <p:ext uri="{BB962C8B-B14F-4D97-AF65-F5344CB8AC3E}">
        <p14:creationId xmlns:p14="http://schemas.microsoft.com/office/powerpoint/2010/main" val="654330857"/>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48600" cy="1143000"/>
          </a:xfrm>
        </p:spPr>
        <p:txBody>
          <a:bodyPr/>
          <a:lstStyle/>
          <a:p>
            <a:r>
              <a:rPr lang="en-US"/>
              <a:t>Click to edit Master title style</a:t>
            </a:r>
          </a:p>
        </p:txBody>
      </p:sp>
      <p:sp>
        <p:nvSpPr>
          <p:cNvPr id="3" name="Chart Placeholder 2"/>
          <p:cNvSpPr>
            <a:spLocks noGrp="1"/>
          </p:cNvSpPr>
          <p:nvPr>
            <p:ph type="chart" idx="1"/>
          </p:nvPr>
        </p:nvSpPr>
        <p:spPr>
          <a:xfrm>
            <a:off x="609600" y="1981200"/>
            <a:ext cx="7848600" cy="4114800"/>
          </a:xfrm>
        </p:spPr>
        <p:txBody>
          <a:bodyPr rtlCol="0">
            <a:normAutofit/>
          </a:bodyPr>
          <a:lstStyle/>
          <a:p>
            <a:pPr lvl="0"/>
            <a:endParaRPr lang="en-US" noProof="0" dirty="0"/>
          </a:p>
        </p:txBody>
      </p:sp>
    </p:spTree>
    <p:extLst>
      <p:ext uri="{BB962C8B-B14F-4D97-AF65-F5344CB8AC3E}">
        <p14:creationId xmlns:p14="http://schemas.microsoft.com/office/powerpoint/2010/main" val="347119686"/>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36D65E6-0405-43AD-AE19-E4B31CD9337D}" type="datetimeFigureOut">
              <a:rPr lang="en-US"/>
              <a:pPr>
                <a:defRPr/>
              </a:pPr>
              <a:t>12/16/24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F8F85D-B891-4EBB-9792-0B7086B76298}" type="slidenum">
              <a:rPr lang="en-US"/>
              <a:pPr>
                <a:defRPr/>
              </a:pPr>
              <a:t>‹#›</a:t>
            </a:fld>
            <a:endParaRPr lang="en-US"/>
          </a:p>
        </p:txBody>
      </p:sp>
    </p:spTree>
    <p:extLst>
      <p:ext uri="{BB962C8B-B14F-4D97-AF65-F5344CB8AC3E}">
        <p14:creationId xmlns:p14="http://schemas.microsoft.com/office/powerpoint/2010/main" val="335832364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87C7C03-9608-4DAE-9057-713183C251F7}" type="datetimeFigureOut">
              <a:rPr lang="en-US"/>
              <a:pPr>
                <a:defRPr/>
              </a:pPr>
              <a:t>12/16/24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BFA7E6-0067-492A-ACE8-9AFF7C24435A}" type="slidenum">
              <a:rPr lang="en-US"/>
              <a:pPr>
                <a:defRPr/>
              </a:pPr>
              <a:t>‹#›</a:t>
            </a:fld>
            <a:endParaRPr lang="en-US"/>
          </a:p>
        </p:txBody>
      </p:sp>
    </p:spTree>
    <p:extLst>
      <p:ext uri="{BB962C8B-B14F-4D97-AF65-F5344CB8AC3E}">
        <p14:creationId xmlns:p14="http://schemas.microsoft.com/office/powerpoint/2010/main" val="103248117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395145B-55BD-42AB-8A77-8629BF18F667}" type="datetimeFigureOut">
              <a:rPr lang="en-US"/>
              <a:pPr>
                <a:defRPr/>
              </a:pPr>
              <a:t>12/16/24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08832E-C961-4BF7-A507-793E37E7E786}" type="slidenum">
              <a:rPr lang="en-US"/>
              <a:pPr>
                <a:defRPr/>
              </a:pPr>
              <a:t>‹#›</a:t>
            </a:fld>
            <a:endParaRPr lang="en-US"/>
          </a:p>
        </p:txBody>
      </p:sp>
    </p:spTree>
    <p:extLst>
      <p:ext uri="{BB962C8B-B14F-4D97-AF65-F5344CB8AC3E}">
        <p14:creationId xmlns:p14="http://schemas.microsoft.com/office/powerpoint/2010/main" val="376497873"/>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CA0C9C3-17EC-4D78-8427-6EEC441C2C2D}" type="datetimeFigureOut">
              <a:rPr lang="en-US"/>
              <a:pPr>
                <a:defRPr/>
              </a:pPr>
              <a:t>12/16/24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45D89E9-A219-4941-A695-052666046005}" type="slidenum">
              <a:rPr lang="en-US"/>
              <a:pPr>
                <a:defRPr/>
              </a:pPr>
              <a:t>‹#›</a:t>
            </a:fld>
            <a:endParaRPr lang="en-US"/>
          </a:p>
        </p:txBody>
      </p:sp>
    </p:spTree>
    <p:extLst>
      <p:ext uri="{BB962C8B-B14F-4D97-AF65-F5344CB8AC3E}">
        <p14:creationId xmlns:p14="http://schemas.microsoft.com/office/powerpoint/2010/main" val="325623948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8C40DD0-1BBC-448E-A7BA-A941FB75B4DB}" type="datetimeFigureOut">
              <a:rPr lang="en-US"/>
              <a:pPr>
                <a:defRPr/>
              </a:pPr>
              <a:t>12/16/24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D54C916-CB59-4218-BE8E-AFA086816908}" type="slidenum">
              <a:rPr lang="en-US"/>
              <a:pPr>
                <a:defRPr/>
              </a:pPr>
              <a:t>‹#›</a:t>
            </a:fld>
            <a:endParaRPr lang="en-US"/>
          </a:p>
        </p:txBody>
      </p:sp>
    </p:spTree>
    <p:extLst>
      <p:ext uri="{BB962C8B-B14F-4D97-AF65-F5344CB8AC3E}">
        <p14:creationId xmlns:p14="http://schemas.microsoft.com/office/powerpoint/2010/main" val="42694471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667307"/>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1689BB4-E463-436D-8705-6094B3F62942}" type="datetimeFigureOut">
              <a:rPr lang="en-US"/>
              <a:pPr>
                <a:defRPr/>
              </a:pPr>
              <a:t>12/16/24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269ECE-ED57-4202-B135-E72B0D065940}" type="slidenum">
              <a:rPr lang="en-US"/>
              <a:pPr>
                <a:defRPr/>
              </a:pPr>
              <a:t>‹#›</a:t>
            </a:fld>
            <a:endParaRPr lang="en-US"/>
          </a:p>
        </p:txBody>
      </p:sp>
    </p:spTree>
    <p:extLst>
      <p:ext uri="{BB962C8B-B14F-4D97-AF65-F5344CB8AC3E}">
        <p14:creationId xmlns:p14="http://schemas.microsoft.com/office/powerpoint/2010/main" val="64178671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B97B648-7C3C-4E2E-8553-717FE62F2F3C}" type="datetimeFigureOut">
              <a:rPr lang="en-US"/>
              <a:pPr>
                <a:defRPr/>
              </a:pPr>
              <a:t>12/16/24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81B6B-8D89-4FD3-91E3-9574F1055573}" type="slidenum">
              <a:rPr lang="en-US"/>
              <a:pPr>
                <a:defRPr/>
              </a:pPr>
              <a:t>‹#›</a:t>
            </a:fld>
            <a:endParaRPr lang="en-US"/>
          </a:p>
        </p:txBody>
      </p:sp>
    </p:spTree>
    <p:extLst>
      <p:ext uri="{BB962C8B-B14F-4D97-AF65-F5344CB8AC3E}">
        <p14:creationId xmlns:p14="http://schemas.microsoft.com/office/powerpoint/2010/main" val="659775546"/>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5DD5E97-DBE3-4DBB-9524-834CA49902BB}" type="datetimeFigureOut">
              <a:rPr lang="en-US"/>
              <a:pPr>
                <a:defRPr/>
              </a:pPr>
              <a:t>12/16/24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51E2EDC5-BF85-4B30-B45A-403979091CB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4" r:id="rId7"/>
    <p:sldLayoutId id="2147483870" r:id="rId8"/>
    <p:sldLayoutId id="2147483871" r:id="rId9"/>
    <p:sldLayoutId id="2147483872" r:id="rId10"/>
    <p:sldLayoutId id="2147483873" r:id="rId11"/>
    <p:sldLayoutId id="2147483875" r:id="rId12"/>
  </p:sldLayoutIdLst>
  <p:transition spd="slow">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https://mcusercontent.com/f6e8bb8cb03226d7cb7d3b6b5/images/2df85a6f-f62f-0621-f189-6f59f728da18.jp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377799c1-0ccd-4600-a3e0-91aa263ac9b5@namprd11">
            <a:extLst>
              <a:ext uri="{FF2B5EF4-FFF2-40B4-BE49-F238E27FC236}">
                <a16:creationId xmlns:a16="http://schemas.microsoft.com/office/drawing/2014/main" id="{57F26FDD-8CF0-4E5C-A24A-B4F91DD2DA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315"/>
            <a:ext cx="9144000" cy="699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4"/>
          <p:cNvSpPr txBox="1">
            <a:spLocks noChangeArrowheads="1"/>
          </p:cNvSpPr>
          <p:nvPr/>
        </p:nvSpPr>
        <p:spPr bwMode="auto">
          <a:xfrm>
            <a:off x="0" y="5719227"/>
            <a:ext cx="9126071" cy="1138773"/>
          </a:xfrm>
          <a:prstGeom prst="rect">
            <a:avLst/>
          </a:prstGeom>
          <a:noFill/>
          <a:ln w="9525">
            <a:noFill/>
            <a:miter lim="800000"/>
            <a:headEnd/>
            <a:tailEnd/>
          </a:ln>
        </p:spPr>
        <p:txBody>
          <a:bodyPr wrap="square">
            <a:spAutoFit/>
          </a:bodyPr>
          <a:lstStyle/>
          <a:p>
            <a:pPr algn="ctr" eaLnBrk="1" hangingPunct="1">
              <a:defRPr/>
            </a:pPr>
            <a:r>
              <a:rPr lang="en-US" sz="4000" dirty="0">
                <a:solidFill>
                  <a:schemeClr val="bg1"/>
                </a:solidFill>
                <a:effectLst>
                  <a:outerShdw blurRad="38100" dist="38100" dir="2700000" algn="tl">
                    <a:srgbClr val="000000">
                      <a:alpha val="43137"/>
                    </a:srgbClr>
                  </a:outerShdw>
                </a:effectLst>
                <a:latin typeface="Arial" charset="0"/>
                <a:cs typeface="Arial" charset="0"/>
              </a:rPr>
              <a:t>Oregon Dungeness Crab Commission</a:t>
            </a:r>
          </a:p>
          <a:p>
            <a:pPr eaLnBrk="1" hangingPunct="1">
              <a:defRPr/>
            </a:pPr>
            <a:endParaRPr lang="en-US" sz="2800" dirty="0">
              <a:solidFill>
                <a:schemeClr val="bg1"/>
              </a:solidFill>
              <a:effectLst>
                <a:outerShdw blurRad="38100" dist="38100" dir="2700000" algn="tl">
                  <a:srgbClr val="000000">
                    <a:alpha val="43137"/>
                  </a:srgbClr>
                </a:outerShdw>
              </a:effectLst>
              <a:latin typeface="Arial" charset="0"/>
              <a:cs typeface="Arial" charset="0"/>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Misc Measuring.jpg"/>
          <p:cNvPicPr>
            <a:picLocks noChangeAspect="1"/>
          </p:cNvPicPr>
          <p:nvPr/>
        </p:nvPicPr>
        <p:blipFill>
          <a:blip r:embed="rId3"/>
          <a:srcRect/>
          <a:stretch>
            <a:fillRect/>
          </a:stretch>
        </p:blipFill>
        <p:spPr bwMode="auto">
          <a:xfrm>
            <a:off x="457200" y="360363"/>
            <a:ext cx="8305800" cy="6081712"/>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2" name="Rectangle 1"/>
          <p:cNvSpPr/>
          <p:nvPr/>
        </p:nvSpPr>
        <p:spPr>
          <a:xfrm>
            <a:off x="663388" y="609600"/>
            <a:ext cx="3756212" cy="508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63388" y="533400"/>
            <a:ext cx="3756212" cy="584775"/>
          </a:xfrm>
          <a:prstGeom prst="rect">
            <a:avLst/>
          </a:prstGeom>
          <a:solidFill>
            <a:schemeClr val="bg1"/>
          </a:solidFill>
          <a:ln>
            <a:solidFill>
              <a:schemeClr val="bg1"/>
            </a:solidFill>
          </a:ln>
          <a:effectLst/>
        </p:spPr>
        <p:txBody>
          <a:bodyPr wrap="square">
            <a:spAutoFit/>
          </a:bodyPr>
          <a:lstStyle/>
          <a:p>
            <a:pPr eaLnBrk="1" hangingPunct="1">
              <a:defRPr/>
            </a:pPr>
            <a:r>
              <a:rPr lang="en-US" sz="3200" b="1" dirty="0">
                <a:effectLst>
                  <a:outerShdw blurRad="38100" dist="38100" dir="2700000" algn="tl">
                    <a:srgbClr val="000000">
                      <a:alpha val="43137"/>
                    </a:srgbClr>
                  </a:outerShdw>
                </a:effectLst>
                <a:latin typeface="Arial" charset="0"/>
                <a:cs typeface="Arial" charset="0"/>
              </a:rPr>
              <a:t>3-S Management...</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Nick\Pictures\ODCC 'first chapter'\FV Ossian\HPIM0249.JPG"/>
          <p:cNvPicPr>
            <a:picLocks noChangeAspect="1" noChangeArrowheads="1"/>
          </p:cNvPicPr>
          <p:nvPr/>
        </p:nvPicPr>
        <p:blipFill>
          <a:blip r:embed="rId3"/>
          <a:srcRect/>
          <a:stretch>
            <a:fillRect/>
          </a:stretch>
        </p:blipFill>
        <p:spPr bwMode="auto">
          <a:xfrm>
            <a:off x="469900" y="382588"/>
            <a:ext cx="8153400" cy="6140450"/>
          </a:xfrm>
          <a:prstGeom prst="rect">
            <a:avLst/>
          </a:prstGeom>
          <a:noFill/>
          <a:ln w="9525">
            <a:noFill/>
            <a:miter lim="800000"/>
            <a:headEnd/>
            <a:tailEnd/>
          </a:ln>
          <a:effectLst>
            <a:outerShdw blurRad="355600" dist="177800" dir="2700000" algn="tl" rotWithShape="0">
              <a:prstClr val="black">
                <a:alpha val="40000"/>
              </a:prstClr>
            </a:outerShdw>
          </a:effectLst>
        </p:spPr>
      </p:pic>
      <p:sp>
        <p:nvSpPr>
          <p:cNvPr id="3" name="TextBox 2"/>
          <p:cNvSpPr txBox="1"/>
          <p:nvPr/>
        </p:nvSpPr>
        <p:spPr>
          <a:xfrm>
            <a:off x="3632200" y="5791200"/>
            <a:ext cx="1828800" cy="569387"/>
          </a:xfrm>
          <a:prstGeom prst="rect">
            <a:avLst/>
          </a:prstGeom>
          <a:noFill/>
        </p:spPr>
        <p:txBody>
          <a:bodyPr wrap="square">
            <a:spAutoFit/>
          </a:bodyPr>
          <a:lstStyle/>
          <a:p>
            <a:pPr algn="ctr" eaLnBrk="1" hangingPunct="1">
              <a:defRPr/>
            </a:pPr>
            <a:r>
              <a:rPr lang="en-US" sz="3100" b="1" dirty="0">
                <a:effectLst>
                  <a:outerShdw blurRad="38100" dist="38100" dir="2700000" algn="tl">
                    <a:srgbClr val="000000">
                      <a:alpha val="43137"/>
                    </a:srgbClr>
                  </a:outerShdw>
                </a:effectLst>
                <a:latin typeface="Arial" charset="0"/>
                <a:cs typeface="Arial" charset="0"/>
              </a:rPr>
              <a:t>Size...</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Nick\Pictures\ODCC 'first chapter'\FV Ossian\HPIM0265.JPG"/>
          <p:cNvPicPr>
            <a:picLocks noChangeAspect="1" noChangeArrowheads="1"/>
          </p:cNvPicPr>
          <p:nvPr/>
        </p:nvPicPr>
        <p:blipFill>
          <a:blip r:embed="rId3"/>
          <a:srcRect/>
          <a:stretch>
            <a:fillRect/>
          </a:stretch>
        </p:blipFill>
        <p:spPr bwMode="auto">
          <a:xfrm>
            <a:off x="471488" y="350838"/>
            <a:ext cx="8229600" cy="6197600"/>
          </a:xfrm>
          <a:prstGeom prst="rect">
            <a:avLst/>
          </a:prstGeom>
          <a:noFill/>
          <a:ln w="9525">
            <a:noFill/>
            <a:miter lim="800000"/>
            <a:headEnd/>
            <a:tailEnd/>
          </a:ln>
          <a:effectLst>
            <a:outerShdw blurRad="368300" dist="165100" dir="2700000" algn="tl" rotWithShape="0">
              <a:prstClr val="black">
                <a:alpha val="40000"/>
              </a:prstClr>
            </a:outerShdw>
          </a:effectLst>
        </p:spPr>
      </p:pic>
      <p:sp>
        <p:nvSpPr>
          <p:cNvPr id="3" name="TextBox 2"/>
          <p:cNvSpPr txBox="1"/>
          <p:nvPr/>
        </p:nvSpPr>
        <p:spPr>
          <a:xfrm>
            <a:off x="3786188" y="5954713"/>
            <a:ext cx="1600200" cy="569387"/>
          </a:xfrm>
          <a:prstGeom prst="rect">
            <a:avLst/>
          </a:prstGeom>
          <a:noFill/>
        </p:spPr>
        <p:txBody>
          <a:bodyPr>
            <a:spAutoFit/>
          </a:bodyPr>
          <a:lstStyle/>
          <a:p>
            <a:pPr algn="ctr" eaLnBrk="1" hangingPunct="1">
              <a:defRPr/>
            </a:pPr>
            <a:r>
              <a:rPr lang="en-US" sz="3100" b="1" dirty="0">
                <a:solidFill>
                  <a:schemeClr val="bg1"/>
                </a:solidFill>
                <a:effectLst>
                  <a:outerShdw blurRad="38100" dist="38100" dir="2700000" algn="tl">
                    <a:srgbClr val="000000">
                      <a:alpha val="43137"/>
                    </a:srgbClr>
                  </a:outerShdw>
                </a:effectLst>
                <a:latin typeface="Arial" charset="0"/>
                <a:cs typeface="Arial" charset="0"/>
              </a:rPr>
              <a:t>Sex...</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81000" y="228600"/>
            <a:ext cx="8333814" cy="5965256"/>
          </a:xfrm>
          <a:prstGeom prst="rect">
            <a:avLst/>
          </a:prstGeom>
          <a:noFill/>
          <a:effectLst>
            <a:outerShdw blurRad="355600" dist="177800" dir="2700000" algn="tl" rotWithShape="0">
              <a:prstClr val="black">
                <a:alpha val="40000"/>
              </a:prstClr>
            </a:outerShdw>
          </a:effectLst>
        </p:spPr>
      </p:pic>
      <p:sp>
        <p:nvSpPr>
          <p:cNvPr id="3" name="TextBox 2"/>
          <p:cNvSpPr txBox="1"/>
          <p:nvPr/>
        </p:nvSpPr>
        <p:spPr>
          <a:xfrm>
            <a:off x="2261907" y="6212413"/>
            <a:ext cx="4572000" cy="569387"/>
          </a:xfrm>
          <a:prstGeom prst="rect">
            <a:avLst/>
          </a:prstGeom>
          <a:noFill/>
        </p:spPr>
        <p:txBody>
          <a:bodyPr>
            <a:spAutoFit/>
          </a:bodyPr>
          <a:lstStyle/>
          <a:p>
            <a:pPr algn="ctr" eaLnBrk="1" hangingPunct="1">
              <a:defRPr/>
            </a:pPr>
            <a:r>
              <a:rPr lang="en-US" sz="3100" b="1" dirty="0">
                <a:effectLst>
                  <a:outerShdw blurRad="38100" dist="38100" dir="2700000" algn="tl">
                    <a:srgbClr val="000000">
                      <a:alpha val="43137"/>
                    </a:srgbClr>
                  </a:outerShdw>
                </a:effectLst>
                <a:latin typeface="Arial" charset="0"/>
                <a:cs typeface="Arial" charset="0"/>
              </a:rPr>
              <a:t>Season...</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C:\Users\Nick\Pictures\Pots &amp; Buoys\Gear Photos 037.JPG"/>
          <p:cNvPicPr>
            <a:picLocks noChangeAspect="1" noChangeArrowheads="1"/>
          </p:cNvPicPr>
          <p:nvPr/>
        </p:nvPicPr>
        <p:blipFill>
          <a:blip r:embed="rId3"/>
          <a:srcRect/>
          <a:stretch>
            <a:fillRect/>
          </a:stretch>
        </p:blipFill>
        <p:spPr bwMode="auto">
          <a:xfrm>
            <a:off x="630238" y="438150"/>
            <a:ext cx="7924800" cy="5943600"/>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3" name="TextBox 2"/>
          <p:cNvSpPr txBox="1"/>
          <p:nvPr/>
        </p:nvSpPr>
        <p:spPr>
          <a:xfrm>
            <a:off x="2209800" y="2362200"/>
            <a:ext cx="3276600" cy="569387"/>
          </a:xfrm>
          <a:prstGeom prst="rect">
            <a:avLst/>
          </a:prstGeom>
          <a:noFill/>
        </p:spPr>
        <p:txBody>
          <a:bodyPr wrap="square">
            <a:spAutoFit/>
          </a:bodyPr>
          <a:lstStyle/>
          <a:p>
            <a:pPr eaLnBrk="1" hangingPunct="1">
              <a:defRPr/>
            </a:pPr>
            <a:r>
              <a:rPr lang="en-US" sz="3100" b="1" dirty="0">
                <a:solidFill>
                  <a:schemeClr val="bg1"/>
                </a:solidFill>
                <a:effectLst>
                  <a:outerShdw blurRad="38100" dist="38100" dir="2700000" algn="tl">
                    <a:srgbClr val="000000">
                      <a:alpha val="43137"/>
                    </a:srgbClr>
                  </a:outerShdw>
                </a:effectLst>
                <a:latin typeface="Arial" charset="0"/>
                <a:cs typeface="Arial" charset="0"/>
              </a:rPr>
              <a:t>Escape Ring...</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Gear Photos 030.JPG"/>
          <p:cNvPicPr>
            <a:picLocks noChangeAspect="1"/>
          </p:cNvPicPr>
          <p:nvPr/>
        </p:nvPicPr>
        <p:blipFill>
          <a:blip r:embed="rId3"/>
          <a:srcRect/>
          <a:stretch>
            <a:fillRect/>
          </a:stretch>
        </p:blipFill>
        <p:spPr bwMode="auto">
          <a:xfrm>
            <a:off x="609600" y="400050"/>
            <a:ext cx="8001000" cy="6000750"/>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3" name="TextBox 2"/>
          <p:cNvSpPr txBox="1"/>
          <p:nvPr/>
        </p:nvSpPr>
        <p:spPr>
          <a:xfrm>
            <a:off x="1143000" y="762000"/>
            <a:ext cx="4876800" cy="569387"/>
          </a:xfrm>
          <a:prstGeom prst="rect">
            <a:avLst/>
          </a:prstGeom>
          <a:noFill/>
        </p:spPr>
        <p:txBody>
          <a:bodyPr wrap="square">
            <a:spAutoFit/>
          </a:bodyPr>
          <a:lstStyle/>
          <a:p>
            <a:pPr eaLnBrk="1" hangingPunct="1">
              <a:defRPr/>
            </a:pPr>
            <a:r>
              <a:rPr lang="en-US" sz="3100" b="1" dirty="0">
                <a:solidFill>
                  <a:schemeClr val="bg1"/>
                </a:solidFill>
                <a:effectLst>
                  <a:outerShdw blurRad="38100" dist="38100" dir="2700000" algn="tl">
                    <a:srgbClr val="000000">
                      <a:alpha val="43137"/>
                    </a:srgbClr>
                  </a:outerShdw>
                </a:effectLst>
                <a:latin typeface="Arial" charset="0"/>
                <a:cs typeface="Arial" charset="0"/>
              </a:rPr>
              <a:t>Biodegradable Cotton...</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Gear Photos 035.JPG"/>
          <p:cNvPicPr>
            <a:picLocks noChangeAspect="1"/>
          </p:cNvPicPr>
          <p:nvPr/>
        </p:nvPicPr>
        <p:blipFill>
          <a:blip r:embed="rId3"/>
          <a:srcRect/>
          <a:stretch>
            <a:fillRect/>
          </a:stretch>
        </p:blipFill>
        <p:spPr bwMode="auto">
          <a:xfrm>
            <a:off x="457200" y="381000"/>
            <a:ext cx="8153400" cy="6115050"/>
          </a:xfrm>
          <a:prstGeom prst="rect">
            <a:avLst/>
          </a:prstGeom>
          <a:noFill/>
          <a:ln w="9525">
            <a:noFill/>
            <a:miter lim="800000"/>
            <a:headEnd/>
            <a:tailEnd/>
          </a:ln>
          <a:effectLst>
            <a:outerShdw blurRad="355600" dist="165100" dir="2700000" algn="tl" rotWithShape="0">
              <a:prstClr val="black">
                <a:alpha val="40000"/>
              </a:prstClr>
            </a:outerShdw>
          </a:effectLst>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Nick\Pictures\Pots &amp; Buoys\Gear Photos 019.JPG"/>
          <p:cNvPicPr>
            <a:picLocks noChangeAspect="1" noChangeArrowheads="1"/>
          </p:cNvPicPr>
          <p:nvPr/>
        </p:nvPicPr>
        <p:blipFill>
          <a:blip r:embed="rId3"/>
          <a:srcRect/>
          <a:stretch>
            <a:fillRect/>
          </a:stretch>
        </p:blipFill>
        <p:spPr bwMode="auto">
          <a:xfrm>
            <a:off x="501650" y="381000"/>
            <a:ext cx="8077200" cy="6057900"/>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3" name="TextBox 2"/>
          <p:cNvSpPr txBox="1"/>
          <p:nvPr/>
        </p:nvSpPr>
        <p:spPr>
          <a:xfrm>
            <a:off x="4038600" y="533400"/>
            <a:ext cx="4419600" cy="569387"/>
          </a:xfrm>
          <a:prstGeom prst="rect">
            <a:avLst/>
          </a:prstGeom>
          <a:noFill/>
        </p:spPr>
        <p:txBody>
          <a:bodyPr wrap="square">
            <a:spAutoFit/>
          </a:bodyPr>
          <a:lstStyle/>
          <a:p>
            <a:pPr eaLnBrk="1" hangingPunct="1">
              <a:defRPr/>
            </a:pPr>
            <a:r>
              <a:rPr lang="en-US" sz="3100" b="1" dirty="0">
                <a:solidFill>
                  <a:schemeClr val="bg1"/>
                </a:solidFill>
                <a:effectLst>
                  <a:outerShdw blurRad="38100" dist="38100" dir="2700000" algn="tl">
                    <a:srgbClr val="000000">
                      <a:alpha val="43137"/>
                    </a:srgbClr>
                  </a:outerShdw>
                </a:effectLst>
                <a:latin typeface="Arial" charset="0"/>
                <a:cs typeface="Arial" charset="0"/>
              </a:rPr>
              <a:t>1996 – Limited Entry...</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Nick\Pictures\ODCC 'first chapter'\FV Ossian\HPIM0295.JPG"/>
          <p:cNvPicPr>
            <a:picLocks noChangeAspect="1" noChangeArrowheads="1"/>
          </p:cNvPicPr>
          <p:nvPr/>
        </p:nvPicPr>
        <p:blipFill>
          <a:blip r:embed="rId3"/>
          <a:srcRect/>
          <a:stretch>
            <a:fillRect/>
          </a:stretch>
        </p:blipFill>
        <p:spPr bwMode="auto">
          <a:xfrm>
            <a:off x="400050" y="339725"/>
            <a:ext cx="8237538" cy="6205538"/>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3" name="TextBox 2"/>
          <p:cNvSpPr txBox="1"/>
          <p:nvPr/>
        </p:nvSpPr>
        <p:spPr>
          <a:xfrm>
            <a:off x="4038600" y="5791200"/>
            <a:ext cx="4267200" cy="569387"/>
          </a:xfrm>
          <a:prstGeom prst="rect">
            <a:avLst/>
          </a:prstGeom>
          <a:noFill/>
        </p:spPr>
        <p:txBody>
          <a:bodyPr wrap="square">
            <a:spAutoFit/>
          </a:bodyPr>
          <a:lstStyle/>
          <a:p>
            <a:pPr eaLnBrk="1" hangingPunct="1">
              <a:defRPr/>
            </a:pPr>
            <a:r>
              <a:rPr lang="en-US" sz="3100" b="1" dirty="0">
                <a:solidFill>
                  <a:schemeClr val="bg1"/>
                </a:solidFill>
                <a:effectLst>
                  <a:outerShdw blurRad="38100" dist="38100" dir="2700000" algn="tl">
                    <a:srgbClr val="000000">
                      <a:alpha val="43137"/>
                    </a:srgbClr>
                  </a:outerShdw>
                </a:effectLst>
                <a:latin typeface="Arial" charset="0"/>
                <a:cs typeface="Arial" charset="0"/>
              </a:rPr>
              <a:t>2006 – Pot Limits...</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Seth\Downloads\crab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43000" y="1289953"/>
            <a:ext cx="6858000" cy="4577447"/>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6" name="TextBox 1"/>
          <p:cNvSpPr txBox="1">
            <a:spLocks noChangeArrowheads="1"/>
          </p:cNvSpPr>
          <p:nvPr/>
        </p:nvSpPr>
        <p:spPr bwMode="auto">
          <a:xfrm>
            <a:off x="1145628" y="1439629"/>
            <a:ext cx="6855372"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3600" dirty="0">
                <a:latin typeface="Arial" panose="020B0604020202020204" pitchFamily="34" charset="0"/>
              </a:rPr>
              <a:t>Additional regulations designed to maintain a healthy fishery include…</a:t>
            </a:r>
          </a:p>
          <a:p>
            <a:pPr eaLnBrk="1" hangingPunct="1">
              <a:spcBef>
                <a:spcPct val="0"/>
              </a:spcBef>
              <a:buFontTx/>
              <a:buNone/>
            </a:pPr>
            <a:endParaRPr lang="en-US" dirty="0">
              <a:latin typeface="Arial" panose="020B0604020202020204" pitchFamily="34" charset="0"/>
            </a:endParaRPr>
          </a:p>
          <a:p>
            <a:pPr eaLnBrk="1" hangingPunct="1">
              <a:spcBef>
                <a:spcPct val="0"/>
              </a:spcBef>
            </a:pPr>
            <a:r>
              <a:rPr lang="en-US" dirty="0">
                <a:latin typeface="Arial" panose="020B0604020202020204" pitchFamily="34" charset="0"/>
              </a:rPr>
              <a:t> </a:t>
            </a:r>
            <a:r>
              <a:rPr lang="en-US" sz="4400" dirty="0">
                <a:latin typeface="Arial" panose="020B0604020202020204" pitchFamily="34" charset="0"/>
              </a:rPr>
              <a:t>Summertime trip limit</a:t>
            </a:r>
          </a:p>
          <a:p>
            <a:pPr eaLnBrk="1" hangingPunct="1">
              <a:spcBef>
                <a:spcPct val="0"/>
              </a:spcBef>
            </a:pPr>
            <a:endParaRPr lang="en-US" sz="4400" dirty="0">
              <a:latin typeface="Arial" panose="020B0604020202020204" pitchFamily="34" charset="0"/>
            </a:endParaRPr>
          </a:p>
          <a:p>
            <a:pPr eaLnBrk="1" hangingPunct="1">
              <a:spcBef>
                <a:spcPct val="0"/>
              </a:spcBef>
            </a:pPr>
            <a:r>
              <a:rPr lang="en-US" dirty="0">
                <a:latin typeface="Arial" panose="020B0604020202020204" pitchFamily="34" charset="0"/>
              </a:rPr>
              <a:t> </a:t>
            </a:r>
            <a:r>
              <a:rPr lang="en-US" sz="4400" dirty="0">
                <a:latin typeface="Arial" panose="020B0604020202020204" pitchFamily="34" charset="0"/>
              </a:rPr>
              <a:t>Season closure date</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late of food on a table&#10;&#10;Description automatically generated">
            <a:extLst>
              <a:ext uri="{FF2B5EF4-FFF2-40B4-BE49-F238E27FC236}">
                <a16:creationId xmlns:a16="http://schemas.microsoft.com/office/drawing/2014/main" id="{4053F150-FE37-F378-3AAB-D3E5C19B96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80726"/>
            <a:ext cx="8324496" cy="5791474"/>
          </a:xfrm>
          <a:prstGeom prst="rect">
            <a:avLst/>
          </a:prstGeom>
        </p:spPr>
      </p:pic>
    </p:spTree>
    <p:extLst>
      <p:ext uri="{BB962C8B-B14F-4D97-AF65-F5344CB8AC3E}">
        <p14:creationId xmlns:p14="http://schemas.microsoft.com/office/powerpoint/2010/main" val="336605464"/>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0"/>
            <a:ext cx="9550400" cy="7162800"/>
          </a:xfrm>
          <a:prstGeom prst="rect">
            <a:avLst/>
          </a:prstGeom>
        </p:spPr>
      </p:pic>
      <p:sp>
        <p:nvSpPr>
          <p:cNvPr id="3" name="TextBox 2"/>
          <p:cNvSpPr txBox="1"/>
          <p:nvPr/>
        </p:nvSpPr>
        <p:spPr>
          <a:xfrm>
            <a:off x="-152400" y="152400"/>
            <a:ext cx="5715000" cy="569387"/>
          </a:xfrm>
          <a:prstGeom prst="rect">
            <a:avLst/>
          </a:prstGeom>
          <a:noFill/>
        </p:spPr>
        <p:txBody>
          <a:bodyPr wrap="square" rtlCol="0">
            <a:spAutoFit/>
          </a:bodyPr>
          <a:lstStyle/>
          <a:p>
            <a:r>
              <a:rPr lang="en-US" sz="3100" dirty="0">
                <a:solidFill>
                  <a:schemeClr val="bg1"/>
                </a:solidFill>
              </a:rPr>
              <a:t>Pre-season Testing...</a:t>
            </a:r>
          </a:p>
        </p:txBody>
      </p:sp>
    </p:spTree>
    <p:extLst>
      <p:ext uri="{BB962C8B-B14F-4D97-AF65-F5344CB8AC3E}">
        <p14:creationId xmlns:p14="http://schemas.microsoft.com/office/powerpoint/2010/main" val="4144088106"/>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C:\Users\Nick\Pictures\P1020458.JPG"/>
          <p:cNvPicPr>
            <a:picLocks noChangeAspect="1" noChangeArrowheads="1"/>
          </p:cNvPicPr>
          <p:nvPr/>
        </p:nvPicPr>
        <p:blipFill>
          <a:blip r:embed="rId3"/>
          <a:srcRect/>
          <a:stretch>
            <a:fillRect/>
          </a:stretch>
        </p:blipFill>
        <p:spPr bwMode="auto">
          <a:xfrm>
            <a:off x="542925" y="381000"/>
            <a:ext cx="8077200" cy="6057900"/>
          </a:xfrm>
          <a:prstGeom prst="rect">
            <a:avLst/>
          </a:prstGeom>
          <a:noFill/>
          <a:ln w="9525">
            <a:noFill/>
            <a:miter lim="800000"/>
            <a:headEnd/>
            <a:tailEnd/>
          </a:ln>
          <a:effectLst>
            <a:outerShdw blurRad="355600" dist="165100" dir="2700000" algn="tl" rotWithShape="0">
              <a:prstClr val="black">
                <a:alpha val="40000"/>
              </a:prstClr>
            </a:outerShdw>
          </a:effectLst>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2EBA106C-C1EE-4DD7-976B-486B8510CE69}"/>
              </a:ext>
            </a:extLst>
          </p:cNvPr>
          <p:cNvGraphicFramePr>
            <a:graphicFrameLocks noChangeAspect="1"/>
          </p:cNvGraphicFramePr>
          <p:nvPr>
            <p:extLst>
              <p:ext uri="{D42A27DB-BD31-4B8C-83A1-F6EECF244321}">
                <p14:modId xmlns:p14="http://schemas.microsoft.com/office/powerpoint/2010/main" val="1213892672"/>
              </p:ext>
            </p:extLst>
          </p:nvPr>
        </p:nvGraphicFramePr>
        <p:xfrm>
          <a:off x="53622" y="76200"/>
          <a:ext cx="9036756" cy="5083175"/>
        </p:xfrm>
        <a:graphic>
          <a:graphicData uri="http://schemas.openxmlformats.org/presentationml/2006/ole">
            <mc:AlternateContent xmlns:mc="http://schemas.openxmlformats.org/markup-compatibility/2006">
              <mc:Choice xmlns:v="urn:schemas-microsoft-com:vml" Requires="v">
                <p:oleObj name="Acrobat Document" r:id="rId3" imgW="9144000" imgH="5143500" progId="AcroExch.Document.DC">
                  <p:embed/>
                </p:oleObj>
              </mc:Choice>
              <mc:Fallback>
                <p:oleObj name="Acrobat Document" r:id="rId3" imgW="9144000" imgH="5143500" progId="AcroExch.Document.DC">
                  <p:embed/>
                  <p:pic>
                    <p:nvPicPr>
                      <p:cNvPr id="0" name=""/>
                      <p:cNvPicPr/>
                      <p:nvPr/>
                    </p:nvPicPr>
                    <p:blipFill>
                      <a:blip r:embed="rId4"/>
                      <a:stretch>
                        <a:fillRect/>
                      </a:stretch>
                    </p:blipFill>
                    <p:spPr>
                      <a:xfrm>
                        <a:off x="53622" y="76200"/>
                        <a:ext cx="9036756" cy="5083175"/>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476824CE-1A39-41E0-A92B-F0026C085D02}"/>
              </a:ext>
            </a:extLst>
          </p:cNvPr>
          <p:cNvSpPr txBox="1"/>
          <p:nvPr/>
        </p:nvSpPr>
        <p:spPr>
          <a:xfrm>
            <a:off x="0" y="5562600"/>
            <a:ext cx="8915400" cy="1046440"/>
          </a:xfrm>
          <a:prstGeom prst="rect">
            <a:avLst/>
          </a:prstGeom>
          <a:noFill/>
        </p:spPr>
        <p:txBody>
          <a:bodyPr wrap="square" rtlCol="0">
            <a:spAutoFit/>
          </a:bodyPr>
          <a:lstStyle/>
          <a:p>
            <a:pPr algn="ctr"/>
            <a:r>
              <a:rPr lang="en-US" sz="3100" b="1" dirty="0"/>
              <a:t>Keeping control of Oregon’s harvest areas during Harmful Algae Blooms (HAB)</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abs on commercial pot_DSC2791.jpg"/>
          <p:cNvPicPr>
            <a:picLocks noChangeAspect="1"/>
          </p:cNvPicPr>
          <p:nvPr/>
        </p:nvPicPr>
        <p:blipFill>
          <a:blip r:embed="rId3"/>
          <a:stretch>
            <a:fillRect/>
          </a:stretch>
        </p:blipFill>
        <p:spPr>
          <a:xfrm>
            <a:off x="5027613" y="1136650"/>
            <a:ext cx="3810000" cy="5430838"/>
          </a:xfrm>
          <a:prstGeom prst="rect">
            <a:avLst/>
          </a:prstGeom>
          <a:effectLst>
            <a:outerShdw blurRad="355600" dist="317500" dir="2700000" algn="tl" rotWithShape="0">
              <a:prstClr val="black">
                <a:alpha val="34000"/>
              </a:prstClr>
            </a:outerShdw>
          </a:effectLst>
        </p:spPr>
      </p:pic>
      <p:sp>
        <p:nvSpPr>
          <p:cNvPr id="38915" name="TextBox 1"/>
          <p:cNvSpPr txBox="1">
            <a:spLocks noChangeArrowheads="1"/>
          </p:cNvSpPr>
          <p:nvPr/>
        </p:nvSpPr>
        <p:spPr bwMode="auto">
          <a:xfrm>
            <a:off x="82495" y="1295400"/>
            <a:ext cx="4945117" cy="6047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sz="2700" dirty="0">
                <a:latin typeface="Arial" panose="020B0604020202020204" pitchFamily="34" charset="0"/>
              </a:rPr>
              <a:t>  Well-managed and sustainable.</a:t>
            </a:r>
          </a:p>
          <a:p>
            <a:pPr eaLnBrk="1" hangingPunct="1">
              <a:spcBef>
                <a:spcPct val="0"/>
              </a:spcBef>
            </a:pPr>
            <a:endParaRPr lang="en-US" sz="2700" dirty="0">
              <a:latin typeface="Arial" panose="020B0604020202020204" pitchFamily="34" charset="0"/>
            </a:endParaRPr>
          </a:p>
          <a:p>
            <a:pPr eaLnBrk="1" hangingPunct="1">
              <a:spcBef>
                <a:spcPct val="0"/>
              </a:spcBef>
            </a:pPr>
            <a:r>
              <a:rPr lang="en-US" sz="2700" dirty="0">
                <a:latin typeface="Arial" panose="020B0604020202020204" pitchFamily="34" charset="0"/>
              </a:rPr>
              <a:t>  Environmentally friendly </a:t>
            </a:r>
          </a:p>
          <a:p>
            <a:pPr eaLnBrk="1" hangingPunct="1">
              <a:spcBef>
                <a:spcPct val="0"/>
              </a:spcBef>
              <a:buFontTx/>
              <a:buNone/>
            </a:pPr>
            <a:r>
              <a:rPr lang="en-US" sz="2700" dirty="0">
                <a:latin typeface="Arial" panose="020B0604020202020204" pitchFamily="34" charset="0"/>
              </a:rPr>
              <a:t>   w/ minimal impacts. </a:t>
            </a:r>
          </a:p>
          <a:p>
            <a:pPr algn="ctr" eaLnBrk="1" hangingPunct="1">
              <a:spcBef>
                <a:spcPct val="0"/>
              </a:spcBef>
              <a:buNone/>
            </a:pPr>
            <a:endParaRPr lang="en-US" sz="2700" dirty="0">
              <a:latin typeface="Arial" panose="020B0604020202020204" pitchFamily="34" charset="0"/>
            </a:endParaRPr>
          </a:p>
          <a:p>
            <a:pPr eaLnBrk="1" hangingPunct="1">
              <a:spcBef>
                <a:spcPct val="0"/>
              </a:spcBef>
            </a:pPr>
            <a:r>
              <a:rPr lang="en-US" sz="2700" dirty="0">
                <a:latin typeface="Arial" panose="020B0604020202020204" pitchFamily="34" charset="0"/>
              </a:rPr>
              <a:t>  An important economic driver for coastal communities.</a:t>
            </a:r>
          </a:p>
          <a:p>
            <a:pPr eaLnBrk="1" hangingPunct="1">
              <a:spcBef>
                <a:spcPct val="0"/>
              </a:spcBef>
            </a:pPr>
            <a:endParaRPr lang="en-US" sz="2700" dirty="0">
              <a:latin typeface="Arial" panose="020B0604020202020204" pitchFamily="34" charset="0"/>
            </a:endParaRPr>
          </a:p>
          <a:p>
            <a:pPr eaLnBrk="1" hangingPunct="1">
              <a:spcBef>
                <a:spcPct val="0"/>
              </a:spcBef>
            </a:pPr>
            <a:r>
              <a:rPr lang="en-US" sz="2700" dirty="0">
                <a:latin typeface="Arial" panose="020B0604020202020204" pitchFamily="34" charset="0"/>
              </a:rPr>
              <a:t>  A part of our commercial </a:t>
            </a:r>
          </a:p>
          <a:p>
            <a:pPr eaLnBrk="1" hangingPunct="1">
              <a:spcBef>
                <a:spcPct val="0"/>
              </a:spcBef>
              <a:buFontTx/>
              <a:buNone/>
            </a:pPr>
            <a:r>
              <a:rPr lang="en-US" sz="2700" dirty="0">
                <a:latin typeface="Arial" panose="020B0604020202020204" pitchFamily="34" charset="0"/>
              </a:rPr>
              <a:t>   fishing &amp; seafood heritage. </a:t>
            </a:r>
          </a:p>
          <a:p>
            <a:pPr eaLnBrk="1" hangingPunct="1">
              <a:spcBef>
                <a:spcPct val="0"/>
              </a:spcBef>
              <a:buFontTx/>
              <a:buNone/>
            </a:pPr>
            <a:endParaRPr lang="en-US" sz="1800" dirty="0">
              <a:latin typeface="Arial" panose="020B0604020202020204" pitchFamily="34" charset="0"/>
            </a:endParaRPr>
          </a:p>
          <a:p>
            <a:pPr eaLnBrk="1" hangingPunct="1">
              <a:spcBef>
                <a:spcPct val="0"/>
              </a:spcBef>
              <a:buFontTx/>
              <a:buNone/>
            </a:pPr>
            <a:endParaRPr lang="en-US" sz="1800" dirty="0">
              <a:latin typeface="Arial" panose="020B0604020202020204" pitchFamily="34" charset="0"/>
            </a:endParaRPr>
          </a:p>
          <a:p>
            <a:pPr eaLnBrk="1" hangingPunct="1">
              <a:spcBef>
                <a:spcPct val="0"/>
              </a:spcBef>
              <a:buFontTx/>
              <a:buNone/>
            </a:pPr>
            <a:endParaRPr lang="en-US" sz="1800" dirty="0">
              <a:latin typeface="Arial" panose="020B0604020202020204" pitchFamily="34" charset="0"/>
            </a:endParaRPr>
          </a:p>
          <a:p>
            <a:pPr eaLnBrk="1" hangingPunct="1">
              <a:spcBef>
                <a:spcPct val="0"/>
              </a:spcBef>
              <a:buFontTx/>
              <a:buNone/>
            </a:pPr>
            <a:endParaRPr lang="en-US" sz="1800" dirty="0">
              <a:latin typeface="Arial" panose="020B0604020202020204" pitchFamily="34" charset="0"/>
            </a:endParaRPr>
          </a:p>
          <a:p>
            <a:pPr eaLnBrk="1" hangingPunct="1">
              <a:spcBef>
                <a:spcPct val="0"/>
              </a:spcBef>
              <a:buFontTx/>
              <a:buNone/>
            </a:pPr>
            <a:endParaRPr lang="en-US" sz="1800" dirty="0">
              <a:latin typeface="Arial" panose="020B0604020202020204" pitchFamily="34" charset="0"/>
            </a:endParaRPr>
          </a:p>
        </p:txBody>
      </p:sp>
      <p:sp>
        <p:nvSpPr>
          <p:cNvPr id="32772" name="TextBox 3"/>
          <p:cNvSpPr txBox="1">
            <a:spLocks noChangeArrowheads="1"/>
          </p:cNvSpPr>
          <p:nvPr/>
        </p:nvSpPr>
        <p:spPr bwMode="auto">
          <a:xfrm>
            <a:off x="304800" y="381000"/>
            <a:ext cx="8305800" cy="646113"/>
          </a:xfrm>
          <a:prstGeom prst="rect">
            <a:avLst/>
          </a:prstGeom>
          <a:noFill/>
          <a:ln w="9525">
            <a:noFill/>
            <a:miter lim="800000"/>
            <a:headEnd/>
            <a:tailEnd/>
          </a:ln>
        </p:spPr>
        <p:txBody>
          <a:bodyPr>
            <a:spAutoFit/>
          </a:bodyPr>
          <a:lstStyle/>
          <a:p>
            <a:pPr eaLnBrk="1" hangingPunct="1">
              <a:defRPr/>
            </a:pPr>
            <a:r>
              <a:rPr lang="en-US" sz="3600" dirty="0">
                <a:effectLst>
                  <a:outerShdw blurRad="38100" dist="38100" dir="2700000" algn="tl">
                    <a:srgbClr val="000000">
                      <a:alpha val="43137"/>
                    </a:srgbClr>
                  </a:outerShdw>
                </a:effectLst>
                <a:latin typeface="Arial" charset="0"/>
                <a:cs typeface="Arial" charset="0"/>
              </a:rPr>
              <a:t>Oregon’s Dungeness Crab fishery is…</a:t>
            </a: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E6C1D0-ED7D-4525-A8CD-3419AE9AD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04" y="-33604"/>
            <a:ext cx="9188804" cy="6891603"/>
          </a:xfrm>
          <a:prstGeom prst="rect">
            <a:avLst/>
          </a:prstGeom>
        </p:spPr>
      </p:pic>
      <p:sp>
        <p:nvSpPr>
          <p:cNvPr id="24580" name="TextBox 9"/>
          <p:cNvSpPr txBox="1">
            <a:spLocks noChangeArrowheads="1"/>
          </p:cNvSpPr>
          <p:nvPr/>
        </p:nvSpPr>
        <p:spPr bwMode="auto">
          <a:xfrm>
            <a:off x="411163" y="533400"/>
            <a:ext cx="8123237" cy="523220"/>
          </a:xfrm>
          <a:prstGeom prst="rect">
            <a:avLst/>
          </a:prstGeom>
          <a:noFill/>
          <a:ln w="9525">
            <a:noFill/>
            <a:miter lim="800000"/>
            <a:headEnd/>
            <a:tailEnd/>
          </a:ln>
        </p:spPr>
        <p:txBody>
          <a:bodyPr wrap="square">
            <a:spAutoFit/>
          </a:bodyPr>
          <a:lstStyle/>
          <a:p>
            <a:pPr eaLnBrk="1" hangingPunct="1">
              <a:defRPr/>
            </a:pPr>
            <a:r>
              <a:rPr lang="en-US" sz="2800" b="1" dirty="0">
                <a:solidFill>
                  <a:schemeClr val="bg2"/>
                </a:solidFill>
                <a:effectLst>
                  <a:outerShdw blurRad="38100" dist="38100" dir="2700000" algn="tl">
                    <a:srgbClr val="000000">
                      <a:alpha val="43137"/>
                    </a:srgbClr>
                  </a:outerShdw>
                </a:effectLst>
                <a:latin typeface="Arial" charset="0"/>
                <a:cs typeface="Arial" charset="0"/>
              </a:rPr>
              <a:t>              Recruiting the next generation</a:t>
            </a:r>
          </a:p>
        </p:txBody>
      </p:sp>
    </p:spTree>
    <p:extLst>
      <p:ext uri="{BB962C8B-B14F-4D97-AF65-F5344CB8AC3E}">
        <p14:creationId xmlns:p14="http://schemas.microsoft.com/office/powerpoint/2010/main" val="390548300"/>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Nick\Documents\Kids on the Capitol Steps.JPG"/>
          <p:cNvPicPr>
            <a:picLocks noChangeAspect="1" noChangeArrowheads="1"/>
          </p:cNvPicPr>
          <p:nvPr/>
        </p:nvPicPr>
        <p:blipFill>
          <a:blip r:embed="rId3"/>
          <a:srcRect/>
          <a:stretch>
            <a:fillRect/>
          </a:stretch>
        </p:blipFill>
        <p:spPr bwMode="auto">
          <a:xfrm>
            <a:off x="584200" y="428625"/>
            <a:ext cx="8026400" cy="6019800"/>
          </a:xfrm>
          <a:prstGeom prst="rect">
            <a:avLst/>
          </a:prstGeom>
          <a:noFill/>
          <a:ln w="9525">
            <a:noFill/>
            <a:miter lim="800000"/>
            <a:headEnd/>
            <a:tailEnd/>
          </a:ln>
          <a:effectLst>
            <a:outerShdw blurRad="355600" dist="165100" dir="2700000" algn="tl" rotWithShape="0">
              <a:prstClr val="black">
                <a:alpha val="40000"/>
              </a:prstClr>
            </a:outerShdw>
          </a:effectLst>
        </p:spPr>
      </p:pic>
      <p:sp>
        <p:nvSpPr>
          <p:cNvPr id="31747" name="TextBox 2"/>
          <p:cNvSpPr txBox="1">
            <a:spLocks noChangeArrowheads="1"/>
          </p:cNvSpPr>
          <p:nvPr/>
        </p:nvSpPr>
        <p:spPr bwMode="auto">
          <a:xfrm>
            <a:off x="584200" y="5334000"/>
            <a:ext cx="8026400" cy="1046440"/>
          </a:xfrm>
          <a:prstGeom prst="rect">
            <a:avLst/>
          </a:prstGeom>
          <a:noFill/>
          <a:ln w="9525">
            <a:noFill/>
            <a:miter lim="800000"/>
            <a:headEnd/>
            <a:tailEnd/>
          </a:ln>
        </p:spPr>
        <p:txBody>
          <a:bodyPr wrap="square">
            <a:spAutoFit/>
          </a:bodyPr>
          <a:lstStyle/>
          <a:p>
            <a:pPr algn="ctr" eaLnBrk="1" hangingPunct="1">
              <a:defRPr/>
            </a:pPr>
            <a:r>
              <a:rPr lang="en-US" sz="3100" b="1" dirty="0">
                <a:effectLst>
                  <a:outerShdw blurRad="38100" dist="38100" dir="2700000" algn="tl">
                    <a:srgbClr val="000000">
                      <a:alpha val="43137"/>
                    </a:srgbClr>
                  </a:outerShdw>
                </a:effectLst>
                <a:latin typeface="Arial" charset="0"/>
                <a:cs typeface="Arial" charset="0"/>
              </a:rPr>
              <a:t>Dungeness Crab – Oregon’s official </a:t>
            </a:r>
          </a:p>
          <a:p>
            <a:pPr algn="ctr" eaLnBrk="1" hangingPunct="1">
              <a:defRPr/>
            </a:pPr>
            <a:r>
              <a:rPr lang="en-US" sz="3100" b="1" dirty="0">
                <a:effectLst>
                  <a:outerShdw blurRad="38100" dist="38100" dir="2700000" algn="tl">
                    <a:srgbClr val="000000">
                      <a:alpha val="43137"/>
                    </a:srgbClr>
                  </a:outerShdw>
                </a:effectLst>
                <a:latin typeface="Arial" charset="0"/>
                <a:cs typeface="Arial" charset="0"/>
              </a:rPr>
              <a:t>“State Crustacean”</a:t>
            </a: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0E5DE154-1EC5-C1F7-3C71-C96C2914A364}"/>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182879" y="182880"/>
            <a:ext cx="8732521" cy="6217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2109290"/>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G:\IMG_3945.jpg"/>
          <p:cNvPicPr>
            <a:picLocks noChangeAspect="1" noChangeArrowheads="1"/>
          </p:cNvPicPr>
          <p:nvPr/>
        </p:nvPicPr>
        <p:blipFill>
          <a:blip r:embed="rId3"/>
          <a:srcRect/>
          <a:stretch>
            <a:fillRect/>
          </a:stretch>
        </p:blipFill>
        <p:spPr bwMode="auto">
          <a:xfrm>
            <a:off x="346075" y="320675"/>
            <a:ext cx="8382000" cy="6286500"/>
          </a:xfrm>
          <a:prstGeom prst="rect">
            <a:avLst/>
          </a:prstGeom>
          <a:noFill/>
          <a:effectLst>
            <a:outerShdw blurRad="355600" dist="177800" dir="2700000" algn="tl" rotWithShape="0">
              <a:prstClr val="black">
                <a:alpha val="40000"/>
              </a:prstClr>
            </a:outerShdw>
          </a:effectLst>
        </p:spPr>
      </p:pic>
      <p:pic>
        <p:nvPicPr>
          <p:cNvPr id="39939" name="Picture 4" descr="C:\Users\Nick\Documents\Logos &amp; line art\ODCC Logos\ODCC logo b&amp;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25" y="4649788"/>
            <a:ext cx="313055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8915400" cy="5447645"/>
          </a:xfrm>
          <a:prstGeom prst="rect">
            <a:avLst/>
          </a:prstGeom>
        </p:spPr>
        <p:txBody>
          <a:bodyPr wrap="square">
            <a:spAutoFit/>
          </a:bodyPr>
          <a:lstStyle/>
          <a:p>
            <a:pPr marL="457200" marR="0">
              <a:spcBef>
                <a:spcPts val="0"/>
              </a:spcBef>
              <a:spcAft>
                <a:spcPts val="0"/>
              </a:spcAft>
            </a:pPr>
            <a:r>
              <a:rPr lang="en-US" sz="2400" b="1" u="sng" kern="0" dirty="0">
                <a:latin typeface="Times New Roman" panose="02020603050405020304" pitchFamily="18" charset="0"/>
              </a:rPr>
              <a:t>ODCC – Who we are, what we do…</a:t>
            </a:r>
            <a:endParaRPr lang="en-US" sz="2400" b="1" kern="0" dirty="0">
              <a:latin typeface="Times New Roman" panose="02020603050405020304" pitchFamily="18" charset="0"/>
            </a:endParaRPr>
          </a:p>
          <a:p>
            <a:pPr marL="0" marR="0">
              <a:spcBef>
                <a:spcPts val="0"/>
              </a:spcBef>
              <a:spcAft>
                <a:spcPts val="0"/>
              </a:spcAft>
            </a:pP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One of 22 Commissions under the umbrella of ODA Commodity Commission Program, ODCC established in 1977</a:t>
            </a:r>
            <a:endParaRPr lang="en-US" sz="16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The Program began in 1947 – first in the nation – provides legislative authority which allows growers/harvesters to tax themselves and use pooled funds to increase value, use and recognition of commodity – </a:t>
            </a:r>
            <a:r>
              <a:rPr lang="en-US" i="1" dirty="0">
                <a:latin typeface="Times New Roman" panose="02020603050405020304" pitchFamily="18" charset="0"/>
                <a:ea typeface="Times New Roman" panose="02020603050405020304" pitchFamily="18" charset="0"/>
              </a:rPr>
              <a:t>totally industry funded    </a:t>
            </a:r>
            <a:endParaRPr lang="en-US" sz="16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i="1"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4 seafood: Crab, Trawl, Salmon &amp; Albacore</a:t>
            </a:r>
            <a:endParaRPr lang="en-US" sz="16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Funding – Assessment of 1% of the catch value of crab landed in Oregon ($350k - $950k+)</a:t>
            </a:r>
            <a:endParaRPr lang="en-US" sz="16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Direction – 8-member Commission (5/2/1) appointed by the ODA Dir. for 3-yr terms</a:t>
            </a:r>
            <a:endParaRPr lang="en-US" sz="16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685800" algn="l"/>
              </a:tabLst>
            </a:pPr>
            <a:r>
              <a:rPr lang="en-US" dirty="0">
                <a:latin typeface="Times New Roman" panose="02020603050405020304" pitchFamily="18" charset="0"/>
                <a:ea typeface="Times New Roman" panose="02020603050405020304" pitchFamily="18" charset="0"/>
              </a:rPr>
              <a:t>Primary Functions – Marketing, Education, Research &amp; Information – advertising; promotional &amp; “pos” material; trade shows (domestic &amp; international); targeted promotions; trade leads &amp; contacts; market data; newsletter; industry representation in Salem &amp; D.C. etc., facilitate State supervised price negotiations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62945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calcmode="lin" valueType="num">
                                      <p:cBhvr additive="base">
                                        <p:cTn id="3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 calcmode="lin" valueType="num">
                                      <p:cBhvr additive="base">
                                        <p:cTn id="37"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304800"/>
            <a:ext cx="8991600" cy="769441"/>
          </a:xfrm>
          <a:prstGeom prst="rect">
            <a:avLst/>
          </a:prstGeom>
          <a:noFill/>
        </p:spPr>
        <p:txBody>
          <a:bodyPr wrap="square">
            <a:spAutoFit/>
          </a:bodyPr>
          <a:lstStyle/>
          <a:p>
            <a:pPr algn="ctr" eaLnBrk="1" hangingPunct="1">
              <a:defRPr/>
            </a:pPr>
            <a:r>
              <a:rPr lang="en-US" sz="2200" b="1" dirty="0">
                <a:latin typeface="Arial" charset="0"/>
                <a:cs typeface="Arial" charset="0"/>
              </a:rPr>
              <a:t>Marketing examples: T.V., Radio, Print ad – consumer and trade,</a:t>
            </a:r>
          </a:p>
          <a:p>
            <a:pPr algn="ctr" eaLnBrk="1" hangingPunct="1">
              <a:defRPr/>
            </a:pPr>
            <a:r>
              <a:rPr lang="en-US" sz="2200" b="1" dirty="0">
                <a:latin typeface="Arial" charset="0"/>
                <a:cs typeface="Arial" charset="0"/>
              </a:rPr>
              <a:t>Social Media, Point of Sale, Inflatable program, Trade shows, etc.</a:t>
            </a:r>
          </a:p>
        </p:txBody>
      </p:sp>
      <p:pic>
        <p:nvPicPr>
          <p:cNvPr id="5" name="Picture 4">
            <a:extLst>
              <a:ext uri="{FF2B5EF4-FFF2-40B4-BE49-F238E27FC236}">
                <a16:creationId xmlns:a16="http://schemas.microsoft.com/office/drawing/2014/main" id="{128252B2-DD50-4157-BB76-738E067C1D3B}"/>
              </a:ext>
            </a:extLst>
          </p:cNvPr>
          <p:cNvPicPr>
            <a:picLocks noChangeAspect="1"/>
          </p:cNvPicPr>
          <p:nvPr/>
        </p:nvPicPr>
        <p:blipFill>
          <a:blip r:embed="rId3"/>
          <a:stretch>
            <a:fillRect/>
          </a:stretch>
        </p:blipFill>
        <p:spPr>
          <a:xfrm>
            <a:off x="5679690" y="1905000"/>
            <a:ext cx="3159510" cy="3941015"/>
          </a:xfrm>
          <a:prstGeom prst="rect">
            <a:avLst/>
          </a:prstGeom>
        </p:spPr>
      </p:pic>
      <p:pic>
        <p:nvPicPr>
          <p:cNvPr id="11266" name="Picture 2" descr="18694da2-4fd3-4810-bf15-a038d47bdd6c@namprd11">
            <a:extLst>
              <a:ext uri="{FF2B5EF4-FFF2-40B4-BE49-F238E27FC236}">
                <a16:creationId xmlns:a16="http://schemas.microsoft.com/office/drawing/2014/main" id="{ACA5BE88-B3A1-4E65-AB37-BD86E2B78F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0741" y="1312703"/>
            <a:ext cx="2641859" cy="202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91768f21-7632-4768-bf54-16c21ea35730@namprd11">
            <a:extLst>
              <a:ext uri="{FF2B5EF4-FFF2-40B4-BE49-F238E27FC236}">
                <a16:creationId xmlns:a16="http://schemas.microsoft.com/office/drawing/2014/main" id="{762C53A4-584D-40A0-967C-C18E7D2C7F8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46572" y="1295400"/>
            <a:ext cx="2721170" cy="205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414d2070-9298-4c68-b821-bd8273ac3e53@namprd11">
            <a:extLst>
              <a:ext uri="{FF2B5EF4-FFF2-40B4-BE49-F238E27FC236}">
                <a16:creationId xmlns:a16="http://schemas.microsoft.com/office/drawing/2014/main" id="{24F539D8-FFB5-40AF-BFCD-D5F86F44FE7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474" y="3415683"/>
            <a:ext cx="4462926" cy="341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regon Dungeness Crab Commission_Party Remix Preview">
            <a:hlinkClick r:id="" action="ppaction://media"/>
            <a:extLst>
              <a:ext uri="{FF2B5EF4-FFF2-40B4-BE49-F238E27FC236}">
                <a16:creationId xmlns:a16="http://schemas.microsoft.com/office/drawing/2014/main" id="{229BD338-9AE9-4BBB-AEA2-CD146B5C9C0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000" y="851287"/>
            <a:ext cx="9049800" cy="4997063"/>
          </a:xfrm>
          <a:prstGeom prst="rect">
            <a:avLst/>
          </a:prstGeom>
        </p:spPr>
      </p:pic>
      <p:sp>
        <p:nvSpPr>
          <p:cNvPr id="4" name="TextBox 3">
            <a:extLst>
              <a:ext uri="{FF2B5EF4-FFF2-40B4-BE49-F238E27FC236}">
                <a16:creationId xmlns:a16="http://schemas.microsoft.com/office/drawing/2014/main" id="{F38F1336-EF6E-4B5D-ACEC-178AFC6AB059}"/>
              </a:ext>
            </a:extLst>
          </p:cNvPr>
          <p:cNvSpPr txBox="1"/>
          <p:nvPr/>
        </p:nvSpPr>
        <p:spPr>
          <a:xfrm>
            <a:off x="3048000" y="204956"/>
            <a:ext cx="3505200" cy="646331"/>
          </a:xfrm>
          <a:prstGeom prst="rect">
            <a:avLst/>
          </a:prstGeom>
          <a:noFill/>
        </p:spPr>
        <p:txBody>
          <a:bodyPr wrap="square" rtlCol="0">
            <a:spAutoFit/>
          </a:bodyPr>
          <a:lstStyle/>
          <a:p>
            <a:r>
              <a:rPr lang="en-US" dirty="0"/>
              <a:t>2018 TV Advertisement</a:t>
            </a:r>
          </a:p>
          <a:p>
            <a:endParaRPr lang="en-US" dirty="0"/>
          </a:p>
        </p:txBody>
      </p:sp>
    </p:spTree>
    <p:extLst>
      <p:ext uri="{BB962C8B-B14F-4D97-AF65-F5344CB8AC3E}">
        <p14:creationId xmlns:p14="http://schemas.microsoft.com/office/powerpoint/2010/main" val="41787573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7" descr="Chart Light 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686"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6"/>
          <p:cNvSpPr>
            <a:spLocks noGrp="1"/>
          </p:cNvSpPr>
          <p:nvPr>
            <p:ph type="title"/>
          </p:nvPr>
        </p:nvSpPr>
        <p:spPr>
          <a:xfrm>
            <a:off x="420934" y="0"/>
            <a:ext cx="8229600" cy="762000"/>
          </a:xfrm>
        </p:spPr>
        <p:txBody>
          <a:bodyPr/>
          <a:lstStyle/>
          <a:p>
            <a:pPr eaLnBrk="1" hangingPunct="1">
              <a:defRPr/>
            </a:pPr>
            <a:r>
              <a:rPr lang="en-US" sz="3600" u="sng" dirty="0">
                <a:effectLst>
                  <a:outerShdw blurRad="38100" dist="38100" dir="2700000" algn="tl">
                    <a:srgbClr val="000000">
                      <a:alpha val="43137"/>
                    </a:srgbClr>
                  </a:outerShdw>
                </a:effectLst>
              </a:rPr>
              <a:t>Last Season – 2023-2024  </a:t>
            </a:r>
            <a:endParaRPr lang="en-US" sz="3600" i="1" u="sng" dirty="0">
              <a:effectLst>
                <a:outerShdw blurRad="38100" dist="38100" dir="2700000" algn="tl">
                  <a:srgbClr val="000000">
                    <a:alpha val="43137"/>
                  </a:srgbClr>
                </a:outerShdw>
              </a:effectLst>
            </a:endParaRPr>
          </a:p>
        </p:txBody>
      </p:sp>
      <p:sp>
        <p:nvSpPr>
          <p:cNvPr id="33796" name="Content Placeholder 8"/>
          <p:cNvSpPr>
            <a:spLocks noGrp="1"/>
          </p:cNvSpPr>
          <p:nvPr>
            <p:ph idx="1"/>
          </p:nvPr>
        </p:nvSpPr>
        <p:spPr>
          <a:xfrm>
            <a:off x="1006353" y="704124"/>
            <a:ext cx="5589587" cy="4800600"/>
          </a:xfrm>
        </p:spPr>
        <p:txBody>
          <a:bodyPr/>
          <a:lstStyle/>
          <a:p>
            <a:pPr eaLnBrk="1" hangingPunct="1"/>
            <a:r>
              <a:rPr lang="en-US" b="1" dirty="0"/>
              <a:t>Astoria</a:t>
            </a:r>
            <a:r>
              <a:rPr lang="en-US" dirty="0"/>
              <a:t> – </a:t>
            </a:r>
            <a:r>
              <a:rPr lang="en-US" b="1" dirty="0"/>
              <a:t>7,270,000  lbs.</a:t>
            </a:r>
          </a:p>
          <a:p>
            <a:pPr eaLnBrk="1" hangingPunct="1"/>
            <a:r>
              <a:rPr lang="en-US" b="1" dirty="0"/>
              <a:t>Newport</a:t>
            </a:r>
            <a:r>
              <a:rPr lang="en-US" dirty="0"/>
              <a:t> – </a:t>
            </a:r>
            <a:r>
              <a:rPr lang="en-US" b="1" dirty="0"/>
              <a:t>9,030,000</a:t>
            </a:r>
            <a:r>
              <a:rPr lang="en-US" dirty="0"/>
              <a:t> </a:t>
            </a:r>
            <a:r>
              <a:rPr lang="en-US" b="1" dirty="0"/>
              <a:t>lbs.</a:t>
            </a:r>
          </a:p>
          <a:p>
            <a:pPr eaLnBrk="1" hangingPunct="1"/>
            <a:r>
              <a:rPr lang="en-US" b="1" dirty="0"/>
              <a:t>Charleston –3,400,000 lbs.</a:t>
            </a:r>
          </a:p>
          <a:p>
            <a:pPr eaLnBrk="1" hangingPunct="1"/>
            <a:r>
              <a:rPr lang="en-US" b="1" dirty="0"/>
              <a:t>Brookings – 1,180,000 lbs.</a:t>
            </a:r>
          </a:p>
          <a:p>
            <a:pPr eaLnBrk="1" hangingPunct="1"/>
            <a:r>
              <a:rPr lang="en-US" b="1" dirty="0"/>
              <a:t>Mix Ports – 8,392,000 lbs.</a:t>
            </a:r>
          </a:p>
          <a:p>
            <a:pPr eaLnBrk="1" hangingPunct="1">
              <a:buFont typeface="Arial" panose="020B0604020202020204" pitchFamily="34" charset="0"/>
              <a:buNone/>
            </a:pPr>
            <a:endParaRPr lang="en-US" dirty="0"/>
          </a:p>
        </p:txBody>
      </p:sp>
      <p:sp>
        <p:nvSpPr>
          <p:cNvPr id="33797" name="TextBox 4"/>
          <p:cNvSpPr txBox="1">
            <a:spLocks noChangeArrowheads="1"/>
          </p:cNvSpPr>
          <p:nvPr/>
        </p:nvSpPr>
        <p:spPr bwMode="auto">
          <a:xfrm>
            <a:off x="4876800" y="4114800"/>
            <a:ext cx="426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dirty="0">
                <a:latin typeface="Arial" panose="020B0604020202020204" pitchFamily="34" charset="0"/>
              </a:rPr>
              <a:t>Harvest to date = </a:t>
            </a:r>
            <a:r>
              <a:rPr lang="en-US" sz="2400" b="1" dirty="0">
                <a:latin typeface="Arial" panose="020B0604020202020204" pitchFamily="34" charset="0"/>
              </a:rPr>
              <a:t>24.6 m/lbs.</a:t>
            </a:r>
            <a:endParaRPr lang="en-US" sz="2400" dirty="0">
              <a:latin typeface="Arial" panose="020B0604020202020204" pitchFamily="34" charset="0"/>
            </a:endParaRPr>
          </a:p>
        </p:txBody>
      </p:sp>
      <p:sp>
        <p:nvSpPr>
          <p:cNvPr id="33798" name="TextBox 5"/>
          <p:cNvSpPr txBox="1">
            <a:spLocks noChangeArrowheads="1"/>
          </p:cNvSpPr>
          <p:nvPr/>
        </p:nvSpPr>
        <p:spPr bwMode="auto">
          <a:xfrm>
            <a:off x="4876800" y="4414837"/>
            <a:ext cx="510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dirty="0">
                <a:latin typeface="Arial" panose="020B0604020202020204" pitchFamily="34" charset="0"/>
              </a:rPr>
              <a:t>‘Ex-vessel’ value = </a:t>
            </a:r>
            <a:r>
              <a:rPr lang="en-US" sz="2400" b="1" dirty="0">
                <a:latin typeface="Arial" panose="020B0604020202020204" pitchFamily="34" charset="0"/>
              </a:rPr>
              <a:t>$93.6 m</a:t>
            </a:r>
          </a:p>
        </p:txBody>
      </p:sp>
      <p:sp>
        <p:nvSpPr>
          <p:cNvPr id="2" name="TextBox 1"/>
          <p:cNvSpPr txBox="1"/>
          <p:nvPr/>
        </p:nvSpPr>
        <p:spPr>
          <a:xfrm>
            <a:off x="5976925" y="2313026"/>
            <a:ext cx="2804337" cy="646331"/>
          </a:xfrm>
          <a:prstGeom prst="rect">
            <a:avLst/>
          </a:prstGeom>
          <a:noFill/>
        </p:spPr>
        <p:txBody>
          <a:bodyPr wrap="square" rtlCol="0">
            <a:spAutoFit/>
          </a:bodyPr>
          <a:lstStyle/>
          <a:p>
            <a:r>
              <a:rPr lang="en-US" dirty="0">
                <a:solidFill>
                  <a:srgbClr val="0070C0"/>
                </a:solidFill>
              </a:rPr>
              <a:t>Local value $93.6 m (to date)</a:t>
            </a:r>
          </a:p>
        </p:txBody>
      </p:sp>
      <p:sp>
        <p:nvSpPr>
          <p:cNvPr id="3" name="Rectangle 2">
            <a:extLst>
              <a:ext uri="{FF2B5EF4-FFF2-40B4-BE49-F238E27FC236}">
                <a16:creationId xmlns:a16="http://schemas.microsoft.com/office/drawing/2014/main" id="{0CB0488B-2EF3-4A2C-975C-BF25F8E2DAF6}"/>
              </a:ext>
            </a:extLst>
          </p:cNvPr>
          <p:cNvSpPr/>
          <p:nvPr/>
        </p:nvSpPr>
        <p:spPr>
          <a:xfrm>
            <a:off x="1219200" y="4827182"/>
            <a:ext cx="6477000" cy="461665"/>
          </a:xfrm>
          <a:prstGeom prst="rect">
            <a:avLst/>
          </a:prstGeom>
        </p:spPr>
        <p:txBody>
          <a:bodyPr wrap="square">
            <a:spAutoFit/>
          </a:bodyPr>
          <a:lstStyle/>
          <a:p>
            <a:r>
              <a:rPr lang="en-US" sz="2400" u="sng" dirty="0">
                <a:effectLst>
                  <a:outerShdw blurRad="38100" dist="38100" dir="2700000" algn="tl">
                    <a:srgbClr val="000000">
                      <a:alpha val="43137"/>
                    </a:srgbClr>
                  </a:outerShdw>
                </a:effectLst>
              </a:rPr>
              <a:t>7 year (‘16-’23) Landings &amp; Value all Species</a:t>
            </a:r>
            <a:endParaRPr lang="en-US" sz="2400" dirty="0"/>
          </a:p>
        </p:txBody>
      </p:sp>
      <p:graphicFrame>
        <p:nvGraphicFramePr>
          <p:cNvPr id="10" name="Table 9">
            <a:extLst>
              <a:ext uri="{FF2B5EF4-FFF2-40B4-BE49-F238E27FC236}">
                <a16:creationId xmlns:a16="http://schemas.microsoft.com/office/drawing/2014/main" id="{9A970B2A-80AA-465E-9713-0601FC8C0F01}"/>
              </a:ext>
            </a:extLst>
          </p:cNvPr>
          <p:cNvGraphicFramePr>
            <a:graphicFrameLocks noGrp="1"/>
          </p:cNvGraphicFramePr>
          <p:nvPr>
            <p:extLst>
              <p:ext uri="{D42A27DB-BD31-4B8C-83A1-F6EECF244321}">
                <p14:modId xmlns:p14="http://schemas.microsoft.com/office/powerpoint/2010/main" val="3855221222"/>
              </p:ext>
            </p:extLst>
          </p:nvPr>
        </p:nvGraphicFramePr>
        <p:xfrm>
          <a:off x="1269268" y="5234607"/>
          <a:ext cx="6096000" cy="7416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359458007"/>
                    </a:ext>
                  </a:extLst>
                </a:gridCol>
              </a:tblGrid>
              <a:tr h="370840">
                <a:tc>
                  <a:txBody>
                    <a:bodyPr/>
                    <a:lstStyle/>
                    <a:p>
                      <a:r>
                        <a:rPr lang="en-US" dirty="0"/>
                        <a:t>Total Seafood Pounds                      Total Seafood Dollars </a:t>
                      </a:r>
                    </a:p>
                  </a:txBody>
                  <a:tcPr/>
                </a:tc>
                <a:extLst>
                  <a:ext uri="{0D108BD9-81ED-4DB2-BD59-A6C34878D82A}">
                    <a16:rowId xmlns:a16="http://schemas.microsoft.com/office/drawing/2014/main" val="3833008415"/>
                  </a:ext>
                </a:extLst>
              </a:tr>
              <a:tr h="370840">
                <a:tc>
                  <a:txBody>
                    <a:bodyPr/>
                    <a:lstStyle/>
                    <a:p>
                      <a:endParaRPr lang="en-US" dirty="0"/>
                    </a:p>
                  </a:txBody>
                  <a:tcPr/>
                </a:tc>
                <a:extLst>
                  <a:ext uri="{0D108BD9-81ED-4DB2-BD59-A6C34878D82A}">
                    <a16:rowId xmlns:a16="http://schemas.microsoft.com/office/drawing/2014/main" val="1892703488"/>
                  </a:ext>
                </a:extLst>
              </a:tr>
            </a:tbl>
          </a:graphicData>
        </a:graphic>
      </p:graphicFrame>
      <p:graphicFrame>
        <p:nvGraphicFramePr>
          <p:cNvPr id="5" name="Table 4">
            <a:extLst>
              <a:ext uri="{FF2B5EF4-FFF2-40B4-BE49-F238E27FC236}">
                <a16:creationId xmlns:a16="http://schemas.microsoft.com/office/drawing/2014/main" id="{044F0D58-82DA-482C-8A03-6ADBEFFBDAC3}"/>
              </a:ext>
            </a:extLst>
          </p:cNvPr>
          <p:cNvGraphicFramePr>
            <a:graphicFrameLocks noGrp="1"/>
          </p:cNvGraphicFramePr>
          <p:nvPr>
            <p:extLst>
              <p:ext uri="{D42A27DB-BD31-4B8C-83A1-F6EECF244321}">
                <p14:modId xmlns:p14="http://schemas.microsoft.com/office/powerpoint/2010/main" val="1873057373"/>
              </p:ext>
            </p:extLst>
          </p:nvPr>
        </p:nvGraphicFramePr>
        <p:xfrm>
          <a:off x="1266309" y="5580047"/>
          <a:ext cx="6096000" cy="7924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664726671"/>
                    </a:ext>
                  </a:extLst>
                </a:gridCol>
                <a:gridCol w="3048000">
                  <a:extLst>
                    <a:ext uri="{9D8B030D-6E8A-4147-A177-3AD203B41FA5}">
                      <a16:colId xmlns:a16="http://schemas.microsoft.com/office/drawing/2014/main" val="1880270804"/>
                    </a:ext>
                  </a:extLst>
                </a:gridCol>
              </a:tblGrid>
              <a:tr h="1930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146,694,688 Lbs.</a:t>
                      </a:r>
                    </a:p>
                    <a:p>
                      <a:endParaRPr lang="en-US" dirty="0"/>
                    </a:p>
                  </a:txBody>
                  <a:tcPr/>
                </a:tc>
                <a:tc>
                  <a:txBody>
                    <a:bodyPr/>
                    <a:lstStyle/>
                    <a:p>
                      <a:r>
                        <a:rPr lang="en-US" sz="2800" dirty="0"/>
                        <a:t>$ 512,200,000,000</a:t>
                      </a:r>
                    </a:p>
                  </a:txBody>
                  <a:tcPr/>
                </a:tc>
                <a:extLst>
                  <a:ext uri="{0D108BD9-81ED-4DB2-BD59-A6C34878D82A}">
                    <a16:rowId xmlns:a16="http://schemas.microsoft.com/office/drawing/2014/main" val="3437397664"/>
                  </a:ext>
                </a:extLst>
              </a:tr>
            </a:tbl>
          </a:graphicData>
        </a:graphic>
      </p:graphicFrame>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75" name="Rectangle 937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 name="Rectangle 2"/>
          <p:cNvSpPr>
            <a:spLocks noGrp="1" noChangeArrowheads="1"/>
          </p:cNvSpPr>
          <p:nvPr>
            <p:ph type="title"/>
          </p:nvPr>
        </p:nvSpPr>
        <p:spPr>
          <a:xfrm>
            <a:off x="417399" y="643467"/>
            <a:ext cx="8408193" cy="744836"/>
          </a:xfrm>
        </p:spPr>
        <p:txBody>
          <a:bodyPr vert="horz" lIns="91440" tIns="45720" rIns="91440" bIns="45720" rtlCol="0" anchor="ctr">
            <a:noAutofit/>
          </a:bodyPr>
          <a:lstStyle/>
          <a:p>
            <a:pPr eaLnBrk="1" fontAlgn="auto" hangingPunct="1">
              <a:lnSpc>
                <a:spcPct val="90000"/>
              </a:lnSpc>
              <a:spcAft>
                <a:spcPts val="0"/>
              </a:spcAft>
              <a:defRPr/>
            </a:pPr>
            <a:r>
              <a:rPr lang="en-US" sz="2800" kern="1200" dirty="0">
                <a:solidFill>
                  <a:schemeClr val="bg1"/>
                </a:solidFill>
                <a:effectLst>
                  <a:outerShdw blurRad="38100" dist="38100" dir="2700000" algn="tl">
                    <a:srgbClr val="000000">
                      <a:alpha val="43137"/>
                    </a:srgbClr>
                  </a:outerShdw>
                </a:effectLst>
                <a:latin typeface="+mj-lt"/>
                <a:ea typeface="+mj-ea"/>
                <a:cs typeface="+mj-cs"/>
              </a:rPr>
              <a:t>Annual Landings of Dungeness Crab in Oregon </a:t>
            </a:r>
            <a:br>
              <a:rPr lang="en-US" sz="2800" kern="1200" dirty="0">
                <a:solidFill>
                  <a:schemeClr val="bg1"/>
                </a:solidFill>
                <a:effectLst>
                  <a:outerShdw blurRad="38100" dist="38100" dir="2700000" algn="tl">
                    <a:srgbClr val="000000">
                      <a:alpha val="43137"/>
                    </a:srgbClr>
                  </a:outerShdw>
                </a:effectLst>
                <a:latin typeface="+mj-lt"/>
                <a:ea typeface="+mj-ea"/>
                <a:cs typeface="+mj-cs"/>
              </a:rPr>
            </a:br>
            <a:r>
              <a:rPr lang="en-US" sz="2800" kern="1200" dirty="0">
                <a:solidFill>
                  <a:schemeClr val="bg1"/>
                </a:solidFill>
                <a:effectLst>
                  <a:outerShdw blurRad="38100" dist="38100" dir="2700000" algn="tl">
                    <a:srgbClr val="000000">
                      <a:alpha val="43137"/>
                    </a:srgbClr>
                  </a:outerShdw>
                </a:effectLst>
                <a:latin typeface="+mj-lt"/>
                <a:ea typeface="+mj-ea"/>
                <a:cs typeface="+mj-cs"/>
              </a:rPr>
              <a:t>(1978 to present)</a:t>
            </a:r>
          </a:p>
        </p:txBody>
      </p:sp>
      <p:pic>
        <p:nvPicPr>
          <p:cNvPr id="9368" name="Picture 152" descr="Crab Season Chart">
            <a:extLst>
              <a:ext uri="{FF2B5EF4-FFF2-40B4-BE49-F238E27FC236}">
                <a16:creationId xmlns:a16="http://schemas.microsoft.com/office/drawing/2014/main" id="{03BCDB14-C5DD-FCDC-3C2C-0149388217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81968" y="1675227"/>
            <a:ext cx="7180063" cy="4394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G:\IMG_4386.jpg"/>
          <p:cNvPicPr>
            <a:picLocks noChangeAspect="1" noChangeArrowheads="1"/>
          </p:cNvPicPr>
          <p:nvPr/>
        </p:nvPicPr>
        <p:blipFill>
          <a:blip r:embed="rId3"/>
          <a:srcRect/>
          <a:stretch>
            <a:fillRect/>
          </a:stretch>
        </p:blipFill>
        <p:spPr bwMode="auto">
          <a:xfrm>
            <a:off x="493713" y="414338"/>
            <a:ext cx="8143875" cy="6108700"/>
          </a:xfrm>
          <a:prstGeom prst="rect">
            <a:avLst/>
          </a:prstGeom>
          <a:noFill/>
          <a:effectLst>
            <a:outerShdw blurRad="355600" dist="177800" dir="2700000" algn="tl" rotWithShape="0">
              <a:prstClr val="black">
                <a:alpha val="40000"/>
              </a:prstClr>
            </a:outerShdw>
          </a:effectLst>
        </p:spPr>
      </p:pic>
      <p:sp>
        <p:nvSpPr>
          <p:cNvPr id="3" name="TextBox 2"/>
          <p:cNvSpPr txBox="1"/>
          <p:nvPr/>
        </p:nvSpPr>
        <p:spPr>
          <a:xfrm>
            <a:off x="493713" y="762000"/>
            <a:ext cx="8143875" cy="569387"/>
          </a:xfrm>
          <a:prstGeom prst="rect">
            <a:avLst/>
          </a:prstGeom>
          <a:noFill/>
        </p:spPr>
        <p:txBody>
          <a:bodyPr wrap="square">
            <a:spAutoFit/>
          </a:bodyPr>
          <a:lstStyle/>
          <a:p>
            <a:pPr algn="ctr" eaLnBrk="1" hangingPunct="1">
              <a:defRPr/>
            </a:pPr>
            <a:r>
              <a:rPr lang="en-US" sz="3100" b="1" dirty="0">
                <a:latin typeface="Arial" charset="0"/>
                <a:cs typeface="Arial" charset="0"/>
              </a:rPr>
              <a:t>Conservation-minded Gear Regulations...</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9" name="Rectangle 820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Users\Nick\Pictures\ODCC 'first chapter'\FV Ossian\Landing Crabpot.JPG"/>
          <p:cNvPicPr>
            <a:picLocks noChangeAspect="1" noChangeArrowheads="1"/>
          </p:cNvPicPr>
          <p:nvPr/>
        </p:nvPicPr>
        <p:blipFill rotWithShape="1">
          <a:blip r:embed="rId3"/>
          <a:srcRect r="20424"/>
          <a:stretch/>
        </p:blipFill>
        <p:spPr bwMode="auto">
          <a:xfrm>
            <a:off x="20" y="10"/>
            <a:ext cx="7252212" cy="6857990"/>
          </a:xfrm>
          <a:prstGeom prst="rect">
            <a:avLst/>
          </a:prstGeom>
          <a:noFill/>
        </p:spPr>
      </p:pic>
      <p:sp>
        <p:nvSpPr>
          <p:cNvPr id="8210" name="Rectangle 820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375212" y="1443318"/>
            <a:ext cx="5619749" cy="609600"/>
          </a:xfrm>
          <a:prstGeom prst="rect">
            <a:avLst/>
          </a:prstGeom>
        </p:spPr>
        <p:txBody>
          <a:bodyPr vert="horz" lIns="91440" tIns="45720" rIns="91440" bIns="45720" rtlCol="0">
            <a:normAutofit/>
          </a:bodyPr>
          <a:lstStyle/>
          <a:p>
            <a:pPr algn="ctr" eaLnBrk="1" hangingPunct="1">
              <a:lnSpc>
                <a:spcPct val="90000"/>
              </a:lnSpc>
              <a:spcAft>
                <a:spcPts val="600"/>
              </a:spcAft>
              <a:defRPr/>
            </a:pPr>
            <a:r>
              <a:rPr lang="en-US" sz="3100" b="1" dirty="0">
                <a:effectLst>
                  <a:outerShdw blurRad="38100" dist="38100" dir="2700000" algn="tl">
                    <a:srgbClr val="000000">
                      <a:alpha val="43137"/>
                    </a:srgbClr>
                  </a:outerShdw>
                </a:effectLst>
                <a:latin typeface="+mn-lt"/>
                <a:cs typeface="+mn-cs"/>
              </a:rPr>
              <a:t>Targeted Harvest Method...</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D2B4F175A0BE4CA6982BB495EFD0BB" ma:contentTypeVersion="4" ma:contentTypeDescription="Create a new document." ma:contentTypeScope="" ma:versionID="179c7b811df5a76553cb0567b3de6ea7">
  <xsd:schema xmlns:xsd="http://www.w3.org/2001/XMLSchema" xmlns:xs="http://www.w3.org/2001/XMLSchema" xmlns:p="http://schemas.microsoft.com/office/2006/metadata/properties" xmlns:ns1="http://schemas.microsoft.com/sharepoint/v3" xmlns:ns2="07312acf-1042-423e-b42e-fa8358d68e54" targetNamespace="http://schemas.microsoft.com/office/2006/metadata/properties" ma:root="true" ma:fieldsID="743532cf214cbcf0fdd2fedf6ec8efc9" ns1:_="" ns2:_="">
    <xsd:import namespace="http://schemas.microsoft.com/sharepoint/v3"/>
    <xsd:import namespace="07312acf-1042-423e-b42e-fa8358d68e5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312acf-1042-423e-b42e-fa8358d68e5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804C81F-6448-493B-88F7-30BA7DCFF5EB}"/>
</file>

<file path=customXml/itemProps2.xml><?xml version="1.0" encoding="utf-8"?>
<ds:datastoreItem xmlns:ds="http://schemas.openxmlformats.org/officeDocument/2006/customXml" ds:itemID="{13111523-1E57-47C0-8C8E-C7F00858AE6E}"/>
</file>

<file path=customXml/itemProps3.xml><?xml version="1.0" encoding="utf-8"?>
<ds:datastoreItem xmlns:ds="http://schemas.openxmlformats.org/officeDocument/2006/customXml" ds:itemID="{8CC3F038-63FF-4400-93E7-40F160CAC522}"/>
</file>

<file path=docProps/app.xml><?xml version="1.0" encoding="utf-8"?>
<Properties xmlns="http://schemas.openxmlformats.org/officeDocument/2006/extended-properties" xmlns:vt="http://schemas.openxmlformats.org/officeDocument/2006/docPropsVTypes">
  <TotalTime>200</TotalTime>
  <Words>1461</Words>
  <Application>Microsoft Macintosh PowerPoint</Application>
  <PresentationFormat>On-screen Show (4:3)</PresentationFormat>
  <Paragraphs>122</Paragraphs>
  <Slides>27</Slides>
  <Notes>26</Notes>
  <HiddenSlides>0</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5" baseType="lpstr">
      <vt:lpstr>Aptos</vt:lpstr>
      <vt:lpstr>Arial</vt:lpstr>
      <vt:lpstr>Calibri</vt:lpstr>
      <vt:lpstr>Montserrat</vt:lpstr>
      <vt:lpstr>Times New Roman</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Last Season – 2023-2024  </vt:lpstr>
      <vt:lpstr>Annual Landings of Dungeness Crab in Oregon  (1978 to present)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Hugh Link</dc:creator>
  <cp:lastModifiedBy>VALNESS Karla * ODA</cp:lastModifiedBy>
  <cp:revision>11</cp:revision>
  <cp:lastPrinted>2024-12-16T18:59:42Z</cp:lastPrinted>
  <dcterms:created xsi:type="dcterms:W3CDTF">2020-08-11T18:56:27Z</dcterms:created>
  <dcterms:modified xsi:type="dcterms:W3CDTF">2024-12-16T18:59:51Z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2024-12-16T18:56:59Z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c95ccd35-2786-43e8-95ee-006327b85138</vt:lpwstr>
  </property>
  <property fmtid="{D5CDD505-2E9C-101B-9397-08002B2CF9AE}" pid="8" name="MSIP_Label_09b73270-2993-4076-be47-9c78f42a1e84_ContentBits">
    <vt:lpwstr>0</vt:lpwstr>
  </property>
  <property fmtid="{D5CDD505-2E9C-101B-9397-08002B2CF9AE}" pid="9" name="ContentTypeId">
    <vt:lpwstr>0x010100E0D2B4F175A0BE4CA6982BB495EFD0BB</vt:lpwstr>
  </property>
</Properties>
</file>